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Default Extension="xlsx" ContentType="application/vnd.openxmlformats-officedocument.spreadsheetml.sheet"/>
  <Override PartName="/ppt/notesSlides/notesSlide7.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839" r:id="rId2"/>
  </p:sldMasterIdLst>
  <p:notesMasterIdLst>
    <p:notesMasterId r:id="rId66"/>
  </p:notesMasterIdLst>
  <p:handoutMasterIdLst>
    <p:handoutMasterId r:id="rId67"/>
  </p:handoutMasterIdLst>
  <p:sldIdLst>
    <p:sldId id="873" r:id="rId3"/>
    <p:sldId id="780" r:id="rId4"/>
    <p:sldId id="874" r:id="rId5"/>
    <p:sldId id="875" r:id="rId6"/>
    <p:sldId id="929" r:id="rId7"/>
    <p:sldId id="922" r:id="rId8"/>
    <p:sldId id="919" r:id="rId9"/>
    <p:sldId id="944" r:id="rId10"/>
    <p:sldId id="1001" r:id="rId11"/>
    <p:sldId id="1002" r:id="rId12"/>
    <p:sldId id="996" r:id="rId13"/>
    <p:sldId id="997" r:id="rId14"/>
    <p:sldId id="998" r:id="rId15"/>
    <p:sldId id="999" r:id="rId16"/>
    <p:sldId id="949" r:id="rId17"/>
    <p:sldId id="950" r:id="rId18"/>
    <p:sldId id="951" r:id="rId19"/>
    <p:sldId id="980" r:id="rId20"/>
    <p:sldId id="953" r:id="rId21"/>
    <p:sldId id="954" r:id="rId22"/>
    <p:sldId id="972" r:id="rId23"/>
    <p:sldId id="913" r:id="rId24"/>
    <p:sldId id="956" r:id="rId25"/>
    <p:sldId id="957" r:id="rId26"/>
    <p:sldId id="958" r:id="rId27"/>
    <p:sldId id="959" r:id="rId28"/>
    <p:sldId id="961" r:id="rId29"/>
    <p:sldId id="982" r:id="rId30"/>
    <p:sldId id="983" r:id="rId31"/>
    <p:sldId id="984" r:id="rId32"/>
    <p:sldId id="985" r:id="rId33"/>
    <p:sldId id="986" r:id="rId34"/>
    <p:sldId id="994" r:id="rId35"/>
    <p:sldId id="941" r:id="rId36"/>
    <p:sldId id="914" r:id="rId37"/>
    <p:sldId id="921" r:id="rId38"/>
    <p:sldId id="915" r:id="rId39"/>
    <p:sldId id="927" r:id="rId40"/>
    <p:sldId id="928" r:id="rId41"/>
    <p:sldId id="942" r:id="rId42"/>
    <p:sldId id="1003" r:id="rId43"/>
    <p:sldId id="1004" r:id="rId44"/>
    <p:sldId id="1005" r:id="rId45"/>
    <p:sldId id="899" r:id="rId46"/>
    <p:sldId id="916" r:id="rId47"/>
    <p:sldId id="923" r:id="rId48"/>
    <p:sldId id="995" r:id="rId49"/>
    <p:sldId id="993" r:id="rId50"/>
    <p:sldId id="987" r:id="rId51"/>
    <p:sldId id="970" r:id="rId52"/>
    <p:sldId id="918" r:id="rId53"/>
    <p:sldId id="926" r:id="rId54"/>
    <p:sldId id="962" r:id="rId55"/>
    <p:sldId id="973" r:id="rId56"/>
    <p:sldId id="1000" r:id="rId57"/>
    <p:sldId id="988" r:id="rId58"/>
    <p:sldId id="989" r:id="rId59"/>
    <p:sldId id="990" r:id="rId60"/>
    <p:sldId id="992" r:id="rId61"/>
    <p:sldId id="991" r:id="rId62"/>
    <p:sldId id="917" r:id="rId63"/>
    <p:sldId id="908" r:id="rId64"/>
    <p:sldId id="909" r:id="rId65"/>
  </p:sldIdLst>
  <p:sldSz cx="10261600" cy="7561263"/>
  <p:notesSz cx="6877050" cy="10001250"/>
  <p:defaultTextStyle>
    <a:defPPr>
      <a:defRPr lang="zh-CN"/>
    </a:defPPr>
    <a:lvl1pPr algn="l" rtl="0" fontAlgn="base">
      <a:spcBef>
        <a:spcPct val="0"/>
      </a:spcBef>
      <a:spcAft>
        <a:spcPct val="0"/>
      </a:spcAft>
      <a:defRPr sz="1600" b="1" kern="1200">
        <a:solidFill>
          <a:schemeClr val="bg2"/>
        </a:solidFill>
        <a:latin typeface="Arial" pitchFamily="34" charset="0"/>
        <a:ea typeface="宋体" pitchFamily="2" charset="-122"/>
        <a:cs typeface="+mn-cs"/>
      </a:defRPr>
    </a:lvl1pPr>
    <a:lvl2pPr marL="457200" algn="l" rtl="0" fontAlgn="base">
      <a:spcBef>
        <a:spcPct val="0"/>
      </a:spcBef>
      <a:spcAft>
        <a:spcPct val="0"/>
      </a:spcAft>
      <a:defRPr sz="1600" b="1" kern="1200">
        <a:solidFill>
          <a:schemeClr val="bg2"/>
        </a:solidFill>
        <a:latin typeface="Arial" pitchFamily="34" charset="0"/>
        <a:ea typeface="宋体" pitchFamily="2" charset="-122"/>
        <a:cs typeface="+mn-cs"/>
      </a:defRPr>
    </a:lvl2pPr>
    <a:lvl3pPr marL="914400" algn="l" rtl="0" fontAlgn="base">
      <a:spcBef>
        <a:spcPct val="0"/>
      </a:spcBef>
      <a:spcAft>
        <a:spcPct val="0"/>
      </a:spcAft>
      <a:defRPr sz="1600" b="1" kern="1200">
        <a:solidFill>
          <a:schemeClr val="bg2"/>
        </a:solidFill>
        <a:latin typeface="Arial" pitchFamily="34" charset="0"/>
        <a:ea typeface="宋体" pitchFamily="2" charset="-122"/>
        <a:cs typeface="+mn-cs"/>
      </a:defRPr>
    </a:lvl3pPr>
    <a:lvl4pPr marL="1371600" algn="l" rtl="0" fontAlgn="base">
      <a:spcBef>
        <a:spcPct val="0"/>
      </a:spcBef>
      <a:spcAft>
        <a:spcPct val="0"/>
      </a:spcAft>
      <a:defRPr sz="1600" b="1" kern="1200">
        <a:solidFill>
          <a:schemeClr val="bg2"/>
        </a:solidFill>
        <a:latin typeface="Arial" pitchFamily="34" charset="0"/>
        <a:ea typeface="宋体" pitchFamily="2" charset="-122"/>
        <a:cs typeface="+mn-cs"/>
      </a:defRPr>
    </a:lvl4pPr>
    <a:lvl5pPr marL="1828800" algn="l" rtl="0" fontAlgn="base">
      <a:spcBef>
        <a:spcPct val="0"/>
      </a:spcBef>
      <a:spcAft>
        <a:spcPct val="0"/>
      </a:spcAft>
      <a:defRPr sz="1600" b="1" kern="1200">
        <a:solidFill>
          <a:schemeClr val="bg2"/>
        </a:solidFill>
        <a:latin typeface="Arial" pitchFamily="34" charset="0"/>
        <a:ea typeface="宋体" pitchFamily="2" charset="-122"/>
        <a:cs typeface="+mn-cs"/>
      </a:defRPr>
    </a:lvl5pPr>
    <a:lvl6pPr marL="2286000" algn="l" defTabSz="914400" rtl="0" eaLnBrk="1" latinLnBrk="0" hangingPunct="1">
      <a:defRPr sz="1600" b="1" kern="1200">
        <a:solidFill>
          <a:schemeClr val="bg2"/>
        </a:solidFill>
        <a:latin typeface="Arial" pitchFamily="34" charset="0"/>
        <a:ea typeface="宋体" pitchFamily="2" charset="-122"/>
        <a:cs typeface="+mn-cs"/>
      </a:defRPr>
    </a:lvl6pPr>
    <a:lvl7pPr marL="2743200" algn="l" defTabSz="914400" rtl="0" eaLnBrk="1" latinLnBrk="0" hangingPunct="1">
      <a:defRPr sz="1600" b="1" kern="1200">
        <a:solidFill>
          <a:schemeClr val="bg2"/>
        </a:solidFill>
        <a:latin typeface="Arial" pitchFamily="34" charset="0"/>
        <a:ea typeface="宋体" pitchFamily="2" charset="-122"/>
        <a:cs typeface="+mn-cs"/>
      </a:defRPr>
    </a:lvl7pPr>
    <a:lvl8pPr marL="3200400" algn="l" defTabSz="914400" rtl="0" eaLnBrk="1" latinLnBrk="0" hangingPunct="1">
      <a:defRPr sz="1600" b="1" kern="1200">
        <a:solidFill>
          <a:schemeClr val="bg2"/>
        </a:solidFill>
        <a:latin typeface="Arial" pitchFamily="34" charset="0"/>
        <a:ea typeface="宋体" pitchFamily="2" charset="-122"/>
        <a:cs typeface="+mn-cs"/>
      </a:defRPr>
    </a:lvl8pPr>
    <a:lvl9pPr marL="3657600" algn="l" defTabSz="914400" rtl="0" eaLnBrk="1" latinLnBrk="0" hangingPunct="1">
      <a:defRPr sz="1600" b="1" kern="1200">
        <a:solidFill>
          <a:schemeClr val="bg2"/>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6699FF"/>
    <a:srgbClr val="66CCFF"/>
    <a:srgbClr val="006699"/>
    <a:srgbClr val="008000"/>
    <a:srgbClr val="3399FF"/>
    <a:srgbClr val="0000FF"/>
    <a:srgbClr val="0066FF"/>
    <a:srgbClr val="33CCFF"/>
    <a:srgbClr val="99FFCC"/>
    <a:srgbClr val="00FF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64" autoAdjust="0"/>
    <p:restoredTop sz="92399" autoAdjust="0"/>
  </p:normalViewPr>
  <p:slideViewPr>
    <p:cSldViewPr snapToGrid="0">
      <p:cViewPr>
        <p:scale>
          <a:sx n="66" d="100"/>
          <a:sy n="66" d="100"/>
        </p:scale>
        <p:origin x="-1536" y="-234"/>
      </p:cViewPr>
      <p:guideLst>
        <p:guide orient="horz" pos="2382"/>
        <p:guide pos="1238"/>
      </p:guideLst>
    </p:cSldViewPr>
  </p:slideViewPr>
  <p:notesTextViewPr>
    <p:cViewPr>
      <p:scale>
        <a:sx n="100" d="100"/>
        <a:sy n="100" d="100"/>
      </p:scale>
      <p:origin x="0" y="0"/>
    </p:cViewPr>
  </p:notesTextViewPr>
  <p:sorterViewPr>
    <p:cViewPr>
      <p:scale>
        <a:sx n="66" d="100"/>
        <a:sy n="66" d="100"/>
      </p:scale>
      <p:origin x="0" y="5040"/>
    </p:cViewPr>
  </p:sorterViewPr>
  <p:notesViewPr>
    <p:cSldViewPr snapToGrid="0">
      <p:cViewPr varScale="1">
        <p:scale>
          <a:sx n="51" d="100"/>
          <a:sy n="51" d="100"/>
        </p:scale>
        <p:origin x="-1830" y="-96"/>
      </p:cViewPr>
      <p:guideLst>
        <p:guide orient="horz" pos="3150"/>
        <p:guide pos="2167"/>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Office_Excel____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___3.xlsx"/></Relationships>
</file>

<file path=ppt/charts/_rels/chart4.xml.rels><?xml version="1.0" encoding="UTF-8" standalone="yes"?>
<Relationships xmlns="http://schemas.openxmlformats.org/package/2006/relationships"><Relationship Id="rId1" Type="http://schemas.openxmlformats.org/officeDocument/2006/relationships/oleObject" Target="file:///D:\FacelifeData\Follow%20up\&#28023;&#22806;&#20307;&#31995;&#25112;&#30053;&#22521;&#35757;&#35838;&#20214;\&#36807;&#31243;&#26448;&#26009;\(&#25130;&#33267;2014-2-28)2004-2013&#24180;&#23431;&#36890;&#23458;&#36710;&#28023;&#22806;&#24066;&#22330;&#36710;&#36742;&#27969;&#21521;&#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title>
      <c:tx>
        <c:rich>
          <a:bodyPr/>
          <a:lstStyle/>
          <a:p>
            <a:pPr>
              <a:defRPr/>
            </a:pPr>
            <a:r>
              <a:rPr lang="en-US" altLang="zh-CN" sz="1400" dirty="0" smtClean="0">
                <a:latin typeface="微软雅黑" pitchFamily="34" charset="-122"/>
                <a:ea typeface="微软雅黑" pitchFamily="34" charset="-122"/>
              </a:rPr>
              <a:t>13-16</a:t>
            </a:r>
            <a:r>
              <a:rPr lang="zh-CN" altLang="en-US" sz="1400" dirty="0" smtClean="0">
                <a:latin typeface="微软雅黑" pitchFamily="34" charset="-122"/>
                <a:ea typeface="微软雅黑" pitchFamily="34" charset="-122"/>
              </a:rPr>
              <a:t>年行业、宇通出口量变化</a:t>
            </a:r>
            <a:endParaRPr lang="zh-CN" altLang="en-US" sz="1400" dirty="0">
              <a:latin typeface="微软雅黑" pitchFamily="34" charset="-122"/>
              <a:ea typeface="微软雅黑" pitchFamily="34" charset="-122"/>
            </a:endParaRPr>
          </a:p>
        </c:rich>
      </c:tx>
      <c:layout/>
      <c:overlay val="1"/>
    </c:title>
    <c:plotArea>
      <c:layout>
        <c:manualLayout>
          <c:layoutTarget val="inner"/>
          <c:xMode val="edge"/>
          <c:yMode val="edge"/>
          <c:x val="0.17942182064805187"/>
          <c:y val="0.12252207309696009"/>
          <c:w val="0.73975895870159836"/>
          <c:h val="0.50646686274032493"/>
        </c:manualLayout>
      </c:layout>
      <c:barChart>
        <c:barDir val="col"/>
        <c:grouping val="clustered"/>
        <c:ser>
          <c:idx val="0"/>
          <c:order val="0"/>
          <c:tx>
            <c:strRef>
              <c:f>Sheet1!$B$1</c:f>
              <c:strCache>
                <c:ptCount val="1"/>
                <c:pt idx="0">
                  <c:v>行业出口量</c:v>
                </c:pt>
              </c:strCache>
            </c:strRef>
          </c:tx>
          <c:spPr>
            <a:solidFill>
              <a:srgbClr val="3399FF"/>
            </a:solidFill>
          </c:spPr>
          <c:cat>
            <c:strRef>
              <c:f>Sheet1!$A$2:$A$5</c:f>
              <c:strCache>
                <c:ptCount val="4"/>
                <c:pt idx="0">
                  <c:v>13年</c:v>
                </c:pt>
                <c:pt idx="1">
                  <c:v>14年</c:v>
                </c:pt>
                <c:pt idx="2">
                  <c:v>15年</c:v>
                </c:pt>
                <c:pt idx="3">
                  <c:v>16年</c:v>
                </c:pt>
              </c:strCache>
            </c:strRef>
          </c:cat>
          <c:val>
            <c:numRef>
              <c:f>Sheet1!$B$2:$B$5</c:f>
              <c:numCache>
                <c:formatCode>General</c:formatCode>
                <c:ptCount val="4"/>
                <c:pt idx="0">
                  <c:v>21945</c:v>
                </c:pt>
                <c:pt idx="1">
                  <c:v>25919</c:v>
                </c:pt>
                <c:pt idx="2">
                  <c:v>21883</c:v>
                </c:pt>
                <c:pt idx="3">
                  <c:v>19930</c:v>
                </c:pt>
              </c:numCache>
            </c:numRef>
          </c:val>
        </c:ser>
        <c:ser>
          <c:idx val="1"/>
          <c:order val="1"/>
          <c:tx>
            <c:strRef>
              <c:f>Sheet1!$C$1</c:f>
              <c:strCache>
                <c:ptCount val="1"/>
                <c:pt idx="0">
                  <c:v>宇通出口量</c:v>
                </c:pt>
              </c:strCache>
            </c:strRef>
          </c:tx>
          <c:spPr>
            <a:solidFill>
              <a:srgbClr val="7030A0"/>
            </a:solidFill>
          </c:spPr>
          <c:cat>
            <c:strRef>
              <c:f>Sheet1!$A$2:$A$5</c:f>
              <c:strCache>
                <c:ptCount val="4"/>
                <c:pt idx="0">
                  <c:v>13年</c:v>
                </c:pt>
                <c:pt idx="1">
                  <c:v>14年</c:v>
                </c:pt>
                <c:pt idx="2">
                  <c:v>15年</c:v>
                </c:pt>
                <c:pt idx="3">
                  <c:v>16年</c:v>
                </c:pt>
              </c:strCache>
            </c:strRef>
          </c:cat>
          <c:val>
            <c:numRef>
              <c:f>Sheet1!$C$2:$C$5</c:f>
              <c:numCache>
                <c:formatCode>General</c:formatCode>
                <c:ptCount val="4"/>
                <c:pt idx="0">
                  <c:v>5235</c:v>
                </c:pt>
                <c:pt idx="1">
                  <c:v>6824</c:v>
                </c:pt>
                <c:pt idx="2">
                  <c:v>7373</c:v>
                </c:pt>
                <c:pt idx="3">
                  <c:v>7375</c:v>
                </c:pt>
              </c:numCache>
            </c:numRef>
          </c:val>
        </c:ser>
        <c:gapWidth val="370"/>
        <c:axId val="193977728"/>
        <c:axId val="193988096"/>
      </c:barChart>
      <c:lineChart>
        <c:grouping val="standard"/>
        <c:ser>
          <c:idx val="2"/>
          <c:order val="2"/>
          <c:tx>
            <c:strRef>
              <c:f>Sheet1!$D$1</c:f>
              <c:strCache>
                <c:ptCount val="1"/>
                <c:pt idx="0">
                  <c:v>占有率</c:v>
                </c:pt>
              </c:strCache>
            </c:strRef>
          </c:tx>
          <c:spPr>
            <a:ln>
              <a:solidFill>
                <a:srgbClr val="FF0000"/>
              </a:solidFill>
            </a:ln>
          </c:spPr>
          <c:marker>
            <c:spPr>
              <a:solidFill>
                <a:srgbClr val="FF0000"/>
              </a:solidFill>
            </c:spPr>
          </c:marker>
          <c:cat>
            <c:strRef>
              <c:f>Sheet1!$A$2:$A$5</c:f>
              <c:strCache>
                <c:ptCount val="4"/>
                <c:pt idx="0">
                  <c:v>13年</c:v>
                </c:pt>
                <c:pt idx="1">
                  <c:v>14年</c:v>
                </c:pt>
                <c:pt idx="2">
                  <c:v>15年</c:v>
                </c:pt>
                <c:pt idx="3">
                  <c:v>16年</c:v>
                </c:pt>
              </c:strCache>
            </c:strRef>
          </c:cat>
          <c:val>
            <c:numRef>
              <c:f>Sheet1!$D$2:$D$5</c:f>
              <c:numCache>
                <c:formatCode>0.0%</c:formatCode>
                <c:ptCount val="4"/>
                <c:pt idx="0">
                  <c:v>0.23855092276144921</c:v>
                </c:pt>
                <c:pt idx="1">
                  <c:v>0.26328176241367335</c:v>
                </c:pt>
                <c:pt idx="2">
                  <c:v>0.33692820911209698</c:v>
                </c:pt>
                <c:pt idx="3">
                  <c:v>0.37004515805318583</c:v>
                </c:pt>
              </c:numCache>
            </c:numRef>
          </c:val>
          <c:smooth val="1"/>
        </c:ser>
        <c:marker val="1"/>
        <c:axId val="193999616"/>
        <c:axId val="193989632"/>
      </c:lineChart>
      <c:catAx>
        <c:axId val="193977728"/>
        <c:scaling>
          <c:orientation val="minMax"/>
        </c:scaling>
        <c:axPos val="b"/>
        <c:tickLblPos val="nextTo"/>
        <c:crossAx val="193988096"/>
        <c:crosses val="autoZero"/>
        <c:auto val="1"/>
        <c:lblAlgn val="ctr"/>
        <c:lblOffset val="100"/>
      </c:catAx>
      <c:valAx>
        <c:axId val="193988096"/>
        <c:scaling>
          <c:orientation val="minMax"/>
          <c:max val="30000"/>
          <c:min val="0"/>
        </c:scaling>
        <c:axPos val="l"/>
        <c:majorGridlines>
          <c:spPr>
            <a:ln>
              <a:prstDash val="sysDot"/>
            </a:ln>
          </c:spPr>
        </c:majorGridlines>
        <c:numFmt formatCode="General" sourceLinked="1"/>
        <c:tickLblPos val="nextTo"/>
        <c:crossAx val="193977728"/>
        <c:crosses val="autoZero"/>
        <c:crossBetween val="between"/>
        <c:majorUnit val="5000"/>
        <c:minorUnit val="400"/>
      </c:valAx>
      <c:valAx>
        <c:axId val="193989632"/>
        <c:scaling>
          <c:orientation val="minMax"/>
          <c:max val="0.4"/>
          <c:min val="0"/>
        </c:scaling>
        <c:axPos val="r"/>
        <c:numFmt formatCode="0%" sourceLinked="0"/>
        <c:tickLblPos val="nextTo"/>
        <c:crossAx val="193999616"/>
        <c:crosses val="max"/>
        <c:crossBetween val="between"/>
        <c:majorUnit val="5.0000000000000114E-2"/>
        <c:minorUnit val="2.0000000000000052E-3"/>
      </c:valAx>
      <c:catAx>
        <c:axId val="193999616"/>
        <c:scaling>
          <c:orientation val="minMax"/>
        </c:scaling>
        <c:delete val="1"/>
        <c:axPos val="b"/>
        <c:tickLblPos val="none"/>
        <c:crossAx val="193989632"/>
        <c:crosses val="autoZero"/>
        <c:auto val="1"/>
        <c:lblAlgn val="ctr"/>
        <c:lblOffset val="100"/>
      </c:catAx>
      <c:dTable>
        <c:showHorzBorder val="1"/>
        <c:showVertBorder val="1"/>
        <c:showOutline val="1"/>
        <c:txPr>
          <a:bodyPr/>
          <a:lstStyle/>
          <a:p>
            <a:pPr rtl="0">
              <a:defRPr b="1"/>
            </a:pPr>
            <a:endParaRPr lang="zh-CN"/>
          </a:p>
        </c:txPr>
      </c:dTable>
    </c:plotArea>
    <c:legend>
      <c:legendPos val="b"/>
      <c:layout>
        <c:manualLayout>
          <c:xMode val="edge"/>
          <c:yMode val="edge"/>
          <c:x val="0.1108105442146511"/>
          <c:y val="0.90249215171632369"/>
          <c:w val="0.80843382077240256"/>
          <c:h val="9.7034394154101727E-2"/>
        </c:manualLayout>
      </c:layout>
    </c:legend>
    <c:plotVisOnly val="1"/>
    <c:dispBlanksAs val="gap"/>
  </c:chart>
  <c:txPr>
    <a:bodyPr/>
    <a:lstStyle/>
    <a:p>
      <a:pPr>
        <a:defRPr sz="1200"/>
      </a:pPr>
      <a:endParaRPr lang="zh-CN"/>
    </a:p>
  </c:txPr>
  <c:externalData r:id="rId2"/>
</c:chartSpace>
</file>

<file path=ppt/charts/chart2.xml><?xml version="1.0" encoding="utf-8"?>
<c:chartSpace xmlns:c="http://schemas.openxmlformats.org/drawingml/2006/chart" xmlns:a="http://schemas.openxmlformats.org/drawingml/2006/main" xmlns:r="http://schemas.openxmlformats.org/officeDocument/2006/relationships">
  <c:lang val="zh-CN"/>
  <c:chart>
    <c:plotArea>
      <c:layout/>
      <c:barChart>
        <c:barDir val="col"/>
        <c:grouping val="clustered"/>
        <c:ser>
          <c:idx val="0"/>
          <c:order val="0"/>
          <c:tx>
            <c:strRef>
              <c:f>Sheet1!$B$1</c:f>
              <c:strCache>
                <c:ptCount val="1"/>
                <c:pt idx="0">
                  <c:v>2010年</c:v>
                </c:pt>
              </c:strCache>
            </c:strRef>
          </c:tx>
          <c:spPr>
            <a:solidFill>
              <a:schemeClr val="bg1">
                <a:lumMod val="85000"/>
              </a:schemeClr>
            </a:solidFill>
          </c:spPr>
          <c:cat>
            <c:strRef>
              <c:f>Sheet1!$A$2:$A$7</c:f>
              <c:strCache>
                <c:ptCount val="6"/>
                <c:pt idx="0">
                  <c:v>宇通</c:v>
                </c:pt>
                <c:pt idx="1">
                  <c:v>戴姆勒</c:v>
                </c:pt>
                <c:pt idx="2">
                  <c:v>马可波罗</c:v>
                </c:pt>
                <c:pt idx="3">
                  <c:v>沃尔沃</c:v>
                </c:pt>
                <c:pt idx="4">
                  <c:v>斯堪尼亚</c:v>
                </c:pt>
                <c:pt idx="5">
                  <c:v>曼</c:v>
                </c:pt>
              </c:strCache>
            </c:strRef>
          </c:cat>
          <c:val>
            <c:numRef>
              <c:f>Sheet1!$B$2:$B$7</c:f>
              <c:numCache>
                <c:formatCode>General</c:formatCode>
                <c:ptCount val="6"/>
                <c:pt idx="0">
                  <c:v>41169</c:v>
                </c:pt>
                <c:pt idx="1">
                  <c:v>39118</c:v>
                </c:pt>
                <c:pt idx="2">
                  <c:v>27597</c:v>
                </c:pt>
                <c:pt idx="3">
                  <c:v>10229</c:v>
                </c:pt>
                <c:pt idx="4">
                  <c:v>6875</c:v>
                </c:pt>
                <c:pt idx="5">
                  <c:v>5483</c:v>
                </c:pt>
              </c:numCache>
            </c:numRef>
          </c:val>
        </c:ser>
        <c:ser>
          <c:idx val="1"/>
          <c:order val="1"/>
          <c:tx>
            <c:strRef>
              <c:f>Sheet1!$C$1</c:f>
              <c:strCache>
                <c:ptCount val="1"/>
                <c:pt idx="0">
                  <c:v>2011年</c:v>
                </c:pt>
              </c:strCache>
            </c:strRef>
          </c:tx>
          <c:spPr>
            <a:solidFill>
              <a:srgbClr val="6699FF"/>
            </a:solidFill>
          </c:spPr>
          <c:cat>
            <c:strRef>
              <c:f>Sheet1!$A$2:$A$7</c:f>
              <c:strCache>
                <c:ptCount val="6"/>
                <c:pt idx="0">
                  <c:v>宇通</c:v>
                </c:pt>
                <c:pt idx="1">
                  <c:v>戴姆勒</c:v>
                </c:pt>
                <c:pt idx="2">
                  <c:v>马可波罗</c:v>
                </c:pt>
                <c:pt idx="3">
                  <c:v>沃尔沃</c:v>
                </c:pt>
                <c:pt idx="4">
                  <c:v>斯堪尼亚</c:v>
                </c:pt>
                <c:pt idx="5">
                  <c:v>曼</c:v>
                </c:pt>
              </c:strCache>
            </c:strRef>
          </c:cat>
          <c:val>
            <c:numRef>
              <c:f>Sheet1!$C$2:$C$7</c:f>
              <c:numCache>
                <c:formatCode>General</c:formatCode>
                <c:ptCount val="6"/>
                <c:pt idx="0">
                  <c:v>46688</c:v>
                </c:pt>
                <c:pt idx="1">
                  <c:v>39741</c:v>
                </c:pt>
                <c:pt idx="2">
                  <c:v>30766</c:v>
                </c:pt>
                <c:pt idx="3">
                  <c:v>12786</c:v>
                </c:pt>
                <c:pt idx="4">
                  <c:v>7988</c:v>
                </c:pt>
                <c:pt idx="5">
                  <c:v>5775</c:v>
                </c:pt>
              </c:numCache>
            </c:numRef>
          </c:val>
        </c:ser>
        <c:ser>
          <c:idx val="2"/>
          <c:order val="2"/>
          <c:tx>
            <c:strRef>
              <c:f>Sheet1!$D$1</c:f>
              <c:strCache>
                <c:ptCount val="1"/>
                <c:pt idx="0">
                  <c:v>2012年</c:v>
                </c:pt>
              </c:strCache>
            </c:strRef>
          </c:tx>
          <c:spPr>
            <a:solidFill>
              <a:srgbClr val="339966"/>
            </a:solidFill>
          </c:spPr>
          <c:cat>
            <c:strRef>
              <c:f>Sheet1!$A$2:$A$7</c:f>
              <c:strCache>
                <c:ptCount val="6"/>
                <c:pt idx="0">
                  <c:v>宇通</c:v>
                </c:pt>
                <c:pt idx="1">
                  <c:v>戴姆勒</c:v>
                </c:pt>
                <c:pt idx="2">
                  <c:v>马可波罗</c:v>
                </c:pt>
                <c:pt idx="3">
                  <c:v>沃尔沃</c:v>
                </c:pt>
                <c:pt idx="4">
                  <c:v>斯堪尼亚</c:v>
                </c:pt>
                <c:pt idx="5">
                  <c:v>曼</c:v>
                </c:pt>
              </c:strCache>
            </c:strRef>
          </c:cat>
          <c:val>
            <c:numRef>
              <c:f>Sheet1!$D$2:$D$7</c:f>
              <c:numCache>
                <c:formatCode>General</c:formatCode>
                <c:ptCount val="6"/>
                <c:pt idx="0">
                  <c:v>51688</c:v>
                </c:pt>
                <c:pt idx="1">
                  <c:v>32088</c:v>
                </c:pt>
                <c:pt idx="2">
                  <c:v>24116</c:v>
                </c:pt>
                <c:pt idx="3">
                  <c:v>10678</c:v>
                </c:pt>
                <c:pt idx="4">
                  <c:v>6350</c:v>
                </c:pt>
                <c:pt idx="5">
                  <c:v>5286</c:v>
                </c:pt>
              </c:numCache>
            </c:numRef>
          </c:val>
        </c:ser>
        <c:ser>
          <c:idx val="3"/>
          <c:order val="3"/>
          <c:tx>
            <c:strRef>
              <c:f>Sheet1!$E$1</c:f>
              <c:strCache>
                <c:ptCount val="1"/>
                <c:pt idx="0">
                  <c:v>2013年</c:v>
                </c:pt>
              </c:strCache>
            </c:strRef>
          </c:tx>
          <c:spPr>
            <a:solidFill>
              <a:srgbClr val="336699"/>
            </a:solidFill>
          </c:spPr>
          <c:cat>
            <c:strRef>
              <c:f>Sheet1!$A$2:$A$7</c:f>
              <c:strCache>
                <c:ptCount val="6"/>
                <c:pt idx="0">
                  <c:v>宇通</c:v>
                </c:pt>
                <c:pt idx="1">
                  <c:v>戴姆勒</c:v>
                </c:pt>
                <c:pt idx="2">
                  <c:v>马可波罗</c:v>
                </c:pt>
                <c:pt idx="3">
                  <c:v>沃尔沃</c:v>
                </c:pt>
                <c:pt idx="4">
                  <c:v>斯堪尼亚</c:v>
                </c:pt>
                <c:pt idx="5">
                  <c:v>曼</c:v>
                </c:pt>
              </c:strCache>
            </c:strRef>
          </c:cat>
          <c:val>
            <c:numRef>
              <c:f>Sheet1!$E$2:$E$7</c:f>
              <c:numCache>
                <c:formatCode>General</c:formatCode>
                <c:ptCount val="6"/>
                <c:pt idx="0">
                  <c:v>56068</c:v>
                </c:pt>
                <c:pt idx="1">
                  <c:v>33705</c:v>
                </c:pt>
                <c:pt idx="2">
                  <c:v>32000</c:v>
                </c:pt>
                <c:pt idx="3">
                  <c:v>8910</c:v>
                </c:pt>
                <c:pt idx="4">
                  <c:v>6853</c:v>
                </c:pt>
                <c:pt idx="5">
                  <c:v>5294</c:v>
                </c:pt>
              </c:numCache>
            </c:numRef>
          </c:val>
        </c:ser>
        <c:ser>
          <c:idx val="4"/>
          <c:order val="4"/>
          <c:tx>
            <c:strRef>
              <c:f>Sheet1!$F$1</c:f>
              <c:strCache>
                <c:ptCount val="1"/>
                <c:pt idx="0">
                  <c:v>2014年</c:v>
                </c:pt>
              </c:strCache>
            </c:strRef>
          </c:tx>
          <c:spPr>
            <a:solidFill>
              <a:srgbClr val="800080"/>
            </a:solidFill>
          </c:spPr>
          <c:cat>
            <c:strRef>
              <c:f>Sheet1!$A$2:$A$7</c:f>
              <c:strCache>
                <c:ptCount val="6"/>
                <c:pt idx="0">
                  <c:v>宇通</c:v>
                </c:pt>
                <c:pt idx="1">
                  <c:v>戴姆勒</c:v>
                </c:pt>
                <c:pt idx="2">
                  <c:v>马可波罗</c:v>
                </c:pt>
                <c:pt idx="3">
                  <c:v>沃尔沃</c:v>
                </c:pt>
                <c:pt idx="4">
                  <c:v>斯堪尼亚</c:v>
                </c:pt>
                <c:pt idx="5">
                  <c:v>曼</c:v>
                </c:pt>
              </c:strCache>
            </c:strRef>
          </c:cat>
          <c:val>
            <c:numRef>
              <c:f>Sheet1!$F$2:$F$7</c:f>
              <c:numCache>
                <c:formatCode>General</c:formatCode>
                <c:ptCount val="6"/>
                <c:pt idx="0">
                  <c:v>61398</c:v>
                </c:pt>
                <c:pt idx="1">
                  <c:v>33162</c:v>
                </c:pt>
                <c:pt idx="2">
                  <c:v>17713</c:v>
                </c:pt>
                <c:pt idx="3">
                  <c:v>8759</c:v>
                </c:pt>
                <c:pt idx="4">
                  <c:v>6767</c:v>
                </c:pt>
                <c:pt idx="5">
                  <c:v>5025</c:v>
                </c:pt>
              </c:numCache>
            </c:numRef>
          </c:val>
        </c:ser>
        <c:ser>
          <c:idx val="5"/>
          <c:order val="5"/>
          <c:tx>
            <c:strRef>
              <c:f>Sheet1!$G$1</c:f>
              <c:strCache>
                <c:ptCount val="1"/>
                <c:pt idx="0">
                  <c:v>2015年</c:v>
                </c:pt>
              </c:strCache>
            </c:strRef>
          </c:tx>
          <c:cat>
            <c:strRef>
              <c:f>Sheet1!$A$2:$A$7</c:f>
              <c:strCache>
                <c:ptCount val="6"/>
                <c:pt idx="0">
                  <c:v>宇通</c:v>
                </c:pt>
                <c:pt idx="1">
                  <c:v>戴姆勒</c:v>
                </c:pt>
                <c:pt idx="2">
                  <c:v>马可波罗</c:v>
                </c:pt>
                <c:pt idx="3">
                  <c:v>沃尔沃</c:v>
                </c:pt>
                <c:pt idx="4">
                  <c:v>斯堪尼亚</c:v>
                </c:pt>
                <c:pt idx="5">
                  <c:v>曼</c:v>
                </c:pt>
              </c:strCache>
            </c:strRef>
          </c:cat>
          <c:val>
            <c:numRef>
              <c:f>Sheet1!$G$2:$G$7</c:f>
              <c:numCache>
                <c:formatCode>General</c:formatCode>
                <c:ptCount val="6"/>
                <c:pt idx="0">
                  <c:v>67018</c:v>
                </c:pt>
                <c:pt idx="1">
                  <c:v>28081</c:v>
                </c:pt>
                <c:pt idx="2">
                  <c:v>11161</c:v>
                </c:pt>
                <c:pt idx="3">
                  <c:v>8825</c:v>
                </c:pt>
                <c:pt idx="4">
                  <c:v>6799</c:v>
                </c:pt>
                <c:pt idx="5">
                  <c:v>6015</c:v>
                </c:pt>
              </c:numCache>
            </c:numRef>
          </c:val>
        </c:ser>
        <c:ser>
          <c:idx val="6"/>
          <c:order val="6"/>
          <c:tx>
            <c:strRef>
              <c:f>Sheet1!$H$1</c:f>
              <c:strCache>
                <c:ptCount val="1"/>
                <c:pt idx="0">
                  <c:v>2016年</c:v>
                </c:pt>
              </c:strCache>
            </c:strRef>
          </c:tx>
          <c:cat>
            <c:strRef>
              <c:f>Sheet1!$A$2:$A$7</c:f>
              <c:strCache>
                <c:ptCount val="6"/>
                <c:pt idx="0">
                  <c:v>宇通</c:v>
                </c:pt>
                <c:pt idx="1">
                  <c:v>戴姆勒</c:v>
                </c:pt>
                <c:pt idx="2">
                  <c:v>马可波罗</c:v>
                </c:pt>
                <c:pt idx="3">
                  <c:v>沃尔沃</c:v>
                </c:pt>
                <c:pt idx="4">
                  <c:v>斯堪尼亚</c:v>
                </c:pt>
                <c:pt idx="5">
                  <c:v>曼</c:v>
                </c:pt>
              </c:strCache>
            </c:strRef>
          </c:cat>
          <c:val>
            <c:numRef>
              <c:f>Sheet1!$H$2:$H$7</c:f>
              <c:numCache>
                <c:formatCode>General</c:formatCode>
                <c:ptCount val="6"/>
                <c:pt idx="0">
                  <c:v>70988</c:v>
                </c:pt>
                <c:pt idx="1">
                  <c:v>26226</c:v>
                </c:pt>
                <c:pt idx="2">
                  <c:v>9212</c:v>
                </c:pt>
                <c:pt idx="3">
                  <c:v>9553</c:v>
                </c:pt>
                <c:pt idx="4">
                  <c:v>8253</c:v>
                </c:pt>
                <c:pt idx="5">
                  <c:v>6126</c:v>
                </c:pt>
              </c:numCache>
            </c:numRef>
          </c:val>
        </c:ser>
        <c:axId val="253368960"/>
        <c:axId val="253383040"/>
      </c:barChart>
      <c:catAx>
        <c:axId val="253368960"/>
        <c:scaling>
          <c:orientation val="minMax"/>
        </c:scaling>
        <c:axPos val="b"/>
        <c:tickLblPos val="nextTo"/>
        <c:crossAx val="253383040"/>
        <c:crosses val="autoZero"/>
        <c:auto val="1"/>
        <c:lblAlgn val="ctr"/>
        <c:lblOffset val="100"/>
      </c:catAx>
      <c:valAx>
        <c:axId val="253383040"/>
        <c:scaling>
          <c:orientation val="minMax"/>
          <c:max val="80000"/>
        </c:scaling>
        <c:axPos val="l"/>
        <c:numFmt formatCode="General" sourceLinked="1"/>
        <c:tickLblPos val="nextTo"/>
        <c:crossAx val="253368960"/>
        <c:crosses val="autoZero"/>
        <c:crossBetween val="between"/>
        <c:majorUnit val="20000"/>
        <c:minorUnit val="2000"/>
      </c:valAx>
      <c:dTable>
        <c:showHorzBorder val="1"/>
        <c:showVertBorder val="1"/>
        <c:showOutline val="1"/>
        <c:showKeys val="1"/>
      </c:dTable>
    </c:plotArea>
    <c:plotVisOnly val="1"/>
    <c:dispBlanksAs val="gap"/>
  </c:chart>
  <c:txPr>
    <a:bodyPr/>
    <a:lstStyle/>
    <a:p>
      <a:pPr>
        <a:defRPr sz="1400"/>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CN"/>
  <c:chart>
    <c:title>
      <c:tx>
        <c:rich>
          <a:bodyPr/>
          <a:lstStyle/>
          <a:p>
            <a:pPr>
              <a:defRPr sz="1600" b="1">
                <a:latin typeface="+mn-ea"/>
                <a:ea typeface="+mn-ea"/>
              </a:defRPr>
            </a:pPr>
            <a:r>
              <a:rPr lang="en-US" altLang="zh-CN" sz="1600" b="1" dirty="0" smtClean="0">
                <a:latin typeface="+mn-ea"/>
                <a:ea typeface="+mn-ea"/>
              </a:rPr>
              <a:t>2001-2016</a:t>
            </a:r>
            <a:r>
              <a:rPr lang="zh-CN" altLang="en-US" sz="1600" b="1" dirty="0" smtClean="0">
                <a:latin typeface="+mn-ea"/>
                <a:ea typeface="+mn-ea"/>
              </a:rPr>
              <a:t>年行业出口及预测（大、中型）</a:t>
            </a:r>
            <a:endParaRPr lang="zh-CN" altLang="en-US" sz="1600" b="1" dirty="0">
              <a:latin typeface="+mn-ea"/>
              <a:ea typeface="+mn-ea"/>
            </a:endParaRPr>
          </a:p>
        </c:rich>
      </c:tx>
      <c:layout>
        <c:manualLayout>
          <c:xMode val="edge"/>
          <c:yMode val="edge"/>
          <c:x val="0.31757402335182977"/>
          <c:y val="3.2677468242389651E-2"/>
        </c:manualLayout>
      </c:layout>
      <c:overlay val="1"/>
    </c:title>
    <c:plotArea>
      <c:layout>
        <c:manualLayout>
          <c:layoutTarget val="inner"/>
          <c:xMode val="edge"/>
          <c:yMode val="edge"/>
          <c:x val="8.6887717684673349E-2"/>
          <c:y val="0.23638510946016256"/>
          <c:w val="0.8309383656333007"/>
          <c:h val="0.67085134746020103"/>
        </c:manualLayout>
      </c:layout>
      <c:barChart>
        <c:barDir val="col"/>
        <c:grouping val="clustered"/>
        <c:ser>
          <c:idx val="0"/>
          <c:order val="0"/>
          <c:tx>
            <c:strRef>
              <c:f>Sheet1!$B$1</c:f>
              <c:strCache>
                <c:ptCount val="1"/>
                <c:pt idx="0">
                  <c:v>行业出口量</c:v>
                </c:pt>
              </c:strCache>
            </c:strRef>
          </c:tx>
          <c:spPr>
            <a:solidFill>
              <a:srgbClr val="6699FF"/>
            </a:solidFill>
          </c:spPr>
          <c:dPt>
            <c:idx val="15"/>
            <c:spPr>
              <a:solidFill>
                <a:srgbClr val="6699FF"/>
              </a:solidFill>
              <a:ln w="25400">
                <a:solidFill>
                  <a:schemeClr val="bg2"/>
                </a:solidFill>
                <a:prstDash val="dash"/>
              </a:ln>
            </c:spPr>
          </c:dPt>
          <c:dLbls>
            <c:dLbl>
              <c:idx val="7"/>
              <c:layout>
                <c:manualLayout>
                  <c:x val="2.8514577083628041E-2"/>
                  <c:y val="-1.4853394655631593E-2"/>
                </c:manualLayout>
              </c:layout>
              <c:showVal val="1"/>
            </c:dLbl>
            <c:dLbl>
              <c:idx val="8"/>
              <c:layout>
                <c:manualLayout>
                  <c:x val="6.4806088955593694E-3"/>
                  <c:y val="-5.9413578622526924E-3"/>
                </c:manualLayout>
              </c:layout>
              <c:showVal val="1"/>
            </c:dLbl>
            <c:dLbl>
              <c:idx val="9"/>
              <c:layout>
                <c:manualLayout>
                  <c:x val="-3.8883653373356039E-3"/>
                  <c:y val="-5.0501541829147734E-2"/>
                </c:manualLayout>
              </c:layout>
              <c:showVal val="1"/>
            </c:dLbl>
            <c:dLbl>
              <c:idx val="15"/>
              <c:layout>
                <c:manualLayout>
                  <c:x val="6.4806088955592679E-3"/>
                  <c:y val="2.7230908961541163E-17"/>
                </c:manualLayout>
              </c:layout>
              <c:showVal val="1"/>
            </c:dLbl>
            <c:txPr>
              <a:bodyPr/>
              <a:lstStyle/>
              <a:p>
                <a:pPr>
                  <a:defRPr sz="1200"/>
                </a:pPr>
                <a:endParaRPr lang="zh-CN"/>
              </a:p>
            </c:txPr>
            <c:showVal val="1"/>
          </c:dLbls>
          <c:cat>
            <c:strRef>
              <c:f>Sheet1!$A$2:$A$17</c:f>
              <c:strCache>
                <c:ptCount val="16"/>
                <c:pt idx="0">
                  <c:v>01年</c:v>
                </c:pt>
                <c:pt idx="1">
                  <c:v>02年</c:v>
                </c:pt>
                <c:pt idx="2">
                  <c:v>03年</c:v>
                </c:pt>
                <c:pt idx="3">
                  <c:v>04年</c:v>
                </c:pt>
                <c:pt idx="4">
                  <c:v>05年</c:v>
                </c:pt>
                <c:pt idx="5">
                  <c:v>06年</c:v>
                </c:pt>
                <c:pt idx="6">
                  <c:v>07年</c:v>
                </c:pt>
                <c:pt idx="7">
                  <c:v>08年</c:v>
                </c:pt>
                <c:pt idx="8">
                  <c:v>09年</c:v>
                </c:pt>
                <c:pt idx="9">
                  <c:v>10年</c:v>
                </c:pt>
                <c:pt idx="10">
                  <c:v>11年</c:v>
                </c:pt>
                <c:pt idx="11">
                  <c:v>12年</c:v>
                </c:pt>
                <c:pt idx="12">
                  <c:v>13年</c:v>
                </c:pt>
                <c:pt idx="13">
                  <c:v>14年</c:v>
                </c:pt>
                <c:pt idx="14">
                  <c:v>15年</c:v>
                </c:pt>
                <c:pt idx="15">
                  <c:v>16年</c:v>
                </c:pt>
              </c:strCache>
            </c:strRef>
          </c:cat>
          <c:val>
            <c:numRef>
              <c:f>Sheet1!$B$2:$B$17</c:f>
              <c:numCache>
                <c:formatCode>General</c:formatCode>
                <c:ptCount val="16"/>
                <c:pt idx="0">
                  <c:v>787</c:v>
                </c:pt>
                <c:pt idx="1">
                  <c:v>832</c:v>
                </c:pt>
                <c:pt idx="2">
                  <c:v>1007</c:v>
                </c:pt>
                <c:pt idx="3">
                  <c:v>2434</c:v>
                </c:pt>
                <c:pt idx="4">
                  <c:v>4014</c:v>
                </c:pt>
                <c:pt idx="5">
                  <c:v>9499</c:v>
                </c:pt>
                <c:pt idx="6">
                  <c:v>14708</c:v>
                </c:pt>
                <c:pt idx="7">
                  <c:v>16738</c:v>
                </c:pt>
                <c:pt idx="8">
                  <c:v>9508</c:v>
                </c:pt>
                <c:pt idx="9">
                  <c:v>15122</c:v>
                </c:pt>
                <c:pt idx="10">
                  <c:v>20623</c:v>
                </c:pt>
                <c:pt idx="11">
                  <c:v>20809</c:v>
                </c:pt>
                <c:pt idx="12">
                  <c:v>21945</c:v>
                </c:pt>
                <c:pt idx="13">
                  <c:v>25919</c:v>
                </c:pt>
                <c:pt idx="14">
                  <c:v>21883</c:v>
                </c:pt>
                <c:pt idx="15">
                  <c:v>19930</c:v>
                </c:pt>
              </c:numCache>
            </c:numRef>
          </c:val>
        </c:ser>
        <c:axId val="253464960"/>
        <c:axId val="253466496"/>
      </c:barChart>
      <c:lineChart>
        <c:grouping val="stacked"/>
        <c:ser>
          <c:idx val="1"/>
          <c:order val="1"/>
          <c:tx>
            <c:strRef>
              <c:f>Sheet1!$C$1</c:f>
              <c:strCache>
                <c:ptCount val="1"/>
                <c:pt idx="0">
                  <c:v>增长率</c:v>
                </c:pt>
              </c:strCache>
            </c:strRef>
          </c:tx>
          <c:spPr>
            <a:ln w="19050">
              <a:solidFill>
                <a:srgbClr val="FF0000"/>
              </a:solidFill>
              <a:tailEnd type="none" w="lg" len="med"/>
            </a:ln>
          </c:spPr>
          <c:marker>
            <c:symbol val="triangle"/>
            <c:size val="7"/>
            <c:spPr>
              <a:solidFill>
                <a:srgbClr val="FF0000"/>
              </a:solidFill>
              <a:ln>
                <a:solidFill>
                  <a:srgbClr val="FF0000"/>
                </a:solidFill>
              </a:ln>
            </c:spPr>
          </c:marker>
          <c:dLbls>
            <c:dLbl>
              <c:idx val="0"/>
              <c:layout>
                <c:manualLayout>
                  <c:x val="-1.8145704907566163E-2"/>
                  <c:y val="-3.5648147173516123E-2"/>
                </c:manualLayout>
              </c:layout>
              <c:showVal val="1"/>
            </c:dLbl>
            <c:dLbl>
              <c:idx val="1"/>
              <c:layout>
                <c:manualLayout>
                  <c:x val="-3.3699166256908483E-2"/>
                  <c:y val="-4.4560183966894942E-2"/>
                </c:manualLayout>
              </c:layout>
              <c:showVal val="1"/>
            </c:dLbl>
            <c:dLbl>
              <c:idx val="3"/>
              <c:layout>
                <c:manualLayout>
                  <c:x val="-1.8145704907566163E-2"/>
                  <c:y val="-4.1589505035768609E-2"/>
                </c:manualLayout>
              </c:layout>
              <c:showVal val="1"/>
            </c:dLbl>
            <c:dLbl>
              <c:idx val="6"/>
              <c:layout>
                <c:manualLayout>
                  <c:x val="-5.18448711644744E-3"/>
                  <c:y val="-7.4266973278158413E-2"/>
                </c:manualLayout>
              </c:layout>
              <c:showVal val="1"/>
            </c:dLbl>
            <c:dLbl>
              <c:idx val="7"/>
              <c:layout>
                <c:manualLayout>
                  <c:x val="-4.5364262268915323E-2"/>
                  <c:y val="3.5648147173516123E-2"/>
                </c:manualLayout>
              </c:layout>
              <c:showVal val="1"/>
            </c:dLbl>
            <c:dLbl>
              <c:idx val="8"/>
              <c:layout>
                <c:manualLayout>
                  <c:x val="-5.18448711644744E-3"/>
                  <c:y val="-3.2677468242389651E-2"/>
                </c:manualLayout>
              </c:layout>
              <c:showVal val="1"/>
            </c:dLbl>
            <c:dLbl>
              <c:idx val="9"/>
              <c:layout>
                <c:manualLayout>
                  <c:x val="-3.8883653373356039E-3"/>
                  <c:y val="0"/>
                </c:manualLayout>
              </c:layout>
              <c:showVal val="1"/>
            </c:dLbl>
            <c:dLbl>
              <c:idx val="11"/>
              <c:layout>
                <c:manualLayout>
                  <c:x val="-1.2961217791118695E-3"/>
                  <c:y val="-4.7530862898021324E-2"/>
                </c:manualLayout>
              </c:layout>
              <c:showVal val="1"/>
            </c:dLbl>
            <c:dLbl>
              <c:idx val="12"/>
              <c:layout>
                <c:manualLayout>
                  <c:x val="-1.2961217791117744E-3"/>
                  <c:y val="-6.832561541590558E-2"/>
                </c:manualLayout>
              </c:layout>
              <c:showVal val="1"/>
            </c:dLbl>
            <c:dLbl>
              <c:idx val="13"/>
              <c:layout>
                <c:manualLayout>
                  <c:x val="-1.2961217791117744E-3"/>
                  <c:y val="-3.8618826104642283E-2"/>
                </c:manualLayout>
              </c:layout>
              <c:showVal val="1"/>
            </c:dLbl>
            <c:dLbl>
              <c:idx val="15"/>
              <c:layout>
                <c:manualLayout>
                  <c:x val="9.0728524537831041E-3"/>
                  <c:y val="-2.6736110380136992E-2"/>
                </c:manualLayout>
              </c:layout>
              <c:showVal val="1"/>
            </c:dLbl>
            <c:numFmt formatCode="0%" sourceLinked="0"/>
            <c:txPr>
              <a:bodyPr/>
              <a:lstStyle/>
              <a:p>
                <a:pPr>
                  <a:defRPr sz="1200"/>
                </a:pPr>
                <a:endParaRPr lang="zh-CN"/>
              </a:p>
            </c:txPr>
            <c:showVal val="1"/>
          </c:dLbls>
          <c:cat>
            <c:strRef>
              <c:f>Sheet1!$A$2:$A$17</c:f>
              <c:strCache>
                <c:ptCount val="16"/>
                <c:pt idx="0">
                  <c:v>01年</c:v>
                </c:pt>
                <c:pt idx="1">
                  <c:v>02年</c:v>
                </c:pt>
                <c:pt idx="2">
                  <c:v>03年</c:v>
                </c:pt>
                <c:pt idx="3">
                  <c:v>04年</c:v>
                </c:pt>
                <c:pt idx="4">
                  <c:v>05年</c:v>
                </c:pt>
                <c:pt idx="5">
                  <c:v>06年</c:v>
                </c:pt>
                <c:pt idx="6">
                  <c:v>07年</c:v>
                </c:pt>
                <c:pt idx="7">
                  <c:v>08年</c:v>
                </c:pt>
                <c:pt idx="8">
                  <c:v>09年</c:v>
                </c:pt>
                <c:pt idx="9">
                  <c:v>10年</c:v>
                </c:pt>
                <c:pt idx="10">
                  <c:v>11年</c:v>
                </c:pt>
                <c:pt idx="11">
                  <c:v>12年</c:v>
                </c:pt>
                <c:pt idx="12">
                  <c:v>13年</c:v>
                </c:pt>
                <c:pt idx="13">
                  <c:v>14年</c:v>
                </c:pt>
                <c:pt idx="14">
                  <c:v>15年</c:v>
                </c:pt>
                <c:pt idx="15">
                  <c:v>16年</c:v>
                </c:pt>
              </c:strCache>
            </c:strRef>
          </c:cat>
          <c:val>
            <c:numRef>
              <c:f>Sheet1!$C$2:$C$17</c:f>
              <c:numCache>
                <c:formatCode>0.0%</c:formatCode>
                <c:ptCount val="16"/>
                <c:pt idx="0" formatCode="General">
                  <c:v>0</c:v>
                </c:pt>
                <c:pt idx="1">
                  <c:v>5.7179161372299774E-2</c:v>
                </c:pt>
                <c:pt idx="2">
                  <c:v>0.21033653846153871</c:v>
                </c:pt>
                <c:pt idx="3">
                  <c:v>1.4170804369414101</c:v>
                </c:pt>
                <c:pt idx="4">
                  <c:v>0.64913722267871943</c:v>
                </c:pt>
                <c:pt idx="5">
                  <c:v>1.3664673642252141</c:v>
                </c:pt>
                <c:pt idx="6">
                  <c:v>0.5483735130013685</c:v>
                </c:pt>
                <c:pt idx="7">
                  <c:v>0.13802012510198525</c:v>
                </c:pt>
                <c:pt idx="8">
                  <c:v>-0.43195124865575341</c:v>
                </c:pt>
                <c:pt idx="9">
                  <c:v>0.59045014724442557</c:v>
                </c:pt>
                <c:pt idx="10">
                  <c:v>0.36377463298505525</c:v>
                </c:pt>
                <c:pt idx="11">
                  <c:v>9.0190563933472377E-3</c:v>
                </c:pt>
                <c:pt idx="12">
                  <c:v>5.4591763179393522E-2</c:v>
                </c:pt>
                <c:pt idx="13">
                  <c:v>0.18108908635224458</c:v>
                </c:pt>
                <c:pt idx="14">
                  <c:v>-0.15571588410046738</c:v>
                </c:pt>
                <c:pt idx="15">
                  <c:v>-8.9247360965132916E-2</c:v>
                </c:pt>
              </c:numCache>
            </c:numRef>
          </c:val>
        </c:ser>
        <c:marker val="1"/>
        <c:axId val="253482112"/>
        <c:axId val="253468032"/>
      </c:lineChart>
      <c:catAx>
        <c:axId val="253464960"/>
        <c:scaling>
          <c:orientation val="minMax"/>
        </c:scaling>
        <c:axPos val="b"/>
        <c:tickLblPos val="nextTo"/>
        <c:spPr>
          <a:ln>
            <a:solidFill>
              <a:schemeClr val="tx1"/>
            </a:solidFill>
          </a:ln>
        </c:spPr>
        <c:txPr>
          <a:bodyPr/>
          <a:lstStyle/>
          <a:p>
            <a:pPr>
              <a:defRPr sz="1400"/>
            </a:pPr>
            <a:endParaRPr lang="zh-CN"/>
          </a:p>
        </c:txPr>
        <c:crossAx val="253466496"/>
        <c:crosses val="autoZero"/>
        <c:auto val="1"/>
        <c:lblAlgn val="ctr"/>
        <c:lblOffset val="100"/>
      </c:catAx>
      <c:valAx>
        <c:axId val="253466496"/>
        <c:scaling>
          <c:orientation val="minMax"/>
          <c:max val="30000"/>
          <c:min val="0"/>
        </c:scaling>
        <c:axPos val="l"/>
        <c:numFmt formatCode="General" sourceLinked="1"/>
        <c:tickLblPos val="nextTo"/>
        <c:spPr>
          <a:ln>
            <a:solidFill>
              <a:srgbClr val="FFFFFF"/>
            </a:solidFill>
          </a:ln>
        </c:spPr>
        <c:txPr>
          <a:bodyPr/>
          <a:lstStyle/>
          <a:p>
            <a:pPr>
              <a:defRPr>
                <a:solidFill>
                  <a:schemeClr val="bg1"/>
                </a:solidFill>
              </a:defRPr>
            </a:pPr>
            <a:endParaRPr lang="zh-CN"/>
          </a:p>
        </c:txPr>
        <c:crossAx val="253464960"/>
        <c:crosses val="autoZero"/>
        <c:crossBetween val="between"/>
        <c:majorUnit val="5000"/>
        <c:minorUnit val="1000"/>
      </c:valAx>
      <c:valAx>
        <c:axId val="253468032"/>
        <c:scaling>
          <c:orientation val="minMax"/>
          <c:max val="1.5"/>
          <c:min val="-0.5"/>
        </c:scaling>
        <c:axPos val="r"/>
        <c:numFmt formatCode="0%" sourceLinked="0"/>
        <c:tickLblPos val="nextTo"/>
        <c:spPr>
          <a:ln>
            <a:solidFill>
              <a:schemeClr val="bg1"/>
            </a:solidFill>
          </a:ln>
        </c:spPr>
        <c:txPr>
          <a:bodyPr/>
          <a:lstStyle/>
          <a:p>
            <a:pPr>
              <a:defRPr>
                <a:solidFill>
                  <a:schemeClr val="bg1"/>
                </a:solidFill>
              </a:defRPr>
            </a:pPr>
            <a:endParaRPr lang="zh-CN"/>
          </a:p>
        </c:txPr>
        <c:crossAx val="253482112"/>
        <c:crosses val="max"/>
        <c:crossBetween val="between"/>
        <c:majorUnit val="0.5"/>
        <c:minorUnit val="0.1"/>
      </c:valAx>
      <c:catAx>
        <c:axId val="253482112"/>
        <c:scaling>
          <c:orientation val="minMax"/>
        </c:scaling>
        <c:delete val="1"/>
        <c:axPos val="b"/>
        <c:tickLblPos val="none"/>
        <c:crossAx val="253468032"/>
        <c:crosses val="autoZero"/>
        <c:auto val="1"/>
        <c:lblAlgn val="ctr"/>
        <c:lblOffset val="100"/>
      </c:catAx>
      <c:spPr>
        <a:noFill/>
        <a:ln w="25400">
          <a:noFill/>
        </a:ln>
      </c:spPr>
    </c:plotArea>
    <c:legend>
      <c:legendPos val="l"/>
      <c:layout>
        <c:manualLayout>
          <c:xMode val="edge"/>
          <c:yMode val="edge"/>
          <c:x val="0.50120120892442099"/>
          <c:y val="0.12818035155529123"/>
          <c:w val="0.25922435582237296"/>
          <c:h val="7.7140344930910723E-2"/>
        </c:manualLayout>
      </c:layout>
      <c:txPr>
        <a:bodyPr/>
        <a:lstStyle/>
        <a:p>
          <a:pPr>
            <a:defRPr sz="1400"/>
          </a:pPr>
          <a:endParaRPr lang="zh-CN"/>
        </a:p>
      </c:txPr>
    </c:legend>
    <c:plotVisOnly val="1"/>
    <c:dispBlanksAs val="zero"/>
  </c:chart>
  <c:txPr>
    <a:bodyPr/>
    <a:lstStyle/>
    <a:p>
      <a:pPr>
        <a:defRPr sz="1800"/>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chart>
    <c:plotArea>
      <c:layout>
        <c:manualLayout>
          <c:layoutTarget val="inner"/>
          <c:xMode val="edge"/>
          <c:yMode val="edge"/>
          <c:x val="1.5682856689287226E-2"/>
          <c:y val="0"/>
          <c:w val="0.98083206404642309"/>
          <c:h val="0.67592549167215477"/>
        </c:manualLayout>
      </c:layout>
      <c:barChart>
        <c:barDir val="col"/>
        <c:grouping val="clustered"/>
        <c:ser>
          <c:idx val="0"/>
          <c:order val="0"/>
          <c:spPr>
            <a:noFill/>
          </c:spPr>
          <c:cat>
            <c:strRef>
              <c:f>Sheet4!$C$40:$E$40</c:f>
              <c:strCache>
                <c:ptCount val="3"/>
                <c:pt idx="0">
                  <c:v>2014年</c:v>
                </c:pt>
                <c:pt idx="1">
                  <c:v>2015年</c:v>
                </c:pt>
                <c:pt idx="2">
                  <c:v>2016年</c:v>
                </c:pt>
              </c:strCache>
            </c:strRef>
          </c:cat>
          <c:val>
            <c:numRef>
              <c:f>Sheet4!$C$41:$E$41</c:f>
              <c:numCache>
                <c:formatCode>General</c:formatCode>
                <c:ptCount val="3"/>
                <c:pt idx="0">
                  <c:v>7300</c:v>
                </c:pt>
                <c:pt idx="1">
                  <c:v>8900</c:v>
                </c:pt>
                <c:pt idx="2">
                  <c:v>10700</c:v>
                </c:pt>
              </c:numCache>
            </c:numRef>
          </c:val>
        </c:ser>
        <c:axId val="172041344"/>
        <c:axId val="172042880"/>
      </c:barChart>
      <c:catAx>
        <c:axId val="172041344"/>
        <c:scaling>
          <c:orientation val="minMax"/>
        </c:scaling>
        <c:delete val="1"/>
        <c:axPos val="b"/>
        <c:tickLblPos val="none"/>
        <c:crossAx val="172042880"/>
        <c:crosses val="autoZero"/>
        <c:auto val="1"/>
        <c:lblAlgn val="ctr"/>
        <c:lblOffset val="100"/>
      </c:catAx>
      <c:valAx>
        <c:axId val="172042880"/>
        <c:scaling>
          <c:orientation val="minMax"/>
        </c:scaling>
        <c:axPos val="l"/>
        <c:numFmt formatCode="General" sourceLinked="1"/>
        <c:majorTickMark val="none"/>
        <c:tickLblPos val="none"/>
        <c:spPr>
          <a:ln>
            <a:noFill/>
          </a:ln>
        </c:spPr>
        <c:crossAx val="172041344"/>
        <c:crosses val="autoZero"/>
        <c:crossBetween val="between"/>
      </c:valAx>
    </c:plotArea>
    <c:plotVisOnly val="1"/>
    <c:dispBlanksAs val="gap"/>
  </c:chart>
  <c:txPr>
    <a:bodyPr/>
    <a:lstStyle/>
    <a:p>
      <a:pPr>
        <a:defRPr sz="2000">
          <a:latin typeface="+mn-lt"/>
          <a:ea typeface="微软雅黑" pitchFamily="34" charset="-122"/>
        </a:defRPr>
      </a:pPr>
      <a:endParaRPr lang="zh-CN"/>
    </a:p>
  </c:txPr>
  <c:externalData r:id="rId1"/>
</c:chartSpace>
</file>

<file path=ppt/drawings/_rels/vmlDrawing1.v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image" Target="../media/image8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9738" cy="500063"/>
          </a:xfrm>
          <a:prstGeom prst="rect">
            <a:avLst/>
          </a:prstGeom>
        </p:spPr>
        <p:txBody>
          <a:bodyPr vert="horz" wrap="square" lIns="91787" tIns="45894" rIns="91787" bIns="45894"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95725" y="0"/>
            <a:ext cx="2979738" cy="500063"/>
          </a:xfrm>
          <a:prstGeom prst="rect">
            <a:avLst/>
          </a:prstGeom>
        </p:spPr>
        <p:txBody>
          <a:bodyPr vert="horz" lIns="91787" tIns="45894" rIns="91787" bIns="45894" rtlCol="0"/>
          <a:lstStyle>
            <a:lvl1pPr algn="r" eaLnBrk="1" hangingPunct="1">
              <a:defRPr sz="1200" b="0">
                <a:solidFill>
                  <a:schemeClr val="tx1"/>
                </a:solidFill>
                <a:latin typeface="Arial" charset="0"/>
                <a:ea typeface="宋体" pitchFamily="2" charset="-122"/>
              </a:defRPr>
            </a:lvl1pPr>
          </a:lstStyle>
          <a:p>
            <a:pPr>
              <a:defRPr/>
            </a:pPr>
            <a:fld id="{DF3B630D-16B8-4823-B724-8DB6FCD121D0}" type="datetimeFigureOut">
              <a:rPr lang="zh-CN" altLang="en-US"/>
              <a:pPr>
                <a:defRPr/>
              </a:pPr>
              <a:t>2017/9/26</a:t>
            </a:fld>
            <a:endParaRPr lang="zh-CN" altLang="en-US"/>
          </a:p>
        </p:txBody>
      </p:sp>
      <p:sp>
        <p:nvSpPr>
          <p:cNvPr id="4" name="页脚占位符 3"/>
          <p:cNvSpPr>
            <a:spLocks noGrp="1"/>
          </p:cNvSpPr>
          <p:nvPr>
            <p:ph type="ftr" sz="quarter" idx="2"/>
          </p:nvPr>
        </p:nvSpPr>
        <p:spPr>
          <a:xfrm>
            <a:off x="0" y="9499600"/>
            <a:ext cx="2979738" cy="500063"/>
          </a:xfrm>
          <a:prstGeom prst="rect">
            <a:avLst/>
          </a:prstGeom>
        </p:spPr>
        <p:txBody>
          <a:bodyPr vert="horz" wrap="square" lIns="91787" tIns="45894" rIns="91787" bIns="45894"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a:p>
        </p:txBody>
      </p:sp>
      <p:sp>
        <p:nvSpPr>
          <p:cNvPr id="5" name="灯片编号占位符 4"/>
          <p:cNvSpPr>
            <a:spLocks noGrp="1"/>
          </p:cNvSpPr>
          <p:nvPr>
            <p:ph type="sldNum" sz="quarter" idx="3"/>
          </p:nvPr>
        </p:nvSpPr>
        <p:spPr>
          <a:xfrm>
            <a:off x="3895725" y="9499600"/>
            <a:ext cx="2979738" cy="500063"/>
          </a:xfrm>
          <a:prstGeom prst="rect">
            <a:avLst/>
          </a:prstGeom>
        </p:spPr>
        <p:txBody>
          <a:bodyPr vert="horz" lIns="91787" tIns="45894" rIns="91787" bIns="45894" rtlCol="0" anchor="b"/>
          <a:lstStyle>
            <a:lvl1pPr algn="r" eaLnBrk="1" hangingPunct="1">
              <a:defRPr sz="1200" b="0">
                <a:solidFill>
                  <a:schemeClr val="tx1"/>
                </a:solidFill>
                <a:latin typeface="Arial" charset="0"/>
                <a:ea typeface="宋体" pitchFamily="2" charset="-122"/>
              </a:defRPr>
            </a:lvl1pPr>
          </a:lstStyle>
          <a:p>
            <a:pPr>
              <a:defRPr/>
            </a:pPr>
            <a:fld id="{D91E55EA-D9D3-43A5-BA0F-AEC630FD16E1}" type="slidenum">
              <a:rPr lang="zh-CN" altLang="en-US"/>
              <a:pPr>
                <a:defRPr/>
              </a:pPr>
              <a:t>‹#›</a:t>
            </a:fld>
            <a:endParaRPr lang="zh-CN" altLang="en-US"/>
          </a:p>
        </p:txBody>
      </p:sp>
    </p:spTree>
    <p:extLst>
      <p:ext uri="{BB962C8B-B14F-4D97-AF65-F5344CB8AC3E}">
        <p14:creationId xmlns="" xmlns:p14="http://schemas.microsoft.com/office/powerpoint/2010/main" val="4078851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9738" cy="500063"/>
          </a:xfrm>
          <a:prstGeom prst="rect">
            <a:avLst/>
          </a:prstGeom>
          <a:noFill/>
          <a:ln w="9525">
            <a:noFill/>
            <a:miter lim="800000"/>
            <a:headEnd/>
            <a:tailEnd/>
          </a:ln>
          <a:effectLst/>
        </p:spPr>
        <p:txBody>
          <a:bodyPr vert="horz" wrap="square" lIns="91787" tIns="45894" rIns="91787" bIns="45894"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zh-CN" altLang="en-US"/>
          </a:p>
        </p:txBody>
      </p:sp>
      <p:sp>
        <p:nvSpPr>
          <p:cNvPr id="13315" name="Rectangle 3"/>
          <p:cNvSpPr>
            <a:spLocks noGrp="1" noChangeArrowheads="1"/>
          </p:cNvSpPr>
          <p:nvPr>
            <p:ph type="dt" idx="1"/>
          </p:nvPr>
        </p:nvSpPr>
        <p:spPr bwMode="auto">
          <a:xfrm>
            <a:off x="3895725" y="0"/>
            <a:ext cx="2979738" cy="500063"/>
          </a:xfrm>
          <a:prstGeom prst="rect">
            <a:avLst/>
          </a:prstGeom>
          <a:noFill/>
          <a:ln w="9525">
            <a:noFill/>
            <a:miter lim="800000"/>
            <a:headEnd/>
            <a:tailEnd/>
          </a:ln>
          <a:effectLst/>
        </p:spPr>
        <p:txBody>
          <a:bodyPr vert="horz" wrap="square" lIns="91787" tIns="45894" rIns="91787" bIns="45894" numCol="1" anchor="t" anchorCtr="0" compatLnSpc="1">
            <a:prstTxWarp prst="textNoShape">
              <a:avLst/>
            </a:prstTxWarp>
          </a:bodyPr>
          <a:lstStyle>
            <a:lvl1pPr algn="r" eaLnBrk="1" hangingPunct="1">
              <a:defRPr sz="1200" b="0">
                <a:solidFill>
                  <a:schemeClr val="tx1"/>
                </a:solidFill>
                <a:latin typeface="Arial" charset="0"/>
                <a:ea typeface="宋体" pitchFamily="2" charset="-122"/>
              </a:defRPr>
            </a:lvl1pPr>
          </a:lstStyle>
          <a:p>
            <a:pPr>
              <a:defRPr/>
            </a:pPr>
            <a:fld id="{DE2D3603-E642-4F64-9122-D7FD903A6044}" type="datetimeFigureOut">
              <a:rPr lang="en-US" altLang="zh-CN"/>
              <a:pPr>
                <a:defRPr/>
              </a:pPr>
              <a:t>9/26/2017</a:t>
            </a:fld>
            <a:endParaRPr lang="en-US" altLang="zh-CN"/>
          </a:p>
        </p:txBody>
      </p:sp>
      <p:sp>
        <p:nvSpPr>
          <p:cNvPr id="73732" name="Rectangle 4"/>
          <p:cNvSpPr>
            <a:spLocks noGrp="1" noRot="1" noChangeAspect="1" noChangeArrowheads="1" noTextEdit="1"/>
          </p:cNvSpPr>
          <p:nvPr>
            <p:ph type="sldImg" idx="2"/>
          </p:nvPr>
        </p:nvSpPr>
        <p:spPr bwMode="auto">
          <a:xfrm>
            <a:off x="893763" y="750888"/>
            <a:ext cx="5089525" cy="3749675"/>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688975" y="4751388"/>
            <a:ext cx="5499100" cy="4498975"/>
          </a:xfrm>
          <a:prstGeom prst="rect">
            <a:avLst/>
          </a:prstGeom>
          <a:noFill/>
          <a:ln w="9525">
            <a:noFill/>
            <a:miter lim="800000"/>
            <a:headEnd/>
            <a:tailEnd/>
          </a:ln>
          <a:effectLst/>
        </p:spPr>
        <p:txBody>
          <a:bodyPr vert="horz" wrap="square" lIns="91787" tIns="45894" rIns="91787" bIns="4589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Rectangle 6"/>
          <p:cNvSpPr>
            <a:spLocks noGrp="1" noChangeArrowheads="1"/>
          </p:cNvSpPr>
          <p:nvPr>
            <p:ph type="ftr" sz="quarter" idx="4"/>
          </p:nvPr>
        </p:nvSpPr>
        <p:spPr bwMode="auto">
          <a:xfrm>
            <a:off x="0" y="9499600"/>
            <a:ext cx="2979738" cy="500063"/>
          </a:xfrm>
          <a:prstGeom prst="rect">
            <a:avLst/>
          </a:prstGeom>
          <a:noFill/>
          <a:ln w="9525">
            <a:noFill/>
            <a:miter lim="800000"/>
            <a:headEnd/>
            <a:tailEnd/>
          </a:ln>
          <a:effectLst/>
        </p:spPr>
        <p:txBody>
          <a:bodyPr vert="horz" wrap="square" lIns="91787" tIns="45894" rIns="91787" bIns="45894"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a:p>
        </p:txBody>
      </p:sp>
      <p:sp>
        <p:nvSpPr>
          <p:cNvPr id="13319" name="Rectangle 7"/>
          <p:cNvSpPr>
            <a:spLocks noGrp="1" noChangeArrowheads="1"/>
          </p:cNvSpPr>
          <p:nvPr>
            <p:ph type="sldNum" sz="quarter" idx="5"/>
          </p:nvPr>
        </p:nvSpPr>
        <p:spPr bwMode="auto">
          <a:xfrm>
            <a:off x="3895725" y="9499600"/>
            <a:ext cx="2979738" cy="500063"/>
          </a:xfrm>
          <a:prstGeom prst="rect">
            <a:avLst/>
          </a:prstGeom>
          <a:noFill/>
          <a:ln w="9525">
            <a:noFill/>
            <a:miter lim="800000"/>
            <a:headEnd/>
            <a:tailEnd/>
          </a:ln>
          <a:effectLst/>
        </p:spPr>
        <p:txBody>
          <a:bodyPr vert="horz" wrap="square" lIns="91787" tIns="45894" rIns="91787" bIns="45894" numCol="1" anchor="b" anchorCtr="0" compatLnSpc="1">
            <a:prstTxWarp prst="textNoShape">
              <a:avLst/>
            </a:prstTxWarp>
          </a:bodyPr>
          <a:lstStyle>
            <a:lvl1pPr algn="r" eaLnBrk="1" hangingPunct="1">
              <a:defRPr sz="1200" b="0">
                <a:solidFill>
                  <a:schemeClr val="tx1"/>
                </a:solidFill>
                <a:latin typeface="Arial" charset="0"/>
                <a:ea typeface="宋体" charset="-122"/>
              </a:defRPr>
            </a:lvl1pPr>
          </a:lstStyle>
          <a:p>
            <a:pPr>
              <a:defRPr/>
            </a:pPr>
            <a:fld id="{019857F1-925B-461D-8947-48F88BA28997}" type="slidenum">
              <a:rPr lang="en-US" altLang="zh-CN"/>
              <a:pPr>
                <a:defRPr/>
              </a:pPr>
              <a:t>‹#›</a:t>
            </a:fld>
            <a:endParaRPr lang="en-US" altLang="zh-CN"/>
          </a:p>
        </p:txBody>
      </p:sp>
    </p:spTree>
    <p:extLst>
      <p:ext uri="{BB962C8B-B14F-4D97-AF65-F5344CB8AC3E}">
        <p14:creationId xmlns="" xmlns:p14="http://schemas.microsoft.com/office/powerpoint/2010/main" val="153779848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a:ln/>
        </p:spPr>
        <p:txBody>
          <a:bodyPr/>
          <a:lstStyle/>
          <a:p>
            <a:r>
              <a:rPr lang="zh-CN" altLang="en-US" b="1" smtClean="0">
                <a:latin typeface="Arial" pitchFamily="34" charset="0"/>
                <a:ea typeface="宋体" pitchFamily="2" charset="-122"/>
                <a:cs typeface="Arial" pitchFamily="34" charset="0"/>
              </a:rPr>
              <a:t>中高端</a:t>
            </a:r>
            <a:r>
              <a:rPr lang="zh-CN" altLang="zh-CN" b="1" smtClean="0">
                <a:latin typeface="Arial" pitchFamily="34" charset="0"/>
                <a:ea typeface="宋体" pitchFamily="2" charset="-122"/>
                <a:cs typeface="Arial" pitchFamily="34" charset="0"/>
              </a:rPr>
              <a:t>市场</a:t>
            </a:r>
            <a:r>
              <a:rPr lang="zh-CN" altLang="en-US" b="1" smtClean="0">
                <a:latin typeface="Arial" pitchFamily="34" charset="0"/>
                <a:ea typeface="宋体" pitchFamily="2" charset="-122"/>
                <a:cs typeface="Arial" pitchFamily="34" charset="0"/>
              </a:rPr>
              <a:t>：</a:t>
            </a:r>
            <a:r>
              <a:rPr lang="zh-CN" altLang="en-US" smtClean="0">
                <a:latin typeface="Arial" pitchFamily="34" charset="0"/>
                <a:ea typeface="宋体" pitchFamily="2" charset="-122"/>
                <a:cs typeface="Arial" pitchFamily="34" charset="0"/>
              </a:rPr>
              <a:t>港澳台、澳大利亚、南非、</a:t>
            </a:r>
            <a:r>
              <a:rPr lang="zh-CN" altLang="en-US" smtClean="0">
                <a:latin typeface="Arial" pitchFamily="34" charset="0"/>
                <a:ea typeface="微软雅黑" pitchFamily="34" charset="-122"/>
                <a:cs typeface="Arial" pitchFamily="34" charset="0"/>
              </a:rPr>
              <a:t>法国、匈牙利、捷克、罗马尼亚、斯洛伐克、以色列</a:t>
            </a:r>
          </a:p>
          <a:p>
            <a:r>
              <a:rPr lang="zh-CN" altLang="en-US" b="1" smtClean="0">
                <a:latin typeface="Arial" pitchFamily="34" charset="0"/>
                <a:ea typeface="宋体" pitchFamily="2" charset="-122"/>
              </a:rPr>
              <a:t>主流客户：</a:t>
            </a:r>
            <a:r>
              <a:rPr lang="zh-CN" altLang="en-US" smtClean="0">
                <a:latin typeface="Arial" pitchFamily="34" charset="0"/>
                <a:ea typeface="宋体" pitchFamily="2" charset="-122"/>
              </a:rPr>
              <a:t>如</a:t>
            </a:r>
            <a:r>
              <a:rPr lang="zh-CN" altLang="zh-CN" smtClean="0">
                <a:latin typeface="Arial" pitchFamily="34" charset="0"/>
                <a:ea typeface="宋体" pitchFamily="2" charset="-122"/>
              </a:rPr>
              <a:t>威立雅运输集团（</a:t>
            </a:r>
            <a:r>
              <a:rPr lang="en-US" altLang="zh-CN" smtClean="0">
                <a:latin typeface="Arial" pitchFamily="34" charset="0"/>
                <a:ea typeface="宋体" pitchFamily="2" charset="-122"/>
              </a:rPr>
              <a:t>Veolia Transport</a:t>
            </a:r>
            <a:r>
              <a:rPr lang="zh-CN" altLang="zh-CN" smtClean="0">
                <a:latin typeface="Arial" pitchFamily="34" charset="0"/>
                <a:ea typeface="宋体" pitchFamily="2" charset="-122"/>
              </a:rPr>
              <a:t>）是</a:t>
            </a:r>
            <a:r>
              <a:rPr lang="en-US" altLang="zh-CN" smtClean="0">
                <a:latin typeface="Arial" pitchFamily="34" charset="0"/>
                <a:ea typeface="宋体" pitchFamily="2" charset="-122"/>
              </a:rPr>
              <a:t>欧洲</a:t>
            </a:r>
            <a:r>
              <a:rPr lang="zh-CN" altLang="zh-CN" smtClean="0">
                <a:latin typeface="Arial" pitchFamily="34" charset="0"/>
                <a:ea typeface="宋体" pitchFamily="2" charset="-122"/>
              </a:rPr>
              <a:t>最大的交通运输业者，总部位于</a:t>
            </a:r>
            <a:r>
              <a:rPr lang="en-US" altLang="zh-CN" smtClean="0">
                <a:latin typeface="Arial" pitchFamily="34" charset="0"/>
                <a:ea typeface="宋体" pitchFamily="2" charset="-122"/>
              </a:rPr>
              <a:t>法国巴黎</a:t>
            </a:r>
            <a:r>
              <a:rPr lang="zh-CN" altLang="zh-CN" smtClean="0">
                <a:latin typeface="Arial" pitchFamily="34" charset="0"/>
                <a:ea typeface="宋体" pitchFamily="2" charset="-122"/>
              </a:rPr>
              <a:t>。其前身是</a:t>
            </a:r>
            <a:r>
              <a:rPr lang="en-US" altLang="zh-CN" smtClean="0">
                <a:latin typeface="Arial" pitchFamily="34" charset="0"/>
                <a:ea typeface="宋体" pitchFamily="2" charset="-122"/>
              </a:rPr>
              <a:t>1853年12月14日</a:t>
            </a:r>
            <a:r>
              <a:rPr lang="zh-CN" altLang="zh-CN" smtClean="0">
                <a:latin typeface="Arial" pitchFamily="34" charset="0"/>
                <a:ea typeface="宋体" pitchFamily="2" charset="-122"/>
              </a:rPr>
              <a:t>成立的</a:t>
            </a:r>
            <a:r>
              <a:rPr lang="en-US" altLang="zh-CN" smtClean="0">
                <a:latin typeface="Arial" pitchFamily="34" charset="0"/>
                <a:ea typeface="宋体" pitchFamily="2" charset="-122"/>
              </a:rPr>
              <a:t>通用水务公司</a:t>
            </a:r>
            <a:r>
              <a:rPr lang="zh-CN" altLang="zh-CN" smtClean="0">
                <a:latin typeface="Arial" pitchFamily="34" charset="0"/>
                <a:ea typeface="宋体" pitchFamily="2" charset="-122"/>
              </a:rPr>
              <a:t>（</a:t>
            </a:r>
            <a:r>
              <a:rPr lang="en-US" altLang="zh-CN" smtClean="0">
                <a:latin typeface="Arial" pitchFamily="34" charset="0"/>
                <a:ea typeface="宋体" pitchFamily="2" charset="-122"/>
              </a:rPr>
              <a:t>Compagnie G</a:t>
            </a:r>
            <a:r>
              <a:rPr lang="zh-CN" altLang="zh-CN" smtClean="0">
                <a:latin typeface="Arial" pitchFamily="34" charset="0"/>
                <a:ea typeface="宋体" pitchFamily="2" charset="-122"/>
              </a:rPr>
              <a:t>é</a:t>
            </a:r>
            <a:r>
              <a:rPr lang="en-US" altLang="zh-CN" smtClean="0">
                <a:latin typeface="Arial" pitchFamily="34" charset="0"/>
                <a:ea typeface="宋体" pitchFamily="2" charset="-122"/>
              </a:rPr>
              <a:t>n</a:t>
            </a:r>
            <a:r>
              <a:rPr lang="zh-CN" altLang="zh-CN" smtClean="0">
                <a:latin typeface="Arial" pitchFamily="34" charset="0"/>
                <a:ea typeface="宋体" pitchFamily="2" charset="-122"/>
              </a:rPr>
              <a:t>é</a:t>
            </a:r>
            <a:r>
              <a:rPr lang="en-US" altLang="zh-CN" smtClean="0">
                <a:latin typeface="Arial" pitchFamily="34" charset="0"/>
                <a:ea typeface="宋体" pitchFamily="2" charset="-122"/>
              </a:rPr>
              <a:t>rale des Eaux</a:t>
            </a:r>
            <a:r>
              <a:rPr lang="zh-CN" altLang="zh-CN" smtClean="0">
                <a:latin typeface="Arial" pitchFamily="34" charset="0"/>
                <a:ea typeface="宋体" pitchFamily="2" charset="-122"/>
              </a:rPr>
              <a:t>）。威立雅运输集团在全球各地有不同的道路和铁路业务，现有</a:t>
            </a:r>
            <a:r>
              <a:rPr lang="en-US" altLang="zh-CN" smtClean="0">
                <a:latin typeface="Arial" pitchFamily="34" charset="0"/>
                <a:ea typeface="宋体" pitchFamily="2" charset="-122"/>
              </a:rPr>
              <a:t>职员72,000</a:t>
            </a:r>
            <a:r>
              <a:rPr lang="zh-CN" altLang="zh-CN" smtClean="0">
                <a:latin typeface="Arial" pitchFamily="34" charset="0"/>
                <a:ea typeface="宋体" pitchFamily="2" charset="-122"/>
              </a:rPr>
              <a:t>人，为</a:t>
            </a:r>
            <a:r>
              <a:rPr lang="en-US" altLang="zh-CN" smtClean="0">
                <a:latin typeface="Arial" pitchFamily="34" charset="0"/>
                <a:ea typeface="宋体" pitchFamily="2" charset="-122"/>
              </a:rPr>
              <a:t>40</a:t>
            </a:r>
            <a:r>
              <a:rPr lang="zh-CN" altLang="zh-CN" smtClean="0">
                <a:latin typeface="Arial" pitchFamily="34" charset="0"/>
                <a:ea typeface="宋体" pitchFamily="2" charset="-122"/>
              </a:rPr>
              <a:t>个大都市区的</a:t>
            </a:r>
            <a:r>
              <a:rPr lang="en-US" altLang="zh-CN" smtClean="0">
                <a:latin typeface="Arial" pitchFamily="34" charset="0"/>
                <a:ea typeface="宋体" pitchFamily="2" charset="-122"/>
              </a:rPr>
              <a:t>100</a:t>
            </a:r>
            <a:r>
              <a:rPr lang="zh-CN" altLang="zh-CN" smtClean="0">
                <a:latin typeface="Arial" pitchFamily="34" charset="0"/>
                <a:ea typeface="宋体" pitchFamily="2" charset="-122"/>
              </a:rPr>
              <a:t>多万居民提供服务：亚洲：孟买，首尔，南京，淮南，香港，澳门</a:t>
            </a:r>
          </a:p>
          <a:p>
            <a:r>
              <a:rPr lang="zh-CN" altLang="zh-CN" smtClean="0">
                <a:latin typeface="Arial" pitchFamily="34" charset="0"/>
                <a:ea typeface="宋体" pitchFamily="2" charset="-122"/>
              </a:rPr>
              <a:t>欧洲：巴黎，马赛，里昂，巴塞罗那，马德里，毕尔巴鄂，贝尔格莱德，柏林，法兰克福，斯图加特，斯德哥尔摩，哥本哈根，海牙，赫尔辛基，布拉格，华沙，都柏林，泰恩</a:t>
            </a:r>
            <a:r>
              <a:rPr lang="en-US" altLang="zh-CN" smtClean="0">
                <a:latin typeface="Arial" pitchFamily="34" charset="0"/>
                <a:ea typeface="宋体" pitchFamily="2" charset="-122"/>
              </a:rPr>
              <a:t>-</a:t>
            </a:r>
            <a:r>
              <a:rPr lang="zh-CN" altLang="zh-CN" smtClean="0">
                <a:latin typeface="Arial" pitchFamily="34" charset="0"/>
                <a:ea typeface="宋体" pitchFamily="2" charset="-122"/>
              </a:rPr>
              <a:t>威尔郡</a:t>
            </a:r>
          </a:p>
          <a:p>
            <a:r>
              <a:rPr lang="zh-CN" altLang="zh-CN" smtClean="0">
                <a:latin typeface="Arial" pitchFamily="34" charset="0"/>
                <a:ea typeface="宋体" pitchFamily="2" charset="-122"/>
              </a:rPr>
              <a:t>北美洲：亚特兰大，奥斯汀，巴尔的摩，波士顿，丹佛，拉斯维加斯，洛杉矶，迈阿密，新奥尔良，菲尼克斯，匹兹堡，罗利，萨克拉门托，圣迭戈和多伦多（约克区）</a:t>
            </a:r>
          </a:p>
          <a:p>
            <a:r>
              <a:rPr lang="zh-CN" altLang="zh-CN" smtClean="0">
                <a:latin typeface="Arial" pitchFamily="34" charset="0"/>
                <a:ea typeface="宋体" pitchFamily="2" charset="-122"/>
              </a:rPr>
              <a:t>南美洲：波哥大，圣地亚哥</a:t>
            </a:r>
          </a:p>
          <a:p>
            <a:r>
              <a:rPr lang="zh-CN" altLang="zh-CN" smtClean="0">
                <a:latin typeface="Arial" pitchFamily="34" charset="0"/>
                <a:ea typeface="宋体" pitchFamily="2" charset="-122"/>
              </a:rPr>
              <a:t>大洋洲：悉尼，布里斯班，珀斯和奥克兰</a:t>
            </a:r>
            <a:endParaRPr lang="en-US" altLang="zh-CN" smtClean="0">
              <a:latin typeface="Arial" pitchFamily="34" charset="0"/>
              <a:ea typeface="宋体" pitchFamily="2" charset="-122"/>
            </a:endParaRPr>
          </a:p>
          <a:p>
            <a:r>
              <a:rPr lang="en-US" altLang="zh-CN" smtClean="0">
                <a:latin typeface="Arial" pitchFamily="34" charset="0"/>
                <a:ea typeface="宋体" pitchFamily="2" charset="-122"/>
              </a:rPr>
              <a:t>耶路撒冷</a:t>
            </a:r>
            <a:r>
              <a:rPr lang="zh-CN" altLang="zh-CN" smtClean="0">
                <a:latin typeface="Arial" pitchFamily="34" charset="0"/>
                <a:ea typeface="宋体" pitchFamily="2" charset="-122"/>
              </a:rPr>
              <a:t>：于</a:t>
            </a:r>
            <a:r>
              <a:rPr lang="en-US" altLang="zh-CN" smtClean="0">
                <a:latin typeface="Arial" pitchFamily="34" charset="0"/>
                <a:ea typeface="宋体" pitchFamily="2" charset="-122"/>
              </a:rPr>
              <a:t>2003</a:t>
            </a:r>
            <a:r>
              <a:rPr lang="zh-CN" altLang="zh-CN" smtClean="0">
                <a:latin typeface="Arial" pitchFamily="34" charset="0"/>
                <a:ea typeface="宋体" pitchFamily="2" charset="-122"/>
              </a:rPr>
              <a:t>年成功竞投</a:t>
            </a:r>
            <a:r>
              <a:rPr lang="en-US" altLang="zh-CN" smtClean="0">
                <a:latin typeface="Arial" pitchFamily="34" charset="0"/>
                <a:ea typeface="宋体" pitchFamily="2" charset="-122"/>
              </a:rPr>
              <a:t>5</a:t>
            </a:r>
            <a:r>
              <a:rPr lang="zh-CN" altLang="zh-CN" smtClean="0">
                <a:latin typeface="Arial" pitchFamily="34" charset="0"/>
                <a:ea typeface="宋体" pitchFamily="2" charset="-122"/>
              </a:rPr>
              <a:t>亿美元的合约，建造</a:t>
            </a:r>
            <a:r>
              <a:rPr lang="en-US" altLang="zh-CN" smtClean="0">
                <a:latin typeface="Arial" pitchFamily="34" charset="0"/>
                <a:ea typeface="宋体" pitchFamily="2" charset="-122"/>
              </a:rPr>
              <a:t>耶路撒冷轻铁</a:t>
            </a:r>
            <a:r>
              <a:rPr lang="zh-CN" altLang="zh-CN" smtClean="0">
                <a:latin typeface="Arial" pitchFamily="34" charset="0"/>
                <a:ea typeface="宋体" pitchFamily="2" charset="-122"/>
              </a:rPr>
              <a:t>系统，其中包括</a:t>
            </a:r>
            <a:r>
              <a:rPr lang="en-US" altLang="zh-CN" smtClean="0">
                <a:latin typeface="Arial" pitchFamily="34" charset="0"/>
                <a:ea typeface="宋体" pitchFamily="2" charset="-122"/>
              </a:rPr>
              <a:t>8</a:t>
            </a:r>
            <a:r>
              <a:rPr lang="zh-CN" altLang="zh-CN" smtClean="0">
                <a:latin typeface="Arial" pitchFamily="34" charset="0"/>
                <a:ea typeface="宋体" pitchFamily="2" charset="-122"/>
              </a:rPr>
              <a:t>条路线，预计将于</a:t>
            </a:r>
            <a:r>
              <a:rPr lang="en-US" altLang="zh-CN" smtClean="0">
                <a:latin typeface="Arial" pitchFamily="34" charset="0"/>
                <a:ea typeface="宋体" pitchFamily="2" charset="-122"/>
              </a:rPr>
              <a:t>2020</a:t>
            </a:r>
            <a:r>
              <a:rPr lang="zh-CN" altLang="zh-CN" smtClean="0">
                <a:latin typeface="Arial" pitchFamily="34" charset="0"/>
                <a:ea typeface="宋体" pitchFamily="2" charset="-122"/>
              </a:rPr>
              <a:t>年完成。</a:t>
            </a:r>
            <a:endParaRPr lang="en-US" altLang="zh-CN" smtClean="0">
              <a:latin typeface="Arial" pitchFamily="34" charset="0"/>
              <a:ea typeface="宋体" pitchFamily="2" charset="-122"/>
            </a:endParaRPr>
          </a:p>
          <a:p>
            <a:r>
              <a:rPr lang="zh-CN" altLang="en-US" smtClean="0">
                <a:latin typeface="Arial" pitchFamily="34" charset="0"/>
                <a:ea typeface="宋体" pitchFamily="2" charset="-122"/>
              </a:rPr>
              <a:t>中国：</a:t>
            </a:r>
            <a:endParaRPr lang="en-US" altLang="zh-CN" smtClean="0">
              <a:latin typeface="Arial" pitchFamily="34" charset="0"/>
              <a:ea typeface="宋体" pitchFamily="2" charset="-122"/>
            </a:endParaRPr>
          </a:p>
          <a:p>
            <a:r>
              <a:rPr lang="en-US" altLang="zh-CN" smtClean="0">
                <a:latin typeface="Arial" pitchFamily="34" charset="0"/>
                <a:ea typeface="宋体" pitchFamily="2" charset="-122"/>
              </a:rPr>
              <a:t>淮北</a:t>
            </a:r>
            <a:r>
              <a:rPr lang="zh-CN" altLang="zh-CN" smtClean="0">
                <a:latin typeface="Arial" pitchFamily="34" charset="0"/>
                <a:ea typeface="宋体" pitchFamily="2" charset="-122"/>
              </a:rPr>
              <a:t>：以合资公司的形式营运巴士网络 </a:t>
            </a:r>
          </a:p>
          <a:p>
            <a:r>
              <a:rPr lang="en-US" altLang="zh-CN" smtClean="0">
                <a:latin typeface="Arial" pitchFamily="34" charset="0"/>
                <a:ea typeface="宋体" pitchFamily="2" charset="-122"/>
              </a:rPr>
              <a:t>淮南</a:t>
            </a:r>
            <a:r>
              <a:rPr lang="zh-CN" altLang="zh-CN" smtClean="0">
                <a:latin typeface="Arial" pitchFamily="34" charset="0"/>
                <a:ea typeface="宋体" pitchFamily="2" charset="-122"/>
              </a:rPr>
              <a:t>：以合资公司的形式营运巴士网络 </a:t>
            </a:r>
          </a:p>
          <a:p>
            <a:r>
              <a:rPr lang="en-US" altLang="zh-CN" smtClean="0">
                <a:latin typeface="Arial" pitchFamily="34" charset="0"/>
                <a:ea typeface="宋体" pitchFamily="2" charset="-122"/>
              </a:rPr>
              <a:t>南京</a:t>
            </a:r>
            <a:r>
              <a:rPr lang="zh-CN" altLang="zh-CN" smtClean="0">
                <a:latin typeface="Arial" pitchFamily="34" charset="0"/>
                <a:ea typeface="宋体" pitchFamily="2" charset="-122"/>
              </a:rPr>
              <a:t>：与</a:t>
            </a:r>
            <a:r>
              <a:rPr lang="en-US" altLang="zh-CN" smtClean="0">
                <a:latin typeface="Arial" pitchFamily="34" charset="0"/>
                <a:ea typeface="宋体" pitchFamily="2" charset="-122"/>
              </a:rPr>
              <a:t>南京中北</a:t>
            </a:r>
            <a:r>
              <a:rPr lang="zh-CN" altLang="zh-CN" smtClean="0">
                <a:latin typeface="Arial" pitchFamily="34" charset="0"/>
                <a:ea typeface="宋体" pitchFamily="2" charset="-122"/>
              </a:rPr>
              <a:t>联营位于</a:t>
            </a:r>
            <a:r>
              <a:rPr lang="en-US" altLang="zh-CN" smtClean="0">
                <a:latin typeface="Arial" pitchFamily="34" charset="0"/>
                <a:ea typeface="宋体" pitchFamily="2" charset="-122"/>
              </a:rPr>
              <a:t>浦口区</a:t>
            </a:r>
            <a:r>
              <a:rPr lang="zh-CN" altLang="zh-CN" smtClean="0">
                <a:latin typeface="Arial" pitchFamily="34" charset="0"/>
                <a:ea typeface="宋体" pitchFamily="2" charset="-122"/>
              </a:rPr>
              <a:t>和</a:t>
            </a:r>
            <a:r>
              <a:rPr lang="en-US" altLang="zh-CN" smtClean="0">
                <a:latin typeface="Arial" pitchFamily="34" charset="0"/>
                <a:ea typeface="宋体" pitchFamily="2" charset="-122"/>
              </a:rPr>
              <a:t>六合区</a:t>
            </a:r>
            <a:r>
              <a:rPr lang="zh-CN" altLang="zh-CN" smtClean="0">
                <a:latin typeface="Arial" pitchFamily="34" charset="0"/>
                <a:ea typeface="宋体" pitchFamily="2" charset="-122"/>
              </a:rPr>
              <a:t>两个巴士网络 </a:t>
            </a:r>
          </a:p>
          <a:p>
            <a:r>
              <a:rPr lang="en-US" altLang="zh-CN" smtClean="0">
                <a:latin typeface="Arial" pitchFamily="34" charset="0"/>
                <a:ea typeface="宋体" pitchFamily="2" charset="-122"/>
              </a:rPr>
              <a:t>马鞍山市</a:t>
            </a:r>
            <a:r>
              <a:rPr lang="zh-CN" altLang="zh-CN" smtClean="0">
                <a:latin typeface="Arial" pitchFamily="34" charset="0"/>
                <a:ea typeface="宋体" pitchFamily="2" charset="-122"/>
              </a:rPr>
              <a:t>：以合资公司的形式营运巴士网络 </a:t>
            </a:r>
          </a:p>
          <a:p>
            <a:r>
              <a:rPr lang="en-US" altLang="zh-CN" smtClean="0">
                <a:latin typeface="Arial" pitchFamily="34" charset="0"/>
                <a:ea typeface="宋体" pitchFamily="2" charset="-122"/>
              </a:rPr>
              <a:t>香港岛</a:t>
            </a:r>
            <a:r>
              <a:rPr lang="zh-CN" altLang="zh-CN" smtClean="0">
                <a:latin typeface="Arial" pitchFamily="34" charset="0"/>
                <a:ea typeface="宋体" pitchFamily="2" charset="-122"/>
              </a:rPr>
              <a:t>：于</a:t>
            </a:r>
            <a:r>
              <a:rPr lang="en-US" altLang="zh-CN" smtClean="0">
                <a:latin typeface="Arial" pitchFamily="34" charset="0"/>
                <a:ea typeface="宋体" pitchFamily="2" charset="-122"/>
              </a:rPr>
              <a:t>2009</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4</a:t>
            </a:r>
            <a:r>
              <a:rPr lang="zh-CN" altLang="zh-CN" smtClean="0">
                <a:latin typeface="Arial" pitchFamily="34" charset="0"/>
                <a:ea typeface="宋体" pitchFamily="2" charset="-122"/>
              </a:rPr>
              <a:t>月</a:t>
            </a:r>
            <a:r>
              <a:rPr lang="en-US" altLang="zh-CN" smtClean="0">
                <a:latin typeface="Arial" pitchFamily="34" charset="0"/>
                <a:ea typeface="宋体" pitchFamily="2" charset="-122"/>
              </a:rPr>
              <a:t>7</a:t>
            </a:r>
            <a:r>
              <a:rPr lang="zh-CN" altLang="zh-CN" smtClean="0">
                <a:latin typeface="Arial" pitchFamily="34" charset="0"/>
                <a:ea typeface="宋体" pitchFamily="2" charset="-122"/>
              </a:rPr>
              <a:t>日收购</a:t>
            </a:r>
            <a:r>
              <a:rPr lang="en-US" altLang="zh-CN" smtClean="0">
                <a:latin typeface="Arial" pitchFamily="34" charset="0"/>
                <a:ea typeface="宋体" pitchFamily="2" charset="-122"/>
              </a:rPr>
              <a:t>香港电车</a:t>
            </a:r>
            <a:r>
              <a:rPr lang="zh-CN" altLang="zh-CN" smtClean="0">
                <a:latin typeface="Arial" pitchFamily="34" charset="0"/>
                <a:ea typeface="宋体" pitchFamily="2" charset="-122"/>
              </a:rPr>
              <a:t>一半股权，并且负责日常营运，于</a:t>
            </a:r>
            <a:r>
              <a:rPr lang="en-US" altLang="zh-CN" smtClean="0">
                <a:latin typeface="Arial" pitchFamily="34" charset="0"/>
                <a:ea typeface="宋体" pitchFamily="2" charset="-122"/>
              </a:rPr>
              <a:t>2010</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2</a:t>
            </a:r>
            <a:r>
              <a:rPr lang="zh-CN" altLang="zh-CN" smtClean="0">
                <a:latin typeface="Arial" pitchFamily="34" charset="0"/>
                <a:ea typeface="宋体" pitchFamily="2" charset="-122"/>
              </a:rPr>
              <a:t>月</a:t>
            </a:r>
            <a:r>
              <a:rPr lang="en-US" altLang="zh-CN" smtClean="0">
                <a:latin typeface="Arial" pitchFamily="34" charset="0"/>
                <a:ea typeface="宋体" pitchFamily="2" charset="-122"/>
              </a:rPr>
              <a:t>17</a:t>
            </a:r>
            <a:r>
              <a:rPr lang="zh-CN" altLang="zh-CN" smtClean="0">
                <a:latin typeface="Arial" pitchFamily="34" charset="0"/>
                <a:ea typeface="宋体" pitchFamily="2" charset="-122"/>
              </a:rPr>
              <a:t>日全资拥有。 </a:t>
            </a:r>
          </a:p>
          <a:p>
            <a:r>
              <a:rPr lang="en-US" altLang="zh-CN" smtClean="0">
                <a:latin typeface="Arial" pitchFamily="34" charset="0"/>
                <a:ea typeface="宋体" pitchFamily="2" charset="-122"/>
              </a:rPr>
              <a:t>澳门</a:t>
            </a:r>
            <a:r>
              <a:rPr lang="zh-CN" altLang="zh-CN" smtClean="0">
                <a:latin typeface="Arial" pitchFamily="34" charset="0"/>
                <a:ea typeface="宋体" pitchFamily="2" charset="-122"/>
              </a:rPr>
              <a:t>：与澳门殷理基合资成立</a:t>
            </a:r>
            <a:r>
              <a:rPr lang="en-US" altLang="zh-CN" smtClean="0">
                <a:latin typeface="Arial" pitchFamily="34" charset="0"/>
                <a:ea typeface="宋体" pitchFamily="2" charset="-122"/>
              </a:rPr>
              <a:t>维澳莲运公共运输股份有限公司</a:t>
            </a:r>
            <a:r>
              <a:rPr lang="zh-CN" altLang="zh-CN" smtClean="0">
                <a:latin typeface="Arial" pitchFamily="34" charset="0"/>
                <a:ea typeface="宋体" pitchFamily="2" charset="-122"/>
              </a:rPr>
              <a:t>，成功竞投澳门巴士服务，将于</a:t>
            </a:r>
            <a:r>
              <a:rPr lang="en-US" altLang="zh-CN" smtClean="0">
                <a:latin typeface="Arial" pitchFamily="34" charset="0"/>
                <a:ea typeface="宋体" pitchFamily="2" charset="-122"/>
              </a:rPr>
              <a:t>2011</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8</a:t>
            </a:r>
            <a:r>
              <a:rPr lang="zh-CN" altLang="zh-CN" smtClean="0">
                <a:latin typeface="Arial" pitchFamily="34" charset="0"/>
                <a:ea typeface="宋体" pitchFamily="2" charset="-122"/>
              </a:rPr>
              <a:t>月营运当地</a:t>
            </a:r>
            <a:r>
              <a:rPr lang="en-US" altLang="zh-CN" smtClean="0">
                <a:latin typeface="Arial" pitchFamily="34" charset="0"/>
                <a:ea typeface="宋体" pitchFamily="2" charset="-122"/>
              </a:rPr>
              <a:t>43%</a:t>
            </a:r>
            <a:r>
              <a:rPr lang="zh-CN" altLang="zh-CN" smtClean="0">
                <a:latin typeface="Arial" pitchFamily="34" charset="0"/>
                <a:ea typeface="宋体" pitchFamily="2" charset="-122"/>
              </a:rPr>
              <a:t>的巴士路线。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p:spPr>
        <p:txBody>
          <a:bodyPr/>
          <a:lstStyle/>
          <a:p>
            <a:r>
              <a:rPr lang="zh-CN" altLang="zh-CN" b="1" smtClean="0">
                <a:latin typeface="Arial" pitchFamily="34" charset="0"/>
                <a:ea typeface="宋体" pitchFamily="2" charset="-122"/>
              </a:rPr>
              <a:t>商务厅：</a:t>
            </a:r>
            <a:r>
              <a:rPr lang="zh-CN" altLang="zh-CN" smtClean="0">
                <a:latin typeface="Arial" pitchFamily="34" charset="0"/>
                <a:ea typeface="宋体" pitchFamily="2" charset="-122"/>
              </a:rPr>
              <a:t>出口许可证，用于报检 </a:t>
            </a:r>
          </a:p>
          <a:p>
            <a:r>
              <a:rPr lang="zh-CN" altLang="zh-CN" b="1" smtClean="0">
                <a:latin typeface="Arial" pitchFamily="34" charset="0"/>
                <a:ea typeface="宋体" pitchFamily="2" charset="-122"/>
              </a:rPr>
              <a:t>商检局、</a:t>
            </a:r>
            <a:r>
              <a:rPr lang="en-US" altLang="zh-CN" b="1" smtClean="0">
                <a:latin typeface="Arial" pitchFamily="34" charset="0"/>
                <a:ea typeface="宋体" pitchFamily="2" charset="-122"/>
              </a:rPr>
              <a:t>SASO</a:t>
            </a:r>
            <a:r>
              <a:rPr lang="zh-CN" altLang="zh-CN" b="1" smtClean="0">
                <a:latin typeface="Arial" pitchFamily="34" charset="0"/>
                <a:ea typeface="宋体" pitchFamily="2" charset="-122"/>
              </a:rPr>
              <a:t>、</a:t>
            </a:r>
            <a:r>
              <a:rPr lang="en-US" altLang="zh-CN" b="1" smtClean="0">
                <a:latin typeface="Arial" pitchFamily="34" charset="0"/>
                <a:ea typeface="宋体" pitchFamily="2" charset="-122"/>
              </a:rPr>
              <a:t>SGS</a:t>
            </a:r>
            <a:r>
              <a:rPr lang="zh-CN" altLang="zh-CN" b="1" smtClean="0">
                <a:latin typeface="Arial" pitchFamily="34" charset="0"/>
                <a:ea typeface="宋体" pitchFamily="2" charset="-122"/>
              </a:rPr>
              <a:t>：</a:t>
            </a:r>
            <a:r>
              <a:rPr lang="zh-CN" altLang="zh-CN" smtClean="0">
                <a:latin typeface="Arial" pitchFamily="34" charset="0"/>
                <a:ea typeface="宋体" pitchFamily="2" charset="-122"/>
              </a:rPr>
              <a:t>商检（产品认证制度起源于</a:t>
            </a:r>
            <a:r>
              <a:rPr lang="en-US" altLang="zh-CN" smtClean="0">
                <a:latin typeface="Arial" pitchFamily="34" charset="0"/>
                <a:ea typeface="宋体" pitchFamily="2" charset="-122"/>
              </a:rPr>
              <a:t>20</a:t>
            </a:r>
            <a:r>
              <a:rPr lang="zh-CN" altLang="zh-CN" smtClean="0">
                <a:latin typeface="Arial" pitchFamily="34" charset="0"/>
                <a:ea typeface="宋体" pitchFamily="2" charset="-122"/>
              </a:rPr>
              <a:t>实际的英国，已成为国际通行的、用于产品安全、质量、环保，很多国家都有产品认证机构；如</a:t>
            </a:r>
            <a:r>
              <a:rPr lang="en-US" altLang="zh-CN" smtClean="0">
                <a:latin typeface="Arial" pitchFamily="34" charset="0"/>
                <a:ea typeface="宋体" pitchFamily="2" charset="-122"/>
              </a:rPr>
              <a:t>CE</a:t>
            </a:r>
            <a:r>
              <a:rPr lang="zh-CN" altLang="zh-CN" smtClean="0">
                <a:latin typeface="Arial" pitchFamily="34" charset="0"/>
                <a:ea typeface="宋体" pitchFamily="2" charset="-122"/>
              </a:rPr>
              <a:t>欧盟安全认证，中国</a:t>
            </a:r>
            <a:r>
              <a:rPr lang="en-US" altLang="zh-CN" smtClean="0">
                <a:latin typeface="Arial" pitchFamily="34" charset="0"/>
                <a:ea typeface="宋体" pitchFamily="2" charset="-122"/>
              </a:rPr>
              <a:t>CCC</a:t>
            </a:r>
            <a:r>
              <a:rPr lang="zh-CN" altLang="zh-CN" smtClean="0">
                <a:latin typeface="Arial" pitchFamily="34" charset="0"/>
                <a:ea typeface="宋体" pitchFamily="2" charset="-122"/>
              </a:rPr>
              <a:t>强制性产品认证，德国的</a:t>
            </a:r>
            <a:r>
              <a:rPr lang="en-US" altLang="zh-CN" smtClean="0">
                <a:latin typeface="Arial" pitchFamily="34" charset="0"/>
                <a:ea typeface="宋体" pitchFamily="2" charset="-122"/>
              </a:rPr>
              <a:t>TUV</a:t>
            </a:r>
            <a:r>
              <a:rPr lang="zh-CN" altLang="zh-CN" smtClean="0">
                <a:latin typeface="Arial" pitchFamily="34" charset="0"/>
                <a:ea typeface="宋体" pitchFamily="2" charset="-122"/>
              </a:rPr>
              <a:t>认证（德国莱茵公司技术监督公司）、</a:t>
            </a:r>
            <a:r>
              <a:rPr lang="en-US" altLang="zh-CN" smtClean="0">
                <a:latin typeface="Arial" pitchFamily="34" charset="0"/>
                <a:ea typeface="宋体" pitchFamily="2" charset="-122"/>
              </a:rPr>
              <a:t>SASO</a:t>
            </a:r>
            <a:r>
              <a:rPr lang="zh-CN" altLang="zh-CN" smtClean="0">
                <a:latin typeface="Arial" pitchFamily="34" charset="0"/>
                <a:ea typeface="宋体" pitchFamily="2" charset="-122"/>
              </a:rPr>
              <a:t>沙特阿拉伯标准组织） </a:t>
            </a:r>
          </a:p>
          <a:p>
            <a:r>
              <a:rPr lang="zh-CN" altLang="zh-CN" b="1" smtClean="0">
                <a:latin typeface="Arial" pitchFamily="34" charset="0"/>
                <a:ea typeface="宋体" pitchFamily="2" charset="-122"/>
              </a:rPr>
              <a:t>贸促会：</a:t>
            </a:r>
            <a:r>
              <a:rPr lang="zh-CN" altLang="zh-CN" smtClean="0">
                <a:latin typeface="Arial" pitchFamily="34" charset="0"/>
                <a:ea typeface="宋体" pitchFamily="2" charset="-122"/>
              </a:rPr>
              <a:t>产地认证、商事证明书 </a:t>
            </a:r>
          </a:p>
          <a:p>
            <a:r>
              <a:rPr lang="zh-CN" altLang="zh-CN" b="1" smtClean="0">
                <a:latin typeface="Arial" pitchFamily="34" charset="0"/>
                <a:ea typeface="宋体" pitchFamily="2" charset="-122"/>
              </a:rPr>
              <a:t>驻华使馆：</a:t>
            </a:r>
            <a:r>
              <a:rPr lang="zh-CN" altLang="zh-CN" smtClean="0">
                <a:latin typeface="Arial" pitchFamily="34" charset="0"/>
                <a:ea typeface="宋体" pitchFamily="2" charset="-122"/>
              </a:rPr>
              <a:t>使馆认证（对单据进行真伪鉴定） </a:t>
            </a:r>
          </a:p>
          <a:p>
            <a:r>
              <a:rPr lang="zh-CN" altLang="zh-CN" b="1" smtClean="0">
                <a:latin typeface="Arial" pitchFamily="34" charset="0"/>
                <a:ea typeface="宋体" pitchFamily="2" charset="-122"/>
              </a:rPr>
              <a:t>境内</a:t>
            </a:r>
            <a:r>
              <a:rPr lang="en-US" altLang="zh-CN" b="1" smtClean="0">
                <a:latin typeface="Arial" pitchFamily="34" charset="0"/>
                <a:ea typeface="宋体" pitchFamily="2" charset="-122"/>
              </a:rPr>
              <a:t>/</a:t>
            </a:r>
            <a:r>
              <a:rPr lang="zh-CN" altLang="zh-CN" b="1" smtClean="0">
                <a:latin typeface="Arial" pitchFamily="34" charset="0"/>
                <a:ea typeface="宋体" pitchFamily="2" charset="-122"/>
              </a:rPr>
              <a:t>境外银行：</a:t>
            </a:r>
            <a:r>
              <a:rPr lang="zh-CN" altLang="zh-CN" smtClean="0">
                <a:latin typeface="Arial" pitchFamily="34" charset="0"/>
                <a:ea typeface="宋体" pitchFamily="2" charset="-122"/>
              </a:rPr>
              <a:t>信用证操作 </a:t>
            </a:r>
          </a:p>
          <a:p>
            <a:r>
              <a:rPr lang="zh-CN" altLang="zh-CN" b="1" smtClean="0">
                <a:latin typeface="Arial" pitchFamily="34" charset="0"/>
                <a:ea typeface="宋体" pitchFamily="2" charset="-122"/>
              </a:rPr>
              <a:t>目的国海关：</a:t>
            </a:r>
            <a:r>
              <a:rPr lang="zh-CN" altLang="zh-CN" smtClean="0">
                <a:latin typeface="Arial" pitchFamily="34" charset="0"/>
                <a:ea typeface="宋体" pitchFamily="2" charset="-122"/>
              </a:rPr>
              <a:t>单据传递给客户，清关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a:ln/>
        </p:spPr>
        <p:txBody>
          <a:bodyPr/>
          <a:lstStyle/>
          <a:p>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、首先介绍海外销售与国内销售的异同（同：以我为主，销售产品；异：贸易形式复杂性）</a:t>
            </a:r>
            <a:endParaRPr lang="en-US" altLang="zh-CN" dirty="0" smtClean="0">
              <a:latin typeface="Arial" pitchFamily="34" charset="0"/>
              <a:ea typeface="宋体" pitchFamily="2" charset="-122"/>
            </a:endParaRPr>
          </a:p>
          <a:p>
            <a:r>
              <a:rPr lang="en-US" altLang="zh-CN" dirty="0" smtClean="0">
                <a:latin typeface="Arial" pitchFamily="34" charset="0"/>
                <a:ea typeface="宋体" pitchFamily="2" charset="-122"/>
              </a:rPr>
              <a:t>2</a:t>
            </a:r>
            <a:r>
              <a:rPr lang="zh-CN" altLang="en-US" dirty="0" smtClean="0">
                <a:latin typeface="Arial" pitchFamily="34" charset="0"/>
                <a:ea typeface="宋体" pitchFamily="2" charset="-122"/>
              </a:rPr>
              <a:t>、</a:t>
            </a:r>
            <a:r>
              <a:rPr lang="zh-CN" altLang="en-US" b="1" dirty="0" smtClean="0">
                <a:latin typeface="Arial" pitchFamily="34" charset="0"/>
                <a:ea typeface="宋体" pitchFamily="2" charset="-122"/>
              </a:rPr>
              <a:t>引出对外贸易的介绍：</a:t>
            </a:r>
            <a:r>
              <a:rPr lang="zh-CN" altLang="en-US" dirty="0" smtClean="0">
                <a:latin typeface="Arial" pitchFamily="34" charset="0"/>
                <a:ea typeface="宋体" pitchFamily="2" charset="-122"/>
              </a:rPr>
              <a:t>对外贸易不仅把商品生产发展很高的国家互相联系起来，而且通过对外贸易使生产发展水平低的国家和地区也加入到交换领域中来，使作为一般等价物的货币深入到他们的经济生活中，使这些国家和民族的劳动产品日益具有商品和交换价值的性质。通过对外贸易，参与国际分工，节约社会劳动，不但使各国的资源得到最充分的利用，而且还可以保证社会再生产顺利进行，加速社会扩大再生产的实现。</a:t>
            </a:r>
          </a:p>
          <a:p>
            <a:r>
              <a:rPr lang="en-US" altLang="zh-CN" dirty="0" smtClean="0">
                <a:latin typeface="Arial" pitchFamily="34" charset="0"/>
                <a:ea typeface="宋体" pitchFamily="2" charset="-122"/>
              </a:rPr>
              <a:t>3</a:t>
            </a:r>
            <a:r>
              <a:rPr lang="zh-CN" altLang="en-US" dirty="0" smtClean="0">
                <a:latin typeface="Arial" pitchFamily="34" charset="0"/>
                <a:ea typeface="宋体" pitchFamily="2" charset="-122"/>
              </a:rPr>
              <a:t>、</a:t>
            </a:r>
            <a:r>
              <a:rPr lang="zh-CN" altLang="en-US" b="1" dirty="0" smtClean="0">
                <a:latin typeface="Arial" pitchFamily="34" charset="0"/>
                <a:ea typeface="宋体" pitchFamily="2" charset="-122"/>
              </a:rPr>
              <a:t>中国客车发展、地位：</a:t>
            </a:r>
            <a:r>
              <a:rPr lang="en-US" altLang="zh-CN" dirty="0" smtClean="0">
                <a:latin typeface="Arial" pitchFamily="34" charset="0"/>
                <a:ea typeface="宋体" pitchFamily="2" charset="-122"/>
              </a:rPr>
              <a:t>1957</a:t>
            </a:r>
            <a:r>
              <a:rPr lang="zh-CN" altLang="en-US" dirty="0" smtClean="0">
                <a:latin typeface="Arial" pitchFamily="34" charset="0"/>
                <a:ea typeface="宋体" pitchFamily="2" charset="-122"/>
              </a:rPr>
              <a:t>年，第一辆国产客车诞生。到现在，中国客车工业已经走过了</a:t>
            </a:r>
            <a:r>
              <a:rPr lang="en-US" altLang="zh-CN" dirty="0" smtClean="0">
                <a:latin typeface="Arial" pitchFamily="34" charset="0"/>
                <a:ea typeface="宋体" pitchFamily="2" charset="-122"/>
              </a:rPr>
              <a:t>50</a:t>
            </a:r>
            <a:r>
              <a:rPr lang="zh-CN" altLang="en-US" dirty="0" smtClean="0">
                <a:latin typeface="Arial" pitchFamily="34" charset="0"/>
                <a:ea typeface="宋体" pitchFamily="2" charset="-122"/>
              </a:rPr>
              <a:t>多年的风雨历程。中国客车工业从无到有、由小到大，已经成为世界客车大国，创造了令世界瞩目的成就，掌握了客车产业发展的必然规律。</a:t>
            </a:r>
            <a:endParaRPr lang="en-US" altLang="zh-CN" dirty="0" smtClean="0">
              <a:latin typeface="Arial" pitchFamily="34" charset="0"/>
              <a:ea typeface="宋体" pitchFamily="2" charset="-122"/>
            </a:endParaRPr>
          </a:p>
          <a:p>
            <a:r>
              <a:rPr lang="en-US" altLang="zh-CN" dirty="0" smtClean="0">
                <a:latin typeface="Arial" pitchFamily="34" charset="0"/>
                <a:ea typeface="宋体" pitchFamily="2" charset="-122"/>
              </a:rPr>
              <a:t>A</a:t>
            </a:r>
            <a:r>
              <a:rPr lang="zh-CN" altLang="en-US" dirty="0" smtClean="0">
                <a:latin typeface="Arial" pitchFamily="34" charset="0"/>
                <a:ea typeface="宋体" pitchFamily="2" charset="-122"/>
              </a:rPr>
              <a:t>、从</a:t>
            </a:r>
            <a:r>
              <a:rPr lang="en-US" altLang="zh-CN" dirty="0" smtClean="0">
                <a:latin typeface="Arial" pitchFamily="34" charset="0"/>
                <a:ea typeface="宋体" pitchFamily="2" charset="-122"/>
              </a:rPr>
              <a:t>20</a:t>
            </a:r>
            <a:r>
              <a:rPr lang="zh-CN" altLang="en-US" dirty="0" smtClean="0">
                <a:latin typeface="Arial" pitchFamily="34" charset="0"/>
                <a:ea typeface="宋体" pitchFamily="2" charset="-122"/>
              </a:rPr>
              <a:t>世纪</a:t>
            </a:r>
            <a:r>
              <a:rPr lang="en-US" altLang="zh-CN" dirty="0" smtClean="0">
                <a:latin typeface="Arial" pitchFamily="34" charset="0"/>
                <a:ea typeface="宋体" pitchFamily="2" charset="-122"/>
              </a:rPr>
              <a:t>90</a:t>
            </a:r>
            <a:r>
              <a:rPr lang="zh-CN" altLang="en-US" dirty="0" smtClean="0">
                <a:latin typeface="Arial" pitchFamily="34" charset="0"/>
                <a:ea typeface="宋体" pitchFamily="2" charset="-122"/>
              </a:rPr>
              <a:t>年代中后期开始，中国客车产销量直线上升，市场以年均</a:t>
            </a:r>
            <a:r>
              <a:rPr lang="en-US" altLang="zh-CN" dirty="0" smtClean="0">
                <a:latin typeface="Arial" pitchFamily="34" charset="0"/>
                <a:ea typeface="宋体" pitchFamily="2" charset="-122"/>
              </a:rPr>
              <a:t>20%</a:t>
            </a:r>
            <a:r>
              <a:rPr lang="zh-CN" altLang="en-US" dirty="0" smtClean="0">
                <a:latin typeface="Arial" pitchFamily="34" charset="0"/>
                <a:ea typeface="宋体" pitchFamily="2" charset="-122"/>
              </a:rPr>
              <a:t>左右的增长速度高速发展。进入</a:t>
            </a:r>
            <a:r>
              <a:rPr lang="en-US" altLang="zh-CN" dirty="0" smtClean="0">
                <a:latin typeface="Arial" pitchFamily="34" charset="0"/>
                <a:ea typeface="宋体" pitchFamily="2" charset="-122"/>
              </a:rPr>
              <a:t>21</a:t>
            </a:r>
            <a:r>
              <a:rPr lang="zh-CN" altLang="en-US" dirty="0" smtClean="0">
                <a:latin typeface="Arial" pitchFamily="34" charset="0"/>
                <a:ea typeface="宋体" pitchFamily="2" charset="-122"/>
              </a:rPr>
              <a:t>世纪后，我国大中型客车产销量连续</a:t>
            </a:r>
            <a:r>
              <a:rPr lang="en-US" altLang="zh-CN" dirty="0" smtClean="0">
                <a:latin typeface="Arial" pitchFamily="34" charset="0"/>
                <a:ea typeface="宋体" pitchFamily="2" charset="-122"/>
              </a:rPr>
              <a:t>5</a:t>
            </a:r>
            <a:r>
              <a:rPr lang="zh-CN" altLang="en-US" dirty="0" smtClean="0">
                <a:latin typeface="Arial" pitchFamily="34" charset="0"/>
                <a:ea typeface="宋体" pitchFamily="2" charset="-122"/>
              </a:rPr>
              <a:t>年位居世界首位，产销量占世界客车总产销量的</a:t>
            </a:r>
            <a:r>
              <a:rPr lang="en-US" altLang="zh-CN" dirty="0" smtClean="0">
                <a:latin typeface="Arial" pitchFamily="34" charset="0"/>
                <a:ea typeface="宋体" pitchFamily="2" charset="-122"/>
              </a:rPr>
              <a:t>30%</a:t>
            </a:r>
            <a:r>
              <a:rPr lang="zh-CN" altLang="en-US" dirty="0" smtClean="0">
                <a:latin typeface="Arial" pitchFamily="34" charset="0"/>
                <a:ea typeface="宋体" pitchFamily="2" charset="-122"/>
              </a:rPr>
              <a:t>以上，出口以平均每年</a:t>
            </a:r>
            <a:r>
              <a:rPr lang="en-US" altLang="zh-CN" dirty="0" smtClean="0">
                <a:latin typeface="Arial" pitchFamily="34" charset="0"/>
                <a:ea typeface="宋体" pitchFamily="2" charset="-122"/>
              </a:rPr>
              <a:t>60%</a:t>
            </a:r>
            <a:r>
              <a:rPr lang="zh-CN" altLang="en-US" dirty="0" smtClean="0">
                <a:latin typeface="Arial" pitchFamily="34" charset="0"/>
                <a:ea typeface="宋体" pitchFamily="2" charset="-122"/>
              </a:rPr>
              <a:t>以上的速度持续增长。</a:t>
            </a:r>
          </a:p>
          <a:p>
            <a:r>
              <a:rPr lang="en-US" altLang="zh-CN" dirty="0" smtClean="0">
                <a:latin typeface="Arial" pitchFamily="34" charset="0"/>
                <a:ea typeface="宋体" pitchFamily="2" charset="-122"/>
              </a:rPr>
              <a:t>B</a:t>
            </a:r>
            <a:r>
              <a:rPr lang="zh-CN" altLang="en-US" dirty="0" smtClean="0">
                <a:latin typeface="Arial" pitchFamily="34" charset="0"/>
                <a:ea typeface="宋体" pitchFamily="2" charset="-122"/>
              </a:rPr>
              <a:t>、中国客车品牌不但在国内市场占优势地位，而且开始走向世界。中国品牌在与国外品牌的竞争中成长、壮大，并击败了洋品牌，沃尔沃、五十铃等国际知名品牌都在中国客车市场上打了败仗。</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p:spPr>
        <p:txBody>
          <a:bodyPr/>
          <a:lstStyle/>
          <a:p>
            <a:r>
              <a:rPr lang="zh-CN" altLang="zh-CN" b="1" smtClean="0">
                <a:latin typeface="Arial" pitchFamily="34" charset="0"/>
                <a:ea typeface="宋体" pitchFamily="2" charset="-122"/>
              </a:rPr>
              <a:t>线长：</a:t>
            </a:r>
            <a:r>
              <a:rPr lang="zh-CN" altLang="zh-CN" smtClean="0">
                <a:latin typeface="Arial" pitchFamily="34" charset="0"/>
                <a:ea typeface="宋体" pitchFamily="2" charset="-122"/>
              </a:rPr>
              <a:t>是指货物运输距离长，业务环节的线长。</a:t>
            </a:r>
          </a:p>
          <a:p>
            <a:r>
              <a:rPr lang="zh-CN" altLang="zh-CN" b="1" smtClean="0">
                <a:latin typeface="Arial" pitchFamily="34" charset="0"/>
                <a:ea typeface="宋体" pitchFamily="2" charset="-122"/>
              </a:rPr>
              <a:t>面广：</a:t>
            </a:r>
            <a:r>
              <a:rPr lang="zh-CN" altLang="zh-CN" smtClean="0">
                <a:latin typeface="Arial" pitchFamily="34" charset="0"/>
                <a:ea typeface="宋体" pitchFamily="2" charset="-122"/>
              </a:rPr>
              <a:t>是指交易中要涉及许多方面的工作，</a:t>
            </a:r>
            <a:r>
              <a:rPr lang="zh-CN" altLang="zh-CN" b="1" smtClean="0">
                <a:latin typeface="Arial" pitchFamily="34" charset="0"/>
                <a:ea typeface="宋体" pitchFamily="2" charset="-122"/>
              </a:rPr>
              <a:t>语言、产品、法规、合同、交付、财务、融资、服务（配件、人、网络）</a:t>
            </a:r>
            <a:r>
              <a:rPr lang="zh-CN" altLang="zh-CN" smtClean="0">
                <a:latin typeface="Arial" pitchFamily="34" charset="0"/>
                <a:ea typeface="宋体" pitchFamily="2" charset="-122"/>
              </a:rPr>
              <a:t> </a:t>
            </a:r>
          </a:p>
          <a:p>
            <a:r>
              <a:rPr lang="zh-CN" altLang="zh-CN" b="1" smtClean="0">
                <a:latin typeface="Arial" pitchFamily="34" charset="0"/>
                <a:ea typeface="宋体" pitchFamily="2" charset="-122"/>
              </a:rPr>
              <a:t>风险大：</a:t>
            </a:r>
            <a:r>
              <a:rPr lang="zh-CN" altLang="zh-CN" smtClean="0">
                <a:latin typeface="Arial" pitchFamily="34" charset="0"/>
                <a:ea typeface="宋体" pitchFamily="2" charset="-122"/>
              </a:rPr>
              <a:t>人、财、物三方面；财务方面，国际贸易有很多贸易风险（欺诈）、应收风险、汇率风险（合同执行周期长），以及法律、产品法规风险等，甚至有很多</a:t>
            </a:r>
            <a:r>
              <a:rPr lang="zh-CN" altLang="zh-CN" b="1" smtClean="0">
                <a:latin typeface="Arial" pitchFamily="34" charset="0"/>
                <a:ea typeface="宋体" pitchFamily="2" charset="-122"/>
              </a:rPr>
              <a:t>不可抗力因素，战争、洪水、地震等</a:t>
            </a:r>
            <a:r>
              <a:rPr lang="zh-CN" altLang="zh-CN" smtClean="0">
                <a:latin typeface="Arial" pitchFamily="34" charset="0"/>
                <a:ea typeface="宋体" pitchFamily="2" charset="-122"/>
              </a:rPr>
              <a:t>；人：人员、战争、疾病、运输、自然灾害等。</a:t>
            </a:r>
          </a:p>
          <a:p>
            <a:r>
              <a:rPr lang="zh-CN" altLang="zh-CN" b="1" smtClean="0">
                <a:latin typeface="Arial" pitchFamily="34" charset="0"/>
                <a:ea typeface="宋体" pitchFamily="2" charset="-122"/>
              </a:rPr>
              <a:t>举例：（产品责任险）</a:t>
            </a:r>
            <a:r>
              <a:rPr lang="zh-CN" altLang="zh-CN" smtClean="0">
                <a:latin typeface="Arial" pitchFamily="34" charset="0"/>
                <a:ea typeface="宋体" pitchFamily="2" charset="-122"/>
              </a:rPr>
              <a:t>丰田因驾驶座脚垫、油门踏板和刹车系统缺陷，</a:t>
            </a:r>
            <a:r>
              <a:rPr lang="en-US" altLang="zh-CN" smtClean="0">
                <a:latin typeface="Arial" pitchFamily="34" charset="0"/>
                <a:ea typeface="宋体" pitchFamily="2" charset="-122"/>
              </a:rPr>
              <a:t>09</a:t>
            </a:r>
            <a:r>
              <a:rPr lang="zh-CN" altLang="zh-CN" smtClean="0">
                <a:latin typeface="Arial" pitchFamily="34" charset="0"/>
                <a:ea typeface="宋体" pitchFamily="2" charset="-122"/>
              </a:rPr>
              <a:t>年起，在美国、欧洲、亚洲，总共召回了约</a:t>
            </a:r>
            <a:r>
              <a:rPr lang="en-US" altLang="zh-CN" smtClean="0">
                <a:latin typeface="Arial" pitchFamily="34" charset="0"/>
                <a:ea typeface="宋体" pitchFamily="2" charset="-122"/>
              </a:rPr>
              <a:t>1400</a:t>
            </a:r>
            <a:r>
              <a:rPr lang="zh-CN" altLang="zh-CN" smtClean="0">
                <a:latin typeface="Arial" pitchFamily="34" charset="0"/>
                <a:ea typeface="宋体" pitchFamily="2" charset="-122"/>
              </a:rPr>
              <a:t>万辆汽车，</a:t>
            </a:r>
            <a:r>
              <a:rPr lang="en-US" altLang="zh-CN" smtClean="0">
                <a:latin typeface="Arial" pitchFamily="34" charset="0"/>
                <a:ea typeface="宋体" pitchFamily="2" charset="-122"/>
              </a:rPr>
              <a:t>2010</a:t>
            </a:r>
            <a:r>
              <a:rPr lang="zh-CN" altLang="zh-CN" smtClean="0">
                <a:latin typeface="Arial" pitchFamily="34" charset="0"/>
                <a:ea typeface="宋体" pitchFamily="2" charset="-122"/>
              </a:rPr>
              <a:t>年被处以</a:t>
            </a:r>
            <a:r>
              <a:rPr lang="en-US" altLang="zh-CN" smtClean="0">
                <a:latin typeface="Arial" pitchFamily="34" charset="0"/>
                <a:ea typeface="宋体" pitchFamily="2" charset="-122"/>
              </a:rPr>
              <a:t>4880</a:t>
            </a:r>
            <a:r>
              <a:rPr lang="zh-CN" altLang="zh-CN" smtClean="0">
                <a:latin typeface="Arial" pitchFamily="34" charset="0"/>
                <a:ea typeface="宋体" pitchFamily="2" charset="-122"/>
              </a:rPr>
              <a:t>万美元，</a:t>
            </a:r>
            <a:r>
              <a:rPr lang="en-US" altLang="zh-CN" smtClean="0">
                <a:latin typeface="Arial" pitchFamily="34" charset="0"/>
                <a:ea typeface="宋体" pitchFamily="2" charset="-122"/>
              </a:rPr>
              <a:t>12</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12</a:t>
            </a:r>
            <a:r>
              <a:rPr lang="zh-CN" altLang="zh-CN" smtClean="0">
                <a:latin typeface="Arial" pitchFamily="34" charset="0"/>
                <a:ea typeface="宋体" pitchFamily="2" charset="-122"/>
              </a:rPr>
              <a:t>月</a:t>
            </a:r>
            <a:r>
              <a:rPr lang="en-US" altLang="zh-CN" smtClean="0">
                <a:latin typeface="Arial" pitchFamily="34" charset="0"/>
                <a:ea typeface="宋体" pitchFamily="2" charset="-122"/>
              </a:rPr>
              <a:t>19</a:t>
            </a:r>
            <a:r>
              <a:rPr lang="zh-CN" altLang="zh-CN" smtClean="0">
                <a:latin typeface="Arial" pitchFamily="34" charset="0"/>
                <a:ea typeface="宋体" pitchFamily="2" charset="-122"/>
              </a:rPr>
              <a:t>日，又因隐瞒雷克萨斯的问题使召回延期，又罚</a:t>
            </a:r>
            <a:r>
              <a:rPr lang="en-US" altLang="zh-CN" smtClean="0">
                <a:latin typeface="Arial" pitchFamily="34" charset="0"/>
                <a:ea typeface="宋体" pitchFamily="2" charset="-122"/>
              </a:rPr>
              <a:t>1740</a:t>
            </a:r>
            <a:r>
              <a:rPr lang="zh-CN" altLang="zh-CN" smtClean="0">
                <a:latin typeface="Arial" pitchFamily="34" charset="0"/>
                <a:ea typeface="宋体" pitchFamily="2" charset="-122"/>
              </a:rPr>
              <a:t>万美金。</a:t>
            </a:r>
          </a:p>
          <a:p>
            <a:r>
              <a:rPr lang="zh-CN" altLang="zh-CN" b="1" smtClean="0">
                <a:latin typeface="Arial" pitchFamily="34" charset="0"/>
                <a:ea typeface="宋体" pitchFamily="2" charset="-122"/>
              </a:rPr>
              <a:t>环节多：</a:t>
            </a:r>
            <a:r>
              <a:rPr lang="zh-CN" altLang="zh-CN" smtClean="0">
                <a:latin typeface="Arial" pitchFamily="34" charset="0"/>
                <a:ea typeface="宋体" pitchFamily="2" charset="-122"/>
              </a:rPr>
              <a:t>是指货物从出口地到进口地要经过多道关卡，办许多手续。</a:t>
            </a:r>
            <a:r>
              <a:rPr lang="zh-CN" altLang="zh-CN" b="1" smtClean="0">
                <a:latin typeface="Arial" pitchFamily="34" charset="0"/>
                <a:ea typeface="宋体" pitchFamily="2" charset="-122"/>
              </a:rPr>
              <a:t>（涉及转口国销售）</a:t>
            </a:r>
            <a:endParaRPr lang="zh-CN" altLang="zh-CN" smtClean="0">
              <a:latin typeface="Arial" pitchFamily="34" charset="0"/>
              <a:ea typeface="宋体" pitchFamily="2" charset="-122"/>
            </a:endParaRPr>
          </a:p>
          <a:p>
            <a:r>
              <a:rPr lang="zh-CN" altLang="zh-CN" b="1" smtClean="0">
                <a:latin typeface="Arial" pitchFamily="34" charset="0"/>
                <a:ea typeface="宋体" pitchFamily="2" charset="-122"/>
              </a:rPr>
              <a:t>其他方面：市场竞争加剧，</a:t>
            </a:r>
            <a:r>
              <a:rPr lang="zh-CN" altLang="zh-CN" smtClean="0">
                <a:latin typeface="Arial" pitchFamily="34" charset="0"/>
                <a:ea typeface="宋体" pitchFamily="2" charset="-122"/>
              </a:rPr>
              <a:t>国内多家厂商出口，打价格战（三龙、安凯、中通、江淮安凯、江南等，以及很多贸易公司；</a:t>
            </a:r>
            <a:r>
              <a:rPr lang="zh-CN" altLang="zh-CN" b="1" smtClean="0">
                <a:latin typeface="Arial" pitchFamily="34" charset="0"/>
                <a:ea typeface="宋体" pitchFamily="2" charset="-122"/>
              </a:rPr>
              <a:t>从</a:t>
            </a:r>
            <a:r>
              <a:rPr lang="en-US" altLang="zh-CN" b="1" smtClean="0">
                <a:latin typeface="Arial" pitchFamily="34" charset="0"/>
                <a:ea typeface="宋体" pitchFamily="2" charset="-122"/>
              </a:rPr>
              <a:t>2000</a:t>
            </a:r>
            <a:r>
              <a:rPr lang="zh-CN" altLang="zh-CN" b="1" smtClean="0">
                <a:latin typeface="Arial" pitchFamily="34" charset="0"/>
                <a:ea typeface="宋体" pitchFamily="2" charset="-122"/>
              </a:rPr>
              <a:t>年到</a:t>
            </a:r>
            <a:r>
              <a:rPr lang="en-US" altLang="zh-CN" b="1" smtClean="0">
                <a:latin typeface="Arial" pitchFamily="34" charset="0"/>
                <a:ea typeface="宋体" pitchFamily="2" charset="-122"/>
              </a:rPr>
              <a:t>13</a:t>
            </a:r>
            <a:r>
              <a:rPr lang="zh-CN" altLang="zh-CN" b="1" smtClean="0">
                <a:latin typeface="Arial" pitchFamily="34" charset="0"/>
                <a:ea typeface="宋体" pitchFamily="2" charset="-122"/>
              </a:rPr>
              <a:t>年</a:t>
            </a:r>
            <a:r>
              <a:rPr lang="en-US" altLang="zh-CN" b="1" smtClean="0">
                <a:latin typeface="Arial" pitchFamily="34" charset="0"/>
                <a:ea typeface="宋体" pitchFamily="2" charset="-122"/>
              </a:rPr>
              <a:t>3</a:t>
            </a:r>
            <a:r>
              <a:rPr lang="zh-CN" altLang="zh-CN" b="1" smtClean="0">
                <a:latin typeface="Arial" pitchFamily="34" charset="0"/>
                <a:ea typeface="宋体" pitchFamily="2" charset="-122"/>
              </a:rPr>
              <a:t>月，含各类贸易公司，中国有</a:t>
            </a:r>
            <a:r>
              <a:rPr lang="en-US" altLang="zh-CN" b="1" smtClean="0">
                <a:latin typeface="Arial" pitchFamily="34" charset="0"/>
                <a:ea typeface="宋体" pitchFamily="2" charset="-122"/>
              </a:rPr>
              <a:t>827</a:t>
            </a:r>
            <a:r>
              <a:rPr lang="zh-CN" altLang="zh-CN" b="1" smtClean="0">
                <a:latin typeface="Arial" pitchFamily="34" charset="0"/>
                <a:ea typeface="宋体" pitchFamily="2" charset="-122"/>
              </a:rPr>
              <a:t>个厂家做个客车出口业务</a:t>
            </a:r>
            <a:r>
              <a:rPr lang="zh-CN" altLang="zh-CN" smtClean="0">
                <a:latin typeface="Arial" pitchFamily="34" charset="0"/>
                <a:ea typeface="宋体" pitchFamily="2" charset="-122"/>
              </a:rPr>
              <a:t>）；国外厂家林立，竞争力较强，韩国大宇、日本丰田；奔驰、斯堪尼亚、马可波罗、沃尔沃、</a:t>
            </a:r>
            <a:r>
              <a:rPr lang="en-US" altLang="zh-CN" smtClean="0">
                <a:latin typeface="Arial" pitchFamily="34" charset="0"/>
                <a:ea typeface="宋体" pitchFamily="2" charset="-122"/>
              </a:rPr>
              <a:t>MAN</a:t>
            </a:r>
            <a:r>
              <a:rPr lang="zh-CN" altLang="zh-CN" smtClean="0">
                <a:latin typeface="Arial" pitchFamily="34" charset="0"/>
                <a:ea typeface="宋体" pitchFamily="2" charset="-122"/>
              </a:rPr>
              <a:t>、塔塔、绍克李兰、</a:t>
            </a:r>
            <a:r>
              <a:rPr lang="en-US" altLang="zh-CN" smtClean="0">
                <a:latin typeface="Arial" pitchFamily="34" charset="0"/>
                <a:ea typeface="宋体" pitchFamily="2" charset="-122"/>
              </a:rPr>
              <a:t>airybus</a:t>
            </a:r>
            <a:r>
              <a:rPr lang="zh-CN" altLang="zh-CN" smtClean="0">
                <a:latin typeface="Arial" pitchFamily="34" charset="0"/>
                <a:ea typeface="宋体" pitchFamily="2" charset="-122"/>
              </a:rPr>
              <a:t>；国外厂商利用汇率优势（日元），步步紧逼；国外客车已从卖方市场变为买方市场</a:t>
            </a:r>
          </a:p>
          <a:p>
            <a:r>
              <a:rPr lang="zh-CN" altLang="zh-CN" smtClean="0">
                <a:latin typeface="Arial" pitchFamily="34" charset="0"/>
                <a:ea typeface="宋体" pitchFamily="2" charset="-122"/>
              </a:rPr>
              <a:t>汇率变化情况：前推</a:t>
            </a:r>
            <a:r>
              <a:rPr lang="en-US" altLang="zh-CN" smtClean="0">
                <a:latin typeface="Arial" pitchFamily="34" charset="0"/>
                <a:ea typeface="宋体" pitchFamily="2" charset="-122"/>
              </a:rPr>
              <a:t>1</a:t>
            </a:r>
            <a:r>
              <a:rPr lang="zh-CN" altLang="zh-CN" smtClean="0">
                <a:latin typeface="Arial" pitchFamily="34" charset="0"/>
                <a:ea typeface="宋体" pitchFamily="2" charset="-122"/>
              </a:rPr>
              <a:t>年：日元兑美元贬值</a:t>
            </a:r>
            <a:r>
              <a:rPr lang="en-US" altLang="zh-CN" smtClean="0">
                <a:latin typeface="Arial" pitchFamily="34" charset="0"/>
                <a:ea typeface="宋体" pitchFamily="2" charset="-122"/>
              </a:rPr>
              <a:t>22%</a:t>
            </a:r>
            <a:r>
              <a:rPr lang="zh-CN" altLang="zh-CN" smtClean="0">
                <a:latin typeface="Arial" pitchFamily="34" charset="0"/>
                <a:ea typeface="宋体" pitchFamily="2" charset="-122"/>
              </a:rPr>
              <a:t>，人民币兑美元升值</a:t>
            </a:r>
            <a:r>
              <a:rPr lang="en-US" altLang="zh-CN" smtClean="0">
                <a:latin typeface="Arial" pitchFamily="34" charset="0"/>
                <a:ea typeface="宋体" pitchFamily="2" charset="-122"/>
              </a:rPr>
              <a:t>4.14%</a:t>
            </a:r>
            <a:r>
              <a:rPr lang="zh-CN" altLang="zh-CN" smtClean="0">
                <a:latin typeface="Arial" pitchFamily="34" charset="0"/>
                <a:ea typeface="宋体" pitchFamily="2" charset="-122"/>
              </a:rPr>
              <a:t>（日本在东南亚的市场非常大，像菲律宾、台湾等）</a:t>
            </a:r>
            <a:endParaRPr lang="en-US" altLang="zh-CN" smtClean="0">
              <a:latin typeface="Arial" pitchFamily="34" charset="0"/>
              <a:ea typeface="宋体" pitchFamily="2" charset="-122"/>
            </a:endParaRPr>
          </a:p>
          <a:p>
            <a:endParaRPr lang="en-US" altLang="zh-CN" b="1" smtClean="0">
              <a:latin typeface="Arial" pitchFamily="34" charset="0"/>
              <a:ea typeface="宋体" pitchFamily="2" charset="-122"/>
            </a:endParaRPr>
          </a:p>
          <a:p>
            <a:endParaRPr lang="en-US" altLang="zh-CN" b="1" smtClean="0">
              <a:latin typeface="Arial" pitchFamily="34" charset="0"/>
              <a:ea typeface="宋体" pitchFamily="2" charset="-122"/>
            </a:endParaRPr>
          </a:p>
          <a:p>
            <a:r>
              <a:rPr lang="zh-CN" altLang="zh-CN" b="1" smtClean="0">
                <a:latin typeface="Arial" pitchFamily="34" charset="0"/>
                <a:ea typeface="宋体" pitchFamily="2" charset="-122"/>
              </a:rPr>
              <a:t>出口退税：</a:t>
            </a:r>
            <a:r>
              <a:rPr lang="zh-CN" altLang="zh-CN" smtClean="0">
                <a:latin typeface="Arial" pitchFamily="34" charset="0"/>
                <a:ea typeface="宋体" pitchFamily="2" charset="-122"/>
              </a:rPr>
              <a:t>机电产品，</a:t>
            </a:r>
            <a:r>
              <a:rPr lang="en-US" altLang="zh-CN" smtClean="0">
                <a:latin typeface="Arial" pitchFamily="34" charset="0"/>
                <a:ea typeface="宋体" pitchFamily="2" charset="-122"/>
              </a:rPr>
              <a:t>17%</a:t>
            </a:r>
            <a:r>
              <a:rPr lang="zh-CN" altLang="zh-CN" smtClean="0">
                <a:latin typeface="Arial" pitchFamily="34" charset="0"/>
                <a:ea typeface="宋体" pitchFamily="2" charset="-122"/>
              </a:rPr>
              <a:t>；自</a:t>
            </a:r>
            <a:r>
              <a:rPr lang="en-US" altLang="zh-CN" smtClean="0">
                <a:latin typeface="Arial" pitchFamily="34" charset="0"/>
                <a:ea typeface="宋体" pitchFamily="2" charset="-122"/>
              </a:rPr>
              <a:t>2004</a:t>
            </a:r>
            <a:r>
              <a:rPr lang="zh-CN" altLang="zh-CN" smtClean="0">
                <a:latin typeface="Arial" pitchFamily="34" charset="0"/>
                <a:ea typeface="宋体" pitchFamily="2" charset="-122"/>
              </a:rPr>
              <a:t>年以来出口产品退税率数次调整，轻纺产品退税率下调，两高一资产品倒征税，而整车产品的足税退税率一直保持不变</a:t>
            </a:r>
          </a:p>
          <a:p>
            <a:r>
              <a:rPr lang="zh-CN" altLang="zh-CN" b="1" smtClean="0">
                <a:latin typeface="Arial" pitchFamily="34" charset="0"/>
                <a:ea typeface="宋体" pitchFamily="2" charset="-122"/>
              </a:rPr>
              <a:t>人民币国际化：</a:t>
            </a:r>
            <a:r>
              <a:rPr lang="zh-CN" altLang="zh-CN" smtClean="0">
                <a:latin typeface="Arial" pitchFamily="34" charset="0"/>
                <a:ea typeface="宋体" pitchFamily="2" charset="-122"/>
              </a:rPr>
              <a:t>人民币国际化是指人民币能够跨越国界</a:t>
            </a:r>
            <a:r>
              <a:rPr lang="en-US" altLang="zh-CN" smtClean="0">
                <a:latin typeface="Arial" pitchFamily="34" charset="0"/>
                <a:ea typeface="宋体" pitchFamily="2" charset="-122"/>
              </a:rPr>
              <a:t>,</a:t>
            </a:r>
            <a:r>
              <a:rPr lang="zh-CN" altLang="zh-CN" smtClean="0">
                <a:latin typeface="Arial" pitchFamily="34" charset="0"/>
                <a:ea typeface="宋体" pitchFamily="2" charset="-122"/>
              </a:rPr>
              <a:t>在境外流通</a:t>
            </a:r>
            <a:r>
              <a:rPr lang="en-US" altLang="zh-CN" smtClean="0">
                <a:latin typeface="Arial" pitchFamily="34" charset="0"/>
                <a:ea typeface="宋体" pitchFamily="2" charset="-122"/>
              </a:rPr>
              <a:t>,</a:t>
            </a:r>
            <a:r>
              <a:rPr lang="zh-CN" altLang="zh-CN" b="1" smtClean="0">
                <a:latin typeface="Arial" pitchFamily="34" charset="0"/>
                <a:ea typeface="宋体" pitchFamily="2" charset="-122"/>
              </a:rPr>
              <a:t>成为国际上普遍认可的计价、结算及储备货币的过程</a:t>
            </a:r>
            <a:r>
              <a:rPr lang="zh-CN" altLang="zh-CN" smtClean="0">
                <a:latin typeface="Arial" pitchFamily="34" charset="0"/>
                <a:ea typeface="宋体" pitchFamily="2" charset="-122"/>
              </a:rPr>
              <a:t>。人民币国际化可以有效降低人民币汇率给国际贸易带来的汇率风险。</a:t>
            </a:r>
          </a:p>
          <a:p>
            <a:r>
              <a:rPr lang="zh-CN" altLang="zh-CN" b="1" smtClean="0">
                <a:latin typeface="Arial" pitchFamily="34" charset="0"/>
                <a:ea typeface="宋体" pitchFamily="2" charset="-122"/>
              </a:rPr>
              <a:t>经济区域化合作：</a:t>
            </a:r>
            <a:r>
              <a:rPr lang="zh-CN" altLang="zh-CN" smtClean="0">
                <a:latin typeface="Arial" pitchFamily="34" charset="0"/>
                <a:ea typeface="宋体" pitchFamily="2" charset="-122"/>
              </a:rPr>
              <a:t>经济区域化是指在一定的区域范围内，地理相邻的国家建立经贸合作组织，通过契约或协定，促使资本、技术、劳动、信息、劳务和商品的自由流动和有效配置，维护共同的</a:t>
            </a:r>
            <a:r>
              <a:rPr lang="en-US" altLang="zh-CN" u="sng" smtClean="0">
                <a:latin typeface="Arial" pitchFamily="34" charset="0"/>
                <a:ea typeface="宋体" pitchFamily="2" charset="-122"/>
              </a:rPr>
              <a:t>经济利益</a:t>
            </a:r>
            <a:r>
              <a:rPr lang="zh-CN" altLang="zh-CN" smtClean="0">
                <a:latin typeface="Arial" pitchFamily="34" charset="0"/>
                <a:ea typeface="宋体" pitchFamily="2" charset="-122"/>
              </a:rPr>
              <a:t>的动态过程。同时也是国家间在经济上进行不同程度的联合或合作，在特定领域内实现跨国性的统一过程。</a:t>
            </a:r>
          </a:p>
          <a:p>
            <a:r>
              <a:rPr lang="en-US" altLang="zh-CN" u="sng" smtClean="0">
                <a:latin typeface="Arial" pitchFamily="34" charset="0"/>
                <a:ea typeface="宋体" pitchFamily="2" charset="-122"/>
              </a:rPr>
              <a:t>北美自由贸易区</a:t>
            </a:r>
            <a:r>
              <a:rPr lang="zh-CN" altLang="zh-CN" smtClean="0">
                <a:latin typeface="Arial" pitchFamily="34" charset="0"/>
                <a:ea typeface="宋体" pitchFamily="2" charset="-122"/>
              </a:rPr>
              <a:t>、亚太经合组织（</a:t>
            </a:r>
            <a:r>
              <a:rPr lang="en-US" altLang="zh-CN" smtClean="0">
                <a:latin typeface="Arial" pitchFamily="34" charset="0"/>
                <a:ea typeface="宋体" pitchFamily="2" charset="-122"/>
              </a:rPr>
              <a:t>AEPC</a:t>
            </a:r>
            <a:r>
              <a:rPr lang="zh-CN" altLang="zh-CN" smtClean="0">
                <a:latin typeface="Arial" pitchFamily="34" charset="0"/>
                <a:ea typeface="宋体" pitchFamily="2" charset="-122"/>
              </a:rPr>
              <a:t>）、欧洲共同体（欧盟</a:t>
            </a:r>
            <a:r>
              <a:rPr lang="en-US" altLang="zh-CN" smtClean="0">
                <a:latin typeface="Arial" pitchFamily="34" charset="0"/>
                <a:ea typeface="宋体" pitchFamily="2" charset="-122"/>
              </a:rPr>
              <a:t>EC</a:t>
            </a:r>
            <a:r>
              <a:rPr lang="zh-CN" altLang="zh-CN" smtClean="0">
                <a:latin typeface="Arial" pitchFamily="34" charset="0"/>
                <a:ea typeface="宋体" pitchFamily="2" charset="-122"/>
              </a:rPr>
              <a:t>）、东南亚国家联盟（东盟</a:t>
            </a:r>
            <a:r>
              <a:rPr lang="en-US" altLang="zh-CN" smtClean="0">
                <a:latin typeface="Arial" pitchFamily="34" charset="0"/>
                <a:ea typeface="宋体" pitchFamily="2" charset="-122"/>
              </a:rPr>
              <a:t> ASEAN</a:t>
            </a:r>
            <a:r>
              <a:rPr lang="zh-CN" altLang="zh-CN" smtClean="0">
                <a:latin typeface="Arial" pitchFamily="34" charset="0"/>
                <a:ea typeface="宋体" pitchFamily="2" charset="-122"/>
              </a:rPr>
              <a:t>）、西非经济共同体、东非共同体、马拉里布常设协商会议、阿拉伯经济统一理事会、海湾合作委员会、阿拉伯共同市场、加勒比共同体、安第斯条约组织、南方共同体市场、中美洲共同市场</a:t>
            </a:r>
          </a:p>
          <a:p>
            <a:r>
              <a:rPr lang="zh-CN" altLang="zh-CN" smtClean="0">
                <a:latin typeface="Arial" pitchFamily="34" charset="0"/>
                <a:ea typeface="宋体" pitchFamily="2" charset="-122"/>
              </a:rPr>
              <a:t>正面影响：</a:t>
            </a:r>
          </a:p>
          <a:p>
            <a:r>
              <a:rPr lang="zh-CN" altLang="zh-CN" smtClean="0">
                <a:latin typeface="Arial" pitchFamily="34" charset="0"/>
                <a:ea typeface="宋体" pitchFamily="2" charset="-122"/>
              </a:rPr>
              <a:t>① 推动了国际经济技术合作的发展。</a:t>
            </a:r>
          </a:p>
          <a:p>
            <a:r>
              <a:rPr lang="zh-CN" altLang="zh-CN" smtClean="0">
                <a:latin typeface="Arial" pitchFamily="34" charset="0"/>
                <a:ea typeface="宋体" pitchFamily="2" charset="-122"/>
              </a:rPr>
              <a:t>② 进一步推动</a:t>
            </a:r>
            <a:r>
              <a:rPr lang="en-US" altLang="zh-CN" u="sng" smtClean="0">
                <a:latin typeface="Arial" pitchFamily="34" charset="0"/>
                <a:ea typeface="宋体" pitchFamily="2" charset="-122"/>
              </a:rPr>
              <a:t>贸易自由化</a:t>
            </a:r>
            <a:r>
              <a:rPr lang="zh-CN" altLang="zh-CN" smtClean="0">
                <a:latin typeface="Arial" pitchFamily="34" charset="0"/>
                <a:ea typeface="宋体" pitchFamily="2" charset="-122"/>
              </a:rPr>
              <a:t>，有利于形成以各个区域经济组织为主体的</a:t>
            </a:r>
            <a:r>
              <a:rPr lang="en-US" altLang="zh-CN" u="sng" smtClean="0">
                <a:latin typeface="Arial" pitchFamily="34" charset="0"/>
                <a:ea typeface="宋体" pitchFamily="2" charset="-122"/>
              </a:rPr>
              <a:t>世界经济格局</a:t>
            </a:r>
            <a:r>
              <a:rPr lang="zh-CN" altLang="zh-CN" smtClean="0">
                <a:latin typeface="Arial" pitchFamily="34" charset="0"/>
                <a:ea typeface="宋体" pitchFamily="2" charset="-122"/>
              </a:rPr>
              <a:t>的</a:t>
            </a:r>
            <a:r>
              <a:rPr lang="en-US" altLang="zh-CN" u="sng" smtClean="0">
                <a:latin typeface="Arial" pitchFamily="34" charset="0"/>
                <a:ea typeface="宋体" pitchFamily="2" charset="-122"/>
              </a:rPr>
              <a:t>多极化</a:t>
            </a:r>
            <a:r>
              <a:rPr lang="zh-CN" altLang="zh-CN" smtClean="0">
                <a:latin typeface="Arial" pitchFamily="34" charset="0"/>
                <a:ea typeface="宋体" pitchFamily="2" charset="-122"/>
              </a:rPr>
              <a:t>和世界政治格局的多极化。</a:t>
            </a:r>
          </a:p>
          <a:p>
            <a:r>
              <a:rPr lang="zh-CN" altLang="zh-CN" smtClean="0">
                <a:latin typeface="Arial" pitchFamily="34" charset="0"/>
                <a:ea typeface="宋体" pitchFamily="2" charset="-122"/>
              </a:rPr>
              <a:t>③ 从整体上看，也促进着世界经济中的依赖关系。</a:t>
            </a:r>
          </a:p>
          <a:p>
            <a:r>
              <a:rPr lang="zh-CN" altLang="zh-CN" smtClean="0">
                <a:latin typeface="Arial" pitchFamily="34" charset="0"/>
                <a:ea typeface="宋体" pitchFamily="2" charset="-122"/>
              </a:rPr>
              <a:t>负面影响：</a:t>
            </a:r>
          </a:p>
          <a:p>
            <a:r>
              <a:rPr lang="zh-CN" altLang="zh-CN" smtClean="0">
                <a:latin typeface="Arial" pitchFamily="34" charset="0"/>
                <a:ea typeface="宋体" pitchFamily="2" charset="-122"/>
              </a:rPr>
              <a:t>① 具有排他性，不利于商品、资金、技术和服务在区域集团间的流动。</a:t>
            </a:r>
          </a:p>
          <a:p>
            <a:r>
              <a:rPr lang="zh-CN" altLang="zh-CN" smtClean="0">
                <a:latin typeface="Arial" pitchFamily="34" charset="0"/>
                <a:ea typeface="宋体" pitchFamily="2" charset="-122"/>
              </a:rPr>
              <a:t>② 加剧了地区间</a:t>
            </a:r>
            <a:r>
              <a:rPr lang="en-US" altLang="zh-CN" u="sng" smtClean="0">
                <a:latin typeface="Arial" pitchFamily="34" charset="0"/>
                <a:ea typeface="宋体" pitchFamily="2" charset="-122"/>
              </a:rPr>
              <a:t>经济发展</a:t>
            </a:r>
            <a:r>
              <a:rPr lang="zh-CN" altLang="zh-CN" smtClean="0">
                <a:latin typeface="Arial" pitchFamily="34" charset="0"/>
                <a:ea typeface="宋体" pitchFamily="2" charset="-122"/>
              </a:rPr>
              <a:t>的不平衡。</a:t>
            </a:r>
          </a:p>
          <a:p>
            <a:r>
              <a:rPr lang="zh-CN" altLang="zh-CN" smtClean="0">
                <a:latin typeface="Arial" pitchFamily="34" charset="0"/>
                <a:ea typeface="宋体" pitchFamily="2" charset="-122"/>
              </a:rPr>
              <a:t>③ 世界经济生活将面临严峻的挑战。</a:t>
            </a:r>
          </a:p>
          <a:p>
            <a:r>
              <a:rPr lang="zh-CN" altLang="zh-CN" smtClean="0">
                <a:latin typeface="Arial" pitchFamily="34" charset="0"/>
                <a:ea typeface="宋体" pitchFamily="2" charset="-122"/>
              </a:rPr>
              <a:t>④ </a:t>
            </a:r>
            <a:r>
              <a:rPr lang="en-US" altLang="zh-CN" u="sng" smtClean="0">
                <a:latin typeface="Arial" pitchFamily="34" charset="0"/>
                <a:ea typeface="宋体" pitchFamily="2" charset="-122"/>
              </a:rPr>
              <a:t>国家主权</a:t>
            </a:r>
            <a:r>
              <a:rPr lang="zh-CN" altLang="zh-CN" smtClean="0">
                <a:latin typeface="Arial" pitchFamily="34" charset="0"/>
                <a:ea typeface="宋体" pitchFamily="2" charset="-122"/>
              </a:rPr>
              <a:t>概念受到冲击。 </a:t>
            </a:r>
          </a:p>
          <a:p>
            <a:r>
              <a:rPr lang="zh-CN" altLang="zh-CN" smtClean="0">
                <a:latin typeface="Arial" pitchFamily="34" charset="0"/>
                <a:ea typeface="宋体" pitchFamily="2" charset="-122"/>
              </a:rPr>
              <a:t>中国正与五大洲的</a:t>
            </a:r>
            <a:r>
              <a:rPr lang="en-US" altLang="zh-CN" smtClean="0">
                <a:latin typeface="Arial" pitchFamily="34" charset="0"/>
                <a:ea typeface="宋体" pitchFamily="2" charset="-122"/>
              </a:rPr>
              <a:t>28</a:t>
            </a:r>
            <a:r>
              <a:rPr lang="zh-CN" altLang="zh-CN" smtClean="0">
                <a:latin typeface="Arial" pitchFamily="34" charset="0"/>
                <a:ea typeface="宋体" pitchFamily="2" charset="-122"/>
              </a:rPr>
              <a:t>个国家和地区建设</a:t>
            </a:r>
            <a:r>
              <a:rPr lang="en-US" altLang="zh-CN" smtClean="0">
                <a:latin typeface="Arial" pitchFamily="34" charset="0"/>
                <a:ea typeface="宋体" pitchFamily="2" charset="-122"/>
              </a:rPr>
              <a:t>15</a:t>
            </a:r>
            <a:r>
              <a:rPr lang="zh-CN" altLang="zh-CN" smtClean="0">
                <a:latin typeface="Arial" pitchFamily="34" charset="0"/>
                <a:ea typeface="宋体" pitchFamily="2" charset="-122"/>
              </a:rPr>
              <a:t>个自贸区。</a:t>
            </a:r>
          </a:p>
          <a:p>
            <a:r>
              <a:rPr lang="zh-CN" altLang="zh-CN" b="1" smtClean="0">
                <a:latin typeface="Arial" pitchFamily="34" charset="0"/>
                <a:ea typeface="宋体" pitchFamily="2" charset="-122"/>
              </a:rPr>
              <a:t>对外援助：</a:t>
            </a:r>
            <a:r>
              <a:rPr lang="zh-CN" altLang="zh-CN" smtClean="0">
                <a:latin typeface="Arial" pitchFamily="34" charset="0"/>
                <a:ea typeface="宋体" pitchFamily="2" charset="-122"/>
              </a:rPr>
              <a:t>中国对外援助主要有８种方式：成套项目、一般物资、技术合作、人力资源开发合作、援外医疗队、紧急人道主义援助、援外志愿者和债务减免。中国改革开放以来，接受过大量的国际援助，包括在扶贫、环境、医疗和技术等各个领域。随着中国自身的发展，我们也向外提供援助，虽然数额有限，这是中国国际责任的体现。</a:t>
            </a:r>
            <a:endParaRPr lang="en-US" altLang="zh-CN" smtClean="0">
              <a:latin typeface="Arial" pitchFamily="34" charset="0"/>
              <a:ea typeface="宋体" pitchFamily="2" charset="-122"/>
            </a:endParaRPr>
          </a:p>
          <a:p>
            <a:r>
              <a:rPr lang="zh-CN" altLang="zh-CN" b="1" smtClean="0">
                <a:latin typeface="Arial" pitchFamily="34" charset="0"/>
                <a:ea typeface="宋体" pitchFamily="2" charset="-122"/>
              </a:rPr>
              <a:t>政府间资金： </a:t>
            </a:r>
            <a:endParaRPr lang="zh-CN" altLang="zh-CN" smtClean="0">
              <a:latin typeface="Arial" pitchFamily="34" charset="0"/>
              <a:ea typeface="宋体" pitchFamily="2" charset="-122"/>
            </a:endParaRPr>
          </a:p>
          <a:p>
            <a:r>
              <a:rPr lang="zh-CN" altLang="zh-CN" smtClean="0">
                <a:latin typeface="Arial" pitchFamily="34" charset="0"/>
                <a:ea typeface="宋体" pitchFamily="2" charset="-122"/>
              </a:rPr>
              <a:t>中非发展基金：是胡锦涛主席在</a:t>
            </a:r>
            <a:r>
              <a:rPr lang="en-US" altLang="zh-CN" smtClean="0">
                <a:latin typeface="Arial" pitchFamily="34" charset="0"/>
                <a:ea typeface="宋体" pitchFamily="2" charset="-122"/>
              </a:rPr>
              <a:t>2006</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11</a:t>
            </a:r>
            <a:r>
              <a:rPr lang="zh-CN" altLang="zh-CN" smtClean="0">
                <a:latin typeface="Arial" pitchFamily="34" charset="0"/>
                <a:ea typeface="宋体" pitchFamily="2" charset="-122"/>
              </a:rPr>
              <a:t>月中非论坛北京峰会上提出的对非务实合作</a:t>
            </a:r>
            <a:r>
              <a:rPr lang="en-US" altLang="zh-CN" smtClean="0">
                <a:latin typeface="Arial" pitchFamily="34" charset="0"/>
                <a:ea typeface="宋体" pitchFamily="2" charset="-122"/>
              </a:rPr>
              <a:t>8</a:t>
            </a:r>
            <a:r>
              <a:rPr lang="zh-CN" altLang="zh-CN" smtClean="0">
                <a:latin typeface="Arial" pitchFamily="34" charset="0"/>
                <a:ea typeface="宋体" pitchFamily="2" charset="-122"/>
              </a:rPr>
              <a:t>项政策措施之一。</a:t>
            </a:r>
            <a:r>
              <a:rPr lang="en-US" altLang="zh-CN" smtClean="0">
                <a:latin typeface="Arial" pitchFamily="34" charset="0"/>
                <a:ea typeface="宋体" pitchFamily="2" charset="-122"/>
              </a:rPr>
              <a:t>2007</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6</a:t>
            </a:r>
            <a:r>
              <a:rPr lang="zh-CN" altLang="zh-CN" smtClean="0">
                <a:latin typeface="Arial" pitchFamily="34" charset="0"/>
                <a:ea typeface="宋体" pitchFamily="2" charset="-122"/>
              </a:rPr>
              <a:t>月</a:t>
            </a:r>
            <a:r>
              <a:rPr lang="en-US" altLang="zh-CN" smtClean="0">
                <a:latin typeface="Arial" pitchFamily="34" charset="0"/>
                <a:ea typeface="宋体" pitchFamily="2" charset="-122"/>
              </a:rPr>
              <a:t>26</a:t>
            </a:r>
            <a:r>
              <a:rPr lang="zh-CN" altLang="zh-CN" smtClean="0">
                <a:latin typeface="Arial" pitchFamily="34" charset="0"/>
                <a:ea typeface="宋体" pitchFamily="2" charset="-122"/>
              </a:rPr>
              <a:t>日中非发展基金正式开业，首期</a:t>
            </a:r>
            <a:r>
              <a:rPr lang="en-US" altLang="zh-CN" smtClean="0">
                <a:latin typeface="Arial" pitchFamily="34" charset="0"/>
                <a:ea typeface="宋体" pitchFamily="2" charset="-122"/>
              </a:rPr>
              <a:t>10</a:t>
            </a:r>
            <a:r>
              <a:rPr lang="zh-CN" altLang="zh-CN" smtClean="0">
                <a:latin typeface="Arial" pitchFamily="34" charset="0"/>
                <a:ea typeface="宋体" pitchFamily="2" charset="-122"/>
              </a:rPr>
              <a:t>亿美元资金由国家开发银行出资，最终达到</a:t>
            </a:r>
            <a:r>
              <a:rPr lang="en-US" altLang="zh-CN" smtClean="0">
                <a:latin typeface="Arial" pitchFamily="34" charset="0"/>
                <a:ea typeface="宋体" pitchFamily="2" charset="-122"/>
              </a:rPr>
              <a:t>50</a:t>
            </a:r>
            <a:r>
              <a:rPr lang="zh-CN" altLang="zh-CN" smtClean="0">
                <a:latin typeface="Arial" pitchFamily="34" charset="0"/>
                <a:ea typeface="宋体" pitchFamily="2" charset="-122"/>
              </a:rPr>
              <a:t>亿美元。国家开发银行以整体资源和优势为中非基金提供专业化支持。 </a:t>
            </a:r>
          </a:p>
          <a:p>
            <a:r>
              <a:rPr lang="zh-CN" altLang="zh-CN" smtClean="0">
                <a:latin typeface="Arial" pitchFamily="34" charset="0"/>
                <a:ea typeface="宋体" pitchFamily="2" charset="-122"/>
              </a:rPr>
              <a:t>中委联合融资基金于</a:t>
            </a:r>
            <a:r>
              <a:rPr lang="en-US" altLang="zh-CN" smtClean="0">
                <a:latin typeface="Arial" pitchFamily="34" charset="0"/>
                <a:ea typeface="宋体" pitchFamily="2" charset="-122"/>
              </a:rPr>
              <a:t>2007</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11</a:t>
            </a:r>
            <a:r>
              <a:rPr lang="zh-CN" altLang="zh-CN" smtClean="0">
                <a:latin typeface="Arial" pitchFamily="34" charset="0"/>
                <a:ea typeface="宋体" pitchFamily="2" charset="-122"/>
              </a:rPr>
              <a:t>月成立。基金总额</a:t>
            </a:r>
            <a:r>
              <a:rPr lang="en-US" altLang="zh-CN" smtClean="0">
                <a:latin typeface="Arial" pitchFamily="34" charset="0"/>
                <a:ea typeface="宋体" pitchFamily="2" charset="-122"/>
              </a:rPr>
              <a:t>60</a:t>
            </a:r>
            <a:r>
              <a:rPr lang="zh-CN" altLang="zh-CN" smtClean="0">
                <a:latin typeface="Arial" pitchFamily="34" charset="0"/>
                <a:ea typeface="宋体" pitchFamily="2" charset="-122"/>
              </a:rPr>
              <a:t>亿美元，期限最长</a:t>
            </a:r>
            <a:r>
              <a:rPr lang="en-US" altLang="zh-CN" smtClean="0">
                <a:latin typeface="Arial" pitchFamily="34" charset="0"/>
                <a:ea typeface="宋体" pitchFamily="2" charset="-122"/>
              </a:rPr>
              <a:t>15</a:t>
            </a:r>
            <a:r>
              <a:rPr lang="zh-CN" altLang="zh-CN" smtClean="0">
                <a:latin typeface="Arial" pitchFamily="34" charset="0"/>
                <a:ea typeface="宋体" pitchFamily="2" charset="-122"/>
              </a:rPr>
              <a:t>年，委国家石油公司通过向中石油供应原油作为还款保证。 </a:t>
            </a:r>
          </a:p>
          <a:p>
            <a:r>
              <a:rPr lang="zh-CN" altLang="zh-CN" b="1" smtClean="0">
                <a:latin typeface="Arial" pitchFamily="34" charset="0"/>
                <a:ea typeface="宋体" pitchFamily="2" charset="-122"/>
              </a:rPr>
              <a:t>外贸国八条</a:t>
            </a:r>
            <a:r>
              <a:rPr lang="en-US" altLang="zh-CN" b="1" smtClean="0">
                <a:latin typeface="Arial" pitchFamily="34" charset="0"/>
                <a:ea typeface="宋体" pitchFamily="2" charset="-122"/>
              </a:rPr>
              <a:t>:</a:t>
            </a:r>
            <a:r>
              <a:rPr lang="en-US" altLang="zh-CN" smtClean="0">
                <a:latin typeface="Arial" pitchFamily="34" charset="0"/>
                <a:ea typeface="宋体" pitchFamily="2" charset="-122"/>
              </a:rPr>
              <a:t>12</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9</a:t>
            </a:r>
            <a:r>
              <a:rPr lang="zh-CN" altLang="zh-CN" smtClean="0">
                <a:latin typeface="Arial" pitchFamily="34" charset="0"/>
                <a:ea typeface="宋体" pitchFamily="2" charset="-122"/>
              </a:rPr>
              <a:t>月</a:t>
            </a:r>
            <a:r>
              <a:rPr lang="en-US" altLang="zh-CN" smtClean="0">
                <a:latin typeface="Arial" pitchFamily="34" charset="0"/>
                <a:ea typeface="宋体" pitchFamily="2" charset="-122"/>
              </a:rPr>
              <a:t>12</a:t>
            </a:r>
            <a:r>
              <a:rPr lang="zh-CN" altLang="zh-CN" smtClean="0">
                <a:latin typeface="Arial" pitchFamily="34" charset="0"/>
                <a:ea typeface="宋体" pitchFamily="2" charset="-122"/>
              </a:rPr>
              <a:t>日电国务院总理温家宝主持召开国务院常务会议，研究确定促进外贸稳定增长的政策措施。会议确定八项政策措施以支持发展对外贸易</a:t>
            </a:r>
            <a:r>
              <a:rPr lang="en-US" altLang="zh-CN" smtClean="0">
                <a:latin typeface="Arial" pitchFamily="34" charset="0"/>
                <a:ea typeface="宋体" pitchFamily="2" charset="-122"/>
              </a:rPr>
              <a:t>,</a:t>
            </a:r>
            <a:r>
              <a:rPr lang="zh-CN" altLang="zh-CN" smtClean="0">
                <a:latin typeface="Arial" pitchFamily="34" charset="0"/>
                <a:ea typeface="宋体" pitchFamily="2" charset="-122"/>
              </a:rPr>
              <a:t>被称为外贸国八条。 </a:t>
            </a:r>
          </a:p>
          <a:p>
            <a:r>
              <a:rPr lang="en-US" altLang="zh-CN" smtClean="0">
                <a:latin typeface="Arial" pitchFamily="34" charset="0"/>
                <a:ea typeface="宋体" pitchFamily="2" charset="-122"/>
              </a:rPr>
              <a:t>A</a:t>
            </a:r>
            <a:r>
              <a:rPr lang="zh-CN" altLang="en-US" smtClean="0">
                <a:latin typeface="Arial" pitchFamily="34" charset="0"/>
                <a:ea typeface="宋体" pitchFamily="2" charset="-122"/>
              </a:rPr>
              <a:t>、</a:t>
            </a:r>
            <a:r>
              <a:rPr lang="zh-CN" altLang="zh-CN" smtClean="0">
                <a:latin typeface="Arial" pitchFamily="34" charset="0"/>
                <a:ea typeface="宋体" pitchFamily="2" charset="-122"/>
              </a:rPr>
              <a:t>加快出口退税进度。在货物贸易外汇管理制度改革的基础上，进一步加快出口退税进度，确保准确及时退税。</a:t>
            </a:r>
          </a:p>
          <a:p>
            <a:r>
              <a:rPr lang="en-US" altLang="zh-CN" smtClean="0">
                <a:latin typeface="Arial" pitchFamily="34" charset="0"/>
                <a:ea typeface="宋体" pitchFamily="2" charset="-122"/>
              </a:rPr>
              <a:t>B</a:t>
            </a:r>
            <a:r>
              <a:rPr lang="zh-CN" altLang="en-US" smtClean="0">
                <a:latin typeface="Arial" pitchFamily="34" charset="0"/>
                <a:ea typeface="宋体" pitchFamily="2" charset="-122"/>
              </a:rPr>
              <a:t>、</a:t>
            </a:r>
            <a:r>
              <a:rPr lang="zh-CN" altLang="zh-CN" smtClean="0">
                <a:latin typeface="Arial" pitchFamily="34" charset="0"/>
                <a:ea typeface="宋体" pitchFamily="2" charset="-122"/>
              </a:rPr>
              <a:t>扩大贸易融资规模。改善对进出口的金融服务，引导金融机构增加汇率避险产品。拓宽出口企业融资渠道，支持商业银行按照“风险可控、商业可持续”原则，增加对有订单、有效益、符合审慎信贷条件的出口企业贷款。鼓励商业银行开展进口信贷业务以及人民币贸易融资业务。</a:t>
            </a:r>
          </a:p>
          <a:p>
            <a:r>
              <a:rPr lang="en-US" altLang="zh-CN" smtClean="0">
                <a:latin typeface="Arial" pitchFamily="34" charset="0"/>
                <a:ea typeface="宋体" pitchFamily="2" charset="-122"/>
              </a:rPr>
              <a:t>C</a:t>
            </a:r>
            <a:r>
              <a:rPr lang="zh-CN" altLang="en-US" smtClean="0">
                <a:latin typeface="Arial" pitchFamily="34" charset="0"/>
                <a:ea typeface="宋体" pitchFamily="2" charset="-122"/>
              </a:rPr>
              <a:t>、</a:t>
            </a:r>
            <a:r>
              <a:rPr lang="zh-CN" altLang="zh-CN" smtClean="0">
                <a:latin typeface="Arial" pitchFamily="34" charset="0"/>
                <a:ea typeface="宋体" pitchFamily="2" charset="-122"/>
              </a:rPr>
              <a:t>降低贸易融资成本。深入落实银行业金融机构不规范经营专项治理工作的各项要求，严禁银行业金融机构发放贷款时附加不合理条件，严禁违规收取服务费用。努力为小微企业提供融资便利。</a:t>
            </a:r>
          </a:p>
          <a:p>
            <a:r>
              <a:rPr lang="en-US" altLang="zh-CN" smtClean="0">
                <a:latin typeface="Arial" pitchFamily="34" charset="0"/>
                <a:ea typeface="宋体" pitchFamily="2" charset="-122"/>
              </a:rPr>
              <a:t>D</a:t>
            </a:r>
            <a:r>
              <a:rPr lang="zh-CN" altLang="en-US" smtClean="0">
                <a:latin typeface="Arial" pitchFamily="34" charset="0"/>
                <a:ea typeface="宋体" pitchFamily="2" charset="-122"/>
              </a:rPr>
              <a:t>、</a:t>
            </a:r>
            <a:r>
              <a:rPr lang="zh-CN" altLang="zh-CN" smtClean="0">
                <a:latin typeface="Arial" pitchFamily="34" charset="0"/>
                <a:ea typeface="宋体" pitchFamily="2" charset="-122"/>
              </a:rPr>
              <a:t>加大出口信用保险支持力度。认真落实大型成套设备出口融资保险专项安排。扩大出口信用保险规模，提高出口信用保险覆盖面。发展对小微企业的信用保险，支持中小企业开拓国际市场。</a:t>
            </a:r>
          </a:p>
          <a:p>
            <a:r>
              <a:rPr lang="en-US" altLang="zh-CN" smtClean="0">
                <a:latin typeface="Arial" pitchFamily="34" charset="0"/>
                <a:ea typeface="宋体" pitchFamily="2" charset="-122"/>
              </a:rPr>
              <a:t>E</a:t>
            </a:r>
            <a:r>
              <a:rPr lang="zh-CN" altLang="en-US" smtClean="0">
                <a:latin typeface="Arial" pitchFamily="34" charset="0"/>
                <a:ea typeface="宋体" pitchFamily="2" charset="-122"/>
              </a:rPr>
              <a:t>、</a:t>
            </a:r>
            <a:r>
              <a:rPr lang="zh-CN" altLang="zh-CN" smtClean="0">
                <a:latin typeface="Arial" pitchFamily="34" charset="0"/>
                <a:ea typeface="宋体" pitchFamily="2" charset="-122"/>
              </a:rPr>
              <a:t>提高通关效率。进一步改进海关、质检等部门的监管服务，简化审批手续，提高通关效率，降低企业通关成本。调整</a:t>
            </a:r>
            <a:r>
              <a:rPr lang="en-US" altLang="zh-CN" smtClean="0">
                <a:latin typeface="Arial" pitchFamily="34" charset="0"/>
                <a:ea typeface="宋体" pitchFamily="2" charset="-122"/>
              </a:rPr>
              <a:t>AA</a:t>
            </a:r>
            <a:r>
              <a:rPr lang="zh-CN" altLang="zh-CN" smtClean="0">
                <a:latin typeface="Arial" pitchFamily="34" charset="0"/>
                <a:ea typeface="宋体" pitchFamily="2" charset="-122"/>
              </a:rPr>
              <a:t>级企业评定标准。全面推开海关分类通关改革，加快无纸化通关改革。在保障有效监管的前提下，放宽“属地申报、口岸验放”的适用范围。</a:t>
            </a:r>
          </a:p>
          <a:p>
            <a:r>
              <a:rPr lang="en-US" altLang="zh-CN" smtClean="0">
                <a:latin typeface="Arial" pitchFamily="34" charset="0"/>
                <a:ea typeface="宋体" pitchFamily="2" charset="-122"/>
              </a:rPr>
              <a:t>F</a:t>
            </a:r>
            <a:r>
              <a:rPr lang="zh-CN" altLang="en-US" smtClean="0">
                <a:latin typeface="Arial" pitchFamily="34" charset="0"/>
                <a:ea typeface="宋体" pitchFamily="2" charset="-122"/>
              </a:rPr>
              <a:t>、</a:t>
            </a:r>
            <a:r>
              <a:rPr lang="zh-CN" altLang="zh-CN" smtClean="0">
                <a:latin typeface="Arial" pitchFamily="34" charset="0"/>
                <a:ea typeface="宋体" pitchFamily="2" charset="-122"/>
              </a:rPr>
              <a:t>落实外汇管理制度改革措施。认真落实货物贸易外汇管理制度改革的各项措施，进一步提高服务水平，促进贸易便利化，为外贸企业提供良好的政策支持和业务指导。</a:t>
            </a:r>
          </a:p>
          <a:p>
            <a:r>
              <a:rPr lang="en-US" altLang="zh-CN" smtClean="0">
                <a:latin typeface="Arial" pitchFamily="34" charset="0"/>
                <a:ea typeface="宋体" pitchFamily="2" charset="-122"/>
              </a:rPr>
              <a:t>G</a:t>
            </a:r>
            <a:r>
              <a:rPr lang="zh-CN" altLang="en-US" smtClean="0">
                <a:latin typeface="Arial" pitchFamily="34" charset="0"/>
                <a:ea typeface="宋体" pitchFamily="2" charset="-122"/>
              </a:rPr>
              <a:t>、</a:t>
            </a:r>
            <a:r>
              <a:rPr lang="zh-CN" altLang="zh-CN" smtClean="0">
                <a:latin typeface="Arial" pitchFamily="34" charset="0"/>
                <a:ea typeface="宋体" pitchFamily="2" charset="-122"/>
              </a:rPr>
              <a:t>调减法定检验检疫目录。认真落实</a:t>
            </a:r>
            <a:r>
              <a:rPr lang="en-US" altLang="zh-CN" smtClean="0">
                <a:latin typeface="Arial" pitchFamily="34" charset="0"/>
                <a:ea typeface="宋体" pitchFamily="2" charset="-122"/>
              </a:rPr>
              <a:t>2012</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8</a:t>
            </a:r>
            <a:r>
              <a:rPr lang="zh-CN" altLang="zh-CN" smtClean="0">
                <a:latin typeface="Arial" pitchFamily="34" charset="0"/>
                <a:ea typeface="宋体" pitchFamily="2" charset="-122"/>
              </a:rPr>
              <a:t>月</a:t>
            </a:r>
            <a:r>
              <a:rPr lang="en-US" altLang="zh-CN" smtClean="0">
                <a:latin typeface="Arial" pitchFamily="34" charset="0"/>
                <a:ea typeface="宋体" pitchFamily="2" charset="-122"/>
              </a:rPr>
              <a:t>1</a:t>
            </a:r>
            <a:r>
              <a:rPr lang="zh-CN" altLang="zh-CN" smtClean="0">
                <a:latin typeface="Arial" pitchFamily="34" charset="0"/>
                <a:ea typeface="宋体" pitchFamily="2" charset="-122"/>
              </a:rPr>
              <a:t>日起实施的取消部分商品进出口检</a:t>
            </a:r>
            <a:r>
              <a:rPr lang="en-US" altLang="zh-CN" smtClean="0">
                <a:latin typeface="Arial" pitchFamily="34" charset="0"/>
                <a:ea typeface="宋体" pitchFamily="2" charset="-122"/>
              </a:rPr>
              <a:t>	</a:t>
            </a:r>
            <a:r>
              <a:rPr lang="zh-CN" altLang="zh-CN" smtClean="0">
                <a:latin typeface="Arial" pitchFamily="34" charset="0"/>
                <a:ea typeface="宋体" pitchFamily="2" charset="-122"/>
              </a:rPr>
              <a:t>验检疫的规定，在确保出口质量安全的前提下，研究进一步调减法定检验检疫目录。</a:t>
            </a:r>
          </a:p>
          <a:p>
            <a:r>
              <a:rPr lang="en-US" altLang="zh-CN" smtClean="0">
                <a:latin typeface="Arial" pitchFamily="34" charset="0"/>
                <a:ea typeface="宋体" pitchFamily="2" charset="-122"/>
              </a:rPr>
              <a:t>H</a:t>
            </a:r>
            <a:r>
              <a:rPr lang="zh-CN" altLang="en-US" smtClean="0">
                <a:latin typeface="Arial" pitchFamily="34" charset="0"/>
                <a:ea typeface="宋体" pitchFamily="2" charset="-122"/>
              </a:rPr>
              <a:t>、</a:t>
            </a:r>
            <a:r>
              <a:rPr lang="zh-CN" altLang="zh-CN" smtClean="0">
                <a:latin typeface="Arial" pitchFamily="34" charset="0"/>
                <a:ea typeface="宋体" pitchFamily="2" charset="-122"/>
              </a:rPr>
              <a:t>规范和减少进出口环节收费。继续清理规范进出口环节行政事业性收费和经营服务性收费，取消不合理收费项目，减少收费环节，降低收费标准，减轻企业负担。认真落实取消出口收汇核销单、进口付汇单、出口报关单退税联打印费用的规定，取消海关监管手续费。自</a:t>
            </a:r>
            <a:r>
              <a:rPr lang="en-US" altLang="zh-CN" smtClean="0">
                <a:latin typeface="Arial" pitchFamily="34" charset="0"/>
                <a:ea typeface="宋体" pitchFamily="2" charset="-122"/>
              </a:rPr>
              <a:t>2012</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10</a:t>
            </a:r>
            <a:r>
              <a:rPr lang="zh-CN" altLang="zh-CN" smtClean="0">
                <a:latin typeface="Arial" pitchFamily="34" charset="0"/>
                <a:ea typeface="宋体" pitchFamily="2" charset="-122"/>
              </a:rPr>
              <a:t>月</a:t>
            </a:r>
            <a:r>
              <a:rPr lang="en-US" altLang="zh-CN" smtClean="0">
                <a:latin typeface="Arial" pitchFamily="34" charset="0"/>
                <a:ea typeface="宋体" pitchFamily="2" charset="-122"/>
              </a:rPr>
              <a:t>1</a:t>
            </a:r>
            <a:r>
              <a:rPr lang="zh-CN" altLang="zh-CN" smtClean="0">
                <a:latin typeface="Arial" pitchFamily="34" charset="0"/>
                <a:ea typeface="宋体" pitchFamily="2" charset="-122"/>
              </a:rPr>
              <a:t>日起至</a:t>
            </a:r>
            <a:r>
              <a:rPr lang="en-US" altLang="zh-CN" smtClean="0">
                <a:latin typeface="Arial" pitchFamily="34" charset="0"/>
                <a:ea typeface="宋体" pitchFamily="2" charset="-122"/>
              </a:rPr>
              <a:t>2012</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12</a:t>
            </a:r>
            <a:r>
              <a:rPr lang="zh-CN" altLang="zh-CN" smtClean="0">
                <a:latin typeface="Arial" pitchFamily="34" charset="0"/>
                <a:ea typeface="宋体" pitchFamily="2" charset="-122"/>
              </a:rPr>
              <a:t>月</a:t>
            </a:r>
            <a:r>
              <a:rPr lang="en-US" altLang="zh-CN" smtClean="0">
                <a:latin typeface="Arial" pitchFamily="34" charset="0"/>
                <a:ea typeface="宋体" pitchFamily="2" charset="-122"/>
              </a:rPr>
              <a:t>31</a:t>
            </a:r>
            <a:r>
              <a:rPr lang="zh-CN" altLang="zh-CN" smtClean="0">
                <a:latin typeface="Arial" pitchFamily="34" charset="0"/>
                <a:ea typeface="宋体" pitchFamily="2" charset="-122"/>
              </a:rPr>
              <a:t>日，对所有出入境货物、运输工具、集装箱及其他法定检验检疫物免收出入境检验检疫费。</a:t>
            </a:r>
            <a:r>
              <a:rPr lang="en-US" altLang="zh-CN" smtClean="0">
                <a:latin typeface="Arial" pitchFamily="34" charset="0"/>
                <a:ea typeface="宋体" pitchFamily="2" charset="-122"/>
              </a:rPr>
              <a:t>2013</a:t>
            </a:r>
            <a:r>
              <a:rPr lang="zh-CN" altLang="zh-CN" smtClean="0">
                <a:latin typeface="Arial" pitchFamily="34" charset="0"/>
                <a:ea typeface="宋体" pitchFamily="2" charset="-122"/>
              </a:rPr>
              <a:t>年</a:t>
            </a:r>
            <a:r>
              <a:rPr lang="en-US" altLang="zh-CN" smtClean="0">
                <a:latin typeface="Arial" pitchFamily="34" charset="0"/>
                <a:ea typeface="宋体" pitchFamily="2" charset="-122"/>
              </a:rPr>
              <a:t>1</a:t>
            </a:r>
            <a:r>
              <a:rPr lang="zh-CN" altLang="zh-CN" smtClean="0">
                <a:latin typeface="Arial" pitchFamily="34" charset="0"/>
                <a:ea typeface="宋体" pitchFamily="2" charset="-122"/>
              </a:rPr>
              <a:t>月</a:t>
            </a:r>
            <a:r>
              <a:rPr lang="en-US" altLang="zh-CN" smtClean="0">
                <a:latin typeface="Arial" pitchFamily="34" charset="0"/>
                <a:ea typeface="宋体" pitchFamily="2" charset="-122"/>
              </a:rPr>
              <a:t>1</a:t>
            </a:r>
            <a:r>
              <a:rPr lang="zh-CN" altLang="zh-CN" smtClean="0">
                <a:latin typeface="Arial" pitchFamily="34" charset="0"/>
                <a:ea typeface="宋体" pitchFamily="2" charset="-122"/>
              </a:rPr>
              <a:t>日起，执行新的降低后的检验检疫收费标准。</a:t>
            </a:r>
            <a:endParaRPr lang="zh-CN" altLang="en-US" smtClean="0">
              <a:latin typeface="Arial" pitchFamily="34"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p:spPr>
        <p:txBody>
          <a:bodyPr/>
          <a:lstStyle/>
          <a:p>
            <a:r>
              <a:rPr lang="zh-CN" altLang="en-US" smtClean="0">
                <a:latin typeface="Arial" pitchFamily="34" charset="0"/>
                <a:ea typeface="宋体" pitchFamily="2" charset="-122"/>
              </a:rPr>
              <a:t>􀍧􂤳􁘠􂮱 􀀬􀀥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p:spPr>
        <p:txBody>
          <a:bodyPr/>
          <a:lstStyle/>
          <a:p>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、宇通客车拥有行业内最强大的工厂规划设计团队，有厂房规划设计工程师</a:t>
            </a:r>
            <a:r>
              <a:rPr lang="en-US" altLang="zh-CN" dirty="0" smtClean="0">
                <a:latin typeface="Arial" pitchFamily="34" charset="0"/>
                <a:ea typeface="宋体" pitchFamily="2" charset="-122"/>
              </a:rPr>
              <a:t>24</a:t>
            </a:r>
            <a:r>
              <a:rPr lang="zh-CN" altLang="en-US" dirty="0" smtClean="0">
                <a:latin typeface="Arial" pitchFamily="34" charset="0"/>
                <a:ea typeface="宋体" pitchFamily="2" charset="-122"/>
              </a:rPr>
              <a:t>名，其中规划高级工程师</a:t>
            </a:r>
            <a:r>
              <a:rPr lang="en-US" altLang="zh-CN" dirty="0" smtClean="0">
                <a:latin typeface="Arial" pitchFamily="34" charset="0"/>
                <a:ea typeface="宋体" pitchFamily="2" charset="-122"/>
              </a:rPr>
              <a:t>11</a:t>
            </a:r>
            <a:r>
              <a:rPr lang="zh-CN" altLang="en-US" dirty="0" smtClean="0">
                <a:latin typeface="Arial" pitchFamily="34" charset="0"/>
                <a:ea typeface="宋体" pitchFamily="2" charset="-122"/>
              </a:rPr>
              <a:t>名。宇通第一客车工厂、第二客车工厂、专用车厂、缅甸</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工厂等出自宇通厂房规划设计团队之手。</a:t>
            </a:r>
            <a:endParaRPr lang="en-US" altLang="zh-CN" dirty="0" smtClean="0">
              <a:latin typeface="Arial" pitchFamily="34" charset="0"/>
              <a:ea typeface="宋体" pitchFamily="2" charset="-122"/>
            </a:endParaRPr>
          </a:p>
          <a:p>
            <a:r>
              <a:rPr lang="en-US" altLang="zh-CN" dirty="0" smtClean="0">
                <a:latin typeface="Arial" pitchFamily="34" charset="0"/>
                <a:ea typeface="宋体" pitchFamily="2" charset="-122"/>
              </a:rPr>
              <a:t>2</a:t>
            </a:r>
            <a:r>
              <a:rPr lang="zh-CN" altLang="en-US" dirty="0" smtClean="0">
                <a:latin typeface="Arial" pitchFamily="34" charset="0"/>
                <a:ea typeface="宋体" pitchFamily="2" charset="-122"/>
              </a:rPr>
              <a:t>、宇通客车始终追求专业化的</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项目管理，拥有一支强大的项目支持团队。其中，专业</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项目管理人员</a:t>
            </a:r>
            <a:r>
              <a:rPr lang="en-US" altLang="zh-CN" smtClean="0">
                <a:latin typeface="Arial" pitchFamily="34" charset="0"/>
                <a:ea typeface="宋体" pitchFamily="2" charset="-122"/>
              </a:rPr>
              <a:t>5</a:t>
            </a:r>
            <a:r>
              <a:rPr lang="zh-CN" altLang="en-US" smtClean="0">
                <a:latin typeface="Arial" pitchFamily="34" charset="0"/>
                <a:ea typeface="宋体" pitchFamily="2" charset="-122"/>
              </a:rPr>
              <a:t>名</a:t>
            </a:r>
            <a:r>
              <a:rPr lang="zh-CN" altLang="en-US" dirty="0" smtClean="0">
                <a:latin typeface="Arial" pitchFamily="34" charset="0"/>
                <a:ea typeface="宋体" pitchFamily="2" charset="-122"/>
              </a:rPr>
              <a:t>，专业</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客户经理</a:t>
            </a:r>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名，专业</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工程师</a:t>
            </a:r>
            <a:r>
              <a:rPr lang="en-US" altLang="zh-CN" dirty="0" smtClean="0">
                <a:latin typeface="Arial" pitchFamily="34" charset="0"/>
                <a:ea typeface="宋体" pitchFamily="2" charset="-122"/>
              </a:rPr>
              <a:t>10</a:t>
            </a:r>
            <a:r>
              <a:rPr lang="zh-CN" altLang="en-US" dirty="0" smtClean="0">
                <a:latin typeface="Arial" pitchFamily="34" charset="0"/>
                <a:ea typeface="宋体" pitchFamily="2" charset="-122"/>
              </a:rPr>
              <a:t>名，参与全球多个</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项目的实施，涵盖焊装、涂装、底盘、工艺、技术、质量等专业领域。</a:t>
            </a:r>
            <a:endParaRPr lang="en-US" altLang="zh-CN" dirty="0" smtClean="0">
              <a:latin typeface="Arial" pitchFamily="34" charset="0"/>
              <a:ea typeface="宋体" pitchFamily="2" charset="-122"/>
            </a:endParaRPr>
          </a:p>
          <a:p>
            <a:r>
              <a:rPr lang="en-US" altLang="zh-CN" dirty="0" smtClean="0">
                <a:latin typeface="Arial" pitchFamily="34" charset="0"/>
                <a:ea typeface="宋体" pitchFamily="2" charset="-122"/>
              </a:rPr>
              <a:t>3</a:t>
            </a:r>
            <a:r>
              <a:rPr lang="zh-CN" altLang="en-US" dirty="0" smtClean="0">
                <a:latin typeface="Arial" pitchFamily="34" charset="0"/>
                <a:ea typeface="宋体" pitchFamily="2" charset="-122"/>
              </a:rPr>
              <a:t>、培训方面，搭建有</a:t>
            </a:r>
            <a:r>
              <a:rPr lang="en-US" altLang="zh-CN" dirty="0" smtClean="0">
                <a:latin typeface="Arial" pitchFamily="34" charset="0"/>
                <a:ea typeface="宋体" pitchFamily="2" charset="-122"/>
              </a:rPr>
              <a:t>5</a:t>
            </a:r>
            <a:r>
              <a:rPr lang="zh-CN" altLang="en-US" dirty="0" smtClean="0">
                <a:latin typeface="Arial" pitchFamily="34" charset="0"/>
                <a:ea typeface="宋体" pitchFamily="2" charset="-122"/>
              </a:rPr>
              <a:t>个专业体系平台（生产质量管控体系、物料采购存储配送体系、行政管理体系、售后服务体系、技术设计体系），拥有专兼职培训师</a:t>
            </a:r>
            <a:r>
              <a:rPr lang="en-US" altLang="zh-CN" dirty="0" smtClean="0">
                <a:latin typeface="Arial" pitchFamily="34" charset="0"/>
                <a:ea typeface="宋体" pitchFamily="2" charset="-122"/>
              </a:rPr>
              <a:t>911</a:t>
            </a:r>
            <a:r>
              <a:rPr lang="zh-CN" altLang="en-US" dirty="0" smtClean="0">
                <a:latin typeface="Arial" pitchFamily="34" charset="0"/>
                <a:ea typeface="宋体" pitchFamily="2" charset="-122"/>
              </a:rPr>
              <a:t>人。培训内容：提供</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工厂系统化的来郑培训方案，培训内容涵盖产品设计、车辆生产、物流存储、物料配送、设备维护保养、质量检测、售后维修等各大方面。宇通客车已累计培训技术工人</a:t>
            </a:r>
            <a:r>
              <a:rPr lang="en-US" altLang="zh-CN" dirty="0" smtClean="0">
                <a:latin typeface="Arial" pitchFamily="34" charset="0"/>
                <a:ea typeface="宋体" pitchFamily="2" charset="-122"/>
              </a:rPr>
              <a:t>1000</a:t>
            </a:r>
            <a:r>
              <a:rPr lang="zh-CN" altLang="en-US" dirty="0" smtClean="0">
                <a:latin typeface="Arial" pitchFamily="34" charset="0"/>
                <a:ea typeface="宋体" pitchFamily="2" charset="-122"/>
              </a:rPr>
              <a:t>余人次，成功为古巴、伊朗、缅甸、埃塞俄比亚等地的</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工厂提供专业培训，培训的</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管理和组装学员成为当地工厂的业务骨干。</a:t>
            </a:r>
            <a:endParaRPr lang="en-US" altLang="zh-CN" dirty="0" smtClean="0">
              <a:latin typeface="Arial" pitchFamily="34" charset="0"/>
              <a:ea typeface="宋体" pitchFamily="2" charset="-122"/>
            </a:endParaRPr>
          </a:p>
          <a:p>
            <a:r>
              <a:rPr lang="en-US" altLang="zh-CN" dirty="0" smtClean="0">
                <a:latin typeface="Arial" pitchFamily="34" charset="0"/>
                <a:ea typeface="宋体" pitchFamily="2" charset="-122"/>
              </a:rPr>
              <a:t>4</a:t>
            </a:r>
            <a:r>
              <a:rPr lang="zh-CN" altLang="en-US" dirty="0" smtClean="0">
                <a:latin typeface="Arial" pitchFamily="34" charset="0"/>
                <a:ea typeface="宋体" pitchFamily="2" charset="-122"/>
              </a:rPr>
              <a:t>、</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产品包装能力直接决定着</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业务服务效率。宇通客车拥有强大的</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产品包装能力，为客户提供专业高效服务。目前拥有</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包装工程师</a:t>
            </a:r>
            <a:r>
              <a:rPr lang="en-US" altLang="zh-CN" dirty="0" smtClean="0">
                <a:latin typeface="Arial" pitchFamily="34" charset="0"/>
                <a:ea typeface="宋体" pitchFamily="2" charset="-122"/>
              </a:rPr>
              <a:t>16</a:t>
            </a:r>
            <a:r>
              <a:rPr lang="zh-CN" altLang="en-US" dirty="0" smtClean="0">
                <a:latin typeface="Arial" pitchFamily="34" charset="0"/>
                <a:ea typeface="宋体" pitchFamily="2" charset="-122"/>
              </a:rPr>
              <a:t>名，专业</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包装工人</a:t>
            </a:r>
            <a:r>
              <a:rPr lang="en-US" altLang="zh-CN" dirty="0" smtClean="0">
                <a:latin typeface="Arial" pitchFamily="34" charset="0"/>
                <a:ea typeface="宋体" pitchFamily="2" charset="-122"/>
              </a:rPr>
              <a:t>162</a:t>
            </a:r>
            <a:r>
              <a:rPr lang="zh-CN" altLang="en-US" dirty="0" smtClean="0">
                <a:latin typeface="Arial" pitchFamily="34" charset="0"/>
                <a:ea typeface="宋体" pitchFamily="2" charset="-122"/>
              </a:rPr>
              <a:t>名，建有面积达</a:t>
            </a:r>
            <a:r>
              <a:rPr lang="en-US" altLang="zh-CN" dirty="0" smtClean="0">
                <a:latin typeface="Arial" pitchFamily="34" charset="0"/>
                <a:ea typeface="宋体" pitchFamily="2" charset="-122"/>
              </a:rPr>
              <a:t>9000</a:t>
            </a:r>
            <a:r>
              <a:rPr lang="zh-CN" altLang="en-US" dirty="0" smtClean="0">
                <a:latin typeface="Arial" pitchFamily="34" charset="0"/>
                <a:ea typeface="宋体" pitchFamily="2" charset="-122"/>
              </a:rPr>
              <a:t>余平方米的标准化包装中心。</a:t>
            </a:r>
            <a:r>
              <a:rPr lang="en-US" altLang="zh-CN" dirty="0" smtClean="0">
                <a:latin typeface="Arial" pitchFamily="34" charset="0"/>
                <a:ea typeface="宋体" pitchFamily="2" charset="-122"/>
              </a:rPr>
              <a:t>2005</a:t>
            </a:r>
            <a:r>
              <a:rPr lang="zh-CN" altLang="en-US" dirty="0" smtClean="0">
                <a:latin typeface="Arial" pitchFamily="34" charset="0"/>
                <a:ea typeface="宋体" pitchFamily="2" charset="-122"/>
              </a:rPr>
              <a:t>年以来，包装中心成功实施了</a:t>
            </a:r>
            <a:r>
              <a:rPr lang="en-US" altLang="zh-CN" dirty="0" smtClean="0">
                <a:latin typeface="Arial" pitchFamily="34" charset="0"/>
                <a:ea typeface="宋体" pitchFamily="2" charset="-122"/>
              </a:rPr>
              <a:t>CKD</a:t>
            </a:r>
            <a:r>
              <a:rPr lang="zh-CN" altLang="en-US" dirty="0" smtClean="0">
                <a:latin typeface="Arial" pitchFamily="34" charset="0"/>
                <a:ea typeface="宋体" pitchFamily="2" charset="-122"/>
              </a:rPr>
              <a:t>、</a:t>
            </a:r>
            <a:r>
              <a:rPr lang="en-US" altLang="zh-CN" dirty="0" smtClean="0">
                <a:latin typeface="Arial" pitchFamily="34" charset="0"/>
                <a:ea typeface="宋体" pitchFamily="2" charset="-122"/>
              </a:rPr>
              <a:t>SKD</a:t>
            </a:r>
            <a:r>
              <a:rPr lang="zh-CN" altLang="en-US" dirty="0" smtClean="0">
                <a:latin typeface="Arial" pitchFamily="34" charset="0"/>
                <a:ea typeface="宋体" pitchFamily="2" charset="-122"/>
              </a:rPr>
              <a:t>、</a:t>
            </a:r>
            <a:r>
              <a:rPr lang="en-US" altLang="zh-CN" dirty="0" smtClean="0">
                <a:latin typeface="Arial" pitchFamily="34" charset="0"/>
                <a:ea typeface="宋体" pitchFamily="2" charset="-122"/>
              </a:rPr>
              <a:t>DKD</a:t>
            </a:r>
            <a:r>
              <a:rPr lang="zh-CN" altLang="en-US" dirty="0" smtClean="0">
                <a:latin typeface="Arial" pitchFamily="34" charset="0"/>
                <a:ea typeface="宋体" pitchFamily="2" charset="-122"/>
              </a:rPr>
              <a:t>总计数十万种物料的采购、防腐、包装和发运，并从实际操作中总结出了</a:t>
            </a:r>
            <a:r>
              <a:rPr lang="en-US" altLang="zh-CN" dirty="0" smtClean="0">
                <a:latin typeface="Arial" pitchFamily="34" charset="0"/>
                <a:ea typeface="宋体" pitchFamily="2" charset="-122"/>
              </a:rPr>
              <a:t>6</a:t>
            </a:r>
            <a:r>
              <a:rPr lang="zh-CN" altLang="en-US" dirty="0" smtClean="0">
                <a:latin typeface="Arial" pitchFamily="34" charset="0"/>
                <a:ea typeface="宋体" pitchFamily="2" charset="-122"/>
              </a:rPr>
              <a:t>米到</a:t>
            </a:r>
            <a:r>
              <a:rPr lang="en-US" altLang="zh-CN" dirty="0" smtClean="0">
                <a:latin typeface="Arial" pitchFamily="34" charset="0"/>
                <a:ea typeface="宋体" pitchFamily="2" charset="-122"/>
              </a:rPr>
              <a:t>18</a:t>
            </a:r>
            <a:r>
              <a:rPr lang="zh-CN" altLang="en-US" dirty="0" smtClean="0">
                <a:latin typeface="Arial" pitchFamily="34" charset="0"/>
                <a:ea typeface="宋体" pitchFamily="2" charset="-122"/>
              </a:rPr>
              <a:t>米包含公交、长途客运在内的</a:t>
            </a:r>
            <a:r>
              <a:rPr lang="en-US" altLang="zh-CN" dirty="0" smtClean="0">
                <a:latin typeface="Arial" pitchFamily="34" charset="0"/>
                <a:ea typeface="宋体" pitchFamily="2" charset="-122"/>
              </a:rPr>
              <a:t>10</a:t>
            </a:r>
            <a:r>
              <a:rPr lang="zh-CN" altLang="en-US" dirty="0" smtClean="0">
                <a:latin typeface="Arial" pitchFamily="34" charset="0"/>
                <a:ea typeface="宋体" pitchFamily="2" charset="-122"/>
              </a:rPr>
              <a:t>个车型产品在各种可实施</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状态下的理论装箱模式。</a:t>
            </a:r>
            <a:endParaRPr lang="en-US" altLang="zh-CN" dirty="0" smtClean="0">
              <a:latin typeface="Arial" pitchFamily="34" charset="0"/>
              <a:ea typeface="宋体" pitchFamily="2" charset="-122"/>
            </a:endParaRPr>
          </a:p>
          <a:p>
            <a:r>
              <a:rPr lang="en-US" altLang="zh-CN" dirty="0" smtClean="0">
                <a:latin typeface="Arial" pitchFamily="34" charset="0"/>
                <a:ea typeface="宋体" pitchFamily="2" charset="-122"/>
              </a:rPr>
              <a:t>5</a:t>
            </a:r>
            <a:r>
              <a:rPr lang="zh-CN" altLang="en-US" dirty="0" smtClean="0">
                <a:latin typeface="Arial" pitchFamily="34" charset="0"/>
                <a:ea typeface="宋体" pitchFamily="2" charset="-122"/>
              </a:rPr>
              <a:t>、为保证</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工厂快速、准确掌握客车组装的核心技术，宇通客车</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项目技术团队经过多年</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项目实际操作经验总结出一套完善的</a:t>
            </a:r>
            <a:r>
              <a:rPr lang="en-US" altLang="zh-CN" dirty="0" smtClean="0">
                <a:latin typeface="Arial" pitchFamily="34" charset="0"/>
                <a:ea typeface="宋体" pitchFamily="2" charset="-122"/>
              </a:rPr>
              <a:t>KD</a:t>
            </a:r>
            <a:r>
              <a:rPr lang="zh-CN" altLang="en-US" dirty="0" smtClean="0">
                <a:latin typeface="Arial" pitchFamily="34" charset="0"/>
                <a:ea typeface="宋体" pitchFamily="2" charset="-122"/>
              </a:rPr>
              <a:t>技术资料，包括装配图纸、装配指导书、质量控制文件、</a:t>
            </a:r>
            <a:r>
              <a:rPr lang="en-US" altLang="zh-CN" dirty="0" smtClean="0">
                <a:latin typeface="Arial" pitchFamily="34" charset="0"/>
                <a:ea typeface="宋体" pitchFamily="2" charset="-122"/>
              </a:rPr>
              <a:t>BOM</a:t>
            </a:r>
            <a:r>
              <a:rPr lang="zh-CN" altLang="en-US" dirty="0" smtClean="0">
                <a:latin typeface="Arial" pitchFamily="34" charset="0"/>
                <a:ea typeface="宋体" pitchFamily="2" charset="-122"/>
              </a:rPr>
              <a:t>清单、设备工具清单。</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p:spPr>
        <p:txBody>
          <a:bodyPr/>
          <a:lstStyle/>
          <a:p>
            <a:r>
              <a:rPr lang="zh-CN" altLang="en-US" smtClean="0">
                <a:latin typeface="Arial" pitchFamily="34" charset="0"/>
                <a:ea typeface="宋体" pitchFamily="2" charset="-122"/>
              </a:rPr>
              <a:t>改标题颜色，区别级别</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2" name="Picture 2" descr="C:\Documents and Settings\shuze\桌面\2013封面.jpg"/>
          <p:cNvPicPr>
            <a:picLocks noChangeAspect="1" noChangeArrowheads="1"/>
          </p:cNvPicPr>
          <p:nvPr userDrawn="1"/>
        </p:nvPicPr>
        <p:blipFill>
          <a:blip r:embed="rId2" cstate="email"/>
          <a:srcRect/>
          <a:stretch>
            <a:fillRect/>
          </a:stretch>
        </p:blipFill>
        <p:spPr bwMode="auto">
          <a:xfrm>
            <a:off x="0" y="0"/>
            <a:ext cx="10282238" cy="7561263"/>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3C9AAFA-BB9D-4D14-9B40-3C715C2C196D}" type="datetimeFigureOut">
              <a:rPr lang="zh-CN" altLang="en-US"/>
              <a:pPr>
                <a:defRPr/>
              </a:pPr>
              <a:t>2017/9/26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79D911C-720A-44F6-81FD-2539B99910CC}"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11213" y="4859338"/>
            <a:ext cx="8721725" cy="15017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11213" y="3205163"/>
            <a:ext cx="8721725"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78F439F-E718-43AA-8697-C6DAD6BAB95B}" type="datetimeFigureOut">
              <a:rPr lang="zh-CN" altLang="en-US"/>
              <a:pPr>
                <a:defRPr/>
              </a:pPr>
              <a:t>2017/9/26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B5F09DC-D809-4772-A9B6-319039BD3C5D}"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12763" y="1763713"/>
            <a:ext cx="4541837"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207000" y="1763713"/>
            <a:ext cx="4541838"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09B203BE-5759-4C9F-99C1-991ADAF5F21B}" type="datetimeFigureOut">
              <a:rPr lang="zh-CN" altLang="en-US"/>
              <a:pPr>
                <a:defRPr/>
              </a:pPr>
              <a:t>2017/9/26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0F292E1-8B5A-45E3-9833-D94C80DF82EA}"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2763" y="1692275"/>
            <a:ext cx="4533900"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12763" y="2397125"/>
            <a:ext cx="4533900"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213350" y="1692275"/>
            <a:ext cx="453548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213350" y="2397125"/>
            <a:ext cx="4535488"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0B4D64B7-1548-4CCE-A9B7-B7D9F85E94FB}" type="datetimeFigureOut">
              <a:rPr lang="zh-CN" altLang="en-US"/>
              <a:pPr>
                <a:defRPr/>
              </a:pPr>
              <a:t>2017/9/26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DACF2545-6877-4465-A1E1-8B38AE661E8F}"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C410511C-E745-49EB-A836-2350E7B9CB25}" type="datetimeFigureOut">
              <a:rPr lang="zh-CN" altLang="en-US"/>
              <a:pPr>
                <a:defRPr/>
              </a:pPr>
              <a:t>2017/9/26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71E15DA-BF3C-4CC6-A56F-FA332D3968F0}"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B8B8965B-B947-4642-9E83-3E770A63CE2F}" type="datetimeFigureOut">
              <a:rPr lang="zh-CN" altLang="en-US"/>
              <a:pPr>
                <a:defRPr/>
              </a:pPr>
              <a:t>2017/9/26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4206489-E65B-4C2C-89F6-58F87698E3DD}"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12763" y="301625"/>
            <a:ext cx="3376612" cy="1281113"/>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011613" y="301625"/>
            <a:ext cx="5737225" cy="64531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12763" y="1582738"/>
            <a:ext cx="3376612"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5BDC779-1BAA-4CBB-9A5D-6C10948FB11E}" type="datetimeFigureOut">
              <a:rPr lang="zh-CN" altLang="en-US"/>
              <a:pPr>
                <a:defRPr/>
              </a:pPr>
              <a:t>2017/9/26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E6F5DD1-1101-4735-8345-DE1A341B78ED}" type="slidenum">
              <a:rPr lang="zh-CN" altLang="en-US"/>
              <a:pPr>
                <a:defRPr/>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011363" y="5292725"/>
            <a:ext cx="6156325" cy="625475"/>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011363" y="676275"/>
            <a:ext cx="6156325" cy="4535488"/>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011363" y="5918200"/>
            <a:ext cx="6156325" cy="8874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7A99C6B-BEFB-4404-A4A4-AFD5DF527A7D}" type="datetimeFigureOut">
              <a:rPr lang="zh-CN" altLang="en-US"/>
              <a:pPr>
                <a:defRPr/>
              </a:pPr>
              <a:t>2017/9/26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DD2BD82-72BB-466C-9A0E-DA0101F42F25}" type="slidenum">
              <a:rPr lang="zh-CN" altLang="en-US"/>
              <a:pPr>
                <a:defRPr/>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1C6DF0-2BE9-40AF-9450-555D21D2E273}" type="datetimeFigureOut">
              <a:rPr lang="zh-CN" altLang="en-US"/>
              <a:pPr>
                <a:defRPr/>
              </a:pPr>
              <a:t>2017/9/26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C3DE637-4165-4024-BA63-63292EAE009C}" type="slidenum">
              <a:rPr lang="zh-CN" altLang="en-US"/>
              <a:pPr>
                <a:defRPr/>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440613" y="303213"/>
            <a:ext cx="2308225" cy="6451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12763" y="303213"/>
            <a:ext cx="6775450" cy="6451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0F5A27B-2F09-45F8-B814-9C2CC2E8343A}" type="datetimeFigureOut">
              <a:rPr lang="zh-CN" altLang="en-US"/>
              <a:pPr>
                <a:defRPr/>
              </a:pPr>
              <a:t>2017/9/26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39D2D7C-8390-4D62-968E-62ABE6FE293F}"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69938" y="2349500"/>
            <a:ext cx="8721725" cy="1620838"/>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39875" y="4284663"/>
            <a:ext cx="7181850" cy="193198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2_标题幻灯片">
    <p:spTree>
      <p:nvGrpSpPr>
        <p:cNvPr id="1" name=""/>
        <p:cNvGrpSpPr/>
        <p:nvPr/>
      </p:nvGrpSpPr>
      <p:grpSpPr>
        <a:xfrm>
          <a:off x="0" y="0"/>
          <a:ext cx="0" cy="0"/>
          <a:chOff x="0" y="0"/>
          <a:chExt cx="0" cy="0"/>
        </a:xfrm>
      </p:grpSpPr>
      <p:pic>
        <p:nvPicPr>
          <p:cNvPr id="2" name="Picture 2" descr="C:\Documents and Settings\shuze\桌面\2013封面.jpg"/>
          <p:cNvPicPr>
            <a:picLocks noChangeAspect="1" noChangeArrowheads="1"/>
          </p:cNvPicPr>
          <p:nvPr userDrawn="1"/>
        </p:nvPicPr>
        <p:blipFill>
          <a:blip r:embed="rId2" cstate="email"/>
          <a:srcRect/>
          <a:stretch>
            <a:fillRect/>
          </a:stretch>
        </p:blipFill>
        <p:spPr bwMode="auto">
          <a:xfrm>
            <a:off x="0" y="0"/>
            <a:ext cx="10282238" cy="7561263"/>
          </a:xfrm>
          <a:prstGeom prst="rect">
            <a:avLst/>
          </a:prstGeom>
          <a:noFill/>
          <a:ln w="9525">
            <a:noFill/>
            <a:miter lim="800000"/>
            <a:headEnd/>
            <a:tailEnd/>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69938" y="2349500"/>
            <a:ext cx="8721725" cy="1620838"/>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39875" y="4284663"/>
            <a:ext cx="7181850" cy="193198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11213" y="4859338"/>
            <a:ext cx="8721725" cy="15017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11213" y="3205163"/>
            <a:ext cx="8721725"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69938" y="2349500"/>
            <a:ext cx="8721725" cy="1620838"/>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39875" y="4284663"/>
            <a:ext cx="7181850" cy="193198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A7214A1C-5DC4-41E5-B369-9A88254CC5BC}" type="datetimeFigureOut">
              <a:rPr lang="zh-CN" altLang="en-US"/>
              <a:pPr>
                <a:defRPr/>
              </a:pPr>
              <a:t>2017/9/26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B7359CC-20A7-42E4-A366-C9EFB8E7345A}"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3" descr="C:\Documents and Settings\shuze\桌面\2013 母版-.jpg"/>
          <p:cNvPicPr>
            <a:picLocks noChangeAspect="1" noChangeArrowheads="1"/>
          </p:cNvPicPr>
          <p:nvPr/>
        </p:nvPicPr>
        <p:blipFill>
          <a:blip r:embed="rId10" cstate="email"/>
          <a:srcRect/>
          <a:stretch>
            <a:fillRect/>
          </a:stretch>
        </p:blipFill>
        <p:spPr bwMode="auto">
          <a:xfrm>
            <a:off x="-4763" y="-4763"/>
            <a:ext cx="10271126" cy="7570788"/>
          </a:xfrm>
          <a:prstGeom prst="rect">
            <a:avLst/>
          </a:prstGeom>
          <a:noFill/>
          <a:ln w="9525">
            <a:noFill/>
            <a:miter lim="800000"/>
            <a:headEnd/>
            <a:tailEnd/>
          </a:ln>
        </p:spPr>
      </p:pic>
      <p:sp>
        <p:nvSpPr>
          <p:cNvPr id="3" name="灯片编号占位符 2"/>
          <p:cNvSpPr>
            <a:spLocks noGrp="1"/>
          </p:cNvSpPr>
          <p:nvPr>
            <p:ph type="sldNum" sz="quarter" idx="4"/>
          </p:nvPr>
        </p:nvSpPr>
        <p:spPr bwMode="auto">
          <a:xfrm>
            <a:off x="4148138" y="7008813"/>
            <a:ext cx="2392362" cy="401637"/>
          </a:xfrm>
          <a:prstGeom prst="rect">
            <a:avLst/>
          </a:prstGeom>
          <a:noFill/>
          <a:ln w="9525">
            <a:noFill/>
            <a:miter lim="800000"/>
            <a:headEnd/>
            <a:tailEnd/>
          </a:ln>
        </p:spPr>
        <p:txBody>
          <a:bodyPr vert="horz" wrap="square" lIns="91429" tIns="45714" rIns="91429" bIns="45714" numCol="1" anchor="ctr" anchorCtr="0" compatLnSpc="1">
            <a:prstTxWarp prst="textNoShape">
              <a:avLst/>
            </a:prstTxWarp>
          </a:bodyPr>
          <a:lstStyle>
            <a:lvl1pPr algn="ctr" eaLnBrk="0" hangingPunct="0">
              <a:defRPr sz="1200" b="0">
                <a:solidFill>
                  <a:schemeClr val="tx1"/>
                </a:solidFill>
                <a:latin typeface="Arial" charset="0"/>
                <a:ea typeface="微软雅黑" pitchFamily="34" charset="-122"/>
              </a:defRPr>
            </a:lvl1pPr>
          </a:lstStyle>
          <a:p>
            <a:pPr>
              <a:defRPr/>
            </a:pPr>
            <a:r>
              <a:rPr lang="zh-CN" altLang="en-US"/>
              <a:t>第</a:t>
            </a:r>
            <a:r>
              <a:rPr lang="en-US" altLang="zh-CN"/>
              <a:t>1</a:t>
            </a:r>
            <a:r>
              <a:rPr lang="zh-CN" altLang="en-US"/>
              <a:t>页</a:t>
            </a:r>
            <a:r>
              <a:rPr lang="en-US" altLang="zh-CN"/>
              <a:t>/</a:t>
            </a:r>
            <a:r>
              <a:rPr lang="zh-CN" altLang="en-US"/>
              <a:t>共</a:t>
            </a:r>
            <a:r>
              <a:rPr lang="en-US" altLang="zh-CN"/>
              <a:t>51</a:t>
            </a:r>
            <a:r>
              <a:rPr lang="zh-CN" altLang="en-US"/>
              <a:t>页</a:t>
            </a:r>
          </a:p>
        </p:txBody>
      </p:sp>
      <p:sp>
        <p:nvSpPr>
          <p:cNvPr id="2" name="TextBox 1"/>
          <p:cNvSpPr txBox="1"/>
          <p:nvPr/>
        </p:nvSpPr>
        <p:spPr>
          <a:xfrm>
            <a:off x="393700" y="0"/>
            <a:ext cx="9867900" cy="338138"/>
          </a:xfrm>
          <a:prstGeom prst="rect">
            <a:avLst/>
          </a:prstGeom>
          <a:noFill/>
        </p:spPr>
        <p:txBody>
          <a:bodyPr>
            <a:spAutoFit/>
          </a:bodyPr>
          <a:lstStyle/>
          <a:p>
            <a:pPr>
              <a:defRPr/>
            </a:pPr>
            <a:endParaRPr lang="zh-CN" altLang="en-US" dirty="0">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4897" r:id="rId1"/>
    <p:sldLayoutId id="2147484898" r:id="rId2"/>
    <p:sldLayoutId id="2147484899" r:id="rId3"/>
    <p:sldLayoutId id="2147484900" r:id="rId4"/>
    <p:sldLayoutId id="2147484901" r:id="rId5"/>
    <p:sldLayoutId id="2147484902" r:id="rId6"/>
    <p:sldLayoutId id="2147484903" r:id="rId7"/>
    <p:sldLayoutId id="2147484904" r:id="rId8"/>
  </p:sldLayoutIdLst>
  <p:hf sldNum="0" hdr="0" dt="0"/>
  <p:txStyles>
    <p:titleStyle>
      <a:lvl1pPr algn="ctr" defTabSz="1016000" rtl="0" eaLnBrk="0" fontAlgn="base" hangingPunct="0">
        <a:spcBef>
          <a:spcPct val="0"/>
        </a:spcBef>
        <a:spcAft>
          <a:spcPct val="0"/>
        </a:spcAft>
        <a:defRPr sz="4500">
          <a:solidFill>
            <a:schemeClr val="tx2"/>
          </a:solidFill>
          <a:latin typeface="+mj-lt"/>
          <a:ea typeface="+mj-ea"/>
          <a:cs typeface="+mj-cs"/>
        </a:defRPr>
      </a:lvl1pPr>
      <a:lvl2pPr algn="ctr" defTabSz="1016000" rtl="0" eaLnBrk="0" fontAlgn="base" hangingPunct="0">
        <a:spcBef>
          <a:spcPct val="0"/>
        </a:spcBef>
        <a:spcAft>
          <a:spcPct val="0"/>
        </a:spcAft>
        <a:defRPr sz="4500">
          <a:solidFill>
            <a:schemeClr val="tx2"/>
          </a:solidFill>
          <a:latin typeface="Arial" charset="0"/>
          <a:ea typeface="宋体" charset="-122"/>
        </a:defRPr>
      </a:lvl2pPr>
      <a:lvl3pPr algn="ctr" defTabSz="1016000" rtl="0" eaLnBrk="0" fontAlgn="base" hangingPunct="0">
        <a:spcBef>
          <a:spcPct val="0"/>
        </a:spcBef>
        <a:spcAft>
          <a:spcPct val="0"/>
        </a:spcAft>
        <a:defRPr sz="4500">
          <a:solidFill>
            <a:schemeClr val="tx2"/>
          </a:solidFill>
          <a:latin typeface="Arial" charset="0"/>
          <a:ea typeface="宋体" charset="-122"/>
        </a:defRPr>
      </a:lvl3pPr>
      <a:lvl4pPr algn="ctr" defTabSz="1016000" rtl="0" eaLnBrk="0" fontAlgn="base" hangingPunct="0">
        <a:spcBef>
          <a:spcPct val="0"/>
        </a:spcBef>
        <a:spcAft>
          <a:spcPct val="0"/>
        </a:spcAft>
        <a:defRPr sz="4500">
          <a:solidFill>
            <a:schemeClr val="tx2"/>
          </a:solidFill>
          <a:latin typeface="Arial" charset="0"/>
          <a:ea typeface="宋体" charset="-122"/>
        </a:defRPr>
      </a:lvl4pPr>
      <a:lvl5pPr algn="ctr" defTabSz="1016000" rtl="0" eaLnBrk="0" fontAlgn="base" hangingPunct="0">
        <a:spcBef>
          <a:spcPct val="0"/>
        </a:spcBef>
        <a:spcAft>
          <a:spcPct val="0"/>
        </a:spcAft>
        <a:defRPr sz="4500">
          <a:solidFill>
            <a:schemeClr val="tx2"/>
          </a:solidFill>
          <a:latin typeface="Arial" charset="0"/>
          <a:ea typeface="宋体" charset="-122"/>
        </a:defRPr>
      </a:lvl5pPr>
      <a:lvl6pPr marL="457200" algn="ctr" defTabSz="1017588" rtl="0" fontAlgn="base">
        <a:spcBef>
          <a:spcPct val="0"/>
        </a:spcBef>
        <a:spcAft>
          <a:spcPct val="0"/>
        </a:spcAft>
        <a:defRPr>
          <a:solidFill>
            <a:schemeClr val="tx2"/>
          </a:solidFill>
          <a:latin typeface="Arial" charset="0"/>
          <a:ea typeface="宋体" charset="-122"/>
        </a:defRPr>
      </a:lvl6pPr>
      <a:lvl7pPr marL="914400" algn="ctr" defTabSz="1017588" rtl="0" fontAlgn="base">
        <a:spcBef>
          <a:spcPct val="0"/>
        </a:spcBef>
        <a:spcAft>
          <a:spcPct val="0"/>
        </a:spcAft>
        <a:defRPr>
          <a:solidFill>
            <a:schemeClr val="tx2"/>
          </a:solidFill>
          <a:latin typeface="Arial" charset="0"/>
          <a:ea typeface="宋体" charset="-122"/>
        </a:defRPr>
      </a:lvl7pPr>
      <a:lvl8pPr marL="1371600" algn="ctr" defTabSz="1017588" rtl="0" fontAlgn="base">
        <a:spcBef>
          <a:spcPct val="0"/>
        </a:spcBef>
        <a:spcAft>
          <a:spcPct val="0"/>
        </a:spcAft>
        <a:defRPr>
          <a:solidFill>
            <a:schemeClr val="tx2"/>
          </a:solidFill>
          <a:latin typeface="Arial" charset="0"/>
          <a:ea typeface="宋体" charset="-122"/>
        </a:defRPr>
      </a:lvl8pPr>
      <a:lvl9pPr marL="1828800" algn="ctr" defTabSz="1017588" rtl="0" fontAlgn="base">
        <a:spcBef>
          <a:spcPct val="0"/>
        </a:spcBef>
        <a:spcAft>
          <a:spcPct val="0"/>
        </a:spcAft>
        <a:defRPr>
          <a:solidFill>
            <a:schemeClr val="tx2"/>
          </a:solidFill>
          <a:latin typeface="Arial" charset="0"/>
          <a:ea typeface="宋体" charset="-122"/>
        </a:defRPr>
      </a:lvl9pPr>
    </p:titleStyle>
    <p:bodyStyle>
      <a:lvl1pPr marL="382588" indent="-382588"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7088" indent="-317500" algn="l" defTabSz="1016000" rtl="0" eaLnBrk="0" fontAlgn="base" hangingPunct="0">
        <a:spcBef>
          <a:spcPct val="20000"/>
        </a:spcBef>
        <a:spcAft>
          <a:spcPct val="0"/>
        </a:spcAft>
        <a:buChar char="–"/>
        <a:defRPr sz="3100">
          <a:solidFill>
            <a:schemeClr val="tx1"/>
          </a:solidFill>
          <a:latin typeface="+mn-lt"/>
          <a:ea typeface="+mn-ea"/>
        </a:defRPr>
      </a:lvl2pPr>
      <a:lvl3pPr marL="1273175" indent="-257175" algn="l" defTabSz="1016000" rtl="0" eaLnBrk="0" fontAlgn="base" hangingPunct="0">
        <a:spcBef>
          <a:spcPct val="20000"/>
        </a:spcBef>
        <a:spcAft>
          <a:spcPct val="0"/>
        </a:spcAft>
        <a:buChar char="•"/>
        <a:defRPr sz="2700">
          <a:solidFill>
            <a:schemeClr val="tx1"/>
          </a:solidFill>
          <a:latin typeface="+mn-lt"/>
          <a:ea typeface="+mn-ea"/>
        </a:defRPr>
      </a:lvl3pPr>
      <a:lvl4pPr marL="1782763" indent="-255588" algn="l" defTabSz="1016000" rtl="0" eaLnBrk="0" fontAlgn="base" hangingPunct="0">
        <a:spcBef>
          <a:spcPct val="20000"/>
        </a:spcBef>
        <a:spcAft>
          <a:spcPct val="0"/>
        </a:spcAft>
        <a:buChar char="–"/>
        <a:defRPr sz="2200">
          <a:solidFill>
            <a:schemeClr val="tx1"/>
          </a:solidFill>
          <a:latin typeface="+mn-lt"/>
          <a:ea typeface="+mn-ea"/>
        </a:defRPr>
      </a:lvl4pPr>
      <a:lvl5pPr marL="2290763" indent="-254000" algn="l" defTabSz="1016000" rtl="0" eaLnBrk="0" fontAlgn="base" hangingPunct="0">
        <a:spcBef>
          <a:spcPct val="20000"/>
        </a:spcBef>
        <a:spcAft>
          <a:spcPct val="0"/>
        </a:spcAft>
        <a:buChar char="»"/>
        <a:defRPr sz="2200">
          <a:solidFill>
            <a:schemeClr val="tx1"/>
          </a:solidFill>
          <a:latin typeface="+mn-lt"/>
          <a:ea typeface="+mn-ea"/>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512763" y="303213"/>
            <a:ext cx="9236075" cy="12604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文本占位符 2"/>
          <p:cNvSpPr>
            <a:spLocks noGrp="1"/>
          </p:cNvSpPr>
          <p:nvPr>
            <p:ph type="body" idx="1"/>
          </p:nvPr>
        </p:nvSpPr>
        <p:spPr bwMode="auto">
          <a:xfrm>
            <a:off x="512763" y="1763713"/>
            <a:ext cx="9236075" cy="4991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512763" y="7008813"/>
            <a:ext cx="2393950" cy="401637"/>
          </a:xfrm>
          <a:prstGeom prst="rect">
            <a:avLst/>
          </a:prstGeom>
        </p:spPr>
        <p:txBody>
          <a:bodyPr vert="horz" lIns="91440" tIns="45720" rIns="91440" bIns="45720" rtlCol="0" anchor="ctr"/>
          <a:lstStyle>
            <a:lvl1pPr algn="l">
              <a:defRPr sz="1200">
                <a:solidFill>
                  <a:schemeClr val="tx1">
                    <a:tint val="75000"/>
                  </a:schemeClr>
                </a:solidFill>
                <a:ea typeface="微软雅黑" pitchFamily="34" charset="-122"/>
              </a:defRPr>
            </a:lvl1pPr>
          </a:lstStyle>
          <a:p>
            <a:pPr>
              <a:defRPr/>
            </a:pPr>
            <a:fld id="{EB9CE595-2FDE-4A8D-B7C1-4C0531E0FFB1}" type="datetimeFigureOut">
              <a:rPr lang="zh-CN" altLang="en-US"/>
              <a:pPr>
                <a:defRPr/>
              </a:pPr>
              <a:t>2017/9/26</a:t>
            </a:fld>
            <a:endParaRPr lang="zh-CN" altLang="en-US"/>
          </a:p>
        </p:txBody>
      </p:sp>
      <p:sp>
        <p:nvSpPr>
          <p:cNvPr id="5" name="页脚占位符 4"/>
          <p:cNvSpPr>
            <a:spLocks noGrp="1"/>
          </p:cNvSpPr>
          <p:nvPr>
            <p:ph type="ftr" sz="quarter" idx="3"/>
          </p:nvPr>
        </p:nvSpPr>
        <p:spPr>
          <a:xfrm>
            <a:off x="3506788" y="7008813"/>
            <a:ext cx="3248025" cy="401637"/>
          </a:xfrm>
          <a:prstGeom prst="rect">
            <a:avLst/>
          </a:prstGeom>
        </p:spPr>
        <p:txBody>
          <a:bodyPr vert="horz" lIns="91440" tIns="45720" rIns="91440" bIns="45720" rtlCol="0" anchor="ctr"/>
          <a:lstStyle>
            <a:lvl1pPr algn="ctr">
              <a:defRPr sz="1200">
                <a:solidFill>
                  <a:schemeClr val="tx1">
                    <a:tint val="75000"/>
                  </a:schemeClr>
                </a:solidFill>
                <a:ea typeface="微软雅黑" pitchFamily="34" charset="-122"/>
              </a:defRPr>
            </a:lvl1pPr>
          </a:lstStyle>
          <a:p>
            <a:pPr>
              <a:defRPr/>
            </a:pPr>
            <a:endParaRPr lang="zh-CN" altLang="en-US"/>
          </a:p>
        </p:txBody>
      </p:sp>
      <p:sp>
        <p:nvSpPr>
          <p:cNvPr id="6" name="灯片编号占位符 5"/>
          <p:cNvSpPr>
            <a:spLocks noGrp="1"/>
          </p:cNvSpPr>
          <p:nvPr>
            <p:ph type="sldNum" sz="quarter" idx="4"/>
          </p:nvPr>
        </p:nvSpPr>
        <p:spPr>
          <a:xfrm>
            <a:off x="7354888" y="7008813"/>
            <a:ext cx="2393950" cy="401637"/>
          </a:xfrm>
          <a:prstGeom prst="rect">
            <a:avLst/>
          </a:prstGeom>
        </p:spPr>
        <p:txBody>
          <a:bodyPr vert="horz" lIns="91440" tIns="45720" rIns="91440" bIns="45720" rtlCol="0" anchor="ctr"/>
          <a:lstStyle>
            <a:lvl1pPr algn="r">
              <a:defRPr sz="1200">
                <a:solidFill>
                  <a:schemeClr val="tx1">
                    <a:tint val="75000"/>
                  </a:schemeClr>
                </a:solidFill>
                <a:ea typeface="微软雅黑" pitchFamily="34" charset="-122"/>
              </a:defRPr>
            </a:lvl1pPr>
          </a:lstStyle>
          <a:p>
            <a:pPr>
              <a:defRPr/>
            </a:pPr>
            <a:fld id="{0392E84E-BA1B-4742-B7C2-7B58AA25BBC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886" r:id="rId1"/>
    <p:sldLayoutId id="2147484887" r:id="rId2"/>
    <p:sldLayoutId id="2147484888" r:id="rId3"/>
    <p:sldLayoutId id="2147484889" r:id="rId4"/>
    <p:sldLayoutId id="2147484890" r:id="rId5"/>
    <p:sldLayoutId id="2147484891" r:id="rId6"/>
    <p:sldLayoutId id="2147484892" r:id="rId7"/>
    <p:sldLayoutId id="2147484893" r:id="rId8"/>
    <p:sldLayoutId id="2147484894" r:id="rId9"/>
    <p:sldLayoutId id="2147484895" r:id="rId10"/>
    <p:sldLayoutId id="214748489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 Id="rId5" Type="http://schemas.openxmlformats.org/officeDocument/2006/relationships/image" Target="../media/image43.jpe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jpeg"/><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4.xml"/><Relationship Id="rId4" Type="http://schemas.openxmlformats.org/officeDocument/2006/relationships/image" Target="../media/image76.jpeg"/></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email"/>
          <a:srcRect/>
          <a:stretch>
            <a:fillRect r="-4204"/>
          </a:stretch>
        </a:blipFill>
        <a:effectLst/>
      </p:bgPr>
    </p:bg>
    <p:spTree>
      <p:nvGrpSpPr>
        <p:cNvPr id="1" name=""/>
        <p:cNvGrpSpPr/>
        <p:nvPr/>
      </p:nvGrpSpPr>
      <p:grpSpPr>
        <a:xfrm>
          <a:off x="0" y="0"/>
          <a:ext cx="0" cy="0"/>
          <a:chOff x="0" y="0"/>
          <a:chExt cx="0" cy="0"/>
        </a:xfrm>
      </p:grpSpPr>
      <p:graphicFrame>
        <p:nvGraphicFramePr>
          <p:cNvPr id="2078" name="Group 30"/>
          <p:cNvGraphicFramePr>
            <a:graphicFrameLocks noGrp="1"/>
          </p:cNvGraphicFramePr>
          <p:nvPr/>
        </p:nvGraphicFramePr>
        <p:xfrm>
          <a:off x="1117600" y="5611813"/>
          <a:ext cx="8467724" cy="1463128"/>
        </p:xfrm>
        <a:graphic>
          <a:graphicData uri="http://schemas.openxmlformats.org/drawingml/2006/table">
            <a:tbl>
              <a:tblPr/>
              <a:tblGrid>
                <a:gridCol w="1567542"/>
                <a:gridCol w="2786743"/>
                <a:gridCol w="1872343"/>
                <a:gridCol w="2241096"/>
              </a:tblGrid>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信息分类</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培训课件</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涉密等级</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内部公开</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责任机构</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海外市场部</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负责人</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胡怀班</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起草人</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张国权</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创建时间</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2017-5-24</a:t>
                      </a:r>
                      <a:endPar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授权范围</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宇通集团全体员工</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涉密截止时间</a:t>
                      </a: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a:t>
                      </a:r>
                      <a:endParaRPr kumimoji="0" lang="zh-CN" altLang="en-US" sz="18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endParaRPr>
                    </a:p>
                  </a:txBody>
                  <a:tcPr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12318" name="Rectangle 28"/>
          <p:cNvSpPr>
            <a:spLocks noChangeArrowheads="1"/>
          </p:cNvSpPr>
          <p:nvPr/>
        </p:nvSpPr>
        <p:spPr bwMode="auto">
          <a:xfrm>
            <a:off x="863600" y="3248025"/>
            <a:ext cx="8721725" cy="1620838"/>
          </a:xfrm>
          <a:prstGeom prst="rect">
            <a:avLst/>
          </a:prstGeom>
          <a:noFill/>
          <a:ln w="9525">
            <a:noFill/>
            <a:miter lim="800000"/>
            <a:headEnd/>
            <a:tailEnd/>
          </a:ln>
        </p:spPr>
        <p:txBody>
          <a:bodyPr lIns="101804" tIns="50902" rIns="101804" bIns="50902" anchor="ctr"/>
          <a:lstStyle/>
          <a:p>
            <a:pPr algn="ctr" defTabSz="1017588" eaLnBrk="0" hangingPunct="0"/>
            <a:r>
              <a:rPr lang="zh-CN" altLang="en-US" sz="4800">
                <a:solidFill>
                  <a:schemeClr val="tx1"/>
                </a:solidFill>
                <a:latin typeface="黑体" pitchFamily="49" charset="-122"/>
                <a:ea typeface="黑体" pitchFamily="49" charset="-122"/>
                <a:cs typeface="方正大黑简体"/>
              </a:rPr>
              <a:t>海外体系介绍</a:t>
            </a:r>
            <a:endParaRPr lang="en-US" altLang="zh-CN" sz="2800">
              <a:solidFill>
                <a:srgbClr val="FF0000"/>
              </a:solidFill>
              <a:latin typeface="黑体" pitchFamily="49" charset="-122"/>
              <a:ea typeface="黑体" pitchFamily="49" charset="-122"/>
              <a:cs typeface="方正大黑简体"/>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a:stretch>
            <a:fillRect/>
          </a:stretch>
        </p:blipFill>
        <p:spPr bwMode="auto">
          <a:xfrm>
            <a:off x="1697038" y="2870200"/>
            <a:ext cx="6929437" cy="3962400"/>
          </a:xfrm>
          <a:prstGeom prst="rect">
            <a:avLst/>
          </a:prstGeom>
          <a:noFill/>
          <a:ln w="9525">
            <a:noFill/>
            <a:miter lim="800000"/>
            <a:headEnd/>
            <a:tailEnd/>
          </a:ln>
        </p:spPr>
      </p:pic>
      <p:sp>
        <p:nvSpPr>
          <p:cNvPr id="21507" name="文本占位符 2"/>
          <p:cNvSpPr txBox="1">
            <a:spLocks/>
          </p:cNvSpPr>
          <p:nvPr/>
        </p:nvSpPr>
        <p:spPr bwMode="auto">
          <a:xfrm>
            <a:off x="339725" y="776288"/>
            <a:ext cx="9345613" cy="2119312"/>
          </a:xfrm>
          <a:prstGeom prst="rect">
            <a:avLst/>
          </a:prstGeom>
          <a:noFill/>
          <a:ln w="9525">
            <a:noFill/>
            <a:miter lim="800000"/>
            <a:headEnd/>
            <a:tailEnd/>
          </a:ln>
        </p:spPr>
        <p:txBody>
          <a:bodyPr/>
          <a:lstStyle/>
          <a:p>
            <a:pPr marL="266700" indent="-266700" defTabSz="1016000" eaLnBrk="0" hangingPunct="0">
              <a:spcBef>
                <a:spcPts val="600"/>
              </a:spcBef>
              <a:buFont typeface="Arial" pitchFamily="34" charset="0"/>
              <a:buChar char="•"/>
            </a:pPr>
            <a:r>
              <a:rPr lang="en-US" altLang="zh-CN" sz="2000">
                <a:solidFill>
                  <a:srgbClr val="008000"/>
                </a:solidFill>
                <a:ea typeface="微软雅黑" pitchFamily="34" charset="-122"/>
                <a:cs typeface="Arial" pitchFamily="34" charset="0"/>
              </a:rPr>
              <a:t>KD</a:t>
            </a:r>
            <a:r>
              <a:rPr lang="zh-CN" altLang="en-US" sz="2000">
                <a:solidFill>
                  <a:srgbClr val="008000"/>
                </a:solidFill>
                <a:ea typeface="微软雅黑" pitchFamily="34" charset="-122"/>
                <a:cs typeface="Arial" pitchFamily="34" charset="0"/>
              </a:rPr>
              <a:t>：</a:t>
            </a:r>
            <a:r>
              <a:rPr lang="zh-CN" altLang="en-US" sz="2000">
                <a:solidFill>
                  <a:srgbClr val="008000"/>
                </a:solidFill>
                <a:ea typeface="微软雅黑" pitchFamily="34" charset="-122"/>
                <a:cs typeface="Arial" pitchFamily="34" charset="0"/>
                <a:sym typeface="Wingdings" pitchFamily="2" charset="2"/>
              </a:rPr>
              <a:t>（</a:t>
            </a:r>
            <a:r>
              <a:rPr lang="en-US" altLang="zh-CN" sz="2000">
                <a:solidFill>
                  <a:srgbClr val="008000"/>
                </a:solidFill>
                <a:ea typeface="微软雅黑" pitchFamily="34" charset="-122"/>
                <a:cs typeface="Arial" pitchFamily="34" charset="0"/>
                <a:sym typeface="Wingdings" pitchFamily="2" charset="2"/>
              </a:rPr>
              <a:t>2/2</a:t>
            </a:r>
            <a:r>
              <a:rPr lang="zh-CN" altLang="en-US" sz="2000">
                <a:solidFill>
                  <a:srgbClr val="008000"/>
                </a:solidFill>
                <a:ea typeface="微软雅黑" pitchFamily="34" charset="-122"/>
                <a:cs typeface="Arial" pitchFamily="34" charset="0"/>
                <a:sym typeface="Wingdings" pitchFamily="2" charset="2"/>
              </a:rPr>
              <a:t>）</a:t>
            </a:r>
            <a:endParaRPr lang="en-US" altLang="zh-CN" sz="2000">
              <a:solidFill>
                <a:srgbClr val="008000"/>
              </a:solidFill>
              <a:ea typeface="微软雅黑" pitchFamily="34" charset="-122"/>
              <a:cs typeface="Arial" pitchFamily="34" charset="0"/>
              <a:sym typeface="Wingdings" pitchFamily="2" charset="2"/>
            </a:endParaRPr>
          </a:p>
          <a:p>
            <a:pPr marL="266700" indent="-266700" defTabSz="1016000" eaLnBrk="0" hangingPunct="0">
              <a:spcBef>
                <a:spcPts val="1200"/>
              </a:spcBef>
              <a:buFont typeface="Arial" pitchFamily="34" charset="0"/>
              <a:buChar char="•"/>
            </a:pPr>
            <a:r>
              <a:rPr lang="zh-CN" altLang="en-US" sz="1800" b="0">
                <a:solidFill>
                  <a:schemeClr val="tx1"/>
                </a:solidFill>
                <a:ea typeface="微软雅黑" pitchFamily="34" charset="-122"/>
                <a:cs typeface="Arial" pitchFamily="34" charset="0"/>
              </a:rPr>
              <a:t>经过近</a:t>
            </a:r>
            <a:r>
              <a:rPr lang="en-US" altLang="zh-CN" sz="1800" b="0">
                <a:solidFill>
                  <a:schemeClr val="tx1"/>
                </a:solidFill>
                <a:ea typeface="微软雅黑" pitchFamily="34" charset="-122"/>
                <a:cs typeface="Arial" pitchFamily="34" charset="0"/>
              </a:rPr>
              <a:t>10</a:t>
            </a:r>
            <a:r>
              <a:rPr lang="zh-CN" altLang="en-US" sz="1800" b="0">
                <a:solidFill>
                  <a:schemeClr val="tx1"/>
                </a:solidFill>
                <a:ea typeface="微软雅黑" pitchFamily="34" charset="-122"/>
                <a:cs typeface="Arial" pitchFamily="34" charset="0"/>
              </a:rPr>
              <a:t>年的发展，宇通已经积累了丰富的</a:t>
            </a:r>
            <a:r>
              <a:rPr lang="en-US" altLang="zh-CN" sz="1800" b="0">
                <a:solidFill>
                  <a:schemeClr val="tx1"/>
                </a:solidFill>
                <a:ea typeface="微软雅黑" pitchFamily="34" charset="-122"/>
                <a:cs typeface="Arial" pitchFamily="34" charset="0"/>
              </a:rPr>
              <a:t>KD</a:t>
            </a:r>
            <a:r>
              <a:rPr lang="zh-CN" altLang="en-US" sz="1800" b="0">
                <a:solidFill>
                  <a:schemeClr val="tx1"/>
                </a:solidFill>
                <a:ea typeface="微软雅黑" pitchFamily="34" charset="-122"/>
                <a:cs typeface="Arial" pitchFamily="34" charset="0"/>
              </a:rPr>
              <a:t>业务运作经验，形成了一套全面</a:t>
            </a:r>
            <a:r>
              <a:rPr lang="en-US" altLang="zh-CN" sz="1800" b="0">
                <a:solidFill>
                  <a:schemeClr val="tx1"/>
                </a:solidFill>
                <a:ea typeface="微软雅黑" pitchFamily="34" charset="-122"/>
                <a:cs typeface="Arial" pitchFamily="34" charset="0"/>
              </a:rPr>
              <a:t>KD</a:t>
            </a:r>
            <a:r>
              <a:rPr lang="zh-CN" altLang="en-US" sz="1800" b="0">
                <a:solidFill>
                  <a:schemeClr val="tx1"/>
                </a:solidFill>
                <a:ea typeface="微软雅黑" pitchFamily="34" charset="-122"/>
                <a:cs typeface="Arial" pitchFamily="34" charset="0"/>
              </a:rPr>
              <a:t>服务解决方案，</a:t>
            </a:r>
            <a:r>
              <a:rPr lang="en-US" altLang="zh-CN" sz="1800" b="0">
                <a:solidFill>
                  <a:schemeClr val="tx1"/>
                </a:solidFill>
                <a:ea typeface="微软雅黑" pitchFamily="34" charset="-122"/>
                <a:cs typeface="Arial" pitchFamily="34" charset="0"/>
              </a:rPr>
              <a:t>KD</a:t>
            </a:r>
            <a:r>
              <a:rPr lang="zh-CN" altLang="en-US" sz="1800" b="0">
                <a:solidFill>
                  <a:schemeClr val="tx1"/>
                </a:solidFill>
                <a:ea typeface="微软雅黑" pitchFamily="34" charset="-122"/>
                <a:cs typeface="Arial" pitchFamily="34" charset="0"/>
              </a:rPr>
              <a:t>客户只要提供场地和一定的启动资金，剩下的问题宇通即可解决。</a:t>
            </a:r>
            <a:endParaRPr lang="en-US" altLang="zh-CN" sz="1800" b="0">
              <a:solidFill>
                <a:schemeClr val="tx1"/>
              </a:solidFill>
              <a:ea typeface="微软雅黑" pitchFamily="34" charset="-122"/>
              <a:cs typeface="Arial" pitchFamily="34" charset="0"/>
            </a:endParaRPr>
          </a:p>
          <a:p>
            <a:pPr marL="266700" indent="-266700" defTabSz="1016000" eaLnBrk="0" hangingPunct="0">
              <a:spcBef>
                <a:spcPts val="1200"/>
              </a:spcBef>
              <a:buFont typeface="Arial" pitchFamily="34" charset="0"/>
              <a:buChar char="•"/>
            </a:pPr>
            <a:r>
              <a:rPr lang="zh-CN" altLang="en-US" sz="1800" b="0">
                <a:solidFill>
                  <a:schemeClr val="tx1"/>
                </a:solidFill>
                <a:ea typeface="微软雅黑" pitchFamily="34" charset="-122"/>
                <a:cs typeface="Arial" pitchFamily="34" charset="0"/>
              </a:rPr>
              <a:t>宇通为客户量身定制全面的</a:t>
            </a:r>
            <a:r>
              <a:rPr lang="en-US" altLang="zh-CN" sz="2000" i="1">
                <a:solidFill>
                  <a:srgbClr val="00B050"/>
                </a:solidFill>
                <a:ea typeface="微软雅黑" pitchFamily="34" charset="-122"/>
                <a:cs typeface="Arial" pitchFamily="34" charset="0"/>
              </a:rPr>
              <a:t>360</a:t>
            </a:r>
            <a:r>
              <a:rPr lang="zh-CN" altLang="en-US" sz="2000" i="1">
                <a:solidFill>
                  <a:srgbClr val="00B050"/>
                </a:solidFill>
                <a:ea typeface="微软雅黑" pitchFamily="34" charset="-122"/>
                <a:cs typeface="Arial" pitchFamily="34" charset="0"/>
              </a:rPr>
              <a:t>度无忧</a:t>
            </a:r>
            <a:r>
              <a:rPr lang="en-US" altLang="zh-CN" sz="2000" i="1">
                <a:solidFill>
                  <a:srgbClr val="00B050"/>
                </a:solidFill>
                <a:ea typeface="微软雅黑" pitchFamily="34" charset="-122"/>
                <a:cs typeface="Arial" pitchFamily="34" charset="0"/>
              </a:rPr>
              <a:t>KD</a:t>
            </a:r>
            <a:r>
              <a:rPr lang="zh-CN" altLang="en-US" sz="2000" i="1">
                <a:solidFill>
                  <a:srgbClr val="00B050"/>
                </a:solidFill>
                <a:ea typeface="微软雅黑" pitchFamily="34" charset="-122"/>
                <a:cs typeface="Arial" pitchFamily="34" charset="0"/>
              </a:rPr>
              <a:t>服务解决方案</a:t>
            </a:r>
            <a:r>
              <a:rPr lang="zh-CN" altLang="en-US" sz="1800" b="0">
                <a:solidFill>
                  <a:schemeClr val="tx1"/>
                </a:solidFill>
                <a:ea typeface="微软雅黑" pitchFamily="34" charset="-122"/>
                <a:cs typeface="Arial" pitchFamily="34" charset="0"/>
              </a:rPr>
              <a:t>：专业的</a:t>
            </a:r>
            <a:r>
              <a:rPr lang="en-US" altLang="zh-CN" sz="1800" b="0">
                <a:solidFill>
                  <a:schemeClr val="tx1"/>
                </a:solidFill>
                <a:ea typeface="微软雅黑" pitchFamily="34" charset="-122"/>
                <a:cs typeface="Arial" pitchFamily="34" charset="0"/>
              </a:rPr>
              <a:t>KD</a:t>
            </a:r>
            <a:r>
              <a:rPr lang="zh-CN" altLang="en-US" sz="1800" b="0">
                <a:solidFill>
                  <a:schemeClr val="tx1"/>
                </a:solidFill>
                <a:ea typeface="微软雅黑" pitchFamily="34" charset="-122"/>
                <a:cs typeface="Arial" pitchFamily="34" charset="0"/>
              </a:rPr>
              <a:t>工厂规划设计、强大的</a:t>
            </a:r>
            <a:r>
              <a:rPr lang="en-US" altLang="zh-CN" sz="1800" b="0">
                <a:solidFill>
                  <a:schemeClr val="tx1"/>
                </a:solidFill>
                <a:ea typeface="微软雅黑" pitchFamily="34" charset="-122"/>
                <a:cs typeface="Arial" pitchFamily="34" charset="0"/>
              </a:rPr>
              <a:t>KD</a:t>
            </a:r>
            <a:r>
              <a:rPr lang="zh-CN" altLang="en-US" sz="1800" b="0">
                <a:solidFill>
                  <a:schemeClr val="tx1"/>
                </a:solidFill>
                <a:ea typeface="微软雅黑" pitchFamily="34" charset="-122"/>
                <a:cs typeface="Arial" pitchFamily="34" charset="0"/>
              </a:rPr>
              <a:t>项目支持团队、详细的</a:t>
            </a:r>
            <a:r>
              <a:rPr lang="en-US" altLang="zh-CN" sz="1800" b="0">
                <a:solidFill>
                  <a:schemeClr val="tx1"/>
                </a:solidFill>
                <a:ea typeface="微软雅黑" pitchFamily="34" charset="-122"/>
                <a:cs typeface="Arial" pitchFamily="34" charset="0"/>
              </a:rPr>
              <a:t>KD</a:t>
            </a:r>
            <a:r>
              <a:rPr lang="zh-CN" altLang="en-US" sz="1800" b="0">
                <a:solidFill>
                  <a:schemeClr val="tx1"/>
                </a:solidFill>
                <a:ea typeface="微软雅黑" pitchFamily="34" charset="-122"/>
                <a:cs typeface="Arial" pitchFamily="34" charset="0"/>
              </a:rPr>
              <a:t>培训方案、成熟的</a:t>
            </a:r>
            <a:r>
              <a:rPr lang="en-US" altLang="zh-CN" sz="1800" b="0">
                <a:solidFill>
                  <a:schemeClr val="tx1"/>
                </a:solidFill>
                <a:ea typeface="微软雅黑" pitchFamily="34" charset="-122"/>
                <a:cs typeface="Arial" pitchFamily="34" charset="0"/>
              </a:rPr>
              <a:t>KD</a:t>
            </a:r>
            <a:r>
              <a:rPr lang="zh-CN" altLang="en-US" sz="1800" b="0">
                <a:solidFill>
                  <a:schemeClr val="tx1"/>
                </a:solidFill>
                <a:ea typeface="微软雅黑" pitchFamily="34" charset="-122"/>
                <a:cs typeface="Arial" pitchFamily="34" charset="0"/>
              </a:rPr>
              <a:t>包装管理流程和全面详尽的技术资料。</a:t>
            </a:r>
            <a:endParaRPr lang="zh-CN" altLang="en-US" sz="2000" b="0">
              <a:solidFill>
                <a:schemeClr val="tx1"/>
              </a:solidFill>
              <a:ea typeface="微软雅黑" pitchFamily="34" charset="-122"/>
              <a:cs typeface="Arial" pitchFamily="34" charset="0"/>
            </a:endParaRPr>
          </a:p>
        </p:txBody>
      </p:sp>
      <p:sp>
        <p:nvSpPr>
          <p:cNvPr id="21508"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4/14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pic>
        <p:nvPicPr>
          <p:cNvPr id="7" name="Picture 8"/>
          <p:cNvPicPr>
            <a:picLocks noChangeAspect="1" noChangeArrowheads="1"/>
          </p:cNvPicPr>
          <p:nvPr/>
        </p:nvPicPr>
        <p:blipFill>
          <a:blip r:embed="rId4" cstate="email"/>
          <a:stretch>
            <a:fillRect/>
          </a:stretch>
        </p:blipFill>
        <p:spPr bwMode="auto">
          <a:xfrm>
            <a:off x="2439560" y="2870200"/>
            <a:ext cx="1161290" cy="635509"/>
          </a:xfrm>
          <a:prstGeom prst="rect">
            <a:avLst/>
          </a:prstGeom>
          <a:ln>
            <a:noFill/>
          </a:ln>
          <a:effectLst>
            <a:softEdge rad="112500"/>
          </a:effectLst>
        </p:spPr>
      </p:pic>
      <p:pic>
        <p:nvPicPr>
          <p:cNvPr id="8" name="Picture 9"/>
          <p:cNvPicPr>
            <a:picLocks noChangeAspect="1" noChangeArrowheads="1"/>
          </p:cNvPicPr>
          <p:nvPr/>
        </p:nvPicPr>
        <p:blipFill>
          <a:blip r:embed="rId5" cstate="email"/>
          <a:srcRect/>
          <a:stretch>
            <a:fillRect/>
          </a:stretch>
        </p:blipFill>
        <p:spPr bwMode="auto">
          <a:xfrm>
            <a:off x="1930845" y="3632200"/>
            <a:ext cx="965915" cy="762000"/>
          </a:xfrm>
          <a:prstGeom prst="rect">
            <a:avLst/>
          </a:prstGeom>
          <a:ln>
            <a:noFill/>
          </a:ln>
          <a:effectLst>
            <a:softEdge rad="112500"/>
          </a:effectLst>
        </p:spPr>
      </p:pic>
      <p:pic>
        <p:nvPicPr>
          <p:cNvPr id="9" name="Picture 12"/>
          <p:cNvPicPr>
            <a:picLocks noChangeAspect="1" noChangeArrowheads="1"/>
          </p:cNvPicPr>
          <p:nvPr/>
        </p:nvPicPr>
        <p:blipFill>
          <a:blip r:embed="rId6" cstate="email"/>
          <a:srcRect/>
          <a:stretch>
            <a:fillRect/>
          </a:stretch>
        </p:blipFill>
        <p:spPr bwMode="auto">
          <a:xfrm>
            <a:off x="3201560" y="6223000"/>
            <a:ext cx="1076345" cy="609600"/>
          </a:xfrm>
          <a:prstGeom prst="rect">
            <a:avLst/>
          </a:prstGeom>
          <a:ln>
            <a:noFill/>
          </a:ln>
          <a:effectLst>
            <a:softEdge rad="112500"/>
          </a:effectLst>
        </p:spPr>
      </p:pic>
      <p:pic>
        <p:nvPicPr>
          <p:cNvPr id="10" name="Picture 10" descr="DSC08697"/>
          <p:cNvPicPr>
            <a:picLocks noChangeAspect="1" noChangeArrowheads="1"/>
          </p:cNvPicPr>
          <p:nvPr/>
        </p:nvPicPr>
        <p:blipFill>
          <a:blip r:embed="rId7" cstate="email"/>
          <a:srcRect/>
          <a:stretch>
            <a:fillRect/>
          </a:stretch>
        </p:blipFill>
        <p:spPr bwMode="auto">
          <a:xfrm>
            <a:off x="2210960" y="5613400"/>
            <a:ext cx="1035696" cy="762000"/>
          </a:xfrm>
          <a:prstGeom prst="rect">
            <a:avLst/>
          </a:prstGeom>
          <a:ln>
            <a:noFill/>
          </a:ln>
          <a:effectLst>
            <a:softEdge rad="112500"/>
          </a:effectLst>
        </p:spPr>
      </p:pic>
      <p:pic>
        <p:nvPicPr>
          <p:cNvPr id="11" name="Picture 9" descr="P5250262"/>
          <p:cNvPicPr>
            <a:picLocks noChangeAspect="1" noChangeArrowheads="1"/>
          </p:cNvPicPr>
          <p:nvPr/>
        </p:nvPicPr>
        <p:blipFill>
          <a:blip r:embed="rId8" cstate="email"/>
          <a:srcRect/>
          <a:stretch>
            <a:fillRect/>
          </a:stretch>
        </p:blipFill>
        <p:spPr bwMode="auto">
          <a:xfrm>
            <a:off x="1677560" y="4699000"/>
            <a:ext cx="1097687" cy="8382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占位符 2"/>
          <p:cNvSpPr txBox="1">
            <a:spLocks/>
          </p:cNvSpPr>
          <p:nvPr/>
        </p:nvSpPr>
        <p:spPr bwMode="auto">
          <a:xfrm>
            <a:off x="339725" y="776288"/>
            <a:ext cx="9345613" cy="13065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sym typeface="Wingdings" pitchFamily="2" charset="2"/>
              </a:rPr>
              <a:t>服务</a:t>
            </a:r>
            <a:endParaRPr lang="en-US" altLang="zh-CN" sz="2000">
              <a:solidFill>
                <a:srgbClr val="008000"/>
              </a:solidFill>
              <a:ea typeface="微软雅黑" pitchFamily="34" charset="-122"/>
              <a:sym typeface="Wingdings" pitchFamily="2" charset="2"/>
            </a:endParaRPr>
          </a:p>
          <a:p>
            <a:pPr marL="266700" indent="-266700" defTabSz="1016000" eaLnBrk="0" hangingPunct="0">
              <a:spcBef>
                <a:spcPts val="1800"/>
              </a:spcBef>
              <a:buFont typeface="Arial" pitchFamily="34" charset="0"/>
              <a:buChar char="•"/>
            </a:pPr>
            <a:r>
              <a:rPr lang="zh-CN" altLang="en-US" sz="1800" b="0">
                <a:solidFill>
                  <a:srgbClr val="1C1C1C"/>
                </a:solidFill>
                <a:latin typeface="微软雅黑" pitchFamily="34" charset="-122"/>
                <a:ea typeface="微软雅黑" pitchFamily="34" charset="-122"/>
              </a:rPr>
              <a:t>为了达到提供“可信赖服务“的目标，宇通海外投入了大量资源和精力，打造出了宇通独有的海外服务优势。</a:t>
            </a:r>
            <a:endParaRPr lang="en-US" altLang="zh-CN" sz="1800">
              <a:solidFill>
                <a:srgbClr val="008000"/>
              </a:solidFill>
              <a:latin typeface="微软雅黑" pitchFamily="34" charset="-122"/>
              <a:ea typeface="微软雅黑" pitchFamily="34" charset="-122"/>
            </a:endParaRPr>
          </a:p>
        </p:txBody>
      </p:sp>
      <p:sp>
        <p:nvSpPr>
          <p:cNvPr id="22531"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5/14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grpSp>
        <p:nvGrpSpPr>
          <p:cNvPr id="2" name="组合 3"/>
          <p:cNvGrpSpPr>
            <a:grpSpLocks/>
          </p:cNvGrpSpPr>
          <p:nvPr/>
        </p:nvGrpSpPr>
        <p:grpSpPr bwMode="auto">
          <a:xfrm>
            <a:off x="1041400" y="2206625"/>
            <a:ext cx="7758113" cy="4114800"/>
            <a:chOff x="1041400" y="2206625"/>
            <a:chExt cx="7758500" cy="4114587"/>
          </a:xfrm>
        </p:grpSpPr>
        <p:sp>
          <p:nvSpPr>
            <p:cNvPr id="20" name="Oval 14"/>
            <p:cNvSpPr>
              <a:spLocks noChangeArrowheads="1"/>
            </p:cNvSpPr>
            <p:nvPr/>
          </p:nvSpPr>
          <p:spPr bwMode="gray">
            <a:xfrm rot="21257365">
              <a:off x="1703421" y="2386004"/>
              <a:ext cx="6339203" cy="3716145"/>
            </a:xfrm>
            <a:prstGeom prst="ellipse">
              <a:avLst/>
            </a:prstGeom>
            <a:noFill/>
            <a:ln w="38100" algn="ctr">
              <a:solidFill>
                <a:srgbClr val="B2B2B2"/>
              </a:solidFill>
              <a:round/>
              <a:headEnd/>
              <a:tailEnd/>
            </a:ln>
            <a:extLst/>
          </p:spPr>
          <p:txBody>
            <a:bodyPr wrap="none" anchor="ctr"/>
            <a:lstStyle/>
            <a:p>
              <a:pPr algn="ctr">
                <a:defRPr/>
              </a:pPr>
              <a:endParaRPr lang="zh-CN" altLang="en-US" sz="1500">
                <a:solidFill>
                  <a:schemeClr val="tx1"/>
                </a:solidFill>
                <a:latin typeface="+mn-lt"/>
                <a:ea typeface="微软雅黑" pitchFamily="34" charset="-122"/>
              </a:endParaRPr>
            </a:p>
          </p:txBody>
        </p:sp>
        <p:sp>
          <p:nvSpPr>
            <p:cNvPr id="21" name="AutoShape 3"/>
            <p:cNvSpPr>
              <a:spLocks noChangeArrowheads="1"/>
            </p:cNvSpPr>
            <p:nvPr/>
          </p:nvSpPr>
          <p:spPr bwMode="gray">
            <a:xfrm rot="19800000">
              <a:off x="5761273" y="3555930"/>
              <a:ext cx="693772" cy="252400"/>
            </a:xfrm>
            <a:prstGeom prst="rightArrow">
              <a:avLst>
                <a:gd name="adj1" fmla="val 35167"/>
                <a:gd name="adj2" fmla="val 111298"/>
              </a:avLst>
            </a:prstGeom>
            <a:gradFill rotWithShape="1">
              <a:gsLst>
                <a:gs pos="0">
                  <a:srgbClr val="FFFFFF"/>
                </a:gs>
                <a:gs pos="100000">
                  <a:srgbClr val="99CCFF"/>
                </a:gs>
              </a:gsLst>
              <a:lin ang="0" scaled="1"/>
            </a:gradFill>
            <a:ln>
              <a:noFill/>
            </a:ln>
            <a:extLst/>
          </p:spPr>
          <p:txBody>
            <a:bodyPr wrap="none" anchor="ctr"/>
            <a:lstStyle/>
            <a:p>
              <a:pPr algn="ctr">
                <a:defRPr/>
              </a:pPr>
              <a:endParaRPr lang="zh-CN" altLang="en-US" sz="1500">
                <a:solidFill>
                  <a:schemeClr val="tx1"/>
                </a:solidFill>
                <a:latin typeface="+mn-lt"/>
                <a:ea typeface="微软雅黑" pitchFamily="34" charset="-122"/>
              </a:endParaRPr>
            </a:p>
          </p:txBody>
        </p:sp>
        <p:sp>
          <p:nvSpPr>
            <p:cNvPr id="22" name="AutoShape 4"/>
            <p:cNvSpPr>
              <a:spLocks noChangeArrowheads="1"/>
            </p:cNvSpPr>
            <p:nvPr/>
          </p:nvSpPr>
          <p:spPr bwMode="gray">
            <a:xfrm rot="3003279">
              <a:off x="5077856" y="4926652"/>
              <a:ext cx="695289" cy="252426"/>
            </a:xfrm>
            <a:prstGeom prst="rightArrow">
              <a:avLst>
                <a:gd name="adj1" fmla="val 35167"/>
                <a:gd name="adj2" fmla="val 111553"/>
              </a:avLst>
            </a:prstGeom>
            <a:gradFill rotWithShape="1">
              <a:gsLst>
                <a:gs pos="0">
                  <a:srgbClr val="FFFFFF"/>
                </a:gs>
                <a:gs pos="100000">
                  <a:srgbClr val="99CCFF"/>
                </a:gs>
              </a:gsLst>
              <a:lin ang="0" scaled="1"/>
            </a:gradFill>
            <a:ln>
              <a:noFill/>
            </a:ln>
            <a:extLst/>
          </p:spPr>
          <p:txBody>
            <a:bodyPr wrap="none" anchor="ctr"/>
            <a:lstStyle/>
            <a:p>
              <a:pPr algn="ctr">
                <a:defRPr/>
              </a:pPr>
              <a:endParaRPr lang="zh-CN" altLang="en-US" sz="1500">
                <a:solidFill>
                  <a:schemeClr val="tx1"/>
                </a:solidFill>
                <a:latin typeface="+mn-lt"/>
                <a:ea typeface="微软雅黑" pitchFamily="34" charset="-122"/>
              </a:endParaRPr>
            </a:p>
          </p:txBody>
        </p:sp>
        <p:sp>
          <p:nvSpPr>
            <p:cNvPr id="23" name="AutoShape 5"/>
            <p:cNvSpPr>
              <a:spLocks noChangeArrowheads="1"/>
            </p:cNvSpPr>
            <p:nvPr/>
          </p:nvSpPr>
          <p:spPr bwMode="gray">
            <a:xfrm rot="11880000">
              <a:off x="3502148" y="3517832"/>
              <a:ext cx="693773" cy="253987"/>
            </a:xfrm>
            <a:prstGeom prst="rightArrow">
              <a:avLst>
                <a:gd name="adj1" fmla="val 35167"/>
                <a:gd name="adj2" fmla="val 110603"/>
              </a:avLst>
            </a:prstGeom>
            <a:gradFill rotWithShape="1">
              <a:gsLst>
                <a:gs pos="0">
                  <a:srgbClr val="FFFFFF"/>
                </a:gs>
                <a:gs pos="100000">
                  <a:srgbClr val="99CCFF"/>
                </a:gs>
              </a:gsLst>
              <a:lin ang="0" scaled="1"/>
            </a:gradFill>
            <a:ln>
              <a:noFill/>
            </a:ln>
            <a:extLst/>
          </p:spPr>
          <p:txBody>
            <a:bodyPr rot="10800000" wrap="none" anchor="ctr"/>
            <a:lstStyle/>
            <a:p>
              <a:pPr algn="ctr">
                <a:defRPr/>
              </a:pPr>
              <a:endParaRPr lang="zh-CN" altLang="en-US" sz="1500">
                <a:solidFill>
                  <a:schemeClr val="tx1"/>
                </a:solidFill>
                <a:latin typeface="+mn-lt"/>
                <a:ea typeface="微软雅黑" pitchFamily="34" charset="-122"/>
              </a:endParaRPr>
            </a:p>
          </p:txBody>
        </p:sp>
        <p:sp>
          <p:nvSpPr>
            <p:cNvPr id="24" name="AutoShape 6"/>
            <p:cNvSpPr>
              <a:spLocks noChangeArrowheads="1"/>
            </p:cNvSpPr>
            <p:nvPr/>
          </p:nvSpPr>
          <p:spPr bwMode="gray">
            <a:xfrm rot="8096407">
              <a:off x="3294211" y="4640124"/>
              <a:ext cx="692114" cy="254013"/>
            </a:xfrm>
            <a:prstGeom prst="rightArrow">
              <a:avLst>
                <a:gd name="adj1" fmla="val 35167"/>
                <a:gd name="adj2" fmla="val 110350"/>
              </a:avLst>
            </a:prstGeom>
            <a:gradFill rotWithShape="1">
              <a:gsLst>
                <a:gs pos="0">
                  <a:srgbClr val="FFFFFF"/>
                </a:gs>
                <a:gs pos="100000">
                  <a:srgbClr val="99CCFF"/>
                </a:gs>
              </a:gsLst>
              <a:lin ang="0" scaled="1"/>
            </a:gradFill>
            <a:ln>
              <a:noFill/>
            </a:ln>
            <a:extLst/>
          </p:spPr>
          <p:txBody>
            <a:bodyPr wrap="none" anchor="ctr"/>
            <a:lstStyle/>
            <a:p>
              <a:pPr algn="ctr">
                <a:defRPr/>
              </a:pPr>
              <a:endParaRPr lang="zh-CN" altLang="en-US" sz="1500">
                <a:solidFill>
                  <a:schemeClr val="tx1"/>
                </a:solidFill>
                <a:latin typeface="+mn-lt"/>
                <a:ea typeface="微软雅黑" pitchFamily="34" charset="-122"/>
              </a:endParaRPr>
            </a:p>
          </p:txBody>
        </p:sp>
        <p:sp>
          <p:nvSpPr>
            <p:cNvPr id="25" name="AutoShape 7"/>
            <p:cNvSpPr>
              <a:spLocks noChangeArrowheads="1"/>
            </p:cNvSpPr>
            <p:nvPr/>
          </p:nvSpPr>
          <p:spPr bwMode="gray">
            <a:xfrm rot="949006">
              <a:off x="6010523" y="4495682"/>
              <a:ext cx="695360" cy="253987"/>
            </a:xfrm>
            <a:prstGeom prst="rightArrow">
              <a:avLst>
                <a:gd name="adj1" fmla="val 35167"/>
                <a:gd name="adj2" fmla="val 111034"/>
              </a:avLst>
            </a:prstGeom>
            <a:gradFill rotWithShape="1">
              <a:gsLst>
                <a:gs pos="0">
                  <a:srgbClr val="FFFFFF"/>
                </a:gs>
                <a:gs pos="100000">
                  <a:srgbClr val="99CCFF"/>
                </a:gs>
              </a:gsLst>
              <a:lin ang="0" scaled="1"/>
            </a:gradFill>
            <a:ln>
              <a:noFill/>
            </a:ln>
            <a:extLst/>
          </p:spPr>
          <p:txBody>
            <a:bodyPr wrap="none" anchor="ctr"/>
            <a:lstStyle/>
            <a:p>
              <a:pPr algn="ctr">
                <a:defRPr/>
              </a:pPr>
              <a:endParaRPr lang="en-US" altLang="zh-CN" sz="1500">
                <a:solidFill>
                  <a:schemeClr val="tx1"/>
                </a:solidFill>
                <a:latin typeface="+mn-lt"/>
                <a:ea typeface="微软雅黑" pitchFamily="34" charset="-122"/>
              </a:endParaRPr>
            </a:p>
          </p:txBody>
        </p:sp>
        <p:sp>
          <p:nvSpPr>
            <p:cNvPr id="27" name="AutoShape 21"/>
            <p:cNvSpPr>
              <a:spLocks noChangeArrowheads="1"/>
            </p:cNvSpPr>
            <p:nvPr/>
          </p:nvSpPr>
          <p:spPr bwMode="auto">
            <a:xfrm>
              <a:off x="1041400" y="3033670"/>
              <a:ext cx="1979712" cy="682590"/>
            </a:xfrm>
            <a:prstGeom prst="roundRect">
              <a:avLst>
                <a:gd name="adj" fmla="val 16667"/>
              </a:avLst>
            </a:prstGeom>
            <a:gradFill rotWithShape="1">
              <a:gsLst>
                <a:gs pos="0">
                  <a:schemeClr val="accent1">
                    <a:alpha val="70000"/>
                  </a:schemeClr>
                </a:gs>
                <a:gs pos="100000">
                  <a:srgbClr val="99CCFF"/>
                </a:gs>
              </a:gsLst>
              <a:lin ang="0" scaled="1"/>
            </a:gradFill>
            <a:ln w="28575" algn="ctr">
              <a:solidFill>
                <a:srgbClr val="FFFFFF"/>
              </a:solidFill>
              <a:round/>
              <a:headEnd/>
              <a:tailEnd/>
            </a:ln>
            <a:effectLst>
              <a:outerShdw dist="107763" dir="2700000" algn="ctr" rotWithShape="0">
                <a:schemeClr val="bg2">
                  <a:alpha val="50000"/>
                </a:schemeClr>
              </a:outerShdw>
            </a:effectLst>
          </p:spPr>
          <p:txBody>
            <a:bodyPr wrap="none" anchor="ctr"/>
            <a:lstStyle/>
            <a:p>
              <a:pPr algn="ctr" eaLnBrk="0" hangingPunct="0">
                <a:lnSpc>
                  <a:spcPct val="125000"/>
                </a:lnSpc>
                <a:buFont typeface="Wingdings" pitchFamily="2" charset="2"/>
                <a:buNone/>
                <a:defRPr/>
              </a:pPr>
              <a:r>
                <a:rPr lang="zh-CN" altLang="en-US" dirty="0" smtClean="0">
                  <a:solidFill>
                    <a:schemeClr val="tx1"/>
                  </a:solidFill>
                  <a:latin typeface="+mn-lt"/>
                  <a:ea typeface="微软雅黑" pitchFamily="34" charset="-122"/>
                </a:rPr>
                <a:t>覆盖全球市场的</a:t>
              </a:r>
              <a:endParaRPr lang="en-US" altLang="zh-CN" dirty="0" smtClean="0">
                <a:solidFill>
                  <a:schemeClr val="tx1"/>
                </a:solidFill>
                <a:latin typeface="+mn-lt"/>
                <a:ea typeface="微软雅黑" pitchFamily="34" charset="-122"/>
              </a:endParaRPr>
            </a:p>
            <a:p>
              <a:pPr algn="ctr" eaLnBrk="0" hangingPunct="0">
                <a:lnSpc>
                  <a:spcPct val="125000"/>
                </a:lnSpc>
                <a:buFont typeface="Wingdings" pitchFamily="2" charset="2"/>
                <a:buNone/>
                <a:defRPr/>
              </a:pPr>
              <a:r>
                <a:rPr lang="zh-CN" altLang="en-US" dirty="0" smtClean="0">
                  <a:solidFill>
                    <a:schemeClr val="tx1"/>
                  </a:solidFill>
                  <a:latin typeface="+mn-lt"/>
                  <a:ea typeface="微软雅黑" pitchFamily="34" charset="-122"/>
                </a:rPr>
                <a:t>服务网络</a:t>
              </a:r>
              <a:endParaRPr lang="zh-CN" altLang="en-US" dirty="0">
                <a:solidFill>
                  <a:schemeClr val="tx1"/>
                </a:solidFill>
                <a:latin typeface="+mn-lt"/>
                <a:ea typeface="微软雅黑" pitchFamily="34" charset="-122"/>
              </a:endParaRPr>
            </a:p>
          </p:txBody>
        </p:sp>
        <p:sp>
          <p:nvSpPr>
            <p:cNvPr id="28" name="AutoShape 22"/>
            <p:cNvSpPr>
              <a:spLocks noChangeArrowheads="1"/>
            </p:cNvSpPr>
            <p:nvPr/>
          </p:nvSpPr>
          <p:spPr bwMode="auto">
            <a:xfrm>
              <a:off x="3895867" y="2206625"/>
              <a:ext cx="1979712" cy="684178"/>
            </a:xfrm>
            <a:prstGeom prst="roundRect">
              <a:avLst>
                <a:gd name="adj" fmla="val 16667"/>
              </a:avLst>
            </a:prstGeom>
            <a:gradFill rotWithShape="1">
              <a:gsLst>
                <a:gs pos="0">
                  <a:schemeClr val="accent1">
                    <a:alpha val="70000"/>
                  </a:schemeClr>
                </a:gs>
                <a:gs pos="100000">
                  <a:srgbClr val="99CCFF"/>
                </a:gs>
              </a:gsLst>
              <a:lin ang="2700000" scaled="1"/>
            </a:gradFill>
            <a:ln w="28575" algn="ctr">
              <a:solidFill>
                <a:srgbClr val="FFFFFF"/>
              </a:solidFill>
              <a:round/>
              <a:headEnd/>
              <a:tailEnd/>
            </a:ln>
            <a:effectLst>
              <a:outerShdw dist="107763" dir="2700000" algn="ctr" rotWithShape="0">
                <a:schemeClr val="bg2">
                  <a:alpha val="50000"/>
                </a:schemeClr>
              </a:outerShdw>
            </a:effectLst>
          </p:spPr>
          <p:txBody>
            <a:bodyPr wrap="none" anchor="ctr"/>
            <a:lstStyle/>
            <a:p>
              <a:pPr algn="ctr" eaLnBrk="0" hangingPunct="0">
                <a:lnSpc>
                  <a:spcPct val="125000"/>
                </a:lnSpc>
                <a:buFont typeface="Wingdings" pitchFamily="2" charset="2"/>
                <a:buNone/>
                <a:defRPr/>
              </a:pPr>
              <a:r>
                <a:rPr lang="zh-CN" altLang="en-US" dirty="0" smtClean="0">
                  <a:solidFill>
                    <a:schemeClr val="tx1"/>
                  </a:solidFill>
                  <a:latin typeface="+mn-lt"/>
                  <a:ea typeface="微软雅黑" pitchFamily="34" charset="-122"/>
                </a:rPr>
                <a:t>有竞争力的</a:t>
              </a:r>
              <a:endParaRPr lang="en-US" altLang="zh-CN" dirty="0" smtClean="0">
                <a:solidFill>
                  <a:schemeClr val="tx1"/>
                </a:solidFill>
                <a:latin typeface="+mn-lt"/>
                <a:ea typeface="微软雅黑" pitchFamily="34" charset="-122"/>
              </a:endParaRPr>
            </a:p>
            <a:p>
              <a:pPr algn="ctr" eaLnBrk="0" hangingPunct="0">
                <a:lnSpc>
                  <a:spcPct val="125000"/>
                </a:lnSpc>
                <a:buFont typeface="Wingdings" pitchFamily="2" charset="2"/>
                <a:buNone/>
                <a:defRPr/>
              </a:pPr>
              <a:r>
                <a:rPr lang="zh-CN" altLang="en-US" dirty="0" smtClean="0">
                  <a:solidFill>
                    <a:schemeClr val="tx1"/>
                  </a:solidFill>
                  <a:latin typeface="+mn-lt"/>
                  <a:ea typeface="微软雅黑" pitchFamily="34" charset="-122"/>
                </a:rPr>
                <a:t>售后服务政策</a:t>
              </a:r>
              <a:endParaRPr lang="zh-CN" altLang="en-US" dirty="0">
                <a:solidFill>
                  <a:schemeClr val="tx1"/>
                </a:solidFill>
                <a:latin typeface="+mn-lt"/>
                <a:ea typeface="微软雅黑" pitchFamily="34" charset="-122"/>
              </a:endParaRPr>
            </a:p>
          </p:txBody>
        </p:sp>
        <p:sp>
          <p:nvSpPr>
            <p:cNvPr id="29" name="AutoShape 23"/>
            <p:cNvSpPr>
              <a:spLocks noChangeArrowheads="1"/>
            </p:cNvSpPr>
            <p:nvPr/>
          </p:nvSpPr>
          <p:spPr bwMode="auto">
            <a:xfrm>
              <a:off x="4235609" y="5637035"/>
              <a:ext cx="1981299" cy="684177"/>
            </a:xfrm>
            <a:prstGeom prst="roundRect">
              <a:avLst>
                <a:gd name="adj" fmla="val 16667"/>
              </a:avLst>
            </a:prstGeom>
            <a:gradFill rotWithShape="1">
              <a:gsLst>
                <a:gs pos="0">
                  <a:srgbClr val="99CCFF"/>
                </a:gs>
                <a:gs pos="100000">
                  <a:schemeClr val="accent1">
                    <a:alpha val="70000"/>
                  </a:schemeClr>
                </a:gs>
              </a:gsLst>
              <a:lin ang="2700000" scaled="1"/>
            </a:gradFill>
            <a:ln w="28575" algn="ctr">
              <a:solidFill>
                <a:srgbClr val="FFFFFF"/>
              </a:solidFill>
              <a:round/>
              <a:headEnd/>
              <a:tailEnd/>
            </a:ln>
            <a:effectLst>
              <a:outerShdw dist="107763" dir="2700000" algn="ctr" rotWithShape="0">
                <a:schemeClr val="bg2">
                  <a:alpha val="50000"/>
                </a:schemeClr>
              </a:outerShdw>
            </a:effectLst>
          </p:spPr>
          <p:txBody>
            <a:bodyPr wrap="none" anchor="ctr"/>
            <a:lstStyle/>
            <a:p>
              <a:pPr algn="ctr" eaLnBrk="0" hangingPunct="0">
                <a:lnSpc>
                  <a:spcPct val="125000"/>
                </a:lnSpc>
                <a:buFont typeface="Wingdings" pitchFamily="2" charset="2"/>
                <a:buNone/>
                <a:defRPr/>
              </a:pPr>
              <a:r>
                <a:rPr lang="zh-CN" altLang="en-US" dirty="0">
                  <a:solidFill>
                    <a:schemeClr val="tx1"/>
                  </a:solidFill>
                  <a:latin typeface="+mn-lt"/>
                  <a:ea typeface="微软雅黑" pitchFamily="34" charset="-122"/>
                </a:rPr>
                <a:t>先进的</a:t>
              </a:r>
              <a:endParaRPr lang="en-US" altLang="zh-CN" dirty="0">
                <a:solidFill>
                  <a:schemeClr val="tx1"/>
                </a:solidFill>
                <a:latin typeface="+mn-lt"/>
                <a:ea typeface="微软雅黑" pitchFamily="34" charset="-122"/>
              </a:endParaRPr>
            </a:p>
            <a:p>
              <a:pPr algn="ctr" eaLnBrk="0" hangingPunct="0">
                <a:lnSpc>
                  <a:spcPct val="125000"/>
                </a:lnSpc>
                <a:buFont typeface="Wingdings" pitchFamily="2" charset="2"/>
                <a:buNone/>
                <a:defRPr/>
              </a:pPr>
              <a:r>
                <a:rPr lang="zh-CN" altLang="en-US" dirty="0">
                  <a:solidFill>
                    <a:schemeClr val="tx1"/>
                  </a:solidFill>
                  <a:latin typeface="+mn-lt"/>
                  <a:ea typeface="微软雅黑" pitchFamily="34" charset="-122"/>
                </a:rPr>
                <a:t>在线支持系统</a:t>
              </a:r>
            </a:p>
          </p:txBody>
        </p:sp>
        <p:sp>
          <p:nvSpPr>
            <p:cNvPr id="30" name="AutoShape 24"/>
            <p:cNvSpPr>
              <a:spLocks noChangeArrowheads="1"/>
            </p:cNvSpPr>
            <p:nvPr/>
          </p:nvSpPr>
          <p:spPr bwMode="auto">
            <a:xfrm>
              <a:off x="1131893" y="4935397"/>
              <a:ext cx="1979711" cy="684177"/>
            </a:xfrm>
            <a:prstGeom prst="roundRect">
              <a:avLst>
                <a:gd name="adj" fmla="val 16667"/>
              </a:avLst>
            </a:prstGeom>
            <a:gradFill rotWithShape="1">
              <a:gsLst>
                <a:gs pos="0">
                  <a:schemeClr val="accent1">
                    <a:alpha val="70000"/>
                  </a:schemeClr>
                </a:gs>
                <a:gs pos="100000">
                  <a:srgbClr val="99CCFF"/>
                </a:gs>
              </a:gsLst>
              <a:lin ang="18900000" scaled="1"/>
            </a:gradFill>
            <a:ln w="28575" algn="ctr">
              <a:solidFill>
                <a:srgbClr val="FFFFFF"/>
              </a:solidFill>
              <a:round/>
              <a:headEnd/>
              <a:tailEnd/>
            </a:ln>
            <a:effectLst>
              <a:outerShdw dist="107763" dir="2700000" algn="ctr" rotWithShape="0">
                <a:schemeClr val="bg2">
                  <a:alpha val="50000"/>
                </a:schemeClr>
              </a:outerShdw>
            </a:effectLst>
          </p:spPr>
          <p:txBody>
            <a:bodyPr wrap="none" anchor="ctr"/>
            <a:lstStyle/>
            <a:p>
              <a:pPr algn="ctr" eaLnBrk="0" hangingPunct="0">
                <a:lnSpc>
                  <a:spcPct val="125000"/>
                </a:lnSpc>
                <a:buFont typeface="Wingdings" pitchFamily="2" charset="2"/>
                <a:buNone/>
                <a:defRPr/>
              </a:pPr>
              <a:r>
                <a:rPr lang="zh-CN" altLang="en-US" dirty="0">
                  <a:solidFill>
                    <a:schemeClr val="tx1"/>
                  </a:solidFill>
                  <a:latin typeface="+mn-lt"/>
                  <a:ea typeface="微软雅黑" pitchFamily="34" charset="-122"/>
                </a:rPr>
                <a:t>行业领先的</a:t>
              </a:r>
              <a:endParaRPr lang="en-US" altLang="zh-CN" dirty="0">
                <a:solidFill>
                  <a:schemeClr val="tx1"/>
                </a:solidFill>
                <a:latin typeface="+mn-lt"/>
                <a:ea typeface="微软雅黑" pitchFamily="34" charset="-122"/>
              </a:endParaRPr>
            </a:p>
            <a:p>
              <a:pPr algn="ctr" eaLnBrk="0" hangingPunct="0">
                <a:lnSpc>
                  <a:spcPct val="125000"/>
                </a:lnSpc>
                <a:buFont typeface="Wingdings" pitchFamily="2" charset="2"/>
                <a:buNone/>
                <a:defRPr/>
              </a:pPr>
              <a:r>
                <a:rPr lang="zh-CN" altLang="en-US" dirty="0">
                  <a:solidFill>
                    <a:schemeClr val="tx1"/>
                  </a:solidFill>
                  <a:latin typeface="+mn-lt"/>
                  <a:ea typeface="微软雅黑" pitchFamily="34" charset="-122"/>
                </a:rPr>
                <a:t>服务商培训体系</a:t>
              </a:r>
            </a:p>
          </p:txBody>
        </p:sp>
        <p:sp>
          <p:nvSpPr>
            <p:cNvPr id="31" name="AutoShape 25"/>
            <p:cNvSpPr>
              <a:spLocks noChangeArrowheads="1"/>
            </p:cNvSpPr>
            <p:nvPr/>
          </p:nvSpPr>
          <p:spPr bwMode="auto">
            <a:xfrm>
              <a:off x="6820188" y="4767130"/>
              <a:ext cx="1979712" cy="682590"/>
            </a:xfrm>
            <a:prstGeom prst="roundRect">
              <a:avLst>
                <a:gd name="adj" fmla="val 16667"/>
              </a:avLst>
            </a:prstGeom>
            <a:gradFill rotWithShape="1">
              <a:gsLst>
                <a:gs pos="0">
                  <a:srgbClr val="99CCFF"/>
                </a:gs>
                <a:gs pos="100000">
                  <a:schemeClr val="accent1">
                    <a:alpha val="70000"/>
                  </a:schemeClr>
                </a:gs>
              </a:gsLst>
              <a:lin ang="0" scaled="1"/>
            </a:gradFill>
            <a:ln w="28575" algn="ctr">
              <a:solidFill>
                <a:srgbClr val="FFFFFF"/>
              </a:solidFill>
              <a:round/>
              <a:headEnd/>
              <a:tailEnd/>
            </a:ln>
            <a:effectLst>
              <a:outerShdw dist="107763" dir="2700000" algn="ctr" rotWithShape="0">
                <a:schemeClr val="bg2">
                  <a:alpha val="50000"/>
                </a:schemeClr>
              </a:outerShdw>
            </a:effectLst>
          </p:spPr>
          <p:txBody>
            <a:bodyPr wrap="none" anchor="ctr"/>
            <a:lstStyle/>
            <a:p>
              <a:pPr algn="ctr" eaLnBrk="0" hangingPunct="0">
                <a:lnSpc>
                  <a:spcPct val="125000"/>
                </a:lnSpc>
                <a:buFont typeface="Wingdings" pitchFamily="2" charset="2"/>
                <a:buNone/>
                <a:defRPr/>
              </a:pPr>
              <a:r>
                <a:rPr lang="zh-CN" altLang="en-US" dirty="0">
                  <a:solidFill>
                    <a:schemeClr val="tx1"/>
                  </a:solidFill>
                  <a:latin typeface="+mn-lt"/>
                  <a:ea typeface="微软雅黑" pitchFamily="34" charset="-122"/>
                </a:rPr>
                <a:t>快捷有效的</a:t>
              </a:r>
              <a:endParaRPr lang="en-US" altLang="zh-CN" dirty="0">
                <a:solidFill>
                  <a:schemeClr val="tx1"/>
                </a:solidFill>
                <a:latin typeface="+mn-lt"/>
                <a:ea typeface="微软雅黑" pitchFamily="34" charset="-122"/>
              </a:endParaRPr>
            </a:p>
            <a:p>
              <a:pPr algn="ctr" eaLnBrk="0" hangingPunct="0">
                <a:lnSpc>
                  <a:spcPct val="125000"/>
                </a:lnSpc>
                <a:buFont typeface="Wingdings" pitchFamily="2" charset="2"/>
                <a:buNone/>
                <a:defRPr/>
              </a:pPr>
              <a:r>
                <a:rPr lang="zh-CN" altLang="en-US" dirty="0">
                  <a:solidFill>
                    <a:schemeClr val="tx1"/>
                  </a:solidFill>
                  <a:latin typeface="+mn-lt"/>
                  <a:ea typeface="微软雅黑" pitchFamily="34" charset="-122"/>
                </a:rPr>
                <a:t>配件保障体系</a:t>
              </a:r>
            </a:p>
          </p:txBody>
        </p:sp>
        <p:sp>
          <p:nvSpPr>
            <p:cNvPr id="32" name="AutoShape 26"/>
            <p:cNvSpPr>
              <a:spLocks noChangeArrowheads="1"/>
            </p:cNvSpPr>
            <p:nvPr/>
          </p:nvSpPr>
          <p:spPr bwMode="auto">
            <a:xfrm>
              <a:off x="6705883" y="2817781"/>
              <a:ext cx="1979712" cy="684177"/>
            </a:xfrm>
            <a:prstGeom prst="roundRect">
              <a:avLst>
                <a:gd name="adj" fmla="val 16667"/>
              </a:avLst>
            </a:prstGeom>
            <a:gradFill rotWithShape="1">
              <a:gsLst>
                <a:gs pos="0">
                  <a:srgbClr val="99CCFF"/>
                </a:gs>
                <a:gs pos="100000">
                  <a:schemeClr val="accent1">
                    <a:alpha val="70000"/>
                  </a:schemeClr>
                </a:gs>
              </a:gsLst>
              <a:lin ang="18900000" scaled="1"/>
            </a:gradFill>
            <a:ln w="28575" algn="ctr">
              <a:solidFill>
                <a:srgbClr val="FFFFFF"/>
              </a:solidFill>
              <a:round/>
              <a:headEnd/>
              <a:tailEnd/>
            </a:ln>
            <a:effectLst>
              <a:outerShdw dist="107763" dir="2700000" algn="ctr" rotWithShape="0">
                <a:schemeClr val="bg2">
                  <a:alpha val="50000"/>
                </a:schemeClr>
              </a:outerShdw>
            </a:effectLst>
          </p:spPr>
          <p:txBody>
            <a:bodyPr wrap="none" anchor="ctr"/>
            <a:lstStyle/>
            <a:p>
              <a:pPr algn="ctr" eaLnBrk="0" hangingPunct="0">
                <a:lnSpc>
                  <a:spcPct val="125000"/>
                </a:lnSpc>
                <a:buFont typeface="Wingdings" pitchFamily="2" charset="2"/>
                <a:buNone/>
                <a:defRPr/>
              </a:pPr>
              <a:r>
                <a:rPr lang="zh-CN" altLang="en-US" dirty="0">
                  <a:solidFill>
                    <a:schemeClr val="tx1"/>
                  </a:solidFill>
                  <a:latin typeface="+mn-lt"/>
                  <a:ea typeface="微软雅黑" pitchFamily="34" charset="-122"/>
                </a:rPr>
                <a:t>专业化的</a:t>
              </a:r>
              <a:endParaRPr lang="en-US" altLang="zh-CN" dirty="0">
                <a:solidFill>
                  <a:schemeClr val="tx1"/>
                </a:solidFill>
                <a:latin typeface="+mn-lt"/>
                <a:ea typeface="微软雅黑" pitchFamily="34" charset="-122"/>
              </a:endParaRPr>
            </a:p>
            <a:p>
              <a:pPr algn="ctr" eaLnBrk="0" hangingPunct="0">
                <a:lnSpc>
                  <a:spcPct val="125000"/>
                </a:lnSpc>
                <a:buFont typeface="Wingdings" pitchFamily="2" charset="2"/>
                <a:buNone/>
                <a:defRPr/>
              </a:pPr>
              <a:r>
                <a:rPr lang="zh-CN" altLang="en-US" dirty="0">
                  <a:solidFill>
                    <a:schemeClr val="tx1"/>
                  </a:solidFill>
                  <a:latin typeface="+mn-lt"/>
                  <a:ea typeface="微软雅黑" pitchFamily="34" charset="-122"/>
                </a:rPr>
                <a:t>市场服务团队</a:t>
              </a:r>
            </a:p>
          </p:txBody>
        </p:sp>
        <p:sp>
          <p:nvSpPr>
            <p:cNvPr id="33" name="Oval 12"/>
            <p:cNvSpPr>
              <a:spLocks noChangeArrowheads="1"/>
            </p:cNvSpPr>
            <p:nvPr/>
          </p:nvSpPr>
          <p:spPr bwMode="auto">
            <a:xfrm rot="21182673">
              <a:off x="3799026" y="3781343"/>
              <a:ext cx="2020988" cy="887367"/>
            </a:xfrm>
            <a:prstGeom prst="ellipse">
              <a:avLst/>
            </a:prstGeom>
            <a:gradFill rotWithShape="1">
              <a:gsLst>
                <a:gs pos="0">
                  <a:schemeClr val="accent1">
                    <a:alpha val="70000"/>
                  </a:schemeClr>
                </a:gs>
                <a:gs pos="100000">
                  <a:srgbClr val="99CCFF"/>
                </a:gs>
              </a:gsLst>
              <a:lin ang="2700000" scaled="1"/>
            </a:gradFill>
            <a:ln w="28575" algn="ctr">
              <a:solidFill>
                <a:srgbClr val="FFFFFF"/>
              </a:solidFill>
              <a:round/>
              <a:headEnd/>
              <a:tailEnd/>
            </a:ln>
            <a:effectLst>
              <a:outerShdw dist="107763" dir="2700000" algn="ctr" rotWithShape="0">
                <a:schemeClr val="bg2">
                  <a:alpha val="50000"/>
                </a:schemeClr>
              </a:outerShdw>
            </a:effectLst>
          </p:spPr>
          <p:txBody>
            <a:bodyPr wrap="none" anchor="ctr"/>
            <a:lstStyle/>
            <a:p>
              <a:pPr algn="ctr" eaLnBrk="0" hangingPunct="0">
                <a:buFont typeface="Wingdings" pitchFamily="2" charset="2"/>
                <a:buNone/>
                <a:defRPr/>
              </a:pPr>
              <a:endParaRPr lang="zh-CN" altLang="en-US" sz="1500">
                <a:solidFill>
                  <a:schemeClr val="tx1"/>
                </a:solidFill>
                <a:latin typeface="+mn-lt"/>
                <a:ea typeface="微软雅黑" pitchFamily="34" charset="-122"/>
              </a:endParaRPr>
            </a:p>
          </p:txBody>
        </p:sp>
        <p:sp>
          <p:nvSpPr>
            <p:cNvPr id="34" name="Text Box 52"/>
            <p:cNvSpPr txBox="1">
              <a:spLocks noChangeArrowheads="1"/>
            </p:cNvSpPr>
            <p:nvPr/>
          </p:nvSpPr>
          <p:spPr bwMode="auto">
            <a:xfrm>
              <a:off x="4122892" y="4102002"/>
              <a:ext cx="1457398" cy="303197"/>
            </a:xfrm>
            <a:prstGeom prst="rect">
              <a:avLst/>
            </a:prstGeom>
            <a:noFill/>
            <a:ln>
              <a:noFill/>
            </a:ln>
            <a:extLst/>
          </p:spPr>
          <p:txBody>
            <a:bodyPr lIns="0" tIns="0" rIns="0" bIns="0">
              <a:spAutoFit/>
            </a:bodyPr>
            <a:lstStyle>
              <a:lvl1pPr eaLnBrk="0" hangingPunct="0">
                <a:defRPr sz="1900">
                  <a:solidFill>
                    <a:schemeClr val="tx1"/>
                  </a:solidFill>
                  <a:latin typeface="Times New Roman" pitchFamily="18" charset="0"/>
                  <a:ea typeface="宋体" pitchFamily="2" charset="-122"/>
                </a:defRPr>
              </a:lvl1pPr>
              <a:lvl2pPr marL="742950" indent="-285750" eaLnBrk="0" hangingPunct="0">
                <a:defRPr sz="1900">
                  <a:solidFill>
                    <a:schemeClr val="tx1"/>
                  </a:solidFill>
                  <a:latin typeface="Times New Roman" pitchFamily="18" charset="0"/>
                  <a:ea typeface="宋体" pitchFamily="2" charset="-122"/>
                </a:defRPr>
              </a:lvl2pPr>
              <a:lvl3pPr marL="1143000" indent="-228600" eaLnBrk="0" hangingPunct="0">
                <a:defRPr sz="1900">
                  <a:solidFill>
                    <a:schemeClr val="tx1"/>
                  </a:solidFill>
                  <a:latin typeface="Times New Roman" pitchFamily="18" charset="0"/>
                  <a:ea typeface="宋体" pitchFamily="2" charset="-122"/>
                </a:defRPr>
              </a:lvl3pPr>
              <a:lvl4pPr marL="1600200" indent="-228600" eaLnBrk="0" hangingPunct="0">
                <a:defRPr sz="1900">
                  <a:solidFill>
                    <a:schemeClr val="tx1"/>
                  </a:solidFill>
                  <a:latin typeface="Times New Roman" pitchFamily="18" charset="0"/>
                  <a:ea typeface="宋体" pitchFamily="2" charset="-122"/>
                </a:defRPr>
              </a:lvl4pPr>
              <a:lvl5pPr marL="2057400" indent="-228600" eaLnBrk="0" hangingPunct="0">
                <a:defRPr sz="19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19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19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19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1900">
                  <a:solidFill>
                    <a:schemeClr val="tx1"/>
                  </a:solidFill>
                  <a:latin typeface="Times New Roman" pitchFamily="18" charset="0"/>
                  <a:ea typeface="宋体" pitchFamily="2" charset="-122"/>
                </a:defRPr>
              </a:lvl9pPr>
            </a:lstStyle>
            <a:p>
              <a:pPr algn="ctr" eaLnBrk="1" hangingPunct="1">
                <a:lnSpc>
                  <a:spcPct val="120000"/>
                </a:lnSpc>
                <a:spcBef>
                  <a:spcPct val="50000"/>
                </a:spcBef>
                <a:defRPr/>
              </a:pPr>
              <a:r>
                <a:rPr lang="zh-CN" altLang="en-US" sz="1800" dirty="0">
                  <a:latin typeface="+mn-lt"/>
                  <a:ea typeface="微软雅黑" pitchFamily="34" charset="-122"/>
                </a:rPr>
                <a:t>可信赖服务</a:t>
              </a:r>
            </a:p>
          </p:txBody>
        </p:sp>
        <p:sp>
          <p:nvSpPr>
            <p:cNvPr id="36" name="AutoShape 3"/>
            <p:cNvSpPr>
              <a:spLocks noChangeArrowheads="1"/>
            </p:cNvSpPr>
            <p:nvPr/>
          </p:nvSpPr>
          <p:spPr bwMode="gray">
            <a:xfrm rot="16020000">
              <a:off x="4583325" y="3201923"/>
              <a:ext cx="693702" cy="252426"/>
            </a:xfrm>
            <a:prstGeom prst="rightArrow">
              <a:avLst>
                <a:gd name="adj1" fmla="val 35167"/>
                <a:gd name="adj2" fmla="val 111298"/>
              </a:avLst>
            </a:prstGeom>
            <a:gradFill rotWithShape="1">
              <a:gsLst>
                <a:gs pos="0">
                  <a:srgbClr val="FFFFFF"/>
                </a:gs>
                <a:gs pos="100000">
                  <a:srgbClr val="99CCFF"/>
                </a:gs>
              </a:gsLst>
              <a:lin ang="0" scaled="1"/>
            </a:gradFill>
            <a:ln>
              <a:noFill/>
            </a:ln>
            <a:extLst/>
          </p:spPr>
          <p:txBody>
            <a:bodyPr wrap="none" anchor="ctr"/>
            <a:lstStyle/>
            <a:p>
              <a:pPr algn="ctr">
                <a:defRPr/>
              </a:pPr>
              <a:endParaRPr lang="zh-CN" altLang="en-US" sz="1500">
                <a:solidFill>
                  <a:schemeClr val="tx1"/>
                </a:solidFill>
                <a:latin typeface="+mn-lt"/>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6/14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23555" name="文本占位符 2"/>
          <p:cNvSpPr txBox="1">
            <a:spLocks/>
          </p:cNvSpPr>
          <p:nvPr/>
        </p:nvSpPr>
        <p:spPr bwMode="auto">
          <a:xfrm>
            <a:off x="339725" y="776288"/>
            <a:ext cx="9345613" cy="13065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sym typeface="Wingdings" pitchFamily="2" charset="2"/>
              </a:rPr>
              <a:t>服务：</a:t>
            </a:r>
            <a:r>
              <a:rPr lang="zh-CN" altLang="en-US" sz="2000">
                <a:solidFill>
                  <a:srgbClr val="00B0F0"/>
                </a:solidFill>
                <a:ea typeface="微软雅黑" pitchFamily="34" charset="-122"/>
                <a:sym typeface="Wingdings" pitchFamily="2" charset="2"/>
              </a:rPr>
              <a:t>有竞争力的售后服务政策</a:t>
            </a:r>
            <a:endParaRPr lang="en-US" altLang="zh-CN" sz="2000">
              <a:solidFill>
                <a:srgbClr val="00B0F0"/>
              </a:solidFill>
              <a:ea typeface="微软雅黑" pitchFamily="34" charset="-122"/>
              <a:sym typeface="Wingdings" pitchFamily="2" charset="2"/>
            </a:endParaRPr>
          </a:p>
          <a:p>
            <a:pPr marL="266700" indent="-266700" defTabSz="1016000" eaLnBrk="0" hangingPunct="0">
              <a:spcBef>
                <a:spcPts val="1800"/>
              </a:spcBef>
              <a:buFont typeface="Arial" pitchFamily="34" charset="0"/>
              <a:buChar char="•"/>
            </a:pPr>
            <a:r>
              <a:rPr lang="zh-CN" altLang="en-US" sz="1800" b="0">
                <a:solidFill>
                  <a:srgbClr val="000000"/>
                </a:solidFill>
                <a:latin typeface="微软雅黑" pitchFamily="34" charset="-122"/>
                <a:ea typeface="微软雅黑" pitchFamily="34" charset="-122"/>
              </a:rPr>
              <a:t>为了保障宇通海外车辆的正常运营，宇通制定了一系列有竞争力的服务政策，最大限度的为客户提供运营保障。</a:t>
            </a:r>
            <a:endParaRPr lang="en-US" altLang="zh-CN" sz="1800" b="0">
              <a:solidFill>
                <a:srgbClr val="008000"/>
              </a:solidFill>
              <a:latin typeface="微软雅黑" pitchFamily="34" charset="-122"/>
              <a:ea typeface="微软雅黑" pitchFamily="34" charset="-122"/>
            </a:endParaRPr>
          </a:p>
        </p:txBody>
      </p:sp>
      <p:sp>
        <p:nvSpPr>
          <p:cNvPr id="4" name="Text Box 51"/>
          <p:cNvSpPr txBox="1">
            <a:spLocks noChangeArrowheads="1"/>
          </p:cNvSpPr>
          <p:nvPr/>
        </p:nvSpPr>
        <p:spPr bwMode="auto">
          <a:xfrm>
            <a:off x="1066800" y="2222500"/>
            <a:ext cx="8618538" cy="3116238"/>
          </a:xfrm>
          <a:prstGeom prst="rect">
            <a:avLst/>
          </a:prstGeom>
          <a:noFill/>
          <a:ln>
            <a:noFill/>
          </a:ln>
          <a:extLst/>
        </p:spPr>
        <p:txBody>
          <a:bodyPr>
            <a:spAutoFit/>
          </a:bodyPr>
          <a:lstStyle>
            <a:lvl1pPr marL="266700" indent="-266700" defTabSz="1017588" eaLnBrk="0" hangingPunct="0">
              <a:defRPr sz="1900">
                <a:solidFill>
                  <a:schemeClr val="tx1"/>
                </a:solidFill>
                <a:latin typeface="Times New Roman" pitchFamily="18" charset="0"/>
                <a:ea typeface="宋体" pitchFamily="2" charset="-122"/>
              </a:defRPr>
            </a:lvl1pPr>
            <a:lvl2pPr marL="742950" indent="-285750" defTabSz="1017588" eaLnBrk="0" hangingPunct="0">
              <a:defRPr sz="1900">
                <a:solidFill>
                  <a:schemeClr val="tx1"/>
                </a:solidFill>
                <a:latin typeface="Times New Roman" pitchFamily="18" charset="0"/>
                <a:ea typeface="宋体" pitchFamily="2" charset="-122"/>
              </a:defRPr>
            </a:lvl2pPr>
            <a:lvl3pPr marL="1143000" indent="-228600" defTabSz="1017588" eaLnBrk="0" hangingPunct="0">
              <a:defRPr sz="1900">
                <a:solidFill>
                  <a:schemeClr val="tx1"/>
                </a:solidFill>
                <a:latin typeface="Times New Roman" pitchFamily="18" charset="0"/>
                <a:ea typeface="宋体" pitchFamily="2" charset="-122"/>
              </a:defRPr>
            </a:lvl3pPr>
            <a:lvl4pPr marL="1600200" indent="-228600" defTabSz="1017588" eaLnBrk="0" hangingPunct="0">
              <a:defRPr sz="1900">
                <a:solidFill>
                  <a:schemeClr val="tx1"/>
                </a:solidFill>
                <a:latin typeface="Times New Roman" pitchFamily="18" charset="0"/>
                <a:ea typeface="宋体" pitchFamily="2" charset="-122"/>
              </a:defRPr>
            </a:lvl4pPr>
            <a:lvl5pPr marL="2057400" indent="-228600" defTabSz="1017588" eaLnBrk="0" hangingPunct="0">
              <a:defRPr sz="1900">
                <a:solidFill>
                  <a:schemeClr val="tx1"/>
                </a:solidFill>
                <a:latin typeface="Times New Roman" pitchFamily="18" charset="0"/>
                <a:ea typeface="宋体" pitchFamily="2" charset="-122"/>
              </a:defRPr>
            </a:lvl5pPr>
            <a:lvl6pPr marL="25146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6pPr>
            <a:lvl7pPr marL="29718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7pPr>
            <a:lvl8pPr marL="34290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8pPr>
            <a:lvl9pPr marL="38862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9pPr>
          </a:lstStyle>
          <a:p>
            <a:pPr marL="444500" indent="-444500" eaLnBrk="1" hangingPunct="1">
              <a:lnSpc>
                <a:spcPct val="150000"/>
              </a:lnSpc>
              <a:spcBef>
                <a:spcPts val="1800"/>
              </a:spcBef>
              <a:buFont typeface="Wingdings" pitchFamily="2" charset="2"/>
              <a:buChar char="p"/>
              <a:defRPr/>
            </a:pPr>
            <a:r>
              <a:rPr lang="zh-CN" altLang="en-US" sz="2000" dirty="0">
                <a:solidFill>
                  <a:srgbClr val="00B050"/>
                </a:solidFill>
                <a:latin typeface="+mn-lt"/>
                <a:ea typeface="微软雅黑" pitchFamily="34" charset="-122"/>
              </a:rPr>
              <a:t>质保期限 </a:t>
            </a:r>
            <a:r>
              <a:rPr lang="en-US" altLang="zh-CN" sz="1700" b="0" dirty="0">
                <a:latin typeface="+mn-lt"/>
                <a:ea typeface="微软雅黑" pitchFamily="34" charset="-122"/>
              </a:rPr>
              <a:t>—— 18</a:t>
            </a:r>
            <a:r>
              <a:rPr lang="zh-CN" altLang="en-US" sz="1700" b="0" dirty="0">
                <a:latin typeface="+mn-lt"/>
                <a:ea typeface="微软雅黑" pitchFamily="34" charset="-122"/>
              </a:rPr>
              <a:t>个月</a:t>
            </a:r>
            <a:r>
              <a:rPr lang="en-US" altLang="zh-CN" sz="1700" b="0" dirty="0">
                <a:latin typeface="+mn-lt"/>
                <a:ea typeface="微软雅黑" pitchFamily="34" charset="-122"/>
              </a:rPr>
              <a:t>/15</a:t>
            </a:r>
            <a:r>
              <a:rPr lang="zh-CN" altLang="en-US" sz="1700" b="0" dirty="0">
                <a:latin typeface="+mn-lt"/>
                <a:ea typeface="微软雅黑" pitchFamily="34" charset="-122"/>
              </a:rPr>
              <a:t>万公里，先到者为准（优于绝大部分竞争对手）。</a:t>
            </a:r>
            <a:endParaRPr lang="en-US" altLang="zh-CN" sz="1700" b="0" dirty="0">
              <a:latin typeface="+mn-lt"/>
              <a:ea typeface="微软雅黑" pitchFamily="34" charset="-122"/>
            </a:endParaRPr>
          </a:p>
          <a:p>
            <a:pPr marL="901700" indent="-444500" eaLnBrk="1" hangingPunct="1">
              <a:lnSpc>
                <a:spcPct val="150000"/>
              </a:lnSpc>
              <a:spcBef>
                <a:spcPts val="1800"/>
              </a:spcBef>
              <a:buFont typeface="Wingdings" pitchFamily="2" charset="2"/>
              <a:buChar char="p"/>
              <a:defRPr/>
            </a:pPr>
            <a:r>
              <a:rPr lang="zh-CN" altLang="en-US" sz="2000" dirty="0">
                <a:solidFill>
                  <a:srgbClr val="00B050"/>
                </a:solidFill>
                <a:latin typeface="+mn-lt"/>
                <a:ea typeface="微软雅黑" pitchFamily="34" charset="-122"/>
              </a:rPr>
              <a:t>质保延长 </a:t>
            </a:r>
            <a:r>
              <a:rPr lang="en-US" altLang="zh-CN" sz="1700" b="0" dirty="0">
                <a:latin typeface="+mn-lt"/>
                <a:ea typeface="微软雅黑" pitchFamily="34" charset="-122"/>
              </a:rPr>
              <a:t>—— </a:t>
            </a:r>
            <a:r>
              <a:rPr lang="zh-CN" altLang="en-US" sz="1700" b="0" dirty="0">
                <a:latin typeface="+mn-lt"/>
                <a:ea typeface="微软雅黑" pitchFamily="34" charset="-122"/>
              </a:rPr>
              <a:t>客户可以根据需要，选择有偿延长质保期限，为车辆提供更长时间</a:t>
            </a:r>
            <a:r>
              <a:rPr lang="zh-CN" altLang="en-US" sz="1700" b="0" dirty="0" smtClean="0">
                <a:latin typeface="+mn-lt"/>
                <a:ea typeface="微软雅黑" pitchFamily="34" charset="-122"/>
              </a:rPr>
              <a:t>的运营保障。</a:t>
            </a:r>
            <a:endParaRPr lang="zh-CN" altLang="en-US" sz="1700" b="0" dirty="0">
              <a:latin typeface="+mn-lt"/>
              <a:ea typeface="微软雅黑" pitchFamily="34" charset="-122"/>
            </a:endParaRPr>
          </a:p>
          <a:p>
            <a:pPr marL="1346200" indent="-444500" eaLnBrk="1" hangingPunct="1">
              <a:lnSpc>
                <a:spcPct val="150000"/>
              </a:lnSpc>
              <a:spcBef>
                <a:spcPts val="1800"/>
              </a:spcBef>
              <a:buFont typeface="Wingdings" pitchFamily="2" charset="2"/>
              <a:buChar char="p"/>
              <a:defRPr/>
            </a:pPr>
            <a:r>
              <a:rPr lang="zh-CN" altLang="en-US" sz="2000" dirty="0">
                <a:solidFill>
                  <a:srgbClr val="00B050"/>
                </a:solidFill>
                <a:latin typeface="+mn-lt"/>
                <a:ea typeface="微软雅黑" pitchFamily="34" charset="-122"/>
              </a:rPr>
              <a:t>早期运营保障 </a:t>
            </a:r>
            <a:r>
              <a:rPr lang="en-US" altLang="zh-CN" sz="1700" b="0" dirty="0">
                <a:latin typeface="+mn-lt"/>
                <a:ea typeface="微软雅黑" pitchFamily="34" charset="-122"/>
              </a:rPr>
              <a:t>—— </a:t>
            </a:r>
            <a:r>
              <a:rPr lang="zh-CN" altLang="en-US" sz="1700" b="0" dirty="0">
                <a:latin typeface="+mn-lt"/>
                <a:ea typeface="微软雅黑" pitchFamily="34" charset="-122"/>
              </a:rPr>
              <a:t>车辆运营</a:t>
            </a:r>
            <a:r>
              <a:rPr lang="zh-CN" altLang="en-US" sz="1700" b="0" dirty="0" smtClean="0">
                <a:latin typeface="+mn-lt"/>
                <a:ea typeface="微软雅黑" pitchFamily="34" charset="-122"/>
              </a:rPr>
              <a:t>至</a:t>
            </a:r>
            <a:r>
              <a:rPr lang="en-US" altLang="zh-CN" sz="1700" b="0" dirty="0" smtClean="0">
                <a:latin typeface="+mn-lt"/>
                <a:ea typeface="微软雅黑" pitchFamily="34" charset="-122"/>
              </a:rPr>
              <a:t>18,000~30,000KM</a:t>
            </a:r>
            <a:r>
              <a:rPr lang="zh-CN" altLang="en-US" sz="1700" b="0" dirty="0">
                <a:latin typeface="+mn-lt"/>
                <a:ea typeface="微软雅黑" pitchFamily="34" charset="-122"/>
              </a:rPr>
              <a:t>或车辆交付后</a:t>
            </a:r>
            <a:r>
              <a:rPr lang="en-US" altLang="zh-CN" sz="1700" b="0" dirty="0">
                <a:latin typeface="+mn-lt"/>
                <a:ea typeface="微软雅黑" pitchFamily="34" charset="-122"/>
              </a:rPr>
              <a:t>3-6</a:t>
            </a:r>
            <a:r>
              <a:rPr lang="zh-CN" altLang="en-US" sz="1700" b="0" dirty="0">
                <a:latin typeface="+mn-lt"/>
                <a:ea typeface="微软雅黑" pitchFamily="34" charset="-122"/>
              </a:rPr>
              <a:t>个</a:t>
            </a:r>
            <a:r>
              <a:rPr lang="zh-CN" altLang="en-US" sz="1700" b="0" smtClean="0">
                <a:latin typeface="+mn-lt"/>
                <a:ea typeface="微软雅黑" pitchFamily="34" charset="-122"/>
              </a:rPr>
              <a:t>月（两个条件超出任意一个，不再享受免费保养），</a:t>
            </a:r>
            <a:r>
              <a:rPr lang="zh-CN" altLang="en-US" sz="1700" b="0" dirty="0">
                <a:latin typeface="+mn-lt"/>
                <a:ea typeface="微软雅黑" pitchFamily="34" charset="-122"/>
              </a:rPr>
              <a:t>为客户免费提供一次整车检查和保养，降低车辆故障率。</a:t>
            </a:r>
          </a:p>
        </p:txBody>
      </p:sp>
      <p:pic>
        <p:nvPicPr>
          <p:cNvPr id="5" name="Picture 7" descr="121"/>
          <p:cNvPicPr>
            <a:picLocks noChangeAspect="1" noChangeArrowheads="1"/>
          </p:cNvPicPr>
          <p:nvPr/>
        </p:nvPicPr>
        <p:blipFill>
          <a:blip r:embed="rId3" cstate="print"/>
          <a:srcRect/>
          <a:stretch>
            <a:fillRect/>
          </a:stretch>
        </p:blipFill>
        <p:spPr bwMode="auto">
          <a:xfrm>
            <a:off x="7108825" y="5054600"/>
            <a:ext cx="2941638" cy="1622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7/14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24579" name="文本占位符 2"/>
          <p:cNvSpPr txBox="1">
            <a:spLocks/>
          </p:cNvSpPr>
          <p:nvPr/>
        </p:nvSpPr>
        <p:spPr bwMode="auto">
          <a:xfrm>
            <a:off x="339725" y="776288"/>
            <a:ext cx="9639847" cy="1430884"/>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dirty="0">
                <a:solidFill>
                  <a:srgbClr val="008000"/>
                </a:solidFill>
                <a:ea typeface="微软雅黑" pitchFamily="34" charset="-122"/>
              </a:rPr>
              <a:t>服务：</a:t>
            </a:r>
            <a:r>
              <a:rPr lang="zh-CN" altLang="en-US" sz="2000" dirty="0">
                <a:solidFill>
                  <a:srgbClr val="00B0F0"/>
                </a:solidFill>
                <a:ea typeface="微软雅黑" pitchFamily="34" charset="-122"/>
              </a:rPr>
              <a:t>覆盖全球市场的服务网络（</a:t>
            </a:r>
            <a:r>
              <a:rPr lang="en-US" altLang="zh-CN" sz="2000" dirty="0">
                <a:solidFill>
                  <a:srgbClr val="00B0F0"/>
                </a:solidFill>
                <a:ea typeface="微软雅黑" pitchFamily="34" charset="-122"/>
              </a:rPr>
              <a:t>1/2</a:t>
            </a:r>
            <a:r>
              <a:rPr lang="zh-CN" altLang="en-US" sz="2000" dirty="0">
                <a:solidFill>
                  <a:srgbClr val="00B0F0"/>
                </a:solidFill>
                <a:ea typeface="微软雅黑" pitchFamily="34" charset="-122"/>
              </a:rPr>
              <a:t>）</a:t>
            </a:r>
            <a:endParaRPr lang="en-US" altLang="zh-CN" sz="2000" dirty="0">
              <a:solidFill>
                <a:srgbClr val="00B0F0"/>
              </a:solidFill>
              <a:ea typeface="微软雅黑" pitchFamily="34" charset="-122"/>
              <a:sym typeface="Wingdings" pitchFamily="2" charset="2"/>
            </a:endParaRPr>
          </a:p>
          <a:p>
            <a:pPr marL="266700" indent="-266700" defTabSz="1016000" eaLnBrk="0" hangingPunct="0">
              <a:spcBef>
                <a:spcPts val="1800"/>
              </a:spcBef>
              <a:buFont typeface="Arial" pitchFamily="34" charset="0"/>
              <a:buChar char="•"/>
            </a:pPr>
            <a:r>
              <a:rPr lang="zh-CN" altLang="en-US" sz="1800" b="0" dirty="0">
                <a:solidFill>
                  <a:schemeClr val="tx1"/>
                </a:solidFill>
                <a:ea typeface="微软雅黑" pitchFamily="34" charset="-122"/>
              </a:rPr>
              <a:t>宇通已在各实现销售的市场建有服务授权商和配件经销商，为客户提供及时有效的售后服务。截止</a:t>
            </a:r>
            <a:r>
              <a:rPr lang="en-US" altLang="en-US" sz="1800" b="0" dirty="0" smtClean="0">
                <a:solidFill>
                  <a:schemeClr val="tx1"/>
                </a:solidFill>
                <a:ea typeface="微软雅黑" pitchFamily="34" charset="-122"/>
              </a:rPr>
              <a:t>2017</a:t>
            </a:r>
            <a:r>
              <a:rPr lang="zh-CN" altLang="en-US" sz="1800" b="0" dirty="0" smtClean="0">
                <a:solidFill>
                  <a:schemeClr val="tx1"/>
                </a:solidFill>
                <a:ea typeface="微软雅黑" pitchFamily="34" charset="-122"/>
              </a:rPr>
              <a:t>年</a:t>
            </a:r>
            <a:r>
              <a:rPr lang="en-US" altLang="zh-CN" sz="1800" b="0" dirty="0" smtClean="0">
                <a:solidFill>
                  <a:schemeClr val="tx1"/>
                </a:solidFill>
                <a:ea typeface="微软雅黑" pitchFamily="34" charset="-122"/>
              </a:rPr>
              <a:t>5</a:t>
            </a:r>
            <a:r>
              <a:rPr lang="zh-CN" altLang="en-US" sz="1800" b="0" dirty="0" smtClean="0">
                <a:solidFill>
                  <a:schemeClr val="tx1"/>
                </a:solidFill>
                <a:ea typeface="微软雅黑" pitchFamily="34" charset="-122"/>
              </a:rPr>
              <a:t>月，</a:t>
            </a:r>
            <a:r>
              <a:rPr lang="zh-CN" altLang="en-US" sz="1800" b="0" dirty="0">
                <a:solidFill>
                  <a:schemeClr val="tx1"/>
                </a:solidFill>
                <a:ea typeface="微软雅黑" pitchFamily="34" charset="-122"/>
              </a:rPr>
              <a:t>宇通海外售后服务网络已覆盖</a:t>
            </a:r>
            <a:r>
              <a:rPr lang="zh-CN" altLang="en-US" sz="1800" b="0" dirty="0" smtClean="0">
                <a:solidFill>
                  <a:schemeClr val="tx1"/>
                </a:solidFill>
                <a:ea typeface="微软雅黑" pitchFamily="34" charset="-122"/>
              </a:rPr>
              <a:t>到</a:t>
            </a:r>
            <a:r>
              <a:rPr lang="en-US" altLang="en-US" sz="2400" b="0" i="1" dirty="0" smtClean="0">
                <a:solidFill>
                  <a:srgbClr val="00B050"/>
                </a:solidFill>
                <a:ea typeface="微软雅黑" pitchFamily="34" charset="-122"/>
              </a:rPr>
              <a:t>114</a:t>
            </a:r>
            <a:r>
              <a:rPr lang="zh-CN" altLang="en-US" sz="2400" b="0" i="1" dirty="0" smtClean="0">
                <a:solidFill>
                  <a:srgbClr val="00B050"/>
                </a:solidFill>
                <a:ea typeface="微软雅黑" pitchFamily="34" charset="-122"/>
              </a:rPr>
              <a:t>个</a:t>
            </a:r>
            <a:r>
              <a:rPr lang="zh-CN" altLang="en-US" sz="1800" b="0" dirty="0">
                <a:solidFill>
                  <a:schemeClr val="tx1"/>
                </a:solidFill>
                <a:ea typeface="微软雅黑" pitchFamily="34" charset="-122"/>
              </a:rPr>
              <a:t>国家和地区，</a:t>
            </a:r>
            <a:r>
              <a:rPr lang="zh-CN" altLang="en-US" sz="1800" b="0" dirty="0" smtClean="0">
                <a:solidFill>
                  <a:schemeClr val="tx1"/>
                </a:solidFill>
                <a:ea typeface="微软雅黑" pitchFamily="34" charset="-122"/>
              </a:rPr>
              <a:t>拥有</a:t>
            </a:r>
            <a:r>
              <a:rPr lang="en-US" altLang="zh-CN" sz="2400" b="0" i="1" dirty="0" smtClean="0">
                <a:solidFill>
                  <a:srgbClr val="00B050"/>
                </a:solidFill>
                <a:ea typeface="微软雅黑" pitchFamily="34" charset="-122"/>
              </a:rPr>
              <a:t>205</a:t>
            </a:r>
            <a:r>
              <a:rPr lang="zh-CN" altLang="en-US" sz="2400" b="0" i="1" dirty="0" smtClean="0">
                <a:solidFill>
                  <a:srgbClr val="00B050"/>
                </a:solidFill>
                <a:ea typeface="微软雅黑" pitchFamily="34" charset="-122"/>
              </a:rPr>
              <a:t>家</a:t>
            </a:r>
            <a:r>
              <a:rPr lang="zh-CN" altLang="en-US" sz="1800" b="0" dirty="0" smtClean="0">
                <a:solidFill>
                  <a:schemeClr val="tx1"/>
                </a:solidFill>
                <a:ea typeface="微软雅黑" pitchFamily="34" charset="-122"/>
              </a:rPr>
              <a:t>服务商，</a:t>
            </a:r>
            <a:r>
              <a:rPr lang="en-US" altLang="zh-CN" sz="2400" b="0" i="1" dirty="0" smtClean="0">
                <a:solidFill>
                  <a:srgbClr val="00B050"/>
                </a:solidFill>
                <a:ea typeface="微软雅黑" pitchFamily="34" charset="-122"/>
              </a:rPr>
              <a:t>331</a:t>
            </a:r>
            <a:r>
              <a:rPr lang="zh-CN" altLang="en-US" sz="2400" b="0" i="1" dirty="0" smtClean="0">
                <a:solidFill>
                  <a:srgbClr val="00B050"/>
                </a:solidFill>
                <a:ea typeface="微软雅黑" pitchFamily="34" charset="-122"/>
              </a:rPr>
              <a:t>个</a:t>
            </a:r>
            <a:r>
              <a:rPr lang="zh-CN" altLang="en-US" sz="1800" b="0" dirty="0">
                <a:solidFill>
                  <a:schemeClr val="tx1"/>
                </a:solidFill>
                <a:ea typeface="微软雅黑" pitchFamily="34" charset="-122"/>
              </a:rPr>
              <a:t>服务站。</a:t>
            </a:r>
            <a:endParaRPr lang="en-US" altLang="zh-CN" sz="1800" b="0" dirty="0">
              <a:solidFill>
                <a:srgbClr val="008000"/>
              </a:solidFill>
              <a:ea typeface="微软雅黑" pitchFamily="34" charset="-122"/>
            </a:endParaRPr>
          </a:p>
        </p:txBody>
      </p:sp>
      <p:pic>
        <p:nvPicPr>
          <p:cNvPr id="4" name="Picture 8"/>
          <p:cNvPicPr>
            <a:picLocks noChangeAspect="1" noChangeArrowheads="1"/>
          </p:cNvPicPr>
          <p:nvPr/>
        </p:nvPicPr>
        <p:blipFill>
          <a:blip r:embed="rId2" cstate="print"/>
          <a:srcRect/>
          <a:stretch>
            <a:fillRect/>
          </a:stretch>
        </p:blipFill>
        <p:spPr bwMode="auto">
          <a:xfrm>
            <a:off x="792163" y="2374900"/>
            <a:ext cx="8759825" cy="4000500"/>
          </a:xfrm>
          <a:prstGeom prst="rect">
            <a:avLst/>
          </a:prstGeom>
          <a:noFill/>
          <a:ln w="19050">
            <a:solidFill>
              <a:schemeClr val="bg1"/>
            </a:solidFill>
            <a:miter lim="800000"/>
            <a:headEnd/>
            <a:tailEnd/>
          </a:ln>
          <a:effectLst>
            <a:outerShdw dist="107763" dir="27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8/14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25603" name="文本占位符 2"/>
          <p:cNvSpPr txBox="1">
            <a:spLocks/>
          </p:cNvSpPr>
          <p:nvPr/>
        </p:nvSpPr>
        <p:spPr bwMode="auto">
          <a:xfrm>
            <a:off x="339725" y="776288"/>
            <a:ext cx="9345613" cy="13065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dirty="0">
                <a:solidFill>
                  <a:srgbClr val="008000"/>
                </a:solidFill>
                <a:ea typeface="微软雅黑" pitchFamily="34" charset="-122"/>
              </a:rPr>
              <a:t>服务：</a:t>
            </a:r>
            <a:r>
              <a:rPr lang="zh-CN" altLang="en-US" sz="2000" dirty="0">
                <a:solidFill>
                  <a:srgbClr val="00B0F0"/>
                </a:solidFill>
                <a:ea typeface="微软雅黑" pitchFamily="34" charset="-122"/>
              </a:rPr>
              <a:t>覆盖全球市场的服务网络（</a:t>
            </a:r>
            <a:r>
              <a:rPr lang="en-US" altLang="zh-CN" sz="2000" dirty="0">
                <a:solidFill>
                  <a:srgbClr val="00B0F0"/>
                </a:solidFill>
                <a:ea typeface="微软雅黑" pitchFamily="34" charset="-122"/>
              </a:rPr>
              <a:t>2/2</a:t>
            </a:r>
            <a:r>
              <a:rPr lang="zh-CN" altLang="en-US" sz="2000" dirty="0">
                <a:solidFill>
                  <a:srgbClr val="00B0F0"/>
                </a:solidFill>
                <a:ea typeface="微软雅黑" pitchFamily="34" charset="-122"/>
              </a:rPr>
              <a:t>）</a:t>
            </a:r>
            <a:endParaRPr lang="en-US" altLang="zh-CN" sz="2000" dirty="0">
              <a:solidFill>
                <a:srgbClr val="00B0F0"/>
              </a:solidFill>
              <a:ea typeface="微软雅黑" pitchFamily="34" charset="-122"/>
              <a:sym typeface="Wingdings" pitchFamily="2" charset="2"/>
            </a:endParaRPr>
          </a:p>
          <a:p>
            <a:pPr marL="266700" indent="-266700" defTabSz="1016000" eaLnBrk="0" hangingPunct="0">
              <a:spcBef>
                <a:spcPts val="1800"/>
              </a:spcBef>
              <a:buFont typeface="Arial" pitchFamily="34" charset="0"/>
              <a:buChar char="•"/>
            </a:pPr>
            <a:r>
              <a:rPr lang="zh-CN" altLang="en-US" sz="1800" b="0" dirty="0">
                <a:solidFill>
                  <a:schemeClr val="tx1"/>
                </a:solidFill>
                <a:ea typeface="微软雅黑" pitchFamily="34" charset="-122"/>
              </a:rPr>
              <a:t>宇通还与各总成供应商康明斯、玉柴、</a:t>
            </a:r>
            <a:r>
              <a:rPr lang="en-US" altLang="zh-CN" sz="1800" b="0" dirty="0" smtClean="0">
                <a:solidFill>
                  <a:schemeClr val="tx1"/>
                </a:solidFill>
                <a:ea typeface="微软雅黑" pitchFamily="34" charset="-122"/>
              </a:rPr>
              <a:t>Allison</a:t>
            </a:r>
            <a:r>
              <a:rPr lang="zh-CN" altLang="en-US" sz="1800" b="0" dirty="0" smtClean="0">
                <a:solidFill>
                  <a:schemeClr val="tx1"/>
                </a:solidFill>
                <a:ea typeface="微软雅黑" pitchFamily="34" charset="-122"/>
              </a:rPr>
              <a:t>等</a:t>
            </a:r>
            <a:r>
              <a:rPr lang="zh-CN" altLang="en-US" sz="1800" b="0" dirty="0">
                <a:solidFill>
                  <a:schemeClr val="tx1"/>
                </a:solidFill>
                <a:ea typeface="微软雅黑" pitchFamily="34" charset="-122"/>
              </a:rPr>
              <a:t>公司签订了联合服务协议，遍布全球供应商服务网络共同为宇通车辆提供联保服务。</a:t>
            </a:r>
            <a:endParaRPr lang="en-US" altLang="zh-CN" sz="1800" b="0" dirty="0">
              <a:solidFill>
                <a:schemeClr val="tx1"/>
              </a:solidFill>
              <a:ea typeface="微软雅黑" pitchFamily="34" charset="-122"/>
            </a:endParaRPr>
          </a:p>
        </p:txBody>
      </p:sp>
      <p:sp>
        <p:nvSpPr>
          <p:cNvPr id="25604" name="Text Box 6"/>
          <p:cNvSpPr txBox="1">
            <a:spLocks noChangeArrowheads="1"/>
          </p:cNvSpPr>
          <p:nvPr/>
        </p:nvSpPr>
        <p:spPr bwMode="auto">
          <a:xfrm>
            <a:off x="692150" y="4557713"/>
            <a:ext cx="4267200" cy="371475"/>
          </a:xfrm>
          <a:prstGeom prst="rect">
            <a:avLst/>
          </a:prstGeom>
          <a:noFill/>
          <a:ln w="9525">
            <a:noFill/>
            <a:miter lim="800000"/>
            <a:headEnd/>
            <a:tailEnd/>
          </a:ln>
        </p:spPr>
        <p:txBody>
          <a:bodyPr>
            <a:spAutoFit/>
          </a:bodyPr>
          <a:lstStyle/>
          <a:p>
            <a:pPr defTabSz="1017588">
              <a:lnSpc>
                <a:spcPct val="125000"/>
              </a:lnSpc>
              <a:spcBef>
                <a:spcPct val="35000"/>
              </a:spcBef>
            </a:pPr>
            <a:r>
              <a:rPr lang="en-US" altLang="zh-CN">
                <a:solidFill>
                  <a:srgbClr val="000000"/>
                </a:solidFill>
                <a:latin typeface="微软雅黑" pitchFamily="34" charset="-122"/>
                <a:ea typeface="微软雅黑" pitchFamily="34" charset="-122"/>
              </a:rPr>
              <a:t>ZF</a:t>
            </a:r>
            <a:r>
              <a:rPr lang="zh-CN" altLang="en-US">
                <a:solidFill>
                  <a:srgbClr val="000000"/>
                </a:solidFill>
                <a:latin typeface="微软雅黑" pitchFamily="34" charset="-122"/>
                <a:ea typeface="微软雅黑" pitchFamily="34" charset="-122"/>
              </a:rPr>
              <a:t>全球服务覆盖示意图</a:t>
            </a:r>
          </a:p>
        </p:txBody>
      </p:sp>
      <p:pic>
        <p:nvPicPr>
          <p:cNvPr id="5" name="Picture 7"/>
          <p:cNvPicPr>
            <a:picLocks noChangeAspect="1" noChangeArrowheads="1"/>
          </p:cNvPicPr>
          <p:nvPr/>
        </p:nvPicPr>
        <p:blipFill>
          <a:blip r:embed="rId2" cstate="print"/>
          <a:srcRect/>
          <a:stretch>
            <a:fillRect/>
          </a:stretch>
        </p:blipFill>
        <p:spPr bwMode="auto">
          <a:xfrm>
            <a:off x="685800" y="2192338"/>
            <a:ext cx="4953000" cy="2254250"/>
          </a:xfrm>
          <a:prstGeom prst="rect">
            <a:avLst/>
          </a:prstGeom>
          <a:noFill/>
          <a:ln w="25400" algn="ctr">
            <a:solidFill>
              <a:schemeClr val="bg1"/>
            </a:solidFill>
            <a:miter lim="800000"/>
            <a:headEnd/>
            <a:tailEnd/>
          </a:ln>
          <a:effectLst>
            <a:outerShdw dist="107763" dir="2700000" algn="ctr" rotWithShape="0">
              <a:srgbClr val="808080">
                <a:alpha val="50000"/>
              </a:srgbClr>
            </a:outerShdw>
          </a:effectLst>
        </p:spPr>
      </p:pic>
      <p:pic>
        <p:nvPicPr>
          <p:cNvPr id="6" name="Picture 7" descr="QQ截图未命名"/>
          <p:cNvPicPr>
            <a:picLocks noChangeAspect="1" noChangeArrowheads="1"/>
          </p:cNvPicPr>
          <p:nvPr/>
        </p:nvPicPr>
        <p:blipFill>
          <a:blip r:embed="rId3" cstate="print"/>
          <a:srcRect/>
          <a:stretch>
            <a:fillRect/>
          </a:stretch>
        </p:blipFill>
        <p:spPr bwMode="auto">
          <a:xfrm>
            <a:off x="5011738" y="3917950"/>
            <a:ext cx="4832350" cy="2328863"/>
          </a:xfrm>
          <a:prstGeom prst="rect">
            <a:avLst/>
          </a:prstGeom>
          <a:noFill/>
          <a:ln w="25400">
            <a:solidFill>
              <a:schemeClr val="bg1"/>
            </a:solidFill>
            <a:miter lim="800000"/>
            <a:headEnd/>
            <a:tailEnd/>
          </a:ln>
          <a:effectLst>
            <a:outerShdw dist="107763" dir="2700000" algn="ctr" rotWithShape="0">
              <a:srgbClr val="808080">
                <a:alpha val="50000"/>
              </a:srgbClr>
            </a:outerShdw>
          </a:effectLst>
        </p:spPr>
      </p:pic>
      <p:sp>
        <p:nvSpPr>
          <p:cNvPr id="25607" name="Text Box 8"/>
          <p:cNvSpPr txBox="1">
            <a:spLocks noChangeArrowheads="1"/>
          </p:cNvSpPr>
          <p:nvPr/>
        </p:nvSpPr>
        <p:spPr bwMode="auto">
          <a:xfrm>
            <a:off x="5057775" y="6356350"/>
            <a:ext cx="4800600" cy="371475"/>
          </a:xfrm>
          <a:prstGeom prst="rect">
            <a:avLst/>
          </a:prstGeom>
          <a:noFill/>
          <a:ln w="9525">
            <a:noFill/>
            <a:miter lim="800000"/>
            <a:headEnd/>
            <a:tailEnd/>
          </a:ln>
        </p:spPr>
        <p:txBody>
          <a:bodyPr>
            <a:spAutoFit/>
          </a:bodyPr>
          <a:lstStyle/>
          <a:p>
            <a:pPr defTabSz="1017588">
              <a:lnSpc>
                <a:spcPct val="125000"/>
              </a:lnSpc>
              <a:spcBef>
                <a:spcPct val="35000"/>
              </a:spcBef>
            </a:pPr>
            <a:r>
              <a:rPr lang="en-US" altLang="zh-CN">
                <a:solidFill>
                  <a:srgbClr val="000000"/>
                </a:solidFill>
                <a:latin typeface="微软雅黑" pitchFamily="34" charset="-122"/>
                <a:ea typeface="微软雅黑" pitchFamily="34" charset="-122"/>
              </a:rPr>
              <a:t>Allison</a:t>
            </a:r>
            <a:r>
              <a:rPr lang="zh-CN" altLang="en-US">
                <a:solidFill>
                  <a:srgbClr val="000000"/>
                </a:solidFill>
                <a:latin typeface="微软雅黑" pitchFamily="34" charset="-122"/>
                <a:ea typeface="微软雅黑" pitchFamily="34" charset="-122"/>
              </a:rPr>
              <a:t>全球服务覆盖示意图</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9/14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26627" name="文本占位符 2"/>
          <p:cNvSpPr txBox="1">
            <a:spLocks/>
          </p:cNvSpPr>
          <p:nvPr/>
        </p:nvSpPr>
        <p:spPr bwMode="auto">
          <a:xfrm>
            <a:off x="339725" y="776288"/>
            <a:ext cx="9345613" cy="13065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dirty="0">
                <a:solidFill>
                  <a:srgbClr val="008000"/>
                </a:solidFill>
                <a:ea typeface="微软雅黑" pitchFamily="34" charset="-122"/>
              </a:rPr>
              <a:t>服务：</a:t>
            </a:r>
            <a:r>
              <a:rPr lang="zh-CN" altLang="en-US" sz="2000" dirty="0">
                <a:solidFill>
                  <a:srgbClr val="00B0F0"/>
                </a:solidFill>
                <a:ea typeface="微软雅黑" pitchFamily="34" charset="-122"/>
              </a:rPr>
              <a:t>专业化的市场派驻队伍（</a:t>
            </a:r>
            <a:r>
              <a:rPr lang="en-US" altLang="zh-CN" sz="2000" dirty="0">
                <a:solidFill>
                  <a:srgbClr val="00B0F0"/>
                </a:solidFill>
                <a:ea typeface="微软雅黑" pitchFamily="34" charset="-122"/>
              </a:rPr>
              <a:t>1/2</a:t>
            </a:r>
            <a:r>
              <a:rPr lang="zh-CN" altLang="en-US" sz="2000" dirty="0">
                <a:solidFill>
                  <a:srgbClr val="00B0F0"/>
                </a:solidFill>
                <a:ea typeface="微软雅黑" pitchFamily="34" charset="-122"/>
              </a:rPr>
              <a:t>）</a:t>
            </a:r>
            <a:endParaRPr lang="en-US" altLang="zh-CN" sz="2000" dirty="0">
              <a:solidFill>
                <a:srgbClr val="00B0F0"/>
              </a:solidFill>
              <a:ea typeface="微软雅黑" pitchFamily="34" charset="-122"/>
              <a:sym typeface="Wingdings" pitchFamily="2" charset="2"/>
            </a:endParaRPr>
          </a:p>
          <a:p>
            <a:pPr marL="266700" indent="-266700" defTabSz="1016000" eaLnBrk="0" hangingPunct="0">
              <a:spcBef>
                <a:spcPts val="1800"/>
              </a:spcBef>
              <a:buFont typeface="Arial" pitchFamily="34" charset="0"/>
              <a:buChar char="•"/>
            </a:pPr>
            <a:r>
              <a:rPr lang="zh-CN" altLang="zh-CN" sz="1800" b="0" dirty="0">
                <a:solidFill>
                  <a:schemeClr val="tx1"/>
                </a:solidFill>
                <a:ea typeface="微软雅黑" pitchFamily="34" charset="-122"/>
              </a:rPr>
              <a:t>自2005年起，宇通组建了一</a:t>
            </a:r>
            <a:r>
              <a:rPr lang="zh-CN" altLang="en-US" sz="1800" b="0" dirty="0">
                <a:solidFill>
                  <a:schemeClr val="tx1"/>
                </a:solidFill>
                <a:ea typeface="微软雅黑" pitchFamily="34" charset="-122"/>
              </a:rPr>
              <a:t>支</a:t>
            </a:r>
            <a:r>
              <a:rPr lang="zh-CN" altLang="zh-CN" sz="1800" b="0" dirty="0">
                <a:solidFill>
                  <a:schemeClr val="tx1"/>
                </a:solidFill>
                <a:ea typeface="微软雅黑" pitchFamily="34" charset="-122"/>
              </a:rPr>
              <a:t>专业化程度高、技术能力强的海外售后服务团队。</a:t>
            </a:r>
            <a:r>
              <a:rPr lang="en-US" altLang="zh-CN" sz="1800" b="0" dirty="0" smtClean="0">
                <a:solidFill>
                  <a:schemeClr val="tx1"/>
                </a:solidFill>
                <a:ea typeface="微软雅黑" pitchFamily="34" charset="-122"/>
              </a:rPr>
              <a:t>183</a:t>
            </a:r>
            <a:r>
              <a:rPr lang="zh-CN" altLang="en-US" sz="1800" b="0" dirty="0" smtClean="0">
                <a:solidFill>
                  <a:schemeClr val="tx1"/>
                </a:solidFill>
                <a:ea typeface="微软雅黑" pitchFamily="34" charset="-122"/>
              </a:rPr>
              <a:t>余</a:t>
            </a:r>
            <a:r>
              <a:rPr lang="zh-CN" altLang="zh-CN" sz="1800" b="0" dirty="0">
                <a:solidFill>
                  <a:schemeClr val="tx1"/>
                </a:solidFill>
                <a:ea typeface="微软雅黑" pitchFamily="34" charset="-122"/>
              </a:rPr>
              <a:t>位服务工程师驻扎在市场第一线，为客户</a:t>
            </a:r>
            <a:r>
              <a:rPr lang="zh-CN" altLang="en-US" sz="1800" b="0" dirty="0">
                <a:solidFill>
                  <a:schemeClr val="tx1"/>
                </a:solidFill>
                <a:ea typeface="微软雅黑" pitchFamily="34" charset="-122"/>
              </a:rPr>
              <a:t>、服务商</a:t>
            </a:r>
            <a:r>
              <a:rPr lang="zh-CN" altLang="zh-CN" sz="1800" b="0" dirty="0">
                <a:solidFill>
                  <a:schemeClr val="tx1"/>
                </a:solidFill>
                <a:ea typeface="微软雅黑" pitchFamily="34" charset="-122"/>
              </a:rPr>
              <a:t>提供专业的</a:t>
            </a:r>
            <a:r>
              <a:rPr lang="zh-CN" altLang="en-US" sz="1800" b="0" dirty="0">
                <a:solidFill>
                  <a:schemeClr val="tx1"/>
                </a:solidFill>
                <a:ea typeface="微软雅黑" pitchFamily="34" charset="-122"/>
              </a:rPr>
              <a:t>技术支持。</a:t>
            </a:r>
            <a:endParaRPr lang="en-US" altLang="zh-CN" sz="1800" b="0" dirty="0">
              <a:solidFill>
                <a:schemeClr val="tx1"/>
              </a:solidFill>
              <a:ea typeface="微软雅黑" pitchFamily="34" charset="-122"/>
            </a:endParaRPr>
          </a:p>
        </p:txBody>
      </p:sp>
      <p:grpSp>
        <p:nvGrpSpPr>
          <p:cNvPr id="2" name="Group 152"/>
          <p:cNvGrpSpPr>
            <a:grpSpLocks/>
          </p:cNvGrpSpPr>
          <p:nvPr/>
        </p:nvGrpSpPr>
        <p:grpSpPr bwMode="auto">
          <a:xfrm>
            <a:off x="623888" y="2120900"/>
            <a:ext cx="7175500" cy="2160588"/>
            <a:chOff x="1296" y="1239"/>
            <a:chExt cx="4464" cy="1401"/>
          </a:xfrm>
        </p:grpSpPr>
        <p:pic>
          <p:nvPicPr>
            <p:cNvPr id="26635" name="Picture 153" descr="IMG_0337"/>
            <p:cNvPicPr>
              <a:picLocks noChangeAspect="1" noChangeArrowheads="1"/>
            </p:cNvPicPr>
            <p:nvPr/>
          </p:nvPicPr>
          <p:blipFill>
            <a:blip r:embed="rId2" cstate="email"/>
            <a:srcRect/>
            <a:stretch>
              <a:fillRect/>
            </a:stretch>
          </p:blipFill>
          <p:spPr bwMode="auto">
            <a:xfrm>
              <a:off x="2825" y="1361"/>
              <a:ext cx="1512" cy="1134"/>
            </a:xfrm>
            <a:prstGeom prst="rect">
              <a:avLst/>
            </a:prstGeom>
            <a:noFill/>
            <a:ln w="9525">
              <a:noFill/>
              <a:miter lim="800000"/>
              <a:headEnd/>
              <a:tailEnd/>
            </a:ln>
          </p:spPr>
        </p:pic>
        <p:pic>
          <p:nvPicPr>
            <p:cNvPr id="26636" name="Picture 154" descr="IMG_1280"/>
            <p:cNvPicPr>
              <a:picLocks noChangeAspect="1" noChangeArrowheads="1"/>
            </p:cNvPicPr>
            <p:nvPr/>
          </p:nvPicPr>
          <p:blipFill>
            <a:blip r:embed="rId3" cstate="email"/>
            <a:srcRect/>
            <a:stretch>
              <a:fillRect/>
            </a:stretch>
          </p:blipFill>
          <p:spPr bwMode="auto">
            <a:xfrm>
              <a:off x="4334" y="1361"/>
              <a:ext cx="1426" cy="1134"/>
            </a:xfrm>
            <a:prstGeom prst="rect">
              <a:avLst/>
            </a:prstGeom>
            <a:noFill/>
            <a:ln w="9525">
              <a:noFill/>
              <a:miter lim="800000"/>
              <a:headEnd/>
              <a:tailEnd/>
            </a:ln>
          </p:spPr>
        </p:pic>
        <p:pic>
          <p:nvPicPr>
            <p:cNvPr id="26637" name="Picture 155" descr="现场检测"/>
            <p:cNvPicPr>
              <a:picLocks noChangeAspect="1" noChangeArrowheads="1"/>
            </p:cNvPicPr>
            <p:nvPr/>
          </p:nvPicPr>
          <p:blipFill>
            <a:blip r:embed="rId4" cstate="email"/>
            <a:srcRect/>
            <a:stretch>
              <a:fillRect/>
            </a:stretch>
          </p:blipFill>
          <p:spPr bwMode="auto">
            <a:xfrm>
              <a:off x="1313" y="1361"/>
              <a:ext cx="1512" cy="1134"/>
            </a:xfrm>
            <a:prstGeom prst="rect">
              <a:avLst/>
            </a:prstGeom>
            <a:noFill/>
            <a:ln w="9525">
              <a:noFill/>
              <a:miter lim="800000"/>
              <a:headEnd/>
              <a:tailEnd/>
            </a:ln>
          </p:spPr>
        </p:pic>
        <p:pic>
          <p:nvPicPr>
            <p:cNvPr id="26638" name="Picture 22" descr="条"/>
            <p:cNvPicPr>
              <a:picLocks noChangeAspect="1" noChangeArrowheads="1"/>
            </p:cNvPicPr>
            <p:nvPr/>
          </p:nvPicPr>
          <p:blipFill>
            <a:blip r:embed="rId5" cstate="email">
              <a:lum bright="70000" contrast="-28000"/>
            </a:blip>
            <a:srcRect/>
            <a:stretch>
              <a:fillRect/>
            </a:stretch>
          </p:blipFill>
          <p:spPr bwMode="auto">
            <a:xfrm>
              <a:off x="1296" y="1239"/>
              <a:ext cx="4464" cy="135"/>
            </a:xfrm>
            <a:prstGeom prst="rect">
              <a:avLst/>
            </a:prstGeom>
            <a:noFill/>
            <a:ln w="9525">
              <a:noFill/>
              <a:miter lim="800000"/>
              <a:headEnd/>
              <a:tailEnd/>
            </a:ln>
          </p:spPr>
        </p:pic>
        <p:pic>
          <p:nvPicPr>
            <p:cNvPr id="26639" name="Picture 23" descr="条"/>
            <p:cNvPicPr>
              <a:picLocks noChangeAspect="1" noChangeArrowheads="1"/>
            </p:cNvPicPr>
            <p:nvPr/>
          </p:nvPicPr>
          <p:blipFill>
            <a:blip r:embed="rId6" cstate="email">
              <a:lum bright="70000" contrast="-28000"/>
            </a:blip>
            <a:srcRect/>
            <a:stretch>
              <a:fillRect/>
            </a:stretch>
          </p:blipFill>
          <p:spPr bwMode="auto">
            <a:xfrm>
              <a:off x="1296" y="2493"/>
              <a:ext cx="4464" cy="147"/>
            </a:xfrm>
            <a:prstGeom prst="rect">
              <a:avLst/>
            </a:prstGeom>
            <a:noFill/>
            <a:ln w="9525">
              <a:noFill/>
              <a:miter lim="800000"/>
              <a:headEnd/>
              <a:tailEnd/>
            </a:ln>
          </p:spPr>
        </p:pic>
      </p:grpSp>
      <p:grpSp>
        <p:nvGrpSpPr>
          <p:cNvPr id="3" name="Group 158"/>
          <p:cNvGrpSpPr>
            <a:grpSpLocks/>
          </p:cNvGrpSpPr>
          <p:nvPr/>
        </p:nvGrpSpPr>
        <p:grpSpPr bwMode="auto">
          <a:xfrm>
            <a:off x="2660650" y="4546600"/>
            <a:ext cx="7370763" cy="2174875"/>
            <a:chOff x="402" y="2768"/>
            <a:chExt cx="4566" cy="1401"/>
          </a:xfrm>
        </p:grpSpPr>
        <p:pic>
          <p:nvPicPr>
            <p:cNvPr id="26630" name="Picture 159" descr="科威特服务人员与当地服务商亲切交谈"/>
            <p:cNvPicPr>
              <a:picLocks noChangeAspect="1" noChangeArrowheads="1"/>
            </p:cNvPicPr>
            <p:nvPr/>
          </p:nvPicPr>
          <p:blipFill>
            <a:blip r:embed="rId7" cstate="email"/>
            <a:srcRect/>
            <a:stretch>
              <a:fillRect/>
            </a:stretch>
          </p:blipFill>
          <p:spPr bwMode="auto">
            <a:xfrm>
              <a:off x="402" y="2896"/>
              <a:ext cx="1566" cy="1133"/>
            </a:xfrm>
            <a:prstGeom prst="rect">
              <a:avLst/>
            </a:prstGeom>
            <a:noFill/>
            <a:ln w="9525">
              <a:noFill/>
              <a:miter lim="800000"/>
              <a:headEnd/>
              <a:tailEnd/>
            </a:ln>
          </p:spPr>
        </p:pic>
        <p:pic>
          <p:nvPicPr>
            <p:cNvPr id="26631" name="Picture 160" descr="海外服务人员对尼日尔技术人员进行培训现场"/>
            <p:cNvPicPr>
              <a:picLocks noChangeAspect="1" noChangeArrowheads="1"/>
            </p:cNvPicPr>
            <p:nvPr/>
          </p:nvPicPr>
          <p:blipFill>
            <a:blip r:embed="rId8" cstate="email"/>
            <a:srcRect/>
            <a:stretch>
              <a:fillRect/>
            </a:stretch>
          </p:blipFill>
          <p:spPr bwMode="auto">
            <a:xfrm>
              <a:off x="1968" y="2898"/>
              <a:ext cx="1512" cy="1134"/>
            </a:xfrm>
            <a:prstGeom prst="rect">
              <a:avLst/>
            </a:prstGeom>
            <a:noFill/>
            <a:ln w="9525">
              <a:noFill/>
              <a:miter lim="800000"/>
              <a:headEnd/>
              <a:tailEnd/>
            </a:ln>
          </p:spPr>
        </p:pic>
        <p:pic>
          <p:nvPicPr>
            <p:cNvPr id="26632" name="Picture 161" descr="IMG_0637"/>
            <p:cNvPicPr>
              <a:picLocks noChangeAspect="1" noChangeArrowheads="1"/>
            </p:cNvPicPr>
            <p:nvPr/>
          </p:nvPicPr>
          <p:blipFill>
            <a:blip r:embed="rId9" cstate="email"/>
            <a:srcRect/>
            <a:stretch>
              <a:fillRect/>
            </a:stretch>
          </p:blipFill>
          <p:spPr bwMode="auto">
            <a:xfrm>
              <a:off x="3456" y="2898"/>
              <a:ext cx="1512" cy="1134"/>
            </a:xfrm>
            <a:prstGeom prst="rect">
              <a:avLst/>
            </a:prstGeom>
            <a:noFill/>
            <a:ln w="9525">
              <a:noFill/>
              <a:miter lim="800000"/>
              <a:headEnd/>
              <a:tailEnd/>
            </a:ln>
          </p:spPr>
        </p:pic>
        <p:pic>
          <p:nvPicPr>
            <p:cNvPr id="26633" name="Picture 22" descr="条"/>
            <p:cNvPicPr>
              <a:picLocks noChangeAspect="1" noChangeArrowheads="1"/>
            </p:cNvPicPr>
            <p:nvPr/>
          </p:nvPicPr>
          <p:blipFill>
            <a:blip r:embed="rId10" cstate="email">
              <a:lum bright="70000" contrast="-28000"/>
            </a:blip>
            <a:srcRect/>
            <a:stretch>
              <a:fillRect/>
            </a:stretch>
          </p:blipFill>
          <p:spPr bwMode="auto">
            <a:xfrm>
              <a:off x="412" y="2768"/>
              <a:ext cx="4553" cy="138"/>
            </a:xfrm>
            <a:prstGeom prst="rect">
              <a:avLst/>
            </a:prstGeom>
            <a:noFill/>
            <a:ln w="9525">
              <a:noFill/>
              <a:miter lim="800000"/>
              <a:headEnd/>
              <a:tailEnd/>
            </a:ln>
          </p:spPr>
        </p:pic>
        <p:pic>
          <p:nvPicPr>
            <p:cNvPr id="26634" name="Picture 23" descr="条"/>
            <p:cNvPicPr>
              <a:picLocks noChangeAspect="1" noChangeArrowheads="1"/>
            </p:cNvPicPr>
            <p:nvPr/>
          </p:nvPicPr>
          <p:blipFill>
            <a:blip r:embed="rId11" cstate="email">
              <a:lum bright="70000" contrast="-28000"/>
            </a:blip>
            <a:srcRect/>
            <a:stretch>
              <a:fillRect/>
            </a:stretch>
          </p:blipFill>
          <p:spPr bwMode="auto">
            <a:xfrm>
              <a:off x="405" y="4017"/>
              <a:ext cx="4560" cy="152"/>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10/14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27651" name="文本占位符 2"/>
          <p:cNvSpPr txBox="1">
            <a:spLocks/>
          </p:cNvSpPr>
          <p:nvPr/>
        </p:nvSpPr>
        <p:spPr bwMode="auto">
          <a:xfrm>
            <a:off x="339725" y="776288"/>
            <a:ext cx="9345613" cy="13065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服务：</a:t>
            </a:r>
            <a:r>
              <a:rPr lang="zh-CN" altLang="en-US" sz="2000">
                <a:solidFill>
                  <a:srgbClr val="00B0F0"/>
                </a:solidFill>
                <a:ea typeface="微软雅黑" pitchFamily="34" charset="-122"/>
              </a:rPr>
              <a:t>专业化的市场派驻队伍（</a:t>
            </a:r>
            <a:r>
              <a:rPr lang="en-US" altLang="zh-CN" sz="2000">
                <a:solidFill>
                  <a:srgbClr val="00B0F0"/>
                </a:solidFill>
                <a:ea typeface="微软雅黑" pitchFamily="34" charset="-122"/>
              </a:rPr>
              <a:t>2/2</a:t>
            </a:r>
            <a:r>
              <a:rPr lang="zh-CN" altLang="en-US" sz="2000">
                <a:solidFill>
                  <a:srgbClr val="00B0F0"/>
                </a:solidFill>
                <a:ea typeface="微软雅黑" pitchFamily="34" charset="-122"/>
              </a:rPr>
              <a:t>）</a:t>
            </a:r>
            <a:endParaRPr lang="en-US" altLang="zh-CN" sz="2000">
              <a:solidFill>
                <a:srgbClr val="00B0F0"/>
              </a:solidFill>
              <a:ea typeface="微软雅黑" pitchFamily="34" charset="-122"/>
              <a:sym typeface="Wingdings" pitchFamily="2" charset="2"/>
            </a:endParaRPr>
          </a:p>
          <a:p>
            <a:pPr marL="266700" indent="-266700" defTabSz="1016000" eaLnBrk="0" hangingPunct="0">
              <a:spcBef>
                <a:spcPts val="1800"/>
              </a:spcBef>
              <a:buFont typeface="Arial" pitchFamily="34" charset="0"/>
              <a:buChar char="•"/>
            </a:pPr>
            <a:r>
              <a:rPr lang="zh-CN" altLang="en-US" sz="1800" b="0">
                <a:solidFill>
                  <a:schemeClr val="tx1"/>
                </a:solidFill>
                <a:ea typeface="微软雅黑" pitchFamily="34" charset="-122"/>
              </a:rPr>
              <a:t>为提升客户体验，除了日常技术支持，宇通海外服务团队还通过协调当地供应商厂家资源来提升服务效率，并通过服务活动组织等工作为客户提供最佳服务体验。</a:t>
            </a:r>
            <a:endParaRPr lang="en-US" altLang="zh-CN" sz="1800" b="0">
              <a:solidFill>
                <a:schemeClr val="tx1"/>
              </a:solidFill>
              <a:ea typeface="微软雅黑" pitchFamily="34" charset="-122"/>
            </a:endParaRPr>
          </a:p>
        </p:txBody>
      </p:sp>
      <p:pic>
        <p:nvPicPr>
          <p:cNvPr id="16" name="Picture 4" descr="F海报"/>
          <p:cNvPicPr>
            <a:picLocks noChangeAspect="1" noChangeArrowheads="1"/>
          </p:cNvPicPr>
          <p:nvPr/>
        </p:nvPicPr>
        <p:blipFill>
          <a:blip r:embed="rId2" cstate="email"/>
          <a:srcRect/>
          <a:stretch>
            <a:fillRect/>
          </a:stretch>
        </p:blipFill>
        <p:spPr bwMode="auto">
          <a:xfrm>
            <a:off x="3271838" y="4518025"/>
            <a:ext cx="2546350" cy="1803400"/>
          </a:xfrm>
          <a:prstGeom prst="rect">
            <a:avLst/>
          </a:prstGeom>
          <a:noFill/>
          <a:ln w="12700" algn="ctr">
            <a:noFill/>
            <a:miter lim="800000"/>
            <a:headEnd/>
            <a:tailEnd/>
          </a:ln>
          <a:effectLst>
            <a:outerShdw dist="107763" dir="2700000" algn="ctr" rotWithShape="0">
              <a:srgbClr val="808080">
                <a:alpha val="50000"/>
              </a:srgbClr>
            </a:outerShdw>
          </a:effectLst>
        </p:spPr>
      </p:pic>
      <p:pic>
        <p:nvPicPr>
          <p:cNvPr id="17" name="Picture 7" descr="C喀土穆总站广告"/>
          <p:cNvPicPr>
            <a:picLocks noChangeAspect="1" noChangeArrowheads="1"/>
          </p:cNvPicPr>
          <p:nvPr/>
        </p:nvPicPr>
        <p:blipFill>
          <a:blip r:embed="rId3" cstate="email"/>
          <a:srcRect/>
          <a:stretch>
            <a:fillRect/>
          </a:stretch>
        </p:blipFill>
        <p:spPr bwMode="auto">
          <a:xfrm>
            <a:off x="611188" y="4508500"/>
            <a:ext cx="2519362" cy="1785938"/>
          </a:xfrm>
          <a:prstGeom prst="rect">
            <a:avLst/>
          </a:prstGeom>
          <a:noFill/>
          <a:ln w="12700" algn="ctr">
            <a:noFill/>
            <a:miter lim="800000"/>
            <a:headEnd/>
            <a:tailEnd/>
          </a:ln>
          <a:effectLst>
            <a:outerShdw dist="107763" dir="2700000" algn="ctr" rotWithShape="0">
              <a:srgbClr val="808080">
                <a:alpha val="50000"/>
              </a:srgbClr>
            </a:outerShdw>
          </a:effectLst>
        </p:spPr>
      </p:pic>
      <p:sp>
        <p:nvSpPr>
          <p:cNvPr id="27654" name="Rectangle 15"/>
          <p:cNvSpPr>
            <a:spLocks noChangeArrowheads="1"/>
          </p:cNvSpPr>
          <p:nvPr/>
        </p:nvSpPr>
        <p:spPr bwMode="auto">
          <a:xfrm>
            <a:off x="6643688" y="5041900"/>
            <a:ext cx="2257425" cy="679450"/>
          </a:xfrm>
          <a:prstGeom prst="rect">
            <a:avLst/>
          </a:prstGeom>
          <a:noFill/>
          <a:ln w="9525">
            <a:noFill/>
            <a:miter lim="800000"/>
            <a:headEnd/>
            <a:tailEnd/>
          </a:ln>
        </p:spPr>
        <p:txBody>
          <a:bodyPr>
            <a:spAutoFit/>
          </a:bodyPr>
          <a:lstStyle/>
          <a:p>
            <a:pPr defTabSz="1017588" eaLnBrk="0" hangingPunct="0">
              <a:lnSpc>
                <a:spcPct val="120000"/>
              </a:lnSpc>
              <a:buFont typeface="Wingdings" pitchFamily="2" charset="2"/>
              <a:buNone/>
            </a:pPr>
            <a:r>
              <a:rPr lang="zh-CN" altLang="en-US">
                <a:solidFill>
                  <a:srgbClr val="3366FF"/>
                </a:solidFill>
                <a:latin typeface="微软雅黑" pitchFamily="34" charset="-122"/>
                <a:ea typeface="微软雅黑" pitchFamily="34" charset="-122"/>
              </a:rPr>
              <a:t>宇通服务工程师</a:t>
            </a:r>
          </a:p>
          <a:p>
            <a:pPr defTabSz="1017588" eaLnBrk="0" hangingPunct="0">
              <a:lnSpc>
                <a:spcPct val="120000"/>
              </a:lnSpc>
              <a:buFont typeface="Wingdings" pitchFamily="2" charset="2"/>
              <a:buNone/>
            </a:pPr>
            <a:r>
              <a:rPr lang="zh-CN" altLang="en-US">
                <a:solidFill>
                  <a:srgbClr val="3366FF"/>
                </a:solidFill>
                <a:latin typeface="微软雅黑" pitchFamily="34" charset="-122"/>
                <a:ea typeface="微软雅黑" pitchFamily="34" charset="-122"/>
              </a:rPr>
              <a:t>在组织服务月活动</a:t>
            </a:r>
          </a:p>
        </p:txBody>
      </p:sp>
      <p:sp>
        <p:nvSpPr>
          <p:cNvPr id="27655" name="AutoShape 9"/>
          <p:cNvSpPr>
            <a:spLocks noChangeArrowheads="1"/>
          </p:cNvSpPr>
          <p:nvPr/>
        </p:nvSpPr>
        <p:spPr bwMode="auto">
          <a:xfrm>
            <a:off x="5943600" y="5203825"/>
            <a:ext cx="609600" cy="3079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6699FF">
              <a:alpha val="30196"/>
            </a:srgbClr>
          </a:solidFill>
          <a:ln w="9525">
            <a:noFill/>
            <a:miter lim="800000"/>
            <a:headEnd/>
            <a:tailEnd/>
          </a:ln>
        </p:spPr>
        <p:txBody>
          <a:bodyPr wrap="none" anchor="ctr"/>
          <a:lstStyle/>
          <a:p>
            <a:endParaRPr lang="zh-CN" altLang="en-US">
              <a:ea typeface="微软雅黑" pitchFamily="34" charset="-122"/>
            </a:endParaRPr>
          </a:p>
        </p:txBody>
      </p:sp>
      <p:pic>
        <p:nvPicPr>
          <p:cNvPr id="20" name="Picture 3" descr="调整大小 Algamri Transport"/>
          <p:cNvPicPr>
            <a:picLocks noChangeAspect="1" noChangeArrowheads="1"/>
          </p:cNvPicPr>
          <p:nvPr/>
        </p:nvPicPr>
        <p:blipFill>
          <a:blip r:embed="rId4" cstate="email"/>
          <a:srcRect/>
          <a:stretch>
            <a:fillRect/>
          </a:stretch>
        </p:blipFill>
        <p:spPr bwMode="auto">
          <a:xfrm>
            <a:off x="4114800" y="2268538"/>
            <a:ext cx="2846388" cy="1835150"/>
          </a:xfrm>
          <a:prstGeom prst="rect">
            <a:avLst/>
          </a:prstGeom>
          <a:noFill/>
          <a:ln w="12700" algn="ctr">
            <a:noFill/>
            <a:miter lim="800000"/>
            <a:headEnd/>
            <a:tailEnd/>
          </a:ln>
          <a:effectLst>
            <a:outerShdw dist="107763" dir="2700000" algn="ctr" rotWithShape="0">
              <a:srgbClr val="808080">
                <a:alpha val="50000"/>
              </a:srgbClr>
            </a:outerShdw>
          </a:effectLst>
        </p:spPr>
      </p:pic>
      <p:pic>
        <p:nvPicPr>
          <p:cNvPr id="21" name="Picture 4" descr="调整大小 DSC01225"/>
          <p:cNvPicPr>
            <a:picLocks noChangeAspect="1" noChangeArrowheads="1"/>
          </p:cNvPicPr>
          <p:nvPr/>
        </p:nvPicPr>
        <p:blipFill>
          <a:blip r:embed="rId5" cstate="email"/>
          <a:srcRect/>
          <a:stretch>
            <a:fillRect/>
          </a:stretch>
        </p:blipFill>
        <p:spPr bwMode="auto">
          <a:xfrm>
            <a:off x="7107238" y="2209800"/>
            <a:ext cx="2771775" cy="1893888"/>
          </a:xfrm>
          <a:prstGeom prst="rect">
            <a:avLst/>
          </a:prstGeom>
          <a:noFill/>
          <a:ln w="12700" algn="ctr">
            <a:noFill/>
            <a:miter lim="800000"/>
            <a:headEnd/>
            <a:tailEnd/>
          </a:ln>
          <a:effectLst>
            <a:outerShdw dist="107763" dir="2700000" algn="ctr" rotWithShape="0">
              <a:srgbClr val="808080">
                <a:alpha val="50000"/>
              </a:srgbClr>
            </a:outerShdw>
          </a:effectLst>
        </p:spPr>
      </p:pic>
      <p:sp>
        <p:nvSpPr>
          <p:cNvPr id="27658" name="AutoShape 9"/>
          <p:cNvSpPr>
            <a:spLocks noChangeArrowheads="1"/>
          </p:cNvSpPr>
          <p:nvPr/>
        </p:nvSpPr>
        <p:spPr bwMode="auto">
          <a:xfrm rot="10800000">
            <a:off x="3429000" y="2857500"/>
            <a:ext cx="609600" cy="3079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6699FF">
              <a:alpha val="30196"/>
            </a:srgbClr>
          </a:solidFill>
          <a:ln w="9525">
            <a:noFill/>
            <a:miter lim="800000"/>
            <a:headEnd/>
            <a:tailEnd/>
          </a:ln>
        </p:spPr>
        <p:txBody>
          <a:bodyPr rot="10800000" wrap="none" anchor="ctr"/>
          <a:lstStyle/>
          <a:p>
            <a:endParaRPr lang="zh-CN" altLang="en-US">
              <a:ea typeface="微软雅黑" pitchFamily="34" charset="-122"/>
            </a:endParaRPr>
          </a:p>
        </p:txBody>
      </p:sp>
      <p:sp>
        <p:nvSpPr>
          <p:cNvPr id="27659" name="Rectangle 15"/>
          <p:cNvSpPr>
            <a:spLocks noChangeArrowheads="1"/>
          </p:cNvSpPr>
          <p:nvPr/>
        </p:nvSpPr>
        <p:spPr bwMode="auto">
          <a:xfrm>
            <a:off x="603250" y="2714625"/>
            <a:ext cx="3124200" cy="679450"/>
          </a:xfrm>
          <a:prstGeom prst="rect">
            <a:avLst/>
          </a:prstGeom>
          <a:noFill/>
          <a:ln w="9525">
            <a:noFill/>
            <a:miter lim="800000"/>
            <a:headEnd/>
            <a:tailEnd/>
          </a:ln>
        </p:spPr>
        <p:txBody>
          <a:bodyPr>
            <a:spAutoFit/>
          </a:bodyPr>
          <a:lstStyle/>
          <a:p>
            <a:pPr defTabSz="1017588" eaLnBrk="0" hangingPunct="0">
              <a:lnSpc>
                <a:spcPct val="120000"/>
              </a:lnSpc>
              <a:buFont typeface="Wingdings" pitchFamily="2" charset="2"/>
              <a:buNone/>
            </a:pPr>
            <a:r>
              <a:rPr lang="zh-CN" altLang="en-US">
                <a:solidFill>
                  <a:srgbClr val="3366FF"/>
                </a:solidFill>
                <a:latin typeface="微软雅黑" pitchFamily="34" charset="-122"/>
                <a:ea typeface="微软雅黑" pitchFamily="34" charset="-122"/>
              </a:rPr>
              <a:t>宇通服务工程师</a:t>
            </a:r>
          </a:p>
          <a:p>
            <a:pPr defTabSz="1017588" eaLnBrk="0" hangingPunct="0">
              <a:lnSpc>
                <a:spcPct val="120000"/>
              </a:lnSpc>
              <a:buFont typeface="Wingdings" pitchFamily="2" charset="2"/>
              <a:buNone/>
            </a:pPr>
            <a:r>
              <a:rPr lang="zh-CN" altLang="en-US">
                <a:solidFill>
                  <a:srgbClr val="3366FF"/>
                </a:solidFill>
                <a:latin typeface="微软雅黑" pitchFamily="34" charset="-122"/>
                <a:ea typeface="微软雅黑" pitchFamily="34" charset="-122"/>
              </a:rPr>
              <a:t>与发动机厂家人员在一起</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11/14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grpSp>
        <p:nvGrpSpPr>
          <p:cNvPr id="28675" name="组合 33"/>
          <p:cNvGrpSpPr>
            <a:grpSpLocks/>
          </p:cNvGrpSpPr>
          <p:nvPr/>
        </p:nvGrpSpPr>
        <p:grpSpPr bwMode="auto">
          <a:xfrm>
            <a:off x="304800" y="2441575"/>
            <a:ext cx="9525000" cy="3324225"/>
            <a:chOff x="304800" y="2441575"/>
            <a:chExt cx="9525000" cy="3324225"/>
          </a:xfrm>
        </p:grpSpPr>
        <p:sp>
          <p:nvSpPr>
            <p:cNvPr id="28677" name="Text Box 81"/>
            <p:cNvSpPr txBox="1">
              <a:spLocks noChangeArrowheads="1"/>
            </p:cNvSpPr>
            <p:nvPr/>
          </p:nvSpPr>
          <p:spPr bwMode="auto">
            <a:xfrm>
              <a:off x="304800" y="3817938"/>
              <a:ext cx="1600200" cy="387798"/>
            </a:xfrm>
            <a:prstGeom prst="rect">
              <a:avLst/>
            </a:prstGeom>
            <a:noFill/>
            <a:ln w="9525">
              <a:noFill/>
              <a:miter lim="800000"/>
              <a:headEnd/>
              <a:tailEnd/>
            </a:ln>
          </p:spPr>
          <p:txBody>
            <a:bodyPr>
              <a:spAutoFit/>
            </a:bodyPr>
            <a:lstStyle/>
            <a:p>
              <a:pPr eaLnBrk="0" hangingPunct="0">
                <a:lnSpc>
                  <a:spcPct val="120000"/>
                </a:lnSpc>
              </a:pPr>
              <a:r>
                <a:rPr kumimoji="1" lang="zh-CN" altLang="en-US">
                  <a:solidFill>
                    <a:schemeClr val="tx1"/>
                  </a:solidFill>
                  <a:latin typeface="微软雅黑" pitchFamily="34" charset="-122"/>
                  <a:ea typeface="微软雅黑" pitchFamily="34" charset="-122"/>
                </a:rPr>
                <a:t>经销商</a:t>
              </a:r>
              <a:r>
                <a:rPr kumimoji="1" lang="en-US" altLang="zh-CN">
                  <a:solidFill>
                    <a:schemeClr val="tx1"/>
                  </a:solidFill>
                  <a:latin typeface="微软雅黑" pitchFamily="34" charset="-122"/>
                  <a:ea typeface="微软雅黑" pitchFamily="34" charset="-122"/>
                </a:rPr>
                <a:t>/</a:t>
              </a:r>
              <a:r>
                <a:rPr kumimoji="1" lang="zh-CN" altLang="en-US">
                  <a:solidFill>
                    <a:schemeClr val="tx1"/>
                  </a:solidFill>
                  <a:latin typeface="微软雅黑" pitchFamily="34" charset="-122"/>
                  <a:ea typeface="微软雅黑" pitchFamily="34" charset="-122"/>
                </a:rPr>
                <a:t>客户</a:t>
              </a:r>
            </a:p>
          </p:txBody>
        </p:sp>
        <p:sp>
          <p:nvSpPr>
            <p:cNvPr id="28678" name="Oval 30"/>
            <p:cNvSpPr>
              <a:spLocks noChangeArrowheads="1"/>
            </p:cNvSpPr>
            <p:nvPr/>
          </p:nvSpPr>
          <p:spPr bwMode="auto">
            <a:xfrm>
              <a:off x="3114675" y="3159125"/>
              <a:ext cx="3819525" cy="1854200"/>
            </a:xfrm>
            <a:prstGeom prst="ellipse">
              <a:avLst/>
            </a:prstGeom>
            <a:noFill/>
            <a:ln w="25400" algn="ctr">
              <a:solidFill>
                <a:srgbClr val="FF0000"/>
              </a:solidFill>
              <a:round/>
              <a:headEnd/>
              <a:tailEnd/>
            </a:ln>
          </p:spPr>
          <p:txBody>
            <a:bodyPr anchor="ctr">
              <a:spAutoFit/>
            </a:bodyPr>
            <a:lstStyle/>
            <a:p>
              <a:endParaRPr lang="zh-CN" altLang="en-US">
                <a:ea typeface="微软雅黑" pitchFamily="34" charset="-122"/>
              </a:endParaRPr>
            </a:p>
          </p:txBody>
        </p:sp>
        <p:sp>
          <p:nvSpPr>
            <p:cNvPr id="28679" name="Oval 35"/>
            <p:cNvSpPr>
              <a:spLocks noChangeArrowheads="1"/>
            </p:cNvSpPr>
            <p:nvPr/>
          </p:nvSpPr>
          <p:spPr bwMode="auto">
            <a:xfrm>
              <a:off x="1771650" y="2441575"/>
              <a:ext cx="6496050" cy="3324225"/>
            </a:xfrm>
            <a:prstGeom prst="ellipse">
              <a:avLst/>
            </a:prstGeom>
            <a:noFill/>
            <a:ln w="25400" algn="ctr">
              <a:solidFill>
                <a:srgbClr val="FF0000"/>
              </a:solidFill>
              <a:round/>
              <a:headEnd/>
              <a:tailEnd/>
            </a:ln>
          </p:spPr>
          <p:txBody>
            <a:bodyPr anchor="ctr">
              <a:spAutoFit/>
            </a:bodyPr>
            <a:lstStyle/>
            <a:p>
              <a:endParaRPr lang="zh-CN" altLang="en-US">
                <a:ea typeface="微软雅黑" pitchFamily="34" charset="-122"/>
              </a:endParaRPr>
            </a:p>
          </p:txBody>
        </p:sp>
        <p:sp>
          <p:nvSpPr>
            <p:cNvPr id="28680" name="Text Box 19"/>
            <p:cNvSpPr txBox="1">
              <a:spLocks noChangeArrowheads="1"/>
            </p:cNvSpPr>
            <p:nvPr/>
          </p:nvSpPr>
          <p:spPr bwMode="auto">
            <a:xfrm>
              <a:off x="1600200" y="5318125"/>
              <a:ext cx="914400" cy="369332"/>
            </a:xfrm>
            <a:prstGeom prst="rect">
              <a:avLst/>
            </a:prstGeom>
            <a:solidFill>
              <a:schemeClr val="bg1"/>
            </a:solidFill>
            <a:ln w="9525">
              <a:noFill/>
              <a:miter lim="800000"/>
              <a:headEnd/>
              <a:tailEnd/>
            </a:ln>
          </p:spPr>
          <p:txBody>
            <a:bodyPr>
              <a:spAutoFit/>
            </a:bodyPr>
            <a:lstStyle/>
            <a:p>
              <a:pPr eaLnBrk="0" hangingPunct="0"/>
              <a:r>
                <a:rPr kumimoji="1" lang="zh-CN" altLang="en-US" sz="1800">
                  <a:solidFill>
                    <a:schemeClr val="tx1"/>
                  </a:solidFill>
                  <a:latin typeface="微软雅黑" pitchFamily="34" charset="-122"/>
                  <a:ea typeface="微软雅黑" pitchFamily="34" charset="-122"/>
                </a:rPr>
                <a:t>大客户</a:t>
              </a:r>
            </a:p>
          </p:txBody>
        </p:sp>
        <p:sp>
          <p:nvSpPr>
            <p:cNvPr id="28681" name="Text Box 28"/>
            <p:cNvSpPr txBox="1">
              <a:spLocks noChangeArrowheads="1"/>
            </p:cNvSpPr>
            <p:nvPr/>
          </p:nvSpPr>
          <p:spPr bwMode="auto">
            <a:xfrm>
              <a:off x="990600" y="2574925"/>
              <a:ext cx="1600200" cy="387798"/>
            </a:xfrm>
            <a:prstGeom prst="rect">
              <a:avLst/>
            </a:prstGeom>
            <a:noFill/>
            <a:ln w="9525">
              <a:noFill/>
              <a:miter lim="800000"/>
              <a:headEnd/>
              <a:tailEnd/>
            </a:ln>
          </p:spPr>
          <p:txBody>
            <a:bodyPr>
              <a:spAutoFit/>
            </a:bodyPr>
            <a:lstStyle/>
            <a:p>
              <a:pPr eaLnBrk="0" hangingPunct="0">
                <a:lnSpc>
                  <a:spcPct val="120000"/>
                </a:lnSpc>
              </a:pPr>
              <a:r>
                <a:rPr kumimoji="1" lang="zh-CN" altLang="en-US">
                  <a:solidFill>
                    <a:schemeClr val="tx1"/>
                  </a:solidFill>
                  <a:latin typeface="微软雅黑" pitchFamily="34" charset="-122"/>
                  <a:ea typeface="微软雅黑" pitchFamily="34" charset="-122"/>
                </a:rPr>
                <a:t>经销商</a:t>
              </a:r>
              <a:r>
                <a:rPr kumimoji="1" lang="en-US" altLang="zh-CN">
                  <a:solidFill>
                    <a:schemeClr val="tx1"/>
                  </a:solidFill>
                  <a:latin typeface="微软雅黑" pitchFamily="34" charset="-122"/>
                  <a:ea typeface="微软雅黑" pitchFamily="34" charset="-122"/>
                </a:rPr>
                <a:t>/</a:t>
              </a:r>
              <a:r>
                <a:rPr kumimoji="1" lang="zh-CN" altLang="en-US">
                  <a:solidFill>
                    <a:schemeClr val="tx1"/>
                  </a:solidFill>
                  <a:latin typeface="微软雅黑" pitchFamily="34" charset="-122"/>
                  <a:ea typeface="微软雅黑" pitchFamily="34" charset="-122"/>
                </a:rPr>
                <a:t>客户</a:t>
              </a:r>
            </a:p>
          </p:txBody>
        </p:sp>
        <p:pic>
          <p:nvPicPr>
            <p:cNvPr id="28682" name="Picture 36"/>
            <p:cNvPicPr>
              <a:picLocks noChangeAspect="1" noChangeArrowheads="1"/>
            </p:cNvPicPr>
            <p:nvPr/>
          </p:nvPicPr>
          <p:blipFill>
            <a:blip r:embed="rId2" cstate="email"/>
            <a:srcRect/>
            <a:stretch>
              <a:fillRect/>
            </a:stretch>
          </p:blipFill>
          <p:spPr bwMode="auto">
            <a:xfrm>
              <a:off x="7899400" y="3724275"/>
              <a:ext cx="482600" cy="527050"/>
            </a:xfrm>
            <a:prstGeom prst="rect">
              <a:avLst/>
            </a:prstGeom>
            <a:noFill/>
            <a:ln w="9525">
              <a:noFill/>
              <a:miter lim="800000"/>
              <a:headEnd/>
              <a:tailEnd/>
            </a:ln>
          </p:spPr>
        </p:pic>
        <p:pic>
          <p:nvPicPr>
            <p:cNvPr id="28683" name="Picture 37"/>
            <p:cNvPicPr>
              <a:picLocks noChangeAspect="1" noChangeArrowheads="1"/>
            </p:cNvPicPr>
            <p:nvPr/>
          </p:nvPicPr>
          <p:blipFill>
            <a:blip r:embed="rId2" cstate="email"/>
            <a:srcRect/>
            <a:stretch>
              <a:fillRect/>
            </a:stretch>
          </p:blipFill>
          <p:spPr bwMode="auto">
            <a:xfrm>
              <a:off x="2590800" y="5170488"/>
              <a:ext cx="484188" cy="528637"/>
            </a:xfrm>
            <a:prstGeom prst="rect">
              <a:avLst/>
            </a:prstGeom>
            <a:noFill/>
            <a:ln w="9525">
              <a:noFill/>
              <a:miter lim="800000"/>
              <a:headEnd/>
              <a:tailEnd/>
            </a:ln>
          </p:spPr>
        </p:pic>
        <p:pic>
          <p:nvPicPr>
            <p:cNvPr id="28684" name="Picture 38"/>
            <p:cNvPicPr>
              <a:picLocks noChangeAspect="1" noChangeArrowheads="1"/>
            </p:cNvPicPr>
            <p:nvPr/>
          </p:nvPicPr>
          <p:blipFill>
            <a:blip r:embed="rId2" cstate="email"/>
            <a:srcRect/>
            <a:stretch>
              <a:fillRect/>
            </a:stretch>
          </p:blipFill>
          <p:spPr bwMode="auto">
            <a:xfrm>
              <a:off x="7010400" y="5094288"/>
              <a:ext cx="482600" cy="528637"/>
            </a:xfrm>
            <a:prstGeom prst="rect">
              <a:avLst/>
            </a:prstGeom>
            <a:noFill/>
            <a:ln w="9525">
              <a:noFill/>
              <a:miter lim="800000"/>
              <a:headEnd/>
              <a:tailEnd/>
            </a:ln>
          </p:spPr>
        </p:pic>
        <p:pic>
          <p:nvPicPr>
            <p:cNvPr id="28685" name="Picture 39"/>
            <p:cNvPicPr>
              <a:picLocks noChangeAspect="1" noChangeArrowheads="1"/>
            </p:cNvPicPr>
            <p:nvPr/>
          </p:nvPicPr>
          <p:blipFill>
            <a:blip r:embed="rId2" cstate="email"/>
            <a:srcRect/>
            <a:stretch>
              <a:fillRect/>
            </a:stretch>
          </p:blipFill>
          <p:spPr bwMode="auto">
            <a:xfrm>
              <a:off x="2438400" y="2574925"/>
              <a:ext cx="482600" cy="527050"/>
            </a:xfrm>
            <a:prstGeom prst="rect">
              <a:avLst/>
            </a:prstGeom>
            <a:noFill/>
            <a:ln w="9525">
              <a:noFill/>
              <a:miter lim="800000"/>
              <a:headEnd/>
              <a:tailEnd/>
            </a:ln>
          </p:spPr>
        </p:pic>
        <p:pic>
          <p:nvPicPr>
            <p:cNvPr id="28686" name="Picture 41"/>
            <p:cNvPicPr>
              <a:picLocks noChangeAspect="1" noChangeArrowheads="1"/>
            </p:cNvPicPr>
            <p:nvPr/>
          </p:nvPicPr>
          <p:blipFill>
            <a:blip r:embed="rId2" cstate="email"/>
            <a:srcRect/>
            <a:stretch>
              <a:fillRect/>
            </a:stretch>
          </p:blipFill>
          <p:spPr bwMode="auto">
            <a:xfrm>
              <a:off x="7288213" y="2613025"/>
              <a:ext cx="484187" cy="527050"/>
            </a:xfrm>
            <a:prstGeom prst="rect">
              <a:avLst/>
            </a:prstGeom>
            <a:noFill/>
            <a:ln w="9525">
              <a:noFill/>
              <a:miter lim="800000"/>
              <a:headEnd/>
              <a:tailEnd/>
            </a:ln>
          </p:spPr>
        </p:pic>
        <p:sp>
          <p:nvSpPr>
            <p:cNvPr id="28687" name="Text Box 15"/>
            <p:cNvSpPr txBox="1">
              <a:spLocks noChangeArrowheads="1"/>
            </p:cNvSpPr>
            <p:nvPr/>
          </p:nvSpPr>
          <p:spPr bwMode="auto">
            <a:xfrm>
              <a:off x="4673600" y="3413125"/>
              <a:ext cx="698500" cy="366713"/>
            </a:xfrm>
            <a:prstGeom prst="rect">
              <a:avLst/>
            </a:prstGeom>
            <a:solidFill>
              <a:schemeClr val="bg1"/>
            </a:solidFill>
            <a:ln w="9525">
              <a:noFill/>
              <a:miter lim="800000"/>
              <a:headEnd/>
              <a:tailEnd/>
            </a:ln>
          </p:spPr>
          <p:txBody>
            <a:bodyPr>
              <a:spAutoFit/>
            </a:bodyPr>
            <a:lstStyle/>
            <a:p>
              <a:pPr eaLnBrk="0" hangingPunct="0"/>
              <a:r>
                <a:rPr kumimoji="1" lang="zh-CN" altLang="en-US" sz="1800">
                  <a:solidFill>
                    <a:schemeClr val="tx1"/>
                  </a:solidFill>
                  <a:latin typeface="微软雅黑" pitchFamily="34" charset="-122"/>
                  <a:ea typeface="微软雅黑" pitchFamily="34" charset="-122"/>
                </a:rPr>
                <a:t>总部</a:t>
              </a:r>
            </a:p>
          </p:txBody>
        </p:sp>
        <p:pic>
          <p:nvPicPr>
            <p:cNvPr id="28688" name="Picture 7"/>
            <p:cNvPicPr>
              <a:picLocks noChangeAspect="1" noChangeArrowheads="1"/>
            </p:cNvPicPr>
            <p:nvPr/>
          </p:nvPicPr>
          <p:blipFill>
            <a:blip r:embed="rId3" cstate="email"/>
            <a:srcRect/>
            <a:stretch>
              <a:fillRect/>
            </a:stretch>
          </p:blipFill>
          <p:spPr bwMode="auto">
            <a:xfrm>
              <a:off x="4476750" y="3851275"/>
              <a:ext cx="1066800" cy="661988"/>
            </a:xfrm>
            <a:prstGeom prst="rect">
              <a:avLst/>
            </a:prstGeom>
            <a:noFill/>
            <a:ln w="9525">
              <a:noFill/>
              <a:miter lim="800000"/>
              <a:headEnd/>
              <a:tailEnd/>
            </a:ln>
          </p:spPr>
        </p:pic>
        <p:grpSp>
          <p:nvGrpSpPr>
            <p:cNvPr id="28689" name="Group 44"/>
            <p:cNvGrpSpPr>
              <a:grpSpLocks/>
            </p:cNvGrpSpPr>
            <p:nvPr/>
          </p:nvGrpSpPr>
          <p:grpSpPr bwMode="auto">
            <a:xfrm>
              <a:off x="3117851" y="3260728"/>
              <a:ext cx="1211263" cy="577851"/>
              <a:chOff x="1724" y="2112"/>
              <a:chExt cx="763" cy="364"/>
            </a:xfrm>
          </p:grpSpPr>
          <p:pic>
            <p:nvPicPr>
              <p:cNvPr id="28705" name="Picture 34"/>
              <p:cNvPicPr>
                <a:picLocks noChangeAspect="1" noChangeArrowheads="1"/>
              </p:cNvPicPr>
              <p:nvPr/>
            </p:nvPicPr>
            <p:blipFill>
              <a:blip r:embed="rId4" cstate="email"/>
              <a:srcRect/>
              <a:stretch>
                <a:fillRect/>
              </a:stretch>
            </p:blipFill>
            <p:spPr bwMode="auto">
              <a:xfrm>
                <a:off x="1852" y="2112"/>
                <a:ext cx="452" cy="159"/>
              </a:xfrm>
              <a:prstGeom prst="rect">
                <a:avLst/>
              </a:prstGeom>
              <a:noFill/>
              <a:ln w="9525">
                <a:noFill/>
                <a:miter lim="800000"/>
                <a:headEnd/>
                <a:tailEnd/>
              </a:ln>
            </p:spPr>
          </p:pic>
          <p:sp>
            <p:nvSpPr>
              <p:cNvPr id="28706" name="Text Box 13"/>
              <p:cNvSpPr txBox="1">
                <a:spLocks noChangeArrowheads="1"/>
              </p:cNvSpPr>
              <p:nvPr/>
            </p:nvSpPr>
            <p:spPr bwMode="auto">
              <a:xfrm>
                <a:off x="1724" y="2263"/>
                <a:ext cx="763" cy="213"/>
              </a:xfrm>
              <a:prstGeom prst="rect">
                <a:avLst/>
              </a:prstGeom>
              <a:solidFill>
                <a:schemeClr val="bg1"/>
              </a:solidFill>
              <a:ln w="9525">
                <a:noFill/>
                <a:miter lim="800000"/>
                <a:headEnd/>
                <a:tailEnd/>
              </a:ln>
            </p:spPr>
            <p:txBody>
              <a:bodyPr wrap="none">
                <a:spAutoFit/>
              </a:bodyPr>
              <a:lstStyle/>
              <a:p>
                <a:pPr eaLnBrk="0" hangingPunct="0"/>
                <a:r>
                  <a:rPr kumimoji="1" lang="zh-CN" altLang="en-US">
                    <a:solidFill>
                      <a:schemeClr val="tx1"/>
                    </a:solidFill>
                    <a:latin typeface="微软雅黑" pitchFamily="34" charset="-122"/>
                    <a:ea typeface="微软雅黑" pitchFamily="34" charset="-122"/>
                  </a:rPr>
                  <a:t>区域中心库</a:t>
                </a:r>
              </a:p>
            </p:txBody>
          </p:sp>
        </p:grpSp>
        <p:grpSp>
          <p:nvGrpSpPr>
            <p:cNvPr id="28690" name="Group 48"/>
            <p:cNvGrpSpPr>
              <a:grpSpLocks/>
            </p:cNvGrpSpPr>
            <p:nvPr/>
          </p:nvGrpSpPr>
          <p:grpSpPr bwMode="auto">
            <a:xfrm>
              <a:off x="5867401" y="3249610"/>
              <a:ext cx="1211263" cy="577849"/>
              <a:chOff x="1724" y="2112"/>
              <a:chExt cx="763" cy="364"/>
            </a:xfrm>
          </p:grpSpPr>
          <p:pic>
            <p:nvPicPr>
              <p:cNvPr id="28703" name="Picture 49"/>
              <p:cNvPicPr>
                <a:picLocks noChangeAspect="1" noChangeArrowheads="1"/>
              </p:cNvPicPr>
              <p:nvPr/>
            </p:nvPicPr>
            <p:blipFill>
              <a:blip r:embed="rId5" cstate="email"/>
              <a:srcRect/>
              <a:stretch>
                <a:fillRect/>
              </a:stretch>
            </p:blipFill>
            <p:spPr bwMode="auto">
              <a:xfrm>
                <a:off x="1852" y="2112"/>
                <a:ext cx="452" cy="159"/>
              </a:xfrm>
              <a:prstGeom prst="rect">
                <a:avLst/>
              </a:prstGeom>
              <a:noFill/>
              <a:ln w="9525">
                <a:noFill/>
                <a:miter lim="800000"/>
                <a:headEnd/>
                <a:tailEnd/>
              </a:ln>
            </p:spPr>
          </p:pic>
          <p:sp>
            <p:nvSpPr>
              <p:cNvPr id="28704" name="Text Box 50"/>
              <p:cNvSpPr txBox="1">
                <a:spLocks noChangeArrowheads="1"/>
              </p:cNvSpPr>
              <p:nvPr/>
            </p:nvSpPr>
            <p:spPr bwMode="auto">
              <a:xfrm>
                <a:off x="1724" y="2263"/>
                <a:ext cx="763" cy="213"/>
              </a:xfrm>
              <a:prstGeom prst="rect">
                <a:avLst/>
              </a:prstGeom>
              <a:solidFill>
                <a:schemeClr val="bg1"/>
              </a:solidFill>
              <a:ln w="9525">
                <a:noFill/>
                <a:miter lim="800000"/>
                <a:headEnd/>
                <a:tailEnd/>
              </a:ln>
            </p:spPr>
            <p:txBody>
              <a:bodyPr wrap="none">
                <a:spAutoFit/>
              </a:bodyPr>
              <a:lstStyle/>
              <a:p>
                <a:pPr eaLnBrk="0" hangingPunct="0"/>
                <a:r>
                  <a:rPr kumimoji="1" lang="zh-CN" altLang="en-US">
                    <a:solidFill>
                      <a:schemeClr val="tx1"/>
                    </a:solidFill>
                    <a:latin typeface="微软雅黑" pitchFamily="34" charset="-122"/>
                    <a:ea typeface="微软雅黑" pitchFamily="34" charset="-122"/>
                  </a:rPr>
                  <a:t>区域中心库</a:t>
                </a:r>
              </a:p>
            </p:txBody>
          </p:sp>
        </p:grpSp>
        <p:sp>
          <p:nvSpPr>
            <p:cNvPr id="28691" name="Text Box 64"/>
            <p:cNvSpPr txBox="1">
              <a:spLocks noChangeArrowheads="1"/>
            </p:cNvSpPr>
            <p:nvPr/>
          </p:nvSpPr>
          <p:spPr bwMode="auto">
            <a:xfrm>
              <a:off x="8229600" y="3870325"/>
              <a:ext cx="1600200" cy="387798"/>
            </a:xfrm>
            <a:prstGeom prst="rect">
              <a:avLst/>
            </a:prstGeom>
            <a:noFill/>
            <a:ln w="9525">
              <a:noFill/>
              <a:miter lim="800000"/>
              <a:headEnd/>
              <a:tailEnd/>
            </a:ln>
          </p:spPr>
          <p:txBody>
            <a:bodyPr>
              <a:spAutoFit/>
            </a:bodyPr>
            <a:lstStyle/>
            <a:p>
              <a:pPr eaLnBrk="0" hangingPunct="0">
                <a:lnSpc>
                  <a:spcPct val="120000"/>
                </a:lnSpc>
              </a:pPr>
              <a:r>
                <a:rPr kumimoji="1" lang="zh-CN" altLang="en-US">
                  <a:solidFill>
                    <a:schemeClr val="tx1"/>
                  </a:solidFill>
                  <a:latin typeface="微软雅黑" pitchFamily="34" charset="-122"/>
                  <a:ea typeface="微软雅黑" pitchFamily="34" charset="-122"/>
                </a:rPr>
                <a:t>经销商</a:t>
              </a:r>
              <a:r>
                <a:rPr kumimoji="1" lang="en-US" altLang="zh-CN">
                  <a:solidFill>
                    <a:schemeClr val="tx1"/>
                  </a:solidFill>
                  <a:latin typeface="微软雅黑" pitchFamily="34" charset="-122"/>
                  <a:ea typeface="微软雅黑" pitchFamily="34" charset="-122"/>
                </a:rPr>
                <a:t>/</a:t>
              </a:r>
              <a:r>
                <a:rPr kumimoji="1" lang="zh-CN" altLang="en-US">
                  <a:solidFill>
                    <a:schemeClr val="tx1"/>
                  </a:solidFill>
                  <a:latin typeface="微软雅黑" pitchFamily="34" charset="-122"/>
                  <a:ea typeface="微软雅黑" pitchFamily="34" charset="-122"/>
                </a:rPr>
                <a:t>客户</a:t>
              </a:r>
            </a:p>
          </p:txBody>
        </p:sp>
        <p:sp>
          <p:nvSpPr>
            <p:cNvPr id="28692" name="Text Box 67"/>
            <p:cNvSpPr txBox="1">
              <a:spLocks noChangeArrowheads="1"/>
            </p:cNvSpPr>
            <p:nvPr/>
          </p:nvSpPr>
          <p:spPr bwMode="auto">
            <a:xfrm>
              <a:off x="7620000" y="2651125"/>
              <a:ext cx="1600200" cy="387798"/>
            </a:xfrm>
            <a:prstGeom prst="rect">
              <a:avLst/>
            </a:prstGeom>
            <a:noFill/>
            <a:ln w="9525">
              <a:noFill/>
              <a:miter lim="800000"/>
              <a:headEnd/>
              <a:tailEnd/>
            </a:ln>
          </p:spPr>
          <p:txBody>
            <a:bodyPr>
              <a:spAutoFit/>
            </a:bodyPr>
            <a:lstStyle/>
            <a:p>
              <a:pPr eaLnBrk="0" hangingPunct="0">
                <a:lnSpc>
                  <a:spcPct val="120000"/>
                </a:lnSpc>
              </a:pPr>
              <a:r>
                <a:rPr kumimoji="1" lang="zh-CN" altLang="en-US">
                  <a:solidFill>
                    <a:schemeClr val="tx1"/>
                  </a:solidFill>
                  <a:latin typeface="微软雅黑" pitchFamily="34" charset="-122"/>
                  <a:ea typeface="微软雅黑" pitchFamily="34" charset="-122"/>
                </a:rPr>
                <a:t>经销商</a:t>
              </a:r>
              <a:r>
                <a:rPr kumimoji="1" lang="en-US" altLang="zh-CN">
                  <a:solidFill>
                    <a:schemeClr val="tx1"/>
                  </a:solidFill>
                  <a:latin typeface="微软雅黑" pitchFamily="34" charset="-122"/>
                  <a:ea typeface="微软雅黑" pitchFamily="34" charset="-122"/>
                </a:rPr>
                <a:t>/</a:t>
              </a:r>
              <a:r>
                <a:rPr kumimoji="1" lang="zh-CN" altLang="en-US">
                  <a:solidFill>
                    <a:schemeClr val="tx1"/>
                  </a:solidFill>
                  <a:latin typeface="微软雅黑" pitchFamily="34" charset="-122"/>
                  <a:ea typeface="微软雅黑" pitchFamily="34" charset="-122"/>
                </a:rPr>
                <a:t>客户</a:t>
              </a:r>
            </a:p>
          </p:txBody>
        </p:sp>
        <p:sp>
          <p:nvSpPr>
            <p:cNvPr id="28693" name="AutoShape 69"/>
            <p:cNvSpPr>
              <a:spLocks noChangeArrowheads="1"/>
            </p:cNvSpPr>
            <p:nvPr/>
          </p:nvSpPr>
          <p:spPr bwMode="auto">
            <a:xfrm rot="-1800000">
              <a:off x="5441950" y="3565525"/>
              <a:ext cx="533400" cy="228600"/>
            </a:xfrm>
            <a:prstGeom prst="rightArrow">
              <a:avLst>
                <a:gd name="adj1" fmla="val 50000"/>
                <a:gd name="adj2" fmla="val 58333"/>
              </a:avLst>
            </a:prstGeom>
            <a:gradFill rotWithShape="1">
              <a:gsLst>
                <a:gs pos="0">
                  <a:srgbClr val="DFDFFF"/>
                </a:gs>
                <a:gs pos="100000">
                  <a:srgbClr val="0000FF">
                    <a:alpha val="98000"/>
                  </a:srgbClr>
                </a:gs>
              </a:gsLst>
              <a:lin ang="0" scaled="1"/>
            </a:gradFill>
            <a:ln w="9525">
              <a:noFill/>
              <a:miter lim="800000"/>
              <a:headEnd/>
              <a:tailEnd/>
            </a:ln>
          </p:spPr>
          <p:txBody>
            <a:bodyPr wrap="none" anchor="ctr"/>
            <a:lstStyle/>
            <a:p>
              <a:endParaRPr lang="zh-CN" altLang="en-US">
                <a:ea typeface="微软雅黑" pitchFamily="34" charset="-122"/>
              </a:endParaRPr>
            </a:p>
          </p:txBody>
        </p:sp>
        <p:sp>
          <p:nvSpPr>
            <p:cNvPr id="28694" name="AutoShape 72"/>
            <p:cNvSpPr>
              <a:spLocks noChangeArrowheads="1"/>
            </p:cNvSpPr>
            <p:nvPr/>
          </p:nvSpPr>
          <p:spPr bwMode="auto">
            <a:xfrm rot="-9000000">
              <a:off x="4114800" y="3565525"/>
              <a:ext cx="533400" cy="228600"/>
            </a:xfrm>
            <a:prstGeom prst="rightArrow">
              <a:avLst>
                <a:gd name="adj1" fmla="val 50000"/>
                <a:gd name="adj2" fmla="val 58333"/>
              </a:avLst>
            </a:prstGeom>
            <a:gradFill rotWithShape="1">
              <a:gsLst>
                <a:gs pos="0">
                  <a:srgbClr val="DFDFFF"/>
                </a:gs>
                <a:gs pos="100000">
                  <a:srgbClr val="0000FF">
                    <a:alpha val="98000"/>
                  </a:srgbClr>
                </a:gs>
              </a:gsLst>
              <a:lin ang="0" scaled="1"/>
            </a:gradFill>
            <a:ln w="9525">
              <a:noFill/>
              <a:miter lim="800000"/>
              <a:headEnd/>
              <a:tailEnd/>
            </a:ln>
          </p:spPr>
          <p:txBody>
            <a:bodyPr wrap="none" anchor="ctr"/>
            <a:lstStyle/>
            <a:p>
              <a:endParaRPr lang="zh-CN" altLang="en-US">
                <a:ea typeface="微软雅黑" pitchFamily="34" charset="-122"/>
              </a:endParaRPr>
            </a:p>
          </p:txBody>
        </p:sp>
        <p:sp>
          <p:nvSpPr>
            <p:cNvPr id="28695" name="AutoShape 73"/>
            <p:cNvSpPr>
              <a:spLocks noChangeArrowheads="1"/>
            </p:cNvSpPr>
            <p:nvPr/>
          </p:nvSpPr>
          <p:spPr bwMode="auto">
            <a:xfrm rot="-9000000">
              <a:off x="2895600" y="2955925"/>
              <a:ext cx="533400" cy="228600"/>
            </a:xfrm>
            <a:prstGeom prst="rightArrow">
              <a:avLst>
                <a:gd name="adj1" fmla="val 50000"/>
                <a:gd name="adj2" fmla="val 58333"/>
              </a:avLst>
            </a:prstGeom>
            <a:gradFill rotWithShape="1">
              <a:gsLst>
                <a:gs pos="0">
                  <a:srgbClr val="DFDFFF"/>
                </a:gs>
                <a:gs pos="100000">
                  <a:srgbClr val="0000FF">
                    <a:alpha val="98000"/>
                  </a:srgbClr>
                </a:gs>
              </a:gsLst>
              <a:lin ang="0" scaled="1"/>
            </a:gradFill>
            <a:ln w="9525">
              <a:noFill/>
              <a:miter lim="800000"/>
              <a:headEnd/>
              <a:tailEnd/>
            </a:ln>
          </p:spPr>
          <p:txBody>
            <a:bodyPr wrap="none" anchor="ctr"/>
            <a:lstStyle/>
            <a:p>
              <a:endParaRPr lang="zh-CN" altLang="en-US">
                <a:ea typeface="微软雅黑" pitchFamily="34" charset="-122"/>
              </a:endParaRPr>
            </a:p>
          </p:txBody>
        </p:sp>
        <p:sp>
          <p:nvSpPr>
            <p:cNvPr id="28696" name="AutoShape 75"/>
            <p:cNvSpPr>
              <a:spLocks noChangeArrowheads="1"/>
            </p:cNvSpPr>
            <p:nvPr/>
          </p:nvSpPr>
          <p:spPr bwMode="auto">
            <a:xfrm rot="-1800000">
              <a:off x="6705600" y="2955925"/>
              <a:ext cx="533400" cy="228600"/>
            </a:xfrm>
            <a:prstGeom prst="rightArrow">
              <a:avLst>
                <a:gd name="adj1" fmla="val 50000"/>
                <a:gd name="adj2" fmla="val 58333"/>
              </a:avLst>
            </a:prstGeom>
            <a:gradFill rotWithShape="1">
              <a:gsLst>
                <a:gs pos="0">
                  <a:srgbClr val="DFDFFF"/>
                </a:gs>
                <a:gs pos="100000">
                  <a:srgbClr val="0000FF">
                    <a:alpha val="98000"/>
                  </a:srgbClr>
                </a:gs>
              </a:gsLst>
              <a:lin ang="0" scaled="1"/>
            </a:gradFill>
            <a:ln w="9525">
              <a:noFill/>
              <a:miter lim="800000"/>
              <a:headEnd/>
              <a:tailEnd/>
            </a:ln>
          </p:spPr>
          <p:txBody>
            <a:bodyPr wrap="none" anchor="ctr"/>
            <a:lstStyle/>
            <a:p>
              <a:endParaRPr lang="zh-CN" altLang="en-US">
                <a:ea typeface="微软雅黑" pitchFamily="34" charset="-122"/>
              </a:endParaRPr>
            </a:p>
          </p:txBody>
        </p:sp>
        <p:sp>
          <p:nvSpPr>
            <p:cNvPr id="28697" name="AutoShape 77"/>
            <p:cNvSpPr>
              <a:spLocks noChangeArrowheads="1"/>
            </p:cNvSpPr>
            <p:nvPr/>
          </p:nvSpPr>
          <p:spPr bwMode="auto">
            <a:xfrm rot="1800000">
              <a:off x="6831013" y="3565525"/>
              <a:ext cx="914400" cy="228600"/>
            </a:xfrm>
            <a:prstGeom prst="rightArrow">
              <a:avLst>
                <a:gd name="adj1" fmla="val 50000"/>
                <a:gd name="adj2" fmla="val 100000"/>
              </a:avLst>
            </a:prstGeom>
            <a:gradFill rotWithShape="1">
              <a:gsLst>
                <a:gs pos="0">
                  <a:srgbClr val="DFDFFF"/>
                </a:gs>
                <a:gs pos="100000">
                  <a:srgbClr val="0000FF">
                    <a:alpha val="98000"/>
                  </a:srgbClr>
                </a:gs>
              </a:gsLst>
              <a:lin ang="0" scaled="1"/>
            </a:gradFill>
            <a:ln w="9525">
              <a:noFill/>
              <a:miter lim="800000"/>
              <a:headEnd/>
              <a:tailEnd/>
            </a:ln>
          </p:spPr>
          <p:txBody>
            <a:bodyPr wrap="none" anchor="ctr"/>
            <a:lstStyle/>
            <a:p>
              <a:endParaRPr lang="zh-CN" altLang="en-US">
                <a:ea typeface="微软雅黑" pitchFamily="34" charset="-122"/>
              </a:endParaRPr>
            </a:p>
          </p:txBody>
        </p:sp>
        <p:sp>
          <p:nvSpPr>
            <p:cNvPr id="28698" name="AutoShape 78"/>
            <p:cNvSpPr>
              <a:spLocks noChangeArrowheads="1"/>
            </p:cNvSpPr>
            <p:nvPr/>
          </p:nvSpPr>
          <p:spPr bwMode="auto">
            <a:xfrm rot="9000000">
              <a:off x="3048000" y="4708525"/>
              <a:ext cx="1433513" cy="228600"/>
            </a:xfrm>
            <a:prstGeom prst="rightArrow">
              <a:avLst>
                <a:gd name="adj1" fmla="val 50000"/>
                <a:gd name="adj2" fmla="val 156771"/>
              </a:avLst>
            </a:prstGeom>
            <a:gradFill rotWithShape="1">
              <a:gsLst>
                <a:gs pos="0">
                  <a:srgbClr val="DFDFFF"/>
                </a:gs>
                <a:gs pos="100000">
                  <a:srgbClr val="0000FF">
                    <a:alpha val="98000"/>
                  </a:srgbClr>
                </a:gs>
              </a:gsLst>
              <a:lin ang="0" scaled="1"/>
            </a:gradFill>
            <a:ln w="9525">
              <a:noFill/>
              <a:miter lim="800000"/>
              <a:headEnd/>
              <a:tailEnd/>
            </a:ln>
          </p:spPr>
          <p:txBody>
            <a:bodyPr wrap="none" anchor="ctr"/>
            <a:lstStyle/>
            <a:p>
              <a:endParaRPr lang="zh-CN" altLang="en-US">
                <a:ea typeface="微软雅黑" pitchFamily="34" charset="-122"/>
              </a:endParaRPr>
            </a:p>
          </p:txBody>
        </p:sp>
        <p:sp>
          <p:nvSpPr>
            <p:cNvPr id="28699" name="Text Box 79"/>
            <p:cNvSpPr txBox="1">
              <a:spLocks noChangeArrowheads="1"/>
            </p:cNvSpPr>
            <p:nvPr/>
          </p:nvSpPr>
          <p:spPr bwMode="auto">
            <a:xfrm>
              <a:off x="7620000" y="5286375"/>
              <a:ext cx="914400" cy="369332"/>
            </a:xfrm>
            <a:prstGeom prst="rect">
              <a:avLst/>
            </a:prstGeom>
            <a:solidFill>
              <a:schemeClr val="bg1"/>
            </a:solidFill>
            <a:ln w="9525">
              <a:noFill/>
              <a:miter lim="800000"/>
              <a:headEnd/>
              <a:tailEnd/>
            </a:ln>
          </p:spPr>
          <p:txBody>
            <a:bodyPr>
              <a:spAutoFit/>
            </a:bodyPr>
            <a:lstStyle/>
            <a:p>
              <a:pPr eaLnBrk="0" hangingPunct="0"/>
              <a:r>
                <a:rPr kumimoji="1" lang="zh-CN" altLang="en-US" sz="1800">
                  <a:solidFill>
                    <a:schemeClr val="tx1"/>
                  </a:solidFill>
                  <a:latin typeface="微软雅黑" pitchFamily="34" charset="-122"/>
                  <a:ea typeface="微软雅黑" pitchFamily="34" charset="-122"/>
                </a:rPr>
                <a:t>大客户</a:t>
              </a:r>
            </a:p>
          </p:txBody>
        </p:sp>
        <p:sp>
          <p:nvSpPr>
            <p:cNvPr id="28700" name="AutoShape 80"/>
            <p:cNvSpPr>
              <a:spLocks noChangeArrowheads="1"/>
            </p:cNvSpPr>
            <p:nvPr/>
          </p:nvSpPr>
          <p:spPr bwMode="auto">
            <a:xfrm rot="1800000">
              <a:off x="5562600" y="4708525"/>
              <a:ext cx="1433513" cy="228600"/>
            </a:xfrm>
            <a:prstGeom prst="rightArrow">
              <a:avLst>
                <a:gd name="adj1" fmla="val 50000"/>
                <a:gd name="adj2" fmla="val 156771"/>
              </a:avLst>
            </a:prstGeom>
            <a:gradFill rotWithShape="1">
              <a:gsLst>
                <a:gs pos="0">
                  <a:srgbClr val="DFDFFF"/>
                </a:gs>
                <a:gs pos="100000">
                  <a:srgbClr val="0000FF">
                    <a:alpha val="98000"/>
                  </a:srgbClr>
                </a:gs>
              </a:gsLst>
              <a:lin ang="0" scaled="1"/>
            </a:gradFill>
            <a:ln w="9525">
              <a:noFill/>
              <a:miter lim="800000"/>
              <a:headEnd/>
              <a:tailEnd/>
            </a:ln>
          </p:spPr>
          <p:txBody>
            <a:bodyPr wrap="none" anchor="ctr"/>
            <a:lstStyle/>
            <a:p>
              <a:endParaRPr lang="zh-CN" altLang="en-US">
                <a:ea typeface="微软雅黑" pitchFamily="34" charset="-122"/>
              </a:endParaRPr>
            </a:p>
          </p:txBody>
        </p:sp>
        <p:pic>
          <p:nvPicPr>
            <p:cNvPr id="28701" name="Picture 82"/>
            <p:cNvPicPr>
              <a:picLocks noChangeAspect="1" noChangeArrowheads="1"/>
            </p:cNvPicPr>
            <p:nvPr/>
          </p:nvPicPr>
          <p:blipFill>
            <a:blip r:embed="rId2" cstate="email"/>
            <a:srcRect/>
            <a:stretch>
              <a:fillRect/>
            </a:stretch>
          </p:blipFill>
          <p:spPr bwMode="auto">
            <a:xfrm>
              <a:off x="1676400" y="3717925"/>
              <a:ext cx="482600" cy="527050"/>
            </a:xfrm>
            <a:prstGeom prst="rect">
              <a:avLst/>
            </a:prstGeom>
            <a:noFill/>
            <a:ln w="9525">
              <a:noFill/>
              <a:miter lim="800000"/>
              <a:headEnd/>
              <a:tailEnd/>
            </a:ln>
          </p:spPr>
        </p:pic>
        <p:sp>
          <p:nvSpPr>
            <p:cNvPr id="28702" name="AutoShape 83"/>
            <p:cNvSpPr>
              <a:spLocks noChangeArrowheads="1"/>
            </p:cNvSpPr>
            <p:nvPr/>
          </p:nvSpPr>
          <p:spPr bwMode="auto">
            <a:xfrm rot="9000000">
              <a:off x="2362200" y="3565525"/>
              <a:ext cx="914400" cy="228600"/>
            </a:xfrm>
            <a:prstGeom prst="rightArrow">
              <a:avLst>
                <a:gd name="adj1" fmla="val 50000"/>
                <a:gd name="adj2" fmla="val 100000"/>
              </a:avLst>
            </a:prstGeom>
            <a:gradFill rotWithShape="1">
              <a:gsLst>
                <a:gs pos="0">
                  <a:srgbClr val="DFDFFF"/>
                </a:gs>
                <a:gs pos="100000">
                  <a:srgbClr val="0000FF">
                    <a:alpha val="98000"/>
                  </a:srgbClr>
                </a:gs>
              </a:gsLst>
              <a:lin ang="0" scaled="1"/>
            </a:gradFill>
            <a:ln w="9525">
              <a:noFill/>
              <a:miter lim="800000"/>
              <a:headEnd/>
              <a:tailEnd/>
            </a:ln>
          </p:spPr>
          <p:txBody>
            <a:bodyPr wrap="none" anchor="ctr"/>
            <a:lstStyle/>
            <a:p>
              <a:endParaRPr lang="zh-CN" altLang="en-US">
                <a:ea typeface="微软雅黑" pitchFamily="34" charset="-122"/>
              </a:endParaRPr>
            </a:p>
          </p:txBody>
        </p:sp>
      </p:grpSp>
      <p:sp>
        <p:nvSpPr>
          <p:cNvPr id="28676" name="文本占位符 2"/>
          <p:cNvSpPr txBox="1">
            <a:spLocks/>
          </p:cNvSpPr>
          <p:nvPr/>
        </p:nvSpPr>
        <p:spPr bwMode="auto">
          <a:xfrm>
            <a:off x="339725" y="776288"/>
            <a:ext cx="9345613" cy="1038225"/>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服务：</a:t>
            </a:r>
            <a:r>
              <a:rPr lang="zh-CN" altLang="en-US" sz="2000">
                <a:solidFill>
                  <a:srgbClr val="00B0F0"/>
                </a:solidFill>
                <a:ea typeface="微软雅黑" pitchFamily="34" charset="-122"/>
              </a:rPr>
              <a:t>快捷有效的配件保障体系（</a:t>
            </a:r>
            <a:r>
              <a:rPr lang="en-US" altLang="zh-CN" sz="2000">
                <a:solidFill>
                  <a:srgbClr val="00B0F0"/>
                </a:solidFill>
                <a:ea typeface="微软雅黑" pitchFamily="34" charset="-122"/>
              </a:rPr>
              <a:t>1/2</a:t>
            </a:r>
            <a:r>
              <a:rPr lang="zh-CN" altLang="en-US" sz="2000">
                <a:solidFill>
                  <a:srgbClr val="00B0F0"/>
                </a:solidFill>
                <a:ea typeface="微软雅黑" pitchFamily="34" charset="-122"/>
              </a:rPr>
              <a:t>）</a:t>
            </a:r>
            <a:endParaRPr lang="en-US" altLang="zh-CN" sz="2000">
              <a:solidFill>
                <a:srgbClr val="00B0F0"/>
              </a:solidFill>
              <a:ea typeface="微软雅黑" pitchFamily="34" charset="-122"/>
              <a:sym typeface="Wingdings" pitchFamily="2" charset="2"/>
            </a:endParaRPr>
          </a:p>
          <a:p>
            <a:pPr marL="266700" indent="-266700" defTabSz="1016000" eaLnBrk="0" hangingPunct="0">
              <a:spcBef>
                <a:spcPts val="1800"/>
              </a:spcBef>
              <a:buFont typeface="Arial" pitchFamily="34" charset="0"/>
              <a:buChar char="•"/>
            </a:pPr>
            <a:r>
              <a:rPr lang="zh-CN" altLang="en-US" sz="1800" b="0">
                <a:solidFill>
                  <a:schemeClr val="tx1"/>
                </a:solidFill>
                <a:ea typeface="微软雅黑" pitchFamily="34" charset="-122"/>
              </a:rPr>
              <a:t>宇通通过三级配件供应模式，为各市场的经销商、客户提供配件供应。</a:t>
            </a:r>
            <a:endParaRPr lang="en-US" altLang="zh-CN" sz="1800" b="0">
              <a:solidFill>
                <a:schemeClr val="tx1"/>
              </a:solidFill>
              <a:ea typeface="微软雅黑"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12/14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29699" name="文本占位符 2"/>
          <p:cNvSpPr txBox="1">
            <a:spLocks/>
          </p:cNvSpPr>
          <p:nvPr/>
        </p:nvSpPr>
        <p:spPr bwMode="auto">
          <a:xfrm>
            <a:off x="339725" y="776288"/>
            <a:ext cx="9345613" cy="1344612"/>
          </a:xfrm>
          <a:prstGeom prst="rect">
            <a:avLst/>
          </a:prstGeom>
          <a:noFill/>
          <a:ln w="9525">
            <a:noFill/>
            <a:miter lim="800000"/>
            <a:headEnd/>
            <a:tailEnd/>
          </a:ln>
        </p:spPr>
        <p:txBody>
          <a:bodyPr rIns="36000"/>
          <a:lstStyle/>
          <a:p>
            <a:pPr marL="266700" indent="-266700" defTabSz="1016000" eaLnBrk="0" hangingPunct="0">
              <a:spcBef>
                <a:spcPct val="20000"/>
              </a:spcBef>
              <a:buFont typeface="Arial" pitchFamily="34" charset="0"/>
              <a:buChar char="•"/>
            </a:pPr>
            <a:r>
              <a:rPr lang="zh-CN" altLang="en-US" sz="2000" dirty="0">
                <a:solidFill>
                  <a:srgbClr val="008000"/>
                </a:solidFill>
                <a:ea typeface="微软雅黑" pitchFamily="34" charset="-122"/>
              </a:rPr>
              <a:t>服务：</a:t>
            </a:r>
            <a:r>
              <a:rPr lang="zh-CN" altLang="en-US" sz="2000" dirty="0">
                <a:solidFill>
                  <a:srgbClr val="00B0F0"/>
                </a:solidFill>
                <a:ea typeface="微软雅黑" pitchFamily="34" charset="-122"/>
              </a:rPr>
              <a:t>快捷有效的配件保障体系（</a:t>
            </a:r>
            <a:r>
              <a:rPr lang="en-US" altLang="zh-CN" sz="2000" dirty="0">
                <a:solidFill>
                  <a:srgbClr val="00B0F0"/>
                </a:solidFill>
                <a:ea typeface="微软雅黑" pitchFamily="34" charset="-122"/>
              </a:rPr>
              <a:t>2/2</a:t>
            </a:r>
            <a:r>
              <a:rPr lang="zh-CN" altLang="en-US" sz="2000" dirty="0">
                <a:solidFill>
                  <a:srgbClr val="00B0F0"/>
                </a:solidFill>
                <a:ea typeface="微软雅黑" pitchFamily="34" charset="-122"/>
              </a:rPr>
              <a:t>）</a:t>
            </a:r>
            <a:endParaRPr lang="en-US" altLang="zh-CN" sz="2000" dirty="0">
              <a:solidFill>
                <a:srgbClr val="00B0F0"/>
              </a:solidFill>
              <a:ea typeface="微软雅黑" pitchFamily="34" charset="-122"/>
              <a:sym typeface="Wingdings" pitchFamily="2" charset="2"/>
            </a:endParaRPr>
          </a:p>
          <a:p>
            <a:pPr marL="266700" indent="-266700" defTabSz="1016000" eaLnBrk="0" hangingPunct="0">
              <a:spcBef>
                <a:spcPts val="1800"/>
              </a:spcBef>
              <a:buFont typeface="Arial" pitchFamily="34" charset="0"/>
              <a:buChar char="•"/>
            </a:pPr>
            <a:r>
              <a:rPr lang="zh-CN" altLang="en-US" sz="1800" b="0" dirty="0">
                <a:solidFill>
                  <a:schemeClr val="tx1"/>
                </a:solidFill>
                <a:ea typeface="微软雅黑" pitchFamily="34" charset="-122"/>
              </a:rPr>
              <a:t>宇通已在海外建立</a:t>
            </a:r>
            <a:r>
              <a:rPr lang="zh-CN" altLang="en-US" sz="1800" b="0" dirty="0" smtClean="0">
                <a:solidFill>
                  <a:schemeClr val="tx1"/>
                </a:solidFill>
                <a:ea typeface="微软雅黑" pitchFamily="34" charset="-122"/>
              </a:rPr>
              <a:t>了</a:t>
            </a:r>
            <a:r>
              <a:rPr lang="en-US" altLang="zh-CN" sz="1800" b="0" dirty="0">
                <a:solidFill>
                  <a:schemeClr val="tx1"/>
                </a:solidFill>
                <a:ea typeface="微软雅黑" pitchFamily="34" charset="-122"/>
              </a:rPr>
              <a:t>9</a:t>
            </a:r>
            <a:r>
              <a:rPr lang="en-US" altLang="zh-CN" sz="1800" b="0" dirty="0" smtClean="0">
                <a:solidFill>
                  <a:schemeClr val="tx1"/>
                </a:solidFill>
                <a:ea typeface="微软雅黑" pitchFamily="34" charset="-122"/>
              </a:rPr>
              <a:t>0</a:t>
            </a:r>
            <a:r>
              <a:rPr lang="zh-CN" altLang="en-US" sz="1800" b="0" dirty="0">
                <a:solidFill>
                  <a:schemeClr val="tx1"/>
                </a:solidFill>
                <a:ea typeface="微软雅黑" pitchFamily="34" charset="-122"/>
              </a:rPr>
              <a:t>多个配件授权经销商</a:t>
            </a:r>
            <a:r>
              <a:rPr lang="zh-CN" altLang="en-US" sz="1800" b="0" dirty="0" smtClean="0">
                <a:solidFill>
                  <a:schemeClr val="tx1"/>
                </a:solidFill>
                <a:ea typeface="微软雅黑" pitchFamily="34" charset="-122"/>
              </a:rPr>
              <a:t>、</a:t>
            </a:r>
            <a:r>
              <a:rPr lang="en-US" altLang="zh-CN" sz="1800" b="0" dirty="0" smtClean="0">
                <a:solidFill>
                  <a:schemeClr val="tx1"/>
                </a:solidFill>
                <a:ea typeface="微软雅黑" pitchFamily="34" charset="-122"/>
              </a:rPr>
              <a:t>110</a:t>
            </a:r>
            <a:r>
              <a:rPr lang="zh-CN" altLang="en-US" sz="1800" b="0" dirty="0">
                <a:solidFill>
                  <a:schemeClr val="tx1"/>
                </a:solidFill>
                <a:ea typeface="微软雅黑" pitchFamily="34" charset="-122"/>
              </a:rPr>
              <a:t>多家经销网点，并在古巴、迪拜、委内瑞拉、加纳建立配件中心库，后续计划建立更多的中心库，保证海外市场配件及时供应。</a:t>
            </a:r>
            <a:endParaRPr lang="en-US" altLang="zh-CN" sz="1800" b="0" dirty="0">
              <a:solidFill>
                <a:schemeClr val="tx1"/>
              </a:solidFill>
              <a:ea typeface="微软雅黑" pitchFamily="34" charset="-122"/>
            </a:endParaRPr>
          </a:p>
        </p:txBody>
      </p:sp>
      <p:pic>
        <p:nvPicPr>
          <p:cNvPr id="29700" name="Picture 4" descr="世界版图"/>
          <p:cNvPicPr>
            <a:picLocks noChangeAspect="1" noChangeArrowheads="1"/>
          </p:cNvPicPr>
          <p:nvPr/>
        </p:nvPicPr>
        <p:blipFill>
          <a:blip r:embed="rId2" cstate="email"/>
          <a:srcRect/>
          <a:stretch>
            <a:fillRect/>
          </a:stretch>
        </p:blipFill>
        <p:spPr bwMode="auto">
          <a:xfrm>
            <a:off x="846138" y="2120900"/>
            <a:ext cx="8475662" cy="3951288"/>
          </a:xfrm>
          <a:prstGeom prst="rect">
            <a:avLst/>
          </a:prstGeom>
          <a:noFill/>
          <a:ln w="9525">
            <a:noFill/>
            <a:miter lim="800000"/>
            <a:headEnd/>
            <a:tailEnd/>
          </a:ln>
        </p:spPr>
      </p:pic>
      <p:sp>
        <p:nvSpPr>
          <p:cNvPr id="6" name="AutoShape 6"/>
          <p:cNvSpPr>
            <a:spLocks noChangeArrowheads="1"/>
          </p:cNvSpPr>
          <p:nvPr/>
        </p:nvSpPr>
        <p:spPr bwMode="auto">
          <a:xfrm>
            <a:off x="7442200" y="3425825"/>
            <a:ext cx="168275" cy="161925"/>
          </a:xfrm>
          <a:prstGeom prst="star5">
            <a:avLst/>
          </a:prstGeom>
          <a:solidFill>
            <a:srgbClr val="FF0000"/>
          </a:solidFill>
          <a:ln w="12700" algn="ctr">
            <a:solidFill>
              <a:srgbClr val="FFFF00"/>
            </a:solidFill>
            <a:miter lim="800000"/>
            <a:headEnd/>
            <a:tailEnd/>
          </a:ln>
          <a:effectLst/>
        </p:spPr>
        <p:txBody>
          <a:bodyPr wrap="none" anchor="ctr"/>
          <a:lstStyle/>
          <a:p>
            <a:pPr defTabSz="1017588">
              <a:defRPr/>
            </a:pPr>
            <a:endParaRPr lang="zh-CN" altLang="en-US">
              <a:ea typeface="微软雅黑" pitchFamily="34" charset="-122"/>
            </a:endParaRPr>
          </a:p>
        </p:txBody>
      </p:sp>
      <p:sp>
        <p:nvSpPr>
          <p:cNvPr id="10" name="Oval 15"/>
          <p:cNvSpPr>
            <a:spLocks noChangeArrowheads="1"/>
          </p:cNvSpPr>
          <p:nvPr/>
        </p:nvSpPr>
        <p:spPr bwMode="auto">
          <a:xfrm>
            <a:off x="5537200" y="3221038"/>
            <a:ext cx="1098550" cy="1030287"/>
          </a:xfrm>
          <a:prstGeom prst="ellipse">
            <a:avLst/>
          </a:prstGeom>
          <a:solidFill>
            <a:schemeClr val="accent1">
              <a:alpha val="25098"/>
            </a:schemeClr>
          </a:solidFill>
          <a:ln w="19050" algn="ctr">
            <a:solidFill>
              <a:srgbClr val="00B050"/>
            </a:solidFill>
            <a:round/>
            <a:headEnd/>
            <a:tailEnd/>
          </a:ln>
        </p:spPr>
        <p:txBody>
          <a:bodyPr wrap="none" anchor="ctr"/>
          <a:lstStyle/>
          <a:p>
            <a:pPr defTabSz="1017588"/>
            <a:endParaRPr lang="zh-CN" altLang="en-US">
              <a:ea typeface="微软雅黑" pitchFamily="34" charset="-122"/>
            </a:endParaRPr>
          </a:p>
        </p:txBody>
      </p:sp>
      <p:sp>
        <p:nvSpPr>
          <p:cNvPr id="11" name="Oval 18"/>
          <p:cNvSpPr>
            <a:spLocks noChangeArrowheads="1"/>
          </p:cNvSpPr>
          <p:nvPr/>
        </p:nvSpPr>
        <p:spPr bwMode="auto">
          <a:xfrm rot="-835072">
            <a:off x="4349750" y="3398838"/>
            <a:ext cx="1539875" cy="1993900"/>
          </a:xfrm>
          <a:prstGeom prst="ellipse">
            <a:avLst/>
          </a:prstGeom>
          <a:solidFill>
            <a:schemeClr val="accent1">
              <a:alpha val="25098"/>
            </a:schemeClr>
          </a:solidFill>
          <a:ln w="19050" algn="ctr">
            <a:solidFill>
              <a:srgbClr val="00B050"/>
            </a:solidFill>
            <a:round/>
            <a:headEnd/>
            <a:tailEnd/>
          </a:ln>
        </p:spPr>
        <p:txBody>
          <a:bodyPr wrap="none" anchor="ctr"/>
          <a:lstStyle/>
          <a:p>
            <a:pPr defTabSz="1017588"/>
            <a:endParaRPr lang="zh-CN" altLang="en-US">
              <a:ea typeface="微软雅黑" pitchFamily="34" charset="-122"/>
            </a:endParaRPr>
          </a:p>
        </p:txBody>
      </p:sp>
      <p:sp>
        <p:nvSpPr>
          <p:cNvPr id="12" name="Arc 19"/>
          <p:cNvSpPr>
            <a:spLocks/>
          </p:cNvSpPr>
          <p:nvPr/>
        </p:nvSpPr>
        <p:spPr bwMode="auto">
          <a:xfrm rot="-2349951">
            <a:off x="5711825" y="3486150"/>
            <a:ext cx="1808163" cy="831850"/>
          </a:xfrm>
          <a:custGeom>
            <a:avLst/>
            <a:gdLst>
              <a:gd name="T0" fmla="*/ 0 w 20484"/>
              <a:gd name="T1" fmla="*/ 0 h 20107"/>
              <a:gd name="T2" fmla="*/ 0 w 20484"/>
              <a:gd name="T3" fmla="*/ 0 h 20107"/>
              <a:gd name="T4" fmla="*/ 0 w 20484"/>
              <a:gd name="T5" fmla="*/ 0 h 20107"/>
              <a:gd name="T6" fmla="*/ 0 60000 65536"/>
              <a:gd name="T7" fmla="*/ 0 60000 65536"/>
              <a:gd name="T8" fmla="*/ 0 60000 65536"/>
              <a:gd name="T9" fmla="*/ 0 w 20484"/>
              <a:gd name="T10" fmla="*/ 0 h 20107"/>
              <a:gd name="T11" fmla="*/ 20484 w 20484"/>
              <a:gd name="T12" fmla="*/ 20107 h 20107"/>
            </a:gdLst>
            <a:ahLst/>
            <a:cxnLst>
              <a:cxn ang="T6">
                <a:pos x="T0" y="T1"/>
              </a:cxn>
              <a:cxn ang="T7">
                <a:pos x="T2" y="T3"/>
              </a:cxn>
              <a:cxn ang="T8">
                <a:pos x="T4" y="T5"/>
              </a:cxn>
            </a:cxnLst>
            <a:rect l="T9" t="T10" r="T11" b="T12"/>
            <a:pathLst>
              <a:path w="20484" h="20107" fill="none" extrusionOk="0">
                <a:moveTo>
                  <a:pt x="7891" y="-1"/>
                </a:moveTo>
                <a:cubicBezTo>
                  <a:pt x="13843" y="2336"/>
                  <a:pt x="18455" y="7189"/>
                  <a:pt x="20484" y="13253"/>
                </a:cubicBezTo>
              </a:path>
              <a:path w="20484" h="20107" stroke="0" extrusionOk="0">
                <a:moveTo>
                  <a:pt x="7891" y="-1"/>
                </a:moveTo>
                <a:cubicBezTo>
                  <a:pt x="13843" y="2336"/>
                  <a:pt x="18455" y="7189"/>
                  <a:pt x="20484" y="13253"/>
                </a:cubicBezTo>
                <a:lnTo>
                  <a:pt x="0" y="20107"/>
                </a:lnTo>
                <a:close/>
              </a:path>
            </a:pathLst>
          </a:custGeom>
          <a:noFill/>
          <a:ln w="15875">
            <a:solidFill>
              <a:srgbClr val="FF6600"/>
            </a:solidFill>
            <a:round/>
            <a:headEnd/>
            <a:tailEnd/>
          </a:ln>
        </p:spPr>
        <p:txBody>
          <a:bodyPr wrap="none" anchor="ctr"/>
          <a:lstStyle/>
          <a:p>
            <a:pPr defTabSz="1017588"/>
            <a:endParaRPr lang="zh-CN" altLang="en-US">
              <a:ea typeface="微软雅黑" pitchFamily="34" charset="-122"/>
            </a:endParaRPr>
          </a:p>
        </p:txBody>
      </p:sp>
      <p:sp>
        <p:nvSpPr>
          <p:cNvPr id="13" name="Arc 21"/>
          <p:cNvSpPr>
            <a:spLocks/>
          </p:cNvSpPr>
          <p:nvPr/>
        </p:nvSpPr>
        <p:spPr bwMode="auto">
          <a:xfrm rot="-1895910">
            <a:off x="5124450" y="3463925"/>
            <a:ext cx="2389188" cy="893763"/>
          </a:xfrm>
          <a:custGeom>
            <a:avLst/>
            <a:gdLst>
              <a:gd name="T0" fmla="*/ 0 w 27073"/>
              <a:gd name="T1" fmla="*/ 0 h 21600"/>
              <a:gd name="T2" fmla="*/ 0 w 27073"/>
              <a:gd name="T3" fmla="*/ 0 h 21600"/>
              <a:gd name="T4" fmla="*/ 0 w 27073"/>
              <a:gd name="T5" fmla="*/ 0 h 21600"/>
              <a:gd name="T6" fmla="*/ 0 60000 65536"/>
              <a:gd name="T7" fmla="*/ 0 60000 65536"/>
              <a:gd name="T8" fmla="*/ 0 60000 65536"/>
              <a:gd name="T9" fmla="*/ 0 w 27073"/>
              <a:gd name="T10" fmla="*/ 0 h 21600"/>
              <a:gd name="T11" fmla="*/ 27073 w 27073"/>
              <a:gd name="T12" fmla="*/ 21600 h 21600"/>
            </a:gdLst>
            <a:ahLst/>
            <a:cxnLst>
              <a:cxn ang="T6">
                <a:pos x="T0" y="T1"/>
              </a:cxn>
              <a:cxn ang="T7">
                <a:pos x="T2" y="T3"/>
              </a:cxn>
              <a:cxn ang="T8">
                <a:pos x="T4" y="T5"/>
              </a:cxn>
            </a:cxnLst>
            <a:rect l="T9" t="T10" r="T11" b="T12"/>
            <a:pathLst>
              <a:path w="27073" h="21600" fill="none" extrusionOk="0">
                <a:moveTo>
                  <a:pt x="-1" y="1029"/>
                </a:moveTo>
                <a:cubicBezTo>
                  <a:pt x="2129" y="347"/>
                  <a:pt x="4352" y="-1"/>
                  <a:pt x="6589" y="0"/>
                </a:cubicBezTo>
                <a:cubicBezTo>
                  <a:pt x="15877" y="0"/>
                  <a:pt x="24126" y="5938"/>
                  <a:pt x="27073" y="14746"/>
                </a:cubicBezTo>
              </a:path>
              <a:path w="27073" h="21600" stroke="0" extrusionOk="0">
                <a:moveTo>
                  <a:pt x="-1" y="1029"/>
                </a:moveTo>
                <a:cubicBezTo>
                  <a:pt x="2129" y="347"/>
                  <a:pt x="4352" y="-1"/>
                  <a:pt x="6589" y="0"/>
                </a:cubicBezTo>
                <a:cubicBezTo>
                  <a:pt x="15877" y="0"/>
                  <a:pt x="24126" y="5938"/>
                  <a:pt x="27073" y="14746"/>
                </a:cubicBezTo>
                <a:lnTo>
                  <a:pt x="6589" y="21600"/>
                </a:lnTo>
                <a:close/>
              </a:path>
            </a:pathLst>
          </a:custGeom>
          <a:noFill/>
          <a:ln w="15875">
            <a:solidFill>
              <a:srgbClr val="FF6600"/>
            </a:solidFill>
            <a:round/>
            <a:headEnd/>
            <a:tailEnd/>
          </a:ln>
        </p:spPr>
        <p:txBody>
          <a:bodyPr wrap="none" anchor="ctr"/>
          <a:lstStyle/>
          <a:p>
            <a:pPr defTabSz="1017588"/>
            <a:endParaRPr lang="zh-CN" altLang="en-US">
              <a:ea typeface="微软雅黑" pitchFamily="34" charset="-122"/>
            </a:endParaRPr>
          </a:p>
        </p:txBody>
      </p:sp>
      <p:sp>
        <p:nvSpPr>
          <p:cNvPr id="7" name="Oval 7"/>
          <p:cNvSpPr>
            <a:spLocks noChangeArrowheads="1"/>
          </p:cNvSpPr>
          <p:nvPr/>
        </p:nvSpPr>
        <p:spPr bwMode="auto">
          <a:xfrm>
            <a:off x="6049963" y="3702050"/>
            <a:ext cx="111125" cy="103188"/>
          </a:xfrm>
          <a:prstGeom prst="ellipse">
            <a:avLst/>
          </a:prstGeom>
          <a:solidFill>
            <a:srgbClr val="FF0000"/>
          </a:solidFill>
          <a:ln w="19050" algn="ctr">
            <a:solidFill>
              <a:srgbClr val="FFFF00"/>
            </a:solidFill>
            <a:round/>
            <a:headEnd/>
            <a:tailEnd/>
          </a:ln>
        </p:spPr>
        <p:txBody>
          <a:bodyPr wrap="none" anchor="ctr"/>
          <a:lstStyle/>
          <a:p>
            <a:pPr defTabSz="1017588"/>
            <a:endParaRPr lang="zh-CN" altLang="en-US">
              <a:ea typeface="微软雅黑" pitchFamily="34" charset="-122"/>
            </a:endParaRPr>
          </a:p>
        </p:txBody>
      </p:sp>
      <p:sp>
        <p:nvSpPr>
          <p:cNvPr id="15" name="Oval 25"/>
          <p:cNvSpPr>
            <a:spLocks noChangeArrowheads="1"/>
          </p:cNvSpPr>
          <p:nvPr/>
        </p:nvSpPr>
        <p:spPr bwMode="auto">
          <a:xfrm>
            <a:off x="2092325" y="3392488"/>
            <a:ext cx="952500" cy="893762"/>
          </a:xfrm>
          <a:prstGeom prst="ellipse">
            <a:avLst/>
          </a:prstGeom>
          <a:solidFill>
            <a:schemeClr val="accent1">
              <a:alpha val="25098"/>
            </a:schemeClr>
          </a:solidFill>
          <a:ln w="19050" algn="ctr">
            <a:solidFill>
              <a:srgbClr val="00B050"/>
            </a:solidFill>
            <a:round/>
            <a:headEnd/>
            <a:tailEnd/>
          </a:ln>
        </p:spPr>
        <p:txBody>
          <a:bodyPr wrap="none" anchor="ctr"/>
          <a:lstStyle/>
          <a:p>
            <a:pPr defTabSz="1017588"/>
            <a:endParaRPr lang="zh-CN" altLang="en-US">
              <a:ea typeface="微软雅黑" pitchFamily="34" charset="-122"/>
            </a:endParaRPr>
          </a:p>
        </p:txBody>
      </p:sp>
      <p:sp>
        <p:nvSpPr>
          <p:cNvPr id="14" name="Arc 23"/>
          <p:cNvSpPr>
            <a:spLocks/>
          </p:cNvSpPr>
          <p:nvPr/>
        </p:nvSpPr>
        <p:spPr bwMode="auto">
          <a:xfrm rot="-493659">
            <a:off x="2662238" y="3152775"/>
            <a:ext cx="4770437" cy="893763"/>
          </a:xfrm>
          <a:custGeom>
            <a:avLst/>
            <a:gdLst>
              <a:gd name="T0" fmla="*/ 0 w 36571"/>
              <a:gd name="T1" fmla="*/ 0 h 21600"/>
              <a:gd name="T2" fmla="*/ 16958 w 36571"/>
              <a:gd name="T3" fmla="*/ 0 h 21600"/>
              <a:gd name="T4" fmla="*/ 16958 w 36571"/>
              <a:gd name="T5" fmla="*/ 0 h 21600"/>
              <a:gd name="T6" fmla="*/ 0 60000 65536"/>
              <a:gd name="T7" fmla="*/ 0 60000 65536"/>
              <a:gd name="T8" fmla="*/ 0 60000 65536"/>
              <a:gd name="T9" fmla="*/ 0 w 36571"/>
              <a:gd name="T10" fmla="*/ 0 h 21600"/>
              <a:gd name="T11" fmla="*/ 36571 w 36571"/>
              <a:gd name="T12" fmla="*/ 21600 h 21600"/>
            </a:gdLst>
            <a:ahLst/>
            <a:cxnLst>
              <a:cxn ang="T6">
                <a:pos x="T0" y="T1"/>
              </a:cxn>
              <a:cxn ang="T7">
                <a:pos x="T2" y="T3"/>
              </a:cxn>
              <a:cxn ang="T8">
                <a:pos x="T4" y="T5"/>
              </a:cxn>
            </a:cxnLst>
            <a:rect l="T9" t="T10" r="T11" b="T12"/>
            <a:pathLst>
              <a:path w="36571" h="21600" fill="none" extrusionOk="0">
                <a:moveTo>
                  <a:pt x="-1" y="7185"/>
                </a:moveTo>
                <a:cubicBezTo>
                  <a:pt x="4097" y="2613"/>
                  <a:pt x="9947" y="-1"/>
                  <a:pt x="16087" y="0"/>
                </a:cubicBezTo>
                <a:cubicBezTo>
                  <a:pt x="25375" y="0"/>
                  <a:pt x="33624" y="5938"/>
                  <a:pt x="36571" y="14746"/>
                </a:cubicBezTo>
              </a:path>
              <a:path w="36571" h="21600" stroke="0" extrusionOk="0">
                <a:moveTo>
                  <a:pt x="-1" y="7185"/>
                </a:moveTo>
                <a:cubicBezTo>
                  <a:pt x="4097" y="2613"/>
                  <a:pt x="9947" y="-1"/>
                  <a:pt x="16087" y="0"/>
                </a:cubicBezTo>
                <a:cubicBezTo>
                  <a:pt x="25375" y="0"/>
                  <a:pt x="33624" y="5938"/>
                  <a:pt x="36571" y="14746"/>
                </a:cubicBezTo>
                <a:lnTo>
                  <a:pt x="16087" y="21600"/>
                </a:lnTo>
                <a:close/>
              </a:path>
            </a:pathLst>
          </a:custGeom>
          <a:noFill/>
          <a:ln w="15875">
            <a:solidFill>
              <a:srgbClr val="FF6600"/>
            </a:solidFill>
            <a:round/>
            <a:headEnd/>
            <a:tailEnd/>
          </a:ln>
        </p:spPr>
        <p:txBody>
          <a:bodyPr wrap="none" anchor="ctr"/>
          <a:lstStyle/>
          <a:p>
            <a:pPr defTabSz="1017588"/>
            <a:endParaRPr lang="zh-CN" altLang="en-US">
              <a:ea typeface="微软雅黑" pitchFamily="34" charset="-122"/>
            </a:endParaRPr>
          </a:p>
        </p:txBody>
      </p:sp>
      <p:sp>
        <p:nvSpPr>
          <p:cNvPr id="16" name="Oval 102"/>
          <p:cNvSpPr>
            <a:spLocks noChangeArrowheads="1"/>
          </p:cNvSpPr>
          <p:nvPr/>
        </p:nvSpPr>
        <p:spPr bwMode="auto">
          <a:xfrm>
            <a:off x="4959350" y="2284413"/>
            <a:ext cx="1101725" cy="1030287"/>
          </a:xfrm>
          <a:prstGeom prst="ellipse">
            <a:avLst/>
          </a:prstGeom>
          <a:solidFill>
            <a:srgbClr val="B7DBFF">
              <a:alpha val="25098"/>
            </a:srgbClr>
          </a:solidFill>
          <a:ln w="19050">
            <a:solidFill>
              <a:srgbClr val="00B050"/>
            </a:solidFill>
            <a:prstDash val="solid"/>
            <a:round/>
            <a:headEnd/>
            <a:tailEnd/>
          </a:ln>
        </p:spPr>
        <p:txBody>
          <a:bodyPr wrap="none" anchor="ctr"/>
          <a:lstStyle/>
          <a:p>
            <a:pPr defTabSz="1017588"/>
            <a:endParaRPr lang="zh-CN" altLang="en-US">
              <a:ea typeface="微软雅黑" pitchFamily="34" charset="-122"/>
            </a:endParaRPr>
          </a:p>
        </p:txBody>
      </p:sp>
      <p:sp>
        <p:nvSpPr>
          <p:cNvPr id="17" name="Arc 109"/>
          <p:cNvSpPr>
            <a:spLocks/>
          </p:cNvSpPr>
          <p:nvPr/>
        </p:nvSpPr>
        <p:spPr bwMode="auto">
          <a:xfrm>
            <a:off x="5624513" y="2811463"/>
            <a:ext cx="1804987" cy="892175"/>
          </a:xfrm>
          <a:custGeom>
            <a:avLst/>
            <a:gdLst>
              <a:gd name="T0" fmla="*/ 0 w 20484"/>
              <a:gd name="T1" fmla="*/ 0 h 21599"/>
              <a:gd name="T2" fmla="*/ 0 w 20484"/>
              <a:gd name="T3" fmla="*/ 0 h 21599"/>
              <a:gd name="T4" fmla="*/ 0 w 20484"/>
              <a:gd name="T5" fmla="*/ 0 h 21599"/>
              <a:gd name="T6" fmla="*/ 0 60000 65536"/>
              <a:gd name="T7" fmla="*/ 0 60000 65536"/>
              <a:gd name="T8" fmla="*/ 0 60000 65536"/>
              <a:gd name="T9" fmla="*/ 0 w 20484"/>
              <a:gd name="T10" fmla="*/ 0 h 21599"/>
              <a:gd name="T11" fmla="*/ 20484 w 20484"/>
              <a:gd name="T12" fmla="*/ 21599 h 21599"/>
            </a:gdLst>
            <a:ahLst/>
            <a:cxnLst>
              <a:cxn ang="T6">
                <a:pos x="T0" y="T1"/>
              </a:cxn>
              <a:cxn ang="T7">
                <a:pos x="T2" y="T3"/>
              </a:cxn>
              <a:cxn ang="T8">
                <a:pos x="T4" y="T5"/>
              </a:cxn>
            </a:cxnLst>
            <a:rect l="T9" t="T10" r="T11" b="T12"/>
            <a:pathLst>
              <a:path w="20484" h="21599" fill="none" extrusionOk="0">
                <a:moveTo>
                  <a:pt x="190" y="-1"/>
                </a:moveTo>
                <a:cubicBezTo>
                  <a:pt x="9408" y="80"/>
                  <a:pt x="17559" y="6003"/>
                  <a:pt x="20484" y="14745"/>
                </a:cubicBezTo>
              </a:path>
              <a:path w="20484" h="21599" stroke="0" extrusionOk="0">
                <a:moveTo>
                  <a:pt x="190" y="-1"/>
                </a:moveTo>
                <a:cubicBezTo>
                  <a:pt x="9408" y="80"/>
                  <a:pt x="17559" y="6003"/>
                  <a:pt x="20484" y="14745"/>
                </a:cubicBezTo>
                <a:lnTo>
                  <a:pt x="0" y="21599"/>
                </a:lnTo>
                <a:close/>
              </a:path>
            </a:pathLst>
          </a:custGeom>
          <a:noFill/>
          <a:ln w="15875">
            <a:solidFill>
              <a:srgbClr val="FF6600"/>
            </a:solidFill>
            <a:prstDash val="solid"/>
            <a:round/>
            <a:headEnd/>
            <a:tailEnd/>
          </a:ln>
        </p:spPr>
        <p:txBody>
          <a:bodyPr wrap="none" anchor="ctr"/>
          <a:lstStyle/>
          <a:p>
            <a:pPr defTabSz="1017588"/>
            <a:endParaRPr lang="zh-CN" altLang="en-US">
              <a:ea typeface="微软雅黑" pitchFamily="34" charset="-122"/>
            </a:endParaRPr>
          </a:p>
        </p:txBody>
      </p:sp>
      <p:sp>
        <p:nvSpPr>
          <p:cNvPr id="18" name="Oval 98"/>
          <p:cNvSpPr>
            <a:spLocks noChangeArrowheads="1"/>
          </p:cNvSpPr>
          <p:nvPr/>
        </p:nvSpPr>
        <p:spPr bwMode="auto">
          <a:xfrm>
            <a:off x="5465763" y="2740025"/>
            <a:ext cx="109537" cy="103188"/>
          </a:xfrm>
          <a:prstGeom prst="ellipse">
            <a:avLst/>
          </a:prstGeom>
          <a:solidFill>
            <a:srgbClr val="FF0000"/>
          </a:solidFill>
          <a:ln w="19050">
            <a:solidFill>
              <a:srgbClr val="FFFF00"/>
            </a:solidFill>
            <a:round/>
            <a:headEnd/>
            <a:tailEnd/>
          </a:ln>
        </p:spPr>
        <p:txBody>
          <a:bodyPr wrap="none" anchor="ctr"/>
          <a:lstStyle/>
          <a:p>
            <a:pPr defTabSz="1017588"/>
            <a:endParaRPr lang="zh-CN" altLang="en-US">
              <a:ea typeface="微软雅黑" pitchFamily="34" charset="-122"/>
            </a:endParaRPr>
          </a:p>
        </p:txBody>
      </p:sp>
      <p:sp>
        <p:nvSpPr>
          <p:cNvPr id="19" name="Oval 103"/>
          <p:cNvSpPr>
            <a:spLocks noChangeArrowheads="1"/>
          </p:cNvSpPr>
          <p:nvPr/>
        </p:nvSpPr>
        <p:spPr bwMode="auto">
          <a:xfrm>
            <a:off x="6856413" y="3632200"/>
            <a:ext cx="1098550" cy="1031875"/>
          </a:xfrm>
          <a:prstGeom prst="ellipse">
            <a:avLst/>
          </a:prstGeom>
          <a:solidFill>
            <a:srgbClr val="B7DBFF">
              <a:alpha val="25098"/>
            </a:srgbClr>
          </a:solidFill>
          <a:ln w="19050">
            <a:solidFill>
              <a:srgbClr val="0000FF"/>
            </a:solidFill>
            <a:prstDash val="dash"/>
            <a:round/>
            <a:headEnd/>
            <a:tailEnd/>
          </a:ln>
        </p:spPr>
        <p:txBody>
          <a:bodyPr wrap="none" anchor="ctr"/>
          <a:lstStyle/>
          <a:p>
            <a:pPr defTabSz="1017588"/>
            <a:endParaRPr lang="zh-CN" altLang="en-US">
              <a:ea typeface="微软雅黑" pitchFamily="34" charset="-122"/>
            </a:endParaRPr>
          </a:p>
        </p:txBody>
      </p:sp>
      <p:sp>
        <p:nvSpPr>
          <p:cNvPr id="9" name="Oval 10"/>
          <p:cNvSpPr>
            <a:spLocks noChangeArrowheads="1"/>
          </p:cNvSpPr>
          <p:nvPr/>
        </p:nvSpPr>
        <p:spPr bwMode="auto">
          <a:xfrm>
            <a:off x="2532063" y="3770313"/>
            <a:ext cx="111125" cy="104775"/>
          </a:xfrm>
          <a:prstGeom prst="ellipse">
            <a:avLst/>
          </a:prstGeom>
          <a:solidFill>
            <a:srgbClr val="FF0000"/>
          </a:solidFill>
          <a:ln w="19050" algn="ctr">
            <a:solidFill>
              <a:srgbClr val="FFFF00"/>
            </a:solidFill>
            <a:round/>
            <a:headEnd/>
            <a:tailEnd/>
          </a:ln>
        </p:spPr>
        <p:txBody>
          <a:bodyPr wrap="none" anchor="ctr"/>
          <a:lstStyle/>
          <a:p>
            <a:pPr defTabSz="1017588"/>
            <a:endParaRPr lang="zh-CN" altLang="en-US">
              <a:ea typeface="微软雅黑" pitchFamily="34" charset="-122"/>
            </a:endParaRPr>
          </a:p>
        </p:txBody>
      </p:sp>
      <p:sp>
        <p:nvSpPr>
          <p:cNvPr id="8" name="Oval 8"/>
          <p:cNvSpPr>
            <a:spLocks noChangeArrowheads="1"/>
          </p:cNvSpPr>
          <p:nvPr/>
        </p:nvSpPr>
        <p:spPr bwMode="auto">
          <a:xfrm>
            <a:off x="4949825" y="4183063"/>
            <a:ext cx="112713" cy="103187"/>
          </a:xfrm>
          <a:prstGeom prst="ellipse">
            <a:avLst/>
          </a:prstGeom>
          <a:solidFill>
            <a:srgbClr val="FF0000"/>
          </a:solidFill>
          <a:ln w="19050" algn="ctr">
            <a:solidFill>
              <a:srgbClr val="FFFF00"/>
            </a:solidFill>
            <a:round/>
            <a:headEnd/>
            <a:tailEnd/>
          </a:ln>
        </p:spPr>
        <p:txBody>
          <a:bodyPr wrap="none" anchor="ctr"/>
          <a:lstStyle/>
          <a:p>
            <a:pPr defTabSz="1017588"/>
            <a:endParaRPr lang="zh-CN" altLang="en-US">
              <a:ea typeface="微软雅黑" pitchFamily="34" charset="-122"/>
            </a:endParaRPr>
          </a:p>
        </p:txBody>
      </p:sp>
      <p:sp>
        <p:nvSpPr>
          <p:cNvPr id="20" name="Arc 112"/>
          <p:cNvSpPr>
            <a:spLocks/>
          </p:cNvSpPr>
          <p:nvPr/>
        </p:nvSpPr>
        <p:spPr bwMode="auto">
          <a:xfrm rot="-7163339">
            <a:off x="7198519" y="3548857"/>
            <a:ext cx="673100" cy="474662"/>
          </a:xfrm>
          <a:custGeom>
            <a:avLst/>
            <a:gdLst>
              <a:gd name="T0" fmla="*/ 0 w 20413"/>
              <a:gd name="T1" fmla="*/ 0 h 20509"/>
              <a:gd name="T2" fmla="*/ 0 w 20413"/>
              <a:gd name="T3" fmla="*/ 0 h 20509"/>
              <a:gd name="T4" fmla="*/ 0 w 20413"/>
              <a:gd name="T5" fmla="*/ 0 h 20509"/>
              <a:gd name="T6" fmla="*/ 0 60000 65536"/>
              <a:gd name="T7" fmla="*/ 0 60000 65536"/>
              <a:gd name="T8" fmla="*/ 0 60000 65536"/>
              <a:gd name="T9" fmla="*/ 0 w 20413"/>
              <a:gd name="T10" fmla="*/ 0 h 20509"/>
              <a:gd name="T11" fmla="*/ 20413 w 20413"/>
              <a:gd name="T12" fmla="*/ 20509 h 20509"/>
            </a:gdLst>
            <a:ahLst/>
            <a:cxnLst>
              <a:cxn ang="T6">
                <a:pos x="T0" y="T1"/>
              </a:cxn>
              <a:cxn ang="T7">
                <a:pos x="T2" y="T3"/>
              </a:cxn>
              <a:cxn ang="T8">
                <a:pos x="T4" y="T5"/>
              </a:cxn>
            </a:cxnLst>
            <a:rect l="T9" t="T10" r="T11" b="T12"/>
            <a:pathLst>
              <a:path w="20413" h="20509" fill="none" extrusionOk="0">
                <a:moveTo>
                  <a:pt x="6777" y="-1"/>
                </a:moveTo>
                <a:cubicBezTo>
                  <a:pt x="13170" y="2112"/>
                  <a:pt x="18212" y="7084"/>
                  <a:pt x="20413" y="13447"/>
                </a:cubicBezTo>
              </a:path>
              <a:path w="20413" h="20509" stroke="0" extrusionOk="0">
                <a:moveTo>
                  <a:pt x="6777" y="-1"/>
                </a:moveTo>
                <a:cubicBezTo>
                  <a:pt x="13170" y="2112"/>
                  <a:pt x="18212" y="7084"/>
                  <a:pt x="20413" y="13447"/>
                </a:cubicBezTo>
                <a:lnTo>
                  <a:pt x="0" y="20509"/>
                </a:lnTo>
                <a:close/>
              </a:path>
            </a:pathLst>
          </a:custGeom>
          <a:noFill/>
          <a:ln w="15875">
            <a:solidFill>
              <a:srgbClr val="FF6600"/>
            </a:solidFill>
            <a:prstDash val="dash"/>
            <a:round/>
            <a:headEnd/>
            <a:tailEnd/>
          </a:ln>
        </p:spPr>
        <p:txBody>
          <a:bodyPr rot="10800000" wrap="none" anchor="ctr"/>
          <a:lstStyle/>
          <a:p>
            <a:pPr defTabSz="1017588"/>
            <a:endParaRPr lang="zh-CN" altLang="en-US">
              <a:ea typeface="微软雅黑" pitchFamily="34" charset="-122"/>
            </a:endParaRPr>
          </a:p>
        </p:txBody>
      </p:sp>
      <p:sp>
        <p:nvSpPr>
          <p:cNvPr id="22" name="Oval 108"/>
          <p:cNvSpPr>
            <a:spLocks noChangeArrowheads="1"/>
          </p:cNvSpPr>
          <p:nvPr/>
        </p:nvSpPr>
        <p:spPr bwMode="auto">
          <a:xfrm>
            <a:off x="2386013" y="3941763"/>
            <a:ext cx="1611312" cy="2130425"/>
          </a:xfrm>
          <a:prstGeom prst="ellipse">
            <a:avLst/>
          </a:prstGeom>
          <a:solidFill>
            <a:srgbClr val="B7DBFF">
              <a:alpha val="25098"/>
            </a:srgbClr>
          </a:solidFill>
          <a:ln w="19050">
            <a:solidFill>
              <a:srgbClr val="0000FF"/>
            </a:solidFill>
            <a:prstDash val="dash"/>
            <a:round/>
            <a:headEnd/>
            <a:tailEnd/>
          </a:ln>
        </p:spPr>
        <p:txBody>
          <a:bodyPr wrap="none" anchor="ctr"/>
          <a:lstStyle/>
          <a:p>
            <a:pPr defTabSz="1017588"/>
            <a:endParaRPr lang="zh-CN" altLang="en-US">
              <a:ea typeface="微软雅黑" pitchFamily="34" charset="-122"/>
            </a:endParaRPr>
          </a:p>
        </p:txBody>
      </p:sp>
      <p:sp>
        <p:nvSpPr>
          <p:cNvPr id="23" name="Arc 114"/>
          <p:cNvSpPr>
            <a:spLocks/>
          </p:cNvSpPr>
          <p:nvPr/>
        </p:nvSpPr>
        <p:spPr bwMode="auto">
          <a:xfrm rot="-1150879">
            <a:off x="2940050" y="3389313"/>
            <a:ext cx="4559300" cy="1117600"/>
          </a:xfrm>
          <a:custGeom>
            <a:avLst/>
            <a:gdLst>
              <a:gd name="T0" fmla="*/ 0 w 36571"/>
              <a:gd name="T1" fmla="*/ 0 h 21600"/>
              <a:gd name="T2" fmla="*/ 0 w 36571"/>
              <a:gd name="T3" fmla="*/ 0 h 21600"/>
              <a:gd name="T4" fmla="*/ 0 w 36571"/>
              <a:gd name="T5" fmla="*/ 0 h 21600"/>
              <a:gd name="T6" fmla="*/ 0 60000 65536"/>
              <a:gd name="T7" fmla="*/ 0 60000 65536"/>
              <a:gd name="T8" fmla="*/ 0 60000 65536"/>
              <a:gd name="T9" fmla="*/ 0 w 36571"/>
              <a:gd name="T10" fmla="*/ 0 h 21600"/>
              <a:gd name="T11" fmla="*/ 36571 w 36571"/>
              <a:gd name="T12" fmla="*/ 21600 h 21600"/>
            </a:gdLst>
            <a:ahLst/>
            <a:cxnLst>
              <a:cxn ang="T6">
                <a:pos x="T0" y="T1"/>
              </a:cxn>
              <a:cxn ang="T7">
                <a:pos x="T2" y="T3"/>
              </a:cxn>
              <a:cxn ang="T8">
                <a:pos x="T4" y="T5"/>
              </a:cxn>
            </a:cxnLst>
            <a:rect l="T9" t="T10" r="T11" b="T12"/>
            <a:pathLst>
              <a:path w="36571" h="21600" fill="none" extrusionOk="0">
                <a:moveTo>
                  <a:pt x="-1" y="7185"/>
                </a:moveTo>
                <a:cubicBezTo>
                  <a:pt x="4097" y="2613"/>
                  <a:pt x="9947" y="-1"/>
                  <a:pt x="16087" y="0"/>
                </a:cubicBezTo>
                <a:cubicBezTo>
                  <a:pt x="25375" y="0"/>
                  <a:pt x="33624" y="5938"/>
                  <a:pt x="36571" y="14746"/>
                </a:cubicBezTo>
              </a:path>
              <a:path w="36571" h="21600" stroke="0" extrusionOk="0">
                <a:moveTo>
                  <a:pt x="-1" y="7185"/>
                </a:moveTo>
                <a:cubicBezTo>
                  <a:pt x="4097" y="2613"/>
                  <a:pt x="9947" y="-1"/>
                  <a:pt x="16087" y="0"/>
                </a:cubicBezTo>
                <a:cubicBezTo>
                  <a:pt x="25375" y="0"/>
                  <a:pt x="33624" y="5938"/>
                  <a:pt x="36571" y="14746"/>
                </a:cubicBezTo>
                <a:lnTo>
                  <a:pt x="16087" y="21600"/>
                </a:lnTo>
                <a:close/>
              </a:path>
            </a:pathLst>
          </a:custGeom>
          <a:noFill/>
          <a:ln w="15875">
            <a:solidFill>
              <a:srgbClr val="FF6600"/>
            </a:solidFill>
            <a:prstDash val="dash"/>
            <a:round/>
            <a:headEnd/>
            <a:tailEnd/>
          </a:ln>
        </p:spPr>
        <p:txBody>
          <a:bodyPr wrap="none" anchor="ctr"/>
          <a:lstStyle/>
          <a:p>
            <a:pPr defTabSz="1017588"/>
            <a:endParaRPr lang="zh-CN" altLang="en-US">
              <a:ea typeface="微软雅黑" pitchFamily="34" charset="-122"/>
            </a:endParaRPr>
          </a:p>
        </p:txBody>
      </p:sp>
      <p:sp>
        <p:nvSpPr>
          <p:cNvPr id="29718" name="Oval 25"/>
          <p:cNvSpPr>
            <a:spLocks noChangeArrowheads="1"/>
          </p:cNvSpPr>
          <p:nvPr/>
        </p:nvSpPr>
        <p:spPr bwMode="auto">
          <a:xfrm>
            <a:off x="1984375" y="6240463"/>
            <a:ext cx="381000" cy="381000"/>
          </a:xfrm>
          <a:prstGeom prst="ellipse">
            <a:avLst/>
          </a:prstGeom>
          <a:solidFill>
            <a:schemeClr val="accent1">
              <a:alpha val="25098"/>
            </a:schemeClr>
          </a:solidFill>
          <a:ln w="19050" algn="ctr">
            <a:solidFill>
              <a:srgbClr val="00B050"/>
            </a:solidFill>
            <a:round/>
            <a:headEnd/>
            <a:tailEnd/>
          </a:ln>
        </p:spPr>
        <p:txBody>
          <a:bodyPr wrap="none" anchor="ctr"/>
          <a:lstStyle/>
          <a:p>
            <a:pPr defTabSz="1017588"/>
            <a:endParaRPr lang="zh-CN" altLang="en-US" sz="1400">
              <a:ea typeface="微软雅黑" pitchFamily="34" charset="-122"/>
            </a:endParaRPr>
          </a:p>
        </p:txBody>
      </p:sp>
      <p:sp>
        <p:nvSpPr>
          <p:cNvPr id="29719" name="Text Box 24"/>
          <p:cNvSpPr txBox="1">
            <a:spLocks noChangeArrowheads="1"/>
          </p:cNvSpPr>
          <p:nvPr/>
        </p:nvSpPr>
        <p:spPr bwMode="auto">
          <a:xfrm>
            <a:off x="2365375" y="6197600"/>
            <a:ext cx="2627313" cy="431800"/>
          </a:xfrm>
          <a:prstGeom prst="rect">
            <a:avLst/>
          </a:prstGeom>
          <a:noFill/>
          <a:ln w="9525">
            <a:noFill/>
            <a:miter lim="800000"/>
            <a:headEnd/>
            <a:tailEnd/>
          </a:ln>
        </p:spPr>
        <p:txBody>
          <a:bodyPr>
            <a:spAutoFit/>
          </a:bodyPr>
          <a:lstStyle/>
          <a:p>
            <a:pPr defTabSz="1017588">
              <a:lnSpc>
                <a:spcPct val="125000"/>
              </a:lnSpc>
              <a:spcBef>
                <a:spcPct val="35000"/>
              </a:spcBef>
            </a:pPr>
            <a:r>
              <a:rPr lang="zh-CN" altLang="en-US">
                <a:solidFill>
                  <a:srgbClr val="000000"/>
                </a:solidFill>
                <a:latin typeface="微软雅黑" pitchFamily="34" charset="-122"/>
                <a:ea typeface="微软雅黑" pitchFamily="34" charset="-122"/>
              </a:rPr>
              <a:t>现有配件库的辐射范围</a:t>
            </a:r>
            <a:endParaRPr lang="en-US" altLang="zh-CN">
              <a:solidFill>
                <a:srgbClr val="000000"/>
              </a:solidFill>
              <a:latin typeface="微软雅黑" pitchFamily="34" charset="-122"/>
              <a:ea typeface="微软雅黑" pitchFamily="34" charset="-122"/>
            </a:endParaRPr>
          </a:p>
        </p:txBody>
      </p:sp>
      <p:sp>
        <p:nvSpPr>
          <p:cNvPr id="29720" name="Text Box 24"/>
          <p:cNvSpPr txBox="1">
            <a:spLocks noChangeArrowheads="1"/>
          </p:cNvSpPr>
          <p:nvPr/>
        </p:nvSpPr>
        <p:spPr bwMode="auto">
          <a:xfrm>
            <a:off x="5454650" y="6224588"/>
            <a:ext cx="2627313" cy="431800"/>
          </a:xfrm>
          <a:prstGeom prst="rect">
            <a:avLst/>
          </a:prstGeom>
          <a:noFill/>
          <a:ln w="9525">
            <a:noFill/>
            <a:miter lim="800000"/>
            <a:headEnd/>
            <a:tailEnd/>
          </a:ln>
        </p:spPr>
        <p:txBody>
          <a:bodyPr>
            <a:spAutoFit/>
          </a:bodyPr>
          <a:lstStyle/>
          <a:p>
            <a:pPr defTabSz="1017588">
              <a:lnSpc>
                <a:spcPct val="125000"/>
              </a:lnSpc>
              <a:spcBef>
                <a:spcPct val="35000"/>
              </a:spcBef>
            </a:pPr>
            <a:r>
              <a:rPr lang="zh-CN" altLang="en-US">
                <a:solidFill>
                  <a:srgbClr val="000000"/>
                </a:solidFill>
                <a:latin typeface="微软雅黑" pitchFamily="34" charset="-122"/>
                <a:ea typeface="微软雅黑" pitchFamily="34" charset="-122"/>
              </a:rPr>
              <a:t>未来规划配件库的辐射范围</a:t>
            </a:r>
            <a:endParaRPr lang="en-US" altLang="zh-CN">
              <a:solidFill>
                <a:srgbClr val="000000"/>
              </a:solidFill>
              <a:latin typeface="微软雅黑" pitchFamily="34" charset="-122"/>
              <a:ea typeface="微软雅黑" pitchFamily="34" charset="-122"/>
            </a:endParaRPr>
          </a:p>
        </p:txBody>
      </p:sp>
      <p:sp>
        <p:nvSpPr>
          <p:cNvPr id="24" name="Oval 96"/>
          <p:cNvSpPr>
            <a:spLocks noChangeArrowheads="1"/>
          </p:cNvSpPr>
          <p:nvPr/>
        </p:nvSpPr>
        <p:spPr bwMode="auto">
          <a:xfrm>
            <a:off x="2973388" y="4418013"/>
            <a:ext cx="109537" cy="104775"/>
          </a:xfrm>
          <a:prstGeom prst="ellipse">
            <a:avLst/>
          </a:prstGeom>
          <a:solidFill>
            <a:srgbClr val="FF0000"/>
          </a:solidFill>
          <a:ln w="19050" algn="ctr">
            <a:solidFill>
              <a:srgbClr val="FFFF00"/>
            </a:solidFill>
            <a:round/>
            <a:headEnd/>
            <a:tailEnd/>
          </a:ln>
        </p:spPr>
        <p:txBody>
          <a:bodyPr wrap="none" anchor="ctr"/>
          <a:lstStyle/>
          <a:p>
            <a:pPr defTabSz="1017588"/>
            <a:endParaRPr lang="zh-CN" altLang="en-US">
              <a:ea typeface="微软雅黑" pitchFamily="34" charset="-122"/>
            </a:endParaRPr>
          </a:p>
        </p:txBody>
      </p:sp>
      <p:sp>
        <p:nvSpPr>
          <p:cNvPr id="29722" name="Oval 25"/>
          <p:cNvSpPr>
            <a:spLocks noChangeArrowheads="1"/>
          </p:cNvSpPr>
          <p:nvPr/>
        </p:nvSpPr>
        <p:spPr bwMode="auto">
          <a:xfrm>
            <a:off x="5095875" y="6265863"/>
            <a:ext cx="381000" cy="381000"/>
          </a:xfrm>
          <a:prstGeom prst="ellipse">
            <a:avLst/>
          </a:prstGeom>
          <a:solidFill>
            <a:srgbClr val="B7DBFF">
              <a:alpha val="25098"/>
            </a:srgbClr>
          </a:solidFill>
          <a:ln w="19050">
            <a:solidFill>
              <a:srgbClr val="0000FF"/>
            </a:solidFill>
            <a:prstDash val="dash"/>
            <a:round/>
            <a:headEnd/>
            <a:tailEnd/>
          </a:ln>
        </p:spPr>
        <p:txBody>
          <a:bodyPr wrap="none" anchor="ctr"/>
          <a:lstStyle/>
          <a:p>
            <a:pPr defTabSz="1017588"/>
            <a:endParaRPr lang="zh-CN" altLang="en-US" sz="1400">
              <a:ea typeface="微软雅黑" pitchFamily="34" charset="-122"/>
            </a:endParaRPr>
          </a:p>
        </p:txBody>
      </p:sp>
      <p:sp>
        <p:nvSpPr>
          <p:cNvPr id="21" name="Oval 101"/>
          <p:cNvSpPr>
            <a:spLocks noChangeArrowheads="1"/>
          </p:cNvSpPr>
          <p:nvPr/>
        </p:nvSpPr>
        <p:spPr bwMode="auto">
          <a:xfrm>
            <a:off x="7370763" y="4044950"/>
            <a:ext cx="109537" cy="104775"/>
          </a:xfrm>
          <a:prstGeom prst="ellipse">
            <a:avLst/>
          </a:prstGeom>
          <a:solidFill>
            <a:srgbClr val="FF0000"/>
          </a:solidFill>
          <a:ln w="19050" algn="ctr">
            <a:solidFill>
              <a:srgbClr val="FFFF00"/>
            </a:solidFill>
            <a:round/>
            <a:headEnd/>
            <a:tailEnd/>
          </a:ln>
        </p:spPr>
        <p:txBody>
          <a:bodyPr wrap="none" anchor="ctr"/>
          <a:lstStyle/>
          <a:p>
            <a:pPr defTabSz="1017588"/>
            <a:endParaRPr lang="zh-CN" altLang="en-US">
              <a:ea typeface="微软雅黑" pitchFamily="34" charset="-122"/>
            </a:endParaRPr>
          </a:p>
        </p:txBody>
      </p:sp>
    </p:spTree>
    <p:extLst>
      <p:ext uri="{BB962C8B-B14F-4D97-AF65-F5344CB8AC3E}">
        <p14:creationId xmlns="" xmlns:p14="http://schemas.microsoft.com/office/powerpoint/2010/main" val="399453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7" grpId="0" animBg="1"/>
      <p:bldP spid="15" grpId="0" animBg="1"/>
      <p:bldP spid="14" grpId="0" animBg="1"/>
      <p:bldP spid="16" grpId="0" animBg="1"/>
      <p:bldP spid="17" grpId="0" animBg="1"/>
      <p:bldP spid="18" grpId="0" animBg="1"/>
      <p:bldP spid="19" grpId="0" animBg="1"/>
      <p:bldP spid="9" grpId="0" animBg="1"/>
      <p:bldP spid="8" grpId="0" animBg="1"/>
      <p:bldP spid="20" grpId="0" animBg="1"/>
      <p:bldP spid="22" grpId="0" animBg="1"/>
      <p:bldP spid="23" grpId="0" animBg="1"/>
      <p:bldP spid="24"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13/14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3" name="文本占位符 2"/>
          <p:cNvSpPr txBox="1">
            <a:spLocks/>
          </p:cNvSpPr>
          <p:nvPr/>
        </p:nvSpPr>
        <p:spPr>
          <a:xfrm>
            <a:off x="339725" y="776288"/>
            <a:ext cx="9163090" cy="1890712"/>
          </a:xfrm>
          <a:prstGeom prst="rect">
            <a:avLst/>
          </a:prstGeom>
        </p:spPr>
        <p:txBody>
          <a:bodyPr/>
          <a:lstStyle>
            <a:lvl1pPr marL="382588" indent="-382588"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7088" indent="-317500" algn="l" defTabSz="1016000" rtl="0" eaLnBrk="0" fontAlgn="base" hangingPunct="0">
              <a:spcBef>
                <a:spcPct val="20000"/>
              </a:spcBef>
              <a:spcAft>
                <a:spcPct val="0"/>
              </a:spcAft>
              <a:buChar char="–"/>
              <a:defRPr sz="3100">
                <a:solidFill>
                  <a:schemeClr val="tx1"/>
                </a:solidFill>
                <a:latin typeface="+mn-lt"/>
                <a:ea typeface="+mn-ea"/>
              </a:defRPr>
            </a:lvl2pPr>
            <a:lvl3pPr marL="1273175" indent="-257175" algn="l" defTabSz="1016000" rtl="0" eaLnBrk="0" fontAlgn="base" hangingPunct="0">
              <a:spcBef>
                <a:spcPct val="20000"/>
              </a:spcBef>
              <a:spcAft>
                <a:spcPct val="0"/>
              </a:spcAft>
              <a:buChar char="•"/>
              <a:defRPr sz="2700">
                <a:solidFill>
                  <a:schemeClr val="tx1"/>
                </a:solidFill>
                <a:latin typeface="+mn-lt"/>
                <a:ea typeface="+mn-ea"/>
              </a:defRPr>
            </a:lvl3pPr>
            <a:lvl4pPr marL="1782763" indent="-255588" algn="l" defTabSz="1016000" rtl="0" eaLnBrk="0" fontAlgn="base" hangingPunct="0">
              <a:spcBef>
                <a:spcPct val="20000"/>
              </a:spcBef>
              <a:spcAft>
                <a:spcPct val="0"/>
              </a:spcAft>
              <a:buChar char="–"/>
              <a:defRPr sz="2200">
                <a:solidFill>
                  <a:schemeClr val="tx1"/>
                </a:solidFill>
                <a:latin typeface="+mn-lt"/>
                <a:ea typeface="+mn-ea"/>
              </a:defRPr>
            </a:lvl4pPr>
            <a:lvl5pPr marL="2290763" indent="-254000" algn="l" defTabSz="1016000" rtl="0" eaLnBrk="0" fontAlgn="base" hangingPunct="0">
              <a:spcBef>
                <a:spcPct val="20000"/>
              </a:spcBef>
              <a:spcAft>
                <a:spcPct val="0"/>
              </a:spcAft>
              <a:buChar char="»"/>
              <a:defRPr sz="2200">
                <a:solidFill>
                  <a:schemeClr val="tx1"/>
                </a:solidFill>
                <a:latin typeface="+mn-lt"/>
                <a:ea typeface="+mn-ea"/>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a:lstStyle>
          <a:p>
            <a:pPr marL="266700" indent="-266700">
              <a:buFont typeface="Arial" pitchFamily="34" charset="0"/>
              <a:buChar char="•"/>
              <a:defRPr/>
            </a:pPr>
            <a:r>
              <a:rPr lang="zh-CN" altLang="en-US" sz="2000" dirty="0" smtClean="0">
                <a:solidFill>
                  <a:srgbClr val="008000"/>
                </a:solidFill>
                <a:ea typeface="微软雅黑" pitchFamily="34" charset="-122"/>
              </a:rPr>
              <a:t>服</a:t>
            </a:r>
            <a:r>
              <a:rPr lang="zh-CN" altLang="en-US" sz="2000" dirty="0">
                <a:solidFill>
                  <a:srgbClr val="008000"/>
                </a:solidFill>
                <a:ea typeface="微软雅黑" pitchFamily="34" charset="-122"/>
              </a:rPr>
              <a:t>务：</a:t>
            </a:r>
            <a:r>
              <a:rPr lang="zh-CN" altLang="en-US" sz="2000" dirty="0" smtClean="0">
                <a:solidFill>
                  <a:srgbClr val="00B0F0"/>
                </a:solidFill>
                <a:ea typeface="微软雅黑" pitchFamily="34" charset="-122"/>
              </a:rPr>
              <a:t>领先</a:t>
            </a:r>
            <a:r>
              <a:rPr lang="zh-CN" altLang="en-US" sz="2000" dirty="0">
                <a:solidFill>
                  <a:srgbClr val="00B0F0"/>
                </a:solidFill>
                <a:ea typeface="微软雅黑" pitchFamily="34" charset="-122"/>
              </a:rPr>
              <a:t>的服务商培训体系</a:t>
            </a:r>
            <a:r>
              <a:rPr lang="zh-CN" altLang="en-US" sz="2000" dirty="0" smtClean="0">
                <a:solidFill>
                  <a:srgbClr val="00B0F0"/>
                </a:solidFill>
                <a:ea typeface="微软雅黑" pitchFamily="34" charset="-122"/>
              </a:rPr>
              <a:t>（</a:t>
            </a:r>
            <a:r>
              <a:rPr lang="en-US" altLang="zh-CN" sz="2000" dirty="0" smtClean="0">
                <a:solidFill>
                  <a:srgbClr val="00B0F0"/>
                </a:solidFill>
                <a:ea typeface="微软雅黑" pitchFamily="34" charset="-122"/>
              </a:rPr>
              <a:t>1/2</a:t>
            </a:r>
            <a:r>
              <a:rPr lang="zh-CN" altLang="en-US" sz="2000" dirty="0" smtClean="0">
                <a:solidFill>
                  <a:srgbClr val="00B0F0"/>
                </a:solidFill>
                <a:ea typeface="微软雅黑" pitchFamily="34" charset="-122"/>
              </a:rPr>
              <a:t>）</a:t>
            </a:r>
            <a:endParaRPr lang="en-US" altLang="zh-CN" sz="2000" dirty="0" smtClean="0">
              <a:solidFill>
                <a:srgbClr val="00B0F0"/>
              </a:solidFill>
              <a:ea typeface="微软雅黑" pitchFamily="34" charset="-122"/>
              <a:sym typeface="Wingdings" pitchFamily="2" charset="2"/>
            </a:endParaRPr>
          </a:p>
          <a:p>
            <a:pPr eaLnBrk="1" hangingPunct="1">
              <a:spcBef>
                <a:spcPts val="1200"/>
              </a:spcBef>
              <a:defRPr/>
            </a:pPr>
            <a:r>
              <a:rPr lang="zh-CN" altLang="en-US" sz="1800" b="0" dirty="0" smtClean="0">
                <a:ea typeface="微软雅黑" pitchFamily="34" charset="-122"/>
              </a:rPr>
              <a:t>海外</a:t>
            </a:r>
            <a:r>
              <a:rPr lang="zh-CN" altLang="en-US" sz="1800" b="0" dirty="0">
                <a:ea typeface="微软雅黑" pitchFamily="34" charset="-122"/>
              </a:rPr>
              <a:t>培训中心是中国汽车行业第一家针对海外服务商的培训基地，拥有专业的培训场地、教具和讲师，并可以协调各供应商技师进行培训。</a:t>
            </a:r>
          </a:p>
          <a:p>
            <a:pPr eaLnBrk="1" hangingPunct="1">
              <a:spcBef>
                <a:spcPts val="1200"/>
              </a:spcBef>
              <a:defRPr/>
            </a:pPr>
            <a:r>
              <a:rPr lang="zh-CN" altLang="en-US" sz="1800" b="0" dirty="0">
                <a:ea typeface="微软雅黑" pitchFamily="34" charset="-122"/>
              </a:rPr>
              <a:t>同时，宇通在加纳、</a:t>
            </a:r>
            <a:r>
              <a:rPr lang="zh-CN" altLang="en-US" sz="1800" b="0" dirty="0" smtClean="0">
                <a:ea typeface="微软雅黑" pitchFamily="34" charset="-122"/>
              </a:rPr>
              <a:t>古巴、委内瑞拉、菲律宾按照</a:t>
            </a:r>
            <a:r>
              <a:rPr lang="zh-CN" altLang="en-US" sz="1800" b="0" dirty="0">
                <a:ea typeface="微软雅黑" pitchFamily="34" charset="-122"/>
              </a:rPr>
              <a:t>同样标准建立了海外培训中心</a:t>
            </a:r>
            <a:r>
              <a:rPr lang="zh-CN" altLang="en-US" sz="1800" b="0" dirty="0" smtClean="0">
                <a:ea typeface="微软雅黑" pitchFamily="34" charset="-122"/>
              </a:rPr>
              <a:t>，实现本地化服务培训。 </a:t>
            </a:r>
            <a:endParaRPr lang="en-US" altLang="zh-CN" sz="1800" b="0" dirty="0">
              <a:ea typeface="微软雅黑" pitchFamily="34" charset="-122"/>
            </a:endParaRPr>
          </a:p>
        </p:txBody>
      </p:sp>
      <p:pic>
        <p:nvPicPr>
          <p:cNvPr id="29" name="Picture 12" descr="IMG_0356 (2)"/>
          <p:cNvPicPr>
            <a:picLocks noChangeAspect="1" noChangeArrowheads="1"/>
          </p:cNvPicPr>
          <p:nvPr/>
        </p:nvPicPr>
        <p:blipFill>
          <a:blip r:embed="rId2" cstate="email"/>
          <a:srcRect/>
          <a:stretch>
            <a:fillRect/>
          </a:stretch>
        </p:blipFill>
        <p:spPr bwMode="auto">
          <a:xfrm>
            <a:off x="825500" y="2667000"/>
            <a:ext cx="8496300" cy="3606800"/>
          </a:xfrm>
          <a:prstGeom prst="rect">
            <a:avLst/>
          </a:prstGeom>
          <a:noFill/>
          <a:ln w="9525">
            <a:noFill/>
            <a:miter lim="800000"/>
            <a:headEnd/>
            <a:tailEnd/>
          </a:ln>
          <a:effectLst>
            <a:outerShdw dist="107763" dir="2700000" algn="ctr" rotWithShape="0">
              <a:schemeClr val="bg2">
                <a:alpha val="50000"/>
              </a:scheme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2"/>
          <p:cNvSpPr>
            <a:spLocks noChangeArrowheads="1"/>
          </p:cNvSpPr>
          <p:nvPr/>
        </p:nvSpPr>
        <p:spPr bwMode="auto">
          <a:xfrm>
            <a:off x="458788" y="1724025"/>
            <a:ext cx="8758237" cy="1077913"/>
          </a:xfrm>
          <a:prstGeom prst="rect">
            <a:avLst/>
          </a:prstGeom>
          <a:noFill/>
          <a:ln w="9525">
            <a:noFill/>
            <a:miter lim="800000"/>
            <a:headEnd/>
            <a:tailEnd/>
          </a:ln>
        </p:spPr>
        <p:txBody>
          <a:bodyPr wrap="none" lIns="91418" tIns="45708" rIns="91418" bIns="45708">
            <a:spAutoFit/>
          </a:bodyPr>
          <a:lstStyle/>
          <a:p>
            <a:pPr eaLnBrk="0" hangingPunct="0">
              <a:lnSpc>
                <a:spcPct val="200000"/>
              </a:lnSpc>
            </a:pPr>
            <a:r>
              <a:rPr lang="zh-CN" altLang="en-US" sz="3200">
                <a:solidFill>
                  <a:srgbClr val="006699"/>
                </a:solidFill>
                <a:latin typeface="微软雅黑" pitchFamily="34" charset="-122"/>
                <a:ea typeface="微软雅黑" pitchFamily="34" charset="-122"/>
              </a:rPr>
              <a:t>第一部分   海外市场价值及宇通海外竞争力表现</a:t>
            </a:r>
          </a:p>
        </p:txBody>
      </p:sp>
      <p:sp>
        <p:nvSpPr>
          <p:cNvPr id="13315" name="矩形 2"/>
          <p:cNvSpPr>
            <a:spLocks noChangeArrowheads="1"/>
          </p:cNvSpPr>
          <p:nvPr/>
        </p:nvSpPr>
        <p:spPr bwMode="auto">
          <a:xfrm>
            <a:off x="439738" y="2700338"/>
            <a:ext cx="8347075" cy="1077912"/>
          </a:xfrm>
          <a:prstGeom prst="rect">
            <a:avLst/>
          </a:prstGeom>
          <a:noFill/>
          <a:ln w="9525">
            <a:noFill/>
            <a:miter lim="800000"/>
            <a:headEnd/>
            <a:tailEnd/>
          </a:ln>
        </p:spPr>
        <p:txBody>
          <a:bodyPr wrap="none" lIns="91418" tIns="45708" rIns="91418" bIns="45708">
            <a:spAutoFit/>
          </a:bodyPr>
          <a:lstStyle/>
          <a:p>
            <a:pPr eaLnBrk="0" hangingPunct="0">
              <a:lnSpc>
                <a:spcPct val="200000"/>
              </a:lnSpc>
            </a:pPr>
            <a:r>
              <a:rPr lang="zh-CN" altLang="en-US" sz="3200">
                <a:solidFill>
                  <a:srgbClr val="006699"/>
                </a:solidFill>
                <a:latin typeface="微软雅黑" pitchFamily="34" charset="-122"/>
                <a:ea typeface="微软雅黑" pitchFamily="34" charset="-122"/>
              </a:rPr>
              <a:t>第二部分   海外体系发展历程及组织架构介绍</a:t>
            </a:r>
          </a:p>
        </p:txBody>
      </p:sp>
      <p:sp>
        <p:nvSpPr>
          <p:cNvPr id="13316" name="矩形 2"/>
          <p:cNvSpPr>
            <a:spLocks noChangeArrowheads="1"/>
          </p:cNvSpPr>
          <p:nvPr/>
        </p:nvSpPr>
        <p:spPr bwMode="auto">
          <a:xfrm>
            <a:off x="449263" y="3716338"/>
            <a:ext cx="5884862" cy="928687"/>
          </a:xfrm>
          <a:prstGeom prst="rect">
            <a:avLst/>
          </a:prstGeom>
          <a:noFill/>
          <a:ln w="9525">
            <a:noFill/>
            <a:miter lim="800000"/>
            <a:headEnd/>
            <a:tailEnd/>
          </a:ln>
        </p:spPr>
        <p:txBody>
          <a:bodyPr wrap="none" lIns="91418" tIns="45708" rIns="91418" bIns="45708">
            <a:spAutoFit/>
          </a:bodyPr>
          <a:lstStyle/>
          <a:p>
            <a:pPr eaLnBrk="0" hangingPunct="0">
              <a:lnSpc>
                <a:spcPct val="200000"/>
              </a:lnSpc>
            </a:pPr>
            <a:r>
              <a:rPr lang="zh-CN" altLang="en-US" sz="3200">
                <a:solidFill>
                  <a:srgbClr val="006699"/>
                </a:solidFill>
                <a:latin typeface="微软雅黑" pitchFamily="34" charset="-122"/>
                <a:ea typeface="微软雅黑" pitchFamily="34" charset="-122"/>
              </a:rPr>
              <a:t>第三部分   未来发展目标与规划</a:t>
            </a:r>
            <a:endParaRPr lang="en-US" altLang="zh-CN" sz="3200">
              <a:solidFill>
                <a:srgbClr val="006699"/>
              </a:solidFill>
              <a:latin typeface="微软雅黑" pitchFamily="34" charset="-122"/>
              <a:ea typeface="微软雅黑" pitchFamily="34" charset="-122"/>
            </a:endParaRPr>
          </a:p>
        </p:txBody>
      </p:sp>
      <p:sp>
        <p:nvSpPr>
          <p:cNvPr id="13317"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a:solidFill>
                  <a:schemeClr val="bg1"/>
                </a:solidFill>
                <a:latin typeface="微软雅黑" pitchFamily="34" charset="-122"/>
                <a:ea typeface="微软雅黑" pitchFamily="34" charset="-122"/>
              </a:rPr>
              <a:t> 目录</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14/14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3" name="文本占位符 2"/>
          <p:cNvSpPr txBox="1">
            <a:spLocks/>
          </p:cNvSpPr>
          <p:nvPr/>
        </p:nvSpPr>
        <p:spPr>
          <a:xfrm>
            <a:off x="339725" y="776288"/>
            <a:ext cx="9345613" cy="1293812"/>
          </a:xfrm>
          <a:prstGeom prst="rect">
            <a:avLst/>
          </a:prstGeom>
        </p:spPr>
        <p:txBody>
          <a:bodyPr/>
          <a:lstStyle>
            <a:lvl1pPr marL="382588" indent="-382588"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7088" indent="-317500" algn="l" defTabSz="1016000" rtl="0" eaLnBrk="0" fontAlgn="base" hangingPunct="0">
              <a:spcBef>
                <a:spcPct val="20000"/>
              </a:spcBef>
              <a:spcAft>
                <a:spcPct val="0"/>
              </a:spcAft>
              <a:buChar char="–"/>
              <a:defRPr sz="3100">
                <a:solidFill>
                  <a:schemeClr val="tx1"/>
                </a:solidFill>
                <a:latin typeface="+mn-lt"/>
                <a:ea typeface="+mn-ea"/>
              </a:defRPr>
            </a:lvl2pPr>
            <a:lvl3pPr marL="1273175" indent="-257175" algn="l" defTabSz="1016000" rtl="0" eaLnBrk="0" fontAlgn="base" hangingPunct="0">
              <a:spcBef>
                <a:spcPct val="20000"/>
              </a:spcBef>
              <a:spcAft>
                <a:spcPct val="0"/>
              </a:spcAft>
              <a:buChar char="•"/>
              <a:defRPr sz="2700">
                <a:solidFill>
                  <a:schemeClr val="tx1"/>
                </a:solidFill>
                <a:latin typeface="+mn-lt"/>
                <a:ea typeface="+mn-ea"/>
              </a:defRPr>
            </a:lvl3pPr>
            <a:lvl4pPr marL="1782763" indent="-255588" algn="l" defTabSz="1016000" rtl="0" eaLnBrk="0" fontAlgn="base" hangingPunct="0">
              <a:spcBef>
                <a:spcPct val="20000"/>
              </a:spcBef>
              <a:spcAft>
                <a:spcPct val="0"/>
              </a:spcAft>
              <a:buChar char="–"/>
              <a:defRPr sz="2200">
                <a:solidFill>
                  <a:schemeClr val="tx1"/>
                </a:solidFill>
                <a:latin typeface="+mn-lt"/>
                <a:ea typeface="+mn-ea"/>
              </a:defRPr>
            </a:lvl4pPr>
            <a:lvl5pPr marL="2290763" indent="-254000" algn="l" defTabSz="1016000" rtl="0" eaLnBrk="0" fontAlgn="base" hangingPunct="0">
              <a:spcBef>
                <a:spcPct val="20000"/>
              </a:spcBef>
              <a:spcAft>
                <a:spcPct val="0"/>
              </a:spcAft>
              <a:buChar char="»"/>
              <a:defRPr sz="2200">
                <a:solidFill>
                  <a:schemeClr val="tx1"/>
                </a:solidFill>
                <a:latin typeface="+mn-lt"/>
                <a:ea typeface="+mn-ea"/>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a:lstStyle>
          <a:p>
            <a:pPr marL="266700" indent="-266700">
              <a:buFont typeface="Arial" pitchFamily="34" charset="0"/>
              <a:buChar char="•"/>
              <a:defRPr/>
            </a:pPr>
            <a:r>
              <a:rPr lang="zh-CN" altLang="en-US" sz="2000" dirty="0">
                <a:solidFill>
                  <a:srgbClr val="008000"/>
                </a:solidFill>
                <a:ea typeface="微软雅黑" pitchFamily="34" charset="-122"/>
              </a:rPr>
              <a:t>服务：</a:t>
            </a:r>
            <a:r>
              <a:rPr lang="zh-CN" altLang="en-US" sz="2000" dirty="0" smtClean="0">
                <a:solidFill>
                  <a:srgbClr val="00B0F0"/>
                </a:solidFill>
                <a:ea typeface="微软雅黑" pitchFamily="34" charset="-122"/>
              </a:rPr>
              <a:t>领先</a:t>
            </a:r>
            <a:r>
              <a:rPr lang="zh-CN" altLang="en-US" sz="2000" dirty="0">
                <a:solidFill>
                  <a:srgbClr val="00B0F0"/>
                </a:solidFill>
                <a:ea typeface="微软雅黑" pitchFamily="34" charset="-122"/>
              </a:rPr>
              <a:t>的服务商培训体系</a:t>
            </a:r>
            <a:r>
              <a:rPr lang="zh-CN" altLang="en-US" sz="2000" dirty="0" smtClean="0">
                <a:solidFill>
                  <a:srgbClr val="00B0F0"/>
                </a:solidFill>
                <a:ea typeface="微软雅黑" pitchFamily="34" charset="-122"/>
              </a:rPr>
              <a:t>（</a:t>
            </a:r>
            <a:r>
              <a:rPr lang="en-US" altLang="zh-CN" sz="2000" dirty="0">
                <a:solidFill>
                  <a:srgbClr val="00B0F0"/>
                </a:solidFill>
                <a:ea typeface="微软雅黑" pitchFamily="34" charset="-122"/>
              </a:rPr>
              <a:t>2</a:t>
            </a:r>
            <a:r>
              <a:rPr lang="en-US" altLang="zh-CN" sz="2000" dirty="0" smtClean="0">
                <a:solidFill>
                  <a:srgbClr val="00B0F0"/>
                </a:solidFill>
                <a:ea typeface="微软雅黑" pitchFamily="34" charset="-122"/>
              </a:rPr>
              <a:t>/2</a:t>
            </a:r>
            <a:r>
              <a:rPr lang="zh-CN" altLang="en-US" sz="2000" dirty="0" smtClean="0">
                <a:solidFill>
                  <a:srgbClr val="00B0F0"/>
                </a:solidFill>
                <a:ea typeface="微软雅黑" pitchFamily="34" charset="-122"/>
              </a:rPr>
              <a:t>）</a:t>
            </a:r>
            <a:endParaRPr lang="en-US" altLang="zh-CN" sz="2000" dirty="0" smtClean="0">
              <a:solidFill>
                <a:srgbClr val="00B0F0"/>
              </a:solidFill>
              <a:ea typeface="微软雅黑" pitchFamily="34" charset="-122"/>
              <a:sym typeface="Wingdings" pitchFamily="2" charset="2"/>
            </a:endParaRPr>
          </a:p>
          <a:p>
            <a:pPr eaLnBrk="1" hangingPunct="1">
              <a:spcBef>
                <a:spcPts val="1200"/>
              </a:spcBef>
              <a:defRPr/>
            </a:pPr>
            <a:r>
              <a:rPr lang="zh-CN" altLang="en-US" sz="1800" b="0" dirty="0" smtClean="0">
                <a:ea typeface="微软雅黑" pitchFamily="34" charset="-122"/>
              </a:rPr>
              <a:t>截止</a:t>
            </a:r>
            <a:r>
              <a:rPr lang="en-US" altLang="zh-CN" sz="1800" b="0" dirty="0" smtClean="0">
                <a:ea typeface="微软雅黑" pitchFamily="34" charset="-122"/>
              </a:rPr>
              <a:t>16</a:t>
            </a:r>
            <a:r>
              <a:rPr lang="zh-CN" altLang="en-US" sz="1800" b="0" dirty="0" smtClean="0">
                <a:ea typeface="微软雅黑" pitchFamily="34" charset="-122"/>
              </a:rPr>
              <a:t>年底，</a:t>
            </a:r>
            <a:r>
              <a:rPr lang="zh-CN" altLang="en-US" sz="1800" b="0" dirty="0">
                <a:ea typeface="微软雅黑" pitchFamily="34" charset="-122"/>
              </a:rPr>
              <a:t>宇通共</a:t>
            </a:r>
            <a:r>
              <a:rPr lang="zh-CN" altLang="en-US" sz="1800" b="0" dirty="0" smtClean="0">
                <a:ea typeface="微软雅黑" pitchFamily="34" charset="-122"/>
              </a:rPr>
              <a:t>为</a:t>
            </a:r>
            <a:r>
              <a:rPr lang="en-US" altLang="zh-CN" sz="1800" b="0" dirty="0" smtClean="0">
                <a:ea typeface="微软雅黑" pitchFamily="34" charset="-122"/>
              </a:rPr>
              <a:t>72</a:t>
            </a:r>
            <a:r>
              <a:rPr lang="zh-CN" altLang="en-US" sz="1800" b="0" dirty="0" smtClean="0">
                <a:ea typeface="微软雅黑" pitchFamily="34" charset="-122"/>
              </a:rPr>
              <a:t>个</a:t>
            </a:r>
            <a:r>
              <a:rPr lang="zh-CN" altLang="en-US" sz="1800" b="0" dirty="0">
                <a:ea typeface="微软雅黑" pitchFamily="34" charset="-122"/>
              </a:rPr>
              <a:t>国家</a:t>
            </a:r>
            <a:r>
              <a:rPr lang="zh-CN" altLang="en-US" sz="1800" b="0" dirty="0" smtClean="0">
                <a:ea typeface="微软雅黑" pitchFamily="34" charset="-122"/>
              </a:rPr>
              <a:t>的</a:t>
            </a:r>
            <a:r>
              <a:rPr lang="en-US" altLang="zh-CN" sz="1800" b="0" dirty="0" smtClean="0">
                <a:ea typeface="微软雅黑" pitchFamily="34" charset="-122"/>
              </a:rPr>
              <a:t>582</a:t>
            </a:r>
            <a:r>
              <a:rPr lang="zh-CN" altLang="en-US" sz="1800" b="0" dirty="0" smtClean="0">
                <a:ea typeface="微软雅黑" pitchFamily="34" charset="-122"/>
              </a:rPr>
              <a:t>多</a:t>
            </a:r>
            <a:r>
              <a:rPr lang="zh-CN" altLang="en-US" sz="1800" b="0" dirty="0">
                <a:ea typeface="微软雅黑" pitchFamily="34" charset="-122"/>
              </a:rPr>
              <a:t>名国外技师、海外客户、服务商及公司驻外工程师等各类人员提供了专业化的技能培训服务。 </a:t>
            </a:r>
          </a:p>
        </p:txBody>
      </p:sp>
      <p:sp>
        <p:nvSpPr>
          <p:cNvPr id="9" name="AutoShape 14"/>
          <p:cNvSpPr>
            <a:spLocks noChangeArrowheads="1"/>
          </p:cNvSpPr>
          <p:nvPr/>
        </p:nvSpPr>
        <p:spPr bwMode="auto">
          <a:xfrm>
            <a:off x="4889500" y="3262313"/>
            <a:ext cx="668338" cy="514350"/>
          </a:xfrm>
          <a:prstGeom prst="notchedRightArrow">
            <a:avLst>
              <a:gd name="adj1" fmla="val 50000"/>
              <a:gd name="adj2" fmla="val 40880"/>
            </a:avLst>
          </a:prstGeom>
          <a:solidFill>
            <a:srgbClr val="99CCFF"/>
          </a:solidFill>
          <a:ln w="12700">
            <a:solidFill>
              <a:schemeClr val="tx1"/>
            </a:solidFill>
            <a:miter lim="800000"/>
            <a:headEnd/>
            <a:tailEnd/>
          </a:ln>
          <a:effectLst>
            <a:outerShdw dist="107763" dir="2700000" algn="ctr" rotWithShape="0">
              <a:schemeClr val="bg2">
                <a:alpha val="50000"/>
              </a:schemeClr>
            </a:outerShdw>
          </a:effectLst>
        </p:spPr>
        <p:txBody>
          <a:bodyPr wrap="none" anchor="ctr"/>
          <a:lstStyle/>
          <a:p>
            <a:pPr defTabSz="1017588">
              <a:defRPr/>
            </a:pPr>
            <a:endParaRPr lang="zh-CN" altLang="en-US" sz="1700">
              <a:latin typeface="+mn-lt"/>
              <a:ea typeface="微软雅黑" pitchFamily="34" charset="-122"/>
            </a:endParaRPr>
          </a:p>
        </p:txBody>
      </p:sp>
      <p:sp>
        <p:nvSpPr>
          <p:cNvPr id="10" name="AutoShape 17"/>
          <p:cNvSpPr>
            <a:spLocks noChangeArrowheads="1"/>
          </p:cNvSpPr>
          <p:nvPr/>
        </p:nvSpPr>
        <p:spPr bwMode="auto">
          <a:xfrm rot="10800000">
            <a:off x="4838700" y="5411788"/>
            <a:ext cx="668338" cy="515937"/>
          </a:xfrm>
          <a:prstGeom prst="notchedRightArrow">
            <a:avLst>
              <a:gd name="adj1" fmla="val 50000"/>
              <a:gd name="adj2" fmla="val 40880"/>
            </a:avLst>
          </a:prstGeom>
          <a:solidFill>
            <a:srgbClr val="99CCFF"/>
          </a:solidFill>
          <a:ln w="12700" algn="ctr">
            <a:solidFill>
              <a:schemeClr val="tx1"/>
            </a:solidFill>
            <a:miter lim="800000"/>
            <a:headEnd/>
            <a:tailEnd/>
          </a:ln>
          <a:effectLst>
            <a:outerShdw dist="107763" dir="2700000" algn="ctr" rotWithShape="0">
              <a:schemeClr val="bg2">
                <a:alpha val="50000"/>
              </a:schemeClr>
            </a:outerShdw>
          </a:effectLst>
        </p:spPr>
        <p:txBody>
          <a:bodyPr rot="10800000" wrap="none" anchor="ctr"/>
          <a:lstStyle/>
          <a:p>
            <a:pPr defTabSz="1017588">
              <a:defRPr/>
            </a:pPr>
            <a:endParaRPr lang="zh-CN" altLang="en-US" sz="1700">
              <a:latin typeface="+mn-lt"/>
              <a:ea typeface="微软雅黑" pitchFamily="34" charset="-122"/>
            </a:endParaRPr>
          </a:p>
        </p:txBody>
      </p:sp>
      <p:sp>
        <p:nvSpPr>
          <p:cNvPr id="11" name="AutoShape 18"/>
          <p:cNvSpPr>
            <a:spLocks noChangeArrowheads="1"/>
          </p:cNvSpPr>
          <p:nvPr/>
        </p:nvSpPr>
        <p:spPr bwMode="auto">
          <a:xfrm rot="5400000">
            <a:off x="7036594" y="4196557"/>
            <a:ext cx="431800" cy="677862"/>
          </a:xfrm>
          <a:prstGeom prst="notchedRightArrow">
            <a:avLst>
              <a:gd name="adj1" fmla="val 50000"/>
              <a:gd name="adj2" fmla="val 35676"/>
            </a:avLst>
          </a:prstGeom>
          <a:solidFill>
            <a:srgbClr val="99CCFF"/>
          </a:solidFill>
          <a:ln w="12700" algn="ctr">
            <a:solidFill>
              <a:schemeClr val="tx1"/>
            </a:solidFill>
            <a:miter lim="800000"/>
            <a:headEnd/>
            <a:tailEnd/>
          </a:ln>
          <a:effectLst>
            <a:outerShdw dist="107763" dir="2700000" algn="ctr" rotWithShape="0">
              <a:schemeClr val="bg2">
                <a:alpha val="50000"/>
              </a:schemeClr>
            </a:outerShdw>
          </a:effectLst>
        </p:spPr>
        <p:txBody>
          <a:bodyPr rot="10800000" vert="eaVert" wrap="none" anchor="ctr"/>
          <a:lstStyle/>
          <a:p>
            <a:pPr defTabSz="1017588">
              <a:defRPr/>
            </a:pPr>
            <a:endParaRPr lang="zh-CN" altLang="en-US" sz="1700">
              <a:latin typeface="+mn-lt"/>
              <a:ea typeface="微软雅黑" pitchFamily="34" charset="-122"/>
            </a:endParaRPr>
          </a:p>
        </p:txBody>
      </p:sp>
      <p:grpSp>
        <p:nvGrpSpPr>
          <p:cNvPr id="2" name="组合 18"/>
          <p:cNvGrpSpPr>
            <a:grpSpLocks/>
          </p:cNvGrpSpPr>
          <p:nvPr/>
        </p:nvGrpSpPr>
        <p:grpSpPr bwMode="auto">
          <a:xfrm>
            <a:off x="1651000" y="2036763"/>
            <a:ext cx="3151188" cy="2284412"/>
            <a:chOff x="1651098" y="2036649"/>
            <a:chExt cx="3151812" cy="2284296"/>
          </a:xfrm>
        </p:grpSpPr>
        <p:sp>
          <p:nvSpPr>
            <p:cNvPr id="5" name="Text Box 10"/>
            <p:cNvSpPr txBox="1">
              <a:spLocks noChangeArrowheads="1"/>
            </p:cNvSpPr>
            <p:nvPr/>
          </p:nvSpPr>
          <p:spPr bwMode="auto">
            <a:xfrm>
              <a:off x="1870216" y="2036649"/>
              <a:ext cx="2496044" cy="388917"/>
            </a:xfrm>
            <a:prstGeom prst="rect">
              <a:avLst/>
            </a:prstGeom>
            <a:noFill/>
            <a:ln>
              <a:noFill/>
            </a:ln>
            <a:extLst/>
          </p:spPr>
          <p:txBody>
            <a:bodyPr>
              <a:spAutoFit/>
            </a:bodyPr>
            <a:lstStyle>
              <a:lvl1pPr defTabSz="1017588" eaLnBrk="0" hangingPunct="0">
                <a:defRPr sz="1900">
                  <a:solidFill>
                    <a:schemeClr val="tx1"/>
                  </a:solidFill>
                  <a:latin typeface="Times New Roman" pitchFamily="18" charset="0"/>
                  <a:ea typeface="宋体" pitchFamily="2" charset="-122"/>
                </a:defRPr>
              </a:lvl1pPr>
              <a:lvl2pPr marL="742950" indent="-285750" defTabSz="1017588" eaLnBrk="0" hangingPunct="0">
                <a:defRPr sz="1900">
                  <a:solidFill>
                    <a:schemeClr val="tx1"/>
                  </a:solidFill>
                  <a:latin typeface="Times New Roman" pitchFamily="18" charset="0"/>
                  <a:ea typeface="宋体" pitchFamily="2" charset="-122"/>
                </a:defRPr>
              </a:lvl2pPr>
              <a:lvl3pPr marL="1143000" indent="-228600" defTabSz="1017588" eaLnBrk="0" hangingPunct="0">
                <a:defRPr sz="1900">
                  <a:solidFill>
                    <a:schemeClr val="tx1"/>
                  </a:solidFill>
                  <a:latin typeface="Times New Roman" pitchFamily="18" charset="0"/>
                  <a:ea typeface="宋体" pitchFamily="2" charset="-122"/>
                </a:defRPr>
              </a:lvl3pPr>
              <a:lvl4pPr marL="1600200" indent="-228600" defTabSz="1017588" eaLnBrk="0" hangingPunct="0">
                <a:defRPr sz="1900">
                  <a:solidFill>
                    <a:schemeClr val="tx1"/>
                  </a:solidFill>
                  <a:latin typeface="Times New Roman" pitchFamily="18" charset="0"/>
                  <a:ea typeface="宋体" pitchFamily="2" charset="-122"/>
                </a:defRPr>
              </a:lvl4pPr>
              <a:lvl5pPr marL="2057400" indent="-228600" defTabSz="1017588" eaLnBrk="0" hangingPunct="0">
                <a:defRPr sz="1900">
                  <a:solidFill>
                    <a:schemeClr val="tx1"/>
                  </a:solidFill>
                  <a:latin typeface="Times New Roman" pitchFamily="18" charset="0"/>
                  <a:ea typeface="宋体" pitchFamily="2" charset="-122"/>
                </a:defRPr>
              </a:lvl5pPr>
              <a:lvl6pPr marL="25146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6pPr>
              <a:lvl7pPr marL="29718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7pPr>
              <a:lvl8pPr marL="34290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8pPr>
              <a:lvl9pPr marL="38862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9pPr>
            </a:lstStyle>
            <a:p>
              <a:pPr algn="ctr" eaLnBrk="1" hangingPunct="1">
                <a:lnSpc>
                  <a:spcPct val="125000"/>
                </a:lnSpc>
                <a:spcBef>
                  <a:spcPct val="35000"/>
                </a:spcBef>
                <a:defRPr/>
              </a:pPr>
              <a:r>
                <a:rPr lang="zh-CN" altLang="en-US" sz="1700" dirty="0">
                  <a:solidFill>
                    <a:srgbClr val="000000"/>
                  </a:solidFill>
                  <a:latin typeface="+mn-lt"/>
                  <a:ea typeface="微软雅黑" pitchFamily="34" charset="-122"/>
                </a:rPr>
                <a:t>服务政策讲解</a:t>
              </a:r>
            </a:p>
          </p:txBody>
        </p:sp>
        <p:pic>
          <p:nvPicPr>
            <p:cNvPr id="12" name="Picture 19"/>
            <p:cNvPicPr>
              <a:picLocks noChangeArrowheads="1"/>
            </p:cNvPicPr>
            <p:nvPr/>
          </p:nvPicPr>
          <p:blipFill>
            <a:blip r:embed="rId2" cstate="email"/>
            <a:srcRect/>
            <a:stretch>
              <a:fillRect/>
            </a:stretch>
          </p:blipFill>
          <p:spPr bwMode="auto">
            <a:xfrm>
              <a:off x="1651098" y="2463664"/>
              <a:ext cx="3151812" cy="1857281"/>
            </a:xfrm>
            <a:prstGeom prst="rect">
              <a:avLst/>
            </a:prstGeom>
            <a:noFill/>
            <a:ln w="9525" cap="flat" cmpd="sng" algn="ctr">
              <a:noFill/>
              <a:prstDash val="solid"/>
              <a:miter lim="800000"/>
              <a:headEnd type="none" w="med" len="med"/>
              <a:tailEnd type="none" w="med" len="med"/>
            </a:ln>
            <a:effectLst>
              <a:prstShdw prst="shdw17" dist="17961" dir="2700000">
                <a:schemeClr val="accent1">
                  <a:gamma/>
                  <a:shade val="60000"/>
                  <a:invGamma/>
                </a:schemeClr>
              </a:prstShdw>
            </a:effectLst>
          </p:spPr>
        </p:pic>
      </p:grpSp>
      <p:grpSp>
        <p:nvGrpSpPr>
          <p:cNvPr id="4" name="组合 16"/>
          <p:cNvGrpSpPr>
            <a:grpSpLocks/>
          </p:cNvGrpSpPr>
          <p:nvPr/>
        </p:nvGrpSpPr>
        <p:grpSpPr bwMode="auto">
          <a:xfrm>
            <a:off x="5678488" y="4779964"/>
            <a:ext cx="3148012" cy="2396783"/>
            <a:chOff x="5678633" y="4779198"/>
            <a:chExt cx="3147868" cy="2396901"/>
          </a:xfrm>
        </p:grpSpPr>
        <p:sp>
          <p:nvSpPr>
            <p:cNvPr id="7" name="Text Box 12"/>
            <p:cNvSpPr txBox="1">
              <a:spLocks noChangeArrowheads="1"/>
            </p:cNvSpPr>
            <p:nvPr/>
          </p:nvSpPr>
          <p:spPr bwMode="auto">
            <a:xfrm>
              <a:off x="6678048" y="6787143"/>
              <a:ext cx="1552504" cy="388956"/>
            </a:xfrm>
            <a:prstGeom prst="rect">
              <a:avLst/>
            </a:prstGeom>
            <a:noFill/>
            <a:ln>
              <a:noFill/>
            </a:ln>
            <a:extLst/>
          </p:spPr>
          <p:txBody>
            <a:bodyPr>
              <a:spAutoFit/>
            </a:bodyPr>
            <a:lstStyle>
              <a:lvl1pPr defTabSz="1017588" eaLnBrk="0" hangingPunct="0">
                <a:defRPr sz="1900">
                  <a:solidFill>
                    <a:schemeClr val="tx1"/>
                  </a:solidFill>
                  <a:latin typeface="Times New Roman" pitchFamily="18" charset="0"/>
                  <a:ea typeface="宋体" pitchFamily="2" charset="-122"/>
                </a:defRPr>
              </a:lvl1pPr>
              <a:lvl2pPr marL="742950" indent="-285750" defTabSz="1017588" eaLnBrk="0" hangingPunct="0">
                <a:defRPr sz="1900">
                  <a:solidFill>
                    <a:schemeClr val="tx1"/>
                  </a:solidFill>
                  <a:latin typeface="Times New Roman" pitchFamily="18" charset="0"/>
                  <a:ea typeface="宋体" pitchFamily="2" charset="-122"/>
                </a:defRPr>
              </a:lvl2pPr>
              <a:lvl3pPr marL="1143000" indent="-228600" defTabSz="1017588" eaLnBrk="0" hangingPunct="0">
                <a:defRPr sz="1900">
                  <a:solidFill>
                    <a:schemeClr val="tx1"/>
                  </a:solidFill>
                  <a:latin typeface="Times New Roman" pitchFamily="18" charset="0"/>
                  <a:ea typeface="宋体" pitchFamily="2" charset="-122"/>
                </a:defRPr>
              </a:lvl3pPr>
              <a:lvl4pPr marL="1600200" indent="-228600" defTabSz="1017588" eaLnBrk="0" hangingPunct="0">
                <a:defRPr sz="1900">
                  <a:solidFill>
                    <a:schemeClr val="tx1"/>
                  </a:solidFill>
                  <a:latin typeface="Times New Roman" pitchFamily="18" charset="0"/>
                  <a:ea typeface="宋体" pitchFamily="2" charset="-122"/>
                </a:defRPr>
              </a:lvl4pPr>
              <a:lvl5pPr marL="2057400" indent="-228600" defTabSz="1017588" eaLnBrk="0" hangingPunct="0">
                <a:defRPr sz="1900">
                  <a:solidFill>
                    <a:schemeClr val="tx1"/>
                  </a:solidFill>
                  <a:latin typeface="Times New Roman" pitchFamily="18" charset="0"/>
                  <a:ea typeface="宋体" pitchFamily="2" charset="-122"/>
                </a:defRPr>
              </a:lvl5pPr>
              <a:lvl6pPr marL="25146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6pPr>
              <a:lvl7pPr marL="29718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7pPr>
              <a:lvl8pPr marL="34290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8pPr>
              <a:lvl9pPr marL="38862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9pPr>
            </a:lstStyle>
            <a:p>
              <a:pPr algn="ctr" eaLnBrk="1" hangingPunct="1">
                <a:lnSpc>
                  <a:spcPct val="125000"/>
                </a:lnSpc>
                <a:spcBef>
                  <a:spcPct val="35000"/>
                </a:spcBef>
                <a:defRPr/>
              </a:pPr>
              <a:r>
                <a:rPr lang="zh-CN" altLang="en-US" sz="1700" dirty="0">
                  <a:solidFill>
                    <a:srgbClr val="000000"/>
                  </a:solidFill>
                  <a:latin typeface="+mn-lt"/>
                  <a:ea typeface="微软雅黑" pitchFamily="34" charset="-122"/>
                </a:rPr>
                <a:t>维修实操练习</a:t>
              </a:r>
            </a:p>
          </p:txBody>
        </p:sp>
        <p:pic>
          <p:nvPicPr>
            <p:cNvPr id="31760" name="Picture 18" descr="C:\Users\Administrator\Desktop\sc.jpg"/>
            <p:cNvPicPr>
              <a:picLocks noChangeAspect="1" noChangeArrowheads="1"/>
            </p:cNvPicPr>
            <p:nvPr/>
          </p:nvPicPr>
          <p:blipFill>
            <a:blip r:embed="rId3" cstate="email"/>
            <a:srcRect/>
            <a:stretch>
              <a:fillRect/>
            </a:stretch>
          </p:blipFill>
          <p:spPr bwMode="auto">
            <a:xfrm>
              <a:off x="5678633" y="4779198"/>
              <a:ext cx="3147868" cy="1864376"/>
            </a:xfrm>
            <a:prstGeom prst="rect">
              <a:avLst/>
            </a:prstGeom>
            <a:noFill/>
            <a:ln w="9525">
              <a:noFill/>
              <a:miter lim="800000"/>
              <a:headEnd/>
              <a:tailEnd/>
            </a:ln>
          </p:spPr>
        </p:pic>
      </p:grpSp>
      <p:grpSp>
        <p:nvGrpSpPr>
          <p:cNvPr id="13" name="组合 15"/>
          <p:cNvGrpSpPr>
            <a:grpSpLocks/>
          </p:cNvGrpSpPr>
          <p:nvPr/>
        </p:nvGrpSpPr>
        <p:grpSpPr bwMode="auto">
          <a:xfrm>
            <a:off x="5678488" y="2036763"/>
            <a:ext cx="3148012" cy="2257425"/>
            <a:chOff x="5678633" y="2036649"/>
            <a:chExt cx="3147868" cy="2258160"/>
          </a:xfrm>
        </p:grpSpPr>
        <p:sp>
          <p:nvSpPr>
            <p:cNvPr id="6" name="Text Box 11"/>
            <p:cNvSpPr txBox="1">
              <a:spLocks noChangeArrowheads="1"/>
            </p:cNvSpPr>
            <p:nvPr/>
          </p:nvSpPr>
          <p:spPr bwMode="auto">
            <a:xfrm>
              <a:off x="6031042" y="2036649"/>
              <a:ext cx="2500198" cy="389064"/>
            </a:xfrm>
            <a:prstGeom prst="rect">
              <a:avLst/>
            </a:prstGeom>
            <a:noFill/>
            <a:ln>
              <a:noFill/>
            </a:ln>
            <a:extLst/>
          </p:spPr>
          <p:txBody>
            <a:bodyPr>
              <a:spAutoFit/>
            </a:bodyPr>
            <a:lstStyle>
              <a:lvl1pPr defTabSz="1017588" eaLnBrk="0" hangingPunct="0">
                <a:defRPr sz="1900">
                  <a:solidFill>
                    <a:schemeClr val="tx1"/>
                  </a:solidFill>
                  <a:latin typeface="Times New Roman" pitchFamily="18" charset="0"/>
                  <a:ea typeface="宋体" pitchFamily="2" charset="-122"/>
                </a:defRPr>
              </a:lvl1pPr>
              <a:lvl2pPr marL="742950" indent="-285750" defTabSz="1017588" eaLnBrk="0" hangingPunct="0">
                <a:defRPr sz="1900">
                  <a:solidFill>
                    <a:schemeClr val="tx1"/>
                  </a:solidFill>
                  <a:latin typeface="Times New Roman" pitchFamily="18" charset="0"/>
                  <a:ea typeface="宋体" pitchFamily="2" charset="-122"/>
                </a:defRPr>
              </a:lvl2pPr>
              <a:lvl3pPr marL="1143000" indent="-228600" defTabSz="1017588" eaLnBrk="0" hangingPunct="0">
                <a:defRPr sz="1900">
                  <a:solidFill>
                    <a:schemeClr val="tx1"/>
                  </a:solidFill>
                  <a:latin typeface="Times New Roman" pitchFamily="18" charset="0"/>
                  <a:ea typeface="宋体" pitchFamily="2" charset="-122"/>
                </a:defRPr>
              </a:lvl3pPr>
              <a:lvl4pPr marL="1600200" indent="-228600" defTabSz="1017588" eaLnBrk="0" hangingPunct="0">
                <a:defRPr sz="1900">
                  <a:solidFill>
                    <a:schemeClr val="tx1"/>
                  </a:solidFill>
                  <a:latin typeface="Times New Roman" pitchFamily="18" charset="0"/>
                  <a:ea typeface="宋体" pitchFamily="2" charset="-122"/>
                </a:defRPr>
              </a:lvl4pPr>
              <a:lvl5pPr marL="2057400" indent="-228600" defTabSz="1017588" eaLnBrk="0" hangingPunct="0">
                <a:defRPr sz="1900">
                  <a:solidFill>
                    <a:schemeClr val="tx1"/>
                  </a:solidFill>
                  <a:latin typeface="Times New Roman" pitchFamily="18" charset="0"/>
                  <a:ea typeface="宋体" pitchFamily="2" charset="-122"/>
                </a:defRPr>
              </a:lvl5pPr>
              <a:lvl6pPr marL="25146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6pPr>
              <a:lvl7pPr marL="29718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7pPr>
              <a:lvl8pPr marL="34290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8pPr>
              <a:lvl9pPr marL="38862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9pPr>
            </a:lstStyle>
            <a:p>
              <a:pPr algn="ctr" eaLnBrk="1" hangingPunct="1">
                <a:lnSpc>
                  <a:spcPct val="125000"/>
                </a:lnSpc>
                <a:spcBef>
                  <a:spcPct val="35000"/>
                </a:spcBef>
                <a:defRPr/>
              </a:pPr>
              <a:r>
                <a:rPr lang="zh-CN" altLang="en-US" sz="1700">
                  <a:solidFill>
                    <a:srgbClr val="000000"/>
                  </a:solidFill>
                  <a:latin typeface="+mn-lt"/>
                  <a:ea typeface="微软雅黑" pitchFamily="34" charset="-122"/>
                </a:rPr>
                <a:t>维修理论讲解</a:t>
              </a:r>
            </a:p>
          </p:txBody>
        </p:sp>
        <p:pic>
          <p:nvPicPr>
            <p:cNvPr id="31758" name="Picture 19" descr="C:\Users\Administrator\Desktop\理论22.jpg"/>
            <p:cNvPicPr>
              <a:picLocks noChangeArrowheads="1"/>
            </p:cNvPicPr>
            <p:nvPr/>
          </p:nvPicPr>
          <p:blipFill>
            <a:blip r:embed="rId4" cstate="email"/>
            <a:srcRect/>
            <a:stretch>
              <a:fillRect/>
            </a:stretch>
          </p:blipFill>
          <p:spPr bwMode="auto">
            <a:xfrm>
              <a:off x="5678633" y="2437403"/>
              <a:ext cx="3147868" cy="1857406"/>
            </a:xfrm>
            <a:prstGeom prst="rect">
              <a:avLst/>
            </a:prstGeom>
            <a:noFill/>
            <a:ln w="9525">
              <a:noFill/>
              <a:miter lim="800000"/>
              <a:headEnd/>
              <a:tailEnd/>
            </a:ln>
          </p:spPr>
        </p:pic>
      </p:grpSp>
      <p:grpSp>
        <p:nvGrpSpPr>
          <p:cNvPr id="14" name="组合 17"/>
          <p:cNvGrpSpPr>
            <a:grpSpLocks/>
          </p:cNvGrpSpPr>
          <p:nvPr/>
        </p:nvGrpSpPr>
        <p:grpSpPr bwMode="auto">
          <a:xfrm>
            <a:off x="1651000" y="4779963"/>
            <a:ext cx="3151188" cy="2379662"/>
            <a:chOff x="1651097" y="4779198"/>
            <a:chExt cx="3151812" cy="2381128"/>
          </a:xfrm>
        </p:grpSpPr>
        <p:sp>
          <p:nvSpPr>
            <p:cNvPr id="8" name="Text Box 13"/>
            <p:cNvSpPr txBox="1">
              <a:spLocks noChangeArrowheads="1"/>
            </p:cNvSpPr>
            <p:nvPr/>
          </p:nvSpPr>
          <p:spPr bwMode="auto">
            <a:xfrm>
              <a:off x="1952782" y="6771149"/>
              <a:ext cx="2499220" cy="389177"/>
            </a:xfrm>
            <a:prstGeom prst="rect">
              <a:avLst/>
            </a:prstGeom>
            <a:noFill/>
            <a:ln>
              <a:noFill/>
            </a:ln>
            <a:extLst/>
          </p:spPr>
          <p:txBody>
            <a:bodyPr>
              <a:spAutoFit/>
            </a:bodyPr>
            <a:lstStyle>
              <a:lvl1pPr defTabSz="1017588" eaLnBrk="0" hangingPunct="0">
                <a:defRPr sz="1900">
                  <a:solidFill>
                    <a:schemeClr val="tx1"/>
                  </a:solidFill>
                  <a:latin typeface="Times New Roman" pitchFamily="18" charset="0"/>
                  <a:ea typeface="宋体" pitchFamily="2" charset="-122"/>
                </a:defRPr>
              </a:lvl1pPr>
              <a:lvl2pPr marL="742950" indent="-285750" defTabSz="1017588" eaLnBrk="0" hangingPunct="0">
                <a:defRPr sz="1900">
                  <a:solidFill>
                    <a:schemeClr val="tx1"/>
                  </a:solidFill>
                  <a:latin typeface="Times New Roman" pitchFamily="18" charset="0"/>
                  <a:ea typeface="宋体" pitchFamily="2" charset="-122"/>
                </a:defRPr>
              </a:lvl2pPr>
              <a:lvl3pPr marL="1143000" indent="-228600" defTabSz="1017588" eaLnBrk="0" hangingPunct="0">
                <a:defRPr sz="1900">
                  <a:solidFill>
                    <a:schemeClr val="tx1"/>
                  </a:solidFill>
                  <a:latin typeface="Times New Roman" pitchFamily="18" charset="0"/>
                  <a:ea typeface="宋体" pitchFamily="2" charset="-122"/>
                </a:defRPr>
              </a:lvl3pPr>
              <a:lvl4pPr marL="1600200" indent="-228600" defTabSz="1017588" eaLnBrk="0" hangingPunct="0">
                <a:defRPr sz="1900">
                  <a:solidFill>
                    <a:schemeClr val="tx1"/>
                  </a:solidFill>
                  <a:latin typeface="Times New Roman" pitchFamily="18" charset="0"/>
                  <a:ea typeface="宋体" pitchFamily="2" charset="-122"/>
                </a:defRPr>
              </a:lvl4pPr>
              <a:lvl5pPr marL="2057400" indent="-228600" defTabSz="1017588" eaLnBrk="0" hangingPunct="0">
                <a:defRPr sz="1900">
                  <a:solidFill>
                    <a:schemeClr val="tx1"/>
                  </a:solidFill>
                  <a:latin typeface="Times New Roman" pitchFamily="18" charset="0"/>
                  <a:ea typeface="宋体" pitchFamily="2" charset="-122"/>
                </a:defRPr>
              </a:lvl5pPr>
              <a:lvl6pPr marL="25146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6pPr>
              <a:lvl7pPr marL="29718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7pPr>
              <a:lvl8pPr marL="34290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8pPr>
              <a:lvl9pPr marL="3886200" indent="-228600" algn="ctr" defTabSz="1017588" eaLnBrk="0" fontAlgn="base" hangingPunct="0">
                <a:spcBef>
                  <a:spcPct val="0"/>
                </a:spcBef>
                <a:spcAft>
                  <a:spcPct val="0"/>
                </a:spcAft>
                <a:defRPr sz="1900">
                  <a:solidFill>
                    <a:schemeClr val="tx1"/>
                  </a:solidFill>
                  <a:latin typeface="Times New Roman" pitchFamily="18" charset="0"/>
                  <a:ea typeface="宋体" pitchFamily="2" charset="-122"/>
                </a:defRPr>
              </a:lvl9pPr>
            </a:lstStyle>
            <a:p>
              <a:pPr algn="ctr" eaLnBrk="1" hangingPunct="1">
                <a:lnSpc>
                  <a:spcPct val="125000"/>
                </a:lnSpc>
                <a:spcBef>
                  <a:spcPct val="35000"/>
                </a:spcBef>
                <a:defRPr/>
              </a:pPr>
              <a:r>
                <a:rPr lang="zh-CN" altLang="en-US" sz="1700" dirty="0">
                  <a:solidFill>
                    <a:srgbClr val="000000"/>
                  </a:solidFill>
                  <a:latin typeface="+mn-lt"/>
                  <a:ea typeface="微软雅黑" pitchFamily="34" charset="-122"/>
                </a:rPr>
                <a:t>考核、结业</a:t>
              </a:r>
            </a:p>
          </p:txBody>
        </p:sp>
        <p:pic>
          <p:nvPicPr>
            <p:cNvPr id="31756" name="Picture 20" descr="C:\Users\Administrator\Desktop\结业22.jpg"/>
            <p:cNvPicPr>
              <a:picLocks noChangeArrowheads="1"/>
            </p:cNvPicPr>
            <p:nvPr/>
          </p:nvPicPr>
          <p:blipFill>
            <a:blip r:embed="rId5" cstate="email"/>
            <a:srcRect/>
            <a:stretch>
              <a:fillRect/>
            </a:stretch>
          </p:blipFill>
          <p:spPr bwMode="auto">
            <a:xfrm>
              <a:off x="1651097" y="4779198"/>
              <a:ext cx="3151812" cy="1857406"/>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righ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Text Box 5"/>
          <p:cNvSpPr txBox="1">
            <a:spLocks noChangeArrowheads="1"/>
          </p:cNvSpPr>
          <p:nvPr/>
        </p:nvSpPr>
        <p:spPr bwMode="auto">
          <a:xfrm>
            <a:off x="1549400" y="3009900"/>
            <a:ext cx="7073900" cy="2763838"/>
          </a:xfrm>
          <a:prstGeom prst="rect">
            <a:avLst/>
          </a:prstGeom>
          <a:noFill/>
          <a:ln>
            <a:noFill/>
          </a:ln>
          <a:effectLst>
            <a:prstShdw prst="shdw12">
              <a:schemeClr val="accent1">
                <a:gamma/>
                <a:shade val="60000"/>
                <a:invGamma/>
                <a:alpha val="50000"/>
              </a:schemeClr>
            </a:prstShdw>
          </a:effectLst>
          <a:extLst/>
        </p:spPr>
        <p:txBody>
          <a:bodyPr lIns="91429" tIns="45714" rIns="91429" bIns="45714">
            <a:spAutoFit/>
          </a:bodyPr>
          <a:lstStyle/>
          <a:p>
            <a:pPr>
              <a:lnSpc>
                <a:spcPct val="155000"/>
              </a:lnSpc>
              <a:defRPr/>
            </a:pPr>
            <a:r>
              <a:rPr lang="en-US" altLang="zh-CN" sz="2800" dirty="0">
                <a:solidFill>
                  <a:srgbClr val="006699"/>
                </a:solidFill>
                <a:ea typeface="微软雅黑" pitchFamily="34" charset="-122"/>
              </a:rPr>
              <a:t>2.1   </a:t>
            </a:r>
            <a:r>
              <a:rPr lang="zh-CN" altLang="en-US" sz="2800" dirty="0">
                <a:solidFill>
                  <a:srgbClr val="006699"/>
                </a:solidFill>
                <a:ea typeface="微软雅黑" pitchFamily="34" charset="-122"/>
              </a:rPr>
              <a:t>海外体系发展历程</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2.2   </a:t>
            </a:r>
            <a:r>
              <a:rPr lang="zh-CN" altLang="en-US" sz="2800" dirty="0">
                <a:solidFill>
                  <a:srgbClr val="006699"/>
                </a:solidFill>
                <a:ea typeface="微软雅黑" pitchFamily="34" charset="-122"/>
              </a:rPr>
              <a:t>海外体系使命、愿景</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2.3   </a:t>
            </a:r>
            <a:r>
              <a:rPr lang="zh-CN" altLang="en-US" sz="2800" dirty="0">
                <a:solidFill>
                  <a:srgbClr val="006699"/>
                </a:solidFill>
                <a:ea typeface="微软雅黑" pitchFamily="34" charset="-122"/>
              </a:rPr>
              <a:t>海外主要业务活动</a:t>
            </a:r>
          </a:p>
          <a:p>
            <a:pPr>
              <a:lnSpc>
                <a:spcPct val="155000"/>
              </a:lnSpc>
              <a:defRPr/>
            </a:pPr>
            <a:r>
              <a:rPr lang="en-US" altLang="zh-CN" sz="2800" dirty="0">
                <a:solidFill>
                  <a:srgbClr val="006699"/>
                </a:solidFill>
                <a:ea typeface="微软雅黑" pitchFamily="34" charset="-122"/>
              </a:rPr>
              <a:t>2.4   </a:t>
            </a:r>
            <a:r>
              <a:rPr lang="zh-CN" altLang="en-US" sz="2800" dirty="0">
                <a:solidFill>
                  <a:srgbClr val="006699"/>
                </a:solidFill>
                <a:ea typeface="微软雅黑" pitchFamily="34" charset="-122"/>
              </a:rPr>
              <a:t>海外体系各部门组织结构及职责</a:t>
            </a:r>
            <a:endParaRPr lang="zh-CN" altLang="en-US" sz="2800" dirty="0">
              <a:ea typeface="微软雅黑" pitchFamily="34" charset="-122"/>
            </a:endParaRPr>
          </a:p>
        </p:txBody>
      </p:sp>
      <p:grpSp>
        <p:nvGrpSpPr>
          <p:cNvPr id="32771" name="Group 6"/>
          <p:cNvGrpSpPr>
            <a:grpSpLocks/>
          </p:cNvGrpSpPr>
          <p:nvPr/>
        </p:nvGrpSpPr>
        <p:grpSpPr bwMode="auto">
          <a:xfrm>
            <a:off x="1073150" y="3082925"/>
            <a:ext cx="7391400" cy="647700"/>
            <a:chOff x="676" y="1984"/>
            <a:chExt cx="4250" cy="408"/>
          </a:xfrm>
        </p:grpSpPr>
        <p:sp>
          <p:nvSpPr>
            <p:cNvPr id="32774" name="AutoShape 7"/>
            <p:cNvSpPr>
              <a:spLocks noChangeArrowheads="1"/>
            </p:cNvSpPr>
            <p:nvPr/>
          </p:nvSpPr>
          <p:spPr bwMode="auto">
            <a:xfrm>
              <a:off x="676" y="1984"/>
              <a:ext cx="4250" cy="408"/>
            </a:xfrm>
            <a:prstGeom prst="flowChartProcess">
              <a:avLst/>
            </a:prstGeom>
            <a:noFill/>
            <a:ln w="25400">
              <a:solidFill>
                <a:srgbClr val="FF0000"/>
              </a:solidFill>
              <a:miter lim="800000"/>
              <a:headEnd/>
              <a:tailEnd/>
            </a:ln>
          </p:spPr>
          <p:txBody>
            <a:bodyPr wrap="none" anchor="ctr"/>
            <a:lstStyle/>
            <a:p>
              <a:pPr algn="ctr"/>
              <a:endParaRPr lang="zh-CN" altLang="en-US">
                <a:ea typeface="微软雅黑" pitchFamily="34" charset="-122"/>
              </a:endParaRPr>
            </a:p>
          </p:txBody>
        </p:sp>
        <p:sp>
          <p:nvSpPr>
            <p:cNvPr id="32775" name="AutoShape 8"/>
            <p:cNvSpPr>
              <a:spLocks noChangeArrowheads="1"/>
            </p:cNvSpPr>
            <p:nvPr/>
          </p:nvSpPr>
          <p:spPr bwMode="auto">
            <a:xfrm>
              <a:off x="679" y="1985"/>
              <a:ext cx="318" cy="402"/>
            </a:xfrm>
            <a:prstGeom prst="homePlate">
              <a:avLst>
                <a:gd name="adj" fmla="val 99685"/>
              </a:avLst>
            </a:prstGeom>
            <a:gradFill rotWithShape="1">
              <a:gsLst>
                <a:gs pos="0">
                  <a:srgbClr val="FF0000"/>
                </a:gs>
                <a:gs pos="100000">
                  <a:schemeClr val="bg1"/>
                </a:gs>
              </a:gsLst>
              <a:lin ang="0" scaled="1"/>
            </a:gradFill>
            <a:ln w="9525">
              <a:noFill/>
              <a:miter lim="800000"/>
              <a:headEnd/>
              <a:tailEnd/>
            </a:ln>
          </p:spPr>
          <p:txBody>
            <a:bodyPr wrap="none" anchor="ctr"/>
            <a:lstStyle/>
            <a:p>
              <a:pPr algn="ctr"/>
              <a:endParaRPr lang="zh-CN" altLang="en-US">
                <a:ea typeface="微软雅黑" pitchFamily="34" charset="-122"/>
              </a:endParaRPr>
            </a:p>
          </p:txBody>
        </p:sp>
      </p:grpSp>
      <p:sp>
        <p:nvSpPr>
          <p:cNvPr id="32772"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a:solidFill>
                  <a:schemeClr val="bg1"/>
                </a:solidFill>
                <a:latin typeface="微软雅黑" pitchFamily="34" charset="-122"/>
                <a:ea typeface="微软雅黑" pitchFamily="34" charset="-122"/>
              </a:rPr>
              <a:t>目录</a:t>
            </a:r>
          </a:p>
        </p:txBody>
      </p:sp>
      <p:sp>
        <p:nvSpPr>
          <p:cNvPr id="32773" name="矩形 2"/>
          <p:cNvSpPr>
            <a:spLocks noChangeArrowheads="1"/>
          </p:cNvSpPr>
          <p:nvPr/>
        </p:nvSpPr>
        <p:spPr bwMode="auto">
          <a:xfrm>
            <a:off x="579438" y="1901825"/>
            <a:ext cx="8437562" cy="1077913"/>
          </a:xfrm>
          <a:prstGeom prst="rect">
            <a:avLst/>
          </a:prstGeom>
          <a:noFill/>
          <a:ln w="9525">
            <a:noFill/>
            <a:miter lim="800000"/>
            <a:headEnd/>
            <a:tailEnd/>
          </a:ln>
        </p:spPr>
        <p:txBody>
          <a:bodyPr wrap="none" lIns="91418" tIns="45708" rIns="91418" bIns="45708">
            <a:spAutoFit/>
          </a:bodyPr>
          <a:lstStyle/>
          <a:p>
            <a:pPr eaLnBrk="0" hangingPunct="0">
              <a:lnSpc>
                <a:spcPct val="200000"/>
              </a:lnSpc>
            </a:pPr>
            <a:r>
              <a:rPr lang="zh-CN" altLang="en-US" sz="3200">
                <a:solidFill>
                  <a:srgbClr val="006699"/>
                </a:solidFill>
                <a:ea typeface="微软雅黑" pitchFamily="34" charset="-122"/>
              </a:rPr>
              <a:t>第二部分  </a:t>
            </a:r>
            <a:r>
              <a:rPr lang="zh-CN" altLang="en-US" sz="3200">
                <a:solidFill>
                  <a:srgbClr val="006699"/>
                </a:solidFill>
                <a:latin typeface="微软雅黑" pitchFamily="34" charset="-122"/>
                <a:ea typeface="微软雅黑" pitchFamily="34" charset="-122"/>
              </a:rPr>
              <a:t>海外体系发展历程及组织架构介绍</a:t>
            </a:r>
            <a:endParaRPr lang="en-US" altLang="zh-CN" sz="3200">
              <a:solidFill>
                <a:srgbClr val="006699"/>
              </a:solidFill>
              <a:ea typeface="微软雅黑"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44"/>
          <p:cNvSpPr>
            <a:spLocks noChangeArrowheads="1"/>
          </p:cNvSpPr>
          <p:nvPr/>
        </p:nvSpPr>
        <p:spPr bwMode="auto">
          <a:xfrm>
            <a:off x="9129486" y="1059543"/>
            <a:ext cx="1117600" cy="463014"/>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2016</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3794"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en-US" altLang="zh-CN" sz="2500" dirty="0" smtClean="0">
                <a:solidFill>
                  <a:srgbClr val="FFFFFF"/>
                </a:solidFill>
                <a:latin typeface="微软雅黑" pitchFamily="34" charset="-122"/>
                <a:ea typeface="微软雅黑" pitchFamily="34" charset="-122"/>
              </a:rPr>
              <a:t>1/11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pic>
        <p:nvPicPr>
          <p:cNvPr id="12" name="Picture 4" descr="2005年4月29日出口古巴400台发车仪式"/>
          <p:cNvPicPr>
            <a:picLocks noChangeAspect="1" noChangeArrowheads="1"/>
          </p:cNvPicPr>
          <p:nvPr/>
        </p:nvPicPr>
        <p:blipFill>
          <a:blip r:embed="rId2" cstate="email"/>
          <a:srcRect/>
          <a:stretch>
            <a:fillRect/>
          </a:stretch>
        </p:blipFill>
        <p:spPr bwMode="auto">
          <a:xfrm>
            <a:off x="5260975" y="1739900"/>
            <a:ext cx="4441825" cy="2995613"/>
          </a:xfrm>
          <a:prstGeom prst="rect">
            <a:avLst/>
          </a:prstGeom>
          <a:noFill/>
          <a:ln w="9525">
            <a:noFill/>
            <a:miter lim="800000"/>
            <a:headEnd/>
            <a:tailEnd/>
          </a:ln>
        </p:spPr>
      </p:pic>
      <p:sp>
        <p:nvSpPr>
          <p:cNvPr id="14" name="文本占位符 3"/>
          <p:cNvSpPr txBox="1">
            <a:spLocks/>
          </p:cNvSpPr>
          <p:nvPr/>
        </p:nvSpPr>
        <p:spPr>
          <a:xfrm>
            <a:off x="346075" y="1895475"/>
            <a:ext cx="4429125" cy="1236663"/>
          </a:xfrm>
          <a:prstGeom prst="rect">
            <a:avLst/>
          </a:prstGeom>
        </p:spPr>
        <p:txBody>
          <a:bodyPr lIns="72000" tIns="0" bIns="0"/>
          <a:lstStyle/>
          <a:p>
            <a:pPr marL="285750" indent="-285750" defTabSz="952500" eaLnBrk="0" hangingPunct="0">
              <a:lnSpc>
                <a:spcPct val="180000"/>
              </a:lnSpc>
              <a:buFont typeface="Wingdings" pitchFamily="2" charset="2"/>
              <a:buChar char="Ø"/>
              <a:defRPr/>
            </a:pPr>
            <a:r>
              <a:rPr lang="zh-CN" altLang="en-US" sz="1800" b="0" kern="0" dirty="0">
                <a:solidFill>
                  <a:schemeClr val="tx1"/>
                </a:solidFill>
                <a:latin typeface="微软雅黑" pitchFamily="34" charset="-122"/>
                <a:ea typeface="微软雅黑" pitchFamily="34" charset="-122"/>
              </a:rPr>
              <a:t>成立海外市场部</a:t>
            </a:r>
            <a:endParaRPr lang="en-US" altLang="zh-CN" sz="1800" b="0" kern="0" dirty="0">
              <a:solidFill>
                <a:schemeClr val="tx1"/>
              </a:solidFill>
              <a:latin typeface="微软雅黑" pitchFamily="34" charset="-122"/>
              <a:ea typeface="微软雅黑" pitchFamily="34" charset="-122"/>
            </a:endParaRPr>
          </a:p>
          <a:p>
            <a:pPr marL="285750" indent="-285750" defTabSz="952500" eaLnBrk="0" hangingPunct="0">
              <a:lnSpc>
                <a:spcPct val="180000"/>
              </a:lnSpc>
              <a:buFont typeface="Wingdings" pitchFamily="2" charset="2"/>
              <a:buChar char="Ø"/>
              <a:defRPr/>
            </a:pPr>
            <a:r>
              <a:rPr lang="en-US" altLang="zh-CN" sz="1800" b="0" kern="0" dirty="0">
                <a:solidFill>
                  <a:schemeClr val="tx1"/>
                </a:solidFill>
                <a:latin typeface="微软雅黑" pitchFamily="34" charset="-122"/>
                <a:ea typeface="微软雅黑" pitchFamily="34" charset="-122"/>
              </a:rPr>
              <a:t>400</a:t>
            </a:r>
            <a:r>
              <a:rPr lang="zh-CN" altLang="en-US" sz="1800" b="0" kern="0" dirty="0">
                <a:solidFill>
                  <a:schemeClr val="tx1"/>
                </a:solidFill>
                <a:latin typeface="微软雅黑" pitchFamily="34" charset="-122"/>
                <a:ea typeface="微软雅黑" pitchFamily="34" charset="-122"/>
              </a:rPr>
              <a:t>辆宇通出口古巴</a:t>
            </a:r>
            <a:endParaRPr lang="en-US" altLang="zh-CN" sz="1800" b="0" kern="0" dirty="0">
              <a:solidFill>
                <a:schemeClr val="tx1"/>
              </a:solidFill>
              <a:latin typeface="微软雅黑" pitchFamily="34" charset="-122"/>
              <a:ea typeface="微软雅黑" pitchFamily="34" charset="-122"/>
            </a:endParaRPr>
          </a:p>
        </p:txBody>
      </p:sp>
      <p:pic>
        <p:nvPicPr>
          <p:cNvPr id="15" name="Picture 4" descr="中航技与宇通客车签字仪式"/>
          <p:cNvPicPr>
            <a:picLocks noChangeAspect="1" noChangeArrowheads="1"/>
          </p:cNvPicPr>
          <p:nvPr/>
        </p:nvPicPr>
        <p:blipFill>
          <a:blip r:embed="rId3" cstate="email"/>
          <a:srcRect/>
          <a:stretch>
            <a:fillRect/>
          </a:stretch>
        </p:blipFill>
        <p:spPr bwMode="auto">
          <a:xfrm>
            <a:off x="1581150" y="4132263"/>
            <a:ext cx="4186238" cy="2919412"/>
          </a:xfrm>
          <a:prstGeom prst="rect">
            <a:avLst/>
          </a:prstGeom>
          <a:noFill/>
          <a:ln w="9525">
            <a:noFill/>
            <a:miter lim="800000"/>
            <a:headEnd/>
            <a:tailEnd/>
          </a:ln>
        </p:spPr>
      </p:pic>
      <p:sp>
        <p:nvSpPr>
          <p:cNvPr id="16" name="文本占位符 3"/>
          <p:cNvSpPr txBox="1">
            <a:spLocks/>
          </p:cNvSpPr>
          <p:nvPr/>
        </p:nvSpPr>
        <p:spPr>
          <a:xfrm>
            <a:off x="5921375" y="5400675"/>
            <a:ext cx="3781425" cy="1584325"/>
          </a:xfrm>
          <a:prstGeom prst="rect">
            <a:avLst/>
          </a:prstGeom>
        </p:spPr>
        <p:txBody>
          <a:bodyPr lIns="72000" tIns="0" bIns="0"/>
          <a:lstStyle/>
          <a:p>
            <a:pPr marL="285750" indent="-285750" defTabSz="952500" eaLnBrk="0" hangingPunct="0">
              <a:lnSpc>
                <a:spcPct val="180000"/>
              </a:lnSpc>
              <a:buFont typeface="Wingdings" pitchFamily="2" charset="2"/>
              <a:buChar char="Ø"/>
              <a:defRPr/>
            </a:pPr>
            <a:r>
              <a:rPr lang="zh-CN" altLang="en-US" sz="1800" b="0" kern="0" dirty="0">
                <a:solidFill>
                  <a:schemeClr val="tx1"/>
                </a:solidFill>
                <a:latin typeface="微软雅黑" pitchFamily="34" charset="-122"/>
                <a:ea typeface="微软雅黑" pitchFamily="34" charset="-122"/>
              </a:rPr>
              <a:t>宇通和中国航空技术进出口北京公司签订协议向古巴出口</a:t>
            </a:r>
            <a:r>
              <a:rPr lang="en-US" altLang="zh-CN" sz="1800" b="0" kern="0" dirty="0">
                <a:solidFill>
                  <a:schemeClr val="tx1"/>
                </a:solidFill>
                <a:latin typeface="微软雅黑" pitchFamily="34" charset="-122"/>
                <a:ea typeface="微软雅黑" pitchFamily="34" charset="-122"/>
              </a:rPr>
              <a:t>630</a:t>
            </a:r>
            <a:r>
              <a:rPr lang="zh-CN" altLang="en-US" sz="1800" b="0" kern="0" dirty="0">
                <a:solidFill>
                  <a:schemeClr val="tx1"/>
                </a:solidFill>
                <a:latin typeface="微软雅黑" pitchFamily="34" charset="-122"/>
                <a:ea typeface="微软雅黑" pitchFamily="34" charset="-122"/>
              </a:rPr>
              <a:t>台客车</a:t>
            </a:r>
          </a:p>
          <a:p>
            <a:pPr marL="285750" indent="-285750" defTabSz="952500" eaLnBrk="0" hangingPunct="0">
              <a:lnSpc>
                <a:spcPct val="180000"/>
              </a:lnSpc>
              <a:buFont typeface="Wingdings" pitchFamily="2" charset="2"/>
              <a:buChar char="Ø"/>
              <a:defRPr/>
            </a:pPr>
            <a:endParaRPr lang="zh-CN" altLang="en-US" sz="1800" b="0" kern="0" dirty="0">
              <a:solidFill>
                <a:schemeClr val="tx1"/>
              </a:solidFill>
              <a:latin typeface="微软雅黑" pitchFamily="34" charset="-122"/>
              <a:ea typeface="微软雅黑" pitchFamily="34" charset="-122"/>
            </a:endParaRPr>
          </a:p>
        </p:txBody>
      </p:sp>
      <p:sp>
        <p:nvSpPr>
          <p:cNvPr id="17" name="AutoShape 44"/>
          <p:cNvSpPr>
            <a:spLocks noChangeArrowheads="1"/>
          </p:cNvSpPr>
          <p:nvPr/>
        </p:nvSpPr>
        <p:spPr bwMode="auto">
          <a:xfrm>
            <a:off x="8247865" y="1072615"/>
            <a:ext cx="1084820"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2015</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5" name="AutoShape 44"/>
          <p:cNvSpPr>
            <a:spLocks noChangeArrowheads="1"/>
          </p:cNvSpPr>
          <p:nvPr/>
        </p:nvSpPr>
        <p:spPr bwMode="auto">
          <a:xfrm>
            <a:off x="7379854" y="1067998"/>
            <a:ext cx="1096489" cy="445448"/>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2014</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6" name="AutoShape 44"/>
          <p:cNvSpPr>
            <a:spLocks noChangeArrowheads="1"/>
          </p:cNvSpPr>
          <p:nvPr/>
        </p:nvSpPr>
        <p:spPr bwMode="auto">
          <a:xfrm>
            <a:off x="6522192" y="1058100"/>
            <a:ext cx="1068779"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2013</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7" name="AutoShape 44"/>
          <p:cNvSpPr>
            <a:spLocks noChangeArrowheads="1"/>
          </p:cNvSpPr>
          <p:nvPr/>
        </p:nvSpPr>
        <p:spPr bwMode="auto">
          <a:xfrm>
            <a:off x="5419107" y="1045564"/>
            <a:ext cx="1229962"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2012</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8" name="AutoShape 44"/>
          <p:cNvSpPr>
            <a:spLocks noChangeArrowheads="1"/>
          </p:cNvSpPr>
          <p:nvPr/>
        </p:nvSpPr>
        <p:spPr bwMode="auto">
          <a:xfrm>
            <a:off x="4351647" y="1031051"/>
            <a:ext cx="1235034"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2011</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9" name="AutoShape 47"/>
          <p:cNvSpPr>
            <a:spLocks noChangeArrowheads="1"/>
          </p:cNvSpPr>
          <p:nvPr/>
        </p:nvSpPr>
        <p:spPr bwMode="auto">
          <a:xfrm>
            <a:off x="337786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tx1"/>
                </a:solidFill>
                <a:latin typeface="+mn-lt"/>
                <a:ea typeface="微软雅黑" pitchFamily="34" charset="-122"/>
              </a:rPr>
              <a:t>2010</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0" name="AutoShape 47"/>
          <p:cNvSpPr>
            <a:spLocks noChangeArrowheads="1"/>
          </p:cNvSpPr>
          <p:nvPr/>
        </p:nvSpPr>
        <p:spPr bwMode="auto">
          <a:xfrm>
            <a:off x="236582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2009</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华文楷体" pitchFamily="2" charset="-122"/>
            </a:endParaRPr>
          </a:p>
        </p:txBody>
      </p:sp>
      <p:sp>
        <p:nvSpPr>
          <p:cNvPr id="31" name="AutoShape 47"/>
          <p:cNvSpPr>
            <a:spLocks noChangeArrowheads="1"/>
          </p:cNvSpPr>
          <p:nvPr/>
        </p:nvSpPr>
        <p:spPr bwMode="auto">
          <a:xfrm>
            <a:off x="1422400" y="1016537"/>
            <a:ext cx="1128156"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2007</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2" name="AutoShape 48"/>
          <p:cNvSpPr>
            <a:spLocks noChangeArrowheads="1"/>
          </p:cNvSpPr>
          <p:nvPr/>
        </p:nvSpPr>
        <p:spPr bwMode="auto">
          <a:xfrm>
            <a:off x="662379" y="1031050"/>
            <a:ext cx="950025" cy="457200"/>
          </a:xfrm>
          <a:prstGeom prst="homePlate">
            <a:avLst>
              <a:gd name="adj" fmla="val 3796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tx1"/>
                </a:solidFill>
                <a:latin typeface="+mn-lt"/>
                <a:ea typeface="微软雅黑" pitchFamily="34" charset="-122"/>
              </a:rPr>
              <a:t>2006</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3" name="AutoShape 49"/>
          <p:cNvSpPr>
            <a:spLocks noChangeArrowheads="1"/>
          </p:cNvSpPr>
          <p:nvPr/>
        </p:nvSpPr>
        <p:spPr bwMode="auto">
          <a:xfrm>
            <a:off x="0" y="1031050"/>
            <a:ext cx="877083" cy="457200"/>
          </a:xfrm>
          <a:prstGeom prst="homePlate">
            <a:avLst>
              <a:gd name="adj" fmla="val 38129"/>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bg1"/>
                </a:solidFill>
                <a:latin typeface="+mn-lt"/>
                <a:ea typeface="微软雅黑" pitchFamily="34" charset="-122"/>
              </a:rPr>
              <a:t>2005</a:t>
            </a:r>
            <a:r>
              <a:rPr kumimoji="1" lang="zh-CN" altLang="en-US" sz="1800" dirty="0">
                <a:solidFill>
                  <a:schemeClr val="bg1"/>
                </a:solidFill>
                <a:latin typeface="+mn-lt"/>
                <a:ea typeface="微软雅黑" pitchFamily="34" charset="-122"/>
              </a:rPr>
              <a:t>年</a:t>
            </a:r>
            <a:endParaRPr kumimoji="1" lang="en-US" altLang="ko-KR" sz="1800" dirty="0">
              <a:solidFill>
                <a:schemeClr val="bg1"/>
              </a:solidFill>
              <a:latin typeface="+mn-lt"/>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en-US" altLang="zh-CN" sz="2500" dirty="0" smtClean="0">
                <a:solidFill>
                  <a:srgbClr val="FFFFFF"/>
                </a:solidFill>
                <a:latin typeface="微软雅黑" pitchFamily="34" charset="-122"/>
                <a:ea typeface="微软雅黑" pitchFamily="34" charset="-122"/>
              </a:rPr>
              <a:t>2/11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11" name="文本占位符 3"/>
          <p:cNvSpPr txBox="1">
            <a:spLocks/>
          </p:cNvSpPr>
          <p:nvPr/>
        </p:nvSpPr>
        <p:spPr>
          <a:xfrm>
            <a:off x="393700" y="1733550"/>
            <a:ext cx="4748213" cy="1873250"/>
          </a:xfrm>
          <a:prstGeom prst="rect">
            <a:avLst/>
          </a:prstGeom>
        </p:spPr>
        <p:txBody>
          <a:bodyPr/>
          <a:lstStyle/>
          <a:p>
            <a:pPr marL="342900" indent="-342900" defTabSz="952500" eaLnBrk="0" hangingPunct="0">
              <a:lnSpc>
                <a:spcPct val="150000"/>
              </a:lnSpc>
              <a:buFont typeface="Wingdings" pitchFamily="2" charset="2"/>
              <a:buChar char="Ø"/>
              <a:defRPr/>
            </a:pPr>
            <a:r>
              <a:rPr lang="en-US" altLang="zh-CN" sz="1800" b="0" kern="0" dirty="0">
                <a:solidFill>
                  <a:schemeClr val="tx1"/>
                </a:solidFill>
                <a:latin typeface="微软雅黑" pitchFamily="34" charset="-122"/>
                <a:ea typeface="微软雅黑" pitchFamily="34" charset="-122"/>
              </a:rPr>
              <a:t>7</a:t>
            </a:r>
            <a:r>
              <a:rPr lang="zh-CN" altLang="en-US" sz="1800" b="0" kern="0" dirty="0">
                <a:solidFill>
                  <a:schemeClr val="tx1"/>
                </a:solidFill>
                <a:latin typeface="微软雅黑" pitchFamily="34" charset="-122"/>
                <a:ea typeface="微软雅黑" pitchFamily="34" charset="-122"/>
              </a:rPr>
              <a:t>月</a:t>
            </a:r>
            <a:r>
              <a:rPr lang="en-US" altLang="zh-CN" sz="1800" b="0" kern="0" dirty="0">
                <a:solidFill>
                  <a:schemeClr val="tx1"/>
                </a:solidFill>
                <a:latin typeface="微软雅黑" pitchFamily="34" charset="-122"/>
                <a:ea typeface="微软雅黑" pitchFamily="34" charset="-122"/>
              </a:rPr>
              <a:t>17</a:t>
            </a:r>
            <a:r>
              <a:rPr lang="zh-CN" altLang="en-US" sz="1800" b="0" kern="0" dirty="0">
                <a:solidFill>
                  <a:schemeClr val="tx1"/>
                </a:solidFill>
                <a:latin typeface="微软雅黑" pitchFamily="34" charset="-122"/>
                <a:ea typeface="微软雅黑" pitchFamily="34" charset="-122"/>
              </a:rPr>
              <a:t>日  宇通客车被国家质量监督检验检疫总局评为“</a:t>
            </a:r>
            <a:r>
              <a:rPr lang="zh-CN" altLang="en-US" sz="1800" kern="0" dirty="0">
                <a:solidFill>
                  <a:schemeClr val="tx1"/>
                </a:solidFill>
                <a:latin typeface="微软雅黑" pitchFamily="34" charset="-122"/>
                <a:ea typeface="微软雅黑" pitchFamily="34" charset="-122"/>
              </a:rPr>
              <a:t>出口免验商品</a:t>
            </a:r>
            <a:r>
              <a:rPr lang="zh-CN" altLang="en-US" sz="1800" b="0" kern="0" dirty="0">
                <a:solidFill>
                  <a:schemeClr val="tx1"/>
                </a:solidFill>
                <a:latin typeface="微软雅黑" pitchFamily="34" charset="-122"/>
                <a:ea typeface="微软雅黑" pitchFamily="34" charset="-122"/>
              </a:rPr>
              <a:t>”，打破了中国汽车类产品出口免验零的纪录，成为中国汽车行业首家获得此殊荣的企业。</a:t>
            </a:r>
          </a:p>
        </p:txBody>
      </p:sp>
      <p:pic>
        <p:nvPicPr>
          <p:cNvPr id="12" name="Picture 4" descr="出口免验证书"/>
          <p:cNvPicPr>
            <a:picLocks noChangeAspect="1" noChangeArrowheads="1"/>
          </p:cNvPicPr>
          <p:nvPr/>
        </p:nvPicPr>
        <p:blipFill>
          <a:blip r:embed="rId2" cstate="email"/>
          <a:srcRect/>
          <a:stretch>
            <a:fillRect/>
          </a:stretch>
        </p:blipFill>
        <p:spPr bwMode="auto">
          <a:xfrm>
            <a:off x="5570538" y="1739900"/>
            <a:ext cx="4162425" cy="4864100"/>
          </a:xfrm>
          <a:prstGeom prst="rect">
            <a:avLst/>
          </a:prstGeom>
          <a:noFill/>
          <a:ln w="9525">
            <a:noFill/>
            <a:miter lim="800000"/>
            <a:headEnd/>
            <a:tailEnd/>
          </a:ln>
        </p:spPr>
      </p:pic>
      <p:sp>
        <p:nvSpPr>
          <p:cNvPr id="21" name="文本占位符 3"/>
          <p:cNvSpPr txBox="1">
            <a:spLocks/>
          </p:cNvSpPr>
          <p:nvPr/>
        </p:nvSpPr>
        <p:spPr>
          <a:xfrm>
            <a:off x="393700" y="4033838"/>
            <a:ext cx="4748213" cy="985837"/>
          </a:xfrm>
          <a:prstGeom prst="rect">
            <a:avLst/>
          </a:prstGeom>
        </p:spPr>
        <p:txBody>
          <a:bodyPr/>
          <a:lstStyle/>
          <a:p>
            <a:pPr marL="342900" indent="-342900" defTabSz="952500" eaLnBrk="0" hangingPunct="0">
              <a:lnSpc>
                <a:spcPct val="150000"/>
              </a:lnSpc>
              <a:spcBef>
                <a:spcPts val="2400"/>
              </a:spcBef>
              <a:buFont typeface="Wingdings" pitchFamily="2" charset="2"/>
              <a:buChar char="Ø"/>
              <a:defRPr/>
            </a:pPr>
            <a:r>
              <a:rPr lang="en-US" altLang="zh-CN" sz="1800" b="0" kern="0" dirty="0">
                <a:solidFill>
                  <a:schemeClr val="tx1"/>
                </a:solidFill>
                <a:latin typeface="微软雅黑" pitchFamily="34" charset="-122"/>
                <a:ea typeface="微软雅黑" pitchFamily="34" charset="-122"/>
              </a:rPr>
              <a:t>8</a:t>
            </a:r>
            <a:r>
              <a:rPr lang="zh-CN" altLang="en-US" sz="1800" b="0" kern="0" dirty="0">
                <a:solidFill>
                  <a:schemeClr val="tx1"/>
                </a:solidFill>
                <a:latin typeface="微软雅黑" pitchFamily="34" charset="-122"/>
                <a:ea typeface="微软雅黑" pitchFamily="34" charset="-122"/>
              </a:rPr>
              <a:t>月</a:t>
            </a:r>
            <a:r>
              <a:rPr lang="en-US" altLang="zh-CN" sz="1800" b="0" kern="0" dirty="0">
                <a:solidFill>
                  <a:schemeClr val="tx1"/>
                </a:solidFill>
                <a:latin typeface="微软雅黑" pitchFamily="34" charset="-122"/>
                <a:ea typeface="微软雅黑" pitchFamily="34" charset="-122"/>
              </a:rPr>
              <a:t>17</a:t>
            </a:r>
            <a:r>
              <a:rPr lang="zh-CN" altLang="en-US" sz="1800" b="0" kern="0" dirty="0">
                <a:solidFill>
                  <a:schemeClr val="tx1"/>
                </a:solidFill>
                <a:latin typeface="微软雅黑" pitchFamily="34" charset="-122"/>
                <a:ea typeface="微软雅黑" pitchFamily="34" charset="-122"/>
              </a:rPr>
              <a:t>日  宇通被授予“</a:t>
            </a:r>
            <a:r>
              <a:rPr lang="zh-CN" altLang="en-US" sz="1800" kern="0" dirty="0">
                <a:solidFill>
                  <a:schemeClr val="tx1"/>
                </a:solidFill>
                <a:latin typeface="微软雅黑" pitchFamily="34" charset="-122"/>
                <a:ea typeface="微软雅黑" pitchFamily="34" charset="-122"/>
              </a:rPr>
              <a:t>国家汽车整车出口基地企业</a:t>
            </a:r>
            <a:r>
              <a:rPr lang="zh-CN" altLang="en-US" sz="1800" b="0" kern="0" dirty="0">
                <a:solidFill>
                  <a:schemeClr val="tx1"/>
                </a:solidFill>
                <a:latin typeface="微软雅黑" pitchFamily="34" charset="-122"/>
                <a:ea typeface="微软雅黑" pitchFamily="34" charset="-122"/>
              </a:rPr>
              <a:t>”称号。 </a:t>
            </a:r>
          </a:p>
        </p:txBody>
      </p:sp>
      <p:sp>
        <p:nvSpPr>
          <p:cNvPr id="16" name="AutoShape 44"/>
          <p:cNvSpPr>
            <a:spLocks noChangeArrowheads="1"/>
          </p:cNvSpPr>
          <p:nvPr/>
        </p:nvSpPr>
        <p:spPr bwMode="auto">
          <a:xfrm>
            <a:off x="9129486" y="1059543"/>
            <a:ext cx="1117600" cy="463014"/>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2016</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7" name="AutoShape 44"/>
          <p:cNvSpPr>
            <a:spLocks noChangeArrowheads="1"/>
          </p:cNvSpPr>
          <p:nvPr/>
        </p:nvSpPr>
        <p:spPr bwMode="auto">
          <a:xfrm>
            <a:off x="8247865" y="1072615"/>
            <a:ext cx="1084820"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2015</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8" name="AutoShape 44"/>
          <p:cNvSpPr>
            <a:spLocks noChangeArrowheads="1"/>
          </p:cNvSpPr>
          <p:nvPr/>
        </p:nvSpPr>
        <p:spPr bwMode="auto">
          <a:xfrm>
            <a:off x="7379854" y="1067998"/>
            <a:ext cx="1096489" cy="445448"/>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2014</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9" name="AutoShape 44"/>
          <p:cNvSpPr>
            <a:spLocks noChangeArrowheads="1"/>
          </p:cNvSpPr>
          <p:nvPr/>
        </p:nvSpPr>
        <p:spPr bwMode="auto">
          <a:xfrm>
            <a:off x="6522192" y="1058100"/>
            <a:ext cx="1068779"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2013</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0" name="AutoShape 44"/>
          <p:cNvSpPr>
            <a:spLocks noChangeArrowheads="1"/>
          </p:cNvSpPr>
          <p:nvPr/>
        </p:nvSpPr>
        <p:spPr bwMode="auto">
          <a:xfrm>
            <a:off x="5419107" y="1045564"/>
            <a:ext cx="1229962"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2012</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2" name="AutoShape 44"/>
          <p:cNvSpPr>
            <a:spLocks noChangeArrowheads="1"/>
          </p:cNvSpPr>
          <p:nvPr/>
        </p:nvSpPr>
        <p:spPr bwMode="auto">
          <a:xfrm>
            <a:off x="4351647" y="1031051"/>
            <a:ext cx="1235034"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2011</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3" name="AutoShape 47"/>
          <p:cNvSpPr>
            <a:spLocks noChangeArrowheads="1"/>
          </p:cNvSpPr>
          <p:nvPr/>
        </p:nvSpPr>
        <p:spPr bwMode="auto">
          <a:xfrm>
            <a:off x="337786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tx1"/>
                </a:solidFill>
                <a:latin typeface="+mn-lt"/>
                <a:ea typeface="微软雅黑" pitchFamily="34" charset="-122"/>
              </a:rPr>
              <a:t>2010</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4" name="AutoShape 47"/>
          <p:cNvSpPr>
            <a:spLocks noChangeArrowheads="1"/>
          </p:cNvSpPr>
          <p:nvPr/>
        </p:nvSpPr>
        <p:spPr bwMode="auto">
          <a:xfrm>
            <a:off x="236582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2009</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华文楷体" pitchFamily="2" charset="-122"/>
            </a:endParaRPr>
          </a:p>
        </p:txBody>
      </p:sp>
      <p:sp>
        <p:nvSpPr>
          <p:cNvPr id="35" name="AutoShape 47"/>
          <p:cNvSpPr>
            <a:spLocks noChangeArrowheads="1"/>
          </p:cNvSpPr>
          <p:nvPr/>
        </p:nvSpPr>
        <p:spPr bwMode="auto">
          <a:xfrm>
            <a:off x="1422400" y="1016537"/>
            <a:ext cx="1128156"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2007</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7" name="AutoShape 49"/>
          <p:cNvSpPr>
            <a:spLocks noChangeArrowheads="1"/>
          </p:cNvSpPr>
          <p:nvPr/>
        </p:nvSpPr>
        <p:spPr bwMode="auto">
          <a:xfrm>
            <a:off x="0" y="1031050"/>
            <a:ext cx="877083"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tx1"/>
                </a:solidFill>
                <a:latin typeface="+mn-lt"/>
                <a:ea typeface="微软雅黑" pitchFamily="34" charset="-122"/>
              </a:rPr>
              <a:t>2005</a:t>
            </a:r>
            <a:r>
              <a:rPr kumimoji="1" lang="zh-CN" altLang="en-US" sz="1800" dirty="0">
                <a:solidFill>
                  <a:schemeClr val="tx1"/>
                </a:solidFill>
                <a:latin typeface="+mn-lt"/>
                <a:ea typeface="微软雅黑" pitchFamily="34" charset="-122"/>
              </a:rPr>
              <a:t>年</a:t>
            </a:r>
            <a:endParaRPr kumimoji="1" lang="en-US" altLang="ko-KR" sz="1800" dirty="0">
              <a:solidFill>
                <a:schemeClr val="tx1"/>
              </a:solidFill>
              <a:latin typeface="+mn-lt"/>
              <a:ea typeface="微软雅黑" pitchFamily="34" charset="-122"/>
            </a:endParaRPr>
          </a:p>
        </p:txBody>
      </p:sp>
      <p:sp>
        <p:nvSpPr>
          <p:cNvPr id="36" name="AutoShape 48"/>
          <p:cNvSpPr>
            <a:spLocks noChangeArrowheads="1"/>
          </p:cNvSpPr>
          <p:nvPr/>
        </p:nvSpPr>
        <p:spPr bwMode="auto">
          <a:xfrm>
            <a:off x="662379" y="1031050"/>
            <a:ext cx="950025" cy="457200"/>
          </a:xfrm>
          <a:prstGeom prst="homePlate">
            <a:avLst>
              <a:gd name="adj" fmla="val 37964"/>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bg1"/>
                </a:solidFill>
                <a:latin typeface="+mn-lt"/>
                <a:ea typeface="微软雅黑" pitchFamily="34" charset="-122"/>
              </a:rPr>
              <a:t>2006</a:t>
            </a:r>
            <a:r>
              <a:rPr kumimoji="1" lang="zh-CN" altLang="en-US" sz="1800" dirty="0">
                <a:solidFill>
                  <a:schemeClr val="bg1"/>
                </a:solidFill>
                <a:latin typeface="+mn-lt"/>
                <a:ea typeface="微软雅黑" pitchFamily="34" charset="-122"/>
              </a:rPr>
              <a:t>年</a:t>
            </a:r>
            <a:endParaRPr kumimoji="1" lang="ko-KR" altLang="en-US" sz="1800" dirty="0">
              <a:solidFill>
                <a:schemeClr val="bg1"/>
              </a:solidFill>
              <a:latin typeface="+mn-lt"/>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3/11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11" name="文本占位符 3"/>
          <p:cNvSpPr txBox="1">
            <a:spLocks/>
          </p:cNvSpPr>
          <p:nvPr/>
        </p:nvSpPr>
        <p:spPr>
          <a:xfrm>
            <a:off x="398463" y="1752600"/>
            <a:ext cx="4427537" cy="4529138"/>
          </a:xfrm>
          <a:prstGeom prst="rect">
            <a:avLst/>
          </a:prstGeom>
        </p:spPr>
        <p:txBody>
          <a:bodyPr/>
          <a:lstStyle/>
          <a:p>
            <a:pPr marL="342900" indent="-342900" defTabSz="952500" eaLnBrk="0" hangingPunct="0">
              <a:lnSpc>
                <a:spcPct val="180000"/>
              </a:lnSpc>
              <a:buFont typeface="Wingdings" pitchFamily="2" charset="2"/>
              <a:buChar char="Ø"/>
              <a:defRPr/>
            </a:pPr>
            <a:r>
              <a:rPr lang="en-US" altLang="zh-CN" b="0" kern="0" dirty="0">
                <a:solidFill>
                  <a:schemeClr val="tx1"/>
                </a:solidFill>
                <a:latin typeface="+mn-lt"/>
                <a:ea typeface="微软雅黑" pitchFamily="34" charset="-122"/>
              </a:rPr>
              <a:t>3</a:t>
            </a:r>
            <a:r>
              <a:rPr lang="zh-CN" altLang="en-US" b="0" kern="0" dirty="0">
                <a:solidFill>
                  <a:schemeClr val="tx1"/>
                </a:solidFill>
                <a:latin typeface="+mn-lt"/>
                <a:ea typeface="微软雅黑" pitchFamily="34" charset="-122"/>
              </a:rPr>
              <a:t>月 宇通与俄罗斯签订</a:t>
            </a:r>
            <a:r>
              <a:rPr lang="en-US" altLang="zh-CN" b="0" kern="0" dirty="0">
                <a:solidFill>
                  <a:schemeClr val="tx1"/>
                </a:solidFill>
                <a:latin typeface="+mn-lt"/>
                <a:ea typeface="微软雅黑" pitchFamily="34" charset="-122"/>
              </a:rPr>
              <a:t>500</a:t>
            </a:r>
            <a:r>
              <a:rPr lang="zh-CN" altLang="en-US" b="0" kern="0" dirty="0">
                <a:solidFill>
                  <a:schemeClr val="tx1"/>
                </a:solidFill>
                <a:latin typeface="+mn-lt"/>
                <a:ea typeface="微软雅黑" pitchFamily="34" charset="-122"/>
              </a:rPr>
              <a:t>台客车出口大单，价值</a:t>
            </a:r>
            <a:r>
              <a:rPr lang="en-US" altLang="zh-CN" b="0" kern="0" dirty="0">
                <a:solidFill>
                  <a:schemeClr val="tx1"/>
                </a:solidFill>
                <a:latin typeface="+mn-lt"/>
                <a:ea typeface="微软雅黑" pitchFamily="34" charset="-122"/>
              </a:rPr>
              <a:t>1000</a:t>
            </a:r>
            <a:r>
              <a:rPr lang="zh-CN" altLang="en-US" b="0" kern="0" dirty="0">
                <a:solidFill>
                  <a:schemeClr val="tx1"/>
                </a:solidFill>
                <a:latin typeface="+mn-lt"/>
                <a:ea typeface="微软雅黑" pitchFamily="34" charset="-122"/>
              </a:rPr>
              <a:t>万美元，这是宇通出口俄罗斯的最大一笔订单，也是俄罗斯首次同中国进行大批量客车采购贸易。</a:t>
            </a:r>
          </a:p>
          <a:p>
            <a:pPr marL="342900" indent="-342900" defTabSz="952500" eaLnBrk="0" hangingPunct="0">
              <a:lnSpc>
                <a:spcPct val="180000"/>
              </a:lnSpc>
              <a:spcBef>
                <a:spcPts val="600"/>
              </a:spcBef>
              <a:buFont typeface="Wingdings" pitchFamily="2" charset="2"/>
              <a:buChar char="Ø"/>
              <a:defRPr/>
            </a:pPr>
            <a:r>
              <a:rPr lang="en-US" altLang="zh-CN" b="0" kern="0" dirty="0">
                <a:solidFill>
                  <a:schemeClr val="tx1"/>
                </a:solidFill>
                <a:latin typeface="+mn-lt"/>
                <a:ea typeface="微软雅黑" pitchFamily="34" charset="-122"/>
              </a:rPr>
              <a:t>6</a:t>
            </a:r>
            <a:r>
              <a:rPr lang="zh-CN" altLang="en-US" b="0" kern="0" dirty="0">
                <a:solidFill>
                  <a:schemeClr val="tx1"/>
                </a:solidFill>
                <a:latin typeface="+mn-lt"/>
                <a:ea typeface="微软雅黑" pitchFamily="34" charset="-122"/>
              </a:rPr>
              <a:t>月 宇通同古巴签订大单：从</a:t>
            </a:r>
            <a:r>
              <a:rPr lang="en-US" altLang="zh-CN" b="0" kern="0" dirty="0">
                <a:solidFill>
                  <a:schemeClr val="tx1"/>
                </a:solidFill>
                <a:latin typeface="+mn-lt"/>
                <a:ea typeface="微软雅黑" pitchFamily="34" charset="-122"/>
              </a:rPr>
              <a:t>2007</a:t>
            </a:r>
            <a:r>
              <a:rPr lang="zh-CN" altLang="en-US" b="0" kern="0" dirty="0">
                <a:solidFill>
                  <a:schemeClr val="tx1"/>
                </a:solidFill>
                <a:latin typeface="+mn-lt"/>
                <a:ea typeface="微软雅黑" pitchFamily="34" charset="-122"/>
              </a:rPr>
              <a:t>年至</a:t>
            </a:r>
            <a:r>
              <a:rPr lang="en-US" altLang="zh-CN" b="0" kern="0" dirty="0">
                <a:solidFill>
                  <a:schemeClr val="tx1"/>
                </a:solidFill>
                <a:latin typeface="+mn-lt"/>
                <a:ea typeface="微软雅黑" pitchFamily="34" charset="-122"/>
              </a:rPr>
              <a:t>2009</a:t>
            </a:r>
            <a:r>
              <a:rPr lang="zh-CN" altLang="en-US" b="0" kern="0" dirty="0">
                <a:solidFill>
                  <a:schemeClr val="tx1"/>
                </a:solidFill>
                <a:latin typeface="+mn-lt"/>
                <a:ea typeface="微软雅黑" pitchFamily="34" charset="-122"/>
              </a:rPr>
              <a:t>年，古巴从宇通采购</a:t>
            </a:r>
            <a:r>
              <a:rPr lang="en-US" altLang="zh-CN" b="0" kern="0" dirty="0">
                <a:solidFill>
                  <a:schemeClr val="tx1"/>
                </a:solidFill>
                <a:latin typeface="+mn-lt"/>
                <a:ea typeface="微软雅黑" pitchFamily="34" charset="-122"/>
              </a:rPr>
              <a:t>5348</a:t>
            </a:r>
            <a:r>
              <a:rPr lang="zh-CN" altLang="en-US" b="0" kern="0" dirty="0">
                <a:solidFill>
                  <a:schemeClr val="tx1"/>
                </a:solidFill>
                <a:latin typeface="+mn-lt"/>
                <a:ea typeface="微软雅黑" pitchFamily="34" charset="-122"/>
              </a:rPr>
              <a:t>台客车，总价值高达</a:t>
            </a:r>
            <a:r>
              <a:rPr lang="en-US" altLang="zh-CN" b="0" kern="0" dirty="0">
                <a:solidFill>
                  <a:schemeClr val="tx1"/>
                </a:solidFill>
                <a:latin typeface="+mn-lt"/>
                <a:ea typeface="微软雅黑" pitchFamily="34" charset="-122"/>
              </a:rPr>
              <a:t>3.7</a:t>
            </a:r>
            <a:r>
              <a:rPr lang="zh-CN" altLang="en-US" b="0" kern="0" dirty="0">
                <a:solidFill>
                  <a:schemeClr val="tx1"/>
                </a:solidFill>
                <a:latin typeface="+mn-lt"/>
                <a:ea typeface="微软雅黑" pitchFamily="34" charset="-122"/>
              </a:rPr>
              <a:t>亿美元。这是近十年来国内汽车工业出口金额最大的一宗订单合同，宇通集团因此创下了中国汽车出口的“吉尼斯”记录。</a:t>
            </a:r>
          </a:p>
        </p:txBody>
      </p:sp>
      <p:pic>
        <p:nvPicPr>
          <p:cNvPr id="12" name="Picture 4" descr="古巴领导"/>
          <p:cNvPicPr>
            <a:picLocks noChangeAspect="1" noChangeArrowheads="1"/>
          </p:cNvPicPr>
          <p:nvPr/>
        </p:nvPicPr>
        <p:blipFill>
          <a:blip r:embed="rId2" cstate="email"/>
          <a:srcRect/>
          <a:stretch>
            <a:fillRect/>
          </a:stretch>
        </p:blipFill>
        <p:spPr bwMode="auto">
          <a:xfrm>
            <a:off x="4992688" y="1954213"/>
            <a:ext cx="4819650" cy="3629025"/>
          </a:xfrm>
          <a:prstGeom prst="rect">
            <a:avLst/>
          </a:prstGeom>
          <a:noFill/>
          <a:ln w="9525">
            <a:noFill/>
            <a:miter lim="800000"/>
            <a:headEnd/>
            <a:tailEnd/>
          </a:ln>
        </p:spPr>
      </p:pic>
      <p:sp>
        <p:nvSpPr>
          <p:cNvPr id="3" name="矩形 2"/>
          <p:cNvSpPr>
            <a:spLocks noChangeArrowheads="1"/>
          </p:cNvSpPr>
          <p:nvPr/>
        </p:nvSpPr>
        <p:spPr bwMode="auto">
          <a:xfrm>
            <a:off x="4992688" y="5695950"/>
            <a:ext cx="4819650" cy="339725"/>
          </a:xfrm>
          <a:prstGeom prst="rect">
            <a:avLst/>
          </a:prstGeom>
          <a:noFill/>
          <a:ln w="9525">
            <a:noFill/>
            <a:miter lim="800000"/>
            <a:headEnd/>
            <a:tailEnd/>
          </a:ln>
        </p:spPr>
        <p:txBody>
          <a:bodyPr>
            <a:spAutoFit/>
          </a:bodyPr>
          <a:lstStyle/>
          <a:p>
            <a:pPr algn="ctr"/>
            <a:r>
              <a:rPr lang="zh-CN" altLang="en-US">
                <a:solidFill>
                  <a:schemeClr val="tx1"/>
                </a:solidFill>
                <a:ea typeface="微软雅黑" pitchFamily="34" charset="-122"/>
              </a:rPr>
              <a:t>卡斯特洛亲自参与谈判</a:t>
            </a:r>
          </a:p>
        </p:txBody>
      </p:sp>
      <p:sp>
        <p:nvSpPr>
          <p:cNvPr id="16" name="AutoShape 44"/>
          <p:cNvSpPr>
            <a:spLocks noChangeArrowheads="1"/>
          </p:cNvSpPr>
          <p:nvPr/>
        </p:nvSpPr>
        <p:spPr bwMode="auto">
          <a:xfrm>
            <a:off x="9129486" y="1059543"/>
            <a:ext cx="1117600" cy="463014"/>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2016</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7" name="AutoShape 44"/>
          <p:cNvSpPr>
            <a:spLocks noChangeArrowheads="1"/>
          </p:cNvSpPr>
          <p:nvPr/>
        </p:nvSpPr>
        <p:spPr bwMode="auto">
          <a:xfrm>
            <a:off x="8247865" y="1072615"/>
            <a:ext cx="1084820"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2015</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8" name="AutoShape 44"/>
          <p:cNvSpPr>
            <a:spLocks noChangeArrowheads="1"/>
          </p:cNvSpPr>
          <p:nvPr/>
        </p:nvSpPr>
        <p:spPr bwMode="auto">
          <a:xfrm>
            <a:off x="7379854" y="1067998"/>
            <a:ext cx="1096489" cy="445448"/>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2014</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9" name="AutoShape 44"/>
          <p:cNvSpPr>
            <a:spLocks noChangeArrowheads="1"/>
          </p:cNvSpPr>
          <p:nvPr/>
        </p:nvSpPr>
        <p:spPr bwMode="auto">
          <a:xfrm>
            <a:off x="6522192" y="1058100"/>
            <a:ext cx="1068779"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2013</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0" name="AutoShape 44"/>
          <p:cNvSpPr>
            <a:spLocks noChangeArrowheads="1"/>
          </p:cNvSpPr>
          <p:nvPr/>
        </p:nvSpPr>
        <p:spPr bwMode="auto">
          <a:xfrm>
            <a:off x="5419107" y="1045564"/>
            <a:ext cx="1229962"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2012</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1" name="AutoShape 44"/>
          <p:cNvSpPr>
            <a:spLocks noChangeArrowheads="1"/>
          </p:cNvSpPr>
          <p:nvPr/>
        </p:nvSpPr>
        <p:spPr bwMode="auto">
          <a:xfrm>
            <a:off x="4351647" y="1031051"/>
            <a:ext cx="1235034"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2011</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2" name="AutoShape 47"/>
          <p:cNvSpPr>
            <a:spLocks noChangeArrowheads="1"/>
          </p:cNvSpPr>
          <p:nvPr/>
        </p:nvSpPr>
        <p:spPr bwMode="auto">
          <a:xfrm>
            <a:off x="337786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tx1"/>
                </a:solidFill>
                <a:latin typeface="+mn-lt"/>
                <a:ea typeface="微软雅黑" pitchFamily="34" charset="-122"/>
              </a:rPr>
              <a:t>2010</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3" name="AutoShape 47"/>
          <p:cNvSpPr>
            <a:spLocks noChangeArrowheads="1"/>
          </p:cNvSpPr>
          <p:nvPr/>
        </p:nvSpPr>
        <p:spPr bwMode="auto">
          <a:xfrm>
            <a:off x="236582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2009</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华文楷体" pitchFamily="2" charset="-122"/>
            </a:endParaRPr>
          </a:p>
        </p:txBody>
      </p:sp>
      <p:sp>
        <p:nvSpPr>
          <p:cNvPr id="35" name="AutoShape 48"/>
          <p:cNvSpPr>
            <a:spLocks noChangeArrowheads="1"/>
          </p:cNvSpPr>
          <p:nvPr/>
        </p:nvSpPr>
        <p:spPr bwMode="auto">
          <a:xfrm>
            <a:off x="662379" y="1031050"/>
            <a:ext cx="950025" cy="457200"/>
          </a:xfrm>
          <a:prstGeom prst="homePlate">
            <a:avLst>
              <a:gd name="adj" fmla="val 3796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tx1"/>
                </a:solidFill>
                <a:latin typeface="+mn-lt"/>
                <a:ea typeface="微软雅黑" pitchFamily="34" charset="-122"/>
              </a:rPr>
              <a:t>2006</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6" name="AutoShape 49"/>
          <p:cNvSpPr>
            <a:spLocks noChangeArrowheads="1"/>
          </p:cNvSpPr>
          <p:nvPr/>
        </p:nvSpPr>
        <p:spPr bwMode="auto">
          <a:xfrm>
            <a:off x="0" y="1031050"/>
            <a:ext cx="877083"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tx1"/>
                </a:solidFill>
                <a:latin typeface="+mn-lt"/>
                <a:ea typeface="微软雅黑" pitchFamily="34" charset="-122"/>
              </a:rPr>
              <a:t>2005</a:t>
            </a:r>
            <a:r>
              <a:rPr kumimoji="1" lang="zh-CN" altLang="en-US" sz="1800" dirty="0">
                <a:solidFill>
                  <a:schemeClr val="tx1"/>
                </a:solidFill>
                <a:latin typeface="+mn-lt"/>
                <a:ea typeface="微软雅黑" pitchFamily="34" charset="-122"/>
              </a:rPr>
              <a:t>年</a:t>
            </a:r>
            <a:endParaRPr kumimoji="1" lang="en-US" altLang="ko-KR" sz="1800" dirty="0">
              <a:solidFill>
                <a:schemeClr val="tx1"/>
              </a:solidFill>
              <a:latin typeface="+mn-lt"/>
              <a:ea typeface="微软雅黑" pitchFamily="34" charset="-122"/>
            </a:endParaRPr>
          </a:p>
        </p:txBody>
      </p:sp>
      <p:sp>
        <p:nvSpPr>
          <p:cNvPr id="34" name="AutoShape 47"/>
          <p:cNvSpPr>
            <a:spLocks noChangeArrowheads="1"/>
          </p:cNvSpPr>
          <p:nvPr/>
        </p:nvSpPr>
        <p:spPr bwMode="auto">
          <a:xfrm>
            <a:off x="1422400" y="1016537"/>
            <a:ext cx="1128156" cy="478434"/>
          </a:xfrm>
          <a:prstGeom prst="homePlate">
            <a:avLst>
              <a:gd name="adj" fmla="val 38046"/>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bg1"/>
                </a:solidFill>
                <a:latin typeface="+mn-lt"/>
                <a:ea typeface="微软雅黑" pitchFamily="34" charset="-122"/>
              </a:rPr>
              <a:t>2007</a:t>
            </a:r>
            <a:r>
              <a:rPr kumimoji="1" lang="zh-CN" altLang="en-US" sz="1800" dirty="0">
                <a:solidFill>
                  <a:schemeClr val="bg1"/>
                </a:solidFill>
                <a:latin typeface="+mn-lt"/>
                <a:ea typeface="微软雅黑" pitchFamily="34" charset="-122"/>
              </a:rPr>
              <a:t>年</a:t>
            </a:r>
            <a:endParaRPr kumimoji="1" lang="ko-KR" altLang="en-US" sz="1800" dirty="0">
              <a:solidFill>
                <a:schemeClr val="bg1"/>
              </a:solidFill>
              <a:latin typeface="+mn-lt"/>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4/11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11" name="文本占位符 3"/>
          <p:cNvSpPr txBox="1">
            <a:spLocks/>
          </p:cNvSpPr>
          <p:nvPr/>
        </p:nvSpPr>
        <p:spPr>
          <a:xfrm>
            <a:off x="346075" y="1658938"/>
            <a:ext cx="4137025" cy="2849562"/>
          </a:xfrm>
          <a:prstGeom prst="rect">
            <a:avLst/>
          </a:prstGeom>
        </p:spPr>
        <p:txBody>
          <a:bodyPr/>
          <a:lstStyle/>
          <a:p>
            <a:pPr marL="342900" indent="-342900" defTabSz="952500" eaLnBrk="0" hangingPunct="0">
              <a:lnSpc>
                <a:spcPct val="180000"/>
              </a:lnSpc>
              <a:buFont typeface="Wingdings" pitchFamily="2" charset="2"/>
              <a:buChar char="Ø"/>
              <a:defRPr/>
            </a:pPr>
            <a:r>
              <a:rPr lang="en-US" altLang="zh-CN" sz="1800" b="0" kern="0" dirty="0">
                <a:solidFill>
                  <a:schemeClr val="tx1"/>
                </a:solidFill>
                <a:latin typeface="+mn-lt"/>
                <a:ea typeface="微软雅黑" pitchFamily="34" charset="-122"/>
              </a:rPr>
              <a:t>2009</a:t>
            </a:r>
            <a:r>
              <a:rPr lang="zh-CN" altLang="en-US" sz="1800" b="0" kern="0" dirty="0">
                <a:solidFill>
                  <a:schemeClr val="tx1"/>
                </a:solidFill>
                <a:latin typeface="+mn-lt"/>
                <a:ea typeface="微软雅黑" pitchFamily="34" charset="-122"/>
              </a:rPr>
              <a:t>年宇通获对外承包工程资质，具备了开展外经工作的基础</a:t>
            </a:r>
          </a:p>
          <a:p>
            <a:pPr marL="342900" indent="-342900" defTabSz="952500" eaLnBrk="0" hangingPunct="0">
              <a:lnSpc>
                <a:spcPct val="180000"/>
              </a:lnSpc>
              <a:buFont typeface="Wingdings" pitchFamily="2" charset="2"/>
              <a:buChar char="Ø"/>
              <a:defRPr/>
            </a:pPr>
            <a:r>
              <a:rPr lang="en-US" altLang="zh-CN" sz="1800" b="0" kern="0" dirty="0">
                <a:solidFill>
                  <a:schemeClr val="tx1"/>
                </a:solidFill>
                <a:latin typeface="+mn-lt"/>
                <a:ea typeface="微软雅黑" pitchFamily="34" charset="-122"/>
              </a:rPr>
              <a:t>2009</a:t>
            </a:r>
            <a:r>
              <a:rPr lang="zh-CN" altLang="en-US" sz="1800" b="0" kern="0" dirty="0">
                <a:solidFill>
                  <a:schemeClr val="tx1"/>
                </a:solidFill>
                <a:latin typeface="+mn-lt"/>
                <a:ea typeface="微软雅黑" pitchFamily="34" charset="-122"/>
              </a:rPr>
              <a:t>年宇通获援外</a:t>
            </a:r>
            <a:r>
              <a:rPr lang="en-US" altLang="zh-CN" sz="1800" b="0" kern="0" dirty="0">
                <a:solidFill>
                  <a:schemeClr val="tx1"/>
                </a:solidFill>
                <a:latin typeface="+mn-lt"/>
                <a:ea typeface="微软雅黑" pitchFamily="34" charset="-122"/>
              </a:rPr>
              <a:t>A</a:t>
            </a:r>
            <a:r>
              <a:rPr lang="zh-CN" altLang="en-US" sz="1800" b="0" kern="0" dirty="0">
                <a:solidFill>
                  <a:schemeClr val="tx1"/>
                </a:solidFill>
                <a:latin typeface="+mn-lt"/>
                <a:ea typeface="微软雅黑" pitchFamily="34" charset="-122"/>
              </a:rPr>
              <a:t>级资质，可以参与国家商务部援外项目最高额援助等级的竞标</a:t>
            </a:r>
          </a:p>
        </p:txBody>
      </p:sp>
      <p:pic>
        <p:nvPicPr>
          <p:cNvPr id="12" name="Picture 4" descr="调整大小 2006年7月20日出口古巴参展车ZK6129H"/>
          <p:cNvPicPr>
            <a:picLocks noChangeAspect="1" noChangeArrowheads="1"/>
          </p:cNvPicPr>
          <p:nvPr/>
        </p:nvPicPr>
        <p:blipFill>
          <a:blip r:embed="rId2" cstate="email"/>
          <a:srcRect/>
          <a:stretch>
            <a:fillRect/>
          </a:stretch>
        </p:blipFill>
        <p:spPr bwMode="auto">
          <a:xfrm>
            <a:off x="4745038" y="1836738"/>
            <a:ext cx="4957762" cy="3779837"/>
          </a:xfrm>
          <a:prstGeom prst="rect">
            <a:avLst/>
          </a:prstGeom>
          <a:noFill/>
          <a:ln w="9525">
            <a:noFill/>
            <a:miter lim="800000"/>
            <a:headEnd/>
            <a:tailEnd/>
          </a:ln>
        </p:spPr>
      </p:pic>
      <p:sp>
        <p:nvSpPr>
          <p:cNvPr id="13" name="Rectangle 2"/>
          <p:cNvSpPr txBox="1">
            <a:spLocks noChangeArrowheads="1"/>
          </p:cNvSpPr>
          <p:nvPr/>
        </p:nvSpPr>
        <p:spPr bwMode="auto">
          <a:xfrm>
            <a:off x="5872163" y="5641975"/>
            <a:ext cx="2928937" cy="403225"/>
          </a:xfrm>
          <a:prstGeom prst="rect">
            <a:avLst/>
          </a:prstGeom>
          <a:noFill/>
          <a:ln w="9525">
            <a:noFill/>
            <a:miter lim="800000"/>
            <a:headEnd/>
            <a:tailEnd/>
          </a:ln>
        </p:spPr>
        <p:txBody>
          <a:bodyPr/>
          <a:lstStyle/>
          <a:p>
            <a:pPr algn="ctr" defTabSz="952500" eaLnBrk="0" hangingPunct="0">
              <a:lnSpc>
                <a:spcPct val="130000"/>
              </a:lnSpc>
            </a:pPr>
            <a:r>
              <a:rPr lang="zh-CN" altLang="en-US" dirty="0">
                <a:solidFill>
                  <a:schemeClr val="tx1"/>
                </a:solidFill>
                <a:latin typeface="微软雅黑" pitchFamily="34" charset="-122"/>
                <a:ea typeface="微软雅黑" pitchFamily="34" charset="-122"/>
              </a:rPr>
              <a:t>出口古巴车辆装船</a:t>
            </a:r>
          </a:p>
        </p:txBody>
      </p:sp>
      <p:sp>
        <p:nvSpPr>
          <p:cNvPr id="16" name="AutoShape 44"/>
          <p:cNvSpPr>
            <a:spLocks noChangeArrowheads="1"/>
          </p:cNvSpPr>
          <p:nvPr/>
        </p:nvSpPr>
        <p:spPr bwMode="auto">
          <a:xfrm>
            <a:off x="9129486" y="1059543"/>
            <a:ext cx="1117600" cy="463014"/>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2016</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7" name="AutoShape 44"/>
          <p:cNvSpPr>
            <a:spLocks noChangeArrowheads="1"/>
          </p:cNvSpPr>
          <p:nvPr/>
        </p:nvSpPr>
        <p:spPr bwMode="auto">
          <a:xfrm>
            <a:off x="8247865" y="1072615"/>
            <a:ext cx="1084820"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2015</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8" name="AutoShape 44"/>
          <p:cNvSpPr>
            <a:spLocks noChangeArrowheads="1"/>
          </p:cNvSpPr>
          <p:nvPr/>
        </p:nvSpPr>
        <p:spPr bwMode="auto">
          <a:xfrm>
            <a:off x="7379854" y="1067998"/>
            <a:ext cx="1096489" cy="445448"/>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2014</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9" name="AutoShape 44"/>
          <p:cNvSpPr>
            <a:spLocks noChangeArrowheads="1"/>
          </p:cNvSpPr>
          <p:nvPr/>
        </p:nvSpPr>
        <p:spPr bwMode="auto">
          <a:xfrm>
            <a:off x="6522192" y="1058100"/>
            <a:ext cx="1068779"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2013</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0" name="AutoShape 44"/>
          <p:cNvSpPr>
            <a:spLocks noChangeArrowheads="1"/>
          </p:cNvSpPr>
          <p:nvPr/>
        </p:nvSpPr>
        <p:spPr bwMode="auto">
          <a:xfrm>
            <a:off x="5419107" y="1045564"/>
            <a:ext cx="1229962"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2012</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1" name="AutoShape 44"/>
          <p:cNvSpPr>
            <a:spLocks noChangeArrowheads="1"/>
          </p:cNvSpPr>
          <p:nvPr/>
        </p:nvSpPr>
        <p:spPr bwMode="auto">
          <a:xfrm>
            <a:off x="4351647" y="1031051"/>
            <a:ext cx="1235034"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2011</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1" name="AutoShape 47"/>
          <p:cNvSpPr>
            <a:spLocks noChangeArrowheads="1"/>
          </p:cNvSpPr>
          <p:nvPr/>
        </p:nvSpPr>
        <p:spPr bwMode="auto">
          <a:xfrm>
            <a:off x="337786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tx1"/>
                </a:solidFill>
                <a:latin typeface="+mn-lt"/>
                <a:ea typeface="微软雅黑" pitchFamily="34" charset="-122"/>
              </a:rPr>
              <a:t>2010</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2" name="AutoShape 47"/>
          <p:cNvSpPr>
            <a:spLocks noChangeArrowheads="1"/>
          </p:cNvSpPr>
          <p:nvPr/>
        </p:nvSpPr>
        <p:spPr bwMode="auto">
          <a:xfrm>
            <a:off x="2365829" y="1016536"/>
            <a:ext cx="1187532" cy="457200"/>
          </a:xfrm>
          <a:prstGeom prst="homePlate">
            <a:avLst>
              <a:gd name="adj" fmla="val 38046"/>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bg1"/>
                </a:solidFill>
                <a:latin typeface="+mn-lt"/>
                <a:ea typeface="微软雅黑" pitchFamily="34" charset="-122"/>
              </a:rPr>
              <a:t>2009</a:t>
            </a:r>
            <a:r>
              <a:rPr kumimoji="1" lang="zh-CN" altLang="en-US" sz="1800" dirty="0">
                <a:solidFill>
                  <a:schemeClr val="bg1"/>
                </a:solidFill>
                <a:latin typeface="+mn-lt"/>
                <a:ea typeface="微软雅黑" pitchFamily="34" charset="-122"/>
              </a:rPr>
              <a:t>年</a:t>
            </a:r>
            <a:endParaRPr kumimoji="1" lang="ko-KR" altLang="en-US" sz="1800" dirty="0">
              <a:solidFill>
                <a:schemeClr val="bg1"/>
              </a:solidFill>
              <a:latin typeface="+mn-lt"/>
              <a:ea typeface="华文楷体" pitchFamily="2" charset="-122"/>
            </a:endParaRPr>
          </a:p>
        </p:txBody>
      </p:sp>
      <p:sp>
        <p:nvSpPr>
          <p:cNvPr id="33" name="AutoShape 47"/>
          <p:cNvSpPr>
            <a:spLocks noChangeArrowheads="1"/>
          </p:cNvSpPr>
          <p:nvPr/>
        </p:nvSpPr>
        <p:spPr bwMode="auto">
          <a:xfrm>
            <a:off x="1422400" y="1016537"/>
            <a:ext cx="1128156"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2007</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4" name="AutoShape 48"/>
          <p:cNvSpPr>
            <a:spLocks noChangeArrowheads="1"/>
          </p:cNvSpPr>
          <p:nvPr/>
        </p:nvSpPr>
        <p:spPr bwMode="auto">
          <a:xfrm>
            <a:off x="662379" y="1031050"/>
            <a:ext cx="950025" cy="457200"/>
          </a:xfrm>
          <a:prstGeom prst="homePlate">
            <a:avLst>
              <a:gd name="adj" fmla="val 3796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tx1"/>
                </a:solidFill>
                <a:latin typeface="+mn-lt"/>
                <a:ea typeface="微软雅黑" pitchFamily="34" charset="-122"/>
              </a:rPr>
              <a:t>2006</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5" name="AutoShape 49"/>
          <p:cNvSpPr>
            <a:spLocks noChangeArrowheads="1"/>
          </p:cNvSpPr>
          <p:nvPr/>
        </p:nvSpPr>
        <p:spPr bwMode="auto">
          <a:xfrm>
            <a:off x="0" y="1031050"/>
            <a:ext cx="877083"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tx1"/>
                </a:solidFill>
                <a:latin typeface="+mn-lt"/>
                <a:ea typeface="微软雅黑" pitchFamily="34" charset="-122"/>
              </a:rPr>
              <a:t>2005</a:t>
            </a:r>
            <a:r>
              <a:rPr kumimoji="1" lang="zh-CN" altLang="en-US" sz="1800" dirty="0">
                <a:solidFill>
                  <a:schemeClr val="tx1"/>
                </a:solidFill>
                <a:latin typeface="+mn-lt"/>
                <a:ea typeface="微软雅黑" pitchFamily="34" charset="-122"/>
              </a:rPr>
              <a:t>年</a:t>
            </a:r>
            <a:endParaRPr kumimoji="1" lang="en-US" altLang="ko-KR" sz="1800" dirty="0">
              <a:solidFill>
                <a:schemeClr val="tx1"/>
              </a:solidFill>
              <a:latin typeface="+mn-lt"/>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righ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5/11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19" name="矩形 18"/>
          <p:cNvSpPr/>
          <p:nvPr/>
        </p:nvSpPr>
        <p:spPr>
          <a:xfrm>
            <a:off x="5613400" y="4829175"/>
            <a:ext cx="4124325" cy="338138"/>
          </a:xfrm>
          <a:prstGeom prst="rect">
            <a:avLst/>
          </a:prstGeom>
        </p:spPr>
        <p:txBody>
          <a:bodyPr>
            <a:spAutoFit/>
          </a:bodyPr>
          <a:lstStyle/>
          <a:p>
            <a:pPr algn="ctr" defTabSz="952500" eaLnBrk="0" hangingPunct="0">
              <a:defRPr/>
            </a:pPr>
            <a:r>
              <a:rPr lang="zh-CN" altLang="en-US" dirty="0">
                <a:solidFill>
                  <a:schemeClr val="tx1"/>
                </a:solidFill>
                <a:latin typeface="+mn-lt"/>
                <a:ea typeface="+mn-ea"/>
              </a:rPr>
              <a:t>出口加纳</a:t>
            </a:r>
            <a:r>
              <a:rPr lang="en-US" altLang="zh-CN" dirty="0">
                <a:solidFill>
                  <a:schemeClr val="tx1"/>
                </a:solidFill>
                <a:latin typeface="+mn-lt"/>
                <a:ea typeface="+mn-ea"/>
              </a:rPr>
              <a:t>400</a:t>
            </a:r>
            <a:r>
              <a:rPr lang="zh-CN" altLang="en-US" dirty="0">
                <a:solidFill>
                  <a:schemeClr val="tx1"/>
                </a:solidFill>
                <a:latin typeface="+mn-lt"/>
                <a:ea typeface="+mn-ea"/>
              </a:rPr>
              <a:t>台批量车</a:t>
            </a:r>
          </a:p>
        </p:txBody>
      </p:sp>
      <p:pic>
        <p:nvPicPr>
          <p:cNvPr id="20" name="Picture 3" descr="加纳交通部长发言"/>
          <p:cNvPicPr>
            <a:picLocks noChangeAspect="1" noChangeArrowheads="1"/>
          </p:cNvPicPr>
          <p:nvPr/>
        </p:nvPicPr>
        <p:blipFill>
          <a:blip r:embed="rId2" cstate="email"/>
          <a:srcRect/>
          <a:stretch>
            <a:fillRect/>
          </a:stretch>
        </p:blipFill>
        <p:spPr bwMode="auto">
          <a:xfrm>
            <a:off x="1327150" y="3600450"/>
            <a:ext cx="4435475" cy="2990850"/>
          </a:xfrm>
          <a:prstGeom prst="rect">
            <a:avLst/>
          </a:prstGeom>
          <a:noFill/>
          <a:ln w="9525">
            <a:noFill/>
            <a:miter lim="800000"/>
            <a:headEnd/>
            <a:tailEnd/>
          </a:ln>
        </p:spPr>
      </p:pic>
      <p:sp>
        <p:nvSpPr>
          <p:cNvPr id="21" name="矩形 20"/>
          <p:cNvSpPr/>
          <p:nvPr/>
        </p:nvSpPr>
        <p:spPr>
          <a:xfrm>
            <a:off x="2003425" y="6654800"/>
            <a:ext cx="3128963" cy="338138"/>
          </a:xfrm>
          <a:prstGeom prst="rect">
            <a:avLst/>
          </a:prstGeom>
        </p:spPr>
        <p:txBody>
          <a:bodyPr>
            <a:spAutoFit/>
          </a:bodyPr>
          <a:lstStyle/>
          <a:p>
            <a:pPr>
              <a:defRPr/>
            </a:pPr>
            <a:r>
              <a:rPr lang="zh-CN" altLang="en-US" dirty="0">
                <a:solidFill>
                  <a:schemeClr val="tx1"/>
                </a:solidFill>
                <a:latin typeface="+mn-lt"/>
                <a:ea typeface="微软雅黑" pitchFamily="34" charset="-122"/>
              </a:rPr>
              <a:t>加纳交通部长在交车仪式上讲话</a:t>
            </a:r>
          </a:p>
        </p:txBody>
      </p:sp>
      <p:sp>
        <p:nvSpPr>
          <p:cNvPr id="22" name="文本占位符 3"/>
          <p:cNvSpPr txBox="1">
            <a:spLocks/>
          </p:cNvSpPr>
          <p:nvPr/>
        </p:nvSpPr>
        <p:spPr bwMode="auto">
          <a:xfrm>
            <a:off x="346075" y="1649413"/>
            <a:ext cx="4057650" cy="1577975"/>
          </a:xfrm>
          <a:prstGeom prst="rect">
            <a:avLst/>
          </a:prstGeom>
          <a:noFill/>
          <a:ln w="9525">
            <a:noFill/>
            <a:miter lim="800000"/>
            <a:headEnd/>
            <a:tailEnd/>
          </a:ln>
        </p:spPr>
        <p:txBody>
          <a:bodyPr/>
          <a:lstStyle/>
          <a:p>
            <a:pPr marL="354013" lvl="1" indent="-354013">
              <a:lnSpc>
                <a:spcPct val="150000"/>
              </a:lnSpc>
              <a:buFont typeface="Wingdings" pitchFamily="2" charset="2"/>
              <a:buChar char="Ø"/>
            </a:pPr>
            <a:r>
              <a:rPr lang="en-US" altLang="zh-CN" sz="1800" b="0">
                <a:solidFill>
                  <a:schemeClr val="tx1"/>
                </a:solidFill>
                <a:latin typeface="微软雅黑" pitchFamily="34" charset="-122"/>
                <a:ea typeface="微软雅黑" pitchFamily="34" charset="-122"/>
              </a:rPr>
              <a:t>2010</a:t>
            </a:r>
            <a:r>
              <a:rPr lang="zh-CN" altLang="en-US" sz="1800" b="0">
                <a:solidFill>
                  <a:schemeClr val="tx1"/>
                </a:solidFill>
                <a:latin typeface="微软雅黑" pitchFamily="34" charset="-122"/>
                <a:ea typeface="微软雅黑" pitchFamily="34" charset="-122"/>
              </a:rPr>
              <a:t>年宇通与中信保一同创新攻关，利用融资工具成功获取并执行了加纳</a:t>
            </a:r>
            <a:r>
              <a:rPr lang="en-US" altLang="zh-CN" sz="1800" b="0">
                <a:solidFill>
                  <a:schemeClr val="tx1"/>
                </a:solidFill>
                <a:latin typeface="微软雅黑" pitchFamily="34" charset="-122"/>
                <a:ea typeface="微软雅黑" pitchFamily="34" charset="-122"/>
              </a:rPr>
              <a:t>400</a:t>
            </a:r>
            <a:r>
              <a:rPr lang="zh-CN" altLang="en-US" sz="1800" b="0">
                <a:solidFill>
                  <a:schemeClr val="tx1"/>
                </a:solidFill>
                <a:latin typeface="微软雅黑" pitchFamily="34" charset="-122"/>
                <a:ea typeface="微软雅黑" pitchFamily="34" charset="-122"/>
              </a:rPr>
              <a:t>台车订单。</a:t>
            </a:r>
          </a:p>
        </p:txBody>
      </p:sp>
      <p:pic>
        <p:nvPicPr>
          <p:cNvPr id="18" name="Picture 3" descr="加纳"/>
          <p:cNvPicPr>
            <a:picLocks noChangeAspect="1" noChangeArrowheads="1"/>
          </p:cNvPicPr>
          <p:nvPr/>
        </p:nvPicPr>
        <p:blipFill>
          <a:blip r:embed="rId3" cstate="email"/>
          <a:srcRect/>
          <a:stretch>
            <a:fillRect/>
          </a:stretch>
        </p:blipFill>
        <p:spPr bwMode="auto">
          <a:xfrm>
            <a:off x="5156200" y="1754188"/>
            <a:ext cx="4546600" cy="2947987"/>
          </a:xfrm>
          <a:prstGeom prst="rect">
            <a:avLst/>
          </a:prstGeom>
          <a:noFill/>
          <a:ln w="9525">
            <a:noFill/>
            <a:miter lim="800000"/>
            <a:headEnd/>
            <a:tailEnd/>
          </a:ln>
        </p:spPr>
      </p:pic>
      <p:sp>
        <p:nvSpPr>
          <p:cNvPr id="29" name="AutoShape 44"/>
          <p:cNvSpPr>
            <a:spLocks noChangeArrowheads="1"/>
          </p:cNvSpPr>
          <p:nvPr/>
        </p:nvSpPr>
        <p:spPr bwMode="auto">
          <a:xfrm>
            <a:off x="9129486" y="1059543"/>
            <a:ext cx="1117600" cy="463014"/>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2016</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0" name="AutoShape 44"/>
          <p:cNvSpPr>
            <a:spLocks noChangeArrowheads="1"/>
          </p:cNvSpPr>
          <p:nvPr/>
        </p:nvSpPr>
        <p:spPr bwMode="auto">
          <a:xfrm>
            <a:off x="8247865" y="1072615"/>
            <a:ext cx="1084820"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2015</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1" name="AutoShape 44"/>
          <p:cNvSpPr>
            <a:spLocks noChangeArrowheads="1"/>
          </p:cNvSpPr>
          <p:nvPr/>
        </p:nvSpPr>
        <p:spPr bwMode="auto">
          <a:xfrm>
            <a:off x="7379854" y="1067998"/>
            <a:ext cx="1096489" cy="445448"/>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2014</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2" name="AutoShape 44"/>
          <p:cNvSpPr>
            <a:spLocks noChangeArrowheads="1"/>
          </p:cNvSpPr>
          <p:nvPr/>
        </p:nvSpPr>
        <p:spPr bwMode="auto">
          <a:xfrm>
            <a:off x="6522192" y="1058100"/>
            <a:ext cx="1068779"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2013</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3" name="AutoShape 44"/>
          <p:cNvSpPr>
            <a:spLocks noChangeArrowheads="1"/>
          </p:cNvSpPr>
          <p:nvPr/>
        </p:nvSpPr>
        <p:spPr bwMode="auto">
          <a:xfrm>
            <a:off x="5419107" y="1045564"/>
            <a:ext cx="1229962"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2012</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4" name="AutoShape 44"/>
          <p:cNvSpPr>
            <a:spLocks noChangeArrowheads="1"/>
          </p:cNvSpPr>
          <p:nvPr/>
        </p:nvSpPr>
        <p:spPr bwMode="auto">
          <a:xfrm>
            <a:off x="4351647" y="1031051"/>
            <a:ext cx="1235034"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2011</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5" name="AutoShape 47"/>
          <p:cNvSpPr>
            <a:spLocks noChangeArrowheads="1"/>
          </p:cNvSpPr>
          <p:nvPr/>
        </p:nvSpPr>
        <p:spPr bwMode="auto">
          <a:xfrm>
            <a:off x="3377869" y="1016536"/>
            <a:ext cx="1187532" cy="457200"/>
          </a:xfrm>
          <a:prstGeom prst="homePlate">
            <a:avLst>
              <a:gd name="adj" fmla="val 38046"/>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bg1"/>
                </a:solidFill>
                <a:latin typeface="+mn-lt"/>
                <a:ea typeface="微软雅黑" pitchFamily="34" charset="-122"/>
              </a:rPr>
              <a:t>2010</a:t>
            </a:r>
            <a:r>
              <a:rPr kumimoji="1" lang="zh-CN" altLang="en-US" sz="1800" dirty="0" smtClean="0">
                <a:solidFill>
                  <a:schemeClr val="bg1"/>
                </a:solidFill>
                <a:latin typeface="+mn-lt"/>
                <a:ea typeface="微软雅黑" pitchFamily="34" charset="-122"/>
              </a:rPr>
              <a:t>年</a:t>
            </a:r>
            <a:endParaRPr kumimoji="1" lang="ko-KR" altLang="en-US" sz="1800" dirty="0">
              <a:solidFill>
                <a:schemeClr val="bg1"/>
              </a:solidFill>
              <a:latin typeface="+mn-lt"/>
              <a:ea typeface="微软雅黑" pitchFamily="34" charset="-122"/>
            </a:endParaRPr>
          </a:p>
        </p:txBody>
      </p:sp>
      <p:sp>
        <p:nvSpPr>
          <p:cNvPr id="38" name="AutoShape 47"/>
          <p:cNvSpPr>
            <a:spLocks noChangeArrowheads="1"/>
          </p:cNvSpPr>
          <p:nvPr/>
        </p:nvSpPr>
        <p:spPr bwMode="auto">
          <a:xfrm>
            <a:off x="236582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2009</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华文楷体" pitchFamily="2" charset="-122"/>
            </a:endParaRPr>
          </a:p>
        </p:txBody>
      </p:sp>
      <p:sp>
        <p:nvSpPr>
          <p:cNvPr id="39" name="AutoShape 47"/>
          <p:cNvSpPr>
            <a:spLocks noChangeArrowheads="1"/>
          </p:cNvSpPr>
          <p:nvPr/>
        </p:nvSpPr>
        <p:spPr bwMode="auto">
          <a:xfrm>
            <a:off x="1422400" y="1016537"/>
            <a:ext cx="1128156"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2007</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40" name="AutoShape 48"/>
          <p:cNvSpPr>
            <a:spLocks noChangeArrowheads="1"/>
          </p:cNvSpPr>
          <p:nvPr/>
        </p:nvSpPr>
        <p:spPr bwMode="auto">
          <a:xfrm>
            <a:off x="662379" y="1031050"/>
            <a:ext cx="950025" cy="457200"/>
          </a:xfrm>
          <a:prstGeom prst="homePlate">
            <a:avLst>
              <a:gd name="adj" fmla="val 3796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tx1"/>
                </a:solidFill>
                <a:latin typeface="+mn-lt"/>
                <a:ea typeface="微软雅黑" pitchFamily="34" charset="-122"/>
              </a:rPr>
              <a:t>2006</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41" name="AutoShape 49"/>
          <p:cNvSpPr>
            <a:spLocks noChangeArrowheads="1"/>
          </p:cNvSpPr>
          <p:nvPr/>
        </p:nvSpPr>
        <p:spPr bwMode="auto">
          <a:xfrm>
            <a:off x="0" y="1031050"/>
            <a:ext cx="877083"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tx1"/>
                </a:solidFill>
                <a:latin typeface="+mn-lt"/>
                <a:ea typeface="微软雅黑" pitchFamily="34" charset="-122"/>
              </a:rPr>
              <a:t>2005</a:t>
            </a:r>
            <a:r>
              <a:rPr kumimoji="1" lang="zh-CN" altLang="en-US" sz="1800" dirty="0">
                <a:solidFill>
                  <a:schemeClr val="tx1"/>
                </a:solidFill>
                <a:latin typeface="+mn-lt"/>
                <a:ea typeface="微软雅黑" pitchFamily="34" charset="-122"/>
              </a:rPr>
              <a:t>年</a:t>
            </a:r>
            <a:endParaRPr kumimoji="1" lang="en-US" altLang="ko-KR" sz="1800" dirty="0">
              <a:solidFill>
                <a:schemeClr val="tx1"/>
              </a:solidFill>
              <a:latin typeface="+mn-lt"/>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6/11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3" name="矩形 2"/>
          <p:cNvSpPr>
            <a:spLocks noChangeArrowheads="1"/>
          </p:cNvSpPr>
          <p:nvPr/>
        </p:nvSpPr>
        <p:spPr bwMode="auto">
          <a:xfrm>
            <a:off x="5126038" y="1738313"/>
            <a:ext cx="4576762" cy="1200150"/>
          </a:xfrm>
          <a:prstGeom prst="rect">
            <a:avLst/>
          </a:prstGeom>
          <a:noFill/>
          <a:ln w="9525">
            <a:noFill/>
            <a:miter lim="800000"/>
            <a:headEnd/>
            <a:tailEnd/>
          </a:ln>
        </p:spPr>
        <p:txBody>
          <a:bodyPr>
            <a:spAutoFit/>
          </a:bodyPr>
          <a:lstStyle/>
          <a:p>
            <a:pPr marL="354013" lvl="1" indent="-354013">
              <a:lnSpc>
                <a:spcPct val="150000"/>
              </a:lnSpc>
              <a:buFont typeface="Wingdings" pitchFamily="2" charset="2"/>
              <a:buChar char="Ø"/>
            </a:pPr>
            <a:r>
              <a:rPr lang="en-US" altLang="zh-CN">
                <a:solidFill>
                  <a:schemeClr val="tx1"/>
                </a:solidFill>
                <a:latin typeface="微软雅黑" pitchFamily="34" charset="-122"/>
                <a:ea typeface="微软雅黑" pitchFamily="34" charset="-122"/>
              </a:rPr>
              <a:t>2010</a:t>
            </a:r>
            <a:r>
              <a:rPr lang="zh-CN" altLang="en-US">
                <a:solidFill>
                  <a:schemeClr val="tx1"/>
                </a:solidFill>
                <a:latin typeface="微软雅黑" pitchFamily="34" charset="-122"/>
                <a:ea typeface="微软雅黑" pitchFamily="34" charset="-122"/>
              </a:rPr>
              <a:t>年</a:t>
            </a:r>
            <a:r>
              <a:rPr lang="en-US" altLang="zh-CN">
                <a:solidFill>
                  <a:schemeClr val="tx1"/>
                </a:solidFill>
                <a:latin typeface="微软雅黑" pitchFamily="34" charset="-122"/>
                <a:ea typeface="微软雅黑" pitchFamily="34" charset="-122"/>
              </a:rPr>
              <a:t>2</a:t>
            </a:r>
            <a:r>
              <a:rPr lang="zh-CN" altLang="en-US">
                <a:solidFill>
                  <a:schemeClr val="tx1"/>
                </a:solidFill>
                <a:latin typeface="微软雅黑" pitchFamily="34" charset="-122"/>
                <a:ea typeface="微软雅黑" pitchFamily="34" charset="-122"/>
              </a:rPr>
              <a:t>月宇通经过两年的攻关及竞标，成功获取马其顿</a:t>
            </a:r>
            <a:r>
              <a:rPr lang="en-US" altLang="zh-CN">
                <a:solidFill>
                  <a:schemeClr val="tx1"/>
                </a:solidFill>
                <a:latin typeface="微软雅黑" pitchFamily="34" charset="-122"/>
                <a:ea typeface="微软雅黑" pitchFamily="34" charset="-122"/>
              </a:rPr>
              <a:t>202</a:t>
            </a:r>
            <a:r>
              <a:rPr lang="zh-CN" altLang="en-US">
                <a:solidFill>
                  <a:schemeClr val="tx1"/>
                </a:solidFill>
                <a:latin typeface="微软雅黑" pitchFamily="34" charset="-122"/>
                <a:ea typeface="微软雅黑" pitchFamily="34" charset="-122"/>
              </a:rPr>
              <a:t>台车政府招标项目，并在国家商务部的网站上得到了公示</a:t>
            </a:r>
          </a:p>
        </p:txBody>
      </p:sp>
      <p:pic>
        <p:nvPicPr>
          <p:cNvPr id="35" name="图片 34" descr="俄罗斯155台批量订单.jpg"/>
          <p:cNvPicPr>
            <a:picLocks noChangeAspect="1"/>
          </p:cNvPicPr>
          <p:nvPr/>
        </p:nvPicPr>
        <p:blipFill>
          <a:blip r:embed="rId2" cstate="email"/>
          <a:stretch>
            <a:fillRect/>
          </a:stretch>
        </p:blipFill>
        <p:spPr>
          <a:xfrm>
            <a:off x="4716642" y="3520441"/>
            <a:ext cx="5476875" cy="3076734"/>
          </a:xfrm>
          <a:prstGeom prst="rect">
            <a:avLst/>
          </a:prstGeom>
        </p:spPr>
      </p:pic>
      <p:sp>
        <p:nvSpPr>
          <p:cNvPr id="36" name="矩形 35"/>
          <p:cNvSpPr>
            <a:spLocks noChangeArrowheads="1"/>
          </p:cNvSpPr>
          <p:nvPr/>
        </p:nvSpPr>
        <p:spPr bwMode="auto">
          <a:xfrm>
            <a:off x="4945107" y="6385878"/>
            <a:ext cx="4826000" cy="339725"/>
          </a:xfrm>
          <a:prstGeom prst="rect">
            <a:avLst/>
          </a:prstGeom>
          <a:noFill/>
          <a:ln w="9525">
            <a:noFill/>
            <a:miter lim="800000"/>
            <a:headEnd/>
            <a:tailEnd/>
          </a:ln>
        </p:spPr>
        <p:txBody>
          <a:bodyPr>
            <a:spAutoFit/>
          </a:bodyPr>
          <a:lstStyle/>
          <a:p>
            <a:pPr algn="ctr" defTabSz="952500" eaLnBrk="0" hangingPunct="0"/>
            <a:r>
              <a:rPr lang="zh-CN" altLang="en-US" dirty="0" smtClean="0">
                <a:solidFill>
                  <a:schemeClr val="tx1"/>
                </a:solidFill>
                <a:latin typeface="微软雅黑" pitchFamily="34" charset="-122"/>
                <a:ea typeface="微软雅黑" pitchFamily="34" charset="-122"/>
              </a:rPr>
              <a:t>俄罗斯</a:t>
            </a:r>
            <a:r>
              <a:rPr lang="en-US" altLang="zh-CN" dirty="0" smtClean="0">
                <a:solidFill>
                  <a:schemeClr val="tx1"/>
                </a:solidFill>
                <a:latin typeface="微软雅黑" pitchFamily="34" charset="-122"/>
                <a:ea typeface="微软雅黑" pitchFamily="34" charset="-122"/>
              </a:rPr>
              <a:t>155</a:t>
            </a:r>
            <a:r>
              <a:rPr lang="zh-CN" altLang="en-US" dirty="0" smtClean="0">
                <a:solidFill>
                  <a:schemeClr val="tx1"/>
                </a:solidFill>
                <a:latin typeface="微软雅黑" pitchFamily="34" charset="-122"/>
                <a:ea typeface="微软雅黑" pitchFamily="34" charset="-122"/>
              </a:rPr>
              <a:t>台批量订单</a:t>
            </a:r>
            <a:endParaRPr lang="zh-CN" altLang="en-US" dirty="0">
              <a:solidFill>
                <a:schemeClr val="tx1"/>
              </a:solidFill>
              <a:latin typeface="微软雅黑" pitchFamily="34" charset="-122"/>
              <a:ea typeface="微软雅黑" pitchFamily="34" charset="-122"/>
            </a:endParaRPr>
          </a:p>
        </p:txBody>
      </p:sp>
      <p:pic>
        <p:nvPicPr>
          <p:cNvPr id="22" name="Picture 4" descr="68台双层大巴整队待命"/>
          <p:cNvPicPr>
            <a:picLocks noChangeAspect="1" noChangeArrowheads="1"/>
          </p:cNvPicPr>
          <p:nvPr/>
        </p:nvPicPr>
        <p:blipFill>
          <a:blip r:embed="rId3" cstate="email"/>
          <a:srcRect/>
          <a:stretch>
            <a:fillRect/>
          </a:stretch>
        </p:blipFill>
        <p:spPr bwMode="auto">
          <a:xfrm>
            <a:off x="355600" y="1738313"/>
            <a:ext cx="4646613" cy="3067050"/>
          </a:xfrm>
          <a:prstGeom prst="rect">
            <a:avLst/>
          </a:prstGeom>
          <a:noFill/>
          <a:ln w="9525">
            <a:noFill/>
            <a:miter lim="800000"/>
            <a:headEnd/>
            <a:tailEnd/>
          </a:ln>
        </p:spPr>
      </p:pic>
      <p:sp>
        <p:nvSpPr>
          <p:cNvPr id="17" name="AutoShape 44"/>
          <p:cNvSpPr>
            <a:spLocks noChangeArrowheads="1"/>
          </p:cNvSpPr>
          <p:nvPr/>
        </p:nvSpPr>
        <p:spPr bwMode="auto">
          <a:xfrm>
            <a:off x="9129486" y="1059543"/>
            <a:ext cx="1117600" cy="463014"/>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2016</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8" name="AutoShape 44"/>
          <p:cNvSpPr>
            <a:spLocks noChangeArrowheads="1"/>
          </p:cNvSpPr>
          <p:nvPr/>
        </p:nvSpPr>
        <p:spPr bwMode="auto">
          <a:xfrm>
            <a:off x="8247865" y="1072615"/>
            <a:ext cx="1084820"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2015</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9" name="AutoShape 44"/>
          <p:cNvSpPr>
            <a:spLocks noChangeArrowheads="1"/>
          </p:cNvSpPr>
          <p:nvPr/>
        </p:nvSpPr>
        <p:spPr bwMode="auto">
          <a:xfrm>
            <a:off x="7379854" y="1067998"/>
            <a:ext cx="1096489" cy="445448"/>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2014</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0" name="AutoShape 44"/>
          <p:cNvSpPr>
            <a:spLocks noChangeArrowheads="1"/>
          </p:cNvSpPr>
          <p:nvPr/>
        </p:nvSpPr>
        <p:spPr bwMode="auto">
          <a:xfrm>
            <a:off x="6522192" y="1058100"/>
            <a:ext cx="1068779"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2013</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1" name="AutoShape 44"/>
          <p:cNvSpPr>
            <a:spLocks noChangeArrowheads="1"/>
          </p:cNvSpPr>
          <p:nvPr/>
        </p:nvSpPr>
        <p:spPr bwMode="auto">
          <a:xfrm>
            <a:off x="5419107" y="1045564"/>
            <a:ext cx="1229962"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2012</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3" name="AutoShape 44"/>
          <p:cNvSpPr>
            <a:spLocks noChangeArrowheads="1"/>
          </p:cNvSpPr>
          <p:nvPr/>
        </p:nvSpPr>
        <p:spPr bwMode="auto">
          <a:xfrm>
            <a:off x="4351647" y="1031051"/>
            <a:ext cx="1235034"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2011</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4" name="AutoShape 47"/>
          <p:cNvSpPr>
            <a:spLocks noChangeArrowheads="1"/>
          </p:cNvSpPr>
          <p:nvPr/>
        </p:nvSpPr>
        <p:spPr bwMode="auto">
          <a:xfrm>
            <a:off x="3377869" y="1016536"/>
            <a:ext cx="1187532" cy="457200"/>
          </a:xfrm>
          <a:prstGeom prst="homePlate">
            <a:avLst>
              <a:gd name="adj" fmla="val 38046"/>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bg1"/>
                </a:solidFill>
                <a:latin typeface="+mn-lt"/>
                <a:ea typeface="微软雅黑" pitchFamily="34" charset="-122"/>
              </a:rPr>
              <a:t>2010</a:t>
            </a:r>
            <a:r>
              <a:rPr kumimoji="1" lang="zh-CN" altLang="en-US" sz="1800" dirty="0" smtClean="0">
                <a:solidFill>
                  <a:schemeClr val="bg1"/>
                </a:solidFill>
                <a:latin typeface="+mn-lt"/>
                <a:ea typeface="微软雅黑" pitchFamily="34" charset="-122"/>
              </a:rPr>
              <a:t>年</a:t>
            </a:r>
            <a:endParaRPr kumimoji="1" lang="ko-KR" altLang="en-US" sz="1800" dirty="0">
              <a:solidFill>
                <a:schemeClr val="bg1"/>
              </a:solidFill>
              <a:latin typeface="+mn-lt"/>
              <a:ea typeface="微软雅黑" pitchFamily="34" charset="-122"/>
            </a:endParaRPr>
          </a:p>
        </p:txBody>
      </p:sp>
      <p:sp>
        <p:nvSpPr>
          <p:cNvPr id="25" name="AutoShape 47"/>
          <p:cNvSpPr>
            <a:spLocks noChangeArrowheads="1"/>
          </p:cNvSpPr>
          <p:nvPr/>
        </p:nvSpPr>
        <p:spPr bwMode="auto">
          <a:xfrm>
            <a:off x="236582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2009</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华文楷体" pitchFamily="2" charset="-122"/>
            </a:endParaRPr>
          </a:p>
        </p:txBody>
      </p:sp>
      <p:sp>
        <p:nvSpPr>
          <p:cNvPr id="37" name="AutoShape 47"/>
          <p:cNvSpPr>
            <a:spLocks noChangeArrowheads="1"/>
          </p:cNvSpPr>
          <p:nvPr/>
        </p:nvSpPr>
        <p:spPr bwMode="auto">
          <a:xfrm>
            <a:off x="1422400" y="1016537"/>
            <a:ext cx="1128156"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2007</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8" name="AutoShape 48"/>
          <p:cNvSpPr>
            <a:spLocks noChangeArrowheads="1"/>
          </p:cNvSpPr>
          <p:nvPr/>
        </p:nvSpPr>
        <p:spPr bwMode="auto">
          <a:xfrm>
            <a:off x="662379" y="1031050"/>
            <a:ext cx="950025" cy="457200"/>
          </a:xfrm>
          <a:prstGeom prst="homePlate">
            <a:avLst>
              <a:gd name="adj" fmla="val 3796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tx1"/>
                </a:solidFill>
                <a:latin typeface="+mn-lt"/>
                <a:ea typeface="微软雅黑" pitchFamily="34" charset="-122"/>
              </a:rPr>
              <a:t>2006</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9" name="AutoShape 49"/>
          <p:cNvSpPr>
            <a:spLocks noChangeArrowheads="1"/>
          </p:cNvSpPr>
          <p:nvPr/>
        </p:nvSpPr>
        <p:spPr bwMode="auto">
          <a:xfrm>
            <a:off x="0" y="1031050"/>
            <a:ext cx="877083"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tx1"/>
                </a:solidFill>
                <a:latin typeface="+mn-lt"/>
                <a:ea typeface="微软雅黑" pitchFamily="34" charset="-122"/>
              </a:rPr>
              <a:t>2005</a:t>
            </a:r>
            <a:r>
              <a:rPr kumimoji="1" lang="zh-CN" altLang="en-US" sz="1800" dirty="0">
                <a:solidFill>
                  <a:schemeClr val="tx1"/>
                </a:solidFill>
                <a:latin typeface="+mn-lt"/>
                <a:ea typeface="微软雅黑" pitchFamily="34" charset="-122"/>
              </a:rPr>
              <a:t>年</a:t>
            </a:r>
            <a:endParaRPr kumimoji="1" lang="en-US" altLang="ko-KR" sz="1800" dirty="0">
              <a:solidFill>
                <a:schemeClr val="tx1"/>
              </a:solidFill>
              <a:latin typeface="+mn-lt"/>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fill="hold"/>
                                        <p:tgtEl>
                                          <p:spTgt spid="36"/>
                                        </p:tgtEl>
                                        <p:attrNameLst>
                                          <p:attrName>ppt_x</p:attrName>
                                        </p:attrNameLst>
                                      </p:cBhvr>
                                      <p:tavLst>
                                        <p:tav tm="0">
                                          <p:val>
                                            <p:strVal val="#ppt_x"/>
                                          </p:val>
                                        </p:tav>
                                        <p:tav tm="100000">
                                          <p:val>
                                            <p:strVal val="#ppt_x"/>
                                          </p:val>
                                        </p:tav>
                                      </p:tavLst>
                                    </p:anim>
                                    <p:anim calcmode="lin" valueType="num">
                                      <p:cBhvr additive="base">
                                        <p:cTn id="2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澳门国际汽车博览会.jpg"/>
          <p:cNvPicPr>
            <a:picLocks noChangeAspect="1"/>
          </p:cNvPicPr>
          <p:nvPr/>
        </p:nvPicPr>
        <p:blipFill>
          <a:blip r:embed="rId2" cstate="email"/>
          <a:stretch>
            <a:fillRect/>
          </a:stretch>
        </p:blipFill>
        <p:spPr>
          <a:xfrm>
            <a:off x="5157470" y="3793966"/>
            <a:ext cx="4237990" cy="2533650"/>
          </a:xfrm>
          <a:prstGeom prst="rect">
            <a:avLst/>
          </a:prstGeom>
        </p:spPr>
      </p:pic>
      <p:sp>
        <p:nvSpPr>
          <p:cNvPr id="38914"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7/11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16" name="TextBox 15"/>
          <p:cNvSpPr txBox="1"/>
          <p:nvPr/>
        </p:nvSpPr>
        <p:spPr>
          <a:xfrm>
            <a:off x="5452110" y="2343150"/>
            <a:ext cx="3554729" cy="646331"/>
          </a:xfrm>
          <a:prstGeom prst="rect">
            <a:avLst/>
          </a:prstGeom>
          <a:noFill/>
        </p:spPr>
        <p:txBody>
          <a:bodyPr wrap="square" rtlCol="0">
            <a:spAutoFit/>
          </a:bodyPr>
          <a:lstStyle/>
          <a:p>
            <a:pPr marL="0" lvl="1">
              <a:buFont typeface="Wingdings" pitchFamily="2" charset="2"/>
              <a:buChar char="Ø"/>
            </a:pPr>
            <a:r>
              <a:rPr lang="en-US" altLang="zh-CN" sz="1800" b="0" dirty="0" smtClean="0">
                <a:solidFill>
                  <a:schemeClr val="tx1"/>
                </a:solidFill>
                <a:latin typeface="微软雅黑" pitchFamily="34" charset="-122"/>
                <a:ea typeface="微软雅黑" pitchFamily="34" charset="-122"/>
              </a:rPr>
              <a:t>2011</a:t>
            </a:r>
            <a:r>
              <a:rPr lang="zh-CN" altLang="en-US" sz="1800" b="0" dirty="0" smtClean="0">
                <a:solidFill>
                  <a:schemeClr val="tx1"/>
                </a:solidFill>
                <a:latin typeface="微软雅黑" pitchFamily="34" charset="-122"/>
                <a:ea typeface="微软雅黑" pitchFamily="34" charset="-122"/>
              </a:rPr>
              <a:t>年宇通成功获取澳门薇利雅</a:t>
            </a:r>
            <a:r>
              <a:rPr lang="en-US" altLang="zh-CN" sz="1800" b="0" dirty="0" smtClean="0">
                <a:solidFill>
                  <a:schemeClr val="tx1"/>
                </a:solidFill>
                <a:latin typeface="微软雅黑" pitchFamily="34" charset="-122"/>
                <a:ea typeface="微软雅黑" pitchFamily="34" charset="-122"/>
              </a:rPr>
              <a:t>245</a:t>
            </a:r>
            <a:r>
              <a:rPr lang="zh-CN" altLang="en-US" sz="1800" b="0" dirty="0" smtClean="0">
                <a:solidFill>
                  <a:schemeClr val="tx1"/>
                </a:solidFill>
                <a:latin typeface="微软雅黑" pitchFamily="34" charset="-122"/>
                <a:ea typeface="微软雅黑" pitchFamily="34" charset="-122"/>
              </a:rPr>
              <a:t>台车公交项目</a:t>
            </a:r>
            <a:endParaRPr lang="en-US" altLang="zh-CN" sz="1800" b="0" dirty="0" smtClean="0">
              <a:solidFill>
                <a:schemeClr val="tx1"/>
              </a:solidFill>
              <a:latin typeface="微软雅黑" pitchFamily="34" charset="-122"/>
              <a:ea typeface="微软雅黑" pitchFamily="34" charset="-122"/>
            </a:endParaRPr>
          </a:p>
        </p:txBody>
      </p:sp>
      <p:pic>
        <p:nvPicPr>
          <p:cNvPr id="26" name="图片 25" descr="宇通客车在澳门.jpg"/>
          <p:cNvPicPr>
            <a:picLocks noChangeAspect="1"/>
          </p:cNvPicPr>
          <p:nvPr/>
        </p:nvPicPr>
        <p:blipFill>
          <a:blip r:embed="rId3" cstate="email"/>
          <a:stretch>
            <a:fillRect/>
          </a:stretch>
        </p:blipFill>
        <p:spPr>
          <a:xfrm>
            <a:off x="685800" y="1920240"/>
            <a:ext cx="4537709" cy="2407329"/>
          </a:xfrm>
          <a:prstGeom prst="rect">
            <a:avLst/>
          </a:prstGeom>
        </p:spPr>
      </p:pic>
      <p:sp>
        <p:nvSpPr>
          <p:cNvPr id="28" name="TextBox 27"/>
          <p:cNvSpPr txBox="1"/>
          <p:nvPr/>
        </p:nvSpPr>
        <p:spPr>
          <a:xfrm>
            <a:off x="6263640" y="6377940"/>
            <a:ext cx="2031325" cy="338554"/>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澳门国际汽车博览会</a:t>
            </a:r>
            <a:endParaRPr lang="zh-CN" altLang="en-US" dirty="0">
              <a:solidFill>
                <a:schemeClr val="tx1"/>
              </a:solidFill>
              <a:latin typeface="微软雅黑" pitchFamily="34" charset="-122"/>
              <a:ea typeface="微软雅黑" pitchFamily="34" charset="-122"/>
            </a:endParaRPr>
          </a:p>
        </p:txBody>
      </p:sp>
      <p:sp>
        <p:nvSpPr>
          <p:cNvPr id="18" name="AutoShape 44"/>
          <p:cNvSpPr>
            <a:spLocks noChangeArrowheads="1"/>
          </p:cNvSpPr>
          <p:nvPr/>
        </p:nvSpPr>
        <p:spPr bwMode="auto">
          <a:xfrm>
            <a:off x="9129486" y="1059543"/>
            <a:ext cx="1117600" cy="463014"/>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2016</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9" name="AutoShape 44"/>
          <p:cNvSpPr>
            <a:spLocks noChangeArrowheads="1"/>
          </p:cNvSpPr>
          <p:nvPr/>
        </p:nvSpPr>
        <p:spPr bwMode="auto">
          <a:xfrm>
            <a:off x="8247865" y="1072615"/>
            <a:ext cx="1084820"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2015</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0" name="AutoShape 44"/>
          <p:cNvSpPr>
            <a:spLocks noChangeArrowheads="1"/>
          </p:cNvSpPr>
          <p:nvPr/>
        </p:nvSpPr>
        <p:spPr bwMode="auto">
          <a:xfrm>
            <a:off x="7379854" y="1067998"/>
            <a:ext cx="1096489" cy="445448"/>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2014</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1" name="AutoShape 44"/>
          <p:cNvSpPr>
            <a:spLocks noChangeArrowheads="1"/>
          </p:cNvSpPr>
          <p:nvPr/>
        </p:nvSpPr>
        <p:spPr bwMode="auto">
          <a:xfrm>
            <a:off x="6522192" y="1058100"/>
            <a:ext cx="1068779"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2013</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3" name="AutoShape 44"/>
          <p:cNvSpPr>
            <a:spLocks noChangeArrowheads="1"/>
          </p:cNvSpPr>
          <p:nvPr/>
        </p:nvSpPr>
        <p:spPr bwMode="auto">
          <a:xfrm>
            <a:off x="5419107" y="1045564"/>
            <a:ext cx="1229962"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2012</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4" name="AutoShape 44"/>
          <p:cNvSpPr>
            <a:spLocks noChangeArrowheads="1"/>
          </p:cNvSpPr>
          <p:nvPr/>
        </p:nvSpPr>
        <p:spPr bwMode="auto">
          <a:xfrm>
            <a:off x="4351647" y="1031051"/>
            <a:ext cx="1235034" cy="457200"/>
          </a:xfrm>
          <a:prstGeom prst="homePlate">
            <a:avLst>
              <a:gd name="adj" fmla="val 38129"/>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bg1"/>
                </a:solidFill>
                <a:latin typeface="+mn-lt"/>
                <a:ea typeface="微软雅黑" pitchFamily="34" charset="-122"/>
              </a:rPr>
              <a:t>2011</a:t>
            </a:r>
            <a:r>
              <a:rPr kumimoji="1" lang="zh-CN" altLang="en-US" sz="1800" dirty="0" smtClean="0">
                <a:solidFill>
                  <a:schemeClr val="bg1"/>
                </a:solidFill>
                <a:latin typeface="+mn-lt"/>
                <a:ea typeface="微软雅黑" pitchFamily="34" charset="-122"/>
              </a:rPr>
              <a:t>年</a:t>
            </a:r>
            <a:endParaRPr kumimoji="1" lang="ko-KR" altLang="en-US" sz="1800" dirty="0">
              <a:solidFill>
                <a:schemeClr val="bg1"/>
              </a:solidFill>
              <a:latin typeface="+mn-lt"/>
              <a:ea typeface="微软雅黑" pitchFamily="34" charset="-122"/>
            </a:endParaRPr>
          </a:p>
        </p:txBody>
      </p:sp>
      <p:sp>
        <p:nvSpPr>
          <p:cNvPr id="25" name="AutoShape 47"/>
          <p:cNvSpPr>
            <a:spLocks noChangeArrowheads="1"/>
          </p:cNvSpPr>
          <p:nvPr/>
        </p:nvSpPr>
        <p:spPr bwMode="auto">
          <a:xfrm>
            <a:off x="337786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tx1"/>
                </a:solidFill>
                <a:latin typeface="+mn-lt"/>
                <a:ea typeface="微软雅黑" pitchFamily="34" charset="-122"/>
              </a:rPr>
              <a:t>2010</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6" name="AutoShape 47"/>
          <p:cNvSpPr>
            <a:spLocks noChangeArrowheads="1"/>
          </p:cNvSpPr>
          <p:nvPr/>
        </p:nvSpPr>
        <p:spPr bwMode="auto">
          <a:xfrm>
            <a:off x="236582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2009</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华文楷体" pitchFamily="2" charset="-122"/>
            </a:endParaRPr>
          </a:p>
        </p:txBody>
      </p:sp>
      <p:sp>
        <p:nvSpPr>
          <p:cNvPr id="37" name="AutoShape 47"/>
          <p:cNvSpPr>
            <a:spLocks noChangeArrowheads="1"/>
          </p:cNvSpPr>
          <p:nvPr/>
        </p:nvSpPr>
        <p:spPr bwMode="auto">
          <a:xfrm>
            <a:off x="1422400" y="1016537"/>
            <a:ext cx="1128156"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2007</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8" name="AutoShape 48"/>
          <p:cNvSpPr>
            <a:spLocks noChangeArrowheads="1"/>
          </p:cNvSpPr>
          <p:nvPr/>
        </p:nvSpPr>
        <p:spPr bwMode="auto">
          <a:xfrm>
            <a:off x="662379" y="1031050"/>
            <a:ext cx="950025" cy="457200"/>
          </a:xfrm>
          <a:prstGeom prst="homePlate">
            <a:avLst>
              <a:gd name="adj" fmla="val 3796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tx1"/>
                </a:solidFill>
                <a:latin typeface="+mn-lt"/>
                <a:ea typeface="微软雅黑" pitchFamily="34" charset="-122"/>
              </a:rPr>
              <a:t>2006</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9" name="AutoShape 49"/>
          <p:cNvSpPr>
            <a:spLocks noChangeArrowheads="1"/>
          </p:cNvSpPr>
          <p:nvPr/>
        </p:nvSpPr>
        <p:spPr bwMode="auto">
          <a:xfrm>
            <a:off x="0" y="1031050"/>
            <a:ext cx="877083"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tx1"/>
                </a:solidFill>
                <a:latin typeface="+mn-lt"/>
                <a:ea typeface="微软雅黑" pitchFamily="34" charset="-122"/>
              </a:rPr>
              <a:t>2005</a:t>
            </a:r>
            <a:r>
              <a:rPr kumimoji="1" lang="zh-CN" altLang="en-US" sz="1800" dirty="0">
                <a:solidFill>
                  <a:schemeClr val="tx1"/>
                </a:solidFill>
                <a:latin typeface="+mn-lt"/>
                <a:ea typeface="微软雅黑" pitchFamily="34" charset="-122"/>
              </a:rPr>
              <a:t>年</a:t>
            </a:r>
            <a:endParaRPr kumimoji="1" lang="en-US" altLang="ko-KR" sz="1800" dirty="0">
              <a:solidFill>
                <a:schemeClr val="tx1"/>
              </a:solidFill>
              <a:latin typeface="+mn-lt"/>
              <a:ea typeface="微软雅黑" pitchFamily="34" charset="-122"/>
            </a:endParaRPr>
          </a:p>
        </p:txBody>
      </p:sp>
    </p:spTree>
    <p:extLst>
      <p:ext uri="{BB962C8B-B14F-4D97-AF65-F5344CB8AC3E}">
        <p14:creationId xmlns="" xmlns:p14="http://schemas.microsoft.com/office/powerpoint/2010/main" val="417591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8/11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12" name="文本占位符 3"/>
          <p:cNvSpPr txBox="1">
            <a:spLocks/>
          </p:cNvSpPr>
          <p:nvPr/>
        </p:nvSpPr>
        <p:spPr>
          <a:xfrm>
            <a:off x="5923915" y="3166110"/>
            <a:ext cx="4123055" cy="1165860"/>
          </a:xfrm>
          <a:prstGeom prst="rect">
            <a:avLst/>
          </a:prstGeom>
        </p:spPr>
        <p:txBody>
          <a:bodyPr/>
          <a:lstStyle/>
          <a:p>
            <a:pPr marL="354013" lvl="1" indent="-354013">
              <a:lnSpc>
                <a:spcPct val="170000"/>
              </a:lnSpc>
              <a:buFont typeface="Wingdings" pitchFamily="2" charset="2"/>
              <a:buChar char="Ø"/>
              <a:defRPr/>
            </a:pPr>
            <a:r>
              <a:rPr lang="en-US" altLang="zh-CN" sz="1800" b="0" dirty="0" smtClean="0">
                <a:solidFill>
                  <a:schemeClr val="tx1"/>
                </a:solidFill>
                <a:latin typeface="微软雅黑" pitchFamily="34" charset="-122"/>
                <a:ea typeface="微软雅黑" pitchFamily="34" charset="-122"/>
              </a:rPr>
              <a:t>2012</a:t>
            </a:r>
            <a:r>
              <a:rPr lang="zh-CN" altLang="en-US" sz="1800" b="0" dirty="0">
                <a:solidFill>
                  <a:schemeClr val="tx1"/>
                </a:solidFill>
                <a:latin typeface="微软雅黑" pitchFamily="34" charset="-122"/>
                <a:ea typeface="微软雅黑" pitchFamily="34" charset="-122"/>
              </a:rPr>
              <a:t>年宇通成功获得土库曼斯坦总统三号购买令，</a:t>
            </a:r>
            <a:r>
              <a:rPr lang="en-US" altLang="zh-CN" sz="1800" b="0" dirty="0">
                <a:solidFill>
                  <a:schemeClr val="tx1"/>
                </a:solidFill>
                <a:latin typeface="微软雅黑" pitchFamily="34" charset="-122"/>
                <a:ea typeface="微软雅黑" pitchFamily="34" charset="-122"/>
              </a:rPr>
              <a:t>50</a:t>
            </a:r>
            <a:r>
              <a:rPr lang="zh-CN" altLang="en-US" sz="1800" b="0" dirty="0">
                <a:solidFill>
                  <a:schemeClr val="tx1"/>
                </a:solidFill>
                <a:latin typeface="微软雅黑" pitchFamily="34" charset="-122"/>
                <a:ea typeface="微软雅黑" pitchFamily="34" charset="-122"/>
              </a:rPr>
              <a:t>台宇通车打破了土库曼斯坦无中国客车的局面。</a:t>
            </a:r>
          </a:p>
        </p:txBody>
      </p:sp>
      <p:pic>
        <p:nvPicPr>
          <p:cNvPr id="13" name="图片 12" descr="宇通在土库曼斯坦.jpg"/>
          <p:cNvPicPr>
            <a:picLocks noChangeAspect="1"/>
          </p:cNvPicPr>
          <p:nvPr/>
        </p:nvPicPr>
        <p:blipFill>
          <a:blip r:embed="rId3" cstate="email"/>
          <a:stretch>
            <a:fillRect/>
          </a:stretch>
        </p:blipFill>
        <p:spPr>
          <a:xfrm>
            <a:off x="445770" y="2030317"/>
            <a:ext cx="5337810" cy="3901853"/>
          </a:xfrm>
          <a:prstGeom prst="rect">
            <a:avLst/>
          </a:prstGeom>
        </p:spPr>
      </p:pic>
      <p:sp>
        <p:nvSpPr>
          <p:cNvPr id="15" name="AutoShape 44"/>
          <p:cNvSpPr>
            <a:spLocks noChangeArrowheads="1"/>
          </p:cNvSpPr>
          <p:nvPr/>
        </p:nvSpPr>
        <p:spPr bwMode="auto">
          <a:xfrm>
            <a:off x="9129486" y="1059543"/>
            <a:ext cx="1117600" cy="463014"/>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2016</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6" name="AutoShape 44"/>
          <p:cNvSpPr>
            <a:spLocks noChangeArrowheads="1"/>
          </p:cNvSpPr>
          <p:nvPr/>
        </p:nvSpPr>
        <p:spPr bwMode="auto">
          <a:xfrm>
            <a:off x="8247865" y="1072615"/>
            <a:ext cx="1084820"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2015</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7" name="AutoShape 44"/>
          <p:cNvSpPr>
            <a:spLocks noChangeArrowheads="1"/>
          </p:cNvSpPr>
          <p:nvPr/>
        </p:nvSpPr>
        <p:spPr bwMode="auto">
          <a:xfrm>
            <a:off x="7379854" y="1067998"/>
            <a:ext cx="1096489" cy="445448"/>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2014</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8" name="AutoShape 44"/>
          <p:cNvSpPr>
            <a:spLocks noChangeArrowheads="1"/>
          </p:cNvSpPr>
          <p:nvPr/>
        </p:nvSpPr>
        <p:spPr bwMode="auto">
          <a:xfrm>
            <a:off x="6522192" y="1058100"/>
            <a:ext cx="1068779"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2013</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19" name="AutoShape 44"/>
          <p:cNvSpPr>
            <a:spLocks noChangeArrowheads="1"/>
          </p:cNvSpPr>
          <p:nvPr/>
        </p:nvSpPr>
        <p:spPr bwMode="auto">
          <a:xfrm>
            <a:off x="5419107" y="1045564"/>
            <a:ext cx="1229962" cy="457200"/>
          </a:xfrm>
          <a:prstGeom prst="homePlate">
            <a:avLst>
              <a:gd name="adj" fmla="val 38129"/>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bg1"/>
                </a:solidFill>
                <a:latin typeface="+mn-lt"/>
                <a:ea typeface="微软雅黑" pitchFamily="34" charset="-122"/>
              </a:rPr>
              <a:t>2012</a:t>
            </a:r>
            <a:r>
              <a:rPr kumimoji="1" lang="zh-CN" altLang="en-US" sz="1800" dirty="0" smtClean="0">
                <a:solidFill>
                  <a:schemeClr val="bg1"/>
                </a:solidFill>
                <a:latin typeface="+mn-lt"/>
                <a:ea typeface="微软雅黑" pitchFamily="34" charset="-122"/>
              </a:rPr>
              <a:t>年</a:t>
            </a:r>
            <a:endParaRPr kumimoji="1" lang="ko-KR" altLang="en-US" sz="1800" dirty="0">
              <a:solidFill>
                <a:schemeClr val="bg1"/>
              </a:solidFill>
              <a:latin typeface="+mn-lt"/>
              <a:ea typeface="微软雅黑" pitchFamily="34" charset="-122"/>
            </a:endParaRPr>
          </a:p>
        </p:txBody>
      </p:sp>
      <p:sp>
        <p:nvSpPr>
          <p:cNvPr id="20" name="AutoShape 44"/>
          <p:cNvSpPr>
            <a:spLocks noChangeArrowheads="1"/>
          </p:cNvSpPr>
          <p:nvPr/>
        </p:nvSpPr>
        <p:spPr bwMode="auto">
          <a:xfrm>
            <a:off x="4351647" y="1031051"/>
            <a:ext cx="1235034"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2011</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1" name="AutoShape 47"/>
          <p:cNvSpPr>
            <a:spLocks noChangeArrowheads="1"/>
          </p:cNvSpPr>
          <p:nvPr/>
        </p:nvSpPr>
        <p:spPr bwMode="auto">
          <a:xfrm>
            <a:off x="337786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tx1"/>
                </a:solidFill>
                <a:latin typeface="+mn-lt"/>
                <a:ea typeface="微软雅黑" pitchFamily="34" charset="-122"/>
              </a:rPr>
              <a:t>2010</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1" name="AutoShape 47"/>
          <p:cNvSpPr>
            <a:spLocks noChangeArrowheads="1"/>
          </p:cNvSpPr>
          <p:nvPr/>
        </p:nvSpPr>
        <p:spPr bwMode="auto">
          <a:xfrm>
            <a:off x="236582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2009</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华文楷体" pitchFamily="2" charset="-122"/>
            </a:endParaRPr>
          </a:p>
        </p:txBody>
      </p:sp>
      <p:sp>
        <p:nvSpPr>
          <p:cNvPr id="32" name="AutoShape 47"/>
          <p:cNvSpPr>
            <a:spLocks noChangeArrowheads="1"/>
          </p:cNvSpPr>
          <p:nvPr/>
        </p:nvSpPr>
        <p:spPr bwMode="auto">
          <a:xfrm>
            <a:off x="1422400" y="1016537"/>
            <a:ext cx="1128156"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2007</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3" name="AutoShape 48"/>
          <p:cNvSpPr>
            <a:spLocks noChangeArrowheads="1"/>
          </p:cNvSpPr>
          <p:nvPr/>
        </p:nvSpPr>
        <p:spPr bwMode="auto">
          <a:xfrm>
            <a:off x="662379" y="1031050"/>
            <a:ext cx="950025" cy="457200"/>
          </a:xfrm>
          <a:prstGeom prst="homePlate">
            <a:avLst>
              <a:gd name="adj" fmla="val 3796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tx1"/>
                </a:solidFill>
                <a:latin typeface="+mn-lt"/>
                <a:ea typeface="微软雅黑" pitchFamily="34" charset="-122"/>
              </a:rPr>
              <a:t>2006</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4" name="AutoShape 49"/>
          <p:cNvSpPr>
            <a:spLocks noChangeArrowheads="1"/>
          </p:cNvSpPr>
          <p:nvPr/>
        </p:nvSpPr>
        <p:spPr bwMode="auto">
          <a:xfrm>
            <a:off x="0" y="1031050"/>
            <a:ext cx="877083"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tx1"/>
                </a:solidFill>
                <a:latin typeface="+mn-lt"/>
                <a:ea typeface="微软雅黑" pitchFamily="34" charset="-122"/>
              </a:rPr>
              <a:t>2005</a:t>
            </a:r>
            <a:r>
              <a:rPr kumimoji="1" lang="zh-CN" altLang="en-US" sz="1800" dirty="0">
                <a:solidFill>
                  <a:schemeClr val="tx1"/>
                </a:solidFill>
                <a:latin typeface="+mn-lt"/>
                <a:ea typeface="微软雅黑" pitchFamily="34" charset="-122"/>
              </a:rPr>
              <a:t>年</a:t>
            </a:r>
            <a:endParaRPr kumimoji="1" lang="en-US" altLang="ko-KR" sz="1800" dirty="0">
              <a:solidFill>
                <a:schemeClr val="tx1"/>
              </a:solidFill>
              <a:latin typeface="+mn-lt"/>
              <a:ea typeface="微软雅黑" pitchFamily="34" charset="-122"/>
            </a:endParaRPr>
          </a:p>
        </p:txBody>
      </p:sp>
    </p:spTree>
    <p:extLst>
      <p:ext uri="{BB962C8B-B14F-4D97-AF65-F5344CB8AC3E}">
        <p14:creationId xmlns="" xmlns:p14="http://schemas.microsoft.com/office/powerpoint/2010/main" val="419997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a:solidFill>
                  <a:schemeClr val="bg1"/>
                </a:solidFill>
                <a:latin typeface="微软雅黑" pitchFamily="34" charset="-122"/>
                <a:ea typeface="微软雅黑" pitchFamily="34" charset="-122"/>
              </a:rPr>
              <a:t> 目录</a:t>
            </a:r>
          </a:p>
        </p:txBody>
      </p:sp>
      <p:sp>
        <p:nvSpPr>
          <p:cNvPr id="25607" name="Text Box 7"/>
          <p:cNvSpPr txBox="1">
            <a:spLocks noChangeArrowheads="1"/>
          </p:cNvSpPr>
          <p:nvPr/>
        </p:nvSpPr>
        <p:spPr bwMode="auto">
          <a:xfrm>
            <a:off x="1549400" y="2946400"/>
            <a:ext cx="8174038" cy="1428750"/>
          </a:xfrm>
          <a:prstGeom prst="rect">
            <a:avLst/>
          </a:prstGeom>
          <a:noFill/>
          <a:ln>
            <a:noFill/>
          </a:ln>
          <a:effectLst>
            <a:prstShdw prst="shdw12">
              <a:schemeClr val="accent1">
                <a:gamma/>
                <a:shade val="60000"/>
                <a:invGamma/>
                <a:alpha val="50000"/>
              </a:schemeClr>
            </a:prstShdw>
          </a:effectLst>
          <a:extLst/>
        </p:spPr>
        <p:txBody>
          <a:bodyPr lIns="91429" tIns="45714" rIns="91429" bIns="45714">
            <a:spAutoFit/>
          </a:bodyPr>
          <a:lstStyle/>
          <a:p>
            <a:pPr>
              <a:lnSpc>
                <a:spcPct val="155000"/>
              </a:lnSpc>
              <a:defRPr/>
            </a:pPr>
            <a:r>
              <a:rPr lang="en-US" altLang="zh-CN" sz="2800" dirty="0">
                <a:solidFill>
                  <a:srgbClr val="006699"/>
                </a:solidFill>
                <a:ea typeface="微软雅黑" pitchFamily="34" charset="-122"/>
              </a:rPr>
              <a:t>1.1   </a:t>
            </a:r>
            <a:r>
              <a:rPr lang="zh-CN" altLang="en-US" sz="2800" dirty="0">
                <a:solidFill>
                  <a:srgbClr val="006699"/>
                </a:solidFill>
                <a:ea typeface="微软雅黑" pitchFamily="34" charset="-122"/>
              </a:rPr>
              <a:t>对外贸易价值及政策支持</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1.2   </a:t>
            </a:r>
            <a:r>
              <a:rPr lang="zh-CN" altLang="en-US" sz="2800" dirty="0">
                <a:solidFill>
                  <a:srgbClr val="006699"/>
                </a:solidFill>
                <a:ea typeface="微软雅黑" pitchFamily="34" charset="-122"/>
              </a:rPr>
              <a:t>宇通海外在行业中的竞争力表现</a:t>
            </a:r>
            <a:endParaRPr lang="en-US" altLang="zh-CN" sz="2800" dirty="0">
              <a:solidFill>
                <a:srgbClr val="006699"/>
              </a:solidFill>
              <a:ea typeface="微软雅黑" pitchFamily="34" charset="-122"/>
            </a:endParaRPr>
          </a:p>
        </p:txBody>
      </p:sp>
      <p:grpSp>
        <p:nvGrpSpPr>
          <p:cNvPr id="14340" name="Group 16"/>
          <p:cNvGrpSpPr>
            <a:grpSpLocks/>
          </p:cNvGrpSpPr>
          <p:nvPr/>
        </p:nvGrpSpPr>
        <p:grpSpPr bwMode="auto">
          <a:xfrm>
            <a:off x="1149350" y="3027363"/>
            <a:ext cx="7292975" cy="671512"/>
            <a:chOff x="676" y="1984"/>
            <a:chExt cx="4250" cy="408"/>
          </a:xfrm>
        </p:grpSpPr>
        <p:sp>
          <p:nvSpPr>
            <p:cNvPr id="14342" name="AutoShape 10"/>
            <p:cNvSpPr>
              <a:spLocks noChangeArrowheads="1"/>
            </p:cNvSpPr>
            <p:nvPr/>
          </p:nvSpPr>
          <p:spPr bwMode="auto">
            <a:xfrm>
              <a:off x="676" y="1984"/>
              <a:ext cx="4250" cy="408"/>
            </a:xfrm>
            <a:prstGeom prst="flowChartProcess">
              <a:avLst/>
            </a:prstGeom>
            <a:noFill/>
            <a:ln w="25400">
              <a:solidFill>
                <a:srgbClr val="FF0000"/>
              </a:solidFill>
              <a:miter lim="800000"/>
              <a:headEnd/>
              <a:tailEnd/>
            </a:ln>
          </p:spPr>
          <p:txBody>
            <a:bodyPr wrap="none" anchor="ctr"/>
            <a:lstStyle/>
            <a:p>
              <a:pPr algn="ctr"/>
              <a:endParaRPr lang="zh-CN" altLang="en-US">
                <a:ea typeface="微软雅黑" pitchFamily="34" charset="-122"/>
              </a:endParaRPr>
            </a:p>
          </p:txBody>
        </p:sp>
        <p:sp>
          <p:nvSpPr>
            <p:cNvPr id="14343" name="AutoShape 15"/>
            <p:cNvSpPr>
              <a:spLocks noChangeArrowheads="1"/>
            </p:cNvSpPr>
            <p:nvPr/>
          </p:nvSpPr>
          <p:spPr bwMode="auto">
            <a:xfrm>
              <a:off x="679" y="1985"/>
              <a:ext cx="318" cy="402"/>
            </a:xfrm>
            <a:prstGeom prst="homePlate">
              <a:avLst>
                <a:gd name="adj" fmla="val 99685"/>
              </a:avLst>
            </a:prstGeom>
            <a:gradFill rotWithShape="1">
              <a:gsLst>
                <a:gs pos="0">
                  <a:srgbClr val="FF0000"/>
                </a:gs>
                <a:gs pos="100000">
                  <a:schemeClr val="bg1"/>
                </a:gs>
              </a:gsLst>
              <a:lin ang="0" scaled="1"/>
            </a:gradFill>
            <a:ln w="9525">
              <a:noFill/>
              <a:miter lim="800000"/>
              <a:headEnd/>
              <a:tailEnd/>
            </a:ln>
          </p:spPr>
          <p:txBody>
            <a:bodyPr wrap="none" anchor="ctr"/>
            <a:lstStyle/>
            <a:p>
              <a:pPr algn="ctr"/>
              <a:endParaRPr lang="zh-CN" altLang="en-US">
                <a:ea typeface="微软雅黑" pitchFamily="34" charset="-122"/>
              </a:endParaRPr>
            </a:p>
          </p:txBody>
        </p:sp>
      </p:grpSp>
      <p:sp>
        <p:nvSpPr>
          <p:cNvPr id="14341" name="矩形 2"/>
          <p:cNvSpPr>
            <a:spLocks noChangeArrowheads="1"/>
          </p:cNvSpPr>
          <p:nvPr/>
        </p:nvSpPr>
        <p:spPr bwMode="auto">
          <a:xfrm>
            <a:off x="458788" y="1724025"/>
            <a:ext cx="8758237" cy="1077913"/>
          </a:xfrm>
          <a:prstGeom prst="rect">
            <a:avLst/>
          </a:prstGeom>
          <a:noFill/>
          <a:ln w="9525">
            <a:noFill/>
            <a:miter lim="800000"/>
            <a:headEnd/>
            <a:tailEnd/>
          </a:ln>
        </p:spPr>
        <p:txBody>
          <a:bodyPr wrap="none" lIns="91418" tIns="45708" rIns="91418" bIns="45708">
            <a:spAutoFit/>
          </a:bodyPr>
          <a:lstStyle/>
          <a:p>
            <a:pPr eaLnBrk="0" hangingPunct="0">
              <a:lnSpc>
                <a:spcPct val="200000"/>
              </a:lnSpc>
            </a:pPr>
            <a:r>
              <a:rPr lang="zh-CN" altLang="en-US" sz="3200">
                <a:solidFill>
                  <a:srgbClr val="006699"/>
                </a:solidFill>
                <a:latin typeface="微软雅黑" pitchFamily="34" charset="-122"/>
                <a:ea typeface="微软雅黑" pitchFamily="34" charset="-122"/>
              </a:rPr>
              <a:t>第一部分   海外市场价值及宇通海外竞争力表现</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9/11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pic>
        <p:nvPicPr>
          <p:cNvPr id="12" name="Picture 26" descr="E:\营销活动\委内签约仪式\照片\委内瑞拉项目相关照片\2013年委内批量订单照片\10月20日，一批宇通客车集结江苏连云港港口码头即将出口至委内瑞拉.jpg"/>
          <p:cNvPicPr>
            <a:picLocks noChangeAspect="1" noChangeArrowheads="1"/>
          </p:cNvPicPr>
          <p:nvPr/>
        </p:nvPicPr>
        <p:blipFill>
          <a:blip r:embed="rId2" cstate="email"/>
          <a:srcRect/>
          <a:stretch>
            <a:fillRect/>
          </a:stretch>
        </p:blipFill>
        <p:spPr bwMode="auto">
          <a:xfrm>
            <a:off x="5299075" y="3200400"/>
            <a:ext cx="4513263" cy="2871788"/>
          </a:xfrm>
          <a:prstGeom prst="rect">
            <a:avLst/>
          </a:prstGeom>
          <a:noFill/>
          <a:ln w="9525">
            <a:noFill/>
            <a:miter lim="800000"/>
            <a:headEnd/>
            <a:tailEnd/>
          </a:ln>
        </p:spPr>
      </p:pic>
      <p:pic>
        <p:nvPicPr>
          <p:cNvPr id="13" name="Picture 28" descr="C:\Documents and Settings\zhaoyao\My Documents\QQ截图20140122111158.jpg"/>
          <p:cNvPicPr>
            <a:picLocks noChangeAspect="1" noChangeArrowheads="1"/>
          </p:cNvPicPr>
          <p:nvPr/>
        </p:nvPicPr>
        <p:blipFill>
          <a:blip r:embed="rId3" cstate="email"/>
          <a:srcRect/>
          <a:stretch>
            <a:fillRect/>
          </a:stretch>
        </p:blipFill>
        <p:spPr bwMode="auto">
          <a:xfrm>
            <a:off x="450850" y="3200400"/>
            <a:ext cx="4579938" cy="2871788"/>
          </a:xfrm>
          <a:prstGeom prst="rect">
            <a:avLst/>
          </a:prstGeom>
          <a:noFill/>
          <a:ln w="9525">
            <a:noFill/>
            <a:miter lim="800000"/>
            <a:headEnd/>
            <a:tailEnd/>
          </a:ln>
        </p:spPr>
      </p:pic>
      <p:sp>
        <p:nvSpPr>
          <p:cNvPr id="14" name="矩形 13"/>
          <p:cNvSpPr>
            <a:spLocks noChangeArrowheads="1"/>
          </p:cNvSpPr>
          <p:nvPr/>
        </p:nvSpPr>
        <p:spPr bwMode="auto">
          <a:xfrm>
            <a:off x="450850" y="6078538"/>
            <a:ext cx="4579938" cy="461962"/>
          </a:xfrm>
          <a:prstGeom prst="rect">
            <a:avLst/>
          </a:prstGeom>
          <a:noFill/>
          <a:ln w="9525">
            <a:noFill/>
            <a:miter lim="800000"/>
            <a:headEnd/>
            <a:tailEnd/>
          </a:ln>
        </p:spPr>
        <p:txBody>
          <a:bodyPr>
            <a:spAutoFit/>
          </a:bodyPr>
          <a:lstStyle/>
          <a:p>
            <a:pPr marL="0" lvl="1" algn="ctr">
              <a:lnSpc>
                <a:spcPct val="150000"/>
              </a:lnSpc>
            </a:pPr>
            <a:r>
              <a:rPr lang="zh-CN" altLang="en-US" dirty="0">
                <a:solidFill>
                  <a:schemeClr val="tx1"/>
                </a:solidFill>
                <a:latin typeface="微软雅黑" pitchFamily="34" charset="-122"/>
                <a:ea typeface="微软雅黑" pitchFamily="34" charset="-122"/>
              </a:rPr>
              <a:t>汤总会见委内瑞拉总统马杜罗</a:t>
            </a:r>
            <a:endParaRPr lang="en-US" altLang="zh-CN" dirty="0">
              <a:solidFill>
                <a:schemeClr val="tx1"/>
              </a:solidFill>
              <a:latin typeface="微软雅黑" pitchFamily="34" charset="-122"/>
              <a:ea typeface="微软雅黑" pitchFamily="34" charset="-122"/>
            </a:endParaRPr>
          </a:p>
        </p:txBody>
      </p:sp>
      <p:sp>
        <p:nvSpPr>
          <p:cNvPr id="15" name="矩形 7"/>
          <p:cNvSpPr>
            <a:spLocks noChangeArrowheads="1"/>
          </p:cNvSpPr>
          <p:nvPr/>
        </p:nvSpPr>
        <p:spPr bwMode="auto">
          <a:xfrm>
            <a:off x="5260975" y="6078538"/>
            <a:ext cx="4551363" cy="388937"/>
          </a:xfrm>
          <a:prstGeom prst="rect">
            <a:avLst/>
          </a:prstGeom>
          <a:noFill/>
          <a:ln w="9525">
            <a:noFill/>
            <a:miter lim="800000"/>
            <a:headEnd/>
            <a:tailEnd/>
          </a:ln>
        </p:spPr>
        <p:txBody>
          <a:bodyPr>
            <a:spAutoFit/>
          </a:bodyPr>
          <a:lstStyle/>
          <a:p>
            <a:pPr algn="ctr">
              <a:lnSpc>
                <a:spcPct val="120000"/>
              </a:lnSpc>
            </a:pPr>
            <a:r>
              <a:rPr lang="zh-CN" altLang="en-US">
                <a:solidFill>
                  <a:schemeClr val="tx1"/>
                </a:solidFill>
                <a:latin typeface="微软雅黑" pitchFamily="34" charset="-122"/>
                <a:ea typeface="微软雅黑" pitchFamily="34" charset="-122"/>
              </a:rPr>
              <a:t>出口委内瑞拉客车集港待发</a:t>
            </a:r>
            <a:endParaRPr lang="en-US" altLang="zh-CN">
              <a:solidFill>
                <a:schemeClr val="tx1"/>
              </a:solidFill>
              <a:latin typeface="微软雅黑" pitchFamily="34" charset="-122"/>
              <a:ea typeface="微软雅黑" pitchFamily="34" charset="-122"/>
            </a:endParaRPr>
          </a:p>
        </p:txBody>
      </p:sp>
      <p:sp>
        <p:nvSpPr>
          <p:cNvPr id="16" name="文本占位符 3"/>
          <p:cNvSpPr txBox="1">
            <a:spLocks/>
          </p:cNvSpPr>
          <p:nvPr/>
        </p:nvSpPr>
        <p:spPr>
          <a:xfrm>
            <a:off x="346075" y="1646238"/>
            <a:ext cx="9356725" cy="1414462"/>
          </a:xfrm>
          <a:prstGeom prst="rect">
            <a:avLst/>
          </a:prstGeom>
        </p:spPr>
        <p:txBody>
          <a:bodyPr/>
          <a:lstStyle/>
          <a:p>
            <a:pPr marL="354013" lvl="1" indent="-354013">
              <a:spcBef>
                <a:spcPts val="1200"/>
              </a:spcBef>
              <a:buFont typeface="Wingdings" pitchFamily="2" charset="2"/>
              <a:buChar char="Ø"/>
              <a:defRPr/>
            </a:pPr>
            <a:r>
              <a:rPr lang="en-US" altLang="zh-CN" sz="1800" b="0" dirty="0" smtClean="0">
                <a:solidFill>
                  <a:schemeClr val="tx1"/>
                </a:solidFill>
                <a:latin typeface="+mn-lt"/>
                <a:ea typeface="微软雅黑" pitchFamily="34" charset="-122"/>
              </a:rPr>
              <a:t>2013</a:t>
            </a:r>
            <a:r>
              <a:rPr lang="zh-CN" altLang="en-US" sz="1800" b="0" dirty="0" smtClean="0">
                <a:solidFill>
                  <a:schemeClr val="tx1"/>
                </a:solidFill>
                <a:latin typeface="+mn-lt"/>
                <a:ea typeface="微软雅黑" pitchFamily="34" charset="-122"/>
              </a:rPr>
              <a:t>年</a:t>
            </a:r>
            <a:r>
              <a:rPr lang="en-US" altLang="zh-CN" sz="1800" b="0" dirty="0" smtClean="0">
                <a:solidFill>
                  <a:schemeClr val="tx1"/>
                </a:solidFill>
                <a:latin typeface="+mn-lt"/>
                <a:ea typeface="微软雅黑" pitchFamily="34" charset="-122"/>
              </a:rPr>
              <a:t>9</a:t>
            </a:r>
            <a:r>
              <a:rPr lang="zh-CN" altLang="en-US" sz="1800" b="0" dirty="0">
                <a:solidFill>
                  <a:schemeClr val="tx1"/>
                </a:solidFill>
                <a:latin typeface="+mn-lt"/>
                <a:ea typeface="微软雅黑" pitchFamily="34" charset="-122"/>
              </a:rPr>
              <a:t>月，宇通与委内瑞拉签订了</a:t>
            </a:r>
            <a:r>
              <a:rPr lang="en-US" altLang="zh-CN" sz="1800" b="0" dirty="0">
                <a:solidFill>
                  <a:schemeClr val="tx1"/>
                </a:solidFill>
                <a:latin typeface="+mn-lt"/>
                <a:ea typeface="微软雅黑" pitchFamily="34" charset="-122"/>
              </a:rPr>
              <a:t>2000</a:t>
            </a:r>
            <a:r>
              <a:rPr lang="zh-CN" altLang="en-US" sz="1800" b="0" dirty="0">
                <a:solidFill>
                  <a:schemeClr val="tx1"/>
                </a:solidFill>
                <a:latin typeface="+mn-lt"/>
                <a:ea typeface="微软雅黑" pitchFamily="34" charset="-122"/>
              </a:rPr>
              <a:t>台客车出口订单，包括城市客车、城际巴士以及</a:t>
            </a:r>
            <a:r>
              <a:rPr lang="en-US" altLang="zh-CN" sz="1800" b="0" dirty="0">
                <a:solidFill>
                  <a:schemeClr val="tx1"/>
                </a:solidFill>
                <a:latin typeface="+mn-lt"/>
                <a:ea typeface="微软雅黑" pitchFamily="34" charset="-122"/>
              </a:rPr>
              <a:t>18</a:t>
            </a:r>
            <a:r>
              <a:rPr lang="zh-CN" altLang="en-US" sz="1800" b="0" dirty="0">
                <a:solidFill>
                  <a:schemeClr val="tx1"/>
                </a:solidFill>
                <a:latin typeface="+mn-lt"/>
                <a:ea typeface="微软雅黑" pitchFamily="34" charset="-122"/>
              </a:rPr>
              <a:t>米铰接客车。这些巴士将在委内瑞拉的</a:t>
            </a:r>
            <a:r>
              <a:rPr lang="en-US" altLang="zh-CN" sz="1800" b="0" dirty="0">
                <a:solidFill>
                  <a:schemeClr val="tx1"/>
                </a:solidFill>
                <a:latin typeface="+mn-lt"/>
                <a:ea typeface="微软雅黑" pitchFamily="34" charset="-122"/>
              </a:rPr>
              <a:t>23</a:t>
            </a:r>
            <a:r>
              <a:rPr lang="zh-CN" altLang="en-US" sz="1800" b="0" dirty="0">
                <a:solidFill>
                  <a:schemeClr val="tx1"/>
                </a:solidFill>
                <a:latin typeface="+mn-lt"/>
                <a:ea typeface="微软雅黑" pitchFamily="34" charset="-122"/>
              </a:rPr>
              <a:t>个州、</a:t>
            </a:r>
            <a:r>
              <a:rPr lang="en-US" altLang="zh-CN" sz="1800" b="0" dirty="0">
                <a:solidFill>
                  <a:schemeClr val="tx1"/>
                </a:solidFill>
                <a:latin typeface="+mn-lt"/>
                <a:ea typeface="微软雅黑" pitchFamily="34" charset="-122"/>
              </a:rPr>
              <a:t>38</a:t>
            </a:r>
            <a:r>
              <a:rPr lang="zh-CN" altLang="en-US" sz="1800" b="0" dirty="0">
                <a:solidFill>
                  <a:schemeClr val="tx1"/>
                </a:solidFill>
                <a:latin typeface="+mn-lt"/>
                <a:ea typeface="微软雅黑" pitchFamily="34" charset="-122"/>
              </a:rPr>
              <a:t>个城市运行，超过</a:t>
            </a:r>
            <a:r>
              <a:rPr lang="en-US" altLang="zh-CN" sz="1800" b="0" dirty="0">
                <a:solidFill>
                  <a:schemeClr val="tx1"/>
                </a:solidFill>
                <a:latin typeface="+mn-lt"/>
                <a:ea typeface="微软雅黑" pitchFamily="34" charset="-122"/>
              </a:rPr>
              <a:t>1600</a:t>
            </a:r>
            <a:r>
              <a:rPr lang="zh-CN" altLang="en-US" sz="1800" b="0" dirty="0">
                <a:solidFill>
                  <a:schemeClr val="tx1"/>
                </a:solidFill>
                <a:latin typeface="+mn-lt"/>
                <a:ea typeface="微软雅黑" pitchFamily="34" charset="-122"/>
              </a:rPr>
              <a:t>万人受益。</a:t>
            </a:r>
            <a:endParaRPr lang="en-US" altLang="zh-CN" sz="1800" b="0" dirty="0">
              <a:solidFill>
                <a:schemeClr val="tx1"/>
              </a:solidFill>
              <a:latin typeface="+mn-lt"/>
              <a:ea typeface="微软雅黑" pitchFamily="34" charset="-122"/>
            </a:endParaRPr>
          </a:p>
          <a:p>
            <a:pPr marL="354013" lvl="1" indent="-354013">
              <a:spcBef>
                <a:spcPts val="1200"/>
              </a:spcBef>
              <a:buFont typeface="Wingdings" pitchFamily="2" charset="2"/>
              <a:buChar char="Ø"/>
              <a:defRPr/>
            </a:pPr>
            <a:r>
              <a:rPr lang="en-US" altLang="zh-CN" sz="1800" b="0" dirty="0" smtClean="0">
                <a:solidFill>
                  <a:schemeClr val="tx1"/>
                </a:solidFill>
                <a:ea typeface="微软雅黑" pitchFamily="34" charset="-122"/>
              </a:rPr>
              <a:t>2013</a:t>
            </a:r>
            <a:r>
              <a:rPr lang="zh-CN" altLang="en-US" sz="1800" b="0" dirty="0" smtClean="0">
                <a:solidFill>
                  <a:schemeClr val="tx1"/>
                </a:solidFill>
                <a:ea typeface="微软雅黑" pitchFamily="34" charset="-122"/>
              </a:rPr>
              <a:t>年</a:t>
            </a:r>
            <a:r>
              <a:rPr lang="en-US" altLang="zh-CN" sz="1800" b="0" dirty="0" smtClean="0">
                <a:solidFill>
                  <a:schemeClr val="tx1"/>
                </a:solidFill>
                <a:ea typeface="微软雅黑" pitchFamily="34" charset="-122"/>
              </a:rPr>
              <a:t>9</a:t>
            </a:r>
            <a:r>
              <a:rPr lang="zh-CN" altLang="en-US" sz="1800" b="0" dirty="0">
                <a:solidFill>
                  <a:schemeClr val="tx1"/>
                </a:solidFill>
                <a:ea typeface="微软雅黑" pitchFamily="34" charset="-122"/>
              </a:rPr>
              <a:t>月</a:t>
            </a:r>
            <a:r>
              <a:rPr lang="en-US" altLang="zh-CN" sz="1800" b="0" dirty="0">
                <a:solidFill>
                  <a:schemeClr val="tx1"/>
                </a:solidFill>
                <a:ea typeface="微软雅黑" pitchFamily="34" charset="-122"/>
              </a:rPr>
              <a:t>23</a:t>
            </a:r>
            <a:r>
              <a:rPr lang="zh-CN" altLang="en-US" sz="1800" b="0" dirty="0">
                <a:solidFill>
                  <a:schemeClr val="tx1"/>
                </a:solidFill>
                <a:ea typeface="微软雅黑" pitchFamily="34" charset="-122"/>
              </a:rPr>
              <a:t>日在钓鱼台国宾馆，汤总会见了委内瑞拉总统马杜罗。会议期间，马杜罗高度赞扬了宇通的委内瑞拉的公共交通发展做出的突出贡献。</a:t>
            </a:r>
            <a:endParaRPr lang="zh-CN" altLang="en-US" sz="1800" b="0" dirty="0">
              <a:solidFill>
                <a:schemeClr val="tx1"/>
              </a:solidFill>
              <a:latin typeface="+mn-lt"/>
              <a:ea typeface="微软雅黑" pitchFamily="34" charset="-122"/>
            </a:endParaRPr>
          </a:p>
        </p:txBody>
      </p:sp>
      <p:sp>
        <p:nvSpPr>
          <p:cNvPr id="28" name="AutoShape 44"/>
          <p:cNvSpPr>
            <a:spLocks noChangeArrowheads="1"/>
          </p:cNvSpPr>
          <p:nvPr/>
        </p:nvSpPr>
        <p:spPr bwMode="auto">
          <a:xfrm>
            <a:off x="9129486" y="1059543"/>
            <a:ext cx="1117600" cy="463014"/>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2016</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29" name="AutoShape 44"/>
          <p:cNvSpPr>
            <a:spLocks noChangeArrowheads="1"/>
          </p:cNvSpPr>
          <p:nvPr/>
        </p:nvSpPr>
        <p:spPr bwMode="auto">
          <a:xfrm>
            <a:off x="8247865" y="1072615"/>
            <a:ext cx="1084820"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2015</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0" name="AutoShape 44"/>
          <p:cNvSpPr>
            <a:spLocks noChangeArrowheads="1"/>
          </p:cNvSpPr>
          <p:nvPr/>
        </p:nvSpPr>
        <p:spPr bwMode="auto">
          <a:xfrm>
            <a:off x="7379854" y="1067998"/>
            <a:ext cx="1096489" cy="445448"/>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2014</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1" name="AutoShape 44"/>
          <p:cNvSpPr>
            <a:spLocks noChangeArrowheads="1"/>
          </p:cNvSpPr>
          <p:nvPr/>
        </p:nvSpPr>
        <p:spPr bwMode="auto">
          <a:xfrm>
            <a:off x="6522192" y="1058100"/>
            <a:ext cx="1068779" cy="457200"/>
          </a:xfrm>
          <a:prstGeom prst="homePlate">
            <a:avLst>
              <a:gd name="adj" fmla="val 38129"/>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bg1"/>
                </a:solidFill>
                <a:latin typeface="+mn-lt"/>
                <a:ea typeface="微软雅黑" pitchFamily="34" charset="-122"/>
              </a:rPr>
              <a:t>2013</a:t>
            </a:r>
            <a:r>
              <a:rPr kumimoji="1" lang="zh-CN" altLang="en-US" sz="1800" dirty="0" smtClean="0">
                <a:solidFill>
                  <a:schemeClr val="bg1"/>
                </a:solidFill>
                <a:latin typeface="+mn-lt"/>
                <a:ea typeface="微软雅黑" pitchFamily="34" charset="-122"/>
              </a:rPr>
              <a:t>年</a:t>
            </a:r>
            <a:endParaRPr kumimoji="1" lang="ko-KR" altLang="en-US" sz="1800" dirty="0">
              <a:solidFill>
                <a:schemeClr val="bg1"/>
              </a:solidFill>
              <a:latin typeface="+mn-lt"/>
              <a:ea typeface="微软雅黑" pitchFamily="34" charset="-122"/>
            </a:endParaRPr>
          </a:p>
        </p:txBody>
      </p:sp>
      <p:sp>
        <p:nvSpPr>
          <p:cNvPr id="32" name="AutoShape 44"/>
          <p:cNvSpPr>
            <a:spLocks noChangeArrowheads="1"/>
          </p:cNvSpPr>
          <p:nvPr/>
        </p:nvSpPr>
        <p:spPr bwMode="auto">
          <a:xfrm>
            <a:off x="5419107" y="1045564"/>
            <a:ext cx="1229962"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2012</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3" name="AutoShape 44"/>
          <p:cNvSpPr>
            <a:spLocks noChangeArrowheads="1"/>
          </p:cNvSpPr>
          <p:nvPr/>
        </p:nvSpPr>
        <p:spPr bwMode="auto">
          <a:xfrm>
            <a:off x="4351647" y="1031051"/>
            <a:ext cx="1235034"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2011</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4" name="AutoShape 47"/>
          <p:cNvSpPr>
            <a:spLocks noChangeArrowheads="1"/>
          </p:cNvSpPr>
          <p:nvPr/>
        </p:nvSpPr>
        <p:spPr bwMode="auto">
          <a:xfrm>
            <a:off x="337786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tx1"/>
                </a:solidFill>
                <a:latin typeface="+mn-lt"/>
                <a:ea typeface="微软雅黑" pitchFamily="34" charset="-122"/>
              </a:rPr>
              <a:t>2010</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5" name="AutoShape 47"/>
          <p:cNvSpPr>
            <a:spLocks noChangeArrowheads="1"/>
          </p:cNvSpPr>
          <p:nvPr/>
        </p:nvSpPr>
        <p:spPr bwMode="auto">
          <a:xfrm>
            <a:off x="236582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2009</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华文楷体" pitchFamily="2" charset="-122"/>
            </a:endParaRPr>
          </a:p>
        </p:txBody>
      </p:sp>
      <p:sp>
        <p:nvSpPr>
          <p:cNvPr id="36" name="AutoShape 47"/>
          <p:cNvSpPr>
            <a:spLocks noChangeArrowheads="1"/>
          </p:cNvSpPr>
          <p:nvPr/>
        </p:nvSpPr>
        <p:spPr bwMode="auto">
          <a:xfrm>
            <a:off x="1422400" y="1016537"/>
            <a:ext cx="1128156"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2007</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7" name="AutoShape 48"/>
          <p:cNvSpPr>
            <a:spLocks noChangeArrowheads="1"/>
          </p:cNvSpPr>
          <p:nvPr/>
        </p:nvSpPr>
        <p:spPr bwMode="auto">
          <a:xfrm>
            <a:off x="662379" y="1031050"/>
            <a:ext cx="950025" cy="457200"/>
          </a:xfrm>
          <a:prstGeom prst="homePlate">
            <a:avLst>
              <a:gd name="adj" fmla="val 3796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tx1"/>
                </a:solidFill>
                <a:latin typeface="+mn-lt"/>
                <a:ea typeface="微软雅黑" pitchFamily="34" charset="-122"/>
              </a:rPr>
              <a:t>2006</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8" name="AutoShape 49"/>
          <p:cNvSpPr>
            <a:spLocks noChangeArrowheads="1"/>
          </p:cNvSpPr>
          <p:nvPr/>
        </p:nvSpPr>
        <p:spPr bwMode="auto">
          <a:xfrm>
            <a:off x="0" y="1031050"/>
            <a:ext cx="877083"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tx1"/>
                </a:solidFill>
                <a:latin typeface="+mn-lt"/>
                <a:ea typeface="微软雅黑" pitchFamily="34" charset="-122"/>
              </a:rPr>
              <a:t>2005</a:t>
            </a:r>
            <a:r>
              <a:rPr kumimoji="1" lang="zh-CN" altLang="en-US" sz="1800" dirty="0">
                <a:solidFill>
                  <a:schemeClr val="tx1"/>
                </a:solidFill>
                <a:latin typeface="+mn-lt"/>
                <a:ea typeface="微软雅黑" pitchFamily="34" charset="-122"/>
              </a:rPr>
              <a:t>年</a:t>
            </a:r>
            <a:endParaRPr kumimoji="1" lang="en-US" altLang="ko-KR" sz="1800" dirty="0">
              <a:solidFill>
                <a:schemeClr val="tx1"/>
              </a:solidFill>
              <a:latin typeface="+mn-lt"/>
              <a:ea typeface="微软雅黑" pitchFamily="34" charset="-122"/>
            </a:endParaRPr>
          </a:p>
        </p:txBody>
      </p:sp>
    </p:spTree>
    <p:extLst>
      <p:ext uri="{BB962C8B-B14F-4D97-AF65-F5344CB8AC3E}">
        <p14:creationId xmlns="" xmlns:p14="http://schemas.microsoft.com/office/powerpoint/2010/main" val="55980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10/11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14" name="矩形 13"/>
          <p:cNvSpPr>
            <a:spLocks noChangeArrowheads="1"/>
          </p:cNvSpPr>
          <p:nvPr/>
        </p:nvSpPr>
        <p:spPr bwMode="auto">
          <a:xfrm>
            <a:off x="533400" y="5804218"/>
            <a:ext cx="4579938" cy="338554"/>
          </a:xfrm>
          <a:prstGeom prst="rect">
            <a:avLst/>
          </a:prstGeom>
          <a:noFill/>
          <a:ln w="9525">
            <a:noFill/>
            <a:miter lim="800000"/>
            <a:headEnd/>
            <a:tailEnd/>
          </a:ln>
        </p:spPr>
        <p:txBody>
          <a:bodyPr wrap="square">
            <a:spAutoFit/>
          </a:bodyPr>
          <a:lstStyle/>
          <a:p>
            <a:r>
              <a:rPr lang="zh-CN" altLang="en-US" dirty="0" smtClean="0">
                <a:solidFill>
                  <a:schemeClr val="tx1"/>
                </a:solidFill>
                <a:latin typeface="微软雅黑" pitchFamily="34" charset="-122"/>
                <a:ea typeface="微软雅黑" pitchFamily="34" charset="-122"/>
              </a:rPr>
              <a:t>        在中、委两国元首见证下的签约仪式</a:t>
            </a:r>
            <a:endParaRPr lang="zh-CN" altLang="en-US" dirty="0">
              <a:solidFill>
                <a:schemeClr val="tx1"/>
              </a:solidFill>
              <a:latin typeface="微软雅黑" pitchFamily="34" charset="-122"/>
              <a:ea typeface="微软雅黑" pitchFamily="34" charset="-122"/>
            </a:endParaRPr>
          </a:p>
        </p:txBody>
      </p:sp>
      <p:sp>
        <p:nvSpPr>
          <p:cNvPr id="16" name="文本占位符 3"/>
          <p:cNvSpPr txBox="1">
            <a:spLocks/>
          </p:cNvSpPr>
          <p:nvPr/>
        </p:nvSpPr>
        <p:spPr>
          <a:xfrm>
            <a:off x="346075" y="1646238"/>
            <a:ext cx="9356725" cy="807402"/>
          </a:xfrm>
          <a:prstGeom prst="rect">
            <a:avLst/>
          </a:prstGeom>
        </p:spPr>
        <p:txBody>
          <a:bodyPr/>
          <a:lstStyle/>
          <a:p>
            <a:pPr marL="354013" lvl="1" indent="-354013">
              <a:spcBef>
                <a:spcPts val="1200"/>
              </a:spcBef>
              <a:buFont typeface="Wingdings" pitchFamily="2" charset="2"/>
              <a:buChar char="Ø"/>
              <a:defRPr/>
            </a:pPr>
            <a:r>
              <a:rPr lang="en-US" altLang="zh-CN" sz="1800" b="0" dirty="0" smtClean="0">
                <a:solidFill>
                  <a:schemeClr val="tx1"/>
                </a:solidFill>
                <a:ea typeface="微软雅黑" pitchFamily="34" charset="-122"/>
              </a:rPr>
              <a:t>2014</a:t>
            </a:r>
            <a:r>
              <a:rPr lang="zh-CN" altLang="en-US" sz="1800" b="0" dirty="0" smtClean="0">
                <a:solidFill>
                  <a:schemeClr val="tx1"/>
                </a:solidFill>
                <a:ea typeface="微软雅黑" pitchFamily="34" charset="-122"/>
              </a:rPr>
              <a:t>年</a:t>
            </a:r>
            <a:r>
              <a:rPr lang="en-US" altLang="zh-CN" sz="1800" b="0" dirty="0" smtClean="0">
                <a:solidFill>
                  <a:schemeClr val="tx1"/>
                </a:solidFill>
                <a:ea typeface="微软雅黑" pitchFamily="34" charset="-122"/>
              </a:rPr>
              <a:t>7</a:t>
            </a:r>
            <a:r>
              <a:rPr lang="zh-CN" altLang="en-US" sz="1800" b="0" dirty="0" smtClean="0">
                <a:solidFill>
                  <a:schemeClr val="tx1"/>
                </a:solidFill>
                <a:ea typeface="微软雅黑" pitchFamily="34" charset="-122"/>
              </a:rPr>
              <a:t>月，宇通与委内签署了包含</a:t>
            </a:r>
            <a:r>
              <a:rPr lang="en-US" altLang="zh-CN" sz="1800" b="0" dirty="0" smtClean="0">
                <a:solidFill>
                  <a:schemeClr val="tx1"/>
                </a:solidFill>
                <a:ea typeface="微软雅黑" pitchFamily="34" charset="-122"/>
              </a:rPr>
              <a:t>1500</a:t>
            </a:r>
            <a:r>
              <a:rPr lang="zh-CN" altLang="en-US" sz="1800" b="0" dirty="0" smtClean="0">
                <a:solidFill>
                  <a:schemeClr val="tx1"/>
                </a:solidFill>
                <a:ea typeface="微软雅黑" pitchFamily="34" charset="-122"/>
              </a:rPr>
              <a:t>台客车，配件、工具、维修及智能公交运营管理系统在内的合作备忘录。此外，还签署了关于在委内合资建工的框架协议</a:t>
            </a:r>
            <a:r>
              <a:rPr lang="zh-CN" altLang="en-US" sz="1800" dirty="0" smtClean="0"/>
              <a:t>。</a:t>
            </a:r>
            <a:endParaRPr lang="en-US" altLang="zh-CN" sz="1800" b="0" dirty="0">
              <a:solidFill>
                <a:schemeClr val="tx1"/>
              </a:solidFill>
              <a:latin typeface="+mn-lt"/>
              <a:ea typeface="微软雅黑" pitchFamily="34" charset="-122"/>
            </a:endParaRPr>
          </a:p>
        </p:txBody>
      </p:sp>
      <p:pic>
        <p:nvPicPr>
          <p:cNvPr id="18" name="图片 17" descr="委内签字.jpg"/>
          <p:cNvPicPr>
            <a:picLocks noChangeAspect="1"/>
          </p:cNvPicPr>
          <p:nvPr/>
        </p:nvPicPr>
        <p:blipFill>
          <a:blip r:embed="rId2" cstate="email"/>
          <a:stretch>
            <a:fillRect/>
          </a:stretch>
        </p:blipFill>
        <p:spPr>
          <a:xfrm>
            <a:off x="532130" y="2621280"/>
            <a:ext cx="4493905" cy="2849880"/>
          </a:xfrm>
          <a:prstGeom prst="rect">
            <a:avLst/>
          </a:prstGeom>
        </p:spPr>
      </p:pic>
      <p:pic>
        <p:nvPicPr>
          <p:cNvPr id="19" name="图片 18" descr="图为宇~1.JPG"/>
          <p:cNvPicPr>
            <a:picLocks noChangeAspect="1"/>
          </p:cNvPicPr>
          <p:nvPr/>
        </p:nvPicPr>
        <p:blipFill>
          <a:blip r:embed="rId3" cstate="email"/>
          <a:stretch>
            <a:fillRect/>
          </a:stretch>
        </p:blipFill>
        <p:spPr>
          <a:xfrm>
            <a:off x="5350990" y="2621280"/>
            <a:ext cx="4311170" cy="2876358"/>
          </a:xfrm>
          <a:prstGeom prst="rect">
            <a:avLst/>
          </a:prstGeom>
        </p:spPr>
      </p:pic>
      <p:sp>
        <p:nvSpPr>
          <p:cNvPr id="20" name="矩形 19"/>
          <p:cNvSpPr>
            <a:spLocks noChangeArrowheads="1"/>
          </p:cNvSpPr>
          <p:nvPr/>
        </p:nvSpPr>
        <p:spPr bwMode="auto">
          <a:xfrm>
            <a:off x="5631180" y="5819458"/>
            <a:ext cx="3935730" cy="338554"/>
          </a:xfrm>
          <a:prstGeom prst="rect">
            <a:avLst/>
          </a:prstGeom>
          <a:noFill/>
          <a:ln w="9525">
            <a:noFill/>
            <a:miter lim="800000"/>
            <a:headEnd/>
            <a:tailEnd/>
          </a:ln>
        </p:spPr>
        <p:txBody>
          <a:bodyPr wrap="square">
            <a:spAutoFit/>
          </a:bodyPr>
          <a:lstStyle/>
          <a:p>
            <a:r>
              <a:rPr lang="zh-CN" altLang="en-US" dirty="0" smtClean="0">
                <a:solidFill>
                  <a:schemeClr val="tx1"/>
                </a:solidFill>
              </a:rPr>
              <a:t>      </a:t>
            </a:r>
            <a:r>
              <a:rPr lang="zh-CN" altLang="en-US" dirty="0" smtClean="0">
                <a:solidFill>
                  <a:schemeClr val="tx1"/>
                </a:solidFill>
                <a:latin typeface="微软雅黑" pitchFamily="34" charset="-122"/>
                <a:ea typeface="微软雅黑" pitchFamily="34" charset="-122"/>
              </a:rPr>
              <a:t>汤总与委内交通部长签约后合影</a:t>
            </a:r>
            <a:endParaRPr lang="zh-CN" altLang="en-US" dirty="0">
              <a:solidFill>
                <a:schemeClr val="tx1"/>
              </a:solidFill>
              <a:latin typeface="微软雅黑" pitchFamily="34" charset="-122"/>
              <a:ea typeface="微软雅黑" pitchFamily="34" charset="-122"/>
            </a:endParaRPr>
          </a:p>
        </p:txBody>
      </p:sp>
      <p:sp>
        <p:nvSpPr>
          <p:cNvPr id="30" name="AutoShape 44"/>
          <p:cNvSpPr>
            <a:spLocks noChangeArrowheads="1"/>
          </p:cNvSpPr>
          <p:nvPr/>
        </p:nvSpPr>
        <p:spPr bwMode="auto">
          <a:xfrm>
            <a:off x="9129486" y="1059543"/>
            <a:ext cx="1117600" cy="463014"/>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2016</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1" name="AutoShape 44"/>
          <p:cNvSpPr>
            <a:spLocks noChangeArrowheads="1"/>
          </p:cNvSpPr>
          <p:nvPr/>
        </p:nvSpPr>
        <p:spPr bwMode="auto">
          <a:xfrm>
            <a:off x="8247865" y="1072615"/>
            <a:ext cx="1084820"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2015</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2" name="AutoShape 44"/>
          <p:cNvSpPr>
            <a:spLocks noChangeArrowheads="1"/>
          </p:cNvSpPr>
          <p:nvPr/>
        </p:nvSpPr>
        <p:spPr bwMode="auto">
          <a:xfrm>
            <a:off x="7379854" y="1067998"/>
            <a:ext cx="1096489" cy="445448"/>
          </a:xfrm>
          <a:prstGeom prst="homePlate">
            <a:avLst>
              <a:gd name="adj" fmla="val 38129"/>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bg1"/>
                </a:solidFill>
                <a:latin typeface="+mn-lt"/>
                <a:ea typeface="微软雅黑" pitchFamily="34" charset="-122"/>
              </a:rPr>
              <a:t>2014</a:t>
            </a:r>
            <a:r>
              <a:rPr kumimoji="1" lang="zh-CN" altLang="en-US" sz="1800" dirty="0" smtClean="0">
                <a:solidFill>
                  <a:schemeClr val="bg1"/>
                </a:solidFill>
                <a:latin typeface="+mn-lt"/>
                <a:ea typeface="微软雅黑" pitchFamily="34" charset="-122"/>
              </a:rPr>
              <a:t>年</a:t>
            </a:r>
            <a:endParaRPr kumimoji="1" lang="ko-KR" altLang="en-US" sz="1800" dirty="0">
              <a:solidFill>
                <a:schemeClr val="bg1"/>
              </a:solidFill>
              <a:latin typeface="+mn-lt"/>
              <a:ea typeface="微软雅黑" pitchFamily="34" charset="-122"/>
            </a:endParaRPr>
          </a:p>
        </p:txBody>
      </p:sp>
      <p:sp>
        <p:nvSpPr>
          <p:cNvPr id="33" name="AutoShape 44"/>
          <p:cNvSpPr>
            <a:spLocks noChangeArrowheads="1"/>
          </p:cNvSpPr>
          <p:nvPr/>
        </p:nvSpPr>
        <p:spPr bwMode="auto">
          <a:xfrm>
            <a:off x="6522192" y="1058100"/>
            <a:ext cx="1068779"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2013</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4" name="AutoShape 44"/>
          <p:cNvSpPr>
            <a:spLocks noChangeArrowheads="1"/>
          </p:cNvSpPr>
          <p:nvPr/>
        </p:nvSpPr>
        <p:spPr bwMode="auto">
          <a:xfrm>
            <a:off x="5419107" y="1045564"/>
            <a:ext cx="1229962"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2012</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5" name="AutoShape 44"/>
          <p:cNvSpPr>
            <a:spLocks noChangeArrowheads="1"/>
          </p:cNvSpPr>
          <p:nvPr/>
        </p:nvSpPr>
        <p:spPr bwMode="auto">
          <a:xfrm>
            <a:off x="4351647" y="1031051"/>
            <a:ext cx="1235034"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2011</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6" name="AutoShape 47"/>
          <p:cNvSpPr>
            <a:spLocks noChangeArrowheads="1"/>
          </p:cNvSpPr>
          <p:nvPr/>
        </p:nvSpPr>
        <p:spPr bwMode="auto">
          <a:xfrm>
            <a:off x="337786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tx1"/>
                </a:solidFill>
                <a:latin typeface="+mn-lt"/>
                <a:ea typeface="微软雅黑" pitchFamily="34" charset="-122"/>
              </a:rPr>
              <a:t>2010</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7" name="AutoShape 47"/>
          <p:cNvSpPr>
            <a:spLocks noChangeArrowheads="1"/>
          </p:cNvSpPr>
          <p:nvPr/>
        </p:nvSpPr>
        <p:spPr bwMode="auto">
          <a:xfrm>
            <a:off x="236582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2009</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华文楷体" pitchFamily="2" charset="-122"/>
            </a:endParaRPr>
          </a:p>
        </p:txBody>
      </p:sp>
      <p:sp>
        <p:nvSpPr>
          <p:cNvPr id="38" name="AutoShape 47"/>
          <p:cNvSpPr>
            <a:spLocks noChangeArrowheads="1"/>
          </p:cNvSpPr>
          <p:nvPr/>
        </p:nvSpPr>
        <p:spPr bwMode="auto">
          <a:xfrm>
            <a:off x="1422400" y="1016537"/>
            <a:ext cx="1128156"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2007</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9" name="AutoShape 48"/>
          <p:cNvSpPr>
            <a:spLocks noChangeArrowheads="1"/>
          </p:cNvSpPr>
          <p:nvPr/>
        </p:nvSpPr>
        <p:spPr bwMode="auto">
          <a:xfrm>
            <a:off x="662379" y="1031050"/>
            <a:ext cx="950025" cy="457200"/>
          </a:xfrm>
          <a:prstGeom prst="homePlate">
            <a:avLst>
              <a:gd name="adj" fmla="val 3796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tx1"/>
                </a:solidFill>
                <a:latin typeface="+mn-lt"/>
                <a:ea typeface="微软雅黑" pitchFamily="34" charset="-122"/>
              </a:rPr>
              <a:t>2006</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40" name="AutoShape 49"/>
          <p:cNvSpPr>
            <a:spLocks noChangeArrowheads="1"/>
          </p:cNvSpPr>
          <p:nvPr/>
        </p:nvSpPr>
        <p:spPr bwMode="auto">
          <a:xfrm>
            <a:off x="0" y="1031050"/>
            <a:ext cx="877083"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tx1"/>
                </a:solidFill>
                <a:latin typeface="+mn-lt"/>
                <a:ea typeface="微软雅黑" pitchFamily="34" charset="-122"/>
              </a:rPr>
              <a:t>2005</a:t>
            </a:r>
            <a:r>
              <a:rPr kumimoji="1" lang="zh-CN" altLang="en-US" sz="1800" dirty="0">
                <a:solidFill>
                  <a:schemeClr val="tx1"/>
                </a:solidFill>
                <a:latin typeface="+mn-lt"/>
                <a:ea typeface="微软雅黑" pitchFamily="34" charset="-122"/>
              </a:rPr>
              <a:t>年</a:t>
            </a:r>
            <a:endParaRPr kumimoji="1" lang="en-US" altLang="ko-KR" sz="1800" dirty="0">
              <a:solidFill>
                <a:schemeClr val="tx1"/>
              </a:solidFill>
              <a:latin typeface="+mn-lt"/>
              <a:ea typeface="微软雅黑" pitchFamily="34" charset="-122"/>
            </a:endParaRPr>
          </a:p>
        </p:txBody>
      </p:sp>
    </p:spTree>
    <p:extLst>
      <p:ext uri="{BB962C8B-B14F-4D97-AF65-F5344CB8AC3E}">
        <p14:creationId xmlns="" xmlns:p14="http://schemas.microsoft.com/office/powerpoint/2010/main" val="183699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11/11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21" name="TextBox 20"/>
          <p:cNvSpPr txBox="1"/>
          <p:nvPr/>
        </p:nvSpPr>
        <p:spPr>
          <a:xfrm>
            <a:off x="2086048" y="4553594"/>
            <a:ext cx="2031325" cy="338554"/>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宇通客车在凯旋门前</a:t>
            </a:r>
            <a:endParaRPr lang="zh-CN" altLang="en-US" dirty="0">
              <a:solidFill>
                <a:schemeClr val="tx1"/>
              </a:solidFill>
              <a:latin typeface="微软雅黑" pitchFamily="34" charset="-122"/>
              <a:ea typeface="微软雅黑" pitchFamily="34" charset="-122"/>
            </a:endParaRPr>
          </a:p>
        </p:txBody>
      </p:sp>
      <p:sp>
        <p:nvSpPr>
          <p:cNvPr id="23" name="TextBox 22"/>
          <p:cNvSpPr txBox="1"/>
          <p:nvPr/>
        </p:nvSpPr>
        <p:spPr>
          <a:xfrm>
            <a:off x="6472051" y="6451418"/>
            <a:ext cx="1826141" cy="338554"/>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中英友好的见证者</a:t>
            </a:r>
            <a:endParaRPr lang="en-US" altLang="zh-CN" dirty="0" smtClean="0">
              <a:solidFill>
                <a:schemeClr val="tx1"/>
              </a:solidFill>
              <a:latin typeface="微软雅黑" pitchFamily="34" charset="-122"/>
              <a:ea typeface="微软雅黑" pitchFamily="34" charset="-122"/>
            </a:endParaRPr>
          </a:p>
        </p:txBody>
      </p:sp>
      <p:sp>
        <p:nvSpPr>
          <p:cNvPr id="29" name="TextBox 28"/>
          <p:cNvSpPr txBox="1"/>
          <p:nvPr/>
        </p:nvSpPr>
        <p:spPr>
          <a:xfrm>
            <a:off x="6327569" y="1936817"/>
            <a:ext cx="2958936" cy="646331"/>
          </a:xfrm>
          <a:prstGeom prst="rect">
            <a:avLst/>
          </a:prstGeom>
          <a:noFill/>
        </p:spPr>
        <p:txBody>
          <a:bodyPr wrap="square" rtlCol="0">
            <a:spAutoFit/>
          </a:bodyPr>
          <a:lstStyle/>
          <a:p>
            <a:pPr>
              <a:buFont typeface="Wingdings" pitchFamily="2" charset="2"/>
              <a:buChar char="Ø"/>
            </a:pPr>
            <a:r>
              <a:rPr lang="zh-CN" altLang="en-US" sz="1800" b="0" dirty="0" smtClean="0">
                <a:solidFill>
                  <a:schemeClr val="tx1"/>
                </a:solidFill>
                <a:latin typeface="微软雅黑" pitchFamily="34" charset="-122"/>
                <a:ea typeface="微软雅黑" pitchFamily="34" charset="-122"/>
              </a:rPr>
              <a:t>批量进入欧洲高端市场，树立中国客车走出去新标杆</a:t>
            </a:r>
            <a:endParaRPr lang="zh-CN" altLang="en-US" sz="1800" b="0" dirty="0">
              <a:solidFill>
                <a:schemeClr val="tx1"/>
              </a:solidFill>
              <a:latin typeface="微软雅黑" pitchFamily="34" charset="-122"/>
              <a:ea typeface="微软雅黑" pitchFamily="34" charset="-122"/>
            </a:endParaRPr>
          </a:p>
        </p:txBody>
      </p:sp>
      <p:pic>
        <p:nvPicPr>
          <p:cNvPr id="22" name="图片 21" descr="宇通客车在英国.jpg"/>
          <p:cNvPicPr>
            <a:picLocks noChangeAspect="1"/>
          </p:cNvPicPr>
          <p:nvPr/>
        </p:nvPicPr>
        <p:blipFill>
          <a:blip r:embed="rId2" cstate="email"/>
          <a:stretch>
            <a:fillRect/>
          </a:stretch>
        </p:blipFill>
        <p:spPr>
          <a:xfrm>
            <a:off x="5071897" y="4057032"/>
            <a:ext cx="4657344" cy="2392588"/>
          </a:xfrm>
          <a:prstGeom prst="rect">
            <a:avLst/>
          </a:prstGeom>
        </p:spPr>
      </p:pic>
      <p:pic>
        <p:nvPicPr>
          <p:cNvPr id="17" name="图片 16" descr="宇通车在法国凯旋门前.png"/>
          <p:cNvPicPr>
            <a:picLocks noChangeAspect="1"/>
          </p:cNvPicPr>
          <p:nvPr/>
        </p:nvPicPr>
        <p:blipFill>
          <a:blip r:embed="rId3" cstate="email"/>
          <a:stretch>
            <a:fillRect/>
          </a:stretch>
        </p:blipFill>
        <p:spPr>
          <a:xfrm>
            <a:off x="318234" y="1736123"/>
            <a:ext cx="5133863" cy="2682220"/>
          </a:xfrm>
          <a:prstGeom prst="rect">
            <a:avLst/>
          </a:prstGeom>
        </p:spPr>
      </p:pic>
      <p:sp>
        <p:nvSpPr>
          <p:cNvPr id="30" name="AutoShape 44"/>
          <p:cNvSpPr>
            <a:spLocks noChangeArrowheads="1"/>
          </p:cNvSpPr>
          <p:nvPr/>
        </p:nvSpPr>
        <p:spPr bwMode="auto">
          <a:xfrm>
            <a:off x="9129486" y="1059543"/>
            <a:ext cx="1117600" cy="463014"/>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2016</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1" name="AutoShape 44"/>
          <p:cNvSpPr>
            <a:spLocks noChangeArrowheads="1"/>
          </p:cNvSpPr>
          <p:nvPr/>
        </p:nvSpPr>
        <p:spPr bwMode="auto">
          <a:xfrm>
            <a:off x="8247865" y="1072615"/>
            <a:ext cx="1084820" cy="457200"/>
          </a:xfrm>
          <a:prstGeom prst="homePlate">
            <a:avLst>
              <a:gd name="adj" fmla="val 38129"/>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bg1"/>
                </a:solidFill>
                <a:latin typeface="+mn-lt"/>
                <a:ea typeface="微软雅黑" pitchFamily="34" charset="-122"/>
              </a:rPr>
              <a:t>2015</a:t>
            </a:r>
            <a:r>
              <a:rPr kumimoji="1" lang="zh-CN" altLang="en-US" sz="1800" dirty="0" smtClean="0">
                <a:solidFill>
                  <a:schemeClr val="bg1"/>
                </a:solidFill>
                <a:latin typeface="+mn-lt"/>
                <a:ea typeface="微软雅黑" pitchFamily="34" charset="-122"/>
              </a:rPr>
              <a:t>年</a:t>
            </a:r>
            <a:endParaRPr kumimoji="1" lang="ko-KR" altLang="en-US" sz="1800" dirty="0">
              <a:solidFill>
                <a:schemeClr val="bg1"/>
              </a:solidFill>
              <a:latin typeface="+mn-lt"/>
              <a:ea typeface="微软雅黑" pitchFamily="34" charset="-122"/>
            </a:endParaRPr>
          </a:p>
        </p:txBody>
      </p:sp>
      <p:sp>
        <p:nvSpPr>
          <p:cNvPr id="32" name="AutoShape 44"/>
          <p:cNvSpPr>
            <a:spLocks noChangeArrowheads="1"/>
          </p:cNvSpPr>
          <p:nvPr/>
        </p:nvSpPr>
        <p:spPr bwMode="auto">
          <a:xfrm>
            <a:off x="7379854" y="1067998"/>
            <a:ext cx="1096489" cy="445448"/>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2014</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3" name="AutoShape 44"/>
          <p:cNvSpPr>
            <a:spLocks noChangeArrowheads="1"/>
          </p:cNvSpPr>
          <p:nvPr/>
        </p:nvSpPr>
        <p:spPr bwMode="auto">
          <a:xfrm>
            <a:off x="6522192" y="1058100"/>
            <a:ext cx="1068779"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2013</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4" name="AutoShape 44"/>
          <p:cNvSpPr>
            <a:spLocks noChangeArrowheads="1"/>
          </p:cNvSpPr>
          <p:nvPr/>
        </p:nvSpPr>
        <p:spPr bwMode="auto">
          <a:xfrm>
            <a:off x="5419107" y="1045564"/>
            <a:ext cx="1229962"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2012</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5" name="AutoShape 44"/>
          <p:cNvSpPr>
            <a:spLocks noChangeArrowheads="1"/>
          </p:cNvSpPr>
          <p:nvPr/>
        </p:nvSpPr>
        <p:spPr bwMode="auto">
          <a:xfrm>
            <a:off x="4351647" y="1031051"/>
            <a:ext cx="1235034"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2011</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6" name="AutoShape 47"/>
          <p:cNvSpPr>
            <a:spLocks noChangeArrowheads="1"/>
          </p:cNvSpPr>
          <p:nvPr/>
        </p:nvSpPr>
        <p:spPr bwMode="auto">
          <a:xfrm>
            <a:off x="337786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tx1"/>
                </a:solidFill>
                <a:latin typeface="+mn-lt"/>
                <a:ea typeface="微软雅黑" pitchFamily="34" charset="-122"/>
              </a:rPr>
              <a:t>2010</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7" name="AutoShape 47"/>
          <p:cNvSpPr>
            <a:spLocks noChangeArrowheads="1"/>
          </p:cNvSpPr>
          <p:nvPr/>
        </p:nvSpPr>
        <p:spPr bwMode="auto">
          <a:xfrm>
            <a:off x="236582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2009</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华文楷体" pitchFamily="2" charset="-122"/>
            </a:endParaRPr>
          </a:p>
        </p:txBody>
      </p:sp>
      <p:sp>
        <p:nvSpPr>
          <p:cNvPr id="38" name="AutoShape 47"/>
          <p:cNvSpPr>
            <a:spLocks noChangeArrowheads="1"/>
          </p:cNvSpPr>
          <p:nvPr/>
        </p:nvSpPr>
        <p:spPr bwMode="auto">
          <a:xfrm>
            <a:off x="1422400" y="1016537"/>
            <a:ext cx="1128156"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2007</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39" name="AutoShape 48"/>
          <p:cNvSpPr>
            <a:spLocks noChangeArrowheads="1"/>
          </p:cNvSpPr>
          <p:nvPr/>
        </p:nvSpPr>
        <p:spPr bwMode="auto">
          <a:xfrm>
            <a:off x="662379" y="1031050"/>
            <a:ext cx="950025" cy="457200"/>
          </a:xfrm>
          <a:prstGeom prst="homePlate">
            <a:avLst>
              <a:gd name="adj" fmla="val 3796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tx1"/>
                </a:solidFill>
                <a:latin typeface="+mn-lt"/>
                <a:ea typeface="微软雅黑" pitchFamily="34" charset="-122"/>
              </a:rPr>
              <a:t>2006</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40" name="AutoShape 49"/>
          <p:cNvSpPr>
            <a:spLocks noChangeArrowheads="1"/>
          </p:cNvSpPr>
          <p:nvPr/>
        </p:nvSpPr>
        <p:spPr bwMode="auto">
          <a:xfrm>
            <a:off x="0" y="1031050"/>
            <a:ext cx="877083"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tx1"/>
                </a:solidFill>
                <a:latin typeface="+mn-lt"/>
                <a:ea typeface="微软雅黑" pitchFamily="34" charset="-122"/>
              </a:rPr>
              <a:t>2005</a:t>
            </a:r>
            <a:r>
              <a:rPr kumimoji="1" lang="zh-CN" altLang="en-US" sz="1800" dirty="0">
                <a:solidFill>
                  <a:schemeClr val="tx1"/>
                </a:solidFill>
                <a:latin typeface="+mn-lt"/>
                <a:ea typeface="微软雅黑" pitchFamily="34" charset="-122"/>
              </a:rPr>
              <a:t>年</a:t>
            </a:r>
            <a:endParaRPr kumimoji="1" lang="en-US" altLang="ko-KR" sz="1800" dirty="0">
              <a:solidFill>
                <a:schemeClr val="tx1"/>
              </a:solidFill>
              <a:latin typeface="+mn-lt"/>
              <a:ea typeface="微软雅黑" pitchFamily="34" charset="-122"/>
            </a:endParaRPr>
          </a:p>
        </p:txBody>
      </p:sp>
    </p:spTree>
    <p:extLst>
      <p:ext uri="{BB962C8B-B14F-4D97-AF65-F5344CB8AC3E}">
        <p14:creationId xmlns="" xmlns:p14="http://schemas.microsoft.com/office/powerpoint/2010/main" val="231012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1000" fill="hold"/>
                                        <p:tgtEl>
                                          <p:spTgt spid="29"/>
                                        </p:tgtEl>
                                        <p:attrNameLst>
                                          <p:attrName>ppt_w</p:attrName>
                                        </p:attrNameLst>
                                      </p:cBhvr>
                                      <p:tavLst>
                                        <p:tav tm="0">
                                          <p:val>
                                            <p:fltVal val="0"/>
                                          </p:val>
                                        </p:tav>
                                        <p:tav tm="100000">
                                          <p:val>
                                            <p:strVal val="#ppt_w"/>
                                          </p:val>
                                        </p:tav>
                                      </p:tavLst>
                                    </p:anim>
                                    <p:anim calcmode="lin" valueType="num">
                                      <p:cBhvr>
                                        <p:cTn id="14" dur="1000" fill="hold"/>
                                        <p:tgtEl>
                                          <p:spTgt spid="29"/>
                                        </p:tgtEl>
                                        <p:attrNameLst>
                                          <p:attrName>ppt_h</p:attrName>
                                        </p:attrNameLst>
                                      </p:cBhvr>
                                      <p:tavLst>
                                        <p:tav tm="0">
                                          <p:val>
                                            <p:fltVal val="0"/>
                                          </p:val>
                                        </p:tav>
                                        <p:tav tm="100000">
                                          <p:val>
                                            <p:strVal val="#ppt_h"/>
                                          </p:val>
                                        </p:tav>
                                      </p:tavLst>
                                    </p:anim>
                                    <p:anim calcmode="lin" valueType="num">
                                      <p:cBhvr>
                                        <p:cTn id="15" dur="1000" fill="hold"/>
                                        <p:tgtEl>
                                          <p:spTgt spid="29"/>
                                        </p:tgtEl>
                                        <p:attrNameLst>
                                          <p:attrName>style.rotation</p:attrName>
                                        </p:attrNameLst>
                                      </p:cBhvr>
                                      <p:tavLst>
                                        <p:tav tm="0">
                                          <p:val>
                                            <p:fltVal val="90"/>
                                          </p:val>
                                        </p:tav>
                                        <p:tav tm="100000">
                                          <p:val>
                                            <p:fltVal val="0"/>
                                          </p:val>
                                        </p:tav>
                                      </p:tavLst>
                                    </p:anim>
                                    <p:animEffect transition="in" filter="fade">
                                      <p:cBhvr>
                                        <p:cTn id="16" dur="1000"/>
                                        <p:tgtEl>
                                          <p:spTgt spid="2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1000" fill="hold"/>
                                        <p:tgtEl>
                                          <p:spTgt spid="22"/>
                                        </p:tgtEl>
                                        <p:attrNameLst>
                                          <p:attrName>ppt_w</p:attrName>
                                        </p:attrNameLst>
                                      </p:cBhvr>
                                      <p:tavLst>
                                        <p:tav tm="0">
                                          <p:val>
                                            <p:fltVal val="0"/>
                                          </p:val>
                                        </p:tav>
                                        <p:tav tm="100000">
                                          <p:val>
                                            <p:strVal val="#ppt_w"/>
                                          </p:val>
                                        </p:tav>
                                      </p:tavLst>
                                    </p:anim>
                                    <p:anim calcmode="lin" valueType="num">
                                      <p:cBhvr>
                                        <p:cTn id="28" dur="1000" fill="hold"/>
                                        <p:tgtEl>
                                          <p:spTgt spid="22"/>
                                        </p:tgtEl>
                                        <p:attrNameLst>
                                          <p:attrName>ppt_h</p:attrName>
                                        </p:attrNameLst>
                                      </p:cBhvr>
                                      <p:tavLst>
                                        <p:tav tm="0">
                                          <p:val>
                                            <p:fltVal val="0"/>
                                          </p:val>
                                        </p:tav>
                                        <p:tav tm="100000">
                                          <p:val>
                                            <p:strVal val="#ppt_h"/>
                                          </p:val>
                                        </p:tav>
                                      </p:tavLst>
                                    </p:anim>
                                    <p:anim calcmode="lin" valueType="num">
                                      <p:cBhvr>
                                        <p:cTn id="29" dur="1000" fill="hold"/>
                                        <p:tgtEl>
                                          <p:spTgt spid="22"/>
                                        </p:tgtEl>
                                        <p:attrNameLst>
                                          <p:attrName>style.rotation</p:attrName>
                                        </p:attrNameLst>
                                      </p:cBhvr>
                                      <p:tavLst>
                                        <p:tav tm="0">
                                          <p:val>
                                            <p:fltVal val="90"/>
                                          </p:val>
                                        </p:tav>
                                        <p:tav tm="100000">
                                          <p:val>
                                            <p:fltVal val="0"/>
                                          </p:val>
                                        </p:tav>
                                      </p:tavLst>
                                    </p:anim>
                                    <p:animEffect transition="in" filter="fade">
                                      <p:cBhvr>
                                        <p:cTn id="30" dur="1000"/>
                                        <p:tgtEl>
                                          <p:spTgt spid="2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1000" fill="hold"/>
                                        <p:tgtEl>
                                          <p:spTgt spid="23"/>
                                        </p:tgtEl>
                                        <p:attrNameLst>
                                          <p:attrName>ppt_w</p:attrName>
                                        </p:attrNameLst>
                                      </p:cBhvr>
                                      <p:tavLst>
                                        <p:tav tm="0">
                                          <p:val>
                                            <p:fltVal val="0"/>
                                          </p:val>
                                        </p:tav>
                                        <p:tav tm="100000">
                                          <p:val>
                                            <p:strVal val="#ppt_w"/>
                                          </p:val>
                                        </p:tav>
                                      </p:tavLst>
                                    </p:anim>
                                    <p:anim calcmode="lin" valueType="num">
                                      <p:cBhvr>
                                        <p:cTn id="34" dur="1000" fill="hold"/>
                                        <p:tgtEl>
                                          <p:spTgt spid="23"/>
                                        </p:tgtEl>
                                        <p:attrNameLst>
                                          <p:attrName>ppt_h</p:attrName>
                                        </p:attrNameLst>
                                      </p:cBhvr>
                                      <p:tavLst>
                                        <p:tav tm="0">
                                          <p:val>
                                            <p:fltVal val="0"/>
                                          </p:val>
                                        </p:tav>
                                        <p:tav tm="100000">
                                          <p:val>
                                            <p:strVal val="#ppt_h"/>
                                          </p:val>
                                        </p:tav>
                                      </p:tavLst>
                                    </p:anim>
                                    <p:anim calcmode="lin" valueType="num">
                                      <p:cBhvr>
                                        <p:cTn id="35" dur="1000" fill="hold"/>
                                        <p:tgtEl>
                                          <p:spTgt spid="23"/>
                                        </p:tgtEl>
                                        <p:attrNameLst>
                                          <p:attrName>style.rotation</p:attrName>
                                        </p:attrNameLst>
                                      </p:cBhvr>
                                      <p:tavLst>
                                        <p:tav tm="0">
                                          <p:val>
                                            <p:fltVal val="90"/>
                                          </p:val>
                                        </p:tav>
                                        <p:tav tm="100000">
                                          <p:val>
                                            <p:fltVal val="0"/>
                                          </p:val>
                                        </p:tav>
                                      </p:tavLst>
                                    </p:anim>
                                    <p:animEffect transition="in" filter="fade">
                                      <p:cBhvr>
                                        <p:cTn id="3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44"/>
          <p:cNvSpPr>
            <a:spLocks noChangeArrowheads="1"/>
          </p:cNvSpPr>
          <p:nvPr/>
        </p:nvSpPr>
        <p:spPr bwMode="auto">
          <a:xfrm>
            <a:off x="9129486" y="1059543"/>
            <a:ext cx="1117600" cy="463014"/>
          </a:xfrm>
          <a:prstGeom prst="homePlate">
            <a:avLst>
              <a:gd name="adj" fmla="val 38129"/>
            </a:avLst>
          </a:prstGeom>
          <a:solidFill>
            <a:srgbClr val="006699"/>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bg1"/>
                </a:solidFill>
                <a:latin typeface="+mn-lt"/>
                <a:ea typeface="微软雅黑" pitchFamily="34" charset="-122"/>
              </a:rPr>
              <a:t>2016</a:t>
            </a:r>
            <a:r>
              <a:rPr kumimoji="1" lang="zh-CN" altLang="en-US" sz="1800" dirty="0" smtClean="0">
                <a:solidFill>
                  <a:schemeClr val="bg1"/>
                </a:solidFill>
                <a:latin typeface="+mn-lt"/>
                <a:ea typeface="微软雅黑" pitchFamily="34" charset="-122"/>
              </a:rPr>
              <a:t>年</a:t>
            </a:r>
            <a:endParaRPr kumimoji="1" lang="ko-KR" altLang="en-US" sz="1800" dirty="0">
              <a:solidFill>
                <a:schemeClr val="bg1"/>
              </a:solidFill>
              <a:latin typeface="+mn-lt"/>
              <a:ea typeface="微软雅黑" pitchFamily="34" charset="-122"/>
            </a:endParaRPr>
          </a:p>
        </p:txBody>
      </p:sp>
      <p:pic>
        <p:nvPicPr>
          <p:cNvPr id="94210" name="Picture 2" descr="\\10.8.0.120\海外产品图库\营销活动（图片）\2016 保加利亚批量车发运\新建文件夹\avtobusi\IMG_0383 Копирование.JPG"/>
          <p:cNvPicPr>
            <a:picLocks noChangeAspect="1" noChangeArrowheads="1"/>
          </p:cNvPicPr>
          <p:nvPr/>
        </p:nvPicPr>
        <p:blipFill>
          <a:blip r:embed="rId2" cstate="email"/>
          <a:srcRect/>
          <a:stretch>
            <a:fillRect/>
          </a:stretch>
        </p:blipFill>
        <p:spPr bwMode="auto">
          <a:xfrm>
            <a:off x="348343" y="1507488"/>
            <a:ext cx="5065485" cy="3407489"/>
          </a:xfrm>
          <a:prstGeom prst="rect">
            <a:avLst/>
          </a:prstGeom>
          <a:noFill/>
        </p:spPr>
      </p:pic>
      <p:sp>
        <p:nvSpPr>
          <p:cNvPr id="40962"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2.1  </a:t>
            </a:r>
            <a:r>
              <a:rPr lang="zh-CN" altLang="en-US" sz="2500" dirty="0">
                <a:solidFill>
                  <a:srgbClr val="FFFFFF"/>
                </a:solidFill>
                <a:latin typeface="微软雅黑" pitchFamily="34" charset="-122"/>
                <a:ea typeface="微软雅黑" pitchFamily="34" charset="-122"/>
              </a:rPr>
              <a:t>海外体系发展历程</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11/11</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21" name="TextBox 20"/>
          <p:cNvSpPr txBox="1"/>
          <p:nvPr/>
        </p:nvSpPr>
        <p:spPr>
          <a:xfrm>
            <a:off x="1534505" y="4930966"/>
            <a:ext cx="2441694" cy="338554"/>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宇通批量车交付保加利亚</a:t>
            </a:r>
            <a:endParaRPr lang="zh-CN" altLang="en-US" dirty="0">
              <a:solidFill>
                <a:schemeClr val="tx1"/>
              </a:solidFill>
              <a:latin typeface="微软雅黑" pitchFamily="34" charset="-122"/>
              <a:ea typeface="微软雅黑" pitchFamily="34" charset="-122"/>
            </a:endParaRPr>
          </a:p>
        </p:txBody>
      </p:sp>
      <p:sp>
        <p:nvSpPr>
          <p:cNvPr id="23" name="TextBox 22"/>
          <p:cNvSpPr txBox="1"/>
          <p:nvPr/>
        </p:nvSpPr>
        <p:spPr>
          <a:xfrm>
            <a:off x="6559137" y="6582047"/>
            <a:ext cx="2624052" cy="338554"/>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宇通与国际运营商</a:t>
            </a:r>
            <a:r>
              <a:rPr lang="en-US" altLang="zh-CN" dirty="0" smtClean="0">
                <a:solidFill>
                  <a:schemeClr val="tx1"/>
                </a:solidFill>
                <a:latin typeface="微软雅黑" pitchFamily="34" charset="-122"/>
                <a:ea typeface="微软雅黑" pitchFamily="34" charset="-122"/>
              </a:rPr>
              <a:t>ARRIVA</a:t>
            </a:r>
          </a:p>
        </p:txBody>
      </p:sp>
      <p:sp>
        <p:nvSpPr>
          <p:cNvPr id="29" name="TextBox 28"/>
          <p:cNvSpPr txBox="1"/>
          <p:nvPr/>
        </p:nvSpPr>
        <p:spPr>
          <a:xfrm>
            <a:off x="6327569" y="1936817"/>
            <a:ext cx="2958936" cy="646331"/>
          </a:xfrm>
          <a:prstGeom prst="rect">
            <a:avLst/>
          </a:prstGeom>
          <a:noFill/>
        </p:spPr>
        <p:txBody>
          <a:bodyPr wrap="square" rtlCol="0">
            <a:spAutoFit/>
          </a:bodyPr>
          <a:lstStyle/>
          <a:p>
            <a:pPr>
              <a:buFont typeface="Arial" pitchFamily="34" charset="0"/>
              <a:buChar char="•"/>
            </a:pPr>
            <a:r>
              <a:rPr lang="zh-CN" altLang="en-US" sz="1800" dirty="0" smtClean="0">
                <a:solidFill>
                  <a:schemeClr val="accent2"/>
                </a:solidFill>
              </a:rPr>
              <a:t>荣获中国出口欧盟首个批量整车订单</a:t>
            </a:r>
            <a:endParaRPr lang="en-US" altLang="zh-CN" sz="1800" dirty="0">
              <a:solidFill>
                <a:schemeClr val="accent2"/>
              </a:solidFill>
            </a:endParaRPr>
          </a:p>
        </p:txBody>
      </p:sp>
      <p:sp>
        <p:nvSpPr>
          <p:cNvPr id="32" name="矩形 31"/>
          <p:cNvSpPr/>
          <p:nvPr/>
        </p:nvSpPr>
        <p:spPr>
          <a:xfrm>
            <a:off x="1916567" y="5569990"/>
            <a:ext cx="2945037" cy="338554"/>
          </a:xfrm>
          <a:prstGeom prst="rect">
            <a:avLst/>
          </a:prstGeom>
        </p:spPr>
        <p:txBody>
          <a:bodyPr wrap="none">
            <a:spAutoFit/>
          </a:bodyPr>
          <a:lstStyle/>
          <a:p>
            <a:pPr>
              <a:buFont typeface="Arial" pitchFamily="34" charset="0"/>
              <a:buChar char="•"/>
            </a:pPr>
            <a:r>
              <a:rPr lang="zh-CN" altLang="en-US" dirty="0" smtClean="0">
                <a:solidFill>
                  <a:schemeClr val="accent2"/>
                </a:solidFill>
              </a:rPr>
              <a:t>持续获得英法等高端市场信赖</a:t>
            </a:r>
            <a:endParaRPr lang="zh-CN" altLang="en-US" dirty="0">
              <a:solidFill>
                <a:schemeClr val="accent2"/>
              </a:solidFill>
            </a:endParaRPr>
          </a:p>
        </p:txBody>
      </p:sp>
      <p:pic>
        <p:nvPicPr>
          <p:cNvPr id="34" name="图片 33"/>
          <p:cNvPicPr>
            <a:picLocks noChangeAspect="1"/>
          </p:cNvPicPr>
          <p:nvPr/>
        </p:nvPicPr>
        <p:blipFill rotWithShape="1">
          <a:blip r:embed="rId3" cstate="email">
            <a:extLst>
              <a:ext uri="{28A0092B-C50C-407E-A947-70E740481C1C}">
                <a14:useLocalDpi xmlns="" xmlns:a14="http://schemas.microsoft.com/office/drawing/2010/main" val="0"/>
              </a:ext>
            </a:extLst>
          </a:blip>
          <a:srcRect/>
          <a:stretch/>
        </p:blipFill>
        <p:spPr>
          <a:xfrm>
            <a:off x="5254171" y="3367314"/>
            <a:ext cx="4659086" cy="3214360"/>
          </a:xfrm>
          <a:prstGeom prst="rect">
            <a:avLst/>
          </a:prstGeom>
          <a:ln>
            <a:noFill/>
          </a:ln>
          <a:effectLst>
            <a:outerShdw blurRad="292100" dist="139700" dir="2700000" algn="tl" rotWithShape="0">
              <a:srgbClr val="333333">
                <a:alpha val="65000"/>
              </a:srgbClr>
            </a:outerShdw>
          </a:effectLst>
        </p:spPr>
      </p:pic>
      <p:sp>
        <p:nvSpPr>
          <p:cNvPr id="45" name="AutoShape 44"/>
          <p:cNvSpPr>
            <a:spLocks noChangeArrowheads="1"/>
          </p:cNvSpPr>
          <p:nvPr/>
        </p:nvSpPr>
        <p:spPr bwMode="auto">
          <a:xfrm>
            <a:off x="8247865" y="1072615"/>
            <a:ext cx="1084820"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2015</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46" name="AutoShape 44"/>
          <p:cNvSpPr>
            <a:spLocks noChangeArrowheads="1"/>
          </p:cNvSpPr>
          <p:nvPr/>
        </p:nvSpPr>
        <p:spPr bwMode="auto">
          <a:xfrm>
            <a:off x="7379854" y="1067998"/>
            <a:ext cx="1096489" cy="445448"/>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2014</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47" name="AutoShape 44"/>
          <p:cNvSpPr>
            <a:spLocks noChangeArrowheads="1"/>
          </p:cNvSpPr>
          <p:nvPr/>
        </p:nvSpPr>
        <p:spPr bwMode="auto">
          <a:xfrm>
            <a:off x="6522192" y="1058100"/>
            <a:ext cx="1068779"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2013</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48" name="AutoShape 44"/>
          <p:cNvSpPr>
            <a:spLocks noChangeArrowheads="1"/>
          </p:cNvSpPr>
          <p:nvPr/>
        </p:nvSpPr>
        <p:spPr bwMode="auto">
          <a:xfrm>
            <a:off x="5419107" y="1045564"/>
            <a:ext cx="1229962"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2012</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49" name="AutoShape 44"/>
          <p:cNvSpPr>
            <a:spLocks noChangeArrowheads="1"/>
          </p:cNvSpPr>
          <p:nvPr/>
        </p:nvSpPr>
        <p:spPr bwMode="auto">
          <a:xfrm>
            <a:off x="4351647" y="1031051"/>
            <a:ext cx="1235034"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smtClean="0">
                <a:solidFill>
                  <a:schemeClr val="tx1"/>
                </a:solidFill>
                <a:latin typeface="+mn-lt"/>
                <a:ea typeface="微软雅黑" pitchFamily="34" charset="-122"/>
              </a:rPr>
              <a:t>2011</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50" name="AutoShape 47"/>
          <p:cNvSpPr>
            <a:spLocks noChangeArrowheads="1"/>
          </p:cNvSpPr>
          <p:nvPr/>
        </p:nvSpPr>
        <p:spPr bwMode="auto">
          <a:xfrm>
            <a:off x="337786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smtClean="0">
                <a:solidFill>
                  <a:schemeClr val="tx1"/>
                </a:solidFill>
                <a:latin typeface="+mn-lt"/>
                <a:ea typeface="微软雅黑" pitchFamily="34" charset="-122"/>
              </a:rPr>
              <a:t>2010</a:t>
            </a:r>
            <a:r>
              <a:rPr kumimoji="1" lang="zh-CN" altLang="en-US" sz="1800" dirty="0" smtClean="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51" name="AutoShape 47"/>
          <p:cNvSpPr>
            <a:spLocks noChangeArrowheads="1"/>
          </p:cNvSpPr>
          <p:nvPr/>
        </p:nvSpPr>
        <p:spPr bwMode="auto">
          <a:xfrm>
            <a:off x="2365829" y="1016536"/>
            <a:ext cx="1187532"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2009</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华文楷体" pitchFamily="2" charset="-122"/>
            </a:endParaRPr>
          </a:p>
        </p:txBody>
      </p:sp>
      <p:sp>
        <p:nvSpPr>
          <p:cNvPr id="52" name="AutoShape 47"/>
          <p:cNvSpPr>
            <a:spLocks noChangeArrowheads="1"/>
          </p:cNvSpPr>
          <p:nvPr/>
        </p:nvSpPr>
        <p:spPr bwMode="auto">
          <a:xfrm>
            <a:off x="1422400" y="1016537"/>
            <a:ext cx="1128156" cy="457200"/>
          </a:xfrm>
          <a:prstGeom prst="homePlate">
            <a:avLst>
              <a:gd name="adj" fmla="val 38046"/>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zh-CN" sz="1800" dirty="0">
                <a:solidFill>
                  <a:schemeClr val="tx1"/>
                </a:solidFill>
                <a:latin typeface="+mn-lt"/>
                <a:ea typeface="微软雅黑" pitchFamily="34" charset="-122"/>
              </a:rPr>
              <a:t>2007</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53" name="AutoShape 48"/>
          <p:cNvSpPr>
            <a:spLocks noChangeArrowheads="1"/>
          </p:cNvSpPr>
          <p:nvPr/>
        </p:nvSpPr>
        <p:spPr bwMode="auto">
          <a:xfrm>
            <a:off x="662379" y="1031050"/>
            <a:ext cx="950025" cy="457200"/>
          </a:xfrm>
          <a:prstGeom prst="homePlate">
            <a:avLst>
              <a:gd name="adj" fmla="val 37964"/>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algn="ctr" latinLnBrk="1">
              <a:lnSpc>
                <a:spcPct val="110000"/>
              </a:lnSpc>
              <a:defRPr/>
            </a:pPr>
            <a:r>
              <a:rPr kumimoji="1" lang="en-US" altLang="ko-KR" sz="1800" dirty="0">
                <a:solidFill>
                  <a:schemeClr val="tx1"/>
                </a:solidFill>
                <a:latin typeface="+mn-lt"/>
                <a:ea typeface="微软雅黑" pitchFamily="34" charset="-122"/>
              </a:rPr>
              <a:t>2006</a:t>
            </a:r>
            <a:r>
              <a:rPr kumimoji="1" lang="zh-CN" altLang="en-US" sz="1800" dirty="0">
                <a:solidFill>
                  <a:schemeClr val="tx1"/>
                </a:solidFill>
                <a:latin typeface="+mn-lt"/>
                <a:ea typeface="微软雅黑" pitchFamily="34" charset="-122"/>
              </a:rPr>
              <a:t>年</a:t>
            </a:r>
            <a:endParaRPr kumimoji="1" lang="ko-KR" altLang="en-US" sz="1800" dirty="0">
              <a:solidFill>
                <a:schemeClr val="tx1"/>
              </a:solidFill>
              <a:latin typeface="+mn-lt"/>
              <a:ea typeface="微软雅黑" pitchFamily="34" charset="-122"/>
            </a:endParaRPr>
          </a:p>
        </p:txBody>
      </p:sp>
      <p:sp>
        <p:nvSpPr>
          <p:cNvPr id="54" name="AutoShape 49"/>
          <p:cNvSpPr>
            <a:spLocks noChangeArrowheads="1"/>
          </p:cNvSpPr>
          <p:nvPr/>
        </p:nvSpPr>
        <p:spPr bwMode="auto">
          <a:xfrm>
            <a:off x="0" y="1031050"/>
            <a:ext cx="877083" cy="457200"/>
          </a:xfrm>
          <a:prstGeom prst="homePlate">
            <a:avLst>
              <a:gd name="adj" fmla="val 38129"/>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lIns="72000" rIns="0" anchor="ctr"/>
          <a:lstStyle/>
          <a:p>
            <a:pPr indent="87313" algn="ctr" latinLnBrk="1">
              <a:lnSpc>
                <a:spcPct val="110000"/>
              </a:lnSpc>
              <a:defRPr/>
            </a:pPr>
            <a:r>
              <a:rPr kumimoji="1" lang="en-US" altLang="ko-KR" sz="1800" dirty="0">
                <a:solidFill>
                  <a:schemeClr val="tx1"/>
                </a:solidFill>
                <a:latin typeface="+mn-lt"/>
                <a:ea typeface="微软雅黑" pitchFamily="34" charset="-122"/>
              </a:rPr>
              <a:t>2005</a:t>
            </a:r>
            <a:r>
              <a:rPr kumimoji="1" lang="zh-CN" altLang="en-US" sz="1800" dirty="0">
                <a:solidFill>
                  <a:schemeClr val="tx1"/>
                </a:solidFill>
                <a:latin typeface="+mn-lt"/>
                <a:ea typeface="微软雅黑" pitchFamily="34" charset="-122"/>
              </a:rPr>
              <a:t>年</a:t>
            </a:r>
            <a:endParaRPr kumimoji="1" lang="en-US" altLang="ko-KR" sz="1800" dirty="0">
              <a:solidFill>
                <a:schemeClr val="tx1"/>
              </a:solidFill>
              <a:latin typeface="+mn-lt"/>
              <a:ea typeface="微软雅黑" pitchFamily="34" charset="-122"/>
            </a:endParaRPr>
          </a:p>
        </p:txBody>
      </p:sp>
    </p:spTree>
    <p:extLst>
      <p:ext uri="{BB962C8B-B14F-4D97-AF65-F5344CB8AC3E}">
        <p14:creationId xmlns="" xmlns:p14="http://schemas.microsoft.com/office/powerpoint/2010/main" val="231012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90"/>
                                          </p:val>
                                        </p:tav>
                                        <p:tav tm="100000">
                                          <p:val>
                                            <p:fltVal val="0"/>
                                          </p:val>
                                        </p:tav>
                                      </p:tavLst>
                                    </p:anim>
                                    <p:animEffect transition="in" filter="fade">
                                      <p:cBhvr>
                                        <p:cTn id="16" dur="1000"/>
                                        <p:tgtEl>
                                          <p:spTgt spid="21"/>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fltVal val="0"/>
                                          </p:val>
                                        </p:tav>
                                        <p:tav tm="100000">
                                          <p:val>
                                            <p:strVal val="#ppt_w"/>
                                          </p:val>
                                        </p:tav>
                                      </p:tavLst>
                                    </p:anim>
                                    <p:anim calcmode="lin" valueType="num">
                                      <p:cBhvr>
                                        <p:cTn id="20" dur="1000" fill="hold"/>
                                        <p:tgtEl>
                                          <p:spTgt spid="23"/>
                                        </p:tgtEl>
                                        <p:attrNameLst>
                                          <p:attrName>ppt_h</p:attrName>
                                        </p:attrNameLst>
                                      </p:cBhvr>
                                      <p:tavLst>
                                        <p:tav tm="0">
                                          <p:val>
                                            <p:fltVal val="0"/>
                                          </p:val>
                                        </p:tav>
                                        <p:tav tm="100000">
                                          <p:val>
                                            <p:strVal val="#ppt_h"/>
                                          </p:val>
                                        </p:tav>
                                      </p:tavLst>
                                    </p:anim>
                                    <p:anim calcmode="lin" valueType="num">
                                      <p:cBhvr>
                                        <p:cTn id="21" dur="1000" fill="hold"/>
                                        <p:tgtEl>
                                          <p:spTgt spid="23"/>
                                        </p:tgtEl>
                                        <p:attrNameLst>
                                          <p:attrName>style.rotation</p:attrName>
                                        </p:attrNameLst>
                                      </p:cBhvr>
                                      <p:tavLst>
                                        <p:tav tm="0">
                                          <p:val>
                                            <p:fltVal val="90"/>
                                          </p:val>
                                        </p:tav>
                                        <p:tav tm="100000">
                                          <p:val>
                                            <p:fltVal val="0"/>
                                          </p:val>
                                        </p:tav>
                                      </p:tavLst>
                                    </p:anim>
                                    <p:animEffect transition="in" filter="fade">
                                      <p:cBhvr>
                                        <p:cTn id="22" dur="1000"/>
                                        <p:tgtEl>
                                          <p:spTgt spid="23"/>
                                        </p:tgtEl>
                                      </p:cBhvr>
                                    </p:animEffect>
                                  </p:childTnLst>
                                </p:cTn>
                              </p:par>
                              <p:par>
                                <p:cTn id="23" presetID="22" presetClass="entr" presetSubtype="1" fill="hold" nodeType="withEffect">
                                  <p:stCondLst>
                                    <p:cond delay="1900"/>
                                  </p:stCondLst>
                                  <p:childTnLst>
                                    <p:set>
                                      <p:cBhvr>
                                        <p:cTn id="24" dur="1" fill="hold">
                                          <p:stCondLst>
                                            <p:cond delay="0"/>
                                          </p:stCondLst>
                                        </p:cTn>
                                        <p:tgtEl>
                                          <p:spTgt spid="34"/>
                                        </p:tgtEl>
                                        <p:attrNameLst>
                                          <p:attrName>style.visibility</p:attrName>
                                        </p:attrNameLst>
                                      </p:cBhvr>
                                      <p:to>
                                        <p:strVal val="visible"/>
                                      </p:to>
                                    </p:set>
                                    <p:animEffect transition="in" filter="wipe(up)">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Text Box 5"/>
          <p:cNvSpPr txBox="1">
            <a:spLocks noChangeArrowheads="1"/>
          </p:cNvSpPr>
          <p:nvPr/>
        </p:nvSpPr>
        <p:spPr bwMode="auto">
          <a:xfrm>
            <a:off x="1549400" y="3009900"/>
            <a:ext cx="7073900" cy="2763838"/>
          </a:xfrm>
          <a:prstGeom prst="rect">
            <a:avLst/>
          </a:prstGeom>
          <a:noFill/>
          <a:ln>
            <a:noFill/>
          </a:ln>
          <a:effectLst>
            <a:prstShdw prst="shdw12">
              <a:schemeClr val="accent1">
                <a:gamma/>
                <a:shade val="60000"/>
                <a:invGamma/>
                <a:alpha val="50000"/>
              </a:schemeClr>
            </a:prstShdw>
          </a:effectLst>
          <a:extLst/>
        </p:spPr>
        <p:txBody>
          <a:bodyPr lIns="91429" tIns="45714" rIns="91429" bIns="45714">
            <a:spAutoFit/>
          </a:bodyPr>
          <a:lstStyle/>
          <a:p>
            <a:pPr>
              <a:lnSpc>
                <a:spcPct val="155000"/>
              </a:lnSpc>
              <a:defRPr/>
            </a:pPr>
            <a:r>
              <a:rPr lang="en-US" altLang="zh-CN" sz="2800" dirty="0">
                <a:solidFill>
                  <a:srgbClr val="006699"/>
                </a:solidFill>
                <a:ea typeface="微软雅黑" pitchFamily="34" charset="-122"/>
              </a:rPr>
              <a:t>2.1   </a:t>
            </a:r>
            <a:r>
              <a:rPr lang="zh-CN" altLang="en-US" sz="2800" dirty="0">
                <a:solidFill>
                  <a:srgbClr val="006699"/>
                </a:solidFill>
                <a:ea typeface="微软雅黑" pitchFamily="34" charset="-122"/>
              </a:rPr>
              <a:t>海外体系发展历程</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2.2   </a:t>
            </a:r>
            <a:r>
              <a:rPr lang="zh-CN" altLang="en-US" sz="2800" dirty="0">
                <a:solidFill>
                  <a:srgbClr val="006699"/>
                </a:solidFill>
                <a:ea typeface="微软雅黑" pitchFamily="34" charset="-122"/>
              </a:rPr>
              <a:t>海外体系使命、愿景</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2.3   </a:t>
            </a:r>
            <a:r>
              <a:rPr lang="zh-CN" altLang="en-US" sz="2800" dirty="0">
                <a:solidFill>
                  <a:srgbClr val="006699"/>
                </a:solidFill>
                <a:ea typeface="微软雅黑" pitchFamily="34" charset="-122"/>
              </a:rPr>
              <a:t>海外主要业务活动</a:t>
            </a:r>
          </a:p>
          <a:p>
            <a:pPr>
              <a:lnSpc>
                <a:spcPct val="155000"/>
              </a:lnSpc>
              <a:defRPr/>
            </a:pPr>
            <a:r>
              <a:rPr lang="en-US" altLang="zh-CN" sz="2800" dirty="0">
                <a:solidFill>
                  <a:srgbClr val="006699"/>
                </a:solidFill>
                <a:ea typeface="微软雅黑" pitchFamily="34" charset="-122"/>
              </a:rPr>
              <a:t>2.4   </a:t>
            </a:r>
            <a:r>
              <a:rPr lang="zh-CN" altLang="en-US" sz="2800" dirty="0">
                <a:solidFill>
                  <a:srgbClr val="006699"/>
                </a:solidFill>
                <a:ea typeface="微软雅黑" pitchFamily="34" charset="-122"/>
              </a:rPr>
              <a:t>海外体系各部门组织结构及职责</a:t>
            </a:r>
            <a:endParaRPr lang="zh-CN" altLang="en-US" sz="2800" dirty="0">
              <a:ea typeface="微软雅黑" pitchFamily="34" charset="-122"/>
            </a:endParaRPr>
          </a:p>
        </p:txBody>
      </p:sp>
      <p:grpSp>
        <p:nvGrpSpPr>
          <p:cNvPr id="41987" name="Group 6"/>
          <p:cNvGrpSpPr>
            <a:grpSpLocks/>
          </p:cNvGrpSpPr>
          <p:nvPr/>
        </p:nvGrpSpPr>
        <p:grpSpPr bwMode="auto">
          <a:xfrm>
            <a:off x="1073150" y="3771900"/>
            <a:ext cx="7391400" cy="647700"/>
            <a:chOff x="676" y="1984"/>
            <a:chExt cx="4250" cy="408"/>
          </a:xfrm>
        </p:grpSpPr>
        <p:sp>
          <p:nvSpPr>
            <p:cNvPr id="41990" name="AutoShape 7"/>
            <p:cNvSpPr>
              <a:spLocks noChangeArrowheads="1"/>
            </p:cNvSpPr>
            <p:nvPr/>
          </p:nvSpPr>
          <p:spPr bwMode="auto">
            <a:xfrm>
              <a:off x="676" y="1984"/>
              <a:ext cx="4250" cy="408"/>
            </a:xfrm>
            <a:prstGeom prst="flowChartProcess">
              <a:avLst/>
            </a:prstGeom>
            <a:noFill/>
            <a:ln w="25400">
              <a:solidFill>
                <a:srgbClr val="FF0000"/>
              </a:solidFill>
              <a:miter lim="800000"/>
              <a:headEnd/>
              <a:tailEnd/>
            </a:ln>
          </p:spPr>
          <p:txBody>
            <a:bodyPr wrap="none" anchor="ctr"/>
            <a:lstStyle/>
            <a:p>
              <a:pPr algn="ctr"/>
              <a:endParaRPr lang="zh-CN" altLang="en-US">
                <a:ea typeface="微软雅黑" pitchFamily="34" charset="-122"/>
              </a:endParaRPr>
            </a:p>
          </p:txBody>
        </p:sp>
        <p:sp>
          <p:nvSpPr>
            <p:cNvPr id="41991" name="AutoShape 8"/>
            <p:cNvSpPr>
              <a:spLocks noChangeArrowheads="1"/>
            </p:cNvSpPr>
            <p:nvPr/>
          </p:nvSpPr>
          <p:spPr bwMode="auto">
            <a:xfrm>
              <a:off x="679" y="1985"/>
              <a:ext cx="318" cy="402"/>
            </a:xfrm>
            <a:prstGeom prst="homePlate">
              <a:avLst>
                <a:gd name="adj" fmla="val 99685"/>
              </a:avLst>
            </a:prstGeom>
            <a:gradFill rotWithShape="1">
              <a:gsLst>
                <a:gs pos="0">
                  <a:srgbClr val="FF0000"/>
                </a:gs>
                <a:gs pos="100000">
                  <a:schemeClr val="bg1"/>
                </a:gs>
              </a:gsLst>
              <a:lin ang="0" scaled="1"/>
            </a:gradFill>
            <a:ln w="9525">
              <a:noFill/>
              <a:miter lim="800000"/>
              <a:headEnd/>
              <a:tailEnd/>
            </a:ln>
          </p:spPr>
          <p:txBody>
            <a:bodyPr wrap="none" anchor="ctr"/>
            <a:lstStyle/>
            <a:p>
              <a:pPr algn="ctr"/>
              <a:endParaRPr lang="zh-CN" altLang="en-US">
                <a:ea typeface="微软雅黑" pitchFamily="34" charset="-122"/>
              </a:endParaRPr>
            </a:p>
          </p:txBody>
        </p:sp>
      </p:grpSp>
      <p:sp>
        <p:nvSpPr>
          <p:cNvPr id="41988"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a:solidFill>
                  <a:schemeClr val="bg1"/>
                </a:solidFill>
                <a:latin typeface="微软雅黑" pitchFamily="34" charset="-122"/>
                <a:ea typeface="微软雅黑" pitchFamily="34" charset="-122"/>
              </a:rPr>
              <a:t>目录</a:t>
            </a:r>
          </a:p>
        </p:txBody>
      </p:sp>
      <p:sp>
        <p:nvSpPr>
          <p:cNvPr id="41989" name="矩形 2"/>
          <p:cNvSpPr>
            <a:spLocks noChangeArrowheads="1"/>
          </p:cNvSpPr>
          <p:nvPr/>
        </p:nvSpPr>
        <p:spPr bwMode="auto">
          <a:xfrm>
            <a:off x="579438" y="1901825"/>
            <a:ext cx="8437562" cy="1077913"/>
          </a:xfrm>
          <a:prstGeom prst="rect">
            <a:avLst/>
          </a:prstGeom>
          <a:noFill/>
          <a:ln w="9525">
            <a:noFill/>
            <a:miter lim="800000"/>
            <a:headEnd/>
            <a:tailEnd/>
          </a:ln>
        </p:spPr>
        <p:txBody>
          <a:bodyPr wrap="none" lIns="91418" tIns="45708" rIns="91418" bIns="45708">
            <a:spAutoFit/>
          </a:bodyPr>
          <a:lstStyle/>
          <a:p>
            <a:pPr eaLnBrk="0" hangingPunct="0">
              <a:lnSpc>
                <a:spcPct val="200000"/>
              </a:lnSpc>
            </a:pPr>
            <a:r>
              <a:rPr lang="zh-CN" altLang="en-US" sz="3200">
                <a:solidFill>
                  <a:srgbClr val="006699"/>
                </a:solidFill>
                <a:ea typeface="微软雅黑" pitchFamily="34" charset="-122"/>
              </a:rPr>
              <a:t>第二部分  </a:t>
            </a:r>
            <a:r>
              <a:rPr lang="zh-CN" altLang="en-US" sz="3200">
                <a:solidFill>
                  <a:srgbClr val="006699"/>
                </a:solidFill>
                <a:latin typeface="微软雅黑" pitchFamily="34" charset="-122"/>
                <a:ea typeface="微软雅黑" pitchFamily="34" charset="-122"/>
              </a:rPr>
              <a:t>海外体系发展历程及组织架构介绍</a:t>
            </a:r>
            <a:endParaRPr lang="en-US" altLang="zh-CN" sz="3200">
              <a:solidFill>
                <a:srgbClr val="006699"/>
              </a:solidFill>
              <a:ea typeface="微软雅黑"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2.2  </a:t>
            </a:r>
            <a:r>
              <a:rPr lang="zh-CN" altLang="en-US" sz="2500">
                <a:solidFill>
                  <a:srgbClr val="FFFFFF"/>
                </a:solidFill>
                <a:latin typeface="微软雅黑" pitchFamily="34" charset="-122"/>
                <a:ea typeface="微软雅黑" pitchFamily="34" charset="-122"/>
              </a:rPr>
              <a:t>海外体系愿景、使命</a:t>
            </a:r>
            <a:endParaRPr lang="en-US" altLang="zh-CN" sz="2000">
              <a:solidFill>
                <a:srgbClr val="FF0000"/>
              </a:solidFill>
              <a:latin typeface="微软雅黑" pitchFamily="34" charset="-122"/>
              <a:ea typeface="微软雅黑" pitchFamily="34" charset="-122"/>
            </a:endParaRPr>
          </a:p>
        </p:txBody>
      </p:sp>
      <p:sp>
        <p:nvSpPr>
          <p:cNvPr id="3" name="Rectangle 9"/>
          <p:cNvSpPr>
            <a:spLocks noChangeArrowheads="1"/>
          </p:cNvSpPr>
          <p:nvPr/>
        </p:nvSpPr>
        <p:spPr bwMode="auto">
          <a:xfrm>
            <a:off x="530225" y="936625"/>
            <a:ext cx="9210675" cy="827088"/>
          </a:xfrm>
          <a:prstGeom prst="rect">
            <a:avLst/>
          </a:prstGeom>
          <a:solidFill>
            <a:srgbClr val="B2D2DE"/>
          </a:solidFill>
          <a:ln w="6350">
            <a:noFill/>
            <a:miter lim="800000"/>
            <a:headEnd/>
            <a:tailEnd/>
          </a:ln>
          <a:effectLst>
            <a:outerShdw dist="35921" dir="2700000" algn="ctr" rotWithShape="0">
              <a:schemeClr val="bg2"/>
            </a:outerShdw>
          </a:effectLst>
        </p:spPr>
        <p:txBody>
          <a:bodyPr lIns="72000" tIns="0" rIns="36000" bIns="0" anchor="ctr"/>
          <a:lstStyle/>
          <a:p>
            <a:pPr marL="628650" indent="-628650" eaLnBrk="0" hangingPunct="0">
              <a:lnSpc>
                <a:spcPct val="150000"/>
              </a:lnSpc>
              <a:defRPr/>
            </a:pPr>
            <a:r>
              <a:rPr lang="zh-CN" altLang="en-US" sz="1800" b="0" dirty="0">
                <a:solidFill>
                  <a:schemeClr val="tx1"/>
                </a:solidFill>
                <a:latin typeface="微软雅黑" pitchFamily="34" charset="-122"/>
                <a:ea typeface="微软雅黑" pitchFamily="34" charset="-122"/>
              </a:rPr>
              <a:t>使命：缔造宇通品牌，拓展国际市场，</a:t>
            </a:r>
            <a:r>
              <a:rPr lang="zh-CN" altLang="en-US" sz="1800" dirty="0">
                <a:solidFill>
                  <a:srgbClr val="00B050"/>
                </a:solidFill>
                <a:latin typeface="微软雅黑" pitchFamily="34" charset="-122"/>
                <a:ea typeface="微软雅黑" pitchFamily="34" charset="-122"/>
              </a:rPr>
              <a:t>拉动公司技术和生产制造能力提升</a:t>
            </a:r>
            <a:r>
              <a:rPr lang="zh-CN" altLang="en-US" sz="1800" b="0" dirty="0">
                <a:solidFill>
                  <a:schemeClr val="tx1"/>
                </a:solidFill>
                <a:latin typeface="微软雅黑" pitchFamily="34" charset="-122"/>
                <a:ea typeface="微软雅黑" pitchFamily="34" charset="-122"/>
              </a:rPr>
              <a:t>，为客户创造更大价值</a:t>
            </a:r>
            <a:endParaRPr lang="zh-CN" altLang="en-US" sz="1800" b="0" dirty="0">
              <a:solidFill>
                <a:schemeClr val="tx1"/>
              </a:solidFill>
              <a:latin typeface="微软雅黑" pitchFamily="34" charset="-122"/>
              <a:ea typeface="微软雅黑" pitchFamily="34" charset="-122"/>
              <a:cs typeface="Arial" pitchFamily="34" charset="0"/>
            </a:endParaRPr>
          </a:p>
        </p:txBody>
      </p:sp>
      <p:sp>
        <p:nvSpPr>
          <p:cNvPr id="4" name="Rectangle 2"/>
          <p:cNvSpPr>
            <a:spLocks noChangeArrowheads="1"/>
          </p:cNvSpPr>
          <p:nvPr/>
        </p:nvSpPr>
        <p:spPr bwMode="auto">
          <a:xfrm>
            <a:off x="539750" y="2298700"/>
            <a:ext cx="9174163" cy="4165600"/>
          </a:xfrm>
          <a:prstGeom prst="rect">
            <a:avLst/>
          </a:prstGeom>
          <a:noFill/>
          <a:ln w="9525">
            <a:solidFill>
              <a:schemeClr val="tx2"/>
            </a:solidFill>
            <a:miter lim="800000"/>
            <a:headEnd/>
            <a:tailEnd/>
          </a:ln>
        </p:spPr>
        <p:txBody>
          <a:bodyPr wrap="none" anchor="ctr"/>
          <a:lstStyle/>
          <a:p>
            <a:pPr>
              <a:defRPr/>
            </a:pPr>
            <a:endParaRPr lang="zh-CN" altLang="en-US" dirty="0">
              <a:latin typeface="+mn-lt"/>
              <a:ea typeface="微软雅黑" pitchFamily="34" charset="-122"/>
            </a:endParaRPr>
          </a:p>
        </p:txBody>
      </p:sp>
      <p:sp>
        <p:nvSpPr>
          <p:cNvPr id="5" name="Rectangle 8"/>
          <p:cNvSpPr>
            <a:spLocks noChangeArrowheads="1"/>
          </p:cNvSpPr>
          <p:nvPr/>
        </p:nvSpPr>
        <p:spPr bwMode="auto">
          <a:xfrm>
            <a:off x="554038" y="1870075"/>
            <a:ext cx="8818562" cy="45402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marL="361950" indent="-361950">
              <a:lnSpc>
                <a:spcPct val="130000"/>
              </a:lnSpc>
              <a:defRPr/>
            </a:pPr>
            <a:r>
              <a:rPr lang="zh-CN" altLang="en-US" sz="2000" b="0" dirty="0">
                <a:solidFill>
                  <a:schemeClr val="tx1"/>
                </a:solidFill>
                <a:latin typeface="微软雅黑" pitchFamily="34" charset="-122"/>
                <a:ea typeface="微软雅黑" pitchFamily="34" charset="-122"/>
              </a:rPr>
              <a:t>五年愿景：</a:t>
            </a:r>
            <a:endParaRPr lang="en-US" altLang="zh-CN" sz="2000" b="0" dirty="0">
              <a:solidFill>
                <a:schemeClr val="tx1"/>
              </a:solidFill>
              <a:latin typeface="微软雅黑" pitchFamily="34" charset="-122"/>
              <a:ea typeface="微软雅黑" pitchFamily="34" charset="-122"/>
            </a:endParaRPr>
          </a:p>
        </p:txBody>
      </p:sp>
      <p:sp>
        <p:nvSpPr>
          <p:cNvPr id="6" name="Text Box 13"/>
          <p:cNvSpPr txBox="1">
            <a:spLocks noChangeArrowheads="1"/>
          </p:cNvSpPr>
          <p:nvPr/>
        </p:nvSpPr>
        <p:spPr bwMode="auto">
          <a:xfrm>
            <a:off x="614363" y="2376488"/>
            <a:ext cx="8948737" cy="4051300"/>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marL="361950" indent="-361950">
              <a:lnSpc>
                <a:spcPct val="80000"/>
              </a:lnSpc>
              <a:spcBef>
                <a:spcPct val="50000"/>
              </a:spcBef>
              <a:defRPr/>
            </a:pPr>
            <a:r>
              <a:rPr lang="zh-CN" altLang="en-US" sz="1800" b="0" dirty="0">
                <a:solidFill>
                  <a:schemeClr val="tx1"/>
                </a:solidFill>
                <a:latin typeface="+mn-lt"/>
                <a:ea typeface="微软雅黑" pitchFamily="34" charset="-122"/>
                <a:cs typeface="Arial" pitchFamily="34" charset="0"/>
              </a:rPr>
              <a:t>到</a:t>
            </a:r>
            <a:r>
              <a:rPr lang="en-US" altLang="zh-CN" sz="1800" b="0" dirty="0">
                <a:solidFill>
                  <a:schemeClr val="tx1"/>
                </a:solidFill>
                <a:latin typeface="+mn-lt"/>
                <a:ea typeface="微软雅黑" pitchFamily="34" charset="-122"/>
                <a:cs typeface="Arial" pitchFamily="34" charset="0"/>
              </a:rPr>
              <a:t>2016</a:t>
            </a:r>
            <a:r>
              <a:rPr lang="zh-CN" altLang="en-US" sz="1800" b="0" dirty="0">
                <a:solidFill>
                  <a:schemeClr val="tx1"/>
                </a:solidFill>
                <a:latin typeface="+mn-lt"/>
                <a:ea typeface="微软雅黑" pitchFamily="34" charset="-122"/>
                <a:cs typeface="Arial" pitchFamily="34" charset="0"/>
              </a:rPr>
              <a:t>年本体系将：</a:t>
            </a:r>
          </a:p>
          <a:p>
            <a:pPr marL="265113" indent="-265113">
              <a:lnSpc>
                <a:spcPct val="80000"/>
              </a:lnSpc>
              <a:spcBef>
                <a:spcPct val="50000"/>
              </a:spcBef>
              <a:buFontTx/>
              <a:buAutoNum type="arabicPeriod"/>
              <a:defRPr/>
            </a:pPr>
            <a:r>
              <a:rPr lang="zh-CN" altLang="en-US" sz="1800" dirty="0">
                <a:solidFill>
                  <a:srgbClr val="00B050"/>
                </a:solidFill>
                <a:latin typeface="+mn-lt"/>
                <a:ea typeface="微软雅黑" pitchFamily="34" charset="-122"/>
                <a:cs typeface="Arial" pitchFamily="34" charset="0"/>
              </a:rPr>
              <a:t>市场份额领先</a:t>
            </a:r>
            <a:endParaRPr lang="en-US" altLang="zh-CN" sz="1800" dirty="0">
              <a:solidFill>
                <a:srgbClr val="00B050"/>
              </a:solidFill>
              <a:latin typeface="+mn-lt"/>
              <a:ea typeface="微软雅黑" pitchFamily="34" charset="-122"/>
              <a:cs typeface="Arial" pitchFamily="34" charset="0"/>
            </a:endParaRPr>
          </a:p>
          <a:p>
            <a:pPr marL="450850" indent="-185738">
              <a:lnSpc>
                <a:spcPct val="80000"/>
              </a:lnSpc>
              <a:spcBef>
                <a:spcPct val="30000"/>
              </a:spcBef>
              <a:buFont typeface="微软雅黑" pitchFamily="34" charset="-122"/>
              <a:buChar char="-"/>
              <a:defRPr/>
            </a:pPr>
            <a:r>
              <a:rPr lang="zh-CN" altLang="en-US" sz="1800" b="0" dirty="0">
                <a:solidFill>
                  <a:schemeClr val="tx1"/>
                </a:solidFill>
                <a:latin typeface="+mn-lt"/>
                <a:ea typeface="微软雅黑" pitchFamily="34" charset="-122"/>
                <a:cs typeface="Arial" pitchFamily="34" charset="0"/>
              </a:rPr>
              <a:t>中国出口总量的</a:t>
            </a:r>
            <a:r>
              <a:rPr lang="en-US" altLang="zh-CN" sz="1800" b="0" dirty="0">
                <a:solidFill>
                  <a:schemeClr val="tx1"/>
                </a:solidFill>
                <a:latin typeface="+mn-lt"/>
                <a:ea typeface="微软雅黑" pitchFamily="34" charset="-122"/>
                <a:cs typeface="Arial" pitchFamily="34" charset="0"/>
              </a:rPr>
              <a:t>30%</a:t>
            </a:r>
            <a:r>
              <a:rPr lang="zh-CN" altLang="en-US" sz="1800" b="0" dirty="0">
                <a:solidFill>
                  <a:schemeClr val="tx1"/>
                </a:solidFill>
                <a:latin typeface="+mn-lt"/>
                <a:ea typeface="微软雅黑" pitchFamily="34" charset="-122"/>
                <a:cs typeface="Arial" pitchFamily="34" charset="0"/>
              </a:rPr>
              <a:t>以上，中国出口排名第一</a:t>
            </a:r>
          </a:p>
          <a:p>
            <a:pPr marL="263525" indent="-263525">
              <a:lnSpc>
                <a:spcPct val="80000"/>
              </a:lnSpc>
              <a:spcBef>
                <a:spcPts val="1200"/>
              </a:spcBef>
              <a:buFont typeface="+mj-lt"/>
              <a:buAutoNum type="arabicPeriod" startAt="2"/>
              <a:defRPr/>
            </a:pPr>
            <a:r>
              <a:rPr lang="zh-CN" altLang="en-US" sz="1800" dirty="0">
                <a:solidFill>
                  <a:srgbClr val="00B050"/>
                </a:solidFill>
                <a:latin typeface="+mn-lt"/>
                <a:ea typeface="微软雅黑" pitchFamily="34" charset="-122"/>
                <a:cs typeface="Arial" pitchFamily="34" charset="0"/>
              </a:rPr>
              <a:t>拥有国际化的市场结构</a:t>
            </a:r>
            <a:endParaRPr lang="en-US" altLang="zh-CN" sz="1800" dirty="0">
              <a:solidFill>
                <a:srgbClr val="00B050"/>
              </a:solidFill>
              <a:latin typeface="+mn-lt"/>
              <a:ea typeface="微软雅黑" pitchFamily="34" charset="-122"/>
              <a:cs typeface="Arial" pitchFamily="34" charset="0"/>
            </a:endParaRPr>
          </a:p>
          <a:p>
            <a:pPr marL="450850" indent="-185738">
              <a:lnSpc>
                <a:spcPct val="80000"/>
              </a:lnSpc>
              <a:spcBef>
                <a:spcPct val="30000"/>
              </a:spcBef>
              <a:buFont typeface="微软雅黑" pitchFamily="34" charset="-122"/>
              <a:buChar char="-"/>
              <a:defRPr/>
            </a:pPr>
            <a:r>
              <a:rPr lang="zh-CN" altLang="en-US" sz="1800" b="0" dirty="0">
                <a:solidFill>
                  <a:schemeClr val="tx1"/>
                </a:solidFill>
                <a:latin typeface="+mn-lt"/>
                <a:ea typeface="微软雅黑" pitchFamily="34" charset="-122"/>
                <a:cs typeface="Arial" pitchFamily="34" charset="0"/>
              </a:rPr>
              <a:t>建立</a:t>
            </a:r>
            <a:r>
              <a:rPr lang="en-US" altLang="zh-CN" sz="1800" b="0" dirty="0">
                <a:solidFill>
                  <a:schemeClr val="tx1"/>
                </a:solidFill>
                <a:latin typeface="+mn-lt"/>
                <a:ea typeface="微软雅黑" pitchFamily="34" charset="-122"/>
                <a:cs typeface="Arial" pitchFamily="34" charset="0"/>
              </a:rPr>
              <a:t>30</a:t>
            </a:r>
            <a:r>
              <a:rPr lang="zh-CN" altLang="en-US" sz="1800" b="0" dirty="0">
                <a:solidFill>
                  <a:schemeClr val="tx1"/>
                </a:solidFill>
                <a:latin typeface="+mn-lt"/>
                <a:ea typeface="微软雅黑" pitchFamily="34" charset="-122"/>
                <a:cs typeface="Arial" pitchFamily="34" charset="0"/>
              </a:rPr>
              <a:t>个左右稳定规模的</a:t>
            </a:r>
            <a:r>
              <a:rPr lang="zh-CN" altLang="en-US" sz="1800" b="0" u="sng" dirty="0">
                <a:solidFill>
                  <a:schemeClr val="tx1"/>
                </a:solidFill>
                <a:latin typeface="+mn-lt"/>
                <a:ea typeface="微软雅黑" pitchFamily="34" charset="-122"/>
                <a:cs typeface="Arial" pitchFamily="34" charset="0"/>
              </a:rPr>
              <a:t>主战场</a:t>
            </a:r>
            <a:r>
              <a:rPr lang="zh-CN" altLang="en-US" sz="1800" b="0" dirty="0">
                <a:solidFill>
                  <a:schemeClr val="tx1"/>
                </a:solidFill>
                <a:latin typeface="+mn-lt"/>
                <a:ea typeface="微软雅黑" pitchFamily="34" charset="-122"/>
                <a:cs typeface="Arial" pitchFamily="34" charset="0"/>
              </a:rPr>
              <a:t>，出口集中度达到</a:t>
            </a:r>
            <a:r>
              <a:rPr lang="en-US" altLang="zh-CN" sz="1800" b="0" dirty="0">
                <a:solidFill>
                  <a:schemeClr val="tx1"/>
                </a:solidFill>
                <a:latin typeface="+mn-lt"/>
                <a:ea typeface="微软雅黑" pitchFamily="34" charset="-122"/>
                <a:cs typeface="Arial" pitchFamily="34" charset="0"/>
              </a:rPr>
              <a:t>75%</a:t>
            </a:r>
            <a:r>
              <a:rPr lang="zh-CN" altLang="en-US" sz="1800" b="0" dirty="0">
                <a:solidFill>
                  <a:schemeClr val="tx1"/>
                </a:solidFill>
                <a:latin typeface="+mn-lt"/>
                <a:ea typeface="微软雅黑" pitchFamily="34" charset="-122"/>
                <a:cs typeface="Arial" pitchFamily="34" charset="0"/>
              </a:rPr>
              <a:t>左右</a:t>
            </a:r>
            <a:endParaRPr lang="en-US" altLang="zh-CN" sz="1800" b="0" dirty="0">
              <a:solidFill>
                <a:schemeClr val="tx1"/>
              </a:solidFill>
              <a:latin typeface="+mn-lt"/>
              <a:ea typeface="微软雅黑" pitchFamily="34" charset="-122"/>
              <a:cs typeface="Arial" pitchFamily="34" charset="0"/>
            </a:endParaRPr>
          </a:p>
          <a:p>
            <a:pPr marL="450850" indent="-185738">
              <a:lnSpc>
                <a:spcPct val="80000"/>
              </a:lnSpc>
              <a:spcBef>
                <a:spcPct val="30000"/>
              </a:spcBef>
              <a:buFont typeface="微软雅黑" pitchFamily="34" charset="-122"/>
              <a:buChar char="-"/>
              <a:defRPr/>
            </a:pPr>
            <a:r>
              <a:rPr lang="zh-CN" altLang="en-US" sz="1800" b="0" dirty="0">
                <a:solidFill>
                  <a:schemeClr val="tx1"/>
                </a:solidFill>
                <a:latin typeface="+mn-lt"/>
                <a:ea typeface="微软雅黑" pitchFamily="34" charset="-122"/>
                <a:cs typeface="Arial" pitchFamily="34" charset="0"/>
              </a:rPr>
              <a:t>成为优先进入的</a:t>
            </a:r>
            <a:r>
              <a:rPr lang="zh-CN" altLang="en-US" sz="1800" b="0" u="sng" dirty="0">
                <a:solidFill>
                  <a:schemeClr val="tx1"/>
                </a:solidFill>
                <a:latin typeface="+mn-lt"/>
                <a:ea typeface="微软雅黑" pitchFamily="34" charset="-122"/>
                <a:cs typeface="Arial" pitchFamily="34" charset="0"/>
              </a:rPr>
              <a:t>中高端</a:t>
            </a:r>
            <a:r>
              <a:rPr lang="zh-CN" altLang="zh-CN" sz="1800" b="0" u="sng" dirty="0">
                <a:solidFill>
                  <a:schemeClr val="tx1"/>
                </a:solidFill>
                <a:latin typeface="+mn-lt"/>
                <a:ea typeface="微软雅黑" pitchFamily="34" charset="-122"/>
                <a:cs typeface="Arial" pitchFamily="34" charset="0"/>
              </a:rPr>
              <a:t>市场</a:t>
            </a:r>
            <a:r>
              <a:rPr lang="zh-CN" altLang="en-US" sz="1800" b="0" dirty="0">
                <a:solidFill>
                  <a:schemeClr val="tx1"/>
                </a:solidFill>
                <a:latin typeface="+mn-lt"/>
                <a:ea typeface="微软雅黑" pitchFamily="34" charset="-122"/>
                <a:cs typeface="Arial" pitchFamily="34" charset="0"/>
              </a:rPr>
              <a:t>的</a:t>
            </a:r>
            <a:r>
              <a:rPr lang="zh-CN" altLang="zh-CN" sz="1800" b="0" dirty="0">
                <a:solidFill>
                  <a:schemeClr val="tx1"/>
                </a:solidFill>
                <a:latin typeface="+mn-lt"/>
                <a:ea typeface="微软雅黑" pitchFamily="34" charset="-122"/>
                <a:cs typeface="Arial" pitchFamily="34" charset="0"/>
              </a:rPr>
              <a:t>主要竞争者</a:t>
            </a:r>
            <a:r>
              <a:rPr lang="zh-CN" altLang="en-US" sz="1800" b="0" dirty="0">
                <a:solidFill>
                  <a:schemeClr val="tx1"/>
                </a:solidFill>
                <a:latin typeface="+mn-lt"/>
                <a:ea typeface="微软雅黑" pitchFamily="34" charset="-122"/>
                <a:cs typeface="Arial" pitchFamily="34" charset="0"/>
              </a:rPr>
              <a:t>，提升产品竞争力</a:t>
            </a:r>
            <a:endParaRPr lang="en-US" altLang="zh-CN" sz="1800" b="0" dirty="0">
              <a:solidFill>
                <a:schemeClr val="tx1"/>
              </a:solidFill>
              <a:latin typeface="+mn-lt"/>
              <a:ea typeface="微软雅黑" pitchFamily="34" charset="-122"/>
              <a:cs typeface="Arial" pitchFamily="34" charset="0"/>
            </a:endParaRPr>
          </a:p>
          <a:p>
            <a:pPr marL="450850" indent="-185738">
              <a:lnSpc>
                <a:spcPct val="80000"/>
              </a:lnSpc>
              <a:spcBef>
                <a:spcPct val="30000"/>
              </a:spcBef>
              <a:buFont typeface="微软雅黑" pitchFamily="34" charset="-122"/>
              <a:buChar char="-"/>
              <a:defRPr/>
            </a:pPr>
            <a:r>
              <a:rPr lang="zh-CN" altLang="en-US" sz="1800" b="0" dirty="0">
                <a:solidFill>
                  <a:schemeClr val="tx1"/>
                </a:solidFill>
                <a:latin typeface="+mn-lt"/>
                <a:ea typeface="微软雅黑" pitchFamily="34" charset="-122"/>
                <a:cs typeface="Arial" pitchFamily="34" charset="0"/>
              </a:rPr>
              <a:t>成为各区域主战场的</a:t>
            </a:r>
            <a:r>
              <a:rPr lang="zh-CN" altLang="en-US" sz="1800" b="0" u="sng" dirty="0">
                <a:solidFill>
                  <a:schemeClr val="tx1"/>
                </a:solidFill>
                <a:latin typeface="+mn-lt"/>
                <a:ea typeface="微软雅黑" pitchFamily="34" charset="-122"/>
                <a:cs typeface="Arial" pitchFamily="34" charset="0"/>
              </a:rPr>
              <a:t>主流供应商</a:t>
            </a:r>
            <a:endParaRPr lang="en-US" altLang="zh-CN" sz="1800" b="0" u="sng" dirty="0">
              <a:solidFill>
                <a:schemeClr val="tx1"/>
              </a:solidFill>
              <a:latin typeface="+mn-lt"/>
              <a:ea typeface="微软雅黑" pitchFamily="34" charset="-122"/>
              <a:cs typeface="Arial" pitchFamily="34" charset="0"/>
            </a:endParaRPr>
          </a:p>
          <a:p>
            <a:pPr marL="450850" indent="-185738">
              <a:lnSpc>
                <a:spcPct val="80000"/>
              </a:lnSpc>
              <a:spcBef>
                <a:spcPct val="30000"/>
              </a:spcBef>
              <a:buFont typeface="微软雅黑" pitchFamily="34" charset="-122"/>
              <a:buChar char="-"/>
              <a:defRPr/>
            </a:pPr>
            <a:r>
              <a:rPr lang="zh-CN" altLang="en-US" sz="1800" b="0" dirty="0">
                <a:solidFill>
                  <a:schemeClr val="tx1"/>
                </a:solidFill>
                <a:latin typeface="+mn-lt"/>
                <a:ea typeface="微软雅黑" pitchFamily="34" charset="-122"/>
                <a:cs typeface="Arial" pitchFamily="34" charset="0"/>
              </a:rPr>
              <a:t>拥有主战场的</a:t>
            </a:r>
            <a:r>
              <a:rPr lang="zh-CN" altLang="en-US" sz="1800" b="0" u="sng" dirty="0">
                <a:solidFill>
                  <a:schemeClr val="tx1"/>
                </a:solidFill>
                <a:latin typeface="+mn-lt"/>
                <a:ea typeface="微软雅黑" pitchFamily="34" charset="-122"/>
                <a:cs typeface="Arial" pitchFamily="34" charset="0"/>
              </a:rPr>
              <a:t>主流客户</a:t>
            </a:r>
          </a:p>
          <a:p>
            <a:pPr marL="265113" indent="-265113">
              <a:lnSpc>
                <a:spcPct val="80000"/>
              </a:lnSpc>
              <a:spcBef>
                <a:spcPts val="1200"/>
              </a:spcBef>
              <a:buFont typeface="+mj-lt"/>
              <a:buAutoNum type="arabicPeriod" startAt="3"/>
              <a:defRPr/>
            </a:pPr>
            <a:r>
              <a:rPr lang="zh-CN" altLang="en-US" sz="1800" dirty="0">
                <a:solidFill>
                  <a:srgbClr val="00B050"/>
                </a:solidFill>
                <a:latin typeface="+mn-lt"/>
                <a:ea typeface="微软雅黑" pitchFamily="34" charset="-122"/>
                <a:cs typeface="Arial" pitchFamily="34" charset="0"/>
              </a:rPr>
              <a:t>国际化运营和管理能力</a:t>
            </a:r>
            <a:endParaRPr lang="en-US" altLang="zh-CN" sz="1800" dirty="0">
              <a:solidFill>
                <a:srgbClr val="00B050"/>
              </a:solidFill>
              <a:latin typeface="+mn-lt"/>
              <a:ea typeface="微软雅黑" pitchFamily="34" charset="-122"/>
              <a:cs typeface="Arial" pitchFamily="34" charset="0"/>
            </a:endParaRPr>
          </a:p>
          <a:p>
            <a:pPr marL="450850" indent="-185738">
              <a:lnSpc>
                <a:spcPct val="80000"/>
              </a:lnSpc>
              <a:spcBef>
                <a:spcPct val="30000"/>
              </a:spcBef>
              <a:buFont typeface="微软雅黑" pitchFamily="34" charset="-122"/>
              <a:buChar char="-"/>
              <a:defRPr/>
            </a:pPr>
            <a:r>
              <a:rPr lang="zh-CN" altLang="en-US" sz="1800" b="0" dirty="0">
                <a:solidFill>
                  <a:schemeClr val="tx1"/>
                </a:solidFill>
                <a:latin typeface="+mn-lt"/>
                <a:ea typeface="微软雅黑" pitchFamily="34" charset="-122"/>
                <a:cs typeface="Arial" pitchFamily="34" charset="0"/>
              </a:rPr>
              <a:t>拥有一支具有国际化视野和能力的队伍</a:t>
            </a:r>
          </a:p>
          <a:p>
            <a:pPr marL="450850" indent="-185738">
              <a:lnSpc>
                <a:spcPct val="80000"/>
              </a:lnSpc>
              <a:spcBef>
                <a:spcPct val="30000"/>
              </a:spcBef>
              <a:buFont typeface="微软雅黑" pitchFamily="34" charset="-122"/>
              <a:buChar char="-"/>
              <a:defRPr/>
            </a:pPr>
            <a:r>
              <a:rPr lang="zh-CN" altLang="en-US" sz="1800" b="0" dirty="0">
                <a:solidFill>
                  <a:schemeClr val="tx1"/>
                </a:solidFill>
                <a:latin typeface="+mn-lt"/>
                <a:ea typeface="微软雅黑" pitchFamily="34" charset="-122"/>
                <a:cs typeface="Arial" pitchFamily="34" charset="0"/>
              </a:rPr>
              <a:t>拥有敏锐的洞察和分析能力，以及针对不同目标市场最有效的市场运作和策略制定能力</a:t>
            </a:r>
            <a:endParaRPr lang="en-US" altLang="zh-CN" sz="1800" b="0" dirty="0">
              <a:solidFill>
                <a:schemeClr val="tx1"/>
              </a:solidFill>
              <a:latin typeface="+mn-lt"/>
              <a:ea typeface="微软雅黑" pitchFamily="34" charset="-122"/>
              <a:cs typeface="Arial" pitchFamily="34" charset="0"/>
            </a:endParaRPr>
          </a:p>
          <a:p>
            <a:pPr marL="450850" indent="-185738">
              <a:lnSpc>
                <a:spcPct val="80000"/>
              </a:lnSpc>
              <a:spcBef>
                <a:spcPct val="30000"/>
              </a:spcBef>
              <a:buFont typeface="微软雅黑" pitchFamily="34" charset="-122"/>
              <a:buChar char="-"/>
              <a:defRPr/>
            </a:pPr>
            <a:r>
              <a:rPr lang="zh-CN" altLang="en-US" sz="1800" b="0" dirty="0">
                <a:solidFill>
                  <a:schemeClr val="tx1"/>
                </a:solidFill>
                <a:latin typeface="+mn-lt"/>
                <a:ea typeface="微软雅黑" pitchFamily="34" charset="-122"/>
                <a:cs typeface="Arial" pitchFamily="34" charset="0"/>
              </a:rPr>
              <a:t>拥有长期市场经营和短期项目攻坚的能力</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Text Box 5"/>
          <p:cNvSpPr txBox="1">
            <a:spLocks noChangeArrowheads="1"/>
          </p:cNvSpPr>
          <p:nvPr/>
        </p:nvSpPr>
        <p:spPr bwMode="auto">
          <a:xfrm>
            <a:off x="1549400" y="3009900"/>
            <a:ext cx="7073900" cy="2763838"/>
          </a:xfrm>
          <a:prstGeom prst="rect">
            <a:avLst/>
          </a:prstGeom>
          <a:noFill/>
          <a:ln>
            <a:noFill/>
          </a:ln>
          <a:effectLst>
            <a:prstShdw prst="shdw12">
              <a:schemeClr val="accent1">
                <a:gamma/>
                <a:shade val="60000"/>
                <a:invGamma/>
                <a:alpha val="50000"/>
              </a:schemeClr>
            </a:prstShdw>
          </a:effectLst>
          <a:extLst/>
        </p:spPr>
        <p:txBody>
          <a:bodyPr lIns="91429" tIns="45714" rIns="91429" bIns="45714">
            <a:spAutoFit/>
          </a:bodyPr>
          <a:lstStyle/>
          <a:p>
            <a:pPr>
              <a:lnSpc>
                <a:spcPct val="155000"/>
              </a:lnSpc>
              <a:defRPr/>
            </a:pPr>
            <a:r>
              <a:rPr lang="en-US" altLang="zh-CN" sz="2800" dirty="0">
                <a:solidFill>
                  <a:srgbClr val="006699"/>
                </a:solidFill>
                <a:ea typeface="微软雅黑" pitchFamily="34" charset="-122"/>
              </a:rPr>
              <a:t>2.1   </a:t>
            </a:r>
            <a:r>
              <a:rPr lang="zh-CN" altLang="en-US" sz="2800" dirty="0">
                <a:solidFill>
                  <a:srgbClr val="006699"/>
                </a:solidFill>
                <a:ea typeface="微软雅黑" pitchFamily="34" charset="-122"/>
              </a:rPr>
              <a:t>海外体系发展历程</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2.2   </a:t>
            </a:r>
            <a:r>
              <a:rPr lang="zh-CN" altLang="en-US" sz="2800" dirty="0">
                <a:solidFill>
                  <a:srgbClr val="006699"/>
                </a:solidFill>
                <a:ea typeface="微软雅黑" pitchFamily="34" charset="-122"/>
              </a:rPr>
              <a:t>海外体系使命、愿景</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2.3   </a:t>
            </a:r>
            <a:r>
              <a:rPr lang="zh-CN" altLang="en-US" sz="2800" dirty="0">
                <a:solidFill>
                  <a:srgbClr val="006699"/>
                </a:solidFill>
                <a:ea typeface="微软雅黑" pitchFamily="34" charset="-122"/>
              </a:rPr>
              <a:t>海外主要业务活动</a:t>
            </a:r>
          </a:p>
          <a:p>
            <a:pPr>
              <a:lnSpc>
                <a:spcPct val="155000"/>
              </a:lnSpc>
              <a:defRPr/>
            </a:pPr>
            <a:r>
              <a:rPr lang="en-US" altLang="zh-CN" sz="2800" dirty="0">
                <a:solidFill>
                  <a:srgbClr val="006699"/>
                </a:solidFill>
                <a:ea typeface="微软雅黑" pitchFamily="34" charset="-122"/>
              </a:rPr>
              <a:t>2.4   </a:t>
            </a:r>
            <a:r>
              <a:rPr lang="zh-CN" altLang="en-US" sz="2800" dirty="0">
                <a:solidFill>
                  <a:srgbClr val="006699"/>
                </a:solidFill>
                <a:ea typeface="微软雅黑" pitchFamily="34" charset="-122"/>
              </a:rPr>
              <a:t>海外体系各部门组织结构及职责</a:t>
            </a:r>
            <a:endParaRPr lang="zh-CN" altLang="en-US" sz="2800" dirty="0">
              <a:ea typeface="微软雅黑" pitchFamily="34" charset="-122"/>
            </a:endParaRPr>
          </a:p>
        </p:txBody>
      </p:sp>
      <p:grpSp>
        <p:nvGrpSpPr>
          <p:cNvPr id="44035" name="Group 6"/>
          <p:cNvGrpSpPr>
            <a:grpSpLocks/>
          </p:cNvGrpSpPr>
          <p:nvPr/>
        </p:nvGrpSpPr>
        <p:grpSpPr bwMode="auto">
          <a:xfrm>
            <a:off x="1073150" y="4418013"/>
            <a:ext cx="7391400" cy="647700"/>
            <a:chOff x="676" y="1984"/>
            <a:chExt cx="4250" cy="408"/>
          </a:xfrm>
        </p:grpSpPr>
        <p:sp>
          <p:nvSpPr>
            <p:cNvPr id="44038" name="AutoShape 7"/>
            <p:cNvSpPr>
              <a:spLocks noChangeArrowheads="1"/>
            </p:cNvSpPr>
            <p:nvPr/>
          </p:nvSpPr>
          <p:spPr bwMode="auto">
            <a:xfrm>
              <a:off x="676" y="1984"/>
              <a:ext cx="4250" cy="408"/>
            </a:xfrm>
            <a:prstGeom prst="flowChartProcess">
              <a:avLst/>
            </a:prstGeom>
            <a:noFill/>
            <a:ln w="25400">
              <a:solidFill>
                <a:srgbClr val="FF0000"/>
              </a:solidFill>
              <a:miter lim="800000"/>
              <a:headEnd/>
              <a:tailEnd/>
            </a:ln>
          </p:spPr>
          <p:txBody>
            <a:bodyPr wrap="none" anchor="ctr"/>
            <a:lstStyle/>
            <a:p>
              <a:pPr algn="ctr"/>
              <a:endParaRPr lang="zh-CN" altLang="en-US">
                <a:ea typeface="微软雅黑" pitchFamily="34" charset="-122"/>
              </a:endParaRPr>
            </a:p>
          </p:txBody>
        </p:sp>
        <p:sp>
          <p:nvSpPr>
            <p:cNvPr id="44039" name="AutoShape 8"/>
            <p:cNvSpPr>
              <a:spLocks noChangeArrowheads="1"/>
            </p:cNvSpPr>
            <p:nvPr/>
          </p:nvSpPr>
          <p:spPr bwMode="auto">
            <a:xfrm>
              <a:off x="679" y="1985"/>
              <a:ext cx="318" cy="402"/>
            </a:xfrm>
            <a:prstGeom prst="homePlate">
              <a:avLst>
                <a:gd name="adj" fmla="val 99685"/>
              </a:avLst>
            </a:prstGeom>
            <a:gradFill rotWithShape="1">
              <a:gsLst>
                <a:gs pos="0">
                  <a:srgbClr val="FF0000"/>
                </a:gs>
                <a:gs pos="100000">
                  <a:schemeClr val="bg1"/>
                </a:gs>
              </a:gsLst>
              <a:lin ang="0" scaled="1"/>
            </a:gradFill>
            <a:ln w="9525">
              <a:noFill/>
              <a:miter lim="800000"/>
              <a:headEnd/>
              <a:tailEnd/>
            </a:ln>
          </p:spPr>
          <p:txBody>
            <a:bodyPr wrap="none" anchor="ctr"/>
            <a:lstStyle/>
            <a:p>
              <a:pPr algn="ctr"/>
              <a:endParaRPr lang="zh-CN" altLang="en-US">
                <a:ea typeface="微软雅黑" pitchFamily="34" charset="-122"/>
              </a:endParaRPr>
            </a:p>
          </p:txBody>
        </p:sp>
      </p:grpSp>
      <p:sp>
        <p:nvSpPr>
          <p:cNvPr id="44036"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a:solidFill>
                  <a:schemeClr val="bg1"/>
                </a:solidFill>
                <a:latin typeface="微软雅黑" pitchFamily="34" charset="-122"/>
                <a:ea typeface="微软雅黑" pitchFamily="34" charset="-122"/>
              </a:rPr>
              <a:t>目录</a:t>
            </a:r>
          </a:p>
        </p:txBody>
      </p:sp>
      <p:sp>
        <p:nvSpPr>
          <p:cNvPr id="44037" name="矩形 2"/>
          <p:cNvSpPr>
            <a:spLocks noChangeArrowheads="1"/>
          </p:cNvSpPr>
          <p:nvPr/>
        </p:nvSpPr>
        <p:spPr bwMode="auto">
          <a:xfrm>
            <a:off x="579438" y="1901825"/>
            <a:ext cx="8437562" cy="1077913"/>
          </a:xfrm>
          <a:prstGeom prst="rect">
            <a:avLst/>
          </a:prstGeom>
          <a:noFill/>
          <a:ln w="9525">
            <a:noFill/>
            <a:miter lim="800000"/>
            <a:headEnd/>
            <a:tailEnd/>
          </a:ln>
        </p:spPr>
        <p:txBody>
          <a:bodyPr wrap="none" lIns="91418" tIns="45708" rIns="91418" bIns="45708">
            <a:spAutoFit/>
          </a:bodyPr>
          <a:lstStyle/>
          <a:p>
            <a:pPr eaLnBrk="0" hangingPunct="0">
              <a:lnSpc>
                <a:spcPct val="200000"/>
              </a:lnSpc>
            </a:pPr>
            <a:r>
              <a:rPr lang="zh-CN" altLang="en-US" sz="3200">
                <a:solidFill>
                  <a:srgbClr val="006699"/>
                </a:solidFill>
                <a:ea typeface="微软雅黑" pitchFamily="34" charset="-122"/>
              </a:rPr>
              <a:t>第二部分  </a:t>
            </a:r>
            <a:r>
              <a:rPr lang="zh-CN" altLang="en-US" sz="3200">
                <a:solidFill>
                  <a:srgbClr val="006699"/>
                </a:solidFill>
                <a:latin typeface="微软雅黑" pitchFamily="34" charset="-122"/>
                <a:ea typeface="微软雅黑" pitchFamily="34" charset="-122"/>
              </a:rPr>
              <a:t>海外体系发展历程及组织架构介绍</a:t>
            </a:r>
            <a:endParaRPr lang="en-US" altLang="zh-CN" sz="3200">
              <a:solidFill>
                <a:srgbClr val="006699"/>
              </a:solidFill>
              <a:ea typeface="微软雅黑"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2.3  </a:t>
            </a:r>
            <a:r>
              <a:rPr lang="zh-CN" altLang="en-US" sz="2500">
                <a:solidFill>
                  <a:srgbClr val="FFFFFF"/>
                </a:solidFill>
                <a:latin typeface="微软雅黑" pitchFamily="34" charset="-122"/>
                <a:ea typeface="微软雅黑" pitchFamily="34" charset="-122"/>
              </a:rPr>
              <a:t>海外主要业务活动（</a:t>
            </a:r>
            <a:r>
              <a:rPr lang="en-US" altLang="zh-CN" sz="2500">
                <a:solidFill>
                  <a:srgbClr val="FFFFFF"/>
                </a:solidFill>
                <a:latin typeface="微软雅黑" pitchFamily="34" charset="-122"/>
                <a:ea typeface="微软雅黑" pitchFamily="34" charset="-122"/>
              </a:rPr>
              <a:t>1/3</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45059" name="文本占位符 2"/>
          <p:cNvSpPr txBox="1">
            <a:spLocks/>
          </p:cNvSpPr>
          <p:nvPr/>
        </p:nvSpPr>
        <p:spPr bwMode="auto">
          <a:xfrm>
            <a:off x="339725" y="776288"/>
            <a:ext cx="9345613" cy="1023937"/>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主要业务活动：</a:t>
            </a:r>
            <a:endParaRPr lang="en-US" altLang="zh-CN" sz="2000">
              <a:solidFill>
                <a:srgbClr val="008000"/>
              </a:solidFill>
              <a:ea typeface="微软雅黑" pitchFamily="34" charset="-122"/>
            </a:endParaRPr>
          </a:p>
        </p:txBody>
      </p:sp>
      <p:cxnSp>
        <p:nvCxnSpPr>
          <p:cNvPr id="4" name="直接箭头连接符 3"/>
          <p:cNvCxnSpPr/>
          <p:nvPr/>
        </p:nvCxnSpPr>
        <p:spPr>
          <a:xfrm>
            <a:off x="1181100" y="1709738"/>
            <a:ext cx="7216775" cy="0"/>
          </a:xfrm>
          <a:prstGeom prst="straightConnector1">
            <a:avLst/>
          </a:prstGeom>
          <a:ln w="44450" cmpd="sng">
            <a:solidFill>
              <a:schemeClr val="bg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1387475" y="160813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p>
        </p:txBody>
      </p:sp>
      <p:sp>
        <p:nvSpPr>
          <p:cNvPr id="6" name="椭圆 5"/>
          <p:cNvSpPr/>
          <p:nvPr/>
        </p:nvSpPr>
        <p:spPr>
          <a:xfrm>
            <a:off x="2181225" y="160813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p>
        </p:txBody>
      </p:sp>
      <p:sp>
        <p:nvSpPr>
          <p:cNvPr id="7" name="椭圆 6"/>
          <p:cNvSpPr/>
          <p:nvPr/>
        </p:nvSpPr>
        <p:spPr>
          <a:xfrm>
            <a:off x="3055938" y="160813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p>
        </p:txBody>
      </p:sp>
      <p:sp>
        <p:nvSpPr>
          <p:cNvPr id="8" name="椭圆 7"/>
          <p:cNvSpPr/>
          <p:nvPr/>
        </p:nvSpPr>
        <p:spPr>
          <a:xfrm>
            <a:off x="3871913" y="1608138"/>
            <a:ext cx="176212"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p>
        </p:txBody>
      </p:sp>
      <p:sp>
        <p:nvSpPr>
          <p:cNvPr id="9" name="椭圆 8"/>
          <p:cNvSpPr/>
          <p:nvPr/>
        </p:nvSpPr>
        <p:spPr>
          <a:xfrm>
            <a:off x="4757738" y="160813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p>
        </p:txBody>
      </p:sp>
      <p:sp>
        <p:nvSpPr>
          <p:cNvPr id="10" name="椭圆 9"/>
          <p:cNvSpPr/>
          <p:nvPr/>
        </p:nvSpPr>
        <p:spPr>
          <a:xfrm>
            <a:off x="5648325" y="1608138"/>
            <a:ext cx="176213"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p>
        </p:txBody>
      </p:sp>
      <p:sp>
        <p:nvSpPr>
          <p:cNvPr id="11" name="椭圆 10"/>
          <p:cNvSpPr/>
          <p:nvPr/>
        </p:nvSpPr>
        <p:spPr>
          <a:xfrm>
            <a:off x="6562725" y="160813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p>
        </p:txBody>
      </p:sp>
      <p:sp>
        <p:nvSpPr>
          <p:cNvPr id="12" name="椭圆 11"/>
          <p:cNvSpPr/>
          <p:nvPr/>
        </p:nvSpPr>
        <p:spPr>
          <a:xfrm>
            <a:off x="7373938" y="160813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p>
        </p:txBody>
      </p:sp>
      <p:sp>
        <p:nvSpPr>
          <p:cNvPr id="13" name="椭圆 12"/>
          <p:cNvSpPr/>
          <p:nvPr/>
        </p:nvSpPr>
        <p:spPr>
          <a:xfrm>
            <a:off x="8364538" y="160813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p>
        </p:txBody>
      </p:sp>
      <p:sp>
        <p:nvSpPr>
          <p:cNvPr id="15" name="TextBox 79"/>
          <p:cNvSpPr txBox="1">
            <a:spLocks noChangeArrowheads="1"/>
          </p:cNvSpPr>
          <p:nvPr/>
        </p:nvSpPr>
        <p:spPr bwMode="auto">
          <a:xfrm>
            <a:off x="2776538" y="2043113"/>
            <a:ext cx="738187" cy="152717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装运港或陆运口岸</a:t>
            </a:r>
          </a:p>
        </p:txBody>
      </p:sp>
      <p:sp>
        <p:nvSpPr>
          <p:cNvPr id="16" name="TextBox 81"/>
          <p:cNvSpPr txBox="1">
            <a:spLocks noChangeArrowheads="1"/>
          </p:cNvSpPr>
          <p:nvPr/>
        </p:nvSpPr>
        <p:spPr bwMode="auto">
          <a:xfrm>
            <a:off x="4503738" y="2041525"/>
            <a:ext cx="738187" cy="152717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海上运输或陆路运输</a:t>
            </a:r>
          </a:p>
        </p:txBody>
      </p:sp>
      <p:sp>
        <p:nvSpPr>
          <p:cNvPr id="17" name="TextBox 84"/>
          <p:cNvSpPr txBox="1">
            <a:spLocks noChangeArrowheads="1"/>
          </p:cNvSpPr>
          <p:nvPr/>
        </p:nvSpPr>
        <p:spPr bwMode="auto">
          <a:xfrm>
            <a:off x="8221663" y="2043113"/>
            <a:ext cx="460375" cy="152717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客户仓库</a:t>
            </a:r>
          </a:p>
        </p:txBody>
      </p:sp>
      <p:sp>
        <p:nvSpPr>
          <p:cNvPr id="18" name="TextBox 79"/>
          <p:cNvSpPr txBox="1">
            <a:spLocks noChangeArrowheads="1"/>
          </p:cNvSpPr>
          <p:nvPr/>
        </p:nvSpPr>
        <p:spPr bwMode="auto">
          <a:xfrm>
            <a:off x="1238250" y="2043113"/>
            <a:ext cx="460375" cy="152717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工厂</a:t>
            </a:r>
          </a:p>
        </p:txBody>
      </p:sp>
      <p:sp>
        <p:nvSpPr>
          <p:cNvPr id="19" name="TextBox 79"/>
          <p:cNvSpPr txBox="1">
            <a:spLocks noChangeArrowheads="1"/>
          </p:cNvSpPr>
          <p:nvPr/>
        </p:nvSpPr>
        <p:spPr bwMode="auto">
          <a:xfrm>
            <a:off x="2025650" y="2043113"/>
            <a:ext cx="460375" cy="152717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陆路运输</a:t>
            </a:r>
          </a:p>
        </p:txBody>
      </p:sp>
      <p:sp>
        <p:nvSpPr>
          <p:cNvPr id="20" name="TextBox 79"/>
          <p:cNvSpPr txBox="1">
            <a:spLocks noChangeArrowheads="1"/>
          </p:cNvSpPr>
          <p:nvPr/>
        </p:nvSpPr>
        <p:spPr bwMode="auto">
          <a:xfrm>
            <a:off x="3790950" y="2043113"/>
            <a:ext cx="460375" cy="152717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中国海关</a:t>
            </a:r>
          </a:p>
        </p:txBody>
      </p:sp>
      <p:sp>
        <p:nvSpPr>
          <p:cNvPr id="21" name="TextBox 79"/>
          <p:cNvSpPr txBox="1">
            <a:spLocks noChangeArrowheads="1"/>
          </p:cNvSpPr>
          <p:nvPr/>
        </p:nvSpPr>
        <p:spPr bwMode="auto">
          <a:xfrm>
            <a:off x="5380038" y="2043113"/>
            <a:ext cx="738187" cy="152717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转口国海关或途经国海关</a:t>
            </a:r>
          </a:p>
        </p:txBody>
      </p:sp>
      <p:sp>
        <p:nvSpPr>
          <p:cNvPr id="22" name="TextBox 79"/>
          <p:cNvSpPr txBox="1">
            <a:spLocks noChangeArrowheads="1"/>
          </p:cNvSpPr>
          <p:nvPr/>
        </p:nvSpPr>
        <p:spPr bwMode="auto">
          <a:xfrm>
            <a:off x="6294438" y="2043113"/>
            <a:ext cx="738187" cy="152717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陆路运输或海上运输</a:t>
            </a:r>
          </a:p>
        </p:txBody>
      </p:sp>
      <p:sp>
        <p:nvSpPr>
          <p:cNvPr id="23" name="TextBox 78"/>
          <p:cNvSpPr txBox="1">
            <a:spLocks noChangeArrowheads="1"/>
          </p:cNvSpPr>
          <p:nvPr/>
        </p:nvSpPr>
        <p:spPr bwMode="auto">
          <a:xfrm>
            <a:off x="7261225" y="2043113"/>
            <a:ext cx="461963" cy="152717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目的国海关</a:t>
            </a:r>
          </a:p>
        </p:txBody>
      </p:sp>
      <p:sp>
        <p:nvSpPr>
          <p:cNvPr id="24" name="TextBox 23"/>
          <p:cNvSpPr txBox="1">
            <a:spLocks noChangeArrowheads="1"/>
          </p:cNvSpPr>
          <p:nvPr/>
        </p:nvSpPr>
        <p:spPr bwMode="auto">
          <a:xfrm>
            <a:off x="455613" y="3810000"/>
            <a:ext cx="3806825" cy="369888"/>
          </a:xfrm>
          <a:prstGeom prst="rect">
            <a:avLst/>
          </a:prstGeom>
          <a:noFill/>
          <a:ln w="9525">
            <a:noFill/>
            <a:miter lim="800000"/>
            <a:headEnd/>
            <a:tailEnd/>
          </a:ln>
        </p:spPr>
        <p:txBody>
          <a:bodyPr>
            <a:spAutoFit/>
          </a:bodyPr>
          <a:lstStyle/>
          <a:p>
            <a:r>
              <a:rPr lang="zh-CN" altLang="en-US" sz="1800" dirty="0">
                <a:solidFill>
                  <a:schemeClr val="tx1"/>
                </a:solidFill>
                <a:latin typeface="微软雅黑" pitchFamily="34" charset="-122"/>
                <a:ea typeface="微软雅黑" pitchFamily="34" charset="-122"/>
              </a:rPr>
              <a:t>运输方式包括：海运、陆运、空运</a:t>
            </a:r>
          </a:p>
        </p:txBody>
      </p:sp>
      <p:sp>
        <p:nvSpPr>
          <p:cNvPr id="45080" name="Rectangle 296"/>
          <p:cNvSpPr>
            <a:spLocks noChangeArrowheads="1"/>
          </p:cNvSpPr>
          <p:nvPr/>
        </p:nvSpPr>
        <p:spPr bwMode="auto">
          <a:xfrm>
            <a:off x="5407025" y="1133475"/>
            <a:ext cx="1260475" cy="360363"/>
          </a:xfrm>
          <a:prstGeom prst="rect">
            <a:avLst/>
          </a:prstGeom>
          <a:solidFill>
            <a:srgbClr val="B2D2DE">
              <a:alpha val="83136"/>
            </a:srgbClr>
          </a:solidFill>
          <a:ln w="9525">
            <a:solidFill>
              <a:srgbClr val="000000"/>
            </a:solidFill>
            <a:miter lim="800000"/>
            <a:headEnd/>
            <a:tailEnd/>
          </a:ln>
        </p:spPr>
        <p:txBody>
          <a:bodyPr wrap="none" lIns="0" tIns="0" rIns="0" bIns="0" anchor="ctr"/>
          <a:lstStyle/>
          <a:p>
            <a:pPr algn="ctr" fontAlgn="t"/>
            <a:r>
              <a:rPr lang="zh-CN" altLang="en-US">
                <a:solidFill>
                  <a:schemeClr val="tx1"/>
                </a:solidFill>
                <a:ea typeface="微软雅黑" pitchFamily="34" charset="-122"/>
              </a:rPr>
              <a:t>物流线</a:t>
            </a:r>
            <a:endParaRPr lang="zh-CN" altLang="zh-CN">
              <a:solidFill>
                <a:schemeClr val="tx1"/>
              </a:solidFill>
              <a:ea typeface="微软雅黑" pitchFamily="34" charset="-122"/>
            </a:endParaRPr>
          </a:p>
        </p:txBody>
      </p:sp>
      <p:sp>
        <p:nvSpPr>
          <p:cNvPr id="45081" name="Rectangle 296"/>
          <p:cNvSpPr>
            <a:spLocks noChangeArrowheads="1"/>
          </p:cNvSpPr>
          <p:nvPr/>
        </p:nvSpPr>
        <p:spPr bwMode="auto">
          <a:xfrm>
            <a:off x="6743700" y="1133475"/>
            <a:ext cx="1260475" cy="360363"/>
          </a:xfrm>
          <a:prstGeom prst="rect">
            <a:avLst/>
          </a:prstGeom>
          <a:noFill/>
          <a:ln w="9525">
            <a:solidFill>
              <a:srgbClr val="000000"/>
            </a:solidFill>
            <a:miter lim="800000"/>
            <a:headEnd/>
            <a:tailEnd/>
          </a:ln>
        </p:spPr>
        <p:txBody>
          <a:bodyPr wrap="none" lIns="0" tIns="0" rIns="0" bIns="0" anchor="ctr"/>
          <a:lstStyle/>
          <a:p>
            <a:pPr algn="ctr" fontAlgn="t"/>
            <a:r>
              <a:rPr lang="zh-CN" altLang="en-US" sz="1400" b="0">
                <a:solidFill>
                  <a:schemeClr val="tx1"/>
                </a:solidFill>
                <a:ea typeface="微软雅黑" pitchFamily="34" charset="-122"/>
              </a:rPr>
              <a:t>单据线</a:t>
            </a:r>
          </a:p>
        </p:txBody>
      </p:sp>
      <p:sp>
        <p:nvSpPr>
          <p:cNvPr id="45082" name="Rectangle 296"/>
          <p:cNvSpPr>
            <a:spLocks noChangeArrowheads="1"/>
          </p:cNvSpPr>
          <p:nvPr/>
        </p:nvSpPr>
        <p:spPr bwMode="auto">
          <a:xfrm>
            <a:off x="8058150" y="1133475"/>
            <a:ext cx="1260475" cy="360363"/>
          </a:xfrm>
          <a:prstGeom prst="rect">
            <a:avLst/>
          </a:prstGeom>
          <a:noFill/>
          <a:ln w="9525">
            <a:solidFill>
              <a:srgbClr val="000000"/>
            </a:solidFill>
            <a:miter lim="800000"/>
            <a:headEnd/>
            <a:tailEnd/>
          </a:ln>
        </p:spPr>
        <p:txBody>
          <a:bodyPr wrap="none" lIns="0" tIns="0" rIns="0" bIns="0" anchor="ctr"/>
          <a:lstStyle/>
          <a:p>
            <a:pPr algn="ctr" fontAlgn="t"/>
            <a:r>
              <a:rPr lang="zh-CN" altLang="en-US" sz="1400" b="0">
                <a:solidFill>
                  <a:schemeClr val="tx1"/>
                </a:solidFill>
                <a:ea typeface="微软雅黑" pitchFamily="34" charset="-122"/>
              </a:rPr>
              <a:t>钱</a:t>
            </a:r>
            <a:endParaRPr lang="zh-CN" sz="1400" b="0">
              <a:solidFill>
                <a:schemeClr val="tx1"/>
              </a:solidFill>
              <a:ea typeface="微软雅黑" pitchFamily="34" charset="-122"/>
            </a:endParaRPr>
          </a:p>
        </p:txBody>
      </p:sp>
      <p:pic>
        <p:nvPicPr>
          <p:cNvPr id="30" name="Picture 9" descr="2012101017517"/>
          <p:cNvPicPr>
            <a:picLocks noChangeAspect="1" noChangeArrowheads="1"/>
          </p:cNvPicPr>
          <p:nvPr/>
        </p:nvPicPr>
        <p:blipFill>
          <a:blip r:embed="rId2" cstate="email"/>
          <a:srcRect/>
          <a:stretch>
            <a:fillRect/>
          </a:stretch>
        </p:blipFill>
        <p:spPr bwMode="auto">
          <a:xfrm>
            <a:off x="3638482" y="4205288"/>
            <a:ext cx="3065462" cy="2044700"/>
          </a:xfrm>
          <a:prstGeom prst="rect">
            <a:avLst/>
          </a:prstGeom>
          <a:noFill/>
          <a:ln w="9525">
            <a:noFill/>
            <a:miter lim="800000"/>
            <a:headEnd/>
            <a:tailEnd/>
          </a:ln>
        </p:spPr>
      </p:pic>
      <p:pic>
        <p:nvPicPr>
          <p:cNvPr id="1026" name="Picture 2"/>
          <p:cNvPicPr>
            <a:picLocks noChangeAspect="1" noChangeArrowheads="1"/>
          </p:cNvPicPr>
          <p:nvPr/>
        </p:nvPicPr>
        <p:blipFill>
          <a:blip r:embed="rId3" cstate="email"/>
          <a:srcRect/>
          <a:stretch>
            <a:fillRect/>
          </a:stretch>
        </p:blipFill>
        <p:spPr bwMode="auto">
          <a:xfrm>
            <a:off x="6837363" y="4222750"/>
            <a:ext cx="3128962" cy="2027238"/>
          </a:xfrm>
          <a:prstGeom prst="rect">
            <a:avLst/>
          </a:prstGeom>
          <a:noFill/>
          <a:ln w="9525">
            <a:noFill/>
            <a:miter lim="800000"/>
            <a:headEnd/>
            <a:tailEnd/>
          </a:ln>
        </p:spPr>
      </p:pic>
      <p:pic>
        <p:nvPicPr>
          <p:cNvPr id="32" name="图片 31" descr="滚装船照片.jpg"/>
          <p:cNvPicPr>
            <a:picLocks noChangeAspect="1"/>
          </p:cNvPicPr>
          <p:nvPr/>
        </p:nvPicPr>
        <p:blipFill>
          <a:blip r:embed="rId4" cstate="email"/>
          <a:stretch>
            <a:fillRect/>
          </a:stretch>
        </p:blipFill>
        <p:spPr>
          <a:xfrm>
            <a:off x="548639" y="4205288"/>
            <a:ext cx="2966085" cy="204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p:cTn id="60" dur="500" fill="hold"/>
                                        <p:tgtEl>
                                          <p:spTgt spid="9"/>
                                        </p:tgtEl>
                                        <p:attrNameLst>
                                          <p:attrName>ppt_w</p:attrName>
                                        </p:attrNameLst>
                                      </p:cBhvr>
                                      <p:tavLst>
                                        <p:tav tm="0">
                                          <p:val>
                                            <p:fltVal val="0"/>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animEffect transition="in" filter="fade">
                                      <p:cBhvr>
                                        <p:cTn id="62" dur="500"/>
                                        <p:tgtEl>
                                          <p:spTgt spid="9"/>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p:cTn id="72" dur="500" fill="hold"/>
                                        <p:tgtEl>
                                          <p:spTgt spid="10"/>
                                        </p:tgtEl>
                                        <p:attrNameLst>
                                          <p:attrName>ppt_w</p:attrName>
                                        </p:attrNameLst>
                                      </p:cBhvr>
                                      <p:tavLst>
                                        <p:tav tm="0">
                                          <p:val>
                                            <p:fltVal val="0"/>
                                          </p:val>
                                        </p:tav>
                                        <p:tav tm="100000">
                                          <p:val>
                                            <p:strVal val="#ppt_w"/>
                                          </p:val>
                                        </p:tav>
                                      </p:tavLst>
                                    </p:anim>
                                    <p:anim calcmode="lin" valueType="num">
                                      <p:cBhvr>
                                        <p:cTn id="73" dur="500" fill="hold"/>
                                        <p:tgtEl>
                                          <p:spTgt spid="10"/>
                                        </p:tgtEl>
                                        <p:attrNameLst>
                                          <p:attrName>ppt_h</p:attrName>
                                        </p:attrNameLst>
                                      </p:cBhvr>
                                      <p:tavLst>
                                        <p:tav tm="0">
                                          <p:val>
                                            <p:fltVal val="0"/>
                                          </p:val>
                                        </p:tav>
                                        <p:tav tm="100000">
                                          <p:val>
                                            <p:strVal val="#ppt_h"/>
                                          </p:val>
                                        </p:tav>
                                      </p:tavLst>
                                    </p:anim>
                                    <p:animEffect transition="in" filter="fade">
                                      <p:cBhvr>
                                        <p:cTn id="74" dur="500"/>
                                        <p:tgtEl>
                                          <p:spTgt spid="10"/>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ppt_w</p:attrName>
                                        </p:attrNameLst>
                                      </p:cBhvr>
                                      <p:tavLst>
                                        <p:tav tm="0">
                                          <p:val>
                                            <p:fltVal val="0"/>
                                          </p:val>
                                        </p:tav>
                                        <p:tav tm="100000">
                                          <p:val>
                                            <p:strVal val="#ppt_w"/>
                                          </p:val>
                                        </p:tav>
                                      </p:tavLst>
                                    </p:anim>
                                    <p:anim calcmode="lin" valueType="num">
                                      <p:cBhvr>
                                        <p:cTn id="78" dur="500" fill="hold"/>
                                        <p:tgtEl>
                                          <p:spTgt spid="21"/>
                                        </p:tgtEl>
                                        <p:attrNameLst>
                                          <p:attrName>ppt_h</p:attrName>
                                        </p:attrNameLst>
                                      </p:cBhvr>
                                      <p:tavLst>
                                        <p:tav tm="0">
                                          <p:val>
                                            <p:fltVal val="0"/>
                                          </p:val>
                                        </p:tav>
                                        <p:tav tm="100000">
                                          <p:val>
                                            <p:strVal val="#ppt_h"/>
                                          </p:val>
                                        </p:tav>
                                      </p:tavLst>
                                    </p:anim>
                                    <p:animEffect transition="in" filter="fade">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500" fill="hold"/>
                                        <p:tgtEl>
                                          <p:spTgt spid="11"/>
                                        </p:tgtEl>
                                        <p:attrNameLst>
                                          <p:attrName>ppt_w</p:attrName>
                                        </p:attrNameLst>
                                      </p:cBhvr>
                                      <p:tavLst>
                                        <p:tav tm="0">
                                          <p:val>
                                            <p:fltVal val="0"/>
                                          </p:val>
                                        </p:tav>
                                        <p:tav tm="100000">
                                          <p:val>
                                            <p:strVal val="#ppt_w"/>
                                          </p:val>
                                        </p:tav>
                                      </p:tavLst>
                                    </p:anim>
                                    <p:anim calcmode="lin" valueType="num">
                                      <p:cBhvr>
                                        <p:cTn id="85" dur="500" fill="hold"/>
                                        <p:tgtEl>
                                          <p:spTgt spid="11"/>
                                        </p:tgtEl>
                                        <p:attrNameLst>
                                          <p:attrName>ppt_h</p:attrName>
                                        </p:attrNameLst>
                                      </p:cBhvr>
                                      <p:tavLst>
                                        <p:tav tm="0">
                                          <p:val>
                                            <p:fltVal val="0"/>
                                          </p:val>
                                        </p:tav>
                                        <p:tav tm="100000">
                                          <p:val>
                                            <p:strVal val="#ppt_h"/>
                                          </p:val>
                                        </p:tav>
                                      </p:tavLst>
                                    </p:anim>
                                    <p:animEffect transition="in" filter="fade">
                                      <p:cBhvr>
                                        <p:cTn id="86" dur="500"/>
                                        <p:tgtEl>
                                          <p:spTgt spid="11"/>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ppt_w</p:attrName>
                                        </p:attrNameLst>
                                      </p:cBhvr>
                                      <p:tavLst>
                                        <p:tav tm="0">
                                          <p:val>
                                            <p:fltVal val="0"/>
                                          </p:val>
                                        </p:tav>
                                        <p:tav tm="100000">
                                          <p:val>
                                            <p:strVal val="#ppt_w"/>
                                          </p:val>
                                        </p:tav>
                                      </p:tavLst>
                                    </p:anim>
                                    <p:anim calcmode="lin" valueType="num">
                                      <p:cBhvr>
                                        <p:cTn id="90" dur="500" fill="hold"/>
                                        <p:tgtEl>
                                          <p:spTgt spid="22"/>
                                        </p:tgtEl>
                                        <p:attrNameLst>
                                          <p:attrName>ppt_h</p:attrName>
                                        </p:attrNameLst>
                                      </p:cBhvr>
                                      <p:tavLst>
                                        <p:tav tm="0">
                                          <p:val>
                                            <p:fltVal val="0"/>
                                          </p:val>
                                        </p:tav>
                                        <p:tav tm="100000">
                                          <p:val>
                                            <p:strVal val="#ppt_h"/>
                                          </p:val>
                                        </p:tav>
                                      </p:tavLst>
                                    </p:anim>
                                    <p:animEffect transition="in" filter="fade">
                                      <p:cBhvr>
                                        <p:cTn id="91" dur="500"/>
                                        <p:tgtEl>
                                          <p:spTgt spid="22"/>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 calcmode="lin" valueType="num">
                                      <p:cBhvr>
                                        <p:cTn id="96" dur="500" fill="hold"/>
                                        <p:tgtEl>
                                          <p:spTgt spid="12"/>
                                        </p:tgtEl>
                                        <p:attrNameLst>
                                          <p:attrName>ppt_w</p:attrName>
                                        </p:attrNameLst>
                                      </p:cBhvr>
                                      <p:tavLst>
                                        <p:tav tm="0">
                                          <p:val>
                                            <p:fltVal val="0"/>
                                          </p:val>
                                        </p:tav>
                                        <p:tav tm="100000">
                                          <p:val>
                                            <p:strVal val="#ppt_w"/>
                                          </p:val>
                                        </p:tav>
                                      </p:tavLst>
                                    </p:anim>
                                    <p:anim calcmode="lin" valueType="num">
                                      <p:cBhvr>
                                        <p:cTn id="97" dur="500" fill="hold"/>
                                        <p:tgtEl>
                                          <p:spTgt spid="12"/>
                                        </p:tgtEl>
                                        <p:attrNameLst>
                                          <p:attrName>ppt_h</p:attrName>
                                        </p:attrNameLst>
                                      </p:cBhvr>
                                      <p:tavLst>
                                        <p:tav tm="0">
                                          <p:val>
                                            <p:fltVal val="0"/>
                                          </p:val>
                                        </p:tav>
                                        <p:tav tm="100000">
                                          <p:val>
                                            <p:strVal val="#ppt_h"/>
                                          </p:val>
                                        </p:tav>
                                      </p:tavLst>
                                    </p:anim>
                                    <p:animEffect transition="in" filter="fade">
                                      <p:cBhvr>
                                        <p:cTn id="98" dur="500"/>
                                        <p:tgtEl>
                                          <p:spTgt spid="12"/>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 calcmode="lin" valueType="num">
                                      <p:cBhvr>
                                        <p:cTn id="101" dur="500" fill="hold"/>
                                        <p:tgtEl>
                                          <p:spTgt spid="23"/>
                                        </p:tgtEl>
                                        <p:attrNameLst>
                                          <p:attrName>ppt_w</p:attrName>
                                        </p:attrNameLst>
                                      </p:cBhvr>
                                      <p:tavLst>
                                        <p:tav tm="0">
                                          <p:val>
                                            <p:fltVal val="0"/>
                                          </p:val>
                                        </p:tav>
                                        <p:tav tm="100000">
                                          <p:val>
                                            <p:strVal val="#ppt_w"/>
                                          </p:val>
                                        </p:tav>
                                      </p:tavLst>
                                    </p:anim>
                                    <p:anim calcmode="lin" valueType="num">
                                      <p:cBhvr>
                                        <p:cTn id="102" dur="500" fill="hold"/>
                                        <p:tgtEl>
                                          <p:spTgt spid="23"/>
                                        </p:tgtEl>
                                        <p:attrNameLst>
                                          <p:attrName>ppt_h</p:attrName>
                                        </p:attrNameLst>
                                      </p:cBhvr>
                                      <p:tavLst>
                                        <p:tav tm="0">
                                          <p:val>
                                            <p:fltVal val="0"/>
                                          </p:val>
                                        </p:tav>
                                        <p:tav tm="100000">
                                          <p:val>
                                            <p:strVal val="#ppt_h"/>
                                          </p:val>
                                        </p:tav>
                                      </p:tavLst>
                                    </p:anim>
                                    <p:animEffect transition="in" filter="fade">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13"/>
                                        </p:tgtEl>
                                        <p:attrNameLst>
                                          <p:attrName>style.visibility</p:attrName>
                                        </p:attrNameLst>
                                      </p:cBhvr>
                                      <p:to>
                                        <p:strVal val="visible"/>
                                      </p:to>
                                    </p:set>
                                    <p:anim calcmode="lin" valueType="num">
                                      <p:cBhvr>
                                        <p:cTn id="108" dur="500" fill="hold"/>
                                        <p:tgtEl>
                                          <p:spTgt spid="13"/>
                                        </p:tgtEl>
                                        <p:attrNameLst>
                                          <p:attrName>ppt_w</p:attrName>
                                        </p:attrNameLst>
                                      </p:cBhvr>
                                      <p:tavLst>
                                        <p:tav tm="0">
                                          <p:val>
                                            <p:fltVal val="0"/>
                                          </p:val>
                                        </p:tav>
                                        <p:tav tm="100000">
                                          <p:val>
                                            <p:strVal val="#ppt_w"/>
                                          </p:val>
                                        </p:tav>
                                      </p:tavLst>
                                    </p:anim>
                                    <p:anim calcmode="lin" valueType="num">
                                      <p:cBhvr>
                                        <p:cTn id="109" dur="500" fill="hold"/>
                                        <p:tgtEl>
                                          <p:spTgt spid="13"/>
                                        </p:tgtEl>
                                        <p:attrNameLst>
                                          <p:attrName>ppt_h</p:attrName>
                                        </p:attrNameLst>
                                      </p:cBhvr>
                                      <p:tavLst>
                                        <p:tav tm="0">
                                          <p:val>
                                            <p:fltVal val="0"/>
                                          </p:val>
                                        </p:tav>
                                        <p:tav tm="100000">
                                          <p:val>
                                            <p:strVal val="#ppt_h"/>
                                          </p:val>
                                        </p:tav>
                                      </p:tavLst>
                                    </p:anim>
                                    <p:animEffect transition="in" filter="fade">
                                      <p:cBhvr>
                                        <p:cTn id="110" dur="500"/>
                                        <p:tgtEl>
                                          <p:spTgt spid="13"/>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17"/>
                                        </p:tgtEl>
                                        <p:attrNameLst>
                                          <p:attrName>style.visibility</p:attrName>
                                        </p:attrNameLst>
                                      </p:cBhvr>
                                      <p:to>
                                        <p:strVal val="visible"/>
                                      </p:to>
                                    </p:set>
                                    <p:anim calcmode="lin" valueType="num">
                                      <p:cBhvr>
                                        <p:cTn id="113" dur="500" fill="hold"/>
                                        <p:tgtEl>
                                          <p:spTgt spid="17"/>
                                        </p:tgtEl>
                                        <p:attrNameLst>
                                          <p:attrName>ppt_w</p:attrName>
                                        </p:attrNameLst>
                                      </p:cBhvr>
                                      <p:tavLst>
                                        <p:tav tm="0">
                                          <p:val>
                                            <p:fltVal val="0"/>
                                          </p:val>
                                        </p:tav>
                                        <p:tav tm="100000">
                                          <p:val>
                                            <p:strVal val="#ppt_w"/>
                                          </p:val>
                                        </p:tav>
                                      </p:tavLst>
                                    </p:anim>
                                    <p:anim calcmode="lin" valueType="num">
                                      <p:cBhvr>
                                        <p:cTn id="114" dur="500" fill="hold"/>
                                        <p:tgtEl>
                                          <p:spTgt spid="17"/>
                                        </p:tgtEl>
                                        <p:attrNameLst>
                                          <p:attrName>ppt_h</p:attrName>
                                        </p:attrNameLst>
                                      </p:cBhvr>
                                      <p:tavLst>
                                        <p:tav tm="0">
                                          <p:val>
                                            <p:fltVal val="0"/>
                                          </p:val>
                                        </p:tav>
                                        <p:tav tm="100000">
                                          <p:val>
                                            <p:strVal val="#ppt_h"/>
                                          </p:val>
                                        </p:tav>
                                      </p:tavLst>
                                    </p:anim>
                                    <p:animEffect transition="in" filter="fade">
                                      <p:cBhvr>
                                        <p:cTn id="115" dur="500"/>
                                        <p:tgtEl>
                                          <p:spTgt spid="17"/>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grpId="0" nodeType="clickEffect">
                                  <p:stCondLst>
                                    <p:cond delay="0"/>
                                  </p:stCondLst>
                                  <p:childTnLst>
                                    <p:set>
                                      <p:cBhvr>
                                        <p:cTn id="119" dur="1" fill="hold">
                                          <p:stCondLst>
                                            <p:cond delay="0"/>
                                          </p:stCondLst>
                                        </p:cTn>
                                        <p:tgtEl>
                                          <p:spTgt spid="24"/>
                                        </p:tgtEl>
                                        <p:attrNameLst>
                                          <p:attrName>style.visibility</p:attrName>
                                        </p:attrNameLst>
                                      </p:cBhvr>
                                      <p:to>
                                        <p:strVal val="visible"/>
                                      </p:to>
                                    </p:set>
                                    <p:anim calcmode="lin" valueType="num">
                                      <p:cBhvr>
                                        <p:cTn id="120" dur="500" fill="hold"/>
                                        <p:tgtEl>
                                          <p:spTgt spid="24"/>
                                        </p:tgtEl>
                                        <p:attrNameLst>
                                          <p:attrName>ppt_w</p:attrName>
                                        </p:attrNameLst>
                                      </p:cBhvr>
                                      <p:tavLst>
                                        <p:tav tm="0">
                                          <p:val>
                                            <p:fltVal val="0"/>
                                          </p:val>
                                        </p:tav>
                                        <p:tav tm="100000">
                                          <p:val>
                                            <p:strVal val="#ppt_w"/>
                                          </p:val>
                                        </p:tav>
                                      </p:tavLst>
                                    </p:anim>
                                    <p:anim calcmode="lin" valueType="num">
                                      <p:cBhvr>
                                        <p:cTn id="121" dur="500" fill="hold"/>
                                        <p:tgtEl>
                                          <p:spTgt spid="24"/>
                                        </p:tgtEl>
                                        <p:attrNameLst>
                                          <p:attrName>ppt_h</p:attrName>
                                        </p:attrNameLst>
                                      </p:cBhvr>
                                      <p:tavLst>
                                        <p:tav tm="0">
                                          <p:val>
                                            <p:fltVal val="0"/>
                                          </p:val>
                                        </p:tav>
                                        <p:tav tm="100000">
                                          <p:val>
                                            <p:strVal val="#ppt_h"/>
                                          </p:val>
                                        </p:tav>
                                      </p:tavLst>
                                    </p:anim>
                                    <p:animEffect transition="in" filter="fade">
                                      <p:cBhvr>
                                        <p:cTn id="122" dur="500"/>
                                        <p:tgtEl>
                                          <p:spTgt spid="24"/>
                                        </p:tgtEl>
                                      </p:cBhvr>
                                    </p:animEffect>
                                  </p:childTnLst>
                                </p:cTn>
                              </p:par>
                            </p:childTnLst>
                          </p:cTn>
                        </p:par>
                      </p:childTnLst>
                    </p:cTn>
                  </p:par>
                  <p:par>
                    <p:cTn id="123" fill="hold">
                      <p:stCondLst>
                        <p:cond delay="indefinite"/>
                      </p:stCondLst>
                      <p:childTnLst>
                        <p:par>
                          <p:cTn id="124" fill="hold">
                            <p:stCondLst>
                              <p:cond delay="0"/>
                            </p:stCondLst>
                            <p:childTnLst>
                              <p:par>
                                <p:cTn id="125" presetID="14" presetClass="entr" presetSubtype="10" fill="hold" nodeType="click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randombar(horizontal)">
                                      <p:cBhvr>
                                        <p:cTn id="127" dur="500"/>
                                        <p:tgtEl>
                                          <p:spTgt spid="32"/>
                                        </p:tgtEl>
                                      </p:cBhvr>
                                    </p:animEffect>
                                  </p:childTnLst>
                                </p:cTn>
                              </p:par>
                              <p:par>
                                <p:cTn id="128" presetID="14" presetClass="entr" presetSubtype="10" fill="hold" nodeType="withEffect">
                                  <p:stCondLst>
                                    <p:cond delay="0"/>
                                  </p:stCondLst>
                                  <p:childTnLst>
                                    <p:set>
                                      <p:cBhvr>
                                        <p:cTn id="129" dur="1" fill="hold">
                                          <p:stCondLst>
                                            <p:cond delay="0"/>
                                          </p:stCondLst>
                                        </p:cTn>
                                        <p:tgtEl>
                                          <p:spTgt spid="30"/>
                                        </p:tgtEl>
                                        <p:attrNameLst>
                                          <p:attrName>style.visibility</p:attrName>
                                        </p:attrNameLst>
                                      </p:cBhvr>
                                      <p:to>
                                        <p:strVal val="visible"/>
                                      </p:to>
                                    </p:set>
                                    <p:animEffect transition="in" filter="randombar(horizontal)">
                                      <p:cBhvr>
                                        <p:cTn id="130" dur="500"/>
                                        <p:tgtEl>
                                          <p:spTgt spid="30"/>
                                        </p:tgtEl>
                                      </p:cBhvr>
                                    </p:animEffect>
                                  </p:childTnLst>
                                </p:cTn>
                              </p:par>
                              <p:par>
                                <p:cTn id="131" presetID="14" presetClass="entr" presetSubtype="10" fill="hold" nodeType="withEffect">
                                  <p:stCondLst>
                                    <p:cond delay="0"/>
                                  </p:stCondLst>
                                  <p:childTnLst>
                                    <p:set>
                                      <p:cBhvr>
                                        <p:cTn id="132" dur="1" fill="hold">
                                          <p:stCondLst>
                                            <p:cond delay="0"/>
                                          </p:stCondLst>
                                        </p:cTn>
                                        <p:tgtEl>
                                          <p:spTgt spid="1026"/>
                                        </p:tgtEl>
                                        <p:attrNameLst>
                                          <p:attrName>style.visibility</p:attrName>
                                        </p:attrNameLst>
                                      </p:cBhvr>
                                      <p:to>
                                        <p:strVal val="visible"/>
                                      </p:to>
                                    </p:set>
                                    <p:animEffect transition="in" filter="randombar(horizontal)">
                                      <p:cBhvr>
                                        <p:cTn id="13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5" grpId="0"/>
      <p:bldP spid="16" grpId="0"/>
      <p:bldP spid="17" grpId="0"/>
      <p:bldP spid="18" grpId="0"/>
      <p:bldP spid="19" grpId="0"/>
      <p:bldP spid="20" grpId="0"/>
      <p:bldP spid="21" grpId="0"/>
      <p:bldP spid="22" grpId="0"/>
      <p:bldP spid="23"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占位符 2"/>
          <p:cNvSpPr txBox="1">
            <a:spLocks/>
          </p:cNvSpPr>
          <p:nvPr/>
        </p:nvSpPr>
        <p:spPr bwMode="auto">
          <a:xfrm>
            <a:off x="339725" y="776288"/>
            <a:ext cx="9345613" cy="53816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主要业务活动：</a:t>
            </a:r>
            <a:endParaRPr lang="en-US" altLang="zh-CN" sz="2000">
              <a:solidFill>
                <a:srgbClr val="008000"/>
              </a:solidFill>
              <a:ea typeface="微软雅黑" pitchFamily="34" charset="-122"/>
            </a:endParaRPr>
          </a:p>
        </p:txBody>
      </p:sp>
      <p:sp>
        <p:nvSpPr>
          <p:cNvPr id="46083" name="Rectangle 296"/>
          <p:cNvSpPr>
            <a:spLocks noChangeArrowheads="1"/>
          </p:cNvSpPr>
          <p:nvPr/>
        </p:nvSpPr>
        <p:spPr bwMode="auto">
          <a:xfrm>
            <a:off x="5407025" y="1133475"/>
            <a:ext cx="1260475" cy="360363"/>
          </a:xfrm>
          <a:prstGeom prst="rect">
            <a:avLst/>
          </a:prstGeom>
          <a:noFill/>
          <a:ln w="9525">
            <a:solidFill>
              <a:srgbClr val="000000"/>
            </a:solidFill>
            <a:miter lim="800000"/>
            <a:headEnd/>
            <a:tailEnd/>
          </a:ln>
        </p:spPr>
        <p:txBody>
          <a:bodyPr wrap="none" lIns="0" tIns="0" rIns="0" bIns="0" anchor="ctr"/>
          <a:lstStyle/>
          <a:p>
            <a:pPr algn="ctr" fontAlgn="t"/>
            <a:r>
              <a:rPr lang="zh-CN" altLang="en-US" sz="1400" b="0">
                <a:solidFill>
                  <a:schemeClr val="tx1"/>
                </a:solidFill>
                <a:latin typeface="微软雅黑" pitchFamily="34" charset="-122"/>
                <a:ea typeface="微软雅黑" pitchFamily="34" charset="-122"/>
              </a:rPr>
              <a:t>物流线</a:t>
            </a:r>
            <a:endParaRPr lang="zh-CN" altLang="zh-CN" sz="1400" b="0">
              <a:solidFill>
                <a:schemeClr val="tx1"/>
              </a:solidFill>
              <a:latin typeface="微软雅黑" pitchFamily="34" charset="-122"/>
              <a:ea typeface="微软雅黑" pitchFamily="34" charset="-122"/>
            </a:endParaRPr>
          </a:p>
        </p:txBody>
      </p:sp>
      <p:sp>
        <p:nvSpPr>
          <p:cNvPr id="46084" name="Rectangle 296"/>
          <p:cNvSpPr>
            <a:spLocks noChangeArrowheads="1"/>
          </p:cNvSpPr>
          <p:nvPr/>
        </p:nvSpPr>
        <p:spPr bwMode="auto">
          <a:xfrm>
            <a:off x="6743700" y="1133475"/>
            <a:ext cx="1260475" cy="360363"/>
          </a:xfrm>
          <a:prstGeom prst="rect">
            <a:avLst/>
          </a:prstGeom>
          <a:solidFill>
            <a:srgbClr val="B2D2DE">
              <a:alpha val="83136"/>
            </a:srgbClr>
          </a:solidFill>
          <a:ln w="9525">
            <a:solidFill>
              <a:srgbClr val="000000"/>
            </a:solidFill>
            <a:miter lim="800000"/>
            <a:headEnd/>
            <a:tailEnd/>
          </a:ln>
        </p:spPr>
        <p:txBody>
          <a:bodyPr wrap="none" lIns="0" tIns="0" rIns="0" bIns="0" anchor="ctr"/>
          <a:lstStyle/>
          <a:p>
            <a:pPr algn="ctr" fontAlgn="t"/>
            <a:r>
              <a:rPr lang="zh-CN" altLang="en-US">
                <a:solidFill>
                  <a:schemeClr val="tx1"/>
                </a:solidFill>
                <a:latin typeface="微软雅黑" pitchFamily="34" charset="-122"/>
                <a:ea typeface="微软雅黑" pitchFamily="34" charset="-122"/>
              </a:rPr>
              <a:t>单据线</a:t>
            </a:r>
          </a:p>
        </p:txBody>
      </p:sp>
      <p:sp>
        <p:nvSpPr>
          <p:cNvPr id="46085" name="Rectangle 296"/>
          <p:cNvSpPr>
            <a:spLocks noChangeArrowheads="1"/>
          </p:cNvSpPr>
          <p:nvPr/>
        </p:nvSpPr>
        <p:spPr bwMode="auto">
          <a:xfrm>
            <a:off x="8058150" y="1133475"/>
            <a:ext cx="1260475" cy="360363"/>
          </a:xfrm>
          <a:prstGeom prst="rect">
            <a:avLst/>
          </a:prstGeom>
          <a:noFill/>
          <a:ln w="9525">
            <a:solidFill>
              <a:srgbClr val="000000"/>
            </a:solidFill>
            <a:miter lim="800000"/>
            <a:headEnd/>
            <a:tailEnd/>
          </a:ln>
        </p:spPr>
        <p:txBody>
          <a:bodyPr wrap="none" lIns="0" tIns="0" rIns="0" bIns="0" anchor="ctr"/>
          <a:lstStyle/>
          <a:p>
            <a:pPr algn="ctr" fontAlgn="t"/>
            <a:r>
              <a:rPr lang="zh-CN" altLang="en-US" sz="1400" b="0">
                <a:solidFill>
                  <a:schemeClr val="tx1"/>
                </a:solidFill>
                <a:latin typeface="微软雅黑" pitchFamily="34" charset="-122"/>
                <a:ea typeface="微软雅黑" pitchFamily="34" charset="-122"/>
              </a:rPr>
              <a:t>钱</a:t>
            </a:r>
            <a:endParaRPr lang="zh-CN" sz="1400" b="0">
              <a:solidFill>
                <a:schemeClr val="tx1"/>
              </a:solidFill>
              <a:latin typeface="微软雅黑" pitchFamily="34" charset="-122"/>
              <a:ea typeface="微软雅黑" pitchFamily="34" charset="-122"/>
            </a:endParaRPr>
          </a:p>
        </p:txBody>
      </p:sp>
      <p:cxnSp>
        <p:nvCxnSpPr>
          <p:cNvPr id="34" name="直接箭头连接符 33"/>
          <p:cNvCxnSpPr/>
          <p:nvPr/>
        </p:nvCxnSpPr>
        <p:spPr>
          <a:xfrm>
            <a:off x="1719263" y="2268538"/>
            <a:ext cx="6061075" cy="23812"/>
          </a:xfrm>
          <a:prstGeom prst="straightConnector1">
            <a:avLst/>
          </a:prstGeom>
          <a:ln w="44450" cmpd="sng">
            <a:solidFill>
              <a:schemeClr val="bg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1531938" y="217328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36" name="椭圆 35"/>
          <p:cNvSpPr/>
          <p:nvPr/>
        </p:nvSpPr>
        <p:spPr>
          <a:xfrm>
            <a:off x="2376488" y="217328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37" name="椭圆 36"/>
          <p:cNvSpPr/>
          <p:nvPr/>
        </p:nvSpPr>
        <p:spPr>
          <a:xfrm>
            <a:off x="3228975" y="2173288"/>
            <a:ext cx="176213"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38" name="椭圆 37"/>
          <p:cNvSpPr/>
          <p:nvPr/>
        </p:nvSpPr>
        <p:spPr>
          <a:xfrm>
            <a:off x="4076700" y="217328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39" name="椭圆 38"/>
          <p:cNvSpPr/>
          <p:nvPr/>
        </p:nvSpPr>
        <p:spPr>
          <a:xfrm>
            <a:off x="4929188" y="2173288"/>
            <a:ext cx="176212"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40" name="椭圆 39"/>
          <p:cNvSpPr/>
          <p:nvPr/>
        </p:nvSpPr>
        <p:spPr>
          <a:xfrm>
            <a:off x="5868988" y="217328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41" name="椭圆 40"/>
          <p:cNvSpPr/>
          <p:nvPr/>
        </p:nvSpPr>
        <p:spPr>
          <a:xfrm>
            <a:off x="6781800" y="217328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42" name="椭圆 41"/>
          <p:cNvSpPr/>
          <p:nvPr/>
        </p:nvSpPr>
        <p:spPr>
          <a:xfrm>
            <a:off x="7759700" y="2173288"/>
            <a:ext cx="174625"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44" name="TextBox 78"/>
          <p:cNvSpPr txBox="1">
            <a:spLocks noChangeArrowheads="1"/>
          </p:cNvSpPr>
          <p:nvPr/>
        </p:nvSpPr>
        <p:spPr bwMode="auto">
          <a:xfrm>
            <a:off x="6718300" y="2627313"/>
            <a:ext cx="461963" cy="2160587"/>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境外银行</a:t>
            </a:r>
          </a:p>
        </p:txBody>
      </p:sp>
      <p:sp>
        <p:nvSpPr>
          <p:cNvPr id="45" name="TextBox 81"/>
          <p:cNvSpPr txBox="1">
            <a:spLocks noChangeArrowheads="1"/>
          </p:cNvSpPr>
          <p:nvPr/>
        </p:nvSpPr>
        <p:spPr bwMode="auto">
          <a:xfrm>
            <a:off x="3813175" y="2627313"/>
            <a:ext cx="738188" cy="2160587"/>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贸促会</a:t>
            </a:r>
            <a:r>
              <a:rPr lang="en-US" altLang="zh-CN" sz="1800" b="0">
                <a:solidFill>
                  <a:schemeClr val="tx1"/>
                </a:solidFill>
                <a:latin typeface="微软雅黑" pitchFamily="34" charset="-122"/>
                <a:ea typeface="微软雅黑" pitchFamily="34" charset="-122"/>
              </a:rPr>
              <a:t>\</a:t>
            </a:r>
            <a:r>
              <a:rPr lang="zh-CN" altLang="en-US" sz="1800" b="0">
                <a:solidFill>
                  <a:schemeClr val="tx1"/>
                </a:solidFill>
                <a:latin typeface="微软雅黑" pitchFamily="34" charset="-122"/>
                <a:ea typeface="微软雅黑" pitchFamily="34" charset="-122"/>
              </a:rPr>
              <a:t>驻华使馆</a:t>
            </a:r>
            <a:r>
              <a:rPr lang="en-US" altLang="zh-CN" sz="1800" b="0">
                <a:solidFill>
                  <a:schemeClr val="tx1"/>
                </a:solidFill>
                <a:latin typeface="微软雅黑" pitchFamily="34" charset="-122"/>
                <a:ea typeface="微软雅黑" pitchFamily="34" charset="-122"/>
              </a:rPr>
              <a:t>\</a:t>
            </a:r>
            <a:r>
              <a:rPr lang="zh-CN" altLang="en-US" sz="1800" b="0">
                <a:solidFill>
                  <a:schemeClr val="tx1"/>
                </a:solidFill>
                <a:latin typeface="微软雅黑" pitchFamily="34" charset="-122"/>
                <a:ea typeface="微软雅黑" pitchFamily="34" charset="-122"/>
              </a:rPr>
              <a:t>船公司</a:t>
            </a:r>
            <a:r>
              <a:rPr lang="en-US" altLang="zh-CN" sz="1800" b="0">
                <a:solidFill>
                  <a:schemeClr val="tx1"/>
                </a:solidFill>
                <a:latin typeface="微软雅黑" pitchFamily="34" charset="-122"/>
                <a:ea typeface="微软雅黑" pitchFamily="34" charset="-122"/>
              </a:rPr>
              <a:t>\</a:t>
            </a:r>
            <a:r>
              <a:rPr lang="zh-CN" altLang="en-US" sz="1800" b="0">
                <a:solidFill>
                  <a:schemeClr val="tx1"/>
                </a:solidFill>
                <a:latin typeface="微软雅黑" pitchFamily="34" charset="-122"/>
                <a:ea typeface="微软雅黑" pitchFamily="34" charset="-122"/>
              </a:rPr>
              <a:t>保险公司</a:t>
            </a:r>
            <a:endParaRPr lang="en-US" altLang="zh-CN" sz="1800" b="0">
              <a:solidFill>
                <a:schemeClr val="tx1"/>
              </a:solidFill>
              <a:latin typeface="微软雅黑" pitchFamily="34" charset="-122"/>
              <a:ea typeface="微软雅黑" pitchFamily="34" charset="-122"/>
            </a:endParaRPr>
          </a:p>
        </p:txBody>
      </p:sp>
      <p:sp>
        <p:nvSpPr>
          <p:cNvPr id="46" name="TextBox 84"/>
          <p:cNvSpPr txBox="1">
            <a:spLocks noChangeArrowheads="1"/>
          </p:cNvSpPr>
          <p:nvPr/>
        </p:nvSpPr>
        <p:spPr bwMode="auto">
          <a:xfrm>
            <a:off x="7600950" y="2627313"/>
            <a:ext cx="461963" cy="2160587"/>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客户</a:t>
            </a:r>
          </a:p>
        </p:txBody>
      </p:sp>
      <p:sp>
        <p:nvSpPr>
          <p:cNvPr id="47" name="TextBox 79"/>
          <p:cNvSpPr txBox="1">
            <a:spLocks noChangeArrowheads="1"/>
          </p:cNvSpPr>
          <p:nvPr/>
        </p:nvSpPr>
        <p:spPr bwMode="auto">
          <a:xfrm>
            <a:off x="1411288" y="2627313"/>
            <a:ext cx="461962" cy="2160587"/>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商务厅</a:t>
            </a:r>
          </a:p>
        </p:txBody>
      </p:sp>
      <p:sp>
        <p:nvSpPr>
          <p:cNvPr id="48" name="TextBox 79"/>
          <p:cNvSpPr txBox="1">
            <a:spLocks noChangeArrowheads="1"/>
          </p:cNvSpPr>
          <p:nvPr/>
        </p:nvSpPr>
        <p:spPr bwMode="auto">
          <a:xfrm>
            <a:off x="2282825" y="2627313"/>
            <a:ext cx="461963" cy="260667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商检局或其它检验机构</a:t>
            </a:r>
          </a:p>
        </p:txBody>
      </p:sp>
      <p:sp>
        <p:nvSpPr>
          <p:cNvPr id="49" name="TextBox 79"/>
          <p:cNvSpPr txBox="1">
            <a:spLocks noChangeArrowheads="1"/>
          </p:cNvSpPr>
          <p:nvPr/>
        </p:nvSpPr>
        <p:spPr bwMode="auto">
          <a:xfrm>
            <a:off x="3101975" y="2627313"/>
            <a:ext cx="461963" cy="2160587"/>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中国海关</a:t>
            </a:r>
          </a:p>
        </p:txBody>
      </p:sp>
      <p:sp>
        <p:nvSpPr>
          <p:cNvPr id="50" name="TextBox 79"/>
          <p:cNvSpPr txBox="1">
            <a:spLocks noChangeArrowheads="1"/>
          </p:cNvSpPr>
          <p:nvPr/>
        </p:nvSpPr>
        <p:spPr bwMode="auto">
          <a:xfrm>
            <a:off x="4818063" y="2627313"/>
            <a:ext cx="461962" cy="2160587"/>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境内银行</a:t>
            </a:r>
            <a:r>
              <a:rPr lang="en-US" altLang="zh-CN" sz="1800" b="0">
                <a:solidFill>
                  <a:schemeClr val="tx1"/>
                </a:solidFill>
                <a:latin typeface="微软雅黑" pitchFamily="34" charset="-122"/>
                <a:ea typeface="微软雅黑" pitchFamily="34" charset="-122"/>
              </a:rPr>
              <a:t>(</a:t>
            </a:r>
            <a:r>
              <a:rPr lang="zh-CN" altLang="en-US" sz="1800" b="0">
                <a:solidFill>
                  <a:schemeClr val="tx1"/>
                </a:solidFill>
                <a:latin typeface="微软雅黑" pitchFamily="34" charset="-122"/>
                <a:ea typeface="微软雅黑" pitchFamily="34" charset="-122"/>
              </a:rPr>
              <a:t>营业地在境内</a:t>
            </a:r>
            <a:r>
              <a:rPr lang="en-US" altLang="zh-CN" sz="1800" b="0">
                <a:solidFill>
                  <a:schemeClr val="tx1"/>
                </a:solidFill>
                <a:latin typeface="微软雅黑" pitchFamily="34" charset="-122"/>
                <a:ea typeface="微软雅黑" pitchFamily="34" charset="-122"/>
              </a:rPr>
              <a:t>)</a:t>
            </a:r>
          </a:p>
        </p:txBody>
      </p:sp>
      <p:sp>
        <p:nvSpPr>
          <p:cNvPr id="51" name="TextBox 79"/>
          <p:cNvSpPr txBox="1">
            <a:spLocks noChangeArrowheads="1"/>
          </p:cNvSpPr>
          <p:nvPr/>
        </p:nvSpPr>
        <p:spPr bwMode="auto">
          <a:xfrm>
            <a:off x="5775325" y="2627313"/>
            <a:ext cx="461963" cy="2160587"/>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目的国海关</a:t>
            </a:r>
          </a:p>
        </p:txBody>
      </p:sp>
      <p:sp>
        <p:nvSpPr>
          <p:cNvPr id="46103"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2.3  </a:t>
            </a:r>
            <a:r>
              <a:rPr lang="zh-CN" altLang="en-US" sz="2500">
                <a:solidFill>
                  <a:srgbClr val="FFFFFF"/>
                </a:solidFill>
                <a:latin typeface="微软雅黑" pitchFamily="34" charset="-122"/>
                <a:ea typeface="微软雅黑" pitchFamily="34" charset="-122"/>
              </a:rPr>
              <a:t>海外主要业务活动（</a:t>
            </a:r>
            <a:r>
              <a:rPr lang="en-US" altLang="zh-CN" sz="2500">
                <a:solidFill>
                  <a:srgbClr val="FFFFFF"/>
                </a:solidFill>
                <a:latin typeface="微软雅黑" pitchFamily="34" charset="-122"/>
                <a:ea typeface="微软雅黑" pitchFamily="34" charset="-122"/>
              </a:rPr>
              <a:t>2/3</a:t>
            </a:r>
            <a:r>
              <a:rPr lang="zh-CN" altLang="en-US" sz="2500">
                <a:solidFill>
                  <a:srgbClr val="FFFFFF"/>
                </a:solidFill>
                <a:latin typeface="微软雅黑" pitchFamily="34" charset="-122"/>
                <a:ea typeface="微软雅黑" pitchFamily="34" charset="-122"/>
              </a:rPr>
              <a:t>）</a:t>
            </a:r>
            <a:endParaRPr lang="en-US" altLang="zh-CN" sz="2500">
              <a:solidFill>
                <a:srgbClr val="FFFFFF"/>
              </a:solidFill>
              <a:latin typeface="微软雅黑" pitchFamily="34" charset="-122"/>
              <a:ea typeface="微软雅黑" pitchFamily="34" charset="-122"/>
            </a:endParaRPr>
          </a:p>
        </p:txBody>
      </p:sp>
      <p:pic>
        <p:nvPicPr>
          <p:cNvPr id="46104" name="Picture 2"/>
          <p:cNvPicPr>
            <a:picLocks noChangeAspect="1" noChangeArrowheads="1"/>
          </p:cNvPicPr>
          <p:nvPr/>
        </p:nvPicPr>
        <p:blipFill>
          <a:blip r:embed="rId3" cstate="email"/>
          <a:srcRect/>
          <a:stretch>
            <a:fillRect/>
          </a:stretch>
        </p:blipFill>
        <p:spPr bwMode="auto">
          <a:xfrm>
            <a:off x="6278563" y="4043363"/>
            <a:ext cx="3619500" cy="2381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barn(inVertical)">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barn(inVertical)">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arn(inVertical)">
                                      <p:cBhvr>
                                        <p:cTn id="28" dur="500"/>
                                        <p:tgtEl>
                                          <p:spTgt spid="3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barn(inVertical)">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barn(inVertical)">
                                      <p:cBhvr>
                                        <p:cTn id="36" dur="500"/>
                                        <p:tgtEl>
                                          <p:spTgt spid="38"/>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arn(inVertical)">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barn(inVertical)">
                                      <p:cBhvr>
                                        <p:cTn id="44" dur="500"/>
                                        <p:tgtEl>
                                          <p:spTgt spid="3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barn(inVertical)">
                                      <p:cBhvr>
                                        <p:cTn id="52" dur="500"/>
                                        <p:tgtEl>
                                          <p:spTgt spid="4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barn(inVertical)">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barn(inVertical)">
                                      <p:cBhvr>
                                        <p:cTn id="60" dur="500"/>
                                        <p:tgtEl>
                                          <p:spTgt spid="4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barn(inVertical)">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barn(inVertical)">
                                      <p:cBhvr>
                                        <p:cTn id="68" dur="500"/>
                                        <p:tgtEl>
                                          <p:spTgt spid="42"/>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barn(inVertical)">
                                      <p:cBhvr>
                                        <p:cTn id="7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4" grpId="0"/>
      <p:bldP spid="45" grpId="0"/>
      <p:bldP spid="46" grpId="0"/>
      <p:bldP spid="47" grpId="0"/>
      <p:bldP spid="48" grpId="0"/>
      <p:bldP spid="49" grpId="0"/>
      <p:bldP spid="50" grpId="0"/>
      <p:bldP spid="5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文本占位符 2"/>
          <p:cNvSpPr txBox="1">
            <a:spLocks/>
          </p:cNvSpPr>
          <p:nvPr/>
        </p:nvSpPr>
        <p:spPr bwMode="auto">
          <a:xfrm>
            <a:off x="339725" y="776288"/>
            <a:ext cx="9345613" cy="1023937"/>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主要业务活动：</a:t>
            </a:r>
            <a:endParaRPr lang="en-US" altLang="zh-CN" sz="2000">
              <a:solidFill>
                <a:srgbClr val="008000"/>
              </a:solidFill>
              <a:ea typeface="微软雅黑" pitchFamily="34" charset="-122"/>
            </a:endParaRPr>
          </a:p>
        </p:txBody>
      </p:sp>
      <p:sp>
        <p:nvSpPr>
          <p:cNvPr id="47107" name="Rectangle 296"/>
          <p:cNvSpPr>
            <a:spLocks noChangeArrowheads="1"/>
          </p:cNvSpPr>
          <p:nvPr/>
        </p:nvSpPr>
        <p:spPr bwMode="auto">
          <a:xfrm>
            <a:off x="5407025" y="1133475"/>
            <a:ext cx="1260475" cy="360363"/>
          </a:xfrm>
          <a:prstGeom prst="rect">
            <a:avLst/>
          </a:prstGeom>
          <a:noFill/>
          <a:ln w="9525">
            <a:solidFill>
              <a:srgbClr val="000000"/>
            </a:solidFill>
            <a:miter lim="800000"/>
            <a:headEnd/>
            <a:tailEnd/>
          </a:ln>
        </p:spPr>
        <p:txBody>
          <a:bodyPr wrap="none" lIns="0" tIns="0" rIns="0" bIns="0" anchor="ctr"/>
          <a:lstStyle/>
          <a:p>
            <a:pPr algn="ctr" fontAlgn="t"/>
            <a:r>
              <a:rPr lang="zh-CN" altLang="en-US" sz="1400" b="0">
                <a:solidFill>
                  <a:schemeClr val="tx1"/>
                </a:solidFill>
                <a:latin typeface="微软雅黑" pitchFamily="34" charset="-122"/>
                <a:ea typeface="微软雅黑" pitchFamily="34" charset="-122"/>
              </a:rPr>
              <a:t>物流线</a:t>
            </a:r>
            <a:endParaRPr lang="zh-CN" altLang="zh-CN" sz="1400" b="0">
              <a:solidFill>
                <a:schemeClr val="tx1"/>
              </a:solidFill>
              <a:latin typeface="微软雅黑" pitchFamily="34" charset="-122"/>
              <a:ea typeface="微软雅黑" pitchFamily="34" charset="-122"/>
            </a:endParaRPr>
          </a:p>
        </p:txBody>
      </p:sp>
      <p:sp>
        <p:nvSpPr>
          <p:cNvPr id="47108" name="Rectangle 296"/>
          <p:cNvSpPr>
            <a:spLocks noChangeArrowheads="1"/>
          </p:cNvSpPr>
          <p:nvPr/>
        </p:nvSpPr>
        <p:spPr bwMode="auto">
          <a:xfrm>
            <a:off x="6743700" y="1133475"/>
            <a:ext cx="1260475" cy="360363"/>
          </a:xfrm>
          <a:prstGeom prst="rect">
            <a:avLst/>
          </a:prstGeom>
          <a:noFill/>
          <a:ln w="9525">
            <a:solidFill>
              <a:srgbClr val="000000"/>
            </a:solidFill>
            <a:miter lim="800000"/>
            <a:headEnd/>
            <a:tailEnd/>
          </a:ln>
        </p:spPr>
        <p:txBody>
          <a:bodyPr wrap="none" lIns="0" tIns="0" rIns="0" bIns="0" anchor="ctr"/>
          <a:lstStyle/>
          <a:p>
            <a:pPr algn="ctr" fontAlgn="t"/>
            <a:r>
              <a:rPr lang="zh-CN" altLang="en-US" sz="1400" b="0">
                <a:solidFill>
                  <a:schemeClr val="tx1"/>
                </a:solidFill>
                <a:latin typeface="微软雅黑" pitchFamily="34" charset="-122"/>
                <a:ea typeface="微软雅黑" pitchFamily="34" charset="-122"/>
              </a:rPr>
              <a:t>单据线</a:t>
            </a:r>
          </a:p>
        </p:txBody>
      </p:sp>
      <p:sp>
        <p:nvSpPr>
          <p:cNvPr id="47109" name="Rectangle 296"/>
          <p:cNvSpPr>
            <a:spLocks noChangeArrowheads="1"/>
          </p:cNvSpPr>
          <p:nvPr/>
        </p:nvSpPr>
        <p:spPr bwMode="auto">
          <a:xfrm>
            <a:off x="8058150" y="1133475"/>
            <a:ext cx="1260475" cy="360363"/>
          </a:xfrm>
          <a:prstGeom prst="rect">
            <a:avLst/>
          </a:prstGeom>
          <a:solidFill>
            <a:srgbClr val="B2D2DE">
              <a:alpha val="83136"/>
            </a:srgbClr>
          </a:solidFill>
          <a:ln w="9525">
            <a:solidFill>
              <a:srgbClr val="000000"/>
            </a:solidFill>
            <a:miter lim="800000"/>
            <a:headEnd/>
            <a:tailEnd/>
          </a:ln>
        </p:spPr>
        <p:txBody>
          <a:bodyPr wrap="none" lIns="0" tIns="0" rIns="0" bIns="0" anchor="ctr"/>
          <a:lstStyle/>
          <a:p>
            <a:pPr algn="ctr" fontAlgn="t"/>
            <a:r>
              <a:rPr lang="zh-CN" altLang="en-US">
                <a:solidFill>
                  <a:schemeClr val="tx1"/>
                </a:solidFill>
                <a:latin typeface="微软雅黑" pitchFamily="34" charset="-122"/>
                <a:ea typeface="微软雅黑" pitchFamily="34" charset="-122"/>
              </a:rPr>
              <a:t>钱</a:t>
            </a:r>
          </a:p>
        </p:txBody>
      </p:sp>
      <p:cxnSp>
        <p:nvCxnSpPr>
          <p:cNvPr id="69" name="直接箭头连接符 68"/>
          <p:cNvCxnSpPr>
            <a:stCxn id="70" idx="6"/>
            <a:endCxn id="76" idx="2"/>
          </p:cNvCxnSpPr>
          <p:nvPr/>
        </p:nvCxnSpPr>
        <p:spPr>
          <a:xfrm>
            <a:off x="2338388" y="2282825"/>
            <a:ext cx="5075237" cy="12700"/>
          </a:xfrm>
          <a:prstGeom prst="straightConnector1">
            <a:avLst/>
          </a:prstGeom>
          <a:ln w="44450" cmpd="sng">
            <a:solidFill>
              <a:schemeClr val="bg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2151063" y="2174875"/>
            <a:ext cx="17462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71" name="椭圆 70"/>
          <p:cNvSpPr/>
          <p:nvPr/>
        </p:nvSpPr>
        <p:spPr>
          <a:xfrm>
            <a:off x="3071813" y="2187575"/>
            <a:ext cx="17462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72" name="椭圆 71"/>
          <p:cNvSpPr/>
          <p:nvPr/>
        </p:nvSpPr>
        <p:spPr>
          <a:xfrm>
            <a:off x="3946525" y="2187575"/>
            <a:ext cx="17462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73" name="椭圆 72"/>
          <p:cNvSpPr/>
          <p:nvPr/>
        </p:nvSpPr>
        <p:spPr>
          <a:xfrm>
            <a:off x="4762500" y="2187575"/>
            <a:ext cx="1762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74" name="椭圆 73"/>
          <p:cNvSpPr/>
          <p:nvPr/>
        </p:nvSpPr>
        <p:spPr>
          <a:xfrm>
            <a:off x="5521325" y="2187575"/>
            <a:ext cx="17462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75" name="椭圆 74"/>
          <p:cNvSpPr/>
          <p:nvPr/>
        </p:nvSpPr>
        <p:spPr>
          <a:xfrm>
            <a:off x="6373813" y="2187575"/>
            <a:ext cx="176212"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76" name="椭圆 75"/>
          <p:cNvSpPr/>
          <p:nvPr/>
        </p:nvSpPr>
        <p:spPr>
          <a:xfrm>
            <a:off x="7389813" y="2187575"/>
            <a:ext cx="17462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b="0">
              <a:solidFill>
                <a:schemeClr val="tx1"/>
              </a:solidFill>
              <a:latin typeface="微软雅黑" pitchFamily="34" charset="-122"/>
              <a:ea typeface="微软雅黑" pitchFamily="34" charset="-122"/>
            </a:endParaRPr>
          </a:p>
        </p:txBody>
      </p:sp>
      <p:sp>
        <p:nvSpPr>
          <p:cNvPr id="78" name="TextBox 79"/>
          <p:cNvSpPr txBox="1">
            <a:spLocks noChangeArrowheads="1"/>
          </p:cNvSpPr>
          <p:nvPr/>
        </p:nvSpPr>
        <p:spPr bwMode="auto">
          <a:xfrm>
            <a:off x="3829050" y="2627313"/>
            <a:ext cx="461963" cy="328612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境内交单行</a:t>
            </a:r>
          </a:p>
        </p:txBody>
      </p:sp>
      <p:sp>
        <p:nvSpPr>
          <p:cNvPr id="79" name="TextBox 81"/>
          <p:cNvSpPr txBox="1">
            <a:spLocks noChangeArrowheads="1"/>
          </p:cNvSpPr>
          <p:nvPr/>
        </p:nvSpPr>
        <p:spPr bwMode="auto">
          <a:xfrm>
            <a:off x="5410200" y="2627313"/>
            <a:ext cx="461963" cy="2500312"/>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境内收款行</a:t>
            </a:r>
            <a:r>
              <a:rPr lang="en-US" altLang="zh-CN" sz="1800" b="0">
                <a:solidFill>
                  <a:schemeClr val="tx1"/>
                </a:solidFill>
                <a:latin typeface="微软雅黑" pitchFamily="34" charset="-122"/>
                <a:ea typeface="微软雅黑" pitchFamily="34" charset="-122"/>
              </a:rPr>
              <a:t>(</a:t>
            </a:r>
            <a:r>
              <a:rPr lang="zh-CN" altLang="en-US" sz="1800" b="0">
                <a:solidFill>
                  <a:schemeClr val="tx1"/>
                </a:solidFill>
                <a:latin typeface="微软雅黑" pitchFamily="34" charset="-122"/>
                <a:ea typeface="微软雅黑" pitchFamily="34" charset="-122"/>
              </a:rPr>
              <a:t>我司帐户</a:t>
            </a:r>
            <a:r>
              <a:rPr lang="en-US" altLang="zh-CN" sz="1800" b="0">
                <a:solidFill>
                  <a:schemeClr val="tx1"/>
                </a:solidFill>
                <a:latin typeface="微软雅黑" pitchFamily="34" charset="-122"/>
                <a:ea typeface="微软雅黑" pitchFamily="34" charset="-122"/>
              </a:rPr>
              <a:t>)</a:t>
            </a:r>
          </a:p>
        </p:txBody>
      </p:sp>
      <p:sp>
        <p:nvSpPr>
          <p:cNvPr id="80" name="TextBox 79"/>
          <p:cNvSpPr txBox="1">
            <a:spLocks noChangeArrowheads="1"/>
          </p:cNvSpPr>
          <p:nvPr/>
        </p:nvSpPr>
        <p:spPr bwMode="auto">
          <a:xfrm>
            <a:off x="2025650" y="2627313"/>
            <a:ext cx="461963" cy="328612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中信保</a:t>
            </a:r>
          </a:p>
        </p:txBody>
      </p:sp>
      <p:sp>
        <p:nvSpPr>
          <p:cNvPr id="81" name="TextBox 79"/>
          <p:cNvSpPr txBox="1">
            <a:spLocks noChangeArrowheads="1"/>
          </p:cNvSpPr>
          <p:nvPr/>
        </p:nvSpPr>
        <p:spPr bwMode="auto">
          <a:xfrm>
            <a:off x="2952750" y="2627313"/>
            <a:ext cx="461963" cy="328612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融资行</a:t>
            </a:r>
          </a:p>
        </p:txBody>
      </p:sp>
      <p:sp>
        <p:nvSpPr>
          <p:cNvPr id="82" name="TextBox 79"/>
          <p:cNvSpPr txBox="1">
            <a:spLocks noChangeArrowheads="1"/>
          </p:cNvSpPr>
          <p:nvPr/>
        </p:nvSpPr>
        <p:spPr bwMode="auto">
          <a:xfrm>
            <a:off x="4464050" y="2627313"/>
            <a:ext cx="738188" cy="2947987"/>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议付行</a:t>
            </a:r>
            <a:r>
              <a:rPr lang="en-US" altLang="zh-CN" sz="1800" b="0">
                <a:solidFill>
                  <a:schemeClr val="tx1"/>
                </a:solidFill>
                <a:latin typeface="微软雅黑" pitchFamily="34" charset="-122"/>
                <a:ea typeface="微软雅黑" pitchFamily="34" charset="-122"/>
              </a:rPr>
              <a:t>/</a:t>
            </a:r>
            <a:r>
              <a:rPr lang="zh-CN" altLang="en-US" sz="1800" b="0">
                <a:solidFill>
                  <a:schemeClr val="tx1"/>
                </a:solidFill>
                <a:latin typeface="微软雅黑" pitchFamily="34" charset="-122"/>
                <a:ea typeface="微软雅黑" pitchFamily="34" charset="-122"/>
              </a:rPr>
              <a:t>付款行</a:t>
            </a:r>
            <a:r>
              <a:rPr lang="en-US" altLang="zh-CN" sz="1800" b="0">
                <a:solidFill>
                  <a:schemeClr val="tx1"/>
                </a:solidFill>
                <a:latin typeface="微软雅黑" pitchFamily="34" charset="-122"/>
                <a:ea typeface="微软雅黑" pitchFamily="34" charset="-122"/>
              </a:rPr>
              <a:t>/</a:t>
            </a:r>
            <a:r>
              <a:rPr lang="zh-CN" altLang="en-US" sz="1800" b="0">
                <a:solidFill>
                  <a:schemeClr val="tx1"/>
                </a:solidFill>
                <a:latin typeface="微软雅黑" pitchFamily="34" charset="-122"/>
                <a:ea typeface="微软雅黑" pitchFamily="34" charset="-122"/>
              </a:rPr>
              <a:t>开证行</a:t>
            </a:r>
            <a:r>
              <a:rPr lang="en-US" altLang="zh-CN" sz="1800" b="0">
                <a:solidFill>
                  <a:schemeClr val="tx1"/>
                </a:solidFill>
                <a:latin typeface="微软雅黑" pitchFamily="34" charset="-122"/>
                <a:ea typeface="微软雅黑" pitchFamily="34" charset="-122"/>
              </a:rPr>
              <a:t>/</a:t>
            </a:r>
            <a:r>
              <a:rPr lang="zh-CN" altLang="en-US" sz="1800" b="0">
                <a:solidFill>
                  <a:schemeClr val="tx1"/>
                </a:solidFill>
                <a:latin typeface="微软雅黑" pitchFamily="34" charset="-122"/>
                <a:ea typeface="微软雅黑" pitchFamily="34" charset="-122"/>
              </a:rPr>
              <a:t>保兑行</a:t>
            </a:r>
            <a:r>
              <a:rPr lang="en-US" altLang="zh-CN" sz="1800" b="0">
                <a:solidFill>
                  <a:schemeClr val="tx1"/>
                </a:solidFill>
                <a:latin typeface="微软雅黑" pitchFamily="34" charset="-122"/>
                <a:ea typeface="微软雅黑" pitchFamily="34" charset="-122"/>
              </a:rPr>
              <a:t>/</a:t>
            </a:r>
            <a:r>
              <a:rPr lang="zh-CN" altLang="en-US" sz="1800" b="0">
                <a:solidFill>
                  <a:schemeClr val="tx1"/>
                </a:solidFill>
                <a:latin typeface="微软雅黑" pitchFamily="34" charset="-122"/>
                <a:ea typeface="微软雅黑" pitchFamily="34" charset="-122"/>
              </a:rPr>
              <a:t>客户汇兑行</a:t>
            </a:r>
            <a:r>
              <a:rPr lang="en-US" altLang="zh-CN" sz="1800" b="0">
                <a:solidFill>
                  <a:schemeClr val="tx1"/>
                </a:solidFill>
                <a:latin typeface="微软雅黑" pitchFamily="34" charset="-122"/>
                <a:ea typeface="微软雅黑" pitchFamily="34" charset="-122"/>
              </a:rPr>
              <a:t>(</a:t>
            </a:r>
            <a:r>
              <a:rPr lang="zh-CN" altLang="en-US" sz="1800" b="0">
                <a:solidFill>
                  <a:schemeClr val="tx1"/>
                </a:solidFill>
                <a:latin typeface="微软雅黑" pitchFamily="34" charset="-122"/>
                <a:ea typeface="微软雅黑" pitchFamily="34" charset="-122"/>
              </a:rPr>
              <a:t>客户付款</a:t>
            </a:r>
            <a:r>
              <a:rPr lang="en-US" altLang="zh-CN" sz="1800" b="0">
                <a:solidFill>
                  <a:schemeClr val="tx1"/>
                </a:solidFill>
                <a:latin typeface="微软雅黑" pitchFamily="34" charset="-122"/>
                <a:ea typeface="微软雅黑" pitchFamily="34" charset="-122"/>
              </a:rPr>
              <a:t>)</a:t>
            </a:r>
          </a:p>
        </p:txBody>
      </p:sp>
      <p:sp>
        <p:nvSpPr>
          <p:cNvPr id="83" name="TextBox 79"/>
          <p:cNvSpPr txBox="1">
            <a:spLocks noChangeArrowheads="1"/>
          </p:cNvSpPr>
          <p:nvPr/>
        </p:nvSpPr>
        <p:spPr bwMode="auto">
          <a:xfrm>
            <a:off x="6267450" y="2627313"/>
            <a:ext cx="461963" cy="328612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外汇管理局</a:t>
            </a:r>
          </a:p>
        </p:txBody>
      </p:sp>
      <p:sp>
        <p:nvSpPr>
          <p:cNvPr id="84" name="TextBox 79"/>
          <p:cNvSpPr txBox="1">
            <a:spLocks noChangeArrowheads="1"/>
          </p:cNvSpPr>
          <p:nvPr/>
        </p:nvSpPr>
        <p:spPr bwMode="auto">
          <a:xfrm>
            <a:off x="7258050" y="2627313"/>
            <a:ext cx="461963" cy="3286125"/>
          </a:xfrm>
          <a:prstGeom prst="rect">
            <a:avLst/>
          </a:prstGeom>
          <a:noFill/>
          <a:ln w="9525">
            <a:noFill/>
            <a:miter lim="800000"/>
            <a:headEnd/>
            <a:tailEnd/>
          </a:ln>
        </p:spPr>
        <p:txBody>
          <a:bodyPr vert="eaVert">
            <a:spAutoFit/>
          </a:bodyPr>
          <a:lstStyle/>
          <a:p>
            <a:r>
              <a:rPr lang="zh-CN" altLang="en-US" sz="1800" b="0">
                <a:solidFill>
                  <a:schemeClr val="tx1"/>
                </a:solidFill>
                <a:latin typeface="微软雅黑" pitchFamily="34" charset="-122"/>
                <a:ea typeface="微软雅黑" pitchFamily="34" charset="-122"/>
              </a:rPr>
              <a:t>国税局</a:t>
            </a:r>
          </a:p>
        </p:txBody>
      </p:sp>
      <p:sp>
        <p:nvSpPr>
          <p:cNvPr id="85" name="TextBox 84"/>
          <p:cNvSpPr txBox="1">
            <a:spLocks noChangeArrowheads="1"/>
          </p:cNvSpPr>
          <p:nvPr/>
        </p:nvSpPr>
        <p:spPr bwMode="auto">
          <a:xfrm>
            <a:off x="2125663" y="5908675"/>
            <a:ext cx="3914775" cy="338138"/>
          </a:xfrm>
          <a:prstGeom prst="rect">
            <a:avLst/>
          </a:prstGeom>
          <a:noFill/>
          <a:ln w="9525">
            <a:noFill/>
            <a:miter lim="800000"/>
            <a:headEnd/>
            <a:tailEnd/>
          </a:ln>
        </p:spPr>
        <p:txBody>
          <a:bodyPr>
            <a:spAutoFit/>
          </a:bodyPr>
          <a:lstStyle/>
          <a:p>
            <a:r>
              <a:rPr lang="zh-CN" altLang="en-US" i="1" dirty="0">
                <a:solidFill>
                  <a:schemeClr val="tx1"/>
                </a:solidFill>
                <a:latin typeface="微软雅黑" pitchFamily="34" charset="-122"/>
                <a:ea typeface="微软雅黑" pitchFamily="34" charset="-122"/>
              </a:rPr>
              <a:t>主要结算方式包括：电汇、信用证、赊销</a:t>
            </a:r>
          </a:p>
        </p:txBody>
      </p:sp>
      <p:sp>
        <p:nvSpPr>
          <p:cNvPr id="47126"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2.3  </a:t>
            </a:r>
            <a:r>
              <a:rPr lang="zh-CN" altLang="en-US" sz="2500">
                <a:solidFill>
                  <a:srgbClr val="FFFFFF"/>
                </a:solidFill>
                <a:latin typeface="微软雅黑" pitchFamily="34" charset="-122"/>
                <a:ea typeface="微软雅黑" pitchFamily="34" charset="-122"/>
              </a:rPr>
              <a:t>海外主要业务活动（</a:t>
            </a:r>
            <a:r>
              <a:rPr lang="en-US" altLang="zh-CN" sz="2500">
                <a:solidFill>
                  <a:srgbClr val="FFFFFF"/>
                </a:solidFill>
                <a:latin typeface="微软雅黑" pitchFamily="34" charset="-122"/>
                <a:ea typeface="微软雅黑" pitchFamily="34" charset="-122"/>
              </a:rPr>
              <a:t>3/3</a:t>
            </a:r>
            <a:r>
              <a:rPr lang="zh-CN" altLang="en-US" sz="2500">
                <a:solidFill>
                  <a:srgbClr val="FFFFFF"/>
                </a:solidFill>
                <a:latin typeface="微软雅黑" pitchFamily="34" charset="-122"/>
                <a:ea typeface="微软雅黑" pitchFamily="34" charset="-122"/>
              </a:rPr>
              <a:t>）</a:t>
            </a:r>
            <a:endParaRPr lang="en-US" altLang="zh-CN" sz="2500">
              <a:solidFill>
                <a:srgbClr val="FFFFFF"/>
              </a:solidFill>
              <a:latin typeface="微软雅黑" pitchFamily="34" charset="-122"/>
              <a:ea typeface="微软雅黑" pitchFamily="34" charset="-122"/>
            </a:endParaRPr>
          </a:p>
        </p:txBody>
      </p:sp>
      <p:pic>
        <p:nvPicPr>
          <p:cNvPr id="47127" name="Picture 3"/>
          <p:cNvPicPr>
            <a:picLocks noChangeAspect="1" noChangeArrowheads="1"/>
          </p:cNvPicPr>
          <p:nvPr/>
        </p:nvPicPr>
        <p:blipFill>
          <a:blip r:embed="rId2" cstate="email"/>
          <a:srcRect/>
          <a:stretch>
            <a:fillRect/>
          </a:stretch>
        </p:blipFill>
        <p:spPr bwMode="auto">
          <a:xfrm>
            <a:off x="6797675" y="4419600"/>
            <a:ext cx="3297238" cy="21066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randombar(horizontal)">
                                      <p:cBhvr>
                                        <p:cTn id="12" dur="500"/>
                                        <p:tgtEl>
                                          <p:spTgt spid="70"/>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randombar(horizontal)">
                                      <p:cBhvr>
                                        <p:cTn id="15" dur="500"/>
                                        <p:tgtEl>
                                          <p:spTgt spid="8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randombar(horizontal)">
                                      <p:cBhvr>
                                        <p:cTn id="20" dur="500"/>
                                        <p:tgtEl>
                                          <p:spTgt spid="71"/>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randombar(horizontal)">
                                      <p:cBhvr>
                                        <p:cTn id="23" dur="500"/>
                                        <p:tgtEl>
                                          <p:spTgt spid="8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randombar(horizontal)">
                                      <p:cBhvr>
                                        <p:cTn id="28" dur="500"/>
                                        <p:tgtEl>
                                          <p:spTgt spid="7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randombar(horizontal)">
                                      <p:cBhvr>
                                        <p:cTn id="31" dur="500"/>
                                        <p:tgtEl>
                                          <p:spTgt spid="7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randombar(horizontal)">
                                      <p:cBhvr>
                                        <p:cTn id="36" dur="500"/>
                                        <p:tgtEl>
                                          <p:spTgt spid="73"/>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randombar(horizontal)">
                                      <p:cBhvr>
                                        <p:cTn id="39" dur="500"/>
                                        <p:tgtEl>
                                          <p:spTgt spid="82"/>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randombar(horizontal)">
                                      <p:cBhvr>
                                        <p:cTn id="44" dur="500"/>
                                        <p:tgtEl>
                                          <p:spTgt spid="79"/>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randombar(horizontal)">
                                      <p:cBhvr>
                                        <p:cTn id="47" dur="500"/>
                                        <p:tgtEl>
                                          <p:spTgt spid="74"/>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randombar(horizontal)">
                                      <p:cBhvr>
                                        <p:cTn id="52" dur="500"/>
                                        <p:tgtEl>
                                          <p:spTgt spid="75"/>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randombar(horizontal)">
                                      <p:cBhvr>
                                        <p:cTn id="55" dur="500"/>
                                        <p:tgtEl>
                                          <p:spTgt spid="83"/>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randombar(horizontal)">
                                      <p:cBhvr>
                                        <p:cTn id="60" dur="500"/>
                                        <p:tgtEl>
                                          <p:spTgt spid="76"/>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randombar(horizontal)">
                                      <p:cBhvr>
                                        <p:cTn id="63" dur="500"/>
                                        <p:tgtEl>
                                          <p:spTgt spid="84"/>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85"/>
                                        </p:tgtEl>
                                        <p:attrNameLst>
                                          <p:attrName>style.visibility</p:attrName>
                                        </p:attrNameLst>
                                      </p:cBhvr>
                                      <p:to>
                                        <p:strVal val="visible"/>
                                      </p:to>
                                    </p:set>
                                    <p:anim calcmode="lin" valueType="num">
                                      <p:cBhvr>
                                        <p:cTn id="68" dur="500" fill="hold"/>
                                        <p:tgtEl>
                                          <p:spTgt spid="85"/>
                                        </p:tgtEl>
                                        <p:attrNameLst>
                                          <p:attrName>ppt_w</p:attrName>
                                        </p:attrNameLst>
                                      </p:cBhvr>
                                      <p:tavLst>
                                        <p:tav tm="0">
                                          <p:val>
                                            <p:fltVal val="0"/>
                                          </p:val>
                                        </p:tav>
                                        <p:tav tm="100000">
                                          <p:val>
                                            <p:strVal val="#ppt_w"/>
                                          </p:val>
                                        </p:tav>
                                      </p:tavLst>
                                    </p:anim>
                                    <p:anim calcmode="lin" valueType="num">
                                      <p:cBhvr>
                                        <p:cTn id="69" dur="500" fill="hold"/>
                                        <p:tgtEl>
                                          <p:spTgt spid="85"/>
                                        </p:tgtEl>
                                        <p:attrNameLst>
                                          <p:attrName>ppt_h</p:attrName>
                                        </p:attrNameLst>
                                      </p:cBhvr>
                                      <p:tavLst>
                                        <p:tav tm="0">
                                          <p:val>
                                            <p:fltVal val="0"/>
                                          </p:val>
                                        </p:tav>
                                        <p:tav tm="100000">
                                          <p:val>
                                            <p:strVal val="#ppt_h"/>
                                          </p:val>
                                        </p:tav>
                                      </p:tavLst>
                                    </p:anim>
                                    <p:animEffect transition="in" filter="fade">
                                      <p:cBhvr>
                                        <p:cTn id="7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animBg="1"/>
      <p:bldP spid="76" grpId="0" animBg="1"/>
      <p:bldP spid="78" grpId="0"/>
      <p:bldP spid="79" grpId="0"/>
      <p:bldP spid="80" grpId="0"/>
      <p:bldP spid="81" grpId="0"/>
      <p:bldP spid="82" grpId="0"/>
      <p:bldP spid="83" grpId="0"/>
      <p:bldP spid="84" grpId="0"/>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1.1  </a:t>
            </a:r>
            <a:r>
              <a:rPr lang="zh-CN" altLang="en-US" sz="2500">
                <a:solidFill>
                  <a:srgbClr val="FFFFFF"/>
                </a:solidFill>
                <a:latin typeface="微软雅黑" pitchFamily="34" charset="-122"/>
                <a:ea typeface="微软雅黑" pitchFamily="34" charset="-122"/>
              </a:rPr>
              <a:t>对外贸易价值及政策支持（</a:t>
            </a:r>
            <a:r>
              <a:rPr lang="en-US" altLang="zh-CN" sz="2500">
                <a:solidFill>
                  <a:srgbClr val="FFFFFF"/>
                </a:solidFill>
                <a:latin typeface="微软雅黑" pitchFamily="34" charset="-122"/>
                <a:ea typeface="微软雅黑" pitchFamily="34" charset="-122"/>
              </a:rPr>
              <a:t>1/2</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grpSp>
        <p:nvGrpSpPr>
          <p:cNvPr id="3" name="组合 3"/>
          <p:cNvGrpSpPr>
            <a:grpSpLocks/>
          </p:cNvGrpSpPr>
          <p:nvPr/>
        </p:nvGrpSpPr>
        <p:grpSpPr bwMode="auto">
          <a:xfrm>
            <a:off x="431800" y="4402138"/>
            <a:ext cx="9259888" cy="1749425"/>
            <a:chOff x="431800" y="4402138"/>
            <a:chExt cx="9260681" cy="1749978"/>
          </a:xfrm>
        </p:grpSpPr>
        <p:sp>
          <p:nvSpPr>
            <p:cNvPr id="15368" name="矩形 14"/>
            <p:cNvSpPr>
              <a:spLocks noChangeArrowheads="1"/>
            </p:cNvSpPr>
            <p:nvPr/>
          </p:nvSpPr>
          <p:spPr bwMode="auto">
            <a:xfrm>
              <a:off x="431800" y="4402138"/>
              <a:ext cx="3249613" cy="396875"/>
            </a:xfrm>
            <a:prstGeom prst="rect">
              <a:avLst/>
            </a:prstGeom>
            <a:noFill/>
            <a:ln w="9525">
              <a:noFill/>
              <a:miter lim="800000"/>
              <a:headEnd/>
              <a:tailEnd/>
            </a:ln>
          </p:spPr>
          <p:txBody>
            <a:bodyPr lIns="91429" tIns="45714" rIns="91429" bIns="45714">
              <a:spAutoFit/>
            </a:bodyPr>
            <a:lstStyle/>
            <a:p>
              <a:pPr>
                <a:buClr>
                  <a:srgbClr val="00B050"/>
                </a:buClr>
                <a:buFont typeface="Wingdings" pitchFamily="2" charset="2"/>
                <a:buChar char="l"/>
              </a:pPr>
              <a:r>
                <a:rPr lang="zh-CN" altLang="en-US" sz="2000">
                  <a:solidFill>
                    <a:srgbClr val="0000FF"/>
                  </a:solidFill>
                  <a:latin typeface="微软雅黑" pitchFamily="34" charset="-122"/>
                  <a:ea typeface="微软雅黑" pitchFamily="34" charset="-122"/>
                </a:rPr>
                <a:t> </a:t>
              </a:r>
              <a:r>
                <a:rPr lang="zh-CN" altLang="en-US" sz="2000">
                  <a:solidFill>
                    <a:srgbClr val="008000"/>
                  </a:solidFill>
                  <a:latin typeface="微软雅黑" pitchFamily="34" charset="-122"/>
                  <a:ea typeface="微软雅黑" pitchFamily="34" charset="-122"/>
                </a:rPr>
                <a:t>客车出口价值</a:t>
              </a:r>
              <a:endParaRPr lang="en-US" altLang="zh-CN" sz="2000">
                <a:solidFill>
                  <a:srgbClr val="008000"/>
                </a:solidFill>
                <a:latin typeface="微软雅黑" pitchFamily="34" charset="-122"/>
                <a:ea typeface="微软雅黑" pitchFamily="34" charset="-122"/>
              </a:endParaRPr>
            </a:p>
          </p:txBody>
        </p:sp>
        <p:sp>
          <p:nvSpPr>
            <p:cNvPr id="26672" name="Text Box 48"/>
            <p:cNvSpPr txBox="1">
              <a:spLocks noChangeArrowheads="1"/>
            </p:cNvSpPr>
            <p:nvPr/>
          </p:nvSpPr>
          <p:spPr bwMode="auto">
            <a:xfrm>
              <a:off x="431800" y="4813430"/>
              <a:ext cx="9260681" cy="1338686"/>
            </a:xfrm>
            <a:prstGeom prst="rect">
              <a:avLst/>
            </a:prstGeom>
            <a:noFill/>
            <a:ln>
              <a:noFill/>
            </a:ln>
            <a:effectLst>
              <a:prstShdw prst="shdw12">
                <a:schemeClr val="accent1">
                  <a:gamma/>
                  <a:shade val="60000"/>
                  <a:invGamma/>
                  <a:alpha val="50000"/>
                </a:schemeClr>
              </a:prstShdw>
            </a:effectLst>
            <a:extLst/>
          </p:spPr>
          <p:txBody>
            <a:bodyPr lIns="91429" tIns="45714" rIns="91429" bIns="45714">
              <a:spAutoFit/>
            </a:bodyPr>
            <a:lstStyle/>
            <a:p>
              <a:pPr algn="just">
                <a:lnSpc>
                  <a:spcPct val="150000"/>
                </a:lnSpc>
                <a:defRPr/>
              </a:pPr>
              <a:r>
                <a:rPr lang="zh-CN" altLang="en-US" sz="1800" b="0" dirty="0">
                  <a:solidFill>
                    <a:srgbClr val="FF6600"/>
                  </a:solidFill>
                  <a:latin typeface="微软雅黑" pitchFamily="34" charset="-122"/>
                  <a:ea typeface="微软雅黑" pitchFamily="34" charset="-122"/>
                  <a:sym typeface="Wingdings 3" pitchFamily="18" charset="2"/>
                </a:rPr>
                <a:t></a:t>
              </a:r>
              <a:r>
                <a:rPr lang="zh-CN" altLang="en-US" sz="1800" b="0" dirty="0">
                  <a:solidFill>
                    <a:schemeClr val="tx1"/>
                  </a:solidFill>
                  <a:latin typeface="微软雅黑" pitchFamily="34" charset="-122"/>
                  <a:ea typeface="微软雅黑" pitchFamily="34" charset="-122"/>
                </a:rPr>
                <a:t> 开拓市场，为企业创造收益，为国家创造外汇；</a:t>
              </a:r>
              <a:endParaRPr lang="zh-CN" altLang="en-US" sz="1800" b="0" dirty="0">
                <a:solidFill>
                  <a:srgbClr val="0066CC"/>
                </a:solidFill>
                <a:latin typeface="微软雅黑" pitchFamily="34" charset="-122"/>
                <a:ea typeface="微软雅黑" pitchFamily="34" charset="-122"/>
                <a:sym typeface="Wingdings 3" pitchFamily="18" charset="2"/>
              </a:endParaRPr>
            </a:p>
            <a:p>
              <a:pPr algn="just">
                <a:lnSpc>
                  <a:spcPct val="150000"/>
                </a:lnSpc>
                <a:defRPr/>
              </a:pPr>
              <a:r>
                <a:rPr lang="zh-CN" altLang="en-US" sz="1800" b="0" dirty="0">
                  <a:solidFill>
                    <a:srgbClr val="FF6600"/>
                  </a:solidFill>
                  <a:ea typeface="微软雅黑" pitchFamily="34" charset="-122"/>
                  <a:sym typeface="Wingdings 3" pitchFamily="18" charset="2"/>
                </a:rPr>
                <a:t></a:t>
              </a:r>
              <a:r>
                <a:rPr lang="zh-CN" altLang="en-US" sz="1800" b="0" dirty="0">
                  <a:solidFill>
                    <a:schemeClr val="tx1"/>
                  </a:solidFill>
                  <a:latin typeface="微软雅黑" pitchFamily="34" charset="-122"/>
                  <a:ea typeface="微软雅黑" pitchFamily="34" charset="-122"/>
                </a:rPr>
                <a:t> 对标国际一流品牌，引进高端产品技术；</a:t>
              </a:r>
              <a:endParaRPr lang="zh-CN" altLang="en-US" sz="1800" b="0" dirty="0">
                <a:solidFill>
                  <a:schemeClr val="tx1"/>
                </a:solidFill>
                <a:latin typeface="微软雅黑" pitchFamily="34" charset="-122"/>
                <a:ea typeface="微软雅黑" pitchFamily="34" charset="-122"/>
                <a:sym typeface="Wingdings 3" pitchFamily="18" charset="2"/>
              </a:endParaRPr>
            </a:p>
            <a:p>
              <a:pPr algn="just">
                <a:lnSpc>
                  <a:spcPct val="150000"/>
                </a:lnSpc>
                <a:defRPr/>
              </a:pPr>
              <a:r>
                <a:rPr lang="zh-CN" altLang="en-US" sz="1800" b="0" dirty="0">
                  <a:solidFill>
                    <a:srgbClr val="FF6600"/>
                  </a:solidFill>
                  <a:ea typeface="微软雅黑" pitchFamily="34" charset="-122"/>
                  <a:sym typeface="Wingdings 3" pitchFamily="18" charset="2"/>
                </a:rPr>
                <a:t></a:t>
              </a:r>
              <a:r>
                <a:rPr lang="zh-CN" altLang="en-US" sz="1800" b="0" dirty="0">
                  <a:solidFill>
                    <a:schemeClr val="tx1"/>
                  </a:solidFill>
                  <a:latin typeface="微软雅黑" pitchFamily="34" charset="-122"/>
                  <a:ea typeface="微软雅黑" pitchFamily="34" charset="-122"/>
                </a:rPr>
                <a:t> 自我挑战与能力提升，提升生产、制造、工艺、管理等水平。</a:t>
              </a:r>
              <a:endParaRPr lang="zh-CN" altLang="en-US" sz="1800" b="0" dirty="0">
                <a:solidFill>
                  <a:schemeClr val="tx1"/>
                </a:solidFill>
                <a:latin typeface="微软雅黑" pitchFamily="34" charset="-122"/>
                <a:ea typeface="微软雅黑" pitchFamily="34" charset="-122"/>
                <a:sym typeface="Wingdings 3" pitchFamily="18" charset="2"/>
              </a:endParaRPr>
            </a:p>
          </p:txBody>
        </p:sp>
      </p:grpSp>
      <p:grpSp>
        <p:nvGrpSpPr>
          <p:cNvPr id="4" name="组合 2"/>
          <p:cNvGrpSpPr>
            <a:grpSpLocks/>
          </p:cNvGrpSpPr>
          <p:nvPr/>
        </p:nvGrpSpPr>
        <p:grpSpPr bwMode="auto">
          <a:xfrm>
            <a:off x="419100" y="922338"/>
            <a:ext cx="4841875" cy="2446143"/>
            <a:chOff x="419101" y="922338"/>
            <a:chExt cx="4842116" cy="2446914"/>
          </a:xfrm>
        </p:grpSpPr>
        <p:sp>
          <p:nvSpPr>
            <p:cNvPr id="20482" name="矩形 14"/>
            <p:cNvSpPr>
              <a:spLocks noChangeArrowheads="1"/>
            </p:cNvSpPr>
            <p:nvPr/>
          </p:nvSpPr>
          <p:spPr bwMode="auto">
            <a:xfrm>
              <a:off x="419101" y="922338"/>
              <a:ext cx="4842116" cy="400176"/>
            </a:xfrm>
            <a:prstGeom prst="rect">
              <a:avLst/>
            </a:prstGeom>
            <a:noFill/>
            <a:ln w="9525">
              <a:noFill/>
              <a:miter lim="800000"/>
              <a:headEnd/>
              <a:tailEnd/>
            </a:ln>
          </p:spPr>
          <p:txBody>
            <a:bodyPr lIns="91429" tIns="45714" rIns="91429" bIns="45714">
              <a:spAutoFit/>
            </a:bodyPr>
            <a:lstStyle/>
            <a:p>
              <a:pPr marL="266700" indent="-266700">
                <a:buClr>
                  <a:srgbClr val="00B050"/>
                </a:buClr>
                <a:buFont typeface="Wingdings" pitchFamily="2" charset="2"/>
                <a:buChar char="l"/>
                <a:defRPr/>
              </a:pPr>
              <a:r>
                <a:rPr lang="zh-CN" altLang="en-US" sz="2000" dirty="0">
                  <a:solidFill>
                    <a:srgbClr val="008000"/>
                  </a:solidFill>
                  <a:latin typeface="+mn-lt"/>
                  <a:ea typeface="微软雅黑" pitchFamily="34" charset="-122"/>
                </a:rPr>
                <a:t>对外贸易是中国经济增长的重要源泉</a:t>
              </a:r>
              <a:r>
                <a:rPr lang="zh-CN" altLang="en-US" sz="2000" dirty="0">
                  <a:solidFill>
                    <a:srgbClr val="008000"/>
                  </a:solidFill>
                  <a:latin typeface="微软雅黑" pitchFamily="34" charset="-122"/>
                  <a:ea typeface="微软雅黑" pitchFamily="34" charset="-122"/>
                </a:rPr>
                <a:t>。</a:t>
              </a:r>
              <a:endParaRPr lang="en-US" altLang="zh-CN" sz="2000" dirty="0">
                <a:solidFill>
                  <a:srgbClr val="008000"/>
                </a:solidFill>
                <a:latin typeface="微软雅黑" pitchFamily="34" charset="-122"/>
                <a:ea typeface="微软雅黑" pitchFamily="34" charset="-122"/>
              </a:endParaRPr>
            </a:p>
          </p:txBody>
        </p:sp>
        <p:sp>
          <p:nvSpPr>
            <p:cNvPr id="42" name="矩形 41"/>
            <p:cNvSpPr/>
            <p:nvPr/>
          </p:nvSpPr>
          <p:spPr>
            <a:xfrm>
              <a:off x="694275" y="1568192"/>
              <a:ext cx="4303926" cy="1801060"/>
            </a:xfrm>
            <a:prstGeom prst="rect">
              <a:avLst/>
            </a:prstGeom>
          </p:spPr>
          <p:txBody>
            <a:bodyPr>
              <a:spAutoFit/>
            </a:bodyPr>
            <a:lstStyle/>
            <a:p>
              <a:pPr defTabSz="860425">
                <a:lnSpc>
                  <a:spcPct val="150000"/>
                </a:lnSpc>
                <a:defRPr/>
              </a:pPr>
              <a:r>
                <a:rPr lang="zh-CN" altLang="en-US" sz="2000" dirty="0">
                  <a:solidFill>
                    <a:schemeClr val="tx1"/>
                  </a:solidFill>
                  <a:latin typeface="+mn-lt"/>
                  <a:ea typeface="微软雅黑" pitchFamily="34" charset="-122"/>
                </a:rPr>
                <a:t>对外贸易</a:t>
              </a:r>
              <a:r>
                <a:rPr lang="zh-CN" altLang="en-US" sz="1800" b="0" dirty="0">
                  <a:solidFill>
                    <a:schemeClr val="tx1"/>
                  </a:solidFill>
                  <a:latin typeface="+mn-lt"/>
                  <a:ea typeface="微软雅黑" pitchFamily="34" charset="-122"/>
                </a:rPr>
                <a:t>、</a:t>
              </a:r>
              <a:r>
                <a:rPr lang="zh-CN" altLang="en-US" sz="2000" dirty="0">
                  <a:solidFill>
                    <a:schemeClr val="tx1"/>
                  </a:solidFill>
                  <a:latin typeface="+mn-lt"/>
                  <a:ea typeface="微软雅黑" pitchFamily="34" charset="-122"/>
                </a:rPr>
                <a:t>投资</a:t>
              </a:r>
              <a:r>
                <a:rPr lang="zh-CN" altLang="en-US" sz="1800" b="0" dirty="0">
                  <a:solidFill>
                    <a:schemeClr val="tx1"/>
                  </a:solidFill>
                  <a:latin typeface="+mn-lt"/>
                  <a:ea typeface="微软雅黑" pitchFamily="34" charset="-122"/>
                </a:rPr>
                <a:t>和</a:t>
              </a:r>
              <a:r>
                <a:rPr lang="zh-CN" altLang="en-US" sz="2000" dirty="0">
                  <a:solidFill>
                    <a:schemeClr val="tx1"/>
                  </a:solidFill>
                  <a:latin typeface="+mn-lt"/>
                  <a:ea typeface="微软雅黑" pitchFamily="34" charset="-122"/>
                </a:rPr>
                <a:t>消费</a:t>
              </a:r>
              <a:r>
                <a:rPr lang="zh-CN" altLang="en-US" sz="1800" b="0" dirty="0">
                  <a:solidFill>
                    <a:schemeClr val="tx1"/>
                  </a:solidFill>
                  <a:latin typeface="+mn-lt"/>
                  <a:ea typeface="微软雅黑" pitchFamily="34" charset="-122"/>
                </a:rPr>
                <a:t>一起构成中国经济三驾马车</a:t>
              </a:r>
              <a:r>
                <a:rPr lang="zh-CN" altLang="en-US" sz="1800" b="0" dirty="0" smtClean="0">
                  <a:solidFill>
                    <a:schemeClr val="tx1"/>
                  </a:solidFill>
                  <a:latin typeface="+mn-lt"/>
                  <a:ea typeface="微软雅黑" pitchFamily="34" charset="-122"/>
                </a:rPr>
                <a:t>。</a:t>
              </a:r>
              <a:r>
                <a:rPr lang="en-US" altLang="zh-CN" sz="1800" b="0" dirty="0" smtClean="0">
                  <a:solidFill>
                    <a:schemeClr val="tx1"/>
                  </a:solidFill>
                  <a:latin typeface="+mn-lt"/>
                  <a:ea typeface="微软雅黑" pitchFamily="34" charset="-122"/>
                </a:rPr>
                <a:t>2016</a:t>
              </a:r>
              <a:r>
                <a:rPr lang="zh-CN" altLang="en-US" sz="1800" b="0" dirty="0" smtClean="0">
                  <a:solidFill>
                    <a:schemeClr val="tx1"/>
                  </a:solidFill>
                  <a:latin typeface="+mn-lt"/>
                  <a:ea typeface="微软雅黑" pitchFamily="34" charset="-122"/>
                </a:rPr>
                <a:t>年，</a:t>
              </a:r>
              <a:r>
                <a:rPr lang="zh-CN" altLang="en-US" sz="1800" b="0" dirty="0">
                  <a:solidFill>
                    <a:schemeClr val="tx1"/>
                  </a:solidFill>
                  <a:ea typeface="微软雅黑" pitchFamily="34" charset="-122"/>
                </a:rPr>
                <a:t>外贸对我国经济增长的贡献率大约为</a:t>
              </a:r>
              <a:r>
                <a:rPr lang="en-US" altLang="zh-CN" sz="1800" b="0" dirty="0">
                  <a:solidFill>
                    <a:schemeClr val="tx1"/>
                  </a:solidFill>
                  <a:ea typeface="微软雅黑" pitchFamily="34" charset="-122"/>
                </a:rPr>
                <a:t>12.3%</a:t>
              </a:r>
              <a:r>
                <a:rPr lang="zh-CN" altLang="en-US" sz="1800" b="0" dirty="0">
                  <a:solidFill>
                    <a:schemeClr val="tx1"/>
                  </a:solidFill>
                  <a:ea typeface="微软雅黑" pitchFamily="34" charset="-122"/>
                </a:rPr>
                <a:t>，带动数以亿计的就业岗位。</a:t>
              </a:r>
            </a:p>
          </p:txBody>
        </p:sp>
      </p:grpSp>
      <p:pic>
        <p:nvPicPr>
          <p:cNvPr id="2" name="图片 1"/>
          <p:cNvPicPr>
            <a:picLocks noChangeAspect="1"/>
          </p:cNvPicPr>
          <p:nvPr/>
        </p:nvPicPr>
        <p:blipFill>
          <a:blip r:embed="rId3" cstate="email"/>
          <a:stretch>
            <a:fillRect/>
          </a:stretch>
        </p:blipFill>
        <p:spPr>
          <a:xfrm>
            <a:off x="5778500" y="1670050"/>
            <a:ext cx="4219575" cy="28416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Text Box 5"/>
          <p:cNvSpPr txBox="1">
            <a:spLocks noChangeArrowheads="1"/>
          </p:cNvSpPr>
          <p:nvPr/>
        </p:nvSpPr>
        <p:spPr bwMode="auto">
          <a:xfrm>
            <a:off x="1549400" y="3009900"/>
            <a:ext cx="7073900" cy="2763838"/>
          </a:xfrm>
          <a:prstGeom prst="rect">
            <a:avLst/>
          </a:prstGeom>
          <a:noFill/>
          <a:ln>
            <a:noFill/>
          </a:ln>
          <a:effectLst>
            <a:prstShdw prst="shdw12">
              <a:schemeClr val="accent1">
                <a:gamma/>
                <a:shade val="60000"/>
                <a:invGamma/>
                <a:alpha val="50000"/>
              </a:schemeClr>
            </a:prstShdw>
          </a:effectLst>
          <a:extLst/>
        </p:spPr>
        <p:txBody>
          <a:bodyPr lIns="91429" tIns="45714" rIns="91429" bIns="45714">
            <a:spAutoFit/>
          </a:bodyPr>
          <a:lstStyle/>
          <a:p>
            <a:pPr>
              <a:lnSpc>
                <a:spcPct val="155000"/>
              </a:lnSpc>
              <a:defRPr/>
            </a:pPr>
            <a:r>
              <a:rPr lang="en-US" altLang="zh-CN" sz="2800" dirty="0">
                <a:solidFill>
                  <a:srgbClr val="006699"/>
                </a:solidFill>
                <a:ea typeface="微软雅黑" pitchFamily="34" charset="-122"/>
              </a:rPr>
              <a:t>2.1   </a:t>
            </a:r>
            <a:r>
              <a:rPr lang="zh-CN" altLang="en-US" sz="2800" dirty="0">
                <a:solidFill>
                  <a:srgbClr val="006699"/>
                </a:solidFill>
                <a:ea typeface="微软雅黑" pitchFamily="34" charset="-122"/>
              </a:rPr>
              <a:t>海外体系发展历程</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2.2   </a:t>
            </a:r>
            <a:r>
              <a:rPr lang="zh-CN" altLang="en-US" sz="2800" dirty="0">
                <a:solidFill>
                  <a:srgbClr val="006699"/>
                </a:solidFill>
                <a:ea typeface="微软雅黑" pitchFamily="34" charset="-122"/>
              </a:rPr>
              <a:t>海外体系使命、愿景</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2.3   </a:t>
            </a:r>
            <a:r>
              <a:rPr lang="zh-CN" altLang="en-US" sz="2800" dirty="0">
                <a:solidFill>
                  <a:srgbClr val="006699"/>
                </a:solidFill>
                <a:ea typeface="微软雅黑" pitchFamily="34" charset="-122"/>
              </a:rPr>
              <a:t>海外主要业务活动</a:t>
            </a:r>
          </a:p>
          <a:p>
            <a:pPr>
              <a:lnSpc>
                <a:spcPct val="155000"/>
              </a:lnSpc>
              <a:defRPr/>
            </a:pPr>
            <a:r>
              <a:rPr lang="en-US" altLang="zh-CN" sz="2800" dirty="0">
                <a:solidFill>
                  <a:srgbClr val="006699"/>
                </a:solidFill>
                <a:ea typeface="微软雅黑" pitchFamily="34" charset="-122"/>
              </a:rPr>
              <a:t>2.4   </a:t>
            </a:r>
            <a:r>
              <a:rPr lang="zh-CN" altLang="en-US" sz="2800" dirty="0">
                <a:solidFill>
                  <a:srgbClr val="006699"/>
                </a:solidFill>
                <a:ea typeface="微软雅黑" pitchFamily="34" charset="-122"/>
              </a:rPr>
              <a:t>海外体系各部门组织结构及职责</a:t>
            </a:r>
            <a:endParaRPr lang="zh-CN" altLang="en-US" sz="2800" dirty="0">
              <a:ea typeface="微软雅黑" pitchFamily="34" charset="-122"/>
            </a:endParaRPr>
          </a:p>
        </p:txBody>
      </p:sp>
      <p:grpSp>
        <p:nvGrpSpPr>
          <p:cNvPr id="48131" name="Group 6"/>
          <p:cNvGrpSpPr>
            <a:grpSpLocks/>
          </p:cNvGrpSpPr>
          <p:nvPr/>
        </p:nvGrpSpPr>
        <p:grpSpPr bwMode="auto">
          <a:xfrm>
            <a:off x="1073150" y="5057775"/>
            <a:ext cx="7391400" cy="647700"/>
            <a:chOff x="676" y="1984"/>
            <a:chExt cx="4250" cy="408"/>
          </a:xfrm>
        </p:grpSpPr>
        <p:sp>
          <p:nvSpPr>
            <p:cNvPr id="48134" name="AutoShape 7"/>
            <p:cNvSpPr>
              <a:spLocks noChangeArrowheads="1"/>
            </p:cNvSpPr>
            <p:nvPr/>
          </p:nvSpPr>
          <p:spPr bwMode="auto">
            <a:xfrm>
              <a:off x="676" y="1984"/>
              <a:ext cx="4250" cy="408"/>
            </a:xfrm>
            <a:prstGeom prst="flowChartProcess">
              <a:avLst/>
            </a:prstGeom>
            <a:noFill/>
            <a:ln w="25400">
              <a:solidFill>
                <a:srgbClr val="FF0000"/>
              </a:solidFill>
              <a:miter lim="800000"/>
              <a:headEnd/>
              <a:tailEnd/>
            </a:ln>
          </p:spPr>
          <p:txBody>
            <a:bodyPr wrap="none" anchor="ctr"/>
            <a:lstStyle/>
            <a:p>
              <a:pPr algn="ctr"/>
              <a:endParaRPr lang="zh-CN" altLang="en-US">
                <a:ea typeface="微软雅黑" pitchFamily="34" charset="-122"/>
              </a:endParaRPr>
            </a:p>
          </p:txBody>
        </p:sp>
        <p:sp>
          <p:nvSpPr>
            <p:cNvPr id="48135" name="AutoShape 8"/>
            <p:cNvSpPr>
              <a:spLocks noChangeArrowheads="1"/>
            </p:cNvSpPr>
            <p:nvPr/>
          </p:nvSpPr>
          <p:spPr bwMode="auto">
            <a:xfrm>
              <a:off x="679" y="1985"/>
              <a:ext cx="318" cy="402"/>
            </a:xfrm>
            <a:prstGeom prst="homePlate">
              <a:avLst>
                <a:gd name="adj" fmla="val 99685"/>
              </a:avLst>
            </a:prstGeom>
            <a:gradFill rotWithShape="1">
              <a:gsLst>
                <a:gs pos="0">
                  <a:srgbClr val="FF0000"/>
                </a:gs>
                <a:gs pos="100000">
                  <a:schemeClr val="bg1"/>
                </a:gs>
              </a:gsLst>
              <a:lin ang="0" scaled="1"/>
            </a:gradFill>
            <a:ln w="9525">
              <a:noFill/>
              <a:miter lim="800000"/>
              <a:headEnd/>
              <a:tailEnd/>
            </a:ln>
          </p:spPr>
          <p:txBody>
            <a:bodyPr wrap="none" anchor="ctr"/>
            <a:lstStyle/>
            <a:p>
              <a:pPr algn="ctr"/>
              <a:endParaRPr lang="zh-CN" altLang="en-US">
                <a:ea typeface="微软雅黑" pitchFamily="34" charset="-122"/>
              </a:endParaRPr>
            </a:p>
          </p:txBody>
        </p:sp>
      </p:grpSp>
      <p:sp>
        <p:nvSpPr>
          <p:cNvPr id="48132"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a:solidFill>
                  <a:schemeClr val="bg1"/>
                </a:solidFill>
                <a:latin typeface="微软雅黑" pitchFamily="34" charset="-122"/>
                <a:ea typeface="微软雅黑" pitchFamily="34" charset="-122"/>
              </a:rPr>
              <a:t>目录</a:t>
            </a:r>
          </a:p>
        </p:txBody>
      </p:sp>
      <p:sp>
        <p:nvSpPr>
          <p:cNvPr id="48133" name="矩形 2"/>
          <p:cNvSpPr>
            <a:spLocks noChangeArrowheads="1"/>
          </p:cNvSpPr>
          <p:nvPr/>
        </p:nvSpPr>
        <p:spPr bwMode="auto">
          <a:xfrm>
            <a:off x="579438" y="1901825"/>
            <a:ext cx="8437562" cy="1077913"/>
          </a:xfrm>
          <a:prstGeom prst="rect">
            <a:avLst/>
          </a:prstGeom>
          <a:noFill/>
          <a:ln w="9525">
            <a:noFill/>
            <a:miter lim="800000"/>
            <a:headEnd/>
            <a:tailEnd/>
          </a:ln>
        </p:spPr>
        <p:txBody>
          <a:bodyPr wrap="none" lIns="91418" tIns="45708" rIns="91418" bIns="45708">
            <a:spAutoFit/>
          </a:bodyPr>
          <a:lstStyle/>
          <a:p>
            <a:pPr eaLnBrk="0" hangingPunct="0">
              <a:lnSpc>
                <a:spcPct val="200000"/>
              </a:lnSpc>
            </a:pPr>
            <a:r>
              <a:rPr lang="zh-CN" altLang="en-US" sz="3200">
                <a:solidFill>
                  <a:srgbClr val="006699"/>
                </a:solidFill>
                <a:ea typeface="微软雅黑" pitchFamily="34" charset="-122"/>
              </a:rPr>
              <a:t>第二部分  </a:t>
            </a:r>
            <a:r>
              <a:rPr lang="zh-CN" altLang="en-US" sz="3200">
                <a:solidFill>
                  <a:srgbClr val="006699"/>
                </a:solidFill>
                <a:latin typeface="微软雅黑" pitchFamily="34" charset="-122"/>
                <a:ea typeface="微软雅黑" pitchFamily="34" charset="-122"/>
              </a:rPr>
              <a:t>海外体系发展历程及组织架构介绍</a:t>
            </a:r>
            <a:endParaRPr lang="en-US" altLang="zh-CN" sz="3200">
              <a:solidFill>
                <a:srgbClr val="006699"/>
              </a:solidFill>
              <a:ea typeface="微软雅黑"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2.4  </a:t>
            </a:r>
            <a:r>
              <a:rPr lang="zh-CN" altLang="en-US" sz="2500">
                <a:solidFill>
                  <a:srgbClr val="FFFFFF"/>
                </a:solidFill>
                <a:latin typeface="微软雅黑" pitchFamily="34" charset="-122"/>
                <a:ea typeface="微软雅黑" pitchFamily="34" charset="-122"/>
              </a:rPr>
              <a:t>海外体系各部门组织结构及职责（</a:t>
            </a:r>
            <a:r>
              <a:rPr lang="en-US" altLang="zh-CN" sz="2500">
                <a:solidFill>
                  <a:srgbClr val="FFFFFF"/>
                </a:solidFill>
                <a:latin typeface="微软雅黑" pitchFamily="34" charset="-122"/>
                <a:ea typeface="微软雅黑" pitchFamily="34" charset="-122"/>
              </a:rPr>
              <a:t>1/3</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49155" name="文本占位符 2"/>
          <p:cNvSpPr txBox="1">
            <a:spLocks/>
          </p:cNvSpPr>
          <p:nvPr/>
        </p:nvSpPr>
        <p:spPr bwMode="auto">
          <a:xfrm>
            <a:off x="339725" y="776288"/>
            <a:ext cx="9345613" cy="511175"/>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dirty="0">
                <a:solidFill>
                  <a:srgbClr val="008000"/>
                </a:solidFill>
                <a:ea typeface="微软雅黑" pitchFamily="34" charset="-122"/>
              </a:rPr>
              <a:t>组织结构：</a:t>
            </a:r>
            <a:r>
              <a:rPr lang="zh-CN" altLang="en-US" sz="2000" dirty="0" smtClean="0">
                <a:solidFill>
                  <a:srgbClr val="008000"/>
                </a:solidFill>
                <a:ea typeface="微软雅黑" pitchFamily="34" charset="-122"/>
              </a:rPr>
              <a:t>海外营销体系</a:t>
            </a:r>
            <a:endParaRPr lang="en-US" altLang="zh-CN" sz="2000" dirty="0">
              <a:solidFill>
                <a:srgbClr val="008000"/>
              </a:solidFill>
              <a:ea typeface="微软雅黑" pitchFamily="34" charset="-122"/>
            </a:endParaRPr>
          </a:p>
        </p:txBody>
      </p:sp>
      <p:pic>
        <p:nvPicPr>
          <p:cNvPr id="112641" name="Picture 1"/>
          <p:cNvPicPr>
            <a:picLocks noChangeAspect="1" noChangeArrowheads="1"/>
          </p:cNvPicPr>
          <p:nvPr/>
        </p:nvPicPr>
        <p:blipFill>
          <a:blip r:embed="rId3" cstate="print"/>
          <a:srcRect/>
          <a:stretch>
            <a:fillRect/>
          </a:stretch>
        </p:blipFill>
        <p:spPr bwMode="auto">
          <a:xfrm>
            <a:off x="383451" y="1219199"/>
            <a:ext cx="9631405" cy="51961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2.4  </a:t>
            </a:r>
            <a:r>
              <a:rPr lang="zh-CN" altLang="en-US" sz="2500">
                <a:solidFill>
                  <a:srgbClr val="FFFFFF"/>
                </a:solidFill>
                <a:latin typeface="微软雅黑" pitchFamily="34" charset="-122"/>
                <a:ea typeface="微软雅黑" pitchFamily="34" charset="-122"/>
              </a:rPr>
              <a:t>海外体系各部门组织结构及职责（</a:t>
            </a:r>
            <a:r>
              <a:rPr lang="en-US" altLang="zh-CN" sz="2500">
                <a:solidFill>
                  <a:srgbClr val="FFFFFF"/>
                </a:solidFill>
                <a:latin typeface="微软雅黑" pitchFamily="34" charset="-122"/>
                <a:ea typeface="微软雅黑" pitchFamily="34" charset="-122"/>
              </a:rPr>
              <a:t>2/3</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grpSp>
        <p:nvGrpSpPr>
          <p:cNvPr id="2" name="组合 27"/>
          <p:cNvGrpSpPr/>
          <p:nvPr/>
        </p:nvGrpSpPr>
        <p:grpSpPr>
          <a:xfrm>
            <a:off x="349251" y="1287461"/>
            <a:ext cx="2316889" cy="2590857"/>
            <a:chOff x="349250" y="1287463"/>
            <a:chExt cx="3057525" cy="2493962"/>
          </a:xfrm>
        </p:grpSpPr>
        <p:sp>
          <p:nvSpPr>
            <p:cNvPr id="3" name="Rectangle 3"/>
            <p:cNvSpPr>
              <a:spLocks noChangeArrowheads="1"/>
            </p:cNvSpPr>
            <p:nvPr/>
          </p:nvSpPr>
          <p:spPr bwMode="auto">
            <a:xfrm>
              <a:off x="349250" y="1287463"/>
              <a:ext cx="3057525" cy="508000"/>
            </a:xfrm>
            <a:prstGeom prst="rect">
              <a:avLst/>
            </a:prstGeom>
            <a:solidFill>
              <a:srgbClr val="3399FF"/>
            </a:solid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4" name="Text Box 4"/>
            <p:cNvSpPr txBox="1">
              <a:spLocks noChangeArrowheads="1"/>
            </p:cNvSpPr>
            <p:nvPr/>
          </p:nvSpPr>
          <p:spPr bwMode="auto">
            <a:xfrm>
              <a:off x="573088" y="1417638"/>
              <a:ext cx="2609850" cy="246062"/>
            </a:xfrm>
            <a:prstGeom prst="rect">
              <a:avLst/>
            </a:prstGeom>
            <a:noFill/>
            <a:ln w="9525">
              <a:noFill/>
              <a:miter lim="800000"/>
              <a:headEnd/>
              <a:tailEnd/>
            </a:ln>
          </p:spPr>
          <p:txBody>
            <a:bodyPr lIns="0" tIns="0" rIns="0" bIns="0" anchor="ctr">
              <a:spAutoFit/>
            </a:bodyPr>
            <a:lstStyle/>
            <a:p>
              <a:pPr algn="ctr" eaLnBrk="0" hangingPunct="0"/>
              <a:r>
                <a:rPr lang="zh-CN" altLang="en-US">
                  <a:solidFill>
                    <a:schemeClr val="bg1"/>
                  </a:solidFill>
                  <a:latin typeface="微软雅黑" pitchFamily="34" charset="-122"/>
                  <a:ea typeface="微软雅黑" pitchFamily="34" charset="-122"/>
                </a:rPr>
                <a:t>海外商务部</a:t>
              </a:r>
            </a:p>
          </p:txBody>
        </p:sp>
        <p:sp>
          <p:nvSpPr>
            <p:cNvPr id="5" name="Rectangle 5"/>
            <p:cNvSpPr>
              <a:spLocks noChangeArrowheads="1"/>
            </p:cNvSpPr>
            <p:nvPr/>
          </p:nvSpPr>
          <p:spPr bwMode="auto">
            <a:xfrm>
              <a:off x="349250" y="1287463"/>
              <a:ext cx="3057525" cy="2493962"/>
            </a:xfrm>
            <a:prstGeom prst="rect">
              <a:avLst/>
            </a:prstGeom>
            <a:no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6" name="Rectangle 6"/>
            <p:cNvSpPr>
              <a:spLocks noChangeArrowheads="1"/>
            </p:cNvSpPr>
            <p:nvPr/>
          </p:nvSpPr>
          <p:spPr bwMode="auto">
            <a:xfrm>
              <a:off x="431800" y="1860550"/>
              <a:ext cx="2886075" cy="1769715"/>
            </a:xfrm>
            <a:prstGeom prst="rect">
              <a:avLst/>
            </a:prstGeom>
            <a:noFill/>
            <a:ln w="9525">
              <a:noFill/>
              <a:miter lim="800000"/>
              <a:headEnd/>
              <a:tailEnd/>
            </a:ln>
          </p:spPr>
          <p:txBody>
            <a:bodyPr lIns="0" tIns="0" rIns="0" bIns="0">
              <a:spAutoFit/>
            </a:bodyPr>
            <a:lstStyle/>
            <a:p>
              <a:pPr marL="190500" lvl="1" indent="-188913" defTabSz="330200" eaLnBrk="0" hangingPunct="0">
                <a:spcBef>
                  <a:spcPts val="600"/>
                </a:spcBef>
                <a:buFontTx/>
                <a:buChar char="•"/>
                <a:tabLst>
                  <a:tab pos="8521700" algn="r"/>
                </a:tabLst>
              </a:pPr>
              <a:r>
                <a:rPr lang="zh-CN" altLang="en-US" sz="1500" b="0" dirty="0">
                  <a:solidFill>
                    <a:schemeClr val="tx1"/>
                  </a:solidFill>
                  <a:ea typeface="微软雅黑" pitchFamily="34" charset="-122"/>
                </a:rPr>
                <a:t>销售任务及体系目标管理</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en-US" sz="1500" b="0" dirty="0" smtClean="0">
                  <a:solidFill>
                    <a:schemeClr val="tx1"/>
                  </a:solidFill>
                  <a:ea typeface="微软雅黑" pitchFamily="34" charset="-122"/>
                </a:rPr>
                <a:t>订单与客户管理</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en-US" sz="1500" b="0" dirty="0">
                  <a:solidFill>
                    <a:schemeClr val="tx1"/>
                  </a:solidFill>
                  <a:ea typeface="微软雅黑" pitchFamily="34" charset="-122"/>
                </a:rPr>
                <a:t>订单交付支持</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流程制度体系</a:t>
              </a:r>
              <a:r>
                <a:rPr lang="zh-CN" altLang="en-US" sz="1500" b="0" dirty="0">
                  <a:solidFill>
                    <a:schemeClr val="tx1"/>
                  </a:solidFill>
                  <a:ea typeface="微软雅黑" pitchFamily="34" charset="-122"/>
                </a:rPr>
                <a:t>建设</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运营管理</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en-US" sz="1500" b="0" dirty="0">
                  <a:solidFill>
                    <a:schemeClr val="tx1"/>
                  </a:solidFill>
                  <a:ea typeface="微软雅黑" pitchFamily="34" charset="-122"/>
                </a:rPr>
                <a:t>体系</a:t>
              </a:r>
              <a:r>
                <a:rPr lang="zh-CN" altLang="zh-CN" sz="1500" b="0" dirty="0">
                  <a:solidFill>
                    <a:schemeClr val="tx1"/>
                  </a:solidFill>
                  <a:ea typeface="微软雅黑" pitchFamily="34" charset="-122"/>
                </a:rPr>
                <a:t>文化</a:t>
              </a:r>
              <a:r>
                <a:rPr lang="zh-CN" altLang="en-US" sz="1500" b="0" dirty="0">
                  <a:solidFill>
                    <a:schemeClr val="tx1"/>
                  </a:solidFill>
                  <a:ea typeface="微软雅黑" pitchFamily="34" charset="-122"/>
                </a:rPr>
                <a:t>建设</a:t>
              </a:r>
              <a:endParaRPr kumimoji="1" lang="zh-CN" altLang="de-DE" sz="1500" b="0" dirty="0">
                <a:solidFill>
                  <a:schemeClr val="tx1"/>
                </a:solidFill>
                <a:ea typeface="微软雅黑" pitchFamily="34" charset="-122"/>
              </a:endParaRPr>
            </a:p>
          </p:txBody>
        </p:sp>
      </p:grpSp>
      <p:sp>
        <p:nvSpPr>
          <p:cNvPr id="8" name="Text Box 8"/>
          <p:cNvSpPr txBox="1">
            <a:spLocks noChangeArrowheads="1"/>
          </p:cNvSpPr>
          <p:nvPr/>
        </p:nvSpPr>
        <p:spPr bwMode="auto">
          <a:xfrm>
            <a:off x="573088" y="4078288"/>
            <a:ext cx="2609850" cy="246062"/>
          </a:xfrm>
          <a:prstGeom prst="rect">
            <a:avLst/>
          </a:prstGeom>
          <a:noFill/>
          <a:ln w="9525">
            <a:noFill/>
            <a:miter lim="800000"/>
            <a:headEnd/>
            <a:tailEnd/>
          </a:ln>
        </p:spPr>
        <p:txBody>
          <a:bodyPr lIns="0" tIns="0" rIns="0" bIns="0" anchor="ctr">
            <a:spAutoFit/>
          </a:bodyPr>
          <a:lstStyle/>
          <a:p>
            <a:pPr algn="ctr" eaLnBrk="0" hangingPunct="0"/>
            <a:r>
              <a:rPr lang="zh-CN" altLang="en-US" dirty="0">
                <a:solidFill>
                  <a:schemeClr val="bg1"/>
                </a:solidFill>
                <a:latin typeface="微软雅黑" pitchFamily="34" charset="-122"/>
                <a:ea typeface="微软雅黑" pitchFamily="34" charset="-122"/>
              </a:rPr>
              <a:t>海外</a:t>
            </a:r>
            <a:r>
              <a:rPr lang="zh-CN" altLang="en-US" dirty="0" smtClean="0">
                <a:solidFill>
                  <a:schemeClr val="bg1"/>
                </a:solidFill>
                <a:latin typeface="微软雅黑" pitchFamily="34" charset="-122"/>
                <a:ea typeface="微软雅黑" pitchFamily="34" charset="-122"/>
              </a:rPr>
              <a:t>服务部</a:t>
            </a:r>
            <a:endParaRPr lang="zh-CN" altLang="en-US" dirty="0">
              <a:solidFill>
                <a:schemeClr val="bg1"/>
              </a:solidFill>
              <a:latin typeface="微软雅黑" pitchFamily="34" charset="-122"/>
              <a:ea typeface="微软雅黑" pitchFamily="34" charset="-122"/>
            </a:endParaRPr>
          </a:p>
        </p:txBody>
      </p:sp>
      <p:grpSp>
        <p:nvGrpSpPr>
          <p:cNvPr id="27" name="组合 30"/>
          <p:cNvGrpSpPr/>
          <p:nvPr/>
        </p:nvGrpSpPr>
        <p:grpSpPr>
          <a:xfrm>
            <a:off x="349250" y="3948113"/>
            <a:ext cx="3057525" cy="2493962"/>
            <a:chOff x="349250" y="3948113"/>
            <a:chExt cx="3057525" cy="2493962"/>
          </a:xfrm>
        </p:grpSpPr>
        <p:sp>
          <p:nvSpPr>
            <p:cNvPr id="7" name="Rectangle 7"/>
            <p:cNvSpPr>
              <a:spLocks noChangeArrowheads="1"/>
            </p:cNvSpPr>
            <p:nvPr/>
          </p:nvSpPr>
          <p:spPr bwMode="auto">
            <a:xfrm>
              <a:off x="349250" y="3948113"/>
              <a:ext cx="3057525" cy="508000"/>
            </a:xfrm>
            <a:prstGeom prst="rect">
              <a:avLst/>
            </a:prstGeom>
            <a:solidFill>
              <a:srgbClr val="3399FF"/>
            </a:solid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9" name="Rectangle 9"/>
            <p:cNvSpPr>
              <a:spLocks noChangeArrowheads="1"/>
            </p:cNvSpPr>
            <p:nvPr/>
          </p:nvSpPr>
          <p:spPr bwMode="auto">
            <a:xfrm>
              <a:off x="349250" y="3948113"/>
              <a:ext cx="3057525" cy="2493962"/>
            </a:xfrm>
            <a:prstGeom prst="rect">
              <a:avLst/>
            </a:prstGeom>
            <a:no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10" name="Rectangle 10"/>
            <p:cNvSpPr>
              <a:spLocks noChangeArrowheads="1"/>
            </p:cNvSpPr>
            <p:nvPr/>
          </p:nvSpPr>
          <p:spPr bwMode="auto">
            <a:xfrm>
              <a:off x="431800" y="4521200"/>
              <a:ext cx="2886075" cy="1384995"/>
            </a:xfrm>
            <a:prstGeom prst="rect">
              <a:avLst/>
            </a:prstGeom>
            <a:noFill/>
            <a:ln w="9525">
              <a:noFill/>
              <a:miter lim="800000"/>
              <a:headEnd/>
              <a:tailEnd/>
            </a:ln>
          </p:spPr>
          <p:txBody>
            <a:bodyPr lIns="0" tIns="0" rIns="0" bIns="0">
              <a:spAutoFit/>
            </a:bodyPr>
            <a:lstStyle/>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海外服务战略发展规划</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服务标准化和产品化建设</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en-US" sz="1500" b="0" dirty="0">
                  <a:solidFill>
                    <a:schemeClr val="tx1"/>
                  </a:solidFill>
                  <a:ea typeface="微软雅黑" pitchFamily="34" charset="-122"/>
                </a:rPr>
                <a:t>服务网络与配件网络建设、能力提升</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en-US" sz="1500" b="0" dirty="0">
                  <a:solidFill>
                    <a:schemeClr val="tx1"/>
                  </a:solidFill>
                  <a:ea typeface="微软雅黑" pitchFamily="34" charset="-122"/>
                </a:rPr>
                <a:t>市场</a:t>
              </a:r>
              <a:r>
                <a:rPr lang="zh-CN" altLang="zh-CN" sz="1500" b="0" dirty="0">
                  <a:solidFill>
                    <a:schemeClr val="tx1"/>
                  </a:solidFill>
                  <a:ea typeface="微软雅黑" pitchFamily="34" charset="-122"/>
                </a:rPr>
                <a:t>车辆运营</a:t>
              </a:r>
              <a:r>
                <a:rPr lang="zh-CN" altLang="en-US" sz="1500" b="0" dirty="0">
                  <a:solidFill>
                    <a:schemeClr val="tx1"/>
                  </a:solidFill>
                  <a:ea typeface="微软雅黑" pitchFamily="34" charset="-122"/>
                </a:rPr>
                <a:t>、</a:t>
              </a:r>
              <a:r>
                <a:rPr lang="zh-CN" altLang="zh-CN" sz="1500" b="0" dirty="0">
                  <a:solidFill>
                    <a:schemeClr val="tx1"/>
                  </a:solidFill>
                  <a:ea typeface="微软雅黑" pitchFamily="34" charset="-122"/>
                </a:rPr>
                <a:t>配件管理等</a:t>
              </a:r>
              <a:r>
                <a:rPr lang="zh-CN" altLang="zh-CN" sz="1500" b="0" dirty="0" smtClean="0">
                  <a:solidFill>
                    <a:schemeClr val="tx1"/>
                  </a:solidFill>
                  <a:ea typeface="微软雅黑" pitchFamily="34" charset="-122"/>
                </a:rPr>
                <a:t>工作</a:t>
              </a:r>
              <a:endParaRPr lang="en-US" altLang="zh-CN" sz="1500" b="0" dirty="0">
                <a:solidFill>
                  <a:schemeClr val="tx1"/>
                </a:solidFill>
                <a:ea typeface="微软雅黑" pitchFamily="34" charset="-122"/>
              </a:endParaRPr>
            </a:p>
          </p:txBody>
        </p:sp>
      </p:grpSp>
      <p:grpSp>
        <p:nvGrpSpPr>
          <p:cNvPr id="28" name="组合 28"/>
          <p:cNvGrpSpPr/>
          <p:nvPr/>
        </p:nvGrpSpPr>
        <p:grpSpPr>
          <a:xfrm>
            <a:off x="2774270" y="1287462"/>
            <a:ext cx="2336618" cy="2590855"/>
            <a:chOff x="3594100" y="1287463"/>
            <a:chExt cx="3059113" cy="2493962"/>
          </a:xfrm>
        </p:grpSpPr>
        <p:sp>
          <p:nvSpPr>
            <p:cNvPr id="11" name="Rectangle 11"/>
            <p:cNvSpPr>
              <a:spLocks noChangeArrowheads="1"/>
            </p:cNvSpPr>
            <p:nvPr/>
          </p:nvSpPr>
          <p:spPr bwMode="auto">
            <a:xfrm>
              <a:off x="3594100" y="1287463"/>
              <a:ext cx="3059113" cy="508000"/>
            </a:xfrm>
            <a:prstGeom prst="rect">
              <a:avLst/>
            </a:prstGeom>
            <a:solidFill>
              <a:srgbClr val="3399FF"/>
            </a:solidFill>
            <a:ln w="6350">
              <a:solidFill>
                <a:schemeClr val="accent6">
                  <a:lumMod val="20000"/>
                  <a:lumOff val="80000"/>
                </a:schemeClr>
              </a:solidFill>
              <a:miter lim="800000"/>
              <a:headEnd/>
              <a:tailEnd/>
            </a:ln>
            <a:extLst/>
          </p:spPr>
          <p:txBody>
            <a:bodyPr lIns="0" tIns="0" rIns="0" bIns="0" anchor="ctr">
              <a:spAutoFit/>
            </a:bodyPr>
            <a:lstStyle/>
            <a:p>
              <a:pPr algn="ctr" eaLnBrk="0" hangingPunct="0">
                <a:defRPr/>
              </a:pPr>
              <a:endParaRPr lang="zh-CN" altLang="en-US">
                <a:ea typeface="微软雅黑" pitchFamily="34" charset="-122"/>
              </a:endParaRPr>
            </a:p>
          </p:txBody>
        </p:sp>
        <p:sp>
          <p:nvSpPr>
            <p:cNvPr id="12" name="Text Box 12"/>
            <p:cNvSpPr txBox="1">
              <a:spLocks noChangeArrowheads="1"/>
            </p:cNvSpPr>
            <p:nvPr/>
          </p:nvSpPr>
          <p:spPr bwMode="auto">
            <a:xfrm>
              <a:off x="3817938" y="1417638"/>
              <a:ext cx="2611437" cy="246062"/>
            </a:xfrm>
            <a:prstGeom prst="rect">
              <a:avLst/>
            </a:prstGeom>
            <a:noFill/>
            <a:ln w="9525">
              <a:noFill/>
              <a:miter lim="800000"/>
              <a:headEnd/>
              <a:tailEnd/>
            </a:ln>
          </p:spPr>
          <p:txBody>
            <a:bodyPr lIns="0" tIns="0" rIns="0" bIns="0" anchor="ctr">
              <a:spAutoFit/>
            </a:bodyPr>
            <a:lstStyle/>
            <a:p>
              <a:pPr algn="ctr" eaLnBrk="0" hangingPunct="0"/>
              <a:r>
                <a:rPr lang="zh-CN" altLang="en-US" dirty="0">
                  <a:solidFill>
                    <a:schemeClr val="bg1"/>
                  </a:solidFill>
                  <a:latin typeface="微软雅黑" pitchFamily="34" charset="-122"/>
                  <a:ea typeface="微软雅黑" pitchFamily="34" charset="-122"/>
                </a:rPr>
                <a:t>海外营销部</a:t>
              </a:r>
            </a:p>
          </p:txBody>
        </p:sp>
        <p:sp>
          <p:nvSpPr>
            <p:cNvPr id="13" name="Rectangle 13"/>
            <p:cNvSpPr>
              <a:spLocks noChangeArrowheads="1"/>
            </p:cNvSpPr>
            <p:nvPr/>
          </p:nvSpPr>
          <p:spPr bwMode="auto">
            <a:xfrm>
              <a:off x="3594100" y="1287463"/>
              <a:ext cx="3059113" cy="2493962"/>
            </a:xfrm>
            <a:prstGeom prst="rect">
              <a:avLst/>
            </a:prstGeom>
            <a:no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14" name="Rectangle 14"/>
            <p:cNvSpPr>
              <a:spLocks noChangeArrowheads="1"/>
            </p:cNvSpPr>
            <p:nvPr/>
          </p:nvSpPr>
          <p:spPr bwMode="auto">
            <a:xfrm>
              <a:off x="3676650" y="1860550"/>
              <a:ext cx="2887663" cy="1461939"/>
            </a:xfrm>
            <a:prstGeom prst="rect">
              <a:avLst/>
            </a:prstGeom>
            <a:noFill/>
            <a:ln w="9525">
              <a:noFill/>
              <a:miter lim="800000"/>
              <a:headEnd/>
              <a:tailEnd/>
            </a:ln>
          </p:spPr>
          <p:txBody>
            <a:bodyPr lIns="0" tIns="0" rIns="0" bIns="0">
              <a:spAutoFit/>
            </a:bodyPr>
            <a:lstStyle/>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市场调研</a:t>
              </a:r>
              <a:r>
                <a:rPr lang="zh-CN" altLang="en-US" sz="1500" b="0" dirty="0">
                  <a:solidFill>
                    <a:schemeClr val="tx1"/>
                  </a:solidFill>
                  <a:ea typeface="微软雅黑" pitchFamily="34" charset="-122"/>
                </a:rPr>
                <a:t>与分析</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市场策略</a:t>
              </a:r>
              <a:r>
                <a:rPr lang="zh-CN" altLang="en-US" sz="1500" b="0" dirty="0">
                  <a:solidFill>
                    <a:schemeClr val="tx1"/>
                  </a:solidFill>
                  <a:ea typeface="微软雅黑" pitchFamily="34" charset="-122"/>
                </a:rPr>
                <a:t>管理与支持</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品牌传播</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数字营销</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smtClean="0">
                  <a:solidFill>
                    <a:schemeClr val="tx1"/>
                  </a:solidFill>
                  <a:ea typeface="微软雅黑" pitchFamily="34" charset="-122"/>
                </a:rPr>
                <a:t>渠道</a:t>
              </a:r>
              <a:r>
                <a:rPr lang="zh-CN" altLang="zh-CN" sz="1500" b="0" dirty="0">
                  <a:solidFill>
                    <a:schemeClr val="tx1"/>
                  </a:solidFill>
                  <a:ea typeface="微软雅黑" pitchFamily="34" charset="-122"/>
                </a:rPr>
                <a:t>管理</a:t>
              </a:r>
              <a:endParaRPr lang="zh-CN" altLang="en-US" sz="1500" b="0" dirty="0">
                <a:solidFill>
                  <a:schemeClr val="tx1"/>
                </a:solidFill>
                <a:ea typeface="微软雅黑" pitchFamily="34" charset="-122"/>
              </a:endParaRPr>
            </a:p>
          </p:txBody>
        </p:sp>
      </p:grpSp>
      <p:sp>
        <p:nvSpPr>
          <p:cNvPr id="15" name="Rectangle 15"/>
          <p:cNvSpPr>
            <a:spLocks noChangeArrowheads="1"/>
          </p:cNvSpPr>
          <p:nvPr/>
        </p:nvSpPr>
        <p:spPr bwMode="auto">
          <a:xfrm>
            <a:off x="3594100" y="3948113"/>
            <a:ext cx="3059113" cy="508000"/>
          </a:xfrm>
          <a:prstGeom prst="rect">
            <a:avLst/>
          </a:prstGeom>
          <a:solidFill>
            <a:srgbClr val="3399FF"/>
          </a:solid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16" name="Text Box 16"/>
          <p:cNvSpPr txBox="1">
            <a:spLocks noChangeArrowheads="1"/>
          </p:cNvSpPr>
          <p:nvPr/>
        </p:nvSpPr>
        <p:spPr bwMode="auto">
          <a:xfrm>
            <a:off x="3817938" y="4078288"/>
            <a:ext cx="2611437" cy="246062"/>
          </a:xfrm>
          <a:prstGeom prst="rect">
            <a:avLst/>
          </a:prstGeom>
          <a:noFill/>
          <a:ln w="9525">
            <a:noFill/>
            <a:miter lim="800000"/>
            <a:headEnd/>
            <a:tailEnd/>
          </a:ln>
        </p:spPr>
        <p:txBody>
          <a:bodyPr lIns="0" tIns="0" rIns="0" bIns="0" anchor="ctr">
            <a:spAutoFit/>
          </a:bodyPr>
          <a:lstStyle/>
          <a:p>
            <a:pPr algn="ctr" eaLnBrk="0" hangingPunct="0"/>
            <a:r>
              <a:rPr lang="zh-CN" altLang="en-US" dirty="0">
                <a:solidFill>
                  <a:schemeClr val="bg1"/>
                </a:solidFill>
                <a:latin typeface="微软雅黑" pitchFamily="34" charset="-122"/>
                <a:ea typeface="微软雅黑" pitchFamily="34" charset="-122"/>
              </a:rPr>
              <a:t>新兴市场业务部</a:t>
            </a:r>
          </a:p>
        </p:txBody>
      </p:sp>
      <p:sp>
        <p:nvSpPr>
          <p:cNvPr id="17" name="Rectangle 17"/>
          <p:cNvSpPr>
            <a:spLocks noChangeArrowheads="1"/>
          </p:cNvSpPr>
          <p:nvPr/>
        </p:nvSpPr>
        <p:spPr bwMode="auto">
          <a:xfrm>
            <a:off x="3594100" y="3948113"/>
            <a:ext cx="3059113" cy="2493962"/>
          </a:xfrm>
          <a:prstGeom prst="rect">
            <a:avLst/>
          </a:prstGeom>
          <a:no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18" name="Rectangle 18"/>
          <p:cNvSpPr>
            <a:spLocks noChangeArrowheads="1"/>
          </p:cNvSpPr>
          <p:nvPr/>
        </p:nvSpPr>
        <p:spPr bwMode="auto">
          <a:xfrm>
            <a:off x="3676650" y="4521200"/>
            <a:ext cx="2887663" cy="1231106"/>
          </a:xfrm>
          <a:prstGeom prst="rect">
            <a:avLst/>
          </a:prstGeom>
          <a:noFill/>
          <a:ln w="9525">
            <a:noFill/>
            <a:miter lim="800000"/>
            <a:headEnd/>
            <a:tailEnd/>
          </a:ln>
        </p:spPr>
        <p:txBody>
          <a:bodyPr lIns="0" tIns="0" rIns="0" bIns="0">
            <a:spAutoFit/>
          </a:bodyPr>
          <a:lstStyle/>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负责海外机场摆渡车、双层车等小众产品的销售工作</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负责</a:t>
            </a:r>
            <a:r>
              <a:rPr lang="zh-CN" altLang="en-US" sz="1500" b="0" dirty="0">
                <a:solidFill>
                  <a:schemeClr val="tx1"/>
                </a:solidFill>
                <a:ea typeface="微软雅黑" pitchFamily="34" charset="-122"/>
              </a:rPr>
              <a:t>产品的</a:t>
            </a:r>
            <a:r>
              <a:rPr lang="zh-CN" altLang="zh-CN" sz="1500" b="0" dirty="0">
                <a:solidFill>
                  <a:schemeClr val="tx1"/>
                </a:solidFill>
                <a:ea typeface="微软雅黑" pitchFamily="34" charset="-122"/>
              </a:rPr>
              <a:t>销售目标，组织做好所负责</a:t>
            </a:r>
            <a:r>
              <a:rPr lang="zh-CN" altLang="en-US" sz="1500" b="0" dirty="0">
                <a:solidFill>
                  <a:schemeClr val="tx1"/>
                </a:solidFill>
                <a:ea typeface="微软雅黑" pitchFamily="34" charset="-122"/>
              </a:rPr>
              <a:t>区域</a:t>
            </a:r>
            <a:r>
              <a:rPr lang="zh-CN" altLang="zh-CN" sz="1500" b="0" dirty="0">
                <a:solidFill>
                  <a:schemeClr val="tx1"/>
                </a:solidFill>
                <a:ea typeface="微软雅黑" pitchFamily="34" charset="-122"/>
              </a:rPr>
              <a:t>的市场规划、客户管理、订单和价格管理</a:t>
            </a:r>
            <a:r>
              <a:rPr lang="zh-CN" altLang="en-US" sz="1500" b="0" dirty="0">
                <a:solidFill>
                  <a:schemeClr val="tx1"/>
                </a:solidFill>
                <a:ea typeface="微软雅黑" pitchFamily="34" charset="-122"/>
              </a:rPr>
              <a:t>等</a:t>
            </a:r>
          </a:p>
        </p:txBody>
      </p:sp>
      <p:grpSp>
        <p:nvGrpSpPr>
          <p:cNvPr id="29" name="组合 29"/>
          <p:cNvGrpSpPr/>
          <p:nvPr/>
        </p:nvGrpSpPr>
        <p:grpSpPr>
          <a:xfrm>
            <a:off x="5215054" y="1287462"/>
            <a:ext cx="2336618" cy="2590855"/>
            <a:chOff x="6838950" y="1287463"/>
            <a:chExt cx="3059113" cy="2493962"/>
          </a:xfrm>
        </p:grpSpPr>
        <p:sp>
          <p:nvSpPr>
            <p:cNvPr id="19" name="Rectangle 19"/>
            <p:cNvSpPr>
              <a:spLocks noChangeArrowheads="1"/>
            </p:cNvSpPr>
            <p:nvPr/>
          </p:nvSpPr>
          <p:spPr bwMode="auto">
            <a:xfrm>
              <a:off x="6838950" y="1287463"/>
              <a:ext cx="3059113" cy="508000"/>
            </a:xfrm>
            <a:prstGeom prst="rect">
              <a:avLst/>
            </a:prstGeom>
            <a:solidFill>
              <a:srgbClr val="3399FF"/>
            </a:solid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20" name="Text Box 20"/>
            <p:cNvSpPr txBox="1">
              <a:spLocks noChangeArrowheads="1"/>
            </p:cNvSpPr>
            <p:nvPr/>
          </p:nvSpPr>
          <p:spPr bwMode="auto">
            <a:xfrm>
              <a:off x="7062788" y="1417638"/>
              <a:ext cx="2611437" cy="246062"/>
            </a:xfrm>
            <a:prstGeom prst="rect">
              <a:avLst/>
            </a:prstGeom>
            <a:noFill/>
            <a:ln w="9525">
              <a:noFill/>
              <a:miter lim="800000"/>
              <a:headEnd/>
              <a:tailEnd/>
            </a:ln>
          </p:spPr>
          <p:txBody>
            <a:bodyPr lIns="0" tIns="0" rIns="0" bIns="0" anchor="ctr">
              <a:spAutoFit/>
            </a:bodyPr>
            <a:lstStyle/>
            <a:p>
              <a:pPr algn="ctr" eaLnBrk="0" hangingPunct="0"/>
              <a:r>
                <a:rPr lang="zh-CN" altLang="en-US" dirty="0">
                  <a:solidFill>
                    <a:schemeClr val="bg1"/>
                  </a:solidFill>
                  <a:latin typeface="微软雅黑" pitchFamily="34" charset="-122"/>
                  <a:ea typeface="微软雅黑" pitchFamily="34" charset="-122"/>
                </a:rPr>
                <a:t>海外大项目管理部</a:t>
              </a:r>
            </a:p>
          </p:txBody>
        </p:sp>
        <p:sp>
          <p:nvSpPr>
            <p:cNvPr id="21" name="Rectangle 21"/>
            <p:cNvSpPr>
              <a:spLocks noChangeArrowheads="1"/>
            </p:cNvSpPr>
            <p:nvPr/>
          </p:nvSpPr>
          <p:spPr bwMode="auto">
            <a:xfrm>
              <a:off x="6838950" y="1287463"/>
              <a:ext cx="3059113" cy="2493962"/>
            </a:xfrm>
            <a:prstGeom prst="rect">
              <a:avLst/>
            </a:prstGeom>
            <a:no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22" name="Rectangle 22"/>
            <p:cNvSpPr>
              <a:spLocks noChangeArrowheads="1"/>
            </p:cNvSpPr>
            <p:nvPr/>
          </p:nvSpPr>
          <p:spPr bwMode="auto">
            <a:xfrm>
              <a:off x="6923088" y="1860550"/>
              <a:ext cx="2886075" cy="1385888"/>
            </a:xfrm>
            <a:prstGeom prst="rect">
              <a:avLst/>
            </a:prstGeom>
            <a:noFill/>
            <a:ln w="9525">
              <a:noFill/>
              <a:miter lim="800000"/>
              <a:headEnd/>
              <a:tailEnd/>
            </a:ln>
          </p:spPr>
          <p:txBody>
            <a:bodyPr lIns="0" tIns="0" rIns="0" bIns="0">
              <a:spAutoFit/>
            </a:bodyPr>
            <a:lstStyle/>
            <a:p>
              <a:pPr marL="190500" lvl="1" indent="-188913" defTabSz="330200" eaLnBrk="0" hangingPunct="0">
                <a:spcBef>
                  <a:spcPts val="600"/>
                </a:spcBef>
                <a:buFontTx/>
                <a:buChar char="•"/>
                <a:tabLst>
                  <a:tab pos="8521700" algn="r"/>
                </a:tabLst>
              </a:pPr>
              <a:r>
                <a:rPr lang="zh-CN" altLang="zh-CN" sz="1500" b="0" dirty="0">
                  <a:solidFill>
                    <a:schemeClr val="tx1"/>
                  </a:solidFill>
                  <a:latin typeface="微软雅黑" pitchFamily="34" charset="-122"/>
                  <a:ea typeface="微软雅黑" pitchFamily="34" charset="-122"/>
                </a:rPr>
                <a:t>大项目信息收集及跟踪</a:t>
              </a:r>
              <a:endParaRPr lang="en-US" altLang="zh-CN" sz="1500" b="0" dirty="0">
                <a:solidFill>
                  <a:schemeClr val="tx1"/>
                </a:solidFill>
                <a:latin typeface="微软雅黑" pitchFamily="34" charset="-122"/>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latin typeface="微软雅黑" pitchFamily="34" charset="-122"/>
                  <a:ea typeface="微软雅黑" pitchFamily="34" charset="-122"/>
                </a:rPr>
                <a:t>大项目订单立项管理，策划组建项目团队</a:t>
              </a:r>
              <a:endParaRPr lang="en-US" altLang="zh-CN" sz="1500" b="0" dirty="0">
                <a:solidFill>
                  <a:schemeClr val="tx1"/>
                </a:solidFill>
                <a:latin typeface="微软雅黑" pitchFamily="34" charset="-122"/>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latin typeface="微软雅黑" pitchFamily="34" charset="-122"/>
                  <a:ea typeface="微软雅黑" pitchFamily="34" charset="-122"/>
                </a:rPr>
                <a:t>大项目执行过程跟踪及协调</a:t>
              </a:r>
              <a:endParaRPr lang="en-US" altLang="zh-CN" sz="1500" b="0" dirty="0">
                <a:solidFill>
                  <a:schemeClr val="tx1"/>
                </a:solidFill>
                <a:latin typeface="微软雅黑" pitchFamily="34" charset="-122"/>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latin typeface="微软雅黑" pitchFamily="34" charset="-122"/>
                  <a:ea typeface="微软雅黑" pitchFamily="34" charset="-122"/>
                </a:rPr>
                <a:t>大项目结案管理</a:t>
              </a:r>
              <a:endParaRPr lang="zh-CN" altLang="en-US" sz="1500" b="0" dirty="0">
                <a:solidFill>
                  <a:schemeClr val="tx1"/>
                </a:solidFill>
                <a:latin typeface="微软雅黑" pitchFamily="34" charset="-122"/>
                <a:ea typeface="微软雅黑" pitchFamily="34" charset="-122"/>
              </a:endParaRPr>
            </a:p>
          </p:txBody>
        </p:sp>
      </p:grpSp>
      <p:sp>
        <p:nvSpPr>
          <p:cNvPr id="23" name="Rectangle 23"/>
          <p:cNvSpPr>
            <a:spLocks noChangeArrowheads="1"/>
          </p:cNvSpPr>
          <p:nvPr/>
        </p:nvSpPr>
        <p:spPr bwMode="auto">
          <a:xfrm>
            <a:off x="6838950" y="3948113"/>
            <a:ext cx="3059113" cy="508000"/>
          </a:xfrm>
          <a:prstGeom prst="rect">
            <a:avLst/>
          </a:prstGeom>
          <a:solidFill>
            <a:srgbClr val="3399FF"/>
          </a:solid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grpSp>
        <p:nvGrpSpPr>
          <p:cNvPr id="30" name="组合 33"/>
          <p:cNvGrpSpPr/>
          <p:nvPr/>
        </p:nvGrpSpPr>
        <p:grpSpPr>
          <a:xfrm>
            <a:off x="6838951" y="3948113"/>
            <a:ext cx="3166954" cy="2493962"/>
            <a:chOff x="6838950" y="3948113"/>
            <a:chExt cx="3059113" cy="2493962"/>
          </a:xfrm>
        </p:grpSpPr>
        <p:sp>
          <p:nvSpPr>
            <p:cNvPr id="25" name="Rectangle 25"/>
            <p:cNvSpPr>
              <a:spLocks noChangeArrowheads="1"/>
            </p:cNvSpPr>
            <p:nvPr/>
          </p:nvSpPr>
          <p:spPr bwMode="auto">
            <a:xfrm>
              <a:off x="6838950" y="3948113"/>
              <a:ext cx="3059113" cy="2493962"/>
            </a:xfrm>
            <a:prstGeom prst="rect">
              <a:avLst/>
            </a:prstGeom>
            <a:no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24" name="Text Box 24"/>
            <p:cNvSpPr txBox="1">
              <a:spLocks noChangeArrowheads="1"/>
            </p:cNvSpPr>
            <p:nvPr/>
          </p:nvSpPr>
          <p:spPr bwMode="auto">
            <a:xfrm>
              <a:off x="7062788" y="4078288"/>
              <a:ext cx="2611437" cy="246062"/>
            </a:xfrm>
            <a:prstGeom prst="rect">
              <a:avLst/>
            </a:prstGeom>
            <a:noFill/>
            <a:ln w="9525">
              <a:noFill/>
              <a:miter lim="800000"/>
              <a:headEnd/>
              <a:tailEnd/>
            </a:ln>
          </p:spPr>
          <p:txBody>
            <a:bodyPr lIns="0" tIns="0" rIns="0" bIns="0" anchor="ctr">
              <a:spAutoFit/>
            </a:bodyPr>
            <a:lstStyle/>
            <a:p>
              <a:pPr algn="ctr" eaLnBrk="0" hangingPunct="0"/>
              <a:r>
                <a:rPr lang="zh-CN" altLang="en-US">
                  <a:solidFill>
                    <a:schemeClr val="bg1"/>
                  </a:solidFill>
                  <a:latin typeface="微软雅黑" pitchFamily="34" charset="-122"/>
                  <a:ea typeface="微软雅黑" pitchFamily="34" charset="-122"/>
                </a:rPr>
                <a:t>北京分公司</a:t>
              </a:r>
            </a:p>
          </p:txBody>
        </p:sp>
        <p:sp>
          <p:nvSpPr>
            <p:cNvPr id="26" name="Rectangle 26"/>
            <p:cNvSpPr>
              <a:spLocks noChangeArrowheads="1"/>
            </p:cNvSpPr>
            <p:nvPr/>
          </p:nvSpPr>
          <p:spPr bwMode="auto">
            <a:xfrm>
              <a:off x="6881028" y="4535715"/>
              <a:ext cx="2886075" cy="1616075"/>
            </a:xfrm>
            <a:prstGeom prst="rect">
              <a:avLst/>
            </a:prstGeom>
            <a:noFill/>
            <a:ln w="9525">
              <a:noFill/>
              <a:miter lim="800000"/>
              <a:headEnd/>
              <a:tailEnd/>
            </a:ln>
          </p:spPr>
          <p:txBody>
            <a:bodyPr lIns="0" tIns="0" rIns="0" bIns="0">
              <a:spAutoFit/>
            </a:bodyPr>
            <a:lstStyle/>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海外业务在北京各项公共关系渠道建立与维护</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在京商务手续办理</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收集提供商务政策与业务销售信息</a:t>
              </a:r>
              <a:endParaRPr lang="en-US" altLang="zh-CN" sz="1500" b="0" dirty="0">
                <a:solidFill>
                  <a:schemeClr val="tx1"/>
                </a:solidFill>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a:solidFill>
                    <a:schemeClr val="tx1"/>
                  </a:solidFill>
                  <a:ea typeface="微软雅黑" pitchFamily="34" charset="-122"/>
                </a:rPr>
                <a:t>协助业务在京事务办理工作</a:t>
              </a:r>
              <a:endParaRPr lang="en-US" altLang="zh-CN" sz="1500" b="0" dirty="0">
                <a:solidFill>
                  <a:schemeClr val="tx1"/>
                </a:solidFill>
                <a:ea typeface="微软雅黑" pitchFamily="34" charset="-122"/>
              </a:endParaRPr>
            </a:p>
          </p:txBody>
        </p:sp>
      </p:grpSp>
      <p:sp>
        <p:nvSpPr>
          <p:cNvPr id="50203" name="文本占位符 2"/>
          <p:cNvSpPr txBox="1">
            <a:spLocks/>
          </p:cNvSpPr>
          <p:nvPr/>
        </p:nvSpPr>
        <p:spPr bwMode="auto">
          <a:xfrm>
            <a:off x="339725" y="776288"/>
            <a:ext cx="9345613" cy="406400"/>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dirty="0">
                <a:solidFill>
                  <a:srgbClr val="008000"/>
                </a:solidFill>
                <a:ea typeface="微软雅黑" pitchFamily="34" charset="-122"/>
              </a:rPr>
              <a:t>组织结构：海外</a:t>
            </a:r>
            <a:r>
              <a:rPr lang="zh-CN" altLang="en-US" sz="2000" dirty="0" smtClean="0">
                <a:solidFill>
                  <a:srgbClr val="008000"/>
                </a:solidFill>
                <a:ea typeface="微软雅黑" pitchFamily="34" charset="-122"/>
              </a:rPr>
              <a:t>各部门</a:t>
            </a:r>
            <a:r>
              <a:rPr lang="zh-CN" altLang="en-US" sz="2000" dirty="0">
                <a:solidFill>
                  <a:srgbClr val="008000"/>
                </a:solidFill>
                <a:ea typeface="微软雅黑" pitchFamily="34" charset="-122"/>
              </a:rPr>
              <a:t>主要职责</a:t>
            </a:r>
            <a:endParaRPr lang="en-US" altLang="zh-CN" sz="2000" dirty="0">
              <a:solidFill>
                <a:srgbClr val="008000"/>
              </a:solidFill>
              <a:ea typeface="微软雅黑" pitchFamily="34" charset="-122"/>
            </a:endParaRPr>
          </a:p>
        </p:txBody>
      </p:sp>
      <p:grpSp>
        <p:nvGrpSpPr>
          <p:cNvPr id="31" name="组合 34"/>
          <p:cNvGrpSpPr/>
          <p:nvPr/>
        </p:nvGrpSpPr>
        <p:grpSpPr>
          <a:xfrm>
            <a:off x="7669287" y="1282202"/>
            <a:ext cx="2404352" cy="2590854"/>
            <a:chOff x="6838950" y="1287463"/>
            <a:chExt cx="3147792" cy="2493962"/>
          </a:xfrm>
        </p:grpSpPr>
        <p:sp>
          <p:nvSpPr>
            <p:cNvPr id="36" name="Rectangle 19"/>
            <p:cNvSpPr>
              <a:spLocks noChangeArrowheads="1"/>
            </p:cNvSpPr>
            <p:nvPr/>
          </p:nvSpPr>
          <p:spPr bwMode="auto">
            <a:xfrm>
              <a:off x="6838950" y="1287463"/>
              <a:ext cx="3059113" cy="508000"/>
            </a:xfrm>
            <a:prstGeom prst="rect">
              <a:avLst/>
            </a:prstGeom>
            <a:solidFill>
              <a:srgbClr val="3399FF"/>
            </a:solid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37" name="Text Box 20"/>
            <p:cNvSpPr txBox="1">
              <a:spLocks noChangeArrowheads="1"/>
            </p:cNvSpPr>
            <p:nvPr/>
          </p:nvSpPr>
          <p:spPr bwMode="auto">
            <a:xfrm>
              <a:off x="7062788" y="1417638"/>
              <a:ext cx="2611437" cy="246062"/>
            </a:xfrm>
            <a:prstGeom prst="rect">
              <a:avLst/>
            </a:prstGeom>
            <a:noFill/>
            <a:ln w="9525">
              <a:noFill/>
              <a:miter lim="800000"/>
              <a:headEnd/>
              <a:tailEnd/>
            </a:ln>
          </p:spPr>
          <p:txBody>
            <a:bodyPr lIns="0" tIns="0" rIns="0" bIns="0" anchor="ctr">
              <a:spAutoFit/>
            </a:bodyPr>
            <a:lstStyle/>
            <a:p>
              <a:pPr algn="ctr" eaLnBrk="0" hangingPunct="0"/>
              <a:r>
                <a:rPr lang="zh-CN" altLang="en-US" dirty="0" smtClean="0">
                  <a:solidFill>
                    <a:schemeClr val="bg1"/>
                  </a:solidFill>
                  <a:latin typeface="微软雅黑" pitchFamily="34" charset="-122"/>
                  <a:ea typeface="微软雅黑" pitchFamily="34" charset="-122"/>
                </a:rPr>
                <a:t>海外</a:t>
              </a:r>
              <a:r>
                <a:rPr lang="en-US" altLang="zh-CN" dirty="0" smtClean="0">
                  <a:solidFill>
                    <a:schemeClr val="bg1"/>
                  </a:solidFill>
                  <a:latin typeface="微软雅黑" pitchFamily="34" charset="-122"/>
                  <a:ea typeface="微软雅黑" pitchFamily="34" charset="-122"/>
                </a:rPr>
                <a:t>KD</a:t>
              </a:r>
              <a:r>
                <a:rPr lang="zh-CN" altLang="en-US" dirty="0" smtClean="0">
                  <a:solidFill>
                    <a:schemeClr val="bg1"/>
                  </a:solidFill>
                  <a:latin typeface="微软雅黑" pitchFamily="34" charset="-122"/>
                  <a:ea typeface="微软雅黑" pitchFamily="34" charset="-122"/>
                </a:rPr>
                <a:t>业务部</a:t>
              </a:r>
              <a:endParaRPr lang="zh-CN" altLang="en-US" dirty="0">
                <a:solidFill>
                  <a:schemeClr val="bg1"/>
                </a:solidFill>
                <a:latin typeface="微软雅黑" pitchFamily="34" charset="-122"/>
                <a:ea typeface="微软雅黑" pitchFamily="34" charset="-122"/>
              </a:endParaRPr>
            </a:p>
          </p:txBody>
        </p:sp>
        <p:sp>
          <p:nvSpPr>
            <p:cNvPr id="38" name="Rectangle 21"/>
            <p:cNvSpPr>
              <a:spLocks noChangeArrowheads="1"/>
            </p:cNvSpPr>
            <p:nvPr/>
          </p:nvSpPr>
          <p:spPr bwMode="auto">
            <a:xfrm>
              <a:off x="6838950" y="1287463"/>
              <a:ext cx="3059113" cy="2493962"/>
            </a:xfrm>
            <a:prstGeom prst="rect">
              <a:avLst/>
            </a:prstGeom>
            <a:noFill/>
            <a:ln w="6350">
              <a:solidFill>
                <a:srgbClr val="0066CC"/>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39" name="Rectangle 22"/>
            <p:cNvSpPr>
              <a:spLocks noChangeArrowheads="1"/>
            </p:cNvSpPr>
            <p:nvPr/>
          </p:nvSpPr>
          <p:spPr bwMode="auto">
            <a:xfrm>
              <a:off x="6923090" y="1860550"/>
              <a:ext cx="3063652" cy="1851666"/>
            </a:xfrm>
            <a:prstGeom prst="rect">
              <a:avLst/>
            </a:prstGeom>
            <a:noFill/>
            <a:ln w="9525">
              <a:noFill/>
              <a:miter lim="800000"/>
              <a:headEnd/>
              <a:tailEnd/>
            </a:ln>
          </p:spPr>
          <p:txBody>
            <a:bodyPr wrap="square" lIns="0" tIns="0" rIns="0" bIns="0">
              <a:spAutoFit/>
            </a:bodyPr>
            <a:lstStyle/>
            <a:p>
              <a:pPr marL="190500" lvl="1" indent="-188913" defTabSz="330200" eaLnBrk="0" hangingPunct="0">
                <a:spcBef>
                  <a:spcPts val="600"/>
                </a:spcBef>
                <a:buFontTx/>
                <a:buChar char="•"/>
                <a:tabLst>
                  <a:tab pos="8521700" algn="r"/>
                </a:tabLst>
              </a:pPr>
              <a:r>
                <a:rPr lang="zh-CN" altLang="zh-CN" sz="1500" b="0" dirty="0" smtClean="0">
                  <a:solidFill>
                    <a:schemeClr val="tx1"/>
                  </a:solidFill>
                  <a:latin typeface="微软雅黑" pitchFamily="34" charset="-122"/>
                  <a:ea typeface="微软雅黑" pitchFamily="34" charset="-122"/>
                </a:rPr>
                <a:t>制定</a:t>
              </a:r>
              <a:r>
                <a:rPr lang="en-US" altLang="zh-CN" sz="1500" b="0" dirty="0" smtClean="0">
                  <a:solidFill>
                    <a:schemeClr val="tx1"/>
                  </a:solidFill>
                  <a:latin typeface="微软雅黑" pitchFamily="34" charset="-122"/>
                  <a:ea typeface="微软雅黑" pitchFamily="34" charset="-122"/>
                </a:rPr>
                <a:t>KD</a:t>
              </a:r>
              <a:r>
                <a:rPr lang="zh-CN" altLang="zh-CN" sz="1500" b="0" dirty="0" smtClean="0">
                  <a:solidFill>
                    <a:schemeClr val="tx1"/>
                  </a:solidFill>
                  <a:latin typeface="微软雅黑" pitchFamily="34" charset="-122"/>
                  <a:ea typeface="微软雅黑" pitchFamily="34" charset="-122"/>
                </a:rPr>
                <a:t>市场布局规划</a:t>
              </a:r>
            </a:p>
            <a:p>
              <a:pPr marL="190500" lvl="1" indent="-188913" defTabSz="330200" eaLnBrk="0" hangingPunct="0">
                <a:spcBef>
                  <a:spcPts val="600"/>
                </a:spcBef>
                <a:buFontTx/>
                <a:buChar char="•"/>
                <a:tabLst>
                  <a:tab pos="8521700" algn="r"/>
                </a:tabLst>
              </a:pPr>
              <a:r>
                <a:rPr lang="en-US" altLang="zh-CN" sz="1500" b="0" dirty="0" smtClean="0">
                  <a:solidFill>
                    <a:schemeClr val="tx1"/>
                  </a:solidFill>
                  <a:latin typeface="微软雅黑" pitchFamily="34" charset="-122"/>
                  <a:ea typeface="微软雅黑" pitchFamily="34" charset="-122"/>
                </a:rPr>
                <a:t>KD</a:t>
              </a:r>
              <a:r>
                <a:rPr lang="zh-CN" altLang="zh-CN" sz="1500" b="0" dirty="0" smtClean="0">
                  <a:solidFill>
                    <a:schemeClr val="tx1"/>
                  </a:solidFill>
                  <a:latin typeface="微软雅黑" pitchFamily="34" charset="-122"/>
                  <a:ea typeface="微软雅黑" pitchFamily="34" charset="-122"/>
                </a:rPr>
                <a:t>人员培养和梯队建设</a:t>
              </a:r>
            </a:p>
            <a:p>
              <a:pPr marL="190500" lvl="1" indent="-188913" defTabSz="330200" eaLnBrk="0" hangingPunct="0">
                <a:spcBef>
                  <a:spcPts val="600"/>
                </a:spcBef>
                <a:buFontTx/>
                <a:buChar char="•"/>
                <a:tabLst>
                  <a:tab pos="8521700" algn="r"/>
                </a:tabLst>
              </a:pPr>
              <a:r>
                <a:rPr lang="en-US" altLang="zh-CN" sz="1500" b="0" dirty="0" smtClean="0">
                  <a:solidFill>
                    <a:schemeClr val="tx1"/>
                  </a:solidFill>
                  <a:latin typeface="微软雅黑" pitchFamily="34" charset="-122"/>
                  <a:ea typeface="微软雅黑" pitchFamily="34" charset="-122"/>
                </a:rPr>
                <a:t>KD</a:t>
              </a:r>
              <a:r>
                <a:rPr lang="zh-CN" altLang="zh-CN" sz="1500" b="0" dirty="0" smtClean="0">
                  <a:solidFill>
                    <a:schemeClr val="tx1"/>
                  </a:solidFill>
                  <a:latin typeface="微软雅黑" pitchFamily="34" charset="-122"/>
                  <a:ea typeface="微软雅黑" pitchFamily="34" charset="-122"/>
                </a:rPr>
                <a:t>工厂的支持和管理</a:t>
              </a:r>
              <a:r>
                <a:rPr lang="zh-CN" altLang="en-US" sz="1500" b="0" dirty="0" smtClean="0">
                  <a:solidFill>
                    <a:schemeClr val="tx1"/>
                  </a:solidFill>
                  <a:latin typeface="微软雅黑" pitchFamily="34" charset="-122"/>
                  <a:ea typeface="微软雅黑" pitchFamily="34" charset="-122"/>
                </a:rPr>
                <a:t>。</a:t>
              </a:r>
              <a:endParaRPr lang="zh-CN" altLang="zh-CN" sz="1500" b="0" dirty="0" smtClean="0">
                <a:solidFill>
                  <a:schemeClr val="tx1"/>
                </a:solidFill>
                <a:latin typeface="微软雅黑" pitchFamily="34" charset="-122"/>
                <a:ea typeface="微软雅黑" pitchFamily="34" charset="-122"/>
              </a:endParaRPr>
            </a:p>
            <a:p>
              <a:pPr marL="190500" lvl="1" indent="-188913" defTabSz="330200" eaLnBrk="0" hangingPunct="0">
                <a:spcBef>
                  <a:spcPts val="600"/>
                </a:spcBef>
                <a:buFontTx/>
                <a:buChar char="•"/>
                <a:tabLst>
                  <a:tab pos="8521700" algn="r"/>
                </a:tabLst>
              </a:pPr>
              <a:r>
                <a:rPr lang="zh-CN" altLang="zh-CN" sz="1500" b="0" dirty="0" smtClean="0">
                  <a:solidFill>
                    <a:schemeClr val="tx1"/>
                  </a:solidFill>
                  <a:latin typeface="微软雅黑" pitchFamily="34" charset="-122"/>
                  <a:ea typeface="微软雅黑" pitchFamily="34" charset="-122"/>
                </a:rPr>
                <a:t>“</a:t>
              </a:r>
              <a:r>
                <a:rPr lang="en-US" altLang="zh-CN" sz="1500" b="0" dirty="0" smtClean="0">
                  <a:solidFill>
                    <a:schemeClr val="tx1"/>
                  </a:solidFill>
                  <a:latin typeface="微软雅黑" pitchFamily="34" charset="-122"/>
                  <a:ea typeface="微软雅黑" pitchFamily="34" charset="-122"/>
                </a:rPr>
                <a:t>KD</a:t>
              </a:r>
              <a:r>
                <a:rPr lang="zh-CN" altLang="zh-CN" sz="1500" b="0" dirty="0" smtClean="0">
                  <a:solidFill>
                    <a:schemeClr val="tx1"/>
                  </a:solidFill>
                  <a:latin typeface="微软雅黑" pitchFamily="34" charset="-122"/>
                  <a:ea typeface="微软雅黑" pitchFamily="34" charset="-122"/>
                </a:rPr>
                <a:t>订单主线”的全过程管理，确保订单管理良性循环。</a:t>
              </a:r>
            </a:p>
            <a:p>
              <a:pPr marL="190500" lvl="1" indent="-188913" defTabSz="330200" eaLnBrk="0" hangingPunct="0">
                <a:spcBef>
                  <a:spcPts val="600"/>
                </a:spcBef>
                <a:buFontTx/>
                <a:buChar char="•"/>
                <a:tabLst>
                  <a:tab pos="8521700" algn="r"/>
                </a:tabLst>
              </a:pPr>
              <a:r>
                <a:rPr lang="en-US" altLang="zh-CN" sz="1500" b="0" dirty="0" smtClean="0">
                  <a:solidFill>
                    <a:schemeClr val="tx1"/>
                  </a:solidFill>
                  <a:latin typeface="微软雅黑" pitchFamily="34" charset="-122"/>
                  <a:ea typeface="微软雅黑" pitchFamily="34" charset="-122"/>
                </a:rPr>
                <a:t>KD</a:t>
              </a:r>
              <a:r>
                <a:rPr lang="zh-CN" altLang="zh-CN" sz="1500" b="0" dirty="0" smtClean="0">
                  <a:solidFill>
                    <a:schemeClr val="tx1"/>
                  </a:solidFill>
                  <a:latin typeface="微软雅黑" pitchFamily="34" charset="-122"/>
                  <a:ea typeface="微软雅黑" pitchFamily="34" charset="-122"/>
                </a:rPr>
                <a:t>合同及风险管理</a:t>
              </a:r>
              <a:r>
                <a:rPr lang="zh-CN" altLang="en-US" sz="1500" b="0" dirty="0" smtClean="0">
                  <a:solidFill>
                    <a:schemeClr val="tx1"/>
                  </a:solidFill>
                  <a:latin typeface="微软雅黑" pitchFamily="34" charset="-122"/>
                  <a:ea typeface="微软雅黑" pitchFamily="34" charset="-122"/>
                </a:rPr>
                <a:t>。</a:t>
              </a:r>
              <a:endParaRPr lang="zh-CN" altLang="zh-CN" sz="1500" b="0" dirty="0">
                <a:solidFill>
                  <a:schemeClr val="tx1"/>
                </a:solidFill>
                <a:latin typeface="微软雅黑" pitchFamily="34" charset="-122"/>
                <a:ea typeface="微软雅黑" pitchFamily="34" charset="-122"/>
              </a:endParaRPr>
            </a:p>
          </p:txBody>
        </p:sp>
      </p:grpSp>
      <p:sp>
        <p:nvSpPr>
          <p:cNvPr id="45" name="Text Box 16"/>
          <p:cNvSpPr txBox="1">
            <a:spLocks noChangeArrowheads="1"/>
          </p:cNvSpPr>
          <p:nvPr/>
        </p:nvSpPr>
        <p:spPr bwMode="auto">
          <a:xfrm>
            <a:off x="391456" y="4088794"/>
            <a:ext cx="2611437" cy="246062"/>
          </a:xfrm>
          <a:prstGeom prst="rect">
            <a:avLst/>
          </a:prstGeom>
          <a:noFill/>
          <a:ln w="9525">
            <a:noFill/>
            <a:miter lim="800000"/>
            <a:headEnd/>
            <a:tailEnd/>
          </a:ln>
        </p:spPr>
        <p:txBody>
          <a:bodyPr lIns="0" tIns="0" rIns="0" bIns="0" anchor="ctr">
            <a:spAutoFit/>
          </a:bodyPr>
          <a:lstStyle/>
          <a:p>
            <a:pPr algn="ctr" eaLnBrk="0" hangingPunct="0"/>
            <a:r>
              <a:rPr lang="zh-CN" altLang="en-US" dirty="0" smtClean="0">
                <a:solidFill>
                  <a:schemeClr val="bg1"/>
                </a:solidFill>
                <a:latin typeface="微软雅黑" pitchFamily="34" charset="-122"/>
                <a:ea typeface="微软雅黑" pitchFamily="34" charset="-122"/>
              </a:rPr>
              <a:t>海外服务部</a:t>
            </a:r>
            <a:endParaRPr lang="zh-CN" altLang="en-US"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2.4  </a:t>
            </a:r>
            <a:r>
              <a:rPr lang="zh-CN" altLang="en-US" sz="2500">
                <a:solidFill>
                  <a:srgbClr val="FFFFFF"/>
                </a:solidFill>
                <a:latin typeface="微软雅黑" pitchFamily="34" charset="-122"/>
                <a:ea typeface="微软雅黑" pitchFamily="34" charset="-122"/>
              </a:rPr>
              <a:t>海外体系各部门组织结构及职责（</a:t>
            </a:r>
            <a:r>
              <a:rPr lang="en-US" altLang="zh-CN" sz="2500">
                <a:solidFill>
                  <a:srgbClr val="FFFFFF"/>
                </a:solidFill>
                <a:latin typeface="微软雅黑" pitchFamily="34" charset="-122"/>
                <a:ea typeface="微软雅黑" pitchFamily="34" charset="-122"/>
              </a:rPr>
              <a:t>3/3</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51203" name="文本占位符 2"/>
          <p:cNvSpPr txBox="1">
            <a:spLocks/>
          </p:cNvSpPr>
          <p:nvPr/>
        </p:nvSpPr>
        <p:spPr bwMode="auto">
          <a:xfrm>
            <a:off x="339725" y="776288"/>
            <a:ext cx="9345613" cy="142716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组织结构：海外业务大区职责及划分</a:t>
            </a:r>
            <a:endParaRPr lang="en-US" altLang="zh-CN" sz="2000">
              <a:solidFill>
                <a:srgbClr val="008000"/>
              </a:solidFill>
              <a:ea typeface="微软雅黑" pitchFamily="34" charset="-122"/>
            </a:endParaRPr>
          </a:p>
          <a:p>
            <a:pPr marL="266700" indent="-266700" defTabSz="1016000" eaLnBrk="0" hangingPunct="0">
              <a:spcBef>
                <a:spcPts val="1200"/>
              </a:spcBef>
              <a:buFont typeface="Arial" pitchFamily="34" charset="0"/>
              <a:buChar char="•"/>
            </a:pPr>
            <a:r>
              <a:rPr lang="zh-CN" altLang="en-US" sz="1800" b="0">
                <a:solidFill>
                  <a:schemeClr val="tx1"/>
                </a:solidFill>
                <a:ea typeface="微软雅黑" pitchFamily="34" charset="-122"/>
                <a:cs typeface="Arial" pitchFamily="34" charset="0"/>
              </a:rPr>
              <a:t>职责：</a:t>
            </a:r>
            <a:r>
              <a:rPr lang="zh-CN" altLang="zh-CN" sz="1800" b="0">
                <a:solidFill>
                  <a:schemeClr val="tx1"/>
                </a:solidFill>
                <a:ea typeface="微软雅黑" pitchFamily="34" charset="-122"/>
                <a:cs typeface="Arial" pitchFamily="34" charset="0"/>
              </a:rPr>
              <a:t>完成所负责区域市场销售目标，组织做好所负责国家的市场规划、经销商管理、客户管理、订单和价格管理、铁三角运营管理、团队建设等工作，保证海外销售工作的顺利开展及战略落地。</a:t>
            </a:r>
          </a:p>
          <a:p>
            <a:pPr marL="266700" indent="-266700" defTabSz="1016000" eaLnBrk="0" hangingPunct="0">
              <a:spcBef>
                <a:spcPct val="20000"/>
              </a:spcBef>
              <a:buFont typeface="Arial" pitchFamily="34" charset="0"/>
              <a:buChar char="•"/>
            </a:pPr>
            <a:endParaRPr lang="en-US" altLang="zh-CN" sz="2000">
              <a:solidFill>
                <a:srgbClr val="008000"/>
              </a:solidFill>
              <a:ea typeface="微软雅黑" pitchFamily="34" charset="-122"/>
            </a:endParaRPr>
          </a:p>
        </p:txBody>
      </p:sp>
      <p:grpSp>
        <p:nvGrpSpPr>
          <p:cNvPr id="2" name="组合 3"/>
          <p:cNvGrpSpPr>
            <a:grpSpLocks/>
          </p:cNvGrpSpPr>
          <p:nvPr/>
        </p:nvGrpSpPr>
        <p:grpSpPr bwMode="auto">
          <a:xfrm>
            <a:off x="241300" y="2251075"/>
            <a:ext cx="9677400" cy="4651375"/>
            <a:chOff x="3175" y="1090610"/>
            <a:chExt cx="9896475" cy="4651387"/>
          </a:xfrm>
        </p:grpSpPr>
        <p:grpSp>
          <p:nvGrpSpPr>
            <p:cNvPr id="3" name="Group 60"/>
            <p:cNvGrpSpPr>
              <a:grpSpLocks/>
            </p:cNvGrpSpPr>
            <p:nvPr/>
          </p:nvGrpSpPr>
          <p:grpSpPr bwMode="auto">
            <a:xfrm>
              <a:off x="3175" y="3525840"/>
              <a:ext cx="9896475" cy="1676401"/>
              <a:chOff x="0" y="2086"/>
              <a:chExt cx="5760" cy="1056"/>
            </a:xfrm>
          </p:grpSpPr>
          <p:sp>
            <p:nvSpPr>
              <p:cNvPr id="52277" name="Rectangle 3"/>
              <p:cNvSpPr>
                <a:spLocks noChangeArrowheads="1"/>
              </p:cNvSpPr>
              <p:nvPr/>
            </p:nvSpPr>
            <p:spPr bwMode="gray">
              <a:xfrm>
                <a:off x="0" y="2325"/>
                <a:ext cx="5760" cy="817"/>
              </a:xfrm>
              <a:prstGeom prst="rect">
                <a:avLst/>
              </a:prstGeom>
              <a:gradFill rotWithShape="1">
                <a:gsLst>
                  <a:gs pos="0">
                    <a:srgbClr val="DDDDDD"/>
                  </a:gs>
                  <a:gs pos="100000">
                    <a:srgbClr val="FFFFFF"/>
                  </a:gs>
                </a:gsLst>
                <a:lin ang="5400000" scaled="1"/>
              </a:gradFill>
              <a:ln w="9525">
                <a:noFill/>
                <a:miter lim="800000"/>
                <a:headEnd/>
                <a:tailEnd/>
              </a:ln>
            </p:spPr>
            <p:txBody>
              <a:bodyPr wrap="none" lIns="90000" tIns="90000" rIns="72000" bIns="90000" anchor="ctr"/>
              <a:lstStyle/>
              <a:p>
                <a:pPr algn="ctr" eaLnBrk="0" hangingPunct="0"/>
                <a:endParaRPr lang="zh-CN" altLang="zh-CN" sz="2000">
                  <a:solidFill>
                    <a:schemeClr val="tx1"/>
                  </a:solidFill>
                  <a:latin typeface="Calibri" pitchFamily="34" charset="0"/>
                  <a:ea typeface="微软雅黑" pitchFamily="34" charset="-122"/>
                </a:endParaRPr>
              </a:p>
            </p:txBody>
          </p:sp>
          <p:sp>
            <p:nvSpPr>
              <p:cNvPr id="52278" name="Rectangle 62"/>
              <p:cNvSpPr>
                <a:spLocks noChangeArrowheads="1"/>
              </p:cNvSpPr>
              <p:nvPr/>
            </p:nvSpPr>
            <p:spPr bwMode="gray">
              <a:xfrm flipV="1">
                <a:off x="0" y="2086"/>
                <a:ext cx="5760" cy="246"/>
              </a:xfrm>
              <a:prstGeom prst="rect">
                <a:avLst/>
              </a:prstGeom>
              <a:gradFill rotWithShape="1">
                <a:gsLst>
                  <a:gs pos="0">
                    <a:srgbClr val="DBDBDB"/>
                  </a:gs>
                  <a:gs pos="100000">
                    <a:srgbClr val="FFFFFF"/>
                  </a:gs>
                </a:gsLst>
                <a:lin ang="5400000" scaled="1"/>
              </a:gradFill>
              <a:ln w="9525">
                <a:noFill/>
                <a:miter lim="800000"/>
                <a:headEnd/>
                <a:tailEnd/>
              </a:ln>
            </p:spPr>
            <p:txBody>
              <a:bodyPr rot="10800000" wrap="none" lIns="90000" tIns="90000" rIns="72000" bIns="90000" anchor="ctr"/>
              <a:lstStyle/>
              <a:p>
                <a:pPr algn="ctr" eaLnBrk="0" hangingPunct="0"/>
                <a:endParaRPr lang="zh-CN" altLang="zh-CN" sz="2000">
                  <a:solidFill>
                    <a:schemeClr val="tx1"/>
                  </a:solidFill>
                  <a:latin typeface="Calibri" pitchFamily="34" charset="0"/>
                  <a:ea typeface="微软雅黑" pitchFamily="34" charset="-122"/>
                </a:endParaRPr>
              </a:p>
            </p:txBody>
          </p:sp>
        </p:grpSp>
        <p:grpSp>
          <p:nvGrpSpPr>
            <p:cNvPr id="4" name="Group 206"/>
            <p:cNvGrpSpPr>
              <a:grpSpLocks/>
            </p:cNvGrpSpPr>
            <p:nvPr/>
          </p:nvGrpSpPr>
          <p:grpSpPr bwMode="auto">
            <a:xfrm>
              <a:off x="723906" y="1090610"/>
              <a:ext cx="8297903" cy="3192440"/>
              <a:chOff x="927" y="528"/>
              <a:chExt cx="6322" cy="2635"/>
            </a:xfrm>
          </p:grpSpPr>
          <p:sp>
            <p:nvSpPr>
              <p:cNvPr id="52078" name="Freeform 7"/>
              <p:cNvSpPr>
                <a:spLocks/>
              </p:cNvSpPr>
              <p:nvPr/>
            </p:nvSpPr>
            <p:spPr bwMode="auto">
              <a:xfrm>
                <a:off x="2559" y="528"/>
                <a:ext cx="68" cy="34"/>
              </a:xfrm>
              <a:custGeom>
                <a:avLst/>
                <a:gdLst>
                  <a:gd name="T0" fmla="*/ 272 w 34"/>
                  <a:gd name="T1" fmla="*/ 104 h 17"/>
                  <a:gd name="T2" fmla="*/ 0 w 34"/>
                  <a:gd name="T3" fmla="*/ 104 h 17"/>
                  <a:gd name="T4" fmla="*/ 272 w 34"/>
                  <a:gd name="T5" fmla="*/ 104 h 17"/>
                  <a:gd name="T6" fmla="*/ 0 60000 65536"/>
                  <a:gd name="T7" fmla="*/ 0 60000 65536"/>
                  <a:gd name="T8" fmla="*/ 0 60000 65536"/>
                  <a:gd name="T9" fmla="*/ 0 w 34"/>
                  <a:gd name="T10" fmla="*/ 0 h 17"/>
                  <a:gd name="T11" fmla="*/ 34 w 34"/>
                  <a:gd name="T12" fmla="*/ 17 h 17"/>
                </a:gdLst>
                <a:ahLst/>
                <a:cxnLst>
                  <a:cxn ang="T6">
                    <a:pos x="T0" y="T1"/>
                  </a:cxn>
                  <a:cxn ang="T7">
                    <a:pos x="T2" y="T3"/>
                  </a:cxn>
                  <a:cxn ang="T8">
                    <a:pos x="T4" y="T5"/>
                  </a:cxn>
                </a:cxnLst>
                <a:rect l="T9" t="T10" r="T11" b="T12"/>
                <a:pathLst>
                  <a:path w="34" h="17">
                    <a:moveTo>
                      <a:pt x="34" y="13"/>
                    </a:moveTo>
                    <a:cubicBezTo>
                      <a:pt x="28" y="17"/>
                      <a:pt x="7" y="17"/>
                      <a:pt x="0" y="13"/>
                    </a:cubicBezTo>
                    <a:cubicBezTo>
                      <a:pt x="1" y="0"/>
                      <a:pt x="32" y="7"/>
                      <a:pt x="34" y="13"/>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079" name="Freeform 8"/>
              <p:cNvSpPr>
                <a:spLocks/>
              </p:cNvSpPr>
              <p:nvPr/>
            </p:nvSpPr>
            <p:spPr bwMode="auto">
              <a:xfrm>
                <a:off x="6572" y="550"/>
                <a:ext cx="106" cy="61"/>
              </a:xfrm>
              <a:custGeom>
                <a:avLst/>
                <a:gdLst>
                  <a:gd name="T0" fmla="*/ 424 w 53"/>
                  <a:gd name="T1" fmla="*/ 92 h 30"/>
                  <a:gd name="T2" fmla="*/ 48 w 53"/>
                  <a:gd name="T3" fmla="*/ 228 h 30"/>
                  <a:gd name="T4" fmla="*/ 424 w 53"/>
                  <a:gd name="T5" fmla="*/ 92 h 30"/>
                  <a:gd name="T6" fmla="*/ 0 60000 65536"/>
                  <a:gd name="T7" fmla="*/ 0 60000 65536"/>
                  <a:gd name="T8" fmla="*/ 0 60000 65536"/>
                  <a:gd name="T9" fmla="*/ 0 w 53"/>
                  <a:gd name="T10" fmla="*/ 0 h 30"/>
                  <a:gd name="T11" fmla="*/ 53 w 53"/>
                  <a:gd name="T12" fmla="*/ 30 h 30"/>
                </a:gdLst>
                <a:ahLst/>
                <a:cxnLst>
                  <a:cxn ang="T6">
                    <a:pos x="T0" y="T1"/>
                  </a:cxn>
                  <a:cxn ang="T7">
                    <a:pos x="T2" y="T3"/>
                  </a:cxn>
                  <a:cxn ang="T8">
                    <a:pos x="T4" y="T5"/>
                  </a:cxn>
                </a:cxnLst>
                <a:rect l="T9" t="T10" r="T11" b="T12"/>
                <a:pathLst>
                  <a:path w="53" h="30">
                    <a:moveTo>
                      <a:pt x="53" y="11"/>
                    </a:moveTo>
                    <a:cubicBezTo>
                      <a:pt x="50" y="30"/>
                      <a:pt x="28" y="28"/>
                      <a:pt x="6" y="27"/>
                    </a:cubicBezTo>
                    <a:cubicBezTo>
                      <a:pt x="0" y="0"/>
                      <a:pt x="36" y="15"/>
                      <a:pt x="53" y="11"/>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080" name="Freeform 9"/>
              <p:cNvSpPr>
                <a:spLocks noEditPoints="1"/>
              </p:cNvSpPr>
              <p:nvPr/>
            </p:nvSpPr>
            <p:spPr bwMode="auto">
              <a:xfrm>
                <a:off x="3479" y="572"/>
                <a:ext cx="80" cy="39"/>
              </a:xfrm>
              <a:custGeom>
                <a:avLst/>
                <a:gdLst>
                  <a:gd name="T0" fmla="*/ 0 w 40"/>
                  <a:gd name="T1" fmla="*/ 25 h 19"/>
                  <a:gd name="T2" fmla="*/ 320 w 40"/>
                  <a:gd name="T3" fmla="*/ 43 h 19"/>
                  <a:gd name="T4" fmla="*/ 320 w 40"/>
                  <a:gd name="T5" fmla="*/ 76 h 19"/>
                  <a:gd name="T6" fmla="*/ 0 w 40"/>
                  <a:gd name="T7" fmla="*/ 123 h 19"/>
                  <a:gd name="T8" fmla="*/ 0 w 40"/>
                  <a:gd name="T9" fmla="*/ 25 h 19"/>
                  <a:gd name="T10" fmla="*/ 16 w 40"/>
                  <a:gd name="T11" fmla="*/ 76 h 19"/>
                  <a:gd name="T12" fmla="*/ 304 w 40"/>
                  <a:gd name="T13" fmla="*/ 60 h 19"/>
                  <a:gd name="T14" fmla="*/ 16 w 40"/>
                  <a:gd name="T15" fmla="*/ 76 h 19"/>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19"/>
                  <a:gd name="T26" fmla="*/ 40 w 4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19">
                    <a:moveTo>
                      <a:pt x="0" y="3"/>
                    </a:moveTo>
                    <a:cubicBezTo>
                      <a:pt x="12" y="4"/>
                      <a:pt x="31" y="0"/>
                      <a:pt x="40" y="5"/>
                    </a:cubicBezTo>
                    <a:cubicBezTo>
                      <a:pt x="40" y="6"/>
                      <a:pt x="40" y="8"/>
                      <a:pt x="40" y="9"/>
                    </a:cubicBezTo>
                    <a:cubicBezTo>
                      <a:pt x="35" y="19"/>
                      <a:pt x="12" y="11"/>
                      <a:pt x="0" y="14"/>
                    </a:cubicBezTo>
                    <a:cubicBezTo>
                      <a:pt x="0" y="10"/>
                      <a:pt x="0" y="6"/>
                      <a:pt x="0" y="3"/>
                    </a:cubicBezTo>
                    <a:close/>
                    <a:moveTo>
                      <a:pt x="2" y="9"/>
                    </a:moveTo>
                    <a:cubicBezTo>
                      <a:pt x="8" y="12"/>
                      <a:pt x="35" y="16"/>
                      <a:pt x="38" y="7"/>
                    </a:cubicBezTo>
                    <a:cubicBezTo>
                      <a:pt x="31" y="5"/>
                      <a:pt x="5" y="1"/>
                      <a:pt x="2" y="9"/>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081" name="Freeform 10"/>
              <p:cNvSpPr>
                <a:spLocks noEditPoints="1"/>
              </p:cNvSpPr>
              <p:nvPr/>
            </p:nvSpPr>
            <p:spPr bwMode="auto">
              <a:xfrm>
                <a:off x="4148" y="570"/>
                <a:ext cx="58" cy="39"/>
              </a:xfrm>
              <a:custGeom>
                <a:avLst/>
                <a:gdLst>
                  <a:gd name="T0" fmla="*/ 232 w 29"/>
                  <a:gd name="T1" fmla="*/ 51 h 19"/>
                  <a:gd name="T2" fmla="*/ 232 w 29"/>
                  <a:gd name="T3" fmla="*/ 88 h 19"/>
                  <a:gd name="T4" fmla="*/ 0 w 29"/>
                  <a:gd name="T5" fmla="*/ 113 h 19"/>
                  <a:gd name="T6" fmla="*/ 0 w 29"/>
                  <a:gd name="T7" fmla="*/ 68 h 19"/>
                  <a:gd name="T8" fmla="*/ 232 w 29"/>
                  <a:gd name="T9" fmla="*/ 51 h 19"/>
                  <a:gd name="T10" fmla="*/ 16 w 29"/>
                  <a:gd name="T11" fmla="*/ 88 h 19"/>
                  <a:gd name="T12" fmla="*/ 216 w 29"/>
                  <a:gd name="T13" fmla="*/ 68 h 19"/>
                  <a:gd name="T14" fmla="*/ 16 w 29"/>
                  <a:gd name="T15" fmla="*/ 88 h 19"/>
                  <a:gd name="T16" fmla="*/ 0 60000 65536"/>
                  <a:gd name="T17" fmla="*/ 0 60000 65536"/>
                  <a:gd name="T18" fmla="*/ 0 60000 65536"/>
                  <a:gd name="T19" fmla="*/ 0 60000 65536"/>
                  <a:gd name="T20" fmla="*/ 0 60000 65536"/>
                  <a:gd name="T21" fmla="*/ 0 60000 65536"/>
                  <a:gd name="T22" fmla="*/ 0 60000 65536"/>
                  <a:gd name="T23" fmla="*/ 0 60000 65536"/>
                  <a:gd name="T24" fmla="*/ 0 w 29"/>
                  <a:gd name="T25" fmla="*/ 0 h 19"/>
                  <a:gd name="T26" fmla="*/ 29 w 2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 h="19">
                    <a:moveTo>
                      <a:pt x="29" y="6"/>
                    </a:moveTo>
                    <a:cubicBezTo>
                      <a:pt x="29" y="7"/>
                      <a:pt x="29" y="9"/>
                      <a:pt x="29" y="10"/>
                    </a:cubicBezTo>
                    <a:cubicBezTo>
                      <a:pt x="28" y="19"/>
                      <a:pt x="4" y="15"/>
                      <a:pt x="0" y="13"/>
                    </a:cubicBezTo>
                    <a:cubicBezTo>
                      <a:pt x="0" y="11"/>
                      <a:pt x="0" y="10"/>
                      <a:pt x="0" y="8"/>
                    </a:cubicBezTo>
                    <a:cubicBezTo>
                      <a:pt x="1" y="0"/>
                      <a:pt x="25" y="3"/>
                      <a:pt x="29" y="6"/>
                    </a:cubicBezTo>
                    <a:close/>
                    <a:moveTo>
                      <a:pt x="2" y="10"/>
                    </a:moveTo>
                    <a:cubicBezTo>
                      <a:pt x="5" y="13"/>
                      <a:pt x="27" y="16"/>
                      <a:pt x="27" y="8"/>
                    </a:cubicBezTo>
                    <a:cubicBezTo>
                      <a:pt x="24" y="5"/>
                      <a:pt x="2" y="2"/>
                      <a:pt x="2" y="1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082" name="Freeform 11"/>
              <p:cNvSpPr>
                <a:spLocks/>
              </p:cNvSpPr>
              <p:nvPr/>
            </p:nvSpPr>
            <p:spPr bwMode="auto">
              <a:xfrm>
                <a:off x="3483" y="574"/>
                <a:ext cx="72" cy="31"/>
              </a:xfrm>
              <a:custGeom>
                <a:avLst/>
                <a:gdLst>
                  <a:gd name="T0" fmla="*/ 288 w 36"/>
                  <a:gd name="T1" fmla="*/ 52 h 15"/>
                  <a:gd name="T2" fmla="*/ 0 w 36"/>
                  <a:gd name="T3" fmla="*/ 72 h 15"/>
                  <a:gd name="T4" fmla="*/ 288 w 36"/>
                  <a:gd name="T5" fmla="*/ 52 h 15"/>
                  <a:gd name="T6" fmla="*/ 0 60000 65536"/>
                  <a:gd name="T7" fmla="*/ 0 60000 65536"/>
                  <a:gd name="T8" fmla="*/ 0 60000 65536"/>
                  <a:gd name="T9" fmla="*/ 0 w 36"/>
                  <a:gd name="T10" fmla="*/ 0 h 15"/>
                  <a:gd name="T11" fmla="*/ 36 w 36"/>
                  <a:gd name="T12" fmla="*/ 15 h 15"/>
                </a:gdLst>
                <a:ahLst/>
                <a:cxnLst>
                  <a:cxn ang="T6">
                    <a:pos x="T0" y="T1"/>
                  </a:cxn>
                  <a:cxn ang="T7">
                    <a:pos x="T2" y="T3"/>
                  </a:cxn>
                  <a:cxn ang="T8">
                    <a:pos x="T4" y="T5"/>
                  </a:cxn>
                </a:cxnLst>
                <a:rect l="T9" t="T10" r="T11" b="T12"/>
                <a:pathLst>
                  <a:path w="36" h="15">
                    <a:moveTo>
                      <a:pt x="36" y="6"/>
                    </a:moveTo>
                    <a:cubicBezTo>
                      <a:pt x="33" y="15"/>
                      <a:pt x="6" y="11"/>
                      <a:pt x="0" y="8"/>
                    </a:cubicBezTo>
                    <a:cubicBezTo>
                      <a:pt x="3" y="0"/>
                      <a:pt x="29" y="4"/>
                      <a:pt x="36" y="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083" name="Freeform 12"/>
              <p:cNvSpPr>
                <a:spLocks/>
              </p:cNvSpPr>
              <p:nvPr/>
            </p:nvSpPr>
            <p:spPr bwMode="auto">
              <a:xfrm>
                <a:off x="4152" y="574"/>
                <a:ext cx="50" cy="28"/>
              </a:xfrm>
              <a:custGeom>
                <a:avLst/>
                <a:gdLst>
                  <a:gd name="T0" fmla="*/ 200 w 25"/>
                  <a:gd name="T1" fmla="*/ 48 h 14"/>
                  <a:gd name="T2" fmla="*/ 0 w 25"/>
                  <a:gd name="T3" fmla="*/ 64 h 14"/>
                  <a:gd name="T4" fmla="*/ 200 w 25"/>
                  <a:gd name="T5" fmla="*/ 48 h 14"/>
                  <a:gd name="T6" fmla="*/ 0 60000 65536"/>
                  <a:gd name="T7" fmla="*/ 0 60000 65536"/>
                  <a:gd name="T8" fmla="*/ 0 60000 65536"/>
                  <a:gd name="T9" fmla="*/ 0 w 25"/>
                  <a:gd name="T10" fmla="*/ 0 h 14"/>
                  <a:gd name="T11" fmla="*/ 25 w 25"/>
                  <a:gd name="T12" fmla="*/ 14 h 14"/>
                </a:gdLst>
                <a:ahLst/>
                <a:cxnLst>
                  <a:cxn ang="T6">
                    <a:pos x="T0" y="T1"/>
                  </a:cxn>
                  <a:cxn ang="T7">
                    <a:pos x="T2" y="T3"/>
                  </a:cxn>
                  <a:cxn ang="T8">
                    <a:pos x="T4" y="T5"/>
                  </a:cxn>
                </a:cxnLst>
                <a:rect l="T9" t="T10" r="T11" b="T12"/>
                <a:pathLst>
                  <a:path w="25" h="14">
                    <a:moveTo>
                      <a:pt x="25" y="6"/>
                    </a:moveTo>
                    <a:cubicBezTo>
                      <a:pt x="25" y="14"/>
                      <a:pt x="3" y="11"/>
                      <a:pt x="0" y="8"/>
                    </a:cubicBezTo>
                    <a:cubicBezTo>
                      <a:pt x="0" y="0"/>
                      <a:pt x="22" y="3"/>
                      <a:pt x="25" y="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084" name="Freeform 13"/>
              <p:cNvSpPr>
                <a:spLocks/>
              </p:cNvSpPr>
              <p:nvPr/>
            </p:nvSpPr>
            <p:spPr bwMode="auto">
              <a:xfrm>
                <a:off x="3341" y="586"/>
                <a:ext cx="122" cy="63"/>
              </a:xfrm>
              <a:custGeom>
                <a:avLst/>
                <a:gdLst>
                  <a:gd name="T0" fmla="*/ 0 w 61"/>
                  <a:gd name="T1" fmla="*/ 185 h 31"/>
                  <a:gd name="T2" fmla="*/ 0 w 61"/>
                  <a:gd name="T3" fmla="*/ 91 h 31"/>
                  <a:gd name="T4" fmla="*/ 176 w 61"/>
                  <a:gd name="T5" fmla="*/ 0 h 31"/>
                  <a:gd name="T6" fmla="*/ 440 w 61"/>
                  <a:gd name="T7" fmla="*/ 0 h 31"/>
                  <a:gd name="T8" fmla="*/ 0 w 61"/>
                  <a:gd name="T9" fmla="*/ 185 h 31"/>
                  <a:gd name="T10" fmla="*/ 0 60000 65536"/>
                  <a:gd name="T11" fmla="*/ 0 60000 65536"/>
                  <a:gd name="T12" fmla="*/ 0 60000 65536"/>
                  <a:gd name="T13" fmla="*/ 0 60000 65536"/>
                  <a:gd name="T14" fmla="*/ 0 60000 65536"/>
                  <a:gd name="T15" fmla="*/ 0 w 61"/>
                  <a:gd name="T16" fmla="*/ 0 h 31"/>
                  <a:gd name="T17" fmla="*/ 61 w 61"/>
                  <a:gd name="T18" fmla="*/ 31 h 31"/>
                </a:gdLst>
                <a:ahLst/>
                <a:cxnLst>
                  <a:cxn ang="T10">
                    <a:pos x="T0" y="T1"/>
                  </a:cxn>
                  <a:cxn ang="T11">
                    <a:pos x="T2" y="T3"/>
                  </a:cxn>
                  <a:cxn ang="T12">
                    <a:pos x="T4" y="T5"/>
                  </a:cxn>
                  <a:cxn ang="T13">
                    <a:pos x="T6" y="T7"/>
                  </a:cxn>
                  <a:cxn ang="T14">
                    <a:pos x="T8" y="T9"/>
                  </a:cxn>
                </a:cxnLst>
                <a:rect l="T15" t="T16" r="T17" b="T18"/>
                <a:pathLst>
                  <a:path w="61" h="31">
                    <a:moveTo>
                      <a:pt x="0" y="22"/>
                    </a:moveTo>
                    <a:cubicBezTo>
                      <a:pt x="0" y="19"/>
                      <a:pt x="0" y="15"/>
                      <a:pt x="0" y="11"/>
                    </a:cubicBezTo>
                    <a:cubicBezTo>
                      <a:pt x="10" y="11"/>
                      <a:pt x="26" y="15"/>
                      <a:pt x="22" y="0"/>
                    </a:cubicBezTo>
                    <a:cubicBezTo>
                      <a:pt x="33" y="0"/>
                      <a:pt x="44" y="0"/>
                      <a:pt x="55" y="0"/>
                    </a:cubicBezTo>
                    <a:cubicBezTo>
                      <a:pt x="61" y="31"/>
                      <a:pt x="24" y="21"/>
                      <a:pt x="0" y="22"/>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085" name="Freeform 14"/>
              <p:cNvSpPr>
                <a:spLocks noEditPoints="1"/>
              </p:cNvSpPr>
              <p:nvPr/>
            </p:nvSpPr>
            <p:spPr bwMode="auto">
              <a:xfrm>
                <a:off x="2579" y="582"/>
                <a:ext cx="124" cy="31"/>
              </a:xfrm>
              <a:custGeom>
                <a:avLst/>
                <a:gdLst>
                  <a:gd name="T0" fmla="*/ 496 w 62"/>
                  <a:gd name="T1" fmla="*/ 60 h 15"/>
                  <a:gd name="T2" fmla="*/ 136 w 62"/>
                  <a:gd name="T3" fmla="*/ 81 h 15"/>
                  <a:gd name="T4" fmla="*/ 496 w 62"/>
                  <a:gd name="T5" fmla="*/ 60 h 15"/>
                  <a:gd name="T6" fmla="*/ 320 w 62"/>
                  <a:gd name="T7" fmla="*/ 60 h 15"/>
                  <a:gd name="T8" fmla="*/ 480 w 62"/>
                  <a:gd name="T9" fmla="*/ 60 h 15"/>
                  <a:gd name="T10" fmla="*/ 320 w 62"/>
                  <a:gd name="T11" fmla="*/ 60 h 15"/>
                  <a:gd name="T12" fmla="*/ 0 60000 65536"/>
                  <a:gd name="T13" fmla="*/ 0 60000 65536"/>
                  <a:gd name="T14" fmla="*/ 0 60000 65536"/>
                  <a:gd name="T15" fmla="*/ 0 60000 65536"/>
                  <a:gd name="T16" fmla="*/ 0 60000 65536"/>
                  <a:gd name="T17" fmla="*/ 0 60000 65536"/>
                  <a:gd name="T18" fmla="*/ 0 w 62"/>
                  <a:gd name="T19" fmla="*/ 0 h 15"/>
                  <a:gd name="T20" fmla="*/ 62 w 6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62" h="15">
                    <a:moveTo>
                      <a:pt x="62" y="7"/>
                    </a:moveTo>
                    <a:cubicBezTo>
                      <a:pt x="56" y="15"/>
                      <a:pt x="26" y="11"/>
                      <a:pt x="17" y="9"/>
                    </a:cubicBezTo>
                    <a:cubicBezTo>
                      <a:pt x="23" y="0"/>
                      <a:pt x="53" y="4"/>
                      <a:pt x="62" y="7"/>
                    </a:cubicBezTo>
                    <a:close/>
                    <a:moveTo>
                      <a:pt x="40" y="7"/>
                    </a:moveTo>
                    <a:cubicBezTo>
                      <a:pt x="0" y="7"/>
                      <a:pt x="40" y="12"/>
                      <a:pt x="60" y="7"/>
                    </a:cubicBezTo>
                    <a:cubicBezTo>
                      <a:pt x="53" y="7"/>
                      <a:pt x="47" y="6"/>
                      <a:pt x="40" y="7"/>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086" name="Freeform 15"/>
              <p:cNvSpPr>
                <a:spLocks noEditPoints="1"/>
              </p:cNvSpPr>
              <p:nvPr/>
            </p:nvSpPr>
            <p:spPr bwMode="auto">
              <a:xfrm>
                <a:off x="2721" y="582"/>
                <a:ext cx="66" cy="31"/>
              </a:xfrm>
              <a:custGeom>
                <a:avLst/>
                <a:gdLst>
                  <a:gd name="T0" fmla="*/ 264 w 33"/>
                  <a:gd name="T1" fmla="*/ 60 h 15"/>
                  <a:gd name="T2" fmla="*/ 0 w 33"/>
                  <a:gd name="T3" fmla="*/ 81 h 15"/>
                  <a:gd name="T4" fmla="*/ 264 w 33"/>
                  <a:gd name="T5" fmla="*/ 60 h 15"/>
                  <a:gd name="T6" fmla="*/ 248 w 33"/>
                  <a:gd name="T7" fmla="*/ 60 h 15"/>
                  <a:gd name="T8" fmla="*/ 16 w 33"/>
                  <a:gd name="T9" fmla="*/ 81 h 15"/>
                  <a:gd name="T10" fmla="*/ 248 w 33"/>
                  <a:gd name="T11" fmla="*/ 60 h 15"/>
                  <a:gd name="T12" fmla="*/ 0 60000 65536"/>
                  <a:gd name="T13" fmla="*/ 0 60000 65536"/>
                  <a:gd name="T14" fmla="*/ 0 60000 65536"/>
                  <a:gd name="T15" fmla="*/ 0 60000 65536"/>
                  <a:gd name="T16" fmla="*/ 0 60000 65536"/>
                  <a:gd name="T17" fmla="*/ 0 60000 65536"/>
                  <a:gd name="T18" fmla="*/ 0 w 33"/>
                  <a:gd name="T19" fmla="*/ 0 h 15"/>
                  <a:gd name="T20" fmla="*/ 33 w 3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3" h="15">
                    <a:moveTo>
                      <a:pt x="33" y="7"/>
                    </a:moveTo>
                    <a:cubicBezTo>
                      <a:pt x="31" y="15"/>
                      <a:pt x="5" y="11"/>
                      <a:pt x="0" y="9"/>
                    </a:cubicBezTo>
                    <a:cubicBezTo>
                      <a:pt x="2" y="0"/>
                      <a:pt x="28" y="4"/>
                      <a:pt x="33" y="7"/>
                    </a:cubicBezTo>
                    <a:close/>
                    <a:moveTo>
                      <a:pt x="31" y="7"/>
                    </a:moveTo>
                    <a:cubicBezTo>
                      <a:pt x="22" y="8"/>
                      <a:pt x="7" y="4"/>
                      <a:pt x="2" y="9"/>
                    </a:cubicBezTo>
                    <a:cubicBezTo>
                      <a:pt x="11" y="7"/>
                      <a:pt x="26" y="12"/>
                      <a:pt x="31" y="7"/>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087" name="Freeform 16"/>
              <p:cNvSpPr>
                <a:spLocks/>
              </p:cNvSpPr>
              <p:nvPr/>
            </p:nvSpPr>
            <p:spPr bwMode="auto">
              <a:xfrm>
                <a:off x="2579" y="594"/>
                <a:ext cx="120" cy="13"/>
              </a:xfrm>
              <a:custGeom>
                <a:avLst/>
                <a:gdLst>
                  <a:gd name="T0" fmla="*/ 480 w 60"/>
                  <a:gd name="T1" fmla="*/ 9 h 6"/>
                  <a:gd name="T2" fmla="*/ 320 w 60"/>
                  <a:gd name="T3" fmla="*/ 9 h 6"/>
                  <a:gd name="T4" fmla="*/ 480 w 60"/>
                  <a:gd name="T5" fmla="*/ 9 h 6"/>
                  <a:gd name="T6" fmla="*/ 0 60000 65536"/>
                  <a:gd name="T7" fmla="*/ 0 60000 65536"/>
                  <a:gd name="T8" fmla="*/ 0 60000 65536"/>
                  <a:gd name="T9" fmla="*/ 0 w 60"/>
                  <a:gd name="T10" fmla="*/ 0 h 6"/>
                  <a:gd name="T11" fmla="*/ 60 w 60"/>
                  <a:gd name="T12" fmla="*/ 6 h 6"/>
                </a:gdLst>
                <a:ahLst/>
                <a:cxnLst>
                  <a:cxn ang="T6">
                    <a:pos x="T0" y="T1"/>
                  </a:cxn>
                  <a:cxn ang="T7">
                    <a:pos x="T2" y="T3"/>
                  </a:cxn>
                  <a:cxn ang="T8">
                    <a:pos x="T4" y="T5"/>
                  </a:cxn>
                </a:cxnLst>
                <a:rect l="T9" t="T10" r="T11" b="T12"/>
                <a:pathLst>
                  <a:path w="60" h="6">
                    <a:moveTo>
                      <a:pt x="60" y="1"/>
                    </a:moveTo>
                    <a:cubicBezTo>
                      <a:pt x="40" y="6"/>
                      <a:pt x="0" y="1"/>
                      <a:pt x="40" y="1"/>
                    </a:cubicBezTo>
                    <a:cubicBezTo>
                      <a:pt x="47" y="0"/>
                      <a:pt x="53" y="1"/>
                      <a:pt x="60" y="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088" name="Freeform 17"/>
              <p:cNvSpPr>
                <a:spLocks/>
              </p:cNvSpPr>
              <p:nvPr/>
            </p:nvSpPr>
            <p:spPr bwMode="auto">
              <a:xfrm>
                <a:off x="2725" y="590"/>
                <a:ext cx="58" cy="17"/>
              </a:xfrm>
              <a:custGeom>
                <a:avLst/>
                <a:gdLst>
                  <a:gd name="T0" fmla="*/ 0 w 29"/>
                  <a:gd name="T1" fmla="*/ 49 h 8"/>
                  <a:gd name="T2" fmla="*/ 232 w 29"/>
                  <a:gd name="T3" fmla="*/ 28 h 8"/>
                  <a:gd name="T4" fmla="*/ 0 w 29"/>
                  <a:gd name="T5" fmla="*/ 49 h 8"/>
                  <a:gd name="T6" fmla="*/ 0 60000 65536"/>
                  <a:gd name="T7" fmla="*/ 0 60000 65536"/>
                  <a:gd name="T8" fmla="*/ 0 60000 65536"/>
                  <a:gd name="T9" fmla="*/ 0 w 29"/>
                  <a:gd name="T10" fmla="*/ 0 h 8"/>
                  <a:gd name="T11" fmla="*/ 29 w 29"/>
                  <a:gd name="T12" fmla="*/ 8 h 8"/>
                </a:gdLst>
                <a:ahLst/>
                <a:cxnLst>
                  <a:cxn ang="T6">
                    <a:pos x="T0" y="T1"/>
                  </a:cxn>
                  <a:cxn ang="T7">
                    <a:pos x="T2" y="T3"/>
                  </a:cxn>
                  <a:cxn ang="T8">
                    <a:pos x="T4" y="T5"/>
                  </a:cxn>
                </a:cxnLst>
                <a:rect l="T9" t="T10" r="T11" b="T12"/>
                <a:pathLst>
                  <a:path w="29" h="8">
                    <a:moveTo>
                      <a:pt x="0" y="5"/>
                    </a:moveTo>
                    <a:cubicBezTo>
                      <a:pt x="5" y="0"/>
                      <a:pt x="20" y="4"/>
                      <a:pt x="29" y="3"/>
                    </a:cubicBezTo>
                    <a:cubicBezTo>
                      <a:pt x="24" y="8"/>
                      <a:pt x="9" y="3"/>
                      <a:pt x="0" y="5"/>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089" name="Freeform 18"/>
              <p:cNvSpPr>
                <a:spLocks/>
              </p:cNvSpPr>
              <p:nvPr/>
            </p:nvSpPr>
            <p:spPr bwMode="auto">
              <a:xfrm>
                <a:off x="6642" y="609"/>
                <a:ext cx="62" cy="40"/>
              </a:xfrm>
              <a:custGeom>
                <a:avLst/>
                <a:gdLst>
                  <a:gd name="T0" fmla="*/ 248 w 31"/>
                  <a:gd name="T1" fmla="*/ 16 h 20"/>
                  <a:gd name="T2" fmla="*/ 248 w 31"/>
                  <a:gd name="T3" fmla="*/ 160 h 20"/>
                  <a:gd name="T4" fmla="*/ 0 w 31"/>
                  <a:gd name="T5" fmla="*/ 160 h 20"/>
                  <a:gd name="T6" fmla="*/ 248 w 31"/>
                  <a:gd name="T7" fmla="*/ 16 h 20"/>
                  <a:gd name="T8" fmla="*/ 0 60000 65536"/>
                  <a:gd name="T9" fmla="*/ 0 60000 65536"/>
                  <a:gd name="T10" fmla="*/ 0 60000 65536"/>
                  <a:gd name="T11" fmla="*/ 0 60000 65536"/>
                  <a:gd name="T12" fmla="*/ 0 w 31"/>
                  <a:gd name="T13" fmla="*/ 0 h 20"/>
                  <a:gd name="T14" fmla="*/ 31 w 31"/>
                  <a:gd name="T15" fmla="*/ 20 h 20"/>
                </a:gdLst>
                <a:ahLst/>
                <a:cxnLst>
                  <a:cxn ang="T8">
                    <a:pos x="T0" y="T1"/>
                  </a:cxn>
                  <a:cxn ang="T9">
                    <a:pos x="T2" y="T3"/>
                  </a:cxn>
                  <a:cxn ang="T10">
                    <a:pos x="T4" y="T5"/>
                  </a:cxn>
                  <a:cxn ang="T11">
                    <a:pos x="T6" y="T7"/>
                  </a:cxn>
                </a:cxnLst>
                <a:rect l="T12" t="T13" r="T14" b="T15"/>
                <a:pathLst>
                  <a:path w="31" h="20">
                    <a:moveTo>
                      <a:pt x="31" y="2"/>
                    </a:moveTo>
                    <a:cubicBezTo>
                      <a:pt x="31" y="8"/>
                      <a:pt x="31" y="14"/>
                      <a:pt x="31" y="20"/>
                    </a:cubicBezTo>
                    <a:cubicBezTo>
                      <a:pt x="21" y="20"/>
                      <a:pt x="11" y="20"/>
                      <a:pt x="0" y="20"/>
                    </a:cubicBezTo>
                    <a:cubicBezTo>
                      <a:pt x="5" y="9"/>
                      <a:pt x="12" y="0"/>
                      <a:pt x="31" y="2"/>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090" name="Freeform 19"/>
              <p:cNvSpPr>
                <a:spLocks/>
              </p:cNvSpPr>
              <p:nvPr/>
            </p:nvSpPr>
            <p:spPr bwMode="auto">
              <a:xfrm>
                <a:off x="6740" y="623"/>
                <a:ext cx="32" cy="30"/>
              </a:xfrm>
              <a:custGeom>
                <a:avLst/>
                <a:gdLst>
                  <a:gd name="T0" fmla="*/ 0 w 16"/>
                  <a:gd name="T1" fmla="*/ 0 h 15"/>
                  <a:gd name="T2" fmla="*/ 112 w 16"/>
                  <a:gd name="T3" fmla="*/ 0 h 15"/>
                  <a:gd name="T4" fmla="*/ 0 w 16"/>
                  <a:gd name="T5" fmla="*/ 104 h 15"/>
                  <a:gd name="T6" fmla="*/ 0 w 16"/>
                  <a:gd name="T7" fmla="*/ 0 h 15"/>
                  <a:gd name="T8" fmla="*/ 0 60000 65536"/>
                  <a:gd name="T9" fmla="*/ 0 60000 65536"/>
                  <a:gd name="T10" fmla="*/ 0 60000 65536"/>
                  <a:gd name="T11" fmla="*/ 0 60000 65536"/>
                  <a:gd name="T12" fmla="*/ 0 w 16"/>
                  <a:gd name="T13" fmla="*/ 0 h 15"/>
                  <a:gd name="T14" fmla="*/ 16 w 16"/>
                  <a:gd name="T15" fmla="*/ 15 h 15"/>
                </a:gdLst>
                <a:ahLst/>
                <a:cxnLst>
                  <a:cxn ang="T8">
                    <a:pos x="T0" y="T1"/>
                  </a:cxn>
                  <a:cxn ang="T9">
                    <a:pos x="T2" y="T3"/>
                  </a:cxn>
                  <a:cxn ang="T10">
                    <a:pos x="T4" y="T5"/>
                  </a:cxn>
                  <a:cxn ang="T11">
                    <a:pos x="T6" y="T7"/>
                  </a:cxn>
                </a:cxnLst>
                <a:rect l="T12" t="T13" r="T14" b="T15"/>
                <a:pathLst>
                  <a:path w="16" h="15">
                    <a:moveTo>
                      <a:pt x="0" y="0"/>
                    </a:moveTo>
                    <a:cubicBezTo>
                      <a:pt x="5" y="0"/>
                      <a:pt x="9" y="0"/>
                      <a:pt x="14" y="0"/>
                    </a:cubicBezTo>
                    <a:cubicBezTo>
                      <a:pt x="16" y="11"/>
                      <a:pt x="11" y="15"/>
                      <a:pt x="0" y="13"/>
                    </a:cubicBezTo>
                    <a:cubicBezTo>
                      <a:pt x="0" y="9"/>
                      <a:pt x="0" y="4"/>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091" name="Freeform 20"/>
              <p:cNvSpPr>
                <a:spLocks/>
              </p:cNvSpPr>
              <p:nvPr/>
            </p:nvSpPr>
            <p:spPr bwMode="auto">
              <a:xfrm>
                <a:off x="1826" y="635"/>
                <a:ext cx="2692" cy="1058"/>
              </a:xfrm>
              <a:custGeom>
                <a:avLst/>
                <a:gdLst>
                  <a:gd name="T0" fmla="*/ 4459 w 1345"/>
                  <a:gd name="T1" fmla="*/ 505 h 528"/>
                  <a:gd name="T2" fmla="*/ 4884 w 1345"/>
                  <a:gd name="T3" fmla="*/ 305 h 528"/>
                  <a:gd name="T4" fmla="*/ 5652 w 1345"/>
                  <a:gd name="T5" fmla="*/ 273 h 528"/>
                  <a:gd name="T6" fmla="*/ 6389 w 1345"/>
                  <a:gd name="T7" fmla="*/ 345 h 528"/>
                  <a:gd name="T8" fmla="*/ 6743 w 1345"/>
                  <a:gd name="T9" fmla="*/ 184 h 528"/>
                  <a:gd name="T10" fmla="*/ 8356 w 1345"/>
                  <a:gd name="T11" fmla="*/ 329 h 528"/>
                  <a:gd name="T12" fmla="*/ 9069 w 1345"/>
                  <a:gd name="T13" fmla="*/ 128 h 528"/>
                  <a:gd name="T14" fmla="*/ 10480 w 1345"/>
                  <a:gd name="T15" fmla="*/ 289 h 528"/>
                  <a:gd name="T16" fmla="*/ 10784 w 1345"/>
                  <a:gd name="T17" fmla="*/ 361 h 528"/>
                  <a:gd name="T18" fmla="*/ 10232 w 1345"/>
                  <a:gd name="T19" fmla="*/ 433 h 528"/>
                  <a:gd name="T20" fmla="*/ 10071 w 1345"/>
                  <a:gd name="T21" fmla="*/ 595 h 528"/>
                  <a:gd name="T22" fmla="*/ 9871 w 1345"/>
                  <a:gd name="T23" fmla="*/ 1104 h 528"/>
                  <a:gd name="T24" fmla="*/ 10128 w 1345"/>
                  <a:gd name="T25" fmla="*/ 2244 h 528"/>
                  <a:gd name="T26" fmla="*/ 9663 w 1345"/>
                  <a:gd name="T27" fmla="*/ 1819 h 528"/>
                  <a:gd name="T28" fmla="*/ 9479 w 1345"/>
                  <a:gd name="T29" fmla="*/ 916 h 528"/>
                  <a:gd name="T30" fmla="*/ 9405 w 1345"/>
                  <a:gd name="T31" fmla="*/ 1044 h 528"/>
                  <a:gd name="T32" fmla="*/ 9141 w 1345"/>
                  <a:gd name="T33" fmla="*/ 1513 h 528"/>
                  <a:gd name="T34" fmla="*/ 8212 w 1345"/>
                  <a:gd name="T35" fmla="*/ 1763 h 528"/>
                  <a:gd name="T36" fmla="*/ 8909 w 1345"/>
                  <a:gd name="T37" fmla="*/ 2565 h 528"/>
                  <a:gd name="T38" fmla="*/ 8660 w 1345"/>
                  <a:gd name="T39" fmla="*/ 3557 h 528"/>
                  <a:gd name="T40" fmla="*/ 7568 w 1345"/>
                  <a:gd name="T41" fmla="*/ 2429 h 528"/>
                  <a:gd name="T42" fmla="*/ 7207 w 1345"/>
                  <a:gd name="T43" fmla="*/ 2855 h 528"/>
                  <a:gd name="T44" fmla="*/ 6301 w 1345"/>
                  <a:gd name="T45" fmla="*/ 2855 h 528"/>
                  <a:gd name="T46" fmla="*/ 5564 w 1345"/>
                  <a:gd name="T47" fmla="*/ 2799 h 528"/>
                  <a:gd name="T48" fmla="*/ 5140 w 1345"/>
                  <a:gd name="T49" fmla="*/ 2855 h 528"/>
                  <a:gd name="T50" fmla="*/ 4515 w 1345"/>
                  <a:gd name="T51" fmla="*/ 3016 h 528"/>
                  <a:gd name="T52" fmla="*/ 3793 w 1345"/>
                  <a:gd name="T53" fmla="*/ 2679 h 528"/>
                  <a:gd name="T54" fmla="*/ 3104 w 1345"/>
                  <a:gd name="T55" fmla="*/ 2637 h 528"/>
                  <a:gd name="T56" fmla="*/ 2524 w 1345"/>
                  <a:gd name="T57" fmla="*/ 2944 h 528"/>
                  <a:gd name="T58" fmla="*/ 2188 w 1345"/>
                  <a:gd name="T59" fmla="*/ 3196 h 528"/>
                  <a:gd name="T60" fmla="*/ 1491 w 1345"/>
                  <a:gd name="T61" fmla="*/ 3469 h 528"/>
                  <a:gd name="T62" fmla="*/ 1827 w 1345"/>
                  <a:gd name="T63" fmla="*/ 4216 h 528"/>
                  <a:gd name="T64" fmla="*/ 953 w 1345"/>
                  <a:gd name="T65" fmla="*/ 3919 h 528"/>
                  <a:gd name="T66" fmla="*/ 1057 w 1345"/>
                  <a:gd name="T67" fmla="*/ 3645 h 528"/>
                  <a:gd name="T68" fmla="*/ 825 w 1345"/>
                  <a:gd name="T69" fmla="*/ 3292 h 528"/>
                  <a:gd name="T70" fmla="*/ 136 w 1345"/>
                  <a:gd name="T71" fmla="*/ 2621 h 528"/>
                  <a:gd name="T72" fmla="*/ 240 w 1345"/>
                  <a:gd name="T73" fmla="*/ 2356 h 528"/>
                  <a:gd name="T74" fmla="*/ 112 w 1345"/>
                  <a:gd name="T75" fmla="*/ 2228 h 528"/>
                  <a:gd name="T76" fmla="*/ 24 w 1345"/>
                  <a:gd name="T77" fmla="*/ 1441 h 528"/>
                  <a:gd name="T78" fmla="*/ 312 w 1345"/>
                  <a:gd name="T79" fmla="*/ 1353 h 528"/>
                  <a:gd name="T80" fmla="*/ 272 w 1345"/>
                  <a:gd name="T81" fmla="*/ 1569 h 528"/>
                  <a:gd name="T82" fmla="*/ 1041 w 1345"/>
                  <a:gd name="T83" fmla="*/ 1312 h 528"/>
                  <a:gd name="T84" fmla="*/ 1419 w 1345"/>
                  <a:gd name="T85" fmla="*/ 1312 h 528"/>
                  <a:gd name="T86" fmla="*/ 2060 w 1345"/>
                  <a:gd name="T87" fmla="*/ 1192 h 528"/>
                  <a:gd name="T88" fmla="*/ 2364 w 1345"/>
                  <a:gd name="T89" fmla="*/ 956 h 528"/>
                  <a:gd name="T90" fmla="*/ 2580 w 1345"/>
                  <a:gd name="T91" fmla="*/ 755 h 528"/>
                  <a:gd name="T92" fmla="*/ 2668 w 1345"/>
                  <a:gd name="T93" fmla="*/ 1353 h 528"/>
                  <a:gd name="T94" fmla="*/ 2976 w 1345"/>
                  <a:gd name="T95" fmla="*/ 1513 h 528"/>
                  <a:gd name="T96" fmla="*/ 3152 w 1345"/>
                  <a:gd name="T97" fmla="*/ 1312 h 528"/>
                  <a:gd name="T98" fmla="*/ 2848 w 1345"/>
                  <a:gd name="T99" fmla="*/ 972 h 528"/>
                  <a:gd name="T100" fmla="*/ 3080 w 1345"/>
                  <a:gd name="T101" fmla="*/ 812 h 528"/>
                  <a:gd name="T102" fmla="*/ 3312 w 1345"/>
                  <a:gd name="T103" fmla="*/ 916 h 528"/>
                  <a:gd name="T104" fmla="*/ 3136 w 1345"/>
                  <a:gd name="T105" fmla="*/ 611 h 528"/>
                  <a:gd name="T106" fmla="*/ 3280 w 1345"/>
                  <a:gd name="T107" fmla="*/ 329 h 528"/>
                  <a:gd name="T108" fmla="*/ 3937 w 1345"/>
                  <a:gd name="T109" fmla="*/ 8 h 528"/>
                  <a:gd name="T110" fmla="*/ 4651 w 1345"/>
                  <a:gd name="T111" fmla="*/ 80 h 52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45"/>
                  <a:gd name="T169" fmla="*/ 0 h 528"/>
                  <a:gd name="T170" fmla="*/ 1345 w 1345"/>
                  <a:gd name="T171" fmla="*/ 528 h 52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45" h="528">
                    <a:moveTo>
                      <a:pt x="592" y="23"/>
                    </a:moveTo>
                    <a:cubicBezTo>
                      <a:pt x="583" y="40"/>
                      <a:pt x="566" y="48"/>
                      <a:pt x="556" y="63"/>
                    </a:cubicBezTo>
                    <a:cubicBezTo>
                      <a:pt x="560" y="67"/>
                      <a:pt x="562" y="73"/>
                      <a:pt x="567" y="76"/>
                    </a:cubicBezTo>
                    <a:cubicBezTo>
                      <a:pt x="584" y="66"/>
                      <a:pt x="591" y="47"/>
                      <a:pt x="609" y="38"/>
                    </a:cubicBezTo>
                    <a:cubicBezTo>
                      <a:pt x="621" y="61"/>
                      <a:pt x="672" y="45"/>
                      <a:pt x="701" y="50"/>
                    </a:cubicBezTo>
                    <a:cubicBezTo>
                      <a:pt x="707" y="49"/>
                      <a:pt x="705" y="40"/>
                      <a:pt x="705" y="34"/>
                    </a:cubicBezTo>
                    <a:cubicBezTo>
                      <a:pt x="757" y="24"/>
                      <a:pt x="770" y="52"/>
                      <a:pt x="792" y="72"/>
                    </a:cubicBezTo>
                    <a:cubicBezTo>
                      <a:pt x="801" y="69"/>
                      <a:pt x="795" y="52"/>
                      <a:pt x="797" y="43"/>
                    </a:cubicBezTo>
                    <a:cubicBezTo>
                      <a:pt x="811" y="43"/>
                      <a:pt x="825" y="43"/>
                      <a:pt x="839" y="43"/>
                    </a:cubicBezTo>
                    <a:cubicBezTo>
                      <a:pt x="843" y="39"/>
                      <a:pt x="841" y="30"/>
                      <a:pt x="841" y="23"/>
                    </a:cubicBezTo>
                    <a:cubicBezTo>
                      <a:pt x="893" y="33"/>
                      <a:pt x="975" y="9"/>
                      <a:pt x="1022" y="23"/>
                    </a:cubicBezTo>
                    <a:cubicBezTo>
                      <a:pt x="1032" y="26"/>
                      <a:pt x="1035" y="35"/>
                      <a:pt x="1042" y="41"/>
                    </a:cubicBezTo>
                    <a:cubicBezTo>
                      <a:pt x="1077" y="39"/>
                      <a:pt x="1118" y="44"/>
                      <a:pt x="1149" y="38"/>
                    </a:cubicBezTo>
                    <a:cubicBezTo>
                      <a:pt x="1147" y="29"/>
                      <a:pt x="1128" y="24"/>
                      <a:pt x="1131" y="16"/>
                    </a:cubicBezTo>
                    <a:cubicBezTo>
                      <a:pt x="1175" y="24"/>
                      <a:pt x="1246" y="5"/>
                      <a:pt x="1285" y="16"/>
                    </a:cubicBezTo>
                    <a:cubicBezTo>
                      <a:pt x="1296" y="19"/>
                      <a:pt x="1300" y="31"/>
                      <a:pt x="1307" y="36"/>
                    </a:cubicBezTo>
                    <a:cubicBezTo>
                      <a:pt x="1316" y="37"/>
                      <a:pt x="1308" y="21"/>
                      <a:pt x="1314" y="18"/>
                    </a:cubicBezTo>
                    <a:cubicBezTo>
                      <a:pt x="1330" y="21"/>
                      <a:pt x="1343" y="28"/>
                      <a:pt x="1345" y="45"/>
                    </a:cubicBezTo>
                    <a:cubicBezTo>
                      <a:pt x="1313" y="49"/>
                      <a:pt x="1293" y="41"/>
                      <a:pt x="1269" y="36"/>
                    </a:cubicBezTo>
                    <a:cubicBezTo>
                      <a:pt x="1261" y="44"/>
                      <a:pt x="1282" y="50"/>
                      <a:pt x="1276" y="54"/>
                    </a:cubicBezTo>
                    <a:cubicBezTo>
                      <a:pt x="1269" y="55"/>
                      <a:pt x="1260" y="53"/>
                      <a:pt x="1256" y="56"/>
                    </a:cubicBezTo>
                    <a:cubicBezTo>
                      <a:pt x="1256" y="62"/>
                      <a:pt x="1256" y="68"/>
                      <a:pt x="1256" y="74"/>
                    </a:cubicBezTo>
                    <a:cubicBezTo>
                      <a:pt x="1280" y="75"/>
                      <a:pt x="1296" y="83"/>
                      <a:pt x="1303" y="101"/>
                    </a:cubicBezTo>
                    <a:cubicBezTo>
                      <a:pt x="1282" y="116"/>
                      <a:pt x="1275" y="145"/>
                      <a:pt x="1231" y="137"/>
                    </a:cubicBezTo>
                    <a:cubicBezTo>
                      <a:pt x="1227" y="147"/>
                      <a:pt x="1230" y="167"/>
                      <a:pt x="1229" y="181"/>
                    </a:cubicBezTo>
                    <a:cubicBezTo>
                      <a:pt x="1255" y="199"/>
                      <a:pt x="1270" y="228"/>
                      <a:pt x="1263" y="279"/>
                    </a:cubicBezTo>
                    <a:cubicBezTo>
                      <a:pt x="1255" y="281"/>
                      <a:pt x="1243" y="266"/>
                      <a:pt x="1234" y="257"/>
                    </a:cubicBezTo>
                    <a:cubicBezTo>
                      <a:pt x="1223" y="246"/>
                      <a:pt x="1213" y="234"/>
                      <a:pt x="1205" y="226"/>
                    </a:cubicBezTo>
                    <a:cubicBezTo>
                      <a:pt x="1205" y="189"/>
                      <a:pt x="1205" y="153"/>
                      <a:pt x="1205" y="117"/>
                    </a:cubicBezTo>
                    <a:cubicBezTo>
                      <a:pt x="1200" y="113"/>
                      <a:pt x="1190" y="115"/>
                      <a:pt x="1182" y="114"/>
                    </a:cubicBezTo>
                    <a:cubicBezTo>
                      <a:pt x="1178" y="121"/>
                      <a:pt x="1181" y="135"/>
                      <a:pt x="1180" y="145"/>
                    </a:cubicBezTo>
                    <a:cubicBezTo>
                      <a:pt x="1171" y="147"/>
                      <a:pt x="1179" y="132"/>
                      <a:pt x="1173" y="130"/>
                    </a:cubicBezTo>
                    <a:cubicBezTo>
                      <a:pt x="1163" y="130"/>
                      <a:pt x="1153" y="130"/>
                      <a:pt x="1142" y="130"/>
                    </a:cubicBezTo>
                    <a:cubicBezTo>
                      <a:pt x="1137" y="145"/>
                      <a:pt x="1141" y="169"/>
                      <a:pt x="1140" y="188"/>
                    </a:cubicBezTo>
                    <a:cubicBezTo>
                      <a:pt x="1113" y="188"/>
                      <a:pt x="1085" y="188"/>
                      <a:pt x="1058" y="188"/>
                    </a:cubicBezTo>
                    <a:cubicBezTo>
                      <a:pt x="1045" y="196"/>
                      <a:pt x="1037" y="210"/>
                      <a:pt x="1024" y="219"/>
                    </a:cubicBezTo>
                    <a:cubicBezTo>
                      <a:pt x="1024" y="238"/>
                      <a:pt x="1024" y="258"/>
                      <a:pt x="1024" y="277"/>
                    </a:cubicBezTo>
                    <a:cubicBezTo>
                      <a:pt x="1073" y="272"/>
                      <a:pt x="1091" y="295"/>
                      <a:pt x="1111" y="319"/>
                    </a:cubicBezTo>
                    <a:cubicBezTo>
                      <a:pt x="1111" y="360"/>
                      <a:pt x="1111" y="401"/>
                      <a:pt x="1111" y="442"/>
                    </a:cubicBezTo>
                    <a:cubicBezTo>
                      <a:pt x="1101" y="442"/>
                      <a:pt x="1090" y="442"/>
                      <a:pt x="1080" y="442"/>
                    </a:cubicBezTo>
                    <a:cubicBezTo>
                      <a:pt x="1076" y="412"/>
                      <a:pt x="1090" y="365"/>
                      <a:pt x="1066" y="355"/>
                    </a:cubicBezTo>
                    <a:cubicBezTo>
                      <a:pt x="1010" y="397"/>
                      <a:pt x="974" y="323"/>
                      <a:pt x="944" y="302"/>
                    </a:cubicBezTo>
                    <a:cubicBezTo>
                      <a:pt x="930" y="302"/>
                      <a:pt x="916" y="302"/>
                      <a:pt x="901" y="302"/>
                    </a:cubicBezTo>
                    <a:cubicBezTo>
                      <a:pt x="897" y="315"/>
                      <a:pt x="901" y="338"/>
                      <a:pt x="899" y="355"/>
                    </a:cubicBezTo>
                    <a:cubicBezTo>
                      <a:pt x="854" y="338"/>
                      <a:pt x="845" y="385"/>
                      <a:pt x="815" y="380"/>
                    </a:cubicBezTo>
                    <a:cubicBezTo>
                      <a:pt x="800" y="377"/>
                      <a:pt x="801" y="364"/>
                      <a:pt x="786" y="355"/>
                    </a:cubicBezTo>
                    <a:cubicBezTo>
                      <a:pt x="769" y="379"/>
                      <a:pt x="738" y="369"/>
                      <a:pt x="725" y="348"/>
                    </a:cubicBezTo>
                    <a:cubicBezTo>
                      <a:pt x="715" y="348"/>
                      <a:pt x="705" y="348"/>
                      <a:pt x="694" y="348"/>
                    </a:cubicBezTo>
                    <a:cubicBezTo>
                      <a:pt x="690" y="356"/>
                      <a:pt x="693" y="371"/>
                      <a:pt x="692" y="382"/>
                    </a:cubicBezTo>
                    <a:cubicBezTo>
                      <a:pt x="660" y="388"/>
                      <a:pt x="657" y="365"/>
                      <a:pt x="641" y="355"/>
                    </a:cubicBezTo>
                    <a:cubicBezTo>
                      <a:pt x="617" y="358"/>
                      <a:pt x="616" y="397"/>
                      <a:pt x="592" y="397"/>
                    </a:cubicBezTo>
                    <a:cubicBezTo>
                      <a:pt x="580" y="398"/>
                      <a:pt x="576" y="379"/>
                      <a:pt x="563" y="375"/>
                    </a:cubicBezTo>
                    <a:cubicBezTo>
                      <a:pt x="548" y="371"/>
                      <a:pt x="532" y="378"/>
                      <a:pt x="520" y="375"/>
                    </a:cubicBezTo>
                    <a:cubicBezTo>
                      <a:pt x="497" y="369"/>
                      <a:pt x="488" y="336"/>
                      <a:pt x="473" y="333"/>
                    </a:cubicBezTo>
                    <a:cubicBezTo>
                      <a:pt x="455" y="346"/>
                      <a:pt x="449" y="354"/>
                      <a:pt x="427" y="348"/>
                    </a:cubicBezTo>
                    <a:cubicBezTo>
                      <a:pt x="407" y="343"/>
                      <a:pt x="407" y="325"/>
                      <a:pt x="387" y="328"/>
                    </a:cubicBezTo>
                    <a:cubicBezTo>
                      <a:pt x="375" y="330"/>
                      <a:pt x="374" y="342"/>
                      <a:pt x="362" y="348"/>
                    </a:cubicBezTo>
                    <a:cubicBezTo>
                      <a:pt x="339" y="346"/>
                      <a:pt x="319" y="348"/>
                      <a:pt x="315" y="366"/>
                    </a:cubicBezTo>
                    <a:cubicBezTo>
                      <a:pt x="328" y="367"/>
                      <a:pt x="327" y="394"/>
                      <a:pt x="331" y="397"/>
                    </a:cubicBezTo>
                    <a:cubicBezTo>
                      <a:pt x="310" y="395"/>
                      <a:pt x="292" y="401"/>
                      <a:pt x="273" y="397"/>
                    </a:cubicBezTo>
                    <a:cubicBezTo>
                      <a:pt x="263" y="396"/>
                      <a:pt x="252" y="383"/>
                      <a:pt x="231" y="388"/>
                    </a:cubicBezTo>
                    <a:cubicBezTo>
                      <a:pt x="209" y="394"/>
                      <a:pt x="204" y="419"/>
                      <a:pt x="186" y="431"/>
                    </a:cubicBezTo>
                    <a:cubicBezTo>
                      <a:pt x="198" y="445"/>
                      <a:pt x="212" y="459"/>
                      <a:pt x="226" y="471"/>
                    </a:cubicBezTo>
                    <a:cubicBezTo>
                      <a:pt x="216" y="490"/>
                      <a:pt x="233" y="518"/>
                      <a:pt x="228" y="524"/>
                    </a:cubicBezTo>
                    <a:cubicBezTo>
                      <a:pt x="213" y="528"/>
                      <a:pt x="212" y="503"/>
                      <a:pt x="195" y="498"/>
                    </a:cubicBezTo>
                    <a:cubicBezTo>
                      <a:pt x="169" y="490"/>
                      <a:pt x="133" y="510"/>
                      <a:pt x="119" y="487"/>
                    </a:cubicBezTo>
                    <a:cubicBezTo>
                      <a:pt x="123" y="474"/>
                      <a:pt x="136" y="470"/>
                      <a:pt x="141" y="460"/>
                    </a:cubicBezTo>
                    <a:cubicBezTo>
                      <a:pt x="142" y="454"/>
                      <a:pt x="138" y="452"/>
                      <a:pt x="132" y="453"/>
                    </a:cubicBezTo>
                    <a:cubicBezTo>
                      <a:pt x="142" y="444"/>
                      <a:pt x="152" y="434"/>
                      <a:pt x="148" y="411"/>
                    </a:cubicBezTo>
                    <a:cubicBezTo>
                      <a:pt x="132" y="404"/>
                      <a:pt x="115" y="412"/>
                      <a:pt x="103" y="409"/>
                    </a:cubicBezTo>
                    <a:cubicBezTo>
                      <a:pt x="84" y="403"/>
                      <a:pt x="80" y="373"/>
                      <a:pt x="52" y="380"/>
                    </a:cubicBezTo>
                    <a:cubicBezTo>
                      <a:pt x="57" y="345"/>
                      <a:pt x="34" y="339"/>
                      <a:pt x="17" y="326"/>
                    </a:cubicBezTo>
                    <a:cubicBezTo>
                      <a:pt x="17" y="316"/>
                      <a:pt x="17" y="307"/>
                      <a:pt x="17" y="297"/>
                    </a:cubicBezTo>
                    <a:cubicBezTo>
                      <a:pt x="22" y="297"/>
                      <a:pt x="30" y="298"/>
                      <a:pt x="30" y="293"/>
                    </a:cubicBezTo>
                    <a:cubicBezTo>
                      <a:pt x="30" y="290"/>
                      <a:pt x="30" y="287"/>
                      <a:pt x="30" y="284"/>
                    </a:cubicBezTo>
                    <a:cubicBezTo>
                      <a:pt x="31" y="275"/>
                      <a:pt x="21" y="277"/>
                      <a:pt x="14" y="277"/>
                    </a:cubicBezTo>
                    <a:cubicBezTo>
                      <a:pt x="29" y="260"/>
                      <a:pt x="36" y="236"/>
                      <a:pt x="28" y="208"/>
                    </a:cubicBezTo>
                    <a:cubicBezTo>
                      <a:pt x="24" y="194"/>
                      <a:pt x="5" y="189"/>
                      <a:pt x="3" y="179"/>
                    </a:cubicBezTo>
                    <a:cubicBezTo>
                      <a:pt x="0" y="161"/>
                      <a:pt x="12" y="159"/>
                      <a:pt x="19" y="148"/>
                    </a:cubicBezTo>
                    <a:cubicBezTo>
                      <a:pt x="27" y="153"/>
                      <a:pt x="32" y="162"/>
                      <a:pt x="39" y="168"/>
                    </a:cubicBezTo>
                    <a:cubicBezTo>
                      <a:pt x="69" y="165"/>
                      <a:pt x="93" y="169"/>
                      <a:pt x="99" y="190"/>
                    </a:cubicBezTo>
                    <a:cubicBezTo>
                      <a:pt x="82" y="196"/>
                      <a:pt x="51" y="188"/>
                      <a:pt x="34" y="195"/>
                    </a:cubicBezTo>
                    <a:cubicBezTo>
                      <a:pt x="48" y="210"/>
                      <a:pt x="54" y="233"/>
                      <a:pt x="88" y="228"/>
                    </a:cubicBezTo>
                    <a:cubicBezTo>
                      <a:pt x="100" y="204"/>
                      <a:pt x="134" y="203"/>
                      <a:pt x="130" y="163"/>
                    </a:cubicBezTo>
                    <a:cubicBezTo>
                      <a:pt x="140" y="162"/>
                      <a:pt x="131" y="181"/>
                      <a:pt x="137" y="183"/>
                    </a:cubicBezTo>
                    <a:cubicBezTo>
                      <a:pt x="163" y="189"/>
                      <a:pt x="164" y="171"/>
                      <a:pt x="177" y="163"/>
                    </a:cubicBezTo>
                    <a:cubicBezTo>
                      <a:pt x="202" y="163"/>
                      <a:pt x="228" y="163"/>
                      <a:pt x="253" y="163"/>
                    </a:cubicBezTo>
                    <a:cubicBezTo>
                      <a:pt x="259" y="163"/>
                      <a:pt x="257" y="154"/>
                      <a:pt x="257" y="148"/>
                    </a:cubicBezTo>
                    <a:cubicBezTo>
                      <a:pt x="286" y="146"/>
                      <a:pt x="315" y="145"/>
                      <a:pt x="322" y="166"/>
                    </a:cubicBezTo>
                    <a:cubicBezTo>
                      <a:pt x="335" y="145"/>
                      <a:pt x="318" y="118"/>
                      <a:pt x="295" y="119"/>
                    </a:cubicBezTo>
                    <a:cubicBezTo>
                      <a:pt x="295" y="111"/>
                      <a:pt x="295" y="102"/>
                      <a:pt x="295" y="94"/>
                    </a:cubicBezTo>
                    <a:cubicBezTo>
                      <a:pt x="304" y="94"/>
                      <a:pt x="313" y="94"/>
                      <a:pt x="322" y="94"/>
                    </a:cubicBezTo>
                    <a:cubicBezTo>
                      <a:pt x="316" y="133"/>
                      <a:pt x="359" y="123"/>
                      <a:pt x="349" y="166"/>
                    </a:cubicBezTo>
                    <a:cubicBezTo>
                      <a:pt x="343" y="166"/>
                      <a:pt x="336" y="165"/>
                      <a:pt x="333" y="168"/>
                    </a:cubicBezTo>
                    <a:cubicBezTo>
                      <a:pt x="333" y="174"/>
                      <a:pt x="333" y="180"/>
                      <a:pt x="333" y="186"/>
                    </a:cubicBezTo>
                    <a:cubicBezTo>
                      <a:pt x="342" y="190"/>
                      <a:pt x="359" y="187"/>
                      <a:pt x="371" y="188"/>
                    </a:cubicBezTo>
                    <a:cubicBezTo>
                      <a:pt x="377" y="179"/>
                      <a:pt x="369" y="156"/>
                      <a:pt x="375" y="148"/>
                    </a:cubicBezTo>
                    <a:cubicBezTo>
                      <a:pt x="394" y="141"/>
                      <a:pt x="380" y="165"/>
                      <a:pt x="393" y="163"/>
                    </a:cubicBezTo>
                    <a:cubicBezTo>
                      <a:pt x="409" y="166"/>
                      <a:pt x="400" y="143"/>
                      <a:pt x="402" y="132"/>
                    </a:cubicBezTo>
                    <a:cubicBezTo>
                      <a:pt x="388" y="127"/>
                      <a:pt x="361" y="135"/>
                      <a:pt x="355" y="121"/>
                    </a:cubicBezTo>
                    <a:cubicBezTo>
                      <a:pt x="360" y="116"/>
                      <a:pt x="374" y="120"/>
                      <a:pt x="382" y="119"/>
                    </a:cubicBezTo>
                    <a:cubicBezTo>
                      <a:pt x="388" y="115"/>
                      <a:pt x="381" y="101"/>
                      <a:pt x="384" y="101"/>
                    </a:cubicBezTo>
                    <a:cubicBezTo>
                      <a:pt x="388" y="101"/>
                      <a:pt x="392" y="101"/>
                      <a:pt x="395" y="101"/>
                    </a:cubicBezTo>
                    <a:cubicBezTo>
                      <a:pt x="404" y="103"/>
                      <a:pt x="397" y="120"/>
                      <a:pt x="413" y="114"/>
                    </a:cubicBezTo>
                    <a:cubicBezTo>
                      <a:pt x="422" y="111"/>
                      <a:pt x="416" y="92"/>
                      <a:pt x="418" y="81"/>
                    </a:cubicBezTo>
                    <a:cubicBezTo>
                      <a:pt x="413" y="75"/>
                      <a:pt x="395" y="82"/>
                      <a:pt x="391" y="76"/>
                    </a:cubicBezTo>
                    <a:cubicBezTo>
                      <a:pt x="392" y="66"/>
                      <a:pt x="415" y="77"/>
                      <a:pt x="420" y="70"/>
                    </a:cubicBezTo>
                    <a:cubicBezTo>
                      <a:pt x="416" y="60"/>
                      <a:pt x="404" y="58"/>
                      <a:pt x="409" y="41"/>
                    </a:cubicBezTo>
                    <a:cubicBezTo>
                      <a:pt x="435" y="41"/>
                      <a:pt x="461" y="41"/>
                      <a:pt x="487" y="41"/>
                    </a:cubicBezTo>
                    <a:cubicBezTo>
                      <a:pt x="493" y="32"/>
                      <a:pt x="485" y="9"/>
                      <a:pt x="491" y="1"/>
                    </a:cubicBezTo>
                    <a:cubicBezTo>
                      <a:pt x="495" y="1"/>
                      <a:pt x="500" y="0"/>
                      <a:pt x="500" y="3"/>
                    </a:cubicBezTo>
                    <a:cubicBezTo>
                      <a:pt x="514" y="18"/>
                      <a:pt x="555" y="6"/>
                      <a:pt x="580" y="10"/>
                    </a:cubicBezTo>
                    <a:cubicBezTo>
                      <a:pt x="583" y="15"/>
                      <a:pt x="589" y="17"/>
                      <a:pt x="592" y="23"/>
                    </a:cubicBezTo>
                    <a:close/>
                  </a:path>
                </a:pathLst>
              </a:custGeom>
              <a:solidFill>
                <a:srgbClr val="00CCFF"/>
              </a:solidFill>
              <a:ln w="9525">
                <a:noFill/>
                <a:round/>
                <a:headEnd/>
                <a:tailEnd/>
              </a:ln>
            </p:spPr>
            <p:txBody>
              <a:bodyPr/>
              <a:lstStyle/>
              <a:p>
                <a:endParaRPr lang="zh-CN" altLang="en-US" sz="2000">
                  <a:solidFill>
                    <a:schemeClr val="tx1"/>
                  </a:solidFill>
                  <a:ea typeface="微软雅黑" pitchFamily="34" charset="-122"/>
                </a:endParaRPr>
              </a:p>
            </p:txBody>
          </p:sp>
          <p:sp>
            <p:nvSpPr>
              <p:cNvPr id="52092" name="Freeform 21"/>
              <p:cNvSpPr>
                <a:spLocks/>
              </p:cNvSpPr>
              <p:nvPr/>
            </p:nvSpPr>
            <p:spPr bwMode="auto">
              <a:xfrm>
                <a:off x="5215" y="641"/>
                <a:ext cx="799" cy="473"/>
              </a:xfrm>
              <a:custGeom>
                <a:avLst/>
                <a:gdLst>
                  <a:gd name="T0" fmla="*/ 1500 w 399"/>
                  <a:gd name="T1" fmla="*/ 0 h 236"/>
                  <a:gd name="T2" fmla="*/ 2723 w 399"/>
                  <a:gd name="T3" fmla="*/ 0 h 236"/>
                  <a:gd name="T4" fmla="*/ 2723 w 399"/>
                  <a:gd name="T5" fmla="*/ 144 h 236"/>
                  <a:gd name="T6" fmla="*/ 3204 w 399"/>
                  <a:gd name="T7" fmla="*/ 160 h 236"/>
                  <a:gd name="T8" fmla="*/ 2257 w 399"/>
                  <a:gd name="T9" fmla="*/ 1144 h 236"/>
                  <a:gd name="T10" fmla="*/ 2257 w 399"/>
                  <a:gd name="T11" fmla="*/ 1377 h 236"/>
                  <a:gd name="T12" fmla="*/ 2451 w 399"/>
                  <a:gd name="T13" fmla="*/ 1401 h 236"/>
                  <a:gd name="T14" fmla="*/ 2435 w 399"/>
                  <a:gd name="T15" fmla="*/ 1900 h 236"/>
                  <a:gd name="T16" fmla="*/ 2419 w 399"/>
                  <a:gd name="T17" fmla="*/ 1547 h 236"/>
                  <a:gd name="T18" fmla="*/ 2169 w 399"/>
                  <a:gd name="T19" fmla="*/ 1523 h 236"/>
                  <a:gd name="T20" fmla="*/ 2169 w 399"/>
                  <a:gd name="T21" fmla="*/ 1257 h 236"/>
                  <a:gd name="T22" fmla="*/ 1880 w 399"/>
                  <a:gd name="T23" fmla="*/ 1241 h 236"/>
                  <a:gd name="T24" fmla="*/ 1880 w 399"/>
                  <a:gd name="T25" fmla="*/ 1056 h 236"/>
                  <a:gd name="T26" fmla="*/ 1428 w 399"/>
                  <a:gd name="T27" fmla="*/ 1313 h 236"/>
                  <a:gd name="T28" fmla="*/ 1648 w 399"/>
                  <a:gd name="T29" fmla="*/ 1040 h 236"/>
                  <a:gd name="T30" fmla="*/ 1608 w 399"/>
                  <a:gd name="T31" fmla="*/ 968 h 236"/>
                  <a:gd name="T32" fmla="*/ 1356 w 399"/>
                  <a:gd name="T33" fmla="*/ 1185 h 236"/>
                  <a:gd name="T34" fmla="*/ 963 w 399"/>
                  <a:gd name="T35" fmla="*/ 1185 h 236"/>
                  <a:gd name="T36" fmla="*/ 657 w 399"/>
                  <a:gd name="T37" fmla="*/ 1475 h 236"/>
                  <a:gd name="T38" fmla="*/ 0 w 399"/>
                  <a:gd name="T39" fmla="*/ 1451 h 236"/>
                  <a:gd name="T40" fmla="*/ 481 w 399"/>
                  <a:gd name="T41" fmla="*/ 1417 h 236"/>
                  <a:gd name="T42" fmla="*/ 769 w 399"/>
                  <a:gd name="T43" fmla="*/ 1128 h 236"/>
                  <a:gd name="T44" fmla="*/ 537 w 399"/>
                  <a:gd name="T45" fmla="*/ 1112 h 236"/>
                  <a:gd name="T46" fmla="*/ 681 w 399"/>
                  <a:gd name="T47" fmla="*/ 932 h 236"/>
                  <a:gd name="T48" fmla="*/ 513 w 399"/>
                  <a:gd name="T49" fmla="*/ 916 h 236"/>
                  <a:gd name="T50" fmla="*/ 785 w 399"/>
                  <a:gd name="T51" fmla="*/ 627 h 236"/>
                  <a:gd name="T52" fmla="*/ 1212 w 399"/>
                  <a:gd name="T53" fmla="*/ 627 h 236"/>
                  <a:gd name="T54" fmla="*/ 1372 w 399"/>
                  <a:gd name="T55" fmla="*/ 483 h 236"/>
                  <a:gd name="T56" fmla="*/ 963 w 399"/>
                  <a:gd name="T57" fmla="*/ 465 h 236"/>
                  <a:gd name="T58" fmla="*/ 1484 w 399"/>
                  <a:gd name="T59" fmla="*/ 249 h 236"/>
                  <a:gd name="T60" fmla="*/ 1500 w 399"/>
                  <a:gd name="T61" fmla="*/ 0 h 2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9"/>
                  <a:gd name="T94" fmla="*/ 0 h 236"/>
                  <a:gd name="T95" fmla="*/ 399 w 399"/>
                  <a:gd name="T96" fmla="*/ 236 h 2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9" h="236">
                    <a:moveTo>
                      <a:pt x="187" y="0"/>
                    </a:moveTo>
                    <a:cubicBezTo>
                      <a:pt x="238" y="0"/>
                      <a:pt x="288" y="0"/>
                      <a:pt x="339" y="0"/>
                    </a:cubicBezTo>
                    <a:cubicBezTo>
                      <a:pt x="339" y="6"/>
                      <a:pt x="339" y="12"/>
                      <a:pt x="339" y="18"/>
                    </a:cubicBezTo>
                    <a:cubicBezTo>
                      <a:pt x="358" y="19"/>
                      <a:pt x="383" y="15"/>
                      <a:pt x="399" y="20"/>
                    </a:cubicBezTo>
                    <a:cubicBezTo>
                      <a:pt x="363" y="64"/>
                      <a:pt x="318" y="100"/>
                      <a:pt x="281" y="142"/>
                    </a:cubicBezTo>
                    <a:cubicBezTo>
                      <a:pt x="281" y="152"/>
                      <a:pt x="281" y="162"/>
                      <a:pt x="281" y="171"/>
                    </a:cubicBezTo>
                    <a:cubicBezTo>
                      <a:pt x="285" y="177"/>
                      <a:pt x="298" y="172"/>
                      <a:pt x="305" y="174"/>
                    </a:cubicBezTo>
                    <a:cubicBezTo>
                      <a:pt x="304" y="194"/>
                      <a:pt x="308" y="220"/>
                      <a:pt x="303" y="236"/>
                    </a:cubicBezTo>
                    <a:cubicBezTo>
                      <a:pt x="298" y="226"/>
                      <a:pt x="302" y="206"/>
                      <a:pt x="301" y="192"/>
                    </a:cubicBezTo>
                    <a:cubicBezTo>
                      <a:pt x="295" y="186"/>
                      <a:pt x="279" y="191"/>
                      <a:pt x="270" y="189"/>
                    </a:cubicBezTo>
                    <a:cubicBezTo>
                      <a:pt x="270" y="178"/>
                      <a:pt x="270" y="167"/>
                      <a:pt x="270" y="156"/>
                    </a:cubicBezTo>
                    <a:cubicBezTo>
                      <a:pt x="262" y="151"/>
                      <a:pt x="245" y="155"/>
                      <a:pt x="234" y="154"/>
                    </a:cubicBezTo>
                    <a:cubicBezTo>
                      <a:pt x="234" y="146"/>
                      <a:pt x="234" y="139"/>
                      <a:pt x="234" y="131"/>
                    </a:cubicBezTo>
                    <a:cubicBezTo>
                      <a:pt x="199" y="126"/>
                      <a:pt x="203" y="158"/>
                      <a:pt x="178" y="163"/>
                    </a:cubicBezTo>
                    <a:cubicBezTo>
                      <a:pt x="176" y="148"/>
                      <a:pt x="197" y="140"/>
                      <a:pt x="205" y="129"/>
                    </a:cubicBezTo>
                    <a:cubicBezTo>
                      <a:pt x="205" y="125"/>
                      <a:pt x="199" y="126"/>
                      <a:pt x="200" y="120"/>
                    </a:cubicBezTo>
                    <a:cubicBezTo>
                      <a:pt x="186" y="125"/>
                      <a:pt x="182" y="140"/>
                      <a:pt x="169" y="147"/>
                    </a:cubicBezTo>
                    <a:cubicBezTo>
                      <a:pt x="153" y="147"/>
                      <a:pt x="137" y="147"/>
                      <a:pt x="120" y="147"/>
                    </a:cubicBezTo>
                    <a:cubicBezTo>
                      <a:pt x="106" y="157"/>
                      <a:pt x="96" y="172"/>
                      <a:pt x="82" y="183"/>
                    </a:cubicBezTo>
                    <a:cubicBezTo>
                      <a:pt x="56" y="181"/>
                      <a:pt x="23" y="186"/>
                      <a:pt x="0" y="180"/>
                    </a:cubicBezTo>
                    <a:cubicBezTo>
                      <a:pt x="11" y="170"/>
                      <a:pt x="41" y="179"/>
                      <a:pt x="60" y="176"/>
                    </a:cubicBezTo>
                    <a:cubicBezTo>
                      <a:pt x="73" y="165"/>
                      <a:pt x="85" y="153"/>
                      <a:pt x="96" y="140"/>
                    </a:cubicBezTo>
                    <a:cubicBezTo>
                      <a:pt x="90" y="135"/>
                      <a:pt x="76" y="139"/>
                      <a:pt x="67" y="138"/>
                    </a:cubicBezTo>
                    <a:cubicBezTo>
                      <a:pt x="69" y="127"/>
                      <a:pt x="80" y="125"/>
                      <a:pt x="85" y="116"/>
                    </a:cubicBezTo>
                    <a:cubicBezTo>
                      <a:pt x="82" y="111"/>
                      <a:pt x="71" y="115"/>
                      <a:pt x="64" y="114"/>
                    </a:cubicBezTo>
                    <a:cubicBezTo>
                      <a:pt x="73" y="98"/>
                      <a:pt x="86" y="89"/>
                      <a:pt x="98" y="78"/>
                    </a:cubicBezTo>
                    <a:cubicBezTo>
                      <a:pt x="116" y="78"/>
                      <a:pt x="134" y="78"/>
                      <a:pt x="151" y="78"/>
                    </a:cubicBezTo>
                    <a:cubicBezTo>
                      <a:pt x="160" y="74"/>
                      <a:pt x="163" y="65"/>
                      <a:pt x="171" y="60"/>
                    </a:cubicBezTo>
                    <a:cubicBezTo>
                      <a:pt x="159" y="55"/>
                      <a:pt x="137" y="59"/>
                      <a:pt x="120" y="58"/>
                    </a:cubicBezTo>
                    <a:cubicBezTo>
                      <a:pt x="129" y="36"/>
                      <a:pt x="150" y="26"/>
                      <a:pt x="185" y="31"/>
                    </a:cubicBezTo>
                    <a:cubicBezTo>
                      <a:pt x="190" y="25"/>
                      <a:pt x="186" y="10"/>
                      <a:pt x="187"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093" name="Freeform 22"/>
              <p:cNvSpPr>
                <a:spLocks/>
              </p:cNvSpPr>
              <p:nvPr/>
            </p:nvSpPr>
            <p:spPr bwMode="auto">
              <a:xfrm>
                <a:off x="6360" y="613"/>
                <a:ext cx="194" cy="122"/>
              </a:xfrm>
              <a:custGeom>
                <a:avLst/>
                <a:gdLst>
                  <a:gd name="T0" fmla="*/ 776 w 97"/>
                  <a:gd name="T1" fmla="*/ 232 h 61"/>
                  <a:gd name="T2" fmla="*/ 96 w 97"/>
                  <a:gd name="T3" fmla="*/ 432 h 61"/>
                  <a:gd name="T4" fmla="*/ 776 w 97"/>
                  <a:gd name="T5" fmla="*/ 232 h 61"/>
                  <a:gd name="T6" fmla="*/ 0 60000 65536"/>
                  <a:gd name="T7" fmla="*/ 0 60000 65536"/>
                  <a:gd name="T8" fmla="*/ 0 60000 65536"/>
                  <a:gd name="T9" fmla="*/ 0 w 97"/>
                  <a:gd name="T10" fmla="*/ 0 h 61"/>
                  <a:gd name="T11" fmla="*/ 97 w 97"/>
                  <a:gd name="T12" fmla="*/ 61 h 61"/>
                </a:gdLst>
                <a:ahLst/>
                <a:cxnLst>
                  <a:cxn ang="T6">
                    <a:pos x="T0" y="T1"/>
                  </a:cxn>
                  <a:cxn ang="T7">
                    <a:pos x="T2" y="T3"/>
                  </a:cxn>
                  <a:cxn ang="T8">
                    <a:pos x="T4" y="T5"/>
                  </a:cxn>
                </a:cxnLst>
                <a:rect l="T9" t="T10" r="T11" b="T12"/>
                <a:pathLst>
                  <a:path w="97" h="61">
                    <a:moveTo>
                      <a:pt x="97" y="29"/>
                    </a:moveTo>
                    <a:cubicBezTo>
                      <a:pt x="48" y="17"/>
                      <a:pt x="56" y="61"/>
                      <a:pt x="12" y="54"/>
                    </a:cubicBezTo>
                    <a:cubicBezTo>
                      <a:pt x="0" y="8"/>
                      <a:pt x="82" y="0"/>
                      <a:pt x="97" y="29"/>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094" name="Freeform 23"/>
              <p:cNvSpPr>
                <a:spLocks/>
              </p:cNvSpPr>
              <p:nvPr/>
            </p:nvSpPr>
            <p:spPr bwMode="auto">
              <a:xfrm>
                <a:off x="3469" y="635"/>
                <a:ext cx="42" cy="20"/>
              </a:xfrm>
              <a:custGeom>
                <a:avLst/>
                <a:gdLst>
                  <a:gd name="T0" fmla="*/ 0 w 21"/>
                  <a:gd name="T1" fmla="*/ 40 h 10"/>
                  <a:gd name="T2" fmla="*/ 160 w 21"/>
                  <a:gd name="T3" fmla="*/ 80 h 10"/>
                  <a:gd name="T4" fmla="*/ 0 w 21"/>
                  <a:gd name="T5" fmla="*/ 80 h 10"/>
                  <a:gd name="T6" fmla="*/ 0 w 21"/>
                  <a:gd name="T7" fmla="*/ 40 h 10"/>
                  <a:gd name="T8" fmla="*/ 0 60000 65536"/>
                  <a:gd name="T9" fmla="*/ 0 60000 65536"/>
                  <a:gd name="T10" fmla="*/ 0 60000 65536"/>
                  <a:gd name="T11" fmla="*/ 0 60000 65536"/>
                  <a:gd name="T12" fmla="*/ 0 w 21"/>
                  <a:gd name="T13" fmla="*/ 0 h 10"/>
                  <a:gd name="T14" fmla="*/ 21 w 21"/>
                  <a:gd name="T15" fmla="*/ 10 h 10"/>
                </a:gdLst>
                <a:ahLst/>
                <a:cxnLst>
                  <a:cxn ang="T8">
                    <a:pos x="T0" y="T1"/>
                  </a:cxn>
                  <a:cxn ang="T9">
                    <a:pos x="T2" y="T3"/>
                  </a:cxn>
                  <a:cxn ang="T10">
                    <a:pos x="T4" y="T5"/>
                  </a:cxn>
                  <a:cxn ang="T11">
                    <a:pos x="T6" y="T7"/>
                  </a:cxn>
                </a:cxnLst>
                <a:rect l="T12" t="T13" r="T14" b="T15"/>
                <a:pathLst>
                  <a:path w="21" h="10">
                    <a:moveTo>
                      <a:pt x="0" y="5"/>
                    </a:moveTo>
                    <a:cubicBezTo>
                      <a:pt x="6" y="7"/>
                      <a:pt x="21" y="0"/>
                      <a:pt x="20" y="10"/>
                    </a:cubicBezTo>
                    <a:cubicBezTo>
                      <a:pt x="14" y="10"/>
                      <a:pt x="7" y="10"/>
                      <a:pt x="0" y="10"/>
                    </a:cubicBezTo>
                    <a:cubicBezTo>
                      <a:pt x="0" y="8"/>
                      <a:pt x="0" y="7"/>
                      <a:pt x="0" y="5"/>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095" name="Freeform 24"/>
              <p:cNvSpPr>
                <a:spLocks/>
              </p:cNvSpPr>
              <p:nvPr/>
            </p:nvSpPr>
            <p:spPr bwMode="auto">
              <a:xfrm>
                <a:off x="6842" y="641"/>
                <a:ext cx="64" cy="40"/>
              </a:xfrm>
              <a:custGeom>
                <a:avLst/>
                <a:gdLst>
                  <a:gd name="T0" fmla="*/ 256 w 32"/>
                  <a:gd name="T1" fmla="*/ 16 h 20"/>
                  <a:gd name="T2" fmla="*/ 0 w 32"/>
                  <a:gd name="T3" fmla="*/ 144 h 20"/>
                  <a:gd name="T4" fmla="*/ 256 w 32"/>
                  <a:gd name="T5" fmla="*/ 16 h 20"/>
                  <a:gd name="T6" fmla="*/ 0 60000 65536"/>
                  <a:gd name="T7" fmla="*/ 0 60000 65536"/>
                  <a:gd name="T8" fmla="*/ 0 60000 65536"/>
                  <a:gd name="T9" fmla="*/ 0 w 32"/>
                  <a:gd name="T10" fmla="*/ 0 h 20"/>
                  <a:gd name="T11" fmla="*/ 32 w 32"/>
                  <a:gd name="T12" fmla="*/ 20 h 20"/>
                </a:gdLst>
                <a:ahLst/>
                <a:cxnLst>
                  <a:cxn ang="T6">
                    <a:pos x="T0" y="T1"/>
                  </a:cxn>
                  <a:cxn ang="T7">
                    <a:pos x="T2" y="T3"/>
                  </a:cxn>
                  <a:cxn ang="T8">
                    <a:pos x="T4" y="T5"/>
                  </a:cxn>
                </a:cxnLst>
                <a:rect l="T9" t="T10" r="T11" b="T12"/>
                <a:pathLst>
                  <a:path w="32" h="20">
                    <a:moveTo>
                      <a:pt x="32" y="2"/>
                    </a:moveTo>
                    <a:cubicBezTo>
                      <a:pt x="28" y="14"/>
                      <a:pt x="18" y="20"/>
                      <a:pt x="0" y="18"/>
                    </a:cubicBezTo>
                    <a:cubicBezTo>
                      <a:pt x="4" y="5"/>
                      <a:pt x="14" y="0"/>
                      <a:pt x="32" y="2"/>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096" name="Freeform 25"/>
              <p:cNvSpPr>
                <a:spLocks/>
              </p:cNvSpPr>
              <p:nvPr/>
            </p:nvSpPr>
            <p:spPr bwMode="auto">
              <a:xfrm>
                <a:off x="6952" y="635"/>
                <a:ext cx="181" cy="88"/>
              </a:xfrm>
              <a:custGeom>
                <a:avLst/>
                <a:gdLst>
                  <a:gd name="T0" fmla="*/ 8 w 90"/>
                  <a:gd name="T1" fmla="*/ 40 h 44"/>
                  <a:gd name="T2" fmla="*/ 316 w 90"/>
                  <a:gd name="T3" fmla="*/ 80 h 44"/>
                  <a:gd name="T4" fmla="*/ 195 w 90"/>
                  <a:gd name="T5" fmla="*/ 128 h 44"/>
                  <a:gd name="T6" fmla="*/ 195 w 90"/>
                  <a:gd name="T7" fmla="*/ 216 h 44"/>
                  <a:gd name="T8" fmla="*/ 732 w 90"/>
                  <a:gd name="T9" fmla="*/ 288 h 44"/>
                  <a:gd name="T10" fmla="*/ 48 w 90"/>
                  <a:gd name="T11" fmla="*/ 256 h 44"/>
                  <a:gd name="T12" fmla="*/ 195 w 90"/>
                  <a:gd name="T13" fmla="*/ 96 h 44"/>
                  <a:gd name="T14" fmla="*/ 8 w 90"/>
                  <a:gd name="T15" fmla="*/ 40 h 44"/>
                  <a:gd name="T16" fmla="*/ 0 60000 65536"/>
                  <a:gd name="T17" fmla="*/ 0 60000 65536"/>
                  <a:gd name="T18" fmla="*/ 0 60000 65536"/>
                  <a:gd name="T19" fmla="*/ 0 60000 65536"/>
                  <a:gd name="T20" fmla="*/ 0 60000 65536"/>
                  <a:gd name="T21" fmla="*/ 0 60000 65536"/>
                  <a:gd name="T22" fmla="*/ 0 60000 65536"/>
                  <a:gd name="T23" fmla="*/ 0 60000 65536"/>
                  <a:gd name="T24" fmla="*/ 0 w 90"/>
                  <a:gd name="T25" fmla="*/ 0 h 44"/>
                  <a:gd name="T26" fmla="*/ 90 w 90"/>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 h="44">
                    <a:moveTo>
                      <a:pt x="1" y="5"/>
                    </a:moveTo>
                    <a:cubicBezTo>
                      <a:pt x="13" y="7"/>
                      <a:pt x="34" y="0"/>
                      <a:pt x="39" y="10"/>
                    </a:cubicBezTo>
                    <a:cubicBezTo>
                      <a:pt x="41" y="18"/>
                      <a:pt x="31" y="16"/>
                      <a:pt x="24" y="16"/>
                    </a:cubicBezTo>
                    <a:cubicBezTo>
                      <a:pt x="24" y="20"/>
                      <a:pt x="24" y="24"/>
                      <a:pt x="24" y="27"/>
                    </a:cubicBezTo>
                    <a:cubicBezTo>
                      <a:pt x="40" y="36"/>
                      <a:pt x="81" y="20"/>
                      <a:pt x="90" y="36"/>
                    </a:cubicBezTo>
                    <a:cubicBezTo>
                      <a:pt x="67" y="38"/>
                      <a:pt x="22" y="44"/>
                      <a:pt x="6" y="32"/>
                    </a:cubicBezTo>
                    <a:cubicBezTo>
                      <a:pt x="8" y="22"/>
                      <a:pt x="17" y="18"/>
                      <a:pt x="24" y="12"/>
                    </a:cubicBezTo>
                    <a:cubicBezTo>
                      <a:pt x="21" y="4"/>
                      <a:pt x="0" y="16"/>
                      <a:pt x="1" y="5"/>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097" name="Freeform 26"/>
              <p:cNvSpPr>
                <a:spLocks/>
              </p:cNvSpPr>
              <p:nvPr/>
            </p:nvSpPr>
            <p:spPr bwMode="auto">
              <a:xfrm>
                <a:off x="6910" y="675"/>
                <a:ext cx="32" cy="20"/>
              </a:xfrm>
              <a:custGeom>
                <a:avLst/>
                <a:gdLst>
                  <a:gd name="T0" fmla="*/ 128 w 16"/>
                  <a:gd name="T1" fmla="*/ 8 h 10"/>
                  <a:gd name="T2" fmla="*/ 0 w 16"/>
                  <a:gd name="T3" fmla="*/ 80 h 10"/>
                  <a:gd name="T4" fmla="*/ 128 w 16"/>
                  <a:gd name="T5" fmla="*/ 8 h 10"/>
                  <a:gd name="T6" fmla="*/ 0 60000 65536"/>
                  <a:gd name="T7" fmla="*/ 0 60000 65536"/>
                  <a:gd name="T8" fmla="*/ 0 60000 65536"/>
                  <a:gd name="T9" fmla="*/ 0 w 16"/>
                  <a:gd name="T10" fmla="*/ 0 h 10"/>
                  <a:gd name="T11" fmla="*/ 16 w 16"/>
                  <a:gd name="T12" fmla="*/ 10 h 10"/>
                </a:gdLst>
                <a:ahLst/>
                <a:cxnLst>
                  <a:cxn ang="T6">
                    <a:pos x="T0" y="T1"/>
                  </a:cxn>
                  <a:cxn ang="T7">
                    <a:pos x="T2" y="T3"/>
                  </a:cxn>
                  <a:cxn ang="T8">
                    <a:pos x="T4" y="T5"/>
                  </a:cxn>
                </a:cxnLst>
                <a:rect l="T9" t="T10" r="T11" b="T12"/>
                <a:pathLst>
                  <a:path w="16" h="10">
                    <a:moveTo>
                      <a:pt x="16" y="1"/>
                    </a:moveTo>
                    <a:cubicBezTo>
                      <a:pt x="15" y="9"/>
                      <a:pt x="9" y="10"/>
                      <a:pt x="0" y="10"/>
                    </a:cubicBezTo>
                    <a:cubicBezTo>
                      <a:pt x="0" y="1"/>
                      <a:pt x="6" y="0"/>
                      <a:pt x="16" y="1"/>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098" name="Freeform 27"/>
              <p:cNvSpPr>
                <a:spLocks/>
              </p:cNvSpPr>
              <p:nvPr/>
            </p:nvSpPr>
            <p:spPr bwMode="auto">
              <a:xfrm>
                <a:off x="5777" y="695"/>
                <a:ext cx="1400" cy="950"/>
              </a:xfrm>
              <a:custGeom>
                <a:avLst/>
                <a:gdLst>
                  <a:gd name="T0" fmla="*/ 1212 w 699"/>
                  <a:gd name="T1" fmla="*/ 232 h 474"/>
                  <a:gd name="T2" fmla="*/ 2131 w 699"/>
                  <a:gd name="T3" fmla="*/ 232 h 474"/>
                  <a:gd name="T4" fmla="*/ 2556 w 699"/>
                  <a:gd name="T5" fmla="*/ 643 h 474"/>
                  <a:gd name="T6" fmla="*/ 3349 w 699"/>
                  <a:gd name="T7" fmla="*/ 788 h 474"/>
                  <a:gd name="T8" fmla="*/ 3791 w 699"/>
                  <a:gd name="T9" fmla="*/ 788 h 474"/>
                  <a:gd name="T10" fmla="*/ 4244 w 699"/>
                  <a:gd name="T11" fmla="*/ 425 h 474"/>
                  <a:gd name="T12" fmla="*/ 4260 w 699"/>
                  <a:gd name="T13" fmla="*/ 908 h 474"/>
                  <a:gd name="T14" fmla="*/ 4605 w 699"/>
                  <a:gd name="T15" fmla="*/ 716 h 474"/>
                  <a:gd name="T16" fmla="*/ 4372 w 699"/>
                  <a:gd name="T17" fmla="*/ 1040 h 474"/>
                  <a:gd name="T18" fmla="*/ 3992 w 699"/>
                  <a:gd name="T19" fmla="*/ 1040 h 474"/>
                  <a:gd name="T20" fmla="*/ 3485 w 699"/>
                  <a:gd name="T21" fmla="*/ 1329 h 474"/>
                  <a:gd name="T22" fmla="*/ 3132 w 699"/>
                  <a:gd name="T23" fmla="*/ 1668 h 474"/>
                  <a:gd name="T24" fmla="*/ 3719 w 699"/>
                  <a:gd name="T25" fmla="*/ 2293 h 474"/>
                  <a:gd name="T26" fmla="*/ 3719 w 699"/>
                  <a:gd name="T27" fmla="*/ 2704 h 474"/>
                  <a:gd name="T28" fmla="*/ 3904 w 699"/>
                  <a:gd name="T29" fmla="*/ 2720 h 474"/>
                  <a:gd name="T30" fmla="*/ 3904 w 699"/>
                  <a:gd name="T31" fmla="*/ 2349 h 474"/>
                  <a:gd name="T32" fmla="*/ 4300 w 699"/>
                  <a:gd name="T33" fmla="*/ 2149 h 474"/>
                  <a:gd name="T34" fmla="*/ 4444 w 699"/>
                  <a:gd name="T35" fmla="*/ 1756 h 474"/>
                  <a:gd name="T36" fmla="*/ 4508 w 699"/>
                  <a:gd name="T37" fmla="*/ 1491 h 474"/>
                  <a:gd name="T38" fmla="*/ 5047 w 699"/>
                  <a:gd name="T39" fmla="*/ 1756 h 474"/>
                  <a:gd name="T40" fmla="*/ 4813 w 699"/>
                  <a:gd name="T41" fmla="*/ 1956 h 474"/>
                  <a:gd name="T42" fmla="*/ 4999 w 699"/>
                  <a:gd name="T43" fmla="*/ 2165 h 474"/>
                  <a:gd name="T44" fmla="*/ 5336 w 699"/>
                  <a:gd name="T45" fmla="*/ 1860 h 474"/>
                  <a:gd name="T46" fmla="*/ 5392 w 699"/>
                  <a:gd name="T47" fmla="*/ 2439 h 474"/>
                  <a:gd name="T48" fmla="*/ 5584 w 699"/>
                  <a:gd name="T49" fmla="*/ 2455 h 474"/>
                  <a:gd name="T50" fmla="*/ 5304 w 699"/>
                  <a:gd name="T51" fmla="*/ 2908 h 474"/>
                  <a:gd name="T52" fmla="*/ 4565 w 699"/>
                  <a:gd name="T53" fmla="*/ 2908 h 474"/>
                  <a:gd name="T54" fmla="*/ 4348 w 699"/>
                  <a:gd name="T55" fmla="*/ 3229 h 474"/>
                  <a:gd name="T56" fmla="*/ 4813 w 699"/>
                  <a:gd name="T57" fmla="*/ 3101 h 474"/>
                  <a:gd name="T58" fmla="*/ 4741 w 699"/>
                  <a:gd name="T59" fmla="*/ 3229 h 474"/>
                  <a:gd name="T60" fmla="*/ 4911 w 699"/>
                  <a:gd name="T61" fmla="*/ 3511 h 474"/>
                  <a:gd name="T62" fmla="*/ 4581 w 699"/>
                  <a:gd name="T63" fmla="*/ 3680 h 474"/>
                  <a:gd name="T64" fmla="*/ 4741 w 699"/>
                  <a:gd name="T65" fmla="*/ 3447 h 474"/>
                  <a:gd name="T66" fmla="*/ 4693 w 699"/>
                  <a:gd name="T67" fmla="*/ 3351 h 474"/>
                  <a:gd name="T68" fmla="*/ 4492 w 699"/>
                  <a:gd name="T69" fmla="*/ 3495 h 474"/>
                  <a:gd name="T70" fmla="*/ 4492 w 699"/>
                  <a:gd name="T71" fmla="*/ 3285 h 474"/>
                  <a:gd name="T72" fmla="*/ 4168 w 699"/>
                  <a:gd name="T73" fmla="*/ 3391 h 474"/>
                  <a:gd name="T74" fmla="*/ 3743 w 699"/>
                  <a:gd name="T75" fmla="*/ 3391 h 474"/>
                  <a:gd name="T76" fmla="*/ 3413 w 699"/>
                  <a:gd name="T77" fmla="*/ 3495 h 474"/>
                  <a:gd name="T78" fmla="*/ 3205 w 699"/>
                  <a:gd name="T79" fmla="*/ 3680 h 474"/>
                  <a:gd name="T80" fmla="*/ 2828 w 699"/>
                  <a:gd name="T81" fmla="*/ 3012 h 474"/>
                  <a:gd name="T82" fmla="*/ 2307 w 699"/>
                  <a:gd name="T83" fmla="*/ 2527 h 474"/>
                  <a:gd name="T84" fmla="*/ 304 w 699"/>
                  <a:gd name="T85" fmla="*/ 2527 h 474"/>
                  <a:gd name="T86" fmla="*/ 160 w 699"/>
                  <a:gd name="T87" fmla="*/ 2253 h 474"/>
                  <a:gd name="T88" fmla="*/ 232 w 699"/>
                  <a:gd name="T89" fmla="*/ 1160 h 474"/>
                  <a:gd name="T90" fmla="*/ 32 w 699"/>
                  <a:gd name="T91" fmla="*/ 1144 h 474"/>
                  <a:gd name="T92" fmla="*/ 481 w 699"/>
                  <a:gd name="T93" fmla="*/ 499 h 474"/>
                  <a:gd name="T94" fmla="*/ 963 w 699"/>
                  <a:gd name="T95" fmla="*/ 0 h 474"/>
                  <a:gd name="T96" fmla="*/ 1212 w 699"/>
                  <a:gd name="T97" fmla="*/ 232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474"/>
                  <a:gd name="T149" fmla="*/ 699 w 699"/>
                  <a:gd name="T150" fmla="*/ 474 h 4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474">
                    <a:moveTo>
                      <a:pt x="151" y="29"/>
                    </a:moveTo>
                    <a:cubicBezTo>
                      <a:pt x="194" y="35"/>
                      <a:pt x="231" y="19"/>
                      <a:pt x="265" y="29"/>
                    </a:cubicBezTo>
                    <a:cubicBezTo>
                      <a:pt x="290" y="35"/>
                      <a:pt x="299" y="69"/>
                      <a:pt x="318" y="80"/>
                    </a:cubicBezTo>
                    <a:cubicBezTo>
                      <a:pt x="354" y="83"/>
                      <a:pt x="406" y="69"/>
                      <a:pt x="417" y="98"/>
                    </a:cubicBezTo>
                    <a:cubicBezTo>
                      <a:pt x="435" y="98"/>
                      <a:pt x="454" y="98"/>
                      <a:pt x="472" y="98"/>
                    </a:cubicBezTo>
                    <a:cubicBezTo>
                      <a:pt x="493" y="85"/>
                      <a:pt x="500" y="58"/>
                      <a:pt x="528" y="53"/>
                    </a:cubicBezTo>
                    <a:cubicBezTo>
                      <a:pt x="533" y="69"/>
                      <a:pt x="529" y="94"/>
                      <a:pt x="530" y="113"/>
                    </a:cubicBezTo>
                    <a:cubicBezTo>
                      <a:pt x="554" y="116"/>
                      <a:pt x="554" y="84"/>
                      <a:pt x="573" y="89"/>
                    </a:cubicBezTo>
                    <a:cubicBezTo>
                      <a:pt x="581" y="105"/>
                      <a:pt x="553" y="117"/>
                      <a:pt x="544" y="129"/>
                    </a:cubicBezTo>
                    <a:cubicBezTo>
                      <a:pt x="528" y="129"/>
                      <a:pt x="512" y="129"/>
                      <a:pt x="497" y="129"/>
                    </a:cubicBezTo>
                    <a:cubicBezTo>
                      <a:pt x="476" y="141"/>
                      <a:pt x="473" y="171"/>
                      <a:pt x="434" y="165"/>
                    </a:cubicBezTo>
                    <a:cubicBezTo>
                      <a:pt x="418" y="177"/>
                      <a:pt x="406" y="194"/>
                      <a:pt x="390" y="207"/>
                    </a:cubicBezTo>
                    <a:cubicBezTo>
                      <a:pt x="411" y="236"/>
                      <a:pt x="441" y="257"/>
                      <a:pt x="463" y="285"/>
                    </a:cubicBezTo>
                    <a:cubicBezTo>
                      <a:pt x="463" y="302"/>
                      <a:pt x="463" y="319"/>
                      <a:pt x="463" y="336"/>
                    </a:cubicBezTo>
                    <a:cubicBezTo>
                      <a:pt x="466" y="341"/>
                      <a:pt x="479" y="337"/>
                      <a:pt x="486" y="338"/>
                    </a:cubicBezTo>
                    <a:cubicBezTo>
                      <a:pt x="486" y="323"/>
                      <a:pt x="486" y="307"/>
                      <a:pt x="486" y="292"/>
                    </a:cubicBezTo>
                    <a:cubicBezTo>
                      <a:pt x="516" y="298"/>
                      <a:pt x="520" y="277"/>
                      <a:pt x="535" y="267"/>
                    </a:cubicBezTo>
                    <a:cubicBezTo>
                      <a:pt x="525" y="239"/>
                      <a:pt x="547" y="233"/>
                      <a:pt x="553" y="218"/>
                    </a:cubicBezTo>
                    <a:cubicBezTo>
                      <a:pt x="558" y="205"/>
                      <a:pt x="548" y="192"/>
                      <a:pt x="561" y="185"/>
                    </a:cubicBezTo>
                    <a:cubicBezTo>
                      <a:pt x="601" y="178"/>
                      <a:pt x="615" y="198"/>
                      <a:pt x="628" y="218"/>
                    </a:cubicBezTo>
                    <a:cubicBezTo>
                      <a:pt x="617" y="225"/>
                      <a:pt x="613" y="238"/>
                      <a:pt x="599" y="243"/>
                    </a:cubicBezTo>
                    <a:cubicBezTo>
                      <a:pt x="604" y="255"/>
                      <a:pt x="616" y="259"/>
                      <a:pt x="622" y="269"/>
                    </a:cubicBezTo>
                    <a:cubicBezTo>
                      <a:pt x="636" y="257"/>
                      <a:pt x="645" y="239"/>
                      <a:pt x="664" y="231"/>
                    </a:cubicBezTo>
                    <a:cubicBezTo>
                      <a:pt x="677" y="244"/>
                      <a:pt x="668" y="279"/>
                      <a:pt x="671" y="303"/>
                    </a:cubicBezTo>
                    <a:cubicBezTo>
                      <a:pt x="675" y="308"/>
                      <a:pt x="688" y="304"/>
                      <a:pt x="695" y="305"/>
                    </a:cubicBezTo>
                    <a:cubicBezTo>
                      <a:pt x="699" y="339"/>
                      <a:pt x="673" y="344"/>
                      <a:pt x="660" y="361"/>
                    </a:cubicBezTo>
                    <a:cubicBezTo>
                      <a:pt x="629" y="361"/>
                      <a:pt x="599" y="361"/>
                      <a:pt x="568" y="361"/>
                    </a:cubicBezTo>
                    <a:cubicBezTo>
                      <a:pt x="559" y="373"/>
                      <a:pt x="532" y="383"/>
                      <a:pt x="541" y="401"/>
                    </a:cubicBezTo>
                    <a:cubicBezTo>
                      <a:pt x="553" y="390"/>
                      <a:pt x="574" y="375"/>
                      <a:pt x="599" y="385"/>
                    </a:cubicBezTo>
                    <a:cubicBezTo>
                      <a:pt x="604" y="398"/>
                      <a:pt x="591" y="393"/>
                      <a:pt x="590" y="401"/>
                    </a:cubicBezTo>
                    <a:cubicBezTo>
                      <a:pt x="587" y="423"/>
                      <a:pt x="607" y="421"/>
                      <a:pt x="611" y="436"/>
                    </a:cubicBezTo>
                    <a:cubicBezTo>
                      <a:pt x="597" y="442"/>
                      <a:pt x="587" y="474"/>
                      <a:pt x="570" y="457"/>
                    </a:cubicBezTo>
                    <a:cubicBezTo>
                      <a:pt x="566" y="444"/>
                      <a:pt x="586" y="439"/>
                      <a:pt x="590" y="428"/>
                    </a:cubicBezTo>
                    <a:cubicBezTo>
                      <a:pt x="590" y="422"/>
                      <a:pt x="583" y="423"/>
                      <a:pt x="584" y="416"/>
                    </a:cubicBezTo>
                    <a:cubicBezTo>
                      <a:pt x="571" y="418"/>
                      <a:pt x="572" y="433"/>
                      <a:pt x="559" y="434"/>
                    </a:cubicBezTo>
                    <a:cubicBezTo>
                      <a:pt x="559" y="425"/>
                      <a:pt x="559" y="416"/>
                      <a:pt x="559" y="408"/>
                    </a:cubicBezTo>
                    <a:cubicBezTo>
                      <a:pt x="538" y="404"/>
                      <a:pt x="527" y="411"/>
                      <a:pt x="519" y="421"/>
                    </a:cubicBezTo>
                    <a:cubicBezTo>
                      <a:pt x="501" y="421"/>
                      <a:pt x="483" y="421"/>
                      <a:pt x="466" y="421"/>
                    </a:cubicBezTo>
                    <a:cubicBezTo>
                      <a:pt x="457" y="430"/>
                      <a:pt x="447" y="438"/>
                      <a:pt x="425" y="434"/>
                    </a:cubicBezTo>
                    <a:cubicBezTo>
                      <a:pt x="414" y="439"/>
                      <a:pt x="412" y="453"/>
                      <a:pt x="399" y="457"/>
                    </a:cubicBezTo>
                    <a:cubicBezTo>
                      <a:pt x="401" y="411"/>
                      <a:pt x="401" y="368"/>
                      <a:pt x="352" y="374"/>
                    </a:cubicBezTo>
                    <a:cubicBezTo>
                      <a:pt x="327" y="358"/>
                      <a:pt x="310" y="332"/>
                      <a:pt x="287" y="314"/>
                    </a:cubicBezTo>
                    <a:cubicBezTo>
                      <a:pt x="204" y="314"/>
                      <a:pt x="121" y="314"/>
                      <a:pt x="38" y="314"/>
                    </a:cubicBezTo>
                    <a:cubicBezTo>
                      <a:pt x="42" y="292"/>
                      <a:pt x="25" y="292"/>
                      <a:pt x="20" y="280"/>
                    </a:cubicBezTo>
                    <a:cubicBezTo>
                      <a:pt x="14" y="227"/>
                      <a:pt x="35" y="199"/>
                      <a:pt x="29" y="144"/>
                    </a:cubicBezTo>
                    <a:cubicBezTo>
                      <a:pt x="25" y="139"/>
                      <a:pt x="12" y="144"/>
                      <a:pt x="4" y="142"/>
                    </a:cubicBezTo>
                    <a:cubicBezTo>
                      <a:pt x="0" y="104"/>
                      <a:pt x="37" y="85"/>
                      <a:pt x="60" y="62"/>
                    </a:cubicBezTo>
                    <a:cubicBezTo>
                      <a:pt x="85" y="37"/>
                      <a:pt x="102" y="18"/>
                      <a:pt x="120" y="0"/>
                    </a:cubicBezTo>
                    <a:cubicBezTo>
                      <a:pt x="134" y="6"/>
                      <a:pt x="141" y="19"/>
                      <a:pt x="151" y="29"/>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099" name="Freeform 28"/>
              <p:cNvSpPr>
                <a:spLocks/>
              </p:cNvSpPr>
              <p:nvPr/>
            </p:nvSpPr>
            <p:spPr bwMode="auto">
              <a:xfrm>
                <a:off x="2194" y="693"/>
                <a:ext cx="146" cy="120"/>
              </a:xfrm>
              <a:custGeom>
                <a:avLst/>
                <a:gdLst>
                  <a:gd name="T0" fmla="*/ 584 w 73"/>
                  <a:gd name="T1" fmla="*/ 40 h 60"/>
                  <a:gd name="T2" fmla="*/ 584 w 73"/>
                  <a:gd name="T3" fmla="*/ 168 h 60"/>
                  <a:gd name="T4" fmla="*/ 0 w 73"/>
                  <a:gd name="T5" fmla="*/ 472 h 60"/>
                  <a:gd name="T6" fmla="*/ 232 w 73"/>
                  <a:gd name="T7" fmla="*/ 240 h 60"/>
                  <a:gd name="T8" fmla="*/ 584 w 73"/>
                  <a:gd name="T9" fmla="*/ 40 h 60"/>
                  <a:gd name="T10" fmla="*/ 0 60000 65536"/>
                  <a:gd name="T11" fmla="*/ 0 60000 65536"/>
                  <a:gd name="T12" fmla="*/ 0 60000 65536"/>
                  <a:gd name="T13" fmla="*/ 0 60000 65536"/>
                  <a:gd name="T14" fmla="*/ 0 60000 65536"/>
                  <a:gd name="T15" fmla="*/ 0 w 73"/>
                  <a:gd name="T16" fmla="*/ 0 h 60"/>
                  <a:gd name="T17" fmla="*/ 73 w 73"/>
                  <a:gd name="T18" fmla="*/ 60 h 60"/>
                </a:gdLst>
                <a:ahLst/>
                <a:cxnLst>
                  <a:cxn ang="T10">
                    <a:pos x="T0" y="T1"/>
                  </a:cxn>
                  <a:cxn ang="T11">
                    <a:pos x="T2" y="T3"/>
                  </a:cxn>
                  <a:cxn ang="T12">
                    <a:pos x="T4" y="T5"/>
                  </a:cxn>
                  <a:cxn ang="T13">
                    <a:pos x="T6" y="T7"/>
                  </a:cxn>
                  <a:cxn ang="T14">
                    <a:pos x="T8" y="T9"/>
                  </a:cxn>
                </a:cxnLst>
                <a:rect l="T15" t="T16" r="T17" b="T18"/>
                <a:pathLst>
                  <a:path w="73" h="60">
                    <a:moveTo>
                      <a:pt x="73" y="5"/>
                    </a:moveTo>
                    <a:cubicBezTo>
                      <a:pt x="73" y="10"/>
                      <a:pt x="73" y="15"/>
                      <a:pt x="73" y="21"/>
                    </a:cubicBezTo>
                    <a:cubicBezTo>
                      <a:pt x="29" y="14"/>
                      <a:pt x="39" y="60"/>
                      <a:pt x="0" y="59"/>
                    </a:cubicBezTo>
                    <a:cubicBezTo>
                      <a:pt x="1" y="40"/>
                      <a:pt x="9" y="29"/>
                      <a:pt x="29" y="30"/>
                    </a:cubicBezTo>
                    <a:cubicBezTo>
                      <a:pt x="41" y="19"/>
                      <a:pt x="45" y="0"/>
                      <a:pt x="73" y="5"/>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00" name="Freeform 29"/>
              <p:cNvSpPr>
                <a:spLocks/>
              </p:cNvSpPr>
              <p:nvPr/>
            </p:nvSpPr>
            <p:spPr bwMode="auto">
              <a:xfrm>
                <a:off x="6746" y="695"/>
                <a:ext cx="92" cy="84"/>
              </a:xfrm>
              <a:custGeom>
                <a:avLst/>
                <a:gdLst>
                  <a:gd name="T0" fmla="*/ 368 w 46"/>
                  <a:gd name="T1" fmla="*/ 32 h 42"/>
                  <a:gd name="T2" fmla="*/ 32 w 46"/>
                  <a:gd name="T3" fmla="*/ 336 h 42"/>
                  <a:gd name="T4" fmla="*/ 16 w 46"/>
                  <a:gd name="T5" fmla="*/ 176 h 42"/>
                  <a:gd name="T6" fmla="*/ 368 w 46"/>
                  <a:gd name="T7" fmla="*/ 32 h 42"/>
                  <a:gd name="T8" fmla="*/ 0 60000 65536"/>
                  <a:gd name="T9" fmla="*/ 0 60000 65536"/>
                  <a:gd name="T10" fmla="*/ 0 60000 65536"/>
                  <a:gd name="T11" fmla="*/ 0 60000 65536"/>
                  <a:gd name="T12" fmla="*/ 0 w 46"/>
                  <a:gd name="T13" fmla="*/ 0 h 42"/>
                  <a:gd name="T14" fmla="*/ 46 w 46"/>
                  <a:gd name="T15" fmla="*/ 42 h 42"/>
                </a:gdLst>
                <a:ahLst/>
                <a:cxnLst>
                  <a:cxn ang="T8">
                    <a:pos x="T0" y="T1"/>
                  </a:cxn>
                  <a:cxn ang="T9">
                    <a:pos x="T2" y="T3"/>
                  </a:cxn>
                  <a:cxn ang="T10">
                    <a:pos x="T4" y="T5"/>
                  </a:cxn>
                  <a:cxn ang="T11">
                    <a:pos x="T6" y="T7"/>
                  </a:cxn>
                </a:cxnLst>
                <a:rect l="T12" t="T13" r="T14" b="T15"/>
                <a:pathLst>
                  <a:path w="46" h="42">
                    <a:moveTo>
                      <a:pt x="46" y="4"/>
                    </a:moveTo>
                    <a:cubicBezTo>
                      <a:pt x="34" y="19"/>
                      <a:pt x="25" y="36"/>
                      <a:pt x="4" y="42"/>
                    </a:cubicBezTo>
                    <a:cubicBezTo>
                      <a:pt x="0" y="38"/>
                      <a:pt x="2" y="29"/>
                      <a:pt x="2" y="22"/>
                    </a:cubicBezTo>
                    <a:cubicBezTo>
                      <a:pt x="24" y="24"/>
                      <a:pt x="22" y="0"/>
                      <a:pt x="46" y="4"/>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01" name="Freeform 30"/>
              <p:cNvSpPr>
                <a:spLocks/>
              </p:cNvSpPr>
              <p:nvPr/>
            </p:nvSpPr>
            <p:spPr bwMode="auto">
              <a:xfrm>
                <a:off x="6432" y="703"/>
                <a:ext cx="266" cy="148"/>
              </a:xfrm>
              <a:custGeom>
                <a:avLst/>
                <a:gdLst>
                  <a:gd name="T0" fmla="*/ 768 w 133"/>
                  <a:gd name="T1" fmla="*/ 144 h 74"/>
                  <a:gd name="T2" fmla="*/ 968 w 133"/>
                  <a:gd name="T3" fmla="*/ 32 h 74"/>
                  <a:gd name="T4" fmla="*/ 752 w 133"/>
                  <a:gd name="T5" fmla="*/ 592 h 74"/>
                  <a:gd name="T6" fmla="*/ 592 w 133"/>
                  <a:gd name="T7" fmla="*/ 448 h 74"/>
                  <a:gd name="T8" fmla="*/ 0 w 133"/>
                  <a:gd name="T9" fmla="*/ 432 h 74"/>
                  <a:gd name="T10" fmla="*/ 648 w 133"/>
                  <a:gd name="T11" fmla="*/ 32 h 74"/>
                  <a:gd name="T12" fmla="*/ 768 w 133"/>
                  <a:gd name="T13" fmla="*/ 144 h 74"/>
                  <a:gd name="T14" fmla="*/ 0 60000 65536"/>
                  <a:gd name="T15" fmla="*/ 0 60000 65536"/>
                  <a:gd name="T16" fmla="*/ 0 60000 65536"/>
                  <a:gd name="T17" fmla="*/ 0 60000 65536"/>
                  <a:gd name="T18" fmla="*/ 0 60000 65536"/>
                  <a:gd name="T19" fmla="*/ 0 60000 65536"/>
                  <a:gd name="T20" fmla="*/ 0 60000 65536"/>
                  <a:gd name="T21" fmla="*/ 0 w 133"/>
                  <a:gd name="T22" fmla="*/ 0 h 74"/>
                  <a:gd name="T23" fmla="*/ 133 w 133"/>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74">
                    <a:moveTo>
                      <a:pt x="96" y="18"/>
                    </a:moveTo>
                    <a:cubicBezTo>
                      <a:pt x="106" y="15"/>
                      <a:pt x="105" y="1"/>
                      <a:pt x="121" y="4"/>
                    </a:cubicBezTo>
                    <a:cubicBezTo>
                      <a:pt x="133" y="40"/>
                      <a:pt x="109" y="58"/>
                      <a:pt x="94" y="74"/>
                    </a:cubicBezTo>
                    <a:cubicBezTo>
                      <a:pt x="84" y="71"/>
                      <a:pt x="81" y="62"/>
                      <a:pt x="74" y="56"/>
                    </a:cubicBezTo>
                    <a:cubicBezTo>
                      <a:pt x="50" y="54"/>
                      <a:pt x="21" y="59"/>
                      <a:pt x="0" y="54"/>
                    </a:cubicBezTo>
                    <a:cubicBezTo>
                      <a:pt x="2" y="12"/>
                      <a:pt x="33" y="0"/>
                      <a:pt x="81" y="4"/>
                    </a:cubicBezTo>
                    <a:cubicBezTo>
                      <a:pt x="89" y="5"/>
                      <a:pt x="91" y="14"/>
                      <a:pt x="96" y="1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02" name="Freeform 31"/>
              <p:cNvSpPr>
                <a:spLocks/>
              </p:cNvSpPr>
              <p:nvPr/>
            </p:nvSpPr>
            <p:spPr bwMode="auto">
              <a:xfrm>
                <a:off x="6694" y="709"/>
                <a:ext cx="20" cy="20"/>
              </a:xfrm>
              <a:custGeom>
                <a:avLst/>
                <a:gdLst>
                  <a:gd name="T0" fmla="*/ 80 w 10"/>
                  <a:gd name="T1" fmla="*/ 8 h 10"/>
                  <a:gd name="T2" fmla="*/ 8 w 10"/>
                  <a:gd name="T3" fmla="*/ 80 h 10"/>
                  <a:gd name="T4" fmla="*/ 80 w 10"/>
                  <a:gd name="T5" fmla="*/ 8 h 10"/>
                  <a:gd name="T6" fmla="*/ 0 60000 65536"/>
                  <a:gd name="T7" fmla="*/ 0 60000 65536"/>
                  <a:gd name="T8" fmla="*/ 0 60000 65536"/>
                  <a:gd name="T9" fmla="*/ 0 w 10"/>
                  <a:gd name="T10" fmla="*/ 0 h 10"/>
                  <a:gd name="T11" fmla="*/ 10 w 10"/>
                  <a:gd name="T12" fmla="*/ 10 h 10"/>
                </a:gdLst>
                <a:ahLst/>
                <a:cxnLst>
                  <a:cxn ang="T6">
                    <a:pos x="T0" y="T1"/>
                  </a:cxn>
                  <a:cxn ang="T7">
                    <a:pos x="T2" y="T3"/>
                  </a:cxn>
                  <a:cxn ang="T8">
                    <a:pos x="T4" y="T5"/>
                  </a:cxn>
                </a:cxnLst>
                <a:rect l="T9" t="T10" r="T11" b="T12"/>
                <a:pathLst>
                  <a:path w="10" h="10">
                    <a:moveTo>
                      <a:pt x="10" y="1"/>
                    </a:moveTo>
                    <a:cubicBezTo>
                      <a:pt x="10" y="7"/>
                      <a:pt x="7" y="10"/>
                      <a:pt x="1" y="10"/>
                    </a:cubicBezTo>
                    <a:cubicBezTo>
                      <a:pt x="0" y="3"/>
                      <a:pt x="3" y="0"/>
                      <a:pt x="10" y="1"/>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03" name="Freeform 32"/>
              <p:cNvSpPr>
                <a:spLocks/>
              </p:cNvSpPr>
              <p:nvPr/>
            </p:nvSpPr>
            <p:spPr bwMode="auto">
              <a:xfrm>
                <a:off x="6834" y="715"/>
                <a:ext cx="104" cy="52"/>
              </a:xfrm>
              <a:custGeom>
                <a:avLst/>
                <a:gdLst>
                  <a:gd name="T0" fmla="*/ 408 w 52"/>
                  <a:gd name="T1" fmla="*/ 24 h 26"/>
                  <a:gd name="T2" fmla="*/ 248 w 52"/>
                  <a:gd name="T3" fmla="*/ 56 h 26"/>
                  <a:gd name="T4" fmla="*/ 0 w 52"/>
                  <a:gd name="T5" fmla="*/ 184 h 26"/>
                  <a:gd name="T6" fmla="*/ 408 w 52"/>
                  <a:gd name="T7" fmla="*/ 24 h 26"/>
                  <a:gd name="T8" fmla="*/ 0 60000 65536"/>
                  <a:gd name="T9" fmla="*/ 0 60000 65536"/>
                  <a:gd name="T10" fmla="*/ 0 60000 65536"/>
                  <a:gd name="T11" fmla="*/ 0 60000 65536"/>
                  <a:gd name="T12" fmla="*/ 0 w 52"/>
                  <a:gd name="T13" fmla="*/ 0 h 26"/>
                  <a:gd name="T14" fmla="*/ 52 w 52"/>
                  <a:gd name="T15" fmla="*/ 26 h 26"/>
                </a:gdLst>
                <a:ahLst/>
                <a:cxnLst>
                  <a:cxn ang="T8">
                    <a:pos x="T0" y="T1"/>
                  </a:cxn>
                  <a:cxn ang="T9">
                    <a:pos x="T2" y="T3"/>
                  </a:cxn>
                  <a:cxn ang="T10">
                    <a:pos x="T4" y="T5"/>
                  </a:cxn>
                  <a:cxn ang="T11">
                    <a:pos x="T6" y="T7"/>
                  </a:cxn>
                </a:cxnLst>
                <a:rect l="T12" t="T13" r="T14" b="T15"/>
                <a:pathLst>
                  <a:path w="52" h="26">
                    <a:moveTo>
                      <a:pt x="51" y="3"/>
                    </a:moveTo>
                    <a:cubicBezTo>
                      <a:pt x="52" y="12"/>
                      <a:pt x="37" y="5"/>
                      <a:pt x="31" y="7"/>
                    </a:cubicBezTo>
                    <a:cubicBezTo>
                      <a:pt x="24" y="16"/>
                      <a:pt x="19" y="26"/>
                      <a:pt x="0" y="23"/>
                    </a:cubicBezTo>
                    <a:cubicBezTo>
                      <a:pt x="5" y="4"/>
                      <a:pt x="25" y="0"/>
                      <a:pt x="51" y="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04" name="Freeform 33"/>
              <p:cNvSpPr>
                <a:spLocks/>
              </p:cNvSpPr>
              <p:nvPr/>
            </p:nvSpPr>
            <p:spPr bwMode="auto">
              <a:xfrm>
                <a:off x="6896" y="731"/>
                <a:ext cx="353" cy="379"/>
              </a:xfrm>
              <a:custGeom>
                <a:avLst/>
                <a:gdLst>
                  <a:gd name="T0" fmla="*/ 345 w 176"/>
                  <a:gd name="T1" fmla="*/ 16 h 189"/>
                  <a:gd name="T2" fmla="*/ 144 w 176"/>
                  <a:gd name="T3" fmla="*/ 249 h 189"/>
                  <a:gd name="T4" fmla="*/ 249 w 176"/>
                  <a:gd name="T5" fmla="*/ 353 h 189"/>
                  <a:gd name="T6" fmla="*/ 700 w 176"/>
                  <a:gd name="T7" fmla="*/ 48 h 189"/>
                  <a:gd name="T8" fmla="*/ 556 w 176"/>
                  <a:gd name="T9" fmla="*/ 209 h 189"/>
                  <a:gd name="T10" fmla="*/ 1009 w 176"/>
                  <a:gd name="T11" fmla="*/ 225 h 189"/>
                  <a:gd name="T12" fmla="*/ 905 w 176"/>
                  <a:gd name="T13" fmla="*/ 353 h 189"/>
                  <a:gd name="T14" fmla="*/ 1099 w 176"/>
                  <a:gd name="T15" fmla="*/ 369 h 189"/>
                  <a:gd name="T16" fmla="*/ 1115 w 176"/>
                  <a:gd name="T17" fmla="*/ 515 h 189"/>
                  <a:gd name="T18" fmla="*/ 1300 w 176"/>
                  <a:gd name="T19" fmla="*/ 515 h 189"/>
                  <a:gd name="T20" fmla="*/ 1155 w 176"/>
                  <a:gd name="T21" fmla="*/ 676 h 189"/>
                  <a:gd name="T22" fmla="*/ 1260 w 176"/>
                  <a:gd name="T23" fmla="*/ 912 h 189"/>
                  <a:gd name="T24" fmla="*/ 1420 w 176"/>
                  <a:gd name="T25" fmla="*/ 928 h 189"/>
                  <a:gd name="T26" fmla="*/ 1227 w 176"/>
                  <a:gd name="T27" fmla="*/ 1129 h 189"/>
                  <a:gd name="T28" fmla="*/ 1227 w 176"/>
                  <a:gd name="T29" fmla="*/ 969 h 189"/>
                  <a:gd name="T30" fmla="*/ 921 w 176"/>
                  <a:gd name="T31" fmla="*/ 969 h 189"/>
                  <a:gd name="T32" fmla="*/ 993 w 176"/>
                  <a:gd name="T33" fmla="*/ 1396 h 189"/>
                  <a:gd name="T34" fmla="*/ 832 w 176"/>
                  <a:gd name="T35" fmla="*/ 1251 h 189"/>
                  <a:gd name="T36" fmla="*/ 744 w 176"/>
                  <a:gd name="T37" fmla="*/ 1323 h 189"/>
                  <a:gd name="T38" fmla="*/ 880 w 176"/>
                  <a:gd name="T39" fmla="*/ 1524 h 189"/>
                  <a:gd name="T40" fmla="*/ 467 w 176"/>
                  <a:gd name="T41" fmla="*/ 1163 h 189"/>
                  <a:gd name="T42" fmla="*/ 233 w 176"/>
                  <a:gd name="T43" fmla="*/ 1163 h 189"/>
                  <a:gd name="T44" fmla="*/ 233 w 176"/>
                  <a:gd name="T45" fmla="*/ 1057 h 189"/>
                  <a:gd name="T46" fmla="*/ 540 w 176"/>
                  <a:gd name="T47" fmla="*/ 1057 h 189"/>
                  <a:gd name="T48" fmla="*/ 816 w 176"/>
                  <a:gd name="T49" fmla="*/ 784 h 189"/>
                  <a:gd name="T50" fmla="*/ 483 w 176"/>
                  <a:gd name="T51" fmla="*/ 411 h 189"/>
                  <a:gd name="T52" fmla="*/ 0 w 176"/>
                  <a:gd name="T53" fmla="*/ 387 h 189"/>
                  <a:gd name="T54" fmla="*/ 345 w 176"/>
                  <a:gd name="T55" fmla="*/ 16 h 1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6"/>
                  <a:gd name="T85" fmla="*/ 0 h 189"/>
                  <a:gd name="T86" fmla="*/ 176 w 176"/>
                  <a:gd name="T87" fmla="*/ 189 h 18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6" h="189">
                    <a:moveTo>
                      <a:pt x="43" y="2"/>
                    </a:moveTo>
                    <a:cubicBezTo>
                      <a:pt x="38" y="15"/>
                      <a:pt x="25" y="19"/>
                      <a:pt x="18" y="31"/>
                    </a:cubicBezTo>
                    <a:cubicBezTo>
                      <a:pt x="23" y="34"/>
                      <a:pt x="28" y="39"/>
                      <a:pt x="31" y="44"/>
                    </a:cubicBezTo>
                    <a:cubicBezTo>
                      <a:pt x="52" y="34"/>
                      <a:pt x="58" y="0"/>
                      <a:pt x="87" y="6"/>
                    </a:cubicBezTo>
                    <a:cubicBezTo>
                      <a:pt x="85" y="16"/>
                      <a:pt x="75" y="20"/>
                      <a:pt x="69" y="26"/>
                    </a:cubicBezTo>
                    <a:cubicBezTo>
                      <a:pt x="83" y="31"/>
                      <a:pt x="107" y="27"/>
                      <a:pt x="125" y="28"/>
                    </a:cubicBezTo>
                    <a:cubicBezTo>
                      <a:pt x="124" y="37"/>
                      <a:pt x="116" y="39"/>
                      <a:pt x="112" y="44"/>
                    </a:cubicBezTo>
                    <a:cubicBezTo>
                      <a:pt x="116" y="49"/>
                      <a:pt x="129" y="45"/>
                      <a:pt x="136" y="46"/>
                    </a:cubicBezTo>
                    <a:cubicBezTo>
                      <a:pt x="140" y="49"/>
                      <a:pt x="138" y="58"/>
                      <a:pt x="138" y="64"/>
                    </a:cubicBezTo>
                    <a:cubicBezTo>
                      <a:pt x="146" y="64"/>
                      <a:pt x="153" y="64"/>
                      <a:pt x="161" y="64"/>
                    </a:cubicBezTo>
                    <a:cubicBezTo>
                      <a:pt x="158" y="74"/>
                      <a:pt x="149" y="78"/>
                      <a:pt x="143" y="84"/>
                    </a:cubicBezTo>
                    <a:cubicBezTo>
                      <a:pt x="145" y="96"/>
                      <a:pt x="160" y="95"/>
                      <a:pt x="156" y="113"/>
                    </a:cubicBezTo>
                    <a:cubicBezTo>
                      <a:pt x="159" y="118"/>
                      <a:pt x="170" y="114"/>
                      <a:pt x="176" y="115"/>
                    </a:cubicBezTo>
                    <a:cubicBezTo>
                      <a:pt x="171" y="126"/>
                      <a:pt x="163" y="134"/>
                      <a:pt x="152" y="140"/>
                    </a:cubicBezTo>
                    <a:cubicBezTo>
                      <a:pt x="152" y="133"/>
                      <a:pt x="152" y="126"/>
                      <a:pt x="152" y="120"/>
                    </a:cubicBezTo>
                    <a:cubicBezTo>
                      <a:pt x="139" y="120"/>
                      <a:pt x="127" y="120"/>
                      <a:pt x="114" y="120"/>
                    </a:cubicBezTo>
                    <a:cubicBezTo>
                      <a:pt x="115" y="139"/>
                      <a:pt x="143" y="153"/>
                      <a:pt x="123" y="173"/>
                    </a:cubicBezTo>
                    <a:cubicBezTo>
                      <a:pt x="113" y="171"/>
                      <a:pt x="109" y="162"/>
                      <a:pt x="103" y="155"/>
                    </a:cubicBezTo>
                    <a:cubicBezTo>
                      <a:pt x="98" y="158"/>
                      <a:pt x="99" y="165"/>
                      <a:pt x="92" y="164"/>
                    </a:cubicBezTo>
                    <a:cubicBezTo>
                      <a:pt x="94" y="176"/>
                      <a:pt x="107" y="177"/>
                      <a:pt x="109" y="189"/>
                    </a:cubicBezTo>
                    <a:cubicBezTo>
                      <a:pt x="83" y="183"/>
                      <a:pt x="73" y="161"/>
                      <a:pt x="58" y="144"/>
                    </a:cubicBezTo>
                    <a:cubicBezTo>
                      <a:pt x="49" y="144"/>
                      <a:pt x="39" y="144"/>
                      <a:pt x="29" y="144"/>
                    </a:cubicBezTo>
                    <a:cubicBezTo>
                      <a:pt x="29" y="140"/>
                      <a:pt x="29" y="135"/>
                      <a:pt x="29" y="131"/>
                    </a:cubicBezTo>
                    <a:cubicBezTo>
                      <a:pt x="42" y="131"/>
                      <a:pt x="54" y="131"/>
                      <a:pt x="67" y="131"/>
                    </a:cubicBezTo>
                    <a:cubicBezTo>
                      <a:pt x="77" y="119"/>
                      <a:pt x="88" y="108"/>
                      <a:pt x="101" y="97"/>
                    </a:cubicBezTo>
                    <a:cubicBezTo>
                      <a:pt x="91" y="78"/>
                      <a:pt x="70" y="70"/>
                      <a:pt x="60" y="51"/>
                    </a:cubicBezTo>
                    <a:cubicBezTo>
                      <a:pt x="41" y="49"/>
                      <a:pt x="16" y="53"/>
                      <a:pt x="0" y="48"/>
                    </a:cubicBezTo>
                    <a:cubicBezTo>
                      <a:pt x="3" y="21"/>
                      <a:pt x="20" y="9"/>
                      <a:pt x="43" y="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05" name="Freeform 34"/>
              <p:cNvSpPr>
                <a:spLocks/>
              </p:cNvSpPr>
              <p:nvPr/>
            </p:nvSpPr>
            <p:spPr bwMode="auto">
              <a:xfrm>
                <a:off x="7099" y="747"/>
                <a:ext cx="34" cy="24"/>
              </a:xfrm>
              <a:custGeom>
                <a:avLst/>
                <a:gdLst>
                  <a:gd name="T0" fmla="*/ 136 w 17"/>
                  <a:gd name="T1" fmla="*/ 40 h 12"/>
                  <a:gd name="T2" fmla="*/ 0 w 17"/>
                  <a:gd name="T3" fmla="*/ 56 h 12"/>
                  <a:gd name="T4" fmla="*/ 136 w 17"/>
                  <a:gd name="T5" fmla="*/ 40 h 12"/>
                  <a:gd name="T6" fmla="*/ 0 60000 65536"/>
                  <a:gd name="T7" fmla="*/ 0 60000 65536"/>
                  <a:gd name="T8" fmla="*/ 0 60000 65536"/>
                  <a:gd name="T9" fmla="*/ 0 w 17"/>
                  <a:gd name="T10" fmla="*/ 0 h 12"/>
                  <a:gd name="T11" fmla="*/ 17 w 17"/>
                  <a:gd name="T12" fmla="*/ 12 h 12"/>
                </a:gdLst>
                <a:ahLst/>
                <a:cxnLst>
                  <a:cxn ang="T6">
                    <a:pos x="T0" y="T1"/>
                  </a:cxn>
                  <a:cxn ang="T7">
                    <a:pos x="T2" y="T3"/>
                  </a:cxn>
                  <a:cxn ang="T8">
                    <a:pos x="T4" y="T5"/>
                  </a:cxn>
                </a:cxnLst>
                <a:rect l="T9" t="T10" r="T11" b="T12"/>
                <a:pathLst>
                  <a:path w="17" h="12">
                    <a:moveTo>
                      <a:pt x="17" y="5"/>
                    </a:moveTo>
                    <a:cubicBezTo>
                      <a:pt x="17" y="12"/>
                      <a:pt x="3" y="10"/>
                      <a:pt x="0" y="7"/>
                    </a:cubicBezTo>
                    <a:cubicBezTo>
                      <a:pt x="0" y="0"/>
                      <a:pt x="14" y="2"/>
                      <a:pt x="17" y="5"/>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06" name="Freeform 35"/>
              <p:cNvSpPr>
                <a:spLocks/>
              </p:cNvSpPr>
              <p:nvPr/>
            </p:nvSpPr>
            <p:spPr bwMode="auto">
              <a:xfrm>
                <a:off x="2504" y="811"/>
                <a:ext cx="30" cy="48"/>
              </a:xfrm>
              <a:custGeom>
                <a:avLst/>
                <a:gdLst>
                  <a:gd name="T0" fmla="*/ 40 w 15"/>
                  <a:gd name="T1" fmla="*/ 0 h 24"/>
                  <a:gd name="T2" fmla="*/ 80 w 15"/>
                  <a:gd name="T3" fmla="*/ 192 h 24"/>
                  <a:gd name="T4" fmla="*/ 40 w 15"/>
                  <a:gd name="T5" fmla="*/ 0 h 24"/>
                  <a:gd name="T6" fmla="*/ 0 60000 65536"/>
                  <a:gd name="T7" fmla="*/ 0 60000 65536"/>
                  <a:gd name="T8" fmla="*/ 0 60000 65536"/>
                  <a:gd name="T9" fmla="*/ 0 w 15"/>
                  <a:gd name="T10" fmla="*/ 0 h 24"/>
                  <a:gd name="T11" fmla="*/ 15 w 15"/>
                  <a:gd name="T12" fmla="*/ 24 h 24"/>
                </a:gdLst>
                <a:ahLst/>
                <a:cxnLst>
                  <a:cxn ang="T6">
                    <a:pos x="T0" y="T1"/>
                  </a:cxn>
                  <a:cxn ang="T7">
                    <a:pos x="T2" y="T3"/>
                  </a:cxn>
                  <a:cxn ang="T8">
                    <a:pos x="T4" y="T5"/>
                  </a:cxn>
                </a:cxnLst>
                <a:rect l="T9" t="T10" r="T11" b="T12"/>
                <a:pathLst>
                  <a:path w="15" h="24">
                    <a:moveTo>
                      <a:pt x="5" y="0"/>
                    </a:moveTo>
                    <a:cubicBezTo>
                      <a:pt x="15" y="0"/>
                      <a:pt x="7" y="17"/>
                      <a:pt x="10" y="24"/>
                    </a:cubicBezTo>
                    <a:cubicBezTo>
                      <a:pt x="3" y="23"/>
                      <a:pt x="0" y="5"/>
                      <a:pt x="5"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07" name="Freeform 36"/>
              <p:cNvSpPr>
                <a:spLocks/>
              </p:cNvSpPr>
              <p:nvPr/>
            </p:nvSpPr>
            <p:spPr bwMode="auto">
              <a:xfrm>
                <a:off x="6674" y="811"/>
                <a:ext cx="58" cy="40"/>
              </a:xfrm>
              <a:custGeom>
                <a:avLst/>
                <a:gdLst>
                  <a:gd name="T0" fmla="*/ 232 w 29"/>
                  <a:gd name="T1" fmla="*/ 48 h 20"/>
                  <a:gd name="T2" fmla="*/ 232 w 29"/>
                  <a:gd name="T3" fmla="*/ 120 h 20"/>
                  <a:gd name="T4" fmla="*/ 0 w 29"/>
                  <a:gd name="T5" fmla="*/ 136 h 20"/>
                  <a:gd name="T6" fmla="*/ 232 w 29"/>
                  <a:gd name="T7" fmla="*/ 48 h 20"/>
                  <a:gd name="T8" fmla="*/ 0 60000 65536"/>
                  <a:gd name="T9" fmla="*/ 0 60000 65536"/>
                  <a:gd name="T10" fmla="*/ 0 60000 65536"/>
                  <a:gd name="T11" fmla="*/ 0 60000 65536"/>
                  <a:gd name="T12" fmla="*/ 0 w 29"/>
                  <a:gd name="T13" fmla="*/ 0 h 20"/>
                  <a:gd name="T14" fmla="*/ 29 w 29"/>
                  <a:gd name="T15" fmla="*/ 20 h 20"/>
                </a:gdLst>
                <a:ahLst/>
                <a:cxnLst>
                  <a:cxn ang="T8">
                    <a:pos x="T0" y="T1"/>
                  </a:cxn>
                  <a:cxn ang="T9">
                    <a:pos x="T2" y="T3"/>
                  </a:cxn>
                  <a:cxn ang="T10">
                    <a:pos x="T4" y="T5"/>
                  </a:cxn>
                  <a:cxn ang="T11">
                    <a:pos x="T6" y="T7"/>
                  </a:cxn>
                </a:cxnLst>
                <a:rect l="T12" t="T13" r="T14" b="T15"/>
                <a:pathLst>
                  <a:path w="29" h="20">
                    <a:moveTo>
                      <a:pt x="29" y="6"/>
                    </a:moveTo>
                    <a:cubicBezTo>
                      <a:pt x="29" y="9"/>
                      <a:pt x="29" y="12"/>
                      <a:pt x="29" y="15"/>
                    </a:cubicBezTo>
                    <a:cubicBezTo>
                      <a:pt x="23" y="20"/>
                      <a:pt x="9" y="16"/>
                      <a:pt x="0" y="17"/>
                    </a:cubicBezTo>
                    <a:cubicBezTo>
                      <a:pt x="0" y="6"/>
                      <a:pt x="17" y="0"/>
                      <a:pt x="29" y="6"/>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08" name="Freeform 37"/>
              <p:cNvSpPr>
                <a:spLocks/>
              </p:cNvSpPr>
              <p:nvPr/>
            </p:nvSpPr>
            <p:spPr bwMode="auto">
              <a:xfrm>
                <a:off x="2168" y="833"/>
                <a:ext cx="92" cy="76"/>
              </a:xfrm>
              <a:custGeom>
                <a:avLst/>
                <a:gdLst>
                  <a:gd name="T0" fmla="*/ 368 w 46"/>
                  <a:gd name="T1" fmla="*/ 208 h 38"/>
                  <a:gd name="T2" fmla="*/ 136 w 46"/>
                  <a:gd name="T3" fmla="*/ 16 h 38"/>
                  <a:gd name="T4" fmla="*/ 176 w 46"/>
                  <a:gd name="T5" fmla="*/ 144 h 38"/>
                  <a:gd name="T6" fmla="*/ 368 w 46"/>
                  <a:gd name="T7" fmla="*/ 208 h 38"/>
                  <a:gd name="T8" fmla="*/ 0 60000 65536"/>
                  <a:gd name="T9" fmla="*/ 0 60000 65536"/>
                  <a:gd name="T10" fmla="*/ 0 60000 65536"/>
                  <a:gd name="T11" fmla="*/ 0 60000 65536"/>
                  <a:gd name="T12" fmla="*/ 0 w 46"/>
                  <a:gd name="T13" fmla="*/ 0 h 38"/>
                  <a:gd name="T14" fmla="*/ 46 w 46"/>
                  <a:gd name="T15" fmla="*/ 38 h 38"/>
                </a:gdLst>
                <a:ahLst/>
                <a:cxnLst>
                  <a:cxn ang="T8">
                    <a:pos x="T0" y="T1"/>
                  </a:cxn>
                  <a:cxn ang="T9">
                    <a:pos x="T2" y="T3"/>
                  </a:cxn>
                  <a:cxn ang="T10">
                    <a:pos x="T4" y="T5"/>
                  </a:cxn>
                  <a:cxn ang="T11">
                    <a:pos x="T6" y="T7"/>
                  </a:cxn>
                </a:cxnLst>
                <a:rect l="T12" t="T13" r="T14" b="T15"/>
                <a:pathLst>
                  <a:path w="46" h="38">
                    <a:moveTo>
                      <a:pt x="46" y="26"/>
                    </a:moveTo>
                    <a:cubicBezTo>
                      <a:pt x="28" y="38"/>
                      <a:pt x="0" y="18"/>
                      <a:pt x="17" y="2"/>
                    </a:cubicBezTo>
                    <a:cubicBezTo>
                      <a:pt x="26" y="0"/>
                      <a:pt x="20" y="12"/>
                      <a:pt x="22" y="18"/>
                    </a:cubicBezTo>
                    <a:cubicBezTo>
                      <a:pt x="29" y="21"/>
                      <a:pt x="42" y="19"/>
                      <a:pt x="46" y="2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09" name="Freeform 38"/>
              <p:cNvSpPr>
                <a:spLocks/>
              </p:cNvSpPr>
              <p:nvPr/>
            </p:nvSpPr>
            <p:spPr bwMode="auto">
              <a:xfrm>
                <a:off x="7002" y="903"/>
                <a:ext cx="28" cy="28"/>
              </a:xfrm>
              <a:custGeom>
                <a:avLst/>
                <a:gdLst>
                  <a:gd name="T0" fmla="*/ 24 w 14"/>
                  <a:gd name="T1" fmla="*/ 0 h 14"/>
                  <a:gd name="T2" fmla="*/ 112 w 14"/>
                  <a:gd name="T3" fmla="*/ 24 h 14"/>
                  <a:gd name="T4" fmla="*/ 112 w 14"/>
                  <a:gd name="T5" fmla="*/ 112 h 14"/>
                  <a:gd name="T6" fmla="*/ 8 w 14"/>
                  <a:gd name="T7" fmla="*/ 112 h 14"/>
                  <a:gd name="T8" fmla="*/ 24 w 14"/>
                  <a:gd name="T9" fmla="*/ 0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3" y="0"/>
                    </a:moveTo>
                    <a:cubicBezTo>
                      <a:pt x="8" y="0"/>
                      <a:pt x="12" y="1"/>
                      <a:pt x="14" y="3"/>
                    </a:cubicBezTo>
                    <a:cubicBezTo>
                      <a:pt x="14" y="6"/>
                      <a:pt x="14" y="10"/>
                      <a:pt x="14" y="14"/>
                    </a:cubicBezTo>
                    <a:cubicBezTo>
                      <a:pt x="10" y="14"/>
                      <a:pt x="5" y="14"/>
                      <a:pt x="1" y="14"/>
                    </a:cubicBezTo>
                    <a:cubicBezTo>
                      <a:pt x="0" y="8"/>
                      <a:pt x="0" y="3"/>
                      <a:pt x="3"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10" name="Freeform 39"/>
              <p:cNvSpPr>
                <a:spLocks/>
              </p:cNvSpPr>
              <p:nvPr/>
            </p:nvSpPr>
            <p:spPr bwMode="auto">
              <a:xfrm>
                <a:off x="2148" y="925"/>
                <a:ext cx="14" cy="10"/>
              </a:xfrm>
              <a:custGeom>
                <a:avLst/>
                <a:gdLst>
                  <a:gd name="T0" fmla="*/ 56 w 7"/>
                  <a:gd name="T1" fmla="*/ 0 h 5"/>
                  <a:gd name="T2" fmla="*/ 0 w 7"/>
                  <a:gd name="T3" fmla="*/ 40 h 5"/>
                  <a:gd name="T4" fmla="*/ 56 w 7"/>
                  <a:gd name="T5" fmla="*/ 0 h 5"/>
                  <a:gd name="T6" fmla="*/ 0 60000 65536"/>
                  <a:gd name="T7" fmla="*/ 0 60000 65536"/>
                  <a:gd name="T8" fmla="*/ 0 60000 65536"/>
                  <a:gd name="T9" fmla="*/ 0 w 7"/>
                  <a:gd name="T10" fmla="*/ 0 h 5"/>
                  <a:gd name="T11" fmla="*/ 7 w 7"/>
                  <a:gd name="T12" fmla="*/ 5 h 5"/>
                </a:gdLst>
                <a:ahLst/>
                <a:cxnLst>
                  <a:cxn ang="T6">
                    <a:pos x="T0" y="T1"/>
                  </a:cxn>
                  <a:cxn ang="T7">
                    <a:pos x="T2" y="T3"/>
                  </a:cxn>
                  <a:cxn ang="T8">
                    <a:pos x="T4" y="T5"/>
                  </a:cxn>
                </a:cxnLst>
                <a:rect l="T9" t="T10" r="T11" b="T12"/>
                <a:pathLst>
                  <a:path w="7" h="5">
                    <a:moveTo>
                      <a:pt x="7" y="0"/>
                    </a:moveTo>
                    <a:cubicBezTo>
                      <a:pt x="6" y="3"/>
                      <a:pt x="4" y="5"/>
                      <a:pt x="0" y="5"/>
                    </a:cubicBezTo>
                    <a:cubicBezTo>
                      <a:pt x="1" y="2"/>
                      <a:pt x="3" y="0"/>
                      <a:pt x="7"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11" name="Freeform 40"/>
              <p:cNvSpPr>
                <a:spLocks/>
              </p:cNvSpPr>
              <p:nvPr/>
            </p:nvSpPr>
            <p:spPr bwMode="auto">
              <a:xfrm>
                <a:off x="1690" y="941"/>
                <a:ext cx="36" cy="8"/>
              </a:xfrm>
              <a:custGeom>
                <a:avLst/>
                <a:gdLst>
                  <a:gd name="T0" fmla="*/ 0 w 18"/>
                  <a:gd name="T1" fmla="*/ 32 h 4"/>
                  <a:gd name="T2" fmla="*/ 144 w 18"/>
                  <a:gd name="T3" fmla="*/ 32 h 4"/>
                  <a:gd name="T4" fmla="*/ 0 w 18"/>
                  <a:gd name="T5" fmla="*/ 32 h 4"/>
                  <a:gd name="T6" fmla="*/ 0 60000 65536"/>
                  <a:gd name="T7" fmla="*/ 0 60000 65536"/>
                  <a:gd name="T8" fmla="*/ 0 60000 65536"/>
                  <a:gd name="T9" fmla="*/ 0 w 18"/>
                  <a:gd name="T10" fmla="*/ 0 h 4"/>
                  <a:gd name="T11" fmla="*/ 18 w 18"/>
                  <a:gd name="T12" fmla="*/ 4 h 4"/>
                </a:gdLst>
                <a:ahLst/>
                <a:cxnLst>
                  <a:cxn ang="T6">
                    <a:pos x="T0" y="T1"/>
                  </a:cxn>
                  <a:cxn ang="T7">
                    <a:pos x="T2" y="T3"/>
                  </a:cxn>
                  <a:cxn ang="T8">
                    <a:pos x="T4" y="T5"/>
                  </a:cxn>
                </a:cxnLst>
                <a:rect l="T9" t="T10" r="T11" b="T12"/>
                <a:pathLst>
                  <a:path w="18" h="4">
                    <a:moveTo>
                      <a:pt x="0" y="4"/>
                    </a:moveTo>
                    <a:cubicBezTo>
                      <a:pt x="1" y="0"/>
                      <a:pt x="17" y="0"/>
                      <a:pt x="18" y="4"/>
                    </a:cubicBezTo>
                    <a:cubicBezTo>
                      <a:pt x="12" y="4"/>
                      <a:pt x="6" y="4"/>
                      <a:pt x="0" y="4"/>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2112" name="Freeform 41"/>
              <p:cNvSpPr>
                <a:spLocks/>
              </p:cNvSpPr>
              <p:nvPr/>
            </p:nvSpPr>
            <p:spPr bwMode="auto">
              <a:xfrm>
                <a:off x="4318" y="959"/>
                <a:ext cx="14" cy="36"/>
              </a:xfrm>
              <a:custGeom>
                <a:avLst/>
                <a:gdLst>
                  <a:gd name="T0" fmla="*/ 0 w 7"/>
                  <a:gd name="T1" fmla="*/ 32 h 18"/>
                  <a:gd name="T2" fmla="*/ 0 w 7"/>
                  <a:gd name="T3" fmla="*/ 120 h 18"/>
                  <a:gd name="T4" fmla="*/ 0 w 7"/>
                  <a:gd name="T5" fmla="*/ 32 h 18"/>
                  <a:gd name="T6" fmla="*/ 0 60000 65536"/>
                  <a:gd name="T7" fmla="*/ 0 60000 65536"/>
                  <a:gd name="T8" fmla="*/ 0 60000 65536"/>
                  <a:gd name="T9" fmla="*/ 0 w 7"/>
                  <a:gd name="T10" fmla="*/ 0 h 18"/>
                  <a:gd name="T11" fmla="*/ 7 w 7"/>
                  <a:gd name="T12" fmla="*/ 18 h 18"/>
                </a:gdLst>
                <a:ahLst/>
                <a:cxnLst>
                  <a:cxn ang="T6">
                    <a:pos x="T0" y="T1"/>
                  </a:cxn>
                  <a:cxn ang="T7">
                    <a:pos x="T2" y="T3"/>
                  </a:cxn>
                  <a:cxn ang="T8">
                    <a:pos x="T4" y="T5"/>
                  </a:cxn>
                </a:cxnLst>
                <a:rect l="T9" t="T10" r="T11" b="T12"/>
                <a:pathLst>
                  <a:path w="7" h="18">
                    <a:moveTo>
                      <a:pt x="0" y="4"/>
                    </a:moveTo>
                    <a:cubicBezTo>
                      <a:pt x="7" y="0"/>
                      <a:pt x="7" y="18"/>
                      <a:pt x="0" y="15"/>
                    </a:cubicBezTo>
                    <a:cubicBezTo>
                      <a:pt x="0" y="11"/>
                      <a:pt x="0" y="7"/>
                      <a:pt x="0" y="4"/>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13" name="Freeform 42"/>
              <p:cNvSpPr>
                <a:spLocks/>
              </p:cNvSpPr>
              <p:nvPr/>
            </p:nvSpPr>
            <p:spPr bwMode="auto">
              <a:xfrm>
                <a:off x="6790" y="951"/>
                <a:ext cx="94" cy="65"/>
              </a:xfrm>
              <a:custGeom>
                <a:avLst/>
                <a:gdLst>
                  <a:gd name="T0" fmla="*/ 376 w 47"/>
                  <a:gd name="T1" fmla="*/ 268 h 32"/>
                  <a:gd name="T2" fmla="*/ 16 w 47"/>
                  <a:gd name="T3" fmla="*/ 268 h 32"/>
                  <a:gd name="T4" fmla="*/ 376 w 47"/>
                  <a:gd name="T5" fmla="*/ 268 h 32"/>
                  <a:gd name="T6" fmla="*/ 0 60000 65536"/>
                  <a:gd name="T7" fmla="*/ 0 60000 65536"/>
                  <a:gd name="T8" fmla="*/ 0 60000 65536"/>
                  <a:gd name="T9" fmla="*/ 0 w 47"/>
                  <a:gd name="T10" fmla="*/ 0 h 32"/>
                  <a:gd name="T11" fmla="*/ 47 w 47"/>
                  <a:gd name="T12" fmla="*/ 32 h 32"/>
                </a:gdLst>
                <a:ahLst/>
                <a:cxnLst>
                  <a:cxn ang="T6">
                    <a:pos x="T0" y="T1"/>
                  </a:cxn>
                  <a:cxn ang="T7">
                    <a:pos x="T2" y="T3"/>
                  </a:cxn>
                  <a:cxn ang="T8">
                    <a:pos x="T4" y="T5"/>
                  </a:cxn>
                </a:cxnLst>
                <a:rect l="T9" t="T10" r="T11" b="T12"/>
                <a:pathLst>
                  <a:path w="47" h="32">
                    <a:moveTo>
                      <a:pt x="47" y="32"/>
                    </a:moveTo>
                    <a:cubicBezTo>
                      <a:pt x="32" y="32"/>
                      <a:pt x="17" y="32"/>
                      <a:pt x="2" y="32"/>
                    </a:cubicBezTo>
                    <a:cubicBezTo>
                      <a:pt x="0" y="0"/>
                      <a:pt x="45" y="12"/>
                      <a:pt x="47" y="3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14" name="Freeform 43"/>
              <p:cNvSpPr>
                <a:spLocks/>
              </p:cNvSpPr>
              <p:nvPr/>
            </p:nvSpPr>
            <p:spPr bwMode="auto">
              <a:xfrm>
                <a:off x="1618" y="979"/>
                <a:ext cx="18" cy="4"/>
              </a:xfrm>
              <a:custGeom>
                <a:avLst/>
                <a:gdLst>
                  <a:gd name="T0" fmla="*/ 0 w 9"/>
                  <a:gd name="T1" fmla="*/ 16 h 2"/>
                  <a:gd name="T2" fmla="*/ 0 w 9"/>
                  <a:gd name="T3" fmla="*/ 0 h 2"/>
                  <a:gd name="T4" fmla="*/ 72 w 9"/>
                  <a:gd name="T5" fmla="*/ 0 h 2"/>
                  <a:gd name="T6" fmla="*/ 72 w 9"/>
                  <a:gd name="T7" fmla="*/ 16 h 2"/>
                  <a:gd name="T8" fmla="*/ 56 w 9"/>
                  <a:gd name="T9" fmla="*/ 16 h 2"/>
                  <a:gd name="T10" fmla="*/ 0 w 9"/>
                  <a:gd name="T11" fmla="*/ 16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0" y="2"/>
                    </a:moveTo>
                    <a:cubicBezTo>
                      <a:pt x="0" y="2"/>
                      <a:pt x="0" y="1"/>
                      <a:pt x="0" y="0"/>
                    </a:cubicBezTo>
                    <a:cubicBezTo>
                      <a:pt x="3" y="0"/>
                      <a:pt x="6" y="0"/>
                      <a:pt x="9" y="0"/>
                    </a:cubicBezTo>
                    <a:cubicBezTo>
                      <a:pt x="9" y="1"/>
                      <a:pt x="9" y="2"/>
                      <a:pt x="9" y="2"/>
                    </a:cubicBezTo>
                    <a:cubicBezTo>
                      <a:pt x="8" y="2"/>
                      <a:pt x="8" y="2"/>
                      <a:pt x="7" y="2"/>
                    </a:cubicBezTo>
                    <a:cubicBezTo>
                      <a:pt x="5" y="2"/>
                      <a:pt x="2" y="2"/>
                      <a:pt x="0" y="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2115" name="Freeform 44"/>
              <p:cNvSpPr>
                <a:spLocks/>
              </p:cNvSpPr>
              <p:nvPr/>
            </p:nvSpPr>
            <p:spPr bwMode="auto">
              <a:xfrm>
                <a:off x="1636" y="979"/>
                <a:ext cx="18" cy="4"/>
              </a:xfrm>
              <a:custGeom>
                <a:avLst/>
                <a:gdLst>
                  <a:gd name="T0" fmla="*/ 0 w 9"/>
                  <a:gd name="T1" fmla="*/ 16 h 2"/>
                  <a:gd name="T2" fmla="*/ 0 w 9"/>
                  <a:gd name="T3" fmla="*/ 0 h 2"/>
                  <a:gd name="T4" fmla="*/ 72 w 9"/>
                  <a:gd name="T5" fmla="*/ 0 h 2"/>
                  <a:gd name="T6" fmla="*/ 72 w 9"/>
                  <a:gd name="T7" fmla="*/ 16 h 2"/>
                  <a:gd name="T8" fmla="*/ 0 w 9"/>
                  <a:gd name="T9" fmla="*/ 16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2"/>
                    </a:moveTo>
                    <a:cubicBezTo>
                      <a:pt x="0" y="2"/>
                      <a:pt x="0" y="1"/>
                      <a:pt x="0" y="0"/>
                    </a:cubicBezTo>
                    <a:cubicBezTo>
                      <a:pt x="3" y="0"/>
                      <a:pt x="6" y="0"/>
                      <a:pt x="9" y="0"/>
                    </a:cubicBezTo>
                    <a:cubicBezTo>
                      <a:pt x="9" y="1"/>
                      <a:pt x="9" y="2"/>
                      <a:pt x="9" y="2"/>
                    </a:cubicBezTo>
                    <a:cubicBezTo>
                      <a:pt x="6" y="2"/>
                      <a:pt x="3" y="2"/>
                      <a:pt x="0" y="2"/>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16" name="Freeform 45"/>
              <p:cNvSpPr>
                <a:spLocks/>
              </p:cNvSpPr>
              <p:nvPr/>
            </p:nvSpPr>
            <p:spPr bwMode="auto">
              <a:xfrm>
                <a:off x="1458" y="983"/>
                <a:ext cx="174" cy="265"/>
              </a:xfrm>
              <a:custGeom>
                <a:avLst/>
                <a:gdLst>
                  <a:gd name="T0" fmla="*/ 352 w 87"/>
                  <a:gd name="T1" fmla="*/ 291 h 132"/>
                  <a:gd name="T2" fmla="*/ 640 w 87"/>
                  <a:gd name="T3" fmla="*/ 0 h 132"/>
                  <a:gd name="T4" fmla="*/ 696 w 87"/>
                  <a:gd name="T5" fmla="*/ 0 h 132"/>
                  <a:gd name="T6" fmla="*/ 520 w 87"/>
                  <a:gd name="T7" fmla="*/ 201 h 132"/>
                  <a:gd name="T8" fmla="*/ 496 w 87"/>
                  <a:gd name="T9" fmla="*/ 468 h 132"/>
                  <a:gd name="T10" fmla="*/ 376 w 87"/>
                  <a:gd name="T11" fmla="*/ 492 h 132"/>
                  <a:gd name="T12" fmla="*/ 376 w 87"/>
                  <a:gd name="T13" fmla="*/ 980 h 132"/>
                  <a:gd name="T14" fmla="*/ 336 w 87"/>
                  <a:gd name="T15" fmla="*/ 1012 h 132"/>
                  <a:gd name="T16" fmla="*/ 248 w 87"/>
                  <a:gd name="T17" fmla="*/ 1012 h 132"/>
                  <a:gd name="T18" fmla="*/ 192 w 87"/>
                  <a:gd name="T19" fmla="*/ 1068 h 132"/>
                  <a:gd name="T20" fmla="*/ 0 w 87"/>
                  <a:gd name="T21" fmla="*/ 1068 h 132"/>
                  <a:gd name="T22" fmla="*/ 0 w 87"/>
                  <a:gd name="T23" fmla="*/ 745 h 132"/>
                  <a:gd name="T24" fmla="*/ 320 w 87"/>
                  <a:gd name="T25" fmla="*/ 420 h 132"/>
                  <a:gd name="T26" fmla="*/ 352 w 87"/>
                  <a:gd name="T27" fmla="*/ 291 h 1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7"/>
                  <a:gd name="T43" fmla="*/ 0 h 132"/>
                  <a:gd name="T44" fmla="*/ 87 w 87"/>
                  <a:gd name="T45" fmla="*/ 132 h 1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7" h="132">
                    <a:moveTo>
                      <a:pt x="44" y="36"/>
                    </a:moveTo>
                    <a:cubicBezTo>
                      <a:pt x="55" y="23"/>
                      <a:pt x="67" y="11"/>
                      <a:pt x="80" y="0"/>
                    </a:cubicBezTo>
                    <a:cubicBezTo>
                      <a:pt x="82" y="0"/>
                      <a:pt x="85" y="0"/>
                      <a:pt x="87" y="0"/>
                    </a:cubicBezTo>
                    <a:cubicBezTo>
                      <a:pt x="81" y="10"/>
                      <a:pt x="71" y="15"/>
                      <a:pt x="65" y="25"/>
                    </a:cubicBezTo>
                    <a:cubicBezTo>
                      <a:pt x="59" y="32"/>
                      <a:pt x="64" y="48"/>
                      <a:pt x="62" y="58"/>
                    </a:cubicBezTo>
                    <a:cubicBezTo>
                      <a:pt x="56" y="58"/>
                      <a:pt x="50" y="58"/>
                      <a:pt x="47" y="61"/>
                    </a:cubicBezTo>
                    <a:cubicBezTo>
                      <a:pt x="47" y="81"/>
                      <a:pt x="47" y="101"/>
                      <a:pt x="47" y="121"/>
                    </a:cubicBezTo>
                    <a:cubicBezTo>
                      <a:pt x="44" y="121"/>
                      <a:pt x="45" y="125"/>
                      <a:pt x="42" y="125"/>
                    </a:cubicBezTo>
                    <a:cubicBezTo>
                      <a:pt x="42" y="119"/>
                      <a:pt x="31" y="119"/>
                      <a:pt x="31" y="125"/>
                    </a:cubicBezTo>
                    <a:cubicBezTo>
                      <a:pt x="30" y="129"/>
                      <a:pt x="28" y="131"/>
                      <a:pt x="24" y="132"/>
                    </a:cubicBezTo>
                    <a:cubicBezTo>
                      <a:pt x="16" y="132"/>
                      <a:pt x="8" y="132"/>
                      <a:pt x="0" y="132"/>
                    </a:cubicBezTo>
                    <a:cubicBezTo>
                      <a:pt x="0" y="119"/>
                      <a:pt x="0" y="105"/>
                      <a:pt x="0" y="92"/>
                    </a:cubicBezTo>
                    <a:cubicBezTo>
                      <a:pt x="12" y="78"/>
                      <a:pt x="26" y="64"/>
                      <a:pt x="40" y="52"/>
                    </a:cubicBezTo>
                    <a:cubicBezTo>
                      <a:pt x="46" y="51"/>
                      <a:pt x="44" y="42"/>
                      <a:pt x="44" y="36"/>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17" name="Freeform 46"/>
              <p:cNvSpPr>
                <a:spLocks/>
              </p:cNvSpPr>
              <p:nvPr/>
            </p:nvSpPr>
            <p:spPr bwMode="auto">
              <a:xfrm>
                <a:off x="5419" y="987"/>
                <a:ext cx="42" cy="23"/>
              </a:xfrm>
              <a:custGeom>
                <a:avLst/>
                <a:gdLst>
                  <a:gd name="T0" fmla="*/ 160 w 21"/>
                  <a:gd name="T1" fmla="*/ 8 h 11"/>
                  <a:gd name="T2" fmla="*/ 0 w 21"/>
                  <a:gd name="T3" fmla="*/ 92 h 11"/>
                  <a:gd name="T4" fmla="*/ 160 w 21"/>
                  <a:gd name="T5" fmla="*/ 8 h 11"/>
                  <a:gd name="T6" fmla="*/ 0 60000 65536"/>
                  <a:gd name="T7" fmla="*/ 0 60000 65536"/>
                  <a:gd name="T8" fmla="*/ 0 60000 65536"/>
                  <a:gd name="T9" fmla="*/ 0 w 21"/>
                  <a:gd name="T10" fmla="*/ 0 h 11"/>
                  <a:gd name="T11" fmla="*/ 21 w 21"/>
                  <a:gd name="T12" fmla="*/ 11 h 11"/>
                </a:gdLst>
                <a:ahLst/>
                <a:cxnLst>
                  <a:cxn ang="T6">
                    <a:pos x="T0" y="T1"/>
                  </a:cxn>
                  <a:cxn ang="T7">
                    <a:pos x="T2" y="T3"/>
                  </a:cxn>
                  <a:cxn ang="T8">
                    <a:pos x="T4" y="T5"/>
                  </a:cxn>
                </a:cxnLst>
                <a:rect l="T9" t="T10" r="T11" b="T12"/>
                <a:pathLst>
                  <a:path w="21" h="11">
                    <a:moveTo>
                      <a:pt x="20" y="1"/>
                    </a:moveTo>
                    <a:cubicBezTo>
                      <a:pt x="21" y="11"/>
                      <a:pt x="10" y="10"/>
                      <a:pt x="0" y="10"/>
                    </a:cubicBezTo>
                    <a:cubicBezTo>
                      <a:pt x="0" y="0"/>
                      <a:pt x="10" y="0"/>
                      <a:pt x="20" y="1"/>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18" name="Freeform 47"/>
              <p:cNvSpPr>
                <a:spLocks/>
              </p:cNvSpPr>
              <p:nvPr/>
            </p:nvSpPr>
            <p:spPr bwMode="auto">
              <a:xfrm>
                <a:off x="5183" y="1016"/>
                <a:ext cx="14" cy="18"/>
              </a:xfrm>
              <a:custGeom>
                <a:avLst/>
                <a:gdLst>
                  <a:gd name="T0" fmla="*/ 0 w 7"/>
                  <a:gd name="T1" fmla="*/ 0 h 9"/>
                  <a:gd name="T2" fmla="*/ 56 w 7"/>
                  <a:gd name="T3" fmla="*/ 0 h 9"/>
                  <a:gd name="T4" fmla="*/ 56 w 7"/>
                  <a:gd name="T5" fmla="*/ 72 h 9"/>
                  <a:gd name="T6" fmla="*/ 0 w 7"/>
                  <a:gd name="T7" fmla="*/ 0 h 9"/>
                  <a:gd name="T8" fmla="*/ 0 60000 65536"/>
                  <a:gd name="T9" fmla="*/ 0 60000 65536"/>
                  <a:gd name="T10" fmla="*/ 0 60000 65536"/>
                  <a:gd name="T11" fmla="*/ 0 60000 65536"/>
                  <a:gd name="T12" fmla="*/ 0 w 7"/>
                  <a:gd name="T13" fmla="*/ 0 h 9"/>
                  <a:gd name="T14" fmla="*/ 7 w 7"/>
                  <a:gd name="T15" fmla="*/ 9 h 9"/>
                </a:gdLst>
                <a:ahLst/>
                <a:cxnLst>
                  <a:cxn ang="T8">
                    <a:pos x="T0" y="T1"/>
                  </a:cxn>
                  <a:cxn ang="T9">
                    <a:pos x="T2" y="T3"/>
                  </a:cxn>
                  <a:cxn ang="T10">
                    <a:pos x="T4" y="T5"/>
                  </a:cxn>
                  <a:cxn ang="T11">
                    <a:pos x="T6" y="T7"/>
                  </a:cxn>
                </a:cxnLst>
                <a:rect l="T12" t="T13" r="T14" b="T15"/>
                <a:pathLst>
                  <a:path w="7" h="9">
                    <a:moveTo>
                      <a:pt x="0" y="0"/>
                    </a:moveTo>
                    <a:cubicBezTo>
                      <a:pt x="2" y="0"/>
                      <a:pt x="5" y="0"/>
                      <a:pt x="7" y="0"/>
                    </a:cubicBezTo>
                    <a:cubicBezTo>
                      <a:pt x="7" y="3"/>
                      <a:pt x="7" y="6"/>
                      <a:pt x="7" y="9"/>
                    </a:cubicBezTo>
                    <a:cubicBezTo>
                      <a:pt x="4" y="7"/>
                      <a:pt x="0" y="6"/>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19" name="Freeform 48"/>
              <p:cNvSpPr>
                <a:spLocks/>
              </p:cNvSpPr>
              <p:nvPr/>
            </p:nvSpPr>
            <p:spPr bwMode="auto">
              <a:xfrm>
                <a:off x="6798" y="1032"/>
                <a:ext cx="22" cy="20"/>
              </a:xfrm>
              <a:custGeom>
                <a:avLst/>
                <a:gdLst>
                  <a:gd name="T0" fmla="*/ 88 w 11"/>
                  <a:gd name="T1" fmla="*/ 8 h 10"/>
                  <a:gd name="T2" fmla="*/ 0 w 11"/>
                  <a:gd name="T3" fmla="*/ 80 h 10"/>
                  <a:gd name="T4" fmla="*/ 88 w 11"/>
                  <a:gd name="T5" fmla="*/ 8 h 10"/>
                  <a:gd name="T6" fmla="*/ 0 60000 65536"/>
                  <a:gd name="T7" fmla="*/ 0 60000 65536"/>
                  <a:gd name="T8" fmla="*/ 0 60000 65536"/>
                  <a:gd name="T9" fmla="*/ 0 w 11"/>
                  <a:gd name="T10" fmla="*/ 0 h 10"/>
                  <a:gd name="T11" fmla="*/ 11 w 11"/>
                  <a:gd name="T12" fmla="*/ 10 h 10"/>
                </a:gdLst>
                <a:ahLst/>
                <a:cxnLst>
                  <a:cxn ang="T6">
                    <a:pos x="T0" y="T1"/>
                  </a:cxn>
                  <a:cxn ang="T7">
                    <a:pos x="T2" y="T3"/>
                  </a:cxn>
                  <a:cxn ang="T8">
                    <a:pos x="T4" y="T5"/>
                  </a:cxn>
                </a:cxnLst>
                <a:rect l="T9" t="T10" r="T11" b="T12"/>
                <a:pathLst>
                  <a:path w="11" h="10">
                    <a:moveTo>
                      <a:pt x="11" y="1"/>
                    </a:moveTo>
                    <a:cubicBezTo>
                      <a:pt x="11" y="7"/>
                      <a:pt x="7" y="10"/>
                      <a:pt x="0" y="10"/>
                    </a:cubicBezTo>
                    <a:cubicBezTo>
                      <a:pt x="1" y="4"/>
                      <a:pt x="4" y="0"/>
                      <a:pt x="11" y="1"/>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20" name="Freeform 49"/>
              <p:cNvSpPr>
                <a:spLocks/>
              </p:cNvSpPr>
              <p:nvPr/>
            </p:nvSpPr>
            <p:spPr bwMode="auto">
              <a:xfrm>
                <a:off x="5111" y="1038"/>
                <a:ext cx="14" cy="14"/>
              </a:xfrm>
              <a:custGeom>
                <a:avLst/>
                <a:gdLst>
                  <a:gd name="T0" fmla="*/ 24 w 7"/>
                  <a:gd name="T1" fmla="*/ 0 h 7"/>
                  <a:gd name="T2" fmla="*/ 56 w 7"/>
                  <a:gd name="T3" fmla="*/ 0 h 7"/>
                  <a:gd name="T4" fmla="*/ 56 w 7"/>
                  <a:gd name="T5" fmla="*/ 56 h 7"/>
                  <a:gd name="T6" fmla="*/ 8 w 7"/>
                  <a:gd name="T7" fmla="*/ 56 h 7"/>
                  <a:gd name="T8" fmla="*/ 24 w 7"/>
                  <a:gd name="T9" fmla="*/ 0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3" y="0"/>
                    </a:moveTo>
                    <a:cubicBezTo>
                      <a:pt x="4" y="0"/>
                      <a:pt x="6" y="0"/>
                      <a:pt x="7" y="0"/>
                    </a:cubicBezTo>
                    <a:cubicBezTo>
                      <a:pt x="7" y="2"/>
                      <a:pt x="7" y="5"/>
                      <a:pt x="7" y="7"/>
                    </a:cubicBezTo>
                    <a:cubicBezTo>
                      <a:pt x="5" y="7"/>
                      <a:pt x="3" y="7"/>
                      <a:pt x="1" y="7"/>
                    </a:cubicBezTo>
                    <a:cubicBezTo>
                      <a:pt x="0" y="3"/>
                      <a:pt x="3" y="3"/>
                      <a:pt x="3"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21" name="Freeform 50"/>
              <p:cNvSpPr>
                <a:spLocks/>
              </p:cNvSpPr>
              <p:nvPr/>
            </p:nvSpPr>
            <p:spPr bwMode="auto">
              <a:xfrm>
                <a:off x="5783" y="1088"/>
                <a:ext cx="18" cy="40"/>
              </a:xfrm>
              <a:custGeom>
                <a:avLst/>
                <a:gdLst>
                  <a:gd name="T0" fmla="*/ 24 w 9"/>
                  <a:gd name="T1" fmla="*/ 0 h 20"/>
                  <a:gd name="T2" fmla="*/ 8 w 9"/>
                  <a:gd name="T3" fmla="*/ 144 h 20"/>
                  <a:gd name="T4" fmla="*/ 24 w 9"/>
                  <a:gd name="T5" fmla="*/ 0 h 20"/>
                  <a:gd name="T6" fmla="*/ 0 60000 65536"/>
                  <a:gd name="T7" fmla="*/ 0 60000 65536"/>
                  <a:gd name="T8" fmla="*/ 0 60000 65536"/>
                  <a:gd name="T9" fmla="*/ 0 w 9"/>
                  <a:gd name="T10" fmla="*/ 0 h 20"/>
                  <a:gd name="T11" fmla="*/ 9 w 9"/>
                  <a:gd name="T12" fmla="*/ 20 h 20"/>
                </a:gdLst>
                <a:ahLst/>
                <a:cxnLst>
                  <a:cxn ang="T6">
                    <a:pos x="T0" y="T1"/>
                  </a:cxn>
                  <a:cxn ang="T7">
                    <a:pos x="T2" y="T3"/>
                  </a:cxn>
                  <a:cxn ang="T8">
                    <a:pos x="T4" y="T5"/>
                  </a:cxn>
                </a:cxnLst>
                <a:rect l="T9" t="T10" r="T11" b="T12"/>
                <a:pathLst>
                  <a:path w="9" h="20">
                    <a:moveTo>
                      <a:pt x="3" y="0"/>
                    </a:moveTo>
                    <a:cubicBezTo>
                      <a:pt x="6" y="1"/>
                      <a:pt x="9" y="20"/>
                      <a:pt x="1" y="18"/>
                    </a:cubicBezTo>
                    <a:cubicBezTo>
                      <a:pt x="1" y="11"/>
                      <a:pt x="0" y="3"/>
                      <a:pt x="3"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22" name="Freeform 51"/>
              <p:cNvSpPr>
                <a:spLocks/>
              </p:cNvSpPr>
              <p:nvPr/>
            </p:nvSpPr>
            <p:spPr bwMode="auto">
              <a:xfrm>
                <a:off x="5743" y="1136"/>
                <a:ext cx="20" cy="22"/>
              </a:xfrm>
              <a:custGeom>
                <a:avLst/>
                <a:gdLst>
                  <a:gd name="T0" fmla="*/ 24 w 10"/>
                  <a:gd name="T1" fmla="*/ 0 h 11"/>
                  <a:gd name="T2" fmla="*/ 80 w 10"/>
                  <a:gd name="T3" fmla="*/ 0 h 11"/>
                  <a:gd name="T4" fmla="*/ 80 w 10"/>
                  <a:gd name="T5" fmla="*/ 88 h 11"/>
                  <a:gd name="T6" fmla="*/ 8 w 10"/>
                  <a:gd name="T7" fmla="*/ 88 h 11"/>
                  <a:gd name="T8" fmla="*/ 24 w 10"/>
                  <a:gd name="T9" fmla="*/ 0 h 11"/>
                  <a:gd name="T10" fmla="*/ 0 60000 65536"/>
                  <a:gd name="T11" fmla="*/ 0 60000 65536"/>
                  <a:gd name="T12" fmla="*/ 0 60000 65536"/>
                  <a:gd name="T13" fmla="*/ 0 60000 65536"/>
                  <a:gd name="T14" fmla="*/ 0 60000 65536"/>
                  <a:gd name="T15" fmla="*/ 0 w 10"/>
                  <a:gd name="T16" fmla="*/ 0 h 11"/>
                  <a:gd name="T17" fmla="*/ 10 w 10"/>
                  <a:gd name="T18" fmla="*/ 11 h 11"/>
                </a:gdLst>
                <a:ahLst/>
                <a:cxnLst>
                  <a:cxn ang="T10">
                    <a:pos x="T0" y="T1"/>
                  </a:cxn>
                  <a:cxn ang="T11">
                    <a:pos x="T2" y="T3"/>
                  </a:cxn>
                  <a:cxn ang="T12">
                    <a:pos x="T4" y="T5"/>
                  </a:cxn>
                  <a:cxn ang="T13">
                    <a:pos x="T6" y="T7"/>
                  </a:cxn>
                  <a:cxn ang="T14">
                    <a:pos x="T8" y="T9"/>
                  </a:cxn>
                </a:cxnLst>
                <a:rect l="T15" t="T16" r="T17" b="T18"/>
                <a:pathLst>
                  <a:path w="10" h="11">
                    <a:moveTo>
                      <a:pt x="3" y="0"/>
                    </a:moveTo>
                    <a:cubicBezTo>
                      <a:pt x="6" y="0"/>
                      <a:pt x="8" y="0"/>
                      <a:pt x="10" y="0"/>
                    </a:cubicBezTo>
                    <a:cubicBezTo>
                      <a:pt x="10" y="4"/>
                      <a:pt x="10" y="8"/>
                      <a:pt x="10" y="11"/>
                    </a:cubicBezTo>
                    <a:cubicBezTo>
                      <a:pt x="7" y="11"/>
                      <a:pt x="4" y="11"/>
                      <a:pt x="1" y="11"/>
                    </a:cubicBezTo>
                    <a:cubicBezTo>
                      <a:pt x="0" y="6"/>
                      <a:pt x="1" y="3"/>
                      <a:pt x="3"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23" name="Freeform 52"/>
              <p:cNvSpPr>
                <a:spLocks/>
              </p:cNvSpPr>
              <p:nvPr/>
            </p:nvSpPr>
            <p:spPr bwMode="auto">
              <a:xfrm>
                <a:off x="5731" y="1180"/>
                <a:ext cx="24" cy="32"/>
              </a:xfrm>
              <a:custGeom>
                <a:avLst/>
                <a:gdLst>
                  <a:gd name="T0" fmla="*/ 96 w 12"/>
                  <a:gd name="T1" fmla="*/ 8 h 16"/>
                  <a:gd name="T2" fmla="*/ 96 w 12"/>
                  <a:gd name="T3" fmla="*/ 128 h 16"/>
                  <a:gd name="T4" fmla="*/ 0 w 12"/>
                  <a:gd name="T5" fmla="*/ 24 h 16"/>
                  <a:gd name="T6" fmla="*/ 96 w 12"/>
                  <a:gd name="T7" fmla="*/ 8 h 16"/>
                  <a:gd name="T8" fmla="*/ 0 60000 65536"/>
                  <a:gd name="T9" fmla="*/ 0 60000 65536"/>
                  <a:gd name="T10" fmla="*/ 0 60000 65536"/>
                  <a:gd name="T11" fmla="*/ 0 60000 65536"/>
                  <a:gd name="T12" fmla="*/ 0 w 12"/>
                  <a:gd name="T13" fmla="*/ 0 h 16"/>
                  <a:gd name="T14" fmla="*/ 12 w 12"/>
                  <a:gd name="T15" fmla="*/ 16 h 16"/>
                </a:gdLst>
                <a:ahLst/>
                <a:cxnLst>
                  <a:cxn ang="T8">
                    <a:pos x="T0" y="T1"/>
                  </a:cxn>
                  <a:cxn ang="T9">
                    <a:pos x="T2" y="T3"/>
                  </a:cxn>
                  <a:cxn ang="T10">
                    <a:pos x="T4" y="T5"/>
                  </a:cxn>
                  <a:cxn ang="T11">
                    <a:pos x="T6" y="T7"/>
                  </a:cxn>
                </a:cxnLst>
                <a:rect l="T12" t="T13" r="T14" b="T15"/>
                <a:pathLst>
                  <a:path w="12" h="16">
                    <a:moveTo>
                      <a:pt x="12" y="1"/>
                    </a:moveTo>
                    <a:cubicBezTo>
                      <a:pt x="12" y="6"/>
                      <a:pt x="12" y="11"/>
                      <a:pt x="12" y="16"/>
                    </a:cubicBezTo>
                    <a:cubicBezTo>
                      <a:pt x="4" y="16"/>
                      <a:pt x="2" y="10"/>
                      <a:pt x="0" y="3"/>
                    </a:cubicBezTo>
                    <a:cubicBezTo>
                      <a:pt x="3" y="1"/>
                      <a:pt x="6" y="0"/>
                      <a:pt x="12" y="1"/>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24" name="Freeform 53"/>
              <p:cNvSpPr>
                <a:spLocks/>
              </p:cNvSpPr>
              <p:nvPr/>
            </p:nvSpPr>
            <p:spPr bwMode="auto">
              <a:xfrm>
                <a:off x="4028" y="1194"/>
                <a:ext cx="130" cy="188"/>
              </a:xfrm>
              <a:custGeom>
                <a:avLst/>
                <a:gdLst>
                  <a:gd name="T0" fmla="*/ 392 w 65"/>
                  <a:gd name="T1" fmla="*/ 376 h 94"/>
                  <a:gd name="T2" fmla="*/ 520 w 65"/>
                  <a:gd name="T3" fmla="*/ 752 h 94"/>
                  <a:gd name="T4" fmla="*/ 288 w 65"/>
                  <a:gd name="T5" fmla="*/ 320 h 94"/>
                  <a:gd name="T6" fmla="*/ 0 w 65"/>
                  <a:gd name="T7" fmla="*/ 0 h 94"/>
                  <a:gd name="T8" fmla="*/ 392 w 65"/>
                  <a:gd name="T9" fmla="*/ 376 h 94"/>
                  <a:gd name="T10" fmla="*/ 0 60000 65536"/>
                  <a:gd name="T11" fmla="*/ 0 60000 65536"/>
                  <a:gd name="T12" fmla="*/ 0 60000 65536"/>
                  <a:gd name="T13" fmla="*/ 0 60000 65536"/>
                  <a:gd name="T14" fmla="*/ 0 60000 65536"/>
                  <a:gd name="T15" fmla="*/ 0 w 65"/>
                  <a:gd name="T16" fmla="*/ 0 h 94"/>
                  <a:gd name="T17" fmla="*/ 65 w 65"/>
                  <a:gd name="T18" fmla="*/ 94 h 94"/>
                </a:gdLst>
                <a:ahLst/>
                <a:cxnLst>
                  <a:cxn ang="T10">
                    <a:pos x="T0" y="T1"/>
                  </a:cxn>
                  <a:cxn ang="T11">
                    <a:pos x="T2" y="T3"/>
                  </a:cxn>
                  <a:cxn ang="T12">
                    <a:pos x="T4" y="T5"/>
                  </a:cxn>
                  <a:cxn ang="T13">
                    <a:pos x="T6" y="T7"/>
                  </a:cxn>
                  <a:cxn ang="T14">
                    <a:pos x="T8" y="T9"/>
                  </a:cxn>
                </a:cxnLst>
                <a:rect l="T15" t="T16" r="T17" b="T18"/>
                <a:pathLst>
                  <a:path w="65" h="94">
                    <a:moveTo>
                      <a:pt x="49" y="47"/>
                    </a:moveTo>
                    <a:cubicBezTo>
                      <a:pt x="33" y="68"/>
                      <a:pt x="58" y="81"/>
                      <a:pt x="65" y="94"/>
                    </a:cubicBezTo>
                    <a:cubicBezTo>
                      <a:pt x="50" y="90"/>
                      <a:pt x="30" y="72"/>
                      <a:pt x="36" y="40"/>
                    </a:cubicBezTo>
                    <a:cubicBezTo>
                      <a:pt x="24" y="27"/>
                      <a:pt x="6" y="19"/>
                      <a:pt x="0" y="0"/>
                    </a:cubicBezTo>
                    <a:cubicBezTo>
                      <a:pt x="18" y="15"/>
                      <a:pt x="31" y="33"/>
                      <a:pt x="49" y="4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25" name="Freeform 54"/>
              <p:cNvSpPr>
                <a:spLocks/>
              </p:cNvSpPr>
              <p:nvPr/>
            </p:nvSpPr>
            <p:spPr bwMode="auto">
              <a:xfrm>
                <a:off x="1778" y="1230"/>
                <a:ext cx="64" cy="44"/>
              </a:xfrm>
              <a:custGeom>
                <a:avLst/>
                <a:gdLst>
                  <a:gd name="T0" fmla="*/ 0 w 32"/>
                  <a:gd name="T1" fmla="*/ 56 h 22"/>
                  <a:gd name="T2" fmla="*/ 56 w 32"/>
                  <a:gd name="T3" fmla="*/ 0 h 22"/>
                  <a:gd name="T4" fmla="*/ 256 w 32"/>
                  <a:gd name="T5" fmla="*/ 0 h 22"/>
                  <a:gd name="T6" fmla="*/ 256 w 32"/>
                  <a:gd name="T7" fmla="*/ 176 h 22"/>
                  <a:gd name="T8" fmla="*/ 72 w 32"/>
                  <a:gd name="T9" fmla="*/ 176 h 22"/>
                  <a:gd name="T10" fmla="*/ 56 w 32"/>
                  <a:gd name="T11" fmla="*/ 56 h 22"/>
                  <a:gd name="T12" fmla="*/ 0 w 32"/>
                  <a:gd name="T13" fmla="*/ 56 h 22"/>
                  <a:gd name="T14" fmla="*/ 0 60000 65536"/>
                  <a:gd name="T15" fmla="*/ 0 60000 65536"/>
                  <a:gd name="T16" fmla="*/ 0 60000 65536"/>
                  <a:gd name="T17" fmla="*/ 0 60000 65536"/>
                  <a:gd name="T18" fmla="*/ 0 60000 65536"/>
                  <a:gd name="T19" fmla="*/ 0 60000 65536"/>
                  <a:gd name="T20" fmla="*/ 0 60000 65536"/>
                  <a:gd name="T21" fmla="*/ 0 w 32"/>
                  <a:gd name="T22" fmla="*/ 0 h 22"/>
                  <a:gd name="T23" fmla="*/ 32 w 32"/>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2">
                    <a:moveTo>
                      <a:pt x="0" y="7"/>
                    </a:moveTo>
                    <a:cubicBezTo>
                      <a:pt x="2" y="4"/>
                      <a:pt x="4" y="1"/>
                      <a:pt x="7" y="0"/>
                    </a:cubicBezTo>
                    <a:cubicBezTo>
                      <a:pt x="15" y="0"/>
                      <a:pt x="23" y="0"/>
                      <a:pt x="32" y="0"/>
                    </a:cubicBezTo>
                    <a:cubicBezTo>
                      <a:pt x="32" y="8"/>
                      <a:pt x="32" y="15"/>
                      <a:pt x="32" y="22"/>
                    </a:cubicBezTo>
                    <a:cubicBezTo>
                      <a:pt x="24" y="22"/>
                      <a:pt x="17" y="22"/>
                      <a:pt x="9" y="22"/>
                    </a:cubicBezTo>
                    <a:cubicBezTo>
                      <a:pt x="9" y="16"/>
                      <a:pt x="10" y="10"/>
                      <a:pt x="7" y="7"/>
                    </a:cubicBezTo>
                    <a:cubicBezTo>
                      <a:pt x="5" y="7"/>
                      <a:pt x="3" y="7"/>
                      <a:pt x="0" y="7"/>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26" name="Freeform 55"/>
              <p:cNvSpPr>
                <a:spLocks/>
              </p:cNvSpPr>
              <p:nvPr/>
            </p:nvSpPr>
            <p:spPr bwMode="auto">
              <a:xfrm>
                <a:off x="1245" y="1244"/>
                <a:ext cx="110" cy="215"/>
              </a:xfrm>
              <a:custGeom>
                <a:avLst/>
                <a:gdLst>
                  <a:gd name="T0" fmla="*/ 328 w 55"/>
                  <a:gd name="T1" fmla="*/ 868 h 107"/>
                  <a:gd name="T2" fmla="*/ 136 w 55"/>
                  <a:gd name="T3" fmla="*/ 868 h 107"/>
                  <a:gd name="T4" fmla="*/ 48 w 55"/>
                  <a:gd name="T5" fmla="*/ 723 h 107"/>
                  <a:gd name="T6" fmla="*/ 48 w 55"/>
                  <a:gd name="T7" fmla="*/ 617 h 107"/>
                  <a:gd name="T8" fmla="*/ 168 w 55"/>
                  <a:gd name="T9" fmla="*/ 593 h 107"/>
                  <a:gd name="T10" fmla="*/ 168 w 55"/>
                  <a:gd name="T11" fmla="*/ 380 h 107"/>
                  <a:gd name="T12" fmla="*/ 24 w 55"/>
                  <a:gd name="T13" fmla="*/ 356 h 107"/>
                  <a:gd name="T14" fmla="*/ 48 w 55"/>
                  <a:gd name="T15" fmla="*/ 16 h 107"/>
                  <a:gd name="T16" fmla="*/ 184 w 55"/>
                  <a:gd name="T17" fmla="*/ 145 h 107"/>
                  <a:gd name="T18" fmla="*/ 224 w 55"/>
                  <a:gd name="T19" fmla="*/ 340 h 107"/>
                  <a:gd name="T20" fmla="*/ 328 w 55"/>
                  <a:gd name="T21" fmla="*/ 448 h 107"/>
                  <a:gd name="T22" fmla="*/ 328 w 55"/>
                  <a:gd name="T23" fmla="*/ 617 h 107"/>
                  <a:gd name="T24" fmla="*/ 440 w 55"/>
                  <a:gd name="T25" fmla="*/ 651 h 107"/>
                  <a:gd name="T26" fmla="*/ 440 w 55"/>
                  <a:gd name="T27" fmla="*/ 756 h 107"/>
                  <a:gd name="T28" fmla="*/ 328 w 55"/>
                  <a:gd name="T29" fmla="*/ 868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5"/>
                  <a:gd name="T46" fmla="*/ 0 h 107"/>
                  <a:gd name="T47" fmla="*/ 55 w 55"/>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5" h="107">
                    <a:moveTo>
                      <a:pt x="41" y="107"/>
                    </a:moveTo>
                    <a:cubicBezTo>
                      <a:pt x="33" y="107"/>
                      <a:pt x="25" y="107"/>
                      <a:pt x="17" y="107"/>
                    </a:cubicBezTo>
                    <a:cubicBezTo>
                      <a:pt x="22" y="99"/>
                      <a:pt x="20" y="84"/>
                      <a:pt x="6" y="89"/>
                    </a:cubicBezTo>
                    <a:cubicBezTo>
                      <a:pt x="6" y="84"/>
                      <a:pt x="6" y="80"/>
                      <a:pt x="6" y="76"/>
                    </a:cubicBezTo>
                    <a:cubicBezTo>
                      <a:pt x="11" y="76"/>
                      <a:pt x="18" y="76"/>
                      <a:pt x="21" y="73"/>
                    </a:cubicBezTo>
                    <a:cubicBezTo>
                      <a:pt x="21" y="64"/>
                      <a:pt x="21" y="55"/>
                      <a:pt x="21" y="47"/>
                    </a:cubicBezTo>
                    <a:cubicBezTo>
                      <a:pt x="18" y="43"/>
                      <a:pt x="10" y="45"/>
                      <a:pt x="3" y="44"/>
                    </a:cubicBezTo>
                    <a:cubicBezTo>
                      <a:pt x="5" y="31"/>
                      <a:pt x="0" y="12"/>
                      <a:pt x="6" y="2"/>
                    </a:cubicBezTo>
                    <a:cubicBezTo>
                      <a:pt x="19" y="0"/>
                      <a:pt x="6" y="24"/>
                      <a:pt x="23" y="18"/>
                    </a:cubicBezTo>
                    <a:cubicBezTo>
                      <a:pt x="25" y="26"/>
                      <a:pt x="20" y="41"/>
                      <a:pt x="28" y="42"/>
                    </a:cubicBezTo>
                    <a:cubicBezTo>
                      <a:pt x="33" y="46"/>
                      <a:pt x="38" y="50"/>
                      <a:pt x="41" y="55"/>
                    </a:cubicBezTo>
                    <a:cubicBezTo>
                      <a:pt x="41" y="62"/>
                      <a:pt x="41" y="69"/>
                      <a:pt x="41" y="76"/>
                    </a:cubicBezTo>
                    <a:cubicBezTo>
                      <a:pt x="41" y="81"/>
                      <a:pt x="49" y="80"/>
                      <a:pt x="55" y="80"/>
                    </a:cubicBezTo>
                    <a:cubicBezTo>
                      <a:pt x="55" y="84"/>
                      <a:pt x="55" y="89"/>
                      <a:pt x="55" y="93"/>
                    </a:cubicBezTo>
                    <a:cubicBezTo>
                      <a:pt x="51" y="99"/>
                      <a:pt x="47" y="103"/>
                      <a:pt x="41" y="107"/>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27" name="Freeform 56"/>
              <p:cNvSpPr>
                <a:spLocks/>
              </p:cNvSpPr>
              <p:nvPr/>
            </p:nvSpPr>
            <p:spPr bwMode="auto">
              <a:xfrm>
                <a:off x="5767" y="1262"/>
                <a:ext cx="48" cy="62"/>
              </a:xfrm>
              <a:custGeom>
                <a:avLst/>
                <a:gdLst>
                  <a:gd name="T0" fmla="*/ 0 w 24"/>
                  <a:gd name="T1" fmla="*/ 0 h 31"/>
                  <a:gd name="T2" fmla="*/ 184 w 24"/>
                  <a:gd name="T3" fmla="*/ 248 h 31"/>
                  <a:gd name="T4" fmla="*/ 0 w 24"/>
                  <a:gd name="T5" fmla="*/ 0 h 31"/>
                  <a:gd name="T6" fmla="*/ 0 60000 65536"/>
                  <a:gd name="T7" fmla="*/ 0 60000 65536"/>
                  <a:gd name="T8" fmla="*/ 0 60000 65536"/>
                  <a:gd name="T9" fmla="*/ 0 w 24"/>
                  <a:gd name="T10" fmla="*/ 0 h 31"/>
                  <a:gd name="T11" fmla="*/ 24 w 24"/>
                  <a:gd name="T12" fmla="*/ 31 h 31"/>
                </a:gdLst>
                <a:ahLst/>
                <a:cxnLst>
                  <a:cxn ang="T6">
                    <a:pos x="T0" y="T1"/>
                  </a:cxn>
                  <a:cxn ang="T7">
                    <a:pos x="T2" y="T3"/>
                  </a:cxn>
                  <a:cxn ang="T8">
                    <a:pos x="T4" y="T5"/>
                  </a:cxn>
                </a:cxnLst>
                <a:rect l="T9" t="T10" r="T11" b="T12"/>
                <a:pathLst>
                  <a:path w="24" h="31">
                    <a:moveTo>
                      <a:pt x="0" y="0"/>
                    </a:moveTo>
                    <a:cubicBezTo>
                      <a:pt x="11" y="7"/>
                      <a:pt x="24" y="12"/>
                      <a:pt x="23" y="31"/>
                    </a:cubicBezTo>
                    <a:cubicBezTo>
                      <a:pt x="11" y="24"/>
                      <a:pt x="0" y="18"/>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28" name="Freeform 57"/>
              <p:cNvSpPr>
                <a:spLocks/>
              </p:cNvSpPr>
              <p:nvPr/>
            </p:nvSpPr>
            <p:spPr bwMode="auto">
              <a:xfrm>
                <a:off x="2220" y="1298"/>
                <a:ext cx="781" cy="375"/>
              </a:xfrm>
              <a:custGeom>
                <a:avLst/>
                <a:gdLst>
                  <a:gd name="T0" fmla="*/ 1792 w 390"/>
                  <a:gd name="T1" fmla="*/ 209 h 187"/>
                  <a:gd name="T2" fmla="*/ 2201 w 390"/>
                  <a:gd name="T3" fmla="*/ 88 h 187"/>
                  <a:gd name="T4" fmla="*/ 2523 w 390"/>
                  <a:gd name="T5" fmla="*/ 427 h 187"/>
                  <a:gd name="T6" fmla="*/ 3132 w 390"/>
                  <a:gd name="T7" fmla="*/ 628 h 187"/>
                  <a:gd name="T8" fmla="*/ 2852 w 390"/>
                  <a:gd name="T9" fmla="*/ 1235 h 187"/>
                  <a:gd name="T10" fmla="*/ 2387 w 390"/>
                  <a:gd name="T11" fmla="*/ 1235 h 187"/>
                  <a:gd name="T12" fmla="*/ 2273 w 390"/>
                  <a:gd name="T13" fmla="*/ 1307 h 187"/>
                  <a:gd name="T14" fmla="*/ 2153 w 390"/>
                  <a:gd name="T15" fmla="*/ 1307 h 187"/>
                  <a:gd name="T16" fmla="*/ 1936 w 390"/>
                  <a:gd name="T17" fmla="*/ 1508 h 187"/>
                  <a:gd name="T18" fmla="*/ 1616 w 390"/>
                  <a:gd name="T19" fmla="*/ 1203 h 187"/>
                  <a:gd name="T20" fmla="*/ 1292 w 390"/>
                  <a:gd name="T21" fmla="*/ 1203 h 187"/>
                  <a:gd name="T22" fmla="*/ 827 w 390"/>
                  <a:gd name="T23" fmla="*/ 1057 h 187"/>
                  <a:gd name="T24" fmla="*/ 803 w 390"/>
                  <a:gd name="T25" fmla="*/ 1324 h 187"/>
                  <a:gd name="T26" fmla="*/ 753 w 390"/>
                  <a:gd name="T27" fmla="*/ 1324 h 187"/>
                  <a:gd name="T28" fmla="*/ 537 w 390"/>
                  <a:gd name="T29" fmla="*/ 1364 h 187"/>
                  <a:gd name="T30" fmla="*/ 713 w 390"/>
                  <a:gd name="T31" fmla="*/ 969 h 187"/>
                  <a:gd name="T32" fmla="*/ 272 w 390"/>
                  <a:gd name="T33" fmla="*/ 1089 h 187"/>
                  <a:gd name="T34" fmla="*/ 0 w 390"/>
                  <a:gd name="T35" fmla="*/ 824 h 187"/>
                  <a:gd name="T36" fmla="*/ 272 w 390"/>
                  <a:gd name="T37" fmla="*/ 531 h 187"/>
                  <a:gd name="T38" fmla="*/ 1220 w 390"/>
                  <a:gd name="T39" fmla="*/ 588 h 187"/>
                  <a:gd name="T40" fmla="*/ 1059 w 390"/>
                  <a:gd name="T41" fmla="*/ 249 h 187"/>
                  <a:gd name="T42" fmla="*/ 1340 w 390"/>
                  <a:gd name="T43" fmla="*/ 209 h 187"/>
                  <a:gd name="T44" fmla="*/ 1792 w 390"/>
                  <a:gd name="T45" fmla="*/ 209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0"/>
                  <a:gd name="T70" fmla="*/ 0 h 187"/>
                  <a:gd name="T71" fmla="*/ 390 w 390"/>
                  <a:gd name="T72" fmla="*/ 187 h 1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0" h="187">
                    <a:moveTo>
                      <a:pt x="223" y="26"/>
                    </a:moveTo>
                    <a:cubicBezTo>
                      <a:pt x="247" y="27"/>
                      <a:pt x="270" y="28"/>
                      <a:pt x="274" y="11"/>
                    </a:cubicBezTo>
                    <a:cubicBezTo>
                      <a:pt x="288" y="24"/>
                      <a:pt x="304" y="36"/>
                      <a:pt x="314" y="53"/>
                    </a:cubicBezTo>
                    <a:cubicBezTo>
                      <a:pt x="353" y="48"/>
                      <a:pt x="376" y="58"/>
                      <a:pt x="390" y="78"/>
                    </a:cubicBezTo>
                    <a:cubicBezTo>
                      <a:pt x="389" y="113"/>
                      <a:pt x="345" y="107"/>
                      <a:pt x="355" y="153"/>
                    </a:cubicBezTo>
                    <a:cubicBezTo>
                      <a:pt x="332" y="155"/>
                      <a:pt x="313" y="150"/>
                      <a:pt x="297" y="153"/>
                    </a:cubicBezTo>
                    <a:cubicBezTo>
                      <a:pt x="292" y="154"/>
                      <a:pt x="290" y="161"/>
                      <a:pt x="283" y="162"/>
                    </a:cubicBezTo>
                    <a:cubicBezTo>
                      <a:pt x="278" y="164"/>
                      <a:pt x="270" y="161"/>
                      <a:pt x="268" y="162"/>
                    </a:cubicBezTo>
                    <a:cubicBezTo>
                      <a:pt x="261" y="165"/>
                      <a:pt x="245" y="187"/>
                      <a:pt x="241" y="187"/>
                    </a:cubicBezTo>
                    <a:cubicBezTo>
                      <a:pt x="229" y="187"/>
                      <a:pt x="215" y="153"/>
                      <a:pt x="201" y="149"/>
                    </a:cubicBezTo>
                    <a:cubicBezTo>
                      <a:pt x="187" y="145"/>
                      <a:pt x="173" y="152"/>
                      <a:pt x="161" y="149"/>
                    </a:cubicBezTo>
                    <a:cubicBezTo>
                      <a:pt x="145" y="145"/>
                      <a:pt x="136" y="120"/>
                      <a:pt x="103" y="131"/>
                    </a:cubicBezTo>
                    <a:cubicBezTo>
                      <a:pt x="98" y="138"/>
                      <a:pt x="101" y="154"/>
                      <a:pt x="100" y="164"/>
                    </a:cubicBezTo>
                    <a:cubicBezTo>
                      <a:pt x="99" y="175"/>
                      <a:pt x="98" y="164"/>
                      <a:pt x="94" y="164"/>
                    </a:cubicBezTo>
                    <a:cubicBezTo>
                      <a:pt x="83" y="167"/>
                      <a:pt x="78" y="186"/>
                      <a:pt x="67" y="169"/>
                    </a:cubicBezTo>
                    <a:cubicBezTo>
                      <a:pt x="74" y="152"/>
                      <a:pt x="96" y="150"/>
                      <a:pt x="89" y="120"/>
                    </a:cubicBezTo>
                    <a:cubicBezTo>
                      <a:pt x="64" y="110"/>
                      <a:pt x="45" y="125"/>
                      <a:pt x="34" y="135"/>
                    </a:cubicBezTo>
                    <a:cubicBezTo>
                      <a:pt x="23" y="123"/>
                      <a:pt x="12" y="112"/>
                      <a:pt x="0" y="102"/>
                    </a:cubicBezTo>
                    <a:cubicBezTo>
                      <a:pt x="8" y="87"/>
                      <a:pt x="22" y="78"/>
                      <a:pt x="34" y="66"/>
                    </a:cubicBezTo>
                    <a:cubicBezTo>
                      <a:pt x="70" y="71"/>
                      <a:pt x="110" y="82"/>
                      <a:pt x="152" y="73"/>
                    </a:cubicBezTo>
                    <a:cubicBezTo>
                      <a:pt x="139" y="65"/>
                      <a:pt x="142" y="41"/>
                      <a:pt x="132" y="31"/>
                    </a:cubicBezTo>
                    <a:cubicBezTo>
                      <a:pt x="136" y="22"/>
                      <a:pt x="156" y="28"/>
                      <a:pt x="167" y="26"/>
                    </a:cubicBezTo>
                    <a:cubicBezTo>
                      <a:pt x="180" y="5"/>
                      <a:pt x="212" y="0"/>
                      <a:pt x="223" y="26"/>
                    </a:cubicBezTo>
                    <a:close/>
                  </a:path>
                </a:pathLst>
              </a:custGeom>
              <a:solidFill>
                <a:srgbClr val="00CCFF"/>
              </a:solidFill>
              <a:ln w="9525">
                <a:noFill/>
                <a:round/>
                <a:headEnd/>
                <a:tailEnd/>
              </a:ln>
            </p:spPr>
            <p:txBody>
              <a:bodyPr/>
              <a:lstStyle/>
              <a:p>
                <a:endParaRPr lang="zh-CN" altLang="en-US" sz="2000">
                  <a:solidFill>
                    <a:schemeClr val="tx1"/>
                  </a:solidFill>
                  <a:ea typeface="微软雅黑" pitchFamily="34" charset="-122"/>
                </a:endParaRPr>
              </a:p>
            </p:txBody>
          </p:sp>
          <p:sp>
            <p:nvSpPr>
              <p:cNvPr id="52129" name="Freeform 58"/>
              <p:cNvSpPr>
                <a:spLocks/>
              </p:cNvSpPr>
              <p:nvPr/>
            </p:nvSpPr>
            <p:spPr bwMode="auto">
              <a:xfrm>
                <a:off x="1792" y="1320"/>
                <a:ext cx="120" cy="99"/>
              </a:xfrm>
              <a:custGeom>
                <a:avLst/>
                <a:gdLst>
                  <a:gd name="T0" fmla="*/ 480 w 60"/>
                  <a:gd name="T1" fmla="*/ 139 h 49"/>
                  <a:gd name="T2" fmla="*/ 480 w 60"/>
                  <a:gd name="T3" fmla="*/ 404 h 49"/>
                  <a:gd name="T4" fmla="*/ 0 w 60"/>
                  <a:gd name="T5" fmla="*/ 404 h 49"/>
                  <a:gd name="T6" fmla="*/ 0 w 60"/>
                  <a:gd name="T7" fmla="*/ 180 h 49"/>
                  <a:gd name="T8" fmla="*/ 176 w 60"/>
                  <a:gd name="T9" fmla="*/ 180 h 49"/>
                  <a:gd name="T10" fmla="*/ 200 w 60"/>
                  <a:gd name="T11" fmla="*/ 0 h 49"/>
                  <a:gd name="T12" fmla="*/ 336 w 60"/>
                  <a:gd name="T13" fmla="*/ 0 h 49"/>
                  <a:gd name="T14" fmla="*/ 480 w 60"/>
                  <a:gd name="T15" fmla="*/ 139 h 49"/>
                  <a:gd name="T16" fmla="*/ 0 60000 65536"/>
                  <a:gd name="T17" fmla="*/ 0 60000 65536"/>
                  <a:gd name="T18" fmla="*/ 0 60000 65536"/>
                  <a:gd name="T19" fmla="*/ 0 60000 65536"/>
                  <a:gd name="T20" fmla="*/ 0 60000 65536"/>
                  <a:gd name="T21" fmla="*/ 0 60000 65536"/>
                  <a:gd name="T22" fmla="*/ 0 60000 65536"/>
                  <a:gd name="T23" fmla="*/ 0 60000 65536"/>
                  <a:gd name="T24" fmla="*/ 0 w 60"/>
                  <a:gd name="T25" fmla="*/ 0 h 49"/>
                  <a:gd name="T26" fmla="*/ 60 w 60"/>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0" h="49">
                    <a:moveTo>
                      <a:pt x="60" y="17"/>
                    </a:moveTo>
                    <a:cubicBezTo>
                      <a:pt x="60" y="28"/>
                      <a:pt x="60" y="38"/>
                      <a:pt x="60" y="49"/>
                    </a:cubicBezTo>
                    <a:cubicBezTo>
                      <a:pt x="40" y="49"/>
                      <a:pt x="20" y="49"/>
                      <a:pt x="0" y="49"/>
                    </a:cubicBezTo>
                    <a:cubicBezTo>
                      <a:pt x="0" y="40"/>
                      <a:pt x="0" y="31"/>
                      <a:pt x="0" y="22"/>
                    </a:cubicBezTo>
                    <a:cubicBezTo>
                      <a:pt x="8" y="22"/>
                      <a:pt x="15" y="22"/>
                      <a:pt x="22" y="22"/>
                    </a:cubicBezTo>
                    <a:cubicBezTo>
                      <a:pt x="26" y="18"/>
                      <a:pt x="24" y="7"/>
                      <a:pt x="25" y="0"/>
                    </a:cubicBezTo>
                    <a:cubicBezTo>
                      <a:pt x="31" y="0"/>
                      <a:pt x="36" y="0"/>
                      <a:pt x="42" y="0"/>
                    </a:cubicBezTo>
                    <a:cubicBezTo>
                      <a:pt x="49" y="5"/>
                      <a:pt x="55" y="11"/>
                      <a:pt x="60" y="17"/>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30" name="Freeform 59"/>
              <p:cNvSpPr>
                <a:spLocks/>
              </p:cNvSpPr>
              <p:nvPr/>
            </p:nvSpPr>
            <p:spPr bwMode="auto">
              <a:xfrm>
                <a:off x="1730" y="1326"/>
                <a:ext cx="30" cy="10"/>
              </a:xfrm>
              <a:custGeom>
                <a:avLst/>
                <a:gdLst>
                  <a:gd name="T0" fmla="*/ 120 w 15"/>
                  <a:gd name="T1" fmla="*/ 8 h 5"/>
                  <a:gd name="T2" fmla="*/ 120 w 15"/>
                  <a:gd name="T3" fmla="*/ 24 h 5"/>
                  <a:gd name="T4" fmla="*/ 120 w 15"/>
                  <a:gd name="T5" fmla="*/ 8 h 5"/>
                  <a:gd name="T6" fmla="*/ 0 60000 65536"/>
                  <a:gd name="T7" fmla="*/ 0 60000 65536"/>
                  <a:gd name="T8" fmla="*/ 0 60000 65536"/>
                  <a:gd name="T9" fmla="*/ 0 w 15"/>
                  <a:gd name="T10" fmla="*/ 0 h 5"/>
                  <a:gd name="T11" fmla="*/ 15 w 15"/>
                  <a:gd name="T12" fmla="*/ 5 h 5"/>
                </a:gdLst>
                <a:ahLst/>
                <a:cxnLst>
                  <a:cxn ang="T6">
                    <a:pos x="T0" y="T1"/>
                  </a:cxn>
                  <a:cxn ang="T7">
                    <a:pos x="T2" y="T3"/>
                  </a:cxn>
                  <a:cxn ang="T8">
                    <a:pos x="T4" y="T5"/>
                  </a:cxn>
                </a:cxnLst>
                <a:rect l="T9" t="T10" r="T11" b="T12"/>
                <a:pathLst>
                  <a:path w="15" h="5">
                    <a:moveTo>
                      <a:pt x="15" y="1"/>
                    </a:moveTo>
                    <a:cubicBezTo>
                      <a:pt x="15" y="2"/>
                      <a:pt x="15" y="3"/>
                      <a:pt x="15" y="3"/>
                    </a:cubicBezTo>
                    <a:cubicBezTo>
                      <a:pt x="0" y="5"/>
                      <a:pt x="0" y="0"/>
                      <a:pt x="15" y="1"/>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31" name="Freeform 60"/>
              <p:cNvSpPr>
                <a:spLocks/>
              </p:cNvSpPr>
              <p:nvPr/>
            </p:nvSpPr>
            <p:spPr bwMode="auto">
              <a:xfrm>
                <a:off x="1766" y="1322"/>
                <a:ext cx="58" cy="30"/>
              </a:xfrm>
              <a:custGeom>
                <a:avLst/>
                <a:gdLst>
                  <a:gd name="T0" fmla="*/ 232 w 29"/>
                  <a:gd name="T1" fmla="*/ 40 h 15"/>
                  <a:gd name="T2" fmla="*/ 232 w 29"/>
                  <a:gd name="T3" fmla="*/ 96 h 15"/>
                  <a:gd name="T4" fmla="*/ 0 w 29"/>
                  <a:gd name="T5" fmla="*/ 80 h 15"/>
                  <a:gd name="T6" fmla="*/ 232 w 29"/>
                  <a:gd name="T7" fmla="*/ 40 h 15"/>
                  <a:gd name="T8" fmla="*/ 0 60000 65536"/>
                  <a:gd name="T9" fmla="*/ 0 60000 65536"/>
                  <a:gd name="T10" fmla="*/ 0 60000 65536"/>
                  <a:gd name="T11" fmla="*/ 0 60000 65536"/>
                  <a:gd name="T12" fmla="*/ 0 w 29"/>
                  <a:gd name="T13" fmla="*/ 0 h 15"/>
                  <a:gd name="T14" fmla="*/ 29 w 29"/>
                  <a:gd name="T15" fmla="*/ 15 h 15"/>
                </a:gdLst>
                <a:ahLst/>
                <a:cxnLst>
                  <a:cxn ang="T8">
                    <a:pos x="T0" y="T1"/>
                  </a:cxn>
                  <a:cxn ang="T9">
                    <a:pos x="T2" y="T3"/>
                  </a:cxn>
                  <a:cxn ang="T10">
                    <a:pos x="T4" y="T5"/>
                  </a:cxn>
                  <a:cxn ang="T11">
                    <a:pos x="T6" y="T7"/>
                  </a:cxn>
                </a:cxnLst>
                <a:rect l="T12" t="T13" r="T14" b="T15"/>
                <a:pathLst>
                  <a:path w="29" h="15">
                    <a:moveTo>
                      <a:pt x="29" y="5"/>
                    </a:moveTo>
                    <a:cubicBezTo>
                      <a:pt x="29" y="8"/>
                      <a:pt x="29" y="10"/>
                      <a:pt x="29" y="12"/>
                    </a:cubicBezTo>
                    <a:cubicBezTo>
                      <a:pt x="20" y="11"/>
                      <a:pt x="5" y="15"/>
                      <a:pt x="0" y="10"/>
                    </a:cubicBezTo>
                    <a:cubicBezTo>
                      <a:pt x="1" y="0"/>
                      <a:pt x="20" y="8"/>
                      <a:pt x="29" y="5"/>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32" name="Freeform 61"/>
              <p:cNvSpPr>
                <a:spLocks/>
              </p:cNvSpPr>
              <p:nvPr/>
            </p:nvSpPr>
            <p:spPr bwMode="auto">
              <a:xfrm>
                <a:off x="5687" y="1318"/>
                <a:ext cx="1201" cy="784"/>
              </a:xfrm>
              <a:custGeom>
                <a:avLst/>
                <a:gdLst>
                  <a:gd name="T0" fmla="*/ 665 w 600"/>
                  <a:gd name="T1" fmla="*/ 56 h 391"/>
                  <a:gd name="T2" fmla="*/ 1659 w 600"/>
                  <a:gd name="T3" fmla="*/ 56 h 391"/>
                  <a:gd name="T4" fmla="*/ 2632 w 600"/>
                  <a:gd name="T5" fmla="*/ 56 h 391"/>
                  <a:gd name="T6" fmla="*/ 3129 w 600"/>
                  <a:gd name="T7" fmla="*/ 547 h 391"/>
                  <a:gd name="T8" fmla="*/ 3521 w 600"/>
                  <a:gd name="T9" fmla="*/ 1243 h 391"/>
                  <a:gd name="T10" fmla="*/ 3795 w 600"/>
                  <a:gd name="T11" fmla="*/ 1033 h 391"/>
                  <a:gd name="T12" fmla="*/ 4115 w 600"/>
                  <a:gd name="T13" fmla="*/ 920 h 391"/>
                  <a:gd name="T14" fmla="*/ 4540 w 600"/>
                  <a:gd name="T15" fmla="*/ 920 h 391"/>
                  <a:gd name="T16" fmla="*/ 4812 w 600"/>
                  <a:gd name="T17" fmla="*/ 816 h 391"/>
                  <a:gd name="T18" fmla="*/ 4812 w 600"/>
                  <a:gd name="T19" fmla="*/ 1033 h 391"/>
                  <a:gd name="T20" fmla="*/ 4492 w 600"/>
                  <a:gd name="T21" fmla="*/ 1315 h 391"/>
                  <a:gd name="T22" fmla="*/ 3883 w 600"/>
                  <a:gd name="T23" fmla="*/ 1692 h 391"/>
                  <a:gd name="T24" fmla="*/ 3883 w 600"/>
                  <a:gd name="T25" fmla="*/ 1500 h 391"/>
                  <a:gd name="T26" fmla="*/ 3723 w 600"/>
                  <a:gd name="T27" fmla="*/ 1644 h 391"/>
                  <a:gd name="T28" fmla="*/ 3145 w 600"/>
                  <a:gd name="T29" fmla="*/ 2557 h 391"/>
                  <a:gd name="T30" fmla="*/ 3025 w 600"/>
                  <a:gd name="T31" fmla="*/ 3152 h 391"/>
                  <a:gd name="T32" fmla="*/ 3025 w 600"/>
                  <a:gd name="T33" fmla="*/ 2645 h 391"/>
                  <a:gd name="T34" fmla="*/ 2544 w 600"/>
                  <a:gd name="T35" fmla="*/ 2468 h 391"/>
                  <a:gd name="T36" fmla="*/ 2576 w 600"/>
                  <a:gd name="T37" fmla="*/ 2573 h 391"/>
                  <a:gd name="T38" fmla="*/ 2036 w 600"/>
                  <a:gd name="T39" fmla="*/ 2573 h 391"/>
                  <a:gd name="T40" fmla="*/ 1699 w 600"/>
                  <a:gd name="T41" fmla="*/ 2919 h 391"/>
                  <a:gd name="T42" fmla="*/ 1523 w 600"/>
                  <a:gd name="T43" fmla="*/ 2468 h 391"/>
                  <a:gd name="T44" fmla="*/ 1251 w 600"/>
                  <a:gd name="T45" fmla="*/ 2540 h 391"/>
                  <a:gd name="T46" fmla="*/ 1177 w 600"/>
                  <a:gd name="T47" fmla="*/ 2304 h 391"/>
                  <a:gd name="T48" fmla="*/ 737 w 600"/>
                  <a:gd name="T49" fmla="*/ 2232 h 391"/>
                  <a:gd name="T50" fmla="*/ 480 w 600"/>
                  <a:gd name="T51" fmla="*/ 2015 h 391"/>
                  <a:gd name="T52" fmla="*/ 40 w 600"/>
                  <a:gd name="T53" fmla="*/ 1748 h 391"/>
                  <a:gd name="T54" fmla="*/ 40 w 600"/>
                  <a:gd name="T55" fmla="*/ 944 h 391"/>
                  <a:gd name="T56" fmla="*/ 232 w 600"/>
                  <a:gd name="T57" fmla="*/ 724 h 391"/>
                  <a:gd name="T58" fmla="*/ 232 w 600"/>
                  <a:gd name="T59" fmla="*/ 523 h 391"/>
                  <a:gd name="T60" fmla="*/ 448 w 600"/>
                  <a:gd name="T61" fmla="*/ 168 h 391"/>
                  <a:gd name="T62" fmla="*/ 504 w 600"/>
                  <a:gd name="T63" fmla="*/ 329 h 391"/>
                  <a:gd name="T64" fmla="*/ 665 w 600"/>
                  <a:gd name="T65" fmla="*/ 56 h 3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00"/>
                  <a:gd name="T100" fmla="*/ 0 h 391"/>
                  <a:gd name="T101" fmla="*/ 600 w 600"/>
                  <a:gd name="T102" fmla="*/ 391 h 3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00" h="391">
                    <a:moveTo>
                      <a:pt x="83" y="7"/>
                    </a:moveTo>
                    <a:cubicBezTo>
                      <a:pt x="113" y="7"/>
                      <a:pt x="163" y="7"/>
                      <a:pt x="207" y="7"/>
                    </a:cubicBezTo>
                    <a:cubicBezTo>
                      <a:pt x="251" y="7"/>
                      <a:pt x="299" y="0"/>
                      <a:pt x="328" y="7"/>
                    </a:cubicBezTo>
                    <a:cubicBezTo>
                      <a:pt x="357" y="15"/>
                      <a:pt x="367" y="55"/>
                      <a:pt x="390" y="68"/>
                    </a:cubicBezTo>
                    <a:cubicBezTo>
                      <a:pt x="445" y="58"/>
                      <a:pt x="441" y="107"/>
                      <a:pt x="439" y="154"/>
                    </a:cubicBezTo>
                    <a:cubicBezTo>
                      <a:pt x="456" y="151"/>
                      <a:pt x="460" y="135"/>
                      <a:pt x="473" y="128"/>
                    </a:cubicBezTo>
                    <a:cubicBezTo>
                      <a:pt x="494" y="131"/>
                      <a:pt x="505" y="124"/>
                      <a:pt x="513" y="114"/>
                    </a:cubicBezTo>
                    <a:cubicBezTo>
                      <a:pt x="531" y="114"/>
                      <a:pt x="549" y="114"/>
                      <a:pt x="566" y="114"/>
                    </a:cubicBezTo>
                    <a:cubicBezTo>
                      <a:pt x="576" y="108"/>
                      <a:pt x="580" y="97"/>
                      <a:pt x="600" y="101"/>
                    </a:cubicBezTo>
                    <a:cubicBezTo>
                      <a:pt x="600" y="110"/>
                      <a:pt x="600" y="119"/>
                      <a:pt x="600" y="128"/>
                    </a:cubicBezTo>
                    <a:cubicBezTo>
                      <a:pt x="571" y="124"/>
                      <a:pt x="555" y="134"/>
                      <a:pt x="560" y="163"/>
                    </a:cubicBezTo>
                    <a:cubicBezTo>
                      <a:pt x="513" y="158"/>
                      <a:pt x="513" y="199"/>
                      <a:pt x="484" y="210"/>
                    </a:cubicBezTo>
                    <a:cubicBezTo>
                      <a:pt x="484" y="202"/>
                      <a:pt x="484" y="194"/>
                      <a:pt x="484" y="186"/>
                    </a:cubicBezTo>
                    <a:cubicBezTo>
                      <a:pt x="475" y="190"/>
                      <a:pt x="472" y="199"/>
                      <a:pt x="464" y="204"/>
                    </a:cubicBezTo>
                    <a:cubicBezTo>
                      <a:pt x="475" y="270"/>
                      <a:pt x="416" y="282"/>
                      <a:pt x="392" y="317"/>
                    </a:cubicBezTo>
                    <a:cubicBezTo>
                      <a:pt x="387" y="342"/>
                      <a:pt x="405" y="389"/>
                      <a:pt x="377" y="391"/>
                    </a:cubicBezTo>
                    <a:cubicBezTo>
                      <a:pt x="377" y="370"/>
                      <a:pt x="377" y="349"/>
                      <a:pt x="377" y="328"/>
                    </a:cubicBezTo>
                    <a:cubicBezTo>
                      <a:pt x="368" y="310"/>
                      <a:pt x="348" y="302"/>
                      <a:pt x="317" y="306"/>
                    </a:cubicBezTo>
                    <a:cubicBezTo>
                      <a:pt x="309" y="311"/>
                      <a:pt x="323" y="313"/>
                      <a:pt x="321" y="319"/>
                    </a:cubicBezTo>
                    <a:cubicBezTo>
                      <a:pt x="299" y="319"/>
                      <a:pt x="277" y="319"/>
                      <a:pt x="254" y="319"/>
                    </a:cubicBezTo>
                    <a:cubicBezTo>
                      <a:pt x="239" y="332"/>
                      <a:pt x="225" y="347"/>
                      <a:pt x="212" y="362"/>
                    </a:cubicBezTo>
                    <a:cubicBezTo>
                      <a:pt x="192" y="356"/>
                      <a:pt x="186" y="335"/>
                      <a:pt x="190" y="306"/>
                    </a:cubicBezTo>
                    <a:cubicBezTo>
                      <a:pt x="172" y="303"/>
                      <a:pt x="165" y="310"/>
                      <a:pt x="156" y="315"/>
                    </a:cubicBezTo>
                    <a:cubicBezTo>
                      <a:pt x="149" y="309"/>
                      <a:pt x="145" y="301"/>
                      <a:pt x="147" y="286"/>
                    </a:cubicBezTo>
                    <a:cubicBezTo>
                      <a:pt x="138" y="258"/>
                      <a:pt x="112" y="281"/>
                      <a:pt x="92" y="277"/>
                    </a:cubicBezTo>
                    <a:cubicBezTo>
                      <a:pt x="75" y="274"/>
                      <a:pt x="75" y="257"/>
                      <a:pt x="60" y="250"/>
                    </a:cubicBezTo>
                    <a:cubicBezTo>
                      <a:pt x="42" y="253"/>
                      <a:pt x="12" y="240"/>
                      <a:pt x="5" y="217"/>
                    </a:cubicBezTo>
                    <a:cubicBezTo>
                      <a:pt x="0" y="204"/>
                      <a:pt x="0" y="132"/>
                      <a:pt x="5" y="117"/>
                    </a:cubicBezTo>
                    <a:cubicBezTo>
                      <a:pt x="8" y="103"/>
                      <a:pt x="25" y="96"/>
                      <a:pt x="29" y="90"/>
                    </a:cubicBezTo>
                    <a:cubicBezTo>
                      <a:pt x="29" y="82"/>
                      <a:pt x="29" y="73"/>
                      <a:pt x="29" y="65"/>
                    </a:cubicBezTo>
                    <a:cubicBezTo>
                      <a:pt x="38" y="51"/>
                      <a:pt x="52" y="43"/>
                      <a:pt x="56" y="21"/>
                    </a:cubicBezTo>
                    <a:cubicBezTo>
                      <a:pt x="68" y="18"/>
                      <a:pt x="61" y="34"/>
                      <a:pt x="63" y="41"/>
                    </a:cubicBezTo>
                    <a:cubicBezTo>
                      <a:pt x="75" y="35"/>
                      <a:pt x="86" y="28"/>
                      <a:pt x="83" y="7"/>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33" name="Freeform 62"/>
              <p:cNvSpPr>
                <a:spLocks/>
              </p:cNvSpPr>
              <p:nvPr/>
            </p:nvSpPr>
            <p:spPr bwMode="auto">
              <a:xfrm>
                <a:off x="1185" y="1344"/>
                <a:ext cx="42" cy="24"/>
              </a:xfrm>
              <a:custGeom>
                <a:avLst/>
                <a:gdLst>
                  <a:gd name="T0" fmla="*/ 0 w 21"/>
                  <a:gd name="T1" fmla="*/ 24 h 12"/>
                  <a:gd name="T2" fmla="*/ 144 w 21"/>
                  <a:gd name="T3" fmla="*/ 24 h 12"/>
                  <a:gd name="T4" fmla="*/ 56 w 21"/>
                  <a:gd name="T5" fmla="*/ 80 h 12"/>
                  <a:gd name="T6" fmla="*/ 0 w 21"/>
                  <a:gd name="T7" fmla="*/ 24 h 12"/>
                  <a:gd name="T8" fmla="*/ 0 60000 65536"/>
                  <a:gd name="T9" fmla="*/ 0 60000 65536"/>
                  <a:gd name="T10" fmla="*/ 0 60000 65536"/>
                  <a:gd name="T11" fmla="*/ 0 60000 65536"/>
                  <a:gd name="T12" fmla="*/ 0 w 21"/>
                  <a:gd name="T13" fmla="*/ 0 h 12"/>
                  <a:gd name="T14" fmla="*/ 21 w 21"/>
                  <a:gd name="T15" fmla="*/ 12 h 12"/>
                </a:gdLst>
                <a:ahLst/>
                <a:cxnLst>
                  <a:cxn ang="T8">
                    <a:pos x="T0" y="T1"/>
                  </a:cxn>
                  <a:cxn ang="T9">
                    <a:pos x="T2" y="T3"/>
                  </a:cxn>
                  <a:cxn ang="T10">
                    <a:pos x="T4" y="T5"/>
                  </a:cxn>
                  <a:cxn ang="T11">
                    <a:pos x="T6" y="T7"/>
                  </a:cxn>
                </a:cxnLst>
                <a:rect l="T12" t="T13" r="T14" b="T15"/>
                <a:pathLst>
                  <a:path w="21" h="12">
                    <a:moveTo>
                      <a:pt x="0" y="3"/>
                    </a:moveTo>
                    <a:cubicBezTo>
                      <a:pt x="1" y="0"/>
                      <a:pt x="17" y="0"/>
                      <a:pt x="18" y="3"/>
                    </a:cubicBezTo>
                    <a:cubicBezTo>
                      <a:pt x="21" y="12"/>
                      <a:pt x="12" y="10"/>
                      <a:pt x="7" y="10"/>
                    </a:cubicBezTo>
                    <a:cubicBezTo>
                      <a:pt x="3" y="9"/>
                      <a:pt x="1" y="6"/>
                      <a:pt x="0" y="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34" name="Freeform 63"/>
              <p:cNvSpPr>
                <a:spLocks/>
              </p:cNvSpPr>
              <p:nvPr/>
            </p:nvSpPr>
            <p:spPr bwMode="auto">
              <a:xfrm>
                <a:off x="1494" y="1346"/>
                <a:ext cx="26" cy="18"/>
              </a:xfrm>
              <a:custGeom>
                <a:avLst/>
                <a:gdLst>
                  <a:gd name="T0" fmla="*/ 104 w 13"/>
                  <a:gd name="T1" fmla="*/ 32 h 9"/>
                  <a:gd name="T2" fmla="*/ 32 w 13"/>
                  <a:gd name="T3" fmla="*/ 0 h 9"/>
                  <a:gd name="T4" fmla="*/ 104 w 13"/>
                  <a:gd name="T5" fmla="*/ 32 h 9"/>
                  <a:gd name="T6" fmla="*/ 0 60000 65536"/>
                  <a:gd name="T7" fmla="*/ 0 60000 65536"/>
                  <a:gd name="T8" fmla="*/ 0 60000 65536"/>
                  <a:gd name="T9" fmla="*/ 0 w 13"/>
                  <a:gd name="T10" fmla="*/ 0 h 9"/>
                  <a:gd name="T11" fmla="*/ 13 w 13"/>
                  <a:gd name="T12" fmla="*/ 9 h 9"/>
                </a:gdLst>
                <a:ahLst/>
                <a:cxnLst>
                  <a:cxn ang="T6">
                    <a:pos x="T0" y="T1"/>
                  </a:cxn>
                  <a:cxn ang="T7">
                    <a:pos x="T2" y="T3"/>
                  </a:cxn>
                  <a:cxn ang="T8">
                    <a:pos x="T4" y="T5"/>
                  </a:cxn>
                </a:cxnLst>
                <a:rect l="T9" t="T10" r="T11" b="T12"/>
                <a:pathLst>
                  <a:path w="13" h="9">
                    <a:moveTo>
                      <a:pt x="13" y="4"/>
                    </a:moveTo>
                    <a:cubicBezTo>
                      <a:pt x="12" y="9"/>
                      <a:pt x="0" y="7"/>
                      <a:pt x="4" y="0"/>
                    </a:cubicBezTo>
                    <a:cubicBezTo>
                      <a:pt x="7" y="1"/>
                      <a:pt x="10" y="3"/>
                      <a:pt x="13" y="4"/>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35" name="Freeform 64"/>
              <p:cNvSpPr>
                <a:spLocks/>
              </p:cNvSpPr>
              <p:nvPr/>
            </p:nvSpPr>
            <p:spPr bwMode="auto">
              <a:xfrm>
                <a:off x="1163" y="1362"/>
                <a:ext cx="58" cy="51"/>
              </a:xfrm>
              <a:custGeom>
                <a:avLst/>
                <a:gdLst>
                  <a:gd name="T0" fmla="*/ 104 w 29"/>
                  <a:gd name="T1" fmla="*/ 67 h 25"/>
                  <a:gd name="T2" fmla="*/ 232 w 29"/>
                  <a:gd name="T3" fmla="*/ 84 h 25"/>
                  <a:gd name="T4" fmla="*/ 232 w 29"/>
                  <a:gd name="T5" fmla="*/ 212 h 25"/>
                  <a:gd name="T6" fmla="*/ 0 w 29"/>
                  <a:gd name="T7" fmla="*/ 212 h 25"/>
                  <a:gd name="T8" fmla="*/ 16 w 29"/>
                  <a:gd name="T9" fmla="*/ 8 h 25"/>
                  <a:gd name="T10" fmla="*/ 104 w 29"/>
                  <a:gd name="T11" fmla="*/ 67 h 25"/>
                  <a:gd name="T12" fmla="*/ 0 60000 65536"/>
                  <a:gd name="T13" fmla="*/ 0 60000 65536"/>
                  <a:gd name="T14" fmla="*/ 0 60000 65536"/>
                  <a:gd name="T15" fmla="*/ 0 60000 65536"/>
                  <a:gd name="T16" fmla="*/ 0 60000 65536"/>
                  <a:gd name="T17" fmla="*/ 0 60000 65536"/>
                  <a:gd name="T18" fmla="*/ 0 w 29"/>
                  <a:gd name="T19" fmla="*/ 0 h 25"/>
                  <a:gd name="T20" fmla="*/ 29 w 29"/>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9" h="25">
                    <a:moveTo>
                      <a:pt x="13" y="8"/>
                    </a:moveTo>
                    <a:cubicBezTo>
                      <a:pt x="14" y="13"/>
                      <a:pt x="24" y="9"/>
                      <a:pt x="29" y="10"/>
                    </a:cubicBezTo>
                    <a:cubicBezTo>
                      <a:pt x="29" y="15"/>
                      <a:pt x="29" y="20"/>
                      <a:pt x="29" y="25"/>
                    </a:cubicBezTo>
                    <a:cubicBezTo>
                      <a:pt x="19" y="25"/>
                      <a:pt x="9" y="25"/>
                      <a:pt x="0" y="25"/>
                    </a:cubicBezTo>
                    <a:cubicBezTo>
                      <a:pt x="4" y="21"/>
                      <a:pt x="1" y="9"/>
                      <a:pt x="2" y="1"/>
                    </a:cubicBezTo>
                    <a:cubicBezTo>
                      <a:pt x="9" y="0"/>
                      <a:pt x="8" y="7"/>
                      <a:pt x="13" y="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36" name="Freeform 65"/>
              <p:cNvSpPr>
                <a:spLocks/>
              </p:cNvSpPr>
              <p:nvPr/>
            </p:nvSpPr>
            <p:spPr bwMode="auto">
              <a:xfrm>
                <a:off x="1614" y="1358"/>
                <a:ext cx="160" cy="149"/>
              </a:xfrm>
              <a:custGeom>
                <a:avLst/>
                <a:gdLst>
                  <a:gd name="T0" fmla="*/ 464 w 80"/>
                  <a:gd name="T1" fmla="*/ 515 h 74"/>
                  <a:gd name="T2" fmla="*/ 0 w 80"/>
                  <a:gd name="T3" fmla="*/ 409 h 74"/>
                  <a:gd name="T4" fmla="*/ 0 w 80"/>
                  <a:gd name="T5" fmla="*/ 81 h 74"/>
                  <a:gd name="T6" fmla="*/ 640 w 80"/>
                  <a:gd name="T7" fmla="*/ 24 h 74"/>
                  <a:gd name="T8" fmla="*/ 640 w 80"/>
                  <a:gd name="T9" fmla="*/ 409 h 74"/>
                  <a:gd name="T10" fmla="*/ 464 w 80"/>
                  <a:gd name="T11" fmla="*/ 515 h 74"/>
                  <a:gd name="T12" fmla="*/ 0 60000 65536"/>
                  <a:gd name="T13" fmla="*/ 0 60000 65536"/>
                  <a:gd name="T14" fmla="*/ 0 60000 65536"/>
                  <a:gd name="T15" fmla="*/ 0 60000 65536"/>
                  <a:gd name="T16" fmla="*/ 0 60000 65536"/>
                  <a:gd name="T17" fmla="*/ 0 60000 65536"/>
                  <a:gd name="T18" fmla="*/ 0 w 80"/>
                  <a:gd name="T19" fmla="*/ 0 h 74"/>
                  <a:gd name="T20" fmla="*/ 80 w 80"/>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80" h="74">
                    <a:moveTo>
                      <a:pt x="58" y="63"/>
                    </a:moveTo>
                    <a:cubicBezTo>
                      <a:pt x="38" y="59"/>
                      <a:pt x="26" y="48"/>
                      <a:pt x="0" y="50"/>
                    </a:cubicBezTo>
                    <a:cubicBezTo>
                      <a:pt x="0" y="36"/>
                      <a:pt x="0" y="23"/>
                      <a:pt x="0" y="10"/>
                    </a:cubicBezTo>
                    <a:cubicBezTo>
                      <a:pt x="34" y="15"/>
                      <a:pt x="48" y="0"/>
                      <a:pt x="80" y="3"/>
                    </a:cubicBezTo>
                    <a:cubicBezTo>
                      <a:pt x="80" y="19"/>
                      <a:pt x="80" y="34"/>
                      <a:pt x="80" y="50"/>
                    </a:cubicBezTo>
                    <a:cubicBezTo>
                      <a:pt x="74" y="54"/>
                      <a:pt x="65" y="74"/>
                      <a:pt x="58" y="6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37" name="Freeform 66"/>
              <p:cNvSpPr>
                <a:spLocks/>
              </p:cNvSpPr>
              <p:nvPr/>
            </p:nvSpPr>
            <p:spPr bwMode="auto">
              <a:xfrm>
                <a:off x="1458" y="1378"/>
                <a:ext cx="138" cy="157"/>
              </a:xfrm>
              <a:custGeom>
                <a:avLst/>
                <a:gdLst>
                  <a:gd name="T0" fmla="*/ 56 w 69"/>
                  <a:gd name="T1" fmla="*/ 235 h 78"/>
                  <a:gd name="T2" fmla="*/ 72 w 69"/>
                  <a:gd name="T3" fmla="*/ 89 h 78"/>
                  <a:gd name="T4" fmla="*/ 176 w 69"/>
                  <a:gd name="T5" fmla="*/ 0 h 78"/>
                  <a:gd name="T6" fmla="*/ 552 w 69"/>
                  <a:gd name="T7" fmla="*/ 0 h 78"/>
                  <a:gd name="T8" fmla="*/ 552 w 69"/>
                  <a:gd name="T9" fmla="*/ 328 h 78"/>
                  <a:gd name="T10" fmla="*/ 392 w 69"/>
                  <a:gd name="T11" fmla="*/ 344 h 78"/>
                  <a:gd name="T12" fmla="*/ 424 w 69"/>
                  <a:gd name="T13" fmla="*/ 401 h 78"/>
                  <a:gd name="T14" fmla="*/ 552 w 69"/>
                  <a:gd name="T15" fmla="*/ 523 h 78"/>
                  <a:gd name="T16" fmla="*/ 464 w 69"/>
                  <a:gd name="T17" fmla="*/ 636 h 78"/>
                  <a:gd name="T18" fmla="*/ 144 w 69"/>
                  <a:gd name="T19" fmla="*/ 636 h 78"/>
                  <a:gd name="T20" fmla="*/ 72 w 69"/>
                  <a:gd name="T21" fmla="*/ 473 h 78"/>
                  <a:gd name="T22" fmla="*/ 0 w 69"/>
                  <a:gd name="T23" fmla="*/ 417 h 78"/>
                  <a:gd name="T24" fmla="*/ 0 w 69"/>
                  <a:gd name="T25" fmla="*/ 401 h 78"/>
                  <a:gd name="T26" fmla="*/ 0 w 69"/>
                  <a:gd name="T27" fmla="*/ 308 h 78"/>
                  <a:gd name="T28" fmla="*/ 56 w 69"/>
                  <a:gd name="T29" fmla="*/ 235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78"/>
                  <a:gd name="T47" fmla="*/ 69 w 69"/>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78">
                    <a:moveTo>
                      <a:pt x="7" y="29"/>
                    </a:moveTo>
                    <a:cubicBezTo>
                      <a:pt x="12" y="27"/>
                      <a:pt x="7" y="16"/>
                      <a:pt x="9" y="11"/>
                    </a:cubicBezTo>
                    <a:cubicBezTo>
                      <a:pt x="18" y="12"/>
                      <a:pt x="24" y="10"/>
                      <a:pt x="22" y="0"/>
                    </a:cubicBezTo>
                    <a:cubicBezTo>
                      <a:pt x="38" y="0"/>
                      <a:pt x="53" y="0"/>
                      <a:pt x="69" y="0"/>
                    </a:cubicBezTo>
                    <a:cubicBezTo>
                      <a:pt x="69" y="13"/>
                      <a:pt x="69" y="26"/>
                      <a:pt x="69" y="40"/>
                    </a:cubicBezTo>
                    <a:cubicBezTo>
                      <a:pt x="62" y="40"/>
                      <a:pt x="53" y="38"/>
                      <a:pt x="49" y="42"/>
                    </a:cubicBezTo>
                    <a:cubicBezTo>
                      <a:pt x="49" y="46"/>
                      <a:pt x="51" y="48"/>
                      <a:pt x="53" y="49"/>
                    </a:cubicBezTo>
                    <a:cubicBezTo>
                      <a:pt x="60" y="53"/>
                      <a:pt x="65" y="58"/>
                      <a:pt x="69" y="64"/>
                    </a:cubicBezTo>
                    <a:cubicBezTo>
                      <a:pt x="68" y="72"/>
                      <a:pt x="62" y="74"/>
                      <a:pt x="58" y="78"/>
                    </a:cubicBezTo>
                    <a:cubicBezTo>
                      <a:pt x="44" y="78"/>
                      <a:pt x="31" y="78"/>
                      <a:pt x="18" y="78"/>
                    </a:cubicBezTo>
                    <a:cubicBezTo>
                      <a:pt x="17" y="69"/>
                      <a:pt x="21" y="55"/>
                      <a:pt x="9" y="58"/>
                    </a:cubicBezTo>
                    <a:cubicBezTo>
                      <a:pt x="4" y="57"/>
                      <a:pt x="4" y="52"/>
                      <a:pt x="0" y="51"/>
                    </a:cubicBezTo>
                    <a:cubicBezTo>
                      <a:pt x="0" y="50"/>
                      <a:pt x="0" y="49"/>
                      <a:pt x="0" y="49"/>
                    </a:cubicBezTo>
                    <a:cubicBezTo>
                      <a:pt x="0" y="45"/>
                      <a:pt x="0" y="41"/>
                      <a:pt x="0" y="38"/>
                    </a:cubicBezTo>
                    <a:cubicBezTo>
                      <a:pt x="1" y="33"/>
                      <a:pt x="6" y="33"/>
                      <a:pt x="7" y="29"/>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38" name="Freeform 67"/>
              <p:cNvSpPr>
                <a:spLocks/>
              </p:cNvSpPr>
              <p:nvPr/>
            </p:nvSpPr>
            <p:spPr bwMode="auto">
              <a:xfrm>
                <a:off x="7089" y="1404"/>
                <a:ext cx="116" cy="143"/>
              </a:xfrm>
              <a:custGeom>
                <a:avLst/>
                <a:gdLst>
                  <a:gd name="T0" fmla="*/ 288 w 58"/>
                  <a:gd name="T1" fmla="*/ 0 h 71"/>
                  <a:gd name="T2" fmla="*/ 464 w 58"/>
                  <a:gd name="T3" fmla="*/ 344 h 71"/>
                  <a:gd name="T4" fmla="*/ 464 w 58"/>
                  <a:gd name="T5" fmla="*/ 580 h 71"/>
                  <a:gd name="T6" fmla="*/ 232 w 58"/>
                  <a:gd name="T7" fmla="*/ 369 h 71"/>
                  <a:gd name="T8" fmla="*/ 0 w 58"/>
                  <a:gd name="T9" fmla="*/ 369 h 71"/>
                  <a:gd name="T10" fmla="*/ 288 w 58"/>
                  <a:gd name="T11" fmla="*/ 0 h 71"/>
                  <a:gd name="T12" fmla="*/ 0 60000 65536"/>
                  <a:gd name="T13" fmla="*/ 0 60000 65536"/>
                  <a:gd name="T14" fmla="*/ 0 60000 65536"/>
                  <a:gd name="T15" fmla="*/ 0 60000 65536"/>
                  <a:gd name="T16" fmla="*/ 0 60000 65536"/>
                  <a:gd name="T17" fmla="*/ 0 60000 65536"/>
                  <a:gd name="T18" fmla="*/ 0 w 58"/>
                  <a:gd name="T19" fmla="*/ 0 h 71"/>
                  <a:gd name="T20" fmla="*/ 58 w 58"/>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58" h="71">
                    <a:moveTo>
                      <a:pt x="36" y="0"/>
                    </a:moveTo>
                    <a:cubicBezTo>
                      <a:pt x="41" y="16"/>
                      <a:pt x="44" y="35"/>
                      <a:pt x="58" y="42"/>
                    </a:cubicBezTo>
                    <a:cubicBezTo>
                      <a:pt x="58" y="52"/>
                      <a:pt x="58" y="62"/>
                      <a:pt x="58" y="71"/>
                    </a:cubicBezTo>
                    <a:cubicBezTo>
                      <a:pt x="45" y="66"/>
                      <a:pt x="38" y="54"/>
                      <a:pt x="29" y="45"/>
                    </a:cubicBezTo>
                    <a:cubicBezTo>
                      <a:pt x="19" y="45"/>
                      <a:pt x="10" y="45"/>
                      <a:pt x="0" y="45"/>
                    </a:cubicBezTo>
                    <a:cubicBezTo>
                      <a:pt x="4" y="22"/>
                      <a:pt x="26" y="17"/>
                      <a:pt x="36"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39" name="Freeform 68"/>
              <p:cNvSpPr>
                <a:spLocks/>
              </p:cNvSpPr>
              <p:nvPr/>
            </p:nvSpPr>
            <p:spPr bwMode="auto">
              <a:xfrm>
                <a:off x="6990" y="1431"/>
                <a:ext cx="50" cy="34"/>
              </a:xfrm>
              <a:custGeom>
                <a:avLst/>
                <a:gdLst>
                  <a:gd name="T0" fmla="*/ 176 w 25"/>
                  <a:gd name="T1" fmla="*/ 40 h 17"/>
                  <a:gd name="T2" fmla="*/ 0 w 25"/>
                  <a:gd name="T3" fmla="*/ 96 h 17"/>
                  <a:gd name="T4" fmla="*/ 0 w 25"/>
                  <a:gd name="T5" fmla="*/ 40 h 17"/>
                  <a:gd name="T6" fmla="*/ 176 w 25"/>
                  <a:gd name="T7" fmla="*/ 40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22" y="5"/>
                    </a:moveTo>
                    <a:cubicBezTo>
                      <a:pt x="25" y="17"/>
                      <a:pt x="8" y="9"/>
                      <a:pt x="0" y="12"/>
                    </a:cubicBezTo>
                    <a:cubicBezTo>
                      <a:pt x="0" y="9"/>
                      <a:pt x="0" y="7"/>
                      <a:pt x="0" y="5"/>
                    </a:cubicBezTo>
                    <a:cubicBezTo>
                      <a:pt x="3" y="2"/>
                      <a:pt x="19" y="0"/>
                      <a:pt x="22" y="5"/>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40" name="Freeform 69"/>
              <p:cNvSpPr>
                <a:spLocks/>
              </p:cNvSpPr>
              <p:nvPr/>
            </p:nvSpPr>
            <p:spPr bwMode="auto">
              <a:xfrm>
                <a:off x="1454" y="1455"/>
                <a:ext cx="4" cy="22"/>
              </a:xfrm>
              <a:custGeom>
                <a:avLst/>
                <a:gdLst>
                  <a:gd name="T0" fmla="*/ 0 w 2"/>
                  <a:gd name="T1" fmla="*/ 0 h 11"/>
                  <a:gd name="T2" fmla="*/ 16 w 2"/>
                  <a:gd name="T3" fmla="*/ 0 h 11"/>
                  <a:gd name="T4" fmla="*/ 16 w 2"/>
                  <a:gd name="T5" fmla="*/ 88 h 11"/>
                  <a:gd name="T6" fmla="*/ 0 w 2"/>
                  <a:gd name="T7" fmla="*/ 88 h 11"/>
                  <a:gd name="T8" fmla="*/ 0 w 2"/>
                  <a:gd name="T9" fmla="*/ 0 h 11"/>
                  <a:gd name="T10" fmla="*/ 0 60000 65536"/>
                  <a:gd name="T11" fmla="*/ 0 60000 65536"/>
                  <a:gd name="T12" fmla="*/ 0 60000 65536"/>
                  <a:gd name="T13" fmla="*/ 0 60000 65536"/>
                  <a:gd name="T14" fmla="*/ 0 60000 65536"/>
                  <a:gd name="T15" fmla="*/ 0 w 2"/>
                  <a:gd name="T16" fmla="*/ 0 h 11"/>
                  <a:gd name="T17" fmla="*/ 2 w 2"/>
                  <a:gd name="T18" fmla="*/ 11 h 11"/>
                </a:gdLst>
                <a:ahLst/>
                <a:cxnLst>
                  <a:cxn ang="T10">
                    <a:pos x="T0" y="T1"/>
                  </a:cxn>
                  <a:cxn ang="T11">
                    <a:pos x="T2" y="T3"/>
                  </a:cxn>
                  <a:cxn ang="T12">
                    <a:pos x="T4" y="T5"/>
                  </a:cxn>
                  <a:cxn ang="T13">
                    <a:pos x="T6" y="T7"/>
                  </a:cxn>
                  <a:cxn ang="T14">
                    <a:pos x="T8" y="T9"/>
                  </a:cxn>
                </a:cxnLst>
                <a:rect l="T15" t="T16" r="T17" b="T18"/>
                <a:pathLst>
                  <a:path w="2" h="11">
                    <a:moveTo>
                      <a:pt x="0" y="0"/>
                    </a:moveTo>
                    <a:cubicBezTo>
                      <a:pt x="0" y="0"/>
                      <a:pt x="1" y="0"/>
                      <a:pt x="2" y="0"/>
                    </a:cubicBezTo>
                    <a:cubicBezTo>
                      <a:pt x="2" y="3"/>
                      <a:pt x="2" y="7"/>
                      <a:pt x="2" y="11"/>
                    </a:cubicBezTo>
                    <a:cubicBezTo>
                      <a:pt x="1" y="11"/>
                      <a:pt x="0" y="11"/>
                      <a:pt x="0" y="11"/>
                    </a:cubicBezTo>
                    <a:cubicBezTo>
                      <a:pt x="0" y="7"/>
                      <a:pt x="0" y="3"/>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2141" name="Freeform 70"/>
              <p:cNvSpPr>
                <a:spLocks/>
              </p:cNvSpPr>
              <p:nvPr/>
            </p:nvSpPr>
            <p:spPr bwMode="auto">
              <a:xfrm>
                <a:off x="1686" y="1489"/>
                <a:ext cx="26" cy="6"/>
              </a:xfrm>
              <a:custGeom>
                <a:avLst/>
                <a:gdLst>
                  <a:gd name="T0" fmla="*/ 0 w 13"/>
                  <a:gd name="T1" fmla="*/ 24 h 3"/>
                  <a:gd name="T2" fmla="*/ 0 w 13"/>
                  <a:gd name="T3" fmla="*/ 0 h 3"/>
                  <a:gd name="T4" fmla="*/ 104 w 13"/>
                  <a:gd name="T5" fmla="*/ 0 h 3"/>
                  <a:gd name="T6" fmla="*/ 104 w 13"/>
                  <a:gd name="T7" fmla="*/ 24 h 3"/>
                  <a:gd name="T8" fmla="*/ 0 w 13"/>
                  <a:gd name="T9" fmla="*/ 24 h 3"/>
                  <a:gd name="T10" fmla="*/ 0 60000 65536"/>
                  <a:gd name="T11" fmla="*/ 0 60000 65536"/>
                  <a:gd name="T12" fmla="*/ 0 60000 65536"/>
                  <a:gd name="T13" fmla="*/ 0 60000 65536"/>
                  <a:gd name="T14" fmla="*/ 0 60000 65536"/>
                  <a:gd name="T15" fmla="*/ 0 w 13"/>
                  <a:gd name="T16" fmla="*/ 0 h 3"/>
                  <a:gd name="T17" fmla="*/ 13 w 13"/>
                  <a:gd name="T18" fmla="*/ 3 h 3"/>
                </a:gdLst>
                <a:ahLst/>
                <a:cxnLst>
                  <a:cxn ang="T10">
                    <a:pos x="T0" y="T1"/>
                  </a:cxn>
                  <a:cxn ang="T11">
                    <a:pos x="T2" y="T3"/>
                  </a:cxn>
                  <a:cxn ang="T12">
                    <a:pos x="T4" y="T5"/>
                  </a:cxn>
                  <a:cxn ang="T13">
                    <a:pos x="T6" y="T7"/>
                  </a:cxn>
                  <a:cxn ang="T14">
                    <a:pos x="T8" y="T9"/>
                  </a:cxn>
                </a:cxnLst>
                <a:rect l="T15" t="T16" r="T17" b="T18"/>
                <a:pathLst>
                  <a:path w="13" h="3">
                    <a:moveTo>
                      <a:pt x="0" y="3"/>
                    </a:moveTo>
                    <a:cubicBezTo>
                      <a:pt x="0" y="2"/>
                      <a:pt x="0" y="1"/>
                      <a:pt x="0" y="0"/>
                    </a:cubicBezTo>
                    <a:cubicBezTo>
                      <a:pt x="4" y="0"/>
                      <a:pt x="8" y="0"/>
                      <a:pt x="13" y="0"/>
                    </a:cubicBezTo>
                    <a:cubicBezTo>
                      <a:pt x="13" y="1"/>
                      <a:pt x="13" y="2"/>
                      <a:pt x="13" y="3"/>
                    </a:cubicBezTo>
                    <a:cubicBezTo>
                      <a:pt x="8" y="3"/>
                      <a:pt x="4" y="3"/>
                      <a:pt x="0" y="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2142" name="Freeform 71"/>
              <p:cNvSpPr>
                <a:spLocks/>
              </p:cNvSpPr>
              <p:nvPr/>
            </p:nvSpPr>
            <p:spPr bwMode="auto">
              <a:xfrm>
                <a:off x="1618" y="1503"/>
                <a:ext cx="32" cy="4"/>
              </a:xfrm>
              <a:custGeom>
                <a:avLst/>
                <a:gdLst>
                  <a:gd name="T0" fmla="*/ 0 w 16"/>
                  <a:gd name="T1" fmla="*/ 16 h 2"/>
                  <a:gd name="T2" fmla="*/ 0 w 16"/>
                  <a:gd name="T3" fmla="*/ 0 h 2"/>
                  <a:gd name="T4" fmla="*/ 128 w 16"/>
                  <a:gd name="T5" fmla="*/ 0 h 2"/>
                  <a:gd name="T6" fmla="*/ 128 w 16"/>
                  <a:gd name="T7" fmla="*/ 16 h 2"/>
                  <a:gd name="T8" fmla="*/ 0 w 16"/>
                  <a:gd name="T9" fmla="*/ 16 h 2"/>
                  <a:gd name="T10" fmla="*/ 0 60000 65536"/>
                  <a:gd name="T11" fmla="*/ 0 60000 65536"/>
                  <a:gd name="T12" fmla="*/ 0 60000 65536"/>
                  <a:gd name="T13" fmla="*/ 0 60000 65536"/>
                  <a:gd name="T14" fmla="*/ 0 60000 65536"/>
                  <a:gd name="T15" fmla="*/ 0 w 16"/>
                  <a:gd name="T16" fmla="*/ 0 h 2"/>
                  <a:gd name="T17" fmla="*/ 16 w 16"/>
                  <a:gd name="T18" fmla="*/ 2 h 2"/>
                </a:gdLst>
                <a:ahLst/>
                <a:cxnLst>
                  <a:cxn ang="T10">
                    <a:pos x="T0" y="T1"/>
                  </a:cxn>
                  <a:cxn ang="T11">
                    <a:pos x="T2" y="T3"/>
                  </a:cxn>
                  <a:cxn ang="T12">
                    <a:pos x="T4" y="T5"/>
                  </a:cxn>
                  <a:cxn ang="T13">
                    <a:pos x="T6" y="T7"/>
                  </a:cxn>
                  <a:cxn ang="T14">
                    <a:pos x="T8" y="T9"/>
                  </a:cxn>
                </a:cxnLst>
                <a:rect l="T15" t="T16" r="T17" b="T18"/>
                <a:pathLst>
                  <a:path w="16" h="2">
                    <a:moveTo>
                      <a:pt x="0" y="2"/>
                    </a:moveTo>
                    <a:cubicBezTo>
                      <a:pt x="0" y="2"/>
                      <a:pt x="0" y="1"/>
                      <a:pt x="0" y="0"/>
                    </a:cubicBezTo>
                    <a:cubicBezTo>
                      <a:pt x="5" y="0"/>
                      <a:pt x="11" y="0"/>
                      <a:pt x="16" y="0"/>
                    </a:cubicBezTo>
                    <a:cubicBezTo>
                      <a:pt x="16" y="1"/>
                      <a:pt x="16" y="2"/>
                      <a:pt x="16" y="2"/>
                    </a:cubicBezTo>
                    <a:cubicBezTo>
                      <a:pt x="11" y="2"/>
                      <a:pt x="5" y="2"/>
                      <a:pt x="0" y="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2143" name="Freeform 72"/>
              <p:cNvSpPr>
                <a:spLocks/>
              </p:cNvSpPr>
              <p:nvPr/>
            </p:nvSpPr>
            <p:spPr bwMode="auto">
              <a:xfrm>
                <a:off x="1614" y="1517"/>
                <a:ext cx="40" cy="4"/>
              </a:xfrm>
              <a:custGeom>
                <a:avLst/>
                <a:gdLst>
                  <a:gd name="T0" fmla="*/ 0 w 20"/>
                  <a:gd name="T1" fmla="*/ 16 h 2"/>
                  <a:gd name="T2" fmla="*/ 0 w 20"/>
                  <a:gd name="T3" fmla="*/ 0 h 2"/>
                  <a:gd name="T4" fmla="*/ 160 w 20"/>
                  <a:gd name="T5" fmla="*/ 0 h 2"/>
                  <a:gd name="T6" fmla="*/ 160 w 20"/>
                  <a:gd name="T7" fmla="*/ 16 h 2"/>
                  <a:gd name="T8" fmla="*/ 0 w 20"/>
                  <a:gd name="T9" fmla="*/ 16 h 2"/>
                  <a:gd name="T10" fmla="*/ 0 60000 65536"/>
                  <a:gd name="T11" fmla="*/ 0 60000 65536"/>
                  <a:gd name="T12" fmla="*/ 0 60000 65536"/>
                  <a:gd name="T13" fmla="*/ 0 60000 65536"/>
                  <a:gd name="T14" fmla="*/ 0 60000 65536"/>
                  <a:gd name="T15" fmla="*/ 0 w 20"/>
                  <a:gd name="T16" fmla="*/ 0 h 2"/>
                  <a:gd name="T17" fmla="*/ 20 w 20"/>
                  <a:gd name="T18" fmla="*/ 2 h 2"/>
                </a:gdLst>
                <a:ahLst/>
                <a:cxnLst>
                  <a:cxn ang="T10">
                    <a:pos x="T0" y="T1"/>
                  </a:cxn>
                  <a:cxn ang="T11">
                    <a:pos x="T2" y="T3"/>
                  </a:cxn>
                  <a:cxn ang="T12">
                    <a:pos x="T4" y="T5"/>
                  </a:cxn>
                  <a:cxn ang="T13">
                    <a:pos x="T6" y="T7"/>
                  </a:cxn>
                  <a:cxn ang="T14">
                    <a:pos x="T8" y="T9"/>
                  </a:cxn>
                </a:cxnLst>
                <a:rect l="T15" t="T16" r="T17" b="T18"/>
                <a:pathLst>
                  <a:path w="20" h="2">
                    <a:moveTo>
                      <a:pt x="0" y="2"/>
                    </a:moveTo>
                    <a:cubicBezTo>
                      <a:pt x="0" y="1"/>
                      <a:pt x="0" y="0"/>
                      <a:pt x="0" y="0"/>
                    </a:cubicBezTo>
                    <a:cubicBezTo>
                      <a:pt x="7" y="0"/>
                      <a:pt x="13" y="0"/>
                      <a:pt x="20" y="0"/>
                    </a:cubicBezTo>
                    <a:cubicBezTo>
                      <a:pt x="20" y="0"/>
                      <a:pt x="20" y="1"/>
                      <a:pt x="20" y="2"/>
                    </a:cubicBezTo>
                    <a:cubicBezTo>
                      <a:pt x="13" y="2"/>
                      <a:pt x="7" y="2"/>
                      <a:pt x="0" y="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2144" name="Freeform 73"/>
              <p:cNvSpPr>
                <a:spLocks/>
              </p:cNvSpPr>
              <p:nvPr/>
            </p:nvSpPr>
            <p:spPr bwMode="auto">
              <a:xfrm>
                <a:off x="1546" y="1521"/>
                <a:ext cx="116" cy="46"/>
              </a:xfrm>
              <a:custGeom>
                <a:avLst/>
                <a:gdLst>
                  <a:gd name="T0" fmla="*/ 144 w 58"/>
                  <a:gd name="T1" fmla="*/ 104 h 23"/>
                  <a:gd name="T2" fmla="*/ 272 w 58"/>
                  <a:gd name="T3" fmla="*/ 0 h 23"/>
                  <a:gd name="T4" fmla="*/ 432 w 58"/>
                  <a:gd name="T5" fmla="*/ 0 h 23"/>
                  <a:gd name="T6" fmla="*/ 464 w 58"/>
                  <a:gd name="T7" fmla="*/ 16 h 23"/>
                  <a:gd name="T8" fmla="*/ 344 w 58"/>
                  <a:gd name="T9" fmla="*/ 160 h 23"/>
                  <a:gd name="T10" fmla="*/ 0 w 58"/>
                  <a:gd name="T11" fmla="*/ 144 h 23"/>
                  <a:gd name="T12" fmla="*/ 144 w 58"/>
                  <a:gd name="T13" fmla="*/ 104 h 23"/>
                  <a:gd name="T14" fmla="*/ 0 60000 65536"/>
                  <a:gd name="T15" fmla="*/ 0 60000 65536"/>
                  <a:gd name="T16" fmla="*/ 0 60000 65536"/>
                  <a:gd name="T17" fmla="*/ 0 60000 65536"/>
                  <a:gd name="T18" fmla="*/ 0 60000 65536"/>
                  <a:gd name="T19" fmla="*/ 0 60000 65536"/>
                  <a:gd name="T20" fmla="*/ 0 60000 65536"/>
                  <a:gd name="T21" fmla="*/ 0 w 58"/>
                  <a:gd name="T22" fmla="*/ 0 h 23"/>
                  <a:gd name="T23" fmla="*/ 58 w 5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23">
                    <a:moveTo>
                      <a:pt x="18" y="13"/>
                    </a:moveTo>
                    <a:cubicBezTo>
                      <a:pt x="25" y="10"/>
                      <a:pt x="27" y="3"/>
                      <a:pt x="34" y="0"/>
                    </a:cubicBezTo>
                    <a:cubicBezTo>
                      <a:pt x="41" y="0"/>
                      <a:pt x="47" y="0"/>
                      <a:pt x="54" y="0"/>
                    </a:cubicBezTo>
                    <a:cubicBezTo>
                      <a:pt x="56" y="0"/>
                      <a:pt x="57" y="2"/>
                      <a:pt x="58" y="2"/>
                    </a:cubicBezTo>
                    <a:cubicBezTo>
                      <a:pt x="56" y="11"/>
                      <a:pt x="49" y="15"/>
                      <a:pt x="43" y="20"/>
                    </a:cubicBezTo>
                    <a:cubicBezTo>
                      <a:pt x="29" y="19"/>
                      <a:pt x="11" y="23"/>
                      <a:pt x="0" y="18"/>
                    </a:cubicBezTo>
                    <a:cubicBezTo>
                      <a:pt x="1" y="11"/>
                      <a:pt x="17" y="20"/>
                      <a:pt x="18" y="1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45" name="Freeform 74"/>
              <p:cNvSpPr>
                <a:spLocks/>
              </p:cNvSpPr>
              <p:nvPr/>
            </p:nvSpPr>
            <p:spPr bwMode="auto">
              <a:xfrm>
                <a:off x="7002" y="1529"/>
                <a:ext cx="38" cy="38"/>
              </a:xfrm>
              <a:custGeom>
                <a:avLst/>
                <a:gdLst>
                  <a:gd name="T0" fmla="*/ 56 w 19"/>
                  <a:gd name="T1" fmla="*/ 0 h 19"/>
                  <a:gd name="T2" fmla="*/ 152 w 19"/>
                  <a:gd name="T3" fmla="*/ 96 h 19"/>
                  <a:gd name="T4" fmla="*/ 56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7" y="0"/>
                    </a:moveTo>
                    <a:cubicBezTo>
                      <a:pt x="14" y="1"/>
                      <a:pt x="18" y="5"/>
                      <a:pt x="19" y="12"/>
                    </a:cubicBezTo>
                    <a:cubicBezTo>
                      <a:pt x="12" y="19"/>
                      <a:pt x="0" y="7"/>
                      <a:pt x="7"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46" name="Freeform 75"/>
              <p:cNvSpPr>
                <a:spLocks/>
              </p:cNvSpPr>
              <p:nvPr/>
            </p:nvSpPr>
            <p:spPr bwMode="auto">
              <a:xfrm>
                <a:off x="1788" y="1539"/>
                <a:ext cx="54" cy="4"/>
              </a:xfrm>
              <a:custGeom>
                <a:avLst/>
                <a:gdLst>
                  <a:gd name="T0" fmla="*/ 0 w 27"/>
                  <a:gd name="T1" fmla="*/ 16 h 2"/>
                  <a:gd name="T2" fmla="*/ 0 w 27"/>
                  <a:gd name="T3" fmla="*/ 0 h 2"/>
                  <a:gd name="T4" fmla="*/ 216 w 27"/>
                  <a:gd name="T5" fmla="*/ 0 h 2"/>
                  <a:gd name="T6" fmla="*/ 216 w 27"/>
                  <a:gd name="T7" fmla="*/ 16 h 2"/>
                  <a:gd name="T8" fmla="*/ 0 w 27"/>
                  <a:gd name="T9" fmla="*/ 16 h 2"/>
                  <a:gd name="T10" fmla="*/ 0 60000 65536"/>
                  <a:gd name="T11" fmla="*/ 0 60000 65536"/>
                  <a:gd name="T12" fmla="*/ 0 60000 65536"/>
                  <a:gd name="T13" fmla="*/ 0 60000 65536"/>
                  <a:gd name="T14" fmla="*/ 0 60000 65536"/>
                  <a:gd name="T15" fmla="*/ 0 w 27"/>
                  <a:gd name="T16" fmla="*/ 0 h 2"/>
                  <a:gd name="T17" fmla="*/ 27 w 27"/>
                  <a:gd name="T18" fmla="*/ 2 h 2"/>
                </a:gdLst>
                <a:ahLst/>
                <a:cxnLst>
                  <a:cxn ang="T10">
                    <a:pos x="T0" y="T1"/>
                  </a:cxn>
                  <a:cxn ang="T11">
                    <a:pos x="T2" y="T3"/>
                  </a:cxn>
                  <a:cxn ang="T12">
                    <a:pos x="T4" y="T5"/>
                  </a:cxn>
                  <a:cxn ang="T13">
                    <a:pos x="T6" y="T7"/>
                  </a:cxn>
                  <a:cxn ang="T14">
                    <a:pos x="T8" y="T9"/>
                  </a:cxn>
                </a:cxnLst>
                <a:rect l="T15" t="T16" r="T17" b="T18"/>
                <a:pathLst>
                  <a:path w="27" h="2">
                    <a:moveTo>
                      <a:pt x="0" y="2"/>
                    </a:moveTo>
                    <a:cubicBezTo>
                      <a:pt x="0" y="1"/>
                      <a:pt x="0" y="1"/>
                      <a:pt x="0" y="0"/>
                    </a:cubicBezTo>
                    <a:cubicBezTo>
                      <a:pt x="9" y="0"/>
                      <a:pt x="18" y="0"/>
                      <a:pt x="27" y="0"/>
                    </a:cubicBezTo>
                    <a:cubicBezTo>
                      <a:pt x="27" y="1"/>
                      <a:pt x="27" y="1"/>
                      <a:pt x="27" y="2"/>
                    </a:cubicBezTo>
                    <a:cubicBezTo>
                      <a:pt x="18" y="2"/>
                      <a:pt x="9" y="2"/>
                      <a:pt x="0" y="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2147" name="Freeform 76"/>
              <p:cNvSpPr>
                <a:spLocks/>
              </p:cNvSpPr>
              <p:nvPr/>
            </p:nvSpPr>
            <p:spPr bwMode="auto">
              <a:xfrm>
                <a:off x="1904" y="1547"/>
                <a:ext cx="4" cy="32"/>
              </a:xfrm>
              <a:custGeom>
                <a:avLst/>
                <a:gdLst>
                  <a:gd name="T0" fmla="*/ 0 w 2"/>
                  <a:gd name="T1" fmla="*/ 0 h 16"/>
                  <a:gd name="T2" fmla="*/ 16 w 2"/>
                  <a:gd name="T3" fmla="*/ 0 h 16"/>
                  <a:gd name="T4" fmla="*/ 16 w 2"/>
                  <a:gd name="T5" fmla="*/ 128 h 16"/>
                  <a:gd name="T6" fmla="*/ 0 w 2"/>
                  <a:gd name="T7" fmla="*/ 128 h 16"/>
                  <a:gd name="T8" fmla="*/ 0 w 2"/>
                  <a:gd name="T9" fmla="*/ 0 h 16"/>
                  <a:gd name="T10" fmla="*/ 0 60000 65536"/>
                  <a:gd name="T11" fmla="*/ 0 60000 65536"/>
                  <a:gd name="T12" fmla="*/ 0 60000 65536"/>
                  <a:gd name="T13" fmla="*/ 0 60000 65536"/>
                  <a:gd name="T14" fmla="*/ 0 60000 65536"/>
                  <a:gd name="T15" fmla="*/ 0 w 2"/>
                  <a:gd name="T16" fmla="*/ 0 h 16"/>
                  <a:gd name="T17" fmla="*/ 2 w 2"/>
                  <a:gd name="T18" fmla="*/ 16 h 16"/>
                </a:gdLst>
                <a:ahLst/>
                <a:cxnLst>
                  <a:cxn ang="T10">
                    <a:pos x="T0" y="T1"/>
                  </a:cxn>
                  <a:cxn ang="T11">
                    <a:pos x="T2" y="T3"/>
                  </a:cxn>
                  <a:cxn ang="T12">
                    <a:pos x="T4" y="T5"/>
                  </a:cxn>
                  <a:cxn ang="T13">
                    <a:pos x="T6" y="T7"/>
                  </a:cxn>
                  <a:cxn ang="T14">
                    <a:pos x="T8" y="T9"/>
                  </a:cxn>
                </a:cxnLst>
                <a:rect l="T15" t="T16" r="T17" b="T18"/>
                <a:pathLst>
                  <a:path w="2" h="16">
                    <a:moveTo>
                      <a:pt x="0" y="0"/>
                    </a:moveTo>
                    <a:cubicBezTo>
                      <a:pt x="1" y="0"/>
                      <a:pt x="1" y="0"/>
                      <a:pt x="2" y="0"/>
                    </a:cubicBezTo>
                    <a:cubicBezTo>
                      <a:pt x="2" y="6"/>
                      <a:pt x="2" y="11"/>
                      <a:pt x="2" y="16"/>
                    </a:cubicBezTo>
                    <a:cubicBezTo>
                      <a:pt x="1" y="16"/>
                      <a:pt x="1" y="16"/>
                      <a:pt x="0" y="16"/>
                    </a:cubicBezTo>
                    <a:cubicBezTo>
                      <a:pt x="0" y="11"/>
                      <a:pt x="0" y="6"/>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2148" name="Freeform 77"/>
              <p:cNvSpPr>
                <a:spLocks/>
              </p:cNvSpPr>
              <p:nvPr/>
            </p:nvSpPr>
            <p:spPr bwMode="auto">
              <a:xfrm>
                <a:off x="1450" y="1553"/>
                <a:ext cx="80" cy="36"/>
              </a:xfrm>
              <a:custGeom>
                <a:avLst/>
                <a:gdLst>
                  <a:gd name="T0" fmla="*/ 88 w 40"/>
                  <a:gd name="T1" fmla="*/ 104 h 18"/>
                  <a:gd name="T2" fmla="*/ 136 w 40"/>
                  <a:gd name="T3" fmla="*/ 0 h 18"/>
                  <a:gd name="T4" fmla="*/ 320 w 40"/>
                  <a:gd name="T5" fmla="*/ 0 h 18"/>
                  <a:gd name="T6" fmla="*/ 320 w 40"/>
                  <a:gd name="T7" fmla="*/ 48 h 18"/>
                  <a:gd name="T8" fmla="*/ 208 w 40"/>
                  <a:gd name="T9" fmla="*/ 136 h 18"/>
                  <a:gd name="T10" fmla="*/ 192 w 40"/>
                  <a:gd name="T11" fmla="*/ 104 h 18"/>
                  <a:gd name="T12" fmla="*/ 88 w 40"/>
                  <a:gd name="T13" fmla="*/ 104 h 18"/>
                  <a:gd name="T14" fmla="*/ 0 60000 65536"/>
                  <a:gd name="T15" fmla="*/ 0 60000 65536"/>
                  <a:gd name="T16" fmla="*/ 0 60000 65536"/>
                  <a:gd name="T17" fmla="*/ 0 60000 65536"/>
                  <a:gd name="T18" fmla="*/ 0 60000 65536"/>
                  <a:gd name="T19" fmla="*/ 0 60000 65536"/>
                  <a:gd name="T20" fmla="*/ 0 60000 65536"/>
                  <a:gd name="T21" fmla="*/ 0 w 40"/>
                  <a:gd name="T22" fmla="*/ 0 h 18"/>
                  <a:gd name="T23" fmla="*/ 40 w 4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8">
                    <a:moveTo>
                      <a:pt x="11" y="13"/>
                    </a:moveTo>
                    <a:cubicBezTo>
                      <a:pt x="0" y="18"/>
                      <a:pt x="12" y="0"/>
                      <a:pt x="17" y="0"/>
                    </a:cubicBezTo>
                    <a:cubicBezTo>
                      <a:pt x="25" y="0"/>
                      <a:pt x="32" y="0"/>
                      <a:pt x="40" y="0"/>
                    </a:cubicBezTo>
                    <a:cubicBezTo>
                      <a:pt x="40" y="2"/>
                      <a:pt x="40" y="4"/>
                      <a:pt x="40" y="6"/>
                    </a:cubicBezTo>
                    <a:cubicBezTo>
                      <a:pt x="35" y="10"/>
                      <a:pt x="34" y="17"/>
                      <a:pt x="26" y="17"/>
                    </a:cubicBezTo>
                    <a:cubicBezTo>
                      <a:pt x="26" y="15"/>
                      <a:pt x="24" y="15"/>
                      <a:pt x="24" y="13"/>
                    </a:cubicBezTo>
                    <a:cubicBezTo>
                      <a:pt x="24" y="7"/>
                      <a:pt x="10" y="7"/>
                      <a:pt x="11" y="1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49" name="Freeform 78"/>
              <p:cNvSpPr>
                <a:spLocks/>
              </p:cNvSpPr>
              <p:nvPr/>
            </p:nvSpPr>
            <p:spPr bwMode="auto">
              <a:xfrm>
                <a:off x="1596" y="1571"/>
                <a:ext cx="32" cy="20"/>
              </a:xfrm>
              <a:custGeom>
                <a:avLst/>
                <a:gdLst>
                  <a:gd name="T0" fmla="*/ 128 w 16"/>
                  <a:gd name="T1" fmla="*/ 32 h 10"/>
                  <a:gd name="T2" fmla="*/ 16 w 16"/>
                  <a:gd name="T3" fmla="*/ 64 h 10"/>
                  <a:gd name="T4" fmla="*/ 128 w 16"/>
                  <a:gd name="T5" fmla="*/ 32 h 10"/>
                  <a:gd name="T6" fmla="*/ 0 60000 65536"/>
                  <a:gd name="T7" fmla="*/ 0 60000 65536"/>
                  <a:gd name="T8" fmla="*/ 0 60000 65536"/>
                  <a:gd name="T9" fmla="*/ 0 w 16"/>
                  <a:gd name="T10" fmla="*/ 0 h 10"/>
                  <a:gd name="T11" fmla="*/ 16 w 16"/>
                  <a:gd name="T12" fmla="*/ 10 h 10"/>
                </a:gdLst>
                <a:ahLst/>
                <a:cxnLst>
                  <a:cxn ang="T6">
                    <a:pos x="T0" y="T1"/>
                  </a:cxn>
                  <a:cxn ang="T7">
                    <a:pos x="T2" y="T3"/>
                  </a:cxn>
                  <a:cxn ang="T8">
                    <a:pos x="T4" y="T5"/>
                  </a:cxn>
                </a:cxnLst>
                <a:rect l="T9" t="T10" r="T11" b="T12"/>
                <a:pathLst>
                  <a:path w="16" h="10">
                    <a:moveTo>
                      <a:pt x="16" y="4"/>
                    </a:moveTo>
                    <a:cubicBezTo>
                      <a:pt x="15" y="10"/>
                      <a:pt x="8" y="8"/>
                      <a:pt x="2" y="8"/>
                    </a:cubicBezTo>
                    <a:cubicBezTo>
                      <a:pt x="0" y="0"/>
                      <a:pt x="11" y="5"/>
                      <a:pt x="16" y="4"/>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50" name="Freeform 79"/>
              <p:cNvSpPr>
                <a:spLocks/>
              </p:cNvSpPr>
              <p:nvPr/>
            </p:nvSpPr>
            <p:spPr bwMode="auto">
              <a:xfrm>
                <a:off x="2422" y="1573"/>
                <a:ext cx="317" cy="194"/>
              </a:xfrm>
              <a:custGeom>
                <a:avLst/>
                <a:gdLst>
                  <a:gd name="T0" fmla="*/ 411 w 158"/>
                  <a:gd name="T1" fmla="*/ 168 h 97"/>
                  <a:gd name="T2" fmla="*/ 1116 w 158"/>
                  <a:gd name="T3" fmla="*/ 488 h 97"/>
                  <a:gd name="T4" fmla="*/ 1276 w 158"/>
                  <a:gd name="T5" fmla="*/ 360 h 97"/>
                  <a:gd name="T6" fmla="*/ 1059 w 158"/>
                  <a:gd name="T7" fmla="*/ 632 h 97"/>
                  <a:gd name="T8" fmla="*/ 1116 w 158"/>
                  <a:gd name="T9" fmla="*/ 776 h 97"/>
                  <a:gd name="T10" fmla="*/ 987 w 158"/>
                  <a:gd name="T11" fmla="*/ 648 h 97"/>
                  <a:gd name="T12" fmla="*/ 225 w 158"/>
                  <a:gd name="T13" fmla="*/ 272 h 97"/>
                  <a:gd name="T14" fmla="*/ 193 w 158"/>
                  <a:gd name="T15" fmla="*/ 416 h 97"/>
                  <a:gd name="T16" fmla="*/ 64 w 158"/>
                  <a:gd name="T17" fmla="*/ 24 h 97"/>
                  <a:gd name="T18" fmla="*/ 411 w 158"/>
                  <a:gd name="T19" fmla="*/ 168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
                  <a:gd name="T31" fmla="*/ 0 h 97"/>
                  <a:gd name="T32" fmla="*/ 158 w 158"/>
                  <a:gd name="T33" fmla="*/ 97 h 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 h="97">
                    <a:moveTo>
                      <a:pt x="51" y="21"/>
                    </a:moveTo>
                    <a:cubicBezTo>
                      <a:pt x="102" y="12"/>
                      <a:pt x="118" y="39"/>
                      <a:pt x="138" y="61"/>
                    </a:cubicBezTo>
                    <a:cubicBezTo>
                      <a:pt x="147" y="60"/>
                      <a:pt x="151" y="41"/>
                      <a:pt x="158" y="45"/>
                    </a:cubicBezTo>
                    <a:cubicBezTo>
                      <a:pt x="154" y="62"/>
                      <a:pt x="141" y="69"/>
                      <a:pt x="131" y="79"/>
                    </a:cubicBezTo>
                    <a:cubicBezTo>
                      <a:pt x="131" y="87"/>
                      <a:pt x="141" y="85"/>
                      <a:pt x="138" y="97"/>
                    </a:cubicBezTo>
                    <a:cubicBezTo>
                      <a:pt x="130" y="94"/>
                      <a:pt x="128" y="85"/>
                      <a:pt x="122" y="81"/>
                    </a:cubicBezTo>
                    <a:cubicBezTo>
                      <a:pt x="67" y="89"/>
                      <a:pt x="80" y="29"/>
                      <a:pt x="28" y="34"/>
                    </a:cubicBezTo>
                    <a:cubicBezTo>
                      <a:pt x="21" y="35"/>
                      <a:pt x="25" y="45"/>
                      <a:pt x="24" y="52"/>
                    </a:cubicBezTo>
                    <a:cubicBezTo>
                      <a:pt x="0" y="55"/>
                      <a:pt x="11" y="22"/>
                      <a:pt x="8" y="3"/>
                    </a:cubicBezTo>
                    <a:cubicBezTo>
                      <a:pt x="31" y="0"/>
                      <a:pt x="46" y="5"/>
                      <a:pt x="51" y="21"/>
                    </a:cubicBezTo>
                    <a:close/>
                  </a:path>
                </a:pathLst>
              </a:custGeom>
              <a:solidFill>
                <a:srgbClr val="00CCFF"/>
              </a:solidFill>
              <a:ln w="9525">
                <a:noFill/>
                <a:round/>
                <a:headEnd/>
                <a:tailEnd/>
              </a:ln>
            </p:spPr>
            <p:txBody>
              <a:bodyPr/>
              <a:lstStyle/>
              <a:p>
                <a:endParaRPr lang="zh-CN" altLang="en-US" sz="2000">
                  <a:solidFill>
                    <a:schemeClr val="tx1"/>
                  </a:solidFill>
                  <a:ea typeface="微软雅黑" pitchFamily="34" charset="-122"/>
                </a:endParaRPr>
              </a:p>
            </p:txBody>
          </p:sp>
          <p:sp>
            <p:nvSpPr>
              <p:cNvPr id="52151" name="Freeform 80"/>
              <p:cNvSpPr>
                <a:spLocks/>
              </p:cNvSpPr>
              <p:nvPr/>
            </p:nvSpPr>
            <p:spPr bwMode="auto">
              <a:xfrm>
                <a:off x="1614" y="1591"/>
                <a:ext cx="40" cy="46"/>
              </a:xfrm>
              <a:custGeom>
                <a:avLst/>
                <a:gdLst>
                  <a:gd name="T0" fmla="*/ 56 w 20"/>
                  <a:gd name="T1" fmla="*/ 40 h 23"/>
                  <a:gd name="T2" fmla="*/ 160 w 20"/>
                  <a:gd name="T3" fmla="*/ 56 h 23"/>
                  <a:gd name="T4" fmla="*/ 144 w 20"/>
                  <a:gd name="T5" fmla="*/ 144 h 23"/>
                  <a:gd name="T6" fmla="*/ 56 w 20"/>
                  <a:gd name="T7" fmla="*/ 168 h 23"/>
                  <a:gd name="T8" fmla="*/ 0 w 20"/>
                  <a:gd name="T9" fmla="*/ 112 h 23"/>
                  <a:gd name="T10" fmla="*/ 0 w 20"/>
                  <a:gd name="T11" fmla="*/ 56 h 23"/>
                  <a:gd name="T12" fmla="*/ 56 w 20"/>
                  <a:gd name="T13" fmla="*/ 40 h 23"/>
                  <a:gd name="T14" fmla="*/ 0 60000 65536"/>
                  <a:gd name="T15" fmla="*/ 0 60000 65536"/>
                  <a:gd name="T16" fmla="*/ 0 60000 65536"/>
                  <a:gd name="T17" fmla="*/ 0 60000 65536"/>
                  <a:gd name="T18" fmla="*/ 0 60000 65536"/>
                  <a:gd name="T19" fmla="*/ 0 60000 65536"/>
                  <a:gd name="T20" fmla="*/ 0 60000 65536"/>
                  <a:gd name="T21" fmla="*/ 0 w 20"/>
                  <a:gd name="T22" fmla="*/ 0 h 23"/>
                  <a:gd name="T23" fmla="*/ 20 w 2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3">
                    <a:moveTo>
                      <a:pt x="7" y="5"/>
                    </a:moveTo>
                    <a:cubicBezTo>
                      <a:pt x="11" y="0"/>
                      <a:pt x="18" y="0"/>
                      <a:pt x="20" y="7"/>
                    </a:cubicBezTo>
                    <a:cubicBezTo>
                      <a:pt x="12" y="5"/>
                      <a:pt x="11" y="18"/>
                      <a:pt x="18" y="18"/>
                    </a:cubicBezTo>
                    <a:cubicBezTo>
                      <a:pt x="18" y="23"/>
                      <a:pt x="10" y="19"/>
                      <a:pt x="7" y="21"/>
                    </a:cubicBezTo>
                    <a:cubicBezTo>
                      <a:pt x="3" y="19"/>
                      <a:pt x="1" y="17"/>
                      <a:pt x="0" y="14"/>
                    </a:cubicBezTo>
                    <a:cubicBezTo>
                      <a:pt x="0" y="12"/>
                      <a:pt x="0" y="10"/>
                      <a:pt x="0" y="7"/>
                    </a:cubicBezTo>
                    <a:cubicBezTo>
                      <a:pt x="3" y="7"/>
                      <a:pt x="6" y="8"/>
                      <a:pt x="7" y="5"/>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52" name="Freeform 81"/>
              <p:cNvSpPr>
                <a:spLocks/>
              </p:cNvSpPr>
              <p:nvPr/>
            </p:nvSpPr>
            <p:spPr bwMode="auto">
              <a:xfrm>
                <a:off x="1658" y="1603"/>
                <a:ext cx="40" cy="10"/>
              </a:xfrm>
              <a:custGeom>
                <a:avLst/>
                <a:gdLst>
                  <a:gd name="T0" fmla="*/ 0 w 20"/>
                  <a:gd name="T1" fmla="*/ 32 h 5"/>
                  <a:gd name="T2" fmla="*/ 0 w 20"/>
                  <a:gd name="T3" fmla="*/ 8 h 5"/>
                  <a:gd name="T4" fmla="*/ 0 w 20"/>
                  <a:gd name="T5" fmla="*/ 32 h 5"/>
                  <a:gd name="T6" fmla="*/ 0 60000 65536"/>
                  <a:gd name="T7" fmla="*/ 0 60000 65536"/>
                  <a:gd name="T8" fmla="*/ 0 60000 65536"/>
                  <a:gd name="T9" fmla="*/ 0 w 20"/>
                  <a:gd name="T10" fmla="*/ 0 h 5"/>
                  <a:gd name="T11" fmla="*/ 20 w 20"/>
                  <a:gd name="T12" fmla="*/ 5 h 5"/>
                </a:gdLst>
                <a:ahLst/>
                <a:cxnLst>
                  <a:cxn ang="T6">
                    <a:pos x="T0" y="T1"/>
                  </a:cxn>
                  <a:cxn ang="T7">
                    <a:pos x="T2" y="T3"/>
                  </a:cxn>
                  <a:cxn ang="T8">
                    <a:pos x="T4" y="T5"/>
                  </a:cxn>
                </a:cxnLst>
                <a:rect l="T9" t="T10" r="T11" b="T12"/>
                <a:pathLst>
                  <a:path w="20" h="5">
                    <a:moveTo>
                      <a:pt x="0" y="4"/>
                    </a:moveTo>
                    <a:cubicBezTo>
                      <a:pt x="0" y="3"/>
                      <a:pt x="0" y="2"/>
                      <a:pt x="0" y="1"/>
                    </a:cubicBezTo>
                    <a:cubicBezTo>
                      <a:pt x="20" y="0"/>
                      <a:pt x="20" y="5"/>
                      <a:pt x="0" y="4"/>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53" name="Freeform 82"/>
              <p:cNvSpPr>
                <a:spLocks/>
              </p:cNvSpPr>
              <p:nvPr/>
            </p:nvSpPr>
            <p:spPr bwMode="auto">
              <a:xfrm>
                <a:off x="1706" y="1611"/>
                <a:ext cx="72" cy="74"/>
              </a:xfrm>
              <a:custGeom>
                <a:avLst/>
                <a:gdLst>
                  <a:gd name="T0" fmla="*/ 56 w 36"/>
                  <a:gd name="T1" fmla="*/ 0 h 37"/>
                  <a:gd name="T2" fmla="*/ 184 w 36"/>
                  <a:gd name="T3" fmla="*/ 104 h 37"/>
                  <a:gd name="T4" fmla="*/ 288 w 36"/>
                  <a:gd name="T5" fmla="*/ 120 h 37"/>
                  <a:gd name="T6" fmla="*/ 240 w 36"/>
                  <a:gd name="T7" fmla="*/ 296 h 37"/>
                  <a:gd name="T8" fmla="*/ 152 w 36"/>
                  <a:gd name="T9" fmla="*/ 296 h 37"/>
                  <a:gd name="T10" fmla="*/ 24 w 36"/>
                  <a:gd name="T11" fmla="*/ 192 h 37"/>
                  <a:gd name="T12" fmla="*/ 40 w 36"/>
                  <a:gd name="T13" fmla="*/ 0 h 37"/>
                  <a:gd name="T14" fmla="*/ 56 w 36"/>
                  <a:gd name="T15" fmla="*/ 0 h 37"/>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37"/>
                  <a:gd name="T26" fmla="*/ 36 w 36"/>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37">
                    <a:moveTo>
                      <a:pt x="7" y="0"/>
                    </a:moveTo>
                    <a:cubicBezTo>
                      <a:pt x="14" y="3"/>
                      <a:pt x="16" y="10"/>
                      <a:pt x="23" y="13"/>
                    </a:cubicBezTo>
                    <a:cubicBezTo>
                      <a:pt x="23" y="18"/>
                      <a:pt x="32" y="14"/>
                      <a:pt x="36" y="15"/>
                    </a:cubicBezTo>
                    <a:cubicBezTo>
                      <a:pt x="29" y="17"/>
                      <a:pt x="29" y="27"/>
                      <a:pt x="30" y="37"/>
                    </a:cubicBezTo>
                    <a:cubicBezTo>
                      <a:pt x="26" y="37"/>
                      <a:pt x="22" y="37"/>
                      <a:pt x="19" y="37"/>
                    </a:cubicBezTo>
                    <a:cubicBezTo>
                      <a:pt x="21" y="25"/>
                      <a:pt x="14" y="22"/>
                      <a:pt x="3" y="24"/>
                    </a:cubicBezTo>
                    <a:cubicBezTo>
                      <a:pt x="4" y="17"/>
                      <a:pt x="0" y="3"/>
                      <a:pt x="5" y="0"/>
                    </a:cubicBezTo>
                    <a:cubicBezTo>
                      <a:pt x="6" y="0"/>
                      <a:pt x="7" y="0"/>
                      <a:pt x="7"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54" name="Freeform 83"/>
              <p:cNvSpPr>
                <a:spLocks/>
              </p:cNvSpPr>
              <p:nvPr/>
            </p:nvSpPr>
            <p:spPr bwMode="auto">
              <a:xfrm>
                <a:off x="1668" y="1623"/>
                <a:ext cx="26" cy="28"/>
              </a:xfrm>
              <a:custGeom>
                <a:avLst/>
                <a:gdLst>
                  <a:gd name="T0" fmla="*/ 88 w 13"/>
                  <a:gd name="T1" fmla="*/ 112 h 14"/>
                  <a:gd name="T2" fmla="*/ 0 w 13"/>
                  <a:gd name="T3" fmla="*/ 0 h 14"/>
                  <a:gd name="T4" fmla="*/ 104 w 13"/>
                  <a:gd name="T5" fmla="*/ 0 h 14"/>
                  <a:gd name="T6" fmla="*/ 104 w 13"/>
                  <a:gd name="T7" fmla="*/ 112 h 14"/>
                  <a:gd name="T8" fmla="*/ 88 w 13"/>
                  <a:gd name="T9" fmla="*/ 112 h 14"/>
                  <a:gd name="T10" fmla="*/ 0 60000 65536"/>
                  <a:gd name="T11" fmla="*/ 0 60000 65536"/>
                  <a:gd name="T12" fmla="*/ 0 60000 65536"/>
                  <a:gd name="T13" fmla="*/ 0 60000 65536"/>
                  <a:gd name="T14" fmla="*/ 0 60000 65536"/>
                  <a:gd name="T15" fmla="*/ 0 w 13"/>
                  <a:gd name="T16" fmla="*/ 0 h 14"/>
                  <a:gd name="T17" fmla="*/ 13 w 13"/>
                  <a:gd name="T18" fmla="*/ 14 h 14"/>
                </a:gdLst>
                <a:ahLst/>
                <a:cxnLst>
                  <a:cxn ang="T10">
                    <a:pos x="T0" y="T1"/>
                  </a:cxn>
                  <a:cxn ang="T11">
                    <a:pos x="T2" y="T3"/>
                  </a:cxn>
                  <a:cxn ang="T12">
                    <a:pos x="T4" y="T5"/>
                  </a:cxn>
                  <a:cxn ang="T13">
                    <a:pos x="T6" y="T7"/>
                  </a:cxn>
                  <a:cxn ang="T14">
                    <a:pos x="T8" y="T9"/>
                  </a:cxn>
                </a:cxnLst>
                <a:rect l="T15" t="T16" r="T17" b="T18"/>
                <a:pathLst>
                  <a:path w="13" h="14">
                    <a:moveTo>
                      <a:pt x="11" y="14"/>
                    </a:moveTo>
                    <a:cubicBezTo>
                      <a:pt x="8" y="8"/>
                      <a:pt x="2" y="6"/>
                      <a:pt x="0" y="0"/>
                    </a:cubicBezTo>
                    <a:cubicBezTo>
                      <a:pt x="4" y="0"/>
                      <a:pt x="9" y="0"/>
                      <a:pt x="13" y="0"/>
                    </a:cubicBezTo>
                    <a:cubicBezTo>
                      <a:pt x="13" y="5"/>
                      <a:pt x="13" y="9"/>
                      <a:pt x="13" y="14"/>
                    </a:cubicBezTo>
                    <a:cubicBezTo>
                      <a:pt x="12" y="14"/>
                      <a:pt x="12" y="14"/>
                      <a:pt x="11" y="14"/>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55" name="Freeform 84"/>
              <p:cNvSpPr>
                <a:spLocks/>
              </p:cNvSpPr>
              <p:nvPr/>
            </p:nvSpPr>
            <p:spPr bwMode="auto">
              <a:xfrm>
                <a:off x="2757" y="1619"/>
                <a:ext cx="174" cy="98"/>
              </a:xfrm>
              <a:custGeom>
                <a:avLst/>
                <a:gdLst>
                  <a:gd name="T0" fmla="*/ 696 w 87"/>
                  <a:gd name="T1" fmla="*/ 16 h 49"/>
                  <a:gd name="T2" fmla="*/ 320 w 87"/>
                  <a:gd name="T3" fmla="*/ 264 h 49"/>
                  <a:gd name="T4" fmla="*/ 280 w 87"/>
                  <a:gd name="T5" fmla="*/ 392 h 49"/>
                  <a:gd name="T6" fmla="*/ 64 w 87"/>
                  <a:gd name="T7" fmla="*/ 392 h 49"/>
                  <a:gd name="T8" fmla="*/ 192 w 87"/>
                  <a:gd name="T9" fmla="*/ 248 h 49"/>
                  <a:gd name="T10" fmla="*/ 0 w 87"/>
                  <a:gd name="T11" fmla="*/ 128 h 49"/>
                  <a:gd name="T12" fmla="*/ 696 w 87"/>
                  <a:gd name="T13" fmla="*/ 16 h 49"/>
                  <a:gd name="T14" fmla="*/ 0 60000 65536"/>
                  <a:gd name="T15" fmla="*/ 0 60000 65536"/>
                  <a:gd name="T16" fmla="*/ 0 60000 65536"/>
                  <a:gd name="T17" fmla="*/ 0 60000 65536"/>
                  <a:gd name="T18" fmla="*/ 0 60000 65536"/>
                  <a:gd name="T19" fmla="*/ 0 60000 65536"/>
                  <a:gd name="T20" fmla="*/ 0 60000 65536"/>
                  <a:gd name="T21" fmla="*/ 0 w 87"/>
                  <a:gd name="T22" fmla="*/ 0 h 49"/>
                  <a:gd name="T23" fmla="*/ 87 w 87"/>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49">
                    <a:moveTo>
                      <a:pt x="87" y="2"/>
                    </a:moveTo>
                    <a:cubicBezTo>
                      <a:pt x="83" y="25"/>
                      <a:pt x="69" y="37"/>
                      <a:pt x="40" y="33"/>
                    </a:cubicBezTo>
                    <a:cubicBezTo>
                      <a:pt x="33" y="34"/>
                      <a:pt x="36" y="43"/>
                      <a:pt x="35" y="49"/>
                    </a:cubicBezTo>
                    <a:cubicBezTo>
                      <a:pt x="26" y="49"/>
                      <a:pt x="17" y="49"/>
                      <a:pt x="8" y="49"/>
                    </a:cubicBezTo>
                    <a:cubicBezTo>
                      <a:pt x="12" y="42"/>
                      <a:pt x="20" y="39"/>
                      <a:pt x="24" y="31"/>
                    </a:cubicBezTo>
                    <a:cubicBezTo>
                      <a:pt x="21" y="19"/>
                      <a:pt x="6" y="11"/>
                      <a:pt x="0" y="16"/>
                    </a:cubicBezTo>
                    <a:cubicBezTo>
                      <a:pt x="21" y="4"/>
                      <a:pt x="51" y="0"/>
                      <a:pt x="87" y="2"/>
                    </a:cubicBezTo>
                    <a:close/>
                  </a:path>
                </a:pathLst>
              </a:custGeom>
              <a:solidFill>
                <a:srgbClr val="00CCFF"/>
              </a:solidFill>
              <a:ln w="9525">
                <a:noFill/>
                <a:round/>
                <a:headEnd/>
                <a:tailEnd/>
              </a:ln>
            </p:spPr>
            <p:txBody>
              <a:bodyPr/>
              <a:lstStyle/>
              <a:p>
                <a:endParaRPr lang="zh-CN" altLang="en-US" sz="2000">
                  <a:solidFill>
                    <a:schemeClr val="tx1"/>
                  </a:solidFill>
                  <a:ea typeface="微软雅黑" pitchFamily="34" charset="-122"/>
                </a:endParaRPr>
              </a:p>
            </p:txBody>
          </p:sp>
          <p:sp>
            <p:nvSpPr>
              <p:cNvPr id="52156" name="Freeform 85"/>
              <p:cNvSpPr>
                <a:spLocks/>
              </p:cNvSpPr>
              <p:nvPr/>
            </p:nvSpPr>
            <p:spPr bwMode="auto">
              <a:xfrm>
                <a:off x="2386" y="1645"/>
                <a:ext cx="40" cy="32"/>
              </a:xfrm>
              <a:custGeom>
                <a:avLst/>
                <a:gdLst>
                  <a:gd name="T0" fmla="*/ 64 w 20"/>
                  <a:gd name="T1" fmla="*/ 0 h 16"/>
                  <a:gd name="T2" fmla="*/ 160 w 20"/>
                  <a:gd name="T3" fmla="*/ 96 h 16"/>
                  <a:gd name="T4" fmla="*/ 0 w 20"/>
                  <a:gd name="T5" fmla="*/ 96 h 16"/>
                  <a:gd name="T6" fmla="*/ 64 w 20"/>
                  <a:gd name="T7" fmla="*/ 0 h 16"/>
                  <a:gd name="T8" fmla="*/ 0 60000 65536"/>
                  <a:gd name="T9" fmla="*/ 0 60000 65536"/>
                  <a:gd name="T10" fmla="*/ 0 60000 65536"/>
                  <a:gd name="T11" fmla="*/ 0 60000 65536"/>
                  <a:gd name="T12" fmla="*/ 0 w 20"/>
                  <a:gd name="T13" fmla="*/ 0 h 16"/>
                  <a:gd name="T14" fmla="*/ 20 w 20"/>
                  <a:gd name="T15" fmla="*/ 16 h 16"/>
                </a:gdLst>
                <a:ahLst/>
                <a:cxnLst>
                  <a:cxn ang="T8">
                    <a:pos x="T0" y="T1"/>
                  </a:cxn>
                  <a:cxn ang="T9">
                    <a:pos x="T2" y="T3"/>
                  </a:cxn>
                  <a:cxn ang="T10">
                    <a:pos x="T4" y="T5"/>
                  </a:cxn>
                  <a:cxn ang="T11">
                    <a:pos x="T6" y="T7"/>
                  </a:cxn>
                </a:cxnLst>
                <a:rect l="T12" t="T13" r="T14" b="T15"/>
                <a:pathLst>
                  <a:path w="20" h="16">
                    <a:moveTo>
                      <a:pt x="8" y="0"/>
                    </a:moveTo>
                    <a:cubicBezTo>
                      <a:pt x="15" y="1"/>
                      <a:pt x="14" y="10"/>
                      <a:pt x="20" y="12"/>
                    </a:cubicBezTo>
                    <a:cubicBezTo>
                      <a:pt x="17" y="16"/>
                      <a:pt x="2" y="14"/>
                      <a:pt x="0" y="12"/>
                    </a:cubicBezTo>
                    <a:cubicBezTo>
                      <a:pt x="1" y="6"/>
                      <a:pt x="7" y="6"/>
                      <a:pt x="8"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57" name="Freeform 86"/>
              <p:cNvSpPr>
                <a:spLocks/>
              </p:cNvSpPr>
              <p:nvPr/>
            </p:nvSpPr>
            <p:spPr bwMode="auto">
              <a:xfrm>
                <a:off x="2162" y="1641"/>
                <a:ext cx="80" cy="44"/>
              </a:xfrm>
              <a:custGeom>
                <a:avLst/>
                <a:gdLst>
                  <a:gd name="T0" fmla="*/ 320 w 40"/>
                  <a:gd name="T1" fmla="*/ 176 h 22"/>
                  <a:gd name="T2" fmla="*/ 0 w 40"/>
                  <a:gd name="T3" fmla="*/ 176 h 22"/>
                  <a:gd name="T4" fmla="*/ 0 w 40"/>
                  <a:gd name="T5" fmla="*/ 40 h 22"/>
                  <a:gd name="T6" fmla="*/ 320 w 40"/>
                  <a:gd name="T7" fmla="*/ 176 h 22"/>
                  <a:gd name="T8" fmla="*/ 0 60000 65536"/>
                  <a:gd name="T9" fmla="*/ 0 60000 65536"/>
                  <a:gd name="T10" fmla="*/ 0 60000 65536"/>
                  <a:gd name="T11" fmla="*/ 0 60000 65536"/>
                  <a:gd name="T12" fmla="*/ 0 w 40"/>
                  <a:gd name="T13" fmla="*/ 0 h 22"/>
                  <a:gd name="T14" fmla="*/ 40 w 40"/>
                  <a:gd name="T15" fmla="*/ 22 h 22"/>
                </a:gdLst>
                <a:ahLst/>
                <a:cxnLst>
                  <a:cxn ang="T8">
                    <a:pos x="T0" y="T1"/>
                  </a:cxn>
                  <a:cxn ang="T9">
                    <a:pos x="T2" y="T3"/>
                  </a:cxn>
                  <a:cxn ang="T10">
                    <a:pos x="T4" y="T5"/>
                  </a:cxn>
                  <a:cxn ang="T11">
                    <a:pos x="T6" y="T7"/>
                  </a:cxn>
                </a:cxnLst>
                <a:rect l="T12" t="T13" r="T14" b="T15"/>
                <a:pathLst>
                  <a:path w="40" h="22">
                    <a:moveTo>
                      <a:pt x="40" y="22"/>
                    </a:moveTo>
                    <a:cubicBezTo>
                      <a:pt x="27" y="22"/>
                      <a:pt x="13" y="22"/>
                      <a:pt x="0" y="22"/>
                    </a:cubicBezTo>
                    <a:cubicBezTo>
                      <a:pt x="0" y="17"/>
                      <a:pt x="0" y="11"/>
                      <a:pt x="0" y="5"/>
                    </a:cubicBezTo>
                    <a:cubicBezTo>
                      <a:pt x="23" y="0"/>
                      <a:pt x="40" y="13"/>
                      <a:pt x="40" y="22"/>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58" name="Freeform 87"/>
              <p:cNvSpPr>
                <a:spLocks/>
              </p:cNvSpPr>
              <p:nvPr/>
            </p:nvSpPr>
            <p:spPr bwMode="auto">
              <a:xfrm>
                <a:off x="2414" y="1659"/>
                <a:ext cx="309" cy="205"/>
              </a:xfrm>
              <a:custGeom>
                <a:avLst/>
                <a:gdLst>
                  <a:gd name="T0" fmla="*/ 331 w 154"/>
                  <a:gd name="T1" fmla="*/ 364 h 102"/>
                  <a:gd name="T2" fmla="*/ 48 w 154"/>
                  <a:gd name="T3" fmla="*/ 601 h 102"/>
                  <a:gd name="T4" fmla="*/ 120 w 154"/>
                  <a:gd name="T5" fmla="*/ 129 h 102"/>
                  <a:gd name="T6" fmla="*/ 257 w 154"/>
                  <a:gd name="T7" fmla="*/ 145 h 102"/>
                  <a:gd name="T8" fmla="*/ 297 w 154"/>
                  <a:gd name="T9" fmla="*/ 0 h 102"/>
                  <a:gd name="T10" fmla="*/ 801 w 154"/>
                  <a:gd name="T11" fmla="*/ 380 h 102"/>
                  <a:gd name="T12" fmla="*/ 785 w 154"/>
                  <a:gd name="T13" fmla="*/ 780 h 102"/>
                  <a:gd name="T14" fmla="*/ 331 w 154"/>
                  <a:gd name="T15" fmla="*/ 364 h 102"/>
                  <a:gd name="T16" fmla="*/ 0 60000 65536"/>
                  <a:gd name="T17" fmla="*/ 0 60000 65536"/>
                  <a:gd name="T18" fmla="*/ 0 60000 65536"/>
                  <a:gd name="T19" fmla="*/ 0 60000 65536"/>
                  <a:gd name="T20" fmla="*/ 0 60000 65536"/>
                  <a:gd name="T21" fmla="*/ 0 60000 65536"/>
                  <a:gd name="T22" fmla="*/ 0 60000 65536"/>
                  <a:gd name="T23" fmla="*/ 0 60000 65536"/>
                  <a:gd name="T24" fmla="*/ 0 w 154"/>
                  <a:gd name="T25" fmla="*/ 0 h 102"/>
                  <a:gd name="T26" fmla="*/ 154 w 154"/>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 h="102">
                    <a:moveTo>
                      <a:pt x="41" y="45"/>
                    </a:moveTo>
                    <a:cubicBezTo>
                      <a:pt x="26" y="50"/>
                      <a:pt x="17" y="72"/>
                      <a:pt x="6" y="74"/>
                    </a:cubicBezTo>
                    <a:cubicBezTo>
                      <a:pt x="0" y="45"/>
                      <a:pt x="14" y="38"/>
                      <a:pt x="15" y="16"/>
                    </a:cubicBezTo>
                    <a:cubicBezTo>
                      <a:pt x="18" y="19"/>
                      <a:pt x="26" y="18"/>
                      <a:pt x="32" y="18"/>
                    </a:cubicBezTo>
                    <a:cubicBezTo>
                      <a:pt x="39" y="17"/>
                      <a:pt x="36" y="7"/>
                      <a:pt x="37" y="0"/>
                    </a:cubicBezTo>
                    <a:cubicBezTo>
                      <a:pt x="71" y="2"/>
                      <a:pt x="76" y="34"/>
                      <a:pt x="99" y="47"/>
                    </a:cubicBezTo>
                    <a:cubicBezTo>
                      <a:pt x="154" y="34"/>
                      <a:pt x="135" y="102"/>
                      <a:pt x="97" y="96"/>
                    </a:cubicBezTo>
                    <a:cubicBezTo>
                      <a:pt x="74" y="92"/>
                      <a:pt x="60" y="50"/>
                      <a:pt x="41" y="45"/>
                    </a:cubicBezTo>
                    <a:close/>
                  </a:path>
                </a:pathLst>
              </a:custGeom>
              <a:solidFill>
                <a:srgbClr val="00CCFF"/>
              </a:solidFill>
              <a:ln w="9525">
                <a:noFill/>
                <a:round/>
                <a:headEnd/>
                <a:tailEnd/>
              </a:ln>
            </p:spPr>
            <p:txBody>
              <a:bodyPr/>
              <a:lstStyle/>
              <a:p>
                <a:endParaRPr lang="zh-CN" altLang="en-US" sz="2000">
                  <a:solidFill>
                    <a:schemeClr val="tx1"/>
                  </a:solidFill>
                  <a:ea typeface="微软雅黑" pitchFamily="34" charset="-122"/>
                </a:endParaRPr>
              </a:p>
            </p:txBody>
          </p:sp>
          <p:sp>
            <p:nvSpPr>
              <p:cNvPr id="52159" name="Freeform 88"/>
              <p:cNvSpPr>
                <a:spLocks/>
              </p:cNvSpPr>
              <p:nvPr/>
            </p:nvSpPr>
            <p:spPr bwMode="auto">
              <a:xfrm>
                <a:off x="1135" y="1653"/>
                <a:ext cx="238" cy="185"/>
              </a:xfrm>
              <a:custGeom>
                <a:avLst/>
                <a:gdLst>
                  <a:gd name="T0" fmla="*/ 344 w 119"/>
                  <a:gd name="T1" fmla="*/ 748 h 92"/>
                  <a:gd name="T2" fmla="*/ 256 w 119"/>
                  <a:gd name="T3" fmla="*/ 748 h 92"/>
                  <a:gd name="T4" fmla="*/ 200 w 119"/>
                  <a:gd name="T5" fmla="*/ 113 h 92"/>
                  <a:gd name="T6" fmla="*/ 0 w 119"/>
                  <a:gd name="T7" fmla="*/ 80 h 92"/>
                  <a:gd name="T8" fmla="*/ 608 w 119"/>
                  <a:gd name="T9" fmla="*/ 40 h 92"/>
                  <a:gd name="T10" fmla="*/ 696 w 119"/>
                  <a:gd name="T11" fmla="*/ 113 h 92"/>
                  <a:gd name="T12" fmla="*/ 952 w 119"/>
                  <a:gd name="T13" fmla="*/ 169 h 92"/>
                  <a:gd name="T14" fmla="*/ 720 w 119"/>
                  <a:gd name="T15" fmla="*/ 408 h 92"/>
                  <a:gd name="T16" fmla="*/ 680 w 119"/>
                  <a:gd name="T17" fmla="*/ 513 h 92"/>
                  <a:gd name="T18" fmla="*/ 576 w 119"/>
                  <a:gd name="T19" fmla="*/ 627 h 92"/>
                  <a:gd name="T20" fmla="*/ 432 w 119"/>
                  <a:gd name="T21" fmla="*/ 660 h 92"/>
                  <a:gd name="T22" fmla="*/ 344 w 119"/>
                  <a:gd name="T23" fmla="*/ 748 h 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9"/>
                  <a:gd name="T37" fmla="*/ 0 h 92"/>
                  <a:gd name="T38" fmla="*/ 119 w 119"/>
                  <a:gd name="T39" fmla="*/ 92 h 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9" h="92">
                    <a:moveTo>
                      <a:pt x="43" y="92"/>
                    </a:moveTo>
                    <a:cubicBezTo>
                      <a:pt x="39" y="92"/>
                      <a:pt x="35" y="92"/>
                      <a:pt x="32" y="92"/>
                    </a:cubicBezTo>
                    <a:cubicBezTo>
                      <a:pt x="19" y="77"/>
                      <a:pt x="27" y="40"/>
                      <a:pt x="25" y="14"/>
                    </a:cubicBezTo>
                    <a:cubicBezTo>
                      <a:pt x="21" y="9"/>
                      <a:pt x="4" y="16"/>
                      <a:pt x="0" y="10"/>
                    </a:cubicBezTo>
                    <a:cubicBezTo>
                      <a:pt x="17" y="0"/>
                      <a:pt x="52" y="8"/>
                      <a:pt x="76" y="5"/>
                    </a:cubicBezTo>
                    <a:cubicBezTo>
                      <a:pt x="81" y="7"/>
                      <a:pt x="82" y="13"/>
                      <a:pt x="87" y="14"/>
                    </a:cubicBezTo>
                    <a:cubicBezTo>
                      <a:pt x="96" y="18"/>
                      <a:pt x="111" y="16"/>
                      <a:pt x="119" y="21"/>
                    </a:cubicBezTo>
                    <a:cubicBezTo>
                      <a:pt x="110" y="31"/>
                      <a:pt x="100" y="41"/>
                      <a:pt x="90" y="50"/>
                    </a:cubicBezTo>
                    <a:cubicBezTo>
                      <a:pt x="84" y="50"/>
                      <a:pt x="85" y="57"/>
                      <a:pt x="85" y="63"/>
                    </a:cubicBezTo>
                    <a:cubicBezTo>
                      <a:pt x="82" y="69"/>
                      <a:pt x="77" y="73"/>
                      <a:pt x="72" y="77"/>
                    </a:cubicBezTo>
                    <a:cubicBezTo>
                      <a:pt x="65" y="77"/>
                      <a:pt x="54" y="74"/>
                      <a:pt x="54" y="81"/>
                    </a:cubicBezTo>
                    <a:cubicBezTo>
                      <a:pt x="51" y="86"/>
                      <a:pt x="47" y="89"/>
                      <a:pt x="43" y="9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60" name="Freeform 89"/>
              <p:cNvSpPr>
                <a:spLocks/>
              </p:cNvSpPr>
              <p:nvPr/>
            </p:nvSpPr>
            <p:spPr bwMode="auto">
              <a:xfrm>
                <a:off x="2747" y="1663"/>
                <a:ext cx="36" cy="40"/>
              </a:xfrm>
              <a:custGeom>
                <a:avLst/>
                <a:gdLst>
                  <a:gd name="T0" fmla="*/ 88 w 18"/>
                  <a:gd name="T1" fmla="*/ 0 h 20"/>
                  <a:gd name="T2" fmla="*/ 144 w 18"/>
                  <a:gd name="T3" fmla="*/ 56 h 20"/>
                  <a:gd name="T4" fmla="*/ 40 w 18"/>
                  <a:gd name="T5" fmla="*/ 160 h 20"/>
                  <a:gd name="T6" fmla="*/ 0 w 18"/>
                  <a:gd name="T7" fmla="*/ 128 h 20"/>
                  <a:gd name="T8" fmla="*/ 88 w 18"/>
                  <a:gd name="T9" fmla="*/ 0 h 20"/>
                  <a:gd name="T10" fmla="*/ 0 60000 65536"/>
                  <a:gd name="T11" fmla="*/ 0 60000 65536"/>
                  <a:gd name="T12" fmla="*/ 0 60000 65536"/>
                  <a:gd name="T13" fmla="*/ 0 60000 65536"/>
                  <a:gd name="T14" fmla="*/ 0 60000 65536"/>
                  <a:gd name="T15" fmla="*/ 0 w 18"/>
                  <a:gd name="T16" fmla="*/ 0 h 20"/>
                  <a:gd name="T17" fmla="*/ 18 w 18"/>
                  <a:gd name="T18" fmla="*/ 20 h 20"/>
                </a:gdLst>
                <a:ahLst/>
                <a:cxnLst>
                  <a:cxn ang="T10">
                    <a:pos x="T0" y="T1"/>
                  </a:cxn>
                  <a:cxn ang="T11">
                    <a:pos x="T2" y="T3"/>
                  </a:cxn>
                  <a:cxn ang="T12">
                    <a:pos x="T4" y="T5"/>
                  </a:cxn>
                  <a:cxn ang="T13">
                    <a:pos x="T6" y="T7"/>
                  </a:cxn>
                  <a:cxn ang="T14">
                    <a:pos x="T8" y="T9"/>
                  </a:cxn>
                </a:cxnLst>
                <a:rect l="T15" t="T16" r="T17" b="T18"/>
                <a:pathLst>
                  <a:path w="18" h="20">
                    <a:moveTo>
                      <a:pt x="11" y="0"/>
                    </a:moveTo>
                    <a:cubicBezTo>
                      <a:pt x="14" y="2"/>
                      <a:pt x="17" y="4"/>
                      <a:pt x="18" y="7"/>
                    </a:cubicBezTo>
                    <a:cubicBezTo>
                      <a:pt x="16" y="14"/>
                      <a:pt x="12" y="19"/>
                      <a:pt x="5" y="20"/>
                    </a:cubicBezTo>
                    <a:cubicBezTo>
                      <a:pt x="4" y="18"/>
                      <a:pt x="3" y="16"/>
                      <a:pt x="0" y="16"/>
                    </a:cubicBezTo>
                    <a:cubicBezTo>
                      <a:pt x="2" y="9"/>
                      <a:pt x="9" y="7"/>
                      <a:pt x="11"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61" name="Freeform 90"/>
              <p:cNvSpPr>
                <a:spLocks/>
              </p:cNvSpPr>
              <p:nvPr/>
            </p:nvSpPr>
            <p:spPr bwMode="auto">
              <a:xfrm>
                <a:off x="2264" y="1685"/>
                <a:ext cx="66" cy="82"/>
              </a:xfrm>
              <a:custGeom>
                <a:avLst/>
                <a:gdLst>
                  <a:gd name="T0" fmla="*/ 144 w 33"/>
                  <a:gd name="T1" fmla="*/ 0 h 41"/>
                  <a:gd name="T2" fmla="*/ 256 w 33"/>
                  <a:gd name="T3" fmla="*/ 328 h 41"/>
                  <a:gd name="T4" fmla="*/ 0 w 33"/>
                  <a:gd name="T5" fmla="*/ 128 h 41"/>
                  <a:gd name="T6" fmla="*/ 144 w 33"/>
                  <a:gd name="T7" fmla="*/ 0 h 41"/>
                  <a:gd name="T8" fmla="*/ 0 60000 65536"/>
                  <a:gd name="T9" fmla="*/ 0 60000 65536"/>
                  <a:gd name="T10" fmla="*/ 0 60000 65536"/>
                  <a:gd name="T11" fmla="*/ 0 60000 65536"/>
                  <a:gd name="T12" fmla="*/ 0 w 33"/>
                  <a:gd name="T13" fmla="*/ 0 h 41"/>
                  <a:gd name="T14" fmla="*/ 33 w 33"/>
                  <a:gd name="T15" fmla="*/ 41 h 41"/>
                </a:gdLst>
                <a:ahLst/>
                <a:cxnLst>
                  <a:cxn ang="T8">
                    <a:pos x="T0" y="T1"/>
                  </a:cxn>
                  <a:cxn ang="T9">
                    <a:pos x="T2" y="T3"/>
                  </a:cxn>
                  <a:cxn ang="T10">
                    <a:pos x="T4" y="T5"/>
                  </a:cxn>
                  <a:cxn ang="T11">
                    <a:pos x="T6" y="T7"/>
                  </a:cxn>
                </a:cxnLst>
                <a:rect l="T12" t="T13" r="T14" b="T15"/>
                <a:pathLst>
                  <a:path w="33" h="41">
                    <a:moveTo>
                      <a:pt x="18" y="0"/>
                    </a:moveTo>
                    <a:cubicBezTo>
                      <a:pt x="31" y="5"/>
                      <a:pt x="33" y="21"/>
                      <a:pt x="32" y="41"/>
                    </a:cubicBezTo>
                    <a:cubicBezTo>
                      <a:pt x="23" y="31"/>
                      <a:pt x="0" y="35"/>
                      <a:pt x="0" y="16"/>
                    </a:cubicBezTo>
                    <a:cubicBezTo>
                      <a:pt x="3" y="11"/>
                      <a:pt x="15" y="10"/>
                      <a:pt x="18"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62" name="Freeform 91"/>
              <p:cNvSpPr>
                <a:spLocks/>
              </p:cNvSpPr>
              <p:nvPr/>
            </p:nvSpPr>
            <p:spPr bwMode="auto">
              <a:xfrm>
                <a:off x="1135" y="1695"/>
                <a:ext cx="32" cy="125"/>
              </a:xfrm>
              <a:custGeom>
                <a:avLst/>
                <a:gdLst>
                  <a:gd name="T0" fmla="*/ 0 w 16"/>
                  <a:gd name="T1" fmla="*/ 0 h 62"/>
                  <a:gd name="T2" fmla="*/ 128 w 16"/>
                  <a:gd name="T3" fmla="*/ 0 h 62"/>
                  <a:gd name="T4" fmla="*/ 128 w 16"/>
                  <a:gd name="T5" fmla="*/ 508 h 62"/>
                  <a:gd name="T6" fmla="*/ 0 w 16"/>
                  <a:gd name="T7" fmla="*/ 508 h 62"/>
                  <a:gd name="T8" fmla="*/ 0 w 16"/>
                  <a:gd name="T9" fmla="*/ 0 h 62"/>
                  <a:gd name="T10" fmla="*/ 0 60000 65536"/>
                  <a:gd name="T11" fmla="*/ 0 60000 65536"/>
                  <a:gd name="T12" fmla="*/ 0 60000 65536"/>
                  <a:gd name="T13" fmla="*/ 0 60000 65536"/>
                  <a:gd name="T14" fmla="*/ 0 60000 65536"/>
                  <a:gd name="T15" fmla="*/ 0 w 16"/>
                  <a:gd name="T16" fmla="*/ 0 h 62"/>
                  <a:gd name="T17" fmla="*/ 16 w 16"/>
                  <a:gd name="T18" fmla="*/ 62 h 62"/>
                </a:gdLst>
                <a:ahLst/>
                <a:cxnLst>
                  <a:cxn ang="T10">
                    <a:pos x="T0" y="T1"/>
                  </a:cxn>
                  <a:cxn ang="T11">
                    <a:pos x="T2" y="T3"/>
                  </a:cxn>
                  <a:cxn ang="T12">
                    <a:pos x="T4" y="T5"/>
                  </a:cxn>
                  <a:cxn ang="T13">
                    <a:pos x="T6" y="T7"/>
                  </a:cxn>
                  <a:cxn ang="T14">
                    <a:pos x="T8" y="T9"/>
                  </a:cxn>
                </a:cxnLst>
                <a:rect l="T15" t="T16" r="T17" b="T18"/>
                <a:pathLst>
                  <a:path w="16" h="62">
                    <a:moveTo>
                      <a:pt x="0" y="0"/>
                    </a:moveTo>
                    <a:cubicBezTo>
                      <a:pt x="6" y="0"/>
                      <a:pt x="11" y="0"/>
                      <a:pt x="16" y="0"/>
                    </a:cubicBezTo>
                    <a:cubicBezTo>
                      <a:pt x="16" y="21"/>
                      <a:pt x="16" y="42"/>
                      <a:pt x="16" y="62"/>
                    </a:cubicBezTo>
                    <a:cubicBezTo>
                      <a:pt x="11" y="62"/>
                      <a:pt x="6" y="62"/>
                      <a:pt x="0" y="62"/>
                    </a:cubicBezTo>
                    <a:cubicBezTo>
                      <a:pt x="0" y="42"/>
                      <a:pt x="0" y="21"/>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63" name="Freeform 92"/>
              <p:cNvSpPr>
                <a:spLocks/>
              </p:cNvSpPr>
              <p:nvPr/>
            </p:nvSpPr>
            <p:spPr bwMode="auto">
              <a:xfrm>
                <a:off x="1864" y="1699"/>
                <a:ext cx="18" cy="18"/>
              </a:xfrm>
              <a:custGeom>
                <a:avLst/>
                <a:gdLst>
                  <a:gd name="T0" fmla="*/ 0 w 9"/>
                  <a:gd name="T1" fmla="*/ 72 h 9"/>
                  <a:gd name="T2" fmla="*/ 0 w 9"/>
                  <a:gd name="T3" fmla="*/ 0 h 9"/>
                  <a:gd name="T4" fmla="*/ 72 w 9"/>
                  <a:gd name="T5" fmla="*/ 0 h 9"/>
                  <a:gd name="T6" fmla="*/ 16 w 9"/>
                  <a:gd name="T7" fmla="*/ 72 h 9"/>
                  <a:gd name="T8" fmla="*/ 0 w 9"/>
                  <a:gd name="T9" fmla="*/ 72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9"/>
                    </a:moveTo>
                    <a:cubicBezTo>
                      <a:pt x="0" y="6"/>
                      <a:pt x="0" y="3"/>
                      <a:pt x="0" y="0"/>
                    </a:cubicBezTo>
                    <a:cubicBezTo>
                      <a:pt x="3" y="0"/>
                      <a:pt x="6" y="0"/>
                      <a:pt x="9" y="0"/>
                    </a:cubicBezTo>
                    <a:cubicBezTo>
                      <a:pt x="8" y="5"/>
                      <a:pt x="3" y="5"/>
                      <a:pt x="2" y="9"/>
                    </a:cubicBezTo>
                    <a:cubicBezTo>
                      <a:pt x="1" y="9"/>
                      <a:pt x="0" y="9"/>
                      <a:pt x="0" y="9"/>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64" name="Freeform 93"/>
              <p:cNvSpPr>
                <a:spLocks/>
              </p:cNvSpPr>
              <p:nvPr/>
            </p:nvSpPr>
            <p:spPr bwMode="auto">
              <a:xfrm>
                <a:off x="1748" y="1703"/>
                <a:ext cx="18" cy="18"/>
              </a:xfrm>
              <a:custGeom>
                <a:avLst/>
                <a:gdLst>
                  <a:gd name="T0" fmla="*/ 72 w 9"/>
                  <a:gd name="T1" fmla="*/ 72 h 9"/>
                  <a:gd name="T2" fmla="*/ 0 w 9"/>
                  <a:gd name="T3" fmla="*/ 0 h 9"/>
                  <a:gd name="T4" fmla="*/ 72 w 9"/>
                  <a:gd name="T5" fmla="*/ 0 h 9"/>
                  <a:gd name="T6" fmla="*/ 72 w 9"/>
                  <a:gd name="T7" fmla="*/ 72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9" y="9"/>
                    </a:moveTo>
                    <a:cubicBezTo>
                      <a:pt x="5" y="7"/>
                      <a:pt x="2" y="4"/>
                      <a:pt x="0" y="0"/>
                    </a:cubicBezTo>
                    <a:cubicBezTo>
                      <a:pt x="3" y="0"/>
                      <a:pt x="6" y="0"/>
                      <a:pt x="9" y="0"/>
                    </a:cubicBezTo>
                    <a:cubicBezTo>
                      <a:pt x="9" y="3"/>
                      <a:pt x="9" y="6"/>
                      <a:pt x="9" y="9"/>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65" name="Freeform 94"/>
              <p:cNvSpPr>
                <a:spLocks/>
              </p:cNvSpPr>
              <p:nvPr/>
            </p:nvSpPr>
            <p:spPr bwMode="auto">
              <a:xfrm>
                <a:off x="1868" y="1695"/>
                <a:ext cx="352" cy="139"/>
              </a:xfrm>
              <a:custGeom>
                <a:avLst/>
                <a:gdLst>
                  <a:gd name="T0" fmla="*/ 192 w 176"/>
                  <a:gd name="T1" fmla="*/ 89 h 69"/>
                  <a:gd name="T2" fmla="*/ 1120 w 176"/>
                  <a:gd name="T3" fmla="*/ 89 h 69"/>
                  <a:gd name="T4" fmla="*/ 1352 w 176"/>
                  <a:gd name="T5" fmla="*/ 32 h 69"/>
                  <a:gd name="T6" fmla="*/ 1392 w 176"/>
                  <a:gd name="T7" fmla="*/ 492 h 69"/>
                  <a:gd name="T8" fmla="*/ 768 w 176"/>
                  <a:gd name="T9" fmla="*/ 508 h 69"/>
                  <a:gd name="T10" fmla="*/ 696 w 176"/>
                  <a:gd name="T11" fmla="*/ 564 h 69"/>
                  <a:gd name="T12" fmla="*/ 176 w 176"/>
                  <a:gd name="T13" fmla="*/ 564 h 69"/>
                  <a:gd name="T14" fmla="*/ 0 w 176"/>
                  <a:gd name="T15" fmla="*/ 385 h 69"/>
                  <a:gd name="T16" fmla="*/ 0 w 176"/>
                  <a:gd name="T17" fmla="*/ 296 h 69"/>
                  <a:gd name="T18" fmla="*/ 192 w 176"/>
                  <a:gd name="T19" fmla="*/ 89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69"/>
                  <a:gd name="T32" fmla="*/ 176 w 176"/>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69">
                    <a:moveTo>
                      <a:pt x="24" y="11"/>
                    </a:moveTo>
                    <a:cubicBezTo>
                      <a:pt x="67" y="0"/>
                      <a:pt x="93" y="12"/>
                      <a:pt x="140" y="11"/>
                    </a:cubicBezTo>
                    <a:cubicBezTo>
                      <a:pt x="147" y="6"/>
                      <a:pt x="155" y="2"/>
                      <a:pt x="169" y="4"/>
                    </a:cubicBezTo>
                    <a:cubicBezTo>
                      <a:pt x="171" y="23"/>
                      <a:pt x="176" y="38"/>
                      <a:pt x="174" y="60"/>
                    </a:cubicBezTo>
                    <a:cubicBezTo>
                      <a:pt x="149" y="62"/>
                      <a:pt x="117" y="57"/>
                      <a:pt x="96" y="62"/>
                    </a:cubicBezTo>
                    <a:cubicBezTo>
                      <a:pt x="91" y="63"/>
                      <a:pt x="91" y="68"/>
                      <a:pt x="87" y="69"/>
                    </a:cubicBezTo>
                    <a:cubicBezTo>
                      <a:pt x="65" y="69"/>
                      <a:pt x="44" y="69"/>
                      <a:pt x="22" y="69"/>
                    </a:cubicBezTo>
                    <a:cubicBezTo>
                      <a:pt x="14" y="63"/>
                      <a:pt x="7" y="55"/>
                      <a:pt x="0" y="47"/>
                    </a:cubicBezTo>
                    <a:cubicBezTo>
                      <a:pt x="0" y="43"/>
                      <a:pt x="0" y="39"/>
                      <a:pt x="0" y="36"/>
                    </a:cubicBezTo>
                    <a:cubicBezTo>
                      <a:pt x="8" y="27"/>
                      <a:pt x="15" y="18"/>
                      <a:pt x="24" y="1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166" name="Freeform 95"/>
              <p:cNvSpPr>
                <a:spLocks/>
              </p:cNvSpPr>
              <p:nvPr/>
            </p:nvSpPr>
            <p:spPr bwMode="auto">
              <a:xfrm>
                <a:off x="2220" y="1703"/>
                <a:ext cx="40" cy="52"/>
              </a:xfrm>
              <a:custGeom>
                <a:avLst/>
                <a:gdLst>
                  <a:gd name="T0" fmla="*/ 160 w 20"/>
                  <a:gd name="T1" fmla="*/ 160 h 26"/>
                  <a:gd name="T2" fmla="*/ 16 w 20"/>
                  <a:gd name="T3" fmla="*/ 0 h 26"/>
                  <a:gd name="T4" fmla="*/ 104 w 20"/>
                  <a:gd name="T5" fmla="*/ 0 h 26"/>
                  <a:gd name="T6" fmla="*/ 160 w 20"/>
                  <a:gd name="T7" fmla="*/ 160 h 26"/>
                  <a:gd name="T8" fmla="*/ 0 60000 65536"/>
                  <a:gd name="T9" fmla="*/ 0 60000 65536"/>
                  <a:gd name="T10" fmla="*/ 0 60000 65536"/>
                  <a:gd name="T11" fmla="*/ 0 60000 65536"/>
                  <a:gd name="T12" fmla="*/ 0 w 20"/>
                  <a:gd name="T13" fmla="*/ 0 h 26"/>
                  <a:gd name="T14" fmla="*/ 20 w 20"/>
                  <a:gd name="T15" fmla="*/ 26 h 26"/>
                </a:gdLst>
                <a:ahLst/>
                <a:cxnLst>
                  <a:cxn ang="T8">
                    <a:pos x="T0" y="T1"/>
                  </a:cxn>
                  <a:cxn ang="T9">
                    <a:pos x="T2" y="T3"/>
                  </a:cxn>
                  <a:cxn ang="T10">
                    <a:pos x="T4" y="T5"/>
                  </a:cxn>
                  <a:cxn ang="T11">
                    <a:pos x="T6" y="T7"/>
                  </a:cxn>
                </a:cxnLst>
                <a:rect l="T12" t="T13" r="T14" b="T15"/>
                <a:pathLst>
                  <a:path w="20" h="26">
                    <a:moveTo>
                      <a:pt x="20" y="20"/>
                    </a:moveTo>
                    <a:cubicBezTo>
                      <a:pt x="11" y="26"/>
                      <a:pt x="0" y="14"/>
                      <a:pt x="2" y="0"/>
                    </a:cubicBezTo>
                    <a:cubicBezTo>
                      <a:pt x="6" y="0"/>
                      <a:pt x="10" y="0"/>
                      <a:pt x="13" y="0"/>
                    </a:cubicBezTo>
                    <a:cubicBezTo>
                      <a:pt x="14" y="8"/>
                      <a:pt x="10" y="22"/>
                      <a:pt x="20" y="2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67" name="Freeform 96"/>
              <p:cNvSpPr>
                <a:spLocks/>
              </p:cNvSpPr>
              <p:nvPr/>
            </p:nvSpPr>
            <p:spPr bwMode="auto">
              <a:xfrm>
                <a:off x="2707" y="1703"/>
                <a:ext cx="90" cy="94"/>
              </a:xfrm>
              <a:custGeom>
                <a:avLst/>
                <a:gdLst>
                  <a:gd name="T0" fmla="*/ 104 w 45"/>
                  <a:gd name="T1" fmla="*/ 0 h 47"/>
                  <a:gd name="T2" fmla="*/ 128 w 45"/>
                  <a:gd name="T3" fmla="*/ 96 h 47"/>
                  <a:gd name="T4" fmla="*/ 360 w 45"/>
                  <a:gd name="T5" fmla="*/ 128 h 47"/>
                  <a:gd name="T6" fmla="*/ 40 w 45"/>
                  <a:gd name="T7" fmla="*/ 376 h 47"/>
                  <a:gd name="T8" fmla="*/ 0 w 45"/>
                  <a:gd name="T9" fmla="*/ 128 h 47"/>
                  <a:gd name="T10" fmla="*/ 104 w 45"/>
                  <a:gd name="T11" fmla="*/ 0 h 47"/>
                  <a:gd name="T12" fmla="*/ 0 60000 65536"/>
                  <a:gd name="T13" fmla="*/ 0 60000 65536"/>
                  <a:gd name="T14" fmla="*/ 0 60000 65536"/>
                  <a:gd name="T15" fmla="*/ 0 60000 65536"/>
                  <a:gd name="T16" fmla="*/ 0 60000 65536"/>
                  <a:gd name="T17" fmla="*/ 0 60000 65536"/>
                  <a:gd name="T18" fmla="*/ 0 w 45"/>
                  <a:gd name="T19" fmla="*/ 0 h 47"/>
                  <a:gd name="T20" fmla="*/ 45 w 4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45" h="47">
                    <a:moveTo>
                      <a:pt x="13" y="0"/>
                    </a:moveTo>
                    <a:cubicBezTo>
                      <a:pt x="20" y="3"/>
                      <a:pt x="21" y="7"/>
                      <a:pt x="16" y="12"/>
                    </a:cubicBezTo>
                    <a:cubicBezTo>
                      <a:pt x="18" y="20"/>
                      <a:pt x="35" y="14"/>
                      <a:pt x="45" y="16"/>
                    </a:cubicBezTo>
                    <a:cubicBezTo>
                      <a:pt x="31" y="27"/>
                      <a:pt x="27" y="46"/>
                      <a:pt x="5" y="47"/>
                    </a:cubicBezTo>
                    <a:cubicBezTo>
                      <a:pt x="3" y="37"/>
                      <a:pt x="9" y="19"/>
                      <a:pt x="0" y="16"/>
                    </a:cubicBezTo>
                    <a:cubicBezTo>
                      <a:pt x="3" y="9"/>
                      <a:pt x="10" y="7"/>
                      <a:pt x="13"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68" name="Freeform 97"/>
              <p:cNvSpPr>
                <a:spLocks/>
              </p:cNvSpPr>
              <p:nvPr/>
            </p:nvSpPr>
            <p:spPr bwMode="auto">
              <a:xfrm>
                <a:off x="2805" y="1735"/>
                <a:ext cx="50" cy="44"/>
              </a:xfrm>
              <a:custGeom>
                <a:avLst/>
                <a:gdLst>
                  <a:gd name="T0" fmla="*/ 16 w 25"/>
                  <a:gd name="T1" fmla="*/ 0 h 22"/>
                  <a:gd name="T2" fmla="*/ 200 w 25"/>
                  <a:gd name="T3" fmla="*/ 176 h 22"/>
                  <a:gd name="T4" fmla="*/ 16 w 25"/>
                  <a:gd name="T5" fmla="*/ 176 h 22"/>
                  <a:gd name="T6" fmla="*/ 16 w 25"/>
                  <a:gd name="T7" fmla="*/ 0 h 22"/>
                  <a:gd name="T8" fmla="*/ 0 60000 65536"/>
                  <a:gd name="T9" fmla="*/ 0 60000 65536"/>
                  <a:gd name="T10" fmla="*/ 0 60000 65536"/>
                  <a:gd name="T11" fmla="*/ 0 60000 65536"/>
                  <a:gd name="T12" fmla="*/ 0 w 25"/>
                  <a:gd name="T13" fmla="*/ 0 h 22"/>
                  <a:gd name="T14" fmla="*/ 25 w 25"/>
                  <a:gd name="T15" fmla="*/ 22 h 22"/>
                </a:gdLst>
                <a:ahLst/>
                <a:cxnLst>
                  <a:cxn ang="T8">
                    <a:pos x="T0" y="T1"/>
                  </a:cxn>
                  <a:cxn ang="T9">
                    <a:pos x="T2" y="T3"/>
                  </a:cxn>
                  <a:cxn ang="T10">
                    <a:pos x="T4" y="T5"/>
                  </a:cxn>
                  <a:cxn ang="T11">
                    <a:pos x="T6" y="T7"/>
                  </a:cxn>
                </a:cxnLst>
                <a:rect l="T12" t="T13" r="T14" b="T15"/>
                <a:pathLst>
                  <a:path w="25" h="22">
                    <a:moveTo>
                      <a:pt x="2" y="0"/>
                    </a:moveTo>
                    <a:cubicBezTo>
                      <a:pt x="15" y="2"/>
                      <a:pt x="22" y="10"/>
                      <a:pt x="25" y="22"/>
                    </a:cubicBezTo>
                    <a:cubicBezTo>
                      <a:pt x="17" y="22"/>
                      <a:pt x="10" y="22"/>
                      <a:pt x="2" y="22"/>
                    </a:cubicBezTo>
                    <a:cubicBezTo>
                      <a:pt x="4" y="15"/>
                      <a:pt x="0" y="1"/>
                      <a:pt x="2"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69" name="Freeform 98"/>
              <p:cNvSpPr>
                <a:spLocks noEditPoints="1"/>
              </p:cNvSpPr>
              <p:nvPr/>
            </p:nvSpPr>
            <p:spPr bwMode="auto">
              <a:xfrm>
                <a:off x="2218" y="1737"/>
                <a:ext cx="441" cy="391"/>
              </a:xfrm>
              <a:custGeom>
                <a:avLst/>
                <a:gdLst>
                  <a:gd name="T0" fmla="*/ 48 w 220"/>
                  <a:gd name="T1" fmla="*/ 80 h 195"/>
                  <a:gd name="T2" fmla="*/ 329 w 220"/>
                  <a:gd name="T3" fmla="*/ 120 h 195"/>
                  <a:gd name="T4" fmla="*/ 780 w 220"/>
                  <a:gd name="T5" fmla="*/ 419 h 195"/>
                  <a:gd name="T6" fmla="*/ 1105 w 220"/>
                  <a:gd name="T7" fmla="*/ 96 h 195"/>
                  <a:gd name="T8" fmla="*/ 1515 w 220"/>
                  <a:gd name="T9" fmla="*/ 515 h 195"/>
                  <a:gd name="T10" fmla="*/ 1515 w 220"/>
                  <a:gd name="T11" fmla="*/ 1033 h 195"/>
                  <a:gd name="T12" fmla="*/ 1676 w 220"/>
                  <a:gd name="T13" fmla="*/ 1556 h 195"/>
                  <a:gd name="T14" fmla="*/ 1281 w 220"/>
                  <a:gd name="T15" fmla="*/ 1428 h 195"/>
                  <a:gd name="T16" fmla="*/ 651 w 220"/>
                  <a:gd name="T17" fmla="*/ 1073 h 195"/>
                  <a:gd name="T18" fmla="*/ 225 w 220"/>
                  <a:gd name="T19" fmla="*/ 824 h 195"/>
                  <a:gd name="T20" fmla="*/ 225 w 220"/>
                  <a:gd name="T21" fmla="*/ 531 h 195"/>
                  <a:gd name="T22" fmla="*/ 48 w 220"/>
                  <a:gd name="T23" fmla="*/ 80 h 195"/>
                  <a:gd name="T24" fmla="*/ 241 w 220"/>
                  <a:gd name="T25" fmla="*/ 515 h 195"/>
                  <a:gd name="T26" fmla="*/ 241 w 220"/>
                  <a:gd name="T27" fmla="*/ 800 h 195"/>
                  <a:gd name="T28" fmla="*/ 676 w 220"/>
                  <a:gd name="T29" fmla="*/ 1049 h 195"/>
                  <a:gd name="T30" fmla="*/ 1305 w 220"/>
                  <a:gd name="T31" fmla="*/ 1412 h 195"/>
                  <a:gd name="T32" fmla="*/ 1660 w 220"/>
                  <a:gd name="T33" fmla="*/ 1540 h 195"/>
                  <a:gd name="T34" fmla="*/ 1499 w 220"/>
                  <a:gd name="T35" fmla="*/ 1049 h 195"/>
                  <a:gd name="T36" fmla="*/ 1499 w 220"/>
                  <a:gd name="T37" fmla="*/ 531 h 195"/>
                  <a:gd name="T38" fmla="*/ 1105 w 220"/>
                  <a:gd name="T39" fmla="*/ 136 h 195"/>
                  <a:gd name="T40" fmla="*/ 796 w 220"/>
                  <a:gd name="T41" fmla="*/ 443 h 195"/>
                  <a:gd name="T42" fmla="*/ 64 w 220"/>
                  <a:gd name="T43" fmla="*/ 120 h 195"/>
                  <a:gd name="T44" fmla="*/ 241 w 220"/>
                  <a:gd name="T45" fmla="*/ 515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0"/>
                  <a:gd name="T70" fmla="*/ 0 h 195"/>
                  <a:gd name="T71" fmla="*/ 220 w 220"/>
                  <a:gd name="T72" fmla="*/ 195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0" h="195">
                    <a:moveTo>
                      <a:pt x="6" y="10"/>
                    </a:moveTo>
                    <a:cubicBezTo>
                      <a:pt x="15" y="19"/>
                      <a:pt x="29" y="11"/>
                      <a:pt x="41" y="15"/>
                    </a:cubicBezTo>
                    <a:cubicBezTo>
                      <a:pt x="65" y="22"/>
                      <a:pt x="67" y="59"/>
                      <a:pt x="97" y="52"/>
                    </a:cubicBezTo>
                    <a:cubicBezTo>
                      <a:pt x="114" y="49"/>
                      <a:pt x="119" y="24"/>
                      <a:pt x="137" y="12"/>
                    </a:cubicBezTo>
                    <a:cubicBezTo>
                      <a:pt x="155" y="28"/>
                      <a:pt x="172" y="46"/>
                      <a:pt x="188" y="64"/>
                    </a:cubicBezTo>
                    <a:cubicBezTo>
                      <a:pt x="192" y="91"/>
                      <a:pt x="183" y="109"/>
                      <a:pt x="188" y="128"/>
                    </a:cubicBezTo>
                    <a:cubicBezTo>
                      <a:pt x="193" y="146"/>
                      <a:pt x="220" y="154"/>
                      <a:pt x="208" y="193"/>
                    </a:cubicBezTo>
                    <a:cubicBezTo>
                      <a:pt x="185" y="195"/>
                      <a:pt x="165" y="193"/>
                      <a:pt x="159" y="177"/>
                    </a:cubicBezTo>
                    <a:cubicBezTo>
                      <a:pt x="111" y="185"/>
                      <a:pt x="101" y="154"/>
                      <a:pt x="81" y="133"/>
                    </a:cubicBezTo>
                    <a:cubicBezTo>
                      <a:pt x="50" y="136"/>
                      <a:pt x="54" y="103"/>
                      <a:pt x="28" y="102"/>
                    </a:cubicBezTo>
                    <a:cubicBezTo>
                      <a:pt x="28" y="90"/>
                      <a:pt x="28" y="78"/>
                      <a:pt x="28" y="66"/>
                    </a:cubicBezTo>
                    <a:cubicBezTo>
                      <a:pt x="15" y="52"/>
                      <a:pt x="0" y="42"/>
                      <a:pt x="6" y="10"/>
                    </a:cubicBezTo>
                    <a:close/>
                    <a:moveTo>
                      <a:pt x="30" y="64"/>
                    </a:moveTo>
                    <a:cubicBezTo>
                      <a:pt x="30" y="76"/>
                      <a:pt x="30" y="87"/>
                      <a:pt x="30" y="99"/>
                    </a:cubicBezTo>
                    <a:cubicBezTo>
                      <a:pt x="56" y="101"/>
                      <a:pt x="52" y="133"/>
                      <a:pt x="84" y="130"/>
                    </a:cubicBezTo>
                    <a:cubicBezTo>
                      <a:pt x="103" y="152"/>
                      <a:pt x="113" y="182"/>
                      <a:pt x="162" y="175"/>
                    </a:cubicBezTo>
                    <a:cubicBezTo>
                      <a:pt x="168" y="189"/>
                      <a:pt x="183" y="193"/>
                      <a:pt x="206" y="191"/>
                    </a:cubicBezTo>
                    <a:cubicBezTo>
                      <a:pt x="219" y="160"/>
                      <a:pt x="191" y="148"/>
                      <a:pt x="186" y="130"/>
                    </a:cubicBezTo>
                    <a:cubicBezTo>
                      <a:pt x="181" y="111"/>
                      <a:pt x="190" y="93"/>
                      <a:pt x="186" y="66"/>
                    </a:cubicBezTo>
                    <a:cubicBezTo>
                      <a:pt x="171" y="49"/>
                      <a:pt x="154" y="32"/>
                      <a:pt x="137" y="17"/>
                    </a:cubicBezTo>
                    <a:cubicBezTo>
                      <a:pt x="120" y="29"/>
                      <a:pt x="116" y="50"/>
                      <a:pt x="99" y="55"/>
                    </a:cubicBezTo>
                    <a:cubicBezTo>
                      <a:pt x="58" y="65"/>
                      <a:pt x="55" y="0"/>
                      <a:pt x="8" y="15"/>
                    </a:cubicBezTo>
                    <a:cubicBezTo>
                      <a:pt x="2" y="44"/>
                      <a:pt x="20" y="50"/>
                      <a:pt x="30" y="64"/>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70" name="Freeform 99"/>
              <p:cNvSpPr>
                <a:spLocks/>
              </p:cNvSpPr>
              <p:nvPr/>
            </p:nvSpPr>
            <p:spPr bwMode="auto">
              <a:xfrm>
                <a:off x="1470" y="1761"/>
                <a:ext cx="30" cy="42"/>
              </a:xfrm>
              <a:custGeom>
                <a:avLst/>
                <a:gdLst>
                  <a:gd name="T0" fmla="*/ 40 w 15"/>
                  <a:gd name="T1" fmla="*/ 0 h 21"/>
                  <a:gd name="T2" fmla="*/ 96 w 15"/>
                  <a:gd name="T3" fmla="*/ 0 h 21"/>
                  <a:gd name="T4" fmla="*/ 72 w 15"/>
                  <a:gd name="T5" fmla="*/ 160 h 21"/>
                  <a:gd name="T6" fmla="*/ 40 w 15"/>
                  <a:gd name="T7" fmla="*/ 0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5" y="0"/>
                    </a:moveTo>
                    <a:cubicBezTo>
                      <a:pt x="7" y="0"/>
                      <a:pt x="9" y="0"/>
                      <a:pt x="12" y="0"/>
                    </a:cubicBezTo>
                    <a:cubicBezTo>
                      <a:pt x="10" y="6"/>
                      <a:pt x="15" y="18"/>
                      <a:pt x="9" y="20"/>
                    </a:cubicBezTo>
                    <a:cubicBezTo>
                      <a:pt x="0" y="21"/>
                      <a:pt x="7" y="7"/>
                      <a:pt x="5"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71" name="Freeform 100"/>
              <p:cNvSpPr>
                <a:spLocks noEditPoints="1"/>
              </p:cNvSpPr>
              <p:nvPr/>
            </p:nvSpPr>
            <p:spPr bwMode="auto">
              <a:xfrm>
                <a:off x="2599" y="1759"/>
                <a:ext cx="260" cy="277"/>
              </a:xfrm>
              <a:custGeom>
                <a:avLst/>
                <a:gdLst>
                  <a:gd name="T0" fmla="*/ 752 w 130"/>
                  <a:gd name="T1" fmla="*/ 8 h 138"/>
                  <a:gd name="T2" fmla="*/ 792 w 130"/>
                  <a:gd name="T3" fmla="*/ 136 h 138"/>
                  <a:gd name="T4" fmla="*/ 1040 w 130"/>
                  <a:gd name="T5" fmla="*/ 153 h 138"/>
                  <a:gd name="T6" fmla="*/ 792 w 130"/>
                  <a:gd name="T7" fmla="*/ 331 h 138"/>
                  <a:gd name="T8" fmla="*/ 576 w 130"/>
                  <a:gd name="T9" fmla="*/ 801 h 138"/>
                  <a:gd name="T10" fmla="*/ 40 w 130"/>
                  <a:gd name="T11" fmla="*/ 988 h 138"/>
                  <a:gd name="T12" fmla="*/ 24 w 130"/>
                  <a:gd name="T13" fmla="*/ 428 h 138"/>
                  <a:gd name="T14" fmla="*/ 560 w 130"/>
                  <a:gd name="T15" fmla="*/ 209 h 138"/>
                  <a:gd name="T16" fmla="*/ 752 w 130"/>
                  <a:gd name="T17" fmla="*/ 8 h 138"/>
                  <a:gd name="T18" fmla="*/ 576 w 130"/>
                  <a:gd name="T19" fmla="*/ 225 h 138"/>
                  <a:gd name="T20" fmla="*/ 40 w 130"/>
                  <a:gd name="T21" fmla="*/ 444 h 138"/>
                  <a:gd name="T22" fmla="*/ 56 w 130"/>
                  <a:gd name="T23" fmla="*/ 963 h 138"/>
                  <a:gd name="T24" fmla="*/ 560 w 130"/>
                  <a:gd name="T25" fmla="*/ 785 h 138"/>
                  <a:gd name="T26" fmla="*/ 768 w 130"/>
                  <a:gd name="T27" fmla="*/ 315 h 138"/>
                  <a:gd name="T28" fmla="*/ 1000 w 130"/>
                  <a:gd name="T29" fmla="*/ 153 h 138"/>
                  <a:gd name="T30" fmla="*/ 768 w 130"/>
                  <a:gd name="T31" fmla="*/ 153 h 138"/>
                  <a:gd name="T32" fmla="*/ 752 w 130"/>
                  <a:gd name="T33" fmla="*/ 48 h 138"/>
                  <a:gd name="T34" fmla="*/ 576 w 130"/>
                  <a:gd name="T35" fmla="*/ 225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0"/>
                  <a:gd name="T55" fmla="*/ 0 h 138"/>
                  <a:gd name="T56" fmla="*/ 130 w 130"/>
                  <a:gd name="T57" fmla="*/ 138 h 1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0" h="138">
                    <a:moveTo>
                      <a:pt x="94" y="1"/>
                    </a:moveTo>
                    <a:cubicBezTo>
                      <a:pt x="103" y="0"/>
                      <a:pt x="97" y="12"/>
                      <a:pt x="99" y="17"/>
                    </a:cubicBezTo>
                    <a:cubicBezTo>
                      <a:pt x="108" y="18"/>
                      <a:pt x="124" y="14"/>
                      <a:pt x="130" y="19"/>
                    </a:cubicBezTo>
                    <a:cubicBezTo>
                      <a:pt x="117" y="25"/>
                      <a:pt x="107" y="32"/>
                      <a:pt x="99" y="41"/>
                    </a:cubicBezTo>
                    <a:cubicBezTo>
                      <a:pt x="104" y="72"/>
                      <a:pt x="91" y="81"/>
                      <a:pt x="72" y="99"/>
                    </a:cubicBezTo>
                    <a:cubicBezTo>
                      <a:pt x="55" y="116"/>
                      <a:pt x="38" y="138"/>
                      <a:pt x="5" y="122"/>
                    </a:cubicBezTo>
                    <a:cubicBezTo>
                      <a:pt x="0" y="103"/>
                      <a:pt x="4" y="75"/>
                      <a:pt x="3" y="53"/>
                    </a:cubicBezTo>
                    <a:cubicBezTo>
                      <a:pt x="40" y="59"/>
                      <a:pt x="31" y="18"/>
                      <a:pt x="70" y="26"/>
                    </a:cubicBezTo>
                    <a:cubicBezTo>
                      <a:pt x="79" y="19"/>
                      <a:pt x="87" y="10"/>
                      <a:pt x="94" y="1"/>
                    </a:cubicBezTo>
                    <a:close/>
                    <a:moveTo>
                      <a:pt x="72" y="28"/>
                    </a:moveTo>
                    <a:cubicBezTo>
                      <a:pt x="33" y="20"/>
                      <a:pt x="42" y="61"/>
                      <a:pt x="5" y="55"/>
                    </a:cubicBezTo>
                    <a:cubicBezTo>
                      <a:pt x="6" y="76"/>
                      <a:pt x="2" y="102"/>
                      <a:pt x="7" y="119"/>
                    </a:cubicBezTo>
                    <a:cubicBezTo>
                      <a:pt x="37" y="135"/>
                      <a:pt x="54" y="113"/>
                      <a:pt x="70" y="97"/>
                    </a:cubicBezTo>
                    <a:cubicBezTo>
                      <a:pt x="89" y="78"/>
                      <a:pt x="102" y="70"/>
                      <a:pt x="96" y="39"/>
                    </a:cubicBezTo>
                    <a:cubicBezTo>
                      <a:pt x="103" y="31"/>
                      <a:pt x="118" y="19"/>
                      <a:pt x="125" y="19"/>
                    </a:cubicBezTo>
                    <a:cubicBezTo>
                      <a:pt x="116" y="19"/>
                      <a:pt x="106" y="19"/>
                      <a:pt x="96" y="19"/>
                    </a:cubicBezTo>
                    <a:cubicBezTo>
                      <a:pt x="95" y="15"/>
                      <a:pt x="99" y="6"/>
                      <a:pt x="94" y="6"/>
                    </a:cubicBezTo>
                    <a:cubicBezTo>
                      <a:pt x="87" y="14"/>
                      <a:pt x="81" y="22"/>
                      <a:pt x="72" y="28"/>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72" name="Freeform 101"/>
              <p:cNvSpPr>
                <a:spLocks/>
              </p:cNvSpPr>
              <p:nvPr/>
            </p:nvSpPr>
            <p:spPr bwMode="auto">
              <a:xfrm>
                <a:off x="2222" y="1737"/>
                <a:ext cx="435" cy="387"/>
              </a:xfrm>
              <a:custGeom>
                <a:avLst/>
                <a:gdLst>
                  <a:gd name="T0" fmla="*/ 48 w 217"/>
                  <a:gd name="T1" fmla="*/ 120 h 193"/>
                  <a:gd name="T2" fmla="*/ 780 w 217"/>
                  <a:gd name="T3" fmla="*/ 443 h 193"/>
                  <a:gd name="T4" fmla="*/ 1089 w 217"/>
                  <a:gd name="T5" fmla="*/ 136 h 193"/>
                  <a:gd name="T6" fmla="*/ 1483 w 217"/>
                  <a:gd name="T7" fmla="*/ 531 h 193"/>
                  <a:gd name="T8" fmla="*/ 1483 w 217"/>
                  <a:gd name="T9" fmla="*/ 1049 h 193"/>
                  <a:gd name="T10" fmla="*/ 1644 w 217"/>
                  <a:gd name="T11" fmla="*/ 1540 h 193"/>
                  <a:gd name="T12" fmla="*/ 1289 w 217"/>
                  <a:gd name="T13" fmla="*/ 1412 h 193"/>
                  <a:gd name="T14" fmla="*/ 660 w 217"/>
                  <a:gd name="T15" fmla="*/ 1049 h 193"/>
                  <a:gd name="T16" fmla="*/ 225 w 217"/>
                  <a:gd name="T17" fmla="*/ 800 h 193"/>
                  <a:gd name="T18" fmla="*/ 225 w 217"/>
                  <a:gd name="T19" fmla="*/ 515 h 193"/>
                  <a:gd name="T20" fmla="*/ 48 w 217"/>
                  <a:gd name="T21" fmla="*/ 120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7"/>
                  <a:gd name="T34" fmla="*/ 0 h 193"/>
                  <a:gd name="T35" fmla="*/ 217 w 217"/>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7" h="193">
                    <a:moveTo>
                      <a:pt x="6" y="15"/>
                    </a:moveTo>
                    <a:cubicBezTo>
                      <a:pt x="53" y="0"/>
                      <a:pt x="56" y="65"/>
                      <a:pt x="97" y="55"/>
                    </a:cubicBezTo>
                    <a:cubicBezTo>
                      <a:pt x="114" y="50"/>
                      <a:pt x="118" y="29"/>
                      <a:pt x="135" y="17"/>
                    </a:cubicBezTo>
                    <a:cubicBezTo>
                      <a:pt x="152" y="32"/>
                      <a:pt x="169" y="49"/>
                      <a:pt x="184" y="66"/>
                    </a:cubicBezTo>
                    <a:cubicBezTo>
                      <a:pt x="188" y="93"/>
                      <a:pt x="179" y="111"/>
                      <a:pt x="184" y="130"/>
                    </a:cubicBezTo>
                    <a:cubicBezTo>
                      <a:pt x="189" y="148"/>
                      <a:pt x="217" y="160"/>
                      <a:pt x="204" y="191"/>
                    </a:cubicBezTo>
                    <a:cubicBezTo>
                      <a:pt x="181" y="193"/>
                      <a:pt x="166" y="189"/>
                      <a:pt x="160" y="175"/>
                    </a:cubicBezTo>
                    <a:cubicBezTo>
                      <a:pt x="111" y="182"/>
                      <a:pt x="101" y="152"/>
                      <a:pt x="82" y="130"/>
                    </a:cubicBezTo>
                    <a:cubicBezTo>
                      <a:pt x="50" y="133"/>
                      <a:pt x="54" y="101"/>
                      <a:pt x="28" y="99"/>
                    </a:cubicBezTo>
                    <a:cubicBezTo>
                      <a:pt x="28" y="87"/>
                      <a:pt x="28" y="76"/>
                      <a:pt x="28" y="64"/>
                    </a:cubicBezTo>
                    <a:cubicBezTo>
                      <a:pt x="18" y="50"/>
                      <a:pt x="0" y="44"/>
                      <a:pt x="6" y="15"/>
                    </a:cubicBezTo>
                    <a:close/>
                  </a:path>
                </a:pathLst>
              </a:custGeom>
              <a:solidFill>
                <a:srgbClr val="FF0000"/>
              </a:solidFill>
              <a:ln w="9525">
                <a:noFill/>
                <a:round/>
                <a:headEnd/>
                <a:tailEnd/>
              </a:ln>
            </p:spPr>
            <p:txBody>
              <a:bodyPr/>
              <a:lstStyle/>
              <a:p>
                <a:endParaRPr lang="zh-CN" altLang="en-US" sz="2000">
                  <a:solidFill>
                    <a:schemeClr val="tx1"/>
                  </a:solidFill>
                  <a:ea typeface="微软雅黑" pitchFamily="34" charset="-122"/>
                </a:endParaRPr>
              </a:p>
            </p:txBody>
          </p:sp>
          <p:sp>
            <p:nvSpPr>
              <p:cNvPr id="52173" name="Freeform 102"/>
              <p:cNvSpPr>
                <a:spLocks/>
              </p:cNvSpPr>
              <p:nvPr/>
            </p:nvSpPr>
            <p:spPr bwMode="auto">
              <a:xfrm>
                <a:off x="2603" y="1771"/>
                <a:ext cx="246" cy="259"/>
              </a:xfrm>
              <a:custGeom>
                <a:avLst/>
                <a:gdLst>
                  <a:gd name="T0" fmla="*/ 736 w 123"/>
                  <a:gd name="T1" fmla="*/ 0 h 129"/>
                  <a:gd name="T2" fmla="*/ 752 w 123"/>
                  <a:gd name="T3" fmla="*/ 104 h 129"/>
                  <a:gd name="T4" fmla="*/ 984 w 123"/>
                  <a:gd name="T5" fmla="*/ 104 h 129"/>
                  <a:gd name="T6" fmla="*/ 752 w 123"/>
                  <a:gd name="T7" fmla="*/ 267 h 129"/>
                  <a:gd name="T8" fmla="*/ 544 w 123"/>
                  <a:gd name="T9" fmla="*/ 737 h 129"/>
                  <a:gd name="T10" fmla="*/ 40 w 123"/>
                  <a:gd name="T11" fmla="*/ 916 h 129"/>
                  <a:gd name="T12" fmla="*/ 24 w 123"/>
                  <a:gd name="T13" fmla="*/ 396 h 129"/>
                  <a:gd name="T14" fmla="*/ 560 w 123"/>
                  <a:gd name="T15" fmla="*/ 177 h 129"/>
                  <a:gd name="T16" fmla="*/ 736 w 123"/>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3"/>
                  <a:gd name="T28" fmla="*/ 0 h 129"/>
                  <a:gd name="T29" fmla="*/ 123 w 123"/>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3" h="129">
                    <a:moveTo>
                      <a:pt x="92" y="0"/>
                    </a:moveTo>
                    <a:cubicBezTo>
                      <a:pt x="97" y="0"/>
                      <a:pt x="93" y="9"/>
                      <a:pt x="94" y="13"/>
                    </a:cubicBezTo>
                    <a:cubicBezTo>
                      <a:pt x="104" y="13"/>
                      <a:pt x="114" y="13"/>
                      <a:pt x="123" y="13"/>
                    </a:cubicBezTo>
                    <a:cubicBezTo>
                      <a:pt x="116" y="13"/>
                      <a:pt x="101" y="25"/>
                      <a:pt x="94" y="33"/>
                    </a:cubicBezTo>
                    <a:cubicBezTo>
                      <a:pt x="100" y="64"/>
                      <a:pt x="87" y="72"/>
                      <a:pt x="68" y="91"/>
                    </a:cubicBezTo>
                    <a:cubicBezTo>
                      <a:pt x="52" y="107"/>
                      <a:pt x="35" y="129"/>
                      <a:pt x="5" y="113"/>
                    </a:cubicBezTo>
                    <a:cubicBezTo>
                      <a:pt x="0" y="96"/>
                      <a:pt x="4" y="70"/>
                      <a:pt x="3" y="49"/>
                    </a:cubicBezTo>
                    <a:cubicBezTo>
                      <a:pt x="40" y="55"/>
                      <a:pt x="31" y="14"/>
                      <a:pt x="70" y="22"/>
                    </a:cubicBezTo>
                    <a:cubicBezTo>
                      <a:pt x="79" y="16"/>
                      <a:pt x="85" y="8"/>
                      <a:pt x="92" y="0"/>
                    </a:cubicBezTo>
                    <a:close/>
                  </a:path>
                </a:pathLst>
              </a:custGeom>
              <a:solidFill>
                <a:srgbClr val="FF0000"/>
              </a:solidFill>
              <a:ln w="9525">
                <a:noFill/>
                <a:round/>
                <a:headEnd/>
                <a:tailEnd/>
              </a:ln>
            </p:spPr>
            <p:txBody>
              <a:bodyPr/>
              <a:lstStyle/>
              <a:p>
                <a:endParaRPr lang="zh-CN" altLang="en-US" sz="2000">
                  <a:solidFill>
                    <a:schemeClr val="tx1"/>
                  </a:solidFill>
                  <a:ea typeface="微软雅黑" pitchFamily="34" charset="-122"/>
                </a:endParaRPr>
              </a:p>
            </p:txBody>
          </p:sp>
          <p:sp>
            <p:nvSpPr>
              <p:cNvPr id="52174" name="Freeform 103"/>
              <p:cNvSpPr>
                <a:spLocks/>
              </p:cNvSpPr>
              <p:nvPr/>
            </p:nvSpPr>
            <p:spPr bwMode="auto">
              <a:xfrm>
                <a:off x="1600" y="1820"/>
                <a:ext cx="14" cy="14"/>
              </a:xfrm>
              <a:custGeom>
                <a:avLst/>
                <a:gdLst>
                  <a:gd name="T0" fmla="*/ 56 w 7"/>
                  <a:gd name="T1" fmla="*/ 56 h 7"/>
                  <a:gd name="T2" fmla="*/ 0 w 7"/>
                  <a:gd name="T3" fmla="*/ 0 h 7"/>
                  <a:gd name="T4" fmla="*/ 56 w 7"/>
                  <a:gd name="T5" fmla="*/ 0 h 7"/>
                  <a:gd name="T6" fmla="*/ 56 w 7"/>
                  <a:gd name="T7" fmla="*/ 56 h 7"/>
                  <a:gd name="T8" fmla="*/ 0 60000 65536"/>
                  <a:gd name="T9" fmla="*/ 0 60000 65536"/>
                  <a:gd name="T10" fmla="*/ 0 60000 65536"/>
                  <a:gd name="T11" fmla="*/ 0 60000 65536"/>
                  <a:gd name="T12" fmla="*/ 0 w 7"/>
                  <a:gd name="T13" fmla="*/ 0 h 7"/>
                  <a:gd name="T14" fmla="*/ 7 w 7"/>
                  <a:gd name="T15" fmla="*/ 7 h 7"/>
                </a:gdLst>
                <a:ahLst/>
                <a:cxnLst>
                  <a:cxn ang="T8">
                    <a:pos x="T0" y="T1"/>
                  </a:cxn>
                  <a:cxn ang="T9">
                    <a:pos x="T2" y="T3"/>
                  </a:cxn>
                  <a:cxn ang="T10">
                    <a:pos x="T4" y="T5"/>
                  </a:cxn>
                  <a:cxn ang="T11">
                    <a:pos x="T6" y="T7"/>
                  </a:cxn>
                </a:cxnLst>
                <a:rect l="T12" t="T13" r="T14" b="T15"/>
                <a:pathLst>
                  <a:path w="7" h="7">
                    <a:moveTo>
                      <a:pt x="7" y="7"/>
                    </a:moveTo>
                    <a:cubicBezTo>
                      <a:pt x="4" y="6"/>
                      <a:pt x="1" y="4"/>
                      <a:pt x="0" y="0"/>
                    </a:cubicBezTo>
                    <a:cubicBezTo>
                      <a:pt x="2" y="0"/>
                      <a:pt x="5" y="0"/>
                      <a:pt x="7" y="0"/>
                    </a:cubicBezTo>
                    <a:cubicBezTo>
                      <a:pt x="7" y="3"/>
                      <a:pt x="7" y="5"/>
                      <a:pt x="7" y="7"/>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75" name="Freeform 104"/>
              <p:cNvSpPr>
                <a:spLocks noEditPoints="1"/>
              </p:cNvSpPr>
              <p:nvPr/>
            </p:nvSpPr>
            <p:spPr bwMode="auto">
              <a:xfrm>
                <a:off x="2038" y="1801"/>
                <a:ext cx="146" cy="149"/>
              </a:xfrm>
              <a:custGeom>
                <a:avLst/>
                <a:gdLst>
                  <a:gd name="T0" fmla="*/ 552 w 73"/>
                  <a:gd name="T1" fmla="*/ 113 h 74"/>
                  <a:gd name="T2" fmla="*/ 144 w 73"/>
                  <a:gd name="T3" fmla="*/ 604 h 74"/>
                  <a:gd name="T4" fmla="*/ 208 w 73"/>
                  <a:gd name="T5" fmla="*/ 312 h 74"/>
                  <a:gd name="T6" fmla="*/ 72 w 73"/>
                  <a:gd name="T7" fmla="*/ 292 h 74"/>
                  <a:gd name="T8" fmla="*/ 552 w 73"/>
                  <a:gd name="T9" fmla="*/ 113 h 74"/>
                  <a:gd name="T10" fmla="*/ 88 w 73"/>
                  <a:gd name="T11" fmla="*/ 276 h 74"/>
                  <a:gd name="T12" fmla="*/ 232 w 73"/>
                  <a:gd name="T13" fmla="*/ 292 h 74"/>
                  <a:gd name="T14" fmla="*/ 160 w 73"/>
                  <a:gd name="T15" fmla="*/ 588 h 74"/>
                  <a:gd name="T16" fmla="*/ 536 w 73"/>
                  <a:gd name="T17" fmla="*/ 129 h 74"/>
                  <a:gd name="T18" fmla="*/ 88 w 73"/>
                  <a:gd name="T19" fmla="*/ 276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4"/>
                  <a:gd name="T32" fmla="*/ 73 w 73"/>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4">
                    <a:moveTo>
                      <a:pt x="69" y="14"/>
                    </a:moveTo>
                    <a:cubicBezTo>
                      <a:pt x="73" y="48"/>
                      <a:pt x="45" y="71"/>
                      <a:pt x="18" y="74"/>
                    </a:cubicBezTo>
                    <a:cubicBezTo>
                      <a:pt x="16" y="57"/>
                      <a:pt x="32" y="58"/>
                      <a:pt x="26" y="38"/>
                    </a:cubicBezTo>
                    <a:cubicBezTo>
                      <a:pt x="25" y="33"/>
                      <a:pt x="14" y="37"/>
                      <a:pt x="9" y="36"/>
                    </a:cubicBezTo>
                    <a:cubicBezTo>
                      <a:pt x="0" y="0"/>
                      <a:pt x="46" y="18"/>
                      <a:pt x="69" y="14"/>
                    </a:cubicBezTo>
                    <a:close/>
                    <a:moveTo>
                      <a:pt x="11" y="34"/>
                    </a:moveTo>
                    <a:cubicBezTo>
                      <a:pt x="16" y="35"/>
                      <a:pt x="27" y="31"/>
                      <a:pt x="29" y="36"/>
                    </a:cubicBezTo>
                    <a:cubicBezTo>
                      <a:pt x="33" y="55"/>
                      <a:pt x="23" y="60"/>
                      <a:pt x="20" y="72"/>
                    </a:cubicBezTo>
                    <a:cubicBezTo>
                      <a:pt x="43" y="67"/>
                      <a:pt x="70" y="45"/>
                      <a:pt x="67" y="16"/>
                    </a:cubicBezTo>
                    <a:cubicBezTo>
                      <a:pt x="46" y="20"/>
                      <a:pt x="5" y="4"/>
                      <a:pt x="11" y="34"/>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76" name="Freeform 105"/>
              <p:cNvSpPr>
                <a:spLocks noEditPoints="1"/>
              </p:cNvSpPr>
              <p:nvPr/>
            </p:nvSpPr>
            <p:spPr bwMode="auto">
              <a:xfrm>
                <a:off x="2136" y="1826"/>
                <a:ext cx="194" cy="224"/>
              </a:xfrm>
              <a:custGeom>
                <a:avLst/>
                <a:gdLst>
                  <a:gd name="T0" fmla="*/ 192 w 97"/>
                  <a:gd name="T1" fmla="*/ 16 h 112"/>
                  <a:gd name="T2" fmla="*/ 512 w 97"/>
                  <a:gd name="T3" fmla="*/ 480 h 112"/>
                  <a:gd name="T4" fmla="*/ 768 w 97"/>
                  <a:gd name="T5" fmla="*/ 656 h 112"/>
                  <a:gd name="T6" fmla="*/ 672 w 97"/>
                  <a:gd name="T7" fmla="*/ 856 h 112"/>
                  <a:gd name="T8" fmla="*/ 0 w 97"/>
                  <a:gd name="T9" fmla="*/ 464 h 112"/>
                  <a:gd name="T10" fmla="*/ 192 w 97"/>
                  <a:gd name="T11" fmla="*/ 16 h 112"/>
                  <a:gd name="T12" fmla="*/ 32 w 97"/>
                  <a:gd name="T13" fmla="*/ 464 h 112"/>
                  <a:gd name="T14" fmla="*/ 656 w 97"/>
                  <a:gd name="T15" fmla="*/ 832 h 112"/>
                  <a:gd name="T16" fmla="*/ 496 w 97"/>
                  <a:gd name="T17" fmla="*/ 496 h 112"/>
                  <a:gd name="T18" fmla="*/ 208 w 97"/>
                  <a:gd name="T19" fmla="*/ 32 h 112"/>
                  <a:gd name="T20" fmla="*/ 32 w 97"/>
                  <a:gd name="T21" fmla="*/ 464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
                  <a:gd name="T34" fmla="*/ 0 h 112"/>
                  <a:gd name="T35" fmla="*/ 97 w 97"/>
                  <a:gd name="T36" fmla="*/ 112 h 1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 h="112">
                    <a:moveTo>
                      <a:pt x="24" y="2"/>
                    </a:moveTo>
                    <a:cubicBezTo>
                      <a:pt x="59" y="0"/>
                      <a:pt x="68" y="24"/>
                      <a:pt x="64" y="60"/>
                    </a:cubicBezTo>
                    <a:cubicBezTo>
                      <a:pt x="76" y="65"/>
                      <a:pt x="95" y="73"/>
                      <a:pt x="96" y="82"/>
                    </a:cubicBezTo>
                    <a:cubicBezTo>
                      <a:pt x="97" y="90"/>
                      <a:pt x="76" y="93"/>
                      <a:pt x="84" y="107"/>
                    </a:cubicBezTo>
                    <a:cubicBezTo>
                      <a:pt x="34" y="112"/>
                      <a:pt x="28" y="74"/>
                      <a:pt x="0" y="58"/>
                    </a:cubicBezTo>
                    <a:cubicBezTo>
                      <a:pt x="8" y="39"/>
                      <a:pt x="31" y="36"/>
                      <a:pt x="24" y="2"/>
                    </a:cubicBezTo>
                    <a:close/>
                    <a:moveTo>
                      <a:pt x="4" y="58"/>
                    </a:moveTo>
                    <a:cubicBezTo>
                      <a:pt x="31" y="73"/>
                      <a:pt x="36" y="109"/>
                      <a:pt x="82" y="104"/>
                    </a:cubicBezTo>
                    <a:cubicBezTo>
                      <a:pt x="93" y="80"/>
                      <a:pt x="86" y="71"/>
                      <a:pt x="62" y="62"/>
                    </a:cubicBezTo>
                    <a:cubicBezTo>
                      <a:pt x="65" y="27"/>
                      <a:pt x="58" y="4"/>
                      <a:pt x="26" y="4"/>
                    </a:cubicBezTo>
                    <a:cubicBezTo>
                      <a:pt x="33" y="36"/>
                      <a:pt x="13" y="41"/>
                      <a:pt x="4" y="58"/>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77" name="Freeform 106"/>
              <p:cNvSpPr>
                <a:spLocks/>
              </p:cNvSpPr>
              <p:nvPr/>
            </p:nvSpPr>
            <p:spPr bwMode="auto">
              <a:xfrm>
                <a:off x="5749" y="1803"/>
                <a:ext cx="581" cy="558"/>
              </a:xfrm>
              <a:custGeom>
                <a:avLst/>
                <a:gdLst>
                  <a:gd name="T0" fmla="*/ 1004 w 290"/>
                  <a:gd name="T1" fmla="*/ 624 h 278"/>
                  <a:gd name="T2" fmla="*/ 1240 w 290"/>
                  <a:gd name="T3" fmla="*/ 532 h 278"/>
                  <a:gd name="T4" fmla="*/ 1416 w 290"/>
                  <a:gd name="T5" fmla="*/ 988 h 278"/>
                  <a:gd name="T6" fmla="*/ 1368 w 290"/>
                  <a:gd name="T7" fmla="*/ 1724 h 278"/>
                  <a:gd name="T8" fmla="*/ 1689 w 290"/>
                  <a:gd name="T9" fmla="*/ 1869 h 278"/>
                  <a:gd name="T10" fmla="*/ 2011 w 290"/>
                  <a:gd name="T11" fmla="*/ 1584 h 278"/>
                  <a:gd name="T12" fmla="*/ 2332 w 290"/>
                  <a:gd name="T13" fmla="*/ 1584 h 278"/>
                  <a:gd name="T14" fmla="*/ 1979 w 290"/>
                  <a:gd name="T15" fmla="*/ 1869 h 278"/>
                  <a:gd name="T16" fmla="*/ 1851 w 290"/>
                  <a:gd name="T17" fmla="*/ 1957 h 278"/>
                  <a:gd name="T18" fmla="*/ 1851 w 290"/>
                  <a:gd name="T19" fmla="*/ 2176 h 278"/>
                  <a:gd name="T20" fmla="*/ 1673 w 290"/>
                  <a:gd name="T21" fmla="*/ 2248 h 278"/>
                  <a:gd name="T22" fmla="*/ 1044 w 290"/>
                  <a:gd name="T23" fmla="*/ 2144 h 278"/>
                  <a:gd name="T24" fmla="*/ 537 w 290"/>
                  <a:gd name="T25" fmla="*/ 1672 h 278"/>
                  <a:gd name="T26" fmla="*/ 417 w 290"/>
                  <a:gd name="T27" fmla="*/ 1220 h 278"/>
                  <a:gd name="T28" fmla="*/ 305 w 290"/>
                  <a:gd name="T29" fmla="*/ 648 h 278"/>
                  <a:gd name="T30" fmla="*/ 200 w 290"/>
                  <a:gd name="T31" fmla="*/ 209 h 278"/>
                  <a:gd name="T32" fmla="*/ 361 w 290"/>
                  <a:gd name="T33" fmla="*/ 1220 h 278"/>
                  <a:gd name="T34" fmla="*/ 305 w 290"/>
                  <a:gd name="T35" fmla="*/ 1277 h 278"/>
                  <a:gd name="T36" fmla="*/ 0 w 290"/>
                  <a:gd name="T37" fmla="*/ 737 h 278"/>
                  <a:gd name="T38" fmla="*/ 40 w 290"/>
                  <a:gd name="T39" fmla="*/ 120 h 278"/>
                  <a:gd name="T40" fmla="*/ 739 w 290"/>
                  <a:gd name="T41" fmla="*/ 249 h 278"/>
                  <a:gd name="T42" fmla="*/ 1004 w 290"/>
                  <a:gd name="T43" fmla="*/ 624 h 2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90"/>
                  <a:gd name="T67" fmla="*/ 0 h 278"/>
                  <a:gd name="T68" fmla="*/ 290 w 290"/>
                  <a:gd name="T69" fmla="*/ 278 h 2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90" h="278">
                    <a:moveTo>
                      <a:pt x="125" y="77"/>
                    </a:moveTo>
                    <a:cubicBezTo>
                      <a:pt x="136" y="75"/>
                      <a:pt x="137" y="62"/>
                      <a:pt x="154" y="66"/>
                    </a:cubicBezTo>
                    <a:cubicBezTo>
                      <a:pt x="156" y="91"/>
                      <a:pt x="157" y="115"/>
                      <a:pt x="176" y="122"/>
                    </a:cubicBezTo>
                    <a:cubicBezTo>
                      <a:pt x="170" y="143"/>
                      <a:pt x="163" y="190"/>
                      <a:pt x="170" y="213"/>
                    </a:cubicBezTo>
                    <a:cubicBezTo>
                      <a:pt x="174" y="229"/>
                      <a:pt x="191" y="236"/>
                      <a:pt x="210" y="231"/>
                    </a:cubicBezTo>
                    <a:cubicBezTo>
                      <a:pt x="228" y="227"/>
                      <a:pt x="232" y="205"/>
                      <a:pt x="250" y="196"/>
                    </a:cubicBezTo>
                    <a:cubicBezTo>
                      <a:pt x="263" y="196"/>
                      <a:pt x="277" y="196"/>
                      <a:pt x="290" y="196"/>
                    </a:cubicBezTo>
                    <a:cubicBezTo>
                      <a:pt x="280" y="212"/>
                      <a:pt x="272" y="231"/>
                      <a:pt x="246" y="231"/>
                    </a:cubicBezTo>
                    <a:cubicBezTo>
                      <a:pt x="243" y="237"/>
                      <a:pt x="242" y="246"/>
                      <a:pt x="230" y="242"/>
                    </a:cubicBezTo>
                    <a:cubicBezTo>
                      <a:pt x="230" y="251"/>
                      <a:pt x="230" y="260"/>
                      <a:pt x="230" y="269"/>
                    </a:cubicBezTo>
                    <a:cubicBezTo>
                      <a:pt x="224" y="274"/>
                      <a:pt x="208" y="268"/>
                      <a:pt x="208" y="278"/>
                    </a:cubicBezTo>
                    <a:cubicBezTo>
                      <a:pt x="191" y="254"/>
                      <a:pt x="156" y="272"/>
                      <a:pt x="130" y="265"/>
                    </a:cubicBezTo>
                    <a:cubicBezTo>
                      <a:pt x="102" y="257"/>
                      <a:pt x="91" y="217"/>
                      <a:pt x="67" y="207"/>
                    </a:cubicBezTo>
                    <a:cubicBezTo>
                      <a:pt x="97" y="185"/>
                      <a:pt x="72" y="175"/>
                      <a:pt x="52" y="151"/>
                    </a:cubicBezTo>
                    <a:cubicBezTo>
                      <a:pt x="51" y="124"/>
                      <a:pt x="57" y="89"/>
                      <a:pt x="38" y="80"/>
                    </a:cubicBezTo>
                    <a:cubicBezTo>
                      <a:pt x="38" y="58"/>
                      <a:pt x="42" y="31"/>
                      <a:pt x="25" y="26"/>
                    </a:cubicBezTo>
                    <a:cubicBezTo>
                      <a:pt x="23" y="76"/>
                      <a:pt x="24" y="124"/>
                      <a:pt x="45" y="151"/>
                    </a:cubicBezTo>
                    <a:cubicBezTo>
                      <a:pt x="42" y="152"/>
                      <a:pt x="39" y="154"/>
                      <a:pt x="38" y="158"/>
                    </a:cubicBezTo>
                    <a:cubicBezTo>
                      <a:pt x="3" y="158"/>
                      <a:pt x="25" y="101"/>
                      <a:pt x="0" y="91"/>
                    </a:cubicBezTo>
                    <a:cubicBezTo>
                      <a:pt x="9" y="73"/>
                      <a:pt x="3" y="40"/>
                      <a:pt x="5" y="15"/>
                    </a:cubicBezTo>
                    <a:cubicBezTo>
                      <a:pt x="42" y="0"/>
                      <a:pt x="54" y="60"/>
                      <a:pt x="92" y="31"/>
                    </a:cubicBezTo>
                    <a:cubicBezTo>
                      <a:pt x="120" y="29"/>
                      <a:pt x="108" y="68"/>
                      <a:pt x="125" y="77"/>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178" name="Freeform 107"/>
              <p:cNvSpPr>
                <a:spLocks/>
              </p:cNvSpPr>
              <p:nvPr/>
            </p:nvSpPr>
            <p:spPr bwMode="auto">
              <a:xfrm>
                <a:off x="1912" y="1834"/>
                <a:ext cx="130" cy="4"/>
              </a:xfrm>
              <a:custGeom>
                <a:avLst/>
                <a:gdLst>
                  <a:gd name="T0" fmla="*/ 0 w 65"/>
                  <a:gd name="T1" fmla="*/ 16 h 2"/>
                  <a:gd name="T2" fmla="*/ 0 w 65"/>
                  <a:gd name="T3" fmla="*/ 0 h 2"/>
                  <a:gd name="T4" fmla="*/ 520 w 65"/>
                  <a:gd name="T5" fmla="*/ 0 h 2"/>
                  <a:gd name="T6" fmla="*/ 520 w 65"/>
                  <a:gd name="T7" fmla="*/ 16 h 2"/>
                  <a:gd name="T8" fmla="*/ 0 w 65"/>
                  <a:gd name="T9" fmla="*/ 16 h 2"/>
                  <a:gd name="T10" fmla="*/ 0 60000 65536"/>
                  <a:gd name="T11" fmla="*/ 0 60000 65536"/>
                  <a:gd name="T12" fmla="*/ 0 60000 65536"/>
                  <a:gd name="T13" fmla="*/ 0 60000 65536"/>
                  <a:gd name="T14" fmla="*/ 0 60000 65536"/>
                  <a:gd name="T15" fmla="*/ 0 w 65"/>
                  <a:gd name="T16" fmla="*/ 0 h 2"/>
                  <a:gd name="T17" fmla="*/ 65 w 65"/>
                  <a:gd name="T18" fmla="*/ 2 h 2"/>
                </a:gdLst>
                <a:ahLst/>
                <a:cxnLst>
                  <a:cxn ang="T10">
                    <a:pos x="T0" y="T1"/>
                  </a:cxn>
                  <a:cxn ang="T11">
                    <a:pos x="T2" y="T3"/>
                  </a:cxn>
                  <a:cxn ang="T12">
                    <a:pos x="T4" y="T5"/>
                  </a:cxn>
                  <a:cxn ang="T13">
                    <a:pos x="T6" y="T7"/>
                  </a:cxn>
                  <a:cxn ang="T14">
                    <a:pos x="T8" y="T9"/>
                  </a:cxn>
                </a:cxnLst>
                <a:rect l="T15" t="T16" r="T17" b="T18"/>
                <a:pathLst>
                  <a:path w="65" h="2">
                    <a:moveTo>
                      <a:pt x="0" y="2"/>
                    </a:moveTo>
                    <a:cubicBezTo>
                      <a:pt x="0" y="1"/>
                      <a:pt x="0" y="1"/>
                      <a:pt x="0" y="0"/>
                    </a:cubicBezTo>
                    <a:cubicBezTo>
                      <a:pt x="22" y="0"/>
                      <a:pt x="43" y="0"/>
                      <a:pt x="65" y="0"/>
                    </a:cubicBezTo>
                    <a:cubicBezTo>
                      <a:pt x="65" y="1"/>
                      <a:pt x="65" y="1"/>
                      <a:pt x="65" y="2"/>
                    </a:cubicBezTo>
                    <a:cubicBezTo>
                      <a:pt x="43" y="2"/>
                      <a:pt x="22" y="2"/>
                      <a:pt x="0" y="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2179" name="Freeform 108"/>
              <p:cNvSpPr>
                <a:spLocks/>
              </p:cNvSpPr>
              <p:nvPr/>
            </p:nvSpPr>
            <p:spPr bwMode="auto">
              <a:xfrm>
                <a:off x="2048" y="1810"/>
                <a:ext cx="130" cy="136"/>
              </a:xfrm>
              <a:custGeom>
                <a:avLst/>
                <a:gdLst>
                  <a:gd name="T0" fmla="*/ 496 w 65"/>
                  <a:gd name="T1" fmla="*/ 96 h 68"/>
                  <a:gd name="T2" fmla="*/ 120 w 65"/>
                  <a:gd name="T3" fmla="*/ 544 h 68"/>
                  <a:gd name="T4" fmla="*/ 192 w 65"/>
                  <a:gd name="T5" fmla="*/ 256 h 68"/>
                  <a:gd name="T6" fmla="*/ 48 w 65"/>
                  <a:gd name="T7" fmla="*/ 240 h 68"/>
                  <a:gd name="T8" fmla="*/ 496 w 65"/>
                  <a:gd name="T9" fmla="*/ 96 h 68"/>
                  <a:gd name="T10" fmla="*/ 0 60000 65536"/>
                  <a:gd name="T11" fmla="*/ 0 60000 65536"/>
                  <a:gd name="T12" fmla="*/ 0 60000 65536"/>
                  <a:gd name="T13" fmla="*/ 0 60000 65536"/>
                  <a:gd name="T14" fmla="*/ 0 60000 65536"/>
                  <a:gd name="T15" fmla="*/ 0 w 65"/>
                  <a:gd name="T16" fmla="*/ 0 h 68"/>
                  <a:gd name="T17" fmla="*/ 65 w 65"/>
                  <a:gd name="T18" fmla="*/ 68 h 68"/>
                </a:gdLst>
                <a:ahLst/>
                <a:cxnLst>
                  <a:cxn ang="T10">
                    <a:pos x="T0" y="T1"/>
                  </a:cxn>
                  <a:cxn ang="T11">
                    <a:pos x="T2" y="T3"/>
                  </a:cxn>
                  <a:cxn ang="T12">
                    <a:pos x="T4" y="T5"/>
                  </a:cxn>
                  <a:cxn ang="T13">
                    <a:pos x="T6" y="T7"/>
                  </a:cxn>
                  <a:cxn ang="T14">
                    <a:pos x="T8" y="T9"/>
                  </a:cxn>
                </a:cxnLst>
                <a:rect l="T15" t="T16" r="T17" b="T18"/>
                <a:pathLst>
                  <a:path w="65" h="68">
                    <a:moveTo>
                      <a:pt x="62" y="12"/>
                    </a:moveTo>
                    <a:cubicBezTo>
                      <a:pt x="65" y="41"/>
                      <a:pt x="38" y="63"/>
                      <a:pt x="15" y="68"/>
                    </a:cubicBezTo>
                    <a:cubicBezTo>
                      <a:pt x="18" y="56"/>
                      <a:pt x="28" y="51"/>
                      <a:pt x="24" y="32"/>
                    </a:cubicBezTo>
                    <a:cubicBezTo>
                      <a:pt x="22" y="27"/>
                      <a:pt x="11" y="31"/>
                      <a:pt x="6" y="30"/>
                    </a:cubicBezTo>
                    <a:cubicBezTo>
                      <a:pt x="0" y="0"/>
                      <a:pt x="41" y="16"/>
                      <a:pt x="62" y="12"/>
                    </a:cubicBezTo>
                    <a:close/>
                  </a:path>
                </a:pathLst>
              </a:custGeom>
              <a:solidFill>
                <a:srgbClr val="FF0000"/>
              </a:solidFill>
              <a:ln w="9525">
                <a:noFill/>
                <a:round/>
                <a:headEnd/>
                <a:tailEnd/>
              </a:ln>
            </p:spPr>
            <p:txBody>
              <a:bodyPr/>
              <a:lstStyle/>
              <a:p>
                <a:endParaRPr lang="zh-CN" altLang="en-US" sz="2000">
                  <a:solidFill>
                    <a:schemeClr val="tx1"/>
                  </a:solidFill>
                  <a:ea typeface="微软雅黑" pitchFamily="34" charset="-122"/>
                </a:endParaRPr>
              </a:p>
            </p:txBody>
          </p:sp>
          <p:sp>
            <p:nvSpPr>
              <p:cNvPr id="52180" name="Freeform 109"/>
              <p:cNvSpPr>
                <a:spLocks/>
              </p:cNvSpPr>
              <p:nvPr/>
            </p:nvSpPr>
            <p:spPr bwMode="auto">
              <a:xfrm>
                <a:off x="2144" y="1834"/>
                <a:ext cx="178" cy="210"/>
              </a:xfrm>
              <a:custGeom>
                <a:avLst/>
                <a:gdLst>
                  <a:gd name="T0" fmla="*/ 176 w 89"/>
                  <a:gd name="T1" fmla="*/ 0 h 105"/>
                  <a:gd name="T2" fmla="*/ 464 w 89"/>
                  <a:gd name="T3" fmla="*/ 464 h 105"/>
                  <a:gd name="T4" fmla="*/ 624 w 89"/>
                  <a:gd name="T5" fmla="*/ 800 h 105"/>
                  <a:gd name="T6" fmla="*/ 0 w 89"/>
                  <a:gd name="T7" fmla="*/ 432 h 105"/>
                  <a:gd name="T8" fmla="*/ 176 w 89"/>
                  <a:gd name="T9" fmla="*/ 0 h 105"/>
                  <a:gd name="T10" fmla="*/ 0 60000 65536"/>
                  <a:gd name="T11" fmla="*/ 0 60000 65536"/>
                  <a:gd name="T12" fmla="*/ 0 60000 65536"/>
                  <a:gd name="T13" fmla="*/ 0 60000 65536"/>
                  <a:gd name="T14" fmla="*/ 0 60000 65536"/>
                  <a:gd name="T15" fmla="*/ 0 w 89"/>
                  <a:gd name="T16" fmla="*/ 0 h 105"/>
                  <a:gd name="T17" fmla="*/ 89 w 89"/>
                  <a:gd name="T18" fmla="*/ 105 h 105"/>
                </a:gdLst>
                <a:ahLst/>
                <a:cxnLst>
                  <a:cxn ang="T10">
                    <a:pos x="T0" y="T1"/>
                  </a:cxn>
                  <a:cxn ang="T11">
                    <a:pos x="T2" y="T3"/>
                  </a:cxn>
                  <a:cxn ang="T12">
                    <a:pos x="T4" y="T5"/>
                  </a:cxn>
                  <a:cxn ang="T13">
                    <a:pos x="T6" y="T7"/>
                  </a:cxn>
                  <a:cxn ang="T14">
                    <a:pos x="T8" y="T9"/>
                  </a:cxn>
                </a:cxnLst>
                <a:rect l="T15" t="T16" r="T17" b="T18"/>
                <a:pathLst>
                  <a:path w="89" h="105">
                    <a:moveTo>
                      <a:pt x="22" y="0"/>
                    </a:moveTo>
                    <a:cubicBezTo>
                      <a:pt x="54" y="0"/>
                      <a:pt x="61" y="23"/>
                      <a:pt x="58" y="58"/>
                    </a:cubicBezTo>
                    <a:cubicBezTo>
                      <a:pt x="82" y="67"/>
                      <a:pt x="89" y="76"/>
                      <a:pt x="78" y="100"/>
                    </a:cubicBezTo>
                    <a:cubicBezTo>
                      <a:pt x="32" y="105"/>
                      <a:pt x="27" y="69"/>
                      <a:pt x="0" y="54"/>
                    </a:cubicBezTo>
                    <a:cubicBezTo>
                      <a:pt x="9" y="37"/>
                      <a:pt x="29" y="32"/>
                      <a:pt x="22" y="0"/>
                    </a:cubicBezTo>
                    <a:close/>
                  </a:path>
                </a:pathLst>
              </a:custGeom>
              <a:solidFill>
                <a:srgbClr val="FF0000"/>
              </a:solidFill>
              <a:ln w="9525">
                <a:noFill/>
                <a:round/>
                <a:headEnd/>
                <a:tailEnd/>
              </a:ln>
            </p:spPr>
            <p:txBody>
              <a:bodyPr/>
              <a:lstStyle/>
              <a:p>
                <a:endParaRPr lang="zh-CN" altLang="en-US" sz="2000">
                  <a:solidFill>
                    <a:schemeClr val="tx1"/>
                  </a:solidFill>
                  <a:ea typeface="微软雅黑" pitchFamily="34" charset="-122"/>
                </a:endParaRPr>
              </a:p>
            </p:txBody>
          </p:sp>
          <p:sp>
            <p:nvSpPr>
              <p:cNvPr id="52181" name="Freeform 110"/>
              <p:cNvSpPr>
                <a:spLocks/>
              </p:cNvSpPr>
              <p:nvPr/>
            </p:nvSpPr>
            <p:spPr bwMode="auto">
              <a:xfrm>
                <a:off x="1488" y="1856"/>
                <a:ext cx="6" cy="36"/>
              </a:xfrm>
              <a:custGeom>
                <a:avLst/>
                <a:gdLst>
                  <a:gd name="T0" fmla="*/ 0 w 3"/>
                  <a:gd name="T1" fmla="*/ 0 h 18"/>
                  <a:gd name="T2" fmla="*/ 24 w 3"/>
                  <a:gd name="T3" fmla="*/ 0 h 18"/>
                  <a:gd name="T4" fmla="*/ 24 w 3"/>
                  <a:gd name="T5" fmla="*/ 144 h 18"/>
                  <a:gd name="T6" fmla="*/ 0 w 3"/>
                  <a:gd name="T7" fmla="*/ 144 h 18"/>
                  <a:gd name="T8" fmla="*/ 0 w 3"/>
                  <a:gd name="T9" fmla="*/ 0 h 18"/>
                  <a:gd name="T10" fmla="*/ 0 60000 65536"/>
                  <a:gd name="T11" fmla="*/ 0 60000 65536"/>
                  <a:gd name="T12" fmla="*/ 0 60000 65536"/>
                  <a:gd name="T13" fmla="*/ 0 60000 65536"/>
                  <a:gd name="T14" fmla="*/ 0 60000 65536"/>
                  <a:gd name="T15" fmla="*/ 0 w 3"/>
                  <a:gd name="T16" fmla="*/ 0 h 18"/>
                  <a:gd name="T17" fmla="*/ 3 w 3"/>
                  <a:gd name="T18" fmla="*/ 18 h 18"/>
                </a:gdLst>
                <a:ahLst/>
                <a:cxnLst>
                  <a:cxn ang="T10">
                    <a:pos x="T0" y="T1"/>
                  </a:cxn>
                  <a:cxn ang="T11">
                    <a:pos x="T2" y="T3"/>
                  </a:cxn>
                  <a:cxn ang="T12">
                    <a:pos x="T4" y="T5"/>
                  </a:cxn>
                  <a:cxn ang="T13">
                    <a:pos x="T6" y="T7"/>
                  </a:cxn>
                  <a:cxn ang="T14">
                    <a:pos x="T8" y="T9"/>
                  </a:cxn>
                </a:cxnLst>
                <a:rect l="T15" t="T16" r="T17" b="T18"/>
                <a:pathLst>
                  <a:path w="3" h="18">
                    <a:moveTo>
                      <a:pt x="0" y="0"/>
                    </a:moveTo>
                    <a:cubicBezTo>
                      <a:pt x="1" y="0"/>
                      <a:pt x="2" y="0"/>
                      <a:pt x="3" y="0"/>
                    </a:cubicBezTo>
                    <a:cubicBezTo>
                      <a:pt x="3" y="6"/>
                      <a:pt x="3" y="12"/>
                      <a:pt x="3" y="18"/>
                    </a:cubicBezTo>
                    <a:cubicBezTo>
                      <a:pt x="2" y="18"/>
                      <a:pt x="1" y="18"/>
                      <a:pt x="0" y="18"/>
                    </a:cubicBezTo>
                    <a:cubicBezTo>
                      <a:pt x="0" y="12"/>
                      <a:pt x="0" y="6"/>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82" name="Freeform 111"/>
              <p:cNvSpPr>
                <a:spLocks noEditPoints="1"/>
              </p:cNvSpPr>
              <p:nvPr/>
            </p:nvSpPr>
            <p:spPr bwMode="auto">
              <a:xfrm>
                <a:off x="1990" y="1874"/>
                <a:ext cx="38" cy="26"/>
              </a:xfrm>
              <a:custGeom>
                <a:avLst/>
                <a:gdLst>
                  <a:gd name="T0" fmla="*/ 8 w 19"/>
                  <a:gd name="T1" fmla="*/ 0 h 13"/>
                  <a:gd name="T2" fmla="*/ 152 w 19"/>
                  <a:gd name="T3" fmla="*/ 0 h 13"/>
                  <a:gd name="T4" fmla="*/ 48 w 19"/>
                  <a:gd name="T5" fmla="*/ 104 h 13"/>
                  <a:gd name="T6" fmla="*/ 8 w 19"/>
                  <a:gd name="T7" fmla="*/ 0 h 13"/>
                  <a:gd name="T8" fmla="*/ 120 w 19"/>
                  <a:gd name="T9" fmla="*/ 16 h 13"/>
                  <a:gd name="T10" fmla="*/ 32 w 19"/>
                  <a:gd name="T11" fmla="*/ 16 h 13"/>
                  <a:gd name="T12" fmla="*/ 120 w 19"/>
                  <a:gd name="T13" fmla="*/ 16 h 13"/>
                  <a:gd name="T14" fmla="*/ 0 60000 65536"/>
                  <a:gd name="T15" fmla="*/ 0 60000 65536"/>
                  <a:gd name="T16" fmla="*/ 0 60000 65536"/>
                  <a:gd name="T17" fmla="*/ 0 60000 65536"/>
                  <a:gd name="T18" fmla="*/ 0 60000 65536"/>
                  <a:gd name="T19" fmla="*/ 0 60000 65536"/>
                  <a:gd name="T20" fmla="*/ 0 60000 65536"/>
                  <a:gd name="T21" fmla="*/ 0 w 19"/>
                  <a:gd name="T22" fmla="*/ 0 h 13"/>
                  <a:gd name="T23" fmla="*/ 19 w 19"/>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3">
                    <a:moveTo>
                      <a:pt x="1" y="0"/>
                    </a:moveTo>
                    <a:cubicBezTo>
                      <a:pt x="7" y="0"/>
                      <a:pt x="13" y="0"/>
                      <a:pt x="19" y="0"/>
                    </a:cubicBezTo>
                    <a:cubicBezTo>
                      <a:pt x="18" y="7"/>
                      <a:pt x="13" y="12"/>
                      <a:pt x="6" y="13"/>
                    </a:cubicBezTo>
                    <a:cubicBezTo>
                      <a:pt x="4" y="9"/>
                      <a:pt x="0" y="8"/>
                      <a:pt x="1" y="0"/>
                    </a:cubicBezTo>
                    <a:close/>
                    <a:moveTo>
                      <a:pt x="15" y="2"/>
                    </a:moveTo>
                    <a:cubicBezTo>
                      <a:pt x="11" y="2"/>
                      <a:pt x="7" y="2"/>
                      <a:pt x="4" y="2"/>
                    </a:cubicBezTo>
                    <a:cubicBezTo>
                      <a:pt x="3" y="13"/>
                      <a:pt x="14" y="8"/>
                      <a:pt x="15" y="2"/>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83" name="Freeform 112"/>
              <p:cNvSpPr>
                <a:spLocks/>
              </p:cNvSpPr>
              <p:nvPr/>
            </p:nvSpPr>
            <p:spPr bwMode="auto">
              <a:xfrm>
                <a:off x="1996" y="1878"/>
                <a:ext cx="24" cy="22"/>
              </a:xfrm>
              <a:custGeom>
                <a:avLst/>
                <a:gdLst>
                  <a:gd name="T0" fmla="*/ 8 w 12"/>
                  <a:gd name="T1" fmla="*/ 0 h 11"/>
                  <a:gd name="T2" fmla="*/ 96 w 12"/>
                  <a:gd name="T3" fmla="*/ 0 h 11"/>
                  <a:gd name="T4" fmla="*/ 8 w 12"/>
                  <a:gd name="T5" fmla="*/ 0 h 11"/>
                  <a:gd name="T6" fmla="*/ 0 60000 65536"/>
                  <a:gd name="T7" fmla="*/ 0 60000 65536"/>
                  <a:gd name="T8" fmla="*/ 0 60000 65536"/>
                  <a:gd name="T9" fmla="*/ 0 w 12"/>
                  <a:gd name="T10" fmla="*/ 0 h 11"/>
                  <a:gd name="T11" fmla="*/ 12 w 12"/>
                  <a:gd name="T12" fmla="*/ 11 h 11"/>
                </a:gdLst>
                <a:ahLst/>
                <a:cxnLst>
                  <a:cxn ang="T6">
                    <a:pos x="T0" y="T1"/>
                  </a:cxn>
                  <a:cxn ang="T7">
                    <a:pos x="T2" y="T3"/>
                  </a:cxn>
                  <a:cxn ang="T8">
                    <a:pos x="T4" y="T5"/>
                  </a:cxn>
                </a:cxnLst>
                <a:rect l="T9" t="T10" r="T11" b="T12"/>
                <a:pathLst>
                  <a:path w="12" h="11">
                    <a:moveTo>
                      <a:pt x="1" y="0"/>
                    </a:moveTo>
                    <a:cubicBezTo>
                      <a:pt x="4" y="0"/>
                      <a:pt x="8" y="0"/>
                      <a:pt x="12" y="0"/>
                    </a:cubicBezTo>
                    <a:cubicBezTo>
                      <a:pt x="11" y="6"/>
                      <a:pt x="0" y="11"/>
                      <a:pt x="1"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84" name="Freeform 113"/>
              <p:cNvSpPr>
                <a:spLocks/>
              </p:cNvSpPr>
              <p:nvPr/>
            </p:nvSpPr>
            <p:spPr bwMode="auto">
              <a:xfrm>
                <a:off x="4092" y="1874"/>
                <a:ext cx="30" cy="18"/>
              </a:xfrm>
              <a:custGeom>
                <a:avLst/>
                <a:gdLst>
                  <a:gd name="T0" fmla="*/ 120 w 15"/>
                  <a:gd name="T1" fmla="*/ 16 h 9"/>
                  <a:gd name="T2" fmla="*/ 120 w 15"/>
                  <a:gd name="T3" fmla="*/ 16 h 9"/>
                  <a:gd name="T4" fmla="*/ 0 60000 65536"/>
                  <a:gd name="T5" fmla="*/ 0 60000 65536"/>
                  <a:gd name="T6" fmla="*/ 0 w 15"/>
                  <a:gd name="T7" fmla="*/ 0 h 9"/>
                  <a:gd name="T8" fmla="*/ 15 w 15"/>
                  <a:gd name="T9" fmla="*/ 9 h 9"/>
                </a:gdLst>
                <a:ahLst/>
                <a:cxnLst>
                  <a:cxn ang="T4">
                    <a:pos x="T0" y="T1"/>
                  </a:cxn>
                  <a:cxn ang="T5">
                    <a:pos x="T2" y="T3"/>
                  </a:cxn>
                </a:cxnLst>
                <a:rect l="T6" t="T7" r="T8" b="T9"/>
                <a:pathLst>
                  <a:path w="15" h="9">
                    <a:moveTo>
                      <a:pt x="15" y="2"/>
                    </a:moveTo>
                    <a:cubicBezTo>
                      <a:pt x="10" y="9"/>
                      <a:pt x="0" y="0"/>
                      <a:pt x="15" y="2"/>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85" name="Freeform 114"/>
              <p:cNvSpPr>
                <a:spLocks noEditPoints="1"/>
              </p:cNvSpPr>
              <p:nvPr/>
            </p:nvSpPr>
            <p:spPr bwMode="auto">
              <a:xfrm>
                <a:off x="2054" y="1884"/>
                <a:ext cx="30" cy="40"/>
              </a:xfrm>
              <a:custGeom>
                <a:avLst/>
                <a:gdLst>
                  <a:gd name="T0" fmla="*/ 8 w 15"/>
                  <a:gd name="T1" fmla="*/ 0 h 20"/>
                  <a:gd name="T2" fmla="*/ 112 w 15"/>
                  <a:gd name="T3" fmla="*/ 0 h 20"/>
                  <a:gd name="T4" fmla="*/ 8 w 15"/>
                  <a:gd name="T5" fmla="*/ 160 h 20"/>
                  <a:gd name="T6" fmla="*/ 8 w 15"/>
                  <a:gd name="T7" fmla="*/ 0 h 20"/>
                  <a:gd name="T8" fmla="*/ 40 w 15"/>
                  <a:gd name="T9" fmla="*/ 136 h 20"/>
                  <a:gd name="T10" fmla="*/ 96 w 15"/>
                  <a:gd name="T11" fmla="*/ 16 h 20"/>
                  <a:gd name="T12" fmla="*/ 24 w 15"/>
                  <a:gd name="T13" fmla="*/ 16 h 20"/>
                  <a:gd name="T14" fmla="*/ 40 w 15"/>
                  <a:gd name="T15" fmla="*/ 136 h 20"/>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20"/>
                  <a:gd name="T26" fmla="*/ 15 w 15"/>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20">
                    <a:moveTo>
                      <a:pt x="1" y="0"/>
                    </a:moveTo>
                    <a:cubicBezTo>
                      <a:pt x="5" y="0"/>
                      <a:pt x="10" y="0"/>
                      <a:pt x="14" y="0"/>
                    </a:cubicBezTo>
                    <a:cubicBezTo>
                      <a:pt x="15" y="12"/>
                      <a:pt x="12" y="20"/>
                      <a:pt x="1" y="20"/>
                    </a:cubicBezTo>
                    <a:cubicBezTo>
                      <a:pt x="1" y="13"/>
                      <a:pt x="1" y="6"/>
                      <a:pt x="1" y="0"/>
                    </a:cubicBezTo>
                    <a:close/>
                    <a:moveTo>
                      <a:pt x="5" y="17"/>
                    </a:moveTo>
                    <a:cubicBezTo>
                      <a:pt x="7" y="12"/>
                      <a:pt x="14" y="11"/>
                      <a:pt x="12" y="2"/>
                    </a:cubicBezTo>
                    <a:cubicBezTo>
                      <a:pt x="9" y="2"/>
                      <a:pt x="6" y="2"/>
                      <a:pt x="3" y="2"/>
                    </a:cubicBezTo>
                    <a:cubicBezTo>
                      <a:pt x="4" y="6"/>
                      <a:pt x="0" y="16"/>
                      <a:pt x="5" y="17"/>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86" name="Freeform 115"/>
              <p:cNvSpPr>
                <a:spLocks/>
              </p:cNvSpPr>
              <p:nvPr/>
            </p:nvSpPr>
            <p:spPr bwMode="auto">
              <a:xfrm>
                <a:off x="1279" y="1888"/>
                <a:ext cx="4" cy="58"/>
              </a:xfrm>
              <a:custGeom>
                <a:avLst/>
                <a:gdLst>
                  <a:gd name="T0" fmla="*/ 0 w 2"/>
                  <a:gd name="T1" fmla="*/ 0 h 29"/>
                  <a:gd name="T2" fmla="*/ 16 w 2"/>
                  <a:gd name="T3" fmla="*/ 0 h 29"/>
                  <a:gd name="T4" fmla="*/ 16 w 2"/>
                  <a:gd name="T5" fmla="*/ 232 h 29"/>
                  <a:gd name="T6" fmla="*/ 0 w 2"/>
                  <a:gd name="T7" fmla="*/ 232 h 29"/>
                  <a:gd name="T8" fmla="*/ 0 w 2"/>
                  <a:gd name="T9" fmla="*/ 216 h 29"/>
                  <a:gd name="T10" fmla="*/ 0 w 2"/>
                  <a:gd name="T11" fmla="*/ 192 h 29"/>
                  <a:gd name="T12" fmla="*/ 0 w 2"/>
                  <a:gd name="T13" fmla="*/ 0 h 29"/>
                  <a:gd name="T14" fmla="*/ 0 60000 65536"/>
                  <a:gd name="T15" fmla="*/ 0 60000 65536"/>
                  <a:gd name="T16" fmla="*/ 0 60000 65536"/>
                  <a:gd name="T17" fmla="*/ 0 60000 65536"/>
                  <a:gd name="T18" fmla="*/ 0 60000 65536"/>
                  <a:gd name="T19" fmla="*/ 0 60000 65536"/>
                  <a:gd name="T20" fmla="*/ 0 60000 65536"/>
                  <a:gd name="T21" fmla="*/ 0 w 2"/>
                  <a:gd name="T22" fmla="*/ 0 h 29"/>
                  <a:gd name="T23" fmla="*/ 2 w 2"/>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9">
                    <a:moveTo>
                      <a:pt x="0" y="0"/>
                    </a:moveTo>
                    <a:cubicBezTo>
                      <a:pt x="0" y="0"/>
                      <a:pt x="1" y="0"/>
                      <a:pt x="2" y="0"/>
                    </a:cubicBezTo>
                    <a:cubicBezTo>
                      <a:pt x="2" y="9"/>
                      <a:pt x="2" y="19"/>
                      <a:pt x="2" y="29"/>
                    </a:cubicBezTo>
                    <a:cubicBezTo>
                      <a:pt x="1" y="29"/>
                      <a:pt x="0" y="29"/>
                      <a:pt x="0" y="29"/>
                    </a:cubicBezTo>
                    <a:cubicBezTo>
                      <a:pt x="0" y="28"/>
                      <a:pt x="0" y="27"/>
                      <a:pt x="0" y="27"/>
                    </a:cubicBezTo>
                    <a:cubicBezTo>
                      <a:pt x="0" y="26"/>
                      <a:pt x="0" y="25"/>
                      <a:pt x="0" y="24"/>
                    </a:cubicBezTo>
                    <a:cubicBezTo>
                      <a:pt x="0" y="16"/>
                      <a:pt x="0" y="8"/>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87" name="Freeform 116"/>
              <p:cNvSpPr>
                <a:spLocks/>
              </p:cNvSpPr>
              <p:nvPr/>
            </p:nvSpPr>
            <p:spPr bwMode="auto">
              <a:xfrm>
                <a:off x="2054" y="1888"/>
                <a:ext cx="28" cy="30"/>
              </a:xfrm>
              <a:custGeom>
                <a:avLst/>
                <a:gdLst>
                  <a:gd name="T0" fmla="*/ 24 w 14"/>
                  <a:gd name="T1" fmla="*/ 0 h 15"/>
                  <a:gd name="T2" fmla="*/ 96 w 14"/>
                  <a:gd name="T3" fmla="*/ 0 h 15"/>
                  <a:gd name="T4" fmla="*/ 40 w 14"/>
                  <a:gd name="T5" fmla="*/ 120 h 15"/>
                  <a:gd name="T6" fmla="*/ 24 w 14"/>
                  <a:gd name="T7" fmla="*/ 0 h 15"/>
                  <a:gd name="T8" fmla="*/ 0 60000 65536"/>
                  <a:gd name="T9" fmla="*/ 0 60000 65536"/>
                  <a:gd name="T10" fmla="*/ 0 60000 65536"/>
                  <a:gd name="T11" fmla="*/ 0 60000 65536"/>
                  <a:gd name="T12" fmla="*/ 0 w 14"/>
                  <a:gd name="T13" fmla="*/ 0 h 15"/>
                  <a:gd name="T14" fmla="*/ 14 w 14"/>
                  <a:gd name="T15" fmla="*/ 15 h 15"/>
                </a:gdLst>
                <a:ahLst/>
                <a:cxnLst>
                  <a:cxn ang="T8">
                    <a:pos x="T0" y="T1"/>
                  </a:cxn>
                  <a:cxn ang="T9">
                    <a:pos x="T2" y="T3"/>
                  </a:cxn>
                  <a:cxn ang="T10">
                    <a:pos x="T4" y="T5"/>
                  </a:cxn>
                  <a:cxn ang="T11">
                    <a:pos x="T6" y="T7"/>
                  </a:cxn>
                </a:cxnLst>
                <a:rect l="T12" t="T13" r="T14" b="T15"/>
                <a:pathLst>
                  <a:path w="14" h="15">
                    <a:moveTo>
                      <a:pt x="3" y="0"/>
                    </a:moveTo>
                    <a:cubicBezTo>
                      <a:pt x="6" y="0"/>
                      <a:pt x="9" y="0"/>
                      <a:pt x="12" y="0"/>
                    </a:cubicBezTo>
                    <a:cubicBezTo>
                      <a:pt x="14" y="9"/>
                      <a:pt x="7" y="10"/>
                      <a:pt x="5" y="15"/>
                    </a:cubicBezTo>
                    <a:cubicBezTo>
                      <a:pt x="0" y="14"/>
                      <a:pt x="4" y="4"/>
                      <a:pt x="3"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188" name="Freeform 117"/>
              <p:cNvSpPr>
                <a:spLocks/>
              </p:cNvSpPr>
              <p:nvPr/>
            </p:nvSpPr>
            <p:spPr bwMode="auto">
              <a:xfrm>
                <a:off x="1476" y="1892"/>
                <a:ext cx="18" cy="22"/>
              </a:xfrm>
              <a:custGeom>
                <a:avLst/>
                <a:gdLst>
                  <a:gd name="T0" fmla="*/ 0 w 9"/>
                  <a:gd name="T1" fmla="*/ 72 h 11"/>
                  <a:gd name="T2" fmla="*/ 32 w 9"/>
                  <a:gd name="T3" fmla="*/ 0 h 11"/>
                  <a:gd name="T4" fmla="*/ 48 w 9"/>
                  <a:gd name="T5" fmla="*/ 0 h 11"/>
                  <a:gd name="T6" fmla="*/ 72 w 9"/>
                  <a:gd name="T7" fmla="*/ 0 h 11"/>
                  <a:gd name="T8" fmla="*/ 72 w 9"/>
                  <a:gd name="T9" fmla="*/ 32 h 11"/>
                  <a:gd name="T10" fmla="*/ 0 w 9"/>
                  <a:gd name="T11" fmla="*/ 88 h 11"/>
                  <a:gd name="T12" fmla="*/ 0 w 9"/>
                  <a:gd name="T13" fmla="*/ 72 h 11"/>
                  <a:gd name="T14" fmla="*/ 0 60000 65536"/>
                  <a:gd name="T15" fmla="*/ 0 60000 65536"/>
                  <a:gd name="T16" fmla="*/ 0 60000 65536"/>
                  <a:gd name="T17" fmla="*/ 0 60000 65536"/>
                  <a:gd name="T18" fmla="*/ 0 60000 65536"/>
                  <a:gd name="T19" fmla="*/ 0 60000 65536"/>
                  <a:gd name="T20" fmla="*/ 0 60000 65536"/>
                  <a:gd name="T21" fmla="*/ 0 w 9"/>
                  <a:gd name="T22" fmla="*/ 0 h 11"/>
                  <a:gd name="T23" fmla="*/ 9 w 9"/>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1">
                    <a:moveTo>
                      <a:pt x="0" y="9"/>
                    </a:moveTo>
                    <a:cubicBezTo>
                      <a:pt x="0" y="4"/>
                      <a:pt x="6" y="6"/>
                      <a:pt x="4" y="0"/>
                    </a:cubicBezTo>
                    <a:cubicBezTo>
                      <a:pt x="5" y="0"/>
                      <a:pt x="6" y="0"/>
                      <a:pt x="6" y="0"/>
                    </a:cubicBezTo>
                    <a:cubicBezTo>
                      <a:pt x="7" y="0"/>
                      <a:pt x="8" y="0"/>
                      <a:pt x="9" y="0"/>
                    </a:cubicBezTo>
                    <a:cubicBezTo>
                      <a:pt x="9" y="1"/>
                      <a:pt x="9" y="3"/>
                      <a:pt x="9" y="4"/>
                    </a:cubicBezTo>
                    <a:cubicBezTo>
                      <a:pt x="4" y="5"/>
                      <a:pt x="4" y="10"/>
                      <a:pt x="0" y="11"/>
                    </a:cubicBezTo>
                    <a:cubicBezTo>
                      <a:pt x="0" y="10"/>
                      <a:pt x="0" y="10"/>
                      <a:pt x="0" y="9"/>
                    </a:cubicBezTo>
                    <a:close/>
                  </a:path>
                </a:pathLst>
              </a:custGeom>
              <a:solidFill>
                <a:srgbClr val="EEEEEE"/>
              </a:solidFill>
              <a:ln w="9525">
                <a:noFill/>
                <a:round/>
                <a:headEnd/>
                <a:tailEnd/>
              </a:ln>
            </p:spPr>
            <p:txBody>
              <a:bodyPr/>
              <a:lstStyle/>
              <a:p>
                <a:endParaRPr lang="zh-CN" altLang="en-US" sz="2000">
                  <a:solidFill>
                    <a:schemeClr val="tx1"/>
                  </a:solidFill>
                  <a:ea typeface="微软雅黑" pitchFamily="34" charset="-122"/>
                </a:endParaRPr>
              </a:p>
            </p:txBody>
          </p:sp>
          <p:sp>
            <p:nvSpPr>
              <p:cNvPr id="52189" name="Freeform 118"/>
              <p:cNvSpPr>
                <a:spLocks/>
              </p:cNvSpPr>
              <p:nvPr/>
            </p:nvSpPr>
            <p:spPr bwMode="auto">
              <a:xfrm>
                <a:off x="1464" y="1910"/>
                <a:ext cx="8" cy="40"/>
              </a:xfrm>
              <a:custGeom>
                <a:avLst/>
                <a:gdLst>
                  <a:gd name="T0" fmla="*/ 32 w 4"/>
                  <a:gd name="T1" fmla="*/ 0 h 20"/>
                  <a:gd name="T2" fmla="*/ 32 w 4"/>
                  <a:gd name="T3" fmla="*/ 160 h 20"/>
                  <a:gd name="T4" fmla="*/ 32 w 4"/>
                  <a:gd name="T5" fmla="*/ 0 h 20"/>
                  <a:gd name="T6" fmla="*/ 0 60000 65536"/>
                  <a:gd name="T7" fmla="*/ 0 60000 65536"/>
                  <a:gd name="T8" fmla="*/ 0 60000 65536"/>
                  <a:gd name="T9" fmla="*/ 0 w 4"/>
                  <a:gd name="T10" fmla="*/ 0 h 20"/>
                  <a:gd name="T11" fmla="*/ 4 w 4"/>
                  <a:gd name="T12" fmla="*/ 20 h 20"/>
                </a:gdLst>
                <a:ahLst/>
                <a:cxnLst>
                  <a:cxn ang="T6">
                    <a:pos x="T0" y="T1"/>
                  </a:cxn>
                  <a:cxn ang="T7">
                    <a:pos x="T2" y="T3"/>
                  </a:cxn>
                  <a:cxn ang="T8">
                    <a:pos x="T4" y="T5"/>
                  </a:cxn>
                </a:cxnLst>
                <a:rect l="T9" t="T10" r="T11" b="T12"/>
                <a:pathLst>
                  <a:path w="4" h="20">
                    <a:moveTo>
                      <a:pt x="4" y="0"/>
                    </a:moveTo>
                    <a:cubicBezTo>
                      <a:pt x="4" y="7"/>
                      <a:pt x="4" y="13"/>
                      <a:pt x="4" y="20"/>
                    </a:cubicBezTo>
                    <a:cubicBezTo>
                      <a:pt x="0" y="18"/>
                      <a:pt x="0" y="2"/>
                      <a:pt x="4"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90" name="Freeform 119"/>
              <p:cNvSpPr>
                <a:spLocks/>
              </p:cNvSpPr>
              <p:nvPr/>
            </p:nvSpPr>
            <p:spPr bwMode="auto">
              <a:xfrm>
                <a:off x="1472" y="1910"/>
                <a:ext cx="4" cy="40"/>
              </a:xfrm>
              <a:custGeom>
                <a:avLst/>
                <a:gdLst>
                  <a:gd name="T0" fmla="*/ 0 w 2"/>
                  <a:gd name="T1" fmla="*/ 0 h 20"/>
                  <a:gd name="T2" fmla="*/ 16 w 2"/>
                  <a:gd name="T3" fmla="*/ 0 h 20"/>
                  <a:gd name="T4" fmla="*/ 16 w 2"/>
                  <a:gd name="T5" fmla="*/ 16 h 20"/>
                  <a:gd name="T6" fmla="*/ 16 w 2"/>
                  <a:gd name="T7" fmla="*/ 32 h 20"/>
                  <a:gd name="T8" fmla="*/ 16 w 2"/>
                  <a:gd name="T9" fmla="*/ 128 h 20"/>
                  <a:gd name="T10" fmla="*/ 16 w 2"/>
                  <a:gd name="T11" fmla="*/ 144 h 20"/>
                  <a:gd name="T12" fmla="*/ 16 w 2"/>
                  <a:gd name="T13" fmla="*/ 160 h 20"/>
                  <a:gd name="T14" fmla="*/ 0 w 2"/>
                  <a:gd name="T15" fmla="*/ 160 h 20"/>
                  <a:gd name="T16" fmla="*/ 0 w 2"/>
                  <a:gd name="T17" fmla="*/ 0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0"/>
                  <a:gd name="T29" fmla="*/ 2 w 2"/>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0">
                    <a:moveTo>
                      <a:pt x="0" y="0"/>
                    </a:moveTo>
                    <a:cubicBezTo>
                      <a:pt x="0" y="0"/>
                      <a:pt x="1" y="0"/>
                      <a:pt x="2" y="0"/>
                    </a:cubicBezTo>
                    <a:cubicBezTo>
                      <a:pt x="2" y="1"/>
                      <a:pt x="2" y="1"/>
                      <a:pt x="2" y="2"/>
                    </a:cubicBezTo>
                    <a:cubicBezTo>
                      <a:pt x="2" y="3"/>
                      <a:pt x="2" y="4"/>
                      <a:pt x="2" y="4"/>
                    </a:cubicBezTo>
                    <a:cubicBezTo>
                      <a:pt x="2" y="8"/>
                      <a:pt x="2" y="12"/>
                      <a:pt x="2" y="16"/>
                    </a:cubicBezTo>
                    <a:cubicBezTo>
                      <a:pt x="2" y="16"/>
                      <a:pt x="2" y="17"/>
                      <a:pt x="2" y="18"/>
                    </a:cubicBezTo>
                    <a:cubicBezTo>
                      <a:pt x="2" y="18"/>
                      <a:pt x="2" y="19"/>
                      <a:pt x="2" y="20"/>
                    </a:cubicBezTo>
                    <a:cubicBezTo>
                      <a:pt x="1" y="20"/>
                      <a:pt x="0" y="20"/>
                      <a:pt x="0" y="20"/>
                    </a:cubicBezTo>
                    <a:cubicBezTo>
                      <a:pt x="0" y="13"/>
                      <a:pt x="0" y="7"/>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91" name="Freeform 120"/>
              <p:cNvSpPr>
                <a:spLocks/>
              </p:cNvSpPr>
              <p:nvPr/>
            </p:nvSpPr>
            <p:spPr bwMode="auto">
              <a:xfrm>
                <a:off x="1476" y="1918"/>
                <a:ext cx="4" cy="24"/>
              </a:xfrm>
              <a:custGeom>
                <a:avLst/>
                <a:gdLst>
                  <a:gd name="T0" fmla="*/ 0 w 2"/>
                  <a:gd name="T1" fmla="*/ 0 h 12"/>
                  <a:gd name="T2" fmla="*/ 16 w 2"/>
                  <a:gd name="T3" fmla="*/ 0 h 12"/>
                  <a:gd name="T4" fmla="*/ 16 w 2"/>
                  <a:gd name="T5" fmla="*/ 96 h 12"/>
                  <a:gd name="T6" fmla="*/ 0 w 2"/>
                  <a:gd name="T7" fmla="*/ 96 h 12"/>
                  <a:gd name="T8" fmla="*/ 0 w 2"/>
                  <a:gd name="T9" fmla="*/ 0 h 12"/>
                  <a:gd name="T10" fmla="*/ 0 60000 65536"/>
                  <a:gd name="T11" fmla="*/ 0 60000 65536"/>
                  <a:gd name="T12" fmla="*/ 0 60000 65536"/>
                  <a:gd name="T13" fmla="*/ 0 60000 65536"/>
                  <a:gd name="T14" fmla="*/ 0 60000 65536"/>
                  <a:gd name="T15" fmla="*/ 0 w 2"/>
                  <a:gd name="T16" fmla="*/ 0 h 12"/>
                  <a:gd name="T17" fmla="*/ 2 w 2"/>
                  <a:gd name="T18" fmla="*/ 12 h 12"/>
                </a:gdLst>
                <a:ahLst/>
                <a:cxnLst>
                  <a:cxn ang="T10">
                    <a:pos x="T0" y="T1"/>
                  </a:cxn>
                  <a:cxn ang="T11">
                    <a:pos x="T2" y="T3"/>
                  </a:cxn>
                  <a:cxn ang="T12">
                    <a:pos x="T4" y="T5"/>
                  </a:cxn>
                  <a:cxn ang="T13">
                    <a:pos x="T6" y="T7"/>
                  </a:cxn>
                  <a:cxn ang="T14">
                    <a:pos x="T8" y="T9"/>
                  </a:cxn>
                </a:cxnLst>
                <a:rect l="T15" t="T16" r="T17" b="T18"/>
                <a:pathLst>
                  <a:path w="2" h="12">
                    <a:moveTo>
                      <a:pt x="0" y="0"/>
                    </a:moveTo>
                    <a:cubicBezTo>
                      <a:pt x="1" y="0"/>
                      <a:pt x="1" y="0"/>
                      <a:pt x="2" y="0"/>
                    </a:cubicBezTo>
                    <a:cubicBezTo>
                      <a:pt x="2" y="4"/>
                      <a:pt x="2" y="8"/>
                      <a:pt x="2" y="12"/>
                    </a:cubicBezTo>
                    <a:cubicBezTo>
                      <a:pt x="1" y="12"/>
                      <a:pt x="1" y="12"/>
                      <a:pt x="0" y="12"/>
                    </a:cubicBezTo>
                    <a:cubicBezTo>
                      <a:pt x="0" y="8"/>
                      <a:pt x="0" y="4"/>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92" name="Freeform 121"/>
              <p:cNvSpPr>
                <a:spLocks/>
              </p:cNvSpPr>
              <p:nvPr/>
            </p:nvSpPr>
            <p:spPr bwMode="auto">
              <a:xfrm>
                <a:off x="2056" y="1932"/>
                <a:ext cx="8" cy="18"/>
              </a:xfrm>
              <a:custGeom>
                <a:avLst/>
                <a:gdLst>
                  <a:gd name="T0" fmla="*/ 0 w 4"/>
                  <a:gd name="T1" fmla="*/ 0 h 9"/>
                  <a:gd name="T2" fmla="*/ 32 w 4"/>
                  <a:gd name="T3" fmla="*/ 0 h 9"/>
                  <a:gd name="T4" fmla="*/ 32 w 4"/>
                  <a:gd name="T5" fmla="*/ 72 h 9"/>
                  <a:gd name="T6" fmla="*/ 0 w 4"/>
                  <a:gd name="T7" fmla="*/ 72 h 9"/>
                  <a:gd name="T8" fmla="*/ 0 w 4"/>
                  <a:gd name="T9" fmla="*/ 0 h 9"/>
                  <a:gd name="T10" fmla="*/ 0 60000 65536"/>
                  <a:gd name="T11" fmla="*/ 0 60000 65536"/>
                  <a:gd name="T12" fmla="*/ 0 60000 65536"/>
                  <a:gd name="T13" fmla="*/ 0 60000 65536"/>
                  <a:gd name="T14" fmla="*/ 0 60000 65536"/>
                  <a:gd name="T15" fmla="*/ 0 w 4"/>
                  <a:gd name="T16" fmla="*/ 0 h 9"/>
                  <a:gd name="T17" fmla="*/ 4 w 4"/>
                  <a:gd name="T18" fmla="*/ 9 h 9"/>
                </a:gdLst>
                <a:ahLst/>
                <a:cxnLst>
                  <a:cxn ang="T10">
                    <a:pos x="T0" y="T1"/>
                  </a:cxn>
                  <a:cxn ang="T11">
                    <a:pos x="T2" y="T3"/>
                  </a:cxn>
                  <a:cxn ang="T12">
                    <a:pos x="T4" y="T5"/>
                  </a:cxn>
                  <a:cxn ang="T13">
                    <a:pos x="T6" y="T7"/>
                  </a:cxn>
                  <a:cxn ang="T14">
                    <a:pos x="T8" y="T9"/>
                  </a:cxn>
                </a:cxnLst>
                <a:rect l="T15" t="T16" r="T17" b="T18"/>
                <a:pathLst>
                  <a:path w="4" h="9">
                    <a:moveTo>
                      <a:pt x="0" y="0"/>
                    </a:moveTo>
                    <a:cubicBezTo>
                      <a:pt x="1" y="0"/>
                      <a:pt x="3" y="0"/>
                      <a:pt x="4" y="0"/>
                    </a:cubicBezTo>
                    <a:cubicBezTo>
                      <a:pt x="4" y="3"/>
                      <a:pt x="4" y="6"/>
                      <a:pt x="4" y="9"/>
                    </a:cubicBezTo>
                    <a:cubicBezTo>
                      <a:pt x="3" y="9"/>
                      <a:pt x="1" y="9"/>
                      <a:pt x="0" y="9"/>
                    </a:cubicBezTo>
                    <a:cubicBezTo>
                      <a:pt x="0" y="6"/>
                      <a:pt x="0" y="3"/>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93" name="Freeform 122"/>
              <p:cNvSpPr>
                <a:spLocks/>
              </p:cNvSpPr>
              <p:nvPr/>
            </p:nvSpPr>
            <p:spPr bwMode="auto">
              <a:xfrm>
                <a:off x="1207" y="1942"/>
                <a:ext cx="72" cy="70"/>
              </a:xfrm>
              <a:custGeom>
                <a:avLst/>
                <a:gdLst>
                  <a:gd name="T0" fmla="*/ 0 w 36"/>
                  <a:gd name="T1" fmla="*/ 280 h 35"/>
                  <a:gd name="T2" fmla="*/ 288 w 36"/>
                  <a:gd name="T3" fmla="*/ 0 h 35"/>
                  <a:gd name="T4" fmla="*/ 288 w 36"/>
                  <a:gd name="T5" fmla="*/ 16 h 35"/>
                  <a:gd name="T6" fmla="*/ 16 w 36"/>
                  <a:gd name="T7" fmla="*/ 280 h 35"/>
                  <a:gd name="T8" fmla="*/ 0 w 36"/>
                  <a:gd name="T9" fmla="*/ 28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0" y="35"/>
                    </a:moveTo>
                    <a:cubicBezTo>
                      <a:pt x="11" y="22"/>
                      <a:pt x="23" y="10"/>
                      <a:pt x="36" y="0"/>
                    </a:cubicBezTo>
                    <a:cubicBezTo>
                      <a:pt x="36" y="0"/>
                      <a:pt x="36" y="1"/>
                      <a:pt x="36" y="2"/>
                    </a:cubicBezTo>
                    <a:cubicBezTo>
                      <a:pt x="26" y="14"/>
                      <a:pt x="14" y="25"/>
                      <a:pt x="2" y="35"/>
                    </a:cubicBezTo>
                    <a:cubicBezTo>
                      <a:pt x="2" y="35"/>
                      <a:pt x="1" y="35"/>
                      <a:pt x="0" y="35"/>
                    </a:cubicBezTo>
                    <a:close/>
                  </a:path>
                </a:pathLst>
              </a:custGeom>
              <a:solidFill>
                <a:srgbClr val="EEEEEE"/>
              </a:solidFill>
              <a:ln w="9525">
                <a:noFill/>
                <a:round/>
                <a:headEnd/>
                <a:tailEnd/>
              </a:ln>
            </p:spPr>
            <p:txBody>
              <a:bodyPr/>
              <a:lstStyle/>
              <a:p>
                <a:endParaRPr lang="zh-CN" altLang="en-US" sz="2000">
                  <a:solidFill>
                    <a:schemeClr val="tx1"/>
                  </a:solidFill>
                  <a:ea typeface="微软雅黑" pitchFamily="34" charset="-122"/>
                </a:endParaRPr>
              </a:p>
            </p:txBody>
          </p:sp>
          <p:sp>
            <p:nvSpPr>
              <p:cNvPr id="52194" name="Freeform 123"/>
              <p:cNvSpPr>
                <a:spLocks noEditPoints="1"/>
              </p:cNvSpPr>
              <p:nvPr/>
            </p:nvSpPr>
            <p:spPr bwMode="auto">
              <a:xfrm>
                <a:off x="2074" y="1942"/>
                <a:ext cx="62" cy="110"/>
              </a:xfrm>
              <a:custGeom>
                <a:avLst/>
                <a:gdLst>
                  <a:gd name="T0" fmla="*/ 248 w 31"/>
                  <a:gd name="T1" fmla="*/ 32 h 55"/>
                  <a:gd name="T2" fmla="*/ 64 w 31"/>
                  <a:gd name="T3" fmla="*/ 136 h 55"/>
                  <a:gd name="T4" fmla="*/ 0 w 31"/>
                  <a:gd name="T5" fmla="*/ 424 h 55"/>
                  <a:gd name="T6" fmla="*/ 0 w 31"/>
                  <a:gd name="T7" fmla="*/ 64 h 55"/>
                  <a:gd name="T8" fmla="*/ 248 w 31"/>
                  <a:gd name="T9" fmla="*/ 32 h 55"/>
                  <a:gd name="T10" fmla="*/ 16 w 31"/>
                  <a:gd name="T11" fmla="*/ 88 h 55"/>
                  <a:gd name="T12" fmla="*/ 16 w 31"/>
                  <a:gd name="T13" fmla="*/ 408 h 55"/>
                  <a:gd name="T14" fmla="*/ 120 w 31"/>
                  <a:gd name="T15" fmla="*/ 248 h 55"/>
                  <a:gd name="T16" fmla="*/ 48 w 31"/>
                  <a:gd name="T17" fmla="*/ 120 h 55"/>
                  <a:gd name="T18" fmla="*/ 192 w 31"/>
                  <a:gd name="T19" fmla="*/ 48 h 55"/>
                  <a:gd name="T20" fmla="*/ 16 w 31"/>
                  <a:gd name="T21" fmla="*/ 88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55"/>
                  <a:gd name="T35" fmla="*/ 31 w 31"/>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55">
                    <a:moveTo>
                      <a:pt x="31" y="4"/>
                    </a:moveTo>
                    <a:cubicBezTo>
                      <a:pt x="28" y="13"/>
                      <a:pt x="22" y="19"/>
                      <a:pt x="8" y="17"/>
                    </a:cubicBezTo>
                    <a:cubicBezTo>
                      <a:pt x="21" y="25"/>
                      <a:pt x="22" y="55"/>
                      <a:pt x="0" y="53"/>
                    </a:cubicBezTo>
                    <a:cubicBezTo>
                      <a:pt x="0" y="38"/>
                      <a:pt x="0" y="23"/>
                      <a:pt x="0" y="8"/>
                    </a:cubicBezTo>
                    <a:cubicBezTo>
                      <a:pt x="16" y="13"/>
                      <a:pt x="22" y="0"/>
                      <a:pt x="31" y="4"/>
                    </a:cubicBezTo>
                    <a:close/>
                    <a:moveTo>
                      <a:pt x="2" y="11"/>
                    </a:moveTo>
                    <a:cubicBezTo>
                      <a:pt x="2" y="24"/>
                      <a:pt x="2" y="37"/>
                      <a:pt x="2" y="51"/>
                    </a:cubicBezTo>
                    <a:cubicBezTo>
                      <a:pt x="10" y="48"/>
                      <a:pt x="17" y="43"/>
                      <a:pt x="15" y="31"/>
                    </a:cubicBezTo>
                    <a:cubicBezTo>
                      <a:pt x="13" y="25"/>
                      <a:pt x="3" y="26"/>
                      <a:pt x="6" y="15"/>
                    </a:cubicBezTo>
                    <a:cubicBezTo>
                      <a:pt x="17" y="18"/>
                      <a:pt x="28" y="10"/>
                      <a:pt x="24" y="6"/>
                    </a:cubicBezTo>
                    <a:cubicBezTo>
                      <a:pt x="23" y="14"/>
                      <a:pt x="9" y="9"/>
                      <a:pt x="2" y="11"/>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195" name="Freeform 124"/>
              <p:cNvSpPr>
                <a:spLocks/>
              </p:cNvSpPr>
              <p:nvPr/>
            </p:nvSpPr>
            <p:spPr bwMode="auto">
              <a:xfrm>
                <a:off x="1556" y="1954"/>
                <a:ext cx="66" cy="4"/>
              </a:xfrm>
              <a:custGeom>
                <a:avLst/>
                <a:gdLst>
                  <a:gd name="T0" fmla="*/ 0 w 33"/>
                  <a:gd name="T1" fmla="*/ 16 h 2"/>
                  <a:gd name="T2" fmla="*/ 0 w 33"/>
                  <a:gd name="T3" fmla="*/ 0 h 2"/>
                  <a:gd name="T4" fmla="*/ 264 w 33"/>
                  <a:gd name="T5" fmla="*/ 0 h 2"/>
                  <a:gd name="T6" fmla="*/ 264 w 33"/>
                  <a:gd name="T7" fmla="*/ 16 h 2"/>
                  <a:gd name="T8" fmla="*/ 0 w 33"/>
                  <a:gd name="T9" fmla="*/ 16 h 2"/>
                  <a:gd name="T10" fmla="*/ 0 60000 65536"/>
                  <a:gd name="T11" fmla="*/ 0 60000 65536"/>
                  <a:gd name="T12" fmla="*/ 0 60000 65536"/>
                  <a:gd name="T13" fmla="*/ 0 60000 65536"/>
                  <a:gd name="T14" fmla="*/ 0 60000 65536"/>
                  <a:gd name="T15" fmla="*/ 0 w 33"/>
                  <a:gd name="T16" fmla="*/ 0 h 2"/>
                  <a:gd name="T17" fmla="*/ 33 w 33"/>
                  <a:gd name="T18" fmla="*/ 2 h 2"/>
                </a:gdLst>
                <a:ahLst/>
                <a:cxnLst>
                  <a:cxn ang="T10">
                    <a:pos x="T0" y="T1"/>
                  </a:cxn>
                  <a:cxn ang="T11">
                    <a:pos x="T2" y="T3"/>
                  </a:cxn>
                  <a:cxn ang="T12">
                    <a:pos x="T4" y="T5"/>
                  </a:cxn>
                  <a:cxn ang="T13">
                    <a:pos x="T6" y="T7"/>
                  </a:cxn>
                  <a:cxn ang="T14">
                    <a:pos x="T8" y="T9"/>
                  </a:cxn>
                </a:cxnLst>
                <a:rect l="T15" t="T16" r="T17" b="T18"/>
                <a:pathLst>
                  <a:path w="33" h="2">
                    <a:moveTo>
                      <a:pt x="0" y="2"/>
                    </a:moveTo>
                    <a:cubicBezTo>
                      <a:pt x="0" y="2"/>
                      <a:pt x="0" y="1"/>
                      <a:pt x="0" y="0"/>
                    </a:cubicBezTo>
                    <a:cubicBezTo>
                      <a:pt x="11" y="0"/>
                      <a:pt x="22" y="0"/>
                      <a:pt x="33" y="0"/>
                    </a:cubicBezTo>
                    <a:cubicBezTo>
                      <a:pt x="33" y="1"/>
                      <a:pt x="33" y="2"/>
                      <a:pt x="33" y="2"/>
                    </a:cubicBezTo>
                    <a:cubicBezTo>
                      <a:pt x="22" y="2"/>
                      <a:pt x="11" y="2"/>
                      <a:pt x="0" y="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196" name="Freeform 125"/>
              <p:cNvSpPr>
                <a:spLocks noEditPoints="1"/>
              </p:cNvSpPr>
              <p:nvPr/>
            </p:nvSpPr>
            <p:spPr bwMode="auto">
              <a:xfrm>
                <a:off x="2060" y="1906"/>
                <a:ext cx="468" cy="465"/>
              </a:xfrm>
              <a:custGeom>
                <a:avLst/>
                <a:gdLst>
                  <a:gd name="T0" fmla="*/ 1832 w 234"/>
                  <a:gd name="T1" fmla="*/ 1201 h 232"/>
                  <a:gd name="T2" fmla="*/ 1656 w 234"/>
                  <a:gd name="T3" fmla="*/ 1611 h 232"/>
                  <a:gd name="T4" fmla="*/ 1032 w 234"/>
                  <a:gd name="T5" fmla="*/ 1828 h 232"/>
                  <a:gd name="T6" fmla="*/ 712 w 234"/>
                  <a:gd name="T7" fmla="*/ 1868 h 232"/>
                  <a:gd name="T8" fmla="*/ 712 w 234"/>
                  <a:gd name="T9" fmla="*/ 1684 h 232"/>
                  <a:gd name="T10" fmla="*/ 232 w 234"/>
                  <a:gd name="T11" fmla="*/ 1056 h 232"/>
                  <a:gd name="T12" fmla="*/ 232 w 234"/>
                  <a:gd name="T13" fmla="*/ 908 h 232"/>
                  <a:gd name="T14" fmla="*/ 0 w 234"/>
                  <a:gd name="T15" fmla="*/ 643 h 232"/>
                  <a:gd name="T16" fmla="*/ 232 w 234"/>
                  <a:gd name="T17" fmla="*/ 515 h 232"/>
                  <a:gd name="T18" fmla="*/ 712 w 234"/>
                  <a:gd name="T19" fmla="*/ 571 h 232"/>
                  <a:gd name="T20" fmla="*/ 1176 w 234"/>
                  <a:gd name="T21" fmla="*/ 627 h 232"/>
                  <a:gd name="T22" fmla="*/ 1320 w 234"/>
                  <a:gd name="T23" fmla="*/ 876 h 232"/>
                  <a:gd name="T24" fmla="*/ 1640 w 234"/>
                  <a:gd name="T25" fmla="*/ 1201 h 232"/>
                  <a:gd name="T26" fmla="*/ 1832 w 234"/>
                  <a:gd name="T27" fmla="*/ 1201 h 232"/>
                  <a:gd name="T28" fmla="*/ 32 w 234"/>
                  <a:gd name="T29" fmla="*/ 643 h 232"/>
                  <a:gd name="T30" fmla="*/ 248 w 234"/>
                  <a:gd name="T31" fmla="*/ 892 h 232"/>
                  <a:gd name="T32" fmla="*/ 248 w 234"/>
                  <a:gd name="T33" fmla="*/ 1040 h 232"/>
                  <a:gd name="T34" fmla="*/ 728 w 234"/>
                  <a:gd name="T35" fmla="*/ 1652 h 232"/>
                  <a:gd name="T36" fmla="*/ 744 w 234"/>
                  <a:gd name="T37" fmla="*/ 1828 h 232"/>
                  <a:gd name="T38" fmla="*/ 1640 w 234"/>
                  <a:gd name="T39" fmla="*/ 1595 h 232"/>
                  <a:gd name="T40" fmla="*/ 1816 w 234"/>
                  <a:gd name="T41" fmla="*/ 1217 h 232"/>
                  <a:gd name="T42" fmla="*/ 1624 w 234"/>
                  <a:gd name="T43" fmla="*/ 1217 h 232"/>
                  <a:gd name="T44" fmla="*/ 1304 w 234"/>
                  <a:gd name="T45" fmla="*/ 892 h 232"/>
                  <a:gd name="T46" fmla="*/ 1160 w 234"/>
                  <a:gd name="T47" fmla="*/ 643 h 232"/>
                  <a:gd name="T48" fmla="*/ 696 w 234"/>
                  <a:gd name="T49" fmla="*/ 587 h 232"/>
                  <a:gd name="T50" fmla="*/ 320 w 234"/>
                  <a:gd name="T51" fmla="*/ 265 h 232"/>
                  <a:gd name="T52" fmla="*/ 32 w 234"/>
                  <a:gd name="T53" fmla="*/ 643 h 2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4"/>
                  <a:gd name="T82" fmla="*/ 0 h 232"/>
                  <a:gd name="T83" fmla="*/ 234 w 234"/>
                  <a:gd name="T84" fmla="*/ 232 h 2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4" h="232">
                    <a:moveTo>
                      <a:pt x="229" y="149"/>
                    </a:moveTo>
                    <a:cubicBezTo>
                      <a:pt x="234" y="178"/>
                      <a:pt x="222" y="190"/>
                      <a:pt x="207" y="200"/>
                    </a:cubicBezTo>
                    <a:cubicBezTo>
                      <a:pt x="169" y="192"/>
                      <a:pt x="157" y="221"/>
                      <a:pt x="129" y="227"/>
                    </a:cubicBezTo>
                    <a:cubicBezTo>
                      <a:pt x="116" y="230"/>
                      <a:pt x="105" y="222"/>
                      <a:pt x="89" y="232"/>
                    </a:cubicBezTo>
                    <a:cubicBezTo>
                      <a:pt x="89" y="224"/>
                      <a:pt x="89" y="217"/>
                      <a:pt x="89" y="209"/>
                    </a:cubicBezTo>
                    <a:cubicBezTo>
                      <a:pt x="62" y="190"/>
                      <a:pt x="50" y="156"/>
                      <a:pt x="29" y="131"/>
                    </a:cubicBezTo>
                    <a:cubicBezTo>
                      <a:pt x="29" y="125"/>
                      <a:pt x="29" y="119"/>
                      <a:pt x="29" y="113"/>
                    </a:cubicBezTo>
                    <a:cubicBezTo>
                      <a:pt x="21" y="100"/>
                      <a:pt x="6" y="95"/>
                      <a:pt x="0" y="80"/>
                    </a:cubicBezTo>
                    <a:cubicBezTo>
                      <a:pt x="10" y="75"/>
                      <a:pt x="23" y="73"/>
                      <a:pt x="29" y="64"/>
                    </a:cubicBezTo>
                    <a:cubicBezTo>
                      <a:pt x="27" y="0"/>
                      <a:pt x="74" y="57"/>
                      <a:pt x="89" y="71"/>
                    </a:cubicBezTo>
                    <a:cubicBezTo>
                      <a:pt x="115" y="66"/>
                      <a:pt x="124" y="79"/>
                      <a:pt x="147" y="78"/>
                    </a:cubicBezTo>
                    <a:cubicBezTo>
                      <a:pt x="152" y="89"/>
                      <a:pt x="168" y="89"/>
                      <a:pt x="165" y="109"/>
                    </a:cubicBezTo>
                    <a:cubicBezTo>
                      <a:pt x="179" y="121"/>
                      <a:pt x="190" y="137"/>
                      <a:pt x="205" y="149"/>
                    </a:cubicBezTo>
                    <a:cubicBezTo>
                      <a:pt x="213" y="149"/>
                      <a:pt x="221" y="149"/>
                      <a:pt x="229" y="149"/>
                    </a:cubicBezTo>
                    <a:close/>
                    <a:moveTo>
                      <a:pt x="4" y="80"/>
                    </a:moveTo>
                    <a:cubicBezTo>
                      <a:pt x="9" y="94"/>
                      <a:pt x="24" y="99"/>
                      <a:pt x="31" y="111"/>
                    </a:cubicBezTo>
                    <a:cubicBezTo>
                      <a:pt x="31" y="117"/>
                      <a:pt x="31" y="123"/>
                      <a:pt x="31" y="129"/>
                    </a:cubicBezTo>
                    <a:cubicBezTo>
                      <a:pt x="53" y="152"/>
                      <a:pt x="62" y="188"/>
                      <a:pt x="91" y="205"/>
                    </a:cubicBezTo>
                    <a:cubicBezTo>
                      <a:pt x="93" y="212"/>
                      <a:pt x="88" y="224"/>
                      <a:pt x="93" y="227"/>
                    </a:cubicBezTo>
                    <a:cubicBezTo>
                      <a:pt x="145" y="231"/>
                      <a:pt x="154" y="194"/>
                      <a:pt x="205" y="198"/>
                    </a:cubicBezTo>
                    <a:cubicBezTo>
                      <a:pt x="218" y="188"/>
                      <a:pt x="232" y="179"/>
                      <a:pt x="227" y="151"/>
                    </a:cubicBezTo>
                    <a:cubicBezTo>
                      <a:pt x="219" y="151"/>
                      <a:pt x="211" y="151"/>
                      <a:pt x="203" y="151"/>
                    </a:cubicBezTo>
                    <a:cubicBezTo>
                      <a:pt x="188" y="140"/>
                      <a:pt x="177" y="124"/>
                      <a:pt x="163" y="111"/>
                    </a:cubicBezTo>
                    <a:cubicBezTo>
                      <a:pt x="166" y="92"/>
                      <a:pt x="150" y="91"/>
                      <a:pt x="145" y="80"/>
                    </a:cubicBezTo>
                    <a:cubicBezTo>
                      <a:pt x="122" y="81"/>
                      <a:pt x="113" y="68"/>
                      <a:pt x="87" y="73"/>
                    </a:cubicBezTo>
                    <a:cubicBezTo>
                      <a:pt x="71" y="60"/>
                      <a:pt x="58" y="44"/>
                      <a:pt x="40" y="33"/>
                    </a:cubicBezTo>
                    <a:cubicBezTo>
                      <a:pt x="26" y="47"/>
                      <a:pt x="36" y="84"/>
                      <a:pt x="4" y="80"/>
                    </a:cubicBezTo>
                    <a:close/>
                  </a:path>
                </a:pathLst>
              </a:custGeom>
              <a:solidFill>
                <a:srgbClr val="FF0000"/>
              </a:solidFill>
              <a:ln w="9525">
                <a:noFill/>
                <a:round/>
                <a:headEnd/>
                <a:tailEnd/>
              </a:ln>
            </p:spPr>
            <p:txBody>
              <a:bodyPr/>
              <a:lstStyle/>
              <a:p>
                <a:endParaRPr lang="zh-CN" altLang="en-US" sz="2000">
                  <a:solidFill>
                    <a:schemeClr val="tx1"/>
                  </a:solidFill>
                  <a:ea typeface="微软雅黑" pitchFamily="34" charset="-122"/>
                </a:endParaRPr>
              </a:p>
            </p:txBody>
          </p:sp>
          <p:sp>
            <p:nvSpPr>
              <p:cNvPr id="52197" name="Freeform 126"/>
              <p:cNvSpPr>
                <a:spLocks/>
              </p:cNvSpPr>
              <p:nvPr/>
            </p:nvSpPr>
            <p:spPr bwMode="auto">
              <a:xfrm>
                <a:off x="2068" y="1972"/>
                <a:ext cx="456" cy="397"/>
              </a:xfrm>
              <a:custGeom>
                <a:avLst/>
                <a:gdLst>
                  <a:gd name="T0" fmla="*/ 288 w 228"/>
                  <a:gd name="T1" fmla="*/ 0 h 198"/>
                  <a:gd name="T2" fmla="*/ 664 w 228"/>
                  <a:gd name="T3" fmla="*/ 321 h 198"/>
                  <a:gd name="T4" fmla="*/ 1128 w 228"/>
                  <a:gd name="T5" fmla="*/ 377 h 198"/>
                  <a:gd name="T6" fmla="*/ 1272 w 228"/>
                  <a:gd name="T7" fmla="*/ 628 h 198"/>
                  <a:gd name="T8" fmla="*/ 1592 w 228"/>
                  <a:gd name="T9" fmla="*/ 952 h 198"/>
                  <a:gd name="T10" fmla="*/ 1784 w 228"/>
                  <a:gd name="T11" fmla="*/ 952 h 198"/>
                  <a:gd name="T12" fmla="*/ 1608 w 228"/>
                  <a:gd name="T13" fmla="*/ 1331 h 198"/>
                  <a:gd name="T14" fmla="*/ 712 w 228"/>
                  <a:gd name="T15" fmla="*/ 1564 h 198"/>
                  <a:gd name="T16" fmla="*/ 696 w 228"/>
                  <a:gd name="T17" fmla="*/ 1387 h 198"/>
                  <a:gd name="T18" fmla="*/ 216 w 228"/>
                  <a:gd name="T19" fmla="*/ 772 h 198"/>
                  <a:gd name="T20" fmla="*/ 216 w 228"/>
                  <a:gd name="T21" fmla="*/ 628 h 198"/>
                  <a:gd name="T22" fmla="*/ 0 w 228"/>
                  <a:gd name="T23" fmla="*/ 377 h 198"/>
                  <a:gd name="T24" fmla="*/ 288 w 228"/>
                  <a:gd name="T25" fmla="*/ 0 h 1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8"/>
                  <a:gd name="T40" fmla="*/ 0 h 198"/>
                  <a:gd name="T41" fmla="*/ 228 w 228"/>
                  <a:gd name="T42" fmla="*/ 198 h 1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8" h="198">
                    <a:moveTo>
                      <a:pt x="36" y="0"/>
                    </a:moveTo>
                    <a:cubicBezTo>
                      <a:pt x="54" y="11"/>
                      <a:pt x="67" y="27"/>
                      <a:pt x="83" y="40"/>
                    </a:cubicBezTo>
                    <a:cubicBezTo>
                      <a:pt x="109" y="35"/>
                      <a:pt x="118" y="48"/>
                      <a:pt x="141" y="47"/>
                    </a:cubicBezTo>
                    <a:cubicBezTo>
                      <a:pt x="146" y="58"/>
                      <a:pt x="162" y="59"/>
                      <a:pt x="159" y="78"/>
                    </a:cubicBezTo>
                    <a:cubicBezTo>
                      <a:pt x="173" y="91"/>
                      <a:pt x="184" y="107"/>
                      <a:pt x="199" y="118"/>
                    </a:cubicBezTo>
                    <a:cubicBezTo>
                      <a:pt x="207" y="118"/>
                      <a:pt x="215" y="118"/>
                      <a:pt x="223" y="118"/>
                    </a:cubicBezTo>
                    <a:cubicBezTo>
                      <a:pt x="228" y="146"/>
                      <a:pt x="214" y="155"/>
                      <a:pt x="201" y="165"/>
                    </a:cubicBezTo>
                    <a:cubicBezTo>
                      <a:pt x="150" y="161"/>
                      <a:pt x="141" y="198"/>
                      <a:pt x="89" y="194"/>
                    </a:cubicBezTo>
                    <a:cubicBezTo>
                      <a:pt x="84" y="191"/>
                      <a:pt x="89" y="179"/>
                      <a:pt x="87" y="172"/>
                    </a:cubicBezTo>
                    <a:cubicBezTo>
                      <a:pt x="58" y="155"/>
                      <a:pt x="49" y="119"/>
                      <a:pt x="27" y="96"/>
                    </a:cubicBezTo>
                    <a:cubicBezTo>
                      <a:pt x="27" y="90"/>
                      <a:pt x="27" y="84"/>
                      <a:pt x="27" y="78"/>
                    </a:cubicBezTo>
                    <a:cubicBezTo>
                      <a:pt x="20" y="66"/>
                      <a:pt x="5" y="61"/>
                      <a:pt x="0" y="47"/>
                    </a:cubicBezTo>
                    <a:cubicBezTo>
                      <a:pt x="32" y="51"/>
                      <a:pt x="22" y="14"/>
                      <a:pt x="36" y="0"/>
                    </a:cubicBezTo>
                    <a:close/>
                  </a:path>
                </a:pathLst>
              </a:custGeom>
              <a:solidFill>
                <a:srgbClr val="FF0000"/>
              </a:solidFill>
              <a:ln w="9525">
                <a:noFill/>
                <a:round/>
                <a:headEnd/>
                <a:tailEnd/>
              </a:ln>
            </p:spPr>
            <p:txBody>
              <a:bodyPr/>
              <a:lstStyle/>
              <a:p>
                <a:endParaRPr lang="zh-CN" altLang="en-US" sz="2000">
                  <a:solidFill>
                    <a:schemeClr val="tx1"/>
                  </a:solidFill>
                  <a:ea typeface="微软雅黑" pitchFamily="34" charset="-122"/>
                </a:endParaRPr>
              </a:p>
            </p:txBody>
          </p:sp>
          <p:sp>
            <p:nvSpPr>
              <p:cNvPr id="52198" name="Freeform 127"/>
              <p:cNvSpPr>
                <a:spLocks/>
              </p:cNvSpPr>
              <p:nvPr/>
            </p:nvSpPr>
            <p:spPr bwMode="auto">
              <a:xfrm>
                <a:off x="2020" y="1978"/>
                <a:ext cx="46" cy="52"/>
              </a:xfrm>
              <a:custGeom>
                <a:avLst/>
                <a:gdLst>
                  <a:gd name="T0" fmla="*/ 0 w 23"/>
                  <a:gd name="T1" fmla="*/ 48 h 26"/>
                  <a:gd name="T2" fmla="*/ 120 w 23"/>
                  <a:gd name="T3" fmla="*/ 16 h 26"/>
                  <a:gd name="T4" fmla="*/ 160 w 23"/>
                  <a:gd name="T5" fmla="*/ 208 h 26"/>
                  <a:gd name="T6" fmla="*/ 0 w 23"/>
                  <a:gd name="T7" fmla="*/ 64 h 26"/>
                  <a:gd name="T8" fmla="*/ 0 w 23"/>
                  <a:gd name="T9" fmla="*/ 48 h 26"/>
                  <a:gd name="T10" fmla="*/ 0 60000 65536"/>
                  <a:gd name="T11" fmla="*/ 0 60000 65536"/>
                  <a:gd name="T12" fmla="*/ 0 60000 65536"/>
                  <a:gd name="T13" fmla="*/ 0 60000 65536"/>
                  <a:gd name="T14" fmla="*/ 0 60000 65536"/>
                  <a:gd name="T15" fmla="*/ 0 w 23"/>
                  <a:gd name="T16" fmla="*/ 0 h 26"/>
                  <a:gd name="T17" fmla="*/ 23 w 23"/>
                  <a:gd name="T18" fmla="*/ 26 h 26"/>
                </a:gdLst>
                <a:ahLst/>
                <a:cxnLst>
                  <a:cxn ang="T10">
                    <a:pos x="T0" y="T1"/>
                  </a:cxn>
                  <a:cxn ang="T11">
                    <a:pos x="T2" y="T3"/>
                  </a:cxn>
                  <a:cxn ang="T12">
                    <a:pos x="T4" y="T5"/>
                  </a:cxn>
                  <a:cxn ang="T13">
                    <a:pos x="T6" y="T7"/>
                  </a:cxn>
                  <a:cxn ang="T14">
                    <a:pos x="T8" y="T9"/>
                  </a:cxn>
                </a:cxnLst>
                <a:rect l="T15" t="T16" r="T17" b="T18"/>
                <a:pathLst>
                  <a:path w="23" h="26">
                    <a:moveTo>
                      <a:pt x="0" y="6"/>
                    </a:moveTo>
                    <a:cubicBezTo>
                      <a:pt x="3" y="3"/>
                      <a:pt x="7" y="0"/>
                      <a:pt x="15" y="2"/>
                    </a:cubicBezTo>
                    <a:cubicBezTo>
                      <a:pt x="14" y="13"/>
                      <a:pt x="23" y="13"/>
                      <a:pt x="20" y="26"/>
                    </a:cubicBezTo>
                    <a:cubicBezTo>
                      <a:pt x="12" y="21"/>
                      <a:pt x="8" y="13"/>
                      <a:pt x="0" y="8"/>
                    </a:cubicBezTo>
                    <a:cubicBezTo>
                      <a:pt x="0" y="8"/>
                      <a:pt x="0" y="7"/>
                      <a:pt x="0" y="6"/>
                    </a:cubicBezTo>
                    <a:close/>
                  </a:path>
                </a:pathLst>
              </a:custGeom>
              <a:solidFill>
                <a:srgbClr val="9C9C9C"/>
              </a:solidFill>
              <a:ln w="9525">
                <a:noFill/>
                <a:round/>
                <a:headEnd/>
                <a:tailEnd/>
              </a:ln>
            </p:spPr>
            <p:txBody>
              <a:bodyPr/>
              <a:lstStyle/>
              <a:p>
                <a:endParaRPr lang="zh-CN" altLang="en-US" sz="2000">
                  <a:solidFill>
                    <a:schemeClr val="tx1"/>
                  </a:solidFill>
                  <a:ea typeface="微软雅黑" pitchFamily="34" charset="-122"/>
                </a:endParaRPr>
              </a:p>
            </p:txBody>
          </p:sp>
          <p:sp>
            <p:nvSpPr>
              <p:cNvPr id="52199" name="Freeform 128"/>
              <p:cNvSpPr>
                <a:spLocks/>
              </p:cNvSpPr>
              <p:nvPr/>
            </p:nvSpPr>
            <p:spPr bwMode="auto">
              <a:xfrm>
                <a:off x="1500" y="1990"/>
                <a:ext cx="12" cy="148"/>
              </a:xfrm>
              <a:custGeom>
                <a:avLst/>
                <a:gdLst>
                  <a:gd name="T0" fmla="*/ 24 w 6"/>
                  <a:gd name="T1" fmla="*/ 0 h 74"/>
                  <a:gd name="T2" fmla="*/ 48 w 6"/>
                  <a:gd name="T3" fmla="*/ 0 h 74"/>
                  <a:gd name="T4" fmla="*/ 48 w 6"/>
                  <a:gd name="T5" fmla="*/ 16 h 74"/>
                  <a:gd name="T6" fmla="*/ 48 w 6"/>
                  <a:gd name="T7" fmla="*/ 592 h 74"/>
                  <a:gd name="T8" fmla="*/ 24 w 6"/>
                  <a:gd name="T9" fmla="*/ 0 h 74"/>
                  <a:gd name="T10" fmla="*/ 0 60000 65536"/>
                  <a:gd name="T11" fmla="*/ 0 60000 65536"/>
                  <a:gd name="T12" fmla="*/ 0 60000 65536"/>
                  <a:gd name="T13" fmla="*/ 0 60000 65536"/>
                  <a:gd name="T14" fmla="*/ 0 60000 65536"/>
                  <a:gd name="T15" fmla="*/ 0 w 6"/>
                  <a:gd name="T16" fmla="*/ 0 h 74"/>
                  <a:gd name="T17" fmla="*/ 6 w 6"/>
                  <a:gd name="T18" fmla="*/ 74 h 74"/>
                </a:gdLst>
                <a:ahLst/>
                <a:cxnLst>
                  <a:cxn ang="T10">
                    <a:pos x="T0" y="T1"/>
                  </a:cxn>
                  <a:cxn ang="T11">
                    <a:pos x="T2" y="T3"/>
                  </a:cxn>
                  <a:cxn ang="T12">
                    <a:pos x="T4" y="T5"/>
                  </a:cxn>
                  <a:cxn ang="T13">
                    <a:pos x="T6" y="T7"/>
                  </a:cxn>
                  <a:cxn ang="T14">
                    <a:pos x="T8" y="T9"/>
                  </a:cxn>
                </a:cxnLst>
                <a:rect l="T15" t="T16" r="T17" b="T18"/>
                <a:pathLst>
                  <a:path w="6" h="74">
                    <a:moveTo>
                      <a:pt x="3" y="0"/>
                    </a:moveTo>
                    <a:cubicBezTo>
                      <a:pt x="4" y="0"/>
                      <a:pt x="5" y="0"/>
                      <a:pt x="6" y="0"/>
                    </a:cubicBezTo>
                    <a:cubicBezTo>
                      <a:pt x="6" y="1"/>
                      <a:pt x="6" y="2"/>
                      <a:pt x="6" y="2"/>
                    </a:cubicBezTo>
                    <a:cubicBezTo>
                      <a:pt x="6" y="26"/>
                      <a:pt x="6" y="50"/>
                      <a:pt x="6" y="74"/>
                    </a:cubicBezTo>
                    <a:cubicBezTo>
                      <a:pt x="0" y="54"/>
                      <a:pt x="5" y="24"/>
                      <a:pt x="3"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00" name="Freeform 129"/>
              <p:cNvSpPr>
                <a:spLocks/>
              </p:cNvSpPr>
              <p:nvPr/>
            </p:nvSpPr>
            <p:spPr bwMode="auto">
              <a:xfrm>
                <a:off x="1512" y="1994"/>
                <a:ext cx="4" cy="144"/>
              </a:xfrm>
              <a:custGeom>
                <a:avLst/>
                <a:gdLst>
                  <a:gd name="T0" fmla="*/ 0 w 2"/>
                  <a:gd name="T1" fmla="*/ 0 h 72"/>
                  <a:gd name="T2" fmla="*/ 16 w 2"/>
                  <a:gd name="T3" fmla="*/ 0 h 72"/>
                  <a:gd name="T4" fmla="*/ 16 w 2"/>
                  <a:gd name="T5" fmla="*/ 536 h 72"/>
                  <a:gd name="T6" fmla="*/ 16 w 2"/>
                  <a:gd name="T7" fmla="*/ 552 h 72"/>
                  <a:gd name="T8" fmla="*/ 16 w 2"/>
                  <a:gd name="T9" fmla="*/ 576 h 72"/>
                  <a:gd name="T10" fmla="*/ 0 w 2"/>
                  <a:gd name="T11" fmla="*/ 576 h 72"/>
                  <a:gd name="T12" fmla="*/ 0 w 2"/>
                  <a:gd name="T13" fmla="*/ 0 h 72"/>
                  <a:gd name="T14" fmla="*/ 0 60000 65536"/>
                  <a:gd name="T15" fmla="*/ 0 60000 65536"/>
                  <a:gd name="T16" fmla="*/ 0 60000 65536"/>
                  <a:gd name="T17" fmla="*/ 0 60000 65536"/>
                  <a:gd name="T18" fmla="*/ 0 60000 65536"/>
                  <a:gd name="T19" fmla="*/ 0 60000 65536"/>
                  <a:gd name="T20" fmla="*/ 0 60000 65536"/>
                  <a:gd name="T21" fmla="*/ 0 w 2"/>
                  <a:gd name="T22" fmla="*/ 0 h 72"/>
                  <a:gd name="T23" fmla="*/ 2 w 2"/>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72">
                    <a:moveTo>
                      <a:pt x="0" y="0"/>
                    </a:moveTo>
                    <a:cubicBezTo>
                      <a:pt x="0" y="0"/>
                      <a:pt x="1" y="0"/>
                      <a:pt x="2" y="0"/>
                    </a:cubicBezTo>
                    <a:cubicBezTo>
                      <a:pt x="2" y="23"/>
                      <a:pt x="2" y="45"/>
                      <a:pt x="2" y="67"/>
                    </a:cubicBezTo>
                    <a:cubicBezTo>
                      <a:pt x="2" y="68"/>
                      <a:pt x="2" y="69"/>
                      <a:pt x="2" y="69"/>
                    </a:cubicBezTo>
                    <a:cubicBezTo>
                      <a:pt x="2" y="70"/>
                      <a:pt x="2" y="71"/>
                      <a:pt x="2" y="72"/>
                    </a:cubicBezTo>
                    <a:cubicBezTo>
                      <a:pt x="1" y="72"/>
                      <a:pt x="0" y="72"/>
                      <a:pt x="0" y="72"/>
                    </a:cubicBezTo>
                    <a:cubicBezTo>
                      <a:pt x="0" y="48"/>
                      <a:pt x="0" y="24"/>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01" name="Freeform 130"/>
              <p:cNvSpPr>
                <a:spLocks noEditPoints="1"/>
              </p:cNvSpPr>
              <p:nvPr/>
            </p:nvSpPr>
            <p:spPr bwMode="auto">
              <a:xfrm>
                <a:off x="2306" y="2002"/>
                <a:ext cx="42" cy="54"/>
              </a:xfrm>
              <a:custGeom>
                <a:avLst/>
                <a:gdLst>
                  <a:gd name="T0" fmla="*/ 136 w 21"/>
                  <a:gd name="T1" fmla="*/ 8 h 27"/>
                  <a:gd name="T2" fmla="*/ 152 w 21"/>
                  <a:gd name="T3" fmla="*/ 200 h 27"/>
                  <a:gd name="T4" fmla="*/ 32 w 21"/>
                  <a:gd name="T5" fmla="*/ 184 h 27"/>
                  <a:gd name="T6" fmla="*/ 136 w 21"/>
                  <a:gd name="T7" fmla="*/ 8 h 27"/>
                  <a:gd name="T8" fmla="*/ 136 w 21"/>
                  <a:gd name="T9" fmla="*/ 184 h 27"/>
                  <a:gd name="T10" fmla="*/ 104 w 21"/>
                  <a:gd name="T11" fmla="*/ 24 h 27"/>
                  <a:gd name="T12" fmla="*/ 136 w 21"/>
                  <a:gd name="T13" fmla="*/ 184 h 27"/>
                  <a:gd name="T14" fmla="*/ 0 60000 65536"/>
                  <a:gd name="T15" fmla="*/ 0 60000 65536"/>
                  <a:gd name="T16" fmla="*/ 0 60000 65536"/>
                  <a:gd name="T17" fmla="*/ 0 60000 65536"/>
                  <a:gd name="T18" fmla="*/ 0 60000 65536"/>
                  <a:gd name="T19" fmla="*/ 0 60000 65536"/>
                  <a:gd name="T20" fmla="*/ 0 60000 65536"/>
                  <a:gd name="T21" fmla="*/ 0 w 21"/>
                  <a:gd name="T22" fmla="*/ 0 h 27"/>
                  <a:gd name="T23" fmla="*/ 21 w 21"/>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7">
                    <a:moveTo>
                      <a:pt x="17" y="1"/>
                    </a:moveTo>
                    <a:cubicBezTo>
                      <a:pt x="21" y="5"/>
                      <a:pt x="19" y="17"/>
                      <a:pt x="19" y="25"/>
                    </a:cubicBezTo>
                    <a:cubicBezTo>
                      <a:pt x="14" y="25"/>
                      <a:pt x="7" y="26"/>
                      <a:pt x="4" y="23"/>
                    </a:cubicBezTo>
                    <a:cubicBezTo>
                      <a:pt x="3" y="10"/>
                      <a:pt x="5" y="0"/>
                      <a:pt x="17" y="1"/>
                    </a:cubicBezTo>
                    <a:close/>
                    <a:moveTo>
                      <a:pt x="17" y="23"/>
                    </a:moveTo>
                    <a:cubicBezTo>
                      <a:pt x="16" y="16"/>
                      <a:pt x="20" y="4"/>
                      <a:pt x="13" y="3"/>
                    </a:cubicBezTo>
                    <a:cubicBezTo>
                      <a:pt x="6" y="6"/>
                      <a:pt x="0" y="27"/>
                      <a:pt x="17" y="23"/>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02" name="Freeform 131"/>
              <p:cNvSpPr>
                <a:spLocks/>
              </p:cNvSpPr>
              <p:nvPr/>
            </p:nvSpPr>
            <p:spPr bwMode="auto">
              <a:xfrm>
                <a:off x="1141" y="2002"/>
                <a:ext cx="62" cy="10"/>
              </a:xfrm>
              <a:custGeom>
                <a:avLst/>
                <a:gdLst>
                  <a:gd name="T0" fmla="*/ 0 w 31"/>
                  <a:gd name="T1" fmla="*/ 40 h 5"/>
                  <a:gd name="T2" fmla="*/ 248 w 31"/>
                  <a:gd name="T3" fmla="*/ 24 h 5"/>
                  <a:gd name="T4" fmla="*/ 248 w 31"/>
                  <a:gd name="T5" fmla="*/ 40 h 5"/>
                  <a:gd name="T6" fmla="*/ 0 w 31"/>
                  <a:gd name="T7" fmla="*/ 40 h 5"/>
                  <a:gd name="T8" fmla="*/ 0 60000 65536"/>
                  <a:gd name="T9" fmla="*/ 0 60000 65536"/>
                  <a:gd name="T10" fmla="*/ 0 60000 65536"/>
                  <a:gd name="T11" fmla="*/ 0 60000 65536"/>
                  <a:gd name="T12" fmla="*/ 0 w 31"/>
                  <a:gd name="T13" fmla="*/ 0 h 5"/>
                  <a:gd name="T14" fmla="*/ 31 w 31"/>
                  <a:gd name="T15" fmla="*/ 5 h 5"/>
                </a:gdLst>
                <a:ahLst/>
                <a:cxnLst>
                  <a:cxn ang="T8">
                    <a:pos x="T0" y="T1"/>
                  </a:cxn>
                  <a:cxn ang="T9">
                    <a:pos x="T2" y="T3"/>
                  </a:cxn>
                  <a:cxn ang="T10">
                    <a:pos x="T4" y="T5"/>
                  </a:cxn>
                  <a:cxn ang="T11">
                    <a:pos x="T6" y="T7"/>
                  </a:cxn>
                </a:cxnLst>
                <a:rect l="T12" t="T13" r="T14" b="T15"/>
                <a:pathLst>
                  <a:path w="31" h="5">
                    <a:moveTo>
                      <a:pt x="0" y="5"/>
                    </a:moveTo>
                    <a:cubicBezTo>
                      <a:pt x="6" y="0"/>
                      <a:pt x="21" y="4"/>
                      <a:pt x="31" y="3"/>
                    </a:cubicBezTo>
                    <a:cubicBezTo>
                      <a:pt x="31" y="4"/>
                      <a:pt x="31" y="4"/>
                      <a:pt x="31" y="5"/>
                    </a:cubicBezTo>
                    <a:cubicBezTo>
                      <a:pt x="20" y="5"/>
                      <a:pt x="10" y="5"/>
                      <a:pt x="0" y="5"/>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03" name="Freeform 132"/>
              <p:cNvSpPr>
                <a:spLocks/>
              </p:cNvSpPr>
              <p:nvPr/>
            </p:nvSpPr>
            <p:spPr bwMode="auto">
              <a:xfrm>
                <a:off x="2306" y="2008"/>
                <a:ext cx="40" cy="48"/>
              </a:xfrm>
              <a:custGeom>
                <a:avLst/>
                <a:gdLst>
                  <a:gd name="T0" fmla="*/ 104 w 20"/>
                  <a:gd name="T1" fmla="*/ 0 h 24"/>
                  <a:gd name="T2" fmla="*/ 136 w 20"/>
                  <a:gd name="T3" fmla="*/ 160 h 24"/>
                  <a:gd name="T4" fmla="*/ 104 w 20"/>
                  <a:gd name="T5" fmla="*/ 0 h 24"/>
                  <a:gd name="T6" fmla="*/ 0 60000 65536"/>
                  <a:gd name="T7" fmla="*/ 0 60000 65536"/>
                  <a:gd name="T8" fmla="*/ 0 60000 65536"/>
                  <a:gd name="T9" fmla="*/ 0 w 20"/>
                  <a:gd name="T10" fmla="*/ 0 h 24"/>
                  <a:gd name="T11" fmla="*/ 20 w 20"/>
                  <a:gd name="T12" fmla="*/ 24 h 24"/>
                </a:gdLst>
                <a:ahLst/>
                <a:cxnLst>
                  <a:cxn ang="T6">
                    <a:pos x="T0" y="T1"/>
                  </a:cxn>
                  <a:cxn ang="T7">
                    <a:pos x="T2" y="T3"/>
                  </a:cxn>
                  <a:cxn ang="T8">
                    <a:pos x="T4" y="T5"/>
                  </a:cxn>
                </a:cxnLst>
                <a:rect l="T9" t="T10" r="T11" b="T12"/>
                <a:pathLst>
                  <a:path w="20" h="24">
                    <a:moveTo>
                      <a:pt x="13" y="0"/>
                    </a:moveTo>
                    <a:cubicBezTo>
                      <a:pt x="20" y="1"/>
                      <a:pt x="16" y="13"/>
                      <a:pt x="17" y="20"/>
                    </a:cubicBezTo>
                    <a:cubicBezTo>
                      <a:pt x="0" y="24"/>
                      <a:pt x="6" y="3"/>
                      <a:pt x="13" y="0"/>
                    </a:cubicBezTo>
                    <a:close/>
                  </a:path>
                </a:pathLst>
              </a:custGeom>
              <a:solidFill>
                <a:srgbClr val="FF0000"/>
              </a:solidFill>
              <a:ln w="9525">
                <a:noFill/>
                <a:round/>
                <a:headEnd/>
                <a:tailEnd/>
              </a:ln>
            </p:spPr>
            <p:txBody>
              <a:bodyPr/>
              <a:lstStyle/>
              <a:p>
                <a:endParaRPr lang="zh-CN" altLang="en-US" sz="2000">
                  <a:solidFill>
                    <a:schemeClr val="tx1"/>
                  </a:solidFill>
                  <a:ea typeface="微软雅黑" pitchFamily="34" charset="-122"/>
                </a:endParaRPr>
              </a:p>
            </p:txBody>
          </p:sp>
          <p:sp>
            <p:nvSpPr>
              <p:cNvPr id="52204" name="Freeform 133"/>
              <p:cNvSpPr>
                <a:spLocks/>
              </p:cNvSpPr>
              <p:nvPr/>
            </p:nvSpPr>
            <p:spPr bwMode="auto">
              <a:xfrm>
                <a:off x="1141" y="2012"/>
                <a:ext cx="70" cy="4"/>
              </a:xfrm>
              <a:custGeom>
                <a:avLst/>
                <a:gdLst>
                  <a:gd name="T0" fmla="*/ 0 w 35"/>
                  <a:gd name="T1" fmla="*/ 16 h 2"/>
                  <a:gd name="T2" fmla="*/ 0 w 35"/>
                  <a:gd name="T3" fmla="*/ 0 h 2"/>
                  <a:gd name="T4" fmla="*/ 248 w 35"/>
                  <a:gd name="T5" fmla="*/ 0 h 2"/>
                  <a:gd name="T6" fmla="*/ 264 w 35"/>
                  <a:gd name="T7" fmla="*/ 0 h 2"/>
                  <a:gd name="T8" fmla="*/ 280 w 35"/>
                  <a:gd name="T9" fmla="*/ 0 h 2"/>
                  <a:gd name="T10" fmla="*/ 280 w 35"/>
                  <a:gd name="T11" fmla="*/ 16 h 2"/>
                  <a:gd name="T12" fmla="*/ 32 w 35"/>
                  <a:gd name="T13" fmla="*/ 16 h 2"/>
                  <a:gd name="T14" fmla="*/ 16 w 35"/>
                  <a:gd name="T15" fmla="*/ 16 h 2"/>
                  <a:gd name="T16" fmla="*/ 0 w 35"/>
                  <a:gd name="T17" fmla="*/ 16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2"/>
                  <a:gd name="T29" fmla="*/ 35 w 3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2">
                    <a:moveTo>
                      <a:pt x="0" y="2"/>
                    </a:moveTo>
                    <a:cubicBezTo>
                      <a:pt x="0" y="2"/>
                      <a:pt x="0" y="1"/>
                      <a:pt x="0" y="0"/>
                    </a:cubicBezTo>
                    <a:cubicBezTo>
                      <a:pt x="10" y="0"/>
                      <a:pt x="20" y="0"/>
                      <a:pt x="31" y="0"/>
                    </a:cubicBezTo>
                    <a:cubicBezTo>
                      <a:pt x="32" y="0"/>
                      <a:pt x="32" y="0"/>
                      <a:pt x="33" y="0"/>
                    </a:cubicBezTo>
                    <a:cubicBezTo>
                      <a:pt x="34" y="0"/>
                      <a:pt x="35" y="0"/>
                      <a:pt x="35" y="0"/>
                    </a:cubicBezTo>
                    <a:cubicBezTo>
                      <a:pt x="35" y="1"/>
                      <a:pt x="35" y="2"/>
                      <a:pt x="35" y="2"/>
                    </a:cubicBezTo>
                    <a:cubicBezTo>
                      <a:pt x="25" y="2"/>
                      <a:pt x="14" y="2"/>
                      <a:pt x="4" y="2"/>
                    </a:cubicBezTo>
                    <a:cubicBezTo>
                      <a:pt x="3" y="2"/>
                      <a:pt x="3" y="2"/>
                      <a:pt x="2" y="2"/>
                    </a:cubicBezTo>
                    <a:cubicBezTo>
                      <a:pt x="1" y="2"/>
                      <a:pt x="0" y="2"/>
                      <a:pt x="0" y="2"/>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05" name="Freeform 134"/>
              <p:cNvSpPr>
                <a:spLocks/>
              </p:cNvSpPr>
              <p:nvPr/>
            </p:nvSpPr>
            <p:spPr bwMode="auto">
              <a:xfrm>
                <a:off x="1149" y="2016"/>
                <a:ext cx="62" cy="12"/>
              </a:xfrm>
              <a:custGeom>
                <a:avLst/>
                <a:gdLst>
                  <a:gd name="T0" fmla="*/ 0 w 31"/>
                  <a:gd name="T1" fmla="*/ 24 h 6"/>
                  <a:gd name="T2" fmla="*/ 0 w 31"/>
                  <a:gd name="T3" fmla="*/ 0 h 6"/>
                  <a:gd name="T4" fmla="*/ 248 w 31"/>
                  <a:gd name="T5" fmla="*/ 0 h 6"/>
                  <a:gd name="T6" fmla="*/ 0 w 31"/>
                  <a:gd name="T7" fmla="*/ 24 h 6"/>
                  <a:gd name="T8" fmla="*/ 0 60000 65536"/>
                  <a:gd name="T9" fmla="*/ 0 60000 65536"/>
                  <a:gd name="T10" fmla="*/ 0 60000 65536"/>
                  <a:gd name="T11" fmla="*/ 0 60000 65536"/>
                  <a:gd name="T12" fmla="*/ 0 w 31"/>
                  <a:gd name="T13" fmla="*/ 0 h 6"/>
                  <a:gd name="T14" fmla="*/ 31 w 31"/>
                  <a:gd name="T15" fmla="*/ 6 h 6"/>
                </a:gdLst>
                <a:ahLst/>
                <a:cxnLst>
                  <a:cxn ang="T8">
                    <a:pos x="T0" y="T1"/>
                  </a:cxn>
                  <a:cxn ang="T9">
                    <a:pos x="T2" y="T3"/>
                  </a:cxn>
                  <a:cxn ang="T10">
                    <a:pos x="T4" y="T5"/>
                  </a:cxn>
                  <a:cxn ang="T11">
                    <a:pos x="T6" y="T7"/>
                  </a:cxn>
                </a:cxnLst>
                <a:rect l="T12" t="T13" r="T14" b="T15"/>
                <a:pathLst>
                  <a:path w="31" h="6">
                    <a:moveTo>
                      <a:pt x="0" y="3"/>
                    </a:moveTo>
                    <a:cubicBezTo>
                      <a:pt x="0" y="2"/>
                      <a:pt x="0" y="1"/>
                      <a:pt x="0" y="0"/>
                    </a:cubicBezTo>
                    <a:cubicBezTo>
                      <a:pt x="10" y="0"/>
                      <a:pt x="21" y="0"/>
                      <a:pt x="31" y="0"/>
                    </a:cubicBezTo>
                    <a:cubicBezTo>
                      <a:pt x="25" y="6"/>
                      <a:pt x="10" y="1"/>
                      <a:pt x="0" y="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06" name="Freeform 135"/>
              <p:cNvSpPr>
                <a:spLocks/>
              </p:cNvSpPr>
              <p:nvPr/>
            </p:nvSpPr>
            <p:spPr bwMode="auto">
              <a:xfrm>
                <a:off x="3243" y="2024"/>
                <a:ext cx="52" cy="38"/>
              </a:xfrm>
              <a:custGeom>
                <a:avLst/>
                <a:gdLst>
                  <a:gd name="T0" fmla="*/ 0 w 26"/>
                  <a:gd name="T1" fmla="*/ 24 h 19"/>
                  <a:gd name="T2" fmla="*/ 208 w 26"/>
                  <a:gd name="T3" fmla="*/ 40 h 19"/>
                  <a:gd name="T4" fmla="*/ 208 w 26"/>
                  <a:gd name="T5" fmla="*/ 80 h 19"/>
                  <a:gd name="T6" fmla="*/ 0 w 26"/>
                  <a:gd name="T7" fmla="*/ 112 h 19"/>
                  <a:gd name="T8" fmla="*/ 0 w 26"/>
                  <a:gd name="T9" fmla="*/ 24 h 19"/>
                  <a:gd name="T10" fmla="*/ 0 60000 65536"/>
                  <a:gd name="T11" fmla="*/ 0 60000 65536"/>
                  <a:gd name="T12" fmla="*/ 0 60000 65536"/>
                  <a:gd name="T13" fmla="*/ 0 60000 65536"/>
                  <a:gd name="T14" fmla="*/ 0 60000 65536"/>
                  <a:gd name="T15" fmla="*/ 0 w 26"/>
                  <a:gd name="T16" fmla="*/ 0 h 19"/>
                  <a:gd name="T17" fmla="*/ 26 w 26"/>
                  <a:gd name="T18" fmla="*/ 19 h 19"/>
                </a:gdLst>
                <a:ahLst/>
                <a:cxnLst>
                  <a:cxn ang="T10">
                    <a:pos x="T0" y="T1"/>
                  </a:cxn>
                  <a:cxn ang="T11">
                    <a:pos x="T2" y="T3"/>
                  </a:cxn>
                  <a:cxn ang="T12">
                    <a:pos x="T4" y="T5"/>
                  </a:cxn>
                  <a:cxn ang="T13">
                    <a:pos x="T6" y="T7"/>
                  </a:cxn>
                  <a:cxn ang="T14">
                    <a:pos x="T8" y="T9"/>
                  </a:cxn>
                </a:cxnLst>
                <a:rect l="T15" t="T16" r="T17" b="T18"/>
                <a:pathLst>
                  <a:path w="26" h="19">
                    <a:moveTo>
                      <a:pt x="0" y="3"/>
                    </a:moveTo>
                    <a:cubicBezTo>
                      <a:pt x="8" y="5"/>
                      <a:pt x="22" y="0"/>
                      <a:pt x="26" y="5"/>
                    </a:cubicBezTo>
                    <a:cubicBezTo>
                      <a:pt x="26" y="7"/>
                      <a:pt x="26" y="8"/>
                      <a:pt x="26" y="10"/>
                    </a:cubicBezTo>
                    <a:cubicBezTo>
                      <a:pt x="25" y="19"/>
                      <a:pt x="8" y="12"/>
                      <a:pt x="0" y="14"/>
                    </a:cubicBezTo>
                    <a:cubicBezTo>
                      <a:pt x="0" y="11"/>
                      <a:pt x="0" y="7"/>
                      <a:pt x="0" y="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07" name="Freeform 136"/>
              <p:cNvSpPr>
                <a:spLocks/>
              </p:cNvSpPr>
              <p:nvPr/>
            </p:nvSpPr>
            <p:spPr bwMode="auto">
              <a:xfrm>
                <a:off x="1127" y="2040"/>
                <a:ext cx="4" cy="30"/>
              </a:xfrm>
              <a:custGeom>
                <a:avLst/>
                <a:gdLst>
                  <a:gd name="T0" fmla="*/ 0 w 2"/>
                  <a:gd name="T1" fmla="*/ 0 h 15"/>
                  <a:gd name="T2" fmla="*/ 16 w 2"/>
                  <a:gd name="T3" fmla="*/ 0 h 15"/>
                  <a:gd name="T4" fmla="*/ 16 w 2"/>
                  <a:gd name="T5" fmla="*/ 120 h 15"/>
                  <a:gd name="T6" fmla="*/ 0 w 2"/>
                  <a:gd name="T7" fmla="*/ 120 h 15"/>
                  <a:gd name="T8" fmla="*/ 0 w 2"/>
                  <a:gd name="T9" fmla="*/ 0 h 15"/>
                  <a:gd name="T10" fmla="*/ 0 60000 65536"/>
                  <a:gd name="T11" fmla="*/ 0 60000 65536"/>
                  <a:gd name="T12" fmla="*/ 0 60000 65536"/>
                  <a:gd name="T13" fmla="*/ 0 60000 65536"/>
                  <a:gd name="T14" fmla="*/ 0 60000 65536"/>
                  <a:gd name="T15" fmla="*/ 0 w 2"/>
                  <a:gd name="T16" fmla="*/ 0 h 15"/>
                  <a:gd name="T17" fmla="*/ 2 w 2"/>
                  <a:gd name="T18" fmla="*/ 15 h 15"/>
                </a:gdLst>
                <a:ahLst/>
                <a:cxnLst>
                  <a:cxn ang="T10">
                    <a:pos x="T0" y="T1"/>
                  </a:cxn>
                  <a:cxn ang="T11">
                    <a:pos x="T2" y="T3"/>
                  </a:cxn>
                  <a:cxn ang="T12">
                    <a:pos x="T4" y="T5"/>
                  </a:cxn>
                  <a:cxn ang="T13">
                    <a:pos x="T6" y="T7"/>
                  </a:cxn>
                  <a:cxn ang="T14">
                    <a:pos x="T8" y="T9"/>
                  </a:cxn>
                </a:cxnLst>
                <a:rect l="T15" t="T16" r="T17" b="T18"/>
                <a:pathLst>
                  <a:path w="2" h="15">
                    <a:moveTo>
                      <a:pt x="0" y="0"/>
                    </a:moveTo>
                    <a:cubicBezTo>
                      <a:pt x="1" y="0"/>
                      <a:pt x="1" y="0"/>
                      <a:pt x="2" y="0"/>
                    </a:cubicBezTo>
                    <a:cubicBezTo>
                      <a:pt x="2" y="5"/>
                      <a:pt x="2" y="10"/>
                      <a:pt x="2" y="15"/>
                    </a:cubicBezTo>
                    <a:cubicBezTo>
                      <a:pt x="1" y="15"/>
                      <a:pt x="1" y="15"/>
                      <a:pt x="0" y="15"/>
                    </a:cubicBezTo>
                    <a:cubicBezTo>
                      <a:pt x="0" y="10"/>
                      <a:pt x="0" y="5"/>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08" name="Freeform 137"/>
              <p:cNvSpPr>
                <a:spLocks/>
              </p:cNvSpPr>
              <p:nvPr/>
            </p:nvSpPr>
            <p:spPr bwMode="auto">
              <a:xfrm>
                <a:off x="957" y="2080"/>
                <a:ext cx="156" cy="157"/>
              </a:xfrm>
              <a:custGeom>
                <a:avLst/>
                <a:gdLst>
                  <a:gd name="T0" fmla="*/ 0 w 78"/>
                  <a:gd name="T1" fmla="*/ 360 h 78"/>
                  <a:gd name="T2" fmla="*/ 360 w 78"/>
                  <a:gd name="T3" fmla="*/ 0 h 78"/>
                  <a:gd name="T4" fmla="*/ 624 w 78"/>
                  <a:gd name="T5" fmla="*/ 0 h 78"/>
                  <a:gd name="T6" fmla="*/ 624 w 78"/>
                  <a:gd name="T7" fmla="*/ 121 h 78"/>
                  <a:gd name="T8" fmla="*/ 360 w 78"/>
                  <a:gd name="T9" fmla="*/ 121 h 78"/>
                  <a:gd name="T10" fmla="*/ 344 w 78"/>
                  <a:gd name="T11" fmla="*/ 376 h 78"/>
                  <a:gd name="T12" fmla="*/ 216 w 78"/>
                  <a:gd name="T13" fmla="*/ 401 h 78"/>
                  <a:gd name="T14" fmla="*/ 216 w 78"/>
                  <a:gd name="T15" fmla="*/ 636 h 78"/>
                  <a:gd name="T16" fmla="*/ 0 w 78"/>
                  <a:gd name="T17" fmla="*/ 636 h 78"/>
                  <a:gd name="T18" fmla="*/ 0 w 78"/>
                  <a:gd name="T19" fmla="*/ 36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78"/>
                  <a:gd name="T32" fmla="*/ 78 w 78"/>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78">
                    <a:moveTo>
                      <a:pt x="0" y="44"/>
                    </a:moveTo>
                    <a:cubicBezTo>
                      <a:pt x="14" y="29"/>
                      <a:pt x="29" y="13"/>
                      <a:pt x="45" y="0"/>
                    </a:cubicBezTo>
                    <a:cubicBezTo>
                      <a:pt x="56" y="0"/>
                      <a:pt x="67" y="0"/>
                      <a:pt x="78" y="0"/>
                    </a:cubicBezTo>
                    <a:cubicBezTo>
                      <a:pt x="78" y="5"/>
                      <a:pt x="78" y="10"/>
                      <a:pt x="78" y="15"/>
                    </a:cubicBezTo>
                    <a:cubicBezTo>
                      <a:pt x="67" y="15"/>
                      <a:pt x="56" y="15"/>
                      <a:pt x="45" y="15"/>
                    </a:cubicBezTo>
                    <a:cubicBezTo>
                      <a:pt x="40" y="22"/>
                      <a:pt x="44" y="36"/>
                      <a:pt x="43" y="46"/>
                    </a:cubicBezTo>
                    <a:cubicBezTo>
                      <a:pt x="37" y="46"/>
                      <a:pt x="30" y="46"/>
                      <a:pt x="27" y="49"/>
                    </a:cubicBezTo>
                    <a:cubicBezTo>
                      <a:pt x="27" y="58"/>
                      <a:pt x="27" y="68"/>
                      <a:pt x="27" y="78"/>
                    </a:cubicBezTo>
                    <a:cubicBezTo>
                      <a:pt x="18" y="78"/>
                      <a:pt x="9" y="78"/>
                      <a:pt x="0" y="78"/>
                    </a:cubicBezTo>
                    <a:cubicBezTo>
                      <a:pt x="0" y="66"/>
                      <a:pt x="0" y="55"/>
                      <a:pt x="0" y="44"/>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2209" name="Freeform 138"/>
              <p:cNvSpPr>
                <a:spLocks/>
              </p:cNvSpPr>
              <p:nvPr/>
            </p:nvSpPr>
            <p:spPr bwMode="auto">
              <a:xfrm>
                <a:off x="957" y="2092"/>
                <a:ext cx="228" cy="305"/>
              </a:xfrm>
              <a:custGeom>
                <a:avLst/>
                <a:gdLst>
                  <a:gd name="T0" fmla="*/ 696 w 114"/>
                  <a:gd name="T1" fmla="*/ 0 h 152"/>
                  <a:gd name="T2" fmla="*/ 912 w 114"/>
                  <a:gd name="T3" fmla="*/ 217 h 152"/>
                  <a:gd name="T4" fmla="*/ 784 w 114"/>
                  <a:gd name="T5" fmla="*/ 233 h 152"/>
                  <a:gd name="T6" fmla="*/ 784 w 114"/>
                  <a:gd name="T7" fmla="*/ 1228 h 152"/>
                  <a:gd name="T8" fmla="*/ 288 w 114"/>
                  <a:gd name="T9" fmla="*/ 1228 h 152"/>
                  <a:gd name="T10" fmla="*/ 200 w 114"/>
                  <a:gd name="T11" fmla="*/ 1156 h 152"/>
                  <a:gd name="T12" fmla="*/ 0 w 114"/>
                  <a:gd name="T13" fmla="*/ 1140 h 152"/>
                  <a:gd name="T14" fmla="*/ 0 w 114"/>
                  <a:gd name="T15" fmla="*/ 656 h 152"/>
                  <a:gd name="T16" fmla="*/ 272 w 114"/>
                  <a:gd name="T17" fmla="*/ 656 h 152"/>
                  <a:gd name="T18" fmla="*/ 288 w 114"/>
                  <a:gd name="T19" fmla="*/ 395 h 152"/>
                  <a:gd name="T20" fmla="*/ 408 w 114"/>
                  <a:gd name="T21" fmla="*/ 379 h 152"/>
                  <a:gd name="T22" fmla="*/ 408 w 114"/>
                  <a:gd name="T23" fmla="*/ 144 h 152"/>
                  <a:gd name="T24" fmla="*/ 680 w 114"/>
                  <a:gd name="T25" fmla="*/ 144 h 152"/>
                  <a:gd name="T26" fmla="*/ 696 w 114"/>
                  <a:gd name="T27" fmla="*/ 0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152"/>
                  <a:gd name="T44" fmla="*/ 114 w 114"/>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152">
                    <a:moveTo>
                      <a:pt x="87" y="0"/>
                    </a:moveTo>
                    <a:cubicBezTo>
                      <a:pt x="97" y="8"/>
                      <a:pt x="106" y="17"/>
                      <a:pt x="114" y="27"/>
                    </a:cubicBezTo>
                    <a:cubicBezTo>
                      <a:pt x="108" y="27"/>
                      <a:pt x="101" y="26"/>
                      <a:pt x="98" y="29"/>
                    </a:cubicBezTo>
                    <a:cubicBezTo>
                      <a:pt x="98" y="70"/>
                      <a:pt x="98" y="111"/>
                      <a:pt x="98" y="152"/>
                    </a:cubicBezTo>
                    <a:cubicBezTo>
                      <a:pt x="77" y="152"/>
                      <a:pt x="57" y="152"/>
                      <a:pt x="36" y="152"/>
                    </a:cubicBezTo>
                    <a:cubicBezTo>
                      <a:pt x="31" y="150"/>
                      <a:pt x="30" y="144"/>
                      <a:pt x="25" y="143"/>
                    </a:cubicBezTo>
                    <a:cubicBezTo>
                      <a:pt x="21" y="138"/>
                      <a:pt x="8" y="142"/>
                      <a:pt x="0" y="141"/>
                    </a:cubicBezTo>
                    <a:cubicBezTo>
                      <a:pt x="0" y="121"/>
                      <a:pt x="0" y="101"/>
                      <a:pt x="0" y="81"/>
                    </a:cubicBezTo>
                    <a:cubicBezTo>
                      <a:pt x="11" y="81"/>
                      <a:pt x="23" y="81"/>
                      <a:pt x="34" y="81"/>
                    </a:cubicBezTo>
                    <a:cubicBezTo>
                      <a:pt x="38" y="74"/>
                      <a:pt x="35" y="60"/>
                      <a:pt x="36" y="49"/>
                    </a:cubicBezTo>
                    <a:cubicBezTo>
                      <a:pt x="42" y="49"/>
                      <a:pt x="49" y="50"/>
                      <a:pt x="51" y="47"/>
                    </a:cubicBezTo>
                    <a:cubicBezTo>
                      <a:pt x="51" y="37"/>
                      <a:pt x="51" y="28"/>
                      <a:pt x="51" y="18"/>
                    </a:cubicBezTo>
                    <a:cubicBezTo>
                      <a:pt x="63" y="18"/>
                      <a:pt x="74" y="18"/>
                      <a:pt x="85" y="18"/>
                    </a:cubicBezTo>
                    <a:cubicBezTo>
                      <a:pt x="88" y="15"/>
                      <a:pt x="87" y="7"/>
                      <a:pt x="87" y="0"/>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2210" name="Freeform 139"/>
              <p:cNvSpPr>
                <a:spLocks/>
              </p:cNvSpPr>
              <p:nvPr/>
            </p:nvSpPr>
            <p:spPr bwMode="auto">
              <a:xfrm>
                <a:off x="3990" y="2088"/>
                <a:ext cx="28" cy="18"/>
              </a:xfrm>
              <a:custGeom>
                <a:avLst/>
                <a:gdLst>
                  <a:gd name="T0" fmla="*/ 112 w 14"/>
                  <a:gd name="T1" fmla="*/ 16 h 9"/>
                  <a:gd name="T2" fmla="*/ 112 w 14"/>
                  <a:gd name="T3" fmla="*/ 16 h 9"/>
                  <a:gd name="T4" fmla="*/ 0 60000 65536"/>
                  <a:gd name="T5" fmla="*/ 0 60000 65536"/>
                  <a:gd name="T6" fmla="*/ 0 w 14"/>
                  <a:gd name="T7" fmla="*/ 0 h 9"/>
                  <a:gd name="T8" fmla="*/ 14 w 14"/>
                  <a:gd name="T9" fmla="*/ 9 h 9"/>
                </a:gdLst>
                <a:ahLst/>
                <a:cxnLst>
                  <a:cxn ang="T4">
                    <a:pos x="T0" y="T1"/>
                  </a:cxn>
                  <a:cxn ang="T5">
                    <a:pos x="T2" y="T3"/>
                  </a:cxn>
                </a:cxnLst>
                <a:rect l="T6" t="T7" r="T8" b="T9"/>
                <a:pathLst>
                  <a:path w="14" h="9">
                    <a:moveTo>
                      <a:pt x="14" y="2"/>
                    </a:moveTo>
                    <a:cubicBezTo>
                      <a:pt x="10" y="9"/>
                      <a:pt x="0" y="0"/>
                      <a:pt x="14" y="2"/>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11" name="Freeform 140"/>
              <p:cNvSpPr>
                <a:spLocks/>
              </p:cNvSpPr>
              <p:nvPr/>
            </p:nvSpPr>
            <p:spPr bwMode="auto">
              <a:xfrm>
                <a:off x="2416" y="2112"/>
                <a:ext cx="22" cy="34"/>
              </a:xfrm>
              <a:custGeom>
                <a:avLst/>
                <a:gdLst>
                  <a:gd name="T0" fmla="*/ 16 w 11"/>
                  <a:gd name="T1" fmla="*/ 8 h 17"/>
                  <a:gd name="T2" fmla="*/ 56 w 11"/>
                  <a:gd name="T3" fmla="*/ 136 h 17"/>
                  <a:gd name="T4" fmla="*/ 16 w 11"/>
                  <a:gd name="T5" fmla="*/ 8 h 17"/>
                  <a:gd name="T6" fmla="*/ 0 60000 65536"/>
                  <a:gd name="T7" fmla="*/ 0 60000 65536"/>
                  <a:gd name="T8" fmla="*/ 0 60000 65536"/>
                  <a:gd name="T9" fmla="*/ 0 w 11"/>
                  <a:gd name="T10" fmla="*/ 0 h 17"/>
                  <a:gd name="T11" fmla="*/ 11 w 11"/>
                  <a:gd name="T12" fmla="*/ 17 h 17"/>
                </a:gdLst>
                <a:ahLst/>
                <a:cxnLst>
                  <a:cxn ang="T6">
                    <a:pos x="T0" y="T1"/>
                  </a:cxn>
                  <a:cxn ang="T7">
                    <a:pos x="T2" y="T3"/>
                  </a:cxn>
                  <a:cxn ang="T8">
                    <a:pos x="T4" y="T5"/>
                  </a:cxn>
                </a:cxnLst>
                <a:rect l="T9" t="T10" r="T11" b="T12"/>
                <a:pathLst>
                  <a:path w="11" h="17">
                    <a:moveTo>
                      <a:pt x="2" y="1"/>
                    </a:moveTo>
                    <a:cubicBezTo>
                      <a:pt x="11" y="0"/>
                      <a:pt x="5" y="12"/>
                      <a:pt x="7" y="17"/>
                    </a:cubicBezTo>
                    <a:cubicBezTo>
                      <a:pt x="0" y="17"/>
                      <a:pt x="3" y="8"/>
                      <a:pt x="2" y="1"/>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12" name="Freeform 141"/>
              <p:cNvSpPr>
                <a:spLocks/>
              </p:cNvSpPr>
              <p:nvPr/>
            </p:nvSpPr>
            <p:spPr bwMode="auto">
              <a:xfrm>
                <a:off x="2054" y="2124"/>
                <a:ext cx="10" cy="54"/>
              </a:xfrm>
              <a:custGeom>
                <a:avLst/>
                <a:gdLst>
                  <a:gd name="T0" fmla="*/ 24 w 5"/>
                  <a:gd name="T1" fmla="*/ 0 h 27"/>
                  <a:gd name="T2" fmla="*/ 40 w 5"/>
                  <a:gd name="T3" fmla="*/ 0 h 27"/>
                  <a:gd name="T4" fmla="*/ 40 w 5"/>
                  <a:gd name="T5" fmla="*/ 216 h 27"/>
                  <a:gd name="T6" fmla="*/ 24 w 5"/>
                  <a:gd name="T7" fmla="*/ 0 h 27"/>
                  <a:gd name="T8" fmla="*/ 0 60000 65536"/>
                  <a:gd name="T9" fmla="*/ 0 60000 65536"/>
                  <a:gd name="T10" fmla="*/ 0 60000 65536"/>
                  <a:gd name="T11" fmla="*/ 0 60000 65536"/>
                  <a:gd name="T12" fmla="*/ 0 w 5"/>
                  <a:gd name="T13" fmla="*/ 0 h 27"/>
                  <a:gd name="T14" fmla="*/ 5 w 5"/>
                  <a:gd name="T15" fmla="*/ 27 h 27"/>
                </a:gdLst>
                <a:ahLst/>
                <a:cxnLst>
                  <a:cxn ang="T8">
                    <a:pos x="T0" y="T1"/>
                  </a:cxn>
                  <a:cxn ang="T9">
                    <a:pos x="T2" y="T3"/>
                  </a:cxn>
                  <a:cxn ang="T10">
                    <a:pos x="T4" y="T5"/>
                  </a:cxn>
                  <a:cxn ang="T11">
                    <a:pos x="T6" y="T7"/>
                  </a:cxn>
                </a:cxnLst>
                <a:rect l="T12" t="T13" r="T14" b="T15"/>
                <a:pathLst>
                  <a:path w="5" h="27">
                    <a:moveTo>
                      <a:pt x="3" y="0"/>
                    </a:moveTo>
                    <a:cubicBezTo>
                      <a:pt x="4" y="0"/>
                      <a:pt x="4" y="0"/>
                      <a:pt x="5" y="0"/>
                    </a:cubicBezTo>
                    <a:cubicBezTo>
                      <a:pt x="5" y="9"/>
                      <a:pt x="5" y="18"/>
                      <a:pt x="5" y="27"/>
                    </a:cubicBezTo>
                    <a:cubicBezTo>
                      <a:pt x="0" y="22"/>
                      <a:pt x="4" y="8"/>
                      <a:pt x="3"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13" name="Freeform 142"/>
              <p:cNvSpPr>
                <a:spLocks/>
              </p:cNvSpPr>
              <p:nvPr/>
            </p:nvSpPr>
            <p:spPr bwMode="auto">
              <a:xfrm>
                <a:off x="6406" y="2106"/>
                <a:ext cx="166" cy="117"/>
              </a:xfrm>
              <a:custGeom>
                <a:avLst/>
                <a:gdLst>
                  <a:gd name="T0" fmla="*/ 664 w 83"/>
                  <a:gd name="T1" fmla="*/ 460 h 58"/>
                  <a:gd name="T2" fmla="*/ 448 w 83"/>
                  <a:gd name="T3" fmla="*/ 436 h 58"/>
                  <a:gd name="T4" fmla="*/ 288 w 83"/>
                  <a:gd name="T5" fmla="*/ 147 h 58"/>
                  <a:gd name="T6" fmla="*/ 0 w 83"/>
                  <a:gd name="T7" fmla="*/ 105 h 58"/>
                  <a:gd name="T8" fmla="*/ 664 w 83"/>
                  <a:gd name="T9" fmla="*/ 460 h 58"/>
                  <a:gd name="T10" fmla="*/ 0 60000 65536"/>
                  <a:gd name="T11" fmla="*/ 0 60000 65536"/>
                  <a:gd name="T12" fmla="*/ 0 60000 65536"/>
                  <a:gd name="T13" fmla="*/ 0 60000 65536"/>
                  <a:gd name="T14" fmla="*/ 0 60000 65536"/>
                  <a:gd name="T15" fmla="*/ 0 w 83"/>
                  <a:gd name="T16" fmla="*/ 0 h 58"/>
                  <a:gd name="T17" fmla="*/ 83 w 83"/>
                  <a:gd name="T18" fmla="*/ 58 h 58"/>
                </a:gdLst>
                <a:ahLst/>
                <a:cxnLst>
                  <a:cxn ang="T10">
                    <a:pos x="T0" y="T1"/>
                  </a:cxn>
                  <a:cxn ang="T11">
                    <a:pos x="T2" y="T3"/>
                  </a:cxn>
                  <a:cxn ang="T12">
                    <a:pos x="T4" y="T5"/>
                  </a:cxn>
                  <a:cxn ang="T13">
                    <a:pos x="T6" y="T7"/>
                  </a:cxn>
                  <a:cxn ang="T14">
                    <a:pos x="T8" y="T9"/>
                  </a:cxn>
                </a:cxnLst>
                <a:rect l="T15" t="T16" r="T17" b="T18"/>
                <a:pathLst>
                  <a:path w="83" h="58">
                    <a:moveTo>
                      <a:pt x="83" y="56"/>
                    </a:moveTo>
                    <a:cubicBezTo>
                      <a:pt x="74" y="55"/>
                      <a:pt x="61" y="58"/>
                      <a:pt x="56" y="53"/>
                    </a:cubicBezTo>
                    <a:cubicBezTo>
                      <a:pt x="60" y="31"/>
                      <a:pt x="42" y="30"/>
                      <a:pt x="36" y="18"/>
                    </a:cubicBezTo>
                    <a:cubicBezTo>
                      <a:pt x="25" y="15"/>
                      <a:pt x="4" y="23"/>
                      <a:pt x="0" y="13"/>
                    </a:cubicBezTo>
                    <a:cubicBezTo>
                      <a:pt x="46" y="0"/>
                      <a:pt x="65" y="33"/>
                      <a:pt x="83" y="56"/>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14" name="Freeform 143"/>
              <p:cNvSpPr>
                <a:spLocks noEditPoints="1"/>
              </p:cNvSpPr>
              <p:nvPr/>
            </p:nvSpPr>
            <p:spPr bwMode="auto">
              <a:xfrm>
                <a:off x="2452" y="2114"/>
                <a:ext cx="80" cy="84"/>
              </a:xfrm>
              <a:custGeom>
                <a:avLst/>
                <a:gdLst>
                  <a:gd name="T0" fmla="*/ 320 w 40"/>
                  <a:gd name="T1" fmla="*/ 96 h 42"/>
                  <a:gd name="T2" fmla="*/ 232 w 40"/>
                  <a:gd name="T3" fmla="*/ 328 h 42"/>
                  <a:gd name="T4" fmla="*/ 0 w 40"/>
                  <a:gd name="T5" fmla="*/ 216 h 42"/>
                  <a:gd name="T6" fmla="*/ 320 w 40"/>
                  <a:gd name="T7" fmla="*/ 96 h 42"/>
                  <a:gd name="T8" fmla="*/ 32 w 40"/>
                  <a:gd name="T9" fmla="*/ 256 h 42"/>
                  <a:gd name="T10" fmla="*/ 216 w 40"/>
                  <a:gd name="T11" fmla="*/ 304 h 42"/>
                  <a:gd name="T12" fmla="*/ 288 w 40"/>
                  <a:gd name="T13" fmla="*/ 96 h 42"/>
                  <a:gd name="T14" fmla="*/ 32 w 40"/>
                  <a:gd name="T15" fmla="*/ 256 h 42"/>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2"/>
                  <a:gd name="T26" fmla="*/ 40 w 40"/>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2">
                    <a:moveTo>
                      <a:pt x="40" y="12"/>
                    </a:moveTo>
                    <a:cubicBezTo>
                      <a:pt x="37" y="22"/>
                      <a:pt x="24" y="22"/>
                      <a:pt x="29" y="41"/>
                    </a:cubicBezTo>
                    <a:cubicBezTo>
                      <a:pt x="13" y="42"/>
                      <a:pt x="2" y="39"/>
                      <a:pt x="0" y="27"/>
                    </a:cubicBezTo>
                    <a:cubicBezTo>
                      <a:pt x="20" y="29"/>
                      <a:pt x="19" y="0"/>
                      <a:pt x="40" y="12"/>
                    </a:cubicBezTo>
                    <a:close/>
                    <a:moveTo>
                      <a:pt x="4" y="32"/>
                    </a:moveTo>
                    <a:cubicBezTo>
                      <a:pt x="9" y="37"/>
                      <a:pt x="15" y="40"/>
                      <a:pt x="27" y="38"/>
                    </a:cubicBezTo>
                    <a:cubicBezTo>
                      <a:pt x="23" y="22"/>
                      <a:pt x="33" y="21"/>
                      <a:pt x="36" y="12"/>
                    </a:cubicBezTo>
                    <a:cubicBezTo>
                      <a:pt x="18" y="11"/>
                      <a:pt x="19" y="29"/>
                      <a:pt x="4" y="32"/>
                    </a:cubicBezTo>
                    <a:close/>
                  </a:path>
                </a:pathLst>
              </a:custGeom>
              <a:solidFill>
                <a:srgbClr val="FF0000"/>
              </a:solidFill>
              <a:ln w="9525">
                <a:noFill/>
                <a:round/>
                <a:headEnd/>
                <a:tailEnd/>
              </a:ln>
            </p:spPr>
            <p:txBody>
              <a:bodyPr/>
              <a:lstStyle/>
              <a:p>
                <a:endParaRPr lang="zh-CN" altLang="en-US" sz="2000">
                  <a:solidFill>
                    <a:schemeClr val="tx1"/>
                  </a:solidFill>
                  <a:ea typeface="微软雅黑" pitchFamily="34" charset="-122"/>
                </a:endParaRPr>
              </a:p>
            </p:txBody>
          </p:sp>
          <p:sp>
            <p:nvSpPr>
              <p:cNvPr id="52215" name="Freeform 144"/>
              <p:cNvSpPr>
                <a:spLocks/>
              </p:cNvSpPr>
              <p:nvPr/>
            </p:nvSpPr>
            <p:spPr bwMode="auto">
              <a:xfrm>
                <a:off x="2460" y="2136"/>
                <a:ext cx="64" cy="58"/>
              </a:xfrm>
              <a:custGeom>
                <a:avLst/>
                <a:gdLst>
                  <a:gd name="T0" fmla="*/ 256 w 32"/>
                  <a:gd name="T1" fmla="*/ 8 h 29"/>
                  <a:gd name="T2" fmla="*/ 184 w 32"/>
                  <a:gd name="T3" fmla="*/ 216 h 29"/>
                  <a:gd name="T4" fmla="*/ 0 w 32"/>
                  <a:gd name="T5" fmla="*/ 168 h 29"/>
                  <a:gd name="T6" fmla="*/ 256 w 32"/>
                  <a:gd name="T7" fmla="*/ 8 h 29"/>
                  <a:gd name="T8" fmla="*/ 0 60000 65536"/>
                  <a:gd name="T9" fmla="*/ 0 60000 65536"/>
                  <a:gd name="T10" fmla="*/ 0 60000 65536"/>
                  <a:gd name="T11" fmla="*/ 0 60000 65536"/>
                  <a:gd name="T12" fmla="*/ 0 w 32"/>
                  <a:gd name="T13" fmla="*/ 0 h 29"/>
                  <a:gd name="T14" fmla="*/ 32 w 32"/>
                  <a:gd name="T15" fmla="*/ 29 h 29"/>
                </a:gdLst>
                <a:ahLst/>
                <a:cxnLst>
                  <a:cxn ang="T8">
                    <a:pos x="T0" y="T1"/>
                  </a:cxn>
                  <a:cxn ang="T9">
                    <a:pos x="T2" y="T3"/>
                  </a:cxn>
                  <a:cxn ang="T10">
                    <a:pos x="T4" y="T5"/>
                  </a:cxn>
                  <a:cxn ang="T11">
                    <a:pos x="T6" y="T7"/>
                  </a:cxn>
                </a:cxnLst>
                <a:rect l="T12" t="T13" r="T14" b="T15"/>
                <a:pathLst>
                  <a:path w="32" h="29">
                    <a:moveTo>
                      <a:pt x="32" y="1"/>
                    </a:moveTo>
                    <a:cubicBezTo>
                      <a:pt x="29" y="10"/>
                      <a:pt x="19" y="11"/>
                      <a:pt x="23" y="27"/>
                    </a:cubicBezTo>
                    <a:cubicBezTo>
                      <a:pt x="11" y="29"/>
                      <a:pt x="5" y="26"/>
                      <a:pt x="0" y="21"/>
                    </a:cubicBezTo>
                    <a:cubicBezTo>
                      <a:pt x="15" y="18"/>
                      <a:pt x="14" y="0"/>
                      <a:pt x="32" y="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2216" name="Freeform 145"/>
              <p:cNvSpPr>
                <a:spLocks noEditPoints="1"/>
              </p:cNvSpPr>
              <p:nvPr/>
            </p:nvSpPr>
            <p:spPr bwMode="auto">
              <a:xfrm>
                <a:off x="2444" y="2120"/>
                <a:ext cx="169" cy="241"/>
              </a:xfrm>
              <a:custGeom>
                <a:avLst/>
                <a:gdLst>
                  <a:gd name="T0" fmla="*/ 0 w 84"/>
                  <a:gd name="T1" fmla="*/ 795 h 120"/>
                  <a:gd name="T2" fmla="*/ 340 w 84"/>
                  <a:gd name="T3" fmla="*/ 592 h 120"/>
                  <a:gd name="T4" fmla="*/ 300 w 84"/>
                  <a:gd name="T5" fmla="*/ 267 h 120"/>
                  <a:gd name="T6" fmla="*/ 636 w 84"/>
                  <a:gd name="T7" fmla="*/ 355 h 120"/>
                  <a:gd name="T8" fmla="*/ 636 w 84"/>
                  <a:gd name="T9" fmla="*/ 560 h 120"/>
                  <a:gd name="T10" fmla="*/ 195 w 84"/>
                  <a:gd name="T11" fmla="*/ 972 h 120"/>
                  <a:gd name="T12" fmla="*/ 0 w 84"/>
                  <a:gd name="T13" fmla="*/ 795 h 120"/>
                  <a:gd name="T14" fmla="*/ 612 w 84"/>
                  <a:gd name="T15" fmla="*/ 372 h 120"/>
                  <a:gd name="T16" fmla="*/ 376 w 84"/>
                  <a:gd name="T17" fmla="*/ 161 h 120"/>
                  <a:gd name="T18" fmla="*/ 324 w 84"/>
                  <a:gd name="T19" fmla="*/ 251 h 120"/>
                  <a:gd name="T20" fmla="*/ 48 w 84"/>
                  <a:gd name="T21" fmla="*/ 811 h 120"/>
                  <a:gd name="T22" fmla="*/ 195 w 84"/>
                  <a:gd name="T23" fmla="*/ 956 h 120"/>
                  <a:gd name="T24" fmla="*/ 612 w 84"/>
                  <a:gd name="T25" fmla="*/ 372 h 1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120"/>
                  <a:gd name="T41" fmla="*/ 84 w 84"/>
                  <a:gd name="T42" fmla="*/ 120 h 1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120">
                    <a:moveTo>
                      <a:pt x="0" y="98"/>
                    </a:moveTo>
                    <a:cubicBezTo>
                      <a:pt x="21" y="98"/>
                      <a:pt x="37" y="90"/>
                      <a:pt x="42" y="73"/>
                    </a:cubicBezTo>
                    <a:cubicBezTo>
                      <a:pt x="46" y="59"/>
                      <a:pt x="36" y="44"/>
                      <a:pt x="37" y="33"/>
                    </a:cubicBezTo>
                    <a:cubicBezTo>
                      <a:pt x="42" y="0"/>
                      <a:pt x="66" y="30"/>
                      <a:pt x="78" y="44"/>
                    </a:cubicBezTo>
                    <a:cubicBezTo>
                      <a:pt x="75" y="49"/>
                      <a:pt x="80" y="60"/>
                      <a:pt x="78" y="69"/>
                    </a:cubicBezTo>
                    <a:cubicBezTo>
                      <a:pt x="73" y="84"/>
                      <a:pt x="28" y="120"/>
                      <a:pt x="24" y="120"/>
                    </a:cubicBezTo>
                    <a:cubicBezTo>
                      <a:pt x="13" y="120"/>
                      <a:pt x="6" y="108"/>
                      <a:pt x="0" y="98"/>
                    </a:cubicBezTo>
                    <a:close/>
                    <a:moveTo>
                      <a:pt x="75" y="46"/>
                    </a:moveTo>
                    <a:cubicBezTo>
                      <a:pt x="72" y="35"/>
                      <a:pt x="56" y="28"/>
                      <a:pt x="46" y="20"/>
                    </a:cubicBezTo>
                    <a:cubicBezTo>
                      <a:pt x="46" y="25"/>
                      <a:pt x="39" y="24"/>
                      <a:pt x="40" y="31"/>
                    </a:cubicBezTo>
                    <a:cubicBezTo>
                      <a:pt x="53" y="61"/>
                      <a:pt x="41" y="103"/>
                      <a:pt x="6" y="100"/>
                    </a:cubicBezTo>
                    <a:cubicBezTo>
                      <a:pt x="5" y="104"/>
                      <a:pt x="16" y="115"/>
                      <a:pt x="24" y="118"/>
                    </a:cubicBezTo>
                    <a:cubicBezTo>
                      <a:pt x="37" y="99"/>
                      <a:pt x="84" y="80"/>
                      <a:pt x="75" y="46"/>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17" name="Freeform 146"/>
              <p:cNvSpPr>
                <a:spLocks/>
              </p:cNvSpPr>
              <p:nvPr/>
            </p:nvSpPr>
            <p:spPr bwMode="auto">
              <a:xfrm>
                <a:off x="2454" y="2160"/>
                <a:ext cx="159" cy="197"/>
              </a:xfrm>
              <a:custGeom>
                <a:avLst/>
                <a:gdLst>
                  <a:gd name="T0" fmla="*/ 153 w 79"/>
                  <a:gd name="T1" fmla="*/ 796 h 98"/>
                  <a:gd name="T2" fmla="*/ 8 w 79"/>
                  <a:gd name="T3" fmla="*/ 651 h 98"/>
                  <a:gd name="T4" fmla="*/ 284 w 79"/>
                  <a:gd name="T5" fmla="*/ 88 h 98"/>
                  <a:gd name="T6" fmla="*/ 336 w 79"/>
                  <a:gd name="T7" fmla="*/ 0 h 98"/>
                  <a:gd name="T8" fmla="*/ 572 w 79"/>
                  <a:gd name="T9" fmla="*/ 211 h 98"/>
                  <a:gd name="T10" fmla="*/ 153 w 79"/>
                  <a:gd name="T11" fmla="*/ 796 h 98"/>
                  <a:gd name="T12" fmla="*/ 0 60000 65536"/>
                  <a:gd name="T13" fmla="*/ 0 60000 65536"/>
                  <a:gd name="T14" fmla="*/ 0 60000 65536"/>
                  <a:gd name="T15" fmla="*/ 0 60000 65536"/>
                  <a:gd name="T16" fmla="*/ 0 60000 65536"/>
                  <a:gd name="T17" fmla="*/ 0 60000 65536"/>
                  <a:gd name="T18" fmla="*/ 0 w 79"/>
                  <a:gd name="T19" fmla="*/ 0 h 98"/>
                  <a:gd name="T20" fmla="*/ 79 w 79"/>
                  <a:gd name="T21" fmla="*/ 98 h 98"/>
                </a:gdLst>
                <a:ahLst/>
                <a:cxnLst>
                  <a:cxn ang="T12">
                    <a:pos x="T0" y="T1"/>
                  </a:cxn>
                  <a:cxn ang="T13">
                    <a:pos x="T2" y="T3"/>
                  </a:cxn>
                  <a:cxn ang="T14">
                    <a:pos x="T4" y="T5"/>
                  </a:cxn>
                  <a:cxn ang="T15">
                    <a:pos x="T6" y="T7"/>
                  </a:cxn>
                  <a:cxn ang="T16">
                    <a:pos x="T8" y="T9"/>
                  </a:cxn>
                  <a:cxn ang="T17">
                    <a:pos x="T10" y="T11"/>
                  </a:cxn>
                </a:cxnLst>
                <a:rect l="T18" t="T19" r="T20" b="T21"/>
                <a:pathLst>
                  <a:path w="79" h="98">
                    <a:moveTo>
                      <a:pt x="19" y="98"/>
                    </a:moveTo>
                    <a:cubicBezTo>
                      <a:pt x="11" y="95"/>
                      <a:pt x="0" y="84"/>
                      <a:pt x="1" y="80"/>
                    </a:cubicBezTo>
                    <a:cubicBezTo>
                      <a:pt x="36" y="83"/>
                      <a:pt x="48" y="41"/>
                      <a:pt x="35" y="11"/>
                    </a:cubicBezTo>
                    <a:cubicBezTo>
                      <a:pt x="34" y="4"/>
                      <a:pt x="41" y="5"/>
                      <a:pt x="41" y="0"/>
                    </a:cubicBezTo>
                    <a:cubicBezTo>
                      <a:pt x="51" y="8"/>
                      <a:pt x="67" y="15"/>
                      <a:pt x="70" y="26"/>
                    </a:cubicBezTo>
                    <a:cubicBezTo>
                      <a:pt x="79" y="60"/>
                      <a:pt x="32" y="79"/>
                      <a:pt x="19" y="98"/>
                    </a:cubicBezTo>
                    <a:close/>
                  </a:path>
                </a:pathLst>
              </a:custGeom>
              <a:solidFill>
                <a:srgbClr val="FF0000"/>
              </a:solidFill>
              <a:ln w="9525">
                <a:noFill/>
                <a:round/>
                <a:headEnd/>
                <a:tailEnd/>
              </a:ln>
            </p:spPr>
            <p:txBody>
              <a:bodyPr/>
              <a:lstStyle/>
              <a:p>
                <a:endParaRPr lang="zh-CN" altLang="en-US" sz="2000">
                  <a:solidFill>
                    <a:schemeClr val="tx1"/>
                  </a:solidFill>
                  <a:ea typeface="微软雅黑" pitchFamily="34" charset="-122"/>
                </a:endParaRPr>
              </a:p>
            </p:txBody>
          </p:sp>
          <p:sp>
            <p:nvSpPr>
              <p:cNvPr id="52218" name="Freeform 147"/>
              <p:cNvSpPr>
                <a:spLocks/>
              </p:cNvSpPr>
              <p:nvPr/>
            </p:nvSpPr>
            <p:spPr bwMode="auto">
              <a:xfrm>
                <a:off x="1043" y="2164"/>
                <a:ext cx="334" cy="367"/>
              </a:xfrm>
              <a:custGeom>
                <a:avLst/>
                <a:gdLst>
                  <a:gd name="T0" fmla="*/ 176 w 167"/>
                  <a:gd name="T1" fmla="*/ 1259 h 183"/>
                  <a:gd name="T2" fmla="*/ 16 w 167"/>
                  <a:gd name="T3" fmla="*/ 1227 h 183"/>
                  <a:gd name="T4" fmla="*/ 0 w 167"/>
                  <a:gd name="T5" fmla="*/ 1025 h 183"/>
                  <a:gd name="T6" fmla="*/ 496 w 167"/>
                  <a:gd name="T7" fmla="*/ 1009 h 183"/>
                  <a:gd name="T8" fmla="*/ 512 w 167"/>
                  <a:gd name="T9" fmla="*/ 0 h 183"/>
                  <a:gd name="T10" fmla="*/ 640 w 167"/>
                  <a:gd name="T11" fmla="*/ 0 h 183"/>
                  <a:gd name="T12" fmla="*/ 1336 w 167"/>
                  <a:gd name="T13" fmla="*/ 700 h 183"/>
                  <a:gd name="T14" fmla="*/ 1336 w 167"/>
                  <a:gd name="T15" fmla="*/ 921 h 183"/>
                  <a:gd name="T16" fmla="*/ 904 w 167"/>
                  <a:gd name="T17" fmla="*/ 953 h 183"/>
                  <a:gd name="T18" fmla="*/ 408 w 167"/>
                  <a:gd name="T19" fmla="*/ 1476 h 183"/>
                  <a:gd name="T20" fmla="*/ 176 w 167"/>
                  <a:gd name="T21" fmla="*/ 1259 h 1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83"/>
                  <a:gd name="T35" fmla="*/ 167 w 167"/>
                  <a:gd name="T36" fmla="*/ 183 h 1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83">
                    <a:moveTo>
                      <a:pt x="22" y="156"/>
                    </a:moveTo>
                    <a:cubicBezTo>
                      <a:pt x="21" y="149"/>
                      <a:pt x="9" y="153"/>
                      <a:pt x="2" y="152"/>
                    </a:cubicBezTo>
                    <a:cubicBezTo>
                      <a:pt x="0" y="144"/>
                      <a:pt x="5" y="131"/>
                      <a:pt x="0" y="127"/>
                    </a:cubicBezTo>
                    <a:cubicBezTo>
                      <a:pt x="16" y="122"/>
                      <a:pt x="42" y="126"/>
                      <a:pt x="62" y="125"/>
                    </a:cubicBezTo>
                    <a:cubicBezTo>
                      <a:pt x="67" y="88"/>
                      <a:pt x="63" y="41"/>
                      <a:pt x="64" y="0"/>
                    </a:cubicBezTo>
                    <a:cubicBezTo>
                      <a:pt x="69" y="0"/>
                      <a:pt x="75" y="0"/>
                      <a:pt x="80" y="0"/>
                    </a:cubicBezTo>
                    <a:cubicBezTo>
                      <a:pt x="110" y="28"/>
                      <a:pt x="139" y="57"/>
                      <a:pt x="167" y="87"/>
                    </a:cubicBezTo>
                    <a:cubicBezTo>
                      <a:pt x="167" y="96"/>
                      <a:pt x="167" y="105"/>
                      <a:pt x="167" y="114"/>
                    </a:cubicBezTo>
                    <a:cubicBezTo>
                      <a:pt x="150" y="116"/>
                      <a:pt x="123" y="108"/>
                      <a:pt x="113" y="118"/>
                    </a:cubicBezTo>
                    <a:cubicBezTo>
                      <a:pt x="94" y="141"/>
                      <a:pt x="70" y="160"/>
                      <a:pt x="51" y="183"/>
                    </a:cubicBezTo>
                    <a:cubicBezTo>
                      <a:pt x="39" y="176"/>
                      <a:pt x="30" y="166"/>
                      <a:pt x="22" y="156"/>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2219" name="Freeform 148"/>
              <p:cNvSpPr>
                <a:spLocks/>
              </p:cNvSpPr>
              <p:nvPr/>
            </p:nvSpPr>
            <p:spPr bwMode="auto">
              <a:xfrm>
                <a:off x="1650" y="2200"/>
                <a:ext cx="4" cy="55"/>
              </a:xfrm>
              <a:custGeom>
                <a:avLst/>
                <a:gdLst>
                  <a:gd name="T0" fmla="*/ 0 w 2"/>
                  <a:gd name="T1" fmla="*/ 0 h 27"/>
                  <a:gd name="T2" fmla="*/ 16 w 2"/>
                  <a:gd name="T3" fmla="*/ 0 h 27"/>
                  <a:gd name="T4" fmla="*/ 16 w 2"/>
                  <a:gd name="T5" fmla="*/ 228 h 27"/>
                  <a:gd name="T6" fmla="*/ 0 w 2"/>
                  <a:gd name="T7" fmla="*/ 228 h 27"/>
                  <a:gd name="T8" fmla="*/ 0 w 2"/>
                  <a:gd name="T9" fmla="*/ 0 h 27"/>
                  <a:gd name="T10" fmla="*/ 0 60000 65536"/>
                  <a:gd name="T11" fmla="*/ 0 60000 65536"/>
                  <a:gd name="T12" fmla="*/ 0 60000 65536"/>
                  <a:gd name="T13" fmla="*/ 0 60000 65536"/>
                  <a:gd name="T14" fmla="*/ 0 60000 65536"/>
                  <a:gd name="T15" fmla="*/ 0 w 2"/>
                  <a:gd name="T16" fmla="*/ 0 h 27"/>
                  <a:gd name="T17" fmla="*/ 2 w 2"/>
                  <a:gd name="T18" fmla="*/ 27 h 27"/>
                </a:gdLst>
                <a:ahLst/>
                <a:cxnLst>
                  <a:cxn ang="T10">
                    <a:pos x="T0" y="T1"/>
                  </a:cxn>
                  <a:cxn ang="T11">
                    <a:pos x="T2" y="T3"/>
                  </a:cxn>
                  <a:cxn ang="T12">
                    <a:pos x="T4" y="T5"/>
                  </a:cxn>
                  <a:cxn ang="T13">
                    <a:pos x="T6" y="T7"/>
                  </a:cxn>
                  <a:cxn ang="T14">
                    <a:pos x="T8" y="T9"/>
                  </a:cxn>
                </a:cxnLst>
                <a:rect l="T15" t="T16" r="T17" b="T18"/>
                <a:pathLst>
                  <a:path w="2" h="27">
                    <a:moveTo>
                      <a:pt x="0" y="0"/>
                    </a:moveTo>
                    <a:cubicBezTo>
                      <a:pt x="0" y="0"/>
                      <a:pt x="1" y="0"/>
                      <a:pt x="2" y="0"/>
                    </a:cubicBezTo>
                    <a:cubicBezTo>
                      <a:pt x="2" y="9"/>
                      <a:pt x="2" y="18"/>
                      <a:pt x="2" y="27"/>
                    </a:cubicBezTo>
                    <a:cubicBezTo>
                      <a:pt x="1" y="27"/>
                      <a:pt x="0" y="27"/>
                      <a:pt x="0" y="27"/>
                    </a:cubicBezTo>
                    <a:cubicBezTo>
                      <a:pt x="0" y="18"/>
                      <a:pt x="0" y="9"/>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20" name="Freeform 149"/>
              <p:cNvSpPr>
                <a:spLocks/>
              </p:cNvSpPr>
              <p:nvPr/>
            </p:nvSpPr>
            <p:spPr bwMode="auto">
              <a:xfrm>
                <a:off x="6572" y="2237"/>
                <a:ext cx="70" cy="76"/>
              </a:xfrm>
              <a:custGeom>
                <a:avLst/>
                <a:gdLst>
                  <a:gd name="T0" fmla="*/ 160 w 35"/>
                  <a:gd name="T1" fmla="*/ 0 h 38"/>
                  <a:gd name="T2" fmla="*/ 248 w 35"/>
                  <a:gd name="T3" fmla="*/ 0 h 38"/>
                  <a:gd name="T4" fmla="*/ 264 w 35"/>
                  <a:gd name="T5" fmla="*/ 248 h 38"/>
                  <a:gd name="T6" fmla="*/ 16 w 35"/>
                  <a:gd name="T7" fmla="*/ 208 h 38"/>
                  <a:gd name="T8" fmla="*/ 136 w 35"/>
                  <a:gd name="T9" fmla="*/ 160 h 38"/>
                  <a:gd name="T10" fmla="*/ 160 w 35"/>
                  <a:gd name="T11" fmla="*/ 0 h 38"/>
                  <a:gd name="T12" fmla="*/ 0 60000 65536"/>
                  <a:gd name="T13" fmla="*/ 0 60000 65536"/>
                  <a:gd name="T14" fmla="*/ 0 60000 65536"/>
                  <a:gd name="T15" fmla="*/ 0 60000 65536"/>
                  <a:gd name="T16" fmla="*/ 0 60000 65536"/>
                  <a:gd name="T17" fmla="*/ 0 60000 65536"/>
                  <a:gd name="T18" fmla="*/ 0 w 35"/>
                  <a:gd name="T19" fmla="*/ 0 h 38"/>
                  <a:gd name="T20" fmla="*/ 35 w 35"/>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35" h="38">
                    <a:moveTo>
                      <a:pt x="20" y="0"/>
                    </a:moveTo>
                    <a:cubicBezTo>
                      <a:pt x="23" y="0"/>
                      <a:pt x="27" y="0"/>
                      <a:pt x="31" y="0"/>
                    </a:cubicBezTo>
                    <a:cubicBezTo>
                      <a:pt x="35" y="6"/>
                      <a:pt x="32" y="21"/>
                      <a:pt x="33" y="31"/>
                    </a:cubicBezTo>
                    <a:cubicBezTo>
                      <a:pt x="27" y="33"/>
                      <a:pt x="1" y="38"/>
                      <a:pt x="2" y="26"/>
                    </a:cubicBezTo>
                    <a:cubicBezTo>
                      <a:pt x="0" y="17"/>
                      <a:pt x="10" y="20"/>
                      <a:pt x="17" y="20"/>
                    </a:cubicBezTo>
                    <a:cubicBezTo>
                      <a:pt x="18" y="13"/>
                      <a:pt x="16" y="3"/>
                      <a:pt x="20" y="0"/>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21" name="Freeform 150"/>
              <p:cNvSpPr>
                <a:spLocks/>
              </p:cNvSpPr>
              <p:nvPr/>
            </p:nvSpPr>
            <p:spPr bwMode="auto">
              <a:xfrm>
                <a:off x="6642" y="2237"/>
                <a:ext cx="72" cy="68"/>
              </a:xfrm>
              <a:custGeom>
                <a:avLst/>
                <a:gdLst>
                  <a:gd name="T0" fmla="*/ 40 w 36"/>
                  <a:gd name="T1" fmla="*/ 0 h 34"/>
                  <a:gd name="T2" fmla="*/ 288 w 36"/>
                  <a:gd name="T3" fmla="*/ 248 h 34"/>
                  <a:gd name="T4" fmla="*/ 16 w 36"/>
                  <a:gd name="T5" fmla="*/ 248 h 34"/>
                  <a:gd name="T6" fmla="*/ 40 w 36"/>
                  <a:gd name="T7" fmla="*/ 0 h 34"/>
                  <a:gd name="T8" fmla="*/ 0 60000 65536"/>
                  <a:gd name="T9" fmla="*/ 0 60000 65536"/>
                  <a:gd name="T10" fmla="*/ 0 60000 65536"/>
                  <a:gd name="T11" fmla="*/ 0 60000 65536"/>
                  <a:gd name="T12" fmla="*/ 0 w 36"/>
                  <a:gd name="T13" fmla="*/ 0 h 34"/>
                  <a:gd name="T14" fmla="*/ 36 w 36"/>
                  <a:gd name="T15" fmla="*/ 34 h 34"/>
                </a:gdLst>
                <a:ahLst/>
                <a:cxnLst>
                  <a:cxn ang="T8">
                    <a:pos x="T0" y="T1"/>
                  </a:cxn>
                  <a:cxn ang="T9">
                    <a:pos x="T2" y="T3"/>
                  </a:cxn>
                  <a:cxn ang="T10">
                    <a:pos x="T4" y="T5"/>
                  </a:cxn>
                  <a:cxn ang="T11">
                    <a:pos x="T6" y="T7"/>
                  </a:cxn>
                </a:cxnLst>
                <a:rect l="T12" t="T13" r="T14" b="T15"/>
                <a:pathLst>
                  <a:path w="36" h="34">
                    <a:moveTo>
                      <a:pt x="5" y="0"/>
                    </a:moveTo>
                    <a:cubicBezTo>
                      <a:pt x="22" y="3"/>
                      <a:pt x="31" y="15"/>
                      <a:pt x="36" y="31"/>
                    </a:cubicBezTo>
                    <a:cubicBezTo>
                      <a:pt x="29" y="34"/>
                      <a:pt x="9" y="34"/>
                      <a:pt x="2" y="31"/>
                    </a:cubicBezTo>
                    <a:cubicBezTo>
                      <a:pt x="3" y="21"/>
                      <a:pt x="0" y="6"/>
                      <a:pt x="5" y="0"/>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22" name="Freeform 151"/>
              <p:cNvSpPr>
                <a:spLocks/>
              </p:cNvSpPr>
              <p:nvPr/>
            </p:nvSpPr>
            <p:spPr bwMode="auto">
              <a:xfrm>
                <a:off x="6234" y="2271"/>
                <a:ext cx="34" cy="86"/>
              </a:xfrm>
              <a:custGeom>
                <a:avLst/>
                <a:gdLst>
                  <a:gd name="T0" fmla="*/ 48 w 17"/>
                  <a:gd name="T1" fmla="*/ 0 h 43"/>
                  <a:gd name="T2" fmla="*/ 96 w 17"/>
                  <a:gd name="T3" fmla="*/ 0 h 43"/>
                  <a:gd name="T4" fmla="*/ 80 w 17"/>
                  <a:gd name="T5" fmla="*/ 344 h 43"/>
                  <a:gd name="T6" fmla="*/ 48 w 17"/>
                  <a:gd name="T7" fmla="*/ 0 h 43"/>
                  <a:gd name="T8" fmla="*/ 0 60000 65536"/>
                  <a:gd name="T9" fmla="*/ 0 60000 65536"/>
                  <a:gd name="T10" fmla="*/ 0 60000 65536"/>
                  <a:gd name="T11" fmla="*/ 0 60000 65536"/>
                  <a:gd name="T12" fmla="*/ 0 w 17"/>
                  <a:gd name="T13" fmla="*/ 0 h 43"/>
                  <a:gd name="T14" fmla="*/ 17 w 17"/>
                  <a:gd name="T15" fmla="*/ 43 h 43"/>
                </a:gdLst>
                <a:ahLst/>
                <a:cxnLst>
                  <a:cxn ang="T8">
                    <a:pos x="T0" y="T1"/>
                  </a:cxn>
                  <a:cxn ang="T9">
                    <a:pos x="T2" y="T3"/>
                  </a:cxn>
                  <a:cxn ang="T10">
                    <a:pos x="T4" y="T5"/>
                  </a:cxn>
                  <a:cxn ang="T11">
                    <a:pos x="T6" y="T7"/>
                  </a:cxn>
                </a:cxnLst>
                <a:rect l="T12" t="T13" r="T14" b="T15"/>
                <a:pathLst>
                  <a:path w="17" h="43">
                    <a:moveTo>
                      <a:pt x="6" y="0"/>
                    </a:moveTo>
                    <a:cubicBezTo>
                      <a:pt x="8" y="0"/>
                      <a:pt x="10" y="0"/>
                      <a:pt x="12" y="0"/>
                    </a:cubicBezTo>
                    <a:cubicBezTo>
                      <a:pt x="16" y="10"/>
                      <a:pt x="17" y="36"/>
                      <a:pt x="10" y="43"/>
                    </a:cubicBezTo>
                    <a:cubicBezTo>
                      <a:pt x="0" y="39"/>
                      <a:pt x="3" y="11"/>
                      <a:pt x="6" y="0"/>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23" name="Freeform 152"/>
              <p:cNvSpPr>
                <a:spLocks/>
              </p:cNvSpPr>
              <p:nvPr/>
            </p:nvSpPr>
            <p:spPr bwMode="auto">
              <a:xfrm>
                <a:off x="1672" y="2273"/>
                <a:ext cx="8" cy="24"/>
              </a:xfrm>
              <a:custGeom>
                <a:avLst/>
                <a:gdLst>
                  <a:gd name="T0" fmla="*/ 0 w 4"/>
                  <a:gd name="T1" fmla="*/ 16 h 12"/>
                  <a:gd name="T2" fmla="*/ 0 w 4"/>
                  <a:gd name="T3" fmla="*/ 88 h 12"/>
                  <a:gd name="T4" fmla="*/ 0 w 4"/>
                  <a:gd name="T5" fmla="*/ 16 h 12"/>
                  <a:gd name="T6" fmla="*/ 0 60000 65536"/>
                  <a:gd name="T7" fmla="*/ 0 60000 65536"/>
                  <a:gd name="T8" fmla="*/ 0 60000 65536"/>
                  <a:gd name="T9" fmla="*/ 0 w 4"/>
                  <a:gd name="T10" fmla="*/ 0 h 12"/>
                  <a:gd name="T11" fmla="*/ 4 w 4"/>
                  <a:gd name="T12" fmla="*/ 12 h 12"/>
                </a:gdLst>
                <a:ahLst/>
                <a:cxnLst>
                  <a:cxn ang="T6">
                    <a:pos x="T0" y="T1"/>
                  </a:cxn>
                  <a:cxn ang="T7">
                    <a:pos x="T2" y="T3"/>
                  </a:cxn>
                  <a:cxn ang="T8">
                    <a:pos x="T4" y="T5"/>
                  </a:cxn>
                </a:cxnLst>
                <a:rect l="T9" t="T10" r="T11" b="T12"/>
                <a:pathLst>
                  <a:path w="4" h="12">
                    <a:moveTo>
                      <a:pt x="0" y="2"/>
                    </a:moveTo>
                    <a:cubicBezTo>
                      <a:pt x="4" y="0"/>
                      <a:pt x="4" y="12"/>
                      <a:pt x="0" y="11"/>
                    </a:cubicBezTo>
                    <a:cubicBezTo>
                      <a:pt x="0" y="8"/>
                      <a:pt x="0" y="5"/>
                      <a:pt x="0" y="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24" name="Freeform 153"/>
              <p:cNvSpPr>
                <a:spLocks/>
              </p:cNvSpPr>
              <p:nvPr/>
            </p:nvSpPr>
            <p:spPr bwMode="auto">
              <a:xfrm>
                <a:off x="3970" y="2277"/>
                <a:ext cx="36" cy="120"/>
              </a:xfrm>
              <a:custGeom>
                <a:avLst/>
                <a:gdLst>
                  <a:gd name="T0" fmla="*/ 32 w 18"/>
                  <a:gd name="T1" fmla="*/ 0 h 60"/>
                  <a:gd name="T2" fmla="*/ 144 w 18"/>
                  <a:gd name="T3" fmla="*/ 0 h 60"/>
                  <a:gd name="T4" fmla="*/ 144 w 18"/>
                  <a:gd name="T5" fmla="*/ 480 h 60"/>
                  <a:gd name="T6" fmla="*/ 0 w 18"/>
                  <a:gd name="T7" fmla="*/ 352 h 60"/>
                  <a:gd name="T8" fmla="*/ 32 w 18"/>
                  <a:gd name="T9" fmla="*/ 0 h 60"/>
                  <a:gd name="T10" fmla="*/ 0 60000 65536"/>
                  <a:gd name="T11" fmla="*/ 0 60000 65536"/>
                  <a:gd name="T12" fmla="*/ 0 60000 65536"/>
                  <a:gd name="T13" fmla="*/ 0 60000 65536"/>
                  <a:gd name="T14" fmla="*/ 0 60000 65536"/>
                  <a:gd name="T15" fmla="*/ 0 w 18"/>
                  <a:gd name="T16" fmla="*/ 0 h 60"/>
                  <a:gd name="T17" fmla="*/ 18 w 18"/>
                  <a:gd name="T18" fmla="*/ 60 h 60"/>
                </a:gdLst>
                <a:ahLst/>
                <a:cxnLst>
                  <a:cxn ang="T10">
                    <a:pos x="T0" y="T1"/>
                  </a:cxn>
                  <a:cxn ang="T11">
                    <a:pos x="T2" y="T3"/>
                  </a:cxn>
                  <a:cxn ang="T12">
                    <a:pos x="T4" y="T5"/>
                  </a:cxn>
                  <a:cxn ang="T13">
                    <a:pos x="T6" y="T7"/>
                  </a:cxn>
                  <a:cxn ang="T14">
                    <a:pos x="T8" y="T9"/>
                  </a:cxn>
                </a:cxnLst>
                <a:rect l="T15" t="T16" r="T17" b="T18"/>
                <a:pathLst>
                  <a:path w="18" h="60">
                    <a:moveTo>
                      <a:pt x="4" y="0"/>
                    </a:moveTo>
                    <a:cubicBezTo>
                      <a:pt x="9" y="0"/>
                      <a:pt x="13" y="0"/>
                      <a:pt x="18" y="0"/>
                    </a:cubicBezTo>
                    <a:cubicBezTo>
                      <a:pt x="17" y="19"/>
                      <a:pt x="18" y="48"/>
                      <a:pt x="18" y="60"/>
                    </a:cubicBezTo>
                    <a:cubicBezTo>
                      <a:pt x="9" y="58"/>
                      <a:pt x="17" y="38"/>
                      <a:pt x="0" y="44"/>
                    </a:cubicBezTo>
                    <a:cubicBezTo>
                      <a:pt x="2" y="30"/>
                      <a:pt x="6" y="18"/>
                      <a:pt x="4"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225" name="Freeform 154"/>
              <p:cNvSpPr>
                <a:spLocks/>
              </p:cNvSpPr>
              <p:nvPr/>
            </p:nvSpPr>
            <p:spPr bwMode="auto">
              <a:xfrm>
                <a:off x="6172" y="2293"/>
                <a:ext cx="70" cy="108"/>
              </a:xfrm>
              <a:custGeom>
                <a:avLst/>
                <a:gdLst>
                  <a:gd name="T0" fmla="*/ 184 w 35"/>
                  <a:gd name="T1" fmla="*/ 8 h 54"/>
                  <a:gd name="T2" fmla="*/ 240 w 35"/>
                  <a:gd name="T3" fmla="*/ 24 h 54"/>
                  <a:gd name="T4" fmla="*/ 280 w 35"/>
                  <a:gd name="T5" fmla="*/ 272 h 54"/>
                  <a:gd name="T6" fmla="*/ 112 w 35"/>
                  <a:gd name="T7" fmla="*/ 432 h 54"/>
                  <a:gd name="T8" fmla="*/ 8 w 35"/>
                  <a:gd name="T9" fmla="*/ 256 h 54"/>
                  <a:gd name="T10" fmla="*/ 168 w 35"/>
                  <a:gd name="T11" fmla="*/ 240 h 54"/>
                  <a:gd name="T12" fmla="*/ 184 w 35"/>
                  <a:gd name="T13" fmla="*/ 8 h 54"/>
                  <a:gd name="T14" fmla="*/ 0 60000 65536"/>
                  <a:gd name="T15" fmla="*/ 0 60000 65536"/>
                  <a:gd name="T16" fmla="*/ 0 60000 65536"/>
                  <a:gd name="T17" fmla="*/ 0 60000 65536"/>
                  <a:gd name="T18" fmla="*/ 0 60000 65536"/>
                  <a:gd name="T19" fmla="*/ 0 60000 65536"/>
                  <a:gd name="T20" fmla="*/ 0 60000 65536"/>
                  <a:gd name="T21" fmla="*/ 0 w 35"/>
                  <a:gd name="T22" fmla="*/ 0 h 54"/>
                  <a:gd name="T23" fmla="*/ 35 w 35"/>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54">
                    <a:moveTo>
                      <a:pt x="23" y="1"/>
                    </a:moveTo>
                    <a:cubicBezTo>
                      <a:pt x="27" y="0"/>
                      <a:pt x="27" y="3"/>
                      <a:pt x="30" y="3"/>
                    </a:cubicBezTo>
                    <a:cubicBezTo>
                      <a:pt x="31" y="14"/>
                      <a:pt x="28" y="29"/>
                      <a:pt x="35" y="34"/>
                    </a:cubicBezTo>
                    <a:cubicBezTo>
                      <a:pt x="31" y="44"/>
                      <a:pt x="24" y="50"/>
                      <a:pt x="14" y="54"/>
                    </a:cubicBezTo>
                    <a:cubicBezTo>
                      <a:pt x="11" y="46"/>
                      <a:pt x="0" y="44"/>
                      <a:pt x="1" y="32"/>
                    </a:cubicBezTo>
                    <a:cubicBezTo>
                      <a:pt x="5" y="28"/>
                      <a:pt x="14" y="30"/>
                      <a:pt x="21" y="30"/>
                    </a:cubicBezTo>
                    <a:cubicBezTo>
                      <a:pt x="22" y="20"/>
                      <a:pt x="19" y="7"/>
                      <a:pt x="23" y="1"/>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26" name="Freeform 155"/>
              <p:cNvSpPr>
                <a:spLocks/>
              </p:cNvSpPr>
              <p:nvPr/>
            </p:nvSpPr>
            <p:spPr bwMode="auto">
              <a:xfrm>
                <a:off x="6740" y="2295"/>
                <a:ext cx="14" cy="8"/>
              </a:xfrm>
              <a:custGeom>
                <a:avLst/>
                <a:gdLst>
                  <a:gd name="T0" fmla="*/ 0 w 7"/>
                  <a:gd name="T1" fmla="*/ 0 h 4"/>
                  <a:gd name="T2" fmla="*/ 56 w 7"/>
                  <a:gd name="T3" fmla="*/ 0 h 4"/>
                  <a:gd name="T4" fmla="*/ 56 w 7"/>
                  <a:gd name="T5" fmla="*/ 32 h 4"/>
                  <a:gd name="T6" fmla="*/ 0 w 7"/>
                  <a:gd name="T7" fmla="*/ 32 h 4"/>
                  <a:gd name="T8" fmla="*/ 0 w 7"/>
                  <a:gd name="T9" fmla="*/ 0 h 4"/>
                  <a:gd name="T10" fmla="*/ 0 60000 65536"/>
                  <a:gd name="T11" fmla="*/ 0 60000 65536"/>
                  <a:gd name="T12" fmla="*/ 0 60000 65536"/>
                  <a:gd name="T13" fmla="*/ 0 60000 65536"/>
                  <a:gd name="T14" fmla="*/ 0 60000 65536"/>
                  <a:gd name="T15" fmla="*/ 0 w 7"/>
                  <a:gd name="T16" fmla="*/ 0 h 4"/>
                  <a:gd name="T17" fmla="*/ 7 w 7"/>
                  <a:gd name="T18" fmla="*/ 4 h 4"/>
                </a:gdLst>
                <a:ahLst/>
                <a:cxnLst>
                  <a:cxn ang="T10">
                    <a:pos x="T0" y="T1"/>
                  </a:cxn>
                  <a:cxn ang="T11">
                    <a:pos x="T2" y="T3"/>
                  </a:cxn>
                  <a:cxn ang="T12">
                    <a:pos x="T4" y="T5"/>
                  </a:cxn>
                  <a:cxn ang="T13">
                    <a:pos x="T6" y="T7"/>
                  </a:cxn>
                  <a:cxn ang="T14">
                    <a:pos x="T8" y="T9"/>
                  </a:cxn>
                </a:cxnLst>
                <a:rect l="T15" t="T16" r="T17" b="T18"/>
                <a:pathLst>
                  <a:path w="7" h="4">
                    <a:moveTo>
                      <a:pt x="0" y="0"/>
                    </a:moveTo>
                    <a:cubicBezTo>
                      <a:pt x="2" y="0"/>
                      <a:pt x="5" y="0"/>
                      <a:pt x="7" y="0"/>
                    </a:cubicBezTo>
                    <a:cubicBezTo>
                      <a:pt x="7" y="1"/>
                      <a:pt x="7" y="3"/>
                      <a:pt x="7" y="4"/>
                    </a:cubicBezTo>
                    <a:cubicBezTo>
                      <a:pt x="5" y="4"/>
                      <a:pt x="2" y="4"/>
                      <a:pt x="0" y="4"/>
                    </a:cubicBezTo>
                    <a:cubicBezTo>
                      <a:pt x="0" y="3"/>
                      <a:pt x="0" y="1"/>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27" name="Freeform 156"/>
              <p:cNvSpPr>
                <a:spLocks/>
              </p:cNvSpPr>
              <p:nvPr/>
            </p:nvSpPr>
            <p:spPr bwMode="auto">
              <a:xfrm>
                <a:off x="1630" y="2307"/>
                <a:ext cx="10" cy="68"/>
              </a:xfrm>
              <a:custGeom>
                <a:avLst/>
                <a:gdLst>
                  <a:gd name="T0" fmla="*/ 40 w 5"/>
                  <a:gd name="T1" fmla="*/ 0 h 34"/>
                  <a:gd name="T2" fmla="*/ 40 w 5"/>
                  <a:gd name="T3" fmla="*/ 272 h 34"/>
                  <a:gd name="T4" fmla="*/ 24 w 5"/>
                  <a:gd name="T5" fmla="*/ 272 h 34"/>
                  <a:gd name="T6" fmla="*/ 40 w 5"/>
                  <a:gd name="T7" fmla="*/ 0 h 34"/>
                  <a:gd name="T8" fmla="*/ 0 60000 65536"/>
                  <a:gd name="T9" fmla="*/ 0 60000 65536"/>
                  <a:gd name="T10" fmla="*/ 0 60000 65536"/>
                  <a:gd name="T11" fmla="*/ 0 60000 65536"/>
                  <a:gd name="T12" fmla="*/ 0 w 5"/>
                  <a:gd name="T13" fmla="*/ 0 h 34"/>
                  <a:gd name="T14" fmla="*/ 5 w 5"/>
                  <a:gd name="T15" fmla="*/ 34 h 34"/>
                </a:gdLst>
                <a:ahLst/>
                <a:cxnLst>
                  <a:cxn ang="T8">
                    <a:pos x="T0" y="T1"/>
                  </a:cxn>
                  <a:cxn ang="T9">
                    <a:pos x="T2" y="T3"/>
                  </a:cxn>
                  <a:cxn ang="T10">
                    <a:pos x="T4" y="T5"/>
                  </a:cxn>
                  <a:cxn ang="T11">
                    <a:pos x="T6" y="T7"/>
                  </a:cxn>
                </a:cxnLst>
                <a:rect l="T12" t="T13" r="T14" b="T15"/>
                <a:pathLst>
                  <a:path w="5" h="34">
                    <a:moveTo>
                      <a:pt x="5" y="0"/>
                    </a:moveTo>
                    <a:cubicBezTo>
                      <a:pt x="5" y="11"/>
                      <a:pt x="5" y="23"/>
                      <a:pt x="5" y="34"/>
                    </a:cubicBezTo>
                    <a:cubicBezTo>
                      <a:pt x="5" y="34"/>
                      <a:pt x="4" y="34"/>
                      <a:pt x="3" y="34"/>
                    </a:cubicBezTo>
                    <a:cubicBezTo>
                      <a:pt x="4" y="23"/>
                      <a:pt x="0" y="7"/>
                      <a:pt x="5"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28" name="Freeform 157"/>
              <p:cNvSpPr>
                <a:spLocks/>
              </p:cNvSpPr>
              <p:nvPr/>
            </p:nvSpPr>
            <p:spPr bwMode="auto">
              <a:xfrm>
                <a:off x="1650" y="2317"/>
                <a:ext cx="10" cy="66"/>
              </a:xfrm>
              <a:custGeom>
                <a:avLst/>
                <a:gdLst>
                  <a:gd name="T0" fmla="*/ 0 w 5"/>
                  <a:gd name="T1" fmla="*/ 0 h 33"/>
                  <a:gd name="T2" fmla="*/ 16 w 5"/>
                  <a:gd name="T3" fmla="*/ 0 h 33"/>
                  <a:gd name="T4" fmla="*/ 0 w 5"/>
                  <a:gd name="T5" fmla="*/ 264 h 33"/>
                  <a:gd name="T6" fmla="*/ 0 w 5"/>
                  <a:gd name="T7" fmla="*/ 0 h 33"/>
                  <a:gd name="T8" fmla="*/ 0 60000 65536"/>
                  <a:gd name="T9" fmla="*/ 0 60000 65536"/>
                  <a:gd name="T10" fmla="*/ 0 60000 65536"/>
                  <a:gd name="T11" fmla="*/ 0 60000 65536"/>
                  <a:gd name="T12" fmla="*/ 0 w 5"/>
                  <a:gd name="T13" fmla="*/ 0 h 33"/>
                  <a:gd name="T14" fmla="*/ 5 w 5"/>
                  <a:gd name="T15" fmla="*/ 33 h 33"/>
                </a:gdLst>
                <a:ahLst/>
                <a:cxnLst>
                  <a:cxn ang="T8">
                    <a:pos x="T0" y="T1"/>
                  </a:cxn>
                  <a:cxn ang="T9">
                    <a:pos x="T2" y="T3"/>
                  </a:cxn>
                  <a:cxn ang="T10">
                    <a:pos x="T4" y="T5"/>
                  </a:cxn>
                  <a:cxn ang="T11">
                    <a:pos x="T6" y="T7"/>
                  </a:cxn>
                </a:cxnLst>
                <a:rect l="T12" t="T13" r="T14" b="T15"/>
                <a:pathLst>
                  <a:path w="5" h="33">
                    <a:moveTo>
                      <a:pt x="0" y="0"/>
                    </a:moveTo>
                    <a:cubicBezTo>
                      <a:pt x="0" y="0"/>
                      <a:pt x="1" y="0"/>
                      <a:pt x="2" y="0"/>
                    </a:cubicBezTo>
                    <a:cubicBezTo>
                      <a:pt x="1" y="10"/>
                      <a:pt x="5" y="26"/>
                      <a:pt x="0" y="33"/>
                    </a:cubicBezTo>
                    <a:cubicBezTo>
                      <a:pt x="0" y="22"/>
                      <a:pt x="0" y="11"/>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29" name="Freeform 158"/>
              <p:cNvSpPr>
                <a:spLocks/>
              </p:cNvSpPr>
              <p:nvPr/>
            </p:nvSpPr>
            <p:spPr bwMode="auto">
              <a:xfrm>
                <a:off x="6490" y="2315"/>
                <a:ext cx="40" cy="28"/>
              </a:xfrm>
              <a:custGeom>
                <a:avLst/>
                <a:gdLst>
                  <a:gd name="T0" fmla="*/ 0 w 20"/>
                  <a:gd name="T1" fmla="*/ 8 h 14"/>
                  <a:gd name="T2" fmla="*/ 144 w 20"/>
                  <a:gd name="T3" fmla="*/ 24 h 14"/>
                  <a:gd name="T4" fmla="*/ 112 w 20"/>
                  <a:gd name="T5" fmla="*/ 112 h 14"/>
                  <a:gd name="T6" fmla="*/ 0 w 20"/>
                  <a:gd name="T7" fmla="*/ 8 h 14"/>
                  <a:gd name="T8" fmla="*/ 0 60000 65536"/>
                  <a:gd name="T9" fmla="*/ 0 60000 65536"/>
                  <a:gd name="T10" fmla="*/ 0 60000 65536"/>
                  <a:gd name="T11" fmla="*/ 0 60000 65536"/>
                  <a:gd name="T12" fmla="*/ 0 w 20"/>
                  <a:gd name="T13" fmla="*/ 0 h 14"/>
                  <a:gd name="T14" fmla="*/ 20 w 20"/>
                  <a:gd name="T15" fmla="*/ 14 h 14"/>
                </a:gdLst>
                <a:ahLst/>
                <a:cxnLst>
                  <a:cxn ang="T8">
                    <a:pos x="T0" y="T1"/>
                  </a:cxn>
                  <a:cxn ang="T9">
                    <a:pos x="T2" y="T3"/>
                  </a:cxn>
                  <a:cxn ang="T10">
                    <a:pos x="T4" y="T5"/>
                  </a:cxn>
                  <a:cxn ang="T11">
                    <a:pos x="T6" y="T7"/>
                  </a:cxn>
                </a:cxnLst>
                <a:rect l="T12" t="T13" r="T14" b="T15"/>
                <a:pathLst>
                  <a:path w="20" h="14">
                    <a:moveTo>
                      <a:pt x="0" y="1"/>
                    </a:moveTo>
                    <a:cubicBezTo>
                      <a:pt x="7" y="1"/>
                      <a:pt x="15" y="0"/>
                      <a:pt x="18" y="3"/>
                    </a:cubicBezTo>
                    <a:cubicBezTo>
                      <a:pt x="20" y="10"/>
                      <a:pt x="15" y="10"/>
                      <a:pt x="14" y="14"/>
                    </a:cubicBezTo>
                    <a:cubicBezTo>
                      <a:pt x="7" y="12"/>
                      <a:pt x="2" y="8"/>
                      <a:pt x="0" y="1"/>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30" name="Freeform 159"/>
              <p:cNvSpPr>
                <a:spLocks noEditPoints="1"/>
              </p:cNvSpPr>
              <p:nvPr/>
            </p:nvSpPr>
            <p:spPr bwMode="auto">
              <a:xfrm>
                <a:off x="2212" y="2271"/>
                <a:ext cx="258" cy="198"/>
              </a:xfrm>
              <a:custGeom>
                <a:avLst/>
                <a:gdLst>
                  <a:gd name="T0" fmla="*/ 1032 w 129"/>
                  <a:gd name="T1" fmla="*/ 360 h 99"/>
                  <a:gd name="T2" fmla="*/ 552 w 129"/>
                  <a:gd name="T3" fmla="*/ 592 h 99"/>
                  <a:gd name="T4" fmla="*/ 208 w 129"/>
                  <a:gd name="T5" fmla="*/ 752 h 99"/>
                  <a:gd name="T6" fmla="*/ 176 w 129"/>
                  <a:gd name="T7" fmla="*/ 400 h 99"/>
                  <a:gd name="T8" fmla="*/ 1032 w 129"/>
                  <a:gd name="T9" fmla="*/ 360 h 99"/>
                  <a:gd name="T10" fmla="*/ 440 w 129"/>
                  <a:gd name="T11" fmla="*/ 416 h 99"/>
                  <a:gd name="T12" fmla="*/ 120 w 129"/>
                  <a:gd name="T13" fmla="*/ 520 h 99"/>
                  <a:gd name="T14" fmla="*/ 232 w 129"/>
                  <a:gd name="T15" fmla="*/ 736 h 99"/>
                  <a:gd name="T16" fmla="*/ 528 w 129"/>
                  <a:gd name="T17" fmla="*/ 576 h 99"/>
                  <a:gd name="T18" fmla="*/ 992 w 129"/>
                  <a:gd name="T19" fmla="*/ 400 h 99"/>
                  <a:gd name="T20" fmla="*/ 440 w 129"/>
                  <a:gd name="T21" fmla="*/ 416 h 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99"/>
                  <a:gd name="T35" fmla="*/ 129 w 129"/>
                  <a:gd name="T36" fmla="*/ 99 h 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99">
                    <a:moveTo>
                      <a:pt x="129" y="45"/>
                    </a:moveTo>
                    <a:cubicBezTo>
                      <a:pt x="118" y="64"/>
                      <a:pt x="104" y="80"/>
                      <a:pt x="69" y="74"/>
                    </a:cubicBezTo>
                    <a:cubicBezTo>
                      <a:pt x="56" y="82"/>
                      <a:pt x="53" y="99"/>
                      <a:pt x="26" y="94"/>
                    </a:cubicBezTo>
                    <a:cubicBezTo>
                      <a:pt x="28" y="73"/>
                      <a:pt x="0" y="65"/>
                      <a:pt x="22" y="50"/>
                    </a:cubicBezTo>
                    <a:cubicBezTo>
                      <a:pt x="75" y="60"/>
                      <a:pt x="100" y="0"/>
                      <a:pt x="129" y="45"/>
                    </a:cubicBezTo>
                    <a:close/>
                    <a:moveTo>
                      <a:pt x="55" y="52"/>
                    </a:moveTo>
                    <a:cubicBezTo>
                      <a:pt x="38" y="55"/>
                      <a:pt x="20" y="45"/>
                      <a:pt x="15" y="65"/>
                    </a:cubicBezTo>
                    <a:cubicBezTo>
                      <a:pt x="20" y="74"/>
                      <a:pt x="32" y="75"/>
                      <a:pt x="29" y="92"/>
                    </a:cubicBezTo>
                    <a:cubicBezTo>
                      <a:pt x="53" y="96"/>
                      <a:pt x="54" y="78"/>
                      <a:pt x="66" y="72"/>
                    </a:cubicBezTo>
                    <a:cubicBezTo>
                      <a:pt x="99" y="78"/>
                      <a:pt x="111" y="63"/>
                      <a:pt x="124" y="50"/>
                    </a:cubicBezTo>
                    <a:cubicBezTo>
                      <a:pt x="112" y="8"/>
                      <a:pt x="85" y="46"/>
                      <a:pt x="55" y="52"/>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31" name="Freeform 160"/>
              <p:cNvSpPr>
                <a:spLocks/>
              </p:cNvSpPr>
              <p:nvPr/>
            </p:nvSpPr>
            <p:spPr bwMode="auto">
              <a:xfrm>
                <a:off x="2242" y="2287"/>
                <a:ext cx="218" cy="176"/>
              </a:xfrm>
              <a:custGeom>
                <a:avLst/>
                <a:gdLst>
                  <a:gd name="T0" fmla="*/ 872 w 109"/>
                  <a:gd name="T1" fmla="*/ 336 h 88"/>
                  <a:gd name="T2" fmla="*/ 408 w 109"/>
                  <a:gd name="T3" fmla="*/ 512 h 88"/>
                  <a:gd name="T4" fmla="*/ 112 w 109"/>
                  <a:gd name="T5" fmla="*/ 672 h 88"/>
                  <a:gd name="T6" fmla="*/ 0 w 109"/>
                  <a:gd name="T7" fmla="*/ 456 h 88"/>
                  <a:gd name="T8" fmla="*/ 320 w 109"/>
                  <a:gd name="T9" fmla="*/ 352 h 88"/>
                  <a:gd name="T10" fmla="*/ 872 w 109"/>
                  <a:gd name="T11" fmla="*/ 336 h 88"/>
                  <a:gd name="T12" fmla="*/ 0 60000 65536"/>
                  <a:gd name="T13" fmla="*/ 0 60000 65536"/>
                  <a:gd name="T14" fmla="*/ 0 60000 65536"/>
                  <a:gd name="T15" fmla="*/ 0 60000 65536"/>
                  <a:gd name="T16" fmla="*/ 0 60000 65536"/>
                  <a:gd name="T17" fmla="*/ 0 60000 65536"/>
                  <a:gd name="T18" fmla="*/ 0 w 109"/>
                  <a:gd name="T19" fmla="*/ 0 h 88"/>
                  <a:gd name="T20" fmla="*/ 109 w 109"/>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109" h="88">
                    <a:moveTo>
                      <a:pt x="109" y="42"/>
                    </a:moveTo>
                    <a:cubicBezTo>
                      <a:pt x="96" y="55"/>
                      <a:pt x="84" y="70"/>
                      <a:pt x="51" y="64"/>
                    </a:cubicBezTo>
                    <a:cubicBezTo>
                      <a:pt x="39" y="70"/>
                      <a:pt x="38" y="88"/>
                      <a:pt x="14" y="84"/>
                    </a:cubicBezTo>
                    <a:cubicBezTo>
                      <a:pt x="17" y="67"/>
                      <a:pt x="5" y="66"/>
                      <a:pt x="0" y="57"/>
                    </a:cubicBezTo>
                    <a:cubicBezTo>
                      <a:pt x="5" y="37"/>
                      <a:pt x="23" y="47"/>
                      <a:pt x="40" y="44"/>
                    </a:cubicBezTo>
                    <a:cubicBezTo>
                      <a:pt x="70" y="38"/>
                      <a:pt x="97" y="0"/>
                      <a:pt x="109" y="42"/>
                    </a:cubicBezTo>
                    <a:close/>
                  </a:path>
                </a:pathLst>
              </a:custGeom>
              <a:solidFill>
                <a:srgbClr val="FF0000"/>
              </a:solidFill>
              <a:ln w="9525">
                <a:noFill/>
                <a:round/>
                <a:headEnd/>
                <a:tailEnd/>
              </a:ln>
            </p:spPr>
            <p:txBody>
              <a:bodyPr/>
              <a:lstStyle/>
              <a:p>
                <a:endParaRPr lang="zh-CN" altLang="en-US" sz="2000">
                  <a:solidFill>
                    <a:schemeClr val="tx1"/>
                  </a:solidFill>
                  <a:ea typeface="微软雅黑" pitchFamily="34" charset="-122"/>
                </a:endParaRPr>
              </a:p>
            </p:txBody>
          </p:sp>
          <p:sp>
            <p:nvSpPr>
              <p:cNvPr id="52232" name="Freeform 161"/>
              <p:cNvSpPr>
                <a:spLocks/>
              </p:cNvSpPr>
              <p:nvPr/>
            </p:nvSpPr>
            <p:spPr bwMode="auto">
              <a:xfrm>
                <a:off x="1824" y="2329"/>
                <a:ext cx="4" cy="54"/>
              </a:xfrm>
              <a:custGeom>
                <a:avLst/>
                <a:gdLst>
                  <a:gd name="T0" fmla="*/ 0 w 2"/>
                  <a:gd name="T1" fmla="*/ 0 h 27"/>
                  <a:gd name="T2" fmla="*/ 16 w 2"/>
                  <a:gd name="T3" fmla="*/ 0 h 27"/>
                  <a:gd name="T4" fmla="*/ 16 w 2"/>
                  <a:gd name="T5" fmla="*/ 216 h 27"/>
                  <a:gd name="T6" fmla="*/ 0 w 2"/>
                  <a:gd name="T7" fmla="*/ 216 h 27"/>
                  <a:gd name="T8" fmla="*/ 0 w 2"/>
                  <a:gd name="T9" fmla="*/ 0 h 27"/>
                  <a:gd name="T10" fmla="*/ 0 60000 65536"/>
                  <a:gd name="T11" fmla="*/ 0 60000 65536"/>
                  <a:gd name="T12" fmla="*/ 0 60000 65536"/>
                  <a:gd name="T13" fmla="*/ 0 60000 65536"/>
                  <a:gd name="T14" fmla="*/ 0 60000 65536"/>
                  <a:gd name="T15" fmla="*/ 0 w 2"/>
                  <a:gd name="T16" fmla="*/ 0 h 27"/>
                  <a:gd name="T17" fmla="*/ 2 w 2"/>
                  <a:gd name="T18" fmla="*/ 27 h 27"/>
                </a:gdLst>
                <a:ahLst/>
                <a:cxnLst>
                  <a:cxn ang="T10">
                    <a:pos x="T0" y="T1"/>
                  </a:cxn>
                  <a:cxn ang="T11">
                    <a:pos x="T2" y="T3"/>
                  </a:cxn>
                  <a:cxn ang="T12">
                    <a:pos x="T4" y="T5"/>
                  </a:cxn>
                  <a:cxn ang="T13">
                    <a:pos x="T6" y="T7"/>
                  </a:cxn>
                  <a:cxn ang="T14">
                    <a:pos x="T8" y="T9"/>
                  </a:cxn>
                </a:cxnLst>
                <a:rect l="T15" t="T16" r="T17" b="T18"/>
                <a:pathLst>
                  <a:path w="2" h="27">
                    <a:moveTo>
                      <a:pt x="0" y="0"/>
                    </a:moveTo>
                    <a:cubicBezTo>
                      <a:pt x="0" y="0"/>
                      <a:pt x="1" y="0"/>
                      <a:pt x="2" y="0"/>
                    </a:cubicBezTo>
                    <a:cubicBezTo>
                      <a:pt x="2" y="9"/>
                      <a:pt x="2" y="18"/>
                      <a:pt x="2" y="27"/>
                    </a:cubicBezTo>
                    <a:cubicBezTo>
                      <a:pt x="1" y="27"/>
                      <a:pt x="0" y="27"/>
                      <a:pt x="0" y="27"/>
                    </a:cubicBezTo>
                    <a:cubicBezTo>
                      <a:pt x="0" y="18"/>
                      <a:pt x="0" y="9"/>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33" name="Freeform 162"/>
              <p:cNvSpPr>
                <a:spLocks/>
              </p:cNvSpPr>
              <p:nvPr/>
            </p:nvSpPr>
            <p:spPr bwMode="auto">
              <a:xfrm>
                <a:off x="6246" y="2347"/>
                <a:ext cx="102" cy="72"/>
              </a:xfrm>
              <a:custGeom>
                <a:avLst/>
                <a:gdLst>
                  <a:gd name="T0" fmla="*/ 408 w 51"/>
                  <a:gd name="T1" fmla="*/ 128 h 36"/>
                  <a:gd name="T2" fmla="*/ 88 w 51"/>
                  <a:gd name="T3" fmla="*/ 288 h 36"/>
                  <a:gd name="T4" fmla="*/ 0 w 51"/>
                  <a:gd name="T5" fmla="*/ 112 h 36"/>
                  <a:gd name="T6" fmla="*/ 408 w 51"/>
                  <a:gd name="T7" fmla="*/ 128 h 36"/>
                  <a:gd name="T8" fmla="*/ 0 60000 65536"/>
                  <a:gd name="T9" fmla="*/ 0 60000 65536"/>
                  <a:gd name="T10" fmla="*/ 0 60000 65536"/>
                  <a:gd name="T11" fmla="*/ 0 60000 65536"/>
                  <a:gd name="T12" fmla="*/ 0 w 51"/>
                  <a:gd name="T13" fmla="*/ 0 h 36"/>
                  <a:gd name="T14" fmla="*/ 51 w 51"/>
                  <a:gd name="T15" fmla="*/ 36 h 36"/>
                </a:gdLst>
                <a:ahLst/>
                <a:cxnLst>
                  <a:cxn ang="T8">
                    <a:pos x="T0" y="T1"/>
                  </a:cxn>
                  <a:cxn ang="T9">
                    <a:pos x="T2" y="T3"/>
                  </a:cxn>
                  <a:cxn ang="T10">
                    <a:pos x="T4" y="T5"/>
                  </a:cxn>
                  <a:cxn ang="T11">
                    <a:pos x="T6" y="T7"/>
                  </a:cxn>
                </a:cxnLst>
                <a:rect l="T12" t="T13" r="T14" b="T15"/>
                <a:pathLst>
                  <a:path w="51" h="36">
                    <a:moveTo>
                      <a:pt x="51" y="16"/>
                    </a:moveTo>
                    <a:cubicBezTo>
                      <a:pt x="26" y="11"/>
                      <a:pt x="27" y="32"/>
                      <a:pt x="11" y="36"/>
                    </a:cubicBezTo>
                    <a:cubicBezTo>
                      <a:pt x="14" y="22"/>
                      <a:pt x="0" y="24"/>
                      <a:pt x="0" y="14"/>
                    </a:cubicBezTo>
                    <a:cubicBezTo>
                      <a:pt x="7" y="6"/>
                      <a:pt x="48" y="0"/>
                      <a:pt x="51" y="16"/>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34" name="Freeform 163"/>
              <p:cNvSpPr>
                <a:spLocks/>
              </p:cNvSpPr>
              <p:nvPr/>
            </p:nvSpPr>
            <p:spPr bwMode="auto">
              <a:xfrm>
                <a:off x="2110" y="2365"/>
                <a:ext cx="128" cy="116"/>
              </a:xfrm>
              <a:custGeom>
                <a:avLst/>
                <a:gdLst>
                  <a:gd name="T0" fmla="*/ 16 w 64"/>
                  <a:gd name="T1" fmla="*/ 72 h 58"/>
                  <a:gd name="T2" fmla="*/ 152 w 64"/>
                  <a:gd name="T3" fmla="*/ 40 h 58"/>
                  <a:gd name="T4" fmla="*/ 512 w 64"/>
                  <a:gd name="T5" fmla="*/ 464 h 58"/>
                  <a:gd name="T6" fmla="*/ 176 w 64"/>
                  <a:gd name="T7" fmla="*/ 144 h 58"/>
                  <a:gd name="T8" fmla="*/ 64 w 64"/>
                  <a:gd name="T9" fmla="*/ 128 h 58"/>
                  <a:gd name="T10" fmla="*/ 16 w 64"/>
                  <a:gd name="T11" fmla="*/ 72 h 58"/>
                  <a:gd name="T12" fmla="*/ 0 60000 65536"/>
                  <a:gd name="T13" fmla="*/ 0 60000 65536"/>
                  <a:gd name="T14" fmla="*/ 0 60000 65536"/>
                  <a:gd name="T15" fmla="*/ 0 60000 65536"/>
                  <a:gd name="T16" fmla="*/ 0 60000 65536"/>
                  <a:gd name="T17" fmla="*/ 0 60000 65536"/>
                  <a:gd name="T18" fmla="*/ 0 w 64"/>
                  <a:gd name="T19" fmla="*/ 0 h 58"/>
                  <a:gd name="T20" fmla="*/ 64 w 64"/>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64" h="58">
                    <a:moveTo>
                      <a:pt x="2" y="9"/>
                    </a:moveTo>
                    <a:cubicBezTo>
                      <a:pt x="0" y="0"/>
                      <a:pt x="14" y="7"/>
                      <a:pt x="19" y="5"/>
                    </a:cubicBezTo>
                    <a:cubicBezTo>
                      <a:pt x="27" y="28"/>
                      <a:pt x="58" y="41"/>
                      <a:pt x="64" y="58"/>
                    </a:cubicBezTo>
                    <a:cubicBezTo>
                      <a:pt x="49" y="46"/>
                      <a:pt x="37" y="30"/>
                      <a:pt x="22" y="18"/>
                    </a:cubicBezTo>
                    <a:cubicBezTo>
                      <a:pt x="21" y="13"/>
                      <a:pt x="12" y="17"/>
                      <a:pt x="8" y="16"/>
                    </a:cubicBezTo>
                    <a:cubicBezTo>
                      <a:pt x="3" y="17"/>
                      <a:pt x="6" y="9"/>
                      <a:pt x="2" y="9"/>
                    </a:cubicBezTo>
                    <a:close/>
                  </a:path>
                </a:pathLst>
              </a:custGeom>
              <a:solidFill>
                <a:srgbClr val="9C9C9C"/>
              </a:solidFill>
              <a:ln w="9525">
                <a:noFill/>
                <a:round/>
                <a:headEnd/>
                <a:tailEnd/>
              </a:ln>
            </p:spPr>
            <p:txBody>
              <a:bodyPr/>
              <a:lstStyle/>
              <a:p>
                <a:endParaRPr lang="zh-CN" altLang="en-US" sz="2000">
                  <a:solidFill>
                    <a:schemeClr val="tx1"/>
                  </a:solidFill>
                  <a:ea typeface="微软雅黑" pitchFamily="34" charset="-122"/>
                </a:endParaRPr>
              </a:p>
            </p:txBody>
          </p:sp>
          <p:sp>
            <p:nvSpPr>
              <p:cNvPr id="52235" name="Freeform 164"/>
              <p:cNvSpPr>
                <a:spLocks/>
              </p:cNvSpPr>
              <p:nvPr/>
            </p:nvSpPr>
            <p:spPr bwMode="auto">
              <a:xfrm>
                <a:off x="949" y="2387"/>
                <a:ext cx="48" cy="6"/>
              </a:xfrm>
              <a:custGeom>
                <a:avLst/>
                <a:gdLst>
                  <a:gd name="T0" fmla="*/ 0 w 24"/>
                  <a:gd name="T1" fmla="*/ 24 h 3"/>
                  <a:gd name="T2" fmla="*/ 0 w 24"/>
                  <a:gd name="T3" fmla="*/ 0 h 3"/>
                  <a:gd name="T4" fmla="*/ 192 w 24"/>
                  <a:gd name="T5" fmla="*/ 0 h 3"/>
                  <a:gd name="T6" fmla="*/ 192 w 24"/>
                  <a:gd name="T7" fmla="*/ 24 h 3"/>
                  <a:gd name="T8" fmla="*/ 0 w 24"/>
                  <a:gd name="T9" fmla="*/ 24 h 3"/>
                  <a:gd name="T10" fmla="*/ 0 60000 65536"/>
                  <a:gd name="T11" fmla="*/ 0 60000 65536"/>
                  <a:gd name="T12" fmla="*/ 0 60000 65536"/>
                  <a:gd name="T13" fmla="*/ 0 60000 65536"/>
                  <a:gd name="T14" fmla="*/ 0 60000 65536"/>
                  <a:gd name="T15" fmla="*/ 0 w 24"/>
                  <a:gd name="T16" fmla="*/ 0 h 3"/>
                  <a:gd name="T17" fmla="*/ 24 w 24"/>
                  <a:gd name="T18" fmla="*/ 3 h 3"/>
                </a:gdLst>
                <a:ahLst/>
                <a:cxnLst>
                  <a:cxn ang="T10">
                    <a:pos x="T0" y="T1"/>
                  </a:cxn>
                  <a:cxn ang="T11">
                    <a:pos x="T2" y="T3"/>
                  </a:cxn>
                  <a:cxn ang="T12">
                    <a:pos x="T4" y="T5"/>
                  </a:cxn>
                  <a:cxn ang="T13">
                    <a:pos x="T6" y="T7"/>
                  </a:cxn>
                  <a:cxn ang="T14">
                    <a:pos x="T8" y="T9"/>
                  </a:cxn>
                </a:cxnLst>
                <a:rect l="T15" t="T16" r="T17" b="T18"/>
                <a:pathLst>
                  <a:path w="24" h="3">
                    <a:moveTo>
                      <a:pt x="0" y="3"/>
                    </a:moveTo>
                    <a:cubicBezTo>
                      <a:pt x="0" y="2"/>
                      <a:pt x="0" y="1"/>
                      <a:pt x="0" y="0"/>
                    </a:cubicBezTo>
                    <a:cubicBezTo>
                      <a:pt x="8" y="0"/>
                      <a:pt x="16" y="0"/>
                      <a:pt x="24" y="0"/>
                    </a:cubicBezTo>
                    <a:cubicBezTo>
                      <a:pt x="24" y="1"/>
                      <a:pt x="24" y="2"/>
                      <a:pt x="24" y="3"/>
                    </a:cubicBezTo>
                    <a:cubicBezTo>
                      <a:pt x="16" y="3"/>
                      <a:pt x="8" y="3"/>
                      <a:pt x="0" y="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36" name="Freeform 165"/>
              <p:cNvSpPr>
                <a:spLocks/>
              </p:cNvSpPr>
              <p:nvPr/>
            </p:nvSpPr>
            <p:spPr bwMode="auto">
              <a:xfrm>
                <a:off x="6214" y="2381"/>
                <a:ext cx="44" cy="46"/>
              </a:xfrm>
              <a:custGeom>
                <a:avLst/>
                <a:gdLst>
                  <a:gd name="T0" fmla="*/ 176 w 22"/>
                  <a:gd name="T1" fmla="*/ 152 h 23"/>
                  <a:gd name="T2" fmla="*/ 0 w 22"/>
                  <a:gd name="T3" fmla="*/ 136 h 23"/>
                  <a:gd name="T4" fmla="*/ 176 w 22"/>
                  <a:gd name="T5" fmla="*/ 152 h 23"/>
                  <a:gd name="T6" fmla="*/ 0 60000 65536"/>
                  <a:gd name="T7" fmla="*/ 0 60000 65536"/>
                  <a:gd name="T8" fmla="*/ 0 60000 65536"/>
                  <a:gd name="T9" fmla="*/ 0 w 22"/>
                  <a:gd name="T10" fmla="*/ 0 h 23"/>
                  <a:gd name="T11" fmla="*/ 22 w 22"/>
                  <a:gd name="T12" fmla="*/ 23 h 23"/>
                </a:gdLst>
                <a:ahLst/>
                <a:cxnLst>
                  <a:cxn ang="T6">
                    <a:pos x="T0" y="T1"/>
                  </a:cxn>
                  <a:cxn ang="T7">
                    <a:pos x="T2" y="T3"/>
                  </a:cxn>
                  <a:cxn ang="T8">
                    <a:pos x="T4" y="T5"/>
                  </a:cxn>
                </a:cxnLst>
                <a:rect l="T9" t="T10" r="T11" b="T12"/>
                <a:pathLst>
                  <a:path w="22" h="23">
                    <a:moveTo>
                      <a:pt x="22" y="19"/>
                    </a:moveTo>
                    <a:cubicBezTo>
                      <a:pt x="17" y="23"/>
                      <a:pt x="3" y="22"/>
                      <a:pt x="0" y="17"/>
                    </a:cubicBezTo>
                    <a:cubicBezTo>
                      <a:pt x="3" y="0"/>
                      <a:pt x="21" y="2"/>
                      <a:pt x="22" y="19"/>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37" name="Freeform 166"/>
              <p:cNvSpPr>
                <a:spLocks/>
              </p:cNvSpPr>
              <p:nvPr/>
            </p:nvSpPr>
            <p:spPr bwMode="auto">
              <a:xfrm>
                <a:off x="6264" y="2381"/>
                <a:ext cx="92" cy="118"/>
              </a:xfrm>
              <a:custGeom>
                <a:avLst/>
                <a:gdLst>
                  <a:gd name="T0" fmla="*/ 368 w 46"/>
                  <a:gd name="T1" fmla="*/ 24 h 59"/>
                  <a:gd name="T2" fmla="*/ 368 w 46"/>
                  <a:gd name="T3" fmla="*/ 472 h 59"/>
                  <a:gd name="T4" fmla="*/ 72 w 46"/>
                  <a:gd name="T5" fmla="*/ 472 h 59"/>
                  <a:gd name="T6" fmla="*/ 368 w 46"/>
                  <a:gd name="T7" fmla="*/ 24 h 59"/>
                  <a:gd name="T8" fmla="*/ 0 60000 65536"/>
                  <a:gd name="T9" fmla="*/ 0 60000 65536"/>
                  <a:gd name="T10" fmla="*/ 0 60000 65536"/>
                  <a:gd name="T11" fmla="*/ 0 60000 65536"/>
                  <a:gd name="T12" fmla="*/ 0 w 46"/>
                  <a:gd name="T13" fmla="*/ 0 h 59"/>
                  <a:gd name="T14" fmla="*/ 46 w 46"/>
                  <a:gd name="T15" fmla="*/ 59 h 59"/>
                </a:gdLst>
                <a:ahLst/>
                <a:cxnLst>
                  <a:cxn ang="T8">
                    <a:pos x="T0" y="T1"/>
                  </a:cxn>
                  <a:cxn ang="T9">
                    <a:pos x="T2" y="T3"/>
                  </a:cxn>
                  <a:cxn ang="T10">
                    <a:pos x="T4" y="T5"/>
                  </a:cxn>
                  <a:cxn ang="T11">
                    <a:pos x="T6" y="T7"/>
                  </a:cxn>
                </a:cxnLst>
                <a:rect l="T12" t="T13" r="T14" b="T15"/>
                <a:pathLst>
                  <a:path w="46" h="59">
                    <a:moveTo>
                      <a:pt x="46" y="3"/>
                    </a:moveTo>
                    <a:cubicBezTo>
                      <a:pt x="46" y="22"/>
                      <a:pt x="46" y="41"/>
                      <a:pt x="46" y="59"/>
                    </a:cubicBezTo>
                    <a:cubicBezTo>
                      <a:pt x="34" y="59"/>
                      <a:pt x="21" y="59"/>
                      <a:pt x="9" y="59"/>
                    </a:cubicBezTo>
                    <a:cubicBezTo>
                      <a:pt x="0" y="28"/>
                      <a:pt x="13" y="0"/>
                      <a:pt x="46" y="3"/>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38" name="Freeform 167"/>
              <p:cNvSpPr>
                <a:spLocks/>
              </p:cNvSpPr>
              <p:nvPr/>
            </p:nvSpPr>
            <p:spPr bwMode="auto">
              <a:xfrm>
                <a:off x="927" y="2393"/>
                <a:ext cx="102" cy="76"/>
              </a:xfrm>
              <a:custGeom>
                <a:avLst/>
                <a:gdLst>
                  <a:gd name="T0" fmla="*/ 32 w 51"/>
                  <a:gd name="T1" fmla="*/ 136 h 38"/>
                  <a:gd name="T2" fmla="*/ 0 w 51"/>
                  <a:gd name="T3" fmla="*/ 104 h 38"/>
                  <a:gd name="T4" fmla="*/ 88 w 51"/>
                  <a:gd name="T5" fmla="*/ 0 h 38"/>
                  <a:gd name="T6" fmla="*/ 280 w 51"/>
                  <a:gd name="T7" fmla="*/ 0 h 38"/>
                  <a:gd name="T8" fmla="*/ 408 w 51"/>
                  <a:gd name="T9" fmla="*/ 136 h 38"/>
                  <a:gd name="T10" fmla="*/ 408 w 51"/>
                  <a:gd name="T11" fmla="*/ 304 h 38"/>
                  <a:gd name="T12" fmla="*/ 104 w 51"/>
                  <a:gd name="T13" fmla="*/ 304 h 38"/>
                  <a:gd name="T14" fmla="*/ 320 w 51"/>
                  <a:gd name="T15" fmla="*/ 264 h 38"/>
                  <a:gd name="T16" fmla="*/ 320 w 51"/>
                  <a:gd name="T17" fmla="*/ 176 h 38"/>
                  <a:gd name="T18" fmla="*/ 32 w 51"/>
                  <a:gd name="T19" fmla="*/ 136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38"/>
                  <a:gd name="T32" fmla="*/ 51 w 51"/>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38">
                    <a:moveTo>
                      <a:pt x="4" y="17"/>
                    </a:moveTo>
                    <a:cubicBezTo>
                      <a:pt x="2" y="17"/>
                      <a:pt x="1" y="15"/>
                      <a:pt x="0" y="13"/>
                    </a:cubicBezTo>
                    <a:cubicBezTo>
                      <a:pt x="0" y="6"/>
                      <a:pt x="6" y="3"/>
                      <a:pt x="11" y="0"/>
                    </a:cubicBezTo>
                    <a:cubicBezTo>
                      <a:pt x="19" y="0"/>
                      <a:pt x="27" y="0"/>
                      <a:pt x="35" y="0"/>
                    </a:cubicBezTo>
                    <a:cubicBezTo>
                      <a:pt x="42" y="4"/>
                      <a:pt x="45" y="12"/>
                      <a:pt x="51" y="17"/>
                    </a:cubicBezTo>
                    <a:cubicBezTo>
                      <a:pt x="51" y="24"/>
                      <a:pt x="51" y="31"/>
                      <a:pt x="51" y="38"/>
                    </a:cubicBezTo>
                    <a:cubicBezTo>
                      <a:pt x="38" y="38"/>
                      <a:pt x="26" y="38"/>
                      <a:pt x="13" y="38"/>
                    </a:cubicBezTo>
                    <a:cubicBezTo>
                      <a:pt x="2" y="33"/>
                      <a:pt x="37" y="38"/>
                      <a:pt x="40" y="33"/>
                    </a:cubicBezTo>
                    <a:cubicBezTo>
                      <a:pt x="40" y="29"/>
                      <a:pt x="40" y="26"/>
                      <a:pt x="40" y="22"/>
                    </a:cubicBezTo>
                    <a:cubicBezTo>
                      <a:pt x="35" y="13"/>
                      <a:pt x="15" y="20"/>
                      <a:pt x="4" y="17"/>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2239" name="Freeform 168"/>
              <p:cNvSpPr>
                <a:spLocks/>
              </p:cNvSpPr>
              <p:nvPr/>
            </p:nvSpPr>
            <p:spPr bwMode="auto">
              <a:xfrm>
                <a:off x="2126" y="2391"/>
                <a:ext cx="28" cy="10"/>
              </a:xfrm>
              <a:custGeom>
                <a:avLst/>
                <a:gdLst>
                  <a:gd name="T0" fmla="*/ 0 w 14"/>
                  <a:gd name="T1" fmla="*/ 40 h 5"/>
                  <a:gd name="T2" fmla="*/ 0 w 14"/>
                  <a:gd name="T3" fmla="*/ 24 h 5"/>
                  <a:gd name="T4" fmla="*/ 112 w 14"/>
                  <a:gd name="T5" fmla="*/ 40 h 5"/>
                  <a:gd name="T6" fmla="*/ 0 w 14"/>
                  <a:gd name="T7" fmla="*/ 40 h 5"/>
                  <a:gd name="T8" fmla="*/ 0 60000 65536"/>
                  <a:gd name="T9" fmla="*/ 0 60000 65536"/>
                  <a:gd name="T10" fmla="*/ 0 60000 65536"/>
                  <a:gd name="T11" fmla="*/ 0 60000 65536"/>
                  <a:gd name="T12" fmla="*/ 0 w 14"/>
                  <a:gd name="T13" fmla="*/ 0 h 5"/>
                  <a:gd name="T14" fmla="*/ 14 w 14"/>
                  <a:gd name="T15" fmla="*/ 5 h 5"/>
                </a:gdLst>
                <a:ahLst/>
                <a:cxnLst>
                  <a:cxn ang="T8">
                    <a:pos x="T0" y="T1"/>
                  </a:cxn>
                  <a:cxn ang="T9">
                    <a:pos x="T2" y="T3"/>
                  </a:cxn>
                  <a:cxn ang="T10">
                    <a:pos x="T4" y="T5"/>
                  </a:cxn>
                  <a:cxn ang="T11">
                    <a:pos x="T6" y="T7"/>
                  </a:cxn>
                </a:cxnLst>
                <a:rect l="T12" t="T13" r="T14" b="T15"/>
                <a:pathLst>
                  <a:path w="14" h="5">
                    <a:moveTo>
                      <a:pt x="0" y="5"/>
                    </a:moveTo>
                    <a:cubicBezTo>
                      <a:pt x="0" y="4"/>
                      <a:pt x="0" y="4"/>
                      <a:pt x="0" y="3"/>
                    </a:cubicBezTo>
                    <a:cubicBezTo>
                      <a:pt x="4" y="4"/>
                      <a:pt x="13" y="0"/>
                      <a:pt x="14" y="5"/>
                    </a:cubicBezTo>
                    <a:cubicBezTo>
                      <a:pt x="9" y="5"/>
                      <a:pt x="5" y="5"/>
                      <a:pt x="0" y="5"/>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40" name="Freeform 169"/>
              <p:cNvSpPr>
                <a:spLocks/>
              </p:cNvSpPr>
              <p:nvPr/>
            </p:nvSpPr>
            <p:spPr bwMode="auto">
              <a:xfrm>
                <a:off x="4044" y="2395"/>
                <a:ext cx="14" cy="26"/>
              </a:xfrm>
              <a:custGeom>
                <a:avLst/>
                <a:gdLst>
                  <a:gd name="T0" fmla="*/ 8 w 7"/>
                  <a:gd name="T1" fmla="*/ 24 h 13"/>
                  <a:gd name="T2" fmla="*/ 56 w 7"/>
                  <a:gd name="T3" fmla="*/ 8 h 13"/>
                  <a:gd name="T4" fmla="*/ 56 w 7"/>
                  <a:gd name="T5" fmla="*/ 80 h 13"/>
                  <a:gd name="T6" fmla="*/ 8 w 7"/>
                  <a:gd name="T7" fmla="*/ 24 h 13"/>
                  <a:gd name="T8" fmla="*/ 0 60000 65536"/>
                  <a:gd name="T9" fmla="*/ 0 60000 65536"/>
                  <a:gd name="T10" fmla="*/ 0 60000 65536"/>
                  <a:gd name="T11" fmla="*/ 0 60000 65536"/>
                  <a:gd name="T12" fmla="*/ 0 w 7"/>
                  <a:gd name="T13" fmla="*/ 0 h 13"/>
                  <a:gd name="T14" fmla="*/ 7 w 7"/>
                  <a:gd name="T15" fmla="*/ 13 h 13"/>
                </a:gdLst>
                <a:ahLst/>
                <a:cxnLst>
                  <a:cxn ang="T8">
                    <a:pos x="T0" y="T1"/>
                  </a:cxn>
                  <a:cxn ang="T9">
                    <a:pos x="T2" y="T3"/>
                  </a:cxn>
                  <a:cxn ang="T10">
                    <a:pos x="T4" y="T5"/>
                  </a:cxn>
                  <a:cxn ang="T11">
                    <a:pos x="T6" y="T7"/>
                  </a:cxn>
                </a:cxnLst>
                <a:rect l="T12" t="T13" r="T14" b="T15"/>
                <a:pathLst>
                  <a:path w="7" h="13">
                    <a:moveTo>
                      <a:pt x="1" y="3"/>
                    </a:moveTo>
                    <a:cubicBezTo>
                      <a:pt x="1" y="0"/>
                      <a:pt x="5" y="1"/>
                      <a:pt x="7" y="1"/>
                    </a:cubicBezTo>
                    <a:cubicBezTo>
                      <a:pt x="7" y="4"/>
                      <a:pt x="7" y="7"/>
                      <a:pt x="7" y="10"/>
                    </a:cubicBezTo>
                    <a:cubicBezTo>
                      <a:pt x="0" y="13"/>
                      <a:pt x="6" y="2"/>
                      <a:pt x="1" y="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41" name="Freeform 170"/>
              <p:cNvSpPr>
                <a:spLocks/>
              </p:cNvSpPr>
              <p:nvPr/>
            </p:nvSpPr>
            <p:spPr bwMode="auto">
              <a:xfrm>
                <a:off x="1802" y="2427"/>
                <a:ext cx="4" cy="82"/>
              </a:xfrm>
              <a:custGeom>
                <a:avLst/>
                <a:gdLst>
                  <a:gd name="T0" fmla="*/ 0 w 2"/>
                  <a:gd name="T1" fmla="*/ 0 h 41"/>
                  <a:gd name="T2" fmla="*/ 16 w 2"/>
                  <a:gd name="T3" fmla="*/ 0 h 41"/>
                  <a:gd name="T4" fmla="*/ 16 w 2"/>
                  <a:gd name="T5" fmla="*/ 328 h 41"/>
                  <a:gd name="T6" fmla="*/ 0 w 2"/>
                  <a:gd name="T7" fmla="*/ 328 h 41"/>
                  <a:gd name="T8" fmla="*/ 0 w 2"/>
                  <a:gd name="T9" fmla="*/ 0 h 41"/>
                  <a:gd name="T10" fmla="*/ 0 60000 65536"/>
                  <a:gd name="T11" fmla="*/ 0 60000 65536"/>
                  <a:gd name="T12" fmla="*/ 0 60000 65536"/>
                  <a:gd name="T13" fmla="*/ 0 60000 65536"/>
                  <a:gd name="T14" fmla="*/ 0 60000 65536"/>
                  <a:gd name="T15" fmla="*/ 0 w 2"/>
                  <a:gd name="T16" fmla="*/ 0 h 41"/>
                  <a:gd name="T17" fmla="*/ 2 w 2"/>
                  <a:gd name="T18" fmla="*/ 41 h 41"/>
                </a:gdLst>
                <a:ahLst/>
                <a:cxnLst>
                  <a:cxn ang="T10">
                    <a:pos x="T0" y="T1"/>
                  </a:cxn>
                  <a:cxn ang="T11">
                    <a:pos x="T2" y="T3"/>
                  </a:cxn>
                  <a:cxn ang="T12">
                    <a:pos x="T4" y="T5"/>
                  </a:cxn>
                  <a:cxn ang="T13">
                    <a:pos x="T6" y="T7"/>
                  </a:cxn>
                  <a:cxn ang="T14">
                    <a:pos x="T8" y="T9"/>
                  </a:cxn>
                </a:cxnLst>
                <a:rect l="T15" t="T16" r="T17" b="T18"/>
                <a:pathLst>
                  <a:path w="2" h="41">
                    <a:moveTo>
                      <a:pt x="0" y="0"/>
                    </a:moveTo>
                    <a:cubicBezTo>
                      <a:pt x="0" y="0"/>
                      <a:pt x="1" y="0"/>
                      <a:pt x="2" y="0"/>
                    </a:cubicBezTo>
                    <a:cubicBezTo>
                      <a:pt x="2" y="14"/>
                      <a:pt x="2" y="27"/>
                      <a:pt x="2" y="41"/>
                    </a:cubicBezTo>
                    <a:cubicBezTo>
                      <a:pt x="1" y="41"/>
                      <a:pt x="0" y="41"/>
                      <a:pt x="0" y="41"/>
                    </a:cubicBezTo>
                    <a:cubicBezTo>
                      <a:pt x="0" y="27"/>
                      <a:pt x="0" y="14"/>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42" name="Freeform 171"/>
              <p:cNvSpPr>
                <a:spLocks/>
              </p:cNvSpPr>
              <p:nvPr/>
            </p:nvSpPr>
            <p:spPr bwMode="auto">
              <a:xfrm>
                <a:off x="3992" y="2427"/>
                <a:ext cx="10" cy="10"/>
              </a:xfrm>
              <a:custGeom>
                <a:avLst/>
                <a:gdLst>
                  <a:gd name="T0" fmla="*/ 0 w 5"/>
                  <a:gd name="T1" fmla="*/ 0 h 5"/>
                  <a:gd name="T2" fmla="*/ 40 w 5"/>
                  <a:gd name="T3" fmla="*/ 0 h 5"/>
                  <a:gd name="T4" fmla="*/ 40 w 5"/>
                  <a:gd name="T5" fmla="*/ 40 h 5"/>
                  <a:gd name="T6" fmla="*/ 0 w 5"/>
                  <a:gd name="T7" fmla="*/ 40 h 5"/>
                  <a:gd name="T8" fmla="*/ 0 w 5"/>
                  <a:gd name="T9" fmla="*/ 0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0" y="0"/>
                    </a:moveTo>
                    <a:cubicBezTo>
                      <a:pt x="2" y="0"/>
                      <a:pt x="3" y="0"/>
                      <a:pt x="5" y="0"/>
                    </a:cubicBezTo>
                    <a:cubicBezTo>
                      <a:pt x="5" y="2"/>
                      <a:pt x="5" y="3"/>
                      <a:pt x="5" y="5"/>
                    </a:cubicBezTo>
                    <a:cubicBezTo>
                      <a:pt x="3" y="5"/>
                      <a:pt x="2" y="5"/>
                      <a:pt x="0" y="5"/>
                    </a:cubicBezTo>
                    <a:cubicBezTo>
                      <a:pt x="0" y="3"/>
                      <a:pt x="0" y="2"/>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43" name="Freeform 172"/>
              <p:cNvSpPr>
                <a:spLocks/>
              </p:cNvSpPr>
              <p:nvPr/>
            </p:nvSpPr>
            <p:spPr bwMode="auto">
              <a:xfrm>
                <a:off x="4058" y="2441"/>
                <a:ext cx="10" cy="10"/>
              </a:xfrm>
              <a:custGeom>
                <a:avLst/>
                <a:gdLst>
                  <a:gd name="T0" fmla="*/ 0 w 5"/>
                  <a:gd name="T1" fmla="*/ 0 h 5"/>
                  <a:gd name="T2" fmla="*/ 40 w 5"/>
                  <a:gd name="T3" fmla="*/ 0 h 5"/>
                  <a:gd name="T4" fmla="*/ 40 w 5"/>
                  <a:gd name="T5" fmla="*/ 40 h 5"/>
                  <a:gd name="T6" fmla="*/ 0 w 5"/>
                  <a:gd name="T7" fmla="*/ 40 h 5"/>
                  <a:gd name="T8" fmla="*/ 0 w 5"/>
                  <a:gd name="T9" fmla="*/ 0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0" y="0"/>
                    </a:moveTo>
                    <a:cubicBezTo>
                      <a:pt x="2" y="0"/>
                      <a:pt x="3" y="0"/>
                      <a:pt x="5" y="0"/>
                    </a:cubicBezTo>
                    <a:cubicBezTo>
                      <a:pt x="5" y="2"/>
                      <a:pt x="5" y="3"/>
                      <a:pt x="5" y="5"/>
                    </a:cubicBezTo>
                    <a:cubicBezTo>
                      <a:pt x="3" y="5"/>
                      <a:pt x="2" y="5"/>
                      <a:pt x="0" y="5"/>
                    </a:cubicBezTo>
                    <a:cubicBezTo>
                      <a:pt x="0" y="3"/>
                      <a:pt x="0" y="2"/>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244" name="Freeform 173"/>
              <p:cNvSpPr>
                <a:spLocks/>
              </p:cNvSpPr>
              <p:nvPr/>
            </p:nvSpPr>
            <p:spPr bwMode="auto">
              <a:xfrm>
                <a:off x="6594" y="2481"/>
                <a:ext cx="16" cy="14"/>
              </a:xfrm>
              <a:custGeom>
                <a:avLst/>
                <a:gdLst>
                  <a:gd name="T0" fmla="*/ 32 w 8"/>
                  <a:gd name="T1" fmla="*/ 0 h 7"/>
                  <a:gd name="T2" fmla="*/ 32 w 8"/>
                  <a:gd name="T3" fmla="*/ 56 h 7"/>
                  <a:gd name="T4" fmla="*/ 32 w 8"/>
                  <a:gd name="T5" fmla="*/ 0 h 7"/>
                  <a:gd name="T6" fmla="*/ 0 60000 65536"/>
                  <a:gd name="T7" fmla="*/ 0 60000 65536"/>
                  <a:gd name="T8" fmla="*/ 0 60000 65536"/>
                  <a:gd name="T9" fmla="*/ 0 w 8"/>
                  <a:gd name="T10" fmla="*/ 0 h 7"/>
                  <a:gd name="T11" fmla="*/ 8 w 8"/>
                  <a:gd name="T12" fmla="*/ 7 h 7"/>
                </a:gdLst>
                <a:ahLst/>
                <a:cxnLst>
                  <a:cxn ang="T6">
                    <a:pos x="T0" y="T1"/>
                  </a:cxn>
                  <a:cxn ang="T7">
                    <a:pos x="T2" y="T3"/>
                  </a:cxn>
                  <a:cxn ang="T8">
                    <a:pos x="T4" y="T5"/>
                  </a:cxn>
                </a:cxnLst>
                <a:rect l="T9" t="T10" r="T11" b="T12"/>
                <a:pathLst>
                  <a:path w="8" h="7">
                    <a:moveTo>
                      <a:pt x="4" y="0"/>
                    </a:moveTo>
                    <a:cubicBezTo>
                      <a:pt x="8" y="2"/>
                      <a:pt x="4" y="4"/>
                      <a:pt x="4" y="7"/>
                    </a:cubicBezTo>
                    <a:cubicBezTo>
                      <a:pt x="0" y="5"/>
                      <a:pt x="4" y="3"/>
                      <a:pt x="4"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45" name="Freeform 174"/>
              <p:cNvSpPr>
                <a:spLocks/>
              </p:cNvSpPr>
              <p:nvPr/>
            </p:nvSpPr>
            <p:spPr bwMode="auto">
              <a:xfrm>
                <a:off x="945" y="2483"/>
                <a:ext cx="58" cy="32"/>
              </a:xfrm>
              <a:custGeom>
                <a:avLst/>
                <a:gdLst>
                  <a:gd name="T0" fmla="*/ 0 w 29"/>
                  <a:gd name="T1" fmla="*/ 32 h 16"/>
                  <a:gd name="T2" fmla="*/ 208 w 29"/>
                  <a:gd name="T3" fmla="*/ 32 h 16"/>
                  <a:gd name="T4" fmla="*/ 48 w 29"/>
                  <a:gd name="T5" fmla="*/ 80 h 16"/>
                  <a:gd name="T6" fmla="*/ 0 w 29"/>
                  <a:gd name="T7" fmla="*/ 32 h 16"/>
                  <a:gd name="T8" fmla="*/ 0 60000 65536"/>
                  <a:gd name="T9" fmla="*/ 0 60000 65536"/>
                  <a:gd name="T10" fmla="*/ 0 60000 65536"/>
                  <a:gd name="T11" fmla="*/ 0 60000 65536"/>
                  <a:gd name="T12" fmla="*/ 0 w 29"/>
                  <a:gd name="T13" fmla="*/ 0 h 16"/>
                  <a:gd name="T14" fmla="*/ 29 w 29"/>
                  <a:gd name="T15" fmla="*/ 16 h 16"/>
                </a:gdLst>
                <a:ahLst/>
                <a:cxnLst>
                  <a:cxn ang="T8">
                    <a:pos x="T0" y="T1"/>
                  </a:cxn>
                  <a:cxn ang="T9">
                    <a:pos x="T2" y="T3"/>
                  </a:cxn>
                  <a:cxn ang="T10">
                    <a:pos x="T4" y="T5"/>
                  </a:cxn>
                  <a:cxn ang="T11">
                    <a:pos x="T6" y="T7"/>
                  </a:cxn>
                </a:cxnLst>
                <a:rect l="T12" t="T13" r="T14" b="T15"/>
                <a:pathLst>
                  <a:path w="29" h="16">
                    <a:moveTo>
                      <a:pt x="0" y="4"/>
                    </a:moveTo>
                    <a:cubicBezTo>
                      <a:pt x="3" y="0"/>
                      <a:pt x="22" y="0"/>
                      <a:pt x="26" y="4"/>
                    </a:cubicBezTo>
                    <a:cubicBezTo>
                      <a:pt x="29" y="16"/>
                      <a:pt x="13" y="8"/>
                      <a:pt x="6" y="10"/>
                    </a:cubicBezTo>
                    <a:cubicBezTo>
                      <a:pt x="1" y="11"/>
                      <a:pt x="4" y="4"/>
                      <a:pt x="0" y="4"/>
                    </a:cubicBezTo>
                    <a:close/>
                  </a:path>
                </a:pathLst>
              </a:custGeom>
              <a:solidFill>
                <a:srgbClr val="9C9C9C"/>
              </a:solidFill>
              <a:ln w="9525">
                <a:noFill/>
                <a:round/>
                <a:headEnd/>
                <a:tailEnd/>
              </a:ln>
            </p:spPr>
            <p:txBody>
              <a:bodyPr/>
              <a:lstStyle/>
              <a:p>
                <a:endParaRPr lang="zh-CN" altLang="en-US" sz="2000">
                  <a:solidFill>
                    <a:schemeClr val="tx1"/>
                  </a:solidFill>
                  <a:ea typeface="微软雅黑" pitchFamily="34" charset="-122"/>
                </a:endParaRPr>
              </a:p>
            </p:txBody>
          </p:sp>
          <p:sp>
            <p:nvSpPr>
              <p:cNvPr id="52246" name="Freeform 175"/>
              <p:cNvSpPr>
                <a:spLocks/>
              </p:cNvSpPr>
              <p:nvPr/>
            </p:nvSpPr>
            <p:spPr bwMode="auto">
              <a:xfrm>
                <a:off x="975" y="2485"/>
                <a:ext cx="142" cy="122"/>
              </a:xfrm>
              <a:custGeom>
                <a:avLst/>
                <a:gdLst>
                  <a:gd name="T0" fmla="*/ 0 w 71"/>
                  <a:gd name="T1" fmla="*/ 144 h 61"/>
                  <a:gd name="T2" fmla="*/ 144 w 71"/>
                  <a:gd name="T3" fmla="*/ 144 h 61"/>
                  <a:gd name="T4" fmla="*/ 160 w 71"/>
                  <a:gd name="T5" fmla="*/ 0 h 61"/>
                  <a:gd name="T6" fmla="*/ 376 w 71"/>
                  <a:gd name="T7" fmla="*/ 0 h 61"/>
                  <a:gd name="T8" fmla="*/ 568 w 71"/>
                  <a:gd name="T9" fmla="*/ 200 h 61"/>
                  <a:gd name="T10" fmla="*/ 568 w 71"/>
                  <a:gd name="T11" fmla="*/ 416 h 61"/>
                  <a:gd name="T12" fmla="*/ 520 w 71"/>
                  <a:gd name="T13" fmla="*/ 488 h 61"/>
                  <a:gd name="T14" fmla="*/ 272 w 71"/>
                  <a:gd name="T15" fmla="*/ 272 h 61"/>
                  <a:gd name="T16" fmla="*/ 200 w 71"/>
                  <a:gd name="T17" fmla="*/ 272 h 61"/>
                  <a:gd name="T18" fmla="*/ 88 w 71"/>
                  <a:gd name="T19" fmla="*/ 360 h 61"/>
                  <a:gd name="T20" fmla="*/ 72 w 71"/>
                  <a:gd name="T21" fmla="*/ 232 h 61"/>
                  <a:gd name="T22" fmla="*/ 0 w 71"/>
                  <a:gd name="T23" fmla="*/ 168 h 61"/>
                  <a:gd name="T24" fmla="*/ 0 w 71"/>
                  <a:gd name="T25" fmla="*/ 144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1"/>
                  <a:gd name="T40" fmla="*/ 0 h 61"/>
                  <a:gd name="T41" fmla="*/ 71 w 71"/>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1" h="61">
                    <a:moveTo>
                      <a:pt x="0" y="18"/>
                    </a:moveTo>
                    <a:cubicBezTo>
                      <a:pt x="6" y="18"/>
                      <a:pt x="12" y="18"/>
                      <a:pt x="18" y="18"/>
                    </a:cubicBezTo>
                    <a:cubicBezTo>
                      <a:pt x="21" y="15"/>
                      <a:pt x="20" y="7"/>
                      <a:pt x="20" y="0"/>
                    </a:cubicBezTo>
                    <a:cubicBezTo>
                      <a:pt x="29" y="0"/>
                      <a:pt x="38" y="0"/>
                      <a:pt x="47" y="0"/>
                    </a:cubicBezTo>
                    <a:cubicBezTo>
                      <a:pt x="56" y="8"/>
                      <a:pt x="64" y="16"/>
                      <a:pt x="71" y="25"/>
                    </a:cubicBezTo>
                    <a:cubicBezTo>
                      <a:pt x="71" y="34"/>
                      <a:pt x="71" y="43"/>
                      <a:pt x="71" y="52"/>
                    </a:cubicBezTo>
                    <a:cubicBezTo>
                      <a:pt x="71" y="56"/>
                      <a:pt x="65" y="56"/>
                      <a:pt x="65" y="61"/>
                    </a:cubicBezTo>
                    <a:cubicBezTo>
                      <a:pt x="51" y="55"/>
                      <a:pt x="46" y="41"/>
                      <a:pt x="34" y="34"/>
                    </a:cubicBezTo>
                    <a:cubicBezTo>
                      <a:pt x="35" y="30"/>
                      <a:pt x="23" y="30"/>
                      <a:pt x="25" y="34"/>
                    </a:cubicBezTo>
                    <a:cubicBezTo>
                      <a:pt x="19" y="36"/>
                      <a:pt x="17" y="43"/>
                      <a:pt x="11" y="45"/>
                    </a:cubicBezTo>
                    <a:cubicBezTo>
                      <a:pt x="10" y="40"/>
                      <a:pt x="14" y="30"/>
                      <a:pt x="9" y="29"/>
                    </a:cubicBezTo>
                    <a:cubicBezTo>
                      <a:pt x="7" y="26"/>
                      <a:pt x="4" y="23"/>
                      <a:pt x="0" y="21"/>
                    </a:cubicBezTo>
                    <a:cubicBezTo>
                      <a:pt x="0" y="20"/>
                      <a:pt x="0" y="19"/>
                      <a:pt x="0" y="18"/>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2247" name="Freeform 176"/>
              <p:cNvSpPr>
                <a:spLocks/>
              </p:cNvSpPr>
              <p:nvPr/>
            </p:nvSpPr>
            <p:spPr bwMode="auto">
              <a:xfrm>
                <a:off x="1329" y="2485"/>
                <a:ext cx="52" cy="153"/>
              </a:xfrm>
              <a:custGeom>
                <a:avLst/>
                <a:gdLst>
                  <a:gd name="T0" fmla="*/ 64 w 26"/>
                  <a:gd name="T1" fmla="*/ 145 h 76"/>
                  <a:gd name="T2" fmla="*/ 208 w 26"/>
                  <a:gd name="T3" fmla="*/ 0 h 76"/>
                  <a:gd name="T4" fmla="*/ 208 w 26"/>
                  <a:gd name="T5" fmla="*/ 187 h 76"/>
                  <a:gd name="T6" fmla="*/ 120 w 26"/>
                  <a:gd name="T7" fmla="*/ 292 h 76"/>
                  <a:gd name="T8" fmla="*/ 64 w 26"/>
                  <a:gd name="T9" fmla="*/ 620 h 76"/>
                  <a:gd name="T10" fmla="*/ 64 w 26"/>
                  <a:gd name="T11" fmla="*/ 145 h 76"/>
                  <a:gd name="T12" fmla="*/ 0 60000 65536"/>
                  <a:gd name="T13" fmla="*/ 0 60000 65536"/>
                  <a:gd name="T14" fmla="*/ 0 60000 65536"/>
                  <a:gd name="T15" fmla="*/ 0 60000 65536"/>
                  <a:gd name="T16" fmla="*/ 0 60000 65536"/>
                  <a:gd name="T17" fmla="*/ 0 60000 65536"/>
                  <a:gd name="T18" fmla="*/ 0 w 26"/>
                  <a:gd name="T19" fmla="*/ 0 h 76"/>
                  <a:gd name="T20" fmla="*/ 26 w 26"/>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26" h="76">
                    <a:moveTo>
                      <a:pt x="8" y="18"/>
                    </a:moveTo>
                    <a:cubicBezTo>
                      <a:pt x="13" y="11"/>
                      <a:pt x="21" y="7"/>
                      <a:pt x="26" y="0"/>
                    </a:cubicBezTo>
                    <a:cubicBezTo>
                      <a:pt x="26" y="8"/>
                      <a:pt x="26" y="15"/>
                      <a:pt x="26" y="23"/>
                    </a:cubicBezTo>
                    <a:cubicBezTo>
                      <a:pt x="24" y="29"/>
                      <a:pt x="17" y="30"/>
                      <a:pt x="15" y="36"/>
                    </a:cubicBezTo>
                    <a:cubicBezTo>
                      <a:pt x="7" y="44"/>
                      <a:pt x="20" y="72"/>
                      <a:pt x="8" y="76"/>
                    </a:cubicBezTo>
                    <a:cubicBezTo>
                      <a:pt x="0" y="66"/>
                      <a:pt x="2" y="29"/>
                      <a:pt x="8" y="18"/>
                    </a:cubicBezTo>
                    <a:close/>
                  </a:path>
                </a:pathLst>
              </a:custGeom>
              <a:solidFill>
                <a:srgbClr val="9C9C9C"/>
              </a:solidFill>
              <a:ln w="9525">
                <a:noFill/>
                <a:round/>
                <a:headEnd/>
                <a:tailEnd/>
              </a:ln>
            </p:spPr>
            <p:txBody>
              <a:bodyPr/>
              <a:lstStyle/>
              <a:p>
                <a:endParaRPr lang="zh-CN" altLang="en-US" sz="2000">
                  <a:solidFill>
                    <a:schemeClr val="tx1"/>
                  </a:solidFill>
                  <a:ea typeface="微软雅黑" pitchFamily="34" charset="-122"/>
                </a:endParaRPr>
              </a:p>
            </p:txBody>
          </p:sp>
          <p:sp>
            <p:nvSpPr>
              <p:cNvPr id="52248" name="Freeform 177"/>
              <p:cNvSpPr>
                <a:spLocks/>
              </p:cNvSpPr>
              <p:nvPr/>
            </p:nvSpPr>
            <p:spPr bwMode="auto">
              <a:xfrm>
                <a:off x="2230" y="2499"/>
                <a:ext cx="34" cy="18"/>
              </a:xfrm>
              <a:custGeom>
                <a:avLst/>
                <a:gdLst>
                  <a:gd name="T0" fmla="*/ 0 w 17"/>
                  <a:gd name="T1" fmla="*/ 0 h 9"/>
                  <a:gd name="T2" fmla="*/ 136 w 17"/>
                  <a:gd name="T3" fmla="*/ 0 h 9"/>
                  <a:gd name="T4" fmla="*/ 0 w 17"/>
                  <a:gd name="T5" fmla="*/ 72 h 9"/>
                  <a:gd name="T6" fmla="*/ 0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0"/>
                    </a:moveTo>
                    <a:cubicBezTo>
                      <a:pt x="5" y="0"/>
                      <a:pt x="11" y="0"/>
                      <a:pt x="17" y="0"/>
                    </a:cubicBezTo>
                    <a:cubicBezTo>
                      <a:pt x="10" y="1"/>
                      <a:pt x="8" y="9"/>
                      <a:pt x="0" y="9"/>
                    </a:cubicBezTo>
                    <a:cubicBezTo>
                      <a:pt x="0" y="6"/>
                      <a:pt x="0" y="3"/>
                      <a:pt x="0" y="0"/>
                    </a:cubicBezTo>
                    <a:close/>
                  </a:path>
                </a:pathLst>
              </a:custGeom>
              <a:solidFill>
                <a:srgbClr val="9C9C9C"/>
              </a:solidFill>
              <a:ln w="9525">
                <a:noFill/>
                <a:round/>
                <a:headEnd/>
                <a:tailEnd/>
              </a:ln>
            </p:spPr>
            <p:txBody>
              <a:bodyPr/>
              <a:lstStyle/>
              <a:p>
                <a:endParaRPr lang="zh-CN" altLang="en-US" sz="2000">
                  <a:solidFill>
                    <a:schemeClr val="tx1"/>
                  </a:solidFill>
                  <a:ea typeface="微软雅黑" pitchFamily="34" charset="-122"/>
                </a:endParaRPr>
              </a:p>
            </p:txBody>
          </p:sp>
          <p:sp>
            <p:nvSpPr>
              <p:cNvPr id="52249" name="Freeform 178"/>
              <p:cNvSpPr>
                <a:spLocks/>
              </p:cNvSpPr>
              <p:nvPr/>
            </p:nvSpPr>
            <p:spPr bwMode="auto">
              <a:xfrm>
                <a:off x="6300" y="2509"/>
                <a:ext cx="60" cy="48"/>
              </a:xfrm>
              <a:custGeom>
                <a:avLst/>
                <a:gdLst>
                  <a:gd name="T0" fmla="*/ 0 w 30"/>
                  <a:gd name="T1" fmla="*/ 0 h 24"/>
                  <a:gd name="T2" fmla="*/ 208 w 30"/>
                  <a:gd name="T3" fmla="*/ 0 h 24"/>
                  <a:gd name="T4" fmla="*/ 192 w 30"/>
                  <a:gd name="T5" fmla="*/ 192 h 24"/>
                  <a:gd name="T6" fmla="*/ 0 w 30"/>
                  <a:gd name="T7" fmla="*/ 0 h 24"/>
                  <a:gd name="T8" fmla="*/ 0 60000 65536"/>
                  <a:gd name="T9" fmla="*/ 0 60000 65536"/>
                  <a:gd name="T10" fmla="*/ 0 60000 65536"/>
                  <a:gd name="T11" fmla="*/ 0 60000 65536"/>
                  <a:gd name="T12" fmla="*/ 0 w 30"/>
                  <a:gd name="T13" fmla="*/ 0 h 24"/>
                  <a:gd name="T14" fmla="*/ 30 w 30"/>
                  <a:gd name="T15" fmla="*/ 24 h 24"/>
                </a:gdLst>
                <a:ahLst/>
                <a:cxnLst>
                  <a:cxn ang="T8">
                    <a:pos x="T0" y="T1"/>
                  </a:cxn>
                  <a:cxn ang="T9">
                    <a:pos x="T2" y="T3"/>
                  </a:cxn>
                  <a:cxn ang="T10">
                    <a:pos x="T4" y="T5"/>
                  </a:cxn>
                  <a:cxn ang="T11">
                    <a:pos x="T6" y="T7"/>
                  </a:cxn>
                </a:cxnLst>
                <a:rect l="T12" t="T13" r="T14" b="T15"/>
                <a:pathLst>
                  <a:path w="30" h="24">
                    <a:moveTo>
                      <a:pt x="0" y="0"/>
                    </a:moveTo>
                    <a:cubicBezTo>
                      <a:pt x="8" y="0"/>
                      <a:pt x="17" y="0"/>
                      <a:pt x="26" y="0"/>
                    </a:cubicBezTo>
                    <a:cubicBezTo>
                      <a:pt x="30" y="5"/>
                      <a:pt x="29" y="21"/>
                      <a:pt x="24" y="24"/>
                    </a:cubicBezTo>
                    <a:cubicBezTo>
                      <a:pt x="13" y="19"/>
                      <a:pt x="5" y="11"/>
                      <a:pt x="0" y="0"/>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50" name="Freeform 179"/>
              <p:cNvSpPr>
                <a:spLocks/>
              </p:cNvSpPr>
              <p:nvPr/>
            </p:nvSpPr>
            <p:spPr bwMode="auto">
              <a:xfrm>
                <a:off x="2218" y="2521"/>
                <a:ext cx="208" cy="319"/>
              </a:xfrm>
              <a:custGeom>
                <a:avLst/>
                <a:gdLst>
                  <a:gd name="T0" fmla="*/ 296 w 104"/>
                  <a:gd name="T1" fmla="*/ 88 h 159"/>
                  <a:gd name="T2" fmla="*/ 384 w 104"/>
                  <a:gd name="T3" fmla="*/ 0 h 159"/>
                  <a:gd name="T4" fmla="*/ 832 w 104"/>
                  <a:gd name="T5" fmla="*/ 0 h 159"/>
                  <a:gd name="T6" fmla="*/ 832 w 104"/>
                  <a:gd name="T7" fmla="*/ 128 h 159"/>
                  <a:gd name="T8" fmla="*/ 736 w 104"/>
                  <a:gd name="T9" fmla="*/ 233 h 159"/>
                  <a:gd name="T10" fmla="*/ 720 w 104"/>
                  <a:gd name="T11" fmla="*/ 580 h 159"/>
                  <a:gd name="T12" fmla="*/ 48 w 104"/>
                  <a:gd name="T13" fmla="*/ 1284 h 159"/>
                  <a:gd name="T14" fmla="*/ 24 w 104"/>
                  <a:gd name="T15" fmla="*/ 704 h 159"/>
                  <a:gd name="T16" fmla="*/ 296 w 104"/>
                  <a:gd name="T17" fmla="*/ 688 h 159"/>
                  <a:gd name="T18" fmla="*/ 672 w 104"/>
                  <a:gd name="T19" fmla="*/ 305 h 159"/>
                  <a:gd name="T20" fmla="*/ 312 w 104"/>
                  <a:gd name="T21" fmla="*/ 257 h 159"/>
                  <a:gd name="T22" fmla="*/ 240 w 104"/>
                  <a:gd name="T23" fmla="*/ 185 h 159"/>
                  <a:gd name="T24" fmla="*/ 208 w 104"/>
                  <a:gd name="T25" fmla="*/ 112 h 159"/>
                  <a:gd name="T26" fmla="*/ 296 w 104"/>
                  <a:gd name="T27" fmla="*/ 88 h 1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4"/>
                  <a:gd name="T43" fmla="*/ 0 h 159"/>
                  <a:gd name="T44" fmla="*/ 104 w 104"/>
                  <a:gd name="T45" fmla="*/ 159 h 1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4" h="159">
                    <a:moveTo>
                      <a:pt x="37" y="11"/>
                    </a:moveTo>
                    <a:cubicBezTo>
                      <a:pt x="40" y="7"/>
                      <a:pt x="43" y="3"/>
                      <a:pt x="48" y="0"/>
                    </a:cubicBezTo>
                    <a:cubicBezTo>
                      <a:pt x="66" y="0"/>
                      <a:pt x="85" y="0"/>
                      <a:pt x="104" y="0"/>
                    </a:cubicBezTo>
                    <a:cubicBezTo>
                      <a:pt x="104" y="6"/>
                      <a:pt x="104" y="11"/>
                      <a:pt x="104" y="16"/>
                    </a:cubicBezTo>
                    <a:cubicBezTo>
                      <a:pt x="100" y="21"/>
                      <a:pt x="96" y="24"/>
                      <a:pt x="92" y="29"/>
                    </a:cubicBezTo>
                    <a:cubicBezTo>
                      <a:pt x="87" y="39"/>
                      <a:pt x="92" y="58"/>
                      <a:pt x="90" y="72"/>
                    </a:cubicBezTo>
                    <a:cubicBezTo>
                      <a:pt x="63" y="102"/>
                      <a:pt x="32" y="128"/>
                      <a:pt x="6" y="159"/>
                    </a:cubicBezTo>
                    <a:cubicBezTo>
                      <a:pt x="0" y="139"/>
                      <a:pt x="5" y="110"/>
                      <a:pt x="3" y="87"/>
                    </a:cubicBezTo>
                    <a:cubicBezTo>
                      <a:pt x="14" y="86"/>
                      <a:pt x="30" y="90"/>
                      <a:pt x="37" y="85"/>
                    </a:cubicBezTo>
                    <a:cubicBezTo>
                      <a:pt x="53" y="70"/>
                      <a:pt x="69" y="55"/>
                      <a:pt x="84" y="38"/>
                    </a:cubicBezTo>
                    <a:cubicBezTo>
                      <a:pt x="88" y="26"/>
                      <a:pt x="52" y="34"/>
                      <a:pt x="39" y="32"/>
                    </a:cubicBezTo>
                    <a:cubicBezTo>
                      <a:pt x="34" y="31"/>
                      <a:pt x="34" y="25"/>
                      <a:pt x="30" y="23"/>
                    </a:cubicBezTo>
                    <a:cubicBezTo>
                      <a:pt x="30" y="18"/>
                      <a:pt x="24" y="20"/>
                      <a:pt x="26" y="14"/>
                    </a:cubicBezTo>
                    <a:cubicBezTo>
                      <a:pt x="28" y="17"/>
                      <a:pt x="37" y="17"/>
                      <a:pt x="37" y="11"/>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2251" name="Freeform 180"/>
              <p:cNvSpPr>
                <a:spLocks/>
              </p:cNvSpPr>
              <p:nvPr/>
            </p:nvSpPr>
            <p:spPr bwMode="auto">
              <a:xfrm>
                <a:off x="1293" y="2531"/>
                <a:ext cx="32" cy="107"/>
              </a:xfrm>
              <a:custGeom>
                <a:avLst/>
                <a:gdLst>
                  <a:gd name="T0" fmla="*/ 48 w 16"/>
                  <a:gd name="T1" fmla="*/ 0 h 53"/>
                  <a:gd name="T2" fmla="*/ 104 w 16"/>
                  <a:gd name="T3" fmla="*/ 0 h 53"/>
                  <a:gd name="T4" fmla="*/ 88 w 16"/>
                  <a:gd name="T5" fmla="*/ 436 h 53"/>
                  <a:gd name="T6" fmla="*/ 48 w 16"/>
                  <a:gd name="T7" fmla="*/ 0 h 53"/>
                  <a:gd name="T8" fmla="*/ 0 60000 65536"/>
                  <a:gd name="T9" fmla="*/ 0 60000 65536"/>
                  <a:gd name="T10" fmla="*/ 0 60000 65536"/>
                  <a:gd name="T11" fmla="*/ 0 60000 65536"/>
                  <a:gd name="T12" fmla="*/ 0 w 16"/>
                  <a:gd name="T13" fmla="*/ 0 h 53"/>
                  <a:gd name="T14" fmla="*/ 16 w 16"/>
                  <a:gd name="T15" fmla="*/ 53 h 53"/>
                </a:gdLst>
                <a:ahLst/>
                <a:cxnLst>
                  <a:cxn ang="T8">
                    <a:pos x="T0" y="T1"/>
                  </a:cxn>
                  <a:cxn ang="T9">
                    <a:pos x="T2" y="T3"/>
                  </a:cxn>
                  <a:cxn ang="T10">
                    <a:pos x="T4" y="T5"/>
                  </a:cxn>
                  <a:cxn ang="T11">
                    <a:pos x="T6" y="T7"/>
                  </a:cxn>
                </a:cxnLst>
                <a:rect l="T12" t="T13" r="T14" b="T15"/>
                <a:pathLst>
                  <a:path w="16" h="53">
                    <a:moveTo>
                      <a:pt x="6" y="0"/>
                    </a:moveTo>
                    <a:cubicBezTo>
                      <a:pt x="8" y="0"/>
                      <a:pt x="11" y="0"/>
                      <a:pt x="13" y="0"/>
                    </a:cubicBezTo>
                    <a:cubicBezTo>
                      <a:pt x="11" y="17"/>
                      <a:pt x="16" y="40"/>
                      <a:pt x="11" y="53"/>
                    </a:cubicBezTo>
                    <a:cubicBezTo>
                      <a:pt x="0" y="44"/>
                      <a:pt x="9" y="16"/>
                      <a:pt x="6" y="0"/>
                    </a:cubicBezTo>
                    <a:close/>
                  </a:path>
                </a:pathLst>
              </a:custGeom>
              <a:solidFill>
                <a:srgbClr val="666565"/>
              </a:solidFill>
              <a:ln w="9525">
                <a:noFill/>
                <a:round/>
                <a:headEnd/>
                <a:tailEnd/>
              </a:ln>
            </p:spPr>
            <p:txBody>
              <a:bodyPr/>
              <a:lstStyle/>
              <a:p>
                <a:endParaRPr lang="zh-CN" altLang="en-US" sz="2000">
                  <a:solidFill>
                    <a:schemeClr val="tx1"/>
                  </a:solidFill>
                  <a:ea typeface="微软雅黑" pitchFamily="34" charset="-122"/>
                </a:endParaRPr>
              </a:p>
            </p:txBody>
          </p:sp>
          <p:sp>
            <p:nvSpPr>
              <p:cNvPr id="52252" name="Freeform 181"/>
              <p:cNvSpPr>
                <a:spLocks/>
              </p:cNvSpPr>
              <p:nvPr/>
            </p:nvSpPr>
            <p:spPr bwMode="auto">
              <a:xfrm>
                <a:off x="2064" y="2531"/>
                <a:ext cx="10" cy="48"/>
              </a:xfrm>
              <a:custGeom>
                <a:avLst/>
                <a:gdLst>
                  <a:gd name="T0" fmla="*/ 0 w 5"/>
                  <a:gd name="T1" fmla="*/ 0 h 24"/>
                  <a:gd name="T2" fmla="*/ 16 w 5"/>
                  <a:gd name="T3" fmla="*/ 0 h 24"/>
                  <a:gd name="T4" fmla="*/ 0 w 5"/>
                  <a:gd name="T5" fmla="*/ 192 h 24"/>
                  <a:gd name="T6" fmla="*/ 0 w 5"/>
                  <a:gd name="T7" fmla="*/ 0 h 24"/>
                  <a:gd name="T8" fmla="*/ 0 60000 65536"/>
                  <a:gd name="T9" fmla="*/ 0 60000 65536"/>
                  <a:gd name="T10" fmla="*/ 0 60000 65536"/>
                  <a:gd name="T11" fmla="*/ 0 60000 65536"/>
                  <a:gd name="T12" fmla="*/ 0 w 5"/>
                  <a:gd name="T13" fmla="*/ 0 h 24"/>
                  <a:gd name="T14" fmla="*/ 5 w 5"/>
                  <a:gd name="T15" fmla="*/ 24 h 24"/>
                </a:gdLst>
                <a:ahLst/>
                <a:cxnLst>
                  <a:cxn ang="T8">
                    <a:pos x="T0" y="T1"/>
                  </a:cxn>
                  <a:cxn ang="T9">
                    <a:pos x="T2" y="T3"/>
                  </a:cxn>
                  <a:cxn ang="T10">
                    <a:pos x="T4" y="T5"/>
                  </a:cxn>
                  <a:cxn ang="T11">
                    <a:pos x="T6" y="T7"/>
                  </a:cxn>
                </a:cxnLst>
                <a:rect l="T12" t="T13" r="T14" b="T15"/>
                <a:pathLst>
                  <a:path w="5" h="24">
                    <a:moveTo>
                      <a:pt x="0" y="0"/>
                    </a:moveTo>
                    <a:cubicBezTo>
                      <a:pt x="1" y="0"/>
                      <a:pt x="2" y="0"/>
                      <a:pt x="2" y="0"/>
                    </a:cubicBezTo>
                    <a:cubicBezTo>
                      <a:pt x="1" y="7"/>
                      <a:pt x="5" y="20"/>
                      <a:pt x="0" y="24"/>
                    </a:cubicBezTo>
                    <a:cubicBezTo>
                      <a:pt x="0" y="16"/>
                      <a:pt x="0" y="8"/>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53" name="Freeform 182"/>
              <p:cNvSpPr>
                <a:spLocks/>
              </p:cNvSpPr>
              <p:nvPr/>
            </p:nvSpPr>
            <p:spPr bwMode="auto">
              <a:xfrm>
                <a:off x="1117" y="2535"/>
                <a:ext cx="6" cy="54"/>
              </a:xfrm>
              <a:custGeom>
                <a:avLst/>
                <a:gdLst>
                  <a:gd name="T0" fmla="*/ 0 w 3"/>
                  <a:gd name="T1" fmla="*/ 0 h 27"/>
                  <a:gd name="T2" fmla="*/ 24 w 3"/>
                  <a:gd name="T3" fmla="*/ 0 h 27"/>
                  <a:gd name="T4" fmla="*/ 24 w 3"/>
                  <a:gd name="T5" fmla="*/ 216 h 27"/>
                  <a:gd name="T6" fmla="*/ 0 w 3"/>
                  <a:gd name="T7" fmla="*/ 216 h 27"/>
                  <a:gd name="T8" fmla="*/ 0 w 3"/>
                  <a:gd name="T9" fmla="*/ 0 h 27"/>
                  <a:gd name="T10" fmla="*/ 0 60000 65536"/>
                  <a:gd name="T11" fmla="*/ 0 60000 65536"/>
                  <a:gd name="T12" fmla="*/ 0 60000 65536"/>
                  <a:gd name="T13" fmla="*/ 0 60000 65536"/>
                  <a:gd name="T14" fmla="*/ 0 60000 65536"/>
                  <a:gd name="T15" fmla="*/ 0 w 3"/>
                  <a:gd name="T16" fmla="*/ 0 h 27"/>
                  <a:gd name="T17" fmla="*/ 3 w 3"/>
                  <a:gd name="T18" fmla="*/ 27 h 27"/>
                </a:gdLst>
                <a:ahLst/>
                <a:cxnLst>
                  <a:cxn ang="T10">
                    <a:pos x="T0" y="T1"/>
                  </a:cxn>
                  <a:cxn ang="T11">
                    <a:pos x="T2" y="T3"/>
                  </a:cxn>
                  <a:cxn ang="T12">
                    <a:pos x="T4" y="T5"/>
                  </a:cxn>
                  <a:cxn ang="T13">
                    <a:pos x="T6" y="T7"/>
                  </a:cxn>
                  <a:cxn ang="T14">
                    <a:pos x="T8" y="T9"/>
                  </a:cxn>
                </a:cxnLst>
                <a:rect l="T15" t="T16" r="T17" b="T18"/>
                <a:pathLst>
                  <a:path w="3" h="27">
                    <a:moveTo>
                      <a:pt x="0" y="0"/>
                    </a:moveTo>
                    <a:cubicBezTo>
                      <a:pt x="1" y="0"/>
                      <a:pt x="2" y="0"/>
                      <a:pt x="3" y="0"/>
                    </a:cubicBezTo>
                    <a:cubicBezTo>
                      <a:pt x="3" y="9"/>
                      <a:pt x="3" y="18"/>
                      <a:pt x="3" y="27"/>
                    </a:cubicBezTo>
                    <a:cubicBezTo>
                      <a:pt x="2" y="27"/>
                      <a:pt x="1" y="27"/>
                      <a:pt x="0" y="27"/>
                    </a:cubicBezTo>
                    <a:cubicBezTo>
                      <a:pt x="0" y="18"/>
                      <a:pt x="0" y="9"/>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54" name="Freeform 183"/>
              <p:cNvSpPr>
                <a:spLocks/>
              </p:cNvSpPr>
              <p:nvPr/>
            </p:nvSpPr>
            <p:spPr bwMode="auto">
              <a:xfrm>
                <a:off x="1828" y="2535"/>
                <a:ext cx="10" cy="32"/>
              </a:xfrm>
              <a:custGeom>
                <a:avLst/>
                <a:gdLst>
                  <a:gd name="T0" fmla="*/ 0 w 5"/>
                  <a:gd name="T1" fmla="*/ 0 h 16"/>
                  <a:gd name="T2" fmla="*/ 16 w 5"/>
                  <a:gd name="T3" fmla="*/ 128 h 16"/>
                  <a:gd name="T4" fmla="*/ 0 w 5"/>
                  <a:gd name="T5" fmla="*/ 128 h 16"/>
                  <a:gd name="T6" fmla="*/ 0 w 5"/>
                  <a:gd name="T7" fmla="*/ 0 h 16"/>
                  <a:gd name="T8" fmla="*/ 0 60000 65536"/>
                  <a:gd name="T9" fmla="*/ 0 60000 65536"/>
                  <a:gd name="T10" fmla="*/ 0 60000 65536"/>
                  <a:gd name="T11" fmla="*/ 0 60000 65536"/>
                  <a:gd name="T12" fmla="*/ 0 w 5"/>
                  <a:gd name="T13" fmla="*/ 0 h 16"/>
                  <a:gd name="T14" fmla="*/ 5 w 5"/>
                  <a:gd name="T15" fmla="*/ 16 h 16"/>
                </a:gdLst>
                <a:ahLst/>
                <a:cxnLst>
                  <a:cxn ang="T8">
                    <a:pos x="T0" y="T1"/>
                  </a:cxn>
                  <a:cxn ang="T9">
                    <a:pos x="T2" y="T3"/>
                  </a:cxn>
                  <a:cxn ang="T10">
                    <a:pos x="T4" y="T5"/>
                  </a:cxn>
                  <a:cxn ang="T11">
                    <a:pos x="T6" y="T7"/>
                  </a:cxn>
                </a:cxnLst>
                <a:rect l="T12" t="T13" r="T14" b="T15"/>
                <a:pathLst>
                  <a:path w="5" h="16">
                    <a:moveTo>
                      <a:pt x="0" y="0"/>
                    </a:moveTo>
                    <a:cubicBezTo>
                      <a:pt x="5" y="1"/>
                      <a:pt x="1" y="11"/>
                      <a:pt x="2" y="16"/>
                    </a:cubicBezTo>
                    <a:cubicBezTo>
                      <a:pt x="1" y="16"/>
                      <a:pt x="1" y="16"/>
                      <a:pt x="0" y="16"/>
                    </a:cubicBezTo>
                    <a:cubicBezTo>
                      <a:pt x="0" y="10"/>
                      <a:pt x="0" y="5"/>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55" name="Freeform 184"/>
              <p:cNvSpPr>
                <a:spLocks/>
              </p:cNvSpPr>
              <p:nvPr/>
            </p:nvSpPr>
            <p:spPr bwMode="auto">
              <a:xfrm>
                <a:off x="1600" y="2539"/>
                <a:ext cx="10" cy="36"/>
              </a:xfrm>
              <a:custGeom>
                <a:avLst/>
                <a:gdLst>
                  <a:gd name="T0" fmla="*/ 0 w 5"/>
                  <a:gd name="T1" fmla="*/ 0 h 18"/>
                  <a:gd name="T2" fmla="*/ 16 w 5"/>
                  <a:gd name="T3" fmla="*/ 0 h 18"/>
                  <a:gd name="T4" fmla="*/ 0 w 5"/>
                  <a:gd name="T5" fmla="*/ 144 h 18"/>
                  <a:gd name="T6" fmla="*/ 0 w 5"/>
                  <a:gd name="T7" fmla="*/ 0 h 18"/>
                  <a:gd name="T8" fmla="*/ 0 60000 65536"/>
                  <a:gd name="T9" fmla="*/ 0 60000 65536"/>
                  <a:gd name="T10" fmla="*/ 0 60000 65536"/>
                  <a:gd name="T11" fmla="*/ 0 60000 65536"/>
                  <a:gd name="T12" fmla="*/ 0 w 5"/>
                  <a:gd name="T13" fmla="*/ 0 h 18"/>
                  <a:gd name="T14" fmla="*/ 5 w 5"/>
                  <a:gd name="T15" fmla="*/ 18 h 18"/>
                </a:gdLst>
                <a:ahLst/>
                <a:cxnLst>
                  <a:cxn ang="T8">
                    <a:pos x="T0" y="T1"/>
                  </a:cxn>
                  <a:cxn ang="T9">
                    <a:pos x="T2" y="T3"/>
                  </a:cxn>
                  <a:cxn ang="T10">
                    <a:pos x="T4" y="T5"/>
                  </a:cxn>
                  <a:cxn ang="T11">
                    <a:pos x="T6" y="T7"/>
                  </a:cxn>
                </a:cxnLst>
                <a:rect l="T12" t="T13" r="T14" b="T15"/>
                <a:pathLst>
                  <a:path w="5" h="18">
                    <a:moveTo>
                      <a:pt x="0" y="0"/>
                    </a:moveTo>
                    <a:cubicBezTo>
                      <a:pt x="1" y="0"/>
                      <a:pt x="2" y="0"/>
                      <a:pt x="2" y="0"/>
                    </a:cubicBezTo>
                    <a:cubicBezTo>
                      <a:pt x="1" y="6"/>
                      <a:pt x="5" y="16"/>
                      <a:pt x="0" y="18"/>
                    </a:cubicBezTo>
                    <a:cubicBezTo>
                      <a:pt x="0" y="12"/>
                      <a:pt x="0" y="6"/>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56" name="Freeform 185"/>
              <p:cNvSpPr>
                <a:spLocks/>
              </p:cNvSpPr>
              <p:nvPr/>
            </p:nvSpPr>
            <p:spPr bwMode="auto">
              <a:xfrm>
                <a:off x="6352" y="2527"/>
                <a:ext cx="126" cy="80"/>
              </a:xfrm>
              <a:custGeom>
                <a:avLst/>
                <a:gdLst>
                  <a:gd name="T0" fmla="*/ 504 w 63"/>
                  <a:gd name="T1" fmla="*/ 160 h 40"/>
                  <a:gd name="T2" fmla="*/ 272 w 63"/>
                  <a:gd name="T3" fmla="*/ 176 h 40"/>
                  <a:gd name="T4" fmla="*/ 232 w 63"/>
                  <a:gd name="T5" fmla="*/ 320 h 40"/>
                  <a:gd name="T6" fmla="*/ 0 w 63"/>
                  <a:gd name="T7" fmla="*/ 136 h 40"/>
                  <a:gd name="T8" fmla="*/ 504 w 63"/>
                  <a:gd name="T9" fmla="*/ 160 h 40"/>
                  <a:gd name="T10" fmla="*/ 0 60000 65536"/>
                  <a:gd name="T11" fmla="*/ 0 60000 65536"/>
                  <a:gd name="T12" fmla="*/ 0 60000 65536"/>
                  <a:gd name="T13" fmla="*/ 0 60000 65536"/>
                  <a:gd name="T14" fmla="*/ 0 60000 65536"/>
                  <a:gd name="T15" fmla="*/ 0 w 63"/>
                  <a:gd name="T16" fmla="*/ 0 h 40"/>
                  <a:gd name="T17" fmla="*/ 63 w 63"/>
                  <a:gd name="T18" fmla="*/ 40 h 40"/>
                </a:gdLst>
                <a:ahLst/>
                <a:cxnLst>
                  <a:cxn ang="T10">
                    <a:pos x="T0" y="T1"/>
                  </a:cxn>
                  <a:cxn ang="T11">
                    <a:pos x="T2" y="T3"/>
                  </a:cxn>
                  <a:cxn ang="T12">
                    <a:pos x="T4" y="T5"/>
                  </a:cxn>
                  <a:cxn ang="T13">
                    <a:pos x="T6" y="T7"/>
                  </a:cxn>
                  <a:cxn ang="T14">
                    <a:pos x="T8" y="T9"/>
                  </a:cxn>
                </a:cxnLst>
                <a:rect l="T15" t="T16" r="T17" b="T18"/>
                <a:pathLst>
                  <a:path w="63" h="40">
                    <a:moveTo>
                      <a:pt x="63" y="20"/>
                    </a:moveTo>
                    <a:cubicBezTo>
                      <a:pt x="57" y="24"/>
                      <a:pt x="43" y="21"/>
                      <a:pt x="34" y="22"/>
                    </a:cubicBezTo>
                    <a:cubicBezTo>
                      <a:pt x="28" y="24"/>
                      <a:pt x="34" y="37"/>
                      <a:pt x="29" y="40"/>
                    </a:cubicBezTo>
                    <a:cubicBezTo>
                      <a:pt x="12" y="40"/>
                      <a:pt x="7" y="28"/>
                      <a:pt x="0" y="17"/>
                    </a:cubicBezTo>
                    <a:cubicBezTo>
                      <a:pt x="7" y="6"/>
                      <a:pt x="60" y="0"/>
                      <a:pt x="63" y="20"/>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57" name="Freeform 186"/>
              <p:cNvSpPr>
                <a:spLocks/>
              </p:cNvSpPr>
              <p:nvPr/>
            </p:nvSpPr>
            <p:spPr bwMode="auto">
              <a:xfrm>
                <a:off x="1021" y="2545"/>
                <a:ext cx="24" cy="8"/>
              </a:xfrm>
              <a:custGeom>
                <a:avLst/>
                <a:gdLst>
                  <a:gd name="T0" fmla="*/ 16 w 12"/>
                  <a:gd name="T1" fmla="*/ 32 h 4"/>
                  <a:gd name="T2" fmla="*/ 88 w 12"/>
                  <a:gd name="T3" fmla="*/ 32 h 4"/>
                  <a:gd name="T4" fmla="*/ 16 w 12"/>
                  <a:gd name="T5" fmla="*/ 32 h 4"/>
                  <a:gd name="T6" fmla="*/ 0 60000 65536"/>
                  <a:gd name="T7" fmla="*/ 0 60000 65536"/>
                  <a:gd name="T8" fmla="*/ 0 60000 65536"/>
                  <a:gd name="T9" fmla="*/ 0 w 12"/>
                  <a:gd name="T10" fmla="*/ 0 h 4"/>
                  <a:gd name="T11" fmla="*/ 12 w 12"/>
                  <a:gd name="T12" fmla="*/ 4 h 4"/>
                </a:gdLst>
                <a:ahLst/>
                <a:cxnLst>
                  <a:cxn ang="T6">
                    <a:pos x="T0" y="T1"/>
                  </a:cxn>
                  <a:cxn ang="T7">
                    <a:pos x="T2" y="T3"/>
                  </a:cxn>
                  <a:cxn ang="T8">
                    <a:pos x="T4" y="T5"/>
                  </a:cxn>
                </a:cxnLst>
                <a:rect l="T9" t="T10" r="T11" b="T12"/>
                <a:pathLst>
                  <a:path w="12" h="4">
                    <a:moveTo>
                      <a:pt x="2" y="4"/>
                    </a:moveTo>
                    <a:cubicBezTo>
                      <a:pt x="0" y="0"/>
                      <a:pt x="12" y="0"/>
                      <a:pt x="11" y="4"/>
                    </a:cubicBezTo>
                    <a:cubicBezTo>
                      <a:pt x="8" y="4"/>
                      <a:pt x="5" y="4"/>
                      <a:pt x="2" y="4"/>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58" name="Freeform 187"/>
              <p:cNvSpPr>
                <a:spLocks/>
              </p:cNvSpPr>
              <p:nvPr/>
            </p:nvSpPr>
            <p:spPr bwMode="auto">
              <a:xfrm>
                <a:off x="1101" y="2549"/>
                <a:ext cx="116" cy="143"/>
              </a:xfrm>
              <a:custGeom>
                <a:avLst/>
                <a:gdLst>
                  <a:gd name="T0" fmla="*/ 120 w 58"/>
                  <a:gd name="T1" fmla="*/ 195 h 71"/>
                  <a:gd name="T2" fmla="*/ 136 w 58"/>
                  <a:gd name="T3" fmla="*/ 0 h 71"/>
                  <a:gd name="T4" fmla="*/ 368 w 58"/>
                  <a:gd name="T5" fmla="*/ 0 h 71"/>
                  <a:gd name="T6" fmla="*/ 464 w 58"/>
                  <a:gd name="T7" fmla="*/ 89 h 71"/>
                  <a:gd name="T8" fmla="*/ 464 w 58"/>
                  <a:gd name="T9" fmla="*/ 435 h 71"/>
                  <a:gd name="T10" fmla="*/ 208 w 58"/>
                  <a:gd name="T11" fmla="*/ 475 h 71"/>
                  <a:gd name="T12" fmla="*/ 104 w 58"/>
                  <a:gd name="T13" fmla="*/ 580 h 71"/>
                  <a:gd name="T14" fmla="*/ 64 w 58"/>
                  <a:gd name="T15" fmla="*/ 435 h 71"/>
                  <a:gd name="T16" fmla="*/ 0 w 58"/>
                  <a:gd name="T17" fmla="*/ 361 h 71"/>
                  <a:gd name="T18" fmla="*/ 120 w 58"/>
                  <a:gd name="T19" fmla="*/ 195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71"/>
                  <a:gd name="T32" fmla="*/ 58 w 58"/>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71">
                    <a:moveTo>
                      <a:pt x="15" y="24"/>
                    </a:moveTo>
                    <a:cubicBezTo>
                      <a:pt x="20" y="20"/>
                      <a:pt x="16" y="7"/>
                      <a:pt x="17" y="0"/>
                    </a:cubicBezTo>
                    <a:cubicBezTo>
                      <a:pt x="27" y="0"/>
                      <a:pt x="37" y="0"/>
                      <a:pt x="46" y="0"/>
                    </a:cubicBezTo>
                    <a:cubicBezTo>
                      <a:pt x="52" y="2"/>
                      <a:pt x="53" y="7"/>
                      <a:pt x="58" y="11"/>
                    </a:cubicBezTo>
                    <a:cubicBezTo>
                      <a:pt x="58" y="25"/>
                      <a:pt x="58" y="39"/>
                      <a:pt x="58" y="53"/>
                    </a:cubicBezTo>
                    <a:cubicBezTo>
                      <a:pt x="47" y="55"/>
                      <a:pt x="29" y="49"/>
                      <a:pt x="26" y="58"/>
                    </a:cubicBezTo>
                    <a:cubicBezTo>
                      <a:pt x="23" y="63"/>
                      <a:pt x="18" y="67"/>
                      <a:pt x="13" y="71"/>
                    </a:cubicBezTo>
                    <a:cubicBezTo>
                      <a:pt x="12" y="64"/>
                      <a:pt x="15" y="54"/>
                      <a:pt x="8" y="53"/>
                    </a:cubicBezTo>
                    <a:cubicBezTo>
                      <a:pt x="5" y="51"/>
                      <a:pt x="2" y="48"/>
                      <a:pt x="0" y="44"/>
                    </a:cubicBezTo>
                    <a:cubicBezTo>
                      <a:pt x="3" y="36"/>
                      <a:pt x="11" y="32"/>
                      <a:pt x="15" y="24"/>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2259" name="Freeform 188"/>
              <p:cNvSpPr>
                <a:spLocks/>
              </p:cNvSpPr>
              <p:nvPr/>
            </p:nvSpPr>
            <p:spPr bwMode="auto">
              <a:xfrm>
                <a:off x="1636" y="2547"/>
                <a:ext cx="250" cy="177"/>
              </a:xfrm>
              <a:custGeom>
                <a:avLst/>
                <a:gdLst>
                  <a:gd name="T0" fmla="*/ 552 w 125"/>
                  <a:gd name="T1" fmla="*/ 40 h 88"/>
                  <a:gd name="T2" fmla="*/ 712 w 125"/>
                  <a:gd name="T3" fmla="*/ 8 h 88"/>
                  <a:gd name="T4" fmla="*/ 752 w 125"/>
                  <a:gd name="T5" fmla="*/ 153 h 88"/>
                  <a:gd name="T6" fmla="*/ 1000 w 125"/>
                  <a:gd name="T7" fmla="*/ 408 h 88"/>
                  <a:gd name="T8" fmla="*/ 1000 w 125"/>
                  <a:gd name="T9" fmla="*/ 457 h 88"/>
                  <a:gd name="T10" fmla="*/ 712 w 125"/>
                  <a:gd name="T11" fmla="*/ 497 h 88"/>
                  <a:gd name="T12" fmla="*/ 640 w 125"/>
                  <a:gd name="T13" fmla="*/ 571 h 88"/>
                  <a:gd name="T14" fmla="*/ 336 w 125"/>
                  <a:gd name="T15" fmla="*/ 529 h 88"/>
                  <a:gd name="T16" fmla="*/ 232 w 125"/>
                  <a:gd name="T17" fmla="*/ 644 h 88"/>
                  <a:gd name="T18" fmla="*/ 72 w 125"/>
                  <a:gd name="T19" fmla="*/ 716 h 88"/>
                  <a:gd name="T20" fmla="*/ 0 w 125"/>
                  <a:gd name="T21" fmla="*/ 644 h 88"/>
                  <a:gd name="T22" fmla="*/ 0 w 125"/>
                  <a:gd name="T23" fmla="*/ 316 h 88"/>
                  <a:gd name="T24" fmla="*/ 320 w 125"/>
                  <a:gd name="T25" fmla="*/ 292 h 88"/>
                  <a:gd name="T26" fmla="*/ 360 w 125"/>
                  <a:gd name="T27" fmla="*/ 153 h 88"/>
                  <a:gd name="T28" fmla="*/ 480 w 125"/>
                  <a:gd name="T29" fmla="*/ 113 h 88"/>
                  <a:gd name="T30" fmla="*/ 552 w 125"/>
                  <a:gd name="T31" fmla="*/ 40 h 8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5"/>
                  <a:gd name="T49" fmla="*/ 0 h 88"/>
                  <a:gd name="T50" fmla="*/ 125 w 125"/>
                  <a:gd name="T51" fmla="*/ 88 h 8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5" h="88">
                    <a:moveTo>
                      <a:pt x="69" y="5"/>
                    </a:moveTo>
                    <a:cubicBezTo>
                      <a:pt x="73" y="1"/>
                      <a:pt x="80" y="0"/>
                      <a:pt x="89" y="1"/>
                    </a:cubicBezTo>
                    <a:cubicBezTo>
                      <a:pt x="90" y="7"/>
                      <a:pt x="87" y="18"/>
                      <a:pt x="94" y="19"/>
                    </a:cubicBezTo>
                    <a:cubicBezTo>
                      <a:pt x="105" y="28"/>
                      <a:pt x="115" y="38"/>
                      <a:pt x="125" y="50"/>
                    </a:cubicBezTo>
                    <a:cubicBezTo>
                      <a:pt x="125" y="52"/>
                      <a:pt x="125" y="54"/>
                      <a:pt x="125" y="56"/>
                    </a:cubicBezTo>
                    <a:cubicBezTo>
                      <a:pt x="114" y="58"/>
                      <a:pt x="94" y="52"/>
                      <a:pt x="89" y="61"/>
                    </a:cubicBezTo>
                    <a:cubicBezTo>
                      <a:pt x="87" y="65"/>
                      <a:pt x="84" y="68"/>
                      <a:pt x="80" y="70"/>
                    </a:cubicBezTo>
                    <a:cubicBezTo>
                      <a:pt x="60" y="78"/>
                      <a:pt x="53" y="53"/>
                      <a:pt x="42" y="65"/>
                    </a:cubicBezTo>
                    <a:cubicBezTo>
                      <a:pt x="40" y="72"/>
                      <a:pt x="32" y="73"/>
                      <a:pt x="29" y="79"/>
                    </a:cubicBezTo>
                    <a:cubicBezTo>
                      <a:pt x="20" y="79"/>
                      <a:pt x="6" y="75"/>
                      <a:pt x="9" y="88"/>
                    </a:cubicBezTo>
                    <a:cubicBezTo>
                      <a:pt x="5" y="86"/>
                      <a:pt x="2" y="83"/>
                      <a:pt x="0" y="79"/>
                    </a:cubicBezTo>
                    <a:cubicBezTo>
                      <a:pt x="0" y="65"/>
                      <a:pt x="0" y="52"/>
                      <a:pt x="0" y="39"/>
                    </a:cubicBezTo>
                    <a:cubicBezTo>
                      <a:pt x="9" y="34"/>
                      <a:pt x="27" y="37"/>
                      <a:pt x="40" y="36"/>
                    </a:cubicBezTo>
                    <a:cubicBezTo>
                      <a:pt x="47" y="36"/>
                      <a:pt x="44" y="25"/>
                      <a:pt x="45" y="19"/>
                    </a:cubicBezTo>
                    <a:cubicBezTo>
                      <a:pt x="51" y="18"/>
                      <a:pt x="60" y="20"/>
                      <a:pt x="60" y="14"/>
                    </a:cubicBezTo>
                    <a:cubicBezTo>
                      <a:pt x="62" y="10"/>
                      <a:pt x="65" y="7"/>
                      <a:pt x="69" y="5"/>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2260" name="Freeform 189"/>
              <p:cNvSpPr>
                <a:spLocks/>
              </p:cNvSpPr>
              <p:nvPr/>
            </p:nvSpPr>
            <p:spPr bwMode="auto">
              <a:xfrm>
                <a:off x="1003" y="2555"/>
                <a:ext cx="52" cy="65"/>
              </a:xfrm>
              <a:custGeom>
                <a:avLst/>
                <a:gdLst>
                  <a:gd name="T0" fmla="*/ 208 w 26"/>
                  <a:gd name="T1" fmla="*/ 124 h 32"/>
                  <a:gd name="T2" fmla="*/ 64 w 26"/>
                  <a:gd name="T3" fmla="*/ 268 h 32"/>
                  <a:gd name="T4" fmla="*/ 0 w 26"/>
                  <a:gd name="T5" fmla="*/ 193 h 32"/>
                  <a:gd name="T6" fmla="*/ 208 w 26"/>
                  <a:gd name="T7" fmla="*/ 124 h 32"/>
                  <a:gd name="T8" fmla="*/ 0 60000 65536"/>
                  <a:gd name="T9" fmla="*/ 0 60000 65536"/>
                  <a:gd name="T10" fmla="*/ 0 60000 65536"/>
                  <a:gd name="T11" fmla="*/ 0 60000 65536"/>
                  <a:gd name="T12" fmla="*/ 0 w 26"/>
                  <a:gd name="T13" fmla="*/ 0 h 32"/>
                  <a:gd name="T14" fmla="*/ 26 w 26"/>
                  <a:gd name="T15" fmla="*/ 32 h 32"/>
                </a:gdLst>
                <a:ahLst/>
                <a:cxnLst>
                  <a:cxn ang="T8">
                    <a:pos x="T0" y="T1"/>
                  </a:cxn>
                  <a:cxn ang="T9">
                    <a:pos x="T2" y="T3"/>
                  </a:cxn>
                  <a:cxn ang="T10">
                    <a:pos x="T4" y="T5"/>
                  </a:cxn>
                  <a:cxn ang="T11">
                    <a:pos x="T6" y="T7"/>
                  </a:cxn>
                </a:cxnLst>
                <a:rect l="T12" t="T13" r="T14" b="T15"/>
                <a:pathLst>
                  <a:path w="26" h="32">
                    <a:moveTo>
                      <a:pt x="26" y="15"/>
                    </a:moveTo>
                    <a:cubicBezTo>
                      <a:pt x="23" y="23"/>
                      <a:pt x="17" y="29"/>
                      <a:pt x="8" y="32"/>
                    </a:cubicBezTo>
                    <a:cubicBezTo>
                      <a:pt x="6" y="28"/>
                      <a:pt x="3" y="25"/>
                      <a:pt x="0" y="23"/>
                    </a:cubicBezTo>
                    <a:cubicBezTo>
                      <a:pt x="4" y="10"/>
                      <a:pt x="17" y="0"/>
                      <a:pt x="26" y="15"/>
                    </a:cubicBezTo>
                    <a:close/>
                  </a:path>
                </a:pathLst>
              </a:custGeom>
              <a:solidFill>
                <a:srgbClr val="9C9C9C"/>
              </a:solidFill>
              <a:ln w="9525">
                <a:noFill/>
                <a:round/>
                <a:headEnd/>
                <a:tailEnd/>
              </a:ln>
            </p:spPr>
            <p:txBody>
              <a:bodyPr/>
              <a:lstStyle/>
              <a:p>
                <a:endParaRPr lang="zh-CN" altLang="en-US" sz="2000">
                  <a:solidFill>
                    <a:schemeClr val="tx1"/>
                  </a:solidFill>
                  <a:ea typeface="微软雅黑" pitchFamily="34" charset="-122"/>
                </a:endParaRPr>
              </a:p>
            </p:txBody>
          </p:sp>
          <p:sp>
            <p:nvSpPr>
              <p:cNvPr id="52261" name="Freeform 190"/>
              <p:cNvSpPr>
                <a:spLocks/>
              </p:cNvSpPr>
              <p:nvPr/>
            </p:nvSpPr>
            <p:spPr bwMode="auto">
              <a:xfrm>
                <a:off x="6896" y="2567"/>
                <a:ext cx="16" cy="18"/>
              </a:xfrm>
              <a:custGeom>
                <a:avLst/>
                <a:gdLst>
                  <a:gd name="T0" fmla="*/ 16 w 8"/>
                  <a:gd name="T1" fmla="*/ 0 h 9"/>
                  <a:gd name="T2" fmla="*/ 40 w 8"/>
                  <a:gd name="T3" fmla="*/ 72 h 9"/>
                  <a:gd name="T4" fmla="*/ 16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2" y="0"/>
                    </a:moveTo>
                    <a:cubicBezTo>
                      <a:pt x="8" y="0"/>
                      <a:pt x="8" y="6"/>
                      <a:pt x="5" y="9"/>
                    </a:cubicBezTo>
                    <a:cubicBezTo>
                      <a:pt x="0" y="8"/>
                      <a:pt x="0" y="3"/>
                      <a:pt x="2"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62" name="Freeform 191"/>
              <p:cNvSpPr>
                <a:spLocks/>
              </p:cNvSpPr>
              <p:nvPr/>
            </p:nvSpPr>
            <p:spPr bwMode="auto">
              <a:xfrm>
                <a:off x="2392" y="2579"/>
                <a:ext cx="10" cy="87"/>
              </a:xfrm>
              <a:custGeom>
                <a:avLst/>
                <a:gdLst>
                  <a:gd name="T0" fmla="*/ 40 w 5"/>
                  <a:gd name="T1" fmla="*/ 0 h 43"/>
                  <a:gd name="T2" fmla="*/ 40 w 5"/>
                  <a:gd name="T3" fmla="*/ 356 h 43"/>
                  <a:gd name="T4" fmla="*/ 24 w 5"/>
                  <a:gd name="T5" fmla="*/ 356 h 43"/>
                  <a:gd name="T6" fmla="*/ 40 w 5"/>
                  <a:gd name="T7" fmla="*/ 0 h 43"/>
                  <a:gd name="T8" fmla="*/ 0 60000 65536"/>
                  <a:gd name="T9" fmla="*/ 0 60000 65536"/>
                  <a:gd name="T10" fmla="*/ 0 60000 65536"/>
                  <a:gd name="T11" fmla="*/ 0 60000 65536"/>
                  <a:gd name="T12" fmla="*/ 0 w 5"/>
                  <a:gd name="T13" fmla="*/ 0 h 43"/>
                  <a:gd name="T14" fmla="*/ 5 w 5"/>
                  <a:gd name="T15" fmla="*/ 43 h 43"/>
                </a:gdLst>
                <a:ahLst/>
                <a:cxnLst>
                  <a:cxn ang="T8">
                    <a:pos x="T0" y="T1"/>
                  </a:cxn>
                  <a:cxn ang="T9">
                    <a:pos x="T2" y="T3"/>
                  </a:cxn>
                  <a:cxn ang="T10">
                    <a:pos x="T4" y="T5"/>
                  </a:cxn>
                  <a:cxn ang="T11">
                    <a:pos x="T6" y="T7"/>
                  </a:cxn>
                </a:cxnLst>
                <a:rect l="T12" t="T13" r="T14" b="T15"/>
                <a:pathLst>
                  <a:path w="5" h="43">
                    <a:moveTo>
                      <a:pt x="5" y="0"/>
                    </a:moveTo>
                    <a:cubicBezTo>
                      <a:pt x="5" y="14"/>
                      <a:pt x="5" y="29"/>
                      <a:pt x="5" y="43"/>
                    </a:cubicBezTo>
                    <a:cubicBezTo>
                      <a:pt x="5" y="43"/>
                      <a:pt x="4" y="43"/>
                      <a:pt x="3" y="43"/>
                    </a:cubicBezTo>
                    <a:cubicBezTo>
                      <a:pt x="5" y="29"/>
                      <a:pt x="0" y="10"/>
                      <a:pt x="5"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63" name="Freeform 192"/>
              <p:cNvSpPr>
                <a:spLocks/>
              </p:cNvSpPr>
              <p:nvPr/>
            </p:nvSpPr>
            <p:spPr bwMode="auto">
              <a:xfrm>
                <a:off x="6652" y="2607"/>
                <a:ext cx="48" cy="35"/>
              </a:xfrm>
              <a:custGeom>
                <a:avLst/>
                <a:gdLst>
                  <a:gd name="T0" fmla="*/ 0 w 24"/>
                  <a:gd name="T1" fmla="*/ 0 h 17"/>
                  <a:gd name="T2" fmla="*/ 16 w 24"/>
                  <a:gd name="T3" fmla="*/ 132 h 17"/>
                  <a:gd name="T4" fmla="*/ 192 w 24"/>
                  <a:gd name="T5" fmla="*/ 148 h 17"/>
                  <a:gd name="T6" fmla="*/ 0 w 24"/>
                  <a:gd name="T7" fmla="*/ 148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cubicBezTo>
                      <a:pt x="5" y="1"/>
                      <a:pt x="1" y="11"/>
                      <a:pt x="2" y="15"/>
                    </a:cubicBezTo>
                    <a:cubicBezTo>
                      <a:pt x="9" y="17"/>
                      <a:pt x="21" y="12"/>
                      <a:pt x="24" y="17"/>
                    </a:cubicBezTo>
                    <a:cubicBezTo>
                      <a:pt x="16" y="17"/>
                      <a:pt x="8" y="17"/>
                      <a:pt x="0" y="17"/>
                    </a:cubicBezTo>
                    <a:cubicBezTo>
                      <a:pt x="0" y="12"/>
                      <a:pt x="0" y="6"/>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64" name="Freeform 193"/>
              <p:cNvSpPr>
                <a:spLocks/>
              </p:cNvSpPr>
              <p:nvPr/>
            </p:nvSpPr>
            <p:spPr bwMode="auto">
              <a:xfrm>
                <a:off x="1616" y="2620"/>
                <a:ext cx="6" cy="94"/>
              </a:xfrm>
              <a:custGeom>
                <a:avLst/>
                <a:gdLst>
                  <a:gd name="T0" fmla="*/ 24 w 3"/>
                  <a:gd name="T1" fmla="*/ 0 h 47"/>
                  <a:gd name="T2" fmla="*/ 24 w 3"/>
                  <a:gd name="T3" fmla="*/ 376 h 47"/>
                  <a:gd name="T4" fmla="*/ 24 w 3"/>
                  <a:gd name="T5" fmla="*/ 0 h 47"/>
                  <a:gd name="T6" fmla="*/ 0 60000 65536"/>
                  <a:gd name="T7" fmla="*/ 0 60000 65536"/>
                  <a:gd name="T8" fmla="*/ 0 60000 65536"/>
                  <a:gd name="T9" fmla="*/ 0 w 3"/>
                  <a:gd name="T10" fmla="*/ 0 h 47"/>
                  <a:gd name="T11" fmla="*/ 3 w 3"/>
                  <a:gd name="T12" fmla="*/ 47 h 47"/>
                </a:gdLst>
                <a:ahLst/>
                <a:cxnLst>
                  <a:cxn ang="T6">
                    <a:pos x="T0" y="T1"/>
                  </a:cxn>
                  <a:cxn ang="T7">
                    <a:pos x="T2" y="T3"/>
                  </a:cxn>
                  <a:cxn ang="T8">
                    <a:pos x="T4" y="T5"/>
                  </a:cxn>
                </a:cxnLst>
                <a:rect l="T9" t="T10" r="T11" b="T12"/>
                <a:pathLst>
                  <a:path w="3" h="47">
                    <a:moveTo>
                      <a:pt x="3" y="0"/>
                    </a:moveTo>
                    <a:cubicBezTo>
                      <a:pt x="3" y="16"/>
                      <a:pt x="3" y="32"/>
                      <a:pt x="3" y="47"/>
                    </a:cubicBezTo>
                    <a:cubicBezTo>
                      <a:pt x="0" y="37"/>
                      <a:pt x="0" y="11"/>
                      <a:pt x="3"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65" name="Freeform 194"/>
              <p:cNvSpPr>
                <a:spLocks/>
              </p:cNvSpPr>
              <p:nvPr/>
            </p:nvSpPr>
            <p:spPr bwMode="auto">
              <a:xfrm>
                <a:off x="6704" y="2642"/>
                <a:ext cx="72" cy="152"/>
              </a:xfrm>
              <a:custGeom>
                <a:avLst/>
                <a:gdLst>
                  <a:gd name="T0" fmla="*/ 0 w 36"/>
                  <a:gd name="T1" fmla="*/ 0 h 76"/>
                  <a:gd name="T2" fmla="*/ 24 w 36"/>
                  <a:gd name="T3" fmla="*/ 488 h 76"/>
                  <a:gd name="T4" fmla="*/ 256 w 36"/>
                  <a:gd name="T5" fmla="*/ 200 h 76"/>
                  <a:gd name="T6" fmla="*/ 256 w 36"/>
                  <a:gd name="T7" fmla="*/ 520 h 76"/>
                  <a:gd name="T8" fmla="*/ 0 w 36"/>
                  <a:gd name="T9" fmla="*/ 520 h 76"/>
                  <a:gd name="T10" fmla="*/ 0 w 36"/>
                  <a:gd name="T11" fmla="*/ 0 h 76"/>
                  <a:gd name="T12" fmla="*/ 0 60000 65536"/>
                  <a:gd name="T13" fmla="*/ 0 60000 65536"/>
                  <a:gd name="T14" fmla="*/ 0 60000 65536"/>
                  <a:gd name="T15" fmla="*/ 0 60000 65536"/>
                  <a:gd name="T16" fmla="*/ 0 60000 65536"/>
                  <a:gd name="T17" fmla="*/ 0 60000 65536"/>
                  <a:gd name="T18" fmla="*/ 0 w 36"/>
                  <a:gd name="T19" fmla="*/ 0 h 76"/>
                  <a:gd name="T20" fmla="*/ 36 w 36"/>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36" h="76">
                    <a:moveTo>
                      <a:pt x="0" y="0"/>
                    </a:moveTo>
                    <a:cubicBezTo>
                      <a:pt x="6" y="16"/>
                      <a:pt x="1" y="41"/>
                      <a:pt x="3" y="61"/>
                    </a:cubicBezTo>
                    <a:cubicBezTo>
                      <a:pt x="36" y="76"/>
                      <a:pt x="28" y="45"/>
                      <a:pt x="32" y="25"/>
                    </a:cubicBezTo>
                    <a:cubicBezTo>
                      <a:pt x="32" y="38"/>
                      <a:pt x="32" y="52"/>
                      <a:pt x="32" y="65"/>
                    </a:cubicBezTo>
                    <a:cubicBezTo>
                      <a:pt x="21" y="65"/>
                      <a:pt x="11" y="65"/>
                      <a:pt x="0" y="65"/>
                    </a:cubicBezTo>
                    <a:cubicBezTo>
                      <a:pt x="0" y="44"/>
                      <a:pt x="0" y="22"/>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66" name="Freeform 195"/>
              <p:cNvSpPr>
                <a:spLocks noEditPoints="1"/>
              </p:cNvSpPr>
              <p:nvPr/>
            </p:nvSpPr>
            <p:spPr bwMode="auto">
              <a:xfrm>
                <a:off x="6918" y="2630"/>
                <a:ext cx="72" cy="116"/>
              </a:xfrm>
              <a:custGeom>
                <a:avLst/>
                <a:gdLst>
                  <a:gd name="T0" fmla="*/ 288 w 36"/>
                  <a:gd name="T1" fmla="*/ 88 h 58"/>
                  <a:gd name="T2" fmla="*/ 288 w 36"/>
                  <a:gd name="T3" fmla="*/ 464 h 58"/>
                  <a:gd name="T4" fmla="*/ 72 w 36"/>
                  <a:gd name="T5" fmla="*/ 464 h 58"/>
                  <a:gd name="T6" fmla="*/ 288 w 36"/>
                  <a:gd name="T7" fmla="*/ 88 h 58"/>
                  <a:gd name="T8" fmla="*/ 96 w 36"/>
                  <a:gd name="T9" fmla="*/ 448 h 58"/>
                  <a:gd name="T10" fmla="*/ 272 w 36"/>
                  <a:gd name="T11" fmla="*/ 448 h 58"/>
                  <a:gd name="T12" fmla="*/ 272 w 36"/>
                  <a:gd name="T13" fmla="*/ 104 h 58"/>
                  <a:gd name="T14" fmla="*/ 96 w 36"/>
                  <a:gd name="T15" fmla="*/ 104 h 58"/>
                  <a:gd name="T16" fmla="*/ 96 w 36"/>
                  <a:gd name="T17" fmla="*/ 448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58"/>
                  <a:gd name="T29" fmla="*/ 36 w 36"/>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58">
                    <a:moveTo>
                      <a:pt x="36" y="11"/>
                    </a:moveTo>
                    <a:cubicBezTo>
                      <a:pt x="36" y="27"/>
                      <a:pt x="36" y="42"/>
                      <a:pt x="36" y="58"/>
                    </a:cubicBezTo>
                    <a:cubicBezTo>
                      <a:pt x="27" y="58"/>
                      <a:pt x="18" y="58"/>
                      <a:pt x="9" y="58"/>
                    </a:cubicBezTo>
                    <a:cubicBezTo>
                      <a:pt x="10" y="34"/>
                      <a:pt x="0" y="0"/>
                      <a:pt x="36" y="11"/>
                    </a:cubicBezTo>
                    <a:close/>
                    <a:moveTo>
                      <a:pt x="12" y="56"/>
                    </a:moveTo>
                    <a:cubicBezTo>
                      <a:pt x="19" y="56"/>
                      <a:pt x="26" y="56"/>
                      <a:pt x="34" y="56"/>
                    </a:cubicBezTo>
                    <a:cubicBezTo>
                      <a:pt x="34" y="41"/>
                      <a:pt x="34" y="27"/>
                      <a:pt x="34" y="13"/>
                    </a:cubicBezTo>
                    <a:cubicBezTo>
                      <a:pt x="26" y="13"/>
                      <a:pt x="19" y="13"/>
                      <a:pt x="12" y="13"/>
                    </a:cubicBezTo>
                    <a:cubicBezTo>
                      <a:pt x="12" y="27"/>
                      <a:pt x="12" y="41"/>
                      <a:pt x="12" y="56"/>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67" name="Freeform 196"/>
              <p:cNvSpPr>
                <a:spLocks/>
              </p:cNvSpPr>
              <p:nvPr/>
            </p:nvSpPr>
            <p:spPr bwMode="auto">
              <a:xfrm>
                <a:off x="6942" y="2656"/>
                <a:ext cx="44" cy="86"/>
              </a:xfrm>
              <a:custGeom>
                <a:avLst/>
                <a:gdLst>
                  <a:gd name="T0" fmla="*/ 0 w 22"/>
                  <a:gd name="T1" fmla="*/ 0 h 43"/>
                  <a:gd name="T2" fmla="*/ 176 w 22"/>
                  <a:gd name="T3" fmla="*/ 0 h 43"/>
                  <a:gd name="T4" fmla="*/ 176 w 22"/>
                  <a:gd name="T5" fmla="*/ 344 h 43"/>
                  <a:gd name="T6" fmla="*/ 0 w 22"/>
                  <a:gd name="T7" fmla="*/ 344 h 43"/>
                  <a:gd name="T8" fmla="*/ 0 w 22"/>
                  <a:gd name="T9" fmla="*/ 0 h 43"/>
                  <a:gd name="T10" fmla="*/ 0 60000 65536"/>
                  <a:gd name="T11" fmla="*/ 0 60000 65536"/>
                  <a:gd name="T12" fmla="*/ 0 60000 65536"/>
                  <a:gd name="T13" fmla="*/ 0 60000 65536"/>
                  <a:gd name="T14" fmla="*/ 0 60000 65536"/>
                  <a:gd name="T15" fmla="*/ 0 w 22"/>
                  <a:gd name="T16" fmla="*/ 0 h 43"/>
                  <a:gd name="T17" fmla="*/ 22 w 22"/>
                  <a:gd name="T18" fmla="*/ 43 h 43"/>
                </a:gdLst>
                <a:ahLst/>
                <a:cxnLst>
                  <a:cxn ang="T10">
                    <a:pos x="T0" y="T1"/>
                  </a:cxn>
                  <a:cxn ang="T11">
                    <a:pos x="T2" y="T3"/>
                  </a:cxn>
                  <a:cxn ang="T12">
                    <a:pos x="T4" y="T5"/>
                  </a:cxn>
                  <a:cxn ang="T13">
                    <a:pos x="T6" y="T7"/>
                  </a:cxn>
                  <a:cxn ang="T14">
                    <a:pos x="T8" y="T9"/>
                  </a:cxn>
                </a:cxnLst>
                <a:rect l="T15" t="T16" r="T17" b="T18"/>
                <a:pathLst>
                  <a:path w="22" h="43">
                    <a:moveTo>
                      <a:pt x="0" y="0"/>
                    </a:moveTo>
                    <a:cubicBezTo>
                      <a:pt x="7" y="0"/>
                      <a:pt x="14" y="0"/>
                      <a:pt x="22" y="0"/>
                    </a:cubicBezTo>
                    <a:cubicBezTo>
                      <a:pt x="22" y="14"/>
                      <a:pt x="22" y="28"/>
                      <a:pt x="22" y="43"/>
                    </a:cubicBezTo>
                    <a:cubicBezTo>
                      <a:pt x="14" y="43"/>
                      <a:pt x="7" y="43"/>
                      <a:pt x="0" y="43"/>
                    </a:cubicBezTo>
                    <a:cubicBezTo>
                      <a:pt x="0" y="28"/>
                      <a:pt x="0" y="14"/>
                      <a:pt x="0" y="0"/>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2268" name="Freeform 197"/>
              <p:cNvSpPr>
                <a:spLocks/>
              </p:cNvSpPr>
              <p:nvPr/>
            </p:nvSpPr>
            <p:spPr bwMode="auto">
              <a:xfrm>
                <a:off x="1109" y="2674"/>
                <a:ext cx="4" cy="32"/>
              </a:xfrm>
              <a:custGeom>
                <a:avLst/>
                <a:gdLst>
                  <a:gd name="T0" fmla="*/ 0 w 2"/>
                  <a:gd name="T1" fmla="*/ 0 h 16"/>
                  <a:gd name="T2" fmla="*/ 16 w 2"/>
                  <a:gd name="T3" fmla="*/ 0 h 16"/>
                  <a:gd name="T4" fmla="*/ 16 w 2"/>
                  <a:gd name="T5" fmla="*/ 128 h 16"/>
                  <a:gd name="T6" fmla="*/ 0 w 2"/>
                  <a:gd name="T7" fmla="*/ 128 h 16"/>
                  <a:gd name="T8" fmla="*/ 0 w 2"/>
                  <a:gd name="T9" fmla="*/ 0 h 16"/>
                  <a:gd name="T10" fmla="*/ 0 60000 65536"/>
                  <a:gd name="T11" fmla="*/ 0 60000 65536"/>
                  <a:gd name="T12" fmla="*/ 0 60000 65536"/>
                  <a:gd name="T13" fmla="*/ 0 60000 65536"/>
                  <a:gd name="T14" fmla="*/ 0 60000 65536"/>
                  <a:gd name="T15" fmla="*/ 0 w 2"/>
                  <a:gd name="T16" fmla="*/ 0 h 16"/>
                  <a:gd name="T17" fmla="*/ 2 w 2"/>
                  <a:gd name="T18" fmla="*/ 16 h 16"/>
                </a:gdLst>
                <a:ahLst/>
                <a:cxnLst>
                  <a:cxn ang="T10">
                    <a:pos x="T0" y="T1"/>
                  </a:cxn>
                  <a:cxn ang="T11">
                    <a:pos x="T2" y="T3"/>
                  </a:cxn>
                  <a:cxn ang="T12">
                    <a:pos x="T4" y="T5"/>
                  </a:cxn>
                  <a:cxn ang="T13">
                    <a:pos x="T6" y="T7"/>
                  </a:cxn>
                  <a:cxn ang="T14">
                    <a:pos x="T8" y="T9"/>
                  </a:cxn>
                </a:cxnLst>
                <a:rect l="T15" t="T16" r="T17" b="T18"/>
                <a:pathLst>
                  <a:path w="2" h="16">
                    <a:moveTo>
                      <a:pt x="0" y="0"/>
                    </a:moveTo>
                    <a:cubicBezTo>
                      <a:pt x="1" y="0"/>
                      <a:pt x="1" y="0"/>
                      <a:pt x="2" y="0"/>
                    </a:cubicBezTo>
                    <a:cubicBezTo>
                      <a:pt x="2" y="5"/>
                      <a:pt x="2" y="11"/>
                      <a:pt x="2" y="16"/>
                    </a:cubicBezTo>
                    <a:cubicBezTo>
                      <a:pt x="1" y="16"/>
                      <a:pt x="1" y="16"/>
                      <a:pt x="0" y="16"/>
                    </a:cubicBezTo>
                    <a:cubicBezTo>
                      <a:pt x="0" y="11"/>
                      <a:pt x="0" y="5"/>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69" name="Freeform 198"/>
              <p:cNvSpPr>
                <a:spLocks/>
              </p:cNvSpPr>
              <p:nvPr/>
            </p:nvSpPr>
            <p:spPr bwMode="auto">
              <a:xfrm>
                <a:off x="1832" y="2674"/>
                <a:ext cx="68" cy="4"/>
              </a:xfrm>
              <a:custGeom>
                <a:avLst/>
                <a:gdLst>
                  <a:gd name="T0" fmla="*/ 0 w 34"/>
                  <a:gd name="T1" fmla="*/ 16 h 2"/>
                  <a:gd name="T2" fmla="*/ 0 w 34"/>
                  <a:gd name="T3" fmla="*/ 0 h 2"/>
                  <a:gd name="T4" fmla="*/ 272 w 34"/>
                  <a:gd name="T5" fmla="*/ 0 h 2"/>
                  <a:gd name="T6" fmla="*/ 272 w 34"/>
                  <a:gd name="T7" fmla="*/ 16 h 2"/>
                  <a:gd name="T8" fmla="*/ 0 w 34"/>
                  <a:gd name="T9" fmla="*/ 16 h 2"/>
                  <a:gd name="T10" fmla="*/ 0 60000 65536"/>
                  <a:gd name="T11" fmla="*/ 0 60000 65536"/>
                  <a:gd name="T12" fmla="*/ 0 60000 65536"/>
                  <a:gd name="T13" fmla="*/ 0 60000 65536"/>
                  <a:gd name="T14" fmla="*/ 0 60000 65536"/>
                  <a:gd name="T15" fmla="*/ 0 w 34"/>
                  <a:gd name="T16" fmla="*/ 0 h 2"/>
                  <a:gd name="T17" fmla="*/ 34 w 34"/>
                  <a:gd name="T18" fmla="*/ 2 h 2"/>
                </a:gdLst>
                <a:ahLst/>
                <a:cxnLst>
                  <a:cxn ang="T10">
                    <a:pos x="T0" y="T1"/>
                  </a:cxn>
                  <a:cxn ang="T11">
                    <a:pos x="T2" y="T3"/>
                  </a:cxn>
                  <a:cxn ang="T12">
                    <a:pos x="T4" y="T5"/>
                  </a:cxn>
                  <a:cxn ang="T13">
                    <a:pos x="T6" y="T7"/>
                  </a:cxn>
                  <a:cxn ang="T14">
                    <a:pos x="T8" y="T9"/>
                  </a:cxn>
                </a:cxnLst>
                <a:rect l="T15" t="T16" r="T17" b="T18"/>
                <a:pathLst>
                  <a:path w="34" h="2">
                    <a:moveTo>
                      <a:pt x="0" y="2"/>
                    </a:moveTo>
                    <a:cubicBezTo>
                      <a:pt x="0" y="2"/>
                      <a:pt x="0" y="1"/>
                      <a:pt x="0" y="0"/>
                    </a:cubicBezTo>
                    <a:cubicBezTo>
                      <a:pt x="11" y="0"/>
                      <a:pt x="22" y="0"/>
                      <a:pt x="34" y="0"/>
                    </a:cubicBezTo>
                    <a:cubicBezTo>
                      <a:pt x="34" y="1"/>
                      <a:pt x="34" y="2"/>
                      <a:pt x="34" y="2"/>
                    </a:cubicBezTo>
                    <a:cubicBezTo>
                      <a:pt x="22" y="2"/>
                      <a:pt x="11" y="2"/>
                      <a:pt x="0" y="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70" name="Freeform 199"/>
              <p:cNvSpPr>
                <a:spLocks/>
              </p:cNvSpPr>
              <p:nvPr/>
            </p:nvSpPr>
            <p:spPr bwMode="auto">
              <a:xfrm>
                <a:off x="7004" y="2674"/>
                <a:ext cx="26" cy="68"/>
              </a:xfrm>
              <a:custGeom>
                <a:avLst/>
                <a:gdLst>
                  <a:gd name="T0" fmla="*/ 0 w 13"/>
                  <a:gd name="T1" fmla="*/ 0 h 34"/>
                  <a:gd name="T2" fmla="*/ 104 w 13"/>
                  <a:gd name="T3" fmla="*/ 88 h 34"/>
                  <a:gd name="T4" fmla="*/ 104 w 13"/>
                  <a:gd name="T5" fmla="*/ 272 h 34"/>
                  <a:gd name="T6" fmla="*/ 0 w 13"/>
                  <a:gd name="T7" fmla="*/ 272 h 34"/>
                  <a:gd name="T8" fmla="*/ 0 w 13"/>
                  <a:gd name="T9" fmla="*/ 0 h 34"/>
                  <a:gd name="T10" fmla="*/ 0 60000 65536"/>
                  <a:gd name="T11" fmla="*/ 0 60000 65536"/>
                  <a:gd name="T12" fmla="*/ 0 60000 65536"/>
                  <a:gd name="T13" fmla="*/ 0 60000 65536"/>
                  <a:gd name="T14" fmla="*/ 0 60000 65536"/>
                  <a:gd name="T15" fmla="*/ 0 w 13"/>
                  <a:gd name="T16" fmla="*/ 0 h 34"/>
                  <a:gd name="T17" fmla="*/ 13 w 13"/>
                  <a:gd name="T18" fmla="*/ 34 h 34"/>
                </a:gdLst>
                <a:ahLst/>
                <a:cxnLst>
                  <a:cxn ang="T10">
                    <a:pos x="T0" y="T1"/>
                  </a:cxn>
                  <a:cxn ang="T11">
                    <a:pos x="T2" y="T3"/>
                  </a:cxn>
                  <a:cxn ang="T12">
                    <a:pos x="T4" y="T5"/>
                  </a:cxn>
                  <a:cxn ang="T13">
                    <a:pos x="T6" y="T7"/>
                  </a:cxn>
                  <a:cxn ang="T14">
                    <a:pos x="T8" y="T9"/>
                  </a:cxn>
                </a:cxnLst>
                <a:rect l="T15" t="T16" r="T17" b="T18"/>
                <a:pathLst>
                  <a:path w="13" h="34">
                    <a:moveTo>
                      <a:pt x="0" y="0"/>
                    </a:moveTo>
                    <a:cubicBezTo>
                      <a:pt x="6" y="2"/>
                      <a:pt x="7" y="9"/>
                      <a:pt x="13" y="11"/>
                    </a:cubicBezTo>
                    <a:cubicBezTo>
                      <a:pt x="13" y="19"/>
                      <a:pt x="13" y="26"/>
                      <a:pt x="13" y="34"/>
                    </a:cubicBezTo>
                    <a:cubicBezTo>
                      <a:pt x="9" y="34"/>
                      <a:pt x="4" y="34"/>
                      <a:pt x="0" y="34"/>
                    </a:cubicBezTo>
                    <a:cubicBezTo>
                      <a:pt x="0" y="22"/>
                      <a:pt x="0" y="1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2271" name="Freeform 200"/>
              <p:cNvSpPr>
                <a:spLocks/>
              </p:cNvSpPr>
              <p:nvPr/>
            </p:nvSpPr>
            <p:spPr bwMode="auto">
              <a:xfrm>
                <a:off x="1588" y="2678"/>
                <a:ext cx="392" cy="485"/>
              </a:xfrm>
              <a:custGeom>
                <a:avLst/>
                <a:gdLst>
                  <a:gd name="T0" fmla="*/ 872 w 196"/>
                  <a:gd name="T1" fmla="*/ 88 h 242"/>
                  <a:gd name="T2" fmla="*/ 976 w 196"/>
                  <a:gd name="T3" fmla="*/ 0 h 242"/>
                  <a:gd name="T4" fmla="*/ 1248 w 196"/>
                  <a:gd name="T5" fmla="*/ 0 h 242"/>
                  <a:gd name="T6" fmla="*/ 1352 w 196"/>
                  <a:gd name="T7" fmla="*/ 88 h 242"/>
                  <a:gd name="T8" fmla="*/ 1480 w 196"/>
                  <a:gd name="T9" fmla="*/ 112 h 242"/>
                  <a:gd name="T10" fmla="*/ 1568 w 196"/>
                  <a:gd name="T11" fmla="*/ 200 h 242"/>
                  <a:gd name="T12" fmla="*/ 1568 w 196"/>
                  <a:gd name="T13" fmla="*/ 417 h 242"/>
                  <a:gd name="T14" fmla="*/ 1408 w 196"/>
                  <a:gd name="T15" fmla="*/ 595 h 242"/>
                  <a:gd name="T16" fmla="*/ 1408 w 196"/>
                  <a:gd name="T17" fmla="*/ 884 h 242"/>
                  <a:gd name="T18" fmla="*/ 1480 w 196"/>
                  <a:gd name="T19" fmla="*/ 976 h 242"/>
                  <a:gd name="T20" fmla="*/ 1480 w 196"/>
                  <a:gd name="T21" fmla="*/ 1353 h 242"/>
                  <a:gd name="T22" fmla="*/ 1368 w 196"/>
                  <a:gd name="T23" fmla="*/ 1459 h 242"/>
                  <a:gd name="T24" fmla="*/ 1368 w 196"/>
                  <a:gd name="T25" fmla="*/ 1796 h 242"/>
                  <a:gd name="T26" fmla="*/ 1456 w 196"/>
                  <a:gd name="T27" fmla="*/ 1884 h 242"/>
                  <a:gd name="T28" fmla="*/ 1424 w 196"/>
                  <a:gd name="T29" fmla="*/ 1940 h 242"/>
                  <a:gd name="T30" fmla="*/ 1208 w 196"/>
                  <a:gd name="T31" fmla="*/ 1724 h 242"/>
                  <a:gd name="T32" fmla="*/ 1192 w 196"/>
                  <a:gd name="T33" fmla="*/ 1691 h 242"/>
                  <a:gd name="T34" fmla="*/ 832 w 196"/>
                  <a:gd name="T35" fmla="*/ 1691 h 242"/>
                  <a:gd name="T36" fmla="*/ 832 w 196"/>
                  <a:gd name="T37" fmla="*/ 1281 h 242"/>
                  <a:gd name="T38" fmla="*/ 584 w 196"/>
                  <a:gd name="T39" fmla="*/ 1257 h 242"/>
                  <a:gd name="T40" fmla="*/ 552 w 196"/>
                  <a:gd name="T41" fmla="*/ 1385 h 242"/>
                  <a:gd name="T42" fmla="*/ 408 w 196"/>
                  <a:gd name="T43" fmla="*/ 1385 h 242"/>
                  <a:gd name="T44" fmla="*/ 408 w 196"/>
                  <a:gd name="T45" fmla="*/ 1152 h 242"/>
                  <a:gd name="T46" fmla="*/ 0 w 196"/>
                  <a:gd name="T47" fmla="*/ 1136 h 242"/>
                  <a:gd name="T48" fmla="*/ 136 w 196"/>
                  <a:gd name="T49" fmla="*/ 992 h 242"/>
                  <a:gd name="T50" fmla="*/ 296 w 196"/>
                  <a:gd name="T51" fmla="*/ 992 h 242"/>
                  <a:gd name="T52" fmla="*/ 320 w 196"/>
                  <a:gd name="T53" fmla="*/ 756 h 242"/>
                  <a:gd name="T54" fmla="*/ 512 w 196"/>
                  <a:gd name="T55" fmla="*/ 539 h 242"/>
                  <a:gd name="T56" fmla="*/ 528 w 196"/>
                  <a:gd name="T57" fmla="*/ 112 h 242"/>
                  <a:gd name="T58" fmla="*/ 640 w 196"/>
                  <a:gd name="T59" fmla="*/ 88 h 242"/>
                  <a:gd name="T60" fmla="*/ 872 w 196"/>
                  <a:gd name="T61" fmla="*/ 88 h 24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6"/>
                  <a:gd name="T94" fmla="*/ 0 h 242"/>
                  <a:gd name="T95" fmla="*/ 196 w 196"/>
                  <a:gd name="T96" fmla="*/ 242 h 24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6" h="242">
                    <a:moveTo>
                      <a:pt x="109" y="11"/>
                    </a:moveTo>
                    <a:cubicBezTo>
                      <a:pt x="115" y="9"/>
                      <a:pt x="116" y="3"/>
                      <a:pt x="122" y="0"/>
                    </a:cubicBezTo>
                    <a:cubicBezTo>
                      <a:pt x="133" y="0"/>
                      <a:pt x="144" y="0"/>
                      <a:pt x="156" y="0"/>
                    </a:cubicBezTo>
                    <a:cubicBezTo>
                      <a:pt x="161" y="3"/>
                      <a:pt x="163" y="9"/>
                      <a:pt x="169" y="11"/>
                    </a:cubicBezTo>
                    <a:cubicBezTo>
                      <a:pt x="170" y="16"/>
                      <a:pt x="180" y="12"/>
                      <a:pt x="185" y="14"/>
                    </a:cubicBezTo>
                    <a:cubicBezTo>
                      <a:pt x="189" y="16"/>
                      <a:pt x="193" y="20"/>
                      <a:pt x="196" y="25"/>
                    </a:cubicBezTo>
                    <a:cubicBezTo>
                      <a:pt x="196" y="34"/>
                      <a:pt x="196" y="43"/>
                      <a:pt x="196" y="52"/>
                    </a:cubicBezTo>
                    <a:cubicBezTo>
                      <a:pt x="190" y="60"/>
                      <a:pt x="181" y="65"/>
                      <a:pt x="176" y="74"/>
                    </a:cubicBezTo>
                    <a:cubicBezTo>
                      <a:pt x="172" y="81"/>
                      <a:pt x="172" y="103"/>
                      <a:pt x="176" y="110"/>
                    </a:cubicBezTo>
                    <a:cubicBezTo>
                      <a:pt x="177" y="115"/>
                      <a:pt x="183" y="116"/>
                      <a:pt x="185" y="121"/>
                    </a:cubicBezTo>
                    <a:cubicBezTo>
                      <a:pt x="185" y="136"/>
                      <a:pt x="185" y="152"/>
                      <a:pt x="185" y="168"/>
                    </a:cubicBezTo>
                    <a:cubicBezTo>
                      <a:pt x="181" y="173"/>
                      <a:pt x="177" y="177"/>
                      <a:pt x="171" y="181"/>
                    </a:cubicBezTo>
                    <a:cubicBezTo>
                      <a:pt x="164" y="186"/>
                      <a:pt x="164" y="218"/>
                      <a:pt x="171" y="223"/>
                    </a:cubicBezTo>
                    <a:cubicBezTo>
                      <a:pt x="177" y="225"/>
                      <a:pt x="178" y="231"/>
                      <a:pt x="182" y="234"/>
                    </a:cubicBezTo>
                    <a:cubicBezTo>
                      <a:pt x="182" y="238"/>
                      <a:pt x="183" y="242"/>
                      <a:pt x="178" y="241"/>
                    </a:cubicBezTo>
                    <a:cubicBezTo>
                      <a:pt x="168" y="233"/>
                      <a:pt x="159" y="224"/>
                      <a:pt x="151" y="214"/>
                    </a:cubicBezTo>
                    <a:cubicBezTo>
                      <a:pt x="151" y="212"/>
                      <a:pt x="149" y="212"/>
                      <a:pt x="149" y="210"/>
                    </a:cubicBezTo>
                    <a:cubicBezTo>
                      <a:pt x="134" y="210"/>
                      <a:pt x="119" y="210"/>
                      <a:pt x="104" y="210"/>
                    </a:cubicBezTo>
                    <a:cubicBezTo>
                      <a:pt x="104" y="193"/>
                      <a:pt x="104" y="176"/>
                      <a:pt x="104" y="159"/>
                    </a:cubicBezTo>
                    <a:cubicBezTo>
                      <a:pt x="98" y="154"/>
                      <a:pt x="83" y="157"/>
                      <a:pt x="73" y="156"/>
                    </a:cubicBezTo>
                    <a:cubicBezTo>
                      <a:pt x="67" y="157"/>
                      <a:pt x="69" y="166"/>
                      <a:pt x="69" y="172"/>
                    </a:cubicBezTo>
                    <a:cubicBezTo>
                      <a:pt x="63" y="172"/>
                      <a:pt x="57" y="172"/>
                      <a:pt x="51" y="172"/>
                    </a:cubicBezTo>
                    <a:cubicBezTo>
                      <a:pt x="51" y="162"/>
                      <a:pt x="51" y="153"/>
                      <a:pt x="51" y="143"/>
                    </a:cubicBezTo>
                    <a:cubicBezTo>
                      <a:pt x="38" y="138"/>
                      <a:pt x="16" y="142"/>
                      <a:pt x="0" y="141"/>
                    </a:cubicBezTo>
                    <a:cubicBezTo>
                      <a:pt x="5" y="134"/>
                      <a:pt x="10" y="128"/>
                      <a:pt x="17" y="123"/>
                    </a:cubicBezTo>
                    <a:cubicBezTo>
                      <a:pt x="24" y="123"/>
                      <a:pt x="31" y="123"/>
                      <a:pt x="37" y="123"/>
                    </a:cubicBezTo>
                    <a:cubicBezTo>
                      <a:pt x="42" y="117"/>
                      <a:pt x="39" y="103"/>
                      <a:pt x="40" y="94"/>
                    </a:cubicBezTo>
                    <a:cubicBezTo>
                      <a:pt x="47" y="84"/>
                      <a:pt x="57" y="77"/>
                      <a:pt x="64" y="67"/>
                    </a:cubicBezTo>
                    <a:cubicBezTo>
                      <a:pt x="69" y="54"/>
                      <a:pt x="65" y="31"/>
                      <a:pt x="66" y="14"/>
                    </a:cubicBezTo>
                    <a:cubicBezTo>
                      <a:pt x="69" y="6"/>
                      <a:pt x="75" y="6"/>
                      <a:pt x="80" y="11"/>
                    </a:cubicBezTo>
                    <a:cubicBezTo>
                      <a:pt x="84" y="15"/>
                      <a:pt x="104" y="15"/>
                      <a:pt x="109" y="11"/>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2272" name="Freeform 201"/>
              <p:cNvSpPr>
                <a:spLocks/>
              </p:cNvSpPr>
              <p:nvPr/>
            </p:nvSpPr>
            <p:spPr bwMode="auto">
              <a:xfrm>
                <a:off x="3858" y="2684"/>
                <a:ext cx="12" cy="52"/>
              </a:xfrm>
              <a:custGeom>
                <a:avLst/>
                <a:gdLst>
                  <a:gd name="T0" fmla="*/ 40 w 6"/>
                  <a:gd name="T1" fmla="*/ 48 h 26"/>
                  <a:gd name="T2" fmla="*/ 40 w 6"/>
                  <a:gd name="T3" fmla="*/ 48 h 26"/>
                  <a:gd name="T4" fmla="*/ 0 60000 65536"/>
                  <a:gd name="T5" fmla="*/ 0 60000 65536"/>
                  <a:gd name="T6" fmla="*/ 0 w 6"/>
                  <a:gd name="T7" fmla="*/ 0 h 26"/>
                  <a:gd name="T8" fmla="*/ 6 w 6"/>
                  <a:gd name="T9" fmla="*/ 26 h 26"/>
                </a:gdLst>
                <a:ahLst/>
                <a:cxnLst>
                  <a:cxn ang="T4">
                    <a:pos x="T0" y="T1"/>
                  </a:cxn>
                  <a:cxn ang="T5">
                    <a:pos x="T2" y="T3"/>
                  </a:cxn>
                </a:cxnLst>
                <a:rect l="T6" t="T7" r="T8" b="T9"/>
                <a:pathLst>
                  <a:path w="6" h="26">
                    <a:moveTo>
                      <a:pt x="5" y="6"/>
                    </a:moveTo>
                    <a:cubicBezTo>
                      <a:pt x="6" y="0"/>
                      <a:pt x="0" y="26"/>
                      <a:pt x="5" y="6"/>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73" name="Freeform 202"/>
              <p:cNvSpPr>
                <a:spLocks/>
              </p:cNvSpPr>
              <p:nvPr/>
            </p:nvSpPr>
            <p:spPr bwMode="auto">
              <a:xfrm>
                <a:off x="1748" y="2700"/>
                <a:ext cx="58" cy="8"/>
              </a:xfrm>
              <a:custGeom>
                <a:avLst/>
                <a:gdLst>
                  <a:gd name="T0" fmla="*/ 0 w 29"/>
                  <a:gd name="T1" fmla="*/ 0 h 4"/>
                  <a:gd name="T2" fmla="*/ 232 w 29"/>
                  <a:gd name="T3" fmla="*/ 0 h 4"/>
                  <a:gd name="T4" fmla="*/ 0 w 29"/>
                  <a:gd name="T5" fmla="*/ 0 h 4"/>
                  <a:gd name="T6" fmla="*/ 0 60000 65536"/>
                  <a:gd name="T7" fmla="*/ 0 60000 65536"/>
                  <a:gd name="T8" fmla="*/ 0 60000 65536"/>
                  <a:gd name="T9" fmla="*/ 0 w 29"/>
                  <a:gd name="T10" fmla="*/ 0 h 4"/>
                  <a:gd name="T11" fmla="*/ 29 w 29"/>
                  <a:gd name="T12" fmla="*/ 4 h 4"/>
                </a:gdLst>
                <a:ahLst/>
                <a:cxnLst>
                  <a:cxn ang="T6">
                    <a:pos x="T0" y="T1"/>
                  </a:cxn>
                  <a:cxn ang="T7">
                    <a:pos x="T2" y="T3"/>
                  </a:cxn>
                  <a:cxn ang="T8">
                    <a:pos x="T4" y="T5"/>
                  </a:cxn>
                </a:cxnLst>
                <a:rect l="T9" t="T10" r="T11" b="T12"/>
                <a:pathLst>
                  <a:path w="29" h="4">
                    <a:moveTo>
                      <a:pt x="0" y="0"/>
                    </a:moveTo>
                    <a:cubicBezTo>
                      <a:pt x="9" y="0"/>
                      <a:pt x="19" y="0"/>
                      <a:pt x="29" y="0"/>
                    </a:cubicBezTo>
                    <a:cubicBezTo>
                      <a:pt x="24" y="4"/>
                      <a:pt x="4" y="4"/>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74" name="Freeform 203"/>
              <p:cNvSpPr>
                <a:spLocks/>
              </p:cNvSpPr>
              <p:nvPr/>
            </p:nvSpPr>
            <p:spPr bwMode="auto">
              <a:xfrm>
                <a:off x="1926" y="2700"/>
                <a:ext cx="32" cy="10"/>
              </a:xfrm>
              <a:custGeom>
                <a:avLst/>
                <a:gdLst>
                  <a:gd name="T0" fmla="*/ 0 w 16"/>
                  <a:gd name="T1" fmla="*/ 0 h 5"/>
                  <a:gd name="T2" fmla="*/ 128 w 16"/>
                  <a:gd name="T3" fmla="*/ 0 h 5"/>
                  <a:gd name="T4" fmla="*/ 128 w 16"/>
                  <a:gd name="T5" fmla="*/ 24 h 5"/>
                  <a:gd name="T6" fmla="*/ 0 w 16"/>
                  <a:gd name="T7" fmla="*/ 0 h 5"/>
                  <a:gd name="T8" fmla="*/ 0 60000 65536"/>
                  <a:gd name="T9" fmla="*/ 0 60000 65536"/>
                  <a:gd name="T10" fmla="*/ 0 60000 65536"/>
                  <a:gd name="T11" fmla="*/ 0 60000 65536"/>
                  <a:gd name="T12" fmla="*/ 0 w 16"/>
                  <a:gd name="T13" fmla="*/ 0 h 5"/>
                  <a:gd name="T14" fmla="*/ 16 w 16"/>
                  <a:gd name="T15" fmla="*/ 5 h 5"/>
                </a:gdLst>
                <a:ahLst/>
                <a:cxnLst>
                  <a:cxn ang="T8">
                    <a:pos x="T0" y="T1"/>
                  </a:cxn>
                  <a:cxn ang="T9">
                    <a:pos x="T2" y="T3"/>
                  </a:cxn>
                  <a:cxn ang="T10">
                    <a:pos x="T4" y="T5"/>
                  </a:cxn>
                  <a:cxn ang="T11">
                    <a:pos x="T6" y="T7"/>
                  </a:cxn>
                </a:cxnLst>
                <a:rect l="T12" t="T13" r="T14" b="T15"/>
                <a:pathLst>
                  <a:path w="16" h="5">
                    <a:moveTo>
                      <a:pt x="0" y="0"/>
                    </a:moveTo>
                    <a:cubicBezTo>
                      <a:pt x="5" y="0"/>
                      <a:pt x="10" y="0"/>
                      <a:pt x="16" y="0"/>
                    </a:cubicBezTo>
                    <a:cubicBezTo>
                      <a:pt x="16" y="1"/>
                      <a:pt x="16" y="2"/>
                      <a:pt x="16" y="3"/>
                    </a:cubicBezTo>
                    <a:cubicBezTo>
                      <a:pt x="11" y="1"/>
                      <a:pt x="1" y="5"/>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2275" name="Freeform 204"/>
              <p:cNvSpPr>
                <a:spLocks/>
              </p:cNvSpPr>
              <p:nvPr/>
            </p:nvSpPr>
            <p:spPr bwMode="auto">
              <a:xfrm>
                <a:off x="6776" y="2700"/>
                <a:ext cx="62" cy="82"/>
              </a:xfrm>
              <a:custGeom>
                <a:avLst/>
                <a:gdLst>
                  <a:gd name="T0" fmla="*/ 248 w 31"/>
                  <a:gd name="T1" fmla="*/ 0 h 41"/>
                  <a:gd name="T2" fmla="*/ 16 w 31"/>
                  <a:gd name="T3" fmla="*/ 24 h 41"/>
                  <a:gd name="T4" fmla="*/ 0 w 31"/>
                  <a:gd name="T5" fmla="*/ 328 h 41"/>
                  <a:gd name="T6" fmla="*/ 0 w 31"/>
                  <a:gd name="T7" fmla="*/ 0 h 41"/>
                  <a:gd name="T8" fmla="*/ 248 w 31"/>
                  <a:gd name="T9" fmla="*/ 0 h 41"/>
                  <a:gd name="T10" fmla="*/ 0 60000 65536"/>
                  <a:gd name="T11" fmla="*/ 0 60000 65536"/>
                  <a:gd name="T12" fmla="*/ 0 60000 65536"/>
                  <a:gd name="T13" fmla="*/ 0 60000 65536"/>
                  <a:gd name="T14" fmla="*/ 0 60000 65536"/>
                  <a:gd name="T15" fmla="*/ 0 w 31"/>
                  <a:gd name="T16" fmla="*/ 0 h 41"/>
                  <a:gd name="T17" fmla="*/ 31 w 31"/>
                  <a:gd name="T18" fmla="*/ 41 h 41"/>
                </a:gdLst>
                <a:ahLst/>
                <a:cxnLst>
                  <a:cxn ang="T10">
                    <a:pos x="T0" y="T1"/>
                  </a:cxn>
                  <a:cxn ang="T11">
                    <a:pos x="T2" y="T3"/>
                  </a:cxn>
                  <a:cxn ang="T12">
                    <a:pos x="T4" y="T5"/>
                  </a:cxn>
                  <a:cxn ang="T13">
                    <a:pos x="T6" y="T7"/>
                  </a:cxn>
                  <a:cxn ang="T14">
                    <a:pos x="T8" y="T9"/>
                  </a:cxn>
                </a:cxnLst>
                <a:rect l="T15" t="T16" r="T17" b="T18"/>
                <a:pathLst>
                  <a:path w="31" h="41">
                    <a:moveTo>
                      <a:pt x="31" y="0"/>
                    </a:moveTo>
                    <a:cubicBezTo>
                      <a:pt x="26" y="6"/>
                      <a:pt x="11" y="1"/>
                      <a:pt x="2" y="3"/>
                    </a:cubicBezTo>
                    <a:cubicBezTo>
                      <a:pt x="1" y="15"/>
                      <a:pt x="5" y="32"/>
                      <a:pt x="0" y="41"/>
                    </a:cubicBezTo>
                    <a:cubicBezTo>
                      <a:pt x="0" y="27"/>
                      <a:pt x="0" y="14"/>
                      <a:pt x="0" y="0"/>
                    </a:cubicBezTo>
                    <a:cubicBezTo>
                      <a:pt x="10" y="0"/>
                      <a:pt x="21" y="0"/>
                      <a:pt x="31"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2276" name="Freeform 205"/>
              <p:cNvSpPr>
                <a:spLocks/>
              </p:cNvSpPr>
              <p:nvPr/>
            </p:nvSpPr>
            <p:spPr bwMode="auto">
              <a:xfrm>
                <a:off x="1716" y="2706"/>
                <a:ext cx="10" cy="106"/>
              </a:xfrm>
              <a:custGeom>
                <a:avLst/>
                <a:gdLst>
                  <a:gd name="T0" fmla="*/ 0 w 5"/>
                  <a:gd name="T1" fmla="*/ 0 h 53"/>
                  <a:gd name="T2" fmla="*/ 16 w 5"/>
                  <a:gd name="T3" fmla="*/ 0 h 53"/>
                  <a:gd name="T4" fmla="*/ 0 w 5"/>
                  <a:gd name="T5" fmla="*/ 424 h 53"/>
                  <a:gd name="T6" fmla="*/ 0 w 5"/>
                  <a:gd name="T7" fmla="*/ 0 h 53"/>
                  <a:gd name="T8" fmla="*/ 0 60000 65536"/>
                  <a:gd name="T9" fmla="*/ 0 60000 65536"/>
                  <a:gd name="T10" fmla="*/ 0 60000 65536"/>
                  <a:gd name="T11" fmla="*/ 0 60000 65536"/>
                  <a:gd name="T12" fmla="*/ 0 w 5"/>
                  <a:gd name="T13" fmla="*/ 0 h 53"/>
                  <a:gd name="T14" fmla="*/ 5 w 5"/>
                  <a:gd name="T15" fmla="*/ 53 h 53"/>
                </a:gdLst>
                <a:ahLst/>
                <a:cxnLst>
                  <a:cxn ang="T8">
                    <a:pos x="T0" y="T1"/>
                  </a:cxn>
                  <a:cxn ang="T9">
                    <a:pos x="T2" y="T3"/>
                  </a:cxn>
                  <a:cxn ang="T10">
                    <a:pos x="T4" y="T5"/>
                  </a:cxn>
                  <a:cxn ang="T11">
                    <a:pos x="T6" y="T7"/>
                  </a:cxn>
                </a:cxnLst>
                <a:rect l="T12" t="T13" r="T14" b="T15"/>
                <a:pathLst>
                  <a:path w="5" h="53">
                    <a:moveTo>
                      <a:pt x="0" y="0"/>
                    </a:moveTo>
                    <a:cubicBezTo>
                      <a:pt x="1" y="0"/>
                      <a:pt x="2" y="0"/>
                      <a:pt x="2" y="0"/>
                    </a:cubicBezTo>
                    <a:cubicBezTo>
                      <a:pt x="1" y="17"/>
                      <a:pt x="5" y="40"/>
                      <a:pt x="0" y="53"/>
                    </a:cubicBezTo>
                    <a:cubicBezTo>
                      <a:pt x="0" y="35"/>
                      <a:pt x="0" y="18"/>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grpSp>
        <p:grpSp>
          <p:nvGrpSpPr>
            <p:cNvPr id="5" name="Group 407"/>
            <p:cNvGrpSpPr>
              <a:grpSpLocks/>
            </p:cNvGrpSpPr>
            <p:nvPr/>
          </p:nvGrpSpPr>
          <p:grpSpPr bwMode="auto">
            <a:xfrm>
              <a:off x="782527" y="1090617"/>
              <a:ext cx="8033626" cy="4651380"/>
              <a:chOff x="971" y="528"/>
              <a:chExt cx="6122" cy="3840"/>
            </a:xfrm>
          </p:grpSpPr>
          <p:sp>
            <p:nvSpPr>
              <p:cNvPr id="51878" name="Freeform 207"/>
              <p:cNvSpPr>
                <a:spLocks/>
              </p:cNvSpPr>
              <p:nvPr/>
            </p:nvSpPr>
            <p:spPr bwMode="auto">
              <a:xfrm>
                <a:off x="1980" y="2728"/>
                <a:ext cx="4" cy="54"/>
              </a:xfrm>
              <a:custGeom>
                <a:avLst/>
                <a:gdLst>
                  <a:gd name="T0" fmla="*/ 0 w 2"/>
                  <a:gd name="T1" fmla="*/ 0 h 27"/>
                  <a:gd name="T2" fmla="*/ 16 w 2"/>
                  <a:gd name="T3" fmla="*/ 0 h 27"/>
                  <a:gd name="T4" fmla="*/ 16 w 2"/>
                  <a:gd name="T5" fmla="*/ 216 h 27"/>
                  <a:gd name="T6" fmla="*/ 0 w 2"/>
                  <a:gd name="T7" fmla="*/ 216 h 27"/>
                  <a:gd name="T8" fmla="*/ 0 w 2"/>
                  <a:gd name="T9" fmla="*/ 0 h 27"/>
                  <a:gd name="T10" fmla="*/ 0 60000 65536"/>
                  <a:gd name="T11" fmla="*/ 0 60000 65536"/>
                  <a:gd name="T12" fmla="*/ 0 60000 65536"/>
                  <a:gd name="T13" fmla="*/ 0 60000 65536"/>
                  <a:gd name="T14" fmla="*/ 0 60000 65536"/>
                  <a:gd name="T15" fmla="*/ 0 w 2"/>
                  <a:gd name="T16" fmla="*/ 0 h 27"/>
                  <a:gd name="T17" fmla="*/ 2 w 2"/>
                  <a:gd name="T18" fmla="*/ 27 h 27"/>
                </a:gdLst>
                <a:ahLst/>
                <a:cxnLst>
                  <a:cxn ang="T10">
                    <a:pos x="T0" y="T1"/>
                  </a:cxn>
                  <a:cxn ang="T11">
                    <a:pos x="T2" y="T3"/>
                  </a:cxn>
                  <a:cxn ang="T12">
                    <a:pos x="T4" y="T5"/>
                  </a:cxn>
                  <a:cxn ang="T13">
                    <a:pos x="T6" y="T7"/>
                  </a:cxn>
                  <a:cxn ang="T14">
                    <a:pos x="T8" y="T9"/>
                  </a:cxn>
                </a:cxnLst>
                <a:rect l="T15" t="T16" r="T17" b="T18"/>
                <a:pathLst>
                  <a:path w="2" h="27">
                    <a:moveTo>
                      <a:pt x="0" y="0"/>
                    </a:moveTo>
                    <a:cubicBezTo>
                      <a:pt x="0" y="0"/>
                      <a:pt x="1" y="0"/>
                      <a:pt x="2" y="0"/>
                    </a:cubicBezTo>
                    <a:cubicBezTo>
                      <a:pt x="2" y="9"/>
                      <a:pt x="2" y="18"/>
                      <a:pt x="2" y="27"/>
                    </a:cubicBezTo>
                    <a:cubicBezTo>
                      <a:pt x="1" y="27"/>
                      <a:pt x="0" y="27"/>
                      <a:pt x="0" y="27"/>
                    </a:cubicBezTo>
                    <a:cubicBezTo>
                      <a:pt x="0" y="18"/>
                      <a:pt x="0" y="9"/>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79" name="Freeform 208"/>
              <p:cNvSpPr>
                <a:spLocks/>
              </p:cNvSpPr>
              <p:nvPr/>
            </p:nvSpPr>
            <p:spPr bwMode="auto">
              <a:xfrm>
                <a:off x="1952" y="2728"/>
                <a:ext cx="114" cy="118"/>
              </a:xfrm>
              <a:custGeom>
                <a:avLst/>
                <a:gdLst>
                  <a:gd name="T0" fmla="*/ 144 w 57"/>
                  <a:gd name="T1" fmla="*/ 288 h 59"/>
                  <a:gd name="T2" fmla="*/ 184 w 57"/>
                  <a:gd name="T3" fmla="*/ 16 h 59"/>
                  <a:gd name="T4" fmla="*/ 416 w 57"/>
                  <a:gd name="T5" fmla="*/ 0 h 59"/>
                  <a:gd name="T6" fmla="*/ 432 w 57"/>
                  <a:gd name="T7" fmla="*/ 448 h 59"/>
                  <a:gd name="T8" fmla="*/ 0 w 57"/>
                  <a:gd name="T9" fmla="*/ 424 h 59"/>
                  <a:gd name="T10" fmla="*/ 144 w 57"/>
                  <a:gd name="T11" fmla="*/ 288 h 59"/>
                  <a:gd name="T12" fmla="*/ 0 60000 65536"/>
                  <a:gd name="T13" fmla="*/ 0 60000 65536"/>
                  <a:gd name="T14" fmla="*/ 0 60000 65536"/>
                  <a:gd name="T15" fmla="*/ 0 60000 65536"/>
                  <a:gd name="T16" fmla="*/ 0 60000 65536"/>
                  <a:gd name="T17" fmla="*/ 0 60000 65536"/>
                  <a:gd name="T18" fmla="*/ 0 w 57"/>
                  <a:gd name="T19" fmla="*/ 0 h 59"/>
                  <a:gd name="T20" fmla="*/ 57 w 57"/>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57" h="59">
                    <a:moveTo>
                      <a:pt x="18" y="36"/>
                    </a:moveTo>
                    <a:cubicBezTo>
                      <a:pt x="27" y="32"/>
                      <a:pt x="21" y="13"/>
                      <a:pt x="23" y="2"/>
                    </a:cubicBezTo>
                    <a:cubicBezTo>
                      <a:pt x="32" y="1"/>
                      <a:pt x="46" y="5"/>
                      <a:pt x="52" y="0"/>
                    </a:cubicBezTo>
                    <a:cubicBezTo>
                      <a:pt x="57" y="14"/>
                      <a:pt x="52" y="38"/>
                      <a:pt x="54" y="56"/>
                    </a:cubicBezTo>
                    <a:cubicBezTo>
                      <a:pt x="37" y="54"/>
                      <a:pt x="14" y="59"/>
                      <a:pt x="0" y="53"/>
                    </a:cubicBezTo>
                    <a:cubicBezTo>
                      <a:pt x="6" y="47"/>
                      <a:pt x="11" y="40"/>
                      <a:pt x="18" y="36"/>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880" name="Freeform 209"/>
              <p:cNvSpPr>
                <a:spLocks/>
              </p:cNvSpPr>
              <p:nvPr/>
            </p:nvSpPr>
            <p:spPr bwMode="auto">
              <a:xfrm>
                <a:off x="1516" y="2764"/>
                <a:ext cx="22" cy="18"/>
              </a:xfrm>
              <a:custGeom>
                <a:avLst/>
                <a:gdLst>
                  <a:gd name="T0" fmla="*/ 0 w 11"/>
                  <a:gd name="T1" fmla="*/ 0 h 9"/>
                  <a:gd name="T2" fmla="*/ 88 w 11"/>
                  <a:gd name="T3" fmla="*/ 0 h 9"/>
                  <a:gd name="T4" fmla="*/ 88 w 11"/>
                  <a:gd name="T5" fmla="*/ 72 h 9"/>
                  <a:gd name="T6" fmla="*/ 0 w 11"/>
                  <a:gd name="T7" fmla="*/ 72 h 9"/>
                  <a:gd name="T8" fmla="*/ 0 w 11"/>
                  <a:gd name="T9" fmla="*/ 0 h 9"/>
                  <a:gd name="T10" fmla="*/ 0 60000 65536"/>
                  <a:gd name="T11" fmla="*/ 0 60000 65536"/>
                  <a:gd name="T12" fmla="*/ 0 60000 65536"/>
                  <a:gd name="T13" fmla="*/ 0 60000 65536"/>
                  <a:gd name="T14" fmla="*/ 0 60000 65536"/>
                  <a:gd name="T15" fmla="*/ 0 w 11"/>
                  <a:gd name="T16" fmla="*/ 0 h 9"/>
                  <a:gd name="T17" fmla="*/ 11 w 11"/>
                  <a:gd name="T18" fmla="*/ 9 h 9"/>
                </a:gdLst>
                <a:ahLst/>
                <a:cxnLst>
                  <a:cxn ang="T10">
                    <a:pos x="T0" y="T1"/>
                  </a:cxn>
                  <a:cxn ang="T11">
                    <a:pos x="T2" y="T3"/>
                  </a:cxn>
                  <a:cxn ang="T12">
                    <a:pos x="T4" y="T5"/>
                  </a:cxn>
                  <a:cxn ang="T13">
                    <a:pos x="T6" y="T7"/>
                  </a:cxn>
                  <a:cxn ang="T14">
                    <a:pos x="T8" y="T9"/>
                  </a:cxn>
                </a:cxnLst>
                <a:rect l="T15" t="T16" r="T17" b="T18"/>
                <a:pathLst>
                  <a:path w="11" h="9">
                    <a:moveTo>
                      <a:pt x="0" y="0"/>
                    </a:moveTo>
                    <a:cubicBezTo>
                      <a:pt x="4" y="0"/>
                      <a:pt x="7" y="0"/>
                      <a:pt x="11" y="0"/>
                    </a:cubicBezTo>
                    <a:cubicBezTo>
                      <a:pt x="11" y="3"/>
                      <a:pt x="11" y="6"/>
                      <a:pt x="11" y="9"/>
                    </a:cubicBezTo>
                    <a:cubicBezTo>
                      <a:pt x="7" y="9"/>
                      <a:pt x="4" y="9"/>
                      <a:pt x="0" y="9"/>
                    </a:cubicBezTo>
                    <a:cubicBezTo>
                      <a:pt x="0" y="6"/>
                      <a:pt x="0" y="3"/>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81" name="Freeform 210"/>
              <p:cNvSpPr>
                <a:spLocks/>
              </p:cNvSpPr>
              <p:nvPr/>
            </p:nvSpPr>
            <p:spPr bwMode="auto">
              <a:xfrm>
                <a:off x="1498" y="2764"/>
                <a:ext cx="116" cy="134"/>
              </a:xfrm>
              <a:custGeom>
                <a:avLst/>
                <a:gdLst>
                  <a:gd name="T0" fmla="*/ 16 w 58"/>
                  <a:gd name="T1" fmla="*/ 352 h 67"/>
                  <a:gd name="T2" fmla="*/ 72 w 58"/>
                  <a:gd name="T3" fmla="*/ 144 h 67"/>
                  <a:gd name="T4" fmla="*/ 216 w 58"/>
                  <a:gd name="T5" fmla="*/ 144 h 67"/>
                  <a:gd name="T6" fmla="*/ 232 w 58"/>
                  <a:gd name="T7" fmla="*/ 0 h 67"/>
                  <a:gd name="T8" fmla="*/ 336 w 58"/>
                  <a:gd name="T9" fmla="*/ 0 h 67"/>
                  <a:gd name="T10" fmla="*/ 464 w 58"/>
                  <a:gd name="T11" fmla="*/ 120 h 67"/>
                  <a:gd name="T12" fmla="*/ 464 w 58"/>
                  <a:gd name="T13" fmla="*/ 392 h 67"/>
                  <a:gd name="T14" fmla="*/ 232 w 58"/>
                  <a:gd name="T15" fmla="*/ 392 h 67"/>
                  <a:gd name="T16" fmla="*/ 192 w 58"/>
                  <a:gd name="T17" fmla="*/ 536 h 67"/>
                  <a:gd name="T18" fmla="*/ 16 w 58"/>
                  <a:gd name="T19" fmla="*/ 352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67"/>
                  <a:gd name="T32" fmla="*/ 58 w 58"/>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67">
                    <a:moveTo>
                      <a:pt x="2" y="44"/>
                    </a:moveTo>
                    <a:cubicBezTo>
                      <a:pt x="0" y="30"/>
                      <a:pt x="5" y="25"/>
                      <a:pt x="9" y="18"/>
                    </a:cubicBezTo>
                    <a:cubicBezTo>
                      <a:pt x="15" y="18"/>
                      <a:pt x="21" y="18"/>
                      <a:pt x="27" y="18"/>
                    </a:cubicBezTo>
                    <a:cubicBezTo>
                      <a:pt x="30" y="14"/>
                      <a:pt x="29" y="6"/>
                      <a:pt x="29" y="0"/>
                    </a:cubicBezTo>
                    <a:cubicBezTo>
                      <a:pt x="33" y="0"/>
                      <a:pt x="38" y="0"/>
                      <a:pt x="42" y="0"/>
                    </a:cubicBezTo>
                    <a:cubicBezTo>
                      <a:pt x="40" y="13"/>
                      <a:pt x="45" y="18"/>
                      <a:pt x="58" y="15"/>
                    </a:cubicBezTo>
                    <a:cubicBezTo>
                      <a:pt x="58" y="26"/>
                      <a:pt x="58" y="38"/>
                      <a:pt x="58" y="49"/>
                    </a:cubicBezTo>
                    <a:cubicBezTo>
                      <a:pt x="48" y="49"/>
                      <a:pt x="39" y="49"/>
                      <a:pt x="29" y="49"/>
                    </a:cubicBezTo>
                    <a:cubicBezTo>
                      <a:pt x="22" y="49"/>
                      <a:pt x="25" y="60"/>
                      <a:pt x="24" y="67"/>
                    </a:cubicBezTo>
                    <a:cubicBezTo>
                      <a:pt x="16" y="60"/>
                      <a:pt x="9" y="52"/>
                      <a:pt x="2" y="44"/>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882" name="Freeform 211"/>
              <p:cNvSpPr>
                <a:spLocks/>
              </p:cNvSpPr>
              <p:nvPr/>
            </p:nvSpPr>
            <p:spPr bwMode="auto">
              <a:xfrm>
                <a:off x="6866" y="2772"/>
                <a:ext cx="48" cy="10"/>
              </a:xfrm>
              <a:custGeom>
                <a:avLst/>
                <a:gdLst>
                  <a:gd name="T0" fmla="*/ 192 w 24"/>
                  <a:gd name="T1" fmla="*/ 16 h 5"/>
                  <a:gd name="T2" fmla="*/ 0 w 24"/>
                  <a:gd name="T3" fmla="*/ 0 h 5"/>
                  <a:gd name="T4" fmla="*/ 192 w 24"/>
                  <a:gd name="T5" fmla="*/ 0 h 5"/>
                  <a:gd name="T6" fmla="*/ 192 w 24"/>
                  <a:gd name="T7" fmla="*/ 16 h 5"/>
                  <a:gd name="T8" fmla="*/ 0 60000 65536"/>
                  <a:gd name="T9" fmla="*/ 0 60000 65536"/>
                  <a:gd name="T10" fmla="*/ 0 60000 65536"/>
                  <a:gd name="T11" fmla="*/ 0 60000 65536"/>
                  <a:gd name="T12" fmla="*/ 0 w 24"/>
                  <a:gd name="T13" fmla="*/ 0 h 5"/>
                  <a:gd name="T14" fmla="*/ 24 w 24"/>
                  <a:gd name="T15" fmla="*/ 5 h 5"/>
                </a:gdLst>
                <a:ahLst/>
                <a:cxnLst>
                  <a:cxn ang="T8">
                    <a:pos x="T0" y="T1"/>
                  </a:cxn>
                  <a:cxn ang="T9">
                    <a:pos x="T2" y="T3"/>
                  </a:cxn>
                  <a:cxn ang="T10">
                    <a:pos x="T4" y="T5"/>
                  </a:cxn>
                  <a:cxn ang="T11">
                    <a:pos x="T6" y="T7"/>
                  </a:cxn>
                </a:cxnLst>
                <a:rect l="T12" t="T13" r="T14" b="T15"/>
                <a:pathLst>
                  <a:path w="24" h="5">
                    <a:moveTo>
                      <a:pt x="24" y="2"/>
                    </a:moveTo>
                    <a:cubicBezTo>
                      <a:pt x="17" y="1"/>
                      <a:pt x="3" y="5"/>
                      <a:pt x="0" y="0"/>
                    </a:cubicBezTo>
                    <a:cubicBezTo>
                      <a:pt x="8" y="0"/>
                      <a:pt x="16" y="0"/>
                      <a:pt x="24" y="0"/>
                    </a:cubicBezTo>
                    <a:cubicBezTo>
                      <a:pt x="24" y="1"/>
                      <a:pt x="24" y="2"/>
                      <a:pt x="24"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83" name="Freeform 212"/>
              <p:cNvSpPr>
                <a:spLocks/>
              </p:cNvSpPr>
              <p:nvPr/>
            </p:nvSpPr>
            <p:spPr bwMode="auto">
              <a:xfrm>
                <a:off x="6700" y="2782"/>
                <a:ext cx="72" cy="10"/>
              </a:xfrm>
              <a:custGeom>
                <a:avLst/>
                <a:gdLst>
                  <a:gd name="T0" fmla="*/ 0 w 36"/>
                  <a:gd name="T1" fmla="*/ 16 h 5"/>
                  <a:gd name="T2" fmla="*/ 0 w 36"/>
                  <a:gd name="T3" fmla="*/ 0 h 5"/>
                  <a:gd name="T4" fmla="*/ 288 w 36"/>
                  <a:gd name="T5" fmla="*/ 0 h 5"/>
                  <a:gd name="T6" fmla="*/ 0 w 36"/>
                  <a:gd name="T7" fmla="*/ 16 h 5"/>
                  <a:gd name="T8" fmla="*/ 0 60000 65536"/>
                  <a:gd name="T9" fmla="*/ 0 60000 65536"/>
                  <a:gd name="T10" fmla="*/ 0 60000 65536"/>
                  <a:gd name="T11" fmla="*/ 0 60000 65536"/>
                  <a:gd name="T12" fmla="*/ 0 w 36"/>
                  <a:gd name="T13" fmla="*/ 0 h 5"/>
                  <a:gd name="T14" fmla="*/ 36 w 36"/>
                  <a:gd name="T15" fmla="*/ 5 h 5"/>
                </a:gdLst>
                <a:ahLst/>
                <a:cxnLst>
                  <a:cxn ang="T8">
                    <a:pos x="T0" y="T1"/>
                  </a:cxn>
                  <a:cxn ang="T9">
                    <a:pos x="T2" y="T3"/>
                  </a:cxn>
                  <a:cxn ang="T10">
                    <a:pos x="T4" y="T5"/>
                  </a:cxn>
                  <a:cxn ang="T11">
                    <a:pos x="T6" y="T7"/>
                  </a:cxn>
                </a:cxnLst>
                <a:rect l="T12" t="T13" r="T14" b="T15"/>
                <a:pathLst>
                  <a:path w="36" h="5">
                    <a:moveTo>
                      <a:pt x="0" y="2"/>
                    </a:moveTo>
                    <a:cubicBezTo>
                      <a:pt x="0" y="1"/>
                      <a:pt x="0" y="0"/>
                      <a:pt x="0" y="0"/>
                    </a:cubicBezTo>
                    <a:cubicBezTo>
                      <a:pt x="12" y="0"/>
                      <a:pt x="24" y="0"/>
                      <a:pt x="36" y="0"/>
                    </a:cubicBezTo>
                    <a:cubicBezTo>
                      <a:pt x="28" y="5"/>
                      <a:pt x="11" y="0"/>
                      <a:pt x="0"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84" name="Freeform 213"/>
              <p:cNvSpPr>
                <a:spLocks/>
              </p:cNvSpPr>
              <p:nvPr/>
            </p:nvSpPr>
            <p:spPr bwMode="auto">
              <a:xfrm>
                <a:off x="7040" y="2808"/>
                <a:ext cx="24" cy="8"/>
              </a:xfrm>
              <a:custGeom>
                <a:avLst/>
                <a:gdLst>
                  <a:gd name="T0" fmla="*/ 16 w 12"/>
                  <a:gd name="T1" fmla="*/ 0 h 4"/>
                  <a:gd name="T2" fmla="*/ 32 w 12"/>
                  <a:gd name="T3" fmla="*/ 0 h 4"/>
                  <a:gd name="T4" fmla="*/ 64 w 12"/>
                  <a:gd name="T5" fmla="*/ 0 h 4"/>
                  <a:gd name="T6" fmla="*/ 88 w 12"/>
                  <a:gd name="T7" fmla="*/ 0 h 4"/>
                  <a:gd name="T8" fmla="*/ 16 w 12"/>
                  <a:gd name="T9" fmla="*/ 0 h 4"/>
                  <a:gd name="T10" fmla="*/ 0 60000 65536"/>
                  <a:gd name="T11" fmla="*/ 0 60000 65536"/>
                  <a:gd name="T12" fmla="*/ 0 60000 65536"/>
                  <a:gd name="T13" fmla="*/ 0 60000 65536"/>
                  <a:gd name="T14" fmla="*/ 0 60000 65536"/>
                  <a:gd name="T15" fmla="*/ 0 w 12"/>
                  <a:gd name="T16" fmla="*/ 0 h 4"/>
                  <a:gd name="T17" fmla="*/ 12 w 12"/>
                  <a:gd name="T18" fmla="*/ 4 h 4"/>
                </a:gdLst>
                <a:ahLst/>
                <a:cxnLst>
                  <a:cxn ang="T10">
                    <a:pos x="T0" y="T1"/>
                  </a:cxn>
                  <a:cxn ang="T11">
                    <a:pos x="T2" y="T3"/>
                  </a:cxn>
                  <a:cxn ang="T12">
                    <a:pos x="T4" y="T5"/>
                  </a:cxn>
                  <a:cxn ang="T13">
                    <a:pos x="T6" y="T7"/>
                  </a:cxn>
                  <a:cxn ang="T14">
                    <a:pos x="T8" y="T9"/>
                  </a:cxn>
                </a:cxnLst>
                <a:rect l="T15" t="T16" r="T17" b="T18"/>
                <a:pathLst>
                  <a:path w="12" h="4">
                    <a:moveTo>
                      <a:pt x="2" y="0"/>
                    </a:moveTo>
                    <a:cubicBezTo>
                      <a:pt x="3" y="0"/>
                      <a:pt x="3" y="0"/>
                      <a:pt x="4" y="0"/>
                    </a:cubicBezTo>
                    <a:cubicBezTo>
                      <a:pt x="6" y="0"/>
                      <a:pt x="7" y="0"/>
                      <a:pt x="8" y="0"/>
                    </a:cubicBezTo>
                    <a:cubicBezTo>
                      <a:pt x="9" y="0"/>
                      <a:pt x="10" y="0"/>
                      <a:pt x="11" y="0"/>
                    </a:cubicBezTo>
                    <a:cubicBezTo>
                      <a:pt x="12" y="4"/>
                      <a:pt x="0" y="4"/>
                      <a:pt x="2"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85" name="Freeform 214"/>
              <p:cNvSpPr>
                <a:spLocks/>
              </p:cNvSpPr>
              <p:nvPr/>
            </p:nvSpPr>
            <p:spPr bwMode="auto">
              <a:xfrm>
                <a:off x="1932" y="2826"/>
                <a:ext cx="8" cy="72"/>
              </a:xfrm>
              <a:custGeom>
                <a:avLst/>
                <a:gdLst>
                  <a:gd name="T0" fmla="*/ 32 w 4"/>
                  <a:gd name="T1" fmla="*/ 0 h 36"/>
                  <a:gd name="T2" fmla="*/ 32 w 4"/>
                  <a:gd name="T3" fmla="*/ 288 h 36"/>
                  <a:gd name="T4" fmla="*/ 32 w 4"/>
                  <a:gd name="T5" fmla="*/ 0 h 36"/>
                  <a:gd name="T6" fmla="*/ 0 60000 65536"/>
                  <a:gd name="T7" fmla="*/ 0 60000 65536"/>
                  <a:gd name="T8" fmla="*/ 0 60000 65536"/>
                  <a:gd name="T9" fmla="*/ 0 w 4"/>
                  <a:gd name="T10" fmla="*/ 0 h 36"/>
                  <a:gd name="T11" fmla="*/ 4 w 4"/>
                  <a:gd name="T12" fmla="*/ 36 h 36"/>
                </a:gdLst>
                <a:ahLst/>
                <a:cxnLst>
                  <a:cxn ang="T6">
                    <a:pos x="T0" y="T1"/>
                  </a:cxn>
                  <a:cxn ang="T7">
                    <a:pos x="T2" y="T3"/>
                  </a:cxn>
                  <a:cxn ang="T8">
                    <a:pos x="T4" y="T5"/>
                  </a:cxn>
                </a:cxnLst>
                <a:rect l="T9" t="T10" r="T11" b="T12"/>
                <a:pathLst>
                  <a:path w="4" h="36">
                    <a:moveTo>
                      <a:pt x="4" y="0"/>
                    </a:moveTo>
                    <a:cubicBezTo>
                      <a:pt x="4" y="12"/>
                      <a:pt x="4" y="24"/>
                      <a:pt x="4" y="36"/>
                    </a:cubicBezTo>
                    <a:cubicBezTo>
                      <a:pt x="0" y="29"/>
                      <a:pt x="0" y="7"/>
                      <a:pt x="4"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86" name="Freeform 215"/>
              <p:cNvSpPr>
                <a:spLocks/>
              </p:cNvSpPr>
              <p:nvPr/>
            </p:nvSpPr>
            <p:spPr bwMode="auto">
              <a:xfrm>
                <a:off x="4032" y="2844"/>
                <a:ext cx="44" cy="12"/>
              </a:xfrm>
              <a:custGeom>
                <a:avLst/>
                <a:gdLst>
                  <a:gd name="T0" fmla="*/ 0 w 22"/>
                  <a:gd name="T1" fmla="*/ 32 h 6"/>
                  <a:gd name="T2" fmla="*/ 0 w 22"/>
                  <a:gd name="T3" fmla="*/ 16 h 6"/>
                  <a:gd name="T4" fmla="*/ 0 w 22"/>
                  <a:gd name="T5" fmla="*/ 32 h 6"/>
                  <a:gd name="T6" fmla="*/ 0 60000 65536"/>
                  <a:gd name="T7" fmla="*/ 0 60000 65536"/>
                  <a:gd name="T8" fmla="*/ 0 60000 65536"/>
                  <a:gd name="T9" fmla="*/ 0 w 22"/>
                  <a:gd name="T10" fmla="*/ 0 h 6"/>
                  <a:gd name="T11" fmla="*/ 22 w 22"/>
                  <a:gd name="T12" fmla="*/ 6 h 6"/>
                </a:gdLst>
                <a:ahLst/>
                <a:cxnLst>
                  <a:cxn ang="T6">
                    <a:pos x="T0" y="T1"/>
                  </a:cxn>
                  <a:cxn ang="T7">
                    <a:pos x="T2" y="T3"/>
                  </a:cxn>
                  <a:cxn ang="T8">
                    <a:pos x="T4" y="T5"/>
                  </a:cxn>
                </a:cxnLst>
                <a:rect l="T9" t="T10" r="T11" b="T12"/>
                <a:pathLst>
                  <a:path w="22" h="6">
                    <a:moveTo>
                      <a:pt x="0" y="4"/>
                    </a:moveTo>
                    <a:cubicBezTo>
                      <a:pt x="0" y="4"/>
                      <a:pt x="0" y="3"/>
                      <a:pt x="0" y="2"/>
                    </a:cubicBezTo>
                    <a:cubicBezTo>
                      <a:pt x="22" y="0"/>
                      <a:pt x="22" y="6"/>
                      <a:pt x="0" y="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87" name="Freeform 216"/>
              <p:cNvSpPr>
                <a:spLocks/>
              </p:cNvSpPr>
              <p:nvPr/>
            </p:nvSpPr>
            <p:spPr bwMode="auto">
              <a:xfrm>
                <a:off x="1952" y="2856"/>
                <a:ext cx="28" cy="10"/>
              </a:xfrm>
              <a:custGeom>
                <a:avLst/>
                <a:gdLst>
                  <a:gd name="T0" fmla="*/ 0 w 14"/>
                  <a:gd name="T1" fmla="*/ 0 h 5"/>
                  <a:gd name="T2" fmla="*/ 112 w 14"/>
                  <a:gd name="T3" fmla="*/ 0 h 5"/>
                  <a:gd name="T4" fmla="*/ 112 w 14"/>
                  <a:gd name="T5" fmla="*/ 40 h 5"/>
                  <a:gd name="T6" fmla="*/ 0 w 14"/>
                  <a:gd name="T7" fmla="*/ 40 h 5"/>
                  <a:gd name="T8" fmla="*/ 0 w 14"/>
                  <a:gd name="T9" fmla="*/ 0 h 5"/>
                  <a:gd name="T10" fmla="*/ 0 60000 65536"/>
                  <a:gd name="T11" fmla="*/ 0 60000 65536"/>
                  <a:gd name="T12" fmla="*/ 0 60000 65536"/>
                  <a:gd name="T13" fmla="*/ 0 60000 65536"/>
                  <a:gd name="T14" fmla="*/ 0 60000 65536"/>
                  <a:gd name="T15" fmla="*/ 0 w 14"/>
                  <a:gd name="T16" fmla="*/ 0 h 5"/>
                  <a:gd name="T17" fmla="*/ 14 w 14"/>
                  <a:gd name="T18" fmla="*/ 5 h 5"/>
                </a:gdLst>
                <a:ahLst/>
                <a:cxnLst>
                  <a:cxn ang="T10">
                    <a:pos x="T0" y="T1"/>
                  </a:cxn>
                  <a:cxn ang="T11">
                    <a:pos x="T2" y="T3"/>
                  </a:cxn>
                  <a:cxn ang="T12">
                    <a:pos x="T4" y="T5"/>
                  </a:cxn>
                  <a:cxn ang="T13">
                    <a:pos x="T6" y="T7"/>
                  </a:cxn>
                  <a:cxn ang="T14">
                    <a:pos x="T8" y="T9"/>
                  </a:cxn>
                </a:cxnLst>
                <a:rect l="T15" t="T16" r="T17" b="T18"/>
                <a:pathLst>
                  <a:path w="14" h="5">
                    <a:moveTo>
                      <a:pt x="0" y="0"/>
                    </a:moveTo>
                    <a:cubicBezTo>
                      <a:pt x="5" y="0"/>
                      <a:pt x="9" y="0"/>
                      <a:pt x="14" y="0"/>
                    </a:cubicBezTo>
                    <a:cubicBezTo>
                      <a:pt x="14" y="2"/>
                      <a:pt x="14" y="3"/>
                      <a:pt x="14" y="5"/>
                    </a:cubicBezTo>
                    <a:cubicBezTo>
                      <a:pt x="9" y="5"/>
                      <a:pt x="5" y="5"/>
                      <a:pt x="0" y="5"/>
                    </a:cubicBezTo>
                    <a:cubicBezTo>
                      <a:pt x="0" y="3"/>
                      <a:pt x="0" y="2"/>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88" name="Freeform 217"/>
              <p:cNvSpPr>
                <a:spLocks/>
              </p:cNvSpPr>
              <p:nvPr/>
            </p:nvSpPr>
            <p:spPr bwMode="auto">
              <a:xfrm>
                <a:off x="1974" y="2856"/>
                <a:ext cx="214" cy="283"/>
              </a:xfrm>
              <a:custGeom>
                <a:avLst/>
                <a:gdLst>
                  <a:gd name="T0" fmla="*/ 72 w 107"/>
                  <a:gd name="T1" fmla="*/ 185 h 141"/>
                  <a:gd name="T2" fmla="*/ 96 w 107"/>
                  <a:gd name="T3" fmla="*/ 0 h 141"/>
                  <a:gd name="T4" fmla="*/ 416 w 107"/>
                  <a:gd name="T5" fmla="*/ 0 h 141"/>
                  <a:gd name="T6" fmla="*/ 592 w 107"/>
                  <a:gd name="T7" fmla="*/ 185 h 141"/>
                  <a:gd name="T8" fmla="*/ 608 w 107"/>
                  <a:gd name="T9" fmla="*/ 273 h 141"/>
                  <a:gd name="T10" fmla="*/ 792 w 107"/>
                  <a:gd name="T11" fmla="*/ 468 h 141"/>
                  <a:gd name="T12" fmla="*/ 808 w 107"/>
                  <a:gd name="T13" fmla="*/ 867 h 141"/>
                  <a:gd name="T14" fmla="*/ 840 w 107"/>
                  <a:gd name="T15" fmla="*/ 939 h 141"/>
                  <a:gd name="T16" fmla="*/ 608 w 107"/>
                  <a:gd name="T17" fmla="*/ 1140 h 141"/>
                  <a:gd name="T18" fmla="*/ 560 w 107"/>
                  <a:gd name="T19" fmla="*/ 1068 h 141"/>
                  <a:gd name="T20" fmla="*/ 416 w 107"/>
                  <a:gd name="T21" fmla="*/ 1036 h 141"/>
                  <a:gd name="T22" fmla="*/ 416 w 107"/>
                  <a:gd name="T23" fmla="*/ 833 h 141"/>
                  <a:gd name="T24" fmla="*/ 200 w 107"/>
                  <a:gd name="T25" fmla="*/ 817 h 141"/>
                  <a:gd name="T26" fmla="*/ 0 w 107"/>
                  <a:gd name="T27" fmla="*/ 616 h 141"/>
                  <a:gd name="T28" fmla="*/ 0 w 107"/>
                  <a:gd name="T29" fmla="*/ 273 h 141"/>
                  <a:gd name="T30" fmla="*/ 72 w 107"/>
                  <a:gd name="T31" fmla="*/ 185 h 14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7"/>
                  <a:gd name="T49" fmla="*/ 0 h 141"/>
                  <a:gd name="T50" fmla="*/ 107 w 107"/>
                  <a:gd name="T51" fmla="*/ 141 h 14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7" h="141">
                    <a:moveTo>
                      <a:pt x="9" y="23"/>
                    </a:moveTo>
                    <a:cubicBezTo>
                      <a:pt x="14" y="20"/>
                      <a:pt x="10" y="7"/>
                      <a:pt x="12" y="0"/>
                    </a:cubicBezTo>
                    <a:cubicBezTo>
                      <a:pt x="25" y="0"/>
                      <a:pt x="38" y="0"/>
                      <a:pt x="52" y="0"/>
                    </a:cubicBezTo>
                    <a:cubicBezTo>
                      <a:pt x="60" y="7"/>
                      <a:pt x="68" y="14"/>
                      <a:pt x="74" y="23"/>
                    </a:cubicBezTo>
                    <a:cubicBezTo>
                      <a:pt x="75" y="26"/>
                      <a:pt x="71" y="34"/>
                      <a:pt x="76" y="34"/>
                    </a:cubicBezTo>
                    <a:cubicBezTo>
                      <a:pt x="82" y="43"/>
                      <a:pt x="92" y="49"/>
                      <a:pt x="99" y="58"/>
                    </a:cubicBezTo>
                    <a:cubicBezTo>
                      <a:pt x="100" y="74"/>
                      <a:pt x="96" y="96"/>
                      <a:pt x="101" y="107"/>
                    </a:cubicBezTo>
                    <a:cubicBezTo>
                      <a:pt x="101" y="112"/>
                      <a:pt x="107" y="110"/>
                      <a:pt x="105" y="116"/>
                    </a:cubicBezTo>
                    <a:cubicBezTo>
                      <a:pt x="94" y="123"/>
                      <a:pt x="89" y="136"/>
                      <a:pt x="76" y="141"/>
                    </a:cubicBezTo>
                    <a:cubicBezTo>
                      <a:pt x="76" y="136"/>
                      <a:pt x="70" y="137"/>
                      <a:pt x="70" y="132"/>
                    </a:cubicBezTo>
                    <a:cubicBezTo>
                      <a:pt x="69" y="125"/>
                      <a:pt x="58" y="128"/>
                      <a:pt x="52" y="128"/>
                    </a:cubicBezTo>
                    <a:cubicBezTo>
                      <a:pt x="52" y="119"/>
                      <a:pt x="52" y="111"/>
                      <a:pt x="52" y="103"/>
                    </a:cubicBezTo>
                    <a:cubicBezTo>
                      <a:pt x="46" y="99"/>
                      <a:pt x="34" y="102"/>
                      <a:pt x="25" y="101"/>
                    </a:cubicBezTo>
                    <a:cubicBezTo>
                      <a:pt x="16" y="94"/>
                      <a:pt x="8" y="85"/>
                      <a:pt x="0" y="76"/>
                    </a:cubicBezTo>
                    <a:cubicBezTo>
                      <a:pt x="0" y="62"/>
                      <a:pt x="0" y="48"/>
                      <a:pt x="0" y="34"/>
                    </a:cubicBezTo>
                    <a:cubicBezTo>
                      <a:pt x="2" y="29"/>
                      <a:pt x="8" y="28"/>
                      <a:pt x="9" y="23"/>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889" name="Freeform 218"/>
              <p:cNvSpPr>
                <a:spLocks/>
              </p:cNvSpPr>
              <p:nvPr/>
            </p:nvSpPr>
            <p:spPr bwMode="auto">
              <a:xfrm>
                <a:off x="2116" y="2902"/>
                <a:ext cx="10" cy="22"/>
              </a:xfrm>
              <a:custGeom>
                <a:avLst/>
                <a:gdLst>
                  <a:gd name="T0" fmla="*/ 24 w 5"/>
                  <a:gd name="T1" fmla="*/ 0 h 11"/>
                  <a:gd name="T2" fmla="*/ 40 w 5"/>
                  <a:gd name="T3" fmla="*/ 0 h 11"/>
                  <a:gd name="T4" fmla="*/ 40 w 5"/>
                  <a:gd name="T5" fmla="*/ 88 h 11"/>
                  <a:gd name="T6" fmla="*/ 24 w 5"/>
                  <a:gd name="T7" fmla="*/ 0 h 11"/>
                  <a:gd name="T8" fmla="*/ 0 60000 65536"/>
                  <a:gd name="T9" fmla="*/ 0 60000 65536"/>
                  <a:gd name="T10" fmla="*/ 0 60000 65536"/>
                  <a:gd name="T11" fmla="*/ 0 60000 65536"/>
                  <a:gd name="T12" fmla="*/ 0 w 5"/>
                  <a:gd name="T13" fmla="*/ 0 h 11"/>
                  <a:gd name="T14" fmla="*/ 5 w 5"/>
                  <a:gd name="T15" fmla="*/ 11 h 11"/>
                </a:gdLst>
                <a:ahLst/>
                <a:cxnLst>
                  <a:cxn ang="T8">
                    <a:pos x="T0" y="T1"/>
                  </a:cxn>
                  <a:cxn ang="T9">
                    <a:pos x="T2" y="T3"/>
                  </a:cxn>
                  <a:cxn ang="T10">
                    <a:pos x="T4" y="T5"/>
                  </a:cxn>
                  <a:cxn ang="T11">
                    <a:pos x="T6" y="T7"/>
                  </a:cxn>
                </a:cxnLst>
                <a:rect l="T12" t="T13" r="T14" b="T15"/>
                <a:pathLst>
                  <a:path w="5" h="11">
                    <a:moveTo>
                      <a:pt x="3" y="0"/>
                    </a:moveTo>
                    <a:cubicBezTo>
                      <a:pt x="4" y="0"/>
                      <a:pt x="5" y="0"/>
                      <a:pt x="5" y="0"/>
                    </a:cubicBezTo>
                    <a:cubicBezTo>
                      <a:pt x="5" y="3"/>
                      <a:pt x="5" y="7"/>
                      <a:pt x="5" y="11"/>
                    </a:cubicBezTo>
                    <a:cubicBezTo>
                      <a:pt x="0" y="11"/>
                      <a:pt x="4" y="3"/>
                      <a:pt x="3"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90" name="Freeform 219"/>
              <p:cNvSpPr>
                <a:spLocks/>
              </p:cNvSpPr>
              <p:nvPr/>
            </p:nvSpPr>
            <p:spPr bwMode="auto">
              <a:xfrm>
                <a:off x="4206" y="2904"/>
                <a:ext cx="18" cy="20"/>
              </a:xfrm>
              <a:custGeom>
                <a:avLst/>
                <a:gdLst>
                  <a:gd name="T0" fmla="*/ 0 w 9"/>
                  <a:gd name="T1" fmla="*/ 24 h 10"/>
                  <a:gd name="T2" fmla="*/ 72 w 9"/>
                  <a:gd name="T3" fmla="*/ 8 h 10"/>
                  <a:gd name="T4" fmla="*/ 72 w 9"/>
                  <a:gd name="T5" fmla="*/ 80 h 10"/>
                  <a:gd name="T6" fmla="*/ 0 w 9"/>
                  <a:gd name="T7" fmla="*/ 24 h 10"/>
                  <a:gd name="T8" fmla="*/ 0 60000 65536"/>
                  <a:gd name="T9" fmla="*/ 0 60000 65536"/>
                  <a:gd name="T10" fmla="*/ 0 60000 65536"/>
                  <a:gd name="T11" fmla="*/ 0 60000 65536"/>
                  <a:gd name="T12" fmla="*/ 0 w 9"/>
                  <a:gd name="T13" fmla="*/ 0 h 10"/>
                  <a:gd name="T14" fmla="*/ 9 w 9"/>
                  <a:gd name="T15" fmla="*/ 10 h 10"/>
                </a:gdLst>
                <a:ahLst/>
                <a:cxnLst>
                  <a:cxn ang="T8">
                    <a:pos x="T0" y="T1"/>
                  </a:cxn>
                  <a:cxn ang="T9">
                    <a:pos x="T2" y="T3"/>
                  </a:cxn>
                  <a:cxn ang="T10">
                    <a:pos x="T4" y="T5"/>
                  </a:cxn>
                  <a:cxn ang="T11">
                    <a:pos x="T6" y="T7"/>
                  </a:cxn>
                </a:cxnLst>
                <a:rect l="T12" t="T13" r="T14" b="T15"/>
                <a:pathLst>
                  <a:path w="9" h="10">
                    <a:moveTo>
                      <a:pt x="0" y="3"/>
                    </a:moveTo>
                    <a:cubicBezTo>
                      <a:pt x="1" y="0"/>
                      <a:pt x="6" y="1"/>
                      <a:pt x="9" y="1"/>
                    </a:cubicBezTo>
                    <a:cubicBezTo>
                      <a:pt x="9" y="4"/>
                      <a:pt x="9" y="7"/>
                      <a:pt x="9" y="10"/>
                    </a:cubicBezTo>
                    <a:cubicBezTo>
                      <a:pt x="4" y="9"/>
                      <a:pt x="5" y="4"/>
                      <a:pt x="0" y="3"/>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91" name="Freeform 220"/>
              <p:cNvSpPr>
                <a:spLocks/>
              </p:cNvSpPr>
              <p:nvPr/>
            </p:nvSpPr>
            <p:spPr bwMode="auto">
              <a:xfrm>
                <a:off x="1958" y="2920"/>
                <a:ext cx="4" cy="95"/>
              </a:xfrm>
              <a:custGeom>
                <a:avLst/>
                <a:gdLst>
                  <a:gd name="T0" fmla="*/ 0 w 2"/>
                  <a:gd name="T1" fmla="*/ 0 h 47"/>
                  <a:gd name="T2" fmla="*/ 16 w 2"/>
                  <a:gd name="T3" fmla="*/ 0 h 47"/>
                  <a:gd name="T4" fmla="*/ 16 w 2"/>
                  <a:gd name="T5" fmla="*/ 388 h 47"/>
                  <a:gd name="T6" fmla="*/ 0 w 2"/>
                  <a:gd name="T7" fmla="*/ 388 h 47"/>
                  <a:gd name="T8" fmla="*/ 0 w 2"/>
                  <a:gd name="T9" fmla="*/ 0 h 47"/>
                  <a:gd name="T10" fmla="*/ 0 60000 65536"/>
                  <a:gd name="T11" fmla="*/ 0 60000 65536"/>
                  <a:gd name="T12" fmla="*/ 0 60000 65536"/>
                  <a:gd name="T13" fmla="*/ 0 60000 65536"/>
                  <a:gd name="T14" fmla="*/ 0 60000 65536"/>
                  <a:gd name="T15" fmla="*/ 0 w 2"/>
                  <a:gd name="T16" fmla="*/ 0 h 47"/>
                  <a:gd name="T17" fmla="*/ 2 w 2"/>
                  <a:gd name="T18" fmla="*/ 47 h 47"/>
                </a:gdLst>
                <a:ahLst/>
                <a:cxnLst>
                  <a:cxn ang="T10">
                    <a:pos x="T0" y="T1"/>
                  </a:cxn>
                  <a:cxn ang="T11">
                    <a:pos x="T2" y="T3"/>
                  </a:cxn>
                  <a:cxn ang="T12">
                    <a:pos x="T4" y="T5"/>
                  </a:cxn>
                  <a:cxn ang="T13">
                    <a:pos x="T6" y="T7"/>
                  </a:cxn>
                  <a:cxn ang="T14">
                    <a:pos x="T8" y="T9"/>
                  </a:cxn>
                </a:cxnLst>
                <a:rect l="T15" t="T16" r="T17" b="T18"/>
                <a:pathLst>
                  <a:path w="2" h="47">
                    <a:moveTo>
                      <a:pt x="0" y="0"/>
                    </a:moveTo>
                    <a:cubicBezTo>
                      <a:pt x="0" y="0"/>
                      <a:pt x="1" y="0"/>
                      <a:pt x="2" y="0"/>
                    </a:cubicBezTo>
                    <a:cubicBezTo>
                      <a:pt x="2" y="15"/>
                      <a:pt x="2" y="31"/>
                      <a:pt x="2" y="47"/>
                    </a:cubicBezTo>
                    <a:cubicBezTo>
                      <a:pt x="1" y="47"/>
                      <a:pt x="0" y="47"/>
                      <a:pt x="0" y="47"/>
                    </a:cubicBezTo>
                    <a:cubicBezTo>
                      <a:pt x="0" y="31"/>
                      <a:pt x="0" y="15"/>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92" name="Freeform 221"/>
              <p:cNvSpPr>
                <a:spLocks/>
              </p:cNvSpPr>
              <p:nvPr/>
            </p:nvSpPr>
            <p:spPr bwMode="auto">
              <a:xfrm>
                <a:off x="4452" y="2920"/>
                <a:ext cx="204" cy="221"/>
              </a:xfrm>
              <a:custGeom>
                <a:avLst/>
                <a:gdLst>
                  <a:gd name="T0" fmla="*/ 48 w 102"/>
                  <a:gd name="T1" fmla="*/ 0 h 110"/>
                  <a:gd name="T2" fmla="*/ 584 w 102"/>
                  <a:gd name="T3" fmla="*/ 412 h 110"/>
                  <a:gd name="T4" fmla="*/ 584 w 102"/>
                  <a:gd name="T5" fmla="*/ 561 h 110"/>
                  <a:gd name="T6" fmla="*/ 816 w 102"/>
                  <a:gd name="T7" fmla="*/ 844 h 110"/>
                  <a:gd name="T8" fmla="*/ 192 w 102"/>
                  <a:gd name="T9" fmla="*/ 544 h 110"/>
                  <a:gd name="T10" fmla="*/ 120 w 102"/>
                  <a:gd name="T11" fmla="*/ 707 h 110"/>
                  <a:gd name="T12" fmla="*/ 48 w 102"/>
                  <a:gd name="T13" fmla="*/ 412 h 110"/>
                  <a:gd name="T14" fmla="*/ 48 w 102"/>
                  <a:gd name="T15" fmla="*/ 48 h 110"/>
                  <a:gd name="T16" fmla="*/ 48 w 102"/>
                  <a:gd name="T17" fmla="*/ 0 h 1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110"/>
                  <a:gd name="T29" fmla="*/ 102 w 102"/>
                  <a:gd name="T30" fmla="*/ 110 h 1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110">
                    <a:moveTo>
                      <a:pt x="6" y="0"/>
                    </a:moveTo>
                    <a:cubicBezTo>
                      <a:pt x="43" y="2"/>
                      <a:pt x="51" y="34"/>
                      <a:pt x="73" y="51"/>
                    </a:cubicBezTo>
                    <a:cubicBezTo>
                      <a:pt x="73" y="57"/>
                      <a:pt x="73" y="63"/>
                      <a:pt x="73" y="69"/>
                    </a:cubicBezTo>
                    <a:cubicBezTo>
                      <a:pt x="80" y="83"/>
                      <a:pt x="99" y="86"/>
                      <a:pt x="102" y="104"/>
                    </a:cubicBezTo>
                    <a:cubicBezTo>
                      <a:pt x="58" y="110"/>
                      <a:pt x="70" y="60"/>
                      <a:pt x="24" y="67"/>
                    </a:cubicBezTo>
                    <a:cubicBezTo>
                      <a:pt x="14" y="66"/>
                      <a:pt x="26" y="88"/>
                      <a:pt x="15" y="87"/>
                    </a:cubicBezTo>
                    <a:cubicBezTo>
                      <a:pt x="0" y="87"/>
                      <a:pt x="6" y="64"/>
                      <a:pt x="6" y="51"/>
                    </a:cubicBezTo>
                    <a:cubicBezTo>
                      <a:pt x="6" y="35"/>
                      <a:pt x="6" y="18"/>
                      <a:pt x="6" y="6"/>
                    </a:cubicBezTo>
                    <a:cubicBezTo>
                      <a:pt x="6" y="4"/>
                      <a:pt x="6" y="2"/>
                      <a:pt x="6"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93" name="Freeform 222"/>
              <p:cNvSpPr>
                <a:spLocks/>
              </p:cNvSpPr>
              <p:nvPr/>
            </p:nvSpPr>
            <p:spPr bwMode="auto">
              <a:xfrm>
                <a:off x="2166" y="2972"/>
                <a:ext cx="10" cy="99"/>
              </a:xfrm>
              <a:custGeom>
                <a:avLst/>
                <a:gdLst>
                  <a:gd name="T0" fmla="*/ 24 w 5"/>
                  <a:gd name="T1" fmla="*/ 0 h 49"/>
                  <a:gd name="T2" fmla="*/ 40 w 5"/>
                  <a:gd name="T3" fmla="*/ 0 h 49"/>
                  <a:gd name="T4" fmla="*/ 40 w 5"/>
                  <a:gd name="T5" fmla="*/ 404 h 49"/>
                  <a:gd name="T6" fmla="*/ 24 w 5"/>
                  <a:gd name="T7" fmla="*/ 0 h 49"/>
                  <a:gd name="T8" fmla="*/ 0 60000 65536"/>
                  <a:gd name="T9" fmla="*/ 0 60000 65536"/>
                  <a:gd name="T10" fmla="*/ 0 60000 65536"/>
                  <a:gd name="T11" fmla="*/ 0 60000 65536"/>
                  <a:gd name="T12" fmla="*/ 0 w 5"/>
                  <a:gd name="T13" fmla="*/ 0 h 49"/>
                  <a:gd name="T14" fmla="*/ 5 w 5"/>
                  <a:gd name="T15" fmla="*/ 49 h 49"/>
                </a:gdLst>
                <a:ahLst/>
                <a:cxnLst>
                  <a:cxn ang="T8">
                    <a:pos x="T0" y="T1"/>
                  </a:cxn>
                  <a:cxn ang="T9">
                    <a:pos x="T2" y="T3"/>
                  </a:cxn>
                  <a:cxn ang="T10">
                    <a:pos x="T4" y="T5"/>
                  </a:cxn>
                  <a:cxn ang="T11">
                    <a:pos x="T6" y="T7"/>
                  </a:cxn>
                </a:cxnLst>
                <a:rect l="T12" t="T13" r="T14" b="T15"/>
                <a:pathLst>
                  <a:path w="5" h="49">
                    <a:moveTo>
                      <a:pt x="3" y="0"/>
                    </a:moveTo>
                    <a:cubicBezTo>
                      <a:pt x="3" y="0"/>
                      <a:pt x="4" y="0"/>
                      <a:pt x="5" y="0"/>
                    </a:cubicBezTo>
                    <a:cubicBezTo>
                      <a:pt x="5" y="17"/>
                      <a:pt x="5" y="33"/>
                      <a:pt x="5" y="49"/>
                    </a:cubicBezTo>
                    <a:cubicBezTo>
                      <a:pt x="0" y="38"/>
                      <a:pt x="4" y="16"/>
                      <a:pt x="3"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94" name="Freeform 223"/>
              <p:cNvSpPr>
                <a:spLocks/>
              </p:cNvSpPr>
              <p:nvPr/>
            </p:nvSpPr>
            <p:spPr bwMode="auto">
              <a:xfrm>
                <a:off x="4650" y="2982"/>
                <a:ext cx="42" cy="28"/>
              </a:xfrm>
              <a:custGeom>
                <a:avLst/>
                <a:gdLst>
                  <a:gd name="T0" fmla="*/ 168 w 21"/>
                  <a:gd name="T1" fmla="*/ 32 h 14"/>
                  <a:gd name="T2" fmla="*/ 8 w 21"/>
                  <a:gd name="T3" fmla="*/ 72 h 14"/>
                  <a:gd name="T4" fmla="*/ 168 w 21"/>
                  <a:gd name="T5" fmla="*/ 32 h 14"/>
                  <a:gd name="T6" fmla="*/ 0 60000 65536"/>
                  <a:gd name="T7" fmla="*/ 0 60000 65536"/>
                  <a:gd name="T8" fmla="*/ 0 60000 65536"/>
                  <a:gd name="T9" fmla="*/ 0 w 21"/>
                  <a:gd name="T10" fmla="*/ 0 h 14"/>
                  <a:gd name="T11" fmla="*/ 21 w 21"/>
                  <a:gd name="T12" fmla="*/ 14 h 14"/>
                </a:gdLst>
                <a:ahLst/>
                <a:cxnLst>
                  <a:cxn ang="T6">
                    <a:pos x="T0" y="T1"/>
                  </a:cxn>
                  <a:cxn ang="T7">
                    <a:pos x="T2" y="T3"/>
                  </a:cxn>
                  <a:cxn ang="T8">
                    <a:pos x="T4" y="T5"/>
                  </a:cxn>
                </a:cxnLst>
                <a:rect l="T9" t="T10" r="T11" b="T12"/>
                <a:pathLst>
                  <a:path w="21" h="14">
                    <a:moveTo>
                      <a:pt x="21" y="4"/>
                    </a:moveTo>
                    <a:cubicBezTo>
                      <a:pt x="21" y="11"/>
                      <a:pt x="6" y="14"/>
                      <a:pt x="1" y="9"/>
                    </a:cubicBezTo>
                    <a:cubicBezTo>
                      <a:pt x="0" y="0"/>
                      <a:pt x="15" y="6"/>
                      <a:pt x="21" y="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95" name="Freeform 224"/>
              <p:cNvSpPr>
                <a:spLocks/>
              </p:cNvSpPr>
              <p:nvPr/>
            </p:nvSpPr>
            <p:spPr bwMode="auto">
              <a:xfrm>
                <a:off x="1934" y="3059"/>
                <a:ext cx="6" cy="48"/>
              </a:xfrm>
              <a:custGeom>
                <a:avLst/>
                <a:gdLst>
                  <a:gd name="T0" fmla="*/ 0 w 3"/>
                  <a:gd name="T1" fmla="*/ 0 h 24"/>
                  <a:gd name="T2" fmla="*/ 24 w 3"/>
                  <a:gd name="T3" fmla="*/ 0 h 24"/>
                  <a:gd name="T4" fmla="*/ 24 w 3"/>
                  <a:gd name="T5" fmla="*/ 192 h 24"/>
                  <a:gd name="T6" fmla="*/ 0 w 3"/>
                  <a:gd name="T7" fmla="*/ 192 h 24"/>
                  <a:gd name="T8" fmla="*/ 0 w 3"/>
                  <a:gd name="T9" fmla="*/ 0 h 24"/>
                  <a:gd name="T10" fmla="*/ 0 60000 65536"/>
                  <a:gd name="T11" fmla="*/ 0 60000 65536"/>
                  <a:gd name="T12" fmla="*/ 0 60000 65536"/>
                  <a:gd name="T13" fmla="*/ 0 60000 65536"/>
                  <a:gd name="T14" fmla="*/ 0 60000 65536"/>
                  <a:gd name="T15" fmla="*/ 0 w 3"/>
                  <a:gd name="T16" fmla="*/ 0 h 24"/>
                  <a:gd name="T17" fmla="*/ 3 w 3"/>
                  <a:gd name="T18" fmla="*/ 24 h 24"/>
                </a:gdLst>
                <a:ahLst/>
                <a:cxnLst>
                  <a:cxn ang="T10">
                    <a:pos x="T0" y="T1"/>
                  </a:cxn>
                  <a:cxn ang="T11">
                    <a:pos x="T2" y="T3"/>
                  </a:cxn>
                  <a:cxn ang="T12">
                    <a:pos x="T4" y="T5"/>
                  </a:cxn>
                  <a:cxn ang="T13">
                    <a:pos x="T6" y="T7"/>
                  </a:cxn>
                  <a:cxn ang="T14">
                    <a:pos x="T8" y="T9"/>
                  </a:cxn>
                </a:cxnLst>
                <a:rect l="T15" t="T16" r="T17" b="T18"/>
                <a:pathLst>
                  <a:path w="3" h="24">
                    <a:moveTo>
                      <a:pt x="0" y="0"/>
                    </a:moveTo>
                    <a:cubicBezTo>
                      <a:pt x="1" y="0"/>
                      <a:pt x="2" y="0"/>
                      <a:pt x="3" y="0"/>
                    </a:cubicBezTo>
                    <a:cubicBezTo>
                      <a:pt x="3" y="8"/>
                      <a:pt x="3" y="16"/>
                      <a:pt x="3" y="24"/>
                    </a:cubicBezTo>
                    <a:cubicBezTo>
                      <a:pt x="2" y="24"/>
                      <a:pt x="1" y="24"/>
                      <a:pt x="0" y="24"/>
                    </a:cubicBezTo>
                    <a:cubicBezTo>
                      <a:pt x="0" y="16"/>
                      <a:pt x="0" y="8"/>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96" name="Freeform 225"/>
              <p:cNvSpPr>
                <a:spLocks/>
              </p:cNvSpPr>
              <p:nvPr/>
            </p:nvSpPr>
            <p:spPr bwMode="auto">
              <a:xfrm>
                <a:off x="2016" y="3077"/>
                <a:ext cx="4" cy="94"/>
              </a:xfrm>
              <a:custGeom>
                <a:avLst/>
                <a:gdLst>
                  <a:gd name="T0" fmla="*/ 0 w 2"/>
                  <a:gd name="T1" fmla="*/ 0 h 47"/>
                  <a:gd name="T2" fmla="*/ 16 w 2"/>
                  <a:gd name="T3" fmla="*/ 0 h 47"/>
                  <a:gd name="T4" fmla="*/ 16 w 2"/>
                  <a:gd name="T5" fmla="*/ 376 h 47"/>
                  <a:gd name="T6" fmla="*/ 0 w 2"/>
                  <a:gd name="T7" fmla="*/ 376 h 47"/>
                  <a:gd name="T8" fmla="*/ 0 w 2"/>
                  <a:gd name="T9" fmla="*/ 0 h 47"/>
                  <a:gd name="T10" fmla="*/ 0 60000 65536"/>
                  <a:gd name="T11" fmla="*/ 0 60000 65536"/>
                  <a:gd name="T12" fmla="*/ 0 60000 65536"/>
                  <a:gd name="T13" fmla="*/ 0 60000 65536"/>
                  <a:gd name="T14" fmla="*/ 0 60000 65536"/>
                  <a:gd name="T15" fmla="*/ 0 w 2"/>
                  <a:gd name="T16" fmla="*/ 0 h 47"/>
                  <a:gd name="T17" fmla="*/ 2 w 2"/>
                  <a:gd name="T18" fmla="*/ 47 h 47"/>
                </a:gdLst>
                <a:ahLst/>
                <a:cxnLst>
                  <a:cxn ang="T10">
                    <a:pos x="T0" y="T1"/>
                  </a:cxn>
                  <a:cxn ang="T11">
                    <a:pos x="T2" y="T3"/>
                  </a:cxn>
                  <a:cxn ang="T12">
                    <a:pos x="T4" y="T5"/>
                  </a:cxn>
                  <a:cxn ang="T13">
                    <a:pos x="T6" y="T7"/>
                  </a:cxn>
                  <a:cxn ang="T14">
                    <a:pos x="T8" y="T9"/>
                  </a:cxn>
                </a:cxnLst>
                <a:rect l="T15" t="T16" r="T17" b="T18"/>
                <a:pathLst>
                  <a:path w="2" h="47">
                    <a:moveTo>
                      <a:pt x="0" y="0"/>
                    </a:moveTo>
                    <a:cubicBezTo>
                      <a:pt x="0" y="0"/>
                      <a:pt x="1" y="0"/>
                      <a:pt x="2" y="0"/>
                    </a:cubicBezTo>
                    <a:cubicBezTo>
                      <a:pt x="2" y="15"/>
                      <a:pt x="2" y="31"/>
                      <a:pt x="2" y="47"/>
                    </a:cubicBezTo>
                    <a:cubicBezTo>
                      <a:pt x="1" y="47"/>
                      <a:pt x="0" y="47"/>
                      <a:pt x="0" y="47"/>
                    </a:cubicBezTo>
                    <a:cubicBezTo>
                      <a:pt x="0" y="31"/>
                      <a:pt x="0" y="15"/>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97" name="Freeform 226"/>
              <p:cNvSpPr>
                <a:spLocks/>
              </p:cNvSpPr>
              <p:nvPr/>
            </p:nvSpPr>
            <p:spPr bwMode="auto">
              <a:xfrm>
                <a:off x="4088" y="3081"/>
                <a:ext cx="16" cy="10"/>
              </a:xfrm>
              <a:custGeom>
                <a:avLst/>
                <a:gdLst>
                  <a:gd name="T0" fmla="*/ 48 w 8"/>
                  <a:gd name="T1" fmla="*/ 32 h 5"/>
                  <a:gd name="T2" fmla="*/ 24 w 8"/>
                  <a:gd name="T3" fmla="*/ 0 h 5"/>
                  <a:gd name="T4" fmla="*/ 64 w 8"/>
                  <a:gd name="T5" fmla="*/ 0 h 5"/>
                  <a:gd name="T6" fmla="*/ 48 w 8"/>
                  <a:gd name="T7" fmla="*/ 32 h 5"/>
                  <a:gd name="T8" fmla="*/ 0 60000 65536"/>
                  <a:gd name="T9" fmla="*/ 0 60000 65536"/>
                  <a:gd name="T10" fmla="*/ 0 60000 65536"/>
                  <a:gd name="T11" fmla="*/ 0 60000 65536"/>
                  <a:gd name="T12" fmla="*/ 0 w 8"/>
                  <a:gd name="T13" fmla="*/ 0 h 5"/>
                  <a:gd name="T14" fmla="*/ 8 w 8"/>
                  <a:gd name="T15" fmla="*/ 5 h 5"/>
                </a:gdLst>
                <a:ahLst/>
                <a:cxnLst>
                  <a:cxn ang="T8">
                    <a:pos x="T0" y="T1"/>
                  </a:cxn>
                  <a:cxn ang="T9">
                    <a:pos x="T2" y="T3"/>
                  </a:cxn>
                  <a:cxn ang="T10">
                    <a:pos x="T4" y="T5"/>
                  </a:cxn>
                  <a:cxn ang="T11">
                    <a:pos x="T6" y="T7"/>
                  </a:cxn>
                </a:cxnLst>
                <a:rect l="T12" t="T13" r="T14" b="T15"/>
                <a:pathLst>
                  <a:path w="8" h="5">
                    <a:moveTo>
                      <a:pt x="6" y="4"/>
                    </a:moveTo>
                    <a:cubicBezTo>
                      <a:pt x="2" y="5"/>
                      <a:pt x="0" y="1"/>
                      <a:pt x="3" y="0"/>
                    </a:cubicBezTo>
                    <a:cubicBezTo>
                      <a:pt x="5" y="0"/>
                      <a:pt x="6" y="0"/>
                      <a:pt x="8" y="0"/>
                    </a:cubicBezTo>
                    <a:cubicBezTo>
                      <a:pt x="8" y="2"/>
                      <a:pt x="6" y="3"/>
                      <a:pt x="6" y="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98" name="Freeform 227"/>
              <p:cNvSpPr>
                <a:spLocks/>
              </p:cNvSpPr>
              <p:nvPr/>
            </p:nvSpPr>
            <p:spPr bwMode="auto">
              <a:xfrm>
                <a:off x="2426" y="3165"/>
                <a:ext cx="4" cy="72"/>
              </a:xfrm>
              <a:custGeom>
                <a:avLst/>
                <a:gdLst>
                  <a:gd name="T0" fmla="*/ 0 w 2"/>
                  <a:gd name="T1" fmla="*/ 0 h 36"/>
                  <a:gd name="T2" fmla="*/ 16 w 2"/>
                  <a:gd name="T3" fmla="*/ 0 h 36"/>
                  <a:gd name="T4" fmla="*/ 16 w 2"/>
                  <a:gd name="T5" fmla="*/ 288 h 36"/>
                  <a:gd name="T6" fmla="*/ 0 w 2"/>
                  <a:gd name="T7" fmla="*/ 288 h 36"/>
                  <a:gd name="T8" fmla="*/ 0 w 2"/>
                  <a:gd name="T9" fmla="*/ 0 h 36"/>
                  <a:gd name="T10" fmla="*/ 0 60000 65536"/>
                  <a:gd name="T11" fmla="*/ 0 60000 65536"/>
                  <a:gd name="T12" fmla="*/ 0 60000 65536"/>
                  <a:gd name="T13" fmla="*/ 0 60000 65536"/>
                  <a:gd name="T14" fmla="*/ 0 60000 65536"/>
                  <a:gd name="T15" fmla="*/ 0 w 2"/>
                  <a:gd name="T16" fmla="*/ 0 h 36"/>
                  <a:gd name="T17" fmla="*/ 2 w 2"/>
                  <a:gd name="T18" fmla="*/ 36 h 36"/>
                </a:gdLst>
                <a:ahLst/>
                <a:cxnLst>
                  <a:cxn ang="T10">
                    <a:pos x="T0" y="T1"/>
                  </a:cxn>
                  <a:cxn ang="T11">
                    <a:pos x="T2" y="T3"/>
                  </a:cxn>
                  <a:cxn ang="T12">
                    <a:pos x="T4" y="T5"/>
                  </a:cxn>
                  <a:cxn ang="T13">
                    <a:pos x="T6" y="T7"/>
                  </a:cxn>
                  <a:cxn ang="T14">
                    <a:pos x="T8" y="T9"/>
                  </a:cxn>
                </a:cxnLst>
                <a:rect l="T15" t="T16" r="T17" b="T18"/>
                <a:pathLst>
                  <a:path w="2" h="36">
                    <a:moveTo>
                      <a:pt x="0" y="0"/>
                    </a:moveTo>
                    <a:cubicBezTo>
                      <a:pt x="0" y="0"/>
                      <a:pt x="1" y="0"/>
                      <a:pt x="2" y="0"/>
                    </a:cubicBezTo>
                    <a:cubicBezTo>
                      <a:pt x="2" y="12"/>
                      <a:pt x="2" y="24"/>
                      <a:pt x="2" y="36"/>
                    </a:cubicBezTo>
                    <a:cubicBezTo>
                      <a:pt x="1" y="36"/>
                      <a:pt x="0" y="36"/>
                      <a:pt x="0" y="36"/>
                    </a:cubicBezTo>
                    <a:cubicBezTo>
                      <a:pt x="0" y="24"/>
                      <a:pt x="0" y="12"/>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99" name="Freeform 228"/>
              <p:cNvSpPr>
                <a:spLocks/>
              </p:cNvSpPr>
              <p:nvPr/>
            </p:nvSpPr>
            <p:spPr bwMode="auto">
              <a:xfrm>
                <a:off x="2104" y="3187"/>
                <a:ext cx="8" cy="72"/>
              </a:xfrm>
              <a:custGeom>
                <a:avLst/>
                <a:gdLst>
                  <a:gd name="T0" fmla="*/ 0 w 4"/>
                  <a:gd name="T1" fmla="*/ 0 h 36"/>
                  <a:gd name="T2" fmla="*/ 0 w 4"/>
                  <a:gd name="T3" fmla="*/ 288 h 36"/>
                  <a:gd name="T4" fmla="*/ 0 w 4"/>
                  <a:gd name="T5" fmla="*/ 0 h 36"/>
                  <a:gd name="T6" fmla="*/ 0 60000 65536"/>
                  <a:gd name="T7" fmla="*/ 0 60000 65536"/>
                  <a:gd name="T8" fmla="*/ 0 60000 65536"/>
                  <a:gd name="T9" fmla="*/ 0 w 4"/>
                  <a:gd name="T10" fmla="*/ 0 h 36"/>
                  <a:gd name="T11" fmla="*/ 4 w 4"/>
                  <a:gd name="T12" fmla="*/ 36 h 36"/>
                </a:gdLst>
                <a:ahLst/>
                <a:cxnLst>
                  <a:cxn ang="T6">
                    <a:pos x="T0" y="T1"/>
                  </a:cxn>
                  <a:cxn ang="T7">
                    <a:pos x="T2" y="T3"/>
                  </a:cxn>
                  <a:cxn ang="T8">
                    <a:pos x="T4" y="T5"/>
                  </a:cxn>
                </a:cxnLst>
                <a:rect l="T9" t="T10" r="T11" b="T12"/>
                <a:pathLst>
                  <a:path w="4" h="36">
                    <a:moveTo>
                      <a:pt x="0" y="0"/>
                    </a:moveTo>
                    <a:cubicBezTo>
                      <a:pt x="4" y="7"/>
                      <a:pt x="4" y="29"/>
                      <a:pt x="0" y="36"/>
                    </a:cubicBezTo>
                    <a:cubicBezTo>
                      <a:pt x="0" y="24"/>
                      <a:pt x="0" y="12"/>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00" name="Freeform 229"/>
              <p:cNvSpPr>
                <a:spLocks/>
              </p:cNvSpPr>
              <p:nvPr/>
            </p:nvSpPr>
            <p:spPr bwMode="auto">
              <a:xfrm>
                <a:off x="1922" y="3213"/>
                <a:ext cx="44" cy="10"/>
              </a:xfrm>
              <a:custGeom>
                <a:avLst/>
                <a:gdLst>
                  <a:gd name="T0" fmla="*/ 0 w 22"/>
                  <a:gd name="T1" fmla="*/ 40 h 5"/>
                  <a:gd name="T2" fmla="*/ 176 w 22"/>
                  <a:gd name="T3" fmla="*/ 24 h 5"/>
                  <a:gd name="T4" fmla="*/ 176 w 22"/>
                  <a:gd name="T5" fmla="*/ 40 h 5"/>
                  <a:gd name="T6" fmla="*/ 0 w 22"/>
                  <a:gd name="T7" fmla="*/ 40 h 5"/>
                  <a:gd name="T8" fmla="*/ 0 60000 65536"/>
                  <a:gd name="T9" fmla="*/ 0 60000 65536"/>
                  <a:gd name="T10" fmla="*/ 0 60000 65536"/>
                  <a:gd name="T11" fmla="*/ 0 60000 65536"/>
                  <a:gd name="T12" fmla="*/ 0 w 22"/>
                  <a:gd name="T13" fmla="*/ 0 h 5"/>
                  <a:gd name="T14" fmla="*/ 22 w 22"/>
                  <a:gd name="T15" fmla="*/ 5 h 5"/>
                </a:gdLst>
                <a:ahLst/>
                <a:cxnLst>
                  <a:cxn ang="T8">
                    <a:pos x="T0" y="T1"/>
                  </a:cxn>
                  <a:cxn ang="T9">
                    <a:pos x="T2" y="T3"/>
                  </a:cxn>
                  <a:cxn ang="T10">
                    <a:pos x="T4" y="T5"/>
                  </a:cxn>
                  <a:cxn ang="T11">
                    <a:pos x="T6" y="T7"/>
                  </a:cxn>
                </a:cxnLst>
                <a:rect l="T12" t="T13" r="T14" b="T15"/>
                <a:pathLst>
                  <a:path w="22" h="5">
                    <a:moveTo>
                      <a:pt x="0" y="5"/>
                    </a:moveTo>
                    <a:cubicBezTo>
                      <a:pt x="3" y="0"/>
                      <a:pt x="15" y="4"/>
                      <a:pt x="22" y="3"/>
                    </a:cubicBezTo>
                    <a:cubicBezTo>
                      <a:pt x="22" y="4"/>
                      <a:pt x="22" y="5"/>
                      <a:pt x="22" y="5"/>
                    </a:cubicBezTo>
                    <a:cubicBezTo>
                      <a:pt x="15" y="5"/>
                      <a:pt x="7" y="5"/>
                      <a:pt x="0" y="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01" name="Freeform 230"/>
              <p:cNvSpPr>
                <a:spLocks/>
              </p:cNvSpPr>
              <p:nvPr/>
            </p:nvSpPr>
            <p:spPr bwMode="auto">
              <a:xfrm>
                <a:off x="2046" y="3223"/>
                <a:ext cx="10" cy="46"/>
              </a:xfrm>
              <a:custGeom>
                <a:avLst/>
                <a:gdLst>
                  <a:gd name="T0" fmla="*/ 16 w 5"/>
                  <a:gd name="T1" fmla="*/ 0 h 23"/>
                  <a:gd name="T2" fmla="*/ 40 w 5"/>
                  <a:gd name="T3" fmla="*/ 0 h 23"/>
                  <a:gd name="T4" fmla="*/ 40 w 5"/>
                  <a:gd name="T5" fmla="*/ 184 h 23"/>
                  <a:gd name="T6" fmla="*/ 16 w 5"/>
                  <a:gd name="T7" fmla="*/ 0 h 23"/>
                  <a:gd name="T8" fmla="*/ 0 60000 65536"/>
                  <a:gd name="T9" fmla="*/ 0 60000 65536"/>
                  <a:gd name="T10" fmla="*/ 0 60000 65536"/>
                  <a:gd name="T11" fmla="*/ 0 60000 65536"/>
                  <a:gd name="T12" fmla="*/ 0 w 5"/>
                  <a:gd name="T13" fmla="*/ 0 h 23"/>
                  <a:gd name="T14" fmla="*/ 5 w 5"/>
                  <a:gd name="T15" fmla="*/ 23 h 23"/>
                </a:gdLst>
                <a:ahLst/>
                <a:cxnLst>
                  <a:cxn ang="T8">
                    <a:pos x="T0" y="T1"/>
                  </a:cxn>
                  <a:cxn ang="T9">
                    <a:pos x="T2" y="T3"/>
                  </a:cxn>
                  <a:cxn ang="T10">
                    <a:pos x="T4" y="T5"/>
                  </a:cxn>
                  <a:cxn ang="T11">
                    <a:pos x="T6" y="T7"/>
                  </a:cxn>
                </a:cxnLst>
                <a:rect l="T12" t="T13" r="T14" b="T15"/>
                <a:pathLst>
                  <a:path w="5" h="23">
                    <a:moveTo>
                      <a:pt x="2" y="0"/>
                    </a:moveTo>
                    <a:cubicBezTo>
                      <a:pt x="3" y="0"/>
                      <a:pt x="4" y="0"/>
                      <a:pt x="5" y="0"/>
                    </a:cubicBezTo>
                    <a:cubicBezTo>
                      <a:pt x="5" y="8"/>
                      <a:pt x="5" y="15"/>
                      <a:pt x="5" y="23"/>
                    </a:cubicBezTo>
                    <a:cubicBezTo>
                      <a:pt x="0" y="19"/>
                      <a:pt x="4" y="7"/>
                      <a:pt x="2"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02" name="Freeform 231"/>
              <p:cNvSpPr>
                <a:spLocks/>
              </p:cNvSpPr>
              <p:nvPr/>
            </p:nvSpPr>
            <p:spPr bwMode="auto">
              <a:xfrm>
                <a:off x="1868" y="3237"/>
                <a:ext cx="152" cy="156"/>
              </a:xfrm>
              <a:custGeom>
                <a:avLst/>
                <a:gdLst>
                  <a:gd name="T0" fmla="*/ 360 w 76"/>
                  <a:gd name="T1" fmla="*/ 624 h 78"/>
                  <a:gd name="T2" fmla="*/ 0 w 76"/>
                  <a:gd name="T3" fmla="*/ 264 h 78"/>
                  <a:gd name="T4" fmla="*/ 248 w 76"/>
                  <a:gd name="T5" fmla="*/ 0 h 78"/>
                  <a:gd name="T6" fmla="*/ 608 w 76"/>
                  <a:gd name="T7" fmla="*/ 0 h 78"/>
                  <a:gd name="T8" fmla="*/ 608 w 76"/>
                  <a:gd name="T9" fmla="*/ 480 h 78"/>
                  <a:gd name="T10" fmla="*/ 464 w 76"/>
                  <a:gd name="T11" fmla="*/ 624 h 78"/>
                  <a:gd name="T12" fmla="*/ 360 w 76"/>
                  <a:gd name="T13" fmla="*/ 624 h 78"/>
                  <a:gd name="T14" fmla="*/ 0 60000 65536"/>
                  <a:gd name="T15" fmla="*/ 0 60000 65536"/>
                  <a:gd name="T16" fmla="*/ 0 60000 65536"/>
                  <a:gd name="T17" fmla="*/ 0 60000 65536"/>
                  <a:gd name="T18" fmla="*/ 0 60000 65536"/>
                  <a:gd name="T19" fmla="*/ 0 60000 65536"/>
                  <a:gd name="T20" fmla="*/ 0 60000 65536"/>
                  <a:gd name="T21" fmla="*/ 0 w 76"/>
                  <a:gd name="T22" fmla="*/ 0 h 78"/>
                  <a:gd name="T23" fmla="*/ 76 w 76"/>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78">
                    <a:moveTo>
                      <a:pt x="45" y="78"/>
                    </a:moveTo>
                    <a:cubicBezTo>
                      <a:pt x="29" y="64"/>
                      <a:pt x="14" y="49"/>
                      <a:pt x="0" y="33"/>
                    </a:cubicBezTo>
                    <a:cubicBezTo>
                      <a:pt x="7" y="19"/>
                      <a:pt x="20" y="11"/>
                      <a:pt x="31" y="0"/>
                    </a:cubicBezTo>
                    <a:cubicBezTo>
                      <a:pt x="46" y="0"/>
                      <a:pt x="61" y="0"/>
                      <a:pt x="76" y="0"/>
                    </a:cubicBezTo>
                    <a:cubicBezTo>
                      <a:pt x="76" y="20"/>
                      <a:pt x="76" y="40"/>
                      <a:pt x="76" y="60"/>
                    </a:cubicBezTo>
                    <a:cubicBezTo>
                      <a:pt x="70" y="66"/>
                      <a:pt x="65" y="73"/>
                      <a:pt x="58" y="78"/>
                    </a:cubicBezTo>
                    <a:cubicBezTo>
                      <a:pt x="53" y="78"/>
                      <a:pt x="49" y="78"/>
                      <a:pt x="45" y="78"/>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903" name="Freeform 232"/>
              <p:cNvSpPr>
                <a:spLocks/>
              </p:cNvSpPr>
              <p:nvPr/>
            </p:nvSpPr>
            <p:spPr bwMode="auto">
              <a:xfrm>
                <a:off x="1592" y="3277"/>
                <a:ext cx="134" cy="4"/>
              </a:xfrm>
              <a:custGeom>
                <a:avLst/>
                <a:gdLst>
                  <a:gd name="T0" fmla="*/ 0 w 67"/>
                  <a:gd name="T1" fmla="*/ 16 h 2"/>
                  <a:gd name="T2" fmla="*/ 0 w 67"/>
                  <a:gd name="T3" fmla="*/ 0 h 2"/>
                  <a:gd name="T4" fmla="*/ 536 w 67"/>
                  <a:gd name="T5" fmla="*/ 0 h 2"/>
                  <a:gd name="T6" fmla="*/ 536 w 67"/>
                  <a:gd name="T7" fmla="*/ 16 h 2"/>
                  <a:gd name="T8" fmla="*/ 0 w 67"/>
                  <a:gd name="T9" fmla="*/ 16 h 2"/>
                  <a:gd name="T10" fmla="*/ 0 60000 65536"/>
                  <a:gd name="T11" fmla="*/ 0 60000 65536"/>
                  <a:gd name="T12" fmla="*/ 0 60000 65536"/>
                  <a:gd name="T13" fmla="*/ 0 60000 65536"/>
                  <a:gd name="T14" fmla="*/ 0 60000 65536"/>
                  <a:gd name="T15" fmla="*/ 0 w 67"/>
                  <a:gd name="T16" fmla="*/ 0 h 2"/>
                  <a:gd name="T17" fmla="*/ 67 w 67"/>
                  <a:gd name="T18" fmla="*/ 2 h 2"/>
                </a:gdLst>
                <a:ahLst/>
                <a:cxnLst>
                  <a:cxn ang="T10">
                    <a:pos x="T0" y="T1"/>
                  </a:cxn>
                  <a:cxn ang="T11">
                    <a:pos x="T2" y="T3"/>
                  </a:cxn>
                  <a:cxn ang="T12">
                    <a:pos x="T4" y="T5"/>
                  </a:cxn>
                  <a:cxn ang="T13">
                    <a:pos x="T6" y="T7"/>
                  </a:cxn>
                  <a:cxn ang="T14">
                    <a:pos x="T8" y="T9"/>
                  </a:cxn>
                </a:cxnLst>
                <a:rect l="T15" t="T16" r="T17" b="T18"/>
                <a:pathLst>
                  <a:path w="67" h="2">
                    <a:moveTo>
                      <a:pt x="0" y="2"/>
                    </a:moveTo>
                    <a:cubicBezTo>
                      <a:pt x="0" y="2"/>
                      <a:pt x="0" y="1"/>
                      <a:pt x="0" y="0"/>
                    </a:cubicBezTo>
                    <a:cubicBezTo>
                      <a:pt x="22" y="0"/>
                      <a:pt x="44" y="0"/>
                      <a:pt x="67" y="0"/>
                    </a:cubicBezTo>
                    <a:cubicBezTo>
                      <a:pt x="67" y="1"/>
                      <a:pt x="67" y="2"/>
                      <a:pt x="67" y="2"/>
                    </a:cubicBezTo>
                    <a:cubicBezTo>
                      <a:pt x="44" y="2"/>
                      <a:pt x="22" y="2"/>
                      <a:pt x="0"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04" name="Freeform 233"/>
              <p:cNvSpPr>
                <a:spLocks/>
              </p:cNvSpPr>
              <p:nvPr/>
            </p:nvSpPr>
            <p:spPr bwMode="auto">
              <a:xfrm>
                <a:off x="2380" y="3277"/>
                <a:ext cx="10" cy="102"/>
              </a:xfrm>
              <a:custGeom>
                <a:avLst/>
                <a:gdLst>
                  <a:gd name="T0" fmla="*/ 40 w 5"/>
                  <a:gd name="T1" fmla="*/ 0 h 51"/>
                  <a:gd name="T2" fmla="*/ 40 w 5"/>
                  <a:gd name="T3" fmla="*/ 408 h 51"/>
                  <a:gd name="T4" fmla="*/ 24 w 5"/>
                  <a:gd name="T5" fmla="*/ 408 h 51"/>
                  <a:gd name="T6" fmla="*/ 40 w 5"/>
                  <a:gd name="T7" fmla="*/ 0 h 51"/>
                  <a:gd name="T8" fmla="*/ 0 60000 65536"/>
                  <a:gd name="T9" fmla="*/ 0 60000 65536"/>
                  <a:gd name="T10" fmla="*/ 0 60000 65536"/>
                  <a:gd name="T11" fmla="*/ 0 60000 65536"/>
                  <a:gd name="T12" fmla="*/ 0 w 5"/>
                  <a:gd name="T13" fmla="*/ 0 h 51"/>
                  <a:gd name="T14" fmla="*/ 5 w 5"/>
                  <a:gd name="T15" fmla="*/ 51 h 51"/>
                </a:gdLst>
                <a:ahLst/>
                <a:cxnLst>
                  <a:cxn ang="T8">
                    <a:pos x="T0" y="T1"/>
                  </a:cxn>
                  <a:cxn ang="T9">
                    <a:pos x="T2" y="T3"/>
                  </a:cxn>
                  <a:cxn ang="T10">
                    <a:pos x="T4" y="T5"/>
                  </a:cxn>
                  <a:cxn ang="T11">
                    <a:pos x="T6" y="T7"/>
                  </a:cxn>
                </a:cxnLst>
                <a:rect l="T12" t="T13" r="T14" b="T15"/>
                <a:pathLst>
                  <a:path w="5" h="51">
                    <a:moveTo>
                      <a:pt x="5" y="0"/>
                    </a:moveTo>
                    <a:cubicBezTo>
                      <a:pt x="5" y="17"/>
                      <a:pt x="5" y="34"/>
                      <a:pt x="5" y="51"/>
                    </a:cubicBezTo>
                    <a:cubicBezTo>
                      <a:pt x="4" y="51"/>
                      <a:pt x="3" y="51"/>
                      <a:pt x="3" y="51"/>
                    </a:cubicBezTo>
                    <a:cubicBezTo>
                      <a:pt x="4" y="35"/>
                      <a:pt x="0" y="13"/>
                      <a:pt x="5"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05" name="Freeform 234"/>
              <p:cNvSpPr>
                <a:spLocks/>
              </p:cNvSpPr>
              <p:nvPr/>
            </p:nvSpPr>
            <p:spPr bwMode="auto">
              <a:xfrm>
                <a:off x="1958" y="3393"/>
                <a:ext cx="26" cy="4"/>
              </a:xfrm>
              <a:custGeom>
                <a:avLst/>
                <a:gdLst>
                  <a:gd name="T0" fmla="*/ 0 w 13"/>
                  <a:gd name="T1" fmla="*/ 16 h 2"/>
                  <a:gd name="T2" fmla="*/ 0 w 13"/>
                  <a:gd name="T3" fmla="*/ 0 h 2"/>
                  <a:gd name="T4" fmla="*/ 104 w 13"/>
                  <a:gd name="T5" fmla="*/ 0 h 2"/>
                  <a:gd name="T6" fmla="*/ 104 w 13"/>
                  <a:gd name="T7" fmla="*/ 16 h 2"/>
                  <a:gd name="T8" fmla="*/ 0 w 13"/>
                  <a:gd name="T9" fmla="*/ 16 h 2"/>
                  <a:gd name="T10" fmla="*/ 0 60000 65536"/>
                  <a:gd name="T11" fmla="*/ 0 60000 65536"/>
                  <a:gd name="T12" fmla="*/ 0 60000 65536"/>
                  <a:gd name="T13" fmla="*/ 0 60000 65536"/>
                  <a:gd name="T14" fmla="*/ 0 60000 65536"/>
                  <a:gd name="T15" fmla="*/ 0 w 13"/>
                  <a:gd name="T16" fmla="*/ 0 h 2"/>
                  <a:gd name="T17" fmla="*/ 13 w 13"/>
                  <a:gd name="T18" fmla="*/ 2 h 2"/>
                </a:gdLst>
                <a:ahLst/>
                <a:cxnLst>
                  <a:cxn ang="T10">
                    <a:pos x="T0" y="T1"/>
                  </a:cxn>
                  <a:cxn ang="T11">
                    <a:pos x="T2" y="T3"/>
                  </a:cxn>
                  <a:cxn ang="T12">
                    <a:pos x="T4" y="T5"/>
                  </a:cxn>
                  <a:cxn ang="T13">
                    <a:pos x="T6" y="T7"/>
                  </a:cxn>
                  <a:cxn ang="T14">
                    <a:pos x="T8" y="T9"/>
                  </a:cxn>
                </a:cxnLst>
                <a:rect l="T15" t="T16" r="T17" b="T18"/>
                <a:pathLst>
                  <a:path w="13" h="2">
                    <a:moveTo>
                      <a:pt x="0" y="2"/>
                    </a:moveTo>
                    <a:cubicBezTo>
                      <a:pt x="0" y="1"/>
                      <a:pt x="0" y="1"/>
                      <a:pt x="0" y="0"/>
                    </a:cubicBezTo>
                    <a:cubicBezTo>
                      <a:pt x="4" y="0"/>
                      <a:pt x="8" y="0"/>
                      <a:pt x="13" y="0"/>
                    </a:cubicBezTo>
                    <a:cubicBezTo>
                      <a:pt x="13" y="1"/>
                      <a:pt x="13" y="1"/>
                      <a:pt x="13" y="2"/>
                    </a:cubicBezTo>
                    <a:cubicBezTo>
                      <a:pt x="8" y="2"/>
                      <a:pt x="4" y="2"/>
                      <a:pt x="0"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06" name="Freeform 235"/>
              <p:cNvSpPr>
                <a:spLocks/>
              </p:cNvSpPr>
              <p:nvPr/>
            </p:nvSpPr>
            <p:spPr bwMode="auto">
              <a:xfrm>
                <a:off x="1950" y="3500"/>
                <a:ext cx="8" cy="36"/>
              </a:xfrm>
              <a:custGeom>
                <a:avLst/>
                <a:gdLst>
                  <a:gd name="T0" fmla="*/ 32 w 4"/>
                  <a:gd name="T1" fmla="*/ 0 h 18"/>
                  <a:gd name="T2" fmla="*/ 32 w 4"/>
                  <a:gd name="T3" fmla="*/ 144 h 18"/>
                  <a:gd name="T4" fmla="*/ 32 w 4"/>
                  <a:gd name="T5" fmla="*/ 0 h 18"/>
                  <a:gd name="T6" fmla="*/ 0 60000 65536"/>
                  <a:gd name="T7" fmla="*/ 0 60000 65536"/>
                  <a:gd name="T8" fmla="*/ 0 60000 65536"/>
                  <a:gd name="T9" fmla="*/ 0 w 4"/>
                  <a:gd name="T10" fmla="*/ 0 h 18"/>
                  <a:gd name="T11" fmla="*/ 4 w 4"/>
                  <a:gd name="T12" fmla="*/ 18 h 18"/>
                </a:gdLst>
                <a:ahLst/>
                <a:cxnLst>
                  <a:cxn ang="T6">
                    <a:pos x="T0" y="T1"/>
                  </a:cxn>
                  <a:cxn ang="T7">
                    <a:pos x="T2" y="T3"/>
                  </a:cxn>
                  <a:cxn ang="T8">
                    <a:pos x="T4" y="T5"/>
                  </a:cxn>
                </a:cxnLst>
                <a:rect l="T9" t="T10" r="T11" b="T12"/>
                <a:pathLst>
                  <a:path w="4" h="18">
                    <a:moveTo>
                      <a:pt x="4" y="0"/>
                    </a:moveTo>
                    <a:cubicBezTo>
                      <a:pt x="4" y="6"/>
                      <a:pt x="4" y="12"/>
                      <a:pt x="4" y="18"/>
                    </a:cubicBezTo>
                    <a:cubicBezTo>
                      <a:pt x="0" y="17"/>
                      <a:pt x="0" y="1"/>
                      <a:pt x="4"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07" name="Freeform 236"/>
              <p:cNvSpPr>
                <a:spLocks/>
              </p:cNvSpPr>
              <p:nvPr/>
            </p:nvSpPr>
            <p:spPr bwMode="auto">
              <a:xfrm>
                <a:off x="1968" y="3500"/>
                <a:ext cx="12" cy="36"/>
              </a:xfrm>
              <a:custGeom>
                <a:avLst/>
                <a:gdLst>
                  <a:gd name="T0" fmla="*/ 8 w 6"/>
                  <a:gd name="T1" fmla="*/ 40 h 18"/>
                  <a:gd name="T2" fmla="*/ 48 w 6"/>
                  <a:gd name="T3" fmla="*/ 0 h 18"/>
                  <a:gd name="T4" fmla="*/ 48 w 6"/>
                  <a:gd name="T5" fmla="*/ 144 h 18"/>
                  <a:gd name="T6" fmla="*/ 8 w 6"/>
                  <a:gd name="T7" fmla="*/ 40 h 18"/>
                  <a:gd name="T8" fmla="*/ 0 60000 65536"/>
                  <a:gd name="T9" fmla="*/ 0 60000 65536"/>
                  <a:gd name="T10" fmla="*/ 0 60000 65536"/>
                  <a:gd name="T11" fmla="*/ 0 60000 65536"/>
                  <a:gd name="T12" fmla="*/ 0 w 6"/>
                  <a:gd name="T13" fmla="*/ 0 h 18"/>
                  <a:gd name="T14" fmla="*/ 6 w 6"/>
                  <a:gd name="T15" fmla="*/ 18 h 18"/>
                </a:gdLst>
                <a:ahLst/>
                <a:cxnLst>
                  <a:cxn ang="T8">
                    <a:pos x="T0" y="T1"/>
                  </a:cxn>
                  <a:cxn ang="T9">
                    <a:pos x="T2" y="T3"/>
                  </a:cxn>
                  <a:cxn ang="T10">
                    <a:pos x="T4" y="T5"/>
                  </a:cxn>
                  <a:cxn ang="T11">
                    <a:pos x="T6" y="T7"/>
                  </a:cxn>
                </a:cxnLst>
                <a:rect l="T12" t="T13" r="T14" b="T15"/>
                <a:pathLst>
                  <a:path w="6" h="18">
                    <a:moveTo>
                      <a:pt x="1" y="5"/>
                    </a:moveTo>
                    <a:cubicBezTo>
                      <a:pt x="4" y="5"/>
                      <a:pt x="3" y="1"/>
                      <a:pt x="6" y="0"/>
                    </a:cubicBezTo>
                    <a:cubicBezTo>
                      <a:pt x="6" y="6"/>
                      <a:pt x="6" y="12"/>
                      <a:pt x="6" y="18"/>
                    </a:cubicBezTo>
                    <a:cubicBezTo>
                      <a:pt x="0" y="18"/>
                      <a:pt x="1" y="11"/>
                      <a:pt x="1" y="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08" name="Freeform 237"/>
              <p:cNvSpPr>
                <a:spLocks/>
              </p:cNvSpPr>
              <p:nvPr/>
            </p:nvSpPr>
            <p:spPr bwMode="auto">
              <a:xfrm>
                <a:off x="1802" y="3506"/>
                <a:ext cx="62" cy="10"/>
              </a:xfrm>
              <a:custGeom>
                <a:avLst/>
                <a:gdLst>
                  <a:gd name="T0" fmla="*/ 0 w 31"/>
                  <a:gd name="T1" fmla="*/ 16 h 5"/>
                  <a:gd name="T2" fmla="*/ 0 w 31"/>
                  <a:gd name="T3" fmla="*/ 0 h 5"/>
                  <a:gd name="T4" fmla="*/ 248 w 31"/>
                  <a:gd name="T5" fmla="*/ 0 h 5"/>
                  <a:gd name="T6" fmla="*/ 0 w 31"/>
                  <a:gd name="T7" fmla="*/ 16 h 5"/>
                  <a:gd name="T8" fmla="*/ 0 60000 65536"/>
                  <a:gd name="T9" fmla="*/ 0 60000 65536"/>
                  <a:gd name="T10" fmla="*/ 0 60000 65536"/>
                  <a:gd name="T11" fmla="*/ 0 60000 65536"/>
                  <a:gd name="T12" fmla="*/ 0 w 31"/>
                  <a:gd name="T13" fmla="*/ 0 h 5"/>
                  <a:gd name="T14" fmla="*/ 31 w 31"/>
                  <a:gd name="T15" fmla="*/ 5 h 5"/>
                </a:gdLst>
                <a:ahLst/>
                <a:cxnLst>
                  <a:cxn ang="T8">
                    <a:pos x="T0" y="T1"/>
                  </a:cxn>
                  <a:cxn ang="T9">
                    <a:pos x="T2" y="T3"/>
                  </a:cxn>
                  <a:cxn ang="T10">
                    <a:pos x="T4" y="T5"/>
                  </a:cxn>
                  <a:cxn ang="T11">
                    <a:pos x="T6" y="T7"/>
                  </a:cxn>
                </a:cxnLst>
                <a:rect l="T12" t="T13" r="T14" b="T15"/>
                <a:pathLst>
                  <a:path w="31" h="5">
                    <a:moveTo>
                      <a:pt x="0" y="2"/>
                    </a:moveTo>
                    <a:cubicBezTo>
                      <a:pt x="0" y="1"/>
                      <a:pt x="0" y="0"/>
                      <a:pt x="0" y="0"/>
                    </a:cubicBezTo>
                    <a:cubicBezTo>
                      <a:pt x="10" y="0"/>
                      <a:pt x="20" y="0"/>
                      <a:pt x="31" y="0"/>
                    </a:cubicBezTo>
                    <a:cubicBezTo>
                      <a:pt x="25" y="5"/>
                      <a:pt x="9" y="1"/>
                      <a:pt x="0"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09" name="Freeform 238"/>
              <p:cNvSpPr>
                <a:spLocks noEditPoints="1"/>
              </p:cNvSpPr>
              <p:nvPr/>
            </p:nvSpPr>
            <p:spPr bwMode="auto">
              <a:xfrm>
                <a:off x="1860" y="3554"/>
                <a:ext cx="84" cy="80"/>
              </a:xfrm>
              <a:custGeom>
                <a:avLst/>
                <a:gdLst>
                  <a:gd name="T0" fmla="*/ 176 w 42"/>
                  <a:gd name="T1" fmla="*/ 0 h 40"/>
                  <a:gd name="T2" fmla="*/ 208 w 42"/>
                  <a:gd name="T3" fmla="*/ 0 h 40"/>
                  <a:gd name="T4" fmla="*/ 336 w 42"/>
                  <a:gd name="T5" fmla="*/ 128 h 40"/>
                  <a:gd name="T6" fmla="*/ 336 w 42"/>
                  <a:gd name="T7" fmla="*/ 160 h 40"/>
                  <a:gd name="T8" fmla="*/ 176 w 42"/>
                  <a:gd name="T9" fmla="*/ 320 h 40"/>
                  <a:gd name="T10" fmla="*/ 120 w 42"/>
                  <a:gd name="T11" fmla="*/ 320 h 40"/>
                  <a:gd name="T12" fmla="*/ 16 w 42"/>
                  <a:gd name="T13" fmla="*/ 216 h 40"/>
                  <a:gd name="T14" fmla="*/ 16 w 42"/>
                  <a:gd name="T15" fmla="*/ 160 h 40"/>
                  <a:gd name="T16" fmla="*/ 176 w 42"/>
                  <a:gd name="T17" fmla="*/ 0 h 40"/>
                  <a:gd name="T18" fmla="*/ 160 w 42"/>
                  <a:gd name="T19" fmla="*/ 272 h 40"/>
                  <a:gd name="T20" fmla="*/ 280 w 42"/>
                  <a:gd name="T21" fmla="*/ 128 h 40"/>
                  <a:gd name="T22" fmla="*/ 176 w 42"/>
                  <a:gd name="T23" fmla="*/ 56 h 40"/>
                  <a:gd name="T24" fmla="*/ 136 w 42"/>
                  <a:gd name="T25" fmla="*/ 272 h 40"/>
                  <a:gd name="T26" fmla="*/ 160 w 42"/>
                  <a:gd name="T27" fmla="*/ 27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40"/>
                  <a:gd name="T44" fmla="*/ 42 w 42"/>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40">
                    <a:moveTo>
                      <a:pt x="22" y="0"/>
                    </a:moveTo>
                    <a:cubicBezTo>
                      <a:pt x="23" y="0"/>
                      <a:pt x="25" y="0"/>
                      <a:pt x="26" y="0"/>
                    </a:cubicBezTo>
                    <a:cubicBezTo>
                      <a:pt x="31" y="6"/>
                      <a:pt x="36" y="12"/>
                      <a:pt x="42" y="16"/>
                    </a:cubicBezTo>
                    <a:cubicBezTo>
                      <a:pt x="42" y="17"/>
                      <a:pt x="42" y="19"/>
                      <a:pt x="42" y="20"/>
                    </a:cubicBezTo>
                    <a:cubicBezTo>
                      <a:pt x="34" y="26"/>
                      <a:pt x="28" y="33"/>
                      <a:pt x="22" y="40"/>
                    </a:cubicBezTo>
                    <a:cubicBezTo>
                      <a:pt x="20" y="40"/>
                      <a:pt x="17" y="40"/>
                      <a:pt x="15" y="40"/>
                    </a:cubicBezTo>
                    <a:cubicBezTo>
                      <a:pt x="12" y="35"/>
                      <a:pt x="7" y="30"/>
                      <a:pt x="2" y="27"/>
                    </a:cubicBezTo>
                    <a:cubicBezTo>
                      <a:pt x="2" y="25"/>
                      <a:pt x="2" y="23"/>
                      <a:pt x="2" y="20"/>
                    </a:cubicBezTo>
                    <a:cubicBezTo>
                      <a:pt x="9" y="15"/>
                      <a:pt x="16" y="8"/>
                      <a:pt x="22" y="0"/>
                    </a:cubicBezTo>
                    <a:close/>
                    <a:moveTo>
                      <a:pt x="20" y="34"/>
                    </a:moveTo>
                    <a:cubicBezTo>
                      <a:pt x="25" y="28"/>
                      <a:pt x="33" y="25"/>
                      <a:pt x="35" y="16"/>
                    </a:cubicBezTo>
                    <a:cubicBezTo>
                      <a:pt x="29" y="14"/>
                      <a:pt x="30" y="7"/>
                      <a:pt x="22" y="7"/>
                    </a:cubicBezTo>
                    <a:cubicBezTo>
                      <a:pt x="15" y="14"/>
                      <a:pt x="0" y="27"/>
                      <a:pt x="17" y="34"/>
                    </a:cubicBezTo>
                    <a:cubicBezTo>
                      <a:pt x="17" y="35"/>
                      <a:pt x="19" y="36"/>
                      <a:pt x="20" y="3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10" name="Freeform 239"/>
              <p:cNvSpPr>
                <a:spLocks/>
              </p:cNvSpPr>
              <p:nvPr/>
            </p:nvSpPr>
            <p:spPr bwMode="auto">
              <a:xfrm>
                <a:off x="4184" y="3907"/>
                <a:ext cx="22" cy="14"/>
              </a:xfrm>
              <a:custGeom>
                <a:avLst/>
                <a:gdLst>
                  <a:gd name="T0" fmla="*/ 0 w 11"/>
                  <a:gd name="T1" fmla="*/ 40 h 7"/>
                  <a:gd name="T2" fmla="*/ 88 w 11"/>
                  <a:gd name="T3" fmla="*/ 24 h 7"/>
                  <a:gd name="T4" fmla="*/ 0 w 11"/>
                  <a:gd name="T5" fmla="*/ 40 h 7"/>
                  <a:gd name="T6" fmla="*/ 0 60000 65536"/>
                  <a:gd name="T7" fmla="*/ 0 60000 65536"/>
                  <a:gd name="T8" fmla="*/ 0 60000 65536"/>
                  <a:gd name="T9" fmla="*/ 0 w 11"/>
                  <a:gd name="T10" fmla="*/ 0 h 7"/>
                  <a:gd name="T11" fmla="*/ 11 w 11"/>
                  <a:gd name="T12" fmla="*/ 7 h 7"/>
                </a:gdLst>
                <a:ahLst/>
                <a:cxnLst>
                  <a:cxn ang="T6">
                    <a:pos x="T0" y="T1"/>
                  </a:cxn>
                  <a:cxn ang="T7">
                    <a:pos x="T2" y="T3"/>
                  </a:cxn>
                  <a:cxn ang="T8">
                    <a:pos x="T4" y="T5"/>
                  </a:cxn>
                </a:cxnLst>
                <a:rect l="T9" t="T10" r="T11" b="T12"/>
                <a:pathLst>
                  <a:path w="11" h="7">
                    <a:moveTo>
                      <a:pt x="0" y="5"/>
                    </a:moveTo>
                    <a:cubicBezTo>
                      <a:pt x="0" y="0"/>
                      <a:pt x="8" y="4"/>
                      <a:pt x="11" y="3"/>
                    </a:cubicBezTo>
                    <a:cubicBezTo>
                      <a:pt x="11" y="7"/>
                      <a:pt x="3" y="4"/>
                      <a:pt x="0" y="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11" name="Freeform 240"/>
              <p:cNvSpPr>
                <a:spLocks/>
              </p:cNvSpPr>
              <p:nvPr/>
            </p:nvSpPr>
            <p:spPr bwMode="auto">
              <a:xfrm>
                <a:off x="7078" y="4226"/>
                <a:ext cx="15" cy="12"/>
              </a:xfrm>
              <a:custGeom>
                <a:avLst/>
                <a:gdLst>
                  <a:gd name="T0" fmla="*/ 9 w 7"/>
                  <a:gd name="T1" fmla="*/ 0 h 6"/>
                  <a:gd name="T2" fmla="*/ 69 w 7"/>
                  <a:gd name="T3" fmla="*/ 0 h 6"/>
                  <a:gd name="T4" fmla="*/ 28 w 7"/>
                  <a:gd name="T5" fmla="*/ 48 h 6"/>
                  <a:gd name="T6" fmla="*/ 9 w 7"/>
                  <a:gd name="T7" fmla="*/ 0 h 6"/>
                  <a:gd name="T8" fmla="*/ 0 60000 65536"/>
                  <a:gd name="T9" fmla="*/ 0 60000 65536"/>
                  <a:gd name="T10" fmla="*/ 0 60000 65536"/>
                  <a:gd name="T11" fmla="*/ 0 60000 65536"/>
                  <a:gd name="T12" fmla="*/ 0 w 7"/>
                  <a:gd name="T13" fmla="*/ 0 h 6"/>
                  <a:gd name="T14" fmla="*/ 7 w 7"/>
                  <a:gd name="T15" fmla="*/ 6 h 6"/>
                </a:gdLst>
                <a:ahLst/>
                <a:cxnLst>
                  <a:cxn ang="T8">
                    <a:pos x="T0" y="T1"/>
                  </a:cxn>
                  <a:cxn ang="T9">
                    <a:pos x="T2" y="T3"/>
                  </a:cxn>
                  <a:cxn ang="T10">
                    <a:pos x="T4" y="T5"/>
                  </a:cxn>
                  <a:cxn ang="T11">
                    <a:pos x="T6" y="T7"/>
                  </a:cxn>
                </a:cxnLst>
                <a:rect l="T12" t="T13" r="T14" b="T15"/>
                <a:pathLst>
                  <a:path w="7" h="6">
                    <a:moveTo>
                      <a:pt x="1" y="0"/>
                    </a:moveTo>
                    <a:cubicBezTo>
                      <a:pt x="3" y="0"/>
                      <a:pt x="5" y="0"/>
                      <a:pt x="7" y="0"/>
                    </a:cubicBezTo>
                    <a:cubicBezTo>
                      <a:pt x="7" y="3"/>
                      <a:pt x="3" y="3"/>
                      <a:pt x="3" y="6"/>
                    </a:cubicBezTo>
                    <a:cubicBezTo>
                      <a:pt x="0" y="6"/>
                      <a:pt x="1" y="2"/>
                      <a:pt x="1"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12" name="Freeform 241"/>
              <p:cNvSpPr>
                <a:spLocks/>
              </p:cNvSpPr>
              <p:nvPr/>
            </p:nvSpPr>
            <p:spPr bwMode="auto">
              <a:xfrm>
                <a:off x="6868" y="4260"/>
                <a:ext cx="32" cy="24"/>
              </a:xfrm>
              <a:custGeom>
                <a:avLst/>
                <a:gdLst>
                  <a:gd name="T0" fmla="*/ 128 w 16"/>
                  <a:gd name="T1" fmla="*/ 0 h 12"/>
                  <a:gd name="T2" fmla="*/ 24 w 16"/>
                  <a:gd name="T3" fmla="*/ 0 h 12"/>
                  <a:gd name="T4" fmla="*/ 128 w 16"/>
                  <a:gd name="T5" fmla="*/ 0 h 12"/>
                  <a:gd name="T6" fmla="*/ 0 60000 65536"/>
                  <a:gd name="T7" fmla="*/ 0 60000 65536"/>
                  <a:gd name="T8" fmla="*/ 0 60000 65536"/>
                  <a:gd name="T9" fmla="*/ 0 w 16"/>
                  <a:gd name="T10" fmla="*/ 0 h 12"/>
                  <a:gd name="T11" fmla="*/ 16 w 16"/>
                  <a:gd name="T12" fmla="*/ 12 h 12"/>
                </a:gdLst>
                <a:ahLst/>
                <a:cxnLst>
                  <a:cxn ang="T6">
                    <a:pos x="T0" y="T1"/>
                  </a:cxn>
                  <a:cxn ang="T7">
                    <a:pos x="T2" y="T3"/>
                  </a:cxn>
                  <a:cxn ang="T8">
                    <a:pos x="T4" y="T5"/>
                  </a:cxn>
                </a:cxnLst>
                <a:rect l="T9" t="T10" r="T11" b="T12"/>
                <a:pathLst>
                  <a:path w="16" h="12">
                    <a:moveTo>
                      <a:pt x="16" y="0"/>
                    </a:moveTo>
                    <a:cubicBezTo>
                      <a:pt x="14" y="12"/>
                      <a:pt x="0" y="7"/>
                      <a:pt x="3" y="0"/>
                    </a:cubicBezTo>
                    <a:cubicBezTo>
                      <a:pt x="8" y="0"/>
                      <a:pt x="12" y="0"/>
                      <a:pt x="16"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13" name="Freeform 242"/>
              <p:cNvSpPr>
                <a:spLocks/>
              </p:cNvSpPr>
              <p:nvPr/>
            </p:nvSpPr>
            <p:spPr bwMode="auto">
              <a:xfrm>
                <a:off x="6940" y="4300"/>
                <a:ext cx="54" cy="50"/>
              </a:xfrm>
              <a:custGeom>
                <a:avLst/>
                <a:gdLst>
                  <a:gd name="T0" fmla="*/ 40 w 27"/>
                  <a:gd name="T1" fmla="*/ 0 h 25"/>
                  <a:gd name="T2" fmla="*/ 216 w 27"/>
                  <a:gd name="T3" fmla="*/ 200 h 25"/>
                  <a:gd name="T4" fmla="*/ 24 w 27"/>
                  <a:gd name="T5" fmla="*/ 200 h 25"/>
                  <a:gd name="T6" fmla="*/ 40 w 27"/>
                  <a:gd name="T7" fmla="*/ 0 h 25"/>
                  <a:gd name="T8" fmla="*/ 0 60000 65536"/>
                  <a:gd name="T9" fmla="*/ 0 60000 65536"/>
                  <a:gd name="T10" fmla="*/ 0 60000 65536"/>
                  <a:gd name="T11" fmla="*/ 0 60000 65536"/>
                  <a:gd name="T12" fmla="*/ 0 w 27"/>
                  <a:gd name="T13" fmla="*/ 0 h 25"/>
                  <a:gd name="T14" fmla="*/ 27 w 27"/>
                  <a:gd name="T15" fmla="*/ 25 h 25"/>
                </a:gdLst>
                <a:ahLst/>
                <a:cxnLst>
                  <a:cxn ang="T8">
                    <a:pos x="T0" y="T1"/>
                  </a:cxn>
                  <a:cxn ang="T9">
                    <a:pos x="T2" y="T3"/>
                  </a:cxn>
                  <a:cxn ang="T10">
                    <a:pos x="T4" y="T5"/>
                  </a:cxn>
                  <a:cxn ang="T11">
                    <a:pos x="T6" y="T7"/>
                  </a:cxn>
                </a:cxnLst>
                <a:rect l="T12" t="T13" r="T14" b="T15"/>
                <a:pathLst>
                  <a:path w="27" h="25">
                    <a:moveTo>
                      <a:pt x="5" y="0"/>
                    </a:moveTo>
                    <a:cubicBezTo>
                      <a:pt x="11" y="10"/>
                      <a:pt x="21" y="16"/>
                      <a:pt x="27" y="25"/>
                    </a:cubicBezTo>
                    <a:cubicBezTo>
                      <a:pt x="19" y="25"/>
                      <a:pt x="11" y="25"/>
                      <a:pt x="3" y="25"/>
                    </a:cubicBezTo>
                    <a:cubicBezTo>
                      <a:pt x="4" y="18"/>
                      <a:pt x="0" y="4"/>
                      <a:pt x="5" y="0"/>
                    </a:cubicBezTo>
                    <a:close/>
                  </a:path>
                </a:pathLst>
              </a:custGeom>
              <a:solidFill>
                <a:schemeClr val="folHlink"/>
              </a:solidFill>
              <a:ln w="9525">
                <a:noFill/>
                <a:round/>
                <a:headEnd/>
                <a:tailEnd/>
              </a:ln>
            </p:spPr>
            <p:txBody>
              <a:bodyPr/>
              <a:lstStyle/>
              <a:p>
                <a:endParaRPr lang="zh-CN" altLang="en-US" sz="2000">
                  <a:solidFill>
                    <a:schemeClr val="tx1"/>
                  </a:solidFill>
                  <a:ea typeface="微软雅黑" pitchFamily="34" charset="-122"/>
                </a:endParaRPr>
              </a:p>
            </p:txBody>
          </p:sp>
          <p:sp>
            <p:nvSpPr>
              <p:cNvPr id="51914" name="Freeform 243"/>
              <p:cNvSpPr>
                <a:spLocks/>
              </p:cNvSpPr>
              <p:nvPr/>
            </p:nvSpPr>
            <p:spPr bwMode="auto">
              <a:xfrm>
                <a:off x="6914" y="4324"/>
                <a:ext cx="14" cy="12"/>
              </a:xfrm>
              <a:custGeom>
                <a:avLst/>
                <a:gdLst>
                  <a:gd name="T0" fmla="*/ 56 w 7"/>
                  <a:gd name="T1" fmla="*/ 48 h 6"/>
                  <a:gd name="T2" fmla="*/ 0 w 7"/>
                  <a:gd name="T3" fmla="*/ 0 h 6"/>
                  <a:gd name="T4" fmla="*/ 56 w 7"/>
                  <a:gd name="T5" fmla="*/ 0 h 6"/>
                  <a:gd name="T6" fmla="*/ 56 w 7"/>
                  <a:gd name="T7" fmla="*/ 48 h 6"/>
                  <a:gd name="T8" fmla="*/ 0 60000 65536"/>
                  <a:gd name="T9" fmla="*/ 0 60000 65536"/>
                  <a:gd name="T10" fmla="*/ 0 60000 65536"/>
                  <a:gd name="T11" fmla="*/ 0 60000 65536"/>
                  <a:gd name="T12" fmla="*/ 0 w 7"/>
                  <a:gd name="T13" fmla="*/ 0 h 6"/>
                  <a:gd name="T14" fmla="*/ 7 w 7"/>
                  <a:gd name="T15" fmla="*/ 6 h 6"/>
                </a:gdLst>
                <a:ahLst/>
                <a:cxnLst>
                  <a:cxn ang="T8">
                    <a:pos x="T0" y="T1"/>
                  </a:cxn>
                  <a:cxn ang="T9">
                    <a:pos x="T2" y="T3"/>
                  </a:cxn>
                  <a:cxn ang="T10">
                    <a:pos x="T4" y="T5"/>
                  </a:cxn>
                  <a:cxn ang="T11">
                    <a:pos x="T6" y="T7"/>
                  </a:cxn>
                </a:cxnLst>
                <a:rect l="T12" t="T13" r="T14" b="T15"/>
                <a:pathLst>
                  <a:path w="7" h="6">
                    <a:moveTo>
                      <a:pt x="7" y="6"/>
                    </a:moveTo>
                    <a:cubicBezTo>
                      <a:pt x="4" y="5"/>
                      <a:pt x="1" y="3"/>
                      <a:pt x="0" y="0"/>
                    </a:cubicBezTo>
                    <a:cubicBezTo>
                      <a:pt x="2" y="0"/>
                      <a:pt x="5" y="0"/>
                      <a:pt x="7" y="0"/>
                    </a:cubicBezTo>
                    <a:cubicBezTo>
                      <a:pt x="7" y="2"/>
                      <a:pt x="7" y="4"/>
                      <a:pt x="7" y="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15" name="Freeform 244"/>
              <p:cNvSpPr>
                <a:spLocks/>
              </p:cNvSpPr>
              <p:nvPr/>
            </p:nvSpPr>
            <p:spPr bwMode="auto">
              <a:xfrm>
                <a:off x="6954" y="4358"/>
                <a:ext cx="10" cy="10"/>
              </a:xfrm>
              <a:custGeom>
                <a:avLst/>
                <a:gdLst>
                  <a:gd name="T0" fmla="*/ 0 w 5"/>
                  <a:gd name="T1" fmla="*/ 0 h 5"/>
                  <a:gd name="T2" fmla="*/ 40 w 5"/>
                  <a:gd name="T3" fmla="*/ 0 h 5"/>
                  <a:gd name="T4" fmla="*/ 40 w 5"/>
                  <a:gd name="T5" fmla="*/ 40 h 5"/>
                  <a:gd name="T6" fmla="*/ 0 w 5"/>
                  <a:gd name="T7" fmla="*/ 40 h 5"/>
                  <a:gd name="T8" fmla="*/ 0 w 5"/>
                  <a:gd name="T9" fmla="*/ 0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0" y="0"/>
                    </a:moveTo>
                    <a:cubicBezTo>
                      <a:pt x="2" y="0"/>
                      <a:pt x="3" y="0"/>
                      <a:pt x="5" y="0"/>
                    </a:cubicBezTo>
                    <a:cubicBezTo>
                      <a:pt x="5" y="2"/>
                      <a:pt x="5" y="3"/>
                      <a:pt x="5" y="5"/>
                    </a:cubicBezTo>
                    <a:cubicBezTo>
                      <a:pt x="3" y="5"/>
                      <a:pt x="2" y="5"/>
                      <a:pt x="0" y="5"/>
                    </a:cubicBezTo>
                    <a:cubicBezTo>
                      <a:pt x="0" y="3"/>
                      <a:pt x="0" y="2"/>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16" name="Freeform 245"/>
              <p:cNvSpPr>
                <a:spLocks noEditPoints="1"/>
              </p:cNvSpPr>
              <p:nvPr/>
            </p:nvSpPr>
            <p:spPr bwMode="auto">
              <a:xfrm>
                <a:off x="2555" y="528"/>
                <a:ext cx="80" cy="42"/>
              </a:xfrm>
              <a:custGeom>
                <a:avLst/>
                <a:gdLst>
                  <a:gd name="T0" fmla="*/ 320 w 40"/>
                  <a:gd name="T1" fmla="*/ 128 h 21"/>
                  <a:gd name="T2" fmla="*/ 0 w 40"/>
                  <a:gd name="T3" fmla="*/ 144 h 21"/>
                  <a:gd name="T4" fmla="*/ 0 w 40"/>
                  <a:gd name="T5" fmla="*/ 40 h 21"/>
                  <a:gd name="T6" fmla="*/ 320 w 40"/>
                  <a:gd name="T7" fmla="*/ 128 h 21"/>
                  <a:gd name="T8" fmla="*/ 16 w 40"/>
                  <a:gd name="T9" fmla="*/ 104 h 21"/>
                  <a:gd name="T10" fmla="*/ 288 w 40"/>
                  <a:gd name="T11" fmla="*/ 104 h 21"/>
                  <a:gd name="T12" fmla="*/ 16 w 40"/>
                  <a:gd name="T13" fmla="*/ 104 h 21"/>
                  <a:gd name="T14" fmla="*/ 0 60000 65536"/>
                  <a:gd name="T15" fmla="*/ 0 60000 65536"/>
                  <a:gd name="T16" fmla="*/ 0 60000 65536"/>
                  <a:gd name="T17" fmla="*/ 0 60000 65536"/>
                  <a:gd name="T18" fmla="*/ 0 60000 65536"/>
                  <a:gd name="T19" fmla="*/ 0 60000 65536"/>
                  <a:gd name="T20" fmla="*/ 0 60000 65536"/>
                  <a:gd name="T21" fmla="*/ 0 w 40"/>
                  <a:gd name="T22" fmla="*/ 0 h 21"/>
                  <a:gd name="T23" fmla="*/ 40 w 40"/>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1">
                    <a:moveTo>
                      <a:pt x="40" y="16"/>
                    </a:moveTo>
                    <a:cubicBezTo>
                      <a:pt x="31" y="21"/>
                      <a:pt x="13" y="16"/>
                      <a:pt x="0" y="18"/>
                    </a:cubicBezTo>
                    <a:cubicBezTo>
                      <a:pt x="0" y="13"/>
                      <a:pt x="0" y="9"/>
                      <a:pt x="0" y="5"/>
                    </a:cubicBezTo>
                    <a:cubicBezTo>
                      <a:pt x="19" y="3"/>
                      <a:pt x="34" y="5"/>
                      <a:pt x="40" y="16"/>
                    </a:cubicBezTo>
                    <a:close/>
                    <a:moveTo>
                      <a:pt x="2" y="13"/>
                    </a:moveTo>
                    <a:cubicBezTo>
                      <a:pt x="9" y="17"/>
                      <a:pt x="30" y="17"/>
                      <a:pt x="36" y="13"/>
                    </a:cubicBezTo>
                    <a:cubicBezTo>
                      <a:pt x="34" y="7"/>
                      <a:pt x="3" y="0"/>
                      <a:pt x="2" y="13"/>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17" name="Freeform 246"/>
              <p:cNvSpPr>
                <a:spLocks noEditPoints="1"/>
              </p:cNvSpPr>
              <p:nvPr/>
            </p:nvSpPr>
            <p:spPr bwMode="auto">
              <a:xfrm>
                <a:off x="3335" y="582"/>
                <a:ext cx="132" cy="71"/>
              </a:xfrm>
              <a:custGeom>
                <a:avLst/>
                <a:gdLst>
                  <a:gd name="T0" fmla="*/ 184 w 66"/>
                  <a:gd name="T1" fmla="*/ 0 h 35"/>
                  <a:gd name="T2" fmla="*/ 488 w 66"/>
                  <a:gd name="T3" fmla="*/ 0 h 35"/>
                  <a:gd name="T4" fmla="*/ 0 w 66"/>
                  <a:gd name="T5" fmla="*/ 227 h 35"/>
                  <a:gd name="T6" fmla="*/ 0 w 66"/>
                  <a:gd name="T7" fmla="*/ 91 h 35"/>
                  <a:gd name="T8" fmla="*/ 184 w 66"/>
                  <a:gd name="T9" fmla="*/ 0 h 35"/>
                  <a:gd name="T10" fmla="*/ 464 w 66"/>
                  <a:gd name="T11" fmla="*/ 16 h 35"/>
                  <a:gd name="T12" fmla="*/ 200 w 66"/>
                  <a:gd name="T13" fmla="*/ 16 h 35"/>
                  <a:gd name="T14" fmla="*/ 24 w 66"/>
                  <a:gd name="T15" fmla="*/ 108 h 35"/>
                  <a:gd name="T16" fmla="*/ 24 w 66"/>
                  <a:gd name="T17" fmla="*/ 201 h 35"/>
                  <a:gd name="T18" fmla="*/ 464 w 66"/>
                  <a:gd name="T19" fmla="*/ 16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35"/>
                  <a:gd name="T32" fmla="*/ 66 w 66"/>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35">
                    <a:moveTo>
                      <a:pt x="23" y="0"/>
                    </a:moveTo>
                    <a:cubicBezTo>
                      <a:pt x="35" y="0"/>
                      <a:pt x="48" y="0"/>
                      <a:pt x="61" y="0"/>
                    </a:cubicBezTo>
                    <a:cubicBezTo>
                      <a:pt x="66" y="35"/>
                      <a:pt x="28" y="26"/>
                      <a:pt x="0" y="27"/>
                    </a:cubicBezTo>
                    <a:cubicBezTo>
                      <a:pt x="0" y="21"/>
                      <a:pt x="0" y="16"/>
                      <a:pt x="0" y="11"/>
                    </a:cubicBezTo>
                    <a:cubicBezTo>
                      <a:pt x="11" y="10"/>
                      <a:pt x="28" y="16"/>
                      <a:pt x="23" y="0"/>
                    </a:cubicBezTo>
                    <a:close/>
                    <a:moveTo>
                      <a:pt x="58" y="2"/>
                    </a:moveTo>
                    <a:cubicBezTo>
                      <a:pt x="47" y="2"/>
                      <a:pt x="36" y="2"/>
                      <a:pt x="25" y="2"/>
                    </a:cubicBezTo>
                    <a:cubicBezTo>
                      <a:pt x="29" y="17"/>
                      <a:pt x="13" y="13"/>
                      <a:pt x="3" y="13"/>
                    </a:cubicBezTo>
                    <a:cubicBezTo>
                      <a:pt x="3" y="17"/>
                      <a:pt x="3" y="21"/>
                      <a:pt x="3" y="24"/>
                    </a:cubicBezTo>
                    <a:cubicBezTo>
                      <a:pt x="27" y="23"/>
                      <a:pt x="64" y="33"/>
                      <a:pt x="58"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18" name="Freeform 247"/>
              <p:cNvSpPr>
                <a:spLocks noEditPoints="1"/>
              </p:cNvSpPr>
              <p:nvPr/>
            </p:nvSpPr>
            <p:spPr bwMode="auto">
              <a:xfrm>
                <a:off x="1976" y="596"/>
                <a:ext cx="52" cy="45"/>
              </a:xfrm>
              <a:custGeom>
                <a:avLst/>
                <a:gdLst>
                  <a:gd name="T0" fmla="*/ 160 w 26"/>
                  <a:gd name="T1" fmla="*/ 0 h 22"/>
                  <a:gd name="T2" fmla="*/ 48 w 26"/>
                  <a:gd name="T3" fmla="*/ 188 h 22"/>
                  <a:gd name="T4" fmla="*/ 160 w 26"/>
                  <a:gd name="T5" fmla="*/ 0 h 22"/>
                  <a:gd name="T6" fmla="*/ 64 w 26"/>
                  <a:gd name="T7" fmla="*/ 129 h 22"/>
                  <a:gd name="T8" fmla="*/ 136 w 26"/>
                  <a:gd name="T9" fmla="*/ 51 h 22"/>
                  <a:gd name="T10" fmla="*/ 64 w 26"/>
                  <a:gd name="T11" fmla="*/ 129 h 22"/>
                  <a:gd name="T12" fmla="*/ 0 60000 65536"/>
                  <a:gd name="T13" fmla="*/ 0 60000 65536"/>
                  <a:gd name="T14" fmla="*/ 0 60000 65536"/>
                  <a:gd name="T15" fmla="*/ 0 60000 65536"/>
                  <a:gd name="T16" fmla="*/ 0 60000 65536"/>
                  <a:gd name="T17" fmla="*/ 0 60000 65536"/>
                  <a:gd name="T18" fmla="*/ 0 w 26"/>
                  <a:gd name="T19" fmla="*/ 0 h 22"/>
                  <a:gd name="T20" fmla="*/ 26 w 26"/>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6" h="22">
                    <a:moveTo>
                      <a:pt x="20" y="0"/>
                    </a:moveTo>
                    <a:cubicBezTo>
                      <a:pt x="26" y="9"/>
                      <a:pt x="8" y="14"/>
                      <a:pt x="6" y="22"/>
                    </a:cubicBezTo>
                    <a:cubicBezTo>
                      <a:pt x="0" y="12"/>
                      <a:pt x="17" y="8"/>
                      <a:pt x="20" y="0"/>
                    </a:cubicBezTo>
                    <a:close/>
                    <a:moveTo>
                      <a:pt x="8" y="15"/>
                    </a:moveTo>
                    <a:cubicBezTo>
                      <a:pt x="11" y="13"/>
                      <a:pt x="20" y="4"/>
                      <a:pt x="17" y="6"/>
                    </a:cubicBezTo>
                    <a:cubicBezTo>
                      <a:pt x="10" y="11"/>
                      <a:pt x="6" y="17"/>
                      <a:pt x="8" y="1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19" name="Freeform 248"/>
              <p:cNvSpPr>
                <a:spLocks/>
              </p:cNvSpPr>
              <p:nvPr/>
            </p:nvSpPr>
            <p:spPr bwMode="auto">
              <a:xfrm>
                <a:off x="1988" y="605"/>
                <a:ext cx="28" cy="26"/>
              </a:xfrm>
              <a:custGeom>
                <a:avLst/>
                <a:gdLst>
                  <a:gd name="T0" fmla="*/ 88 w 14"/>
                  <a:gd name="T1" fmla="*/ 16 h 13"/>
                  <a:gd name="T2" fmla="*/ 16 w 14"/>
                  <a:gd name="T3" fmla="*/ 88 h 13"/>
                  <a:gd name="T4" fmla="*/ 88 w 14"/>
                  <a:gd name="T5" fmla="*/ 16 h 13"/>
                  <a:gd name="T6" fmla="*/ 0 60000 65536"/>
                  <a:gd name="T7" fmla="*/ 0 60000 65536"/>
                  <a:gd name="T8" fmla="*/ 0 60000 65536"/>
                  <a:gd name="T9" fmla="*/ 0 w 14"/>
                  <a:gd name="T10" fmla="*/ 0 h 13"/>
                  <a:gd name="T11" fmla="*/ 14 w 14"/>
                  <a:gd name="T12" fmla="*/ 13 h 13"/>
                </a:gdLst>
                <a:ahLst/>
                <a:cxnLst>
                  <a:cxn ang="T6">
                    <a:pos x="T0" y="T1"/>
                  </a:cxn>
                  <a:cxn ang="T7">
                    <a:pos x="T2" y="T3"/>
                  </a:cxn>
                  <a:cxn ang="T8">
                    <a:pos x="T4" y="T5"/>
                  </a:cxn>
                </a:cxnLst>
                <a:rect l="T9" t="T10" r="T11" b="T12"/>
                <a:pathLst>
                  <a:path w="14" h="13">
                    <a:moveTo>
                      <a:pt x="11" y="2"/>
                    </a:moveTo>
                    <a:cubicBezTo>
                      <a:pt x="14" y="0"/>
                      <a:pt x="5" y="9"/>
                      <a:pt x="2" y="11"/>
                    </a:cubicBezTo>
                    <a:cubicBezTo>
                      <a:pt x="0" y="13"/>
                      <a:pt x="4" y="7"/>
                      <a:pt x="11"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20" name="Freeform 249"/>
              <p:cNvSpPr>
                <a:spLocks/>
              </p:cNvSpPr>
              <p:nvPr/>
            </p:nvSpPr>
            <p:spPr bwMode="auto">
              <a:xfrm>
                <a:off x="1712" y="631"/>
                <a:ext cx="22" cy="24"/>
              </a:xfrm>
              <a:custGeom>
                <a:avLst/>
                <a:gdLst>
                  <a:gd name="T0" fmla="*/ 0 w 11"/>
                  <a:gd name="T1" fmla="*/ 0 h 12"/>
                  <a:gd name="T2" fmla="*/ 88 w 11"/>
                  <a:gd name="T3" fmla="*/ 96 h 12"/>
                  <a:gd name="T4" fmla="*/ 72 w 11"/>
                  <a:gd name="T5" fmla="*/ 96 h 12"/>
                  <a:gd name="T6" fmla="*/ 0 w 11"/>
                  <a:gd name="T7" fmla="*/ 24 h 12"/>
                  <a:gd name="T8" fmla="*/ 0 w 11"/>
                  <a:gd name="T9" fmla="*/ 0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0" y="0"/>
                    </a:moveTo>
                    <a:cubicBezTo>
                      <a:pt x="5" y="3"/>
                      <a:pt x="8" y="7"/>
                      <a:pt x="11" y="12"/>
                    </a:cubicBezTo>
                    <a:cubicBezTo>
                      <a:pt x="10" y="12"/>
                      <a:pt x="10" y="12"/>
                      <a:pt x="9" y="12"/>
                    </a:cubicBezTo>
                    <a:cubicBezTo>
                      <a:pt x="7" y="8"/>
                      <a:pt x="4" y="5"/>
                      <a:pt x="0" y="3"/>
                    </a:cubicBezTo>
                    <a:cubicBezTo>
                      <a:pt x="0" y="2"/>
                      <a:pt x="0" y="1"/>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21" name="Freeform 250"/>
              <p:cNvSpPr>
                <a:spLocks noEditPoints="1"/>
              </p:cNvSpPr>
              <p:nvPr/>
            </p:nvSpPr>
            <p:spPr bwMode="auto">
              <a:xfrm>
                <a:off x="1818" y="625"/>
                <a:ext cx="2704" cy="1070"/>
              </a:xfrm>
              <a:custGeom>
                <a:avLst/>
                <a:gdLst>
                  <a:gd name="T0" fmla="*/ 4796 w 1351"/>
                  <a:gd name="T1" fmla="*/ 224 h 534"/>
                  <a:gd name="T2" fmla="*/ 5652 w 1351"/>
                  <a:gd name="T3" fmla="*/ 417 h 534"/>
                  <a:gd name="T4" fmla="*/ 6741 w 1351"/>
                  <a:gd name="T5" fmla="*/ 369 h 534"/>
                  <a:gd name="T6" fmla="*/ 9229 w 1351"/>
                  <a:gd name="T7" fmla="*/ 345 h 534"/>
                  <a:gd name="T8" fmla="*/ 10552 w 1351"/>
                  <a:gd name="T9" fmla="*/ 168 h 534"/>
                  <a:gd name="T10" fmla="*/ 10296 w 1351"/>
                  <a:gd name="T11" fmla="*/ 489 h 534"/>
                  <a:gd name="T12" fmla="*/ 9927 w 1351"/>
                  <a:gd name="T13" fmla="*/ 1160 h 534"/>
                  <a:gd name="T14" fmla="*/ 9671 w 1351"/>
                  <a:gd name="T15" fmla="*/ 1859 h 534"/>
                  <a:gd name="T16" fmla="*/ 9437 w 1351"/>
                  <a:gd name="T17" fmla="*/ 1104 h 534"/>
                  <a:gd name="T18" fmla="*/ 8260 w 1351"/>
                  <a:gd name="T19" fmla="*/ 1803 h 534"/>
                  <a:gd name="T20" fmla="*/ 8676 w 1351"/>
                  <a:gd name="T21" fmla="*/ 3613 h 534"/>
                  <a:gd name="T22" fmla="*/ 7255 w 1351"/>
                  <a:gd name="T23" fmla="*/ 2911 h 534"/>
                  <a:gd name="T24" fmla="*/ 5844 w 1351"/>
                  <a:gd name="T25" fmla="*/ 2863 h 534"/>
                  <a:gd name="T26" fmla="*/ 4780 w 1351"/>
                  <a:gd name="T27" fmla="*/ 3260 h 534"/>
                  <a:gd name="T28" fmla="*/ 3457 w 1351"/>
                  <a:gd name="T29" fmla="*/ 2863 h 534"/>
                  <a:gd name="T30" fmla="*/ 2668 w 1351"/>
                  <a:gd name="T31" fmla="*/ 3000 h 534"/>
                  <a:gd name="T32" fmla="*/ 1539 w 1351"/>
                  <a:gd name="T33" fmla="*/ 3509 h 534"/>
                  <a:gd name="T34" fmla="*/ 969 w 1351"/>
                  <a:gd name="T35" fmla="*/ 3959 h 534"/>
                  <a:gd name="T36" fmla="*/ 432 w 1351"/>
                  <a:gd name="T37" fmla="*/ 3112 h 534"/>
                  <a:gd name="T38" fmla="*/ 256 w 1351"/>
                  <a:gd name="T39" fmla="*/ 2300 h 534"/>
                  <a:gd name="T40" fmla="*/ 344 w 1351"/>
                  <a:gd name="T41" fmla="*/ 1377 h 534"/>
                  <a:gd name="T42" fmla="*/ 1057 w 1351"/>
                  <a:gd name="T43" fmla="*/ 1553 h 534"/>
                  <a:gd name="T44" fmla="*/ 2060 w 1351"/>
                  <a:gd name="T45" fmla="*/ 1336 h 534"/>
                  <a:gd name="T46" fmla="*/ 2380 w 1351"/>
                  <a:gd name="T47" fmla="*/ 779 h 534"/>
                  <a:gd name="T48" fmla="*/ 2720 w 1351"/>
                  <a:gd name="T49" fmla="*/ 1513 h 534"/>
                  <a:gd name="T50" fmla="*/ 3184 w 1351"/>
                  <a:gd name="T51" fmla="*/ 1336 h 534"/>
                  <a:gd name="T52" fmla="*/ 3096 w 1351"/>
                  <a:gd name="T53" fmla="*/ 980 h 534"/>
                  <a:gd name="T54" fmla="*/ 3272 w 1351"/>
                  <a:gd name="T55" fmla="*/ 940 h 534"/>
                  <a:gd name="T56" fmla="*/ 3385 w 1351"/>
                  <a:gd name="T57" fmla="*/ 603 h 534"/>
                  <a:gd name="T58" fmla="*/ 4041 w 1351"/>
                  <a:gd name="T59" fmla="*/ 64 h 534"/>
                  <a:gd name="T60" fmla="*/ 3401 w 1351"/>
                  <a:gd name="T61" fmla="*/ 603 h 534"/>
                  <a:gd name="T62" fmla="*/ 3200 w 1351"/>
                  <a:gd name="T63" fmla="*/ 852 h 534"/>
                  <a:gd name="T64" fmla="*/ 3256 w 1351"/>
                  <a:gd name="T65" fmla="*/ 1104 h 534"/>
                  <a:gd name="T66" fmla="*/ 2700 w 1351"/>
                  <a:gd name="T67" fmla="*/ 1537 h 534"/>
                  <a:gd name="T68" fmla="*/ 2396 w 1351"/>
                  <a:gd name="T69" fmla="*/ 795 h 534"/>
                  <a:gd name="T70" fmla="*/ 2060 w 1351"/>
                  <a:gd name="T71" fmla="*/ 1353 h 534"/>
                  <a:gd name="T72" fmla="*/ 737 w 1351"/>
                  <a:gd name="T73" fmla="*/ 1876 h 534"/>
                  <a:gd name="T74" fmla="*/ 184 w 1351"/>
                  <a:gd name="T75" fmla="*/ 1232 h 534"/>
                  <a:gd name="T76" fmla="*/ 272 w 1351"/>
                  <a:gd name="T77" fmla="*/ 2324 h 534"/>
                  <a:gd name="T78" fmla="*/ 448 w 1351"/>
                  <a:gd name="T79" fmla="*/ 3096 h 534"/>
                  <a:gd name="T80" fmla="*/ 1161 w 1351"/>
                  <a:gd name="T81" fmla="*/ 3741 h 534"/>
                  <a:gd name="T82" fmla="*/ 1843 w 1351"/>
                  <a:gd name="T83" fmla="*/ 3831 h 534"/>
                  <a:gd name="T84" fmla="*/ 2684 w 1351"/>
                  <a:gd name="T85" fmla="*/ 3236 h 534"/>
                  <a:gd name="T86" fmla="*/ 3457 w 1351"/>
                  <a:gd name="T87" fmla="*/ 2839 h 534"/>
                  <a:gd name="T88" fmla="*/ 4780 w 1351"/>
                  <a:gd name="T89" fmla="*/ 3236 h 534"/>
                  <a:gd name="T90" fmla="*/ 5844 w 1351"/>
                  <a:gd name="T91" fmla="*/ 2839 h 534"/>
                  <a:gd name="T92" fmla="*/ 7255 w 1351"/>
                  <a:gd name="T93" fmla="*/ 2469 h 534"/>
                  <a:gd name="T94" fmla="*/ 8941 w 1351"/>
                  <a:gd name="T95" fmla="*/ 3597 h 534"/>
                  <a:gd name="T96" fmla="*/ 8516 w 1351"/>
                  <a:gd name="T97" fmla="*/ 1553 h 534"/>
                  <a:gd name="T98" fmla="*/ 9495 w 1351"/>
                  <a:gd name="T99" fmla="*/ 1208 h 534"/>
                  <a:gd name="T100" fmla="*/ 9927 w 1351"/>
                  <a:gd name="T101" fmla="*/ 2108 h 534"/>
                  <a:gd name="T102" fmla="*/ 10480 w 1351"/>
                  <a:gd name="T103" fmla="*/ 852 h 534"/>
                  <a:gd name="T104" fmla="*/ 10208 w 1351"/>
                  <a:gd name="T105" fmla="*/ 329 h 534"/>
                  <a:gd name="T106" fmla="*/ 10336 w 1351"/>
                  <a:gd name="T107" fmla="*/ 168 h 534"/>
                  <a:gd name="T108" fmla="*/ 8228 w 1351"/>
                  <a:gd name="T109" fmla="*/ 224 h 534"/>
                  <a:gd name="T110" fmla="*/ 6381 w 1351"/>
                  <a:gd name="T111" fmla="*/ 619 h 534"/>
                  <a:gd name="T112" fmla="*/ 4579 w 1351"/>
                  <a:gd name="T113" fmla="*/ 651 h 534"/>
                  <a:gd name="T114" fmla="*/ 2832 w 1351"/>
                  <a:gd name="T115" fmla="*/ 940 h 5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51"/>
                  <a:gd name="T175" fmla="*/ 0 h 534"/>
                  <a:gd name="T176" fmla="*/ 1351 w 1351"/>
                  <a:gd name="T177" fmla="*/ 534 h 5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51" h="534">
                    <a:moveTo>
                      <a:pt x="491" y="43"/>
                    </a:moveTo>
                    <a:cubicBezTo>
                      <a:pt x="491" y="30"/>
                      <a:pt x="491" y="17"/>
                      <a:pt x="491" y="3"/>
                    </a:cubicBezTo>
                    <a:cubicBezTo>
                      <a:pt x="499" y="4"/>
                      <a:pt x="510" y="0"/>
                      <a:pt x="506" y="12"/>
                    </a:cubicBezTo>
                    <a:cubicBezTo>
                      <a:pt x="539" y="16"/>
                      <a:pt x="588" y="2"/>
                      <a:pt x="598" y="28"/>
                    </a:cubicBezTo>
                    <a:cubicBezTo>
                      <a:pt x="589" y="45"/>
                      <a:pt x="572" y="53"/>
                      <a:pt x="562" y="68"/>
                    </a:cubicBezTo>
                    <a:cubicBezTo>
                      <a:pt x="565" y="72"/>
                      <a:pt x="568" y="76"/>
                      <a:pt x="571" y="79"/>
                    </a:cubicBezTo>
                    <a:cubicBezTo>
                      <a:pt x="587" y="68"/>
                      <a:pt x="596" y="50"/>
                      <a:pt x="613" y="41"/>
                    </a:cubicBezTo>
                    <a:cubicBezTo>
                      <a:pt x="626" y="63"/>
                      <a:pt x="675" y="48"/>
                      <a:pt x="705" y="52"/>
                    </a:cubicBezTo>
                    <a:cubicBezTo>
                      <a:pt x="710" y="51"/>
                      <a:pt x="706" y="41"/>
                      <a:pt x="707" y="37"/>
                    </a:cubicBezTo>
                    <a:cubicBezTo>
                      <a:pt x="759" y="27"/>
                      <a:pt x="775" y="54"/>
                      <a:pt x="796" y="75"/>
                    </a:cubicBezTo>
                    <a:cubicBezTo>
                      <a:pt x="801" y="69"/>
                      <a:pt x="797" y="55"/>
                      <a:pt x="798" y="46"/>
                    </a:cubicBezTo>
                    <a:cubicBezTo>
                      <a:pt x="813" y="46"/>
                      <a:pt x="827" y="46"/>
                      <a:pt x="841" y="46"/>
                    </a:cubicBezTo>
                    <a:cubicBezTo>
                      <a:pt x="846" y="43"/>
                      <a:pt x="842" y="32"/>
                      <a:pt x="843" y="26"/>
                    </a:cubicBezTo>
                    <a:cubicBezTo>
                      <a:pt x="896" y="36"/>
                      <a:pt x="979" y="12"/>
                      <a:pt x="1026" y="26"/>
                    </a:cubicBezTo>
                    <a:cubicBezTo>
                      <a:pt x="1035" y="28"/>
                      <a:pt x="1040" y="38"/>
                      <a:pt x="1046" y="43"/>
                    </a:cubicBezTo>
                    <a:cubicBezTo>
                      <a:pt x="1081" y="43"/>
                      <a:pt x="1116" y="43"/>
                      <a:pt x="1151" y="43"/>
                    </a:cubicBezTo>
                    <a:cubicBezTo>
                      <a:pt x="1147" y="34"/>
                      <a:pt x="1129" y="27"/>
                      <a:pt x="1131" y="19"/>
                    </a:cubicBezTo>
                    <a:cubicBezTo>
                      <a:pt x="1176" y="27"/>
                      <a:pt x="1249" y="8"/>
                      <a:pt x="1289" y="19"/>
                    </a:cubicBezTo>
                    <a:cubicBezTo>
                      <a:pt x="1300" y="22"/>
                      <a:pt x="1305" y="33"/>
                      <a:pt x="1311" y="39"/>
                    </a:cubicBezTo>
                    <a:cubicBezTo>
                      <a:pt x="1318" y="38"/>
                      <a:pt x="1309" y="22"/>
                      <a:pt x="1316" y="21"/>
                    </a:cubicBezTo>
                    <a:cubicBezTo>
                      <a:pt x="1335" y="24"/>
                      <a:pt x="1350" y="32"/>
                      <a:pt x="1351" y="52"/>
                    </a:cubicBezTo>
                    <a:cubicBezTo>
                      <a:pt x="1334" y="52"/>
                      <a:pt x="1317" y="52"/>
                      <a:pt x="1300" y="52"/>
                    </a:cubicBezTo>
                    <a:cubicBezTo>
                      <a:pt x="1291" y="51"/>
                      <a:pt x="1291" y="39"/>
                      <a:pt x="1276" y="43"/>
                    </a:cubicBezTo>
                    <a:cubicBezTo>
                      <a:pt x="1269" y="50"/>
                      <a:pt x="1286" y="52"/>
                      <a:pt x="1284" y="61"/>
                    </a:cubicBezTo>
                    <a:cubicBezTo>
                      <a:pt x="1277" y="61"/>
                      <a:pt x="1270" y="61"/>
                      <a:pt x="1262" y="61"/>
                    </a:cubicBezTo>
                    <a:cubicBezTo>
                      <a:pt x="1262" y="67"/>
                      <a:pt x="1262" y="73"/>
                      <a:pt x="1262" y="79"/>
                    </a:cubicBezTo>
                    <a:cubicBezTo>
                      <a:pt x="1291" y="75"/>
                      <a:pt x="1299" y="91"/>
                      <a:pt x="1309" y="106"/>
                    </a:cubicBezTo>
                    <a:cubicBezTo>
                      <a:pt x="1287" y="120"/>
                      <a:pt x="1282" y="152"/>
                      <a:pt x="1238" y="144"/>
                    </a:cubicBezTo>
                    <a:cubicBezTo>
                      <a:pt x="1232" y="153"/>
                      <a:pt x="1237" y="173"/>
                      <a:pt x="1235" y="186"/>
                    </a:cubicBezTo>
                    <a:cubicBezTo>
                      <a:pt x="1261" y="206"/>
                      <a:pt x="1276" y="230"/>
                      <a:pt x="1269" y="289"/>
                    </a:cubicBezTo>
                    <a:cubicBezTo>
                      <a:pt x="1263" y="291"/>
                      <a:pt x="1247" y="274"/>
                      <a:pt x="1238" y="264"/>
                    </a:cubicBezTo>
                    <a:cubicBezTo>
                      <a:pt x="1226" y="253"/>
                      <a:pt x="1215" y="240"/>
                      <a:pt x="1206" y="231"/>
                    </a:cubicBezTo>
                    <a:cubicBezTo>
                      <a:pt x="1206" y="195"/>
                      <a:pt x="1206" y="159"/>
                      <a:pt x="1206" y="124"/>
                    </a:cubicBezTo>
                    <a:cubicBezTo>
                      <a:pt x="1204" y="119"/>
                      <a:pt x="1192" y="123"/>
                      <a:pt x="1186" y="122"/>
                    </a:cubicBezTo>
                    <a:cubicBezTo>
                      <a:pt x="1185" y="131"/>
                      <a:pt x="1189" y="147"/>
                      <a:pt x="1184" y="153"/>
                    </a:cubicBezTo>
                    <a:cubicBezTo>
                      <a:pt x="1173" y="156"/>
                      <a:pt x="1179" y="143"/>
                      <a:pt x="1177" y="137"/>
                    </a:cubicBezTo>
                    <a:cubicBezTo>
                      <a:pt x="1167" y="137"/>
                      <a:pt x="1157" y="137"/>
                      <a:pt x="1146" y="137"/>
                    </a:cubicBezTo>
                    <a:cubicBezTo>
                      <a:pt x="1146" y="156"/>
                      <a:pt x="1146" y="176"/>
                      <a:pt x="1146" y="195"/>
                    </a:cubicBezTo>
                    <a:cubicBezTo>
                      <a:pt x="1118" y="195"/>
                      <a:pt x="1090" y="195"/>
                      <a:pt x="1062" y="195"/>
                    </a:cubicBezTo>
                    <a:cubicBezTo>
                      <a:pt x="1050" y="203"/>
                      <a:pt x="1042" y="216"/>
                      <a:pt x="1030" y="224"/>
                    </a:cubicBezTo>
                    <a:cubicBezTo>
                      <a:pt x="1030" y="243"/>
                      <a:pt x="1030" y="261"/>
                      <a:pt x="1030" y="280"/>
                    </a:cubicBezTo>
                    <a:cubicBezTo>
                      <a:pt x="1080" y="274"/>
                      <a:pt x="1096" y="300"/>
                      <a:pt x="1117" y="324"/>
                    </a:cubicBezTo>
                    <a:cubicBezTo>
                      <a:pt x="1117" y="366"/>
                      <a:pt x="1117" y="408"/>
                      <a:pt x="1117" y="449"/>
                    </a:cubicBezTo>
                    <a:cubicBezTo>
                      <a:pt x="1105" y="449"/>
                      <a:pt x="1093" y="449"/>
                      <a:pt x="1082" y="449"/>
                    </a:cubicBezTo>
                    <a:cubicBezTo>
                      <a:pt x="1077" y="421"/>
                      <a:pt x="1092" y="374"/>
                      <a:pt x="1070" y="362"/>
                    </a:cubicBezTo>
                    <a:cubicBezTo>
                      <a:pt x="1014" y="405"/>
                      <a:pt x="978" y="330"/>
                      <a:pt x="948" y="309"/>
                    </a:cubicBezTo>
                    <a:cubicBezTo>
                      <a:pt x="934" y="309"/>
                      <a:pt x="920" y="309"/>
                      <a:pt x="905" y="309"/>
                    </a:cubicBezTo>
                    <a:cubicBezTo>
                      <a:pt x="905" y="327"/>
                      <a:pt x="905" y="344"/>
                      <a:pt x="905" y="362"/>
                    </a:cubicBezTo>
                    <a:cubicBezTo>
                      <a:pt x="890" y="365"/>
                      <a:pt x="876" y="359"/>
                      <a:pt x="863" y="362"/>
                    </a:cubicBezTo>
                    <a:cubicBezTo>
                      <a:pt x="843" y="368"/>
                      <a:pt x="842" y="391"/>
                      <a:pt x="819" y="387"/>
                    </a:cubicBezTo>
                    <a:cubicBezTo>
                      <a:pt x="804" y="384"/>
                      <a:pt x="805" y="371"/>
                      <a:pt x="790" y="362"/>
                    </a:cubicBezTo>
                    <a:cubicBezTo>
                      <a:pt x="773" y="386"/>
                      <a:pt x="742" y="377"/>
                      <a:pt x="729" y="356"/>
                    </a:cubicBezTo>
                    <a:cubicBezTo>
                      <a:pt x="719" y="356"/>
                      <a:pt x="709" y="356"/>
                      <a:pt x="698" y="356"/>
                    </a:cubicBezTo>
                    <a:cubicBezTo>
                      <a:pt x="698" y="367"/>
                      <a:pt x="698" y="378"/>
                      <a:pt x="698" y="389"/>
                    </a:cubicBezTo>
                    <a:cubicBezTo>
                      <a:pt x="665" y="395"/>
                      <a:pt x="661" y="373"/>
                      <a:pt x="645" y="362"/>
                    </a:cubicBezTo>
                    <a:cubicBezTo>
                      <a:pt x="621" y="365"/>
                      <a:pt x="620" y="404"/>
                      <a:pt x="596" y="405"/>
                    </a:cubicBezTo>
                    <a:cubicBezTo>
                      <a:pt x="584" y="405"/>
                      <a:pt x="580" y="387"/>
                      <a:pt x="567" y="382"/>
                    </a:cubicBezTo>
                    <a:cubicBezTo>
                      <a:pt x="552" y="378"/>
                      <a:pt x="536" y="385"/>
                      <a:pt x="524" y="382"/>
                    </a:cubicBezTo>
                    <a:cubicBezTo>
                      <a:pt x="501" y="376"/>
                      <a:pt x="492" y="343"/>
                      <a:pt x="477" y="340"/>
                    </a:cubicBezTo>
                    <a:cubicBezTo>
                      <a:pt x="459" y="353"/>
                      <a:pt x="453" y="361"/>
                      <a:pt x="431" y="356"/>
                    </a:cubicBezTo>
                    <a:cubicBezTo>
                      <a:pt x="411" y="350"/>
                      <a:pt x="411" y="332"/>
                      <a:pt x="391" y="336"/>
                    </a:cubicBezTo>
                    <a:cubicBezTo>
                      <a:pt x="379" y="338"/>
                      <a:pt x="378" y="349"/>
                      <a:pt x="366" y="356"/>
                    </a:cubicBezTo>
                    <a:cubicBezTo>
                      <a:pt x="345" y="355"/>
                      <a:pt x="324" y="354"/>
                      <a:pt x="321" y="371"/>
                    </a:cubicBezTo>
                    <a:cubicBezTo>
                      <a:pt x="321" y="376"/>
                      <a:pt x="329" y="372"/>
                      <a:pt x="333" y="373"/>
                    </a:cubicBezTo>
                    <a:cubicBezTo>
                      <a:pt x="328" y="389"/>
                      <a:pt x="339" y="401"/>
                      <a:pt x="339" y="405"/>
                    </a:cubicBezTo>
                    <a:cubicBezTo>
                      <a:pt x="317" y="402"/>
                      <a:pt x="298" y="409"/>
                      <a:pt x="277" y="405"/>
                    </a:cubicBezTo>
                    <a:cubicBezTo>
                      <a:pt x="267" y="403"/>
                      <a:pt x="256" y="390"/>
                      <a:pt x="235" y="396"/>
                    </a:cubicBezTo>
                    <a:cubicBezTo>
                      <a:pt x="214" y="401"/>
                      <a:pt x="209" y="424"/>
                      <a:pt x="192" y="436"/>
                    </a:cubicBezTo>
                    <a:cubicBezTo>
                      <a:pt x="205" y="450"/>
                      <a:pt x="218" y="464"/>
                      <a:pt x="232" y="476"/>
                    </a:cubicBezTo>
                    <a:cubicBezTo>
                      <a:pt x="219" y="500"/>
                      <a:pt x="246" y="525"/>
                      <a:pt x="230" y="534"/>
                    </a:cubicBezTo>
                    <a:cubicBezTo>
                      <a:pt x="218" y="526"/>
                      <a:pt x="211" y="513"/>
                      <a:pt x="199" y="505"/>
                    </a:cubicBezTo>
                    <a:cubicBezTo>
                      <a:pt x="170" y="503"/>
                      <a:pt x="131" y="512"/>
                      <a:pt x="121" y="492"/>
                    </a:cubicBezTo>
                    <a:cubicBezTo>
                      <a:pt x="124" y="478"/>
                      <a:pt x="140" y="476"/>
                      <a:pt x="143" y="463"/>
                    </a:cubicBezTo>
                    <a:cubicBezTo>
                      <a:pt x="143" y="458"/>
                      <a:pt x="135" y="462"/>
                      <a:pt x="132" y="460"/>
                    </a:cubicBezTo>
                    <a:cubicBezTo>
                      <a:pt x="142" y="449"/>
                      <a:pt x="155" y="441"/>
                      <a:pt x="150" y="416"/>
                    </a:cubicBezTo>
                    <a:cubicBezTo>
                      <a:pt x="94" y="430"/>
                      <a:pt x="96" y="386"/>
                      <a:pt x="54" y="387"/>
                    </a:cubicBezTo>
                    <a:cubicBezTo>
                      <a:pt x="60" y="351"/>
                      <a:pt x="35" y="345"/>
                      <a:pt x="18" y="331"/>
                    </a:cubicBezTo>
                    <a:cubicBezTo>
                      <a:pt x="18" y="321"/>
                      <a:pt x="18" y="310"/>
                      <a:pt x="18" y="300"/>
                    </a:cubicBezTo>
                    <a:cubicBezTo>
                      <a:pt x="23" y="300"/>
                      <a:pt x="27" y="300"/>
                      <a:pt x="32" y="300"/>
                    </a:cubicBezTo>
                    <a:cubicBezTo>
                      <a:pt x="32" y="295"/>
                      <a:pt x="32" y="291"/>
                      <a:pt x="32" y="286"/>
                    </a:cubicBezTo>
                    <a:cubicBezTo>
                      <a:pt x="30" y="281"/>
                      <a:pt x="19" y="286"/>
                      <a:pt x="14" y="284"/>
                    </a:cubicBezTo>
                    <a:cubicBezTo>
                      <a:pt x="29" y="268"/>
                      <a:pt x="39" y="246"/>
                      <a:pt x="29" y="213"/>
                    </a:cubicBezTo>
                    <a:cubicBezTo>
                      <a:pt x="25" y="197"/>
                      <a:pt x="7" y="194"/>
                      <a:pt x="5" y="184"/>
                    </a:cubicBezTo>
                    <a:cubicBezTo>
                      <a:pt x="0" y="154"/>
                      <a:pt x="34" y="142"/>
                      <a:pt x="43" y="171"/>
                    </a:cubicBezTo>
                    <a:cubicBezTo>
                      <a:pt x="75" y="167"/>
                      <a:pt x="98" y="173"/>
                      <a:pt x="105" y="195"/>
                    </a:cubicBezTo>
                    <a:cubicBezTo>
                      <a:pt x="91" y="204"/>
                      <a:pt x="61" y="197"/>
                      <a:pt x="41" y="200"/>
                    </a:cubicBezTo>
                    <a:cubicBezTo>
                      <a:pt x="54" y="216"/>
                      <a:pt x="64" y="238"/>
                      <a:pt x="90" y="231"/>
                    </a:cubicBezTo>
                    <a:cubicBezTo>
                      <a:pt x="107" y="226"/>
                      <a:pt x="114" y="196"/>
                      <a:pt x="132" y="193"/>
                    </a:cubicBezTo>
                    <a:cubicBezTo>
                      <a:pt x="133" y="185"/>
                      <a:pt x="129" y="171"/>
                      <a:pt x="134" y="166"/>
                    </a:cubicBezTo>
                    <a:cubicBezTo>
                      <a:pt x="146" y="163"/>
                      <a:pt x="139" y="179"/>
                      <a:pt x="141" y="186"/>
                    </a:cubicBezTo>
                    <a:cubicBezTo>
                      <a:pt x="166" y="191"/>
                      <a:pt x="168" y="173"/>
                      <a:pt x="181" y="166"/>
                    </a:cubicBezTo>
                    <a:cubicBezTo>
                      <a:pt x="206" y="166"/>
                      <a:pt x="232" y="166"/>
                      <a:pt x="257" y="166"/>
                    </a:cubicBezTo>
                    <a:cubicBezTo>
                      <a:pt x="262" y="165"/>
                      <a:pt x="258" y="155"/>
                      <a:pt x="259" y="150"/>
                    </a:cubicBezTo>
                    <a:cubicBezTo>
                      <a:pt x="288" y="150"/>
                      <a:pt x="319" y="147"/>
                      <a:pt x="326" y="168"/>
                    </a:cubicBezTo>
                    <a:cubicBezTo>
                      <a:pt x="334" y="146"/>
                      <a:pt x="320" y="125"/>
                      <a:pt x="297" y="126"/>
                    </a:cubicBezTo>
                    <a:cubicBezTo>
                      <a:pt x="297" y="116"/>
                      <a:pt x="297" y="107"/>
                      <a:pt x="297" y="97"/>
                    </a:cubicBezTo>
                    <a:cubicBezTo>
                      <a:pt x="307" y="97"/>
                      <a:pt x="318" y="97"/>
                      <a:pt x="328" y="97"/>
                    </a:cubicBezTo>
                    <a:cubicBezTo>
                      <a:pt x="321" y="138"/>
                      <a:pt x="365" y="128"/>
                      <a:pt x="355" y="173"/>
                    </a:cubicBezTo>
                    <a:cubicBezTo>
                      <a:pt x="350" y="173"/>
                      <a:pt x="344" y="173"/>
                      <a:pt x="339" y="173"/>
                    </a:cubicBezTo>
                    <a:cubicBezTo>
                      <a:pt x="339" y="178"/>
                      <a:pt x="339" y="183"/>
                      <a:pt x="339" y="188"/>
                    </a:cubicBezTo>
                    <a:cubicBezTo>
                      <a:pt x="347" y="194"/>
                      <a:pt x="364" y="189"/>
                      <a:pt x="375" y="191"/>
                    </a:cubicBezTo>
                    <a:cubicBezTo>
                      <a:pt x="375" y="177"/>
                      <a:pt x="375" y="164"/>
                      <a:pt x="375" y="150"/>
                    </a:cubicBezTo>
                    <a:cubicBezTo>
                      <a:pt x="381" y="150"/>
                      <a:pt x="387" y="150"/>
                      <a:pt x="393" y="150"/>
                    </a:cubicBezTo>
                    <a:cubicBezTo>
                      <a:pt x="394" y="156"/>
                      <a:pt x="389" y="168"/>
                      <a:pt x="397" y="166"/>
                    </a:cubicBezTo>
                    <a:cubicBezTo>
                      <a:pt x="411" y="168"/>
                      <a:pt x="401" y="146"/>
                      <a:pt x="404" y="137"/>
                    </a:cubicBezTo>
                    <a:cubicBezTo>
                      <a:pt x="366" y="144"/>
                      <a:pt x="336" y="119"/>
                      <a:pt x="348" y="90"/>
                    </a:cubicBezTo>
                    <a:cubicBezTo>
                      <a:pt x="362" y="89"/>
                      <a:pt x="352" y="110"/>
                      <a:pt x="355" y="119"/>
                    </a:cubicBezTo>
                    <a:cubicBezTo>
                      <a:pt x="361" y="124"/>
                      <a:pt x="376" y="120"/>
                      <a:pt x="386" y="122"/>
                    </a:cubicBezTo>
                    <a:cubicBezTo>
                      <a:pt x="386" y="119"/>
                      <a:pt x="386" y="116"/>
                      <a:pt x="386" y="113"/>
                    </a:cubicBezTo>
                    <a:cubicBezTo>
                      <a:pt x="389" y="102"/>
                      <a:pt x="368" y="115"/>
                      <a:pt x="370" y="104"/>
                    </a:cubicBezTo>
                    <a:cubicBezTo>
                      <a:pt x="382" y="104"/>
                      <a:pt x="394" y="104"/>
                      <a:pt x="406" y="104"/>
                    </a:cubicBezTo>
                    <a:cubicBezTo>
                      <a:pt x="407" y="108"/>
                      <a:pt x="403" y="117"/>
                      <a:pt x="408" y="117"/>
                    </a:cubicBezTo>
                    <a:cubicBezTo>
                      <a:pt x="411" y="117"/>
                      <a:pt x="414" y="117"/>
                      <a:pt x="417" y="117"/>
                    </a:cubicBezTo>
                    <a:cubicBezTo>
                      <a:pt x="422" y="112"/>
                      <a:pt x="418" y="97"/>
                      <a:pt x="420" y="88"/>
                    </a:cubicBezTo>
                    <a:cubicBezTo>
                      <a:pt x="416" y="81"/>
                      <a:pt x="393" y="92"/>
                      <a:pt x="393" y="81"/>
                    </a:cubicBezTo>
                    <a:cubicBezTo>
                      <a:pt x="391" y="68"/>
                      <a:pt x="413" y="78"/>
                      <a:pt x="422" y="75"/>
                    </a:cubicBezTo>
                    <a:cubicBezTo>
                      <a:pt x="416" y="67"/>
                      <a:pt x="407" y="61"/>
                      <a:pt x="411" y="43"/>
                    </a:cubicBezTo>
                    <a:cubicBezTo>
                      <a:pt x="437" y="43"/>
                      <a:pt x="464" y="43"/>
                      <a:pt x="491" y="43"/>
                    </a:cubicBezTo>
                    <a:close/>
                    <a:moveTo>
                      <a:pt x="584" y="15"/>
                    </a:moveTo>
                    <a:cubicBezTo>
                      <a:pt x="559" y="11"/>
                      <a:pt x="518" y="23"/>
                      <a:pt x="504" y="8"/>
                    </a:cubicBezTo>
                    <a:cubicBezTo>
                      <a:pt x="504" y="5"/>
                      <a:pt x="499" y="6"/>
                      <a:pt x="495" y="6"/>
                    </a:cubicBezTo>
                    <a:cubicBezTo>
                      <a:pt x="489" y="14"/>
                      <a:pt x="497" y="37"/>
                      <a:pt x="491" y="46"/>
                    </a:cubicBezTo>
                    <a:cubicBezTo>
                      <a:pt x="465" y="46"/>
                      <a:pt x="439" y="46"/>
                      <a:pt x="413" y="46"/>
                    </a:cubicBezTo>
                    <a:cubicBezTo>
                      <a:pt x="408" y="63"/>
                      <a:pt x="420" y="65"/>
                      <a:pt x="424" y="75"/>
                    </a:cubicBezTo>
                    <a:cubicBezTo>
                      <a:pt x="419" y="82"/>
                      <a:pt x="396" y="71"/>
                      <a:pt x="395" y="81"/>
                    </a:cubicBezTo>
                    <a:cubicBezTo>
                      <a:pt x="399" y="87"/>
                      <a:pt x="417" y="80"/>
                      <a:pt x="422" y="86"/>
                    </a:cubicBezTo>
                    <a:cubicBezTo>
                      <a:pt x="420" y="97"/>
                      <a:pt x="426" y="116"/>
                      <a:pt x="417" y="119"/>
                    </a:cubicBezTo>
                    <a:cubicBezTo>
                      <a:pt x="401" y="125"/>
                      <a:pt x="408" y="108"/>
                      <a:pt x="399" y="106"/>
                    </a:cubicBezTo>
                    <a:cubicBezTo>
                      <a:pt x="396" y="106"/>
                      <a:pt x="392" y="106"/>
                      <a:pt x="388" y="106"/>
                    </a:cubicBezTo>
                    <a:cubicBezTo>
                      <a:pt x="385" y="106"/>
                      <a:pt x="392" y="120"/>
                      <a:pt x="386" y="124"/>
                    </a:cubicBezTo>
                    <a:cubicBezTo>
                      <a:pt x="378" y="125"/>
                      <a:pt x="364" y="121"/>
                      <a:pt x="359" y="126"/>
                    </a:cubicBezTo>
                    <a:cubicBezTo>
                      <a:pt x="365" y="140"/>
                      <a:pt x="392" y="132"/>
                      <a:pt x="406" y="137"/>
                    </a:cubicBezTo>
                    <a:cubicBezTo>
                      <a:pt x="404" y="148"/>
                      <a:pt x="413" y="171"/>
                      <a:pt x="397" y="168"/>
                    </a:cubicBezTo>
                    <a:cubicBezTo>
                      <a:pt x="384" y="170"/>
                      <a:pt x="398" y="146"/>
                      <a:pt x="379" y="153"/>
                    </a:cubicBezTo>
                    <a:cubicBezTo>
                      <a:pt x="373" y="161"/>
                      <a:pt x="381" y="184"/>
                      <a:pt x="375" y="193"/>
                    </a:cubicBezTo>
                    <a:cubicBezTo>
                      <a:pt x="363" y="192"/>
                      <a:pt x="346" y="195"/>
                      <a:pt x="337" y="191"/>
                    </a:cubicBezTo>
                    <a:cubicBezTo>
                      <a:pt x="337" y="185"/>
                      <a:pt x="337" y="179"/>
                      <a:pt x="337" y="173"/>
                    </a:cubicBezTo>
                    <a:cubicBezTo>
                      <a:pt x="340" y="170"/>
                      <a:pt x="347" y="171"/>
                      <a:pt x="353" y="171"/>
                    </a:cubicBezTo>
                    <a:cubicBezTo>
                      <a:pt x="363" y="128"/>
                      <a:pt x="320" y="138"/>
                      <a:pt x="326" y="99"/>
                    </a:cubicBezTo>
                    <a:cubicBezTo>
                      <a:pt x="317" y="99"/>
                      <a:pt x="308" y="99"/>
                      <a:pt x="299" y="99"/>
                    </a:cubicBezTo>
                    <a:cubicBezTo>
                      <a:pt x="299" y="107"/>
                      <a:pt x="299" y="116"/>
                      <a:pt x="299" y="124"/>
                    </a:cubicBezTo>
                    <a:cubicBezTo>
                      <a:pt x="322" y="123"/>
                      <a:pt x="339" y="150"/>
                      <a:pt x="326" y="171"/>
                    </a:cubicBezTo>
                    <a:cubicBezTo>
                      <a:pt x="319" y="150"/>
                      <a:pt x="290" y="151"/>
                      <a:pt x="261" y="153"/>
                    </a:cubicBezTo>
                    <a:cubicBezTo>
                      <a:pt x="261" y="159"/>
                      <a:pt x="263" y="168"/>
                      <a:pt x="257" y="168"/>
                    </a:cubicBezTo>
                    <a:cubicBezTo>
                      <a:pt x="232" y="168"/>
                      <a:pt x="206" y="168"/>
                      <a:pt x="181" y="168"/>
                    </a:cubicBezTo>
                    <a:cubicBezTo>
                      <a:pt x="168" y="176"/>
                      <a:pt x="167" y="194"/>
                      <a:pt x="141" y="188"/>
                    </a:cubicBezTo>
                    <a:cubicBezTo>
                      <a:pt x="135" y="186"/>
                      <a:pt x="144" y="167"/>
                      <a:pt x="134" y="168"/>
                    </a:cubicBezTo>
                    <a:cubicBezTo>
                      <a:pt x="138" y="208"/>
                      <a:pt x="104" y="209"/>
                      <a:pt x="92" y="233"/>
                    </a:cubicBezTo>
                    <a:cubicBezTo>
                      <a:pt x="58" y="238"/>
                      <a:pt x="52" y="215"/>
                      <a:pt x="38" y="200"/>
                    </a:cubicBezTo>
                    <a:cubicBezTo>
                      <a:pt x="55" y="193"/>
                      <a:pt x="86" y="201"/>
                      <a:pt x="103" y="195"/>
                    </a:cubicBezTo>
                    <a:cubicBezTo>
                      <a:pt x="97" y="174"/>
                      <a:pt x="73" y="170"/>
                      <a:pt x="43" y="173"/>
                    </a:cubicBezTo>
                    <a:cubicBezTo>
                      <a:pt x="36" y="167"/>
                      <a:pt x="31" y="158"/>
                      <a:pt x="23" y="153"/>
                    </a:cubicBezTo>
                    <a:cubicBezTo>
                      <a:pt x="16" y="164"/>
                      <a:pt x="4" y="166"/>
                      <a:pt x="7" y="184"/>
                    </a:cubicBezTo>
                    <a:cubicBezTo>
                      <a:pt x="9" y="194"/>
                      <a:pt x="28" y="199"/>
                      <a:pt x="32" y="213"/>
                    </a:cubicBezTo>
                    <a:cubicBezTo>
                      <a:pt x="40" y="241"/>
                      <a:pt x="33" y="265"/>
                      <a:pt x="18" y="282"/>
                    </a:cubicBezTo>
                    <a:cubicBezTo>
                      <a:pt x="25" y="282"/>
                      <a:pt x="35" y="280"/>
                      <a:pt x="34" y="289"/>
                    </a:cubicBezTo>
                    <a:cubicBezTo>
                      <a:pt x="34" y="292"/>
                      <a:pt x="34" y="295"/>
                      <a:pt x="34" y="298"/>
                    </a:cubicBezTo>
                    <a:cubicBezTo>
                      <a:pt x="34" y="303"/>
                      <a:pt x="26" y="302"/>
                      <a:pt x="21" y="302"/>
                    </a:cubicBezTo>
                    <a:cubicBezTo>
                      <a:pt x="21" y="312"/>
                      <a:pt x="21" y="321"/>
                      <a:pt x="21" y="331"/>
                    </a:cubicBezTo>
                    <a:cubicBezTo>
                      <a:pt x="38" y="344"/>
                      <a:pt x="61" y="350"/>
                      <a:pt x="56" y="385"/>
                    </a:cubicBezTo>
                    <a:cubicBezTo>
                      <a:pt x="84" y="378"/>
                      <a:pt x="88" y="408"/>
                      <a:pt x="107" y="414"/>
                    </a:cubicBezTo>
                    <a:cubicBezTo>
                      <a:pt x="119" y="417"/>
                      <a:pt x="136" y="409"/>
                      <a:pt x="152" y="416"/>
                    </a:cubicBezTo>
                    <a:cubicBezTo>
                      <a:pt x="156" y="439"/>
                      <a:pt x="146" y="449"/>
                      <a:pt x="136" y="458"/>
                    </a:cubicBezTo>
                    <a:cubicBezTo>
                      <a:pt x="142" y="457"/>
                      <a:pt x="146" y="459"/>
                      <a:pt x="145" y="465"/>
                    </a:cubicBezTo>
                    <a:cubicBezTo>
                      <a:pt x="140" y="475"/>
                      <a:pt x="127" y="479"/>
                      <a:pt x="123" y="492"/>
                    </a:cubicBezTo>
                    <a:cubicBezTo>
                      <a:pt x="137" y="515"/>
                      <a:pt x="173" y="495"/>
                      <a:pt x="199" y="503"/>
                    </a:cubicBezTo>
                    <a:cubicBezTo>
                      <a:pt x="216" y="508"/>
                      <a:pt x="217" y="533"/>
                      <a:pt x="232" y="529"/>
                    </a:cubicBezTo>
                    <a:cubicBezTo>
                      <a:pt x="237" y="523"/>
                      <a:pt x="220" y="495"/>
                      <a:pt x="230" y="476"/>
                    </a:cubicBezTo>
                    <a:cubicBezTo>
                      <a:pt x="216" y="464"/>
                      <a:pt x="202" y="450"/>
                      <a:pt x="190" y="436"/>
                    </a:cubicBezTo>
                    <a:cubicBezTo>
                      <a:pt x="208" y="424"/>
                      <a:pt x="213" y="399"/>
                      <a:pt x="235" y="393"/>
                    </a:cubicBezTo>
                    <a:cubicBezTo>
                      <a:pt x="256" y="388"/>
                      <a:pt x="267" y="401"/>
                      <a:pt x="277" y="402"/>
                    </a:cubicBezTo>
                    <a:cubicBezTo>
                      <a:pt x="296" y="406"/>
                      <a:pt x="314" y="400"/>
                      <a:pt x="335" y="402"/>
                    </a:cubicBezTo>
                    <a:cubicBezTo>
                      <a:pt x="331" y="399"/>
                      <a:pt x="332" y="372"/>
                      <a:pt x="319" y="371"/>
                    </a:cubicBezTo>
                    <a:cubicBezTo>
                      <a:pt x="323" y="353"/>
                      <a:pt x="343" y="351"/>
                      <a:pt x="366" y="353"/>
                    </a:cubicBezTo>
                    <a:cubicBezTo>
                      <a:pt x="378" y="347"/>
                      <a:pt x="379" y="335"/>
                      <a:pt x="391" y="333"/>
                    </a:cubicBezTo>
                    <a:cubicBezTo>
                      <a:pt x="411" y="330"/>
                      <a:pt x="411" y="348"/>
                      <a:pt x="431" y="353"/>
                    </a:cubicBezTo>
                    <a:cubicBezTo>
                      <a:pt x="453" y="359"/>
                      <a:pt x="459" y="351"/>
                      <a:pt x="477" y="338"/>
                    </a:cubicBezTo>
                    <a:cubicBezTo>
                      <a:pt x="492" y="341"/>
                      <a:pt x="501" y="374"/>
                      <a:pt x="524" y="380"/>
                    </a:cubicBezTo>
                    <a:cubicBezTo>
                      <a:pt x="536" y="383"/>
                      <a:pt x="552" y="376"/>
                      <a:pt x="567" y="380"/>
                    </a:cubicBezTo>
                    <a:cubicBezTo>
                      <a:pt x="580" y="384"/>
                      <a:pt x="584" y="403"/>
                      <a:pt x="596" y="402"/>
                    </a:cubicBezTo>
                    <a:cubicBezTo>
                      <a:pt x="620" y="402"/>
                      <a:pt x="621" y="363"/>
                      <a:pt x="645" y="360"/>
                    </a:cubicBezTo>
                    <a:cubicBezTo>
                      <a:pt x="661" y="370"/>
                      <a:pt x="664" y="393"/>
                      <a:pt x="696" y="387"/>
                    </a:cubicBezTo>
                    <a:cubicBezTo>
                      <a:pt x="697" y="376"/>
                      <a:pt x="694" y="361"/>
                      <a:pt x="698" y="353"/>
                    </a:cubicBezTo>
                    <a:cubicBezTo>
                      <a:pt x="709" y="353"/>
                      <a:pt x="719" y="353"/>
                      <a:pt x="729" y="353"/>
                    </a:cubicBezTo>
                    <a:cubicBezTo>
                      <a:pt x="742" y="374"/>
                      <a:pt x="773" y="384"/>
                      <a:pt x="790" y="360"/>
                    </a:cubicBezTo>
                    <a:cubicBezTo>
                      <a:pt x="805" y="369"/>
                      <a:pt x="804" y="382"/>
                      <a:pt x="819" y="385"/>
                    </a:cubicBezTo>
                    <a:cubicBezTo>
                      <a:pt x="849" y="390"/>
                      <a:pt x="858" y="343"/>
                      <a:pt x="903" y="360"/>
                    </a:cubicBezTo>
                    <a:cubicBezTo>
                      <a:pt x="905" y="343"/>
                      <a:pt x="901" y="320"/>
                      <a:pt x="905" y="307"/>
                    </a:cubicBezTo>
                    <a:cubicBezTo>
                      <a:pt x="920" y="307"/>
                      <a:pt x="934" y="307"/>
                      <a:pt x="948" y="307"/>
                    </a:cubicBezTo>
                    <a:cubicBezTo>
                      <a:pt x="978" y="328"/>
                      <a:pt x="1014" y="402"/>
                      <a:pt x="1070" y="360"/>
                    </a:cubicBezTo>
                    <a:cubicBezTo>
                      <a:pt x="1094" y="370"/>
                      <a:pt x="1080" y="417"/>
                      <a:pt x="1084" y="447"/>
                    </a:cubicBezTo>
                    <a:cubicBezTo>
                      <a:pt x="1094" y="447"/>
                      <a:pt x="1105" y="447"/>
                      <a:pt x="1115" y="447"/>
                    </a:cubicBezTo>
                    <a:cubicBezTo>
                      <a:pt x="1115" y="406"/>
                      <a:pt x="1115" y="365"/>
                      <a:pt x="1115" y="324"/>
                    </a:cubicBezTo>
                    <a:cubicBezTo>
                      <a:pt x="1095" y="300"/>
                      <a:pt x="1077" y="277"/>
                      <a:pt x="1028" y="282"/>
                    </a:cubicBezTo>
                    <a:cubicBezTo>
                      <a:pt x="1028" y="263"/>
                      <a:pt x="1028" y="243"/>
                      <a:pt x="1028" y="224"/>
                    </a:cubicBezTo>
                    <a:cubicBezTo>
                      <a:pt x="1041" y="215"/>
                      <a:pt x="1049" y="201"/>
                      <a:pt x="1062" y="193"/>
                    </a:cubicBezTo>
                    <a:cubicBezTo>
                      <a:pt x="1089" y="193"/>
                      <a:pt x="1117" y="193"/>
                      <a:pt x="1144" y="193"/>
                    </a:cubicBezTo>
                    <a:cubicBezTo>
                      <a:pt x="1145" y="174"/>
                      <a:pt x="1141" y="150"/>
                      <a:pt x="1146" y="135"/>
                    </a:cubicBezTo>
                    <a:cubicBezTo>
                      <a:pt x="1157" y="135"/>
                      <a:pt x="1167" y="135"/>
                      <a:pt x="1177" y="135"/>
                    </a:cubicBezTo>
                    <a:cubicBezTo>
                      <a:pt x="1183" y="137"/>
                      <a:pt x="1175" y="152"/>
                      <a:pt x="1184" y="150"/>
                    </a:cubicBezTo>
                    <a:cubicBezTo>
                      <a:pt x="1185" y="140"/>
                      <a:pt x="1182" y="126"/>
                      <a:pt x="1186" y="119"/>
                    </a:cubicBezTo>
                    <a:cubicBezTo>
                      <a:pt x="1194" y="120"/>
                      <a:pt x="1204" y="118"/>
                      <a:pt x="1209" y="122"/>
                    </a:cubicBezTo>
                    <a:cubicBezTo>
                      <a:pt x="1209" y="158"/>
                      <a:pt x="1209" y="194"/>
                      <a:pt x="1209" y="231"/>
                    </a:cubicBezTo>
                    <a:cubicBezTo>
                      <a:pt x="1217" y="239"/>
                      <a:pt x="1227" y="251"/>
                      <a:pt x="1238" y="262"/>
                    </a:cubicBezTo>
                    <a:cubicBezTo>
                      <a:pt x="1247" y="271"/>
                      <a:pt x="1259" y="286"/>
                      <a:pt x="1267" y="284"/>
                    </a:cubicBezTo>
                    <a:cubicBezTo>
                      <a:pt x="1274" y="233"/>
                      <a:pt x="1259" y="204"/>
                      <a:pt x="1233" y="186"/>
                    </a:cubicBezTo>
                    <a:cubicBezTo>
                      <a:pt x="1234" y="172"/>
                      <a:pt x="1231" y="152"/>
                      <a:pt x="1235" y="142"/>
                    </a:cubicBezTo>
                    <a:cubicBezTo>
                      <a:pt x="1279" y="150"/>
                      <a:pt x="1286" y="121"/>
                      <a:pt x="1307" y="106"/>
                    </a:cubicBezTo>
                    <a:cubicBezTo>
                      <a:pt x="1300" y="88"/>
                      <a:pt x="1284" y="80"/>
                      <a:pt x="1260" y="79"/>
                    </a:cubicBezTo>
                    <a:cubicBezTo>
                      <a:pt x="1260" y="73"/>
                      <a:pt x="1260" y="67"/>
                      <a:pt x="1260" y="61"/>
                    </a:cubicBezTo>
                    <a:cubicBezTo>
                      <a:pt x="1264" y="58"/>
                      <a:pt x="1273" y="60"/>
                      <a:pt x="1280" y="59"/>
                    </a:cubicBezTo>
                    <a:cubicBezTo>
                      <a:pt x="1286" y="55"/>
                      <a:pt x="1265" y="49"/>
                      <a:pt x="1273" y="41"/>
                    </a:cubicBezTo>
                    <a:cubicBezTo>
                      <a:pt x="1297" y="46"/>
                      <a:pt x="1317" y="54"/>
                      <a:pt x="1349" y="50"/>
                    </a:cubicBezTo>
                    <a:cubicBezTo>
                      <a:pt x="1347" y="33"/>
                      <a:pt x="1334" y="26"/>
                      <a:pt x="1318" y="23"/>
                    </a:cubicBezTo>
                    <a:cubicBezTo>
                      <a:pt x="1312" y="26"/>
                      <a:pt x="1320" y="42"/>
                      <a:pt x="1311" y="41"/>
                    </a:cubicBezTo>
                    <a:cubicBezTo>
                      <a:pt x="1304" y="36"/>
                      <a:pt x="1300" y="24"/>
                      <a:pt x="1289" y="21"/>
                    </a:cubicBezTo>
                    <a:cubicBezTo>
                      <a:pt x="1250" y="10"/>
                      <a:pt x="1179" y="29"/>
                      <a:pt x="1135" y="21"/>
                    </a:cubicBezTo>
                    <a:cubicBezTo>
                      <a:pt x="1132" y="29"/>
                      <a:pt x="1151" y="34"/>
                      <a:pt x="1153" y="43"/>
                    </a:cubicBezTo>
                    <a:cubicBezTo>
                      <a:pt x="1122" y="49"/>
                      <a:pt x="1081" y="44"/>
                      <a:pt x="1046" y="46"/>
                    </a:cubicBezTo>
                    <a:cubicBezTo>
                      <a:pt x="1039" y="40"/>
                      <a:pt x="1036" y="31"/>
                      <a:pt x="1026" y="28"/>
                    </a:cubicBezTo>
                    <a:cubicBezTo>
                      <a:pt x="979" y="14"/>
                      <a:pt x="897" y="38"/>
                      <a:pt x="845" y="28"/>
                    </a:cubicBezTo>
                    <a:cubicBezTo>
                      <a:pt x="845" y="35"/>
                      <a:pt x="847" y="44"/>
                      <a:pt x="843" y="48"/>
                    </a:cubicBezTo>
                    <a:cubicBezTo>
                      <a:pt x="829" y="48"/>
                      <a:pt x="815" y="48"/>
                      <a:pt x="801" y="48"/>
                    </a:cubicBezTo>
                    <a:cubicBezTo>
                      <a:pt x="799" y="57"/>
                      <a:pt x="805" y="74"/>
                      <a:pt x="796" y="77"/>
                    </a:cubicBezTo>
                    <a:cubicBezTo>
                      <a:pt x="774" y="57"/>
                      <a:pt x="761" y="29"/>
                      <a:pt x="709" y="39"/>
                    </a:cubicBezTo>
                    <a:cubicBezTo>
                      <a:pt x="709" y="45"/>
                      <a:pt x="711" y="54"/>
                      <a:pt x="705" y="55"/>
                    </a:cubicBezTo>
                    <a:cubicBezTo>
                      <a:pt x="676" y="50"/>
                      <a:pt x="625" y="66"/>
                      <a:pt x="613" y="43"/>
                    </a:cubicBezTo>
                    <a:cubicBezTo>
                      <a:pt x="595" y="52"/>
                      <a:pt x="588" y="71"/>
                      <a:pt x="571" y="81"/>
                    </a:cubicBezTo>
                    <a:cubicBezTo>
                      <a:pt x="566" y="78"/>
                      <a:pt x="564" y="72"/>
                      <a:pt x="560" y="68"/>
                    </a:cubicBezTo>
                    <a:cubicBezTo>
                      <a:pt x="570" y="53"/>
                      <a:pt x="587" y="45"/>
                      <a:pt x="596" y="28"/>
                    </a:cubicBezTo>
                    <a:cubicBezTo>
                      <a:pt x="593" y="22"/>
                      <a:pt x="587" y="20"/>
                      <a:pt x="584" y="15"/>
                    </a:cubicBezTo>
                    <a:close/>
                    <a:moveTo>
                      <a:pt x="353" y="117"/>
                    </a:moveTo>
                    <a:cubicBezTo>
                      <a:pt x="350" y="110"/>
                      <a:pt x="358" y="93"/>
                      <a:pt x="348" y="93"/>
                    </a:cubicBezTo>
                    <a:cubicBezTo>
                      <a:pt x="343" y="98"/>
                      <a:pt x="346" y="116"/>
                      <a:pt x="353" y="117"/>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22" name="Freeform 251"/>
              <p:cNvSpPr>
                <a:spLocks/>
              </p:cNvSpPr>
              <p:nvPr/>
            </p:nvSpPr>
            <p:spPr bwMode="auto">
              <a:xfrm>
                <a:off x="1694" y="707"/>
                <a:ext cx="22" cy="22"/>
              </a:xfrm>
              <a:custGeom>
                <a:avLst/>
                <a:gdLst>
                  <a:gd name="T0" fmla="*/ 88 w 11"/>
                  <a:gd name="T1" fmla="*/ 0 h 11"/>
                  <a:gd name="T2" fmla="*/ 0 w 11"/>
                  <a:gd name="T3" fmla="*/ 88 h 11"/>
                  <a:gd name="T4" fmla="*/ 88 w 11"/>
                  <a:gd name="T5" fmla="*/ 0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11" y="0"/>
                    </a:moveTo>
                    <a:cubicBezTo>
                      <a:pt x="10" y="7"/>
                      <a:pt x="6" y="10"/>
                      <a:pt x="0" y="11"/>
                    </a:cubicBezTo>
                    <a:cubicBezTo>
                      <a:pt x="1" y="5"/>
                      <a:pt x="5" y="1"/>
                      <a:pt x="11"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23" name="Freeform 252"/>
              <p:cNvSpPr>
                <a:spLocks noEditPoints="1"/>
              </p:cNvSpPr>
              <p:nvPr/>
            </p:nvSpPr>
            <p:spPr bwMode="auto">
              <a:xfrm>
                <a:off x="2168" y="833"/>
                <a:ext cx="102" cy="76"/>
              </a:xfrm>
              <a:custGeom>
                <a:avLst/>
                <a:gdLst>
                  <a:gd name="T0" fmla="*/ 80 w 51"/>
                  <a:gd name="T1" fmla="*/ 0 h 38"/>
                  <a:gd name="T2" fmla="*/ 192 w 51"/>
                  <a:gd name="T3" fmla="*/ 0 h 38"/>
                  <a:gd name="T4" fmla="*/ 192 w 51"/>
                  <a:gd name="T5" fmla="*/ 144 h 38"/>
                  <a:gd name="T6" fmla="*/ 408 w 51"/>
                  <a:gd name="T7" fmla="*/ 232 h 38"/>
                  <a:gd name="T8" fmla="*/ 80 w 51"/>
                  <a:gd name="T9" fmla="*/ 0 h 38"/>
                  <a:gd name="T10" fmla="*/ 176 w 51"/>
                  <a:gd name="T11" fmla="*/ 144 h 38"/>
                  <a:gd name="T12" fmla="*/ 136 w 51"/>
                  <a:gd name="T13" fmla="*/ 16 h 38"/>
                  <a:gd name="T14" fmla="*/ 368 w 51"/>
                  <a:gd name="T15" fmla="*/ 208 h 38"/>
                  <a:gd name="T16" fmla="*/ 176 w 51"/>
                  <a:gd name="T17" fmla="*/ 144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38"/>
                  <a:gd name="T29" fmla="*/ 51 w 51"/>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38">
                    <a:moveTo>
                      <a:pt x="10" y="0"/>
                    </a:moveTo>
                    <a:cubicBezTo>
                      <a:pt x="15" y="0"/>
                      <a:pt x="19" y="0"/>
                      <a:pt x="24" y="0"/>
                    </a:cubicBezTo>
                    <a:cubicBezTo>
                      <a:pt x="24" y="6"/>
                      <a:pt x="24" y="12"/>
                      <a:pt x="24" y="18"/>
                    </a:cubicBezTo>
                    <a:cubicBezTo>
                      <a:pt x="40" y="14"/>
                      <a:pt x="43" y="24"/>
                      <a:pt x="51" y="29"/>
                    </a:cubicBezTo>
                    <a:cubicBezTo>
                      <a:pt x="28" y="37"/>
                      <a:pt x="4" y="28"/>
                      <a:pt x="10" y="0"/>
                    </a:cubicBezTo>
                    <a:close/>
                    <a:moveTo>
                      <a:pt x="22" y="18"/>
                    </a:moveTo>
                    <a:cubicBezTo>
                      <a:pt x="20" y="12"/>
                      <a:pt x="26" y="0"/>
                      <a:pt x="17" y="2"/>
                    </a:cubicBezTo>
                    <a:cubicBezTo>
                      <a:pt x="0" y="18"/>
                      <a:pt x="28" y="38"/>
                      <a:pt x="46" y="26"/>
                    </a:cubicBezTo>
                    <a:cubicBezTo>
                      <a:pt x="42" y="19"/>
                      <a:pt x="29" y="21"/>
                      <a:pt x="22" y="18"/>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24" name="Freeform 253"/>
              <p:cNvSpPr>
                <a:spLocks/>
              </p:cNvSpPr>
              <p:nvPr/>
            </p:nvSpPr>
            <p:spPr bwMode="auto">
              <a:xfrm>
                <a:off x="1744" y="903"/>
                <a:ext cx="22" cy="22"/>
              </a:xfrm>
              <a:custGeom>
                <a:avLst/>
                <a:gdLst>
                  <a:gd name="T0" fmla="*/ 0 w 11"/>
                  <a:gd name="T1" fmla="*/ 88 h 11"/>
                  <a:gd name="T2" fmla="*/ 88 w 11"/>
                  <a:gd name="T3" fmla="*/ 0 h 11"/>
                  <a:gd name="T4" fmla="*/ 88 w 11"/>
                  <a:gd name="T5" fmla="*/ 24 h 11"/>
                  <a:gd name="T6" fmla="*/ 16 w 11"/>
                  <a:gd name="T7" fmla="*/ 88 h 11"/>
                  <a:gd name="T8" fmla="*/ 0 w 11"/>
                  <a:gd name="T9" fmla="*/ 88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11"/>
                    </a:moveTo>
                    <a:cubicBezTo>
                      <a:pt x="2" y="7"/>
                      <a:pt x="6" y="3"/>
                      <a:pt x="11" y="0"/>
                    </a:cubicBezTo>
                    <a:cubicBezTo>
                      <a:pt x="11" y="1"/>
                      <a:pt x="11" y="2"/>
                      <a:pt x="11" y="3"/>
                    </a:cubicBezTo>
                    <a:cubicBezTo>
                      <a:pt x="7" y="5"/>
                      <a:pt x="4" y="8"/>
                      <a:pt x="2" y="11"/>
                    </a:cubicBezTo>
                    <a:cubicBezTo>
                      <a:pt x="1" y="11"/>
                      <a:pt x="0" y="11"/>
                      <a:pt x="0" y="11"/>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25" name="Freeform 254"/>
              <p:cNvSpPr>
                <a:spLocks/>
              </p:cNvSpPr>
              <p:nvPr/>
            </p:nvSpPr>
            <p:spPr bwMode="auto">
              <a:xfrm>
                <a:off x="1698" y="925"/>
                <a:ext cx="50" cy="18"/>
              </a:xfrm>
              <a:custGeom>
                <a:avLst/>
                <a:gdLst>
                  <a:gd name="T0" fmla="*/ 0 w 25"/>
                  <a:gd name="T1" fmla="*/ 24 h 9"/>
                  <a:gd name="T2" fmla="*/ 184 w 25"/>
                  <a:gd name="T3" fmla="*/ 0 h 9"/>
                  <a:gd name="T4" fmla="*/ 200 w 25"/>
                  <a:gd name="T5" fmla="*/ 0 h 9"/>
                  <a:gd name="T6" fmla="*/ 0 w 25"/>
                  <a:gd name="T7" fmla="*/ 40 h 9"/>
                  <a:gd name="T8" fmla="*/ 0 w 25"/>
                  <a:gd name="T9" fmla="*/ 24 h 9"/>
                  <a:gd name="T10" fmla="*/ 0 60000 65536"/>
                  <a:gd name="T11" fmla="*/ 0 60000 65536"/>
                  <a:gd name="T12" fmla="*/ 0 60000 65536"/>
                  <a:gd name="T13" fmla="*/ 0 60000 65536"/>
                  <a:gd name="T14" fmla="*/ 0 60000 65536"/>
                  <a:gd name="T15" fmla="*/ 0 w 25"/>
                  <a:gd name="T16" fmla="*/ 0 h 9"/>
                  <a:gd name="T17" fmla="*/ 25 w 25"/>
                  <a:gd name="T18" fmla="*/ 9 h 9"/>
                </a:gdLst>
                <a:ahLst/>
                <a:cxnLst>
                  <a:cxn ang="T10">
                    <a:pos x="T0" y="T1"/>
                  </a:cxn>
                  <a:cxn ang="T11">
                    <a:pos x="T2" y="T3"/>
                  </a:cxn>
                  <a:cxn ang="T12">
                    <a:pos x="T4" y="T5"/>
                  </a:cxn>
                  <a:cxn ang="T13">
                    <a:pos x="T6" y="T7"/>
                  </a:cxn>
                  <a:cxn ang="T14">
                    <a:pos x="T8" y="T9"/>
                  </a:cxn>
                </a:cxnLst>
                <a:rect l="T15" t="T16" r="T17" b="T18"/>
                <a:pathLst>
                  <a:path w="25" h="9">
                    <a:moveTo>
                      <a:pt x="0" y="3"/>
                    </a:moveTo>
                    <a:cubicBezTo>
                      <a:pt x="7" y="1"/>
                      <a:pt x="19" y="6"/>
                      <a:pt x="23" y="0"/>
                    </a:cubicBezTo>
                    <a:cubicBezTo>
                      <a:pt x="23" y="0"/>
                      <a:pt x="24" y="0"/>
                      <a:pt x="25" y="0"/>
                    </a:cubicBezTo>
                    <a:cubicBezTo>
                      <a:pt x="23" y="9"/>
                      <a:pt x="9" y="4"/>
                      <a:pt x="0" y="5"/>
                    </a:cubicBezTo>
                    <a:cubicBezTo>
                      <a:pt x="0" y="4"/>
                      <a:pt x="0" y="3"/>
                      <a:pt x="0" y="3"/>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26" name="Freeform 255"/>
              <p:cNvSpPr>
                <a:spLocks/>
              </p:cNvSpPr>
              <p:nvPr/>
            </p:nvSpPr>
            <p:spPr bwMode="auto">
              <a:xfrm>
                <a:off x="1654" y="931"/>
                <a:ext cx="44" cy="52"/>
              </a:xfrm>
              <a:custGeom>
                <a:avLst/>
                <a:gdLst>
                  <a:gd name="T0" fmla="*/ 0 w 22"/>
                  <a:gd name="T1" fmla="*/ 192 h 26"/>
                  <a:gd name="T2" fmla="*/ 176 w 22"/>
                  <a:gd name="T3" fmla="*/ 0 h 26"/>
                  <a:gd name="T4" fmla="*/ 176 w 22"/>
                  <a:gd name="T5" fmla="*/ 16 h 26"/>
                  <a:gd name="T6" fmla="*/ 16 w 22"/>
                  <a:gd name="T7" fmla="*/ 160 h 26"/>
                  <a:gd name="T8" fmla="*/ 144 w 22"/>
                  <a:gd name="T9" fmla="*/ 72 h 26"/>
                  <a:gd name="T10" fmla="*/ 0 w 22"/>
                  <a:gd name="T11" fmla="*/ 208 h 26"/>
                  <a:gd name="T12" fmla="*/ 0 w 22"/>
                  <a:gd name="T13" fmla="*/ 192 h 26"/>
                  <a:gd name="T14" fmla="*/ 0 60000 65536"/>
                  <a:gd name="T15" fmla="*/ 0 60000 65536"/>
                  <a:gd name="T16" fmla="*/ 0 60000 65536"/>
                  <a:gd name="T17" fmla="*/ 0 60000 65536"/>
                  <a:gd name="T18" fmla="*/ 0 60000 65536"/>
                  <a:gd name="T19" fmla="*/ 0 60000 65536"/>
                  <a:gd name="T20" fmla="*/ 0 60000 65536"/>
                  <a:gd name="T21" fmla="*/ 0 w 22"/>
                  <a:gd name="T22" fmla="*/ 0 h 26"/>
                  <a:gd name="T23" fmla="*/ 22 w 22"/>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6">
                    <a:moveTo>
                      <a:pt x="0" y="24"/>
                    </a:moveTo>
                    <a:cubicBezTo>
                      <a:pt x="4" y="13"/>
                      <a:pt x="14" y="7"/>
                      <a:pt x="22" y="0"/>
                    </a:cubicBezTo>
                    <a:cubicBezTo>
                      <a:pt x="22" y="0"/>
                      <a:pt x="22" y="1"/>
                      <a:pt x="22" y="2"/>
                    </a:cubicBezTo>
                    <a:cubicBezTo>
                      <a:pt x="14" y="7"/>
                      <a:pt x="10" y="15"/>
                      <a:pt x="2" y="20"/>
                    </a:cubicBezTo>
                    <a:cubicBezTo>
                      <a:pt x="6" y="24"/>
                      <a:pt x="12" y="10"/>
                      <a:pt x="18" y="9"/>
                    </a:cubicBezTo>
                    <a:cubicBezTo>
                      <a:pt x="13" y="16"/>
                      <a:pt x="7" y="21"/>
                      <a:pt x="0" y="26"/>
                    </a:cubicBezTo>
                    <a:cubicBezTo>
                      <a:pt x="0" y="26"/>
                      <a:pt x="0" y="25"/>
                      <a:pt x="0" y="2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27" name="Freeform 256"/>
              <p:cNvSpPr>
                <a:spLocks/>
              </p:cNvSpPr>
              <p:nvPr/>
            </p:nvSpPr>
            <p:spPr bwMode="auto">
              <a:xfrm>
                <a:off x="1542" y="979"/>
                <a:ext cx="76" cy="77"/>
              </a:xfrm>
              <a:custGeom>
                <a:avLst/>
                <a:gdLst>
                  <a:gd name="T0" fmla="*/ 0 w 38"/>
                  <a:gd name="T1" fmla="*/ 316 h 38"/>
                  <a:gd name="T2" fmla="*/ 304 w 38"/>
                  <a:gd name="T3" fmla="*/ 0 h 38"/>
                  <a:gd name="T4" fmla="*/ 304 w 38"/>
                  <a:gd name="T5" fmla="*/ 16 h 38"/>
                  <a:gd name="T6" fmla="*/ 16 w 38"/>
                  <a:gd name="T7" fmla="*/ 316 h 38"/>
                  <a:gd name="T8" fmla="*/ 0 w 38"/>
                  <a:gd name="T9" fmla="*/ 316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0" y="38"/>
                    </a:moveTo>
                    <a:cubicBezTo>
                      <a:pt x="12" y="25"/>
                      <a:pt x="25" y="12"/>
                      <a:pt x="38" y="0"/>
                    </a:cubicBezTo>
                    <a:cubicBezTo>
                      <a:pt x="38" y="1"/>
                      <a:pt x="38" y="2"/>
                      <a:pt x="38" y="2"/>
                    </a:cubicBezTo>
                    <a:cubicBezTo>
                      <a:pt x="25" y="13"/>
                      <a:pt x="13" y="25"/>
                      <a:pt x="2" y="38"/>
                    </a:cubicBezTo>
                    <a:cubicBezTo>
                      <a:pt x="2" y="38"/>
                      <a:pt x="1" y="38"/>
                      <a:pt x="0" y="38"/>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28" name="Freeform 257"/>
              <p:cNvSpPr>
                <a:spLocks/>
              </p:cNvSpPr>
              <p:nvPr/>
            </p:nvSpPr>
            <p:spPr bwMode="auto">
              <a:xfrm>
                <a:off x="1538" y="1056"/>
                <a:ext cx="12" cy="32"/>
              </a:xfrm>
              <a:custGeom>
                <a:avLst/>
                <a:gdLst>
                  <a:gd name="T0" fmla="*/ 16 w 6"/>
                  <a:gd name="T1" fmla="*/ 0 h 16"/>
                  <a:gd name="T2" fmla="*/ 32 w 6"/>
                  <a:gd name="T3" fmla="*/ 0 h 16"/>
                  <a:gd name="T4" fmla="*/ 0 w 6"/>
                  <a:gd name="T5" fmla="*/ 128 h 16"/>
                  <a:gd name="T6" fmla="*/ 0 w 6"/>
                  <a:gd name="T7" fmla="*/ 112 h 16"/>
                  <a:gd name="T8" fmla="*/ 16 w 6"/>
                  <a:gd name="T9" fmla="*/ 0 h 16"/>
                  <a:gd name="T10" fmla="*/ 0 60000 65536"/>
                  <a:gd name="T11" fmla="*/ 0 60000 65536"/>
                  <a:gd name="T12" fmla="*/ 0 60000 65536"/>
                  <a:gd name="T13" fmla="*/ 0 60000 65536"/>
                  <a:gd name="T14" fmla="*/ 0 60000 65536"/>
                  <a:gd name="T15" fmla="*/ 0 w 6"/>
                  <a:gd name="T16" fmla="*/ 0 h 16"/>
                  <a:gd name="T17" fmla="*/ 6 w 6"/>
                  <a:gd name="T18" fmla="*/ 16 h 16"/>
                </a:gdLst>
                <a:ahLst/>
                <a:cxnLst>
                  <a:cxn ang="T10">
                    <a:pos x="T0" y="T1"/>
                  </a:cxn>
                  <a:cxn ang="T11">
                    <a:pos x="T2" y="T3"/>
                  </a:cxn>
                  <a:cxn ang="T12">
                    <a:pos x="T4" y="T5"/>
                  </a:cxn>
                  <a:cxn ang="T13">
                    <a:pos x="T6" y="T7"/>
                  </a:cxn>
                  <a:cxn ang="T14">
                    <a:pos x="T8" y="T9"/>
                  </a:cxn>
                </a:cxnLst>
                <a:rect l="T15" t="T16" r="T17" b="T18"/>
                <a:pathLst>
                  <a:path w="6" h="16">
                    <a:moveTo>
                      <a:pt x="2" y="0"/>
                    </a:moveTo>
                    <a:cubicBezTo>
                      <a:pt x="3" y="0"/>
                      <a:pt x="4" y="0"/>
                      <a:pt x="4" y="0"/>
                    </a:cubicBezTo>
                    <a:cubicBezTo>
                      <a:pt x="4" y="6"/>
                      <a:pt x="6" y="15"/>
                      <a:pt x="0" y="16"/>
                    </a:cubicBezTo>
                    <a:cubicBezTo>
                      <a:pt x="0" y="15"/>
                      <a:pt x="0" y="14"/>
                      <a:pt x="0" y="14"/>
                    </a:cubicBezTo>
                    <a:cubicBezTo>
                      <a:pt x="5" y="13"/>
                      <a:pt x="1" y="4"/>
                      <a:pt x="2"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29" name="Freeform 258"/>
              <p:cNvSpPr>
                <a:spLocks/>
              </p:cNvSpPr>
              <p:nvPr/>
            </p:nvSpPr>
            <p:spPr bwMode="auto">
              <a:xfrm>
                <a:off x="1454" y="1084"/>
                <a:ext cx="84" cy="84"/>
              </a:xfrm>
              <a:custGeom>
                <a:avLst/>
                <a:gdLst>
                  <a:gd name="T0" fmla="*/ 0 w 42"/>
                  <a:gd name="T1" fmla="*/ 336 h 42"/>
                  <a:gd name="T2" fmla="*/ 336 w 42"/>
                  <a:gd name="T3" fmla="*/ 0 h 42"/>
                  <a:gd name="T4" fmla="*/ 336 w 42"/>
                  <a:gd name="T5" fmla="*/ 16 h 42"/>
                  <a:gd name="T6" fmla="*/ 16 w 42"/>
                  <a:gd name="T7" fmla="*/ 336 h 42"/>
                  <a:gd name="T8" fmla="*/ 0 w 42"/>
                  <a:gd name="T9" fmla="*/ 336 h 42"/>
                  <a:gd name="T10" fmla="*/ 0 60000 65536"/>
                  <a:gd name="T11" fmla="*/ 0 60000 65536"/>
                  <a:gd name="T12" fmla="*/ 0 60000 65536"/>
                  <a:gd name="T13" fmla="*/ 0 60000 65536"/>
                  <a:gd name="T14" fmla="*/ 0 60000 65536"/>
                  <a:gd name="T15" fmla="*/ 0 w 42"/>
                  <a:gd name="T16" fmla="*/ 0 h 42"/>
                  <a:gd name="T17" fmla="*/ 42 w 42"/>
                  <a:gd name="T18" fmla="*/ 42 h 42"/>
                </a:gdLst>
                <a:ahLst/>
                <a:cxnLst>
                  <a:cxn ang="T10">
                    <a:pos x="T0" y="T1"/>
                  </a:cxn>
                  <a:cxn ang="T11">
                    <a:pos x="T2" y="T3"/>
                  </a:cxn>
                  <a:cxn ang="T12">
                    <a:pos x="T4" y="T5"/>
                  </a:cxn>
                  <a:cxn ang="T13">
                    <a:pos x="T6" y="T7"/>
                  </a:cxn>
                  <a:cxn ang="T14">
                    <a:pos x="T8" y="T9"/>
                  </a:cxn>
                </a:cxnLst>
                <a:rect l="T15" t="T16" r="T17" b="T18"/>
                <a:pathLst>
                  <a:path w="42" h="42">
                    <a:moveTo>
                      <a:pt x="0" y="42"/>
                    </a:moveTo>
                    <a:cubicBezTo>
                      <a:pt x="13" y="27"/>
                      <a:pt x="27" y="13"/>
                      <a:pt x="42" y="0"/>
                    </a:cubicBezTo>
                    <a:cubicBezTo>
                      <a:pt x="42" y="0"/>
                      <a:pt x="42" y="1"/>
                      <a:pt x="42" y="2"/>
                    </a:cubicBezTo>
                    <a:cubicBezTo>
                      <a:pt x="28" y="14"/>
                      <a:pt x="14" y="28"/>
                      <a:pt x="2" y="42"/>
                    </a:cubicBezTo>
                    <a:cubicBezTo>
                      <a:pt x="1" y="42"/>
                      <a:pt x="0" y="42"/>
                      <a:pt x="0" y="4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30" name="Freeform 259"/>
              <p:cNvSpPr>
                <a:spLocks/>
              </p:cNvSpPr>
              <p:nvPr/>
            </p:nvSpPr>
            <p:spPr bwMode="auto">
              <a:xfrm>
                <a:off x="1506" y="1234"/>
                <a:ext cx="18" cy="18"/>
              </a:xfrm>
              <a:custGeom>
                <a:avLst/>
                <a:gdLst>
                  <a:gd name="T0" fmla="*/ 0 w 9"/>
                  <a:gd name="T1" fmla="*/ 56 h 9"/>
                  <a:gd name="T2" fmla="*/ 56 w 9"/>
                  <a:gd name="T3" fmla="*/ 0 h 9"/>
                  <a:gd name="T4" fmla="*/ 72 w 9"/>
                  <a:gd name="T5" fmla="*/ 0 h 9"/>
                  <a:gd name="T6" fmla="*/ 0 w 9"/>
                  <a:gd name="T7" fmla="*/ 72 h 9"/>
                  <a:gd name="T8" fmla="*/ 0 w 9"/>
                  <a:gd name="T9" fmla="*/ 56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7"/>
                    </a:moveTo>
                    <a:cubicBezTo>
                      <a:pt x="4" y="6"/>
                      <a:pt x="6" y="4"/>
                      <a:pt x="7" y="0"/>
                    </a:cubicBezTo>
                    <a:cubicBezTo>
                      <a:pt x="8" y="0"/>
                      <a:pt x="9" y="0"/>
                      <a:pt x="9" y="0"/>
                    </a:cubicBezTo>
                    <a:cubicBezTo>
                      <a:pt x="7" y="4"/>
                      <a:pt x="4" y="7"/>
                      <a:pt x="0" y="9"/>
                    </a:cubicBezTo>
                    <a:cubicBezTo>
                      <a:pt x="0" y="8"/>
                      <a:pt x="0" y="8"/>
                      <a:pt x="0" y="7"/>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31" name="Freeform 260"/>
              <p:cNvSpPr>
                <a:spLocks/>
              </p:cNvSpPr>
              <p:nvPr/>
            </p:nvSpPr>
            <p:spPr bwMode="auto">
              <a:xfrm>
                <a:off x="1520" y="1222"/>
                <a:ext cx="22" cy="12"/>
              </a:xfrm>
              <a:custGeom>
                <a:avLst/>
                <a:gdLst>
                  <a:gd name="T0" fmla="*/ 0 w 11"/>
                  <a:gd name="T1" fmla="*/ 48 h 6"/>
                  <a:gd name="T2" fmla="*/ 88 w 11"/>
                  <a:gd name="T3" fmla="*/ 48 h 6"/>
                  <a:gd name="T4" fmla="*/ 72 w 11"/>
                  <a:gd name="T5" fmla="*/ 48 h 6"/>
                  <a:gd name="T6" fmla="*/ 16 w 11"/>
                  <a:gd name="T7" fmla="*/ 48 h 6"/>
                  <a:gd name="T8" fmla="*/ 0 w 11"/>
                  <a:gd name="T9" fmla="*/ 48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0" y="6"/>
                    </a:moveTo>
                    <a:cubicBezTo>
                      <a:pt x="0" y="0"/>
                      <a:pt x="11" y="0"/>
                      <a:pt x="11" y="6"/>
                    </a:cubicBezTo>
                    <a:cubicBezTo>
                      <a:pt x="10" y="6"/>
                      <a:pt x="10" y="6"/>
                      <a:pt x="9" y="6"/>
                    </a:cubicBezTo>
                    <a:cubicBezTo>
                      <a:pt x="9" y="3"/>
                      <a:pt x="2" y="3"/>
                      <a:pt x="2" y="6"/>
                    </a:cubicBezTo>
                    <a:cubicBezTo>
                      <a:pt x="2" y="6"/>
                      <a:pt x="1" y="6"/>
                      <a:pt x="0" y="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32" name="Freeform 261"/>
              <p:cNvSpPr>
                <a:spLocks/>
              </p:cNvSpPr>
              <p:nvPr/>
            </p:nvSpPr>
            <p:spPr bwMode="auto">
              <a:xfrm>
                <a:off x="1538" y="1226"/>
                <a:ext cx="18" cy="20"/>
              </a:xfrm>
              <a:custGeom>
                <a:avLst/>
                <a:gdLst>
                  <a:gd name="T0" fmla="*/ 16 w 9"/>
                  <a:gd name="T1" fmla="*/ 32 h 10"/>
                  <a:gd name="T2" fmla="*/ 56 w 9"/>
                  <a:gd name="T3" fmla="*/ 0 h 10"/>
                  <a:gd name="T4" fmla="*/ 0 w 9"/>
                  <a:gd name="T5" fmla="*/ 32 h 10"/>
                  <a:gd name="T6" fmla="*/ 16 w 9"/>
                  <a:gd name="T7" fmla="*/ 32 h 10"/>
                  <a:gd name="T8" fmla="*/ 0 60000 65536"/>
                  <a:gd name="T9" fmla="*/ 0 60000 65536"/>
                  <a:gd name="T10" fmla="*/ 0 60000 65536"/>
                  <a:gd name="T11" fmla="*/ 0 60000 65536"/>
                  <a:gd name="T12" fmla="*/ 0 w 9"/>
                  <a:gd name="T13" fmla="*/ 0 h 10"/>
                  <a:gd name="T14" fmla="*/ 9 w 9"/>
                  <a:gd name="T15" fmla="*/ 10 h 10"/>
                </a:gdLst>
                <a:ahLst/>
                <a:cxnLst>
                  <a:cxn ang="T8">
                    <a:pos x="T0" y="T1"/>
                  </a:cxn>
                  <a:cxn ang="T9">
                    <a:pos x="T2" y="T3"/>
                  </a:cxn>
                  <a:cxn ang="T10">
                    <a:pos x="T4" y="T5"/>
                  </a:cxn>
                  <a:cxn ang="T11">
                    <a:pos x="T6" y="T7"/>
                  </a:cxn>
                </a:cxnLst>
                <a:rect l="T12" t="T13" r="T14" b="T15"/>
                <a:pathLst>
                  <a:path w="9" h="10">
                    <a:moveTo>
                      <a:pt x="2" y="4"/>
                    </a:moveTo>
                    <a:cubicBezTo>
                      <a:pt x="5" y="4"/>
                      <a:pt x="4" y="0"/>
                      <a:pt x="7" y="0"/>
                    </a:cubicBezTo>
                    <a:cubicBezTo>
                      <a:pt x="9" y="4"/>
                      <a:pt x="1" y="10"/>
                      <a:pt x="0" y="4"/>
                    </a:cubicBezTo>
                    <a:cubicBezTo>
                      <a:pt x="1" y="4"/>
                      <a:pt x="1" y="4"/>
                      <a:pt x="2" y="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33" name="Freeform 262"/>
              <p:cNvSpPr>
                <a:spLocks/>
              </p:cNvSpPr>
              <p:nvPr/>
            </p:nvSpPr>
            <p:spPr bwMode="auto">
              <a:xfrm>
                <a:off x="1552" y="1034"/>
                <a:ext cx="36" cy="192"/>
              </a:xfrm>
              <a:custGeom>
                <a:avLst/>
                <a:gdLst>
                  <a:gd name="T0" fmla="*/ 0 w 18"/>
                  <a:gd name="T1" fmla="*/ 768 h 96"/>
                  <a:gd name="T2" fmla="*/ 0 w 18"/>
                  <a:gd name="T3" fmla="*/ 288 h 96"/>
                  <a:gd name="T4" fmla="*/ 120 w 18"/>
                  <a:gd name="T5" fmla="*/ 264 h 96"/>
                  <a:gd name="T6" fmla="*/ 144 w 18"/>
                  <a:gd name="T7" fmla="*/ 0 h 96"/>
                  <a:gd name="T8" fmla="*/ 144 w 18"/>
                  <a:gd name="T9" fmla="*/ 288 h 96"/>
                  <a:gd name="T10" fmla="*/ 16 w 18"/>
                  <a:gd name="T11" fmla="*/ 288 h 96"/>
                  <a:gd name="T12" fmla="*/ 0 w 18"/>
                  <a:gd name="T13" fmla="*/ 768 h 96"/>
                  <a:gd name="T14" fmla="*/ 0 60000 65536"/>
                  <a:gd name="T15" fmla="*/ 0 60000 65536"/>
                  <a:gd name="T16" fmla="*/ 0 60000 65536"/>
                  <a:gd name="T17" fmla="*/ 0 60000 65536"/>
                  <a:gd name="T18" fmla="*/ 0 60000 65536"/>
                  <a:gd name="T19" fmla="*/ 0 60000 65536"/>
                  <a:gd name="T20" fmla="*/ 0 60000 65536"/>
                  <a:gd name="T21" fmla="*/ 0 w 18"/>
                  <a:gd name="T22" fmla="*/ 0 h 96"/>
                  <a:gd name="T23" fmla="*/ 18 w 18"/>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96">
                    <a:moveTo>
                      <a:pt x="0" y="96"/>
                    </a:moveTo>
                    <a:cubicBezTo>
                      <a:pt x="0" y="76"/>
                      <a:pt x="0" y="56"/>
                      <a:pt x="0" y="36"/>
                    </a:cubicBezTo>
                    <a:cubicBezTo>
                      <a:pt x="3" y="33"/>
                      <a:pt x="9" y="33"/>
                      <a:pt x="15" y="33"/>
                    </a:cubicBezTo>
                    <a:cubicBezTo>
                      <a:pt x="17" y="23"/>
                      <a:pt x="12" y="7"/>
                      <a:pt x="18" y="0"/>
                    </a:cubicBezTo>
                    <a:cubicBezTo>
                      <a:pt x="18" y="12"/>
                      <a:pt x="18" y="24"/>
                      <a:pt x="18" y="36"/>
                    </a:cubicBezTo>
                    <a:cubicBezTo>
                      <a:pt x="12" y="36"/>
                      <a:pt x="7" y="36"/>
                      <a:pt x="2" y="36"/>
                    </a:cubicBezTo>
                    <a:cubicBezTo>
                      <a:pt x="0" y="55"/>
                      <a:pt x="5" y="80"/>
                      <a:pt x="0" y="9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34" name="Freeform 263"/>
              <p:cNvSpPr>
                <a:spLocks/>
              </p:cNvSpPr>
              <p:nvPr/>
            </p:nvSpPr>
            <p:spPr bwMode="auto">
              <a:xfrm>
                <a:off x="1588" y="983"/>
                <a:ext cx="48" cy="51"/>
              </a:xfrm>
              <a:custGeom>
                <a:avLst/>
                <a:gdLst>
                  <a:gd name="T0" fmla="*/ 0 w 24"/>
                  <a:gd name="T1" fmla="*/ 212 h 25"/>
                  <a:gd name="T2" fmla="*/ 176 w 24"/>
                  <a:gd name="T3" fmla="*/ 0 h 25"/>
                  <a:gd name="T4" fmla="*/ 192 w 24"/>
                  <a:gd name="T5" fmla="*/ 0 h 25"/>
                  <a:gd name="T6" fmla="*/ 0 w 24"/>
                  <a:gd name="T7" fmla="*/ 212 h 25"/>
                  <a:gd name="T8" fmla="*/ 0 60000 65536"/>
                  <a:gd name="T9" fmla="*/ 0 60000 65536"/>
                  <a:gd name="T10" fmla="*/ 0 60000 65536"/>
                  <a:gd name="T11" fmla="*/ 0 60000 65536"/>
                  <a:gd name="T12" fmla="*/ 0 w 24"/>
                  <a:gd name="T13" fmla="*/ 0 h 25"/>
                  <a:gd name="T14" fmla="*/ 24 w 24"/>
                  <a:gd name="T15" fmla="*/ 25 h 25"/>
                </a:gdLst>
                <a:ahLst/>
                <a:cxnLst>
                  <a:cxn ang="T8">
                    <a:pos x="T0" y="T1"/>
                  </a:cxn>
                  <a:cxn ang="T9">
                    <a:pos x="T2" y="T3"/>
                  </a:cxn>
                  <a:cxn ang="T10">
                    <a:pos x="T4" y="T5"/>
                  </a:cxn>
                  <a:cxn ang="T11">
                    <a:pos x="T6" y="T7"/>
                  </a:cxn>
                </a:cxnLst>
                <a:rect l="T12" t="T13" r="T14" b="T15"/>
                <a:pathLst>
                  <a:path w="24" h="25">
                    <a:moveTo>
                      <a:pt x="0" y="25"/>
                    </a:moveTo>
                    <a:cubicBezTo>
                      <a:pt x="6" y="15"/>
                      <a:pt x="16" y="10"/>
                      <a:pt x="22" y="0"/>
                    </a:cubicBezTo>
                    <a:cubicBezTo>
                      <a:pt x="23" y="0"/>
                      <a:pt x="23" y="0"/>
                      <a:pt x="24" y="0"/>
                    </a:cubicBezTo>
                    <a:cubicBezTo>
                      <a:pt x="17" y="10"/>
                      <a:pt x="9" y="18"/>
                      <a:pt x="0" y="2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35" name="Freeform 264"/>
              <p:cNvSpPr>
                <a:spLocks/>
              </p:cNvSpPr>
              <p:nvPr/>
            </p:nvSpPr>
            <p:spPr bwMode="auto">
              <a:xfrm>
                <a:off x="1744" y="917"/>
                <a:ext cx="44" cy="44"/>
              </a:xfrm>
              <a:custGeom>
                <a:avLst/>
                <a:gdLst>
                  <a:gd name="T0" fmla="*/ 0 w 22"/>
                  <a:gd name="T1" fmla="*/ 176 h 22"/>
                  <a:gd name="T2" fmla="*/ 176 w 22"/>
                  <a:gd name="T3" fmla="*/ 0 h 22"/>
                  <a:gd name="T4" fmla="*/ 0 w 22"/>
                  <a:gd name="T5" fmla="*/ 176 h 22"/>
                  <a:gd name="T6" fmla="*/ 0 60000 65536"/>
                  <a:gd name="T7" fmla="*/ 0 60000 65536"/>
                  <a:gd name="T8" fmla="*/ 0 60000 65536"/>
                  <a:gd name="T9" fmla="*/ 0 w 22"/>
                  <a:gd name="T10" fmla="*/ 0 h 22"/>
                  <a:gd name="T11" fmla="*/ 22 w 22"/>
                  <a:gd name="T12" fmla="*/ 22 h 22"/>
                </a:gdLst>
                <a:ahLst/>
                <a:cxnLst>
                  <a:cxn ang="T6">
                    <a:pos x="T0" y="T1"/>
                  </a:cxn>
                  <a:cxn ang="T7">
                    <a:pos x="T2" y="T3"/>
                  </a:cxn>
                  <a:cxn ang="T8">
                    <a:pos x="T4" y="T5"/>
                  </a:cxn>
                </a:cxnLst>
                <a:rect l="T9" t="T10" r="T11" b="T12"/>
                <a:pathLst>
                  <a:path w="22" h="22">
                    <a:moveTo>
                      <a:pt x="0" y="22"/>
                    </a:moveTo>
                    <a:cubicBezTo>
                      <a:pt x="6" y="14"/>
                      <a:pt x="13" y="7"/>
                      <a:pt x="22" y="0"/>
                    </a:cubicBezTo>
                    <a:cubicBezTo>
                      <a:pt x="15" y="8"/>
                      <a:pt x="8" y="16"/>
                      <a:pt x="0" y="2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36" name="Freeform 265"/>
              <p:cNvSpPr>
                <a:spLocks/>
              </p:cNvSpPr>
              <p:nvPr/>
            </p:nvSpPr>
            <p:spPr bwMode="auto">
              <a:xfrm>
                <a:off x="1788" y="901"/>
                <a:ext cx="56" cy="42"/>
              </a:xfrm>
              <a:custGeom>
                <a:avLst/>
                <a:gdLst>
                  <a:gd name="T0" fmla="*/ 0 w 28"/>
                  <a:gd name="T1" fmla="*/ 64 h 21"/>
                  <a:gd name="T2" fmla="*/ 176 w 28"/>
                  <a:gd name="T3" fmla="*/ 152 h 21"/>
                  <a:gd name="T4" fmla="*/ 176 w 28"/>
                  <a:gd name="T5" fmla="*/ 168 h 21"/>
                  <a:gd name="T6" fmla="*/ 0 w 28"/>
                  <a:gd name="T7" fmla="*/ 64 h 21"/>
                  <a:gd name="T8" fmla="*/ 0 60000 65536"/>
                  <a:gd name="T9" fmla="*/ 0 60000 65536"/>
                  <a:gd name="T10" fmla="*/ 0 60000 65536"/>
                  <a:gd name="T11" fmla="*/ 0 60000 65536"/>
                  <a:gd name="T12" fmla="*/ 0 w 28"/>
                  <a:gd name="T13" fmla="*/ 0 h 21"/>
                  <a:gd name="T14" fmla="*/ 28 w 28"/>
                  <a:gd name="T15" fmla="*/ 21 h 21"/>
                </a:gdLst>
                <a:ahLst/>
                <a:cxnLst>
                  <a:cxn ang="T8">
                    <a:pos x="T0" y="T1"/>
                  </a:cxn>
                  <a:cxn ang="T9">
                    <a:pos x="T2" y="T3"/>
                  </a:cxn>
                  <a:cxn ang="T10">
                    <a:pos x="T4" y="T5"/>
                  </a:cxn>
                  <a:cxn ang="T11">
                    <a:pos x="T6" y="T7"/>
                  </a:cxn>
                </a:cxnLst>
                <a:rect l="T12" t="T13" r="T14" b="T15"/>
                <a:pathLst>
                  <a:path w="28" h="21">
                    <a:moveTo>
                      <a:pt x="0" y="8"/>
                    </a:moveTo>
                    <a:cubicBezTo>
                      <a:pt x="7" y="3"/>
                      <a:pt x="28" y="3"/>
                      <a:pt x="22" y="19"/>
                    </a:cubicBezTo>
                    <a:cubicBezTo>
                      <a:pt x="22" y="20"/>
                      <a:pt x="22" y="21"/>
                      <a:pt x="22" y="21"/>
                    </a:cubicBezTo>
                    <a:cubicBezTo>
                      <a:pt x="21" y="19"/>
                      <a:pt x="18" y="0"/>
                      <a:pt x="0" y="8"/>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37" name="Freeform 266"/>
              <p:cNvSpPr>
                <a:spLocks/>
              </p:cNvSpPr>
              <p:nvPr/>
            </p:nvSpPr>
            <p:spPr bwMode="auto">
              <a:xfrm>
                <a:off x="1832" y="921"/>
                <a:ext cx="22" cy="22"/>
              </a:xfrm>
              <a:custGeom>
                <a:avLst/>
                <a:gdLst>
                  <a:gd name="T0" fmla="*/ 0 w 11"/>
                  <a:gd name="T1" fmla="*/ 72 h 11"/>
                  <a:gd name="T2" fmla="*/ 88 w 11"/>
                  <a:gd name="T3" fmla="*/ 0 h 11"/>
                  <a:gd name="T4" fmla="*/ 0 w 11"/>
                  <a:gd name="T5" fmla="*/ 88 h 11"/>
                  <a:gd name="T6" fmla="*/ 0 w 11"/>
                  <a:gd name="T7" fmla="*/ 72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9"/>
                    </a:moveTo>
                    <a:cubicBezTo>
                      <a:pt x="5" y="8"/>
                      <a:pt x="6" y="2"/>
                      <a:pt x="11" y="0"/>
                    </a:cubicBezTo>
                    <a:cubicBezTo>
                      <a:pt x="9" y="5"/>
                      <a:pt x="5" y="9"/>
                      <a:pt x="0" y="11"/>
                    </a:cubicBezTo>
                    <a:cubicBezTo>
                      <a:pt x="0" y="11"/>
                      <a:pt x="0" y="10"/>
                      <a:pt x="0" y="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38" name="Freeform 267"/>
              <p:cNvSpPr>
                <a:spLocks/>
              </p:cNvSpPr>
              <p:nvPr/>
            </p:nvSpPr>
            <p:spPr bwMode="auto">
              <a:xfrm>
                <a:off x="1766" y="893"/>
                <a:ext cx="88" cy="24"/>
              </a:xfrm>
              <a:custGeom>
                <a:avLst/>
                <a:gdLst>
                  <a:gd name="T0" fmla="*/ 0 w 44"/>
                  <a:gd name="T1" fmla="*/ 40 h 12"/>
                  <a:gd name="T2" fmla="*/ 352 w 44"/>
                  <a:gd name="T3" fmla="*/ 96 h 12"/>
                  <a:gd name="T4" fmla="*/ 0 w 44"/>
                  <a:gd name="T5" fmla="*/ 64 h 12"/>
                  <a:gd name="T6" fmla="*/ 0 w 44"/>
                  <a:gd name="T7" fmla="*/ 40 h 12"/>
                  <a:gd name="T8" fmla="*/ 0 60000 65536"/>
                  <a:gd name="T9" fmla="*/ 0 60000 65536"/>
                  <a:gd name="T10" fmla="*/ 0 60000 65536"/>
                  <a:gd name="T11" fmla="*/ 0 60000 65536"/>
                  <a:gd name="T12" fmla="*/ 0 w 44"/>
                  <a:gd name="T13" fmla="*/ 0 h 12"/>
                  <a:gd name="T14" fmla="*/ 44 w 44"/>
                  <a:gd name="T15" fmla="*/ 12 h 12"/>
                </a:gdLst>
                <a:ahLst/>
                <a:cxnLst>
                  <a:cxn ang="T8">
                    <a:pos x="T0" y="T1"/>
                  </a:cxn>
                  <a:cxn ang="T9">
                    <a:pos x="T2" y="T3"/>
                  </a:cxn>
                  <a:cxn ang="T10">
                    <a:pos x="T4" y="T5"/>
                  </a:cxn>
                  <a:cxn ang="T11">
                    <a:pos x="T6" y="T7"/>
                  </a:cxn>
                </a:cxnLst>
                <a:rect l="T12" t="T13" r="T14" b="T15"/>
                <a:pathLst>
                  <a:path w="44" h="12">
                    <a:moveTo>
                      <a:pt x="0" y="5"/>
                    </a:moveTo>
                    <a:cubicBezTo>
                      <a:pt x="15" y="8"/>
                      <a:pt x="40" y="0"/>
                      <a:pt x="44" y="12"/>
                    </a:cubicBezTo>
                    <a:cubicBezTo>
                      <a:pt x="36" y="4"/>
                      <a:pt x="14" y="9"/>
                      <a:pt x="0" y="8"/>
                    </a:cubicBezTo>
                    <a:cubicBezTo>
                      <a:pt x="0" y="7"/>
                      <a:pt x="0" y="6"/>
                      <a:pt x="0" y="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39" name="Freeform 268"/>
              <p:cNvSpPr>
                <a:spLocks/>
              </p:cNvSpPr>
              <p:nvPr/>
            </p:nvSpPr>
            <p:spPr bwMode="auto">
              <a:xfrm>
                <a:off x="1658" y="901"/>
                <a:ext cx="202" cy="78"/>
              </a:xfrm>
              <a:custGeom>
                <a:avLst/>
                <a:gdLst>
                  <a:gd name="T0" fmla="*/ 360 w 101"/>
                  <a:gd name="T1" fmla="*/ 96 h 39"/>
                  <a:gd name="T2" fmla="*/ 432 w 101"/>
                  <a:gd name="T3" fmla="*/ 32 h 39"/>
                  <a:gd name="T4" fmla="*/ 784 w 101"/>
                  <a:gd name="T5" fmla="*/ 64 h 39"/>
                  <a:gd name="T6" fmla="*/ 784 w 101"/>
                  <a:gd name="T7" fmla="*/ 80 h 39"/>
                  <a:gd name="T8" fmla="*/ 696 w 101"/>
                  <a:gd name="T9" fmla="*/ 152 h 39"/>
                  <a:gd name="T10" fmla="*/ 520 w 101"/>
                  <a:gd name="T11" fmla="*/ 64 h 39"/>
                  <a:gd name="T12" fmla="*/ 344 w 101"/>
                  <a:gd name="T13" fmla="*/ 240 h 39"/>
                  <a:gd name="T14" fmla="*/ 344 w 101"/>
                  <a:gd name="T15" fmla="*/ 264 h 39"/>
                  <a:gd name="T16" fmla="*/ 272 w 101"/>
                  <a:gd name="T17" fmla="*/ 192 h 39"/>
                  <a:gd name="T18" fmla="*/ 128 w 101"/>
                  <a:gd name="T19" fmla="*/ 192 h 39"/>
                  <a:gd name="T20" fmla="*/ 0 w 101"/>
                  <a:gd name="T21" fmla="*/ 280 h 39"/>
                  <a:gd name="T22" fmla="*/ 160 w 101"/>
                  <a:gd name="T23" fmla="*/ 136 h 39"/>
                  <a:gd name="T24" fmla="*/ 360 w 101"/>
                  <a:gd name="T25" fmla="*/ 96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1"/>
                  <a:gd name="T40" fmla="*/ 0 h 39"/>
                  <a:gd name="T41" fmla="*/ 101 w 101"/>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1" h="39">
                    <a:moveTo>
                      <a:pt x="45" y="12"/>
                    </a:moveTo>
                    <a:cubicBezTo>
                      <a:pt x="47" y="9"/>
                      <a:pt x="50" y="6"/>
                      <a:pt x="54" y="4"/>
                    </a:cubicBezTo>
                    <a:cubicBezTo>
                      <a:pt x="68" y="5"/>
                      <a:pt x="90" y="0"/>
                      <a:pt x="98" y="8"/>
                    </a:cubicBezTo>
                    <a:cubicBezTo>
                      <a:pt x="101" y="8"/>
                      <a:pt x="100" y="10"/>
                      <a:pt x="98" y="10"/>
                    </a:cubicBezTo>
                    <a:cubicBezTo>
                      <a:pt x="93" y="12"/>
                      <a:pt x="92" y="18"/>
                      <a:pt x="87" y="19"/>
                    </a:cubicBezTo>
                    <a:cubicBezTo>
                      <a:pt x="93" y="3"/>
                      <a:pt x="72" y="3"/>
                      <a:pt x="65" y="8"/>
                    </a:cubicBezTo>
                    <a:cubicBezTo>
                      <a:pt x="56" y="15"/>
                      <a:pt x="49" y="22"/>
                      <a:pt x="43" y="30"/>
                    </a:cubicBezTo>
                    <a:cubicBezTo>
                      <a:pt x="43" y="31"/>
                      <a:pt x="43" y="32"/>
                      <a:pt x="43" y="33"/>
                    </a:cubicBezTo>
                    <a:cubicBezTo>
                      <a:pt x="39" y="31"/>
                      <a:pt x="36" y="28"/>
                      <a:pt x="34" y="24"/>
                    </a:cubicBezTo>
                    <a:cubicBezTo>
                      <a:pt x="33" y="20"/>
                      <a:pt x="17" y="20"/>
                      <a:pt x="16" y="24"/>
                    </a:cubicBezTo>
                    <a:cubicBezTo>
                      <a:pt x="10" y="25"/>
                      <a:pt x="4" y="39"/>
                      <a:pt x="0" y="35"/>
                    </a:cubicBezTo>
                    <a:cubicBezTo>
                      <a:pt x="8" y="30"/>
                      <a:pt x="12" y="22"/>
                      <a:pt x="20" y="17"/>
                    </a:cubicBezTo>
                    <a:cubicBezTo>
                      <a:pt x="29" y="16"/>
                      <a:pt x="43" y="21"/>
                      <a:pt x="45" y="1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940" name="Freeform 269"/>
              <p:cNvSpPr>
                <a:spLocks/>
              </p:cNvSpPr>
              <p:nvPr/>
            </p:nvSpPr>
            <p:spPr bwMode="auto">
              <a:xfrm>
                <a:off x="1748" y="925"/>
                <a:ext cx="48" cy="50"/>
              </a:xfrm>
              <a:custGeom>
                <a:avLst/>
                <a:gdLst>
                  <a:gd name="T0" fmla="*/ 0 w 24"/>
                  <a:gd name="T1" fmla="*/ 200 h 25"/>
                  <a:gd name="T2" fmla="*/ 192 w 24"/>
                  <a:gd name="T3" fmla="*/ 0 h 25"/>
                  <a:gd name="T4" fmla="*/ 192 w 24"/>
                  <a:gd name="T5" fmla="*/ 24 h 25"/>
                  <a:gd name="T6" fmla="*/ 16 w 24"/>
                  <a:gd name="T7" fmla="*/ 200 h 25"/>
                  <a:gd name="T8" fmla="*/ 0 w 24"/>
                  <a:gd name="T9" fmla="*/ 200 h 25"/>
                  <a:gd name="T10" fmla="*/ 0 60000 65536"/>
                  <a:gd name="T11" fmla="*/ 0 60000 65536"/>
                  <a:gd name="T12" fmla="*/ 0 60000 65536"/>
                  <a:gd name="T13" fmla="*/ 0 60000 65536"/>
                  <a:gd name="T14" fmla="*/ 0 60000 65536"/>
                  <a:gd name="T15" fmla="*/ 0 w 24"/>
                  <a:gd name="T16" fmla="*/ 0 h 25"/>
                  <a:gd name="T17" fmla="*/ 24 w 24"/>
                  <a:gd name="T18" fmla="*/ 25 h 25"/>
                </a:gdLst>
                <a:ahLst/>
                <a:cxnLst>
                  <a:cxn ang="T10">
                    <a:pos x="T0" y="T1"/>
                  </a:cxn>
                  <a:cxn ang="T11">
                    <a:pos x="T2" y="T3"/>
                  </a:cxn>
                  <a:cxn ang="T12">
                    <a:pos x="T4" y="T5"/>
                  </a:cxn>
                  <a:cxn ang="T13">
                    <a:pos x="T6" y="T7"/>
                  </a:cxn>
                  <a:cxn ang="T14">
                    <a:pos x="T8" y="T9"/>
                  </a:cxn>
                </a:cxnLst>
                <a:rect l="T15" t="T16" r="T17" b="T18"/>
                <a:pathLst>
                  <a:path w="24" h="25">
                    <a:moveTo>
                      <a:pt x="0" y="25"/>
                    </a:moveTo>
                    <a:cubicBezTo>
                      <a:pt x="7" y="16"/>
                      <a:pt x="15" y="8"/>
                      <a:pt x="24" y="0"/>
                    </a:cubicBezTo>
                    <a:cubicBezTo>
                      <a:pt x="24" y="1"/>
                      <a:pt x="24" y="2"/>
                      <a:pt x="24" y="3"/>
                    </a:cubicBezTo>
                    <a:cubicBezTo>
                      <a:pt x="16" y="9"/>
                      <a:pt x="9" y="17"/>
                      <a:pt x="2" y="25"/>
                    </a:cubicBezTo>
                    <a:cubicBezTo>
                      <a:pt x="1" y="25"/>
                      <a:pt x="1" y="25"/>
                      <a:pt x="0" y="2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41" name="Freeform 270"/>
              <p:cNvSpPr>
                <a:spLocks/>
              </p:cNvSpPr>
              <p:nvPr/>
            </p:nvSpPr>
            <p:spPr bwMode="auto">
              <a:xfrm>
                <a:off x="1702" y="939"/>
                <a:ext cx="50" cy="58"/>
              </a:xfrm>
              <a:custGeom>
                <a:avLst/>
                <a:gdLst>
                  <a:gd name="T0" fmla="*/ 24 w 25"/>
                  <a:gd name="T1" fmla="*/ 88 h 29"/>
                  <a:gd name="T2" fmla="*/ 0 w 25"/>
                  <a:gd name="T3" fmla="*/ 88 h 29"/>
                  <a:gd name="T4" fmla="*/ 184 w 25"/>
                  <a:gd name="T5" fmla="*/ 144 h 29"/>
                  <a:gd name="T6" fmla="*/ 200 w 25"/>
                  <a:gd name="T7" fmla="*/ 144 h 29"/>
                  <a:gd name="T8" fmla="*/ 72 w 25"/>
                  <a:gd name="T9" fmla="*/ 88 h 29"/>
                  <a:gd name="T10" fmla="*/ 40 w 25"/>
                  <a:gd name="T11" fmla="*/ 88 h 29"/>
                  <a:gd name="T12" fmla="*/ 24 w 25"/>
                  <a:gd name="T13" fmla="*/ 88 h 29"/>
                  <a:gd name="T14" fmla="*/ 0 60000 65536"/>
                  <a:gd name="T15" fmla="*/ 0 60000 65536"/>
                  <a:gd name="T16" fmla="*/ 0 60000 65536"/>
                  <a:gd name="T17" fmla="*/ 0 60000 65536"/>
                  <a:gd name="T18" fmla="*/ 0 60000 65536"/>
                  <a:gd name="T19" fmla="*/ 0 60000 65536"/>
                  <a:gd name="T20" fmla="*/ 0 60000 65536"/>
                  <a:gd name="T21" fmla="*/ 0 w 25"/>
                  <a:gd name="T22" fmla="*/ 0 h 29"/>
                  <a:gd name="T23" fmla="*/ 25 w 25"/>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9">
                    <a:moveTo>
                      <a:pt x="3" y="11"/>
                    </a:moveTo>
                    <a:cubicBezTo>
                      <a:pt x="2" y="11"/>
                      <a:pt x="1" y="11"/>
                      <a:pt x="0" y="11"/>
                    </a:cubicBezTo>
                    <a:cubicBezTo>
                      <a:pt x="11" y="0"/>
                      <a:pt x="15" y="27"/>
                      <a:pt x="23" y="18"/>
                    </a:cubicBezTo>
                    <a:cubicBezTo>
                      <a:pt x="24" y="18"/>
                      <a:pt x="24" y="18"/>
                      <a:pt x="25" y="18"/>
                    </a:cubicBezTo>
                    <a:cubicBezTo>
                      <a:pt x="20" y="29"/>
                      <a:pt x="12" y="16"/>
                      <a:pt x="9" y="11"/>
                    </a:cubicBezTo>
                    <a:cubicBezTo>
                      <a:pt x="8" y="11"/>
                      <a:pt x="6" y="11"/>
                      <a:pt x="5" y="11"/>
                    </a:cubicBezTo>
                    <a:cubicBezTo>
                      <a:pt x="4" y="11"/>
                      <a:pt x="3" y="11"/>
                      <a:pt x="3" y="11"/>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42" name="Freeform 271"/>
              <p:cNvSpPr>
                <a:spLocks/>
              </p:cNvSpPr>
              <p:nvPr/>
            </p:nvSpPr>
            <p:spPr bwMode="auto">
              <a:xfrm>
                <a:off x="1708" y="961"/>
                <a:ext cx="44" cy="47"/>
              </a:xfrm>
              <a:custGeom>
                <a:avLst/>
                <a:gdLst>
                  <a:gd name="T0" fmla="*/ 0 w 22"/>
                  <a:gd name="T1" fmla="*/ 0 h 23"/>
                  <a:gd name="T2" fmla="*/ 16 w 22"/>
                  <a:gd name="T3" fmla="*/ 0 h 23"/>
                  <a:gd name="T4" fmla="*/ 176 w 22"/>
                  <a:gd name="T5" fmla="*/ 196 h 23"/>
                  <a:gd name="T6" fmla="*/ 0 w 22"/>
                  <a:gd name="T7" fmla="*/ 0 h 23"/>
                  <a:gd name="T8" fmla="*/ 0 60000 65536"/>
                  <a:gd name="T9" fmla="*/ 0 60000 65536"/>
                  <a:gd name="T10" fmla="*/ 0 60000 65536"/>
                  <a:gd name="T11" fmla="*/ 0 60000 65536"/>
                  <a:gd name="T12" fmla="*/ 0 w 22"/>
                  <a:gd name="T13" fmla="*/ 0 h 23"/>
                  <a:gd name="T14" fmla="*/ 22 w 22"/>
                  <a:gd name="T15" fmla="*/ 23 h 23"/>
                </a:gdLst>
                <a:ahLst/>
                <a:cxnLst>
                  <a:cxn ang="T8">
                    <a:pos x="T0" y="T1"/>
                  </a:cxn>
                  <a:cxn ang="T9">
                    <a:pos x="T2" y="T3"/>
                  </a:cxn>
                  <a:cxn ang="T10">
                    <a:pos x="T4" y="T5"/>
                  </a:cxn>
                  <a:cxn ang="T11">
                    <a:pos x="T6" y="T7"/>
                  </a:cxn>
                </a:cxnLst>
                <a:rect l="T12" t="T13" r="T14" b="T15"/>
                <a:pathLst>
                  <a:path w="22" h="23">
                    <a:moveTo>
                      <a:pt x="0" y="0"/>
                    </a:moveTo>
                    <a:cubicBezTo>
                      <a:pt x="0" y="0"/>
                      <a:pt x="1" y="0"/>
                      <a:pt x="2" y="0"/>
                    </a:cubicBezTo>
                    <a:cubicBezTo>
                      <a:pt x="7" y="9"/>
                      <a:pt x="17" y="14"/>
                      <a:pt x="22" y="23"/>
                    </a:cubicBezTo>
                    <a:cubicBezTo>
                      <a:pt x="14" y="16"/>
                      <a:pt x="6" y="9"/>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43" name="Freeform 272"/>
              <p:cNvSpPr>
                <a:spLocks/>
              </p:cNvSpPr>
              <p:nvPr/>
            </p:nvSpPr>
            <p:spPr bwMode="auto">
              <a:xfrm>
                <a:off x="1752" y="1008"/>
                <a:ext cx="34" cy="92"/>
              </a:xfrm>
              <a:custGeom>
                <a:avLst/>
                <a:gdLst>
                  <a:gd name="T0" fmla="*/ 0 w 17"/>
                  <a:gd name="T1" fmla="*/ 0 h 46"/>
                  <a:gd name="T2" fmla="*/ 16 w 17"/>
                  <a:gd name="T3" fmla="*/ 104 h 46"/>
                  <a:gd name="T4" fmla="*/ 104 w 17"/>
                  <a:gd name="T5" fmla="*/ 136 h 46"/>
                  <a:gd name="T6" fmla="*/ 72 w 17"/>
                  <a:gd name="T7" fmla="*/ 368 h 46"/>
                  <a:gd name="T8" fmla="*/ 72 w 17"/>
                  <a:gd name="T9" fmla="*/ 352 h 46"/>
                  <a:gd name="T10" fmla="*/ 88 w 17"/>
                  <a:gd name="T11" fmla="*/ 160 h 46"/>
                  <a:gd name="T12" fmla="*/ 0 w 17"/>
                  <a:gd name="T13" fmla="*/ 136 h 46"/>
                  <a:gd name="T14" fmla="*/ 0 w 17"/>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46"/>
                  <a:gd name="T26" fmla="*/ 17 w 17"/>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46">
                    <a:moveTo>
                      <a:pt x="0" y="0"/>
                    </a:moveTo>
                    <a:cubicBezTo>
                      <a:pt x="5" y="0"/>
                      <a:pt x="1" y="9"/>
                      <a:pt x="2" y="13"/>
                    </a:cubicBezTo>
                    <a:cubicBezTo>
                      <a:pt x="3" y="18"/>
                      <a:pt x="12" y="14"/>
                      <a:pt x="13" y="17"/>
                    </a:cubicBezTo>
                    <a:cubicBezTo>
                      <a:pt x="12" y="27"/>
                      <a:pt x="17" y="44"/>
                      <a:pt x="9" y="46"/>
                    </a:cubicBezTo>
                    <a:cubicBezTo>
                      <a:pt x="9" y="46"/>
                      <a:pt x="9" y="45"/>
                      <a:pt x="9" y="44"/>
                    </a:cubicBezTo>
                    <a:cubicBezTo>
                      <a:pt x="14" y="40"/>
                      <a:pt x="10" y="27"/>
                      <a:pt x="11" y="20"/>
                    </a:cubicBezTo>
                    <a:cubicBezTo>
                      <a:pt x="12" y="15"/>
                      <a:pt x="3" y="19"/>
                      <a:pt x="0" y="17"/>
                    </a:cubicBezTo>
                    <a:cubicBezTo>
                      <a:pt x="0" y="12"/>
                      <a:pt x="0" y="6"/>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44" name="Freeform 273"/>
              <p:cNvSpPr>
                <a:spLocks/>
              </p:cNvSpPr>
              <p:nvPr/>
            </p:nvSpPr>
            <p:spPr bwMode="auto">
              <a:xfrm>
                <a:off x="1730" y="1096"/>
                <a:ext cx="40" cy="44"/>
              </a:xfrm>
              <a:custGeom>
                <a:avLst/>
                <a:gdLst>
                  <a:gd name="T0" fmla="*/ 0 w 20"/>
                  <a:gd name="T1" fmla="*/ 176 h 22"/>
                  <a:gd name="T2" fmla="*/ 160 w 20"/>
                  <a:gd name="T3" fmla="*/ 0 h 22"/>
                  <a:gd name="T4" fmla="*/ 160 w 20"/>
                  <a:gd name="T5" fmla="*/ 16 h 22"/>
                  <a:gd name="T6" fmla="*/ 0 w 20"/>
                  <a:gd name="T7" fmla="*/ 176 h 22"/>
                  <a:gd name="T8" fmla="*/ 0 60000 65536"/>
                  <a:gd name="T9" fmla="*/ 0 60000 65536"/>
                  <a:gd name="T10" fmla="*/ 0 60000 65536"/>
                  <a:gd name="T11" fmla="*/ 0 60000 65536"/>
                  <a:gd name="T12" fmla="*/ 0 w 20"/>
                  <a:gd name="T13" fmla="*/ 0 h 22"/>
                  <a:gd name="T14" fmla="*/ 20 w 20"/>
                  <a:gd name="T15" fmla="*/ 22 h 22"/>
                </a:gdLst>
                <a:ahLst/>
                <a:cxnLst>
                  <a:cxn ang="T8">
                    <a:pos x="T0" y="T1"/>
                  </a:cxn>
                  <a:cxn ang="T9">
                    <a:pos x="T2" y="T3"/>
                  </a:cxn>
                  <a:cxn ang="T10">
                    <a:pos x="T4" y="T5"/>
                  </a:cxn>
                  <a:cxn ang="T11">
                    <a:pos x="T6" y="T7"/>
                  </a:cxn>
                </a:cxnLst>
                <a:rect l="T12" t="T13" r="T14" b="T15"/>
                <a:pathLst>
                  <a:path w="20" h="22">
                    <a:moveTo>
                      <a:pt x="0" y="22"/>
                    </a:moveTo>
                    <a:cubicBezTo>
                      <a:pt x="3" y="12"/>
                      <a:pt x="13" y="7"/>
                      <a:pt x="20" y="0"/>
                    </a:cubicBezTo>
                    <a:cubicBezTo>
                      <a:pt x="20" y="1"/>
                      <a:pt x="20" y="2"/>
                      <a:pt x="20" y="2"/>
                    </a:cubicBezTo>
                    <a:cubicBezTo>
                      <a:pt x="12" y="8"/>
                      <a:pt x="6" y="15"/>
                      <a:pt x="0" y="2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45" name="Freeform 274"/>
              <p:cNvSpPr>
                <a:spLocks/>
              </p:cNvSpPr>
              <p:nvPr/>
            </p:nvSpPr>
            <p:spPr bwMode="auto">
              <a:xfrm>
                <a:off x="1730" y="1190"/>
                <a:ext cx="18" cy="22"/>
              </a:xfrm>
              <a:custGeom>
                <a:avLst/>
                <a:gdLst>
                  <a:gd name="T0" fmla="*/ 0 w 9"/>
                  <a:gd name="T1" fmla="*/ 0 h 11"/>
                  <a:gd name="T2" fmla="*/ 72 w 9"/>
                  <a:gd name="T3" fmla="*/ 72 h 11"/>
                  <a:gd name="T4" fmla="*/ 72 w 9"/>
                  <a:gd name="T5" fmla="*/ 88 h 11"/>
                  <a:gd name="T6" fmla="*/ 0 w 9"/>
                  <a:gd name="T7" fmla="*/ 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0"/>
                    </a:moveTo>
                    <a:cubicBezTo>
                      <a:pt x="4" y="2"/>
                      <a:pt x="4" y="8"/>
                      <a:pt x="9" y="9"/>
                    </a:cubicBezTo>
                    <a:cubicBezTo>
                      <a:pt x="9" y="10"/>
                      <a:pt x="9" y="10"/>
                      <a:pt x="9" y="11"/>
                    </a:cubicBezTo>
                    <a:cubicBezTo>
                      <a:pt x="5" y="8"/>
                      <a:pt x="0" y="7"/>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46" name="Freeform 275"/>
              <p:cNvSpPr>
                <a:spLocks/>
              </p:cNvSpPr>
              <p:nvPr/>
            </p:nvSpPr>
            <p:spPr bwMode="auto">
              <a:xfrm>
                <a:off x="1748" y="1178"/>
                <a:ext cx="80" cy="34"/>
              </a:xfrm>
              <a:custGeom>
                <a:avLst/>
                <a:gdLst>
                  <a:gd name="T0" fmla="*/ 0 w 40"/>
                  <a:gd name="T1" fmla="*/ 120 h 17"/>
                  <a:gd name="T2" fmla="*/ 320 w 40"/>
                  <a:gd name="T3" fmla="*/ 48 h 17"/>
                  <a:gd name="T4" fmla="*/ 320 w 40"/>
                  <a:gd name="T5" fmla="*/ 64 h 17"/>
                  <a:gd name="T6" fmla="*/ 104 w 40"/>
                  <a:gd name="T7" fmla="*/ 136 h 17"/>
                  <a:gd name="T8" fmla="*/ 0 w 40"/>
                  <a:gd name="T9" fmla="*/ 136 h 17"/>
                  <a:gd name="T10" fmla="*/ 0 w 40"/>
                  <a:gd name="T11" fmla="*/ 120 h 17"/>
                  <a:gd name="T12" fmla="*/ 0 60000 65536"/>
                  <a:gd name="T13" fmla="*/ 0 60000 65536"/>
                  <a:gd name="T14" fmla="*/ 0 60000 65536"/>
                  <a:gd name="T15" fmla="*/ 0 60000 65536"/>
                  <a:gd name="T16" fmla="*/ 0 60000 65536"/>
                  <a:gd name="T17" fmla="*/ 0 60000 65536"/>
                  <a:gd name="T18" fmla="*/ 0 w 40"/>
                  <a:gd name="T19" fmla="*/ 0 h 17"/>
                  <a:gd name="T20" fmla="*/ 40 w 4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0" h="17">
                    <a:moveTo>
                      <a:pt x="0" y="15"/>
                    </a:moveTo>
                    <a:cubicBezTo>
                      <a:pt x="18" y="17"/>
                      <a:pt x="18" y="0"/>
                      <a:pt x="40" y="6"/>
                    </a:cubicBezTo>
                    <a:cubicBezTo>
                      <a:pt x="40" y="7"/>
                      <a:pt x="40" y="7"/>
                      <a:pt x="40" y="8"/>
                    </a:cubicBezTo>
                    <a:cubicBezTo>
                      <a:pt x="27" y="8"/>
                      <a:pt x="15" y="7"/>
                      <a:pt x="13" y="17"/>
                    </a:cubicBezTo>
                    <a:cubicBezTo>
                      <a:pt x="9" y="17"/>
                      <a:pt x="4" y="17"/>
                      <a:pt x="0" y="17"/>
                    </a:cubicBezTo>
                    <a:cubicBezTo>
                      <a:pt x="0" y="16"/>
                      <a:pt x="0" y="16"/>
                      <a:pt x="0" y="1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47" name="Freeform 276"/>
              <p:cNvSpPr>
                <a:spLocks/>
              </p:cNvSpPr>
              <p:nvPr/>
            </p:nvSpPr>
            <p:spPr bwMode="auto">
              <a:xfrm>
                <a:off x="1828" y="1154"/>
                <a:ext cx="40" cy="40"/>
              </a:xfrm>
              <a:custGeom>
                <a:avLst/>
                <a:gdLst>
                  <a:gd name="T0" fmla="*/ 0 w 20"/>
                  <a:gd name="T1" fmla="*/ 144 h 20"/>
                  <a:gd name="T2" fmla="*/ 144 w 20"/>
                  <a:gd name="T3" fmla="*/ 0 h 20"/>
                  <a:gd name="T4" fmla="*/ 160 w 20"/>
                  <a:gd name="T5" fmla="*/ 0 h 20"/>
                  <a:gd name="T6" fmla="*/ 0 w 20"/>
                  <a:gd name="T7" fmla="*/ 160 h 20"/>
                  <a:gd name="T8" fmla="*/ 0 w 20"/>
                  <a:gd name="T9" fmla="*/ 144 h 20"/>
                  <a:gd name="T10" fmla="*/ 0 60000 65536"/>
                  <a:gd name="T11" fmla="*/ 0 60000 65536"/>
                  <a:gd name="T12" fmla="*/ 0 60000 65536"/>
                  <a:gd name="T13" fmla="*/ 0 60000 65536"/>
                  <a:gd name="T14" fmla="*/ 0 60000 65536"/>
                  <a:gd name="T15" fmla="*/ 0 w 20"/>
                  <a:gd name="T16" fmla="*/ 0 h 20"/>
                  <a:gd name="T17" fmla="*/ 20 w 20"/>
                  <a:gd name="T18" fmla="*/ 20 h 20"/>
                </a:gdLst>
                <a:ahLst/>
                <a:cxnLst>
                  <a:cxn ang="T10">
                    <a:pos x="T0" y="T1"/>
                  </a:cxn>
                  <a:cxn ang="T11">
                    <a:pos x="T2" y="T3"/>
                  </a:cxn>
                  <a:cxn ang="T12">
                    <a:pos x="T4" y="T5"/>
                  </a:cxn>
                  <a:cxn ang="T13">
                    <a:pos x="T6" y="T7"/>
                  </a:cxn>
                  <a:cxn ang="T14">
                    <a:pos x="T8" y="T9"/>
                  </a:cxn>
                </a:cxnLst>
                <a:rect l="T15" t="T16" r="T17" b="T18"/>
                <a:pathLst>
                  <a:path w="20" h="20">
                    <a:moveTo>
                      <a:pt x="0" y="18"/>
                    </a:moveTo>
                    <a:cubicBezTo>
                      <a:pt x="7" y="13"/>
                      <a:pt x="13" y="7"/>
                      <a:pt x="18" y="0"/>
                    </a:cubicBezTo>
                    <a:cubicBezTo>
                      <a:pt x="18" y="0"/>
                      <a:pt x="19" y="0"/>
                      <a:pt x="20" y="0"/>
                    </a:cubicBezTo>
                    <a:cubicBezTo>
                      <a:pt x="14" y="8"/>
                      <a:pt x="8" y="14"/>
                      <a:pt x="0" y="20"/>
                    </a:cubicBezTo>
                    <a:cubicBezTo>
                      <a:pt x="0" y="19"/>
                      <a:pt x="0" y="19"/>
                      <a:pt x="0" y="18"/>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48" name="Freeform 277"/>
              <p:cNvSpPr>
                <a:spLocks/>
              </p:cNvSpPr>
              <p:nvPr/>
            </p:nvSpPr>
            <p:spPr bwMode="auto">
              <a:xfrm>
                <a:off x="1818" y="1008"/>
                <a:ext cx="46" cy="44"/>
              </a:xfrm>
              <a:custGeom>
                <a:avLst/>
                <a:gdLst>
                  <a:gd name="T0" fmla="*/ 0 w 23"/>
                  <a:gd name="T1" fmla="*/ 0 h 22"/>
                  <a:gd name="T2" fmla="*/ 184 w 23"/>
                  <a:gd name="T3" fmla="*/ 176 h 22"/>
                  <a:gd name="T4" fmla="*/ 0 w 23"/>
                  <a:gd name="T5" fmla="*/ 0 h 22"/>
                  <a:gd name="T6" fmla="*/ 0 60000 65536"/>
                  <a:gd name="T7" fmla="*/ 0 60000 65536"/>
                  <a:gd name="T8" fmla="*/ 0 60000 65536"/>
                  <a:gd name="T9" fmla="*/ 0 w 23"/>
                  <a:gd name="T10" fmla="*/ 0 h 22"/>
                  <a:gd name="T11" fmla="*/ 23 w 23"/>
                  <a:gd name="T12" fmla="*/ 22 h 22"/>
                </a:gdLst>
                <a:ahLst/>
                <a:cxnLst>
                  <a:cxn ang="T6">
                    <a:pos x="T0" y="T1"/>
                  </a:cxn>
                  <a:cxn ang="T7">
                    <a:pos x="T2" y="T3"/>
                  </a:cxn>
                  <a:cxn ang="T8">
                    <a:pos x="T4" y="T5"/>
                  </a:cxn>
                </a:cxnLst>
                <a:rect l="T9" t="T10" r="T11" b="T12"/>
                <a:pathLst>
                  <a:path w="23" h="22">
                    <a:moveTo>
                      <a:pt x="0" y="0"/>
                    </a:moveTo>
                    <a:cubicBezTo>
                      <a:pt x="7" y="8"/>
                      <a:pt x="19" y="11"/>
                      <a:pt x="23" y="22"/>
                    </a:cubicBezTo>
                    <a:cubicBezTo>
                      <a:pt x="16" y="14"/>
                      <a:pt x="6" y="9"/>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49" name="Freeform 278"/>
              <p:cNvSpPr>
                <a:spLocks/>
              </p:cNvSpPr>
              <p:nvPr/>
            </p:nvSpPr>
            <p:spPr bwMode="auto">
              <a:xfrm>
                <a:off x="1796" y="925"/>
                <a:ext cx="22" cy="83"/>
              </a:xfrm>
              <a:custGeom>
                <a:avLst/>
                <a:gdLst>
                  <a:gd name="T0" fmla="*/ 0 w 11"/>
                  <a:gd name="T1" fmla="*/ 24 h 41"/>
                  <a:gd name="T2" fmla="*/ 0 w 11"/>
                  <a:gd name="T3" fmla="*/ 0 h 41"/>
                  <a:gd name="T4" fmla="*/ 88 w 11"/>
                  <a:gd name="T5" fmla="*/ 0 h 41"/>
                  <a:gd name="T6" fmla="*/ 88 w 11"/>
                  <a:gd name="T7" fmla="*/ 340 h 41"/>
                  <a:gd name="T8" fmla="*/ 72 w 11"/>
                  <a:gd name="T9" fmla="*/ 24 h 41"/>
                  <a:gd name="T10" fmla="*/ 0 w 11"/>
                  <a:gd name="T11" fmla="*/ 24 h 41"/>
                  <a:gd name="T12" fmla="*/ 0 60000 65536"/>
                  <a:gd name="T13" fmla="*/ 0 60000 65536"/>
                  <a:gd name="T14" fmla="*/ 0 60000 65536"/>
                  <a:gd name="T15" fmla="*/ 0 60000 65536"/>
                  <a:gd name="T16" fmla="*/ 0 60000 65536"/>
                  <a:gd name="T17" fmla="*/ 0 60000 65536"/>
                  <a:gd name="T18" fmla="*/ 0 w 11"/>
                  <a:gd name="T19" fmla="*/ 0 h 41"/>
                  <a:gd name="T20" fmla="*/ 11 w 1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1" h="41">
                    <a:moveTo>
                      <a:pt x="0" y="3"/>
                    </a:moveTo>
                    <a:cubicBezTo>
                      <a:pt x="0" y="2"/>
                      <a:pt x="0" y="1"/>
                      <a:pt x="0" y="0"/>
                    </a:cubicBezTo>
                    <a:cubicBezTo>
                      <a:pt x="4" y="0"/>
                      <a:pt x="8" y="0"/>
                      <a:pt x="11" y="0"/>
                    </a:cubicBezTo>
                    <a:cubicBezTo>
                      <a:pt x="11" y="14"/>
                      <a:pt x="11" y="27"/>
                      <a:pt x="11" y="41"/>
                    </a:cubicBezTo>
                    <a:cubicBezTo>
                      <a:pt x="6" y="32"/>
                      <a:pt x="11" y="15"/>
                      <a:pt x="9" y="3"/>
                    </a:cubicBezTo>
                    <a:cubicBezTo>
                      <a:pt x="6" y="3"/>
                      <a:pt x="3" y="3"/>
                      <a:pt x="0" y="3"/>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50" name="Freeform 279"/>
              <p:cNvSpPr>
                <a:spLocks/>
              </p:cNvSpPr>
              <p:nvPr/>
            </p:nvSpPr>
            <p:spPr bwMode="auto">
              <a:xfrm>
                <a:off x="1712" y="931"/>
                <a:ext cx="152" cy="281"/>
              </a:xfrm>
              <a:custGeom>
                <a:avLst/>
                <a:gdLst>
                  <a:gd name="T0" fmla="*/ 160 w 76"/>
                  <a:gd name="T1" fmla="*/ 307 h 140"/>
                  <a:gd name="T2" fmla="*/ 0 w 76"/>
                  <a:gd name="T3" fmla="*/ 120 h 140"/>
                  <a:gd name="T4" fmla="*/ 32 w 76"/>
                  <a:gd name="T5" fmla="*/ 120 h 140"/>
                  <a:gd name="T6" fmla="*/ 160 w 76"/>
                  <a:gd name="T7" fmla="*/ 177 h 140"/>
                  <a:gd name="T8" fmla="*/ 336 w 76"/>
                  <a:gd name="T9" fmla="*/ 0 h 140"/>
                  <a:gd name="T10" fmla="*/ 408 w 76"/>
                  <a:gd name="T11" fmla="*/ 0 h 140"/>
                  <a:gd name="T12" fmla="*/ 424 w 76"/>
                  <a:gd name="T13" fmla="*/ 307 h 140"/>
                  <a:gd name="T14" fmla="*/ 608 w 76"/>
                  <a:gd name="T15" fmla="*/ 484 h 140"/>
                  <a:gd name="T16" fmla="*/ 608 w 76"/>
                  <a:gd name="T17" fmla="*/ 899 h 140"/>
                  <a:gd name="T18" fmla="*/ 464 w 76"/>
                  <a:gd name="T19" fmla="*/ 1044 h 140"/>
                  <a:gd name="T20" fmla="*/ 144 w 76"/>
                  <a:gd name="T21" fmla="*/ 1116 h 140"/>
                  <a:gd name="T22" fmla="*/ 72 w 76"/>
                  <a:gd name="T23" fmla="*/ 1044 h 140"/>
                  <a:gd name="T24" fmla="*/ 72 w 76"/>
                  <a:gd name="T25" fmla="*/ 841 h 140"/>
                  <a:gd name="T26" fmla="*/ 232 w 76"/>
                  <a:gd name="T27" fmla="*/ 680 h 140"/>
                  <a:gd name="T28" fmla="*/ 264 w 76"/>
                  <a:gd name="T29" fmla="*/ 444 h 140"/>
                  <a:gd name="T30" fmla="*/ 176 w 76"/>
                  <a:gd name="T31" fmla="*/ 411 h 140"/>
                  <a:gd name="T32" fmla="*/ 160 w 76"/>
                  <a:gd name="T33" fmla="*/ 307 h 1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6"/>
                  <a:gd name="T52" fmla="*/ 0 h 140"/>
                  <a:gd name="T53" fmla="*/ 76 w 76"/>
                  <a:gd name="T54" fmla="*/ 140 h 1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6" h="140">
                    <a:moveTo>
                      <a:pt x="20" y="38"/>
                    </a:moveTo>
                    <a:cubicBezTo>
                      <a:pt x="15" y="29"/>
                      <a:pt x="5" y="24"/>
                      <a:pt x="0" y="15"/>
                    </a:cubicBezTo>
                    <a:cubicBezTo>
                      <a:pt x="1" y="15"/>
                      <a:pt x="3" y="15"/>
                      <a:pt x="4" y="15"/>
                    </a:cubicBezTo>
                    <a:cubicBezTo>
                      <a:pt x="7" y="20"/>
                      <a:pt x="15" y="33"/>
                      <a:pt x="20" y="22"/>
                    </a:cubicBezTo>
                    <a:cubicBezTo>
                      <a:pt x="27" y="14"/>
                      <a:pt x="34" y="6"/>
                      <a:pt x="42" y="0"/>
                    </a:cubicBezTo>
                    <a:cubicBezTo>
                      <a:pt x="45" y="0"/>
                      <a:pt x="48" y="0"/>
                      <a:pt x="51" y="0"/>
                    </a:cubicBezTo>
                    <a:cubicBezTo>
                      <a:pt x="53" y="12"/>
                      <a:pt x="48" y="29"/>
                      <a:pt x="53" y="38"/>
                    </a:cubicBezTo>
                    <a:cubicBezTo>
                      <a:pt x="59" y="47"/>
                      <a:pt x="69" y="52"/>
                      <a:pt x="76" y="60"/>
                    </a:cubicBezTo>
                    <a:cubicBezTo>
                      <a:pt x="76" y="77"/>
                      <a:pt x="76" y="94"/>
                      <a:pt x="76" y="111"/>
                    </a:cubicBezTo>
                    <a:cubicBezTo>
                      <a:pt x="71" y="118"/>
                      <a:pt x="65" y="124"/>
                      <a:pt x="58" y="129"/>
                    </a:cubicBezTo>
                    <a:cubicBezTo>
                      <a:pt x="36" y="123"/>
                      <a:pt x="36" y="140"/>
                      <a:pt x="18" y="138"/>
                    </a:cubicBezTo>
                    <a:cubicBezTo>
                      <a:pt x="13" y="137"/>
                      <a:pt x="13" y="131"/>
                      <a:pt x="9" y="129"/>
                    </a:cubicBezTo>
                    <a:cubicBezTo>
                      <a:pt x="9" y="121"/>
                      <a:pt x="9" y="113"/>
                      <a:pt x="9" y="104"/>
                    </a:cubicBezTo>
                    <a:cubicBezTo>
                      <a:pt x="15" y="97"/>
                      <a:pt x="21" y="90"/>
                      <a:pt x="29" y="84"/>
                    </a:cubicBezTo>
                    <a:cubicBezTo>
                      <a:pt x="37" y="82"/>
                      <a:pt x="32" y="65"/>
                      <a:pt x="33" y="55"/>
                    </a:cubicBezTo>
                    <a:cubicBezTo>
                      <a:pt x="32" y="52"/>
                      <a:pt x="23" y="56"/>
                      <a:pt x="22" y="51"/>
                    </a:cubicBezTo>
                    <a:cubicBezTo>
                      <a:pt x="21" y="47"/>
                      <a:pt x="25" y="38"/>
                      <a:pt x="20" y="3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951" name="Freeform 280"/>
              <p:cNvSpPr>
                <a:spLocks/>
              </p:cNvSpPr>
              <p:nvPr/>
            </p:nvSpPr>
            <p:spPr bwMode="auto">
              <a:xfrm>
                <a:off x="1668" y="967"/>
                <a:ext cx="22" cy="22"/>
              </a:xfrm>
              <a:custGeom>
                <a:avLst/>
                <a:gdLst>
                  <a:gd name="T0" fmla="*/ 0 w 11"/>
                  <a:gd name="T1" fmla="*/ 88 h 11"/>
                  <a:gd name="T2" fmla="*/ 88 w 11"/>
                  <a:gd name="T3" fmla="*/ 0 h 11"/>
                  <a:gd name="T4" fmla="*/ 16 w 11"/>
                  <a:gd name="T5" fmla="*/ 88 h 11"/>
                  <a:gd name="T6" fmla="*/ 0 w 11"/>
                  <a:gd name="T7" fmla="*/ 88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11"/>
                    </a:moveTo>
                    <a:cubicBezTo>
                      <a:pt x="2" y="6"/>
                      <a:pt x="6" y="2"/>
                      <a:pt x="11" y="0"/>
                    </a:cubicBezTo>
                    <a:cubicBezTo>
                      <a:pt x="9" y="5"/>
                      <a:pt x="3" y="6"/>
                      <a:pt x="2" y="11"/>
                    </a:cubicBezTo>
                    <a:cubicBezTo>
                      <a:pt x="1" y="11"/>
                      <a:pt x="0" y="11"/>
                      <a:pt x="0" y="11"/>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52" name="Freeform 281"/>
              <p:cNvSpPr>
                <a:spLocks/>
              </p:cNvSpPr>
              <p:nvPr/>
            </p:nvSpPr>
            <p:spPr bwMode="auto">
              <a:xfrm>
                <a:off x="1646" y="989"/>
                <a:ext cx="26" cy="10"/>
              </a:xfrm>
              <a:custGeom>
                <a:avLst/>
                <a:gdLst>
                  <a:gd name="T0" fmla="*/ 0 w 13"/>
                  <a:gd name="T1" fmla="*/ 16 h 5"/>
                  <a:gd name="T2" fmla="*/ 88 w 13"/>
                  <a:gd name="T3" fmla="*/ 0 h 5"/>
                  <a:gd name="T4" fmla="*/ 104 w 13"/>
                  <a:gd name="T5" fmla="*/ 0 h 5"/>
                  <a:gd name="T6" fmla="*/ 0 w 13"/>
                  <a:gd name="T7" fmla="*/ 32 h 5"/>
                  <a:gd name="T8" fmla="*/ 0 w 13"/>
                  <a:gd name="T9" fmla="*/ 16 h 5"/>
                  <a:gd name="T10" fmla="*/ 0 60000 65536"/>
                  <a:gd name="T11" fmla="*/ 0 60000 65536"/>
                  <a:gd name="T12" fmla="*/ 0 60000 65536"/>
                  <a:gd name="T13" fmla="*/ 0 60000 65536"/>
                  <a:gd name="T14" fmla="*/ 0 60000 65536"/>
                  <a:gd name="T15" fmla="*/ 0 w 13"/>
                  <a:gd name="T16" fmla="*/ 0 h 5"/>
                  <a:gd name="T17" fmla="*/ 13 w 13"/>
                  <a:gd name="T18" fmla="*/ 5 h 5"/>
                </a:gdLst>
                <a:ahLst/>
                <a:cxnLst>
                  <a:cxn ang="T10">
                    <a:pos x="T0" y="T1"/>
                  </a:cxn>
                  <a:cxn ang="T11">
                    <a:pos x="T2" y="T3"/>
                  </a:cxn>
                  <a:cxn ang="T12">
                    <a:pos x="T4" y="T5"/>
                  </a:cxn>
                  <a:cxn ang="T13">
                    <a:pos x="T6" y="T7"/>
                  </a:cxn>
                  <a:cxn ang="T14">
                    <a:pos x="T8" y="T9"/>
                  </a:cxn>
                </a:cxnLst>
                <a:rect l="T15" t="T16" r="T17" b="T18"/>
                <a:pathLst>
                  <a:path w="13" h="5">
                    <a:moveTo>
                      <a:pt x="0" y="2"/>
                    </a:moveTo>
                    <a:cubicBezTo>
                      <a:pt x="3" y="1"/>
                      <a:pt x="11" y="5"/>
                      <a:pt x="11" y="0"/>
                    </a:cubicBezTo>
                    <a:cubicBezTo>
                      <a:pt x="11" y="0"/>
                      <a:pt x="12" y="0"/>
                      <a:pt x="13" y="0"/>
                    </a:cubicBezTo>
                    <a:cubicBezTo>
                      <a:pt x="13" y="5"/>
                      <a:pt x="5" y="4"/>
                      <a:pt x="0" y="4"/>
                    </a:cubicBezTo>
                    <a:cubicBezTo>
                      <a:pt x="0" y="3"/>
                      <a:pt x="0" y="3"/>
                      <a:pt x="0"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53" name="Freeform 282"/>
              <p:cNvSpPr>
                <a:spLocks/>
              </p:cNvSpPr>
              <p:nvPr/>
            </p:nvSpPr>
            <p:spPr bwMode="auto">
              <a:xfrm>
                <a:off x="1596" y="993"/>
                <a:ext cx="50" cy="49"/>
              </a:xfrm>
              <a:custGeom>
                <a:avLst/>
                <a:gdLst>
                  <a:gd name="T0" fmla="*/ 0 w 25"/>
                  <a:gd name="T1" fmla="*/ 204 h 24"/>
                  <a:gd name="T2" fmla="*/ 200 w 25"/>
                  <a:gd name="T3" fmla="*/ 0 h 24"/>
                  <a:gd name="T4" fmla="*/ 200 w 25"/>
                  <a:gd name="T5" fmla="*/ 16 h 24"/>
                  <a:gd name="T6" fmla="*/ 16 w 25"/>
                  <a:gd name="T7" fmla="*/ 204 h 24"/>
                  <a:gd name="T8" fmla="*/ 0 w 25"/>
                  <a:gd name="T9" fmla="*/ 204 h 24"/>
                  <a:gd name="T10" fmla="*/ 0 60000 65536"/>
                  <a:gd name="T11" fmla="*/ 0 60000 65536"/>
                  <a:gd name="T12" fmla="*/ 0 60000 65536"/>
                  <a:gd name="T13" fmla="*/ 0 60000 65536"/>
                  <a:gd name="T14" fmla="*/ 0 60000 65536"/>
                  <a:gd name="T15" fmla="*/ 0 w 25"/>
                  <a:gd name="T16" fmla="*/ 0 h 24"/>
                  <a:gd name="T17" fmla="*/ 25 w 25"/>
                  <a:gd name="T18" fmla="*/ 24 h 24"/>
                </a:gdLst>
                <a:ahLst/>
                <a:cxnLst>
                  <a:cxn ang="T10">
                    <a:pos x="T0" y="T1"/>
                  </a:cxn>
                  <a:cxn ang="T11">
                    <a:pos x="T2" y="T3"/>
                  </a:cxn>
                  <a:cxn ang="T12">
                    <a:pos x="T4" y="T5"/>
                  </a:cxn>
                  <a:cxn ang="T13">
                    <a:pos x="T6" y="T7"/>
                  </a:cxn>
                  <a:cxn ang="T14">
                    <a:pos x="T8" y="T9"/>
                  </a:cxn>
                </a:cxnLst>
                <a:rect l="T15" t="T16" r="T17" b="T18"/>
                <a:pathLst>
                  <a:path w="25" h="24">
                    <a:moveTo>
                      <a:pt x="0" y="24"/>
                    </a:moveTo>
                    <a:cubicBezTo>
                      <a:pt x="7" y="15"/>
                      <a:pt x="15" y="7"/>
                      <a:pt x="25" y="0"/>
                    </a:cubicBezTo>
                    <a:cubicBezTo>
                      <a:pt x="25" y="1"/>
                      <a:pt x="25" y="1"/>
                      <a:pt x="25" y="2"/>
                    </a:cubicBezTo>
                    <a:cubicBezTo>
                      <a:pt x="16" y="9"/>
                      <a:pt x="9" y="16"/>
                      <a:pt x="2" y="24"/>
                    </a:cubicBezTo>
                    <a:cubicBezTo>
                      <a:pt x="1" y="24"/>
                      <a:pt x="1" y="24"/>
                      <a:pt x="0" y="2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54" name="Freeform 283"/>
              <p:cNvSpPr>
                <a:spLocks/>
              </p:cNvSpPr>
              <p:nvPr/>
            </p:nvSpPr>
            <p:spPr bwMode="auto">
              <a:xfrm>
                <a:off x="1542" y="1042"/>
                <a:ext cx="58" cy="192"/>
              </a:xfrm>
              <a:custGeom>
                <a:avLst/>
                <a:gdLst>
                  <a:gd name="T0" fmla="*/ 216 w 29"/>
                  <a:gd name="T1" fmla="*/ 0 h 96"/>
                  <a:gd name="T2" fmla="*/ 232 w 29"/>
                  <a:gd name="T3" fmla="*/ 0 h 96"/>
                  <a:gd name="T4" fmla="*/ 232 w 29"/>
                  <a:gd name="T5" fmla="*/ 288 h 96"/>
                  <a:gd name="T6" fmla="*/ 88 w 29"/>
                  <a:gd name="T7" fmla="*/ 768 h 96"/>
                  <a:gd name="T8" fmla="*/ 88 w 29"/>
                  <a:gd name="T9" fmla="*/ 288 h 96"/>
                  <a:gd name="T10" fmla="*/ 216 w 29"/>
                  <a:gd name="T11" fmla="*/ 288 h 96"/>
                  <a:gd name="T12" fmla="*/ 216 w 29"/>
                  <a:gd name="T13" fmla="*/ 0 h 96"/>
                  <a:gd name="T14" fmla="*/ 0 60000 65536"/>
                  <a:gd name="T15" fmla="*/ 0 60000 65536"/>
                  <a:gd name="T16" fmla="*/ 0 60000 65536"/>
                  <a:gd name="T17" fmla="*/ 0 60000 65536"/>
                  <a:gd name="T18" fmla="*/ 0 60000 65536"/>
                  <a:gd name="T19" fmla="*/ 0 60000 65536"/>
                  <a:gd name="T20" fmla="*/ 0 60000 65536"/>
                  <a:gd name="T21" fmla="*/ 0 w 29"/>
                  <a:gd name="T22" fmla="*/ 0 h 96"/>
                  <a:gd name="T23" fmla="*/ 29 w 2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96">
                    <a:moveTo>
                      <a:pt x="27" y="0"/>
                    </a:moveTo>
                    <a:cubicBezTo>
                      <a:pt x="28" y="0"/>
                      <a:pt x="28" y="0"/>
                      <a:pt x="29" y="0"/>
                    </a:cubicBezTo>
                    <a:cubicBezTo>
                      <a:pt x="29" y="12"/>
                      <a:pt x="29" y="24"/>
                      <a:pt x="29" y="36"/>
                    </a:cubicBezTo>
                    <a:cubicBezTo>
                      <a:pt x="0" y="33"/>
                      <a:pt x="21" y="80"/>
                      <a:pt x="11" y="96"/>
                    </a:cubicBezTo>
                    <a:cubicBezTo>
                      <a:pt x="11" y="76"/>
                      <a:pt x="11" y="56"/>
                      <a:pt x="11" y="36"/>
                    </a:cubicBezTo>
                    <a:cubicBezTo>
                      <a:pt x="17" y="36"/>
                      <a:pt x="22" y="36"/>
                      <a:pt x="27" y="36"/>
                    </a:cubicBezTo>
                    <a:cubicBezTo>
                      <a:pt x="27" y="24"/>
                      <a:pt x="27" y="12"/>
                      <a:pt x="27"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55" name="Freeform 284"/>
              <p:cNvSpPr>
                <a:spLocks/>
              </p:cNvSpPr>
              <p:nvPr/>
            </p:nvSpPr>
            <p:spPr bwMode="auto">
              <a:xfrm>
                <a:off x="1550" y="1234"/>
                <a:ext cx="24" cy="36"/>
              </a:xfrm>
              <a:custGeom>
                <a:avLst/>
                <a:gdLst>
                  <a:gd name="T0" fmla="*/ 96 w 12"/>
                  <a:gd name="T1" fmla="*/ 144 h 18"/>
                  <a:gd name="T2" fmla="*/ 8 w 12"/>
                  <a:gd name="T3" fmla="*/ 72 h 18"/>
                  <a:gd name="T4" fmla="*/ 56 w 12"/>
                  <a:gd name="T5" fmla="*/ 0 h 18"/>
                  <a:gd name="T6" fmla="*/ 96 w 12"/>
                  <a:gd name="T7" fmla="*/ 128 h 18"/>
                  <a:gd name="T8" fmla="*/ 96 w 12"/>
                  <a:gd name="T9" fmla="*/ 144 h 18"/>
                  <a:gd name="T10" fmla="*/ 0 60000 65536"/>
                  <a:gd name="T11" fmla="*/ 0 60000 65536"/>
                  <a:gd name="T12" fmla="*/ 0 60000 65536"/>
                  <a:gd name="T13" fmla="*/ 0 60000 65536"/>
                  <a:gd name="T14" fmla="*/ 0 60000 65536"/>
                  <a:gd name="T15" fmla="*/ 0 w 12"/>
                  <a:gd name="T16" fmla="*/ 0 h 18"/>
                  <a:gd name="T17" fmla="*/ 12 w 12"/>
                  <a:gd name="T18" fmla="*/ 18 h 18"/>
                </a:gdLst>
                <a:ahLst/>
                <a:cxnLst>
                  <a:cxn ang="T10">
                    <a:pos x="T0" y="T1"/>
                  </a:cxn>
                  <a:cxn ang="T11">
                    <a:pos x="T2" y="T3"/>
                  </a:cxn>
                  <a:cxn ang="T12">
                    <a:pos x="T4" y="T5"/>
                  </a:cxn>
                  <a:cxn ang="T13">
                    <a:pos x="T6" y="T7"/>
                  </a:cxn>
                  <a:cxn ang="T14">
                    <a:pos x="T8" y="T9"/>
                  </a:cxn>
                </a:cxnLst>
                <a:rect l="T15" t="T16" r="T17" b="T18"/>
                <a:pathLst>
                  <a:path w="12" h="18">
                    <a:moveTo>
                      <a:pt x="12" y="18"/>
                    </a:moveTo>
                    <a:cubicBezTo>
                      <a:pt x="7" y="17"/>
                      <a:pt x="6" y="11"/>
                      <a:pt x="1" y="9"/>
                    </a:cubicBezTo>
                    <a:cubicBezTo>
                      <a:pt x="0" y="4"/>
                      <a:pt x="4" y="2"/>
                      <a:pt x="7" y="0"/>
                    </a:cubicBezTo>
                    <a:cubicBezTo>
                      <a:pt x="0" y="6"/>
                      <a:pt x="5" y="13"/>
                      <a:pt x="12" y="16"/>
                    </a:cubicBezTo>
                    <a:cubicBezTo>
                      <a:pt x="12" y="17"/>
                      <a:pt x="12" y="17"/>
                      <a:pt x="12" y="18"/>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56" name="Freeform 285"/>
              <p:cNvSpPr>
                <a:spLocks/>
              </p:cNvSpPr>
              <p:nvPr/>
            </p:nvSpPr>
            <p:spPr bwMode="auto">
              <a:xfrm>
                <a:off x="1564" y="1248"/>
                <a:ext cx="82" cy="84"/>
              </a:xfrm>
              <a:custGeom>
                <a:avLst/>
                <a:gdLst>
                  <a:gd name="T0" fmla="*/ 40 w 41"/>
                  <a:gd name="T1" fmla="*/ 72 h 42"/>
                  <a:gd name="T2" fmla="*/ 72 w 41"/>
                  <a:gd name="T3" fmla="*/ 320 h 42"/>
                  <a:gd name="T4" fmla="*/ 112 w 41"/>
                  <a:gd name="T5" fmla="*/ 200 h 42"/>
                  <a:gd name="T6" fmla="*/ 272 w 41"/>
                  <a:gd name="T7" fmla="*/ 200 h 42"/>
                  <a:gd name="T8" fmla="*/ 328 w 41"/>
                  <a:gd name="T9" fmla="*/ 0 h 42"/>
                  <a:gd name="T10" fmla="*/ 328 w 41"/>
                  <a:gd name="T11" fmla="*/ 16 h 42"/>
                  <a:gd name="T12" fmla="*/ 304 w 41"/>
                  <a:gd name="T13" fmla="*/ 216 h 42"/>
                  <a:gd name="T14" fmla="*/ 128 w 41"/>
                  <a:gd name="T15" fmla="*/ 216 h 42"/>
                  <a:gd name="T16" fmla="*/ 96 w 41"/>
                  <a:gd name="T17" fmla="*/ 336 h 42"/>
                  <a:gd name="T18" fmla="*/ 40 w 41"/>
                  <a:gd name="T19" fmla="*/ 88 h 42"/>
                  <a:gd name="T20" fmla="*/ 40 w 41"/>
                  <a:gd name="T21" fmla="*/ 72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
                  <a:gd name="T34" fmla="*/ 0 h 42"/>
                  <a:gd name="T35" fmla="*/ 41 w 41"/>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 h="42">
                    <a:moveTo>
                      <a:pt x="5" y="9"/>
                    </a:moveTo>
                    <a:cubicBezTo>
                      <a:pt x="14" y="12"/>
                      <a:pt x="7" y="30"/>
                      <a:pt x="9" y="40"/>
                    </a:cubicBezTo>
                    <a:cubicBezTo>
                      <a:pt x="15" y="39"/>
                      <a:pt x="9" y="26"/>
                      <a:pt x="14" y="25"/>
                    </a:cubicBezTo>
                    <a:cubicBezTo>
                      <a:pt x="20" y="25"/>
                      <a:pt x="27" y="25"/>
                      <a:pt x="34" y="25"/>
                    </a:cubicBezTo>
                    <a:cubicBezTo>
                      <a:pt x="41" y="21"/>
                      <a:pt x="31" y="1"/>
                      <a:pt x="41" y="0"/>
                    </a:cubicBezTo>
                    <a:cubicBezTo>
                      <a:pt x="41" y="1"/>
                      <a:pt x="41" y="1"/>
                      <a:pt x="41" y="2"/>
                    </a:cubicBezTo>
                    <a:cubicBezTo>
                      <a:pt x="35" y="6"/>
                      <a:pt x="40" y="19"/>
                      <a:pt x="38" y="27"/>
                    </a:cubicBezTo>
                    <a:cubicBezTo>
                      <a:pt x="31" y="27"/>
                      <a:pt x="23" y="27"/>
                      <a:pt x="16" y="27"/>
                    </a:cubicBezTo>
                    <a:cubicBezTo>
                      <a:pt x="10" y="27"/>
                      <a:pt x="18" y="42"/>
                      <a:pt x="12" y="42"/>
                    </a:cubicBezTo>
                    <a:cubicBezTo>
                      <a:pt x="0" y="41"/>
                      <a:pt x="13" y="16"/>
                      <a:pt x="5" y="11"/>
                    </a:cubicBezTo>
                    <a:cubicBezTo>
                      <a:pt x="5" y="10"/>
                      <a:pt x="5" y="10"/>
                      <a:pt x="5" y="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57" name="Freeform 286"/>
              <p:cNvSpPr>
                <a:spLocks/>
              </p:cNvSpPr>
              <p:nvPr/>
            </p:nvSpPr>
            <p:spPr bwMode="auto">
              <a:xfrm>
                <a:off x="1646" y="1198"/>
                <a:ext cx="34" cy="54"/>
              </a:xfrm>
              <a:custGeom>
                <a:avLst/>
                <a:gdLst>
                  <a:gd name="T0" fmla="*/ 0 w 17"/>
                  <a:gd name="T1" fmla="*/ 200 h 27"/>
                  <a:gd name="T2" fmla="*/ 120 w 17"/>
                  <a:gd name="T3" fmla="*/ 96 h 27"/>
                  <a:gd name="T4" fmla="*/ 64 w 17"/>
                  <a:gd name="T5" fmla="*/ 24 h 27"/>
                  <a:gd name="T6" fmla="*/ 64 w 17"/>
                  <a:gd name="T7" fmla="*/ 0 h 27"/>
                  <a:gd name="T8" fmla="*/ 136 w 17"/>
                  <a:gd name="T9" fmla="*/ 96 h 27"/>
                  <a:gd name="T10" fmla="*/ 0 w 17"/>
                  <a:gd name="T11" fmla="*/ 216 h 27"/>
                  <a:gd name="T12" fmla="*/ 0 w 17"/>
                  <a:gd name="T13" fmla="*/ 200 h 27"/>
                  <a:gd name="T14" fmla="*/ 0 60000 65536"/>
                  <a:gd name="T15" fmla="*/ 0 60000 65536"/>
                  <a:gd name="T16" fmla="*/ 0 60000 65536"/>
                  <a:gd name="T17" fmla="*/ 0 60000 65536"/>
                  <a:gd name="T18" fmla="*/ 0 60000 65536"/>
                  <a:gd name="T19" fmla="*/ 0 60000 65536"/>
                  <a:gd name="T20" fmla="*/ 0 60000 65536"/>
                  <a:gd name="T21" fmla="*/ 0 w 17"/>
                  <a:gd name="T22" fmla="*/ 0 h 27"/>
                  <a:gd name="T23" fmla="*/ 17 w 1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7">
                    <a:moveTo>
                      <a:pt x="0" y="25"/>
                    </a:moveTo>
                    <a:cubicBezTo>
                      <a:pt x="6" y="22"/>
                      <a:pt x="9" y="15"/>
                      <a:pt x="15" y="12"/>
                    </a:cubicBezTo>
                    <a:cubicBezTo>
                      <a:pt x="15" y="6"/>
                      <a:pt x="12" y="5"/>
                      <a:pt x="8" y="3"/>
                    </a:cubicBezTo>
                    <a:cubicBezTo>
                      <a:pt x="8" y="2"/>
                      <a:pt x="8" y="1"/>
                      <a:pt x="8" y="0"/>
                    </a:cubicBezTo>
                    <a:cubicBezTo>
                      <a:pt x="12" y="3"/>
                      <a:pt x="17" y="5"/>
                      <a:pt x="17" y="12"/>
                    </a:cubicBezTo>
                    <a:cubicBezTo>
                      <a:pt x="10" y="15"/>
                      <a:pt x="7" y="23"/>
                      <a:pt x="0" y="27"/>
                    </a:cubicBezTo>
                    <a:cubicBezTo>
                      <a:pt x="0" y="26"/>
                      <a:pt x="0" y="26"/>
                      <a:pt x="0" y="2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58" name="Freeform 287"/>
              <p:cNvSpPr>
                <a:spLocks/>
              </p:cNvSpPr>
              <p:nvPr/>
            </p:nvSpPr>
            <p:spPr bwMode="auto">
              <a:xfrm>
                <a:off x="1648" y="1140"/>
                <a:ext cx="14" cy="64"/>
              </a:xfrm>
              <a:custGeom>
                <a:avLst/>
                <a:gdLst>
                  <a:gd name="T0" fmla="*/ 56 w 7"/>
                  <a:gd name="T1" fmla="*/ 24 h 32"/>
                  <a:gd name="T2" fmla="*/ 56 w 7"/>
                  <a:gd name="T3" fmla="*/ 232 h 32"/>
                  <a:gd name="T4" fmla="*/ 56 w 7"/>
                  <a:gd name="T5" fmla="*/ 256 h 32"/>
                  <a:gd name="T6" fmla="*/ 56 w 7"/>
                  <a:gd name="T7" fmla="*/ 0 h 32"/>
                  <a:gd name="T8" fmla="*/ 56 w 7"/>
                  <a:gd name="T9" fmla="*/ 24 h 32"/>
                  <a:gd name="T10" fmla="*/ 0 60000 65536"/>
                  <a:gd name="T11" fmla="*/ 0 60000 65536"/>
                  <a:gd name="T12" fmla="*/ 0 60000 65536"/>
                  <a:gd name="T13" fmla="*/ 0 60000 65536"/>
                  <a:gd name="T14" fmla="*/ 0 60000 65536"/>
                  <a:gd name="T15" fmla="*/ 0 w 7"/>
                  <a:gd name="T16" fmla="*/ 0 h 32"/>
                  <a:gd name="T17" fmla="*/ 7 w 7"/>
                  <a:gd name="T18" fmla="*/ 32 h 32"/>
                </a:gdLst>
                <a:ahLst/>
                <a:cxnLst>
                  <a:cxn ang="T10">
                    <a:pos x="T0" y="T1"/>
                  </a:cxn>
                  <a:cxn ang="T11">
                    <a:pos x="T2" y="T3"/>
                  </a:cxn>
                  <a:cxn ang="T12">
                    <a:pos x="T4" y="T5"/>
                  </a:cxn>
                  <a:cxn ang="T13">
                    <a:pos x="T6" y="T7"/>
                  </a:cxn>
                  <a:cxn ang="T14">
                    <a:pos x="T8" y="T9"/>
                  </a:cxn>
                </a:cxnLst>
                <a:rect l="T15" t="T16" r="T17" b="T18"/>
                <a:pathLst>
                  <a:path w="7" h="32">
                    <a:moveTo>
                      <a:pt x="7" y="3"/>
                    </a:moveTo>
                    <a:cubicBezTo>
                      <a:pt x="4" y="7"/>
                      <a:pt x="4" y="26"/>
                      <a:pt x="7" y="29"/>
                    </a:cubicBezTo>
                    <a:cubicBezTo>
                      <a:pt x="7" y="30"/>
                      <a:pt x="7" y="31"/>
                      <a:pt x="7" y="32"/>
                    </a:cubicBezTo>
                    <a:cubicBezTo>
                      <a:pt x="0" y="29"/>
                      <a:pt x="0" y="3"/>
                      <a:pt x="7" y="0"/>
                    </a:cubicBezTo>
                    <a:cubicBezTo>
                      <a:pt x="7" y="1"/>
                      <a:pt x="7" y="2"/>
                      <a:pt x="7" y="3"/>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59" name="Freeform 288"/>
              <p:cNvSpPr>
                <a:spLocks/>
              </p:cNvSpPr>
              <p:nvPr/>
            </p:nvSpPr>
            <p:spPr bwMode="auto">
              <a:xfrm>
                <a:off x="1662" y="1096"/>
                <a:ext cx="50" cy="50"/>
              </a:xfrm>
              <a:custGeom>
                <a:avLst/>
                <a:gdLst>
                  <a:gd name="T0" fmla="*/ 0 w 25"/>
                  <a:gd name="T1" fmla="*/ 176 h 25"/>
                  <a:gd name="T2" fmla="*/ 184 w 25"/>
                  <a:gd name="T3" fmla="*/ 0 h 25"/>
                  <a:gd name="T4" fmla="*/ 200 w 25"/>
                  <a:gd name="T5" fmla="*/ 0 h 25"/>
                  <a:gd name="T6" fmla="*/ 0 w 25"/>
                  <a:gd name="T7" fmla="*/ 200 h 25"/>
                  <a:gd name="T8" fmla="*/ 0 w 25"/>
                  <a:gd name="T9" fmla="*/ 176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22"/>
                    </a:moveTo>
                    <a:cubicBezTo>
                      <a:pt x="9" y="16"/>
                      <a:pt x="16" y="9"/>
                      <a:pt x="23" y="0"/>
                    </a:cubicBezTo>
                    <a:cubicBezTo>
                      <a:pt x="23" y="0"/>
                      <a:pt x="24" y="0"/>
                      <a:pt x="25" y="0"/>
                    </a:cubicBezTo>
                    <a:cubicBezTo>
                      <a:pt x="18" y="9"/>
                      <a:pt x="10" y="17"/>
                      <a:pt x="0" y="25"/>
                    </a:cubicBezTo>
                    <a:cubicBezTo>
                      <a:pt x="0" y="24"/>
                      <a:pt x="0" y="23"/>
                      <a:pt x="0" y="2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60" name="Freeform 289"/>
              <p:cNvSpPr>
                <a:spLocks/>
              </p:cNvSpPr>
              <p:nvPr/>
            </p:nvSpPr>
            <p:spPr bwMode="auto">
              <a:xfrm>
                <a:off x="1708" y="1016"/>
                <a:ext cx="42" cy="80"/>
              </a:xfrm>
              <a:custGeom>
                <a:avLst/>
                <a:gdLst>
                  <a:gd name="T0" fmla="*/ 0 w 21"/>
                  <a:gd name="T1" fmla="*/ 320 h 40"/>
                  <a:gd name="T2" fmla="*/ 0 w 21"/>
                  <a:gd name="T3" fmla="*/ 104 h 40"/>
                  <a:gd name="T4" fmla="*/ 120 w 21"/>
                  <a:gd name="T5" fmla="*/ 0 h 40"/>
                  <a:gd name="T6" fmla="*/ 144 w 21"/>
                  <a:gd name="T7" fmla="*/ 104 h 40"/>
                  <a:gd name="T8" fmla="*/ 16 w 21"/>
                  <a:gd name="T9" fmla="*/ 104 h 40"/>
                  <a:gd name="T10" fmla="*/ 16 w 21"/>
                  <a:gd name="T11" fmla="*/ 320 h 40"/>
                  <a:gd name="T12" fmla="*/ 0 w 21"/>
                  <a:gd name="T13" fmla="*/ 320 h 40"/>
                  <a:gd name="T14" fmla="*/ 0 60000 65536"/>
                  <a:gd name="T15" fmla="*/ 0 60000 65536"/>
                  <a:gd name="T16" fmla="*/ 0 60000 65536"/>
                  <a:gd name="T17" fmla="*/ 0 60000 65536"/>
                  <a:gd name="T18" fmla="*/ 0 60000 65536"/>
                  <a:gd name="T19" fmla="*/ 0 60000 65536"/>
                  <a:gd name="T20" fmla="*/ 0 60000 65536"/>
                  <a:gd name="T21" fmla="*/ 0 w 21"/>
                  <a:gd name="T22" fmla="*/ 0 h 40"/>
                  <a:gd name="T23" fmla="*/ 21 w 21"/>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40">
                    <a:moveTo>
                      <a:pt x="0" y="40"/>
                    </a:moveTo>
                    <a:cubicBezTo>
                      <a:pt x="0" y="31"/>
                      <a:pt x="0" y="22"/>
                      <a:pt x="0" y="13"/>
                    </a:cubicBezTo>
                    <a:cubicBezTo>
                      <a:pt x="5" y="9"/>
                      <a:pt x="21" y="15"/>
                      <a:pt x="15" y="0"/>
                    </a:cubicBezTo>
                    <a:cubicBezTo>
                      <a:pt x="20" y="0"/>
                      <a:pt x="16" y="10"/>
                      <a:pt x="18" y="13"/>
                    </a:cubicBezTo>
                    <a:cubicBezTo>
                      <a:pt x="12" y="13"/>
                      <a:pt x="7" y="13"/>
                      <a:pt x="2" y="13"/>
                    </a:cubicBezTo>
                    <a:cubicBezTo>
                      <a:pt x="2" y="22"/>
                      <a:pt x="2" y="31"/>
                      <a:pt x="2" y="40"/>
                    </a:cubicBezTo>
                    <a:cubicBezTo>
                      <a:pt x="1" y="40"/>
                      <a:pt x="0" y="40"/>
                      <a:pt x="0" y="4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61" name="Freeform 290"/>
              <p:cNvSpPr>
                <a:spLocks/>
              </p:cNvSpPr>
              <p:nvPr/>
            </p:nvSpPr>
            <p:spPr bwMode="auto">
              <a:xfrm>
                <a:off x="1694" y="967"/>
                <a:ext cx="44" cy="49"/>
              </a:xfrm>
              <a:custGeom>
                <a:avLst/>
                <a:gdLst>
                  <a:gd name="T0" fmla="*/ 0 w 22"/>
                  <a:gd name="T1" fmla="*/ 0 h 24"/>
                  <a:gd name="T2" fmla="*/ 176 w 22"/>
                  <a:gd name="T3" fmla="*/ 204 h 24"/>
                  <a:gd name="T4" fmla="*/ 0 w 22"/>
                  <a:gd name="T5" fmla="*/ 0 h 24"/>
                  <a:gd name="T6" fmla="*/ 0 60000 65536"/>
                  <a:gd name="T7" fmla="*/ 0 60000 65536"/>
                  <a:gd name="T8" fmla="*/ 0 60000 65536"/>
                  <a:gd name="T9" fmla="*/ 0 w 22"/>
                  <a:gd name="T10" fmla="*/ 0 h 24"/>
                  <a:gd name="T11" fmla="*/ 22 w 22"/>
                  <a:gd name="T12" fmla="*/ 24 h 24"/>
                </a:gdLst>
                <a:ahLst/>
                <a:cxnLst>
                  <a:cxn ang="T6">
                    <a:pos x="T0" y="T1"/>
                  </a:cxn>
                  <a:cxn ang="T7">
                    <a:pos x="T2" y="T3"/>
                  </a:cxn>
                  <a:cxn ang="T8">
                    <a:pos x="T4" y="T5"/>
                  </a:cxn>
                </a:cxnLst>
                <a:rect l="T9" t="T10" r="T11" b="T12"/>
                <a:pathLst>
                  <a:path w="22" h="24">
                    <a:moveTo>
                      <a:pt x="0" y="0"/>
                    </a:moveTo>
                    <a:cubicBezTo>
                      <a:pt x="7" y="8"/>
                      <a:pt x="19" y="12"/>
                      <a:pt x="22" y="24"/>
                    </a:cubicBezTo>
                    <a:cubicBezTo>
                      <a:pt x="17" y="14"/>
                      <a:pt x="5" y="11"/>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62" name="Freeform 291"/>
              <p:cNvSpPr>
                <a:spLocks/>
              </p:cNvSpPr>
              <p:nvPr/>
            </p:nvSpPr>
            <p:spPr bwMode="auto">
              <a:xfrm>
                <a:off x="1454" y="1168"/>
                <a:ext cx="52" cy="84"/>
              </a:xfrm>
              <a:custGeom>
                <a:avLst/>
                <a:gdLst>
                  <a:gd name="T0" fmla="*/ 0 w 26"/>
                  <a:gd name="T1" fmla="*/ 0 h 42"/>
                  <a:gd name="T2" fmla="*/ 16 w 26"/>
                  <a:gd name="T3" fmla="*/ 0 h 42"/>
                  <a:gd name="T4" fmla="*/ 16 w 26"/>
                  <a:gd name="T5" fmla="*/ 320 h 42"/>
                  <a:gd name="T6" fmla="*/ 208 w 26"/>
                  <a:gd name="T7" fmla="*/ 320 h 42"/>
                  <a:gd name="T8" fmla="*/ 208 w 26"/>
                  <a:gd name="T9" fmla="*/ 336 h 42"/>
                  <a:gd name="T10" fmla="*/ 0 w 26"/>
                  <a:gd name="T11" fmla="*/ 336 h 42"/>
                  <a:gd name="T12" fmla="*/ 0 w 26"/>
                  <a:gd name="T13" fmla="*/ 0 h 42"/>
                  <a:gd name="T14" fmla="*/ 0 60000 65536"/>
                  <a:gd name="T15" fmla="*/ 0 60000 65536"/>
                  <a:gd name="T16" fmla="*/ 0 60000 65536"/>
                  <a:gd name="T17" fmla="*/ 0 60000 65536"/>
                  <a:gd name="T18" fmla="*/ 0 60000 65536"/>
                  <a:gd name="T19" fmla="*/ 0 60000 65536"/>
                  <a:gd name="T20" fmla="*/ 0 60000 65536"/>
                  <a:gd name="T21" fmla="*/ 0 w 26"/>
                  <a:gd name="T22" fmla="*/ 0 h 42"/>
                  <a:gd name="T23" fmla="*/ 26 w 26"/>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42">
                    <a:moveTo>
                      <a:pt x="0" y="0"/>
                    </a:moveTo>
                    <a:cubicBezTo>
                      <a:pt x="0" y="0"/>
                      <a:pt x="1" y="0"/>
                      <a:pt x="2" y="0"/>
                    </a:cubicBezTo>
                    <a:cubicBezTo>
                      <a:pt x="2" y="13"/>
                      <a:pt x="2" y="27"/>
                      <a:pt x="2" y="40"/>
                    </a:cubicBezTo>
                    <a:cubicBezTo>
                      <a:pt x="10" y="40"/>
                      <a:pt x="18" y="40"/>
                      <a:pt x="26" y="40"/>
                    </a:cubicBezTo>
                    <a:cubicBezTo>
                      <a:pt x="26" y="41"/>
                      <a:pt x="26" y="41"/>
                      <a:pt x="26" y="42"/>
                    </a:cubicBezTo>
                    <a:cubicBezTo>
                      <a:pt x="17" y="42"/>
                      <a:pt x="9" y="42"/>
                      <a:pt x="0" y="42"/>
                    </a:cubicBezTo>
                    <a:cubicBezTo>
                      <a:pt x="0" y="28"/>
                      <a:pt x="0" y="14"/>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63" name="Freeform 292"/>
              <p:cNvSpPr>
                <a:spLocks/>
              </p:cNvSpPr>
              <p:nvPr/>
            </p:nvSpPr>
            <p:spPr bwMode="auto">
              <a:xfrm>
                <a:off x="971" y="1070"/>
                <a:ext cx="54" cy="58"/>
              </a:xfrm>
              <a:custGeom>
                <a:avLst/>
                <a:gdLst>
                  <a:gd name="T0" fmla="*/ 0 w 27"/>
                  <a:gd name="T1" fmla="*/ 0 h 29"/>
                  <a:gd name="T2" fmla="*/ 216 w 27"/>
                  <a:gd name="T3" fmla="*/ 232 h 29"/>
                  <a:gd name="T4" fmla="*/ 0 w 27"/>
                  <a:gd name="T5" fmla="*/ 0 h 29"/>
                  <a:gd name="T6" fmla="*/ 0 60000 65536"/>
                  <a:gd name="T7" fmla="*/ 0 60000 65536"/>
                  <a:gd name="T8" fmla="*/ 0 60000 65536"/>
                  <a:gd name="T9" fmla="*/ 0 w 27"/>
                  <a:gd name="T10" fmla="*/ 0 h 29"/>
                  <a:gd name="T11" fmla="*/ 27 w 27"/>
                  <a:gd name="T12" fmla="*/ 29 h 29"/>
                </a:gdLst>
                <a:ahLst/>
                <a:cxnLst>
                  <a:cxn ang="T6">
                    <a:pos x="T0" y="T1"/>
                  </a:cxn>
                  <a:cxn ang="T7">
                    <a:pos x="T2" y="T3"/>
                  </a:cxn>
                  <a:cxn ang="T8">
                    <a:pos x="T4" y="T5"/>
                  </a:cxn>
                </a:cxnLst>
                <a:rect l="T9" t="T10" r="T11" b="T12"/>
                <a:pathLst>
                  <a:path w="27" h="29">
                    <a:moveTo>
                      <a:pt x="0" y="0"/>
                    </a:moveTo>
                    <a:cubicBezTo>
                      <a:pt x="8" y="11"/>
                      <a:pt x="19" y="18"/>
                      <a:pt x="27" y="29"/>
                    </a:cubicBezTo>
                    <a:cubicBezTo>
                      <a:pt x="17" y="20"/>
                      <a:pt x="6" y="13"/>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64" name="Freeform 293"/>
              <p:cNvSpPr>
                <a:spLocks/>
              </p:cNvSpPr>
              <p:nvPr/>
            </p:nvSpPr>
            <p:spPr bwMode="auto">
              <a:xfrm>
                <a:off x="1029" y="1096"/>
                <a:ext cx="30" cy="32"/>
              </a:xfrm>
              <a:custGeom>
                <a:avLst/>
                <a:gdLst>
                  <a:gd name="T0" fmla="*/ 0 w 15"/>
                  <a:gd name="T1" fmla="*/ 128 h 16"/>
                  <a:gd name="T2" fmla="*/ 104 w 15"/>
                  <a:gd name="T3" fmla="*/ 0 h 16"/>
                  <a:gd name="T4" fmla="*/ 120 w 15"/>
                  <a:gd name="T5" fmla="*/ 0 h 16"/>
                  <a:gd name="T6" fmla="*/ 0 w 15"/>
                  <a:gd name="T7" fmla="*/ 128 h 16"/>
                  <a:gd name="T8" fmla="*/ 0 60000 65536"/>
                  <a:gd name="T9" fmla="*/ 0 60000 65536"/>
                  <a:gd name="T10" fmla="*/ 0 60000 65536"/>
                  <a:gd name="T11" fmla="*/ 0 60000 65536"/>
                  <a:gd name="T12" fmla="*/ 0 w 15"/>
                  <a:gd name="T13" fmla="*/ 0 h 16"/>
                  <a:gd name="T14" fmla="*/ 15 w 15"/>
                  <a:gd name="T15" fmla="*/ 16 h 16"/>
                </a:gdLst>
                <a:ahLst/>
                <a:cxnLst>
                  <a:cxn ang="T8">
                    <a:pos x="T0" y="T1"/>
                  </a:cxn>
                  <a:cxn ang="T9">
                    <a:pos x="T2" y="T3"/>
                  </a:cxn>
                  <a:cxn ang="T10">
                    <a:pos x="T4" y="T5"/>
                  </a:cxn>
                  <a:cxn ang="T11">
                    <a:pos x="T6" y="T7"/>
                  </a:cxn>
                </a:cxnLst>
                <a:rect l="T12" t="T13" r="T14" b="T15"/>
                <a:pathLst>
                  <a:path w="15" h="16">
                    <a:moveTo>
                      <a:pt x="0" y="16"/>
                    </a:moveTo>
                    <a:cubicBezTo>
                      <a:pt x="3" y="9"/>
                      <a:pt x="10" y="7"/>
                      <a:pt x="13" y="0"/>
                    </a:cubicBezTo>
                    <a:cubicBezTo>
                      <a:pt x="14" y="0"/>
                      <a:pt x="15" y="0"/>
                      <a:pt x="15" y="0"/>
                    </a:cubicBezTo>
                    <a:cubicBezTo>
                      <a:pt x="11" y="6"/>
                      <a:pt x="6" y="12"/>
                      <a:pt x="0" y="1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65" name="Freeform 294"/>
              <p:cNvSpPr>
                <a:spLocks noEditPoints="1"/>
              </p:cNvSpPr>
              <p:nvPr/>
            </p:nvSpPr>
            <p:spPr bwMode="auto">
              <a:xfrm>
                <a:off x="4024" y="1186"/>
                <a:ext cx="142" cy="200"/>
              </a:xfrm>
              <a:custGeom>
                <a:avLst/>
                <a:gdLst>
                  <a:gd name="T0" fmla="*/ 0 w 71"/>
                  <a:gd name="T1" fmla="*/ 0 h 100"/>
                  <a:gd name="T2" fmla="*/ 440 w 71"/>
                  <a:gd name="T3" fmla="*/ 424 h 100"/>
                  <a:gd name="T4" fmla="*/ 392 w 71"/>
                  <a:gd name="T5" fmla="*/ 608 h 100"/>
                  <a:gd name="T6" fmla="*/ 536 w 71"/>
                  <a:gd name="T7" fmla="*/ 800 h 100"/>
                  <a:gd name="T8" fmla="*/ 280 w 71"/>
                  <a:gd name="T9" fmla="*/ 352 h 100"/>
                  <a:gd name="T10" fmla="*/ 0 w 71"/>
                  <a:gd name="T11" fmla="*/ 0 h 100"/>
                  <a:gd name="T12" fmla="*/ 16 w 71"/>
                  <a:gd name="T13" fmla="*/ 32 h 100"/>
                  <a:gd name="T14" fmla="*/ 304 w 71"/>
                  <a:gd name="T15" fmla="*/ 352 h 100"/>
                  <a:gd name="T16" fmla="*/ 536 w 71"/>
                  <a:gd name="T17" fmla="*/ 784 h 100"/>
                  <a:gd name="T18" fmla="*/ 408 w 71"/>
                  <a:gd name="T19" fmla="*/ 408 h 100"/>
                  <a:gd name="T20" fmla="*/ 16 w 71"/>
                  <a:gd name="T21" fmla="*/ 32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1"/>
                  <a:gd name="T34" fmla="*/ 0 h 100"/>
                  <a:gd name="T35" fmla="*/ 71 w 71"/>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1" h="100">
                    <a:moveTo>
                      <a:pt x="0" y="0"/>
                    </a:moveTo>
                    <a:cubicBezTo>
                      <a:pt x="20" y="16"/>
                      <a:pt x="36" y="37"/>
                      <a:pt x="55" y="53"/>
                    </a:cubicBezTo>
                    <a:cubicBezTo>
                      <a:pt x="47" y="54"/>
                      <a:pt x="49" y="66"/>
                      <a:pt x="49" y="76"/>
                    </a:cubicBezTo>
                    <a:cubicBezTo>
                      <a:pt x="54" y="83"/>
                      <a:pt x="71" y="89"/>
                      <a:pt x="67" y="100"/>
                    </a:cubicBezTo>
                    <a:cubicBezTo>
                      <a:pt x="51" y="95"/>
                      <a:pt x="29" y="78"/>
                      <a:pt x="35" y="44"/>
                    </a:cubicBezTo>
                    <a:cubicBezTo>
                      <a:pt x="24" y="29"/>
                      <a:pt x="2" y="24"/>
                      <a:pt x="0" y="0"/>
                    </a:cubicBezTo>
                    <a:close/>
                    <a:moveTo>
                      <a:pt x="2" y="4"/>
                    </a:moveTo>
                    <a:cubicBezTo>
                      <a:pt x="8" y="23"/>
                      <a:pt x="26" y="31"/>
                      <a:pt x="38" y="44"/>
                    </a:cubicBezTo>
                    <a:cubicBezTo>
                      <a:pt x="32" y="76"/>
                      <a:pt x="52" y="94"/>
                      <a:pt x="67" y="98"/>
                    </a:cubicBezTo>
                    <a:cubicBezTo>
                      <a:pt x="60" y="85"/>
                      <a:pt x="35" y="72"/>
                      <a:pt x="51" y="51"/>
                    </a:cubicBezTo>
                    <a:cubicBezTo>
                      <a:pt x="33" y="37"/>
                      <a:pt x="20" y="19"/>
                      <a:pt x="2" y="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66" name="Freeform 295"/>
              <p:cNvSpPr>
                <a:spLocks/>
              </p:cNvSpPr>
              <p:nvPr/>
            </p:nvSpPr>
            <p:spPr bwMode="auto">
              <a:xfrm>
                <a:off x="1774" y="1226"/>
                <a:ext cx="18" cy="18"/>
              </a:xfrm>
              <a:custGeom>
                <a:avLst/>
                <a:gdLst>
                  <a:gd name="T0" fmla="*/ 0 w 9"/>
                  <a:gd name="T1" fmla="*/ 72 h 9"/>
                  <a:gd name="T2" fmla="*/ 72 w 9"/>
                  <a:gd name="T3" fmla="*/ 0 h 9"/>
                  <a:gd name="T4" fmla="*/ 72 w 9"/>
                  <a:gd name="T5" fmla="*/ 16 h 9"/>
                  <a:gd name="T6" fmla="*/ 16 w 9"/>
                  <a:gd name="T7" fmla="*/ 72 h 9"/>
                  <a:gd name="T8" fmla="*/ 0 w 9"/>
                  <a:gd name="T9" fmla="*/ 72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9"/>
                    </a:moveTo>
                    <a:cubicBezTo>
                      <a:pt x="2" y="5"/>
                      <a:pt x="5" y="2"/>
                      <a:pt x="9" y="0"/>
                    </a:cubicBezTo>
                    <a:cubicBezTo>
                      <a:pt x="9" y="1"/>
                      <a:pt x="9" y="1"/>
                      <a:pt x="9" y="2"/>
                    </a:cubicBezTo>
                    <a:cubicBezTo>
                      <a:pt x="6" y="3"/>
                      <a:pt x="4" y="6"/>
                      <a:pt x="2" y="9"/>
                    </a:cubicBezTo>
                    <a:cubicBezTo>
                      <a:pt x="2" y="9"/>
                      <a:pt x="1" y="9"/>
                      <a:pt x="0" y="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67" name="Freeform 296"/>
              <p:cNvSpPr>
                <a:spLocks/>
              </p:cNvSpPr>
              <p:nvPr/>
            </p:nvSpPr>
            <p:spPr bwMode="auto">
              <a:xfrm>
                <a:off x="1772" y="1226"/>
                <a:ext cx="74" cy="54"/>
              </a:xfrm>
              <a:custGeom>
                <a:avLst/>
                <a:gdLst>
                  <a:gd name="T0" fmla="*/ 80 w 37"/>
                  <a:gd name="T1" fmla="*/ 16 h 27"/>
                  <a:gd name="T2" fmla="*/ 80 w 37"/>
                  <a:gd name="T3" fmla="*/ 0 h 27"/>
                  <a:gd name="T4" fmla="*/ 296 w 37"/>
                  <a:gd name="T5" fmla="*/ 0 h 27"/>
                  <a:gd name="T6" fmla="*/ 296 w 37"/>
                  <a:gd name="T7" fmla="*/ 216 h 27"/>
                  <a:gd name="T8" fmla="*/ 80 w 37"/>
                  <a:gd name="T9" fmla="*/ 216 h 27"/>
                  <a:gd name="T10" fmla="*/ 8 w 37"/>
                  <a:gd name="T11" fmla="*/ 72 h 27"/>
                  <a:gd name="T12" fmla="*/ 24 w 37"/>
                  <a:gd name="T13" fmla="*/ 72 h 27"/>
                  <a:gd name="T14" fmla="*/ 80 w 37"/>
                  <a:gd name="T15" fmla="*/ 72 h 27"/>
                  <a:gd name="T16" fmla="*/ 96 w 37"/>
                  <a:gd name="T17" fmla="*/ 192 h 27"/>
                  <a:gd name="T18" fmla="*/ 280 w 37"/>
                  <a:gd name="T19" fmla="*/ 192 h 27"/>
                  <a:gd name="T20" fmla="*/ 280 w 37"/>
                  <a:gd name="T21" fmla="*/ 16 h 27"/>
                  <a:gd name="T22" fmla="*/ 80 w 37"/>
                  <a:gd name="T23" fmla="*/ 16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27"/>
                  <a:gd name="T38" fmla="*/ 37 w 37"/>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27">
                    <a:moveTo>
                      <a:pt x="10" y="2"/>
                    </a:moveTo>
                    <a:cubicBezTo>
                      <a:pt x="10" y="1"/>
                      <a:pt x="10" y="1"/>
                      <a:pt x="10" y="0"/>
                    </a:cubicBezTo>
                    <a:cubicBezTo>
                      <a:pt x="19" y="0"/>
                      <a:pt x="28" y="0"/>
                      <a:pt x="37" y="0"/>
                    </a:cubicBezTo>
                    <a:cubicBezTo>
                      <a:pt x="37" y="9"/>
                      <a:pt x="37" y="18"/>
                      <a:pt x="37" y="27"/>
                    </a:cubicBezTo>
                    <a:cubicBezTo>
                      <a:pt x="28" y="27"/>
                      <a:pt x="19" y="27"/>
                      <a:pt x="10" y="27"/>
                    </a:cubicBezTo>
                    <a:cubicBezTo>
                      <a:pt x="17" y="12"/>
                      <a:pt x="0" y="10"/>
                      <a:pt x="1" y="9"/>
                    </a:cubicBezTo>
                    <a:cubicBezTo>
                      <a:pt x="2" y="9"/>
                      <a:pt x="3" y="9"/>
                      <a:pt x="3" y="9"/>
                    </a:cubicBezTo>
                    <a:cubicBezTo>
                      <a:pt x="6" y="9"/>
                      <a:pt x="8" y="9"/>
                      <a:pt x="10" y="9"/>
                    </a:cubicBezTo>
                    <a:cubicBezTo>
                      <a:pt x="13" y="12"/>
                      <a:pt x="12" y="18"/>
                      <a:pt x="12" y="24"/>
                    </a:cubicBezTo>
                    <a:cubicBezTo>
                      <a:pt x="20" y="24"/>
                      <a:pt x="27" y="24"/>
                      <a:pt x="35" y="24"/>
                    </a:cubicBezTo>
                    <a:cubicBezTo>
                      <a:pt x="35" y="17"/>
                      <a:pt x="35" y="10"/>
                      <a:pt x="35" y="2"/>
                    </a:cubicBezTo>
                    <a:cubicBezTo>
                      <a:pt x="26" y="2"/>
                      <a:pt x="18" y="2"/>
                      <a:pt x="10"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68" name="Freeform 297"/>
              <p:cNvSpPr>
                <a:spLocks/>
              </p:cNvSpPr>
              <p:nvPr/>
            </p:nvSpPr>
            <p:spPr bwMode="auto">
              <a:xfrm>
                <a:off x="1327" y="1431"/>
                <a:ext cx="32" cy="32"/>
              </a:xfrm>
              <a:custGeom>
                <a:avLst/>
                <a:gdLst>
                  <a:gd name="T0" fmla="*/ 0 w 16"/>
                  <a:gd name="T1" fmla="*/ 112 h 16"/>
                  <a:gd name="T2" fmla="*/ 112 w 16"/>
                  <a:gd name="T3" fmla="*/ 0 h 16"/>
                  <a:gd name="T4" fmla="*/ 128 w 16"/>
                  <a:gd name="T5" fmla="*/ 0 h 16"/>
                  <a:gd name="T6" fmla="*/ 0 w 16"/>
                  <a:gd name="T7" fmla="*/ 128 h 16"/>
                  <a:gd name="T8" fmla="*/ 0 w 16"/>
                  <a:gd name="T9" fmla="*/ 112 h 16"/>
                  <a:gd name="T10" fmla="*/ 0 60000 65536"/>
                  <a:gd name="T11" fmla="*/ 0 60000 65536"/>
                  <a:gd name="T12" fmla="*/ 0 60000 65536"/>
                  <a:gd name="T13" fmla="*/ 0 60000 65536"/>
                  <a:gd name="T14" fmla="*/ 0 60000 65536"/>
                  <a:gd name="T15" fmla="*/ 0 w 16"/>
                  <a:gd name="T16" fmla="*/ 0 h 16"/>
                  <a:gd name="T17" fmla="*/ 16 w 16"/>
                  <a:gd name="T18" fmla="*/ 16 h 16"/>
                </a:gdLst>
                <a:ahLst/>
                <a:cxnLst>
                  <a:cxn ang="T10">
                    <a:pos x="T0" y="T1"/>
                  </a:cxn>
                  <a:cxn ang="T11">
                    <a:pos x="T2" y="T3"/>
                  </a:cxn>
                  <a:cxn ang="T12">
                    <a:pos x="T4" y="T5"/>
                  </a:cxn>
                  <a:cxn ang="T13">
                    <a:pos x="T6" y="T7"/>
                  </a:cxn>
                  <a:cxn ang="T14">
                    <a:pos x="T8" y="T9"/>
                  </a:cxn>
                </a:cxnLst>
                <a:rect l="T15" t="T16" r="T17" b="T18"/>
                <a:pathLst>
                  <a:path w="16" h="16">
                    <a:moveTo>
                      <a:pt x="0" y="14"/>
                    </a:moveTo>
                    <a:cubicBezTo>
                      <a:pt x="6" y="10"/>
                      <a:pt x="10" y="6"/>
                      <a:pt x="14" y="0"/>
                    </a:cubicBezTo>
                    <a:cubicBezTo>
                      <a:pt x="14" y="0"/>
                      <a:pt x="15" y="0"/>
                      <a:pt x="16" y="0"/>
                    </a:cubicBezTo>
                    <a:cubicBezTo>
                      <a:pt x="12" y="7"/>
                      <a:pt x="6" y="12"/>
                      <a:pt x="0" y="16"/>
                    </a:cubicBezTo>
                    <a:cubicBezTo>
                      <a:pt x="0" y="15"/>
                      <a:pt x="0" y="15"/>
                      <a:pt x="0" y="1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69" name="Freeform 298"/>
              <p:cNvSpPr>
                <a:spLocks/>
              </p:cNvSpPr>
              <p:nvPr/>
            </p:nvSpPr>
            <p:spPr bwMode="auto">
              <a:xfrm>
                <a:off x="1327" y="1354"/>
                <a:ext cx="32" cy="77"/>
              </a:xfrm>
              <a:custGeom>
                <a:avLst/>
                <a:gdLst>
                  <a:gd name="T0" fmla="*/ 0 w 16"/>
                  <a:gd name="T1" fmla="*/ 0 h 38"/>
                  <a:gd name="T2" fmla="*/ 16 w 16"/>
                  <a:gd name="T3" fmla="*/ 0 h 38"/>
                  <a:gd name="T4" fmla="*/ 16 w 16"/>
                  <a:gd name="T5" fmla="*/ 176 h 38"/>
                  <a:gd name="T6" fmla="*/ 128 w 16"/>
                  <a:gd name="T7" fmla="*/ 192 h 38"/>
                  <a:gd name="T8" fmla="*/ 128 w 16"/>
                  <a:gd name="T9" fmla="*/ 316 h 38"/>
                  <a:gd name="T10" fmla="*/ 112 w 16"/>
                  <a:gd name="T11" fmla="*/ 316 h 38"/>
                  <a:gd name="T12" fmla="*/ 112 w 16"/>
                  <a:gd name="T13" fmla="*/ 209 h 38"/>
                  <a:gd name="T14" fmla="*/ 0 w 16"/>
                  <a:gd name="T15" fmla="*/ 176 h 38"/>
                  <a:gd name="T16" fmla="*/ 0 w 16"/>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38"/>
                  <a:gd name="T29" fmla="*/ 16 w 16"/>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38">
                    <a:moveTo>
                      <a:pt x="0" y="0"/>
                    </a:moveTo>
                    <a:cubicBezTo>
                      <a:pt x="1" y="0"/>
                      <a:pt x="2" y="0"/>
                      <a:pt x="2" y="0"/>
                    </a:cubicBezTo>
                    <a:cubicBezTo>
                      <a:pt x="2" y="7"/>
                      <a:pt x="2" y="14"/>
                      <a:pt x="2" y="21"/>
                    </a:cubicBezTo>
                    <a:cubicBezTo>
                      <a:pt x="3" y="25"/>
                      <a:pt x="12" y="21"/>
                      <a:pt x="16" y="23"/>
                    </a:cubicBezTo>
                    <a:cubicBezTo>
                      <a:pt x="16" y="28"/>
                      <a:pt x="16" y="33"/>
                      <a:pt x="16" y="38"/>
                    </a:cubicBezTo>
                    <a:cubicBezTo>
                      <a:pt x="15" y="38"/>
                      <a:pt x="14" y="38"/>
                      <a:pt x="14" y="38"/>
                    </a:cubicBezTo>
                    <a:cubicBezTo>
                      <a:pt x="14" y="34"/>
                      <a:pt x="14" y="29"/>
                      <a:pt x="14" y="25"/>
                    </a:cubicBezTo>
                    <a:cubicBezTo>
                      <a:pt x="8" y="25"/>
                      <a:pt x="0" y="26"/>
                      <a:pt x="0" y="21"/>
                    </a:cubicBezTo>
                    <a:cubicBezTo>
                      <a:pt x="0" y="14"/>
                      <a:pt x="0" y="7"/>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70" name="Freeform 299"/>
              <p:cNvSpPr>
                <a:spLocks/>
              </p:cNvSpPr>
              <p:nvPr/>
            </p:nvSpPr>
            <p:spPr bwMode="auto">
              <a:xfrm>
                <a:off x="1301" y="1324"/>
                <a:ext cx="30" cy="30"/>
              </a:xfrm>
              <a:custGeom>
                <a:avLst/>
                <a:gdLst>
                  <a:gd name="T0" fmla="*/ 0 w 15"/>
                  <a:gd name="T1" fmla="*/ 0 h 15"/>
                  <a:gd name="T2" fmla="*/ 120 w 15"/>
                  <a:gd name="T3" fmla="*/ 120 h 15"/>
                  <a:gd name="T4" fmla="*/ 104 w 15"/>
                  <a:gd name="T5" fmla="*/ 120 h 15"/>
                  <a:gd name="T6" fmla="*/ 0 w 15"/>
                  <a:gd name="T7" fmla="*/ 16 h 15"/>
                  <a:gd name="T8" fmla="*/ 0 w 15"/>
                  <a:gd name="T9" fmla="*/ 0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0"/>
                    </a:moveTo>
                    <a:cubicBezTo>
                      <a:pt x="6" y="4"/>
                      <a:pt x="11" y="9"/>
                      <a:pt x="15" y="15"/>
                    </a:cubicBezTo>
                    <a:cubicBezTo>
                      <a:pt x="15" y="15"/>
                      <a:pt x="14" y="15"/>
                      <a:pt x="13" y="15"/>
                    </a:cubicBezTo>
                    <a:cubicBezTo>
                      <a:pt x="10" y="10"/>
                      <a:pt x="5" y="6"/>
                      <a:pt x="0" y="2"/>
                    </a:cubicBezTo>
                    <a:cubicBezTo>
                      <a:pt x="0" y="1"/>
                      <a:pt x="0" y="1"/>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71" name="Freeform 300"/>
              <p:cNvSpPr>
                <a:spLocks/>
              </p:cNvSpPr>
              <p:nvPr/>
            </p:nvSpPr>
            <p:spPr bwMode="auto">
              <a:xfrm>
                <a:off x="1229" y="1244"/>
                <a:ext cx="98" cy="231"/>
              </a:xfrm>
              <a:custGeom>
                <a:avLst/>
                <a:gdLst>
                  <a:gd name="T0" fmla="*/ 392 w 49"/>
                  <a:gd name="T1" fmla="*/ 884 h 115"/>
                  <a:gd name="T2" fmla="*/ 0 w 49"/>
                  <a:gd name="T3" fmla="*/ 852 h 115"/>
                  <a:gd name="T4" fmla="*/ 200 w 49"/>
                  <a:gd name="T5" fmla="*/ 852 h 115"/>
                  <a:gd name="T6" fmla="*/ 200 w 49"/>
                  <a:gd name="T7" fmla="*/ 755 h 115"/>
                  <a:gd name="T8" fmla="*/ 88 w 49"/>
                  <a:gd name="T9" fmla="*/ 739 h 115"/>
                  <a:gd name="T10" fmla="*/ 88 w 49"/>
                  <a:gd name="T11" fmla="*/ 593 h 115"/>
                  <a:gd name="T12" fmla="*/ 216 w 49"/>
                  <a:gd name="T13" fmla="*/ 593 h 115"/>
                  <a:gd name="T14" fmla="*/ 216 w 49"/>
                  <a:gd name="T15" fmla="*/ 396 h 115"/>
                  <a:gd name="T16" fmla="*/ 72 w 49"/>
                  <a:gd name="T17" fmla="*/ 380 h 115"/>
                  <a:gd name="T18" fmla="*/ 72 w 49"/>
                  <a:gd name="T19" fmla="*/ 0 h 115"/>
                  <a:gd name="T20" fmla="*/ 176 w 49"/>
                  <a:gd name="T21" fmla="*/ 0 h 115"/>
                  <a:gd name="T22" fmla="*/ 272 w 49"/>
                  <a:gd name="T23" fmla="*/ 121 h 115"/>
                  <a:gd name="T24" fmla="*/ 288 w 49"/>
                  <a:gd name="T25" fmla="*/ 323 h 115"/>
                  <a:gd name="T26" fmla="*/ 288 w 49"/>
                  <a:gd name="T27" fmla="*/ 339 h 115"/>
                  <a:gd name="T28" fmla="*/ 248 w 49"/>
                  <a:gd name="T29" fmla="*/ 145 h 115"/>
                  <a:gd name="T30" fmla="*/ 112 w 49"/>
                  <a:gd name="T31" fmla="*/ 16 h 115"/>
                  <a:gd name="T32" fmla="*/ 88 w 49"/>
                  <a:gd name="T33" fmla="*/ 356 h 115"/>
                  <a:gd name="T34" fmla="*/ 232 w 49"/>
                  <a:gd name="T35" fmla="*/ 380 h 115"/>
                  <a:gd name="T36" fmla="*/ 232 w 49"/>
                  <a:gd name="T37" fmla="*/ 593 h 115"/>
                  <a:gd name="T38" fmla="*/ 112 w 49"/>
                  <a:gd name="T39" fmla="*/ 617 h 115"/>
                  <a:gd name="T40" fmla="*/ 112 w 49"/>
                  <a:gd name="T41" fmla="*/ 723 h 115"/>
                  <a:gd name="T42" fmla="*/ 200 w 49"/>
                  <a:gd name="T43" fmla="*/ 868 h 115"/>
                  <a:gd name="T44" fmla="*/ 392 w 49"/>
                  <a:gd name="T45" fmla="*/ 868 h 115"/>
                  <a:gd name="T46" fmla="*/ 392 w 49"/>
                  <a:gd name="T47" fmla="*/ 884 h 1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
                  <a:gd name="T73" fmla="*/ 0 h 115"/>
                  <a:gd name="T74" fmla="*/ 49 w 49"/>
                  <a:gd name="T75" fmla="*/ 115 h 11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 h="115">
                    <a:moveTo>
                      <a:pt x="49" y="109"/>
                    </a:moveTo>
                    <a:cubicBezTo>
                      <a:pt x="34" y="106"/>
                      <a:pt x="8" y="115"/>
                      <a:pt x="0" y="105"/>
                    </a:cubicBezTo>
                    <a:cubicBezTo>
                      <a:pt x="8" y="105"/>
                      <a:pt x="17" y="105"/>
                      <a:pt x="25" y="105"/>
                    </a:cubicBezTo>
                    <a:cubicBezTo>
                      <a:pt x="25" y="101"/>
                      <a:pt x="25" y="97"/>
                      <a:pt x="25" y="93"/>
                    </a:cubicBezTo>
                    <a:cubicBezTo>
                      <a:pt x="24" y="88"/>
                      <a:pt x="15" y="92"/>
                      <a:pt x="11" y="91"/>
                    </a:cubicBezTo>
                    <a:cubicBezTo>
                      <a:pt x="11" y="85"/>
                      <a:pt x="11" y="79"/>
                      <a:pt x="11" y="73"/>
                    </a:cubicBezTo>
                    <a:cubicBezTo>
                      <a:pt x="17" y="73"/>
                      <a:pt x="22" y="73"/>
                      <a:pt x="27" y="73"/>
                    </a:cubicBezTo>
                    <a:cubicBezTo>
                      <a:pt x="27" y="65"/>
                      <a:pt x="27" y="57"/>
                      <a:pt x="27" y="49"/>
                    </a:cubicBezTo>
                    <a:cubicBezTo>
                      <a:pt x="25" y="44"/>
                      <a:pt x="14" y="48"/>
                      <a:pt x="9" y="47"/>
                    </a:cubicBezTo>
                    <a:cubicBezTo>
                      <a:pt x="9" y="31"/>
                      <a:pt x="9" y="15"/>
                      <a:pt x="9" y="0"/>
                    </a:cubicBezTo>
                    <a:cubicBezTo>
                      <a:pt x="14" y="0"/>
                      <a:pt x="18" y="0"/>
                      <a:pt x="22" y="0"/>
                    </a:cubicBezTo>
                    <a:cubicBezTo>
                      <a:pt x="22" y="9"/>
                      <a:pt x="21" y="19"/>
                      <a:pt x="34" y="15"/>
                    </a:cubicBezTo>
                    <a:cubicBezTo>
                      <a:pt x="35" y="23"/>
                      <a:pt x="31" y="36"/>
                      <a:pt x="36" y="40"/>
                    </a:cubicBezTo>
                    <a:cubicBezTo>
                      <a:pt x="36" y="41"/>
                      <a:pt x="36" y="41"/>
                      <a:pt x="36" y="42"/>
                    </a:cubicBezTo>
                    <a:cubicBezTo>
                      <a:pt x="28" y="41"/>
                      <a:pt x="33" y="26"/>
                      <a:pt x="31" y="18"/>
                    </a:cubicBezTo>
                    <a:cubicBezTo>
                      <a:pt x="14" y="24"/>
                      <a:pt x="27" y="0"/>
                      <a:pt x="14" y="2"/>
                    </a:cubicBezTo>
                    <a:cubicBezTo>
                      <a:pt x="8" y="12"/>
                      <a:pt x="13" y="31"/>
                      <a:pt x="11" y="44"/>
                    </a:cubicBezTo>
                    <a:cubicBezTo>
                      <a:pt x="18" y="45"/>
                      <a:pt x="26" y="43"/>
                      <a:pt x="29" y="47"/>
                    </a:cubicBezTo>
                    <a:cubicBezTo>
                      <a:pt x="29" y="55"/>
                      <a:pt x="29" y="64"/>
                      <a:pt x="29" y="73"/>
                    </a:cubicBezTo>
                    <a:cubicBezTo>
                      <a:pt x="26" y="76"/>
                      <a:pt x="19" y="76"/>
                      <a:pt x="14" y="76"/>
                    </a:cubicBezTo>
                    <a:cubicBezTo>
                      <a:pt x="14" y="80"/>
                      <a:pt x="14" y="84"/>
                      <a:pt x="14" y="89"/>
                    </a:cubicBezTo>
                    <a:cubicBezTo>
                      <a:pt x="28" y="84"/>
                      <a:pt x="30" y="99"/>
                      <a:pt x="25" y="107"/>
                    </a:cubicBezTo>
                    <a:cubicBezTo>
                      <a:pt x="33" y="107"/>
                      <a:pt x="41" y="107"/>
                      <a:pt x="49" y="107"/>
                    </a:cubicBezTo>
                    <a:cubicBezTo>
                      <a:pt x="49" y="108"/>
                      <a:pt x="49" y="108"/>
                      <a:pt x="49" y="10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72" name="Freeform 301"/>
              <p:cNvSpPr>
                <a:spLocks/>
              </p:cNvSpPr>
              <p:nvPr/>
            </p:nvSpPr>
            <p:spPr bwMode="auto">
              <a:xfrm>
                <a:off x="3037" y="1240"/>
                <a:ext cx="911" cy="395"/>
              </a:xfrm>
              <a:custGeom>
                <a:avLst/>
                <a:gdLst>
                  <a:gd name="T0" fmla="*/ 0 w 455"/>
                  <a:gd name="T1" fmla="*/ 808 h 197"/>
                  <a:gd name="T2" fmla="*/ 288 w 455"/>
                  <a:gd name="T3" fmla="*/ 1235 h 197"/>
                  <a:gd name="T4" fmla="*/ 825 w 455"/>
                  <a:gd name="T5" fmla="*/ 1235 h 197"/>
                  <a:gd name="T6" fmla="*/ 825 w 455"/>
                  <a:gd name="T7" fmla="*/ 1492 h 197"/>
                  <a:gd name="T8" fmla="*/ 1984 w 455"/>
                  <a:gd name="T9" fmla="*/ 1492 h 197"/>
                  <a:gd name="T10" fmla="*/ 2649 w 455"/>
                  <a:gd name="T11" fmla="*/ 824 h 197"/>
                  <a:gd name="T12" fmla="*/ 2289 w 455"/>
                  <a:gd name="T13" fmla="*/ 716 h 197"/>
                  <a:gd name="T14" fmla="*/ 2289 w 455"/>
                  <a:gd name="T15" fmla="*/ 483 h 197"/>
                  <a:gd name="T16" fmla="*/ 2417 w 455"/>
                  <a:gd name="T17" fmla="*/ 483 h 197"/>
                  <a:gd name="T18" fmla="*/ 2417 w 455"/>
                  <a:gd name="T19" fmla="*/ 48 h 197"/>
                  <a:gd name="T20" fmla="*/ 3220 w 455"/>
                  <a:gd name="T21" fmla="*/ 571 h 197"/>
                  <a:gd name="T22" fmla="*/ 3652 w 455"/>
                  <a:gd name="T23" fmla="*/ 531 h 197"/>
                  <a:gd name="T24" fmla="*/ 3236 w 455"/>
                  <a:gd name="T25" fmla="*/ 587 h 197"/>
                  <a:gd name="T26" fmla="*/ 2433 w 455"/>
                  <a:gd name="T27" fmla="*/ 64 h 197"/>
                  <a:gd name="T28" fmla="*/ 2433 w 455"/>
                  <a:gd name="T29" fmla="*/ 483 h 197"/>
                  <a:gd name="T30" fmla="*/ 2313 w 455"/>
                  <a:gd name="T31" fmla="*/ 499 h 197"/>
                  <a:gd name="T32" fmla="*/ 2313 w 455"/>
                  <a:gd name="T33" fmla="*/ 692 h 197"/>
                  <a:gd name="T34" fmla="*/ 2665 w 455"/>
                  <a:gd name="T35" fmla="*/ 808 h 197"/>
                  <a:gd name="T36" fmla="*/ 2008 w 455"/>
                  <a:gd name="T37" fmla="*/ 1508 h 197"/>
                  <a:gd name="T38" fmla="*/ 825 w 455"/>
                  <a:gd name="T39" fmla="*/ 1508 h 197"/>
                  <a:gd name="T40" fmla="*/ 801 w 455"/>
                  <a:gd name="T41" fmla="*/ 1259 h 197"/>
                  <a:gd name="T42" fmla="*/ 288 w 455"/>
                  <a:gd name="T43" fmla="*/ 1259 h 197"/>
                  <a:gd name="T44" fmla="*/ 0 w 455"/>
                  <a:gd name="T45" fmla="*/ 808 h 1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55"/>
                  <a:gd name="T70" fmla="*/ 0 h 197"/>
                  <a:gd name="T71" fmla="*/ 455 w 455"/>
                  <a:gd name="T72" fmla="*/ 197 h 1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55" h="197">
                    <a:moveTo>
                      <a:pt x="0" y="100"/>
                    </a:moveTo>
                    <a:cubicBezTo>
                      <a:pt x="13" y="117"/>
                      <a:pt x="38" y="121"/>
                      <a:pt x="36" y="153"/>
                    </a:cubicBezTo>
                    <a:cubicBezTo>
                      <a:pt x="58" y="153"/>
                      <a:pt x="80" y="153"/>
                      <a:pt x="103" y="153"/>
                    </a:cubicBezTo>
                    <a:cubicBezTo>
                      <a:pt x="103" y="164"/>
                      <a:pt x="103" y="174"/>
                      <a:pt x="103" y="185"/>
                    </a:cubicBezTo>
                    <a:cubicBezTo>
                      <a:pt x="156" y="176"/>
                      <a:pt x="203" y="197"/>
                      <a:pt x="247" y="185"/>
                    </a:cubicBezTo>
                    <a:cubicBezTo>
                      <a:pt x="278" y="176"/>
                      <a:pt x="306" y="119"/>
                      <a:pt x="330" y="102"/>
                    </a:cubicBezTo>
                    <a:cubicBezTo>
                      <a:pt x="328" y="84"/>
                      <a:pt x="304" y="89"/>
                      <a:pt x="285" y="89"/>
                    </a:cubicBezTo>
                    <a:cubicBezTo>
                      <a:pt x="285" y="79"/>
                      <a:pt x="285" y="69"/>
                      <a:pt x="285" y="60"/>
                    </a:cubicBezTo>
                    <a:cubicBezTo>
                      <a:pt x="291" y="60"/>
                      <a:pt x="296" y="60"/>
                      <a:pt x="301" y="60"/>
                    </a:cubicBezTo>
                    <a:cubicBezTo>
                      <a:pt x="301" y="42"/>
                      <a:pt x="301" y="24"/>
                      <a:pt x="301" y="6"/>
                    </a:cubicBezTo>
                    <a:cubicBezTo>
                      <a:pt x="362" y="0"/>
                      <a:pt x="369" y="48"/>
                      <a:pt x="401" y="71"/>
                    </a:cubicBezTo>
                    <a:cubicBezTo>
                      <a:pt x="418" y="69"/>
                      <a:pt x="445" y="76"/>
                      <a:pt x="455" y="66"/>
                    </a:cubicBezTo>
                    <a:cubicBezTo>
                      <a:pt x="450" y="80"/>
                      <a:pt x="419" y="70"/>
                      <a:pt x="403" y="73"/>
                    </a:cubicBezTo>
                    <a:cubicBezTo>
                      <a:pt x="368" y="53"/>
                      <a:pt x="364" y="3"/>
                      <a:pt x="303" y="8"/>
                    </a:cubicBezTo>
                    <a:cubicBezTo>
                      <a:pt x="303" y="26"/>
                      <a:pt x="303" y="43"/>
                      <a:pt x="303" y="60"/>
                    </a:cubicBezTo>
                    <a:cubicBezTo>
                      <a:pt x="300" y="63"/>
                      <a:pt x="293" y="62"/>
                      <a:pt x="288" y="62"/>
                    </a:cubicBezTo>
                    <a:cubicBezTo>
                      <a:pt x="288" y="70"/>
                      <a:pt x="288" y="78"/>
                      <a:pt x="288" y="86"/>
                    </a:cubicBezTo>
                    <a:cubicBezTo>
                      <a:pt x="308" y="85"/>
                      <a:pt x="328" y="85"/>
                      <a:pt x="332" y="100"/>
                    </a:cubicBezTo>
                    <a:cubicBezTo>
                      <a:pt x="310" y="134"/>
                      <a:pt x="277" y="158"/>
                      <a:pt x="250" y="187"/>
                    </a:cubicBezTo>
                    <a:cubicBezTo>
                      <a:pt x="201" y="187"/>
                      <a:pt x="152" y="187"/>
                      <a:pt x="103" y="187"/>
                    </a:cubicBezTo>
                    <a:cubicBezTo>
                      <a:pt x="98" y="180"/>
                      <a:pt x="101" y="166"/>
                      <a:pt x="100" y="156"/>
                    </a:cubicBezTo>
                    <a:cubicBezTo>
                      <a:pt x="79" y="156"/>
                      <a:pt x="57" y="156"/>
                      <a:pt x="36" y="156"/>
                    </a:cubicBezTo>
                    <a:cubicBezTo>
                      <a:pt x="36" y="125"/>
                      <a:pt x="12" y="118"/>
                      <a:pt x="0" y="10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73" name="Freeform 302"/>
              <p:cNvSpPr>
                <a:spLocks/>
              </p:cNvSpPr>
              <p:nvPr/>
            </p:nvSpPr>
            <p:spPr bwMode="auto">
              <a:xfrm>
                <a:off x="2953" y="1455"/>
                <a:ext cx="66" cy="92"/>
              </a:xfrm>
              <a:custGeom>
                <a:avLst/>
                <a:gdLst>
                  <a:gd name="T0" fmla="*/ 0 w 33"/>
                  <a:gd name="T1" fmla="*/ 368 h 46"/>
                  <a:gd name="T2" fmla="*/ 264 w 33"/>
                  <a:gd name="T3" fmla="*/ 0 h 46"/>
                  <a:gd name="T4" fmla="*/ 264 w 33"/>
                  <a:gd name="T5" fmla="*/ 136 h 46"/>
                  <a:gd name="T6" fmla="*/ 0 w 33"/>
                  <a:gd name="T7" fmla="*/ 368 h 46"/>
                  <a:gd name="T8" fmla="*/ 0 60000 65536"/>
                  <a:gd name="T9" fmla="*/ 0 60000 65536"/>
                  <a:gd name="T10" fmla="*/ 0 60000 65536"/>
                  <a:gd name="T11" fmla="*/ 0 60000 65536"/>
                  <a:gd name="T12" fmla="*/ 0 w 33"/>
                  <a:gd name="T13" fmla="*/ 0 h 46"/>
                  <a:gd name="T14" fmla="*/ 33 w 33"/>
                  <a:gd name="T15" fmla="*/ 46 h 46"/>
                </a:gdLst>
                <a:ahLst/>
                <a:cxnLst>
                  <a:cxn ang="T8">
                    <a:pos x="T0" y="T1"/>
                  </a:cxn>
                  <a:cxn ang="T9">
                    <a:pos x="T2" y="T3"/>
                  </a:cxn>
                  <a:cxn ang="T10">
                    <a:pos x="T4" y="T5"/>
                  </a:cxn>
                  <a:cxn ang="T11">
                    <a:pos x="T6" y="T7"/>
                  </a:cxn>
                </a:cxnLst>
                <a:rect l="T12" t="T13" r="T14" b="T15"/>
                <a:pathLst>
                  <a:path w="33" h="46">
                    <a:moveTo>
                      <a:pt x="0" y="46"/>
                    </a:moveTo>
                    <a:cubicBezTo>
                      <a:pt x="10" y="30"/>
                      <a:pt x="31" y="25"/>
                      <a:pt x="33" y="0"/>
                    </a:cubicBezTo>
                    <a:cubicBezTo>
                      <a:pt x="33" y="5"/>
                      <a:pt x="33" y="11"/>
                      <a:pt x="33" y="17"/>
                    </a:cubicBezTo>
                    <a:cubicBezTo>
                      <a:pt x="19" y="24"/>
                      <a:pt x="12" y="38"/>
                      <a:pt x="0" y="4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74" name="Freeform 303"/>
              <p:cNvSpPr>
                <a:spLocks/>
              </p:cNvSpPr>
              <p:nvPr/>
            </p:nvSpPr>
            <p:spPr bwMode="auto">
              <a:xfrm>
                <a:off x="2835" y="1557"/>
                <a:ext cx="122" cy="178"/>
              </a:xfrm>
              <a:custGeom>
                <a:avLst/>
                <a:gdLst>
                  <a:gd name="T0" fmla="*/ 40 w 61"/>
                  <a:gd name="T1" fmla="*/ 712 h 89"/>
                  <a:gd name="T2" fmla="*/ 24 w 61"/>
                  <a:gd name="T3" fmla="*/ 568 h 89"/>
                  <a:gd name="T4" fmla="*/ 448 w 61"/>
                  <a:gd name="T5" fmla="*/ 0 h 89"/>
                  <a:gd name="T6" fmla="*/ 56 w 61"/>
                  <a:gd name="T7" fmla="*/ 584 h 89"/>
                  <a:gd name="T8" fmla="*/ 40 w 61"/>
                  <a:gd name="T9" fmla="*/ 712 h 89"/>
                  <a:gd name="T10" fmla="*/ 0 60000 65536"/>
                  <a:gd name="T11" fmla="*/ 0 60000 65536"/>
                  <a:gd name="T12" fmla="*/ 0 60000 65536"/>
                  <a:gd name="T13" fmla="*/ 0 60000 65536"/>
                  <a:gd name="T14" fmla="*/ 0 60000 65536"/>
                  <a:gd name="T15" fmla="*/ 0 w 61"/>
                  <a:gd name="T16" fmla="*/ 0 h 89"/>
                  <a:gd name="T17" fmla="*/ 61 w 61"/>
                  <a:gd name="T18" fmla="*/ 89 h 89"/>
                </a:gdLst>
                <a:ahLst/>
                <a:cxnLst>
                  <a:cxn ang="T10">
                    <a:pos x="T0" y="T1"/>
                  </a:cxn>
                  <a:cxn ang="T11">
                    <a:pos x="T2" y="T3"/>
                  </a:cxn>
                  <a:cxn ang="T12">
                    <a:pos x="T4" y="T5"/>
                  </a:cxn>
                  <a:cxn ang="T13">
                    <a:pos x="T6" y="T7"/>
                  </a:cxn>
                  <a:cxn ang="T14">
                    <a:pos x="T8" y="T9"/>
                  </a:cxn>
                </a:cxnLst>
                <a:rect l="T15" t="T16" r="T17" b="T18"/>
                <a:pathLst>
                  <a:path w="61" h="89">
                    <a:moveTo>
                      <a:pt x="5" y="89"/>
                    </a:moveTo>
                    <a:cubicBezTo>
                      <a:pt x="0" y="87"/>
                      <a:pt x="4" y="76"/>
                      <a:pt x="3" y="71"/>
                    </a:cubicBezTo>
                    <a:cubicBezTo>
                      <a:pt x="50" y="77"/>
                      <a:pt x="56" y="41"/>
                      <a:pt x="56" y="0"/>
                    </a:cubicBezTo>
                    <a:cubicBezTo>
                      <a:pt x="61" y="45"/>
                      <a:pt x="49" y="74"/>
                      <a:pt x="7" y="73"/>
                    </a:cubicBezTo>
                    <a:cubicBezTo>
                      <a:pt x="2" y="74"/>
                      <a:pt x="6" y="84"/>
                      <a:pt x="5" y="8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75" name="Freeform 304"/>
              <p:cNvSpPr>
                <a:spLocks/>
              </p:cNvSpPr>
              <p:nvPr/>
            </p:nvSpPr>
            <p:spPr bwMode="auto">
              <a:xfrm>
                <a:off x="2867" y="1757"/>
                <a:ext cx="1027" cy="472"/>
              </a:xfrm>
              <a:custGeom>
                <a:avLst/>
                <a:gdLst>
                  <a:gd name="T0" fmla="*/ 0 w 513"/>
                  <a:gd name="T1" fmla="*/ 0 h 235"/>
                  <a:gd name="T2" fmla="*/ 24 w 513"/>
                  <a:gd name="T3" fmla="*/ 161 h 235"/>
                  <a:gd name="T4" fmla="*/ 184 w 513"/>
                  <a:gd name="T5" fmla="*/ 201 h 235"/>
                  <a:gd name="T6" fmla="*/ 184 w 513"/>
                  <a:gd name="T7" fmla="*/ 307 h 235"/>
                  <a:gd name="T8" fmla="*/ 1001 w 513"/>
                  <a:gd name="T9" fmla="*/ 1085 h 235"/>
                  <a:gd name="T10" fmla="*/ 2136 w 513"/>
                  <a:gd name="T11" fmla="*/ 1028 h 235"/>
                  <a:gd name="T12" fmla="*/ 2344 w 513"/>
                  <a:gd name="T13" fmla="*/ 1117 h 235"/>
                  <a:gd name="T14" fmla="*/ 2649 w 513"/>
                  <a:gd name="T15" fmla="*/ 1735 h 235"/>
                  <a:gd name="T16" fmla="*/ 2689 w 513"/>
                  <a:gd name="T17" fmla="*/ 1589 h 235"/>
                  <a:gd name="T18" fmla="*/ 3155 w 513"/>
                  <a:gd name="T19" fmla="*/ 1589 h 235"/>
                  <a:gd name="T20" fmla="*/ 3171 w 513"/>
                  <a:gd name="T21" fmla="*/ 1719 h 235"/>
                  <a:gd name="T22" fmla="*/ 3387 w 513"/>
                  <a:gd name="T23" fmla="*/ 1792 h 235"/>
                  <a:gd name="T24" fmla="*/ 4116 w 513"/>
                  <a:gd name="T25" fmla="*/ 1304 h 235"/>
                  <a:gd name="T26" fmla="*/ 3475 w 513"/>
                  <a:gd name="T27" fmla="*/ 1776 h 235"/>
                  <a:gd name="T28" fmla="*/ 3419 w 513"/>
                  <a:gd name="T29" fmla="*/ 1880 h 235"/>
                  <a:gd name="T30" fmla="*/ 3331 w 513"/>
                  <a:gd name="T31" fmla="*/ 1735 h 235"/>
                  <a:gd name="T32" fmla="*/ 3155 w 513"/>
                  <a:gd name="T33" fmla="*/ 1735 h 235"/>
                  <a:gd name="T34" fmla="*/ 3155 w 513"/>
                  <a:gd name="T35" fmla="*/ 1613 h 235"/>
                  <a:gd name="T36" fmla="*/ 2705 w 513"/>
                  <a:gd name="T37" fmla="*/ 1613 h 235"/>
                  <a:gd name="T38" fmla="*/ 2689 w 513"/>
                  <a:gd name="T39" fmla="*/ 1751 h 235"/>
                  <a:gd name="T40" fmla="*/ 2328 w 513"/>
                  <a:gd name="T41" fmla="*/ 1141 h 235"/>
                  <a:gd name="T42" fmla="*/ 2168 w 513"/>
                  <a:gd name="T43" fmla="*/ 1117 h 235"/>
                  <a:gd name="T44" fmla="*/ 2168 w 513"/>
                  <a:gd name="T45" fmla="*/ 1044 h 235"/>
                  <a:gd name="T46" fmla="*/ 1483 w 513"/>
                  <a:gd name="T47" fmla="*/ 1044 h 235"/>
                  <a:gd name="T48" fmla="*/ 1435 w 513"/>
                  <a:gd name="T49" fmla="*/ 1101 h 235"/>
                  <a:gd name="T50" fmla="*/ 1017 w 513"/>
                  <a:gd name="T51" fmla="*/ 1101 h 235"/>
                  <a:gd name="T52" fmla="*/ 809 w 513"/>
                  <a:gd name="T53" fmla="*/ 908 h 235"/>
                  <a:gd name="T54" fmla="*/ 697 w 513"/>
                  <a:gd name="T55" fmla="*/ 868 h 235"/>
                  <a:gd name="T56" fmla="*/ 160 w 513"/>
                  <a:gd name="T57" fmla="*/ 323 h 235"/>
                  <a:gd name="T58" fmla="*/ 160 w 513"/>
                  <a:gd name="T59" fmla="*/ 201 h 235"/>
                  <a:gd name="T60" fmla="*/ 0 w 513"/>
                  <a:gd name="T61" fmla="*/ 201 h 235"/>
                  <a:gd name="T62" fmla="*/ 0 w 513"/>
                  <a:gd name="T63" fmla="*/ 0 h 2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13"/>
                  <a:gd name="T97" fmla="*/ 0 h 235"/>
                  <a:gd name="T98" fmla="*/ 513 w 513"/>
                  <a:gd name="T99" fmla="*/ 235 h 2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13" h="235">
                    <a:moveTo>
                      <a:pt x="0" y="0"/>
                    </a:moveTo>
                    <a:cubicBezTo>
                      <a:pt x="5" y="2"/>
                      <a:pt x="1" y="14"/>
                      <a:pt x="3" y="20"/>
                    </a:cubicBezTo>
                    <a:cubicBezTo>
                      <a:pt x="5" y="26"/>
                      <a:pt x="20" y="19"/>
                      <a:pt x="23" y="25"/>
                    </a:cubicBezTo>
                    <a:cubicBezTo>
                      <a:pt x="23" y="29"/>
                      <a:pt x="23" y="34"/>
                      <a:pt x="23" y="38"/>
                    </a:cubicBezTo>
                    <a:cubicBezTo>
                      <a:pt x="53" y="74"/>
                      <a:pt x="89" y="103"/>
                      <a:pt x="125" y="134"/>
                    </a:cubicBezTo>
                    <a:cubicBezTo>
                      <a:pt x="176" y="135"/>
                      <a:pt x="212" y="122"/>
                      <a:pt x="266" y="127"/>
                    </a:cubicBezTo>
                    <a:cubicBezTo>
                      <a:pt x="272" y="134"/>
                      <a:pt x="281" y="137"/>
                      <a:pt x="292" y="138"/>
                    </a:cubicBezTo>
                    <a:cubicBezTo>
                      <a:pt x="290" y="178"/>
                      <a:pt x="289" y="217"/>
                      <a:pt x="330" y="214"/>
                    </a:cubicBezTo>
                    <a:cubicBezTo>
                      <a:pt x="336" y="212"/>
                      <a:pt x="330" y="199"/>
                      <a:pt x="335" y="196"/>
                    </a:cubicBezTo>
                    <a:cubicBezTo>
                      <a:pt x="354" y="196"/>
                      <a:pt x="373" y="196"/>
                      <a:pt x="393" y="196"/>
                    </a:cubicBezTo>
                    <a:cubicBezTo>
                      <a:pt x="396" y="199"/>
                      <a:pt x="395" y="206"/>
                      <a:pt x="395" y="212"/>
                    </a:cubicBezTo>
                    <a:cubicBezTo>
                      <a:pt x="409" y="209"/>
                      <a:pt x="416" y="214"/>
                      <a:pt x="422" y="221"/>
                    </a:cubicBezTo>
                    <a:cubicBezTo>
                      <a:pt x="464" y="224"/>
                      <a:pt x="486" y="182"/>
                      <a:pt x="513" y="161"/>
                    </a:cubicBezTo>
                    <a:cubicBezTo>
                      <a:pt x="486" y="180"/>
                      <a:pt x="479" y="219"/>
                      <a:pt x="433" y="219"/>
                    </a:cubicBezTo>
                    <a:cubicBezTo>
                      <a:pt x="426" y="219"/>
                      <a:pt x="436" y="235"/>
                      <a:pt x="426" y="232"/>
                    </a:cubicBezTo>
                    <a:cubicBezTo>
                      <a:pt x="432" y="217"/>
                      <a:pt x="409" y="229"/>
                      <a:pt x="415" y="214"/>
                    </a:cubicBezTo>
                    <a:cubicBezTo>
                      <a:pt x="407" y="214"/>
                      <a:pt x="400" y="214"/>
                      <a:pt x="393" y="214"/>
                    </a:cubicBezTo>
                    <a:cubicBezTo>
                      <a:pt x="393" y="209"/>
                      <a:pt x="393" y="204"/>
                      <a:pt x="393" y="199"/>
                    </a:cubicBezTo>
                    <a:cubicBezTo>
                      <a:pt x="374" y="199"/>
                      <a:pt x="355" y="199"/>
                      <a:pt x="337" y="199"/>
                    </a:cubicBezTo>
                    <a:cubicBezTo>
                      <a:pt x="332" y="200"/>
                      <a:pt x="336" y="211"/>
                      <a:pt x="335" y="216"/>
                    </a:cubicBezTo>
                    <a:cubicBezTo>
                      <a:pt x="291" y="220"/>
                      <a:pt x="287" y="184"/>
                      <a:pt x="290" y="141"/>
                    </a:cubicBezTo>
                    <a:cubicBezTo>
                      <a:pt x="288" y="135"/>
                      <a:pt x="276" y="140"/>
                      <a:pt x="270" y="138"/>
                    </a:cubicBezTo>
                    <a:cubicBezTo>
                      <a:pt x="270" y="135"/>
                      <a:pt x="270" y="132"/>
                      <a:pt x="270" y="129"/>
                    </a:cubicBezTo>
                    <a:cubicBezTo>
                      <a:pt x="239" y="134"/>
                      <a:pt x="209" y="122"/>
                      <a:pt x="185" y="129"/>
                    </a:cubicBezTo>
                    <a:cubicBezTo>
                      <a:pt x="184" y="130"/>
                      <a:pt x="180" y="136"/>
                      <a:pt x="179" y="136"/>
                    </a:cubicBezTo>
                    <a:cubicBezTo>
                      <a:pt x="164" y="138"/>
                      <a:pt x="141" y="140"/>
                      <a:pt x="127" y="136"/>
                    </a:cubicBezTo>
                    <a:cubicBezTo>
                      <a:pt x="115" y="133"/>
                      <a:pt x="111" y="119"/>
                      <a:pt x="101" y="112"/>
                    </a:cubicBezTo>
                    <a:cubicBezTo>
                      <a:pt x="97" y="109"/>
                      <a:pt x="91" y="109"/>
                      <a:pt x="87" y="107"/>
                    </a:cubicBezTo>
                    <a:cubicBezTo>
                      <a:pt x="61" y="91"/>
                      <a:pt x="45" y="55"/>
                      <a:pt x="20" y="40"/>
                    </a:cubicBezTo>
                    <a:cubicBezTo>
                      <a:pt x="20" y="35"/>
                      <a:pt x="20" y="30"/>
                      <a:pt x="20" y="25"/>
                    </a:cubicBezTo>
                    <a:cubicBezTo>
                      <a:pt x="14" y="25"/>
                      <a:pt x="7" y="25"/>
                      <a:pt x="0" y="25"/>
                    </a:cubicBezTo>
                    <a:cubicBezTo>
                      <a:pt x="0" y="16"/>
                      <a:pt x="0" y="8"/>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76" name="Freeform 305"/>
              <p:cNvSpPr>
                <a:spLocks/>
              </p:cNvSpPr>
              <p:nvPr/>
            </p:nvSpPr>
            <p:spPr bwMode="auto">
              <a:xfrm>
                <a:off x="3742" y="1378"/>
                <a:ext cx="238" cy="488"/>
              </a:xfrm>
              <a:custGeom>
                <a:avLst/>
                <a:gdLst>
                  <a:gd name="T0" fmla="*/ 912 w 119"/>
                  <a:gd name="T1" fmla="*/ 0 h 243"/>
                  <a:gd name="T2" fmla="*/ 928 w 119"/>
                  <a:gd name="T3" fmla="*/ 592 h 243"/>
                  <a:gd name="T4" fmla="*/ 552 w 119"/>
                  <a:gd name="T5" fmla="*/ 827 h 243"/>
                  <a:gd name="T6" fmla="*/ 552 w 119"/>
                  <a:gd name="T7" fmla="*/ 1044 h 243"/>
                  <a:gd name="T8" fmla="*/ 304 w 119"/>
                  <a:gd name="T9" fmla="*/ 1189 h 243"/>
                  <a:gd name="T10" fmla="*/ 376 w 119"/>
                  <a:gd name="T11" fmla="*/ 972 h 243"/>
                  <a:gd name="T12" fmla="*/ 40 w 119"/>
                  <a:gd name="T13" fmla="*/ 1311 h 243"/>
                  <a:gd name="T14" fmla="*/ 480 w 119"/>
                  <a:gd name="T15" fmla="*/ 1335 h 243"/>
                  <a:gd name="T16" fmla="*/ 480 w 119"/>
                  <a:gd name="T17" fmla="*/ 1440 h 243"/>
                  <a:gd name="T18" fmla="*/ 320 w 119"/>
                  <a:gd name="T19" fmla="*/ 1440 h 243"/>
                  <a:gd name="T20" fmla="*/ 608 w 119"/>
                  <a:gd name="T21" fmla="*/ 1968 h 243"/>
                  <a:gd name="T22" fmla="*/ 304 w 119"/>
                  <a:gd name="T23" fmla="*/ 1693 h 243"/>
                  <a:gd name="T24" fmla="*/ 304 w 119"/>
                  <a:gd name="T25" fmla="*/ 1440 h 243"/>
                  <a:gd name="T26" fmla="*/ 464 w 119"/>
                  <a:gd name="T27" fmla="*/ 1408 h 243"/>
                  <a:gd name="T28" fmla="*/ 16 w 119"/>
                  <a:gd name="T29" fmla="*/ 1335 h 243"/>
                  <a:gd name="T30" fmla="*/ 272 w 119"/>
                  <a:gd name="T31" fmla="*/ 956 h 243"/>
                  <a:gd name="T32" fmla="*/ 376 w 119"/>
                  <a:gd name="T33" fmla="*/ 956 h 243"/>
                  <a:gd name="T34" fmla="*/ 344 w 119"/>
                  <a:gd name="T35" fmla="*/ 1149 h 243"/>
                  <a:gd name="T36" fmla="*/ 536 w 119"/>
                  <a:gd name="T37" fmla="*/ 1028 h 243"/>
                  <a:gd name="T38" fmla="*/ 536 w 119"/>
                  <a:gd name="T39" fmla="*/ 827 h 243"/>
                  <a:gd name="T40" fmla="*/ 912 w 119"/>
                  <a:gd name="T41" fmla="*/ 576 h 243"/>
                  <a:gd name="T42" fmla="*/ 912 w 119"/>
                  <a:gd name="T43" fmla="*/ 0 h 2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9"/>
                  <a:gd name="T67" fmla="*/ 0 h 243"/>
                  <a:gd name="T68" fmla="*/ 119 w 119"/>
                  <a:gd name="T69" fmla="*/ 243 h 2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9" h="243">
                    <a:moveTo>
                      <a:pt x="114" y="0"/>
                    </a:moveTo>
                    <a:cubicBezTo>
                      <a:pt x="119" y="20"/>
                      <a:pt x="115" y="49"/>
                      <a:pt x="116" y="73"/>
                    </a:cubicBezTo>
                    <a:cubicBezTo>
                      <a:pt x="88" y="70"/>
                      <a:pt x="89" y="97"/>
                      <a:pt x="69" y="102"/>
                    </a:cubicBezTo>
                    <a:cubicBezTo>
                      <a:pt x="69" y="111"/>
                      <a:pt x="69" y="120"/>
                      <a:pt x="69" y="129"/>
                    </a:cubicBezTo>
                    <a:cubicBezTo>
                      <a:pt x="51" y="126"/>
                      <a:pt x="55" y="147"/>
                      <a:pt x="38" y="147"/>
                    </a:cubicBezTo>
                    <a:cubicBezTo>
                      <a:pt x="44" y="141"/>
                      <a:pt x="50" y="134"/>
                      <a:pt x="47" y="120"/>
                    </a:cubicBezTo>
                    <a:cubicBezTo>
                      <a:pt x="23" y="124"/>
                      <a:pt x="9" y="138"/>
                      <a:pt x="5" y="162"/>
                    </a:cubicBezTo>
                    <a:cubicBezTo>
                      <a:pt x="19" y="168"/>
                      <a:pt x="43" y="163"/>
                      <a:pt x="60" y="165"/>
                    </a:cubicBezTo>
                    <a:cubicBezTo>
                      <a:pt x="60" y="169"/>
                      <a:pt x="60" y="174"/>
                      <a:pt x="60" y="178"/>
                    </a:cubicBezTo>
                    <a:cubicBezTo>
                      <a:pt x="54" y="178"/>
                      <a:pt x="47" y="178"/>
                      <a:pt x="40" y="178"/>
                    </a:cubicBezTo>
                    <a:cubicBezTo>
                      <a:pt x="33" y="219"/>
                      <a:pt x="64" y="221"/>
                      <a:pt x="76" y="243"/>
                    </a:cubicBezTo>
                    <a:cubicBezTo>
                      <a:pt x="62" y="233"/>
                      <a:pt x="54" y="217"/>
                      <a:pt x="38" y="209"/>
                    </a:cubicBezTo>
                    <a:cubicBezTo>
                      <a:pt x="38" y="199"/>
                      <a:pt x="38" y="188"/>
                      <a:pt x="38" y="178"/>
                    </a:cubicBezTo>
                    <a:cubicBezTo>
                      <a:pt x="41" y="173"/>
                      <a:pt x="56" y="179"/>
                      <a:pt x="58" y="174"/>
                    </a:cubicBezTo>
                    <a:cubicBezTo>
                      <a:pt x="53" y="157"/>
                      <a:pt x="15" y="173"/>
                      <a:pt x="2" y="165"/>
                    </a:cubicBezTo>
                    <a:cubicBezTo>
                      <a:pt x="0" y="136"/>
                      <a:pt x="25" y="135"/>
                      <a:pt x="34" y="118"/>
                    </a:cubicBezTo>
                    <a:cubicBezTo>
                      <a:pt x="38" y="118"/>
                      <a:pt x="43" y="118"/>
                      <a:pt x="47" y="118"/>
                    </a:cubicBezTo>
                    <a:cubicBezTo>
                      <a:pt x="51" y="124"/>
                      <a:pt x="51" y="142"/>
                      <a:pt x="43" y="142"/>
                    </a:cubicBezTo>
                    <a:cubicBezTo>
                      <a:pt x="51" y="146"/>
                      <a:pt x="52" y="124"/>
                      <a:pt x="67" y="127"/>
                    </a:cubicBezTo>
                    <a:cubicBezTo>
                      <a:pt x="67" y="119"/>
                      <a:pt x="67" y="110"/>
                      <a:pt x="67" y="102"/>
                    </a:cubicBezTo>
                    <a:cubicBezTo>
                      <a:pt x="87" y="96"/>
                      <a:pt x="86" y="69"/>
                      <a:pt x="114" y="71"/>
                    </a:cubicBezTo>
                    <a:cubicBezTo>
                      <a:pt x="114" y="47"/>
                      <a:pt x="114" y="23"/>
                      <a:pt x="114"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77" name="Freeform 306"/>
              <p:cNvSpPr>
                <a:spLocks/>
              </p:cNvSpPr>
              <p:nvPr/>
            </p:nvSpPr>
            <p:spPr bwMode="auto">
              <a:xfrm>
                <a:off x="2839" y="1246"/>
                <a:ext cx="1131" cy="960"/>
              </a:xfrm>
              <a:custGeom>
                <a:avLst/>
                <a:gdLst>
                  <a:gd name="T0" fmla="*/ 793 w 565"/>
                  <a:gd name="T1" fmla="*/ 780 h 479"/>
                  <a:gd name="T2" fmla="*/ 1081 w 565"/>
                  <a:gd name="T3" fmla="*/ 1233 h 479"/>
                  <a:gd name="T4" fmla="*/ 1595 w 565"/>
                  <a:gd name="T5" fmla="*/ 1233 h 479"/>
                  <a:gd name="T6" fmla="*/ 1619 w 565"/>
                  <a:gd name="T7" fmla="*/ 1483 h 479"/>
                  <a:gd name="T8" fmla="*/ 2800 w 565"/>
                  <a:gd name="T9" fmla="*/ 1483 h 479"/>
                  <a:gd name="T10" fmla="*/ 3459 w 565"/>
                  <a:gd name="T11" fmla="*/ 780 h 479"/>
                  <a:gd name="T12" fmla="*/ 3105 w 565"/>
                  <a:gd name="T13" fmla="*/ 667 h 479"/>
                  <a:gd name="T14" fmla="*/ 3105 w 565"/>
                  <a:gd name="T15" fmla="*/ 473 h 479"/>
                  <a:gd name="T16" fmla="*/ 3225 w 565"/>
                  <a:gd name="T17" fmla="*/ 457 h 479"/>
                  <a:gd name="T18" fmla="*/ 3225 w 565"/>
                  <a:gd name="T19" fmla="*/ 40 h 479"/>
                  <a:gd name="T20" fmla="*/ 4028 w 565"/>
                  <a:gd name="T21" fmla="*/ 563 h 479"/>
                  <a:gd name="T22" fmla="*/ 4444 w 565"/>
                  <a:gd name="T23" fmla="*/ 507 h 479"/>
                  <a:gd name="T24" fmla="*/ 4516 w 565"/>
                  <a:gd name="T25" fmla="*/ 473 h 479"/>
                  <a:gd name="T26" fmla="*/ 4532 w 565"/>
                  <a:gd name="T27" fmla="*/ 531 h 479"/>
                  <a:gd name="T28" fmla="*/ 4532 w 565"/>
                  <a:gd name="T29" fmla="*/ 1104 h 479"/>
                  <a:gd name="T30" fmla="*/ 4156 w 565"/>
                  <a:gd name="T31" fmla="*/ 1353 h 479"/>
                  <a:gd name="T32" fmla="*/ 4156 w 565"/>
                  <a:gd name="T33" fmla="*/ 1555 h 479"/>
                  <a:gd name="T34" fmla="*/ 3964 w 565"/>
                  <a:gd name="T35" fmla="*/ 1675 h 479"/>
                  <a:gd name="T36" fmla="*/ 3996 w 565"/>
                  <a:gd name="T37" fmla="*/ 1483 h 479"/>
                  <a:gd name="T38" fmla="*/ 3891 w 565"/>
                  <a:gd name="T39" fmla="*/ 1483 h 479"/>
                  <a:gd name="T40" fmla="*/ 3635 w 565"/>
                  <a:gd name="T41" fmla="*/ 1860 h 479"/>
                  <a:gd name="T42" fmla="*/ 4084 w 565"/>
                  <a:gd name="T43" fmla="*/ 1932 h 479"/>
                  <a:gd name="T44" fmla="*/ 3923 w 565"/>
                  <a:gd name="T45" fmla="*/ 1964 h 479"/>
                  <a:gd name="T46" fmla="*/ 3923 w 565"/>
                  <a:gd name="T47" fmla="*/ 2213 h 479"/>
                  <a:gd name="T48" fmla="*/ 4228 w 565"/>
                  <a:gd name="T49" fmla="*/ 2487 h 479"/>
                  <a:gd name="T50" fmla="*/ 4244 w 565"/>
                  <a:gd name="T51" fmla="*/ 2519 h 479"/>
                  <a:gd name="T52" fmla="*/ 4316 w 565"/>
                  <a:gd name="T53" fmla="*/ 2752 h 479"/>
                  <a:gd name="T54" fmla="*/ 4316 w 565"/>
                  <a:gd name="T55" fmla="*/ 3076 h 479"/>
                  <a:gd name="T56" fmla="*/ 4260 w 565"/>
                  <a:gd name="T57" fmla="*/ 3149 h 479"/>
                  <a:gd name="T58" fmla="*/ 4244 w 565"/>
                  <a:gd name="T59" fmla="*/ 3309 h 479"/>
                  <a:gd name="T60" fmla="*/ 4228 w 565"/>
                  <a:gd name="T61" fmla="*/ 3349 h 479"/>
                  <a:gd name="T62" fmla="*/ 3499 w 565"/>
                  <a:gd name="T63" fmla="*/ 3832 h 479"/>
                  <a:gd name="T64" fmla="*/ 3281 w 565"/>
                  <a:gd name="T65" fmla="*/ 3760 h 479"/>
                  <a:gd name="T66" fmla="*/ 3265 w 565"/>
                  <a:gd name="T67" fmla="*/ 3632 h 479"/>
                  <a:gd name="T68" fmla="*/ 2800 w 565"/>
                  <a:gd name="T69" fmla="*/ 3632 h 479"/>
                  <a:gd name="T70" fmla="*/ 2760 w 565"/>
                  <a:gd name="T71" fmla="*/ 3776 h 479"/>
                  <a:gd name="T72" fmla="*/ 2456 w 565"/>
                  <a:gd name="T73" fmla="*/ 3165 h 479"/>
                  <a:gd name="T74" fmla="*/ 2244 w 565"/>
                  <a:gd name="T75" fmla="*/ 3076 h 479"/>
                  <a:gd name="T76" fmla="*/ 1113 w 565"/>
                  <a:gd name="T77" fmla="*/ 3133 h 479"/>
                  <a:gd name="T78" fmla="*/ 296 w 565"/>
                  <a:gd name="T79" fmla="*/ 2357 h 479"/>
                  <a:gd name="T80" fmla="*/ 296 w 565"/>
                  <a:gd name="T81" fmla="*/ 2253 h 479"/>
                  <a:gd name="T82" fmla="*/ 136 w 565"/>
                  <a:gd name="T83" fmla="*/ 2213 h 479"/>
                  <a:gd name="T84" fmla="*/ 112 w 565"/>
                  <a:gd name="T85" fmla="*/ 2052 h 479"/>
                  <a:gd name="T86" fmla="*/ 24 w 565"/>
                  <a:gd name="T87" fmla="*/ 1964 h 479"/>
                  <a:gd name="T88" fmla="*/ 40 w 565"/>
                  <a:gd name="T89" fmla="*/ 1836 h 479"/>
                  <a:gd name="T90" fmla="*/ 432 w 565"/>
                  <a:gd name="T91" fmla="*/ 1249 h 479"/>
                  <a:gd name="T92" fmla="*/ 456 w 565"/>
                  <a:gd name="T93" fmla="*/ 1209 h 479"/>
                  <a:gd name="T94" fmla="*/ 721 w 565"/>
                  <a:gd name="T95" fmla="*/ 976 h 479"/>
                  <a:gd name="T96" fmla="*/ 721 w 565"/>
                  <a:gd name="T97" fmla="*/ 836 h 479"/>
                  <a:gd name="T98" fmla="*/ 793 w 565"/>
                  <a:gd name="T99" fmla="*/ 764 h 479"/>
                  <a:gd name="T100" fmla="*/ 793 w 565"/>
                  <a:gd name="T101" fmla="*/ 780 h 4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5"/>
                  <a:gd name="T154" fmla="*/ 0 h 479"/>
                  <a:gd name="T155" fmla="*/ 565 w 565"/>
                  <a:gd name="T156" fmla="*/ 479 h 47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5" h="479">
                    <a:moveTo>
                      <a:pt x="99" y="97"/>
                    </a:moveTo>
                    <a:cubicBezTo>
                      <a:pt x="111" y="115"/>
                      <a:pt x="135" y="122"/>
                      <a:pt x="135" y="153"/>
                    </a:cubicBezTo>
                    <a:cubicBezTo>
                      <a:pt x="156" y="153"/>
                      <a:pt x="178" y="153"/>
                      <a:pt x="199" y="153"/>
                    </a:cubicBezTo>
                    <a:cubicBezTo>
                      <a:pt x="200" y="163"/>
                      <a:pt x="197" y="177"/>
                      <a:pt x="202" y="184"/>
                    </a:cubicBezTo>
                    <a:cubicBezTo>
                      <a:pt x="251" y="184"/>
                      <a:pt x="300" y="184"/>
                      <a:pt x="349" y="184"/>
                    </a:cubicBezTo>
                    <a:cubicBezTo>
                      <a:pt x="376" y="155"/>
                      <a:pt x="409" y="131"/>
                      <a:pt x="431" y="97"/>
                    </a:cubicBezTo>
                    <a:cubicBezTo>
                      <a:pt x="427" y="82"/>
                      <a:pt x="407" y="82"/>
                      <a:pt x="387" y="83"/>
                    </a:cubicBezTo>
                    <a:cubicBezTo>
                      <a:pt x="387" y="75"/>
                      <a:pt x="387" y="67"/>
                      <a:pt x="387" y="59"/>
                    </a:cubicBezTo>
                    <a:cubicBezTo>
                      <a:pt x="392" y="59"/>
                      <a:pt x="399" y="60"/>
                      <a:pt x="402" y="57"/>
                    </a:cubicBezTo>
                    <a:cubicBezTo>
                      <a:pt x="402" y="40"/>
                      <a:pt x="402" y="23"/>
                      <a:pt x="402" y="5"/>
                    </a:cubicBezTo>
                    <a:cubicBezTo>
                      <a:pt x="463" y="0"/>
                      <a:pt x="467" y="50"/>
                      <a:pt x="502" y="70"/>
                    </a:cubicBezTo>
                    <a:cubicBezTo>
                      <a:pt x="518" y="67"/>
                      <a:pt x="549" y="77"/>
                      <a:pt x="554" y="63"/>
                    </a:cubicBezTo>
                    <a:cubicBezTo>
                      <a:pt x="556" y="60"/>
                      <a:pt x="559" y="55"/>
                      <a:pt x="563" y="59"/>
                    </a:cubicBezTo>
                    <a:cubicBezTo>
                      <a:pt x="564" y="61"/>
                      <a:pt x="565" y="63"/>
                      <a:pt x="565" y="66"/>
                    </a:cubicBezTo>
                    <a:cubicBezTo>
                      <a:pt x="565" y="89"/>
                      <a:pt x="565" y="113"/>
                      <a:pt x="565" y="137"/>
                    </a:cubicBezTo>
                    <a:cubicBezTo>
                      <a:pt x="537" y="135"/>
                      <a:pt x="538" y="162"/>
                      <a:pt x="518" y="168"/>
                    </a:cubicBezTo>
                    <a:cubicBezTo>
                      <a:pt x="518" y="176"/>
                      <a:pt x="518" y="185"/>
                      <a:pt x="518" y="193"/>
                    </a:cubicBezTo>
                    <a:cubicBezTo>
                      <a:pt x="503" y="190"/>
                      <a:pt x="502" y="212"/>
                      <a:pt x="494" y="208"/>
                    </a:cubicBezTo>
                    <a:cubicBezTo>
                      <a:pt x="502" y="208"/>
                      <a:pt x="502" y="190"/>
                      <a:pt x="498" y="184"/>
                    </a:cubicBezTo>
                    <a:cubicBezTo>
                      <a:pt x="494" y="184"/>
                      <a:pt x="489" y="184"/>
                      <a:pt x="485" y="184"/>
                    </a:cubicBezTo>
                    <a:cubicBezTo>
                      <a:pt x="476" y="201"/>
                      <a:pt x="451" y="202"/>
                      <a:pt x="453" y="231"/>
                    </a:cubicBezTo>
                    <a:cubicBezTo>
                      <a:pt x="466" y="239"/>
                      <a:pt x="504" y="223"/>
                      <a:pt x="509" y="240"/>
                    </a:cubicBezTo>
                    <a:cubicBezTo>
                      <a:pt x="507" y="245"/>
                      <a:pt x="492" y="239"/>
                      <a:pt x="489" y="244"/>
                    </a:cubicBezTo>
                    <a:cubicBezTo>
                      <a:pt x="489" y="254"/>
                      <a:pt x="489" y="265"/>
                      <a:pt x="489" y="275"/>
                    </a:cubicBezTo>
                    <a:cubicBezTo>
                      <a:pt x="505" y="283"/>
                      <a:pt x="513" y="299"/>
                      <a:pt x="527" y="309"/>
                    </a:cubicBezTo>
                    <a:cubicBezTo>
                      <a:pt x="529" y="309"/>
                      <a:pt x="529" y="311"/>
                      <a:pt x="529" y="313"/>
                    </a:cubicBezTo>
                    <a:cubicBezTo>
                      <a:pt x="529" y="326"/>
                      <a:pt x="527" y="341"/>
                      <a:pt x="538" y="342"/>
                    </a:cubicBezTo>
                    <a:cubicBezTo>
                      <a:pt x="538" y="355"/>
                      <a:pt x="538" y="369"/>
                      <a:pt x="538" y="382"/>
                    </a:cubicBezTo>
                    <a:cubicBezTo>
                      <a:pt x="539" y="388"/>
                      <a:pt x="535" y="389"/>
                      <a:pt x="531" y="391"/>
                    </a:cubicBezTo>
                    <a:cubicBezTo>
                      <a:pt x="526" y="393"/>
                      <a:pt x="531" y="405"/>
                      <a:pt x="529" y="411"/>
                    </a:cubicBezTo>
                    <a:cubicBezTo>
                      <a:pt x="530" y="414"/>
                      <a:pt x="529" y="415"/>
                      <a:pt x="527" y="416"/>
                    </a:cubicBezTo>
                    <a:cubicBezTo>
                      <a:pt x="500" y="437"/>
                      <a:pt x="478" y="479"/>
                      <a:pt x="436" y="476"/>
                    </a:cubicBezTo>
                    <a:cubicBezTo>
                      <a:pt x="430" y="469"/>
                      <a:pt x="423" y="464"/>
                      <a:pt x="409" y="467"/>
                    </a:cubicBezTo>
                    <a:cubicBezTo>
                      <a:pt x="409" y="461"/>
                      <a:pt x="410" y="454"/>
                      <a:pt x="407" y="451"/>
                    </a:cubicBezTo>
                    <a:cubicBezTo>
                      <a:pt x="387" y="451"/>
                      <a:pt x="368" y="451"/>
                      <a:pt x="349" y="451"/>
                    </a:cubicBezTo>
                    <a:cubicBezTo>
                      <a:pt x="344" y="454"/>
                      <a:pt x="350" y="467"/>
                      <a:pt x="344" y="469"/>
                    </a:cubicBezTo>
                    <a:cubicBezTo>
                      <a:pt x="303" y="472"/>
                      <a:pt x="304" y="433"/>
                      <a:pt x="306" y="393"/>
                    </a:cubicBezTo>
                    <a:cubicBezTo>
                      <a:pt x="295" y="392"/>
                      <a:pt x="286" y="389"/>
                      <a:pt x="280" y="382"/>
                    </a:cubicBezTo>
                    <a:cubicBezTo>
                      <a:pt x="226" y="377"/>
                      <a:pt x="190" y="390"/>
                      <a:pt x="139" y="389"/>
                    </a:cubicBezTo>
                    <a:cubicBezTo>
                      <a:pt x="103" y="358"/>
                      <a:pt x="67" y="329"/>
                      <a:pt x="37" y="293"/>
                    </a:cubicBezTo>
                    <a:cubicBezTo>
                      <a:pt x="37" y="289"/>
                      <a:pt x="37" y="284"/>
                      <a:pt x="37" y="280"/>
                    </a:cubicBezTo>
                    <a:cubicBezTo>
                      <a:pt x="34" y="274"/>
                      <a:pt x="19" y="281"/>
                      <a:pt x="17" y="275"/>
                    </a:cubicBezTo>
                    <a:cubicBezTo>
                      <a:pt x="15" y="269"/>
                      <a:pt x="19" y="257"/>
                      <a:pt x="14" y="255"/>
                    </a:cubicBezTo>
                    <a:cubicBezTo>
                      <a:pt x="11" y="251"/>
                      <a:pt x="3" y="252"/>
                      <a:pt x="3" y="244"/>
                    </a:cubicBezTo>
                    <a:cubicBezTo>
                      <a:pt x="4" y="239"/>
                      <a:pt x="0" y="229"/>
                      <a:pt x="5" y="228"/>
                    </a:cubicBezTo>
                    <a:cubicBezTo>
                      <a:pt x="47" y="229"/>
                      <a:pt x="59" y="200"/>
                      <a:pt x="54" y="155"/>
                    </a:cubicBezTo>
                    <a:cubicBezTo>
                      <a:pt x="54" y="152"/>
                      <a:pt x="55" y="151"/>
                      <a:pt x="57" y="150"/>
                    </a:cubicBezTo>
                    <a:cubicBezTo>
                      <a:pt x="69" y="142"/>
                      <a:pt x="76" y="128"/>
                      <a:pt x="90" y="121"/>
                    </a:cubicBezTo>
                    <a:cubicBezTo>
                      <a:pt x="90" y="115"/>
                      <a:pt x="90" y="109"/>
                      <a:pt x="90" y="104"/>
                    </a:cubicBezTo>
                    <a:cubicBezTo>
                      <a:pt x="91" y="99"/>
                      <a:pt x="94" y="96"/>
                      <a:pt x="99" y="95"/>
                    </a:cubicBezTo>
                    <a:cubicBezTo>
                      <a:pt x="99" y="95"/>
                      <a:pt x="99" y="96"/>
                      <a:pt x="99" y="97"/>
                    </a:cubicBezTo>
                    <a:close/>
                  </a:path>
                </a:pathLst>
              </a:custGeom>
              <a:solidFill>
                <a:srgbClr val="FFFF00"/>
              </a:solidFill>
              <a:ln w="9525">
                <a:noFill/>
                <a:round/>
                <a:headEnd/>
                <a:tailEnd/>
              </a:ln>
            </p:spPr>
            <p:txBody>
              <a:bodyPr/>
              <a:lstStyle/>
              <a:p>
                <a:endParaRPr lang="zh-CN" altLang="en-US" sz="2000">
                  <a:solidFill>
                    <a:schemeClr val="tx1"/>
                  </a:solidFill>
                  <a:ea typeface="微软雅黑" pitchFamily="34" charset="-122"/>
                </a:endParaRPr>
              </a:p>
            </p:txBody>
          </p:sp>
          <p:sp>
            <p:nvSpPr>
              <p:cNvPr id="51978" name="Freeform 307"/>
              <p:cNvSpPr>
                <a:spLocks/>
              </p:cNvSpPr>
              <p:nvPr/>
            </p:nvSpPr>
            <p:spPr bwMode="auto">
              <a:xfrm>
                <a:off x="3886" y="1874"/>
                <a:ext cx="40" cy="138"/>
              </a:xfrm>
              <a:custGeom>
                <a:avLst/>
                <a:gdLst>
                  <a:gd name="T0" fmla="*/ 48 w 20"/>
                  <a:gd name="T1" fmla="*/ 0 h 69"/>
                  <a:gd name="T2" fmla="*/ 136 w 20"/>
                  <a:gd name="T3" fmla="*/ 200 h 69"/>
                  <a:gd name="T4" fmla="*/ 120 w 20"/>
                  <a:gd name="T5" fmla="*/ 552 h 69"/>
                  <a:gd name="T6" fmla="*/ 120 w 20"/>
                  <a:gd name="T7" fmla="*/ 232 h 69"/>
                  <a:gd name="T8" fmla="*/ 48 w 20"/>
                  <a:gd name="T9" fmla="*/ 0 h 69"/>
                  <a:gd name="T10" fmla="*/ 0 60000 65536"/>
                  <a:gd name="T11" fmla="*/ 0 60000 65536"/>
                  <a:gd name="T12" fmla="*/ 0 60000 65536"/>
                  <a:gd name="T13" fmla="*/ 0 60000 65536"/>
                  <a:gd name="T14" fmla="*/ 0 60000 65536"/>
                  <a:gd name="T15" fmla="*/ 0 w 20"/>
                  <a:gd name="T16" fmla="*/ 0 h 69"/>
                  <a:gd name="T17" fmla="*/ 20 w 20"/>
                  <a:gd name="T18" fmla="*/ 69 h 69"/>
                </a:gdLst>
                <a:ahLst/>
                <a:cxnLst>
                  <a:cxn ang="T10">
                    <a:pos x="T0" y="T1"/>
                  </a:cxn>
                  <a:cxn ang="T11">
                    <a:pos x="T2" y="T3"/>
                  </a:cxn>
                  <a:cxn ang="T12">
                    <a:pos x="T4" y="T5"/>
                  </a:cxn>
                  <a:cxn ang="T13">
                    <a:pos x="T6" y="T7"/>
                  </a:cxn>
                  <a:cxn ang="T14">
                    <a:pos x="T8" y="T9"/>
                  </a:cxn>
                </a:cxnLst>
                <a:rect l="T15" t="T16" r="T17" b="T18"/>
                <a:pathLst>
                  <a:path w="20" h="69">
                    <a:moveTo>
                      <a:pt x="6" y="0"/>
                    </a:moveTo>
                    <a:cubicBezTo>
                      <a:pt x="14" y="4"/>
                      <a:pt x="0" y="30"/>
                      <a:pt x="17" y="25"/>
                    </a:cubicBezTo>
                    <a:cubicBezTo>
                      <a:pt x="16" y="39"/>
                      <a:pt x="20" y="59"/>
                      <a:pt x="15" y="69"/>
                    </a:cubicBezTo>
                    <a:cubicBezTo>
                      <a:pt x="15" y="56"/>
                      <a:pt x="15" y="42"/>
                      <a:pt x="15" y="29"/>
                    </a:cubicBezTo>
                    <a:cubicBezTo>
                      <a:pt x="4" y="28"/>
                      <a:pt x="6" y="13"/>
                      <a:pt x="6"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79" name="Freeform 308"/>
              <p:cNvSpPr>
                <a:spLocks/>
              </p:cNvSpPr>
              <p:nvPr/>
            </p:nvSpPr>
            <p:spPr bwMode="auto">
              <a:xfrm>
                <a:off x="1738" y="1274"/>
                <a:ext cx="18" cy="24"/>
              </a:xfrm>
              <a:custGeom>
                <a:avLst/>
                <a:gdLst>
                  <a:gd name="T0" fmla="*/ 0 w 9"/>
                  <a:gd name="T1" fmla="*/ 96 h 12"/>
                  <a:gd name="T2" fmla="*/ 72 w 9"/>
                  <a:gd name="T3" fmla="*/ 0 h 12"/>
                  <a:gd name="T4" fmla="*/ 0 w 9"/>
                  <a:gd name="T5" fmla="*/ 96 h 12"/>
                  <a:gd name="T6" fmla="*/ 0 60000 65536"/>
                  <a:gd name="T7" fmla="*/ 0 60000 65536"/>
                  <a:gd name="T8" fmla="*/ 0 60000 65536"/>
                  <a:gd name="T9" fmla="*/ 0 w 9"/>
                  <a:gd name="T10" fmla="*/ 0 h 12"/>
                  <a:gd name="T11" fmla="*/ 9 w 9"/>
                  <a:gd name="T12" fmla="*/ 12 h 12"/>
                </a:gdLst>
                <a:ahLst/>
                <a:cxnLst>
                  <a:cxn ang="T6">
                    <a:pos x="T0" y="T1"/>
                  </a:cxn>
                  <a:cxn ang="T7">
                    <a:pos x="T2" y="T3"/>
                  </a:cxn>
                  <a:cxn ang="T8">
                    <a:pos x="T4" y="T5"/>
                  </a:cxn>
                </a:cxnLst>
                <a:rect l="T9" t="T10" r="T11" b="T12"/>
                <a:pathLst>
                  <a:path w="9" h="12">
                    <a:moveTo>
                      <a:pt x="0" y="12"/>
                    </a:moveTo>
                    <a:cubicBezTo>
                      <a:pt x="0" y="5"/>
                      <a:pt x="5" y="3"/>
                      <a:pt x="9" y="0"/>
                    </a:cubicBezTo>
                    <a:cubicBezTo>
                      <a:pt x="7" y="4"/>
                      <a:pt x="3" y="8"/>
                      <a:pt x="0" y="1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80" name="Freeform 309"/>
              <p:cNvSpPr>
                <a:spLocks/>
              </p:cNvSpPr>
              <p:nvPr/>
            </p:nvSpPr>
            <p:spPr bwMode="auto">
              <a:xfrm>
                <a:off x="1734" y="1282"/>
                <a:ext cx="126" cy="42"/>
              </a:xfrm>
              <a:custGeom>
                <a:avLst/>
                <a:gdLst>
                  <a:gd name="T0" fmla="*/ 16 w 63"/>
                  <a:gd name="T1" fmla="*/ 64 h 21"/>
                  <a:gd name="T2" fmla="*/ 16 w 63"/>
                  <a:gd name="T3" fmla="*/ 112 h 21"/>
                  <a:gd name="T4" fmla="*/ 464 w 63"/>
                  <a:gd name="T5" fmla="*/ 80 h 21"/>
                  <a:gd name="T6" fmla="*/ 232 w 63"/>
                  <a:gd name="T7" fmla="*/ 40 h 21"/>
                  <a:gd name="T8" fmla="*/ 504 w 63"/>
                  <a:gd name="T9" fmla="*/ 80 h 21"/>
                  <a:gd name="T10" fmla="*/ 376 w 63"/>
                  <a:gd name="T11" fmla="*/ 152 h 21"/>
                  <a:gd name="T12" fmla="*/ 0 w 63"/>
                  <a:gd name="T13" fmla="*/ 152 h 21"/>
                  <a:gd name="T14" fmla="*/ 0 w 63"/>
                  <a:gd name="T15" fmla="*/ 64 h 21"/>
                  <a:gd name="T16" fmla="*/ 16 w 63"/>
                  <a:gd name="T17" fmla="*/ 64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
                  <a:gd name="T29" fmla="*/ 63 w 63"/>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
                    <a:moveTo>
                      <a:pt x="2" y="8"/>
                    </a:moveTo>
                    <a:cubicBezTo>
                      <a:pt x="2" y="10"/>
                      <a:pt x="2" y="12"/>
                      <a:pt x="2" y="14"/>
                    </a:cubicBezTo>
                    <a:cubicBezTo>
                      <a:pt x="21" y="21"/>
                      <a:pt x="44" y="14"/>
                      <a:pt x="58" y="10"/>
                    </a:cubicBezTo>
                    <a:cubicBezTo>
                      <a:pt x="55" y="1"/>
                      <a:pt x="39" y="7"/>
                      <a:pt x="29" y="5"/>
                    </a:cubicBezTo>
                    <a:cubicBezTo>
                      <a:pt x="38" y="0"/>
                      <a:pt x="59" y="2"/>
                      <a:pt x="63" y="10"/>
                    </a:cubicBezTo>
                    <a:cubicBezTo>
                      <a:pt x="61" y="16"/>
                      <a:pt x="42" y="6"/>
                      <a:pt x="47" y="19"/>
                    </a:cubicBezTo>
                    <a:cubicBezTo>
                      <a:pt x="31" y="19"/>
                      <a:pt x="16" y="19"/>
                      <a:pt x="0" y="19"/>
                    </a:cubicBezTo>
                    <a:cubicBezTo>
                      <a:pt x="0" y="15"/>
                      <a:pt x="0" y="11"/>
                      <a:pt x="0" y="8"/>
                    </a:cubicBezTo>
                    <a:cubicBezTo>
                      <a:pt x="1" y="8"/>
                      <a:pt x="2" y="8"/>
                      <a:pt x="2" y="8"/>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81" name="Freeform 310"/>
              <p:cNvSpPr>
                <a:spLocks/>
              </p:cNvSpPr>
              <p:nvPr/>
            </p:nvSpPr>
            <p:spPr bwMode="auto">
              <a:xfrm>
                <a:off x="1760" y="1274"/>
                <a:ext cx="18" cy="18"/>
              </a:xfrm>
              <a:custGeom>
                <a:avLst/>
                <a:gdLst>
                  <a:gd name="T0" fmla="*/ 0 w 9"/>
                  <a:gd name="T1" fmla="*/ 0 h 9"/>
                  <a:gd name="T2" fmla="*/ 72 w 9"/>
                  <a:gd name="T3" fmla="*/ 72 h 9"/>
                  <a:gd name="T4" fmla="*/ 0 w 9"/>
                  <a:gd name="T5" fmla="*/ 0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0"/>
                    </a:moveTo>
                    <a:cubicBezTo>
                      <a:pt x="4" y="2"/>
                      <a:pt x="7" y="5"/>
                      <a:pt x="9" y="9"/>
                    </a:cubicBezTo>
                    <a:cubicBezTo>
                      <a:pt x="5" y="7"/>
                      <a:pt x="2" y="4"/>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82" name="Freeform 311"/>
              <p:cNvSpPr>
                <a:spLocks/>
              </p:cNvSpPr>
              <p:nvPr/>
            </p:nvSpPr>
            <p:spPr bwMode="auto">
              <a:xfrm>
                <a:off x="1502" y="1298"/>
                <a:ext cx="28" cy="30"/>
              </a:xfrm>
              <a:custGeom>
                <a:avLst/>
                <a:gdLst>
                  <a:gd name="T0" fmla="*/ 0 w 14"/>
                  <a:gd name="T1" fmla="*/ 120 h 15"/>
                  <a:gd name="T2" fmla="*/ 112 w 14"/>
                  <a:gd name="T3" fmla="*/ 0 h 15"/>
                  <a:gd name="T4" fmla="*/ 0 w 14"/>
                  <a:gd name="T5" fmla="*/ 120 h 15"/>
                  <a:gd name="T6" fmla="*/ 0 60000 65536"/>
                  <a:gd name="T7" fmla="*/ 0 60000 65536"/>
                  <a:gd name="T8" fmla="*/ 0 60000 65536"/>
                  <a:gd name="T9" fmla="*/ 0 w 14"/>
                  <a:gd name="T10" fmla="*/ 0 h 15"/>
                  <a:gd name="T11" fmla="*/ 14 w 14"/>
                  <a:gd name="T12" fmla="*/ 15 h 15"/>
                </a:gdLst>
                <a:ahLst/>
                <a:cxnLst>
                  <a:cxn ang="T6">
                    <a:pos x="T0" y="T1"/>
                  </a:cxn>
                  <a:cxn ang="T7">
                    <a:pos x="T2" y="T3"/>
                  </a:cxn>
                  <a:cxn ang="T8">
                    <a:pos x="T4" y="T5"/>
                  </a:cxn>
                </a:cxnLst>
                <a:rect l="T9" t="T10" r="T11" b="T12"/>
                <a:pathLst>
                  <a:path w="14" h="15">
                    <a:moveTo>
                      <a:pt x="0" y="15"/>
                    </a:moveTo>
                    <a:cubicBezTo>
                      <a:pt x="2" y="7"/>
                      <a:pt x="8" y="4"/>
                      <a:pt x="14" y="0"/>
                    </a:cubicBezTo>
                    <a:cubicBezTo>
                      <a:pt x="10" y="5"/>
                      <a:pt x="4" y="9"/>
                      <a:pt x="0" y="1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83" name="Freeform 312"/>
              <p:cNvSpPr>
                <a:spLocks noEditPoints="1"/>
              </p:cNvSpPr>
              <p:nvPr/>
            </p:nvSpPr>
            <p:spPr bwMode="auto">
              <a:xfrm>
                <a:off x="1492" y="1328"/>
                <a:ext cx="38" cy="42"/>
              </a:xfrm>
              <a:custGeom>
                <a:avLst/>
                <a:gdLst>
                  <a:gd name="T0" fmla="*/ 40 w 19"/>
                  <a:gd name="T1" fmla="*/ 0 h 21"/>
                  <a:gd name="T2" fmla="*/ 80 w 19"/>
                  <a:gd name="T3" fmla="*/ 16 h 21"/>
                  <a:gd name="T4" fmla="*/ 80 w 19"/>
                  <a:gd name="T5" fmla="*/ 40 h 21"/>
                  <a:gd name="T6" fmla="*/ 152 w 19"/>
                  <a:gd name="T7" fmla="*/ 128 h 21"/>
                  <a:gd name="T8" fmla="*/ 24 w 19"/>
                  <a:gd name="T9" fmla="*/ 144 h 21"/>
                  <a:gd name="T10" fmla="*/ 40 w 19"/>
                  <a:gd name="T11" fmla="*/ 0 h 21"/>
                  <a:gd name="T12" fmla="*/ 40 w 19"/>
                  <a:gd name="T13" fmla="*/ 72 h 21"/>
                  <a:gd name="T14" fmla="*/ 112 w 19"/>
                  <a:gd name="T15" fmla="*/ 104 h 21"/>
                  <a:gd name="T16" fmla="*/ 40 w 19"/>
                  <a:gd name="T17" fmla="*/ 72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1"/>
                  <a:gd name="T29" fmla="*/ 19 w 19"/>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1">
                    <a:moveTo>
                      <a:pt x="5" y="0"/>
                    </a:moveTo>
                    <a:cubicBezTo>
                      <a:pt x="5" y="6"/>
                      <a:pt x="7" y="3"/>
                      <a:pt x="10" y="2"/>
                    </a:cubicBezTo>
                    <a:cubicBezTo>
                      <a:pt x="10" y="3"/>
                      <a:pt x="10" y="4"/>
                      <a:pt x="10" y="5"/>
                    </a:cubicBezTo>
                    <a:cubicBezTo>
                      <a:pt x="4" y="9"/>
                      <a:pt x="16" y="13"/>
                      <a:pt x="19" y="16"/>
                    </a:cubicBezTo>
                    <a:cubicBezTo>
                      <a:pt x="18" y="21"/>
                      <a:pt x="8" y="17"/>
                      <a:pt x="3" y="18"/>
                    </a:cubicBezTo>
                    <a:cubicBezTo>
                      <a:pt x="4" y="13"/>
                      <a:pt x="0" y="2"/>
                      <a:pt x="5" y="0"/>
                    </a:cubicBezTo>
                    <a:close/>
                    <a:moveTo>
                      <a:pt x="5" y="9"/>
                    </a:moveTo>
                    <a:cubicBezTo>
                      <a:pt x="1" y="16"/>
                      <a:pt x="13" y="18"/>
                      <a:pt x="14" y="13"/>
                    </a:cubicBezTo>
                    <a:cubicBezTo>
                      <a:pt x="11" y="12"/>
                      <a:pt x="8" y="10"/>
                      <a:pt x="5" y="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84" name="Freeform 313"/>
              <p:cNvSpPr>
                <a:spLocks/>
              </p:cNvSpPr>
              <p:nvPr/>
            </p:nvSpPr>
            <p:spPr bwMode="auto">
              <a:xfrm>
                <a:off x="1512" y="1298"/>
                <a:ext cx="34" cy="40"/>
              </a:xfrm>
              <a:custGeom>
                <a:avLst/>
                <a:gdLst>
                  <a:gd name="T0" fmla="*/ 0 w 17"/>
                  <a:gd name="T1" fmla="*/ 136 h 20"/>
                  <a:gd name="T2" fmla="*/ 88 w 17"/>
                  <a:gd name="T3" fmla="*/ 0 h 20"/>
                  <a:gd name="T4" fmla="*/ 120 w 17"/>
                  <a:gd name="T5" fmla="*/ 16 h 20"/>
                  <a:gd name="T6" fmla="*/ 0 w 17"/>
                  <a:gd name="T7" fmla="*/ 160 h 20"/>
                  <a:gd name="T8" fmla="*/ 0 w 17"/>
                  <a:gd name="T9" fmla="*/ 136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17"/>
                    </a:moveTo>
                    <a:cubicBezTo>
                      <a:pt x="4" y="13"/>
                      <a:pt x="17" y="7"/>
                      <a:pt x="11" y="0"/>
                    </a:cubicBezTo>
                    <a:cubicBezTo>
                      <a:pt x="13" y="0"/>
                      <a:pt x="13" y="2"/>
                      <a:pt x="15" y="2"/>
                    </a:cubicBezTo>
                    <a:cubicBezTo>
                      <a:pt x="13" y="11"/>
                      <a:pt x="6" y="14"/>
                      <a:pt x="0" y="20"/>
                    </a:cubicBezTo>
                    <a:cubicBezTo>
                      <a:pt x="0" y="19"/>
                      <a:pt x="0" y="18"/>
                      <a:pt x="0" y="17"/>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85" name="Freeform 314"/>
              <p:cNvSpPr>
                <a:spLocks noEditPoints="1"/>
              </p:cNvSpPr>
              <p:nvPr/>
            </p:nvSpPr>
            <p:spPr bwMode="auto">
              <a:xfrm>
                <a:off x="2216" y="1292"/>
                <a:ext cx="795" cy="387"/>
              </a:xfrm>
              <a:custGeom>
                <a:avLst/>
                <a:gdLst>
                  <a:gd name="T0" fmla="*/ 1808 w 397"/>
                  <a:gd name="T1" fmla="*/ 217 h 193"/>
                  <a:gd name="T2" fmla="*/ 2217 w 397"/>
                  <a:gd name="T3" fmla="*/ 88 h 193"/>
                  <a:gd name="T4" fmla="*/ 2563 w 397"/>
                  <a:gd name="T5" fmla="*/ 435 h 193"/>
                  <a:gd name="T6" fmla="*/ 2916 w 397"/>
                  <a:gd name="T7" fmla="*/ 435 h 193"/>
                  <a:gd name="T8" fmla="*/ 3164 w 397"/>
                  <a:gd name="T9" fmla="*/ 612 h 193"/>
                  <a:gd name="T10" fmla="*/ 2884 w 397"/>
                  <a:gd name="T11" fmla="*/ 1283 h 193"/>
                  <a:gd name="T12" fmla="*/ 2403 w 397"/>
                  <a:gd name="T13" fmla="*/ 1283 h 193"/>
                  <a:gd name="T14" fmla="*/ 2289 w 397"/>
                  <a:gd name="T15" fmla="*/ 1347 h 193"/>
                  <a:gd name="T16" fmla="*/ 2169 w 397"/>
                  <a:gd name="T17" fmla="*/ 1347 h 193"/>
                  <a:gd name="T18" fmla="*/ 1952 w 397"/>
                  <a:gd name="T19" fmla="*/ 1548 h 193"/>
                  <a:gd name="T20" fmla="*/ 1632 w 397"/>
                  <a:gd name="T21" fmla="*/ 1243 h 193"/>
                  <a:gd name="T22" fmla="*/ 1308 w 397"/>
                  <a:gd name="T23" fmla="*/ 1243 h 193"/>
                  <a:gd name="T24" fmla="*/ 843 w 397"/>
                  <a:gd name="T25" fmla="*/ 1097 h 193"/>
                  <a:gd name="T26" fmla="*/ 843 w 397"/>
                  <a:gd name="T27" fmla="*/ 1388 h 193"/>
                  <a:gd name="T28" fmla="*/ 769 w 397"/>
                  <a:gd name="T29" fmla="*/ 1372 h 193"/>
                  <a:gd name="T30" fmla="*/ 537 w 397"/>
                  <a:gd name="T31" fmla="*/ 1388 h 193"/>
                  <a:gd name="T32" fmla="*/ 713 w 397"/>
                  <a:gd name="T33" fmla="*/ 993 h 193"/>
                  <a:gd name="T34" fmla="*/ 288 w 397"/>
                  <a:gd name="T35" fmla="*/ 1137 h 193"/>
                  <a:gd name="T36" fmla="*/ 0 w 397"/>
                  <a:gd name="T37" fmla="*/ 848 h 193"/>
                  <a:gd name="T38" fmla="*/ 288 w 397"/>
                  <a:gd name="T39" fmla="*/ 539 h 193"/>
                  <a:gd name="T40" fmla="*/ 1212 w 397"/>
                  <a:gd name="T41" fmla="*/ 612 h 193"/>
                  <a:gd name="T42" fmla="*/ 1107 w 397"/>
                  <a:gd name="T43" fmla="*/ 305 h 193"/>
                  <a:gd name="T44" fmla="*/ 1035 w 397"/>
                  <a:gd name="T45" fmla="*/ 289 h 193"/>
                  <a:gd name="T46" fmla="*/ 1356 w 397"/>
                  <a:gd name="T47" fmla="*/ 217 h 193"/>
                  <a:gd name="T48" fmla="*/ 1808 w 397"/>
                  <a:gd name="T49" fmla="*/ 217 h 193"/>
                  <a:gd name="T50" fmla="*/ 1356 w 397"/>
                  <a:gd name="T51" fmla="*/ 233 h 193"/>
                  <a:gd name="T52" fmla="*/ 1075 w 397"/>
                  <a:gd name="T53" fmla="*/ 273 h 193"/>
                  <a:gd name="T54" fmla="*/ 1236 w 397"/>
                  <a:gd name="T55" fmla="*/ 612 h 193"/>
                  <a:gd name="T56" fmla="*/ 288 w 397"/>
                  <a:gd name="T57" fmla="*/ 555 h 193"/>
                  <a:gd name="T58" fmla="*/ 16 w 397"/>
                  <a:gd name="T59" fmla="*/ 848 h 193"/>
                  <a:gd name="T60" fmla="*/ 288 w 397"/>
                  <a:gd name="T61" fmla="*/ 1113 h 193"/>
                  <a:gd name="T62" fmla="*/ 729 w 397"/>
                  <a:gd name="T63" fmla="*/ 993 h 193"/>
                  <a:gd name="T64" fmla="*/ 553 w 397"/>
                  <a:gd name="T65" fmla="*/ 1388 h 193"/>
                  <a:gd name="T66" fmla="*/ 769 w 397"/>
                  <a:gd name="T67" fmla="*/ 1347 h 193"/>
                  <a:gd name="T68" fmla="*/ 819 w 397"/>
                  <a:gd name="T69" fmla="*/ 1347 h 193"/>
                  <a:gd name="T70" fmla="*/ 843 w 397"/>
                  <a:gd name="T71" fmla="*/ 1081 h 193"/>
                  <a:gd name="T72" fmla="*/ 1308 w 397"/>
                  <a:gd name="T73" fmla="*/ 1227 h 193"/>
                  <a:gd name="T74" fmla="*/ 1632 w 397"/>
                  <a:gd name="T75" fmla="*/ 1227 h 193"/>
                  <a:gd name="T76" fmla="*/ 1952 w 397"/>
                  <a:gd name="T77" fmla="*/ 1532 h 193"/>
                  <a:gd name="T78" fmla="*/ 2169 w 397"/>
                  <a:gd name="T79" fmla="*/ 1331 h 193"/>
                  <a:gd name="T80" fmla="*/ 2289 w 397"/>
                  <a:gd name="T81" fmla="*/ 1331 h 193"/>
                  <a:gd name="T82" fmla="*/ 2403 w 397"/>
                  <a:gd name="T83" fmla="*/ 1259 h 193"/>
                  <a:gd name="T84" fmla="*/ 2868 w 397"/>
                  <a:gd name="T85" fmla="*/ 1259 h 193"/>
                  <a:gd name="T86" fmla="*/ 3148 w 397"/>
                  <a:gd name="T87" fmla="*/ 652 h 193"/>
                  <a:gd name="T88" fmla="*/ 2539 w 397"/>
                  <a:gd name="T89" fmla="*/ 451 h 193"/>
                  <a:gd name="T90" fmla="*/ 2217 w 397"/>
                  <a:gd name="T91" fmla="*/ 112 h 193"/>
                  <a:gd name="T92" fmla="*/ 1808 w 397"/>
                  <a:gd name="T93" fmla="*/ 233 h 193"/>
                  <a:gd name="T94" fmla="*/ 1356 w 397"/>
                  <a:gd name="T95" fmla="*/ 233 h 19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97"/>
                  <a:gd name="T145" fmla="*/ 0 h 193"/>
                  <a:gd name="T146" fmla="*/ 397 w 397"/>
                  <a:gd name="T147" fmla="*/ 193 h 19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97" h="193">
                    <a:moveTo>
                      <a:pt x="225" y="27"/>
                    </a:moveTo>
                    <a:cubicBezTo>
                      <a:pt x="249" y="28"/>
                      <a:pt x="271" y="28"/>
                      <a:pt x="276" y="11"/>
                    </a:cubicBezTo>
                    <a:cubicBezTo>
                      <a:pt x="291" y="25"/>
                      <a:pt x="305" y="39"/>
                      <a:pt x="319" y="54"/>
                    </a:cubicBezTo>
                    <a:cubicBezTo>
                      <a:pt x="337" y="56"/>
                      <a:pt x="351" y="50"/>
                      <a:pt x="363" y="54"/>
                    </a:cubicBezTo>
                    <a:cubicBezTo>
                      <a:pt x="378" y="58"/>
                      <a:pt x="379" y="76"/>
                      <a:pt x="394" y="76"/>
                    </a:cubicBezTo>
                    <a:cubicBezTo>
                      <a:pt x="397" y="118"/>
                      <a:pt x="348" y="108"/>
                      <a:pt x="359" y="159"/>
                    </a:cubicBezTo>
                    <a:cubicBezTo>
                      <a:pt x="335" y="161"/>
                      <a:pt x="315" y="155"/>
                      <a:pt x="299" y="159"/>
                    </a:cubicBezTo>
                    <a:cubicBezTo>
                      <a:pt x="294" y="159"/>
                      <a:pt x="292" y="166"/>
                      <a:pt x="285" y="167"/>
                    </a:cubicBezTo>
                    <a:cubicBezTo>
                      <a:pt x="280" y="169"/>
                      <a:pt x="272" y="166"/>
                      <a:pt x="270" y="167"/>
                    </a:cubicBezTo>
                    <a:cubicBezTo>
                      <a:pt x="263" y="170"/>
                      <a:pt x="247" y="192"/>
                      <a:pt x="243" y="192"/>
                    </a:cubicBezTo>
                    <a:cubicBezTo>
                      <a:pt x="231" y="192"/>
                      <a:pt x="217" y="158"/>
                      <a:pt x="203" y="154"/>
                    </a:cubicBezTo>
                    <a:cubicBezTo>
                      <a:pt x="189" y="150"/>
                      <a:pt x="175" y="158"/>
                      <a:pt x="163" y="154"/>
                    </a:cubicBezTo>
                    <a:cubicBezTo>
                      <a:pt x="147" y="150"/>
                      <a:pt x="138" y="126"/>
                      <a:pt x="105" y="136"/>
                    </a:cubicBezTo>
                    <a:cubicBezTo>
                      <a:pt x="105" y="148"/>
                      <a:pt x="105" y="160"/>
                      <a:pt x="105" y="172"/>
                    </a:cubicBezTo>
                    <a:cubicBezTo>
                      <a:pt x="104" y="184"/>
                      <a:pt x="101" y="169"/>
                      <a:pt x="96" y="170"/>
                    </a:cubicBezTo>
                    <a:cubicBezTo>
                      <a:pt x="80" y="171"/>
                      <a:pt x="80" y="193"/>
                      <a:pt x="67" y="172"/>
                    </a:cubicBezTo>
                    <a:cubicBezTo>
                      <a:pt x="74" y="155"/>
                      <a:pt x="95" y="153"/>
                      <a:pt x="89" y="123"/>
                    </a:cubicBezTo>
                    <a:cubicBezTo>
                      <a:pt x="60" y="117"/>
                      <a:pt x="49" y="131"/>
                      <a:pt x="36" y="141"/>
                    </a:cubicBezTo>
                    <a:cubicBezTo>
                      <a:pt x="25" y="128"/>
                      <a:pt x="13" y="116"/>
                      <a:pt x="0" y="105"/>
                    </a:cubicBezTo>
                    <a:cubicBezTo>
                      <a:pt x="9" y="89"/>
                      <a:pt x="23" y="79"/>
                      <a:pt x="36" y="67"/>
                    </a:cubicBezTo>
                    <a:cubicBezTo>
                      <a:pt x="73" y="72"/>
                      <a:pt x="106" y="80"/>
                      <a:pt x="151" y="76"/>
                    </a:cubicBezTo>
                    <a:cubicBezTo>
                      <a:pt x="146" y="64"/>
                      <a:pt x="134" y="60"/>
                      <a:pt x="138" y="38"/>
                    </a:cubicBezTo>
                    <a:cubicBezTo>
                      <a:pt x="137" y="35"/>
                      <a:pt x="132" y="36"/>
                      <a:pt x="129" y="36"/>
                    </a:cubicBezTo>
                    <a:cubicBezTo>
                      <a:pt x="132" y="23"/>
                      <a:pt x="154" y="28"/>
                      <a:pt x="169" y="27"/>
                    </a:cubicBezTo>
                    <a:cubicBezTo>
                      <a:pt x="181" y="5"/>
                      <a:pt x="215" y="0"/>
                      <a:pt x="225" y="27"/>
                    </a:cubicBezTo>
                    <a:close/>
                    <a:moveTo>
                      <a:pt x="169" y="29"/>
                    </a:moveTo>
                    <a:cubicBezTo>
                      <a:pt x="158" y="31"/>
                      <a:pt x="138" y="25"/>
                      <a:pt x="134" y="34"/>
                    </a:cubicBezTo>
                    <a:cubicBezTo>
                      <a:pt x="144" y="44"/>
                      <a:pt x="141" y="68"/>
                      <a:pt x="154" y="76"/>
                    </a:cubicBezTo>
                    <a:cubicBezTo>
                      <a:pt x="112" y="85"/>
                      <a:pt x="72" y="74"/>
                      <a:pt x="36" y="69"/>
                    </a:cubicBezTo>
                    <a:cubicBezTo>
                      <a:pt x="24" y="81"/>
                      <a:pt x="10" y="90"/>
                      <a:pt x="2" y="105"/>
                    </a:cubicBezTo>
                    <a:cubicBezTo>
                      <a:pt x="14" y="115"/>
                      <a:pt x="25" y="126"/>
                      <a:pt x="36" y="138"/>
                    </a:cubicBezTo>
                    <a:cubicBezTo>
                      <a:pt x="47" y="128"/>
                      <a:pt x="66" y="113"/>
                      <a:pt x="91" y="123"/>
                    </a:cubicBezTo>
                    <a:cubicBezTo>
                      <a:pt x="98" y="153"/>
                      <a:pt x="76" y="155"/>
                      <a:pt x="69" y="172"/>
                    </a:cubicBezTo>
                    <a:cubicBezTo>
                      <a:pt x="80" y="189"/>
                      <a:pt x="85" y="170"/>
                      <a:pt x="96" y="167"/>
                    </a:cubicBezTo>
                    <a:cubicBezTo>
                      <a:pt x="100" y="167"/>
                      <a:pt x="101" y="178"/>
                      <a:pt x="102" y="167"/>
                    </a:cubicBezTo>
                    <a:cubicBezTo>
                      <a:pt x="103" y="157"/>
                      <a:pt x="100" y="141"/>
                      <a:pt x="105" y="134"/>
                    </a:cubicBezTo>
                    <a:cubicBezTo>
                      <a:pt x="138" y="123"/>
                      <a:pt x="147" y="148"/>
                      <a:pt x="163" y="152"/>
                    </a:cubicBezTo>
                    <a:cubicBezTo>
                      <a:pt x="175" y="155"/>
                      <a:pt x="189" y="148"/>
                      <a:pt x="203" y="152"/>
                    </a:cubicBezTo>
                    <a:cubicBezTo>
                      <a:pt x="217" y="156"/>
                      <a:pt x="231" y="190"/>
                      <a:pt x="243" y="190"/>
                    </a:cubicBezTo>
                    <a:cubicBezTo>
                      <a:pt x="247" y="190"/>
                      <a:pt x="263" y="168"/>
                      <a:pt x="270" y="165"/>
                    </a:cubicBezTo>
                    <a:cubicBezTo>
                      <a:pt x="272" y="164"/>
                      <a:pt x="280" y="167"/>
                      <a:pt x="285" y="165"/>
                    </a:cubicBezTo>
                    <a:cubicBezTo>
                      <a:pt x="292" y="164"/>
                      <a:pt x="294" y="157"/>
                      <a:pt x="299" y="156"/>
                    </a:cubicBezTo>
                    <a:cubicBezTo>
                      <a:pt x="315" y="153"/>
                      <a:pt x="334" y="158"/>
                      <a:pt x="357" y="156"/>
                    </a:cubicBezTo>
                    <a:cubicBezTo>
                      <a:pt x="347" y="110"/>
                      <a:pt x="391" y="116"/>
                      <a:pt x="392" y="81"/>
                    </a:cubicBezTo>
                    <a:cubicBezTo>
                      <a:pt x="378" y="61"/>
                      <a:pt x="355" y="51"/>
                      <a:pt x="316" y="56"/>
                    </a:cubicBezTo>
                    <a:cubicBezTo>
                      <a:pt x="306" y="39"/>
                      <a:pt x="290" y="27"/>
                      <a:pt x="276" y="14"/>
                    </a:cubicBezTo>
                    <a:cubicBezTo>
                      <a:pt x="272" y="31"/>
                      <a:pt x="249" y="30"/>
                      <a:pt x="225" y="29"/>
                    </a:cubicBezTo>
                    <a:cubicBezTo>
                      <a:pt x="214" y="3"/>
                      <a:pt x="182" y="8"/>
                      <a:pt x="169" y="2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86" name="Freeform 315"/>
              <p:cNvSpPr>
                <a:spLocks/>
              </p:cNvSpPr>
              <p:nvPr/>
            </p:nvSpPr>
            <p:spPr bwMode="auto">
              <a:xfrm>
                <a:off x="1788" y="1314"/>
                <a:ext cx="128" cy="109"/>
              </a:xfrm>
              <a:custGeom>
                <a:avLst/>
                <a:gdLst>
                  <a:gd name="T0" fmla="*/ 352 w 64"/>
                  <a:gd name="T1" fmla="*/ 24 h 54"/>
                  <a:gd name="T2" fmla="*/ 216 w 64"/>
                  <a:gd name="T3" fmla="*/ 24 h 54"/>
                  <a:gd name="T4" fmla="*/ 192 w 64"/>
                  <a:gd name="T5" fmla="*/ 204 h 54"/>
                  <a:gd name="T6" fmla="*/ 16 w 64"/>
                  <a:gd name="T7" fmla="*/ 204 h 54"/>
                  <a:gd name="T8" fmla="*/ 16 w 64"/>
                  <a:gd name="T9" fmla="*/ 428 h 54"/>
                  <a:gd name="T10" fmla="*/ 496 w 64"/>
                  <a:gd name="T11" fmla="*/ 428 h 54"/>
                  <a:gd name="T12" fmla="*/ 496 w 64"/>
                  <a:gd name="T13" fmla="*/ 164 h 54"/>
                  <a:gd name="T14" fmla="*/ 512 w 64"/>
                  <a:gd name="T15" fmla="*/ 164 h 54"/>
                  <a:gd name="T16" fmla="*/ 512 w 64"/>
                  <a:gd name="T17" fmla="*/ 444 h 54"/>
                  <a:gd name="T18" fmla="*/ 0 w 64"/>
                  <a:gd name="T19" fmla="*/ 444 h 54"/>
                  <a:gd name="T20" fmla="*/ 0 w 64"/>
                  <a:gd name="T21" fmla="*/ 188 h 54"/>
                  <a:gd name="T22" fmla="*/ 176 w 64"/>
                  <a:gd name="T23" fmla="*/ 188 h 54"/>
                  <a:gd name="T24" fmla="*/ 192 w 64"/>
                  <a:gd name="T25" fmla="*/ 0 h 54"/>
                  <a:gd name="T26" fmla="*/ 352 w 64"/>
                  <a:gd name="T27" fmla="*/ 0 h 54"/>
                  <a:gd name="T28" fmla="*/ 352 w 64"/>
                  <a:gd name="T29" fmla="*/ 24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54"/>
                  <a:gd name="T47" fmla="*/ 64 w 64"/>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54">
                    <a:moveTo>
                      <a:pt x="44" y="3"/>
                    </a:moveTo>
                    <a:cubicBezTo>
                      <a:pt x="38" y="3"/>
                      <a:pt x="33" y="3"/>
                      <a:pt x="27" y="3"/>
                    </a:cubicBezTo>
                    <a:cubicBezTo>
                      <a:pt x="26" y="10"/>
                      <a:pt x="28" y="21"/>
                      <a:pt x="24" y="25"/>
                    </a:cubicBezTo>
                    <a:cubicBezTo>
                      <a:pt x="17" y="25"/>
                      <a:pt x="10" y="25"/>
                      <a:pt x="2" y="25"/>
                    </a:cubicBezTo>
                    <a:cubicBezTo>
                      <a:pt x="2" y="34"/>
                      <a:pt x="2" y="43"/>
                      <a:pt x="2" y="52"/>
                    </a:cubicBezTo>
                    <a:cubicBezTo>
                      <a:pt x="22" y="52"/>
                      <a:pt x="42" y="52"/>
                      <a:pt x="62" y="52"/>
                    </a:cubicBezTo>
                    <a:cubicBezTo>
                      <a:pt x="62" y="41"/>
                      <a:pt x="62" y="31"/>
                      <a:pt x="62" y="20"/>
                    </a:cubicBezTo>
                    <a:cubicBezTo>
                      <a:pt x="63" y="20"/>
                      <a:pt x="64" y="20"/>
                      <a:pt x="64" y="20"/>
                    </a:cubicBezTo>
                    <a:cubicBezTo>
                      <a:pt x="64" y="32"/>
                      <a:pt x="64" y="43"/>
                      <a:pt x="64" y="54"/>
                    </a:cubicBezTo>
                    <a:cubicBezTo>
                      <a:pt x="43" y="54"/>
                      <a:pt x="21" y="54"/>
                      <a:pt x="0" y="54"/>
                    </a:cubicBezTo>
                    <a:cubicBezTo>
                      <a:pt x="0" y="44"/>
                      <a:pt x="0" y="33"/>
                      <a:pt x="0" y="23"/>
                    </a:cubicBezTo>
                    <a:cubicBezTo>
                      <a:pt x="7" y="23"/>
                      <a:pt x="15" y="23"/>
                      <a:pt x="22" y="23"/>
                    </a:cubicBezTo>
                    <a:cubicBezTo>
                      <a:pt x="27" y="20"/>
                      <a:pt x="23" y="7"/>
                      <a:pt x="24" y="0"/>
                    </a:cubicBezTo>
                    <a:cubicBezTo>
                      <a:pt x="31" y="0"/>
                      <a:pt x="38" y="0"/>
                      <a:pt x="44" y="0"/>
                    </a:cubicBezTo>
                    <a:cubicBezTo>
                      <a:pt x="44" y="1"/>
                      <a:pt x="44" y="2"/>
                      <a:pt x="44" y="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987" name="Freeform 316"/>
              <p:cNvSpPr>
                <a:spLocks/>
              </p:cNvSpPr>
              <p:nvPr/>
            </p:nvSpPr>
            <p:spPr bwMode="auto">
              <a:xfrm>
                <a:off x="1876" y="1314"/>
                <a:ext cx="40" cy="40"/>
              </a:xfrm>
              <a:custGeom>
                <a:avLst/>
                <a:gdLst>
                  <a:gd name="T0" fmla="*/ 0 w 20"/>
                  <a:gd name="T1" fmla="*/ 0 h 20"/>
                  <a:gd name="T2" fmla="*/ 160 w 20"/>
                  <a:gd name="T3" fmla="*/ 160 h 20"/>
                  <a:gd name="T4" fmla="*/ 144 w 20"/>
                  <a:gd name="T5" fmla="*/ 160 h 20"/>
                  <a:gd name="T6" fmla="*/ 0 w 20"/>
                  <a:gd name="T7" fmla="*/ 24 h 20"/>
                  <a:gd name="T8" fmla="*/ 0 w 20"/>
                  <a:gd name="T9" fmla="*/ 0 h 20"/>
                  <a:gd name="T10" fmla="*/ 0 60000 65536"/>
                  <a:gd name="T11" fmla="*/ 0 60000 65536"/>
                  <a:gd name="T12" fmla="*/ 0 60000 65536"/>
                  <a:gd name="T13" fmla="*/ 0 60000 65536"/>
                  <a:gd name="T14" fmla="*/ 0 60000 65536"/>
                  <a:gd name="T15" fmla="*/ 0 w 20"/>
                  <a:gd name="T16" fmla="*/ 0 h 20"/>
                  <a:gd name="T17" fmla="*/ 20 w 20"/>
                  <a:gd name="T18" fmla="*/ 20 h 20"/>
                </a:gdLst>
                <a:ahLst/>
                <a:cxnLst>
                  <a:cxn ang="T10">
                    <a:pos x="T0" y="T1"/>
                  </a:cxn>
                  <a:cxn ang="T11">
                    <a:pos x="T2" y="T3"/>
                  </a:cxn>
                  <a:cxn ang="T12">
                    <a:pos x="T4" y="T5"/>
                  </a:cxn>
                  <a:cxn ang="T13">
                    <a:pos x="T6" y="T7"/>
                  </a:cxn>
                  <a:cxn ang="T14">
                    <a:pos x="T8" y="T9"/>
                  </a:cxn>
                </a:cxnLst>
                <a:rect l="T15" t="T16" r="T17" b="T18"/>
                <a:pathLst>
                  <a:path w="20" h="20">
                    <a:moveTo>
                      <a:pt x="0" y="0"/>
                    </a:moveTo>
                    <a:cubicBezTo>
                      <a:pt x="8" y="6"/>
                      <a:pt x="15" y="13"/>
                      <a:pt x="20" y="20"/>
                    </a:cubicBezTo>
                    <a:cubicBezTo>
                      <a:pt x="20" y="20"/>
                      <a:pt x="19" y="20"/>
                      <a:pt x="18" y="20"/>
                    </a:cubicBezTo>
                    <a:cubicBezTo>
                      <a:pt x="13" y="14"/>
                      <a:pt x="7" y="8"/>
                      <a:pt x="0" y="3"/>
                    </a:cubicBezTo>
                    <a:cubicBezTo>
                      <a:pt x="0" y="2"/>
                      <a:pt x="0" y="1"/>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88" name="Freeform 317"/>
              <p:cNvSpPr>
                <a:spLocks noEditPoints="1"/>
              </p:cNvSpPr>
              <p:nvPr/>
            </p:nvSpPr>
            <p:spPr bwMode="auto">
              <a:xfrm>
                <a:off x="1760" y="1322"/>
                <a:ext cx="68" cy="40"/>
              </a:xfrm>
              <a:custGeom>
                <a:avLst/>
                <a:gdLst>
                  <a:gd name="T0" fmla="*/ 0 w 34"/>
                  <a:gd name="T1" fmla="*/ 40 h 20"/>
                  <a:gd name="T2" fmla="*/ 0 w 34"/>
                  <a:gd name="T3" fmla="*/ 24 h 20"/>
                  <a:gd name="T4" fmla="*/ 272 w 34"/>
                  <a:gd name="T5" fmla="*/ 40 h 20"/>
                  <a:gd name="T6" fmla="*/ 272 w 34"/>
                  <a:gd name="T7" fmla="*/ 80 h 20"/>
                  <a:gd name="T8" fmla="*/ 0 w 34"/>
                  <a:gd name="T9" fmla="*/ 112 h 20"/>
                  <a:gd name="T10" fmla="*/ 0 w 34"/>
                  <a:gd name="T11" fmla="*/ 40 h 20"/>
                  <a:gd name="T12" fmla="*/ 24 w 34"/>
                  <a:gd name="T13" fmla="*/ 80 h 20"/>
                  <a:gd name="T14" fmla="*/ 256 w 34"/>
                  <a:gd name="T15" fmla="*/ 96 h 20"/>
                  <a:gd name="T16" fmla="*/ 256 w 34"/>
                  <a:gd name="T17" fmla="*/ 40 h 20"/>
                  <a:gd name="T18" fmla="*/ 24 w 34"/>
                  <a:gd name="T19" fmla="*/ 8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20"/>
                  <a:gd name="T32" fmla="*/ 34 w 3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20">
                    <a:moveTo>
                      <a:pt x="0" y="5"/>
                    </a:moveTo>
                    <a:cubicBezTo>
                      <a:pt x="0" y="5"/>
                      <a:pt x="0" y="4"/>
                      <a:pt x="0" y="3"/>
                    </a:cubicBezTo>
                    <a:cubicBezTo>
                      <a:pt x="11" y="5"/>
                      <a:pt x="27" y="0"/>
                      <a:pt x="34" y="5"/>
                    </a:cubicBezTo>
                    <a:cubicBezTo>
                      <a:pt x="34" y="7"/>
                      <a:pt x="34" y="8"/>
                      <a:pt x="34" y="10"/>
                    </a:cubicBezTo>
                    <a:cubicBezTo>
                      <a:pt x="31" y="20"/>
                      <a:pt x="11" y="12"/>
                      <a:pt x="0" y="14"/>
                    </a:cubicBezTo>
                    <a:cubicBezTo>
                      <a:pt x="0" y="11"/>
                      <a:pt x="0" y="8"/>
                      <a:pt x="0" y="5"/>
                    </a:cubicBezTo>
                    <a:close/>
                    <a:moveTo>
                      <a:pt x="3" y="10"/>
                    </a:moveTo>
                    <a:cubicBezTo>
                      <a:pt x="8" y="15"/>
                      <a:pt x="23" y="11"/>
                      <a:pt x="32" y="12"/>
                    </a:cubicBezTo>
                    <a:cubicBezTo>
                      <a:pt x="32" y="10"/>
                      <a:pt x="32" y="8"/>
                      <a:pt x="32" y="5"/>
                    </a:cubicBezTo>
                    <a:cubicBezTo>
                      <a:pt x="23" y="8"/>
                      <a:pt x="4" y="0"/>
                      <a:pt x="3" y="1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89" name="Freeform 318"/>
              <p:cNvSpPr>
                <a:spLocks/>
              </p:cNvSpPr>
              <p:nvPr/>
            </p:nvSpPr>
            <p:spPr bwMode="auto">
              <a:xfrm>
                <a:off x="1181" y="1350"/>
                <a:ext cx="18" cy="18"/>
              </a:xfrm>
              <a:custGeom>
                <a:avLst/>
                <a:gdLst>
                  <a:gd name="T0" fmla="*/ 0 w 9"/>
                  <a:gd name="T1" fmla="*/ 0 h 9"/>
                  <a:gd name="T2" fmla="*/ 16 w 9"/>
                  <a:gd name="T3" fmla="*/ 0 h 9"/>
                  <a:gd name="T4" fmla="*/ 72 w 9"/>
                  <a:gd name="T5" fmla="*/ 56 h 9"/>
                  <a:gd name="T6" fmla="*/ 72 w 9"/>
                  <a:gd name="T7" fmla="*/ 72 h 9"/>
                  <a:gd name="T8" fmla="*/ 0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0"/>
                    </a:moveTo>
                    <a:cubicBezTo>
                      <a:pt x="0" y="0"/>
                      <a:pt x="1" y="0"/>
                      <a:pt x="2" y="0"/>
                    </a:cubicBezTo>
                    <a:cubicBezTo>
                      <a:pt x="3" y="3"/>
                      <a:pt x="5" y="6"/>
                      <a:pt x="9" y="7"/>
                    </a:cubicBezTo>
                    <a:cubicBezTo>
                      <a:pt x="9" y="8"/>
                      <a:pt x="9" y="8"/>
                      <a:pt x="9" y="9"/>
                    </a:cubicBezTo>
                    <a:cubicBezTo>
                      <a:pt x="5" y="7"/>
                      <a:pt x="2" y="4"/>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90" name="Freeform 319"/>
              <p:cNvSpPr>
                <a:spLocks/>
              </p:cNvSpPr>
              <p:nvPr/>
            </p:nvSpPr>
            <p:spPr bwMode="auto">
              <a:xfrm>
                <a:off x="1179" y="1332"/>
                <a:ext cx="52" cy="42"/>
              </a:xfrm>
              <a:custGeom>
                <a:avLst/>
                <a:gdLst>
                  <a:gd name="T0" fmla="*/ 8 w 26"/>
                  <a:gd name="T1" fmla="*/ 72 h 21"/>
                  <a:gd name="T2" fmla="*/ 184 w 26"/>
                  <a:gd name="T3" fmla="*/ 40 h 21"/>
                  <a:gd name="T4" fmla="*/ 80 w 26"/>
                  <a:gd name="T5" fmla="*/ 144 h 21"/>
                  <a:gd name="T6" fmla="*/ 80 w 26"/>
                  <a:gd name="T7" fmla="*/ 128 h 21"/>
                  <a:gd name="T8" fmla="*/ 168 w 26"/>
                  <a:gd name="T9" fmla="*/ 72 h 21"/>
                  <a:gd name="T10" fmla="*/ 24 w 26"/>
                  <a:gd name="T11" fmla="*/ 72 h 21"/>
                  <a:gd name="T12" fmla="*/ 8 w 26"/>
                  <a:gd name="T13" fmla="*/ 72 h 21"/>
                  <a:gd name="T14" fmla="*/ 0 60000 65536"/>
                  <a:gd name="T15" fmla="*/ 0 60000 65536"/>
                  <a:gd name="T16" fmla="*/ 0 60000 65536"/>
                  <a:gd name="T17" fmla="*/ 0 60000 65536"/>
                  <a:gd name="T18" fmla="*/ 0 60000 65536"/>
                  <a:gd name="T19" fmla="*/ 0 60000 65536"/>
                  <a:gd name="T20" fmla="*/ 0 60000 65536"/>
                  <a:gd name="T21" fmla="*/ 0 w 26"/>
                  <a:gd name="T22" fmla="*/ 0 h 21"/>
                  <a:gd name="T23" fmla="*/ 26 w 26"/>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1">
                    <a:moveTo>
                      <a:pt x="1" y="9"/>
                    </a:moveTo>
                    <a:cubicBezTo>
                      <a:pt x="0" y="0"/>
                      <a:pt x="16" y="7"/>
                      <a:pt x="23" y="5"/>
                    </a:cubicBezTo>
                    <a:cubicBezTo>
                      <a:pt x="26" y="16"/>
                      <a:pt x="21" y="21"/>
                      <a:pt x="10" y="18"/>
                    </a:cubicBezTo>
                    <a:cubicBezTo>
                      <a:pt x="10" y="17"/>
                      <a:pt x="10" y="17"/>
                      <a:pt x="10" y="16"/>
                    </a:cubicBezTo>
                    <a:cubicBezTo>
                      <a:pt x="15" y="16"/>
                      <a:pt x="24" y="18"/>
                      <a:pt x="21" y="9"/>
                    </a:cubicBezTo>
                    <a:cubicBezTo>
                      <a:pt x="20" y="6"/>
                      <a:pt x="4" y="6"/>
                      <a:pt x="3" y="9"/>
                    </a:cubicBezTo>
                    <a:cubicBezTo>
                      <a:pt x="2" y="9"/>
                      <a:pt x="1" y="9"/>
                      <a:pt x="1" y="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91" name="Freeform 320"/>
              <p:cNvSpPr>
                <a:spLocks/>
              </p:cNvSpPr>
              <p:nvPr/>
            </p:nvSpPr>
            <p:spPr bwMode="auto">
              <a:xfrm>
                <a:off x="3045" y="1364"/>
                <a:ext cx="58" cy="59"/>
              </a:xfrm>
              <a:custGeom>
                <a:avLst/>
                <a:gdLst>
                  <a:gd name="T0" fmla="*/ 0 w 29"/>
                  <a:gd name="T1" fmla="*/ 244 h 29"/>
                  <a:gd name="T2" fmla="*/ 232 w 29"/>
                  <a:gd name="T3" fmla="*/ 0 h 29"/>
                  <a:gd name="T4" fmla="*/ 0 w 29"/>
                  <a:gd name="T5" fmla="*/ 244 h 29"/>
                  <a:gd name="T6" fmla="*/ 0 60000 65536"/>
                  <a:gd name="T7" fmla="*/ 0 60000 65536"/>
                  <a:gd name="T8" fmla="*/ 0 60000 65536"/>
                  <a:gd name="T9" fmla="*/ 0 w 29"/>
                  <a:gd name="T10" fmla="*/ 0 h 29"/>
                  <a:gd name="T11" fmla="*/ 29 w 29"/>
                  <a:gd name="T12" fmla="*/ 29 h 29"/>
                </a:gdLst>
                <a:ahLst/>
                <a:cxnLst>
                  <a:cxn ang="T6">
                    <a:pos x="T0" y="T1"/>
                  </a:cxn>
                  <a:cxn ang="T7">
                    <a:pos x="T2" y="T3"/>
                  </a:cxn>
                  <a:cxn ang="T8">
                    <a:pos x="T4" y="T5"/>
                  </a:cxn>
                </a:cxnLst>
                <a:rect l="T9" t="T10" r="T11" b="T12"/>
                <a:pathLst>
                  <a:path w="29" h="29">
                    <a:moveTo>
                      <a:pt x="0" y="29"/>
                    </a:moveTo>
                    <a:cubicBezTo>
                      <a:pt x="9" y="18"/>
                      <a:pt x="19" y="9"/>
                      <a:pt x="29" y="0"/>
                    </a:cubicBezTo>
                    <a:cubicBezTo>
                      <a:pt x="21" y="11"/>
                      <a:pt x="11" y="20"/>
                      <a:pt x="0" y="2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92" name="Freeform 321"/>
              <p:cNvSpPr>
                <a:spLocks/>
              </p:cNvSpPr>
              <p:nvPr/>
            </p:nvSpPr>
            <p:spPr bwMode="auto">
              <a:xfrm>
                <a:off x="3045" y="1431"/>
                <a:ext cx="639" cy="196"/>
              </a:xfrm>
              <a:custGeom>
                <a:avLst/>
                <a:gdLst>
                  <a:gd name="T0" fmla="*/ 0 w 319"/>
                  <a:gd name="T1" fmla="*/ 0 h 98"/>
                  <a:gd name="T2" fmla="*/ 304 w 319"/>
                  <a:gd name="T3" fmla="*/ 416 h 98"/>
                  <a:gd name="T4" fmla="*/ 827 w 319"/>
                  <a:gd name="T5" fmla="*/ 416 h 98"/>
                  <a:gd name="T6" fmla="*/ 843 w 319"/>
                  <a:gd name="T7" fmla="*/ 664 h 98"/>
                  <a:gd name="T8" fmla="*/ 1939 w 319"/>
                  <a:gd name="T9" fmla="*/ 664 h 98"/>
                  <a:gd name="T10" fmla="*/ 2564 w 319"/>
                  <a:gd name="T11" fmla="*/ 72 h 98"/>
                  <a:gd name="T12" fmla="*/ 2260 w 319"/>
                  <a:gd name="T13" fmla="*/ 376 h 98"/>
                  <a:gd name="T14" fmla="*/ 1955 w 319"/>
                  <a:gd name="T15" fmla="*/ 680 h 98"/>
                  <a:gd name="T16" fmla="*/ 827 w 319"/>
                  <a:gd name="T17" fmla="*/ 680 h 98"/>
                  <a:gd name="T18" fmla="*/ 827 w 319"/>
                  <a:gd name="T19" fmla="*/ 432 h 98"/>
                  <a:gd name="T20" fmla="*/ 288 w 319"/>
                  <a:gd name="T21" fmla="*/ 432 h 98"/>
                  <a:gd name="T22" fmla="*/ 0 w 319"/>
                  <a:gd name="T23" fmla="*/ 0 h 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9"/>
                  <a:gd name="T37" fmla="*/ 0 h 98"/>
                  <a:gd name="T38" fmla="*/ 319 w 319"/>
                  <a:gd name="T39" fmla="*/ 98 h 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9" h="98">
                    <a:moveTo>
                      <a:pt x="0" y="0"/>
                    </a:moveTo>
                    <a:cubicBezTo>
                      <a:pt x="13" y="18"/>
                      <a:pt x="39" y="21"/>
                      <a:pt x="38" y="52"/>
                    </a:cubicBezTo>
                    <a:cubicBezTo>
                      <a:pt x="60" y="52"/>
                      <a:pt x="81" y="52"/>
                      <a:pt x="103" y="52"/>
                    </a:cubicBezTo>
                    <a:cubicBezTo>
                      <a:pt x="107" y="58"/>
                      <a:pt x="104" y="73"/>
                      <a:pt x="105" y="83"/>
                    </a:cubicBezTo>
                    <a:cubicBezTo>
                      <a:pt x="156" y="75"/>
                      <a:pt x="200" y="94"/>
                      <a:pt x="241" y="83"/>
                    </a:cubicBezTo>
                    <a:cubicBezTo>
                      <a:pt x="270" y="75"/>
                      <a:pt x="293" y="22"/>
                      <a:pt x="319" y="9"/>
                    </a:cubicBezTo>
                    <a:cubicBezTo>
                      <a:pt x="310" y="22"/>
                      <a:pt x="296" y="32"/>
                      <a:pt x="281" y="47"/>
                    </a:cubicBezTo>
                    <a:cubicBezTo>
                      <a:pt x="272" y="57"/>
                      <a:pt x="256" y="81"/>
                      <a:pt x="243" y="85"/>
                    </a:cubicBezTo>
                    <a:cubicBezTo>
                      <a:pt x="201" y="98"/>
                      <a:pt x="154" y="75"/>
                      <a:pt x="103" y="85"/>
                    </a:cubicBezTo>
                    <a:cubicBezTo>
                      <a:pt x="103" y="75"/>
                      <a:pt x="103" y="64"/>
                      <a:pt x="103" y="54"/>
                    </a:cubicBezTo>
                    <a:cubicBezTo>
                      <a:pt x="81" y="54"/>
                      <a:pt x="58" y="54"/>
                      <a:pt x="36" y="54"/>
                    </a:cubicBezTo>
                    <a:cubicBezTo>
                      <a:pt x="39" y="22"/>
                      <a:pt x="10" y="20"/>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93" name="Freeform 322"/>
              <p:cNvSpPr>
                <a:spLocks/>
              </p:cNvSpPr>
              <p:nvPr/>
            </p:nvSpPr>
            <p:spPr bwMode="auto">
              <a:xfrm>
                <a:off x="3411" y="1340"/>
                <a:ext cx="264" cy="103"/>
              </a:xfrm>
              <a:custGeom>
                <a:avLst/>
                <a:gdLst>
                  <a:gd name="T0" fmla="*/ 0 w 132"/>
                  <a:gd name="T1" fmla="*/ 156 h 51"/>
                  <a:gd name="T2" fmla="*/ 128 w 132"/>
                  <a:gd name="T3" fmla="*/ 281 h 51"/>
                  <a:gd name="T4" fmla="*/ 752 w 132"/>
                  <a:gd name="T5" fmla="*/ 81 h 51"/>
                  <a:gd name="T6" fmla="*/ 752 w 132"/>
                  <a:gd name="T7" fmla="*/ 339 h 51"/>
                  <a:gd name="T8" fmla="*/ 1056 w 132"/>
                  <a:gd name="T9" fmla="*/ 372 h 51"/>
                  <a:gd name="T10" fmla="*/ 736 w 132"/>
                  <a:gd name="T11" fmla="*/ 115 h 51"/>
                  <a:gd name="T12" fmla="*/ 344 w 132"/>
                  <a:gd name="T13" fmla="*/ 297 h 51"/>
                  <a:gd name="T14" fmla="*/ 0 w 132"/>
                  <a:gd name="T15" fmla="*/ 156 h 51"/>
                  <a:gd name="T16" fmla="*/ 0 60000 65536"/>
                  <a:gd name="T17" fmla="*/ 0 60000 65536"/>
                  <a:gd name="T18" fmla="*/ 0 60000 65536"/>
                  <a:gd name="T19" fmla="*/ 0 60000 65536"/>
                  <a:gd name="T20" fmla="*/ 0 60000 65536"/>
                  <a:gd name="T21" fmla="*/ 0 60000 65536"/>
                  <a:gd name="T22" fmla="*/ 0 60000 65536"/>
                  <a:gd name="T23" fmla="*/ 0 60000 65536"/>
                  <a:gd name="T24" fmla="*/ 0 w 132"/>
                  <a:gd name="T25" fmla="*/ 0 h 51"/>
                  <a:gd name="T26" fmla="*/ 132 w 132"/>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 h="51">
                    <a:moveTo>
                      <a:pt x="0" y="19"/>
                    </a:moveTo>
                    <a:cubicBezTo>
                      <a:pt x="7" y="22"/>
                      <a:pt x="11" y="29"/>
                      <a:pt x="16" y="34"/>
                    </a:cubicBezTo>
                    <a:cubicBezTo>
                      <a:pt x="59" y="43"/>
                      <a:pt x="50" y="0"/>
                      <a:pt x="94" y="10"/>
                    </a:cubicBezTo>
                    <a:cubicBezTo>
                      <a:pt x="98" y="23"/>
                      <a:pt x="88" y="34"/>
                      <a:pt x="94" y="41"/>
                    </a:cubicBezTo>
                    <a:cubicBezTo>
                      <a:pt x="102" y="51"/>
                      <a:pt x="121" y="36"/>
                      <a:pt x="132" y="45"/>
                    </a:cubicBezTo>
                    <a:cubicBezTo>
                      <a:pt x="105" y="49"/>
                      <a:pt x="83" y="47"/>
                      <a:pt x="92" y="14"/>
                    </a:cubicBezTo>
                    <a:cubicBezTo>
                      <a:pt x="66" y="3"/>
                      <a:pt x="53" y="25"/>
                      <a:pt x="43" y="36"/>
                    </a:cubicBezTo>
                    <a:cubicBezTo>
                      <a:pt x="19" y="41"/>
                      <a:pt x="7" y="32"/>
                      <a:pt x="0" y="1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94" name="Freeform 323"/>
              <p:cNvSpPr>
                <a:spLocks/>
              </p:cNvSpPr>
              <p:nvPr/>
            </p:nvSpPr>
            <p:spPr bwMode="auto">
              <a:xfrm>
                <a:off x="3041" y="1332"/>
                <a:ext cx="649" cy="287"/>
              </a:xfrm>
              <a:custGeom>
                <a:avLst/>
                <a:gdLst>
                  <a:gd name="T0" fmla="*/ 1416 w 324"/>
                  <a:gd name="T1" fmla="*/ 128 h 143"/>
                  <a:gd name="T2" fmla="*/ 1416 w 324"/>
                  <a:gd name="T3" fmla="*/ 112 h 143"/>
                  <a:gd name="T4" fmla="*/ 1488 w 324"/>
                  <a:gd name="T5" fmla="*/ 185 h 143"/>
                  <a:gd name="T6" fmla="*/ 1833 w 324"/>
                  <a:gd name="T7" fmla="*/ 323 h 143"/>
                  <a:gd name="T8" fmla="*/ 2227 w 324"/>
                  <a:gd name="T9" fmla="*/ 145 h 143"/>
                  <a:gd name="T10" fmla="*/ 2548 w 324"/>
                  <a:gd name="T11" fmla="*/ 395 h 143"/>
                  <a:gd name="T12" fmla="*/ 2596 w 324"/>
                  <a:gd name="T13" fmla="*/ 436 h 143"/>
                  <a:gd name="T14" fmla="*/ 2580 w 324"/>
                  <a:gd name="T15" fmla="*/ 468 h 143"/>
                  <a:gd name="T16" fmla="*/ 1955 w 324"/>
                  <a:gd name="T17" fmla="*/ 1068 h 143"/>
                  <a:gd name="T18" fmla="*/ 859 w 324"/>
                  <a:gd name="T19" fmla="*/ 1068 h 143"/>
                  <a:gd name="T20" fmla="*/ 843 w 324"/>
                  <a:gd name="T21" fmla="*/ 817 h 143"/>
                  <a:gd name="T22" fmla="*/ 320 w 324"/>
                  <a:gd name="T23" fmla="*/ 817 h 143"/>
                  <a:gd name="T24" fmla="*/ 16 w 324"/>
                  <a:gd name="T25" fmla="*/ 395 h 143"/>
                  <a:gd name="T26" fmla="*/ 16 w 324"/>
                  <a:gd name="T27" fmla="*/ 363 h 143"/>
                  <a:gd name="T28" fmla="*/ 248 w 324"/>
                  <a:gd name="T29" fmla="*/ 128 h 143"/>
                  <a:gd name="T30" fmla="*/ 272 w 324"/>
                  <a:gd name="T31" fmla="*/ 128 h 143"/>
                  <a:gd name="T32" fmla="*/ 465 w 324"/>
                  <a:gd name="T33" fmla="*/ 347 h 143"/>
                  <a:gd name="T34" fmla="*/ 739 w 324"/>
                  <a:gd name="T35" fmla="*/ 347 h 143"/>
                  <a:gd name="T36" fmla="*/ 755 w 324"/>
                  <a:gd name="T37" fmla="*/ 72 h 143"/>
                  <a:gd name="T38" fmla="*/ 1292 w 324"/>
                  <a:gd name="T39" fmla="*/ 257 h 143"/>
                  <a:gd name="T40" fmla="*/ 1416 w 324"/>
                  <a:gd name="T41" fmla="*/ 128 h 1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4"/>
                  <a:gd name="T64" fmla="*/ 0 h 143"/>
                  <a:gd name="T65" fmla="*/ 324 w 324"/>
                  <a:gd name="T66" fmla="*/ 143 h 1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4" h="143">
                    <a:moveTo>
                      <a:pt x="176" y="16"/>
                    </a:moveTo>
                    <a:cubicBezTo>
                      <a:pt x="176" y="15"/>
                      <a:pt x="176" y="14"/>
                      <a:pt x="176" y="14"/>
                    </a:cubicBezTo>
                    <a:cubicBezTo>
                      <a:pt x="181" y="15"/>
                      <a:pt x="181" y="21"/>
                      <a:pt x="185" y="23"/>
                    </a:cubicBezTo>
                    <a:cubicBezTo>
                      <a:pt x="192" y="36"/>
                      <a:pt x="204" y="45"/>
                      <a:pt x="228" y="40"/>
                    </a:cubicBezTo>
                    <a:cubicBezTo>
                      <a:pt x="238" y="29"/>
                      <a:pt x="251" y="7"/>
                      <a:pt x="277" y="18"/>
                    </a:cubicBezTo>
                    <a:cubicBezTo>
                      <a:pt x="268" y="51"/>
                      <a:pt x="290" y="53"/>
                      <a:pt x="317" y="49"/>
                    </a:cubicBezTo>
                    <a:cubicBezTo>
                      <a:pt x="320" y="50"/>
                      <a:pt x="320" y="53"/>
                      <a:pt x="323" y="54"/>
                    </a:cubicBezTo>
                    <a:cubicBezTo>
                      <a:pt x="324" y="56"/>
                      <a:pt x="323" y="58"/>
                      <a:pt x="321" y="58"/>
                    </a:cubicBezTo>
                    <a:cubicBezTo>
                      <a:pt x="295" y="71"/>
                      <a:pt x="272" y="124"/>
                      <a:pt x="243" y="132"/>
                    </a:cubicBezTo>
                    <a:cubicBezTo>
                      <a:pt x="202" y="143"/>
                      <a:pt x="158" y="124"/>
                      <a:pt x="107" y="132"/>
                    </a:cubicBezTo>
                    <a:cubicBezTo>
                      <a:pt x="106" y="122"/>
                      <a:pt x="109" y="107"/>
                      <a:pt x="105" y="101"/>
                    </a:cubicBezTo>
                    <a:cubicBezTo>
                      <a:pt x="83" y="101"/>
                      <a:pt x="62" y="101"/>
                      <a:pt x="40" y="101"/>
                    </a:cubicBezTo>
                    <a:cubicBezTo>
                      <a:pt x="41" y="70"/>
                      <a:pt x="15" y="67"/>
                      <a:pt x="2" y="49"/>
                    </a:cubicBezTo>
                    <a:cubicBezTo>
                      <a:pt x="0" y="49"/>
                      <a:pt x="0" y="45"/>
                      <a:pt x="2" y="45"/>
                    </a:cubicBezTo>
                    <a:cubicBezTo>
                      <a:pt x="13" y="36"/>
                      <a:pt x="23" y="27"/>
                      <a:pt x="31" y="16"/>
                    </a:cubicBezTo>
                    <a:cubicBezTo>
                      <a:pt x="32" y="13"/>
                      <a:pt x="34" y="15"/>
                      <a:pt x="34" y="16"/>
                    </a:cubicBezTo>
                    <a:cubicBezTo>
                      <a:pt x="41" y="26"/>
                      <a:pt x="50" y="33"/>
                      <a:pt x="58" y="43"/>
                    </a:cubicBezTo>
                    <a:cubicBezTo>
                      <a:pt x="69" y="43"/>
                      <a:pt x="80" y="43"/>
                      <a:pt x="92" y="43"/>
                    </a:cubicBezTo>
                    <a:cubicBezTo>
                      <a:pt x="96" y="35"/>
                      <a:pt x="93" y="20"/>
                      <a:pt x="94" y="9"/>
                    </a:cubicBezTo>
                    <a:cubicBezTo>
                      <a:pt x="132" y="0"/>
                      <a:pt x="123" y="40"/>
                      <a:pt x="161" y="32"/>
                    </a:cubicBezTo>
                    <a:cubicBezTo>
                      <a:pt x="169" y="30"/>
                      <a:pt x="171" y="21"/>
                      <a:pt x="176" y="16"/>
                    </a:cubicBezTo>
                    <a:close/>
                  </a:path>
                </a:pathLst>
              </a:custGeom>
              <a:solidFill>
                <a:srgbClr val="00CCFF"/>
              </a:solidFill>
              <a:ln w="9525">
                <a:noFill/>
                <a:round/>
                <a:headEnd/>
                <a:tailEnd/>
              </a:ln>
            </p:spPr>
            <p:txBody>
              <a:bodyPr/>
              <a:lstStyle/>
              <a:p>
                <a:endParaRPr lang="zh-CN" altLang="en-US" sz="2000">
                  <a:solidFill>
                    <a:schemeClr val="tx1"/>
                  </a:solidFill>
                  <a:ea typeface="微软雅黑" pitchFamily="34" charset="-122"/>
                </a:endParaRPr>
              </a:p>
            </p:txBody>
          </p:sp>
          <p:sp>
            <p:nvSpPr>
              <p:cNvPr id="51995" name="Freeform 324"/>
              <p:cNvSpPr>
                <a:spLocks/>
              </p:cNvSpPr>
              <p:nvPr/>
            </p:nvSpPr>
            <p:spPr bwMode="auto">
              <a:xfrm>
                <a:off x="3109" y="1332"/>
                <a:ext cx="284" cy="87"/>
              </a:xfrm>
              <a:custGeom>
                <a:avLst/>
                <a:gdLst>
                  <a:gd name="T0" fmla="*/ 0 w 142"/>
                  <a:gd name="T1" fmla="*/ 132 h 43"/>
                  <a:gd name="T2" fmla="*/ 192 w 142"/>
                  <a:gd name="T3" fmla="*/ 332 h 43"/>
                  <a:gd name="T4" fmla="*/ 464 w 142"/>
                  <a:gd name="T5" fmla="*/ 332 h 43"/>
                  <a:gd name="T6" fmla="*/ 464 w 142"/>
                  <a:gd name="T7" fmla="*/ 57 h 43"/>
                  <a:gd name="T8" fmla="*/ 816 w 142"/>
                  <a:gd name="T9" fmla="*/ 241 h 43"/>
                  <a:gd name="T10" fmla="*/ 1136 w 142"/>
                  <a:gd name="T11" fmla="*/ 132 h 43"/>
                  <a:gd name="T12" fmla="*/ 1016 w 142"/>
                  <a:gd name="T13" fmla="*/ 267 h 43"/>
                  <a:gd name="T14" fmla="*/ 480 w 142"/>
                  <a:gd name="T15" fmla="*/ 73 h 43"/>
                  <a:gd name="T16" fmla="*/ 464 w 142"/>
                  <a:gd name="T17" fmla="*/ 356 h 43"/>
                  <a:gd name="T18" fmla="*/ 192 w 142"/>
                  <a:gd name="T19" fmla="*/ 356 h 43"/>
                  <a:gd name="T20" fmla="*/ 0 w 142"/>
                  <a:gd name="T21" fmla="*/ 132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2"/>
                  <a:gd name="T34" fmla="*/ 0 h 43"/>
                  <a:gd name="T35" fmla="*/ 142 w 142"/>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2" h="43">
                    <a:moveTo>
                      <a:pt x="0" y="16"/>
                    </a:moveTo>
                    <a:cubicBezTo>
                      <a:pt x="9" y="23"/>
                      <a:pt x="17" y="32"/>
                      <a:pt x="24" y="40"/>
                    </a:cubicBezTo>
                    <a:cubicBezTo>
                      <a:pt x="35" y="40"/>
                      <a:pt x="46" y="40"/>
                      <a:pt x="58" y="40"/>
                    </a:cubicBezTo>
                    <a:cubicBezTo>
                      <a:pt x="58" y="29"/>
                      <a:pt x="58" y="18"/>
                      <a:pt x="58" y="7"/>
                    </a:cubicBezTo>
                    <a:cubicBezTo>
                      <a:pt x="84" y="3"/>
                      <a:pt x="95" y="14"/>
                      <a:pt x="102" y="29"/>
                    </a:cubicBezTo>
                    <a:cubicBezTo>
                      <a:pt x="123" y="33"/>
                      <a:pt x="135" y="26"/>
                      <a:pt x="142" y="16"/>
                    </a:cubicBezTo>
                    <a:cubicBezTo>
                      <a:pt x="137" y="21"/>
                      <a:pt x="135" y="30"/>
                      <a:pt x="127" y="32"/>
                    </a:cubicBezTo>
                    <a:cubicBezTo>
                      <a:pt x="89" y="40"/>
                      <a:pt x="98" y="0"/>
                      <a:pt x="60" y="9"/>
                    </a:cubicBezTo>
                    <a:cubicBezTo>
                      <a:pt x="59" y="20"/>
                      <a:pt x="62" y="35"/>
                      <a:pt x="58" y="43"/>
                    </a:cubicBezTo>
                    <a:cubicBezTo>
                      <a:pt x="46" y="43"/>
                      <a:pt x="35" y="43"/>
                      <a:pt x="24" y="43"/>
                    </a:cubicBezTo>
                    <a:cubicBezTo>
                      <a:pt x="16" y="33"/>
                      <a:pt x="7" y="26"/>
                      <a:pt x="0" y="1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96" name="Freeform 325"/>
              <p:cNvSpPr>
                <a:spLocks/>
              </p:cNvSpPr>
              <p:nvPr/>
            </p:nvSpPr>
            <p:spPr bwMode="auto">
              <a:xfrm>
                <a:off x="1167" y="1344"/>
                <a:ext cx="22" cy="34"/>
              </a:xfrm>
              <a:custGeom>
                <a:avLst/>
                <a:gdLst>
                  <a:gd name="T0" fmla="*/ 0 w 11"/>
                  <a:gd name="T1" fmla="*/ 80 h 17"/>
                  <a:gd name="T2" fmla="*/ 88 w 11"/>
                  <a:gd name="T3" fmla="*/ 136 h 17"/>
                  <a:gd name="T4" fmla="*/ 0 w 11"/>
                  <a:gd name="T5" fmla="*/ 80 h 17"/>
                  <a:gd name="T6" fmla="*/ 0 60000 65536"/>
                  <a:gd name="T7" fmla="*/ 0 60000 65536"/>
                  <a:gd name="T8" fmla="*/ 0 60000 65536"/>
                  <a:gd name="T9" fmla="*/ 0 w 11"/>
                  <a:gd name="T10" fmla="*/ 0 h 17"/>
                  <a:gd name="T11" fmla="*/ 11 w 11"/>
                  <a:gd name="T12" fmla="*/ 17 h 17"/>
                </a:gdLst>
                <a:ahLst/>
                <a:cxnLst>
                  <a:cxn ang="T6">
                    <a:pos x="T0" y="T1"/>
                  </a:cxn>
                  <a:cxn ang="T7">
                    <a:pos x="T2" y="T3"/>
                  </a:cxn>
                  <a:cxn ang="T8">
                    <a:pos x="T4" y="T5"/>
                  </a:cxn>
                </a:cxnLst>
                <a:rect l="T9" t="T10" r="T11" b="T12"/>
                <a:pathLst>
                  <a:path w="11" h="17">
                    <a:moveTo>
                      <a:pt x="0" y="10"/>
                    </a:moveTo>
                    <a:cubicBezTo>
                      <a:pt x="0" y="0"/>
                      <a:pt x="9" y="14"/>
                      <a:pt x="11" y="17"/>
                    </a:cubicBezTo>
                    <a:cubicBezTo>
                      <a:pt x="6" y="16"/>
                      <a:pt x="7" y="9"/>
                      <a:pt x="0" y="1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97" name="Freeform 326"/>
              <p:cNvSpPr>
                <a:spLocks/>
              </p:cNvSpPr>
              <p:nvPr/>
            </p:nvSpPr>
            <p:spPr bwMode="auto">
              <a:xfrm>
                <a:off x="1610" y="1354"/>
                <a:ext cx="174" cy="131"/>
              </a:xfrm>
              <a:custGeom>
                <a:avLst/>
                <a:gdLst>
                  <a:gd name="T0" fmla="*/ 656 w 87"/>
                  <a:gd name="T1" fmla="*/ 427 h 65"/>
                  <a:gd name="T2" fmla="*/ 656 w 87"/>
                  <a:gd name="T3" fmla="*/ 40 h 65"/>
                  <a:gd name="T4" fmla="*/ 16 w 87"/>
                  <a:gd name="T5" fmla="*/ 97 h 65"/>
                  <a:gd name="T6" fmla="*/ 16 w 87"/>
                  <a:gd name="T7" fmla="*/ 427 h 65"/>
                  <a:gd name="T8" fmla="*/ 480 w 87"/>
                  <a:gd name="T9" fmla="*/ 532 h 65"/>
                  <a:gd name="T10" fmla="*/ 464 w 87"/>
                  <a:gd name="T11" fmla="*/ 532 h 65"/>
                  <a:gd name="T12" fmla="*/ 0 w 87"/>
                  <a:gd name="T13" fmla="*/ 443 h 65"/>
                  <a:gd name="T14" fmla="*/ 0 w 87"/>
                  <a:gd name="T15" fmla="*/ 73 h 65"/>
                  <a:gd name="T16" fmla="*/ 672 w 87"/>
                  <a:gd name="T17" fmla="*/ 24 h 65"/>
                  <a:gd name="T18" fmla="*/ 656 w 87"/>
                  <a:gd name="T19" fmla="*/ 427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65"/>
                  <a:gd name="T32" fmla="*/ 87 w 87"/>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65">
                    <a:moveTo>
                      <a:pt x="82" y="52"/>
                    </a:moveTo>
                    <a:cubicBezTo>
                      <a:pt x="82" y="36"/>
                      <a:pt x="82" y="21"/>
                      <a:pt x="82" y="5"/>
                    </a:cubicBezTo>
                    <a:cubicBezTo>
                      <a:pt x="50" y="2"/>
                      <a:pt x="36" y="17"/>
                      <a:pt x="2" y="12"/>
                    </a:cubicBezTo>
                    <a:cubicBezTo>
                      <a:pt x="2" y="25"/>
                      <a:pt x="2" y="38"/>
                      <a:pt x="2" y="52"/>
                    </a:cubicBezTo>
                    <a:cubicBezTo>
                      <a:pt x="28" y="50"/>
                      <a:pt x="40" y="61"/>
                      <a:pt x="60" y="65"/>
                    </a:cubicBezTo>
                    <a:cubicBezTo>
                      <a:pt x="59" y="65"/>
                      <a:pt x="58" y="65"/>
                      <a:pt x="58" y="65"/>
                    </a:cubicBezTo>
                    <a:cubicBezTo>
                      <a:pt x="34" y="65"/>
                      <a:pt x="27" y="50"/>
                      <a:pt x="0" y="54"/>
                    </a:cubicBezTo>
                    <a:cubicBezTo>
                      <a:pt x="0" y="39"/>
                      <a:pt x="0" y="24"/>
                      <a:pt x="0" y="9"/>
                    </a:cubicBezTo>
                    <a:cubicBezTo>
                      <a:pt x="35" y="14"/>
                      <a:pt x="51" y="0"/>
                      <a:pt x="84" y="3"/>
                    </a:cubicBezTo>
                    <a:cubicBezTo>
                      <a:pt x="83" y="18"/>
                      <a:pt x="87" y="40"/>
                      <a:pt x="82" y="5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98" name="Freeform 327"/>
              <p:cNvSpPr>
                <a:spLocks/>
              </p:cNvSpPr>
              <p:nvPr/>
            </p:nvSpPr>
            <p:spPr bwMode="auto">
              <a:xfrm>
                <a:off x="1726" y="1459"/>
                <a:ext cx="48" cy="48"/>
              </a:xfrm>
              <a:custGeom>
                <a:avLst/>
                <a:gdLst>
                  <a:gd name="T0" fmla="*/ 0 w 24"/>
                  <a:gd name="T1" fmla="*/ 104 h 24"/>
                  <a:gd name="T2" fmla="*/ 16 w 24"/>
                  <a:gd name="T3" fmla="*/ 104 h 24"/>
                  <a:gd name="T4" fmla="*/ 192 w 24"/>
                  <a:gd name="T5" fmla="*/ 0 h 24"/>
                  <a:gd name="T6" fmla="*/ 32 w 24"/>
                  <a:gd name="T7" fmla="*/ 160 h 24"/>
                  <a:gd name="T8" fmla="*/ 0 w 24"/>
                  <a:gd name="T9" fmla="*/ 120 h 24"/>
                  <a:gd name="T10" fmla="*/ 0 w 24"/>
                  <a:gd name="T11" fmla="*/ 104 h 24"/>
                  <a:gd name="T12" fmla="*/ 0 60000 65536"/>
                  <a:gd name="T13" fmla="*/ 0 60000 65536"/>
                  <a:gd name="T14" fmla="*/ 0 60000 65536"/>
                  <a:gd name="T15" fmla="*/ 0 60000 65536"/>
                  <a:gd name="T16" fmla="*/ 0 60000 65536"/>
                  <a:gd name="T17" fmla="*/ 0 60000 65536"/>
                  <a:gd name="T18" fmla="*/ 0 w 24"/>
                  <a:gd name="T19" fmla="*/ 0 h 24"/>
                  <a:gd name="T20" fmla="*/ 24 w 24"/>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4" h="24">
                    <a:moveTo>
                      <a:pt x="0" y="13"/>
                    </a:moveTo>
                    <a:cubicBezTo>
                      <a:pt x="0" y="13"/>
                      <a:pt x="1" y="13"/>
                      <a:pt x="2" y="13"/>
                    </a:cubicBezTo>
                    <a:cubicBezTo>
                      <a:pt x="9" y="24"/>
                      <a:pt x="18" y="4"/>
                      <a:pt x="24" y="0"/>
                    </a:cubicBezTo>
                    <a:cubicBezTo>
                      <a:pt x="20" y="9"/>
                      <a:pt x="14" y="16"/>
                      <a:pt x="4" y="20"/>
                    </a:cubicBezTo>
                    <a:cubicBezTo>
                      <a:pt x="3" y="18"/>
                      <a:pt x="2" y="16"/>
                      <a:pt x="0" y="15"/>
                    </a:cubicBezTo>
                    <a:cubicBezTo>
                      <a:pt x="0" y="15"/>
                      <a:pt x="0" y="14"/>
                      <a:pt x="0" y="13"/>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999" name="Freeform 328"/>
              <p:cNvSpPr>
                <a:spLocks/>
              </p:cNvSpPr>
              <p:nvPr/>
            </p:nvSpPr>
            <p:spPr bwMode="auto">
              <a:xfrm>
                <a:off x="1149" y="1364"/>
                <a:ext cx="76" cy="55"/>
              </a:xfrm>
              <a:custGeom>
                <a:avLst/>
                <a:gdLst>
                  <a:gd name="T0" fmla="*/ 160 w 38"/>
                  <a:gd name="T1" fmla="*/ 59 h 27"/>
                  <a:gd name="T2" fmla="*/ 304 w 38"/>
                  <a:gd name="T3" fmla="*/ 59 h 27"/>
                  <a:gd name="T4" fmla="*/ 304 w 38"/>
                  <a:gd name="T5" fmla="*/ 228 h 27"/>
                  <a:gd name="T6" fmla="*/ 0 w 38"/>
                  <a:gd name="T7" fmla="*/ 228 h 27"/>
                  <a:gd name="T8" fmla="*/ 72 w 38"/>
                  <a:gd name="T9" fmla="*/ 0 h 27"/>
                  <a:gd name="T10" fmla="*/ 56 w 38"/>
                  <a:gd name="T11" fmla="*/ 204 h 27"/>
                  <a:gd name="T12" fmla="*/ 288 w 38"/>
                  <a:gd name="T13" fmla="*/ 204 h 27"/>
                  <a:gd name="T14" fmla="*/ 288 w 38"/>
                  <a:gd name="T15" fmla="*/ 75 h 27"/>
                  <a:gd name="T16" fmla="*/ 160 w 38"/>
                  <a:gd name="T17" fmla="*/ 59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27"/>
                  <a:gd name="T29" fmla="*/ 38 w 38"/>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27">
                    <a:moveTo>
                      <a:pt x="20" y="7"/>
                    </a:moveTo>
                    <a:cubicBezTo>
                      <a:pt x="26" y="7"/>
                      <a:pt x="32" y="7"/>
                      <a:pt x="38" y="7"/>
                    </a:cubicBezTo>
                    <a:cubicBezTo>
                      <a:pt x="38" y="13"/>
                      <a:pt x="38" y="20"/>
                      <a:pt x="38" y="27"/>
                    </a:cubicBezTo>
                    <a:cubicBezTo>
                      <a:pt x="25" y="27"/>
                      <a:pt x="13" y="27"/>
                      <a:pt x="0" y="27"/>
                    </a:cubicBezTo>
                    <a:cubicBezTo>
                      <a:pt x="10" y="25"/>
                      <a:pt x="4" y="7"/>
                      <a:pt x="9" y="0"/>
                    </a:cubicBezTo>
                    <a:cubicBezTo>
                      <a:pt x="8" y="8"/>
                      <a:pt x="11" y="20"/>
                      <a:pt x="7" y="24"/>
                    </a:cubicBezTo>
                    <a:cubicBezTo>
                      <a:pt x="16" y="24"/>
                      <a:pt x="26" y="24"/>
                      <a:pt x="36" y="24"/>
                    </a:cubicBezTo>
                    <a:cubicBezTo>
                      <a:pt x="36" y="19"/>
                      <a:pt x="36" y="14"/>
                      <a:pt x="36" y="9"/>
                    </a:cubicBezTo>
                    <a:cubicBezTo>
                      <a:pt x="31" y="8"/>
                      <a:pt x="21" y="12"/>
                      <a:pt x="20" y="7"/>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00" name="Freeform 329"/>
              <p:cNvSpPr>
                <a:spLocks/>
              </p:cNvSpPr>
              <p:nvPr/>
            </p:nvSpPr>
            <p:spPr bwMode="auto">
              <a:xfrm>
                <a:off x="1472" y="1372"/>
                <a:ext cx="128" cy="105"/>
              </a:xfrm>
              <a:custGeom>
                <a:avLst/>
                <a:gdLst>
                  <a:gd name="T0" fmla="*/ 368 w 64"/>
                  <a:gd name="T1" fmla="*/ 428 h 52"/>
                  <a:gd name="T2" fmla="*/ 336 w 64"/>
                  <a:gd name="T3" fmla="*/ 372 h 52"/>
                  <a:gd name="T4" fmla="*/ 496 w 64"/>
                  <a:gd name="T5" fmla="*/ 355 h 52"/>
                  <a:gd name="T6" fmla="*/ 496 w 64"/>
                  <a:gd name="T7" fmla="*/ 24 h 52"/>
                  <a:gd name="T8" fmla="*/ 120 w 64"/>
                  <a:gd name="T9" fmla="*/ 24 h 52"/>
                  <a:gd name="T10" fmla="*/ 16 w 64"/>
                  <a:gd name="T11" fmla="*/ 115 h 52"/>
                  <a:gd name="T12" fmla="*/ 0 w 64"/>
                  <a:gd name="T13" fmla="*/ 265 h 52"/>
                  <a:gd name="T14" fmla="*/ 0 w 64"/>
                  <a:gd name="T15" fmla="*/ 97 h 52"/>
                  <a:gd name="T16" fmla="*/ 104 w 64"/>
                  <a:gd name="T17" fmla="*/ 0 h 52"/>
                  <a:gd name="T18" fmla="*/ 512 w 64"/>
                  <a:gd name="T19" fmla="*/ 0 h 52"/>
                  <a:gd name="T20" fmla="*/ 512 w 64"/>
                  <a:gd name="T21" fmla="*/ 372 h 52"/>
                  <a:gd name="T22" fmla="*/ 352 w 64"/>
                  <a:gd name="T23" fmla="*/ 404 h 52"/>
                  <a:gd name="T24" fmla="*/ 368 w 64"/>
                  <a:gd name="T25" fmla="*/ 404 h 52"/>
                  <a:gd name="T26" fmla="*/ 368 w 64"/>
                  <a:gd name="T27" fmla="*/ 428 h 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2"/>
                  <a:gd name="T44" fmla="*/ 64 w 64"/>
                  <a:gd name="T45" fmla="*/ 52 h 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2">
                    <a:moveTo>
                      <a:pt x="46" y="52"/>
                    </a:moveTo>
                    <a:cubicBezTo>
                      <a:pt x="44" y="51"/>
                      <a:pt x="42" y="49"/>
                      <a:pt x="42" y="45"/>
                    </a:cubicBezTo>
                    <a:cubicBezTo>
                      <a:pt x="46" y="41"/>
                      <a:pt x="55" y="43"/>
                      <a:pt x="62" y="43"/>
                    </a:cubicBezTo>
                    <a:cubicBezTo>
                      <a:pt x="62" y="29"/>
                      <a:pt x="62" y="16"/>
                      <a:pt x="62" y="3"/>
                    </a:cubicBezTo>
                    <a:cubicBezTo>
                      <a:pt x="46" y="3"/>
                      <a:pt x="31" y="3"/>
                      <a:pt x="15" y="3"/>
                    </a:cubicBezTo>
                    <a:cubicBezTo>
                      <a:pt x="17" y="13"/>
                      <a:pt x="11" y="15"/>
                      <a:pt x="2" y="14"/>
                    </a:cubicBezTo>
                    <a:cubicBezTo>
                      <a:pt x="0" y="19"/>
                      <a:pt x="5" y="30"/>
                      <a:pt x="0" y="32"/>
                    </a:cubicBezTo>
                    <a:cubicBezTo>
                      <a:pt x="0" y="25"/>
                      <a:pt x="0" y="18"/>
                      <a:pt x="0" y="12"/>
                    </a:cubicBezTo>
                    <a:cubicBezTo>
                      <a:pt x="9" y="13"/>
                      <a:pt x="16" y="12"/>
                      <a:pt x="13" y="0"/>
                    </a:cubicBezTo>
                    <a:cubicBezTo>
                      <a:pt x="30" y="0"/>
                      <a:pt x="47" y="0"/>
                      <a:pt x="64" y="0"/>
                    </a:cubicBezTo>
                    <a:cubicBezTo>
                      <a:pt x="64" y="15"/>
                      <a:pt x="64" y="30"/>
                      <a:pt x="64" y="45"/>
                    </a:cubicBezTo>
                    <a:cubicBezTo>
                      <a:pt x="58" y="47"/>
                      <a:pt x="43" y="40"/>
                      <a:pt x="44" y="49"/>
                    </a:cubicBezTo>
                    <a:cubicBezTo>
                      <a:pt x="45" y="49"/>
                      <a:pt x="46" y="49"/>
                      <a:pt x="46" y="49"/>
                    </a:cubicBezTo>
                    <a:cubicBezTo>
                      <a:pt x="46" y="50"/>
                      <a:pt x="46" y="51"/>
                      <a:pt x="46" y="5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01" name="Freeform 330"/>
              <p:cNvSpPr>
                <a:spLocks/>
              </p:cNvSpPr>
              <p:nvPr/>
            </p:nvSpPr>
            <p:spPr bwMode="auto">
              <a:xfrm>
                <a:off x="1454" y="1437"/>
                <a:ext cx="18" cy="18"/>
              </a:xfrm>
              <a:custGeom>
                <a:avLst/>
                <a:gdLst>
                  <a:gd name="T0" fmla="*/ 0 w 9"/>
                  <a:gd name="T1" fmla="*/ 72 h 9"/>
                  <a:gd name="T2" fmla="*/ 72 w 9"/>
                  <a:gd name="T3" fmla="*/ 0 h 9"/>
                  <a:gd name="T4" fmla="*/ 16 w 9"/>
                  <a:gd name="T5" fmla="*/ 72 h 9"/>
                  <a:gd name="T6" fmla="*/ 0 w 9"/>
                  <a:gd name="T7" fmla="*/ 72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9"/>
                    </a:moveTo>
                    <a:cubicBezTo>
                      <a:pt x="2" y="5"/>
                      <a:pt x="5" y="2"/>
                      <a:pt x="9" y="0"/>
                    </a:cubicBezTo>
                    <a:cubicBezTo>
                      <a:pt x="8" y="4"/>
                      <a:pt x="3" y="4"/>
                      <a:pt x="2" y="9"/>
                    </a:cubicBezTo>
                    <a:cubicBezTo>
                      <a:pt x="1" y="9"/>
                      <a:pt x="0" y="9"/>
                      <a:pt x="0" y="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02" name="Freeform 331"/>
              <p:cNvSpPr>
                <a:spLocks/>
              </p:cNvSpPr>
              <p:nvPr/>
            </p:nvSpPr>
            <p:spPr bwMode="auto">
              <a:xfrm>
                <a:off x="1454" y="1477"/>
                <a:ext cx="22" cy="22"/>
              </a:xfrm>
              <a:custGeom>
                <a:avLst/>
                <a:gdLst>
                  <a:gd name="T0" fmla="*/ 0 w 11"/>
                  <a:gd name="T1" fmla="*/ 0 h 11"/>
                  <a:gd name="T2" fmla="*/ 16 w 11"/>
                  <a:gd name="T3" fmla="*/ 0 h 11"/>
                  <a:gd name="T4" fmla="*/ 16 w 11"/>
                  <a:gd name="T5" fmla="*/ 16 h 11"/>
                  <a:gd name="T6" fmla="*/ 88 w 11"/>
                  <a:gd name="T7" fmla="*/ 72 h 11"/>
                  <a:gd name="T8" fmla="*/ 88 w 11"/>
                  <a:gd name="T9" fmla="*/ 88 h 11"/>
                  <a:gd name="T10" fmla="*/ 0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0" y="0"/>
                    </a:moveTo>
                    <a:cubicBezTo>
                      <a:pt x="0" y="0"/>
                      <a:pt x="1" y="0"/>
                      <a:pt x="2" y="0"/>
                    </a:cubicBezTo>
                    <a:cubicBezTo>
                      <a:pt x="2" y="0"/>
                      <a:pt x="2" y="1"/>
                      <a:pt x="2" y="2"/>
                    </a:cubicBezTo>
                    <a:cubicBezTo>
                      <a:pt x="6" y="3"/>
                      <a:pt x="6" y="8"/>
                      <a:pt x="11" y="9"/>
                    </a:cubicBezTo>
                    <a:cubicBezTo>
                      <a:pt x="11" y="9"/>
                      <a:pt x="11" y="10"/>
                      <a:pt x="11" y="11"/>
                    </a:cubicBezTo>
                    <a:cubicBezTo>
                      <a:pt x="6" y="8"/>
                      <a:pt x="2" y="4"/>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03" name="Freeform 332"/>
              <p:cNvSpPr>
                <a:spLocks/>
              </p:cNvSpPr>
              <p:nvPr/>
            </p:nvSpPr>
            <p:spPr bwMode="auto">
              <a:xfrm>
                <a:off x="1476" y="1489"/>
                <a:ext cx="98" cy="50"/>
              </a:xfrm>
              <a:custGeom>
                <a:avLst/>
                <a:gdLst>
                  <a:gd name="T0" fmla="*/ 0 w 49"/>
                  <a:gd name="T1" fmla="*/ 40 h 25"/>
                  <a:gd name="T2" fmla="*/ 0 w 49"/>
                  <a:gd name="T3" fmla="*/ 24 h 25"/>
                  <a:gd name="T4" fmla="*/ 72 w 49"/>
                  <a:gd name="T5" fmla="*/ 184 h 25"/>
                  <a:gd name="T6" fmla="*/ 392 w 49"/>
                  <a:gd name="T7" fmla="*/ 184 h 25"/>
                  <a:gd name="T8" fmla="*/ 392 w 49"/>
                  <a:gd name="T9" fmla="*/ 200 h 25"/>
                  <a:gd name="T10" fmla="*/ 48 w 49"/>
                  <a:gd name="T11" fmla="*/ 200 h 25"/>
                  <a:gd name="T12" fmla="*/ 16 w 49"/>
                  <a:gd name="T13" fmla="*/ 40 h 25"/>
                  <a:gd name="T14" fmla="*/ 0 w 49"/>
                  <a:gd name="T15" fmla="*/ 40 h 25"/>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25"/>
                  <a:gd name="T26" fmla="*/ 49 w 49"/>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25">
                    <a:moveTo>
                      <a:pt x="0" y="5"/>
                    </a:moveTo>
                    <a:cubicBezTo>
                      <a:pt x="0" y="4"/>
                      <a:pt x="0" y="3"/>
                      <a:pt x="0" y="3"/>
                    </a:cubicBezTo>
                    <a:cubicBezTo>
                      <a:pt x="12" y="0"/>
                      <a:pt x="8" y="14"/>
                      <a:pt x="9" y="23"/>
                    </a:cubicBezTo>
                    <a:cubicBezTo>
                      <a:pt x="22" y="23"/>
                      <a:pt x="35" y="23"/>
                      <a:pt x="49" y="23"/>
                    </a:cubicBezTo>
                    <a:cubicBezTo>
                      <a:pt x="49" y="23"/>
                      <a:pt x="49" y="24"/>
                      <a:pt x="49" y="25"/>
                    </a:cubicBezTo>
                    <a:cubicBezTo>
                      <a:pt x="35" y="25"/>
                      <a:pt x="21" y="25"/>
                      <a:pt x="6" y="25"/>
                    </a:cubicBezTo>
                    <a:cubicBezTo>
                      <a:pt x="4" y="19"/>
                      <a:pt x="11" y="4"/>
                      <a:pt x="2" y="5"/>
                    </a:cubicBezTo>
                    <a:cubicBezTo>
                      <a:pt x="1" y="5"/>
                      <a:pt x="1" y="5"/>
                      <a:pt x="0" y="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04" name="Freeform 333"/>
              <p:cNvSpPr>
                <a:spLocks/>
              </p:cNvSpPr>
              <p:nvPr/>
            </p:nvSpPr>
            <p:spPr bwMode="auto">
              <a:xfrm>
                <a:off x="1564" y="1471"/>
                <a:ext cx="36" cy="68"/>
              </a:xfrm>
              <a:custGeom>
                <a:avLst/>
                <a:gdLst>
                  <a:gd name="T0" fmla="*/ 0 w 18"/>
                  <a:gd name="T1" fmla="*/ 0 h 34"/>
                  <a:gd name="T2" fmla="*/ 144 w 18"/>
                  <a:gd name="T3" fmla="*/ 144 h 34"/>
                  <a:gd name="T4" fmla="*/ 40 w 18"/>
                  <a:gd name="T5" fmla="*/ 272 h 34"/>
                  <a:gd name="T6" fmla="*/ 40 w 18"/>
                  <a:gd name="T7" fmla="*/ 256 h 34"/>
                  <a:gd name="T8" fmla="*/ 128 w 18"/>
                  <a:gd name="T9" fmla="*/ 144 h 34"/>
                  <a:gd name="T10" fmla="*/ 0 w 18"/>
                  <a:gd name="T11" fmla="*/ 24 h 34"/>
                  <a:gd name="T12" fmla="*/ 0 w 18"/>
                  <a:gd name="T13" fmla="*/ 0 h 34"/>
                  <a:gd name="T14" fmla="*/ 0 60000 65536"/>
                  <a:gd name="T15" fmla="*/ 0 60000 65536"/>
                  <a:gd name="T16" fmla="*/ 0 60000 65536"/>
                  <a:gd name="T17" fmla="*/ 0 60000 65536"/>
                  <a:gd name="T18" fmla="*/ 0 60000 65536"/>
                  <a:gd name="T19" fmla="*/ 0 60000 65536"/>
                  <a:gd name="T20" fmla="*/ 0 60000 65536"/>
                  <a:gd name="T21" fmla="*/ 0 w 18"/>
                  <a:gd name="T22" fmla="*/ 0 h 34"/>
                  <a:gd name="T23" fmla="*/ 18 w 18"/>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34">
                    <a:moveTo>
                      <a:pt x="0" y="0"/>
                    </a:moveTo>
                    <a:cubicBezTo>
                      <a:pt x="7" y="5"/>
                      <a:pt x="13" y="11"/>
                      <a:pt x="18" y="18"/>
                    </a:cubicBezTo>
                    <a:cubicBezTo>
                      <a:pt x="17" y="26"/>
                      <a:pt x="10" y="29"/>
                      <a:pt x="5" y="34"/>
                    </a:cubicBezTo>
                    <a:cubicBezTo>
                      <a:pt x="5" y="33"/>
                      <a:pt x="5" y="32"/>
                      <a:pt x="5" y="32"/>
                    </a:cubicBezTo>
                    <a:cubicBezTo>
                      <a:pt x="9" y="28"/>
                      <a:pt x="15" y="26"/>
                      <a:pt x="16" y="18"/>
                    </a:cubicBezTo>
                    <a:cubicBezTo>
                      <a:pt x="12" y="12"/>
                      <a:pt x="7" y="7"/>
                      <a:pt x="0" y="3"/>
                    </a:cubicBezTo>
                    <a:cubicBezTo>
                      <a:pt x="0" y="2"/>
                      <a:pt x="0" y="1"/>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005" name="Freeform 334"/>
              <p:cNvSpPr>
                <a:spLocks/>
              </p:cNvSpPr>
              <p:nvPr/>
            </p:nvSpPr>
            <p:spPr bwMode="auto">
              <a:xfrm>
                <a:off x="1422" y="1394"/>
                <a:ext cx="42" cy="47"/>
              </a:xfrm>
              <a:custGeom>
                <a:avLst/>
                <a:gdLst>
                  <a:gd name="T0" fmla="*/ 0 w 21"/>
                  <a:gd name="T1" fmla="*/ 76 h 23"/>
                  <a:gd name="T2" fmla="*/ 104 w 21"/>
                  <a:gd name="T3" fmla="*/ 180 h 23"/>
                  <a:gd name="T4" fmla="*/ 144 w 21"/>
                  <a:gd name="T5" fmla="*/ 25 h 23"/>
                  <a:gd name="T6" fmla="*/ 0 w 21"/>
                  <a:gd name="T7" fmla="*/ 59 h 23"/>
                  <a:gd name="T8" fmla="*/ 160 w 21"/>
                  <a:gd name="T9" fmla="*/ 8 h 23"/>
                  <a:gd name="T10" fmla="*/ 128 w 21"/>
                  <a:gd name="T11" fmla="*/ 196 h 23"/>
                  <a:gd name="T12" fmla="*/ 0 w 21"/>
                  <a:gd name="T13" fmla="*/ 76 h 23"/>
                  <a:gd name="T14" fmla="*/ 0 60000 65536"/>
                  <a:gd name="T15" fmla="*/ 0 60000 65536"/>
                  <a:gd name="T16" fmla="*/ 0 60000 65536"/>
                  <a:gd name="T17" fmla="*/ 0 60000 65536"/>
                  <a:gd name="T18" fmla="*/ 0 60000 65536"/>
                  <a:gd name="T19" fmla="*/ 0 60000 65536"/>
                  <a:gd name="T20" fmla="*/ 0 60000 65536"/>
                  <a:gd name="T21" fmla="*/ 0 w 21"/>
                  <a:gd name="T22" fmla="*/ 0 h 23"/>
                  <a:gd name="T23" fmla="*/ 21 w 2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3">
                    <a:moveTo>
                      <a:pt x="0" y="9"/>
                    </a:moveTo>
                    <a:cubicBezTo>
                      <a:pt x="6" y="12"/>
                      <a:pt x="8" y="18"/>
                      <a:pt x="13" y="21"/>
                    </a:cubicBezTo>
                    <a:cubicBezTo>
                      <a:pt x="19" y="18"/>
                      <a:pt x="18" y="10"/>
                      <a:pt x="18" y="3"/>
                    </a:cubicBezTo>
                    <a:cubicBezTo>
                      <a:pt x="9" y="2"/>
                      <a:pt x="4" y="3"/>
                      <a:pt x="0" y="7"/>
                    </a:cubicBezTo>
                    <a:cubicBezTo>
                      <a:pt x="1" y="0"/>
                      <a:pt x="11" y="0"/>
                      <a:pt x="20" y="1"/>
                    </a:cubicBezTo>
                    <a:cubicBezTo>
                      <a:pt x="21" y="10"/>
                      <a:pt x="20" y="18"/>
                      <a:pt x="16" y="23"/>
                    </a:cubicBezTo>
                    <a:cubicBezTo>
                      <a:pt x="7" y="21"/>
                      <a:pt x="5" y="15"/>
                      <a:pt x="0" y="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06" name="Freeform 335"/>
              <p:cNvSpPr>
                <a:spLocks/>
              </p:cNvSpPr>
              <p:nvPr/>
            </p:nvSpPr>
            <p:spPr bwMode="auto">
              <a:xfrm>
                <a:off x="1786" y="1406"/>
                <a:ext cx="180" cy="61"/>
              </a:xfrm>
              <a:custGeom>
                <a:avLst/>
                <a:gdLst>
                  <a:gd name="T0" fmla="*/ 720 w 90"/>
                  <a:gd name="T1" fmla="*/ 49 h 30"/>
                  <a:gd name="T2" fmla="*/ 592 w 90"/>
                  <a:gd name="T3" fmla="*/ 24 h 30"/>
                  <a:gd name="T4" fmla="*/ 560 w 90"/>
                  <a:gd name="T5" fmla="*/ 128 h 30"/>
                  <a:gd name="T6" fmla="*/ 8 w 90"/>
                  <a:gd name="T7" fmla="*/ 252 h 30"/>
                  <a:gd name="T8" fmla="*/ 8 w 90"/>
                  <a:gd name="T9" fmla="*/ 100 h 30"/>
                  <a:gd name="T10" fmla="*/ 544 w 90"/>
                  <a:gd name="T11" fmla="*/ 100 h 30"/>
                  <a:gd name="T12" fmla="*/ 560 w 90"/>
                  <a:gd name="T13" fmla="*/ 8 h 30"/>
                  <a:gd name="T14" fmla="*/ 720 w 90"/>
                  <a:gd name="T15" fmla="*/ 24 h 30"/>
                  <a:gd name="T16" fmla="*/ 720 w 90"/>
                  <a:gd name="T17" fmla="*/ 49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30"/>
                  <a:gd name="T29" fmla="*/ 90 w 9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30">
                    <a:moveTo>
                      <a:pt x="90" y="6"/>
                    </a:moveTo>
                    <a:cubicBezTo>
                      <a:pt x="87" y="3"/>
                      <a:pt x="80" y="3"/>
                      <a:pt x="74" y="3"/>
                    </a:cubicBezTo>
                    <a:cubicBezTo>
                      <a:pt x="70" y="4"/>
                      <a:pt x="74" y="13"/>
                      <a:pt x="70" y="15"/>
                    </a:cubicBezTo>
                    <a:cubicBezTo>
                      <a:pt x="47" y="20"/>
                      <a:pt x="0" y="1"/>
                      <a:pt x="1" y="30"/>
                    </a:cubicBezTo>
                    <a:cubicBezTo>
                      <a:pt x="1" y="24"/>
                      <a:pt x="1" y="18"/>
                      <a:pt x="1" y="12"/>
                    </a:cubicBezTo>
                    <a:cubicBezTo>
                      <a:pt x="23" y="12"/>
                      <a:pt x="45" y="12"/>
                      <a:pt x="68" y="12"/>
                    </a:cubicBezTo>
                    <a:cubicBezTo>
                      <a:pt x="73" y="13"/>
                      <a:pt x="69" y="4"/>
                      <a:pt x="70" y="1"/>
                    </a:cubicBezTo>
                    <a:cubicBezTo>
                      <a:pt x="77" y="2"/>
                      <a:pt x="86" y="0"/>
                      <a:pt x="90" y="3"/>
                    </a:cubicBezTo>
                    <a:cubicBezTo>
                      <a:pt x="90" y="4"/>
                      <a:pt x="90" y="5"/>
                      <a:pt x="90" y="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07" name="Freeform 336"/>
              <p:cNvSpPr>
                <a:spLocks/>
              </p:cNvSpPr>
              <p:nvPr/>
            </p:nvSpPr>
            <p:spPr bwMode="auto">
              <a:xfrm>
                <a:off x="1744" y="1467"/>
                <a:ext cx="44" cy="46"/>
              </a:xfrm>
              <a:custGeom>
                <a:avLst/>
                <a:gdLst>
                  <a:gd name="T0" fmla="*/ 0 w 22"/>
                  <a:gd name="T1" fmla="*/ 184 h 23"/>
                  <a:gd name="T2" fmla="*/ 176 w 22"/>
                  <a:gd name="T3" fmla="*/ 0 h 23"/>
                  <a:gd name="T4" fmla="*/ 16 w 22"/>
                  <a:gd name="T5" fmla="*/ 184 h 23"/>
                  <a:gd name="T6" fmla="*/ 0 w 22"/>
                  <a:gd name="T7" fmla="*/ 184 h 23"/>
                  <a:gd name="T8" fmla="*/ 0 60000 65536"/>
                  <a:gd name="T9" fmla="*/ 0 60000 65536"/>
                  <a:gd name="T10" fmla="*/ 0 60000 65536"/>
                  <a:gd name="T11" fmla="*/ 0 60000 65536"/>
                  <a:gd name="T12" fmla="*/ 0 w 22"/>
                  <a:gd name="T13" fmla="*/ 0 h 23"/>
                  <a:gd name="T14" fmla="*/ 22 w 22"/>
                  <a:gd name="T15" fmla="*/ 23 h 23"/>
                </a:gdLst>
                <a:ahLst/>
                <a:cxnLst>
                  <a:cxn ang="T8">
                    <a:pos x="T0" y="T1"/>
                  </a:cxn>
                  <a:cxn ang="T9">
                    <a:pos x="T2" y="T3"/>
                  </a:cxn>
                  <a:cxn ang="T10">
                    <a:pos x="T4" y="T5"/>
                  </a:cxn>
                  <a:cxn ang="T11">
                    <a:pos x="T6" y="T7"/>
                  </a:cxn>
                </a:cxnLst>
                <a:rect l="T12" t="T13" r="T14" b="T15"/>
                <a:pathLst>
                  <a:path w="22" h="23">
                    <a:moveTo>
                      <a:pt x="0" y="23"/>
                    </a:moveTo>
                    <a:cubicBezTo>
                      <a:pt x="6" y="14"/>
                      <a:pt x="13" y="7"/>
                      <a:pt x="22" y="0"/>
                    </a:cubicBezTo>
                    <a:cubicBezTo>
                      <a:pt x="16" y="9"/>
                      <a:pt x="7" y="14"/>
                      <a:pt x="2" y="23"/>
                    </a:cubicBezTo>
                    <a:cubicBezTo>
                      <a:pt x="1" y="23"/>
                      <a:pt x="0" y="23"/>
                      <a:pt x="0" y="23"/>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08" name="Freeform 337"/>
              <p:cNvSpPr>
                <a:spLocks/>
              </p:cNvSpPr>
              <p:nvPr/>
            </p:nvSpPr>
            <p:spPr bwMode="auto">
              <a:xfrm>
                <a:off x="1836" y="1499"/>
                <a:ext cx="32" cy="30"/>
              </a:xfrm>
              <a:custGeom>
                <a:avLst/>
                <a:gdLst>
                  <a:gd name="T0" fmla="*/ 0 w 16"/>
                  <a:gd name="T1" fmla="*/ 104 h 15"/>
                  <a:gd name="T2" fmla="*/ 128 w 16"/>
                  <a:gd name="T3" fmla="*/ 0 h 15"/>
                  <a:gd name="T4" fmla="*/ 0 w 16"/>
                  <a:gd name="T5" fmla="*/ 120 h 15"/>
                  <a:gd name="T6" fmla="*/ 0 w 16"/>
                  <a:gd name="T7" fmla="*/ 104 h 15"/>
                  <a:gd name="T8" fmla="*/ 0 60000 65536"/>
                  <a:gd name="T9" fmla="*/ 0 60000 65536"/>
                  <a:gd name="T10" fmla="*/ 0 60000 65536"/>
                  <a:gd name="T11" fmla="*/ 0 60000 65536"/>
                  <a:gd name="T12" fmla="*/ 0 w 16"/>
                  <a:gd name="T13" fmla="*/ 0 h 15"/>
                  <a:gd name="T14" fmla="*/ 16 w 16"/>
                  <a:gd name="T15" fmla="*/ 15 h 15"/>
                </a:gdLst>
                <a:ahLst/>
                <a:cxnLst>
                  <a:cxn ang="T8">
                    <a:pos x="T0" y="T1"/>
                  </a:cxn>
                  <a:cxn ang="T9">
                    <a:pos x="T2" y="T3"/>
                  </a:cxn>
                  <a:cxn ang="T10">
                    <a:pos x="T4" y="T5"/>
                  </a:cxn>
                  <a:cxn ang="T11">
                    <a:pos x="T6" y="T7"/>
                  </a:cxn>
                </a:cxnLst>
                <a:rect l="T12" t="T13" r="T14" b="T15"/>
                <a:pathLst>
                  <a:path w="16" h="15">
                    <a:moveTo>
                      <a:pt x="0" y="13"/>
                    </a:moveTo>
                    <a:cubicBezTo>
                      <a:pt x="7" y="10"/>
                      <a:pt x="9" y="3"/>
                      <a:pt x="16" y="0"/>
                    </a:cubicBezTo>
                    <a:cubicBezTo>
                      <a:pt x="12" y="6"/>
                      <a:pt x="7" y="11"/>
                      <a:pt x="0" y="15"/>
                    </a:cubicBezTo>
                    <a:cubicBezTo>
                      <a:pt x="0" y="15"/>
                      <a:pt x="0" y="14"/>
                      <a:pt x="0" y="13"/>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09" name="Freeform 338"/>
              <p:cNvSpPr>
                <a:spLocks/>
              </p:cNvSpPr>
              <p:nvPr/>
            </p:nvSpPr>
            <p:spPr bwMode="auto">
              <a:xfrm>
                <a:off x="1876" y="1499"/>
                <a:ext cx="40" cy="40"/>
              </a:xfrm>
              <a:custGeom>
                <a:avLst/>
                <a:gdLst>
                  <a:gd name="T0" fmla="*/ 0 w 20"/>
                  <a:gd name="T1" fmla="*/ 0 h 20"/>
                  <a:gd name="T2" fmla="*/ 160 w 20"/>
                  <a:gd name="T3" fmla="*/ 160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0"/>
                    </a:moveTo>
                    <a:cubicBezTo>
                      <a:pt x="8" y="6"/>
                      <a:pt x="15" y="12"/>
                      <a:pt x="20" y="20"/>
                    </a:cubicBezTo>
                    <a:cubicBezTo>
                      <a:pt x="13" y="14"/>
                      <a:pt x="6" y="7"/>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10" name="Freeform 339"/>
              <p:cNvSpPr>
                <a:spLocks/>
              </p:cNvSpPr>
              <p:nvPr/>
            </p:nvSpPr>
            <p:spPr bwMode="auto">
              <a:xfrm>
                <a:off x="1912" y="1535"/>
                <a:ext cx="152" cy="76"/>
              </a:xfrm>
              <a:custGeom>
                <a:avLst/>
                <a:gdLst>
                  <a:gd name="T0" fmla="*/ 16 w 76"/>
                  <a:gd name="T1" fmla="*/ 16 h 38"/>
                  <a:gd name="T2" fmla="*/ 40 w 76"/>
                  <a:gd name="T3" fmla="*/ 160 h 38"/>
                  <a:gd name="T4" fmla="*/ 432 w 76"/>
                  <a:gd name="T5" fmla="*/ 32 h 38"/>
                  <a:gd name="T6" fmla="*/ 608 w 76"/>
                  <a:gd name="T7" fmla="*/ 32 h 38"/>
                  <a:gd name="T8" fmla="*/ 608 w 76"/>
                  <a:gd name="T9" fmla="*/ 48 h 38"/>
                  <a:gd name="T10" fmla="*/ 432 w 76"/>
                  <a:gd name="T11" fmla="*/ 48 h 38"/>
                  <a:gd name="T12" fmla="*/ 448 w 76"/>
                  <a:gd name="T13" fmla="*/ 304 h 38"/>
                  <a:gd name="T14" fmla="*/ 432 w 76"/>
                  <a:gd name="T15" fmla="*/ 304 h 38"/>
                  <a:gd name="T16" fmla="*/ 376 w 76"/>
                  <a:gd name="T17" fmla="*/ 160 h 38"/>
                  <a:gd name="T18" fmla="*/ 376 w 76"/>
                  <a:gd name="T19" fmla="*/ 136 h 38"/>
                  <a:gd name="T20" fmla="*/ 40 w 76"/>
                  <a:gd name="T21" fmla="*/ 192 h 38"/>
                  <a:gd name="T22" fmla="*/ 16 w 76"/>
                  <a:gd name="T23" fmla="*/ 16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
                  <a:gd name="T37" fmla="*/ 0 h 38"/>
                  <a:gd name="T38" fmla="*/ 76 w 76"/>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 h="38">
                    <a:moveTo>
                      <a:pt x="2" y="2"/>
                    </a:moveTo>
                    <a:cubicBezTo>
                      <a:pt x="8" y="4"/>
                      <a:pt x="3" y="14"/>
                      <a:pt x="5" y="20"/>
                    </a:cubicBezTo>
                    <a:cubicBezTo>
                      <a:pt x="8" y="0"/>
                      <a:pt x="54" y="22"/>
                      <a:pt x="54" y="4"/>
                    </a:cubicBezTo>
                    <a:cubicBezTo>
                      <a:pt x="61" y="4"/>
                      <a:pt x="69" y="4"/>
                      <a:pt x="76" y="4"/>
                    </a:cubicBezTo>
                    <a:cubicBezTo>
                      <a:pt x="76" y="5"/>
                      <a:pt x="76" y="6"/>
                      <a:pt x="76" y="6"/>
                    </a:cubicBezTo>
                    <a:cubicBezTo>
                      <a:pt x="69" y="6"/>
                      <a:pt x="61" y="6"/>
                      <a:pt x="54" y="6"/>
                    </a:cubicBezTo>
                    <a:cubicBezTo>
                      <a:pt x="53" y="17"/>
                      <a:pt x="55" y="37"/>
                      <a:pt x="56" y="38"/>
                    </a:cubicBezTo>
                    <a:cubicBezTo>
                      <a:pt x="55" y="38"/>
                      <a:pt x="55" y="38"/>
                      <a:pt x="54" y="38"/>
                    </a:cubicBezTo>
                    <a:cubicBezTo>
                      <a:pt x="48" y="35"/>
                      <a:pt x="56" y="12"/>
                      <a:pt x="47" y="20"/>
                    </a:cubicBezTo>
                    <a:cubicBezTo>
                      <a:pt x="47" y="19"/>
                      <a:pt x="47" y="18"/>
                      <a:pt x="47" y="17"/>
                    </a:cubicBezTo>
                    <a:cubicBezTo>
                      <a:pt x="48" y="9"/>
                      <a:pt x="3" y="9"/>
                      <a:pt x="5" y="24"/>
                    </a:cubicBezTo>
                    <a:cubicBezTo>
                      <a:pt x="0" y="21"/>
                      <a:pt x="4" y="9"/>
                      <a:pt x="2"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11" name="Freeform 340"/>
              <p:cNvSpPr>
                <a:spLocks/>
              </p:cNvSpPr>
              <p:nvPr/>
            </p:nvSpPr>
            <p:spPr bwMode="auto">
              <a:xfrm>
                <a:off x="1974" y="1569"/>
                <a:ext cx="32" cy="58"/>
              </a:xfrm>
              <a:custGeom>
                <a:avLst/>
                <a:gdLst>
                  <a:gd name="T0" fmla="*/ 112 w 16"/>
                  <a:gd name="T1" fmla="*/ 232 h 29"/>
                  <a:gd name="T2" fmla="*/ 0 w 16"/>
                  <a:gd name="T3" fmla="*/ 112 h 29"/>
                  <a:gd name="T4" fmla="*/ 128 w 16"/>
                  <a:gd name="T5" fmla="*/ 0 h 29"/>
                  <a:gd name="T6" fmla="*/ 128 w 16"/>
                  <a:gd name="T7" fmla="*/ 24 h 29"/>
                  <a:gd name="T8" fmla="*/ 24 w 16"/>
                  <a:gd name="T9" fmla="*/ 112 h 29"/>
                  <a:gd name="T10" fmla="*/ 112 w 16"/>
                  <a:gd name="T11" fmla="*/ 232 h 29"/>
                  <a:gd name="T12" fmla="*/ 0 60000 65536"/>
                  <a:gd name="T13" fmla="*/ 0 60000 65536"/>
                  <a:gd name="T14" fmla="*/ 0 60000 65536"/>
                  <a:gd name="T15" fmla="*/ 0 60000 65536"/>
                  <a:gd name="T16" fmla="*/ 0 60000 65536"/>
                  <a:gd name="T17" fmla="*/ 0 60000 65536"/>
                  <a:gd name="T18" fmla="*/ 0 w 16"/>
                  <a:gd name="T19" fmla="*/ 0 h 29"/>
                  <a:gd name="T20" fmla="*/ 16 w 16"/>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16" h="29">
                    <a:moveTo>
                      <a:pt x="14" y="29"/>
                    </a:moveTo>
                    <a:cubicBezTo>
                      <a:pt x="9" y="25"/>
                      <a:pt x="2" y="22"/>
                      <a:pt x="0" y="14"/>
                    </a:cubicBezTo>
                    <a:cubicBezTo>
                      <a:pt x="7" y="11"/>
                      <a:pt x="9" y="4"/>
                      <a:pt x="16" y="0"/>
                    </a:cubicBezTo>
                    <a:cubicBezTo>
                      <a:pt x="16" y="1"/>
                      <a:pt x="16" y="2"/>
                      <a:pt x="16" y="3"/>
                    </a:cubicBezTo>
                    <a:cubicBezTo>
                      <a:pt x="10" y="5"/>
                      <a:pt x="9" y="12"/>
                      <a:pt x="3" y="14"/>
                    </a:cubicBezTo>
                    <a:cubicBezTo>
                      <a:pt x="3" y="22"/>
                      <a:pt x="12" y="23"/>
                      <a:pt x="14" y="2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12" name="Freeform 341"/>
              <p:cNvSpPr>
                <a:spLocks/>
              </p:cNvSpPr>
              <p:nvPr/>
            </p:nvSpPr>
            <p:spPr bwMode="auto">
              <a:xfrm>
                <a:off x="2006" y="1611"/>
                <a:ext cx="18" cy="16"/>
              </a:xfrm>
              <a:custGeom>
                <a:avLst/>
                <a:gdLst>
                  <a:gd name="T0" fmla="*/ 0 w 9"/>
                  <a:gd name="T1" fmla="*/ 64 h 8"/>
                  <a:gd name="T2" fmla="*/ 56 w 9"/>
                  <a:gd name="T3" fmla="*/ 0 h 8"/>
                  <a:gd name="T4" fmla="*/ 72 w 9"/>
                  <a:gd name="T5" fmla="*/ 0 h 8"/>
                  <a:gd name="T6" fmla="*/ 0 w 9"/>
                  <a:gd name="T7" fmla="*/ 64 h 8"/>
                  <a:gd name="T8" fmla="*/ 0 60000 65536"/>
                  <a:gd name="T9" fmla="*/ 0 60000 65536"/>
                  <a:gd name="T10" fmla="*/ 0 60000 65536"/>
                  <a:gd name="T11" fmla="*/ 0 60000 65536"/>
                  <a:gd name="T12" fmla="*/ 0 w 9"/>
                  <a:gd name="T13" fmla="*/ 0 h 8"/>
                  <a:gd name="T14" fmla="*/ 9 w 9"/>
                  <a:gd name="T15" fmla="*/ 8 h 8"/>
                </a:gdLst>
                <a:ahLst/>
                <a:cxnLst>
                  <a:cxn ang="T8">
                    <a:pos x="T0" y="T1"/>
                  </a:cxn>
                  <a:cxn ang="T9">
                    <a:pos x="T2" y="T3"/>
                  </a:cxn>
                  <a:cxn ang="T10">
                    <a:pos x="T4" y="T5"/>
                  </a:cxn>
                  <a:cxn ang="T11">
                    <a:pos x="T6" y="T7"/>
                  </a:cxn>
                </a:cxnLst>
                <a:rect l="T12" t="T13" r="T14" b="T15"/>
                <a:pathLst>
                  <a:path w="9" h="8">
                    <a:moveTo>
                      <a:pt x="0" y="8"/>
                    </a:moveTo>
                    <a:cubicBezTo>
                      <a:pt x="1" y="4"/>
                      <a:pt x="6" y="4"/>
                      <a:pt x="7" y="0"/>
                    </a:cubicBezTo>
                    <a:cubicBezTo>
                      <a:pt x="8" y="0"/>
                      <a:pt x="8" y="0"/>
                      <a:pt x="9" y="0"/>
                    </a:cubicBezTo>
                    <a:cubicBezTo>
                      <a:pt x="7" y="3"/>
                      <a:pt x="4" y="6"/>
                      <a:pt x="0" y="8"/>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13" name="Freeform 342"/>
              <p:cNvSpPr>
                <a:spLocks/>
              </p:cNvSpPr>
              <p:nvPr/>
            </p:nvSpPr>
            <p:spPr bwMode="auto">
              <a:xfrm>
                <a:off x="2064" y="1503"/>
                <a:ext cx="44" cy="44"/>
              </a:xfrm>
              <a:custGeom>
                <a:avLst/>
                <a:gdLst>
                  <a:gd name="T0" fmla="*/ 0 w 22"/>
                  <a:gd name="T1" fmla="*/ 160 h 22"/>
                  <a:gd name="T2" fmla="*/ 160 w 22"/>
                  <a:gd name="T3" fmla="*/ 0 h 22"/>
                  <a:gd name="T4" fmla="*/ 176 w 22"/>
                  <a:gd name="T5" fmla="*/ 0 h 22"/>
                  <a:gd name="T6" fmla="*/ 0 w 22"/>
                  <a:gd name="T7" fmla="*/ 176 h 22"/>
                  <a:gd name="T8" fmla="*/ 0 w 22"/>
                  <a:gd name="T9" fmla="*/ 160 h 22"/>
                  <a:gd name="T10" fmla="*/ 0 60000 65536"/>
                  <a:gd name="T11" fmla="*/ 0 60000 65536"/>
                  <a:gd name="T12" fmla="*/ 0 60000 65536"/>
                  <a:gd name="T13" fmla="*/ 0 60000 65536"/>
                  <a:gd name="T14" fmla="*/ 0 60000 65536"/>
                  <a:gd name="T15" fmla="*/ 0 w 22"/>
                  <a:gd name="T16" fmla="*/ 0 h 22"/>
                  <a:gd name="T17" fmla="*/ 22 w 22"/>
                  <a:gd name="T18" fmla="*/ 22 h 22"/>
                </a:gdLst>
                <a:ahLst/>
                <a:cxnLst>
                  <a:cxn ang="T10">
                    <a:pos x="T0" y="T1"/>
                  </a:cxn>
                  <a:cxn ang="T11">
                    <a:pos x="T2" y="T3"/>
                  </a:cxn>
                  <a:cxn ang="T12">
                    <a:pos x="T4" y="T5"/>
                  </a:cxn>
                  <a:cxn ang="T13">
                    <a:pos x="T6" y="T7"/>
                  </a:cxn>
                  <a:cxn ang="T14">
                    <a:pos x="T8" y="T9"/>
                  </a:cxn>
                </a:cxnLst>
                <a:rect l="T15" t="T16" r="T17" b="T18"/>
                <a:pathLst>
                  <a:path w="22" h="22">
                    <a:moveTo>
                      <a:pt x="0" y="20"/>
                    </a:moveTo>
                    <a:cubicBezTo>
                      <a:pt x="8" y="14"/>
                      <a:pt x="14" y="8"/>
                      <a:pt x="20" y="0"/>
                    </a:cubicBezTo>
                    <a:cubicBezTo>
                      <a:pt x="21" y="0"/>
                      <a:pt x="22" y="0"/>
                      <a:pt x="22" y="0"/>
                    </a:cubicBezTo>
                    <a:cubicBezTo>
                      <a:pt x="16" y="8"/>
                      <a:pt x="8" y="16"/>
                      <a:pt x="0" y="22"/>
                    </a:cubicBezTo>
                    <a:cubicBezTo>
                      <a:pt x="0" y="22"/>
                      <a:pt x="0" y="21"/>
                      <a:pt x="0" y="2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14" name="Freeform 343"/>
              <p:cNvSpPr>
                <a:spLocks/>
              </p:cNvSpPr>
              <p:nvPr/>
            </p:nvSpPr>
            <p:spPr bwMode="auto">
              <a:xfrm>
                <a:off x="2010" y="1439"/>
                <a:ext cx="118" cy="64"/>
              </a:xfrm>
              <a:custGeom>
                <a:avLst/>
                <a:gdLst>
                  <a:gd name="T0" fmla="*/ 0 w 59"/>
                  <a:gd name="T1" fmla="*/ 96 h 32"/>
                  <a:gd name="T2" fmla="*/ 24 w 59"/>
                  <a:gd name="T3" fmla="*/ 96 h 32"/>
                  <a:gd name="T4" fmla="*/ 392 w 59"/>
                  <a:gd name="T5" fmla="*/ 256 h 32"/>
                  <a:gd name="T6" fmla="*/ 376 w 59"/>
                  <a:gd name="T7" fmla="*/ 256 h 32"/>
                  <a:gd name="T8" fmla="*/ 376 w 59"/>
                  <a:gd name="T9" fmla="*/ 128 h 32"/>
                  <a:gd name="T10" fmla="*/ 0 w 59"/>
                  <a:gd name="T11" fmla="*/ 96 h 32"/>
                  <a:gd name="T12" fmla="*/ 0 60000 65536"/>
                  <a:gd name="T13" fmla="*/ 0 60000 65536"/>
                  <a:gd name="T14" fmla="*/ 0 60000 65536"/>
                  <a:gd name="T15" fmla="*/ 0 60000 65536"/>
                  <a:gd name="T16" fmla="*/ 0 60000 65536"/>
                  <a:gd name="T17" fmla="*/ 0 60000 65536"/>
                  <a:gd name="T18" fmla="*/ 0 w 59"/>
                  <a:gd name="T19" fmla="*/ 0 h 32"/>
                  <a:gd name="T20" fmla="*/ 59 w 59"/>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59" h="32">
                    <a:moveTo>
                      <a:pt x="0" y="12"/>
                    </a:moveTo>
                    <a:cubicBezTo>
                      <a:pt x="1" y="12"/>
                      <a:pt x="2" y="12"/>
                      <a:pt x="3" y="12"/>
                    </a:cubicBezTo>
                    <a:cubicBezTo>
                      <a:pt x="15" y="21"/>
                      <a:pt x="59" y="0"/>
                      <a:pt x="49" y="32"/>
                    </a:cubicBezTo>
                    <a:cubicBezTo>
                      <a:pt x="49" y="32"/>
                      <a:pt x="48" y="32"/>
                      <a:pt x="47" y="32"/>
                    </a:cubicBezTo>
                    <a:cubicBezTo>
                      <a:pt x="47" y="27"/>
                      <a:pt x="47" y="22"/>
                      <a:pt x="47" y="16"/>
                    </a:cubicBezTo>
                    <a:cubicBezTo>
                      <a:pt x="32" y="14"/>
                      <a:pt x="8" y="22"/>
                      <a:pt x="0" y="1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15" name="Freeform 344"/>
              <p:cNvSpPr>
                <a:spLocks/>
              </p:cNvSpPr>
              <p:nvPr/>
            </p:nvSpPr>
            <p:spPr bwMode="auto">
              <a:xfrm>
                <a:off x="1966" y="1419"/>
                <a:ext cx="50" cy="44"/>
              </a:xfrm>
              <a:custGeom>
                <a:avLst/>
                <a:gdLst>
                  <a:gd name="T0" fmla="*/ 0 w 25"/>
                  <a:gd name="T1" fmla="*/ 0 h 22"/>
                  <a:gd name="T2" fmla="*/ 200 w 25"/>
                  <a:gd name="T3" fmla="*/ 176 h 22"/>
                  <a:gd name="T4" fmla="*/ 176 w 25"/>
                  <a:gd name="T5" fmla="*/ 176 h 22"/>
                  <a:gd name="T6" fmla="*/ 0 w 25"/>
                  <a:gd name="T7" fmla="*/ 0 h 22"/>
                  <a:gd name="T8" fmla="*/ 0 60000 65536"/>
                  <a:gd name="T9" fmla="*/ 0 60000 65536"/>
                  <a:gd name="T10" fmla="*/ 0 60000 65536"/>
                  <a:gd name="T11" fmla="*/ 0 60000 65536"/>
                  <a:gd name="T12" fmla="*/ 0 w 25"/>
                  <a:gd name="T13" fmla="*/ 0 h 22"/>
                  <a:gd name="T14" fmla="*/ 25 w 25"/>
                  <a:gd name="T15" fmla="*/ 22 h 22"/>
                </a:gdLst>
                <a:ahLst/>
                <a:cxnLst>
                  <a:cxn ang="T8">
                    <a:pos x="T0" y="T1"/>
                  </a:cxn>
                  <a:cxn ang="T9">
                    <a:pos x="T2" y="T3"/>
                  </a:cxn>
                  <a:cxn ang="T10">
                    <a:pos x="T4" y="T5"/>
                  </a:cxn>
                  <a:cxn ang="T11">
                    <a:pos x="T6" y="T7"/>
                  </a:cxn>
                </a:cxnLst>
                <a:rect l="T12" t="T13" r="T14" b="T15"/>
                <a:pathLst>
                  <a:path w="25" h="22">
                    <a:moveTo>
                      <a:pt x="0" y="0"/>
                    </a:moveTo>
                    <a:cubicBezTo>
                      <a:pt x="11" y="4"/>
                      <a:pt x="17" y="14"/>
                      <a:pt x="25" y="22"/>
                    </a:cubicBezTo>
                    <a:cubicBezTo>
                      <a:pt x="24" y="22"/>
                      <a:pt x="23" y="22"/>
                      <a:pt x="22" y="22"/>
                    </a:cubicBezTo>
                    <a:cubicBezTo>
                      <a:pt x="16" y="13"/>
                      <a:pt x="8" y="7"/>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16" name="Freeform 345"/>
              <p:cNvSpPr>
                <a:spLocks/>
              </p:cNvSpPr>
              <p:nvPr/>
            </p:nvSpPr>
            <p:spPr bwMode="auto">
              <a:xfrm>
                <a:off x="1744" y="1513"/>
                <a:ext cx="92" cy="28"/>
              </a:xfrm>
              <a:custGeom>
                <a:avLst/>
                <a:gdLst>
                  <a:gd name="T0" fmla="*/ 0 w 46"/>
                  <a:gd name="T1" fmla="*/ 0 h 14"/>
                  <a:gd name="T2" fmla="*/ 16 w 46"/>
                  <a:gd name="T3" fmla="*/ 0 h 14"/>
                  <a:gd name="T4" fmla="*/ 368 w 46"/>
                  <a:gd name="T5" fmla="*/ 48 h 14"/>
                  <a:gd name="T6" fmla="*/ 368 w 46"/>
                  <a:gd name="T7" fmla="*/ 64 h 14"/>
                  <a:gd name="T8" fmla="*/ 0 w 46"/>
                  <a:gd name="T9" fmla="*/ 64 h 14"/>
                  <a:gd name="T10" fmla="*/ 0 w 46"/>
                  <a:gd name="T11" fmla="*/ 0 h 14"/>
                  <a:gd name="T12" fmla="*/ 0 60000 65536"/>
                  <a:gd name="T13" fmla="*/ 0 60000 65536"/>
                  <a:gd name="T14" fmla="*/ 0 60000 65536"/>
                  <a:gd name="T15" fmla="*/ 0 60000 65536"/>
                  <a:gd name="T16" fmla="*/ 0 60000 65536"/>
                  <a:gd name="T17" fmla="*/ 0 60000 65536"/>
                  <a:gd name="T18" fmla="*/ 0 w 46"/>
                  <a:gd name="T19" fmla="*/ 0 h 14"/>
                  <a:gd name="T20" fmla="*/ 46 w 46"/>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46" h="14">
                    <a:moveTo>
                      <a:pt x="0" y="0"/>
                    </a:moveTo>
                    <a:cubicBezTo>
                      <a:pt x="0" y="0"/>
                      <a:pt x="1" y="0"/>
                      <a:pt x="2" y="0"/>
                    </a:cubicBezTo>
                    <a:cubicBezTo>
                      <a:pt x="4" y="14"/>
                      <a:pt x="33" y="3"/>
                      <a:pt x="46" y="6"/>
                    </a:cubicBezTo>
                    <a:cubicBezTo>
                      <a:pt x="46" y="7"/>
                      <a:pt x="46" y="8"/>
                      <a:pt x="46" y="8"/>
                    </a:cubicBezTo>
                    <a:cubicBezTo>
                      <a:pt x="31" y="8"/>
                      <a:pt x="15" y="8"/>
                      <a:pt x="0" y="8"/>
                    </a:cubicBezTo>
                    <a:cubicBezTo>
                      <a:pt x="0" y="5"/>
                      <a:pt x="0" y="2"/>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17" name="Freeform 346"/>
              <p:cNvSpPr>
                <a:spLocks/>
              </p:cNvSpPr>
              <p:nvPr/>
            </p:nvSpPr>
            <p:spPr bwMode="auto">
              <a:xfrm>
                <a:off x="1385" y="1423"/>
                <a:ext cx="59" cy="76"/>
              </a:xfrm>
              <a:custGeom>
                <a:avLst/>
                <a:gdLst>
                  <a:gd name="T0" fmla="*/ 244 w 29"/>
                  <a:gd name="T1" fmla="*/ 288 h 38"/>
                  <a:gd name="T2" fmla="*/ 0 w 29"/>
                  <a:gd name="T3" fmla="*/ 104 h 38"/>
                  <a:gd name="T4" fmla="*/ 92 w 29"/>
                  <a:gd name="T5" fmla="*/ 0 h 38"/>
                  <a:gd name="T6" fmla="*/ 16 w 29"/>
                  <a:gd name="T7" fmla="*/ 88 h 38"/>
                  <a:gd name="T8" fmla="*/ 228 w 29"/>
                  <a:gd name="T9" fmla="*/ 288 h 38"/>
                  <a:gd name="T10" fmla="*/ 244 w 29"/>
                  <a:gd name="T11" fmla="*/ 288 h 38"/>
                  <a:gd name="T12" fmla="*/ 0 60000 65536"/>
                  <a:gd name="T13" fmla="*/ 0 60000 65536"/>
                  <a:gd name="T14" fmla="*/ 0 60000 65536"/>
                  <a:gd name="T15" fmla="*/ 0 60000 65536"/>
                  <a:gd name="T16" fmla="*/ 0 60000 65536"/>
                  <a:gd name="T17" fmla="*/ 0 60000 65536"/>
                  <a:gd name="T18" fmla="*/ 0 w 29"/>
                  <a:gd name="T19" fmla="*/ 0 h 38"/>
                  <a:gd name="T20" fmla="*/ 29 w 29"/>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29" h="38">
                    <a:moveTo>
                      <a:pt x="29" y="36"/>
                    </a:moveTo>
                    <a:cubicBezTo>
                      <a:pt x="18" y="38"/>
                      <a:pt x="11" y="18"/>
                      <a:pt x="0" y="13"/>
                    </a:cubicBezTo>
                    <a:cubicBezTo>
                      <a:pt x="1" y="6"/>
                      <a:pt x="7" y="4"/>
                      <a:pt x="11" y="0"/>
                    </a:cubicBezTo>
                    <a:cubicBezTo>
                      <a:pt x="10" y="5"/>
                      <a:pt x="4" y="6"/>
                      <a:pt x="2" y="11"/>
                    </a:cubicBezTo>
                    <a:cubicBezTo>
                      <a:pt x="10" y="20"/>
                      <a:pt x="18" y="28"/>
                      <a:pt x="27" y="36"/>
                    </a:cubicBezTo>
                    <a:cubicBezTo>
                      <a:pt x="28" y="36"/>
                      <a:pt x="28" y="36"/>
                      <a:pt x="29" y="3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18" name="Freeform 347"/>
              <p:cNvSpPr>
                <a:spLocks/>
              </p:cNvSpPr>
              <p:nvPr/>
            </p:nvSpPr>
            <p:spPr bwMode="auto">
              <a:xfrm>
                <a:off x="1413" y="1423"/>
                <a:ext cx="27" cy="32"/>
              </a:xfrm>
              <a:custGeom>
                <a:avLst/>
                <a:gdLst>
                  <a:gd name="T0" fmla="*/ 0 w 13"/>
                  <a:gd name="T1" fmla="*/ 0 h 16"/>
                  <a:gd name="T2" fmla="*/ 116 w 13"/>
                  <a:gd name="T3" fmla="*/ 128 h 16"/>
                  <a:gd name="T4" fmla="*/ 0 w 13"/>
                  <a:gd name="T5" fmla="*/ 0 h 16"/>
                  <a:gd name="T6" fmla="*/ 0 60000 65536"/>
                  <a:gd name="T7" fmla="*/ 0 60000 65536"/>
                  <a:gd name="T8" fmla="*/ 0 60000 65536"/>
                  <a:gd name="T9" fmla="*/ 0 w 13"/>
                  <a:gd name="T10" fmla="*/ 0 h 16"/>
                  <a:gd name="T11" fmla="*/ 13 w 13"/>
                  <a:gd name="T12" fmla="*/ 16 h 16"/>
                </a:gdLst>
                <a:ahLst/>
                <a:cxnLst>
                  <a:cxn ang="T6">
                    <a:pos x="T0" y="T1"/>
                  </a:cxn>
                  <a:cxn ang="T7">
                    <a:pos x="T2" y="T3"/>
                  </a:cxn>
                  <a:cxn ang="T8">
                    <a:pos x="T4" y="T5"/>
                  </a:cxn>
                </a:cxnLst>
                <a:rect l="T9" t="T10" r="T11" b="T12"/>
                <a:pathLst>
                  <a:path w="13" h="16">
                    <a:moveTo>
                      <a:pt x="0" y="0"/>
                    </a:moveTo>
                    <a:cubicBezTo>
                      <a:pt x="4" y="5"/>
                      <a:pt x="12" y="7"/>
                      <a:pt x="13" y="16"/>
                    </a:cubicBezTo>
                    <a:cubicBezTo>
                      <a:pt x="9" y="9"/>
                      <a:pt x="1" y="8"/>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19" name="Freeform 348"/>
              <p:cNvSpPr>
                <a:spLocks/>
              </p:cNvSpPr>
              <p:nvPr/>
            </p:nvSpPr>
            <p:spPr bwMode="auto">
              <a:xfrm>
                <a:off x="4158" y="1445"/>
                <a:ext cx="26" cy="26"/>
              </a:xfrm>
              <a:custGeom>
                <a:avLst/>
                <a:gdLst>
                  <a:gd name="T0" fmla="*/ 0 w 13"/>
                  <a:gd name="T1" fmla="*/ 0 h 13"/>
                  <a:gd name="T2" fmla="*/ 104 w 13"/>
                  <a:gd name="T3" fmla="*/ 104 h 13"/>
                  <a:gd name="T4" fmla="*/ 0 w 13"/>
                  <a:gd name="T5" fmla="*/ 0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0" y="0"/>
                    </a:moveTo>
                    <a:cubicBezTo>
                      <a:pt x="5" y="4"/>
                      <a:pt x="9" y="8"/>
                      <a:pt x="13" y="13"/>
                    </a:cubicBezTo>
                    <a:cubicBezTo>
                      <a:pt x="8" y="10"/>
                      <a:pt x="3" y="5"/>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20" name="Freeform 349"/>
              <p:cNvSpPr>
                <a:spLocks/>
              </p:cNvSpPr>
              <p:nvPr/>
            </p:nvSpPr>
            <p:spPr bwMode="auto">
              <a:xfrm>
                <a:off x="4158" y="1481"/>
                <a:ext cx="26" cy="26"/>
              </a:xfrm>
              <a:custGeom>
                <a:avLst/>
                <a:gdLst>
                  <a:gd name="T0" fmla="*/ 0 w 13"/>
                  <a:gd name="T1" fmla="*/ 104 h 13"/>
                  <a:gd name="T2" fmla="*/ 104 w 13"/>
                  <a:gd name="T3" fmla="*/ 0 h 13"/>
                  <a:gd name="T4" fmla="*/ 0 w 13"/>
                  <a:gd name="T5" fmla="*/ 104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0" y="13"/>
                    </a:moveTo>
                    <a:cubicBezTo>
                      <a:pt x="3" y="8"/>
                      <a:pt x="8" y="3"/>
                      <a:pt x="13" y="0"/>
                    </a:cubicBezTo>
                    <a:cubicBezTo>
                      <a:pt x="9" y="5"/>
                      <a:pt x="5" y="10"/>
                      <a:pt x="0" y="13"/>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21" name="Freeform 350"/>
              <p:cNvSpPr>
                <a:spLocks/>
              </p:cNvSpPr>
              <p:nvPr/>
            </p:nvSpPr>
            <p:spPr bwMode="auto">
              <a:xfrm>
                <a:off x="4158" y="1485"/>
                <a:ext cx="102" cy="58"/>
              </a:xfrm>
              <a:custGeom>
                <a:avLst/>
                <a:gdLst>
                  <a:gd name="T0" fmla="*/ 0 w 51"/>
                  <a:gd name="T1" fmla="*/ 128 h 29"/>
                  <a:gd name="T2" fmla="*/ 32 w 51"/>
                  <a:gd name="T3" fmla="*/ 160 h 29"/>
                  <a:gd name="T4" fmla="*/ 48 w 51"/>
                  <a:gd name="T5" fmla="*/ 88 h 29"/>
                  <a:gd name="T6" fmla="*/ 408 w 51"/>
                  <a:gd name="T7" fmla="*/ 0 h 29"/>
                  <a:gd name="T8" fmla="*/ 48 w 51"/>
                  <a:gd name="T9" fmla="*/ 112 h 29"/>
                  <a:gd name="T10" fmla="*/ 104 w 51"/>
                  <a:gd name="T11" fmla="*/ 232 h 29"/>
                  <a:gd name="T12" fmla="*/ 0 w 51"/>
                  <a:gd name="T13" fmla="*/ 144 h 29"/>
                  <a:gd name="T14" fmla="*/ 0 w 51"/>
                  <a:gd name="T15" fmla="*/ 128 h 29"/>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29"/>
                  <a:gd name="T26" fmla="*/ 51 w 51"/>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29">
                    <a:moveTo>
                      <a:pt x="0" y="16"/>
                    </a:moveTo>
                    <a:cubicBezTo>
                      <a:pt x="2" y="17"/>
                      <a:pt x="4" y="18"/>
                      <a:pt x="4" y="20"/>
                    </a:cubicBezTo>
                    <a:cubicBezTo>
                      <a:pt x="9" y="20"/>
                      <a:pt x="1" y="14"/>
                      <a:pt x="6" y="11"/>
                    </a:cubicBezTo>
                    <a:cubicBezTo>
                      <a:pt x="26" y="13"/>
                      <a:pt x="44" y="12"/>
                      <a:pt x="51" y="0"/>
                    </a:cubicBezTo>
                    <a:cubicBezTo>
                      <a:pt x="46" y="15"/>
                      <a:pt x="27" y="15"/>
                      <a:pt x="6" y="14"/>
                    </a:cubicBezTo>
                    <a:cubicBezTo>
                      <a:pt x="5" y="22"/>
                      <a:pt x="15" y="19"/>
                      <a:pt x="13" y="29"/>
                    </a:cubicBezTo>
                    <a:cubicBezTo>
                      <a:pt x="7" y="27"/>
                      <a:pt x="5" y="20"/>
                      <a:pt x="0" y="18"/>
                    </a:cubicBezTo>
                    <a:cubicBezTo>
                      <a:pt x="0" y="17"/>
                      <a:pt x="0" y="16"/>
                      <a:pt x="0" y="1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22" name="Freeform 351"/>
              <p:cNvSpPr>
                <a:spLocks/>
              </p:cNvSpPr>
              <p:nvPr/>
            </p:nvSpPr>
            <p:spPr bwMode="auto">
              <a:xfrm>
                <a:off x="4170" y="1423"/>
                <a:ext cx="86" cy="48"/>
              </a:xfrm>
              <a:custGeom>
                <a:avLst/>
                <a:gdLst>
                  <a:gd name="T0" fmla="*/ 0 w 43"/>
                  <a:gd name="T1" fmla="*/ 0 h 24"/>
                  <a:gd name="T2" fmla="*/ 160 w 43"/>
                  <a:gd name="T3" fmla="*/ 176 h 24"/>
                  <a:gd name="T4" fmla="*/ 344 w 43"/>
                  <a:gd name="T5" fmla="*/ 192 h 24"/>
                  <a:gd name="T6" fmla="*/ 160 w 43"/>
                  <a:gd name="T7" fmla="*/ 192 h 24"/>
                  <a:gd name="T8" fmla="*/ 0 w 43"/>
                  <a:gd name="T9" fmla="*/ 0 h 24"/>
                  <a:gd name="T10" fmla="*/ 0 60000 65536"/>
                  <a:gd name="T11" fmla="*/ 0 60000 65536"/>
                  <a:gd name="T12" fmla="*/ 0 60000 65536"/>
                  <a:gd name="T13" fmla="*/ 0 60000 65536"/>
                  <a:gd name="T14" fmla="*/ 0 60000 65536"/>
                  <a:gd name="T15" fmla="*/ 0 w 43"/>
                  <a:gd name="T16" fmla="*/ 0 h 24"/>
                  <a:gd name="T17" fmla="*/ 43 w 43"/>
                  <a:gd name="T18" fmla="*/ 24 h 24"/>
                </a:gdLst>
                <a:ahLst/>
                <a:cxnLst>
                  <a:cxn ang="T10">
                    <a:pos x="T0" y="T1"/>
                  </a:cxn>
                  <a:cxn ang="T11">
                    <a:pos x="T2" y="T3"/>
                  </a:cxn>
                  <a:cxn ang="T12">
                    <a:pos x="T4" y="T5"/>
                  </a:cxn>
                  <a:cxn ang="T13">
                    <a:pos x="T6" y="T7"/>
                  </a:cxn>
                  <a:cxn ang="T14">
                    <a:pos x="T8" y="T9"/>
                  </a:cxn>
                </a:cxnLst>
                <a:rect l="T15" t="T16" r="T17" b="T18"/>
                <a:pathLst>
                  <a:path w="43" h="24">
                    <a:moveTo>
                      <a:pt x="0" y="0"/>
                    </a:moveTo>
                    <a:cubicBezTo>
                      <a:pt x="8" y="7"/>
                      <a:pt x="17" y="12"/>
                      <a:pt x="20" y="22"/>
                    </a:cubicBezTo>
                    <a:cubicBezTo>
                      <a:pt x="27" y="24"/>
                      <a:pt x="39" y="19"/>
                      <a:pt x="43" y="24"/>
                    </a:cubicBezTo>
                    <a:cubicBezTo>
                      <a:pt x="35" y="24"/>
                      <a:pt x="28" y="24"/>
                      <a:pt x="20" y="24"/>
                    </a:cubicBezTo>
                    <a:cubicBezTo>
                      <a:pt x="16" y="13"/>
                      <a:pt x="6" y="9"/>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23" name="Freeform 352"/>
              <p:cNvSpPr>
                <a:spLocks/>
              </p:cNvSpPr>
              <p:nvPr/>
            </p:nvSpPr>
            <p:spPr bwMode="auto">
              <a:xfrm>
                <a:off x="4152" y="1415"/>
                <a:ext cx="112" cy="110"/>
              </a:xfrm>
              <a:custGeom>
                <a:avLst/>
                <a:gdLst>
                  <a:gd name="T0" fmla="*/ 72 w 56"/>
                  <a:gd name="T1" fmla="*/ 32 h 55"/>
                  <a:gd name="T2" fmla="*/ 232 w 56"/>
                  <a:gd name="T3" fmla="*/ 224 h 55"/>
                  <a:gd name="T4" fmla="*/ 416 w 56"/>
                  <a:gd name="T5" fmla="*/ 224 h 55"/>
                  <a:gd name="T6" fmla="*/ 448 w 56"/>
                  <a:gd name="T7" fmla="*/ 248 h 55"/>
                  <a:gd name="T8" fmla="*/ 432 w 56"/>
                  <a:gd name="T9" fmla="*/ 280 h 55"/>
                  <a:gd name="T10" fmla="*/ 72 w 56"/>
                  <a:gd name="T11" fmla="*/ 368 h 55"/>
                  <a:gd name="T12" fmla="*/ 56 w 56"/>
                  <a:gd name="T13" fmla="*/ 440 h 55"/>
                  <a:gd name="T14" fmla="*/ 24 w 56"/>
                  <a:gd name="T15" fmla="*/ 408 h 55"/>
                  <a:gd name="T16" fmla="*/ 24 w 56"/>
                  <a:gd name="T17" fmla="*/ 368 h 55"/>
                  <a:gd name="T18" fmla="*/ 128 w 56"/>
                  <a:gd name="T19" fmla="*/ 264 h 55"/>
                  <a:gd name="T20" fmla="*/ 128 w 56"/>
                  <a:gd name="T21" fmla="*/ 224 h 55"/>
                  <a:gd name="T22" fmla="*/ 24 w 56"/>
                  <a:gd name="T23" fmla="*/ 120 h 55"/>
                  <a:gd name="T24" fmla="*/ 0 w 56"/>
                  <a:gd name="T25" fmla="*/ 104 h 55"/>
                  <a:gd name="T26" fmla="*/ 72 w 56"/>
                  <a:gd name="T27" fmla="*/ 32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55"/>
                  <a:gd name="T44" fmla="*/ 56 w 56"/>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55">
                    <a:moveTo>
                      <a:pt x="9" y="4"/>
                    </a:moveTo>
                    <a:cubicBezTo>
                      <a:pt x="15" y="13"/>
                      <a:pt x="25" y="17"/>
                      <a:pt x="29" y="28"/>
                    </a:cubicBezTo>
                    <a:cubicBezTo>
                      <a:pt x="37" y="28"/>
                      <a:pt x="44" y="28"/>
                      <a:pt x="52" y="28"/>
                    </a:cubicBezTo>
                    <a:cubicBezTo>
                      <a:pt x="53" y="29"/>
                      <a:pt x="54" y="31"/>
                      <a:pt x="56" y="31"/>
                    </a:cubicBezTo>
                    <a:cubicBezTo>
                      <a:pt x="56" y="33"/>
                      <a:pt x="56" y="35"/>
                      <a:pt x="54" y="35"/>
                    </a:cubicBezTo>
                    <a:cubicBezTo>
                      <a:pt x="47" y="47"/>
                      <a:pt x="29" y="48"/>
                      <a:pt x="9" y="46"/>
                    </a:cubicBezTo>
                    <a:cubicBezTo>
                      <a:pt x="4" y="49"/>
                      <a:pt x="12" y="55"/>
                      <a:pt x="7" y="55"/>
                    </a:cubicBezTo>
                    <a:cubicBezTo>
                      <a:pt x="7" y="53"/>
                      <a:pt x="5" y="52"/>
                      <a:pt x="3" y="51"/>
                    </a:cubicBezTo>
                    <a:cubicBezTo>
                      <a:pt x="0" y="50"/>
                      <a:pt x="0" y="46"/>
                      <a:pt x="3" y="46"/>
                    </a:cubicBezTo>
                    <a:cubicBezTo>
                      <a:pt x="8" y="43"/>
                      <a:pt x="12" y="38"/>
                      <a:pt x="16" y="33"/>
                    </a:cubicBezTo>
                    <a:cubicBezTo>
                      <a:pt x="16" y="31"/>
                      <a:pt x="16" y="30"/>
                      <a:pt x="16" y="28"/>
                    </a:cubicBezTo>
                    <a:cubicBezTo>
                      <a:pt x="12" y="23"/>
                      <a:pt x="8" y="19"/>
                      <a:pt x="3" y="15"/>
                    </a:cubicBezTo>
                    <a:cubicBezTo>
                      <a:pt x="1" y="15"/>
                      <a:pt x="0" y="14"/>
                      <a:pt x="0" y="13"/>
                    </a:cubicBezTo>
                    <a:cubicBezTo>
                      <a:pt x="0" y="8"/>
                      <a:pt x="8" y="0"/>
                      <a:pt x="9" y="4"/>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2024" name="Freeform 353"/>
              <p:cNvSpPr>
                <a:spLocks/>
              </p:cNvSpPr>
              <p:nvPr/>
            </p:nvSpPr>
            <p:spPr bwMode="auto">
              <a:xfrm>
                <a:off x="1247" y="1499"/>
                <a:ext cx="84" cy="46"/>
              </a:xfrm>
              <a:custGeom>
                <a:avLst/>
                <a:gdLst>
                  <a:gd name="T0" fmla="*/ 336 w 42"/>
                  <a:gd name="T1" fmla="*/ 0 h 23"/>
                  <a:gd name="T2" fmla="*/ 216 w 42"/>
                  <a:gd name="T3" fmla="*/ 88 h 23"/>
                  <a:gd name="T4" fmla="*/ 16 w 42"/>
                  <a:gd name="T5" fmla="*/ 104 h 23"/>
                  <a:gd name="T6" fmla="*/ 128 w 42"/>
                  <a:gd name="T7" fmla="*/ 176 h 23"/>
                  <a:gd name="T8" fmla="*/ 104 w 42"/>
                  <a:gd name="T9" fmla="*/ 176 h 23"/>
                  <a:gd name="T10" fmla="*/ 0 w 42"/>
                  <a:gd name="T11" fmla="*/ 160 h 23"/>
                  <a:gd name="T12" fmla="*/ 0 w 42"/>
                  <a:gd name="T13" fmla="*/ 72 h 23"/>
                  <a:gd name="T14" fmla="*/ 200 w 42"/>
                  <a:gd name="T15" fmla="*/ 72 h 23"/>
                  <a:gd name="T16" fmla="*/ 216 w 42"/>
                  <a:gd name="T17" fmla="*/ 0 h 23"/>
                  <a:gd name="T18" fmla="*/ 336 w 4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23"/>
                  <a:gd name="T32" fmla="*/ 42 w 4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23">
                    <a:moveTo>
                      <a:pt x="42" y="0"/>
                    </a:moveTo>
                    <a:cubicBezTo>
                      <a:pt x="37" y="3"/>
                      <a:pt x="26" y="1"/>
                      <a:pt x="27" y="11"/>
                    </a:cubicBezTo>
                    <a:cubicBezTo>
                      <a:pt x="19" y="12"/>
                      <a:pt x="6" y="8"/>
                      <a:pt x="2" y="13"/>
                    </a:cubicBezTo>
                    <a:cubicBezTo>
                      <a:pt x="0" y="23"/>
                      <a:pt x="17" y="13"/>
                      <a:pt x="16" y="22"/>
                    </a:cubicBezTo>
                    <a:cubicBezTo>
                      <a:pt x="15" y="22"/>
                      <a:pt x="14" y="22"/>
                      <a:pt x="13" y="22"/>
                    </a:cubicBezTo>
                    <a:cubicBezTo>
                      <a:pt x="13" y="17"/>
                      <a:pt x="4" y="21"/>
                      <a:pt x="0" y="20"/>
                    </a:cubicBezTo>
                    <a:cubicBezTo>
                      <a:pt x="0" y="16"/>
                      <a:pt x="0" y="12"/>
                      <a:pt x="0" y="9"/>
                    </a:cubicBezTo>
                    <a:cubicBezTo>
                      <a:pt x="8" y="9"/>
                      <a:pt x="16" y="9"/>
                      <a:pt x="25" y="9"/>
                    </a:cubicBezTo>
                    <a:cubicBezTo>
                      <a:pt x="28" y="8"/>
                      <a:pt x="26" y="3"/>
                      <a:pt x="27" y="0"/>
                    </a:cubicBezTo>
                    <a:cubicBezTo>
                      <a:pt x="32" y="0"/>
                      <a:pt x="37" y="0"/>
                      <a:pt x="42"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25" name="Freeform 354"/>
              <p:cNvSpPr>
                <a:spLocks/>
              </p:cNvSpPr>
              <p:nvPr/>
            </p:nvSpPr>
            <p:spPr bwMode="auto">
              <a:xfrm>
                <a:off x="1273" y="1543"/>
                <a:ext cx="24" cy="22"/>
              </a:xfrm>
              <a:custGeom>
                <a:avLst/>
                <a:gdLst>
                  <a:gd name="T0" fmla="*/ 0 w 12"/>
                  <a:gd name="T1" fmla="*/ 0 h 11"/>
                  <a:gd name="T2" fmla="*/ 24 w 12"/>
                  <a:gd name="T3" fmla="*/ 0 h 11"/>
                  <a:gd name="T4" fmla="*/ 96 w 12"/>
                  <a:gd name="T5" fmla="*/ 72 h 11"/>
                  <a:gd name="T6" fmla="*/ 96 w 12"/>
                  <a:gd name="T7" fmla="*/ 88 h 11"/>
                  <a:gd name="T8" fmla="*/ 0 w 12"/>
                  <a:gd name="T9" fmla="*/ 0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0" y="0"/>
                    </a:moveTo>
                    <a:cubicBezTo>
                      <a:pt x="1" y="0"/>
                      <a:pt x="2" y="0"/>
                      <a:pt x="3" y="0"/>
                    </a:cubicBezTo>
                    <a:cubicBezTo>
                      <a:pt x="5" y="4"/>
                      <a:pt x="8" y="7"/>
                      <a:pt x="12" y="9"/>
                    </a:cubicBezTo>
                    <a:cubicBezTo>
                      <a:pt x="12" y="10"/>
                      <a:pt x="12" y="11"/>
                      <a:pt x="12" y="11"/>
                    </a:cubicBezTo>
                    <a:cubicBezTo>
                      <a:pt x="7" y="8"/>
                      <a:pt x="3" y="5"/>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26" name="Freeform 355"/>
              <p:cNvSpPr>
                <a:spLocks/>
              </p:cNvSpPr>
              <p:nvPr/>
            </p:nvSpPr>
            <p:spPr bwMode="auto">
              <a:xfrm>
                <a:off x="1297" y="1561"/>
                <a:ext cx="18" cy="94"/>
              </a:xfrm>
              <a:custGeom>
                <a:avLst/>
                <a:gdLst>
                  <a:gd name="T0" fmla="*/ 0 w 9"/>
                  <a:gd name="T1" fmla="*/ 16 h 47"/>
                  <a:gd name="T2" fmla="*/ 0 w 9"/>
                  <a:gd name="T3" fmla="*/ 0 h 47"/>
                  <a:gd name="T4" fmla="*/ 32 w 9"/>
                  <a:gd name="T5" fmla="*/ 376 h 47"/>
                  <a:gd name="T6" fmla="*/ 16 w 9"/>
                  <a:gd name="T7" fmla="*/ 376 h 47"/>
                  <a:gd name="T8" fmla="*/ 0 w 9"/>
                  <a:gd name="T9" fmla="*/ 16 h 47"/>
                  <a:gd name="T10" fmla="*/ 0 60000 65536"/>
                  <a:gd name="T11" fmla="*/ 0 60000 65536"/>
                  <a:gd name="T12" fmla="*/ 0 60000 65536"/>
                  <a:gd name="T13" fmla="*/ 0 60000 65536"/>
                  <a:gd name="T14" fmla="*/ 0 60000 65536"/>
                  <a:gd name="T15" fmla="*/ 0 w 9"/>
                  <a:gd name="T16" fmla="*/ 0 h 47"/>
                  <a:gd name="T17" fmla="*/ 9 w 9"/>
                  <a:gd name="T18" fmla="*/ 47 h 47"/>
                </a:gdLst>
                <a:ahLst/>
                <a:cxnLst>
                  <a:cxn ang="T10">
                    <a:pos x="T0" y="T1"/>
                  </a:cxn>
                  <a:cxn ang="T11">
                    <a:pos x="T2" y="T3"/>
                  </a:cxn>
                  <a:cxn ang="T12">
                    <a:pos x="T4" y="T5"/>
                  </a:cxn>
                  <a:cxn ang="T13">
                    <a:pos x="T6" y="T7"/>
                  </a:cxn>
                  <a:cxn ang="T14">
                    <a:pos x="T8" y="T9"/>
                  </a:cxn>
                </a:cxnLst>
                <a:rect l="T15" t="T16" r="T17" b="T18"/>
                <a:pathLst>
                  <a:path w="9" h="47">
                    <a:moveTo>
                      <a:pt x="0" y="2"/>
                    </a:moveTo>
                    <a:cubicBezTo>
                      <a:pt x="0" y="2"/>
                      <a:pt x="0" y="1"/>
                      <a:pt x="0" y="0"/>
                    </a:cubicBezTo>
                    <a:cubicBezTo>
                      <a:pt x="9" y="8"/>
                      <a:pt x="2" y="32"/>
                      <a:pt x="4" y="47"/>
                    </a:cubicBezTo>
                    <a:cubicBezTo>
                      <a:pt x="3" y="47"/>
                      <a:pt x="3" y="47"/>
                      <a:pt x="2" y="47"/>
                    </a:cubicBezTo>
                    <a:cubicBezTo>
                      <a:pt x="0" y="33"/>
                      <a:pt x="5" y="13"/>
                      <a:pt x="0"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27" name="Freeform 356"/>
              <p:cNvSpPr>
                <a:spLocks/>
              </p:cNvSpPr>
              <p:nvPr/>
            </p:nvSpPr>
            <p:spPr bwMode="auto">
              <a:xfrm>
                <a:off x="1301" y="1655"/>
                <a:ext cx="18" cy="18"/>
              </a:xfrm>
              <a:custGeom>
                <a:avLst/>
                <a:gdLst>
                  <a:gd name="T0" fmla="*/ 0 w 9"/>
                  <a:gd name="T1" fmla="*/ 0 h 9"/>
                  <a:gd name="T2" fmla="*/ 16 w 9"/>
                  <a:gd name="T3" fmla="*/ 0 h 9"/>
                  <a:gd name="T4" fmla="*/ 72 w 9"/>
                  <a:gd name="T5" fmla="*/ 56 h 9"/>
                  <a:gd name="T6" fmla="*/ 72 w 9"/>
                  <a:gd name="T7" fmla="*/ 72 h 9"/>
                  <a:gd name="T8" fmla="*/ 0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0"/>
                    </a:moveTo>
                    <a:cubicBezTo>
                      <a:pt x="1" y="0"/>
                      <a:pt x="1" y="0"/>
                      <a:pt x="2" y="0"/>
                    </a:cubicBezTo>
                    <a:cubicBezTo>
                      <a:pt x="3" y="3"/>
                      <a:pt x="6" y="5"/>
                      <a:pt x="9" y="7"/>
                    </a:cubicBezTo>
                    <a:cubicBezTo>
                      <a:pt x="9" y="7"/>
                      <a:pt x="9" y="8"/>
                      <a:pt x="9" y="9"/>
                    </a:cubicBezTo>
                    <a:cubicBezTo>
                      <a:pt x="5" y="7"/>
                      <a:pt x="2" y="4"/>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28" name="Freeform 357"/>
              <p:cNvSpPr>
                <a:spLocks/>
              </p:cNvSpPr>
              <p:nvPr/>
            </p:nvSpPr>
            <p:spPr bwMode="auto">
              <a:xfrm>
                <a:off x="1319" y="1601"/>
                <a:ext cx="149" cy="72"/>
              </a:xfrm>
              <a:custGeom>
                <a:avLst/>
                <a:gdLst>
                  <a:gd name="T0" fmla="*/ 0 w 74"/>
                  <a:gd name="T1" fmla="*/ 272 h 36"/>
                  <a:gd name="T2" fmla="*/ 284 w 74"/>
                  <a:gd name="T3" fmla="*/ 272 h 36"/>
                  <a:gd name="T4" fmla="*/ 328 w 74"/>
                  <a:gd name="T5" fmla="*/ 200 h 36"/>
                  <a:gd name="T6" fmla="*/ 564 w 74"/>
                  <a:gd name="T7" fmla="*/ 0 h 36"/>
                  <a:gd name="T8" fmla="*/ 580 w 74"/>
                  <a:gd name="T9" fmla="*/ 0 h 36"/>
                  <a:gd name="T10" fmla="*/ 580 w 74"/>
                  <a:gd name="T11" fmla="*/ 176 h 36"/>
                  <a:gd name="T12" fmla="*/ 328 w 74"/>
                  <a:gd name="T13" fmla="*/ 288 h 36"/>
                  <a:gd name="T14" fmla="*/ 0 w 74"/>
                  <a:gd name="T15" fmla="*/ 288 h 36"/>
                  <a:gd name="T16" fmla="*/ 0 w 74"/>
                  <a:gd name="T17" fmla="*/ 272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6"/>
                  <a:gd name="T29" fmla="*/ 74 w 74"/>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6">
                    <a:moveTo>
                      <a:pt x="0" y="34"/>
                    </a:moveTo>
                    <a:cubicBezTo>
                      <a:pt x="15" y="35"/>
                      <a:pt x="24" y="29"/>
                      <a:pt x="35" y="34"/>
                    </a:cubicBezTo>
                    <a:cubicBezTo>
                      <a:pt x="40" y="33"/>
                      <a:pt x="37" y="26"/>
                      <a:pt x="40" y="25"/>
                    </a:cubicBezTo>
                    <a:cubicBezTo>
                      <a:pt x="60" y="27"/>
                      <a:pt x="74" y="23"/>
                      <a:pt x="69" y="0"/>
                    </a:cubicBezTo>
                    <a:cubicBezTo>
                      <a:pt x="70" y="0"/>
                      <a:pt x="70" y="0"/>
                      <a:pt x="71" y="0"/>
                    </a:cubicBezTo>
                    <a:cubicBezTo>
                      <a:pt x="71" y="8"/>
                      <a:pt x="71" y="15"/>
                      <a:pt x="71" y="22"/>
                    </a:cubicBezTo>
                    <a:cubicBezTo>
                      <a:pt x="65" y="32"/>
                      <a:pt x="38" y="19"/>
                      <a:pt x="40" y="36"/>
                    </a:cubicBezTo>
                    <a:cubicBezTo>
                      <a:pt x="25" y="33"/>
                      <a:pt x="17" y="36"/>
                      <a:pt x="0" y="36"/>
                    </a:cubicBezTo>
                    <a:cubicBezTo>
                      <a:pt x="0" y="35"/>
                      <a:pt x="0" y="34"/>
                      <a:pt x="0" y="3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29" name="Freeform 358"/>
              <p:cNvSpPr>
                <a:spLocks/>
              </p:cNvSpPr>
              <p:nvPr/>
            </p:nvSpPr>
            <p:spPr bwMode="auto">
              <a:xfrm>
                <a:off x="1444" y="1583"/>
                <a:ext cx="18" cy="18"/>
              </a:xfrm>
              <a:custGeom>
                <a:avLst/>
                <a:gdLst>
                  <a:gd name="T0" fmla="*/ 0 w 9"/>
                  <a:gd name="T1" fmla="*/ 0 h 9"/>
                  <a:gd name="T2" fmla="*/ 72 w 9"/>
                  <a:gd name="T3" fmla="*/ 72 h 9"/>
                  <a:gd name="T4" fmla="*/ 56 w 9"/>
                  <a:gd name="T5" fmla="*/ 72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cubicBezTo>
                      <a:pt x="4" y="2"/>
                      <a:pt x="7" y="5"/>
                      <a:pt x="9" y="9"/>
                    </a:cubicBezTo>
                    <a:cubicBezTo>
                      <a:pt x="8" y="9"/>
                      <a:pt x="8" y="9"/>
                      <a:pt x="7" y="9"/>
                    </a:cubicBezTo>
                    <a:cubicBezTo>
                      <a:pt x="6" y="5"/>
                      <a:pt x="1" y="5"/>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30" name="Freeform 359"/>
              <p:cNvSpPr>
                <a:spLocks/>
              </p:cNvSpPr>
              <p:nvPr/>
            </p:nvSpPr>
            <p:spPr bwMode="auto">
              <a:xfrm>
                <a:off x="1444" y="1535"/>
                <a:ext cx="36" cy="34"/>
              </a:xfrm>
              <a:custGeom>
                <a:avLst/>
                <a:gdLst>
                  <a:gd name="T0" fmla="*/ 0 w 18"/>
                  <a:gd name="T1" fmla="*/ 136 h 17"/>
                  <a:gd name="T2" fmla="*/ 128 w 18"/>
                  <a:gd name="T3" fmla="*/ 0 h 17"/>
                  <a:gd name="T4" fmla="*/ 144 w 18"/>
                  <a:gd name="T5" fmla="*/ 0 h 17"/>
                  <a:gd name="T6" fmla="*/ 0 w 18"/>
                  <a:gd name="T7" fmla="*/ 136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0" y="17"/>
                    </a:moveTo>
                    <a:cubicBezTo>
                      <a:pt x="4" y="10"/>
                      <a:pt x="12" y="7"/>
                      <a:pt x="16" y="0"/>
                    </a:cubicBezTo>
                    <a:cubicBezTo>
                      <a:pt x="17" y="0"/>
                      <a:pt x="17" y="0"/>
                      <a:pt x="18" y="0"/>
                    </a:cubicBezTo>
                    <a:cubicBezTo>
                      <a:pt x="13" y="7"/>
                      <a:pt x="7" y="12"/>
                      <a:pt x="0" y="17"/>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31" name="Freeform 360"/>
              <p:cNvSpPr>
                <a:spLocks/>
              </p:cNvSpPr>
              <p:nvPr/>
            </p:nvSpPr>
            <p:spPr bwMode="auto">
              <a:xfrm>
                <a:off x="1331" y="1443"/>
                <a:ext cx="101" cy="64"/>
              </a:xfrm>
              <a:custGeom>
                <a:avLst/>
                <a:gdLst>
                  <a:gd name="T0" fmla="*/ 0 w 50"/>
                  <a:gd name="T1" fmla="*/ 224 h 32"/>
                  <a:gd name="T2" fmla="*/ 208 w 50"/>
                  <a:gd name="T3" fmla="*/ 48 h 32"/>
                  <a:gd name="T4" fmla="*/ 412 w 50"/>
                  <a:gd name="T5" fmla="*/ 256 h 32"/>
                  <a:gd name="T6" fmla="*/ 0 w 50"/>
                  <a:gd name="T7" fmla="*/ 224 h 32"/>
                  <a:gd name="T8" fmla="*/ 0 60000 65536"/>
                  <a:gd name="T9" fmla="*/ 0 60000 65536"/>
                  <a:gd name="T10" fmla="*/ 0 60000 65536"/>
                  <a:gd name="T11" fmla="*/ 0 60000 65536"/>
                  <a:gd name="T12" fmla="*/ 0 w 50"/>
                  <a:gd name="T13" fmla="*/ 0 h 32"/>
                  <a:gd name="T14" fmla="*/ 50 w 50"/>
                  <a:gd name="T15" fmla="*/ 32 h 32"/>
                </a:gdLst>
                <a:ahLst/>
                <a:cxnLst>
                  <a:cxn ang="T8">
                    <a:pos x="T0" y="T1"/>
                  </a:cxn>
                  <a:cxn ang="T9">
                    <a:pos x="T2" y="T3"/>
                  </a:cxn>
                  <a:cxn ang="T10">
                    <a:pos x="T4" y="T5"/>
                  </a:cxn>
                  <a:cxn ang="T11">
                    <a:pos x="T6" y="T7"/>
                  </a:cxn>
                </a:cxnLst>
                <a:rect l="T12" t="T13" r="T14" b="T15"/>
                <a:pathLst>
                  <a:path w="50" h="32">
                    <a:moveTo>
                      <a:pt x="0" y="28"/>
                    </a:moveTo>
                    <a:cubicBezTo>
                      <a:pt x="8" y="20"/>
                      <a:pt x="14" y="10"/>
                      <a:pt x="25" y="6"/>
                    </a:cubicBezTo>
                    <a:cubicBezTo>
                      <a:pt x="32" y="16"/>
                      <a:pt x="43" y="22"/>
                      <a:pt x="50" y="32"/>
                    </a:cubicBezTo>
                    <a:cubicBezTo>
                      <a:pt x="23" y="9"/>
                      <a:pt x="28" y="0"/>
                      <a:pt x="0" y="28"/>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32" name="Freeform 361"/>
              <p:cNvSpPr>
                <a:spLocks/>
              </p:cNvSpPr>
              <p:nvPr/>
            </p:nvSpPr>
            <p:spPr bwMode="auto">
              <a:xfrm>
                <a:off x="1432" y="1497"/>
                <a:ext cx="60" cy="38"/>
              </a:xfrm>
              <a:custGeom>
                <a:avLst/>
                <a:gdLst>
                  <a:gd name="T0" fmla="*/ 0 w 30"/>
                  <a:gd name="T1" fmla="*/ 40 h 19"/>
                  <a:gd name="T2" fmla="*/ 192 w 30"/>
                  <a:gd name="T3" fmla="*/ 152 h 19"/>
                  <a:gd name="T4" fmla="*/ 176 w 30"/>
                  <a:gd name="T5" fmla="*/ 152 h 19"/>
                  <a:gd name="T6" fmla="*/ 176 w 30"/>
                  <a:gd name="T7" fmla="*/ 64 h 19"/>
                  <a:gd name="T8" fmla="*/ 0 w 30"/>
                  <a:gd name="T9" fmla="*/ 40 h 19"/>
                  <a:gd name="T10" fmla="*/ 0 60000 65536"/>
                  <a:gd name="T11" fmla="*/ 0 60000 65536"/>
                  <a:gd name="T12" fmla="*/ 0 60000 65536"/>
                  <a:gd name="T13" fmla="*/ 0 60000 65536"/>
                  <a:gd name="T14" fmla="*/ 0 60000 65536"/>
                  <a:gd name="T15" fmla="*/ 0 w 30"/>
                  <a:gd name="T16" fmla="*/ 0 h 19"/>
                  <a:gd name="T17" fmla="*/ 30 w 30"/>
                  <a:gd name="T18" fmla="*/ 19 h 19"/>
                </a:gdLst>
                <a:ahLst/>
                <a:cxnLst>
                  <a:cxn ang="T10">
                    <a:pos x="T0" y="T1"/>
                  </a:cxn>
                  <a:cxn ang="T11">
                    <a:pos x="T2" y="T3"/>
                  </a:cxn>
                  <a:cxn ang="T12">
                    <a:pos x="T4" y="T5"/>
                  </a:cxn>
                  <a:cxn ang="T13">
                    <a:pos x="T6" y="T7"/>
                  </a:cxn>
                  <a:cxn ang="T14">
                    <a:pos x="T8" y="T9"/>
                  </a:cxn>
                </a:cxnLst>
                <a:rect l="T15" t="T16" r="T17" b="T18"/>
                <a:pathLst>
                  <a:path w="30" h="19">
                    <a:moveTo>
                      <a:pt x="0" y="5"/>
                    </a:moveTo>
                    <a:cubicBezTo>
                      <a:pt x="12" y="6"/>
                      <a:pt x="30" y="0"/>
                      <a:pt x="24" y="19"/>
                    </a:cubicBezTo>
                    <a:cubicBezTo>
                      <a:pt x="23" y="19"/>
                      <a:pt x="23" y="19"/>
                      <a:pt x="22" y="19"/>
                    </a:cubicBezTo>
                    <a:cubicBezTo>
                      <a:pt x="22" y="15"/>
                      <a:pt x="22" y="11"/>
                      <a:pt x="22" y="8"/>
                    </a:cubicBezTo>
                    <a:cubicBezTo>
                      <a:pt x="15" y="6"/>
                      <a:pt x="3" y="10"/>
                      <a:pt x="0" y="5"/>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2033" name="Freeform 362"/>
              <p:cNvSpPr>
                <a:spLocks/>
              </p:cNvSpPr>
              <p:nvPr/>
            </p:nvSpPr>
            <p:spPr bwMode="auto">
              <a:xfrm>
                <a:off x="1588" y="1477"/>
                <a:ext cx="30" cy="30"/>
              </a:xfrm>
              <a:custGeom>
                <a:avLst/>
                <a:gdLst>
                  <a:gd name="T0" fmla="*/ 0 w 15"/>
                  <a:gd name="T1" fmla="*/ 0 h 15"/>
                  <a:gd name="T2" fmla="*/ 16 w 15"/>
                  <a:gd name="T3" fmla="*/ 0 h 15"/>
                  <a:gd name="T4" fmla="*/ 120 w 15"/>
                  <a:gd name="T5" fmla="*/ 104 h 15"/>
                  <a:gd name="T6" fmla="*/ 120 w 15"/>
                  <a:gd name="T7" fmla="*/ 120 h 15"/>
                  <a:gd name="T8" fmla="*/ 0 w 15"/>
                  <a:gd name="T9" fmla="*/ 0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0"/>
                    </a:moveTo>
                    <a:cubicBezTo>
                      <a:pt x="0" y="0"/>
                      <a:pt x="1" y="0"/>
                      <a:pt x="2" y="0"/>
                    </a:cubicBezTo>
                    <a:cubicBezTo>
                      <a:pt x="5" y="5"/>
                      <a:pt x="10" y="10"/>
                      <a:pt x="15" y="13"/>
                    </a:cubicBezTo>
                    <a:cubicBezTo>
                      <a:pt x="15" y="14"/>
                      <a:pt x="15" y="15"/>
                      <a:pt x="15" y="15"/>
                    </a:cubicBezTo>
                    <a:cubicBezTo>
                      <a:pt x="9" y="11"/>
                      <a:pt x="4" y="6"/>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34" name="Freeform 363"/>
              <p:cNvSpPr>
                <a:spLocks/>
              </p:cNvSpPr>
              <p:nvPr/>
            </p:nvSpPr>
            <p:spPr bwMode="auto">
              <a:xfrm>
                <a:off x="1650" y="1489"/>
                <a:ext cx="18" cy="18"/>
              </a:xfrm>
              <a:custGeom>
                <a:avLst/>
                <a:gdLst>
                  <a:gd name="T0" fmla="*/ 0 w 9"/>
                  <a:gd name="T1" fmla="*/ 56 h 9"/>
                  <a:gd name="T2" fmla="*/ 72 w 9"/>
                  <a:gd name="T3" fmla="*/ 0 h 9"/>
                  <a:gd name="T4" fmla="*/ 0 w 9"/>
                  <a:gd name="T5" fmla="*/ 72 h 9"/>
                  <a:gd name="T6" fmla="*/ 0 w 9"/>
                  <a:gd name="T7" fmla="*/ 56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7"/>
                    </a:moveTo>
                    <a:cubicBezTo>
                      <a:pt x="4" y="6"/>
                      <a:pt x="4" y="1"/>
                      <a:pt x="9" y="0"/>
                    </a:cubicBezTo>
                    <a:cubicBezTo>
                      <a:pt x="7" y="4"/>
                      <a:pt x="4" y="7"/>
                      <a:pt x="0" y="9"/>
                    </a:cubicBezTo>
                    <a:cubicBezTo>
                      <a:pt x="0" y="9"/>
                      <a:pt x="0" y="8"/>
                      <a:pt x="0" y="7"/>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35" name="Freeform 364"/>
              <p:cNvSpPr>
                <a:spLocks/>
              </p:cNvSpPr>
              <p:nvPr/>
            </p:nvSpPr>
            <p:spPr bwMode="auto">
              <a:xfrm>
                <a:off x="1588" y="1463"/>
                <a:ext cx="80" cy="22"/>
              </a:xfrm>
              <a:custGeom>
                <a:avLst/>
                <a:gdLst>
                  <a:gd name="T0" fmla="*/ 0 w 40"/>
                  <a:gd name="T1" fmla="*/ 56 h 11"/>
                  <a:gd name="T2" fmla="*/ 320 w 40"/>
                  <a:gd name="T3" fmla="*/ 88 h 11"/>
                  <a:gd name="T4" fmla="*/ 16 w 40"/>
                  <a:gd name="T5" fmla="*/ 56 h 11"/>
                  <a:gd name="T6" fmla="*/ 0 w 40"/>
                  <a:gd name="T7" fmla="*/ 56 h 11"/>
                  <a:gd name="T8" fmla="*/ 0 60000 65536"/>
                  <a:gd name="T9" fmla="*/ 0 60000 65536"/>
                  <a:gd name="T10" fmla="*/ 0 60000 65536"/>
                  <a:gd name="T11" fmla="*/ 0 60000 65536"/>
                  <a:gd name="T12" fmla="*/ 0 w 40"/>
                  <a:gd name="T13" fmla="*/ 0 h 11"/>
                  <a:gd name="T14" fmla="*/ 40 w 40"/>
                  <a:gd name="T15" fmla="*/ 11 h 11"/>
                </a:gdLst>
                <a:ahLst/>
                <a:cxnLst>
                  <a:cxn ang="T8">
                    <a:pos x="T0" y="T1"/>
                  </a:cxn>
                  <a:cxn ang="T9">
                    <a:pos x="T2" y="T3"/>
                  </a:cxn>
                  <a:cxn ang="T10">
                    <a:pos x="T4" y="T5"/>
                  </a:cxn>
                  <a:cxn ang="T11">
                    <a:pos x="T6" y="T7"/>
                  </a:cxn>
                </a:cxnLst>
                <a:rect l="T12" t="T13" r="T14" b="T15"/>
                <a:pathLst>
                  <a:path w="40" h="11">
                    <a:moveTo>
                      <a:pt x="0" y="7"/>
                    </a:moveTo>
                    <a:cubicBezTo>
                      <a:pt x="0" y="4"/>
                      <a:pt x="39" y="0"/>
                      <a:pt x="40" y="11"/>
                    </a:cubicBezTo>
                    <a:cubicBezTo>
                      <a:pt x="33" y="3"/>
                      <a:pt x="15" y="8"/>
                      <a:pt x="2" y="7"/>
                    </a:cubicBezTo>
                    <a:cubicBezTo>
                      <a:pt x="1" y="7"/>
                      <a:pt x="0" y="7"/>
                      <a:pt x="0" y="7"/>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36" name="Freeform 365"/>
              <p:cNvSpPr>
                <a:spLocks/>
              </p:cNvSpPr>
              <p:nvPr/>
            </p:nvSpPr>
            <p:spPr bwMode="auto">
              <a:xfrm>
                <a:off x="1668" y="1489"/>
                <a:ext cx="18" cy="18"/>
              </a:xfrm>
              <a:custGeom>
                <a:avLst/>
                <a:gdLst>
                  <a:gd name="T0" fmla="*/ 0 w 9"/>
                  <a:gd name="T1" fmla="*/ 72 h 9"/>
                  <a:gd name="T2" fmla="*/ 72 w 9"/>
                  <a:gd name="T3" fmla="*/ 0 h 9"/>
                  <a:gd name="T4" fmla="*/ 72 w 9"/>
                  <a:gd name="T5" fmla="*/ 24 h 9"/>
                  <a:gd name="T6" fmla="*/ 0 w 9"/>
                  <a:gd name="T7" fmla="*/ 72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9"/>
                    </a:moveTo>
                    <a:cubicBezTo>
                      <a:pt x="2" y="5"/>
                      <a:pt x="5" y="2"/>
                      <a:pt x="9" y="0"/>
                    </a:cubicBezTo>
                    <a:cubicBezTo>
                      <a:pt x="9" y="1"/>
                      <a:pt x="9" y="2"/>
                      <a:pt x="9" y="3"/>
                    </a:cubicBezTo>
                    <a:cubicBezTo>
                      <a:pt x="4" y="3"/>
                      <a:pt x="4" y="9"/>
                      <a:pt x="0" y="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37" name="Freeform 366"/>
              <p:cNvSpPr>
                <a:spLocks/>
              </p:cNvSpPr>
              <p:nvPr/>
            </p:nvSpPr>
            <p:spPr bwMode="auto">
              <a:xfrm>
                <a:off x="1668" y="1513"/>
                <a:ext cx="48" cy="18"/>
              </a:xfrm>
              <a:custGeom>
                <a:avLst/>
                <a:gdLst>
                  <a:gd name="T0" fmla="*/ 0 w 24"/>
                  <a:gd name="T1" fmla="*/ 0 h 9"/>
                  <a:gd name="T2" fmla="*/ 192 w 24"/>
                  <a:gd name="T3" fmla="*/ 0 h 9"/>
                  <a:gd name="T4" fmla="*/ 0 w 24"/>
                  <a:gd name="T5" fmla="*/ 16 h 9"/>
                  <a:gd name="T6" fmla="*/ 0 w 24"/>
                  <a:gd name="T7" fmla="*/ 0 h 9"/>
                  <a:gd name="T8" fmla="*/ 0 60000 65536"/>
                  <a:gd name="T9" fmla="*/ 0 60000 65536"/>
                  <a:gd name="T10" fmla="*/ 0 60000 65536"/>
                  <a:gd name="T11" fmla="*/ 0 60000 65536"/>
                  <a:gd name="T12" fmla="*/ 0 w 24"/>
                  <a:gd name="T13" fmla="*/ 0 h 9"/>
                  <a:gd name="T14" fmla="*/ 24 w 24"/>
                  <a:gd name="T15" fmla="*/ 9 h 9"/>
                </a:gdLst>
                <a:ahLst/>
                <a:cxnLst>
                  <a:cxn ang="T8">
                    <a:pos x="T0" y="T1"/>
                  </a:cxn>
                  <a:cxn ang="T9">
                    <a:pos x="T2" y="T3"/>
                  </a:cxn>
                  <a:cxn ang="T10">
                    <a:pos x="T4" y="T5"/>
                  </a:cxn>
                  <a:cxn ang="T11">
                    <a:pos x="T6" y="T7"/>
                  </a:cxn>
                </a:cxnLst>
                <a:rect l="T12" t="T13" r="T14" b="T15"/>
                <a:pathLst>
                  <a:path w="24" h="9">
                    <a:moveTo>
                      <a:pt x="0" y="0"/>
                    </a:moveTo>
                    <a:cubicBezTo>
                      <a:pt x="4" y="6"/>
                      <a:pt x="20" y="6"/>
                      <a:pt x="24" y="0"/>
                    </a:cubicBezTo>
                    <a:cubicBezTo>
                      <a:pt x="23" y="9"/>
                      <a:pt x="4" y="8"/>
                      <a:pt x="0" y="2"/>
                    </a:cubicBezTo>
                    <a:cubicBezTo>
                      <a:pt x="0" y="1"/>
                      <a:pt x="0" y="0"/>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38" name="Freeform 367"/>
              <p:cNvSpPr>
                <a:spLocks/>
              </p:cNvSpPr>
              <p:nvPr/>
            </p:nvSpPr>
            <p:spPr bwMode="auto">
              <a:xfrm>
                <a:off x="1712" y="1489"/>
                <a:ext cx="22" cy="28"/>
              </a:xfrm>
              <a:custGeom>
                <a:avLst/>
                <a:gdLst>
                  <a:gd name="T0" fmla="*/ 0 w 11"/>
                  <a:gd name="T1" fmla="*/ 0 h 14"/>
                  <a:gd name="T2" fmla="*/ 88 w 11"/>
                  <a:gd name="T3" fmla="*/ 112 h 14"/>
                  <a:gd name="T4" fmla="*/ 16 w 11"/>
                  <a:gd name="T5" fmla="*/ 96 h 14"/>
                  <a:gd name="T6" fmla="*/ 0 w 11"/>
                  <a:gd name="T7" fmla="*/ 24 h 14"/>
                  <a:gd name="T8" fmla="*/ 0 w 11"/>
                  <a:gd name="T9" fmla="*/ 0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0"/>
                    </a:moveTo>
                    <a:cubicBezTo>
                      <a:pt x="4" y="4"/>
                      <a:pt x="10" y="6"/>
                      <a:pt x="11" y="14"/>
                    </a:cubicBezTo>
                    <a:cubicBezTo>
                      <a:pt x="9" y="12"/>
                      <a:pt x="6" y="11"/>
                      <a:pt x="2" y="12"/>
                    </a:cubicBezTo>
                    <a:cubicBezTo>
                      <a:pt x="8" y="8"/>
                      <a:pt x="5" y="5"/>
                      <a:pt x="0" y="3"/>
                    </a:cubicBezTo>
                    <a:cubicBezTo>
                      <a:pt x="0" y="2"/>
                      <a:pt x="0" y="1"/>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39" name="Freeform 368"/>
              <p:cNvSpPr>
                <a:spLocks/>
              </p:cNvSpPr>
              <p:nvPr/>
            </p:nvSpPr>
            <p:spPr bwMode="auto">
              <a:xfrm>
                <a:off x="1854" y="1535"/>
                <a:ext cx="54" cy="48"/>
              </a:xfrm>
              <a:custGeom>
                <a:avLst/>
                <a:gdLst>
                  <a:gd name="T0" fmla="*/ 0 w 27"/>
                  <a:gd name="T1" fmla="*/ 0 h 24"/>
                  <a:gd name="T2" fmla="*/ 200 w 27"/>
                  <a:gd name="T3" fmla="*/ 176 h 24"/>
                  <a:gd name="T4" fmla="*/ 216 w 27"/>
                  <a:gd name="T5" fmla="*/ 176 h 24"/>
                  <a:gd name="T6" fmla="*/ 0 w 27"/>
                  <a:gd name="T7" fmla="*/ 0 h 24"/>
                  <a:gd name="T8" fmla="*/ 0 60000 65536"/>
                  <a:gd name="T9" fmla="*/ 0 60000 65536"/>
                  <a:gd name="T10" fmla="*/ 0 60000 65536"/>
                  <a:gd name="T11" fmla="*/ 0 60000 65536"/>
                  <a:gd name="T12" fmla="*/ 0 w 27"/>
                  <a:gd name="T13" fmla="*/ 0 h 24"/>
                  <a:gd name="T14" fmla="*/ 27 w 27"/>
                  <a:gd name="T15" fmla="*/ 24 h 24"/>
                </a:gdLst>
                <a:ahLst/>
                <a:cxnLst>
                  <a:cxn ang="T8">
                    <a:pos x="T0" y="T1"/>
                  </a:cxn>
                  <a:cxn ang="T9">
                    <a:pos x="T2" y="T3"/>
                  </a:cxn>
                  <a:cxn ang="T10">
                    <a:pos x="T4" y="T5"/>
                  </a:cxn>
                  <a:cxn ang="T11">
                    <a:pos x="T6" y="T7"/>
                  </a:cxn>
                </a:cxnLst>
                <a:rect l="T12" t="T13" r="T14" b="T15"/>
                <a:pathLst>
                  <a:path w="27" h="24">
                    <a:moveTo>
                      <a:pt x="0" y="0"/>
                    </a:moveTo>
                    <a:cubicBezTo>
                      <a:pt x="10" y="6"/>
                      <a:pt x="15" y="16"/>
                      <a:pt x="25" y="22"/>
                    </a:cubicBezTo>
                    <a:cubicBezTo>
                      <a:pt x="26" y="22"/>
                      <a:pt x="26" y="22"/>
                      <a:pt x="27" y="22"/>
                    </a:cubicBezTo>
                    <a:cubicBezTo>
                      <a:pt x="17" y="24"/>
                      <a:pt x="8" y="7"/>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40" name="Freeform 369"/>
              <p:cNvSpPr>
                <a:spLocks/>
              </p:cNvSpPr>
              <p:nvPr/>
            </p:nvSpPr>
            <p:spPr bwMode="auto">
              <a:xfrm>
                <a:off x="1854" y="1513"/>
                <a:ext cx="54" cy="34"/>
              </a:xfrm>
              <a:custGeom>
                <a:avLst/>
                <a:gdLst>
                  <a:gd name="T0" fmla="*/ 0 w 27"/>
                  <a:gd name="T1" fmla="*/ 64 h 17"/>
                  <a:gd name="T2" fmla="*/ 88 w 27"/>
                  <a:gd name="T3" fmla="*/ 0 h 17"/>
                  <a:gd name="T4" fmla="*/ 216 w 27"/>
                  <a:gd name="T5" fmla="*/ 136 h 17"/>
                  <a:gd name="T6" fmla="*/ 200 w 27"/>
                  <a:gd name="T7" fmla="*/ 136 h 17"/>
                  <a:gd name="T8" fmla="*/ 72 w 27"/>
                  <a:gd name="T9" fmla="*/ 16 h 17"/>
                  <a:gd name="T10" fmla="*/ 0 w 27"/>
                  <a:gd name="T11" fmla="*/ 64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0" y="8"/>
                    </a:moveTo>
                    <a:cubicBezTo>
                      <a:pt x="3" y="5"/>
                      <a:pt x="5" y="0"/>
                      <a:pt x="11" y="0"/>
                    </a:cubicBezTo>
                    <a:cubicBezTo>
                      <a:pt x="15" y="7"/>
                      <a:pt x="23" y="10"/>
                      <a:pt x="27" y="17"/>
                    </a:cubicBezTo>
                    <a:cubicBezTo>
                      <a:pt x="26" y="17"/>
                      <a:pt x="26" y="17"/>
                      <a:pt x="25" y="17"/>
                    </a:cubicBezTo>
                    <a:cubicBezTo>
                      <a:pt x="21" y="11"/>
                      <a:pt x="15" y="6"/>
                      <a:pt x="9" y="2"/>
                    </a:cubicBezTo>
                    <a:cubicBezTo>
                      <a:pt x="5" y="2"/>
                      <a:pt x="5" y="8"/>
                      <a:pt x="0" y="8"/>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41" name="Freeform 370"/>
              <p:cNvSpPr>
                <a:spLocks/>
              </p:cNvSpPr>
              <p:nvPr/>
            </p:nvSpPr>
            <p:spPr bwMode="auto">
              <a:xfrm>
                <a:off x="1582" y="1517"/>
                <a:ext cx="32" cy="30"/>
              </a:xfrm>
              <a:custGeom>
                <a:avLst/>
                <a:gdLst>
                  <a:gd name="T0" fmla="*/ 0 w 16"/>
                  <a:gd name="T1" fmla="*/ 120 h 15"/>
                  <a:gd name="T2" fmla="*/ 128 w 16"/>
                  <a:gd name="T3" fmla="*/ 0 h 15"/>
                  <a:gd name="T4" fmla="*/ 128 w 16"/>
                  <a:gd name="T5" fmla="*/ 16 h 15"/>
                  <a:gd name="T6" fmla="*/ 0 w 16"/>
                  <a:gd name="T7" fmla="*/ 120 h 15"/>
                  <a:gd name="T8" fmla="*/ 0 60000 65536"/>
                  <a:gd name="T9" fmla="*/ 0 60000 65536"/>
                  <a:gd name="T10" fmla="*/ 0 60000 65536"/>
                  <a:gd name="T11" fmla="*/ 0 60000 65536"/>
                  <a:gd name="T12" fmla="*/ 0 w 16"/>
                  <a:gd name="T13" fmla="*/ 0 h 15"/>
                  <a:gd name="T14" fmla="*/ 16 w 16"/>
                  <a:gd name="T15" fmla="*/ 15 h 15"/>
                </a:gdLst>
                <a:ahLst/>
                <a:cxnLst>
                  <a:cxn ang="T8">
                    <a:pos x="T0" y="T1"/>
                  </a:cxn>
                  <a:cxn ang="T9">
                    <a:pos x="T2" y="T3"/>
                  </a:cxn>
                  <a:cxn ang="T10">
                    <a:pos x="T4" y="T5"/>
                  </a:cxn>
                  <a:cxn ang="T11">
                    <a:pos x="T6" y="T7"/>
                  </a:cxn>
                </a:cxnLst>
                <a:rect l="T12" t="T13" r="T14" b="T15"/>
                <a:pathLst>
                  <a:path w="16" h="15">
                    <a:moveTo>
                      <a:pt x="0" y="15"/>
                    </a:moveTo>
                    <a:cubicBezTo>
                      <a:pt x="5" y="9"/>
                      <a:pt x="10" y="4"/>
                      <a:pt x="16" y="0"/>
                    </a:cubicBezTo>
                    <a:cubicBezTo>
                      <a:pt x="16" y="0"/>
                      <a:pt x="16" y="1"/>
                      <a:pt x="16" y="2"/>
                    </a:cubicBezTo>
                    <a:cubicBezTo>
                      <a:pt x="9" y="5"/>
                      <a:pt x="7" y="12"/>
                      <a:pt x="0" y="1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42" name="Freeform 371"/>
              <p:cNvSpPr>
                <a:spLocks/>
              </p:cNvSpPr>
              <p:nvPr/>
            </p:nvSpPr>
            <p:spPr bwMode="auto">
              <a:xfrm>
                <a:off x="1542" y="1543"/>
                <a:ext cx="90" cy="36"/>
              </a:xfrm>
              <a:custGeom>
                <a:avLst/>
                <a:gdLst>
                  <a:gd name="T0" fmla="*/ 160 w 45"/>
                  <a:gd name="T1" fmla="*/ 16 h 18"/>
                  <a:gd name="T2" fmla="*/ 16 w 45"/>
                  <a:gd name="T3" fmla="*/ 56 h 18"/>
                  <a:gd name="T4" fmla="*/ 360 w 45"/>
                  <a:gd name="T5" fmla="*/ 72 h 18"/>
                  <a:gd name="T6" fmla="*/ 360 w 45"/>
                  <a:gd name="T7" fmla="*/ 88 h 18"/>
                  <a:gd name="T8" fmla="*/ 0 w 45"/>
                  <a:gd name="T9" fmla="*/ 16 h 18"/>
                  <a:gd name="T10" fmla="*/ 160 w 45"/>
                  <a:gd name="T11" fmla="*/ 16 h 18"/>
                  <a:gd name="T12" fmla="*/ 0 60000 65536"/>
                  <a:gd name="T13" fmla="*/ 0 60000 65536"/>
                  <a:gd name="T14" fmla="*/ 0 60000 65536"/>
                  <a:gd name="T15" fmla="*/ 0 60000 65536"/>
                  <a:gd name="T16" fmla="*/ 0 60000 65536"/>
                  <a:gd name="T17" fmla="*/ 0 60000 65536"/>
                  <a:gd name="T18" fmla="*/ 0 w 45"/>
                  <a:gd name="T19" fmla="*/ 0 h 18"/>
                  <a:gd name="T20" fmla="*/ 45 w 4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5" h="18">
                    <a:moveTo>
                      <a:pt x="20" y="2"/>
                    </a:moveTo>
                    <a:cubicBezTo>
                      <a:pt x="19" y="9"/>
                      <a:pt x="3" y="0"/>
                      <a:pt x="2" y="7"/>
                    </a:cubicBezTo>
                    <a:cubicBezTo>
                      <a:pt x="13" y="12"/>
                      <a:pt x="31" y="8"/>
                      <a:pt x="45" y="9"/>
                    </a:cubicBezTo>
                    <a:cubicBezTo>
                      <a:pt x="45" y="10"/>
                      <a:pt x="45" y="11"/>
                      <a:pt x="45" y="11"/>
                    </a:cubicBezTo>
                    <a:cubicBezTo>
                      <a:pt x="30" y="8"/>
                      <a:pt x="2" y="18"/>
                      <a:pt x="0" y="2"/>
                    </a:cubicBezTo>
                    <a:cubicBezTo>
                      <a:pt x="7" y="2"/>
                      <a:pt x="14" y="2"/>
                      <a:pt x="20"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43" name="Freeform 372"/>
              <p:cNvSpPr>
                <a:spLocks/>
              </p:cNvSpPr>
              <p:nvPr/>
            </p:nvSpPr>
            <p:spPr bwMode="auto">
              <a:xfrm>
                <a:off x="1632" y="1517"/>
                <a:ext cx="36" cy="48"/>
              </a:xfrm>
              <a:custGeom>
                <a:avLst/>
                <a:gdLst>
                  <a:gd name="T0" fmla="*/ 0 w 18"/>
                  <a:gd name="T1" fmla="*/ 176 h 24"/>
                  <a:gd name="T2" fmla="*/ 120 w 18"/>
                  <a:gd name="T3" fmla="*/ 32 h 24"/>
                  <a:gd name="T4" fmla="*/ 88 w 18"/>
                  <a:gd name="T5" fmla="*/ 16 h 24"/>
                  <a:gd name="T6" fmla="*/ 88 w 18"/>
                  <a:gd name="T7" fmla="*/ 0 h 24"/>
                  <a:gd name="T8" fmla="*/ 144 w 18"/>
                  <a:gd name="T9" fmla="*/ 32 h 24"/>
                  <a:gd name="T10" fmla="*/ 0 w 18"/>
                  <a:gd name="T11" fmla="*/ 192 h 24"/>
                  <a:gd name="T12" fmla="*/ 0 w 18"/>
                  <a:gd name="T13" fmla="*/ 176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0" y="22"/>
                    </a:moveTo>
                    <a:cubicBezTo>
                      <a:pt x="6" y="17"/>
                      <a:pt x="13" y="13"/>
                      <a:pt x="15" y="4"/>
                    </a:cubicBezTo>
                    <a:cubicBezTo>
                      <a:pt x="14" y="4"/>
                      <a:pt x="13" y="2"/>
                      <a:pt x="11" y="2"/>
                    </a:cubicBezTo>
                    <a:cubicBezTo>
                      <a:pt x="11" y="1"/>
                      <a:pt x="11" y="0"/>
                      <a:pt x="11" y="0"/>
                    </a:cubicBezTo>
                    <a:cubicBezTo>
                      <a:pt x="14" y="1"/>
                      <a:pt x="14" y="4"/>
                      <a:pt x="18" y="4"/>
                    </a:cubicBezTo>
                    <a:cubicBezTo>
                      <a:pt x="15" y="14"/>
                      <a:pt x="6" y="18"/>
                      <a:pt x="0" y="24"/>
                    </a:cubicBezTo>
                    <a:cubicBezTo>
                      <a:pt x="0" y="24"/>
                      <a:pt x="0" y="23"/>
                      <a:pt x="0" y="2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44" name="Freeform 373"/>
              <p:cNvSpPr>
                <a:spLocks/>
              </p:cNvSpPr>
              <p:nvPr/>
            </p:nvSpPr>
            <p:spPr bwMode="auto">
              <a:xfrm>
                <a:off x="1680" y="1525"/>
                <a:ext cx="40" cy="16"/>
              </a:xfrm>
              <a:custGeom>
                <a:avLst/>
                <a:gdLst>
                  <a:gd name="T0" fmla="*/ 0 w 20"/>
                  <a:gd name="T1" fmla="*/ 40 h 8"/>
                  <a:gd name="T2" fmla="*/ 144 w 20"/>
                  <a:gd name="T3" fmla="*/ 40 h 8"/>
                  <a:gd name="T4" fmla="*/ 160 w 20"/>
                  <a:gd name="T5" fmla="*/ 0 h 8"/>
                  <a:gd name="T6" fmla="*/ 160 w 20"/>
                  <a:gd name="T7" fmla="*/ 40 h 8"/>
                  <a:gd name="T8" fmla="*/ 0 w 20"/>
                  <a:gd name="T9" fmla="*/ 56 h 8"/>
                  <a:gd name="T10" fmla="*/ 0 w 20"/>
                  <a:gd name="T11" fmla="*/ 40 h 8"/>
                  <a:gd name="T12" fmla="*/ 0 60000 65536"/>
                  <a:gd name="T13" fmla="*/ 0 60000 65536"/>
                  <a:gd name="T14" fmla="*/ 0 60000 65536"/>
                  <a:gd name="T15" fmla="*/ 0 60000 65536"/>
                  <a:gd name="T16" fmla="*/ 0 60000 65536"/>
                  <a:gd name="T17" fmla="*/ 0 60000 65536"/>
                  <a:gd name="T18" fmla="*/ 0 w 20"/>
                  <a:gd name="T19" fmla="*/ 0 h 8"/>
                  <a:gd name="T20" fmla="*/ 20 w 20"/>
                  <a:gd name="T21" fmla="*/ 8 h 8"/>
                </a:gdLst>
                <a:ahLst/>
                <a:cxnLst>
                  <a:cxn ang="T12">
                    <a:pos x="T0" y="T1"/>
                  </a:cxn>
                  <a:cxn ang="T13">
                    <a:pos x="T2" y="T3"/>
                  </a:cxn>
                  <a:cxn ang="T14">
                    <a:pos x="T4" y="T5"/>
                  </a:cxn>
                  <a:cxn ang="T15">
                    <a:pos x="T6" y="T7"/>
                  </a:cxn>
                  <a:cxn ang="T16">
                    <a:pos x="T8" y="T9"/>
                  </a:cxn>
                  <a:cxn ang="T17">
                    <a:pos x="T10" y="T11"/>
                  </a:cxn>
                </a:cxnLst>
                <a:rect l="T18" t="T19" r="T20" b="T21"/>
                <a:pathLst>
                  <a:path w="20" h="8">
                    <a:moveTo>
                      <a:pt x="0" y="5"/>
                    </a:moveTo>
                    <a:cubicBezTo>
                      <a:pt x="6" y="5"/>
                      <a:pt x="12" y="5"/>
                      <a:pt x="18" y="5"/>
                    </a:cubicBezTo>
                    <a:cubicBezTo>
                      <a:pt x="18" y="2"/>
                      <a:pt x="19" y="1"/>
                      <a:pt x="20" y="0"/>
                    </a:cubicBezTo>
                    <a:cubicBezTo>
                      <a:pt x="20" y="2"/>
                      <a:pt x="20" y="3"/>
                      <a:pt x="20" y="5"/>
                    </a:cubicBezTo>
                    <a:cubicBezTo>
                      <a:pt x="17" y="8"/>
                      <a:pt x="7" y="6"/>
                      <a:pt x="0" y="7"/>
                    </a:cubicBezTo>
                    <a:cubicBezTo>
                      <a:pt x="0" y="6"/>
                      <a:pt x="0" y="5"/>
                      <a:pt x="0" y="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45" name="Freeform 374"/>
              <p:cNvSpPr>
                <a:spLocks/>
              </p:cNvSpPr>
              <p:nvPr/>
            </p:nvSpPr>
            <p:spPr bwMode="auto">
              <a:xfrm>
                <a:off x="1638" y="1535"/>
                <a:ext cx="42" cy="62"/>
              </a:xfrm>
              <a:custGeom>
                <a:avLst/>
                <a:gdLst>
                  <a:gd name="T0" fmla="*/ 120 w 21"/>
                  <a:gd name="T1" fmla="*/ 248 h 31"/>
                  <a:gd name="T2" fmla="*/ 8 w 21"/>
                  <a:gd name="T3" fmla="*/ 160 h 31"/>
                  <a:gd name="T4" fmla="*/ 168 w 21"/>
                  <a:gd name="T5" fmla="*/ 0 h 31"/>
                  <a:gd name="T6" fmla="*/ 168 w 21"/>
                  <a:gd name="T7" fmla="*/ 16 h 31"/>
                  <a:gd name="T8" fmla="*/ 96 w 21"/>
                  <a:gd name="T9" fmla="*/ 232 h 31"/>
                  <a:gd name="T10" fmla="*/ 120 w 21"/>
                  <a:gd name="T11" fmla="*/ 232 h 31"/>
                  <a:gd name="T12" fmla="*/ 120 w 21"/>
                  <a:gd name="T13" fmla="*/ 248 h 31"/>
                  <a:gd name="T14" fmla="*/ 0 60000 65536"/>
                  <a:gd name="T15" fmla="*/ 0 60000 65536"/>
                  <a:gd name="T16" fmla="*/ 0 60000 65536"/>
                  <a:gd name="T17" fmla="*/ 0 60000 65536"/>
                  <a:gd name="T18" fmla="*/ 0 60000 65536"/>
                  <a:gd name="T19" fmla="*/ 0 60000 65536"/>
                  <a:gd name="T20" fmla="*/ 0 60000 65536"/>
                  <a:gd name="T21" fmla="*/ 0 w 21"/>
                  <a:gd name="T22" fmla="*/ 0 h 31"/>
                  <a:gd name="T23" fmla="*/ 21 w 21"/>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31">
                    <a:moveTo>
                      <a:pt x="15" y="31"/>
                    </a:moveTo>
                    <a:cubicBezTo>
                      <a:pt x="8" y="30"/>
                      <a:pt x="9" y="20"/>
                      <a:pt x="1" y="20"/>
                    </a:cubicBezTo>
                    <a:cubicBezTo>
                      <a:pt x="7" y="12"/>
                      <a:pt x="14" y="5"/>
                      <a:pt x="21" y="0"/>
                    </a:cubicBezTo>
                    <a:cubicBezTo>
                      <a:pt x="21" y="0"/>
                      <a:pt x="21" y="1"/>
                      <a:pt x="21" y="2"/>
                    </a:cubicBezTo>
                    <a:cubicBezTo>
                      <a:pt x="12" y="8"/>
                      <a:pt x="0" y="18"/>
                      <a:pt x="12" y="29"/>
                    </a:cubicBezTo>
                    <a:cubicBezTo>
                      <a:pt x="13" y="29"/>
                      <a:pt x="14" y="29"/>
                      <a:pt x="15" y="29"/>
                    </a:cubicBezTo>
                    <a:cubicBezTo>
                      <a:pt x="15" y="29"/>
                      <a:pt x="15" y="30"/>
                      <a:pt x="15" y="31"/>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46" name="Freeform 375"/>
              <p:cNvSpPr>
                <a:spLocks/>
              </p:cNvSpPr>
              <p:nvPr/>
            </p:nvSpPr>
            <p:spPr bwMode="auto">
              <a:xfrm>
                <a:off x="1712" y="1543"/>
                <a:ext cx="54" cy="50"/>
              </a:xfrm>
              <a:custGeom>
                <a:avLst/>
                <a:gdLst>
                  <a:gd name="T0" fmla="*/ 0 w 27"/>
                  <a:gd name="T1" fmla="*/ 200 h 25"/>
                  <a:gd name="T2" fmla="*/ 192 w 27"/>
                  <a:gd name="T3" fmla="*/ 0 h 25"/>
                  <a:gd name="T4" fmla="*/ 216 w 27"/>
                  <a:gd name="T5" fmla="*/ 0 h 25"/>
                  <a:gd name="T6" fmla="*/ 0 w 27"/>
                  <a:gd name="T7" fmla="*/ 200 h 25"/>
                  <a:gd name="T8" fmla="*/ 0 60000 65536"/>
                  <a:gd name="T9" fmla="*/ 0 60000 65536"/>
                  <a:gd name="T10" fmla="*/ 0 60000 65536"/>
                  <a:gd name="T11" fmla="*/ 0 60000 65536"/>
                  <a:gd name="T12" fmla="*/ 0 w 27"/>
                  <a:gd name="T13" fmla="*/ 0 h 25"/>
                  <a:gd name="T14" fmla="*/ 27 w 27"/>
                  <a:gd name="T15" fmla="*/ 25 h 25"/>
                </a:gdLst>
                <a:ahLst/>
                <a:cxnLst>
                  <a:cxn ang="T8">
                    <a:pos x="T0" y="T1"/>
                  </a:cxn>
                  <a:cxn ang="T9">
                    <a:pos x="T2" y="T3"/>
                  </a:cxn>
                  <a:cxn ang="T10">
                    <a:pos x="T4" y="T5"/>
                  </a:cxn>
                  <a:cxn ang="T11">
                    <a:pos x="T6" y="T7"/>
                  </a:cxn>
                </a:cxnLst>
                <a:rect l="T12" t="T13" r="T14" b="T15"/>
                <a:pathLst>
                  <a:path w="27" h="25">
                    <a:moveTo>
                      <a:pt x="0" y="25"/>
                    </a:moveTo>
                    <a:cubicBezTo>
                      <a:pt x="9" y="17"/>
                      <a:pt x="17" y="9"/>
                      <a:pt x="24" y="0"/>
                    </a:cubicBezTo>
                    <a:cubicBezTo>
                      <a:pt x="25" y="0"/>
                      <a:pt x="26" y="0"/>
                      <a:pt x="27" y="0"/>
                    </a:cubicBezTo>
                    <a:cubicBezTo>
                      <a:pt x="18" y="9"/>
                      <a:pt x="12" y="20"/>
                      <a:pt x="0" y="2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47" name="Freeform 376"/>
              <p:cNvSpPr>
                <a:spLocks/>
              </p:cNvSpPr>
              <p:nvPr/>
            </p:nvSpPr>
            <p:spPr bwMode="auto">
              <a:xfrm>
                <a:off x="1726" y="1525"/>
                <a:ext cx="52" cy="22"/>
              </a:xfrm>
              <a:custGeom>
                <a:avLst/>
                <a:gdLst>
                  <a:gd name="T0" fmla="*/ 0 w 26"/>
                  <a:gd name="T1" fmla="*/ 0 h 11"/>
                  <a:gd name="T2" fmla="*/ 32 w 26"/>
                  <a:gd name="T3" fmla="*/ 56 h 11"/>
                  <a:gd name="T4" fmla="*/ 160 w 26"/>
                  <a:gd name="T5" fmla="*/ 72 h 11"/>
                  <a:gd name="T6" fmla="*/ 136 w 26"/>
                  <a:gd name="T7" fmla="*/ 72 h 11"/>
                  <a:gd name="T8" fmla="*/ 0 w 26"/>
                  <a:gd name="T9" fmla="*/ 0 h 11"/>
                  <a:gd name="T10" fmla="*/ 0 60000 65536"/>
                  <a:gd name="T11" fmla="*/ 0 60000 65536"/>
                  <a:gd name="T12" fmla="*/ 0 60000 65536"/>
                  <a:gd name="T13" fmla="*/ 0 60000 65536"/>
                  <a:gd name="T14" fmla="*/ 0 60000 65536"/>
                  <a:gd name="T15" fmla="*/ 0 w 26"/>
                  <a:gd name="T16" fmla="*/ 0 h 11"/>
                  <a:gd name="T17" fmla="*/ 26 w 26"/>
                  <a:gd name="T18" fmla="*/ 11 h 11"/>
                </a:gdLst>
                <a:ahLst/>
                <a:cxnLst>
                  <a:cxn ang="T10">
                    <a:pos x="T0" y="T1"/>
                  </a:cxn>
                  <a:cxn ang="T11">
                    <a:pos x="T2" y="T3"/>
                  </a:cxn>
                  <a:cxn ang="T12">
                    <a:pos x="T4" y="T5"/>
                  </a:cxn>
                  <a:cxn ang="T13">
                    <a:pos x="T6" y="T7"/>
                  </a:cxn>
                  <a:cxn ang="T14">
                    <a:pos x="T8" y="T9"/>
                  </a:cxn>
                </a:cxnLst>
                <a:rect l="T15" t="T16" r="T17" b="T18"/>
                <a:pathLst>
                  <a:path w="26" h="11">
                    <a:moveTo>
                      <a:pt x="0" y="0"/>
                    </a:moveTo>
                    <a:cubicBezTo>
                      <a:pt x="2" y="1"/>
                      <a:pt x="4" y="3"/>
                      <a:pt x="4" y="7"/>
                    </a:cubicBezTo>
                    <a:cubicBezTo>
                      <a:pt x="8" y="7"/>
                      <a:pt x="26" y="5"/>
                      <a:pt x="20" y="9"/>
                    </a:cubicBezTo>
                    <a:cubicBezTo>
                      <a:pt x="19" y="9"/>
                      <a:pt x="18" y="9"/>
                      <a:pt x="17" y="9"/>
                    </a:cubicBezTo>
                    <a:cubicBezTo>
                      <a:pt x="7" y="11"/>
                      <a:pt x="1" y="8"/>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48" name="Freeform 377"/>
              <p:cNvSpPr>
                <a:spLocks/>
              </p:cNvSpPr>
              <p:nvPr/>
            </p:nvSpPr>
            <p:spPr bwMode="auto">
              <a:xfrm>
                <a:off x="3888" y="1535"/>
                <a:ext cx="92" cy="162"/>
              </a:xfrm>
              <a:custGeom>
                <a:avLst/>
                <a:gdLst>
                  <a:gd name="T0" fmla="*/ 312 w 46"/>
                  <a:gd name="T1" fmla="*/ 600 h 81"/>
                  <a:gd name="T2" fmla="*/ 112 w 46"/>
                  <a:gd name="T3" fmla="*/ 624 h 81"/>
                  <a:gd name="T4" fmla="*/ 112 w 46"/>
                  <a:gd name="T5" fmla="*/ 424 h 81"/>
                  <a:gd name="T6" fmla="*/ 8 w 46"/>
                  <a:gd name="T7" fmla="*/ 408 h 81"/>
                  <a:gd name="T8" fmla="*/ 344 w 46"/>
                  <a:gd name="T9" fmla="*/ 0 h 81"/>
                  <a:gd name="T10" fmla="*/ 328 w 46"/>
                  <a:gd name="T11" fmla="*/ 304 h 81"/>
                  <a:gd name="T12" fmla="*/ 328 w 46"/>
                  <a:gd name="T13" fmla="*/ 16 h 81"/>
                  <a:gd name="T14" fmla="*/ 24 w 46"/>
                  <a:gd name="T15" fmla="*/ 368 h 81"/>
                  <a:gd name="T16" fmla="*/ 128 w 46"/>
                  <a:gd name="T17" fmla="*/ 408 h 81"/>
                  <a:gd name="T18" fmla="*/ 128 w 46"/>
                  <a:gd name="T19" fmla="*/ 584 h 81"/>
                  <a:gd name="T20" fmla="*/ 312 w 46"/>
                  <a:gd name="T21" fmla="*/ 60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
                  <a:gd name="T34" fmla="*/ 0 h 81"/>
                  <a:gd name="T35" fmla="*/ 46 w 46"/>
                  <a:gd name="T36" fmla="*/ 81 h 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 h="81">
                    <a:moveTo>
                      <a:pt x="39" y="75"/>
                    </a:moveTo>
                    <a:cubicBezTo>
                      <a:pt x="35" y="81"/>
                      <a:pt x="22" y="76"/>
                      <a:pt x="14" y="78"/>
                    </a:cubicBezTo>
                    <a:cubicBezTo>
                      <a:pt x="14" y="70"/>
                      <a:pt x="14" y="61"/>
                      <a:pt x="14" y="53"/>
                    </a:cubicBezTo>
                    <a:cubicBezTo>
                      <a:pt x="14" y="48"/>
                      <a:pt x="5" y="52"/>
                      <a:pt x="1" y="51"/>
                    </a:cubicBezTo>
                    <a:cubicBezTo>
                      <a:pt x="0" y="19"/>
                      <a:pt x="18" y="6"/>
                      <a:pt x="43" y="0"/>
                    </a:cubicBezTo>
                    <a:cubicBezTo>
                      <a:pt x="42" y="12"/>
                      <a:pt x="46" y="29"/>
                      <a:pt x="41" y="38"/>
                    </a:cubicBezTo>
                    <a:cubicBezTo>
                      <a:pt x="41" y="26"/>
                      <a:pt x="41" y="14"/>
                      <a:pt x="41" y="2"/>
                    </a:cubicBezTo>
                    <a:cubicBezTo>
                      <a:pt x="19" y="8"/>
                      <a:pt x="3" y="19"/>
                      <a:pt x="3" y="46"/>
                    </a:cubicBezTo>
                    <a:cubicBezTo>
                      <a:pt x="4" y="51"/>
                      <a:pt x="15" y="47"/>
                      <a:pt x="16" y="51"/>
                    </a:cubicBezTo>
                    <a:cubicBezTo>
                      <a:pt x="16" y="58"/>
                      <a:pt x="16" y="66"/>
                      <a:pt x="16" y="73"/>
                    </a:cubicBezTo>
                    <a:cubicBezTo>
                      <a:pt x="19" y="78"/>
                      <a:pt x="32" y="74"/>
                      <a:pt x="39" y="7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49" name="Freeform 378"/>
              <p:cNvSpPr>
                <a:spLocks/>
              </p:cNvSpPr>
              <p:nvPr/>
            </p:nvSpPr>
            <p:spPr bwMode="auto">
              <a:xfrm>
                <a:off x="3956" y="1645"/>
                <a:ext cx="22" cy="24"/>
              </a:xfrm>
              <a:custGeom>
                <a:avLst/>
                <a:gdLst>
                  <a:gd name="T0" fmla="*/ 0 w 11"/>
                  <a:gd name="T1" fmla="*/ 0 h 12"/>
                  <a:gd name="T2" fmla="*/ 88 w 11"/>
                  <a:gd name="T3" fmla="*/ 96 h 12"/>
                  <a:gd name="T4" fmla="*/ 0 w 11"/>
                  <a:gd name="T5" fmla="*/ 0 h 12"/>
                  <a:gd name="T6" fmla="*/ 0 60000 65536"/>
                  <a:gd name="T7" fmla="*/ 0 60000 65536"/>
                  <a:gd name="T8" fmla="*/ 0 60000 65536"/>
                  <a:gd name="T9" fmla="*/ 0 w 11"/>
                  <a:gd name="T10" fmla="*/ 0 h 12"/>
                  <a:gd name="T11" fmla="*/ 11 w 11"/>
                  <a:gd name="T12" fmla="*/ 12 h 12"/>
                </a:gdLst>
                <a:ahLst/>
                <a:cxnLst>
                  <a:cxn ang="T6">
                    <a:pos x="T0" y="T1"/>
                  </a:cxn>
                  <a:cxn ang="T7">
                    <a:pos x="T2" y="T3"/>
                  </a:cxn>
                  <a:cxn ang="T8">
                    <a:pos x="T4" y="T5"/>
                  </a:cxn>
                </a:cxnLst>
                <a:rect l="T9" t="T10" r="T11" b="T12"/>
                <a:pathLst>
                  <a:path w="11" h="12">
                    <a:moveTo>
                      <a:pt x="0" y="0"/>
                    </a:moveTo>
                    <a:cubicBezTo>
                      <a:pt x="5" y="3"/>
                      <a:pt x="9" y="7"/>
                      <a:pt x="11" y="12"/>
                    </a:cubicBezTo>
                    <a:cubicBezTo>
                      <a:pt x="7" y="9"/>
                      <a:pt x="3" y="5"/>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50" name="Freeform 379"/>
              <p:cNvSpPr>
                <a:spLocks/>
              </p:cNvSpPr>
              <p:nvPr/>
            </p:nvSpPr>
            <p:spPr bwMode="auto">
              <a:xfrm>
                <a:off x="3942" y="1627"/>
                <a:ext cx="14" cy="20"/>
              </a:xfrm>
              <a:custGeom>
                <a:avLst/>
                <a:gdLst>
                  <a:gd name="T0" fmla="*/ 56 w 7"/>
                  <a:gd name="T1" fmla="*/ 0 h 10"/>
                  <a:gd name="T2" fmla="*/ 24 w 7"/>
                  <a:gd name="T3" fmla="*/ 24 h 10"/>
                  <a:gd name="T4" fmla="*/ 56 w 7"/>
                  <a:gd name="T5" fmla="*/ 72 h 10"/>
                  <a:gd name="T6" fmla="*/ 8 w 7"/>
                  <a:gd name="T7" fmla="*/ 24 h 10"/>
                  <a:gd name="T8" fmla="*/ 56 w 7"/>
                  <a:gd name="T9" fmla="*/ 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0"/>
                    </a:moveTo>
                    <a:cubicBezTo>
                      <a:pt x="7" y="3"/>
                      <a:pt x="4" y="2"/>
                      <a:pt x="3" y="3"/>
                    </a:cubicBezTo>
                    <a:cubicBezTo>
                      <a:pt x="2" y="8"/>
                      <a:pt x="7" y="6"/>
                      <a:pt x="7" y="9"/>
                    </a:cubicBezTo>
                    <a:cubicBezTo>
                      <a:pt x="2" y="10"/>
                      <a:pt x="0" y="8"/>
                      <a:pt x="1" y="3"/>
                    </a:cubicBezTo>
                    <a:cubicBezTo>
                      <a:pt x="2" y="2"/>
                      <a:pt x="4" y="0"/>
                      <a:pt x="7"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51" name="Freeform 380"/>
              <p:cNvSpPr>
                <a:spLocks/>
              </p:cNvSpPr>
              <p:nvPr/>
            </p:nvSpPr>
            <p:spPr bwMode="auto">
              <a:xfrm>
                <a:off x="3894" y="1539"/>
                <a:ext cx="90" cy="152"/>
              </a:xfrm>
              <a:custGeom>
                <a:avLst/>
                <a:gdLst>
                  <a:gd name="T0" fmla="*/ 304 w 45"/>
                  <a:gd name="T1" fmla="*/ 288 h 76"/>
                  <a:gd name="T2" fmla="*/ 248 w 45"/>
                  <a:gd name="T3" fmla="*/ 352 h 76"/>
                  <a:gd name="T4" fmla="*/ 200 w 45"/>
                  <a:gd name="T5" fmla="*/ 376 h 76"/>
                  <a:gd name="T6" fmla="*/ 248 w 45"/>
                  <a:gd name="T7" fmla="*/ 424 h 76"/>
                  <a:gd name="T8" fmla="*/ 336 w 45"/>
                  <a:gd name="T9" fmla="*/ 520 h 76"/>
                  <a:gd name="T10" fmla="*/ 360 w 45"/>
                  <a:gd name="T11" fmla="*/ 520 h 76"/>
                  <a:gd name="T12" fmla="*/ 288 w 45"/>
                  <a:gd name="T13" fmla="*/ 584 h 76"/>
                  <a:gd name="T14" fmla="*/ 104 w 45"/>
                  <a:gd name="T15" fmla="*/ 568 h 76"/>
                  <a:gd name="T16" fmla="*/ 104 w 45"/>
                  <a:gd name="T17" fmla="*/ 392 h 76"/>
                  <a:gd name="T18" fmla="*/ 0 w 45"/>
                  <a:gd name="T19" fmla="*/ 352 h 76"/>
                  <a:gd name="T20" fmla="*/ 304 w 45"/>
                  <a:gd name="T21" fmla="*/ 0 h 76"/>
                  <a:gd name="T22" fmla="*/ 304 w 45"/>
                  <a:gd name="T23" fmla="*/ 288 h 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76"/>
                  <a:gd name="T38" fmla="*/ 45 w 45"/>
                  <a:gd name="T39" fmla="*/ 76 h 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76">
                    <a:moveTo>
                      <a:pt x="38" y="36"/>
                    </a:moveTo>
                    <a:cubicBezTo>
                      <a:pt x="38" y="41"/>
                      <a:pt x="34" y="43"/>
                      <a:pt x="31" y="44"/>
                    </a:cubicBezTo>
                    <a:cubicBezTo>
                      <a:pt x="28" y="44"/>
                      <a:pt x="26" y="46"/>
                      <a:pt x="25" y="47"/>
                    </a:cubicBezTo>
                    <a:cubicBezTo>
                      <a:pt x="24" y="52"/>
                      <a:pt x="26" y="54"/>
                      <a:pt x="31" y="53"/>
                    </a:cubicBezTo>
                    <a:cubicBezTo>
                      <a:pt x="34" y="58"/>
                      <a:pt x="38" y="62"/>
                      <a:pt x="42" y="65"/>
                    </a:cubicBezTo>
                    <a:cubicBezTo>
                      <a:pt x="43" y="65"/>
                      <a:pt x="44" y="65"/>
                      <a:pt x="45" y="65"/>
                    </a:cubicBezTo>
                    <a:cubicBezTo>
                      <a:pt x="43" y="68"/>
                      <a:pt x="40" y="71"/>
                      <a:pt x="36" y="73"/>
                    </a:cubicBezTo>
                    <a:cubicBezTo>
                      <a:pt x="29" y="72"/>
                      <a:pt x="16" y="76"/>
                      <a:pt x="13" y="71"/>
                    </a:cubicBezTo>
                    <a:cubicBezTo>
                      <a:pt x="13" y="64"/>
                      <a:pt x="13" y="56"/>
                      <a:pt x="13" y="49"/>
                    </a:cubicBezTo>
                    <a:cubicBezTo>
                      <a:pt x="12" y="45"/>
                      <a:pt x="1" y="49"/>
                      <a:pt x="0" y="44"/>
                    </a:cubicBezTo>
                    <a:cubicBezTo>
                      <a:pt x="0" y="17"/>
                      <a:pt x="16" y="6"/>
                      <a:pt x="38" y="0"/>
                    </a:cubicBezTo>
                    <a:cubicBezTo>
                      <a:pt x="38" y="12"/>
                      <a:pt x="38" y="24"/>
                      <a:pt x="38" y="36"/>
                    </a:cubicBezTo>
                    <a:close/>
                  </a:path>
                </a:pathLst>
              </a:custGeom>
              <a:solidFill>
                <a:schemeClr val="accent3">
                  <a:lumMod val="65000"/>
                </a:schemeClr>
              </a:solidFill>
              <a:ln w="9525">
                <a:noFill/>
                <a:round/>
                <a:headEnd/>
                <a:tailEnd/>
              </a:ln>
            </p:spPr>
            <p:txBody>
              <a:bodyPr/>
              <a:lstStyle/>
              <a:p>
                <a:endParaRPr lang="zh-CN" altLang="en-US" sz="2000">
                  <a:solidFill>
                    <a:schemeClr val="tx1"/>
                  </a:solidFill>
                  <a:ea typeface="微软雅黑" pitchFamily="34" charset="-122"/>
                </a:endParaRPr>
              </a:p>
            </p:txBody>
          </p:sp>
          <p:sp>
            <p:nvSpPr>
              <p:cNvPr id="52052" name="Freeform 381"/>
              <p:cNvSpPr>
                <a:spLocks/>
              </p:cNvSpPr>
              <p:nvPr/>
            </p:nvSpPr>
            <p:spPr bwMode="auto">
              <a:xfrm>
                <a:off x="1708" y="1539"/>
                <a:ext cx="80" cy="88"/>
              </a:xfrm>
              <a:custGeom>
                <a:avLst/>
                <a:gdLst>
                  <a:gd name="T0" fmla="*/ 208 w 40"/>
                  <a:gd name="T1" fmla="*/ 352 h 44"/>
                  <a:gd name="T2" fmla="*/ 88 w 40"/>
                  <a:gd name="T3" fmla="*/ 216 h 44"/>
                  <a:gd name="T4" fmla="*/ 320 w 40"/>
                  <a:gd name="T5" fmla="*/ 0 h 44"/>
                  <a:gd name="T6" fmla="*/ 320 w 40"/>
                  <a:gd name="T7" fmla="*/ 16 h 44"/>
                  <a:gd name="T8" fmla="*/ 208 w 40"/>
                  <a:gd name="T9" fmla="*/ 336 h 44"/>
                  <a:gd name="T10" fmla="*/ 208 w 40"/>
                  <a:gd name="T11" fmla="*/ 352 h 44"/>
                  <a:gd name="T12" fmla="*/ 0 60000 65536"/>
                  <a:gd name="T13" fmla="*/ 0 60000 65536"/>
                  <a:gd name="T14" fmla="*/ 0 60000 65536"/>
                  <a:gd name="T15" fmla="*/ 0 60000 65536"/>
                  <a:gd name="T16" fmla="*/ 0 60000 65536"/>
                  <a:gd name="T17" fmla="*/ 0 60000 65536"/>
                  <a:gd name="T18" fmla="*/ 0 w 40"/>
                  <a:gd name="T19" fmla="*/ 0 h 44"/>
                  <a:gd name="T20" fmla="*/ 40 w 40"/>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0" h="44">
                    <a:moveTo>
                      <a:pt x="26" y="44"/>
                    </a:moveTo>
                    <a:cubicBezTo>
                      <a:pt x="21" y="39"/>
                      <a:pt x="13" y="36"/>
                      <a:pt x="11" y="27"/>
                    </a:cubicBezTo>
                    <a:cubicBezTo>
                      <a:pt x="22" y="19"/>
                      <a:pt x="29" y="7"/>
                      <a:pt x="40" y="0"/>
                    </a:cubicBezTo>
                    <a:cubicBezTo>
                      <a:pt x="40" y="1"/>
                      <a:pt x="40" y="1"/>
                      <a:pt x="40" y="2"/>
                    </a:cubicBezTo>
                    <a:cubicBezTo>
                      <a:pt x="28" y="13"/>
                      <a:pt x="0" y="30"/>
                      <a:pt x="26" y="42"/>
                    </a:cubicBezTo>
                    <a:cubicBezTo>
                      <a:pt x="26" y="43"/>
                      <a:pt x="26" y="44"/>
                      <a:pt x="26" y="4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53" name="Freeform 382"/>
              <p:cNvSpPr>
                <a:spLocks/>
              </p:cNvSpPr>
              <p:nvPr/>
            </p:nvSpPr>
            <p:spPr bwMode="auto">
              <a:xfrm>
                <a:off x="1760" y="1619"/>
                <a:ext cx="126" cy="42"/>
              </a:xfrm>
              <a:custGeom>
                <a:avLst/>
                <a:gdLst>
                  <a:gd name="T0" fmla="*/ 0 w 63"/>
                  <a:gd name="T1" fmla="*/ 32 h 21"/>
                  <a:gd name="T2" fmla="*/ 0 w 63"/>
                  <a:gd name="T3" fmla="*/ 16 h 21"/>
                  <a:gd name="T4" fmla="*/ 128 w 63"/>
                  <a:gd name="T5" fmla="*/ 16 h 21"/>
                  <a:gd name="T6" fmla="*/ 144 w 63"/>
                  <a:gd name="T7" fmla="*/ 104 h 21"/>
                  <a:gd name="T8" fmla="*/ 488 w 63"/>
                  <a:gd name="T9" fmla="*/ 0 h 21"/>
                  <a:gd name="T10" fmla="*/ 488 w 63"/>
                  <a:gd name="T11" fmla="*/ 128 h 21"/>
                  <a:gd name="T12" fmla="*/ 128 w 63"/>
                  <a:gd name="T13" fmla="*/ 128 h 21"/>
                  <a:gd name="T14" fmla="*/ 128 w 63"/>
                  <a:gd name="T15" fmla="*/ 32 h 21"/>
                  <a:gd name="T16" fmla="*/ 0 w 63"/>
                  <a:gd name="T17" fmla="*/ 32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
                  <a:gd name="T29" fmla="*/ 63 w 63"/>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
                    <a:moveTo>
                      <a:pt x="0" y="4"/>
                    </a:moveTo>
                    <a:cubicBezTo>
                      <a:pt x="0" y="4"/>
                      <a:pt x="0" y="3"/>
                      <a:pt x="0" y="2"/>
                    </a:cubicBezTo>
                    <a:cubicBezTo>
                      <a:pt x="6" y="2"/>
                      <a:pt x="11" y="2"/>
                      <a:pt x="16" y="2"/>
                    </a:cubicBezTo>
                    <a:cubicBezTo>
                      <a:pt x="18" y="5"/>
                      <a:pt x="19" y="8"/>
                      <a:pt x="18" y="13"/>
                    </a:cubicBezTo>
                    <a:cubicBezTo>
                      <a:pt x="35" y="12"/>
                      <a:pt x="63" y="21"/>
                      <a:pt x="61" y="0"/>
                    </a:cubicBezTo>
                    <a:cubicBezTo>
                      <a:pt x="61" y="5"/>
                      <a:pt x="61" y="10"/>
                      <a:pt x="61" y="16"/>
                    </a:cubicBezTo>
                    <a:cubicBezTo>
                      <a:pt x="46" y="16"/>
                      <a:pt x="31" y="16"/>
                      <a:pt x="16" y="16"/>
                    </a:cubicBezTo>
                    <a:cubicBezTo>
                      <a:pt x="16" y="12"/>
                      <a:pt x="16" y="8"/>
                      <a:pt x="16" y="4"/>
                    </a:cubicBezTo>
                    <a:cubicBezTo>
                      <a:pt x="11" y="4"/>
                      <a:pt x="6" y="4"/>
                      <a:pt x="0" y="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54" name="Freeform 383"/>
              <p:cNvSpPr>
                <a:spLocks/>
              </p:cNvSpPr>
              <p:nvPr/>
            </p:nvSpPr>
            <p:spPr bwMode="auto">
              <a:xfrm>
                <a:off x="1842" y="1539"/>
                <a:ext cx="48" cy="48"/>
              </a:xfrm>
              <a:custGeom>
                <a:avLst/>
                <a:gdLst>
                  <a:gd name="T0" fmla="*/ 0 w 24"/>
                  <a:gd name="T1" fmla="*/ 0 h 24"/>
                  <a:gd name="T2" fmla="*/ 192 w 24"/>
                  <a:gd name="T3" fmla="*/ 192 h 24"/>
                  <a:gd name="T4" fmla="*/ 176 w 24"/>
                  <a:gd name="T5" fmla="*/ 192 h 24"/>
                  <a:gd name="T6" fmla="*/ 0 w 24"/>
                  <a:gd name="T7" fmla="*/ 16 h 24"/>
                  <a:gd name="T8" fmla="*/ 0 w 24"/>
                  <a:gd name="T9" fmla="*/ 0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0"/>
                    </a:moveTo>
                    <a:cubicBezTo>
                      <a:pt x="9" y="7"/>
                      <a:pt x="17" y="15"/>
                      <a:pt x="24" y="24"/>
                    </a:cubicBezTo>
                    <a:cubicBezTo>
                      <a:pt x="23" y="24"/>
                      <a:pt x="23" y="24"/>
                      <a:pt x="22" y="24"/>
                    </a:cubicBezTo>
                    <a:cubicBezTo>
                      <a:pt x="15" y="16"/>
                      <a:pt x="8" y="9"/>
                      <a:pt x="0" y="2"/>
                    </a:cubicBezTo>
                    <a:cubicBezTo>
                      <a:pt x="0" y="1"/>
                      <a:pt x="0" y="1"/>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55" name="Freeform 384"/>
              <p:cNvSpPr>
                <a:spLocks/>
              </p:cNvSpPr>
              <p:nvPr/>
            </p:nvSpPr>
            <p:spPr bwMode="auto">
              <a:xfrm>
                <a:off x="1450" y="1547"/>
                <a:ext cx="34" cy="42"/>
              </a:xfrm>
              <a:custGeom>
                <a:avLst/>
                <a:gdLst>
                  <a:gd name="T0" fmla="*/ 104 w 17"/>
                  <a:gd name="T1" fmla="*/ 128 h 21"/>
                  <a:gd name="T2" fmla="*/ 32 w 17"/>
                  <a:gd name="T3" fmla="*/ 144 h 21"/>
                  <a:gd name="T4" fmla="*/ 136 w 17"/>
                  <a:gd name="T5" fmla="*/ 0 h 21"/>
                  <a:gd name="T6" fmla="*/ 136 w 17"/>
                  <a:gd name="T7" fmla="*/ 24 h 21"/>
                  <a:gd name="T8" fmla="*/ 88 w 17"/>
                  <a:gd name="T9" fmla="*/ 128 h 21"/>
                  <a:gd name="T10" fmla="*/ 104 w 17"/>
                  <a:gd name="T11" fmla="*/ 128 h 21"/>
                  <a:gd name="T12" fmla="*/ 0 60000 65536"/>
                  <a:gd name="T13" fmla="*/ 0 60000 65536"/>
                  <a:gd name="T14" fmla="*/ 0 60000 65536"/>
                  <a:gd name="T15" fmla="*/ 0 60000 65536"/>
                  <a:gd name="T16" fmla="*/ 0 60000 65536"/>
                  <a:gd name="T17" fmla="*/ 0 60000 65536"/>
                  <a:gd name="T18" fmla="*/ 0 w 17"/>
                  <a:gd name="T19" fmla="*/ 0 h 21"/>
                  <a:gd name="T20" fmla="*/ 17 w 17"/>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7" h="21">
                    <a:moveTo>
                      <a:pt x="13" y="16"/>
                    </a:moveTo>
                    <a:cubicBezTo>
                      <a:pt x="12" y="21"/>
                      <a:pt x="7" y="21"/>
                      <a:pt x="4" y="18"/>
                    </a:cubicBezTo>
                    <a:cubicBezTo>
                      <a:pt x="4" y="8"/>
                      <a:pt x="12" y="6"/>
                      <a:pt x="17" y="0"/>
                    </a:cubicBezTo>
                    <a:cubicBezTo>
                      <a:pt x="17" y="1"/>
                      <a:pt x="17" y="2"/>
                      <a:pt x="17" y="3"/>
                    </a:cubicBezTo>
                    <a:cubicBezTo>
                      <a:pt x="12" y="3"/>
                      <a:pt x="0" y="21"/>
                      <a:pt x="11" y="16"/>
                    </a:cubicBezTo>
                    <a:cubicBezTo>
                      <a:pt x="11" y="16"/>
                      <a:pt x="12" y="16"/>
                      <a:pt x="13" y="1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56" name="Freeform 385"/>
              <p:cNvSpPr>
                <a:spLocks/>
              </p:cNvSpPr>
              <p:nvPr/>
            </p:nvSpPr>
            <p:spPr bwMode="auto">
              <a:xfrm>
                <a:off x="1470" y="1567"/>
                <a:ext cx="28" cy="12"/>
              </a:xfrm>
              <a:custGeom>
                <a:avLst/>
                <a:gdLst>
                  <a:gd name="T0" fmla="*/ 8 w 14"/>
                  <a:gd name="T1" fmla="*/ 48 h 6"/>
                  <a:gd name="T2" fmla="*/ 112 w 14"/>
                  <a:gd name="T3" fmla="*/ 48 h 6"/>
                  <a:gd name="T4" fmla="*/ 96 w 14"/>
                  <a:gd name="T5" fmla="*/ 48 h 6"/>
                  <a:gd name="T6" fmla="*/ 24 w 14"/>
                  <a:gd name="T7" fmla="*/ 48 h 6"/>
                  <a:gd name="T8" fmla="*/ 8 w 14"/>
                  <a:gd name="T9" fmla="*/ 48 h 6"/>
                  <a:gd name="T10" fmla="*/ 0 60000 65536"/>
                  <a:gd name="T11" fmla="*/ 0 60000 65536"/>
                  <a:gd name="T12" fmla="*/ 0 60000 65536"/>
                  <a:gd name="T13" fmla="*/ 0 60000 65536"/>
                  <a:gd name="T14" fmla="*/ 0 60000 65536"/>
                  <a:gd name="T15" fmla="*/ 0 w 14"/>
                  <a:gd name="T16" fmla="*/ 0 h 6"/>
                  <a:gd name="T17" fmla="*/ 14 w 14"/>
                  <a:gd name="T18" fmla="*/ 6 h 6"/>
                </a:gdLst>
                <a:ahLst/>
                <a:cxnLst>
                  <a:cxn ang="T10">
                    <a:pos x="T0" y="T1"/>
                  </a:cxn>
                  <a:cxn ang="T11">
                    <a:pos x="T2" y="T3"/>
                  </a:cxn>
                  <a:cxn ang="T12">
                    <a:pos x="T4" y="T5"/>
                  </a:cxn>
                  <a:cxn ang="T13">
                    <a:pos x="T6" y="T7"/>
                  </a:cxn>
                  <a:cxn ang="T14">
                    <a:pos x="T8" y="T9"/>
                  </a:cxn>
                </a:cxnLst>
                <a:rect l="T15" t="T16" r="T17" b="T18"/>
                <a:pathLst>
                  <a:path w="14" h="6">
                    <a:moveTo>
                      <a:pt x="1" y="6"/>
                    </a:moveTo>
                    <a:cubicBezTo>
                      <a:pt x="0" y="0"/>
                      <a:pt x="14" y="0"/>
                      <a:pt x="14" y="6"/>
                    </a:cubicBezTo>
                    <a:cubicBezTo>
                      <a:pt x="13" y="6"/>
                      <a:pt x="12" y="6"/>
                      <a:pt x="12" y="6"/>
                    </a:cubicBezTo>
                    <a:cubicBezTo>
                      <a:pt x="13" y="2"/>
                      <a:pt x="1" y="2"/>
                      <a:pt x="3" y="6"/>
                    </a:cubicBezTo>
                    <a:cubicBezTo>
                      <a:pt x="2" y="6"/>
                      <a:pt x="1" y="6"/>
                      <a:pt x="1" y="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57" name="Freeform 386"/>
              <p:cNvSpPr>
                <a:spLocks/>
              </p:cNvSpPr>
              <p:nvPr/>
            </p:nvSpPr>
            <p:spPr bwMode="auto">
              <a:xfrm>
                <a:off x="1494" y="1565"/>
                <a:ext cx="36" cy="28"/>
              </a:xfrm>
              <a:custGeom>
                <a:avLst/>
                <a:gdLst>
                  <a:gd name="T0" fmla="*/ 0 w 18"/>
                  <a:gd name="T1" fmla="*/ 56 h 14"/>
                  <a:gd name="T2" fmla="*/ 16 w 18"/>
                  <a:gd name="T3" fmla="*/ 56 h 14"/>
                  <a:gd name="T4" fmla="*/ 32 w 18"/>
                  <a:gd name="T5" fmla="*/ 88 h 14"/>
                  <a:gd name="T6" fmla="*/ 144 w 18"/>
                  <a:gd name="T7" fmla="*/ 0 h 14"/>
                  <a:gd name="T8" fmla="*/ 72 w 18"/>
                  <a:gd name="T9" fmla="*/ 112 h 14"/>
                  <a:gd name="T10" fmla="*/ 0 w 18"/>
                  <a:gd name="T11" fmla="*/ 56 h 14"/>
                  <a:gd name="T12" fmla="*/ 0 60000 65536"/>
                  <a:gd name="T13" fmla="*/ 0 60000 65536"/>
                  <a:gd name="T14" fmla="*/ 0 60000 65536"/>
                  <a:gd name="T15" fmla="*/ 0 60000 65536"/>
                  <a:gd name="T16" fmla="*/ 0 60000 65536"/>
                  <a:gd name="T17" fmla="*/ 0 60000 65536"/>
                  <a:gd name="T18" fmla="*/ 0 w 18"/>
                  <a:gd name="T19" fmla="*/ 0 h 14"/>
                  <a:gd name="T20" fmla="*/ 18 w 18"/>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8" h="14">
                    <a:moveTo>
                      <a:pt x="0" y="7"/>
                    </a:moveTo>
                    <a:cubicBezTo>
                      <a:pt x="0" y="7"/>
                      <a:pt x="1" y="7"/>
                      <a:pt x="2" y="7"/>
                    </a:cubicBezTo>
                    <a:cubicBezTo>
                      <a:pt x="2" y="9"/>
                      <a:pt x="4" y="9"/>
                      <a:pt x="4" y="11"/>
                    </a:cubicBezTo>
                    <a:cubicBezTo>
                      <a:pt x="12" y="11"/>
                      <a:pt x="13" y="4"/>
                      <a:pt x="18" y="0"/>
                    </a:cubicBezTo>
                    <a:cubicBezTo>
                      <a:pt x="18" y="8"/>
                      <a:pt x="10" y="8"/>
                      <a:pt x="9" y="14"/>
                    </a:cubicBezTo>
                    <a:cubicBezTo>
                      <a:pt x="3" y="14"/>
                      <a:pt x="2" y="10"/>
                      <a:pt x="0" y="7"/>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58" name="Freeform 387"/>
              <p:cNvSpPr>
                <a:spLocks/>
              </p:cNvSpPr>
              <p:nvPr/>
            </p:nvSpPr>
            <p:spPr bwMode="auto">
              <a:xfrm>
                <a:off x="1484" y="1541"/>
                <a:ext cx="66" cy="24"/>
              </a:xfrm>
              <a:custGeom>
                <a:avLst/>
                <a:gdLst>
                  <a:gd name="T0" fmla="*/ 0 w 33"/>
                  <a:gd name="T1" fmla="*/ 48 h 12"/>
                  <a:gd name="T2" fmla="*/ 0 w 33"/>
                  <a:gd name="T3" fmla="*/ 24 h 12"/>
                  <a:gd name="T4" fmla="*/ 184 w 33"/>
                  <a:gd name="T5" fmla="*/ 96 h 12"/>
                  <a:gd name="T6" fmla="*/ 184 w 33"/>
                  <a:gd name="T7" fmla="*/ 48 h 12"/>
                  <a:gd name="T8" fmla="*/ 0 w 33"/>
                  <a:gd name="T9" fmla="*/ 48 h 12"/>
                  <a:gd name="T10" fmla="*/ 0 60000 65536"/>
                  <a:gd name="T11" fmla="*/ 0 60000 65536"/>
                  <a:gd name="T12" fmla="*/ 0 60000 65536"/>
                  <a:gd name="T13" fmla="*/ 0 60000 65536"/>
                  <a:gd name="T14" fmla="*/ 0 60000 65536"/>
                  <a:gd name="T15" fmla="*/ 0 w 33"/>
                  <a:gd name="T16" fmla="*/ 0 h 12"/>
                  <a:gd name="T17" fmla="*/ 33 w 33"/>
                  <a:gd name="T18" fmla="*/ 12 h 12"/>
                </a:gdLst>
                <a:ahLst/>
                <a:cxnLst>
                  <a:cxn ang="T10">
                    <a:pos x="T0" y="T1"/>
                  </a:cxn>
                  <a:cxn ang="T11">
                    <a:pos x="T2" y="T3"/>
                  </a:cxn>
                  <a:cxn ang="T12">
                    <a:pos x="T4" y="T5"/>
                  </a:cxn>
                  <a:cxn ang="T13">
                    <a:pos x="T6" y="T7"/>
                  </a:cxn>
                  <a:cxn ang="T14">
                    <a:pos x="T8" y="T9"/>
                  </a:cxn>
                </a:cxnLst>
                <a:rect l="T15" t="T16" r="T17" b="T18"/>
                <a:pathLst>
                  <a:path w="33" h="12">
                    <a:moveTo>
                      <a:pt x="0" y="6"/>
                    </a:moveTo>
                    <a:cubicBezTo>
                      <a:pt x="0" y="5"/>
                      <a:pt x="0" y="4"/>
                      <a:pt x="0" y="3"/>
                    </a:cubicBezTo>
                    <a:cubicBezTo>
                      <a:pt x="9" y="3"/>
                      <a:pt x="33" y="0"/>
                      <a:pt x="23" y="12"/>
                    </a:cubicBezTo>
                    <a:cubicBezTo>
                      <a:pt x="23" y="10"/>
                      <a:pt x="23" y="8"/>
                      <a:pt x="23" y="6"/>
                    </a:cubicBezTo>
                    <a:cubicBezTo>
                      <a:pt x="15" y="6"/>
                      <a:pt x="8" y="6"/>
                      <a:pt x="0" y="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59" name="Freeform 388"/>
              <p:cNvSpPr>
                <a:spLocks/>
              </p:cNvSpPr>
              <p:nvPr/>
            </p:nvSpPr>
            <p:spPr bwMode="auto">
              <a:xfrm>
                <a:off x="4104" y="1545"/>
                <a:ext cx="156" cy="226"/>
              </a:xfrm>
              <a:custGeom>
                <a:avLst/>
                <a:gdLst>
                  <a:gd name="T0" fmla="*/ 408 w 78"/>
                  <a:gd name="T1" fmla="*/ 208 h 113"/>
                  <a:gd name="T2" fmla="*/ 448 w 78"/>
                  <a:gd name="T3" fmla="*/ 48 h 113"/>
                  <a:gd name="T4" fmla="*/ 336 w 78"/>
                  <a:gd name="T5" fmla="*/ 888 h 113"/>
                  <a:gd name="T6" fmla="*/ 304 w 78"/>
                  <a:gd name="T7" fmla="*/ 792 h 113"/>
                  <a:gd name="T8" fmla="*/ 72 w 78"/>
                  <a:gd name="T9" fmla="*/ 848 h 113"/>
                  <a:gd name="T10" fmla="*/ 16 w 78"/>
                  <a:gd name="T11" fmla="*/ 904 h 113"/>
                  <a:gd name="T12" fmla="*/ 0 w 78"/>
                  <a:gd name="T13" fmla="*/ 864 h 113"/>
                  <a:gd name="T14" fmla="*/ 464 w 78"/>
                  <a:gd name="T15" fmla="*/ 440 h 113"/>
                  <a:gd name="T16" fmla="*/ 464 w 78"/>
                  <a:gd name="T17" fmla="*/ 224 h 113"/>
                  <a:gd name="T18" fmla="*/ 408 w 78"/>
                  <a:gd name="T19" fmla="*/ 208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113"/>
                  <a:gd name="T32" fmla="*/ 78 w 78"/>
                  <a:gd name="T33" fmla="*/ 113 h 1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113">
                    <a:moveTo>
                      <a:pt x="51" y="26"/>
                    </a:moveTo>
                    <a:cubicBezTo>
                      <a:pt x="36" y="23"/>
                      <a:pt x="46" y="0"/>
                      <a:pt x="56" y="6"/>
                    </a:cubicBezTo>
                    <a:cubicBezTo>
                      <a:pt x="78" y="29"/>
                      <a:pt x="70" y="101"/>
                      <a:pt x="42" y="111"/>
                    </a:cubicBezTo>
                    <a:cubicBezTo>
                      <a:pt x="38" y="110"/>
                      <a:pt x="42" y="101"/>
                      <a:pt x="38" y="99"/>
                    </a:cubicBezTo>
                    <a:cubicBezTo>
                      <a:pt x="28" y="102"/>
                      <a:pt x="8" y="94"/>
                      <a:pt x="9" y="106"/>
                    </a:cubicBezTo>
                    <a:cubicBezTo>
                      <a:pt x="7" y="109"/>
                      <a:pt x="5" y="112"/>
                      <a:pt x="2" y="113"/>
                    </a:cubicBezTo>
                    <a:cubicBezTo>
                      <a:pt x="0" y="113"/>
                      <a:pt x="0" y="110"/>
                      <a:pt x="0" y="108"/>
                    </a:cubicBezTo>
                    <a:cubicBezTo>
                      <a:pt x="21" y="92"/>
                      <a:pt x="35" y="69"/>
                      <a:pt x="58" y="55"/>
                    </a:cubicBezTo>
                    <a:cubicBezTo>
                      <a:pt x="58" y="46"/>
                      <a:pt x="58" y="37"/>
                      <a:pt x="58" y="28"/>
                    </a:cubicBezTo>
                    <a:cubicBezTo>
                      <a:pt x="56" y="27"/>
                      <a:pt x="54" y="26"/>
                      <a:pt x="51" y="26"/>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2060" name="Freeform 389"/>
              <p:cNvSpPr>
                <a:spLocks/>
              </p:cNvSpPr>
              <p:nvPr/>
            </p:nvSpPr>
            <p:spPr bwMode="auto">
              <a:xfrm>
                <a:off x="4104" y="1597"/>
                <a:ext cx="118" cy="164"/>
              </a:xfrm>
              <a:custGeom>
                <a:avLst/>
                <a:gdLst>
                  <a:gd name="T0" fmla="*/ 0 w 59"/>
                  <a:gd name="T1" fmla="*/ 656 h 82"/>
                  <a:gd name="T2" fmla="*/ 448 w 59"/>
                  <a:gd name="T3" fmla="*/ 216 h 82"/>
                  <a:gd name="T4" fmla="*/ 408 w 59"/>
                  <a:gd name="T5" fmla="*/ 0 h 82"/>
                  <a:gd name="T6" fmla="*/ 464 w 59"/>
                  <a:gd name="T7" fmla="*/ 16 h 82"/>
                  <a:gd name="T8" fmla="*/ 464 w 59"/>
                  <a:gd name="T9" fmla="*/ 232 h 82"/>
                  <a:gd name="T10" fmla="*/ 0 w 59"/>
                  <a:gd name="T11" fmla="*/ 656 h 82"/>
                  <a:gd name="T12" fmla="*/ 0 60000 65536"/>
                  <a:gd name="T13" fmla="*/ 0 60000 65536"/>
                  <a:gd name="T14" fmla="*/ 0 60000 65536"/>
                  <a:gd name="T15" fmla="*/ 0 60000 65536"/>
                  <a:gd name="T16" fmla="*/ 0 60000 65536"/>
                  <a:gd name="T17" fmla="*/ 0 60000 65536"/>
                  <a:gd name="T18" fmla="*/ 0 w 59"/>
                  <a:gd name="T19" fmla="*/ 0 h 82"/>
                  <a:gd name="T20" fmla="*/ 59 w 59"/>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59" h="82">
                    <a:moveTo>
                      <a:pt x="0" y="82"/>
                    </a:moveTo>
                    <a:cubicBezTo>
                      <a:pt x="17" y="63"/>
                      <a:pt x="36" y="44"/>
                      <a:pt x="56" y="27"/>
                    </a:cubicBezTo>
                    <a:cubicBezTo>
                      <a:pt x="54" y="17"/>
                      <a:pt x="59" y="3"/>
                      <a:pt x="51" y="0"/>
                    </a:cubicBezTo>
                    <a:cubicBezTo>
                      <a:pt x="54" y="0"/>
                      <a:pt x="56" y="1"/>
                      <a:pt x="58" y="2"/>
                    </a:cubicBezTo>
                    <a:cubicBezTo>
                      <a:pt x="58" y="11"/>
                      <a:pt x="58" y="20"/>
                      <a:pt x="58" y="29"/>
                    </a:cubicBezTo>
                    <a:cubicBezTo>
                      <a:pt x="35" y="43"/>
                      <a:pt x="21" y="66"/>
                      <a:pt x="0" y="8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61" name="Freeform 390"/>
              <p:cNvSpPr>
                <a:spLocks/>
              </p:cNvSpPr>
              <p:nvPr/>
            </p:nvSpPr>
            <p:spPr bwMode="auto">
              <a:xfrm>
                <a:off x="4120" y="1557"/>
                <a:ext cx="140" cy="218"/>
              </a:xfrm>
              <a:custGeom>
                <a:avLst/>
                <a:gdLst>
                  <a:gd name="T0" fmla="*/ 8 w 70"/>
                  <a:gd name="T1" fmla="*/ 800 h 109"/>
                  <a:gd name="T2" fmla="*/ 240 w 70"/>
                  <a:gd name="T3" fmla="*/ 744 h 109"/>
                  <a:gd name="T4" fmla="*/ 272 w 70"/>
                  <a:gd name="T5" fmla="*/ 840 h 109"/>
                  <a:gd name="T6" fmla="*/ 384 w 70"/>
                  <a:gd name="T7" fmla="*/ 0 h 109"/>
                  <a:gd name="T8" fmla="*/ 488 w 70"/>
                  <a:gd name="T9" fmla="*/ 608 h 109"/>
                  <a:gd name="T10" fmla="*/ 256 w 70"/>
                  <a:gd name="T11" fmla="*/ 872 h 109"/>
                  <a:gd name="T12" fmla="*/ 240 w 70"/>
                  <a:gd name="T13" fmla="*/ 768 h 109"/>
                  <a:gd name="T14" fmla="*/ 24 w 70"/>
                  <a:gd name="T15" fmla="*/ 784 h 109"/>
                  <a:gd name="T16" fmla="*/ 8 w 70"/>
                  <a:gd name="T17" fmla="*/ 800 h 1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109"/>
                  <a:gd name="T29" fmla="*/ 70 w 70"/>
                  <a:gd name="T30" fmla="*/ 109 h 1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109">
                    <a:moveTo>
                      <a:pt x="1" y="100"/>
                    </a:moveTo>
                    <a:cubicBezTo>
                      <a:pt x="0" y="88"/>
                      <a:pt x="20" y="96"/>
                      <a:pt x="30" y="93"/>
                    </a:cubicBezTo>
                    <a:cubicBezTo>
                      <a:pt x="34" y="95"/>
                      <a:pt x="30" y="104"/>
                      <a:pt x="34" y="105"/>
                    </a:cubicBezTo>
                    <a:cubicBezTo>
                      <a:pt x="62" y="95"/>
                      <a:pt x="70" y="23"/>
                      <a:pt x="48" y="0"/>
                    </a:cubicBezTo>
                    <a:cubicBezTo>
                      <a:pt x="64" y="11"/>
                      <a:pt x="68" y="50"/>
                      <a:pt x="61" y="76"/>
                    </a:cubicBezTo>
                    <a:cubicBezTo>
                      <a:pt x="56" y="93"/>
                      <a:pt x="35" y="98"/>
                      <a:pt x="32" y="109"/>
                    </a:cubicBezTo>
                    <a:cubicBezTo>
                      <a:pt x="27" y="109"/>
                      <a:pt x="31" y="100"/>
                      <a:pt x="30" y="96"/>
                    </a:cubicBezTo>
                    <a:cubicBezTo>
                      <a:pt x="21" y="97"/>
                      <a:pt x="7" y="93"/>
                      <a:pt x="3" y="98"/>
                    </a:cubicBezTo>
                    <a:cubicBezTo>
                      <a:pt x="3" y="100"/>
                      <a:pt x="2" y="100"/>
                      <a:pt x="1" y="10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62" name="Freeform 391"/>
              <p:cNvSpPr>
                <a:spLocks/>
              </p:cNvSpPr>
              <p:nvPr/>
            </p:nvSpPr>
            <p:spPr bwMode="auto">
              <a:xfrm>
                <a:off x="1512" y="1575"/>
                <a:ext cx="30" cy="30"/>
              </a:xfrm>
              <a:custGeom>
                <a:avLst/>
                <a:gdLst>
                  <a:gd name="T0" fmla="*/ 0 w 15"/>
                  <a:gd name="T1" fmla="*/ 120 h 15"/>
                  <a:gd name="T2" fmla="*/ 120 w 15"/>
                  <a:gd name="T3" fmla="*/ 0 h 15"/>
                  <a:gd name="T4" fmla="*/ 120 w 15"/>
                  <a:gd name="T5" fmla="*/ 16 h 15"/>
                  <a:gd name="T6" fmla="*/ 0 w 15"/>
                  <a:gd name="T7" fmla="*/ 120 h 15"/>
                  <a:gd name="T8" fmla="*/ 0 60000 65536"/>
                  <a:gd name="T9" fmla="*/ 0 60000 65536"/>
                  <a:gd name="T10" fmla="*/ 0 60000 65536"/>
                  <a:gd name="T11" fmla="*/ 0 60000 65536"/>
                  <a:gd name="T12" fmla="*/ 0 w 15"/>
                  <a:gd name="T13" fmla="*/ 0 h 15"/>
                  <a:gd name="T14" fmla="*/ 15 w 15"/>
                  <a:gd name="T15" fmla="*/ 15 h 15"/>
                </a:gdLst>
                <a:ahLst/>
                <a:cxnLst>
                  <a:cxn ang="T8">
                    <a:pos x="T0" y="T1"/>
                  </a:cxn>
                  <a:cxn ang="T9">
                    <a:pos x="T2" y="T3"/>
                  </a:cxn>
                  <a:cxn ang="T10">
                    <a:pos x="T4" y="T5"/>
                  </a:cxn>
                  <a:cxn ang="T11">
                    <a:pos x="T6" y="T7"/>
                  </a:cxn>
                </a:cxnLst>
                <a:rect l="T12" t="T13" r="T14" b="T15"/>
                <a:pathLst>
                  <a:path w="15" h="15">
                    <a:moveTo>
                      <a:pt x="0" y="15"/>
                    </a:moveTo>
                    <a:cubicBezTo>
                      <a:pt x="4" y="9"/>
                      <a:pt x="9" y="4"/>
                      <a:pt x="15" y="0"/>
                    </a:cubicBezTo>
                    <a:cubicBezTo>
                      <a:pt x="15" y="0"/>
                      <a:pt x="15" y="1"/>
                      <a:pt x="15" y="2"/>
                    </a:cubicBezTo>
                    <a:cubicBezTo>
                      <a:pt x="9" y="5"/>
                      <a:pt x="6" y="12"/>
                      <a:pt x="0" y="15"/>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63" name="Freeform 392"/>
              <p:cNvSpPr>
                <a:spLocks/>
              </p:cNvSpPr>
              <p:nvPr/>
            </p:nvSpPr>
            <p:spPr bwMode="auto">
              <a:xfrm>
                <a:off x="1472" y="1581"/>
                <a:ext cx="30" cy="24"/>
              </a:xfrm>
              <a:custGeom>
                <a:avLst/>
                <a:gdLst>
                  <a:gd name="T0" fmla="*/ 0 w 15"/>
                  <a:gd name="T1" fmla="*/ 80 h 12"/>
                  <a:gd name="T2" fmla="*/ 32 w 15"/>
                  <a:gd name="T3" fmla="*/ 24 h 12"/>
                  <a:gd name="T4" fmla="*/ 120 w 15"/>
                  <a:gd name="T5" fmla="*/ 96 h 12"/>
                  <a:gd name="T6" fmla="*/ 16 w 15"/>
                  <a:gd name="T7" fmla="*/ 80 h 12"/>
                  <a:gd name="T8" fmla="*/ 0 w 15"/>
                  <a:gd name="T9" fmla="*/ 80 h 12"/>
                  <a:gd name="T10" fmla="*/ 0 60000 65536"/>
                  <a:gd name="T11" fmla="*/ 0 60000 65536"/>
                  <a:gd name="T12" fmla="*/ 0 60000 65536"/>
                  <a:gd name="T13" fmla="*/ 0 60000 65536"/>
                  <a:gd name="T14" fmla="*/ 0 60000 65536"/>
                  <a:gd name="T15" fmla="*/ 0 w 15"/>
                  <a:gd name="T16" fmla="*/ 0 h 12"/>
                  <a:gd name="T17" fmla="*/ 15 w 15"/>
                  <a:gd name="T18" fmla="*/ 12 h 12"/>
                </a:gdLst>
                <a:ahLst/>
                <a:cxnLst>
                  <a:cxn ang="T10">
                    <a:pos x="T0" y="T1"/>
                  </a:cxn>
                  <a:cxn ang="T11">
                    <a:pos x="T2" y="T3"/>
                  </a:cxn>
                  <a:cxn ang="T12">
                    <a:pos x="T4" y="T5"/>
                  </a:cxn>
                  <a:cxn ang="T13">
                    <a:pos x="T6" y="T7"/>
                  </a:cxn>
                  <a:cxn ang="T14">
                    <a:pos x="T8" y="T9"/>
                  </a:cxn>
                </a:cxnLst>
                <a:rect l="T15" t="T16" r="T17" b="T18"/>
                <a:pathLst>
                  <a:path w="15" h="12">
                    <a:moveTo>
                      <a:pt x="0" y="10"/>
                    </a:moveTo>
                    <a:cubicBezTo>
                      <a:pt x="0" y="7"/>
                      <a:pt x="3" y="7"/>
                      <a:pt x="4" y="3"/>
                    </a:cubicBezTo>
                    <a:cubicBezTo>
                      <a:pt x="11" y="4"/>
                      <a:pt x="12" y="8"/>
                      <a:pt x="15" y="12"/>
                    </a:cubicBezTo>
                    <a:cubicBezTo>
                      <a:pt x="11" y="10"/>
                      <a:pt x="5" y="0"/>
                      <a:pt x="2" y="10"/>
                    </a:cubicBezTo>
                    <a:cubicBezTo>
                      <a:pt x="1" y="10"/>
                      <a:pt x="0" y="10"/>
                      <a:pt x="0" y="1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64" name="Freeform 393"/>
              <p:cNvSpPr>
                <a:spLocks/>
              </p:cNvSpPr>
              <p:nvPr/>
            </p:nvSpPr>
            <p:spPr bwMode="auto">
              <a:xfrm>
                <a:off x="1484" y="1633"/>
                <a:ext cx="22" cy="22"/>
              </a:xfrm>
              <a:custGeom>
                <a:avLst/>
                <a:gdLst>
                  <a:gd name="T0" fmla="*/ 0 w 11"/>
                  <a:gd name="T1" fmla="*/ 72 h 11"/>
                  <a:gd name="T2" fmla="*/ 72 w 11"/>
                  <a:gd name="T3" fmla="*/ 0 h 11"/>
                  <a:gd name="T4" fmla="*/ 88 w 11"/>
                  <a:gd name="T5" fmla="*/ 0 h 11"/>
                  <a:gd name="T6" fmla="*/ 0 w 11"/>
                  <a:gd name="T7" fmla="*/ 88 h 11"/>
                  <a:gd name="T8" fmla="*/ 0 w 11"/>
                  <a:gd name="T9" fmla="*/ 72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9"/>
                    </a:moveTo>
                    <a:cubicBezTo>
                      <a:pt x="4" y="7"/>
                      <a:pt x="7" y="4"/>
                      <a:pt x="9" y="0"/>
                    </a:cubicBezTo>
                    <a:cubicBezTo>
                      <a:pt x="10" y="0"/>
                      <a:pt x="11" y="0"/>
                      <a:pt x="11" y="0"/>
                    </a:cubicBezTo>
                    <a:cubicBezTo>
                      <a:pt x="9" y="4"/>
                      <a:pt x="5" y="8"/>
                      <a:pt x="0" y="11"/>
                    </a:cubicBezTo>
                    <a:cubicBezTo>
                      <a:pt x="0" y="10"/>
                      <a:pt x="0" y="9"/>
                      <a:pt x="0" y="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65" name="Freeform 394"/>
              <p:cNvSpPr>
                <a:spLocks/>
              </p:cNvSpPr>
              <p:nvPr/>
            </p:nvSpPr>
            <p:spPr bwMode="auto">
              <a:xfrm>
                <a:off x="1502" y="1621"/>
                <a:ext cx="22" cy="12"/>
              </a:xfrm>
              <a:custGeom>
                <a:avLst/>
                <a:gdLst>
                  <a:gd name="T0" fmla="*/ 0 w 11"/>
                  <a:gd name="T1" fmla="*/ 48 h 6"/>
                  <a:gd name="T2" fmla="*/ 88 w 11"/>
                  <a:gd name="T3" fmla="*/ 48 h 6"/>
                  <a:gd name="T4" fmla="*/ 72 w 11"/>
                  <a:gd name="T5" fmla="*/ 48 h 6"/>
                  <a:gd name="T6" fmla="*/ 16 w 11"/>
                  <a:gd name="T7" fmla="*/ 48 h 6"/>
                  <a:gd name="T8" fmla="*/ 0 w 11"/>
                  <a:gd name="T9" fmla="*/ 48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0" y="6"/>
                    </a:moveTo>
                    <a:cubicBezTo>
                      <a:pt x="0" y="0"/>
                      <a:pt x="11" y="0"/>
                      <a:pt x="11" y="6"/>
                    </a:cubicBezTo>
                    <a:cubicBezTo>
                      <a:pt x="11" y="6"/>
                      <a:pt x="10" y="6"/>
                      <a:pt x="9" y="6"/>
                    </a:cubicBezTo>
                    <a:cubicBezTo>
                      <a:pt x="9" y="3"/>
                      <a:pt x="2" y="3"/>
                      <a:pt x="2" y="6"/>
                    </a:cubicBezTo>
                    <a:cubicBezTo>
                      <a:pt x="2" y="6"/>
                      <a:pt x="1" y="6"/>
                      <a:pt x="0" y="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66" name="Freeform 395"/>
              <p:cNvSpPr>
                <a:spLocks/>
              </p:cNvSpPr>
              <p:nvPr/>
            </p:nvSpPr>
            <p:spPr bwMode="auto">
              <a:xfrm>
                <a:off x="1520" y="1633"/>
                <a:ext cx="22" cy="22"/>
              </a:xfrm>
              <a:custGeom>
                <a:avLst/>
                <a:gdLst>
                  <a:gd name="T0" fmla="*/ 0 w 11"/>
                  <a:gd name="T1" fmla="*/ 0 h 11"/>
                  <a:gd name="T2" fmla="*/ 16 w 11"/>
                  <a:gd name="T3" fmla="*/ 0 h 11"/>
                  <a:gd name="T4" fmla="*/ 88 w 11"/>
                  <a:gd name="T5" fmla="*/ 72 h 11"/>
                  <a:gd name="T6" fmla="*/ 88 w 11"/>
                  <a:gd name="T7" fmla="*/ 88 h 11"/>
                  <a:gd name="T8" fmla="*/ 0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0"/>
                    </a:moveTo>
                    <a:cubicBezTo>
                      <a:pt x="1" y="0"/>
                      <a:pt x="2" y="0"/>
                      <a:pt x="2" y="0"/>
                    </a:cubicBezTo>
                    <a:cubicBezTo>
                      <a:pt x="4" y="4"/>
                      <a:pt x="7" y="7"/>
                      <a:pt x="11" y="9"/>
                    </a:cubicBezTo>
                    <a:cubicBezTo>
                      <a:pt x="11" y="9"/>
                      <a:pt x="11" y="10"/>
                      <a:pt x="11" y="11"/>
                    </a:cubicBezTo>
                    <a:cubicBezTo>
                      <a:pt x="7" y="8"/>
                      <a:pt x="3" y="4"/>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67" name="Freeform 396"/>
              <p:cNvSpPr>
                <a:spLocks/>
              </p:cNvSpPr>
              <p:nvPr/>
            </p:nvSpPr>
            <p:spPr bwMode="auto">
              <a:xfrm>
                <a:off x="1542" y="1573"/>
                <a:ext cx="108" cy="180"/>
              </a:xfrm>
              <a:custGeom>
                <a:avLst/>
                <a:gdLst>
                  <a:gd name="T0" fmla="*/ 0 w 54"/>
                  <a:gd name="T1" fmla="*/ 328 h 90"/>
                  <a:gd name="T2" fmla="*/ 0 w 54"/>
                  <a:gd name="T3" fmla="*/ 312 h 90"/>
                  <a:gd name="T4" fmla="*/ 112 w 54"/>
                  <a:gd name="T5" fmla="*/ 272 h 90"/>
                  <a:gd name="T6" fmla="*/ 160 w 54"/>
                  <a:gd name="T7" fmla="*/ 40 h 90"/>
                  <a:gd name="T8" fmla="*/ 0 w 54"/>
                  <a:gd name="T9" fmla="*/ 24 h 90"/>
                  <a:gd name="T10" fmla="*/ 0 w 54"/>
                  <a:gd name="T11" fmla="*/ 8 h 90"/>
                  <a:gd name="T12" fmla="*/ 184 w 54"/>
                  <a:gd name="T13" fmla="*/ 8 h 90"/>
                  <a:gd name="T14" fmla="*/ 128 w 54"/>
                  <a:gd name="T15" fmla="*/ 288 h 90"/>
                  <a:gd name="T16" fmla="*/ 56 w 54"/>
                  <a:gd name="T17" fmla="*/ 288 h 90"/>
                  <a:gd name="T18" fmla="*/ 56 w 54"/>
                  <a:gd name="T19" fmla="*/ 344 h 90"/>
                  <a:gd name="T20" fmla="*/ 144 w 54"/>
                  <a:gd name="T21" fmla="*/ 360 h 90"/>
                  <a:gd name="T22" fmla="*/ 160 w 54"/>
                  <a:gd name="T23" fmla="*/ 328 h 90"/>
                  <a:gd name="T24" fmla="*/ 160 w 54"/>
                  <a:gd name="T25" fmla="*/ 344 h 90"/>
                  <a:gd name="T26" fmla="*/ 40 w 54"/>
                  <a:gd name="T27" fmla="*/ 360 h 90"/>
                  <a:gd name="T28" fmla="*/ 40 w 54"/>
                  <a:gd name="T29" fmla="*/ 432 h 90"/>
                  <a:gd name="T30" fmla="*/ 184 w 54"/>
                  <a:gd name="T31" fmla="*/ 432 h 90"/>
                  <a:gd name="T32" fmla="*/ 144 w 54"/>
                  <a:gd name="T33" fmla="*/ 544 h 90"/>
                  <a:gd name="T34" fmla="*/ 360 w 54"/>
                  <a:gd name="T35" fmla="*/ 720 h 90"/>
                  <a:gd name="T36" fmla="*/ 344 w 54"/>
                  <a:gd name="T37" fmla="*/ 720 h 90"/>
                  <a:gd name="T38" fmla="*/ 344 w 54"/>
                  <a:gd name="T39" fmla="*/ 592 h 90"/>
                  <a:gd name="T40" fmla="*/ 128 w 54"/>
                  <a:gd name="T41" fmla="*/ 544 h 90"/>
                  <a:gd name="T42" fmla="*/ 160 w 54"/>
                  <a:gd name="T43" fmla="*/ 432 h 90"/>
                  <a:gd name="T44" fmla="*/ 144 w 54"/>
                  <a:gd name="T45" fmla="*/ 504 h 90"/>
                  <a:gd name="T46" fmla="*/ 88 w 54"/>
                  <a:gd name="T47" fmla="*/ 488 h 90"/>
                  <a:gd name="T48" fmla="*/ 112 w 54"/>
                  <a:gd name="T49" fmla="*/ 432 h 90"/>
                  <a:gd name="T50" fmla="*/ 72 w 54"/>
                  <a:gd name="T51" fmla="*/ 488 h 90"/>
                  <a:gd name="T52" fmla="*/ 0 w 54"/>
                  <a:gd name="T53" fmla="*/ 328 h 9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
                  <a:gd name="T82" fmla="*/ 0 h 90"/>
                  <a:gd name="T83" fmla="*/ 54 w 54"/>
                  <a:gd name="T84" fmla="*/ 90 h 9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 h="90">
                    <a:moveTo>
                      <a:pt x="0" y="41"/>
                    </a:moveTo>
                    <a:cubicBezTo>
                      <a:pt x="0" y="40"/>
                      <a:pt x="0" y="39"/>
                      <a:pt x="0" y="39"/>
                    </a:cubicBezTo>
                    <a:cubicBezTo>
                      <a:pt x="7" y="45"/>
                      <a:pt x="3" y="31"/>
                      <a:pt x="14" y="34"/>
                    </a:cubicBezTo>
                    <a:cubicBezTo>
                      <a:pt x="14" y="23"/>
                      <a:pt x="11" y="8"/>
                      <a:pt x="20" y="5"/>
                    </a:cubicBezTo>
                    <a:cubicBezTo>
                      <a:pt x="18" y="0"/>
                      <a:pt x="6" y="4"/>
                      <a:pt x="0" y="3"/>
                    </a:cubicBezTo>
                    <a:cubicBezTo>
                      <a:pt x="0" y="2"/>
                      <a:pt x="0" y="1"/>
                      <a:pt x="0" y="1"/>
                    </a:cubicBezTo>
                    <a:cubicBezTo>
                      <a:pt x="8" y="1"/>
                      <a:pt x="15" y="1"/>
                      <a:pt x="23" y="1"/>
                    </a:cubicBezTo>
                    <a:cubicBezTo>
                      <a:pt x="19" y="11"/>
                      <a:pt x="13" y="19"/>
                      <a:pt x="16" y="36"/>
                    </a:cubicBezTo>
                    <a:cubicBezTo>
                      <a:pt x="13" y="36"/>
                      <a:pt x="10" y="36"/>
                      <a:pt x="7" y="36"/>
                    </a:cubicBezTo>
                    <a:cubicBezTo>
                      <a:pt x="7" y="39"/>
                      <a:pt x="7" y="41"/>
                      <a:pt x="7" y="43"/>
                    </a:cubicBezTo>
                    <a:cubicBezTo>
                      <a:pt x="7" y="48"/>
                      <a:pt x="15" y="44"/>
                      <a:pt x="18" y="45"/>
                    </a:cubicBezTo>
                    <a:cubicBezTo>
                      <a:pt x="17" y="41"/>
                      <a:pt x="20" y="37"/>
                      <a:pt x="20" y="41"/>
                    </a:cubicBezTo>
                    <a:cubicBezTo>
                      <a:pt x="20" y="42"/>
                      <a:pt x="20" y="42"/>
                      <a:pt x="20" y="43"/>
                    </a:cubicBezTo>
                    <a:cubicBezTo>
                      <a:pt x="20" y="50"/>
                      <a:pt x="8" y="48"/>
                      <a:pt x="5" y="45"/>
                    </a:cubicBezTo>
                    <a:cubicBezTo>
                      <a:pt x="5" y="48"/>
                      <a:pt x="5" y="51"/>
                      <a:pt x="5" y="54"/>
                    </a:cubicBezTo>
                    <a:cubicBezTo>
                      <a:pt x="10" y="53"/>
                      <a:pt x="18" y="50"/>
                      <a:pt x="23" y="54"/>
                    </a:cubicBezTo>
                    <a:cubicBezTo>
                      <a:pt x="22" y="60"/>
                      <a:pt x="24" y="67"/>
                      <a:pt x="18" y="68"/>
                    </a:cubicBezTo>
                    <a:cubicBezTo>
                      <a:pt x="25" y="77"/>
                      <a:pt x="54" y="65"/>
                      <a:pt x="45" y="90"/>
                    </a:cubicBezTo>
                    <a:cubicBezTo>
                      <a:pt x="44" y="90"/>
                      <a:pt x="43" y="90"/>
                      <a:pt x="43" y="90"/>
                    </a:cubicBezTo>
                    <a:cubicBezTo>
                      <a:pt x="43" y="85"/>
                      <a:pt x="43" y="79"/>
                      <a:pt x="43" y="74"/>
                    </a:cubicBezTo>
                    <a:cubicBezTo>
                      <a:pt x="32" y="74"/>
                      <a:pt x="17" y="77"/>
                      <a:pt x="16" y="68"/>
                    </a:cubicBezTo>
                    <a:cubicBezTo>
                      <a:pt x="20" y="65"/>
                      <a:pt x="22" y="61"/>
                      <a:pt x="20" y="54"/>
                    </a:cubicBezTo>
                    <a:cubicBezTo>
                      <a:pt x="17" y="55"/>
                      <a:pt x="18" y="60"/>
                      <a:pt x="18" y="63"/>
                    </a:cubicBezTo>
                    <a:cubicBezTo>
                      <a:pt x="14" y="64"/>
                      <a:pt x="14" y="61"/>
                      <a:pt x="11" y="61"/>
                    </a:cubicBezTo>
                    <a:cubicBezTo>
                      <a:pt x="11" y="57"/>
                      <a:pt x="13" y="57"/>
                      <a:pt x="14" y="54"/>
                    </a:cubicBezTo>
                    <a:cubicBezTo>
                      <a:pt x="11" y="55"/>
                      <a:pt x="9" y="57"/>
                      <a:pt x="9" y="61"/>
                    </a:cubicBezTo>
                    <a:cubicBezTo>
                      <a:pt x="1" y="60"/>
                      <a:pt x="5" y="46"/>
                      <a:pt x="0" y="41"/>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68" name="Freeform 397"/>
              <p:cNvSpPr>
                <a:spLocks/>
              </p:cNvSpPr>
              <p:nvPr/>
            </p:nvSpPr>
            <p:spPr bwMode="auto">
              <a:xfrm>
                <a:off x="1564" y="1681"/>
                <a:ext cx="22" cy="28"/>
              </a:xfrm>
              <a:custGeom>
                <a:avLst/>
                <a:gdLst>
                  <a:gd name="T0" fmla="*/ 0 w 11"/>
                  <a:gd name="T1" fmla="*/ 56 h 14"/>
                  <a:gd name="T2" fmla="*/ 56 w 11"/>
                  <a:gd name="T3" fmla="*/ 72 h 14"/>
                  <a:gd name="T4" fmla="*/ 72 w 11"/>
                  <a:gd name="T5" fmla="*/ 0 h 14"/>
                  <a:gd name="T6" fmla="*/ 40 w 11"/>
                  <a:gd name="T7" fmla="*/ 112 h 14"/>
                  <a:gd name="T8" fmla="*/ 0 w 11"/>
                  <a:gd name="T9" fmla="*/ 56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7"/>
                    </a:moveTo>
                    <a:cubicBezTo>
                      <a:pt x="3" y="7"/>
                      <a:pt x="3" y="10"/>
                      <a:pt x="7" y="9"/>
                    </a:cubicBezTo>
                    <a:cubicBezTo>
                      <a:pt x="7" y="6"/>
                      <a:pt x="6" y="1"/>
                      <a:pt x="9" y="0"/>
                    </a:cubicBezTo>
                    <a:cubicBezTo>
                      <a:pt x="11" y="7"/>
                      <a:pt x="9" y="11"/>
                      <a:pt x="5" y="14"/>
                    </a:cubicBezTo>
                    <a:cubicBezTo>
                      <a:pt x="3" y="12"/>
                      <a:pt x="1" y="10"/>
                      <a:pt x="0" y="7"/>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69" name="Freeform 398"/>
              <p:cNvSpPr>
                <a:spLocks/>
              </p:cNvSpPr>
              <p:nvPr/>
            </p:nvSpPr>
            <p:spPr bwMode="auto">
              <a:xfrm>
                <a:off x="1628" y="1753"/>
                <a:ext cx="18" cy="18"/>
              </a:xfrm>
              <a:custGeom>
                <a:avLst/>
                <a:gdLst>
                  <a:gd name="T0" fmla="*/ 0 w 9"/>
                  <a:gd name="T1" fmla="*/ 0 h 9"/>
                  <a:gd name="T2" fmla="*/ 16 w 9"/>
                  <a:gd name="T3" fmla="*/ 0 h 9"/>
                  <a:gd name="T4" fmla="*/ 72 w 9"/>
                  <a:gd name="T5" fmla="*/ 56 h 9"/>
                  <a:gd name="T6" fmla="*/ 72 w 9"/>
                  <a:gd name="T7" fmla="*/ 72 h 9"/>
                  <a:gd name="T8" fmla="*/ 0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0"/>
                    </a:moveTo>
                    <a:cubicBezTo>
                      <a:pt x="0" y="0"/>
                      <a:pt x="1" y="0"/>
                      <a:pt x="2" y="0"/>
                    </a:cubicBezTo>
                    <a:cubicBezTo>
                      <a:pt x="3" y="3"/>
                      <a:pt x="5" y="5"/>
                      <a:pt x="9" y="7"/>
                    </a:cubicBezTo>
                    <a:cubicBezTo>
                      <a:pt x="9" y="7"/>
                      <a:pt x="9" y="8"/>
                      <a:pt x="9" y="9"/>
                    </a:cubicBezTo>
                    <a:cubicBezTo>
                      <a:pt x="5" y="7"/>
                      <a:pt x="2" y="4"/>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70" name="Freeform 399"/>
              <p:cNvSpPr>
                <a:spLocks/>
              </p:cNvSpPr>
              <p:nvPr/>
            </p:nvSpPr>
            <p:spPr bwMode="auto">
              <a:xfrm>
                <a:off x="1646" y="1767"/>
                <a:ext cx="10" cy="16"/>
              </a:xfrm>
              <a:custGeom>
                <a:avLst/>
                <a:gdLst>
                  <a:gd name="T0" fmla="*/ 0 w 5"/>
                  <a:gd name="T1" fmla="*/ 16 h 8"/>
                  <a:gd name="T2" fmla="*/ 0 w 5"/>
                  <a:gd name="T3" fmla="*/ 0 h 8"/>
                  <a:gd name="T4" fmla="*/ 0 w 5"/>
                  <a:gd name="T5" fmla="*/ 64 h 8"/>
                  <a:gd name="T6" fmla="*/ 0 w 5"/>
                  <a:gd name="T7" fmla="*/ 48 h 8"/>
                  <a:gd name="T8" fmla="*/ 0 w 5"/>
                  <a:gd name="T9" fmla="*/ 16 h 8"/>
                  <a:gd name="T10" fmla="*/ 0 60000 65536"/>
                  <a:gd name="T11" fmla="*/ 0 60000 65536"/>
                  <a:gd name="T12" fmla="*/ 0 60000 65536"/>
                  <a:gd name="T13" fmla="*/ 0 60000 65536"/>
                  <a:gd name="T14" fmla="*/ 0 60000 65536"/>
                  <a:gd name="T15" fmla="*/ 0 w 5"/>
                  <a:gd name="T16" fmla="*/ 0 h 8"/>
                  <a:gd name="T17" fmla="*/ 5 w 5"/>
                  <a:gd name="T18" fmla="*/ 8 h 8"/>
                </a:gdLst>
                <a:ahLst/>
                <a:cxnLst>
                  <a:cxn ang="T10">
                    <a:pos x="T0" y="T1"/>
                  </a:cxn>
                  <a:cxn ang="T11">
                    <a:pos x="T2" y="T3"/>
                  </a:cxn>
                  <a:cxn ang="T12">
                    <a:pos x="T4" y="T5"/>
                  </a:cxn>
                  <a:cxn ang="T13">
                    <a:pos x="T6" y="T7"/>
                  </a:cxn>
                  <a:cxn ang="T14">
                    <a:pos x="T8" y="T9"/>
                  </a:cxn>
                </a:cxnLst>
                <a:rect l="T15" t="T16" r="T17" b="T18"/>
                <a:pathLst>
                  <a:path w="5" h="8">
                    <a:moveTo>
                      <a:pt x="0" y="2"/>
                    </a:moveTo>
                    <a:cubicBezTo>
                      <a:pt x="0" y="1"/>
                      <a:pt x="0" y="0"/>
                      <a:pt x="0" y="0"/>
                    </a:cubicBezTo>
                    <a:cubicBezTo>
                      <a:pt x="5" y="0"/>
                      <a:pt x="5" y="8"/>
                      <a:pt x="0" y="8"/>
                    </a:cubicBezTo>
                    <a:cubicBezTo>
                      <a:pt x="0" y="8"/>
                      <a:pt x="0" y="7"/>
                      <a:pt x="0" y="6"/>
                    </a:cubicBezTo>
                    <a:cubicBezTo>
                      <a:pt x="2" y="6"/>
                      <a:pt x="2" y="2"/>
                      <a:pt x="0"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71" name="Freeform 400"/>
              <p:cNvSpPr>
                <a:spLocks/>
              </p:cNvSpPr>
              <p:nvPr/>
            </p:nvSpPr>
            <p:spPr bwMode="auto">
              <a:xfrm>
                <a:off x="1630" y="1779"/>
                <a:ext cx="16" cy="22"/>
              </a:xfrm>
              <a:custGeom>
                <a:avLst/>
                <a:gdLst>
                  <a:gd name="T0" fmla="*/ 40 w 8"/>
                  <a:gd name="T1" fmla="*/ 88 h 11"/>
                  <a:gd name="T2" fmla="*/ 8 w 8"/>
                  <a:gd name="T3" fmla="*/ 72 h 11"/>
                  <a:gd name="T4" fmla="*/ 64 w 8"/>
                  <a:gd name="T5" fmla="*/ 0 h 11"/>
                  <a:gd name="T6" fmla="*/ 64 w 8"/>
                  <a:gd name="T7" fmla="*/ 16 h 11"/>
                  <a:gd name="T8" fmla="*/ 40 w 8"/>
                  <a:gd name="T9" fmla="*/ 88 h 11"/>
                  <a:gd name="T10" fmla="*/ 0 60000 65536"/>
                  <a:gd name="T11" fmla="*/ 0 60000 65536"/>
                  <a:gd name="T12" fmla="*/ 0 60000 65536"/>
                  <a:gd name="T13" fmla="*/ 0 60000 65536"/>
                  <a:gd name="T14" fmla="*/ 0 60000 65536"/>
                  <a:gd name="T15" fmla="*/ 0 w 8"/>
                  <a:gd name="T16" fmla="*/ 0 h 11"/>
                  <a:gd name="T17" fmla="*/ 8 w 8"/>
                  <a:gd name="T18" fmla="*/ 11 h 11"/>
                </a:gdLst>
                <a:ahLst/>
                <a:cxnLst>
                  <a:cxn ang="T10">
                    <a:pos x="T0" y="T1"/>
                  </a:cxn>
                  <a:cxn ang="T11">
                    <a:pos x="T2" y="T3"/>
                  </a:cxn>
                  <a:cxn ang="T12">
                    <a:pos x="T4" y="T5"/>
                  </a:cxn>
                  <a:cxn ang="T13">
                    <a:pos x="T6" y="T7"/>
                  </a:cxn>
                  <a:cxn ang="T14">
                    <a:pos x="T8" y="T9"/>
                  </a:cxn>
                </a:cxnLst>
                <a:rect l="T15" t="T16" r="T17" b="T18"/>
                <a:pathLst>
                  <a:path w="8" h="11">
                    <a:moveTo>
                      <a:pt x="5" y="11"/>
                    </a:moveTo>
                    <a:cubicBezTo>
                      <a:pt x="3" y="11"/>
                      <a:pt x="3" y="9"/>
                      <a:pt x="1" y="9"/>
                    </a:cubicBezTo>
                    <a:cubicBezTo>
                      <a:pt x="0" y="4"/>
                      <a:pt x="4" y="2"/>
                      <a:pt x="8" y="0"/>
                    </a:cubicBezTo>
                    <a:cubicBezTo>
                      <a:pt x="8" y="1"/>
                      <a:pt x="8" y="2"/>
                      <a:pt x="8" y="2"/>
                    </a:cubicBezTo>
                    <a:cubicBezTo>
                      <a:pt x="2" y="3"/>
                      <a:pt x="2" y="8"/>
                      <a:pt x="5" y="11"/>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72" name="Freeform 401"/>
              <p:cNvSpPr>
                <a:spLocks/>
              </p:cNvSpPr>
              <p:nvPr/>
            </p:nvSpPr>
            <p:spPr bwMode="auto">
              <a:xfrm>
                <a:off x="1646" y="1749"/>
                <a:ext cx="34" cy="52"/>
              </a:xfrm>
              <a:custGeom>
                <a:avLst/>
                <a:gdLst>
                  <a:gd name="T0" fmla="*/ 0 w 17"/>
                  <a:gd name="T1" fmla="*/ 208 h 26"/>
                  <a:gd name="T2" fmla="*/ 88 w 17"/>
                  <a:gd name="T3" fmla="*/ 104 h 26"/>
                  <a:gd name="T4" fmla="*/ 16 w 17"/>
                  <a:gd name="T5" fmla="*/ 16 h 26"/>
                  <a:gd name="T6" fmla="*/ 16 w 17"/>
                  <a:gd name="T7" fmla="*/ 0 h 26"/>
                  <a:gd name="T8" fmla="*/ 0 w 17"/>
                  <a:gd name="T9" fmla="*/ 208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26"/>
                    </a:moveTo>
                    <a:cubicBezTo>
                      <a:pt x="2" y="21"/>
                      <a:pt x="8" y="19"/>
                      <a:pt x="11" y="13"/>
                    </a:cubicBezTo>
                    <a:cubicBezTo>
                      <a:pt x="11" y="6"/>
                      <a:pt x="6" y="5"/>
                      <a:pt x="2" y="2"/>
                    </a:cubicBezTo>
                    <a:cubicBezTo>
                      <a:pt x="2" y="1"/>
                      <a:pt x="2" y="0"/>
                      <a:pt x="2" y="0"/>
                    </a:cubicBezTo>
                    <a:cubicBezTo>
                      <a:pt x="17" y="5"/>
                      <a:pt x="12" y="21"/>
                      <a:pt x="0" y="2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73" name="Freeform 402"/>
              <p:cNvSpPr>
                <a:spLocks/>
              </p:cNvSpPr>
              <p:nvPr/>
            </p:nvSpPr>
            <p:spPr bwMode="auto">
              <a:xfrm>
                <a:off x="1636" y="1719"/>
                <a:ext cx="42" cy="34"/>
              </a:xfrm>
              <a:custGeom>
                <a:avLst/>
                <a:gdLst>
                  <a:gd name="T0" fmla="*/ 56 w 21"/>
                  <a:gd name="T1" fmla="*/ 136 h 17"/>
                  <a:gd name="T2" fmla="*/ 16 w 21"/>
                  <a:gd name="T3" fmla="*/ 120 h 17"/>
                  <a:gd name="T4" fmla="*/ 128 w 21"/>
                  <a:gd name="T5" fmla="*/ 32 h 17"/>
                  <a:gd name="T6" fmla="*/ 144 w 21"/>
                  <a:gd name="T7" fmla="*/ 64 h 17"/>
                  <a:gd name="T8" fmla="*/ 56 w 21"/>
                  <a:gd name="T9" fmla="*/ 120 h 17"/>
                  <a:gd name="T10" fmla="*/ 56 w 21"/>
                  <a:gd name="T11" fmla="*/ 136 h 17"/>
                  <a:gd name="T12" fmla="*/ 0 60000 65536"/>
                  <a:gd name="T13" fmla="*/ 0 60000 65536"/>
                  <a:gd name="T14" fmla="*/ 0 60000 65536"/>
                  <a:gd name="T15" fmla="*/ 0 60000 65536"/>
                  <a:gd name="T16" fmla="*/ 0 60000 65536"/>
                  <a:gd name="T17" fmla="*/ 0 60000 65536"/>
                  <a:gd name="T18" fmla="*/ 0 w 21"/>
                  <a:gd name="T19" fmla="*/ 0 h 17"/>
                  <a:gd name="T20" fmla="*/ 21 w 2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1" h="17">
                    <a:moveTo>
                      <a:pt x="7" y="17"/>
                    </a:moveTo>
                    <a:cubicBezTo>
                      <a:pt x="5" y="17"/>
                      <a:pt x="4" y="15"/>
                      <a:pt x="2" y="15"/>
                    </a:cubicBezTo>
                    <a:cubicBezTo>
                      <a:pt x="4" y="8"/>
                      <a:pt x="7" y="3"/>
                      <a:pt x="16" y="4"/>
                    </a:cubicBezTo>
                    <a:cubicBezTo>
                      <a:pt x="18" y="4"/>
                      <a:pt x="21" y="7"/>
                      <a:pt x="18" y="8"/>
                    </a:cubicBezTo>
                    <a:cubicBezTo>
                      <a:pt x="14" y="0"/>
                      <a:pt x="0" y="12"/>
                      <a:pt x="7" y="15"/>
                    </a:cubicBezTo>
                    <a:cubicBezTo>
                      <a:pt x="7" y="15"/>
                      <a:pt x="7" y="16"/>
                      <a:pt x="7" y="17"/>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74" name="Freeform 403"/>
              <p:cNvSpPr>
                <a:spLocks/>
              </p:cNvSpPr>
              <p:nvPr/>
            </p:nvSpPr>
            <p:spPr bwMode="auto">
              <a:xfrm>
                <a:off x="1628" y="1681"/>
                <a:ext cx="62" cy="72"/>
              </a:xfrm>
              <a:custGeom>
                <a:avLst/>
                <a:gdLst>
                  <a:gd name="T0" fmla="*/ 0 w 31"/>
                  <a:gd name="T1" fmla="*/ 0 h 36"/>
                  <a:gd name="T2" fmla="*/ 248 w 31"/>
                  <a:gd name="T3" fmla="*/ 288 h 36"/>
                  <a:gd name="T4" fmla="*/ 176 w 31"/>
                  <a:gd name="T5" fmla="*/ 216 h 36"/>
                  <a:gd name="T6" fmla="*/ 160 w 31"/>
                  <a:gd name="T7" fmla="*/ 184 h 36"/>
                  <a:gd name="T8" fmla="*/ 0 w 31"/>
                  <a:gd name="T9" fmla="*/ 16 h 36"/>
                  <a:gd name="T10" fmla="*/ 0 w 31"/>
                  <a:gd name="T11" fmla="*/ 0 h 36"/>
                  <a:gd name="T12" fmla="*/ 0 60000 65536"/>
                  <a:gd name="T13" fmla="*/ 0 60000 65536"/>
                  <a:gd name="T14" fmla="*/ 0 60000 65536"/>
                  <a:gd name="T15" fmla="*/ 0 60000 65536"/>
                  <a:gd name="T16" fmla="*/ 0 60000 65536"/>
                  <a:gd name="T17" fmla="*/ 0 60000 65536"/>
                  <a:gd name="T18" fmla="*/ 0 w 31"/>
                  <a:gd name="T19" fmla="*/ 0 h 36"/>
                  <a:gd name="T20" fmla="*/ 31 w 31"/>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1" h="36">
                    <a:moveTo>
                      <a:pt x="0" y="0"/>
                    </a:moveTo>
                    <a:cubicBezTo>
                      <a:pt x="10" y="11"/>
                      <a:pt x="30" y="23"/>
                      <a:pt x="31" y="36"/>
                    </a:cubicBezTo>
                    <a:cubicBezTo>
                      <a:pt x="27" y="34"/>
                      <a:pt x="24" y="31"/>
                      <a:pt x="22" y="27"/>
                    </a:cubicBezTo>
                    <a:cubicBezTo>
                      <a:pt x="25" y="26"/>
                      <a:pt x="22" y="23"/>
                      <a:pt x="20" y="23"/>
                    </a:cubicBezTo>
                    <a:cubicBezTo>
                      <a:pt x="14" y="15"/>
                      <a:pt x="7" y="8"/>
                      <a:pt x="0" y="2"/>
                    </a:cubicBezTo>
                    <a:cubicBezTo>
                      <a:pt x="0" y="2"/>
                      <a:pt x="0" y="1"/>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75" name="Freeform 404"/>
              <p:cNvSpPr>
                <a:spLocks/>
              </p:cNvSpPr>
              <p:nvPr/>
            </p:nvSpPr>
            <p:spPr bwMode="auto">
              <a:xfrm>
                <a:off x="1600" y="1677"/>
                <a:ext cx="28" cy="12"/>
              </a:xfrm>
              <a:custGeom>
                <a:avLst/>
                <a:gdLst>
                  <a:gd name="T0" fmla="*/ 0 w 14"/>
                  <a:gd name="T1" fmla="*/ 0 h 6"/>
                  <a:gd name="T2" fmla="*/ 16 w 14"/>
                  <a:gd name="T3" fmla="*/ 0 h 6"/>
                  <a:gd name="T4" fmla="*/ 112 w 14"/>
                  <a:gd name="T5" fmla="*/ 16 h 6"/>
                  <a:gd name="T6" fmla="*/ 112 w 14"/>
                  <a:gd name="T7" fmla="*/ 32 h 6"/>
                  <a:gd name="T8" fmla="*/ 0 w 14"/>
                  <a:gd name="T9" fmla="*/ 0 h 6"/>
                  <a:gd name="T10" fmla="*/ 0 60000 65536"/>
                  <a:gd name="T11" fmla="*/ 0 60000 65536"/>
                  <a:gd name="T12" fmla="*/ 0 60000 65536"/>
                  <a:gd name="T13" fmla="*/ 0 60000 65536"/>
                  <a:gd name="T14" fmla="*/ 0 60000 65536"/>
                  <a:gd name="T15" fmla="*/ 0 w 14"/>
                  <a:gd name="T16" fmla="*/ 0 h 6"/>
                  <a:gd name="T17" fmla="*/ 14 w 14"/>
                  <a:gd name="T18" fmla="*/ 6 h 6"/>
                </a:gdLst>
                <a:ahLst/>
                <a:cxnLst>
                  <a:cxn ang="T10">
                    <a:pos x="T0" y="T1"/>
                  </a:cxn>
                  <a:cxn ang="T11">
                    <a:pos x="T2" y="T3"/>
                  </a:cxn>
                  <a:cxn ang="T12">
                    <a:pos x="T4" y="T5"/>
                  </a:cxn>
                  <a:cxn ang="T13">
                    <a:pos x="T6" y="T7"/>
                  </a:cxn>
                  <a:cxn ang="T14">
                    <a:pos x="T8" y="T9"/>
                  </a:cxn>
                </a:cxnLst>
                <a:rect l="T15" t="T16" r="T17" b="T18"/>
                <a:pathLst>
                  <a:path w="14" h="6">
                    <a:moveTo>
                      <a:pt x="0" y="0"/>
                    </a:moveTo>
                    <a:cubicBezTo>
                      <a:pt x="1" y="0"/>
                      <a:pt x="2" y="0"/>
                      <a:pt x="2" y="0"/>
                    </a:cubicBezTo>
                    <a:cubicBezTo>
                      <a:pt x="2" y="5"/>
                      <a:pt x="10" y="1"/>
                      <a:pt x="14" y="2"/>
                    </a:cubicBezTo>
                    <a:cubicBezTo>
                      <a:pt x="14" y="3"/>
                      <a:pt x="14" y="4"/>
                      <a:pt x="14" y="4"/>
                    </a:cubicBezTo>
                    <a:cubicBezTo>
                      <a:pt x="8" y="4"/>
                      <a:pt x="0" y="6"/>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76" name="Freeform 405"/>
              <p:cNvSpPr>
                <a:spLocks/>
              </p:cNvSpPr>
              <p:nvPr/>
            </p:nvSpPr>
            <p:spPr bwMode="auto">
              <a:xfrm>
                <a:off x="1582" y="1655"/>
                <a:ext cx="22" cy="22"/>
              </a:xfrm>
              <a:custGeom>
                <a:avLst/>
                <a:gdLst>
                  <a:gd name="T0" fmla="*/ 0 w 11"/>
                  <a:gd name="T1" fmla="*/ 0 h 11"/>
                  <a:gd name="T2" fmla="*/ 88 w 11"/>
                  <a:gd name="T3" fmla="*/ 88 h 11"/>
                  <a:gd name="T4" fmla="*/ 72 w 11"/>
                  <a:gd name="T5" fmla="*/ 88 h 11"/>
                  <a:gd name="T6" fmla="*/ 0 w 11"/>
                  <a:gd name="T7" fmla="*/ 16 h 11"/>
                  <a:gd name="T8" fmla="*/ 0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0"/>
                    </a:moveTo>
                    <a:cubicBezTo>
                      <a:pt x="5" y="3"/>
                      <a:pt x="9" y="6"/>
                      <a:pt x="11" y="11"/>
                    </a:cubicBezTo>
                    <a:cubicBezTo>
                      <a:pt x="11" y="11"/>
                      <a:pt x="10" y="11"/>
                      <a:pt x="9" y="11"/>
                    </a:cubicBezTo>
                    <a:cubicBezTo>
                      <a:pt x="7" y="7"/>
                      <a:pt x="4" y="4"/>
                      <a:pt x="0" y="2"/>
                    </a:cubicBezTo>
                    <a:cubicBezTo>
                      <a:pt x="0" y="1"/>
                      <a:pt x="0" y="1"/>
                      <a:pt x="0"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2077" name="Freeform 406"/>
              <p:cNvSpPr>
                <a:spLocks noEditPoints="1"/>
              </p:cNvSpPr>
              <p:nvPr/>
            </p:nvSpPr>
            <p:spPr bwMode="auto">
              <a:xfrm>
                <a:off x="1592" y="1569"/>
                <a:ext cx="44" cy="34"/>
              </a:xfrm>
              <a:custGeom>
                <a:avLst/>
                <a:gdLst>
                  <a:gd name="T0" fmla="*/ 16 w 22"/>
                  <a:gd name="T1" fmla="*/ 56 h 17"/>
                  <a:gd name="T2" fmla="*/ 160 w 22"/>
                  <a:gd name="T3" fmla="*/ 56 h 17"/>
                  <a:gd name="T4" fmla="*/ 16 w 22"/>
                  <a:gd name="T5" fmla="*/ 56 h 17"/>
                  <a:gd name="T6" fmla="*/ 32 w 22"/>
                  <a:gd name="T7" fmla="*/ 72 h 17"/>
                  <a:gd name="T8" fmla="*/ 144 w 22"/>
                  <a:gd name="T9" fmla="*/ 40 h 17"/>
                  <a:gd name="T10" fmla="*/ 32 w 22"/>
                  <a:gd name="T11" fmla="*/ 72 h 17"/>
                  <a:gd name="T12" fmla="*/ 0 60000 65536"/>
                  <a:gd name="T13" fmla="*/ 0 60000 65536"/>
                  <a:gd name="T14" fmla="*/ 0 60000 65536"/>
                  <a:gd name="T15" fmla="*/ 0 60000 65536"/>
                  <a:gd name="T16" fmla="*/ 0 60000 65536"/>
                  <a:gd name="T17" fmla="*/ 0 60000 65536"/>
                  <a:gd name="T18" fmla="*/ 0 w 22"/>
                  <a:gd name="T19" fmla="*/ 0 h 17"/>
                  <a:gd name="T20" fmla="*/ 22 w 2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2" h="17">
                    <a:moveTo>
                      <a:pt x="2" y="7"/>
                    </a:moveTo>
                    <a:cubicBezTo>
                      <a:pt x="0" y="0"/>
                      <a:pt x="22" y="0"/>
                      <a:pt x="20" y="7"/>
                    </a:cubicBezTo>
                    <a:cubicBezTo>
                      <a:pt x="18" y="10"/>
                      <a:pt x="2" y="17"/>
                      <a:pt x="2" y="7"/>
                    </a:cubicBezTo>
                    <a:close/>
                    <a:moveTo>
                      <a:pt x="4" y="9"/>
                    </a:moveTo>
                    <a:cubicBezTo>
                      <a:pt x="10" y="9"/>
                      <a:pt x="17" y="11"/>
                      <a:pt x="18" y="5"/>
                    </a:cubicBezTo>
                    <a:cubicBezTo>
                      <a:pt x="13" y="6"/>
                      <a:pt x="2" y="1"/>
                      <a:pt x="4" y="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grpSp>
        <p:grpSp>
          <p:nvGrpSpPr>
            <p:cNvPr id="6" name="Group 608"/>
            <p:cNvGrpSpPr>
              <a:grpSpLocks/>
            </p:cNvGrpSpPr>
            <p:nvPr/>
          </p:nvGrpSpPr>
          <p:grpSpPr bwMode="auto">
            <a:xfrm>
              <a:off x="698499" y="2351089"/>
              <a:ext cx="4211641" cy="1401763"/>
              <a:chOff x="907" y="1569"/>
              <a:chExt cx="3209" cy="1157"/>
            </a:xfrm>
          </p:grpSpPr>
          <p:sp>
            <p:nvSpPr>
              <p:cNvPr id="51678" name="Freeform 408"/>
              <p:cNvSpPr>
                <a:spLocks noEditPoints="1"/>
              </p:cNvSpPr>
              <p:nvPr/>
            </p:nvSpPr>
            <p:spPr bwMode="auto">
              <a:xfrm>
                <a:off x="2418" y="1569"/>
                <a:ext cx="381" cy="224"/>
              </a:xfrm>
              <a:custGeom>
                <a:avLst/>
                <a:gdLst>
                  <a:gd name="T0" fmla="*/ 64 w 190"/>
                  <a:gd name="T1" fmla="*/ 24 h 112"/>
                  <a:gd name="T2" fmla="*/ 427 w 190"/>
                  <a:gd name="T3" fmla="*/ 168 h 112"/>
                  <a:gd name="T4" fmla="*/ 1129 w 190"/>
                  <a:gd name="T5" fmla="*/ 488 h 112"/>
                  <a:gd name="T6" fmla="*/ 1291 w 190"/>
                  <a:gd name="T7" fmla="*/ 328 h 112"/>
                  <a:gd name="T8" fmla="*/ 1307 w 190"/>
                  <a:gd name="T9" fmla="*/ 448 h 112"/>
                  <a:gd name="T10" fmla="*/ 1452 w 190"/>
                  <a:gd name="T11" fmla="*/ 376 h 112"/>
                  <a:gd name="T12" fmla="*/ 1396 w 190"/>
                  <a:gd name="T13" fmla="*/ 560 h 112"/>
                  <a:gd name="T14" fmla="*/ 1291 w 190"/>
                  <a:gd name="T15" fmla="*/ 464 h 112"/>
                  <a:gd name="T16" fmla="*/ 1089 w 190"/>
                  <a:gd name="T17" fmla="*/ 664 h 112"/>
                  <a:gd name="T18" fmla="*/ 1147 w 190"/>
                  <a:gd name="T19" fmla="*/ 896 h 112"/>
                  <a:gd name="T20" fmla="*/ 1017 w 190"/>
                  <a:gd name="T21" fmla="*/ 680 h 112"/>
                  <a:gd name="T22" fmla="*/ 443 w 190"/>
                  <a:gd name="T23" fmla="*/ 304 h 112"/>
                  <a:gd name="T24" fmla="*/ 241 w 190"/>
                  <a:gd name="T25" fmla="*/ 304 h 112"/>
                  <a:gd name="T26" fmla="*/ 225 w 190"/>
                  <a:gd name="T27" fmla="*/ 448 h 112"/>
                  <a:gd name="T28" fmla="*/ 64 w 190"/>
                  <a:gd name="T29" fmla="*/ 24 h 112"/>
                  <a:gd name="T30" fmla="*/ 80 w 190"/>
                  <a:gd name="T31" fmla="*/ 40 h 112"/>
                  <a:gd name="T32" fmla="*/ 209 w 190"/>
                  <a:gd name="T33" fmla="*/ 432 h 112"/>
                  <a:gd name="T34" fmla="*/ 241 w 190"/>
                  <a:gd name="T35" fmla="*/ 288 h 112"/>
                  <a:gd name="T36" fmla="*/ 1001 w 190"/>
                  <a:gd name="T37" fmla="*/ 664 h 112"/>
                  <a:gd name="T38" fmla="*/ 1129 w 190"/>
                  <a:gd name="T39" fmla="*/ 792 h 112"/>
                  <a:gd name="T40" fmla="*/ 1073 w 190"/>
                  <a:gd name="T41" fmla="*/ 648 h 112"/>
                  <a:gd name="T42" fmla="*/ 1291 w 190"/>
                  <a:gd name="T43" fmla="*/ 376 h 112"/>
                  <a:gd name="T44" fmla="*/ 1129 w 190"/>
                  <a:gd name="T45" fmla="*/ 504 h 112"/>
                  <a:gd name="T46" fmla="*/ 427 w 190"/>
                  <a:gd name="T47" fmla="*/ 184 h 112"/>
                  <a:gd name="T48" fmla="*/ 80 w 190"/>
                  <a:gd name="T49" fmla="*/ 40 h 112"/>
                  <a:gd name="T50" fmla="*/ 1323 w 190"/>
                  <a:gd name="T51" fmla="*/ 504 h 112"/>
                  <a:gd name="T52" fmla="*/ 1364 w 190"/>
                  <a:gd name="T53" fmla="*/ 536 h 112"/>
                  <a:gd name="T54" fmla="*/ 1468 w 190"/>
                  <a:gd name="T55" fmla="*/ 432 h 112"/>
                  <a:gd name="T56" fmla="*/ 1412 w 190"/>
                  <a:gd name="T57" fmla="*/ 376 h 112"/>
                  <a:gd name="T58" fmla="*/ 1323 w 190"/>
                  <a:gd name="T59" fmla="*/ 504 h 1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90"/>
                  <a:gd name="T91" fmla="*/ 0 h 112"/>
                  <a:gd name="T92" fmla="*/ 190 w 190"/>
                  <a:gd name="T93" fmla="*/ 112 h 11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90" h="112">
                    <a:moveTo>
                      <a:pt x="8" y="3"/>
                    </a:moveTo>
                    <a:cubicBezTo>
                      <a:pt x="31" y="0"/>
                      <a:pt x="49" y="4"/>
                      <a:pt x="53" y="21"/>
                    </a:cubicBezTo>
                    <a:cubicBezTo>
                      <a:pt x="104" y="11"/>
                      <a:pt x="120" y="38"/>
                      <a:pt x="140" y="61"/>
                    </a:cubicBezTo>
                    <a:cubicBezTo>
                      <a:pt x="148" y="56"/>
                      <a:pt x="153" y="48"/>
                      <a:pt x="160" y="41"/>
                    </a:cubicBezTo>
                    <a:cubicBezTo>
                      <a:pt x="165" y="42"/>
                      <a:pt x="161" y="52"/>
                      <a:pt x="162" y="56"/>
                    </a:cubicBezTo>
                    <a:cubicBezTo>
                      <a:pt x="173" y="58"/>
                      <a:pt x="171" y="41"/>
                      <a:pt x="180" y="47"/>
                    </a:cubicBezTo>
                    <a:cubicBezTo>
                      <a:pt x="190" y="56"/>
                      <a:pt x="177" y="63"/>
                      <a:pt x="173" y="70"/>
                    </a:cubicBezTo>
                    <a:cubicBezTo>
                      <a:pt x="165" y="70"/>
                      <a:pt x="164" y="62"/>
                      <a:pt x="160" y="58"/>
                    </a:cubicBezTo>
                    <a:cubicBezTo>
                      <a:pt x="150" y="65"/>
                      <a:pt x="143" y="74"/>
                      <a:pt x="135" y="83"/>
                    </a:cubicBezTo>
                    <a:cubicBezTo>
                      <a:pt x="144" y="86"/>
                      <a:pt x="142" y="100"/>
                      <a:pt x="142" y="112"/>
                    </a:cubicBezTo>
                    <a:cubicBezTo>
                      <a:pt x="142" y="107"/>
                      <a:pt x="131" y="93"/>
                      <a:pt x="126" y="85"/>
                    </a:cubicBezTo>
                    <a:cubicBezTo>
                      <a:pt x="82" y="90"/>
                      <a:pt x="75" y="58"/>
                      <a:pt x="55" y="38"/>
                    </a:cubicBezTo>
                    <a:cubicBezTo>
                      <a:pt x="47" y="38"/>
                      <a:pt x="39" y="38"/>
                      <a:pt x="30" y="38"/>
                    </a:cubicBezTo>
                    <a:cubicBezTo>
                      <a:pt x="25" y="40"/>
                      <a:pt x="29" y="51"/>
                      <a:pt x="28" y="56"/>
                    </a:cubicBezTo>
                    <a:cubicBezTo>
                      <a:pt x="0" y="60"/>
                      <a:pt x="10" y="26"/>
                      <a:pt x="8" y="3"/>
                    </a:cubicBezTo>
                    <a:close/>
                    <a:moveTo>
                      <a:pt x="10" y="5"/>
                    </a:moveTo>
                    <a:cubicBezTo>
                      <a:pt x="13" y="24"/>
                      <a:pt x="2" y="57"/>
                      <a:pt x="26" y="54"/>
                    </a:cubicBezTo>
                    <a:cubicBezTo>
                      <a:pt x="27" y="47"/>
                      <a:pt x="23" y="37"/>
                      <a:pt x="30" y="36"/>
                    </a:cubicBezTo>
                    <a:cubicBezTo>
                      <a:pt x="82" y="31"/>
                      <a:pt x="69" y="91"/>
                      <a:pt x="124" y="83"/>
                    </a:cubicBezTo>
                    <a:cubicBezTo>
                      <a:pt x="130" y="87"/>
                      <a:pt x="132" y="96"/>
                      <a:pt x="140" y="99"/>
                    </a:cubicBezTo>
                    <a:cubicBezTo>
                      <a:pt x="143" y="87"/>
                      <a:pt x="133" y="89"/>
                      <a:pt x="133" y="81"/>
                    </a:cubicBezTo>
                    <a:cubicBezTo>
                      <a:pt x="143" y="71"/>
                      <a:pt x="156" y="64"/>
                      <a:pt x="160" y="47"/>
                    </a:cubicBezTo>
                    <a:cubicBezTo>
                      <a:pt x="153" y="43"/>
                      <a:pt x="149" y="62"/>
                      <a:pt x="140" y="63"/>
                    </a:cubicBezTo>
                    <a:cubicBezTo>
                      <a:pt x="120" y="41"/>
                      <a:pt x="104" y="14"/>
                      <a:pt x="53" y="23"/>
                    </a:cubicBezTo>
                    <a:cubicBezTo>
                      <a:pt x="48" y="7"/>
                      <a:pt x="33" y="2"/>
                      <a:pt x="10" y="5"/>
                    </a:cubicBezTo>
                    <a:close/>
                    <a:moveTo>
                      <a:pt x="164" y="63"/>
                    </a:moveTo>
                    <a:cubicBezTo>
                      <a:pt x="167" y="63"/>
                      <a:pt x="168" y="65"/>
                      <a:pt x="169" y="67"/>
                    </a:cubicBezTo>
                    <a:cubicBezTo>
                      <a:pt x="176" y="66"/>
                      <a:pt x="180" y="61"/>
                      <a:pt x="182" y="54"/>
                    </a:cubicBezTo>
                    <a:cubicBezTo>
                      <a:pt x="181" y="51"/>
                      <a:pt x="178" y="49"/>
                      <a:pt x="175" y="47"/>
                    </a:cubicBezTo>
                    <a:cubicBezTo>
                      <a:pt x="173" y="54"/>
                      <a:pt x="166" y="56"/>
                      <a:pt x="164" y="63"/>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679" name="Freeform 409"/>
              <p:cNvSpPr>
                <a:spLocks/>
              </p:cNvSpPr>
              <p:nvPr/>
            </p:nvSpPr>
            <p:spPr bwMode="auto">
              <a:xfrm>
                <a:off x="1458" y="1601"/>
                <a:ext cx="26" cy="58"/>
              </a:xfrm>
              <a:custGeom>
                <a:avLst/>
                <a:gdLst>
                  <a:gd name="T0" fmla="*/ 56 w 13"/>
                  <a:gd name="T1" fmla="*/ 0 h 29"/>
                  <a:gd name="T2" fmla="*/ 72 w 13"/>
                  <a:gd name="T3" fmla="*/ 0 h 29"/>
                  <a:gd name="T4" fmla="*/ 104 w 13"/>
                  <a:gd name="T5" fmla="*/ 200 h 29"/>
                  <a:gd name="T6" fmla="*/ 104 w 13"/>
                  <a:gd name="T7" fmla="*/ 216 h 29"/>
                  <a:gd name="T8" fmla="*/ 56 w 13"/>
                  <a:gd name="T9" fmla="*/ 0 h 29"/>
                  <a:gd name="T10" fmla="*/ 0 60000 65536"/>
                  <a:gd name="T11" fmla="*/ 0 60000 65536"/>
                  <a:gd name="T12" fmla="*/ 0 60000 65536"/>
                  <a:gd name="T13" fmla="*/ 0 60000 65536"/>
                  <a:gd name="T14" fmla="*/ 0 60000 65536"/>
                  <a:gd name="T15" fmla="*/ 0 w 13"/>
                  <a:gd name="T16" fmla="*/ 0 h 29"/>
                  <a:gd name="T17" fmla="*/ 13 w 13"/>
                  <a:gd name="T18" fmla="*/ 29 h 29"/>
                </a:gdLst>
                <a:ahLst/>
                <a:cxnLst>
                  <a:cxn ang="T10">
                    <a:pos x="T0" y="T1"/>
                  </a:cxn>
                  <a:cxn ang="T11">
                    <a:pos x="T2" y="T3"/>
                  </a:cxn>
                  <a:cxn ang="T12">
                    <a:pos x="T4" y="T5"/>
                  </a:cxn>
                  <a:cxn ang="T13">
                    <a:pos x="T6" y="T7"/>
                  </a:cxn>
                  <a:cxn ang="T14">
                    <a:pos x="T8" y="T9"/>
                  </a:cxn>
                </a:cxnLst>
                <a:rect l="T15" t="T16" r="T17" b="T18"/>
                <a:pathLst>
                  <a:path w="13" h="29">
                    <a:moveTo>
                      <a:pt x="7" y="0"/>
                    </a:moveTo>
                    <a:cubicBezTo>
                      <a:pt x="7" y="0"/>
                      <a:pt x="8" y="0"/>
                      <a:pt x="9" y="0"/>
                    </a:cubicBezTo>
                    <a:cubicBezTo>
                      <a:pt x="11" y="8"/>
                      <a:pt x="4" y="24"/>
                      <a:pt x="13" y="25"/>
                    </a:cubicBezTo>
                    <a:cubicBezTo>
                      <a:pt x="13" y="25"/>
                      <a:pt x="13" y="26"/>
                      <a:pt x="13" y="27"/>
                    </a:cubicBezTo>
                    <a:cubicBezTo>
                      <a:pt x="0" y="29"/>
                      <a:pt x="9" y="9"/>
                      <a:pt x="7"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80" name="Freeform 410"/>
              <p:cNvSpPr>
                <a:spLocks/>
              </p:cNvSpPr>
              <p:nvPr/>
            </p:nvSpPr>
            <p:spPr bwMode="auto">
              <a:xfrm>
                <a:off x="1628" y="1587"/>
                <a:ext cx="30" cy="18"/>
              </a:xfrm>
              <a:custGeom>
                <a:avLst/>
                <a:gdLst>
                  <a:gd name="T0" fmla="*/ 0 w 15"/>
                  <a:gd name="T1" fmla="*/ 56 h 9"/>
                  <a:gd name="T2" fmla="*/ 32 w 15"/>
                  <a:gd name="T3" fmla="*/ 0 h 9"/>
                  <a:gd name="T4" fmla="*/ 120 w 15"/>
                  <a:gd name="T5" fmla="*/ 72 h 9"/>
                  <a:gd name="T6" fmla="*/ 104 w 15"/>
                  <a:gd name="T7" fmla="*/ 72 h 9"/>
                  <a:gd name="T8" fmla="*/ 0 w 15"/>
                  <a:gd name="T9" fmla="*/ 56 h 9"/>
                  <a:gd name="T10" fmla="*/ 0 60000 65536"/>
                  <a:gd name="T11" fmla="*/ 0 60000 65536"/>
                  <a:gd name="T12" fmla="*/ 0 60000 65536"/>
                  <a:gd name="T13" fmla="*/ 0 60000 65536"/>
                  <a:gd name="T14" fmla="*/ 0 60000 65536"/>
                  <a:gd name="T15" fmla="*/ 0 w 15"/>
                  <a:gd name="T16" fmla="*/ 0 h 9"/>
                  <a:gd name="T17" fmla="*/ 15 w 15"/>
                  <a:gd name="T18" fmla="*/ 9 h 9"/>
                </a:gdLst>
                <a:ahLst/>
                <a:cxnLst>
                  <a:cxn ang="T10">
                    <a:pos x="T0" y="T1"/>
                  </a:cxn>
                  <a:cxn ang="T11">
                    <a:pos x="T2" y="T3"/>
                  </a:cxn>
                  <a:cxn ang="T12">
                    <a:pos x="T4" y="T5"/>
                  </a:cxn>
                  <a:cxn ang="T13">
                    <a:pos x="T6" y="T7"/>
                  </a:cxn>
                  <a:cxn ang="T14">
                    <a:pos x="T8" y="T9"/>
                  </a:cxn>
                </a:cxnLst>
                <a:rect l="T15" t="T16" r="T17" b="T18"/>
                <a:pathLst>
                  <a:path w="15" h="9">
                    <a:moveTo>
                      <a:pt x="0" y="7"/>
                    </a:moveTo>
                    <a:cubicBezTo>
                      <a:pt x="0" y="4"/>
                      <a:pt x="4" y="4"/>
                      <a:pt x="4" y="0"/>
                    </a:cubicBezTo>
                    <a:cubicBezTo>
                      <a:pt x="11" y="1"/>
                      <a:pt x="12" y="5"/>
                      <a:pt x="15" y="9"/>
                    </a:cubicBezTo>
                    <a:cubicBezTo>
                      <a:pt x="14" y="9"/>
                      <a:pt x="14" y="9"/>
                      <a:pt x="13" y="9"/>
                    </a:cubicBezTo>
                    <a:cubicBezTo>
                      <a:pt x="11" y="2"/>
                      <a:pt x="4" y="2"/>
                      <a:pt x="0" y="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681" name="Freeform 411"/>
              <p:cNvSpPr>
                <a:spLocks/>
              </p:cNvSpPr>
              <p:nvPr/>
            </p:nvSpPr>
            <p:spPr bwMode="auto">
              <a:xfrm>
                <a:off x="1610" y="1619"/>
                <a:ext cx="18" cy="18"/>
              </a:xfrm>
              <a:custGeom>
                <a:avLst/>
                <a:gdLst>
                  <a:gd name="T0" fmla="*/ 0 w 9"/>
                  <a:gd name="T1" fmla="*/ 0 h 9"/>
                  <a:gd name="T2" fmla="*/ 16 w 9"/>
                  <a:gd name="T3" fmla="*/ 0 h 9"/>
                  <a:gd name="T4" fmla="*/ 72 w 9"/>
                  <a:gd name="T5" fmla="*/ 56 h 9"/>
                  <a:gd name="T6" fmla="*/ 72 w 9"/>
                  <a:gd name="T7" fmla="*/ 72 h 9"/>
                  <a:gd name="T8" fmla="*/ 0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0"/>
                    </a:moveTo>
                    <a:cubicBezTo>
                      <a:pt x="0" y="0"/>
                      <a:pt x="1" y="0"/>
                      <a:pt x="2" y="0"/>
                    </a:cubicBezTo>
                    <a:cubicBezTo>
                      <a:pt x="3" y="3"/>
                      <a:pt x="5" y="5"/>
                      <a:pt x="9" y="7"/>
                    </a:cubicBezTo>
                    <a:cubicBezTo>
                      <a:pt x="9" y="7"/>
                      <a:pt x="9" y="8"/>
                      <a:pt x="9" y="9"/>
                    </a:cubicBezTo>
                    <a:cubicBezTo>
                      <a:pt x="5" y="7"/>
                      <a:pt x="2" y="4"/>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682" name="Freeform 412"/>
              <p:cNvSpPr>
                <a:spLocks/>
              </p:cNvSpPr>
              <p:nvPr/>
            </p:nvSpPr>
            <p:spPr bwMode="auto">
              <a:xfrm>
                <a:off x="1628" y="1601"/>
                <a:ext cx="30" cy="42"/>
              </a:xfrm>
              <a:custGeom>
                <a:avLst/>
                <a:gdLst>
                  <a:gd name="T0" fmla="*/ 120 w 15"/>
                  <a:gd name="T1" fmla="*/ 40 h 21"/>
                  <a:gd name="T2" fmla="*/ 72 w 15"/>
                  <a:gd name="T3" fmla="*/ 40 h 21"/>
                  <a:gd name="T4" fmla="*/ 120 w 15"/>
                  <a:gd name="T5" fmla="*/ 128 h 21"/>
                  <a:gd name="T6" fmla="*/ 0 w 15"/>
                  <a:gd name="T7" fmla="*/ 144 h 21"/>
                  <a:gd name="T8" fmla="*/ 0 w 15"/>
                  <a:gd name="T9" fmla="*/ 128 h 21"/>
                  <a:gd name="T10" fmla="*/ 88 w 15"/>
                  <a:gd name="T11" fmla="*/ 104 h 21"/>
                  <a:gd name="T12" fmla="*/ 104 w 15"/>
                  <a:gd name="T13" fmla="*/ 16 h 21"/>
                  <a:gd name="T14" fmla="*/ 120 w 15"/>
                  <a:gd name="T15" fmla="*/ 16 h 21"/>
                  <a:gd name="T16" fmla="*/ 120 w 15"/>
                  <a:gd name="T17" fmla="*/ 4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1"/>
                  <a:gd name="T29" fmla="*/ 15 w 15"/>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1">
                    <a:moveTo>
                      <a:pt x="15" y="5"/>
                    </a:moveTo>
                    <a:cubicBezTo>
                      <a:pt x="13" y="5"/>
                      <a:pt x="11" y="5"/>
                      <a:pt x="9" y="5"/>
                    </a:cubicBezTo>
                    <a:cubicBezTo>
                      <a:pt x="7" y="12"/>
                      <a:pt x="11" y="14"/>
                      <a:pt x="15" y="16"/>
                    </a:cubicBezTo>
                    <a:cubicBezTo>
                      <a:pt x="14" y="21"/>
                      <a:pt x="4" y="17"/>
                      <a:pt x="0" y="18"/>
                    </a:cubicBezTo>
                    <a:cubicBezTo>
                      <a:pt x="0" y="17"/>
                      <a:pt x="0" y="16"/>
                      <a:pt x="0" y="16"/>
                    </a:cubicBezTo>
                    <a:cubicBezTo>
                      <a:pt x="3" y="14"/>
                      <a:pt x="11" y="18"/>
                      <a:pt x="11" y="13"/>
                    </a:cubicBezTo>
                    <a:cubicBezTo>
                      <a:pt x="4" y="13"/>
                      <a:pt x="5" y="0"/>
                      <a:pt x="13" y="2"/>
                    </a:cubicBezTo>
                    <a:cubicBezTo>
                      <a:pt x="14" y="2"/>
                      <a:pt x="14" y="2"/>
                      <a:pt x="15" y="2"/>
                    </a:cubicBezTo>
                    <a:cubicBezTo>
                      <a:pt x="15" y="3"/>
                      <a:pt x="15" y="4"/>
                      <a:pt x="15" y="5"/>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83" name="Freeform 413"/>
              <p:cNvSpPr>
                <a:spLocks/>
              </p:cNvSpPr>
              <p:nvPr/>
            </p:nvSpPr>
            <p:spPr bwMode="auto">
              <a:xfrm>
                <a:off x="1610" y="1601"/>
                <a:ext cx="18" cy="18"/>
              </a:xfrm>
              <a:custGeom>
                <a:avLst/>
                <a:gdLst>
                  <a:gd name="T0" fmla="*/ 0 w 9"/>
                  <a:gd name="T1" fmla="*/ 72 h 9"/>
                  <a:gd name="T2" fmla="*/ 0 w 9"/>
                  <a:gd name="T3" fmla="*/ 0 h 9"/>
                  <a:gd name="T4" fmla="*/ 72 w 9"/>
                  <a:gd name="T5" fmla="*/ 0 h 9"/>
                  <a:gd name="T6" fmla="*/ 16 w 9"/>
                  <a:gd name="T7" fmla="*/ 16 h 9"/>
                  <a:gd name="T8" fmla="*/ 16 w 9"/>
                  <a:gd name="T9" fmla="*/ 72 h 9"/>
                  <a:gd name="T10" fmla="*/ 0 w 9"/>
                  <a:gd name="T11" fmla="*/ 72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0" y="9"/>
                    </a:moveTo>
                    <a:cubicBezTo>
                      <a:pt x="0" y="6"/>
                      <a:pt x="0" y="3"/>
                      <a:pt x="0" y="0"/>
                    </a:cubicBezTo>
                    <a:cubicBezTo>
                      <a:pt x="3" y="0"/>
                      <a:pt x="6" y="0"/>
                      <a:pt x="9" y="0"/>
                    </a:cubicBezTo>
                    <a:cubicBezTo>
                      <a:pt x="8" y="3"/>
                      <a:pt x="5" y="2"/>
                      <a:pt x="2" y="2"/>
                    </a:cubicBezTo>
                    <a:cubicBezTo>
                      <a:pt x="2" y="5"/>
                      <a:pt x="2" y="7"/>
                      <a:pt x="2" y="9"/>
                    </a:cubicBezTo>
                    <a:cubicBezTo>
                      <a:pt x="1" y="9"/>
                      <a:pt x="0" y="9"/>
                      <a:pt x="0" y="9"/>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84" name="Freeform 414"/>
              <p:cNvSpPr>
                <a:spLocks/>
              </p:cNvSpPr>
              <p:nvPr/>
            </p:nvSpPr>
            <p:spPr bwMode="auto">
              <a:xfrm>
                <a:off x="1720" y="1605"/>
                <a:ext cx="32" cy="32"/>
              </a:xfrm>
              <a:custGeom>
                <a:avLst/>
                <a:gdLst>
                  <a:gd name="T0" fmla="*/ 0 w 16"/>
                  <a:gd name="T1" fmla="*/ 0 h 16"/>
                  <a:gd name="T2" fmla="*/ 128 w 16"/>
                  <a:gd name="T3" fmla="*/ 128 h 16"/>
                  <a:gd name="T4" fmla="*/ 0 w 16"/>
                  <a:gd name="T5" fmla="*/ 24 h 16"/>
                  <a:gd name="T6" fmla="*/ 0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0" y="0"/>
                    </a:moveTo>
                    <a:cubicBezTo>
                      <a:pt x="7" y="5"/>
                      <a:pt x="12" y="10"/>
                      <a:pt x="16" y="16"/>
                    </a:cubicBezTo>
                    <a:cubicBezTo>
                      <a:pt x="9" y="13"/>
                      <a:pt x="7" y="6"/>
                      <a:pt x="0" y="3"/>
                    </a:cubicBezTo>
                    <a:cubicBezTo>
                      <a:pt x="0" y="2"/>
                      <a:pt x="0" y="1"/>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685" name="Freeform 415"/>
              <p:cNvSpPr>
                <a:spLocks/>
              </p:cNvSpPr>
              <p:nvPr/>
            </p:nvSpPr>
            <p:spPr bwMode="auto">
              <a:xfrm>
                <a:off x="1690" y="1597"/>
                <a:ext cx="94" cy="94"/>
              </a:xfrm>
              <a:custGeom>
                <a:avLst/>
                <a:gdLst>
                  <a:gd name="T0" fmla="*/ 248 w 47"/>
                  <a:gd name="T1" fmla="*/ 160 h 47"/>
                  <a:gd name="T2" fmla="*/ 376 w 47"/>
                  <a:gd name="T3" fmla="*/ 176 h 47"/>
                  <a:gd name="T4" fmla="*/ 320 w 47"/>
                  <a:gd name="T5" fmla="*/ 376 h 47"/>
                  <a:gd name="T6" fmla="*/ 192 w 47"/>
                  <a:gd name="T7" fmla="*/ 376 h 47"/>
                  <a:gd name="T8" fmla="*/ 192 w 47"/>
                  <a:gd name="T9" fmla="*/ 264 h 47"/>
                  <a:gd name="T10" fmla="*/ 72 w 47"/>
                  <a:gd name="T11" fmla="*/ 248 h 47"/>
                  <a:gd name="T12" fmla="*/ 120 w 47"/>
                  <a:gd name="T13" fmla="*/ 32 h 47"/>
                  <a:gd name="T14" fmla="*/ 120 w 47"/>
                  <a:gd name="T15" fmla="*/ 56 h 47"/>
                  <a:gd name="T16" fmla="*/ 104 w 47"/>
                  <a:gd name="T17" fmla="*/ 56 h 47"/>
                  <a:gd name="T18" fmla="*/ 88 w 47"/>
                  <a:gd name="T19" fmla="*/ 248 h 47"/>
                  <a:gd name="T20" fmla="*/ 216 w 47"/>
                  <a:gd name="T21" fmla="*/ 352 h 47"/>
                  <a:gd name="T22" fmla="*/ 304 w 47"/>
                  <a:gd name="T23" fmla="*/ 352 h 47"/>
                  <a:gd name="T24" fmla="*/ 352 w 47"/>
                  <a:gd name="T25" fmla="*/ 176 h 47"/>
                  <a:gd name="T26" fmla="*/ 248 w 47"/>
                  <a:gd name="T27" fmla="*/ 160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
                  <a:gd name="T43" fmla="*/ 0 h 47"/>
                  <a:gd name="T44" fmla="*/ 47 w 47"/>
                  <a:gd name="T45" fmla="*/ 47 h 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 h="47">
                    <a:moveTo>
                      <a:pt x="31" y="20"/>
                    </a:moveTo>
                    <a:cubicBezTo>
                      <a:pt x="36" y="21"/>
                      <a:pt x="46" y="17"/>
                      <a:pt x="47" y="22"/>
                    </a:cubicBezTo>
                    <a:cubicBezTo>
                      <a:pt x="41" y="27"/>
                      <a:pt x="38" y="34"/>
                      <a:pt x="40" y="47"/>
                    </a:cubicBezTo>
                    <a:cubicBezTo>
                      <a:pt x="35" y="47"/>
                      <a:pt x="30" y="47"/>
                      <a:pt x="24" y="47"/>
                    </a:cubicBezTo>
                    <a:cubicBezTo>
                      <a:pt x="24" y="42"/>
                      <a:pt x="24" y="38"/>
                      <a:pt x="24" y="33"/>
                    </a:cubicBezTo>
                    <a:cubicBezTo>
                      <a:pt x="18" y="33"/>
                      <a:pt x="12" y="34"/>
                      <a:pt x="9" y="31"/>
                    </a:cubicBezTo>
                    <a:cubicBezTo>
                      <a:pt x="13" y="20"/>
                      <a:pt x="0" y="0"/>
                      <a:pt x="15" y="4"/>
                    </a:cubicBezTo>
                    <a:cubicBezTo>
                      <a:pt x="15" y="5"/>
                      <a:pt x="15" y="6"/>
                      <a:pt x="15" y="7"/>
                    </a:cubicBezTo>
                    <a:cubicBezTo>
                      <a:pt x="15" y="7"/>
                      <a:pt x="14" y="7"/>
                      <a:pt x="13" y="7"/>
                    </a:cubicBezTo>
                    <a:cubicBezTo>
                      <a:pt x="8" y="10"/>
                      <a:pt x="12" y="24"/>
                      <a:pt x="11" y="31"/>
                    </a:cubicBezTo>
                    <a:cubicBezTo>
                      <a:pt x="22" y="29"/>
                      <a:pt x="29" y="32"/>
                      <a:pt x="27" y="44"/>
                    </a:cubicBezTo>
                    <a:cubicBezTo>
                      <a:pt x="30" y="44"/>
                      <a:pt x="34" y="44"/>
                      <a:pt x="38" y="44"/>
                    </a:cubicBezTo>
                    <a:cubicBezTo>
                      <a:pt x="37" y="34"/>
                      <a:pt x="37" y="24"/>
                      <a:pt x="44" y="22"/>
                    </a:cubicBezTo>
                    <a:cubicBezTo>
                      <a:pt x="40" y="21"/>
                      <a:pt x="31" y="25"/>
                      <a:pt x="31" y="2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86" name="Freeform 416"/>
              <p:cNvSpPr>
                <a:spLocks/>
              </p:cNvSpPr>
              <p:nvPr/>
            </p:nvSpPr>
            <p:spPr bwMode="auto">
              <a:xfrm>
                <a:off x="1662" y="1623"/>
                <a:ext cx="28" cy="28"/>
              </a:xfrm>
              <a:custGeom>
                <a:avLst/>
                <a:gdLst>
                  <a:gd name="T0" fmla="*/ 0 w 14"/>
                  <a:gd name="T1" fmla="*/ 0 h 14"/>
                  <a:gd name="T2" fmla="*/ 24 w 14"/>
                  <a:gd name="T3" fmla="*/ 0 h 14"/>
                  <a:gd name="T4" fmla="*/ 112 w 14"/>
                  <a:gd name="T5" fmla="*/ 112 h 14"/>
                  <a:gd name="T6" fmla="*/ 0 w 14"/>
                  <a:gd name="T7" fmla="*/ 0 h 14"/>
                  <a:gd name="T8" fmla="*/ 0 60000 65536"/>
                  <a:gd name="T9" fmla="*/ 0 60000 65536"/>
                  <a:gd name="T10" fmla="*/ 0 60000 65536"/>
                  <a:gd name="T11" fmla="*/ 0 60000 65536"/>
                  <a:gd name="T12" fmla="*/ 0 w 14"/>
                  <a:gd name="T13" fmla="*/ 0 h 14"/>
                  <a:gd name="T14" fmla="*/ 14 w 14"/>
                  <a:gd name="T15" fmla="*/ 14 h 14"/>
                </a:gdLst>
                <a:ahLst/>
                <a:cxnLst>
                  <a:cxn ang="T8">
                    <a:pos x="T0" y="T1"/>
                  </a:cxn>
                  <a:cxn ang="T9">
                    <a:pos x="T2" y="T3"/>
                  </a:cxn>
                  <a:cxn ang="T10">
                    <a:pos x="T4" y="T5"/>
                  </a:cxn>
                  <a:cxn ang="T11">
                    <a:pos x="T6" y="T7"/>
                  </a:cxn>
                </a:cxnLst>
                <a:rect l="T12" t="T13" r="T14" b="T15"/>
                <a:pathLst>
                  <a:path w="14" h="14">
                    <a:moveTo>
                      <a:pt x="0" y="0"/>
                    </a:moveTo>
                    <a:cubicBezTo>
                      <a:pt x="1" y="0"/>
                      <a:pt x="2" y="0"/>
                      <a:pt x="3" y="0"/>
                    </a:cubicBezTo>
                    <a:cubicBezTo>
                      <a:pt x="5" y="6"/>
                      <a:pt x="11" y="8"/>
                      <a:pt x="14" y="14"/>
                    </a:cubicBezTo>
                    <a:cubicBezTo>
                      <a:pt x="8" y="10"/>
                      <a:pt x="4" y="6"/>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687" name="Freeform 417"/>
              <p:cNvSpPr>
                <a:spLocks/>
              </p:cNvSpPr>
              <p:nvPr/>
            </p:nvSpPr>
            <p:spPr bwMode="auto">
              <a:xfrm>
                <a:off x="1650" y="1615"/>
                <a:ext cx="52" cy="60"/>
              </a:xfrm>
              <a:custGeom>
                <a:avLst/>
                <a:gdLst>
                  <a:gd name="T0" fmla="*/ 48 w 26"/>
                  <a:gd name="T1" fmla="*/ 32 h 30"/>
                  <a:gd name="T2" fmla="*/ 192 w 26"/>
                  <a:gd name="T3" fmla="*/ 16 h 30"/>
                  <a:gd name="T4" fmla="*/ 160 w 26"/>
                  <a:gd name="T5" fmla="*/ 144 h 30"/>
                  <a:gd name="T6" fmla="*/ 176 w 26"/>
                  <a:gd name="T7" fmla="*/ 144 h 30"/>
                  <a:gd name="T8" fmla="*/ 176 w 26"/>
                  <a:gd name="T9" fmla="*/ 32 h 30"/>
                  <a:gd name="T10" fmla="*/ 72 w 26"/>
                  <a:gd name="T11" fmla="*/ 32 h 30"/>
                  <a:gd name="T12" fmla="*/ 48 w 26"/>
                  <a:gd name="T13" fmla="*/ 32 h 30"/>
                  <a:gd name="T14" fmla="*/ 0 60000 65536"/>
                  <a:gd name="T15" fmla="*/ 0 60000 65536"/>
                  <a:gd name="T16" fmla="*/ 0 60000 65536"/>
                  <a:gd name="T17" fmla="*/ 0 60000 65536"/>
                  <a:gd name="T18" fmla="*/ 0 60000 65536"/>
                  <a:gd name="T19" fmla="*/ 0 60000 65536"/>
                  <a:gd name="T20" fmla="*/ 0 60000 65536"/>
                  <a:gd name="T21" fmla="*/ 0 w 26"/>
                  <a:gd name="T22" fmla="*/ 0 h 30"/>
                  <a:gd name="T23" fmla="*/ 26 w 26"/>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0">
                    <a:moveTo>
                      <a:pt x="6" y="4"/>
                    </a:moveTo>
                    <a:cubicBezTo>
                      <a:pt x="0" y="0"/>
                      <a:pt x="19" y="3"/>
                      <a:pt x="24" y="2"/>
                    </a:cubicBezTo>
                    <a:cubicBezTo>
                      <a:pt x="26" y="9"/>
                      <a:pt x="23" y="30"/>
                      <a:pt x="20" y="18"/>
                    </a:cubicBezTo>
                    <a:cubicBezTo>
                      <a:pt x="21" y="18"/>
                      <a:pt x="21" y="18"/>
                      <a:pt x="22" y="18"/>
                    </a:cubicBezTo>
                    <a:cubicBezTo>
                      <a:pt x="22" y="13"/>
                      <a:pt x="22" y="9"/>
                      <a:pt x="22" y="4"/>
                    </a:cubicBezTo>
                    <a:cubicBezTo>
                      <a:pt x="18" y="4"/>
                      <a:pt x="13" y="4"/>
                      <a:pt x="9" y="4"/>
                    </a:cubicBezTo>
                    <a:cubicBezTo>
                      <a:pt x="8" y="4"/>
                      <a:pt x="7" y="4"/>
                      <a:pt x="6" y="4"/>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88" name="Freeform 418"/>
              <p:cNvSpPr>
                <a:spLocks noEditPoints="1"/>
              </p:cNvSpPr>
              <p:nvPr/>
            </p:nvSpPr>
            <p:spPr bwMode="auto">
              <a:xfrm>
                <a:off x="2743" y="1603"/>
                <a:ext cx="192" cy="118"/>
              </a:xfrm>
              <a:custGeom>
                <a:avLst/>
                <a:gdLst>
                  <a:gd name="T0" fmla="*/ 768 w 96"/>
                  <a:gd name="T1" fmla="*/ 64 h 59"/>
                  <a:gd name="T2" fmla="*/ 376 w 96"/>
                  <a:gd name="T3" fmla="*/ 352 h 59"/>
                  <a:gd name="T4" fmla="*/ 352 w 96"/>
                  <a:gd name="T5" fmla="*/ 472 h 59"/>
                  <a:gd name="T6" fmla="*/ 88 w 96"/>
                  <a:gd name="T7" fmla="*/ 472 h 59"/>
                  <a:gd name="T8" fmla="*/ 232 w 96"/>
                  <a:gd name="T9" fmla="*/ 312 h 59"/>
                  <a:gd name="T10" fmla="*/ 120 w 96"/>
                  <a:gd name="T11" fmla="*/ 192 h 59"/>
                  <a:gd name="T12" fmla="*/ 32 w 96"/>
                  <a:gd name="T13" fmla="*/ 224 h 59"/>
                  <a:gd name="T14" fmla="*/ 216 w 96"/>
                  <a:gd name="T15" fmla="*/ 136 h 59"/>
                  <a:gd name="T16" fmla="*/ 768 w 96"/>
                  <a:gd name="T17" fmla="*/ 64 h 59"/>
                  <a:gd name="T18" fmla="*/ 56 w 96"/>
                  <a:gd name="T19" fmla="*/ 192 h 59"/>
                  <a:gd name="T20" fmla="*/ 248 w 96"/>
                  <a:gd name="T21" fmla="*/ 312 h 59"/>
                  <a:gd name="T22" fmla="*/ 120 w 96"/>
                  <a:gd name="T23" fmla="*/ 456 h 59"/>
                  <a:gd name="T24" fmla="*/ 336 w 96"/>
                  <a:gd name="T25" fmla="*/ 456 h 59"/>
                  <a:gd name="T26" fmla="*/ 376 w 96"/>
                  <a:gd name="T27" fmla="*/ 328 h 59"/>
                  <a:gd name="T28" fmla="*/ 752 w 96"/>
                  <a:gd name="T29" fmla="*/ 80 h 59"/>
                  <a:gd name="T30" fmla="*/ 56 w 96"/>
                  <a:gd name="T31" fmla="*/ 192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
                  <a:gd name="T49" fmla="*/ 0 h 59"/>
                  <a:gd name="T50" fmla="*/ 96 w 96"/>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 h="59">
                    <a:moveTo>
                      <a:pt x="96" y="8"/>
                    </a:moveTo>
                    <a:cubicBezTo>
                      <a:pt x="93" y="33"/>
                      <a:pt x="78" y="46"/>
                      <a:pt x="47" y="44"/>
                    </a:cubicBezTo>
                    <a:cubicBezTo>
                      <a:pt x="42" y="45"/>
                      <a:pt x="46" y="55"/>
                      <a:pt x="44" y="59"/>
                    </a:cubicBezTo>
                    <a:cubicBezTo>
                      <a:pt x="33" y="59"/>
                      <a:pt x="22" y="59"/>
                      <a:pt x="11" y="59"/>
                    </a:cubicBezTo>
                    <a:cubicBezTo>
                      <a:pt x="16" y="51"/>
                      <a:pt x="24" y="47"/>
                      <a:pt x="29" y="39"/>
                    </a:cubicBezTo>
                    <a:cubicBezTo>
                      <a:pt x="27" y="31"/>
                      <a:pt x="21" y="28"/>
                      <a:pt x="15" y="24"/>
                    </a:cubicBezTo>
                    <a:cubicBezTo>
                      <a:pt x="9" y="21"/>
                      <a:pt x="7" y="34"/>
                      <a:pt x="4" y="28"/>
                    </a:cubicBezTo>
                    <a:cubicBezTo>
                      <a:pt x="0" y="13"/>
                      <a:pt x="16" y="17"/>
                      <a:pt x="27" y="17"/>
                    </a:cubicBezTo>
                    <a:cubicBezTo>
                      <a:pt x="36" y="0"/>
                      <a:pt x="73" y="11"/>
                      <a:pt x="96" y="8"/>
                    </a:cubicBezTo>
                    <a:close/>
                    <a:moveTo>
                      <a:pt x="7" y="24"/>
                    </a:moveTo>
                    <a:cubicBezTo>
                      <a:pt x="13" y="19"/>
                      <a:pt x="28" y="27"/>
                      <a:pt x="31" y="39"/>
                    </a:cubicBezTo>
                    <a:cubicBezTo>
                      <a:pt x="27" y="47"/>
                      <a:pt x="19" y="50"/>
                      <a:pt x="15" y="57"/>
                    </a:cubicBezTo>
                    <a:cubicBezTo>
                      <a:pt x="24" y="57"/>
                      <a:pt x="33" y="57"/>
                      <a:pt x="42" y="57"/>
                    </a:cubicBezTo>
                    <a:cubicBezTo>
                      <a:pt x="43" y="51"/>
                      <a:pt x="40" y="42"/>
                      <a:pt x="47" y="41"/>
                    </a:cubicBezTo>
                    <a:cubicBezTo>
                      <a:pt x="76" y="45"/>
                      <a:pt x="90" y="33"/>
                      <a:pt x="94" y="10"/>
                    </a:cubicBezTo>
                    <a:cubicBezTo>
                      <a:pt x="58" y="8"/>
                      <a:pt x="28" y="12"/>
                      <a:pt x="7" y="24"/>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689" name="Freeform 419"/>
              <p:cNvSpPr>
                <a:spLocks noEditPoints="1"/>
              </p:cNvSpPr>
              <p:nvPr/>
            </p:nvSpPr>
            <p:spPr bwMode="auto">
              <a:xfrm>
                <a:off x="2380" y="1641"/>
                <a:ext cx="54" cy="40"/>
              </a:xfrm>
              <a:custGeom>
                <a:avLst/>
                <a:gdLst>
                  <a:gd name="T0" fmla="*/ 88 w 27"/>
                  <a:gd name="T1" fmla="*/ 0 h 20"/>
                  <a:gd name="T2" fmla="*/ 216 w 27"/>
                  <a:gd name="T3" fmla="*/ 128 h 20"/>
                  <a:gd name="T4" fmla="*/ 0 w 27"/>
                  <a:gd name="T5" fmla="*/ 112 h 20"/>
                  <a:gd name="T6" fmla="*/ 88 w 27"/>
                  <a:gd name="T7" fmla="*/ 0 h 20"/>
                  <a:gd name="T8" fmla="*/ 24 w 27"/>
                  <a:gd name="T9" fmla="*/ 112 h 20"/>
                  <a:gd name="T10" fmla="*/ 184 w 27"/>
                  <a:gd name="T11" fmla="*/ 112 h 20"/>
                  <a:gd name="T12" fmla="*/ 88 w 27"/>
                  <a:gd name="T13" fmla="*/ 16 h 20"/>
                  <a:gd name="T14" fmla="*/ 24 w 27"/>
                  <a:gd name="T15" fmla="*/ 112 h 20"/>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20"/>
                  <a:gd name="T26" fmla="*/ 27 w 27"/>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20">
                    <a:moveTo>
                      <a:pt x="11" y="0"/>
                    </a:moveTo>
                    <a:cubicBezTo>
                      <a:pt x="19" y="3"/>
                      <a:pt x="20" y="13"/>
                      <a:pt x="27" y="16"/>
                    </a:cubicBezTo>
                    <a:cubicBezTo>
                      <a:pt x="22" y="20"/>
                      <a:pt x="3" y="19"/>
                      <a:pt x="0" y="14"/>
                    </a:cubicBezTo>
                    <a:cubicBezTo>
                      <a:pt x="3" y="8"/>
                      <a:pt x="9" y="6"/>
                      <a:pt x="11" y="0"/>
                    </a:cubicBezTo>
                    <a:close/>
                    <a:moveTo>
                      <a:pt x="3" y="14"/>
                    </a:moveTo>
                    <a:cubicBezTo>
                      <a:pt x="5" y="16"/>
                      <a:pt x="20" y="18"/>
                      <a:pt x="23" y="14"/>
                    </a:cubicBezTo>
                    <a:cubicBezTo>
                      <a:pt x="17" y="12"/>
                      <a:pt x="18" y="3"/>
                      <a:pt x="11" y="2"/>
                    </a:cubicBezTo>
                    <a:cubicBezTo>
                      <a:pt x="10" y="8"/>
                      <a:pt x="4" y="8"/>
                      <a:pt x="3" y="14"/>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690" name="Freeform 420"/>
              <p:cNvSpPr>
                <a:spLocks noEditPoints="1"/>
              </p:cNvSpPr>
              <p:nvPr/>
            </p:nvSpPr>
            <p:spPr bwMode="auto">
              <a:xfrm>
                <a:off x="2074" y="1641"/>
                <a:ext cx="178" cy="50"/>
              </a:xfrm>
              <a:custGeom>
                <a:avLst/>
                <a:gdLst>
                  <a:gd name="T0" fmla="*/ 712 w 89"/>
                  <a:gd name="T1" fmla="*/ 200 h 25"/>
                  <a:gd name="T2" fmla="*/ 336 w 89"/>
                  <a:gd name="T3" fmla="*/ 200 h 25"/>
                  <a:gd name="T4" fmla="*/ 336 w 89"/>
                  <a:gd name="T5" fmla="*/ 40 h 25"/>
                  <a:gd name="T6" fmla="*/ 208 w 89"/>
                  <a:gd name="T7" fmla="*/ 16 h 25"/>
                  <a:gd name="T8" fmla="*/ 712 w 89"/>
                  <a:gd name="T9" fmla="*/ 200 h 25"/>
                  <a:gd name="T10" fmla="*/ 352 w 89"/>
                  <a:gd name="T11" fmla="*/ 40 h 25"/>
                  <a:gd name="T12" fmla="*/ 352 w 89"/>
                  <a:gd name="T13" fmla="*/ 176 h 25"/>
                  <a:gd name="T14" fmla="*/ 672 w 89"/>
                  <a:gd name="T15" fmla="*/ 176 h 25"/>
                  <a:gd name="T16" fmla="*/ 352 w 89"/>
                  <a:gd name="T17" fmla="*/ 4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
                  <a:gd name="T28" fmla="*/ 0 h 25"/>
                  <a:gd name="T29" fmla="*/ 89 w 89"/>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 h="25">
                    <a:moveTo>
                      <a:pt x="89" y="25"/>
                    </a:moveTo>
                    <a:cubicBezTo>
                      <a:pt x="73" y="25"/>
                      <a:pt x="57" y="25"/>
                      <a:pt x="42" y="25"/>
                    </a:cubicBezTo>
                    <a:cubicBezTo>
                      <a:pt x="39" y="16"/>
                      <a:pt x="46" y="9"/>
                      <a:pt x="42" y="5"/>
                    </a:cubicBezTo>
                    <a:cubicBezTo>
                      <a:pt x="43" y="6"/>
                      <a:pt x="0" y="5"/>
                      <a:pt x="26" y="2"/>
                    </a:cubicBezTo>
                    <a:cubicBezTo>
                      <a:pt x="46" y="1"/>
                      <a:pt x="88" y="2"/>
                      <a:pt x="89" y="25"/>
                    </a:cubicBezTo>
                    <a:close/>
                    <a:moveTo>
                      <a:pt x="44" y="5"/>
                    </a:moveTo>
                    <a:cubicBezTo>
                      <a:pt x="44" y="11"/>
                      <a:pt x="44" y="17"/>
                      <a:pt x="44" y="22"/>
                    </a:cubicBezTo>
                    <a:cubicBezTo>
                      <a:pt x="57" y="22"/>
                      <a:pt x="71" y="22"/>
                      <a:pt x="84" y="22"/>
                    </a:cubicBezTo>
                    <a:cubicBezTo>
                      <a:pt x="84" y="13"/>
                      <a:pt x="67" y="0"/>
                      <a:pt x="44" y="5"/>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691" name="Freeform 421"/>
              <p:cNvSpPr>
                <a:spLocks noEditPoints="1"/>
              </p:cNvSpPr>
              <p:nvPr/>
            </p:nvSpPr>
            <p:spPr bwMode="auto">
              <a:xfrm>
                <a:off x="2402" y="1655"/>
                <a:ext cx="327" cy="213"/>
              </a:xfrm>
              <a:custGeom>
                <a:avLst/>
                <a:gdLst>
                  <a:gd name="T0" fmla="*/ 331 w 163"/>
                  <a:gd name="T1" fmla="*/ 0 h 106"/>
                  <a:gd name="T2" fmla="*/ 849 w 163"/>
                  <a:gd name="T3" fmla="*/ 380 h 106"/>
                  <a:gd name="T4" fmla="*/ 833 w 163"/>
                  <a:gd name="T5" fmla="*/ 812 h 106"/>
                  <a:gd name="T6" fmla="*/ 379 w 163"/>
                  <a:gd name="T7" fmla="*/ 396 h 106"/>
                  <a:gd name="T8" fmla="*/ 72 w 163"/>
                  <a:gd name="T9" fmla="*/ 651 h 106"/>
                  <a:gd name="T10" fmla="*/ 144 w 163"/>
                  <a:gd name="T11" fmla="*/ 291 h 106"/>
                  <a:gd name="T12" fmla="*/ 144 w 163"/>
                  <a:gd name="T13" fmla="*/ 104 h 106"/>
                  <a:gd name="T14" fmla="*/ 305 w 163"/>
                  <a:gd name="T15" fmla="*/ 145 h 106"/>
                  <a:gd name="T16" fmla="*/ 331 w 163"/>
                  <a:gd name="T17" fmla="*/ 0 h 106"/>
                  <a:gd name="T18" fmla="*/ 833 w 163"/>
                  <a:gd name="T19" fmla="*/ 796 h 106"/>
                  <a:gd name="T20" fmla="*/ 849 w 163"/>
                  <a:gd name="T21" fmla="*/ 396 h 106"/>
                  <a:gd name="T22" fmla="*/ 347 w 163"/>
                  <a:gd name="T23" fmla="*/ 16 h 106"/>
                  <a:gd name="T24" fmla="*/ 305 w 163"/>
                  <a:gd name="T25" fmla="*/ 161 h 106"/>
                  <a:gd name="T26" fmla="*/ 169 w 163"/>
                  <a:gd name="T27" fmla="*/ 145 h 106"/>
                  <a:gd name="T28" fmla="*/ 96 w 163"/>
                  <a:gd name="T29" fmla="*/ 617 h 106"/>
                  <a:gd name="T30" fmla="*/ 379 w 163"/>
                  <a:gd name="T31" fmla="*/ 380 h 106"/>
                  <a:gd name="T32" fmla="*/ 833 w 163"/>
                  <a:gd name="T33" fmla="*/ 796 h 1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3"/>
                  <a:gd name="T52" fmla="*/ 0 h 106"/>
                  <a:gd name="T53" fmla="*/ 163 w 163"/>
                  <a:gd name="T54" fmla="*/ 106 h 1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3" h="106">
                    <a:moveTo>
                      <a:pt x="41" y="0"/>
                    </a:moveTo>
                    <a:cubicBezTo>
                      <a:pt x="77" y="1"/>
                      <a:pt x="81" y="34"/>
                      <a:pt x="105" y="47"/>
                    </a:cubicBezTo>
                    <a:cubicBezTo>
                      <a:pt x="163" y="35"/>
                      <a:pt x="143" y="106"/>
                      <a:pt x="103" y="100"/>
                    </a:cubicBezTo>
                    <a:cubicBezTo>
                      <a:pt x="80" y="97"/>
                      <a:pt x="66" y="55"/>
                      <a:pt x="47" y="49"/>
                    </a:cubicBezTo>
                    <a:cubicBezTo>
                      <a:pt x="32" y="55"/>
                      <a:pt x="21" y="78"/>
                      <a:pt x="9" y="80"/>
                    </a:cubicBezTo>
                    <a:cubicBezTo>
                      <a:pt x="14" y="66"/>
                      <a:pt x="0" y="35"/>
                      <a:pt x="18" y="36"/>
                    </a:cubicBezTo>
                    <a:cubicBezTo>
                      <a:pt x="18" y="28"/>
                      <a:pt x="18" y="21"/>
                      <a:pt x="18" y="13"/>
                    </a:cubicBezTo>
                    <a:cubicBezTo>
                      <a:pt x="22" y="18"/>
                      <a:pt x="29" y="18"/>
                      <a:pt x="38" y="18"/>
                    </a:cubicBezTo>
                    <a:cubicBezTo>
                      <a:pt x="43" y="16"/>
                      <a:pt x="39" y="5"/>
                      <a:pt x="41" y="0"/>
                    </a:cubicBezTo>
                    <a:close/>
                    <a:moveTo>
                      <a:pt x="103" y="98"/>
                    </a:moveTo>
                    <a:cubicBezTo>
                      <a:pt x="141" y="104"/>
                      <a:pt x="160" y="36"/>
                      <a:pt x="105" y="49"/>
                    </a:cubicBezTo>
                    <a:cubicBezTo>
                      <a:pt x="82" y="36"/>
                      <a:pt x="77" y="4"/>
                      <a:pt x="43" y="2"/>
                    </a:cubicBezTo>
                    <a:cubicBezTo>
                      <a:pt x="42" y="9"/>
                      <a:pt x="45" y="19"/>
                      <a:pt x="38" y="20"/>
                    </a:cubicBezTo>
                    <a:cubicBezTo>
                      <a:pt x="32" y="20"/>
                      <a:pt x="24" y="21"/>
                      <a:pt x="21" y="18"/>
                    </a:cubicBezTo>
                    <a:cubicBezTo>
                      <a:pt x="20" y="40"/>
                      <a:pt x="6" y="47"/>
                      <a:pt x="12" y="76"/>
                    </a:cubicBezTo>
                    <a:cubicBezTo>
                      <a:pt x="23" y="74"/>
                      <a:pt x="32" y="52"/>
                      <a:pt x="47" y="47"/>
                    </a:cubicBezTo>
                    <a:cubicBezTo>
                      <a:pt x="66" y="52"/>
                      <a:pt x="80" y="94"/>
                      <a:pt x="103" y="98"/>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692" name="Freeform 422"/>
              <p:cNvSpPr>
                <a:spLocks/>
              </p:cNvSpPr>
              <p:nvPr/>
            </p:nvSpPr>
            <p:spPr bwMode="auto">
              <a:xfrm>
                <a:off x="1221" y="1816"/>
                <a:ext cx="26" cy="26"/>
              </a:xfrm>
              <a:custGeom>
                <a:avLst/>
                <a:gdLst>
                  <a:gd name="T0" fmla="*/ 0 w 13"/>
                  <a:gd name="T1" fmla="*/ 88 h 13"/>
                  <a:gd name="T2" fmla="*/ 88 w 13"/>
                  <a:gd name="T3" fmla="*/ 0 h 13"/>
                  <a:gd name="T4" fmla="*/ 104 w 13"/>
                  <a:gd name="T5" fmla="*/ 0 h 13"/>
                  <a:gd name="T6" fmla="*/ 0 w 13"/>
                  <a:gd name="T7" fmla="*/ 104 h 13"/>
                  <a:gd name="T8" fmla="*/ 0 w 13"/>
                  <a:gd name="T9" fmla="*/ 88 h 13"/>
                  <a:gd name="T10" fmla="*/ 0 60000 65536"/>
                  <a:gd name="T11" fmla="*/ 0 60000 65536"/>
                  <a:gd name="T12" fmla="*/ 0 60000 65536"/>
                  <a:gd name="T13" fmla="*/ 0 60000 65536"/>
                  <a:gd name="T14" fmla="*/ 0 60000 65536"/>
                  <a:gd name="T15" fmla="*/ 0 w 13"/>
                  <a:gd name="T16" fmla="*/ 0 h 13"/>
                  <a:gd name="T17" fmla="*/ 13 w 13"/>
                  <a:gd name="T18" fmla="*/ 13 h 13"/>
                </a:gdLst>
                <a:ahLst/>
                <a:cxnLst>
                  <a:cxn ang="T10">
                    <a:pos x="T0" y="T1"/>
                  </a:cxn>
                  <a:cxn ang="T11">
                    <a:pos x="T2" y="T3"/>
                  </a:cxn>
                  <a:cxn ang="T12">
                    <a:pos x="T4" y="T5"/>
                  </a:cxn>
                  <a:cxn ang="T13">
                    <a:pos x="T6" y="T7"/>
                  </a:cxn>
                  <a:cxn ang="T14">
                    <a:pos x="T8" y="T9"/>
                  </a:cxn>
                </a:cxnLst>
                <a:rect l="T15" t="T16" r="T17" b="T18"/>
                <a:pathLst>
                  <a:path w="13" h="13">
                    <a:moveTo>
                      <a:pt x="0" y="11"/>
                    </a:moveTo>
                    <a:cubicBezTo>
                      <a:pt x="4" y="8"/>
                      <a:pt x="8" y="5"/>
                      <a:pt x="11" y="0"/>
                    </a:cubicBezTo>
                    <a:cubicBezTo>
                      <a:pt x="12" y="0"/>
                      <a:pt x="12" y="0"/>
                      <a:pt x="13" y="0"/>
                    </a:cubicBezTo>
                    <a:cubicBezTo>
                      <a:pt x="10" y="5"/>
                      <a:pt x="5" y="10"/>
                      <a:pt x="0" y="13"/>
                    </a:cubicBezTo>
                    <a:cubicBezTo>
                      <a:pt x="0" y="13"/>
                      <a:pt x="0" y="12"/>
                      <a:pt x="0" y="1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693" name="Freeform 423"/>
              <p:cNvSpPr>
                <a:spLocks/>
              </p:cNvSpPr>
              <p:nvPr/>
            </p:nvSpPr>
            <p:spPr bwMode="auto">
              <a:xfrm>
                <a:off x="1243" y="1801"/>
                <a:ext cx="36" cy="15"/>
              </a:xfrm>
              <a:custGeom>
                <a:avLst/>
                <a:gdLst>
                  <a:gd name="T0" fmla="*/ 0 w 18"/>
                  <a:gd name="T1" fmla="*/ 69 h 7"/>
                  <a:gd name="T2" fmla="*/ 144 w 18"/>
                  <a:gd name="T3" fmla="*/ 28 h 7"/>
                  <a:gd name="T4" fmla="*/ 144 w 18"/>
                  <a:gd name="T5" fmla="*/ 51 h 7"/>
                  <a:gd name="T6" fmla="*/ 16 w 18"/>
                  <a:gd name="T7" fmla="*/ 69 h 7"/>
                  <a:gd name="T8" fmla="*/ 0 w 18"/>
                  <a:gd name="T9" fmla="*/ 69 h 7"/>
                  <a:gd name="T10" fmla="*/ 0 60000 65536"/>
                  <a:gd name="T11" fmla="*/ 0 60000 65536"/>
                  <a:gd name="T12" fmla="*/ 0 60000 65536"/>
                  <a:gd name="T13" fmla="*/ 0 60000 65536"/>
                  <a:gd name="T14" fmla="*/ 0 60000 65536"/>
                  <a:gd name="T15" fmla="*/ 0 w 18"/>
                  <a:gd name="T16" fmla="*/ 0 h 7"/>
                  <a:gd name="T17" fmla="*/ 18 w 18"/>
                  <a:gd name="T18" fmla="*/ 7 h 7"/>
                </a:gdLst>
                <a:ahLst/>
                <a:cxnLst>
                  <a:cxn ang="T10">
                    <a:pos x="T0" y="T1"/>
                  </a:cxn>
                  <a:cxn ang="T11">
                    <a:pos x="T2" y="T3"/>
                  </a:cxn>
                  <a:cxn ang="T12">
                    <a:pos x="T4" y="T5"/>
                  </a:cxn>
                  <a:cxn ang="T13">
                    <a:pos x="T6" y="T7"/>
                  </a:cxn>
                  <a:cxn ang="T14">
                    <a:pos x="T8" y="T9"/>
                  </a:cxn>
                </a:cxnLst>
                <a:rect l="T15" t="T16" r="T17" b="T18"/>
                <a:pathLst>
                  <a:path w="18" h="7">
                    <a:moveTo>
                      <a:pt x="0" y="7"/>
                    </a:moveTo>
                    <a:cubicBezTo>
                      <a:pt x="0" y="0"/>
                      <a:pt x="11" y="3"/>
                      <a:pt x="18" y="3"/>
                    </a:cubicBezTo>
                    <a:cubicBezTo>
                      <a:pt x="18" y="3"/>
                      <a:pt x="18" y="4"/>
                      <a:pt x="18" y="5"/>
                    </a:cubicBezTo>
                    <a:cubicBezTo>
                      <a:pt x="13" y="6"/>
                      <a:pt x="3" y="2"/>
                      <a:pt x="2" y="7"/>
                    </a:cubicBezTo>
                    <a:cubicBezTo>
                      <a:pt x="1" y="7"/>
                      <a:pt x="1" y="7"/>
                      <a:pt x="0" y="7"/>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94" name="Freeform 424"/>
              <p:cNvSpPr>
                <a:spLocks/>
              </p:cNvSpPr>
              <p:nvPr/>
            </p:nvSpPr>
            <p:spPr bwMode="auto">
              <a:xfrm>
                <a:off x="1279" y="1779"/>
                <a:ext cx="30" cy="33"/>
              </a:xfrm>
              <a:custGeom>
                <a:avLst/>
                <a:gdLst>
                  <a:gd name="T0" fmla="*/ 0 w 15"/>
                  <a:gd name="T1" fmla="*/ 124 h 16"/>
                  <a:gd name="T2" fmla="*/ 104 w 15"/>
                  <a:gd name="T3" fmla="*/ 0 h 16"/>
                  <a:gd name="T4" fmla="*/ 120 w 15"/>
                  <a:gd name="T5" fmla="*/ 0 h 16"/>
                  <a:gd name="T6" fmla="*/ 0 w 15"/>
                  <a:gd name="T7" fmla="*/ 140 h 16"/>
                  <a:gd name="T8" fmla="*/ 0 w 15"/>
                  <a:gd name="T9" fmla="*/ 124 h 16"/>
                  <a:gd name="T10" fmla="*/ 0 60000 65536"/>
                  <a:gd name="T11" fmla="*/ 0 60000 65536"/>
                  <a:gd name="T12" fmla="*/ 0 60000 65536"/>
                  <a:gd name="T13" fmla="*/ 0 60000 65536"/>
                  <a:gd name="T14" fmla="*/ 0 60000 65536"/>
                  <a:gd name="T15" fmla="*/ 0 w 15"/>
                  <a:gd name="T16" fmla="*/ 0 h 16"/>
                  <a:gd name="T17" fmla="*/ 15 w 15"/>
                  <a:gd name="T18" fmla="*/ 16 h 16"/>
                </a:gdLst>
                <a:ahLst/>
                <a:cxnLst>
                  <a:cxn ang="T10">
                    <a:pos x="T0" y="T1"/>
                  </a:cxn>
                  <a:cxn ang="T11">
                    <a:pos x="T2" y="T3"/>
                  </a:cxn>
                  <a:cxn ang="T12">
                    <a:pos x="T4" y="T5"/>
                  </a:cxn>
                  <a:cxn ang="T13">
                    <a:pos x="T6" y="T7"/>
                  </a:cxn>
                  <a:cxn ang="T14">
                    <a:pos x="T8" y="T9"/>
                  </a:cxn>
                </a:cxnLst>
                <a:rect l="T15" t="T16" r="T17" b="T18"/>
                <a:pathLst>
                  <a:path w="15" h="16">
                    <a:moveTo>
                      <a:pt x="0" y="14"/>
                    </a:moveTo>
                    <a:cubicBezTo>
                      <a:pt x="5" y="10"/>
                      <a:pt x="10" y="6"/>
                      <a:pt x="13" y="0"/>
                    </a:cubicBezTo>
                    <a:cubicBezTo>
                      <a:pt x="14" y="0"/>
                      <a:pt x="15" y="0"/>
                      <a:pt x="15" y="0"/>
                    </a:cubicBezTo>
                    <a:cubicBezTo>
                      <a:pt x="11" y="6"/>
                      <a:pt x="6" y="12"/>
                      <a:pt x="0" y="16"/>
                    </a:cubicBezTo>
                    <a:cubicBezTo>
                      <a:pt x="0" y="15"/>
                      <a:pt x="0" y="14"/>
                      <a:pt x="0" y="1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695" name="Freeform 425"/>
              <p:cNvSpPr>
                <a:spLocks/>
              </p:cNvSpPr>
              <p:nvPr/>
            </p:nvSpPr>
            <p:spPr bwMode="auto">
              <a:xfrm>
                <a:off x="1303" y="1753"/>
                <a:ext cx="12" cy="26"/>
              </a:xfrm>
              <a:custGeom>
                <a:avLst/>
                <a:gdLst>
                  <a:gd name="T0" fmla="*/ 8 w 6"/>
                  <a:gd name="T1" fmla="*/ 104 h 13"/>
                  <a:gd name="T2" fmla="*/ 48 w 6"/>
                  <a:gd name="T3" fmla="*/ 0 h 13"/>
                  <a:gd name="T4" fmla="*/ 48 w 6"/>
                  <a:gd name="T5" fmla="*/ 16 h 13"/>
                  <a:gd name="T6" fmla="*/ 24 w 6"/>
                  <a:gd name="T7" fmla="*/ 104 h 13"/>
                  <a:gd name="T8" fmla="*/ 8 w 6"/>
                  <a:gd name="T9" fmla="*/ 104 h 13"/>
                  <a:gd name="T10" fmla="*/ 0 60000 65536"/>
                  <a:gd name="T11" fmla="*/ 0 60000 65536"/>
                  <a:gd name="T12" fmla="*/ 0 60000 65536"/>
                  <a:gd name="T13" fmla="*/ 0 60000 65536"/>
                  <a:gd name="T14" fmla="*/ 0 60000 65536"/>
                  <a:gd name="T15" fmla="*/ 0 w 6"/>
                  <a:gd name="T16" fmla="*/ 0 h 13"/>
                  <a:gd name="T17" fmla="*/ 6 w 6"/>
                  <a:gd name="T18" fmla="*/ 13 h 13"/>
                </a:gdLst>
                <a:ahLst/>
                <a:cxnLst>
                  <a:cxn ang="T10">
                    <a:pos x="T0" y="T1"/>
                  </a:cxn>
                  <a:cxn ang="T11">
                    <a:pos x="T2" y="T3"/>
                  </a:cxn>
                  <a:cxn ang="T12">
                    <a:pos x="T4" y="T5"/>
                  </a:cxn>
                  <a:cxn ang="T13">
                    <a:pos x="T6" y="T7"/>
                  </a:cxn>
                  <a:cxn ang="T14">
                    <a:pos x="T8" y="T9"/>
                  </a:cxn>
                </a:cxnLst>
                <a:rect l="T15" t="T16" r="T17" b="T18"/>
                <a:pathLst>
                  <a:path w="6" h="13">
                    <a:moveTo>
                      <a:pt x="1" y="13"/>
                    </a:moveTo>
                    <a:cubicBezTo>
                      <a:pt x="1" y="7"/>
                      <a:pt x="0" y="0"/>
                      <a:pt x="6" y="0"/>
                    </a:cubicBezTo>
                    <a:cubicBezTo>
                      <a:pt x="6" y="1"/>
                      <a:pt x="6" y="1"/>
                      <a:pt x="6" y="2"/>
                    </a:cubicBezTo>
                    <a:cubicBezTo>
                      <a:pt x="1" y="2"/>
                      <a:pt x="5" y="10"/>
                      <a:pt x="3" y="13"/>
                    </a:cubicBezTo>
                    <a:cubicBezTo>
                      <a:pt x="3" y="13"/>
                      <a:pt x="2" y="13"/>
                      <a:pt x="1" y="1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96" name="Freeform 426"/>
              <p:cNvSpPr>
                <a:spLocks/>
              </p:cNvSpPr>
              <p:nvPr/>
            </p:nvSpPr>
            <p:spPr bwMode="auto">
              <a:xfrm>
                <a:off x="1315" y="1681"/>
                <a:ext cx="66" cy="76"/>
              </a:xfrm>
              <a:custGeom>
                <a:avLst/>
                <a:gdLst>
                  <a:gd name="T0" fmla="*/ 0 w 33"/>
                  <a:gd name="T1" fmla="*/ 288 h 38"/>
                  <a:gd name="T2" fmla="*/ 232 w 33"/>
                  <a:gd name="T3" fmla="*/ 56 h 38"/>
                  <a:gd name="T4" fmla="*/ 232 w 33"/>
                  <a:gd name="T5" fmla="*/ 40 h 38"/>
                  <a:gd name="T6" fmla="*/ 264 w 33"/>
                  <a:gd name="T7" fmla="*/ 0 h 38"/>
                  <a:gd name="T8" fmla="*/ 264 w 33"/>
                  <a:gd name="T9" fmla="*/ 40 h 38"/>
                  <a:gd name="T10" fmla="*/ 0 w 33"/>
                  <a:gd name="T11" fmla="*/ 304 h 38"/>
                  <a:gd name="T12" fmla="*/ 0 w 33"/>
                  <a:gd name="T13" fmla="*/ 288 h 38"/>
                  <a:gd name="T14" fmla="*/ 0 60000 65536"/>
                  <a:gd name="T15" fmla="*/ 0 60000 65536"/>
                  <a:gd name="T16" fmla="*/ 0 60000 65536"/>
                  <a:gd name="T17" fmla="*/ 0 60000 65536"/>
                  <a:gd name="T18" fmla="*/ 0 60000 65536"/>
                  <a:gd name="T19" fmla="*/ 0 60000 65536"/>
                  <a:gd name="T20" fmla="*/ 0 60000 65536"/>
                  <a:gd name="T21" fmla="*/ 0 w 33"/>
                  <a:gd name="T22" fmla="*/ 0 h 38"/>
                  <a:gd name="T23" fmla="*/ 33 w 33"/>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8">
                    <a:moveTo>
                      <a:pt x="0" y="36"/>
                    </a:moveTo>
                    <a:cubicBezTo>
                      <a:pt x="10" y="27"/>
                      <a:pt x="20" y="17"/>
                      <a:pt x="29" y="7"/>
                    </a:cubicBezTo>
                    <a:cubicBezTo>
                      <a:pt x="29" y="6"/>
                      <a:pt x="29" y="5"/>
                      <a:pt x="29" y="5"/>
                    </a:cubicBezTo>
                    <a:cubicBezTo>
                      <a:pt x="31" y="4"/>
                      <a:pt x="30" y="0"/>
                      <a:pt x="33" y="0"/>
                    </a:cubicBezTo>
                    <a:cubicBezTo>
                      <a:pt x="33" y="2"/>
                      <a:pt x="33" y="3"/>
                      <a:pt x="33" y="5"/>
                    </a:cubicBezTo>
                    <a:cubicBezTo>
                      <a:pt x="23" y="17"/>
                      <a:pt x="12" y="28"/>
                      <a:pt x="0" y="38"/>
                    </a:cubicBezTo>
                    <a:cubicBezTo>
                      <a:pt x="0" y="37"/>
                      <a:pt x="0" y="37"/>
                      <a:pt x="0" y="3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697" name="Freeform 427"/>
              <p:cNvSpPr>
                <a:spLocks/>
              </p:cNvSpPr>
              <p:nvPr/>
            </p:nvSpPr>
            <p:spPr bwMode="auto">
              <a:xfrm>
                <a:off x="1309" y="1679"/>
                <a:ext cx="64" cy="16"/>
              </a:xfrm>
              <a:custGeom>
                <a:avLst/>
                <a:gdLst>
                  <a:gd name="T0" fmla="*/ 0 w 32"/>
                  <a:gd name="T1" fmla="*/ 8 h 8"/>
                  <a:gd name="T2" fmla="*/ 256 w 32"/>
                  <a:gd name="T3" fmla="*/ 48 h 8"/>
                  <a:gd name="T4" fmla="*/ 256 w 32"/>
                  <a:gd name="T5" fmla="*/ 64 h 8"/>
                  <a:gd name="T6" fmla="*/ 0 w 32"/>
                  <a:gd name="T7" fmla="*/ 8 h 8"/>
                  <a:gd name="T8" fmla="*/ 0 60000 65536"/>
                  <a:gd name="T9" fmla="*/ 0 60000 65536"/>
                  <a:gd name="T10" fmla="*/ 0 60000 65536"/>
                  <a:gd name="T11" fmla="*/ 0 60000 65536"/>
                  <a:gd name="T12" fmla="*/ 0 w 32"/>
                  <a:gd name="T13" fmla="*/ 0 h 8"/>
                  <a:gd name="T14" fmla="*/ 32 w 32"/>
                  <a:gd name="T15" fmla="*/ 8 h 8"/>
                </a:gdLst>
                <a:ahLst/>
                <a:cxnLst>
                  <a:cxn ang="T8">
                    <a:pos x="T0" y="T1"/>
                  </a:cxn>
                  <a:cxn ang="T9">
                    <a:pos x="T2" y="T3"/>
                  </a:cxn>
                  <a:cxn ang="T10">
                    <a:pos x="T4" y="T5"/>
                  </a:cxn>
                  <a:cxn ang="T11">
                    <a:pos x="T6" y="T7"/>
                  </a:cxn>
                </a:cxnLst>
                <a:rect l="T12" t="T13" r="T14" b="T15"/>
                <a:pathLst>
                  <a:path w="32" h="8">
                    <a:moveTo>
                      <a:pt x="0" y="1"/>
                    </a:moveTo>
                    <a:cubicBezTo>
                      <a:pt x="14" y="0"/>
                      <a:pt x="23" y="2"/>
                      <a:pt x="32" y="6"/>
                    </a:cubicBezTo>
                    <a:cubicBezTo>
                      <a:pt x="32" y="6"/>
                      <a:pt x="32" y="7"/>
                      <a:pt x="32" y="8"/>
                    </a:cubicBezTo>
                    <a:cubicBezTo>
                      <a:pt x="24" y="3"/>
                      <a:pt x="9" y="5"/>
                      <a:pt x="0" y="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98" name="Freeform 428"/>
              <p:cNvSpPr>
                <a:spLocks/>
              </p:cNvSpPr>
              <p:nvPr/>
            </p:nvSpPr>
            <p:spPr bwMode="auto">
              <a:xfrm>
                <a:off x="1287" y="1659"/>
                <a:ext cx="22" cy="22"/>
              </a:xfrm>
              <a:custGeom>
                <a:avLst/>
                <a:gdLst>
                  <a:gd name="T0" fmla="*/ 0 w 11"/>
                  <a:gd name="T1" fmla="*/ 0 h 11"/>
                  <a:gd name="T2" fmla="*/ 88 w 11"/>
                  <a:gd name="T3" fmla="*/ 88 h 11"/>
                  <a:gd name="T4" fmla="*/ 0 w 11"/>
                  <a:gd name="T5" fmla="*/ 16 h 11"/>
                  <a:gd name="T6" fmla="*/ 0 w 11"/>
                  <a:gd name="T7" fmla="*/ 0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0"/>
                    </a:moveTo>
                    <a:cubicBezTo>
                      <a:pt x="5" y="3"/>
                      <a:pt x="9" y="7"/>
                      <a:pt x="11" y="11"/>
                    </a:cubicBezTo>
                    <a:cubicBezTo>
                      <a:pt x="6" y="10"/>
                      <a:pt x="5" y="4"/>
                      <a:pt x="0" y="2"/>
                    </a:cubicBezTo>
                    <a:cubicBezTo>
                      <a:pt x="0" y="2"/>
                      <a:pt x="0" y="1"/>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699" name="Freeform 429"/>
              <p:cNvSpPr>
                <a:spLocks/>
              </p:cNvSpPr>
              <p:nvPr/>
            </p:nvSpPr>
            <p:spPr bwMode="auto">
              <a:xfrm>
                <a:off x="1131" y="1645"/>
                <a:ext cx="156" cy="201"/>
              </a:xfrm>
              <a:custGeom>
                <a:avLst/>
                <a:gdLst>
                  <a:gd name="T0" fmla="*/ 360 w 78"/>
                  <a:gd name="T1" fmla="*/ 796 h 100"/>
                  <a:gd name="T2" fmla="*/ 200 w 78"/>
                  <a:gd name="T3" fmla="*/ 161 h 100"/>
                  <a:gd name="T4" fmla="*/ 0 w 78"/>
                  <a:gd name="T5" fmla="*/ 113 h 100"/>
                  <a:gd name="T6" fmla="*/ 288 w 78"/>
                  <a:gd name="T7" fmla="*/ 56 h 100"/>
                  <a:gd name="T8" fmla="*/ 624 w 78"/>
                  <a:gd name="T9" fmla="*/ 56 h 100"/>
                  <a:gd name="T10" fmla="*/ 624 w 78"/>
                  <a:gd name="T11" fmla="*/ 72 h 100"/>
                  <a:gd name="T12" fmla="*/ 16 w 78"/>
                  <a:gd name="T13" fmla="*/ 113 h 100"/>
                  <a:gd name="T14" fmla="*/ 216 w 78"/>
                  <a:gd name="T15" fmla="*/ 145 h 100"/>
                  <a:gd name="T16" fmla="*/ 272 w 78"/>
                  <a:gd name="T17" fmla="*/ 780 h 100"/>
                  <a:gd name="T18" fmla="*/ 360 w 78"/>
                  <a:gd name="T19" fmla="*/ 780 h 100"/>
                  <a:gd name="T20" fmla="*/ 360 w 78"/>
                  <a:gd name="T21" fmla="*/ 79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8"/>
                  <a:gd name="T34" fmla="*/ 0 h 100"/>
                  <a:gd name="T35" fmla="*/ 78 w 78"/>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8" h="100">
                    <a:moveTo>
                      <a:pt x="45" y="98"/>
                    </a:moveTo>
                    <a:cubicBezTo>
                      <a:pt x="11" y="100"/>
                      <a:pt x="30" y="48"/>
                      <a:pt x="25" y="20"/>
                    </a:cubicBezTo>
                    <a:cubicBezTo>
                      <a:pt x="22" y="13"/>
                      <a:pt x="0" y="25"/>
                      <a:pt x="0" y="14"/>
                    </a:cubicBezTo>
                    <a:cubicBezTo>
                      <a:pt x="0" y="0"/>
                      <a:pt x="25" y="10"/>
                      <a:pt x="36" y="7"/>
                    </a:cubicBezTo>
                    <a:cubicBezTo>
                      <a:pt x="50" y="7"/>
                      <a:pt x="64" y="7"/>
                      <a:pt x="78" y="7"/>
                    </a:cubicBezTo>
                    <a:cubicBezTo>
                      <a:pt x="78" y="8"/>
                      <a:pt x="78" y="9"/>
                      <a:pt x="78" y="9"/>
                    </a:cubicBezTo>
                    <a:cubicBezTo>
                      <a:pt x="54" y="12"/>
                      <a:pt x="19" y="4"/>
                      <a:pt x="2" y="14"/>
                    </a:cubicBezTo>
                    <a:cubicBezTo>
                      <a:pt x="6" y="20"/>
                      <a:pt x="23" y="13"/>
                      <a:pt x="27" y="18"/>
                    </a:cubicBezTo>
                    <a:cubicBezTo>
                      <a:pt x="29" y="44"/>
                      <a:pt x="21" y="81"/>
                      <a:pt x="34" y="96"/>
                    </a:cubicBezTo>
                    <a:cubicBezTo>
                      <a:pt x="37" y="96"/>
                      <a:pt x="41" y="96"/>
                      <a:pt x="45" y="96"/>
                    </a:cubicBezTo>
                    <a:cubicBezTo>
                      <a:pt x="45" y="97"/>
                      <a:pt x="45" y="98"/>
                      <a:pt x="45" y="98"/>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00" name="Freeform 430"/>
              <p:cNvSpPr>
                <a:spLocks/>
              </p:cNvSpPr>
              <p:nvPr/>
            </p:nvSpPr>
            <p:spPr bwMode="auto">
              <a:xfrm>
                <a:off x="1778" y="1649"/>
                <a:ext cx="112" cy="64"/>
              </a:xfrm>
              <a:custGeom>
                <a:avLst/>
                <a:gdLst>
                  <a:gd name="T0" fmla="*/ 216 w 56"/>
                  <a:gd name="T1" fmla="*/ 168 h 32"/>
                  <a:gd name="T2" fmla="*/ 0 w 56"/>
                  <a:gd name="T3" fmla="*/ 216 h 32"/>
                  <a:gd name="T4" fmla="*/ 0 w 56"/>
                  <a:gd name="T5" fmla="*/ 40 h 32"/>
                  <a:gd name="T6" fmla="*/ 416 w 56"/>
                  <a:gd name="T7" fmla="*/ 40 h 32"/>
                  <a:gd name="T8" fmla="*/ 448 w 56"/>
                  <a:gd name="T9" fmla="*/ 128 h 32"/>
                  <a:gd name="T10" fmla="*/ 232 w 56"/>
                  <a:gd name="T11" fmla="*/ 144 h 32"/>
                  <a:gd name="T12" fmla="*/ 416 w 56"/>
                  <a:gd name="T13" fmla="*/ 128 h 32"/>
                  <a:gd name="T14" fmla="*/ 40 w 56"/>
                  <a:gd name="T15" fmla="*/ 56 h 32"/>
                  <a:gd name="T16" fmla="*/ 24 w 56"/>
                  <a:gd name="T17" fmla="*/ 200 h 32"/>
                  <a:gd name="T18" fmla="*/ 200 w 56"/>
                  <a:gd name="T19" fmla="*/ 184 h 32"/>
                  <a:gd name="T20" fmla="*/ 216 w 56"/>
                  <a:gd name="T21" fmla="*/ 168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
                  <a:gd name="T34" fmla="*/ 0 h 32"/>
                  <a:gd name="T35" fmla="*/ 56 w 5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 h="32">
                    <a:moveTo>
                      <a:pt x="27" y="21"/>
                    </a:moveTo>
                    <a:cubicBezTo>
                      <a:pt x="28" y="32"/>
                      <a:pt x="10" y="25"/>
                      <a:pt x="0" y="27"/>
                    </a:cubicBezTo>
                    <a:cubicBezTo>
                      <a:pt x="0" y="20"/>
                      <a:pt x="0" y="13"/>
                      <a:pt x="0" y="5"/>
                    </a:cubicBezTo>
                    <a:cubicBezTo>
                      <a:pt x="17" y="5"/>
                      <a:pt x="35" y="5"/>
                      <a:pt x="52" y="5"/>
                    </a:cubicBezTo>
                    <a:cubicBezTo>
                      <a:pt x="51" y="11"/>
                      <a:pt x="51" y="16"/>
                      <a:pt x="56" y="16"/>
                    </a:cubicBezTo>
                    <a:cubicBezTo>
                      <a:pt x="52" y="21"/>
                      <a:pt x="38" y="17"/>
                      <a:pt x="29" y="18"/>
                    </a:cubicBezTo>
                    <a:cubicBezTo>
                      <a:pt x="32" y="13"/>
                      <a:pt x="45" y="18"/>
                      <a:pt x="52" y="16"/>
                    </a:cubicBezTo>
                    <a:cubicBezTo>
                      <a:pt x="50" y="0"/>
                      <a:pt x="20" y="10"/>
                      <a:pt x="5" y="7"/>
                    </a:cubicBezTo>
                    <a:cubicBezTo>
                      <a:pt x="0" y="9"/>
                      <a:pt x="4" y="20"/>
                      <a:pt x="3" y="25"/>
                    </a:cubicBezTo>
                    <a:cubicBezTo>
                      <a:pt x="9" y="24"/>
                      <a:pt x="22" y="28"/>
                      <a:pt x="25" y="23"/>
                    </a:cubicBezTo>
                    <a:cubicBezTo>
                      <a:pt x="24" y="21"/>
                      <a:pt x="26" y="21"/>
                      <a:pt x="27" y="2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01" name="Freeform 431"/>
              <p:cNvSpPr>
                <a:spLocks/>
              </p:cNvSpPr>
              <p:nvPr/>
            </p:nvSpPr>
            <p:spPr bwMode="auto">
              <a:xfrm>
                <a:off x="1688" y="1653"/>
                <a:ext cx="24" cy="36"/>
              </a:xfrm>
              <a:custGeom>
                <a:avLst/>
                <a:gdLst>
                  <a:gd name="T0" fmla="*/ 56 w 12"/>
                  <a:gd name="T1" fmla="*/ 64 h 18"/>
                  <a:gd name="T2" fmla="*/ 80 w 12"/>
                  <a:gd name="T3" fmla="*/ 112 h 18"/>
                  <a:gd name="T4" fmla="*/ 56 w 12"/>
                  <a:gd name="T5" fmla="*/ 64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7" y="8"/>
                    </a:moveTo>
                    <a:cubicBezTo>
                      <a:pt x="8" y="8"/>
                      <a:pt x="12" y="12"/>
                      <a:pt x="10" y="14"/>
                    </a:cubicBezTo>
                    <a:cubicBezTo>
                      <a:pt x="6" y="18"/>
                      <a:pt x="0" y="0"/>
                      <a:pt x="7" y="8"/>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02" name="Freeform 432"/>
              <p:cNvSpPr>
                <a:spLocks/>
              </p:cNvSpPr>
              <p:nvPr/>
            </p:nvSpPr>
            <p:spPr bwMode="auto">
              <a:xfrm>
                <a:off x="1730" y="1735"/>
                <a:ext cx="22" cy="22"/>
              </a:xfrm>
              <a:custGeom>
                <a:avLst/>
                <a:gdLst>
                  <a:gd name="T0" fmla="*/ 0 w 11"/>
                  <a:gd name="T1" fmla="*/ 88 h 11"/>
                  <a:gd name="T2" fmla="*/ 88 w 11"/>
                  <a:gd name="T3" fmla="*/ 0 h 11"/>
                  <a:gd name="T4" fmla="*/ 0 w 11"/>
                  <a:gd name="T5" fmla="*/ 88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11"/>
                    </a:moveTo>
                    <a:cubicBezTo>
                      <a:pt x="3" y="6"/>
                      <a:pt x="6" y="3"/>
                      <a:pt x="11" y="0"/>
                    </a:cubicBezTo>
                    <a:cubicBezTo>
                      <a:pt x="8" y="5"/>
                      <a:pt x="5" y="8"/>
                      <a:pt x="0" y="1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03" name="Freeform 433"/>
              <p:cNvSpPr>
                <a:spLocks/>
              </p:cNvSpPr>
              <p:nvPr/>
            </p:nvSpPr>
            <p:spPr bwMode="auto">
              <a:xfrm>
                <a:off x="1730" y="1709"/>
                <a:ext cx="22" cy="22"/>
              </a:xfrm>
              <a:custGeom>
                <a:avLst/>
                <a:gdLst>
                  <a:gd name="T0" fmla="*/ 0 w 11"/>
                  <a:gd name="T1" fmla="*/ 0 h 11"/>
                  <a:gd name="T2" fmla="*/ 88 w 11"/>
                  <a:gd name="T3" fmla="*/ 88 h 11"/>
                  <a:gd name="T4" fmla="*/ 0 w 11"/>
                  <a:gd name="T5" fmla="*/ 0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0"/>
                    </a:moveTo>
                    <a:cubicBezTo>
                      <a:pt x="5" y="2"/>
                      <a:pt x="8" y="6"/>
                      <a:pt x="11" y="11"/>
                    </a:cubicBezTo>
                    <a:cubicBezTo>
                      <a:pt x="6" y="8"/>
                      <a:pt x="3" y="4"/>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04" name="Freeform 434"/>
              <p:cNvSpPr>
                <a:spLocks/>
              </p:cNvSpPr>
              <p:nvPr/>
            </p:nvSpPr>
            <p:spPr bwMode="auto">
              <a:xfrm>
                <a:off x="1718" y="1669"/>
                <a:ext cx="20" cy="88"/>
              </a:xfrm>
              <a:custGeom>
                <a:avLst/>
                <a:gdLst>
                  <a:gd name="T0" fmla="*/ 32 w 10"/>
                  <a:gd name="T1" fmla="*/ 352 h 44"/>
                  <a:gd name="T2" fmla="*/ 8 w 10"/>
                  <a:gd name="T3" fmla="*/ 16 h 44"/>
                  <a:gd name="T4" fmla="*/ 48 w 10"/>
                  <a:gd name="T5" fmla="*/ 160 h 44"/>
                  <a:gd name="T6" fmla="*/ 32 w 10"/>
                  <a:gd name="T7" fmla="*/ 352 h 44"/>
                  <a:gd name="T8" fmla="*/ 0 60000 65536"/>
                  <a:gd name="T9" fmla="*/ 0 60000 65536"/>
                  <a:gd name="T10" fmla="*/ 0 60000 65536"/>
                  <a:gd name="T11" fmla="*/ 0 60000 65536"/>
                  <a:gd name="T12" fmla="*/ 0 w 10"/>
                  <a:gd name="T13" fmla="*/ 0 h 44"/>
                  <a:gd name="T14" fmla="*/ 10 w 10"/>
                  <a:gd name="T15" fmla="*/ 44 h 44"/>
                </a:gdLst>
                <a:ahLst/>
                <a:cxnLst>
                  <a:cxn ang="T8">
                    <a:pos x="T0" y="T1"/>
                  </a:cxn>
                  <a:cxn ang="T9">
                    <a:pos x="T2" y="T3"/>
                  </a:cxn>
                  <a:cxn ang="T10">
                    <a:pos x="T4" y="T5"/>
                  </a:cxn>
                  <a:cxn ang="T11">
                    <a:pos x="T6" y="T7"/>
                  </a:cxn>
                </a:cxnLst>
                <a:rect l="T12" t="T13" r="T14" b="T15"/>
                <a:pathLst>
                  <a:path w="10" h="44">
                    <a:moveTo>
                      <a:pt x="4" y="44"/>
                    </a:moveTo>
                    <a:cubicBezTo>
                      <a:pt x="1" y="34"/>
                      <a:pt x="0" y="10"/>
                      <a:pt x="1" y="2"/>
                    </a:cubicBezTo>
                    <a:cubicBezTo>
                      <a:pt x="10" y="0"/>
                      <a:pt x="4" y="14"/>
                      <a:pt x="6" y="20"/>
                    </a:cubicBezTo>
                    <a:cubicBezTo>
                      <a:pt x="1" y="23"/>
                      <a:pt x="5" y="37"/>
                      <a:pt x="4" y="44"/>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05" name="Freeform 435"/>
              <p:cNvSpPr>
                <a:spLocks/>
              </p:cNvSpPr>
              <p:nvPr/>
            </p:nvSpPr>
            <p:spPr bwMode="auto">
              <a:xfrm>
                <a:off x="3958" y="1679"/>
                <a:ext cx="88" cy="106"/>
              </a:xfrm>
              <a:custGeom>
                <a:avLst/>
                <a:gdLst>
                  <a:gd name="T0" fmla="*/ 120 w 44"/>
                  <a:gd name="T1" fmla="*/ 24 h 53"/>
                  <a:gd name="T2" fmla="*/ 296 w 44"/>
                  <a:gd name="T3" fmla="*/ 368 h 53"/>
                  <a:gd name="T4" fmla="*/ 64 w 44"/>
                  <a:gd name="T5" fmla="*/ 80 h 53"/>
                  <a:gd name="T6" fmla="*/ 64 w 44"/>
                  <a:gd name="T7" fmla="*/ 328 h 53"/>
                  <a:gd name="T8" fmla="*/ 280 w 44"/>
                  <a:gd name="T9" fmla="*/ 352 h 53"/>
                  <a:gd name="T10" fmla="*/ 120 w 44"/>
                  <a:gd name="T11" fmla="*/ 24 h 53"/>
                  <a:gd name="T12" fmla="*/ 0 60000 65536"/>
                  <a:gd name="T13" fmla="*/ 0 60000 65536"/>
                  <a:gd name="T14" fmla="*/ 0 60000 65536"/>
                  <a:gd name="T15" fmla="*/ 0 60000 65536"/>
                  <a:gd name="T16" fmla="*/ 0 60000 65536"/>
                  <a:gd name="T17" fmla="*/ 0 60000 65536"/>
                  <a:gd name="T18" fmla="*/ 0 w 44"/>
                  <a:gd name="T19" fmla="*/ 0 h 53"/>
                  <a:gd name="T20" fmla="*/ 44 w 44"/>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44" h="53">
                    <a:moveTo>
                      <a:pt x="15" y="3"/>
                    </a:moveTo>
                    <a:cubicBezTo>
                      <a:pt x="22" y="0"/>
                      <a:pt x="44" y="20"/>
                      <a:pt x="37" y="46"/>
                    </a:cubicBezTo>
                    <a:cubicBezTo>
                      <a:pt x="6" y="53"/>
                      <a:pt x="0" y="38"/>
                      <a:pt x="8" y="10"/>
                    </a:cubicBezTo>
                    <a:cubicBezTo>
                      <a:pt x="8" y="21"/>
                      <a:pt x="8" y="31"/>
                      <a:pt x="8" y="41"/>
                    </a:cubicBezTo>
                    <a:cubicBezTo>
                      <a:pt x="13" y="46"/>
                      <a:pt x="27" y="42"/>
                      <a:pt x="35" y="44"/>
                    </a:cubicBezTo>
                    <a:cubicBezTo>
                      <a:pt x="38" y="20"/>
                      <a:pt x="29" y="9"/>
                      <a:pt x="15" y="3"/>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06" name="Freeform 436"/>
              <p:cNvSpPr>
                <a:spLocks noEditPoints="1"/>
              </p:cNvSpPr>
              <p:nvPr/>
            </p:nvSpPr>
            <p:spPr bwMode="auto">
              <a:xfrm>
                <a:off x="2250" y="1681"/>
                <a:ext cx="86" cy="94"/>
              </a:xfrm>
              <a:custGeom>
                <a:avLst/>
                <a:gdLst>
                  <a:gd name="T0" fmla="*/ 200 w 43"/>
                  <a:gd name="T1" fmla="*/ 0 h 47"/>
                  <a:gd name="T2" fmla="*/ 328 w 43"/>
                  <a:gd name="T3" fmla="*/ 376 h 47"/>
                  <a:gd name="T4" fmla="*/ 40 w 43"/>
                  <a:gd name="T5" fmla="*/ 72 h 47"/>
                  <a:gd name="T6" fmla="*/ 200 w 43"/>
                  <a:gd name="T7" fmla="*/ 0 h 47"/>
                  <a:gd name="T8" fmla="*/ 56 w 43"/>
                  <a:gd name="T9" fmla="*/ 144 h 47"/>
                  <a:gd name="T10" fmla="*/ 312 w 43"/>
                  <a:gd name="T11" fmla="*/ 344 h 47"/>
                  <a:gd name="T12" fmla="*/ 200 w 43"/>
                  <a:gd name="T13" fmla="*/ 16 h 47"/>
                  <a:gd name="T14" fmla="*/ 56 w 43"/>
                  <a:gd name="T15" fmla="*/ 144 h 47"/>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47"/>
                  <a:gd name="T26" fmla="*/ 43 w 43"/>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47">
                    <a:moveTo>
                      <a:pt x="25" y="0"/>
                    </a:moveTo>
                    <a:cubicBezTo>
                      <a:pt x="40" y="6"/>
                      <a:pt x="43" y="24"/>
                      <a:pt x="41" y="47"/>
                    </a:cubicBezTo>
                    <a:cubicBezTo>
                      <a:pt x="29" y="34"/>
                      <a:pt x="0" y="39"/>
                      <a:pt x="5" y="9"/>
                    </a:cubicBezTo>
                    <a:cubicBezTo>
                      <a:pt x="13" y="19"/>
                      <a:pt x="20" y="6"/>
                      <a:pt x="25" y="0"/>
                    </a:cubicBezTo>
                    <a:close/>
                    <a:moveTo>
                      <a:pt x="7" y="18"/>
                    </a:moveTo>
                    <a:cubicBezTo>
                      <a:pt x="7" y="37"/>
                      <a:pt x="30" y="33"/>
                      <a:pt x="39" y="43"/>
                    </a:cubicBezTo>
                    <a:cubicBezTo>
                      <a:pt x="40" y="23"/>
                      <a:pt x="38" y="7"/>
                      <a:pt x="25" y="2"/>
                    </a:cubicBezTo>
                    <a:cubicBezTo>
                      <a:pt x="22" y="12"/>
                      <a:pt x="10" y="13"/>
                      <a:pt x="7" y="18"/>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707" name="Freeform 437"/>
              <p:cNvSpPr>
                <a:spLocks noEditPoints="1"/>
              </p:cNvSpPr>
              <p:nvPr/>
            </p:nvSpPr>
            <p:spPr bwMode="auto">
              <a:xfrm>
                <a:off x="1131" y="1691"/>
                <a:ext cx="40" cy="135"/>
              </a:xfrm>
              <a:custGeom>
                <a:avLst/>
                <a:gdLst>
                  <a:gd name="T0" fmla="*/ 160 w 20"/>
                  <a:gd name="T1" fmla="*/ 0 h 67"/>
                  <a:gd name="T2" fmla="*/ 160 w 20"/>
                  <a:gd name="T3" fmla="*/ 548 h 67"/>
                  <a:gd name="T4" fmla="*/ 0 w 20"/>
                  <a:gd name="T5" fmla="*/ 548 h 67"/>
                  <a:gd name="T6" fmla="*/ 0 w 20"/>
                  <a:gd name="T7" fmla="*/ 0 h 67"/>
                  <a:gd name="T8" fmla="*/ 160 w 20"/>
                  <a:gd name="T9" fmla="*/ 0 h 67"/>
                  <a:gd name="T10" fmla="*/ 16 w 20"/>
                  <a:gd name="T11" fmla="*/ 524 h 67"/>
                  <a:gd name="T12" fmla="*/ 144 w 20"/>
                  <a:gd name="T13" fmla="*/ 524 h 67"/>
                  <a:gd name="T14" fmla="*/ 144 w 20"/>
                  <a:gd name="T15" fmla="*/ 16 h 67"/>
                  <a:gd name="T16" fmla="*/ 16 w 20"/>
                  <a:gd name="T17" fmla="*/ 16 h 67"/>
                  <a:gd name="T18" fmla="*/ 16 w 20"/>
                  <a:gd name="T19" fmla="*/ 524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67"/>
                  <a:gd name="T32" fmla="*/ 20 w 20"/>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67">
                    <a:moveTo>
                      <a:pt x="20" y="0"/>
                    </a:moveTo>
                    <a:cubicBezTo>
                      <a:pt x="20" y="22"/>
                      <a:pt x="20" y="44"/>
                      <a:pt x="20" y="67"/>
                    </a:cubicBezTo>
                    <a:cubicBezTo>
                      <a:pt x="14" y="67"/>
                      <a:pt x="7" y="67"/>
                      <a:pt x="0" y="67"/>
                    </a:cubicBezTo>
                    <a:cubicBezTo>
                      <a:pt x="0" y="44"/>
                      <a:pt x="0" y="22"/>
                      <a:pt x="0" y="0"/>
                    </a:cubicBezTo>
                    <a:cubicBezTo>
                      <a:pt x="7" y="0"/>
                      <a:pt x="14" y="0"/>
                      <a:pt x="20" y="0"/>
                    </a:cubicBezTo>
                    <a:close/>
                    <a:moveTo>
                      <a:pt x="2" y="64"/>
                    </a:moveTo>
                    <a:cubicBezTo>
                      <a:pt x="8" y="64"/>
                      <a:pt x="13" y="64"/>
                      <a:pt x="18" y="64"/>
                    </a:cubicBezTo>
                    <a:cubicBezTo>
                      <a:pt x="18" y="44"/>
                      <a:pt x="18" y="23"/>
                      <a:pt x="18" y="2"/>
                    </a:cubicBezTo>
                    <a:cubicBezTo>
                      <a:pt x="13" y="2"/>
                      <a:pt x="8" y="2"/>
                      <a:pt x="2" y="2"/>
                    </a:cubicBezTo>
                    <a:cubicBezTo>
                      <a:pt x="2" y="23"/>
                      <a:pt x="2" y="44"/>
                      <a:pt x="2" y="64"/>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08" name="Freeform 438"/>
              <p:cNvSpPr>
                <a:spLocks/>
              </p:cNvSpPr>
              <p:nvPr/>
            </p:nvSpPr>
            <p:spPr bwMode="auto">
              <a:xfrm>
                <a:off x="1832" y="1703"/>
                <a:ext cx="14" cy="14"/>
              </a:xfrm>
              <a:custGeom>
                <a:avLst/>
                <a:gdLst>
                  <a:gd name="T0" fmla="*/ 0 w 7"/>
                  <a:gd name="T1" fmla="*/ 40 h 7"/>
                  <a:gd name="T2" fmla="*/ 40 w 7"/>
                  <a:gd name="T3" fmla="*/ 0 h 7"/>
                  <a:gd name="T4" fmla="*/ 56 w 7"/>
                  <a:gd name="T5" fmla="*/ 56 h 7"/>
                  <a:gd name="T6" fmla="*/ 0 w 7"/>
                  <a:gd name="T7" fmla="*/ 56 h 7"/>
                  <a:gd name="T8" fmla="*/ 0 w 7"/>
                  <a:gd name="T9" fmla="*/ 40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0" y="5"/>
                    </a:moveTo>
                    <a:cubicBezTo>
                      <a:pt x="1" y="3"/>
                      <a:pt x="2" y="1"/>
                      <a:pt x="5" y="0"/>
                    </a:cubicBezTo>
                    <a:cubicBezTo>
                      <a:pt x="7" y="1"/>
                      <a:pt x="7" y="4"/>
                      <a:pt x="7" y="7"/>
                    </a:cubicBezTo>
                    <a:cubicBezTo>
                      <a:pt x="5" y="7"/>
                      <a:pt x="2" y="7"/>
                      <a:pt x="0" y="7"/>
                    </a:cubicBezTo>
                    <a:cubicBezTo>
                      <a:pt x="0" y="6"/>
                      <a:pt x="0" y="6"/>
                      <a:pt x="0" y="5"/>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09" name="Freeform 439"/>
              <p:cNvSpPr>
                <a:spLocks/>
              </p:cNvSpPr>
              <p:nvPr/>
            </p:nvSpPr>
            <p:spPr bwMode="auto">
              <a:xfrm>
                <a:off x="1730" y="1713"/>
                <a:ext cx="80" cy="129"/>
              </a:xfrm>
              <a:custGeom>
                <a:avLst/>
                <a:gdLst>
                  <a:gd name="T0" fmla="*/ 160 w 40"/>
                  <a:gd name="T1" fmla="*/ 105 h 64"/>
                  <a:gd name="T2" fmla="*/ 192 w 40"/>
                  <a:gd name="T3" fmla="*/ 73 h 64"/>
                  <a:gd name="T4" fmla="*/ 320 w 40"/>
                  <a:gd name="T5" fmla="*/ 16 h 64"/>
                  <a:gd name="T6" fmla="*/ 304 w 40"/>
                  <a:gd name="T7" fmla="*/ 121 h 64"/>
                  <a:gd name="T8" fmla="*/ 232 w 40"/>
                  <a:gd name="T9" fmla="*/ 147 h 64"/>
                  <a:gd name="T10" fmla="*/ 248 w 40"/>
                  <a:gd name="T11" fmla="*/ 524 h 64"/>
                  <a:gd name="T12" fmla="*/ 192 w 40"/>
                  <a:gd name="T13" fmla="*/ 524 h 64"/>
                  <a:gd name="T14" fmla="*/ 248 w 40"/>
                  <a:gd name="T15" fmla="*/ 345 h 64"/>
                  <a:gd name="T16" fmla="*/ 88 w 40"/>
                  <a:gd name="T17" fmla="*/ 288 h 64"/>
                  <a:gd name="T18" fmla="*/ 160 w 40"/>
                  <a:gd name="T19" fmla="*/ 105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64"/>
                  <a:gd name="T32" fmla="*/ 40 w 40"/>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64">
                    <a:moveTo>
                      <a:pt x="20" y="13"/>
                    </a:moveTo>
                    <a:cubicBezTo>
                      <a:pt x="21" y="11"/>
                      <a:pt x="22" y="9"/>
                      <a:pt x="24" y="9"/>
                    </a:cubicBezTo>
                    <a:cubicBezTo>
                      <a:pt x="26" y="3"/>
                      <a:pt x="31" y="0"/>
                      <a:pt x="40" y="2"/>
                    </a:cubicBezTo>
                    <a:cubicBezTo>
                      <a:pt x="37" y="5"/>
                      <a:pt x="37" y="10"/>
                      <a:pt x="38" y="15"/>
                    </a:cubicBezTo>
                    <a:cubicBezTo>
                      <a:pt x="34" y="15"/>
                      <a:pt x="31" y="16"/>
                      <a:pt x="29" y="18"/>
                    </a:cubicBezTo>
                    <a:cubicBezTo>
                      <a:pt x="26" y="35"/>
                      <a:pt x="40" y="49"/>
                      <a:pt x="31" y="64"/>
                    </a:cubicBezTo>
                    <a:cubicBezTo>
                      <a:pt x="29" y="64"/>
                      <a:pt x="27" y="64"/>
                      <a:pt x="24" y="64"/>
                    </a:cubicBezTo>
                    <a:cubicBezTo>
                      <a:pt x="20" y="51"/>
                      <a:pt x="34" y="55"/>
                      <a:pt x="31" y="42"/>
                    </a:cubicBezTo>
                    <a:cubicBezTo>
                      <a:pt x="31" y="34"/>
                      <a:pt x="15" y="41"/>
                      <a:pt x="11" y="35"/>
                    </a:cubicBezTo>
                    <a:cubicBezTo>
                      <a:pt x="0" y="27"/>
                      <a:pt x="14" y="18"/>
                      <a:pt x="20" y="1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10" name="Freeform 440"/>
              <p:cNvSpPr>
                <a:spLocks/>
              </p:cNvSpPr>
              <p:nvPr/>
            </p:nvSpPr>
            <p:spPr bwMode="auto">
              <a:xfrm>
                <a:off x="1724" y="1739"/>
                <a:ext cx="46" cy="44"/>
              </a:xfrm>
              <a:custGeom>
                <a:avLst/>
                <a:gdLst>
                  <a:gd name="T0" fmla="*/ 112 w 23"/>
                  <a:gd name="T1" fmla="*/ 176 h 22"/>
                  <a:gd name="T2" fmla="*/ 184 w 23"/>
                  <a:gd name="T3" fmla="*/ 0 h 22"/>
                  <a:gd name="T4" fmla="*/ 112 w 23"/>
                  <a:gd name="T5" fmla="*/ 176 h 22"/>
                  <a:gd name="T6" fmla="*/ 0 60000 65536"/>
                  <a:gd name="T7" fmla="*/ 0 60000 65536"/>
                  <a:gd name="T8" fmla="*/ 0 60000 65536"/>
                  <a:gd name="T9" fmla="*/ 0 w 23"/>
                  <a:gd name="T10" fmla="*/ 0 h 22"/>
                  <a:gd name="T11" fmla="*/ 23 w 23"/>
                  <a:gd name="T12" fmla="*/ 22 h 22"/>
                </a:gdLst>
                <a:ahLst/>
                <a:cxnLst>
                  <a:cxn ang="T6">
                    <a:pos x="T0" y="T1"/>
                  </a:cxn>
                  <a:cxn ang="T7">
                    <a:pos x="T2" y="T3"/>
                  </a:cxn>
                  <a:cxn ang="T8">
                    <a:pos x="T4" y="T5"/>
                  </a:cxn>
                </a:cxnLst>
                <a:rect l="T9" t="T10" r="T11" b="T12"/>
                <a:pathLst>
                  <a:path w="23" h="22">
                    <a:moveTo>
                      <a:pt x="14" y="22"/>
                    </a:moveTo>
                    <a:cubicBezTo>
                      <a:pt x="0" y="17"/>
                      <a:pt x="13" y="2"/>
                      <a:pt x="23" y="0"/>
                    </a:cubicBezTo>
                    <a:cubicBezTo>
                      <a:pt x="17" y="5"/>
                      <a:pt x="3" y="14"/>
                      <a:pt x="14" y="22"/>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11" name="Freeform 441"/>
              <p:cNvSpPr>
                <a:spLocks/>
              </p:cNvSpPr>
              <p:nvPr/>
            </p:nvSpPr>
            <p:spPr bwMode="auto">
              <a:xfrm>
                <a:off x="1748" y="1691"/>
                <a:ext cx="110" cy="157"/>
              </a:xfrm>
              <a:custGeom>
                <a:avLst/>
                <a:gdLst>
                  <a:gd name="T0" fmla="*/ 120 w 55"/>
                  <a:gd name="T1" fmla="*/ 163 h 78"/>
                  <a:gd name="T2" fmla="*/ 120 w 55"/>
                  <a:gd name="T3" fmla="*/ 89 h 78"/>
                  <a:gd name="T4" fmla="*/ 336 w 55"/>
                  <a:gd name="T5" fmla="*/ 89 h 78"/>
                  <a:gd name="T6" fmla="*/ 336 w 55"/>
                  <a:gd name="T7" fmla="*/ 105 h 78"/>
                  <a:gd name="T8" fmla="*/ 392 w 55"/>
                  <a:gd name="T9" fmla="*/ 105 h 78"/>
                  <a:gd name="T10" fmla="*/ 376 w 55"/>
                  <a:gd name="T11" fmla="*/ 48 h 78"/>
                  <a:gd name="T12" fmla="*/ 376 w 55"/>
                  <a:gd name="T13" fmla="*/ 16 h 78"/>
                  <a:gd name="T14" fmla="*/ 408 w 55"/>
                  <a:gd name="T15" fmla="*/ 121 h 78"/>
                  <a:gd name="T16" fmla="*/ 264 w 55"/>
                  <a:gd name="T17" fmla="*/ 121 h 78"/>
                  <a:gd name="T18" fmla="*/ 176 w 55"/>
                  <a:gd name="T19" fmla="*/ 235 h 78"/>
                  <a:gd name="T20" fmla="*/ 216 w 55"/>
                  <a:gd name="T21" fmla="*/ 636 h 78"/>
                  <a:gd name="T22" fmla="*/ 104 w 55"/>
                  <a:gd name="T23" fmla="*/ 636 h 78"/>
                  <a:gd name="T24" fmla="*/ 104 w 55"/>
                  <a:gd name="T25" fmla="*/ 507 h 78"/>
                  <a:gd name="T26" fmla="*/ 160 w 55"/>
                  <a:gd name="T27" fmla="*/ 433 h 78"/>
                  <a:gd name="T28" fmla="*/ 16 w 55"/>
                  <a:gd name="T29" fmla="*/ 376 h 78"/>
                  <a:gd name="T30" fmla="*/ 176 w 55"/>
                  <a:gd name="T31" fmla="*/ 433 h 78"/>
                  <a:gd name="T32" fmla="*/ 120 w 55"/>
                  <a:gd name="T33" fmla="*/ 612 h 78"/>
                  <a:gd name="T34" fmla="*/ 176 w 55"/>
                  <a:gd name="T35" fmla="*/ 612 h 78"/>
                  <a:gd name="T36" fmla="*/ 160 w 55"/>
                  <a:gd name="T37" fmla="*/ 235 h 78"/>
                  <a:gd name="T38" fmla="*/ 232 w 55"/>
                  <a:gd name="T39" fmla="*/ 211 h 78"/>
                  <a:gd name="T40" fmla="*/ 248 w 55"/>
                  <a:gd name="T41" fmla="*/ 105 h 78"/>
                  <a:gd name="T42" fmla="*/ 120 w 55"/>
                  <a:gd name="T43" fmla="*/ 163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
                  <a:gd name="T67" fmla="*/ 0 h 78"/>
                  <a:gd name="T68" fmla="*/ 55 w 55"/>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 h="78">
                    <a:moveTo>
                      <a:pt x="15" y="20"/>
                    </a:moveTo>
                    <a:cubicBezTo>
                      <a:pt x="15" y="17"/>
                      <a:pt x="15" y="14"/>
                      <a:pt x="15" y="11"/>
                    </a:cubicBezTo>
                    <a:cubicBezTo>
                      <a:pt x="24" y="11"/>
                      <a:pt x="33" y="11"/>
                      <a:pt x="42" y="11"/>
                    </a:cubicBezTo>
                    <a:cubicBezTo>
                      <a:pt x="42" y="12"/>
                      <a:pt x="42" y="12"/>
                      <a:pt x="42" y="13"/>
                    </a:cubicBezTo>
                    <a:cubicBezTo>
                      <a:pt x="44" y="13"/>
                      <a:pt x="47" y="13"/>
                      <a:pt x="49" y="13"/>
                    </a:cubicBezTo>
                    <a:cubicBezTo>
                      <a:pt x="49" y="10"/>
                      <a:pt x="49" y="7"/>
                      <a:pt x="47" y="6"/>
                    </a:cubicBezTo>
                    <a:cubicBezTo>
                      <a:pt x="47" y="5"/>
                      <a:pt x="47" y="3"/>
                      <a:pt x="47" y="2"/>
                    </a:cubicBezTo>
                    <a:cubicBezTo>
                      <a:pt x="55" y="0"/>
                      <a:pt x="50" y="11"/>
                      <a:pt x="51" y="15"/>
                    </a:cubicBezTo>
                    <a:cubicBezTo>
                      <a:pt x="45" y="15"/>
                      <a:pt x="39" y="15"/>
                      <a:pt x="33" y="15"/>
                    </a:cubicBezTo>
                    <a:cubicBezTo>
                      <a:pt x="28" y="18"/>
                      <a:pt x="35" y="34"/>
                      <a:pt x="22" y="29"/>
                    </a:cubicBezTo>
                    <a:cubicBezTo>
                      <a:pt x="22" y="47"/>
                      <a:pt x="30" y="57"/>
                      <a:pt x="27" y="78"/>
                    </a:cubicBezTo>
                    <a:cubicBezTo>
                      <a:pt x="22" y="78"/>
                      <a:pt x="18" y="78"/>
                      <a:pt x="13" y="78"/>
                    </a:cubicBezTo>
                    <a:cubicBezTo>
                      <a:pt x="13" y="72"/>
                      <a:pt x="13" y="67"/>
                      <a:pt x="13" y="62"/>
                    </a:cubicBezTo>
                    <a:cubicBezTo>
                      <a:pt x="21" y="64"/>
                      <a:pt x="20" y="59"/>
                      <a:pt x="20" y="53"/>
                    </a:cubicBezTo>
                    <a:cubicBezTo>
                      <a:pt x="19" y="46"/>
                      <a:pt x="0" y="57"/>
                      <a:pt x="2" y="46"/>
                    </a:cubicBezTo>
                    <a:cubicBezTo>
                      <a:pt x="6" y="52"/>
                      <a:pt x="22" y="45"/>
                      <a:pt x="22" y="53"/>
                    </a:cubicBezTo>
                    <a:cubicBezTo>
                      <a:pt x="25" y="66"/>
                      <a:pt x="11" y="62"/>
                      <a:pt x="15" y="75"/>
                    </a:cubicBezTo>
                    <a:cubicBezTo>
                      <a:pt x="18" y="75"/>
                      <a:pt x="20" y="75"/>
                      <a:pt x="22" y="75"/>
                    </a:cubicBezTo>
                    <a:cubicBezTo>
                      <a:pt x="31" y="60"/>
                      <a:pt x="17" y="46"/>
                      <a:pt x="20" y="29"/>
                    </a:cubicBezTo>
                    <a:cubicBezTo>
                      <a:pt x="22" y="27"/>
                      <a:pt x="25" y="26"/>
                      <a:pt x="29" y="26"/>
                    </a:cubicBezTo>
                    <a:cubicBezTo>
                      <a:pt x="28" y="21"/>
                      <a:pt x="28" y="16"/>
                      <a:pt x="31" y="13"/>
                    </a:cubicBezTo>
                    <a:cubicBezTo>
                      <a:pt x="22" y="11"/>
                      <a:pt x="17" y="14"/>
                      <a:pt x="15" y="2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712" name="Freeform 442"/>
              <p:cNvSpPr>
                <a:spLocks/>
              </p:cNvSpPr>
              <p:nvPr/>
            </p:nvSpPr>
            <p:spPr bwMode="auto">
              <a:xfrm>
                <a:off x="1860" y="1699"/>
                <a:ext cx="26" cy="30"/>
              </a:xfrm>
              <a:custGeom>
                <a:avLst/>
                <a:gdLst>
                  <a:gd name="T0" fmla="*/ 16 w 13"/>
                  <a:gd name="T1" fmla="*/ 72 h 15"/>
                  <a:gd name="T2" fmla="*/ 32 w 13"/>
                  <a:gd name="T3" fmla="*/ 72 h 15"/>
                  <a:gd name="T4" fmla="*/ 88 w 13"/>
                  <a:gd name="T5" fmla="*/ 0 h 15"/>
                  <a:gd name="T6" fmla="*/ 104 w 13"/>
                  <a:gd name="T7" fmla="*/ 0 h 15"/>
                  <a:gd name="T8" fmla="*/ 0 w 13"/>
                  <a:gd name="T9" fmla="*/ 72 h 15"/>
                  <a:gd name="T10" fmla="*/ 16 w 13"/>
                  <a:gd name="T11" fmla="*/ 72 h 15"/>
                  <a:gd name="T12" fmla="*/ 0 60000 65536"/>
                  <a:gd name="T13" fmla="*/ 0 60000 65536"/>
                  <a:gd name="T14" fmla="*/ 0 60000 65536"/>
                  <a:gd name="T15" fmla="*/ 0 60000 65536"/>
                  <a:gd name="T16" fmla="*/ 0 60000 65536"/>
                  <a:gd name="T17" fmla="*/ 0 60000 65536"/>
                  <a:gd name="T18" fmla="*/ 0 w 13"/>
                  <a:gd name="T19" fmla="*/ 0 h 15"/>
                  <a:gd name="T20" fmla="*/ 13 w 1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3" h="15">
                    <a:moveTo>
                      <a:pt x="2" y="9"/>
                    </a:moveTo>
                    <a:cubicBezTo>
                      <a:pt x="2" y="9"/>
                      <a:pt x="3" y="9"/>
                      <a:pt x="4" y="9"/>
                    </a:cubicBezTo>
                    <a:cubicBezTo>
                      <a:pt x="5" y="5"/>
                      <a:pt x="10" y="5"/>
                      <a:pt x="11" y="0"/>
                    </a:cubicBezTo>
                    <a:cubicBezTo>
                      <a:pt x="11" y="0"/>
                      <a:pt x="12" y="0"/>
                      <a:pt x="13" y="0"/>
                    </a:cubicBezTo>
                    <a:cubicBezTo>
                      <a:pt x="10" y="3"/>
                      <a:pt x="4" y="15"/>
                      <a:pt x="0" y="9"/>
                    </a:cubicBezTo>
                    <a:cubicBezTo>
                      <a:pt x="0" y="9"/>
                      <a:pt x="1" y="9"/>
                      <a:pt x="2" y="9"/>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13" name="Freeform 443"/>
              <p:cNvSpPr>
                <a:spLocks/>
              </p:cNvSpPr>
              <p:nvPr/>
            </p:nvSpPr>
            <p:spPr bwMode="auto">
              <a:xfrm>
                <a:off x="1860" y="1693"/>
                <a:ext cx="40" cy="24"/>
              </a:xfrm>
              <a:custGeom>
                <a:avLst/>
                <a:gdLst>
                  <a:gd name="T0" fmla="*/ 0 w 20"/>
                  <a:gd name="T1" fmla="*/ 96 h 12"/>
                  <a:gd name="T2" fmla="*/ 0 w 20"/>
                  <a:gd name="T3" fmla="*/ 8 h 12"/>
                  <a:gd name="T4" fmla="*/ 104 w 20"/>
                  <a:gd name="T5" fmla="*/ 24 h 12"/>
                  <a:gd name="T6" fmla="*/ 88 w 20"/>
                  <a:gd name="T7" fmla="*/ 24 h 12"/>
                  <a:gd name="T8" fmla="*/ 16 w 20"/>
                  <a:gd name="T9" fmla="*/ 24 h 12"/>
                  <a:gd name="T10" fmla="*/ 16 w 20"/>
                  <a:gd name="T11" fmla="*/ 96 h 12"/>
                  <a:gd name="T12" fmla="*/ 0 w 20"/>
                  <a:gd name="T13" fmla="*/ 96 h 12"/>
                  <a:gd name="T14" fmla="*/ 0 60000 65536"/>
                  <a:gd name="T15" fmla="*/ 0 60000 65536"/>
                  <a:gd name="T16" fmla="*/ 0 60000 65536"/>
                  <a:gd name="T17" fmla="*/ 0 60000 65536"/>
                  <a:gd name="T18" fmla="*/ 0 60000 65536"/>
                  <a:gd name="T19" fmla="*/ 0 60000 65536"/>
                  <a:gd name="T20" fmla="*/ 0 60000 65536"/>
                  <a:gd name="T21" fmla="*/ 0 w 20"/>
                  <a:gd name="T22" fmla="*/ 0 h 12"/>
                  <a:gd name="T23" fmla="*/ 20 w 20"/>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2">
                    <a:moveTo>
                      <a:pt x="0" y="12"/>
                    </a:moveTo>
                    <a:cubicBezTo>
                      <a:pt x="0" y="8"/>
                      <a:pt x="0" y="5"/>
                      <a:pt x="0" y="1"/>
                    </a:cubicBezTo>
                    <a:cubicBezTo>
                      <a:pt x="3" y="1"/>
                      <a:pt x="20" y="0"/>
                      <a:pt x="13" y="3"/>
                    </a:cubicBezTo>
                    <a:cubicBezTo>
                      <a:pt x="12" y="3"/>
                      <a:pt x="11" y="3"/>
                      <a:pt x="11" y="3"/>
                    </a:cubicBezTo>
                    <a:cubicBezTo>
                      <a:pt x="8" y="3"/>
                      <a:pt x="5" y="3"/>
                      <a:pt x="2" y="3"/>
                    </a:cubicBezTo>
                    <a:cubicBezTo>
                      <a:pt x="2" y="6"/>
                      <a:pt x="2" y="9"/>
                      <a:pt x="2" y="12"/>
                    </a:cubicBezTo>
                    <a:cubicBezTo>
                      <a:pt x="1" y="12"/>
                      <a:pt x="0" y="12"/>
                      <a:pt x="0" y="1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14" name="Freeform 444"/>
              <p:cNvSpPr>
                <a:spLocks/>
              </p:cNvSpPr>
              <p:nvPr/>
            </p:nvSpPr>
            <p:spPr bwMode="auto">
              <a:xfrm>
                <a:off x="1736" y="1699"/>
                <a:ext cx="34" cy="34"/>
              </a:xfrm>
              <a:custGeom>
                <a:avLst/>
                <a:gdLst>
                  <a:gd name="T0" fmla="*/ 48 w 17"/>
                  <a:gd name="T1" fmla="*/ 16 h 17"/>
                  <a:gd name="T2" fmla="*/ 120 w 17"/>
                  <a:gd name="T3" fmla="*/ 88 h 17"/>
                  <a:gd name="T4" fmla="*/ 136 w 17"/>
                  <a:gd name="T5" fmla="*/ 88 h 17"/>
                  <a:gd name="T6" fmla="*/ 48 w 17"/>
                  <a:gd name="T7" fmla="*/ 0 h 17"/>
                  <a:gd name="T8" fmla="*/ 48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6" y="2"/>
                    </a:moveTo>
                    <a:cubicBezTo>
                      <a:pt x="8" y="6"/>
                      <a:pt x="11" y="9"/>
                      <a:pt x="15" y="11"/>
                    </a:cubicBezTo>
                    <a:cubicBezTo>
                      <a:pt x="15" y="11"/>
                      <a:pt x="16" y="11"/>
                      <a:pt x="17" y="11"/>
                    </a:cubicBezTo>
                    <a:cubicBezTo>
                      <a:pt x="14" y="17"/>
                      <a:pt x="0" y="3"/>
                      <a:pt x="6" y="0"/>
                    </a:cubicBezTo>
                    <a:cubicBezTo>
                      <a:pt x="6" y="1"/>
                      <a:pt x="6" y="2"/>
                      <a:pt x="6" y="2"/>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15" name="Freeform 445"/>
              <p:cNvSpPr>
                <a:spLocks/>
              </p:cNvSpPr>
              <p:nvPr/>
            </p:nvSpPr>
            <p:spPr bwMode="auto">
              <a:xfrm>
                <a:off x="1748" y="1699"/>
                <a:ext cx="22" cy="22"/>
              </a:xfrm>
              <a:custGeom>
                <a:avLst/>
                <a:gdLst>
                  <a:gd name="T0" fmla="*/ 0 w 11"/>
                  <a:gd name="T1" fmla="*/ 16 h 11"/>
                  <a:gd name="T2" fmla="*/ 0 w 11"/>
                  <a:gd name="T3" fmla="*/ 0 h 11"/>
                  <a:gd name="T4" fmla="*/ 88 w 11"/>
                  <a:gd name="T5" fmla="*/ 0 h 11"/>
                  <a:gd name="T6" fmla="*/ 88 w 11"/>
                  <a:gd name="T7" fmla="*/ 88 h 11"/>
                  <a:gd name="T8" fmla="*/ 72 w 11"/>
                  <a:gd name="T9" fmla="*/ 88 h 11"/>
                  <a:gd name="T10" fmla="*/ 72 w 11"/>
                  <a:gd name="T11" fmla="*/ 16 h 11"/>
                  <a:gd name="T12" fmla="*/ 0 w 11"/>
                  <a:gd name="T13" fmla="*/ 16 h 11"/>
                  <a:gd name="T14" fmla="*/ 0 60000 65536"/>
                  <a:gd name="T15" fmla="*/ 0 60000 65536"/>
                  <a:gd name="T16" fmla="*/ 0 60000 65536"/>
                  <a:gd name="T17" fmla="*/ 0 60000 65536"/>
                  <a:gd name="T18" fmla="*/ 0 60000 65536"/>
                  <a:gd name="T19" fmla="*/ 0 60000 65536"/>
                  <a:gd name="T20" fmla="*/ 0 60000 65536"/>
                  <a:gd name="T21" fmla="*/ 0 w 11"/>
                  <a:gd name="T22" fmla="*/ 0 h 11"/>
                  <a:gd name="T23" fmla="*/ 11 w 11"/>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1">
                    <a:moveTo>
                      <a:pt x="0" y="2"/>
                    </a:moveTo>
                    <a:cubicBezTo>
                      <a:pt x="0" y="2"/>
                      <a:pt x="0" y="1"/>
                      <a:pt x="0" y="0"/>
                    </a:cubicBezTo>
                    <a:cubicBezTo>
                      <a:pt x="3" y="0"/>
                      <a:pt x="7" y="0"/>
                      <a:pt x="11" y="0"/>
                    </a:cubicBezTo>
                    <a:cubicBezTo>
                      <a:pt x="11" y="4"/>
                      <a:pt x="11" y="8"/>
                      <a:pt x="11" y="11"/>
                    </a:cubicBezTo>
                    <a:cubicBezTo>
                      <a:pt x="10" y="11"/>
                      <a:pt x="9" y="11"/>
                      <a:pt x="9" y="11"/>
                    </a:cubicBezTo>
                    <a:cubicBezTo>
                      <a:pt x="9" y="8"/>
                      <a:pt x="9" y="5"/>
                      <a:pt x="9" y="2"/>
                    </a:cubicBezTo>
                    <a:cubicBezTo>
                      <a:pt x="6" y="2"/>
                      <a:pt x="3" y="2"/>
                      <a:pt x="0" y="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16" name="Freeform 446"/>
              <p:cNvSpPr>
                <a:spLocks/>
              </p:cNvSpPr>
              <p:nvPr/>
            </p:nvSpPr>
            <p:spPr bwMode="auto">
              <a:xfrm>
                <a:off x="1868" y="1713"/>
                <a:ext cx="48" cy="54"/>
              </a:xfrm>
              <a:custGeom>
                <a:avLst/>
                <a:gdLst>
                  <a:gd name="T0" fmla="*/ 0 w 24"/>
                  <a:gd name="T1" fmla="*/ 216 h 27"/>
                  <a:gd name="T2" fmla="*/ 192 w 24"/>
                  <a:gd name="T3" fmla="*/ 0 h 27"/>
                  <a:gd name="T4" fmla="*/ 192 w 24"/>
                  <a:gd name="T5" fmla="*/ 16 h 27"/>
                  <a:gd name="T6" fmla="*/ 0 w 24"/>
                  <a:gd name="T7" fmla="*/ 216 h 27"/>
                  <a:gd name="T8" fmla="*/ 0 60000 65536"/>
                  <a:gd name="T9" fmla="*/ 0 60000 65536"/>
                  <a:gd name="T10" fmla="*/ 0 60000 65536"/>
                  <a:gd name="T11" fmla="*/ 0 60000 65536"/>
                  <a:gd name="T12" fmla="*/ 0 w 24"/>
                  <a:gd name="T13" fmla="*/ 0 h 27"/>
                  <a:gd name="T14" fmla="*/ 24 w 24"/>
                  <a:gd name="T15" fmla="*/ 27 h 27"/>
                </a:gdLst>
                <a:ahLst/>
                <a:cxnLst>
                  <a:cxn ang="T8">
                    <a:pos x="T0" y="T1"/>
                  </a:cxn>
                  <a:cxn ang="T9">
                    <a:pos x="T2" y="T3"/>
                  </a:cxn>
                  <a:cxn ang="T10">
                    <a:pos x="T4" y="T5"/>
                  </a:cxn>
                  <a:cxn ang="T11">
                    <a:pos x="T6" y="T7"/>
                  </a:cxn>
                </a:cxnLst>
                <a:rect l="T12" t="T13" r="T14" b="T15"/>
                <a:pathLst>
                  <a:path w="24" h="27">
                    <a:moveTo>
                      <a:pt x="0" y="27"/>
                    </a:moveTo>
                    <a:cubicBezTo>
                      <a:pt x="5" y="15"/>
                      <a:pt x="16" y="8"/>
                      <a:pt x="24" y="0"/>
                    </a:cubicBezTo>
                    <a:cubicBezTo>
                      <a:pt x="24" y="1"/>
                      <a:pt x="24" y="1"/>
                      <a:pt x="24" y="2"/>
                    </a:cubicBezTo>
                    <a:cubicBezTo>
                      <a:pt x="15" y="9"/>
                      <a:pt x="8" y="18"/>
                      <a:pt x="0" y="2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17" name="Freeform 447"/>
              <p:cNvSpPr>
                <a:spLocks/>
              </p:cNvSpPr>
              <p:nvPr/>
            </p:nvSpPr>
            <p:spPr bwMode="auto">
              <a:xfrm>
                <a:off x="1868" y="1789"/>
                <a:ext cx="44" cy="49"/>
              </a:xfrm>
              <a:custGeom>
                <a:avLst/>
                <a:gdLst>
                  <a:gd name="T0" fmla="*/ 0 w 22"/>
                  <a:gd name="T1" fmla="*/ 0 h 24"/>
                  <a:gd name="T2" fmla="*/ 176 w 22"/>
                  <a:gd name="T3" fmla="*/ 188 h 24"/>
                  <a:gd name="T4" fmla="*/ 176 w 22"/>
                  <a:gd name="T5" fmla="*/ 204 h 24"/>
                  <a:gd name="T6" fmla="*/ 0 w 22"/>
                  <a:gd name="T7" fmla="*/ 0 h 24"/>
                  <a:gd name="T8" fmla="*/ 0 60000 65536"/>
                  <a:gd name="T9" fmla="*/ 0 60000 65536"/>
                  <a:gd name="T10" fmla="*/ 0 60000 65536"/>
                  <a:gd name="T11" fmla="*/ 0 60000 65536"/>
                  <a:gd name="T12" fmla="*/ 0 w 22"/>
                  <a:gd name="T13" fmla="*/ 0 h 24"/>
                  <a:gd name="T14" fmla="*/ 22 w 22"/>
                  <a:gd name="T15" fmla="*/ 24 h 24"/>
                </a:gdLst>
                <a:ahLst/>
                <a:cxnLst>
                  <a:cxn ang="T8">
                    <a:pos x="T0" y="T1"/>
                  </a:cxn>
                  <a:cxn ang="T9">
                    <a:pos x="T2" y="T3"/>
                  </a:cxn>
                  <a:cxn ang="T10">
                    <a:pos x="T4" y="T5"/>
                  </a:cxn>
                  <a:cxn ang="T11">
                    <a:pos x="T6" y="T7"/>
                  </a:cxn>
                </a:cxnLst>
                <a:rect l="T12" t="T13" r="T14" b="T15"/>
                <a:pathLst>
                  <a:path w="22" h="24">
                    <a:moveTo>
                      <a:pt x="0" y="0"/>
                    </a:moveTo>
                    <a:cubicBezTo>
                      <a:pt x="7" y="8"/>
                      <a:pt x="14" y="16"/>
                      <a:pt x="22" y="22"/>
                    </a:cubicBezTo>
                    <a:cubicBezTo>
                      <a:pt x="22" y="23"/>
                      <a:pt x="22" y="23"/>
                      <a:pt x="22" y="24"/>
                    </a:cubicBezTo>
                    <a:cubicBezTo>
                      <a:pt x="14" y="17"/>
                      <a:pt x="4" y="11"/>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18" name="Freeform 448"/>
              <p:cNvSpPr>
                <a:spLocks/>
              </p:cNvSpPr>
              <p:nvPr/>
            </p:nvSpPr>
            <p:spPr bwMode="auto">
              <a:xfrm>
                <a:off x="2042" y="1820"/>
                <a:ext cx="18" cy="18"/>
              </a:xfrm>
              <a:custGeom>
                <a:avLst/>
                <a:gdLst>
                  <a:gd name="T0" fmla="*/ 0 w 9"/>
                  <a:gd name="T1" fmla="*/ 56 h 9"/>
                  <a:gd name="T2" fmla="*/ 72 w 9"/>
                  <a:gd name="T3" fmla="*/ 0 h 9"/>
                  <a:gd name="T4" fmla="*/ 0 w 9"/>
                  <a:gd name="T5" fmla="*/ 72 h 9"/>
                  <a:gd name="T6" fmla="*/ 0 w 9"/>
                  <a:gd name="T7" fmla="*/ 56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7"/>
                    </a:moveTo>
                    <a:cubicBezTo>
                      <a:pt x="4" y="6"/>
                      <a:pt x="4" y="1"/>
                      <a:pt x="9" y="0"/>
                    </a:cubicBezTo>
                    <a:cubicBezTo>
                      <a:pt x="7" y="4"/>
                      <a:pt x="4" y="7"/>
                      <a:pt x="0" y="9"/>
                    </a:cubicBezTo>
                    <a:cubicBezTo>
                      <a:pt x="0" y="8"/>
                      <a:pt x="0" y="8"/>
                      <a:pt x="0" y="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19" name="Freeform 449"/>
              <p:cNvSpPr>
                <a:spLocks/>
              </p:cNvSpPr>
              <p:nvPr/>
            </p:nvSpPr>
            <p:spPr bwMode="auto">
              <a:xfrm>
                <a:off x="1916" y="1683"/>
                <a:ext cx="310" cy="137"/>
              </a:xfrm>
              <a:custGeom>
                <a:avLst/>
                <a:gdLst>
                  <a:gd name="T0" fmla="*/ 576 w 155"/>
                  <a:gd name="T1" fmla="*/ 556 h 68"/>
                  <a:gd name="T2" fmla="*/ 1200 w 155"/>
                  <a:gd name="T3" fmla="*/ 540 h 68"/>
                  <a:gd name="T4" fmla="*/ 1160 w 155"/>
                  <a:gd name="T5" fmla="*/ 81 h 68"/>
                  <a:gd name="T6" fmla="*/ 928 w 155"/>
                  <a:gd name="T7" fmla="*/ 139 h 68"/>
                  <a:gd name="T8" fmla="*/ 0 w 155"/>
                  <a:gd name="T9" fmla="*/ 139 h 68"/>
                  <a:gd name="T10" fmla="*/ 0 w 155"/>
                  <a:gd name="T11" fmla="*/ 121 h 68"/>
                  <a:gd name="T12" fmla="*/ 488 w 155"/>
                  <a:gd name="T13" fmla="*/ 64 h 68"/>
                  <a:gd name="T14" fmla="*/ 560 w 155"/>
                  <a:gd name="T15" fmla="*/ 121 h 68"/>
                  <a:gd name="T16" fmla="*/ 928 w 155"/>
                  <a:gd name="T17" fmla="*/ 121 h 68"/>
                  <a:gd name="T18" fmla="*/ 1184 w 155"/>
                  <a:gd name="T19" fmla="*/ 64 h 68"/>
                  <a:gd name="T20" fmla="*/ 1216 w 155"/>
                  <a:gd name="T21" fmla="*/ 556 h 68"/>
                  <a:gd name="T22" fmla="*/ 576 w 155"/>
                  <a:gd name="T23" fmla="*/ 556 h 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5"/>
                  <a:gd name="T37" fmla="*/ 0 h 68"/>
                  <a:gd name="T38" fmla="*/ 155 w 155"/>
                  <a:gd name="T39" fmla="*/ 68 h 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5" h="68">
                    <a:moveTo>
                      <a:pt x="72" y="68"/>
                    </a:moveTo>
                    <a:cubicBezTo>
                      <a:pt x="93" y="63"/>
                      <a:pt x="125" y="68"/>
                      <a:pt x="150" y="66"/>
                    </a:cubicBezTo>
                    <a:cubicBezTo>
                      <a:pt x="152" y="44"/>
                      <a:pt x="147" y="29"/>
                      <a:pt x="145" y="10"/>
                    </a:cubicBezTo>
                    <a:cubicBezTo>
                      <a:pt x="131" y="8"/>
                      <a:pt x="123" y="12"/>
                      <a:pt x="116" y="17"/>
                    </a:cubicBezTo>
                    <a:cubicBezTo>
                      <a:pt x="69" y="18"/>
                      <a:pt x="43" y="6"/>
                      <a:pt x="0" y="17"/>
                    </a:cubicBezTo>
                    <a:cubicBezTo>
                      <a:pt x="0" y="16"/>
                      <a:pt x="0" y="16"/>
                      <a:pt x="0" y="15"/>
                    </a:cubicBezTo>
                    <a:cubicBezTo>
                      <a:pt x="26" y="21"/>
                      <a:pt x="33" y="0"/>
                      <a:pt x="61" y="8"/>
                    </a:cubicBezTo>
                    <a:cubicBezTo>
                      <a:pt x="63" y="9"/>
                      <a:pt x="66" y="14"/>
                      <a:pt x="70" y="15"/>
                    </a:cubicBezTo>
                    <a:cubicBezTo>
                      <a:pt x="83" y="17"/>
                      <a:pt x="99" y="13"/>
                      <a:pt x="116" y="15"/>
                    </a:cubicBezTo>
                    <a:cubicBezTo>
                      <a:pt x="121" y="7"/>
                      <a:pt x="134" y="8"/>
                      <a:pt x="148" y="8"/>
                    </a:cubicBezTo>
                    <a:cubicBezTo>
                      <a:pt x="149" y="29"/>
                      <a:pt x="155" y="44"/>
                      <a:pt x="152" y="68"/>
                    </a:cubicBezTo>
                    <a:cubicBezTo>
                      <a:pt x="125" y="68"/>
                      <a:pt x="99" y="68"/>
                      <a:pt x="72" y="6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720" name="Freeform 450"/>
              <p:cNvSpPr>
                <a:spLocks noEditPoints="1"/>
              </p:cNvSpPr>
              <p:nvPr/>
            </p:nvSpPr>
            <p:spPr bwMode="auto">
              <a:xfrm>
                <a:off x="2212" y="1699"/>
                <a:ext cx="62" cy="60"/>
              </a:xfrm>
              <a:custGeom>
                <a:avLst/>
                <a:gdLst>
                  <a:gd name="T0" fmla="*/ 32 w 31"/>
                  <a:gd name="T1" fmla="*/ 0 h 30"/>
                  <a:gd name="T2" fmla="*/ 160 w 31"/>
                  <a:gd name="T3" fmla="*/ 0 h 30"/>
                  <a:gd name="T4" fmla="*/ 248 w 31"/>
                  <a:gd name="T5" fmla="*/ 216 h 30"/>
                  <a:gd name="T6" fmla="*/ 32 w 31"/>
                  <a:gd name="T7" fmla="*/ 0 h 30"/>
                  <a:gd name="T8" fmla="*/ 136 w 31"/>
                  <a:gd name="T9" fmla="*/ 16 h 30"/>
                  <a:gd name="T10" fmla="*/ 48 w 31"/>
                  <a:gd name="T11" fmla="*/ 16 h 30"/>
                  <a:gd name="T12" fmla="*/ 192 w 31"/>
                  <a:gd name="T13" fmla="*/ 176 h 30"/>
                  <a:gd name="T14" fmla="*/ 136 w 31"/>
                  <a:gd name="T15" fmla="*/ 16 h 30"/>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30"/>
                  <a:gd name="T26" fmla="*/ 31 w 31"/>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30">
                    <a:moveTo>
                      <a:pt x="4" y="0"/>
                    </a:moveTo>
                    <a:cubicBezTo>
                      <a:pt x="9" y="0"/>
                      <a:pt x="14" y="0"/>
                      <a:pt x="20" y="0"/>
                    </a:cubicBezTo>
                    <a:cubicBezTo>
                      <a:pt x="17" y="15"/>
                      <a:pt x="22" y="23"/>
                      <a:pt x="31" y="27"/>
                    </a:cubicBezTo>
                    <a:cubicBezTo>
                      <a:pt x="18" y="30"/>
                      <a:pt x="0" y="20"/>
                      <a:pt x="4" y="0"/>
                    </a:cubicBezTo>
                    <a:close/>
                    <a:moveTo>
                      <a:pt x="17" y="2"/>
                    </a:moveTo>
                    <a:cubicBezTo>
                      <a:pt x="14" y="2"/>
                      <a:pt x="10" y="2"/>
                      <a:pt x="6" y="2"/>
                    </a:cubicBezTo>
                    <a:cubicBezTo>
                      <a:pt x="4" y="16"/>
                      <a:pt x="15" y="28"/>
                      <a:pt x="24" y="22"/>
                    </a:cubicBezTo>
                    <a:cubicBezTo>
                      <a:pt x="14" y="24"/>
                      <a:pt x="18" y="10"/>
                      <a:pt x="17" y="2"/>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721" name="Freeform 451"/>
              <p:cNvSpPr>
                <a:spLocks noEditPoints="1"/>
              </p:cNvSpPr>
              <p:nvPr/>
            </p:nvSpPr>
            <p:spPr bwMode="auto">
              <a:xfrm>
                <a:off x="2703" y="1699"/>
                <a:ext cx="162" cy="104"/>
              </a:xfrm>
              <a:custGeom>
                <a:avLst/>
                <a:gdLst>
                  <a:gd name="T0" fmla="*/ 120 w 81"/>
                  <a:gd name="T1" fmla="*/ 0 h 52"/>
                  <a:gd name="T2" fmla="*/ 160 w 81"/>
                  <a:gd name="T3" fmla="*/ 128 h 52"/>
                  <a:gd name="T4" fmla="*/ 512 w 81"/>
                  <a:gd name="T5" fmla="*/ 128 h 52"/>
                  <a:gd name="T6" fmla="*/ 624 w 81"/>
                  <a:gd name="T7" fmla="*/ 336 h 52"/>
                  <a:gd name="T8" fmla="*/ 408 w 81"/>
                  <a:gd name="T9" fmla="*/ 336 h 52"/>
                  <a:gd name="T10" fmla="*/ 408 w 81"/>
                  <a:gd name="T11" fmla="*/ 160 h 52"/>
                  <a:gd name="T12" fmla="*/ 32 w 81"/>
                  <a:gd name="T13" fmla="*/ 408 h 52"/>
                  <a:gd name="T14" fmla="*/ 0 w 81"/>
                  <a:gd name="T15" fmla="*/ 144 h 52"/>
                  <a:gd name="T16" fmla="*/ 120 w 81"/>
                  <a:gd name="T17" fmla="*/ 0 h 52"/>
                  <a:gd name="T18" fmla="*/ 16 w 81"/>
                  <a:gd name="T19" fmla="*/ 144 h 52"/>
                  <a:gd name="T20" fmla="*/ 56 w 81"/>
                  <a:gd name="T21" fmla="*/ 392 h 52"/>
                  <a:gd name="T22" fmla="*/ 376 w 81"/>
                  <a:gd name="T23" fmla="*/ 144 h 52"/>
                  <a:gd name="T24" fmla="*/ 144 w 81"/>
                  <a:gd name="T25" fmla="*/ 112 h 52"/>
                  <a:gd name="T26" fmla="*/ 120 w 81"/>
                  <a:gd name="T27" fmla="*/ 16 h 52"/>
                  <a:gd name="T28" fmla="*/ 16 w 81"/>
                  <a:gd name="T29" fmla="*/ 144 h 52"/>
                  <a:gd name="T30" fmla="*/ 424 w 81"/>
                  <a:gd name="T31" fmla="*/ 320 h 52"/>
                  <a:gd name="T32" fmla="*/ 608 w 81"/>
                  <a:gd name="T33" fmla="*/ 320 h 52"/>
                  <a:gd name="T34" fmla="*/ 424 w 81"/>
                  <a:gd name="T35" fmla="*/ 144 h 52"/>
                  <a:gd name="T36" fmla="*/ 424 w 81"/>
                  <a:gd name="T37" fmla="*/ 320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52"/>
                  <a:gd name="T59" fmla="*/ 81 w 81"/>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52">
                    <a:moveTo>
                      <a:pt x="15" y="0"/>
                    </a:moveTo>
                    <a:cubicBezTo>
                      <a:pt x="24" y="5"/>
                      <a:pt x="25" y="8"/>
                      <a:pt x="20" y="16"/>
                    </a:cubicBezTo>
                    <a:cubicBezTo>
                      <a:pt x="35" y="16"/>
                      <a:pt x="50" y="16"/>
                      <a:pt x="64" y="16"/>
                    </a:cubicBezTo>
                    <a:cubicBezTo>
                      <a:pt x="64" y="30"/>
                      <a:pt x="81" y="26"/>
                      <a:pt x="78" y="42"/>
                    </a:cubicBezTo>
                    <a:cubicBezTo>
                      <a:pt x="69" y="42"/>
                      <a:pt x="60" y="42"/>
                      <a:pt x="51" y="42"/>
                    </a:cubicBezTo>
                    <a:cubicBezTo>
                      <a:pt x="51" y="35"/>
                      <a:pt x="51" y="28"/>
                      <a:pt x="51" y="20"/>
                    </a:cubicBezTo>
                    <a:cubicBezTo>
                      <a:pt x="31" y="26"/>
                      <a:pt x="31" y="52"/>
                      <a:pt x="4" y="51"/>
                    </a:cubicBezTo>
                    <a:cubicBezTo>
                      <a:pt x="2" y="41"/>
                      <a:pt x="9" y="22"/>
                      <a:pt x="0" y="18"/>
                    </a:cubicBezTo>
                    <a:cubicBezTo>
                      <a:pt x="4" y="11"/>
                      <a:pt x="12" y="7"/>
                      <a:pt x="15" y="0"/>
                    </a:cubicBezTo>
                    <a:close/>
                    <a:moveTo>
                      <a:pt x="2" y="18"/>
                    </a:moveTo>
                    <a:cubicBezTo>
                      <a:pt x="11" y="21"/>
                      <a:pt x="5" y="39"/>
                      <a:pt x="7" y="49"/>
                    </a:cubicBezTo>
                    <a:cubicBezTo>
                      <a:pt x="29" y="48"/>
                      <a:pt x="33" y="29"/>
                      <a:pt x="47" y="18"/>
                    </a:cubicBezTo>
                    <a:cubicBezTo>
                      <a:pt x="37" y="16"/>
                      <a:pt x="20" y="22"/>
                      <a:pt x="18" y="14"/>
                    </a:cubicBezTo>
                    <a:cubicBezTo>
                      <a:pt x="23" y="9"/>
                      <a:pt x="22" y="5"/>
                      <a:pt x="15" y="2"/>
                    </a:cubicBezTo>
                    <a:cubicBezTo>
                      <a:pt x="12" y="9"/>
                      <a:pt x="5" y="11"/>
                      <a:pt x="2" y="18"/>
                    </a:cubicBezTo>
                    <a:close/>
                    <a:moveTo>
                      <a:pt x="53" y="40"/>
                    </a:moveTo>
                    <a:cubicBezTo>
                      <a:pt x="61" y="40"/>
                      <a:pt x="68" y="40"/>
                      <a:pt x="76" y="40"/>
                    </a:cubicBezTo>
                    <a:cubicBezTo>
                      <a:pt x="73" y="28"/>
                      <a:pt x="66" y="20"/>
                      <a:pt x="53" y="18"/>
                    </a:cubicBezTo>
                    <a:cubicBezTo>
                      <a:pt x="51" y="19"/>
                      <a:pt x="55" y="33"/>
                      <a:pt x="53" y="4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722" name="Freeform 452"/>
              <p:cNvSpPr>
                <a:spLocks noEditPoints="1"/>
              </p:cNvSpPr>
              <p:nvPr/>
            </p:nvSpPr>
            <p:spPr bwMode="auto">
              <a:xfrm>
                <a:off x="1470" y="1757"/>
                <a:ext cx="30" cy="50"/>
              </a:xfrm>
              <a:custGeom>
                <a:avLst/>
                <a:gdLst>
                  <a:gd name="T0" fmla="*/ 112 w 15"/>
                  <a:gd name="T1" fmla="*/ 0 h 25"/>
                  <a:gd name="T2" fmla="*/ 112 w 15"/>
                  <a:gd name="T3" fmla="*/ 200 h 25"/>
                  <a:gd name="T4" fmla="*/ 24 w 15"/>
                  <a:gd name="T5" fmla="*/ 200 h 25"/>
                  <a:gd name="T6" fmla="*/ 24 w 15"/>
                  <a:gd name="T7" fmla="*/ 0 h 25"/>
                  <a:gd name="T8" fmla="*/ 112 w 15"/>
                  <a:gd name="T9" fmla="*/ 0 h 25"/>
                  <a:gd name="T10" fmla="*/ 72 w 15"/>
                  <a:gd name="T11" fmla="*/ 176 h 25"/>
                  <a:gd name="T12" fmla="*/ 96 w 15"/>
                  <a:gd name="T13" fmla="*/ 16 h 25"/>
                  <a:gd name="T14" fmla="*/ 40 w 15"/>
                  <a:gd name="T15" fmla="*/ 16 h 25"/>
                  <a:gd name="T16" fmla="*/ 72 w 15"/>
                  <a:gd name="T17" fmla="*/ 176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5"/>
                  <a:gd name="T29" fmla="*/ 15 w 15"/>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5">
                    <a:moveTo>
                      <a:pt x="14" y="0"/>
                    </a:moveTo>
                    <a:cubicBezTo>
                      <a:pt x="14" y="8"/>
                      <a:pt x="14" y="16"/>
                      <a:pt x="14" y="25"/>
                    </a:cubicBezTo>
                    <a:cubicBezTo>
                      <a:pt x="10" y="25"/>
                      <a:pt x="7" y="25"/>
                      <a:pt x="3" y="25"/>
                    </a:cubicBezTo>
                    <a:cubicBezTo>
                      <a:pt x="3" y="16"/>
                      <a:pt x="3" y="8"/>
                      <a:pt x="3" y="0"/>
                    </a:cubicBezTo>
                    <a:cubicBezTo>
                      <a:pt x="7" y="0"/>
                      <a:pt x="10" y="0"/>
                      <a:pt x="14" y="0"/>
                    </a:cubicBezTo>
                    <a:close/>
                    <a:moveTo>
                      <a:pt x="9" y="22"/>
                    </a:moveTo>
                    <a:cubicBezTo>
                      <a:pt x="15" y="20"/>
                      <a:pt x="10" y="8"/>
                      <a:pt x="12" y="2"/>
                    </a:cubicBezTo>
                    <a:cubicBezTo>
                      <a:pt x="9" y="2"/>
                      <a:pt x="7" y="2"/>
                      <a:pt x="5" y="2"/>
                    </a:cubicBezTo>
                    <a:cubicBezTo>
                      <a:pt x="7" y="9"/>
                      <a:pt x="0" y="23"/>
                      <a:pt x="9" y="2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723" name="Freeform 453"/>
              <p:cNvSpPr>
                <a:spLocks/>
              </p:cNvSpPr>
              <p:nvPr/>
            </p:nvSpPr>
            <p:spPr bwMode="auto">
              <a:xfrm>
                <a:off x="4050" y="1783"/>
                <a:ext cx="66" cy="67"/>
              </a:xfrm>
              <a:custGeom>
                <a:avLst/>
                <a:gdLst>
                  <a:gd name="T0" fmla="*/ 88 w 33"/>
                  <a:gd name="T1" fmla="*/ 99 h 33"/>
                  <a:gd name="T2" fmla="*/ 88 w 33"/>
                  <a:gd name="T3" fmla="*/ 132 h 33"/>
                  <a:gd name="T4" fmla="*/ 128 w 33"/>
                  <a:gd name="T5" fmla="*/ 0 h 33"/>
                  <a:gd name="T6" fmla="*/ 128 w 33"/>
                  <a:gd name="T7" fmla="*/ 24 h 33"/>
                  <a:gd name="T8" fmla="*/ 200 w 33"/>
                  <a:gd name="T9" fmla="*/ 268 h 33"/>
                  <a:gd name="T10" fmla="*/ 160 w 33"/>
                  <a:gd name="T11" fmla="*/ 116 h 33"/>
                  <a:gd name="T12" fmla="*/ 88 w 33"/>
                  <a:gd name="T13" fmla="*/ 99 h 33"/>
                  <a:gd name="T14" fmla="*/ 0 60000 65536"/>
                  <a:gd name="T15" fmla="*/ 0 60000 65536"/>
                  <a:gd name="T16" fmla="*/ 0 60000 65536"/>
                  <a:gd name="T17" fmla="*/ 0 60000 65536"/>
                  <a:gd name="T18" fmla="*/ 0 60000 65536"/>
                  <a:gd name="T19" fmla="*/ 0 60000 65536"/>
                  <a:gd name="T20" fmla="*/ 0 60000 65536"/>
                  <a:gd name="T21" fmla="*/ 0 w 33"/>
                  <a:gd name="T22" fmla="*/ 0 h 33"/>
                  <a:gd name="T23" fmla="*/ 33 w 33"/>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3">
                    <a:moveTo>
                      <a:pt x="11" y="12"/>
                    </a:moveTo>
                    <a:cubicBezTo>
                      <a:pt x="11" y="13"/>
                      <a:pt x="11" y="15"/>
                      <a:pt x="11" y="16"/>
                    </a:cubicBezTo>
                    <a:cubicBezTo>
                      <a:pt x="0" y="13"/>
                      <a:pt x="6" y="1"/>
                      <a:pt x="16" y="0"/>
                    </a:cubicBezTo>
                    <a:cubicBezTo>
                      <a:pt x="16" y="1"/>
                      <a:pt x="16" y="2"/>
                      <a:pt x="16" y="3"/>
                    </a:cubicBezTo>
                    <a:cubicBezTo>
                      <a:pt x="21" y="8"/>
                      <a:pt x="33" y="20"/>
                      <a:pt x="25" y="32"/>
                    </a:cubicBezTo>
                    <a:cubicBezTo>
                      <a:pt x="16" y="33"/>
                      <a:pt x="22" y="19"/>
                      <a:pt x="20" y="14"/>
                    </a:cubicBezTo>
                    <a:cubicBezTo>
                      <a:pt x="21" y="10"/>
                      <a:pt x="12" y="6"/>
                      <a:pt x="11" y="1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24" name="Freeform 454"/>
              <p:cNvSpPr>
                <a:spLocks/>
              </p:cNvSpPr>
              <p:nvPr/>
            </p:nvSpPr>
            <p:spPr bwMode="auto">
              <a:xfrm>
                <a:off x="4072" y="1795"/>
                <a:ext cx="20" cy="17"/>
              </a:xfrm>
              <a:custGeom>
                <a:avLst/>
                <a:gdLst>
                  <a:gd name="T0" fmla="*/ 0 w 10"/>
                  <a:gd name="T1" fmla="*/ 59 h 8"/>
                  <a:gd name="T2" fmla="*/ 72 w 10"/>
                  <a:gd name="T3" fmla="*/ 76 h 8"/>
                  <a:gd name="T4" fmla="*/ 56 w 10"/>
                  <a:gd name="T5" fmla="*/ 76 h 8"/>
                  <a:gd name="T6" fmla="*/ 0 w 10"/>
                  <a:gd name="T7" fmla="*/ 59 h 8"/>
                  <a:gd name="T8" fmla="*/ 0 60000 65536"/>
                  <a:gd name="T9" fmla="*/ 0 60000 65536"/>
                  <a:gd name="T10" fmla="*/ 0 60000 65536"/>
                  <a:gd name="T11" fmla="*/ 0 60000 65536"/>
                  <a:gd name="T12" fmla="*/ 0 w 10"/>
                  <a:gd name="T13" fmla="*/ 0 h 8"/>
                  <a:gd name="T14" fmla="*/ 10 w 10"/>
                  <a:gd name="T15" fmla="*/ 8 h 8"/>
                </a:gdLst>
                <a:ahLst/>
                <a:cxnLst>
                  <a:cxn ang="T8">
                    <a:pos x="T0" y="T1"/>
                  </a:cxn>
                  <a:cxn ang="T9">
                    <a:pos x="T2" y="T3"/>
                  </a:cxn>
                  <a:cxn ang="T10">
                    <a:pos x="T4" y="T5"/>
                  </a:cxn>
                  <a:cxn ang="T11">
                    <a:pos x="T6" y="T7"/>
                  </a:cxn>
                </a:cxnLst>
                <a:rect l="T12" t="T13" r="T14" b="T15"/>
                <a:pathLst>
                  <a:path w="10" h="8">
                    <a:moveTo>
                      <a:pt x="0" y="6"/>
                    </a:moveTo>
                    <a:cubicBezTo>
                      <a:pt x="1" y="0"/>
                      <a:pt x="10" y="4"/>
                      <a:pt x="9" y="8"/>
                    </a:cubicBezTo>
                    <a:cubicBezTo>
                      <a:pt x="8" y="8"/>
                      <a:pt x="8" y="8"/>
                      <a:pt x="7" y="8"/>
                    </a:cubicBezTo>
                    <a:cubicBezTo>
                      <a:pt x="6" y="5"/>
                      <a:pt x="3" y="6"/>
                      <a:pt x="0" y="6"/>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25" name="Freeform 455"/>
              <p:cNvSpPr>
                <a:spLocks/>
              </p:cNvSpPr>
              <p:nvPr/>
            </p:nvSpPr>
            <p:spPr bwMode="auto">
              <a:xfrm>
                <a:off x="4082" y="1789"/>
                <a:ext cx="34" cy="63"/>
              </a:xfrm>
              <a:custGeom>
                <a:avLst/>
                <a:gdLst>
                  <a:gd name="T0" fmla="*/ 0 w 17"/>
                  <a:gd name="T1" fmla="*/ 0 h 31"/>
                  <a:gd name="T2" fmla="*/ 104 w 17"/>
                  <a:gd name="T3" fmla="*/ 260 h 31"/>
                  <a:gd name="T4" fmla="*/ 16 w 17"/>
                  <a:gd name="T5" fmla="*/ 260 h 31"/>
                  <a:gd name="T6" fmla="*/ 16 w 17"/>
                  <a:gd name="T7" fmla="*/ 91 h 31"/>
                  <a:gd name="T8" fmla="*/ 32 w 17"/>
                  <a:gd name="T9" fmla="*/ 91 h 31"/>
                  <a:gd name="T10" fmla="*/ 72 w 17"/>
                  <a:gd name="T11" fmla="*/ 244 h 31"/>
                  <a:gd name="T12" fmla="*/ 0 w 17"/>
                  <a:gd name="T13" fmla="*/ 0 h 31"/>
                  <a:gd name="T14" fmla="*/ 0 60000 65536"/>
                  <a:gd name="T15" fmla="*/ 0 60000 65536"/>
                  <a:gd name="T16" fmla="*/ 0 60000 65536"/>
                  <a:gd name="T17" fmla="*/ 0 60000 65536"/>
                  <a:gd name="T18" fmla="*/ 0 60000 65536"/>
                  <a:gd name="T19" fmla="*/ 0 60000 65536"/>
                  <a:gd name="T20" fmla="*/ 0 60000 65536"/>
                  <a:gd name="T21" fmla="*/ 0 w 17"/>
                  <a:gd name="T22" fmla="*/ 0 h 31"/>
                  <a:gd name="T23" fmla="*/ 17 w 17"/>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1">
                    <a:moveTo>
                      <a:pt x="0" y="0"/>
                    </a:moveTo>
                    <a:cubicBezTo>
                      <a:pt x="9" y="5"/>
                      <a:pt x="16" y="13"/>
                      <a:pt x="13" y="31"/>
                    </a:cubicBezTo>
                    <a:cubicBezTo>
                      <a:pt x="9" y="31"/>
                      <a:pt x="6" y="31"/>
                      <a:pt x="2" y="31"/>
                    </a:cubicBezTo>
                    <a:cubicBezTo>
                      <a:pt x="2" y="24"/>
                      <a:pt x="2" y="18"/>
                      <a:pt x="2" y="11"/>
                    </a:cubicBezTo>
                    <a:cubicBezTo>
                      <a:pt x="3" y="11"/>
                      <a:pt x="3" y="11"/>
                      <a:pt x="4" y="11"/>
                    </a:cubicBezTo>
                    <a:cubicBezTo>
                      <a:pt x="6" y="16"/>
                      <a:pt x="0" y="30"/>
                      <a:pt x="9" y="29"/>
                    </a:cubicBezTo>
                    <a:cubicBezTo>
                      <a:pt x="17" y="17"/>
                      <a:pt x="5" y="5"/>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26" name="Freeform 456"/>
              <p:cNvSpPr>
                <a:spLocks/>
              </p:cNvSpPr>
              <p:nvPr/>
            </p:nvSpPr>
            <p:spPr bwMode="auto">
              <a:xfrm>
                <a:off x="1596" y="1820"/>
                <a:ext cx="18" cy="18"/>
              </a:xfrm>
              <a:custGeom>
                <a:avLst/>
                <a:gdLst>
                  <a:gd name="T0" fmla="*/ 0 w 9"/>
                  <a:gd name="T1" fmla="*/ 0 h 9"/>
                  <a:gd name="T2" fmla="*/ 16 w 9"/>
                  <a:gd name="T3" fmla="*/ 0 h 9"/>
                  <a:gd name="T4" fmla="*/ 72 w 9"/>
                  <a:gd name="T5" fmla="*/ 56 h 9"/>
                  <a:gd name="T6" fmla="*/ 72 w 9"/>
                  <a:gd name="T7" fmla="*/ 72 h 9"/>
                  <a:gd name="T8" fmla="*/ 0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0"/>
                    </a:moveTo>
                    <a:cubicBezTo>
                      <a:pt x="1" y="0"/>
                      <a:pt x="1" y="0"/>
                      <a:pt x="2" y="0"/>
                    </a:cubicBezTo>
                    <a:cubicBezTo>
                      <a:pt x="3" y="4"/>
                      <a:pt x="6" y="6"/>
                      <a:pt x="9" y="7"/>
                    </a:cubicBezTo>
                    <a:cubicBezTo>
                      <a:pt x="9" y="8"/>
                      <a:pt x="9" y="8"/>
                      <a:pt x="9" y="9"/>
                    </a:cubicBezTo>
                    <a:cubicBezTo>
                      <a:pt x="5" y="7"/>
                      <a:pt x="2" y="4"/>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27" name="Freeform 457"/>
              <p:cNvSpPr>
                <a:spLocks/>
              </p:cNvSpPr>
              <p:nvPr/>
            </p:nvSpPr>
            <p:spPr bwMode="auto">
              <a:xfrm>
                <a:off x="1594" y="1795"/>
                <a:ext cx="44" cy="45"/>
              </a:xfrm>
              <a:custGeom>
                <a:avLst/>
                <a:gdLst>
                  <a:gd name="T0" fmla="*/ 8 w 22"/>
                  <a:gd name="T1" fmla="*/ 104 h 22"/>
                  <a:gd name="T2" fmla="*/ 80 w 22"/>
                  <a:gd name="T3" fmla="*/ 180 h 22"/>
                  <a:gd name="T4" fmla="*/ 80 w 22"/>
                  <a:gd name="T5" fmla="*/ 164 h 22"/>
                  <a:gd name="T6" fmla="*/ 80 w 22"/>
                  <a:gd name="T7" fmla="*/ 104 h 22"/>
                  <a:gd name="T8" fmla="*/ 24 w 22"/>
                  <a:gd name="T9" fmla="*/ 104 h 22"/>
                  <a:gd name="T10" fmla="*/ 8 w 22"/>
                  <a:gd name="T11" fmla="*/ 104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1" y="12"/>
                    </a:moveTo>
                    <a:cubicBezTo>
                      <a:pt x="0" y="0"/>
                      <a:pt x="22" y="22"/>
                      <a:pt x="10" y="21"/>
                    </a:cubicBezTo>
                    <a:cubicBezTo>
                      <a:pt x="10" y="20"/>
                      <a:pt x="10" y="20"/>
                      <a:pt x="10" y="19"/>
                    </a:cubicBezTo>
                    <a:cubicBezTo>
                      <a:pt x="10" y="17"/>
                      <a:pt x="10" y="15"/>
                      <a:pt x="10" y="12"/>
                    </a:cubicBezTo>
                    <a:cubicBezTo>
                      <a:pt x="8" y="12"/>
                      <a:pt x="5" y="12"/>
                      <a:pt x="3" y="12"/>
                    </a:cubicBezTo>
                    <a:cubicBezTo>
                      <a:pt x="2" y="12"/>
                      <a:pt x="2" y="12"/>
                      <a:pt x="1" y="1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28" name="Freeform 458"/>
              <p:cNvSpPr>
                <a:spLocks/>
              </p:cNvSpPr>
              <p:nvPr/>
            </p:nvSpPr>
            <p:spPr bwMode="auto">
              <a:xfrm>
                <a:off x="2635" y="1805"/>
                <a:ext cx="290" cy="365"/>
              </a:xfrm>
              <a:custGeom>
                <a:avLst/>
                <a:gdLst>
                  <a:gd name="T0" fmla="*/ 840 w 145"/>
                  <a:gd name="T1" fmla="*/ 1243 h 182"/>
                  <a:gd name="T2" fmla="*/ 856 w 145"/>
                  <a:gd name="T3" fmla="*/ 1340 h 182"/>
                  <a:gd name="T4" fmla="*/ 664 w 145"/>
                  <a:gd name="T5" fmla="*/ 1340 h 182"/>
                  <a:gd name="T6" fmla="*/ 624 w 145"/>
                  <a:gd name="T7" fmla="*/ 1460 h 182"/>
                  <a:gd name="T8" fmla="*/ 376 w 145"/>
                  <a:gd name="T9" fmla="*/ 1284 h 182"/>
                  <a:gd name="T10" fmla="*/ 40 w 145"/>
                  <a:gd name="T11" fmla="*/ 1284 h 182"/>
                  <a:gd name="T12" fmla="*/ 0 w 145"/>
                  <a:gd name="T13" fmla="*/ 872 h 182"/>
                  <a:gd name="T14" fmla="*/ 680 w 145"/>
                  <a:gd name="T15" fmla="*/ 403 h 182"/>
                  <a:gd name="T16" fmla="*/ 1056 w 145"/>
                  <a:gd name="T17" fmla="*/ 40 h 182"/>
                  <a:gd name="T18" fmla="*/ 1160 w 145"/>
                  <a:gd name="T19" fmla="*/ 273 h 182"/>
                  <a:gd name="T20" fmla="*/ 1040 w 145"/>
                  <a:gd name="T21" fmla="*/ 56 h 182"/>
                  <a:gd name="T22" fmla="*/ 696 w 145"/>
                  <a:gd name="T23" fmla="*/ 185 h 182"/>
                  <a:gd name="T24" fmla="*/ 696 w 145"/>
                  <a:gd name="T25" fmla="*/ 379 h 182"/>
                  <a:gd name="T26" fmla="*/ 216 w 145"/>
                  <a:gd name="T27" fmla="*/ 888 h 182"/>
                  <a:gd name="T28" fmla="*/ 40 w 145"/>
                  <a:gd name="T29" fmla="*/ 888 h 182"/>
                  <a:gd name="T30" fmla="*/ 56 w 145"/>
                  <a:gd name="T31" fmla="*/ 1243 h 182"/>
                  <a:gd name="T32" fmla="*/ 360 w 145"/>
                  <a:gd name="T33" fmla="*/ 1267 h 182"/>
                  <a:gd name="T34" fmla="*/ 608 w 145"/>
                  <a:gd name="T35" fmla="*/ 1444 h 182"/>
                  <a:gd name="T36" fmla="*/ 648 w 145"/>
                  <a:gd name="T37" fmla="*/ 1316 h 182"/>
                  <a:gd name="T38" fmla="*/ 840 w 145"/>
                  <a:gd name="T39" fmla="*/ 1316 h 182"/>
                  <a:gd name="T40" fmla="*/ 840 w 145"/>
                  <a:gd name="T41" fmla="*/ 1243 h 1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5"/>
                  <a:gd name="T64" fmla="*/ 0 h 182"/>
                  <a:gd name="T65" fmla="*/ 145 w 145"/>
                  <a:gd name="T66" fmla="*/ 182 h 1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5" h="182">
                    <a:moveTo>
                      <a:pt x="105" y="154"/>
                    </a:moveTo>
                    <a:cubicBezTo>
                      <a:pt x="110" y="154"/>
                      <a:pt x="106" y="162"/>
                      <a:pt x="107" y="166"/>
                    </a:cubicBezTo>
                    <a:cubicBezTo>
                      <a:pt x="99" y="166"/>
                      <a:pt x="91" y="166"/>
                      <a:pt x="83" y="166"/>
                    </a:cubicBezTo>
                    <a:cubicBezTo>
                      <a:pt x="76" y="166"/>
                      <a:pt x="85" y="181"/>
                      <a:pt x="78" y="181"/>
                    </a:cubicBezTo>
                    <a:cubicBezTo>
                      <a:pt x="60" y="182"/>
                      <a:pt x="57" y="167"/>
                      <a:pt x="47" y="159"/>
                    </a:cubicBezTo>
                    <a:cubicBezTo>
                      <a:pt x="33" y="159"/>
                      <a:pt x="19" y="159"/>
                      <a:pt x="5" y="159"/>
                    </a:cubicBezTo>
                    <a:cubicBezTo>
                      <a:pt x="6" y="141"/>
                      <a:pt x="5" y="112"/>
                      <a:pt x="0" y="108"/>
                    </a:cubicBezTo>
                    <a:cubicBezTo>
                      <a:pt x="51" y="111"/>
                      <a:pt x="57" y="69"/>
                      <a:pt x="85" y="50"/>
                    </a:cubicBezTo>
                    <a:cubicBezTo>
                      <a:pt x="80" y="14"/>
                      <a:pt x="97" y="0"/>
                      <a:pt x="132" y="5"/>
                    </a:cubicBezTo>
                    <a:cubicBezTo>
                      <a:pt x="129" y="22"/>
                      <a:pt x="140" y="25"/>
                      <a:pt x="145" y="34"/>
                    </a:cubicBezTo>
                    <a:cubicBezTo>
                      <a:pt x="138" y="27"/>
                      <a:pt x="127" y="24"/>
                      <a:pt x="130" y="7"/>
                    </a:cubicBezTo>
                    <a:cubicBezTo>
                      <a:pt x="109" y="7"/>
                      <a:pt x="92" y="6"/>
                      <a:pt x="87" y="23"/>
                    </a:cubicBezTo>
                    <a:cubicBezTo>
                      <a:pt x="85" y="30"/>
                      <a:pt x="90" y="40"/>
                      <a:pt x="87" y="47"/>
                    </a:cubicBezTo>
                    <a:cubicBezTo>
                      <a:pt x="85" y="55"/>
                      <a:pt x="40" y="106"/>
                      <a:pt x="27" y="110"/>
                    </a:cubicBezTo>
                    <a:cubicBezTo>
                      <a:pt x="21" y="112"/>
                      <a:pt x="10" y="109"/>
                      <a:pt x="5" y="110"/>
                    </a:cubicBezTo>
                    <a:cubicBezTo>
                      <a:pt x="7" y="115"/>
                      <a:pt x="8" y="140"/>
                      <a:pt x="7" y="154"/>
                    </a:cubicBezTo>
                    <a:cubicBezTo>
                      <a:pt x="15" y="160"/>
                      <a:pt x="33" y="155"/>
                      <a:pt x="45" y="157"/>
                    </a:cubicBezTo>
                    <a:cubicBezTo>
                      <a:pt x="58" y="161"/>
                      <a:pt x="58" y="180"/>
                      <a:pt x="76" y="179"/>
                    </a:cubicBezTo>
                    <a:cubicBezTo>
                      <a:pt x="81" y="178"/>
                      <a:pt x="76" y="165"/>
                      <a:pt x="81" y="163"/>
                    </a:cubicBezTo>
                    <a:cubicBezTo>
                      <a:pt x="89" y="163"/>
                      <a:pt x="97" y="163"/>
                      <a:pt x="105" y="163"/>
                    </a:cubicBezTo>
                    <a:cubicBezTo>
                      <a:pt x="105" y="160"/>
                      <a:pt x="105" y="157"/>
                      <a:pt x="105" y="15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29" name="Freeform 459"/>
              <p:cNvSpPr>
                <a:spLocks/>
              </p:cNvSpPr>
              <p:nvPr/>
            </p:nvSpPr>
            <p:spPr bwMode="auto">
              <a:xfrm>
                <a:off x="2775" y="2016"/>
                <a:ext cx="74" cy="82"/>
              </a:xfrm>
              <a:custGeom>
                <a:avLst/>
                <a:gdLst>
                  <a:gd name="T0" fmla="*/ 192 w 37"/>
                  <a:gd name="T1" fmla="*/ 328 h 41"/>
                  <a:gd name="T2" fmla="*/ 296 w 37"/>
                  <a:gd name="T3" fmla="*/ 0 h 41"/>
                  <a:gd name="T4" fmla="*/ 192 w 37"/>
                  <a:gd name="T5" fmla="*/ 328 h 41"/>
                  <a:gd name="T6" fmla="*/ 0 60000 65536"/>
                  <a:gd name="T7" fmla="*/ 0 60000 65536"/>
                  <a:gd name="T8" fmla="*/ 0 60000 65536"/>
                  <a:gd name="T9" fmla="*/ 0 w 37"/>
                  <a:gd name="T10" fmla="*/ 0 h 41"/>
                  <a:gd name="T11" fmla="*/ 37 w 37"/>
                  <a:gd name="T12" fmla="*/ 41 h 41"/>
                </a:gdLst>
                <a:ahLst/>
                <a:cxnLst>
                  <a:cxn ang="T6">
                    <a:pos x="T0" y="T1"/>
                  </a:cxn>
                  <a:cxn ang="T7">
                    <a:pos x="T2" y="T3"/>
                  </a:cxn>
                  <a:cxn ang="T8">
                    <a:pos x="T4" y="T5"/>
                  </a:cxn>
                </a:cxnLst>
                <a:rect l="T9" t="T10" r="T11" b="T12"/>
                <a:pathLst>
                  <a:path w="37" h="41">
                    <a:moveTo>
                      <a:pt x="24" y="41"/>
                    </a:moveTo>
                    <a:cubicBezTo>
                      <a:pt x="0" y="29"/>
                      <a:pt x="26" y="9"/>
                      <a:pt x="37" y="0"/>
                    </a:cubicBezTo>
                    <a:cubicBezTo>
                      <a:pt x="29" y="12"/>
                      <a:pt x="3" y="26"/>
                      <a:pt x="24" y="4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30" name="Freeform 460"/>
              <p:cNvSpPr>
                <a:spLocks/>
              </p:cNvSpPr>
              <p:nvPr/>
            </p:nvSpPr>
            <p:spPr bwMode="auto">
              <a:xfrm>
                <a:off x="2859" y="1924"/>
                <a:ext cx="30" cy="88"/>
              </a:xfrm>
              <a:custGeom>
                <a:avLst/>
                <a:gdLst>
                  <a:gd name="T0" fmla="*/ 0 w 15"/>
                  <a:gd name="T1" fmla="*/ 352 h 44"/>
                  <a:gd name="T2" fmla="*/ 104 w 15"/>
                  <a:gd name="T3" fmla="*/ 0 h 44"/>
                  <a:gd name="T4" fmla="*/ 0 w 15"/>
                  <a:gd name="T5" fmla="*/ 352 h 44"/>
                  <a:gd name="T6" fmla="*/ 0 60000 65536"/>
                  <a:gd name="T7" fmla="*/ 0 60000 65536"/>
                  <a:gd name="T8" fmla="*/ 0 60000 65536"/>
                  <a:gd name="T9" fmla="*/ 0 w 15"/>
                  <a:gd name="T10" fmla="*/ 0 h 44"/>
                  <a:gd name="T11" fmla="*/ 15 w 15"/>
                  <a:gd name="T12" fmla="*/ 44 h 44"/>
                </a:gdLst>
                <a:ahLst/>
                <a:cxnLst>
                  <a:cxn ang="T6">
                    <a:pos x="T0" y="T1"/>
                  </a:cxn>
                  <a:cxn ang="T7">
                    <a:pos x="T2" y="T3"/>
                  </a:cxn>
                  <a:cxn ang="T8">
                    <a:pos x="T4" y="T5"/>
                  </a:cxn>
                </a:cxnLst>
                <a:rect l="T9" t="T10" r="T11" b="T12"/>
                <a:pathLst>
                  <a:path w="15" h="44">
                    <a:moveTo>
                      <a:pt x="0" y="44"/>
                    </a:moveTo>
                    <a:cubicBezTo>
                      <a:pt x="14" y="39"/>
                      <a:pt x="9" y="15"/>
                      <a:pt x="13" y="0"/>
                    </a:cubicBezTo>
                    <a:cubicBezTo>
                      <a:pt x="14" y="20"/>
                      <a:pt x="15" y="40"/>
                      <a:pt x="0" y="4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31" name="Freeform 461"/>
              <p:cNvSpPr>
                <a:spLocks/>
              </p:cNvSpPr>
              <p:nvPr/>
            </p:nvSpPr>
            <p:spPr bwMode="auto">
              <a:xfrm>
                <a:off x="2645" y="1818"/>
                <a:ext cx="286" cy="348"/>
              </a:xfrm>
              <a:custGeom>
                <a:avLst/>
                <a:gdLst>
                  <a:gd name="T0" fmla="*/ 1120 w 143"/>
                  <a:gd name="T1" fmla="*/ 224 h 174"/>
                  <a:gd name="T2" fmla="*/ 1144 w 143"/>
                  <a:gd name="T3" fmla="*/ 224 h 174"/>
                  <a:gd name="T4" fmla="*/ 960 w 143"/>
                  <a:gd name="T5" fmla="*/ 424 h 174"/>
                  <a:gd name="T6" fmla="*/ 856 w 143"/>
                  <a:gd name="T7" fmla="*/ 776 h 174"/>
                  <a:gd name="T8" fmla="*/ 816 w 143"/>
                  <a:gd name="T9" fmla="*/ 792 h 174"/>
                  <a:gd name="T10" fmla="*/ 712 w 143"/>
                  <a:gd name="T11" fmla="*/ 1120 h 174"/>
                  <a:gd name="T12" fmla="*/ 800 w 143"/>
                  <a:gd name="T13" fmla="*/ 1184 h 174"/>
                  <a:gd name="T14" fmla="*/ 800 w 143"/>
                  <a:gd name="T15" fmla="*/ 1256 h 174"/>
                  <a:gd name="T16" fmla="*/ 608 w 143"/>
                  <a:gd name="T17" fmla="*/ 1256 h 174"/>
                  <a:gd name="T18" fmla="*/ 568 w 143"/>
                  <a:gd name="T19" fmla="*/ 1384 h 174"/>
                  <a:gd name="T20" fmla="*/ 320 w 143"/>
                  <a:gd name="T21" fmla="*/ 1208 h 174"/>
                  <a:gd name="T22" fmla="*/ 16 w 143"/>
                  <a:gd name="T23" fmla="*/ 1184 h 174"/>
                  <a:gd name="T24" fmla="*/ 0 w 143"/>
                  <a:gd name="T25" fmla="*/ 832 h 174"/>
                  <a:gd name="T26" fmla="*/ 176 w 143"/>
                  <a:gd name="T27" fmla="*/ 832 h 174"/>
                  <a:gd name="T28" fmla="*/ 656 w 143"/>
                  <a:gd name="T29" fmla="*/ 328 h 174"/>
                  <a:gd name="T30" fmla="*/ 656 w 143"/>
                  <a:gd name="T31" fmla="*/ 136 h 174"/>
                  <a:gd name="T32" fmla="*/ 1000 w 143"/>
                  <a:gd name="T33" fmla="*/ 8 h 174"/>
                  <a:gd name="T34" fmla="*/ 1120 w 143"/>
                  <a:gd name="T35" fmla="*/ 224 h 1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3"/>
                  <a:gd name="T55" fmla="*/ 0 h 174"/>
                  <a:gd name="T56" fmla="*/ 143 w 143"/>
                  <a:gd name="T57" fmla="*/ 174 h 17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3" h="174">
                    <a:moveTo>
                      <a:pt x="140" y="28"/>
                    </a:moveTo>
                    <a:cubicBezTo>
                      <a:pt x="141" y="28"/>
                      <a:pt x="142" y="28"/>
                      <a:pt x="143" y="28"/>
                    </a:cubicBezTo>
                    <a:cubicBezTo>
                      <a:pt x="137" y="38"/>
                      <a:pt x="127" y="44"/>
                      <a:pt x="120" y="53"/>
                    </a:cubicBezTo>
                    <a:cubicBezTo>
                      <a:pt x="116" y="68"/>
                      <a:pt x="121" y="92"/>
                      <a:pt x="107" y="97"/>
                    </a:cubicBezTo>
                    <a:cubicBezTo>
                      <a:pt x="107" y="99"/>
                      <a:pt x="104" y="99"/>
                      <a:pt x="102" y="99"/>
                    </a:cubicBezTo>
                    <a:cubicBezTo>
                      <a:pt x="91" y="108"/>
                      <a:pt x="65" y="128"/>
                      <a:pt x="89" y="140"/>
                    </a:cubicBezTo>
                    <a:cubicBezTo>
                      <a:pt x="96" y="140"/>
                      <a:pt x="97" y="145"/>
                      <a:pt x="100" y="148"/>
                    </a:cubicBezTo>
                    <a:cubicBezTo>
                      <a:pt x="100" y="151"/>
                      <a:pt x="100" y="154"/>
                      <a:pt x="100" y="157"/>
                    </a:cubicBezTo>
                    <a:cubicBezTo>
                      <a:pt x="92" y="157"/>
                      <a:pt x="84" y="157"/>
                      <a:pt x="76" y="157"/>
                    </a:cubicBezTo>
                    <a:cubicBezTo>
                      <a:pt x="71" y="159"/>
                      <a:pt x="76" y="172"/>
                      <a:pt x="71" y="173"/>
                    </a:cubicBezTo>
                    <a:cubicBezTo>
                      <a:pt x="53" y="174"/>
                      <a:pt x="53" y="155"/>
                      <a:pt x="40" y="151"/>
                    </a:cubicBezTo>
                    <a:cubicBezTo>
                      <a:pt x="28" y="149"/>
                      <a:pt x="10" y="154"/>
                      <a:pt x="2" y="148"/>
                    </a:cubicBezTo>
                    <a:cubicBezTo>
                      <a:pt x="3" y="134"/>
                      <a:pt x="2" y="109"/>
                      <a:pt x="0" y="104"/>
                    </a:cubicBezTo>
                    <a:cubicBezTo>
                      <a:pt x="5" y="103"/>
                      <a:pt x="16" y="106"/>
                      <a:pt x="22" y="104"/>
                    </a:cubicBezTo>
                    <a:cubicBezTo>
                      <a:pt x="35" y="100"/>
                      <a:pt x="80" y="49"/>
                      <a:pt x="82" y="41"/>
                    </a:cubicBezTo>
                    <a:cubicBezTo>
                      <a:pt x="85" y="34"/>
                      <a:pt x="80" y="24"/>
                      <a:pt x="82" y="17"/>
                    </a:cubicBezTo>
                    <a:cubicBezTo>
                      <a:pt x="87" y="0"/>
                      <a:pt x="104" y="1"/>
                      <a:pt x="125" y="1"/>
                    </a:cubicBezTo>
                    <a:cubicBezTo>
                      <a:pt x="122" y="18"/>
                      <a:pt x="133" y="21"/>
                      <a:pt x="140" y="28"/>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732" name="Freeform 462"/>
              <p:cNvSpPr>
                <a:spLocks/>
              </p:cNvSpPr>
              <p:nvPr/>
            </p:nvSpPr>
            <p:spPr bwMode="auto">
              <a:xfrm>
                <a:off x="1297" y="1852"/>
                <a:ext cx="26" cy="26"/>
              </a:xfrm>
              <a:custGeom>
                <a:avLst/>
                <a:gdLst>
                  <a:gd name="T0" fmla="*/ 0 w 13"/>
                  <a:gd name="T1" fmla="*/ 104 h 13"/>
                  <a:gd name="T2" fmla="*/ 104 w 13"/>
                  <a:gd name="T3" fmla="*/ 0 h 13"/>
                  <a:gd name="T4" fmla="*/ 104 w 13"/>
                  <a:gd name="T5" fmla="*/ 16 h 13"/>
                  <a:gd name="T6" fmla="*/ 0 w 13"/>
                  <a:gd name="T7" fmla="*/ 104 h 13"/>
                  <a:gd name="T8" fmla="*/ 0 60000 65536"/>
                  <a:gd name="T9" fmla="*/ 0 60000 65536"/>
                  <a:gd name="T10" fmla="*/ 0 60000 65536"/>
                  <a:gd name="T11" fmla="*/ 0 60000 65536"/>
                  <a:gd name="T12" fmla="*/ 0 w 13"/>
                  <a:gd name="T13" fmla="*/ 0 h 13"/>
                  <a:gd name="T14" fmla="*/ 13 w 13"/>
                  <a:gd name="T15" fmla="*/ 13 h 13"/>
                </a:gdLst>
                <a:ahLst/>
                <a:cxnLst>
                  <a:cxn ang="T8">
                    <a:pos x="T0" y="T1"/>
                  </a:cxn>
                  <a:cxn ang="T9">
                    <a:pos x="T2" y="T3"/>
                  </a:cxn>
                  <a:cxn ang="T10">
                    <a:pos x="T4" y="T5"/>
                  </a:cxn>
                  <a:cxn ang="T11">
                    <a:pos x="T6" y="T7"/>
                  </a:cxn>
                </a:cxnLst>
                <a:rect l="T12" t="T13" r="T14" b="T15"/>
                <a:pathLst>
                  <a:path w="13" h="13">
                    <a:moveTo>
                      <a:pt x="0" y="13"/>
                    </a:moveTo>
                    <a:cubicBezTo>
                      <a:pt x="3" y="8"/>
                      <a:pt x="8" y="3"/>
                      <a:pt x="13" y="0"/>
                    </a:cubicBezTo>
                    <a:cubicBezTo>
                      <a:pt x="13" y="1"/>
                      <a:pt x="13" y="1"/>
                      <a:pt x="13" y="2"/>
                    </a:cubicBezTo>
                    <a:cubicBezTo>
                      <a:pt x="7" y="4"/>
                      <a:pt x="6" y="11"/>
                      <a:pt x="0" y="1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33" name="Freeform 463"/>
              <p:cNvSpPr>
                <a:spLocks/>
              </p:cNvSpPr>
              <p:nvPr/>
            </p:nvSpPr>
            <p:spPr bwMode="auto">
              <a:xfrm>
                <a:off x="1277" y="1878"/>
                <a:ext cx="20" cy="68"/>
              </a:xfrm>
              <a:custGeom>
                <a:avLst/>
                <a:gdLst>
                  <a:gd name="T0" fmla="*/ 24 w 10"/>
                  <a:gd name="T1" fmla="*/ 40 h 34"/>
                  <a:gd name="T2" fmla="*/ 80 w 10"/>
                  <a:gd name="T3" fmla="*/ 0 h 34"/>
                  <a:gd name="T4" fmla="*/ 24 w 10"/>
                  <a:gd name="T5" fmla="*/ 272 h 34"/>
                  <a:gd name="T6" fmla="*/ 24 w 10"/>
                  <a:gd name="T7" fmla="*/ 40 h 34"/>
                  <a:gd name="T8" fmla="*/ 0 60000 65536"/>
                  <a:gd name="T9" fmla="*/ 0 60000 65536"/>
                  <a:gd name="T10" fmla="*/ 0 60000 65536"/>
                  <a:gd name="T11" fmla="*/ 0 60000 65536"/>
                  <a:gd name="T12" fmla="*/ 0 w 10"/>
                  <a:gd name="T13" fmla="*/ 0 h 34"/>
                  <a:gd name="T14" fmla="*/ 10 w 10"/>
                  <a:gd name="T15" fmla="*/ 34 h 34"/>
                </a:gdLst>
                <a:ahLst/>
                <a:cxnLst>
                  <a:cxn ang="T8">
                    <a:pos x="T0" y="T1"/>
                  </a:cxn>
                  <a:cxn ang="T9">
                    <a:pos x="T2" y="T3"/>
                  </a:cxn>
                  <a:cxn ang="T10">
                    <a:pos x="T4" y="T5"/>
                  </a:cxn>
                  <a:cxn ang="T11">
                    <a:pos x="T6" y="T7"/>
                  </a:cxn>
                </a:cxnLst>
                <a:rect l="T12" t="T13" r="T14" b="T15"/>
                <a:pathLst>
                  <a:path w="10" h="34">
                    <a:moveTo>
                      <a:pt x="3" y="5"/>
                    </a:moveTo>
                    <a:cubicBezTo>
                      <a:pt x="4" y="2"/>
                      <a:pt x="6" y="0"/>
                      <a:pt x="10" y="0"/>
                    </a:cubicBezTo>
                    <a:cubicBezTo>
                      <a:pt x="0" y="4"/>
                      <a:pt x="10" y="27"/>
                      <a:pt x="3" y="34"/>
                    </a:cubicBezTo>
                    <a:cubicBezTo>
                      <a:pt x="3" y="24"/>
                      <a:pt x="3" y="14"/>
                      <a:pt x="3" y="5"/>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34" name="Freeform 464"/>
              <p:cNvSpPr>
                <a:spLocks/>
              </p:cNvSpPr>
              <p:nvPr/>
            </p:nvSpPr>
            <p:spPr bwMode="auto">
              <a:xfrm>
                <a:off x="1105" y="1874"/>
                <a:ext cx="98" cy="98"/>
              </a:xfrm>
              <a:custGeom>
                <a:avLst/>
                <a:gdLst>
                  <a:gd name="T0" fmla="*/ 0 w 49"/>
                  <a:gd name="T1" fmla="*/ 392 h 49"/>
                  <a:gd name="T2" fmla="*/ 392 w 49"/>
                  <a:gd name="T3" fmla="*/ 0 h 49"/>
                  <a:gd name="T4" fmla="*/ 16 w 49"/>
                  <a:gd name="T5" fmla="*/ 392 h 49"/>
                  <a:gd name="T6" fmla="*/ 0 w 49"/>
                  <a:gd name="T7" fmla="*/ 392 h 49"/>
                  <a:gd name="T8" fmla="*/ 0 60000 65536"/>
                  <a:gd name="T9" fmla="*/ 0 60000 65536"/>
                  <a:gd name="T10" fmla="*/ 0 60000 65536"/>
                  <a:gd name="T11" fmla="*/ 0 60000 65536"/>
                  <a:gd name="T12" fmla="*/ 0 w 49"/>
                  <a:gd name="T13" fmla="*/ 0 h 49"/>
                  <a:gd name="T14" fmla="*/ 49 w 49"/>
                  <a:gd name="T15" fmla="*/ 49 h 49"/>
                </a:gdLst>
                <a:ahLst/>
                <a:cxnLst>
                  <a:cxn ang="T8">
                    <a:pos x="T0" y="T1"/>
                  </a:cxn>
                  <a:cxn ang="T9">
                    <a:pos x="T2" y="T3"/>
                  </a:cxn>
                  <a:cxn ang="T10">
                    <a:pos x="T4" y="T5"/>
                  </a:cxn>
                  <a:cxn ang="T11">
                    <a:pos x="T6" y="T7"/>
                  </a:cxn>
                </a:cxnLst>
                <a:rect l="T12" t="T13" r="T14" b="T15"/>
                <a:pathLst>
                  <a:path w="49" h="49">
                    <a:moveTo>
                      <a:pt x="0" y="49"/>
                    </a:moveTo>
                    <a:cubicBezTo>
                      <a:pt x="15" y="32"/>
                      <a:pt x="32" y="15"/>
                      <a:pt x="49" y="0"/>
                    </a:cubicBezTo>
                    <a:cubicBezTo>
                      <a:pt x="35" y="18"/>
                      <a:pt x="16" y="31"/>
                      <a:pt x="2" y="49"/>
                    </a:cubicBezTo>
                    <a:cubicBezTo>
                      <a:pt x="1" y="49"/>
                      <a:pt x="1" y="49"/>
                      <a:pt x="0" y="49"/>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35" name="Freeform 465"/>
              <p:cNvSpPr>
                <a:spLocks/>
              </p:cNvSpPr>
              <p:nvPr/>
            </p:nvSpPr>
            <p:spPr bwMode="auto">
              <a:xfrm>
                <a:off x="1059" y="2022"/>
                <a:ext cx="42" cy="40"/>
              </a:xfrm>
              <a:custGeom>
                <a:avLst/>
                <a:gdLst>
                  <a:gd name="T0" fmla="*/ 0 w 21"/>
                  <a:gd name="T1" fmla="*/ 160 h 20"/>
                  <a:gd name="T2" fmla="*/ 168 w 21"/>
                  <a:gd name="T3" fmla="*/ 0 h 20"/>
                  <a:gd name="T4" fmla="*/ 168 w 21"/>
                  <a:gd name="T5" fmla="*/ 16 h 20"/>
                  <a:gd name="T6" fmla="*/ 24 w 21"/>
                  <a:gd name="T7" fmla="*/ 160 h 20"/>
                  <a:gd name="T8" fmla="*/ 0 w 21"/>
                  <a:gd name="T9" fmla="*/ 160 h 20"/>
                  <a:gd name="T10" fmla="*/ 0 60000 65536"/>
                  <a:gd name="T11" fmla="*/ 0 60000 65536"/>
                  <a:gd name="T12" fmla="*/ 0 60000 65536"/>
                  <a:gd name="T13" fmla="*/ 0 60000 65536"/>
                  <a:gd name="T14" fmla="*/ 0 60000 65536"/>
                  <a:gd name="T15" fmla="*/ 0 w 21"/>
                  <a:gd name="T16" fmla="*/ 0 h 20"/>
                  <a:gd name="T17" fmla="*/ 21 w 21"/>
                  <a:gd name="T18" fmla="*/ 20 h 20"/>
                </a:gdLst>
                <a:ahLst/>
                <a:cxnLst>
                  <a:cxn ang="T10">
                    <a:pos x="T0" y="T1"/>
                  </a:cxn>
                  <a:cxn ang="T11">
                    <a:pos x="T2" y="T3"/>
                  </a:cxn>
                  <a:cxn ang="T12">
                    <a:pos x="T4" y="T5"/>
                  </a:cxn>
                  <a:cxn ang="T13">
                    <a:pos x="T6" y="T7"/>
                  </a:cxn>
                  <a:cxn ang="T14">
                    <a:pos x="T8" y="T9"/>
                  </a:cxn>
                </a:cxnLst>
                <a:rect l="T15" t="T16" r="T17" b="T18"/>
                <a:pathLst>
                  <a:path w="21" h="20">
                    <a:moveTo>
                      <a:pt x="0" y="20"/>
                    </a:moveTo>
                    <a:cubicBezTo>
                      <a:pt x="6" y="12"/>
                      <a:pt x="13" y="5"/>
                      <a:pt x="21" y="0"/>
                    </a:cubicBezTo>
                    <a:cubicBezTo>
                      <a:pt x="21" y="0"/>
                      <a:pt x="21" y="1"/>
                      <a:pt x="21" y="2"/>
                    </a:cubicBezTo>
                    <a:cubicBezTo>
                      <a:pt x="14" y="7"/>
                      <a:pt x="8" y="13"/>
                      <a:pt x="3" y="20"/>
                    </a:cubicBezTo>
                    <a:cubicBezTo>
                      <a:pt x="2" y="20"/>
                      <a:pt x="1" y="20"/>
                      <a:pt x="0" y="2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36" name="Freeform 466"/>
              <p:cNvSpPr>
                <a:spLocks/>
              </p:cNvSpPr>
              <p:nvPr/>
            </p:nvSpPr>
            <p:spPr bwMode="auto">
              <a:xfrm>
                <a:off x="1117" y="2012"/>
                <a:ext cx="24" cy="22"/>
              </a:xfrm>
              <a:custGeom>
                <a:avLst/>
                <a:gdLst>
                  <a:gd name="T0" fmla="*/ 0 w 12"/>
                  <a:gd name="T1" fmla="*/ 88 h 11"/>
                  <a:gd name="T2" fmla="*/ 96 w 12"/>
                  <a:gd name="T3" fmla="*/ 0 h 11"/>
                  <a:gd name="T4" fmla="*/ 96 w 12"/>
                  <a:gd name="T5" fmla="*/ 16 h 11"/>
                  <a:gd name="T6" fmla="*/ 0 w 12"/>
                  <a:gd name="T7" fmla="*/ 88 h 11"/>
                  <a:gd name="T8" fmla="*/ 0 60000 65536"/>
                  <a:gd name="T9" fmla="*/ 0 60000 65536"/>
                  <a:gd name="T10" fmla="*/ 0 60000 65536"/>
                  <a:gd name="T11" fmla="*/ 0 60000 65536"/>
                  <a:gd name="T12" fmla="*/ 0 w 12"/>
                  <a:gd name="T13" fmla="*/ 0 h 11"/>
                  <a:gd name="T14" fmla="*/ 12 w 12"/>
                  <a:gd name="T15" fmla="*/ 11 h 11"/>
                </a:gdLst>
                <a:ahLst/>
                <a:cxnLst>
                  <a:cxn ang="T8">
                    <a:pos x="T0" y="T1"/>
                  </a:cxn>
                  <a:cxn ang="T9">
                    <a:pos x="T2" y="T3"/>
                  </a:cxn>
                  <a:cxn ang="T10">
                    <a:pos x="T4" y="T5"/>
                  </a:cxn>
                  <a:cxn ang="T11">
                    <a:pos x="T6" y="T7"/>
                  </a:cxn>
                </a:cxnLst>
                <a:rect l="T12" t="T13" r="T14" b="T15"/>
                <a:pathLst>
                  <a:path w="12" h="11">
                    <a:moveTo>
                      <a:pt x="0" y="11"/>
                    </a:moveTo>
                    <a:cubicBezTo>
                      <a:pt x="3" y="7"/>
                      <a:pt x="7" y="3"/>
                      <a:pt x="12" y="0"/>
                    </a:cubicBezTo>
                    <a:cubicBezTo>
                      <a:pt x="12" y="1"/>
                      <a:pt x="12" y="2"/>
                      <a:pt x="12" y="2"/>
                    </a:cubicBezTo>
                    <a:cubicBezTo>
                      <a:pt x="6" y="4"/>
                      <a:pt x="6" y="10"/>
                      <a:pt x="0" y="1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37" name="Freeform 467"/>
              <p:cNvSpPr>
                <a:spLocks/>
              </p:cNvSpPr>
              <p:nvPr/>
            </p:nvSpPr>
            <p:spPr bwMode="auto">
              <a:xfrm>
                <a:off x="1127" y="2016"/>
                <a:ext cx="22" cy="24"/>
              </a:xfrm>
              <a:custGeom>
                <a:avLst/>
                <a:gdLst>
                  <a:gd name="T0" fmla="*/ 0 w 11"/>
                  <a:gd name="T1" fmla="*/ 96 h 12"/>
                  <a:gd name="T2" fmla="*/ 72 w 11"/>
                  <a:gd name="T3" fmla="*/ 0 h 12"/>
                  <a:gd name="T4" fmla="*/ 88 w 11"/>
                  <a:gd name="T5" fmla="*/ 0 h 12"/>
                  <a:gd name="T6" fmla="*/ 88 w 11"/>
                  <a:gd name="T7" fmla="*/ 24 h 12"/>
                  <a:gd name="T8" fmla="*/ 16 w 11"/>
                  <a:gd name="T9" fmla="*/ 96 h 12"/>
                  <a:gd name="T10" fmla="*/ 0 w 11"/>
                  <a:gd name="T11" fmla="*/ 96 h 12"/>
                  <a:gd name="T12" fmla="*/ 0 60000 65536"/>
                  <a:gd name="T13" fmla="*/ 0 60000 65536"/>
                  <a:gd name="T14" fmla="*/ 0 60000 65536"/>
                  <a:gd name="T15" fmla="*/ 0 60000 65536"/>
                  <a:gd name="T16" fmla="*/ 0 60000 65536"/>
                  <a:gd name="T17" fmla="*/ 0 60000 65536"/>
                  <a:gd name="T18" fmla="*/ 0 w 11"/>
                  <a:gd name="T19" fmla="*/ 0 h 12"/>
                  <a:gd name="T20" fmla="*/ 11 w 1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1" h="12">
                    <a:moveTo>
                      <a:pt x="0" y="12"/>
                    </a:moveTo>
                    <a:cubicBezTo>
                      <a:pt x="1" y="6"/>
                      <a:pt x="7" y="6"/>
                      <a:pt x="9" y="0"/>
                    </a:cubicBezTo>
                    <a:cubicBezTo>
                      <a:pt x="10" y="0"/>
                      <a:pt x="10" y="0"/>
                      <a:pt x="11" y="0"/>
                    </a:cubicBezTo>
                    <a:cubicBezTo>
                      <a:pt x="11" y="1"/>
                      <a:pt x="11" y="2"/>
                      <a:pt x="11" y="3"/>
                    </a:cubicBezTo>
                    <a:cubicBezTo>
                      <a:pt x="7" y="5"/>
                      <a:pt x="4" y="8"/>
                      <a:pt x="2" y="12"/>
                    </a:cubicBezTo>
                    <a:cubicBezTo>
                      <a:pt x="1" y="12"/>
                      <a:pt x="1" y="12"/>
                      <a:pt x="0" y="1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38" name="Freeform 468"/>
              <p:cNvSpPr>
                <a:spLocks/>
              </p:cNvSpPr>
              <p:nvPr/>
            </p:nvSpPr>
            <p:spPr bwMode="auto">
              <a:xfrm>
                <a:off x="1127" y="2070"/>
                <a:ext cx="258" cy="259"/>
              </a:xfrm>
              <a:custGeom>
                <a:avLst/>
                <a:gdLst>
                  <a:gd name="T0" fmla="*/ 0 w 129"/>
                  <a:gd name="T1" fmla="*/ 0 h 129"/>
                  <a:gd name="T2" fmla="*/ 16 w 129"/>
                  <a:gd name="T3" fmla="*/ 0 h 129"/>
                  <a:gd name="T4" fmla="*/ 1032 w 129"/>
                  <a:gd name="T5" fmla="*/ 1044 h 129"/>
                  <a:gd name="T6" fmla="*/ 0 w 129"/>
                  <a:gd name="T7" fmla="*/ 0 h 129"/>
                  <a:gd name="T8" fmla="*/ 0 60000 65536"/>
                  <a:gd name="T9" fmla="*/ 0 60000 65536"/>
                  <a:gd name="T10" fmla="*/ 0 60000 65536"/>
                  <a:gd name="T11" fmla="*/ 0 60000 65536"/>
                  <a:gd name="T12" fmla="*/ 0 w 129"/>
                  <a:gd name="T13" fmla="*/ 0 h 129"/>
                  <a:gd name="T14" fmla="*/ 129 w 129"/>
                  <a:gd name="T15" fmla="*/ 129 h 129"/>
                </a:gdLst>
                <a:ahLst/>
                <a:cxnLst>
                  <a:cxn ang="T8">
                    <a:pos x="T0" y="T1"/>
                  </a:cxn>
                  <a:cxn ang="T9">
                    <a:pos x="T2" y="T3"/>
                  </a:cxn>
                  <a:cxn ang="T10">
                    <a:pos x="T4" y="T5"/>
                  </a:cxn>
                  <a:cxn ang="T11">
                    <a:pos x="T6" y="T7"/>
                  </a:cxn>
                </a:cxnLst>
                <a:rect l="T12" t="T13" r="T14" b="T15"/>
                <a:pathLst>
                  <a:path w="129" h="129">
                    <a:moveTo>
                      <a:pt x="0" y="0"/>
                    </a:moveTo>
                    <a:cubicBezTo>
                      <a:pt x="1" y="0"/>
                      <a:pt x="1" y="0"/>
                      <a:pt x="2" y="0"/>
                    </a:cubicBezTo>
                    <a:cubicBezTo>
                      <a:pt x="43" y="45"/>
                      <a:pt x="88" y="85"/>
                      <a:pt x="129" y="129"/>
                    </a:cubicBezTo>
                    <a:cubicBezTo>
                      <a:pt x="85" y="87"/>
                      <a:pt x="42" y="44"/>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39" name="Freeform 469"/>
              <p:cNvSpPr>
                <a:spLocks/>
              </p:cNvSpPr>
              <p:nvPr/>
            </p:nvSpPr>
            <p:spPr bwMode="auto">
              <a:xfrm>
                <a:off x="1389" y="2138"/>
                <a:ext cx="157" cy="191"/>
              </a:xfrm>
              <a:custGeom>
                <a:avLst/>
                <a:gdLst>
                  <a:gd name="T0" fmla="*/ 0 w 78"/>
                  <a:gd name="T1" fmla="*/ 772 h 95"/>
                  <a:gd name="T2" fmla="*/ 620 w 78"/>
                  <a:gd name="T3" fmla="*/ 161 h 95"/>
                  <a:gd name="T4" fmla="*/ 499 w 78"/>
                  <a:gd name="T5" fmla="*/ 0 h 95"/>
                  <a:gd name="T6" fmla="*/ 515 w 78"/>
                  <a:gd name="T7" fmla="*/ 0 h 95"/>
                  <a:gd name="T8" fmla="*/ 636 w 78"/>
                  <a:gd name="T9" fmla="*/ 161 h 95"/>
                  <a:gd name="T10" fmla="*/ 0 w 78"/>
                  <a:gd name="T11" fmla="*/ 772 h 95"/>
                  <a:gd name="T12" fmla="*/ 0 60000 65536"/>
                  <a:gd name="T13" fmla="*/ 0 60000 65536"/>
                  <a:gd name="T14" fmla="*/ 0 60000 65536"/>
                  <a:gd name="T15" fmla="*/ 0 60000 65536"/>
                  <a:gd name="T16" fmla="*/ 0 60000 65536"/>
                  <a:gd name="T17" fmla="*/ 0 60000 65536"/>
                  <a:gd name="T18" fmla="*/ 0 w 78"/>
                  <a:gd name="T19" fmla="*/ 0 h 95"/>
                  <a:gd name="T20" fmla="*/ 78 w 78"/>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78" h="95">
                    <a:moveTo>
                      <a:pt x="0" y="95"/>
                    </a:moveTo>
                    <a:cubicBezTo>
                      <a:pt x="25" y="69"/>
                      <a:pt x="50" y="44"/>
                      <a:pt x="76" y="20"/>
                    </a:cubicBezTo>
                    <a:cubicBezTo>
                      <a:pt x="75" y="9"/>
                      <a:pt x="64" y="8"/>
                      <a:pt x="61" y="0"/>
                    </a:cubicBezTo>
                    <a:cubicBezTo>
                      <a:pt x="61" y="0"/>
                      <a:pt x="62" y="0"/>
                      <a:pt x="63" y="0"/>
                    </a:cubicBezTo>
                    <a:cubicBezTo>
                      <a:pt x="66" y="8"/>
                      <a:pt x="77" y="9"/>
                      <a:pt x="78" y="20"/>
                    </a:cubicBezTo>
                    <a:cubicBezTo>
                      <a:pt x="51" y="44"/>
                      <a:pt x="28" y="71"/>
                      <a:pt x="0" y="95"/>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40" name="Freeform 470"/>
              <p:cNvSpPr>
                <a:spLocks/>
              </p:cNvSpPr>
              <p:nvPr/>
            </p:nvSpPr>
            <p:spPr bwMode="auto">
              <a:xfrm>
                <a:off x="1516" y="2128"/>
                <a:ext cx="88" cy="95"/>
              </a:xfrm>
              <a:custGeom>
                <a:avLst/>
                <a:gdLst>
                  <a:gd name="T0" fmla="*/ 16 w 44"/>
                  <a:gd name="T1" fmla="*/ 0 h 47"/>
                  <a:gd name="T2" fmla="*/ 352 w 44"/>
                  <a:gd name="T3" fmla="*/ 388 h 47"/>
                  <a:gd name="T4" fmla="*/ 0 w 44"/>
                  <a:gd name="T5" fmla="*/ 16 h 47"/>
                  <a:gd name="T6" fmla="*/ 0 w 44"/>
                  <a:gd name="T7" fmla="*/ 0 h 47"/>
                  <a:gd name="T8" fmla="*/ 16 w 44"/>
                  <a:gd name="T9" fmla="*/ 0 h 47"/>
                  <a:gd name="T10" fmla="*/ 0 60000 65536"/>
                  <a:gd name="T11" fmla="*/ 0 60000 65536"/>
                  <a:gd name="T12" fmla="*/ 0 60000 65536"/>
                  <a:gd name="T13" fmla="*/ 0 60000 65536"/>
                  <a:gd name="T14" fmla="*/ 0 60000 65536"/>
                  <a:gd name="T15" fmla="*/ 0 w 44"/>
                  <a:gd name="T16" fmla="*/ 0 h 47"/>
                  <a:gd name="T17" fmla="*/ 44 w 44"/>
                  <a:gd name="T18" fmla="*/ 47 h 47"/>
                </a:gdLst>
                <a:ahLst/>
                <a:cxnLst>
                  <a:cxn ang="T10">
                    <a:pos x="T0" y="T1"/>
                  </a:cxn>
                  <a:cxn ang="T11">
                    <a:pos x="T2" y="T3"/>
                  </a:cxn>
                  <a:cxn ang="T12">
                    <a:pos x="T4" y="T5"/>
                  </a:cxn>
                  <a:cxn ang="T13">
                    <a:pos x="T6" y="T7"/>
                  </a:cxn>
                  <a:cxn ang="T14">
                    <a:pos x="T8" y="T9"/>
                  </a:cxn>
                </a:cxnLst>
                <a:rect l="T15" t="T16" r="T17" b="T18"/>
                <a:pathLst>
                  <a:path w="44" h="47">
                    <a:moveTo>
                      <a:pt x="2" y="0"/>
                    </a:moveTo>
                    <a:cubicBezTo>
                      <a:pt x="16" y="16"/>
                      <a:pt x="30" y="31"/>
                      <a:pt x="44" y="47"/>
                    </a:cubicBezTo>
                    <a:cubicBezTo>
                      <a:pt x="27" y="35"/>
                      <a:pt x="17" y="15"/>
                      <a:pt x="0" y="2"/>
                    </a:cubicBezTo>
                    <a:cubicBezTo>
                      <a:pt x="0" y="2"/>
                      <a:pt x="0" y="1"/>
                      <a:pt x="0" y="0"/>
                    </a:cubicBezTo>
                    <a:cubicBezTo>
                      <a:pt x="1" y="0"/>
                      <a:pt x="1" y="0"/>
                      <a:pt x="2"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41" name="Freeform 471"/>
              <p:cNvSpPr>
                <a:spLocks/>
              </p:cNvSpPr>
              <p:nvPr/>
            </p:nvSpPr>
            <p:spPr bwMode="auto">
              <a:xfrm>
                <a:off x="1610" y="2164"/>
                <a:ext cx="58" cy="59"/>
              </a:xfrm>
              <a:custGeom>
                <a:avLst/>
                <a:gdLst>
                  <a:gd name="T0" fmla="*/ 0 w 29"/>
                  <a:gd name="T1" fmla="*/ 244 h 29"/>
                  <a:gd name="T2" fmla="*/ 208 w 29"/>
                  <a:gd name="T3" fmla="*/ 0 h 29"/>
                  <a:gd name="T4" fmla="*/ 232 w 29"/>
                  <a:gd name="T5" fmla="*/ 0 h 29"/>
                  <a:gd name="T6" fmla="*/ 0 w 29"/>
                  <a:gd name="T7" fmla="*/ 244 h 29"/>
                  <a:gd name="T8" fmla="*/ 0 60000 65536"/>
                  <a:gd name="T9" fmla="*/ 0 60000 65536"/>
                  <a:gd name="T10" fmla="*/ 0 60000 65536"/>
                  <a:gd name="T11" fmla="*/ 0 60000 65536"/>
                  <a:gd name="T12" fmla="*/ 0 w 29"/>
                  <a:gd name="T13" fmla="*/ 0 h 29"/>
                  <a:gd name="T14" fmla="*/ 29 w 29"/>
                  <a:gd name="T15" fmla="*/ 29 h 29"/>
                </a:gdLst>
                <a:ahLst/>
                <a:cxnLst>
                  <a:cxn ang="T8">
                    <a:pos x="T0" y="T1"/>
                  </a:cxn>
                  <a:cxn ang="T9">
                    <a:pos x="T2" y="T3"/>
                  </a:cxn>
                  <a:cxn ang="T10">
                    <a:pos x="T4" y="T5"/>
                  </a:cxn>
                  <a:cxn ang="T11">
                    <a:pos x="T6" y="T7"/>
                  </a:cxn>
                </a:cxnLst>
                <a:rect l="T12" t="T13" r="T14" b="T15"/>
                <a:pathLst>
                  <a:path w="29" h="29">
                    <a:moveTo>
                      <a:pt x="0" y="29"/>
                    </a:moveTo>
                    <a:cubicBezTo>
                      <a:pt x="7" y="18"/>
                      <a:pt x="18" y="10"/>
                      <a:pt x="26" y="0"/>
                    </a:cubicBezTo>
                    <a:cubicBezTo>
                      <a:pt x="27" y="0"/>
                      <a:pt x="28" y="0"/>
                      <a:pt x="29" y="0"/>
                    </a:cubicBezTo>
                    <a:cubicBezTo>
                      <a:pt x="20" y="11"/>
                      <a:pt x="10" y="20"/>
                      <a:pt x="0" y="29"/>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42" name="Freeform 472"/>
              <p:cNvSpPr>
                <a:spLocks/>
              </p:cNvSpPr>
              <p:nvPr/>
            </p:nvSpPr>
            <p:spPr bwMode="auto">
              <a:xfrm>
                <a:off x="1680" y="2164"/>
                <a:ext cx="144" cy="143"/>
              </a:xfrm>
              <a:custGeom>
                <a:avLst/>
                <a:gdLst>
                  <a:gd name="T0" fmla="*/ 0 w 72"/>
                  <a:gd name="T1" fmla="*/ 0 h 71"/>
                  <a:gd name="T2" fmla="*/ 24 w 72"/>
                  <a:gd name="T3" fmla="*/ 0 h 71"/>
                  <a:gd name="T4" fmla="*/ 576 w 72"/>
                  <a:gd name="T5" fmla="*/ 564 h 71"/>
                  <a:gd name="T6" fmla="*/ 576 w 72"/>
                  <a:gd name="T7" fmla="*/ 580 h 71"/>
                  <a:gd name="T8" fmla="*/ 0 w 72"/>
                  <a:gd name="T9" fmla="*/ 0 h 71"/>
                  <a:gd name="T10" fmla="*/ 0 60000 65536"/>
                  <a:gd name="T11" fmla="*/ 0 60000 65536"/>
                  <a:gd name="T12" fmla="*/ 0 60000 65536"/>
                  <a:gd name="T13" fmla="*/ 0 60000 65536"/>
                  <a:gd name="T14" fmla="*/ 0 60000 65536"/>
                  <a:gd name="T15" fmla="*/ 0 w 72"/>
                  <a:gd name="T16" fmla="*/ 0 h 71"/>
                  <a:gd name="T17" fmla="*/ 72 w 72"/>
                  <a:gd name="T18" fmla="*/ 71 h 71"/>
                </a:gdLst>
                <a:ahLst/>
                <a:cxnLst>
                  <a:cxn ang="T10">
                    <a:pos x="T0" y="T1"/>
                  </a:cxn>
                  <a:cxn ang="T11">
                    <a:pos x="T2" y="T3"/>
                  </a:cxn>
                  <a:cxn ang="T12">
                    <a:pos x="T4" y="T5"/>
                  </a:cxn>
                  <a:cxn ang="T13">
                    <a:pos x="T6" y="T7"/>
                  </a:cxn>
                  <a:cxn ang="T14">
                    <a:pos x="T8" y="T9"/>
                  </a:cxn>
                </a:cxnLst>
                <a:rect l="T15" t="T16" r="T17" b="T18"/>
                <a:pathLst>
                  <a:path w="72" h="71">
                    <a:moveTo>
                      <a:pt x="0" y="0"/>
                    </a:moveTo>
                    <a:cubicBezTo>
                      <a:pt x="1" y="0"/>
                      <a:pt x="2" y="0"/>
                      <a:pt x="3" y="0"/>
                    </a:cubicBezTo>
                    <a:cubicBezTo>
                      <a:pt x="25" y="24"/>
                      <a:pt x="48" y="47"/>
                      <a:pt x="72" y="69"/>
                    </a:cubicBezTo>
                    <a:cubicBezTo>
                      <a:pt x="72" y="70"/>
                      <a:pt x="72" y="71"/>
                      <a:pt x="72" y="71"/>
                    </a:cubicBezTo>
                    <a:cubicBezTo>
                      <a:pt x="47" y="48"/>
                      <a:pt x="23" y="25"/>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43" name="Freeform 473"/>
              <p:cNvSpPr>
                <a:spLocks/>
              </p:cNvSpPr>
              <p:nvPr/>
            </p:nvSpPr>
            <p:spPr bwMode="auto">
              <a:xfrm>
                <a:off x="1784" y="1950"/>
                <a:ext cx="34" cy="36"/>
              </a:xfrm>
              <a:custGeom>
                <a:avLst/>
                <a:gdLst>
                  <a:gd name="T0" fmla="*/ 0 w 17"/>
                  <a:gd name="T1" fmla="*/ 0 h 18"/>
                  <a:gd name="T2" fmla="*/ 136 w 17"/>
                  <a:gd name="T3" fmla="*/ 144 h 18"/>
                  <a:gd name="T4" fmla="*/ 120 w 17"/>
                  <a:gd name="T5" fmla="*/ 144 h 18"/>
                  <a:gd name="T6" fmla="*/ 0 w 17"/>
                  <a:gd name="T7" fmla="*/ 16 h 18"/>
                  <a:gd name="T8" fmla="*/ 0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0"/>
                    </a:moveTo>
                    <a:cubicBezTo>
                      <a:pt x="6" y="5"/>
                      <a:pt x="12" y="11"/>
                      <a:pt x="17" y="18"/>
                    </a:cubicBezTo>
                    <a:cubicBezTo>
                      <a:pt x="17" y="18"/>
                      <a:pt x="16" y="18"/>
                      <a:pt x="15" y="18"/>
                    </a:cubicBezTo>
                    <a:cubicBezTo>
                      <a:pt x="11" y="12"/>
                      <a:pt x="6" y="6"/>
                      <a:pt x="0" y="2"/>
                    </a:cubicBezTo>
                    <a:cubicBezTo>
                      <a:pt x="0" y="1"/>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44" name="Freeform 474"/>
              <p:cNvSpPr>
                <a:spLocks/>
              </p:cNvSpPr>
              <p:nvPr/>
            </p:nvSpPr>
            <p:spPr bwMode="auto">
              <a:xfrm>
                <a:off x="1690" y="1994"/>
                <a:ext cx="22" cy="22"/>
              </a:xfrm>
              <a:custGeom>
                <a:avLst/>
                <a:gdLst>
                  <a:gd name="T0" fmla="*/ 0 w 11"/>
                  <a:gd name="T1" fmla="*/ 0 h 11"/>
                  <a:gd name="T2" fmla="*/ 88 w 11"/>
                  <a:gd name="T3" fmla="*/ 88 h 11"/>
                  <a:gd name="T4" fmla="*/ 72 w 11"/>
                  <a:gd name="T5" fmla="*/ 88 h 11"/>
                  <a:gd name="T6" fmla="*/ 0 w 11"/>
                  <a:gd name="T7" fmla="*/ 16 h 11"/>
                  <a:gd name="T8" fmla="*/ 0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0"/>
                    </a:moveTo>
                    <a:cubicBezTo>
                      <a:pt x="4" y="3"/>
                      <a:pt x="8" y="7"/>
                      <a:pt x="11" y="11"/>
                    </a:cubicBezTo>
                    <a:cubicBezTo>
                      <a:pt x="10" y="11"/>
                      <a:pt x="9" y="11"/>
                      <a:pt x="9" y="11"/>
                    </a:cubicBezTo>
                    <a:cubicBezTo>
                      <a:pt x="7" y="7"/>
                      <a:pt x="4" y="4"/>
                      <a:pt x="0" y="2"/>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45" name="Freeform 475"/>
              <p:cNvSpPr>
                <a:spLocks/>
              </p:cNvSpPr>
              <p:nvPr/>
            </p:nvSpPr>
            <p:spPr bwMode="auto">
              <a:xfrm>
                <a:off x="1622" y="1954"/>
                <a:ext cx="36" cy="36"/>
              </a:xfrm>
              <a:custGeom>
                <a:avLst/>
                <a:gdLst>
                  <a:gd name="T0" fmla="*/ 0 w 18"/>
                  <a:gd name="T1" fmla="*/ 0 h 18"/>
                  <a:gd name="T2" fmla="*/ 144 w 18"/>
                  <a:gd name="T3" fmla="*/ 144 h 18"/>
                  <a:gd name="T4" fmla="*/ 128 w 18"/>
                  <a:gd name="T5" fmla="*/ 144 h 18"/>
                  <a:gd name="T6" fmla="*/ 0 w 18"/>
                  <a:gd name="T7" fmla="*/ 16 h 18"/>
                  <a:gd name="T8" fmla="*/ 0 w 18"/>
                  <a:gd name="T9" fmla="*/ 0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0"/>
                    </a:moveTo>
                    <a:cubicBezTo>
                      <a:pt x="7" y="5"/>
                      <a:pt x="13" y="11"/>
                      <a:pt x="18" y="18"/>
                    </a:cubicBezTo>
                    <a:cubicBezTo>
                      <a:pt x="17" y="18"/>
                      <a:pt x="17" y="18"/>
                      <a:pt x="16" y="18"/>
                    </a:cubicBezTo>
                    <a:cubicBezTo>
                      <a:pt x="12" y="12"/>
                      <a:pt x="7" y="7"/>
                      <a:pt x="0" y="2"/>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46" name="Freeform 476"/>
              <p:cNvSpPr>
                <a:spLocks/>
              </p:cNvSpPr>
              <p:nvPr/>
            </p:nvSpPr>
            <p:spPr bwMode="auto">
              <a:xfrm>
                <a:off x="1520" y="1954"/>
                <a:ext cx="36" cy="40"/>
              </a:xfrm>
              <a:custGeom>
                <a:avLst/>
                <a:gdLst>
                  <a:gd name="T0" fmla="*/ 0 w 18"/>
                  <a:gd name="T1" fmla="*/ 160 h 20"/>
                  <a:gd name="T2" fmla="*/ 144 w 18"/>
                  <a:gd name="T3" fmla="*/ 0 h 20"/>
                  <a:gd name="T4" fmla="*/ 144 w 18"/>
                  <a:gd name="T5" fmla="*/ 16 h 20"/>
                  <a:gd name="T6" fmla="*/ 0 w 18"/>
                  <a:gd name="T7" fmla="*/ 160 h 20"/>
                  <a:gd name="T8" fmla="*/ 0 60000 65536"/>
                  <a:gd name="T9" fmla="*/ 0 60000 65536"/>
                  <a:gd name="T10" fmla="*/ 0 60000 65536"/>
                  <a:gd name="T11" fmla="*/ 0 60000 65536"/>
                  <a:gd name="T12" fmla="*/ 0 w 18"/>
                  <a:gd name="T13" fmla="*/ 0 h 20"/>
                  <a:gd name="T14" fmla="*/ 18 w 18"/>
                  <a:gd name="T15" fmla="*/ 20 h 20"/>
                </a:gdLst>
                <a:ahLst/>
                <a:cxnLst>
                  <a:cxn ang="T8">
                    <a:pos x="T0" y="T1"/>
                  </a:cxn>
                  <a:cxn ang="T9">
                    <a:pos x="T2" y="T3"/>
                  </a:cxn>
                  <a:cxn ang="T10">
                    <a:pos x="T4" y="T5"/>
                  </a:cxn>
                  <a:cxn ang="T11">
                    <a:pos x="T6" y="T7"/>
                  </a:cxn>
                </a:cxnLst>
                <a:rect l="T12" t="T13" r="T14" b="T15"/>
                <a:pathLst>
                  <a:path w="18" h="20">
                    <a:moveTo>
                      <a:pt x="0" y="20"/>
                    </a:moveTo>
                    <a:cubicBezTo>
                      <a:pt x="3" y="11"/>
                      <a:pt x="11" y="6"/>
                      <a:pt x="18" y="0"/>
                    </a:cubicBezTo>
                    <a:cubicBezTo>
                      <a:pt x="18" y="1"/>
                      <a:pt x="18" y="2"/>
                      <a:pt x="18" y="2"/>
                    </a:cubicBezTo>
                    <a:cubicBezTo>
                      <a:pt x="11" y="7"/>
                      <a:pt x="6" y="14"/>
                      <a:pt x="0" y="2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47" name="Freeform 477"/>
              <p:cNvSpPr>
                <a:spLocks/>
              </p:cNvSpPr>
              <p:nvPr/>
            </p:nvSpPr>
            <p:spPr bwMode="auto">
              <a:xfrm>
                <a:off x="1472" y="1950"/>
                <a:ext cx="40" cy="40"/>
              </a:xfrm>
              <a:custGeom>
                <a:avLst/>
                <a:gdLst>
                  <a:gd name="T0" fmla="*/ 16 w 20"/>
                  <a:gd name="T1" fmla="*/ 0 h 20"/>
                  <a:gd name="T2" fmla="*/ 160 w 20"/>
                  <a:gd name="T3" fmla="*/ 160 h 20"/>
                  <a:gd name="T4" fmla="*/ 136 w 20"/>
                  <a:gd name="T5" fmla="*/ 160 h 20"/>
                  <a:gd name="T6" fmla="*/ 0 w 20"/>
                  <a:gd name="T7" fmla="*/ 0 h 20"/>
                  <a:gd name="T8" fmla="*/ 16 w 20"/>
                  <a:gd name="T9" fmla="*/ 0 h 20"/>
                  <a:gd name="T10" fmla="*/ 0 60000 65536"/>
                  <a:gd name="T11" fmla="*/ 0 60000 65536"/>
                  <a:gd name="T12" fmla="*/ 0 60000 65536"/>
                  <a:gd name="T13" fmla="*/ 0 60000 65536"/>
                  <a:gd name="T14" fmla="*/ 0 60000 65536"/>
                  <a:gd name="T15" fmla="*/ 0 w 20"/>
                  <a:gd name="T16" fmla="*/ 0 h 20"/>
                  <a:gd name="T17" fmla="*/ 20 w 20"/>
                  <a:gd name="T18" fmla="*/ 20 h 20"/>
                </a:gdLst>
                <a:ahLst/>
                <a:cxnLst>
                  <a:cxn ang="T10">
                    <a:pos x="T0" y="T1"/>
                  </a:cxn>
                  <a:cxn ang="T11">
                    <a:pos x="T2" y="T3"/>
                  </a:cxn>
                  <a:cxn ang="T12">
                    <a:pos x="T4" y="T5"/>
                  </a:cxn>
                  <a:cxn ang="T13">
                    <a:pos x="T6" y="T7"/>
                  </a:cxn>
                  <a:cxn ang="T14">
                    <a:pos x="T8" y="T9"/>
                  </a:cxn>
                </a:cxnLst>
                <a:rect l="T15" t="T16" r="T17" b="T18"/>
                <a:pathLst>
                  <a:path w="20" h="20">
                    <a:moveTo>
                      <a:pt x="2" y="0"/>
                    </a:moveTo>
                    <a:cubicBezTo>
                      <a:pt x="6" y="8"/>
                      <a:pt x="15" y="12"/>
                      <a:pt x="20" y="20"/>
                    </a:cubicBezTo>
                    <a:cubicBezTo>
                      <a:pt x="19" y="20"/>
                      <a:pt x="18" y="20"/>
                      <a:pt x="17" y="20"/>
                    </a:cubicBezTo>
                    <a:cubicBezTo>
                      <a:pt x="13" y="12"/>
                      <a:pt x="4" y="8"/>
                      <a:pt x="0" y="0"/>
                    </a:cubicBezTo>
                    <a:cubicBezTo>
                      <a:pt x="0" y="0"/>
                      <a:pt x="1" y="0"/>
                      <a:pt x="2"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48" name="Freeform 478"/>
              <p:cNvSpPr>
                <a:spLocks/>
              </p:cNvSpPr>
              <p:nvPr/>
            </p:nvSpPr>
            <p:spPr bwMode="auto">
              <a:xfrm>
                <a:off x="1476" y="1942"/>
                <a:ext cx="36" cy="34"/>
              </a:xfrm>
              <a:custGeom>
                <a:avLst/>
                <a:gdLst>
                  <a:gd name="T0" fmla="*/ 0 w 18"/>
                  <a:gd name="T1" fmla="*/ 16 h 17"/>
                  <a:gd name="T2" fmla="*/ 0 w 18"/>
                  <a:gd name="T3" fmla="*/ 0 h 17"/>
                  <a:gd name="T4" fmla="*/ 16 w 18"/>
                  <a:gd name="T5" fmla="*/ 0 h 17"/>
                  <a:gd name="T6" fmla="*/ 144 w 18"/>
                  <a:gd name="T7" fmla="*/ 136 h 17"/>
                  <a:gd name="T8" fmla="*/ 0 w 18"/>
                  <a:gd name="T9" fmla="*/ 16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2"/>
                    </a:moveTo>
                    <a:cubicBezTo>
                      <a:pt x="0" y="1"/>
                      <a:pt x="0" y="0"/>
                      <a:pt x="0" y="0"/>
                    </a:cubicBezTo>
                    <a:cubicBezTo>
                      <a:pt x="1" y="0"/>
                      <a:pt x="1" y="0"/>
                      <a:pt x="2" y="0"/>
                    </a:cubicBezTo>
                    <a:cubicBezTo>
                      <a:pt x="6" y="7"/>
                      <a:pt x="14" y="10"/>
                      <a:pt x="18" y="17"/>
                    </a:cubicBezTo>
                    <a:cubicBezTo>
                      <a:pt x="10" y="13"/>
                      <a:pt x="7" y="6"/>
                      <a:pt x="0" y="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49" name="Freeform 479"/>
              <p:cNvSpPr>
                <a:spLocks/>
              </p:cNvSpPr>
              <p:nvPr/>
            </p:nvSpPr>
            <p:spPr bwMode="auto">
              <a:xfrm>
                <a:off x="1516" y="1950"/>
                <a:ext cx="26" cy="26"/>
              </a:xfrm>
              <a:custGeom>
                <a:avLst/>
                <a:gdLst>
                  <a:gd name="T0" fmla="*/ 0 w 13"/>
                  <a:gd name="T1" fmla="*/ 104 h 13"/>
                  <a:gd name="T2" fmla="*/ 104 w 13"/>
                  <a:gd name="T3" fmla="*/ 0 h 13"/>
                  <a:gd name="T4" fmla="*/ 0 w 13"/>
                  <a:gd name="T5" fmla="*/ 104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0" y="13"/>
                    </a:moveTo>
                    <a:cubicBezTo>
                      <a:pt x="3" y="8"/>
                      <a:pt x="8" y="3"/>
                      <a:pt x="13" y="0"/>
                    </a:cubicBezTo>
                    <a:cubicBezTo>
                      <a:pt x="10" y="5"/>
                      <a:pt x="5" y="10"/>
                      <a:pt x="0" y="1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50" name="Freeform 480"/>
              <p:cNvSpPr>
                <a:spLocks/>
              </p:cNvSpPr>
              <p:nvPr/>
            </p:nvSpPr>
            <p:spPr bwMode="auto">
              <a:xfrm>
                <a:off x="1323" y="1820"/>
                <a:ext cx="183" cy="72"/>
              </a:xfrm>
              <a:custGeom>
                <a:avLst/>
                <a:gdLst>
                  <a:gd name="T0" fmla="*/ 0 w 91"/>
                  <a:gd name="T1" fmla="*/ 144 h 36"/>
                  <a:gd name="T2" fmla="*/ 0 w 91"/>
                  <a:gd name="T3" fmla="*/ 128 h 36"/>
                  <a:gd name="T4" fmla="*/ 668 w 91"/>
                  <a:gd name="T5" fmla="*/ 144 h 36"/>
                  <a:gd name="T6" fmla="*/ 668 w 91"/>
                  <a:gd name="T7" fmla="*/ 288 h 36"/>
                  <a:gd name="T8" fmla="*/ 652 w 91"/>
                  <a:gd name="T9" fmla="*/ 288 h 36"/>
                  <a:gd name="T10" fmla="*/ 0 w 91"/>
                  <a:gd name="T11" fmla="*/ 144 h 36"/>
                  <a:gd name="T12" fmla="*/ 0 60000 65536"/>
                  <a:gd name="T13" fmla="*/ 0 60000 65536"/>
                  <a:gd name="T14" fmla="*/ 0 60000 65536"/>
                  <a:gd name="T15" fmla="*/ 0 60000 65536"/>
                  <a:gd name="T16" fmla="*/ 0 60000 65536"/>
                  <a:gd name="T17" fmla="*/ 0 60000 65536"/>
                  <a:gd name="T18" fmla="*/ 0 w 91"/>
                  <a:gd name="T19" fmla="*/ 0 h 36"/>
                  <a:gd name="T20" fmla="*/ 91 w 91"/>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91" h="36">
                    <a:moveTo>
                      <a:pt x="0" y="18"/>
                    </a:moveTo>
                    <a:cubicBezTo>
                      <a:pt x="0" y="17"/>
                      <a:pt x="0" y="17"/>
                      <a:pt x="0" y="16"/>
                    </a:cubicBezTo>
                    <a:cubicBezTo>
                      <a:pt x="27" y="17"/>
                      <a:pt x="59" y="13"/>
                      <a:pt x="82" y="18"/>
                    </a:cubicBezTo>
                    <a:cubicBezTo>
                      <a:pt x="82" y="24"/>
                      <a:pt x="82" y="30"/>
                      <a:pt x="82" y="36"/>
                    </a:cubicBezTo>
                    <a:cubicBezTo>
                      <a:pt x="82" y="36"/>
                      <a:pt x="81" y="36"/>
                      <a:pt x="80" y="36"/>
                    </a:cubicBezTo>
                    <a:cubicBezTo>
                      <a:pt x="91" y="0"/>
                      <a:pt x="20" y="26"/>
                      <a:pt x="0" y="18"/>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51" name="Freeform 481"/>
              <p:cNvSpPr>
                <a:spLocks/>
              </p:cNvSpPr>
              <p:nvPr/>
            </p:nvSpPr>
            <p:spPr bwMode="auto">
              <a:xfrm>
                <a:off x="1472" y="1892"/>
                <a:ext cx="16" cy="18"/>
              </a:xfrm>
              <a:custGeom>
                <a:avLst/>
                <a:gdLst>
                  <a:gd name="T0" fmla="*/ 0 w 8"/>
                  <a:gd name="T1" fmla="*/ 72 h 9"/>
                  <a:gd name="T2" fmla="*/ 48 w 8"/>
                  <a:gd name="T3" fmla="*/ 0 h 9"/>
                  <a:gd name="T4" fmla="*/ 16 w 8"/>
                  <a:gd name="T5" fmla="*/ 72 h 9"/>
                  <a:gd name="T6" fmla="*/ 0 w 8"/>
                  <a:gd name="T7" fmla="*/ 72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cubicBezTo>
                      <a:pt x="2" y="6"/>
                      <a:pt x="3" y="2"/>
                      <a:pt x="6" y="0"/>
                    </a:cubicBezTo>
                    <a:cubicBezTo>
                      <a:pt x="8" y="6"/>
                      <a:pt x="2" y="4"/>
                      <a:pt x="2" y="9"/>
                    </a:cubicBezTo>
                    <a:cubicBezTo>
                      <a:pt x="1" y="9"/>
                      <a:pt x="0" y="9"/>
                      <a:pt x="0" y="9"/>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52" name="Freeform 482"/>
              <p:cNvSpPr>
                <a:spLocks/>
              </p:cNvSpPr>
              <p:nvPr/>
            </p:nvSpPr>
            <p:spPr bwMode="auto">
              <a:xfrm>
                <a:off x="1211" y="1946"/>
                <a:ext cx="72" cy="70"/>
              </a:xfrm>
              <a:custGeom>
                <a:avLst/>
                <a:gdLst>
                  <a:gd name="T0" fmla="*/ 0 w 36"/>
                  <a:gd name="T1" fmla="*/ 264 h 35"/>
                  <a:gd name="T2" fmla="*/ 272 w 36"/>
                  <a:gd name="T3" fmla="*/ 0 h 35"/>
                  <a:gd name="T4" fmla="*/ 288 w 36"/>
                  <a:gd name="T5" fmla="*/ 0 h 35"/>
                  <a:gd name="T6" fmla="*/ 0 w 36"/>
                  <a:gd name="T7" fmla="*/ 280 h 35"/>
                  <a:gd name="T8" fmla="*/ 0 w 36"/>
                  <a:gd name="T9" fmla="*/ 264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0" y="33"/>
                    </a:moveTo>
                    <a:cubicBezTo>
                      <a:pt x="12" y="23"/>
                      <a:pt x="24" y="12"/>
                      <a:pt x="34" y="0"/>
                    </a:cubicBezTo>
                    <a:cubicBezTo>
                      <a:pt x="34" y="0"/>
                      <a:pt x="35" y="0"/>
                      <a:pt x="36" y="0"/>
                    </a:cubicBezTo>
                    <a:cubicBezTo>
                      <a:pt x="25" y="13"/>
                      <a:pt x="13" y="24"/>
                      <a:pt x="0" y="35"/>
                    </a:cubicBezTo>
                    <a:cubicBezTo>
                      <a:pt x="0" y="35"/>
                      <a:pt x="0" y="34"/>
                      <a:pt x="0" y="3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53" name="Freeform 483"/>
              <p:cNvSpPr>
                <a:spLocks/>
              </p:cNvSpPr>
              <p:nvPr/>
            </p:nvSpPr>
            <p:spPr bwMode="auto">
              <a:xfrm>
                <a:off x="1494" y="1836"/>
                <a:ext cx="48" cy="106"/>
              </a:xfrm>
              <a:custGeom>
                <a:avLst/>
                <a:gdLst>
                  <a:gd name="T0" fmla="*/ 160 w 24"/>
                  <a:gd name="T1" fmla="*/ 424 h 53"/>
                  <a:gd name="T2" fmla="*/ 104 w 24"/>
                  <a:gd name="T3" fmla="*/ 400 h 53"/>
                  <a:gd name="T4" fmla="*/ 160 w 24"/>
                  <a:gd name="T5" fmla="*/ 96 h 53"/>
                  <a:gd name="T6" fmla="*/ 0 w 24"/>
                  <a:gd name="T7" fmla="*/ 256 h 53"/>
                  <a:gd name="T8" fmla="*/ 0 w 24"/>
                  <a:gd name="T9" fmla="*/ 224 h 53"/>
                  <a:gd name="T10" fmla="*/ 0 w 24"/>
                  <a:gd name="T11" fmla="*/ 80 h 53"/>
                  <a:gd name="T12" fmla="*/ 0 w 24"/>
                  <a:gd name="T13" fmla="*/ 64 h 53"/>
                  <a:gd name="T14" fmla="*/ 176 w 24"/>
                  <a:gd name="T15" fmla="*/ 64 h 53"/>
                  <a:gd name="T16" fmla="*/ 160 w 24"/>
                  <a:gd name="T17" fmla="*/ 424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53"/>
                  <a:gd name="T29" fmla="*/ 24 w 24"/>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53">
                    <a:moveTo>
                      <a:pt x="20" y="53"/>
                    </a:moveTo>
                    <a:cubicBezTo>
                      <a:pt x="17" y="53"/>
                      <a:pt x="15" y="51"/>
                      <a:pt x="13" y="50"/>
                    </a:cubicBezTo>
                    <a:cubicBezTo>
                      <a:pt x="21" y="43"/>
                      <a:pt x="20" y="28"/>
                      <a:pt x="20" y="12"/>
                    </a:cubicBezTo>
                    <a:cubicBezTo>
                      <a:pt x="3" y="0"/>
                      <a:pt x="1" y="22"/>
                      <a:pt x="0" y="32"/>
                    </a:cubicBezTo>
                    <a:cubicBezTo>
                      <a:pt x="0" y="31"/>
                      <a:pt x="0" y="29"/>
                      <a:pt x="0" y="28"/>
                    </a:cubicBezTo>
                    <a:cubicBezTo>
                      <a:pt x="0" y="22"/>
                      <a:pt x="0" y="16"/>
                      <a:pt x="0" y="10"/>
                    </a:cubicBezTo>
                    <a:cubicBezTo>
                      <a:pt x="0" y="9"/>
                      <a:pt x="0" y="9"/>
                      <a:pt x="0" y="8"/>
                    </a:cubicBezTo>
                    <a:cubicBezTo>
                      <a:pt x="7" y="8"/>
                      <a:pt x="15" y="8"/>
                      <a:pt x="22" y="8"/>
                    </a:cubicBezTo>
                    <a:cubicBezTo>
                      <a:pt x="24" y="25"/>
                      <a:pt x="19" y="44"/>
                      <a:pt x="20" y="5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54" name="Freeform 484"/>
              <p:cNvSpPr>
                <a:spLocks/>
              </p:cNvSpPr>
              <p:nvPr/>
            </p:nvSpPr>
            <p:spPr bwMode="auto">
              <a:xfrm>
                <a:off x="1476" y="1900"/>
                <a:ext cx="18" cy="18"/>
              </a:xfrm>
              <a:custGeom>
                <a:avLst/>
                <a:gdLst>
                  <a:gd name="T0" fmla="*/ 0 w 9"/>
                  <a:gd name="T1" fmla="*/ 56 h 9"/>
                  <a:gd name="T2" fmla="*/ 72 w 9"/>
                  <a:gd name="T3" fmla="*/ 0 h 9"/>
                  <a:gd name="T4" fmla="*/ 16 w 9"/>
                  <a:gd name="T5" fmla="*/ 72 h 9"/>
                  <a:gd name="T6" fmla="*/ 0 w 9"/>
                  <a:gd name="T7" fmla="*/ 72 h 9"/>
                  <a:gd name="T8" fmla="*/ 0 w 9"/>
                  <a:gd name="T9" fmla="*/ 56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7"/>
                    </a:moveTo>
                    <a:cubicBezTo>
                      <a:pt x="4" y="6"/>
                      <a:pt x="4" y="1"/>
                      <a:pt x="9" y="0"/>
                    </a:cubicBezTo>
                    <a:cubicBezTo>
                      <a:pt x="8" y="5"/>
                      <a:pt x="3" y="5"/>
                      <a:pt x="2" y="9"/>
                    </a:cubicBezTo>
                    <a:cubicBezTo>
                      <a:pt x="1" y="9"/>
                      <a:pt x="1" y="9"/>
                      <a:pt x="0" y="9"/>
                    </a:cubicBezTo>
                    <a:cubicBezTo>
                      <a:pt x="0" y="9"/>
                      <a:pt x="0" y="8"/>
                      <a:pt x="0" y="7"/>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55" name="Freeform 485"/>
              <p:cNvSpPr>
                <a:spLocks/>
              </p:cNvSpPr>
              <p:nvPr/>
            </p:nvSpPr>
            <p:spPr bwMode="auto">
              <a:xfrm>
                <a:off x="1207" y="1874"/>
                <a:ext cx="72" cy="62"/>
              </a:xfrm>
              <a:custGeom>
                <a:avLst/>
                <a:gdLst>
                  <a:gd name="T0" fmla="*/ 264 w 36"/>
                  <a:gd name="T1" fmla="*/ 248 h 31"/>
                  <a:gd name="T2" fmla="*/ 264 w 36"/>
                  <a:gd name="T3" fmla="*/ 56 h 31"/>
                  <a:gd name="T4" fmla="*/ 0 w 36"/>
                  <a:gd name="T5" fmla="*/ 0 h 31"/>
                  <a:gd name="T6" fmla="*/ 288 w 36"/>
                  <a:gd name="T7" fmla="*/ 56 h 31"/>
                  <a:gd name="T8" fmla="*/ 288 w 36"/>
                  <a:gd name="T9" fmla="*/ 248 h 31"/>
                  <a:gd name="T10" fmla="*/ 264 w 36"/>
                  <a:gd name="T11" fmla="*/ 248 h 31"/>
                  <a:gd name="T12" fmla="*/ 0 60000 65536"/>
                  <a:gd name="T13" fmla="*/ 0 60000 65536"/>
                  <a:gd name="T14" fmla="*/ 0 60000 65536"/>
                  <a:gd name="T15" fmla="*/ 0 60000 65536"/>
                  <a:gd name="T16" fmla="*/ 0 60000 65536"/>
                  <a:gd name="T17" fmla="*/ 0 60000 65536"/>
                  <a:gd name="T18" fmla="*/ 0 w 36"/>
                  <a:gd name="T19" fmla="*/ 0 h 31"/>
                  <a:gd name="T20" fmla="*/ 36 w 36"/>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36" h="31">
                    <a:moveTo>
                      <a:pt x="33" y="31"/>
                    </a:moveTo>
                    <a:cubicBezTo>
                      <a:pt x="33" y="23"/>
                      <a:pt x="33" y="15"/>
                      <a:pt x="33" y="7"/>
                    </a:cubicBezTo>
                    <a:cubicBezTo>
                      <a:pt x="23" y="4"/>
                      <a:pt x="1" y="13"/>
                      <a:pt x="0" y="0"/>
                    </a:cubicBezTo>
                    <a:cubicBezTo>
                      <a:pt x="5" y="9"/>
                      <a:pt x="28" y="0"/>
                      <a:pt x="36" y="7"/>
                    </a:cubicBezTo>
                    <a:cubicBezTo>
                      <a:pt x="36" y="15"/>
                      <a:pt x="36" y="23"/>
                      <a:pt x="36" y="31"/>
                    </a:cubicBezTo>
                    <a:cubicBezTo>
                      <a:pt x="35" y="31"/>
                      <a:pt x="34" y="31"/>
                      <a:pt x="33" y="31"/>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56" name="Freeform 486"/>
              <p:cNvSpPr>
                <a:spLocks/>
              </p:cNvSpPr>
              <p:nvPr/>
            </p:nvSpPr>
            <p:spPr bwMode="auto">
              <a:xfrm>
                <a:off x="1203" y="1936"/>
                <a:ext cx="76" cy="76"/>
              </a:xfrm>
              <a:custGeom>
                <a:avLst/>
                <a:gdLst>
                  <a:gd name="T0" fmla="*/ 0 w 38"/>
                  <a:gd name="T1" fmla="*/ 288 h 38"/>
                  <a:gd name="T2" fmla="*/ 280 w 38"/>
                  <a:gd name="T3" fmla="*/ 0 h 38"/>
                  <a:gd name="T4" fmla="*/ 304 w 38"/>
                  <a:gd name="T5" fmla="*/ 0 h 38"/>
                  <a:gd name="T6" fmla="*/ 304 w 38"/>
                  <a:gd name="T7" fmla="*/ 24 h 38"/>
                  <a:gd name="T8" fmla="*/ 16 w 38"/>
                  <a:gd name="T9" fmla="*/ 304 h 38"/>
                  <a:gd name="T10" fmla="*/ 0 w 38"/>
                  <a:gd name="T11" fmla="*/ 304 h 38"/>
                  <a:gd name="T12" fmla="*/ 0 w 38"/>
                  <a:gd name="T13" fmla="*/ 288 h 38"/>
                  <a:gd name="T14" fmla="*/ 0 60000 65536"/>
                  <a:gd name="T15" fmla="*/ 0 60000 65536"/>
                  <a:gd name="T16" fmla="*/ 0 60000 65536"/>
                  <a:gd name="T17" fmla="*/ 0 60000 65536"/>
                  <a:gd name="T18" fmla="*/ 0 60000 65536"/>
                  <a:gd name="T19" fmla="*/ 0 60000 65536"/>
                  <a:gd name="T20" fmla="*/ 0 60000 65536"/>
                  <a:gd name="T21" fmla="*/ 0 w 38"/>
                  <a:gd name="T22" fmla="*/ 0 h 38"/>
                  <a:gd name="T23" fmla="*/ 38 w 38"/>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38">
                    <a:moveTo>
                      <a:pt x="0" y="36"/>
                    </a:moveTo>
                    <a:cubicBezTo>
                      <a:pt x="13" y="25"/>
                      <a:pt x="25" y="13"/>
                      <a:pt x="35" y="0"/>
                    </a:cubicBezTo>
                    <a:cubicBezTo>
                      <a:pt x="36" y="0"/>
                      <a:pt x="37" y="0"/>
                      <a:pt x="38" y="0"/>
                    </a:cubicBezTo>
                    <a:cubicBezTo>
                      <a:pt x="38" y="1"/>
                      <a:pt x="38" y="2"/>
                      <a:pt x="38" y="3"/>
                    </a:cubicBezTo>
                    <a:cubicBezTo>
                      <a:pt x="25" y="13"/>
                      <a:pt x="13" y="25"/>
                      <a:pt x="2" y="38"/>
                    </a:cubicBezTo>
                    <a:cubicBezTo>
                      <a:pt x="1" y="38"/>
                      <a:pt x="1" y="38"/>
                      <a:pt x="0" y="38"/>
                    </a:cubicBezTo>
                    <a:cubicBezTo>
                      <a:pt x="0" y="37"/>
                      <a:pt x="0" y="37"/>
                      <a:pt x="0" y="36"/>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57" name="Freeform 487"/>
              <p:cNvSpPr>
                <a:spLocks/>
              </p:cNvSpPr>
              <p:nvPr/>
            </p:nvSpPr>
            <p:spPr bwMode="auto">
              <a:xfrm>
                <a:off x="1055" y="2034"/>
                <a:ext cx="64" cy="36"/>
              </a:xfrm>
              <a:custGeom>
                <a:avLst/>
                <a:gdLst>
                  <a:gd name="T0" fmla="*/ 248 w 32"/>
                  <a:gd name="T1" fmla="*/ 0 h 18"/>
                  <a:gd name="T2" fmla="*/ 248 w 32"/>
                  <a:gd name="T3" fmla="*/ 128 h 18"/>
                  <a:gd name="T4" fmla="*/ 16 w 32"/>
                  <a:gd name="T5" fmla="*/ 112 h 18"/>
                  <a:gd name="T6" fmla="*/ 40 w 32"/>
                  <a:gd name="T7" fmla="*/ 112 h 18"/>
                  <a:gd name="T8" fmla="*/ 248 w 32"/>
                  <a:gd name="T9" fmla="*/ 0 h 18"/>
                  <a:gd name="T10" fmla="*/ 0 60000 65536"/>
                  <a:gd name="T11" fmla="*/ 0 60000 65536"/>
                  <a:gd name="T12" fmla="*/ 0 60000 65536"/>
                  <a:gd name="T13" fmla="*/ 0 60000 65536"/>
                  <a:gd name="T14" fmla="*/ 0 60000 65536"/>
                  <a:gd name="T15" fmla="*/ 0 w 32"/>
                  <a:gd name="T16" fmla="*/ 0 h 18"/>
                  <a:gd name="T17" fmla="*/ 32 w 32"/>
                  <a:gd name="T18" fmla="*/ 18 h 18"/>
                </a:gdLst>
                <a:ahLst/>
                <a:cxnLst>
                  <a:cxn ang="T10">
                    <a:pos x="T0" y="T1"/>
                  </a:cxn>
                  <a:cxn ang="T11">
                    <a:pos x="T2" y="T3"/>
                  </a:cxn>
                  <a:cxn ang="T12">
                    <a:pos x="T4" y="T5"/>
                  </a:cxn>
                  <a:cxn ang="T13">
                    <a:pos x="T6" y="T7"/>
                  </a:cxn>
                  <a:cxn ang="T14">
                    <a:pos x="T8" y="T9"/>
                  </a:cxn>
                </a:cxnLst>
                <a:rect l="T15" t="T16" r="T17" b="T18"/>
                <a:pathLst>
                  <a:path w="32" h="18">
                    <a:moveTo>
                      <a:pt x="31" y="0"/>
                    </a:moveTo>
                    <a:cubicBezTo>
                      <a:pt x="31" y="6"/>
                      <a:pt x="31" y="11"/>
                      <a:pt x="31" y="16"/>
                    </a:cubicBezTo>
                    <a:cubicBezTo>
                      <a:pt x="23" y="15"/>
                      <a:pt x="0" y="18"/>
                      <a:pt x="2" y="14"/>
                    </a:cubicBezTo>
                    <a:cubicBezTo>
                      <a:pt x="3" y="14"/>
                      <a:pt x="4" y="14"/>
                      <a:pt x="5" y="14"/>
                    </a:cubicBezTo>
                    <a:cubicBezTo>
                      <a:pt x="20" y="16"/>
                      <a:pt x="32" y="14"/>
                      <a:pt x="31" y="0"/>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758" name="Freeform 488"/>
              <p:cNvSpPr>
                <a:spLocks/>
              </p:cNvSpPr>
              <p:nvPr/>
            </p:nvSpPr>
            <p:spPr bwMode="auto">
              <a:xfrm>
                <a:off x="1101" y="1972"/>
                <a:ext cx="12" cy="54"/>
              </a:xfrm>
              <a:custGeom>
                <a:avLst/>
                <a:gdLst>
                  <a:gd name="T0" fmla="*/ 16 w 6"/>
                  <a:gd name="T1" fmla="*/ 0 h 27"/>
                  <a:gd name="T2" fmla="*/ 32 w 6"/>
                  <a:gd name="T3" fmla="*/ 0 h 27"/>
                  <a:gd name="T4" fmla="*/ 16 w 6"/>
                  <a:gd name="T5" fmla="*/ 216 h 27"/>
                  <a:gd name="T6" fmla="*/ 0 w 6"/>
                  <a:gd name="T7" fmla="*/ 216 h 27"/>
                  <a:gd name="T8" fmla="*/ 0 w 6"/>
                  <a:gd name="T9" fmla="*/ 200 h 27"/>
                  <a:gd name="T10" fmla="*/ 16 w 6"/>
                  <a:gd name="T11" fmla="*/ 0 h 27"/>
                  <a:gd name="T12" fmla="*/ 0 60000 65536"/>
                  <a:gd name="T13" fmla="*/ 0 60000 65536"/>
                  <a:gd name="T14" fmla="*/ 0 60000 65536"/>
                  <a:gd name="T15" fmla="*/ 0 60000 65536"/>
                  <a:gd name="T16" fmla="*/ 0 60000 65536"/>
                  <a:gd name="T17" fmla="*/ 0 60000 65536"/>
                  <a:gd name="T18" fmla="*/ 0 w 6"/>
                  <a:gd name="T19" fmla="*/ 0 h 27"/>
                  <a:gd name="T20" fmla="*/ 6 w 6"/>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6" h="27">
                    <a:moveTo>
                      <a:pt x="2" y="0"/>
                    </a:moveTo>
                    <a:cubicBezTo>
                      <a:pt x="3" y="0"/>
                      <a:pt x="3" y="0"/>
                      <a:pt x="4" y="0"/>
                    </a:cubicBezTo>
                    <a:cubicBezTo>
                      <a:pt x="3" y="9"/>
                      <a:pt x="6" y="21"/>
                      <a:pt x="2" y="27"/>
                    </a:cubicBezTo>
                    <a:cubicBezTo>
                      <a:pt x="1" y="27"/>
                      <a:pt x="0" y="27"/>
                      <a:pt x="0" y="27"/>
                    </a:cubicBezTo>
                    <a:cubicBezTo>
                      <a:pt x="0" y="26"/>
                      <a:pt x="0" y="25"/>
                      <a:pt x="0" y="25"/>
                    </a:cubicBezTo>
                    <a:cubicBezTo>
                      <a:pt x="4" y="20"/>
                      <a:pt x="1" y="8"/>
                      <a:pt x="2"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59" name="Freeform 489"/>
              <p:cNvSpPr>
                <a:spLocks/>
              </p:cNvSpPr>
              <p:nvPr/>
            </p:nvSpPr>
            <p:spPr bwMode="auto">
              <a:xfrm>
                <a:off x="2867" y="1928"/>
                <a:ext cx="36" cy="94"/>
              </a:xfrm>
              <a:custGeom>
                <a:avLst/>
                <a:gdLst>
                  <a:gd name="T0" fmla="*/ 0 w 18"/>
                  <a:gd name="T1" fmla="*/ 376 h 47"/>
                  <a:gd name="T2" fmla="*/ 128 w 18"/>
                  <a:gd name="T3" fmla="*/ 0 h 47"/>
                  <a:gd name="T4" fmla="*/ 0 w 18"/>
                  <a:gd name="T5" fmla="*/ 376 h 47"/>
                  <a:gd name="T6" fmla="*/ 0 60000 65536"/>
                  <a:gd name="T7" fmla="*/ 0 60000 65536"/>
                  <a:gd name="T8" fmla="*/ 0 60000 65536"/>
                  <a:gd name="T9" fmla="*/ 0 w 18"/>
                  <a:gd name="T10" fmla="*/ 0 h 47"/>
                  <a:gd name="T11" fmla="*/ 18 w 18"/>
                  <a:gd name="T12" fmla="*/ 47 h 47"/>
                </a:gdLst>
                <a:ahLst/>
                <a:cxnLst>
                  <a:cxn ang="T6">
                    <a:pos x="T0" y="T1"/>
                  </a:cxn>
                  <a:cxn ang="T7">
                    <a:pos x="T2" y="T3"/>
                  </a:cxn>
                  <a:cxn ang="T8">
                    <a:pos x="T4" y="T5"/>
                  </a:cxn>
                </a:cxnLst>
                <a:rect l="T9" t="T10" r="T11" b="T12"/>
                <a:pathLst>
                  <a:path w="18" h="47">
                    <a:moveTo>
                      <a:pt x="0" y="47"/>
                    </a:moveTo>
                    <a:cubicBezTo>
                      <a:pt x="15" y="40"/>
                      <a:pt x="13" y="18"/>
                      <a:pt x="16" y="0"/>
                    </a:cubicBezTo>
                    <a:cubicBezTo>
                      <a:pt x="18" y="23"/>
                      <a:pt x="15" y="41"/>
                      <a:pt x="0" y="4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60" name="Freeform 490"/>
              <p:cNvSpPr>
                <a:spLocks/>
              </p:cNvSpPr>
              <p:nvPr/>
            </p:nvSpPr>
            <p:spPr bwMode="auto">
              <a:xfrm>
                <a:off x="2819" y="2026"/>
                <a:ext cx="40" cy="40"/>
              </a:xfrm>
              <a:custGeom>
                <a:avLst/>
                <a:gdLst>
                  <a:gd name="T0" fmla="*/ 0 w 20"/>
                  <a:gd name="T1" fmla="*/ 160 h 20"/>
                  <a:gd name="T2" fmla="*/ 160 w 20"/>
                  <a:gd name="T3" fmla="*/ 0 h 20"/>
                  <a:gd name="T4" fmla="*/ 0 w 20"/>
                  <a:gd name="T5" fmla="*/ 16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20"/>
                    </a:moveTo>
                    <a:cubicBezTo>
                      <a:pt x="6" y="12"/>
                      <a:pt x="12" y="6"/>
                      <a:pt x="20" y="0"/>
                    </a:cubicBezTo>
                    <a:cubicBezTo>
                      <a:pt x="14" y="7"/>
                      <a:pt x="7" y="14"/>
                      <a:pt x="0" y="2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61" name="Freeform 491"/>
              <p:cNvSpPr>
                <a:spLocks/>
              </p:cNvSpPr>
              <p:nvPr/>
            </p:nvSpPr>
            <p:spPr bwMode="auto">
              <a:xfrm>
                <a:off x="2799" y="2092"/>
                <a:ext cx="72" cy="78"/>
              </a:xfrm>
              <a:custGeom>
                <a:avLst/>
                <a:gdLst>
                  <a:gd name="T0" fmla="*/ 168 w 36"/>
                  <a:gd name="T1" fmla="*/ 0 h 39"/>
                  <a:gd name="T2" fmla="*/ 240 w 36"/>
                  <a:gd name="T3" fmla="*/ 232 h 39"/>
                  <a:gd name="T4" fmla="*/ 40 w 36"/>
                  <a:gd name="T5" fmla="*/ 304 h 39"/>
                  <a:gd name="T6" fmla="*/ 24 w 36"/>
                  <a:gd name="T7" fmla="*/ 216 h 39"/>
                  <a:gd name="T8" fmla="*/ 224 w 36"/>
                  <a:gd name="T9" fmla="*/ 216 h 39"/>
                  <a:gd name="T10" fmla="*/ 168 w 36"/>
                  <a:gd name="T11" fmla="*/ 0 h 39"/>
                  <a:gd name="T12" fmla="*/ 0 60000 65536"/>
                  <a:gd name="T13" fmla="*/ 0 60000 65536"/>
                  <a:gd name="T14" fmla="*/ 0 60000 65536"/>
                  <a:gd name="T15" fmla="*/ 0 60000 65536"/>
                  <a:gd name="T16" fmla="*/ 0 60000 65536"/>
                  <a:gd name="T17" fmla="*/ 0 60000 65536"/>
                  <a:gd name="T18" fmla="*/ 0 w 36"/>
                  <a:gd name="T19" fmla="*/ 0 h 39"/>
                  <a:gd name="T20" fmla="*/ 36 w 36"/>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36" h="39">
                    <a:moveTo>
                      <a:pt x="21" y="0"/>
                    </a:moveTo>
                    <a:cubicBezTo>
                      <a:pt x="30" y="3"/>
                      <a:pt x="36" y="18"/>
                      <a:pt x="30" y="29"/>
                    </a:cubicBezTo>
                    <a:cubicBezTo>
                      <a:pt x="21" y="31"/>
                      <a:pt x="1" y="23"/>
                      <a:pt x="5" y="38"/>
                    </a:cubicBezTo>
                    <a:cubicBezTo>
                      <a:pt x="0" y="39"/>
                      <a:pt x="4" y="30"/>
                      <a:pt x="3" y="27"/>
                    </a:cubicBezTo>
                    <a:cubicBezTo>
                      <a:pt x="11" y="27"/>
                      <a:pt x="19" y="27"/>
                      <a:pt x="28" y="27"/>
                    </a:cubicBezTo>
                    <a:cubicBezTo>
                      <a:pt x="35" y="17"/>
                      <a:pt x="26" y="5"/>
                      <a:pt x="21"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62" name="Freeform 492"/>
              <p:cNvSpPr>
                <a:spLocks/>
              </p:cNvSpPr>
              <p:nvPr/>
            </p:nvSpPr>
            <p:spPr bwMode="auto">
              <a:xfrm>
                <a:off x="2827" y="2186"/>
                <a:ext cx="14" cy="18"/>
              </a:xfrm>
              <a:custGeom>
                <a:avLst/>
                <a:gdLst>
                  <a:gd name="T0" fmla="*/ 0 w 7"/>
                  <a:gd name="T1" fmla="*/ 0 h 9"/>
                  <a:gd name="T2" fmla="*/ 56 w 7"/>
                  <a:gd name="T3" fmla="*/ 16 h 9"/>
                  <a:gd name="T4" fmla="*/ 0 w 7"/>
                  <a:gd name="T5" fmla="*/ 72 h 9"/>
                  <a:gd name="T6" fmla="*/ 40 w 7"/>
                  <a:gd name="T7" fmla="*/ 40 h 9"/>
                  <a:gd name="T8" fmla="*/ 0 w 7"/>
                  <a:gd name="T9" fmla="*/ 0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0" y="0"/>
                    </a:moveTo>
                    <a:cubicBezTo>
                      <a:pt x="3" y="0"/>
                      <a:pt x="5" y="1"/>
                      <a:pt x="7" y="2"/>
                    </a:cubicBezTo>
                    <a:cubicBezTo>
                      <a:pt x="7" y="7"/>
                      <a:pt x="5" y="9"/>
                      <a:pt x="0" y="9"/>
                    </a:cubicBezTo>
                    <a:cubicBezTo>
                      <a:pt x="1" y="7"/>
                      <a:pt x="5" y="8"/>
                      <a:pt x="5" y="5"/>
                    </a:cubicBezTo>
                    <a:cubicBezTo>
                      <a:pt x="4" y="2"/>
                      <a:pt x="0" y="3"/>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63" name="Freeform 493"/>
              <p:cNvSpPr>
                <a:spLocks/>
              </p:cNvSpPr>
              <p:nvPr/>
            </p:nvSpPr>
            <p:spPr bwMode="auto">
              <a:xfrm>
                <a:off x="2823" y="2219"/>
                <a:ext cx="22" cy="22"/>
              </a:xfrm>
              <a:custGeom>
                <a:avLst/>
                <a:gdLst>
                  <a:gd name="T0" fmla="*/ 0 w 11"/>
                  <a:gd name="T1" fmla="*/ 0 h 11"/>
                  <a:gd name="T2" fmla="*/ 88 w 11"/>
                  <a:gd name="T3" fmla="*/ 88 h 11"/>
                  <a:gd name="T4" fmla="*/ 0 w 11"/>
                  <a:gd name="T5" fmla="*/ 0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0"/>
                    </a:moveTo>
                    <a:cubicBezTo>
                      <a:pt x="5" y="2"/>
                      <a:pt x="8" y="6"/>
                      <a:pt x="11" y="11"/>
                    </a:cubicBezTo>
                    <a:cubicBezTo>
                      <a:pt x="6" y="8"/>
                      <a:pt x="3" y="4"/>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64" name="Freeform 494"/>
              <p:cNvSpPr>
                <a:spLocks/>
              </p:cNvSpPr>
              <p:nvPr/>
            </p:nvSpPr>
            <p:spPr bwMode="auto">
              <a:xfrm>
                <a:off x="2855" y="2213"/>
                <a:ext cx="26" cy="28"/>
              </a:xfrm>
              <a:custGeom>
                <a:avLst/>
                <a:gdLst>
                  <a:gd name="T0" fmla="*/ 0 w 13"/>
                  <a:gd name="T1" fmla="*/ 112 h 14"/>
                  <a:gd name="T2" fmla="*/ 104 w 13"/>
                  <a:gd name="T3" fmla="*/ 0 h 14"/>
                  <a:gd name="T4" fmla="*/ 0 w 13"/>
                  <a:gd name="T5" fmla="*/ 112 h 14"/>
                  <a:gd name="T6" fmla="*/ 0 60000 65536"/>
                  <a:gd name="T7" fmla="*/ 0 60000 65536"/>
                  <a:gd name="T8" fmla="*/ 0 60000 65536"/>
                  <a:gd name="T9" fmla="*/ 0 w 13"/>
                  <a:gd name="T10" fmla="*/ 0 h 14"/>
                  <a:gd name="T11" fmla="*/ 13 w 13"/>
                  <a:gd name="T12" fmla="*/ 14 h 14"/>
                </a:gdLst>
                <a:ahLst/>
                <a:cxnLst>
                  <a:cxn ang="T6">
                    <a:pos x="T0" y="T1"/>
                  </a:cxn>
                  <a:cxn ang="T7">
                    <a:pos x="T2" y="T3"/>
                  </a:cxn>
                  <a:cxn ang="T8">
                    <a:pos x="T4" y="T5"/>
                  </a:cxn>
                </a:cxnLst>
                <a:rect l="T9" t="T10" r="T11" b="T12"/>
                <a:pathLst>
                  <a:path w="13" h="14">
                    <a:moveTo>
                      <a:pt x="0" y="14"/>
                    </a:moveTo>
                    <a:cubicBezTo>
                      <a:pt x="3" y="8"/>
                      <a:pt x="8" y="4"/>
                      <a:pt x="13" y="0"/>
                    </a:cubicBezTo>
                    <a:cubicBezTo>
                      <a:pt x="9" y="6"/>
                      <a:pt x="5" y="10"/>
                      <a:pt x="0" y="1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65" name="Freeform 495"/>
              <p:cNvSpPr>
                <a:spLocks/>
              </p:cNvSpPr>
              <p:nvPr/>
            </p:nvSpPr>
            <p:spPr bwMode="auto">
              <a:xfrm>
                <a:off x="2881" y="2196"/>
                <a:ext cx="36" cy="27"/>
              </a:xfrm>
              <a:custGeom>
                <a:avLst/>
                <a:gdLst>
                  <a:gd name="T0" fmla="*/ 0 w 18"/>
                  <a:gd name="T1" fmla="*/ 73 h 13"/>
                  <a:gd name="T2" fmla="*/ 16 w 18"/>
                  <a:gd name="T3" fmla="*/ 17 h 13"/>
                  <a:gd name="T4" fmla="*/ 104 w 18"/>
                  <a:gd name="T5" fmla="*/ 116 h 13"/>
                  <a:gd name="T6" fmla="*/ 0 w 18"/>
                  <a:gd name="T7" fmla="*/ 73 h 13"/>
                  <a:gd name="T8" fmla="*/ 0 60000 65536"/>
                  <a:gd name="T9" fmla="*/ 0 60000 65536"/>
                  <a:gd name="T10" fmla="*/ 0 60000 65536"/>
                  <a:gd name="T11" fmla="*/ 0 60000 65536"/>
                  <a:gd name="T12" fmla="*/ 0 w 18"/>
                  <a:gd name="T13" fmla="*/ 0 h 13"/>
                  <a:gd name="T14" fmla="*/ 18 w 18"/>
                  <a:gd name="T15" fmla="*/ 13 h 13"/>
                </a:gdLst>
                <a:ahLst/>
                <a:cxnLst>
                  <a:cxn ang="T8">
                    <a:pos x="T0" y="T1"/>
                  </a:cxn>
                  <a:cxn ang="T9">
                    <a:pos x="T2" y="T3"/>
                  </a:cxn>
                  <a:cxn ang="T10">
                    <a:pos x="T4" y="T5"/>
                  </a:cxn>
                  <a:cxn ang="T11">
                    <a:pos x="T6" y="T7"/>
                  </a:cxn>
                </a:cxnLst>
                <a:rect l="T12" t="T13" r="T14" b="T15"/>
                <a:pathLst>
                  <a:path w="18" h="13">
                    <a:moveTo>
                      <a:pt x="0" y="8"/>
                    </a:moveTo>
                    <a:cubicBezTo>
                      <a:pt x="0" y="5"/>
                      <a:pt x="1" y="4"/>
                      <a:pt x="2" y="2"/>
                    </a:cubicBezTo>
                    <a:cubicBezTo>
                      <a:pt x="10" y="0"/>
                      <a:pt x="18" y="9"/>
                      <a:pt x="13" y="13"/>
                    </a:cubicBezTo>
                    <a:cubicBezTo>
                      <a:pt x="13" y="6"/>
                      <a:pt x="3" y="0"/>
                      <a:pt x="0" y="8"/>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66" name="Freeform 496"/>
              <p:cNvSpPr>
                <a:spLocks/>
              </p:cNvSpPr>
              <p:nvPr/>
            </p:nvSpPr>
            <p:spPr bwMode="auto">
              <a:xfrm>
                <a:off x="2899" y="2339"/>
                <a:ext cx="116" cy="250"/>
              </a:xfrm>
              <a:custGeom>
                <a:avLst/>
                <a:gdLst>
                  <a:gd name="T0" fmla="*/ 0 w 58"/>
                  <a:gd name="T1" fmla="*/ 0 h 125"/>
                  <a:gd name="T2" fmla="*/ 376 w 58"/>
                  <a:gd name="T3" fmla="*/ 680 h 125"/>
                  <a:gd name="T4" fmla="*/ 464 w 58"/>
                  <a:gd name="T5" fmla="*/ 1000 h 125"/>
                  <a:gd name="T6" fmla="*/ 352 w 58"/>
                  <a:gd name="T7" fmla="*/ 696 h 125"/>
                  <a:gd name="T8" fmla="*/ 160 w 58"/>
                  <a:gd name="T9" fmla="*/ 480 h 125"/>
                  <a:gd name="T10" fmla="*/ 0 w 58"/>
                  <a:gd name="T11" fmla="*/ 0 h 125"/>
                  <a:gd name="T12" fmla="*/ 0 60000 65536"/>
                  <a:gd name="T13" fmla="*/ 0 60000 65536"/>
                  <a:gd name="T14" fmla="*/ 0 60000 65536"/>
                  <a:gd name="T15" fmla="*/ 0 60000 65536"/>
                  <a:gd name="T16" fmla="*/ 0 60000 65536"/>
                  <a:gd name="T17" fmla="*/ 0 60000 65536"/>
                  <a:gd name="T18" fmla="*/ 0 w 58"/>
                  <a:gd name="T19" fmla="*/ 0 h 125"/>
                  <a:gd name="T20" fmla="*/ 58 w 58"/>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58" h="125">
                    <a:moveTo>
                      <a:pt x="0" y="0"/>
                    </a:moveTo>
                    <a:cubicBezTo>
                      <a:pt x="34" y="10"/>
                      <a:pt x="11" y="76"/>
                      <a:pt x="47" y="85"/>
                    </a:cubicBezTo>
                    <a:cubicBezTo>
                      <a:pt x="45" y="104"/>
                      <a:pt x="47" y="118"/>
                      <a:pt x="58" y="125"/>
                    </a:cubicBezTo>
                    <a:cubicBezTo>
                      <a:pt x="46" y="120"/>
                      <a:pt x="42" y="106"/>
                      <a:pt x="44" y="87"/>
                    </a:cubicBezTo>
                    <a:cubicBezTo>
                      <a:pt x="38" y="76"/>
                      <a:pt x="26" y="71"/>
                      <a:pt x="20" y="60"/>
                    </a:cubicBezTo>
                    <a:cubicBezTo>
                      <a:pt x="24" y="29"/>
                      <a:pt x="15" y="11"/>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67" name="Freeform 497"/>
              <p:cNvSpPr>
                <a:spLocks/>
              </p:cNvSpPr>
              <p:nvPr/>
            </p:nvSpPr>
            <p:spPr bwMode="auto">
              <a:xfrm>
                <a:off x="3019" y="2208"/>
                <a:ext cx="200" cy="381"/>
              </a:xfrm>
              <a:custGeom>
                <a:avLst/>
                <a:gdLst>
                  <a:gd name="T0" fmla="*/ 0 w 100"/>
                  <a:gd name="T1" fmla="*/ 1532 h 190"/>
                  <a:gd name="T2" fmla="*/ 216 w 100"/>
                  <a:gd name="T3" fmla="*/ 792 h 190"/>
                  <a:gd name="T4" fmla="*/ 752 w 100"/>
                  <a:gd name="T5" fmla="*/ 233 h 190"/>
                  <a:gd name="T6" fmla="*/ 800 w 100"/>
                  <a:gd name="T7" fmla="*/ 0 h 190"/>
                  <a:gd name="T8" fmla="*/ 232 w 100"/>
                  <a:gd name="T9" fmla="*/ 776 h 190"/>
                  <a:gd name="T10" fmla="*/ 0 w 100"/>
                  <a:gd name="T11" fmla="*/ 1532 h 190"/>
                  <a:gd name="T12" fmla="*/ 0 60000 65536"/>
                  <a:gd name="T13" fmla="*/ 0 60000 65536"/>
                  <a:gd name="T14" fmla="*/ 0 60000 65536"/>
                  <a:gd name="T15" fmla="*/ 0 60000 65536"/>
                  <a:gd name="T16" fmla="*/ 0 60000 65536"/>
                  <a:gd name="T17" fmla="*/ 0 60000 65536"/>
                  <a:gd name="T18" fmla="*/ 0 w 100"/>
                  <a:gd name="T19" fmla="*/ 0 h 190"/>
                  <a:gd name="T20" fmla="*/ 100 w 100"/>
                  <a:gd name="T21" fmla="*/ 190 h 190"/>
                </a:gdLst>
                <a:ahLst/>
                <a:cxnLst>
                  <a:cxn ang="T12">
                    <a:pos x="T0" y="T1"/>
                  </a:cxn>
                  <a:cxn ang="T13">
                    <a:pos x="T2" y="T3"/>
                  </a:cxn>
                  <a:cxn ang="T14">
                    <a:pos x="T4" y="T5"/>
                  </a:cxn>
                  <a:cxn ang="T15">
                    <a:pos x="T6" y="T7"/>
                  </a:cxn>
                  <a:cxn ang="T16">
                    <a:pos x="T8" y="T9"/>
                  </a:cxn>
                  <a:cxn ang="T17">
                    <a:pos x="T10" y="T11"/>
                  </a:cxn>
                </a:cxnLst>
                <a:rect l="T18" t="T19" r="T20" b="T21"/>
                <a:pathLst>
                  <a:path w="100" h="190">
                    <a:moveTo>
                      <a:pt x="0" y="190"/>
                    </a:moveTo>
                    <a:cubicBezTo>
                      <a:pt x="25" y="176"/>
                      <a:pt x="31" y="142"/>
                      <a:pt x="27" y="98"/>
                    </a:cubicBezTo>
                    <a:cubicBezTo>
                      <a:pt x="48" y="74"/>
                      <a:pt x="73" y="54"/>
                      <a:pt x="94" y="29"/>
                    </a:cubicBezTo>
                    <a:cubicBezTo>
                      <a:pt x="96" y="19"/>
                      <a:pt x="88" y="0"/>
                      <a:pt x="100" y="0"/>
                    </a:cubicBezTo>
                    <a:cubicBezTo>
                      <a:pt x="95" y="51"/>
                      <a:pt x="55" y="66"/>
                      <a:pt x="29" y="96"/>
                    </a:cubicBezTo>
                    <a:cubicBezTo>
                      <a:pt x="33" y="141"/>
                      <a:pt x="29" y="178"/>
                      <a:pt x="0" y="19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68" name="Freeform 498"/>
              <p:cNvSpPr>
                <a:spLocks/>
              </p:cNvSpPr>
              <p:nvPr/>
            </p:nvSpPr>
            <p:spPr bwMode="auto">
              <a:xfrm>
                <a:off x="2993" y="1986"/>
                <a:ext cx="406" cy="214"/>
              </a:xfrm>
              <a:custGeom>
                <a:avLst/>
                <a:gdLst>
                  <a:gd name="T0" fmla="*/ 944 w 203"/>
                  <a:gd name="T1" fmla="*/ 856 h 107"/>
                  <a:gd name="T2" fmla="*/ 1048 w 203"/>
                  <a:gd name="T3" fmla="*/ 800 h 107"/>
                  <a:gd name="T4" fmla="*/ 856 w 203"/>
                  <a:gd name="T5" fmla="*/ 408 h 107"/>
                  <a:gd name="T6" fmla="*/ 1064 w 203"/>
                  <a:gd name="T7" fmla="*/ 392 h 107"/>
                  <a:gd name="T8" fmla="*/ 1088 w 203"/>
                  <a:gd name="T9" fmla="*/ 496 h 107"/>
                  <a:gd name="T10" fmla="*/ 1264 w 203"/>
                  <a:gd name="T11" fmla="*/ 496 h 107"/>
                  <a:gd name="T12" fmla="*/ 1392 w 203"/>
                  <a:gd name="T13" fmla="*/ 728 h 107"/>
                  <a:gd name="T14" fmla="*/ 1600 w 203"/>
                  <a:gd name="T15" fmla="*/ 176 h 107"/>
                  <a:gd name="T16" fmla="*/ 1296 w 203"/>
                  <a:gd name="T17" fmla="*/ 176 h 107"/>
                  <a:gd name="T18" fmla="*/ 1264 w 203"/>
                  <a:gd name="T19" fmla="*/ 336 h 107"/>
                  <a:gd name="T20" fmla="*/ 944 w 203"/>
                  <a:gd name="T21" fmla="*/ 336 h 107"/>
                  <a:gd name="T22" fmla="*/ 888 w 203"/>
                  <a:gd name="T23" fmla="*/ 232 h 107"/>
                  <a:gd name="T24" fmla="*/ 832 w 203"/>
                  <a:gd name="T25" fmla="*/ 408 h 107"/>
                  <a:gd name="T26" fmla="*/ 352 w 203"/>
                  <a:gd name="T27" fmla="*/ 408 h 107"/>
                  <a:gd name="T28" fmla="*/ 72 w 203"/>
                  <a:gd name="T29" fmla="*/ 144 h 107"/>
                  <a:gd name="T30" fmla="*/ 176 w 203"/>
                  <a:gd name="T31" fmla="*/ 0 h 107"/>
                  <a:gd name="T32" fmla="*/ 336 w 203"/>
                  <a:gd name="T33" fmla="*/ 392 h 107"/>
                  <a:gd name="T34" fmla="*/ 816 w 203"/>
                  <a:gd name="T35" fmla="*/ 392 h 107"/>
                  <a:gd name="T36" fmla="*/ 832 w 203"/>
                  <a:gd name="T37" fmla="*/ 216 h 107"/>
                  <a:gd name="T38" fmla="*/ 904 w 203"/>
                  <a:gd name="T39" fmla="*/ 216 h 107"/>
                  <a:gd name="T40" fmla="*/ 944 w 203"/>
                  <a:gd name="T41" fmla="*/ 320 h 107"/>
                  <a:gd name="T42" fmla="*/ 1248 w 203"/>
                  <a:gd name="T43" fmla="*/ 320 h 107"/>
                  <a:gd name="T44" fmla="*/ 1264 w 203"/>
                  <a:gd name="T45" fmla="*/ 160 h 107"/>
                  <a:gd name="T46" fmla="*/ 1624 w 203"/>
                  <a:gd name="T47" fmla="*/ 160 h 107"/>
                  <a:gd name="T48" fmla="*/ 1408 w 203"/>
                  <a:gd name="T49" fmla="*/ 728 h 107"/>
                  <a:gd name="T50" fmla="*/ 1264 w 203"/>
                  <a:gd name="T51" fmla="*/ 512 h 107"/>
                  <a:gd name="T52" fmla="*/ 1064 w 203"/>
                  <a:gd name="T53" fmla="*/ 512 h 107"/>
                  <a:gd name="T54" fmla="*/ 1064 w 203"/>
                  <a:gd name="T55" fmla="*/ 408 h 107"/>
                  <a:gd name="T56" fmla="*/ 872 w 203"/>
                  <a:gd name="T57" fmla="*/ 408 h 107"/>
                  <a:gd name="T58" fmla="*/ 1088 w 203"/>
                  <a:gd name="T59" fmla="*/ 800 h 107"/>
                  <a:gd name="T60" fmla="*/ 944 w 203"/>
                  <a:gd name="T61" fmla="*/ 856 h 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03"/>
                  <a:gd name="T94" fmla="*/ 0 h 107"/>
                  <a:gd name="T95" fmla="*/ 203 w 203"/>
                  <a:gd name="T96" fmla="*/ 107 h 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03" h="107">
                    <a:moveTo>
                      <a:pt x="118" y="107"/>
                    </a:moveTo>
                    <a:cubicBezTo>
                      <a:pt x="117" y="99"/>
                      <a:pt x="124" y="100"/>
                      <a:pt x="131" y="100"/>
                    </a:cubicBezTo>
                    <a:cubicBezTo>
                      <a:pt x="122" y="85"/>
                      <a:pt x="101" y="81"/>
                      <a:pt x="107" y="51"/>
                    </a:cubicBezTo>
                    <a:cubicBezTo>
                      <a:pt x="112" y="47"/>
                      <a:pt x="125" y="50"/>
                      <a:pt x="133" y="49"/>
                    </a:cubicBezTo>
                    <a:cubicBezTo>
                      <a:pt x="136" y="51"/>
                      <a:pt x="136" y="57"/>
                      <a:pt x="136" y="62"/>
                    </a:cubicBezTo>
                    <a:cubicBezTo>
                      <a:pt x="143" y="62"/>
                      <a:pt x="151" y="62"/>
                      <a:pt x="158" y="62"/>
                    </a:cubicBezTo>
                    <a:cubicBezTo>
                      <a:pt x="160" y="75"/>
                      <a:pt x="163" y="87"/>
                      <a:pt x="174" y="91"/>
                    </a:cubicBezTo>
                    <a:cubicBezTo>
                      <a:pt x="167" y="52"/>
                      <a:pt x="184" y="37"/>
                      <a:pt x="200" y="22"/>
                    </a:cubicBezTo>
                    <a:cubicBezTo>
                      <a:pt x="188" y="22"/>
                      <a:pt x="175" y="22"/>
                      <a:pt x="162" y="22"/>
                    </a:cubicBezTo>
                    <a:cubicBezTo>
                      <a:pt x="157" y="25"/>
                      <a:pt x="163" y="39"/>
                      <a:pt x="158" y="42"/>
                    </a:cubicBezTo>
                    <a:cubicBezTo>
                      <a:pt x="145" y="42"/>
                      <a:pt x="131" y="42"/>
                      <a:pt x="118" y="42"/>
                    </a:cubicBezTo>
                    <a:cubicBezTo>
                      <a:pt x="113" y="41"/>
                      <a:pt x="120" y="27"/>
                      <a:pt x="111" y="29"/>
                    </a:cubicBezTo>
                    <a:cubicBezTo>
                      <a:pt x="101" y="28"/>
                      <a:pt x="111" y="48"/>
                      <a:pt x="104" y="51"/>
                    </a:cubicBezTo>
                    <a:cubicBezTo>
                      <a:pt x="81" y="48"/>
                      <a:pt x="61" y="56"/>
                      <a:pt x="44" y="51"/>
                    </a:cubicBezTo>
                    <a:cubicBezTo>
                      <a:pt x="26" y="46"/>
                      <a:pt x="21" y="26"/>
                      <a:pt x="9" y="18"/>
                    </a:cubicBezTo>
                    <a:cubicBezTo>
                      <a:pt x="9" y="7"/>
                      <a:pt x="17" y="5"/>
                      <a:pt x="22" y="0"/>
                    </a:cubicBezTo>
                    <a:cubicBezTo>
                      <a:pt x="0" y="7"/>
                      <a:pt x="19" y="42"/>
                      <a:pt x="42" y="49"/>
                    </a:cubicBezTo>
                    <a:cubicBezTo>
                      <a:pt x="60" y="55"/>
                      <a:pt x="84" y="44"/>
                      <a:pt x="102" y="49"/>
                    </a:cubicBezTo>
                    <a:cubicBezTo>
                      <a:pt x="107" y="46"/>
                      <a:pt x="103" y="33"/>
                      <a:pt x="104" y="27"/>
                    </a:cubicBezTo>
                    <a:cubicBezTo>
                      <a:pt x="107" y="27"/>
                      <a:pt x="110" y="27"/>
                      <a:pt x="113" y="27"/>
                    </a:cubicBezTo>
                    <a:cubicBezTo>
                      <a:pt x="121" y="24"/>
                      <a:pt x="117" y="35"/>
                      <a:pt x="118" y="40"/>
                    </a:cubicBezTo>
                    <a:cubicBezTo>
                      <a:pt x="130" y="40"/>
                      <a:pt x="143" y="40"/>
                      <a:pt x="156" y="40"/>
                    </a:cubicBezTo>
                    <a:cubicBezTo>
                      <a:pt x="161" y="38"/>
                      <a:pt x="157" y="26"/>
                      <a:pt x="158" y="20"/>
                    </a:cubicBezTo>
                    <a:cubicBezTo>
                      <a:pt x="173" y="20"/>
                      <a:pt x="188" y="20"/>
                      <a:pt x="203" y="20"/>
                    </a:cubicBezTo>
                    <a:cubicBezTo>
                      <a:pt x="188" y="38"/>
                      <a:pt x="168" y="51"/>
                      <a:pt x="176" y="91"/>
                    </a:cubicBezTo>
                    <a:cubicBezTo>
                      <a:pt x="172" y="97"/>
                      <a:pt x="154" y="81"/>
                      <a:pt x="158" y="64"/>
                    </a:cubicBezTo>
                    <a:cubicBezTo>
                      <a:pt x="150" y="64"/>
                      <a:pt x="142" y="64"/>
                      <a:pt x="133" y="64"/>
                    </a:cubicBezTo>
                    <a:cubicBezTo>
                      <a:pt x="133" y="60"/>
                      <a:pt x="133" y="56"/>
                      <a:pt x="133" y="51"/>
                    </a:cubicBezTo>
                    <a:cubicBezTo>
                      <a:pt x="125" y="51"/>
                      <a:pt x="117" y="51"/>
                      <a:pt x="109" y="51"/>
                    </a:cubicBezTo>
                    <a:cubicBezTo>
                      <a:pt x="104" y="81"/>
                      <a:pt x="123" y="87"/>
                      <a:pt x="136" y="100"/>
                    </a:cubicBezTo>
                    <a:cubicBezTo>
                      <a:pt x="133" y="105"/>
                      <a:pt x="118" y="99"/>
                      <a:pt x="118" y="10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69" name="Freeform 499"/>
              <p:cNvSpPr>
                <a:spLocks/>
              </p:cNvSpPr>
              <p:nvPr/>
            </p:nvSpPr>
            <p:spPr bwMode="auto">
              <a:xfrm>
                <a:off x="2943" y="1888"/>
                <a:ext cx="94" cy="94"/>
              </a:xfrm>
              <a:custGeom>
                <a:avLst/>
                <a:gdLst>
                  <a:gd name="T0" fmla="*/ 0 w 47"/>
                  <a:gd name="T1" fmla="*/ 0 h 47"/>
                  <a:gd name="T2" fmla="*/ 376 w 47"/>
                  <a:gd name="T3" fmla="*/ 376 h 47"/>
                  <a:gd name="T4" fmla="*/ 0 w 47"/>
                  <a:gd name="T5" fmla="*/ 0 h 47"/>
                  <a:gd name="T6" fmla="*/ 0 60000 65536"/>
                  <a:gd name="T7" fmla="*/ 0 60000 65536"/>
                  <a:gd name="T8" fmla="*/ 0 60000 65536"/>
                  <a:gd name="T9" fmla="*/ 0 w 47"/>
                  <a:gd name="T10" fmla="*/ 0 h 47"/>
                  <a:gd name="T11" fmla="*/ 47 w 47"/>
                  <a:gd name="T12" fmla="*/ 47 h 47"/>
                </a:gdLst>
                <a:ahLst/>
                <a:cxnLst>
                  <a:cxn ang="T6">
                    <a:pos x="T0" y="T1"/>
                  </a:cxn>
                  <a:cxn ang="T7">
                    <a:pos x="T2" y="T3"/>
                  </a:cxn>
                  <a:cxn ang="T8">
                    <a:pos x="T4" y="T5"/>
                  </a:cxn>
                </a:cxnLst>
                <a:rect l="T9" t="T10" r="T11" b="T12"/>
                <a:pathLst>
                  <a:path w="47" h="47">
                    <a:moveTo>
                      <a:pt x="0" y="0"/>
                    </a:moveTo>
                    <a:cubicBezTo>
                      <a:pt x="17" y="14"/>
                      <a:pt x="32" y="30"/>
                      <a:pt x="47" y="47"/>
                    </a:cubicBezTo>
                    <a:cubicBezTo>
                      <a:pt x="30" y="32"/>
                      <a:pt x="15" y="16"/>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70" name="Freeform 500"/>
              <p:cNvSpPr>
                <a:spLocks/>
              </p:cNvSpPr>
              <p:nvPr/>
            </p:nvSpPr>
            <p:spPr bwMode="auto">
              <a:xfrm>
                <a:off x="1708" y="1926"/>
                <a:ext cx="76" cy="100"/>
              </a:xfrm>
              <a:custGeom>
                <a:avLst/>
                <a:gdLst>
                  <a:gd name="T0" fmla="*/ 16 w 38"/>
                  <a:gd name="T1" fmla="*/ 360 h 50"/>
                  <a:gd name="T2" fmla="*/ 72 w 38"/>
                  <a:gd name="T3" fmla="*/ 384 h 50"/>
                  <a:gd name="T4" fmla="*/ 304 w 38"/>
                  <a:gd name="T5" fmla="*/ 96 h 50"/>
                  <a:gd name="T6" fmla="*/ 304 w 38"/>
                  <a:gd name="T7" fmla="*/ 112 h 50"/>
                  <a:gd name="T8" fmla="*/ 120 w 38"/>
                  <a:gd name="T9" fmla="*/ 112 h 50"/>
                  <a:gd name="T10" fmla="*/ 104 w 38"/>
                  <a:gd name="T11" fmla="*/ 400 h 50"/>
                  <a:gd name="T12" fmla="*/ 0 w 38"/>
                  <a:gd name="T13" fmla="*/ 384 h 50"/>
                  <a:gd name="T14" fmla="*/ 0 w 38"/>
                  <a:gd name="T15" fmla="*/ 360 h 50"/>
                  <a:gd name="T16" fmla="*/ 16 w 38"/>
                  <a:gd name="T17" fmla="*/ 36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50"/>
                  <a:gd name="T29" fmla="*/ 38 w 38"/>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50">
                    <a:moveTo>
                      <a:pt x="2" y="45"/>
                    </a:moveTo>
                    <a:cubicBezTo>
                      <a:pt x="4" y="47"/>
                      <a:pt x="6" y="48"/>
                      <a:pt x="9" y="48"/>
                    </a:cubicBezTo>
                    <a:cubicBezTo>
                      <a:pt x="18" y="36"/>
                      <a:pt x="4" y="0"/>
                      <a:pt x="38" y="12"/>
                    </a:cubicBezTo>
                    <a:cubicBezTo>
                      <a:pt x="38" y="13"/>
                      <a:pt x="38" y="13"/>
                      <a:pt x="38" y="14"/>
                    </a:cubicBezTo>
                    <a:cubicBezTo>
                      <a:pt x="30" y="14"/>
                      <a:pt x="23" y="14"/>
                      <a:pt x="15" y="14"/>
                    </a:cubicBezTo>
                    <a:cubicBezTo>
                      <a:pt x="14" y="26"/>
                      <a:pt x="18" y="42"/>
                      <a:pt x="13" y="50"/>
                    </a:cubicBezTo>
                    <a:cubicBezTo>
                      <a:pt x="8" y="50"/>
                      <a:pt x="2" y="50"/>
                      <a:pt x="0" y="48"/>
                    </a:cubicBezTo>
                    <a:cubicBezTo>
                      <a:pt x="0" y="47"/>
                      <a:pt x="0" y="46"/>
                      <a:pt x="0" y="45"/>
                    </a:cubicBezTo>
                    <a:cubicBezTo>
                      <a:pt x="0" y="45"/>
                      <a:pt x="1" y="45"/>
                      <a:pt x="2" y="45"/>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71" name="Freeform 501"/>
              <p:cNvSpPr>
                <a:spLocks/>
              </p:cNvSpPr>
              <p:nvPr/>
            </p:nvSpPr>
            <p:spPr bwMode="auto">
              <a:xfrm>
                <a:off x="1814" y="1986"/>
                <a:ext cx="30" cy="321"/>
              </a:xfrm>
              <a:custGeom>
                <a:avLst/>
                <a:gdLst>
                  <a:gd name="T0" fmla="*/ 0 w 15"/>
                  <a:gd name="T1" fmla="*/ 0 h 160"/>
                  <a:gd name="T2" fmla="*/ 16 w 15"/>
                  <a:gd name="T3" fmla="*/ 0 h 160"/>
                  <a:gd name="T4" fmla="*/ 56 w 15"/>
                  <a:gd name="T5" fmla="*/ 16 h 160"/>
                  <a:gd name="T6" fmla="*/ 40 w 15"/>
                  <a:gd name="T7" fmla="*/ 1292 h 160"/>
                  <a:gd name="T8" fmla="*/ 40 w 15"/>
                  <a:gd name="T9" fmla="*/ 1276 h 160"/>
                  <a:gd name="T10" fmla="*/ 56 w 15"/>
                  <a:gd name="T11" fmla="*/ 32 h 160"/>
                  <a:gd name="T12" fmla="*/ 0 w 15"/>
                  <a:gd name="T13" fmla="*/ 16 h 160"/>
                  <a:gd name="T14" fmla="*/ 0 w 15"/>
                  <a:gd name="T15" fmla="*/ 0 h 160"/>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160"/>
                  <a:gd name="T26" fmla="*/ 15 w 15"/>
                  <a:gd name="T27" fmla="*/ 160 h 1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160">
                    <a:moveTo>
                      <a:pt x="0" y="0"/>
                    </a:moveTo>
                    <a:cubicBezTo>
                      <a:pt x="1" y="0"/>
                      <a:pt x="2" y="0"/>
                      <a:pt x="2" y="0"/>
                    </a:cubicBezTo>
                    <a:cubicBezTo>
                      <a:pt x="4" y="0"/>
                      <a:pt x="5" y="2"/>
                      <a:pt x="7" y="2"/>
                    </a:cubicBezTo>
                    <a:cubicBezTo>
                      <a:pt x="15" y="42"/>
                      <a:pt x="14" y="135"/>
                      <a:pt x="5" y="160"/>
                    </a:cubicBezTo>
                    <a:cubicBezTo>
                      <a:pt x="5" y="160"/>
                      <a:pt x="5" y="159"/>
                      <a:pt x="5" y="158"/>
                    </a:cubicBezTo>
                    <a:cubicBezTo>
                      <a:pt x="12" y="115"/>
                      <a:pt x="10" y="51"/>
                      <a:pt x="7" y="4"/>
                    </a:cubicBezTo>
                    <a:cubicBezTo>
                      <a:pt x="4" y="4"/>
                      <a:pt x="2" y="3"/>
                      <a:pt x="0" y="2"/>
                    </a:cubicBezTo>
                    <a:cubicBezTo>
                      <a:pt x="0" y="1"/>
                      <a:pt x="0" y="1"/>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72" name="Freeform 502"/>
              <p:cNvSpPr>
                <a:spLocks/>
              </p:cNvSpPr>
              <p:nvPr/>
            </p:nvSpPr>
            <p:spPr bwMode="auto">
              <a:xfrm>
                <a:off x="1662" y="2152"/>
                <a:ext cx="24" cy="12"/>
              </a:xfrm>
              <a:custGeom>
                <a:avLst/>
                <a:gdLst>
                  <a:gd name="T0" fmla="*/ 0 w 12"/>
                  <a:gd name="T1" fmla="*/ 48 h 6"/>
                  <a:gd name="T2" fmla="*/ 96 w 12"/>
                  <a:gd name="T3" fmla="*/ 48 h 6"/>
                  <a:gd name="T4" fmla="*/ 72 w 12"/>
                  <a:gd name="T5" fmla="*/ 48 h 6"/>
                  <a:gd name="T6" fmla="*/ 24 w 12"/>
                  <a:gd name="T7" fmla="*/ 48 h 6"/>
                  <a:gd name="T8" fmla="*/ 0 w 12"/>
                  <a:gd name="T9" fmla="*/ 48 h 6"/>
                  <a:gd name="T10" fmla="*/ 0 60000 65536"/>
                  <a:gd name="T11" fmla="*/ 0 60000 65536"/>
                  <a:gd name="T12" fmla="*/ 0 60000 65536"/>
                  <a:gd name="T13" fmla="*/ 0 60000 65536"/>
                  <a:gd name="T14" fmla="*/ 0 60000 65536"/>
                  <a:gd name="T15" fmla="*/ 0 w 12"/>
                  <a:gd name="T16" fmla="*/ 0 h 6"/>
                  <a:gd name="T17" fmla="*/ 12 w 12"/>
                  <a:gd name="T18" fmla="*/ 6 h 6"/>
                </a:gdLst>
                <a:ahLst/>
                <a:cxnLst>
                  <a:cxn ang="T10">
                    <a:pos x="T0" y="T1"/>
                  </a:cxn>
                  <a:cxn ang="T11">
                    <a:pos x="T2" y="T3"/>
                  </a:cxn>
                  <a:cxn ang="T12">
                    <a:pos x="T4" y="T5"/>
                  </a:cxn>
                  <a:cxn ang="T13">
                    <a:pos x="T6" y="T7"/>
                  </a:cxn>
                  <a:cxn ang="T14">
                    <a:pos x="T8" y="T9"/>
                  </a:cxn>
                </a:cxnLst>
                <a:rect l="T15" t="T16" r="T17" b="T18"/>
                <a:pathLst>
                  <a:path w="12" h="6">
                    <a:moveTo>
                      <a:pt x="0" y="6"/>
                    </a:moveTo>
                    <a:cubicBezTo>
                      <a:pt x="0" y="0"/>
                      <a:pt x="12" y="0"/>
                      <a:pt x="12" y="6"/>
                    </a:cubicBezTo>
                    <a:cubicBezTo>
                      <a:pt x="11" y="6"/>
                      <a:pt x="10" y="6"/>
                      <a:pt x="9" y="6"/>
                    </a:cubicBezTo>
                    <a:cubicBezTo>
                      <a:pt x="6" y="3"/>
                      <a:pt x="6" y="5"/>
                      <a:pt x="3" y="6"/>
                    </a:cubicBezTo>
                    <a:cubicBezTo>
                      <a:pt x="2" y="6"/>
                      <a:pt x="1" y="6"/>
                      <a:pt x="0" y="6"/>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73" name="Freeform 503"/>
              <p:cNvSpPr>
                <a:spLocks/>
              </p:cNvSpPr>
              <p:nvPr/>
            </p:nvSpPr>
            <p:spPr bwMode="auto">
              <a:xfrm>
                <a:off x="1654" y="1990"/>
                <a:ext cx="36" cy="12"/>
              </a:xfrm>
              <a:custGeom>
                <a:avLst/>
                <a:gdLst>
                  <a:gd name="T0" fmla="*/ 0 w 18"/>
                  <a:gd name="T1" fmla="*/ 0 h 6"/>
                  <a:gd name="T2" fmla="*/ 16 w 18"/>
                  <a:gd name="T3" fmla="*/ 0 h 6"/>
                  <a:gd name="T4" fmla="*/ 144 w 18"/>
                  <a:gd name="T5" fmla="*/ 16 h 6"/>
                  <a:gd name="T6" fmla="*/ 144 w 18"/>
                  <a:gd name="T7" fmla="*/ 32 h 6"/>
                  <a:gd name="T8" fmla="*/ 0 w 18"/>
                  <a:gd name="T9" fmla="*/ 16 h 6"/>
                  <a:gd name="T10" fmla="*/ 0 w 18"/>
                  <a:gd name="T11" fmla="*/ 0 h 6"/>
                  <a:gd name="T12" fmla="*/ 0 60000 65536"/>
                  <a:gd name="T13" fmla="*/ 0 60000 65536"/>
                  <a:gd name="T14" fmla="*/ 0 60000 65536"/>
                  <a:gd name="T15" fmla="*/ 0 60000 65536"/>
                  <a:gd name="T16" fmla="*/ 0 60000 65536"/>
                  <a:gd name="T17" fmla="*/ 0 60000 65536"/>
                  <a:gd name="T18" fmla="*/ 0 w 18"/>
                  <a:gd name="T19" fmla="*/ 0 h 6"/>
                  <a:gd name="T20" fmla="*/ 18 w 18"/>
                  <a:gd name="T21" fmla="*/ 6 h 6"/>
                </a:gdLst>
                <a:ahLst/>
                <a:cxnLst>
                  <a:cxn ang="T12">
                    <a:pos x="T0" y="T1"/>
                  </a:cxn>
                  <a:cxn ang="T13">
                    <a:pos x="T2" y="T3"/>
                  </a:cxn>
                  <a:cxn ang="T14">
                    <a:pos x="T4" y="T5"/>
                  </a:cxn>
                  <a:cxn ang="T15">
                    <a:pos x="T6" y="T7"/>
                  </a:cxn>
                  <a:cxn ang="T16">
                    <a:pos x="T8" y="T9"/>
                  </a:cxn>
                  <a:cxn ang="T17">
                    <a:pos x="T10" y="T11"/>
                  </a:cxn>
                </a:cxnLst>
                <a:rect l="T18" t="T19" r="T20" b="T21"/>
                <a:pathLst>
                  <a:path w="18" h="6">
                    <a:moveTo>
                      <a:pt x="0" y="0"/>
                    </a:moveTo>
                    <a:cubicBezTo>
                      <a:pt x="1" y="0"/>
                      <a:pt x="1" y="0"/>
                      <a:pt x="2" y="0"/>
                    </a:cubicBezTo>
                    <a:cubicBezTo>
                      <a:pt x="5" y="3"/>
                      <a:pt x="12" y="2"/>
                      <a:pt x="18" y="2"/>
                    </a:cubicBezTo>
                    <a:cubicBezTo>
                      <a:pt x="18" y="3"/>
                      <a:pt x="18" y="4"/>
                      <a:pt x="18" y="4"/>
                    </a:cubicBezTo>
                    <a:cubicBezTo>
                      <a:pt x="11" y="4"/>
                      <a:pt x="3" y="6"/>
                      <a:pt x="0" y="2"/>
                    </a:cubicBezTo>
                    <a:cubicBezTo>
                      <a:pt x="0" y="2"/>
                      <a:pt x="0" y="1"/>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74" name="Freeform 504"/>
              <p:cNvSpPr>
                <a:spLocks/>
              </p:cNvSpPr>
              <p:nvPr/>
            </p:nvSpPr>
            <p:spPr bwMode="auto">
              <a:xfrm>
                <a:off x="2078" y="1954"/>
                <a:ext cx="52" cy="90"/>
              </a:xfrm>
              <a:custGeom>
                <a:avLst/>
                <a:gdLst>
                  <a:gd name="T0" fmla="*/ 176 w 26"/>
                  <a:gd name="T1" fmla="*/ 0 h 45"/>
                  <a:gd name="T2" fmla="*/ 32 w 26"/>
                  <a:gd name="T3" fmla="*/ 72 h 45"/>
                  <a:gd name="T4" fmla="*/ 104 w 26"/>
                  <a:gd name="T5" fmla="*/ 200 h 45"/>
                  <a:gd name="T6" fmla="*/ 0 w 26"/>
                  <a:gd name="T7" fmla="*/ 360 h 45"/>
                  <a:gd name="T8" fmla="*/ 0 w 26"/>
                  <a:gd name="T9" fmla="*/ 40 h 45"/>
                  <a:gd name="T10" fmla="*/ 176 w 26"/>
                  <a:gd name="T11" fmla="*/ 0 h 45"/>
                  <a:gd name="T12" fmla="*/ 0 60000 65536"/>
                  <a:gd name="T13" fmla="*/ 0 60000 65536"/>
                  <a:gd name="T14" fmla="*/ 0 60000 65536"/>
                  <a:gd name="T15" fmla="*/ 0 60000 65536"/>
                  <a:gd name="T16" fmla="*/ 0 60000 65536"/>
                  <a:gd name="T17" fmla="*/ 0 60000 65536"/>
                  <a:gd name="T18" fmla="*/ 0 w 26"/>
                  <a:gd name="T19" fmla="*/ 0 h 45"/>
                  <a:gd name="T20" fmla="*/ 26 w 26"/>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6" h="45">
                    <a:moveTo>
                      <a:pt x="22" y="0"/>
                    </a:moveTo>
                    <a:cubicBezTo>
                      <a:pt x="26" y="4"/>
                      <a:pt x="15" y="12"/>
                      <a:pt x="4" y="9"/>
                    </a:cubicBezTo>
                    <a:cubicBezTo>
                      <a:pt x="1" y="20"/>
                      <a:pt x="11" y="19"/>
                      <a:pt x="13" y="25"/>
                    </a:cubicBezTo>
                    <a:cubicBezTo>
                      <a:pt x="15" y="37"/>
                      <a:pt x="8" y="42"/>
                      <a:pt x="0" y="45"/>
                    </a:cubicBezTo>
                    <a:cubicBezTo>
                      <a:pt x="0" y="31"/>
                      <a:pt x="0" y="18"/>
                      <a:pt x="0" y="5"/>
                    </a:cubicBezTo>
                    <a:cubicBezTo>
                      <a:pt x="7" y="3"/>
                      <a:pt x="21" y="8"/>
                      <a:pt x="22"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75" name="Freeform 505"/>
              <p:cNvSpPr>
                <a:spLocks/>
              </p:cNvSpPr>
              <p:nvPr/>
            </p:nvSpPr>
            <p:spPr bwMode="auto">
              <a:xfrm>
                <a:off x="2064" y="2178"/>
                <a:ext cx="46" cy="49"/>
              </a:xfrm>
              <a:custGeom>
                <a:avLst/>
                <a:gdLst>
                  <a:gd name="T0" fmla="*/ 0 w 23"/>
                  <a:gd name="T1" fmla="*/ 0 h 24"/>
                  <a:gd name="T2" fmla="*/ 160 w 23"/>
                  <a:gd name="T3" fmla="*/ 204 h 24"/>
                  <a:gd name="T4" fmla="*/ 160 w 23"/>
                  <a:gd name="T5" fmla="*/ 188 h 24"/>
                  <a:gd name="T6" fmla="*/ 0 w 23"/>
                  <a:gd name="T7" fmla="*/ 0 h 24"/>
                  <a:gd name="T8" fmla="*/ 0 60000 65536"/>
                  <a:gd name="T9" fmla="*/ 0 60000 65536"/>
                  <a:gd name="T10" fmla="*/ 0 60000 65536"/>
                  <a:gd name="T11" fmla="*/ 0 60000 65536"/>
                  <a:gd name="T12" fmla="*/ 0 w 23"/>
                  <a:gd name="T13" fmla="*/ 0 h 24"/>
                  <a:gd name="T14" fmla="*/ 23 w 23"/>
                  <a:gd name="T15" fmla="*/ 24 h 24"/>
                </a:gdLst>
                <a:ahLst/>
                <a:cxnLst>
                  <a:cxn ang="T8">
                    <a:pos x="T0" y="T1"/>
                  </a:cxn>
                  <a:cxn ang="T9">
                    <a:pos x="T2" y="T3"/>
                  </a:cxn>
                  <a:cxn ang="T10">
                    <a:pos x="T4" y="T5"/>
                  </a:cxn>
                  <a:cxn ang="T11">
                    <a:pos x="T6" y="T7"/>
                  </a:cxn>
                </a:cxnLst>
                <a:rect l="T12" t="T13" r="T14" b="T15"/>
                <a:pathLst>
                  <a:path w="23" h="24">
                    <a:moveTo>
                      <a:pt x="0" y="0"/>
                    </a:moveTo>
                    <a:cubicBezTo>
                      <a:pt x="6" y="7"/>
                      <a:pt x="23" y="15"/>
                      <a:pt x="20" y="24"/>
                    </a:cubicBezTo>
                    <a:cubicBezTo>
                      <a:pt x="20" y="23"/>
                      <a:pt x="20" y="23"/>
                      <a:pt x="20" y="22"/>
                    </a:cubicBezTo>
                    <a:cubicBezTo>
                      <a:pt x="15" y="13"/>
                      <a:pt x="5" y="8"/>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76" name="Freeform 506"/>
              <p:cNvSpPr>
                <a:spLocks/>
              </p:cNvSpPr>
              <p:nvPr/>
            </p:nvSpPr>
            <p:spPr bwMode="auto">
              <a:xfrm>
                <a:off x="1988" y="2048"/>
                <a:ext cx="76" cy="76"/>
              </a:xfrm>
              <a:custGeom>
                <a:avLst/>
                <a:gdLst>
                  <a:gd name="T0" fmla="*/ 0 w 38"/>
                  <a:gd name="T1" fmla="*/ 0 h 38"/>
                  <a:gd name="T2" fmla="*/ 304 w 38"/>
                  <a:gd name="T3" fmla="*/ 304 h 38"/>
                  <a:gd name="T4" fmla="*/ 288 w 38"/>
                  <a:gd name="T5" fmla="*/ 304 h 38"/>
                  <a:gd name="T6" fmla="*/ 0 w 38"/>
                  <a:gd name="T7" fmla="*/ 0 h 38"/>
                  <a:gd name="T8" fmla="*/ 0 60000 65536"/>
                  <a:gd name="T9" fmla="*/ 0 60000 65536"/>
                  <a:gd name="T10" fmla="*/ 0 60000 65536"/>
                  <a:gd name="T11" fmla="*/ 0 60000 65536"/>
                  <a:gd name="T12" fmla="*/ 0 w 38"/>
                  <a:gd name="T13" fmla="*/ 0 h 38"/>
                  <a:gd name="T14" fmla="*/ 38 w 38"/>
                  <a:gd name="T15" fmla="*/ 38 h 38"/>
                </a:gdLst>
                <a:ahLst/>
                <a:cxnLst>
                  <a:cxn ang="T8">
                    <a:pos x="T0" y="T1"/>
                  </a:cxn>
                  <a:cxn ang="T9">
                    <a:pos x="T2" y="T3"/>
                  </a:cxn>
                  <a:cxn ang="T10">
                    <a:pos x="T4" y="T5"/>
                  </a:cxn>
                  <a:cxn ang="T11">
                    <a:pos x="T6" y="T7"/>
                  </a:cxn>
                </a:cxnLst>
                <a:rect l="T12" t="T13" r="T14" b="T15"/>
                <a:pathLst>
                  <a:path w="38" h="38">
                    <a:moveTo>
                      <a:pt x="0" y="0"/>
                    </a:moveTo>
                    <a:cubicBezTo>
                      <a:pt x="14" y="12"/>
                      <a:pt x="26" y="24"/>
                      <a:pt x="38" y="38"/>
                    </a:cubicBezTo>
                    <a:cubicBezTo>
                      <a:pt x="37" y="38"/>
                      <a:pt x="37" y="38"/>
                      <a:pt x="36" y="38"/>
                    </a:cubicBezTo>
                    <a:cubicBezTo>
                      <a:pt x="25" y="24"/>
                      <a:pt x="11" y="14"/>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77" name="Freeform 507"/>
              <p:cNvSpPr>
                <a:spLocks/>
              </p:cNvSpPr>
              <p:nvPr/>
            </p:nvSpPr>
            <p:spPr bwMode="auto">
              <a:xfrm>
                <a:off x="1980" y="2004"/>
                <a:ext cx="40" cy="44"/>
              </a:xfrm>
              <a:custGeom>
                <a:avLst/>
                <a:gdLst>
                  <a:gd name="T0" fmla="*/ 32 w 20"/>
                  <a:gd name="T1" fmla="*/ 176 h 22"/>
                  <a:gd name="T2" fmla="*/ 160 w 20"/>
                  <a:gd name="T3" fmla="*/ 88 h 22"/>
                  <a:gd name="T4" fmla="*/ 144 w 20"/>
                  <a:gd name="T5" fmla="*/ 88 h 22"/>
                  <a:gd name="T6" fmla="*/ 32 w 20"/>
                  <a:gd name="T7" fmla="*/ 176 h 22"/>
                  <a:gd name="T8" fmla="*/ 0 60000 65536"/>
                  <a:gd name="T9" fmla="*/ 0 60000 65536"/>
                  <a:gd name="T10" fmla="*/ 0 60000 65536"/>
                  <a:gd name="T11" fmla="*/ 0 60000 65536"/>
                  <a:gd name="T12" fmla="*/ 0 w 20"/>
                  <a:gd name="T13" fmla="*/ 0 h 22"/>
                  <a:gd name="T14" fmla="*/ 20 w 20"/>
                  <a:gd name="T15" fmla="*/ 22 h 22"/>
                </a:gdLst>
                <a:ahLst/>
                <a:cxnLst>
                  <a:cxn ang="T8">
                    <a:pos x="T0" y="T1"/>
                  </a:cxn>
                  <a:cxn ang="T9">
                    <a:pos x="T2" y="T3"/>
                  </a:cxn>
                  <a:cxn ang="T10">
                    <a:pos x="T4" y="T5"/>
                  </a:cxn>
                  <a:cxn ang="T11">
                    <a:pos x="T6" y="T7"/>
                  </a:cxn>
                </a:cxnLst>
                <a:rect l="T12" t="T13" r="T14" b="T15"/>
                <a:pathLst>
                  <a:path w="20" h="22">
                    <a:moveTo>
                      <a:pt x="4" y="22"/>
                    </a:moveTo>
                    <a:cubicBezTo>
                      <a:pt x="0" y="19"/>
                      <a:pt x="16" y="0"/>
                      <a:pt x="20" y="11"/>
                    </a:cubicBezTo>
                    <a:cubicBezTo>
                      <a:pt x="19" y="11"/>
                      <a:pt x="18" y="11"/>
                      <a:pt x="18" y="11"/>
                    </a:cubicBezTo>
                    <a:cubicBezTo>
                      <a:pt x="10" y="12"/>
                      <a:pt x="8" y="18"/>
                      <a:pt x="4" y="2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78" name="Freeform 508"/>
              <p:cNvSpPr>
                <a:spLocks/>
              </p:cNvSpPr>
              <p:nvPr/>
            </p:nvSpPr>
            <p:spPr bwMode="auto">
              <a:xfrm>
                <a:off x="2016" y="2026"/>
                <a:ext cx="22" cy="22"/>
              </a:xfrm>
              <a:custGeom>
                <a:avLst/>
                <a:gdLst>
                  <a:gd name="T0" fmla="*/ 0 w 11"/>
                  <a:gd name="T1" fmla="*/ 0 h 11"/>
                  <a:gd name="T2" fmla="*/ 16 w 11"/>
                  <a:gd name="T3" fmla="*/ 0 h 11"/>
                  <a:gd name="T4" fmla="*/ 88 w 11"/>
                  <a:gd name="T5" fmla="*/ 88 h 11"/>
                  <a:gd name="T6" fmla="*/ 0 w 11"/>
                  <a:gd name="T7" fmla="*/ 0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0"/>
                    </a:moveTo>
                    <a:cubicBezTo>
                      <a:pt x="0" y="0"/>
                      <a:pt x="1" y="0"/>
                      <a:pt x="2" y="0"/>
                    </a:cubicBezTo>
                    <a:cubicBezTo>
                      <a:pt x="3" y="5"/>
                      <a:pt x="9" y="6"/>
                      <a:pt x="11" y="11"/>
                    </a:cubicBezTo>
                    <a:cubicBezTo>
                      <a:pt x="6" y="8"/>
                      <a:pt x="2" y="5"/>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79" name="Freeform 509"/>
              <p:cNvSpPr>
                <a:spLocks/>
              </p:cNvSpPr>
              <p:nvPr/>
            </p:nvSpPr>
            <p:spPr bwMode="auto">
              <a:xfrm>
                <a:off x="1984" y="1976"/>
                <a:ext cx="62" cy="64"/>
              </a:xfrm>
              <a:custGeom>
                <a:avLst/>
                <a:gdLst>
                  <a:gd name="T0" fmla="*/ 0 w 31"/>
                  <a:gd name="T1" fmla="*/ 0 h 32"/>
                  <a:gd name="T2" fmla="*/ 248 w 31"/>
                  <a:gd name="T3" fmla="*/ 256 h 32"/>
                  <a:gd name="T4" fmla="*/ 0 w 31"/>
                  <a:gd name="T5" fmla="*/ 24 h 32"/>
                  <a:gd name="T6" fmla="*/ 0 w 31"/>
                  <a:gd name="T7" fmla="*/ 0 h 32"/>
                  <a:gd name="T8" fmla="*/ 0 60000 65536"/>
                  <a:gd name="T9" fmla="*/ 0 60000 65536"/>
                  <a:gd name="T10" fmla="*/ 0 60000 65536"/>
                  <a:gd name="T11" fmla="*/ 0 60000 65536"/>
                  <a:gd name="T12" fmla="*/ 0 w 31"/>
                  <a:gd name="T13" fmla="*/ 0 h 32"/>
                  <a:gd name="T14" fmla="*/ 31 w 31"/>
                  <a:gd name="T15" fmla="*/ 32 h 32"/>
                </a:gdLst>
                <a:ahLst/>
                <a:cxnLst>
                  <a:cxn ang="T8">
                    <a:pos x="T0" y="T1"/>
                  </a:cxn>
                  <a:cxn ang="T9">
                    <a:pos x="T2" y="T3"/>
                  </a:cxn>
                  <a:cxn ang="T10">
                    <a:pos x="T4" y="T5"/>
                  </a:cxn>
                  <a:cxn ang="T11">
                    <a:pos x="T6" y="T7"/>
                  </a:cxn>
                </a:cxnLst>
                <a:rect l="T12" t="T13" r="T14" b="T15"/>
                <a:pathLst>
                  <a:path w="31" h="32">
                    <a:moveTo>
                      <a:pt x="0" y="0"/>
                    </a:moveTo>
                    <a:cubicBezTo>
                      <a:pt x="11" y="10"/>
                      <a:pt x="22" y="20"/>
                      <a:pt x="31" y="32"/>
                    </a:cubicBezTo>
                    <a:cubicBezTo>
                      <a:pt x="19" y="23"/>
                      <a:pt x="12" y="11"/>
                      <a:pt x="0" y="3"/>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80" name="Freeform 510"/>
              <p:cNvSpPr>
                <a:spLocks/>
              </p:cNvSpPr>
              <p:nvPr/>
            </p:nvSpPr>
            <p:spPr bwMode="auto">
              <a:xfrm>
                <a:off x="2016" y="1990"/>
                <a:ext cx="48" cy="46"/>
              </a:xfrm>
              <a:custGeom>
                <a:avLst/>
                <a:gdLst>
                  <a:gd name="T0" fmla="*/ 0 w 24"/>
                  <a:gd name="T1" fmla="*/ 0 h 23"/>
                  <a:gd name="T2" fmla="*/ 16 w 24"/>
                  <a:gd name="T3" fmla="*/ 0 h 23"/>
                  <a:gd name="T4" fmla="*/ 16 w 24"/>
                  <a:gd name="T5" fmla="*/ 16 h 23"/>
                  <a:gd name="T6" fmla="*/ 176 w 24"/>
                  <a:gd name="T7" fmla="*/ 160 h 23"/>
                  <a:gd name="T8" fmla="*/ 192 w 24"/>
                  <a:gd name="T9" fmla="*/ 160 h 23"/>
                  <a:gd name="T10" fmla="*/ 0 w 24"/>
                  <a:gd name="T11" fmla="*/ 0 h 23"/>
                  <a:gd name="T12" fmla="*/ 0 60000 65536"/>
                  <a:gd name="T13" fmla="*/ 0 60000 65536"/>
                  <a:gd name="T14" fmla="*/ 0 60000 65536"/>
                  <a:gd name="T15" fmla="*/ 0 60000 65536"/>
                  <a:gd name="T16" fmla="*/ 0 60000 65536"/>
                  <a:gd name="T17" fmla="*/ 0 60000 65536"/>
                  <a:gd name="T18" fmla="*/ 0 w 24"/>
                  <a:gd name="T19" fmla="*/ 0 h 23"/>
                  <a:gd name="T20" fmla="*/ 24 w 24"/>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24" h="23">
                    <a:moveTo>
                      <a:pt x="0" y="0"/>
                    </a:moveTo>
                    <a:cubicBezTo>
                      <a:pt x="0" y="0"/>
                      <a:pt x="1" y="0"/>
                      <a:pt x="2" y="0"/>
                    </a:cubicBezTo>
                    <a:cubicBezTo>
                      <a:pt x="2" y="1"/>
                      <a:pt x="2" y="2"/>
                      <a:pt x="2" y="2"/>
                    </a:cubicBezTo>
                    <a:cubicBezTo>
                      <a:pt x="10" y="7"/>
                      <a:pt x="14" y="15"/>
                      <a:pt x="22" y="20"/>
                    </a:cubicBezTo>
                    <a:cubicBezTo>
                      <a:pt x="23" y="20"/>
                      <a:pt x="23" y="20"/>
                      <a:pt x="24" y="20"/>
                    </a:cubicBezTo>
                    <a:cubicBezTo>
                      <a:pt x="15" y="23"/>
                      <a:pt x="7" y="6"/>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81" name="Freeform 511"/>
              <p:cNvSpPr>
                <a:spLocks/>
              </p:cNvSpPr>
              <p:nvPr/>
            </p:nvSpPr>
            <p:spPr bwMode="auto">
              <a:xfrm>
                <a:off x="2008" y="1972"/>
                <a:ext cx="62" cy="58"/>
              </a:xfrm>
              <a:custGeom>
                <a:avLst/>
                <a:gdLst>
                  <a:gd name="T0" fmla="*/ 32 w 31"/>
                  <a:gd name="T1" fmla="*/ 72 h 29"/>
                  <a:gd name="T2" fmla="*/ 192 w 31"/>
                  <a:gd name="T3" fmla="*/ 16 h 29"/>
                  <a:gd name="T4" fmla="*/ 224 w 31"/>
                  <a:gd name="T5" fmla="*/ 232 h 29"/>
                  <a:gd name="T6" fmla="*/ 208 w 31"/>
                  <a:gd name="T7" fmla="*/ 232 h 29"/>
                  <a:gd name="T8" fmla="*/ 168 w 31"/>
                  <a:gd name="T9" fmla="*/ 40 h 29"/>
                  <a:gd name="T10" fmla="*/ 48 w 31"/>
                  <a:gd name="T11" fmla="*/ 72 h 29"/>
                  <a:gd name="T12" fmla="*/ 32 w 31"/>
                  <a:gd name="T13" fmla="*/ 72 h 29"/>
                  <a:gd name="T14" fmla="*/ 0 60000 65536"/>
                  <a:gd name="T15" fmla="*/ 0 60000 65536"/>
                  <a:gd name="T16" fmla="*/ 0 60000 65536"/>
                  <a:gd name="T17" fmla="*/ 0 60000 65536"/>
                  <a:gd name="T18" fmla="*/ 0 60000 65536"/>
                  <a:gd name="T19" fmla="*/ 0 60000 65536"/>
                  <a:gd name="T20" fmla="*/ 0 60000 65536"/>
                  <a:gd name="T21" fmla="*/ 0 w 31"/>
                  <a:gd name="T22" fmla="*/ 0 h 29"/>
                  <a:gd name="T23" fmla="*/ 31 w 31"/>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9">
                    <a:moveTo>
                      <a:pt x="4" y="9"/>
                    </a:moveTo>
                    <a:cubicBezTo>
                      <a:pt x="0" y="5"/>
                      <a:pt x="14" y="0"/>
                      <a:pt x="24" y="2"/>
                    </a:cubicBezTo>
                    <a:cubicBezTo>
                      <a:pt x="23" y="13"/>
                      <a:pt x="31" y="16"/>
                      <a:pt x="28" y="29"/>
                    </a:cubicBezTo>
                    <a:cubicBezTo>
                      <a:pt x="27" y="29"/>
                      <a:pt x="27" y="29"/>
                      <a:pt x="26" y="29"/>
                    </a:cubicBezTo>
                    <a:cubicBezTo>
                      <a:pt x="29" y="16"/>
                      <a:pt x="20" y="16"/>
                      <a:pt x="21" y="5"/>
                    </a:cubicBezTo>
                    <a:cubicBezTo>
                      <a:pt x="13" y="3"/>
                      <a:pt x="9" y="6"/>
                      <a:pt x="6" y="9"/>
                    </a:cubicBezTo>
                    <a:cubicBezTo>
                      <a:pt x="5" y="9"/>
                      <a:pt x="4" y="9"/>
                      <a:pt x="4" y="9"/>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82" name="Freeform 512"/>
              <p:cNvSpPr>
                <a:spLocks/>
              </p:cNvSpPr>
              <p:nvPr/>
            </p:nvSpPr>
            <p:spPr bwMode="auto">
              <a:xfrm>
                <a:off x="1836" y="1976"/>
                <a:ext cx="268" cy="261"/>
              </a:xfrm>
              <a:custGeom>
                <a:avLst/>
                <a:gdLst>
                  <a:gd name="T0" fmla="*/ 592 w 134"/>
                  <a:gd name="T1" fmla="*/ 24 h 130"/>
                  <a:gd name="T2" fmla="*/ 72 w 134"/>
                  <a:gd name="T3" fmla="*/ 72 h 130"/>
                  <a:gd name="T4" fmla="*/ 56 w 134"/>
                  <a:gd name="T5" fmla="*/ 528 h 130"/>
                  <a:gd name="T6" fmla="*/ 56 w 134"/>
                  <a:gd name="T7" fmla="*/ 980 h 130"/>
                  <a:gd name="T8" fmla="*/ 552 w 134"/>
                  <a:gd name="T9" fmla="*/ 996 h 130"/>
                  <a:gd name="T10" fmla="*/ 1072 w 134"/>
                  <a:gd name="T11" fmla="*/ 996 h 130"/>
                  <a:gd name="T12" fmla="*/ 1072 w 134"/>
                  <a:gd name="T13" fmla="*/ 1012 h 130"/>
                  <a:gd name="T14" fmla="*/ 40 w 134"/>
                  <a:gd name="T15" fmla="*/ 1012 h 130"/>
                  <a:gd name="T16" fmla="*/ 40 w 134"/>
                  <a:gd name="T17" fmla="*/ 56 h 130"/>
                  <a:gd name="T18" fmla="*/ 592 w 134"/>
                  <a:gd name="T19" fmla="*/ 0 h 130"/>
                  <a:gd name="T20" fmla="*/ 592 w 134"/>
                  <a:gd name="T21" fmla="*/ 24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
                  <a:gd name="T34" fmla="*/ 0 h 130"/>
                  <a:gd name="T35" fmla="*/ 134 w 134"/>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 h="130">
                    <a:moveTo>
                      <a:pt x="74" y="3"/>
                    </a:moveTo>
                    <a:cubicBezTo>
                      <a:pt x="51" y="4"/>
                      <a:pt x="37" y="13"/>
                      <a:pt x="9" y="9"/>
                    </a:cubicBezTo>
                    <a:cubicBezTo>
                      <a:pt x="5" y="24"/>
                      <a:pt x="7" y="42"/>
                      <a:pt x="7" y="65"/>
                    </a:cubicBezTo>
                    <a:cubicBezTo>
                      <a:pt x="7" y="78"/>
                      <a:pt x="0" y="112"/>
                      <a:pt x="7" y="121"/>
                    </a:cubicBezTo>
                    <a:cubicBezTo>
                      <a:pt x="14" y="130"/>
                      <a:pt x="56" y="123"/>
                      <a:pt x="69" y="123"/>
                    </a:cubicBezTo>
                    <a:cubicBezTo>
                      <a:pt x="96" y="123"/>
                      <a:pt x="114" y="123"/>
                      <a:pt x="134" y="123"/>
                    </a:cubicBezTo>
                    <a:cubicBezTo>
                      <a:pt x="134" y="124"/>
                      <a:pt x="134" y="124"/>
                      <a:pt x="134" y="125"/>
                    </a:cubicBezTo>
                    <a:cubicBezTo>
                      <a:pt x="91" y="125"/>
                      <a:pt x="48" y="125"/>
                      <a:pt x="5" y="125"/>
                    </a:cubicBezTo>
                    <a:cubicBezTo>
                      <a:pt x="5" y="86"/>
                      <a:pt x="5" y="46"/>
                      <a:pt x="5" y="7"/>
                    </a:cubicBezTo>
                    <a:cubicBezTo>
                      <a:pt x="34" y="11"/>
                      <a:pt x="50" y="1"/>
                      <a:pt x="74" y="0"/>
                    </a:cubicBezTo>
                    <a:cubicBezTo>
                      <a:pt x="74" y="1"/>
                      <a:pt x="74" y="2"/>
                      <a:pt x="74" y="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83" name="Freeform 513"/>
              <p:cNvSpPr>
                <a:spLocks/>
              </p:cNvSpPr>
              <p:nvPr/>
            </p:nvSpPr>
            <p:spPr bwMode="auto">
              <a:xfrm>
                <a:off x="3023" y="1986"/>
                <a:ext cx="166" cy="94"/>
              </a:xfrm>
              <a:custGeom>
                <a:avLst/>
                <a:gdLst>
                  <a:gd name="T0" fmla="*/ 24 w 83"/>
                  <a:gd name="T1" fmla="*/ 144 h 47"/>
                  <a:gd name="T2" fmla="*/ 0 w 83"/>
                  <a:gd name="T3" fmla="*/ 144 h 47"/>
                  <a:gd name="T4" fmla="*/ 144 w 83"/>
                  <a:gd name="T5" fmla="*/ 16 h 47"/>
                  <a:gd name="T6" fmla="*/ 320 w 83"/>
                  <a:gd name="T7" fmla="*/ 232 h 47"/>
                  <a:gd name="T8" fmla="*/ 664 w 83"/>
                  <a:gd name="T9" fmla="*/ 232 h 47"/>
                  <a:gd name="T10" fmla="*/ 664 w 83"/>
                  <a:gd name="T11" fmla="*/ 336 h 47"/>
                  <a:gd name="T12" fmla="*/ 24 w 83"/>
                  <a:gd name="T13" fmla="*/ 144 h 47"/>
                  <a:gd name="T14" fmla="*/ 0 60000 65536"/>
                  <a:gd name="T15" fmla="*/ 0 60000 65536"/>
                  <a:gd name="T16" fmla="*/ 0 60000 65536"/>
                  <a:gd name="T17" fmla="*/ 0 60000 65536"/>
                  <a:gd name="T18" fmla="*/ 0 60000 65536"/>
                  <a:gd name="T19" fmla="*/ 0 60000 65536"/>
                  <a:gd name="T20" fmla="*/ 0 60000 65536"/>
                  <a:gd name="T21" fmla="*/ 0 w 83"/>
                  <a:gd name="T22" fmla="*/ 0 h 47"/>
                  <a:gd name="T23" fmla="*/ 83 w 83"/>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47">
                    <a:moveTo>
                      <a:pt x="3" y="18"/>
                    </a:moveTo>
                    <a:cubicBezTo>
                      <a:pt x="2" y="18"/>
                      <a:pt x="1" y="18"/>
                      <a:pt x="0" y="18"/>
                    </a:cubicBezTo>
                    <a:cubicBezTo>
                      <a:pt x="2" y="9"/>
                      <a:pt x="14" y="0"/>
                      <a:pt x="18" y="2"/>
                    </a:cubicBezTo>
                    <a:cubicBezTo>
                      <a:pt x="24" y="12"/>
                      <a:pt x="36" y="17"/>
                      <a:pt x="40" y="29"/>
                    </a:cubicBezTo>
                    <a:cubicBezTo>
                      <a:pt x="55" y="29"/>
                      <a:pt x="69" y="29"/>
                      <a:pt x="83" y="29"/>
                    </a:cubicBezTo>
                    <a:cubicBezTo>
                      <a:pt x="83" y="33"/>
                      <a:pt x="83" y="38"/>
                      <a:pt x="83" y="42"/>
                    </a:cubicBezTo>
                    <a:cubicBezTo>
                      <a:pt x="43" y="47"/>
                      <a:pt x="16" y="39"/>
                      <a:pt x="3" y="18"/>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784" name="Freeform 514"/>
              <p:cNvSpPr>
                <a:spLocks/>
              </p:cNvSpPr>
              <p:nvPr/>
            </p:nvSpPr>
            <p:spPr bwMode="auto">
              <a:xfrm>
                <a:off x="3029" y="1990"/>
                <a:ext cx="164" cy="92"/>
              </a:xfrm>
              <a:custGeom>
                <a:avLst/>
                <a:gdLst>
                  <a:gd name="T0" fmla="*/ 0 w 82"/>
                  <a:gd name="T1" fmla="*/ 128 h 46"/>
                  <a:gd name="T2" fmla="*/ 640 w 82"/>
                  <a:gd name="T3" fmla="*/ 320 h 46"/>
                  <a:gd name="T4" fmla="*/ 640 w 82"/>
                  <a:gd name="T5" fmla="*/ 216 h 46"/>
                  <a:gd name="T6" fmla="*/ 296 w 82"/>
                  <a:gd name="T7" fmla="*/ 216 h 46"/>
                  <a:gd name="T8" fmla="*/ 120 w 82"/>
                  <a:gd name="T9" fmla="*/ 0 h 46"/>
                  <a:gd name="T10" fmla="*/ 656 w 82"/>
                  <a:gd name="T11" fmla="*/ 200 h 46"/>
                  <a:gd name="T12" fmla="*/ 656 w 82"/>
                  <a:gd name="T13" fmla="*/ 336 h 46"/>
                  <a:gd name="T14" fmla="*/ 0 w 82"/>
                  <a:gd name="T15" fmla="*/ 128 h 46"/>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46"/>
                  <a:gd name="T26" fmla="*/ 82 w 82"/>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46">
                    <a:moveTo>
                      <a:pt x="0" y="16"/>
                    </a:moveTo>
                    <a:cubicBezTo>
                      <a:pt x="13" y="37"/>
                      <a:pt x="40" y="45"/>
                      <a:pt x="80" y="40"/>
                    </a:cubicBezTo>
                    <a:cubicBezTo>
                      <a:pt x="80" y="36"/>
                      <a:pt x="80" y="31"/>
                      <a:pt x="80" y="27"/>
                    </a:cubicBezTo>
                    <a:cubicBezTo>
                      <a:pt x="66" y="27"/>
                      <a:pt x="52" y="27"/>
                      <a:pt x="37" y="27"/>
                    </a:cubicBezTo>
                    <a:cubicBezTo>
                      <a:pt x="33" y="15"/>
                      <a:pt x="21" y="10"/>
                      <a:pt x="15" y="0"/>
                    </a:cubicBezTo>
                    <a:cubicBezTo>
                      <a:pt x="29" y="17"/>
                      <a:pt x="45" y="31"/>
                      <a:pt x="82" y="25"/>
                    </a:cubicBezTo>
                    <a:cubicBezTo>
                      <a:pt x="82" y="30"/>
                      <a:pt x="82" y="36"/>
                      <a:pt x="82" y="42"/>
                    </a:cubicBezTo>
                    <a:cubicBezTo>
                      <a:pt x="42" y="46"/>
                      <a:pt x="11" y="41"/>
                      <a:pt x="0" y="1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85" name="Freeform 515"/>
              <p:cNvSpPr>
                <a:spLocks noEditPoints="1"/>
              </p:cNvSpPr>
              <p:nvPr/>
            </p:nvSpPr>
            <p:spPr bwMode="auto">
              <a:xfrm>
                <a:off x="3237" y="2024"/>
                <a:ext cx="64" cy="38"/>
              </a:xfrm>
              <a:custGeom>
                <a:avLst/>
                <a:gdLst>
                  <a:gd name="T0" fmla="*/ 256 w 32"/>
                  <a:gd name="T1" fmla="*/ 8 h 19"/>
                  <a:gd name="T2" fmla="*/ 256 w 32"/>
                  <a:gd name="T3" fmla="*/ 128 h 19"/>
                  <a:gd name="T4" fmla="*/ 0 w 32"/>
                  <a:gd name="T5" fmla="*/ 128 h 19"/>
                  <a:gd name="T6" fmla="*/ 0 w 32"/>
                  <a:gd name="T7" fmla="*/ 8 h 19"/>
                  <a:gd name="T8" fmla="*/ 256 w 32"/>
                  <a:gd name="T9" fmla="*/ 8 h 19"/>
                  <a:gd name="T10" fmla="*/ 24 w 32"/>
                  <a:gd name="T11" fmla="*/ 112 h 19"/>
                  <a:gd name="T12" fmla="*/ 232 w 32"/>
                  <a:gd name="T13" fmla="*/ 80 h 19"/>
                  <a:gd name="T14" fmla="*/ 232 w 32"/>
                  <a:gd name="T15" fmla="*/ 40 h 19"/>
                  <a:gd name="T16" fmla="*/ 24 w 32"/>
                  <a:gd name="T17" fmla="*/ 24 h 19"/>
                  <a:gd name="T18" fmla="*/ 24 w 32"/>
                  <a:gd name="T19" fmla="*/ 11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9"/>
                  <a:gd name="T32" fmla="*/ 32 w 32"/>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9">
                    <a:moveTo>
                      <a:pt x="32" y="1"/>
                    </a:moveTo>
                    <a:cubicBezTo>
                      <a:pt x="32" y="6"/>
                      <a:pt x="32" y="11"/>
                      <a:pt x="32" y="16"/>
                    </a:cubicBezTo>
                    <a:cubicBezTo>
                      <a:pt x="21" y="16"/>
                      <a:pt x="11" y="16"/>
                      <a:pt x="0" y="16"/>
                    </a:cubicBezTo>
                    <a:cubicBezTo>
                      <a:pt x="0" y="11"/>
                      <a:pt x="0" y="6"/>
                      <a:pt x="0" y="1"/>
                    </a:cubicBezTo>
                    <a:cubicBezTo>
                      <a:pt x="11" y="1"/>
                      <a:pt x="21" y="1"/>
                      <a:pt x="32" y="1"/>
                    </a:cubicBezTo>
                    <a:close/>
                    <a:moveTo>
                      <a:pt x="3" y="14"/>
                    </a:moveTo>
                    <a:cubicBezTo>
                      <a:pt x="11" y="12"/>
                      <a:pt x="28" y="19"/>
                      <a:pt x="29" y="10"/>
                    </a:cubicBezTo>
                    <a:cubicBezTo>
                      <a:pt x="29" y="8"/>
                      <a:pt x="29" y="7"/>
                      <a:pt x="29" y="5"/>
                    </a:cubicBezTo>
                    <a:cubicBezTo>
                      <a:pt x="25" y="0"/>
                      <a:pt x="11" y="5"/>
                      <a:pt x="3" y="3"/>
                    </a:cubicBezTo>
                    <a:cubicBezTo>
                      <a:pt x="3" y="7"/>
                      <a:pt x="3" y="11"/>
                      <a:pt x="3" y="1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786" name="Freeform 516"/>
              <p:cNvSpPr>
                <a:spLocks/>
              </p:cNvSpPr>
              <p:nvPr/>
            </p:nvSpPr>
            <p:spPr bwMode="auto">
              <a:xfrm>
                <a:off x="3429" y="2323"/>
                <a:ext cx="66" cy="96"/>
              </a:xfrm>
              <a:custGeom>
                <a:avLst/>
                <a:gdLst>
                  <a:gd name="T0" fmla="*/ 0 w 33"/>
                  <a:gd name="T1" fmla="*/ 120 h 48"/>
                  <a:gd name="T2" fmla="*/ 232 w 33"/>
                  <a:gd name="T3" fmla="*/ 384 h 48"/>
                  <a:gd name="T4" fmla="*/ 16 w 33"/>
                  <a:gd name="T5" fmla="*/ 96 h 48"/>
                  <a:gd name="T6" fmla="*/ 0 w 33"/>
                  <a:gd name="T7" fmla="*/ 120 h 48"/>
                  <a:gd name="T8" fmla="*/ 0 60000 65536"/>
                  <a:gd name="T9" fmla="*/ 0 60000 65536"/>
                  <a:gd name="T10" fmla="*/ 0 60000 65536"/>
                  <a:gd name="T11" fmla="*/ 0 60000 65536"/>
                  <a:gd name="T12" fmla="*/ 0 w 33"/>
                  <a:gd name="T13" fmla="*/ 0 h 48"/>
                  <a:gd name="T14" fmla="*/ 33 w 33"/>
                  <a:gd name="T15" fmla="*/ 48 h 48"/>
                </a:gdLst>
                <a:ahLst/>
                <a:cxnLst>
                  <a:cxn ang="T8">
                    <a:pos x="T0" y="T1"/>
                  </a:cxn>
                  <a:cxn ang="T9">
                    <a:pos x="T2" y="T3"/>
                  </a:cxn>
                  <a:cxn ang="T10">
                    <a:pos x="T4" y="T5"/>
                  </a:cxn>
                  <a:cxn ang="T11">
                    <a:pos x="T6" y="T7"/>
                  </a:cxn>
                </a:cxnLst>
                <a:rect l="T12" t="T13" r="T14" b="T15"/>
                <a:pathLst>
                  <a:path w="33" h="48">
                    <a:moveTo>
                      <a:pt x="0" y="15"/>
                    </a:moveTo>
                    <a:cubicBezTo>
                      <a:pt x="11" y="0"/>
                      <a:pt x="33" y="26"/>
                      <a:pt x="29" y="48"/>
                    </a:cubicBezTo>
                    <a:cubicBezTo>
                      <a:pt x="28" y="30"/>
                      <a:pt x="18" y="9"/>
                      <a:pt x="2" y="12"/>
                    </a:cubicBezTo>
                    <a:cubicBezTo>
                      <a:pt x="3" y="14"/>
                      <a:pt x="2" y="14"/>
                      <a:pt x="0" y="15"/>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87" name="Freeform 517"/>
              <p:cNvSpPr>
                <a:spLocks/>
              </p:cNvSpPr>
              <p:nvPr/>
            </p:nvSpPr>
            <p:spPr bwMode="auto">
              <a:xfrm>
                <a:off x="3491" y="2375"/>
                <a:ext cx="28" cy="80"/>
              </a:xfrm>
              <a:custGeom>
                <a:avLst/>
                <a:gdLst>
                  <a:gd name="T0" fmla="*/ 0 w 14"/>
                  <a:gd name="T1" fmla="*/ 208 h 40"/>
                  <a:gd name="T2" fmla="*/ 96 w 14"/>
                  <a:gd name="T3" fmla="*/ 280 h 40"/>
                  <a:gd name="T4" fmla="*/ 40 w 14"/>
                  <a:gd name="T5" fmla="*/ 0 h 40"/>
                  <a:gd name="T6" fmla="*/ 112 w 14"/>
                  <a:gd name="T7" fmla="*/ 320 h 40"/>
                  <a:gd name="T8" fmla="*/ 0 w 14"/>
                  <a:gd name="T9" fmla="*/ 208 h 40"/>
                  <a:gd name="T10" fmla="*/ 0 60000 65536"/>
                  <a:gd name="T11" fmla="*/ 0 60000 65536"/>
                  <a:gd name="T12" fmla="*/ 0 60000 65536"/>
                  <a:gd name="T13" fmla="*/ 0 60000 65536"/>
                  <a:gd name="T14" fmla="*/ 0 60000 65536"/>
                  <a:gd name="T15" fmla="*/ 0 w 14"/>
                  <a:gd name="T16" fmla="*/ 0 h 40"/>
                  <a:gd name="T17" fmla="*/ 14 w 14"/>
                  <a:gd name="T18" fmla="*/ 40 h 40"/>
                </a:gdLst>
                <a:ahLst/>
                <a:cxnLst>
                  <a:cxn ang="T10">
                    <a:pos x="T0" y="T1"/>
                  </a:cxn>
                  <a:cxn ang="T11">
                    <a:pos x="T2" y="T3"/>
                  </a:cxn>
                  <a:cxn ang="T12">
                    <a:pos x="T4" y="T5"/>
                  </a:cxn>
                  <a:cxn ang="T13">
                    <a:pos x="T6" y="T7"/>
                  </a:cxn>
                  <a:cxn ang="T14">
                    <a:pos x="T8" y="T9"/>
                  </a:cxn>
                </a:cxnLst>
                <a:rect l="T15" t="T16" r="T17" b="T18"/>
                <a:pathLst>
                  <a:path w="14" h="40">
                    <a:moveTo>
                      <a:pt x="0" y="26"/>
                    </a:moveTo>
                    <a:cubicBezTo>
                      <a:pt x="6" y="28"/>
                      <a:pt x="6" y="34"/>
                      <a:pt x="12" y="35"/>
                    </a:cubicBezTo>
                    <a:cubicBezTo>
                      <a:pt x="8" y="25"/>
                      <a:pt x="2" y="17"/>
                      <a:pt x="5" y="0"/>
                    </a:cubicBezTo>
                    <a:cubicBezTo>
                      <a:pt x="6" y="15"/>
                      <a:pt x="12" y="25"/>
                      <a:pt x="14" y="40"/>
                    </a:cubicBezTo>
                    <a:cubicBezTo>
                      <a:pt x="8" y="36"/>
                      <a:pt x="4" y="32"/>
                      <a:pt x="0" y="2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88" name="Freeform 518"/>
              <p:cNvSpPr>
                <a:spLocks/>
              </p:cNvSpPr>
              <p:nvPr/>
            </p:nvSpPr>
            <p:spPr bwMode="auto">
              <a:xfrm>
                <a:off x="3345" y="2040"/>
                <a:ext cx="164" cy="327"/>
              </a:xfrm>
              <a:custGeom>
                <a:avLst/>
                <a:gdLst>
                  <a:gd name="T0" fmla="*/ 320 w 82"/>
                  <a:gd name="T1" fmla="*/ 1276 h 163"/>
                  <a:gd name="T2" fmla="*/ 176 w 82"/>
                  <a:gd name="T3" fmla="*/ 1292 h 163"/>
                  <a:gd name="T4" fmla="*/ 176 w 82"/>
                  <a:gd name="T5" fmla="*/ 953 h 163"/>
                  <a:gd name="T6" fmla="*/ 32 w 82"/>
                  <a:gd name="T7" fmla="*/ 768 h 163"/>
                  <a:gd name="T8" fmla="*/ 32 w 82"/>
                  <a:gd name="T9" fmla="*/ 233 h 163"/>
                  <a:gd name="T10" fmla="*/ 376 w 82"/>
                  <a:gd name="T11" fmla="*/ 16 h 163"/>
                  <a:gd name="T12" fmla="*/ 656 w 82"/>
                  <a:gd name="T13" fmla="*/ 664 h 163"/>
                  <a:gd name="T14" fmla="*/ 448 w 82"/>
                  <a:gd name="T15" fmla="*/ 929 h 163"/>
                  <a:gd name="T16" fmla="*/ 608 w 82"/>
                  <a:gd name="T17" fmla="*/ 1308 h 163"/>
                  <a:gd name="T18" fmla="*/ 424 w 82"/>
                  <a:gd name="T19" fmla="*/ 953 h 163"/>
                  <a:gd name="T20" fmla="*/ 640 w 82"/>
                  <a:gd name="T21" fmla="*/ 680 h 163"/>
                  <a:gd name="T22" fmla="*/ 352 w 82"/>
                  <a:gd name="T23" fmla="*/ 32 h 163"/>
                  <a:gd name="T24" fmla="*/ 56 w 82"/>
                  <a:gd name="T25" fmla="*/ 209 h 163"/>
                  <a:gd name="T26" fmla="*/ 192 w 82"/>
                  <a:gd name="T27" fmla="*/ 929 h 163"/>
                  <a:gd name="T28" fmla="*/ 192 w 82"/>
                  <a:gd name="T29" fmla="*/ 1260 h 163"/>
                  <a:gd name="T30" fmla="*/ 320 w 82"/>
                  <a:gd name="T31" fmla="*/ 1276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2"/>
                  <a:gd name="T49" fmla="*/ 0 h 163"/>
                  <a:gd name="T50" fmla="*/ 82 w 8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2" h="163">
                    <a:moveTo>
                      <a:pt x="40" y="158"/>
                    </a:moveTo>
                    <a:cubicBezTo>
                      <a:pt x="38" y="163"/>
                      <a:pt x="27" y="159"/>
                      <a:pt x="22" y="160"/>
                    </a:cubicBezTo>
                    <a:cubicBezTo>
                      <a:pt x="19" y="150"/>
                      <a:pt x="26" y="131"/>
                      <a:pt x="22" y="118"/>
                    </a:cubicBezTo>
                    <a:cubicBezTo>
                      <a:pt x="20" y="109"/>
                      <a:pt x="7" y="105"/>
                      <a:pt x="4" y="95"/>
                    </a:cubicBezTo>
                    <a:cubicBezTo>
                      <a:pt x="0" y="81"/>
                      <a:pt x="1" y="42"/>
                      <a:pt x="4" y="29"/>
                    </a:cubicBezTo>
                    <a:cubicBezTo>
                      <a:pt x="8" y="15"/>
                      <a:pt x="22" y="0"/>
                      <a:pt x="47" y="2"/>
                    </a:cubicBezTo>
                    <a:cubicBezTo>
                      <a:pt x="42" y="45"/>
                      <a:pt x="51" y="75"/>
                      <a:pt x="82" y="82"/>
                    </a:cubicBezTo>
                    <a:cubicBezTo>
                      <a:pt x="80" y="100"/>
                      <a:pt x="65" y="104"/>
                      <a:pt x="56" y="115"/>
                    </a:cubicBezTo>
                    <a:cubicBezTo>
                      <a:pt x="50" y="143"/>
                      <a:pt x="66" y="150"/>
                      <a:pt x="76" y="162"/>
                    </a:cubicBezTo>
                    <a:cubicBezTo>
                      <a:pt x="64" y="152"/>
                      <a:pt x="49" y="145"/>
                      <a:pt x="53" y="118"/>
                    </a:cubicBezTo>
                    <a:cubicBezTo>
                      <a:pt x="59" y="104"/>
                      <a:pt x="77" y="102"/>
                      <a:pt x="80" y="84"/>
                    </a:cubicBezTo>
                    <a:cubicBezTo>
                      <a:pt x="52" y="74"/>
                      <a:pt x="39" y="48"/>
                      <a:pt x="44" y="4"/>
                    </a:cubicBezTo>
                    <a:cubicBezTo>
                      <a:pt x="21" y="1"/>
                      <a:pt x="17" y="17"/>
                      <a:pt x="7" y="26"/>
                    </a:cubicBezTo>
                    <a:cubicBezTo>
                      <a:pt x="7" y="61"/>
                      <a:pt x="0" y="104"/>
                      <a:pt x="24" y="115"/>
                    </a:cubicBezTo>
                    <a:cubicBezTo>
                      <a:pt x="24" y="129"/>
                      <a:pt x="24" y="142"/>
                      <a:pt x="24" y="156"/>
                    </a:cubicBezTo>
                    <a:cubicBezTo>
                      <a:pt x="25" y="161"/>
                      <a:pt x="35" y="156"/>
                      <a:pt x="40" y="158"/>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89" name="Freeform 519"/>
              <p:cNvSpPr>
                <a:spLocks/>
              </p:cNvSpPr>
              <p:nvPr/>
            </p:nvSpPr>
            <p:spPr bwMode="auto">
              <a:xfrm>
                <a:off x="957" y="2074"/>
                <a:ext cx="90" cy="94"/>
              </a:xfrm>
              <a:custGeom>
                <a:avLst/>
                <a:gdLst>
                  <a:gd name="T0" fmla="*/ 0 w 45"/>
                  <a:gd name="T1" fmla="*/ 376 h 47"/>
                  <a:gd name="T2" fmla="*/ 360 w 45"/>
                  <a:gd name="T3" fmla="*/ 0 h 47"/>
                  <a:gd name="T4" fmla="*/ 360 w 45"/>
                  <a:gd name="T5" fmla="*/ 24 h 47"/>
                  <a:gd name="T6" fmla="*/ 0 w 45"/>
                  <a:gd name="T7" fmla="*/ 376 h 47"/>
                  <a:gd name="T8" fmla="*/ 0 60000 65536"/>
                  <a:gd name="T9" fmla="*/ 0 60000 65536"/>
                  <a:gd name="T10" fmla="*/ 0 60000 65536"/>
                  <a:gd name="T11" fmla="*/ 0 60000 65536"/>
                  <a:gd name="T12" fmla="*/ 0 w 45"/>
                  <a:gd name="T13" fmla="*/ 0 h 47"/>
                  <a:gd name="T14" fmla="*/ 45 w 45"/>
                  <a:gd name="T15" fmla="*/ 47 h 47"/>
                </a:gdLst>
                <a:ahLst/>
                <a:cxnLst>
                  <a:cxn ang="T8">
                    <a:pos x="T0" y="T1"/>
                  </a:cxn>
                  <a:cxn ang="T9">
                    <a:pos x="T2" y="T3"/>
                  </a:cxn>
                  <a:cxn ang="T10">
                    <a:pos x="T4" y="T5"/>
                  </a:cxn>
                  <a:cxn ang="T11">
                    <a:pos x="T6" y="T7"/>
                  </a:cxn>
                </a:cxnLst>
                <a:rect l="T12" t="T13" r="T14" b="T15"/>
                <a:pathLst>
                  <a:path w="45" h="47">
                    <a:moveTo>
                      <a:pt x="0" y="47"/>
                    </a:moveTo>
                    <a:cubicBezTo>
                      <a:pt x="12" y="28"/>
                      <a:pt x="29" y="15"/>
                      <a:pt x="45" y="0"/>
                    </a:cubicBezTo>
                    <a:cubicBezTo>
                      <a:pt x="45" y="1"/>
                      <a:pt x="45" y="2"/>
                      <a:pt x="45" y="3"/>
                    </a:cubicBezTo>
                    <a:cubicBezTo>
                      <a:pt x="29" y="16"/>
                      <a:pt x="14" y="32"/>
                      <a:pt x="0" y="47"/>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90" name="Freeform 520"/>
              <p:cNvSpPr>
                <a:spLocks/>
              </p:cNvSpPr>
              <p:nvPr/>
            </p:nvSpPr>
            <p:spPr bwMode="auto">
              <a:xfrm>
                <a:off x="947" y="2074"/>
                <a:ext cx="170" cy="167"/>
              </a:xfrm>
              <a:custGeom>
                <a:avLst/>
                <a:gdLst>
                  <a:gd name="T0" fmla="*/ 400 w 85"/>
                  <a:gd name="T1" fmla="*/ 24 h 83"/>
                  <a:gd name="T2" fmla="*/ 400 w 85"/>
                  <a:gd name="T3" fmla="*/ 0 h 83"/>
                  <a:gd name="T4" fmla="*/ 680 w 85"/>
                  <a:gd name="T5" fmla="*/ 0 h 83"/>
                  <a:gd name="T6" fmla="*/ 680 w 85"/>
                  <a:gd name="T7" fmla="*/ 161 h 83"/>
                  <a:gd name="T8" fmla="*/ 416 w 85"/>
                  <a:gd name="T9" fmla="*/ 161 h 83"/>
                  <a:gd name="T10" fmla="*/ 400 w 85"/>
                  <a:gd name="T11" fmla="*/ 425 h 83"/>
                  <a:gd name="T12" fmla="*/ 272 w 85"/>
                  <a:gd name="T13" fmla="*/ 441 h 83"/>
                  <a:gd name="T14" fmla="*/ 272 w 85"/>
                  <a:gd name="T15" fmla="*/ 676 h 83"/>
                  <a:gd name="T16" fmla="*/ 24 w 85"/>
                  <a:gd name="T17" fmla="*/ 676 h 83"/>
                  <a:gd name="T18" fmla="*/ 40 w 85"/>
                  <a:gd name="T19" fmla="*/ 384 h 83"/>
                  <a:gd name="T20" fmla="*/ 40 w 85"/>
                  <a:gd name="T21" fmla="*/ 660 h 83"/>
                  <a:gd name="T22" fmla="*/ 256 w 85"/>
                  <a:gd name="T23" fmla="*/ 660 h 83"/>
                  <a:gd name="T24" fmla="*/ 256 w 85"/>
                  <a:gd name="T25" fmla="*/ 425 h 83"/>
                  <a:gd name="T26" fmla="*/ 384 w 85"/>
                  <a:gd name="T27" fmla="*/ 400 h 83"/>
                  <a:gd name="T28" fmla="*/ 400 w 85"/>
                  <a:gd name="T29" fmla="*/ 145 h 83"/>
                  <a:gd name="T30" fmla="*/ 664 w 85"/>
                  <a:gd name="T31" fmla="*/ 145 h 83"/>
                  <a:gd name="T32" fmla="*/ 664 w 85"/>
                  <a:gd name="T33" fmla="*/ 24 h 83"/>
                  <a:gd name="T34" fmla="*/ 400 w 85"/>
                  <a:gd name="T35" fmla="*/ 24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83"/>
                  <a:gd name="T56" fmla="*/ 85 w 85"/>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83">
                    <a:moveTo>
                      <a:pt x="50" y="3"/>
                    </a:moveTo>
                    <a:cubicBezTo>
                      <a:pt x="50" y="2"/>
                      <a:pt x="50" y="1"/>
                      <a:pt x="50" y="0"/>
                    </a:cubicBezTo>
                    <a:cubicBezTo>
                      <a:pt x="62" y="0"/>
                      <a:pt x="74" y="0"/>
                      <a:pt x="85" y="0"/>
                    </a:cubicBezTo>
                    <a:cubicBezTo>
                      <a:pt x="85" y="7"/>
                      <a:pt x="85" y="14"/>
                      <a:pt x="85" y="20"/>
                    </a:cubicBezTo>
                    <a:cubicBezTo>
                      <a:pt x="74" y="20"/>
                      <a:pt x="63" y="20"/>
                      <a:pt x="52" y="20"/>
                    </a:cubicBezTo>
                    <a:cubicBezTo>
                      <a:pt x="48" y="27"/>
                      <a:pt x="51" y="41"/>
                      <a:pt x="50" y="52"/>
                    </a:cubicBezTo>
                    <a:cubicBezTo>
                      <a:pt x="44" y="52"/>
                      <a:pt x="37" y="51"/>
                      <a:pt x="34" y="54"/>
                    </a:cubicBezTo>
                    <a:cubicBezTo>
                      <a:pt x="34" y="64"/>
                      <a:pt x="34" y="73"/>
                      <a:pt x="34" y="83"/>
                    </a:cubicBezTo>
                    <a:cubicBezTo>
                      <a:pt x="24" y="83"/>
                      <a:pt x="13" y="83"/>
                      <a:pt x="3" y="83"/>
                    </a:cubicBezTo>
                    <a:cubicBezTo>
                      <a:pt x="4" y="72"/>
                      <a:pt x="0" y="55"/>
                      <a:pt x="5" y="47"/>
                    </a:cubicBezTo>
                    <a:cubicBezTo>
                      <a:pt x="5" y="58"/>
                      <a:pt x="5" y="69"/>
                      <a:pt x="5" y="81"/>
                    </a:cubicBezTo>
                    <a:cubicBezTo>
                      <a:pt x="14" y="81"/>
                      <a:pt x="23" y="81"/>
                      <a:pt x="32" y="81"/>
                    </a:cubicBezTo>
                    <a:cubicBezTo>
                      <a:pt x="32" y="71"/>
                      <a:pt x="32" y="61"/>
                      <a:pt x="32" y="52"/>
                    </a:cubicBezTo>
                    <a:cubicBezTo>
                      <a:pt x="35" y="49"/>
                      <a:pt x="42" y="49"/>
                      <a:pt x="48" y="49"/>
                    </a:cubicBezTo>
                    <a:cubicBezTo>
                      <a:pt x="49" y="39"/>
                      <a:pt x="45" y="25"/>
                      <a:pt x="50" y="18"/>
                    </a:cubicBezTo>
                    <a:cubicBezTo>
                      <a:pt x="61" y="18"/>
                      <a:pt x="72" y="18"/>
                      <a:pt x="83" y="18"/>
                    </a:cubicBezTo>
                    <a:cubicBezTo>
                      <a:pt x="83" y="13"/>
                      <a:pt x="83" y="8"/>
                      <a:pt x="83" y="3"/>
                    </a:cubicBezTo>
                    <a:cubicBezTo>
                      <a:pt x="72" y="3"/>
                      <a:pt x="61" y="3"/>
                      <a:pt x="50" y="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91" name="Freeform 521"/>
              <p:cNvSpPr>
                <a:spLocks/>
              </p:cNvSpPr>
              <p:nvPr/>
            </p:nvSpPr>
            <p:spPr bwMode="auto">
              <a:xfrm>
                <a:off x="1007" y="2379"/>
                <a:ext cx="22" cy="22"/>
              </a:xfrm>
              <a:custGeom>
                <a:avLst/>
                <a:gdLst>
                  <a:gd name="T0" fmla="*/ 0 w 11"/>
                  <a:gd name="T1" fmla="*/ 0 h 11"/>
                  <a:gd name="T2" fmla="*/ 88 w 11"/>
                  <a:gd name="T3" fmla="*/ 72 h 11"/>
                  <a:gd name="T4" fmla="*/ 88 w 11"/>
                  <a:gd name="T5" fmla="*/ 88 h 11"/>
                  <a:gd name="T6" fmla="*/ 0 w 11"/>
                  <a:gd name="T7" fmla="*/ 0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0"/>
                    </a:moveTo>
                    <a:cubicBezTo>
                      <a:pt x="5" y="1"/>
                      <a:pt x="6" y="7"/>
                      <a:pt x="11" y="9"/>
                    </a:cubicBezTo>
                    <a:cubicBezTo>
                      <a:pt x="11" y="10"/>
                      <a:pt x="11" y="10"/>
                      <a:pt x="11" y="11"/>
                    </a:cubicBezTo>
                    <a:cubicBezTo>
                      <a:pt x="6" y="8"/>
                      <a:pt x="3" y="5"/>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92" name="Freeform 522"/>
              <p:cNvSpPr>
                <a:spLocks/>
              </p:cNvSpPr>
              <p:nvPr/>
            </p:nvSpPr>
            <p:spPr bwMode="auto">
              <a:xfrm>
                <a:off x="1131" y="2088"/>
                <a:ext cx="58" cy="58"/>
              </a:xfrm>
              <a:custGeom>
                <a:avLst/>
                <a:gdLst>
                  <a:gd name="T0" fmla="*/ 0 w 29"/>
                  <a:gd name="T1" fmla="*/ 0 h 29"/>
                  <a:gd name="T2" fmla="*/ 232 w 29"/>
                  <a:gd name="T3" fmla="*/ 232 h 29"/>
                  <a:gd name="T4" fmla="*/ 216 w 29"/>
                  <a:gd name="T5" fmla="*/ 232 h 29"/>
                  <a:gd name="T6" fmla="*/ 0 w 29"/>
                  <a:gd name="T7" fmla="*/ 16 h 29"/>
                  <a:gd name="T8" fmla="*/ 0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0" y="0"/>
                    </a:moveTo>
                    <a:cubicBezTo>
                      <a:pt x="11" y="9"/>
                      <a:pt x="20" y="18"/>
                      <a:pt x="29" y="29"/>
                    </a:cubicBezTo>
                    <a:cubicBezTo>
                      <a:pt x="28" y="29"/>
                      <a:pt x="28" y="29"/>
                      <a:pt x="27" y="29"/>
                    </a:cubicBezTo>
                    <a:cubicBezTo>
                      <a:pt x="19" y="19"/>
                      <a:pt x="10" y="10"/>
                      <a:pt x="0" y="2"/>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93" name="Freeform 523"/>
              <p:cNvSpPr>
                <a:spLocks/>
              </p:cNvSpPr>
              <p:nvPr/>
            </p:nvSpPr>
            <p:spPr bwMode="auto">
              <a:xfrm>
                <a:off x="1029" y="2144"/>
                <a:ext cx="174" cy="257"/>
              </a:xfrm>
              <a:custGeom>
                <a:avLst/>
                <a:gdLst>
                  <a:gd name="T0" fmla="*/ 0 w 87"/>
                  <a:gd name="T1" fmla="*/ 1020 h 128"/>
                  <a:gd name="T2" fmla="*/ 496 w 87"/>
                  <a:gd name="T3" fmla="*/ 1020 h 128"/>
                  <a:gd name="T4" fmla="*/ 496 w 87"/>
                  <a:gd name="T5" fmla="*/ 24 h 128"/>
                  <a:gd name="T6" fmla="*/ 624 w 87"/>
                  <a:gd name="T7" fmla="*/ 8 h 128"/>
                  <a:gd name="T8" fmla="*/ 640 w 87"/>
                  <a:gd name="T9" fmla="*/ 8 h 128"/>
                  <a:gd name="T10" fmla="*/ 520 w 87"/>
                  <a:gd name="T11" fmla="*/ 48 h 128"/>
                  <a:gd name="T12" fmla="*/ 520 w 87"/>
                  <a:gd name="T13" fmla="*/ 1036 h 128"/>
                  <a:gd name="T14" fmla="*/ 0 w 87"/>
                  <a:gd name="T15" fmla="*/ 1036 h 128"/>
                  <a:gd name="T16" fmla="*/ 0 w 87"/>
                  <a:gd name="T17" fmla="*/ 1020 h 1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28"/>
                  <a:gd name="T29" fmla="*/ 87 w 87"/>
                  <a:gd name="T30" fmla="*/ 128 h 1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28">
                    <a:moveTo>
                      <a:pt x="0" y="126"/>
                    </a:moveTo>
                    <a:cubicBezTo>
                      <a:pt x="21" y="126"/>
                      <a:pt x="41" y="126"/>
                      <a:pt x="62" y="126"/>
                    </a:cubicBezTo>
                    <a:cubicBezTo>
                      <a:pt x="62" y="85"/>
                      <a:pt x="62" y="44"/>
                      <a:pt x="62" y="3"/>
                    </a:cubicBezTo>
                    <a:cubicBezTo>
                      <a:pt x="65" y="0"/>
                      <a:pt x="72" y="1"/>
                      <a:pt x="78" y="1"/>
                    </a:cubicBezTo>
                    <a:cubicBezTo>
                      <a:pt x="79" y="1"/>
                      <a:pt x="79" y="1"/>
                      <a:pt x="80" y="1"/>
                    </a:cubicBezTo>
                    <a:cubicBezTo>
                      <a:pt x="87" y="6"/>
                      <a:pt x="65" y="1"/>
                      <a:pt x="65" y="6"/>
                    </a:cubicBezTo>
                    <a:cubicBezTo>
                      <a:pt x="65" y="46"/>
                      <a:pt x="65" y="87"/>
                      <a:pt x="65" y="128"/>
                    </a:cubicBezTo>
                    <a:cubicBezTo>
                      <a:pt x="43" y="128"/>
                      <a:pt x="21" y="128"/>
                      <a:pt x="0" y="128"/>
                    </a:cubicBezTo>
                    <a:cubicBezTo>
                      <a:pt x="0" y="127"/>
                      <a:pt x="0" y="127"/>
                      <a:pt x="0" y="126"/>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94" name="Freeform 524"/>
              <p:cNvSpPr>
                <a:spLocks/>
              </p:cNvSpPr>
              <p:nvPr/>
            </p:nvSpPr>
            <p:spPr bwMode="auto">
              <a:xfrm>
                <a:off x="953" y="2076"/>
                <a:ext cx="182" cy="303"/>
              </a:xfrm>
              <a:custGeom>
                <a:avLst/>
                <a:gdLst>
                  <a:gd name="T0" fmla="*/ 712 w 91"/>
                  <a:gd name="T1" fmla="*/ 64 h 151"/>
                  <a:gd name="T2" fmla="*/ 696 w 91"/>
                  <a:gd name="T3" fmla="*/ 209 h 151"/>
                  <a:gd name="T4" fmla="*/ 424 w 91"/>
                  <a:gd name="T5" fmla="*/ 209 h 151"/>
                  <a:gd name="T6" fmla="*/ 424 w 91"/>
                  <a:gd name="T7" fmla="*/ 443 h 151"/>
                  <a:gd name="T8" fmla="*/ 304 w 91"/>
                  <a:gd name="T9" fmla="*/ 460 h 151"/>
                  <a:gd name="T10" fmla="*/ 288 w 91"/>
                  <a:gd name="T11" fmla="*/ 720 h 151"/>
                  <a:gd name="T12" fmla="*/ 16 w 91"/>
                  <a:gd name="T13" fmla="*/ 720 h 151"/>
                  <a:gd name="T14" fmla="*/ 16 w 91"/>
                  <a:gd name="T15" fmla="*/ 1204 h 151"/>
                  <a:gd name="T16" fmla="*/ 216 w 91"/>
                  <a:gd name="T17" fmla="*/ 1220 h 151"/>
                  <a:gd name="T18" fmla="*/ 0 w 91"/>
                  <a:gd name="T19" fmla="*/ 1220 h 151"/>
                  <a:gd name="T20" fmla="*/ 0 w 91"/>
                  <a:gd name="T21" fmla="*/ 696 h 151"/>
                  <a:gd name="T22" fmla="*/ 264 w 91"/>
                  <a:gd name="T23" fmla="*/ 696 h 151"/>
                  <a:gd name="T24" fmla="*/ 288 w 91"/>
                  <a:gd name="T25" fmla="*/ 443 h 151"/>
                  <a:gd name="T26" fmla="*/ 408 w 91"/>
                  <a:gd name="T27" fmla="*/ 427 h 151"/>
                  <a:gd name="T28" fmla="*/ 408 w 91"/>
                  <a:gd name="T29" fmla="*/ 193 h 151"/>
                  <a:gd name="T30" fmla="*/ 656 w 91"/>
                  <a:gd name="T31" fmla="*/ 193 h 151"/>
                  <a:gd name="T32" fmla="*/ 712 w 91"/>
                  <a:gd name="T33" fmla="*/ 48 h 151"/>
                  <a:gd name="T34" fmla="*/ 712 w 91"/>
                  <a:gd name="T35" fmla="*/ 64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1"/>
                  <a:gd name="T55" fmla="*/ 0 h 151"/>
                  <a:gd name="T56" fmla="*/ 91 w 91"/>
                  <a:gd name="T57" fmla="*/ 151 h 15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1" h="151">
                    <a:moveTo>
                      <a:pt x="89" y="8"/>
                    </a:moveTo>
                    <a:cubicBezTo>
                      <a:pt x="89" y="15"/>
                      <a:pt x="90" y="23"/>
                      <a:pt x="87" y="26"/>
                    </a:cubicBezTo>
                    <a:cubicBezTo>
                      <a:pt x="76" y="26"/>
                      <a:pt x="65" y="26"/>
                      <a:pt x="53" y="26"/>
                    </a:cubicBezTo>
                    <a:cubicBezTo>
                      <a:pt x="53" y="36"/>
                      <a:pt x="53" y="45"/>
                      <a:pt x="53" y="55"/>
                    </a:cubicBezTo>
                    <a:cubicBezTo>
                      <a:pt x="51" y="58"/>
                      <a:pt x="44" y="57"/>
                      <a:pt x="38" y="57"/>
                    </a:cubicBezTo>
                    <a:cubicBezTo>
                      <a:pt x="37" y="68"/>
                      <a:pt x="40" y="82"/>
                      <a:pt x="36" y="89"/>
                    </a:cubicBezTo>
                    <a:cubicBezTo>
                      <a:pt x="25" y="89"/>
                      <a:pt x="13" y="89"/>
                      <a:pt x="2" y="89"/>
                    </a:cubicBezTo>
                    <a:cubicBezTo>
                      <a:pt x="2" y="109"/>
                      <a:pt x="2" y="129"/>
                      <a:pt x="2" y="149"/>
                    </a:cubicBezTo>
                    <a:cubicBezTo>
                      <a:pt x="10" y="150"/>
                      <a:pt x="23" y="146"/>
                      <a:pt x="27" y="151"/>
                    </a:cubicBezTo>
                    <a:cubicBezTo>
                      <a:pt x="18" y="151"/>
                      <a:pt x="9" y="151"/>
                      <a:pt x="0" y="151"/>
                    </a:cubicBezTo>
                    <a:cubicBezTo>
                      <a:pt x="0" y="129"/>
                      <a:pt x="0" y="108"/>
                      <a:pt x="0" y="86"/>
                    </a:cubicBezTo>
                    <a:cubicBezTo>
                      <a:pt x="11" y="86"/>
                      <a:pt x="22" y="86"/>
                      <a:pt x="33" y="86"/>
                    </a:cubicBezTo>
                    <a:cubicBezTo>
                      <a:pt x="38" y="80"/>
                      <a:pt x="35" y="65"/>
                      <a:pt x="36" y="55"/>
                    </a:cubicBezTo>
                    <a:cubicBezTo>
                      <a:pt x="42" y="55"/>
                      <a:pt x="48" y="56"/>
                      <a:pt x="51" y="53"/>
                    </a:cubicBezTo>
                    <a:cubicBezTo>
                      <a:pt x="51" y="43"/>
                      <a:pt x="51" y="34"/>
                      <a:pt x="51" y="24"/>
                    </a:cubicBezTo>
                    <a:cubicBezTo>
                      <a:pt x="62" y="24"/>
                      <a:pt x="72" y="24"/>
                      <a:pt x="82" y="24"/>
                    </a:cubicBezTo>
                    <a:cubicBezTo>
                      <a:pt x="91" y="26"/>
                      <a:pt x="84" y="0"/>
                      <a:pt x="89" y="6"/>
                    </a:cubicBezTo>
                    <a:cubicBezTo>
                      <a:pt x="89" y="7"/>
                      <a:pt x="89" y="8"/>
                      <a:pt x="89" y="8"/>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795" name="Freeform 525"/>
              <p:cNvSpPr>
                <a:spLocks/>
              </p:cNvSpPr>
              <p:nvPr/>
            </p:nvSpPr>
            <p:spPr bwMode="auto">
              <a:xfrm>
                <a:off x="3211" y="2098"/>
                <a:ext cx="124" cy="88"/>
              </a:xfrm>
              <a:custGeom>
                <a:avLst/>
                <a:gdLst>
                  <a:gd name="T0" fmla="*/ 496 w 62"/>
                  <a:gd name="T1" fmla="*/ 352 h 44"/>
                  <a:gd name="T2" fmla="*/ 336 w 62"/>
                  <a:gd name="T3" fmla="*/ 120 h 44"/>
                  <a:gd name="T4" fmla="*/ 160 w 62"/>
                  <a:gd name="T5" fmla="*/ 120 h 44"/>
                  <a:gd name="T6" fmla="*/ 144 w 62"/>
                  <a:gd name="T7" fmla="*/ 16 h 44"/>
                  <a:gd name="T8" fmla="*/ 72 w 62"/>
                  <a:gd name="T9" fmla="*/ 16 h 44"/>
                  <a:gd name="T10" fmla="*/ 248 w 62"/>
                  <a:gd name="T11" fmla="*/ 320 h 44"/>
                  <a:gd name="T12" fmla="*/ 248 w 62"/>
                  <a:gd name="T13" fmla="*/ 264 h 44"/>
                  <a:gd name="T14" fmla="*/ 264 w 62"/>
                  <a:gd name="T15" fmla="*/ 264 h 44"/>
                  <a:gd name="T16" fmla="*/ 264 w 62"/>
                  <a:gd name="T17" fmla="*/ 352 h 44"/>
                  <a:gd name="T18" fmla="*/ 32 w 62"/>
                  <a:gd name="T19" fmla="*/ 0 h 44"/>
                  <a:gd name="T20" fmla="*/ 160 w 62"/>
                  <a:gd name="T21" fmla="*/ 0 h 44"/>
                  <a:gd name="T22" fmla="*/ 160 w 62"/>
                  <a:gd name="T23" fmla="*/ 104 h 44"/>
                  <a:gd name="T24" fmla="*/ 360 w 62"/>
                  <a:gd name="T25" fmla="*/ 104 h 44"/>
                  <a:gd name="T26" fmla="*/ 496 w 62"/>
                  <a:gd name="T27" fmla="*/ 352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
                  <a:gd name="T43" fmla="*/ 0 h 44"/>
                  <a:gd name="T44" fmla="*/ 62 w 62"/>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 h="44">
                    <a:moveTo>
                      <a:pt x="62" y="44"/>
                    </a:moveTo>
                    <a:cubicBezTo>
                      <a:pt x="55" y="35"/>
                      <a:pt x="41" y="33"/>
                      <a:pt x="42" y="15"/>
                    </a:cubicBezTo>
                    <a:cubicBezTo>
                      <a:pt x="35" y="15"/>
                      <a:pt x="27" y="15"/>
                      <a:pt x="20" y="15"/>
                    </a:cubicBezTo>
                    <a:cubicBezTo>
                      <a:pt x="17" y="12"/>
                      <a:pt x="17" y="7"/>
                      <a:pt x="18" y="2"/>
                    </a:cubicBezTo>
                    <a:cubicBezTo>
                      <a:pt x="15" y="2"/>
                      <a:pt x="12" y="2"/>
                      <a:pt x="9" y="2"/>
                    </a:cubicBezTo>
                    <a:cubicBezTo>
                      <a:pt x="0" y="21"/>
                      <a:pt x="23" y="29"/>
                      <a:pt x="31" y="40"/>
                    </a:cubicBezTo>
                    <a:cubicBezTo>
                      <a:pt x="31" y="37"/>
                      <a:pt x="31" y="35"/>
                      <a:pt x="31" y="33"/>
                    </a:cubicBezTo>
                    <a:cubicBezTo>
                      <a:pt x="32" y="33"/>
                      <a:pt x="33" y="33"/>
                      <a:pt x="33" y="33"/>
                    </a:cubicBezTo>
                    <a:cubicBezTo>
                      <a:pt x="33" y="37"/>
                      <a:pt x="33" y="40"/>
                      <a:pt x="33" y="44"/>
                    </a:cubicBezTo>
                    <a:cubicBezTo>
                      <a:pt x="23" y="30"/>
                      <a:pt x="2" y="27"/>
                      <a:pt x="4" y="0"/>
                    </a:cubicBezTo>
                    <a:cubicBezTo>
                      <a:pt x="10" y="0"/>
                      <a:pt x="15" y="0"/>
                      <a:pt x="20" y="0"/>
                    </a:cubicBezTo>
                    <a:cubicBezTo>
                      <a:pt x="20" y="4"/>
                      <a:pt x="20" y="8"/>
                      <a:pt x="20" y="13"/>
                    </a:cubicBezTo>
                    <a:cubicBezTo>
                      <a:pt x="28" y="13"/>
                      <a:pt x="36" y="13"/>
                      <a:pt x="45" y="13"/>
                    </a:cubicBezTo>
                    <a:cubicBezTo>
                      <a:pt x="41" y="32"/>
                      <a:pt x="57" y="33"/>
                      <a:pt x="62" y="4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96" name="Freeform 526"/>
              <p:cNvSpPr>
                <a:spLocks/>
              </p:cNvSpPr>
              <p:nvPr/>
            </p:nvSpPr>
            <p:spPr bwMode="auto">
              <a:xfrm>
                <a:off x="3273" y="2150"/>
                <a:ext cx="18" cy="18"/>
              </a:xfrm>
              <a:custGeom>
                <a:avLst/>
                <a:gdLst>
                  <a:gd name="T0" fmla="*/ 0 w 9"/>
                  <a:gd name="T1" fmla="*/ 56 h 9"/>
                  <a:gd name="T2" fmla="*/ 16 w 9"/>
                  <a:gd name="T3" fmla="*/ 24 h 9"/>
                  <a:gd name="T4" fmla="*/ 72 w 9"/>
                  <a:gd name="T5" fmla="*/ 72 h 9"/>
                  <a:gd name="T6" fmla="*/ 16 w 9"/>
                  <a:gd name="T7" fmla="*/ 56 h 9"/>
                  <a:gd name="T8" fmla="*/ 0 w 9"/>
                  <a:gd name="T9" fmla="*/ 56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7"/>
                    </a:moveTo>
                    <a:cubicBezTo>
                      <a:pt x="1" y="5"/>
                      <a:pt x="2" y="5"/>
                      <a:pt x="2" y="3"/>
                    </a:cubicBezTo>
                    <a:cubicBezTo>
                      <a:pt x="7" y="2"/>
                      <a:pt x="9" y="4"/>
                      <a:pt x="9" y="9"/>
                    </a:cubicBezTo>
                    <a:cubicBezTo>
                      <a:pt x="7" y="9"/>
                      <a:pt x="5" y="0"/>
                      <a:pt x="2" y="7"/>
                    </a:cubicBezTo>
                    <a:cubicBezTo>
                      <a:pt x="2" y="7"/>
                      <a:pt x="1" y="7"/>
                      <a:pt x="0" y="7"/>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797" name="Freeform 527"/>
              <p:cNvSpPr>
                <a:spLocks/>
              </p:cNvSpPr>
              <p:nvPr/>
            </p:nvSpPr>
            <p:spPr bwMode="auto">
              <a:xfrm>
                <a:off x="3291" y="2168"/>
                <a:ext cx="60" cy="67"/>
              </a:xfrm>
              <a:custGeom>
                <a:avLst/>
                <a:gdLst>
                  <a:gd name="T0" fmla="*/ 0 w 30"/>
                  <a:gd name="T1" fmla="*/ 0 h 33"/>
                  <a:gd name="T2" fmla="*/ 200 w 30"/>
                  <a:gd name="T3" fmla="*/ 116 h 33"/>
                  <a:gd name="T4" fmla="*/ 216 w 30"/>
                  <a:gd name="T5" fmla="*/ 227 h 33"/>
                  <a:gd name="T6" fmla="*/ 0 w 30"/>
                  <a:gd name="T7" fmla="*/ 0 h 33"/>
                  <a:gd name="T8" fmla="*/ 0 60000 65536"/>
                  <a:gd name="T9" fmla="*/ 0 60000 65536"/>
                  <a:gd name="T10" fmla="*/ 0 60000 65536"/>
                  <a:gd name="T11" fmla="*/ 0 60000 65536"/>
                  <a:gd name="T12" fmla="*/ 0 w 30"/>
                  <a:gd name="T13" fmla="*/ 0 h 33"/>
                  <a:gd name="T14" fmla="*/ 30 w 30"/>
                  <a:gd name="T15" fmla="*/ 33 h 33"/>
                </a:gdLst>
                <a:ahLst/>
                <a:cxnLst>
                  <a:cxn ang="T8">
                    <a:pos x="T0" y="T1"/>
                  </a:cxn>
                  <a:cxn ang="T9">
                    <a:pos x="T2" y="T3"/>
                  </a:cxn>
                  <a:cxn ang="T10">
                    <a:pos x="T4" y="T5"/>
                  </a:cxn>
                  <a:cxn ang="T11">
                    <a:pos x="T6" y="T7"/>
                  </a:cxn>
                </a:cxnLst>
                <a:rect l="T12" t="T13" r="T14" b="T15"/>
                <a:pathLst>
                  <a:path w="30" h="33">
                    <a:moveTo>
                      <a:pt x="0" y="0"/>
                    </a:moveTo>
                    <a:cubicBezTo>
                      <a:pt x="9" y="2"/>
                      <a:pt x="23" y="33"/>
                      <a:pt x="25" y="14"/>
                    </a:cubicBezTo>
                    <a:cubicBezTo>
                      <a:pt x="30" y="14"/>
                      <a:pt x="26" y="23"/>
                      <a:pt x="27" y="27"/>
                    </a:cubicBezTo>
                    <a:cubicBezTo>
                      <a:pt x="17" y="19"/>
                      <a:pt x="8" y="10"/>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798" name="Freeform 528"/>
              <p:cNvSpPr>
                <a:spLocks/>
              </p:cNvSpPr>
              <p:nvPr/>
            </p:nvSpPr>
            <p:spPr bwMode="auto">
              <a:xfrm>
                <a:off x="1083" y="2401"/>
                <a:ext cx="190" cy="134"/>
              </a:xfrm>
              <a:custGeom>
                <a:avLst/>
                <a:gdLst>
                  <a:gd name="T0" fmla="*/ 16 w 95"/>
                  <a:gd name="T1" fmla="*/ 304 h 67"/>
                  <a:gd name="T2" fmla="*/ 248 w 95"/>
                  <a:gd name="T3" fmla="*/ 520 h 67"/>
                  <a:gd name="T4" fmla="*/ 744 w 95"/>
                  <a:gd name="T5" fmla="*/ 0 h 67"/>
                  <a:gd name="T6" fmla="*/ 760 w 95"/>
                  <a:gd name="T7" fmla="*/ 0 h 67"/>
                  <a:gd name="T8" fmla="*/ 248 w 95"/>
                  <a:gd name="T9" fmla="*/ 536 h 67"/>
                  <a:gd name="T10" fmla="*/ 0 w 95"/>
                  <a:gd name="T11" fmla="*/ 304 h 67"/>
                  <a:gd name="T12" fmla="*/ 16 w 95"/>
                  <a:gd name="T13" fmla="*/ 304 h 67"/>
                  <a:gd name="T14" fmla="*/ 0 60000 65536"/>
                  <a:gd name="T15" fmla="*/ 0 60000 65536"/>
                  <a:gd name="T16" fmla="*/ 0 60000 65536"/>
                  <a:gd name="T17" fmla="*/ 0 60000 65536"/>
                  <a:gd name="T18" fmla="*/ 0 60000 65536"/>
                  <a:gd name="T19" fmla="*/ 0 60000 65536"/>
                  <a:gd name="T20" fmla="*/ 0 60000 65536"/>
                  <a:gd name="T21" fmla="*/ 0 w 95"/>
                  <a:gd name="T22" fmla="*/ 0 h 67"/>
                  <a:gd name="T23" fmla="*/ 95 w 95"/>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67">
                    <a:moveTo>
                      <a:pt x="2" y="38"/>
                    </a:moveTo>
                    <a:cubicBezTo>
                      <a:pt x="10" y="48"/>
                      <a:pt x="19" y="58"/>
                      <a:pt x="31" y="65"/>
                    </a:cubicBezTo>
                    <a:cubicBezTo>
                      <a:pt x="50" y="42"/>
                      <a:pt x="74" y="23"/>
                      <a:pt x="93" y="0"/>
                    </a:cubicBezTo>
                    <a:cubicBezTo>
                      <a:pt x="94" y="0"/>
                      <a:pt x="95" y="0"/>
                      <a:pt x="95" y="0"/>
                    </a:cubicBezTo>
                    <a:cubicBezTo>
                      <a:pt x="75" y="24"/>
                      <a:pt x="51" y="43"/>
                      <a:pt x="31" y="67"/>
                    </a:cubicBezTo>
                    <a:cubicBezTo>
                      <a:pt x="17" y="60"/>
                      <a:pt x="9" y="48"/>
                      <a:pt x="0" y="38"/>
                    </a:cubicBezTo>
                    <a:cubicBezTo>
                      <a:pt x="0" y="38"/>
                      <a:pt x="1" y="38"/>
                      <a:pt x="2" y="38"/>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799" name="Freeform 529"/>
              <p:cNvSpPr>
                <a:spLocks/>
              </p:cNvSpPr>
              <p:nvPr/>
            </p:nvSpPr>
            <p:spPr bwMode="auto">
              <a:xfrm>
                <a:off x="1203" y="2160"/>
                <a:ext cx="178" cy="179"/>
              </a:xfrm>
              <a:custGeom>
                <a:avLst/>
                <a:gdLst>
                  <a:gd name="T0" fmla="*/ 0 w 89"/>
                  <a:gd name="T1" fmla="*/ 0 h 89"/>
                  <a:gd name="T2" fmla="*/ 712 w 89"/>
                  <a:gd name="T3" fmla="*/ 724 h 89"/>
                  <a:gd name="T4" fmla="*/ 696 w 89"/>
                  <a:gd name="T5" fmla="*/ 724 h 89"/>
                  <a:gd name="T6" fmla="*/ 0 w 89"/>
                  <a:gd name="T7" fmla="*/ 16 h 89"/>
                  <a:gd name="T8" fmla="*/ 0 w 89"/>
                  <a:gd name="T9" fmla="*/ 0 h 89"/>
                  <a:gd name="T10" fmla="*/ 0 60000 65536"/>
                  <a:gd name="T11" fmla="*/ 0 60000 65536"/>
                  <a:gd name="T12" fmla="*/ 0 60000 65536"/>
                  <a:gd name="T13" fmla="*/ 0 60000 65536"/>
                  <a:gd name="T14" fmla="*/ 0 60000 65536"/>
                  <a:gd name="T15" fmla="*/ 0 w 89"/>
                  <a:gd name="T16" fmla="*/ 0 h 89"/>
                  <a:gd name="T17" fmla="*/ 89 w 89"/>
                  <a:gd name="T18" fmla="*/ 89 h 89"/>
                </a:gdLst>
                <a:ahLst/>
                <a:cxnLst>
                  <a:cxn ang="T10">
                    <a:pos x="T0" y="T1"/>
                  </a:cxn>
                  <a:cxn ang="T11">
                    <a:pos x="T2" y="T3"/>
                  </a:cxn>
                  <a:cxn ang="T12">
                    <a:pos x="T4" y="T5"/>
                  </a:cxn>
                  <a:cxn ang="T13">
                    <a:pos x="T6" y="T7"/>
                  </a:cxn>
                  <a:cxn ang="T14">
                    <a:pos x="T8" y="T9"/>
                  </a:cxn>
                </a:cxnLst>
                <a:rect l="T15" t="T16" r="T17" b="T18"/>
                <a:pathLst>
                  <a:path w="89" h="89">
                    <a:moveTo>
                      <a:pt x="0" y="0"/>
                    </a:moveTo>
                    <a:cubicBezTo>
                      <a:pt x="30" y="29"/>
                      <a:pt x="60" y="58"/>
                      <a:pt x="89" y="89"/>
                    </a:cubicBezTo>
                    <a:cubicBezTo>
                      <a:pt x="88" y="89"/>
                      <a:pt x="88" y="89"/>
                      <a:pt x="87" y="89"/>
                    </a:cubicBezTo>
                    <a:cubicBezTo>
                      <a:pt x="59" y="59"/>
                      <a:pt x="30" y="30"/>
                      <a:pt x="0" y="2"/>
                    </a:cubicBezTo>
                    <a:cubicBezTo>
                      <a:pt x="0" y="1"/>
                      <a:pt x="0" y="0"/>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00" name="Freeform 530"/>
              <p:cNvSpPr>
                <a:spLocks/>
              </p:cNvSpPr>
              <p:nvPr/>
            </p:nvSpPr>
            <p:spPr bwMode="auto">
              <a:xfrm>
                <a:off x="1033" y="2142"/>
                <a:ext cx="170" cy="335"/>
              </a:xfrm>
              <a:custGeom>
                <a:avLst/>
                <a:gdLst>
                  <a:gd name="T0" fmla="*/ 200 w 85"/>
                  <a:gd name="T1" fmla="*/ 1348 h 167"/>
                  <a:gd name="T2" fmla="*/ 40 w 85"/>
                  <a:gd name="T3" fmla="*/ 1332 h 167"/>
                  <a:gd name="T4" fmla="*/ 0 w 85"/>
                  <a:gd name="T5" fmla="*/ 1099 h 167"/>
                  <a:gd name="T6" fmla="*/ 520 w 85"/>
                  <a:gd name="T7" fmla="*/ 1083 h 167"/>
                  <a:gd name="T8" fmla="*/ 536 w 85"/>
                  <a:gd name="T9" fmla="*/ 572 h 167"/>
                  <a:gd name="T10" fmla="*/ 680 w 85"/>
                  <a:gd name="T11" fmla="*/ 72 h 167"/>
                  <a:gd name="T12" fmla="*/ 680 w 85"/>
                  <a:gd name="T13" fmla="*/ 88 h 167"/>
                  <a:gd name="T14" fmla="*/ 552 w 85"/>
                  <a:gd name="T15" fmla="*/ 88 h 167"/>
                  <a:gd name="T16" fmla="*/ 536 w 85"/>
                  <a:gd name="T17" fmla="*/ 1099 h 167"/>
                  <a:gd name="T18" fmla="*/ 40 w 85"/>
                  <a:gd name="T19" fmla="*/ 1115 h 167"/>
                  <a:gd name="T20" fmla="*/ 56 w 85"/>
                  <a:gd name="T21" fmla="*/ 1316 h 167"/>
                  <a:gd name="T22" fmla="*/ 216 w 85"/>
                  <a:gd name="T23" fmla="*/ 1348 h 167"/>
                  <a:gd name="T24" fmla="*/ 200 w 85"/>
                  <a:gd name="T25" fmla="*/ 1348 h 1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167"/>
                  <a:gd name="T41" fmla="*/ 85 w 85"/>
                  <a:gd name="T42" fmla="*/ 167 h 1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167">
                    <a:moveTo>
                      <a:pt x="25" y="167"/>
                    </a:moveTo>
                    <a:cubicBezTo>
                      <a:pt x="21" y="163"/>
                      <a:pt x="12" y="165"/>
                      <a:pt x="5" y="165"/>
                    </a:cubicBezTo>
                    <a:cubicBezTo>
                      <a:pt x="3" y="155"/>
                      <a:pt x="9" y="138"/>
                      <a:pt x="0" y="136"/>
                    </a:cubicBezTo>
                    <a:cubicBezTo>
                      <a:pt x="17" y="131"/>
                      <a:pt x="44" y="135"/>
                      <a:pt x="65" y="134"/>
                    </a:cubicBezTo>
                    <a:cubicBezTo>
                      <a:pt x="69" y="122"/>
                      <a:pt x="67" y="98"/>
                      <a:pt x="67" y="71"/>
                    </a:cubicBezTo>
                    <a:cubicBezTo>
                      <a:pt x="67" y="45"/>
                      <a:pt x="57" y="0"/>
                      <a:pt x="85" y="9"/>
                    </a:cubicBezTo>
                    <a:cubicBezTo>
                      <a:pt x="85" y="9"/>
                      <a:pt x="85" y="10"/>
                      <a:pt x="85" y="11"/>
                    </a:cubicBezTo>
                    <a:cubicBezTo>
                      <a:pt x="80" y="11"/>
                      <a:pt x="74" y="11"/>
                      <a:pt x="69" y="11"/>
                    </a:cubicBezTo>
                    <a:cubicBezTo>
                      <a:pt x="68" y="52"/>
                      <a:pt x="72" y="99"/>
                      <a:pt x="67" y="136"/>
                    </a:cubicBezTo>
                    <a:cubicBezTo>
                      <a:pt x="47" y="137"/>
                      <a:pt x="21" y="133"/>
                      <a:pt x="5" y="138"/>
                    </a:cubicBezTo>
                    <a:cubicBezTo>
                      <a:pt x="10" y="142"/>
                      <a:pt x="5" y="155"/>
                      <a:pt x="7" y="163"/>
                    </a:cubicBezTo>
                    <a:cubicBezTo>
                      <a:pt x="14" y="164"/>
                      <a:pt x="26" y="160"/>
                      <a:pt x="27" y="167"/>
                    </a:cubicBezTo>
                    <a:cubicBezTo>
                      <a:pt x="26" y="167"/>
                      <a:pt x="25" y="167"/>
                      <a:pt x="25" y="167"/>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01" name="Freeform 531"/>
              <p:cNvSpPr>
                <a:spLocks/>
              </p:cNvSpPr>
              <p:nvPr/>
            </p:nvSpPr>
            <p:spPr bwMode="auto">
              <a:xfrm>
                <a:off x="1269" y="2339"/>
                <a:ext cx="112" cy="62"/>
              </a:xfrm>
              <a:custGeom>
                <a:avLst/>
                <a:gdLst>
                  <a:gd name="T0" fmla="*/ 432 w 56"/>
                  <a:gd name="T1" fmla="*/ 0 h 31"/>
                  <a:gd name="T2" fmla="*/ 448 w 56"/>
                  <a:gd name="T3" fmla="*/ 0 h 31"/>
                  <a:gd name="T4" fmla="*/ 448 w 56"/>
                  <a:gd name="T5" fmla="*/ 232 h 31"/>
                  <a:gd name="T6" fmla="*/ 16 w 56"/>
                  <a:gd name="T7" fmla="*/ 248 h 31"/>
                  <a:gd name="T8" fmla="*/ 0 w 56"/>
                  <a:gd name="T9" fmla="*/ 248 h 31"/>
                  <a:gd name="T10" fmla="*/ 432 w 56"/>
                  <a:gd name="T11" fmla="*/ 216 h 31"/>
                  <a:gd name="T12" fmla="*/ 432 w 56"/>
                  <a:gd name="T13" fmla="*/ 0 h 31"/>
                  <a:gd name="T14" fmla="*/ 0 60000 65536"/>
                  <a:gd name="T15" fmla="*/ 0 60000 65536"/>
                  <a:gd name="T16" fmla="*/ 0 60000 65536"/>
                  <a:gd name="T17" fmla="*/ 0 60000 65536"/>
                  <a:gd name="T18" fmla="*/ 0 60000 65536"/>
                  <a:gd name="T19" fmla="*/ 0 60000 65536"/>
                  <a:gd name="T20" fmla="*/ 0 60000 65536"/>
                  <a:gd name="T21" fmla="*/ 0 w 56"/>
                  <a:gd name="T22" fmla="*/ 0 h 31"/>
                  <a:gd name="T23" fmla="*/ 56 w 56"/>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1">
                    <a:moveTo>
                      <a:pt x="54" y="0"/>
                    </a:moveTo>
                    <a:cubicBezTo>
                      <a:pt x="55" y="0"/>
                      <a:pt x="55" y="0"/>
                      <a:pt x="56" y="0"/>
                    </a:cubicBezTo>
                    <a:cubicBezTo>
                      <a:pt x="56" y="10"/>
                      <a:pt x="56" y="19"/>
                      <a:pt x="56" y="29"/>
                    </a:cubicBezTo>
                    <a:cubicBezTo>
                      <a:pt x="39" y="30"/>
                      <a:pt x="16" y="26"/>
                      <a:pt x="2" y="31"/>
                    </a:cubicBezTo>
                    <a:cubicBezTo>
                      <a:pt x="2" y="31"/>
                      <a:pt x="1" y="31"/>
                      <a:pt x="0" y="31"/>
                    </a:cubicBezTo>
                    <a:cubicBezTo>
                      <a:pt x="10" y="21"/>
                      <a:pt x="37" y="29"/>
                      <a:pt x="54" y="27"/>
                    </a:cubicBezTo>
                    <a:cubicBezTo>
                      <a:pt x="54" y="18"/>
                      <a:pt x="54" y="9"/>
                      <a:pt x="54"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02" name="Freeform 532"/>
              <p:cNvSpPr>
                <a:spLocks/>
              </p:cNvSpPr>
              <p:nvPr/>
            </p:nvSpPr>
            <p:spPr bwMode="auto">
              <a:xfrm>
                <a:off x="3555" y="2158"/>
                <a:ext cx="171" cy="413"/>
              </a:xfrm>
              <a:custGeom>
                <a:avLst/>
                <a:gdLst>
                  <a:gd name="T0" fmla="*/ 668 w 85"/>
                  <a:gd name="T1" fmla="*/ 1355 h 206"/>
                  <a:gd name="T2" fmla="*/ 376 w 85"/>
                  <a:gd name="T3" fmla="*/ 1660 h 206"/>
                  <a:gd name="T4" fmla="*/ 579 w 85"/>
                  <a:gd name="T5" fmla="*/ 992 h 206"/>
                  <a:gd name="T6" fmla="*/ 505 w 85"/>
                  <a:gd name="T7" fmla="*/ 976 h 206"/>
                  <a:gd name="T8" fmla="*/ 179 w 85"/>
                  <a:gd name="T9" fmla="*/ 401 h 206"/>
                  <a:gd name="T10" fmla="*/ 268 w 85"/>
                  <a:gd name="T11" fmla="*/ 361 h 206"/>
                  <a:gd name="T12" fmla="*/ 268 w 85"/>
                  <a:gd name="T13" fmla="*/ 217 h 206"/>
                  <a:gd name="T14" fmla="*/ 0 w 85"/>
                  <a:gd name="T15" fmla="*/ 40 h 206"/>
                  <a:gd name="T16" fmla="*/ 360 w 85"/>
                  <a:gd name="T17" fmla="*/ 24 h 206"/>
                  <a:gd name="T18" fmla="*/ 360 w 85"/>
                  <a:gd name="T19" fmla="*/ 152 h 206"/>
                  <a:gd name="T20" fmla="*/ 539 w 85"/>
                  <a:gd name="T21" fmla="*/ 152 h 206"/>
                  <a:gd name="T22" fmla="*/ 324 w 85"/>
                  <a:gd name="T23" fmla="*/ 329 h 206"/>
                  <a:gd name="T24" fmla="*/ 668 w 85"/>
                  <a:gd name="T25" fmla="*/ 832 h 206"/>
                  <a:gd name="T26" fmla="*/ 300 w 85"/>
                  <a:gd name="T27" fmla="*/ 329 h 206"/>
                  <a:gd name="T28" fmla="*/ 473 w 85"/>
                  <a:gd name="T29" fmla="*/ 184 h 206"/>
                  <a:gd name="T30" fmla="*/ 340 w 85"/>
                  <a:gd name="T31" fmla="*/ 40 h 206"/>
                  <a:gd name="T32" fmla="*/ 48 w 85"/>
                  <a:gd name="T33" fmla="*/ 40 h 206"/>
                  <a:gd name="T34" fmla="*/ 284 w 85"/>
                  <a:gd name="T35" fmla="*/ 200 h 206"/>
                  <a:gd name="T36" fmla="*/ 284 w 85"/>
                  <a:gd name="T37" fmla="*/ 361 h 206"/>
                  <a:gd name="T38" fmla="*/ 195 w 85"/>
                  <a:gd name="T39" fmla="*/ 385 h 206"/>
                  <a:gd name="T40" fmla="*/ 523 w 85"/>
                  <a:gd name="T41" fmla="*/ 944 h 206"/>
                  <a:gd name="T42" fmla="*/ 595 w 85"/>
                  <a:gd name="T43" fmla="*/ 976 h 206"/>
                  <a:gd name="T44" fmla="*/ 376 w 85"/>
                  <a:gd name="T45" fmla="*/ 1604 h 206"/>
                  <a:gd name="T46" fmla="*/ 668 w 85"/>
                  <a:gd name="T47" fmla="*/ 1355 h 2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5"/>
                  <a:gd name="T73" fmla="*/ 0 h 206"/>
                  <a:gd name="T74" fmla="*/ 85 w 85"/>
                  <a:gd name="T75" fmla="*/ 206 h 2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5" h="206">
                    <a:moveTo>
                      <a:pt x="82" y="168"/>
                    </a:moveTo>
                    <a:cubicBezTo>
                      <a:pt x="71" y="182"/>
                      <a:pt x="57" y="192"/>
                      <a:pt x="46" y="206"/>
                    </a:cubicBezTo>
                    <a:cubicBezTo>
                      <a:pt x="32" y="164"/>
                      <a:pt x="83" y="170"/>
                      <a:pt x="71" y="123"/>
                    </a:cubicBezTo>
                    <a:cubicBezTo>
                      <a:pt x="70" y="120"/>
                      <a:pt x="65" y="121"/>
                      <a:pt x="62" y="121"/>
                    </a:cubicBezTo>
                    <a:cubicBezTo>
                      <a:pt x="69" y="77"/>
                      <a:pt x="33" y="76"/>
                      <a:pt x="22" y="50"/>
                    </a:cubicBezTo>
                    <a:cubicBezTo>
                      <a:pt x="20" y="42"/>
                      <a:pt x="29" y="46"/>
                      <a:pt x="33" y="45"/>
                    </a:cubicBezTo>
                    <a:cubicBezTo>
                      <a:pt x="33" y="39"/>
                      <a:pt x="33" y="33"/>
                      <a:pt x="33" y="27"/>
                    </a:cubicBezTo>
                    <a:cubicBezTo>
                      <a:pt x="16" y="26"/>
                      <a:pt x="11" y="13"/>
                      <a:pt x="0" y="5"/>
                    </a:cubicBezTo>
                    <a:cubicBezTo>
                      <a:pt x="10" y="0"/>
                      <a:pt x="30" y="4"/>
                      <a:pt x="44" y="3"/>
                    </a:cubicBezTo>
                    <a:cubicBezTo>
                      <a:pt x="44" y="8"/>
                      <a:pt x="44" y="13"/>
                      <a:pt x="44" y="19"/>
                    </a:cubicBezTo>
                    <a:cubicBezTo>
                      <a:pt x="52" y="19"/>
                      <a:pt x="59" y="19"/>
                      <a:pt x="66" y="19"/>
                    </a:cubicBezTo>
                    <a:cubicBezTo>
                      <a:pt x="57" y="25"/>
                      <a:pt x="51" y="36"/>
                      <a:pt x="40" y="41"/>
                    </a:cubicBezTo>
                    <a:cubicBezTo>
                      <a:pt x="37" y="78"/>
                      <a:pt x="70" y="80"/>
                      <a:pt x="82" y="103"/>
                    </a:cubicBezTo>
                    <a:cubicBezTo>
                      <a:pt x="68" y="82"/>
                      <a:pt x="36" y="78"/>
                      <a:pt x="37" y="41"/>
                    </a:cubicBezTo>
                    <a:cubicBezTo>
                      <a:pt x="47" y="37"/>
                      <a:pt x="52" y="30"/>
                      <a:pt x="58" y="23"/>
                    </a:cubicBezTo>
                    <a:cubicBezTo>
                      <a:pt x="49" y="20"/>
                      <a:pt x="37" y="21"/>
                      <a:pt x="42" y="5"/>
                    </a:cubicBezTo>
                    <a:cubicBezTo>
                      <a:pt x="30" y="5"/>
                      <a:pt x="18" y="5"/>
                      <a:pt x="6" y="5"/>
                    </a:cubicBezTo>
                    <a:cubicBezTo>
                      <a:pt x="6" y="13"/>
                      <a:pt x="21" y="25"/>
                      <a:pt x="35" y="25"/>
                    </a:cubicBezTo>
                    <a:cubicBezTo>
                      <a:pt x="35" y="32"/>
                      <a:pt x="35" y="39"/>
                      <a:pt x="35" y="45"/>
                    </a:cubicBezTo>
                    <a:cubicBezTo>
                      <a:pt x="33" y="47"/>
                      <a:pt x="29" y="48"/>
                      <a:pt x="24" y="48"/>
                    </a:cubicBezTo>
                    <a:cubicBezTo>
                      <a:pt x="32" y="76"/>
                      <a:pt x="70" y="75"/>
                      <a:pt x="64" y="117"/>
                    </a:cubicBezTo>
                    <a:cubicBezTo>
                      <a:pt x="65" y="121"/>
                      <a:pt x="72" y="118"/>
                      <a:pt x="73" y="121"/>
                    </a:cubicBezTo>
                    <a:cubicBezTo>
                      <a:pt x="85" y="168"/>
                      <a:pt x="43" y="160"/>
                      <a:pt x="46" y="199"/>
                    </a:cubicBezTo>
                    <a:cubicBezTo>
                      <a:pt x="57" y="197"/>
                      <a:pt x="69" y="176"/>
                      <a:pt x="82" y="168"/>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803" name="Freeform 533"/>
              <p:cNvSpPr>
                <a:spLocks/>
              </p:cNvSpPr>
              <p:nvPr/>
            </p:nvSpPr>
            <p:spPr bwMode="auto">
              <a:xfrm>
                <a:off x="1650" y="2178"/>
                <a:ext cx="22" cy="22"/>
              </a:xfrm>
              <a:custGeom>
                <a:avLst/>
                <a:gdLst>
                  <a:gd name="T0" fmla="*/ 0 w 11"/>
                  <a:gd name="T1" fmla="*/ 88 h 11"/>
                  <a:gd name="T2" fmla="*/ 88 w 11"/>
                  <a:gd name="T3" fmla="*/ 0 h 11"/>
                  <a:gd name="T4" fmla="*/ 16 w 11"/>
                  <a:gd name="T5" fmla="*/ 88 h 11"/>
                  <a:gd name="T6" fmla="*/ 0 w 11"/>
                  <a:gd name="T7" fmla="*/ 88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11"/>
                    </a:moveTo>
                    <a:cubicBezTo>
                      <a:pt x="3" y="6"/>
                      <a:pt x="6" y="2"/>
                      <a:pt x="11" y="0"/>
                    </a:cubicBezTo>
                    <a:cubicBezTo>
                      <a:pt x="9" y="5"/>
                      <a:pt x="3" y="6"/>
                      <a:pt x="2" y="11"/>
                    </a:cubicBezTo>
                    <a:cubicBezTo>
                      <a:pt x="1" y="11"/>
                      <a:pt x="0" y="11"/>
                      <a:pt x="0" y="1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04" name="Freeform 534"/>
              <p:cNvSpPr>
                <a:spLocks/>
              </p:cNvSpPr>
              <p:nvPr/>
            </p:nvSpPr>
            <p:spPr bwMode="auto">
              <a:xfrm>
                <a:off x="1650" y="2255"/>
                <a:ext cx="22" cy="22"/>
              </a:xfrm>
              <a:custGeom>
                <a:avLst/>
                <a:gdLst>
                  <a:gd name="T0" fmla="*/ 0 w 11"/>
                  <a:gd name="T1" fmla="*/ 0 h 11"/>
                  <a:gd name="T2" fmla="*/ 16 w 11"/>
                  <a:gd name="T3" fmla="*/ 0 h 11"/>
                  <a:gd name="T4" fmla="*/ 88 w 11"/>
                  <a:gd name="T5" fmla="*/ 88 h 11"/>
                  <a:gd name="T6" fmla="*/ 0 w 11"/>
                  <a:gd name="T7" fmla="*/ 0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0"/>
                    </a:moveTo>
                    <a:cubicBezTo>
                      <a:pt x="0" y="0"/>
                      <a:pt x="1" y="0"/>
                      <a:pt x="2" y="0"/>
                    </a:cubicBezTo>
                    <a:cubicBezTo>
                      <a:pt x="3" y="5"/>
                      <a:pt x="9" y="6"/>
                      <a:pt x="11" y="11"/>
                    </a:cubicBezTo>
                    <a:cubicBezTo>
                      <a:pt x="6" y="8"/>
                      <a:pt x="3" y="4"/>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05" name="Freeform 535"/>
              <p:cNvSpPr>
                <a:spLocks/>
              </p:cNvSpPr>
              <p:nvPr/>
            </p:nvSpPr>
            <p:spPr bwMode="auto">
              <a:xfrm>
                <a:off x="1650" y="2295"/>
                <a:ext cx="22" cy="22"/>
              </a:xfrm>
              <a:custGeom>
                <a:avLst/>
                <a:gdLst>
                  <a:gd name="T0" fmla="*/ 0 w 11"/>
                  <a:gd name="T1" fmla="*/ 88 h 11"/>
                  <a:gd name="T2" fmla="*/ 88 w 11"/>
                  <a:gd name="T3" fmla="*/ 0 h 11"/>
                  <a:gd name="T4" fmla="*/ 16 w 11"/>
                  <a:gd name="T5" fmla="*/ 88 h 11"/>
                  <a:gd name="T6" fmla="*/ 0 w 11"/>
                  <a:gd name="T7" fmla="*/ 88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11"/>
                    </a:moveTo>
                    <a:cubicBezTo>
                      <a:pt x="3" y="6"/>
                      <a:pt x="6" y="2"/>
                      <a:pt x="11" y="0"/>
                    </a:cubicBezTo>
                    <a:cubicBezTo>
                      <a:pt x="9" y="5"/>
                      <a:pt x="3" y="6"/>
                      <a:pt x="2" y="11"/>
                    </a:cubicBezTo>
                    <a:cubicBezTo>
                      <a:pt x="1" y="11"/>
                      <a:pt x="0" y="11"/>
                      <a:pt x="0" y="1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06" name="Freeform 536"/>
              <p:cNvSpPr>
                <a:spLocks/>
              </p:cNvSpPr>
              <p:nvPr/>
            </p:nvSpPr>
            <p:spPr bwMode="auto">
              <a:xfrm>
                <a:off x="1600" y="2383"/>
                <a:ext cx="50" cy="50"/>
              </a:xfrm>
              <a:custGeom>
                <a:avLst/>
                <a:gdLst>
                  <a:gd name="T0" fmla="*/ 0 w 25"/>
                  <a:gd name="T1" fmla="*/ 200 h 25"/>
                  <a:gd name="T2" fmla="*/ 200 w 25"/>
                  <a:gd name="T3" fmla="*/ 0 h 25"/>
                  <a:gd name="T4" fmla="*/ 16 w 25"/>
                  <a:gd name="T5" fmla="*/ 200 h 25"/>
                  <a:gd name="T6" fmla="*/ 0 w 25"/>
                  <a:gd name="T7" fmla="*/ 200 h 25"/>
                  <a:gd name="T8" fmla="*/ 0 60000 65536"/>
                  <a:gd name="T9" fmla="*/ 0 60000 65536"/>
                  <a:gd name="T10" fmla="*/ 0 60000 65536"/>
                  <a:gd name="T11" fmla="*/ 0 60000 65536"/>
                  <a:gd name="T12" fmla="*/ 0 w 25"/>
                  <a:gd name="T13" fmla="*/ 0 h 25"/>
                  <a:gd name="T14" fmla="*/ 25 w 25"/>
                  <a:gd name="T15" fmla="*/ 25 h 25"/>
                </a:gdLst>
                <a:ahLst/>
                <a:cxnLst>
                  <a:cxn ang="T8">
                    <a:pos x="T0" y="T1"/>
                  </a:cxn>
                  <a:cxn ang="T9">
                    <a:pos x="T2" y="T3"/>
                  </a:cxn>
                  <a:cxn ang="T10">
                    <a:pos x="T4" y="T5"/>
                  </a:cxn>
                  <a:cxn ang="T11">
                    <a:pos x="T6" y="T7"/>
                  </a:cxn>
                </a:cxnLst>
                <a:rect l="T12" t="T13" r="T14" b="T15"/>
                <a:pathLst>
                  <a:path w="25" h="25">
                    <a:moveTo>
                      <a:pt x="0" y="25"/>
                    </a:moveTo>
                    <a:cubicBezTo>
                      <a:pt x="7" y="16"/>
                      <a:pt x="16" y="7"/>
                      <a:pt x="25" y="0"/>
                    </a:cubicBezTo>
                    <a:cubicBezTo>
                      <a:pt x="19" y="10"/>
                      <a:pt x="9" y="15"/>
                      <a:pt x="2" y="25"/>
                    </a:cubicBezTo>
                    <a:cubicBezTo>
                      <a:pt x="2" y="25"/>
                      <a:pt x="1" y="25"/>
                      <a:pt x="0" y="25"/>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07" name="Freeform 537"/>
              <p:cNvSpPr>
                <a:spLocks/>
              </p:cNvSpPr>
              <p:nvPr/>
            </p:nvSpPr>
            <p:spPr bwMode="auto">
              <a:xfrm>
                <a:off x="1600" y="2433"/>
                <a:ext cx="66" cy="146"/>
              </a:xfrm>
              <a:custGeom>
                <a:avLst/>
                <a:gdLst>
                  <a:gd name="T0" fmla="*/ 16 w 33"/>
                  <a:gd name="T1" fmla="*/ 0 h 73"/>
                  <a:gd name="T2" fmla="*/ 200 w 33"/>
                  <a:gd name="T3" fmla="*/ 512 h 73"/>
                  <a:gd name="T4" fmla="*/ 112 w 33"/>
                  <a:gd name="T5" fmla="*/ 584 h 73"/>
                  <a:gd name="T6" fmla="*/ 184 w 33"/>
                  <a:gd name="T7" fmla="*/ 496 h 73"/>
                  <a:gd name="T8" fmla="*/ 0 w 33"/>
                  <a:gd name="T9" fmla="*/ 0 h 73"/>
                  <a:gd name="T10" fmla="*/ 16 w 33"/>
                  <a:gd name="T11" fmla="*/ 0 h 73"/>
                  <a:gd name="T12" fmla="*/ 0 60000 65536"/>
                  <a:gd name="T13" fmla="*/ 0 60000 65536"/>
                  <a:gd name="T14" fmla="*/ 0 60000 65536"/>
                  <a:gd name="T15" fmla="*/ 0 60000 65536"/>
                  <a:gd name="T16" fmla="*/ 0 60000 65536"/>
                  <a:gd name="T17" fmla="*/ 0 60000 65536"/>
                  <a:gd name="T18" fmla="*/ 0 w 33"/>
                  <a:gd name="T19" fmla="*/ 0 h 73"/>
                  <a:gd name="T20" fmla="*/ 33 w 3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33" h="73">
                    <a:moveTo>
                      <a:pt x="2" y="0"/>
                    </a:moveTo>
                    <a:cubicBezTo>
                      <a:pt x="9" y="22"/>
                      <a:pt x="33" y="27"/>
                      <a:pt x="25" y="64"/>
                    </a:cubicBezTo>
                    <a:cubicBezTo>
                      <a:pt x="22" y="68"/>
                      <a:pt x="10" y="63"/>
                      <a:pt x="14" y="73"/>
                    </a:cubicBezTo>
                    <a:cubicBezTo>
                      <a:pt x="5" y="67"/>
                      <a:pt x="18" y="63"/>
                      <a:pt x="23" y="62"/>
                    </a:cubicBezTo>
                    <a:cubicBezTo>
                      <a:pt x="31" y="25"/>
                      <a:pt x="6" y="22"/>
                      <a:pt x="0" y="0"/>
                    </a:cubicBezTo>
                    <a:cubicBezTo>
                      <a:pt x="1" y="0"/>
                      <a:pt x="2" y="0"/>
                      <a:pt x="2"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08" name="Freeform 538"/>
              <p:cNvSpPr>
                <a:spLocks/>
              </p:cNvSpPr>
              <p:nvPr/>
            </p:nvSpPr>
            <p:spPr bwMode="auto">
              <a:xfrm>
                <a:off x="1628" y="2579"/>
                <a:ext cx="22" cy="28"/>
              </a:xfrm>
              <a:custGeom>
                <a:avLst/>
                <a:gdLst>
                  <a:gd name="T0" fmla="*/ 0 w 11"/>
                  <a:gd name="T1" fmla="*/ 0 h 14"/>
                  <a:gd name="T2" fmla="*/ 88 w 11"/>
                  <a:gd name="T3" fmla="*/ 88 h 14"/>
                  <a:gd name="T4" fmla="*/ 88 w 11"/>
                  <a:gd name="T5" fmla="*/ 112 h 14"/>
                  <a:gd name="T6" fmla="*/ 0 w 11"/>
                  <a:gd name="T7" fmla="*/ 0 h 14"/>
                  <a:gd name="T8" fmla="*/ 0 60000 65536"/>
                  <a:gd name="T9" fmla="*/ 0 60000 65536"/>
                  <a:gd name="T10" fmla="*/ 0 60000 65536"/>
                  <a:gd name="T11" fmla="*/ 0 60000 65536"/>
                  <a:gd name="T12" fmla="*/ 0 w 11"/>
                  <a:gd name="T13" fmla="*/ 0 h 14"/>
                  <a:gd name="T14" fmla="*/ 11 w 11"/>
                  <a:gd name="T15" fmla="*/ 14 h 14"/>
                </a:gdLst>
                <a:ahLst/>
                <a:cxnLst>
                  <a:cxn ang="T8">
                    <a:pos x="T0" y="T1"/>
                  </a:cxn>
                  <a:cxn ang="T9">
                    <a:pos x="T2" y="T3"/>
                  </a:cxn>
                  <a:cxn ang="T10">
                    <a:pos x="T4" y="T5"/>
                  </a:cxn>
                  <a:cxn ang="T11">
                    <a:pos x="T6" y="T7"/>
                  </a:cxn>
                </a:cxnLst>
                <a:rect l="T12" t="T13" r="T14" b="T15"/>
                <a:pathLst>
                  <a:path w="11" h="14">
                    <a:moveTo>
                      <a:pt x="0" y="0"/>
                    </a:moveTo>
                    <a:cubicBezTo>
                      <a:pt x="4" y="4"/>
                      <a:pt x="5" y="10"/>
                      <a:pt x="11" y="11"/>
                    </a:cubicBezTo>
                    <a:cubicBezTo>
                      <a:pt x="11" y="12"/>
                      <a:pt x="11" y="13"/>
                      <a:pt x="11" y="14"/>
                    </a:cubicBezTo>
                    <a:cubicBezTo>
                      <a:pt x="6" y="10"/>
                      <a:pt x="0" y="8"/>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09" name="Freeform 539"/>
              <p:cNvSpPr>
                <a:spLocks/>
              </p:cNvSpPr>
              <p:nvPr/>
            </p:nvSpPr>
            <p:spPr bwMode="auto">
              <a:xfrm>
                <a:off x="1738" y="2535"/>
                <a:ext cx="36" cy="36"/>
              </a:xfrm>
              <a:custGeom>
                <a:avLst/>
                <a:gdLst>
                  <a:gd name="T0" fmla="*/ 0 w 18"/>
                  <a:gd name="T1" fmla="*/ 128 h 18"/>
                  <a:gd name="T2" fmla="*/ 144 w 18"/>
                  <a:gd name="T3" fmla="*/ 0 h 18"/>
                  <a:gd name="T4" fmla="*/ 0 w 18"/>
                  <a:gd name="T5" fmla="*/ 144 h 18"/>
                  <a:gd name="T6" fmla="*/ 0 w 18"/>
                  <a:gd name="T7" fmla="*/ 128 h 18"/>
                  <a:gd name="T8" fmla="*/ 0 60000 65536"/>
                  <a:gd name="T9" fmla="*/ 0 60000 65536"/>
                  <a:gd name="T10" fmla="*/ 0 60000 65536"/>
                  <a:gd name="T11" fmla="*/ 0 60000 65536"/>
                  <a:gd name="T12" fmla="*/ 0 w 18"/>
                  <a:gd name="T13" fmla="*/ 0 h 18"/>
                  <a:gd name="T14" fmla="*/ 18 w 18"/>
                  <a:gd name="T15" fmla="*/ 18 h 18"/>
                </a:gdLst>
                <a:ahLst/>
                <a:cxnLst>
                  <a:cxn ang="T8">
                    <a:pos x="T0" y="T1"/>
                  </a:cxn>
                  <a:cxn ang="T9">
                    <a:pos x="T2" y="T3"/>
                  </a:cxn>
                  <a:cxn ang="T10">
                    <a:pos x="T4" y="T5"/>
                  </a:cxn>
                  <a:cxn ang="T11">
                    <a:pos x="T6" y="T7"/>
                  </a:cxn>
                </a:cxnLst>
                <a:rect l="T12" t="T13" r="T14" b="T15"/>
                <a:pathLst>
                  <a:path w="18" h="18">
                    <a:moveTo>
                      <a:pt x="0" y="16"/>
                    </a:moveTo>
                    <a:cubicBezTo>
                      <a:pt x="8" y="12"/>
                      <a:pt x="11" y="4"/>
                      <a:pt x="18" y="0"/>
                    </a:cubicBezTo>
                    <a:cubicBezTo>
                      <a:pt x="13" y="7"/>
                      <a:pt x="7" y="13"/>
                      <a:pt x="0" y="18"/>
                    </a:cubicBezTo>
                    <a:cubicBezTo>
                      <a:pt x="0" y="17"/>
                      <a:pt x="0" y="16"/>
                      <a:pt x="0" y="16"/>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10" name="Freeform 540"/>
              <p:cNvSpPr>
                <a:spLocks/>
              </p:cNvSpPr>
              <p:nvPr/>
            </p:nvSpPr>
            <p:spPr bwMode="auto">
              <a:xfrm>
                <a:off x="1774" y="2419"/>
                <a:ext cx="36" cy="122"/>
              </a:xfrm>
              <a:custGeom>
                <a:avLst/>
                <a:gdLst>
                  <a:gd name="T0" fmla="*/ 72 w 18"/>
                  <a:gd name="T1" fmla="*/ 0 h 61"/>
                  <a:gd name="T2" fmla="*/ 144 w 18"/>
                  <a:gd name="T3" fmla="*/ 448 h 61"/>
                  <a:gd name="T4" fmla="*/ 0 w 18"/>
                  <a:gd name="T5" fmla="*/ 464 h 61"/>
                  <a:gd name="T6" fmla="*/ 88 w 18"/>
                  <a:gd name="T7" fmla="*/ 448 h 61"/>
                  <a:gd name="T8" fmla="*/ 72 w 18"/>
                  <a:gd name="T9" fmla="*/ 0 h 61"/>
                  <a:gd name="T10" fmla="*/ 0 60000 65536"/>
                  <a:gd name="T11" fmla="*/ 0 60000 65536"/>
                  <a:gd name="T12" fmla="*/ 0 60000 65536"/>
                  <a:gd name="T13" fmla="*/ 0 60000 65536"/>
                  <a:gd name="T14" fmla="*/ 0 60000 65536"/>
                  <a:gd name="T15" fmla="*/ 0 w 18"/>
                  <a:gd name="T16" fmla="*/ 0 h 61"/>
                  <a:gd name="T17" fmla="*/ 18 w 18"/>
                  <a:gd name="T18" fmla="*/ 61 h 61"/>
                </a:gdLst>
                <a:ahLst/>
                <a:cxnLst>
                  <a:cxn ang="T10">
                    <a:pos x="T0" y="T1"/>
                  </a:cxn>
                  <a:cxn ang="T11">
                    <a:pos x="T2" y="T3"/>
                  </a:cxn>
                  <a:cxn ang="T12">
                    <a:pos x="T4" y="T5"/>
                  </a:cxn>
                  <a:cxn ang="T13">
                    <a:pos x="T6" y="T7"/>
                  </a:cxn>
                  <a:cxn ang="T14">
                    <a:pos x="T8" y="T9"/>
                  </a:cxn>
                </a:cxnLst>
                <a:rect l="T15" t="T16" r="T17" b="T18"/>
                <a:pathLst>
                  <a:path w="18" h="61">
                    <a:moveTo>
                      <a:pt x="9" y="0"/>
                    </a:moveTo>
                    <a:cubicBezTo>
                      <a:pt x="12" y="19"/>
                      <a:pt x="2" y="50"/>
                      <a:pt x="18" y="56"/>
                    </a:cubicBezTo>
                    <a:cubicBezTo>
                      <a:pt x="16" y="61"/>
                      <a:pt x="5" y="57"/>
                      <a:pt x="0" y="58"/>
                    </a:cubicBezTo>
                    <a:cubicBezTo>
                      <a:pt x="0" y="53"/>
                      <a:pt x="8" y="57"/>
                      <a:pt x="11" y="56"/>
                    </a:cubicBezTo>
                    <a:cubicBezTo>
                      <a:pt x="7" y="51"/>
                      <a:pt x="4" y="14"/>
                      <a:pt x="9"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11" name="Freeform 541"/>
              <p:cNvSpPr>
                <a:spLocks/>
              </p:cNvSpPr>
              <p:nvPr/>
            </p:nvSpPr>
            <p:spPr bwMode="auto">
              <a:xfrm>
                <a:off x="1792" y="2383"/>
                <a:ext cx="36" cy="36"/>
              </a:xfrm>
              <a:custGeom>
                <a:avLst/>
                <a:gdLst>
                  <a:gd name="T0" fmla="*/ 0 w 18"/>
                  <a:gd name="T1" fmla="*/ 144 h 18"/>
                  <a:gd name="T2" fmla="*/ 128 w 18"/>
                  <a:gd name="T3" fmla="*/ 0 h 18"/>
                  <a:gd name="T4" fmla="*/ 144 w 18"/>
                  <a:gd name="T5" fmla="*/ 0 h 18"/>
                  <a:gd name="T6" fmla="*/ 0 w 18"/>
                  <a:gd name="T7" fmla="*/ 144 h 18"/>
                  <a:gd name="T8" fmla="*/ 0 60000 65536"/>
                  <a:gd name="T9" fmla="*/ 0 60000 65536"/>
                  <a:gd name="T10" fmla="*/ 0 60000 65536"/>
                  <a:gd name="T11" fmla="*/ 0 60000 65536"/>
                  <a:gd name="T12" fmla="*/ 0 w 18"/>
                  <a:gd name="T13" fmla="*/ 0 h 18"/>
                  <a:gd name="T14" fmla="*/ 18 w 18"/>
                  <a:gd name="T15" fmla="*/ 18 h 18"/>
                </a:gdLst>
                <a:ahLst/>
                <a:cxnLst>
                  <a:cxn ang="T8">
                    <a:pos x="T0" y="T1"/>
                  </a:cxn>
                  <a:cxn ang="T9">
                    <a:pos x="T2" y="T3"/>
                  </a:cxn>
                  <a:cxn ang="T10">
                    <a:pos x="T4" y="T5"/>
                  </a:cxn>
                  <a:cxn ang="T11">
                    <a:pos x="T6" y="T7"/>
                  </a:cxn>
                </a:cxnLst>
                <a:rect l="T12" t="T13" r="T14" b="T15"/>
                <a:pathLst>
                  <a:path w="18" h="18">
                    <a:moveTo>
                      <a:pt x="0" y="18"/>
                    </a:moveTo>
                    <a:cubicBezTo>
                      <a:pt x="4" y="11"/>
                      <a:pt x="12" y="7"/>
                      <a:pt x="16" y="0"/>
                    </a:cubicBezTo>
                    <a:cubicBezTo>
                      <a:pt x="16" y="0"/>
                      <a:pt x="17" y="0"/>
                      <a:pt x="18" y="0"/>
                    </a:cubicBezTo>
                    <a:cubicBezTo>
                      <a:pt x="13" y="7"/>
                      <a:pt x="7" y="13"/>
                      <a:pt x="0" y="18"/>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12" name="Freeform 542"/>
              <p:cNvSpPr>
                <a:spLocks/>
              </p:cNvSpPr>
              <p:nvPr/>
            </p:nvSpPr>
            <p:spPr bwMode="auto">
              <a:xfrm>
                <a:off x="1676" y="2178"/>
                <a:ext cx="152" cy="151"/>
              </a:xfrm>
              <a:custGeom>
                <a:avLst/>
                <a:gdLst>
                  <a:gd name="T0" fmla="*/ 0 w 76"/>
                  <a:gd name="T1" fmla="*/ 0 h 75"/>
                  <a:gd name="T2" fmla="*/ 608 w 76"/>
                  <a:gd name="T3" fmla="*/ 612 h 75"/>
                  <a:gd name="T4" fmla="*/ 592 w 76"/>
                  <a:gd name="T5" fmla="*/ 612 h 75"/>
                  <a:gd name="T6" fmla="*/ 0 w 76"/>
                  <a:gd name="T7" fmla="*/ 0 h 75"/>
                  <a:gd name="T8" fmla="*/ 0 60000 65536"/>
                  <a:gd name="T9" fmla="*/ 0 60000 65536"/>
                  <a:gd name="T10" fmla="*/ 0 60000 65536"/>
                  <a:gd name="T11" fmla="*/ 0 60000 65536"/>
                  <a:gd name="T12" fmla="*/ 0 w 76"/>
                  <a:gd name="T13" fmla="*/ 0 h 75"/>
                  <a:gd name="T14" fmla="*/ 76 w 76"/>
                  <a:gd name="T15" fmla="*/ 75 h 75"/>
                </a:gdLst>
                <a:ahLst/>
                <a:cxnLst>
                  <a:cxn ang="T8">
                    <a:pos x="T0" y="T1"/>
                  </a:cxn>
                  <a:cxn ang="T9">
                    <a:pos x="T2" y="T3"/>
                  </a:cxn>
                  <a:cxn ang="T10">
                    <a:pos x="T4" y="T5"/>
                  </a:cxn>
                  <a:cxn ang="T11">
                    <a:pos x="T6" y="T7"/>
                  </a:cxn>
                </a:cxnLst>
                <a:rect l="T12" t="T13" r="T14" b="T15"/>
                <a:pathLst>
                  <a:path w="76" h="75">
                    <a:moveTo>
                      <a:pt x="0" y="0"/>
                    </a:moveTo>
                    <a:cubicBezTo>
                      <a:pt x="26" y="24"/>
                      <a:pt x="52" y="49"/>
                      <a:pt x="76" y="75"/>
                    </a:cubicBezTo>
                    <a:cubicBezTo>
                      <a:pt x="75" y="75"/>
                      <a:pt x="74" y="75"/>
                      <a:pt x="74" y="75"/>
                    </a:cubicBezTo>
                    <a:cubicBezTo>
                      <a:pt x="50" y="49"/>
                      <a:pt x="23" y="26"/>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13" name="Freeform 543"/>
              <p:cNvSpPr>
                <a:spLocks/>
              </p:cNvSpPr>
              <p:nvPr/>
            </p:nvSpPr>
            <p:spPr bwMode="auto">
              <a:xfrm>
                <a:off x="3523" y="2186"/>
                <a:ext cx="173" cy="211"/>
              </a:xfrm>
              <a:custGeom>
                <a:avLst/>
                <a:gdLst>
                  <a:gd name="T0" fmla="*/ 105 w 86"/>
                  <a:gd name="T1" fmla="*/ 324 h 105"/>
                  <a:gd name="T2" fmla="*/ 0 w 86"/>
                  <a:gd name="T3" fmla="*/ 219 h 105"/>
                  <a:gd name="T4" fmla="*/ 0 w 86"/>
                  <a:gd name="T5" fmla="*/ 72 h 105"/>
                  <a:gd name="T6" fmla="*/ 105 w 86"/>
                  <a:gd name="T7" fmla="*/ 0 h 105"/>
                  <a:gd name="T8" fmla="*/ 340 w 86"/>
                  <a:gd name="T9" fmla="*/ 161 h 105"/>
                  <a:gd name="T10" fmla="*/ 251 w 86"/>
                  <a:gd name="T11" fmla="*/ 219 h 105"/>
                  <a:gd name="T12" fmla="*/ 547 w 86"/>
                  <a:gd name="T13" fmla="*/ 852 h 105"/>
                  <a:gd name="T14" fmla="*/ 129 w 86"/>
                  <a:gd name="T15" fmla="*/ 512 h 105"/>
                  <a:gd name="T16" fmla="*/ 105 w 86"/>
                  <a:gd name="T17" fmla="*/ 324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105"/>
                  <a:gd name="T29" fmla="*/ 86 w 86"/>
                  <a:gd name="T30" fmla="*/ 105 h 1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105">
                    <a:moveTo>
                      <a:pt x="13" y="40"/>
                    </a:moveTo>
                    <a:cubicBezTo>
                      <a:pt x="9" y="35"/>
                      <a:pt x="1" y="35"/>
                      <a:pt x="0" y="27"/>
                    </a:cubicBezTo>
                    <a:cubicBezTo>
                      <a:pt x="0" y="21"/>
                      <a:pt x="0" y="15"/>
                      <a:pt x="0" y="9"/>
                    </a:cubicBezTo>
                    <a:cubicBezTo>
                      <a:pt x="8" y="10"/>
                      <a:pt x="15" y="10"/>
                      <a:pt x="13" y="0"/>
                    </a:cubicBezTo>
                    <a:cubicBezTo>
                      <a:pt x="26" y="4"/>
                      <a:pt x="27" y="19"/>
                      <a:pt x="42" y="20"/>
                    </a:cubicBezTo>
                    <a:cubicBezTo>
                      <a:pt x="44" y="28"/>
                      <a:pt x="33" y="22"/>
                      <a:pt x="31" y="27"/>
                    </a:cubicBezTo>
                    <a:cubicBezTo>
                      <a:pt x="28" y="65"/>
                      <a:pt x="86" y="65"/>
                      <a:pt x="67" y="105"/>
                    </a:cubicBezTo>
                    <a:cubicBezTo>
                      <a:pt x="67" y="73"/>
                      <a:pt x="50" y="60"/>
                      <a:pt x="16" y="63"/>
                    </a:cubicBezTo>
                    <a:cubicBezTo>
                      <a:pt x="14" y="56"/>
                      <a:pt x="18" y="43"/>
                      <a:pt x="13" y="4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14" name="Freeform 544"/>
              <p:cNvSpPr>
                <a:spLocks/>
              </p:cNvSpPr>
              <p:nvPr/>
            </p:nvSpPr>
            <p:spPr bwMode="auto">
              <a:xfrm>
                <a:off x="3513" y="2172"/>
                <a:ext cx="191" cy="229"/>
              </a:xfrm>
              <a:custGeom>
                <a:avLst/>
                <a:gdLst>
                  <a:gd name="T0" fmla="*/ 145 w 95"/>
                  <a:gd name="T1" fmla="*/ 380 h 114"/>
                  <a:gd name="T2" fmla="*/ 169 w 95"/>
                  <a:gd name="T3" fmla="*/ 568 h 114"/>
                  <a:gd name="T4" fmla="*/ 587 w 95"/>
                  <a:gd name="T5" fmla="*/ 908 h 114"/>
                  <a:gd name="T6" fmla="*/ 292 w 95"/>
                  <a:gd name="T7" fmla="*/ 275 h 114"/>
                  <a:gd name="T8" fmla="*/ 380 w 95"/>
                  <a:gd name="T9" fmla="*/ 217 h 114"/>
                  <a:gd name="T10" fmla="*/ 145 w 95"/>
                  <a:gd name="T11" fmla="*/ 56 h 114"/>
                  <a:gd name="T12" fmla="*/ 40 w 95"/>
                  <a:gd name="T13" fmla="*/ 129 h 114"/>
                  <a:gd name="T14" fmla="*/ 40 w 95"/>
                  <a:gd name="T15" fmla="*/ 275 h 114"/>
                  <a:gd name="T16" fmla="*/ 24 w 95"/>
                  <a:gd name="T17" fmla="*/ 112 h 114"/>
                  <a:gd name="T18" fmla="*/ 129 w 95"/>
                  <a:gd name="T19" fmla="*/ 0 h 114"/>
                  <a:gd name="T20" fmla="*/ 408 w 95"/>
                  <a:gd name="T21" fmla="*/ 201 h 114"/>
                  <a:gd name="T22" fmla="*/ 308 w 95"/>
                  <a:gd name="T23" fmla="*/ 275 h 114"/>
                  <a:gd name="T24" fmla="*/ 603 w 95"/>
                  <a:gd name="T25" fmla="*/ 924 h 114"/>
                  <a:gd name="T26" fmla="*/ 145 w 95"/>
                  <a:gd name="T27" fmla="*/ 585 h 114"/>
                  <a:gd name="T28" fmla="*/ 145 w 95"/>
                  <a:gd name="T29" fmla="*/ 380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5"/>
                  <a:gd name="T46" fmla="*/ 0 h 114"/>
                  <a:gd name="T47" fmla="*/ 95 w 95"/>
                  <a:gd name="T48" fmla="*/ 114 h 1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5" h="114">
                    <a:moveTo>
                      <a:pt x="18" y="47"/>
                    </a:moveTo>
                    <a:cubicBezTo>
                      <a:pt x="23" y="50"/>
                      <a:pt x="19" y="63"/>
                      <a:pt x="21" y="70"/>
                    </a:cubicBezTo>
                    <a:cubicBezTo>
                      <a:pt x="55" y="67"/>
                      <a:pt x="72" y="80"/>
                      <a:pt x="72" y="112"/>
                    </a:cubicBezTo>
                    <a:cubicBezTo>
                      <a:pt x="91" y="72"/>
                      <a:pt x="33" y="72"/>
                      <a:pt x="36" y="34"/>
                    </a:cubicBezTo>
                    <a:cubicBezTo>
                      <a:pt x="38" y="29"/>
                      <a:pt x="49" y="35"/>
                      <a:pt x="47" y="27"/>
                    </a:cubicBezTo>
                    <a:cubicBezTo>
                      <a:pt x="32" y="26"/>
                      <a:pt x="31" y="11"/>
                      <a:pt x="18" y="7"/>
                    </a:cubicBezTo>
                    <a:cubicBezTo>
                      <a:pt x="20" y="17"/>
                      <a:pt x="13" y="17"/>
                      <a:pt x="5" y="16"/>
                    </a:cubicBezTo>
                    <a:cubicBezTo>
                      <a:pt x="5" y="22"/>
                      <a:pt x="5" y="28"/>
                      <a:pt x="5" y="34"/>
                    </a:cubicBezTo>
                    <a:cubicBezTo>
                      <a:pt x="0" y="31"/>
                      <a:pt x="4" y="20"/>
                      <a:pt x="3" y="14"/>
                    </a:cubicBezTo>
                    <a:cubicBezTo>
                      <a:pt x="14" y="16"/>
                      <a:pt x="19" y="12"/>
                      <a:pt x="16" y="0"/>
                    </a:cubicBezTo>
                    <a:cubicBezTo>
                      <a:pt x="28" y="8"/>
                      <a:pt x="33" y="22"/>
                      <a:pt x="50" y="25"/>
                    </a:cubicBezTo>
                    <a:cubicBezTo>
                      <a:pt x="52" y="34"/>
                      <a:pt x="46" y="35"/>
                      <a:pt x="38" y="34"/>
                    </a:cubicBezTo>
                    <a:cubicBezTo>
                      <a:pt x="36" y="72"/>
                      <a:pt x="95" y="73"/>
                      <a:pt x="74" y="114"/>
                    </a:cubicBezTo>
                    <a:cubicBezTo>
                      <a:pt x="67" y="88"/>
                      <a:pt x="58" y="65"/>
                      <a:pt x="18" y="72"/>
                    </a:cubicBezTo>
                    <a:cubicBezTo>
                      <a:pt x="18" y="64"/>
                      <a:pt x="18" y="55"/>
                      <a:pt x="18" y="4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815" name="Freeform 545"/>
              <p:cNvSpPr>
                <a:spLocks/>
              </p:cNvSpPr>
              <p:nvPr/>
            </p:nvSpPr>
            <p:spPr bwMode="auto">
              <a:xfrm>
                <a:off x="1650" y="2565"/>
                <a:ext cx="88" cy="42"/>
              </a:xfrm>
              <a:custGeom>
                <a:avLst/>
                <a:gdLst>
                  <a:gd name="T0" fmla="*/ 0 w 44"/>
                  <a:gd name="T1" fmla="*/ 144 h 21"/>
                  <a:gd name="T2" fmla="*/ 208 w 44"/>
                  <a:gd name="T3" fmla="*/ 144 h 21"/>
                  <a:gd name="T4" fmla="*/ 232 w 44"/>
                  <a:gd name="T5" fmla="*/ 24 h 21"/>
                  <a:gd name="T6" fmla="*/ 352 w 44"/>
                  <a:gd name="T7" fmla="*/ 8 h 21"/>
                  <a:gd name="T8" fmla="*/ 352 w 44"/>
                  <a:gd name="T9" fmla="*/ 24 h 21"/>
                  <a:gd name="T10" fmla="*/ 248 w 44"/>
                  <a:gd name="T11" fmla="*/ 40 h 21"/>
                  <a:gd name="T12" fmla="*/ 248 w 44"/>
                  <a:gd name="T13" fmla="*/ 168 h 21"/>
                  <a:gd name="T14" fmla="*/ 0 w 44"/>
                  <a:gd name="T15" fmla="*/ 168 h 21"/>
                  <a:gd name="T16" fmla="*/ 0 w 44"/>
                  <a:gd name="T17" fmla="*/ 144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21"/>
                  <a:gd name="T29" fmla="*/ 44 w 44"/>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21">
                    <a:moveTo>
                      <a:pt x="0" y="18"/>
                    </a:moveTo>
                    <a:cubicBezTo>
                      <a:pt x="9" y="18"/>
                      <a:pt x="18" y="18"/>
                      <a:pt x="26" y="18"/>
                    </a:cubicBezTo>
                    <a:cubicBezTo>
                      <a:pt x="31" y="17"/>
                      <a:pt x="27" y="7"/>
                      <a:pt x="29" y="3"/>
                    </a:cubicBezTo>
                    <a:cubicBezTo>
                      <a:pt x="32" y="0"/>
                      <a:pt x="38" y="1"/>
                      <a:pt x="44" y="1"/>
                    </a:cubicBezTo>
                    <a:cubicBezTo>
                      <a:pt x="44" y="1"/>
                      <a:pt x="44" y="2"/>
                      <a:pt x="44" y="3"/>
                    </a:cubicBezTo>
                    <a:cubicBezTo>
                      <a:pt x="39" y="3"/>
                      <a:pt x="34" y="2"/>
                      <a:pt x="31" y="5"/>
                    </a:cubicBezTo>
                    <a:cubicBezTo>
                      <a:pt x="31" y="10"/>
                      <a:pt x="31" y="15"/>
                      <a:pt x="31" y="21"/>
                    </a:cubicBezTo>
                    <a:cubicBezTo>
                      <a:pt x="21" y="21"/>
                      <a:pt x="10" y="21"/>
                      <a:pt x="0" y="21"/>
                    </a:cubicBezTo>
                    <a:cubicBezTo>
                      <a:pt x="0" y="20"/>
                      <a:pt x="0" y="19"/>
                      <a:pt x="0" y="18"/>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16" name="Freeform 546"/>
              <p:cNvSpPr>
                <a:spLocks/>
              </p:cNvSpPr>
              <p:nvPr/>
            </p:nvSpPr>
            <p:spPr bwMode="auto">
              <a:xfrm>
                <a:off x="1389" y="2186"/>
                <a:ext cx="157" cy="157"/>
              </a:xfrm>
              <a:custGeom>
                <a:avLst/>
                <a:gdLst>
                  <a:gd name="T0" fmla="*/ 0 w 78"/>
                  <a:gd name="T1" fmla="*/ 636 h 78"/>
                  <a:gd name="T2" fmla="*/ 636 w 78"/>
                  <a:gd name="T3" fmla="*/ 0 h 78"/>
                  <a:gd name="T4" fmla="*/ 24 w 78"/>
                  <a:gd name="T5" fmla="*/ 636 h 78"/>
                  <a:gd name="T6" fmla="*/ 0 w 78"/>
                  <a:gd name="T7" fmla="*/ 636 h 78"/>
                  <a:gd name="T8" fmla="*/ 0 60000 65536"/>
                  <a:gd name="T9" fmla="*/ 0 60000 65536"/>
                  <a:gd name="T10" fmla="*/ 0 60000 65536"/>
                  <a:gd name="T11" fmla="*/ 0 60000 65536"/>
                  <a:gd name="T12" fmla="*/ 0 w 78"/>
                  <a:gd name="T13" fmla="*/ 0 h 78"/>
                  <a:gd name="T14" fmla="*/ 78 w 78"/>
                  <a:gd name="T15" fmla="*/ 78 h 78"/>
                </a:gdLst>
                <a:ahLst/>
                <a:cxnLst>
                  <a:cxn ang="T8">
                    <a:pos x="T0" y="T1"/>
                  </a:cxn>
                  <a:cxn ang="T9">
                    <a:pos x="T2" y="T3"/>
                  </a:cxn>
                  <a:cxn ang="T10">
                    <a:pos x="T4" y="T5"/>
                  </a:cxn>
                  <a:cxn ang="T11">
                    <a:pos x="T6" y="T7"/>
                  </a:cxn>
                </a:cxnLst>
                <a:rect l="T12" t="T13" r="T14" b="T15"/>
                <a:pathLst>
                  <a:path w="78" h="78">
                    <a:moveTo>
                      <a:pt x="0" y="78"/>
                    </a:moveTo>
                    <a:cubicBezTo>
                      <a:pt x="26" y="51"/>
                      <a:pt x="52" y="25"/>
                      <a:pt x="78" y="0"/>
                    </a:cubicBezTo>
                    <a:cubicBezTo>
                      <a:pt x="55" y="27"/>
                      <a:pt x="27" y="51"/>
                      <a:pt x="3" y="78"/>
                    </a:cubicBezTo>
                    <a:cubicBezTo>
                      <a:pt x="2" y="78"/>
                      <a:pt x="1" y="78"/>
                      <a:pt x="0" y="78"/>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17" name="Freeform 547"/>
              <p:cNvSpPr>
                <a:spLocks/>
              </p:cNvSpPr>
              <p:nvPr/>
            </p:nvSpPr>
            <p:spPr bwMode="auto">
              <a:xfrm>
                <a:off x="1305" y="2411"/>
                <a:ext cx="36" cy="34"/>
              </a:xfrm>
              <a:custGeom>
                <a:avLst/>
                <a:gdLst>
                  <a:gd name="T0" fmla="*/ 0 w 18"/>
                  <a:gd name="T1" fmla="*/ 0 h 17"/>
                  <a:gd name="T2" fmla="*/ 16 w 18"/>
                  <a:gd name="T3" fmla="*/ 0 h 17"/>
                  <a:gd name="T4" fmla="*/ 144 w 18"/>
                  <a:gd name="T5" fmla="*/ 136 h 17"/>
                  <a:gd name="T6" fmla="*/ 0 w 18"/>
                  <a:gd name="T7" fmla="*/ 0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0" y="0"/>
                    </a:moveTo>
                    <a:cubicBezTo>
                      <a:pt x="1" y="0"/>
                      <a:pt x="2" y="0"/>
                      <a:pt x="2" y="0"/>
                    </a:cubicBezTo>
                    <a:cubicBezTo>
                      <a:pt x="6" y="7"/>
                      <a:pt x="14" y="10"/>
                      <a:pt x="18" y="17"/>
                    </a:cubicBezTo>
                    <a:cubicBezTo>
                      <a:pt x="11" y="12"/>
                      <a:pt x="5" y="6"/>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18" name="Freeform 548"/>
              <p:cNvSpPr>
                <a:spLocks/>
              </p:cNvSpPr>
              <p:nvPr/>
            </p:nvSpPr>
            <p:spPr bwMode="auto">
              <a:xfrm>
                <a:off x="1345" y="2459"/>
                <a:ext cx="40" cy="40"/>
              </a:xfrm>
              <a:custGeom>
                <a:avLst/>
                <a:gdLst>
                  <a:gd name="T0" fmla="*/ 0 w 20"/>
                  <a:gd name="T1" fmla="*/ 144 h 20"/>
                  <a:gd name="T2" fmla="*/ 160 w 20"/>
                  <a:gd name="T3" fmla="*/ 0 h 20"/>
                  <a:gd name="T4" fmla="*/ 0 w 20"/>
                  <a:gd name="T5" fmla="*/ 160 h 20"/>
                  <a:gd name="T6" fmla="*/ 0 w 20"/>
                  <a:gd name="T7" fmla="*/ 144 h 20"/>
                  <a:gd name="T8" fmla="*/ 0 60000 65536"/>
                  <a:gd name="T9" fmla="*/ 0 60000 65536"/>
                  <a:gd name="T10" fmla="*/ 0 60000 65536"/>
                  <a:gd name="T11" fmla="*/ 0 60000 65536"/>
                  <a:gd name="T12" fmla="*/ 0 w 20"/>
                  <a:gd name="T13" fmla="*/ 0 h 20"/>
                  <a:gd name="T14" fmla="*/ 20 w 20"/>
                  <a:gd name="T15" fmla="*/ 20 h 20"/>
                </a:gdLst>
                <a:ahLst/>
                <a:cxnLst>
                  <a:cxn ang="T8">
                    <a:pos x="T0" y="T1"/>
                  </a:cxn>
                  <a:cxn ang="T9">
                    <a:pos x="T2" y="T3"/>
                  </a:cxn>
                  <a:cxn ang="T10">
                    <a:pos x="T4" y="T5"/>
                  </a:cxn>
                  <a:cxn ang="T11">
                    <a:pos x="T6" y="T7"/>
                  </a:cxn>
                </a:cxnLst>
                <a:rect l="T12" t="T13" r="T14" b="T15"/>
                <a:pathLst>
                  <a:path w="20" h="20">
                    <a:moveTo>
                      <a:pt x="0" y="18"/>
                    </a:moveTo>
                    <a:cubicBezTo>
                      <a:pt x="8" y="13"/>
                      <a:pt x="12" y="5"/>
                      <a:pt x="20" y="0"/>
                    </a:cubicBezTo>
                    <a:cubicBezTo>
                      <a:pt x="14" y="8"/>
                      <a:pt x="8" y="14"/>
                      <a:pt x="0" y="20"/>
                    </a:cubicBezTo>
                    <a:cubicBezTo>
                      <a:pt x="0" y="19"/>
                      <a:pt x="0" y="19"/>
                      <a:pt x="0" y="18"/>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19" name="Freeform 549"/>
              <p:cNvSpPr>
                <a:spLocks/>
              </p:cNvSpPr>
              <p:nvPr/>
            </p:nvSpPr>
            <p:spPr bwMode="auto">
              <a:xfrm>
                <a:off x="1596" y="2375"/>
                <a:ext cx="44" cy="44"/>
              </a:xfrm>
              <a:custGeom>
                <a:avLst/>
                <a:gdLst>
                  <a:gd name="T0" fmla="*/ 0 w 22"/>
                  <a:gd name="T1" fmla="*/ 160 h 22"/>
                  <a:gd name="T2" fmla="*/ 160 w 22"/>
                  <a:gd name="T3" fmla="*/ 0 h 22"/>
                  <a:gd name="T4" fmla="*/ 176 w 22"/>
                  <a:gd name="T5" fmla="*/ 0 h 22"/>
                  <a:gd name="T6" fmla="*/ 0 w 22"/>
                  <a:gd name="T7" fmla="*/ 176 h 22"/>
                  <a:gd name="T8" fmla="*/ 0 w 22"/>
                  <a:gd name="T9" fmla="*/ 160 h 22"/>
                  <a:gd name="T10" fmla="*/ 0 60000 65536"/>
                  <a:gd name="T11" fmla="*/ 0 60000 65536"/>
                  <a:gd name="T12" fmla="*/ 0 60000 65536"/>
                  <a:gd name="T13" fmla="*/ 0 60000 65536"/>
                  <a:gd name="T14" fmla="*/ 0 60000 65536"/>
                  <a:gd name="T15" fmla="*/ 0 w 22"/>
                  <a:gd name="T16" fmla="*/ 0 h 22"/>
                  <a:gd name="T17" fmla="*/ 22 w 22"/>
                  <a:gd name="T18" fmla="*/ 22 h 22"/>
                </a:gdLst>
                <a:ahLst/>
                <a:cxnLst>
                  <a:cxn ang="T10">
                    <a:pos x="T0" y="T1"/>
                  </a:cxn>
                  <a:cxn ang="T11">
                    <a:pos x="T2" y="T3"/>
                  </a:cxn>
                  <a:cxn ang="T12">
                    <a:pos x="T4" y="T5"/>
                  </a:cxn>
                  <a:cxn ang="T13">
                    <a:pos x="T6" y="T7"/>
                  </a:cxn>
                  <a:cxn ang="T14">
                    <a:pos x="T8" y="T9"/>
                  </a:cxn>
                </a:cxnLst>
                <a:rect l="T15" t="T16" r="T17" b="T18"/>
                <a:pathLst>
                  <a:path w="22" h="22">
                    <a:moveTo>
                      <a:pt x="0" y="20"/>
                    </a:moveTo>
                    <a:cubicBezTo>
                      <a:pt x="8" y="14"/>
                      <a:pt x="14" y="7"/>
                      <a:pt x="20" y="0"/>
                    </a:cubicBezTo>
                    <a:cubicBezTo>
                      <a:pt x="21" y="0"/>
                      <a:pt x="22" y="0"/>
                      <a:pt x="22" y="0"/>
                    </a:cubicBezTo>
                    <a:cubicBezTo>
                      <a:pt x="16" y="8"/>
                      <a:pt x="8" y="16"/>
                      <a:pt x="0" y="22"/>
                    </a:cubicBezTo>
                    <a:cubicBezTo>
                      <a:pt x="0" y="21"/>
                      <a:pt x="0" y="21"/>
                      <a:pt x="0" y="2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20" name="Freeform 550"/>
              <p:cNvSpPr>
                <a:spLocks/>
              </p:cNvSpPr>
              <p:nvPr/>
            </p:nvSpPr>
            <p:spPr bwMode="auto">
              <a:xfrm>
                <a:off x="1640" y="2267"/>
                <a:ext cx="22" cy="40"/>
              </a:xfrm>
              <a:custGeom>
                <a:avLst/>
                <a:gdLst>
                  <a:gd name="T0" fmla="*/ 0 w 11"/>
                  <a:gd name="T1" fmla="*/ 160 h 20"/>
                  <a:gd name="T2" fmla="*/ 72 w 11"/>
                  <a:gd name="T3" fmla="*/ 88 h 20"/>
                  <a:gd name="T4" fmla="*/ 24 w 11"/>
                  <a:gd name="T5" fmla="*/ 16 h 20"/>
                  <a:gd name="T6" fmla="*/ 24 w 11"/>
                  <a:gd name="T7" fmla="*/ 0 h 20"/>
                  <a:gd name="T8" fmla="*/ 88 w 11"/>
                  <a:gd name="T9" fmla="*/ 88 h 20"/>
                  <a:gd name="T10" fmla="*/ 0 w 11"/>
                  <a:gd name="T11" fmla="*/ 160 h 20"/>
                  <a:gd name="T12" fmla="*/ 0 60000 65536"/>
                  <a:gd name="T13" fmla="*/ 0 60000 65536"/>
                  <a:gd name="T14" fmla="*/ 0 60000 65536"/>
                  <a:gd name="T15" fmla="*/ 0 60000 65536"/>
                  <a:gd name="T16" fmla="*/ 0 60000 65536"/>
                  <a:gd name="T17" fmla="*/ 0 60000 65536"/>
                  <a:gd name="T18" fmla="*/ 0 w 11"/>
                  <a:gd name="T19" fmla="*/ 0 h 20"/>
                  <a:gd name="T20" fmla="*/ 11 w 11"/>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1" h="20">
                    <a:moveTo>
                      <a:pt x="0" y="20"/>
                    </a:moveTo>
                    <a:cubicBezTo>
                      <a:pt x="2" y="16"/>
                      <a:pt x="5" y="13"/>
                      <a:pt x="9" y="11"/>
                    </a:cubicBezTo>
                    <a:cubicBezTo>
                      <a:pt x="10" y="6"/>
                      <a:pt x="6" y="4"/>
                      <a:pt x="3" y="2"/>
                    </a:cubicBezTo>
                    <a:cubicBezTo>
                      <a:pt x="3" y="2"/>
                      <a:pt x="3" y="1"/>
                      <a:pt x="3" y="0"/>
                    </a:cubicBezTo>
                    <a:cubicBezTo>
                      <a:pt x="6" y="3"/>
                      <a:pt x="11" y="5"/>
                      <a:pt x="11" y="11"/>
                    </a:cubicBezTo>
                    <a:cubicBezTo>
                      <a:pt x="6" y="13"/>
                      <a:pt x="5" y="19"/>
                      <a:pt x="0" y="2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21" name="Freeform 551"/>
              <p:cNvSpPr>
                <a:spLocks/>
              </p:cNvSpPr>
              <p:nvPr/>
            </p:nvSpPr>
            <p:spPr bwMode="auto">
              <a:xfrm>
                <a:off x="1614" y="2213"/>
                <a:ext cx="22" cy="24"/>
              </a:xfrm>
              <a:custGeom>
                <a:avLst/>
                <a:gdLst>
                  <a:gd name="T0" fmla="*/ 0 w 11"/>
                  <a:gd name="T1" fmla="*/ 96 h 12"/>
                  <a:gd name="T2" fmla="*/ 88 w 11"/>
                  <a:gd name="T3" fmla="*/ 0 h 12"/>
                  <a:gd name="T4" fmla="*/ 88 w 11"/>
                  <a:gd name="T5" fmla="*/ 24 h 12"/>
                  <a:gd name="T6" fmla="*/ 0 w 11"/>
                  <a:gd name="T7" fmla="*/ 96 h 12"/>
                  <a:gd name="T8" fmla="*/ 0 60000 65536"/>
                  <a:gd name="T9" fmla="*/ 0 60000 65536"/>
                  <a:gd name="T10" fmla="*/ 0 60000 65536"/>
                  <a:gd name="T11" fmla="*/ 0 60000 65536"/>
                  <a:gd name="T12" fmla="*/ 0 w 11"/>
                  <a:gd name="T13" fmla="*/ 0 h 12"/>
                  <a:gd name="T14" fmla="*/ 11 w 11"/>
                  <a:gd name="T15" fmla="*/ 12 h 12"/>
                </a:gdLst>
                <a:ahLst/>
                <a:cxnLst>
                  <a:cxn ang="T8">
                    <a:pos x="T0" y="T1"/>
                  </a:cxn>
                  <a:cxn ang="T9">
                    <a:pos x="T2" y="T3"/>
                  </a:cxn>
                  <a:cxn ang="T10">
                    <a:pos x="T4" y="T5"/>
                  </a:cxn>
                  <a:cxn ang="T11">
                    <a:pos x="T6" y="T7"/>
                  </a:cxn>
                </a:cxnLst>
                <a:rect l="T12" t="T13" r="T14" b="T15"/>
                <a:pathLst>
                  <a:path w="11" h="12">
                    <a:moveTo>
                      <a:pt x="0" y="12"/>
                    </a:moveTo>
                    <a:cubicBezTo>
                      <a:pt x="3" y="7"/>
                      <a:pt x="6" y="3"/>
                      <a:pt x="11" y="0"/>
                    </a:cubicBezTo>
                    <a:cubicBezTo>
                      <a:pt x="11" y="1"/>
                      <a:pt x="11" y="2"/>
                      <a:pt x="11" y="3"/>
                    </a:cubicBezTo>
                    <a:cubicBezTo>
                      <a:pt x="6" y="4"/>
                      <a:pt x="5" y="10"/>
                      <a:pt x="0" y="1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22" name="Freeform 552"/>
              <p:cNvSpPr>
                <a:spLocks/>
              </p:cNvSpPr>
              <p:nvPr/>
            </p:nvSpPr>
            <p:spPr bwMode="auto">
              <a:xfrm>
                <a:off x="1552" y="2186"/>
                <a:ext cx="48" cy="51"/>
              </a:xfrm>
              <a:custGeom>
                <a:avLst/>
                <a:gdLst>
                  <a:gd name="T0" fmla="*/ 0 w 24"/>
                  <a:gd name="T1" fmla="*/ 0 h 25"/>
                  <a:gd name="T2" fmla="*/ 192 w 24"/>
                  <a:gd name="T3" fmla="*/ 212 h 25"/>
                  <a:gd name="T4" fmla="*/ 0 w 24"/>
                  <a:gd name="T5" fmla="*/ 0 h 25"/>
                  <a:gd name="T6" fmla="*/ 0 60000 65536"/>
                  <a:gd name="T7" fmla="*/ 0 60000 65536"/>
                  <a:gd name="T8" fmla="*/ 0 60000 65536"/>
                  <a:gd name="T9" fmla="*/ 0 w 24"/>
                  <a:gd name="T10" fmla="*/ 0 h 25"/>
                  <a:gd name="T11" fmla="*/ 24 w 24"/>
                  <a:gd name="T12" fmla="*/ 25 h 25"/>
                </a:gdLst>
                <a:ahLst/>
                <a:cxnLst>
                  <a:cxn ang="T6">
                    <a:pos x="T0" y="T1"/>
                  </a:cxn>
                  <a:cxn ang="T7">
                    <a:pos x="T2" y="T3"/>
                  </a:cxn>
                  <a:cxn ang="T8">
                    <a:pos x="T4" y="T5"/>
                  </a:cxn>
                </a:cxnLst>
                <a:rect l="T9" t="T10" r="T11" b="T12"/>
                <a:pathLst>
                  <a:path w="24" h="25">
                    <a:moveTo>
                      <a:pt x="0" y="0"/>
                    </a:moveTo>
                    <a:cubicBezTo>
                      <a:pt x="9" y="7"/>
                      <a:pt x="17" y="16"/>
                      <a:pt x="24" y="25"/>
                    </a:cubicBezTo>
                    <a:cubicBezTo>
                      <a:pt x="15" y="17"/>
                      <a:pt x="7" y="9"/>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23" name="Freeform 553"/>
              <p:cNvSpPr>
                <a:spLocks/>
              </p:cNvSpPr>
              <p:nvPr/>
            </p:nvSpPr>
            <p:spPr bwMode="auto">
              <a:xfrm>
                <a:off x="1628" y="2204"/>
                <a:ext cx="20" cy="67"/>
              </a:xfrm>
              <a:custGeom>
                <a:avLst/>
                <a:gdLst>
                  <a:gd name="T0" fmla="*/ 32 w 10"/>
                  <a:gd name="T1" fmla="*/ 57 h 33"/>
                  <a:gd name="T2" fmla="*/ 32 w 10"/>
                  <a:gd name="T3" fmla="*/ 32 h 33"/>
                  <a:gd name="T4" fmla="*/ 72 w 10"/>
                  <a:gd name="T5" fmla="*/ 260 h 33"/>
                  <a:gd name="T6" fmla="*/ 72 w 10"/>
                  <a:gd name="T7" fmla="*/ 276 h 33"/>
                  <a:gd name="T8" fmla="*/ 32 w 10"/>
                  <a:gd name="T9" fmla="*/ 57 h 33"/>
                  <a:gd name="T10" fmla="*/ 0 60000 65536"/>
                  <a:gd name="T11" fmla="*/ 0 60000 65536"/>
                  <a:gd name="T12" fmla="*/ 0 60000 65536"/>
                  <a:gd name="T13" fmla="*/ 0 60000 65536"/>
                  <a:gd name="T14" fmla="*/ 0 60000 65536"/>
                  <a:gd name="T15" fmla="*/ 0 w 10"/>
                  <a:gd name="T16" fmla="*/ 0 h 33"/>
                  <a:gd name="T17" fmla="*/ 10 w 10"/>
                  <a:gd name="T18" fmla="*/ 33 h 33"/>
                </a:gdLst>
                <a:ahLst/>
                <a:cxnLst>
                  <a:cxn ang="T10">
                    <a:pos x="T0" y="T1"/>
                  </a:cxn>
                  <a:cxn ang="T11">
                    <a:pos x="T2" y="T3"/>
                  </a:cxn>
                  <a:cxn ang="T12">
                    <a:pos x="T4" y="T5"/>
                  </a:cxn>
                  <a:cxn ang="T13">
                    <a:pos x="T6" y="T7"/>
                  </a:cxn>
                  <a:cxn ang="T14">
                    <a:pos x="T8" y="T9"/>
                  </a:cxn>
                </a:cxnLst>
                <a:rect l="T15" t="T16" r="T17" b="T18"/>
                <a:pathLst>
                  <a:path w="10" h="33">
                    <a:moveTo>
                      <a:pt x="4" y="7"/>
                    </a:moveTo>
                    <a:cubicBezTo>
                      <a:pt x="4" y="6"/>
                      <a:pt x="4" y="5"/>
                      <a:pt x="4" y="4"/>
                    </a:cubicBezTo>
                    <a:cubicBezTo>
                      <a:pt x="10" y="0"/>
                      <a:pt x="3" y="28"/>
                      <a:pt x="9" y="31"/>
                    </a:cubicBezTo>
                    <a:cubicBezTo>
                      <a:pt x="9" y="32"/>
                      <a:pt x="9" y="33"/>
                      <a:pt x="9" y="33"/>
                    </a:cubicBezTo>
                    <a:cubicBezTo>
                      <a:pt x="0" y="31"/>
                      <a:pt x="6" y="16"/>
                      <a:pt x="4" y="7"/>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24" name="Freeform 554"/>
              <p:cNvSpPr>
                <a:spLocks/>
              </p:cNvSpPr>
              <p:nvPr/>
            </p:nvSpPr>
            <p:spPr bwMode="auto">
              <a:xfrm>
                <a:off x="1385" y="2415"/>
                <a:ext cx="211" cy="44"/>
              </a:xfrm>
              <a:custGeom>
                <a:avLst/>
                <a:gdLst>
                  <a:gd name="T0" fmla="*/ 0 w 105"/>
                  <a:gd name="T1" fmla="*/ 176 h 22"/>
                  <a:gd name="T2" fmla="*/ 796 w 105"/>
                  <a:gd name="T3" fmla="*/ 120 h 22"/>
                  <a:gd name="T4" fmla="*/ 836 w 105"/>
                  <a:gd name="T5" fmla="*/ 0 h 22"/>
                  <a:gd name="T6" fmla="*/ 852 w 105"/>
                  <a:gd name="T7" fmla="*/ 0 h 22"/>
                  <a:gd name="T8" fmla="*/ 852 w 105"/>
                  <a:gd name="T9" fmla="*/ 16 h 22"/>
                  <a:gd name="T10" fmla="*/ 836 w 105"/>
                  <a:gd name="T11" fmla="*/ 144 h 22"/>
                  <a:gd name="T12" fmla="*/ 0 w 105"/>
                  <a:gd name="T13" fmla="*/ 176 h 22"/>
                  <a:gd name="T14" fmla="*/ 0 60000 65536"/>
                  <a:gd name="T15" fmla="*/ 0 60000 65536"/>
                  <a:gd name="T16" fmla="*/ 0 60000 65536"/>
                  <a:gd name="T17" fmla="*/ 0 60000 65536"/>
                  <a:gd name="T18" fmla="*/ 0 60000 65536"/>
                  <a:gd name="T19" fmla="*/ 0 60000 65536"/>
                  <a:gd name="T20" fmla="*/ 0 60000 65536"/>
                  <a:gd name="T21" fmla="*/ 0 w 105"/>
                  <a:gd name="T22" fmla="*/ 0 h 22"/>
                  <a:gd name="T23" fmla="*/ 105 w 105"/>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22">
                    <a:moveTo>
                      <a:pt x="0" y="22"/>
                    </a:moveTo>
                    <a:cubicBezTo>
                      <a:pt x="20" y="7"/>
                      <a:pt x="67" y="19"/>
                      <a:pt x="98" y="15"/>
                    </a:cubicBezTo>
                    <a:cubicBezTo>
                      <a:pt x="104" y="14"/>
                      <a:pt x="98" y="2"/>
                      <a:pt x="103" y="0"/>
                    </a:cubicBezTo>
                    <a:cubicBezTo>
                      <a:pt x="104" y="0"/>
                      <a:pt x="104" y="0"/>
                      <a:pt x="105" y="0"/>
                    </a:cubicBezTo>
                    <a:cubicBezTo>
                      <a:pt x="105" y="1"/>
                      <a:pt x="105" y="1"/>
                      <a:pt x="105" y="2"/>
                    </a:cubicBezTo>
                    <a:cubicBezTo>
                      <a:pt x="102" y="5"/>
                      <a:pt x="103" y="12"/>
                      <a:pt x="103" y="18"/>
                    </a:cubicBezTo>
                    <a:cubicBezTo>
                      <a:pt x="69" y="20"/>
                      <a:pt x="26" y="13"/>
                      <a:pt x="0" y="2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25" name="Freeform 555"/>
              <p:cNvSpPr>
                <a:spLocks/>
              </p:cNvSpPr>
              <p:nvPr/>
            </p:nvSpPr>
            <p:spPr bwMode="auto">
              <a:xfrm>
                <a:off x="1305" y="2343"/>
                <a:ext cx="94" cy="68"/>
              </a:xfrm>
              <a:custGeom>
                <a:avLst/>
                <a:gdLst>
                  <a:gd name="T0" fmla="*/ 336 w 47"/>
                  <a:gd name="T1" fmla="*/ 0 h 34"/>
                  <a:gd name="T2" fmla="*/ 360 w 47"/>
                  <a:gd name="T3" fmla="*/ 0 h 34"/>
                  <a:gd name="T4" fmla="*/ 336 w 47"/>
                  <a:gd name="T5" fmla="*/ 272 h 34"/>
                  <a:gd name="T6" fmla="*/ 16 w 47"/>
                  <a:gd name="T7" fmla="*/ 272 h 34"/>
                  <a:gd name="T8" fmla="*/ 0 w 47"/>
                  <a:gd name="T9" fmla="*/ 272 h 34"/>
                  <a:gd name="T10" fmla="*/ 320 w 47"/>
                  <a:gd name="T11" fmla="*/ 248 h 34"/>
                  <a:gd name="T12" fmla="*/ 336 w 47"/>
                  <a:gd name="T13" fmla="*/ 0 h 34"/>
                  <a:gd name="T14" fmla="*/ 0 60000 65536"/>
                  <a:gd name="T15" fmla="*/ 0 60000 65536"/>
                  <a:gd name="T16" fmla="*/ 0 60000 65536"/>
                  <a:gd name="T17" fmla="*/ 0 60000 65536"/>
                  <a:gd name="T18" fmla="*/ 0 60000 65536"/>
                  <a:gd name="T19" fmla="*/ 0 60000 65536"/>
                  <a:gd name="T20" fmla="*/ 0 60000 65536"/>
                  <a:gd name="T21" fmla="*/ 0 w 47"/>
                  <a:gd name="T22" fmla="*/ 0 h 34"/>
                  <a:gd name="T23" fmla="*/ 47 w 47"/>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34">
                    <a:moveTo>
                      <a:pt x="42" y="0"/>
                    </a:moveTo>
                    <a:cubicBezTo>
                      <a:pt x="43" y="0"/>
                      <a:pt x="44" y="0"/>
                      <a:pt x="45" y="0"/>
                    </a:cubicBezTo>
                    <a:cubicBezTo>
                      <a:pt x="44" y="11"/>
                      <a:pt x="47" y="26"/>
                      <a:pt x="42" y="34"/>
                    </a:cubicBezTo>
                    <a:cubicBezTo>
                      <a:pt x="29" y="34"/>
                      <a:pt x="16" y="34"/>
                      <a:pt x="2" y="34"/>
                    </a:cubicBezTo>
                    <a:cubicBezTo>
                      <a:pt x="2" y="34"/>
                      <a:pt x="1" y="34"/>
                      <a:pt x="0" y="34"/>
                    </a:cubicBezTo>
                    <a:cubicBezTo>
                      <a:pt x="1" y="29"/>
                      <a:pt x="29" y="33"/>
                      <a:pt x="40" y="31"/>
                    </a:cubicBezTo>
                    <a:cubicBezTo>
                      <a:pt x="45" y="25"/>
                      <a:pt x="41" y="10"/>
                      <a:pt x="42"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26" name="Freeform 556"/>
              <p:cNvSpPr>
                <a:spLocks/>
              </p:cNvSpPr>
              <p:nvPr/>
            </p:nvSpPr>
            <p:spPr bwMode="auto">
              <a:xfrm>
                <a:off x="1802" y="2397"/>
                <a:ext cx="30" cy="30"/>
              </a:xfrm>
              <a:custGeom>
                <a:avLst/>
                <a:gdLst>
                  <a:gd name="T0" fmla="*/ 0 w 15"/>
                  <a:gd name="T1" fmla="*/ 120 h 15"/>
                  <a:gd name="T2" fmla="*/ 120 w 15"/>
                  <a:gd name="T3" fmla="*/ 0 h 15"/>
                  <a:gd name="T4" fmla="*/ 120 w 15"/>
                  <a:gd name="T5" fmla="*/ 16 h 15"/>
                  <a:gd name="T6" fmla="*/ 16 w 15"/>
                  <a:gd name="T7" fmla="*/ 120 h 15"/>
                  <a:gd name="T8" fmla="*/ 0 w 15"/>
                  <a:gd name="T9" fmla="*/ 120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5"/>
                    </a:moveTo>
                    <a:cubicBezTo>
                      <a:pt x="4" y="9"/>
                      <a:pt x="9" y="4"/>
                      <a:pt x="15" y="0"/>
                    </a:cubicBezTo>
                    <a:cubicBezTo>
                      <a:pt x="15" y="1"/>
                      <a:pt x="15" y="1"/>
                      <a:pt x="15" y="2"/>
                    </a:cubicBezTo>
                    <a:cubicBezTo>
                      <a:pt x="10" y="6"/>
                      <a:pt x="5" y="10"/>
                      <a:pt x="2" y="15"/>
                    </a:cubicBezTo>
                    <a:cubicBezTo>
                      <a:pt x="1" y="15"/>
                      <a:pt x="0" y="15"/>
                      <a:pt x="0" y="15"/>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27" name="Freeform 557"/>
              <p:cNvSpPr>
                <a:spLocks/>
              </p:cNvSpPr>
              <p:nvPr/>
            </p:nvSpPr>
            <p:spPr bwMode="auto">
              <a:xfrm>
                <a:off x="1802" y="2509"/>
                <a:ext cx="26" cy="26"/>
              </a:xfrm>
              <a:custGeom>
                <a:avLst/>
                <a:gdLst>
                  <a:gd name="T0" fmla="*/ 0 w 13"/>
                  <a:gd name="T1" fmla="*/ 0 h 13"/>
                  <a:gd name="T2" fmla="*/ 16 w 13"/>
                  <a:gd name="T3" fmla="*/ 0 h 13"/>
                  <a:gd name="T4" fmla="*/ 104 w 13"/>
                  <a:gd name="T5" fmla="*/ 104 h 13"/>
                  <a:gd name="T6" fmla="*/ 0 w 13"/>
                  <a:gd name="T7" fmla="*/ 0 h 13"/>
                  <a:gd name="T8" fmla="*/ 0 60000 65536"/>
                  <a:gd name="T9" fmla="*/ 0 60000 65536"/>
                  <a:gd name="T10" fmla="*/ 0 60000 65536"/>
                  <a:gd name="T11" fmla="*/ 0 60000 65536"/>
                  <a:gd name="T12" fmla="*/ 0 w 13"/>
                  <a:gd name="T13" fmla="*/ 0 h 13"/>
                  <a:gd name="T14" fmla="*/ 13 w 13"/>
                  <a:gd name="T15" fmla="*/ 13 h 13"/>
                </a:gdLst>
                <a:ahLst/>
                <a:cxnLst>
                  <a:cxn ang="T8">
                    <a:pos x="T0" y="T1"/>
                  </a:cxn>
                  <a:cxn ang="T9">
                    <a:pos x="T2" y="T3"/>
                  </a:cxn>
                  <a:cxn ang="T10">
                    <a:pos x="T4" y="T5"/>
                  </a:cxn>
                  <a:cxn ang="T11">
                    <a:pos x="T6" y="T7"/>
                  </a:cxn>
                </a:cxnLst>
                <a:rect l="T12" t="T13" r="T14" b="T15"/>
                <a:pathLst>
                  <a:path w="13" h="13">
                    <a:moveTo>
                      <a:pt x="0" y="0"/>
                    </a:moveTo>
                    <a:cubicBezTo>
                      <a:pt x="0" y="0"/>
                      <a:pt x="1" y="0"/>
                      <a:pt x="2" y="0"/>
                    </a:cubicBezTo>
                    <a:cubicBezTo>
                      <a:pt x="4" y="5"/>
                      <a:pt x="11" y="7"/>
                      <a:pt x="13" y="13"/>
                    </a:cubicBezTo>
                    <a:cubicBezTo>
                      <a:pt x="8" y="9"/>
                      <a:pt x="3" y="5"/>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28" name="Freeform 558"/>
              <p:cNvSpPr>
                <a:spLocks/>
              </p:cNvSpPr>
              <p:nvPr/>
            </p:nvSpPr>
            <p:spPr bwMode="auto">
              <a:xfrm>
                <a:off x="1828" y="2567"/>
                <a:ext cx="72" cy="71"/>
              </a:xfrm>
              <a:custGeom>
                <a:avLst/>
                <a:gdLst>
                  <a:gd name="T0" fmla="*/ 0 w 36"/>
                  <a:gd name="T1" fmla="*/ 0 h 35"/>
                  <a:gd name="T2" fmla="*/ 16 w 36"/>
                  <a:gd name="T3" fmla="*/ 0 h 35"/>
                  <a:gd name="T4" fmla="*/ 288 w 36"/>
                  <a:gd name="T5" fmla="*/ 292 h 35"/>
                  <a:gd name="T6" fmla="*/ 0 w 36"/>
                  <a:gd name="T7" fmla="*/ 0 h 35"/>
                  <a:gd name="T8" fmla="*/ 0 60000 65536"/>
                  <a:gd name="T9" fmla="*/ 0 60000 65536"/>
                  <a:gd name="T10" fmla="*/ 0 60000 65536"/>
                  <a:gd name="T11" fmla="*/ 0 60000 65536"/>
                  <a:gd name="T12" fmla="*/ 0 w 36"/>
                  <a:gd name="T13" fmla="*/ 0 h 35"/>
                  <a:gd name="T14" fmla="*/ 36 w 36"/>
                  <a:gd name="T15" fmla="*/ 35 h 35"/>
                </a:gdLst>
                <a:ahLst/>
                <a:cxnLst>
                  <a:cxn ang="T8">
                    <a:pos x="T0" y="T1"/>
                  </a:cxn>
                  <a:cxn ang="T9">
                    <a:pos x="T2" y="T3"/>
                  </a:cxn>
                  <a:cxn ang="T10">
                    <a:pos x="T4" y="T5"/>
                  </a:cxn>
                  <a:cxn ang="T11">
                    <a:pos x="T6" y="T7"/>
                  </a:cxn>
                </a:cxnLst>
                <a:rect l="T12" t="T13" r="T14" b="T15"/>
                <a:pathLst>
                  <a:path w="36" h="35">
                    <a:moveTo>
                      <a:pt x="0" y="0"/>
                    </a:moveTo>
                    <a:cubicBezTo>
                      <a:pt x="1" y="0"/>
                      <a:pt x="1" y="0"/>
                      <a:pt x="2" y="0"/>
                    </a:cubicBezTo>
                    <a:cubicBezTo>
                      <a:pt x="12" y="13"/>
                      <a:pt x="26" y="22"/>
                      <a:pt x="36" y="35"/>
                    </a:cubicBezTo>
                    <a:cubicBezTo>
                      <a:pt x="23" y="24"/>
                      <a:pt x="11" y="12"/>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29" name="Freeform 559"/>
              <p:cNvSpPr>
                <a:spLocks/>
              </p:cNvSpPr>
              <p:nvPr/>
            </p:nvSpPr>
            <p:spPr bwMode="auto">
              <a:xfrm>
                <a:off x="1912" y="2670"/>
                <a:ext cx="22" cy="22"/>
              </a:xfrm>
              <a:custGeom>
                <a:avLst/>
                <a:gdLst>
                  <a:gd name="T0" fmla="*/ 0 w 11"/>
                  <a:gd name="T1" fmla="*/ 0 h 11"/>
                  <a:gd name="T2" fmla="*/ 16 w 11"/>
                  <a:gd name="T3" fmla="*/ 0 h 11"/>
                  <a:gd name="T4" fmla="*/ 88 w 11"/>
                  <a:gd name="T5" fmla="*/ 72 h 11"/>
                  <a:gd name="T6" fmla="*/ 88 w 11"/>
                  <a:gd name="T7" fmla="*/ 88 h 11"/>
                  <a:gd name="T8" fmla="*/ 0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0"/>
                    </a:moveTo>
                    <a:cubicBezTo>
                      <a:pt x="1" y="0"/>
                      <a:pt x="2" y="0"/>
                      <a:pt x="2" y="0"/>
                    </a:cubicBezTo>
                    <a:cubicBezTo>
                      <a:pt x="5" y="4"/>
                      <a:pt x="7" y="7"/>
                      <a:pt x="11" y="9"/>
                    </a:cubicBezTo>
                    <a:cubicBezTo>
                      <a:pt x="11" y="10"/>
                      <a:pt x="11" y="10"/>
                      <a:pt x="11" y="11"/>
                    </a:cubicBezTo>
                    <a:cubicBezTo>
                      <a:pt x="7" y="8"/>
                      <a:pt x="3" y="5"/>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30" name="Freeform 560"/>
              <p:cNvSpPr>
                <a:spLocks/>
              </p:cNvSpPr>
              <p:nvPr/>
            </p:nvSpPr>
            <p:spPr bwMode="auto">
              <a:xfrm>
                <a:off x="1970" y="2696"/>
                <a:ext cx="22" cy="18"/>
              </a:xfrm>
              <a:custGeom>
                <a:avLst/>
                <a:gdLst>
                  <a:gd name="T0" fmla="*/ 0 w 11"/>
                  <a:gd name="T1" fmla="*/ 0 h 9"/>
                  <a:gd name="T2" fmla="*/ 16 w 11"/>
                  <a:gd name="T3" fmla="*/ 0 h 9"/>
                  <a:gd name="T4" fmla="*/ 88 w 11"/>
                  <a:gd name="T5" fmla="*/ 72 h 9"/>
                  <a:gd name="T6" fmla="*/ 0 w 11"/>
                  <a:gd name="T7" fmla="*/ 0 h 9"/>
                  <a:gd name="T8" fmla="*/ 0 60000 65536"/>
                  <a:gd name="T9" fmla="*/ 0 60000 65536"/>
                  <a:gd name="T10" fmla="*/ 0 60000 65536"/>
                  <a:gd name="T11" fmla="*/ 0 60000 65536"/>
                  <a:gd name="T12" fmla="*/ 0 w 11"/>
                  <a:gd name="T13" fmla="*/ 0 h 9"/>
                  <a:gd name="T14" fmla="*/ 11 w 11"/>
                  <a:gd name="T15" fmla="*/ 9 h 9"/>
                </a:gdLst>
                <a:ahLst/>
                <a:cxnLst>
                  <a:cxn ang="T8">
                    <a:pos x="T0" y="T1"/>
                  </a:cxn>
                  <a:cxn ang="T9">
                    <a:pos x="T2" y="T3"/>
                  </a:cxn>
                  <a:cxn ang="T10">
                    <a:pos x="T4" y="T5"/>
                  </a:cxn>
                  <a:cxn ang="T11">
                    <a:pos x="T6" y="T7"/>
                  </a:cxn>
                </a:cxnLst>
                <a:rect l="T12" t="T13" r="T14" b="T15"/>
                <a:pathLst>
                  <a:path w="11" h="9">
                    <a:moveTo>
                      <a:pt x="0" y="0"/>
                    </a:moveTo>
                    <a:cubicBezTo>
                      <a:pt x="1" y="0"/>
                      <a:pt x="2" y="0"/>
                      <a:pt x="2" y="0"/>
                    </a:cubicBezTo>
                    <a:cubicBezTo>
                      <a:pt x="3" y="5"/>
                      <a:pt x="9" y="5"/>
                      <a:pt x="11" y="9"/>
                    </a:cubicBezTo>
                    <a:cubicBezTo>
                      <a:pt x="5" y="9"/>
                      <a:pt x="3" y="4"/>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831" name="Freeform 561"/>
              <p:cNvSpPr>
                <a:spLocks/>
              </p:cNvSpPr>
              <p:nvPr/>
            </p:nvSpPr>
            <p:spPr bwMode="auto">
              <a:xfrm>
                <a:off x="1806" y="2241"/>
                <a:ext cx="342" cy="473"/>
              </a:xfrm>
              <a:custGeom>
                <a:avLst/>
                <a:gdLst>
                  <a:gd name="T0" fmla="*/ 1000 w 171"/>
                  <a:gd name="T1" fmla="*/ 1740 h 236"/>
                  <a:gd name="T2" fmla="*/ 960 w 171"/>
                  <a:gd name="T3" fmla="*/ 1780 h 236"/>
                  <a:gd name="T4" fmla="*/ 944 w 171"/>
                  <a:gd name="T5" fmla="*/ 1900 h 236"/>
                  <a:gd name="T6" fmla="*/ 744 w 171"/>
                  <a:gd name="T7" fmla="*/ 1900 h 236"/>
                  <a:gd name="T8" fmla="*/ 672 w 171"/>
                  <a:gd name="T9" fmla="*/ 1828 h 236"/>
                  <a:gd name="T10" fmla="*/ 512 w 171"/>
                  <a:gd name="T11" fmla="*/ 1796 h 236"/>
                  <a:gd name="T12" fmla="*/ 440 w 171"/>
                  <a:gd name="T13" fmla="*/ 1724 h 236"/>
                  <a:gd name="T14" fmla="*/ 376 w 171"/>
                  <a:gd name="T15" fmla="*/ 1595 h 236"/>
                  <a:gd name="T16" fmla="*/ 104 w 171"/>
                  <a:gd name="T17" fmla="*/ 1313 h 236"/>
                  <a:gd name="T18" fmla="*/ 88 w 171"/>
                  <a:gd name="T19" fmla="*/ 1185 h 236"/>
                  <a:gd name="T20" fmla="*/ 0 w 171"/>
                  <a:gd name="T21" fmla="*/ 1080 h 236"/>
                  <a:gd name="T22" fmla="*/ 0 w 171"/>
                  <a:gd name="T23" fmla="*/ 748 h 236"/>
                  <a:gd name="T24" fmla="*/ 104 w 171"/>
                  <a:gd name="T25" fmla="*/ 643 h 236"/>
                  <a:gd name="T26" fmla="*/ 176 w 171"/>
                  <a:gd name="T27" fmla="*/ 0 h 236"/>
                  <a:gd name="T28" fmla="*/ 1192 w 171"/>
                  <a:gd name="T29" fmla="*/ 0 h 236"/>
                  <a:gd name="T30" fmla="*/ 1208 w 171"/>
                  <a:gd name="T31" fmla="*/ 265 h 236"/>
                  <a:gd name="T32" fmla="*/ 1368 w 171"/>
                  <a:gd name="T33" fmla="*/ 449 h 236"/>
                  <a:gd name="T34" fmla="*/ 1368 w 171"/>
                  <a:gd name="T35" fmla="*/ 465 h 236"/>
                  <a:gd name="T36" fmla="*/ 1176 w 171"/>
                  <a:gd name="T37" fmla="*/ 465 h 236"/>
                  <a:gd name="T38" fmla="*/ 1160 w 171"/>
                  <a:gd name="T39" fmla="*/ 952 h 236"/>
                  <a:gd name="T40" fmla="*/ 1000 w 171"/>
                  <a:gd name="T41" fmla="*/ 1128 h 236"/>
                  <a:gd name="T42" fmla="*/ 856 w 171"/>
                  <a:gd name="T43" fmla="*/ 1435 h 236"/>
                  <a:gd name="T44" fmla="*/ 872 w 171"/>
                  <a:gd name="T45" fmla="*/ 1475 h 236"/>
                  <a:gd name="T46" fmla="*/ 1072 w 171"/>
                  <a:gd name="T47" fmla="*/ 1708 h 236"/>
                  <a:gd name="T48" fmla="*/ 1000 w 171"/>
                  <a:gd name="T49" fmla="*/ 1740 h 2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1"/>
                  <a:gd name="T76" fmla="*/ 0 h 236"/>
                  <a:gd name="T77" fmla="*/ 171 w 171"/>
                  <a:gd name="T78" fmla="*/ 236 h 2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1" h="236">
                    <a:moveTo>
                      <a:pt x="125" y="216"/>
                    </a:moveTo>
                    <a:cubicBezTo>
                      <a:pt x="124" y="218"/>
                      <a:pt x="123" y="220"/>
                      <a:pt x="120" y="221"/>
                    </a:cubicBezTo>
                    <a:cubicBezTo>
                      <a:pt x="115" y="222"/>
                      <a:pt x="119" y="232"/>
                      <a:pt x="118" y="236"/>
                    </a:cubicBezTo>
                    <a:cubicBezTo>
                      <a:pt x="110" y="236"/>
                      <a:pt x="102" y="236"/>
                      <a:pt x="93" y="236"/>
                    </a:cubicBezTo>
                    <a:cubicBezTo>
                      <a:pt x="91" y="232"/>
                      <a:pt x="85" y="232"/>
                      <a:pt x="84" y="227"/>
                    </a:cubicBezTo>
                    <a:cubicBezTo>
                      <a:pt x="84" y="220"/>
                      <a:pt x="72" y="224"/>
                      <a:pt x="64" y="223"/>
                    </a:cubicBezTo>
                    <a:cubicBezTo>
                      <a:pt x="60" y="221"/>
                      <a:pt x="58" y="218"/>
                      <a:pt x="55" y="214"/>
                    </a:cubicBezTo>
                    <a:cubicBezTo>
                      <a:pt x="50" y="211"/>
                      <a:pt x="49" y="204"/>
                      <a:pt x="47" y="198"/>
                    </a:cubicBezTo>
                    <a:cubicBezTo>
                      <a:pt x="37" y="185"/>
                      <a:pt x="23" y="176"/>
                      <a:pt x="13" y="163"/>
                    </a:cubicBezTo>
                    <a:cubicBezTo>
                      <a:pt x="12" y="158"/>
                      <a:pt x="16" y="148"/>
                      <a:pt x="11" y="147"/>
                    </a:cubicBezTo>
                    <a:cubicBezTo>
                      <a:pt x="9" y="141"/>
                      <a:pt x="2" y="139"/>
                      <a:pt x="0" y="134"/>
                    </a:cubicBezTo>
                    <a:cubicBezTo>
                      <a:pt x="0" y="120"/>
                      <a:pt x="0" y="107"/>
                      <a:pt x="0" y="93"/>
                    </a:cubicBezTo>
                    <a:cubicBezTo>
                      <a:pt x="3" y="88"/>
                      <a:pt x="8" y="84"/>
                      <a:pt x="13" y="80"/>
                    </a:cubicBezTo>
                    <a:cubicBezTo>
                      <a:pt x="21" y="58"/>
                      <a:pt x="17" y="24"/>
                      <a:pt x="22" y="0"/>
                    </a:cubicBezTo>
                    <a:cubicBezTo>
                      <a:pt x="64" y="0"/>
                      <a:pt x="107" y="0"/>
                      <a:pt x="149" y="0"/>
                    </a:cubicBezTo>
                    <a:cubicBezTo>
                      <a:pt x="151" y="10"/>
                      <a:pt x="146" y="27"/>
                      <a:pt x="151" y="33"/>
                    </a:cubicBezTo>
                    <a:cubicBezTo>
                      <a:pt x="157" y="42"/>
                      <a:pt x="166" y="47"/>
                      <a:pt x="171" y="56"/>
                    </a:cubicBezTo>
                    <a:cubicBezTo>
                      <a:pt x="171" y="56"/>
                      <a:pt x="171" y="57"/>
                      <a:pt x="171" y="58"/>
                    </a:cubicBezTo>
                    <a:cubicBezTo>
                      <a:pt x="163" y="58"/>
                      <a:pt x="155" y="58"/>
                      <a:pt x="147" y="58"/>
                    </a:cubicBezTo>
                    <a:cubicBezTo>
                      <a:pt x="142" y="74"/>
                      <a:pt x="146" y="99"/>
                      <a:pt x="145" y="118"/>
                    </a:cubicBezTo>
                    <a:cubicBezTo>
                      <a:pt x="139" y="127"/>
                      <a:pt x="130" y="132"/>
                      <a:pt x="125" y="140"/>
                    </a:cubicBezTo>
                    <a:cubicBezTo>
                      <a:pt x="121" y="155"/>
                      <a:pt x="123" y="176"/>
                      <a:pt x="107" y="178"/>
                    </a:cubicBezTo>
                    <a:cubicBezTo>
                      <a:pt x="106" y="181"/>
                      <a:pt x="107" y="182"/>
                      <a:pt x="109" y="183"/>
                    </a:cubicBezTo>
                    <a:cubicBezTo>
                      <a:pt x="115" y="193"/>
                      <a:pt x="133" y="203"/>
                      <a:pt x="134" y="212"/>
                    </a:cubicBezTo>
                    <a:cubicBezTo>
                      <a:pt x="131" y="206"/>
                      <a:pt x="125" y="214"/>
                      <a:pt x="125" y="216"/>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832" name="Freeform 562"/>
              <p:cNvSpPr>
                <a:spLocks/>
              </p:cNvSpPr>
              <p:nvPr/>
            </p:nvSpPr>
            <p:spPr bwMode="auto">
              <a:xfrm>
                <a:off x="2024" y="2607"/>
                <a:ext cx="76" cy="85"/>
              </a:xfrm>
              <a:custGeom>
                <a:avLst/>
                <a:gdLst>
                  <a:gd name="T0" fmla="*/ 0 w 38"/>
                  <a:gd name="T1" fmla="*/ 0 h 42"/>
                  <a:gd name="T2" fmla="*/ 304 w 38"/>
                  <a:gd name="T3" fmla="*/ 291 h 42"/>
                  <a:gd name="T4" fmla="*/ 200 w 38"/>
                  <a:gd name="T5" fmla="*/ 241 h 42"/>
                  <a:gd name="T6" fmla="*/ 0 w 38"/>
                  <a:gd name="T7" fmla="*/ 0 h 42"/>
                  <a:gd name="T8" fmla="*/ 0 60000 65536"/>
                  <a:gd name="T9" fmla="*/ 0 60000 65536"/>
                  <a:gd name="T10" fmla="*/ 0 60000 65536"/>
                  <a:gd name="T11" fmla="*/ 0 60000 65536"/>
                  <a:gd name="T12" fmla="*/ 0 w 38"/>
                  <a:gd name="T13" fmla="*/ 0 h 42"/>
                  <a:gd name="T14" fmla="*/ 38 w 38"/>
                  <a:gd name="T15" fmla="*/ 42 h 42"/>
                </a:gdLst>
                <a:ahLst/>
                <a:cxnLst>
                  <a:cxn ang="T8">
                    <a:pos x="T0" y="T1"/>
                  </a:cxn>
                  <a:cxn ang="T9">
                    <a:pos x="T2" y="T3"/>
                  </a:cxn>
                  <a:cxn ang="T10">
                    <a:pos x="T4" y="T5"/>
                  </a:cxn>
                  <a:cxn ang="T11">
                    <a:pos x="T6" y="T7"/>
                  </a:cxn>
                </a:cxnLst>
                <a:rect l="T12" t="T13" r="T14" b="T15"/>
                <a:pathLst>
                  <a:path w="38" h="42">
                    <a:moveTo>
                      <a:pt x="0" y="0"/>
                    </a:moveTo>
                    <a:cubicBezTo>
                      <a:pt x="14" y="10"/>
                      <a:pt x="24" y="25"/>
                      <a:pt x="38" y="35"/>
                    </a:cubicBezTo>
                    <a:cubicBezTo>
                      <a:pt x="33" y="42"/>
                      <a:pt x="26" y="32"/>
                      <a:pt x="25" y="29"/>
                    </a:cubicBezTo>
                    <a:cubicBezTo>
                      <a:pt x="24" y="20"/>
                      <a:pt x="6" y="10"/>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33" name="Freeform 563"/>
              <p:cNvSpPr>
                <a:spLocks/>
              </p:cNvSpPr>
              <p:nvPr/>
            </p:nvSpPr>
            <p:spPr bwMode="auto">
              <a:xfrm>
                <a:off x="2018" y="2521"/>
                <a:ext cx="44" cy="86"/>
              </a:xfrm>
              <a:custGeom>
                <a:avLst/>
                <a:gdLst>
                  <a:gd name="T0" fmla="*/ 24 w 22"/>
                  <a:gd name="T1" fmla="*/ 344 h 43"/>
                  <a:gd name="T2" fmla="*/ 8 w 22"/>
                  <a:gd name="T3" fmla="*/ 304 h 43"/>
                  <a:gd name="T4" fmla="*/ 152 w 22"/>
                  <a:gd name="T5" fmla="*/ 0 h 43"/>
                  <a:gd name="T6" fmla="*/ 24 w 22"/>
                  <a:gd name="T7" fmla="*/ 344 h 43"/>
                  <a:gd name="T8" fmla="*/ 0 60000 65536"/>
                  <a:gd name="T9" fmla="*/ 0 60000 65536"/>
                  <a:gd name="T10" fmla="*/ 0 60000 65536"/>
                  <a:gd name="T11" fmla="*/ 0 60000 65536"/>
                  <a:gd name="T12" fmla="*/ 0 w 22"/>
                  <a:gd name="T13" fmla="*/ 0 h 43"/>
                  <a:gd name="T14" fmla="*/ 22 w 22"/>
                  <a:gd name="T15" fmla="*/ 43 h 43"/>
                </a:gdLst>
                <a:ahLst/>
                <a:cxnLst>
                  <a:cxn ang="T8">
                    <a:pos x="T0" y="T1"/>
                  </a:cxn>
                  <a:cxn ang="T9">
                    <a:pos x="T2" y="T3"/>
                  </a:cxn>
                  <a:cxn ang="T10">
                    <a:pos x="T4" y="T5"/>
                  </a:cxn>
                  <a:cxn ang="T11">
                    <a:pos x="T6" y="T7"/>
                  </a:cxn>
                </a:cxnLst>
                <a:rect l="T12" t="T13" r="T14" b="T15"/>
                <a:pathLst>
                  <a:path w="22" h="43">
                    <a:moveTo>
                      <a:pt x="3" y="43"/>
                    </a:moveTo>
                    <a:cubicBezTo>
                      <a:pt x="1" y="42"/>
                      <a:pt x="0" y="41"/>
                      <a:pt x="1" y="38"/>
                    </a:cubicBezTo>
                    <a:cubicBezTo>
                      <a:pt x="17" y="36"/>
                      <a:pt x="15" y="15"/>
                      <a:pt x="19" y="0"/>
                    </a:cubicBezTo>
                    <a:cubicBezTo>
                      <a:pt x="22" y="23"/>
                      <a:pt x="13" y="33"/>
                      <a:pt x="3" y="4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34" name="Freeform 564"/>
              <p:cNvSpPr>
                <a:spLocks/>
              </p:cNvSpPr>
              <p:nvPr/>
            </p:nvSpPr>
            <p:spPr bwMode="auto">
              <a:xfrm>
                <a:off x="2056" y="2477"/>
                <a:ext cx="44" cy="44"/>
              </a:xfrm>
              <a:custGeom>
                <a:avLst/>
                <a:gdLst>
                  <a:gd name="T0" fmla="*/ 0 w 22"/>
                  <a:gd name="T1" fmla="*/ 176 h 22"/>
                  <a:gd name="T2" fmla="*/ 160 w 22"/>
                  <a:gd name="T3" fmla="*/ 0 h 22"/>
                  <a:gd name="T4" fmla="*/ 176 w 22"/>
                  <a:gd name="T5" fmla="*/ 0 h 22"/>
                  <a:gd name="T6" fmla="*/ 0 w 22"/>
                  <a:gd name="T7" fmla="*/ 176 h 22"/>
                  <a:gd name="T8" fmla="*/ 0 60000 65536"/>
                  <a:gd name="T9" fmla="*/ 0 60000 65536"/>
                  <a:gd name="T10" fmla="*/ 0 60000 65536"/>
                  <a:gd name="T11" fmla="*/ 0 60000 65536"/>
                  <a:gd name="T12" fmla="*/ 0 w 22"/>
                  <a:gd name="T13" fmla="*/ 0 h 22"/>
                  <a:gd name="T14" fmla="*/ 22 w 22"/>
                  <a:gd name="T15" fmla="*/ 22 h 22"/>
                </a:gdLst>
                <a:ahLst/>
                <a:cxnLst>
                  <a:cxn ang="T8">
                    <a:pos x="T0" y="T1"/>
                  </a:cxn>
                  <a:cxn ang="T9">
                    <a:pos x="T2" y="T3"/>
                  </a:cxn>
                  <a:cxn ang="T10">
                    <a:pos x="T4" y="T5"/>
                  </a:cxn>
                  <a:cxn ang="T11">
                    <a:pos x="T6" y="T7"/>
                  </a:cxn>
                </a:cxnLst>
                <a:rect l="T12" t="T13" r="T14" b="T15"/>
                <a:pathLst>
                  <a:path w="22" h="22">
                    <a:moveTo>
                      <a:pt x="0" y="22"/>
                    </a:moveTo>
                    <a:cubicBezTo>
                      <a:pt x="5" y="14"/>
                      <a:pt x="14" y="9"/>
                      <a:pt x="20" y="0"/>
                    </a:cubicBezTo>
                    <a:cubicBezTo>
                      <a:pt x="20" y="0"/>
                      <a:pt x="21" y="0"/>
                      <a:pt x="22" y="0"/>
                    </a:cubicBezTo>
                    <a:cubicBezTo>
                      <a:pt x="15" y="8"/>
                      <a:pt x="8" y="16"/>
                      <a:pt x="0" y="2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35" name="Freeform 565"/>
              <p:cNvSpPr>
                <a:spLocks/>
              </p:cNvSpPr>
              <p:nvPr/>
            </p:nvSpPr>
            <p:spPr bwMode="auto">
              <a:xfrm>
                <a:off x="2108" y="2307"/>
                <a:ext cx="46" cy="46"/>
              </a:xfrm>
              <a:custGeom>
                <a:avLst/>
                <a:gdLst>
                  <a:gd name="T0" fmla="*/ 0 w 23"/>
                  <a:gd name="T1" fmla="*/ 0 h 23"/>
                  <a:gd name="T2" fmla="*/ 184 w 23"/>
                  <a:gd name="T3" fmla="*/ 184 h 23"/>
                  <a:gd name="T4" fmla="*/ 160 w 23"/>
                  <a:gd name="T5" fmla="*/ 184 h 23"/>
                  <a:gd name="T6" fmla="*/ 0 w 23"/>
                  <a:gd name="T7" fmla="*/ 0 h 23"/>
                  <a:gd name="T8" fmla="*/ 0 60000 65536"/>
                  <a:gd name="T9" fmla="*/ 0 60000 65536"/>
                  <a:gd name="T10" fmla="*/ 0 60000 65536"/>
                  <a:gd name="T11" fmla="*/ 0 60000 65536"/>
                  <a:gd name="T12" fmla="*/ 0 w 23"/>
                  <a:gd name="T13" fmla="*/ 0 h 23"/>
                  <a:gd name="T14" fmla="*/ 23 w 23"/>
                  <a:gd name="T15" fmla="*/ 23 h 23"/>
                </a:gdLst>
                <a:ahLst/>
                <a:cxnLst>
                  <a:cxn ang="T8">
                    <a:pos x="T0" y="T1"/>
                  </a:cxn>
                  <a:cxn ang="T9">
                    <a:pos x="T2" y="T3"/>
                  </a:cxn>
                  <a:cxn ang="T10">
                    <a:pos x="T4" y="T5"/>
                  </a:cxn>
                  <a:cxn ang="T11">
                    <a:pos x="T6" y="T7"/>
                  </a:cxn>
                </a:cxnLst>
                <a:rect l="T12" t="T13" r="T14" b="T15"/>
                <a:pathLst>
                  <a:path w="23" h="23">
                    <a:moveTo>
                      <a:pt x="0" y="0"/>
                    </a:moveTo>
                    <a:cubicBezTo>
                      <a:pt x="9" y="7"/>
                      <a:pt x="16" y="14"/>
                      <a:pt x="23" y="23"/>
                    </a:cubicBezTo>
                    <a:cubicBezTo>
                      <a:pt x="22" y="23"/>
                      <a:pt x="21" y="23"/>
                      <a:pt x="20" y="23"/>
                    </a:cubicBezTo>
                    <a:cubicBezTo>
                      <a:pt x="15" y="14"/>
                      <a:pt x="6" y="9"/>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36" name="Freeform 566"/>
              <p:cNvSpPr>
                <a:spLocks/>
              </p:cNvSpPr>
              <p:nvPr/>
            </p:nvSpPr>
            <p:spPr bwMode="auto">
              <a:xfrm>
                <a:off x="1832" y="2237"/>
                <a:ext cx="276" cy="164"/>
              </a:xfrm>
              <a:custGeom>
                <a:avLst/>
                <a:gdLst>
                  <a:gd name="T0" fmla="*/ 0 w 138"/>
                  <a:gd name="T1" fmla="*/ 640 h 82"/>
                  <a:gd name="T2" fmla="*/ 56 w 138"/>
                  <a:gd name="T3" fmla="*/ 0 h 82"/>
                  <a:gd name="T4" fmla="*/ 1104 w 138"/>
                  <a:gd name="T5" fmla="*/ 0 h 82"/>
                  <a:gd name="T6" fmla="*/ 1104 w 138"/>
                  <a:gd name="T7" fmla="*/ 280 h 82"/>
                  <a:gd name="T8" fmla="*/ 1088 w 138"/>
                  <a:gd name="T9" fmla="*/ 16 h 82"/>
                  <a:gd name="T10" fmla="*/ 72 w 138"/>
                  <a:gd name="T11" fmla="*/ 16 h 82"/>
                  <a:gd name="T12" fmla="*/ 0 w 138"/>
                  <a:gd name="T13" fmla="*/ 656 h 82"/>
                  <a:gd name="T14" fmla="*/ 0 w 138"/>
                  <a:gd name="T15" fmla="*/ 640 h 82"/>
                  <a:gd name="T16" fmla="*/ 0 60000 65536"/>
                  <a:gd name="T17" fmla="*/ 0 60000 65536"/>
                  <a:gd name="T18" fmla="*/ 0 60000 65536"/>
                  <a:gd name="T19" fmla="*/ 0 60000 65536"/>
                  <a:gd name="T20" fmla="*/ 0 60000 65536"/>
                  <a:gd name="T21" fmla="*/ 0 60000 65536"/>
                  <a:gd name="T22" fmla="*/ 0 60000 65536"/>
                  <a:gd name="T23" fmla="*/ 0 60000 65536"/>
                  <a:gd name="T24" fmla="*/ 0 w 138"/>
                  <a:gd name="T25" fmla="*/ 0 h 82"/>
                  <a:gd name="T26" fmla="*/ 138 w 138"/>
                  <a:gd name="T27" fmla="*/ 82 h 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8" h="82">
                    <a:moveTo>
                      <a:pt x="0" y="80"/>
                    </a:moveTo>
                    <a:cubicBezTo>
                      <a:pt x="3" y="54"/>
                      <a:pt x="3" y="25"/>
                      <a:pt x="7" y="0"/>
                    </a:cubicBezTo>
                    <a:cubicBezTo>
                      <a:pt x="51" y="0"/>
                      <a:pt x="95" y="0"/>
                      <a:pt x="138" y="0"/>
                    </a:cubicBezTo>
                    <a:cubicBezTo>
                      <a:pt x="138" y="12"/>
                      <a:pt x="138" y="23"/>
                      <a:pt x="138" y="35"/>
                    </a:cubicBezTo>
                    <a:cubicBezTo>
                      <a:pt x="133" y="29"/>
                      <a:pt x="138" y="12"/>
                      <a:pt x="136" y="2"/>
                    </a:cubicBezTo>
                    <a:cubicBezTo>
                      <a:pt x="94" y="2"/>
                      <a:pt x="51" y="2"/>
                      <a:pt x="9" y="2"/>
                    </a:cubicBezTo>
                    <a:cubicBezTo>
                      <a:pt x="4" y="26"/>
                      <a:pt x="8" y="60"/>
                      <a:pt x="0" y="82"/>
                    </a:cubicBezTo>
                    <a:cubicBezTo>
                      <a:pt x="0" y="81"/>
                      <a:pt x="0" y="81"/>
                      <a:pt x="0" y="8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37" name="Freeform 567"/>
              <p:cNvSpPr>
                <a:spLocks/>
              </p:cNvSpPr>
              <p:nvPr/>
            </p:nvSpPr>
            <p:spPr bwMode="auto">
              <a:xfrm>
                <a:off x="3447" y="2227"/>
                <a:ext cx="90" cy="188"/>
              </a:xfrm>
              <a:custGeom>
                <a:avLst/>
                <a:gdLst>
                  <a:gd name="T0" fmla="*/ 288 w 45"/>
                  <a:gd name="T1" fmla="*/ 752 h 94"/>
                  <a:gd name="T2" fmla="*/ 72 w 45"/>
                  <a:gd name="T3" fmla="*/ 232 h 94"/>
                  <a:gd name="T4" fmla="*/ 248 w 45"/>
                  <a:gd name="T5" fmla="*/ 88 h 94"/>
                  <a:gd name="T6" fmla="*/ 288 w 45"/>
                  <a:gd name="T7" fmla="*/ 576 h 94"/>
                  <a:gd name="T8" fmla="*/ 288 w 45"/>
                  <a:gd name="T9" fmla="*/ 736 h 94"/>
                  <a:gd name="T10" fmla="*/ 288 w 45"/>
                  <a:gd name="T11" fmla="*/ 752 h 94"/>
                  <a:gd name="T12" fmla="*/ 0 60000 65536"/>
                  <a:gd name="T13" fmla="*/ 0 60000 65536"/>
                  <a:gd name="T14" fmla="*/ 0 60000 65536"/>
                  <a:gd name="T15" fmla="*/ 0 60000 65536"/>
                  <a:gd name="T16" fmla="*/ 0 60000 65536"/>
                  <a:gd name="T17" fmla="*/ 0 60000 65536"/>
                  <a:gd name="T18" fmla="*/ 0 w 45"/>
                  <a:gd name="T19" fmla="*/ 0 h 94"/>
                  <a:gd name="T20" fmla="*/ 45 w 45"/>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45" h="94">
                    <a:moveTo>
                      <a:pt x="36" y="94"/>
                    </a:moveTo>
                    <a:cubicBezTo>
                      <a:pt x="45" y="66"/>
                      <a:pt x="4" y="60"/>
                      <a:pt x="9" y="29"/>
                    </a:cubicBezTo>
                    <a:cubicBezTo>
                      <a:pt x="10" y="23"/>
                      <a:pt x="28" y="0"/>
                      <a:pt x="31" y="11"/>
                    </a:cubicBezTo>
                    <a:cubicBezTo>
                      <a:pt x="0" y="14"/>
                      <a:pt x="13" y="62"/>
                      <a:pt x="36" y="72"/>
                    </a:cubicBezTo>
                    <a:cubicBezTo>
                      <a:pt x="36" y="78"/>
                      <a:pt x="36" y="85"/>
                      <a:pt x="36" y="92"/>
                    </a:cubicBezTo>
                    <a:cubicBezTo>
                      <a:pt x="36" y="92"/>
                      <a:pt x="36" y="93"/>
                      <a:pt x="36" y="9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838" name="Freeform 568"/>
              <p:cNvSpPr>
                <a:spLocks/>
              </p:cNvSpPr>
              <p:nvPr/>
            </p:nvSpPr>
            <p:spPr bwMode="auto">
              <a:xfrm>
                <a:off x="3527" y="2616"/>
                <a:ext cx="28" cy="26"/>
              </a:xfrm>
              <a:custGeom>
                <a:avLst/>
                <a:gdLst>
                  <a:gd name="T0" fmla="*/ 0 w 14"/>
                  <a:gd name="T1" fmla="*/ 0 h 13"/>
                  <a:gd name="T2" fmla="*/ 112 w 14"/>
                  <a:gd name="T3" fmla="*/ 104 h 13"/>
                  <a:gd name="T4" fmla="*/ 0 w 14"/>
                  <a:gd name="T5" fmla="*/ 0 h 13"/>
                  <a:gd name="T6" fmla="*/ 0 60000 65536"/>
                  <a:gd name="T7" fmla="*/ 0 60000 65536"/>
                  <a:gd name="T8" fmla="*/ 0 60000 65536"/>
                  <a:gd name="T9" fmla="*/ 0 w 14"/>
                  <a:gd name="T10" fmla="*/ 0 h 13"/>
                  <a:gd name="T11" fmla="*/ 14 w 14"/>
                  <a:gd name="T12" fmla="*/ 13 h 13"/>
                </a:gdLst>
                <a:ahLst/>
                <a:cxnLst>
                  <a:cxn ang="T6">
                    <a:pos x="T0" y="T1"/>
                  </a:cxn>
                  <a:cxn ang="T7">
                    <a:pos x="T2" y="T3"/>
                  </a:cxn>
                  <a:cxn ang="T8">
                    <a:pos x="T4" y="T5"/>
                  </a:cxn>
                </a:cxnLst>
                <a:rect l="T9" t="T10" r="T11" b="T12"/>
                <a:pathLst>
                  <a:path w="14" h="13">
                    <a:moveTo>
                      <a:pt x="0" y="0"/>
                    </a:moveTo>
                    <a:cubicBezTo>
                      <a:pt x="6" y="4"/>
                      <a:pt x="10" y="8"/>
                      <a:pt x="14" y="13"/>
                    </a:cubicBezTo>
                    <a:cubicBezTo>
                      <a:pt x="8" y="10"/>
                      <a:pt x="4" y="6"/>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839" name="Freeform 569"/>
              <p:cNvSpPr>
                <a:spLocks/>
              </p:cNvSpPr>
              <p:nvPr/>
            </p:nvSpPr>
            <p:spPr bwMode="auto">
              <a:xfrm>
                <a:off x="3517" y="2509"/>
                <a:ext cx="78" cy="151"/>
              </a:xfrm>
              <a:custGeom>
                <a:avLst/>
                <a:gdLst>
                  <a:gd name="T0" fmla="*/ 256 w 39"/>
                  <a:gd name="T1" fmla="*/ 507 h 75"/>
                  <a:gd name="T2" fmla="*/ 224 w 39"/>
                  <a:gd name="T3" fmla="*/ 612 h 75"/>
                  <a:gd name="T4" fmla="*/ 152 w 39"/>
                  <a:gd name="T5" fmla="*/ 540 h 75"/>
                  <a:gd name="T6" fmla="*/ 40 w 39"/>
                  <a:gd name="T7" fmla="*/ 433 h 75"/>
                  <a:gd name="T8" fmla="*/ 24 w 39"/>
                  <a:gd name="T9" fmla="*/ 401 h 75"/>
                  <a:gd name="T10" fmla="*/ 40 w 39"/>
                  <a:gd name="T11" fmla="*/ 0 h 75"/>
                  <a:gd name="T12" fmla="*/ 256 w 39"/>
                  <a:gd name="T13" fmla="*/ 507 h 75"/>
                  <a:gd name="T14" fmla="*/ 0 60000 65536"/>
                  <a:gd name="T15" fmla="*/ 0 60000 65536"/>
                  <a:gd name="T16" fmla="*/ 0 60000 65536"/>
                  <a:gd name="T17" fmla="*/ 0 60000 65536"/>
                  <a:gd name="T18" fmla="*/ 0 60000 65536"/>
                  <a:gd name="T19" fmla="*/ 0 60000 65536"/>
                  <a:gd name="T20" fmla="*/ 0 60000 65536"/>
                  <a:gd name="T21" fmla="*/ 0 w 39"/>
                  <a:gd name="T22" fmla="*/ 0 h 75"/>
                  <a:gd name="T23" fmla="*/ 39 w 39"/>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75">
                    <a:moveTo>
                      <a:pt x="32" y="62"/>
                    </a:moveTo>
                    <a:cubicBezTo>
                      <a:pt x="39" y="67"/>
                      <a:pt x="28" y="71"/>
                      <a:pt x="28" y="75"/>
                    </a:cubicBezTo>
                    <a:cubicBezTo>
                      <a:pt x="23" y="74"/>
                      <a:pt x="22" y="69"/>
                      <a:pt x="19" y="66"/>
                    </a:cubicBezTo>
                    <a:cubicBezTo>
                      <a:pt x="15" y="61"/>
                      <a:pt x="11" y="57"/>
                      <a:pt x="5" y="53"/>
                    </a:cubicBezTo>
                    <a:cubicBezTo>
                      <a:pt x="3" y="53"/>
                      <a:pt x="3" y="50"/>
                      <a:pt x="3" y="49"/>
                    </a:cubicBezTo>
                    <a:cubicBezTo>
                      <a:pt x="4" y="33"/>
                      <a:pt x="0" y="12"/>
                      <a:pt x="5" y="0"/>
                    </a:cubicBezTo>
                    <a:cubicBezTo>
                      <a:pt x="6" y="29"/>
                      <a:pt x="11" y="53"/>
                      <a:pt x="32" y="6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40" name="Freeform 570"/>
              <p:cNvSpPr>
                <a:spLocks/>
              </p:cNvSpPr>
              <p:nvPr/>
            </p:nvSpPr>
            <p:spPr bwMode="auto">
              <a:xfrm>
                <a:off x="3505" y="2423"/>
                <a:ext cx="76" cy="211"/>
              </a:xfrm>
              <a:custGeom>
                <a:avLst/>
                <a:gdLst>
                  <a:gd name="T0" fmla="*/ 200 w 38"/>
                  <a:gd name="T1" fmla="*/ 113 h 105"/>
                  <a:gd name="T2" fmla="*/ 304 w 38"/>
                  <a:gd name="T3" fmla="*/ 852 h 105"/>
                  <a:gd name="T4" fmla="*/ 88 w 38"/>
                  <a:gd name="T5" fmla="*/ 348 h 105"/>
                  <a:gd name="T6" fmla="*/ 72 w 38"/>
                  <a:gd name="T7" fmla="*/ 748 h 105"/>
                  <a:gd name="T8" fmla="*/ 88 w 38"/>
                  <a:gd name="T9" fmla="*/ 0 h 105"/>
                  <a:gd name="T10" fmla="*/ 200 w 38"/>
                  <a:gd name="T11" fmla="*/ 113 h 105"/>
                  <a:gd name="T12" fmla="*/ 0 60000 65536"/>
                  <a:gd name="T13" fmla="*/ 0 60000 65536"/>
                  <a:gd name="T14" fmla="*/ 0 60000 65536"/>
                  <a:gd name="T15" fmla="*/ 0 60000 65536"/>
                  <a:gd name="T16" fmla="*/ 0 60000 65536"/>
                  <a:gd name="T17" fmla="*/ 0 60000 65536"/>
                  <a:gd name="T18" fmla="*/ 0 w 38"/>
                  <a:gd name="T19" fmla="*/ 0 h 105"/>
                  <a:gd name="T20" fmla="*/ 38 w 38"/>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38" h="105">
                    <a:moveTo>
                      <a:pt x="25" y="14"/>
                    </a:moveTo>
                    <a:cubicBezTo>
                      <a:pt x="6" y="36"/>
                      <a:pt x="14" y="97"/>
                      <a:pt x="38" y="105"/>
                    </a:cubicBezTo>
                    <a:cubicBezTo>
                      <a:pt x="17" y="96"/>
                      <a:pt x="12" y="72"/>
                      <a:pt x="11" y="43"/>
                    </a:cubicBezTo>
                    <a:cubicBezTo>
                      <a:pt x="6" y="55"/>
                      <a:pt x="10" y="76"/>
                      <a:pt x="9" y="92"/>
                    </a:cubicBezTo>
                    <a:cubicBezTo>
                      <a:pt x="0" y="61"/>
                      <a:pt x="15" y="34"/>
                      <a:pt x="11" y="0"/>
                    </a:cubicBezTo>
                    <a:cubicBezTo>
                      <a:pt x="15" y="14"/>
                      <a:pt x="12" y="30"/>
                      <a:pt x="25" y="1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841" name="Freeform 571"/>
              <p:cNvSpPr>
                <a:spLocks/>
              </p:cNvSpPr>
              <p:nvPr/>
            </p:nvSpPr>
            <p:spPr bwMode="auto">
              <a:xfrm>
                <a:off x="3553" y="2437"/>
                <a:ext cx="20" cy="14"/>
              </a:xfrm>
              <a:custGeom>
                <a:avLst/>
                <a:gdLst>
                  <a:gd name="T0" fmla="*/ 8 w 10"/>
                  <a:gd name="T1" fmla="*/ 56 h 7"/>
                  <a:gd name="T2" fmla="*/ 24 w 10"/>
                  <a:gd name="T3" fmla="*/ 0 h 7"/>
                  <a:gd name="T4" fmla="*/ 80 w 10"/>
                  <a:gd name="T5" fmla="*/ 56 h 7"/>
                  <a:gd name="T6" fmla="*/ 40 w 10"/>
                  <a:gd name="T7" fmla="*/ 16 h 7"/>
                  <a:gd name="T8" fmla="*/ 8 w 10"/>
                  <a:gd name="T9" fmla="*/ 56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1" y="7"/>
                    </a:moveTo>
                    <a:cubicBezTo>
                      <a:pt x="0" y="4"/>
                      <a:pt x="2" y="2"/>
                      <a:pt x="3" y="0"/>
                    </a:cubicBezTo>
                    <a:cubicBezTo>
                      <a:pt x="8" y="0"/>
                      <a:pt x="10" y="2"/>
                      <a:pt x="10" y="7"/>
                    </a:cubicBezTo>
                    <a:cubicBezTo>
                      <a:pt x="7" y="6"/>
                      <a:pt x="8" y="2"/>
                      <a:pt x="5" y="2"/>
                    </a:cubicBezTo>
                    <a:cubicBezTo>
                      <a:pt x="3" y="3"/>
                      <a:pt x="4" y="7"/>
                      <a:pt x="1" y="7"/>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42" name="Freeform 572"/>
              <p:cNvSpPr>
                <a:spLocks/>
              </p:cNvSpPr>
              <p:nvPr/>
            </p:nvSpPr>
            <p:spPr bwMode="auto">
              <a:xfrm>
                <a:off x="3533" y="2277"/>
                <a:ext cx="116" cy="200"/>
              </a:xfrm>
              <a:custGeom>
                <a:avLst/>
                <a:gdLst>
                  <a:gd name="T0" fmla="*/ 16 w 58"/>
                  <a:gd name="T1" fmla="*/ 0 h 100"/>
                  <a:gd name="T2" fmla="*/ 32 w 58"/>
                  <a:gd name="T3" fmla="*/ 192 h 100"/>
                  <a:gd name="T4" fmla="*/ 440 w 58"/>
                  <a:gd name="T5" fmla="*/ 496 h 100"/>
                  <a:gd name="T6" fmla="*/ 208 w 58"/>
                  <a:gd name="T7" fmla="*/ 496 h 100"/>
                  <a:gd name="T8" fmla="*/ 160 w 58"/>
                  <a:gd name="T9" fmla="*/ 696 h 100"/>
                  <a:gd name="T10" fmla="*/ 192 w 58"/>
                  <a:gd name="T11" fmla="*/ 480 h 100"/>
                  <a:gd name="T12" fmla="*/ 424 w 58"/>
                  <a:gd name="T13" fmla="*/ 480 h 100"/>
                  <a:gd name="T14" fmla="*/ 32 w 58"/>
                  <a:gd name="T15" fmla="*/ 208 h 100"/>
                  <a:gd name="T16" fmla="*/ 16 w 58"/>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100"/>
                  <a:gd name="T29" fmla="*/ 58 w 58"/>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100">
                    <a:moveTo>
                      <a:pt x="2" y="0"/>
                    </a:moveTo>
                    <a:cubicBezTo>
                      <a:pt x="7" y="4"/>
                      <a:pt x="2" y="17"/>
                      <a:pt x="4" y="24"/>
                    </a:cubicBezTo>
                    <a:cubicBezTo>
                      <a:pt x="37" y="21"/>
                      <a:pt x="58" y="30"/>
                      <a:pt x="55" y="62"/>
                    </a:cubicBezTo>
                    <a:cubicBezTo>
                      <a:pt x="46" y="62"/>
                      <a:pt x="36" y="62"/>
                      <a:pt x="26" y="62"/>
                    </a:cubicBezTo>
                    <a:cubicBezTo>
                      <a:pt x="20" y="65"/>
                      <a:pt x="29" y="100"/>
                      <a:pt x="20" y="87"/>
                    </a:cubicBezTo>
                    <a:cubicBezTo>
                      <a:pt x="26" y="82"/>
                      <a:pt x="18" y="64"/>
                      <a:pt x="24" y="60"/>
                    </a:cubicBezTo>
                    <a:cubicBezTo>
                      <a:pt x="34" y="60"/>
                      <a:pt x="43" y="60"/>
                      <a:pt x="53" y="60"/>
                    </a:cubicBezTo>
                    <a:cubicBezTo>
                      <a:pt x="56" y="29"/>
                      <a:pt x="34" y="24"/>
                      <a:pt x="4" y="26"/>
                    </a:cubicBezTo>
                    <a:cubicBezTo>
                      <a:pt x="0" y="21"/>
                      <a:pt x="2" y="9"/>
                      <a:pt x="2"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843" name="Freeform 573"/>
              <p:cNvSpPr>
                <a:spLocks/>
              </p:cNvSpPr>
              <p:nvPr/>
            </p:nvSpPr>
            <p:spPr bwMode="auto">
              <a:xfrm>
                <a:off x="2090" y="2353"/>
                <a:ext cx="64" cy="124"/>
              </a:xfrm>
              <a:custGeom>
                <a:avLst/>
                <a:gdLst>
                  <a:gd name="T0" fmla="*/ 24 w 32"/>
                  <a:gd name="T1" fmla="*/ 496 h 62"/>
                  <a:gd name="T2" fmla="*/ 40 w 32"/>
                  <a:gd name="T3" fmla="*/ 16 h 62"/>
                  <a:gd name="T4" fmla="*/ 232 w 32"/>
                  <a:gd name="T5" fmla="*/ 16 h 62"/>
                  <a:gd name="T6" fmla="*/ 232 w 32"/>
                  <a:gd name="T7" fmla="*/ 0 h 62"/>
                  <a:gd name="T8" fmla="*/ 256 w 32"/>
                  <a:gd name="T9" fmla="*/ 0 h 62"/>
                  <a:gd name="T10" fmla="*/ 56 w 32"/>
                  <a:gd name="T11" fmla="*/ 32 h 62"/>
                  <a:gd name="T12" fmla="*/ 40 w 32"/>
                  <a:gd name="T13" fmla="*/ 496 h 62"/>
                  <a:gd name="T14" fmla="*/ 24 w 32"/>
                  <a:gd name="T15" fmla="*/ 496 h 6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62"/>
                  <a:gd name="T26" fmla="*/ 32 w 32"/>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62">
                    <a:moveTo>
                      <a:pt x="3" y="62"/>
                    </a:moveTo>
                    <a:cubicBezTo>
                      <a:pt x="4" y="43"/>
                      <a:pt x="0" y="18"/>
                      <a:pt x="5" y="2"/>
                    </a:cubicBezTo>
                    <a:cubicBezTo>
                      <a:pt x="13" y="2"/>
                      <a:pt x="21" y="2"/>
                      <a:pt x="29" y="2"/>
                    </a:cubicBezTo>
                    <a:cubicBezTo>
                      <a:pt x="29" y="1"/>
                      <a:pt x="29" y="0"/>
                      <a:pt x="29" y="0"/>
                    </a:cubicBezTo>
                    <a:cubicBezTo>
                      <a:pt x="30" y="0"/>
                      <a:pt x="31" y="0"/>
                      <a:pt x="32" y="0"/>
                    </a:cubicBezTo>
                    <a:cubicBezTo>
                      <a:pt x="31" y="9"/>
                      <a:pt x="15" y="2"/>
                      <a:pt x="7" y="4"/>
                    </a:cubicBezTo>
                    <a:cubicBezTo>
                      <a:pt x="2" y="19"/>
                      <a:pt x="6" y="43"/>
                      <a:pt x="5" y="62"/>
                    </a:cubicBezTo>
                    <a:cubicBezTo>
                      <a:pt x="4" y="62"/>
                      <a:pt x="3" y="62"/>
                      <a:pt x="3" y="6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44" name="Freeform 574"/>
              <p:cNvSpPr>
                <a:spLocks/>
              </p:cNvSpPr>
              <p:nvPr/>
            </p:nvSpPr>
            <p:spPr bwMode="auto">
              <a:xfrm>
                <a:off x="2056" y="2654"/>
                <a:ext cx="18" cy="24"/>
              </a:xfrm>
              <a:custGeom>
                <a:avLst/>
                <a:gdLst>
                  <a:gd name="T0" fmla="*/ 0 w 9"/>
                  <a:gd name="T1" fmla="*/ 80 h 12"/>
                  <a:gd name="T2" fmla="*/ 72 w 9"/>
                  <a:gd name="T3" fmla="*/ 48 h 12"/>
                  <a:gd name="T4" fmla="*/ 0 w 9"/>
                  <a:gd name="T5" fmla="*/ 80 h 12"/>
                  <a:gd name="T6" fmla="*/ 0 60000 65536"/>
                  <a:gd name="T7" fmla="*/ 0 60000 65536"/>
                  <a:gd name="T8" fmla="*/ 0 60000 65536"/>
                  <a:gd name="T9" fmla="*/ 0 w 9"/>
                  <a:gd name="T10" fmla="*/ 0 h 12"/>
                  <a:gd name="T11" fmla="*/ 9 w 9"/>
                  <a:gd name="T12" fmla="*/ 12 h 12"/>
                </a:gdLst>
                <a:ahLst/>
                <a:cxnLst>
                  <a:cxn ang="T6">
                    <a:pos x="T0" y="T1"/>
                  </a:cxn>
                  <a:cxn ang="T7">
                    <a:pos x="T2" y="T3"/>
                  </a:cxn>
                  <a:cxn ang="T8">
                    <a:pos x="T4" y="T5"/>
                  </a:cxn>
                </a:cxnLst>
                <a:rect l="T9" t="T10" r="T11" b="T12"/>
                <a:pathLst>
                  <a:path w="9" h="12">
                    <a:moveTo>
                      <a:pt x="0" y="10"/>
                    </a:moveTo>
                    <a:cubicBezTo>
                      <a:pt x="0" y="8"/>
                      <a:pt x="6" y="0"/>
                      <a:pt x="9" y="6"/>
                    </a:cubicBezTo>
                    <a:cubicBezTo>
                      <a:pt x="4" y="6"/>
                      <a:pt x="6" y="12"/>
                      <a:pt x="0" y="1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45" name="Freeform 575"/>
              <p:cNvSpPr>
                <a:spLocks/>
              </p:cNvSpPr>
              <p:nvPr/>
            </p:nvSpPr>
            <p:spPr bwMode="auto">
              <a:xfrm>
                <a:off x="1992" y="2684"/>
                <a:ext cx="72" cy="42"/>
              </a:xfrm>
              <a:custGeom>
                <a:avLst/>
                <a:gdLst>
                  <a:gd name="T0" fmla="*/ 216 w 36"/>
                  <a:gd name="T1" fmla="*/ 0 h 21"/>
                  <a:gd name="T2" fmla="*/ 0 w 36"/>
                  <a:gd name="T3" fmla="*/ 120 h 21"/>
                  <a:gd name="T4" fmla="*/ 200 w 36"/>
                  <a:gd name="T5" fmla="*/ 120 h 21"/>
                  <a:gd name="T6" fmla="*/ 216 w 36"/>
                  <a:gd name="T7" fmla="*/ 0 h 21"/>
                  <a:gd name="T8" fmla="*/ 0 60000 65536"/>
                  <a:gd name="T9" fmla="*/ 0 60000 65536"/>
                  <a:gd name="T10" fmla="*/ 0 60000 65536"/>
                  <a:gd name="T11" fmla="*/ 0 60000 65536"/>
                  <a:gd name="T12" fmla="*/ 0 w 36"/>
                  <a:gd name="T13" fmla="*/ 0 h 21"/>
                  <a:gd name="T14" fmla="*/ 36 w 36"/>
                  <a:gd name="T15" fmla="*/ 21 h 21"/>
                </a:gdLst>
                <a:ahLst/>
                <a:cxnLst>
                  <a:cxn ang="T8">
                    <a:pos x="T0" y="T1"/>
                  </a:cxn>
                  <a:cxn ang="T9">
                    <a:pos x="T2" y="T3"/>
                  </a:cxn>
                  <a:cxn ang="T10">
                    <a:pos x="T4" y="T5"/>
                  </a:cxn>
                  <a:cxn ang="T11">
                    <a:pos x="T6" y="T7"/>
                  </a:cxn>
                </a:cxnLst>
                <a:rect l="T12" t="T13" r="T14" b="T15"/>
                <a:pathLst>
                  <a:path w="36" h="21">
                    <a:moveTo>
                      <a:pt x="27" y="0"/>
                    </a:moveTo>
                    <a:cubicBezTo>
                      <a:pt x="36" y="21"/>
                      <a:pt x="11" y="20"/>
                      <a:pt x="0" y="15"/>
                    </a:cubicBezTo>
                    <a:cubicBezTo>
                      <a:pt x="9" y="15"/>
                      <a:pt x="17" y="15"/>
                      <a:pt x="25" y="15"/>
                    </a:cubicBezTo>
                    <a:cubicBezTo>
                      <a:pt x="26" y="11"/>
                      <a:pt x="22" y="1"/>
                      <a:pt x="27"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46" name="Freeform 576"/>
              <p:cNvSpPr>
                <a:spLocks/>
              </p:cNvSpPr>
              <p:nvPr/>
            </p:nvSpPr>
            <p:spPr bwMode="auto">
              <a:xfrm>
                <a:off x="1934" y="2682"/>
                <a:ext cx="40" cy="14"/>
              </a:xfrm>
              <a:custGeom>
                <a:avLst/>
                <a:gdLst>
                  <a:gd name="T0" fmla="*/ 0 w 20"/>
                  <a:gd name="T1" fmla="*/ 40 h 7"/>
                  <a:gd name="T2" fmla="*/ 0 w 20"/>
                  <a:gd name="T3" fmla="*/ 24 h 7"/>
                  <a:gd name="T4" fmla="*/ 160 w 20"/>
                  <a:gd name="T5" fmla="*/ 56 h 7"/>
                  <a:gd name="T6" fmla="*/ 144 w 20"/>
                  <a:gd name="T7" fmla="*/ 56 h 7"/>
                  <a:gd name="T8" fmla="*/ 0 w 20"/>
                  <a:gd name="T9" fmla="*/ 40 h 7"/>
                  <a:gd name="T10" fmla="*/ 0 60000 65536"/>
                  <a:gd name="T11" fmla="*/ 0 60000 65536"/>
                  <a:gd name="T12" fmla="*/ 0 60000 65536"/>
                  <a:gd name="T13" fmla="*/ 0 60000 65536"/>
                  <a:gd name="T14" fmla="*/ 0 60000 65536"/>
                  <a:gd name="T15" fmla="*/ 0 w 20"/>
                  <a:gd name="T16" fmla="*/ 0 h 7"/>
                  <a:gd name="T17" fmla="*/ 20 w 20"/>
                  <a:gd name="T18" fmla="*/ 7 h 7"/>
                </a:gdLst>
                <a:ahLst/>
                <a:cxnLst>
                  <a:cxn ang="T10">
                    <a:pos x="T0" y="T1"/>
                  </a:cxn>
                  <a:cxn ang="T11">
                    <a:pos x="T2" y="T3"/>
                  </a:cxn>
                  <a:cxn ang="T12">
                    <a:pos x="T4" y="T5"/>
                  </a:cxn>
                  <a:cxn ang="T13">
                    <a:pos x="T6" y="T7"/>
                  </a:cxn>
                  <a:cxn ang="T14">
                    <a:pos x="T8" y="T9"/>
                  </a:cxn>
                </a:cxnLst>
                <a:rect l="T15" t="T16" r="T17" b="T18"/>
                <a:pathLst>
                  <a:path w="20" h="7">
                    <a:moveTo>
                      <a:pt x="0" y="5"/>
                    </a:moveTo>
                    <a:cubicBezTo>
                      <a:pt x="0" y="4"/>
                      <a:pt x="0" y="4"/>
                      <a:pt x="0" y="3"/>
                    </a:cubicBezTo>
                    <a:cubicBezTo>
                      <a:pt x="8" y="4"/>
                      <a:pt x="20" y="0"/>
                      <a:pt x="20" y="7"/>
                    </a:cubicBezTo>
                    <a:cubicBezTo>
                      <a:pt x="20" y="7"/>
                      <a:pt x="19" y="7"/>
                      <a:pt x="18" y="7"/>
                    </a:cubicBezTo>
                    <a:cubicBezTo>
                      <a:pt x="15" y="4"/>
                      <a:pt x="7" y="5"/>
                      <a:pt x="0" y="5"/>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847" name="Freeform 577"/>
              <p:cNvSpPr>
                <a:spLocks/>
              </p:cNvSpPr>
              <p:nvPr/>
            </p:nvSpPr>
            <p:spPr bwMode="auto">
              <a:xfrm>
                <a:off x="1900" y="2638"/>
                <a:ext cx="16" cy="32"/>
              </a:xfrm>
              <a:custGeom>
                <a:avLst/>
                <a:gdLst>
                  <a:gd name="T0" fmla="*/ 0 w 8"/>
                  <a:gd name="T1" fmla="*/ 0 h 16"/>
                  <a:gd name="T2" fmla="*/ 64 w 8"/>
                  <a:gd name="T3" fmla="*/ 128 h 16"/>
                  <a:gd name="T4" fmla="*/ 48 w 8"/>
                  <a:gd name="T5" fmla="*/ 128 h 16"/>
                  <a:gd name="T6" fmla="*/ 0 w 8"/>
                  <a:gd name="T7" fmla="*/ 112 h 16"/>
                  <a:gd name="T8" fmla="*/ 0 w 8"/>
                  <a:gd name="T9" fmla="*/ 0 h 16"/>
                  <a:gd name="T10" fmla="*/ 0 60000 65536"/>
                  <a:gd name="T11" fmla="*/ 0 60000 65536"/>
                  <a:gd name="T12" fmla="*/ 0 60000 65536"/>
                  <a:gd name="T13" fmla="*/ 0 60000 65536"/>
                  <a:gd name="T14" fmla="*/ 0 60000 65536"/>
                  <a:gd name="T15" fmla="*/ 0 w 8"/>
                  <a:gd name="T16" fmla="*/ 0 h 16"/>
                  <a:gd name="T17" fmla="*/ 8 w 8"/>
                  <a:gd name="T18" fmla="*/ 16 h 16"/>
                </a:gdLst>
                <a:ahLst/>
                <a:cxnLst>
                  <a:cxn ang="T10">
                    <a:pos x="T0" y="T1"/>
                  </a:cxn>
                  <a:cxn ang="T11">
                    <a:pos x="T2" y="T3"/>
                  </a:cxn>
                  <a:cxn ang="T12">
                    <a:pos x="T4" y="T5"/>
                  </a:cxn>
                  <a:cxn ang="T13">
                    <a:pos x="T6" y="T7"/>
                  </a:cxn>
                  <a:cxn ang="T14">
                    <a:pos x="T8" y="T9"/>
                  </a:cxn>
                </a:cxnLst>
                <a:rect l="T15" t="T16" r="T17" b="T18"/>
                <a:pathLst>
                  <a:path w="8" h="16">
                    <a:moveTo>
                      <a:pt x="0" y="0"/>
                    </a:moveTo>
                    <a:cubicBezTo>
                      <a:pt x="2" y="6"/>
                      <a:pt x="3" y="13"/>
                      <a:pt x="8" y="16"/>
                    </a:cubicBezTo>
                    <a:cubicBezTo>
                      <a:pt x="8" y="16"/>
                      <a:pt x="7" y="16"/>
                      <a:pt x="6" y="16"/>
                    </a:cubicBezTo>
                    <a:cubicBezTo>
                      <a:pt x="4" y="15"/>
                      <a:pt x="3" y="14"/>
                      <a:pt x="0" y="14"/>
                    </a:cubicBezTo>
                    <a:cubicBezTo>
                      <a:pt x="0" y="9"/>
                      <a:pt x="0" y="5"/>
                      <a:pt x="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48" name="Freeform 578"/>
              <p:cNvSpPr>
                <a:spLocks/>
              </p:cNvSpPr>
              <p:nvPr/>
            </p:nvSpPr>
            <p:spPr bwMode="auto">
              <a:xfrm>
                <a:off x="3716" y="2233"/>
                <a:ext cx="22" cy="30"/>
              </a:xfrm>
              <a:custGeom>
                <a:avLst/>
                <a:gdLst>
                  <a:gd name="T0" fmla="*/ 56 w 11"/>
                  <a:gd name="T1" fmla="*/ 104 h 15"/>
                  <a:gd name="T2" fmla="*/ 16 w 11"/>
                  <a:gd name="T3" fmla="*/ 32 h 15"/>
                  <a:gd name="T4" fmla="*/ 56 w 11"/>
                  <a:gd name="T5" fmla="*/ 104 h 15"/>
                  <a:gd name="T6" fmla="*/ 0 60000 65536"/>
                  <a:gd name="T7" fmla="*/ 0 60000 65536"/>
                  <a:gd name="T8" fmla="*/ 0 60000 65536"/>
                  <a:gd name="T9" fmla="*/ 0 w 11"/>
                  <a:gd name="T10" fmla="*/ 0 h 15"/>
                  <a:gd name="T11" fmla="*/ 11 w 11"/>
                  <a:gd name="T12" fmla="*/ 15 h 15"/>
                </a:gdLst>
                <a:ahLst/>
                <a:cxnLst>
                  <a:cxn ang="T6">
                    <a:pos x="T0" y="T1"/>
                  </a:cxn>
                  <a:cxn ang="T7">
                    <a:pos x="T2" y="T3"/>
                  </a:cxn>
                  <a:cxn ang="T8">
                    <a:pos x="T4" y="T5"/>
                  </a:cxn>
                </a:cxnLst>
                <a:rect l="T9" t="T10" r="T11" b="T12"/>
                <a:pathLst>
                  <a:path w="11" h="15">
                    <a:moveTo>
                      <a:pt x="7" y="13"/>
                    </a:moveTo>
                    <a:cubicBezTo>
                      <a:pt x="0" y="15"/>
                      <a:pt x="3" y="8"/>
                      <a:pt x="2" y="4"/>
                    </a:cubicBezTo>
                    <a:cubicBezTo>
                      <a:pt x="10" y="0"/>
                      <a:pt x="11" y="12"/>
                      <a:pt x="7" y="13"/>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849" name="Freeform 579"/>
              <p:cNvSpPr>
                <a:spLocks noEditPoints="1"/>
              </p:cNvSpPr>
              <p:nvPr/>
            </p:nvSpPr>
            <p:spPr bwMode="auto">
              <a:xfrm>
                <a:off x="3962" y="2267"/>
                <a:ext cx="98" cy="158"/>
              </a:xfrm>
              <a:custGeom>
                <a:avLst/>
                <a:gdLst>
                  <a:gd name="T0" fmla="*/ 224 w 49"/>
                  <a:gd name="T1" fmla="*/ 16 h 79"/>
                  <a:gd name="T2" fmla="*/ 168 w 49"/>
                  <a:gd name="T3" fmla="*/ 496 h 79"/>
                  <a:gd name="T4" fmla="*/ 384 w 49"/>
                  <a:gd name="T5" fmla="*/ 520 h 79"/>
                  <a:gd name="T6" fmla="*/ 352 w 49"/>
                  <a:gd name="T7" fmla="*/ 624 h 79"/>
                  <a:gd name="T8" fmla="*/ 96 w 49"/>
                  <a:gd name="T9" fmla="*/ 528 h 79"/>
                  <a:gd name="T10" fmla="*/ 0 w 49"/>
                  <a:gd name="T11" fmla="*/ 392 h 79"/>
                  <a:gd name="T12" fmla="*/ 80 w 49"/>
                  <a:gd name="T13" fmla="*/ 0 h 79"/>
                  <a:gd name="T14" fmla="*/ 224 w 49"/>
                  <a:gd name="T15" fmla="*/ 16 h 79"/>
                  <a:gd name="T16" fmla="*/ 24 w 49"/>
                  <a:gd name="T17" fmla="*/ 376 h 79"/>
                  <a:gd name="T18" fmla="*/ 152 w 49"/>
                  <a:gd name="T19" fmla="*/ 512 h 79"/>
                  <a:gd name="T20" fmla="*/ 208 w 49"/>
                  <a:gd name="T21" fmla="*/ 32 h 79"/>
                  <a:gd name="T22" fmla="*/ 96 w 49"/>
                  <a:gd name="T23" fmla="*/ 24 h 79"/>
                  <a:gd name="T24" fmla="*/ 24 w 49"/>
                  <a:gd name="T25" fmla="*/ 376 h 79"/>
                  <a:gd name="T26" fmla="*/ 360 w 49"/>
                  <a:gd name="T27" fmla="*/ 608 h 79"/>
                  <a:gd name="T28" fmla="*/ 368 w 49"/>
                  <a:gd name="T29" fmla="*/ 536 h 79"/>
                  <a:gd name="T30" fmla="*/ 312 w 49"/>
                  <a:gd name="T31" fmla="*/ 552 h 79"/>
                  <a:gd name="T32" fmla="*/ 360 w 49"/>
                  <a:gd name="T33" fmla="*/ 608 h 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79"/>
                  <a:gd name="T53" fmla="*/ 49 w 49"/>
                  <a:gd name="T54" fmla="*/ 79 h 7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79">
                    <a:moveTo>
                      <a:pt x="28" y="2"/>
                    </a:moveTo>
                    <a:cubicBezTo>
                      <a:pt x="26" y="22"/>
                      <a:pt x="24" y="42"/>
                      <a:pt x="21" y="62"/>
                    </a:cubicBezTo>
                    <a:cubicBezTo>
                      <a:pt x="30" y="63"/>
                      <a:pt x="39" y="64"/>
                      <a:pt x="48" y="65"/>
                    </a:cubicBezTo>
                    <a:cubicBezTo>
                      <a:pt x="46" y="69"/>
                      <a:pt x="49" y="78"/>
                      <a:pt x="44" y="78"/>
                    </a:cubicBezTo>
                    <a:cubicBezTo>
                      <a:pt x="38" y="71"/>
                      <a:pt x="29" y="65"/>
                      <a:pt x="12" y="66"/>
                    </a:cubicBezTo>
                    <a:cubicBezTo>
                      <a:pt x="15" y="54"/>
                      <a:pt x="14" y="47"/>
                      <a:pt x="0" y="49"/>
                    </a:cubicBezTo>
                    <a:cubicBezTo>
                      <a:pt x="3" y="32"/>
                      <a:pt x="11" y="21"/>
                      <a:pt x="10" y="0"/>
                    </a:cubicBezTo>
                    <a:cubicBezTo>
                      <a:pt x="16" y="1"/>
                      <a:pt x="22" y="2"/>
                      <a:pt x="28" y="2"/>
                    </a:cubicBezTo>
                    <a:close/>
                    <a:moveTo>
                      <a:pt x="3" y="47"/>
                    </a:moveTo>
                    <a:cubicBezTo>
                      <a:pt x="21" y="42"/>
                      <a:pt x="10" y="61"/>
                      <a:pt x="19" y="64"/>
                    </a:cubicBezTo>
                    <a:cubicBezTo>
                      <a:pt x="21" y="53"/>
                      <a:pt x="23" y="23"/>
                      <a:pt x="26" y="4"/>
                    </a:cubicBezTo>
                    <a:cubicBezTo>
                      <a:pt x="21" y="4"/>
                      <a:pt x="17" y="3"/>
                      <a:pt x="12" y="3"/>
                    </a:cubicBezTo>
                    <a:cubicBezTo>
                      <a:pt x="12" y="22"/>
                      <a:pt x="7" y="33"/>
                      <a:pt x="3" y="47"/>
                    </a:cubicBezTo>
                    <a:close/>
                    <a:moveTo>
                      <a:pt x="45" y="76"/>
                    </a:moveTo>
                    <a:cubicBezTo>
                      <a:pt x="45" y="73"/>
                      <a:pt x="45" y="70"/>
                      <a:pt x="46" y="67"/>
                    </a:cubicBezTo>
                    <a:cubicBezTo>
                      <a:pt x="43" y="67"/>
                      <a:pt x="39" y="66"/>
                      <a:pt x="39" y="69"/>
                    </a:cubicBezTo>
                    <a:cubicBezTo>
                      <a:pt x="44" y="68"/>
                      <a:pt x="36" y="79"/>
                      <a:pt x="45" y="7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850" name="Freeform 580"/>
              <p:cNvSpPr>
                <a:spLocks/>
              </p:cNvSpPr>
              <p:nvPr/>
            </p:nvSpPr>
            <p:spPr bwMode="auto">
              <a:xfrm>
                <a:off x="2112" y="2383"/>
                <a:ext cx="14" cy="18"/>
              </a:xfrm>
              <a:custGeom>
                <a:avLst/>
                <a:gdLst>
                  <a:gd name="T0" fmla="*/ 8 w 7"/>
                  <a:gd name="T1" fmla="*/ 0 h 9"/>
                  <a:gd name="T2" fmla="*/ 56 w 7"/>
                  <a:gd name="T3" fmla="*/ 56 h 9"/>
                  <a:gd name="T4" fmla="*/ 56 w 7"/>
                  <a:gd name="T5" fmla="*/ 72 h 9"/>
                  <a:gd name="T6" fmla="*/ 8 w 7"/>
                  <a:gd name="T7" fmla="*/ 0 h 9"/>
                  <a:gd name="T8" fmla="*/ 0 60000 65536"/>
                  <a:gd name="T9" fmla="*/ 0 60000 65536"/>
                  <a:gd name="T10" fmla="*/ 0 60000 65536"/>
                  <a:gd name="T11" fmla="*/ 0 60000 65536"/>
                  <a:gd name="T12" fmla="*/ 0 w 7"/>
                  <a:gd name="T13" fmla="*/ 0 h 9"/>
                  <a:gd name="T14" fmla="*/ 7 w 7"/>
                  <a:gd name="T15" fmla="*/ 9 h 9"/>
                </a:gdLst>
                <a:ahLst/>
                <a:cxnLst>
                  <a:cxn ang="T8">
                    <a:pos x="T0" y="T1"/>
                  </a:cxn>
                  <a:cxn ang="T9">
                    <a:pos x="T2" y="T3"/>
                  </a:cxn>
                  <a:cxn ang="T10">
                    <a:pos x="T4" y="T5"/>
                  </a:cxn>
                  <a:cxn ang="T11">
                    <a:pos x="T6" y="T7"/>
                  </a:cxn>
                </a:cxnLst>
                <a:rect l="T12" t="T13" r="T14" b="T15"/>
                <a:pathLst>
                  <a:path w="7" h="9">
                    <a:moveTo>
                      <a:pt x="1" y="0"/>
                    </a:moveTo>
                    <a:cubicBezTo>
                      <a:pt x="5" y="0"/>
                      <a:pt x="2" y="8"/>
                      <a:pt x="7" y="7"/>
                    </a:cubicBezTo>
                    <a:cubicBezTo>
                      <a:pt x="7" y="8"/>
                      <a:pt x="7" y="8"/>
                      <a:pt x="7" y="9"/>
                    </a:cubicBezTo>
                    <a:cubicBezTo>
                      <a:pt x="4" y="7"/>
                      <a:pt x="0" y="6"/>
                      <a:pt x="1"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51" name="Freeform 581"/>
              <p:cNvSpPr>
                <a:spLocks/>
              </p:cNvSpPr>
              <p:nvPr/>
            </p:nvSpPr>
            <p:spPr bwMode="auto">
              <a:xfrm>
                <a:off x="2154" y="2401"/>
                <a:ext cx="84" cy="84"/>
              </a:xfrm>
              <a:custGeom>
                <a:avLst/>
                <a:gdLst>
                  <a:gd name="T0" fmla="*/ 0 w 42"/>
                  <a:gd name="T1" fmla="*/ 0 h 42"/>
                  <a:gd name="T2" fmla="*/ 336 w 42"/>
                  <a:gd name="T3" fmla="*/ 320 h 42"/>
                  <a:gd name="T4" fmla="*/ 336 w 42"/>
                  <a:gd name="T5" fmla="*/ 336 h 42"/>
                  <a:gd name="T6" fmla="*/ 0 w 42"/>
                  <a:gd name="T7" fmla="*/ 0 h 42"/>
                  <a:gd name="T8" fmla="*/ 0 60000 65536"/>
                  <a:gd name="T9" fmla="*/ 0 60000 65536"/>
                  <a:gd name="T10" fmla="*/ 0 60000 65536"/>
                  <a:gd name="T11" fmla="*/ 0 60000 65536"/>
                  <a:gd name="T12" fmla="*/ 0 w 42"/>
                  <a:gd name="T13" fmla="*/ 0 h 42"/>
                  <a:gd name="T14" fmla="*/ 42 w 42"/>
                  <a:gd name="T15" fmla="*/ 42 h 42"/>
                </a:gdLst>
                <a:ahLst/>
                <a:cxnLst>
                  <a:cxn ang="T8">
                    <a:pos x="T0" y="T1"/>
                  </a:cxn>
                  <a:cxn ang="T9">
                    <a:pos x="T2" y="T3"/>
                  </a:cxn>
                  <a:cxn ang="T10">
                    <a:pos x="T4" y="T5"/>
                  </a:cxn>
                  <a:cxn ang="T11">
                    <a:pos x="T6" y="T7"/>
                  </a:cxn>
                </a:cxnLst>
                <a:rect l="T12" t="T13" r="T14" b="T15"/>
                <a:pathLst>
                  <a:path w="42" h="42">
                    <a:moveTo>
                      <a:pt x="0" y="0"/>
                    </a:moveTo>
                    <a:cubicBezTo>
                      <a:pt x="15" y="12"/>
                      <a:pt x="27" y="28"/>
                      <a:pt x="42" y="40"/>
                    </a:cubicBezTo>
                    <a:cubicBezTo>
                      <a:pt x="42" y="41"/>
                      <a:pt x="42" y="42"/>
                      <a:pt x="42" y="42"/>
                    </a:cubicBezTo>
                    <a:cubicBezTo>
                      <a:pt x="27" y="29"/>
                      <a:pt x="13" y="15"/>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52" name="Freeform 582"/>
              <p:cNvSpPr>
                <a:spLocks/>
              </p:cNvSpPr>
              <p:nvPr/>
            </p:nvSpPr>
            <p:spPr bwMode="auto">
              <a:xfrm>
                <a:off x="2094" y="2365"/>
                <a:ext cx="156" cy="122"/>
              </a:xfrm>
              <a:custGeom>
                <a:avLst/>
                <a:gdLst>
                  <a:gd name="T0" fmla="*/ 80 w 78"/>
                  <a:gd name="T1" fmla="*/ 72 h 61"/>
                  <a:gd name="T2" fmla="*/ 240 w 78"/>
                  <a:gd name="T3" fmla="*/ 24 h 61"/>
                  <a:gd name="T4" fmla="*/ 608 w 78"/>
                  <a:gd name="T5" fmla="*/ 480 h 61"/>
                  <a:gd name="T6" fmla="*/ 576 w 78"/>
                  <a:gd name="T7" fmla="*/ 480 h 61"/>
                  <a:gd name="T8" fmla="*/ 576 w 78"/>
                  <a:gd name="T9" fmla="*/ 464 h 61"/>
                  <a:gd name="T10" fmla="*/ 216 w 78"/>
                  <a:gd name="T11" fmla="*/ 40 h 61"/>
                  <a:gd name="T12" fmla="*/ 80 w 78"/>
                  <a:gd name="T13" fmla="*/ 72 h 61"/>
                  <a:gd name="T14" fmla="*/ 0 60000 65536"/>
                  <a:gd name="T15" fmla="*/ 0 60000 65536"/>
                  <a:gd name="T16" fmla="*/ 0 60000 65536"/>
                  <a:gd name="T17" fmla="*/ 0 60000 65536"/>
                  <a:gd name="T18" fmla="*/ 0 60000 65536"/>
                  <a:gd name="T19" fmla="*/ 0 60000 65536"/>
                  <a:gd name="T20" fmla="*/ 0 60000 65536"/>
                  <a:gd name="T21" fmla="*/ 0 w 78"/>
                  <a:gd name="T22" fmla="*/ 0 h 61"/>
                  <a:gd name="T23" fmla="*/ 78 w 78"/>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61">
                    <a:moveTo>
                      <a:pt x="10" y="9"/>
                    </a:moveTo>
                    <a:cubicBezTo>
                      <a:pt x="0" y="0"/>
                      <a:pt x="22" y="3"/>
                      <a:pt x="30" y="3"/>
                    </a:cubicBezTo>
                    <a:cubicBezTo>
                      <a:pt x="31" y="27"/>
                      <a:pt x="78" y="45"/>
                      <a:pt x="76" y="60"/>
                    </a:cubicBezTo>
                    <a:cubicBezTo>
                      <a:pt x="76" y="61"/>
                      <a:pt x="72" y="60"/>
                      <a:pt x="72" y="60"/>
                    </a:cubicBezTo>
                    <a:cubicBezTo>
                      <a:pt x="72" y="60"/>
                      <a:pt x="72" y="59"/>
                      <a:pt x="72" y="58"/>
                    </a:cubicBezTo>
                    <a:cubicBezTo>
                      <a:pt x="66" y="41"/>
                      <a:pt x="35" y="28"/>
                      <a:pt x="27" y="5"/>
                    </a:cubicBezTo>
                    <a:cubicBezTo>
                      <a:pt x="22" y="7"/>
                      <a:pt x="8" y="0"/>
                      <a:pt x="10" y="9"/>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53" name="Freeform 583"/>
              <p:cNvSpPr>
                <a:spLocks/>
              </p:cNvSpPr>
              <p:nvPr/>
            </p:nvSpPr>
            <p:spPr bwMode="auto">
              <a:xfrm>
                <a:off x="907" y="2389"/>
                <a:ext cx="42" cy="44"/>
              </a:xfrm>
              <a:custGeom>
                <a:avLst/>
                <a:gdLst>
                  <a:gd name="T0" fmla="*/ 112 w 21"/>
                  <a:gd name="T1" fmla="*/ 176 h 22"/>
                  <a:gd name="T2" fmla="*/ 168 w 21"/>
                  <a:gd name="T3" fmla="*/ 0 h 22"/>
                  <a:gd name="T4" fmla="*/ 168 w 21"/>
                  <a:gd name="T5" fmla="*/ 16 h 22"/>
                  <a:gd name="T6" fmla="*/ 72 w 21"/>
                  <a:gd name="T7" fmla="*/ 120 h 22"/>
                  <a:gd name="T8" fmla="*/ 112 w 21"/>
                  <a:gd name="T9" fmla="*/ 152 h 22"/>
                  <a:gd name="T10" fmla="*/ 112 w 21"/>
                  <a:gd name="T11" fmla="*/ 176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14" y="22"/>
                    </a:moveTo>
                    <a:cubicBezTo>
                      <a:pt x="0" y="16"/>
                      <a:pt x="14" y="3"/>
                      <a:pt x="21" y="0"/>
                    </a:cubicBezTo>
                    <a:cubicBezTo>
                      <a:pt x="21" y="0"/>
                      <a:pt x="21" y="1"/>
                      <a:pt x="21" y="2"/>
                    </a:cubicBezTo>
                    <a:cubicBezTo>
                      <a:pt x="16" y="5"/>
                      <a:pt x="10" y="8"/>
                      <a:pt x="9" y="15"/>
                    </a:cubicBezTo>
                    <a:cubicBezTo>
                      <a:pt x="10" y="17"/>
                      <a:pt x="11" y="19"/>
                      <a:pt x="14" y="19"/>
                    </a:cubicBezTo>
                    <a:cubicBezTo>
                      <a:pt x="14" y="20"/>
                      <a:pt x="14" y="21"/>
                      <a:pt x="14" y="2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54" name="Freeform 584"/>
              <p:cNvSpPr>
                <a:spLocks/>
              </p:cNvSpPr>
              <p:nvPr/>
            </p:nvSpPr>
            <p:spPr bwMode="auto">
              <a:xfrm>
                <a:off x="997" y="2387"/>
                <a:ext cx="36" cy="40"/>
              </a:xfrm>
              <a:custGeom>
                <a:avLst/>
                <a:gdLst>
                  <a:gd name="T0" fmla="*/ 0 w 18"/>
                  <a:gd name="T1" fmla="*/ 0 h 20"/>
                  <a:gd name="T2" fmla="*/ 144 w 18"/>
                  <a:gd name="T3" fmla="*/ 160 h 20"/>
                  <a:gd name="T4" fmla="*/ 128 w 18"/>
                  <a:gd name="T5" fmla="*/ 160 h 20"/>
                  <a:gd name="T6" fmla="*/ 0 w 18"/>
                  <a:gd name="T7" fmla="*/ 24 h 20"/>
                  <a:gd name="T8" fmla="*/ 0 w 18"/>
                  <a:gd name="T9" fmla="*/ 0 h 20"/>
                  <a:gd name="T10" fmla="*/ 0 60000 65536"/>
                  <a:gd name="T11" fmla="*/ 0 60000 65536"/>
                  <a:gd name="T12" fmla="*/ 0 60000 65536"/>
                  <a:gd name="T13" fmla="*/ 0 60000 65536"/>
                  <a:gd name="T14" fmla="*/ 0 60000 65536"/>
                  <a:gd name="T15" fmla="*/ 0 w 18"/>
                  <a:gd name="T16" fmla="*/ 0 h 20"/>
                  <a:gd name="T17" fmla="*/ 18 w 18"/>
                  <a:gd name="T18" fmla="*/ 20 h 20"/>
                </a:gdLst>
                <a:ahLst/>
                <a:cxnLst>
                  <a:cxn ang="T10">
                    <a:pos x="T0" y="T1"/>
                  </a:cxn>
                  <a:cxn ang="T11">
                    <a:pos x="T2" y="T3"/>
                  </a:cxn>
                  <a:cxn ang="T12">
                    <a:pos x="T4" y="T5"/>
                  </a:cxn>
                  <a:cxn ang="T13">
                    <a:pos x="T6" y="T7"/>
                  </a:cxn>
                  <a:cxn ang="T14">
                    <a:pos x="T8" y="T9"/>
                  </a:cxn>
                </a:cxnLst>
                <a:rect l="T15" t="T16" r="T17" b="T18"/>
                <a:pathLst>
                  <a:path w="18" h="20">
                    <a:moveTo>
                      <a:pt x="0" y="0"/>
                    </a:moveTo>
                    <a:cubicBezTo>
                      <a:pt x="8" y="5"/>
                      <a:pt x="12" y="14"/>
                      <a:pt x="18" y="20"/>
                    </a:cubicBezTo>
                    <a:cubicBezTo>
                      <a:pt x="17" y="20"/>
                      <a:pt x="17" y="20"/>
                      <a:pt x="16" y="20"/>
                    </a:cubicBezTo>
                    <a:cubicBezTo>
                      <a:pt x="10" y="15"/>
                      <a:pt x="7" y="7"/>
                      <a:pt x="0" y="3"/>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55" name="Freeform 585"/>
              <p:cNvSpPr>
                <a:spLocks/>
              </p:cNvSpPr>
              <p:nvPr/>
            </p:nvSpPr>
            <p:spPr bwMode="auto">
              <a:xfrm>
                <a:off x="931" y="2419"/>
                <a:ext cx="102" cy="60"/>
              </a:xfrm>
              <a:custGeom>
                <a:avLst/>
                <a:gdLst>
                  <a:gd name="T0" fmla="*/ 392 w 51"/>
                  <a:gd name="T1" fmla="*/ 32 h 30"/>
                  <a:gd name="T2" fmla="*/ 408 w 51"/>
                  <a:gd name="T3" fmla="*/ 32 h 30"/>
                  <a:gd name="T4" fmla="*/ 408 w 51"/>
                  <a:gd name="T5" fmla="*/ 216 h 30"/>
                  <a:gd name="T6" fmla="*/ 32 w 51"/>
                  <a:gd name="T7" fmla="*/ 200 h 30"/>
                  <a:gd name="T8" fmla="*/ 288 w 51"/>
                  <a:gd name="T9" fmla="*/ 128 h 30"/>
                  <a:gd name="T10" fmla="*/ 16 w 51"/>
                  <a:gd name="T11" fmla="*/ 56 h 30"/>
                  <a:gd name="T12" fmla="*/ 16 w 51"/>
                  <a:gd name="T13" fmla="*/ 32 h 30"/>
                  <a:gd name="T14" fmla="*/ 304 w 51"/>
                  <a:gd name="T15" fmla="*/ 72 h 30"/>
                  <a:gd name="T16" fmla="*/ 304 w 51"/>
                  <a:gd name="T17" fmla="*/ 160 h 30"/>
                  <a:gd name="T18" fmla="*/ 88 w 51"/>
                  <a:gd name="T19" fmla="*/ 200 h 30"/>
                  <a:gd name="T20" fmla="*/ 392 w 51"/>
                  <a:gd name="T21" fmla="*/ 200 h 30"/>
                  <a:gd name="T22" fmla="*/ 392 w 51"/>
                  <a:gd name="T23" fmla="*/ 32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1"/>
                  <a:gd name="T37" fmla="*/ 0 h 30"/>
                  <a:gd name="T38" fmla="*/ 51 w 51"/>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1" h="30">
                    <a:moveTo>
                      <a:pt x="49" y="4"/>
                    </a:moveTo>
                    <a:cubicBezTo>
                      <a:pt x="50" y="4"/>
                      <a:pt x="50" y="4"/>
                      <a:pt x="51" y="4"/>
                    </a:cubicBezTo>
                    <a:cubicBezTo>
                      <a:pt x="51" y="12"/>
                      <a:pt x="51" y="19"/>
                      <a:pt x="51" y="27"/>
                    </a:cubicBezTo>
                    <a:cubicBezTo>
                      <a:pt x="36" y="25"/>
                      <a:pt x="15" y="30"/>
                      <a:pt x="4" y="25"/>
                    </a:cubicBezTo>
                    <a:cubicBezTo>
                      <a:pt x="6" y="13"/>
                      <a:pt x="34" y="27"/>
                      <a:pt x="36" y="16"/>
                    </a:cubicBezTo>
                    <a:cubicBezTo>
                      <a:pt x="37" y="0"/>
                      <a:pt x="13" y="9"/>
                      <a:pt x="2" y="7"/>
                    </a:cubicBezTo>
                    <a:cubicBezTo>
                      <a:pt x="2" y="6"/>
                      <a:pt x="2" y="5"/>
                      <a:pt x="2" y="4"/>
                    </a:cubicBezTo>
                    <a:cubicBezTo>
                      <a:pt x="13" y="7"/>
                      <a:pt x="33" y="0"/>
                      <a:pt x="38" y="9"/>
                    </a:cubicBezTo>
                    <a:cubicBezTo>
                      <a:pt x="38" y="13"/>
                      <a:pt x="38" y="16"/>
                      <a:pt x="38" y="20"/>
                    </a:cubicBezTo>
                    <a:cubicBezTo>
                      <a:pt x="35" y="25"/>
                      <a:pt x="0" y="20"/>
                      <a:pt x="11" y="25"/>
                    </a:cubicBezTo>
                    <a:cubicBezTo>
                      <a:pt x="24" y="25"/>
                      <a:pt x="36" y="25"/>
                      <a:pt x="49" y="25"/>
                    </a:cubicBezTo>
                    <a:cubicBezTo>
                      <a:pt x="49" y="18"/>
                      <a:pt x="49" y="11"/>
                      <a:pt x="49" y="4"/>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56" name="Freeform 586"/>
              <p:cNvSpPr>
                <a:spLocks/>
              </p:cNvSpPr>
              <p:nvPr/>
            </p:nvSpPr>
            <p:spPr bwMode="auto">
              <a:xfrm>
                <a:off x="2064" y="2485"/>
                <a:ext cx="44" cy="46"/>
              </a:xfrm>
              <a:custGeom>
                <a:avLst/>
                <a:gdLst>
                  <a:gd name="T0" fmla="*/ 0 w 22"/>
                  <a:gd name="T1" fmla="*/ 184 h 23"/>
                  <a:gd name="T2" fmla="*/ 176 w 22"/>
                  <a:gd name="T3" fmla="*/ 0 h 23"/>
                  <a:gd name="T4" fmla="*/ 16 w 22"/>
                  <a:gd name="T5" fmla="*/ 184 h 23"/>
                  <a:gd name="T6" fmla="*/ 0 w 22"/>
                  <a:gd name="T7" fmla="*/ 184 h 23"/>
                  <a:gd name="T8" fmla="*/ 0 60000 65536"/>
                  <a:gd name="T9" fmla="*/ 0 60000 65536"/>
                  <a:gd name="T10" fmla="*/ 0 60000 65536"/>
                  <a:gd name="T11" fmla="*/ 0 60000 65536"/>
                  <a:gd name="T12" fmla="*/ 0 w 22"/>
                  <a:gd name="T13" fmla="*/ 0 h 23"/>
                  <a:gd name="T14" fmla="*/ 22 w 22"/>
                  <a:gd name="T15" fmla="*/ 23 h 23"/>
                </a:gdLst>
                <a:ahLst/>
                <a:cxnLst>
                  <a:cxn ang="T8">
                    <a:pos x="T0" y="T1"/>
                  </a:cxn>
                  <a:cxn ang="T9">
                    <a:pos x="T2" y="T3"/>
                  </a:cxn>
                  <a:cxn ang="T10">
                    <a:pos x="T4" y="T5"/>
                  </a:cxn>
                  <a:cxn ang="T11">
                    <a:pos x="T6" y="T7"/>
                  </a:cxn>
                </a:cxnLst>
                <a:rect l="T12" t="T13" r="T14" b="T15"/>
                <a:pathLst>
                  <a:path w="22" h="23">
                    <a:moveTo>
                      <a:pt x="0" y="23"/>
                    </a:moveTo>
                    <a:cubicBezTo>
                      <a:pt x="7" y="14"/>
                      <a:pt x="14" y="7"/>
                      <a:pt x="22" y="0"/>
                    </a:cubicBezTo>
                    <a:cubicBezTo>
                      <a:pt x="17" y="9"/>
                      <a:pt x="8" y="14"/>
                      <a:pt x="2" y="23"/>
                    </a:cubicBezTo>
                    <a:cubicBezTo>
                      <a:pt x="2" y="23"/>
                      <a:pt x="1" y="23"/>
                      <a:pt x="0" y="2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57" name="Freeform 587"/>
              <p:cNvSpPr>
                <a:spLocks/>
              </p:cNvSpPr>
              <p:nvPr/>
            </p:nvSpPr>
            <p:spPr bwMode="auto">
              <a:xfrm>
                <a:off x="2042" y="2579"/>
                <a:ext cx="22" cy="22"/>
              </a:xfrm>
              <a:custGeom>
                <a:avLst/>
                <a:gdLst>
                  <a:gd name="T0" fmla="*/ 0 w 11"/>
                  <a:gd name="T1" fmla="*/ 88 h 11"/>
                  <a:gd name="T2" fmla="*/ 88 w 11"/>
                  <a:gd name="T3" fmla="*/ 0 h 11"/>
                  <a:gd name="T4" fmla="*/ 0 w 11"/>
                  <a:gd name="T5" fmla="*/ 88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11"/>
                    </a:moveTo>
                    <a:cubicBezTo>
                      <a:pt x="3" y="7"/>
                      <a:pt x="6" y="3"/>
                      <a:pt x="11" y="0"/>
                    </a:cubicBezTo>
                    <a:cubicBezTo>
                      <a:pt x="8" y="5"/>
                      <a:pt x="5" y="9"/>
                      <a:pt x="0" y="1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58" name="Freeform 588"/>
              <p:cNvSpPr>
                <a:spLocks/>
              </p:cNvSpPr>
              <p:nvPr/>
            </p:nvSpPr>
            <p:spPr bwMode="auto">
              <a:xfrm>
                <a:off x="2042" y="2607"/>
                <a:ext cx="76" cy="77"/>
              </a:xfrm>
              <a:custGeom>
                <a:avLst/>
                <a:gdLst>
                  <a:gd name="T0" fmla="*/ 0 w 38"/>
                  <a:gd name="T1" fmla="*/ 0 h 38"/>
                  <a:gd name="T2" fmla="*/ 304 w 38"/>
                  <a:gd name="T3" fmla="*/ 292 h 38"/>
                  <a:gd name="T4" fmla="*/ 304 w 38"/>
                  <a:gd name="T5" fmla="*/ 316 h 38"/>
                  <a:gd name="T6" fmla="*/ 0 w 38"/>
                  <a:gd name="T7" fmla="*/ 0 h 38"/>
                  <a:gd name="T8" fmla="*/ 0 60000 65536"/>
                  <a:gd name="T9" fmla="*/ 0 60000 65536"/>
                  <a:gd name="T10" fmla="*/ 0 60000 65536"/>
                  <a:gd name="T11" fmla="*/ 0 60000 65536"/>
                  <a:gd name="T12" fmla="*/ 0 w 38"/>
                  <a:gd name="T13" fmla="*/ 0 h 38"/>
                  <a:gd name="T14" fmla="*/ 38 w 38"/>
                  <a:gd name="T15" fmla="*/ 38 h 38"/>
                </a:gdLst>
                <a:ahLst/>
                <a:cxnLst>
                  <a:cxn ang="T8">
                    <a:pos x="T0" y="T1"/>
                  </a:cxn>
                  <a:cxn ang="T9">
                    <a:pos x="T2" y="T3"/>
                  </a:cxn>
                  <a:cxn ang="T10">
                    <a:pos x="T4" y="T5"/>
                  </a:cxn>
                  <a:cxn ang="T11">
                    <a:pos x="T6" y="T7"/>
                  </a:cxn>
                </a:cxnLst>
                <a:rect l="T12" t="T13" r="T14" b="T15"/>
                <a:pathLst>
                  <a:path w="38" h="38">
                    <a:moveTo>
                      <a:pt x="0" y="0"/>
                    </a:moveTo>
                    <a:cubicBezTo>
                      <a:pt x="14" y="10"/>
                      <a:pt x="24" y="25"/>
                      <a:pt x="38" y="35"/>
                    </a:cubicBezTo>
                    <a:cubicBezTo>
                      <a:pt x="38" y="36"/>
                      <a:pt x="38" y="37"/>
                      <a:pt x="38" y="38"/>
                    </a:cubicBezTo>
                    <a:cubicBezTo>
                      <a:pt x="24" y="26"/>
                      <a:pt x="12" y="13"/>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59" name="Freeform 589"/>
              <p:cNvSpPr>
                <a:spLocks/>
              </p:cNvSpPr>
              <p:nvPr/>
            </p:nvSpPr>
            <p:spPr bwMode="auto">
              <a:xfrm>
                <a:off x="2148" y="2688"/>
                <a:ext cx="24" cy="22"/>
              </a:xfrm>
              <a:custGeom>
                <a:avLst/>
                <a:gdLst>
                  <a:gd name="T0" fmla="*/ 0 w 12"/>
                  <a:gd name="T1" fmla="*/ 0 h 11"/>
                  <a:gd name="T2" fmla="*/ 24 w 12"/>
                  <a:gd name="T3" fmla="*/ 0 h 11"/>
                  <a:gd name="T4" fmla="*/ 96 w 12"/>
                  <a:gd name="T5" fmla="*/ 88 h 11"/>
                  <a:gd name="T6" fmla="*/ 0 w 12"/>
                  <a:gd name="T7" fmla="*/ 0 h 11"/>
                  <a:gd name="T8" fmla="*/ 0 60000 65536"/>
                  <a:gd name="T9" fmla="*/ 0 60000 65536"/>
                  <a:gd name="T10" fmla="*/ 0 60000 65536"/>
                  <a:gd name="T11" fmla="*/ 0 60000 65536"/>
                  <a:gd name="T12" fmla="*/ 0 w 12"/>
                  <a:gd name="T13" fmla="*/ 0 h 11"/>
                  <a:gd name="T14" fmla="*/ 12 w 12"/>
                  <a:gd name="T15" fmla="*/ 11 h 11"/>
                </a:gdLst>
                <a:ahLst/>
                <a:cxnLst>
                  <a:cxn ang="T8">
                    <a:pos x="T0" y="T1"/>
                  </a:cxn>
                  <a:cxn ang="T9">
                    <a:pos x="T2" y="T3"/>
                  </a:cxn>
                  <a:cxn ang="T10">
                    <a:pos x="T4" y="T5"/>
                  </a:cxn>
                  <a:cxn ang="T11">
                    <a:pos x="T6" y="T7"/>
                  </a:cxn>
                </a:cxnLst>
                <a:rect l="T12" t="T13" r="T14" b="T15"/>
                <a:pathLst>
                  <a:path w="12" h="11">
                    <a:moveTo>
                      <a:pt x="0" y="0"/>
                    </a:moveTo>
                    <a:cubicBezTo>
                      <a:pt x="1" y="0"/>
                      <a:pt x="2" y="0"/>
                      <a:pt x="3" y="0"/>
                    </a:cubicBezTo>
                    <a:cubicBezTo>
                      <a:pt x="4" y="5"/>
                      <a:pt x="10" y="6"/>
                      <a:pt x="12" y="11"/>
                    </a:cubicBezTo>
                    <a:cubicBezTo>
                      <a:pt x="7" y="8"/>
                      <a:pt x="3" y="4"/>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60" name="Freeform 590"/>
              <p:cNvSpPr>
                <a:spLocks/>
              </p:cNvSpPr>
              <p:nvPr/>
            </p:nvSpPr>
            <p:spPr bwMode="auto">
              <a:xfrm>
                <a:off x="2176" y="2688"/>
                <a:ext cx="22" cy="22"/>
              </a:xfrm>
              <a:custGeom>
                <a:avLst/>
                <a:gdLst>
                  <a:gd name="T0" fmla="*/ 0 w 11"/>
                  <a:gd name="T1" fmla="*/ 88 h 11"/>
                  <a:gd name="T2" fmla="*/ 72 w 11"/>
                  <a:gd name="T3" fmla="*/ 0 h 11"/>
                  <a:gd name="T4" fmla="*/ 88 w 11"/>
                  <a:gd name="T5" fmla="*/ 0 h 11"/>
                  <a:gd name="T6" fmla="*/ 0 w 11"/>
                  <a:gd name="T7" fmla="*/ 88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11"/>
                    </a:moveTo>
                    <a:cubicBezTo>
                      <a:pt x="1" y="6"/>
                      <a:pt x="7" y="5"/>
                      <a:pt x="9" y="0"/>
                    </a:cubicBezTo>
                    <a:cubicBezTo>
                      <a:pt x="9" y="0"/>
                      <a:pt x="10" y="0"/>
                      <a:pt x="11" y="0"/>
                    </a:cubicBezTo>
                    <a:cubicBezTo>
                      <a:pt x="8" y="4"/>
                      <a:pt x="4" y="8"/>
                      <a:pt x="0" y="1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61" name="Freeform 591"/>
              <p:cNvSpPr>
                <a:spLocks/>
              </p:cNvSpPr>
              <p:nvPr/>
            </p:nvSpPr>
            <p:spPr bwMode="auto">
              <a:xfrm>
                <a:off x="2282" y="2601"/>
                <a:ext cx="80" cy="83"/>
              </a:xfrm>
              <a:custGeom>
                <a:avLst/>
                <a:gdLst>
                  <a:gd name="T0" fmla="*/ 0 w 40"/>
                  <a:gd name="T1" fmla="*/ 316 h 41"/>
                  <a:gd name="T2" fmla="*/ 304 w 40"/>
                  <a:gd name="T3" fmla="*/ 0 h 41"/>
                  <a:gd name="T4" fmla="*/ 320 w 40"/>
                  <a:gd name="T5" fmla="*/ 0 h 41"/>
                  <a:gd name="T6" fmla="*/ 0 w 40"/>
                  <a:gd name="T7" fmla="*/ 340 h 41"/>
                  <a:gd name="T8" fmla="*/ 0 w 40"/>
                  <a:gd name="T9" fmla="*/ 316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0" y="38"/>
                    </a:moveTo>
                    <a:cubicBezTo>
                      <a:pt x="14" y="27"/>
                      <a:pt x="26" y="14"/>
                      <a:pt x="38" y="0"/>
                    </a:cubicBezTo>
                    <a:cubicBezTo>
                      <a:pt x="39" y="0"/>
                      <a:pt x="40" y="0"/>
                      <a:pt x="40" y="0"/>
                    </a:cubicBezTo>
                    <a:cubicBezTo>
                      <a:pt x="28" y="15"/>
                      <a:pt x="15" y="28"/>
                      <a:pt x="0" y="41"/>
                    </a:cubicBezTo>
                    <a:cubicBezTo>
                      <a:pt x="0" y="40"/>
                      <a:pt x="0" y="39"/>
                      <a:pt x="0" y="38"/>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62" name="Freeform 592"/>
              <p:cNvSpPr>
                <a:spLocks/>
              </p:cNvSpPr>
              <p:nvPr/>
            </p:nvSpPr>
            <p:spPr bwMode="auto">
              <a:xfrm>
                <a:off x="2144" y="2411"/>
                <a:ext cx="72" cy="70"/>
              </a:xfrm>
              <a:custGeom>
                <a:avLst/>
                <a:gdLst>
                  <a:gd name="T0" fmla="*/ 0 w 36"/>
                  <a:gd name="T1" fmla="*/ 0 h 35"/>
                  <a:gd name="T2" fmla="*/ 288 w 36"/>
                  <a:gd name="T3" fmla="*/ 280 h 35"/>
                  <a:gd name="T4" fmla="*/ 0 w 36"/>
                  <a:gd name="T5" fmla="*/ 16 h 35"/>
                  <a:gd name="T6" fmla="*/ 0 w 36"/>
                  <a:gd name="T7" fmla="*/ 0 h 35"/>
                  <a:gd name="T8" fmla="*/ 0 60000 65536"/>
                  <a:gd name="T9" fmla="*/ 0 60000 65536"/>
                  <a:gd name="T10" fmla="*/ 0 60000 65536"/>
                  <a:gd name="T11" fmla="*/ 0 60000 65536"/>
                  <a:gd name="T12" fmla="*/ 0 w 36"/>
                  <a:gd name="T13" fmla="*/ 0 h 35"/>
                  <a:gd name="T14" fmla="*/ 36 w 36"/>
                  <a:gd name="T15" fmla="*/ 35 h 35"/>
                </a:gdLst>
                <a:ahLst/>
                <a:cxnLst>
                  <a:cxn ang="T8">
                    <a:pos x="T0" y="T1"/>
                  </a:cxn>
                  <a:cxn ang="T9">
                    <a:pos x="T2" y="T3"/>
                  </a:cxn>
                  <a:cxn ang="T10">
                    <a:pos x="T4" y="T5"/>
                  </a:cxn>
                  <a:cxn ang="T11">
                    <a:pos x="T6" y="T7"/>
                  </a:cxn>
                </a:cxnLst>
                <a:rect l="T12" t="T13" r="T14" b="T15"/>
                <a:pathLst>
                  <a:path w="36" h="35">
                    <a:moveTo>
                      <a:pt x="0" y="0"/>
                    </a:moveTo>
                    <a:cubicBezTo>
                      <a:pt x="13" y="11"/>
                      <a:pt x="25" y="22"/>
                      <a:pt x="36" y="35"/>
                    </a:cubicBezTo>
                    <a:cubicBezTo>
                      <a:pt x="23" y="25"/>
                      <a:pt x="13" y="12"/>
                      <a:pt x="0" y="2"/>
                    </a:cubicBezTo>
                    <a:cubicBezTo>
                      <a:pt x="0" y="1"/>
                      <a:pt x="0" y="0"/>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63" name="Freeform 593"/>
              <p:cNvSpPr>
                <a:spLocks/>
              </p:cNvSpPr>
              <p:nvPr/>
            </p:nvSpPr>
            <p:spPr bwMode="auto">
              <a:xfrm>
                <a:off x="1163" y="2411"/>
                <a:ext cx="120" cy="120"/>
              </a:xfrm>
              <a:custGeom>
                <a:avLst/>
                <a:gdLst>
                  <a:gd name="T0" fmla="*/ 0 w 60"/>
                  <a:gd name="T1" fmla="*/ 480 h 60"/>
                  <a:gd name="T2" fmla="*/ 480 w 60"/>
                  <a:gd name="T3" fmla="*/ 0 h 60"/>
                  <a:gd name="T4" fmla="*/ 16 w 60"/>
                  <a:gd name="T5" fmla="*/ 480 h 60"/>
                  <a:gd name="T6" fmla="*/ 0 w 60"/>
                  <a:gd name="T7" fmla="*/ 480 h 60"/>
                  <a:gd name="T8" fmla="*/ 0 60000 65536"/>
                  <a:gd name="T9" fmla="*/ 0 60000 65536"/>
                  <a:gd name="T10" fmla="*/ 0 60000 65536"/>
                  <a:gd name="T11" fmla="*/ 0 60000 65536"/>
                  <a:gd name="T12" fmla="*/ 0 w 60"/>
                  <a:gd name="T13" fmla="*/ 0 h 60"/>
                  <a:gd name="T14" fmla="*/ 60 w 60"/>
                  <a:gd name="T15" fmla="*/ 60 h 60"/>
                </a:gdLst>
                <a:ahLst/>
                <a:cxnLst>
                  <a:cxn ang="T8">
                    <a:pos x="T0" y="T1"/>
                  </a:cxn>
                  <a:cxn ang="T9">
                    <a:pos x="T2" y="T3"/>
                  </a:cxn>
                  <a:cxn ang="T10">
                    <a:pos x="T4" y="T5"/>
                  </a:cxn>
                  <a:cxn ang="T11">
                    <a:pos x="T6" y="T7"/>
                  </a:cxn>
                </a:cxnLst>
                <a:rect l="T12" t="T13" r="T14" b="T15"/>
                <a:pathLst>
                  <a:path w="60" h="60">
                    <a:moveTo>
                      <a:pt x="0" y="60"/>
                    </a:moveTo>
                    <a:cubicBezTo>
                      <a:pt x="19" y="39"/>
                      <a:pt x="39" y="19"/>
                      <a:pt x="60" y="0"/>
                    </a:cubicBezTo>
                    <a:cubicBezTo>
                      <a:pt x="42" y="21"/>
                      <a:pt x="20" y="38"/>
                      <a:pt x="2" y="60"/>
                    </a:cubicBezTo>
                    <a:cubicBezTo>
                      <a:pt x="1" y="60"/>
                      <a:pt x="1" y="60"/>
                      <a:pt x="0" y="6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64" name="Freeform 594"/>
              <p:cNvSpPr>
                <a:spLocks/>
              </p:cNvSpPr>
              <p:nvPr/>
            </p:nvSpPr>
            <p:spPr bwMode="auto">
              <a:xfrm>
                <a:off x="1287" y="2411"/>
                <a:ext cx="44" cy="44"/>
              </a:xfrm>
              <a:custGeom>
                <a:avLst/>
                <a:gdLst>
                  <a:gd name="T0" fmla="*/ 0 w 22"/>
                  <a:gd name="T1" fmla="*/ 0 h 22"/>
                  <a:gd name="T2" fmla="*/ 176 w 22"/>
                  <a:gd name="T3" fmla="*/ 176 h 22"/>
                  <a:gd name="T4" fmla="*/ 160 w 22"/>
                  <a:gd name="T5" fmla="*/ 176 h 22"/>
                  <a:gd name="T6" fmla="*/ 0 w 22"/>
                  <a:gd name="T7" fmla="*/ 0 h 22"/>
                  <a:gd name="T8" fmla="*/ 0 60000 65536"/>
                  <a:gd name="T9" fmla="*/ 0 60000 65536"/>
                  <a:gd name="T10" fmla="*/ 0 60000 65536"/>
                  <a:gd name="T11" fmla="*/ 0 60000 65536"/>
                  <a:gd name="T12" fmla="*/ 0 w 22"/>
                  <a:gd name="T13" fmla="*/ 0 h 22"/>
                  <a:gd name="T14" fmla="*/ 22 w 22"/>
                  <a:gd name="T15" fmla="*/ 22 h 22"/>
                </a:gdLst>
                <a:ahLst/>
                <a:cxnLst>
                  <a:cxn ang="T8">
                    <a:pos x="T0" y="T1"/>
                  </a:cxn>
                  <a:cxn ang="T9">
                    <a:pos x="T2" y="T3"/>
                  </a:cxn>
                  <a:cxn ang="T10">
                    <a:pos x="T4" y="T5"/>
                  </a:cxn>
                  <a:cxn ang="T11">
                    <a:pos x="T6" y="T7"/>
                  </a:cxn>
                </a:cxnLst>
                <a:rect l="T12" t="T13" r="T14" b="T15"/>
                <a:pathLst>
                  <a:path w="22" h="22">
                    <a:moveTo>
                      <a:pt x="0" y="0"/>
                    </a:moveTo>
                    <a:cubicBezTo>
                      <a:pt x="9" y="6"/>
                      <a:pt x="16" y="13"/>
                      <a:pt x="22" y="22"/>
                    </a:cubicBezTo>
                    <a:cubicBezTo>
                      <a:pt x="22" y="22"/>
                      <a:pt x="21" y="22"/>
                      <a:pt x="20" y="22"/>
                    </a:cubicBezTo>
                    <a:cubicBezTo>
                      <a:pt x="15" y="13"/>
                      <a:pt x="6" y="8"/>
                      <a:pt x="0" y="0"/>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865" name="Freeform 595"/>
              <p:cNvSpPr>
                <a:spLocks/>
              </p:cNvSpPr>
              <p:nvPr/>
            </p:nvSpPr>
            <p:spPr bwMode="auto">
              <a:xfrm>
                <a:off x="1163" y="2455"/>
                <a:ext cx="170" cy="98"/>
              </a:xfrm>
              <a:custGeom>
                <a:avLst/>
                <a:gdLst>
                  <a:gd name="T0" fmla="*/ 656 w 85"/>
                  <a:gd name="T1" fmla="*/ 0 h 49"/>
                  <a:gd name="T2" fmla="*/ 672 w 85"/>
                  <a:gd name="T3" fmla="*/ 0 h 49"/>
                  <a:gd name="T4" fmla="*/ 672 w 85"/>
                  <a:gd name="T5" fmla="*/ 248 h 49"/>
                  <a:gd name="T6" fmla="*/ 264 w 85"/>
                  <a:gd name="T7" fmla="*/ 248 h 49"/>
                  <a:gd name="T8" fmla="*/ 232 w 85"/>
                  <a:gd name="T9" fmla="*/ 392 h 49"/>
                  <a:gd name="T10" fmla="*/ 0 w 85"/>
                  <a:gd name="T11" fmla="*/ 304 h 49"/>
                  <a:gd name="T12" fmla="*/ 16 w 85"/>
                  <a:gd name="T13" fmla="*/ 304 h 49"/>
                  <a:gd name="T14" fmla="*/ 216 w 85"/>
                  <a:gd name="T15" fmla="*/ 352 h 49"/>
                  <a:gd name="T16" fmla="*/ 232 w 85"/>
                  <a:gd name="T17" fmla="*/ 232 h 49"/>
                  <a:gd name="T18" fmla="*/ 640 w 85"/>
                  <a:gd name="T19" fmla="*/ 232 h 49"/>
                  <a:gd name="T20" fmla="*/ 656 w 85"/>
                  <a:gd name="T21" fmla="*/ 0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5"/>
                  <a:gd name="T34" fmla="*/ 0 h 49"/>
                  <a:gd name="T35" fmla="*/ 85 w 85"/>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5" h="49">
                    <a:moveTo>
                      <a:pt x="82" y="0"/>
                    </a:moveTo>
                    <a:cubicBezTo>
                      <a:pt x="83" y="0"/>
                      <a:pt x="84" y="0"/>
                      <a:pt x="84" y="0"/>
                    </a:cubicBezTo>
                    <a:cubicBezTo>
                      <a:pt x="84" y="10"/>
                      <a:pt x="84" y="21"/>
                      <a:pt x="84" y="31"/>
                    </a:cubicBezTo>
                    <a:cubicBezTo>
                      <a:pt x="67" y="31"/>
                      <a:pt x="50" y="31"/>
                      <a:pt x="33" y="31"/>
                    </a:cubicBezTo>
                    <a:cubicBezTo>
                      <a:pt x="26" y="32"/>
                      <a:pt x="29" y="42"/>
                      <a:pt x="29" y="49"/>
                    </a:cubicBezTo>
                    <a:cubicBezTo>
                      <a:pt x="27" y="39"/>
                      <a:pt x="1" y="41"/>
                      <a:pt x="0" y="38"/>
                    </a:cubicBezTo>
                    <a:cubicBezTo>
                      <a:pt x="1" y="38"/>
                      <a:pt x="1" y="38"/>
                      <a:pt x="2" y="38"/>
                    </a:cubicBezTo>
                    <a:cubicBezTo>
                      <a:pt x="14" y="36"/>
                      <a:pt x="22" y="39"/>
                      <a:pt x="27" y="44"/>
                    </a:cubicBezTo>
                    <a:cubicBezTo>
                      <a:pt x="27" y="39"/>
                      <a:pt x="26" y="32"/>
                      <a:pt x="29" y="29"/>
                    </a:cubicBezTo>
                    <a:cubicBezTo>
                      <a:pt x="46" y="29"/>
                      <a:pt x="63" y="29"/>
                      <a:pt x="80" y="29"/>
                    </a:cubicBezTo>
                    <a:cubicBezTo>
                      <a:pt x="85" y="24"/>
                      <a:pt x="81" y="9"/>
                      <a:pt x="82"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66" name="Freeform 596"/>
              <p:cNvSpPr>
                <a:spLocks/>
              </p:cNvSpPr>
              <p:nvPr/>
            </p:nvSpPr>
            <p:spPr bwMode="auto">
              <a:xfrm>
                <a:off x="2206" y="2485"/>
                <a:ext cx="158" cy="116"/>
              </a:xfrm>
              <a:custGeom>
                <a:avLst/>
                <a:gdLst>
                  <a:gd name="T0" fmla="*/ 40 w 79"/>
                  <a:gd name="T1" fmla="*/ 0 h 58"/>
                  <a:gd name="T2" fmla="*/ 40 w 79"/>
                  <a:gd name="T3" fmla="*/ 168 h 58"/>
                  <a:gd name="T4" fmla="*/ 200 w 79"/>
                  <a:gd name="T5" fmla="*/ 184 h 58"/>
                  <a:gd name="T6" fmla="*/ 344 w 79"/>
                  <a:gd name="T7" fmla="*/ 448 h 58"/>
                  <a:gd name="T8" fmla="*/ 624 w 79"/>
                  <a:gd name="T9" fmla="*/ 464 h 58"/>
                  <a:gd name="T10" fmla="*/ 608 w 79"/>
                  <a:gd name="T11" fmla="*/ 464 h 58"/>
                  <a:gd name="T12" fmla="*/ 304 w 79"/>
                  <a:gd name="T13" fmla="*/ 464 h 58"/>
                  <a:gd name="T14" fmla="*/ 184 w 79"/>
                  <a:gd name="T15" fmla="*/ 200 h 58"/>
                  <a:gd name="T16" fmla="*/ 24 w 79"/>
                  <a:gd name="T17" fmla="*/ 184 h 58"/>
                  <a:gd name="T18" fmla="*/ 40 w 79"/>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
                  <a:gd name="T31" fmla="*/ 0 h 58"/>
                  <a:gd name="T32" fmla="*/ 79 w 79"/>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 h="58">
                    <a:moveTo>
                      <a:pt x="5" y="0"/>
                    </a:moveTo>
                    <a:cubicBezTo>
                      <a:pt x="5" y="7"/>
                      <a:pt x="5" y="14"/>
                      <a:pt x="5" y="21"/>
                    </a:cubicBezTo>
                    <a:cubicBezTo>
                      <a:pt x="9" y="24"/>
                      <a:pt x="18" y="22"/>
                      <a:pt x="25" y="23"/>
                    </a:cubicBezTo>
                    <a:cubicBezTo>
                      <a:pt x="23" y="42"/>
                      <a:pt x="34" y="48"/>
                      <a:pt x="43" y="56"/>
                    </a:cubicBezTo>
                    <a:cubicBezTo>
                      <a:pt x="53" y="57"/>
                      <a:pt x="79" y="54"/>
                      <a:pt x="78" y="58"/>
                    </a:cubicBezTo>
                    <a:cubicBezTo>
                      <a:pt x="78" y="58"/>
                      <a:pt x="77" y="58"/>
                      <a:pt x="76" y="58"/>
                    </a:cubicBezTo>
                    <a:cubicBezTo>
                      <a:pt x="64" y="58"/>
                      <a:pt x="51" y="58"/>
                      <a:pt x="38" y="58"/>
                    </a:cubicBezTo>
                    <a:cubicBezTo>
                      <a:pt x="35" y="45"/>
                      <a:pt x="19" y="45"/>
                      <a:pt x="23" y="25"/>
                    </a:cubicBezTo>
                    <a:cubicBezTo>
                      <a:pt x="16" y="25"/>
                      <a:pt x="6" y="26"/>
                      <a:pt x="3" y="23"/>
                    </a:cubicBezTo>
                    <a:cubicBezTo>
                      <a:pt x="4" y="16"/>
                      <a:pt x="0" y="4"/>
                      <a:pt x="5"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67" name="Freeform 597"/>
              <p:cNvSpPr>
                <a:spLocks/>
              </p:cNvSpPr>
              <p:nvPr/>
            </p:nvSpPr>
            <p:spPr bwMode="auto">
              <a:xfrm>
                <a:off x="2194" y="2668"/>
                <a:ext cx="88" cy="20"/>
              </a:xfrm>
              <a:custGeom>
                <a:avLst/>
                <a:gdLst>
                  <a:gd name="T0" fmla="*/ 0 w 44"/>
                  <a:gd name="T1" fmla="*/ 80 h 10"/>
                  <a:gd name="T2" fmla="*/ 352 w 44"/>
                  <a:gd name="T3" fmla="*/ 40 h 10"/>
                  <a:gd name="T4" fmla="*/ 352 w 44"/>
                  <a:gd name="T5" fmla="*/ 64 h 10"/>
                  <a:gd name="T6" fmla="*/ 16 w 44"/>
                  <a:gd name="T7" fmla="*/ 80 h 10"/>
                  <a:gd name="T8" fmla="*/ 0 w 44"/>
                  <a:gd name="T9" fmla="*/ 80 h 10"/>
                  <a:gd name="T10" fmla="*/ 0 60000 65536"/>
                  <a:gd name="T11" fmla="*/ 0 60000 65536"/>
                  <a:gd name="T12" fmla="*/ 0 60000 65536"/>
                  <a:gd name="T13" fmla="*/ 0 60000 65536"/>
                  <a:gd name="T14" fmla="*/ 0 60000 65536"/>
                  <a:gd name="T15" fmla="*/ 0 w 44"/>
                  <a:gd name="T16" fmla="*/ 0 h 10"/>
                  <a:gd name="T17" fmla="*/ 44 w 44"/>
                  <a:gd name="T18" fmla="*/ 10 h 10"/>
                </a:gdLst>
                <a:ahLst/>
                <a:cxnLst>
                  <a:cxn ang="T10">
                    <a:pos x="T0" y="T1"/>
                  </a:cxn>
                  <a:cxn ang="T11">
                    <a:pos x="T2" y="T3"/>
                  </a:cxn>
                  <a:cxn ang="T12">
                    <a:pos x="T4" y="T5"/>
                  </a:cxn>
                  <a:cxn ang="T13">
                    <a:pos x="T6" y="T7"/>
                  </a:cxn>
                  <a:cxn ang="T14">
                    <a:pos x="T8" y="T9"/>
                  </a:cxn>
                </a:cxnLst>
                <a:rect l="T15" t="T16" r="T17" b="T18"/>
                <a:pathLst>
                  <a:path w="44" h="10">
                    <a:moveTo>
                      <a:pt x="0" y="10"/>
                    </a:moveTo>
                    <a:cubicBezTo>
                      <a:pt x="7" y="0"/>
                      <a:pt x="30" y="8"/>
                      <a:pt x="44" y="5"/>
                    </a:cubicBezTo>
                    <a:cubicBezTo>
                      <a:pt x="44" y="6"/>
                      <a:pt x="44" y="7"/>
                      <a:pt x="44" y="8"/>
                    </a:cubicBezTo>
                    <a:cubicBezTo>
                      <a:pt x="31" y="9"/>
                      <a:pt x="12" y="5"/>
                      <a:pt x="2" y="10"/>
                    </a:cubicBezTo>
                    <a:cubicBezTo>
                      <a:pt x="1" y="10"/>
                      <a:pt x="0" y="10"/>
                      <a:pt x="0" y="1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68" name="Freeform 598"/>
              <p:cNvSpPr>
                <a:spLocks/>
              </p:cNvSpPr>
              <p:nvPr/>
            </p:nvSpPr>
            <p:spPr bwMode="auto">
              <a:xfrm>
                <a:off x="2118" y="2676"/>
                <a:ext cx="36" cy="12"/>
              </a:xfrm>
              <a:custGeom>
                <a:avLst/>
                <a:gdLst>
                  <a:gd name="T0" fmla="*/ 0 w 18"/>
                  <a:gd name="T1" fmla="*/ 32 h 6"/>
                  <a:gd name="T2" fmla="*/ 0 w 18"/>
                  <a:gd name="T3" fmla="*/ 8 h 6"/>
                  <a:gd name="T4" fmla="*/ 144 w 18"/>
                  <a:gd name="T5" fmla="*/ 32 h 6"/>
                  <a:gd name="T6" fmla="*/ 144 w 18"/>
                  <a:gd name="T7" fmla="*/ 48 h 6"/>
                  <a:gd name="T8" fmla="*/ 120 w 18"/>
                  <a:gd name="T9" fmla="*/ 48 h 6"/>
                  <a:gd name="T10" fmla="*/ 0 w 18"/>
                  <a:gd name="T11" fmla="*/ 32 h 6"/>
                  <a:gd name="T12" fmla="*/ 0 60000 65536"/>
                  <a:gd name="T13" fmla="*/ 0 60000 65536"/>
                  <a:gd name="T14" fmla="*/ 0 60000 65536"/>
                  <a:gd name="T15" fmla="*/ 0 60000 65536"/>
                  <a:gd name="T16" fmla="*/ 0 60000 65536"/>
                  <a:gd name="T17" fmla="*/ 0 60000 65536"/>
                  <a:gd name="T18" fmla="*/ 0 w 18"/>
                  <a:gd name="T19" fmla="*/ 0 h 6"/>
                  <a:gd name="T20" fmla="*/ 18 w 18"/>
                  <a:gd name="T21" fmla="*/ 6 h 6"/>
                </a:gdLst>
                <a:ahLst/>
                <a:cxnLst>
                  <a:cxn ang="T12">
                    <a:pos x="T0" y="T1"/>
                  </a:cxn>
                  <a:cxn ang="T13">
                    <a:pos x="T2" y="T3"/>
                  </a:cxn>
                  <a:cxn ang="T14">
                    <a:pos x="T4" y="T5"/>
                  </a:cxn>
                  <a:cxn ang="T15">
                    <a:pos x="T6" y="T7"/>
                  </a:cxn>
                  <a:cxn ang="T16">
                    <a:pos x="T8" y="T9"/>
                  </a:cxn>
                  <a:cxn ang="T17">
                    <a:pos x="T10" y="T11"/>
                  </a:cxn>
                </a:cxnLst>
                <a:rect l="T18" t="T19" r="T20" b="T21"/>
                <a:pathLst>
                  <a:path w="18" h="6">
                    <a:moveTo>
                      <a:pt x="0" y="4"/>
                    </a:moveTo>
                    <a:cubicBezTo>
                      <a:pt x="0" y="3"/>
                      <a:pt x="0" y="2"/>
                      <a:pt x="0" y="1"/>
                    </a:cubicBezTo>
                    <a:cubicBezTo>
                      <a:pt x="6" y="2"/>
                      <a:pt x="14" y="0"/>
                      <a:pt x="18" y="4"/>
                    </a:cubicBezTo>
                    <a:cubicBezTo>
                      <a:pt x="18" y="4"/>
                      <a:pt x="18" y="5"/>
                      <a:pt x="18" y="6"/>
                    </a:cubicBezTo>
                    <a:cubicBezTo>
                      <a:pt x="17" y="6"/>
                      <a:pt x="16" y="6"/>
                      <a:pt x="15" y="6"/>
                    </a:cubicBezTo>
                    <a:cubicBezTo>
                      <a:pt x="13" y="3"/>
                      <a:pt x="6" y="4"/>
                      <a:pt x="0" y="4"/>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69" name="Freeform 599"/>
              <p:cNvSpPr>
                <a:spLocks/>
              </p:cNvSpPr>
              <p:nvPr/>
            </p:nvSpPr>
            <p:spPr bwMode="auto">
              <a:xfrm>
                <a:off x="3599" y="2477"/>
                <a:ext cx="30" cy="32"/>
              </a:xfrm>
              <a:custGeom>
                <a:avLst/>
                <a:gdLst>
                  <a:gd name="T0" fmla="*/ 0 w 15"/>
                  <a:gd name="T1" fmla="*/ 0 h 16"/>
                  <a:gd name="T2" fmla="*/ 120 w 15"/>
                  <a:gd name="T3" fmla="*/ 128 h 16"/>
                  <a:gd name="T4" fmla="*/ 0 w 15"/>
                  <a:gd name="T5" fmla="*/ 0 h 16"/>
                  <a:gd name="T6" fmla="*/ 0 60000 65536"/>
                  <a:gd name="T7" fmla="*/ 0 60000 65536"/>
                  <a:gd name="T8" fmla="*/ 0 60000 65536"/>
                  <a:gd name="T9" fmla="*/ 0 w 15"/>
                  <a:gd name="T10" fmla="*/ 0 h 16"/>
                  <a:gd name="T11" fmla="*/ 15 w 15"/>
                  <a:gd name="T12" fmla="*/ 16 h 16"/>
                </a:gdLst>
                <a:ahLst/>
                <a:cxnLst>
                  <a:cxn ang="T6">
                    <a:pos x="T0" y="T1"/>
                  </a:cxn>
                  <a:cxn ang="T7">
                    <a:pos x="T2" y="T3"/>
                  </a:cxn>
                  <a:cxn ang="T8">
                    <a:pos x="T4" y="T5"/>
                  </a:cxn>
                </a:cxnLst>
                <a:rect l="T9" t="T10" r="T11" b="T12"/>
                <a:pathLst>
                  <a:path w="15" h="16">
                    <a:moveTo>
                      <a:pt x="0" y="0"/>
                    </a:moveTo>
                    <a:cubicBezTo>
                      <a:pt x="6" y="4"/>
                      <a:pt x="11" y="9"/>
                      <a:pt x="15" y="16"/>
                    </a:cubicBezTo>
                    <a:cubicBezTo>
                      <a:pt x="9" y="11"/>
                      <a:pt x="4" y="6"/>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870" name="Freeform 600"/>
              <p:cNvSpPr>
                <a:spLocks/>
              </p:cNvSpPr>
              <p:nvPr/>
            </p:nvSpPr>
            <p:spPr bwMode="auto">
              <a:xfrm>
                <a:off x="3573" y="2399"/>
                <a:ext cx="127" cy="110"/>
              </a:xfrm>
              <a:custGeom>
                <a:avLst/>
                <a:gdLst>
                  <a:gd name="T0" fmla="*/ 272 w 63"/>
                  <a:gd name="T1" fmla="*/ 440 h 55"/>
                  <a:gd name="T2" fmla="*/ 452 w 63"/>
                  <a:gd name="T3" fmla="*/ 64 h 55"/>
                  <a:gd name="T4" fmla="*/ 89 w 63"/>
                  <a:gd name="T5" fmla="*/ 280 h 55"/>
                  <a:gd name="T6" fmla="*/ 65 w 63"/>
                  <a:gd name="T7" fmla="*/ 48 h 55"/>
                  <a:gd name="T8" fmla="*/ 468 w 63"/>
                  <a:gd name="T9" fmla="*/ 48 h 55"/>
                  <a:gd name="T10" fmla="*/ 272 w 63"/>
                  <a:gd name="T11" fmla="*/ 440 h 55"/>
                  <a:gd name="T12" fmla="*/ 0 60000 65536"/>
                  <a:gd name="T13" fmla="*/ 0 60000 65536"/>
                  <a:gd name="T14" fmla="*/ 0 60000 65536"/>
                  <a:gd name="T15" fmla="*/ 0 60000 65536"/>
                  <a:gd name="T16" fmla="*/ 0 60000 65536"/>
                  <a:gd name="T17" fmla="*/ 0 60000 65536"/>
                  <a:gd name="T18" fmla="*/ 0 w 63"/>
                  <a:gd name="T19" fmla="*/ 0 h 55"/>
                  <a:gd name="T20" fmla="*/ 63 w 63"/>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63" h="55">
                    <a:moveTo>
                      <a:pt x="33" y="55"/>
                    </a:moveTo>
                    <a:cubicBezTo>
                      <a:pt x="42" y="41"/>
                      <a:pt x="61" y="36"/>
                      <a:pt x="55" y="8"/>
                    </a:cubicBezTo>
                    <a:cubicBezTo>
                      <a:pt x="31" y="8"/>
                      <a:pt x="0" y="0"/>
                      <a:pt x="11" y="35"/>
                    </a:cubicBezTo>
                    <a:cubicBezTo>
                      <a:pt x="6" y="29"/>
                      <a:pt x="10" y="15"/>
                      <a:pt x="8" y="6"/>
                    </a:cubicBezTo>
                    <a:cubicBezTo>
                      <a:pt x="25" y="6"/>
                      <a:pt x="41" y="6"/>
                      <a:pt x="57" y="6"/>
                    </a:cubicBezTo>
                    <a:cubicBezTo>
                      <a:pt x="63" y="35"/>
                      <a:pt x="46" y="43"/>
                      <a:pt x="33" y="55"/>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871" name="Freeform 601"/>
              <p:cNvSpPr>
                <a:spLocks/>
              </p:cNvSpPr>
              <p:nvPr/>
            </p:nvSpPr>
            <p:spPr bwMode="auto">
              <a:xfrm>
                <a:off x="1389" y="2453"/>
                <a:ext cx="207" cy="86"/>
              </a:xfrm>
              <a:custGeom>
                <a:avLst/>
                <a:gdLst>
                  <a:gd name="T0" fmla="*/ 24 w 103"/>
                  <a:gd name="T1" fmla="*/ 344 h 43"/>
                  <a:gd name="T2" fmla="*/ 40 w 103"/>
                  <a:gd name="T3" fmla="*/ 40 h 43"/>
                  <a:gd name="T4" fmla="*/ 836 w 103"/>
                  <a:gd name="T5" fmla="*/ 24 h 43"/>
                  <a:gd name="T6" fmla="*/ 836 w 103"/>
                  <a:gd name="T7" fmla="*/ 40 h 43"/>
                  <a:gd name="T8" fmla="*/ 56 w 103"/>
                  <a:gd name="T9" fmla="*/ 40 h 43"/>
                  <a:gd name="T10" fmla="*/ 24 w 103"/>
                  <a:gd name="T11" fmla="*/ 344 h 43"/>
                  <a:gd name="T12" fmla="*/ 0 60000 65536"/>
                  <a:gd name="T13" fmla="*/ 0 60000 65536"/>
                  <a:gd name="T14" fmla="*/ 0 60000 65536"/>
                  <a:gd name="T15" fmla="*/ 0 60000 65536"/>
                  <a:gd name="T16" fmla="*/ 0 60000 65536"/>
                  <a:gd name="T17" fmla="*/ 0 60000 65536"/>
                  <a:gd name="T18" fmla="*/ 0 w 103"/>
                  <a:gd name="T19" fmla="*/ 0 h 43"/>
                  <a:gd name="T20" fmla="*/ 103 w 10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103" h="43">
                    <a:moveTo>
                      <a:pt x="3" y="43"/>
                    </a:moveTo>
                    <a:cubicBezTo>
                      <a:pt x="4" y="31"/>
                      <a:pt x="0" y="14"/>
                      <a:pt x="5" y="5"/>
                    </a:cubicBezTo>
                    <a:cubicBezTo>
                      <a:pt x="33" y="0"/>
                      <a:pt x="71" y="5"/>
                      <a:pt x="103" y="3"/>
                    </a:cubicBezTo>
                    <a:cubicBezTo>
                      <a:pt x="103" y="4"/>
                      <a:pt x="103" y="5"/>
                      <a:pt x="103" y="5"/>
                    </a:cubicBezTo>
                    <a:cubicBezTo>
                      <a:pt x="71" y="5"/>
                      <a:pt x="39" y="5"/>
                      <a:pt x="7" y="5"/>
                    </a:cubicBezTo>
                    <a:cubicBezTo>
                      <a:pt x="1" y="13"/>
                      <a:pt x="9" y="35"/>
                      <a:pt x="3" y="4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872" name="Freeform 602"/>
              <p:cNvSpPr>
                <a:spLocks/>
              </p:cNvSpPr>
              <p:nvPr/>
            </p:nvSpPr>
            <p:spPr bwMode="auto">
              <a:xfrm>
                <a:off x="1367" y="2539"/>
                <a:ext cx="28" cy="28"/>
              </a:xfrm>
              <a:custGeom>
                <a:avLst/>
                <a:gdLst>
                  <a:gd name="T0" fmla="*/ 0 w 14"/>
                  <a:gd name="T1" fmla="*/ 112 h 14"/>
                  <a:gd name="T2" fmla="*/ 112 w 14"/>
                  <a:gd name="T3" fmla="*/ 0 h 14"/>
                  <a:gd name="T4" fmla="*/ 24 w 14"/>
                  <a:gd name="T5" fmla="*/ 112 h 14"/>
                  <a:gd name="T6" fmla="*/ 0 w 14"/>
                  <a:gd name="T7" fmla="*/ 112 h 14"/>
                  <a:gd name="T8" fmla="*/ 0 60000 65536"/>
                  <a:gd name="T9" fmla="*/ 0 60000 65536"/>
                  <a:gd name="T10" fmla="*/ 0 60000 65536"/>
                  <a:gd name="T11" fmla="*/ 0 60000 65536"/>
                  <a:gd name="T12" fmla="*/ 0 w 14"/>
                  <a:gd name="T13" fmla="*/ 0 h 14"/>
                  <a:gd name="T14" fmla="*/ 14 w 14"/>
                  <a:gd name="T15" fmla="*/ 14 h 14"/>
                </a:gdLst>
                <a:ahLst/>
                <a:cxnLst>
                  <a:cxn ang="T8">
                    <a:pos x="T0" y="T1"/>
                  </a:cxn>
                  <a:cxn ang="T9">
                    <a:pos x="T2" y="T3"/>
                  </a:cxn>
                  <a:cxn ang="T10">
                    <a:pos x="T4" y="T5"/>
                  </a:cxn>
                  <a:cxn ang="T11">
                    <a:pos x="T6" y="T7"/>
                  </a:cxn>
                </a:cxnLst>
                <a:rect l="T12" t="T13" r="T14" b="T15"/>
                <a:pathLst>
                  <a:path w="14" h="14">
                    <a:moveTo>
                      <a:pt x="0" y="14"/>
                    </a:moveTo>
                    <a:cubicBezTo>
                      <a:pt x="4" y="8"/>
                      <a:pt x="8" y="4"/>
                      <a:pt x="14" y="0"/>
                    </a:cubicBezTo>
                    <a:cubicBezTo>
                      <a:pt x="11" y="6"/>
                      <a:pt x="5" y="8"/>
                      <a:pt x="3" y="14"/>
                    </a:cubicBezTo>
                    <a:cubicBezTo>
                      <a:pt x="2" y="14"/>
                      <a:pt x="1" y="14"/>
                      <a:pt x="0" y="14"/>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73" name="Freeform 603"/>
              <p:cNvSpPr>
                <a:spLocks/>
              </p:cNvSpPr>
              <p:nvPr/>
            </p:nvSpPr>
            <p:spPr bwMode="auto">
              <a:xfrm>
                <a:off x="1389" y="2648"/>
                <a:ext cx="51" cy="48"/>
              </a:xfrm>
              <a:custGeom>
                <a:avLst/>
                <a:gdLst>
                  <a:gd name="T0" fmla="*/ 0 w 25"/>
                  <a:gd name="T1" fmla="*/ 0 h 24"/>
                  <a:gd name="T2" fmla="*/ 24 w 25"/>
                  <a:gd name="T3" fmla="*/ 0 h 24"/>
                  <a:gd name="T4" fmla="*/ 212 w 25"/>
                  <a:gd name="T5" fmla="*/ 176 h 24"/>
                  <a:gd name="T6" fmla="*/ 212 w 25"/>
                  <a:gd name="T7" fmla="*/ 192 h 24"/>
                  <a:gd name="T8" fmla="*/ 0 w 25"/>
                  <a:gd name="T9" fmla="*/ 0 h 24"/>
                  <a:gd name="T10" fmla="*/ 0 60000 65536"/>
                  <a:gd name="T11" fmla="*/ 0 60000 65536"/>
                  <a:gd name="T12" fmla="*/ 0 60000 65536"/>
                  <a:gd name="T13" fmla="*/ 0 60000 65536"/>
                  <a:gd name="T14" fmla="*/ 0 60000 65536"/>
                  <a:gd name="T15" fmla="*/ 0 w 25"/>
                  <a:gd name="T16" fmla="*/ 0 h 24"/>
                  <a:gd name="T17" fmla="*/ 25 w 25"/>
                  <a:gd name="T18" fmla="*/ 24 h 24"/>
                </a:gdLst>
                <a:ahLst/>
                <a:cxnLst>
                  <a:cxn ang="T10">
                    <a:pos x="T0" y="T1"/>
                  </a:cxn>
                  <a:cxn ang="T11">
                    <a:pos x="T2" y="T3"/>
                  </a:cxn>
                  <a:cxn ang="T12">
                    <a:pos x="T4" y="T5"/>
                  </a:cxn>
                  <a:cxn ang="T13">
                    <a:pos x="T6" y="T7"/>
                  </a:cxn>
                  <a:cxn ang="T14">
                    <a:pos x="T8" y="T9"/>
                  </a:cxn>
                </a:cxnLst>
                <a:rect l="T15" t="T16" r="T17" b="T18"/>
                <a:pathLst>
                  <a:path w="25" h="24">
                    <a:moveTo>
                      <a:pt x="0" y="0"/>
                    </a:moveTo>
                    <a:cubicBezTo>
                      <a:pt x="1" y="0"/>
                      <a:pt x="2" y="0"/>
                      <a:pt x="3" y="0"/>
                    </a:cubicBezTo>
                    <a:cubicBezTo>
                      <a:pt x="9" y="8"/>
                      <a:pt x="17" y="16"/>
                      <a:pt x="25" y="22"/>
                    </a:cubicBezTo>
                    <a:cubicBezTo>
                      <a:pt x="25" y="23"/>
                      <a:pt x="25" y="24"/>
                      <a:pt x="25" y="24"/>
                    </a:cubicBezTo>
                    <a:cubicBezTo>
                      <a:pt x="16" y="17"/>
                      <a:pt x="8" y="9"/>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74" name="Freeform 604"/>
              <p:cNvSpPr>
                <a:spLocks/>
              </p:cNvSpPr>
              <p:nvPr/>
            </p:nvSpPr>
            <p:spPr bwMode="auto">
              <a:xfrm>
                <a:off x="1488" y="2575"/>
                <a:ext cx="68" cy="67"/>
              </a:xfrm>
              <a:custGeom>
                <a:avLst/>
                <a:gdLst>
                  <a:gd name="T0" fmla="*/ 0 w 34"/>
                  <a:gd name="T1" fmla="*/ 276 h 33"/>
                  <a:gd name="T2" fmla="*/ 272 w 34"/>
                  <a:gd name="T3" fmla="*/ 0 h 33"/>
                  <a:gd name="T4" fmla="*/ 0 w 34"/>
                  <a:gd name="T5" fmla="*/ 276 h 33"/>
                  <a:gd name="T6" fmla="*/ 0 60000 65536"/>
                  <a:gd name="T7" fmla="*/ 0 60000 65536"/>
                  <a:gd name="T8" fmla="*/ 0 60000 65536"/>
                  <a:gd name="T9" fmla="*/ 0 w 34"/>
                  <a:gd name="T10" fmla="*/ 0 h 33"/>
                  <a:gd name="T11" fmla="*/ 34 w 34"/>
                  <a:gd name="T12" fmla="*/ 33 h 33"/>
                </a:gdLst>
                <a:ahLst/>
                <a:cxnLst>
                  <a:cxn ang="T6">
                    <a:pos x="T0" y="T1"/>
                  </a:cxn>
                  <a:cxn ang="T7">
                    <a:pos x="T2" y="T3"/>
                  </a:cxn>
                  <a:cxn ang="T8">
                    <a:pos x="T4" y="T5"/>
                  </a:cxn>
                </a:cxnLst>
                <a:rect l="T9" t="T10" r="T11" b="T12"/>
                <a:pathLst>
                  <a:path w="34" h="33">
                    <a:moveTo>
                      <a:pt x="0" y="33"/>
                    </a:moveTo>
                    <a:cubicBezTo>
                      <a:pt x="11" y="21"/>
                      <a:pt x="22" y="10"/>
                      <a:pt x="34" y="0"/>
                    </a:cubicBezTo>
                    <a:cubicBezTo>
                      <a:pt x="24" y="12"/>
                      <a:pt x="13" y="23"/>
                      <a:pt x="0" y="3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75" name="Freeform 605"/>
              <p:cNvSpPr>
                <a:spLocks/>
              </p:cNvSpPr>
              <p:nvPr/>
            </p:nvSpPr>
            <p:spPr bwMode="auto">
              <a:xfrm>
                <a:off x="1373" y="2463"/>
                <a:ext cx="259" cy="229"/>
              </a:xfrm>
              <a:custGeom>
                <a:avLst/>
                <a:gdLst>
                  <a:gd name="T0" fmla="*/ 867 w 129"/>
                  <a:gd name="T1" fmla="*/ 420 h 114"/>
                  <a:gd name="T2" fmla="*/ 737 w 129"/>
                  <a:gd name="T3" fmla="*/ 452 h 114"/>
                  <a:gd name="T4" fmla="*/ 460 w 129"/>
                  <a:gd name="T5" fmla="*/ 723 h 114"/>
                  <a:gd name="T6" fmla="*/ 444 w 129"/>
                  <a:gd name="T7" fmla="*/ 924 h 114"/>
                  <a:gd name="T8" fmla="*/ 267 w 129"/>
                  <a:gd name="T9" fmla="*/ 924 h 114"/>
                  <a:gd name="T10" fmla="*/ 88 w 129"/>
                  <a:gd name="T11" fmla="*/ 747 h 114"/>
                  <a:gd name="T12" fmla="*/ 0 w 129"/>
                  <a:gd name="T13" fmla="*/ 707 h 114"/>
                  <a:gd name="T14" fmla="*/ 0 w 129"/>
                  <a:gd name="T15" fmla="*/ 420 h 114"/>
                  <a:gd name="T16" fmla="*/ 88 w 129"/>
                  <a:gd name="T17" fmla="*/ 307 h 114"/>
                  <a:gd name="T18" fmla="*/ 120 w 129"/>
                  <a:gd name="T19" fmla="*/ 0 h 114"/>
                  <a:gd name="T20" fmla="*/ 899 w 129"/>
                  <a:gd name="T21" fmla="*/ 0 h 114"/>
                  <a:gd name="T22" fmla="*/ 1028 w 129"/>
                  <a:gd name="T23" fmla="*/ 112 h 114"/>
                  <a:gd name="T24" fmla="*/ 1028 w 129"/>
                  <a:gd name="T25" fmla="*/ 129 h 114"/>
                  <a:gd name="T26" fmla="*/ 883 w 129"/>
                  <a:gd name="T27" fmla="*/ 275 h 114"/>
                  <a:gd name="T28" fmla="*/ 867 w 129"/>
                  <a:gd name="T29" fmla="*/ 420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9"/>
                  <a:gd name="T46" fmla="*/ 0 h 114"/>
                  <a:gd name="T47" fmla="*/ 129 w 129"/>
                  <a:gd name="T48" fmla="*/ 114 h 1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9" h="114">
                    <a:moveTo>
                      <a:pt x="107" y="52"/>
                    </a:moveTo>
                    <a:cubicBezTo>
                      <a:pt x="104" y="64"/>
                      <a:pt x="100" y="57"/>
                      <a:pt x="91" y="56"/>
                    </a:cubicBezTo>
                    <a:cubicBezTo>
                      <a:pt x="79" y="66"/>
                      <a:pt x="68" y="77"/>
                      <a:pt x="57" y="89"/>
                    </a:cubicBezTo>
                    <a:cubicBezTo>
                      <a:pt x="52" y="93"/>
                      <a:pt x="57" y="107"/>
                      <a:pt x="55" y="114"/>
                    </a:cubicBezTo>
                    <a:cubicBezTo>
                      <a:pt x="48" y="114"/>
                      <a:pt x="40" y="114"/>
                      <a:pt x="33" y="114"/>
                    </a:cubicBezTo>
                    <a:cubicBezTo>
                      <a:pt x="25" y="108"/>
                      <a:pt x="17" y="100"/>
                      <a:pt x="11" y="92"/>
                    </a:cubicBezTo>
                    <a:cubicBezTo>
                      <a:pt x="10" y="87"/>
                      <a:pt x="5" y="87"/>
                      <a:pt x="0" y="87"/>
                    </a:cubicBezTo>
                    <a:cubicBezTo>
                      <a:pt x="0" y="75"/>
                      <a:pt x="0" y="63"/>
                      <a:pt x="0" y="52"/>
                    </a:cubicBezTo>
                    <a:cubicBezTo>
                      <a:pt x="2" y="46"/>
                      <a:pt x="8" y="44"/>
                      <a:pt x="11" y="38"/>
                    </a:cubicBezTo>
                    <a:cubicBezTo>
                      <a:pt x="17" y="30"/>
                      <a:pt x="9" y="8"/>
                      <a:pt x="15" y="0"/>
                    </a:cubicBezTo>
                    <a:cubicBezTo>
                      <a:pt x="47" y="0"/>
                      <a:pt x="79" y="0"/>
                      <a:pt x="111" y="0"/>
                    </a:cubicBezTo>
                    <a:cubicBezTo>
                      <a:pt x="118" y="3"/>
                      <a:pt x="120" y="11"/>
                      <a:pt x="127" y="14"/>
                    </a:cubicBezTo>
                    <a:cubicBezTo>
                      <a:pt x="129" y="14"/>
                      <a:pt x="128" y="16"/>
                      <a:pt x="127" y="16"/>
                    </a:cubicBezTo>
                    <a:cubicBezTo>
                      <a:pt x="120" y="21"/>
                      <a:pt x="114" y="27"/>
                      <a:pt x="109" y="34"/>
                    </a:cubicBezTo>
                    <a:cubicBezTo>
                      <a:pt x="104" y="35"/>
                      <a:pt x="108" y="46"/>
                      <a:pt x="107" y="52"/>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876" name="Freeform 606"/>
              <p:cNvSpPr>
                <a:spLocks/>
              </p:cNvSpPr>
              <p:nvPr/>
            </p:nvSpPr>
            <p:spPr bwMode="auto">
              <a:xfrm>
                <a:off x="1592" y="2495"/>
                <a:ext cx="36" cy="36"/>
              </a:xfrm>
              <a:custGeom>
                <a:avLst/>
                <a:gdLst>
                  <a:gd name="T0" fmla="*/ 0 w 18"/>
                  <a:gd name="T1" fmla="*/ 144 h 18"/>
                  <a:gd name="T2" fmla="*/ 144 w 18"/>
                  <a:gd name="T3" fmla="*/ 0 h 18"/>
                  <a:gd name="T4" fmla="*/ 0 w 18"/>
                  <a:gd name="T5" fmla="*/ 144 h 18"/>
                  <a:gd name="T6" fmla="*/ 0 60000 65536"/>
                  <a:gd name="T7" fmla="*/ 0 60000 65536"/>
                  <a:gd name="T8" fmla="*/ 0 60000 65536"/>
                  <a:gd name="T9" fmla="*/ 0 w 18"/>
                  <a:gd name="T10" fmla="*/ 0 h 18"/>
                  <a:gd name="T11" fmla="*/ 18 w 18"/>
                  <a:gd name="T12" fmla="*/ 18 h 18"/>
                </a:gdLst>
                <a:ahLst/>
                <a:cxnLst>
                  <a:cxn ang="T6">
                    <a:pos x="T0" y="T1"/>
                  </a:cxn>
                  <a:cxn ang="T7">
                    <a:pos x="T2" y="T3"/>
                  </a:cxn>
                  <a:cxn ang="T8">
                    <a:pos x="T4" y="T5"/>
                  </a:cxn>
                </a:cxnLst>
                <a:rect l="T9" t="T10" r="T11" b="T12"/>
                <a:pathLst>
                  <a:path w="18" h="18">
                    <a:moveTo>
                      <a:pt x="0" y="18"/>
                    </a:moveTo>
                    <a:cubicBezTo>
                      <a:pt x="5" y="11"/>
                      <a:pt x="11" y="5"/>
                      <a:pt x="18" y="0"/>
                    </a:cubicBezTo>
                    <a:cubicBezTo>
                      <a:pt x="13" y="7"/>
                      <a:pt x="7" y="13"/>
                      <a:pt x="0" y="18"/>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877" name="Freeform 607"/>
              <p:cNvSpPr>
                <a:spLocks/>
              </p:cNvSpPr>
              <p:nvPr/>
            </p:nvSpPr>
            <p:spPr bwMode="auto">
              <a:xfrm>
                <a:off x="1596" y="2459"/>
                <a:ext cx="32" cy="32"/>
              </a:xfrm>
              <a:custGeom>
                <a:avLst/>
                <a:gdLst>
                  <a:gd name="T0" fmla="*/ 0 w 16"/>
                  <a:gd name="T1" fmla="*/ 0 h 16"/>
                  <a:gd name="T2" fmla="*/ 128 w 16"/>
                  <a:gd name="T3" fmla="*/ 128 h 16"/>
                  <a:gd name="T4" fmla="*/ 0 w 16"/>
                  <a:gd name="T5" fmla="*/ 16 h 16"/>
                  <a:gd name="T6" fmla="*/ 0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0" y="0"/>
                    </a:moveTo>
                    <a:cubicBezTo>
                      <a:pt x="6" y="4"/>
                      <a:pt x="11" y="10"/>
                      <a:pt x="16" y="16"/>
                    </a:cubicBezTo>
                    <a:cubicBezTo>
                      <a:pt x="9" y="13"/>
                      <a:pt x="7" y="5"/>
                      <a:pt x="0" y="2"/>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grpSp>
        <p:sp>
          <p:nvSpPr>
            <p:cNvPr id="51209" name="Freeform 815"/>
            <p:cNvSpPr>
              <a:spLocks/>
            </p:cNvSpPr>
            <p:nvPr/>
          </p:nvSpPr>
          <p:spPr bwMode="auto">
            <a:xfrm>
              <a:off x="4356100" y="4079875"/>
              <a:ext cx="206375" cy="80963"/>
            </a:xfrm>
            <a:custGeom>
              <a:avLst/>
              <a:gdLst>
                <a:gd name="T0" fmla="*/ 2147483647 w 79"/>
                <a:gd name="T1" fmla="*/ 2147483647 h 33"/>
                <a:gd name="T2" fmla="*/ 2147483647 w 79"/>
                <a:gd name="T3" fmla="*/ 2147483647 h 33"/>
                <a:gd name="T4" fmla="*/ 2147483647 w 79"/>
                <a:gd name="T5" fmla="*/ 2147483647 h 33"/>
                <a:gd name="T6" fmla="*/ 2147483647 w 79"/>
                <a:gd name="T7" fmla="*/ 2147483647 h 33"/>
                <a:gd name="T8" fmla="*/ 2147483647 w 79"/>
                <a:gd name="T9" fmla="*/ 2147483647 h 33"/>
                <a:gd name="T10" fmla="*/ 2147483647 w 79"/>
                <a:gd name="T11" fmla="*/ 2147483647 h 33"/>
                <a:gd name="T12" fmla="*/ 2147483647 w 79"/>
                <a:gd name="T13" fmla="*/ 2147483647 h 33"/>
                <a:gd name="T14" fmla="*/ 2147483647 w 79"/>
                <a:gd name="T15" fmla="*/ 2147483647 h 33"/>
                <a:gd name="T16" fmla="*/ 0 60000 65536"/>
                <a:gd name="T17" fmla="*/ 0 60000 65536"/>
                <a:gd name="T18" fmla="*/ 0 60000 65536"/>
                <a:gd name="T19" fmla="*/ 0 60000 65536"/>
                <a:gd name="T20" fmla="*/ 0 60000 65536"/>
                <a:gd name="T21" fmla="*/ 0 60000 65536"/>
                <a:gd name="T22" fmla="*/ 0 60000 65536"/>
                <a:gd name="T23" fmla="*/ 0 60000 65536"/>
                <a:gd name="T24" fmla="*/ 0 w 79"/>
                <a:gd name="T25" fmla="*/ 0 h 33"/>
                <a:gd name="T26" fmla="*/ 79 w 79"/>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 h="33">
                  <a:moveTo>
                    <a:pt x="60" y="29"/>
                  </a:moveTo>
                  <a:cubicBezTo>
                    <a:pt x="57" y="27"/>
                    <a:pt x="54" y="25"/>
                    <a:pt x="53" y="22"/>
                  </a:cubicBezTo>
                  <a:cubicBezTo>
                    <a:pt x="53" y="19"/>
                    <a:pt x="52" y="17"/>
                    <a:pt x="51" y="15"/>
                  </a:cubicBezTo>
                  <a:cubicBezTo>
                    <a:pt x="36" y="12"/>
                    <a:pt x="10" y="21"/>
                    <a:pt x="2" y="11"/>
                  </a:cubicBezTo>
                  <a:cubicBezTo>
                    <a:pt x="0" y="0"/>
                    <a:pt x="16" y="4"/>
                    <a:pt x="24" y="4"/>
                  </a:cubicBezTo>
                  <a:cubicBezTo>
                    <a:pt x="52" y="3"/>
                    <a:pt x="68" y="7"/>
                    <a:pt x="75" y="20"/>
                  </a:cubicBezTo>
                  <a:cubicBezTo>
                    <a:pt x="78" y="20"/>
                    <a:pt x="77" y="22"/>
                    <a:pt x="78" y="24"/>
                  </a:cubicBezTo>
                  <a:cubicBezTo>
                    <a:pt x="79" y="33"/>
                    <a:pt x="65" y="27"/>
                    <a:pt x="60" y="29"/>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210" name="Freeform 816"/>
            <p:cNvSpPr>
              <a:spLocks/>
            </p:cNvSpPr>
            <p:nvPr/>
          </p:nvSpPr>
          <p:spPr bwMode="auto">
            <a:xfrm>
              <a:off x="4356100" y="4070350"/>
              <a:ext cx="196850" cy="63500"/>
            </a:xfrm>
            <a:custGeom>
              <a:avLst/>
              <a:gdLst>
                <a:gd name="T0" fmla="*/ 2147483647 w 75"/>
                <a:gd name="T1" fmla="*/ 2147483647 h 26"/>
                <a:gd name="T2" fmla="*/ 0 w 75"/>
                <a:gd name="T3" fmla="*/ 2147483647 h 26"/>
                <a:gd name="T4" fmla="*/ 0 w 75"/>
                <a:gd name="T5" fmla="*/ 2147483647 h 26"/>
                <a:gd name="T6" fmla="*/ 2147483647 w 75"/>
                <a:gd name="T7" fmla="*/ 2147483647 h 26"/>
                <a:gd name="T8" fmla="*/ 2147483647 w 75"/>
                <a:gd name="T9" fmla="*/ 2147483647 h 26"/>
                <a:gd name="T10" fmla="*/ 2147483647 w 75"/>
                <a:gd name="T11" fmla="*/ 2147483647 h 26"/>
                <a:gd name="T12" fmla="*/ 2147483647 w 75"/>
                <a:gd name="T13" fmla="*/ 2147483647 h 26"/>
                <a:gd name="T14" fmla="*/ 2147483647 w 75"/>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26"/>
                <a:gd name="T26" fmla="*/ 75 w 75"/>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26">
                  <a:moveTo>
                    <a:pt x="53" y="26"/>
                  </a:moveTo>
                  <a:cubicBezTo>
                    <a:pt x="43" y="16"/>
                    <a:pt x="17" y="24"/>
                    <a:pt x="0" y="21"/>
                  </a:cubicBezTo>
                  <a:cubicBezTo>
                    <a:pt x="0" y="16"/>
                    <a:pt x="0" y="11"/>
                    <a:pt x="0" y="6"/>
                  </a:cubicBezTo>
                  <a:cubicBezTo>
                    <a:pt x="30" y="6"/>
                    <a:pt x="68" y="0"/>
                    <a:pt x="75" y="24"/>
                  </a:cubicBezTo>
                  <a:cubicBezTo>
                    <a:pt x="68" y="11"/>
                    <a:pt x="52" y="7"/>
                    <a:pt x="24" y="8"/>
                  </a:cubicBezTo>
                  <a:cubicBezTo>
                    <a:pt x="16" y="8"/>
                    <a:pt x="0" y="4"/>
                    <a:pt x="2" y="15"/>
                  </a:cubicBezTo>
                  <a:cubicBezTo>
                    <a:pt x="10" y="25"/>
                    <a:pt x="36" y="16"/>
                    <a:pt x="51" y="19"/>
                  </a:cubicBezTo>
                  <a:cubicBezTo>
                    <a:pt x="52" y="21"/>
                    <a:pt x="53" y="23"/>
                    <a:pt x="53" y="26"/>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211" name="Freeform 817"/>
            <p:cNvSpPr>
              <a:spLocks/>
            </p:cNvSpPr>
            <p:nvPr/>
          </p:nvSpPr>
          <p:spPr bwMode="auto">
            <a:xfrm>
              <a:off x="5768975" y="4083050"/>
              <a:ext cx="25400" cy="25400"/>
            </a:xfrm>
            <a:custGeom>
              <a:avLst/>
              <a:gdLst>
                <a:gd name="T0" fmla="*/ 2147483647 w 10"/>
                <a:gd name="T1" fmla="*/ 2147483647 h 10"/>
                <a:gd name="T2" fmla="*/ 2147483647 w 10"/>
                <a:gd name="T3" fmla="*/ 2147483647 h 10"/>
                <a:gd name="T4" fmla="*/ 2147483647 w 10"/>
                <a:gd name="T5" fmla="*/ 2147483647 h 10"/>
                <a:gd name="T6" fmla="*/ 2147483647 w 10"/>
                <a:gd name="T7" fmla="*/ 2147483647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6" y="10"/>
                  </a:moveTo>
                  <a:cubicBezTo>
                    <a:pt x="0" y="9"/>
                    <a:pt x="5" y="2"/>
                    <a:pt x="6" y="1"/>
                  </a:cubicBezTo>
                  <a:cubicBezTo>
                    <a:pt x="8" y="0"/>
                    <a:pt x="10" y="1"/>
                    <a:pt x="10" y="3"/>
                  </a:cubicBezTo>
                  <a:cubicBezTo>
                    <a:pt x="5" y="2"/>
                    <a:pt x="6" y="6"/>
                    <a:pt x="6" y="1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12" name="Freeform 818"/>
            <p:cNvSpPr>
              <a:spLocks/>
            </p:cNvSpPr>
            <p:nvPr/>
          </p:nvSpPr>
          <p:spPr bwMode="auto">
            <a:xfrm>
              <a:off x="5781675" y="4087813"/>
              <a:ext cx="31750" cy="36512"/>
            </a:xfrm>
            <a:custGeom>
              <a:avLst/>
              <a:gdLst>
                <a:gd name="T0" fmla="*/ 2147483647 w 12"/>
                <a:gd name="T1" fmla="*/ 2147483647 h 15"/>
                <a:gd name="T2" fmla="*/ 2147483647 w 12"/>
                <a:gd name="T3" fmla="*/ 2147483647 h 15"/>
                <a:gd name="T4" fmla="*/ 2147483647 w 12"/>
                <a:gd name="T5" fmla="*/ 2147483647 h 15"/>
                <a:gd name="T6" fmla="*/ 2147483647 w 12"/>
                <a:gd name="T7" fmla="*/ 2147483647 h 15"/>
                <a:gd name="T8" fmla="*/ 0 60000 65536"/>
                <a:gd name="T9" fmla="*/ 0 60000 65536"/>
                <a:gd name="T10" fmla="*/ 0 60000 65536"/>
                <a:gd name="T11" fmla="*/ 0 60000 65536"/>
                <a:gd name="T12" fmla="*/ 0 w 12"/>
                <a:gd name="T13" fmla="*/ 0 h 15"/>
                <a:gd name="T14" fmla="*/ 12 w 12"/>
                <a:gd name="T15" fmla="*/ 15 h 15"/>
              </a:gdLst>
              <a:ahLst/>
              <a:cxnLst>
                <a:cxn ang="T8">
                  <a:pos x="T0" y="T1"/>
                </a:cxn>
                <a:cxn ang="T9">
                  <a:pos x="T2" y="T3"/>
                </a:cxn>
                <a:cxn ang="T10">
                  <a:pos x="T4" y="T5"/>
                </a:cxn>
                <a:cxn ang="T11">
                  <a:pos x="T6" y="T7"/>
                </a:cxn>
              </a:cxnLst>
              <a:rect l="T12" t="T13" r="T14" b="T15"/>
              <a:pathLst>
                <a:path w="12" h="15">
                  <a:moveTo>
                    <a:pt x="5" y="1"/>
                  </a:moveTo>
                  <a:cubicBezTo>
                    <a:pt x="8" y="3"/>
                    <a:pt x="12" y="4"/>
                    <a:pt x="12" y="10"/>
                  </a:cubicBezTo>
                  <a:cubicBezTo>
                    <a:pt x="7" y="15"/>
                    <a:pt x="3" y="15"/>
                    <a:pt x="1" y="8"/>
                  </a:cubicBezTo>
                  <a:cubicBezTo>
                    <a:pt x="1" y="4"/>
                    <a:pt x="0" y="0"/>
                    <a:pt x="5" y="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13" name="Freeform 819"/>
            <p:cNvSpPr>
              <a:spLocks/>
            </p:cNvSpPr>
            <p:nvPr/>
          </p:nvSpPr>
          <p:spPr bwMode="auto">
            <a:xfrm>
              <a:off x="4513263" y="4140200"/>
              <a:ext cx="73025" cy="20638"/>
            </a:xfrm>
            <a:custGeom>
              <a:avLst/>
              <a:gdLst>
                <a:gd name="T0" fmla="*/ 0 w 28"/>
                <a:gd name="T1" fmla="*/ 2147483647 h 9"/>
                <a:gd name="T2" fmla="*/ 2147483647 w 28"/>
                <a:gd name="T3" fmla="*/ 0 h 9"/>
                <a:gd name="T4" fmla="*/ 0 w 28"/>
                <a:gd name="T5" fmla="*/ 2147483647 h 9"/>
                <a:gd name="T6" fmla="*/ 0 60000 65536"/>
                <a:gd name="T7" fmla="*/ 0 60000 65536"/>
                <a:gd name="T8" fmla="*/ 0 60000 65536"/>
                <a:gd name="T9" fmla="*/ 0 w 28"/>
                <a:gd name="T10" fmla="*/ 0 h 9"/>
                <a:gd name="T11" fmla="*/ 28 w 28"/>
                <a:gd name="T12" fmla="*/ 9 h 9"/>
              </a:gdLst>
              <a:ahLst/>
              <a:cxnLst>
                <a:cxn ang="T6">
                  <a:pos x="T0" y="T1"/>
                </a:cxn>
                <a:cxn ang="T7">
                  <a:pos x="T2" y="T3"/>
                </a:cxn>
                <a:cxn ang="T8">
                  <a:pos x="T4" y="T5"/>
                </a:cxn>
              </a:cxnLst>
              <a:rect l="T9" t="T10" r="T11" b="T12"/>
              <a:pathLst>
                <a:path w="28" h="9">
                  <a:moveTo>
                    <a:pt x="0" y="5"/>
                  </a:moveTo>
                  <a:cubicBezTo>
                    <a:pt x="5" y="3"/>
                    <a:pt x="19" y="9"/>
                    <a:pt x="18" y="0"/>
                  </a:cubicBezTo>
                  <a:cubicBezTo>
                    <a:pt x="28" y="8"/>
                    <a:pt x="2" y="9"/>
                    <a:pt x="0" y="5"/>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14" name="Freeform 829"/>
            <p:cNvSpPr>
              <a:spLocks/>
            </p:cNvSpPr>
            <p:nvPr/>
          </p:nvSpPr>
          <p:spPr bwMode="auto">
            <a:xfrm>
              <a:off x="5837238" y="4119563"/>
              <a:ext cx="11112" cy="20637"/>
            </a:xfrm>
            <a:custGeom>
              <a:avLst/>
              <a:gdLst>
                <a:gd name="T0" fmla="*/ 0 w 4"/>
                <a:gd name="T1" fmla="*/ 2147483647 h 8"/>
                <a:gd name="T2" fmla="*/ 0 w 4"/>
                <a:gd name="T3" fmla="*/ 2147483647 h 8"/>
                <a:gd name="T4" fmla="*/ 2147483647 w 4"/>
                <a:gd name="T5" fmla="*/ 2147483647 h 8"/>
                <a:gd name="T6" fmla="*/ 0 w 4"/>
                <a:gd name="T7" fmla="*/ 2147483647 h 8"/>
                <a:gd name="T8" fmla="*/ 0 60000 65536"/>
                <a:gd name="T9" fmla="*/ 0 60000 65536"/>
                <a:gd name="T10" fmla="*/ 0 60000 65536"/>
                <a:gd name="T11" fmla="*/ 0 60000 65536"/>
                <a:gd name="T12" fmla="*/ 0 w 4"/>
                <a:gd name="T13" fmla="*/ 0 h 8"/>
                <a:gd name="T14" fmla="*/ 4 w 4"/>
                <a:gd name="T15" fmla="*/ 8 h 8"/>
              </a:gdLst>
              <a:ahLst/>
              <a:cxnLst>
                <a:cxn ang="T8">
                  <a:pos x="T0" y="T1"/>
                </a:cxn>
                <a:cxn ang="T9">
                  <a:pos x="T2" y="T3"/>
                </a:cxn>
                <a:cxn ang="T10">
                  <a:pos x="T4" y="T5"/>
                </a:cxn>
                <a:cxn ang="T11">
                  <a:pos x="T6" y="T7"/>
                </a:cxn>
              </a:cxnLst>
              <a:rect l="T12" t="T13" r="T14" b="T15"/>
              <a:pathLst>
                <a:path w="4" h="8">
                  <a:moveTo>
                    <a:pt x="0" y="6"/>
                  </a:moveTo>
                  <a:cubicBezTo>
                    <a:pt x="0" y="4"/>
                    <a:pt x="0" y="3"/>
                    <a:pt x="0" y="1"/>
                  </a:cubicBezTo>
                  <a:cubicBezTo>
                    <a:pt x="4" y="0"/>
                    <a:pt x="4" y="5"/>
                    <a:pt x="4" y="8"/>
                  </a:cubicBezTo>
                  <a:cubicBezTo>
                    <a:pt x="2" y="8"/>
                    <a:pt x="2" y="6"/>
                    <a:pt x="0" y="6"/>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15" name="Freeform 835"/>
            <p:cNvSpPr>
              <a:spLocks noEditPoints="1"/>
            </p:cNvSpPr>
            <p:nvPr/>
          </p:nvSpPr>
          <p:spPr bwMode="auto">
            <a:xfrm>
              <a:off x="8240713" y="4170363"/>
              <a:ext cx="360362" cy="449262"/>
            </a:xfrm>
            <a:custGeom>
              <a:avLst/>
              <a:gdLst>
                <a:gd name="T0" fmla="*/ 2147483647 w 137"/>
                <a:gd name="T1" fmla="*/ 2147483647 h 185"/>
                <a:gd name="T2" fmla="*/ 2147483647 w 137"/>
                <a:gd name="T3" fmla="*/ 2147483647 h 185"/>
                <a:gd name="T4" fmla="*/ 2147483647 w 137"/>
                <a:gd name="T5" fmla="*/ 2147483647 h 185"/>
                <a:gd name="T6" fmla="*/ 2147483647 w 137"/>
                <a:gd name="T7" fmla="*/ 2147483647 h 185"/>
                <a:gd name="T8" fmla="*/ 2147483647 w 137"/>
                <a:gd name="T9" fmla="*/ 2147483647 h 185"/>
                <a:gd name="T10" fmla="*/ 2147483647 w 137"/>
                <a:gd name="T11" fmla="*/ 2147483647 h 185"/>
                <a:gd name="T12" fmla="*/ 2147483647 w 137"/>
                <a:gd name="T13" fmla="*/ 2147483647 h 185"/>
                <a:gd name="T14" fmla="*/ 2147483647 w 137"/>
                <a:gd name="T15" fmla="*/ 0 h 185"/>
                <a:gd name="T16" fmla="*/ 2147483647 w 137"/>
                <a:gd name="T17" fmla="*/ 2147483647 h 185"/>
                <a:gd name="T18" fmla="*/ 2147483647 w 137"/>
                <a:gd name="T19" fmla="*/ 2147483647 h 185"/>
                <a:gd name="T20" fmla="*/ 2147483647 w 137"/>
                <a:gd name="T21" fmla="*/ 2147483647 h 185"/>
                <a:gd name="T22" fmla="*/ 2147483647 w 137"/>
                <a:gd name="T23" fmla="*/ 2147483647 h 185"/>
                <a:gd name="T24" fmla="*/ 2147483647 w 137"/>
                <a:gd name="T25" fmla="*/ 2147483647 h 185"/>
                <a:gd name="T26" fmla="*/ 2147483647 w 137"/>
                <a:gd name="T27" fmla="*/ 2147483647 h 185"/>
                <a:gd name="T28" fmla="*/ 2147483647 w 137"/>
                <a:gd name="T29" fmla="*/ 2147483647 h 185"/>
                <a:gd name="T30" fmla="*/ 2147483647 w 137"/>
                <a:gd name="T31" fmla="*/ 2147483647 h 185"/>
                <a:gd name="T32" fmla="*/ 2147483647 w 137"/>
                <a:gd name="T33" fmla="*/ 2147483647 h 185"/>
                <a:gd name="T34" fmla="*/ 2147483647 w 137"/>
                <a:gd name="T35" fmla="*/ 2147483647 h 185"/>
                <a:gd name="T36" fmla="*/ 2147483647 w 137"/>
                <a:gd name="T37" fmla="*/ 2147483647 h 185"/>
                <a:gd name="T38" fmla="*/ 2147483647 w 137"/>
                <a:gd name="T39" fmla="*/ 2147483647 h 185"/>
                <a:gd name="T40" fmla="*/ 2147483647 w 137"/>
                <a:gd name="T41" fmla="*/ 2147483647 h 185"/>
                <a:gd name="T42" fmla="*/ 2147483647 w 137"/>
                <a:gd name="T43" fmla="*/ 2147483647 h 185"/>
                <a:gd name="T44" fmla="*/ 2147483647 w 137"/>
                <a:gd name="T45" fmla="*/ 2147483647 h 185"/>
                <a:gd name="T46" fmla="*/ 2147483647 w 137"/>
                <a:gd name="T47" fmla="*/ 2147483647 h 185"/>
                <a:gd name="T48" fmla="*/ 2147483647 w 137"/>
                <a:gd name="T49" fmla="*/ 2147483647 h 18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7"/>
                <a:gd name="T76" fmla="*/ 0 h 185"/>
                <a:gd name="T77" fmla="*/ 137 w 137"/>
                <a:gd name="T78" fmla="*/ 185 h 18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7" h="185">
                  <a:moveTo>
                    <a:pt x="103" y="94"/>
                  </a:moveTo>
                  <a:cubicBezTo>
                    <a:pt x="110" y="99"/>
                    <a:pt x="126" y="95"/>
                    <a:pt x="137" y="96"/>
                  </a:cubicBezTo>
                  <a:cubicBezTo>
                    <a:pt x="137" y="111"/>
                    <a:pt x="137" y="126"/>
                    <a:pt x="137" y="141"/>
                  </a:cubicBezTo>
                  <a:cubicBezTo>
                    <a:pt x="136" y="144"/>
                    <a:pt x="111" y="135"/>
                    <a:pt x="94" y="139"/>
                  </a:cubicBezTo>
                  <a:cubicBezTo>
                    <a:pt x="94" y="150"/>
                    <a:pt x="94" y="161"/>
                    <a:pt x="94" y="172"/>
                  </a:cubicBezTo>
                  <a:cubicBezTo>
                    <a:pt x="70" y="169"/>
                    <a:pt x="54" y="175"/>
                    <a:pt x="43" y="185"/>
                  </a:cubicBezTo>
                  <a:cubicBezTo>
                    <a:pt x="31" y="167"/>
                    <a:pt x="34" y="132"/>
                    <a:pt x="10" y="125"/>
                  </a:cubicBezTo>
                  <a:cubicBezTo>
                    <a:pt x="28" y="92"/>
                    <a:pt x="0" y="13"/>
                    <a:pt x="39" y="0"/>
                  </a:cubicBezTo>
                  <a:cubicBezTo>
                    <a:pt x="61" y="21"/>
                    <a:pt x="83" y="43"/>
                    <a:pt x="103" y="65"/>
                  </a:cubicBezTo>
                  <a:cubicBezTo>
                    <a:pt x="103" y="75"/>
                    <a:pt x="103" y="84"/>
                    <a:pt x="103" y="94"/>
                  </a:cubicBezTo>
                  <a:close/>
                  <a:moveTo>
                    <a:pt x="99" y="63"/>
                  </a:moveTo>
                  <a:cubicBezTo>
                    <a:pt x="80" y="42"/>
                    <a:pt x="60" y="22"/>
                    <a:pt x="39" y="3"/>
                  </a:cubicBezTo>
                  <a:cubicBezTo>
                    <a:pt x="33" y="11"/>
                    <a:pt x="24" y="16"/>
                    <a:pt x="19" y="25"/>
                  </a:cubicBezTo>
                  <a:cubicBezTo>
                    <a:pt x="19" y="55"/>
                    <a:pt x="19" y="86"/>
                    <a:pt x="19" y="116"/>
                  </a:cubicBezTo>
                  <a:cubicBezTo>
                    <a:pt x="16" y="117"/>
                    <a:pt x="15" y="120"/>
                    <a:pt x="12" y="121"/>
                  </a:cubicBezTo>
                  <a:cubicBezTo>
                    <a:pt x="17" y="133"/>
                    <a:pt x="28" y="139"/>
                    <a:pt x="37" y="148"/>
                  </a:cubicBezTo>
                  <a:cubicBezTo>
                    <a:pt x="37" y="157"/>
                    <a:pt x="37" y="165"/>
                    <a:pt x="37" y="174"/>
                  </a:cubicBezTo>
                  <a:cubicBezTo>
                    <a:pt x="37" y="179"/>
                    <a:pt x="43" y="179"/>
                    <a:pt x="43" y="183"/>
                  </a:cubicBezTo>
                  <a:cubicBezTo>
                    <a:pt x="51" y="182"/>
                    <a:pt x="54" y="175"/>
                    <a:pt x="59" y="170"/>
                  </a:cubicBezTo>
                  <a:cubicBezTo>
                    <a:pt x="70" y="170"/>
                    <a:pt x="81" y="170"/>
                    <a:pt x="92" y="170"/>
                  </a:cubicBezTo>
                  <a:cubicBezTo>
                    <a:pt x="93" y="159"/>
                    <a:pt x="90" y="144"/>
                    <a:pt x="94" y="136"/>
                  </a:cubicBezTo>
                  <a:cubicBezTo>
                    <a:pt x="108" y="138"/>
                    <a:pt x="128" y="133"/>
                    <a:pt x="135" y="141"/>
                  </a:cubicBezTo>
                  <a:cubicBezTo>
                    <a:pt x="135" y="127"/>
                    <a:pt x="135" y="113"/>
                    <a:pt x="135" y="99"/>
                  </a:cubicBezTo>
                  <a:cubicBezTo>
                    <a:pt x="124" y="98"/>
                    <a:pt x="108" y="101"/>
                    <a:pt x="101" y="96"/>
                  </a:cubicBezTo>
                  <a:cubicBezTo>
                    <a:pt x="100" y="85"/>
                    <a:pt x="104" y="70"/>
                    <a:pt x="99" y="6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16" name="Freeform 836"/>
            <p:cNvSpPr>
              <a:spLocks/>
            </p:cNvSpPr>
            <p:nvPr/>
          </p:nvSpPr>
          <p:spPr bwMode="auto">
            <a:xfrm>
              <a:off x="4865688" y="4178300"/>
              <a:ext cx="23812" cy="28575"/>
            </a:xfrm>
            <a:custGeom>
              <a:avLst/>
              <a:gdLst>
                <a:gd name="T0" fmla="*/ 2147483647 w 9"/>
                <a:gd name="T1" fmla="*/ 2147483647 h 12"/>
                <a:gd name="T2" fmla="*/ 2147483647 w 9"/>
                <a:gd name="T3" fmla="*/ 2147483647 h 12"/>
                <a:gd name="T4" fmla="*/ 2147483647 w 9"/>
                <a:gd name="T5" fmla="*/ 0 h 12"/>
                <a:gd name="T6" fmla="*/ 2147483647 w 9"/>
                <a:gd name="T7" fmla="*/ 2147483647 h 12"/>
                <a:gd name="T8" fmla="*/ 2147483647 w 9"/>
                <a:gd name="T9" fmla="*/ 2147483647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9" y="6"/>
                  </a:moveTo>
                  <a:cubicBezTo>
                    <a:pt x="8" y="12"/>
                    <a:pt x="0" y="7"/>
                    <a:pt x="2" y="2"/>
                  </a:cubicBezTo>
                  <a:cubicBezTo>
                    <a:pt x="4" y="2"/>
                    <a:pt x="4" y="0"/>
                    <a:pt x="6" y="0"/>
                  </a:cubicBezTo>
                  <a:cubicBezTo>
                    <a:pt x="6" y="0"/>
                    <a:pt x="6" y="1"/>
                    <a:pt x="6" y="2"/>
                  </a:cubicBezTo>
                  <a:cubicBezTo>
                    <a:pt x="3" y="3"/>
                    <a:pt x="5" y="7"/>
                    <a:pt x="9" y="6"/>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17" name="Freeform 837"/>
            <p:cNvSpPr>
              <a:spLocks/>
            </p:cNvSpPr>
            <p:nvPr/>
          </p:nvSpPr>
          <p:spPr bwMode="auto">
            <a:xfrm>
              <a:off x="4881563" y="4170363"/>
              <a:ext cx="30162" cy="22225"/>
            </a:xfrm>
            <a:custGeom>
              <a:avLst/>
              <a:gdLst>
                <a:gd name="T0" fmla="*/ 0 w 12"/>
                <a:gd name="T1" fmla="*/ 2147483647 h 9"/>
                <a:gd name="T2" fmla="*/ 0 w 12"/>
                <a:gd name="T3" fmla="*/ 2147483647 h 9"/>
                <a:gd name="T4" fmla="*/ 2147483647 w 12"/>
                <a:gd name="T5" fmla="*/ 2147483647 h 9"/>
                <a:gd name="T6" fmla="*/ 2147483647 w 12"/>
                <a:gd name="T7" fmla="*/ 2147483647 h 9"/>
                <a:gd name="T8" fmla="*/ 0 w 12"/>
                <a:gd name="T9" fmla="*/ 2147483647 h 9"/>
                <a:gd name="T10" fmla="*/ 0 60000 65536"/>
                <a:gd name="T11" fmla="*/ 0 60000 65536"/>
                <a:gd name="T12" fmla="*/ 0 60000 65536"/>
                <a:gd name="T13" fmla="*/ 0 60000 65536"/>
                <a:gd name="T14" fmla="*/ 0 60000 65536"/>
                <a:gd name="T15" fmla="*/ 0 w 12"/>
                <a:gd name="T16" fmla="*/ 0 h 9"/>
                <a:gd name="T17" fmla="*/ 12 w 12"/>
                <a:gd name="T18" fmla="*/ 9 h 9"/>
              </a:gdLst>
              <a:ahLst/>
              <a:cxnLst>
                <a:cxn ang="T10">
                  <a:pos x="T0" y="T1"/>
                </a:cxn>
                <a:cxn ang="T11">
                  <a:pos x="T2" y="T3"/>
                </a:cxn>
                <a:cxn ang="T12">
                  <a:pos x="T4" y="T5"/>
                </a:cxn>
                <a:cxn ang="T13">
                  <a:pos x="T6" y="T7"/>
                </a:cxn>
                <a:cxn ang="T14">
                  <a:pos x="T8" y="T9"/>
                </a:cxn>
              </a:cxnLst>
              <a:rect l="T15" t="T16" r="T17" b="T18"/>
              <a:pathLst>
                <a:path w="12" h="9">
                  <a:moveTo>
                    <a:pt x="0" y="5"/>
                  </a:moveTo>
                  <a:cubicBezTo>
                    <a:pt x="0" y="4"/>
                    <a:pt x="0" y="3"/>
                    <a:pt x="0" y="3"/>
                  </a:cubicBezTo>
                  <a:cubicBezTo>
                    <a:pt x="12" y="0"/>
                    <a:pt x="9" y="7"/>
                    <a:pt x="3" y="9"/>
                  </a:cubicBezTo>
                  <a:cubicBezTo>
                    <a:pt x="3" y="8"/>
                    <a:pt x="5" y="7"/>
                    <a:pt x="5" y="5"/>
                  </a:cubicBezTo>
                  <a:cubicBezTo>
                    <a:pt x="3" y="5"/>
                    <a:pt x="2" y="5"/>
                    <a:pt x="0" y="5"/>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18" name="Freeform 838"/>
            <p:cNvSpPr>
              <a:spLocks/>
            </p:cNvSpPr>
            <p:nvPr/>
          </p:nvSpPr>
          <p:spPr bwMode="auto">
            <a:xfrm>
              <a:off x="8291513" y="4178300"/>
              <a:ext cx="209550" cy="146050"/>
            </a:xfrm>
            <a:custGeom>
              <a:avLst/>
              <a:gdLst>
                <a:gd name="T0" fmla="*/ 0 w 80"/>
                <a:gd name="T1" fmla="*/ 2147483647 h 60"/>
                <a:gd name="T2" fmla="*/ 2147483647 w 80"/>
                <a:gd name="T3" fmla="*/ 0 h 60"/>
                <a:gd name="T4" fmla="*/ 2147483647 w 80"/>
                <a:gd name="T5" fmla="*/ 2147483647 h 60"/>
                <a:gd name="T6" fmla="*/ 2147483647 w 80"/>
                <a:gd name="T7" fmla="*/ 2147483647 h 60"/>
                <a:gd name="T8" fmla="*/ 0 w 80"/>
                <a:gd name="T9" fmla="*/ 2147483647 h 60"/>
                <a:gd name="T10" fmla="*/ 0 60000 65536"/>
                <a:gd name="T11" fmla="*/ 0 60000 65536"/>
                <a:gd name="T12" fmla="*/ 0 60000 65536"/>
                <a:gd name="T13" fmla="*/ 0 60000 65536"/>
                <a:gd name="T14" fmla="*/ 0 60000 65536"/>
                <a:gd name="T15" fmla="*/ 0 w 80"/>
                <a:gd name="T16" fmla="*/ 0 h 60"/>
                <a:gd name="T17" fmla="*/ 80 w 80"/>
                <a:gd name="T18" fmla="*/ 60 h 60"/>
              </a:gdLst>
              <a:ahLst/>
              <a:cxnLst>
                <a:cxn ang="T10">
                  <a:pos x="T0" y="T1"/>
                </a:cxn>
                <a:cxn ang="T11">
                  <a:pos x="T2" y="T3"/>
                </a:cxn>
                <a:cxn ang="T12">
                  <a:pos x="T4" y="T5"/>
                </a:cxn>
                <a:cxn ang="T13">
                  <a:pos x="T6" y="T7"/>
                </a:cxn>
                <a:cxn ang="T14">
                  <a:pos x="T8" y="T9"/>
                </a:cxn>
              </a:cxnLst>
              <a:rect l="T15" t="T16" r="T17" b="T18"/>
              <a:pathLst>
                <a:path w="80" h="60">
                  <a:moveTo>
                    <a:pt x="0" y="22"/>
                  </a:moveTo>
                  <a:cubicBezTo>
                    <a:pt x="5" y="13"/>
                    <a:pt x="14" y="8"/>
                    <a:pt x="20" y="0"/>
                  </a:cubicBezTo>
                  <a:cubicBezTo>
                    <a:pt x="41" y="19"/>
                    <a:pt x="61" y="39"/>
                    <a:pt x="80" y="60"/>
                  </a:cubicBezTo>
                  <a:cubicBezTo>
                    <a:pt x="60" y="42"/>
                    <a:pt x="40" y="22"/>
                    <a:pt x="22" y="2"/>
                  </a:cubicBezTo>
                  <a:cubicBezTo>
                    <a:pt x="13" y="7"/>
                    <a:pt x="8" y="17"/>
                    <a:pt x="0" y="2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19" name="Freeform 839"/>
            <p:cNvSpPr>
              <a:spLocks/>
            </p:cNvSpPr>
            <p:nvPr/>
          </p:nvSpPr>
          <p:spPr bwMode="auto">
            <a:xfrm>
              <a:off x="8339138" y="4583113"/>
              <a:ext cx="57150" cy="39687"/>
            </a:xfrm>
            <a:custGeom>
              <a:avLst/>
              <a:gdLst>
                <a:gd name="T0" fmla="*/ 0 w 22"/>
                <a:gd name="T1" fmla="*/ 2147483647 h 16"/>
                <a:gd name="T2" fmla="*/ 2147483647 w 22"/>
                <a:gd name="T3" fmla="*/ 0 h 16"/>
                <a:gd name="T4" fmla="*/ 2147483647 w 22"/>
                <a:gd name="T5" fmla="*/ 2147483647 h 16"/>
                <a:gd name="T6" fmla="*/ 0 w 22"/>
                <a:gd name="T7" fmla="*/ 2147483647 h 16"/>
                <a:gd name="T8" fmla="*/ 0 60000 65536"/>
                <a:gd name="T9" fmla="*/ 0 60000 65536"/>
                <a:gd name="T10" fmla="*/ 0 60000 65536"/>
                <a:gd name="T11" fmla="*/ 0 60000 65536"/>
                <a:gd name="T12" fmla="*/ 0 w 22"/>
                <a:gd name="T13" fmla="*/ 0 h 16"/>
                <a:gd name="T14" fmla="*/ 22 w 22"/>
                <a:gd name="T15" fmla="*/ 16 h 16"/>
              </a:gdLst>
              <a:ahLst/>
              <a:cxnLst>
                <a:cxn ang="T8">
                  <a:pos x="T0" y="T1"/>
                </a:cxn>
                <a:cxn ang="T9">
                  <a:pos x="T2" y="T3"/>
                </a:cxn>
                <a:cxn ang="T10">
                  <a:pos x="T4" y="T5"/>
                </a:cxn>
                <a:cxn ang="T11">
                  <a:pos x="T6" y="T7"/>
                </a:cxn>
              </a:cxnLst>
              <a:rect l="T12" t="T13" r="T14" b="T15"/>
              <a:pathLst>
                <a:path w="22" h="16">
                  <a:moveTo>
                    <a:pt x="0" y="4"/>
                  </a:moveTo>
                  <a:cubicBezTo>
                    <a:pt x="8" y="16"/>
                    <a:pt x="14" y="6"/>
                    <a:pt x="22" y="0"/>
                  </a:cubicBezTo>
                  <a:cubicBezTo>
                    <a:pt x="17" y="5"/>
                    <a:pt x="14" y="12"/>
                    <a:pt x="6" y="13"/>
                  </a:cubicBezTo>
                  <a:cubicBezTo>
                    <a:pt x="6" y="9"/>
                    <a:pt x="0" y="9"/>
                    <a:pt x="0" y="4"/>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20" name="Freeform 840"/>
            <p:cNvSpPr>
              <a:spLocks/>
            </p:cNvSpPr>
            <p:nvPr/>
          </p:nvSpPr>
          <p:spPr bwMode="auto">
            <a:xfrm>
              <a:off x="8259763" y="4451350"/>
              <a:ext cx="79375" cy="77788"/>
            </a:xfrm>
            <a:custGeom>
              <a:avLst/>
              <a:gdLst>
                <a:gd name="T0" fmla="*/ 2147483647 w 30"/>
                <a:gd name="T1" fmla="*/ 2147483647 h 32"/>
                <a:gd name="T2" fmla="*/ 2147483647 w 30"/>
                <a:gd name="T3" fmla="*/ 2147483647 h 32"/>
                <a:gd name="T4" fmla="*/ 2147483647 w 30"/>
                <a:gd name="T5" fmla="*/ 0 h 32"/>
                <a:gd name="T6" fmla="*/ 2147483647 w 30"/>
                <a:gd name="T7" fmla="*/ 2147483647 h 32"/>
                <a:gd name="T8" fmla="*/ 0 60000 65536"/>
                <a:gd name="T9" fmla="*/ 0 60000 65536"/>
                <a:gd name="T10" fmla="*/ 0 60000 65536"/>
                <a:gd name="T11" fmla="*/ 0 60000 65536"/>
                <a:gd name="T12" fmla="*/ 0 w 30"/>
                <a:gd name="T13" fmla="*/ 0 h 32"/>
                <a:gd name="T14" fmla="*/ 30 w 30"/>
                <a:gd name="T15" fmla="*/ 32 h 32"/>
              </a:gdLst>
              <a:ahLst/>
              <a:cxnLst>
                <a:cxn ang="T8">
                  <a:pos x="T0" y="T1"/>
                </a:cxn>
                <a:cxn ang="T9">
                  <a:pos x="T2" y="T3"/>
                </a:cxn>
                <a:cxn ang="T10">
                  <a:pos x="T4" y="T5"/>
                </a:cxn>
                <a:cxn ang="T11">
                  <a:pos x="T6" y="T7"/>
                </a:cxn>
              </a:cxnLst>
              <a:rect l="T12" t="T13" r="T14" b="T15"/>
              <a:pathLst>
                <a:path w="30" h="32">
                  <a:moveTo>
                    <a:pt x="30" y="32"/>
                  </a:moveTo>
                  <a:cubicBezTo>
                    <a:pt x="21" y="23"/>
                    <a:pt x="10" y="17"/>
                    <a:pt x="5" y="5"/>
                  </a:cubicBezTo>
                  <a:cubicBezTo>
                    <a:pt x="8" y="4"/>
                    <a:pt x="9" y="1"/>
                    <a:pt x="12" y="0"/>
                  </a:cubicBezTo>
                  <a:cubicBezTo>
                    <a:pt x="0" y="13"/>
                    <a:pt x="25" y="20"/>
                    <a:pt x="30" y="3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21" name="Freeform 841"/>
            <p:cNvSpPr>
              <a:spLocks/>
            </p:cNvSpPr>
            <p:nvPr/>
          </p:nvSpPr>
          <p:spPr bwMode="auto">
            <a:xfrm>
              <a:off x="5929313" y="4192588"/>
              <a:ext cx="19050" cy="33337"/>
            </a:xfrm>
            <a:custGeom>
              <a:avLst/>
              <a:gdLst>
                <a:gd name="T0" fmla="*/ 2147483647 w 7"/>
                <a:gd name="T1" fmla="*/ 0 h 14"/>
                <a:gd name="T2" fmla="*/ 2147483647 w 7"/>
                <a:gd name="T3" fmla="*/ 2147483647 h 14"/>
                <a:gd name="T4" fmla="*/ 2147483647 w 7"/>
                <a:gd name="T5" fmla="*/ 0 h 14"/>
                <a:gd name="T6" fmla="*/ 0 60000 65536"/>
                <a:gd name="T7" fmla="*/ 0 60000 65536"/>
                <a:gd name="T8" fmla="*/ 0 60000 65536"/>
                <a:gd name="T9" fmla="*/ 0 w 7"/>
                <a:gd name="T10" fmla="*/ 0 h 14"/>
                <a:gd name="T11" fmla="*/ 7 w 7"/>
                <a:gd name="T12" fmla="*/ 14 h 14"/>
              </a:gdLst>
              <a:ahLst/>
              <a:cxnLst>
                <a:cxn ang="T6">
                  <a:pos x="T0" y="T1"/>
                </a:cxn>
                <a:cxn ang="T7">
                  <a:pos x="T2" y="T3"/>
                </a:cxn>
                <a:cxn ang="T8">
                  <a:pos x="T4" y="T5"/>
                </a:cxn>
              </a:cxnLst>
              <a:rect l="T9" t="T10" r="T11" b="T12"/>
              <a:pathLst>
                <a:path w="7" h="14">
                  <a:moveTo>
                    <a:pt x="3" y="0"/>
                  </a:moveTo>
                  <a:cubicBezTo>
                    <a:pt x="7" y="1"/>
                    <a:pt x="7" y="6"/>
                    <a:pt x="7" y="12"/>
                  </a:cubicBezTo>
                  <a:cubicBezTo>
                    <a:pt x="0" y="14"/>
                    <a:pt x="4" y="5"/>
                    <a:pt x="3"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22" name="Freeform 862"/>
            <p:cNvSpPr>
              <a:spLocks/>
            </p:cNvSpPr>
            <p:nvPr/>
          </p:nvSpPr>
          <p:spPr bwMode="auto">
            <a:xfrm>
              <a:off x="5119688" y="4279900"/>
              <a:ext cx="393700" cy="369888"/>
            </a:xfrm>
            <a:custGeom>
              <a:avLst/>
              <a:gdLst>
                <a:gd name="T0" fmla="*/ 2147483647 w 150"/>
                <a:gd name="T1" fmla="*/ 2147483647 h 152"/>
                <a:gd name="T2" fmla="*/ 2147483647 w 150"/>
                <a:gd name="T3" fmla="*/ 2147483647 h 152"/>
                <a:gd name="T4" fmla="*/ 2147483647 w 150"/>
                <a:gd name="T5" fmla="*/ 0 h 152"/>
                <a:gd name="T6" fmla="*/ 2147483647 w 150"/>
                <a:gd name="T7" fmla="*/ 0 h 152"/>
                <a:gd name="T8" fmla="*/ 2147483647 w 150"/>
                <a:gd name="T9" fmla="*/ 2147483647 h 152"/>
                <a:gd name="T10" fmla="*/ 2147483647 w 150"/>
                <a:gd name="T11" fmla="*/ 2147483647 h 152"/>
                <a:gd name="T12" fmla="*/ 2147483647 w 150"/>
                <a:gd name="T13" fmla="*/ 2147483647 h 152"/>
                <a:gd name="T14" fmla="*/ 2147483647 w 150"/>
                <a:gd name="T15" fmla="*/ 2147483647 h 152"/>
                <a:gd name="T16" fmla="*/ 2147483647 w 150"/>
                <a:gd name="T17" fmla="*/ 2147483647 h 152"/>
                <a:gd name="T18" fmla="*/ 2147483647 w 150"/>
                <a:gd name="T19" fmla="*/ 2147483647 h 152"/>
                <a:gd name="T20" fmla="*/ 2147483647 w 150"/>
                <a:gd name="T21" fmla="*/ 2147483647 h 152"/>
                <a:gd name="T22" fmla="*/ 2147483647 w 150"/>
                <a:gd name="T23" fmla="*/ 2147483647 h 152"/>
                <a:gd name="T24" fmla="*/ 2147483647 w 150"/>
                <a:gd name="T25" fmla="*/ 2147483647 h 152"/>
                <a:gd name="T26" fmla="*/ 2147483647 w 150"/>
                <a:gd name="T27" fmla="*/ 2147483647 h 152"/>
                <a:gd name="T28" fmla="*/ 2147483647 w 150"/>
                <a:gd name="T29" fmla="*/ 2147483647 h 1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0"/>
                <a:gd name="T46" fmla="*/ 0 h 152"/>
                <a:gd name="T47" fmla="*/ 150 w 150"/>
                <a:gd name="T48" fmla="*/ 152 h 1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0" h="152">
                  <a:moveTo>
                    <a:pt x="34" y="18"/>
                  </a:moveTo>
                  <a:cubicBezTo>
                    <a:pt x="0" y="52"/>
                    <a:pt x="43" y="91"/>
                    <a:pt x="61" y="107"/>
                  </a:cubicBezTo>
                  <a:cubicBezTo>
                    <a:pt x="97" y="97"/>
                    <a:pt x="94" y="48"/>
                    <a:pt x="92" y="0"/>
                  </a:cubicBezTo>
                  <a:cubicBezTo>
                    <a:pt x="98" y="0"/>
                    <a:pt x="104" y="0"/>
                    <a:pt x="110" y="0"/>
                  </a:cubicBezTo>
                  <a:cubicBezTo>
                    <a:pt x="106" y="37"/>
                    <a:pt x="112" y="64"/>
                    <a:pt x="132" y="76"/>
                  </a:cubicBezTo>
                  <a:cubicBezTo>
                    <a:pt x="131" y="108"/>
                    <a:pt x="129" y="142"/>
                    <a:pt x="150" y="152"/>
                  </a:cubicBezTo>
                  <a:cubicBezTo>
                    <a:pt x="120" y="145"/>
                    <a:pt x="137" y="105"/>
                    <a:pt x="130" y="78"/>
                  </a:cubicBezTo>
                  <a:cubicBezTo>
                    <a:pt x="126" y="62"/>
                    <a:pt x="112" y="63"/>
                    <a:pt x="108" y="51"/>
                  </a:cubicBezTo>
                  <a:cubicBezTo>
                    <a:pt x="108" y="35"/>
                    <a:pt x="108" y="19"/>
                    <a:pt x="108" y="2"/>
                  </a:cubicBezTo>
                  <a:cubicBezTo>
                    <a:pt x="104" y="2"/>
                    <a:pt x="100" y="2"/>
                    <a:pt x="97" y="2"/>
                  </a:cubicBezTo>
                  <a:cubicBezTo>
                    <a:pt x="88" y="26"/>
                    <a:pt x="100" y="54"/>
                    <a:pt x="94" y="76"/>
                  </a:cubicBezTo>
                  <a:cubicBezTo>
                    <a:pt x="90" y="93"/>
                    <a:pt x="71" y="99"/>
                    <a:pt x="63" y="109"/>
                  </a:cubicBezTo>
                  <a:cubicBezTo>
                    <a:pt x="48" y="97"/>
                    <a:pt x="34" y="82"/>
                    <a:pt x="21" y="67"/>
                  </a:cubicBezTo>
                  <a:cubicBezTo>
                    <a:pt x="20" y="46"/>
                    <a:pt x="19" y="25"/>
                    <a:pt x="32" y="18"/>
                  </a:cubicBezTo>
                  <a:cubicBezTo>
                    <a:pt x="33" y="18"/>
                    <a:pt x="33" y="18"/>
                    <a:pt x="34" y="1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23" name="Freeform 863"/>
            <p:cNvSpPr>
              <a:spLocks/>
            </p:cNvSpPr>
            <p:nvPr/>
          </p:nvSpPr>
          <p:spPr bwMode="auto">
            <a:xfrm>
              <a:off x="4986338" y="4279900"/>
              <a:ext cx="217487" cy="96838"/>
            </a:xfrm>
            <a:custGeom>
              <a:avLst/>
              <a:gdLst>
                <a:gd name="T0" fmla="*/ 0 w 83"/>
                <a:gd name="T1" fmla="*/ 2147483647 h 40"/>
                <a:gd name="T2" fmla="*/ 2147483647 w 83"/>
                <a:gd name="T3" fmla="*/ 2147483647 h 40"/>
                <a:gd name="T4" fmla="*/ 2147483647 w 83"/>
                <a:gd name="T5" fmla="*/ 2147483647 h 40"/>
                <a:gd name="T6" fmla="*/ 0 w 83"/>
                <a:gd name="T7" fmla="*/ 2147483647 h 40"/>
                <a:gd name="T8" fmla="*/ 0 60000 65536"/>
                <a:gd name="T9" fmla="*/ 0 60000 65536"/>
                <a:gd name="T10" fmla="*/ 0 60000 65536"/>
                <a:gd name="T11" fmla="*/ 0 60000 65536"/>
                <a:gd name="T12" fmla="*/ 0 w 83"/>
                <a:gd name="T13" fmla="*/ 0 h 40"/>
                <a:gd name="T14" fmla="*/ 83 w 83"/>
                <a:gd name="T15" fmla="*/ 40 h 40"/>
              </a:gdLst>
              <a:ahLst/>
              <a:cxnLst>
                <a:cxn ang="T8">
                  <a:pos x="T0" y="T1"/>
                </a:cxn>
                <a:cxn ang="T9">
                  <a:pos x="T2" y="T3"/>
                </a:cxn>
                <a:cxn ang="T10">
                  <a:pos x="T4" y="T5"/>
                </a:cxn>
                <a:cxn ang="T11">
                  <a:pos x="T6" y="T7"/>
                </a:cxn>
              </a:cxnLst>
              <a:rect l="T12" t="T13" r="T14" b="T15"/>
              <a:pathLst>
                <a:path w="83" h="40">
                  <a:moveTo>
                    <a:pt x="0" y="40"/>
                  </a:moveTo>
                  <a:cubicBezTo>
                    <a:pt x="13" y="17"/>
                    <a:pt x="43" y="0"/>
                    <a:pt x="83" y="11"/>
                  </a:cubicBezTo>
                  <a:cubicBezTo>
                    <a:pt x="41" y="6"/>
                    <a:pt x="15" y="16"/>
                    <a:pt x="3" y="40"/>
                  </a:cubicBezTo>
                  <a:cubicBezTo>
                    <a:pt x="2" y="40"/>
                    <a:pt x="1" y="40"/>
                    <a:pt x="0" y="4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24" name="Freeform 864"/>
            <p:cNvSpPr>
              <a:spLocks/>
            </p:cNvSpPr>
            <p:nvPr/>
          </p:nvSpPr>
          <p:spPr bwMode="auto">
            <a:xfrm>
              <a:off x="4927600" y="4389438"/>
              <a:ext cx="90488" cy="41275"/>
            </a:xfrm>
            <a:custGeom>
              <a:avLst/>
              <a:gdLst>
                <a:gd name="T0" fmla="*/ 0 w 34"/>
                <a:gd name="T1" fmla="*/ 0 h 17"/>
                <a:gd name="T2" fmla="*/ 2147483647 w 34"/>
                <a:gd name="T3" fmla="*/ 2147483647 h 17"/>
                <a:gd name="T4" fmla="*/ 2147483647 w 34"/>
                <a:gd name="T5" fmla="*/ 2147483647 h 17"/>
                <a:gd name="T6" fmla="*/ 2147483647 w 34"/>
                <a:gd name="T7" fmla="*/ 0 h 17"/>
                <a:gd name="T8" fmla="*/ 2147483647 w 34"/>
                <a:gd name="T9" fmla="*/ 2147483647 h 17"/>
                <a:gd name="T10" fmla="*/ 2147483647 w 34"/>
                <a:gd name="T11" fmla="*/ 2147483647 h 17"/>
                <a:gd name="T12" fmla="*/ 0 w 34"/>
                <a:gd name="T13" fmla="*/ 0 h 17"/>
                <a:gd name="T14" fmla="*/ 0 60000 65536"/>
                <a:gd name="T15" fmla="*/ 0 60000 65536"/>
                <a:gd name="T16" fmla="*/ 0 60000 65536"/>
                <a:gd name="T17" fmla="*/ 0 60000 65536"/>
                <a:gd name="T18" fmla="*/ 0 60000 65536"/>
                <a:gd name="T19" fmla="*/ 0 60000 65536"/>
                <a:gd name="T20" fmla="*/ 0 60000 65536"/>
                <a:gd name="T21" fmla="*/ 0 w 34"/>
                <a:gd name="T22" fmla="*/ 0 h 17"/>
                <a:gd name="T23" fmla="*/ 34 w 3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7">
                  <a:moveTo>
                    <a:pt x="0" y="0"/>
                  </a:moveTo>
                  <a:cubicBezTo>
                    <a:pt x="5" y="3"/>
                    <a:pt x="11" y="6"/>
                    <a:pt x="11" y="13"/>
                  </a:cubicBezTo>
                  <a:cubicBezTo>
                    <a:pt x="18" y="13"/>
                    <a:pt x="25" y="13"/>
                    <a:pt x="31" y="13"/>
                  </a:cubicBezTo>
                  <a:cubicBezTo>
                    <a:pt x="32" y="5"/>
                    <a:pt x="24" y="6"/>
                    <a:pt x="22" y="0"/>
                  </a:cubicBezTo>
                  <a:cubicBezTo>
                    <a:pt x="27" y="3"/>
                    <a:pt x="33" y="6"/>
                    <a:pt x="34" y="13"/>
                  </a:cubicBezTo>
                  <a:cubicBezTo>
                    <a:pt x="29" y="17"/>
                    <a:pt x="19" y="15"/>
                    <a:pt x="11" y="15"/>
                  </a:cubicBezTo>
                  <a:cubicBezTo>
                    <a:pt x="10" y="8"/>
                    <a:pt x="3" y="6"/>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25" name="Freeform 865"/>
            <p:cNvSpPr>
              <a:spLocks/>
            </p:cNvSpPr>
            <p:nvPr/>
          </p:nvSpPr>
          <p:spPr bwMode="auto">
            <a:xfrm>
              <a:off x="4424363" y="4389438"/>
              <a:ext cx="498475" cy="669925"/>
            </a:xfrm>
            <a:custGeom>
              <a:avLst/>
              <a:gdLst>
                <a:gd name="T0" fmla="*/ 0 w 190"/>
                <a:gd name="T1" fmla="*/ 2147483647 h 276"/>
                <a:gd name="T2" fmla="*/ 2147483647 w 190"/>
                <a:gd name="T3" fmla="*/ 2147483647 h 276"/>
                <a:gd name="T4" fmla="*/ 2147483647 w 190"/>
                <a:gd name="T5" fmla="*/ 2147483647 h 276"/>
                <a:gd name="T6" fmla="*/ 2147483647 w 190"/>
                <a:gd name="T7" fmla="*/ 2147483647 h 276"/>
                <a:gd name="T8" fmla="*/ 2147483647 w 190"/>
                <a:gd name="T9" fmla="*/ 2147483647 h 276"/>
                <a:gd name="T10" fmla="*/ 2147483647 w 190"/>
                <a:gd name="T11" fmla="*/ 2147483647 h 276"/>
                <a:gd name="T12" fmla="*/ 2147483647 w 190"/>
                <a:gd name="T13" fmla="*/ 2147483647 h 276"/>
                <a:gd name="T14" fmla="*/ 2147483647 w 190"/>
                <a:gd name="T15" fmla="*/ 0 h 276"/>
                <a:gd name="T16" fmla="*/ 2147483647 w 190"/>
                <a:gd name="T17" fmla="*/ 2147483647 h 276"/>
                <a:gd name="T18" fmla="*/ 2147483647 w 190"/>
                <a:gd name="T19" fmla="*/ 2147483647 h 276"/>
                <a:gd name="T20" fmla="*/ 2147483647 w 190"/>
                <a:gd name="T21" fmla="*/ 2147483647 h 276"/>
                <a:gd name="T22" fmla="*/ 0 w 190"/>
                <a:gd name="T23" fmla="*/ 2147483647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0"/>
                <a:gd name="T37" fmla="*/ 0 h 276"/>
                <a:gd name="T38" fmla="*/ 190 w 190"/>
                <a:gd name="T39" fmla="*/ 276 h 2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0" h="276">
                  <a:moveTo>
                    <a:pt x="0" y="276"/>
                  </a:moveTo>
                  <a:cubicBezTo>
                    <a:pt x="5" y="268"/>
                    <a:pt x="14" y="264"/>
                    <a:pt x="18" y="256"/>
                  </a:cubicBezTo>
                  <a:cubicBezTo>
                    <a:pt x="26" y="215"/>
                    <a:pt x="8" y="163"/>
                    <a:pt x="18" y="127"/>
                  </a:cubicBezTo>
                  <a:cubicBezTo>
                    <a:pt x="24" y="107"/>
                    <a:pt x="45" y="102"/>
                    <a:pt x="54" y="89"/>
                  </a:cubicBezTo>
                  <a:cubicBezTo>
                    <a:pt x="64" y="89"/>
                    <a:pt x="75" y="89"/>
                    <a:pt x="85" y="89"/>
                  </a:cubicBezTo>
                  <a:cubicBezTo>
                    <a:pt x="105" y="82"/>
                    <a:pt x="123" y="39"/>
                    <a:pt x="143" y="31"/>
                  </a:cubicBezTo>
                  <a:cubicBezTo>
                    <a:pt x="147" y="29"/>
                    <a:pt x="155" y="33"/>
                    <a:pt x="159" y="31"/>
                  </a:cubicBezTo>
                  <a:cubicBezTo>
                    <a:pt x="171" y="23"/>
                    <a:pt x="177" y="6"/>
                    <a:pt x="190" y="0"/>
                  </a:cubicBezTo>
                  <a:cubicBezTo>
                    <a:pt x="182" y="12"/>
                    <a:pt x="167" y="19"/>
                    <a:pt x="161" y="33"/>
                  </a:cubicBezTo>
                  <a:cubicBezTo>
                    <a:pt x="121" y="37"/>
                    <a:pt x="113" y="73"/>
                    <a:pt x="87" y="91"/>
                  </a:cubicBezTo>
                  <a:cubicBezTo>
                    <a:pt x="47" y="84"/>
                    <a:pt x="37" y="108"/>
                    <a:pt x="21" y="124"/>
                  </a:cubicBezTo>
                  <a:cubicBezTo>
                    <a:pt x="14" y="175"/>
                    <a:pt x="38" y="256"/>
                    <a:pt x="0" y="276"/>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26" name="Freeform 866"/>
            <p:cNvSpPr>
              <a:spLocks/>
            </p:cNvSpPr>
            <p:nvPr/>
          </p:nvSpPr>
          <p:spPr bwMode="auto">
            <a:xfrm>
              <a:off x="4424363" y="5076825"/>
              <a:ext cx="47625" cy="44450"/>
            </a:xfrm>
            <a:custGeom>
              <a:avLst/>
              <a:gdLst>
                <a:gd name="T0" fmla="*/ 0 w 18"/>
                <a:gd name="T1" fmla="*/ 0 h 18"/>
                <a:gd name="T2" fmla="*/ 2147483647 w 18"/>
                <a:gd name="T3" fmla="*/ 2147483647 h 18"/>
                <a:gd name="T4" fmla="*/ 0 w 18"/>
                <a:gd name="T5" fmla="*/ 0 h 18"/>
                <a:gd name="T6" fmla="*/ 0 60000 65536"/>
                <a:gd name="T7" fmla="*/ 0 60000 65536"/>
                <a:gd name="T8" fmla="*/ 0 60000 65536"/>
                <a:gd name="T9" fmla="*/ 0 w 18"/>
                <a:gd name="T10" fmla="*/ 0 h 18"/>
                <a:gd name="T11" fmla="*/ 18 w 18"/>
                <a:gd name="T12" fmla="*/ 18 h 18"/>
              </a:gdLst>
              <a:ahLst/>
              <a:cxnLst>
                <a:cxn ang="T6">
                  <a:pos x="T0" y="T1"/>
                </a:cxn>
                <a:cxn ang="T7">
                  <a:pos x="T2" y="T3"/>
                </a:cxn>
                <a:cxn ang="T8">
                  <a:pos x="T4" y="T5"/>
                </a:cxn>
              </a:cxnLst>
              <a:rect l="T9" t="T10" r="T11" b="T12"/>
              <a:pathLst>
                <a:path w="18" h="18">
                  <a:moveTo>
                    <a:pt x="0" y="0"/>
                  </a:moveTo>
                  <a:cubicBezTo>
                    <a:pt x="7" y="5"/>
                    <a:pt x="13" y="11"/>
                    <a:pt x="18" y="18"/>
                  </a:cubicBezTo>
                  <a:cubicBezTo>
                    <a:pt x="11" y="13"/>
                    <a:pt x="5" y="7"/>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27" name="Freeform 867"/>
            <p:cNvSpPr>
              <a:spLocks/>
            </p:cNvSpPr>
            <p:nvPr/>
          </p:nvSpPr>
          <p:spPr bwMode="auto">
            <a:xfrm>
              <a:off x="4484688" y="5005388"/>
              <a:ext cx="1052512" cy="306387"/>
            </a:xfrm>
            <a:custGeom>
              <a:avLst/>
              <a:gdLst>
                <a:gd name="T0" fmla="*/ 0 w 401"/>
                <a:gd name="T1" fmla="*/ 2147483647 h 126"/>
                <a:gd name="T2" fmla="*/ 2147483647 w 401"/>
                <a:gd name="T3" fmla="*/ 2147483647 h 126"/>
                <a:gd name="T4" fmla="*/ 2147483647 w 401"/>
                <a:gd name="T5" fmla="*/ 0 h 126"/>
                <a:gd name="T6" fmla="*/ 2147483647 w 401"/>
                <a:gd name="T7" fmla="*/ 0 h 126"/>
                <a:gd name="T8" fmla="*/ 2147483647 w 401"/>
                <a:gd name="T9" fmla="*/ 2147483647 h 126"/>
                <a:gd name="T10" fmla="*/ 2147483647 w 401"/>
                <a:gd name="T11" fmla="*/ 2147483647 h 126"/>
                <a:gd name="T12" fmla="*/ 2147483647 w 401"/>
                <a:gd name="T13" fmla="*/ 2147483647 h 126"/>
                <a:gd name="T14" fmla="*/ 2147483647 w 401"/>
                <a:gd name="T15" fmla="*/ 2147483647 h 126"/>
                <a:gd name="T16" fmla="*/ 2147483647 w 401"/>
                <a:gd name="T17" fmla="*/ 2147483647 h 126"/>
                <a:gd name="T18" fmla="*/ 2147483647 w 401"/>
                <a:gd name="T19" fmla="*/ 2147483647 h 126"/>
                <a:gd name="T20" fmla="*/ 2147483647 w 401"/>
                <a:gd name="T21" fmla="*/ 2147483647 h 126"/>
                <a:gd name="T22" fmla="*/ 2147483647 w 401"/>
                <a:gd name="T23" fmla="*/ 2147483647 h 126"/>
                <a:gd name="T24" fmla="*/ 2147483647 w 401"/>
                <a:gd name="T25" fmla="*/ 2147483647 h 126"/>
                <a:gd name="T26" fmla="*/ 2147483647 w 401"/>
                <a:gd name="T27" fmla="*/ 2147483647 h 126"/>
                <a:gd name="T28" fmla="*/ 2147483647 w 401"/>
                <a:gd name="T29" fmla="*/ 2147483647 h 126"/>
                <a:gd name="T30" fmla="*/ 2147483647 w 401"/>
                <a:gd name="T31" fmla="*/ 2147483647 h 126"/>
                <a:gd name="T32" fmla="*/ 2147483647 w 401"/>
                <a:gd name="T33" fmla="*/ 2147483647 h 126"/>
                <a:gd name="T34" fmla="*/ 2147483647 w 401"/>
                <a:gd name="T35" fmla="*/ 2147483647 h 126"/>
                <a:gd name="T36" fmla="*/ 0 w 401"/>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1"/>
                <a:gd name="T58" fmla="*/ 0 h 126"/>
                <a:gd name="T59" fmla="*/ 401 w 401"/>
                <a:gd name="T60" fmla="*/ 126 h 1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1" h="126">
                  <a:moveTo>
                    <a:pt x="0" y="47"/>
                  </a:moveTo>
                  <a:cubicBezTo>
                    <a:pt x="7" y="38"/>
                    <a:pt x="15" y="30"/>
                    <a:pt x="22" y="22"/>
                  </a:cubicBezTo>
                  <a:cubicBezTo>
                    <a:pt x="57" y="25"/>
                    <a:pt x="86" y="23"/>
                    <a:pt x="96" y="0"/>
                  </a:cubicBezTo>
                  <a:cubicBezTo>
                    <a:pt x="116" y="0"/>
                    <a:pt x="137" y="0"/>
                    <a:pt x="158" y="0"/>
                  </a:cubicBezTo>
                  <a:cubicBezTo>
                    <a:pt x="171" y="16"/>
                    <a:pt x="195" y="22"/>
                    <a:pt x="196" y="51"/>
                  </a:cubicBezTo>
                  <a:cubicBezTo>
                    <a:pt x="204" y="54"/>
                    <a:pt x="207" y="33"/>
                    <a:pt x="220" y="33"/>
                  </a:cubicBezTo>
                  <a:cubicBezTo>
                    <a:pt x="228" y="61"/>
                    <a:pt x="213" y="111"/>
                    <a:pt x="240" y="118"/>
                  </a:cubicBezTo>
                  <a:cubicBezTo>
                    <a:pt x="266" y="118"/>
                    <a:pt x="291" y="118"/>
                    <a:pt x="316" y="118"/>
                  </a:cubicBezTo>
                  <a:cubicBezTo>
                    <a:pt x="311" y="79"/>
                    <a:pt x="338" y="65"/>
                    <a:pt x="356" y="47"/>
                  </a:cubicBezTo>
                  <a:cubicBezTo>
                    <a:pt x="372" y="31"/>
                    <a:pt x="388" y="16"/>
                    <a:pt x="401" y="4"/>
                  </a:cubicBezTo>
                  <a:cubicBezTo>
                    <a:pt x="390" y="18"/>
                    <a:pt x="374" y="31"/>
                    <a:pt x="359" y="47"/>
                  </a:cubicBezTo>
                  <a:cubicBezTo>
                    <a:pt x="340" y="66"/>
                    <a:pt x="313" y="79"/>
                    <a:pt x="319" y="120"/>
                  </a:cubicBezTo>
                  <a:cubicBezTo>
                    <a:pt x="289" y="116"/>
                    <a:pt x="263" y="126"/>
                    <a:pt x="243" y="120"/>
                  </a:cubicBezTo>
                  <a:cubicBezTo>
                    <a:pt x="210" y="111"/>
                    <a:pt x="223" y="74"/>
                    <a:pt x="220" y="35"/>
                  </a:cubicBezTo>
                  <a:cubicBezTo>
                    <a:pt x="208" y="37"/>
                    <a:pt x="202" y="58"/>
                    <a:pt x="194" y="56"/>
                  </a:cubicBezTo>
                  <a:cubicBezTo>
                    <a:pt x="197" y="23"/>
                    <a:pt x="170" y="21"/>
                    <a:pt x="160" y="2"/>
                  </a:cubicBezTo>
                  <a:cubicBezTo>
                    <a:pt x="139" y="2"/>
                    <a:pt x="119" y="2"/>
                    <a:pt x="98" y="2"/>
                  </a:cubicBezTo>
                  <a:cubicBezTo>
                    <a:pt x="85" y="33"/>
                    <a:pt x="51" y="16"/>
                    <a:pt x="24" y="24"/>
                  </a:cubicBezTo>
                  <a:cubicBezTo>
                    <a:pt x="14" y="28"/>
                    <a:pt x="8" y="44"/>
                    <a:pt x="0" y="47"/>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28" name="Freeform 886"/>
            <p:cNvSpPr>
              <a:spLocks noEditPoints="1"/>
            </p:cNvSpPr>
            <p:nvPr/>
          </p:nvSpPr>
          <p:spPr bwMode="auto">
            <a:xfrm>
              <a:off x="8239125" y="4476750"/>
              <a:ext cx="361950" cy="1181100"/>
            </a:xfrm>
            <a:custGeom>
              <a:avLst/>
              <a:gdLst>
                <a:gd name="T0" fmla="*/ 2147483647 w 138"/>
                <a:gd name="T1" fmla="*/ 2147483647 h 486"/>
                <a:gd name="T2" fmla="*/ 2147483647 w 138"/>
                <a:gd name="T3" fmla="*/ 2147483647 h 486"/>
                <a:gd name="T4" fmla="*/ 2147483647 w 138"/>
                <a:gd name="T5" fmla="*/ 2147483647 h 486"/>
                <a:gd name="T6" fmla="*/ 2147483647 w 138"/>
                <a:gd name="T7" fmla="*/ 2147483647 h 486"/>
                <a:gd name="T8" fmla="*/ 2147483647 w 138"/>
                <a:gd name="T9" fmla="*/ 2147483647 h 486"/>
                <a:gd name="T10" fmla="*/ 2147483647 w 138"/>
                <a:gd name="T11" fmla="*/ 2147483647 h 486"/>
                <a:gd name="T12" fmla="*/ 2147483647 w 138"/>
                <a:gd name="T13" fmla="*/ 2147483647 h 486"/>
                <a:gd name="T14" fmla="*/ 2147483647 w 138"/>
                <a:gd name="T15" fmla="*/ 2147483647 h 486"/>
                <a:gd name="T16" fmla="*/ 2147483647 w 138"/>
                <a:gd name="T17" fmla="*/ 2147483647 h 486"/>
                <a:gd name="T18" fmla="*/ 2147483647 w 138"/>
                <a:gd name="T19" fmla="*/ 2147483647 h 486"/>
                <a:gd name="T20" fmla="*/ 2147483647 w 138"/>
                <a:gd name="T21" fmla="*/ 2147483647 h 486"/>
                <a:gd name="T22" fmla="*/ 2147483647 w 138"/>
                <a:gd name="T23" fmla="*/ 2147483647 h 486"/>
                <a:gd name="T24" fmla="*/ 2147483647 w 138"/>
                <a:gd name="T25" fmla="*/ 2147483647 h 486"/>
                <a:gd name="T26" fmla="*/ 2147483647 w 138"/>
                <a:gd name="T27" fmla="*/ 2147483647 h 486"/>
                <a:gd name="T28" fmla="*/ 2147483647 w 138"/>
                <a:gd name="T29" fmla="*/ 2147483647 h 486"/>
                <a:gd name="T30" fmla="*/ 2147483647 w 138"/>
                <a:gd name="T31" fmla="*/ 2147483647 h 486"/>
                <a:gd name="T32" fmla="*/ 2147483647 w 138"/>
                <a:gd name="T33" fmla="*/ 2147483647 h 486"/>
                <a:gd name="T34" fmla="*/ 2147483647 w 138"/>
                <a:gd name="T35" fmla="*/ 2147483647 h 486"/>
                <a:gd name="T36" fmla="*/ 2147483647 w 138"/>
                <a:gd name="T37" fmla="*/ 2147483647 h 486"/>
                <a:gd name="T38" fmla="*/ 2147483647 w 138"/>
                <a:gd name="T39" fmla="*/ 2147483647 h 486"/>
                <a:gd name="T40" fmla="*/ 2147483647 w 138"/>
                <a:gd name="T41" fmla="*/ 2147483647 h 486"/>
                <a:gd name="T42" fmla="*/ 2147483647 w 138"/>
                <a:gd name="T43" fmla="*/ 2147483647 h 486"/>
                <a:gd name="T44" fmla="*/ 2147483647 w 138"/>
                <a:gd name="T45" fmla="*/ 2147483647 h 486"/>
                <a:gd name="T46" fmla="*/ 2147483647 w 138"/>
                <a:gd name="T47" fmla="*/ 2147483647 h 486"/>
                <a:gd name="T48" fmla="*/ 2147483647 w 138"/>
                <a:gd name="T49" fmla="*/ 2147483647 h 486"/>
                <a:gd name="T50" fmla="*/ 2147483647 w 138"/>
                <a:gd name="T51" fmla="*/ 2147483647 h 486"/>
                <a:gd name="T52" fmla="*/ 2147483647 w 138"/>
                <a:gd name="T53" fmla="*/ 2147483647 h 486"/>
                <a:gd name="T54" fmla="*/ 2147483647 w 138"/>
                <a:gd name="T55" fmla="*/ 2147483647 h 486"/>
                <a:gd name="T56" fmla="*/ 2147483647 w 138"/>
                <a:gd name="T57" fmla="*/ 2147483647 h 486"/>
                <a:gd name="T58" fmla="*/ 2147483647 w 138"/>
                <a:gd name="T59" fmla="*/ 2147483647 h 486"/>
                <a:gd name="T60" fmla="*/ 2147483647 w 138"/>
                <a:gd name="T61" fmla="*/ 2147483647 h 486"/>
                <a:gd name="T62" fmla="*/ 2147483647 w 138"/>
                <a:gd name="T63" fmla="*/ 2147483647 h 486"/>
                <a:gd name="T64" fmla="*/ 2147483647 w 138"/>
                <a:gd name="T65" fmla="*/ 2147483647 h 486"/>
                <a:gd name="T66" fmla="*/ 2147483647 w 138"/>
                <a:gd name="T67" fmla="*/ 2147483647 h 486"/>
                <a:gd name="T68" fmla="*/ 2147483647 w 138"/>
                <a:gd name="T69" fmla="*/ 2147483647 h 486"/>
                <a:gd name="T70" fmla="*/ 2147483647 w 138"/>
                <a:gd name="T71" fmla="*/ 2147483647 h 486"/>
                <a:gd name="T72" fmla="*/ 2147483647 w 138"/>
                <a:gd name="T73" fmla="*/ 2147483647 h 486"/>
                <a:gd name="T74" fmla="*/ 2147483647 w 138"/>
                <a:gd name="T75" fmla="*/ 2147483647 h 486"/>
                <a:gd name="T76" fmla="*/ 2147483647 w 138"/>
                <a:gd name="T77" fmla="*/ 2147483647 h 486"/>
                <a:gd name="T78" fmla="*/ 2147483647 w 138"/>
                <a:gd name="T79" fmla="*/ 2147483647 h 486"/>
                <a:gd name="T80" fmla="*/ 2147483647 w 138"/>
                <a:gd name="T81" fmla="*/ 2147483647 h 486"/>
                <a:gd name="T82" fmla="*/ 2147483647 w 138"/>
                <a:gd name="T83" fmla="*/ 2147483647 h 486"/>
                <a:gd name="T84" fmla="*/ 2147483647 w 138"/>
                <a:gd name="T85" fmla="*/ 2147483647 h 486"/>
                <a:gd name="T86" fmla="*/ 2147483647 w 138"/>
                <a:gd name="T87" fmla="*/ 2147483647 h 4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8"/>
                <a:gd name="T133" fmla="*/ 0 h 486"/>
                <a:gd name="T134" fmla="*/ 138 w 138"/>
                <a:gd name="T135" fmla="*/ 486 h 4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8" h="486">
                  <a:moveTo>
                    <a:pt x="69" y="403"/>
                  </a:moveTo>
                  <a:cubicBezTo>
                    <a:pt x="68" y="396"/>
                    <a:pt x="53" y="405"/>
                    <a:pt x="53" y="398"/>
                  </a:cubicBezTo>
                  <a:cubicBezTo>
                    <a:pt x="50" y="388"/>
                    <a:pt x="62" y="393"/>
                    <a:pt x="69" y="392"/>
                  </a:cubicBezTo>
                  <a:cubicBezTo>
                    <a:pt x="71" y="372"/>
                    <a:pt x="57" y="369"/>
                    <a:pt x="62" y="347"/>
                  </a:cubicBezTo>
                  <a:cubicBezTo>
                    <a:pt x="53" y="334"/>
                    <a:pt x="40" y="326"/>
                    <a:pt x="31" y="314"/>
                  </a:cubicBezTo>
                  <a:cubicBezTo>
                    <a:pt x="24" y="281"/>
                    <a:pt x="40" y="239"/>
                    <a:pt x="31" y="204"/>
                  </a:cubicBezTo>
                  <a:cubicBezTo>
                    <a:pt x="29" y="197"/>
                    <a:pt x="15" y="188"/>
                    <a:pt x="13" y="180"/>
                  </a:cubicBezTo>
                  <a:cubicBezTo>
                    <a:pt x="1" y="136"/>
                    <a:pt x="23" y="64"/>
                    <a:pt x="13" y="24"/>
                  </a:cubicBezTo>
                  <a:cubicBezTo>
                    <a:pt x="11" y="14"/>
                    <a:pt x="0" y="14"/>
                    <a:pt x="2" y="4"/>
                  </a:cubicBezTo>
                  <a:cubicBezTo>
                    <a:pt x="14" y="0"/>
                    <a:pt x="22" y="19"/>
                    <a:pt x="31" y="26"/>
                  </a:cubicBezTo>
                  <a:cubicBezTo>
                    <a:pt x="28" y="47"/>
                    <a:pt x="34" y="58"/>
                    <a:pt x="44" y="66"/>
                  </a:cubicBezTo>
                  <a:cubicBezTo>
                    <a:pt x="42" y="91"/>
                    <a:pt x="51" y="126"/>
                    <a:pt x="33" y="135"/>
                  </a:cubicBezTo>
                  <a:cubicBezTo>
                    <a:pt x="33" y="165"/>
                    <a:pt x="28" y="199"/>
                    <a:pt x="49" y="209"/>
                  </a:cubicBezTo>
                  <a:cubicBezTo>
                    <a:pt x="55" y="243"/>
                    <a:pt x="41" y="285"/>
                    <a:pt x="49" y="314"/>
                  </a:cubicBezTo>
                  <a:cubicBezTo>
                    <a:pt x="53" y="331"/>
                    <a:pt x="72" y="333"/>
                    <a:pt x="78" y="347"/>
                  </a:cubicBezTo>
                  <a:cubicBezTo>
                    <a:pt x="82" y="382"/>
                    <a:pt x="71" y="404"/>
                    <a:pt x="78" y="427"/>
                  </a:cubicBezTo>
                  <a:cubicBezTo>
                    <a:pt x="81" y="438"/>
                    <a:pt x="105" y="463"/>
                    <a:pt x="111" y="465"/>
                  </a:cubicBezTo>
                  <a:cubicBezTo>
                    <a:pt x="123" y="470"/>
                    <a:pt x="138" y="459"/>
                    <a:pt x="124" y="474"/>
                  </a:cubicBezTo>
                  <a:cubicBezTo>
                    <a:pt x="113" y="486"/>
                    <a:pt x="108" y="471"/>
                    <a:pt x="93" y="456"/>
                  </a:cubicBezTo>
                  <a:cubicBezTo>
                    <a:pt x="79" y="442"/>
                    <a:pt x="62" y="435"/>
                    <a:pt x="69" y="403"/>
                  </a:cubicBezTo>
                  <a:close/>
                  <a:moveTo>
                    <a:pt x="26" y="24"/>
                  </a:moveTo>
                  <a:cubicBezTo>
                    <a:pt x="20" y="17"/>
                    <a:pt x="15" y="7"/>
                    <a:pt x="4" y="4"/>
                  </a:cubicBezTo>
                  <a:cubicBezTo>
                    <a:pt x="0" y="10"/>
                    <a:pt x="11" y="15"/>
                    <a:pt x="15" y="19"/>
                  </a:cubicBezTo>
                  <a:cubicBezTo>
                    <a:pt x="17" y="74"/>
                    <a:pt x="12" y="134"/>
                    <a:pt x="17" y="184"/>
                  </a:cubicBezTo>
                  <a:cubicBezTo>
                    <a:pt x="22" y="190"/>
                    <a:pt x="27" y="196"/>
                    <a:pt x="33" y="200"/>
                  </a:cubicBezTo>
                  <a:cubicBezTo>
                    <a:pt x="35" y="238"/>
                    <a:pt x="30" y="282"/>
                    <a:pt x="35" y="316"/>
                  </a:cubicBezTo>
                  <a:cubicBezTo>
                    <a:pt x="43" y="325"/>
                    <a:pt x="51" y="333"/>
                    <a:pt x="60" y="340"/>
                  </a:cubicBezTo>
                  <a:cubicBezTo>
                    <a:pt x="65" y="356"/>
                    <a:pt x="69" y="373"/>
                    <a:pt x="71" y="392"/>
                  </a:cubicBezTo>
                  <a:cubicBezTo>
                    <a:pt x="69" y="397"/>
                    <a:pt x="54" y="389"/>
                    <a:pt x="55" y="398"/>
                  </a:cubicBezTo>
                  <a:cubicBezTo>
                    <a:pt x="62" y="399"/>
                    <a:pt x="71" y="396"/>
                    <a:pt x="71" y="403"/>
                  </a:cubicBezTo>
                  <a:cubicBezTo>
                    <a:pt x="71" y="412"/>
                    <a:pt x="71" y="422"/>
                    <a:pt x="71" y="432"/>
                  </a:cubicBezTo>
                  <a:cubicBezTo>
                    <a:pt x="86" y="448"/>
                    <a:pt x="101" y="464"/>
                    <a:pt x="118" y="479"/>
                  </a:cubicBezTo>
                  <a:cubicBezTo>
                    <a:pt x="118" y="474"/>
                    <a:pt x="130" y="470"/>
                    <a:pt x="124" y="467"/>
                  </a:cubicBezTo>
                  <a:cubicBezTo>
                    <a:pt x="120" y="467"/>
                    <a:pt x="116" y="467"/>
                    <a:pt x="111" y="467"/>
                  </a:cubicBezTo>
                  <a:cubicBezTo>
                    <a:pt x="100" y="455"/>
                    <a:pt x="88" y="443"/>
                    <a:pt x="75" y="432"/>
                  </a:cubicBezTo>
                  <a:cubicBezTo>
                    <a:pt x="75" y="404"/>
                    <a:pt x="75" y="375"/>
                    <a:pt x="75" y="347"/>
                  </a:cubicBezTo>
                  <a:cubicBezTo>
                    <a:pt x="67" y="336"/>
                    <a:pt x="57" y="327"/>
                    <a:pt x="46" y="318"/>
                  </a:cubicBezTo>
                  <a:cubicBezTo>
                    <a:pt x="46" y="282"/>
                    <a:pt x="46" y="245"/>
                    <a:pt x="46" y="209"/>
                  </a:cubicBezTo>
                  <a:cubicBezTo>
                    <a:pt x="42" y="203"/>
                    <a:pt x="37" y="198"/>
                    <a:pt x="31" y="193"/>
                  </a:cubicBezTo>
                  <a:cubicBezTo>
                    <a:pt x="31" y="173"/>
                    <a:pt x="31" y="153"/>
                    <a:pt x="31" y="133"/>
                  </a:cubicBezTo>
                  <a:cubicBezTo>
                    <a:pt x="35" y="130"/>
                    <a:pt x="39" y="127"/>
                    <a:pt x="42" y="122"/>
                  </a:cubicBezTo>
                  <a:cubicBezTo>
                    <a:pt x="42" y="103"/>
                    <a:pt x="42" y="85"/>
                    <a:pt x="42" y="66"/>
                  </a:cubicBezTo>
                  <a:cubicBezTo>
                    <a:pt x="38" y="61"/>
                    <a:pt x="34" y="56"/>
                    <a:pt x="29" y="53"/>
                  </a:cubicBezTo>
                  <a:cubicBezTo>
                    <a:pt x="28" y="43"/>
                    <a:pt x="31" y="30"/>
                    <a:pt x="26" y="24"/>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29" name="Freeform 887"/>
            <p:cNvSpPr>
              <a:spLocks/>
            </p:cNvSpPr>
            <p:nvPr/>
          </p:nvSpPr>
          <p:spPr bwMode="auto">
            <a:xfrm>
              <a:off x="8239125" y="4486275"/>
              <a:ext cx="68263" cy="47625"/>
            </a:xfrm>
            <a:custGeom>
              <a:avLst/>
              <a:gdLst>
                <a:gd name="T0" fmla="*/ 2147483647 w 26"/>
                <a:gd name="T1" fmla="*/ 2147483647 h 20"/>
                <a:gd name="T2" fmla="*/ 2147483647 w 26"/>
                <a:gd name="T3" fmla="*/ 0 h 20"/>
                <a:gd name="T4" fmla="*/ 2147483647 w 26"/>
                <a:gd name="T5" fmla="*/ 2147483647 h 20"/>
                <a:gd name="T6" fmla="*/ 2147483647 w 26"/>
                <a:gd name="T7" fmla="*/ 2147483647 h 20"/>
                <a:gd name="T8" fmla="*/ 2147483647 w 26"/>
                <a:gd name="T9" fmla="*/ 2147483647 h 20"/>
                <a:gd name="T10" fmla="*/ 2147483647 w 26"/>
                <a:gd name="T11" fmla="*/ 2147483647 h 20"/>
                <a:gd name="T12" fmla="*/ 0 60000 65536"/>
                <a:gd name="T13" fmla="*/ 0 60000 65536"/>
                <a:gd name="T14" fmla="*/ 0 60000 65536"/>
                <a:gd name="T15" fmla="*/ 0 60000 65536"/>
                <a:gd name="T16" fmla="*/ 0 60000 65536"/>
                <a:gd name="T17" fmla="*/ 0 60000 65536"/>
                <a:gd name="T18" fmla="*/ 0 w 26"/>
                <a:gd name="T19" fmla="*/ 0 h 20"/>
                <a:gd name="T20" fmla="*/ 26 w 26"/>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6" h="20">
                  <a:moveTo>
                    <a:pt x="15" y="15"/>
                  </a:moveTo>
                  <a:cubicBezTo>
                    <a:pt x="11" y="11"/>
                    <a:pt x="0" y="6"/>
                    <a:pt x="4" y="0"/>
                  </a:cubicBezTo>
                  <a:cubicBezTo>
                    <a:pt x="15" y="3"/>
                    <a:pt x="20" y="13"/>
                    <a:pt x="26" y="20"/>
                  </a:cubicBezTo>
                  <a:cubicBezTo>
                    <a:pt x="18" y="15"/>
                    <a:pt x="14" y="7"/>
                    <a:pt x="6" y="2"/>
                  </a:cubicBezTo>
                  <a:cubicBezTo>
                    <a:pt x="2" y="4"/>
                    <a:pt x="12" y="11"/>
                    <a:pt x="15" y="13"/>
                  </a:cubicBezTo>
                  <a:cubicBezTo>
                    <a:pt x="15" y="14"/>
                    <a:pt x="15" y="15"/>
                    <a:pt x="15" y="15"/>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30" name="Freeform 888"/>
            <p:cNvSpPr>
              <a:spLocks/>
            </p:cNvSpPr>
            <p:nvPr/>
          </p:nvSpPr>
          <p:spPr bwMode="auto">
            <a:xfrm>
              <a:off x="8315325" y="4605338"/>
              <a:ext cx="33338" cy="31750"/>
            </a:xfrm>
            <a:custGeom>
              <a:avLst/>
              <a:gdLst>
                <a:gd name="T0" fmla="*/ 0 w 13"/>
                <a:gd name="T1" fmla="*/ 0 h 13"/>
                <a:gd name="T2" fmla="*/ 2147483647 w 13"/>
                <a:gd name="T3" fmla="*/ 2147483647 h 13"/>
                <a:gd name="T4" fmla="*/ 0 w 13"/>
                <a:gd name="T5" fmla="*/ 0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0" y="0"/>
                  </a:moveTo>
                  <a:cubicBezTo>
                    <a:pt x="5" y="3"/>
                    <a:pt x="9" y="8"/>
                    <a:pt x="13" y="13"/>
                  </a:cubicBezTo>
                  <a:cubicBezTo>
                    <a:pt x="8" y="10"/>
                    <a:pt x="3" y="5"/>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31" name="Freeform 889"/>
            <p:cNvSpPr>
              <a:spLocks/>
            </p:cNvSpPr>
            <p:nvPr/>
          </p:nvSpPr>
          <p:spPr bwMode="auto">
            <a:xfrm>
              <a:off x="8320088" y="4773613"/>
              <a:ext cx="28575" cy="25400"/>
            </a:xfrm>
            <a:custGeom>
              <a:avLst/>
              <a:gdLst>
                <a:gd name="T0" fmla="*/ 0 w 11"/>
                <a:gd name="T1" fmla="*/ 2147483647 h 11"/>
                <a:gd name="T2" fmla="*/ 2147483647 w 11"/>
                <a:gd name="T3" fmla="*/ 0 h 11"/>
                <a:gd name="T4" fmla="*/ 0 w 11"/>
                <a:gd name="T5" fmla="*/ 2147483647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11"/>
                  </a:moveTo>
                  <a:cubicBezTo>
                    <a:pt x="3" y="6"/>
                    <a:pt x="6" y="3"/>
                    <a:pt x="11" y="0"/>
                  </a:cubicBezTo>
                  <a:cubicBezTo>
                    <a:pt x="8" y="5"/>
                    <a:pt x="4" y="8"/>
                    <a:pt x="0" y="1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32" name="Freeform 890"/>
            <p:cNvSpPr>
              <a:spLocks/>
            </p:cNvSpPr>
            <p:nvPr/>
          </p:nvSpPr>
          <p:spPr bwMode="auto">
            <a:xfrm>
              <a:off x="8283575" y="4922838"/>
              <a:ext cx="76200" cy="60325"/>
            </a:xfrm>
            <a:custGeom>
              <a:avLst/>
              <a:gdLst>
                <a:gd name="T0" fmla="*/ 0 w 29"/>
                <a:gd name="T1" fmla="*/ 0 h 25"/>
                <a:gd name="T2" fmla="*/ 2147483647 w 29"/>
                <a:gd name="T3" fmla="*/ 2147483647 h 25"/>
                <a:gd name="T4" fmla="*/ 2147483647 w 29"/>
                <a:gd name="T5" fmla="*/ 2147483647 h 25"/>
                <a:gd name="T6" fmla="*/ 2147483647 w 29"/>
                <a:gd name="T7" fmla="*/ 2147483647 h 25"/>
                <a:gd name="T8" fmla="*/ 0 w 29"/>
                <a:gd name="T9" fmla="*/ 0 h 25"/>
                <a:gd name="T10" fmla="*/ 0 60000 65536"/>
                <a:gd name="T11" fmla="*/ 0 60000 65536"/>
                <a:gd name="T12" fmla="*/ 0 60000 65536"/>
                <a:gd name="T13" fmla="*/ 0 60000 65536"/>
                <a:gd name="T14" fmla="*/ 0 60000 65536"/>
                <a:gd name="T15" fmla="*/ 0 w 29"/>
                <a:gd name="T16" fmla="*/ 0 h 25"/>
                <a:gd name="T17" fmla="*/ 29 w 29"/>
                <a:gd name="T18" fmla="*/ 25 h 25"/>
              </a:gdLst>
              <a:ahLst/>
              <a:cxnLst>
                <a:cxn ang="T10">
                  <a:pos x="T0" y="T1"/>
                </a:cxn>
                <a:cxn ang="T11">
                  <a:pos x="T2" y="T3"/>
                </a:cxn>
                <a:cxn ang="T12">
                  <a:pos x="T4" y="T5"/>
                </a:cxn>
                <a:cxn ang="T13">
                  <a:pos x="T6" y="T7"/>
                </a:cxn>
                <a:cxn ang="T14">
                  <a:pos x="T8" y="T9"/>
                </a:cxn>
              </a:cxnLst>
              <a:rect l="T15" t="T16" r="T17" b="T18"/>
              <a:pathLst>
                <a:path w="29" h="25">
                  <a:moveTo>
                    <a:pt x="0" y="0"/>
                  </a:moveTo>
                  <a:cubicBezTo>
                    <a:pt x="6" y="1"/>
                    <a:pt x="10" y="14"/>
                    <a:pt x="14" y="9"/>
                  </a:cubicBezTo>
                  <a:cubicBezTo>
                    <a:pt x="20" y="14"/>
                    <a:pt x="25" y="19"/>
                    <a:pt x="29" y="25"/>
                  </a:cubicBezTo>
                  <a:cubicBezTo>
                    <a:pt x="24" y="24"/>
                    <a:pt x="20" y="11"/>
                    <a:pt x="16" y="16"/>
                  </a:cubicBezTo>
                  <a:cubicBezTo>
                    <a:pt x="10" y="12"/>
                    <a:pt x="5" y="6"/>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33" name="Freeform 891"/>
            <p:cNvSpPr>
              <a:spLocks noEditPoints="1"/>
            </p:cNvSpPr>
            <p:nvPr/>
          </p:nvSpPr>
          <p:spPr bwMode="auto">
            <a:xfrm>
              <a:off x="8493125" y="4513263"/>
              <a:ext cx="252413" cy="257175"/>
            </a:xfrm>
            <a:custGeom>
              <a:avLst/>
              <a:gdLst>
                <a:gd name="T0" fmla="*/ 2147483647 w 96"/>
                <a:gd name="T1" fmla="*/ 2147483647 h 106"/>
                <a:gd name="T2" fmla="*/ 2147483647 w 96"/>
                <a:gd name="T3" fmla="*/ 2147483647 h 106"/>
                <a:gd name="T4" fmla="*/ 2147483647 w 96"/>
                <a:gd name="T5" fmla="*/ 2147483647 h 106"/>
                <a:gd name="T6" fmla="*/ 2147483647 w 96"/>
                <a:gd name="T7" fmla="*/ 2147483647 h 106"/>
                <a:gd name="T8" fmla="*/ 2147483647 w 96"/>
                <a:gd name="T9" fmla="*/ 2147483647 h 106"/>
                <a:gd name="T10" fmla="*/ 2147483647 w 96"/>
                <a:gd name="T11" fmla="*/ 2147483647 h 106"/>
                <a:gd name="T12" fmla="*/ 2147483647 w 96"/>
                <a:gd name="T13" fmla="*/ 2147483647 h 106"/>
                <a:gd name="T14" fmla="*/ 2147483647 w 96"/>
                <a:gd name="T15" fmla="*/ 2147483647 h 106"/>
                <a:gd name="T16" fmla="*/ 2147483647 w 96"/>
                <a:gd name="T17" fmla="*/ 2147483647 h 106"/>
                <a:gd name="T18" fmla="*/ 2147483647 w 96"/>
                <a:gd name="T19" fmla="*/ 2147483647 h 106"/>
                <a:gd name="T20" fmla="*/ 2147483647 w 96"/>
                <a:gd name="T21" fmla="*/ 2147483647 h 106"/>
                <a:gd name="T22" fmla="*/ 2147483647 w 96"/>
                <a:gd name="T23" fmla="*/ 2147483647 h 106"/>
                <a:gd name="T24" fmla="*/ 2147483647 w 96"/>
                <a:gd name="T25" fmla="*/ 2147483647 h 106"/>
                <a:gd name="T26" fmla="*/ 2147483647 w 96"/>
                <a:gd name="T27" fmla="*/ 2147483647 h 106"/>
                <a:gd name="T28" fmla="*/ 2147483647 w 96"/>
                <a:gd name="T29" fmla="*/ 2147483647 h 106"/>
                <a:gd name="T30" fmla="*/ 2147483647 w 96"/>
                <a:gd name="T31" fmla="*/ 2147483647 h 106"/>
                <a:gd name="T32" fmla="*/ 2147483647 w 96"/>
                <a:gd name="T33" fmla="*/ 2147483647 h 1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6"/>
                <a:gd name="T52" fmla="*/ 0 h 106"/>
                <a:gd name="T53" fmla="*/ 96 w 96"/>
                <a:gd name="T54" fmla="*/ 106 h 1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6" h="106">
                  <a:moveTo>
                    <a:pt x="3" y="2"/>
                  </a:moveTo>
                  <a:cubicBezTo>
                    <a:pt x="55" y="0"/>
                    <a:pt x="62" y="44"/>
                    <a:pt x="92" y="65"/>
                  </a:cubicBezTo>
                  <a:cubicBezTo>
                    <a:pt x="96" y="94"/>
                    <a:pt x="83" y="106"/>
                    <a:pt x="54" y="102"/>
                  </a:cubicBezTo>
                  <a:cubicBezTo>
                    <a:pt x="54" y="91"/>
                    <a:pt x="54" y="80"/>
                    <a:pt x="54" y="69"/>
                  </a:cubicBezTo>
                  <a:cubicBezTo>
                    <a:pt x="26" y="58"/>
                    <a:pt x="0" y="44"/>
                    <a:pt x="3" y="2"/>
                  </a:cubicBezTo>
                  <a:close/>
                  <a:moveTo>
                    <a:pt x="39" y="13"/>
                  </a:moveTo>
                  <a:cubicBezTo>
                    <a:pt x="37" y="9"/>
                    <a:pt x="34" y="6"/>
                    <a:pt x="30" y="4"/>
                  </a:cubicBezTo>
                  <a:cubicBezTo>
                    <a:pt x="22" y="4"/>
                    <a:pt x="13" y="4"/>
                    <a:pt x="5" y="4"/>
                  </a:cubicBezTo>
                  <a:cubicBezTo>
                    <a:pt x="5" y="13"/>
                    <a:pt x="5" y="21"/>
                    <a:pt x="5" y="29"/>
                  </a:cubicBezTo>
                  <a:cubicBezTo>
                    <a:pt x="16" y="42"/>
                    <a:pt x="28" y="54"/>
                    <a:pt x="41" y="65"/>
                  </a:cubicBezTo>
                  <a:cubicBezTo>
                    <a:pt x="47" y="65"/>
                    <a:pt x="56" y="63"/>
                    <a:pt x="56" y="69"/>
                  </a:cubicBezTo>
                  <a:cubicBezTo>
                    <a:pt x="56" y="79"/>
                    <a:pt x="56" y="90"/>
                    <a:pt x="56" y="100"/>
                  </a:cubicBezTo>
                  <a:cubicBezTo>
                    <a:pt x="63" y="100"/>
                    <a:pt x="70" y="100"/>
                    <a:pt x="77" y="100"/>
                  </a:cubicBezTo>
                  <a:cubicBezTo>
                    <a:pt x="82" y="97"/>
                    <a:pt x="86" y="92"/>
                    <a:pt x="90" y="87"/>
                  </a:cubicBezTo>
                  <a:cubicBezTo>
                    <a:pt x="90" y="79"/>
                    <a:pt x="90" y="72"/>
                    <a:pt x="90" y="65"/>
                  </a:cubicBezTo>
                  <a:cubicBezTo>
                    <a:pt x="75" y="48"/>
                    <a:pt x="60" y="32"/>
                    <a:pt x="43" y="18"/>
                  </a:cubicBezTo>
                  <a:cubicBezTo>
                    <a:pt x="41" y="17"/>
                    <a:pt x="40" y="15"/>
                    <a:pt x="39" y="1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34" name="Freeform 892"/>
            <p:cNvSpPr>
              <a:spLocks/>
            </p:cNvSpPr>
            <p:nvPr/>
          </p:nvSpPr>
          <p:spPr bwMode="auto">
            <a:xfrm>
              <a:off x="8572500" y="4522788"/>
              <a:ext cx="23813" cy="20637"/>
            </a:xfrm>
            <a:custGeom>
              <a:avLst/>
              <a:gdLst>
                <a:gd name="T0" fmla="*/ 0 w 9"/>
                <a:gd name="T1" fmla="*/ 0 h 9"/>
                <a:gd name="T2" fmla="*/ 2147483647 w 9"/>
                <a:gd name="T3" fmla="*/ 2147483647 h 9"/>
                <a:gd name="T4" fmla="*/ 0 w 9"/>
                <a:gd name="T5" fmla="*/ 0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0"/>
                  </a:moveTo>
                  <a:cubicBezTo>
                    <a:pt x="4" y="2"/>
                    <a:pt x="7" y="5"/>
                    <a:pt x="9" y="9"/>
                  </a:cubicBezTo>
                  <a:cubicBezTo>
                    <a:pt x="5" y="7"/>
                    <a:pt x="2" y="4"/>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35" name="Freeform 893"/>
            <p:cNvSpPr>
              <a:spLocks/>
            </p:cNvSpPr>
            <p:nvPr/>
          </p:nvSpPr>
          <p:spPr bwMode="auto">
            <a:xfrm>
              <a:off x="8605838" y="4556125"/>
              <a:ext cx="123825" cy="115888"/>
            </a:xfrm>
            <a:custGeom>
              <a:avLst/>
              <a:gdLst>
                <a:gd name="T0" fmla="*/ 0 w 47"/>
                <a:gd name="T1" fmla="*/ 0 h 47"/>
                <a:gd name="T2" fmla="*/ 2147483647 w 47"/>
                <a:gd name="T3" fmla="*/ 2147483647 h 47"/>
                <a:gd name="T4" fmla="*/ 0 w 47"/>
                <a:gd name="T5" fmla="*/ 0 h 47"/>
                <a:gd name="T6" fmla="*/ 0 60000 65536"/>
                <a:gd name="T7" fmla="*/ 0 60000 65536"/>
                <a:gd name="T8" fmla="*/ 0 60000 65536"/>
                <a:gd name="T9" fmla="*/ 0 w 47"/>
                <a:gd name="T10" fmla="*/ 0 h 47"/>
                <a:gd name="T11" fmla="*/ 47 w 47"/>
                <a:gd name="T12" fmla="*/ 47 h 47"/>
              </a:gdLst>
              <a:ahLst/>
              <a:cxnLst>
                <a:cxn ang="T6">
                  <a:pos x="T0" y="T1"/>
                </a:cxn>
                <a:cxn ang="T7">
                  <a:pos x="T2" y="T3"/>
                </a:cxn>
                <a:cxn ang="T8">
                  <a:pos x="T4" y="T5"/>
                </a:cxn>
              </a:cxnLst>
              <a:rect l="T9" t="T10" r="T11" b="T12"/>
              <a:pathLst>
                <a:path w="47" h="47">
                  <a:moveTo>
                    <a:pt x="0" y="0"/>
                  </a:moveTo>
                  <a:cubicBezTo>
                    <a:pt x="17" y="14"/>
                    <a:pt x="32" y="30"/>
                    <a:pt x="47" y="47"/>
                  </a:cubicBezTo>
                  <a:cubicBezTo>
                    <a:pt x="30" y="32"/>
                    <a:pt x="15" y="16"/>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36" name="Freeform 894"/>
            <p:cNvSpPr>
              <a:spLocks/>
            </p:cNvSpPr>
            <p:nvPr/>
          </p:nvSpPr>
          <p:spPr bwMode="auto">
            <a:xfrm>
              <a:off x="8696325" y="4724400"/>
              <a:ext cx="33338" cy="31750"/>
            </a:xfrm>
            <a:custGeom>
              <a:avLst/>
              <a:gdLst>
                <a:gd name="T0" fmla="*/ 0 w 13"/>
                <a:gd name="T1" fmla="*/ 2147483647 h 13"/>
                <a:gd name="T2" fmla="*/ 2147483647 w 13"/>
                <a:gd name="T3" fmla="*/ 0 h 13"/>
                <a:gd name="T4" fmla="*/ 0 w 13"/>
                <a:gd name="T5" fmla="*/ 2147483647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0" y="13"/>
                  </a:moveTo>
                  <a:cubicBezTo>
                    <a:pt x="3" y="8"/>
                    <a:pt x="7" y="3"/>
                    <a:pt x="13" y="0"/>
                  </a:cubicBezTo>
                  <a:cubicBezTo>
                    <a:pt x="9" y="5"/>
                    <a:pt x="5" y="10"/>
                    <a:pt x="0" y="1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37" name="Freeform 895"/>
            <p:cNvSpPr>
              <a:spLocks/>
            </p:cNvSpPr>
            <p:nvPr/>
          </p:nvSpPr>
          <p:spPr bwMode="auto">
            <a:xfrm>
              <a:off x="8505825" y="4583113"/>
              <a:ext cx="95250" cy="88900"/>
            </a:xfrm>
            <a:custGeom>
              <a:avLst/>
              <a:gdLst>
                <a:gd name="T0" fmla="*/ 2147483647 w 36"/>
                <a:gd name="T1" fmla="*/ 2147483647 h 36"/>
                <a:gd name="T2" fmla="*/ 0 w 36"/>
                <a:gd name="T3" fmla="*/ 0 h 36"/>
                <a:gd name="T4" fmla="*/ 2147483647 w 36"/>
                <a:gd name="T5" fmla="*/ 2147483647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36" y="36"/>
                  </a:moveTo>
                  <a:cubicBezTo>
                    <a:pt x="23" y="25"/>
                    <a:pt x="11" y="13"/>
                    <a:pt x="0" y="0"/>
                  </a:cubicBezTo>
                  <a:cubicBezTo>
                    <a:pt x="13" y="11"/>
                    <a:pt x="25" y="23"/>
                    <a:pt x="36" y="36"/>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38" name="Freeform 908"/>
            <p:cNvSpPr>
              <a:spLocks noEditPoints="1"/>
            </p:cNvSpPr>
            <p:nvPr/>
          </p:nvSpPr>
          <p:spPr bwMode="auto">
            <a:xfrm>
              <a:off x="8323263" y="4589463"/>
              <a:ext cx="479425" cy="1017587"/>
            </a:xfrm>
            <a:custGeom>
              <a:avLst/>
              <a:gdLst>
                <a:gd name="T0" fmla="*/ 2147483647 w 182"/>
                <a:gd name="T1" fmla="*/ 2147483647 h 419"/>
                <a:gd name="T2" fmla="*/ 2147483647 w 182"/>
                <a:gd name="T3" fmla="*/ 2147483647 h 419"/>
                <a:gd name="T4" fmla="*/ 2147483647 w 182"/>
                <a:gd name="T5" fmla="*/ 2147483647 h 419"/>
                <a:gd name="T6" fmla="*/ 2147483647 w 182"/>
                <a:gd name="T7" fmla="*/ 2147483647 h 419"/>
                <a:gd name="T8" fmla="*/ 2147483647 w 182"/>
                <a:gd name="T9" fmla="*/ 2147483647 h 419"/>
                <a:gd name="T10" fmla="*/ 2147483647 w 182"/>
                <a:gd name="T11" fmla="*/ 2147483647 h 419"/>
                <a:gd name="T12" fmla="*/ 2147483647 w 182"/>
                <a:gd name="T13" fmla="*/ 2147483647 h 419"/>
                <a:gd name="T14" fmla="*/ 2147483647 w 182"/>
                <a:gd name="T15" fmla="*/ 2147483647 h 419"/>
                <a:gd name="T16" fmla="*/ 2147483647 w 182"/>
                <a:gd name="T17" fmla="*/ 2147483647 h 419"/>
                <a:gd name="T18" fmla="*/ 2147483647 w 182"/>
                <a:gd name="T19" fmla="*/ 2147483647 h 419"/>
                <a:gd name="T20" fmla="*/ 2147483647 w 182"/>
                <a:gd name="T21" fmla="*/ 2147483647 h 419"/>
                <a:gd name="T22" fmla="*/ 2147483647 w 182"/>
                <a:gd name="T23" fmla="*/ 2147483647 h 419"/>
                <a:gd name="T24" fmla="*/ 2147483647 w 182"/>
                <a:gd name="T25" fmla="*/ 2147483647 h 419"/>
                <a:gd name="T26" fmla="*/ 2147483647 w 182"/>
                <a:gd name="T27" fmla="*/ 2147483647 h 419"/>
                <a:gd name="T28" fmla="*/ 2147483647 w 182"/>
                <a:gd name="T29" fmla="*/ 2147483647 h 419"/>
                <a:gd name="T30" fmla="*/ 2147483647 w 182"/>
                <a:gd name="T31" fmla="*/ 2147483647 h 419"/>
                <a:gd name="T32" fmla="*/ 2147483647 w 182"/>
                <a:gd name="T33" fmla="*/ 2147483647 h 419"/>
                <a:gd name="T34" fmla="*/ 2147483647 w 182"/>
                <a:gd name="T35" fmla="*/ 2147483647 h 419"/>
                <a:gd name="T36" fmla="*/ 2147483647 w 182"/>
                <a:gd name="T37" fmla="*/ 2147483647 h 419"/>
                <a:gd name="T38" fmla="*/ 2147483647 w 182"/>
                <a:gd name="T39" fmla="*/ 2147483647 h 419"/>
                <a:gd name="T40" fmla="*/ 2147483647 w 182"/>
                <a:gd name="T41" fmla="*/ 2147483647 h 419"/>
                <a:gd name="T42" fmla="*/ 2147483647 w 182"/>
                <a:gd name="T43" fmla="*/ 2147483647 h 419"/>
                <a:gd name="T44" fmla="*/ 2147483647 w 182"/>
                <a:gd name="T45" fmla="*/ 2147483647 h 419"/>
                <a:gd name="T46" fmla="*/ 2147483647 w 182"/>
                <a:gd name="T47" fmla="*/ 2147483647 h 419"/>
                <a:gd name="T48" fmla="*/ 2147483647 w 182"/>
                <a:gd name="T49" fmla="*/ 2147483647 h 419"/>
                <a:gd name="T50" fmla="*/ 2147483647 w 182"/>
                <a:gd name="T51" fmla="*/ 2147483647 h 419"/>
                <a:gd name="T52" fmla="*/ 2147483647 w 182"/>
                <a:gd name="T53" fmla="*/ 2147483647 h 419"/>
                <a:gd name="T54" fmla="*/ 2147483647 w 182"/>
                <a:gd name="T55" fmla="*/ 2147483647 h 419"/>
                <a:gd name="T56" fmla="*/ 2147483647 w 182"/>
                <a:gd name="T57" fmla="*/ 2147483647 h 419"/>
                <a:gd name="T58" fmla="*/ 2147483647 w 182"/>
                <a:gd name="T59" fmla="*/ 2147483647 h 419"/>
                <a:gd name="T60" fmla="*/ 2147483647 w 182"/>
                <a:gd name="T61" fmla="*/ 2147483647 h 419"/>
                <a:gd name="T62" fmla="*/ 2147483647 w 182"/>
                <a:gd name="T63" fmla="*/ 2147483647 h 419"/>
                <a:gd name="T64" fmla="*/ 2147483647 w 182"/>
                <a:gd name="T65" fmla="*/ 2147483647 h 419"/>
                <a:gd name="T66" fmla="*/ 2147483647 w 182"/>
                <a:gd name="T67" fmla="*/ 2147483647 h 419"/>
                <a:gd name="T68" fmla="*/ 2147483647 w 182"/>
                <a:gd name="T69" fmla="*/ 2147483647 h 419"/>
                <a:gd name="T70" fmla="*/ 2147483647 w 182"/>
                <a:gd name="T71" fmla="*/ 2147483647 h 419"/>
                <a:gd name="T72" fmla="*/ 2147483647 w 182"/>
                <a:gd name="T73" fmla="*/ 2147483647 h 419"/>
                <a:gd name="T74" fmla="*/ 2147483647 w 182"/>
                <a:gd name="T75" fmla="*/ 2147483647 h 419"/>
                <a:gd name="T76" fmla="*/ 2147483647 w 182"/>
                <a:gd name="T77" fmla="*/ 2147483647 h 419"/>
                <a:gd name="T78" fmla="*/ 2147483647 w 182"/>
                <a:gd name="T79" fmla="*/ 2147483647 h 419"/>
                <a:gd name="T80" fmla="*/ 2147483647 w 182"/>
                <a:gd name="T81" fmla="*/ 2147483647 h 419"/>
                <a:gd name="T82" fmla="*/ 2147483647 w 182"/>
                <a:gd name="T83" fmla="*/ 2147483647 h 419"/>
                <a:gd name="T84" fmla="*/ 2147483647 w 182"/>
                <a:gd name="T85" fmla="*/ 2147483647 h 419"/>
                <a:gd name="T86" fmla="*/ 2147483647 w 182"/>
                <a:gd name="T87" fmla="*/ 2147483647 h 419"/>
                <a:gd name="T88" fmla="*/ 2147483647 w 182"/>
                <a:gd name="T89" fmla="*/ 2147483647 h 419"/>
                <a:gd name="T90" fmla="*/ 2147483647 w 182"/>
                <a:gd name="T91" fmla="*/ 2147483647 h 419"/>
                <a:gd name="T92" fmla="*/ 2147483647 w 182"/>
                <a:gd name="T93" fmla="*/ 2147483647 h 419"/>
                <a:gd name="T94" fmla="*/ 2147483647 w 182"/>
                <a:gd name="T95" fmla="*/ 2147483647 h 419"/>
                <a:gd name="T96" fmla="*/ 2147483647 w 182"/>
                <a:gd name="T97" fmla="*/ 2147483647 h 419"/>
                <a:gd name="T98" fmla="*/ 2147483647 w 182"/>
                <a:gd name="T99" fmla="*/ 2147483647 h 419"/>
                <a:gd name="T100" fmla="*/ 2147483647 w 182"/>
                <a:gd name="T101" fmla="*/ 2147483647 h 419"/>
                <a:gd name="T102" fmla="*/ 2147483647 w 182"/>
                <a:gd name="T103" fmla="*/ 2147483647 h 419"/>
                <a:gd name="T104" fmla="*/ 2147483647 w 182"/>
                <a:gd name="T105" fmla="*/ 2147483647 h 419"/>
                <a:gd name="T106" fmla="*/ 2147483647 w 182"/>
                <a:gd name="T107" fmla="*/ 2147483647 h 419"/>
                <a:gd name="T108" fmla="*/ 2147483647 w 182"/>
                <a:gd name="T109" fmla="*/ 2147483647 h 419"/>
                <a:gd name="T110" fmla="*/ 2147483647 w 182"/>
                <a:gd name="T111" fmla="*/ 2147483647 h 419"/>
                <a:gd name="T112" fmla="*/ 2147483647 w 182"/>
                <a:gd name="T113" fmla="*/ 2147483647 h 419"/>
                <a:gd name="T114" fmla="*/ 2147483647 w 182"/>
                <a:gd name="T115" fmla="*/ 2147483647 h 419"/>
                <a:gd name="T116" fmla="*/ 2147483647 w 182"/>
                <a:gd name="T117" fmla="*/ 2147483647 h 41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82"/>
                <a:gd name="T178" fmla="*/ 0 h 419"/>
                <a:gd name="T179" fmla="*/ 182 w 182"/>
                <a:gd name="T180" fmla="*/ 419 h 41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82" h="419">
                  <a:moveTo>
                    <a:pt x="115" y="40"/>
                  </a:moveTo>
                  <a:cubicBezTo>
                    <a:pt x="115" y="51"/>
                    <a:pt x="115" y="63"/>
                    <a:pt x="115" y="74"/>
                  </a:cubicBezTo>
                  <a:cubicBezTo>
                    <a:pt x="138" y="83"/>
                    <a:pt x="159" y="70"/>
                    <a:pt x="164" y="54"/>
                  </a:cubicBezTo>
                  <a:cubicBezTo>
                    <a:pt x="182" y="85"/>
                    <a:pt x="143" y="96"/>
                    <a:pt x="133" y="114"/>
                  </a:cubicBezTo>
                  <a:cubicBezTo>
                    <a:pt x="133" y="133"/>
                    <a:pt x="133" y="152"/>
                    <a:pt x="133" y="172"/>
                  </a:cubicBezTo>
                  <a:cubicBezTo>
                    <a:pt x="146" y="190"/>
                    <a:pt x="171" y="197"/>
                    <a:pt x="164" y="236"/>
                  </a:cubicBezTo>
                  <a:cubicBezTo>
                    <a:pt x="147" y="236"/>
                    <a:pt x="131" y="236"/>
                    <a:pt x="115" y="236"/>
                  </a:cubicBezTo>
                  <a:cubicBezTo>
                    <a:pt x="110" y="242"/>
                    <a:pt x="114" y="258"/>
                    <a:pt x="113" y="268"/>
                  </a:cubicBezTo>
                  <a:cubicBezTo>
                    <a:pt x="104" y="268"/>
                    <a:pt x="95" y="268"/>
                    <a:pt x="86" y="268"/>
                  </a:cubicBezTo>
                  <a:cubicBezTo>
                    <a:pt x="91" y="279"/>
                    <a:pt x="100" y="288"/>
                    <a:pt x="113" y="292"/>
                  </a:cubicBezTo>
                  <a:cubicBezTo>
                    <a:pt x="114" y="301"/>
                    <a:pt x="102" y="295"/>
                    <a:pt x="97" y="297"/>
                  </a:cubicBezTo>
                  <a:cubicBezTo>
                    <a:pt x="98" y="325"/>
                    <a:pt x="73" y="344"/>
                    <a:pt x="97" y="363"/>
                  </a:cubicBezTo>
                  <a:cubicBezTo>
                    <a:pt x="97" y="382"/>
                    <a:pt x="94" y="405"/>
                    <a:pt x="104" y="415"/>
                  </a:cubicBezTo>
                  <a:cubicBezTo>
                    <a:pt x="82" y="419"/>
                    <a:pt x="54" y="395"/>
                    <a:pt x="50" y="381"/>
                  </a:cubicBezTo>
                  <a:cubicBezTo>
                    <a:pt x="43" y="358"/>
                    <a:pt x="57" y="325"/>
                    <a:pt x="50" y="301"/>
                  </a:cubicBezTo>
                  <a:cubicBezTo>
                    <a:pt x="45" y="284"/>
                    <a:pt x="27" y="281"/>
                    <a:pt x="21" y="268"/>
                  </a:cubicBezTo>
                  <a:cubicBezTo>
                    <a:pt x="21" y="232"/>
                    <a:pt x="21" y="196"/>
                    <a:pt x="21" y="161"/>
                  </a:cubicBezTo>
                  <a:cubicBezTo>
                    <a:pt x="18" y="152"/>
                    <a:pt x="9" y="151"/>
                    <a:pt x="6" y="143"/>
                  </a:cubicBezTo>
                  <a:cubicBezTo>
                    <a:pt x="7" y="119"/>
                    <a:pt x="0" y="87"/>
                    <a:pt x="17" y="78"/>
                  </a:cubicBezTo>
                  <a:cubicBezTo>
                    <a:pt x="17" y="59"/>
                    <a:pt x="17" y="40"/>
                    <a:pt x="17" y="20"/>
                  </a:cubicBezTo>
                  <a:cubicBezTo>
                    <a:pt x="25" y="5"/>
                    <a:pt x="45" y="0"/>
                    <a:pt x="63" y="5"/>
                  </a:cubicBezTo>
                  <a:cubicBezTo>
                    <a:pt x="83" y="10"/>
                    <a:pt x="91" y="45"/>
                    <a:pt x="115" y="40"/>
                  </a:cubicBezTo>
                  <a:close/>
                  <a:moveTo>
                    <a:pt x="97" y="38"/>
                  </a:moveTo>
                  <a:cubicBezTo>
                    <a:pt x="87" y="27"/>
                    <a:pt x="77" y="16"/>
                    <a:pt x="66" y="7"/>
                  </a:cubicBezTo>
                  <a:cubicBezTo>
                    <a:pt x="55" y="7"/>
                    <a:pt x="43" y="7"/>
                    <a:pt x="32" y="7"/>
                  </a:cubicBezTo>
                  <a:cubicBezTo>
                    <a:pt x="28" y="10"/>
                    <a:pt x="24" y="13"/>
                    <a:pt x="21" y="18"/>
                  </a:cubicBezTo>
                  <a:cubicBezTo>
                    <a:pt x="16" y="35"/>
                    <a:pt x="20" y="60"/>
                    <a:pt x="19" y="80"/>
                  </a:cubicBezTo>
                  <a:cubicBezTo>
                    <a:pt x="15" y="82"/>
                    <a:pt x="12" y="85"/>
                    <a:pt x="10" y="89"/>
                  </a:cubicBezTo>
                  <a:cubicBezTo>
                    <a:pt x="5" y="103"/>
                    <a:pt x="9" y="126"/>
                    <a:pt x="8" y="143"/>
                  </a:cubicBezTo>
                  <a:cubicBezTo>
                    <a:pt x="11" y="147"/>
                    <a:pt x="14" y="151"/>
                    <a:pt x="19" y="154"/>
                  </a:cubicBezTo>
                  <a:cubicBezTo>
                    <a:pt x="31" y="183"/>
                    <a:pt x="18" y="237"/>
                    <a:pt x="26" y="270"/>
                  </a:cubicBezTo>
                  <a:cubicBezTo>
                    <a:pt x="34" y="280"/>
                    <a:pt x="42" y="289"/>
                    <a:pt x="52" y="297"/>
                  </a:cubicBezTo>
                  <a:cubicBezTo>
                    <a:pt x="54" y="325"/>
                    <a:pt x="49" y="359"/>
                    <a:pt x="55" y="384"/>
                  </a:cubicBezTo>
                  <a:cubicBezTo>
                    <a:pt x="63" y="394"/>
                    <a:pt x="73" y="404"/>
                    <a:pt x="84" y="413"/>
                  </a:cubicBezTo>
                  <a:cubicBezTo>
                    <a:pt x="89" y="413"/>
                    <a:pt x="94" y="413"/>
                    <a:pt x="99" y="413"/>
                  </a:cubicBezTo>
                  <a:cubicBezTo>
                    <a:pt x="92" y="408"/>
                    <a:pt x="97" y="373"/>
                    <a:pt x="92" y="359"/>
                  </a:cubicBezTo>
                  <a:cubicBezTo>
                    <a:pt x="90" y="355"/>
                    <a:pt x="87" y="352"/>
                    <a:pt x="84" y="350"/>
                  </a:cubicBezTo>
                  <a:cubicBezTo>
                    <a:pt x="84" y="343"/>
                    <a:pt x="84" y="335"/>
                    <a:pt x="84" y="328"/>
                  </a:cubicBezTo>
                  <a:cubicBezTo>
                    <a:pt x="88" y="325"/>
                    <a:pt x="92" y="321"/>
                    <a:pt x="95" y="317"/>
                  </a:cubicBezTo>
                  <a:cubicBezTo>
                    <a:pt x="95" y="309"/>
                    <a:pt x="93" y="299"/>
                    <a:pt x="97" y="294"/>
                  </a:cubicBezTo>
                  <a:cubicBezTo>
                    <a:pt x="101" y="293"/>
                    <a:pt x="110" y="297"/>
                    <a:pt x="110" y="292"/>
                  </a:cubicBezTo>
                  <a:cubicBezTo>
                    <a:pt x="105" y="292"/>
                    <a:pt x="99" y="293"/>
                    <a:pt x="99" y="288"/>
                  </a:cubicBezTo>
                  <a:cubicBezTo>
                    <a:pt x="95" y="282"/>
                    <a:pt x="90" y="276"/>
                    <a:pt x="84" y="272"/>
                  </a:cubicBezTo>
                  <a:cubicBezTo>
                    <a:pt x="84" y="271"/>
                    <a:pt x="84" y="269"/>
                    <a:pt x="84" y="268"/>
                  </a:cubicBezTo>
                  <a:cubicBezTo>
                    <a:pt x="89" y="263"/>
                    <a:pt x="101" y="266"/>
                    <a:pt x="110" y="265"/>
                  </a:cubicBezTo>
                  <a:cubicBezTo>
                    <a:pt x="111" y="255"/>
                    <a:pt x="108" y="241"/>
                    <a:pt x="113" y="234"/>
                  </a:cubicBezTo>
                  <a:cubicBezTo>
                    <a:pt x="129" y="234"/>
                    <a:pt x="145" y="234"/>
                    <a:pt x="162" y="234"/>
                  </a:cubicBezTo>
                  <a:cubicBezTo>
                    <a:pt x="161" y="224"/>
                    <a:pt x="164" y="210"/>
                    <a:pt x="159" y="203"/>
                  </a:cubicBezTo>
                  <a:cubicBezTo>
                    <a:pt x="152" y="194"/>
                    <a:pt x="144" y="186"/>
                    <a:pt x="135" y="178"/>
                  </a:cubicBezTo>
                  <a:cubicBezTo>
                    <a:pt x="125" y="165"/>
                    <a:pt x="133" y="133"/>
                    <a:pt x="130" y="112"/>
                  </a:cubicBezTo>
                  <a:cubicBezTo>
                    <a:pt x="137" y="107"/>
                    <a:pt x="143" y="101"/>
                    <a:pt x="148" y="94"/>
                  </a:cubicBezTo>
                  <a:cubicBezTo>
                    <a:pt x="149" y="94"/>
                    <a:pt x="150" y="94"/>
                    <a:pt x="150" y="94"/>
                  </a:cubicBezTo>
                  <a:cubicBezTo>
                    <a:pt x="157" y="89"/>
                    <a:pt x="162" y="84"/>
                    <a:pt x="166" y="78"/>
                  </a:cubicBezTo>
                  <a:cubicBezTo>
                    <a:pt x="165" y="71"/>
                    <a:pt x="169" y="59"/>
                    <a:pt x="164" y="56"/>
                  </a:cubicBezTo>
                  <a:cubicBezTo>
                    <a:pt x="164" y="61"/>
                    <a:pt x="163" y="64"/>
                    <a:pt x="159" y="65"/>
                  </a:cubicBezTo>
                  <a:cubicBezTo>
                    <a:pt x="155" y="67"/>
                    <a:pt x="152" y="70"/>
                    <a:pt x="150" y="74"/>
                  </a:cubicBezTo>
                  <a:cubicBezTo>
                    <a:pt x="146" y="82"/>
                    <a:pt x="120" y="79"/>
                    <a:pt x="113" y="76"/>
                  </a:cubicBezTo>
                  <a:cubicBezTo>
                    <a:pt x="113" y="65"/>
                    <a:pt x="113" y="54"/>
                    <a:pt x="113" y="42"/>
                  </a:cubicBezTo>
                  <a:cubicBezTo>
                    <a:pt x="106" y="42"/>
                    <a:pt x="97" y="44"/>
                    <a:pt x="97" y="3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39" name="Freeform 909"/>
            <p:cNvSpPr>
              <a:spLocks/>
            </p:cNvSpPr>
            <p:nvPr/>
          </p:nvSpPr>
          <p:spPr bwMode="auto">
            <a:xfrm>
              <a:off x="8496300" y="4605338"/>
              <a:ext cx="80963" cy="76200"/>
            </a:xfrm>
            <a:custGeom>
              <a:avLst/>
              <a:gdLst>
                <a:gd name="T0" fmla="*/ 0 w 31"/>
                <a:gd name="T1" fmla="*/ 0 h 31"/>
                <a:gd name="T2" fmla="*/ 2147483647 w 31"/>
                <a:gd name="T3" fmla="*/ 2147483647 h 31"/>
                <a:gd name="T4" fmla="*/ 0 w 31"/>
                <a:gd name="T5" fmla="*/ 0 h 31"/>
                <a:gd name="T6" fmla="*/ 0 60000 65536"/>
                <a:gd name="T7" fmla="*/ 0 60000 65536"/>
                <a:gd name="T8" fmla="*/ 0 60000 65536"/>
                <a:gd name="T9" fmla="*/ 0 w 31"/>
                <a:gd name="T10" fmla="*/ 0 h 31"/>
                <a:gd name="T11" fmla="*/ 31 w 31"/>
                <a:gd name="T12" fmla="*/ 31 h 31"/>
              </a:gdLst>
              <a:ahLst/>
              <a:cxnLst>
                <a:cxn ang="T6">
                  <a:pos x="T0" y="T1"/>
                </a:cxn>
                <a:cxn ang="T7">
                  <a:pos x="T2" y="T3"/>
                </a:cxn>
                <a:cxn ang="T8">
                  <a:pos x="T4" y="T5"/>
                </a:cxn>
              </a:cxnLst>
              <a:rect l="T9" t="T10" r="T11" b="T12"/>
              <a:pathLst>
                <a:path w="31" h="31">
                  <a:moveTo>
                    <a:pt x="0" y="0"/>
                  </a:moveTo>
                  <a:cubicBezTo>
                    <a:pt x="11" y="9"/>
                    <a:pt x="21" y="20"/>
                    <a:pt x="31" y="31"/>
                  </a:cubicBezTo>
                  <a:cubicBezTo>
                    <a:pt x="20" y="22"/>
                    <a:pt x="9" y="11"/>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40" name="Freeform 910"/>
            <p:cNvSpPr>
              <a:spLocks/>
            </p:cNvSpPr>
            <p:nvPr/>
          </p:nvSpPr>
          <p:spPr bwMode="auto">
            <a:xfrm>
              <a:off x="8716963" y="4746625"/>
              <a:ext cx="23812" cy="22225"/>
            </a:xfrm>
            <a:custGeom>
              <a:avLst/>
              <a:gdLst>
                <a:gd name="T0" fmla="*/ 0 w 9"/>
                <a:gd name="T1" fmla="*/ 2147483647 h 9"/>
                <a:gd name="T2" fmla="*/ 2147483647 w 9"/>
                <a:gd name="T3" fmla="*/ 0 h 9"/>
                <a:gd name="T4" fmla="*/ 0 w 9"/>
                <a:gd name="T5" fmla="*/ 2147483647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9"/>
                  </a:moveTo>
                  <a:cubicBezTo>
                    <a:pt x="2" y="5"/>
                    <a:pt x="5" y="2"/>
                    <a:pt x="9" y="0"/>
                  </a:cubicBezTo>
                  <a:cubicBezTo>
                    <a:pt x="7" y="4"/>
                    <a:pt x="4" y="7"/>
                    <a:pt x="0" y="9"/>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41" name="Freeform 911"/>
            <p:cNvSpPr>
              <a:spLocks/>
            </p:cNvSpPr>
            <p:nvPr/>
          </p:nvSpPr>
          <p:spPr bwMode="auto">
            <a:xfrm>
              <a:off x="8716963" y="4778375"/>
              <a:ext cx="41275" cy="38100"/>
            </a:xfrm>
            <a:custGeom>
              <a:avLst/>
              <a:gdLst>
                <a:gd name="T0" fmla="*/ 0 w 16"/>
                <a:gd name="T1" fmla="*/ 2147483647 h 16"/>
                <a:gd name="T2" fmla="*/ 2147483647 w 16"/>
                <a:gd name="T3" fmla="*/ 0 h 16"/>
                <a:gd name="T4" fmla="*/ 0 w 16"/>
                <a:gd name="T5" fmla="*/ 2147483647 h 16"/>
                <a:gd name="T6" fmla="*/ 0 60000 65536"/>
                <a:gd name="T7" fmla="*/ 0 60000 65536"/>
                <a:gd name="T8" fmla="*/ 0 60000 65536"/>
                <a:gd name="T9" fmla="*/ 0 w 16"/>
                <a:gd name="T10" fmla="*/ 0 h 16"/>
                <a:gd name="T11" fmla="*/ 16 w 16"/>
                <a:gd name="T12" fmla="*/ 16 h 16"/>
              </a:gdLst>
              <a:ahLst/>
              <a:cxnLst>
                <a:cxn ang="T6">
                  <a:pos x="T0" y="T1"/>
                </a:cxn>
                <a:cxn ang="T7">
                  <a:pos x="T2" y="T3"/>
                </a:cxn>
                <a:cxn ang="T8">
                  <a:pos x="T4" y="T5"/>
                </a:cxn>
              </a:cxnLst>
              <a:rect l="T9" t="T10" r="T11" b="T12"/>
              <a:pathLst>
                <a:path w="16" h="16">
                  <a:moveTo>
                    <a:pt x="0" y="16"/>
                  </a:moveTo>
                  <a:cubicBezTo>
                    <a:pt x="5" y="10"/>
                    <a:pt x="10" y="4"/>
                    <a:pt x="16" y="0"/>
                  </a:cubicBezTo>
                  <a:cubicBezTo>
                    <a:pt x="12" y="6"/>
                    <a:pt x="7" y="11"/>
                    <a:pt x="0" y="16"/>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42" name="Freeform 912"/>
            <p:cNvSpPr>
              <a:spLocks/>
            </p:cNvSpPr>
            <p:nvPr/>
          </p:nvSpPr>
          <p:spPr bwMode="auto">
            <a:xfrm>
              <a:off x="8664575" y="4816475"/>
              <a:ext cx="46038" cy="44450"/>
            </a:xfrm>
            <a:custGeom>
              <a:avLst/>
              <a:gdLst>
                <a:gd name="T0" fmla="*/ 0 w 18"/>
                <a:gd name="T1" fmla="*/ 2147483647 h 18"/>
                <a:gd name="T2" fmla="*/ 2147483647 w 18"/>
                <a:gd name="T3" fmla="*/ 0 h 18"/>
                <a:gd name="T4" fmla="*/ 0 w 18"/>
                <a:gd name="T5" fmla="*/ 2147483647 h 18"/>
                <a:gd name="T6" fmla="*/ 0 60000 65536"/>
                <a:gd name="T7" fmla="*/ 0 60000 65536"/>
                <a:gd name="T8" fmla="*/ 0 60000 65536"/>
                <a:gd name="T9" fmla="*/ 0 w 18"/>
                <a:gd name="T10" fmla="*/ 0 h 18"/>
                <a:gd name="T11" fmla="*/ 18 w 18"/>
                <a:gd name="T12" fmla="*/ 18 h 18"/>
              </a:gdLst>
              <a:ahLst/>
              <a:cxnLst>
                <a:cxn ang="T6">
                  <a:pos x="T0" y="T1"/>
                </a:cxn>
                <a:cxn ang="T7">
                  <a:pos x="T2" y="T3"/>
                </a:cxn>
                <a:cxn ang="T8">
                  <a:pos x="T4" y="T5"/>
                </a:cxn>
              </a:cxnLst>
              <a:rect l="T9" t="T10" r="T11" b="T12"/>
              <a:pathLst>
                <a:path w="18" h="18">
                  <a:moveTo>
                    <a:pt x="0" y="18"/>
                  </a:moveTo>
                  <a:cubicBezTo>
                    <a:pt x="5" y="11"/>
                    <a:pt x="11" y="5"/>
                    <a:pt x="18" y="0"/>
                  </a:cubicBezTo>
                  <a:cubicBezTo>
                    <a:pt x="13" y="7"/>
                    <a:pt x="7" y="13"/>
                    <a:pt x="0" y="1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43" name="Freeform 913"/>
            <p:cNvSpPr>
              <a:spLocks/>
            </p:cNvSpPr>
            <p:nvPr/>
          </p:nvSpPr>
          <p:spPr bwMode="auto">
            <a:xfrm>
              <a:off x="8678863" y="5019675"/>
              <a:ext cx="61912" cy="61913"/>
            </a:xfrm>
            <a:custGeom>
              <a:avLst/>
              <a:gdLst>
                <a:gd name="T0" fmla="*/ 0 w 24"/>
                <a:gd name="T1" fmla="*/ 0 h 25"/>
                <a:gd name="T2" fmla="*/ 2147483647 w 24"/>
                <a:gd name="T3" fmla="*/ 2147483647 h 25"/>
                <a:gd name="T4" fmla="*/ 0 w 24"/>
                <a:gd name="T5" fmla="*/ 0 h 25"/>
                <a:gd name="T6" fmla="*/ 0 60000 65536"/>
                <a:gd name="T7" fmla="*/ 0 60000 65536"/>
                <a:gd name="T8" fmla="*/ 0 60000 65536"/>
                <a:gd name="T9" fmla="*/ 0 w 24"/>
                <a:gd name="T10" fmla="*/ 0 h 25"/>
                <a:gd name="T11" fmla="*/ 24 w 24"/>
                <a:gd name="T12" fmla="*/ 25 h 25"/>
              </a:gdLst>
              <a:ahLst/>
              <a:cxnLst>
                <a:cxn ang="T6">
                  <a:pos x="T0" y="T1"/>
                </a:cxn>
                <a:cxn ang="T7">
                  <a:pos x="T2" y="T3"/>
                </a:cxn>
                <a:cxn ang="T8">
                  <a:pos x="T4" y="T5"/>
                </a:cxn>
              </a:cxnLst>
              <a:rect l="T9" t="T10" r="T11" b="T12"/>
              <a:pathLst>
                <a:path w="24" h="25">
                  <a:moveTo>
                    <a:pt x="0" y="0"/>
                  </a:moveTo>
                  <a:cubicBezTo>
                    <a:pt x="9" y="8"/>
                    <a:pt x="17" y="16"/>
                    <a:pt x="24" y="25"/>
                  </a:cubicBezTo>
                  <a:cubicBezTo>
                    <a:pt x="15" y="18"/>
                    <a:pt x="7" y="10"/>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44" name="Freeform 914"/>
            <p:cNvSpPr>
              <a:spLocks/>
            </p:cNvSpPr>
            <p:nvPr/>
          </p:nvSpPr>
          <p:spPr bwMode="auto">
            <a:xfrm>
              <a:off x="8543925" y="5249863"/>
              <a:ext cx="38100" cy="38100"/>
            </a:xfrm>
            <a:custGeom>
              <a:avLst/>
              <a:gdLst>
                <a:gd name="T0" fmla="*/ 0 w 15"/>
                <a:gd name="T1" fmla="*/ 0 h 16"/>
                <a:gd name="T2" fmla="*/ 2147483647 w 15"/>
                <a:gd name="T3" fmla="*/ 2147483647 h 16"/>
                <a:gd name="T4" fmla="*/ 0 w 15"/>
                <a:gd name="T5" fmla="*/ 0 h 16"/>
                <a:gd name="T6" fmla="*/ 0 60000 65536"/>
                <a:gd name="T7" fmla="*/ 0 60000 65536"/>
                <a:gd name="T8" fmla="*/ 0 60000 65536"/>
                <a:gd name="T9" fmla="*/ 0 w 15"/>
                <a:gd name="T10" fmla="*/ 0 h 16"/>
                <a:gd name="T11" fmla="*/ 15 w 15"/>
                <a:gd name="T12" fmla="*/ 16 h 16"/>
              </a:gdLst>
              <a:ahLst/>
              <a:cxnLst>
                <a:cxn ang="T6">
                  <a:pos x="T0" y="T1"/>
                </a:cxn>
                <a:cxn ang="T7">
                  <a:pos x="T2" y="T3"/>
                </a:cxn>
                <a:cxn ang="T8">
                  <a:pos x="T4" y="T5"/>
                </a:cxn>
              </a:cxnLst>
              <a:rect l="T9" t="T10" r="T11" b="T12"/>
              <a:pathLst>
                <a:path w="15" h="16">
                  <a:moveTo>
                    <a:pt x="0" y="0"/>
                  </a:moveTo>
                  <a:cubicBezTo>
                    <a:pt x="6" y="4"/>
                    <a:pt x="11" y="10"/>
                    <a:pt x="15" y="16"/>
                  </a:cubicBezTo>
                  <a:cubicBezTo>
                    <a:pt x="9" y="11"/>
                    <a:pt x="4" y="6"/>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45" name="Freeform 915"/>
            <p:cNvSpPr>
              <a:spLocks/>
            </p:cNvSpPr>
            <p:nvPr/>
          </p:nvSpPr>
          <p:spPr bwMode="auto">
            <a:xfrm>
              <a:off x="8543925" y="5357813"/>
              <a:ext cx="28575" cy="26987"/>
            </a:xfrm>
            <a:custGeom>
              <a:avLst/>
              <a:gdLst>
                <a:gd name="T0" fmla="*/ 0 w 11"/>
                <a:gd name="T1" fmla="*/ 2147483647 h 11"/>
                <a:gd name="T2" fmla="*/ 2147483647 w 11"/>
                <a:gd name="T3" fmla="*/ 0 h 11"/>
                <a:gd name="T4" fmla="*/ 0 w 11"/>
                <a:gd name="T5" fmla="*/ 2147483647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11"/>
                  </a:moveTo>
                  <a:cubicBezTo>
                    <a:pt x="2" y="6"/>
                    <a:pt x="6" y="2"/>
                    <a:pt x="11" y="0"/>
                  </a:cubicBezTo>
                  <a:cubicBezTo>
                    <a:pt x="8" y="4"/>
                    <a:pt x="4" y="8"/>
                    <a:pt x="0" y="1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46" name="Freeform 916"/>
            <p:cNvSpPr>
              <a:spLocks/>
            </p:cNvSpPr>
            <p:nvPr/>
          </p:nvSpPr>
          <p:spPr bwMode="auto">
            <a:xfrm>
              <a:off x="8543925" y="5438775"/>
              <a:ext cx="20638" cy="20638"/>
            </a:xfrm>
            <a:custGeom>
              <a:avLst/>
              <a:gdLst>
                <a:gd name="T0" fmla="*/ 0 w 8"/>
                <a:gd name="T1" fmla="*/ 0 h 9"/>
                <a:gd name="T2" fmla="*/ 2147483647 w 8"/>
                <a:gd name="T3" fmla="*/ 2147483647 h 9"/>
                <a:gd name="T4" fmla="*/ 0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0"/>
                  </a:moveTo>
                  <a:cubicBezTo>
                    <a:pt x="3" y="2"/>
                    <a:pt x="6" y="5"/>
                    <a:pt x="8" y="9"/>
                  </a:cubicBezTo>
                  <a:cubicBezTo>
                    <a:pt x="5" y="7"/>
                    <a:pt x="2" y="4"/>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47" name="Freeform 917"/>
            <p:cNvSpPr>
              <a:spLocks/>
            </p:cNvSpPr>
            <p:nvPr/>
          </p:nvSpPr>
          <p:spPr bwMode="auto">
            <a:xfrm>
              <a:off x="8467725" y="5519738"/>
              <a:ext cx="76200" cy="71437"/>
            </a:xfrm>
            <a:custGeom>
              <a:avLst/>
              <a:gdLst>
                <a:gd name="T0" fmla="*/ 2147483647 w 29"/>
                <a:gd name="T1" fmla="*/ 2147483647 h 29"/>
                <a:gd name="T2" fmla="*/ 0 w 29"/>
                <a:gd name="T3" fmla="*/ 0 h 29"/>
                <a:gd name="T4" fmla="*/ 2147483647 w 29"/>
                <a:gd name="T5" fmla="*/ 2147483647 h 29"/>
                <a:gd name="T6" fmla="*/ 0 60000 65536"/>
                <a:gd name="T7" fmla="*/ 0 60000 65536"/>
                <a:gd name="T8" fmla="*/ 0 60000 65536"/>
                <a:gd name="T9" fmla="*/ 0 w 29"/>
                <a:gd name="T10" fmla="*/ 0 h 29"/>
                <a:gd name="T11" fmla="*/ 29 w 29"/>
                <a:gd name="T12" fmla="*/ 29 h 29"/>
              </a:gdLst>
              <a:ahLst/>
              <a:cxnLst>
                <a:cxn ang="T6">
                  <a:pos x="T0" y="T1"/>
                </a:cxn>
                <a:cxn ang="T7">
                  <a:pos x="T2" y="T3"/>
                </a:cxn>
                <a:cxn ang="T8">
                  <a:pos x="T4" y="T5"/>
                </a:cxn>
              </a:cxnLst>
              <a:rect l="T9" t="T10" r="T11" b="T12"/>
              <a:pathLst>
                <a:path w="29" h="29">
                  <a:moveTo>
                    <a:pt x="29" y="29"/>
                  </a:moveTo>
                  <a:cubicBezTo>
                    <a:pt x="18" y="20"/>
                    <a:pt x="8" y="10"/>
                    <a:pt x="0" y="0"/>
                  </a:cubicBezTo>
                  <a:cubicBezTo>
                    <a:pt x="10" y="8"/>
                    <a:pt x="20" y="18"/>
                    <a:pt x="29" y="29"/>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48" name="Freeform 918"/>
            <p:cNvSpPr>
              <a:spLocks/>
            </p:cNvSpPr>
            <p:nvPr/>
          </p:nvSpPr>
          <p:spPr bwMode="auto">
            <a:xfrm>
              <a:off x="8391525" y="5243513"/>
              <a:ext cx="68263" cy="66675"/>
            </a:xfrm>
            <a:custGeom>
              <a:avLst/>
              <a:gdLst>
                <a:gd name="T0" fmla="*/ 2147483647 w 26"/>
                <a:gd name="T1" fmla="*/ 2147483647 h 27"/>
                <a:gd name="T2" fmla="*/ 0 w 26"/>
                <a:gd name="T3" fmla="*/ 0 h 27"/>
                <a:gd name="T4" fmla="*/ 2147483647 w 26"/>
                <a:gd name="T5" fmla="*/ 2147483647 h 27"/>
                <a:gd name="T6" fmla="*/ 0 60000 65536"/>
                <a:gd name="T7" fmla="*/ 0 60000 65536"/>
                <a:gd name="T8" fmla="*/ 0 60000 65536"/>
                <a:gd name="T9" fmla="*/ 0 w 26"/>
                <a:gd name="T10" fmla="*/ 0 h 27"/>
                <a:gd name="T11" fmla="*/ 26 w 26"/>
                <a:gd name="T12" fmla="*/ 27 h 27"/>
              </a:gdLst>
              <a:ahLst/>
              <a:cxnLst>
                <a:cxn ang="T6">
                  <a:pos x="T0" y="T1"/>
                </a:cxn>
                <a:cxn ang="T7">
                  <a:pos x="T2" y="T3"/>
                </a:cxn>
                <a:cxn ang="T8">
                  <a:pos x="T4" y="T5"/>
                </a:cxn>
              </a:cxnLst>
              <a:rect l="T9" t="T10" r="T11" b="T12"/>
              <a:pathLst>
                <a:path w="26" h="27">
                  <a:moveTo>
                    <a:pt x="26" y="27"/>
                  </a:moveTo>
                  <a:cubicBezTo>
                    <a:pt x="16" y="19"/>
                    <a:pt x="8" y="10"/>
                    <a:pt x="0" y="0"/>
                  </a:cubicBezTo>
                  <a:cubicBezTo>
                    <a:pt x="9" y="8"/>
                    <a:pt x="18" y="17"/>
                    <a:pt x="26" y="27"/>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49" name="Freeform 919"/>
            <p:cNvSpPr>
              <a:spLocks/>
            </p:cNvSpPr>
            <p:nvPr/>
          </p:nvSpPr>
          <p:spPr bwMode="auto">
            <a:xfrm>
              <a:off x="8343900" y="4935538"/>
              <a:ext cx="28575" cy="26987"/>
            </a:xfrm>
            <a:custGeom>
              <a:avLst/>
              <a:gdLst>
                <a:gd name="T0" fmla="*/ 2147483647 w 11"/>
                <a:gd name="T1" fmla="*/ 2147483647 h 11"/>
                <a:gd name="T2" fmla="*/ 0 w 11"/>
                <a:gd name="T3" fmla="*/ 0 h 11"/>
                <a:gd name="T4" fmla="*/ 2147483647 w 11"/>
                <a:gd name="T5" fmla="*/ 2147483647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11" y="11"/>
                  </a:moveTo>
                  <a:cubicBezTo>
                    <a:pt x="6" y="8"/>
                    <a:pt x="3" y="4"/>
                    <a:pt x="0" y="0"/>
                  </a:cubicBezTo>
                  <a:cubicBezTo>
                    <a:pt x="4" y="3"/>
                    <a:pt x="8" y="6"/>
                    <a:pt x="11" y="1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50" name="Freeform 920"/>
            <p:cNvSpPr>
              <a:spLocks/>
            </p:cNvSpPr>
            <p:nvPr/>
          </p:nvSpPr>
          <p:spPr bwMode="auto">
            <a:xfrm>
              <a:off x="8348663" y="4783138"/>
              <a:ext cx="23812" cy="20637"/>
            </a:xfrm>
            <a:custGeom>
              <a:avLst/>
              <a:gdLst>
                <a:gd name="T0" fmla="*/ 0 w 9"/>
                <a:gd name="T1" fmla="*/ 2147483647 h 9"/>
                <a:gd name="T2" fmla="*/ 2147483647 w 9"/>
                <a:gd name="T3" fmla="*/ 0 h 9"/>
                <a:gd name="T4" fmla="*/ 0 w 9"/>
                <a:gd name="T5" fmla="*/ 2147483647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9"/>
                  </a:moveTo>
                  <a:cubicBezTo>
                    <a:pt x="2" y="5"/>
                    <a:pt x="5" y="2"/>
                    <a:pt x="9" y="0"/>
                  </a:cubicBezTo>
                  <a:cubicBezTo>
                    <a:pt x="7" y="4"/>
                    <a:pt x="4" y="7"/>
                    <a:pt x="0" y="9"/>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51" name="Freeform 921"/>
            <p:cNvSpPr>
              <a:spLocks/>
            </p:cNvSpPr>
            <p:nvPr/>
          </p:nvSpPr>
          <p:spPr bwMode="auto">
            <a:xfrm>
              <a:off x="8377238" y="4605338"/>
              <a:ext cx="30162" cy="26987"/>
            </a:xfrm>
            <a:custGeom>
              <a:avLst/>
              <a:gdLst>
                <a:gd name="T0" fmla="*/ 0 w 11"/>
                <a:gd name="T1" fmla="*/ 2147483647 h 11"/>
                <a:gd name="T2" fmla="*/ 2147483647 w 11"/>
                <a:gd name="T3" fmla="*/ 0 h 11"/>
                <a:gd name="T4" fmla="*/ 0 w 11"/>
                <a:gd name="T5" fmla="*/ 2147483647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11"/>
                  </a:moveTo>
                  <a:cubicBezTo>
                    <a:pt x="3" y="6"/>
                    <a:pt x="7" y="3"/>
                    <a:pt x="11" y="0"/>
                  </a:cubicBezTo>
                  <a:cubicBezTo>
                    <a:pt x="9" y="4"/>
                    <a:pt x="5" y="8"/>
                    <a:pt x="0" y="1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52" name="Freeform 924"/>
            <p:cNvSpPr>
              <a:spLocks/>
            </p:cNvSpPr>
            <p:nvPr/>
          </p:nvSpPr>
          <p:spPr bwMode="auto">
            <a:xfrm>
              <a:off x="5945188" y="4687888"/>
              <a:ext cx="52387" cy="50800"/>
            </a:xfrm>
            <a:custGeom>
              <a:avLst/>
              <a:gdLst>
                <a:gd name="T0" fmla="*/ 2147483647 w 20"/>
                <a:gd name="T1" fmla="*/ 2147483647 h 21"/>
                <a:gd name="T2" fmla="*/ 2147483647 w 20"/>
                <a:gd name="T3" fmla="*/ 2147483647 h 21"/>
                <a:gd name="T4" fmla="*/ 2147483647 w 20"/>
                <a:gd name="T5" fmla="*/ 2147483647 h 21"/>
                <a:gd name="T6" fmla="*/ 0 60000 65536"/>
                <a:gd name="T7" fmla="*/ 0 60000 65536"/>
                <a:gd name="T8" fmla="*/ 0 60000 65536"/>
                <a:gd name="T9" fmla="*/ 0 w 20"/>
                <a:gd name="T10" fmla="*/ 0 h 21"/>
                <a:gd name="T11" fmla="*/ 20 w 20"/>
                <a:gd name="T12" fmla="*/ 21 h 21"/>
              </a:gdLst>
              <a:ahLst/>
              <a:cxnLst>
                <a:cxn ang="T6">
                  <a:pos x="T0" y="T1"/>
                </a:cxn>
                <a:cxn ang="T7">
                  <a:pos x="T2" y="T3"/>
                </a:cxn>
                <a:cxn ang="T8">
                  <a:pos x="T4" y="T5"/>
                </a:cxn>
              </a:cxnLst>
              <a:rect l="T9" t="T10" r="T11" b="T12"/>
              <a:pathLst>
                <a:path w="20" h="21">
                  <a:moveTo>
                    <a:pt x="3" y="4"/>
                  </a:moveTo>
                  <a:cubicBezTo>
                    <a:pt x="0" y="0"/>
                    <a:pt x="15" y="12"/>
                    <a:pt x="17" y="17"/>
                  </a:cubicBezTo>
                  <a:cubicBezTo>
                    <a:pt x="20" y="21"/>
                    <a:pt x="5" y="9"/>
                    <a:pt x="3" y="4"/>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53" name="Freeform 930"/>
            <p:cNvSpPr>
              <a:spLocks noEditPoints="1"/>
            </p:cNvSpPr>
            <p:nvPr/>
          </p:nvSpPr>
          <p:spPr bwMode="auto">
            <a:xfrm>
              <a:off x="8672513" y="4870450"/>
              <a:ext cx="152400" cy="166688"/>
            </a:xfrm>
            <a:custGeom>
              <a:avLst/>
              <a:gdLst>
                <a:gd name="T0" fmla="*/ 2147483647 w 58"/>
                <a:gd name="T1" fmla="*/ 0 h 69"/>
                <a:gd name="T2" fmla="*/ 2147483647 w 58"/>
                <a:gd name="T3" fmla="*/ 2147483647 h 69"/>
                <a:gd name="T4" fmla="*/ 2147483647 w 58"/>
                <a:gd name="T5" fmla="*/ 2147483647 h 69"/>
                <a:gd name="T6" fmla="*/ 2147483647 w 58"/>
                <a:gd name="T7" fmla="*/ 0 h 69"/>
                <a:gd name="T8" fmla="*/ 2147483647 w 58"/>
                <a:gd name="T9" fmla="*/ 2147483647 h 69"/>
                <a:gd name="T10" fmla="*/ 2147483647 w 58"/>
                <a:gd name="T11" fmla="*/ 2147483647 h 69"/>
                <a:gd name="T12" fmla="*/ 2147483647 w 58"/>
                <a:gd name="T13" fmla="*/ 2147483647 h 69"/>
                <a:gd name="T14" fmla="*/ 2147483647 w 58"/>
                <a:gd name="T15" fmla="*/ 2147483647 h 69"/>
                <a:gd name="T16" fmla="*/ 2147483647 w 58"/>
                <a:gd name="T17" fmla="*/ 2147483647 h 69"/>
                <a:gd name="T18" fmla="*/ 2147483647 w 58"/>
                <a:gd name="T19" fmla="*/ 2147483647 h 69"/>
                <a:gd name="T20" fmla="*/ 2147483647 w 58"/>
                <a:gd name="T21" fmla="*/ 2147483647 h 69"/>
                <a:gd name="T22" fmla="*/ 2147483647 w 58"/>
                <a:gd name="T23" fmla="*/ 2147483647 h 69"/>
                <a:gd name="T24" fmla="*/ 2147483647 w 58"/>
                <a:gd name="T25" fmla="*/ 2147483647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
                <a:gd name="T40" fmla="*/ 0 h 69"/>
                <a:gd name="T41" fmla="*/ 58 w 58"/>
                <a:gd name="T42" fmla="*/ 69 h 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 h="69">
                  <a:moveTo>
                    <a:pt x="4" y="0"/>
                  </a:moveTo>
                  <a:cubicBezTo>
                    <a:pt x="19" y="15"/>
                    <a:pt x="47" y="18"/>
                    <a:pt x="58" y="38"/>
                  </a:cubicBezTo>
                  <a:cubicBezTo>
                    <a:pt x="52" y="52"/>
                    <a:pt x="38" y="57"/>
                    <a:pt x="31" y="69"/>
                  </a:cubicBezTo>
                  <a:cubicBezTo>
                    <a:pt x="7" y="61"/>
                    <a:pt x="0" y="36"/>
                    <a:pt x="4" y="0"/>
                  </a:cubicBezTo>
                  <a:close/>
                  <a:moveTo>
                    <a:pt x="22" y="18"/>
                  </a:moveTo>
                  <a:cubicBezTo>
                    <a:pt x="18" y="13"/>
                    <a:pt x="10" y="2"/>
                    <a:pt x="6" y="5"/>
                  </a:cubicBezTo>
                  <a:cubicBezTo>
                    <a:pt x="6" y="19"/>
                    <a:pt x="6" y="33"/>
                    <a:pt x="6" y="47"/>
                  </a:cubicBezTo>
                  <a:cubicBezTo>
                    <a:pt x="10" y="47"/>
                    <a:pt x="12" y="49"/>
                    <a:pt x="13" y="51"/>
                  </a:cubicBezTo>
                  <a:cubicBezTo>
                    <a:pt x="18" y="57"/>
                    <a:pt x="22" y="65"/>
                    <a:pt x="31" y="67"/>
                  </a:cubicBezTo>
                  <a:cubicBezTo>
                    <a:pt x="38" y="57"/>
                    <a:pt x="48" y="50"/>
                    <a:pt x="55" y="40"/>
                  </a:cubicBezTo>
                  <a:cubicBezTo>
                    <a:pt x="55" y="39"/>
                    <a:pt x="55" y="39"/>
                    <a:pt x="55" y="38"/>
                  </a:cubicBezTo>
                  <a:cubicBezTo>
                    <a:pt x="50" y="30"/>
                    <a:pt x="43" y="24"/>
                    <a:pt x="35" y="18"/>
                  </a:cubicBezTo>
                  <a:cubicBezTo>
                    <a:pt x="31" y="18"/>
                    <a:pt x="26" y="18"/>
                    <a:pt x="22" y="1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54" name="Freeform 931"/>
            <p:cNvSpPr>
              <a:spLocks/>
            </p:cNvSpPr>
            <p:nvPr/>
          </p:nvSpPr>
          <p:spPr bwMode="auto">
            <a:xfrm>
              <a:off x="8688388" y="4875213"/>
              <a:ext cx="41275" cy="38100"/>
            </a:xfrm>
            <a:custGeom>
              <a:avLst/>
              <a:gdLst>
                <a:gd name="T0" fmla="*/ 0 w 16"/>
                <a:gd name="T1" fmla="*/ 2147483647 h 16"/>
                <a:gd name="T2" fmla="*/ 2147483647 w 16"/>
                <a:gd name="T3" fmla="*/ 2147483647 h 16"/>
                <a:gd name="T4" fmla="*/ 0 w 16"/>
                <a:gd name="T5" fmla="*/ 2147483647 h 16"/>
                <a:gd name="T6" fmla="*/ 0 60000 65536"/>
                <a:gd name="T7" fmla="*/ 0 60000 65536"/>
                <a:gd name="T8" fmla="*/ 0 60000 65536"/>
                <a:gd name="T9" fmla="*/ 0 w 16"/>
                <a:gd name="T10" fmla="*/ 0 h 16"/>
                <a:gd name="T11" fmla="*/ 16 w 16"/>
                <a:gd name="T12" fmla="*/ 16 h 16"/>
              </a:gdLst>
              <a:ahLst/>
              <a:cxnLst>
                <a:cxn ang="T6">
                  <a:pos x="T0" y="T1"/>
                </a:cxn>
                <a:cxn ang="T7">
                  <a:pos x="T2" y="T3"/>
                </a:cxn>
                <a:cxn ang="T8">
                  <a:pos x="T4" y="T5"/>
                </a:cxn>
              </a:cxnLst>
              <a:rect l="T9" t="T10" r="T11" b="T12"/>
              <a:pathLst>
                <a:path w="16" h="16">
                  <a:moveTo>
                    <a:pt x="0" y="3"/>
                  </a:moveTo>
                  <a:cubicBezTo>
                    <a:pt x="4" y="0"/>
                    <a:pt x="12" y="11"/>
                    <a:pt x="16" y="16"/>
                  </a:cubicBezTo>
                  <a:cubicBezTo>
                    <a:pt x="9" y="13"/>
                    <a:pt x="7" y="6"/>
                    <a:pt x="0" y="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55" name="Freeform 932"/>
            <p:cNvSpPr>
              <a:spLocks/>
            </p:cNvSpPr>
            <p:nvPr/>
          </p:nvSpPr>
          <p:spPr bwMode="auto">
            <a:xfrm>
              <a:off x="8764588" y="4913313"/>
              <a:ext cx="52387" cy="49212"/>
            </a:xfrm>
            <a:custGeom>
              <a:avLst/>
              <a:gdLst>
                <a:gd name="T0" fmla="*/ 0 w 20"/>
                <a:gd name="T1" fmla="*/ 0 h 20"/>
                <a:gd name="T2" fmla="*/ 2147483647 w 20"/>
                <a:gd name="T3" fmla="*/ 2147483647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0"/>
                  </a:moveTo>
                  <a:cubicBezTo>
                    <a:pt x="8" y="6"/>
                    <a:pt x="15" y="12"/>
                    <a:pt x="20" y="20"/>
                  </a:cubicBezTo>
                  <a:cubicBezTo>
                    <a:pt x="13" y="14"/>
                    <a:pt x="6" y="8"/>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56" name="Freeform 933"/>
            <p:cNvSpPr>
              <a:spLocks/>
            </p:cNvSpPr>
            <p:nvPr/>
          </p:nvSpPr>
          <p:spPr bwMode="auto">
            <a:xfrm>
              <a:off x="8705850" y="4967288"/>
              <a:ext cx="111125" cy="65087"/>
            </a:xfrm>
            <a:custGeom>
              <a:avLst/>
              <a:gdLst>
                <a:gd name="T0" fmla="*/ 0 w 42"/>
                <a:gd name="T1" fmla="*/ 2147483647 h 27"/>
                <a:gd name="T2" fmla="*/ 2147483647 w 42"/>
                <a:gd name="T3" fmla="*/ 2147483647 h 27"/>
                <a:gd name="T4" fmla="*/ 2147483647 w 42"/>
                <a:gd name="T5" fmla="*/ 0 h 27"/>
                <a:gd name="T6" fmla="*/ 2147483647 w 42"/>
                <a:gd name="T7" fmla="*/ 2147483647 h 27"/>
                <a:gd name="T8" fmla="*/ 0 w 42"/>
                <a:gd name="T9" fmla="*/ 2147483647 h 27"/>
                <a:gd name="T10" fmla="*/ 0 60000 65536"/>
                <a:gd name="T11" fmla="*/ 0 60000 65536"/>
                <a:gd name="T12" fmla="*/ 0 60000 65536"/>
                <a:gd name="T13" fmla="*/ 0 60000 65536"/>
                <a:gd name="T14" fmla="*/ 0 60000 65536"/>
                <a:gd name="T15" fmla="*/ 0 w 42"/>
                <a:gd name="T16" fmla="*/ 0 h 27"/>
                <a:gd name="T17" fmla="*/ 42 w 42"/>
                <a:gd name="T18" fmla="*/ 27 h 27"/>
              </a:gdLst>
              <a:ahLst/>
              <a:cxnLst>
                <a:cxn ang="T10">
                  <a:pos x="T0" y="T1"/>
                </a:cxn>
                <a:cxn ang="T11">
                  <a:pos x="T2" y="T3"/>
                </a:cxn>
                <a:cxn ang="T12">
                  <a:pos x="T4" y="T5"/>
                </a:cxn>
                <a:cxn ang="T13">
                  <a:pos x="T6" y="T7"/>
                </a:cxn>
                <a:cxn ang="T14">
                  <a:pos x="T8" y="T9"/>
                </a:cxn>
              </a:cxnLst>
              <a:rect l="T15" t="T16" r="T17" b="T18"/>
              <a:pathLst>
                <a:path w="42" h="27">
                  <a:moveTo>
                    <a:pt x="0" y="11"/>
                  </a:moveTo>
                  <a:cubicBezTo>
                    <a:pt x="7" y="14"/>
                    <a:pt x="9" y="22"/>
                    <a:pt x="16" y="25"/>
                  </a:cubicBezTo>
                  <a:cubicBezTo>
                    <a:pt x="26" y="18"/>
                    <a:pt x="32" y="7"/>
                    <a:pt x="42" y="0"/>
                  </a:cubicBezTo>
                  <a:cubicBezTo>
                    <a:pt x="35" y="10"/>
                    <a:pt x="25" y="17"/>
                    <a:pt x="18" y="27"/>
                  </a:cubicBezTo>
                  <a:cubicBezTo>
                    <a:pt x="9" y="25"/>
                    <a:pt x="5" y="17"/>
                    <a:pt x="0" y="1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57" name="Freeform 934"/>
            <p:cNvSpPr>
              <a:spLocks/>
            </p:cNvSpPr>
            <p:nvPr/>
          </p:nvSpPr>
          <p:spPr bwMode="auto">
            <a:xfrm>
              <a:off x="8359775" y="5249863"/>
              <a:ext cx="76200" cy="69850"/>
            </a:xfrm>
            <a:custGeom>
              <a:avLst/>
              <a:gdLst>
                <a:gd name="T0" fmla="*/ 0 w 29"/>
                <a:gd name="T1" fmla="*/ 0 h 29"/>
                <a:gd name="T2" fmla="*/ 2147483647 w 29"/>
                <a:gd name="T3" fmla="*/ 2147483647 h 29"/>
                <a:gd name="T4" fmla="*/ 0 w 29"/>
                <a:gd name="T5" fmla="*/ 0 h 29"/>
                <a:gd name="T6" fmla="*/ 0 60000 65536"/>
                <a:gd name="T7" fmla="*/ 0 60000 65536"/>
                <a:gd name="T8" fmla="*/ 0 60000 65536"/>
                <a:gd name="T9" fmla="*/ 0 w 29"/>
                <a:gd name="T10" fmla="*/ 0 h 29"/>
                <a:gd name="T11" fmla="*/ 29 w 29"/>
                <a:gd name="T12" fmla="*/ 29 h 29"/>
              </a:gdLst>
              <a:ahLst/>
              <a:cxnLst>
                <a:cxn ang="T6">
                  <a:pos x="T0" y="T1"/>
                </a:cxn>
                <a:cxn ang="T7">
                  <a:pos x="T2" y="T3"/>
                </a:cxn>
                <a:cxn ang="T8">
                  <a:pos x="T4" y="T5"/>
                </a:cxn>
              </a:cxnLst>
              <a:rect l="T9" t="T10" r="T11" b="T12"/>
              <a:pathLst>
                <a:path w="29" h="29">
                  <a:moveTo>
                    <a:pt x="0" y="0"/>
                  </a:moveTo>
                  <a:cubicBezTo>
                    <a:pt x="11" y="9"/>
                    <a:pt x="21" y="18"/>
                    <a:pt x="29" y="29"/>
                  </a:cubicBezTo>
                  <a:cubicBezTo>
                    <a:pt x="19" y="20"/>
                    <a:pt x="9" y="11"/>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58" name="Freeform 935"/>
            <p:cNvSpPr>
              <a:spLocks/>
            </p:cNvSpPr>
            <p:nvPr/>
          </p:nvSpPr>
          <p:spPr bwMode="auto">
            <a:xfrm>
              <a:off x="8424863" y="5526088"/>
              <a:ext cx="155575" cy="114300"/>
            </a:xfrm>
            <a:custGeom>
              <a:avLst/>
              <a:gdLst>
                <a:gd name="T0" fmla="*/ 0 w 59"/>
                <a:gd name="T1" fmla="*/ 0 h 47"/>
                <a:gd name="T2" fmla="*/ 2147483647 w 59"/>
                <a:gd name="T3" fmla="*/ 0 h 47"/>
                <a:gd name="T4" fmla="*/ 2147483647 w 59"/>
                <a:gd name="T5" fmla="*/ 2147483647 h 47"/>
                <a:gd name="T6" fmla="*/ 2147483647 w 59"/>
                <a:gd name="T7" fmla="*/ 2147483647 h 47"/>
                <a:gd name="T8" fmla="*/ 2147483647 w 59"/>
                <a:gd name="T9" fmla="*/ 2147483647 h 47"/>
                <a:gd name="T10" fmla="*/ 0 w 59"/>
                <a:gd name="T11" fmla="*/ 0 h 47"/>
                <a:gd name="T12" fmla="*/ 0 60000 65536"/>
                <a:gd name="T13" fmla="*/ 0 60000 65536"/>
                <a:gd name="T14" fmla="*/ 0 60000 65536"/>
                <a:gd name="T15" fmla="*/ 0 60000 65536"/>
                <a:gd name="T16" fmla="*/ 0 60000 65536"/>
                <a:gd name="T17" fmla="*/ 0 60000 65536"/>
                <a:gd name="T18" fmla="*/ 0 w 59"/>
                <a:gd name="T19" fmla="*/ 0 h 47"/>
                <a:gd name="T20" fmla="*/ 59 w 59"/>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59" h="47">
                  <a:moveTo>
                    <a:pt x="0" y="0"/>
                  </a:moveTo>
                  <a:cubicBezTo>
                    <a:pt x="2" y="0"/>
                    <a:pt x="3" y="3"/>
                    <a:pt x="4" y="0"/>
                  </a:cubicBezTo>
                  <a:cubicBezTo>
                    <a:pt x="17" y="11"/>
                    <a:pt x="29" y="23"/>
                    <a:pt x="40" y="35"/>
                  </a:cubicBezTo>
                  <a:cubicBezTo>
                    <a:pt x="37" y="42"/>
                    <a:pt x="51" y="47"/>
                    <a:pt x="53" y="35"/>
                  </a:cubicBezTo>
                  <a:cubicBezTo>
                    <a:pt x="59" y="38"/>
                    <a:pt x="47" y="42"/>
                    <a:pt x="47" y="47"/>
                  </a:cubicBezTo>
                  <a:cubicBezTo>
                    <a:pt x="30" y="32"/>
                    <a:pt x="15" y="16"/>
                    <a:pt x="0" y="0"/>
                  </a:cubicBezTo>
                  <a:close/>
                </a:path>
              </a:pathLst>
            </a:custGeom>
            <a:solidFill>
              <a:schemeClr val="folHlink"/>
            </a:solidFill>
            <a:ln w="9525">
              <a:noFill/>
              <a:round/>
              <a:headEnd/>
              <a:tailEnd/>
            </a:ln>
          </p:spPr>
          <p:txBody>
            <a:bodyPr/>
            <a:lstStyle/>
            <a:p>
              <a:endParaRPr lang="zh-CN" altLang="en-US" sz="2000">
                <a:solidFill>
                  <a:schemeClr val="tx1"/>
                </a:solidFill>
                <a:ea typeface="微软雅黑" pitchFamily="34" charset="-122"/>
              </a:endParaRPr>
            </a:p>
          </p:txBody>
        </p:sp>
        <p:sp>
          <p:nvSpPr>
            <p:cNvPr id="51259" name="Freeform 936"/>
            <p:cNvSpPr>
              <a:spLocks/>
            </p:cNvSpPr>
            <p:nvPr/>
          </p:nvSpPr>
          <p:spPr bwMode="auto">
            <a:xfrm>
              <a:off x="8331200" y="5243513"/>
              <a:ext cx="65088" cy="58737"/>
            </a:xfrm>
            <a:custGeom>
              <a:avLst/>
              <a:gdLst>
                <a:gd name="T0" fmla="*/ 2147483647 w 25"/>
                <a:gd name="T1" fmla="*/ 2147483647 h 24"/>
                <a:gd name="T2" fmla="*/ 0 w 25"/>
                <a:gd name="T3" fmla="*/ 0 h 24"/>
                <a:gd name="T4" fmla="*/ 2147483647 w 25"/>
                <a:gd name="T5" fmla="*/ 2147483647 h 24"/>
                <a:gd name="T6" fmla="*/ 0 60000 65536"/>
                <a:gd name="T7" fmla="*/ 0 60000 65536"/>
                <a:gd name="T8" fmla="*/ 0 60000 65536"/>
                <a:gd name="T9" fmla="*/ 0 w 25"/>
                <a:gd name="T10" fmla="*/ 0 h 24"/>
                <a:gd name="T11" fmla="*/ 25 w 25"/>
                <a:gd name="T12" fmla="*/ 24 h 24"/>
              </a:gdLst>
              <a:ahLst/>
              <a:cxnLst>
                <a:cxn ang="T6">
                  <a:pos x="T0" y="T1"/>
                </a:cxn>
                <a:cxn ang="T7">
                  <a:pos x="T2" y="T3"/>
                </a:cxn>
                <a:cxn ang="T8">
                  <a:pos x="T4" y="T5"/>
                </a:cxn>
              </a:cxnLst>
              <a:rect l="T9" t="T10" r="T11" b="T12"/>
              <a:pathLst>
                <a:path w="25" h="24">
                  <a:moveTo>
                    <a:pt x="25" y="24"/>
                  </a:moveTo>
                  <a:cubicBezTo>
                    <a:pt x="16" y="17"/>
                    <a:pt x="8" y="9"/>
                    <a:pt x="0" y="0"/>
                  </a:cubicBezTo>
                  <a:cubicBezTo>
                    <a:pt x="9" y="7"/>
                    <a:pt x="18" y="15"/>
                    <a:pt x="25" y="24"/>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60" name="Freeform 937"/>
            <p:cNvSpPr>
              <a:spLocks/>
            </p:cNvSpPr>
            <p:nvPr/>
          </p:nvSpPr>
          <p:spPr bwMode="auto">
            <a:xfrm>
              <a:off x="5943600" y="5251450"/>
              <a:ext cx="77788" cy="165100"/>
            </a:xfrm>
            <a:custGeom>
              <a:avLst/>
              <a:gdLst>
                <a:gd name="T0" fmla="*/ 0 w 30"/>
                <a:gd name="T1" fmla="*/ 2147483647 h 68"/>
                <a:gd name="T2" fmla="*/ 2147483647 w 30"/>
                <a:gd name="T3" fmla="*/ 2147483647 h 68"/>
                <a:gd name="T4" fmla="*/ 2147483647 w 30"/>
                <a:gd name="T5" fmla="*/ 2147483647 h 68"/>
                <a:gd name="T6" fmla="*/ 0 w 30"/>
                <a:gd name="T7" fmla="*/ 2147483647 h 68"/>
                <a:gd name="T8" fmla="*/ 0 60000 65536"/>
                <a:gd name="T9" fmla="*/ 0 60000 65536"/>
                <a:gd name="T10" fmla="*/ 0 60000 65536"/>
                <a:gd name="T11" fmla="*/ 0 60000 65536"/>
                <a:gd name="T12" fmla="*/ 0 w 30"/>
                <a:gd name="T13" fmla="*/ 0 h 68"/>
                <a:gd name="T14" fmla="*/ 30 w 30"/>
                <a:gd name="T15" fmla="*/ 68 h 68"/>
              </a:gdLst>
              <a:ahLst/>
              <a:cxnLst>
                <a:cxn ang="T8">
                  <a:pos x="T0" y="T1"/>
                </a:cxn>
                <a:cxn ang="T9">
                  <a:pos x="T2" y="T3"/>
                </a:cxn>
                <a:cxn ang="T10">
                  <a:pos x="T4" y="T5"/>
                </a:cxn>
                <a:cxn ang="T11">
                  <a:pos x="T6" y="T7"/>
                </a:cxn>
              </a:cxnLst>
              <a:rect l="T12" t="T13" r="T14" b="T15"/>
              <a:pathLst>
                <a:path w="30" h="68">
                  <a:moveTo>
                    <a:pt x="0" y="68"/>
                  </a:moveTo>
                  <a:cubicBezTo>
                    <a:pt x="3" y="55"/>
                    <a:pt x="19" y="58"/>
                    <a:pt x="24" y="41"/>
                  </a:cubicBezTo>
                  <a:cubicBezTo>
                    <a:pt x="27" y="33"/>
                    <a:pt x="20" y="0"/>
                    <a:pt x="29" y="12"/>
                  </a:cubicBezTo>
                  <a:cubicBezTo>
                    <a:pt x="30" y="41"/>
                    <a:pt x="17" y="57"/>
                    <a:pt x="0" y="6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61" name="Freeform 938"/>
            <p:cNvSpPr>
              <a:spLocks/>
            </p:cNvSpPr>
            <p:nvPr/>
          </p:nvSpPr>
          <p:spPr bwMode="auto">
            <a:xfrm>
              <a:off x="5957888" y="5448300"/>
              <a:ext cx="22225" cy="23813"/>
            </a:xfrm>
            <a:custGeom>
              <a:avLst/>
              <a:gdLst>
                <a:gd name="T0" fmla="*/ 0 w 8"/>
                <a:gd name="T1" fmla="*/ 2147483647 h 10"/>
                <a:gd name="T2" fmla="*/ 2147483647 w 8"/>
                <a:gd name="T3" fmla="*/ 2147483647 h 10"/>
                <a:gd name="T4" fmla="*/ 0 w 8"/>
                <a:gd name="T5" fmla="*/ 2147483647 h 10"/>
                <a:gd name="T6" fmla="*/ 2147483647 w 8"/>
                <a:gd name="T7" fmla="*/ 2147483647 h 10"/>
                <a:gd name="T8" fmla="*/ 0 w 8"/>
                <a:gd name="T9" fmla="*/ 2147483647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0" y="1"/>
                  </a:moveTo>
                  <a:cubicBezTo>
                    <a:pt x="4" y="0"/>
                    <a:pt x="5" y="2"/>
                    <a:pt x="7" y="3"/>
                  </a:cubicBezTo>
                  <a:cubicBezTo>
                    <a:pt x="8" y="8"/>
                    <a:pt x="5" y="10"/>
                    <a:pt x="0" y="9"/>
                  </a:cubicBezTo>
                  <a:cubicBezTo>
                    <a:pt x="1" y="7"/>
                    <a:pt x="5" y="8"/>
                    <a:pt x="5" y="5"/>
                  </a:cubicBezTo>
                  <a:cubicBezTo>
                    <a:pt x="4" y="3"/>
                    <a:pt x="1" y="4"/>
                    <a:pt x="0" y="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62" name="Freeform 939"/>
            <p:cNvSpPr>
              <a:spLocks/>
            </p:cNvSpPr>
            <p:nvPr/>
          </p:nvSpPr>
          <p:spPr bwMode="auto">
            <a:xfrm>
              <a:off x="5940425" y="5372100"/>
              <a:ext cx="144463" cy="136525"/>
            </a:xfrm>
            <a:custGeom>
              <a:avLst/>
              <a:gdLst>
                <a:gd name="T0" fmla="*/ 2147483647 w 55"/>
                <a:gd name="T1" fmla="*/ 2147483647 h 56"/>
                <a:gd name="T2" fmla="*/ 2147483647 w 55"/>
                <a:gd name="T3" fmla="*/ 2147483647 h 56"/>
                <a:gd name="T4" fmla="*/ 2147483647 w 55"/>
                <a:gd name="T5" fmla="*/ 2147483647 h 56"/>
                <a:gd name="T6" fmla="*/ 2147483647 w 55"/>
                <a:gd name="T7" fmla="*/ 0 h 56"/>
                <a:gd name="T8" fmla="*/ 2147483647 w 55"/>
                <a:gd name="T9" fmla="*/ 2147483647 h 56"/>
                <a:gd name="T10" fmla="*/ 2147483647 w 55"/>
                <a:gd name="T11" fmla="*/ 2147483647 h 56"/>
                <a:gd name="T12" fmla="*/ 2147483647 w 55"/>
                <a:gd name="T13" fmla="*/ 2147483647 h 56"/>
                <a:gd name="T14" fmla="*/ 2147483647 w 55"/>
                <a:gd name="T15" fmla="*/ 2147483647 h 56"/>
                <a:gd name="T16" fmla="*/ 2147483647 w 55"/>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56"/>
                <a:gd name="T29" fmla="*/ 55 w 55"/>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56">
                  <a:moveTo>
                    <a:pt x="5" y="43"/>
                  </a:moveTo>
                  <a:cubicBezTo>
                    <a:pt x="5" y="46"/>
                    <a:pt x="5" y="49"/>
                    <a:pt x="5" y="52"/>
                  </a:cubicBezTo>
                  <a:cubicBezTo>
                    <a:pt x="21" y="39"/>
                    <a:pt x="34" y="22"/>
                    <a:pt x="50" y="9"/>
                  </a:cubicBezTo>
                  <a:cubicBezTo>
                    <a:pt x="48" y="5"/>
                    <a:pt x="39" y="9"/>
                    <a:pt x="41" y="0"/>
                  </a:cubicBezTo>
                  <a:cubicBezTo>
                    <a:pt x="42" y="3"/>
                    <a:pt x="50" y="9"/>
                    <a:pt x="52" y="3"/>
                  </a:cubicBezTo>
                  <a:cubicBezTo>
                    <a:pt x="55" y="4"/>
                    <a:pt x="52" y="5"/>
                    <a:pt x="52" y="7"/>
                  </a:cubicBezTo>
                  <a:cubicBezTo>
                    <a:pt x="38" y="25"/>
                    <a:pt x="20" y="38"/>
                    <a:pt x="5" y="56"/>
                  </a:cubicBezTo>
                  <a:cubicBezTo>
                    <a:pt x="0" y="56"/>
                    <a:pt x="4" y="47"/>
                    <a:pt x="3" y="43"/>
                  </a:cubicBezTo>
                  <a:cubicBezTo>
                    <a:pt x="4" y="43"/>
                    <a:pt x="5" y="43"/>
                    <a:pt x="5" y="4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63" name="Freeform 940"/>
            <p:cNvSpPr>
              <a:spLocks/>
            </p:cNvSpPr>
            <p:nvPr/>
          </p:nvSpPr>
          <p:spPr bwMode="auto">
            <a:xfrm>
              <a:off x="6078538" y="5360988"/>
              <a:ext cx="15875" cy="31750"/>
            </a:xfrm>
            <a:custGeom>
              <a:avLst/>
              <a:gdLst>
                <a:gd name="T0" fmla="*/ 0 w 7"/>
                <a:gd name="T1" fmla="*/ 2147483647 h 13"/>
                <a:gd name="T2" fmla="*/ 0 w 7"/>
                <a:gd name="T3" fmla="*/ 2147483647 h 13"/>
                <a:gd name="T4" fmla="*/ 0 w 7"/>
                <a:gd name="T5" fmla="*/ 2147483647 h 13"/>
                <a:gd name="T6" fmla="*/ 0 60000 65536"/>
                <a:gd name="T7" fmla="*/ 0 60000 65536"/>
                <a:gd name="T8" fmla="*/ 0 60000 65536"/>
                <a:gd name="T9" fmla="*/ 0 w 7"/>
                <a:gd name="T10" fmla="*/ 0 h 13"/>
                <a:gd name="T11" fmla="*/ 7 w 7"/>
                <a:gd name="T12" fmla="*/ 13 h 13"/>
              </a:gdLst>
              <a:ahLst/>
              <a:cxnLst>
                <a:cxn ang="T6">
                  <a:pos x="T0" y="T1"/>
                </a:cxn>
                <a:cxn ang="T7">
                  <a:pos x="T2" y="T3"/>
                </a:cxn>
                <a:cxn ang="T8">
                  <a:pos x="T4" y="T5"/>
                </a:cxn>
              </a:cxnLst>
              <a:rect l="T9" t="T10" r="T11" b="T12"/>
              <a:pathLst>
                <a:path w="7" h="13">
                  <a:moveTo>
                    <a:pt x="0" y="8"/>
                  </a:moveTo>
                  <a:cubicBezTo>
                    <a:pt x="4" y="0"/>
                    <a:pt x="7" y="13"/>
                    <a:pt x="0" y="12"/>
                  </a:cubicBezTo>
                  <a:cubicBezTo>
                    <a:pt x="0" y="10"/>
                    <a:pt x="3" y="9"/>
                    <a:pt x="0" y="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64" name="Freeform 941"/>
            <p:cNvSpPr>
              <a:spLocks/>
            </p:cNvSpPr>
            <p:nvPr/>
          </p:nvSpPr>
          <p:spPr bwMode="auto">
            <a:xfrm>
              <a:off x="5924550" y="5280025"/>
              <a:ext cx="147638" cy="219075"/>
            </a:xfrm>
            <a:custGeom>
              <a:avLst/>
              <a:gdLst>
                <a:gd name="T0" fmla="*/ 2147483647 w 56"/>
                <a:gd name="T1" fmla="*/ 2147483647 h 90"/>
                <a:gd name="T2" fmla="*/ 2147483647 w 56"/>
                <a:gd name="T3" fmla="*/ 2147483647 h 90"/>
                <a:gd name="T4" fmla="*/ 2147483647 w 56"/>
                <a:gd name="T5" fmla="*/ 2147483647 h 90"/>
                <a:gd name="T6" fmla="*/ 2147483647 w 56"/>
                <a:gd name="T7" fmla="*/ 2147483647 h 90"/>
                <a:gd name="T8" fmla="*/ 2147483647 w 56"/>
                <a:gd name="T9" fmla="*/ 2147483647 h 90"/>
                <a:gd name="T10" fmla="*/ 2147483647 w 56"/>
                <a:gd name="T11" fmla="*/ 2147483647 h 90"/>
                <a:gd name="T12" fmla="*/ 2147483647 w 56"/>
                <a:gd name="T13" fmla="*/ 2147483647 h 90"/>
                <a:gd name="T14" fmla="*/ 2147483647 w 56"/>
                <a:gd name="T15" fmla="*/ 2147483647 h 90"/>
                <a:gd name="T16" fmla="*/ 2147483647 w 56"/>
                <a:gd name="T17" fmla="*/ 2147483647 h 90"/>
                <a:gd name="T18" fmla="*/ 2147483647 w 56"/>
                <a:gd name="T19" fmla="*/ 0 h 90"/>
                <a:gd name="T20" fmla="*/ 2147483647 w 56"/>
                <a:gd name="T21" fmla="*/ 2147483647 h 90"/>
                <a:gd name="T22" fmla="*/ 2147483647 w 56"/>
                <a:gd name="T23" fmla="*/ 2147483647 h 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6"/>
                <a:gd name="T37" fmla="*/ 0 h 90"/>
                <a:gd name="T38" fmla="*/ 56 w 56"/>
                <a:gd name="T39" fmla="*/ 90 h 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6" h="90">
                  <a:moveTo>
                    <a:pt x="40" y="32"/>
                  </a:moveTo>
                  <a:cubicBezTo>
                    <a:pt x="43" y="33"/>
                    <a:pt x="46" y="35"/>
                    <a:pt x="47" y="38"/>
                  </a:cubicBezTo>
                  <a:cubicBezTo>
                    <a:pt x="45" y="47"/>
                    <a:pt x="54" y="43"/>
                    <a:pt x="56" y="47"/>
                  </a:cubicBezTo>
                  <a:cubicBezTo>
                    <a:pt x="40" y="60"/>
                    <a:pt x="27" y="77"/>
                    <a:pt x="11" y="90"/>
                  </a:cubicBezTo>
                  <a:cubicBezTo>
                    <a:pt x="11" y="87"/>
                    <a:pt x="11" y="84"/>
                    <a:pt x="11" y="81"/>
                  </a:cubicBezTo>
                  <a:cubicBezTo>
                    <a:pt x="11" y="79"/>
                    <a:pt x="12" y="79"/>
                    <a:pt x="13" y="78"/>
                  </a:cubicBezTo>
                  <a:cubicBezTo>
                    <a:pt x="18" y="79"/>
                    <a:pt x="21" y="77"/>
                    <a:pt x="20" y="72"/>
                  </a:cubicBezTo>
                  <a:cubicBezTo>
                    <a:pt x="18" y="71"/>
                    <a:pt x="17" y="69"/>
                    <a:pt x="13" y="70"/>
                  </a:cubicBezTo>
                  <a:cubicBezTo>
                    <a:pt x="10" y="68"/>
                    <a:pt x="0" y="61"/>
                    <a:pt x="7" y="56"/>
                  </a:cubicBezTo>
                  <a:cubicBezTo>
                    <a:pt x="24" y="45"/>
                    <a:pt x="37" y="29"/>
                    <a:pt x="36" y="0"/>
                  </a:cubicBezTo>
                  <a:cubicBezTo>
                    <a:pt x="38" y="1"/>
                    <a:pt x="38" y="3"/>
                    <a:pt x="38" y="5"/>
                  </a:cubicBezTo>
                  <a:cubicBezTo>
                    <a:pt x="39" y="13"/>
                    <a:pt x="35" y="27"/>
                    <a:pt x="40" y="3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265" name="Freeform 942"/>
            <p:cNvSpPr>
              <a:spLocks noEditPoints="1"/>
            </p:cNvSpPr>
            <p:nvPr/>
          </p:nvSpPr>
          <p:spPr bwMode="auto">
            <a:xfrm>
              <a:off x="8323263" y="5305425"/>
              <a:ext cx="36512" cy="41275"/>
            </a:xfrm>
            <a:custGeom>
              <a:avLst/>
              <a:gdLst>
                <a:gd name="T0" fmla="*/ 2147483647 w 14"/>
                <a:gd name="T1" fmla="*/ 2147483647 h 17"/>
                <a:gd name="T2" fmla="*/ 2147483647 w 14"/>
                <a:gd name="T3" fmla="*/ 2147483647 h 17"/>
                <a:gd name="T4" fmla="*/ 2147483647 w 14"/>
                <a:gd name="T5" fmla="*/ 2147483647 h 17"/>
                <a:gd name="T6" fmla="*/ 2147483647 w 14"/>
                <a:gd name="T7" fmla="*/ 2147483647 h 17"/>
                <a:gd name="T8" fmla="*/ 2147483647 w 14"/>
                <a:gd name="T9" fmla="*/ 2147483647 h 17"/>
                <a:gd name="T10" fmla="*/ 2147483647 w 14"/>
                <a:gd name="T11" fmla="*/ 2147483647 h 17"/>
                <a:gd name="T12" fmla="*/ 0 60000 65536"/>
                <a:gd name="T13" fmla="*/ 0 60000 65536"/>
                <a:gd name="T14" fmla="*/ 0 60000 65536"/>
                <a:gd name="T15" fmla="*/ 0 60000 65536"/>
                <a:gd name="T16" fmla="*/ 0 60000 65536"/>
                <a:gd name="T17" fmla="*/ 0 60000 65536"/>
                <a:gd name="T18" fmla="*/ 0 w 14"/>
                <a:gd name="T19" fmla="*/ 0 h 17"/>
                <a:gd name="T20" fmla="*/ 14 w 1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4" h="17">
                  <a:moveTo>
                    <a:pt x="6" y="2"/>
                  </a:moveTo>
                  <a:cubicBezTo>
                    <a:pt x="14" y="0"/>
                    <a:pt x="8" y="12"/>
                    <a:pt x="10" y="17"/>
                  </a:cubicBezTo>
                  <a:cubicBezTo>
                    <a:pt x="5" y="17"/>
                    <a:pt x="0" y="5"/>
                    <a:pt x="6" y="2"/>
                  </a:cubicBezTo>
                  <a:close/>
                  <a:moveTo>
                    <a:pt x="8" y="4"/>
                  </a:moveTo>
                  <a:cubicBezTo>
                    <a:pt x="4" y="4"/>
                    <a:pt x="6" y="9"/>
                    <a:pt x="6" y="13"/>
                  </a:cubicBezTo>
                  <a:cubicBezTo>
                    <a:pt x="9" y="12"/>
                    <a:pt x="8" y="7"/>
                    <a:pt x="8" y="4"/>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66" name="Freeform 943"/>
            <p:cNvSpPr>
              <a:spLocks/>
            </p:cNvSpPr>
            <p:nvPr/>
          </p:nvSpPr>
          <p:spPr bwMode="auto">
            <a:xfrm>
              <a:off x="5129213" y="5372100"/>
              <a:ext cx="103187" cy="104775"/>
            </a:xfrm>
            <a:custGeom>
              <a:avLst/>
              <a:gdLst>
                <a:gd name="T0" fmla="*/ 2147483647 w 40"/>
                <a:gd name="T1" fmla="*/ 2147483647 h 43"/>
                <a:gd name="T2" fmla="*/ 2147483647 w 40"/>
                <a:gd name="T3" fmla="*/ 2147483647 h 43"/>
                <a:gd name="T4" fmla="*/ 0 w 40"/>
                <a:gd name="T5" fmla="*/ 2147483647 h 43"/>
                <a:gd name="T6" fmla="*/ 0 w 40"/>
                <a:gd name="T7" fmla="*/ 2147483647 h 43"/>
                <a:gd name="T8" fmla="*/ 2147483647 w 40"/>
                <a:gd name="T9" fmla="*/ 2147483647 h 43"/>
                <a:gd name="T10" fmla="*/ 2147483647 w 40"/>
                <a:gd name="T11" fmla="*/ 2147483647 h 43"/>
                <a:gd name="T12" fmla="*/ 2147483647 w 40"/>
                <a:gd name="T13" fmla="*/ 2147483647 h 43"/>
                <a:gd name="T14" fmla="*/ 2147483647 w 40"/>
                <a:gd name="T15" fmla="*/ 2147483647 h 43"/>
                <a:gd name="T16" fmla="*/ 2147483647 w 40"/>
                <a:gd name="T17" fmla="*/ 2147483647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3"/>
                <a:gd name="T29" fmla="*/ 40 w 40"/>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3">
                  <a:moveTo>
                    <a:pt x="27" y="20"/>
                  </a:moveTo>
                  <a:cubicBezTo>
                    <a:pt x="23" y="28"/>
                    <a:pt x="13" y="29"/>
                    <a:pt x="16" y="43"/>
                  </a:cubicBezTo>
                  <a:cubicBezTo>
                    <a:pt x="10" y="43"/>
                    <a:pt x="5" y="43"/>
                    <a:pt x="0" y="43"/>
                  </a:cubicBezTo>
                  <a:cubicBezTo>
                    <a:pt x="0" y="30"/>
                    <a:pt x="0" y="17"/>
                    <a:pt x="0" y="5"/>
                  </a:cubicBezTo>
                  <a:cubicBezTo>
                    <a:pt x="11" y="6"/>
                    <a:pt x="40" y="0"/>
                    <a:pt x="29" y="16"/>
                  </a:cubicBezTo>
                  <a:cubicBezTo>
                    <a:pt x="33" y="0"/>
                    <a:pt x="12" y="10"/>
                    <a:pt x="2" y="7"/>
                  </a:cubicBezTo>
                  <a:cubicBezTo>
                    <a:pt x="2" y="18"/>
                    <a:pt x="2" y="29"/>
                    <a:pt x="2" y="40"/>
                  </a:cubicBezTo>
                  <a:cubicBezTo>
                    <a:pt x="5" y="40"/>
                    <a:pt x="8" y="40"/>
                    <a:pt x="11" y="40"/>
                  </a:cubicBezTo>
                  <a:cubicBezTo>
                    <a:pt x="14" y="32"/>
                    <a:pt x="19" y="25"/>
                    <a:pt x="27" y="2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67" name="Freeform 944"/>
            <p:cNvSpPr>
              <a:spLocks/>
            </p:cNvSpPr>
            <p:nvPr/>
          </p:nvSpPr>
          <p:spPr bwMode="auto">
            <a:xfrm>
              <a:off x="5613400" y="5468938"/>
              <a:ext cx="284163" cy="176212"/>
            </a:xfrm>
            <a:custGeom>
              <a:avLst/>
              <a:gdLst>
                <a:gd name="T0" fmla="*/ 0 w 108"/>
                <a:gd name="T1" fmla="*/ 2147483647 h 72"/>
                <a:gd name="T2" fmla="*/ 2147483647 w 108"/>
                <a:gd name="T3" fmla="*/ 2147483647 h 72"/>
                <a:gd name="T4" fmla="*/ 2147483647 w 108"/>
                <a:gd name="T5" fmla="*/ 0 h 72"/>
                <a:gd name="T6" fmla="*/ 2147483647 w 108"/>
                <a:gd name="T7" fmla="*/ 2147483647 h 72"/>
                <a:gd name="T8" fmla="*/ 2147483647 w 108"/>
                <a:gd name="T9" fmla="*/ 2147483647 h 72"/>
                <a:gd name="T10" fmla="*/ 2147483647 w 108"/>
                <a:gd name="T11" fmla="*/ 2147483647 h 72"/>
                <a:gd name="T12" fmla="*/ 0 w 108"/>
                <a:gd name="T13" fmla="*/ 2147483647 h 72"/>
                <a:gd name="T14" fmla="*/ 0 60000 65536"/>
                <a:gd name="T15" fmla="*/ 0 60000 65536"/>
                <a:gd name="T16" fmla="*/ 0 60000 65536"/>
                <a:gd name="T17" fmla="*/ 0 60000 65536"/>
                <a:gd name="T18" fmla="*/ 0 60000 65536"/>
                <a:gd name="T19" fmla="*/ 0 60000 65536"/>
                <a:gd name="T20" fmla="*/ 0 60000 65536"/>
                <a:gd name="T21" fmla="*/ 0 w 108"/>
                <a:gd name="T22" fmla="*/ 0 h 72"/>
                <a:gd name="T23" fmla="*/ 108 w 108"/>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 h="72">
                  <a:moveTo>
                    <a:pt x="0" y="72"/>
                  </a:moveTo>
                  <a:cubicBezTo>
                    <a:pt x="14" y="54"/>
                    <a:pt x="27" y="36"/>
                    <a:pt x="65" y="43"/>
                  </a:cubicBezTo>
                  <a:cubicBezTo>
                    <a:pt x="77" y="28"/>
                    <a:pt x="93" y="16"/>
                    <a:pt x="105" y="0"/>
                  </a:cubicBezTo>
                  <a:cubicBezTo>
                    <a:pt x="108" y="1"/>
                    <a:pt x="108" y="17"/>
                    <a:pt x="105" y="18"/>
                  </a:cubicBezTo>
                  <a:cubicBezTo>
                    <a:pt x="105" y="14"/>
                    <a:pt x="105" y="9"/>
                    <a:pt x="105" y="5"/>
                  </a:cubicBezTo>
                  <a:cubicBezTo>
                    <a:pt x="91" y="18"/>
                    <a:pt x="77" y="29"/>
                    <a:pt x="67" y="45"/>
                  </a:cubicBezTo>
                  <a:cubicBezTo>
                    <a:pt x="29" y="38"/>
                    <a:pt x="15" y="56"/>
                    <a:pt x="0" y="7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68" name="Freeform 945"/>
            <p:cNvSpPr>
              <a:spLocks/>
            </p:cNvSpPr>
            <p:nvPr/>
          </p:nvSpPr>
          <p:spPr bwMode="auto">
            <a:xfrm>
              <a:off x="5613400" y="5526088"/>
              <a:ext cx="271463" cy="184150"/>
            </a:xfrm>
            <a:custGeom>
              <a:avLst/>
              <a:gdLst>
                <a:gd name="T0" fmla="*/ 0 w 103"/>
                <a:gd name="T1" fmla="*/ 2147483647 h 76"/>
                <a:gd name="T2" fmla="*/ 2147483647 w 103"/>
                <a:gd name="T3" fmla="*/ 2147483647 h 76"/>
                <a:gd name="T4" fmla="*/ 2147483647 w 103"/>
                <a:gd name="T5" fmla="*/ 0 h 76"/>
                <a:gd name="T6" fmla="*/ 2147483647 w 103"/>
                <a:gd name="T7" fmla="*/ 2147483647 h 76"/>
                <a:gd name="T8" fmla="*/ 2147483647 w 103"/>
                <a:gd name="T9" fmla="*/ 2147483647 h 76"/>
                <a:gd name="T10" fmla="*/ 0 w 103"/>
                <a:gd name="T11" fmla="*/ 2147483647 h 76"/>
                <a:gd name="T12" fmla="*/ 0 w 103"/>
                <a:gd name="T13" fmla="*/ 2147483647 h 76"/>
                <a:gd name="T14" fmla="*/ 0 60000 65536"/>
                <a:gd name="T15" fmla="*/ 0 60000 65536"/>
                <a:gd name="T16" fmla="*/ 0 60000 65536"/>
                <a:gd name="T17" fmla="*/ 0 60000 65536"/>
                <a:gd name="T18" fmla="*/ 0 60000 65536"/>
                <a:gd name="T19" fmla="*/ 0 60000 65536"/>
                <a:gd name="T20" fmla="*/ 0 60000 65536"/>
                <a:gd name="T21" fmla="*/ 0 w 103"/>
                <a:gd name="T22" fmla="*/ 0 h 76"/>
                <a:gd name="T23" fmla="*/ 103 w 103"/>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76">
                  <a:moveTo>
                    <a:pt x="0" y="53"/>
                  </a:moveTo>
                  <a:cubicBezTo>
                    <a:pt x="20" y="76"/>
                    <a:pt x="42" y="46"/>
                    <a:pt x="51" y="31"/>
                  </a:cubicBezTo>
                  <a:cubicBezTo>
                    <a:pt x="83" y="35"/>
                    <a:pt x="84" y="9"/>
                    <a:pt x="103" y="0"/>
                  </a:cubicBezTo>
                  <a:cubicBezTo>
                    <a:pt x="87" y="12"/>
                    <a:pt x="83" y="35"/>
                    <a:pt x="53" y="33"/>
                  </a:cubicBezTo>
                  <a:cubicBezTo>
                    <a:pt x="44" y="44"/>
                    <a:pt x="34" y="55"/>
                    <a:pt x="22" y="64"/>
                  </a:cubicBezTo>
                  <a:cubicBezTo>
                    <a:pt x="9" y="67"/>
                    <a:pt x="6" y="60"/>
                    <a:pt x="0" y="55"/>
                  </a:cubicBezTo>
                  <a:cubicBezTo>
                    <a:pt x="0" y="55"/>
                    <a:pt x="0" y="54"/>
                    <a:pt x="0" y="5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69" name="Freeform 946"/>
            <p:cNvSpPr>
              <a:spLocks/>
            </p:cNvSpPr>
            <p:nvPr/>
          </p:nvSpPr>
          <p:spPr bwMode="auto">
            <a:xfrm>
              <a:off x="8840788" y="5567363"/>
              <a:ext cx="44450" cy="30162"/>
            </a:xfrm>
            <a:custGeom>
              <a:avLst/>
              <a:gdLst>
                <a:gd name="T0" fmla="*/ 2147483647 w 16"/>
                <a:gd name="T1" fmla="*/ 2147483647 h 12"/>
                <a:gd name="T2" fmla="*/ 0 w 16"/>
                <a:gd name="T3" fmla="*/ 2147483647 h 12"/>
                <a:gd name="T4" fmla="*/ 2147483647 w 16"/>
                <a:gd name="T5" fmla="*/ 2147483647 h 12"/>
                <a:gd name="T6" fmla="*/ 0 60000 65536"/>
                <a:gd name="T7" fmla="*/ 0 60000 65536"/>
                <a:gd name="T8" fmla="*/ 0 60000 65536"/>
                <a:gd name="T9" fmla="*/ 0 w 16"/>
                <a:gd name="T10" fmla="*/ 0 h 12"/>
                <a:gd name="T11" fmla="*/ 16 w 16"/>
                <a:gd name="T12" fmla="*/ 12 h 12"/>
              </a:gdLst>
              <a:ahLst/>
              <a:cxnLst>
                <a:cxn ang="T6">
                  <a:pos x="T0" y="T1"/>
                </a:cxn>
                <a:cxn ang="T7">
                  <a:pos x="T2" y="T3"/>
                </a:cxn>
                <a:cxn ang="T8">
                  <a:pos x="T4" y="T5"/>
                </a:cxn>
              </a:cxnLst>
              <a:rect l="T9" t="T10" r="T11" b="T12"/>
              <a:pathLst>
                <a:path w="16" h="12">
                  <a:moveTo>
                    <a:pt x="16" y="1"/>
                  </a:moveTo>
                  <a:cubicBezTo>
                    <a:pt x="12" y="5"/>
                    <a:pt x="10" y="12"/>
                    <a:pt x="0" y="12"/>
                  </a:cubicBezTo>
                  <a:cubicBezTo>
                    <a:pt x="4" y="7"/>
                    <a:pt x="6" y="0"/>
                    <a:pt x="16" y="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70" name="Freeform 947"/>
            <p:cNvSpPr>
              <a:spLocks noEditPoints="1"/>
            </p:cNvSpPr>
            <p:nvPr/>
          </p:nvSpPr>
          <p:spPr bwMode="auto">
            <a:xfrm>
              <a:off x="8616950" y="5632450"/>
              <a:ext cx="88900" cy="100013"/>
            </a:xfrm>
            <a:custGeom>
              <a:avLst/>
              <a:gdLst>
                <a:gd name="T0" fmla="*/ 2147483647 w 34"/>
                <a:gd name="T1" fmla="*/ 2147483647 h 41"/>
                <a:gd name="T2" fmla="*/ 2147483647 w 34"/>
                <a:gd name="T3" fmla="*/ 2147483647 h 41"/>
                <a:gd name="T4" fmla="*/ 2147483647 w 34"/>
                <a:gd name="T5" fmla="*/ 0 h 41"/>
                <a:gd name="T6" fmla="*/ 2147483647 w 34"/>
                <a:gd name="T7" fmla="*/ 2147483647 h 41"/>
                <a:gd name="T8" fmla="*/ 2147483647 w 34"/>
                <a:gd name="T9" fmla="*/ 2147483647 h 41"/>
                <a:gd name="T10" fmla="*/ 2147483647 w 34"/>
                <a:gd name="T11" fmla="*/ 2147483647 h 41"/>
                <a:gd name="T12" fmla="*/ 2147483647 w 34"/>
                <a:gd name="T13" fmla="*/ 2147483647 h 41"/>
                <a:gd name="T14" fmla="*/ 2147483647 w 34"/>
                <a:gd name="T15" fmla="*/ 2147483647 h 41"/>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41"/>
                <a:gd name="T26" fmla="*/ 34 w 3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41">
                  <a:moveTo>
                    <a:pt x="34" y="36"/>
                  </a:moveTo>
                  <a:cubicBezTo>
                    <a:pt x="27" y="41"/>
                    <a:pt x="11" y="37"/>
                    <a:pt x="1" y="38"/>
                  </a:cubicBezTo>
                  <a:cubicBezTo>
                    <a:pt x="1" y="26"/>
                    <a:pt x="1" y="13"/>
                    <a:pt x="1" y="0"/>
                  </a:cubicBezTo>
                  <a:cubicBezTo>
                    <a:pt x="8" y="15"/>
                    <a:pt x="22" y="25"/>
                    <a:pt x="34" y="36"/>
                  </a:cubicBezTo>
                  <a:close/>
                  <a:moveTo>
                    <a:pt x="27" y="36"/>
                  </a:moveTo>
                  <a:cubicBezTo>
                    <a:pt x="27" y="29"/>
                    <a:pt x="12" y="18"/>
                    <a:pt x="5" y="11"/>
                  </a:cubicBezTo>
                  <a:cubicBezTo>
                    <a:pt x="0" y="15"/>
                    <a:pt x="4" y="29"/>
                    <a:pt x="3" y="36"/>
                  </a:cubicBezTo>
                  <a:cubicBezTo>
                    <a:pt x="11" y="36"/>
                    <a:pt x="19" y="36"/>
                    <a:pt x="27" y="36"/>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71" name="Freeform 948"/>
            <p:cNvSpPr>
              <a:spLocks/>
            </p:cNvSpPr>
            <p:nvPr/>
          </p:nvSpPr>
          <p:spPr bwMode="auto">
            <a:xfrm>
              <a:off x="8629650" y="5659438"/>
              <a:ext cx="58738" cy="60325"/>
            </a:xfrm>
            <a:custGeom>
              <a:avLst/>
              <a:gdLst>
                <a:gd name="T0" fmla="*/ 0 w 22"/>
                <a:gd name="T1" fmla="*/ 0 h 25"/>
                <a:gd name="T2" fmla="*/ 2147483647 w 22"/>
                <a:gd name="T3" fmla="*/ 2147483647 h 25"/>
                <a:gd name="T4" fmla="*/ 0 w 22"/>
                <a:gd name="T5" fmla="*/ 0 h 25"/>
                <a:gd name="T6" fmla="*/ 0 60000 65536"/>
                <a:gd name="T7" fmla="*/ 0 60000 65536"/>
                <a:gd name="T8" fmla="*/ 0 60000 65536"/>
                <a:gd name="T9" fmla="*/ 0 w 22"/>
                <a:gd name="T10" fmla="*/ 0 h 25"/>
                <a:gd name="T11" fmla="*/ 22 w 22"/>
                <a:gd name="T12" fmla="*/ 25 h 25"/>
              </a:gdLst>
              <a:ahLst/>
              <a:cxnLst>
                <a:cxn ang="T6">
                  <a:pos x="T0" y="T1"/>
                </a:cxn>
                <a:cxn ang="T7">
                  <a:pos x="T2" y="T3"/>
                </a:cxn>
                <a:cxn ang="T8">
                  <a:pos x="T4" y="T5"/>
                </a:cxn>
              </a:cxnLst>
              <a:rect l="T9" t="T10" r="T11" b="T12"/>
              <a:pathLst>
                <a:path w="22" h="25">
                  <a:moveTo>
                    <a:pt x="0" y="0"/>
                  </a:moveTo>
                  <a:cubicBezTo>
                    <a:pt x="7" y="7"/>
                    <a:pt x="22" y="18"/>
                    <a:pt x="22" y="25"/>
                  </a:cubicBezTo>
                  <a:cubicBezTo>
                    <a:pt x="16" y="16"/>
                    <a:pt x="6" y="10"/>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72" name="Freeform 949"/>
            <p:cNvSpPr>
              <a:spLocks noEditPoints="1"/>
            </p:cNvSpPr>
            <p:nvPr/>
          </p:nvSpPr>
          <p:spPr bwMode="auto">
            <a:xfrm>
              <a:off x="8564563" y="5676900"/>
              <a:ext cx="41275" cy="42863"/>
            </a:xfrm>
            <a:custGeom>
              <a:avLst/>
              <a:gdLst>
                <a:gd name="T0" fmla="*/ 0 w 16"/>
                <a:gd name="T1" fmla="*/ 2147483647 h 18"/>
                <a:gd name="T2" fmla="*/ 2147483647 w 16"/>
                <a:gd name="T3" fmla="*/ 2147483647 h 18"/>
                <a:gd name="T4" fmla="*/ 2147483647 w 16"/>
                <a:gd name="T5" fmla="*/ 2147483647 h 18"/>
                <a:gd name="T6" fmla="*/ 0 w 16"/>
                <a:gd name="T7" fmla="*/ 2147483647 h 18"/>
                <a:gd name="T8" fmla="*/ 2147483647 w 16"/>
                <a:gd name="T9" fmla="*/ 2147483647 h 18"/>
                <a:gd name="T10" fmla="*/ 2147483647 w 16"/>
                <a:gd name="T11" fmla="*/ 2147483647 h 18"/>
                <a:gd name="T12" fmla="*/ 2147483647 w 16"/>
                <a:gd name="T13" fmla="*/ 2147483647 h 18"/>
                <a:gd name="T14" fmla="*/ 2147483647 w 16"/>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8"/>
                <a:gd name="T26" fmla="*/ 16 w 1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8">
                  <a:moveTo>
                    <a:pt x="0" y="5"/>
                  </a:moveTo>
                  <a:cubicBezTo>
                    <a:pt x="1" y="0"/>
                    <a:pt x="11" y="4"/>
                    <a:pt x="16" y="2"/>
                  </a:cubicBezTo>
                  <a:cubicBezTo>
                    <a:pt x="16" y="8"/>
                    <a:pt x="16" y="13"/>
                    <a:pt x="16" y="18"/>
                  </a:cubicBezTo>
                  <a:cubicBezTo>
                    <a:pt x="9" y="15"/>
                    <a:pt x="7" y="8"/>
                    <a:pt x="0" y="5"/>
                  </a:cubicBezTo>
                  <a:close/>
                  <a:moveTo>
                    <a:pt x="7" y="5"/>
                  </a:moveTo>
                  <a:cubicBezTo>
                    <a:pt x="2" y="5"/>
                    <a:pt x="14" y="17"/>
                    <a:pt x="14" y="11"/>
                  </a:cubicBezTo>
                  <a:cubicBezTo>
                    <a:pt x="14" y="9"/>
                    <a:pt x="14" y="7"/>
                    <a:pt x="14" y="5"/>
                  </a:cubicBezTo>
                  <a:cubicBezTo>
                    <a:pt x="12" y="5"/>
                    <a:pt x="9" y="5"/>
                    <a:pt x="7" y="5"/>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73" name="Freeform 950"/>
            <p:cNvSpPr>
              <a:spLocks/>
            </p:cNvSpPr>
            <p:nvPr/>
          </p:nvSpPr>
          <p:spPr bwMode="auto">
            <a:xfrm>
              <a:off x="8569325" y="5689600"/>
              <a:ext cx="31750" cy="28575"/>
            </a:xfrm>
            <a:custGeom>
              <a:avLst/>
              <a:gdLst>
                <a:gd name="T0" fmla="*/ 2147483647 w 12"/>
                <a:gd name="T1" fmla="*/ 2147483647 h 12"/>
                <a:gd name="T2" fmla="*/ 2147483647 w 12"/>
                <a:gd name="T3" fmla="*/ 0 h 12"/>
                <a:gd name="T4" fmla="*/ 2147483647 w 12"/>
                <a:gd name="T5" fmla="*/ 2147483647 h 12"/>
                <a:gd name="T6" fmla="*/ 0 60000 65536"/>
                <a:gd name="T7" fmla="*/ 0 60000 65536"/>
                <a:gd name="T8" fmla="*/ 0 60000 65536"/>
                <a:gd name="T9" fmla="*/ 0 w 12"/>
                <a:gd name="T10" fmla="*/ 0 h 12"/>
                <a:gd name="T11" fmla="*/ 12 w 12"/>
                <a:gd name="T12" fmla="*/ 12 h 12"/>
              </a:gdLst>
              <a:ahLst/>
              <a:cxnLst>
                <a:cxn ang="T6">
                  <a:pos x="T0" y="T1"/>
                </a:cxn>
                <a:cxn ang="T7">
                  <a:pos x="T2" y="T3"/>
                </a:cxn>
                <a:cxn ang="T8">
                  <a:pos x="T4" y="T5"/>
                </a:cxn>
              </a:cxnLst>
              <a:rect l="T9" t="T10" r="T11" b="T12"/>
              <a:pathLst>
                <a:path w="12" h="12">
                  <a:moveTo>
                    <a:pt x="12" y="6"/>
                  </a:moveTo>
                  <a:cubicBezTo>
                    <a:pt x="12" y="12"/>
                    <a:pt x="0" y="0"/>
                    <a:pt x="5" y="0"/>
                  </a:cubicBezTo>
                  <a:cubicBezTo>
                    <a:pt x="6" y="3"/>
                    <a:pt x="9" y="5"/>
                    <a:pt x="12" y="6"/>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74" name="Freeform 951"/>
            <p:cNvSpPr>
              <a:spLocks/>
            </p:cNvSpPr>
            <p:nvPr/>
          </p:nvSpPr>
          <p:spPr bwMode="auto">
            <a:xfrm>
              <a:off x="1787525" y="1989138"/>
              <a:ext cx="147638" cy="65087"/>
            </a:xfrm>
            <a:custGeom>
              <a:avLst/>
              <a:gdLst>
                <a:gd name="T0" fmla="*/ 2147483647 w 56"/>
                <a:gd name="T1" fmla="*/ 2147483647 h 27"/>
                <a:gd name="T2" fmla="*/ 2147483647 w 56"/>
                <a:gd name="T3" fmla="*/ 2147483647 h 27"/>
                <a:gd name="T4" fmla="*/ 2147483647 w 56"/>
                <a:gd name="T5" fmla="*/ 2147483647 h 27"/>
                <a:gd name="T6" fmla="*/ 0 w 56"/>
                <a:gd name="T7" fmla="*/ 2147483647 h 27"/>
                <a:gd name="T8" fmla="*/ 0 w 56"/>
                <a:gd name="T9" fmla="*/ 2147483647 h 27"/>
                <a:gd name="T10" fmla="*/ 2147483647 w 56"/>
                <a:gd name="T11" fmla="*/ 2147483647 h 27"/>
                <a:gd name="T12" fmla="*/ 2147483647 w 56"/>
                <a:gd name="T13" fmla="*/ 2147483647 h 27"/>
                <a:gd name="T14" fmla="*/ 2147483647 w 56"/>
                <a:gd name="T15" fmla="*/ 2147483647 h 27"/>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27"/>
                <a:gd name="T26" fmla="*/ 56 w 56"/>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27">
                  <a:moveTo>
                    <a:pt x="20" y="11"/>
                  </a:moveTo>
                  <a:cubicBezTo>
                    <a:pt x="23" y="11"/>
                    <a:pt x="25" y="11"/>
                    <a:pt x="27" y="11"/>
                  </a:cubicBezTo>
                  <a:cubicBezTo>
                    <a:pt x="37" y="13"/>
                    <a:pt x="53" y="7"/>
                    <a:pt x="56" y="16"/>
                  </a:cubicBezTo>
                  <a:cubicBezTo>
                    <a:pt x="42" y="20"/>
                    <a:pt x="19" y="27"/>
                    <a:pt x="0" y="20"/>
                  </a:cubicBezTo>
                  <a:cubicBezTo>
                    <a:pt x="0" y="18"/>
                    <a:pt x="0" y="16"/>
                    <a:pt x="0" y="14"/>
                  </a:cubicBezTo>
                  <a:cubicBezTo>
                    <a:pt x="3" y="10"/>
                    <a:pt x="7" y="6"/>
                    <a:pt x="9" y="2"/>
                  </a:cubicBezTo>
                  <a:cubicBezTo>
                    <a:pt x="10" y="0"/>
                    <a:pt x="11" y="1"/>
                    <a:pt x="11" y="2"/>
                  </a:cubicBezTo>
                  <a:cubicBezTo>
                    <a:pt x="13" y="6"/>
                    <a:pt x="16" y="9"/>
                    <a:pt x="20" y="1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75" name="Freeform 952"/>
            <p:cNvSpPr>
              <a:spLocks/>
            </p:cNvSpPr>
            <p:nvPr/>
          </p:nvSpPr>
          <p:spPr bwMode="auto">
            <a:xfrm>
              <a:off x="1368425" y="2144713"/>
              <a:ext cx="53975" cy="46037"/>
            </a:xfrm>
            <a:custGeom>
              <a:avLst/>
              <a:gdLst>
                <a:gd name="T0" fmla="*/ 2147483647 w 21"/>
                <a:gd name="T1" fmla="*/ 2147483647 h 19"/>
                <a:gd name="T2" fmla="*/ 2147483647 w 21"/>
                <a:gd name="T3" fmla="*/ 2147483647 h 19"/>
                <a:gd name="T4" fmla="*/ 2147483647 w 21"/>
                <a:gd name="T5" fmla="*/ 2147483647 h 19"/>
                <a:gd name="T6" fmla="*/ 2147483647 w 21"/>
                <a:gd name="T7" fmla="*/ 2147483647 h 19"/>
                <a:gd name="T8" fmla="*/ 2147483647 w 21"/>
                <a:gd name="T9" fmla="*/ 2147483647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2" y="7"/>
                  </a:moveTo>
                  <a:cubicBezTo>
                    <a:pt x="0" y="7"/>
                    <a:pt x="1" y="5"/>
                    <a:pt x="2" y="5"/>
                  </a:cubicBezTo>
                  <a:cubicBezTo>
                    <a:pt x="6" y="1"/>
                    <a:pt x="11" y="0"/>
                    <a:pt x="20" y="1"/>
                  </a:cubicBezTo>
                  <a:cubicBezTo>
                    <a:pt x="20" y="8"/>
                    <a:pt x="21" y="16"/>
                    <a:pt x="15" y="19"/>
                  </a:cubicBezTo>
                  <a:cubicBezTo>
                    <a:pt x="10" y="16"/>
                    <a:pt x="8" y="10"/>
                    <a:pt x="2" y="7"/>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76" name="Freeform 953"/>
            <p:cNvSpPr>
              <a:spLocks/>
            </p:cNvSpPr>
            <p:nvPr/>
          </p:nvSpPr>
          <p:spPr bwMode="auto">
            <a:xfrm>
              <a:off x="1597025" y="2230438"/>
              <a:ext cx="106363" cy="41275"/>
            </a:xfrm>
            <a:custGeom>
              <a:avLst/>
              <a:gdLst>
                <a:gd name="T0" fmla="*/ 2147483647 w 40"/>
                <a:gd name="T1" fmla="*/ 2147483647 h 17"/>
                <a:gd name="T2" fmla="*/ 2147483647 w 40"/>
                <a:gd name="T3" fmla="*/ 2147483647 h 17"/>
                <a:gd name="T4" fmla="*/ 2147483647 w 40"/>
                <a:gd name="T5" fmla="*/ 2147483647 h 17"/>
                <a:gd name="T6" fmla="*/ 2147483647 w 40"/>
                <a:gd name="T7" fmla="*/ 2147483647 h 17"/>
                <a:gd name="T8" fmla="*/ 0 w 40"/>
                <a:gd name="T9" fmla="*/ 2147483647 h 17"/>
                <a:gd name="T10" fmla="*/ 2147483647 w 40"/>
                <a:gd name="T11" fmla="*/ 2147483647 h 17"/>
                <a:gd name="T12" fmla="*/ 0 60000 65536"/>
                <a:gd name="T13" fmla="*/ 0 60000 65536"/>
                <a:gd name="T14" fmla="*/ 0 60000 65536"/>
                <a:gd name="T15" fmla="*/ 0 60000 65536"/>
                <a:gd name="T16" fmla="*/ 0 60000 65536"/>
                <a:gd name="T17" fmla="*/ 0 60000 65536"/>
                <a:gd name="T18" fmla="*/ 0 w 40"/>
                <a:gd name="T19" fmla="*/ 0 h 17"/>
                <a:gd name="T20" fmla="*/ 40 w 4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0" h="17">
                  <a:moveTo>
                    <a:pt x="38" y="8"/>
                  </a:moveTo>
                  <a:cubicBezTo>
                    <a:pt x="40" y="9"/>
                    <a:pt x="39" y="10"/>
                    <a:pt x="38" y="10"/>
                  </a:cubicBezTo>
                  <a:cubicBezTo>
                    <a:pt x="33" y="11"/>
                    <a:pt x="33" y="16"/>
                    <a:pt x="29" y="17"/>
                  </a:cubicBezTo>
                  <a:cubicBezTo>
                    <a:pt x="24" y="17"/>
                    <a:pt x="18" y="17"/>
                    <a:pt x="13" y="17"/>
                  </a:cubicBezTo>
                  <a:cubicBezTo>
                    <a:pt x="8" y="14"/>
                    <a:pt x="3" y="9"/>
                    <a:pt x="0" y="4"/>
                  </a:cubicBezTo>
                  <a:cubicBezTo>
                    <a:pt x="13" y="5"/>
                    <a:pt x="31" y="0"/>
                    <a:pt x="38" y="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77" name="Freeform 954"/>
            <p:cNvSpPr>
              <a:spLocks/>
            </p:cNvSpPr>
            <p:nvPr/>
          </p:nvSpPr>
          <p:spPr bwMode="auto">
            <a:xfrm>
              <a:off x="1801813" y="2157413"/>
              <a:ext cx="466725" cy="206375"/>
            </a:xfrm>
            <a:custGeom>
              <a:avLst/>
              <a:gdLst>
                <a:gd name="T0" fmla="*/ 2147483647 w 178"/>
                <a:gd name="T1" fmla="*/ 2147483647 h 85"/>
                <a:gd name="T2" fmla="*/ 2147483647 w 178"/>
                <a:gd name="T3" fmla="*/ 2147483647 h 85"/>
                <a:gd name="T4" fmla="*/ 2147483647 w 178"/>
                <a:gd name="T5" fmla="*/ 2147483647 h 85"/>
                <a:gd name="T6" fmla="*/ 0 w 178"/>
                <a:gd name="T7" fmla="*/ 2147483647 h 85"/>
                <a:gd name="T8" fmla="*/ 2147483647 w 178"/>
                <a:gd name="T9" fmla="*/ 2147483647 h 85"/>
                <a:gd name="T10" fmla="*/ 2147483647 w 178"/>
                <a:gd name="T11" fmla="*/ 2147483647 h 85"/>
                <a:gd name="T12" fmla="*/ 2147483647 w 178"/>
                <a:gd name="T13" fmla="*/ 2147483647 h 85"/>
                <a:gd name="T14" fmla="*/ 2147483647 w 178"/>
                <a:gd name="T15" fmla="*/ 2147483647 h 85"/>
                <a:gd name="T16" fmla="*/ 2147483647 w 178"/>
                <a:gd name="T17" fmla="*/ 2147483647 h 85"/>
                <a:gd name="T18" fmla="*/ 2147483647 w 178"/>
                <a:gd name="T19" fmla="*/ 2147483647 h 85"/>
                <a:gd name="T20" fmla="*/ 2147483647 w 178"/>
                <a:gd name="T21" fmla="*/ 2147483647 h 85"/>
                <a:gd name="T22" fmla="*/ 2147483647 w 178"/>
                <a:gd name="T23" fmla="*/ 2147483647 h 85"/>
                <a:gd name="T24" fmla="*/ 2147483647 w 178"/>
                <a:gd name="T25" fmla="*/ 2147483647 h 85"/>
                <a:gd name="T26" fmla="*/ 2147483647 w 178"/>
                <a:gd name="T27" fmla="*/ 2147483647 h 85"/>
                <a:gd name="T28" fmla="*/ 2147483647 w 178"/>
                <a:gd name="T29" fmla="*/ 2147483647 h 85"/>
                <a:gd name="T30" fmla="*/ 2147483647 w 178"/>
                <a:gd name="T31" fmla="*/ 2147483647 h 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8"/>
                <a:gd name="T49" fmla="*/ 0 h 85"/>
                <a:gd name="T50" fmla="*/ 178 w 178"/>
                <a:gd name="T51" fmla="*/ 85 h 8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8" h="85">
                  <a:moveTo>
                    <a:pt x="64" y="45"/>
                  </a:moveTo>
                  <a:cubicBezTo>
                    <a:pt x="63" y="45"/>
                    <a:pt x="61" y="45"/>
                    <a:pt x="60" y="45"/>
                  </a:cubicBezTo>
                  <a:cubicBezTo>
                    <a:pt x="53" y="48"/>
                    <a:pt x="51" y="55"/>
                    <a:pt x="44" y="58"/>
                  </a:cubicBezTo>
                  <a:cubicBezTo>
                    <a:pt x="31" y="55"/>
                    <a:pt x="2" y="66"/>
                    <a:pt x="0" y="52"/>
                  </a:cubicBezTo>
                  <a:cubicBezTo>
                    <a:pt x="5" y="43"/>
                    <a:pt x="14" y="38"/>
                    <a:pt x="20" y="29"/>
                  </a:cubicBezTo>
                  <a:cubicBezTo>
                    <a:pt x="19" y="0"/>
                    <a:pt x="66" y="19"/>
                    <a:pt x="89" y="14"/>
                  </a:cubicBezTo>
                  <a:cubicBezTo>
                    <a:pt x="93" y="12"/>
                    <a:pt x="89" y="3"/>
                    <a:pt x="93" y="2"/>
                  </a:cubicBezTo>
                  <a:cubicBezTo>
                    <a:pt x="99" y="2"/>
                    <a:pt x="106" y="2"/>
                    <a:pt x="109" y="5"/>
                  </a:cubicBezTo>
                  <a:cubicBezTo>
                    <a:pt x="117" y="12"/>
                    <a:pt x="125" y="18"/>
                    <a:pt x="131" y="27"/>
                  </a:cubicBezTo>
                  <a:cubicBezTo>
                    <a:pt x="139" y="37"/>
                    <a:pt x="163" y="29"/>
                    <a:pt x="178" y="31"/>
                  </a:cubicBezTo>
                  <a:cubicBezTo>
                    <a:pt x="178" y="37"/>
                    <a:pt x="178" y="42"/>
                    <a:pt x="178" y="47"/>
                  </a:cubicBezTo>
                  <a:cubicBezTo>
                    <a:pt x="172" y="55"/>
                    <a:pt x="166" y="61"/>
                    <a:pt x="158" y="67"/>
                  </a:cubicBezTo>
                  <a:cubicBezTo>
                    <a:pt x="151" y="67"/>
                    <a:pt x="143" y="67"/>
                    <a:pt x="136" y="67"/>
                  </a:cubicBezTo>
                  <a:cubicBezTo>
                    <a:pt x="136" y="85"/>
                    <a:pt x="90" y="63"/>
                    <a:pt x="87" y="83"/>
                  </a:cubicBezTo>
                  <a:cubicBezTo>
                    <a:pt x="85" y="77"/>
                    <a:pt x="90" y="67"/>
                    <a:pt x="84" y="65"/>
                  </a:cubicBezTo>
                  <a:cubicBezTo>
                    <a:pt x="79" y="57"/>
                    <a:pt x="72" y="51"/>
                    <a:pt x="64" y="45"/>
                  </a:cubicBezTo>
                  <a:close/>
                </a:path>
              </a:pathLst>
            </a:custGeom>
            <a:solidFill>
              <a:srgbClr val="00CCFF"/>
            </a:solidFill>
            <a:ln w="9525">
              <a:noFill/>
              <a:round/>
              <a:headEnd/>
              <a:tailEnd/>
            </a:ln>
          </p:spPr>
          <p:txBody>
            <a:bodyPr/>
            <a:lstStyle/>
            <a:p>
              <a:endParaRPr lang="zh-CN" altLang="en-US" sz="2000">
                <a:solidFill>
                  <a:schemeClr val="tx1"/>
                </a:solidFill>
                <a:ea typeface="微软雅黑" pitchFamily="34" charset="-122"/>
              </a:endParaRPr>
            </a:p>
          </p:txBody>
        </p:sp>
        <p:sp>
          <p:nvSpPr>
            <p:cNvPr id="51278" name="Freeform 955"/>
            <p:cNvSpPr>
              <a:spLocks/>
            </p:cNvSpPr>
            <p:nvPr/>
          </p:nvSpPr>
          <p:spPr bwMode="auto">
            <a:xfrm>
              <a:off x="1689100" y="2262188"/>
              <a:ext cx="85725" cy="36512"/>
            </a:xfrm>
            <a:custGeom>
              <a:avLst/>
              <a:gdLst>
                <a:gd name="T0" fmla="*/ 2147483647 w 33"/>
                <a:gd name="T1" fmla="*/ 2147483647 h 15"/>
                <a:gd name="T2" fmla="*/ 2147483647 w 33"/>
                <a:gd name="T3" fmla="*/ 2147483647 h 15"/>
                <a:gd name="T4" fmla="*/ 2147483647 w 33"/>
                <a:gd name="T5" fmla="*/ 0 h 15"/>
                <a:gd name="T6" fmla="*/ 2147483647 w 33"/>
                <a:gd name="T7" fmla="*/ 0 h 15"/>
                <a:gd name="T8" fmla="*/ 2147483647 w 33"/>
                <a:gd name="T9" fmla="*/ 2147483647 h 15"/>
                <a:gd name="T10" fmla="*/ 2147483647 w 33"/>
                <a:gd name="T11" fmla="*/ 2147483647 h 15"/>
                <a:gd name="T12" fmla="*/ 0 60000 65536"/>
                <a:gd name="T13" fmla="*/ 0 60000 65536"/>
                <a:gd name="T14" fmla="*/ 0 60000 65536"/>
                <a:gd name="T15" fmla="*/ 0 60000 65536"/>
                <a:gd name="T16" fmla="*/ 0 60000 65536"/>
                <a:gd name="T17" fmla="*/ 0 60000 65536"/>
                <a:gd name="T18" fmla="*/ 0 w 33"/>
                <a:gd name="T19" fmla="*/ 0 h 15"/>
                <a:gd name="T20" fmla="*/ 33 w 3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3" h="15">
                  <a:moveTo>
                    <a:pt x="3" y="9"/>
                  </a:moveTo>
                  <a:cubicBezTo>
                    <a:pt x="0" y="8"/>
                    <a:pt x="1" y="6"/>
                    <a:pt x="3" y="6"/>
                  </a:cubicBezTo>
                  <a:cubicBezTo>
                    <a:pt x="7" y="6"/>
                    <a:pt x="7" y="0"/>
                    <a:pt x="12" y="0"/>
                  </a:cubicBezTo>
                  <a:cubicBezTo>
                    <a:pt x="16" y="0"/>
                    <a:pt x="20" y="0"/>
                    <a:pt x="25" y="0"/>
                  </a:cubicBezTo>
                  <a:cubicBezTo>
                    <a:pt x="30" y="2"/>
                    <a:pt x="33" y="5"/>
                    <a:pt x="27" y="9"/>
                  </a:cubicBezTo>
                  <a:cubicBezTo>
                    <a:pt x="23" y="15"/>
                    <a:pt x="7" y="15"/>
                    <a:pt x="3" y="9"/>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79" name="Freeform 956"/>
            <p:cNvSpPr>
              <a:spLocks/>
            </p:cNvSpPr>
            <p:nvPr/>
          </p:nvSpPr>
          <p:spPr bwMode="auto">
            <a:xfrm>
              <a:off x="1935163" y="2287588"/>
              <a:ext cx="71437" cy="76200"/>
            </a:xfrm>
            <a:custGeom>
              <a:avLst/>
              <a:gdLst>
                <a:gd name="T0" fmla="*/ 2147483647 w 27"/>
                <a:gd name="T1" fmla="*/ 2147483647 h 31"/>
                <a:gd name="T2" fmla="*/ 2147483647 w 27"/>
                <a:gd name="T3" fmla="*/ 2147483647 h 31"/>
                <a:gd name="T4" fmla="*/ 2147483647 w 27"/>
                <a:gd name="T5" fmla="*/ 0 h 31"/>
                <a:gd name="T6" fmla="*/ 2147483647 w 27"/>
                <a:gd name="T7" fmla="*/ 2147483647 h 31"/>
                <a:gd name="T8" fmla="*/ 2147483647 w 27"/>
                <a:gd name="T9" fmla="*/ 2147483647 h 31"/>
                <a:gd name="T10" fmla="*/ 2147483647 w 27"/>
                <a:gd name="T11" fmla="*/ 2147483647 h 31"/>
                <a:gd name="T12" fmla="*/ 0 60000 65536"/>
                <a:gd name="T13" fmla="*/ 0 60000 65536"/>
                <a:gd name="T14" fmla="*/ 0 60000 65536"/>
                <a:gd name="T15" fmla="*/ 0 60000 65536"/>
                <a:gd name="T16" fmla="*/ 0 60000 65536"/>
                <a:gd name="T17" fmla="*/ 0 60000 65536"/>
                <a:gd name="T18" fmla="*/ 0 w 27"/>
                <a:gd name="T19" fmla="*/ 0 h 31"/>
                <a:gd name="T20" fmla="*/ 27 w 27"/>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7" h="31">
                  <a:moveTo>
                    <a:pt x="2" y="9"/>
                  </a:moveTo>
                  <a:cubicBezTo>
                    <a:pt x="0" y="8"/>
                    <a:pt x="1" y="6"/>
                    <a:pt x="2" y="6"/>
                  </a:cubicBezTo>
                  <a:cubicBezTo>
                    <a:pt x="7" y="6"/>
                    <a:pt x="7" y="0"/>
                    <a:pt x="11" y="0"/>
                  </a:cubicBezTo>
                  <a:cubicBezTo>
                    <a:pt x="17" y="4"/>
                    <a:pt x="23" y="9"/>
                    <a:pt x="27" y="15"/>
                  </a:cubicBezTo>
                  <a:cubicBezTo>
                    <a:pt x="27" y="21"/>
                    <a:pt x="27" y="26"/>
                    <a:pt x="27" y="31"/>
                  </a:cubicBezTo>
                  <a:cubicBezTo>
                    <a:pt x="17" y="25"/>
                    <a:pt x="12" y="15"/>
                    <a:pt x="2" y="9"/>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80" name="Freeform 957"/>
            <p:cNvSpPr>
              <a:spLocks/>
            </p:cNvSpPr>
            <p:nvPr/>
          </p:nvSpPr>
          <p:spPr bwMode="auto">
            <a:xfrm>
              <a:off x="1143000" y="2198688"/>
              <a:ext cx="301625" cy="276225"/>
            </a:xfrm>
            <a:custGeom>
              <a:avLst/>
              <a:gdLst>
                <a:gd name="T0" fmla="*/ 2147483647 w 114"/>
                <a:gd name="T1" fmla="*/ 2147483647 h 114"/>
                <a:gd name="T2" fmla="*/ 2147483647 w 114"/>
                <a:gd name="T3" fmla="*/ 2147483647 h 114"/>
                <a:gd name="T4" fmla="*/ 2147483647 w 114"/>
                <a:gd name="T5" fmla="*/ 2147483647 h 114"/>
                <a:gd name="T6" fmla="*/ 2147483647 w 114"/>
                <a:gd name="T7" fmla="*/ 2147483647 h 114"/>
                <a:gd name="T8" fmla="*/ 2147483647 w 114"/>
                <a:gd name="T9" fmla="*/ 2147483647 h 114"/>
                <a:gd name="T10" fmla="*/ 2147483647 w 114"/>
                <a:gd name="T11" fmla="*/ 2147483647 h 114"/>
                <a:gd name="T12" fmla="*/ 2147483647 w 114"/>
                <a:gd name="T13" fmla="*/ 2147483647 h 114"/>
                <a:gd name="T14" fmla="*/ 2147483647 w 114"/>
                <a:gd name="T15" fmla="*/ 2147483647 h 114"/>
                <a:gd name="T16" fmla="*/ 2147483647 w 114"/>
                <a:gd name="T17" fmla="*/ 2147483647 h 114"/>
                <a:gd name="T18" fmla="*/ 2147483647 w 114"/>
                <a:gd name="T19" fmla="*/ 2147483647 h 114"/>
                <a:gd name="T20" fmla="*/ 2147483647 w 114"/>
                <a:gd name="T21" fmla="*/ 2147483647 h 114"/>
                <a:gd name="T22" fmla="*/ 2147483647 w 114"/>
                <a:gd name="T23" fmla="*/ 2147483647 h 114"/>
                <a:gd name="T24" fmla="*/ 2147483647 w 114"/>
                <a:gd name="T25" fmla="*/ 2147483647 h 114"/>
                <a:gd name="T26" fmla="*/ 2147483647 w 114"/>
                <a:gd name="T27" fmla="*/ 2147483647 h 114"/>
                <a:gd name="T28" fmla="*/ 2147483647 w 114"/>
                <a:gd name="T29" fmla="*/ 2147483647 h 114"/>
                <a:gd name="T30" fmla="*/ 2147483647 w 114"/>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4"/>
                <a:gd name="T49" fmla="*/ 0 h 114"/>
                <a:gd name="T50" fmla="*/ 114 w 114"/>
                <a:gd name="T51" fmla="*/ 114 h 1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4" h="114">
                  <a:moveTo>
                    <a:pt x="98" y="63"/>
                  </a:moveTo>
                  <a:cubicBezTo>
                    <a:pt x="98" y="66"/>
                    <a:pt x="98" y="68"/>
                    <a:pt x="98" y="70"/>
                  </a:cubicBezTo>
                  <a:cubicBezTo>
                    <a:pt x="99" y="75"/>
                    <a:pt x="104" y="75"/>
                    <a:pt x="105" y="79"/>
                  </a:cubicBezTo>
                  <a:cubicBezTo>
                    <a:pt x="110" y="102"/>
                    <a:pt x="96" y="106"/>
                    <a:pt x="76" y="104"/>
                  </a:cubicBezTo>
                  <a:cubicBezTo>
                    <a:pt x="73" y="105"/>
                    <a:pt x="76" y="112"/>
                    <a:pt x="71" y="113"/>
                  </a:cubicBezTo>
                  <a:cubicBezTo>
                    <a:pt x="60" y="108"/>
                    <a:pt x="51" y="114"/>
                    <a:pt x="36" y="113"/>
                  </a:cubicBezTo>
                  <a:cubicBezTo>
                    <a:pt x="33" y="111"/>
                    <a:pt x="30" y="109"/>
                    <a:pt x="29" y="106"/>
                  </a:cubicBezTo>
                  <a:cubicBezTo>
                    <a:pt x="27" y="91"/>
                    <a:pt x="34" y="67"/>
                    <a:pt x="25" y="59"/>
                  </a:cubicBezTo>
                  <a:cubicBezTo>
                    <a:pt x="21" y="57"/>
                    <a:pt x="18" y="54"/>
                    <a:pt x="16" y="50"/>
                  </a:cubicBezTo>
                  <a:cubicBezTo>
                    <a:pt x="17" y="41"/>
                    <a:pt x="0" y="51"/>
                    <a:pt x="2" y="41"/>
                  </a:cubicBezTo>
                  <a:cubicBezTo>
                    <a:pt x="6" y="36"/>
                    <a:pt x="19" y="40"/>
                    <a:pt x="27" y="39"/>
                  </a:cubicBezTo>
                  <a:cubicBezTo>
                    <a:pt x="26" y="29"/>
                    <a:pt x="37" y="31"/>
                    <a:pt x="42" y="28"/>
                  </a:cubicBezTo>
                  <a:cubicBezTo>
                    <a:pt x="70" y="0"/>
                    <a:pt x="65" y="9"/>
                    <a:pt x="92" y="32"/>
                  </a:cubicBezTo>
                  <a:cubicBezTo>
                    <a:pt x="95" y="37"/>
                    <a:pt x="107" y="33"/>
                    <a:pt x="114" y="35"/>
                  </a:cubicBezTo>
                  <a:cubicBezTo>
                    <a:pt x="114" y="38"/>
                    <a:pt x="114" y="42"/>
                    <a:pt x="114" y="46"/>
                  </a:cubicBezTo>
                  <a:cubicBezTo>
                    <a:pt x="110" y="53"/>
                    <a:pt x="102" y="56"/>
                    <a:pt x="98" y="6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81" name="Freeform 958"/>
            <p:cNvSpPr>
              <a:spLocks/>
            </p:cNvSpPr>
            <p:nvPr/>
          </p:nvSpPr>
          <p:spPr bwMode="auto">
            <a:xfrm>
              <a:off x="1695450" y="2379663"/>
              <a:ext cx="58738" cy="12700"/>
            </a:xfrm>
            <a:custGeom>
              <a:avLst/>
              <a:gdLst>
                <a:gd name="T0" fmla="*/ 0 w 22"/>
                <a:gd name="T1" fmla="*/ 0 h 5"/>
                <a:gd name="T2" fmla="*/ 2147483647 w 22"/>
                <a:gd name="T3" fmla="*/ 0 h 5"/>
                <a:gd name="T4" fmla="*/ 0 w 22"/>
                <a:gd name="T5" fmla="*/ 2147483647 h 5"/>
                <a:gd name="T6" fmla="*/ 0 w 22"/>
                <a:gd name="T7" fmla="*/ 0 h 5"/>
                <a:gd name="T8" fmla="*/ 0 60000 65536"/>
                <a:gd name="T9" fmla="*/ 0 60000 65536"/>
                <a:gd name="T10" fmla="*/ 0 60000 65536"/>
                <a:gd name="T11" fmla="*/ 0 60000 65536"/>
                <a:gd name="T12" fmla="*/ 0 w 22"/>
                <a:gd name="T13" fmla="*/ 0 h 5"/>
                <a:gd name="T14" fmla="*/ 22 w 22"/>
                <a:gd name="T15" fmla="*/ 5 h 5"/>
              </a:gdLst>
              <a:ahLst/>
              <a:cxnLst>
                <a:cxn ang="T8">
                  <a:pos x="T0" y="T1"/>
                </a:cxn>
                <a:cxn ang="T9">
                  <a:pos x="T2" y="T3"/>
                </a:cxn>
                <a:cxn ang="T10">
                  <a:pos x="T4" y="T5"/>
                </a:cxn>
                <a:cxn ang="T11">
                  <a:pos x="T6" y="T7"/>
                </a:cxn>
              </a:cxnLst>
              <a:rect l="T12" t="T13" r="T14" b="T15"/>
              <a:pathLst>
                <a:path w="22" h="5">
                  <a:moveTo>
                    <a:pt x="0" y="0"/>
                  </a:moveTo>
                  <a:cubicBezTo>
                    <a:pt x="7" y="0"/>
                    <a:pt x="15" y="0"/>
                    <a:pt x="22" y="0"/>
                  </a:cubicBezTo>
                  <a:cubicBezTo>
                    <a:pt x="19" y="5"/>
                    <a:pt x="6" y="0"/>
                    <a:pt x="0" y="2"/>
                  </a:cubicBezTo>
                  <a:cubicBezTo>
                    <a:pt x="0" y="1"/>
                    <a:pt x="0" y="0"/>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82" name="Freeform 959"/>
            <p:cNvSpPr>
              <a:spLocks/>
            </p:cNvSpPr>
            <p:nvPr/>
          </p:nvSpPr>
          <p:spPr bwMode="auto">
            <a:xfrm>
              <a:off x="1430338" y="2355850"/>
              <a:ext cx="152400" cy="109538"/>
            </a:xfrm>
            <a:custGeom>
              <a:avLst/>
              <a:gdLst>
                <a:gd name="T0" fmla="*/ 2147483647 w 58"/>
                <a:gd name="T1" fmla="*/ 2147483647 h 45"/>
                <a:gd name="T2" fmla="*/ 2147483647 w 58"/>
                <a:gd name="T3" fmla="*/ 2147483647 h 45"/>
                <a:gd name="T4" fmla="*/ 2147483647 w 58"/>
                <a:gd name="T5" fmla="*/ 2147483647 h 45"/>
                <a:gd name="T6" fmla="*/ 2147483647 w 58"/>
                <a:gd name="T7" fmla="*/ 2147483647 h 45"/>
                <a:gd name="T8" fmla="*/ 2147483647 w 58"/>
                <a:gd name="T9" fmla="*/ 2147483647 h 45"/>
                <a:gd name="T10" fmla="*/ 2147483647 w 58"/>
                <a:gd name="T11" fmla="*/ 2147483647 h 45"/>
                <a:gd name="T12" fmla="*/ 2147483647 w 58"/>
                <a:gd name="T13" fmla="*/ 2147483647 h 45"/>
                <a:gd name="T14" fmla="*/ 2147483647 w 58"/>
                <a:gd name="T15" fmla="*/ 2147483647 h 45"/>
                <a:gd name="T16" fmla="*/ 2147483647 w 58"/>
                <a:gd name="T17" fmla="*/ 2147483647 h 45"/>
                <a:gd name="T18" fmla="*/ 2147483647 w 58"/>
                <a:gd name="T19" fmla="*/ 2147483647 h 45"/>
                <a:gd name="T20" fmla="*/ 2147483647 w 58"/>
                <a:gd name="T21" fmla="*/ 214748364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45"/>
                <a:gd name="T35" fmla="*/ 58 w 58"/>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45">
                  <a:moveTo>
                    <a:pt x="18" y="16"/>
                  </a:moveTo>
                  <a:cubicBezTo>
                    <a:pt x="20" y="16"/>
                    <a:pt x="21" y="16"/>
                    <a:pt x="23" y="16"/>
                  </a:cubicBezTo>
                  <a:cubicBezTo>
                    <a:pt x="29" y="13"/>
                    <a:pt x="32" y="6"/>
                    <a:pt x="38" y="3"/>
                  </a:cubicBezTo>
                  <a:cubicBezTo>
                    <a:pt x="44" y="4"/>
                    <a:pt x="56" y="0"/>
                    <a:pt x="58" y="5"/>
                  </a:cubicBezTo>
                  <a:cubicBezTo>
                    <a:pt x="49" y="8"/>
                    <a:pt x="52" y="23"/>
                    <a:pt x="52" y="34"/>
                  </a:cubicBezTo>
                  <a:cubicBezTo>
                    <a:pt x="41" y="31"/>
                    <a:pt x="45" y="45"/>
                    <a:pt x="38" y="39"/>
                  </a:cubicBezTo>
                  <a:cubicBezTo>
                    <a:pt x="34" y="37"/>
                    <a:pt x="31" y="34"/>
                    <a:pt x="29" y="30"/>
                  </a:cubicBezTo>
                  <a:cubicBezTo>
                    <a:pt x="29" y="24"/>
                    <a:pt x="18" y="24"/>
                    <a:pt x="18" y="30"/>
                  </a:cubicBezTo>
                  <a:cubicBezTo>
                    <a:pt x="16" y="34"/>
                    <a:pt x="13" y="37"/>
                    <a:pt x="9" y="39"/>
                  </a:cubicBezTo>
                  <a:cubicBezTo>
                    <a:pt x="0" y="38"/>
                    <a:pt x="7" y="22"/>
                    <a:pt x="5" y="14"/>
                  </a:cubicBezTo>
                  <a:cubicBezTo>
                    <a:pt x="8" y="4"/>
                    <a:pt x="14" y="14"/>
                    <a:pt x="18" y="16"/>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83" name="Freeform 960"/>
            <p:cNvSpPr>
              <a:spLocks/>
            </p:cNvSpPr>
            <p:nvPr/>
          </p:nvSpPr>
          <p:spPr bwMode="auto">
            <a:xfrm>
              <a:off x="1982788" y="2373313"/>
              <a:ext cx="12700" cy="28575"/>
            </a:xfrm>
            <a:custGeom>
              <a:avLst/>
              <a:gdLst>
                <a:gd name="T0" fmla="*/ 0 w 5"/>
                <a:gd name="T1" fmla="*/ 2147483647 h 12"/>
                <a:gd name="T2" fmla="*/ 0 w 5"/>
                <a:gd name="T3" fmla="*/ 0 h 12"/>
                <a:gd name="T4" fmla="*/ 2147483647 w 5"/>
                <a:gd name="T5" fmla="*/ 0 h 12"/>
                <a:gd name="T6" fmla="*/ 0 w 5"/>
                <a:gd name="T7" fmla="*/ 2147483647 h 12"/>
                <a:gd name="T8" fmla="*/ 0 60000 65536"/>
                <a:gd name="T9" fmla="*/ 0 60000 65536"/>
                <a:gd name="T10" fmla="*/ 0 60000 65536"/>
                <a:gd name="T11" fmla="*/ 0 60000 65536"/>
                <a:gd name="T12" fmla="*/ 0 w 5"/>
                <a:gd name="T13" fmla="*/ 0 h 12"/>
                <a:gd name="T14" fmla="*/ 5 w 5"/>
                <a:gd name="T15" fmla="*/ 12 h 12"/>
              </a:gdLst>
              <a:ahLst/>
              <a:cxnLst>
                <a:cxn ang="T8">
                  <a:pos x="T0" y="T1"/>
                </a:cxn>
                <a:cxn ang="T9">
                  <a:pos x="T2" y="T3"/>
                </a:cxn>
                <a:cxn ang="T10">
                  <a:pos x="T4" y="T5"/>
                </a:cxn>
                <a:cxn ang="T11">
                  <a:pos x="T6" y="T7"/>
                </a:cxn>
              </a:cxnLst>
              <a:rect l="T12" t="T13" r="T14" b="T15"/>
              <a:pathLst>
                <a:path w="5" h="12">
                  <a:moveTo>
                    <a:pt x="0" y="12"/>
                  </a:moveTo>
                  <a:cubicBezTo>
                    <a:pt x="0" y="8"/>
                    <a:pt x="0" y="4"/>
                    <a:pt x="0" y="0"/>
                  </a:cubicBezTo>
                  <a:cubicBezTo>
                    <a:pt x="1" y="0"/>
                    <a:pt x="1" y="0"/>
                    <a:pt x="2" y="0"/>
                  </a:cubicBezTo>
                  <a:cubicBezTo>
                    <a:pt x="1" y="4"/>
                    <a:pt x="5" y="12"/>
                    <a:pt x="0" y="1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84" name="Freeform 961"/>
            <p:cNvSpPr>
              <a:spLocks/>
            </p:cNvSpPr>
            <p:nvPr/>
          </p:nvSpPr>
          <p:spPr bwMode="auto">
            <a:xfrm>
              <a:off x="1749425" y="2319338"/>
              <a:ext cx="233363" cy="142875"/>
            </a:xfrm>
            <a:custGeom>
              <a:avLst/>
              <a:gdLst>
                <a:gd name="T0" fmla="*/ 2147483647 w 89"/>
                <a:gd name="T1" fmla="*/ 2147483647 h 59"/>
                <a:gd name="T2" fmla="*/ 2147483647 w 89"/>
                <a:gd name="T3" fmla="*/ 2147483647 h 59"/>
                <a:gd name="T4" fmla="*/ 2147483647 w 89"/>
                <a:gd name="T5" fmla="*/ 2147483647 h 59"/>
                <a:gd name="T6" fmla="*/ 2147483647 w 89"/>
                <a:gd name="T7" fmla="*/ 2147483647 h 59"/>
                <a:gd name="T8" fmla="*/ 2147483647 w 89"/>
                <a:gd name="T9" fmla="*/ 2147483647 h 59"/>
                <a:gd name="T10" fmla="*/ 2147483647 w 89"/>
                <a:gd name="T11" fmla="*/ 0 h 59"/>
                <a:gd name="T12" fmla="*/ 2147483647 w 89"/>
                <a:gd name="T13" fmla="*/ 0 h 59"/>
                <a:gd name="T14" fmla="*/ 2147483647 w 89"/>
                <a:gd name="T15" fmla="*/ 2147483647 h 59"/>
                <a:gd name="T16" fmla="*/ 2147483647 w 89"/>
                <a:gd name="T17" fmla="*/ 214748364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
                <a:gd name="T28" fmla="*/ 0 h 59"/>
                <a:gd name="T29" fmla="*/ 89 w 89"/>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 h="59">
                  <a:moveTo>
                    <a:pt x="89" y="34"/>
                  </a:moveTo>
                  <a:cubicBezTo>
                    <a:pt x="89" y="36"/>
                    <a:pt x="88" y="38"/>
                    <a:pt x="87" y="38"/>
                  </a:cubicBezTo>
                  <a:cubicBezTo>
                    <a:pt x="89" y="59"/>
                    <a:pt x="61" y="50"/>
                    <a:pt x="44" y="51"/>
                  </a:cubicBezTo>
                  <a:cubicBezTo>
                    <a:pt x="45" y="46"/>
                    <a:pt x="44" y="43"/>
                    <a:pt x="42" y="40"/>
                  </a:cubicBezTo>
                  <a:cubicBezTo>
                    <a:pt x="37" y="40"/>
                    <a:pt x="32" y="40"/>
                    <a:pt x="26" y="40"/>
                  </a:cubicBezTo>
                  <a:cubicBezTo>
                    <a:pt x="0" y="28"/>
                    <a:pt x="28" y="11"/>
                    <a:pt x="40" y="0"/>
                  </a:cubicBezTo>
                  <a:cubicBezTo>
                    <a:pt x="49" y="0"/>
                    <a:pt x="58" y="0"/>
                    <a:pt x="67" y="0"/>
                  </a:cubicBezTo>
                  <a:cubicBezTo>
                    <a:pt x="75" y="7"/>
                    <a:pt x="82" y="14"/>
                    <a:pt x="89" y="22"/>
                  </a:cubicBezTo>
                  <a:cubicBezTo>
                    <a:pt x="89" y="26"/>
                    <a:pt x="89" y="30"/>
                    <a:pt x="89" y="34"/>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85" name="Freeform 962"/>
            <p:cNvSpPr>
              <a:spLocks/>
            </p:cNvSpPr>
            <p:nvPr/>
          </p:nvSpPr>
          <p:spPr bwMode="auto">
            <a:xfrm>
              <a:off x="2105025" y="2339975"/>
              <a:ext cx="58738" cy="88900"/>
            </a:xfrm>
            <a:custGeom>
              <a:avLst/>
              <a:gdLst>
                <a:gd name="T0" fmla="*/ 2147483647 w 22"/>
                <a:gd name="T1" fmla="*/ 2147483647 h 37"/>
                <a:gd name="T2" fmla="*/ 2147483647 w 22"/>
                <a:gd name="T3" fmla="*/ 2147483647 h 37"/>
                <a:gd name="T4" fmla="*/ 0 w 22"/>
                <a:gd name="T5" fmla="*/ 2147483647 h 37"/>
                <a:gd name="T6" fmla="*/ 2147483647 w 22"/>
                <a:gd name="T7" fmla="*/ 2147483647 h 37"/>
                <a:gd name="T8" fmla="*/ 2147483647 w 22"/>
                <a:gd name="T9" fmla="*/ 2147483647 h 37"/>
                <a:gd name="T10" fmla="*/ 2147483647 w 22"/>
                <a:gd name="T11" fmla="*/ 2147483647 h 37"/>
                <a:gd name="T12" fmla="*/ 0 60000 65536"/>
                <a:gd name="T13" fmla="*/ 0 60000 65536"/>
                <a:gd name="T14" fmla="*/ 0 60000 65536"/>
                <a:gd name="T15" fmla="*/ 0 60000 65536"/>
                <a:gd name="T16" fmla="*/ 0 60000 65536"/>
                <a:gd name="T17" fmla="*/ 0 60000 65536"/>
                <a:gd name="T18" fmla="*/ 0 w 22"/>
                <a:gd name="T19" fmla="*/ 0 h 37"/>
                <a:gd name="T20" fmla="*/ 22 w 22"/>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22" h="37">
                  <a:moveTo>
                    <a:pt x="13" y="34"/>
                  </a:moveTo>
                  <a:cubicBezTo>
                    <a:pt x="13" y="37"/>
                    <a:pt x="11" y="36"/>
                    <a:pt x="11" y="34"/>
                  </a:cubicBezTo>
                  <a:cubicBezTo>
                    <a:pt x="9" y="28"/>
                    <a:pt x="0" y="27"/>
                    <a:pt x="0" y="19"/>
                  </a:cubicBezTo>
                  <a:cubicBezTo>
                    <a:pt x="6" y="17"/>
                    <a:pt x="7" y="10"/>
                    <a:pt x="13" y="8"/>
                  </a:cubicBezTo>
                  <a:cubicBezTo>
                    <a:pt x="22" y="0"/>
                    <a:pt x="14" y="23"/>
                    <a:pt x="20" y="26"/>
                  </a:cubicBezTo>
                  <a:cubicBezTo>
                    <a:pt x="19" y="30"/>
                    <a:pt x="14" y="30"/>
                    <a:pt x="13" y="34"/>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86" name="Freeform 963"/>
            <p:cNvSpPr>
              <a:spLocks/>
            </p:cNvSpPr>
            <p:nvPr/>
          </p:nvSpPr>
          <p:spPr bwMode="auto">
            <a:xfrm>
              <a:off x="1319213" y="2482850"/>
              <a:ext cx="28575" cy="15875"/>
            </a:xfrm>
            <a:custGeom>
              <a:avLst/>
              <a:gdLst>
                <a:gd name="T0" fmla="*/ 0 w 11"/>
                <a:gd name="T1" fmla="*/ 2147483647 h 7"/>
                <a:gd name="T2" fmla="*/ 2147483647 w 11"/>
                <a:gd name="T3" fmla="*/ 2147483647 h 7"/>
                <a:gd name="T4" fmla="*/ 0 w 11"/>
                <a:gd name="T5" fmla="*/ 2147483647 h 7"/>
                <a:gd name="T6" fmla="*/ 0 w 11"/>
                <a:gd name="T7" fmla="*/ 2147483647 h 7"/>
                <a:gd name="T8" fmla="*/ 0 60000 65536"/>
                <a:gd name="T9" fmla="*/ 0 60000 65536"/>
                <a:gd name="T10" fmla="*/ 0 60000 65536"/>
                <a:gd name="T11" fmla="*/ 0 60000 65536"/>
                <a:gd name="T12" fmla="*/ 0 w 11"/>
                <a:gd name="T13" fmla="*/ 0 h 7"/>
                <a:gd name="T14" fmla="*/ 11 w 11"/>
                <a:gd name="T15" fmla="*/ 7 h 7"/>
              </a:gdLst>
              <a:ahLst/>
              <a:cxnLst>
                <a:cxn ang="T8">
                  <a:pos x="T0" y="T1"/>
                </a:cxn>
                <a:cxn ang="T9">
                  <a:pos x="T2" y="T3"/>
                </a:cxn>
                <a:cxn ang="T10">
                  <a:pos x="T4" y="T5"/>
                </a:cxn>
                <a:cxn ang="T11">
                  <a:pos x="T6" y="T7"/>
                </a:cxn>
              </a:cxnLst>
              <a:rect l="T12" t="T13" r="T14" b="T15"/>
              <a:pathLst>
                <a:path w="11" h="7">
                  <a:moveTo>
                    <a:pt x="0" y="2"/>
                  </a:moveTo>
                  <a:cubicBezTo>
                    <a:pt x="4" y="3"/>
                    <a:pt x="11" y="0"/>
                    <a:pt x="9" y="7"/>
                  </a:cubicBezTo>
                  <a:cubicBezTo>
                    <a:pt x="6" y="7"/>
                    <a:pt x="3" y="7"/>
                    <a:pt x="0" y="7"/>
                  </a:cubicBezTo>
                  <a:cubicBezTo>
                    <a:pt x="0" y="5"/>
                    <a:pt x="0" y="4"/>
                    <a:pt x="0" y="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87" name="Freeform 964"/>
            <p:cNvSpPr>
              <a:spLocks/>
            </p:cNvSpPr>
            <p:nvPr/>
          </p:nvSpPr>
          <p:spPr bwMode="auto">
            <a:xfrm>
              <a:off x="1839913" y="2447925"/>
              <a:ext cx="136525" cy="68263"/>
            </a:xfrm>
            <a:custGeom>
              <a:avLst/>
              <a:gdLst>
                <a:gd name="T0" fmla="*/ 2147483647 w 52"/>
                <a:gd name="T1" fmla="*/ 2147483647 h 28"/>
                <a:gd name="T2" fmla="*/ 2147483647 w 52"/>
                <a:gd name="T3" fmla="*/ 2147483647 h 28"/>
                <a:gd name="T4" fmla="*/ 2147483647 w 52"/>
                <a:gd name="T5" fmla="*/ 2147483647 h 28"/>
                <a:gd name="T6" fmla="*/ 2147483647 w 52"/>
                <a:gd name="T7" fmla="*/ 2147483647 h 28"/>
                <a:gd name="T8" fmla="*/ 2147483647 w 52"/>
                <a:gd name="T9" fmla="*/ 2147483647 h 28"/>
                <a:gd name="T10" fmla="*/ 2147483647 w 52"/>
                <a:gd name="T11" fmla="*/ 2147483647 h 28"/>
                <a:gd name="T12" fmla="*/ 2147483647 w 52"/>
                <a:gd name="T13" fmla="*/ 2147483647 h 28"/>
                <a:gd name="T14" fmla="*/ 0 60000 65536"/>
                <a:gd name="T15" fmla="*/ 0 60000 65536"/>
                <a:gd name="T16" fmla="*/ 0 60000 65536"/>
                <a:gd name="T17" fmla="*/ 0 60000 65536"/>
                <a:gd name="T18" fmla="*/ 0 60000 65536"/>
                <a:gd name="T19" fmla="*/ 0 60000 65536"/>
                <a:gd name="T20" fmla="*/ 0 60000 65536"/>
                <a:gd name="T21" fmla="*/ 0 w 52"/>
                <a:gd name="T22" fmla="*/ 0 h 28"/>
                <a:gd name="T23" fmla="*/ 52 w 5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28">
                  <a:moveTo>
                    <a:pt x="29" y="18"/>
                  </a:moveTo>
                  <a:cubicBezTo>
                    <a:pt x="30" y="20"/>
                    <a:pt x="28" y="21"/>
                    <a:pt x="27" y="21"/>
                  </a:cubicBezTo>
                  <a:cubicBezTo>
                    <a:pt x="26" y="21"/>
                    <a:pt x="24" y="21"/>
                    <a:pt x="25" y="23"/>
                  </a:cubicBezTo>
                  <a:cubicBezTo>
                    <a:pt x="22" y="28"/>
                    <a:pt x="9" y="24"/>
                    <a:pt x="3" y="25"/>
                  </a:cubicBezTo>
                  <a:cubicBezTo>
                    <a:pt x="4" y="20"/>
                    <a:pt x="0" y="9"/>
                    <a:pt x="5" y="7"/>
                  </a:cubicBezTo>
                  <a:cubicBezTo>
                    <a:pt x="20" y="10"/>
                    <a:pt x="50" y="0"/>
                    <a:pt x="52" y="16"/>
                  </a:cubicBezTo>
                  <a:cubicBezTo>
                    <a:pt x="45" y="18"/>
                    <a:pt x="32" y="13"/>
                    <a:pt x="29" y="1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88" name="Freeform 965"/>
            <p:cNvSpPr>
              <a:spLocks/>
            </p:cNvSpPr>
            <p:nvPr/>
          </p:nvSpPr>
          <p:spPr bwMode="auto">
            <a:xfrm>
              <a:off x="1765300" y="2520950"/>
              <a:ext cx="49213" cy="65088"/>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0 h 27"/>
                <a:gd name="T10" fmla="*/ 2147483647 w 19"/>
                <a:gd name="T11" fmla="*/ 2147483647 h 27"/>
                <a:gd name="T12" fmla="*/ 0 60000 65536"/>
                <a:gd name="T13" fmla="*/ 0 60000 65536"/>
                <a:gd name="T14" fmla="*/ 0 60000 65536"/>
                <a:gd name="T15" fmla="*/ 0 60000 65536"/>
                <a:gd name="T16" fmla="*/ 0 60000 65536"/>
                <a:gd name="T17" fmla="*/ 0 60000 65536"/>
                <a:gd name="T18" fmla="*/ 0 w 19"/>
                <a:gd name="T19" fmla="*/ 0 h 27"/>
                <a:gd name="T20" fmla="*/ 19 w 19"/>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9" h="27">
                  <a:moveTo>
                    <a:pt x="16" y="11"/>
                  </a:moveTo>
                  <a:cubicBezTo>
                    <a:pt x="19" y="11"/>
                    <a:pt x="17" y="13"/>
                    <a:pt x="16" y="13"/>
                  </a:cubicBezTo>
                  <a:cubicBezTo>
                    <a:pt x="11" y="16"/>
                    <a:pt x="8" y="19"/>
                    <a:pt x="5" y="24"/>
                  </a:cubicBezTo>
                  <a:cubicBezTo>
                    <a:pt x="4" y="27"/>
                    <a:pt x="3" y="25"/>
                    <a:pt x="3" y="24"/>
                  </a:cubicBezTo>
                  <a:cubicBezTo>
                    <a:pt x="4" y="17"/>
                    <a:pt x="0" y="3"/>
                    <a:pt x="5" y="0"/>
                  </a:cubicBezTo>
                  <a:cubicBezTo>
                    <a:pt x="8" y="4"/>
                    <a:pt x="11" y="8"/>
                    <a:pt x="16" y="1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89" name="Freeform 966"/>
            <p:cNvSpPr>
              <a:spLocks/>
            </p:cNvSpPr>
            <p:nvPr/>
          </p:nvSpPr>
          <p:spPr bwMode="auto">
            <a:xfrm>
              <a:off x="4875213" y="2584450"/>
              <a:ext cx="23812" cy="31750"/>
            </a:xfrm>
            <a:custGeom>
              <a:avLst/>
              <a:gdLst>
                <a:gd name="T0" fmla="*/ 2147483647 w 9"/>
                <a:gd name="T1" fmla="*/ 2147483647 h 13"/>
                <a:gd name="T2" fmla="*/ 2147483647 w 9"/>
                <a:gd name="T3" fmla="*/ 0 h 13"/>
                <a:gd name="T4" fmla="*/ 2147483647 w 9"/>
                <a:gd name="T5" fmla="*/ 2147483647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5"/>
                  </a:moveTo>
                  <a:cubicBezTo>
                    <a:pt x="8" y="13"/>
                    <a:pt x="0" y="0"/>
                    <a:pt x="7" y="0"/>
                  </a:cubicBezTo>
                  <a:cubicBezTo>
                    <a:pt x="7" y="2"/>
                    <a:pt x="7" y="5"/>
                    <a:pt x="9" y="5"/>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90" name="Freeform 967"/>
            <p:cNvSpPr>
              <a:spLocks/>
            </p:cNvSpPr>
            <p:nvPr/>
          </p:nvSpPr>
          <p:spPr bwMode="auto">
            <a:xfrm>
              <a:off x="1947863" y="2589213"/>
              <a:ext cx="11112" cy="31750"/>
            </a:xfrm>
            <a:custGeom>
              <a:avLst/>
              <a:gdLst>
                <a:gd name="T0" fmla="*/ 2147483647 w 4"/>
                <a:gd name="T1" fmla="*/ 2147483647 h 13"/>
                <a:gd name="T2" fmla="*/ 2147483647 w 4"/>
                <a:gd name="T3" fmla="*/ 2147483647 h 13"/>
                <a:gd name="T4" fmla="*/ 2147483647 w 4"/>
                <a:gd name="T5" fmla="*/ 2147483647 h 13"/>
                <a:gd name="T6" fmla="*/ 0 60000 65536"/>
                <a:gd name="T7" fmla="*/ 0 60000 65536"/>
                <a:gd name="T8" fmla="*/ 0 60000 65536"/>
                <a:gd name="T9" fmla="*/ 0 w 4"/>
                <a:gd name="T10" fmla="*/ 0 h 13"/>
                <a:gd name="T11" fmla="*/ 4 w 4"/>
                <a:gd name="T12" fmla="*/ 13 h 13"/>
              </a:gdLst>
              <a:ahLst/>
              <a:cxnLst>
                <a:cxn ang="T6">
                  <a:pos x="T0" y="T1"/>
                </a:cxn>
                <a:cxn ang="T7">
                  <a:pos x="T2" y="T3"/>
                </a:cxn>
                <a:cxn ang="T8">
                  <a:pos x="T4" y="T5"/>
                </a:cxn>
              </a:cxnLst>
              <a:rect l="T9" t="T10" r="T11" b="T12"/>
              <a:pathLst>
                <a:path w="4" h="13">
                  <a:moveTo>
                    <a:pt x="4" y="1"/>
                  </a:moveTo>
                  <a:cubicBezTo>
                    <a:pt x="4" y="4"/>
                    <a:pt x="4" y="8"/>
                    <a:pt x="4" y="12"/>
                  </a:cubicBezTo>
                  <a:cubicBezTo>
                    <a:pt x="0" y="13"/>
                    <a:pt x="0" y="0"/>
                    <a:pt x="4" y="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91" name="Freeform 968"/>
            <p:cNvSpPr>
              <a:spLocks/>
            </p:cNvSpPr>
            <p:nvPr/>
          </p:nvSpPr>
          <p:spPr bwMode="auto">
            <a:xfrm>
              <a:off x="1544638" y="2460625"/>
              <a:ext cx="150812" cy="179388"/>
            </a:xfrm>
            <a:custGeom>
              <a:avLst/>
              <a:gdLst>
                <a:gd name="T0" fmla="*/ 2147483647 w 58"/>
                <a:gd name="T1" fmla="*/ 2147483647 h 74"/>
                <a:gd name="T2" fmla="*/ 2147483647 w 58"/>
                <a:gd name="T3" fmla="*/ 2147483647 h 74"/>
                <a:gd name="T4" fmla="*/ 2147483647 w 58"/>
                <a:gd name="T5" fmla="*/ 2147483647 h 74"/>
                <a:gd name="T6" fmla="*/ 2147483647 w 58"/>
                <a:gd name="T7" fmla="*/ 2147483647 h 74"/>
                <a:gd name="T8" fmla="*/ 2147483647 w 58"/>
                <a:gd name="T9" fmla="*/ 2147483647 h 74"/>
                <a:gd name="T10" fmla="*/ 2147483647 w 58"/>
                <a:gd name="T11" fmla="*/ 2147483647 h 74"/>
                <a:gd name="T12" fmla="*/ 2147483647 w 58"/>
                <a:gd name="T13" fmla="*/ 2147483647 h 74"/>
                <a:gd name="T14" fmla="*/ 0 w 58"/>
                <a:gd name="T15" fmla="*/ 2147483647 h 74"/>
                <a:gd name="T16" fmla="*/ 0 w 58"/>
                <a:gd name="T17" fmla="*/ 2147483647 h 74"/>
                <a:gd name="T18" fmla="*/ 2147483647 w 58"/>
                <a:gd name="T19" fmla="*/ 0 h 74"/>
                <a:gd name="T20" fmla="*/ 2147483647 w 58"/>
                <a:gd name="T21" fmla="*/ 2147483647 h 74"/>
                <a:gd name="T22" fmla="*/ 2147483647 w 58"/>
                <a:gd name="T23" fmla="*/ 2147483647 h 74"/>
                <a:gd name="T24" fmla="*/ 2147483647 w 58"/>
                <a:gd name="T25" fmla="*/ 2147483647 h 74"/>
                <a:gd name="T26" fmla="*/ 2147483647 w 58"/>
                <a:gd name="T27" fmla="*/ 2147483647 h 74"/>
                <a:gd name="T28" fmla="*/ 2147483647 w 58"/>
                <a:gd name="T29" fmla="*/ 2147483647 h 74"/>
                <a:gd name="T30" fmla="*/ 2147483647 w 58"/>
                <a:gd name="T31" fmla="*/ 2147483647 h 74"/>
                <a:gd name="T32" fmla="*/ 2147483647 w 58"/>
                <a:gd name="T33" fmla="*/ 2147483647 h 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
                <a:gd name="T52" fmla="*/ 0 h 74"/>
                <a:gd name="T53" fmla="*/ 58 w 58"/>
                <a:gd name="T54" fmla="*/ 74 h 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 h="74">
                  <a:moveTo>
                    <a:pt x="47" y="71"/>
                  </a:moveTo>
                  <a:cubicBezTo>
                    <a:pt x="46" y="74"/>
                    <a:pt x="44" y="73"/>
                    <a:pt x="44" y="71"/>
                  </a:cubicBezTo>
                  <a:cubicBezTo>
                    <a:pt x="41" y="68"/>
                    <a:pt x="41" y="63"/>
                    <a:pt x="47" y="62"/>
                  </a:cubicBezTo>
                  <a:cubicBezTo>
                    <a:pt x="52" y="62"/>
                    <a:pt x="52" y="54"/>
                    <a:pt x="47" y="54"/>
                  </a:cubicBezTo>
                  <a:cubicBezTo>
                    <a:pt x="43" y="52"/>
                    <a:pt x="41" y="50"/>
                    <a:pt x="40" y="47"/>
                  </a:cubicBezTo>
                  <a:cubicBezTo>
                    <a:pt x="49" y="22"/>
                    <a:pt x="20" y="34"/>
                    <a:pt x="13" y="25"/>
                  </a:cubicBezTo>
                  <a:cubicBezTo>
                    <a:pt x="19" y="24"/>
                    <a:pt x="17" y="17"/>
                    <a:pt x="18" y="11"/>
                  </a:cubicBezTo>
                  <a:cubicBezTo>
                    <a:pt x="13" y="7"/>
                    <a:pt x="5" y="10"/>
                    <a:pt x="0" y="11"/>
                  </a:cubicBezTo>
                  <a:cubicBezTo>
                    <a:pt x="0" y="8"/>
                    <a:pt x="0" y="5"/>
                    <a:pt x="0" y="2"/>
                  </a:cubicBezTo>
                  <a:cubicBezTo>
                    <a:pt x="3" y="5"/>
                    <a:pt x="15" y="7"/>
                    <a:pt x="15" y="0"/>
                  </a:cubicBezTo>
                  <a:cubicBezTo>
                    <a:pt x="19" y="2"/>
                    <a:pt x="22" y="5"/>
                    <a:pt x="24" y="9"/>
                  </a:cubicBezTo>
                  <a:cubicBezTo>
                    <a:pt x="24" y="15"/>
                    <a:pt x="32" y="13"/>
                    <a:pt x="38" y="13"/>
                  </a:cubicBezTo>
                  <a:cubicBezTo>
                    <a:pt x="45" y="19"/>
                    <a:pt x="52" y="26"/>
                    <a:pt x="58" y="34"/>
                  </a:cubicBezTo>
                  <a:cubicBezTo>
                    <a:pt x="49" y="33"/>
                    <a:pt x="46" y="38"/>
                    <a:pt x="44" y="45"/>
                  </a:cubicBezTo>
                  <a:cubicBezTo>
                    <a:pt x="46" y="45"/>
                    <a:pt x="47" y="47"/>
                    <a:pt x="49" y="47"/>
                  </a:cubicBezTo>
                  <a:cubicBezTo>
                    <a:pt x="53" y="50"/>
                    <a:pt x="58" y="51"/>
                    <a:pt x="58" y="58"/>
                  </a:cubicBezTo>
                  <a:cubicBezTo>
                    <a:pt x="55" y="64"/>
                    <a:pt x="49" y="66"/>
                    <a:pt x="47" y="7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92" name="Freeform 969"/>
            <p:cNvSpPr>
              <a:spLocks/>
            </p:cNvSpPr>
            <p:nvPr/>
          </p:nvSpPr>
          <p:spPr bwMode="auto">
            <a:xfrm>
              <a:off x="1882775" y="2733675"/>
              <a:ext cx="71438" cy="9525"/>
            </a:xfrm>
            <a:custGeom>
              <a:avLst/>
              <a:gdLst>
                <a:gd name="T0" fmla="*/ 2147483647 w 27"/>
                <a:gd name="T1" fmla="*/ 2147483647 h 4"/>
                <a:gd name="T2" fmla="*/ 0 w 27"/>
                <a:gd name="T3" fmla="*/ 2147483647 h 4"/>
                <a:gd name="T4" fmla="*/ 0 w 27"/>
                <a:gd name="T5" fmla="*/ 0 h 4"/>
                <a:gd name="T6" fmla="*/ 2147483647 w 27"/>
                <a:gd name="T7" fmla="*/ 0 h 4"/>
                <a:gd name="T8" fmla="*/ 2147483647 w 27"/>
                <a:gd name="T9" fmla="*/ 2147483647 h 4"/>
                <a:gd name="T10" fmla="*/ 0 60000 65536"/>
                <a:gd name="T11" fmla="*/ 0 60000 65536"/>
                <a:gd name="T12" fmla="*/ 0 60000 65536"/>
                <a:gd name="T13" fmla="*/ 0 60000 65536"/>
                <a:gd name="T14" fmla="*/ 0 60000 65536"/>
                <a:gd name="T15" fmla="*/ 0 w 27"/>
                <a:gd name="T16" fmla="*/ 0 h 4"/>
                <a:gd name="T17" fmla="*/ 27 w 27"/>
                <a:gd name="T18" fmla="*/ 4 h 4"/>
              </a:gdLst>
              <a:ahLst/>
              <a:cxnLst>
                <a:cxn ang="T10">
                  <a:pos x="T0" y="T1"/>
                </a:cxn>
                <a:cxn ang="T11">
                  <a:pos x="T2" y="T3"/>
                </a:cxn>
                <a:cxn ang="T12">
                  <a:pos x="T4" y="T5"/>
                </a:cxn>
                <a:cxn ang="T13">
                  <a:pos x="T6" y="T7"/>
                </a:cxn>
                <a:cxn ang="T14">
                  <a:pos x="T8" y="T9"/>
                </a:cxn>
              </a:cxnLst>
              <a:rect l="T15" t="T16" r="T17" b="T18"/>
              <a:pathLst>
                <a:path w="27" h="4">
                  <a:moveTo>
                    <a:pt x="27" y="4"/>
                  </a:moveTo>
                  <a:cubicBezTo>
                    <a:pt x="18" y="4"/>
                    <a:pt x="9" y="4"/>
                    <a:pt x="0" y="4"/>
                  </a:cubicBezTo>
                  <a:cubicBezTo>
                    <a:pt x="0" y="3"/>
                    <a:pt x="0" y="1"/>
                    <a:pt x="0" y="0"/>
                  </a:cubicBezTo>
                  <a:cubicBezTo>
                    <a:pt x="9" y="0"/>
                    <a:pt x="18" y="0"/>
                    <a:pt x="27" y="0"/>
                  </a:cubicBezTo>
                  <a:cubicBezTo>
                    <a:pt x="27" y="1"/>
                    <a:pt x="27" y="3"/>
                    <a:pt x="27" y="4"/>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293" name="Freeform 970"/>
            <p:cNvSpPr>
              <a:spLocks/>
            </p:cNvSpPr>
            <p:nvPr/>
          </p:nvSpPr>
          <p:spPr bwMode="auto">
            <a:xfrm>
              <a:off x="1449388" y="2674938"/>
              <a:ext cx="95250" cy="176212"/>
            </a:xfrm>
            <a:custGeom>
              <a:avLst/>
              <a:gdLst>
                <a:gd name="T0" fmla="*/ 2147483647 w 36"/>
                <a:gd name="T1" fmla="*/ 2147483647 h 73"/>
                <a:gd name="T2" fmla="*/ 2147483647 w 36"/>
                <a:gd name="T3" fmla="*/ 2147483647 h 73"/>
                <a:gd name="T4" fmla="*/ 2147483647 w 36"/>
                <a:gd name="T5" fmla="*/ 2147483647 h 73"/>
                <a:gd name="T6" fmla="*/ 2147483647 w 36"/>
                <a:gd name="T7" fmla="*/ 2147483647 h 73"/>
                <a:gd name="T8" fmla="*/ 0 w 36"/>
                <a:gd name="T9" fmla="*/ 2147483647 h 73"/>
                <a:gd name="T10" fmla="*/ 0 w 36"/>
                <a:gd name="T11" fmla="*/ 2147483647 h 73"/>
                <a:gd name="T12" fmla="*/ 2147483647 w 36"/>
                <a:gd name="T13" fmla="*/ 2147483647 h 73"/>
                <a:gd name="T14" fmla="*/ 2147483647 w 36"/>
                <a:gd name="T15" fmla="*/ 2147483647 h 73"/>
                <a:gd name="T16" fmla="*/ 2147483647 w 36"/>
                <a:gd name="T17" fmla="*/ 2147483647 h 73"/>
                <a:gd name="T18" fmla="*/ 2147483647 w 36"/>
                <a:gd name="T19" fmla="*/ 2147483647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3"/>
                <a:gd name="T32" fmla="*/ 36 w 36"/>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3">
                  <a:moveTo>
                    <a:pt x="27" y="53"/>
                  </a:moveTo>
                  <a:cubicBezTo>
                    <a:pt x="30" y="51"/>
                    <a:pt x="36" y="57"/>
                    <a:pt x="31" y="57"/>
                  </a:cubicBezTo>
                  <a:cubicBezTo>
                    <a:pt x="26" y="60"/>
                    <a:pt x="21" y="65"/>
                    <a:pt x="18" y="70"/>
                  </a:cubicBezTo>
                  <a:cubicBezTo>
                    <a:pt x="17" y="73"/>
                    <a:pt x="16" y="72"/>
                    <a:pt x="16" y="70"/>
                  </a:cubicBezTo>
                  <a:cubicBezTo>
                    <a:pt x="12" y="63"/>
                    <a:pt x="4" y="60"/>
                    <a:pt x="0" y="53"/>
                  </a:cubicBezTo>
                  <a:cubicBezTo>
                    <a:pt x="0" y="49"/>
                    <a:pt x="0" y="45"/>
                    <a:pt x="0" y="41"/>
                  </a:cubicBezTo>
                  <a:cubicBezTo>
                    <a:pt x="1" y="37"/>
                    <a:pt x="6" y="37"/>
                    <a:pt x="7" y="32"/>
                  </a:cubicBezTo>
                  <a:cubicBezTo>
                    <a:pt x="8" y="22"/>
                    <a:pt x="10" y="0"/>
                    <a:pt x="27" y="12"/>
                  </a:cubicBezTo>
                  <a:cubicBezTo>
                    <a:pt x="27" y="28"/>
                    <a:pt x="28" y="43"/>
                    <a:pt x="20" y="50"/>
                  </a:cubicBezTo>
                  <a:cubicBezTo>
                    <a:pt x="22" y="51"/>
                    <a:pt x="24" y="53"/>
                    <a:pt x="27" y="53"/>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294" name="Freeform 972"/>
            <p:cNvSpPr>
              <a:spLocks/>
            </p:cNvSpPr>
            <p:nvPr/>
          </p:nvSpPr>
          <p:spPr bwMode="auto">
            <a:xfrm>
              <a:off x="3721100" y="2997200"/>
              <a:ext cx="171450" cy="160338"/>
            </a:xfrm>
            <a:custGeom>
              <a:avLst/>
              <a:gdLst>
                <a:gd name="T0" fmla="*/ 2147483647 w 65"/>
                <a:gd name="T1" fmla="*/ 2147483647 h 66"/>
                <a:gd name="T2" fmla="*/ 2147483647 w 65"/>
                <a:gd name="T3" fmla="*/ 2147483647 h 66"/>
                <a:gd name="T4" fmla="*/ 2147483647 w 65"/>
                <a:gd name="T5" fmla="*/ 2147483647 h 66"/>
                <a:gd name="T6" fmla="*/ 2147483647 w 65"/>
                <a:gd name="T7" fmla="*/ 2147483647 h 66"/>
                <a:gd name="T8" fmla="*/ 2147483647 w 65"/>
                <a:gd name="T9" fmla="*/ 2147483647 h 66"/>
                <a:gd name="T10" fmla="*/ 2147483647 w 65"/>
                <a:gd name="T11" fmla="*/ 2147483647 h 66"/>
                <a:gd name="T12" fmla="*/ 2147483647 w 65"/>
                <a:gd name="T13" fmla="*/ 0 h 66"/>
                <a:gd name="T14" fmla="*/ 2147483647 w 65"/>
                <a:gd name="T15" fmla="*/ 0 h 66"/>
                <a:gd name="T16" fmla="*/ 2147483647 w 65"/>
                <a:gd name="T17" fmla="*/ 2147483647 h 66"/>
                <a:gd name="T18" fmla="*/ 2147483647 w 65"/>
                <a:gd name="T19" fmla="*/ 2147483647 h 66"/>
                <a:gd name="T20" fmla="*/ 2147483647 w 65"/>
                <a:gd name="T21" fmla="*/ 2147483647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
                <a:gd name="T34" fmla="*/ 0 h 66"/>
                <a:gd name="T35" fmla="*/ 65 w 65"/>
                <a:gd name="T36" fmla="*/ 66 h 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 h="66">
                  <a:moveTo>
                    <a:pt x="62" y="42"/>
                  </a:moveTo>
                  <a:cubicBezTo>
                    <a:pt x="65" y="42"/>
                    <a:pt x="64" y="45"/>
                    <a:pt x="65" y="47"/>
                  </a:cubicBezTo>
                  <a:cubicBezTo>
                    <a:pt x="63" y="66"/>
                    <a:pt x="49" y="35"/>
                    <a:pt x="40" y="33"/>
                  </a:cubicBezTo>
                  <a:cubicBezTo>
                    <a:pt x="40" y="28"/>
                    <a:pt x="38" y="26"/>
                    <a:pt x="33" y="27"/>
                  </a:cubicBezTo>
                  <a:cubicBezTo>
                    <a:pt x="33" y="29"/>
                    <a:pt x="32" y="29"/>
                    <a:pt x="31" y="31"/>
                  </a:cubicBezTo>
                  <a:cubicBezTo>
                    <a:pt x="31" y="33"/>
                    <a:pt x="31" y="35"/>
                    <a:pt x="31" y="38"/>
                  </a:cubicBezTo>
                  <a:cubicBezTo>
                    <a:pt x="23" y="27"/>
                    <a:pt x="0" y="19"/>
                    <a:pt x="9" y="0"/>
                  </a:cubicBezTo>
                  <a:cubicBezTo>
                    <a:pt x="12" y="0"/>
                    <a:pt x="15" y="0"/>
                    <a:pt x="18" y="0"/>
                  </a:cubicBezTo>
                  <a:cubicBezTo>
                    <a:pt x="17" y="5"/>
                    <a:pt x="17" y="10"/>
                    <a:pt x="20" y="13"/>
                  </a:cubicBezTo>
                  <a:cubicBezTo>
                    <a:pt x="27" y="13"/>
                    <a:pt x="35" y="13"/>
                    <a:pt x="42" y="13"/>
                  </a:cubicBezTo>
                  <a:cubicBezTo>
                    <a:pt x="41" y="31"/>
                    <a:pt x="55" y="33"/>
                    <a:pt x="62" y="42"/>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295" name="Freeform 975"/>
            <p:cNvSpPr>
              <a:spLocks/>
            </p:cNvSpPr>
            <p:nvPr/>
          </p:nvSpPr>
          <p:spPr bwMode="auto">
            <a:xfrm>
              <a:off x="4032250" y="3175000"/>
              <a:ext cx="258763" cy="284163"/>
            </a:xfrm>
            <a:custGeom>
              <a:avLst/>
              <a:gdLst>
                <a:gd name="T0" fmla="*/ 2147483647 w 99"/>
                <a:gd name="T1" fmla="*/ 0 h 117"/>
                <a:gd name="T2" fmla="*/ 2147483647 w 99"/>
                <a:gd name="T3" fmla="*/ 2147483647 h 117"/>
                <a:gd name="T4" fmla="*/ 2147483647 w 99"/>
                <a:gd name="T5" fmla="*/ 2147483647 h 117"/>
                <a:gd name="T6" fmla="*/ 2147483647 w 99"/>
                <a:gd name="T7" fmla="*/ 2147483647 h 117"/>
                <a:gd name="T8" fmla="*/ 2147483647 w 99"/>
                <a:gd name="T9" fmla="*/ 2147483647 h 117"/>
                <a:gd name="T10" fmla="*/ 2147483647 w 99"/>
                <a:gd name="T11" fmla="*/ 2147483647 h 117"/>
                <a:gd name="T12" fmla="*/ 2147483647 w 99"/>
                <a:gd name="T13" fmla="*/ 2147483647 h 117"/>
                <a:gd name="T14" fmla="*/ 2147483647 w 99"/>
                <a:gd name="T15" fmla="*/ 2147483647 h 117"/>
                <a:gd name="T16" fmla="*/ 2147483647 w 99"/>
                <a:gd name="T17" fmla="*/ 2147483647 h 117"/>
                <a:gd name="T18" fmla="*/ 2147483647 w 99"/>
                <a:gd name="T19" fmla="*/ 2147483647 h 117"/>
                <a:gd name="T20" fmla="*/ 2147483647 w 99"/>
                <a:gd name="T21" fmla="*/ 2147483647 h 117"/>
                <a:gd name="T22" fmla="*/ 2147483647 w 99"/>
                <a:gd name="T23" fmla="*/ 2147483647 h 117"/>
                <a:gd name="T24" fmla="*/ 2147483647 w 99"/>
                <a:gd name="T25" fmla="*/ 2147483647 h 117"/>
                <a:gd name="T26" fmla="*/ 2147483647 w 99"/>
                <a:gd name="T27" fmla="*/ 0 h 1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9"/>
                <a:gd name="T43" fmla="*/ 0 h 117"/>
                <a:gd name="T44" fmla="*/ 99 w 99"/>
                <a:gd name="T45" fmla="*/ 117 h 1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9" h="117">
                  <a:moveTo>
                    <a:pt x="31" y="0"/>
                  </a:moveTo>
                  <a:cubicBezTo>
                    <a:pt x="36" y="3"/>
                    <a:pt x="40" y="6"/>
                    <a:pt x="45" y="9"/>
                  </a:cubicBezTo>
                  <a:cubicBezTo>
                    <a:pt x="45" y="11"/>
                    <a:pt x="45" y="12"/>
                    <a:pt x="45" y="14"/>
                  </a:cubicBezTo>
                  <a:cubicBezTo>
                    <a:pt x="45" y="23"/>
                    <a:pt x="43" y="35"/>
                    <a:pt x="47" y="40"/>
                  </a:cubicBezTo>
                  <a:cubicBezTo>
                    <a:pt x="77" y="38"/>
                    <a:pt x="99" y="43"/>
                    <a:pt x="96" y="74"/>
                  </a:cubicBezTo>
                  <a:cubicBezTo>
                    <a:pt x="86" y="74"/>
                    <a:pt x="77" y="74"/>
                    <a:pt x="67" y="74"/>
                  </a:cubicBezTo>
                  <a:cubicBezTo>
                    <a:pt x="61" y="78"/>
                    <a:pt x="69" y="96"/>
                    <a:pt x="63" y="101"/>
                  </a:cubicBezTo>
                  <a:cubicBezTo>
                    <a:pt x="63" y="96"/>
                    <a:pt x="61" y="94"/>
                    <a:pt x="56" y="94"/>
                  </a:cubicBezTo>
                  <a:cubicBezTo>
                    <a:pt x="55" y="96"/>
                    <a:pt x="53" y="98"/>
                    <a:pt x="54" y="101"/>
                  </a:cubicBezTo>
                  <a:cubicBezTo>
                    <a:pt x="41" y="117"/>
                    <a:pt x="44" y="101"/>
                    <a:pt x="40" y="87"/>
                  </a:cubicBezTo>
                  <a:cubicBezTo>
                    <a:pt x="38" y="86"/>
                    <a:pt x="36" y="85"/>
                    <a:pt x="36" y="83"/>
                  </a:cubicBezTo>
                  <a:cubicBezTo>
                    <a:pt x="36" y="82"/>
                    <a:pt x="36" y="81"/>
                    <a:pt x="36" y="81"/>
                  </a:cubicBezTo>
                  <a:cubicBezTo>
                    <a:pt x="36" y="74"/>
                    <a:pt x="36" y="67"/>
                    <a:pt x="36" y="61"/>
                  </a:cubicBezTo>
                  <a:cubicBezTo>
                    <a:pt x="13" y="51"/>
                    <a:pt x="0" y="3"/>
                    <a:pt x="31"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296" name="Freeform 976"/>
            <p:cNvSpPr>
              <a:spLocks/>
            </p:cNvSpPr>
            <p:nvPr/>
          </p:nvSpPr>
          <p:spPr bwMode="auto">
            <a:xfrm>
              <a:off x="990600" y="2655888"/>
              <a:ext cx="539750" cy="623887"/>
            </a:xfrm>
            <a:custGeom>
              <a:avLst/>
              <a:gdLst>
                <a:gd name="T0" fmla="*/ 2147483647 w 205"/>
                <a:gd name="T1" fmla="*/ 2147483647 h 257"/>
                <a:gd name="T2" fmla="*/ 2147483647 w 205"/>
                <a:gd name="T3" fmla="*/ 2147483647 h 257"/>
                <a:gd name="T4" fmla="*/ 0 w 205"/>
                <a:gd name="T5" fmla="*/ 2147483647 h 257"/>
                <a:gd name="T6" fmla="*/ 0 w 205"/>
                <a:gd name="T7" fmla="*/ 2147483647 h 257"/>
                <a:gd name="T8" fmla="*/ 2147483647 w 205"/>
                <a:gd name="T9" fmla="*/ 2147483647 h 257"/>
                <a:gd name="T10" fmla="*/ 2147483647 w 205"/>
                <a:gd name="T11" fmla="*/ 2147483647 h 257"/>
                <a:gd name="T12" fmla="*/ 2147483647 w 205"/>
                <a:gd name="T13" fmla="*/ 2147483647 h 257"/>
                <a:gd name="T14" fmla="*/ 2147483647 w 205"/>
                <a:gd name="T15" fmla="*/ 2147483647 h 257"/>
                <a:gd name="T16" fmla="*/ 2147483647 w 205"/>
                <a:gd name="T17" fmla="*/ 2147483647 h 257"/>
                <a:gd name="T18" fmla="*/ 2147483647 w 205"/>
                <a:gd name="T19" fmla="*/ 2147483647 h 257"/>
                <a:gd name="T20" fmla="*/ 2147483647 w 205"/>
                <a:gd name="T21" fmla="*/ 2147483647 h 257"/>
                <a:gd name="T22" fmla="*/ 2147483647 w 205"/>
                <a:gd name="T23" fmla="*/ 2147483647 h 257"/>
                <a:gd name="T24" fmla="*/ 2147483647 w 205"/>
                <a:gd name="T25" fmla="*/ 2147483647 h 257"/>
                <a:gd name="T26" fmla="*/ 2147483647 w 205"/>
                <a:gd name="T27" fmla="*/ 2147483647 h 257"/>
                <a:gd name="T28" fmla="*/ 2147483647 w 205"/>
                <a:gd name="T29" fmla="*/ 2147483647 h 257"/>
                <a:gd name="T30" fmla="*/ 2147483647 w 205"/>
                <a:gd name="T31" fmla="*/ 2147483647 h 2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5"/>
                <a:gd name="T49" fmla="*/ 0 h 257"/>
                <a:gd name="T50" fmla="*/ 205 w 205"/>
                <a:gd name="T51" fmla="*/ 257 h 2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5" h="257">
                  <a:moveTo>
                    <a:pt x="129" y="254"/>
                  </a:moveTo>
                  <a:cubicBezTo>
                    <a:pt x="129" y="257"/>
                    <a:pt x="127" y="256"/>
                    <a:pt x="127" y="254"/>
                  </a:cubicBezTo>
                  <a:cubicBezTo>
                    <a:pt x="86" y="210"/>
                    <a:pt x="41" y="170"/>
                    <a:pt x="0" y="125"/>
                  </a:cubicBezTo>
                  <a:cubicBezTo>
                    <a:pt x="0" y="120"/>
                    <a:pt x="0" y="115"/>
                    <a:pt x="0" y="110"/>
                  </a:cubicBezTo>
                  <a:cubicBezTo>
                    <a:pt x="2" y="106"/>
                    <a:pt x="5" y="103"/>
                    <a:pt x="9" y="101"/>
                  </a:cubicBezTo>
                  <a:cubicBezTo>
                    <a:pt x="19" y="99"/>
                    <a:pt x="34" y="104"/>
                    <a:pt x="40" y="98"/>
                  </a:cubicBezTo>
                  <a:cubicBezTo>
                    <a:pt x="53" y="87"/>
                    <a:pt x="65" y="76"/>
                    <a:pt x="76" y="63"/>
                  </a:cubicBezTo>
                  <a:cubicBezTo>
                    <a:pt x="83" y="56"/>
                    <a:pt x="73" y="33"/>
                    <a:pt x="83" y="29"/>
                  </a:cubicBezTo>
                  <a:cubicBezTo>
                    <a:pt x="89" y="27"/>
                    <a:pt x="90" y="20"/>
                    <a:pt x="96" y="18"/>
                  </a:cubicBezTo>
                  <a:cubicBezTo>
                    <a:pt x="116" y="26"/>
                    <a:pt x="187" y="0"/>
                    <a:pt x="176" y="36"/>
                  </a:cubicBezTo>
                  <a:cubicBezTo>
                    <a:pt x="173" y="38"/>
                    <a:pt x="172" y="42"/>
                    <a:pt x="170" y="45"/>
                  </a:cubicBezTo>
                  <a:cubicBezTo>
                    <a:pt x="166" y="47"/>
                    <a:pt x="166" y="63"/>
                    <a:pt x="170" y="65"/>
                  </a:cubicBezTo>
                  <a:cubicBezTo>
                    <a:pt x="174" y="73"/>
                    <a:pt x="183" y="77"/>
                    <a:pt x="187" y="85"/>
                  </a:cubicBezTo>
                  <a:cubicBezTo>
                    <a:pt x="189" y="109"/>
                    <a:pt x="184" y="139"/>
                    <a:pt x="190" y="159"/>
                  </a:cubicBezTo>
                  <a:cubicBezTo>
                    <a:pt x="193" y="167"/>
                    <a:pt x="204" y="168"/>
                    <a:pt x="205" y="179"/>
                  </a:cubicBezTo>
                  <a:cubicBezTo>
                    <a:pt x="179" y="203"/>
                    <a:pt x="154" y="228"/>
                    <a:pt x="129" y="254"/>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297" name="Freeform 977"/>
            <p:cNvSpPr>
              <a:spLocks/>
            </p:cNvSpPr>
            <p:nvPr/>
          </p:nvSpPr>
          <p:spPr bwMode="auto">
            <a:xfrm>
              <a:off x="3897313" y="2924175"/>
              <a:ext cx="223837" cy="488950"/>
            </a:xfrm>
            <a:custGeom>
              <a:avLst/>
              <a:gdLst>
                <a:gd name="T0" fmla="*/ 2147483647 w 85"/>
                <a:gd name="T1" fmla="*/ 2147483647 h 201"/>
                <a:gd name="T2" fmla="*/ 2147483647 w 85"/>
                <a:gd name="T3" fmla="*/ 2147483647 h 201"/>
                <a:gd name="T4" fmla="*/ 2147483647 w 85"/>
                <a:gd name="T5" fmla="*/ 2147483647 h 201"/>
                <a:gd name="T6" fmla="*/ 2147483647 w 85"/>
                <a:gd name="T7" fmla="*/ 2147483647 h 201"/>
                <a:gd name="T8" fmla="*/ 2147483647 w 85"/>
                <a:gd name="T9" fmla="*/ 2147483647 h 201"/>
                <a:gd name="T10" fmla="*/ 2147483647 w 85"/>
                <a:gd name="T11" fmla="*/ 2147483647 h 201"/>
                <a:gd name="T12" fmla="*/ 2147483647 w 85"/>
                <a:gd name="T13" fmla="*/ 2147483647 h 201"/>
                <a:gd name="T14" fmla="*/ 2147483647 w 85"/>
                <a:gd name="T15" fmla="*/ 2147483647 h 201"/>
                <a:gd name="T16" fmla="*/ 2147483647 w 85"/>
                <a:gd name="T17" fmla="*/ 2147483647 h 201"/>
                <a:gd name="T18" fmla="*/ 2147483647 w 85"/>
                <a:gd name="T19" fmla="*/ 2147483647 h 201"/>
                <a:gd name="T20" fmla="*/ 2147483647 w 85"/>
                <a:gd name="T21" fmla="*/ 2147483647 h 201"/>
                <a:gd name="T22" fmla="*/ 2147483647 w 85"/>
                <a:gd name="T23" fmla="*/ 2147483647 h 201"/>
                <a:gd name="T24" fmla="*/ 2147483647 w 85"/>
                <a:gd name="T25" fmla="*/ 2147483647 h 201"/>
                <a:gd name="T26" fmla="*/ 2147483647 w 85"/>
                <a:gd name="T27" fmla="*/ 2147483647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201"/>
                <a:gd name="T44" fmla="*/ 85 w 85"/>
                <a:gd name="T45" fmla="*/ 201 h 2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201">
                  <a:moveTo>
                    <a:pt x="76" y="161"/>
                  </a:moveTo>
                  <a:cubicBezTo>
                    <a:pt x="78" y="161"/>
                    <a:pt x="77" y="164"/>
                    <a:pt x="78" y="166"/>
                  </a:cubicBezTo>
                  <a:cubicBezTo>
                    <a:pt x="75" y="183"/>
                    <a:pt x="81" y="191"/>
                    <a:pt x="85" y="201"/>
                  </a:cubicBezTo>
                  <a:cubicBezTo>
                    <a:pt x="79" y="200"/>
                    <a:pt x="79" y="194"/>
                    <a:pt x="73" y="192"/>
                  </a:cubicBezTo>
                  <a:cubicBezTo>
                    <a:pt x="71" y="192"/>
                    <a:pt x="72" y="190"/>
                    <a:pt x="71" y="188"/>
                  </a:cubicBezTo>
                  <a:cubicBezTo>
                    <a:pt x="75" y="166"/>
                    <a:pt x="53" y="140"/>
                    <a:pt x="42" y="155"/>
                  </a:cubicBezTo>
                  <a:cubicBezTo>
                    <a:pt x="43" y="156"/>
                    <a:pt x="41" y="157"/>
                    <a:pt x="40" y="157"/>
                  </a:cubicBezTo>
                  <a:cubicBezTo>
                    <a:pt x="35" y="155"/>
                    <a:pt x="25" y="160"/>
                    <a:pt x="24" y="155"/>
                  </a:cubicBezTo>
                  <a:cubicBezTo>
                    <a:pt x="24" y="141"/>
                    <a:pt x="24" y="128"/>
                    <a:pt x="24" y="114"/>
                  </a:cubicBezTo>
                  <a:cubicBezTo>
                    <a:pt x="0" y="103"/>
                    <a:pt x="7" y="60"/>
                    <a:pt x="7" y="25"/>
                  </a:cubicBezTo>
                  <a:cubicBezTo>
                    <a:pt x="17" y="16"/>
                    <a:pt x="21" y="0"/>
                    <a:pt x="44" y="3"/>
                  </a:cubicBezTo>
                  <a:cubicBezTo>
                    <a:pt x="39" y="47"/>
                    <a:pt x="52" y="73"/>
                    <a:pt x="80" y="83"/>
                  </a:cubicBezTo>
                  <a:cubicBezTo>
                    <a:pt x="77" y="101"/>
                    <a:pt x="59" y="103"/>
                    <a:pt x="53" y="117"/>
                  </a:cubicBezTo>
                  <a:cubicBezTo>
                    <a:pt x="49" y="144"/>
                    <a:pt x="64" y="151"/>
                    <a:pt x="76" y="161"/>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298" name="Freeform 978"/>
            <p:cNvSpPr>
              <a:spLocks/>
            </p:cNvSpPr>
            <p:nvPr/>
          </p:nvSpPr>
          <p:spPr bwMode="auto">
            <a:xfrm>
              <a:off x="4189413" y="3076575"/>
              <a:ext cx="207962" cy="471488"/>
            </a:xfrm>
            <a:custGeom>
              <a:avLst/>
              <a:gdLst>
                <a:gd name="T0" fmla="*/ 2147483647 w 79"/>
                <a:gd name="T1" fmla="*/ 2147483647 h 194"/>
                <a:gd name="T2" fmla="*/ 2147483647 w 79"/>
                <a:gd name="T3" fmla="*/ 2147483647 h 194"/>
                <a:gd name="T4" fmla="*/ 2147483647 w 79"/>
                <a:gd name="T5" fmla="*/ 2147483647 h 194"/>
                <a:gd name="T6" fmla="*/ 2147483647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0 w 79"/>
                <a:gd name="T21" fmla="*/ 0 h 194"/>
                <a:gd name="T22" fmla="*/ 2147483647 w 79"/>
                <a:gd name="T23" fmla="*/ 0 h 194"/>
                <a:gd name="T24" fmla="*/ 2147483647 w 79"/>
                <a:gd name="T25" fmla="*/ 2147483647 h 194"/>
                <a:gd name="T26" fmla="*/ 2147483647 w 79"/>
                <a:gd name="T27" fmla="*/ 2147483647 h 194"/>
                <a:gd name="T28" fmla="*/ 2147483647 w 79"/>
                <a:gd name="T29" fmla="*/ 2147483647 h 1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94"/>
                <a:gd name="T47" fmla="*/ 79 w 79"/>
                <a:gd name="T48" fmla="*/ 194 h 1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94">
                  <a:moveTo>
                    <a:pt x="76" y="98"/>
                  </a:moveTo>
                  <a:cubicBezTo>
                    <a:pt x="78" y="98"/>
                    <a:pt x="78" y="101"/>
                    <a:pt x="78" y="103"/>
                  </a:cubicBezTo>
                  <a:cubicBezTo>
                    <a:pt x="78" y="121"/>
                    <a:pt x="78" y="140"/>
                    <a:pt x="78" y="158"/>
                  </a:cubicBezTo>
                  <a:cubicBezTo>
                    <a:pt x="79" y="161"/>
                    <a:pt x="78" y="162"/>
                    <a:pt x="76" y="163"/>
                  </a:cubicBezTo>
                  <a:cubicBezTo>
                    <a:pt x="63" y="171"/>
                    <a:pt x="51" y="192"/>
                    <a:pt x="40" y="194"/>
                  </a:cubicBezTo>
                  <a:cubicBezTo>
                    <a:pt x="37" y="155"/>
                    <a:pt x="79" y="163"/>
                    <a:pt x="67" y="116"/>
                  </a:cubicBezTo>
                  <a:cubicBezTo>
                    <a:pt x="66" y="113"/>
                    <a:pt x="59" y="116"/>
                    <a:pt x="58" y="112"/>
                  </a:cubicBezTo>
                  <a:cubicBezTo>
                    <a:pt x="64" y="70"/>
                    <a:pt x="26" y="71"/>
                    <a:pt x="18" y="43"/>
                  </a:cubicBezTo>
                  <a:cubicBezTo>
                    <a:pt x="23" y="43"/>
                    <a:pt x="27" y="42"/>
                    <a:pt x="29" y="40"/>
                  </a:cubicBezTo>
                  <a:cubicBezTo>
                    <a:pt x="29" y="34"/>
                    <a:pt x="29" y="27"/>
                    <a:pt x="29" y="20"/>
                  </a:cubicBezTo>
                  <a:cubicBezTo>
                    <a:pt x="15" y="20"/>
                    <a:pt x="0" y="8"/>
                    <a:pt x="0" y="0"/>
                  </a:cubicBezTo>
                  <a:cubicBezTo>
                    <a:pt x="12" y="0"/>
                    <a:pt x="24" y="0"/>
                    <a:pt x="36" y="0"/>
                  </a:cubicBezTo>
                  <a:cubicBezTo>
                    <a:pt x="31" y="16"/>
                    <a:pt x="43" y="15"/>
                    <a:pt x="52" y="18"/>
                  </a:cubicBezTo>
                  <a:cubicBezTo>
                    <a:pt x="46" y="25"/>
                    <a:pt x="41" y="32"/>
                    <a:pt x="31" y="36"/>
                  </a:cubicBezTo>
                  <a:cubicBezTo>
                    <a:pt x="30" y="73"/>
                    <a:pt x="62" y="77"/>
                    <a:pt x="76" y="98"/>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299" name="Freeform 980"/>
            <p:cNvSpPr>
              <a:spLocks/>
            </p:cNvSpPr>
            <p:nvPr/>
          </p:nvSpPr>
          <p:spPr bwMode="auto">
            <a:xfrm>
              <a:off x="4197350" y="3357563"/>
              <a:ext cx="160338" cy="138112"/>
            </a:xfrm>
            <a:custGeom>
              <a:avLst/>
              <a:gdLst>
                <a:gd name="T0" fmla="*/ 2147483647 w 61"/>
                <a:gd name="T1" fmla="*/ 2147483647 h 57"/>
                <a:gd name="T2" fmla="*/ 2147483647 w 61"/>
                <a:gd name="T3" fmla="*/ 2147483647 h 57"/>
                <a:gd name="T4" fmla="*/ 2147483647 w 61"/>
                <a:gd name="T5" fmla="*/ 2147483647 h 57"/>
                <a:gd name="T6" fmla="*/ 2147483647 w 61"/>
                <a:gd name="T7" fmla="*/ 2147483647 h 57"/>
                <a:gd name="T8" fmla="*/ 2147483647 w 61"/>
                <a:gd name="T9" fmla="*/ 2147483647 h 57"/>
                <a:gd name="T10" fmla="*/ 2147483647 w 61"/>
                <a:gd name="T11" fmla="*/ 2147483647 h 57"/>
                <a:gd name="T12" fmla="*/ 0 60000 65536"/>
                <a:gd name="T13" fmla="*/ 0 60000 65536"/>
                <a:gd name="T14" fmla="*/ 0 60000 65536"/>
                <a:gd name="T15" fmla="*/ 0 60000 65536"/>
                <a:gd name="T16" fmla="*/ 0 60000 65536"/>
                <a:gd name="T17" fmla="*/ 0 60000 65536"/>
                <a:gd name="T18" fmla="*/ 0 w 61"/>
                <a:gd name="T19" fmla="*/ 0 h 57"/>
                <a:gd name="T20" fmla="*/ 61 w 61"/>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1" h="57">
                  <a:moveTo>
                    <a:pt x="13" y="39"/>
                  </a:moveTo>
                  <a:cubicBezTo>
                    <a:pt x="11" y="39"/>
                    <a:pt x="11" y="36"/>
                    <a:pt x="11" y="35"/>
                  </a:cubicBezTo>
                  <a:cubicBezTo>
                    <a:pt x="0" y="0"/>
                    <a:pt x="31" y="8"/>
                    <a:pt x="55" y="8"/>
                  </a:cubicBezTo>
                  <a:cubicBezTo>
                    <a:pt x="61" y="36"/>
                    <a:pt x="42" y="41"/>
                    <a:pt x="33" y="55"/>
                  </a:cubicBezTo>
                  <a:cubicBezTo>
                    <a:pt x="32" y="57"/>
                    <a:pt x="29" y="57"/>
                    <a:pt x="28" y="55"/>
                  </a:cubicBezTo>
                  <a:cubicBezTo>
                    <a:pt x="24" y="48"/>
                    <a:pt x="19" y="43"/>
                    <a:pt x="13" y="3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300" name="Freeform 983"/>
            <p:cNvSpPr>
              <a:spLocks/>
            </p:cNvSpPr>
            <p:nvPr/>
          </p:nvSpPr>
          <p:spPr bwMode="auto">
            <a:xfrm>
              <a:off x="8143875" y="3482975"/>
              <a:ext cx="357188" cy="352425"/>
            </a:xfrm>
            <a:custGeom>
              <a:avLst/>
              <a:gdLst>
                <a:gd name="T0" fmla="*/ 2147483647 w 136"/>
                <a:gd name="T1" fmla="*/ 2147483647 h 145"/>
                <a:gd name="T2" fmla="*/ 2147483647 w 136"/>
                <a:gd name="T3" fmla="*/ 2147483647 h 145"/>
                <a:gd name="T4" fmla="*/ 2147483647 w 136"/>
                <a:gd name="T5" fmla="*/ 2147483647 h 145"/>
                <a:gd name="T6" fmla="*/ 2147483647 w 136"/>
                <a:gd name="T7" fmla="*/ 2147483647 h 145"/>
                <a:gd name="T8" fmla="*/ 2147483647 w 136"/>
                <a:gd name="T9" fmla="*/ 2147483647 h 145"/>
                <a:gd name="T10" fmla="*/ 2147483647 w 136"/>
                <a:gd name="T11" fmla="*/ 2147483647 h 145"/>
                <a:gd name="T12" fmla="*/ 2147483647 w 136"/>
                <a:gd name="T13" fmla="*/ 2147483647 h 145"/>
                <a:gd name="T14" fmla="*/ 2147483647 w 136"/>
                <a:gd name="T15" fmla="*/ 2147483647 h 145"/>
                <a:gd name="T16" fmla="*/ 2147483647 w 136"/>
                <a:gd name="T17" fmla="*/ 2147483647 h 145"/>
                <a:gd name="T18" fmla="*/ 2147483647 w 136"/>
                <a:gd name="T19" fmla="*/ 2147483647 h 145"/>
                <a:gd name="T20" fmla="*/ 2147483647 w 136"/>
                <a:gd name="T21" fmla="*/ 2147483647 h 145"/>
                <a:gd name="T22" fmla="*/ 2147483647 w 136"/>
                <a:gd name="T23" fmla="*/ 2147483647 h 145"/>
                <a:gd name="T24" fmla="*/ 2147483647 w 136"/>
                <a:gd name="T25" fmla="*/ 2147483647 h 145"/>
                <a:gd name="T26" fmla="*/ 2147483647 w 136"/>
                <a:gd name="T27" fmla="*/ 2147483647 h 145"/>
                <a:gd name="T28" fmla="*/ 2147483647 w 136"/>
                <a:gd name="T29" fmla="*/ 2147483647 h 145"/>
                <a:gd name="T30" fmla="*/ 0 w 136"/>
                <a:gd name="T31" fmla="*/ 2147483647 h 145"/>
                <a:gd name="T32" fmla="*/ 0 w 136"/>
                <a:gd name="T33" fmla="*/ 2147483647 h 145"/>
                <a:gd name="T34" fmla="*/ 2147483647 w 136"/>
                <a:gd name="T35" fmla="*/ 2147483647 h 145"/>
                <a:gd name="T36" fmla="*/ 2147483647 w 136"/>
                <a:gd name="T37" fmla="*/ 2147483647 h 145"/>
                <a:gd name="T38" fmla="*/ 2147483647 w 136"/>
                <a:gd name="T39" fmla="*/ 2147483647 h 145"/>
                <a:gd name="T40" fmla="*/ 2147483647 w 136"/>
                <a:gd name="T41" fmla="*/ 2147483647 h 145"/>
                <a:gd name="T42" fmla="*/ 2147483647 w 136"/>
                <a:gd name="T43" fmla="*/ 2147483647 h 145"/>
                <a:gd name="T44" fmla="*/ 2147483647 w 136"/>
                <a:gd name="T45" fmla="*/ 2147483647 h 145"/>
                <a:gd name="T46" fmla="*/ 2147483647 w 136"/>
                <a:gd name="T47" fmla="*/ 2147483647 h 145"/>
                <a:gd name="T48" fmla="*/ 2147483647 w 136"/>
                <a:gd name="T49" fmla="*/ 0 h 145"/>
                <a:gd name="T50" fmla="*/ 2147483647 w 136"/>
                <a:gd name="T51" fmla="*/ 2147483647 h 1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6"/>
                <a:gd name="T79" fmla="*/ 0 h 145"/>
                <a:gd name="T80" fmla="*/ 136 w 136"/>
                <a:gd name="T81" fmla="*/ 145 h 1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6" h="145">
                  <a:moveTo>
                    <a:pt x="47" y="9"/>
                  </a:moveTo>
                  <a:cubicBezTo>
                    <a:pt x="47" y="11"/>
                    <a:pt x="47" y="12"/>
                    <a:pt x="49" y="12"/>
                  </a:cubicBezTo>
                  <a:cubicBezTo>
                    <a:pt x="50" y="12"/>
                    <a:pt x="50" y="12"/>
                    <a:pt x="51" y="12"/>
                  </a:cubicBezTo>
                  <a:cubicBezTo>
                    <a:pt x="68" y="17"/>
                    <a:pt x="94" y="12"/>
                    <a:pt x="114" y="14"/>
                  </a:cubicBezTo>
                  <a:cubicBezTo>
                    <a:pt x="120" y="23"/>
                    <a:pt x="130" y="29"/>
                    <a:pt x="136" y="38"/>
                  </a:cubicBezTo>
                  <a:cubicBezTo>
                    <a:pt x="131" y="41"/>
                    <a:pt x="128" y="45"/>
                    <a:pt x="125" y="49"/>
                  </a:cubicBezTo>
                  <a:cubicBezTo>
                    <a:pt x="125" y="64"/>
                    <a:pt x="125" y="78"/>
                    <a:pt x="125" y="92"/>
                  </a:cubicBezTo>
                  <a:cubicBezTo>
                    <a:pt x="116" y="93"/>
                    <a:pt x="101" y="89"/>
                    <a:pt x="96" y="94"/>
                  </a:cubicBezTo>
                  <a:cubicBezTo>
                    <a:pt x="95" y="94"/>
                    <a:pt x="94" y="94"/>
                    <a:pt x="94" y="94"/>
                  </a:cubicBezTo>
                  <a:cubicBezTo>
                    <a:pt x="90" y="114"/>
                    <a:pt x="98" y="145"/>
                    <a:pt x="65" y="130"/>
                  </a:cubicBezTo>
                  <a:cubicBezTo>
                    <a:pt x="63" y="110"/>
                    <a:pt x="68" y="85"/>
                    <a:pt x="62" y="69"/>
                  </a:cubicBezTo>
                  <a:cubicBezTo>
                    <a:pt x="62" y="69"/>
                    <a:pt x="61" y="69"/>
                    <a:pt x="60" y="69"/>
                  </a:cubicBezTo>
                  <a:cubicBezTo>
                    <a:pt x="57" y="64"/>
                    <a:pt x="45" y="69"/>
                    <a:pt x="38" y="67"/>
                  </a:cubicBezTo>
                  <a:cubicBezTo>
                    <a:pt x="37" y="63"/>
                    <a:pt x="41" y="53"/>
                    <a:pt x="36" y="52"/>
                  </a:cubicBezTo>
                  <a:cubicBezTo>
                    <a:pt x="35" y="52"/>
                    <a:pt x="34" y="52"/>
                    <a:pt x="33" y="52"/>
                  </a:cubicBezTo>
                  <a:cubicBezTo>
                    <a:pt x="27" y="47"/>
                    <a:pt x="10" y="51"/>
                    <a:pt x="0" y="49"/>
                  </a:cubicBezTo>
                  <a:cubicBezTo>
                    <a:pt x="0" y="39"/>
                    <a:pt x="0" y="29"/>
                    <a:pt x="0" y="18"/>
                  </a:cubicBezTo>
                  <a:cubicBezTo>
                    <a:pt x="1" y="18"/>
                    <a:pt x="1" y="18"/>
                    <a:pt x="2" y="18"/>
                  </a:cubicBezTo>
                  <a:cubicBezTo>
                    <a:pt x="2" y="19"/>
                    <a:pt x="2" y="20"/>
                    <a:pt x="2" y="20"/>
                  </a:cubicBezTo>
                  <a:cubicBezTo>
                    <a:pt x="7" y="21"/>
                    <a:pt x="7" y="27"/>
                    <a:pt x="11" y="29"/>
                  </a:cubicBezTo>
                  <a:cubicBezTo>
                    <a:pt x="13" y="29"/>
                    <a:pt x="16" y="29"/>
                    <a:pt x="18" y="29"/>
                  </a:cubicBezTo>
                  <a:cubicBezTo>
                    <a:pt x="19" y="29"/>
                    <a:pt x="20" y="29"/>
                    <a:pt x="20" y="27"/>
                  </a:cubicBezTo>
                  <a:cubicBezTo>
                    <a:pt x="23" y="25"/>
                    <a:pt x="27" y="23"/>
                    <a:pt x="29" y="20"/>
                  </a:cubicBezTo>
                  <a:cubicBezTo>
                    <a:pt x="29" y="15"/>
                    <a:pt x="29" y="10"/>
                    <a:pt x="29" y="5"/>
                  </a:cubicBezTo>
                  <a:cubicBezTo>
                    <a:pt x="32" y="4"/>
                    <a:pt x="32" y="1"/>
                    <a:pt x="36" y="0"/>
                  </a:cubicBezTo>
                  <a:cubicBezTo>
                    <a:pt x="41" y="2"/>
                    <a:pt x="42" y="8"/>
                    <a:pt x="47" y="9"/>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1301" name="Freeform 986"/>
            <p:cNvSpPr>
              <a:spLocks/>
            </p:cNvSpPr>
            <p:nvPr/>
          </p:nvSpPr>
          <p:spPr bwMode="auto">
            <a:xfrm>
              <a:off x="3598863" y="3584575"/>
              <a:ext cx="9525" cy="33338"/>
            </a:xfrm>
            <a:custGeom>
              <a:avLst/>
              <a:gdLst>
                <a:gd name="T0" fmla="*/ 0 w 4"/>
                <a:gd name="T1" fmla="*/ 2147483647 h 13"/>
                <a:gd name="T2" fmla="*/ 0 w 4"/>
                <a:gd name="T3" fmla="*/ 2147483647 h 13"/>
                <a:gd name="T4" fmla="*/ 0 w 4"/>
                <a:gd name="T5" fmla="*/ 2147483647 h 13"/>
                <a:gd name="T6" fmla="*/ 0 60000 65536"/>
                <a:gd name="T7" fmla="*/ 0 60000 65536"/>
                <a:gd name="T8" fmla="*/ 0 60000 65536"/>
                <a:gd name="T9" fmla="*/ 0 w 4"/>
                <a:gd name="T10" fmla="*/ 0 h 13"/>
                <a:gd name="T11" fmla="*/ 4 w 4"/>
                <a:gd name="T12" fmla="*/ 13 h 13"/>
              </a:gdLst>
              <a:ahLst/>
              <a:cxnLst>
                <a:cxn ang="T6">
                  <a:pos x="T0" y="T1"/>
                </a:cxn>
                <a:cxn ang="T7">
                  <a:pos x="T2" y="T3"/>
                </a:cxn>
                <a:cxn ang="T8">
                  <a:pos x="T4" y="T5"/>
                </a:cxn>
              </a:cxnLst>
              <a:rect l="T9" t="T10" r="T11" b="T12"/>
              <a:pathLst>
                <a:path w="4" h="13">
                  <a:moveTo>
                    <a:pt x="0" y="1"/>
                  </a:moveTo>
                  <a:cubicBezTo>
                    <a:pt x="4" y="0"/>
                    <a:pt x="4" y="13"/>
                    <a:pt x="0" y="12"/>
                  </a:cubicBezTo>
                  <a:cubicBezTo>
                    <a:pt x="0" y="8"/>
                    <a:pt x="0" y="4"/>
                    <a:pt x="0" y="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02" name="Freeform 987"/>
            <p:cNvSpPr>
              <a:spLocks/>
            </p:cNvSpPr>
            <p:nvPr/>
          </p:nvSpPr>
          <p:spPr bwMode="auto">
            <a:xfrm>
              <a:off x="7968773" y="3497490"/>
              <a:ext cx="352425" cy="487363"/>
            </a:xfrm>
            <a:custGeom>
              <a:avLst/>
              <a:gdLst>
                <a:gd name="T0" fmla="*/ 2147483647 w 134"/>
                <a:gd name="T1" fmla="*/ 2147483647 h 201"/>
                <a:gd name="T2" fmla="*/ 2147483647 w 134"/>
                <a:gd name="T3" fmla="*/ 2147483647 h 201"/>
                <a:gd name="T4" fmla="*/ 2147483647 w 134"/>
                <a:gd name="T5" fmla="*/ 2147483647 h 201"/>
                <a:gd name="T6" fmla="*/ 2147483647 w 134"/>
                <a:gd name="T7" fmla="*/ 2147483647 h 201"/>
                <a:gd name="T8" fmla="*/ 2147483647 w 134"/>
                <a:gd name="T9" fmla="*/ 2147483647 h 201"/>
                <a:gd name="T10" fmla="*/ 2147483647 w 134"/>
                <a:gd name="T11" fmla="*/ 2147483647 h 201"/>
                <a:gd name="T12" fmla="*/ 2147483647 w 134"/>
                <a:gd name="T13" fmla="*/ 2147483647 h 201"/>
                <a:gd name="T14" fmla="*/ 2147483647 w 134"/>
                <a:gd name="T15" fmla="*/ 2147483647 h 201"/>
                <a:gd name="T16" fmla="*/ 2147483647 w 134"/>
                <a:gd name="T17" fmla="*/ 2147483647 h 201"/>
                <a:gd name="T18" fmla="*/ 2147483647 w 134"/>
                <a:gd name="T19" fmla="*/ 2147483647 h 201"/>
                <a:gd name="T20" fmla="*/ 2147483647 w 134"/>
                <a:gd name="T21" fmla="*/ 2147483647 h 201"/>
                <a:gd name="T22" fmla="*/ 2147483647 w 134"/>
                <a:gd name="T23" fmla="*/ 2147483647 h 201"/>
                <a:gd name="T24" fmla="*/ 0 w 134"/>
                <a:gd name="T25" fmla="*/ 2147483647 h 201"/>
                <a:gd name="T26" fmla="*/ 2147483647 w 134"/>
                <a:gd name="T27" fmla="*/ 2147483647 h 201"/>
                <a:gd name="T28" fmla="*/ 2147483647 w 134"/>
                <a:gd name="T29" fmla="*/ 2147483647 h 201"/>
                <a:gd name="T30" fmla="*/ 2147483647 w 134"/>
                <a:gd name="T31" fmla="*/ 2147483647 h 201"/>
                <a:gd name="T32" fmla="*/ 2147483647 w 134"/>
                <a:gd name="T33" fmla="*/ 2147483647 h 201"/>
                <a:gd name="T34" fmla="*/ 2147483647 w 134"/>
                <a:gd name="T35" fmla="*/ 0 h 201"/>
                <a:gd name="T36" fmla="*/ 2147483647 w 134"/>
                <a:gd name="T37" fmla="*/ 0 h 201"/>
                <a:gd name="T38" fmla="*/ 2147483647 w 134"/>
                <a:gd name="T39" fmla="*/ 2147483647 h 20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4"/>
                <a:gd name="T61" fmla="*/ 0 h 201"/>
                <a:gd name="T62" fmla="*/ 134 w 134"/>
                <a:gd name="T63" fmla="*/ 201 h 20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4" h="201">
                  <a:moveTo>
                    <a:pt x="69" y="12"/>
                  </a:moveTo>
                  <a:cubicBezTo>
                    <a:pt x="69" y="26"/>
                    <a:pt x="69" y="41"/>
                    <a:pt x="69" y="56"/>
                  </a:cubicBezTo>
                  <a:cubicBezTo>
                    <a:pt x="78" y="61"/>
                    <a:pt x="95" y="57"/>
                    <a:pt x="107" y="58"/>
                  </a:cubicBezTo>
                  <a:cubicBezTo>
                    <a:pt x="107" y="65"/>
                    <a:pt x="106" y="73"/>
                    <a:pt x="109" y="76"/>
                  </a:cubicBezTo>
                  <a:cubicBezTo>
                    <a:pt x="117" y="76"/>
                    <a:pt x="126" y="76"/>
                    <a:pt x="134" y="76"/>
                  </a:cubicBezTo>
                  <a:cubicBezTo>
                    <a:pt x="134" y="92"/>
                    <a:pt x="134" y="107"/>
                    <a:pt x="134" y="123"/>
                  </a:cubicBezTo>
                  <a:cubicBezTo>
                    <a:pt x="129" y="119"/>
                    <a:pt x="117" y="121"/>
                    <a:pt x="109" y="121"/>
                  </a:cubicBezTo>
                  <a:cubicBezTo>
                    <a:pt x="103" y="142"/>
                    <a:pt x="111" y="179"/>
                    <a:pt x="105" y="201"/>
                  </a:cubicBezTo>
                  <a:cubicBezTo>
                    <a:pt x="98" y="196"/>
                    <a:pt x="98" y="185"/>
                    <a:pt x="82" y="190"/>
                  </a:cubicBezTo>
                  <a:cubicBezTo>
                    <a:pt x="73" y="179"/>
                    <a:pt x="63" y="168"/>
                    <a:pt x="51" y="159"/>
                  </a:cubicBezTo>
                  <a:cubicBezTo>
                    <a:pt x="50" y="157"/>
                    <a:pt x="49" y="155"/>
                    <a:pt x="47" y="154"/>
                  </a:cubicBezTo>
                  <a:cubicBezTo>
                    <a:pt x="44" y="150"/>
                    <a:pt x="40" y="146"/>
                    <a:pt x="36" y="143"/>
                  </a:cubicBezTo>
                  <a:cubicBezTo>
                    <a:pt x="32" y="132"/>
                    <a:pt x="7" y="144"/>
                    <a:pt x="0" y="136"/>
                  </a:cubicBezTo>
                  <a:cubicBezTo>
                    <a:pt x="7" y="131"/>
                    <a:pt x="13" y="125"/>
                    <a:pt x="18" y="119"/>
                  </a:cubicBezTo>
                  <a:cubicBezTo>
                    <a:pt x="28" y="103"/>
                    <a:pt x="20" y="68"/>
                    <a:pt x="22" y="45"/>
                  </a:cubicBezTo>
                  <a:cubicBezTo>
                    <a:pt x="27" y="42"/>
                    <a:pt x="31" y="38"/>
                    <a:pt x="33" y="34"/>
                  </a:cubicBezTo>
                  <a:cubicBezTo>
                    <a:pt x="35" y="33"/>
                    <a:pt x="37" y="32"/>
                    <a:pt x="38" y="29"/>
                  </a:cubicBezTo>
                  <a:cubicBezTo>
                    <a:pt x="48" y="21"/>
                    <a:pt x="58" y="11"/>
                    <a:pt x="67" y="0"/>
                  </a:cubicBezTo>
                  <a:cubicBezTo>
                    <a:pt x="71" y="0"/>
                    <a:pt x="74" y="0"/>
                    <a:pt x="78" y="0"/>
                  </a:cubicBezTo>
                  <a:cubicBezTo>
                    <a:pt x="76" y="6"/>
                    <a:pt x="71" y="6"/>
                    <a:pt x="69" y="12"/>
                  </a:cubicBezTo>
                  <a:close/>
                </a:path>
              </a:pathLst>
            </a:custGeom>
            <a:solidFill>
              <a:srgbClr val="00FF99"/>
            </a:solidFill>
            <a:ln w="9525">
              <a:noFill/>
              <a:round/>
              <a:headEnd/>
              <a:tailEnd/>
            </a:ln>
            <a:effectLst>
              <a:outerShdw blurRad="50800" dist="50800" dir="5400000" algn="ctr" rotWithShape="0">
                <a:srgbClr val="00FF99"/>
              </a:outerShdw>
            </a:effectLst>
          </p:spPr>
          <p:txBody>
            <a:bodyPr/>
            <a:lstStyle/>
            <a:p>
              <a:endParaRPr lang="zh-CN" altLang="en-US" sz="2000">
                <a:solidFill>
                  <a:schemeClr val="tx1"/>
                </a:solidFill>
                <a:ea typeface="微软雅黑" pitchFamily="34" charset="-122"/>
              </a:endParaRPr>
            </a:p>
          </p:txBody>
        </p:sp>
        <p:sp>
          <p:nvSpPr>
            <p:cNvPr id="51303" name="Freeform 988"/>
            <p:cNvSpPr>
              <a:spLocks/>
            </p:cNvSpPr>
            <p:nvPr/>
          </p:nvSpPr>
          <p:spPr bwMode="auto">
            <a:xfrm>
              <a:off x="4822825" y="3535363"/>
              <a:ext cx="100013" cy="106362"/>
            </a:xfrm>
            <a:custGeom>
              <a:avLst/>
              <a:gdLst>
                <a:gd name="T0" fmla="*/ 2147483647 w 38"/>
                <a:gd name="T1" fmla="*/ 2147483647 h 43"/>
                <a:gd name="T2" fmla="*/ 2147483647 w 38"/>
                <a:gd name="T3" fmla="*/ 2147483647 h 43"/>
                <a:gd name="T4" fmla="*/ 0 w 38"/>
                <a:gd name="T5" fmla="*/ 2147483647 h 43"/>
                <a:gd name="T6" fmla="*/ 2147483647 w 38"/>
                <a:gd name="T7" fmla="*/ 2147483647 h 43"/>
                <a:gd name="T8" fmla="*/ 2147483647 w 38"/>
                <a:gd name="T9" fmla="*/ 2147483647 h 43"/>
                <a:gd name="T10" fmla="*/ 2147483647 w 38"/>
                <a:gd name="T11" fmla="*/ 2147483647 h 43"/>
                <a:gd name="T12" fmla="*/ 2147483647 w 38"/>
                <a:gd name="T13" fmla="*/ 2147483647 h 43"/>
                <a:gd name="T14" fmla="*/ 2147483647 w 38"/>
                <a:gd name="T15" fmla="*/ 2147483647 h 43"/>
                <a:gd name="T16" fmla="*/ 2147483647 w 38"/>
                <a:gd name="T17" fmla="*/ 2147483647 h 43"/>
                <a:gd name="T18" fmla="*/ 2147483647 w 38"/>
                <a:gd name="T19" fmla="*/ 2147483647 h 43"/>
                <a:gd name="T20" fmla="*/ 2147483647 w 38"/>
                <a:gd name="T21" fmla="*/ 2147483647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
                <a:gd name="T34" fmla="*/ 0 h 43"/>
                <a:gd name="T35" fmla="*/ 38 w 38"/>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 h="43">
                  <a:moveTo>
                    <a:pt x="20" y="43"/>
                  </a:moveTo>
                  <a:cubicBezTo>
                    <a:pt x="18" y="43"/>
                    <a:pt x="18" y="40"/>
                    <a:pt x="18" y="39"/>
                  </a:cubicBezTo>
                  <a:cubicBezTo>
                    <a:pt x="23" y="21"/>
                    <a:pt x="10" y="21"/>
                    <a:pt x="0" y="19"/>
                  </a:cubicBezTo>
                  <a:cubicBezTo>
                    <a:pt x="0" y="16"/>
                    <a:pt x="1" y="15"/>
                    <a:pt x="2" y="14"/>
                  </a:cubicBezTo>
                  <a:cubicBezTo>
                    <a:pt x="5" y="14"/>
                    <a:pt x="6" y="11"/>
                    <a:pt x="7" y="14"/>
                  </a:cubicBezTo>
                  <a:cubicBezTo>
                    <a:pt x="7" y="16"/>
                    <a:pt x="9" y="17"/>
                    <a:pt x="9" y="19"/>
                  </a:cubicBezTo>
                  <a:cubicBezTo>
                    <a:pt x="14" y="19"/>
                    <a:pt x="16" y="17"/>
                    <a:pt x="16" y="12"/>
                  </a:cubicBezTo>
                  <a:cubicBezTo>
                    <a:pt x="22" y="8"/>
                    <a:pt x="25" y="0"/>
                    <a:pt x="38" y="3"/>
                  </a:cubicBezTo>
                  <a:cubicBezTo>
                    <a:pt x="38" y="12"/>
                    <a:pt x="38" y="21"/>
                    <a:pt x="38" y="30"/>
                  </a:cubicBezTo>
                  <a:cubicBezTo>
                    <a:pt x="35" y="27"/>
                    <a:pt x="30" y="27"/>
                    <a:pt x="25" y="27"/>
                  </a:cubicBezTo>
                  <a:cubicBezTo>
                    <a:pt x="20" y="29"/>
                    <a:pt x="25" y="42"/>
                    <a:pt x="20" y="43"/>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304" name="Freeform 992"/>
            <p:cNvSpPr>
              <a:spLocks/>
            </p:cNvSpPr>
            <p:nvPr/>
          </p:nvSpPr>
          <p:spPr bwMode="auto">
            <a:xfrm>
              <a:off x="8102600" y="3694113"/>
              <a:ext cx="1143000" cy="1236662"/>
            </a:xfrm>
            <a:custGeom>
              <a:avLst/>
              <a:gdLst>
                <a:gd name="T0" fmla="*/ 2147483647 w 435"/>
                <a:gd name="T1" fmla="*/ 2147483647 h 509"/>
                <a:gd name="T2" fmla="*/ 2147483647 w 435"/>
                <a:gd name="T3" fmla="*/ 2147483647 h 509"/>
                <a:gd name="T4" fmla="*/ 2147483647 w 435"/>
                <a:gd name="T5" fmla="*/ 2147483647 h 509"/>
                <a:gd name="T6" fmla="*/ 2147483647 w 435"/>
                <a:gd name="T7" fmla="*/ 2147483647 h 509"/>
                <a:gd name="T8" fmla="*/ 2147483647 w 435"/>
                <a:gd name="T9" fmla="*/ 2147483647 h 509"/>
                <a:gd name="T10" fmla="*/ 2147483647 w 435"/>
                <a:gd name="T11" fmla="*/ 2147483647 h 509"/>
                <a:gd name="T12" fmla="*/ 2147483647 w 435"/>
                <a:gd name="T13" fmla="*/ 2147483647 h 509"/>
                <a:gd name="T14" fmla="*/ 2147483647 w 435"/>
                <a:gd name="T15" fmla="*/ 2147483647 h 509"/>
                <a:gd name="T16" fmla="*/ 2147483647 w 435"/>
                <a:gd name="T17" fmla="*/ 2147483647 h 509"/>
                <a:gd name="T18" fmla="*/ 2147483647 w 435"/>
                <a:gd name="T19" fmla="*/ 2147483647 h 509"/>
                <a:gd name="T20" fmla="*/ 2147483647 w 435"/>
                <a:gd name="T21" fmla="*/ 2147483647 h 509"/>
                <a:gd name="T22" fmla="*/ 2147483647 w 435"/>
                <a:gd name="T23" fmla="*/ 2147483647 h 509"/>
                <a:gd name="T24" fmla="*/ 2147483647 w 435"/>
                <a:gd name="T25" fmla="*/ 2147483647 h 509"/>
                <a:gd name="T26" fmla="*/ 2147483647 w 435"/>
                <a:gd name="T27" fmla="*/ 2147483647 h 509"/>
                <a:gd name="T28" fmla="*/ 2147483647 w 435"/>
                <a:gd name="T29" fmla="*/ 2147483647 h 509"/>
                <a:gd name="T30" fmla="*/ 2147483647 w 435"/>
                <a:gd name="T31" fmla="*/ 2147483647 h 509"/>
                <a:gd name="T32" fmla="*/ 2147483647 w 435"/>
                <a:gd name="T33" fmla="*/ 2147483647 h 509"/>
                <a:gd name="T34" fmla="*/ 2147483647 w 435"/>
                <a:gd name="T35" fmla="*/ 2147483647 h 509"/>
                <a:gd name="T36" fmla="*/ 2147483647 w 435"/>
                <a:gd name="T37" fmla="*/ 2147483647 h 509"/>
                <a:gd name="T38" fmla="*/ 2147483647 w 435"/>
                <a:gd name="T39" fmla="*/ 2147483647 h 509"/>
                <a:gd name="T40" fmla="*/ 2147483647 w 435"/>
                <a:gd name="T41" fmla="*/ 2147483647 h 509"/>
                <a:gd name="T42" fmla="*/ 2147483647 w 435"/>
                <a:gd name="T43" fmla="*/ 2147483647 h 509"/>
                <a:gd name="T44" fmla="*/ 2147483647 w 435"/>
                <a:gd name="T45" fmla="*/ 2147483647 h 509"/>
                <a:gd name="T46" fmla="*/ 2147483647 w 435"/>
                <a:gd name="T47" fmla="*/ 2147483647 h 509"/>
                <a:gd name="T48" fmla="*/ 2147483647 w 435"/>
                <a:gd name="T49" fmla="*/ 2147483647 h 509"/>
                <a:gd name="T50" fmla="*/ 2147483647 w 435"/>
                <a:gd name="T51" fmla="*/ 2147483647 h 509"/>
                <a:gd name="T52" fmla="*/ 2147483647 w 435"/>
                <a:gd name="T53" fmla="*/ 2147483647 h 509"/>
                <a:gd name="T54" fmla="*/ 2147483647 w 435"/>
                <a:gd name="T55" fmla="*/ 2147483647 h 509"/>
                <a:gd name="T56" fmla="*/ 2147483647 w 435"/>
                <a:gd name="T57" fmla="*/ 2147483647 h 509"/>
                <a:gd name="T58" fmla="*/ 2147483647 w 435"/>
                <a:gd name="T59" fmla="*/ 2147483647 h 509"/>
                <a:gd name="T60" fmla="*/ 2147483647 w 435"/>
                <a:gd name="T61" fmla="*/ 2147483647 h 509"/>
                <a:gd name="T62" fmla="*/ 2147483647 w 435"/>
                <a:gd name="T63" fmla="*/ 2147483647 h 509"/>
                <a:gd name="T64" fmla="*/ 2147483647 w 435"/>
                <a:gd name="T65" fmla="*/ 2147483647 h 509"/>
                <a:gd name="T66" fmla="*/ 2147483647 w 435"/>
                <a:gd name="T67" fmla="*/ 2147483647 h 509"/>
                <a:gd name="T68" fmla="*/ 2147483647 w 435"/>
                <a:gd name="T69" fmla="*/ 2147483647 h 509"/>
                <a:gd name="T70" fmla="*/ 2147483647 w 435"/>
                <a:gd name="T71" fmla="*/ 2147483647 h 509"/>
                <a:gd name="T72" fmla="*/ 2147483647 w 435"/>
                <a:gd name="T73" fmla="*/ 2147483647 h 509"/>
                <a:gd name="T74" fmla="*/ 2147483647 w 435"/>
                <a:gd name="T75" fmla="*/ 2147483647 h 509"/>
                <a:gd name="T76" fmla="*/ 2147483647 w 435"/>
                <a:gd name="T77" fmla="*/ 2147483647 h 509"/>
                <a:gd name="T78" fmla="*/ 2147483647 w 435"/>
                <a:gd name="T79" fmla="*/ 2147483647 h 509"/>
                <a:gd name="T80" fmla="*/ 2147483647 w 435"/>
                <a:gd name="T81" fmla="*/ 2147483647 h 509"/>
                <a:gd name="T82" fmla="*/ 2147483647 w 435"/>
                <a:gd name="T83" fmla="*/ 2147483647 h 509"/>
                <a:gd name="T84" fmla="*/ 2147483647 w 435"/>
                <a:gd name="T85" fmla="*/ 2147483647 h 509"/>
                <a:gd name="T86" fmla="*/ 2147483647 w 435"/>
                <a:gd name="T87" fmla="*/ 2147483647 h 509"/>
                <a:gd name="T88" fmla="*/ 2147483647 w 435"/>
                <a:gd name="T89" fmla="*/ 2147483647 h 509"/>
                <a:gd name="T90" fmla="*/ 2147483647 w 435"/>
                <a:gd name="T91" fmla="*/ 2147483647 h 509"/>
                <a:gd name="T92" fmla="*/ 2147483647 w 435"/>
                <a:gd name="T93" fmla="*/ 2147483647 h 509"/>
                <a:gd name="T94" fmla="*/ 0 w 435"/>
                <a:gd name="T95" fmla="*/ 2147483647 h 509"/>
                <a:gd name="T96" fmla="*/ 0 w 435"/>
                <a:gd name="T97" fmla="*/ 2147483647 h 509"/>
                <a:gd name="T98" fmla="*/ 2147483647 w 435"/>
                <a:gd name="T99" fmla="*/ 2147483647 h 509"/>
                <a:gd name="T100" fmla="*/ 2147483647 w 435"/>
                <a:gd name="T101" fmla="*/ 2147483647 h 509"/>
                <a:gd name="T102" fmla="*/ 2147483647 w 435"/>
                <a:gd name="T103" fmla="*/ 2147483647 h 509"/>
                <a:gd name="T104" fmla="*/ 2147483647 w 435"/>
                <a:gd name="T105" fmla="*/ 2147483647 h 509"/>
                <a:gd name="T106" fmla="*/ 2147483647 w 435"/>
                <a:gd name="T107" fmla="*/ 2147483647 h 509"/>
                <a:gd name="T108" fmla="*/ 2147483647 w 435"/>
                <a:gd name="T109" fmla="*/ 2147483647 h 509"/>
                <a:gd name="T110" fmla="*/ 2147483647 w 435"/>
                <a:gd name="T111" fmla="*/ 2147483647 h 509"/>
                <a:gd name="T112" fmla="*/ 2147483647 w 435"/>
                <a:gd name="T113" fmla="*/ 2147483647 h 509"/>
                <a:gd name="T114" fmla="*/ 2147483647 w 435"/>
                <a:gd name="T115" fmla="*/ 2147483647 h 509"/>
                <a:gd name="T116" fmla="*/ 2147483647 w 435"/>
                <a:gd name="T117" fmla="*/ 0 h 509"/>
                <a:gd name="T118" fmla="*/ 2147483647 w 435"/>
                <a:gd name="T119" fmla="*/ 2147483647 h 509"/>
                <a:gd name="T120" fmla="*/ 2147483647 w 435"/>
                <a:gd name="T121" fmla="*/ 2147483647 h 5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35"/>
                <a:gd name="T184" fmla="*/ 0 h 509"/>
                <a:gd name="T185" fmla="*/ 435 w 435"/>
                <a:gd name="T186" fmla="*/ 509 h 50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35" h="509">
                  <a:moveTo>
                    <a:pt x="154" y="14"/>
                  </a:moveTo>
                  <a:cubicBezTo>
                    <a:pt x="156" y="24"/>
                    <a:pt x="151" y="40"/>
                    <a:pt x="156" y="47"/>
                  </a:cubicBezTo>
                  <a:cubicBezTo>
                    <a:pt x="157" y="47"/>
                    <a:pt x="158" y="47"/>
                    <a:pt x="159" y="47"/>
                  </a:cubicBezTo>
                  <a:cubicBezTo>
                    <a:pt x="162" y="52"/>
                    <a:pt x="176" y="48"/>
                    <a:pt x="183" y="49"/>
                  </a:cubicBezTo>
                  <a:cubicBezTo>
                    <a:pt x="190" y="49"/>
                    <a:pt x="191" y="44"/>
                    <a:pt x="194" y="40"/>
                  </a:cubicBezTo>
                  <a:cubicBezTo>
                    <a:pt x="211" y="39"/>
                    <a:pt x="233" y="43"/>
                    <a:pt x="246" y="38"/>
                  </a:cubicBezTo>
                  <a:cubicBezTo>
                    <a:pt x="246" y="38"/>
                    <a:pt x="247" y="38"/>
                    <a:pt x="248" y="38"/>
                  </a:cubicBezTo>
                  <a:cubicBezTo>
                    <a:pt x="254" y="37"/>
                    <a:pt x="246" y="20"/>
                    <a:pt x="252" y="18"/>
                  </a:cubicBezTo>
                  <a:cubicBezTo>
                    <a:pt x="255" y="24"/>
                    <a:pt x="255" y="32"/>
                    <a:pt x="254" y="40"/>
                  </a:cubicBezTo>
                  <a:cubicBezTo>
                    <a:pt x="261" y="48"/>
                    <a:pt x="249" y="52"/>
                    <a:pt x="246" y="56"/>
                  </a:cubicBezTo>
                  <a:cubicBezTo>
                    <a:pt x="245" y="60"/>
                    <a:pt x="248" y="61"/>
                    <a:pt x="248" y="65"/>
                  </a:cubicBezTo>
                  <a:cubicBezTo>
                    <a:pt x="246" y="69"/>
                    <a:pt x="258" y="69"/>
                    <a:pt x="257" y="65"/>
                  </a:cubicBezTo>
                  <a:cubicBezTo>
                    <a:pt x="257" y="64"/>
                    <a:pt x="257" y="63"/>
                    <a:pt x="257" y="63"/>
                  </a:cubicBezTo>
                  <a:cubicBezTo>
                    <a:pt x="262" y="61"/>
                    <a:pt x="263" y="55"/>
                    <a:pt x="268" y="54"/>
                  </a:cubicBezTo>
                  <a:cubicBezTo>
                    <a:pt x="282" y="70"/>
                    <a:pt x="297" y="84"/>
                    <a:pt x="312" y="98"/>
                  </a:cubicBezTo>
                  <a:cubicBezTo>
                    <a:pt x="312" y="100"/>
                    <a:pt x="313" y="101"/>
                    <a:pt x="315" y="101"/>
                  </a:cubicBezTo>
                  <a:cubicBezTo>
                    <a:pt x="315" y="101"/>
                    <a:pt x="316" y="101"/>
                    <a:pt x="317" y="101"/>
                  </a:cubicBezTo>
                  <a:cubicBezTo>
                    <a:pt x="335" y="106"/>
                    <a:pt x="362" y="101"/>
                    <a:pt x="384" y="103"/>
                  </a:cubicBezTo>
                  <a:cubicBezTo>
                    <a:pt x="399" y="120"/>
                    <a:pt x="416" y="136"/>
                    <a:pt x="433" y="152"/>
                  </a:cubicBezTo>
                  <a:cubicBezTo>
                    <a:pt x="432" y="168"/>
                    <a:pt x="435" y="189"/>
                    <a:pt x="431" y="201"/>
                  </a:cubicBezTo>
                  <a:cubicBezTo>
                    <a:pt x="419" y="211"/>
                    <a:pt x="407" y="222"/>
                    <a:pt x="397" y="234"/>
                  </a:cubicBezTo>
                  <a:cubicBezTo>
                    <a:pt x="397" y="271"/>
                    <a:pt x="397" y="307"/>
                    <a:pt x="397" y="344"/>
                  </a:cubicBezTo>
                  <a:cubicBezTo>
                    <a:pt x="383" y="356"/>
                    <a:pt x="369" y="369"/>
                    <a:pt x="357" y="384"/>
                  </a:cubicBezTo>
                  <a:cubicBezTo>
                    <a:pt x="352" y="385"/>
                    <a:pt x="342" y="381"/>
                    <a:pt x="341" y="386"/>
                  </a:cubicBezTo>
                  <a:cubicBezTo>
                    <a:pt x="341" y="386"/>
                    <a:pt x="340" y="386"/>
                    <a:pt x="339" y="386"/>
                  </a:cubicBezTo>
                  <a:cubicBezTo>
                    <a:pt x="337" y="386"/>
                    <a:pt x="337" y="387"/>
                    <a:pt x="337" y="388"/>
                  </a:cubicBezTo>
                  <a:cubicBezTo>
                    <a:pt x="326" y="398"/>
                    <a:pt x="315" y="408"/>
                    <a:pt x="306" y="419"/>
                  </a:cubicBezTo>
                  <a:cubicBezTo>
                    <a:pt x="304" y="436"/>
                    <a:pt x="308" y="458"/>
                    <a:pt x="304" y="471"/>
                  </a:cubicBezTo>
                  <a:cubicBezTo>
                    <a:pt x="298" y="474"/>
                    <a:pt x="294" y="479"/>
                    <a:pt x="290" y="484"/>
                  </a:cubicBezTo>
                  <a:cubicBezTo>
                    <a:pt x="287" y="485"/>
                    <a:pt x="279" y="481"/>
                    <a:pt x="279" y="486"/>
                  </a:cubicBezTo>
                  <a:cubicBezTo>
                    <a:pt x="278" y="486"/>
                    <a:pt x="278" y="486"/>
                    <a:pt x="277" y="486"/>
                  </a:cubicBezTo>
                  <a:cubicBezTo>
                    <a:pt x="272" y="489"/>
                    <a:pt x="276" y="502"/>
                    <a:pt x="275" y="509"/>
                  </a:cubicBezTo>
                  <a:cubicBezTo>
                    <a:pt x="266" y="505"/>
                    <a:pt x="265" y="495"/>
                    <a:pt x="254" y="493"/>
                  </a:cubicBezTo>
                  <a:cubicBezTo>
                    <a:pt x="251" y="493"/>
                    <a:pt x="247" y="493"/>
                    <a:pt x="243" y="493"/>
                  </a:cubicBezTo>
                  <a:cubicBezTo>
                    <a:pt x="240" y="488"/>
                    <a:pt x="235" y="483"/>
                    <a:pt x="230" y="480"/>
                  </a:cubicBezTo>
                  <a:cubicBezTo>
                    <a:pt x="230" y="479"/>
                    <a:pt x="230" y="478"/>
                    <a:pt x="230" y="477"/>
                  </a:cubicBezTo>
                  <a:cubicBezTo>
                    <a:pt x="240" y="469"/>
                    <a:pt x="251" y="462"/>
                    <a:pt x="259" y="451"/>
                  </a:cubicBezTo>
                  <a:cubicBezTo>
                    <a:pt x="257" y="440"/>
                    <a:pt x="262" y="424"/>
                    <a:pt x="257" y="417"/>
                  </a:cubicBezTo>
                  <a:cubicBezTo>
                    <a:pt x="256" y="417"/>
                    <a:pt x="255" y="417"/>
                    <a:pt x="254" y="417"/>
                  </a:cubicBezTo>
                  <a:cubicBezTo>
                    <a:pt x="247" y="416"/>
                    <a:pt x="247" y="407"/>
                    <a:pt x="248" y="397"/>
                  </a:cubicBezTo>
                  <a:cubicBezTo>
                    <a:pt x="232" y="379"/>
                    <a:pt x="215" y="362"/>
                    <a:pt x="197" y="346"/>
                  </a:cubicBezTo>
                  <a:cubicBezTo>
                    <a:pt x="195" y="327"/>
                    <a:pt x="199" y="303"/>
                    <a:pt x="194" y="288"/>
                  </a:cubicBezTo>
                  <a:cubicBezTo>
                    <a:pt x="194" y="288"/>
                    <a:pt x="193" y="288"/>
                    <a:pt x="192" y="288"/>
                  </a:cubicBezTo>
                  <a:cubicBezTo>
                    <a:pt x="171" y="285"/>
                    <a:pt x="157" y="290"/>
                    <a:pt x="163" y="257"/>
                  </a:cubicBezTo>
                  <a:cubicBezTo>
                    <a:pt x="143" y="247"/>
                    <a:pt x="115" y="189"/>
                    <a:pt x="92" y="190"/>
                  </a:cubicBezTo>
                  <a:cubicBezTo>
                    <a:pt x="80" y="190"/>
                    <a:pt x="74" y="208"/>
                    <a:pt x="63" y="217"/>
                  </a:cubicBezTo>
                  <a:cubicBezTo>
                    <a:pt x="56" y="217"/>
                    <a:pt x="49" y="217"/>
                    <a:pt x="43" y="217"/>
                  </a:cubicBezTo>
                  <a:cubicBezTo>
                    <a:pt x="30" y="202"/>
                    <a:pt x="15" y="187"/>
                    <a:pt x="0" y="174"/>
                  </a:cubicBezTo>
                  <a:cubicBezTo>
                    <a:pt x="0" y="173"/>
                    <a:pt x="0" y="173"/>
                    <a:pt x="0" y="172"/>
                  </a:cubicBezTo>
                  <a:cubicBezTo>
                    <a:pt x="19" y="156"/>
                    <a:pt x="35" y="137"/>
                    <a:pt x="54" y="121"/>
                  </a:cubicBezTo>
                  <a:cubicBezTo>
                    <a:pt x="60" y="101"/>
                    <a:pt x="45" y="57"/>
                    <a:pt x="56" y="43"/>
                  </a:cubicBezTo>
                  <a:cubicBezTo>
                    <a:pt x="57" y="42"/>
                    <a:pt x="62" y="44"/>
                    <a:pt x="63" y="43"/>
                  </a:cubicBezTo>
                  <a:cubicBezTo>
                    <a:pt x="66" y="47"/>
                    <a:pt x="69" y="53"/>
                    <a:pt x="76" y="54"/>
                  </a:cubicBezTo>
                  <a:cubicBezTo>
                    <a:pt x="87" y="52"/>
                    <a:pt x="104" y="57"/>
                    <a:pt x="112" y="52"/>
                  </a:cubicBezTo>
                  <a:cubicBezTo>
                    <a:pt x="113" y="52"/>
                    <a:pt x="113" y="52"/>
                    <a:pt x="114" y="52"/>
                  </a:cubicBezTo>
                  <a:cubicBezTo>
                    <a:pt x="119" y="43"/>
                    <a:pt x="115" y="26"/>
                    <a:pt x="116" y="14"/>
                  </a:cubicBezTo>
                  <a:cubicBezTo>
                    <a:pt x="125" y="12"/>
                    <a:pt x="140" y="17"/>
                    <a:pt x="145" y="11"/>
                  </a:cubicBezTo>
                  <a:cubicBezTo>
                    <a:pt x="146" y="11"/>
                    <a:pt x="147" y="11"/>
                    <a:pt x="147" y="11"/>
                  </a:cubicBezTo>
                  <a:cubicBezTo>
                    <a:pt x="152" y="12"/>
                    <a:pt x="148" y="4"/>
                    <a:pt x="150" y="0"/>
                  </a:cubicBezTo>
                  <a:cubicBezTo>
                    <a:pt x="154" y="2"/>
                    <a:pt x="157" y="5"/>
                    <a:pt x="159" y="9"/>
                  </a:cubicBezTo>
                  <a:cubicBezTo>
                    <a:pt x="157" y="10"/>
                    <a:pt x="155" y="11"/>
                    <a:pt x="154" y="14"/>
                  </a:cubicBezTo>
                  <a:close/>
                </a:path>
              </a:pathLst>
            </a:custGeom>
            <a:solidFill>
              <a:schemeClr val="folHlink"/>
            </a:solidFill>
            <a:ln w="9525">
              <a:noFill/>
              <a:round/>
              <a:headEnd/>
              <a:tailEnd/>
            </a:ln>
          </p:spPr>
          <p:txBody>
            <a:bodyPr/>
            <a:lstStyle/>
            <a:p>
              <a:endParaRPr lang="zh-CN" altLang="en-US" sz="2000">
                <a:solidFill>
                  <a:schemeClr val="tx1"/>
                </a:solidFill>
                <a:ea typeface="微软雅黑" pitchFamily="34" charset="-122"/>
              </a:endParaRPr>
            </a:p>
          </p:txBody>
        </p:sp>
        <p:sp>
          <p:nvSpPr>
            <p:cNvPr id="51305" name="Freeform 993"/>
            <p:cNvSpPr>
              <a:spLocks/>
            </p:cNvSpPr>
            <p:nvPr/>
          </p:nvSpPr>
          <p:spPr bwMode="auto">
            <a:xfrm>
              <a:off x="4972050" y="3808413"/>
              <a:ext cx="26988" cy="77787"/>
            </a:xfrm>
            <a:custGeom>
              <a:avLst/>
              <a:gdLst>
                <a:gd name="T0" fmla="*/ 2147483647 w 10"/>
                <a:gd name="T1" fmla="*/ 2147483647 h 32"/>
                <a:gd name="T2" fmla="*/ 2147483647 w 10"/>
                <a:gd name="T3" fmla="*/ 2147483647 h 32"/>
                <a:gd name="T4" fmla="*/ 2147483647 w 10"/>
                <a:gd name="T5" fmla="*/ 2147483647 h 32"/>
                <a:gd name="T6" fmla="*/ 2147483647 w 10"/>
                <a:gd name="T7" fmla="*/ 2147483647 h 32"/>
                <a:gd name="T8" fmla="*/ 2147483647 w 10"/>
                <a:gd name="T9" fmla="*/ 2147483647 h 32"/>
                <a:gd name="T10" fmla="*/ 2147483647 w 10"/>
                <a:gd name="T11" fmla="*/ 2147483647 h 32"/>
                <a:gd name="T12" fmla="*/ 2147483647 w 10"/>
                <a:gd name="T13" fmla="*/ 2147483647 h 32"/>
                <a:gd name="T14" fmla="*/ 0 60000 65536"/>
                <a:gd name="T15" fmla="*/ 0 60000 65536"/>
                <a:gd name="T16" fmla="*/ 0 60000 65536"/>
                <a:gd name="T17" fmla="*/ 0 60000 65536"/>
                <a:gd name="T18" fmla="*/ 0 60000 65536"/>
                <a:gd name="T19" fmla="*/ 0 60000 65536"/>
                <a:gd name="T20" fmla="*/ 0 60000 65536"/>
                <a:gd name="T21" fmla="*/ 0 w 10"/>
                <a:gd name="T22" fmla="*/ 0 h 32"/>
                <a:gd name="T23" fmla="*/ 10 w 10"/>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32">
                  <a:moveTo>
                    <a:pt x="1" y="2"/>
                  </a:moveTo>
                  <a:cubicBezTo>
                    <a:pt x="4" y="0"/>
                    <a:pt x="7" y="0"/>
                    <a:pt x="10" y="2"/>
                  </a:cubicBezTo>
                  <a:cubicBezTo>
                    <a:pt x="10" y="3"/>
                    <a:pt x="10" y="4"/>
                    <a:pt x="10" y="5"/>
                  </a:cubicBezTo>
                  <a:cubicBezTo>
                    <a:pt x="10" y="10"/>
                    <a:pt x="10" y="15"/>
                    <a:pt x="10" y="20"/>
                  </a:cubicBezTo>
                  <a:cubicBezTo>
                    <a:pt x="10" y="23"/>
                    <a:pt x="0" y="32"/>
                    <a:pt x="1" y="22"/>
                  </a:cubicBezTo>
                  <a:cubicBezTo>
                    <a:pt x="1" y="16"/>
                    <a:pt x="1" y="11"/>
                    <a:pt x="1" y="5"/>
                  </a:cubicBezTo>
                  <a:cubicBezTo>
                    <a:pt x="1" y="4"/>
                    <a:pt x="1" y="3"/>
                    <a:pt x="1" y="2"/>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306" name="Freeform 994"/>
            <p:cNvSpPr>
              <a:spLocks/>
            </p:cNvSpPr>
            <p:nvPr/>
          </p:nvSpPr>
          <p:spPr bwMode="auto">
            <a:xfrm>
              <a:off x="4056063" y="3700463"/>
              <a:ext cx="309562" cy="346075"/>
            </a:xfrm>
            <a:custGeom>
              <a:avLst/>
              <a:gdLst>
                <a:gd name="T0" fmla="*/ 2147483647 w 117"/>
                <a:gd name="T1" fmla="*/ 2147483647 h 143"/>
                <a:gd name="T2" fmla="*/ 2147483647 w 117"/>
                <a:gd name="T3" fmla="*/ 2147483647 h 143"/>
                <a:gd name="T4" fmla="*/ 2147483647 w 117"/>
                <a:gd name="T5" fmla="*/ 2147483647 h 143"/>
                <a:gd name="T6" fmla="*/ 0 w 117"/>
                <a:gd name="T7" fmla="*/ 2147483647 h 143"/>
                <a:gd name="T8" fmla="*/ 2147483647 w 117"/>
                <a:gd name="T9" fmla="*/ 2147483647 h 143"/>
                <a:gd name="T10" fmla="*/ 2147483647 w 117"/>
                <a:gd name="T11" fmla="*/ 2147483647 h 143"/>
                <a:gd name="T12" fmla="*/ 2147483647 w 117"/>
                <a:gd name="T13" fmla="*/ 2147483647 h 143"/>
                <a:gd name="T14" fmla="*/ 2147483647 w 117"/>
                <a:gd name="T15" fmla="*/ 2147483647 h 143"/>
                <a:gd name="T16" fmla="*/ 2147483647 w 117"/>
                <a:gd name="T17" fmla="*/ 2147483647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143"/>
                <a:gd name="T29" fmla="*/ 117 w 11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143">
                  <a:moveTo>
                    <a:pt x="58" y="110"/>
                  </a:moveTo>
                  <a:cubicBezTo>
                    <a:pt x="56" y="110"/>
                    <a:pt x="56" y="107"/>
                    <a:pt x="56" y="105"/>
                  </a:cubicBezTo>
                  <a:cubicBezTo>
                    <a:pt x="62" y="72"/>
                    <a:pt x="28" y="80"/>
                    <a:pt x="36" y="45"/>
                  </a:cubicBezTo>
                  <a:cubicBezTo>
                    <a:pt x="22" y="33"/>
                    <a:pt x="3" y="26"/>
                    <a:pt x="0" y="3"/>
                  </a:cubicBezTo>
                  <a:cubicBezTo>
                    <a:pt x="21" y="0"/>
                    <a:pt x="30" y="19"/>
                    <a:pt x="40" y="30"/>
                  </a:cubicBezTo>
                  <a:cubicBezTo>
                    <a:pt x="52" y="41"/>
                    <a:pt x="66" y="50"/>
                    <a:pt x="74" y="65"/>
                  </a:cubicBezTo>
                  <a:cubicBezTo>
                    <a:pt x="74" y="70"/>
                    <a:pt x="74" y="76"/>
                    <a:pt x="74" y="81"/>
                  </a:cubicBezTo>
                  <a:cubicBezTo>
                    <a:pt x="88" y="96"/>
                    <a:pt x="117" y="109"/>
                    <a:pt x="105" y="143"/>
                  </a:cubicBezTo>
                  <a:cubicBezTo>
                    <a:pt x="78" y="143"/>
                    <a:pt x="76" y="119"/>
                    <a:pt x="58" y="110"/>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307" name="Freeform 996"/>
            <p:cNvSpPr>
              <a:spLocks/>
            </p:cNvSpPr>
            <p:nvPr/>
          </p:nvSpPr>
          <p:spPr bwMode="auto">
            <a:xfrm>
              <a:off x="4381500" y="3965575"/>
              <a:ext cx="34925" cy="15875"/>
            </a:xfrm>
            <a:custGeom>
              <a:avLst/>
              <a:gdLst>
                <a:gd name="T0" fmla="*/ 2147483647 w 13"/>
                <a:gd name="T1" fmla="*/ 0 h 6"/>
                <a:gd name="T2" fmla="*/ 2147483647 w 13"/>
                <a:gd name="T3" fmla="*/ 0 h 6"/>
                <a:gd name="T4" fmla="*/ 2147483647 w 13"/>
                <a:gd name="T5" fmla="*/ 0 h 6"/>
                <a:gd name="T6" fmla="*/ 0 60000 65536"/>
                <a:gd name="T7" fmla="*/ 0 60000 65536"/>
                <a:gd name="T8" fmla="*/ 0 60000 65536"/>
                <a:gd name="T9" fmla="*/ 0 w 13"/>
                <a:gd name="T10" fmla="*/ 0 h 6"/>
                <a:gd name="T11" fmla="*/ 13 w 13"/>
                <a:gd name="T12" fmla="*/ 6 h 6"/>
              </a:gdLst>
              <a:ahLst/>
              <a:cxnLst>
                <a:cxn ang="T6">
                  <a:pos x="T0" y="T1"/>
                </a:cxn>
                <a:cxn ang="T7">
                  <a:pos x="T2" y="T3"/>
                </a:cxn>
                <a:cxn ang="T8">
                  <a:pos x="T4" y="T5"/>
                </a:cxn>
              </a:cxnLst>
              <a:rect l="T9" t="T10" r="T11" b="T12"/>
              <a:pathLst>
                <a:path w="13" h="6">
                  <a:moveTo>
                    <a:pt x="10" y="0"/>
                  </a:moveTo>
                  <a:cubicBezTo>
                    <a:pt x="13" y="6"/>
                    <a:pt x="0" y="6"/>
                    <a:pt x="3" y="0"/>
                  </a:cubicBezTo>
                  <a:cubicBezTo>
                    <a:pt x="5" y="0"/>
                    <a:pt x="8" y="0"/>
                    <a:pt x="1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08" name="Freeform 997"/>
            <p:cNvSpPr>
              <a:spLocks/>
            </p:cNvSpPr>
            <p:nvPr/>
          </p:nvSpPr>
          <p:spPr bwMode="auto">
            <a:xfrm>
              <a:off x="7883525" y="3843338"/>
              <a:ext cx="160338" cy="193675"/>
            </a:xfrm>
            <a:custGeom>
              <a:avLst/>
              <a:gdLst>
                <a:gd name="T0" fmla="*/ 2147483647 w 61"/>
                <a:gd name="T1" fmla="*/ 2147483647 h 80"/>
                <a:gd name="T2" fmla="*/ 2147483647 w 61"/>
                <a:gd name="T3" fmla="*/ 2147483647 h 80"/>
                <a:gd name="T4" fmla="*/ 2147483647 w 61"/>
                <a:gd name="T5" fmla="*/ 2147483647 h 80"/>
                <a:gd name="T6" fmla="*/ 2147483647 w 61"/>
                <a:gd name="T7" fmla="*/ 2147483647 h 80"/>
                <a:gd name="T8" fmla="*/ 2147483647 w 61"/>
                <a:gd name="T9" fmla="*/ 0 h 80"/>
                <a:gd name="T10" fmla="*/ 2147483647 w 61"/>
                <a:gd name="T11" fmla="*/ 0 h 80"/>
                <a:gd name="T12" fmla="*/ 2147483647 w 61"/>
                <a:gd name="T13" fmla="*/ 2147483647 h 80"/>
                <a:gd name="T14" fmla="*/ 2147483647 w 61"/>
                <a:gd name="T15" fmla="*/ 2147483647 h 80"/>
                <a:gd name="T16" fmla="*/ 2147483647 w 61"/>
                <a:gd name="T17" fmla="*/ 2147483647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80"/>
                <a:gd name="T29" fmla="*/ 61 w 61"/>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80">
                  <a:moveTo>
                    <a:pt x="41" y="51"/>
                  </a:moveTo>
                  <a:cubicBezTo>
                    <a:pt x="33" y="52"/>
                    <a:pt x="38" y="67"/>
                    <a:pt x="37" y="75"/>
                  </a:cubicBezTo>
                  <a:cubicBezTo>
                    <a:pt x="27" y="73"/>
                    <a:pt x="0" y="80"/>
                    <a:pt x="5" y="71"/>
                  </a:cubicBezTo>
                  <a:cubicBezTo>
                    <a:pt x="11" y="67"/>
                    <a:pt x="15" y="63"/>
                    <a:pt x="19" y="57"/>
                  </a:cubicBezTo>
                  <a:cubicBezTo>
                    <a:pt x="19" y="38"/>
                    <a:pt x="19" y="19"/>
                    <a:pt x="19" y="0"/>
                  </a:cubicBezTo>
                  <a:cubicBezTo>
                    <a:pt x="28" y="0"/>
                    <a:pt x="38" y="0"/>
                    <a:pt x="48" y="0"/>
                  </a:cubicBezTo>
                  <a:cubicBezTo>
                    <a:pt x="51" y="5"/>
                    <a:pt x="56" y="9"/>
                    <a:pt x="61" y="13"/>
                  </a:cubicBezTo>
                  <a:cubicBezTo>
                    <a:pt x="61" y="19"/>
                    <a:pt x="61" y="25"/>
                    <a:pt x="61" y="31"/>
                  </a:cubicBezTo>
                  <a:cubicBezTo>
                    <a:pt x="53" y="36"/>
                    <a:pt x="47" y="43"/>
                    <a:pt x="41" y="51"/>
                  </a:cubicBezTo>
                  <a:close/>
                </a:path>
              </a:pathLst>
            </a:custGeom>
            <a:solidFill>
              <a:schemeClr val="folHlink"/>
            </a:solidFill>
            <a:ln w="9525">
              <a:noFill/>
              <a:round/>
              <a:headEnd/>
              <a:tailEnd/>
            </a:ln>
          </p:spPr>
          <p:txBody>
            <a:bodyPr/>
            <a:lstStyle/>
            <a:p>
              <a:endParaRPr lang="zh-CN" altLang="en-US" sz="2000">
                <a:solidFill>
                  <a:schemeClr val="tx1"/>
                </a:solidFill>
                <a:ea typeface="微软雅黑" pitchFamily="34" charset="-122"/>
              </a:endParaRPr>
            </a:p>
          </p:txBody>
        </p:sp>
        <p:sp>
          <p:nvSpPr>
            <p:cNvPr id="51309" name="Freeform 998"/>
            <p:cNvSpPr>
              <a:spLocks/>
            </p:cNvSpPr>
            <p:nvPr/>
          </p:nvSpPr>
          <p:spPr bwMode="auto">
            <a:xfrm>
              <a:off x="7891463" y="3900488"/>
              <a:ext cx="388937" cy="582612"/>
            </a:xfrm>
            <a:custGeom>
              <a:avLst/>
              <a:gdLst>
                <a:gd name="T0" fmla="*/ 2147483647 w 148"/>
                <a:gd name="T1" fmla="*/ 2147483647 h 240"/>
                <a:gd name="T2" fmla="*/ 2147483647 w 148"/>
                <a:gd name="T3" fmla="*/ 2147483647 h 240"/>
                <a:gd name="T4" fmla="*/ 2147483647 w 148"/>
                <a:gd name="T5" fmla="*/ 2147483647 h 240"/>
                <a:gd name="T6" fmla="*/ 2147483647 w 148"/>
                <a:gd name="T7" fmla="*/ 2147483647 h 240"/>
                <a:gd name="T8" fmla="*/ 2147483647 w 148"/>
                <a:gd name="T9" fmla="*/ 2147483647 h 240"/>
                <a:gd name="T10" fmla="*/ 2147483647 w 148"/>
                <a:gd name="T11" fmla="*/ 2147483647 h 240"/>
                <a:gd name="T12" fmla="*/ 2147483647 w 148"/>
                <a:gd name="T13" fmla="*/ 2147483647 h 240"/>
                <a:gd name="T14" fmla="*/ 2147483647 w 148"/>
                <a:gd name="T15" fmla="*/ 2147483647 h 240"/>
                <a:gd name="T16" fmla="*/ 2147483647 w 148"/>
                <a:gd name="T17" fmla="*/ 2147483647 h 240"/>
                <a:gd name="T18" fmla="*/ 2147483647 w 148"/>
                <a:gd name="T19" fmla="*/ 2147483647 h 240"/>
                <a:gd name="T20" fmla="*/ 2147483647 w 148"/>
                <a:gd name="T21" fmla="*/ 2147483647 h 240"/>
                <a:gd name="T22" fmla="*/ 2147483647 w 148"/>
                <a:gd name="T23" fmla="*/ 2147483647 h 240"/>
                <a:gd name="T24" fmla="*/ 2147483647 w 148"/>
                <a:gd name="T25" fmla="*/ 2147483647 h 240"/>
                <a:gd name="T26" fmla="*/ 2147483647 w 148"/>
                <a:gd name="T27" fmla="*/ 2147483647 h 240"/>
                <a:gd name="T28" fmla="*/ 2147483647 w 148"/>
                <a:gd name="T29" fmla="*/ 2147483647 h 240"/>
                <a:gd name="T30" fmla="*/ 2147483647 w 148"/>
                <a:gd name="T31" fmla="*/ 2147483647 h 240"/>
                <a:gd name="T32" fmla="*/ 2147483647 w 148"/>
                <a:gd name="T33" fmla="*/ 2147483647 h 240"/>
                <a:gd name="T34" fmla="*/ 2147483647 w 148"/>
                <a:gd name="T35" fmla="*/ 2147483647 h 240"/>
                <a:gd name="T36" fmla="*/ 2147483647 w 148"/>
                <a:gd name="T37" fmla="*/ 0 h 240"/>
                <a:gd name="T38" fmla="*/ 2147483647 w 148"/>
                <a:gd name="T39" fmla="*/ 2147483647 h 2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8"/>
                <a:gd name="T61" fmla="*/ 0 h 240"/>
                <a:gd name="T62" fmla="*/ 148 w 148"/>
                <a:gd name="T63" fmla="*/ 240 h 2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8" h="240">
                  <a:moveTo>
                    <a:pt x="96" y="27"/>
                  </a:moveTo>
                  <a:cubicBezTo>
                    <a:pt x="100" y="27"/>
                    <a:pt x="105" y="27"/>
                    <a:pt x="109" y="27"/>
                  </a:cubicBezTo>
                  <a:cubicBezTo>
                    <a:pt x="109" y="32"/>
                    <a:pt x="109" y="38"/>
                    <a:pt x="114" y="38"/>
                  </a:cubicBezTo>
                  <a:cubicBezTo>
                    <a:pt x="100" y="55"/>
                    <a:pt x="83" y="68"/>
                    <a:pt x="69" y="85"/>
                  </a:cubicBezTo>
                  <a:cubicBezTo>
                    <a:pt x="69" y="87"/>
                    <a:pt x="69" y="89"/>
                    <a:pt x="69" y="91"/>
                  </a:cubicBezTo>
                  <a:cubicBezTo>
                    <a:pt x="85" y="109"/>
                    <a:pt x="101" y="125"/>
                    <a:pt x="118" y="140"/>
                  </a:cubicBezTo>
                  <a:cubicBezTo>
                    <a:pt x="126" y="140"/>
                    <a:pt x="135" y="140"/>
                    <a:pt x="143" y="140"/>
                  </a:cubicBezTo>
                  <a:cubicBezTo>
                    <a:pt x="140" y="169"/>
                    <a:pt x="148" y="208"/>
                    <a:pt x="138" y="230"/>
                  </a:cubicBezTo>
                  <a:cubicBezTo>
                    <a:pt x="137" y="230"/>
                    <a:pt x="135" y="230"/>
                    <a:pt x="134" y="230"/>
                  </a:cubicBezTo>
                  <a:cubicBezTo>
                    <a:pt x="118" y="240"/>
                    <a:pt x="88" y="189"/>
                    <a:pt x="69" y="178"/>
                  </a:cubicBezTo>
                  <a:cubicBezTo>
                    <a:pt x="63" y="173"/>
                    <a:pt x="72" y="153"/>
                    <a:pt x="63" y="152"/>
                  </a:cubicBezTo>
                  <a:cubicBezTo>
                    <a:pt x="59" y="146"/>
                    <a:pt x="55" y="142"/>
                    <a:pt x="49" y="138"/>
                  </a:cubicBezTo>
                  <a:cubicBezTo>
                    <a:pt x="47" y="128"/>
                    <a:pt x="53" y="110"/>
                    <a:pt x="45" y="107"/>
                  </a:cubicBezTo>
                  <a:cubicBezTo>
                    <a:pt x="32" y="92"/>
                    <a:pt x="17" y="78"/>
                    <a:pt x="2" y="65"/>
                  </a:cubicBezTo>
                  <a:cubicBezTo>
                    <a:pt x="1" y="63"/>
                    <a:pt x="0" y="61"/>
                    <a:pt x="2" y="60"/>
                  </a:cubicBezTo>
                  <a:cubicBezTo>
                    <a:pt x="15" y="60"/>
                    <a:pt x="28" y="60"/>
                    <a:pt x="40" y="60"/>
                  </a:cubicBezTo>
                  <a:cubicBezTo>
                    <a:pt x="44" y="55"/>
                    <a:pt x="42" y="44"/>
                    <a:pt x="42" y="36"/>
                  </a:cubicBezTo>
                  <a:cubicBezTo>
                    <a:pt x="52" y="28"/>
                    <a:pt x="60" y="20"/>
                    <a:pt x="67" y="11"/>
                  </a:cubicBezTo>
                  <a:cubicBezTo>
                    <a:pt x="67" y="7"/>
                    <a:pt x="67" y="4"/>
                    <a:pt x="67" y="0"/>
                  </a:cubicBezTo>
                  <a:cubicBezTo>
                    <a:pt x="78" y="8"/>
                    <a:pt x="85" y="19"/>
                    <a:pt x="96" y="27"/>
                  </a:cubicBezTo>
                  <a:close/>
                </a:path>
              </a:pathLst>
            </a:custGeom>
            <a:solidFill>
              <a:schemeClr val="folHlink"/>
            </a:solidFill>
            <a:ln w="9525">
              <a:noFill/>
              <a:round/>
              <a:headEnd/>
              <a:tailEnd/>
            </a:ln>
          </p:spPr>
          <p:txBody>
            <a:bodyPr/>
            <a:lstStyle/>
            <a:p>
              <a:endParaRPr lang="zh-CN" altLang="en-US" sz="2000">
                <a:solidFill>
                  <a:schemeClr val="tx1"/>
                </a:solidFill>
                <a:ea typeface="微软雅黑" pitchFamily="34" charset="-122"/>
              </a:endParaRPr>
            </a:p>
          </p:txBody>
        </p:sp>
        <p:sp>
          <p:nvSpPr>
            <p:cNvPr id="51310" name="Freeform 1001"/>
            <p:cNvSpPr>
              <a:spLocks/>
            </p:cNvSpPr>
            <p:nvPr/>
          </p:nvSpPr>
          <p:spPr bwMode="auto">
            <a:xfrm>
              <a:off x="5872163" y="4141788"/>
              <a:ext cx="17462" cy="26987"/>
            </a:xfrm>
            <a:custGeom>
              <a:avLst/>
              <a:gdLst>
                <a:gd name="T0" fmla="*/ 2147483647 w 7"/>
                <a:gd name="T1" fmla="*/ 2147483647 h 11"/>
                <a:gd name="T2" fmla="*/ 2147483647 w 7"/>
                <a:gd name="T3" fmla="*/ 2147483647 h 11"/>
                <a:gd name="T4" fmla="*/ 2147483647 w 7"/>
                <a:gd name="T5" fmla="*/ 2147483647 h 11"/>
                <a:gd name="T6" fmla="*/ 2147483647 w 7"/>
                <a:gd name="T7" fmla="*/ 2147483647 h 11"/>
                <a:gd name="T8" fmla="*/ 0 60000 65536"/>
                <a:gd name="T9" fmla="*/ 0 60000 65536"/>
                <a:gd name="T10" fmla="*/ 0 60000 65536"/>
                <a:gd name="T11" fmla="*/ 0 60000 65536"/>
                <a:gd name="T12" fmla="*/ 0 w 7"/>
                <a:gd name="T13" fmla="*/ 0 h 11"/>
                <a:gd name="T14" fmla="*/ 7 w 7"/>
                <a:gd name="T15" fmla="*/ 11 h 11"/>
              </a:gdLst>
              <a:ahLst/>
              <a:cxnLst>
                <a:cxn ang="T8">
                  <a:pos x="T0" y="T1"/>
                </a:cxn>
                <a:cxn ang="T9">
                  <a:pos x="T2" y="T3"/>
                </a:cxn>
                <a:cxn ang="T10">
                  <a:pos x="T4" y="T5"/>
                </a:cxn>
                <a:cxn ang="T11">
                  <a:pos x="T6" y="T7"/>
                </a:cxn>
              </a:cxnLst>
              <a:rect l="T12" t="T13" r="T14" b="T15"/>
              <a:pathLst>
                <a:path w="7" h="11">
                  <a:moveTo>
                    <a:pt x="5" y="10"/>
                  </a:moveTo>
                  <a:cubicBezTo>
                    <a:pt x="0" y="11"/>
                    <a:pt x="1" y="0"/>
                    <a:pt x="7" y="4"/>
                  </a:cubicBezTo>
                  <a:cubicBezTo>
                    <a:pt x="7" y="4"/>
                    <a:pt x="7" y="5"/>
                    <a:pt x="7" y="6"/>
                  </a:cubicBezTo>
                  <a:cubicBezTo>
                    <a:pt x="5" y="6"/>
                    <a:pt x="5" y="9"/>
                    <a:pt x="5" y="1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11" name="Freeform 1002"/>
            <p:cNvSpPr>
              <a:spLocks/>
            </p:cNvSpPr>
            <p:nvPr/>
          </p:nvSpPr>
          <p:spPr bwMode="auto">
            <a:xfrm>
              <a:off x="5884863" y="4156075"/>
              <a:ext cx="19050" cy="22225"/>
            </a:xfrm>
            <a:custGeom>
              <a:avLst/>
              <a:gdLst>
                <a:gd name="T0" fmla="*/ 2147483647 w 7"/>
                <a:gd name="T1" fmla="*/ 0 h 9"/>
                <a:gd name="T2" fmla="*/ 2147483647 w 7"/>
                <a:gd name="T3" fmla="*/ 2147483647 h 9"/>
                <a:gd name="T4" fmla="*/ 0 w 7"/>
                <a:gd name="T5" fmla="*/ 2147483647 h 9"/>
                <a:gd name="T6" fmla="*/ 2147483647 w 7"/>
                <a:gd name="T7" fmla="*/ 0 h 9"/>
                <a:gd name="T8" fmla="*/ 0 60000 65536"/>
                <a:gd name="T9" fmla="*/ 0 60000 65536"/>
                <a:gd name="T10" fmla="*/ 0 60000 65536"/>
                <a:gd name="T11" fmla="*/ 0 60000 65536"/>
                <a:gd name="T12" fmla="*/ 0 w 7"/>
                <a:gd name="T13" fmla="*/ 0 h 9"/>
                <a:gd name="T14" fmla="*/ 7 w 7"/>
                <a:gd name="T15" fmla="*/ 9 h 9"/>
              </a:gdLst>
              <a:ahLst/>
              <a:cxnLst>
                <a:cxn ang="T8">
                  <a:pos x="T0" y="T1"/>
                </a:cxn>
                <a:cxn ang="T9">
                  <a:pos x="T2" y="T3"/>
                </a:cxn>
                <a:cxn ang="T10">
                  <a:pos x="T4" y="T5"/>
                </a:cxn>
                <a:cxn ang="T11">
                  <a:pos x="T6" y="T7"/>
                </a:cxn>
              </a:cxnLst>
              <a:rect l="T12" t="T13" r="T14" b="T15"/>
              <a:pathLst>
                <a:path w="7" h="9">
                  <a:moveTo>
                    <a:pt x="2" y="0"/>
                  </a:moveTo>
                  <a:cubicBezTo>
                    <a:pt x="7" y="0"/>
                    <a:pt x="7" y="6"/>
                    <a:pt x="4" y="9"/>
                  </a:cubicBezTo>
                  <a:cubicBezTo>
                    <a:pt x="2" y="8"/>
                    <a:pt x="0" y="7"/>
                    <a:pt x="0" y="4"/>
                  </a:cubicBezTo>
                  <a:cubicBezTo>
                    <a:pt x="0" y="3"/>
                    <a:pt x="0" y="0"/>
                    <a:pt x="2"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12" name="Freeform 1003"/>
            <p:cNvSpPr>
              <a:spLocks/>
            </p:cNvSpPr>
            <p:nvPr/>
          </p:nvSpPr>
          <p:spPr bwMode="auto">
            <a:xfrm>
              <a:off x="4729163" y="4210050"/>
              <a:ext cx="17462" cy="15875"/>
            </a:xfrm>
            <a:custGeom>
              <a:avLst/>
              <a:gdLst>
                <a:gd name="T0" fmla="*/ 2147483647 w 7"/>
                <a:gd name="T1" fmla="*/ 0 h 7"/>
                <a:gd name="T2" fmla="*/ 2147483647 w 7"/>
                <a:gd name="T3" fmla="*/ 0 h 7"/>
                <a:gd name="T4" fmla="*/ 2147483647 w 7"/>
                <a:gd name="T5" fmla="*/ 2147483647 h 7"/>
                <a:gd name="T6" fmla="*/ 0 w 7"/>
                <a:gd name="T7" fmla="*/ 2147483647 h 7"/>
                <a:gd name="T8" fmla="*/ 2147483647 w 7"/>
                <a:gd name="T9" fmla="*/ 0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3" y="0"/>
                  </a:moveTo>
                  <a:cubicBezTo>
                    <a:pt x="4" y="0"/>
                    <a:pt x="6" y="0"/>
                    <a:pt x="7" y="0"/>
                  </a:cubicBezTo>
                  <a:cubicBezTo>
                    <a:pt x="7" y="2"/>
                    <a:pt x="7" y="5"/>
                    <a:pt x="7" y="7"/>
                  </a:cubicBezTo>
                  <a:cubicBezTo>
                    <a:pt x="4" y="6"/>
                    <a:pt x="4" y="3"/>
                    <a:pt x="0" y="2"/>
                  </a:cubicBezTo>
                  <a:cubicBezTo>
                    <a:pt x="0" y="0"/>
                    <a:pt x="1" y="0"/>
                    <a:pt x="3"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13" name="Freeform 1004"/>
            <p:cNvSpPr>
              <a:spLocks/>
            </p:cNvSpPr>
            <p:nvPr/>
          </p:nvSpPr>
          <p:spPr bwMode="auto">
            <a:xfrm>
              <a:off x="5900738" y="4229100"/>
              <a:ext cx="20637" cy="23813"/>
            </a:xfrm>
            <a:custGeom>
              <a:avLst/>
              <a:gdLst>
                <a:gd name="T0" fmla="*/ 2147483647 w 8"/>
                <a:gd name="T1" fmla="*/ 2147483647 h 10"/>
                <a:gd name="T2" fmla="*/ 0 w 8"/>
                <a:gd name="T3" fmla="*/ 2147483647 h 10"/>
                <a:gd name="T4" fmla="*/ 2147483647 w 8"/>
                <a:gd name="T5" fmla="*/ 2147483647 h 10"/>
                <a:gd name="T6" fmla="*/ 0 60000 65536"/>
                <a:gd name="T7" fmla="*/ 0 60000 65536"/>
                <a:gd name="T8" fmla="*/ 0 60000 65536"/>
                <a:gd name="T9" fmla="*/ 0 w 8"/>
                <a:gd name="T10" fmla="*/ 0 h 10"/>
                <a:gd name="T11" fmla="*/ 8 w 8"/>
                <a:gd name="T12" fmla="*/ 10 h 10"/>
              </a:gdLst>
              <a:ahLst/>
              <a:cxnLst>
                <a:cxn ang="T6">
                  <a:pos x="T0" y="T1"/>
                </a:cxn>
                <a:cxn ang="T7">
                  <a:pos x="T2" y="T3"/>
                </a:cxn>
                <a:cxn ang="T8">
                  <a:pos x="T4" y="T5"/>
                </a:cxn>
              </a:cxnLst>
              <a:rect l="T9" t="T10" r="T11" b="T12"/>
              <a:pathLst>
                <a:path w="8" h="10">
                  <a:moveTo>
                    <a:pt x="7" y="10"/>
                  </a:moveTo>
                  <a:cubicBezTo>
                    <a:pt x="4" y="8"/>
                    <a:pt x="0" y="7"/>
                    <a:pt x="0" y="1"/>
                  </a:cubicBezTo>
                  <a:cubicBezTo>
                    <a:pt x="6" y="0"/>
                    <a:pt x="8" y="4"/>
                    <a:pt x="7" y="1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14" name="Freeform 1005"/>
            <p:cNvSpPr>
              <a:spLocks/>
            </p:cNvSpPr>
            <p:nvPr/>
          </p:nvSpPr>
          <p:spPr bwMode="auto">
            <a:xfrm>
              <a:off x="5948363" y="4262438"/>
              <a:ext cx="36512" cy="30162"/>
            </a:xfrm>
            <a:custGeom>
              <a:avLst/>
              <a:gdLst>
                <a:gd name="T0" fmla="*/ 2147483647 w 14"/>
                <a:gd name="T1" fmla="*/ 2147483647 h 12"/>
                <a:gd name="T2" fmla="*/ 2147483647 w 14"/>
                <a:gd name="T3" fmla="*/ 0 h 12"/>
                <a:gd name="T4" fmla="*/ 2147483647 w 14"/>
                <a:gd name="T5" fmla="*/ 2147483647 h 12"/>
                <a:gd name="T6" fmla="*/ 0 60000 65536"/>
                <a:gd name="T7" fmla="*/ 0 60000 65536"/>
                <a:gd name="T8" fmla="*/ 0 60000 65536"/>
                <a:gd name="T9" fmla="*/ 0 w 14"/>
                <a:gd name="T10" fmla="*/ 0 h 12"/>
                <a:gd name="T11" fmla="*/ 14 w 14"/>
                <a:gd name="T12" fmla="*/ 12 h 12"/>
              </a:gdLst>
              <a:ahLst/>
              <a:cxnLst>
                <a:cxn ang="T6">
                  <a:pos x="T0" y="T1"/>
                </a:cxn>
                <a:cxn ang="T7">
                  <a:pos x="T2" y="T3"/>
                </a:cxn>
                <a:cxn ang="T8">
                  <a:pos x="T4" y="T5"/>
                </a:cxn>
              </a:cxnLst>
              <a:rect l="T9" t="T10" r="T11" b="T12"/>
              <a:pathLst>
                <a:path w="14" h="12">
                  <a:moveTo>
                    <a:pt x="9" y="12"/>
                  </a:moveTo>
                  <a:cubicBezTo>
                    <a:pt x="4" y="10"/>
                    <a:pt x="0" y="5"/>
                    <a:pt x="4" y="0"/>
                  </a:cubicBezTo>
                  <a:cubicBezTo>
                    <a:pt x="9" y="2"/>
                    <a:pt x="14" y="7"/>
                    <a:pt x="9" y="1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15" name="Freeform 1006"/>
            <p:cNvSpPr>
              <a:spLocks/>
            </p:cNvSpPr>
            <p:nvPr/>
          </p:nvSpPr>
          <p:spPr bwMode="auto">
            <a:xfrm>
              <a:off x="8259763" y="4183063"/>
              <a:ext cx="336550" cy="439737"/>
            </a:xfrm>
            <a:custGeom>
              <a:avLst/>
              <a:gdLst>
                <a:gd name="T0" fmla="*/ 2147483647 w 128"/>
                <a:gd name="T1" fmla="*/ 2147483647 h 181"/>
                <a:gd name="T2" fmla="*/ 2147483647 w 128"/>
                <a:gd name="T3" fmla="*/ 2147483647 h 181"/>
                <a:gd name="T4" fmla="*/ 2147483647 w 128"/>
                <a:gd name="T5" fmla="*/ 2147483647 h 181"/>
                <a:gd name="T6" fmla="*/ 2147483647 w 128"/>
                <a:gd name="T7" fmla="*/ 2147483647 h 181"/>
                <a:gd name="T8" fmla="*/ 2147483647 w 128"/>
                <a:gd name="T9" fmla="*/ 2147483647 h 181"/>
                <a:gd name="T10" fmla="*/ 2147483647 w 128"/>
                <a:gd name="T11" fmla="*/ 2147483647 h 181"/>
                <a:gd name="T12" fmla="*/ 2147483647 w 128"/>
                <a:gd name="T13" fmla="*/ 2147483647 h 181"/>
                <a:gd name="T14" fmla="*/ 2147483647 w 128"/>
                <a:gd name="T15" fmla="*/ 2147483647 h 181"/>
                <a:gd name="T16" fmla="*/ 2147483647 w 128"/>
                <a:gd name="T17" fmla="*/ 2147483647 h 181"/>
                <a:gd name="T18" fmla="*/ 2147483647 w 128"/>
                <a:gd name="T19" fmla="*/ 2147483647 h 181"/>
                <a:gd name="T20" fmla="*/ 2147483647 w 128"/>
                <a:gd name="T21" fmla="*/ 2147483647 h 181"/>
                <a:gd name="T22" fmla="*/ 2147483647 w 128"/>
                <a:gd name="T23" fmla="*/ 0 h 181"/>
                <a:gd name="T24" fmla="*/ 2147483647 w 128"/>
                <a:gd name="T25" fmla="*/ 2147483647 h 1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
                <a:gd name="T40" fmla="*/ 0 h 181"/>
                <a:gd name="T41" fmla="*/ 128 w 128"/>
                <a:gd name="T42" fmla="*/ 181 h 1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 h="181">
                  <a:moveTo>
                    <a:pt x="92" y="58"/>
                  </a:moveTo>
                  <a:cubicBezTo>
                    <a:pt x="97" y="65"/>
                    <a:pt x="93" y="80"/>
                    <a:pt x="94" y="91"/>
                  </a:cubicBezTo>
                  <a:cubicBezTo>
                    <a:pt x="101" y="96"/>
                    <a:pt x="117" y="93"/>
                    <a:pt x="128" y="94"/>
                  </a:cubicBezTo>
                  <a:cubicBezTo>
                    <a:pt x="128" y="108"/>
                    <a:pt x="128" y="122"/>
                    <a:pt x="128" y="136"/>
                  </a:cubicBezTo>
                  <a:cubicBezTo>
                    <a:pt x="121" y="128"/>
                    <a:pt x="101" y="133"/>
                    <a:pt x="87" y="131"/>
                  </a:cubicBezTo>
                  <a:cubicBezTo>
                    <a:pt x="83" y="139"/>
                    <a:pt x="86" y="154"/>
                    <a:pt x="85" y="165"/>
                  </a:cubicBezTo>
                  <a:cubicBezTo>
                    <a:pt x="74" y="165"/>
                    <a:pt x="63" y="165"/>
                    <a:pt x="52" y="165"/>
                  </a:cubicBezTo>
                  <a:cubicBezTo>
                    <a:pt x="44" y="171"/>
                    <a:pt x="38" y="181"/>
                    <a:pt x="30" y="169"/>
                  </a:cubicBezTo>
                  <a:cubicBezTo>
                    <a:pt x="30" y="160"/>
                    <a:pt x="30" y="152"/>
                    <a:pt x="30" y="143"/>
                  </a:cubicBezTo>
                  <a:cubicBezTo>
                    <a:pt x="25" y="131"/>
                    <a:pt x="0" y="124"/>
                    <a:pt x="12" y="111"/>
                  </a:cubicBezTo>
                  <a:cubicBezTo>
                    <a:pt x="12" y="81"/>
                    <a:pt x="12" y="50"/>
                    <a:pt x="12" y="20"/>
                  </a:cubicBezTo>
                  <a:cubicBezTo>
                    <a:pt x="20" y="15"/>
                    <a:pt x="25" y="5"/>
                    <a:pt x="34" y="0"/>
                  </a:cubicBezTo>
                  <a:cubicBezTo>
                    <a:pt x="52" y="20"/>
                    <a:pt x="72" y="40"/>
                    <a:pt x="92" y="58"/>
                  </a:cubicBezTo>
                  <a:close/>
                </a:path>
              </a:pathLst>
            </a:custGeom>
            <a:solidFill>
              <a:schemeClr val="folHlink"/>
            </a:solidFill>
            <a:ln w="9525">
              <a:noFill/>
              <a:round/>
              <a:headEnd/>
              <a:tailEnd/>
            </a:ln>
          </p:spPr>
          <p:txBody>
            <a:bodyPr/>
            <a:lstStyle/>
            <a:p>
              <a:endParaRPr lang="zh-CN" altLang="en-US" sz="2000">
                <a:solidFill>
                  <a:schemeClr val="tx1"/>
                </a:solidFill>
                <a:ea typeface="微软雅黑" pitchFamily="34" charset="-122"/>
              </a:endParaRPr>
            </a:p>
          </p:txBody>
        </p:sp>
        <p:sp>
          <p:nvSpPr>
            <p:cNvPr id="51316" name="Freeform 1014"/>
            <p:cNvSpPr>
              <a:spLocks/>
            </p:cNvSpPr>
            <p:nvPr/>
          </p:nvSpPr>
          <p:spPr bwMode="auto">
            <a:xfrm>
              <a:off x="8242300" y="4491038"/>
              <a:ext cx="106363" cy="466725"/>
            </a:xfrm>
            <a:custGeom>
              <a:avLst/>
              <a:gdLst>
                <a:gd name="T0" fmla="*/ 2147483647 w 40"/>
                <a:gd name="T1" fmla="*/ 2147483647 h 192"/>
                <a:gd name="T2" fmla="*/ 2147483647 w 40"/>
                <a:gd name="T3" fmla="*/ 2147483647 h 192"/>
                <a:gd name="T4" fmla="*/ 2147483647 w 40"/>
                <a:gd name="T5" fmla="*/ 2147483647 h 192"/>
                <a:gd name="T6" fmla="*/ 2147483647 w 40"/>
                <a:gd name="T7" fmla="*/ 2147483647 h 192"/>
                <a:gd name="T8" fmla="*/ 2147483647 w 40"/>
                <a:gd name="T9" fmla="*/ 2147483647 h 192"/>
                <a:gd name="T10" fmla="*/ 2147483647 w 40"/>
                <a:gd name="T11" fmla="*/ 2147483647 h 192"/>
                <a:gd name="T12" fmla="*/ 2147483647 w 40"/>
                <a:gd name="T13" fmla="*/ 2147483647 h 192"/>
                <a:gd name="T14" fmla="*/ 2147483647 w 40"/>
                <a:gd name="T15" fmla="*/ 2147483647 h 192"/>
                <a:gd name="T16" fmla="*/ 2147483647 w 40"/>
                <a:gd name="T17" fmla="*/ 2147483647 h 192"/>
                <a:gd name="T18" fmla="*/ 2147483647 w 40"/>
                <a:gd name="T19" fmla="*/ 0 h 192"/>
                <a:gd name="T20" fmla="*/ 2147483647 w 40"/>
                <a:gd name="T21" fmla="*/ 2147483647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192"/>
                <a:gd name="T35" fmla="*/ 40 w 40"/>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192">
                  <a:moveTo>
                    <a:pt x="24" y="18"/>
                  </a:moveTo>
                  <a:cubicBezTo>
                    <a:pt x="29" y="24"/>
                    <a:pt x="26" y="37"/>
                    <a:pt x="27" y="47"/>
                  </a:cubicBezTo>
                  <a:cubicBezTo>
                    <a:pt x="30" y="52"/>
                    <a:pt x="35" y="57"/>
                    <a:pt x="40" y="60"/>
                  </a:cubicBezTo>
                  <a:cubicBezTo>
                    <a:pt x="40" y="79"/>
                    <a:pt x="40" y="97"/>
                    <a:pt x="40" y="116"/>
                  </a:cubicBezTo>
                  <a:cubicBezTo>
                    <a:pt x="35" y="119"/>
                    <a:pt x="32" y="122"/>
                    <a:pt x="29" y="127"/>
                  </a:cubicBezTo>
                  <a:cubicBezTo>
                    <a:pt x="29" y="147"/>
                    <a:pt x="29" y="167"/>
                    <a:pt x="29" y="187"/>
                  </a:cubicBezTo>
                  <a:cubicBezTo>
                    <a:pt x="25" y="192"/>
                    <a:pt x="21" y="179"/>
                    <a:pt x="15" y="178"/>
                  </a:cubicBezTo>
                  <a:cubicBezTo>
                    <a:pt x="10" y="128"/>
                    <a:pt x="15" y="68"/>
                    <a:pt x="13" y="13"/>
                  </a:cubicBezTo>
                  <a:cubicBezTo>
                    <a:pt x="13" y="13"/>
                    <a:pt x="13" y="12"/>
                    <a:pt x="13" y="11"/>
                  </a:cubicBezTo>
                  <a:cubicBezTo>
                    <a:pt x="10" y="9"/>
                    <a:pt x="0" y="2"/>
                    <a:pt x="4" y="0"/>
                  </a:cubicBezTo>
                  <a:cubicBezTo>
                    <a:pt x="12" y="5"/>
                    <a:pt x="16" y="13"/>
                    <a:pt x="24" y="18"/>
                  </a:cubicBezTo>
                  <a:close/>
                </a:path>
              </a:pathLst>
            </a:custGeom>
            <a:solidFill>
              <a:schemeClr val="folHlink"/>
            </a:solidFill>
            <a:ln w="9525">
              <a:noFill/>
              <a:round/>
              <a:headEnd/>
              <a:tailEnd/>
            </a:ln>
          </p:spPr>
          <p:txBody>
            <a:bodyPr/>
            <a:lstStyle/>
            <a:p>
              <a:endParaRPr lang="zh-CN" altLang="en-US" sz="2000">
                <a:solidFill>
                  <a:schemeClr val="tx1"/>
                </a:solidFill>
                <a:ea typeface="微软雅黑" pitchFamily="34" charset="-122"/>
              </a:endParaRPr>
            </a:p>
          </p:txBody>
        </p:sp>
        <p:sp>
          <p:nvSpPr>
            <p:cNvPr id="51317" name="Freeform 1015"/>
            <p:cNvSpPr>
              <a:spLocks/>
            </p:cNvSpPr>
            <p:nvPr/>
          </p:nvSpPr>
          <p:spPr bwMode="auto">
            <a:xfrm>
              <a:off x="8505825" y="4522788"/>
              <a:ext cx="223838" cy="233362"/>
            </a:xfrm>
            <a:custGeom>
              <a:avLst/>
              <a:gdLst>
                <a:gd name="T0" fmla="*/ 2147483647 w 85"/>
                <a:gd name="T1" fmla="*/ 2147483647 h 96"/>
                <a:gd name="T2" fmla="*/ 2147483647 w 85"/>
                <a:gd name="T3" fmla="*/ 2147483647 h 96"/>
                <a:gd name="T4" fmla="*/ 2147483647 w 85"/>
                <a:gd name="T5" fmla="*/ 2147483647 h 96"/>
                <a:gd name="T6" fmla="*/ 2147483647 w 85"/>
                <a:gd name="T7" fmla="*/ 2147483647 h 96"/>
                <a:gd name="T8" fmla="*/ 2147483647 w 85"/>
                <a:gd name="T9" fmla="*/ 2147483647 h 96"/>
                <a:gd name="T10" fmla="*/ 2147483647 w 85"/>
                <a:gd name="T11" fmla="*/ 2147483647 h 96"/>
                <a:gd name="T12" fmla="*/ 2147483647 w 85"/>
                <a:gd name="T13" fmla="*/ 2147483647 h 96"/>
                <a:gd name="T14" fmla="*/ 2147483647 w 85"/>
                <a:gd name="T15" fmla="*/ 2147483647 h 96"/>
                <a:gd name="T16" fmla="*/ 0 w 85"/>
                <a:gd name="T17" fmla="*/ 2147483647 h 96"/>
                <a:gd name="T18" fmla="*/ 0 w 85"/>
                <a:gd name="T19" fmla="*/ 0 h 96"/>
                <a:gd name="T20" fmla="*/ 2147483647 w 85"/>
                <a:gd name="T21" fmla="*/ 0 h 96"/>
                <a:gd name="T22" fmla="*/ 2147483647 w 85"/>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5"/>
                <a:gd name="T37" fmla="*/ 0 h 96"/>
                <a:gd name="T38" fmla="*/ 85 w 85"/>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5" h="96">
                  <a:moveTo>
                    <a:pt x="34" y="9"/>
                  </a:moveTo>
                  <a:cubicBezTo>
                    <a:pt x="35" y="11"/>
                    <a:pt x="36" y="13"/>
                    <a:pt x="38" y="14"/>
                  </a:cubicBezTo>
                  <a:cubicBezTo>
                    <a:pt x="53" y="30"/>
                    <a:pt x="68" y="46"/>
                    <a:pt x="85" y="61"/>
                  </a:cubicBezTo>
                  <a:cubicBezTo>
                    <a:pt x="85" y="68"/>
                    <a:pt x="85" y="75"/>
                    <a:pt x="85" y="83"/>
                  </a:cubicBezTo>
                  <a:cubicBezTo>
                    <a:pt x="79" y="86"/>
                    <a:pt x="75" y="91"/>
                    <a:pt x="72" y="96"/>
                  </a:cubicBezTo>
                  <a:cubicBezTo>
                    <a:pt x="65" y="96"/>
                    <a:pt x="58" y="96"/>
                    <a:pt x="51" y="96"/>
                  </a:cubicBezTo>
                  <a:cubicBezTo>
                    <a:pt x="51" y="86"/>
                    <a:pt x="51" y="75"/>
                    <a:pt x="51" y="65"/>
                  </a:cubicBezTo>
                  <a:cubicBezTo>
                    <a:pt x="51" y="59"/>
                    <a:pt x="42" y="61"/>
                    <a:pt x="36" y="61"/>
                  </a:cubicBezTo>
                  <a:cubicBezTo>
                    <a:pt x="25" y="48"/>
                    <a:pt x="13" y="36"/>
                    <a:pt x="0" y="25"/>
                  </a:cubicBezTo>
                  <a:cubicBezTo>
                    <a:pt x="0" y="17"/>
                    <a:pt x="0" y="9"/>
                    <a:pt x="0" y="0"/>
                  </a:cubicBezTo>
                  <a:cubicBezTo>
                    <a:pt x="8" y="0"/>
                    <a:pt x="17" y="0"/>
                    <a:pt x="25" y="0"/>
                  </a:cubicBezTo>
                  <a:cubicBezTo>
                    <a:pt x="27" y="4"/>
                    <a:pt x="30" y="7"/>
                    <a:pt x="34" y="9"/>
                  </a:cubicBezTo>
                  <a:close/>
                </a:path>
              </a:pathLst>
            </a:custGeom>
            <a:solidFill>
              <a:schemeClr val="folHlink"/>
            </a:solidFill>
            <a:ln w="9525">
              <a:noFill/>
              <a:round/>
              <a:headEnd/>
              <a:tailEnd/>
            </a:ln>
          </p:spPr>
          <p:txBody>
            <a:bodyPr/>
            <a:lstStyle/>
            <a:p>
              <a:endParaRPr lang="zh-CN" altLang="en-US" sz="2000">
                <a:solidFill>
                  <a:schemeClr val="tx1"/>
                </a:solidFill>
                <a:ea typeface="微软雅黑" pitchFamily="34" charset="-122"/>
              </a:endParaRPr>
            </a:p>
          </p:txBody>
        </p:sp>
        <p:sp>
          <p:nvSpPr>
            <p:cNvPr id="51318" name="Freeform 1016"/>
            <p:cNvSpPr>
              <a:spLocks/>
            </p:cNvSpPr>
            <p:nvPr/>
          </p:nvSpPr>
          <p:spPr bwMode="auto">
            <a:xfrm>
              <a:off x="4418013" y="4284663"/>
              <a:ext cx="1127125" cy="1008062"/>
            </a:xfrm>
            <a:custGeom>
              <a:avLst/>
              <a:gdLst>
                <a:gd name="T0" fmla="*/ 2147483647 w 429"/>
                <a:gd name="T1" fmla="*/ 2147483647 h 415"/>
                <a:gd name="T2" fmla="*/ 2147483647 w 429"/>
                <a:gd name="T3" fmla="*/ 2147483647 h 415"/>
                <a:gd name="T4" fmla="*/ 2147483647 w 429"/>
                <a:gd name="T5" fmla="*/ 2147483647 h 415"/>
                <a:gd name="T6" fmla="*/ 2147483647 w 429"/>
                <a:gd name="T7" fmla="*/ 2147483647 h 415"/>
                <a:gd name="T8" fmla="*/ 2147483647 w 429"/>
                <a:gd name="T9" fmla="*/ 2147483647 h 415"/>
                <a:gd name="T10" fmla="*/ 2147483647 w 429"/>
                <a:gd name="T11" fmla="*/ 2147483647 h 415"/>
                <a:gd name="T12" fmla="*/ 2147483647 w 429"/>
                <a:gd name="T13" fmla="*/ 2147483647 h 415"/>
                <a:gd name="T14" fmla="*/ 2147483647 w 429"/>
                <a:gd name="T15" fmla="*/ 2147483647 h 415"/>
                <a:gd name="T16" fmla="*/ 2147483647 w 429"/>
                <a:gd name="T17" fmla="*/ 2147483647 h 415"/>
                <a:gd name="T18" fmla="*/ 2147483647 w 429"/>
                <a:gd name="T19" fmla="*/ 2147483647 h 415"/>
                <a:gd name="T20" fmla="*/ 2147483647 w 429"/>
                <a:gd name="T21" fmla="*/ 2147483647 h 415"/>
                <a:gd name="T22" fmla="*/ 2147483647 w 429"/>
                <a:gd name="T23" fmla="*/ 2147483647 h 415"/>
                <a:gd name="T24" fmla="*/ 2147483647 w 429"/>
                <a:gd name="T25" fmla="*/ 2147483647 h 415"/>
                <a:gd name="T26" fmla="*/ 2147483647 w 429"/>
                <a:gd name="T27" fmla="*/ 2147483647 h 415"/>
                <a:gd name="T28" fmla="*/ 2147483647 w 429"/>
                <a:gd name="T29" fmla="*/ 2147483647 h 415"/>
                <a:gd name="T30" fmla="*/ 2147483647 w 429"/>
                <a:gd name="T31" fmla="*/ 2147483647 h 415"/>
                <a:gd name="T32" fmla="*/ 2147483647 w 429"/>
                <a:gd name="T33" fmla="*/ 2147483647 h 415"/>
                <a:gd name="T34" fmla="*/ 2147483647 w 429"/>
                <a:gd name="T35" fmla="*/ 2147483647 h 415"/>
                <a:gd name="T36" fmla="*/ 2147483647 w 429"/>
                <a:gd name="T37" fmla="*/ 2147483647 h 415"/>
                <a:gd name="T38" fmla="*/ 2147483647 w 429"/>
                <a:gd name="T39" fmla="*/ 2147483647 h 415"/>
                <a:gd name="T40" fmla="*/ 2147483647 w 429"/>
                <a:gd name="T41" fmla="*/ 2147483647 h 415"/>
                <a:gd name="T42" fmla="*/ 2147483647 w 429"/>
                <a:gd name="T43" fmla="*/ 2147483647 h 415"/>
                <a:gd name="T44" fmla="*/ 2147483647 w 429"/>
                <a:gd name="T45" fmla="*/ 2147483647 h 415"/>
                <a:gd name="T46" fmla="*/ 2147483647 w 429"/>
                <a:gd name="T47" fmla="*/ 2147483647 h 415"/>
                <a:gd name="T48" fmla="*/ 2147483647 w 429"/>
                <a:gd name="T49" fmla="*/ 2147483647 h 415"/>
                <a:gd name="T50" fmla="*/ 2147483647 w 429"/>
                <a:gd name="T51" fmla="*/ 2147483647 h 415"/>
                <a:gd name="T52" fmla="*/ 2147483647 w 429"/>
                <a:gd name="T53" fmla="*/ 2147483647 h 415"/>
                <a:gd name="T54" fmla="*/ 2147483647 w 429"/>
                <a:gd name="T55" fmla="*/ 2147483647 h 415"/>
                <a:gd name="T56" fmla="*/ 2147483647 w 429"/>
                <a:gd name="T57" fmla="*/ 2147483647 h 415"/>
                <a:gd name="T58" fmla="*/ 2147483647 w 429"/>
                <a:gd name="T59" fmla="*/ 2147483647 h 415"/>
                <a:gd name="T60" fmla="*/ 2147483647 w 429"/>
                <a:gd name="T61" fmla="*/ 2147483647 h 415"/>
                <a:gd name="T62" fmla="*/ 2147483647 w 429"/>
                <a:gd name="T63" fmla="*/ 2147483647 h 415"/>
                <a:gd name="T64" fmla="*/ 2147483647 w 429"/>
                <a:gd name="T65" fmla="*/ 2147483647 h 415"/>
                <a:gd name="T66" fmla="*/ 2147483647 w 429"/>
                <a:gd name="T67" fmla="*/ 2147483647 h 415"/>
                <a:gd name="T68" fmla="*/ 2147483647 w 429"/>
                <a:gd name="T69" fmla="*/ 2147483647 h 415"/>
                <a:gd name="T70" fmla="*/ 2147483647 w 429"/>
                <a:gd name="T71" fmla="*/ 2147483647 h 415"/>
                <a:gd name="T72" fmla="*/ 2147483647 w 429"/>
                <a:gd name="T73" fmla="*/ 0 h 415"/>
                <a:gd name="T74" fmla="*/ 2147483647 w 429"/>
                <a:gd name="T75" fmla="*/ 0 h 415"/>
                <a:gd name="T76" fmla="*/ 2147483647 w 429"/>
                <a:gd name="T77" fmla="*/ 2147483647 h 415"/>
                <a:gd name="T78" fmla="*/ 2147483647 w 429"/>
                <a:gd name="T79" fmla="*/ 2147483647 h 415"/>
                <a:gd name="T80" fmla="*/ 2147483647 w 429"/>
                <a:gd name="T81" fmla="*/ 2147483647 h 4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9"/>
                <a:gd name="T124" fmla="*/ 0 h 415"/>
                <a:gd name="T125" fmla="*/ 429 w 429"/>
                <a:gd name="T126" fmla="*/ 415 h 4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9" h="415">
                  <a:moveTo>
                    <a:pt x="417" y="150"/>
                  </a:moveTo>
                  <a:cubicBezTo>
                    <a:pt x="419" y="150"/>
                    <a:pt x="419" y="152"/>
                    <a:pt x="419" y="154"/>
                  </a:cubicBezTo>
                  <a:cubicBezTo>
                    <a:pt x="421" y="171"/>
                    <a:pt x="416" y="194"/>
                    <a:pt x="422" y="208"/>
                  </a:cubicBezTo>
                  <a:cubicBezTo>
                    <a:pt x="425" y="210"/>
                    <a:pt x="429" y="211"/>
                    <a:pt x="428" y="217"/>
                  </a:cubicBezTo>
                  <a:cubicBezTo>
                    <a:pt x="428" y="243"/>
                    <a:pt x="428" y="270"/>
                    <a:pt x="428" y="297"/>
                  </a:cubicBezTo>
                  <a:cubicBezTo>
                    <a:pt x="429" y="299"/>
                    <a:pt x="428" y="301"/>
                    <a:pt x="426" y="301"/>
                  </a:cubicBezTo>
                  <a:cubicBezTo>
                    <a:pt x="413" y="313"/>
                    <a:pt x="397" y="328"/>
                    <a:pt x="381" y="344"/>
                  </a:cubicBezTo>
                  <a:cubicBezTo>
                    <a:pt x="363" y="362"/>
                    <a:pt x="336" y="376"/>
                    <a:pt x="341" y="415"/>
                  </a:cubicBezTo>
                  <a:cubicBezTo>
                    <a:pt x="316" y="415"/>
                    <a:pt x="291" y="415"/>
                    <a:pt x="265" y="415"/>
                  </a:cubicBezTo>
                  <a:cubicBezTo>
                    <a:pt x="238" y="408"/>
                    <a:pt x="253" y="358"/>
                    <a:pt x="245" y="330"/>
                  </a:cubicBezTo>
                  <a:cubicBezTo>
                    <a:pt x="232" y="330"/>
                    <a:pt x="229" y="351"/>
                    <a:pt x="221" y="348"/>
                  </a:cubicBezTo>
                  <a:cubicBezTo>
                    <a:pt x="220" y="319"/>
                    <a:pt x="196" y="313"/>
                    <a:pt x="183" y="297"/>
                  </a:cubicBezTo>
                  <a:cubicBezTo>
                    <a:pt x="162" y="297"/>
                    <a:pt x="141" y="297"/>
                    <a:pt x="121" y="297"/>
                  </a:cubicBezTo>
                  <a:cubicBezTo>
                    <a:pt x="111" y="320"/>
                    <a:pt x="82" y="322"/>
                    <a:pt x="47" y="319"/>
                  </a:cubicBezTo>
                  <a:cubicBezTo>
                    <a:pt x="40" y="327"/>
                    <a:pt x="32" y="335"/>
                    <a:pt x="25" y="344"/>
                  </a:cubicBezTo>
                  <a:cubicBezTo>
                    <a:pt x="24" y="346"/>
                    <a:pt x="20" y="346"/>
                    <a:pt x="20" y="344"/>
                  </a:cubicBezTo>
                  <a:cubicBezTo>
                    <a:pt x="15" y="337"/>
                    <a:pt x="9" y="331"/>
                    <a:pt x="2" y="326"/>
                  </a:cubicBezTo>
                  <a:cubicBezTo>
                    <a:pt x="0" y="325"/>
                    <a:pt x="0" y="319"/>
                    <a:pt x="2" y="319"/>
                  </a:cubicBezTo>
                  <a:cubicBezTo>
                    <a:pt x="40" y="299"/>
                    <a:pt x="16" y="218"/>
                    <a:pt x="23" y="167"/>
                  </a:cubicBezTo>
                  <a:cubicBezTo>
                    <a:pt x="39" y="151"/>
                    <a:pt x="49" y="127"/>
                    <a:pt x="89" y="134"/>
                  </a:cubicBezTo>
                  <a:cubicBezTo>
                    <a:pt x="115" y="116"/>
                    <a:pt x="123" y="80"/>
                    <a:pt x="163" y="76"/>
                  </a:cubicBezTo>
                  <a:cubicBezTo>
                    <a:pt x="169" y="62"/>
                    <a:pt x="184" y="55"/>
                    <a:pt x="192" y="43"/>
                  </a:cubicBezTo>
                  <a:cubicBezTo>
                    <a:pt x="192" y="40"/>
                    <a:pt x="194" y="41"/>
                    <a:pt x="194" y="43"/>
                  </a:cubicBezTo>
                  <a:cubicBezTo>
                    <a:pt x="197" y="49"/>
                    <a:pt x="204" y="51"/>
                    <a:pt x="205" y="58"/>
                  </a:cubicBezTo>
                  <a:cubicBezTo>
                    <a:pt x="213" y="58"/>
                    <a:pt x="223" y="60"/>
                    <a:pt x="228" y="56"/>
                  </a:cubicBezTo>
                  <a:cubicBezTo>
                    <a:pt x="227" y="49"/>
                    <a:pt x="221" y="46"/>
                    <a:pt x="216" y="43"/>
                  </a:cubicBezTo>
                  <a:cubicBezTo>
                    <a:pt x="214" y="43"/>
                    <a:pt x="215" y="40"/>
                    <a:pt x="214" y="38"/>
                  </a:cubicBezTo>
                  <a:cubicBezTo>
                    <a:pt x="215" y="38"/>
                    <a:pt x="216" y="38"/>
                    <a:pt x="216" y="38"/>
                  </a:cubicBezTo>
                  <a:cubicBezTo>
                    <a:pt x="217" y="38"/>
                    <a:pt x="218" y="38"/>
                    <a:pt x="219" y="38"/>
                  </a:cubicBezTo>
                  <a:cubicBezTo>
                    <a:pt x="231" y="14"/>
                    <a:pt x="257" y="4"/>
                    <a:pt x="299" y="9"/>
                  </a:cubicBezTo>
                  <a:cubicBezTo>
                    <a:pt x="301" y="10"/>
                    <a:pt x="301" y="11"/>
                    <a:pt x="303" y="11"/>
                  </a:cubicBezTo>
                  <a:cubicBezTo>
                    <a:pt x="304" y="14"/>
                    <a:pt x="303" y="15"/>
                    <a:pt x="301" y="16"/>
                  </a:cubicBezTo>
                  <a:cubicBezTo>
                    <a:pt x="300" y="16"/>
                    <a:pt x="300" y="16"/>
                    <a:pt x="299" y="16"/>
                  </a:cubicBezTo>
                  <a:cubicBezTo>
                    <a:pt x="286" y="23"/>
                    <a:pt x="287" y="44"/>
                    <a:pt x="288" y="65"/>
                  </a:cubicBezTo>
                  <a:cubicBezTo>
                    <a:pt x="301" y="80"/>
                    <a:pt x="315" y="95"/>
                    <a:pt x="330" y="107"/>
                  </a:cubicBezTo>
                  <a:cubicBezTo>
                    <a:pt x="338" y="97"/>
                    <a:pt x="357" y="91"/>
                    <a:pt x="361" y="74"/>
                  </a:cubicBezTo>
                  <a:cubicBezTo>
                    <a:pt x="367" y="52"/>
                    <a:pt x="355" y="24"/>
                    <a:pt x="364" y="0"/>
                  </a:cubicBezTo>
                  <a:cubicBezTo>
                    <a:pt x="367" y="0"/>
                    <a:pt x="371" y="0"/>
                    <a:pt x="375" y="0"/>
                  </a:cubicBezTo>
                  <a:cubicBezTo>
                    <a:pt x="375" y="17"/>
                    <a:pt x="375" y="33"/>
                    <a:pt x="375" y="49"/>
                  </a:cubicBezTo>
                  <a:cubicBezTo>
                    <a:pt x="379" y="61"/>
                    <a:pt x="393" y="60"/>
                    <a:pt x="397" y="76"/>
                  </a:cubicBezTo>
                  <a:cubicBezTo>
                    <a:pt x="404" y="103"/>
                    <a:pt x="387" y="143"/>
                    <a:pt x="417" y="15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319" name="Freeform 1017"/>
            <p:cNvSpPr>
              <a:spLocks/>
            </p:cNvSpPr>
            <p:nvPr/>
          </p:nvSpPr>
          <p:spPr bwMode="auto">
            <a:xfrm>
              <a:off x="8335963" y="4605338"/>
              <a:ext cx="430212" cy="987425"/>
            </a:xfrm>
            <a:custGeom>
              <a:avLst/>
              <a:gdLst>
                <a:gd name="T0" fmla="*/ 2147483647 w 164"/>
                <a:gd name="T1" fmla="*/ 2147483647 h 406"/>
                <a:gd name="T2" fmla="*/ 2147483647 w 164"/>
                <a:gd name="T3" fmla="*/ 2147483647 h 406"/>
                <a:gd name="T4" fmla="*/ 2147483647 w 164"/>
                <a:gd name="T5" fmla="*/ 2147483647 h 406"/>
                <a:gd name="T6" fmla="*/ 2147483647 w 164"/>
                <a:gd name="T7" fmla="*/ 2147483647 h 406"/>
                <a:gd name="T8" fmla="*/ 2147483647 w 164"/>
                <a:gd name="T9" fmla="*/ 2147483647 h 406"/>
                <a:gd name="T10" fmla="*/ 2147483647 w 164"/>
                <a:gd name="T11" fmla="*/ 2147483647 h 406"/>
                <a:gd name="T12" fmla="*/ 2147483647 w 164"/>
                <a:gd name="T13" fmla="*/ 2147483647 h 406"/>
                <a:gd name="T14" fmla="*/ 2147483647 w 164"/>
                <a:gd name="T15" fmla="*/ 2147483647 h 406"/>
                <a:gd name="T16" fmla="*/ 2147483647 w 164"/>
                <a:gd name="T17" fmla="*/ 2147483647 h 406"/>
                <a:gd name="T18" fmla="*/ 2147483647 w 164"/>
                <a:gd name="T19" fmla="*/ 2147483647 h 406"/>
                <a:gd name="T20" fmla="*/ 2147483647 w 164"/>
                <a:gd name="T21" fmla="*/ 2147483647 h 406"/>
                <a:gd name="T22" fmla="*/ 2147483647 w 164"/>
                <a:gd name="T23" fmla="*/ 2147483647 h 406"/>
                <a:gd name="T24" fmla="*/ 2147483647 w 164"/>
                <a:gd name="T25" fmla="*/ 2147483647 h 406"/>
                <a:gd name="T26" fmla="*/ 2147483647 w 164"/>
                <a:gd name="T27" fmla="*/ 2147483647 h 406"/>
                <a:gd name="T28" fmla="*/ 2147483647 w 164"/>
                <a:gd name="T29" fmla="*/ 2147483647 h 406"/>
                <a:gd name="T30" fmla="*/ 2147483647 w 164"/>
                <a:gd name="T31" fmla="*/ 2147483647 h 406"/>
                <a:gd name="T32" fmla="*/ 2147483647 w 164"/>
                <a:gd name="T33" fmla="*/ 2147483647 h 406"/>
                <a:gd name="T34" fmla="*/ 2147483647 w 164"/>
                <a:gd name="T35" fmla="*/ 2147483647 h 406"/>
                <a:gd name="T36" fmla="*/ 2147483647 w 164"/>
                <a:gd name="T37" fmla="*/ 2147483647 h 406"/>
                <a:gd name="T38" fmla="*/ 2147483647 w 164"/>
                <a:gd name="T39" fmla="*/ 2147483647 h 406"/>
                <a:gd name="T40" fmla="*/ 2147483647 w 164"/>
                <a:gd name="T41" fmla="*/ 2147483647 h 406"/>
                <a:gd name="T42" fmla="*/ 2147483647 w 164"/>
                <a:gd name="T43" fmla="*/ 2147483647 h 406"/>
                <a:gd name="T44" fmla="*/ 2147483647 w 164"/>
                <a:gd name="T45" fmla="*/ 2147483647 h 406"/>
                <a:gd name="T46" fmla="*/ 2147483647 w 164"/>
                <a:gd name="T47" fmla="*/ 2147483647 h 406"/>
                <a:gd name="T48" fmla="*/ 2147483647 w 164"/>
                <a:gd name="T49" fmla="*/ 2147483647 h 406"/>
                <a:gd name="T50" fmla="*/ 2147483647 w 164"/>
                <a:gd name="T51" fmla="*/ 2147483647 h 406"/>
                <a:gd name="T52" fmla="*/ 2147483647 w 164"/>
                <a:gd name="T53" fmla="*/ 2147483647 h 406"/>
                <a:gd name="T54" fmla="*/ 2147483647 w 164"/>
                <a:gd name="T55" fmla="*/ 2147483647 h 406"/>
                <a:gd name="T56" fmla="*/ 2147483647 w 164"/>
                <a:gd name="T57" fmla="*/ 2147483647 h 406"/>
                <a:gd name="T58" fmla="*/ 2147483647 w 164"/>
                <a:gd name="T59" fmla="*/ 2147483647 h 406"/>
                <a:gd name="T60" fmla="*/ 2147483647 w 164"/>
                <a:gd name="T61" fmla="*/ 2147483647 h 406"/>
                <a:gd name="T62" fmla="*/ 2147483647 w 164"/>
                <a:gd name="T63" fmla="*/ 2147483647 h 406"/>
                <a:gd name="T64" fmla="*/ 2147483647 w 164"/>
                <a:gd name="T65" fmla="*/ 2147483647 h 406"/>
                <a:gd name="T66" fmla="*/ 2147483647 w 164"/>
                <a:gd name="T67" fmla="*/ 2147483647 h 406"/>
                <a:gd name="T68" fmla="*/ 2147483647 w 164"/>
                <a:gd name="T69" fmla="*/ 0 h 406"/>
                <a:gd name="T70" fmla="*/ 2147483647 w 164"/>
                <a:gd name="T71" fmla="*/ 0 h 406"/>
                <a:gd name="T72" fmla="*/ 2147483647 w 164"/>
                <a:gd name="T73" fmla="*/ 2147483647 h 4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4"/>
                <a:gd name="T112" fmla="*/ 0 h 406"/>
                <a:gd name="T113" fmla="*/ 164 w 164"/>
                <a:gd name="T114" fmla="*/ 406 h 4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4" h="406">
                  <a:moveTo>
                    <a:pt x="92" y="31"/>
                  </a:moveTo>
                  <a:cubicBezTo>
                    <a:pt x="92" y="37"/>
                    <a:pt x="101" y="35"/>
                    <a:pt x="108" y="35"/>
                  </a:cubicBezTo>
                  <a:cubicBezTo>
                    <a:pt x="108" y="47"/>
                    <a:pt x="108" y="58"/>
                    <a:pt x="108" y="69"/>
                  </a:cubicBezTo>
                  <a:cubicBezTo>
                    <a:pt x="115" y="72"/>
                    <a:pt x="141" y="75"/>
                    <a:pt x="145" y="67"/>
                  </a:cubicBezTo>
                  <a:cubicBezTo>
                    <a:pt x="149" y="65"/>
                    <a:pt x="152" y="62"/>
                    <a:pt x="154" y="58"/>
                  </a:cubicBezTo>
                  <a:cubicBezTo>
                    <a:pt x="158" y="57"/>
                    <a:pt x="159" y="54"/>
                    <a:pt x="159" y="49"/>
                  </a:cubicBezTo>
                  <a:cubicBezTo>
                    <a:pt x="164" y="52"/>
                    <a:pt x="160" y="64"/>
                    <a:pt x="161" y="71"/>
                  </a:cubicBezTo>
                  <a:cubicBezTo>
                    <a:pt x="155" y="75"/>
                    <a:pt x="150" y="81"/>
                    <a:pt x="145" y="87"/>
                  </a:cubicBezTo>
                  <a:cubicBezTo>
                    <a:pt x="145" y="87"/>
                    <a:pt x="144" y="87"/>
                    <a:pt x="143" y="87"/>
                  </a:cubicBezTo>
                  <a:cubicBezTo>
                    <a:pt x="136" y="92"/>
                    <a:pt x="130" y="98"/>
                    <a:pt x="125" y="105"/>
                  </a:cubicBezTo>
                  <a:cubicBezTo>
                    <a:pt x="128" y="126"/>
                    <a:pt x="120" y="158"/>
                    <a:pt x="130" y="171"/>
                  </a:cubicBezTo>
                  <a:cubicBezTo>
                    <a:pt x="137" y="181"/>
                    <a:pt x="145" y="189"/>
                    <a:pt x="154" y="196"/>
                  </a:cubicBezTo>
                  <a:cubicBezTo>
                    <a:pt x="159" y="203"/>
                    <a:pt x="156" y="217"/>
                    <a:pt x="157" y="227"/>
                  </a:cubicBezTo>
                  <a:cubicBezTo>
                    <a:pt x="140" y="227"/>
                    <a:pt x="124" y="227"/>
                    <a:pt x="108" y="227"/>
                  </a:cubicBezTo>
                  <a:cubicBezTo>
                    <a:pt x="103" y="234"/>
                    <a:pt x="106" y="248"/>
                    <a:pt x="105" y="258"/>
                  </a:cubicBezTo>
                  <a:cubicBezTo>
                    <a:pt x="96" y="259"/>
                    <a:pt x="84" y="256"/>
                    <a:pt x="79" y="261"/>
                  </a:cubicBezTo>
                  <a:cubicBezTo>
                    <a:pt x="79" y="262"/>
                    <a:pt x="79" y="264"/>
                    <a:pt x="79" y="265"/>
                  </a:cubicBezTo>
                  <a:cubicBezTo>
                    <a:pt x="83" y="271"/>
                    <a:pt x="88" y="276"/>
                    <a:pt x="94" y="281"/>
                  </a:cubicBezTo>
                  <a:cubicBezTo>
                    <a:pt x="94" y="286"/>
                    <a:pt x="100" y="285"/>
                    <a:pt x="105" y="285"/>
                  </a:cubicBezTo>
                  <a:cubicBezTo>
                    <a:pt x="105" y="290"/>
                    <a:pt x="96" y="286"/>
                    <a:pt x="92" y="287"/>
                  </a:cubicBezTo>
                  <a:cubicBezTo>
                    <a:pt x="88" y="292"/>
                    <a:pt x="90" y="302"/>
                    <a:pt x="90" y="310"/>
                  </a:cubicBezTo>
                  <a:cubicBezTo>
                    <a:pt x="85" y="312"/>
                    <a:pt x="81" y="316"/>
                    <a:pt x="79" y="321"/>
                  </a:cubicBezTo>
                  <a:cubicBezTo>
                    <a:pt x="79" y="328"/>
                    <a:pt x="79" y="336"/>
                    <a:pt x="79" y="343"/>
                  </a:cubicBezTo>
                  <a:cubicBezTo>
                    <a:pt x="81" y="347"/>
                    <a:pt x="84" y="350"/>
                    <a:pt x="87" y="352"/>
                  </a:cubicBezTo>
                  <a:cubicBezTo>
                    <a:pt x="92" y="366"/>
                    <a:pt x="87" y="401"/>
                    <a:pt x="94" y="406"/>
                  </a:cubicBezTo>
                  <a:cubicBezTo>
                    <a:pt x="89" y="406"/>
                    <a:pt x="84" y="406"/>
                    <a:pt x="79" y="406"/>
                  </a:cubicBezTo>
                  <a:cubicBezTo>
                    <a:pt x="70" y="395"/>
                    <a:pt x="60" y="385"/>
                    <a:pt x="50" y="377"/>
                  </a:cubicBezTo>
                  <a:cubicBezTo>
                    <a:pt x="44" y="352"/>
                    <a:pt x="49" y="318"/>
                    <a:pt x="47" y="290"/>
                  </a:cubicBezTo>
                  <a:cubicBezTo>
                    <a:pt x="39" y="280"/>
                    <a:pt x="30" y="271"/>
                    <a:pt x="21" y="263"/>
                  </a:cubicBezTo>
                  <a:cubicBezTo>
                    <a:pt x="13" y="230"/>
                    <a:pt x="26" y="176"/>
                    <a:pt x="14" y="147"/>
                  </a:cubicBezTo>
                  <a:cubicBezTo>
                    <a:pt x="11" y="142"/>
                    <a:pt x="7" y="139"/>
                    <a:pt x="3" y="136"/>
                  </a:cubicBezTo>
                  <a:cubicBezTo>
                    <a:pt x="4" y="119"/>
                    <a:pt x="0" y="96"/>
                    <a:pt x="5" y="82"/>
                  </a:cubicBezTo>
                  <a:cubicBezTo>
                    <a:pt x="9" y="80"/>
                    <a:pt x="12" y="77"/>
                    <a:pt x="14" y="73"/>
                  </a:cubicBezTo>
                  <a:cubicBezTo>
                    <a:pt x="15" y="53"/>
                    <a:pt x="11" y="28"/>
                    <a:pt x="16" y="11"/>
                  </a:cubicBezTo>
                  <a:cubicBezTo>
                    <a:pt x="21" y="8"/>
                    <a:pt x="25" y="4"/>
                    <a:pt x="27" y="0"/>
                  </a:cubicBezTo>
                  <a:cubicBezTo>
                    <a:pt x="38" y="0"/>
                    <a:pt x="50" y="0"/>
                    <a:pt x="61" y="0"/>
                  </a:cubicBezTo>
                  <a:cubicBezTo>
                    <a:pt x="70" y="11"/>
                    <a:pt x="81" y="22"/>
                    <a:pt x="92" y="31"/>
                  </a:cubicBezTo>
                  <a:close/>
                </a:path>
              </a:pathLst>
            </a:custGeom>
            <a:solidFill>
              <a:schemeClr val="accent2"/>
            </a:solidFill>
            <a:ln w="9525">
              <a:noFill/>
              <a:round/>
              <a:headEnd/>
              <a:tailEnd/>
            </a:ln>
          </p:spPr>
          <p:txBody>
            <a:bodyPr/>
            <a:lstStyle/>
            <a:p>
              <a:endParaRPr lang="zh-CN" altLang="en-US" sz="2000">
                <a:solidFill>
                  <a:schemeClr val="tx1"/>
                </a:solidFill>
                <a:ea typeface="微软雅黑" pitchFamily="34" charset="-122"/>
              </a:endParaRPr>
            </a:p>
          </p:txBody>
        </p:sp>
        <p:sp>
          <p:nvSpPr>
            <p:cNvPr id="51320" name="Freeform 1018"/>
            <p:cNvSpPr>
              <a:spLocks/>
            </p:cNvSpPr>
            <p:nvPr/>
          </p:nvSpPr>
          <p:spPr bwMode="auto">
            <a:xfrm>
              <a:off x="5510213" y="4659313"/>
              <a:ext cx="22225" cy="130175"/>
            </a:xfrm>
            <a:custGeom>
              <a:avLst/>
              <a:gdLst>
                <a:gd name="T0" fmla="*/ 2147483647 w 8"/>
                <a:gd name="T1" fmla="*/ 0 h 54"/>
                <a:gd name="T2" fmla="*/ 2147483647 w 8"/>
                <a:gd name="T3" fmla="*/ 2147483647 h 54"/>
                <a:gd name="T4" fmla="*/ 2147483647 w 8"/>
                <a:gd name="T5" fmla="*/ 0 h 54"/>
                <a:gd name="T6" fmla="*/ 0 60000 65536"/>
                <a:gd name="T7" fmla="*/ 0 60000 65536"/>
                <a:gd name="T8" fmla="*/ 0 60000 65536"/>
                <a:gd name="T9" fmla="*/ 0 w 8"/>
                <a:gd name="T10" fmla="*/ 0 h 54"/>
                <a:gd name="T11" fmla="*/ 8 w 8"/>
                <a:gd name="T12" fmla="*/ 54 h 54"/>
              </a:gdLst>
              <a:ahLst/>
              <a:cxnLst>
                <a:cxn ang="T6">
                  <a:pos x="T0" y="T1"/>
                </a:cxn>
                <a:cxn ang="T7">
                  <a:pos x="T2" y="T3"/>
                </a:cxn>
                <a:cxn ang="T8">
                  <a:pos x="T4" y="T5"/>
                </a:cxn>
              </a:cxnLst>
              <a:rect l="T9" t="T10" r="T11" b="T12"/>
              <a:pathLst>
                <a:path w="8" h="54">
                  <a:moveTo>
                    <a:pt x="3" y="0"/>
                  </a:moveTo>
                  <a:cubicBezTo>
                    <a:pt x="8" y="14"/>
                    <a:pt x="4" y="37"/>
                    <a:pt x="6" y="54"/>
                  </a:cubicBezTo>
                  <a:cubicBezTo>
                    <a:pt x="0" y="40"/>
                    <a:pt x="5" y="17"/>
                    <a:pt x="3"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21" name="Freeform 1021"/>
            <p:cNvSpPr>
              <a:spLocks/>
            </p:cNvSpPr>
            <p:nvPr/>
          </p:nvSpPr>
          <p:spPr bwMode="auto">
            <a:xfrm>
              <a:off x="8686800" y="4881563"/>
              <a:ext cx="130175" cy="146050"/>
            </a:xfrm>
            <a:custGeom>
              <a:avLst/>
              <a:gdLst>
                <a:gd name="T0" fmla="*/ 2147483647 w 49"/>
                <a:gd name="T1" fmla="*/ 2147483647 h 60"/>
                <a:gd name="T2" fmla="*/ 0 w 49"/>
                <a:gd name="T3" fmla="*/ 2147483647 h 60"/>
                <a:gd name="T4" fmla="*/ 0 w 49"/>
                <a:gd name="T5" fmla="*/ 0 h 60"/>
                <a:gd name="T6" fmla="*/ 2147483647 w 49"/>
                <a:gd name="T7" fmla="*/ 2147483647 h 60"/>
                <a:gd name="T8" fmla="*/ 2147483647 w 49"/>
                <a:gd name="T9" fmla="*/ 2147483647 h 60"/>
                <a:gd name="T10" fmla="*/ 2147483647 w 49"/>
                <a:gd name="T11" fmla="*/ 2147483647 h 60"/>
                <a:gd name="T12" fmla="*/ 2147483647 w 49"/>
                <a:gd name="T13" fmla="*/ 2147483647 h 60"/>
                <a:gd name="T14" fmla="*/ 2147483647 w 49"/>
                <a:gd name="T15" fmla="*/ 2147483647 h 60"/>
                <a:gd name="T16" fmla="*/ 2147483647 w 49"/>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60"/>
                <a:gd name="T29" fmla="*/ 49 w 49"/>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60">
                  <a:moveTo>
                    <a:pt x="7" y="46"/>
                  </a:moveTo>
                  <a:cubicBezTo>
                    <a:pt x="6" y="44"/>
                    <a:pt x="4" y="42"/>
                    <a:pt x="0" y="42"/>
                  </a:cubicBezTo>
                  <a:cubicBezTo>
                    <a:pt x="0" y="28"/>
                    <a:pt x="0" y="14"/>
                    <a:pt x="0" y="0"/>
                  </a:cubicBezTo>
                  <a:cubicBezTo>
                    <a:pt x="7" y="3"/>
                    <a:pt x="9" y="10"/>
                    <a:pt x="16" y="13"/>
                  </a:cubicBezTo>
                  <a:cubicBezTo>
                    <a:pt x="20" y="13"/>
                    <a:pt x="25" y="13"/>
                    <a:pt x="29" y="13"/>
                  </a:cubicBezTo>
                  <a:cubicBezTo>
                    <a:pt x="35" y="21"/>
                    <a:pt x="42" y="27"/>
                    <a:pt x="49" y="33"/>
                  </a:cubicBezTo>
                  <a:cubicBezTo>
                    <a:pt x="49" y="34"/>
                    <a:pt x="49" y="34"/>
                    <a:pt x="49" y="35"/>
                  </a:cubicBezTo>
                  <a:cubicBezTo>
                    <a:pt x="39" y="42"/>
                    <a:pt x="33" y="53"/>
                    <a:pt x="23" y="60"/>
                  </a:cubicBezTo>
                  <a:cubicBezTo>
                    <a:pt x="16" y="57"/>
                    <a:pt x="14" y="49"/>
                    <a:pt x="7" y="46"/>
                  </a:cubicBezTo>
                  <a:close/>
                </a:path>
              </a:pathLst>
            </a:custGeom>
            <a:solidFill>
              <a:schemeClr val="folHlink"/>
            </a:solidFill>
            <a:ln w="9525">
              <a:noFill/>
              <a:round/>
              <a:headEnd/>
              <a:tailEnd/>
            </a:ln>
          </p:spPr>
          <p:txBody>
            <a:bodyPr/>
            <a:lstStyle/>
            <a:p>
              <a:endParaRPr lang="zh-CN" altLang="en-US" sz="2000">
                <a:solidFill>
                  <a:schemeClr val="tx1"/>
                </a:solidFill>
                <a:ea typeface="微软雅黑" pitchFamily="34" charset="-122"/>
              </a:endParaRPr>
            </a:p>
          </p:txBody>
        </p:sp>
        <p:sp>
          <p:nvSpPr>
            <p:cNvPr id="51322" name="Freeform 1022"/>
            <p:cNvSpPr>
              <a:spLocks/>
            </p:cNvSpPr>
            <p:nvPr/>
          </p:nvSpPr>
          <p:spPr bwMode="auto">
            <a:xfrm>
              <a:off x="8332788" y="5314950"/>
              <a:ext cx="12700" cy="22225"/>
            </a:xfrm>
            <a:custGeom>
              <a:avLst/>
              <a:gdLst>
                <a:gd name="T0" fmla="*/ 2147483647 w 5"/>
                <a:gd name="T1" fmla="*/ 2147483647 h 9"/>
                <a:gd name="T2" fmla="*/ 2147483647 w 5"/>
                <a:gd name="T3" fmla="*/ 0 h 9"/>
                <a:gd name="T4" fmla="*/ 2147483647 w 5"/>
                <a:gd name="T5" fmla="*/ 2147483647 h 9"/>
                <a:gd name="T6" fmla="*/ 0 60000 65536"/>
                <a:gd name="T7" fmla="*/ 0 60000 65536"/>
                <a:gd name="T8" fmla="*/ 0 60000 65536"/>
                <a:gd name="T9" fmla="*/ 0 w 5"/>
                <a:gd name="T10" fmla="*/ 0 h 9"/>
                <a:gd name="T11" fmla="*/ 5 w 5"/>
                <a:gd name="T12" fmla="*/ 9 h 9"/>
              </a:gdLst>
              <a:ahLst/>
              <a:cxnLst>
                <a:cxn ang="T6">
                  <a:pos x="T0" y="T1"/>
                </a:cxn>
                <a:cxn ang="T7">
                  <a:pos x="T2" y="T3"/>
                </a:cxn>
                <a:cxn ang="T8">
                  <a:pos x="T4" y="T5"/>
                </a:cxn>
              </a:cxnLst>
              <a:rect l="T9" t="T10" r="T11" b="T12"/>
              <a:pathLst>
                <a:path w="5" h="9">
                  <a:moveTo>
                    <a:pt x="2" y="9"/>
                  </a:moveTo>
                  <a:cubicBezTo>
                    <a:pt x="2" y="5"/>
                    <a:pt x="0" y="0"/>
                    <a:pt x="4" y="0"/>
                  </a:cubicBezTo>
                  <a:cubicBezTo>
                    <a:pt x="4" y="3"/>
                    <a:pt x="5" y="8"/>
                    <a:pt x="2" y="9"/>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323" name="Freeform 1023"/>
            <p:cNvSpPr>
              <a:spLocks/>
            </p:cNvSpPr>
            <p:nvPr/>
          </p:nvSpPr>
          <p:spPr bwMode="auto">
            <a:xfrm>
              <a:off x="6016625" y="5292725"/>
              <a:ext cx="20638" cy="65088"/>
            </a:xfrm>
            <a:custGeom>
              <a:avLst/>
              <a:gdLst>
                <a:gd name="T0" fmla="*/ 2147483647 w 8"/>
                <a:gd name="T1" fmla="*/ 0 h 27"/>
                <a:gd name="T2" fmla="*/ 2147483647 w 8"/>
                <a:gd name="T3" fmla="*/ 2147483647 h 27"/>
                <a:gd name="T4" fmla="*/ 2147483647 w 8"/>
                <a:gd name="T5" fmla="*/ 0 h 27"/>
                <a:gd name="T6" fmla="*/ 0 60000 65536"/>
                <a:gd name="T7" fmla="*/ 0 60000 65536"/>
                <a:gd name="T8" fmla="*/ 0 60000 65536"/>
                <a:gd name="T9" fmla="*/ 0 w 8"/>
                <a:gd name="T10" fmla="*/ 0 h 27"/>
                <a:gd name="T11" fmla="*/ 8 w 8"/>
                <a:gd name="T12" fmla="*/ 27 h 27"/>
              </a:gdLst>
              <a:ahLst/>
              <a:cxnLst>
                <a:cxn ang="T6">
                  <a:pos x="T0" y="T1"/>
                </a:cxn>
                <a:cxn ang="T7">
                  <a:pos x="T2" y="T3"/>
                </a:cxn>
                <a:cxn ang="T8">
                  <a:pos x="T4" y="T5"/>
                </a:cxn>
              </a:cxnLst>
              <a:rect l="T9" t="T10" r="T11" b="T12"/>
              <a:pathLst>
                <a:path w="8" h="27">
                  <a:moveTo>
                    <a:pt x="3" y="0"/>
                  </a:moveTo>
                  <a:cubicBezTo>
                    <a:pt x="8" y="4"/>
                    <a:pt x="4" y="18"/>
                    <a:pt x="5" y="27"/>
                  </a:cubicBezTo>
                  <a:cubicBezTo>
                    <a:pt x="0" y="22"/>
                    <a:pt x="4" y="8"/>
                    <a:pt x="3" y="0"/>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324" name="Freeform 1024"/>
            <p:cNvSpPr>
              <a:spLocks/>
            </p:cNvSpPr>
            <p:nvPr/>
          </p:nvSpPr>
          <p:spPr bwMode="auto">
            <a:xfrm>
              <a:off x="5133975" y="5373688"/>
              <a:ext cx="80963" cy="96837"/>
            </a:xfrm>
            <a:custGeom>
              <a:avLst/>
              <a:gdLst>
                <a:gd name="T0" fmla="*/ 2147483647 w 31"/>
                <a:gd name="T1" fmla="*/ 2147483647 h 40"/>
                <a:gd name="T2" fmla="*/ 2147483647 w 31"/>
                <a:gd name="T3" fmla="*/ 2147483647 h 40"/>
                <a:gd name="T4" fmla="*/ 2147483647 w 31"/>
                <a:gd name="T5" fmla="*/ 2147483647 h 40"/>
                <a:gd name="T6" fmla="*/ 0 w 31"/>
                <a:gd name="T7" fmla="*/ 2147483647 h 40"/>
                <a:gd name="T8" fmla="*/ 0 w 31"/>
                <a:gd name="T9" fmla="*/ 2147483647 h 40"/>
                <a:gd name="T10" fmla="*/ 2147483647 w 31"/>
                <a:gd name="T11" fmla="*/ 2147483647 h 40"/>
                <a:gd name="T12" fmla="*/ 0 60000 65536"/>
                <a:gd name="T13" fmla="*/ 0 60000 65536"/>
                <a:gd name="T14" fmla="*/ 0 60000 65536"/>
                <a:gd name="T15" fmla="*/ 0 60000 65536"/>
                <a:gd name="T16" fmla="*/ 0 60000 65536"/>
                <a:gd name="T17" fmla="*/ 0 60000 65536"/>
                <a:gd name="T18" fmla="*/ 0 w 31"/>
                <a:gd name="T19" fmla="*/ 0 h 40"/>
                <a:gd name="T20" fmla="*/ 31 w 31"/>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31" h="40">
                  <a:moveTo>
                    <a:pt x="27" y="16"/>
                  </a:moveTo>
                  <a:cubicBezTo>
                    <a:pt x="27" y="19"/>
                    <a:pt x="26" y="20"/>
                    <a:pt x="25" y="20"/>
                  </a:cubicBezTo>
                  <a:cubicBezTo>
                    <a:pt x="17" y="25"/>
                    <a:pt x="12" y="32"/>
                    <a:pt x="9" y="40"/>
                  </a:cubicBezTo>
                  <a:cubicBezTo>
                    <a:pt x="6" y="40"/>
                    <a:pt x="3" y="40"/>
                    <a:pt x="0" y="40"/>
                  </a:cubicBezTo>
                  <a:cubicBezTo>
                    <a:pt x="0" y="29"/>
                    <a:pt x="0" y="18"/>
                    <a:pt x="0" y="7"/>
                  </a:cubicBezTo>
                  <a:cubicBezTo>
                    <a:pt x="10" y="10"/>
                    <a:pt x="31" y="0"/>
                    <a:pt x="27" y="16"/>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325" name="Freeform 1025"/>
            <p:cNvSpPr>
              <a:spLocks/>
            </p:cNvSpPr>
            <p:nvPr/>
          </p:nvSpPr>
          <p:spPr bwMode="auto">
            <a:xfrm>
              <a:off x="8316913" y="4949825"/>
              <a:ext cx="119062" cy="582613"/>
            </a:xfrm>
            <a:custGeom>
              <a:avLst/>
              <a:gdLst>
                <a:gd name="T0" fmla="*/ 2147483647 w 45"/>
                <a:gd name="T1" fmla="*/ 2147483647 h 240"/>
                <a:gd name="T2" fmla="*/ 2147483647 w 45"/>
                <a:gd name="T3" fmla="*/ 2147483647 h 240"/>
                <a:gd name="T4" fmla="*/ 2147483647 w 45"/>
                <a:gd name="T5" fmla="*/ 2147483647 h 240"/>
                <a:gd name="T6" fmla="*/ 2147483647 w 45"/>
                <a:gd name="T7" fmla="*/ 2147483647 h 240"/>
                <a:gd name="T8" fmla="*/ 2147483647 w 45"/>
                <a:gd name="T9" fmla="*/ 2147483647 h 240"/>
                <a:gd name="T10" fmla="*/ 2147483647 w 45"/>
                <a:gd name="T11" fmla="*/ 2147483647 h 240"/>
                <a:gd name="T12" fmla="*/ 2147483647 w 45"/>
                <a:gd name="T13" fmla="*/ 2147483647 h 240"/>
                <a:gd name="T14" fmla="*/ 2147483647 w 45"/>
                <a:gd name="T15" fmla="*/ 2147483647 h 240"/>
                <a:gd name="T16" fmla="*/ 2147483647 w 45"/>
                <a:gd name="T17" fmla="*/ 2147483647 h 240"/>
                <a:gd name="T18" fmla="*/ 2147483647 w 45"/>
                <a:gd name="T19" fmla="*/ 2147483647 h 240"/>
                <a:gd name="T20" fmla="*/ 2147483647 w 45"/>
                <a:gd name="T21" fmla="*/ 2147483647 h 240"/>
                <a:gd name="T22" fmla="*/ 2147483647 w 45"/>
                <a:gd name="T23" fmla="*/ 2147483647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240"/>
                <a:gd name="T38" fmla="*/ 45 w 45"/>
                <a:gd name="T39" fmla="*/ 240 h 2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240">
                  <a:moveTo>
                    <a:pt x="41" y="237"/>
                  </a:moveTo>
                  <a:cubicBezTo>
                    <a:pt x="41" y="227"/>
                    <a:pt x="41" y="217"/>
                    <a:pt x="41" y="208"/>
                  </a:cubicBezTo>
                  <a:cubicBezTo>
                    <a:pt x="41" y="201"/>
                    <a:pt x="32" y="204"/>
                    <a:pt x="25" y="203"/>
                  </a:cubicBezTo>
                  <a:cubicBezTo>
                    <a:pt x="24" y="194"/>
                    <a:pt x="39" y="202"/>
                    <a:pt x="41" y="197"/>
                  </a:cubicBezTo>
                  <a:cubicBezTo>
                    <a:pt x="39" y="178"/>
                    <a:pt x="35" y="161"/>
                    <a:pt x="30" y="145"/>
                  </a:cubicBezTo>
                  <a:cubicBezTo>
                    <a:pt x="23" y="136"/>
                    <a:pt x="14" y="128"/>
                    <a:pt x="5" y="121"/>
                  </a:cubicBezTo>
                  <a:cubicBezTo>
                    <a:pt x="0" y="87"/>
                    <a:pt x="5" y="43"/>
                    <a:pt x="3" y="5"/>
                  </a:cubicBezTo>
                  <a:cubicBezTo>
                    <a:pt x="7" y="0"/>
                    <a:pt x="11" y="13"/>
                    <a:pt x="16" y="14"/>
                  </a:cubicBezTo>
                  <a:cubicBezTo>
                    <a:pt x="16" y="50"/>
                    <a:pt x="16" y="87"/>
                    <a:pt x="16" y="123"/>
                  </a:cubicBezTo>
                  <a:cubicBezTo>
                    <a:pt x="25" y="134"/>
                    <a:pt x="35" y="143"/>
                    <a:pt x="45" y="152"/>
                  </a:cubicBezTo>
                  <a:cubicBezTo>
                    <a:pt x="45" y="180"/>
                    <a:pt x="45" y="209"/>
                    <a:pt x="45" y="237"/>
                  </a:cubicBezTo>
                  <a:cubicBezTo>
                    <a:pt x="44" y="240"/>
                    <a:pt x="43" y="237"/>
                    <a:pt x="41" y="237"/>
                  </a:cubicBezTo>
                  <a:close/>
                </a:path>
              </a:pathLst>
            </a:custGeom>
            <a:solidFill>
              <a:schemeClr val="folHlink"/>
            </a:solidFill>
            <a:ln w="9525">
              <a:noFill/>
              <a:round/>
              <a:headEnd/>
              <a:tailEnd/>
            </a:ln>
          </p:spPr>
          <p:txBody>
            <a:bodyPr/>
            <a:lstStyle/>
            <a:p>
              <a:endParaRPr lang="zh-CN" altLang="en-US" sz="2000">
                <a:solidFill>
                  <a:schemeClr val="tx1"/>
                </a:solidFill>
                <a:ea typeface="微软雅黑" pitchFamily="34" charset="-122"/>
              </a:endParaRPr>
            </a:p>
          </p:txBody>
        </p:sp>
        <p:sp>
          <p:nvSpPr>
            <p:cNvPr id="51326" name="Freeform 1026"/>
            <p:cNvSpPr>
              <a:spLocks/>
            </p:cNvSpPr>
            <p:nvPr/>
          </p:nvSpPr>
          <p:spPr bwMode="auto">
            <a:xfrm>
              <a:off x="5605463" y="5481638"/>
              <a:ext cx="284162" cy="228600"/>
            </a:xfrm>
            <a:custGeom>
              <a:avLst/>
              <a:gdLst>
                <a:gd name="T0" fmla="*/ 2147483647 w 108"/>
                <a:gd name="T1" fmla="*/ 2147483647 h 94"/>
                <a:gd name="T2" fmla="*/ 2147483647 w 108"/>
                <a:gd name="T3" fmla="*/ 2147483647 h 94"/>
                <a:gd name="T4" fmla="*/ 2147483647 w 108"/>
                <a:gd name="T5" fmla="*/ 2147483647 h 94"/>
                <a:gd name="T6" fmla="*/ 2147483647 w 108"/>
                <a:gd name="T7" fmla="*/ 2147483647 h 94"/>
                <a:gd name="T8" fmla="*/ 2147483647 w 108"/>
                <a:gd name="T9" fmla="*/ 2147483647 h 94"/>
                <a:gd name="T10" fmla="*/ 2147483647 w 108"/>
                <a:gd name="T11" fmla="*/ 2147483647 h 94"/>
                <a:gd name="T12" fmla="*/ 2147483647 w 108"/>
                <a:gd name="T13" fmla="*/ 0 h 94"/>
                <a:gd name="T14" fmla="*/ 2147483647 w 108"/>
                <a:gd name="T15" fmla="*/ 2147483647 h 94"/>
                <a:gd name="T16" fmla="*/ 0 60000 65536"/>
                <a:gd name="T17" fmla="*/ 0 60000 65536"/>
                <a:gd name="T18" fmla="*/ 0 60000 65536"/>
                <a:gd name="T19" fmla="*/ 0 60000 65536"/>
                <a:gd name="T20" fmla="*/ 0 60000 65536"/>
                <a:gd name="T21" fmla="*/ 0 60000 65536"/>
                <a:gd name="T22" fmla="*/ 0 60000 65536"/>
                <a:gd name="T23" fmla="*/ 0 60000 65536"/>
                <a:gd name="T24" fmla="*/ 0 w 108"/>
                <a:gd name="T25" fmla="*/ 0 h 94"/>
                <a:gd name="T26" fmla="*/ 108 w 108"/>
                <a:gd name="T27" fmla="*/ 94 h 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8" h="94">
                  <a:moveTo>
                    <a:pt x="108" y="13"/>
                  </a:moveTo>
                  <a:cubicBezTo>
                    <a:pt x="108" y="16"/>
                    <a:pt x="107" y="17"/>
                    <a:pt x="106" y="18"/>
                  </a:cubicBezTo>
                  <a:cubicBezTo>
                    <a:pt x="87" y="27"/>
                    <a:pt x="86" y="53"/>
                    <a:pt x="54" y="49"/>
                  </a:cubicBezTo>
                  <a:cubicBezTo>
                    <a:pt x="45" y="64"/>
                    <a:pt x="23" y="94"/>
                    <a:pt x="3" y="71"/>
                  </a:cubicBezTo>
                  <a:cubicBezTo>
                    <a:pt x="0" y="71"/>
                    <a:pt x="1" y="67"/>
                    <a:pt x="3" y="67"/>
                  </a:cubicBezTo>
                  <a:cubicBezTo>
                    <a:pt x="18" y="51"/>
                    <a:pt x="32" y="33"/>
                    <a:pt x="70" y="40"/>
                  </a:cubicBezTo>
                  <a:cubicBezTo>
                    <a:pt x="80" y="24"/>
                    <a:pt x="94" y="13"/>
                    <a:pt x="108" y="0"/>
                  </a:cubicBezTo>
                  <a:cubicBezTo>
                    <a:pt x="108" y="4"/>
                    <a:pt x="108" y="9"/>
                    <a:pt x="108" y="13"/>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327" name="Freeform 1027"/>
            <p:cNvSpPr>
              <a:spLocks/>
            </p:cNvSpPr>
            <p:nvPr/>
          </p:nvSpPr>
          <p:spPr bwMode="auto">
            <a:xfrm>
              <a:off x="1954213" y="1725613"/>
              <a:ext cx="12700" cy="122237"/>
            </a:xfrm>
            <a:custGeom>
              <a:avLst/>
              <a:gdLst>
                <a:gd name="T0" fmla="*/ 0 w 5"/>
                <a:gd name="T1" fmla="*/ 0 h 51"/>
                <a:gd name="T2" fmla="*/ 2147483647 w 5"/>
                <a:gd name="T3" fmla="*/ 2147483647 h 51"/>
                <a:gd name="T4" fmla="*/ 0 w 5"/>
                <a:gd name="T5" fmla="*/ 2147483647 h 51"/>
                <a:gd name="T6" fmla="*/ 0 w 5"/>
                <a:gd name="T7" fmla="*/ 0 h 51"/>
                <a:gd name="T8" fmla="*/ 0 60000 65536"/>
                <a:gd name="T9" fmla="*/ 0 60000 65536"/>
                <a:gd name="T10" fmla="*/ 0 60000 65536"/>
                <a:gd name="T11" fmla="*/ 0 60000 65536"/>
                <a:gd name="T12" fmla="*/ 0 w 5"/>
                <a:gd name="T13" fmla="*/ 0 h 51"/>
                <a:gd name="T14" fmla="*/ 5 w 5"/>
                <a:gd name="T15" fmla="*/ 51 h 51"/>
              </a:gdLst>
              <a:ahLst/>
              <a:cxnLst>
                <a:cxn ang="T8">
                  <a:pos x="T0" y="T1"/>
                </a:cxn>
                <a:cxn ang="T9">
                  <a:pos x="T2" y="T3"/>
                </a:cxn>
                <a:cxn ang="T10">
                  <a:pos x="T4" y="T5"/>
                </a:cxn>
                <a:cxn ang="T11">
                  <a:pos x="T6" y="T7"/>
                </a:cxn>
              </a:cxnLst>
              <a:rect l="T12" t="T13" r="T14" b="T15"/>
              <a:pathLst>
                <a:path w="5" h="51">
                  <a:moveTo>
                    <a:pt x="0" y="0"/>
                  </a:moveTo>
                  <a:cubicBezTo>
                    <a:pt x="5" y="13"/>
                    <a:pt x="1" y="35"/>
                    <a:pt x="2" y="51"/>
                  </a:cubicBezTo>
                  <a:cubicBezTo>
                    <a:pt x="1" y="51"/>
                    <a:pt x="0" y="51"/>
                    <a:pt x="0" y="51"/>
                  </a:cubicBezTo>
                  <a:cubicBezTo>
                    <a:pt x="0" y="34"/>
                    <a:pt x="0" y="17"/>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28" name="Freeform 1028"/>
            <p:cNvSpPr>
              <a:spLocks/>
            </p:cNvSpPr>
            <p:nvPr/>
          </p:nvSpPr>
          <p:spPr bwMode="auto">
            <a:xfrm>
              <a:off x="1768475" y="1831975"/>
              <a:ext cx="9525" cy="60325"/>
            </a:xfrm>
            <a:custGeom>
              <a:avLst/>
              <a:gdLst>
                <a:gd name="T0" fmla="*/ 2147483647 w 4"/>
                <a:gd name="T1" fmla="*/ 0 h 25"/>
                <a:gd name="T2" fmla="*/ 2147483647 w 4"/>
                <a:gd name="T3" fmla="*/ 2147483647 h 25"/>
                <a:gd name="T4" fmla="*/ 2147483647 w 4"/>
                <a:gd name="T5" fmla="*/ 0 h 25"/>
                <a:gd name="T6" fmla="*/ 0 60000 65536"/>
                <a:gd name="T7" fmla="*/ 0 60000 65536"/>
                <a:gd name="T8" fmla="*/ 0 60000 65536"/>
                <a:gd name="T9" fmla="*/ 0 w 4"/>
                <a:gd name="T10" fmla="*/ 0 h 25"/>
                <a:gd name="T11" fmla="*/ 4 w 4"/>
                <a:gd name="T12" fmla="*/ 25 h 25"/>
              </a:gdLst>
              <a:ahLst/>
              <a:cxnLst>
                <a:cxn ang="T6">
                  <a:pos x="T0" y="T1"/>
                </a:cxn>
                <a:cxn ang="T7">
                  <a:pos x="T2" y="T3"/>
                </a:cxn>
                <a:cxn ang="T8">
                  <a:pos x="T4" y="T5"/>
                </a:cxn>
              </a:cxnLst>
              <a:rect l="T9" t="T10" r="T11" b="T12"/>
              <a:pathLst>
                <a:path w="4" h="25">
                  <a:moveTo>
                    <a:pt x="4" y="0"/>
                  </a:moveTo>
                  <a:cubicBezTo>
                    <a:pt x="4" y="9"/>
                    <a:pt x="4" y="17"/>
                    <a:pt x="4" y="25"/>
                  </a:cubicBezTo>
                  <a:cubicBezTo>
                    <a:pt x="0" y="22"/>
                    <a:pt x="0" y="4"/>
                    <a:pt x="4"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29" name="Freeform 1029"/>
            <p:cNvSpPr>
              <a:spLocks/>
            </p:cNvSpPr>
            <p:nvPr/>
          </p:nvSpPr>
          <p:spPr bwMode="auto">
            <a:xfrm>
              <a:off x="1762125" y="2066925"/>
              <a:ext cx="50800" cy="19050"/>
            </a:xfrm>
            <a:custGeom>
              <a:avLst/>
              <a:gdLst>
                <a:gd name="T0" fmla="*/ 2147483647 w 19"/>
                <a:gd name="T1" fmla="*/ 2147483647 h 8"/>
                <a:gd name="T2" fmla="*/ 2147483647 w 19"/>
                <a:gd name="T3" fmla="*/ 2147483647 h 8"/>
                <a:gd name="T4" fmla="*/ 2147483647 w 19"/>
                <a:gd name="T5" fmla="*/ 2147483647 h 8"/>
                <a:gd name="T6" fmla="*/ 0 60000 65536"/>
                <a:gd name="T7" fmla="*/ 0 60000 65536"/>
                <a:gd name="T8" fmla="*/ 0 60000 65536"/>
                <a:gd name="T9" fmla="*/ 0 w 19"/>
                <a:gd name="T10" fmla="*/ 0 h 8"/>
                <a:gd name="T11" fmla="*/ 19 w 19"/>
                <a:gd name="T12" fmla="*/ 8 h 8"/>
              </a:gdLst>
              <a:ahLst/>
              <a:cxnLst>
                <a:cxn ang="T6">
                  <a:pos x="T0" y="T1"/>
                </a:cxn>
                <a:cxn ang="T7">
                  <a:pos x="T2" y="T3"/>
                </a:cxn>
                <a:cxn ang="T8">
                  <a:pos x="T4" y="T5"/>
                </a:cxn>
              </a:cxnLst>
              <a:rect l="T9" t="T10" r="T11" b="T12"/>
              <a:pathLst>
                <a:path w="19" h="8">
                  <a:moveTo>
                    <a:pt x="17" y="8"/>
                  </a:moveTo>
                  <a:cubicBezTo>
                    <a:pt x="12" y="8"/>
                    <a:pt x="7" y="8"/>
                    <a:pt x="1" y="8"/>
                  </a:cubicBezTo>
                  <a:cubicBezTo>
                    <a:pt x="0" y="3"/>
                    <a:pt x="19" y="0"/>
                    <a:pt x="17" y="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30" name="Freeform 1030"/>
            <p:cNvSpPr>
              <a:spLocks/>
            </p:cNvSpPr>
            <p:nvPr/>
          </p:nvSpPr>
          <p:spPr bwMode="auto">
            <a:xfrm>
              <a:off x="1398588" y="2212975"/>
              <a:ext cx="11112" cy="49213"/>
            </a:xfrm>
            <a:custGeom>
              <a:avLst/>
              <a:gdLst>
                <a:gd name="T0" fmla="*/ 0 w 5"/>
                <a:gd name="T1" fmla="*/ 0 h 20"/>
                <a:gd name="T2" fmla="*/ 2147483647 w 5"/>
                <a:gd name="T3" fmla="*/ 2147483647 h 20"/>
                <a:gd name="T4" fmla="*/ 0 w 5"/>
                <a:gd name="T5" fmla="*/ 2147483647 h 20"/>
                <a:gd name="T6" fmla="*/ 0 w 5"/>
                <a:gd name="T7" fmla="*/ 0 h 20"/>
                <a:gd name="T8" fmla="*/ 0 60000 65536"/>
                <a:gd name="T9" fmla="*/ 0 60000 65536"/>
                <a:gd name="T10" fmla="*/ 0 60000 65536"/>
                <a:gd name="T11" fmla="*/ 0 60000 65536"/>
                <a:gd name="T12" fmla="*/ 0 w 5"/>
                <a:gd name="T13" fmla="*/ 0 h 20"/>
                <a:gd name="T14" fmla="*/ 5 w 5"/>
                <a:gd name="T15" fmla="*/ 20 h 20"/>
              </a:gdLst>
              <a:ahLst/>
              <a:cxnLst>
                <a:cxn ang="T8">
                  <a:pos x="T0" y="T1"/>
                </a:cxn>
                <a:cxn ang="T9">
                  <a:pos x="T2" y="T3"/>
                </a:cxn>
                <a:cxn ang="T10">
                  <a:pos x="T4" y="T5"/>
                </a:cxn>
                <a:cxn ang="T11">
                  <a:pos x="T6" y="T7"/>
                </a:cxn>
              </a:cxnLst>
              <a:rect l="T12" t="T13" r="T14" b="T15"/>
              <a:pathLst>
                <a:path w="5" h="20">
                  <a:moveTo>
                    <a:pt x="0" y="0"/>
                  </a:moveTo>
                  <a:cubicBezTo>
                    <a:pt x="5" y="2"/>
                    <a:pt x="1" y="14"/>
                    <a:pt x="2" y="20"/>
                  </a:cubicBezTo>
                  <a:cubicBezTo>
                    <a:pt x="1" y="20"/>
                    <a:pt x="1" y="20"/>
                    <a:pt x="0" y="20"/>
                  </a:cubicBezTo>
                  <a:cubicBezTo>
                    <a:pt x="0" y="13"/>
                    <a:pt x="0" y="6"/>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31" name="Freeform 1031"/>
            <p:cNvSpPr>
              <a:spLocks/>
            </p:cNvSpPr>
            <p:nvPr/>
          </p:nvSpPr>
          <p:spPr bwMode="auto">
            <a:xfrm>
              <a:off x="4616450" y="2909888"/>
              <a:ext cx="20638" cy="49212"/>
            </a:xfrm>
            <a:custGeom>
              <a:avLst/>
              <a:gdLst>
                <a:gd name="T0" fmla="*/ 2147483647 w 8"/>
                <a:gd name="T1" fmla="*/ 0 h 20"/>
                <a:gd name="T2" fmla="*/ 2147483647 w 8"/>
                <a:gd name="T3" fmla="*/ 2147483647 h 20"/>
                <a:gd name="T4" fmla="*/ 2147483647 w 8"/>
                <a:gd name="T5" fmla="*/ 0 h 20"/>
                <a:gd name="T6" fmla="*/ 0 60000 65536"/>
                <a:gd name="T7" fmla="*/ 0 60000 65536"/>
                <a:gd name="T8" fmla="*/ 0 60000 65536"/>
                <a:gd name="T9" fmla="*/ 0 w 8"/>
                <a:gd name="T10" fmla="*/ 0 h 20"/>
                <a:gd name="T11" fmla="*/ 8 w 8"/>
                <a:gd name="T12" fmla="*/ 20 h 20"/>
              </a:gdLst>
              <a:ahLst/>
              <a:cxnLst>
                <a:cxn ang="T6">
                  <a:pos x="T0" y="T1"/>
                </a:cxn>
                <a:cxn ang="T7">
                  <a:pos x="T2" y="T3"/>
                </a:cxn>
                <a:cxn ang="T8">
                  <a:pos x="T4" y="T5"/>
                </a:cxn>
              </a:cxnLst>
              <a:rect l="T9" t="T10" r="T11" b="T12"/>
              <a:pathLst>
                <a:path w="8" h="20">
                  <a:moveTo>
                    <a:pt x="5" y="0"/>
                  </a:moveTo>
                  <a:cubicBezTo>
                    <a:pt x="4" y="6"/>
                    <a:pt x="8" y="18"/>
                    <a:pt x="3" y="20"/>
                  </a:cubicBezTo>
                  <a:cubicBezTo>
                    <a:pt x="5" y="14"/>
                    <a:pt x="0" y="2"/>
                    <a:pt x="5"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32" name="Freeform 1032"/>
            <p:cNvSpPr>
              <a:spLocks/>
            </p:cNvSpPr>
            <p:nvPr/>
          </p:nvSpPr>
          <p:spPr bwMode="auto">
            <a:xfrm>
              <a:off x="4722813" y="2492375"/>
              <a:ext cx="79375" cy="103188"/>
            </a:xfrm>
            <a:custGeom>
              <a:avLst/>
              <a:gdLst>
                <a:gd name="T0" fmla="*/ 2147483647 w 30"/>
                <a:gd name="T1" fmla="*/ 0 h 43"/>
                <a:gd name="T2" fmla="*/ 2147483647 w 30"/>
                <a:gd name="T3" fmla="*/ 2147483647 h 43"/>
                <a:gd name="T4" fmla="*/ 0 w 30"/>
                <a:gd name="T5" fmla="*/ 2147483647 h 43"/>
                <a:gd name="T6" fmla="*/ 0 w 30"/>
                <a:gd name="T7" fmla="*/ 2147483647 h 43"/>
                <a:gd name="T8" fmla="*/ 2147483647 w 30"/>
                <a:gd name="T9" fmla="*/ 0 h 43"/>
                <a:gd name="T10" fmla="*/ 0 60000 65536"/>
                <a:gd name="T11" fmla="*/ 0 60000 65536"/>
                <a:gd name="T12" fmla="*/ 0 60000 65536"/>
                <a:gd name="T13" fmla="*/ 0 60000 65536"/>
                <a:gd name="T14" fmla="*/ 0 60000 65536"/>
                <a:gd name="T15" fmla="*/ 0 w 30"/>
                <a:gd name="T16" fmla="*/ 0 h 43"/>
                <a:gd name="T17" fmla="*/ 30 w 30"/>
                <a:gd name="T18" fmla="*/ 43 h 43"/>
              </a:gdLst>
              <a:ahLst/>
              <a:cxnLst>
                <a:cxn ang="T10">
                  <a:pos x="T0" y="T1"/>
                </a:cxn>
                <a:cxn ang="T11">
                  <a:pos x="T2" y="T3"/>
                </a:cxn>
                <a:cxn ang="T12">
                  <a:pos x="T4" y="T5"/>
                </a:cxn>
                <a:cxn ang="T13">
                  <a:pos x="T6" y="T7"/>
                </a:cxn>
                <a:cxn ang="T14">
                  <a:pos x="T8" y="T9"/>
                </a:cxn>
              </a:cxnLst>
              <a:rect l="T15" t="T16" r="T17" b="T18"/>
              <a:pathLst>
                <a:path w="30" h="43">
                  <a:moveTo>
                    <a:pt x="7" y="0"/>
                  </a:moveTo>
                  <a:cubicBezTo>
                    <a:pt x="21" y="6"/>
                    <a:pt x="30" y="17"/>
                    <a:pt x="27" y="41"/>
                  </a:cubicBezTo>
                  <a:cubicBezTo>
                    <a:pt x="19" y="39"/>
                    <a:pt x="5" y="43"/>
                    <a:pt x="0" y="38"/>
                  </a:cubicBezTo>
                  <a:cubicBezTo>
                    <a:pt x="0" y="28"/>
                    <a:pt x="0" y="18"/>
                    <a:pt x="0" y="7"/>
                  </a:cubicBezTo>
                  <a:cubicBezTo>
                    <a:pt x="0" y="2"/>
                    <a:pt x="2" y="0"/>
                    <a:pt x="7" y="0"/>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333" name="Freeform 1033"/>
            <p:cNvSpPr>
              <a:spLocks/>
            </p:cNvSpPr>
            <p:nvPr/>
          </p:nvSpPr>
          <p:spPr bwMode="auto">
            <a:xfrm>
              <a:off x="3182938" y="2733675"/>
              <a:ext cx="777875" cy="858838"/>
            </a:xfrm>
            <a:custGeom>
              <a:avLst/>
              <a:gdLst>
                <a:gd name="T0" fmla="*/ 2147483647 w 296"/>
                <a:gd name="T1" fmla="*/ 2147483647 h 354"/>
                <a:gd name="T2" fmla="*/ 2147483647 w 296"/>
                <a:gd name="T3" fmla="*/ 2147483647 h 354"/>
                <a:gd name="T4" fmla="*/ 2147483647 w 296"/>
                <a:gd name="T5" fmla="*/ 2147483647 h 354"/>
                <a:gd name="T6" fmla="*/ 2147483647 w 296"/>
                <a:gd name="T7" fmla="*/ 2147483647 h 354"/>
                <a:gd name="T8" fmla="*/ 2147483647 w 296"/>
                <a:gd name="T9" fmla="*/ 2147483647 h 354"/>
                <a:gd name="T10" fmla="*/ 2147483647 w 296"/>
                <a:gd name="T11" fmla="*/ 2147483647 h 354"/>
                <a:gd name="T12" fmla="*/ 2147483647 w 296"/>
                <a:gd name="T13" fmla="*/ 2147483647 h 354"/>
                <a:gd name="T14" fmla="*/ 2147483647 w 296"/>
                <a:gd name="T15" fmla="*/ 2147483647 h 354"/>
                <a:gd name="T16" fmla="*/ 2147483647 w 296"/>
                <a:gd name="T17" fmla="*/ 2147483647 h 354"/>
                <a:gd name="T18" fmla="*/ 2147483647 w 296"/>
                <a:gd name="T19" fmla="*/ 2147483647 h 354"/>
                <a:gd name="T20" fmla="*/ 2147483647 w 296"/>
                <a:gd name="T21" fmla="*/ 2147483647 h 354"/>
                <a:gd name="T22" fmla="*/ 2147483647 w 296"/>
                <a:gd name="T23" fmla="*/ 2147483647 h 354"/>
                <a:gd name="T24" fmla="*/ 2147483647 w 296"/>
                <a:gd name="T25" fmla="*/ 2147483647 h 354"/>
                <a:gd name="T26" fmla="*/ 2147483647 w 296"/>
                <a:gd name="T27" fmla="*/ 2147483647 h 354"/>
                <a:gd name="T28" fmla="*/ 2147483647 w 296"/>
                <a:gd name="T29" fmla="*/ 2147483647 h 354"/>
                <a:gd name="T30" fmla="*/ 2147483647 w 296"/>
                <a:gd name="T31" fmla="*/ 2147483647 h 354"/>
                <a:gd name="T32" fmla="*/ 2147483647 w 296"/>
                <a:gd name="T33" fmla="*/ 2147483647 h 354"/>
                <a:gd name="T34" fmla="*/ 2147483647 w 296"/>
                <a:gd name="T35" fmla="*/ 2147483647 h 354"/>
                <a:gd name="T36" fmla="*/ 2147483647 w 296"/>
                <a:gd name="T37" fmla="*/ 2147483647 h 354"/>
                <a:gd name="T38" fmla="*/ 2147483647 w 296"/>
                <a:gd name="T39" fmla="*/ 2147483647 h 354"/>
                <a:gd name="T40" fmla="*/ 2147483647 w 296"/>
                <a:gd name="T41" fmla="*/ 2147483647 h 354"/>
                <a:gd name="T42" fmla="*/ 2147483647 w 296"/>
                <a:gd name="T43" fmla="*/ 2147483647 h 354"/>
                <a:gd name="T44" fmla="*/ 2147483647 w 296"/>
                <a:gd name="T45" fmla="*/ 2147483647 h 354"/>
                <a:gd name="T46" fmla="*/ 2147483647 w 296"/>
                <a:gd name="T47" fmla="*/ 2147483647 h 354"/>
                <a:gd name="T48" fmla="*/ 2147483647 w 296"/>
                <a:gd name="T49" fmla="*/ 2147483647 h 354"/>
                <a:gd name="T50" fmla="*/ 2147483647 w 296"/>
                <a:gd name="T51" fmla="*/ 2147483647 h 354"/>
                <a:gd name="T52" fmla="*/ 2147483647 w 296"/>
                <a:gd name="T53" fmla="*/ 2147483647 h 354"/>
                <a:gd name="T54" fmla="*/ 2147483647 w 296"/>
                <a:gd name="T55" fmla="*/ 2147483647 h 354"/>
                <a:gd name="T56" fmla="*/ 2147483647 w 296"/>
                <a:gd name="T57" fmla="*/ 2147483647 h 354"/>
                <a:gd name="T58" fmla="*/ 2147483647 w 296"/>
                <a:gd name="T59" fmla="*/ 2147483647 h 354"/>
                <a:gd name="T60" fmla="*/ 2147483647 w 296"/>
                <a:gd name="T61" fmla="*/ 2147483647 h 354"/>
                <a:gd name="T62" fmla="*/ 2147483647 w 296"/>
                <a:gd name="T63" fmla="*/ 2147483647 h 354"/>
                <a:gd name="T64" fmla="*/ 2147483647 w 296"/>
                <a:gd name="T65" fmla="*/ 2147483647 h 354"/>
                <a:gd name="T66" fmla="*/ 2147483647 w 296"/>
                <a:gd name="T67" fmla="*/ 2147483647 h 354"/>
                <a:gd name="T68" fmla="*/ 2147483647 w 296"/>
                <a:gd name="T69" fmla="*/ 2147483647 h 354"/>
                <a:gd name="T70" fmla="*/ 2147483647 w 296"/>
                <a:gd name="T71" fmla="*/ 2147483647 h 354"/>
                <a:gd name="T72" fmla="*/ 2147483647 w 296"/>
                <a:gd name="T73" fmla="*/ 2147483647 h 354"/>
                <a:gd name="T74" fmla="*/ 2147483647 w 296"/>
                <a:gd name="T75" fmla="*/ 2147483647 h 354"/>
                <a:gd name="T76" fmla="*/ 2147483647 w 296"/>
                <a:gd name="T77" fmla="*/ 2147483647 h 354"/>
                <a:gd name="T78" fmla="*/ 2147483647 w 296"/>
                <a:gd name="T79" fmla="*/ 2147483647 h 354"/>
                <a:gd name="T80" fmla="*/ 2147483647 w 296"/>
                <a:gd name="T81" fmla="*/ 2147483647 h 354"/>
                <a:gd name="T82" fmla="*/ 2147483647 w 296"/>
                <a:gd name="T83" fmla="*/ 2147483647 h 354"/>
                <a:gd name="T84" fmla="*/ 2147483647 w 296"/>
                <a:gd name="T85" fmla="*/ 2147483647 h 354"/>
                <a:gd name="T86" fmla="*/ 2147483647 w 296"/>
                <a:gd name="T87" fmla="*/ 2147483647 h 354"/>
                <a:gd name="T88" fmla="*/ 2147483647 w 296"/>
                <a:gd name="T89" fmla="*/ 2147483647 h 354"/>
                <a:gd name="T90" fmla="*/ 2147483647 w 296"/>
                <a:gd name="T91" fmla="*/ 2147483647 h 3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96"/>
                <a:gd name="T139" fmla="*/ 0 h 354"/>
                <a:gd name="T140" fmla="*/ 296 w 296"/>
                <a:gd name="T141" fmla="*/ 354 h 35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96" h="354">
                  <a:moveTo>
                    <a:pt x="71" y="2"/>
                  </a:moveTo>
                  <a:cubicBezTo>
                    <a:pt x="86" y="18"/>
                    <a:pt x="101" y="34"/>
                    <a:pt x="118" y="49"/>
                  </a:cubicBezTo>
                  <a:cubicBezTo>
                    <a:pt x="121" y="49"/>
                    <a:pt x="119" y="51"/>
                    <a:pt x="118" y="51"/>
                  </a:cubicBezTo>
                  <a:cubicBezTo>
                    <a:pt x="113" y="56"/>
                    <a:pt x="105" y="58"/>
                    <a:pt x="105" y="69"/>
                  </a:cubicBezTo>
                  <a:cubicBezTo>
                    <a:pt x="117" y="77"/>
                    <a:pt x="122" y="97"/>
                    <a:pt x="140" y="102"/>
                  </a:cubicBezTo>
                  <a:cubicBezTo>
                    <a:pt x="157" y="107"/>
                    <a:pt x="177" y="99"/>
                    <a:pt x="200" y="102"/>
                  </a:cubicBezTo>
                  <a:cubicBezTo>
                    <a:pt x="207" y="99"/>
                    <a:pt x="197" y="79"/>
                    <a:pt x="207" y="80"/>
                  </a:cubicBezTo>
                  <a:cubicBezTo>
                    <a:pt x="216" y="78"/>
                    <a:pt x="209" y="92"/>
                    <a:pt x="214" y="93"/>
                  </a:cubicBezTo>
                  <a:cubicBezTo>
                    <a:pt x="227" y="93"/>
                    <a:pt x="241" y="93"/>
                    <a:pt x="254" y="93"/>
                  </a:cubicBezTo>
                  <a:cubicBezTo>
                    <a:pt x="259" y="90"/>
                    <a:pt x="253" y="76"/>
                    <a:pt x="258" y="73"/>
                  </a:cubicBezTo>
                  <a:cubicBezTo>
                    <a:pt x="271" y="73"/>
                    <a:pt x="284" y="73"/>
                    <a:pt x="296" y="73"/>
                  </a:cubicBezTo>
                  <a:cubicBezTo>
                    <a:pt x="280" y="88"/>
                    <a:pt x="263" y="103"/>
                    <a:pt x="270" y="142"/>
                  </a:cubicBezTo>
                  <a:cubicBezTo>
                    <a:pt x="259" y="138"/>
                    <a:pt x="256" y="126"/>
                    <a:pt x="254" y="113"/>
                  </a:cubicBezTo>
                  <a:cubicBezTo>
                    <a:pt x="247" y="113"/>
                    <a:pt x="239" y="113"/>
                    <a:pt x="232" y="113"/>
                  </a:cubicBezTo>
                  <a:cubicBezTo>
                    <a:pt x="232" y="108"/>
                    <a:pt x="232" y="102"/>
                    <a:pt x="229" y="100"/>
                  </a:cubicBezTo>
                  <a:cubicBezTo>
                    <a:pt x="221" y="101"/>
                    <a:pt x="208" y="98"/>
                    <a:pt x="203" y="102"/>
                  </a:cubicBezTo>
                  <a:cubicBezTo>
                    <a:pt x="197" y="132"/>
                    <a:pt x="218" y="136"/>
                    <a:pt x="227" y="151"/>
                  </a:cubicBezTo>
                  <a:cubicBezTo>
                    <a:pt x="220" y="151"/>
                    <a:pt x="213" y="150"/>
                    <a:pt x="214" y="158"/>
                  </a:cubicBezTo>
                  <a:cubicBezTo>
                    <a:pt x="213" y="160"/>
                    <a:pt x="212" y="162"/>
                    <a:pt x="209" y="162"/>
                  </a:cubicBezTo>
                  <a:cubicBezTo>
                    <a:pt x="197" y="162"/>
                    <a:pt x="205" y="181"/>
                    <a:pt x="203" y="191"/>
                  </a:cubicBezTo>
                  <a:cubicBezTo>
                    <a:pt x="182" y="216"/>
                    <a:pt x="157" y="236"/>
                    <a:pt x="136" y="260"/>
                  </a:cubicBezTo>
                  <a:cubicBezTo>
                    <a:pt x="140" y="304"/>
                    <a:pt x="134" y="338"/>
                    <a:pt x="109" y="352"/>
                  </a:cubicBezTo>
                  <a:cubicBezTo>
                    <a:pt x="109" y="354"/>
                    <a:pt x="107" y="353"/>
                    <a:pt x="107" y="352"/>
                  </a:cubicBezTo>
                  <a:cubicBezTo>
                    <a:pt x="96" y="345"/>
                    <a:pt x="94" y="331"/>
                    <a:pt x="96" y="312"/>
                  </a:cubicBezTo>
                  <a:cubicBezTo>
                    <a:pt x="60" y="303"/>
                    <a:pt x="83" y="237"/>
                    <a:pt x="49" y="227"/>
                  </a:cubicBezTo>
                  <a:cubicBezTo>
                    <a:pt x="47" y="227"/>
                    <a:pt x="47" y="224"/>
                    <a:pt x="47" y="222"/>
                  </a:cubicBezTo>
                  <a:cubicBezTo>
                    <a:pt x="47" y="208"/>
                    <a:pt x="47" y="193"/>
                    <a:pt x="47" y="178"/>
                  </a:cubicBezTo>
                  <a:cubicBezTo>
                    <a:pt x="46" y="172"/>
                    <a:pt x="50" y="171"/>
                    <a:pt x="53" y="169"/>
                  </a:cubicBezTo>
                  <a:cubicBezTo>
                    <a:pt x="58" y="165"/>
                    <a:pt x="50" y="156"/>
                    <a:pt x="42" y="158"/>
                  </a:cubicBezTo>
                  <a:cubicBezTo>
                    <a:pt x="41" y="160"/>
                    <a:pt x="40" y="161"/>
                    <a:pt x="40" y="164"/>
                  </a:cubicBezTo>
                  <a:cubicBezTo>
                    <a:pt x="35" y="168"/>
                    <a:pt x="30" y="172"/>
                    <a:pt x="27" y="178"/>
                  </a:cubicBezTo>
                  <a:cubicBezTo>
                    <a:pt x="26" y="181"/>
                    <a:pt x="22" y="180"/>
                    <a:pt x="22" y="178"/>
                  </a:cubicBezTo>
                  <a:cubicBezTo>
                    <a:pt x="19" y="173"/>
                    <a:pt x="16" y="169"/>
                    <a:pt x="11" y="167"/>
                  </a:cubicBezTo>
                  <a:cubicBezTo>
                    <a:pt x="6" y="166"/>
                    <a:pt x="11" y="159"/>
                    <a:pt x="13" y="160"/>
                  </a:cubicBezTo>
                  <a:cubicBezTo>
                    <a:pt x="18" y="160"/>
                    <a:pt x="20" y="158"/>
                    <a:pt x="20" y="153"/>
                  </a:cubicBezTo>
                  <a:cubicBezTo>
                    <a:pt x="18" y="152"/>
                    <a:pt x="16" y="151"/>
                    <a:pt x="13" y="151"/>
                  </a:cubicBezTo>
                  <a:cubicBezTo>
                    <a:pt x="8" y="150"/>
                    <a:pt x="8" y="144"/>
                    <a:pt x="4" y="142"/>
                  </a:cubicBezTo>
                  <a:cubicBezTo>
                    <a:pt x="0" y="127"/>
                    <a:pt x="20" y="135"/>
                    <a:pt x="29" y="133"/>
                  </a:cubicBezTo>
                  <a:cubicBezTo>
                    <a:pt x="35" y="122"/>
                    <a:pt x="29" y="107"/>
                    <a:pt x="20" y="104"/>
                  </a:cubicBezTo>
                  <a:cubicBezTo>
                    <a:pt x="12" y="105"/>
                    <a:pt x="13" y="97"/>
                    <a:pt x="7" y="95"/>
                  </a:cubicBezTo>
                  <a:cubicBezTo>
                    <a:pt x="6" y="93"/>
                    <a:pt x="7" y="91"/>
                    <a:pt x="9" y="91"/>
                  </a:cubicBezTo>
                  <a:cubicBezTo>
                    <a:pt x="16" y="85"/>
                    <a:pt x="23" y="78"/>
                    <a:pt x="29" y="71"/>
                  </a:cubicBezTo>
                  <a:cubicBezTo>
                    <a:pt x="29" y="69"/>
                    <a:pt x="32" y="69"/>
                    <a:pt x="33" y="69"/>
                  </a:cubicBezTo>
                  <a:cubicBezTo>
                    <a:pt x="48" y="63"/>
                    <a:pt x="51" y="45"/>
                    <a:pt x="49" y="22"/>
                  </a:cubicBezTo>
                  <a:cubicBezTo>
                    <a:pt x="49" y="21"/>
                    <a:pt x="49" y="20"/>
                    <a:pt x="49" y="20"/>
                  </a:cubicBezTo>
                  <a:cubicBezTo>
                    <a:pt x="56" y="15"/>
                    <a:pt x="64" y="0"/>
                    <a:pt x="71" y="2"/>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334" name="Freeform 1036"/>
            <p:cNvSpPr>
              <a:spLocks/>
            </p:cNvSpPr>
            <p:nvPr/>
          </p:nvSpPr>
          <p:spPr bwMode="auto">
            <a:xfrm>
              <a:off x="3560763" y="3552825"/>
              <a:ext cx="36512" cy="93663"/>
            </a:xfrm>
            <a:custGeom>
              <a:avLst/>
              <a:gdLst>
                <a:gd name="T0" fmla="*/ 2147483647 w 15"/>
                <a:gd name="T1" fmla="*/ 2147483647 h 38"/>
                <a:gd name="T2" fmla="*/ 2147483647 w 15"/>
                <a:gd name="T3" fmla="*/ 2147483647 h 38"/>
                <a:gd name="T4" fmla="*/ 2147483647 w 15"/>
                <a:gd name="T5" fmla="*/ 2147483647 h 38"/>
                <a:gd name="T6" fmla="*/ 2147483647 w 15"/>
                <a:gd name="T7" fmla="*/ 2147483647 h 38"/>
                <a:gd name="T8" fmla="*/ 2147483647 w 15"/>
                <a:gd name="T9" fmla="*/ 0 h 38"/>
                <a:gd name="T10" fmla="*/ 2147483647 w 15"/>
                <a:gd name="T11" fmla="*/ 2147483647 h 38"/>
                <a:gd name="T12" fmla="*/ 0 60000 65536"/>
                <a:gd name="T13" fmla="*/ 0 60000 65536"/>
                <a:gd name="T14" fmla="*/ 0 60000 65536"/>
                <a:gd name="T15" fmla="*/ 0 60000 65536"/>
                <a:gd name="T16" fmla="*/ 0 60000 65536"/>
                <a:gd name="T17" fmla="*/ 0 60000 65536"/>
                <a:gd name="T18" fmla="*/ 0 w 15"/>
                <a:gd name="T19" fmla="*/ 0 h 38"/>
                <a:gd name="T20" fmla="*/ 15 w 15"/>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15" h="38">
                  <a:moveTo>
                    <a:pt x="15" y="14"/>
                  </a:moveTo>
                  <a:cubicBezTo>
                    <a:pt x="15" y="17"/>
                    <a:pt x="15" y="21"/>
                    <a:pt x="15" y="25"/>
                  </a:cubicBezTo>
                  <a:cubicBezTo>
                    <a:pt x="14" y="31"/>
                    <a:pt x="8" y="38"/>
                    <a:pt x="4" y="34"/>
                  </a:cubicBezTo>
                  <a:cubicBezTo>
                    <a:pt x="0" y="28"/>
                    <a:pt x="3" y="14"/>
                    <a:pt x="2" y="5"/>
                  </a:cubicBezTo>
                  <a:cubicBezTo>
                    <a:pt x="2" y="3"/>
                    <a:pt x="2" y="2"/>
                    <a:pt x="2" y="0"/>
                  </a:cubicBezTo>
                  <a:cubicBezTo>
                    <a:pt x="9" y="2"/>
                    <a:pt x="13" y="7"/>
                    <a:pt x="15" y="14"/>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335" name="Freeform 1039"/>
            <p:cNvSpPr>
              <a:spLocks/>
            </p:cNvSpPr>
            <p:nvPr/>
          </p:nvSpPr>
          <p:spPr bwMode="auto">
            <a:xfrm>
              <a:off x="4395788" y="3327400"/>
              <a:ext cx="11112" cy="133350"/>
            </a:xfrm>
            <a:custGeom>
              <a:avLst/>
              <a:gdLst>
                <a:gd name="T0" fmla="*/ 0 w 4"/>
                <a:gd name="T1" fmla="*/ 0 h 55"/>
                <a:gd name="T2" fmla="*/ 0 w 4"/>
                <a:gd name="T3" fmla="*/ 2147483647 h 55"/>
                <a:gd name="T4" fmla="*/ 0 w 4"/>
                <a:gd name="T5" fmla="*/ 0 h 55"/>
                <a:gd name="T6" fmla="*/ 0 60000 65536"/>
                <a:gd name="T7" fmla="*/ 0 60000 65536"/>
                <a:gd name="T8" fmla="*/ 0 60000 65536"/>
                <a:gd name="T9" fmla="*/ 0 w 4"/>
                <a:gd name="T10" fmla="*/ 0 h 55"/>
                <a:gd name="T11" fmla="*/ 4 w 4"/>
                <a:gd name="T12" fmla="*/ 55 h 55"/>
              </a:gdLst>
              <a:ahLst/>
              <a:cxnLst>
                <a:cxn ang="T6">
                  <a:pos x="T0" y="T1"/>
                </a:cxn>
                <a:cxn ang="T7">
                  <a:pos x="T2" y="T3"/>
                </a:cxn>
                <a:cxn ang="T8">
                  <a:pos x="T4" y="T5"/>
                </a:cxn>
              </a:cxnLst>
              <a:rect l="T9" t="T10" r="T11" b="T12"/>
              <a:pathLst>
                <a:path w="4" h="55">
                  <a:moveTo>
                    <a:pt x="0" y="0"/>
                  </a:moveTo>
                  <a:cubicBezTo>
                    <a:pt x="4" y="13"/>
                    <a:pt x="4" y="42"/>
                    <a:pt x="0" y="55"/>
                  </a:cubicBezTo>
                  <a:cubicBezTo>
                    <a:pt x="0" y="37"/>
                    <a:pt x="0" y="18"/>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36" name="Freeform 1040"/>
            <p:cNvSpPr>
              <a:spLocks/>
            </p:cNvSpPr>
            <p:nvPr/>
          </p:nvSpPr>
          <p:spPr bwMode="auto">
            <a:xfrm>
              <a:off x="4865688" y="3403600"/>
              <a:ext cx="30162" cy="42863"/>
            </a:xfrm>
            <a:custGeom>
              <a:avLst/>
              <a:gdLst>
                <a:gd name="T0" fmla="*/ 2147483647 w 12"/>
                <a:gd name="T1" fmla="*/ 2147483647 h 18"/>
                <a:gd name="T2" fmla="*/ 2147483647 w 12"/>
                <a:gd name="T3" fmla="*/ 2147483647 h 18"/>
                <a:gd name="T4" fmla="*/ 2147483647 w 12"/>
                <a:gd name="T5" fmla="*/ 2147483647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4" y="16"/>
                  </a:moveTo>
                  <a:cubicBezTo>
                    <a:pt x="5" y="11"/>
                    <a:pt x="0" y="0"/>
                    <a:pt x="9" y="2"/>
                  </a:cubicBezTo>
                  <a:cubicBezTo>
                    <a:pt x="7" y="7"/>
                    <a:pt x="12" y="18"/>
                    <a:pt x="4" y="1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37" name="Freeform 1041"/>
            <p:cNvSpPr>
              <a:spLocks/>
            </p:cNvSpPr>
            <p:nvPr/>
          </p:nvSpPr>
          <p:spPr bwMode="auto">
            <a:xfrm>
              <a:off x="4775200" y="3433763"/>
              <a:ext cx="25400" cy="49212"/>
            </a:xfrm>
            <a:custGeom>
              <a:avLst/>
              <a:gdLst>
                <a:gd name="T0" fmla="*/ 2147483647 w 9"/>
                <a:gd name="T1" fmla="*/ 2147483647 h 20"/>
                <a:gd name="T2" fmla="*/ 2147483647 w 9"/>
                <a:gd name="T3" fmla="*/ 0 h 20"/>
                <a:gd name="T4" fmla="*/ 2147483647 w 9"/>
                <a:gd name="T5" fmla="*/ 0 h 20"/>
                <a:gd name="T6" fmla="*/ 2147483647 w 9"/>
                <a:gd name="T7" fmla="*/ 2147483647 h 20"/>
                <a:gd name="T8" fmla="*/ 0 60000 65536"/>
                <a:gd name="T9" fmla="*/ 0 60000 65536"/>
                <a:gd name="T10" fmla="*/ 0 60000 65536"/>
                <a:gd name="T11" fmla="*/ 0 60000 65536"/>
                <a:gd name="T12" fmla="*/ 0 w 9"/>
                <a:gd name="T13" fmla="*/ 0 h 20"/>
                <a:gd name="T14" fmla="*/ 9 w 9"/>
                <a:gd name="T15" fmla="*/ 20 h 20"/>
              </a:gdLst>
              <a:ahLst/>
              <a:cxnLst>
                <a:cxn ang="T8">
                  <a:pos x="T0" y="T1"/>
                </a:cxn>
                <a:cxn ang="T9">
                  <a:pos x="T2" y="T3"/>
                </a:cxn>
                <a:cxn ang="T10">
                  <a:pos x="T4" y="T5"/>
                </a:cxn>
                <a:cxn ang="T11">
                  <a:pos x="T6" y="T7"/>
                </a:cxn>
              </a:cxnLst>
              <a:rect l="T12" t="T13" r="T14" b="T15"/>
              <a:pathLst>
                <a:path w="9" h="20">
                  <a:moveTo>
                    <a:pt x="9" y="18"/>
                  </a:moveTo>
                  <a:cubicBezTo>
                    <a:pt x="0" y="20"/>
                    <a:pt x="6" y="6"/>
                    <a:pt x="5" y="0"/>
                  </a:cubicBezTo>
                  <a:cubicBezTo>
                    <a:pt x="6" y="0"/>
                    <a:pt x="8" y="0"/>
                    <a:pt x="9" y="0"/>
                  </a:cubicBezTo>
                  <a:cubicBezTo>
                    <a:pt x="9" y="6"/>
                    <a:pt x="9" y="12"/>
                    <a:pt x="9" y="18"/>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38" name="Freeform 1042"/>
            <p:cNvSpPr>
              <a:spLocks/>
            </p:cNvSpPr>
            <p:nvPr/>
          </p:nvSpPr>
          <p:spPr bwMode="auto">
            <a:xfrm>
              <a:off x="4824413" y="3482975"/>
              <a:ext cx="17462" cy="50800"/>
            </a:xfrm>
            <a:custGeom>
              <a:avLst/>
              <a:gdLst>
                <a:gd name="T0" fmla="*/ 2147483647 w 7"/>
                <a:gd name="T1" fmla="*/ 2147483647 h 21"/>
                <a:gd name="T2" fmla="*/ 2147483647 w 7"/>
                <a:gd name="T3" fmla="*/ 2147483647 h 21"/>
                <a:gd name="T4" fmla="*/ 2147483647 w 7"/>
                <a:gd name="T5" fmla="*/ 2147483647 h 21"/>
                <a:gd name="T6" fmla="*/ 0 60000 65536"/>
                <a:gd name="T7" fmla="*/ 0 60000 65536"/>
                <a:gd name="T8" fmla="*/ 0 60000 65536"/>
                <a:gd name="T9" fmla="*/ 0 w 7"/>
                <a:gd name="T10" fmla="*/ 0 h 21"/>
                <a:gd name="T11" fmla="*/ 7 w 7"/>
                <a:gd name="T12" fmla="*/ 21 h 21"/>
              </a:gdLst>
              <a:ahLst/>
              <a:cxnLst>
                <a:cxn ang="T6">
                  <a:pos x="T0" y="T1"/>
                </a:cxn>
                <a:cxn ang="T7">
                  <a:pos x="T2" y="T3"/>
                </a:cxn>
                <a:cxn ang="T8">
                  <a:pos x="T4" y="T5"/>
                </a:cxn>
              </a:cxnLst>
              <a:rect l="T9" t="T10" r="T11" b="T12"/>
              <a:pathLst>
                <a:path w="7" h="21">
                  <a:moveTo>
                    <a:pt x="7" y="18"/>
                  </a:moveTo>
                  <a:cubicBezTo>
                    <a:pt x="0" y="21"/>
                    <a:pt x="0" y="0"/>
                    <a:pt x="7" y="3"/>
                  </a:cubicBezTo>
                  <a:cubicBezTo>
                    <a:pt x="7" y="8"/>
                    <a:pt x="7" y="13"/>
                    <a:pt x="7" y="18"/>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39" name="Freeform 1043"/>
            <p:cNvSpPr>
              <a:spLocks/>
            </p:cNvSpPr>
            <p:nvPr/>
          </p:nvSpPr>
          <p:spPr bwMode="auto">
            <a:xfrm>
              <a:off x="4965700" y="3821113"/>
              <a:ext cx="9525" cy="41275"/>
            </a:xfrm>
            <a:custGeom>
              <a:avLst/>
              <a:gdLst>
                <a:gd name="T0" fmla="*/ 2147483647 w 4"/>
                <a:gd name="T1" fmla="*/ 0 h 17"/>
                <a:gd name="T2" fmla="*/ 2147483647 w 4"/>
                <a:gd name="T3" fmla="*/ 2147483647 h 17"/>
                <a:gd name="T4" fmla="*/ 2147483647 w 4"/>
                <a:gd name="T5" fmla="*/ 0 h 17"/>
                <a:gd name="T6" fmla="*/ 0 60000 65536"/>
                <a:gd name="T7" fmla="*/ 0 60000 65536"/>
                <a:gd name="T8" fmla="*/ 0 60000 65536"/>
                <a:gd name="T9" fmla="*/ 0 w 4"/>
                <a:gd name="T10" fmla="*/ 0 h 17"/>
                <a:gd name="T11" fmla="*/ 4 w 4"/>
                <a:gd name="T12" fmla="*/ 17 h 17"/>
              </a:gdLst>
              <a:ahLst/>
              <a:cxnLst>
                <a:cxn ang="T6">
                  <a:pos x="T0" y="T1"/>
                </a:cxn>
                <a:cxn ang="T7">
                  <a:pos x="T2" y="T3"/>
                </a:cxn>
                <a:cxn ang="T8">
                  <a:pos x="T4" y="T5"/>
                </a:cxn>
              </a:cxnLst>
              <a:rect l="T9" t="T10" r="T11" b="T12"/>
              <a:pathLst>
                <a:path w="4" h="17">
                  <a:moveTo>
                    <a:pt x="4" y="0"/>
                  </a:moveTo>
                  <a:cubicBezTo>
                    <a:pt x="4" y="6"/>
                    <a:pt x="4" y="11"/>
                    <a:pt x="4" y="17"/>
                  </a:cubicBezTo>
                  <a:cubicBezTo>
                    <a:pt x="0" y="16"/>
                    <a:pt x="0" y="1"/>
                    <a:pt x="4"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40" name="Freeform 1044"/>
            <p:cNvSpPr>
              <a:spLocks/>
            </p:cNvSpPr>
            <p:nvPr/>
          </p:nvSpPr>
          <p:spPr bwMode="auto">
            <a:xfrm>
              <a:off x="4999038" y="3821113"/>
              <a:ext cx="11112" cy="36512"/>
            </a:xfrm>
            <a:custGeom>
              <a:avLst/>
              <a:gdLst>
                <a:gd name="T0" fmla="*/ 0 w 4"/>
                <a:gd name="T1" fmla="*/ 0 h 15"/>
                <a:gd name="T2" fmla="*/ 0 w 4"/>
                <a:gd name="T3" fmla="*/ 2147483647 h 15"/>
                <a:gd name="T4" fmla="*/ 0 w 4"/>
                <a:gd name="T5" fmla="*/ 0 h 15"/>
                <a:gd name="T6" fmla="*/ 0 60000 65536"/>
                <a:gd name="T7" fmla="*/ 0 60000 65536"/>
                <a:gd name="T8" fmla="*/ 0 60000 65536"/>
                <a:gd name="T9" fmla="*/ 0 w 4"/>
                <a:gd name="T10" fmla="*/ 0 h 15"/>
                <a:gd name="T11" fmla="*/ 4 w 4"/>
                <a:gd name="T12" fmla="*/ 15 h 15"/>
              </a:gdLst>
              <a:ahLst/>
              <a:cxnLst>
                <a:cxn ang="T6">
                  <a:pos x="T0" y="T1"/>
                </a:cxn>
                <a:cxn ang="T7">
                  <a:pos x="T2" y="T3"/>
                </a:cxn>
                <a:cxn ang="T8">
                  <a:pos x="T4" y="T5"/>
                </a:cxn>
              </a:cxnLst>
              <a:rect l="T9" t="T10" r="T11" b="T12"/>
              <a:pathLst>
                <a:path w="4" h="15">
                  <a:moveTo>
                    <a:pt x="0" y="0"/>
                  </a:moveTo>
                  <a:cubicBezTo>
                    <a:pt x="4" y="0"/>
                    <a:pt x="4" y="15"/>
                    <a:pt x="0" y="15"/>
                  </a:cubicBezTo>
                  <a:cubicBezTo>
                    <a:pt x="0" y="10"/>
                    <a:pt x="0" y="5"/>
                    <a:pt x="0" y="0"/>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341" name="Freeform 1045"/>
            <p:cNvSpPr>
              <a:spLocks/>
            </p:cNvSpPr>
            <p:nvPr/>
          </p:nvSpPr>
          <p:spPr bwMode="auto">
            <a:xfrm>
              <a:off x="4706938" y="3949700"/>
              <a:ext cx="11112" cy="33338"/>
            </a:xfrm>
            <a:custGeom>
              <a:avLst/>
              <a:gdLst>
                <a:gd name="T0" fmla="*/ 2147483647 w 4"/>
                <a:gd name="T1" fmla="*/ 0 h 14"/>
                <a:gd name="T2" fmla="*/ 2147483647 w 4"/>
                <a:gd name="T3" fmla="*/ 2147483647 h 14"/>
                <a:gd name="T4" fmla="*/ 2147483647 w 4"/>
                <a:gd name="T5" fmla="*/ 0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4" y="0"/>
                  </a:moveTo>
                  <a:cubicBezTo>
                    <a:pt x="4" y="5"/>
                    <a:pt x="4" y="9"/>
                    <a:pt x="4" y="13"/>
                  </a:cubicBezTo>
                  <a:cubicBezTo>
                    <a:pt x="0" y="14"/>
                    <a:pt x="0" y="0"/>
                    <a:pt x="4"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42" name="Freeform 1046"/>
            <p:cNvSpPr>
              <a:spLocks/>
            </p:cNvSpPr>
            <p:nvPr/>
          </p:nvSpPr>
          <p:spPr bwMode="auto">
            <a:xfrm>
              <a:off x="4657725" y="4165600"/>
              <a:ext cx="53975" cy="17463"/>
            </a:xfrm>
            <a:custGeom>
              <a:avLst/>
              <a:gdLst>
                <a:gd name="T0" fmla="*/ 2147483647 w 21"/>
                <a:gd name="T1" fmla="*/ 0 h 7"/>
                <a:gd name="T2" fmla="*/ 2147483647 w 21"/>
                <a:gd name="T3" fmla="*/ 0 h 7"/>
                <a:gd name="T4" fmla="*/ 2147483647 w 21"/>
                <a:gd name="T5" fmla="*/ 0 h 7"/>
                <a:gd name="T6" fmla="*/ 0 60000 65536"/>
                <a:gd name="T7" fmla="*/ 0 60000 65536"/>
                <a:gd name="T8" fmla="*/ 0 60000 65536"/>
                <a:gd name="T9" fmla="*/ 0 w 21"/>
                <a:gd name="T10" fmla="*/ 0 h 7"/>
                <a:gd name="T11" fmla="*/ 21 w 21"/>
                <a:gd name="T12" fmla="*/ 7 h 7"/>
              </a:gdLst>
              <a:ahLst/>
              <a:cxnLst>
                <a:cxn ang="T6">
                  <a:pos x="T0" y="T1"/>
                </a:cxn>
                <a:cxn ang="T7">
                  <a:pos x="T2" y="T3"/>
                </a:cxn>
                <a:cxn ang="T8">
                  <a:pos x="T4" y="T5"/>
                </a:cxn>
              </a:cxnLst>
              <a:rect l="T9" t="T10" r="T11" b="T12"/>
              <a:pathLst>
                <a:path w="21" h="7">
                  <a:moveTo>
                    <a:pt x="18" y="0"/>
                  </a:moveTo>
                  <a:cubicBezTo>
                    <a:pt x="21" y="7"/>
                    <a:pt x="0" y="7"/>
                    <a:pt x="3" y="0"/>
                  </a:cubicBezTo>
                  <a:cubicBezTo>
                    <a:pt x="8" y="0"/>
                    <a:pt x="13" y="0"/>
                    <a:pt x="18"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43" name="Freeform 1047"/>
            <p:cNvSpPr>
              <a:spLocks/>
            </p:cNvSpPr>
            <p:nvPr/>
          </p:nvSpPr>
          <p:spPr bwMode="auto">
            <a:xfrm>
              <a:off x="4741863" y="4154488"/>
              <a:ext cx="58737" cy="33337"/>
            </a:xfrm>
            <a:custGeom>
              <a:avLst/>
              <a:gdLst>
                <a:gd name="T0" fmla="*/ 2147483647 w 22"/>
                <a:gd name="T1" fmla="*/ 2147483647 h 14"/>
                <a:gd name="T2" fmla="*/ 0 w 22"/>
                <a:gd name="T3" fmla="*/ 2147483647 h 14"/>
                <a:gd name="T4" fmla="*/ 2147483647 w 22"/>
                <a:gd name="T5" fmla="*/ 2147483647 h 14"/>
                <a:gd name="T6" fmla="*/ 0 60000 65536"/>
                <a:gd name="T7" fmla="*/ 0 60000 65536"/>
                <a:gd name="T8" fmla="*/ 0 60000 65536"/>
                <a:gd name="T9" fmla="*/ 0 w 22"/>
                <a:gd name="T10" fmla="*/ 0 h 14"/>
                <a:gd name="T11" fmla="*/ 22 w 22"/>
                <a:gd name="T12" fmla="*/ 14 h 14"/>
              </a:gdLst>
              <a:ahLst/>
              <a:cxnLst>
                <a:cxn ang="T6">
                  <a:pos x="T0" y="T1"/>
                </a:cxn>
                <a:cxn ang="T7">
                  <a:pos x="T2" y="T3"/>
                </a:cxn>
                <a:cxn ang="T8">
                  <a:pos x="T4" y="T5"/>
                </a:cxn>
              </a:cxnLst>
              <a:rect l="T9" t="T10" r="T11" b="T12"/>
              <a:pathLst>
                <a:path w="22" h="14">
                  <a:moveTo>
                    <a:pt x="22" y="10"/>
                  </a:moveTo>
                  <a:cubicBezTo>
                    <a:pt x="15" y="8"/>
                    <a:pt x="0" y="14"/>
                    <a:pt x="0" y="5"/>
                  </a:cubicBezTo>
                  <a:cubicBezTo>
                    <a:pt x="7" y="7"/>
                    <a:pt x="22" y="0"/>
                    <a:pt x="22" y="1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44" name="Freeform 1048"/>
            <p:cNvSpPr>
              <a:spLocks/>
            </p:cNvSpPr>
            <p:nvPr/>
          </p:nvSpPr>
          <p:spPr bwMode="auto">
            <a:xfrm>
              <a:off x="5543550" y="4811713"/>
              <a:ext cx="9525" cy="193675"/>
            </a:xfrm>
            <a:custGeom>
              <a:avLst/>
              <a:gdLst>
                <a:gd name="T0" fmla="*/ 0 w 4"/>
                <a:gd name="T1" fmla="*/ 0 h 80"/>
                <a:gd name="T2" fmla="*/ 0 w 4"/>
                <a:gd name="T3" fmla="*/ 2147483647 h 80"/>
                <a:gd name="T4" fmla="*/ 0 w 4"/>
                <a:gd name="T5" fmla="*/ 0 h 80"/>
                <a:gd name="T6" fmla="*/ 0 60000 65536"/>
                <a:gd name="T7" fmla="*/ 0 60000 65536"/>
                <a:gd name="T8" fmla="*/ 0 60000 65536"/>
                <a:gd name="T9" fmla="*/ 0 w 4"/>
                <a:gd name="T10" fmla="*/ 0 h 80"/>
                <a:gd name="T11" fmla="*/ 4 w 4"/>
                <a:gd name="T12" fmla="*/ 80 h 80"/>
              </a:gdLst>
              <a:ahLst/>
              <a:cxnLst>
                <a:cxn ang="T6">
                  <a:pos x="T0" y="T1"/>
                </a:cxn>
                <a:cxn ang="T7">
                  <a:pos x="T2" y="T3"/>
                </a:cxn>
                <a:cxn ang="T8">
                  <a:pos x="T4" y="T5"/>
                </a:cxn>
              </a:cxnLst>
              <a:rect l="T9" t="T10" r="T11" b="T12"/>
              <a:pathLst>
                <a:path w="4" h="80">
                  <a:moveTo>
                    <a:pt x="0" y="0"/>
                  </a:moveTo>
                  <a:cubicBezTo>
                    <a:pt x="4" y="21"/>
                    <a:pt x="4" y="58"/>
                    <a:pt x="0" y="80"/>
                  </a:cubicBezTo>
                  <a:cubicBezTo>
                    <a:pt x="0" y="53"/>
                    <a:pt x="0" y="26"/>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45" name="Freeform 1049"/>
            <p:cNvSpPr>
              <a:spLocks/>
            </p:cNvSpPr>
            <p:nvPr/>
          </p:nvSpPr>
          <p:spPr bwMode="auto">
            <a:xfrm>
              <a:off x="4914900" y="2605088"/>
              <a:ext cx="39688" cy="26987"/>
            </a:xfrm>
            <a:custGeom>
              <a:avLst/>
              <a:gdLst>
                <a:gd name="T0" fmla="*/ 2147483647 w 15"/>
                <a:gd name="T1" fmla="*/ 0 h 11"/>
                <a:gd name="T2" fmla="*/ 2147483647 w 15"/>
                <a:gd name="T3" fmla="*/ 2147483647 h 11"/>
                <a:gd name="T4" fmla="*/ 2147483647 w 15"/>
                <a:gd name="T5" fmla="*/ 0 h 11"/>
                <a:gd name="T6" fmla="*/ 0 60000 65536"/>
                <a:gd name="T7" fmla="*/ 0 60000 65536"/>
                <a:gd name="T8" fmla="*/ 0 60000 65536"/>
                <a:gd name="T9" fmla="*/ 0 w 15"/>
                <a:gd name="T10" fmla="*/ 0 h 11"/>
                <a:gd name="T11" fmla="*/ 15 w 15"/>
                <a:gd name="T12" fmla="*/ 11 h 11"/>
              </a:gdLst>
              <a:ahLst/>
              <a:cxnLst>
                <a:cxn ang="T6">
                  <a:pos x="T0" y="T1"/>
                </a:cxn>
                <a:cxn ang="T7">
                  <a:pos x="T2" y="T3"/>
                </a:cxn>
                <a:cxn ang="T8">
                  <a:pos x="T4" y="T5"/>
                </a:cxn>
              </a:cxnLst>
              <a:rect l="T9" t="T10" r="T11" b="T12"/>
              <a:pathLst>
                <a:path w="15" h="11">
                  <a:moveTo>
                    <a:pt x="7" y="0"/>
                  </a:moveTo>
                  <a:cubicBezTo>
                    <a:pt x="15" y="2"/>
                    <a:pt x="10" y="8"/>
                    <a:pt x="7" y="11"/>
                  </a:cubicBezTo>
                  <a:cubicBezTo>
                    <a:pt x="0" y="10"/>
                    <a:pt x="5" y="4"/>
                    <a:pt x="7"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346" name="Freeform 1050"/>
            <p:cNvSpPr>
              <a:spLocks/>
            </p:cNvSpPr>
            <p:nvPr/>
          </p:nvSpPr>
          <p:spPr bwMode="auto">
            <a:xfrm>
              <a:off x="5099050" y="3898900"/>
              <a:ext cx="92075" cy="111125"/>
            </a:xfrm>
            <a:custGeom>
              <a:avLst/>
              <a:gdLst>
                <a:gd name="T0" fmla="*/ 2147483647 w 35"/>
                <a:gd name="T1" fmla="*/ 2147483647 h 46"/>
                <a:gd name="T2" fmla="*/ 2147483647 w 35"/>
                <a:gd name="T3" fmla="*/ 2147483647 h 46"/>
                <a:gd name="T4" fmla="*/ 2147483647 w 35"/>
                <a:gd name="T5" fmla="*/ 2147483647 h 46"/>
                <a:gd name="T6" fmla="*/ 2147483647 w 35"/>
                <a:gd name="T7" fmla="*/ 2147483647 h 46"/>
                <a:gd name="T8" fmla="*/ 2147483647 w 35"/>
                <a:gd name="T9" fmla="*/ 2147483647 h 46"/>
                <a:gd name="T10" fmla="*/ 2147483647 w 35"/>
                <a:gd name="T11" fmla="*/ 2147483647 h 46"/>
                <a:gd name="T12" fmla="*/ 2147483647 w 35"/>
                <a:gd name="T13" fmla="*/ 2147483647 h 46"/>
                <a:gd name="T14" fmla="*/ 2147483647 w 35"/>
                <a:gd name="T15" fmla="*/ 2147483647 h 46"/>
                <a:gd name="T16" fmla="*/ 0 w 35"/>
                <a:gd name="T17" fmla="*/ 2147483647 h 46"/>
                <a:gd name="T18" fmla="*/ 2147483647 w 35"/>
                <a:gd name="T19" fmla="*/ 214748364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46"/>
                <a:gd name="T32" fmla="*/ 35 w 35"/>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46">
                  <a:moveTo>
                    <a:pt x="4" y="3"/>
                  </a:moveTo>
                  <a:cubicBezTo>
                    <a:pt x="10" y="5"/>
                    <a:pt x="20" y="0"/>
                    <a:pt x="22" y="5"/>
                  </a:cubicBezTo>
                  <a:cubicBezTo>
                    <a:pt x="20" y="21"/>
                    <a:pt x="23" y="33"/>
                    <a:pt x="33" y="37"/>
                  </a:cubicBezTo>
                  <a:cubicBezTo>
                    <a:pt x="33" y="40"/>
                    <a:pt x="35" y="41"/>
                    <a:pt x="35" y="43"/>
                  </a:cubicBezTo>
                  <a:cubicBezTo>
                    <a:pt x="27" y="42"/>
                    <a:pt x="13" y="46"/>
                    <a:pt x="9" y="41"/>
                  </a:cubicBezTo>
                  <a:cubicBezTo>
                    <a:pt x="3" y="26"/>
                    <a:pt x="21" y="34"/>
                    <a:pt x="20" y="23"/>
                  </a:cubicBezTo>
                  <a:cubicBezTo>
                    <a:pt x="20" y="20"/>
                    <a:pt x="20" y="17"/>
                    <a:pt x="20" y="14"/>
                  </a:cubicBezTo>
                  <a:cubicBezTo>
                    <a:pt x="17" y="11"/>
                    <a:pt x="10" y="12"/>
                    <a:pt x="4" y="12"/>
                  </a:cubicBezTo>
                  <a:cubicBezTo>
                    <a:pt x="2" y="12"/>
                    <a:pt x="2" y="10"/>
                    <a:pt x="0" y="10"/>
                  </a:cubicBezTo>
                  <a:cubicBezTo>
                    <a:pt x="0" y="6"/>
                    <a:pt x="1" y="4"/>
                    <a:pt x="4" y="3"/>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347" name="Freeform 1051"/>
            <p:cNvSpPr>
              <a:spLocks/>
            </p:cNvSpPr>
            <p:nvPr/>
          </p:nvSpPr>
          <p:spPr bwMode="auto">
            <a:xfrm>
              <a:off x="1530350" y="1614488"/>
              <a:ext cx="273050" cy="444500"/>
            </a:xfrm>
            <a:custGeom>
              <a:avLst/>
              <a:gdLst>
                <a:gd name="T0" fmla="*/ 2147483647 w 104"/>
                <a:gd name="T1" fmla="*/ 2147483647 h 183"/>
                <a:gd name="T2" fmla="*/ 2147483647 w 104"/>
                <a:gd name="T3" fmla="*/ 2147483647 h 183"/>
                <a:gd name="T4" fmla="*/ 2147483647 w 104"/>
                <a:gd name="T5" fmla="*/ 2147483647 h 183"/>
                <a:gd name="T6" fmla="*/ 2147483647 w 104"/>
                <a:gd name="T7" fmla="*/ 2147483647 h 183"/>
                <a:gd name="T8" fmla="*/ 2147483647 w 104"/>
                <a:gd name="T9" fmla="*/ 2147483647 h 183"/>
                <a:gd name="T10" fmla="*/ 2147483647 w 104"/>
                <a:gd name="T11" fmla="*/ 2147483647 h 183"/>
                <a:gd name="T12" fmla="*/ 2147483647 w 104"/>
                <a:gd name="T13" fmla="*/ 2147483647 h 183"/>
                <a:gd name="T14" fmla="*/ 2147483647 w 104"/>
                <a:gd name="T15" fmla="*/ 2147483647 h 183"/>
                <a:gd name="T16" fmla="*/ 2147483647 w 104"/>
                <a:gd name="T17" fmla="*/ 2147483647 h 183"/>
                <a:gd name="T18" fmla="*/ 2147483647 w 104"/>
                <a:gd name="T19" fmla="*/ 2147483647 h 183"/>
                <a:gd name="T20" fmla="*/ 2147483647 w 104"/>
                <a:gd name="T21" fmla="*/ 2147483647 h 183"/>
                <a:gd name="T22" fmla="*/ 2147483647 w 104"/>
                <a:gd name="T23" fmla="*/ 2147483647 h 183"/>
                <a:gd name="T24" fmla="*/ 2147483647 w 104"/>
                <a:gd name="T25" fmla="*/ 2147483647 h 183"/>
                <a:gd name="T26" fmla="*/ 2147483647 w 104"/>
                <a:gd name="T27" fmla="*/ 2147483647 h 183"/>
                <a:gd name="T28" fmla="*/ 2147483647 w 104"/>
                <a:gd name="T29" fmla="*/ 2147483647 h 183"/>
                <a:gd name="T30" fmla="*/ 2147483647 w 104"/>
                <a:gd name="T31" fmla="*/ 2147483647 h 183"/>
                <a:gd name="T32" fmla="*/ 2147483647 w 104"/>
                <a:gd name="T33" fmla="*/ 2147483647 h 183"/>
                <a:gd name="T34" fmla="*/ 2147483647 w 104"/>
                <a:gd name="T35" fmla="*/ 2147483647 h 183"/>
                <a:gd name="T36" fmla="*/ 2147483647 w 104"/>
                <a:gd name="T37" fmla="*/ 2147483647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183"/>
                <a:gd name="T59" fmla="*/ 104 w 104"/>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183">
                  <a:moveTo>
                    <a:pt x="76" y="3"/>
                  </a:moveTo>
                  <a:cubicBezTo>
                    <a:pt x="81" y="14"/>
                    <a:pt x="93" y="17"/>
                    <a:pt x="98" y="27"/>
                  </a:cubicBezTo>
                  <a:cubicBezTo>
                    <a:pt x="104" y="42"/>
                    <a:pt x="88" y="36"/>
                    <a:pt x="83" y="40"/>
                  </a:cubicBezTo>
                  <a:cubicBezTo>
                    <a:pt x="83" y="49"/>
                    <a:pt x="83" y="58"/>
                    <a:pt x="83" y="67"/>
                  </a:cubicBezTo>
                  <a:cubicBezTo>
                    <a:pt x="76" y="76"/>
                    <a:pt x="69" y="83"/>
                    <a:pt x="60" y="89"/>
                  </a:cubicBezTo>
                  <a:cubicBezTo>
                    <a:pt x="53" y="92"/>
                    <a:pt x="53" y="118"/>
                    <a:pt x="60" y="121"/>
                  </a:cubicBezTo>
                  <a:cubicBezTo>
                    <a:pt x="64" y="123"/>
                    <a:pt x="67" y="124"/>
                    <a:pt x="67" y="130"/>
                  </a:cubicBezTo>
                  <a:cubicBezTo>
                    <a:pt x="61" y="133"/>
                    <a:pt x="58" y="140"/>
                    <a:pt x="52" y="143"/>
                  </a:cubicBezTo>
                  <a:cubicBezTo>
                    <a:pt x="42" y="144"/>
                    <a:pt x="52" y="164"/>
                    <a:pt x="45" y="168"/>
                  </a:cubicBezTo>
                  <a:cubicBezTo>
                    <a:pt x="38" y="168"/>
                    <a:pt x="31" y="168"/>
                    <a:pt x="25" y="168"/>
                  </a:cubicBezTo>
                  <a:cubicBezTo>
                    <a:pt x="20" y="169"/>
                    <a:pt x="26" y="182"/>
                    <a:pt x="20" y="183"/>
                  </a:cubicBezTo>
                  <a:cubicBezTo>
                    <a:pt x="18" y="173"/>
                    <a:pt x="25" y="155"/>
                    <a:pt x="16" y="152"/>
                  </a:cubicBezTo>
                  <a:cubicBezTo>
                    <a:pt x="9" y="149"/>
                    <a:pt x="4" y="142"/>
                    <a:pt x="11" y="136"/>
                  </a:cubicBezTo>
                  <a:cubicBezTo>
                    <a:pt x="21" y="120"/>
                    <a:pt x="0" y="73"/>
                    <a:pt x="29" y="76"/>
                  </a:cubicBezTo>
                  <a:cubicBezTo>
                    <a:pt x="29" y="64"/>
                    <a:pt x="29" y="52"/>
                    <a:pt x="29" y="40"/>
                  </a:cubicBezTo>
                  <a:cubicBezTo>
                    <a:pt x="36" y="32"/>
                    <a:pt x="43" y="25"/>
                    <a:pt x="52" y="18"/>
                  </a:cubicBezTo>
                  <a:cubicBezTo>
                    <a:pt x="57" y="18"/>
                    <a:pt x="65" y="19"/>
                    <a:pt x="65" y="14"/>
                  </a:cubicBezTo>
                  <a:cubicBezTo>
                    <a:pt x="66" y="9"/>
                    <a:pt x="72" y="8"/>
                    <a:pt x="74" y="3"/>
                  </a:cubicBezTo>
                  <a:cubicBezTo>
                    <a:pt x="74" y="0"/>
                    <a:pt x="76" y="1"/>
                    <a:pt x="76" y="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48" name="Freeform 1052"/>
            <p:cNvSpPr>
              <a:spLocks/>
            </p:cNvSpPr>
            <p:nvPr/>
          </p:nvSpPr>
          <p:spPr bwMode="auto">
            <a:xfrm>
              <a:off x="1479550" y="2016125"/>
              <a:ext cx="55563" cy="57150"/>
            </a:xfrm>
            <a:custGeom>
              <a:avLst/>
              <a:gdLst>
                <a:gd name="T0" fmla="*/ 2147483647 w 22"/>
                <a:gd name="T1" fmla="*/ 2147483647 h 24"/>
                <a:gd name="T2" fmla="*/ 2147483647 w 22"/>
                <a:gd name="T3" fmla="*/ 2147483647 h 24"/>
                <a:gd name="T4" fmla="*/ 0 w 22"/>
                <a:gd name="T5" fmla="*/ 2147483647 h 24"/>
                <a:gd name="T6" fmla="*/ 2147483647 w 22"/>
                <a:gd name="T7" fmla="*/ 2147483647 h 24"/>
                <a:gd name="T8" fmla="*/ 2147483647 w 22"/>
                <a:gd name="T9" fmla="*/ 2147483647 h 24"/>
                <a:gd name="T10" fmla="*/ 0 60000 65536"/>
                <a:gd name="T11" fmla="*/ 0 60000 65536"/>
                <a:gd name="T12" fmla="*/ 0 60000 65536"/>
                <a:gd name="T13" fmla="*/ 0 60000 65536"/>
                <a:gd name="T14" fmla="*/ 0 60000 65536"/>
                <a:gd name="T15" fmla="*/ 0 w 22"/>
                <a:gd name="T16" fmla="*/ 0 h 24"/>
                <a:gd name="T17" fmla="*/ 22 w 22"/>
                <a:gd name="T18" fmla="*/ 24 h 24"/>
              </a:gdLst>
              <a:ahLst/>
              <a:cxnLst>
                <a:cxn ang="T10">
                  <a:pos x="T0" y="T1"/>
                </a:cxn>
                <a:cxn ang="T11">
                  <a:pos x="T2" y="T3"/>
                </a:cxn>
                <a:cxn ang="T12">
                  <a:pos x="T4" y="T5"/>
                </a:cxn>
                <a:cxn ang="T13">
                  <a:pos x="T6" y="T7"/>
                </a:cxn>
                <a:cxn ang="T14">
                  <a:pos x="T8" y="T9"/>
                </a:cxn>
              </a:cxnLst>
              <a:rect l="T15" t="T16" r="T17" b="T18"/>
              <a:pathLst>
                <a:path w="22" h="24">
                  <a:moveTo>
                    <a:pt x="16" y="3"/>
                  </a:moveTo>
                  <a:cubicBezTo>
                    <a:pt x="22" y="10"/>
                    <a:pt x="9" y="16"/>
                    <a:pt x="5" y="20"/>
                  </a:cubicBezTo>
                  <a:cubicBezTo>
                    <a:pt x="2" y="21"/>
                    <a:pt x="0" y="24"/>
                    <a:pt x="0" y="18"/>
                  </a:cubicBezTo>
                  <a:cubicBezTo>
                    <a:pt x="4" y="12"/>
                    <a:pt x="10" y="8"/>
                    <a:pt x="14" y="3"/>
                  </a:cubicBezTo>
                  <a:cubicBezTo>
                    <a:pt x="14" y="0"/>
                    <a:pt x="16" y="1"/>
                    <a:pt x="16" y="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49" name="Freeform 1053"/>
            <p:cNvSpPr>
              <a:spLocks/>
            </p:cNvSpPr>
            <p:nvPr/>
          </p:nvSpPr>
          <p:spPr bwMode="auto">
            <a:xfrm>
              <a:off x="1331913" y="2166938"/>
              <a:ext cx="66675" cy="95250"/>
            </a:xfrm>
            <a:custGeom>
              <a:avLst/>
              <a:gdLst>
                <a:gd name="T0" fmla="*/ 2147483647 w 25"/>
                <a:gd name="T1" fmla="*/ 2147483647 h 39"/>
                <a:gd name="T2" fmla="*/ 2147483647 w 25"/>
                <a:gd name="T3" fmla="*/ 2147483647 h 39"/>
                <a:gd name="T4" fmla="*/ 2147483647 w 25"/>
                <a:gd name="T5" fmla="*/ 2147483647 h 39"/>
                <a:gd name="T6" fmla="*/ 0 w 25"/>
                <a:gd name="T7" fmla="*/ 2147483647 h 39"/>
                <a:gd name="T8" fmla="*/ 2147483647 w 25"/>
                <a:gd name="T9" fmla="*/ 2147483647 h 39"/>
                <a:gd name="T10" fmla="*/ 2147483647 w 25"/>
                <a:gd name="T11" fmla="*/ 2147483647 h 39"/>
                <a:gd name="T12" fmla="*/ 0 60000 65536"/>
                <a:gd name="T13" fmla="*/ 0 60000 65536"/>
                <a:gd name="T14" fmla="*/ 0 60000 65536"/>
                <a:gd name="T15" fmla="*/ 0 60000 65536"/>
                <a:gd name="T16" fmla="*/ 0 60000 65536"/>
                <a:gd name="T17" fmla="*/ 0 60000 65536"/>
                <a:gd name="T18" fmla="*/ 0 w 25"/>
                <a:gd name="T19" fmla="*/ 0 h 39"/>
                <a:gd name="T20" fmla="*/ 25 w 25"/>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25" h="39">
                  <a:moveTo>
                    <a:pt x="12" y="3"/>
                  </a:moveTo>
                  <a:cubicBezTo>
                    <a:pt x="13" y="11"/>
                    <a:pt x="21" y="12"/>
                    <a:pt x="25" y="19"/>
                  </a:cubicBezTo>
                  <a:cubicBezTo>
                    <a:pt x="25" y="25"/>
                    <a:pt x="25" y="32"/>
                    <a:pt x="25" y="39"/>
                  </a:cubicBezTo>
                  <a:cubicBezTo>
                    <a:pt x="16" y="31"/>
                    <a:pt x="8" y="23"/>
                    <a:pt x="0" y="14"/>
                  </a:cubicBezTo>
                  <a:cubicBezTo>
                    <a:pt x="2" y="9"/>
                    <a:pt x="8" y="8"/>
                    <a:pt x="9" y="3"/>
                  </a:cubicBezTo>
                  <a:cubicBezTo>
                    <a:pt x="10" y="0"/>
                    <a:pt x="12" y="2"/>
                    <a:pt x="12" y="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50" name="Freeform 1054"/>
            <p:cNvSpPr>
              <a:spLocks/>
            </p:cNvSpPr>
            <p:nvPr/>
          </p:nvSpPr>
          <p:spPr bwMode="auto">
            <a:xfrm>
              <a:off x="1657350" y="2293938"/>
              <a:ext cx="160338" cy="85725"/>
            </a:xfrm>
            <a:custGeom>
              <a:avLst/>
              <a:gdLst>
                <a:gd name="T0" fmla="*/ 2147483647 w 61"/>
                <a:gd name="T1" fmla="*/ 2147483647 h 36"/>
                <a:gd name="T2" fmla="*/ 2147483647 w 61"/>
                <a:gd name="T3" fmla="*/ 2147483647 h 36"/>
                <a:gd name="T4" fmla="*/ 2147483647 w 61"/>
                <a:gd name="T5" fmla="*/ 2147483647 h 36"/>
                <a:gd name="T6" fmla="*/ 2147483647 w 61"/>
                <a:gd name="T7" fmla="*/ 2147483647 h 36"/>
                <a:gd name="T8" fmla="*/ 2147483647 w 61"/>
                <a:gd name="T9" fmla="*/ 2147483647 h 36"/>
                <a:gd name="T10" fmla="*/ 2147483647 w 61"/>
                <a:gd name="T11" fmla="*/ 2147483647 h 36"/>
                <a:gd name="T12" fmla="*/ 2147483647 w 61"/>
                <a:gd name="T13" fmla="*/ 2147483647 h 36"/>
                <a:gd name="T14" fmla="*/ 2147483647 w 61"/>
                <a:gd name="T15" fmla="*/ 2147483647 h 36"/>
                <a:gd name="T16" fmla="*/ 2147483647 w 61"/>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36"/>
                <a:gd name="T29" fmla="*/ 61 w 61"/>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36">
                  <a:moveTo>
                    <a:pt x="21" y="9"/>
                  </a:moveTo>
                  <a:cubicBezTo>
                    <a:pt x="28" y="8"/>
                    <a:pt x="38" y="10"/>
                    <a:pt x="41" y="7"/>
                  </a:cubicBezTo>
                  <a:cubicBezTo>
                    <a:pt x="41" y="5"/>
                    <a:pt x="41" y="4"/>
                    <a:pt x="41" y="2"/>
                  </a:cubicBezTo>
                  <a:cubicBezTo>
                    <a:pt x="42" y="0"/>
                    <a:pt x="44" y="1"/>
                    <a:pt x="44" y="2"/>
                  </a:cubicBezTo>
                  <a:cubicBezTo>
                    <a:pt x="45" y="10"/>
                    <a:pt x="51" y="13"/>
                    <a:pt x="61" y="11"/>
                  </a:cubicBezTo>
                  <a:cubicBezTo>
                    <a:pt x="54" y="20"/>
                    <a:pt x="46" y="28"/>
                    <a:pt x="37" y="36"/>
                  </a:cubicBezTo>
                  <a:cubicBezTo>
                    <a:pt x="30" y="36"/>
                    <a:pt x="22" y="36"/>
                    <a:pt x="15" y="36"/>
                  </a:cubicBezTo>
                  <a:cubicBezTo>
                    <a:pt x="14" y="36"/>
                    <a:pt x="13" y="36"/>
                    <a:pt x="12" y="36"/>
                  </a:cubicBezTo>
                  <a:cubicBezTo>
                    <a:pt x="0" y="25"/>
                    <a:pt x="12" y="15"/>
                    <a:pt x="21" y="9"/>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51" name="Freeform 1057"/>
            <p:cNvSpPr>
              <a:spLocks/>
            </p:cNvSpPr>
            <p:nvPr/>
          </p:nvSpPr>
          <p:spPr bwMode="auto">
            <a:xfrm>
              <a:off x="5203825" y="3917950"/>
              <a:ext cx="165100" cy="274638"/>
            </a:xfrm>
            <a:custGeom>
              <a:avLst/>
              <a:gdLst>
                <a:gd name="T0" fmla="*/ 2147483647 w 63"/>
                <a:gd name="T1" fmla="*/ 2147483647 h 113"/>
                <a:gd name="T2" fmla="*/ 2147483647 w 63"/>
                <a:gd name="T3" fmla="*/ 2147483647 h 113"/>
                <a:gd name="T4" fmla="*/ 2147483647 w 63"/>
                <a:gd name="T5" fmla="*/ 2147483647 h 113"/>
                <a:gd name="T6" fmla="*/ 0 w 63"/>
                <a:gd name="T7" fmla="*/ 2147483647 h 113"/>
                <a:gd name="T8" fmla="*/ 2147483647 w 63"/>
                <a:gd name="T9" fmla="*/ 2147483647 h 113"/>
                <a:gd name="T10" fmla="*/ 2147483647 w 63"/>
                <a:gd name="T11" fmla="*/ 2147483647 h 113"/>
                <a:gd name="T12" fmla="*/ 2147483647 w 63"/>
                <a:gd name="T13" fmla="*/ 0 h 113"/>
                <a:gd name="T14" fmla="*/ 2147483647 w 63"/>
                <a:gd name="T15" fmla="*/ 2147483647 h 113"/>
                <a:gd name="T16" fmla="*/ 0 60000 65536"/>
                <a:gd name="T17" fmla="*/ 0 60000 65536"/>
                <a:gd name="T18" fmla="*/ 0 60000 65536"/>
                <a:gd name="T19" fmla="*/ 0 60000 65536"/>
                <a:gd name="T20" fmla="*/ 0 60000 65536"/>
                <a:gd name="T21" fmla="*/ 0 60000 65536"/>
                <a:gd name="T22" fmla="*/ 0 60000 65536"/>
                <a:gd name="T23" fmla="*/ 0 60000 65536"/>
                <a:gd name="T24" fmla="*/ 0 w 63"/>
                <a:gd name="T25" fmla="*/ 0 h 113"/>
                <a:gd name="T26" fmla="*/ 63 w 63"/>
                <a:gd name="T27" fmla="*/ 113 h 1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3" h="113">
                  <a:moveTo>
                    <a:pt x="33" y="2"/>
                  </a:moveTo>
                  <a:cubicBezTo>
                    <a:pt x="63" y="16"/>
                    <a:pt x="51" y="72"/>
                    <a:pt x="53" y="113"/>
                  </a:cubicBezTo>
                  <a:cubicBezTo>
                    <a:pt x="41" y="111"/>
                    <a:pt x="45" y="92"/>
                    <a:pt x="45" y="78"/>
                  </a:cubicBezTo>
                  <a:cubicBezTo>
                    <a:pt x="28" y="65"/>
                    <a:pt x="16" y="48"/>
                    <a:pt x="0" y="35"/>
                  </a:cubicBezTo>
                  <a:cubicBezTo>
                    <a:pt x="1" y="34"/>
                    <a:pt x="2" y="32"/>
                    <a:pt x="2" y="29"/>
                  </a:cubicBezTo>
                  <a:cubicBezTo>
                    <a:pt x="12" y="21"/>
                    <a:pt x="21" y="12"/>
                    <a:pt x="29" y="2"/>
                  </a:cubicBezTo>
                  <a:cubicBezTo>
                    <a:pt x="29" y="0"/>
                    <a:pt x="32" y="0"/>
                    <a:pt x="33" y="0"/>
                  </a:cubicBezTo>
                  <a:cubicBezTo>
                    <a:pt x="33" y="0"/>
                    <a:pt x="33" y="1"/>
                    <a:pt x="33" y="2"/>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352" name="Freeform 1058"/>
            <p:cNvSpPr>
              <a:spLocks/>
            </p:cNvSpPr>
            <p:nvPr/>
          </p:nvSpPr>
          <p:spPr bwMode="auto">
            <a:xfrm>
              <a:off x="904875" y="2716213"/>
              <a:ext cx="273050" cy="236537"/>
            </a:xfrm>
            <a:custGeom>
              <a:avLst/>
              <a:gdLst>
                <a:gd name="T0" fmla="*/ 2147483647 w 104"/>
                <a:gd name="T1" fmla="*/ 2147483647 h 98"/>
                <a:gd name="T2" fmla="*/ 2147483647 w 104"/>
                <a:gd name="T3" fmla="*/ 2147483647 h 98"/>
                <a:gd name="T4" fmla="*/ 2147483647 w 104"/>
                <a:gd name="T5" fmla="*/ 2147483647 h 98"/>
                <a:gd name="T6" fmla="*/ 2147483647 w 104"/>
                <a:gd name="T7" fmla="*/ 2147483647 h 98"/>
                <a:gd name="T8" fmla="*/ 2147483647 w 104"/>
                <a:gd name="T9" fmla="*/ 2147483647 h 98"/>
                <a:gd name="T10" fmla="*/ 2147483647 w 104"/>
                <a:gd name="T11" fmla="*/ 2147483647 h 98"/>
                <a:gd name="T12" fmla="*/ 0 w 104"/>
                <a:gd name="T13" fmla="*/ 2147483647 h 98"/>
                <a:gd name="T14" fmla="*/ 2147483647 w 104"/>
                <a:gd name="T15" fmla="*/ 2147483647 h 98"/>
                <a:gd name="T16" fmla="*/ 2147483647 w 104"/>
                <a:gd name="T17" fmla="*/ 2147483647 h 98"/>
                <a:gd name="T18" fmla="*/ 2147483647 w 104"/>
                <a:gd name="T19" fmla="*/ 2147483647 h 98"/>
                <a:gd name="T20" fmla="*/ 2147483647 w 104"/>
                <a:gd name="T21" fmla="*/ 2147483647 h 98"/>
                <a:gd name="T22" fmla="*/ 2147483647 w 104"/>
                <a:gd name="T23" fmla="*/ 2147483647 h 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98"/>
                <a:gd name="T38" fmla="*/ 104 w 104"/>
                <a:gd name="T39" fmla="*/ 98 h 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98">
                  <a:moveTo>
                    <a:pt x="71" y="2"/>
                  </a:moveTo>
                  <a:cubicBezTo>
                    <a:pt x="72" y="15"/>
                    <a:pt x="94" y="6"/>
                    <a:pt x="104" y="9"/>
                  </a:cubicBezTo>
                  <a:cubicBezTo>
                    <a:pt x="104" y="17"/>
                    <a:pt x="104" y="25"/>
                    <a:pt x="104" y="33"/>
                  </a:cubicBezTo>
                  <a:cubicBezTo>
                    <a:pt x="94" y="46"/>
                    <a:pt x="82" y="58"/>
                    <a:pt x="69" y="69"/>
                  </a:cubicBezTo>
                  <a:cubicBezTo>
                    <a:pt x="59" y="70"/>
                    <a:pt x="44" y="66"/>
                    <a:pt x="38" y="71"/>
                  </a:cubicBezTo>
                  <a:cubicBezTo>
                    <a:pt x="33" y="74"/>
                    <a:pt x="29" y="78"/>
                    <a:pt x="26" y="82"/>
                  </a:cubicBezTo>
                  <a:cubicBezTo>
                    <a:pt x="27" y="96"/>
                    <a:pt x="15" y="98"/>
                    <a:pt x="0" y="96"/>
                  </a:cubicBezTo>
                  <a:cubicBezTo>
                    <a:pt x="5" y="89"/>
                    <a:pt x="11" y="83"/>
                    <a:pt x="18" y="78"/>
                  </a:cubicBezTo>
                  <a:cubicBezTo>
                    <a:pt x="18" y="78"/>
                    <a:pt x="19" y="78"/>
                    <a:pt x="20" y="78"/>
                  </a:cubicBezTo>
                  <a:cubicBezTo>
                    <a:pt x="24" y="72"/>
                    <a:pt x="21" y="60"/>
                    <a:pt x="22" y="51"/>
                  </a:cubicBezTo>
                  <a:cubicBezTo>
                    <a:pt x="36" y="33"/>
                    <a:pt x="55" y="20"/>
                    <a:pt x="69" y="2"/>
                  </a:cubicBezTo>
                  <a:cubicBezTo>
                    <a:pt x="69" y="0"/>
                    <a:pt x="71" y="1"/>
                    <a:pt x="71" y="2"/>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353" name="Rectangle 1065"/>
            <p:cNvSpPr>
              <a:spLocks noChangeArrowheads="1"/>
            </p:cNvSpPr>
            <p:nvPr/>
          </p:nvSpPr>
          <p:spPr bwMode="auto">
            <a:xfrm>
              <a:off x="3344863" y="3219450"/>
              <a:ext cx="629551" cy="246221"/>
            </a:xfrm>
            <a:prstGeom prst="rect">
              <a:avLst/>
            </a:prstGeom>
            <a:noFill/>
            <a:ln w="9525">
              <a:noFill/>
              <a:miter lim="800000"/>
              <a:headEnd/>
              <a:tailEnd/>
            </a:ln>
          </p:spPr>
          <p:txBody>
            <a:bodyPr wrap="none" lIns="0" tIns="0" rIns="0" bIns="0">
              <a:spAutoFit/>
            </a:bodyPr>
            <a:lstStyle/>
            <a:p>
              <a:r>
                <a:rPr lang="zh-CN" altLang="en-US">
                  <a:solidFill>
                    <a:schemeClr val="tx1"/>
                  </a:solidFill>
                  <a:latin typeface="微软雅黑" pitchFamily="34" charset="-122"/>
                  <a:ea typeface="微软雅黑" pitchFamily="34" charset="-122"/>
                </a:rPr>
                <a:t>亚一区</a:t>
              </a:r>
              <a:endParaRPr lang="en-US" altLang="zh-CN">
                <a:solidFill>
                  <a:schemeClr val="tx1"/>
                </a:solidFill>
                <a:latin typeface="微软雅黑" pitchFamily="34" charset="-122"/>
                <a:ea typeface="微软雅黑" pitchFamily="34" charset="-122"/>
              </a:endParaRPr>
            </a:p>
          </p:txBody>
        </p:sp>
        <p:sp>
          <p:nvSpPr>
            <p:cNvPr id="51354" name="Oval 1068"/>
            <p:cNvSpPr>
              <a:spLocks noChangeArrowheads="1"/>
            </p:cNvSpPr>
            <p:nvPr/>
          </p:nvSpPr>
          <p:spPr bwMode="auto">
            <a:xfrm>
              <a:off x="4346575" y="2447925"/>
              <a:ext cx="69850" cy="65088"/>
            </a:xfrm>
            <a:prstGeom prst="ellipse">
              <a:avLst/>
            </a:prstGeom>
            <a:solidFill>
              <a:srgbClr val="C00000"/>
            </a:solidFill>
            <a:ln w="9525">
              <a:noFill/>
              <a:round/>
              <a:headEnd/>
              <a:tailEnd/>
            </a:ln>
          </p:spPr>
          <p:txBody>
            <a:bodyPr/>
            <a:lstStyle/>
            <a:p>
              <a:endParaRPr lang="zh-CN" altLang="en-US" sz="2000">
                <a:solidFill>
                  <a:schemeClr val="tx1"/>
                </a:solidFill>
                <a:ea typeface="微软雅黑" pitchFamily="34" charset="-122"/>
              </a:endParaRPr>
            </a:p>
          </p:txBody>
        </p:sp>
        <p:sp>
          <p:nvSpPr>
            <p:cNvPr id="51355" name="Rectangle 1069"/>
            <p:cNvSpPr>
              <a:spLocks noChangeArrowheads="1"/>
            </p:cNvSpPr>
            <p:nvPr/>
          </p:nvSpPr>
          <p:spPr bwMode="auto">
            <a:xfrm>
              <a:off x="4081463" y="2536825"/>
              <a:ext cx="419701" cy="246221"/>
            </a:xfrm>
            <a:prstGeom prst="rect">
              <a:avLst/>
            </a:prstGeom>
            <a:noFill/>
            <a:ln w="9525">
              <a:noFill/>
              <a:miter lim="800000"/>
              <a:headEnd/>
              <a:tailEnd/>
            </a:ln>
          </p:spPr>
          <p:txBody>
            <a:bodyPr wrap="none" lIns="0" tIns="0" rIns="0" bIns="0">
              <a:spAutoFit/>
            </a:bodyPr>
            <a:lstStyle/>
            <a:p>
              <a:r>
                <a:rPr lang="zh-CN" altLang="en-US">
                  <a:solidFill>
                    <a:schemeClr val="tx1"/>
                  </a:solidFill>
                  <a:latin typeface="微软雅黑" pitchFamily="34" charset="-122"/>
                  <a:ea typeface="微软雅黑" pitchFamily="34" charset="-122"/>
                </a:rPr>
                <a:t>中国</a:t>
              </a:r>
            </a:p>
          </p:txBody>
        </p:sp>
        <p:sp>
          <p:nvSpPr>
            <p:cNvPr id="51356" name="Rectangle 1064"/>
            <p:cNvSpPr>
              <a:spLocks noChangeArrowheads="1"/>
            </p:cNvSpPr>
            <p:nvPr/>
          </p:nvSpPr>
          <p:spPr bwMode="auto">
            <a:xfrm>
              <a:off x="4375150" y="4319588"/>
              <a:ext cx="629551" cy="246221"/>
            </a:xfrm>
            <a:prstGeom prst="rect">
              <a:avLst/>
            </a:prstGeom>
            <a:noFill/>
            <a:ln w="9525">
              <a:noFill/>
              <a:miter lim="800000"/>
              <a:headEnd/>
              <a:tailEnd/>
            </a:ln>
          </p:spPr>
          <p:txBody>
            <a:bodyPr wrap="none" lIns="0" tIns="0" rIns="0" bIns="0">
              <a:spAutoFit/>
            </a:bodyPr>
            <a:lstStyle/>
            <a:p>
              <a:r>
                <a:rPr lang="zh-CN" altLang="en-US">
                  <a:solidFill>
                    <a:schemeClr val="tx1"/>
                  </a:solidFill>
                  <a:latin typeface="微软雅黑" pitchFamily="34" charset="-122"/>
                  <a:ea typeface="微软雅黑" pitchFamily="34" charset="-122"/>
                </a:rPr>
                <a:t>亚二区</a:t>
              </a:r>
              <a:endParaRPr lang="en-US" altLang="zh-CN">
                <a:solidFill>
                  <a:schemeClr val="tx1"/>
                </a:solidFill>
                <a:latin typeface="微软雅黑" pitchFamily="34" charset="-122"/>
                <a:ea typeface="微软雅黑" pitchFamily="34" charset="-122"/>
              </a:endParaRPr>
            </a:p>
          </p:txBody>
        </p:sp>
        <p:sp>
          <p:nvSpPr>
            <p:cNvPr id="51357" name="Rectangle 1072"/>
            <p:cNvSpPr>
              <a:spLocks noChangeArrowheads="1"/>
            </p:cNvSpPr>
            <p:nvPr/>
          </p:nvSpPr>
          <p:spPr bwMode="auto">
            <a:xfrm>
              <a:off x="2728913" y="1878013"/>
              <a:ext cx="839401" cy="246221"/>
            </a:xfrm>
            <a:prstGeom prst="rect">
              <a:avLst/>
            </a:prstGeom>
            <a:noFill/>
            <a:ln w="9525">
              <a:noFill/>
              <a:miter lim="800000"/>
              <a:headEnd/>
              <a:tailEnd/>
            </a:ln>
          </p:spPr>
          <p:txBody>
            <a:bodyPr wrap="none" lIns="0" tIns="0" rIns="0" bIns="0">
              <a:spAutoFit/>
            </a:bodyPr>
            <a:lstStyle/>
            <a:p>
              <a:r>
                <a:rPr lang="zh-CN" altLang="en-US">
                  <a:solidFill>
                    <a:schemeClr val="tx1"/>
                  </a:solidFill>
                  <a:latin typeface="微软雅黑" pitchFamily="34" charset="-122"/>
                  <a:ea typeface="微软雅黑" pitchFamily="34" charset="-122"/>
                </a:rPr>
                <a:t>独联体区</a:t>
              </a:r>
              <a:endParaRPr lang="en-US" altLang="zh-CN">
                <a:solidFill>
                  <a:schemeClr val="tx1"/>
                </a:solidFill>
                <a:latin typeface="微软雅黑" pitchFamily="34" charset="-122"/>
                <a:ea typeface="微软雅黑" pitchFamily="34" charset="-122"/>
              </a:endParaRPr>
            </a:p>
          </p:txBody>
        </p:sp>
        <p:sp>
          <p:nvSpPr>
            <p:cNvPr id="51358" name="Oval 1074"/>
            <p:cNvSpPr>
              <a:spLocks noChangeArrowheads="1"/>
            </p:cNvSpPr>
            <p:nvPr/>
          </p:nvSpPr>
          <p:spPr bwMode="auto">
            <a:xfrm>
              <a:off x="4235450" y="3746500"/>
              <a:ext cx="73025" cy="65088"/>
            </a:xfrm>
            <a:prstGeom prst="ellipse">
              <a:avLst/>
            </a:pr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359" name="Rectangle 1090"/>
            <p:cNvSpPr>
              <a:spLocks noChangeArrowheads="1"/>
            </p:cNvSpPr>
            <p:nvPr/>
          </p:nvSpPr>
          <p:spPr bwMode="auto">
            <a:xfrm>
              <a:off x="7572375" y="2033588"/>
              <a:ext cx="629551" cy="246221"/>
            </a:xfrm>
            <a:prstGeom prst="rect">
              <a:avLst/>
            </a:prstGeom>
            <a:noFill/>
            <a:ln w="9525">
              <a:noFill/>
              <a:miter lim="800000"/>
              <a:headEnd/>
              <a:tailEnd/>
            </a:ln>
          </p:spPr>
          <p:txBody>
            <a:bodyPr wrap="none" lIns="0" tIns="0" rIns="0" bIns="0">
              <a:spAutoFit/>
            </a:bodyPr>
            <a:lstStyle/>
            <a:p>
              <a:r>
                <a:rPr lang="zh-CN" altLang="en-US">
                  <a:solidFill>
                    <a:schemeClr val="tx1"/>
                  </a:solidFill>
                  <a:latin typeface="微软雅黑" pitchFamily="34" charset="-122"/>
                  <a:ea typeface="微软雅黑" pitchFamily="34" charset="-122"/>
                </a:rPr>
                <a:t>欧美区</a:t>
              </a:r>
              <a:endParaRPr lang="en-US" altLang="zh-CN">
                <a:solidFill>
                  <a:schemeClr val="tx1"/>
                </a:solidFill>
                <a:latin typeface="微软雅黑" pitchFamily="34" charset="-122"/>
                <a:ea typeface="微软雅黑" pitchFamily="34" charset="-122"/>
              </a:endParaRPr>
            </a:p>
          </p:txBody>
        </p:sp>
        <p:sp>
          <p:nvSpPr>
            <p:cNvPr id="51360" name="Rectangle 1090"/>
            <p:cNvSpPr>
              <a:spLocks noChangeArrowheads="1"/>
            </p:cNvSpPr>
            <p:nvPr/>
          </p:nvSpPr>
          <p:spPr bwMode="auto">
            <a:xfrm>
              <a:off x="7213600" y="3094038"/>
              <a:ext cx="629551" cy="246221"/>
            </a:xfrm>
            <a:prstGeom prst="rect">
              <a:avLst/>
            </a:prstGeom>
            <a:noFill/>
            <a:ln w="9525">
              <a:noFill/>
              <a:miter lim="800000"/>
              <a:headEnd/>
              <a:tailEnd/>
            </a:ln>
          </p:spPr>
          <p:txBody>
            <a:bodyPr wrap="none" lIns="0" tIns="0" rIns="0" bIns="0">
              <a:spAutoFit/>
            </a:bodyPr>
            <a:lstStyle/>
            <a:p>
              <a:r>
                <a:rPr lang="zh-CN" altLang="en-US">
                  <a:solidFill>
                    <a:schemeClr val="tx1"/>
                  </a:solidFill>
                  <a:latin typeface="微软雅黑" pitchFamily="34" charset="-122"/>
                  <a:ea typeface="微软雅黑" pitchFamily="34" charset="-122"/>
                </a:rPr>
                <a:t>美一区</a:t>
              </a:r>
              <a:endParaRPr lang="en-US" altLang="zh-CN">
                <a:solidFill>
                  <a:schemeClr val="tx1"/>
                </a:solidFill>
                <a:latin typeface="微软雅黑" pitchFamily="34" charset="-122"/>
                <a:ea typeface="微软雅黑" pitchFamily="34" charset="-122"/>
              </a:endParaRPr>
            </a:p>
          </p:txBody>
        </p:sp>
        <p:sp>
          <p:nvSpPr>
            <p:cNvPr id="51361" name="Rectangle 1090"/>
            <p:cNvSpPr>
              <a:spLocks noChangeArrowheads="1"/>
            </p:cNvSpPr>
            <p:nvPr/>
          </p:nvSpPr>
          <p:spPr bwMode="auto">
            <a:xfrm>
              <a:off x="8483600" y="4359275"/>
              <a:ext cx="629551" cy="246221"/>
            </a:xfrm>
            <a:prstGeom prst="rect">
              <a:avLst/>
            </a:prstGeom>
            <a:noFill/>
            <a:ln w="9525">
              <a:noFill/>
              <a:miter lim="800000"/>
              <a:headEnd/>
              <a:tailEnd/>
            </a:ln>
          </p:spPr>
          <p:txBody>
            <a:bodyPr wrap="none" lIns="0" tIns="0" rIns="0" bIns="0">
              <a:spAutoFit/>
            </a:bodyPr>
            <a:lstStyle/>
            <a:p>
              <a:r>
                <a:rPr lang="zh-CN" altLang="en-US">
                  <a:solidFill>
                    <a:schemeClr val="tx1"/>
                  </a:solidFill>
                  <a:latin typeface="微软雅黑" pitchFamily="34" charset="-122"/>
                  <a:ea typeface="微软雅黑" pitchFamily="34" charset="-122"/>
                </a:rPr>
                <a:t>美二区</a:t>
              </a:r>
              <a:endParaRPr lang="en-US" altLang="zh-CN">
                <a:solidFill>
                  <a:schemeClr val="tx1"/>
                </a:solidFill>
                <a:latin typeface="微软雅黑" pitchFamily="34" charset="-122"/>
                <a:ea typeface="微软雅黑" pitchFamily="34" charset="-122"/>
              </a:endParaRPr>
            </a:p>
          </p:txBody>
        </p:sp>
        <p:sp>
          <p:nvSpPr>
            <p:cNvPr id="51362" name="Freeform 5"/>
            <p:cNvSpPr>
              <a:spLocks/>
            </p:cNvSpPr>
            <p:nvPr/>
          </p:nvSpPr>
          <p:spPr bwMode="auto">
            <a:xfrm>
              <a:off x="4594225" y="2981325"/>
              <a:ext cx="131763" cy="176213"/>
            </a:xfrm>
            <a:custGeom>
              <a:avLst/>
              <a:gdLst>
                <a:gd name="T0" fmla="*/ 971678 w 1330"/>
                <a:gd name="T1" fmla="*/ 0 h 2285"/>
                <a:gd name="T2" fmla="*/ 971678 w 1330"/>
                <a:gd name="T3" fmla="*/ 0 h 2285"/>
                <a:gd name="T4" fmla="*/ 971678 w 1330"/>
                <a:gd name="T5" fmla="*/ 0 h 2285"/>
                <a:gd name="T6" fmla="*/ 971678 w 1330"/>
                <a:gd name="T7" fmla="*/ 0 h 2285"/>
                <a:gd name="T8" fmla="*/ 971678 w 1330"/>
                <a:gd name="T9" fmla="*/ 0 h 2285"/>
                <a:gd name="T10" fmla="*/ 971678 w 1330"/>
                <a:gd name="T11" fmla="*/ 0 h 2285"/>
                <a:gd name="T12" fmla="*/ 971678 w 1330"/>
                <a:gd name="T13" fmla="*/ 0 h 2285"/>
                <a:gd name="T14" fmla="*/ 971678 w 1330"/>
                <a:gd name="T15" fmla="*/ 0 h 2285"/>
                <a:gd name="T16" fmla="*/ 971678 w 1330"/>
                <a:gd name="T17" fmla="*/ 0 h 2285"/>
                <a:gd name="T18" fmla="*/ 0 w 1330"/>
                <a:gd name="T19" fmla="*/ 0 h 2285"/>
                <a:gd name="T20" fmla="*/ 0 w 1330"/>
                <a:gd name="T21" fmla="*/ 0 h 2285"/>
                <a:gd name="T22" fmla="*/ 0 w 1330"/>
                <a:gd name="T23" fmla="*/ 0 h 2285"/>
                <a:gd name="T24" fmla="*/ 0 w 1330"/>
                <a:gd name="T25" fmla="*/ 0 h 2285"/>
                <a:gd name="T26" fmla="*/ 0 w 1330"/>
                <a:gd name="T27" fmla="*/ 0 h 2285"/>
                <a:gd name="T28" fmla="*/ 0 w 1330"/>
                <a:gd name="T29" fmla="*/ 0 h 2285"/>
                <a:gd name="T30" fmla="*/ 0 w 1330"/>
                <a:gd name="T31" fmla="*/ 0 h 2285"/>
                <a:gd name="T32" fmla="*/ 0 w 1330"/>
                <a:gd name="T33" fmla="*/ 457922 h 2285"/>
                <a:gd name="T34" fmla="*/ 0 w 1330"/>
                <a:gd name="T35" fmla="*/ 457922 h 2285"/>
                <a:gd name="T36" fmla="*/ 971678 w 1330"/>
                <a:gd name="T37" fmla="*/ 457922 h 2285"/>
                <a:gd name="T38" fmla="*/ 971678 w 1330"/>
                <a:gd name="T39" fmla="*/ 457922 h 2285"/>
                <a:gd name="T40" fmla="*/ 971678 w 1330"/>
                <a:gd name="T41" fmla="*/ 457922 h 2285"/>
                <a:gd name="T42" fmla="*/ 971678 w 1330"/>
                <a:gd name="T43" fmla="*/ 457922 h 2285"/>
                <a:gd name="T44" fmla="*/ 971678 w 1330"/>
                <a:gd name="T45" fmla="*/ 457922 h 2285"/>
                <a:gd name="T46" fmla="*/ 971678 w 1330"/>
                <a:gd name="T47" fmla="*/ 457922 h 2285"/>
                <a:gd name="T48" fmla="*/ 971678 w 1330"/>
                <a:gd name="T49" fmla="*/ 457922 h 2285"/>
                <a:gd name="T50" fmla="*/ 971678 w 1330"/>
                <a:gd name="T51" fmla="*/ 0 h 2285"/>
                <a:gd name="T52" fmla="*/ 971678 w 1330"/>
                <a:gd name="T53" fmla="*/ 0 h 2285"/>
                <a:gd name="T54" fmla="*/ 971678 w 1330"/>
                <a:gd name="T55" fmla="*/ 0 h 2285"/>
                <a:gd name="T56" fmla="*/ 971678 w 1330"/>
                <a:gd name="T57" fmla="*/ 0 h 2285"/>
                <a:gd name="T58" fmla="*/ 971678 w 1330"/>
                <a:gd name="T59" fmla="*/ 0 h 2285"/>
                <a:gd name="T60" fmla="*/ 971678 w 1330"/>
                <a:gd name="T61" fmla="*/ 0 h 2285"/>
                <a:gd name="T62" fmla="*/ 1943356 w 1330"/>
                <a:gd name="T63" fmla="*/ 0 h 2285"/>
                <a:gd name="T64" fmla="*/ 1943356 w 1330"/>
                <a:gd name="T65" fmla="*/ 0 h 2285"/>
                <a:gd name="T66" fmla="*/ 1943356 w 1330"/>
                <a:gd name="T67" fmla="*/ 0 h 2285"/>
                <a:gd name="T68" fmla="*/ 1943356 w 1330"/>
                <a:gd name="T69" fmla="*/ 0 h 2285"/>
                <a:gd name="T70" fmla="*/ 1943356 w 1330"/>
                <a:gd name="T71" fmla="*/ 0 h 2285"/>
                <a:gd name="T72" fmla="*/ 1943356 w 1330"/>
                <a:gd name="T73" fmla="*/ 0 h 2285"/>
                <a:gd name="T74" fmla="*/ 971678 w 1330"/>
                <a:gd name="T75" fmla="*/ 0 h 2285"/>
                <a:gd name="T76" fmla="*/ 971678 w 1330"/>
                <a:gd name="T77" fmla="*/ 0 h 228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30"/>
                <a:gd name="T118" fmla="*/ 0 h 2285"/>
                <a:gd name="T119" fmla="*/ 1330 w 1330"/>
                <a:gd name="T120" fmla="*/ 2285 h 228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30" h="2285">
                  <a:moveTo>
                    <a:pt x="1069" y="1"/>
                  </a:moveTo>
                  <a:lnTo>
                    <a:pt x="972" y="13"/>
                  </a:lnTo>
                  <a:lnTo>
                    <a:pt x="924" y="56"/>
                  </a:lnTo>
                  <a:lnTo>
                    <a:pt x="748" y="99"/>
                  </a:lnTo>
                  <a:lnTo>
                    <a:pt x="724" y="146"/>
                  </a:lnTo>
                  <a:lnTo>
                    <a:pt x="655" y="240"/>
                  </a:lnTo>
                  <a:lnTo>
                    <a:pt x="597" y="340"/>
                  </a:lnTo>
                  <a:lnTo>
                    <a:pt x="604" y="478"/>
                  </a:lnTo>
                  <a:lnTo>
                    <a:pt x="527" y="635"/>
                  </a:lnTo>
                  <a:lnTo>
                    <a:pt x="340" y="921"/>
                  </a:lnTo>
                  <a:lnTo>
                    <a:pt x="214" y="1127"/>
                  </a:lnTo>
                  <a:lnTo>
                    <a:pt x="94" y="1341"/>
                  </a:lnTo>
                  <a:lnTo>
                    <a:pt x="23" y="1469"/>
                  </a:lnTo>
                  <a:lnTo>
                    <a:pt x="2" y="1530"/>
                  </a:lnTo>
                  <a:lnTo>
                    <a:pt x="0" y="1731"/>
                  </a:lnTo>
                  <a:lnTo>
                    <a:pt x="46" y="1870"/>
                  </a:lnTo>
                  <a:lnTo>
                    <a:pt x="113" y="1928"/>
                  </a:lnTo>
                  <a:lnTo>
                    <a:pt x="262" y="2122"/>
                  </a:lnTo>
                  <a:lnTo>
                    <a:pt x="410" y="2245"/>
                  </a:lnTo>
                  <a:lnTo>
                    <a:pt x="520" y="2285"/>
                  </a:lnTo>
                  <a:lnTo>
                    <a:pt x="576" y="2212"/>
                  </a:lnTo>
                  <a:lnTo>
                    <a:pt x="562" y="2117"/>
                  </a:lnTo>
                  <a:lnTo>
                    <a:pt x="571" y="2086"/>
                  </a:lnTo>
                  <a:lnTo>
                    <a:pt x="619" y="2025"/>
                  </a:lnTo>
                  <a:lnTo>
                    <a:pt x="708" y="1967"/>
                  </a:lnTo>
                  <a:lnTo>
                    <a:pt x="1017" y="1503"/>
                  </a:lnTo>
                  <a:lnTo>
                    <a:pt x="1142" y="1289"/>
                  </a:lnTo>
                  <a:lnTo>
                    <a:pt x="1166" y="1142"/>
                  </a:lnTo>
                  <a:lnTo>
                    <a:pt x="1158" y="995"/>
                  </a:lnTo>
                  <a:lnTo>
                    <a:pt x="1136" y="802"/>
                  </a:lnTo>
                  <a:lnTo>
                    <a:pt x="1135" y="694"/>
                  </a:lnTo>
                  <a:lnTo>
                    <a:pt x="1169" y="541"/>
                  </a:lnTo>
                  <a:lnTo>
                    <a:pt x="1195" y="515"/>
                  </a:lnTo>
                  <a:lnTo>
                    <a:pt x="1260" y="410"/>
                  </a:lnTo>
                  <a:lnTo>
                    <a:pt x="1330" y="310"/>
                  </a:lnTo>
                  <a:lnTo>
                    <a:pt x="1299" y="184"/>
                  </a:lnTo>
                  <a:lnTo>
                    <a:pt x="1241" y="72"/>
                  </a:lnTo>
                  <a:lnTo>
                    <a:pt x="1145" y="0"/>
                  </a:lnTo>
                  <a:lnTo>
                    <a:pt x="1069" y="1"/>
                  </a:lnTo>
                  <a:close/>
                </a:path>
              </a:pathLst>
            </a:custGeom>
            <a:solidFill>
              <a:srgbClr val="CC99FF"/>
            </a:solidFill>
            <a:ln w="12700">
              <a:noFill/>
              <a:round/>
              <a:headEnd/>
              <a:tailEnd/>
            </a:ln>
          </p:spPr>
          <p:txBody>
            <a:bodyPr lIns="91165" tIns="45582" rIns="91165" bIns="45582" anchor="ctr"/>
            <a:lstStyle/>
            <a:p>
              <a:endParaRPr lang="zh-CN" altLang="en-US" sz="2000">
                <a:solidFill>
                  <a:schemeClr val="tx1"/>
                </a:solidFill>
                <a:ea typeface="微软雅黑" pitchFamily="34" charset="-122"/>
              </a:endParaRPr>
            </a:p>
          </p:txBody>
        </p:sp>
        <p:sp>
          <p:nvSpPr>
            <p:cNvPr id="51363" name="Rectangle 1090"/>
            <p:cNvSpPr>
              <a:spLocks noChangeArrowheads="1"/>
            </p:cNvSpPr>
            <p:nvPr/>
          </p:nvSpPr>
          <p:spPr bwMode="auto">
            <a:xfrm>
              <a:off x="1127125" y="1855788"/>
              <a:ext cx="629551" cy="246221"/>
            </a:xfrm>
            <a:prstGeom prst="rect">
              <a:avLst/>
            </a:prstGeom>
            <a:noFill/>
            <a:ln w="9525">
              <a:noFill/>
              <a:miter lim="800000"/>
              <a:headEnd/>
              <a:tailEnd/>
            </a:ln>
          </p:spPr>
          <p:txBody>
            <a:bodyPr wrap="none" lIns="0" tIns="0" rIns="0" bIns="0">
              <a:spAutoFit/>
            </a:bodyPr>
            <a:lstStyle/>
            <a:p>
              <a:r>
                <a:rPr lang="zh-CN" altLang="en-US">
                  <a:solidFill>
                    <a:schemeClr val="tx1"/>
                  </a:solidFill>
                  <a:latin typeface="微软雅黑" pitchFamily="34" charset="-122"/>
                  <a:ea typeface="微软雅黑" pitchFamily="34" charset="-122"/>
                </a:rPr>
                <a:t>欧美区</a:t>
              </a:r>
              <a:endParaRPr lang="en-US" altLang="zh-CN">
                <a:solidFill>
                  <a:schemeClr val="tx1"/>
                </a:solidFill>
                <a:latin typeface="微软雅黑" pitchFamily="34" charset="-122"/>
                <a:ea typeface="微软雅黑" pitchFamily="34" charset="-122"/>
              </a:endParaRPr>
            </a:p>
          </p:txBody>
        </p:sp>
        <p:sp>
          <p:nvSpPr>
            <p:cNvPr id="51364" name="Freeform 1038"/>
            <p:cNvSpPr>
              <a:spLocks/>
            </p:cNvSpPr>
            <p:nvPr/>
          </p:nvSpPr>
          <p:spPr bwMode="auto">
            <a:xfrm>
              <a:off x="3297238" y="3165475"/>
              <a:ext cx="9525" cy="106363"/>
            </a:xfrm>
            <a:custGeom>
              <a:avLst/>
              <a:gdLst>
                <a:gd name="T0" fmla="*/ 2147483647 w 4"/>
                <a:gd name="T1" fmla="*/ 0 h 44"/>
                <a:gd name="T2" fmla="*/ 2147483647 w 4"/>
                <a:gd name="T3" fmla="*/ 2147483647 h 44"/>
                <a:gd name="T4" fmla="*/ 2147483647 w 4"/>
                <a:gd name="T5" fmla="*/ 0 h 44"/>
                <a:gd name="T6" fmla="*/ 0 60000 65536"/>
                <a:gd name="T7" fmla="*/ 0 60000 65536"/>
                <a:gd name="T8" fmla="*/ 0 60000 65536"/>
                <a:gd name="T9" fmla="*/ 0 w 4"/>
                <a:gd name="T10" fmla="*/ 0 h 44"/>
                <a:gd name="T11" fmla="*/ 4 w 4"/>
                <a:gd name="T12" fmla="*/ 44 h 44"/>
              </a:gdLst>
              <a:ahLst/>
              <a:cxnLst>
                <a:cxn ang="T6">
                  <a:pos x="T0" y="T1"/>
                </a:cxn>
                <a:cxn ang="T7">
                  <a:pos x="T2" y="T3"/>
                </a:cxn>
                <a:cxn ang="T8">
                  <a:pos x="T4" y="T5"/>
                </a:cxn>
              </a:cxnLst>
              <a:rect l="T9" t="T10" r="T11" b="T12"/>
              <a:pathLst>
                <a:path w="4" h="44">
                  <a:moveTo>
                    <a:pt x="4" y="0"/>
                  </a:moveTo>
                  <a:cubicBezTo>
                    <a:pt x="4" y="15"/>
                    <a:pt x="4" y="30"/>
                    <a:pt x="4" y="44"/>
                  </a:cubicBezTo>
                  <a:cubicBezTo>
                    <a:pt x="0" y="35"/>
                    <a:pt x="0" y="10"/>
                    <a:pt x="4"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365" name="Freeform 971"/>
            <p:cNvSpPr>
              <a:spLocks/>
            </p:cNvSpPr>
            <p:nvPr/>
          </p:nvSpPr>
          <p:spPr bwMode="auto">
            <a:xfrm>
              <a:off x="1916113" y="2851150"/>
              <a:ext cx="352425" cy="309563"/>
            </a:xfrm>
            <a:custGeom>
              <a:avLst/>
              <a:gdLst>
                <a:gd name="T0" fmla="*/ 2147483647 w 134"/>
                <a:gd name="T1" fmla="*/ 2147483647 h 127"/>
                <a:gd name="T2" fmla="*/ 2147483647 w 134"/>
                <a:gd name="T3" fmla="*/ 2147483647 h 127"/>
                <a:gd name="T4" fmla="*/ 2147483647 w 134"/>
                <a:gd name="T5" fmla="*/ 2147483647 h 127"/>
                <a:gd name="T6" fmla="*/ 2147483647 w 134"/>
                <a:gd name="T7" fmla="*/ 2147483647 h 127"/>
                <a:gd name="T8" fmla="*/ 2147483647 w 134"/>
                <a:gd name="T9" fmla="*/ 2147483647 h 127"/>
                <a:gd name="T10" fmla="*/ 2147483647 w 134"/>
                <a:gd name="T11" fmla="*/ 2147483647 h 127"/>
                <a:gd name="T12" fmla="*/ 2147483647 w 134"/>
                <a:gd name="T13" fmla="*/ 2147483647 h 127"/>
                <a:gd name="T14" fmla="*/ 2147483647 w 134"/>
                <a:gd name="T15" fmla="*/ 2147483647 h 127"/>
                <a:gd name="T16" fmla="*/ 2147483647 w 134"/>
                <a:gd name="T17" fmla="*/ 2147483647 h 127"/>
                <a:gd name="T18" fmla="*/ 2147483647 w 134"/>
                <a:gd name="T19" fmla="*/ 2147483647 h 127"/>
                <a:gd name="T20" fmla="*/ 2147483647 w 134"/>
                <a:gd name="T21" fmla="*/ 2147483647 h 127"/>
                <a:gd name="T22" fmla="*/ 2147483647 w 134"/>
                <a:gd name="T23" fmla="*/ 2147483647 h 127"/>
                <a:gd name="T24" fmla="*/ 2147483647 w 134"/>
                <a:gd name="T25" fmla="*/ 0 h 127"/>
                <a:gd name="T26" fmla="*/ 2147483647 w 134"/>
                <a:gd name="T27" fmla="*/ 2147483647 h 1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4"/>
                <a:gd name="T43" fmla="*/ 0 h 127"/>
                <a:gd name="T44" fmla="*/ 134 w 134"/>
                <a:gd name="T45" fmla="*/ 127 h 1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4" h="127">
                  <a:moveTo>
                    <a:pt x="105" y="29"/>
                  </a:moveTo>
                  <a:cubicBezTo>
                    <a:pt x="106" y="29"/>
                    <a:pt x="107" y="29"/>
                    <a:pt x="107" y="29"/>
                  </a:cubicBezTo>
                  <a:cubicBezTo>
                    <a:pt x="107" y="31"/>
                    <a:pt x="101" y="38"/>
                    <a:pt x="101" y="33"/>
                  </a:cubicBezTo>
                  <a:cubicBezTo>
                    <a:pt x="99" y="28"/>
                    <a:pt x="93" y="27"/>
                    <a:pt x="92" y="22"/>
                  </a:cubicBezTo>
                  <a:cubicBezTo>
                    <a:pt x="88" y="11"/>
                    <a:pt x="72" y="30"/>
                    <a:pt x="76" y="33"/>
                  </a:cubicBezTo>
                  <a:cubicBezTo>
                    <a:pt x="87" y="47"/>
                    <a:pt x="101" y="57"/>
                    <a:pt x="112" y="71"/>
                  </a:cubicBezTo>
                  <a:cubicBezTo>
                    <a:pt x="113" y="79"/>
                    <a:pt x="109" y="93"/>
                    <a:pt x="114" y="98"/>
                  </a:cubicBezTo>
                  <a:cubicBezTo>
                    <a:pt x="119" y="106"/>
                    <a:pt x="129" y="111"/>
                    <a:pt x="134" y="120"/>
                  </a:cubicBezTo>
                  <a:cubicBezTo>
                    <a:pt x="114" y="120"/>
                    <a:pt x="96" y="120"/>
                    <a:pt x="69" y="120"/>
                  </a:cubicBezTo>
                  <a:cubicBezTo>
                    <a:pt x="56" y="120"/>
                    <a:pt x="14" y="127"/>
                    <a:pt x="7" y="118"/>
                  </a:cubicBezTo>
                  <a:cubicBezTo>
                    <a:pt x="0" y="109"/>
                    <a:pt x="7" y="75"/>
                    <a:pt x="7" y="62"/>
                  </a:cubicBezTo>
                  <a:cubicBezTo>
                    <a:pt x="7" y="39"/>
                    <a:pt x="5" y="21"/>
                    <a:pt x="9" y="6"/>
                  </a:cubicBezTo>
                  <a:cubicBezTo>
                    <a:pt x="37" y="10"/>
                    <a:pt x="51" y="1"/>
                    <a:pt x="74" y="0"/>
                  </a:cubicBezTo>
                  <a:cubicBezTo>
                    <a:pt x="86" y="8"/>
                    <a:pt x="93" y="20"/>
                    <a:pt x="105" y="29"/>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366" name="Freeform 973"/>
            <p:cNvSpPr>
              <a:spLocks/>
            </p:cNvSpPr>
            <p:nvPr/>
          </p:nvSpPr>
          <p:spPr bwMode="auto">
            <a:xfrm>
              <a:off x="1501775" y="2817813"/>
              <a:ext cx="417513" cy="422275"/>
            </a:xfrm>
            <a:custGeom>
              <a:avLst/>
              <a:gdLst>
                <a:gd name="T0" fmla="*/ 2147483647 w 159"/>
                <a:gd name="T1" fmla="*/ 2147483647 h 174"/>
                <a:gd name="T2" fmla="*/ 2147483647 w 159"/>
                <a:gd name="T3" fmla="*/ 2147483647 h 174"/>
                <a:gd name="T4" fmla="*/ 0 w 159"/>
                <a:gd name="T5" fmla="*/ 2147483647 h 174"/>
                <a:gd name="T6" fmla="*/ 0 w 159"/>
                <a:gd name="T7" fmla="*/ 2147483647 h 174"/>
                <a:gd name="T8" fmla="*/ 2147483647 w 159"/>
                <a:gd name="T9" fmla="*/ 2147483647 h 174"/>
                <a:gd name="T10" fmla="*/ 2147483647 w 159"/>
                <a:gd name="T11" fmla="*/ 2147483647 h 174"/>
                <a:gd name="T12" fmla="*/ 2147483647 w 159"/>
                <a:gd name="T13" fmla="*/ 2147483647 h 174"/>
                <a:gd name="T14" fmla="*/ 2147483647 w 159"/>
                <a:gd name="T15" fmla="*/ 2147483647 h 174"/>
                <a:gd name="T16" fmla="*/ 2147483647 w 159"/>
                <a:gd name="T17" fmla="*/ 2147483647 h 174"/>
                <a:gd name="T18" fmla="*/ 2147483647 w 159"/>
                <a:gd name="T19" fmla="*/ 2147483647 h 174"/>
                <a:gd name="T20" fmla="*/ 2147483647 w 159"/>
                <a:gd name="T21" fmla="*/ 2147483647 h 174"/>
                <a:gd name="T22" fmla="*/ 2147483647 w 159"/>
                <a:gd name="T23" fmla="*/ 2147483647 h 174"/>
                <a:gd name="T24" fmla="*/ 2147483647 w 159"/>
                <a:gd name="T25" fmla="*/ 0 h 174"/>
                <a:gd name="T26" fmla="*/ 2147483647 w 159"/>
                <a:gd name="T27" fmla="*/ 0 h 174"/>
                <a:gd name="T28" fmla="*/ 2147483647 w 159"/>
                <a:gd name="T29" fmla="*/ 2147483647 h 174"/>
                <a:gd name="T30" fmla="*/ 2147483647 w 159"/>
                <a:gd name="T31" fmla="*/ 2147483647 h 174"/>
                <a:gd name="T32" fmla="*/ 2147483647 w 159"/>
                <a:gd name="T33" fmla="*/ 2147483647 h 174"/>
                <a:gd name="T34" fmla="*/ 2147483647 w 159"/>
                <a:gd name="T35" fmla="*/ 2147483647 h 174"/>
                <a:gd name="T36" fmla="*/ 2147483647 w 159"/>
                <a:gd name="T37" fmla="*/ 2147483647 h 174"/>
                <a:gd name="T38" fmla="*/ 2147483647 w 159"/>
                <a:gd name="T39" fmla="*/ 2147483647 h 174"/>
                <a:gd name="T40" fmla="*/ 2147483647 w 159"/>
                <a:gd name="T41" fmla="*/ 2147483647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174"/>
                <a:gd name="T65" fmla="*/ 159 w 159"/>
                <a:gd name="T66" fmla="*/ 174 h 1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174">
                  <a:moveTo>
                    <a:pt x="45" y="134"/>
                  </a:moveTo>
                  <a:cubicBezTo>
                    <a:pt x="44" y="136"/>
                    <a:pt x="42" y="135"/>
                    <a:pt x="42" y="134"/>
                  </a:cubicBezTo>
                  <a:cubicBezTo>
                    <a:pt x="28" y="118"/>
                    <a:pt x="14" y="103"/>
                    <a:pt x="0" y="87"/>
                  </a:cubicBezTo>
                  <a:cubicBezTo>
                    <a:pt x="0" y="65"/>
                    <a:pt x="0" y="43"/>
                    <a:pt x="0" y="20"/>
                  </a:cubicBezTo>
                  <a:cubicBezTo>
                    <a:pt x="6" y="14"/>
                    <a:pt x="11" y="7"/>
                    <a:pt x="18" y="2"/>
                  </a:cubicBezTo>
                  <a:cubicBezTo>
                    <a:pt x="29" y="2"/>
                    <a:pt x="40" y="2"/>
                    <a:pt x="51" y="2"/>
                  </a:cubicBezTo>
                  <a:cubicBezTo>
                    <a:pt x="58" y="7"/>
                    <a:pt x="63" y="12"/>
                    <a:pt x="67" y="18"/>
                  </a:cubicBezTo>
                  <a:cubicBezTo>
                    <a:pt x="67" y="19"/>
                    <a:pt x="67" y="20"/>
                    <a:pt x="67" y="20"/>
                  </a:cubicBezTo>
                  <a:cubicBezTo>
                    <a:pt x="70" y="24"/>
                    <a:pt x="78" y="22"/>
                    <a:pt x="85" y="22"/>
                  </a:cubicBezTo>
                  <a:cubicBezTo>
                    <a:pt x="89" y="24"/>
                    <a:pt x="92" y="27"/>
                    <a:pt x="94" y="31"/>
                  </a:cubicBezTo>
                  <a:cubicBezTo>
                    <a:pt x="94" y="32"/>
                    <a:pt x="94" y="33"/>
                    <a:pt x="94" y="34"/>
                  </a:cubicBezTo>
                  <a:cubicBezTo>
                    <a:pt x="96" y="36"/>
                    <a:pt x="102" y="36"/>
                    <a:pt x="107" y="36"/>
                  </a:cubicBezTo>
                  <a:cubicBezTo>
                    <a:pt x="112" y="28"/>
                    <a:pt x="108" y="12"/>
                    <a:pt x="109" y="0"/>
                  </a:cubicBezTo>
                  <a:cubicBezTo>
                    <a:pt x="117" y="0"/>
                    <a:pt x="124" y="0"/>
                    <a:pt x="132" y="0"/>
                  </a:cubicBezTo>
                  <a:cubicBezTo>
                    <a:pt x="138" y="4"/>
                    <a:pt x="143" y="10"/>
                    <a:pt x="147" y="16"/>
                  </a:cubicBezTo>
                  <a:cubicBezTo>
                    <a:pt x="147" y="17"/>
                    <a:pt x="147" y="17"/>
                    <a:pt x="147" y="18"/>
                  </a:cubicBezTo>
                  <a:cubicBezTo>
                    <a:pt x="149" y="19"/>
                    <a:pt x="151" y="20"/>
                    <a:pt x="154" y="20"/>
                  </a:cubicBezTo>
                  <a:cubicBezTo>
                    <a:pt x="157" y="67"/>
                    <a:pt x="159" y="131"/>
                    <a:pt x="152" y="174"/>
                  </a:cubicBezTo>
                  <a:cubicBezTo>
                    <a:pt x="128" y="152"/>
                    <a:pt x="105" y="129"/>
                    <a:pt x="83" y="105"/>
                  </a:cubicBezTo>
                  <a:cubicBezTo>
                    <a:pt x="83" y="99"/>
                    <a:pt x="71" y="99"/>
                    <a:pt x="71" y="105"/>
                  </a:cubicBezTo>
                  <a:cubicBezTo>
                    <a:pt x="63" y="115"/>
                    <a:pt x="52" y="123"/>
                    <a:pt x="45" y="134"/>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367" name="Freeform 1034"/>
            <p:cNvSpPr>
              <a:spLocks/>
            </p:cNvSpPr>
            <p:nvPr/>
          </p:nvSpPr>
          <p:spPr bwMode="auto">
            <a:xfrm>
              <a:off x="1498600" y="2867025"/>
              <a:ext cx="4763" cy="161925"/>
            </a:xfrm>
            <a:custGeom>
              <a:avLst/>
              <a:gdLst>
                <a:gd name="T0" fmla="*/ 2147483647 w 2"/>
                <a:gd name="T1" fmla="*/ 0 h 67"/>
                <a:gd name="T2" fmla="*/ 2147483647 w 2"/>
                <a:gd name="T3" fmla="*/ 2147483647 h 67"/>
                <a:gd name="T4" fmla="*/ 0 w 2"/>
                <a:gd name="T5" fmla="*/ 2147483647 h 67"/>
                <a:gd name="T6" fmla="*/ 0 w 2"/>
                <a:gd name="T7" fmla="*/ 0 h 67"/>
                <a:gd name="T8" fmla="*/ 2147483647 w 2"/>
                <a:gd name="T9" fmla="*/ 0 h 67"/>
                <a:gd name="T10" fmla="*/ 0 60000 65536"/>
                <a:gd name="T11" fmla="*/ 0 60000 65536"/>
                <a:gd name="T12" fmla="*/ 0 60000 65536"/>
                <a:gd name="T13" fmla="*/ 0 60000 65536"/>
                <a:gd name="T14" fmla="*/ 0 60000 65536"/>
                <a:gd name="T15" fmla="*/ 0 w 2"/>
                <a:gd name="T16" fmla="*/ 0 h 67"/>
                <a:gd name="T17" fmla="*/ 2 w 2"/>
                <a:gd name="T18" fmla="*/ 67 h 67"/>
              </a:gdLst>
              <a:ahLst/>
              <a:cxnLst>
                <a:cxn ang="T10">
                  <a:pos x="T0" y="T1"/>
                </a:cxn>
                <a:cxn ang="T11">
                  <a:pos x="T2" y="T3"/>
                </a:cxn>
                <a:cxn ang="T12">
                  <a:pos x="T4" y="T5"/>
                </a:cxn>
                <a:cxn ang="T13">
                  <a:pos x="T6" y="T7"/>
                </a:cxn>
                <a:cxn ang="T14">
                  <a:pos x="T8" y="T9"/>
                </a:cxn>
              </a:cxnLst>
              <a:rect l="T15" t="T16" r="T17" b="T18"/>
              <a:pathLst>
                <a:path w="2" h="67">
                  <a:moveTo>
                    <a:pt x="2" y="0"/>
                  </a:moveTo>
                  <a:cubicBezTo>
                    <a:pt x="2" y="23"/>
                    <a:pt x="2" y="45"/>
                    <a:pt x="2" y="67"/>
                  </a:cubicBezTo>
                  <a:cubicBezTo>
                    <a:pt x="1" y="67"/>
                    <a:pt x="1" y="67"/>
                    <a:pt x="0" y="67"/>
                  </a:cubicBezTo>
                  <a:cubicBezTo>
                    <a:pt x="0" y="45"/>
                    <a:pt x="0" y="23"/>
                    <a:pt x="0" y="0"/>
                  </a:cubicBezTo>
                  <a:cubicBezTo>
                    <a:pt x="1" y="0"/>
                    <a:pt x="1" y="0"/>
                    <a:pt x="2"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368" name="Rectangle 1092"/>
            <p:cNvSpPr>
              <a:spLocks noChangeArrowheads="1"/>
            </p:cNvSpPr>
            <p:nvPr/>
          </p:nvSpPr>
          <p:spPr bwMode="auto">
            <a:xfrm>
              <a:off x="2479675" y="2863850"/>
              <a:ext cx="629551" cy="246221"/>
            </a:xfrm>
            <a:prstGeom prst="rect">
              <a:avLst/>
            </a:prstGeom>
            <a:noFill/>
            <a:ln w="9525">
              <a:noFill/>
              <a:miter lim="800000"/>
              <a:headEnd/>
              <a:tailEnd/>
            </a:ln>
          </p:spPr>
          <p:txBody>
            <a:bodyPr wrap="none" lIns="0" tIns="0" rIns="0" bIns="0">
              <a:spAutoFit/>
            </a:bodyPr>
            <a:lstStyle/>
            <a:p>
              <a:r>
                <a:rPr lang="zh-CN" altLang="en-US">
                  <a:solidFill>
                    <a:schemeClr val="tx1"/>
                  </a:solidFill>
                  <a:latin typeface="微软雅黑" pitchFamily="34" charset="-122"/>
                  <a:ea typeface="微软雅黑" pitchFamily="34" charset="-122"/>
                </a:rPr>
                <a:t>中东区</a:t>
              </a:r>
              <a:endParaRPr lang="en-US" altLang="zh-CN">
                <a:solidFill>
                  <a:schemeClr val="tx1"/>
                </a:solidFill>
                <a:latin typeface="微软雅黑" pitchFamily="34" charset="-122"/>
                <a:ea typeface="微软雅黑" pitchFamily="34" charset="-122"/>
              </a:endParaRPr>
            </a:p>
          </p:txBody>
        </p:sp>
        <p:sp>
          <p:nvSpPr>
            <p:cNvPr id="51369" name="Rectangle 1064"/>
            <p:cNvSpPr>
              <a:spLocks noChangeArrowheads="1"/>
            </p:cNvSpPr>
            <p:nvPr/>
          </p:nvSpPr>
          <p:spPr bwMode="auto">
            <a:xfrm>
              <a:off x="1030288" y="2924175"/>
              <a:ext cx="629551" cy="246221"/>
            </a:xfrm>
            <a:prstGeom prst="rect">
              <a:avLst/>
            </a:prstGeom>
            <a:noFill/>
            <a:ln w="9525">
              <a:noFill/>
              <a:miter lim="800000"/>
              <a:headEnd/>
              <a:tailEnd/>
            </a:ln>
          </p:spPr>
          <p:txBody>
            <a:bodyPr wrap="none" lIns="0" tIns="0" rIns="0" bIns="0">
              <a:spAutoFit/>
            </a:bodyPr>
            <a:lstStyle/>
            <a:p>
              <a:r>
                <a:rPr lang="zh-CN" altLang="en-US">
                  <a:solidFill>
                    <a:schemeClr val="tx1"/>
                  </a:solidFill>
                  <a:latin typeface="微软雅黑" pitchFamily="34" charset="-122"/>
                  <a:ea typeface="微软雅黑" pitchFamily="34" charset="-122"/>
                </a:rPr>
                <a:t>非一区</a:t>
              </a:r>
              <a:endParaRPr lang="en-US" altLang="zh-CN">
                <a:solidFill>
                  <a:schemeClr val="tx1"/>
                </a:solidFill>
                <a:latin typeface="微软雅黑" pitchFamily="34" charset="-122"/>
                <a:ea typeface="微软雅黑" pitchFamily="34" charset="-122"/>
              </a:endParaRPr>
            </a:p>
          </p:txBody>
        </p:sp>
        <p:grpSp>
          <p:nvGrpSpPr>
            <p:cNvPr id="7" name="Group 769"/>
            <p:cNvGrpSpPr>
              <a:grpSpLocks/>
            </p:cNvGrpSpPr>
            <p:nvPr/>
          </p:nvGrpSpPr>
          <p:grpSpPr bwMode="auto">
            <a:xfrm>
              <a:off x="728668" y="3446480"/>
              <a:ext cx="8516966" cy="1498609"/>
              <a:chOff x="459" y="2171"/>
              <a:chExt cx="5365" cy="944"/>
            </a:xfrm>
          </p:grpSpPr>
          <p:sp>
            <p:nvSpPr>
              <p:cNvPr id="51478" name="Freeform 622"/>
              <p:cNvSpPr>
                <a:spLocks/>
              </p:cNvSpPr>
              <p:nvPr/>
            </p:nvSpPr>
            <p:spPr bwMode="auto">
              <a:xfrm>
                <a:off x="5158" y="2224"/>
                <a:ext cx="12" cy="14"/>
              </a:xfrm>
              <a:custGeom>
                <a:avLst/>
                <a:gdLst>
                  <a:gd name="T0" fmla="*/ 5 w 7"/>
                  <a:gd name="T1" fmla="*/ 34 h 9"/>
                  <a:gd name="T2" fmla="*/ 36 w 7"/>
                  <a:gd name="T3" fmla="*/ 0 h 9"/>
                  <a:gd name="T4" fmla="*/ 15 w 7"/>
                  <a:gd name="T5" fmla="*/ 26 h 9"/>
                  <a:gd name="T6" fmla="*/ 5 w 7"/>
                  <a:gd name="T7" fmla="*/ 34 h 9"/>
                  <a:gd name="T8" fmla="*/ 0 60000 65536"/>
                  <a:gd name="T9" fmla="*/ 0 60000 65536"/>
                  <a:gd name="T10" fmla="*/ 0 60000 65536"/>
                  <a:gd name="T11" fmla="*/ 0 60000 65536"/>
                  <a:gd name="T12" fmla="*/ 0 w 7"/>
                  <a:gd name="T13" fmla="*/ 0 h 9"/>
                  <a:gd name="T14" fmla="*/ 7 w 7"/>
                  <a:gd name="T15" fmla="*/ 9 h 9"/>
                </a:gdLst>
                <a:ahLst/>
                <a:cxnLst>
                  <a:cxn ang="T8">
                    <a:pos x="T0" y="T1"/>
                  </a:cxn>
                  <a:cxn ang="T9">
                    <a:pos x="T2" y="T3"/>
                  </a:cxn>
                  <a:cxn ang="T10">
                    <a:pos x="T4" y="T5"/>
                  </a:cxn>
                  <a:cxn ang="T11">
                    <a:pos x="T6" y="T7"/>
                  </a:cxn>
                </a:cxnLst>
                <a:rect l="T12" t="T13" r="T14" b="T15"/>
                <a:pathLst>
                  <a:path w="7" h="9">
                    <a:moveTo>
                      <a:pt x="1" y="9"/>
                    </a:moveTo>
                    <a:cubicBezTo>
                      <a:pt x="0" y="4"/>
                      <a:pt x="4" y="2"/>
                      <a:pt x="7" y="0"/>
                    </a:cubicBezTo>
                    <a:cubicBezTo>
                      <a:pt x="7" y="4"/>
                      <a:pt x="4" y="4"/>
                      <a:pt x="3" y="7"/>
                    </a:cubicBezTo>
                    <a:cubicBezTo>
                      <a:pt x="3" y="9"/>
                      <a:pt x="2" y="9"/>
                      <a:pt x="1" y="9"/>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479" name="Freeform 623"/>
              <p:cNvSpPr>
                <a:spLocks/>
              </p:cNvSpPr>
              <p:nvPr/>
            </p:nvSpPr>
            <p:spPr bwMode="auto">
              <a:xfrm>
                <a:off x="5120" y="2194"/>
                <a:ext cx="65" cy="79"/>
              </a:xfrm>
              <a:custGeom>
                <a:avLst/>
                <a:gdLst>
                  <a:gd name="T0" fmla="*/ 78 w 39"/>
                  <a:gd name="T1" fmla="*/ 102 h 52"/>
                  <a:gd name="T2" fmla="*/ 37 w 39"/>
                  <a:gd name="T3" fmla="*/ 70 h 52"/>
                  <a:gd name="T4" fmla="*/ 37 w 39"/>
                  <a:gd name="T5" fmla="*/ 62 h 52"/>
                  <a:gd name="T6" fmla="*/ 88 w 39"/>
                  <a:gd name="T7" fmla="*/ 18 h 52"/>
                  <a:gd name="T8" fmla="*/ 28 w 39"/>
                  <a:gd name="T9" fmla="*/ 62 h 52"/>
                  <a:gd name="T10" fmla="*/ 28 w 39"/>
                  <a:gd name="T11" fmla="*/ 170 h 52"/>
                  <a:gd name="T12" fmla="*/ 180 w 39"/>
                  <a:gd name="T13" fmla="*/ 182 h 52"/>
                  <a:gd name="T14" fmla="*/ 20 w 39"/>
                  <a:gd name="T15" fmla="*/ 182 h 52"/>
                  <a:gd name="T16" fmla="*/ 103 w 39"/>
                  <a:gd name="T17" fmla="*/ 0 h 52"/>
                  <a:gd name="T18" fmla="*/ 47 w 39"/>
                  <a:gd name="T19" fmla="*/ 62 h 52"/>
                  <a:gd name="T20" fmla="*/ 78 w 39"/>
                  <a:gd name="T21" fmla="*/ 102 h 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
                  <a:gd name="T34" fmla="*/ 0 h 52"/>
                  <a:gd name="T35" fmla="*/ 39 w 39"/>
                  <a:gd name="T36" fmla="*/ 52 h 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 h="52">
                    <a:moveTo>
                      <a:pt x="17" y="29"/>
                    </a:moveTo>
                    <a:cubicBezTo>
                      <a:pt x="13" y="27"/>
                      <a:pt x="13" y="21"/>
                      <a:pt x="8" y="20"/>
                    </a:cubicBezTo>
                    <a:cubicBezTo>
                      <a:pt x="8" y="20"/>
                      <a:pt x="8" y="19"/>
                      <a:pt x="8" y="18"/>
                    </a:cubicBezTo>
                    <a:cubicBezTo>
                      <a:pt x="10" y="12"/>
                      <a:pt x="17" y="11"/>
                      <a:pt x="19" y="5"/>
                    </a:cubicBezTo>
                    <a:cubicBezTo>
                      <a:pt x="16" y="1"/>
                      <a:pt x="8" y="13"/>
                      <a:pt x="6" y="18"/>
                    </a:cubicBezTo>
                    <a:cubicBezTo>
                      <a:pt x="6" y="29"/>
                      <a:pt x="6" y="39"/>
                      <a:pt x="6" y="49"/>
                    </a:cubicBezTo>
                    <a:cubicBezTo>
                      <a:pt x="16" y="51"/>
                      <a:pt x="33" y="47"/>
                      <a:pt x="39" y="52"/>
                    </a:cubicBezTo>
                    <a:cubicBezTo>
                      <a:pt x="28" y="52"/>
                      <a:pt x="16" y="52"/>
                      <a:pt x="4" y="52"/>
                    </a:cubicBezTo>
                    <a:cubicBezTo>
                      <a:pt x="0" y="26"/>
                      <a:pt x="7" y="0"/>
                      <a:pt x="22" y="0"/>
                    </a:cubicBezTo>
                    <a:cubicBezTo>
                      <a:pt x="23" y="11"/>
                      <a:pt x="13" y="11"/>
                      <a:pt x="10" y="18"/>
                    </a:cubicBezTo>
                    <a:cubicBezTo>
                      <a:pt x="11" y="23"/>
                      <a:pt x="18" y="22"/>
                      <a:pt x="17" y="29"/>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480" name="Freeform 624"/>
              <p:cNvSpPr>
                <a:spLocks/>
              </p:cNvSpPr>
              <p:nvPr/>
            </p:nvSpPr>
            <p:spPr bwMode="auto">
              <a:xfrm>
                <a:off x="5215" y="2205"/>
                <a:ext cx="162" cy="133"/>
              </a:xfrm>
              <a:custGeom>
                <a:avLst/>
                <a:gdLst>
                  <a:gd name="T0" fmla="*/ 334 w 98"/>
                  <a:gd name="T1" fmla="*/ 150 h 87"/>
                  <a:gd name="T2" fmla="*/ 284 w 98"/>
                  <a:gd name="T3" fmla="*/ 26 h 87"/>
                  <a:gd name="T4" fmla="*/ 0 w 98"/>
                  <a:gd name="T5" fmla="*/ 18 h 87"/>
                  <a:gd name="T6" fmla="*/ 271 w 98"/>
                  <a:gd name="T7" fmla="*/ 18 h 87"/>
                  <a:gd name="T8" fmla="*/ 402 w 98"/>
                  <a:gd name="T9" fmla="*/ 102 h 87"/>
                  <a:gd name="T10" fmla="*/ 344 w 98"/>
                  <a:gd name="T11" fmla="*/ 161 h 87"/>
                  <a:gd name="T12" fmla="*/ 344 w 98"/>
                  <a:gd name="T13" fmla="*/ 310 h 87"/>
                  <a:gd name="T14" fmla="*/ 202 w 98"/>
                  <a:gd name="T15" fmla="*/ 310 h 87"/>
                  <a:gd name="T16" fmla="*/ 334 w 98"/>
                  <a:gd name="T17" fmla="*/ 304 h 87"/>
                  <a:gd name="T18" fmla="*/ 334 w 98"/>
                  <a:gd name="T19" fmla="*/ 15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
                  <a:gd name="T31" fmla="*/ 0 h 87"/>
                  <a:gd name="T32" fmla="*/ 98 w 98"/>
                  <a:gd name="T33" fmla="*/ 87 h 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 h="87">
                    <a:moveTo>
                      <a:pt x="74" y="42"/>
                    </a:moveTo>
                    <a:cubicBezTo>
                      <a:pt x="98" y="32"/>
                      <a:pt x="74" y="17"/>
                      <a:pt x="63" y="7"/>
                    </a:cubicBezTo>
                    <a:cubicBezTo>
                      <a:pt x="43" y="5"/>
                      <a:pt x="17" y="10"/>
                      <a:pt x="0" y="5"/>
                    </a:cubicBezTo>
                    <a:cubicBezTo>
                      <a:pt x="19" y="8"/>
                      <a:pt x="44" y="0"/>
                      <a:pt x="60" y="5"/>
                    </a:cubicBezTo>
                    <a:cubicBezTo>
                      <a:pt x="67" y="6"/>
                      <a:pt x="89" y="25"/>
                      <a:pt x="89" y="29"/>
                    </a:cubicBezTo>
                    <a:cubicBezTo>
                      <a:pt x="90" y="33"/>
                      <a:pt x="78" y="39"/>
                      <a:pt x="76" y="45"/>
                    </a:cubicBezTo>
                    <a:cubicBezTo>
                      <a:pt x="72" y="57"/>
                      <a:pt x="79" y="71"/>
                      <a:pt x="76" y="87"/>
                    </a:cubicBezTo>
                    <a:cubicBezTo>
                      <a:pt x="66" y="87"/>
                      <a:pt x="55" y="87"/>
                      <a:pt x="45" y="87"/>
                    </a:cubicBezTo>
                    <a:cubicBezTo>
                      <a:pt x="50" y="82"/>
                      <a:pt x="65" y="86"/>
                      <a:pt x="74" y="85"/>
                    </a:cubicBezTo>
                    <a:cubicBezTo>
                      <a:pt x="74" y="71"/>
                      <a:pt x="74" y="57"/>
                      <a:pt x="74" y="42"/>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481" name="Freeform 625"/>
              <p:cNvSpPr>
                <a:spLocks/>
              </p:cNvSpPr>
              <p:nvPr/>
            </p:nvSpPr>
            <p:spPr bwMode="auto">
              <a:xfrm>
                <a:off x="5172" y="2188"/>
                <a:ext cx="39" cy="36"/>
              </a:xfrm>
              <a:custGeom>
                <a:avLst/>
                <a:gdLst>
                  <a:gd name="T0" fmla="*/ 96 w 24"/>
                  <a:gd name="T1" fmla="*/ 43 h 24"/>
                  <a:gd name="T2" fmla="*/ 47 w 24"/>
                  <a:gd name="T3" fmla="*/ 8 h 24"/>
                  <a:gd name="T4" fmla="*/ 18 w 24"/>
                  <a:gd name="T5" fmla="*/ 32 h 24"/>
                  <a:gd name="T6" fmla="*/ 18 w 24"/>
                  <a:gd name="T7" fmla="*/ 81 h 24"/>
                  <a:gd name="T8" fmla="*/ 8 w 24"/>
                  <a:gd name="T9" fmla="*/ 81 h 24"/>
                  <a:gd name="T10" fmla="*/ 34 w 24"/>
                  <a:gd name="T11" fmla="*/ 0 h 24"/>
                  <a:gd name="T12" fmla="*/ 102 w 24"/>
                  <a:gd name="T13" fmla="*/ 43 h 24"/>
                  <a:gd name="T14" fmla="*/ 102 w 24"/>
                  <a:gd name="T15" fmla="*/ 54 h 24"/>
                  <a:gd name="T16" fmla="*/ 96 w 24"/>
                  <a:gd name="T17" fmla="*/ 43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4"/>
                  <a:gd name="T29" fmla="*/ 24 w 24"/>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4">
                    <a:moveTo>
                      <a:pt x="22" y="13"/>
                    </a:moveTo>
                    <a:cubicBezTo>
                      <a:pt x="19" y="9"/>
                      <a:pt x="15" y="5"/>
                      <a:pt x="11" y="2"/>
                    </a:cubicBezTo>
                    <a:cubicBezTo>
                      <a:pt x="7" y="3"/>
                      <a:pt x="5" y="6"/>
                      <a:pt x="4" y="9"/>
                    </a:cubicBezTo>
                    <a:cubicBezTo>
                      <a:pt x="4" y="14"/>
                      <a:pt x="4" y="19"/>
                      <a:pt x="4" y="24"/>
                    </a:cubicBezTo>
                    <a:cubicBezTo>
                      <a:pt x="3" y="24"/>
                      <a:pt x="2" y="24"/>
                      <a:pt x="2" y="24"/>
                    </a:cubicBezTo>
                    <a:cubicBezTo>
                      <a:pt x="0" y="13"/>
                      <a:pt x="3" y="5"/>
                      <a:pt x="8" y="0"/>
                    </a:cubicBezTo>
                    <a:cubicBezTo>
                      <a:pt x="17" y="1"/>
                      <a:pt x="19" y="8"/>
                      <a:pt x="24" y="13"/>
                    </a:cubicBezTo>
                    <a:cubicBezTo>
                      <a:pt x="24" y="14"/>
                      <a:pt x="24" y="15"/>
                      <a:pt x="24" y="16"/>
                    </a:cubicBezTo>
                    <a:cubicBezTo>
                      <a:pt x="22" y="16"/>
                      <a:pt x="22" y="15"/>
                      <a:pt x="22" y="13"/>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482" name="Freeform 626"/>
              <p:cNvSpPr>
                <a:spLocks noEditPoints="1"/>
              </p:cNvSpPr>
              <p:nvPr/>
            </p:nvSpPr>
            <p:spPr bwMode="auto">
              <a:xfrm>
                <a:off x="4993" y="2188"/>
                <a:ext cx="233" cy="321"/>
              </a:xfrm>
              <a:custGeom>
                <a:avLst/>
                <a:gdLst>
                  <a:gd name="T0" fmla="*/ 382 w 141"/>
                  <a:gd name="T1" fmla="*/ 8 h 210"/>
                  <a:gd name="T2" fmla="*/ 344 w 141"/>
                  <a:gd name="T3" fmla="*/ 66 h 210"/>
                  <a:gd name="T4" fmla="*/ 344 w 141"/>
                  <a:gd name="T5" fmla="*/ 216 h 210"/>
                  <a:gd name="T6" fmla="*/ 514 w 141"/>
                  <a:gd name="T7" fmla="*/ 216 h 210"/>
                  <a:gd name="T8" fmla="*/ 514 w 141"/>
                  <a:gd name="T9" fmla="*/ 278 h 210"/>
                  <a:gd name="T10" fmla="*/ 636 w 141"/>
                  <a:gd name="T11" fmla="*/ 278 h 210"/>
                  <a:gd name="T12" fmla="*/ 636 w 141"/>
                  <a:gd name="T13" fmla="*/ 478 h 210"/>
                  <a:gd name="T14" fmla="*/ 524 w 141"/>
                  <a:gd name="T15" fmla="*/ 454 h 210"/>
                  <a:gd name="T16" fmla="*/ 506 w 141"/>
                  <a:gd name="T17" fmla="*/ 738 h 210"/>
                  <a:gd name="T18" fmla="*/ 464 w 141"/>
                  <a:gd name="T19" fmla="*/ 702 h 210"/>
                  <a:gd name="T20" fmla="*/ 160 w 141"/>
                  <a:gd name="T21" fmla="*/ 518 h 210"/>
                  <a:gd name="T22" fmla="*/ 0 w 141"/>
                  <a:gd name="T23" fmla="*/ 518 h 210"/>
                  <a:gd name="T24" fmla="*/ 112 w 141"/>
                  <a:gd name="T25" fmla="*/ 420 h 210"/>
                  <a:gd name="T26" fmla="*/ 112 w 141"/>
                  <a:gd name="T27" fmla="*/ 182 h 210"/>
                  <a:gd name="T28" fmla="*/ 317 w 141"/>
                  <a:gd name="T29" fmla="*/ 8 h 210"/>
                  <a:gd name="T30" fmla="*/ 382 w 141"/>
                  <a:gd name="T31" fmla="*/ 8 h 210"/>
                  <a:gd name="T32" fmla="*/ 334 w 141"/>
                  <a:gd name="T33" fmla="*/ 57 h 210"/>
                  <a:gd name="T34" fmla="*/ 373 w 141"/>
                  <a:gd name="T35" fmla="*/ 14 h 210"/>
                  <a:gd name="T36" fmla="*/ 326 w 141"/>
                  <a:gd name="T37" fmla="*/ 14 h 210"/>
                  <a:gd name="T38" fmla="*/ 193 w 141"/>
                  <a:gd name="T39" fmla="*/ 116 h 210"/>
                  <a:gd name="T40" fmla="*/ 172 w 141"/>
                  <a:gd name="T41" fmla="*/ 136 h 210"/>
                  <a:gd name="T42" fmla="*/ 122 w 141"/>
                  <a:gd name="T43" fmla="*/ 176 h 210"/>
                  <a:gd name="T44" fmla="*/ 104 w 141"/>
                  <a:gd name="T45" fmla="*/ 439 h 210"/>
                  <a:gd name="T46" fmla="*/ 21 w 141"/>
                  <a:gd name="T47" fmla="*/ 500 h 210"/>
                  <a:gd name="T48" fmla="*/ 185 w 141"/>
                  <a:gd name="T49" fmla="*/ 526 h 210"/>
                  <a:gd name="T50" fmla="*/ 235 w 141"/>
                  <a:gd name="T51" fmla="*/ 566 h 210"/>
                  <a:gd name="T52" fmla="*/ 254 w 141"/>
                  <a:gd name="T53" fmla="*/ 582 h 210"/>
                  <a:gd name="T54" fmla="*/ 393 w 141"/>
                  <a:gd name="T55" fmla="*/ 694 h 210"/>
                  <a:gd name="T56" fmla="*/ 497 w 141"/>
                  <a:gd name="T57" fmla="*/ 731 h 210"/>
                  <a:gd name="T58" fmla="*/ 514 w 141"/>
                  <a:gd name="T59" fmla="*/ 446 h 210"/>
                  <a:gd name="T60" fmla="*/ 628 w 141"/>
                  <a:gd name="T61" fmla="*/ 454 h 210"/>
                  <a:gd name="T62" fmla="*/ 628 w 141"/>
                  <a:gd name="T63" fmla="*/ 284 h 210"/>
                  <a:gd name="T64" fmla="*/ 514 w 141"/>
                  <a:gd name="T65" fmla="*/ 284 h 210"/>
                  <a:gd name="T66" fmla="*/ 506 w 141"/>
                  <a:gd name="T67" fmla="*/ 222 h 210"/>
                  <a:gd name="T68" fmla="*/ 334 w 141"/>
                  <a:gd name="T69" fmla="*/ 216 h 210"/>
                  <a:gd name="T70" fmla="*/ 334 w 141"/>
                  <a:gd name="T71" fmla="*/ 57 h 2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1"/>
                  <a:gd name="T109" fmla="*/ 0 h 210"/>
                  <a:gd name="T110" fmla="*/ 141 w 141"/>
                  <a:gd name="T111" fmla="*/ 210 h 2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1" h="210">
                    <a:moveTo>
                      <a:pt x="85" y="2"/>
                    </a:moveTo>
                    <a:cubicBezTo>
                      <a:pt x="95" y="4"/>
                      <a:pt x="77" y="12"/>
                      <a:pt x="76" y="18"/>
                    </a:cubicBezTo>
                    <a:cubicBezTo>
                      <a:pt x="76" y="32"/>
                      <a:pt x="76" y="46"/>
                      <a:pt x="76" y="60"/>
                    </a:cubicBezTo>
                    <a:cubicBezTo>
                      <a:pt x="89" y="60"/>
                      <a:pt x="102" y="60"/>
                      <a:pt x="114" y="60"/>
                    </a:cubicBezTo>
                    <a:cubicBezTo>
                      <a:pt x="114" y="66"/>
                      <a:pt x="114" y="72"/>
                      <a:pt x="114" y="78"/>
                    </a:cubicBezTo>
                    <a:cubicBezTo>
                      <a:pt x="123" y="78"/>
                      <a:pt x="132" y="78"/>
                      <a:pt x="141" y="78"/>
                    </a:cubicBezTo>
                    <a:cubicBezTo>
                      <a:pt x="141" y="97"/>
                      <a:pt x="141" y="115"/>
                      <a:pt x="141" y="134"/>
                    </a:cubicBezTo>
                    <a:cubicBezTo>
                      <a:pt x="137" y="127"/>
                      <a:pt x="128" y="126"/>
                      <a:pt x="116" y="127"/>
                    </a:cubicBezTo>
                    <a:cubicBezTo>
                      <a:pt x="110" y="149"/>
                      <a:pt x="119" y="186"/>
                      <a:pt x="112" y="207"/>
                    </a:cubicBezTo>
                    <a:cubicBezTo>
                      <a:pt x="103" y="210"/>
                      <a:pt x="102" y="204"/>
                      <a:pt x="103" y="196"/>
                    </a:cubicBezTo>
                    <a:cubicBezTo>
                      <a:pt x="66" y="194"/>
                      <a:pt x="59" y="161"/>
                      <a:pt x="36" y="145"/>
                    </a:cubicBezTo>
                    <a:cubicBezTo>
                      <a:pt x="24" y="145"/>
                      <a:pt x="12" y="145"/>
                      <a:pt x="0" y="145"/>
                    </a:cubicBezTo>
                    <a:cubicBezTo>
                      <a:pt x="6" y="133"/>
                      <a:pt x="16" y="126"/>
                      <a:pt x="25" y="118"/>
                    </a:cubicBezTo>
                    <a:cubicBezTo>
                      <a:pt x="29" y="92"/>
                      <a:pt x="20" y="70"/>
                      <a:pt x="25" y="51"/>
                    </a:cubicBezTo>
                    <a:cubicBezTo>
                      <a:pt x="27" y="46"/>
                      <a:pt x="61" y="6"/>
                      <a:pt x="70" y="2"/>
                    </a:cubicBezTo>
                    <a:cubicBezTo>
                      <a:pt x="75" y="0"/>
                      <a:pt x="81" y="4"/>
                      <a:pt x="85" y="2"/>
                    </a:cubicBezTo>
                    <a:close/>
                    <a:moveTo>
                      <a:pt x="74" y="16"/>
                    </a:moveTo>
                    <a:cubicBezTo>
                      <a:pt x="77" y="13"/>
                      <a:pt x="87" y="7"/>
                      <a:pt x="83" y="4"/>
                    </a:cubicBezTo>
                    <a:cubicBezTo>
                      <a:pt x="79" y="4"/>
                      <a:pt x="76" y="4"/>
                      <a:pt x="72" y="4"/>
                    </a:cubicBezTo>
                    <a:cubicBezTo>
                      <a:pt x="61" y="13"/>
                      <a:pt x="52" y="23"/>
                      <a:pt x="43" y="33"/>
                    </a:cubicBezTo>
                    <a:cubicBezTo>
                      <a:pt x="42" y="36"/>
                      <a:pt x="40" y="37"/>
                      <a:pt x="38" y="38"/>
                    </a:cubicBezTo>
                    <a:cubicBezTo>
                      <a:pt x="34" y="41"/>
                      <a:pt x="30" y="44"/>
                      <a:pt x="27" y="49"/>
                    </a:cubicBezTo>
                    <a:cubicBezTo>
                      <a:pt x="25" y="72"/>
                      <a:pt x="33" y="107"/>
                      <a:pt x="23" y="123"/>
                    </a:cubicBezTo>
                    <a:cubicBezTo>
                      <a:pt x="16" y="128"/>
                      <a:pt x="10" y="133"/>
                      <a:pt x="5" y="140"/>
                    </a:cubicBezTo>
                    <a:cubicBezTo>
                      <a:pt x="12" y="148"/>
                      <a:pt x="37" y="136"/>
                      <a:pt x="41" y="147"/>
                    </a:cubicBezTo>
                    <a:cubicBezTo>
                      <a:pt x="43" y="152"/>
                      <a:pt x="47" y="155"/>
                      <a:pt x="52" y="158"/>
                    </a:cubicBezTo>
                    <a:cubicBezTo>
                      <a:pt x="54" y="159"/>
                      <a:pt x="55" y="161"/>
                      <a:pt x="56" y="163"/>
                    </a:cubicBezTo>
                    <a:cubicBezTo>
                      <a:pt x="66" y="174"/>
                      <a:pt x="76" y="184"/>
                      <a:pt x="87" y="194"/>
                    </a:cubicBezTo>
                    <a:cubicBezTo>
                      <a:pt x="103" y="189"/>
                      <a:pt x="103" y="200"/>
                      <a:pt x="110" y="205"/>
                    </a:cubicBezTo>
                    <a:cubicBezTo>
                      <a:pt x="116" y="183"/>
                      <a:pt x="108" y="146"/>
                      <a:pt x="114" y="125"/>
                    </a:cubicBezTo>
                    <a:cubicBezTo>
                      <a:pt x="122" y="125"/>
                      <a:pt x="134" y="123"/>
                      <a:pt x="139" y="127"/>
                    </a:cubicBezTo>
                    <a:cubicBezTo>
                      <a:pt x="139" y="111"/>
                      <a:pt x="139" y="96"/>
                      <a:pt x="139" y="80"/>
                    </a:cubicBezTo>
                    <a:cubicBezTo>
                      <a:pt x="131" y="80"/>
                      <a:pt x="122" y="80"/>
                      <a:pt x="114" y="80"/>
                    </a:cubicBezTo>
                    <a:cubicBezTo>
                      <a:pt x="111" y="77"/>
                      <a:pt x="112" y="69"/>
                      <a:pt x="112" y="62"/>
                    </a:cubicBezTo>
                    <a:cubicBezTo>
                      <a:pt x="100" y="61"/>
                      <a:pt x="83" y="65"/>
                      <a:pt x="74" y="60"/>
                    </a:cubicBezTo>
                    <a:cubicBezTo>
                      <a:pt x="74" y="45"/>
                      <a:pt x="74" y="30"/>
                      <a:pt x="74" y="16"/>
                    </a:cubicBezTo>
                    <a:close/>
                  </a:path>
                </a:pathLst>
              </a:custGeom>
              <a:solidFill>
                <a:srgbClr val="66CCFF"/>
              </a:solidFill>
              <a:ln w="9525">
                <a:noFill/>
                <a:round/>
                <a:headEnd/>
                <a:tailEnd/>
              </a:ln>
            </p:spPr>
            <p:txBody>
              <a:bodyPr/>
              <a:lstStyle/>
              <a:p>
                <a:endParaRPr lang="zh-CN" altLang="en-US" sz="2000">
                  <a:solidFill>
                    <a:schemeClr val="tx1"/>
                  </a:solidFill>
                  <a:ea typeface="微软雅黑" pitchFamily="34" charset="-122"/>
                </a:endParaRPr>
              </a:p>
            </p:txBody>
          </p:sp>
          <p:sp>
            <p:nvSpPr>
              <p:cNvPr id="51483" name="Freeform 627"/>
              <p:cNvSpPr>
                <a:spLocks/>
              </p:cNvSpPr>
              <p:nvPr/>
            </p:nvSpPr>
            <p:spPr bwMode="auto">
              <a:xfrm>
                <a:off x="5178" y="2191"/>
                <a:ext cx="30" cy="17"/>
              </a:xfrm>
              <a:custGeom>
                <a:avLst/>
                <a:gdLst>
                  <a:gd name="T0" fmla="*/ 0 w 18"/>
                  <a:gd name="T1" fmla="*/ 26 h 11"/>
                  <a:gd name="T2" fmla="*/ 33 w 18"/>
                  <a:gd name="T3" fmla="*/ 0 h 11"/>
                  <a:gd name="T4" fmla="*/ 83 w 18"/>
                  <a:gd name="T5" fmla="*/ 40 h 11"/>
                  <a:gd name="T6" fmla="*/ 33 w 18"/>
                  <a:gd name="T7" fmla="*/ 8 h 11"/>
                  <a:gd name="T8" fmla="*/ 0 w 18"/>
                  <a:gd name="T9" fmla="*/ 26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7"/>
                    </a:moveTo>
                    <a:cubicBezTo>
                      <a:pt x="1" y="4"/>
                      <a:pt x="3" y="1"/>
                      <a:pt x="7" y="0"/>
                    </a:cubicBezTo>
                    <a:cubicBezTo>
                      <a:pt x="11" y="3"/>
                      <a:pt x="15" y="7"/>
                      <a:pt x="18" y="11"/>
                    </a:cubicBezTo>
                    <a:cubicBezTo>
                      <a:pt x="13" y="10"/>
                      <a:pt x="12" y="4"/>
                      <a:pt x="7" y="2"/>
                    </a:cubicBezTo>
                    <a:cubicBezTo>
                      <a:pt x="3" y="3"/>
                      <a:pt x="3" y="6"/>
                      <a:pt x="0" y="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84" name="Freeform 634"/>
              <p:cNvSpPr>
                <a:spLocks/>
              </p:cNvSpPr>
              <p:nvPr/>
            </p:nvSpPr>
            <p:spPr bwMode="auto">
              <a:xfrm>
                <a:off x="5115" y="2194"/>
                <a:ext cx="22" cy="18"/>
              </a:xfrm>
              <a:custGeom>
                <a:avLst/>
                <a:gdLst>
                  <a:gd name="T0" fmla="*/ 0 w 13"/>
                  <a:gd name="T1" fmla="*/ 40 h 12"/>
                  <a:gd name="T2" fmla="*/ 42 w 13"/>
                  <a:gd name="T3" fmla="*/ 0 h 12"/>
                  <a:gd name="T4" fmla="*/ 0 w 13"/>
                  <a:gd name="T5" fmla="*/ 40 h 12"/>
                  <a:gd name="T6" fmla="*/ 0 60000 65536"/>
                  <a:gd name="T7" fmla="*/ 0 60000 65536"/>
                  <a:gd name="T8" fmla="*/ 0 60000 65536"/>
                  <a:gd name="T9" fmla="*/ 0 w 13"/>
                  <a:gd name="T10" fmla="*/ 0 h 12"/>
                  <a:gd name="T11" fmla="*/ 13 w 13"/>
                  <a:gd name="T12" fmla="*/ 12 h 12"/>
                </a:gdLst>
                <a:ahLst/>
                <a:cxnLst>
                  <a:cxn ang="T6">
                    <a:pos x="T0" y="T1"/>
                  </a:cxn>
                  <a:cxn ang="T7">
                    <a:pos x="T2" y="T3"/>
                  </a:cxn>
                  <a:cxn ang="T8">
                    <a:pos x="T4" y="T5"/>
                  </a:cxn>
                </a:cxnLst>
                <a:rect l="T9" t="T10" r="T11" b="T12"/>
                <a:pathLst>
                  <a:path w="13" h="12">
                    <a:moveTo>
                      <a:pt x="0" y="12"/>
                    </a:moveTo>
                    <a:cubicBezTo>
                      <a:pt x="2" y="6"/>
                      <a:pt x="7" y="6"/>
                      <a:pt x="9" y="0"/>
                    </a:cubicBezTo>
                    <a:cubicBezTo>
                      <a:pt x="13" y="3"/>
                      <a:pt x="3" y="9"/>
                      <a:pt x="0" y="12"/>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85" name="Freeform 635"/>
              <p:cNvSpPr>
                <a:spLocks/>
              </p:cNvSpPr>
              <p:nvPr/>
            </p:nvSpPr>
            <p:spPr bwMode="auto">
              <a:xfrm>
                <a:off x="5086" y="2437"/>
                <a:ext cx="51" cy="48"/>
              </a:xfrm>
              <a:custGeom>
                <a:avLst/>
                <a:gdLst>
                  <a:gd name="T0" fmla="*/ 138 w 31"/>
                  <a:gd name="T1" fmla="*/ 115 h 31"/>
                  <a:gd name="T2" fmla="*/ 0 w 31"/>
                  <a:gd name="T3" fmla="*/ 0 h 31"/>
                  <a:gd name="T4" fmla="*/ 138 w 31"/>
                  <a:gd name="T5" fmla="*/ 115 h 31"/>
                  <a:gd name="T6" fmla="*/ 0 60000 65536"/>
                  <a:gd name="T7" fmla="*/ 0 60000 65536"/>
                  <a:gd name="T8" fmla="*/ 0 60000 65536"/>
                  <a:gd name="T9" fmla="*/ 0 w 31"/>
                  <a:gd name="T10" fmla="*/ 0 h 31"/>
                  <a:gd name="T11" fmla="*/ 31 w 31"/>
                  <a:gd name="T12" fmla="*/ 31 h 31"/>
                </a:gdLst>
                <a:ahLst/>
                <a:cxnLst>
                  <a:cxn ang="T6">
                    <a:pos x="T0" y="T1"/>
                  </a:cxn>
                  <a:cxn ang="T7">
                    <a:pos x="T2" y="T3"/>
                  </a:cxn>
                  <a:cxn ang="T8">
                    <a:pos x="T4" y="T5"/>
                  </a:cxn>
                </a:cxnLst>
                <a:rect l="T9" t="T10" r="T11" b="T12"/>
                <a:pathLst>
                  <a:path w="31" h="31">
                    <a:moveTo>
                      <a:pt x="31" y="31"/>
                    </a:moveTo>
                    <a:cubicBezTo>
                      <a:pt x="20" y="21"/>
                      <a:pt x="10" y="11"/>
                      <a:pt x="0" y="0"/>
                    </a:cubicBezTo>
                    <a:cubicBezTo>
                      <a:pt x="12" y="9"/>
                      <a:pt x="22" y="20"/>
                      <a:pt x="31" y="3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86" name="Freeform 636"/>
              <p:cNvSpPr>
                <a:spLocks/>
              </p:cNvSpPr>
              <p:nvPr/>
            </p:nvSpPr>
            <p:spPr bwMode="auto">
              <a:xfrm>
                <a:off x="5061" y="2413"/>
                <a:ext cx="18" cy="17"/>
              </a:xfrm>
              <a:custGeom>
                <a:avLst/>
                <a:gdLst>
                  <a:gd name="T0" fmla="*/ 47 w 11"/>
                  <a:gd name="T1" fmla="*/ 40 h 11"/>
                  <a:gd name="T2" fmla="*/ 0 w 11"/>
                  <a:gd name="T3" fmla="*/ 0 h 11"/>
                  <a:gd name="T4" fmla="*/ 47 w 11"/>
                  <a:gd name="T5" fmla="*/ 40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11" y="11"/>
                    </a:moveTo>
                    <a:cubicBezTo>
                      <a:pt x="6" y="8"/>
                      <a:pt x="2" y="5"/>
                      <a:pt x="0" y="0"/>
                    </a:cubicBezTo>
                    <a:cubicBezTo>
                      <a:pt x="4" y="3"/>
                      <a:pt x="8" y="7"/>
                      <a:pt x="11" y="1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87" name="Freeform 637"/>
              <p:cNvSpPr>
                <a:spLocks/>
              </p:cNvSpPr>
              <p:nvPr/>
            </p:nvSpPr>
            <p:spPr bwMode="auto">
              <a:xfrm>
                <a:off x="5001" y="2376"/>
                <a:ext cx="30" cy="26"/>
              </a:xfrm>
              <a:custGeom>
                <a:avLst/>
                <a:gdLst>
                  <a:gd name="T0" fmla="*/ 0 w 18"/>
                  <a:gd name="T1" fmla="*/ 61 h 17"/>
                  <a:gd name="T2" fmla="*/ 83 w 18"/>
                  <a:gd name="T3" fmla="*/ 0 h 17"/>
                  <a:gd name="T4" fmla="*/ 0 w 18"/>
                  <a:gd name="T5" fmla="*/ 61 h 17"/>
                  <a:gd name="T6" fmla="*/ 0 60000 65536"/>
                  <a:gd name="T7" fmla="*/ 0 60000 65536"/>
                  <a:gd name="T8" fmla="*/ 0 60000 65536"/>
                  <a:gd name="T9" fmla="*/ 0 w 18"/>
                  <a:gd name="T10" fmla="*/ 0 h 17"/>
                  <a:gd name="T11" fmla="*/ 18 w 18"/>
                  <a:gd name="T12" fmla="*/ 17 h 17"/>
                </a:gdLst>
                <a:ahLst/>
                <a:cxnLst>
                  <a:cxn ang="T6">
                    <a:pos x="T0" y="T1"/>
                  </a:cxn>
                  <a:cxn ang="T7">
                    <a:pos x="T2" y="T3"/>
                  </a:cxn>
                  <a:cxn ang="T8">
                    <a:pos x="T4" y="T5"/>
                  </a:cxn>
                </a:cxnLst>
                <a:rect l="T9" t="T10" r="T11" b="T12"/>
                <a:pathLst>
                  <a:path w="18" h="17">
                    <a:moveTo>
                      <a:pt x="0" y="17"/>
                    </a:moveTo>
                    <a:cubicBezTo>
                      <a:pt x="5" y="10"/>
                      <a:pt x="11" y="5"/>
                      <a:pt x="18" y="0"/>
                    </a:cubicBezTo>
                    <a:cubicBezTo>
                      <a:pt x="13" y="6"/>
                      <a:pt x="7" y="12"/>
                      <a:pt x="0" y="1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88" name="Freeform 638"/>
              <p:cNvSpPr>
                <a:spLocks/>
              </p:cNvSpPr>
              <p:nvPr/>
            </p:nvSpPr>
            <p:spPr bwMode="auto">
              <a:xfrm>
                <a:off x="5038" y="2246"/>
                <a:ext cx="18" cy="17"/>
              </a:xfrm>
              <a:custGeom>
                <a:avLst/>
                <a:gdLst>
                  <a:gd name="T0" fmla="*/ 0 w 11"/>
                  <a:gd name="T1" fmla="*/ 40 h 11"/>
                  <a:gd name="T2" fmla="*/ 47 w 11"/>
                  <a:gd name="T3" fmla="*/ 0 h 11"/>
                  <a:gd name="T4" fmla="*/ 0 w 11"/>
                  <a:gd name="T5" fmla="*/ 40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11"/>
                    </a:moveTo>
                    <a:cubicBezTo>
                      <a:pt x="3" y="6"/>
                      <a:pt x="7" y="3"/>
                      <a:pt x="11" y="0"/>
                    </a:cubicBezTo>
                    <a:cubicBezTo>
                      <a:pt x="9" y="4"/>
                      <a:pt x="5" y="8"/>
                      <a:pt x="0" y="1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89" name="Freeform 639"/>
              <p:cNvSpPr>
                <a:spLocks/>
              </p:cNvSpPr>
              <p:nvPr/>
            </p:nvSpPr>
            <p:spPr bwMode="auto">
              <a:xfrm>
                <a:off x="5064" y="2194"/>
                <a:ext cx="48" cy="44"/>
              </a:xfrm>
              <a:custGeom>
                <a:avLst/>
                <a:gdLst>
                  <a:gd name="T0" fmla="*/ 0 w 29"/>
                  <a:gd name="T1" fmla="*/ 102 h 29"/>
                  <a:gd name="T2" fmla="*/ 131 w 29"/>
                  <a:gd name="T3" fmla="*/ 0 h 29"/>
                  <a:gd name="T4" fmla="*/ 0 w 29"/>
                  <a:gd name="T5" fmla="*/ 102 h 29"/>
                  <a:gd name="T6" fmla="*/ 0 60000 65536"/>
                  <a:gd name="T7" fmla="*/ 0 60000 65536"/>
                  <a:gd name="T8" fmla="*/ 0 60000 65536"/>
                  <a:gd name="T9" fmla="*/ 0 w 29"/>
                  <a:gd name="T10" fmla="*/ 0 h 29"/>
                  <a:gd name="T11" fmla="*/ 29 w 29"/>
                  <a:gd name="T12" fmla="*/ 29 h 29"/>
                </a:gdLst>
                <a:ahLst/>
                <a:cxnLst>
                  <a:cxn ang="T6">
                    <a:pos x="T0" y="T1"/>
                  </a:cxn>
                  <a:cxn ang="T7">
                    <a:pos x="T2" y="T3"/>
                  </a:cxn>
                  <a:cxn ang="T8">
                    <a:pos x="T4" y="T5"/>
                  </a:cxn>
                </a:cxnLst>
                <a:rect l="T9" t="T10" r="T11" b="T12"/>
                <a:pathLst>
                  <a:path w="29" h="29">
                    <a:moveTo>
                      <a:pt x="0" y="29"/>
                    </a:moveTo>
                    <a:cubicBezTo>
                      <a:pt x="9" y="19"/>
                      <a:pt x="18" y="9"/>
                      <a:pt x="29" y="0"/>
                    </a:cubicBezTo>
                    <a:cubicBezTo>
                      <a:pt x="20" y="11"/>
                      <a:pt x="10" y="21"/>
                      <a:pt x="0" y="29"/>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90" name="Freeform 640"/>
              <p:cNvSpPr>
                <a:spLocks/>
              </p:cNvSpPr>
              <p:nvPr/>
            </p:nvSpPr>
            <p:spPr bwMode="auto">
              <a:xfrm>
                <a:off x="5319" y="2215"/>
                <a:ext cx="58" cy="54"/>
              </a:xfrm>
              <a:custGeom>
                <a:avLst/>
                <a:gdLst>
                  <a:gd name="T0" fmla="*/ 0 w 35"/>
                  <a:gd name="T1" fmla="*/ 0 h 35"/>
                  <a:gd name="T2" fmla="*/ 50 w 35"/>
                  <a:gd name="T3" fmla="*/ 128 h 35"/>
                  <a:gd name="T4" fmla="*/ 99 w 35"/>
                  <a:gd name="T5" fmla="*/ 88 h 35"/>
                  <a:gd name="T6" fmla="*/ 0 w 35"/>
                  <a:gd name="T7" fmla="*/ 0 h 35"/>
                  <a:gd name="T8" fmla="*/ 0 60000 65536"/>
                  <a:gd name="T9" fmla="*/ 0 60000 65536"/>
                  <a:gd name="T10" fmla="*/ 0 60000 65536"/>
                  <a:gd name="T11" fmla="*/ 0 60000 65536"/>
                  <a:gd name="T12" fmla="*/ 0 w 35"/>
                  <a:gd name="T13" fmla="*/ 0 h 35"/>
                  <a:gd name="T14" fmla="*/ 35 w 35"/>
                  <a:gd name="T15" fmla="*/ 35 h 35"/>
                </a:gdLst>
                <a:ahLst/>
                <a:cxnLst>
                  <a:cxn ang="T8">
                    <a:pos x="T0" y="T1"/>
                  </a:cxn>
                  <a:cxn ang="T9">
                    <a:pos x="T2" y="T3"/>
                  </a:cxn>
                  <a:cxn ang="T10">
                    <a:pos x="T4" y="T5"/>
                  </a:cxn>
                  <a:cxn ang="T11">
                    <a:pos x="T6" y="T7"/>
                  </a:cxn>
                </a:cxnLst>
                <a:rect l="T12" t="T13" r="T14" b="T15"/>
                <a:pathLst>
                  <a:path w="35" h="35">
                    <a:moveTo>
                      <a:pt x="0" y="0"/>
                    </a:moveTo>
                    <a:cubicBezTo>
                      <a:pt x="11" y="10"/>
                      <a:pt x="35" y="25"/>
                      <a:pt x="11" y="35"/>
                    </a:cubicBezTo>
                    <a:cubicBezTo>
                      <a:pt x="14" y="31"/>
                      <a:pt x="17" y="27"/>
                      <a:pt x="22" y="24"/>
                    </a:cubicBezTo>
                    <a:cubicBezTo>
                      <a:pt x="16" y="15"/>
                      <a:pt x="6" y="9"/>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91" name="Freeform 641"/>
              <p:cNvSpPr>
                <a:spLocks/>
              </p:cNvSpPr>
              <p:nvPr/>
            </p:nvSpPr>
            <p:spPr bwMode="auto">
              <a:xfrm>
                <a:off x="5163" y="2224"/>
                <a:ext cx="15" cy="11"/>
              </a:xfrm>
              <a:custGeom>
                <a:avLst/>
                <a:gdLst>
                  <a:gd name="T0" fmla="*/ 0 w 9"/>
                  <a:gd name="T1" fmla="*/ 27 h 7"/>
                  <a:gd name="T2" fmla="*/ 20 w 9"/>
                  <a:gd name="T3" fmla="*/ 0 h 7"/>
                  <a:gd name="T4" fmla="*/ 33 w 9"/>
                  <a:gd name="T5" fmla="*/ 0 h 7"/>
                  <a:gd name="T6" fmla="*/ 42 w 9"/>
                  <a:gd name="T7" fmla="*/ 0 h 7"/>
                  <a:gd name="T8" fmla="*/ 0 w 9"/>
                  <a:gd name="T9" fmla="*/ 27 h 7"/>
                  <a:gd name="T10" fmla="*/ 0 60000 65536"/>
                  <a:gd name="T11" fmla="*/ 0 60000 65536"/>
                  <a:gd name="T12" fmla="*/ 0 60000 65536"/>
                  <a:gd name="T13" fmla="*/ 0 60000 65536"/>
                  <a:gd name="T14" fmla="*/ 0 60000 65536"/>
                  <a:gd name="T15" fmla="*/ 0 w 9"/>
                  <a:gd name="T16" fmla="*/ 0 h 7"/>
                  <a:gd name="T17" fmla="*/ 9 w 9"/>
                  <a:gd name="T18" fmla="*/ 7 h 7"/>
                </a:gdLst>
                <a:ahLst/>
                <a:cxnLst>
                  <a:cxn ang="T10">
                    <a:pos x="T0" y="T1"/>
                  </a:cxn>
                  <a:cxn ang="T11">
                    <a:pos x="T2" y="T3"/>
                  </a:cxn>
                  <a:cxn ang="T12">
                    <a:pos x="T4" y="T5"/>
                  </a:cxn>
                  <a:cxn ang="T13">
                    <a:pos x="T6" y="T7"/>
                  </a:cxn>
                  <a:cxn ang="T14">
                    <a:pos x="T8" y="T9"/>
                  </a:cxn>
                </a:cxnLst>
                <a:rect l="T15" t="T16" r="T17" b="T18"/>
                <a:pathLst>
                  <a:path w="9" h="7">
                    <a:moveTo>
                      <a:pt x="0" y="7"/>
                    </a:moveTo>
                    <a:cubicBezTo>
                      <a:pt x="1" y="4"/>
                      <a:pt x="4" y="4"/>
                      <a:pt x="4" y="0"/>
                    </a:cubicBezTo>
                    <a:cubicBezTo>
                      <a:pt x="5" y="0"/>
                      <a:pt x="6" y="0"/>
                      <a:pt x="7" y="0"/>
                    </a:cubicBezTo>
                    <a:cubicBezTo>
                      <a:pt x="7" y="0"/>
                      <a:pt x="8" y="0"/>
                      <a:pt x="9" y="0"/>
                    </a:cubicBezTo>
                    <a:cubicBezTo>
                      <a:pt x="7" y="3"/>
                      <a:pt x="3" y="5"/>
                      <a:pt x="0" y="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92" name="Freeform 643"/>
              <p:cNvSpPr>
                <a:spLocks/>
              </p:cNvSpPr>
              <p:nvPr/>
            </p:nvSpPr>
            <p:spPr bwMode="auto">
              <a:xfrm>
                <a:off x="5130" y="2195"/>
                <a:ext cx="22" cy="26"/>
              </a:xfrm>
              <a:custGeom>
                <a:avLst/>
                <a:gdLst>
                  <a:gd name="T0" fmla="*/ 0 w 13"/>
                  <a:gd name="T1" fmla="*/ 61 h 17"/>
                  <a:gd name="T2" fmla="*/ 63 w 13"/>
                  <a:gd name="T3" fmla="*/ 14 h 17"/>
                  <a:gd name="T4" fmla="*/ 8 w 13"/>
                  <a:gd name="T5" fmla="*/ 61 h 17"/>
                  <a:gd name="T6" fmla="*/ 0 w 13"/>
                  <a:gd name="T7" fmla="*/ 61 h 17"/>
                  <a:gd name="T8" fmla="*/ 0 60000 65536"/>
                  <a:gd name="T9" fmla="*/ 0 60000 65536"/>
                  <a:gd name="T10" fmla="*/ 0 60000 65536"/>
                  <a:gd name="T11" fmla="*/ 0 60000 65536"/>
                  <a:gd name="T12" fmla="*/ 0 w 13"/>
                  <a:gd name="T13" fmla="*/ 0 h 17"/>
                  <a:gd name="T14" fmla="*/ 13 w 13"/>
                  <a:gd name="T15" fmla="*/ 17 h 17"/>
                </a:gdLst>
                <a:ahLst/>
                <a:cxnLst>
                  <a:cxn ang="T8">
                    <a:pos x="T0" y="T1"/>
                  </a:cxn>
                  <a:cxn ang="T9">
                    <a:pos x="T2" y="T3"/>
                  </a:cxn>
                  <a:cxn ang="T10">
                    <a:pos x="T4" y="T5"/>
                  </a:cxn>
                  <a:cxn ang="T11">
                    <a:pos x="T6" y="T7"/>
                  </a:cxn>
                </a:cxnLst>
                <a:rect l="T12" t="T13" r="T14" b="T15"/>
                <a:pathLst>
                  <a:path w="13" h="17">
                    <a:moveTo>
                      <a:pt x="0" y="17"/>
                    </a:moveTo>
                    <a:cubicBezTo>
                      <a:pt x="2" y="12"/>
                      <a:pt x="10" y="0"/>
                      <a:pt x="13" y="4"/>
                    </a:cubicBezTo>
                    <a:cubicBezTo>
                      <a:pt x="11" y="10"/>
                      <a:pt x="4" y="11"/>
                      <a:pt x="2" y="17"/>
                    </a:cubicBezTo>
                    <a:cubicBezTo>
                      <a:pt x="1" y="17"/>
                      <a:pt x="1" y="17"/>
                      <a:pt x="0" y="1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93" name="Freeform 646"/>
              <p:cNvSpPr>
                <a:spLocks noEditPoints="1"/>
              </p:cNvSpPr>
              <p:nvPr/>
            </p:nvSpPr>
            <p:spPr bwMode="auto">
              <a:xfrm>
                <a:off x="2927" y="2202"/>
                <a:ext cx="52" cy="47"/>
              </a:xfrm>
              <a:custGeom>
                <a:avLst/>
                <a:gdLst>
                  <a:gd name="T0" fmla="*/ 126 w 31"/>
                  <a:gd name="T1" fmla="*/ 0 h 31"/>
                  <a:gd name="T2" fmla="*/ 22 w 31"/>
                  <a:gd name="T3" fmla="*/ 108 h 31"/>
                  <a:gd name="T4" fmla="*/ 126 w 31"/>
                  <a:gd name="T5" fmla="*/ 0 h 31"/>
                  <a:gd name="T6" fmla="*/ 34 w 31"/>
                  <a:gd name="T7" fmla="*/ 83 h 31"/>
                  <a:gd name="T8" fmla="*/ 117 w 31"/>
                  <a:gd name="T9" fmla="*/ 26 h 31"/>
                  <a:gd name="T10" fmla="*/ 34 w 31"/>
                  <a:gd name="T11" fmla="*/ 83 h 31"/>
                  <a:gd name="T12" fmla="*/ 0 60000 65536"/>
                  <a:gd name="T13" fmla="*/ 0 60000 65536"/>
                  <a:gd name="T14" fmla="*/ 0 60000 65536"/>
                  <a:gd name="T15" fmla="*/ 0 60000 65536"/>
                  <a:gd name="T16" fmla="*/ 0 60000 65536"/>
                  <a:gd name="T17" fmla="*/ 0 60000 65536"/>
                  <a:gd name="T18" fmla="*/ 0 w 31"/>
                  <a:gd name="T19" fmla="*/ 0 h 31"/>
                  <a:gd name="T20" fmla="*/ 31 w 31"/>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31" h="31">
                    <a:moveTo>
                      <a:pt x="27" y="0"/>
                    </a:moveTo>
                    <a:cubicBezTo>
                      <a:pt x="31" y="13"/>
                      <a:pt x="9" y="19"/>
                      <a:pt x="5" y="31"/>
                    </a:cubicBezTo>
                    <a:cubicBezTo>
                      <a:pt x="0" y="18"/>
                      <a:pt x="22" y="11"/>
                      <a:pt x="27" y="0"/>
                    </a:cubicBezTo>
                    <a:close/>
                    <a:moveTo>
                      <a:pt x="7" y="24"/>
                    </a:moveTo>
                    <a:cubicBezTo>
                      <a:pt x="13" y="21"/>
                      <a:pt x="28" y="5"/>
                      <a:pt x="25" y="7"/>
                    </a:cubicBezTo>
                    <a:cubicBezTo>
                      <a:pt x="19" y="10"/>
                      <a:pt x="4" y="26"/>
                      <a:pt x="7" y="2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94" name="Freeform 656"/>
              <p:cNvSpPr>
                <a:spLocks/>
              </p:cNvSpPr>
              <p:nvPr/>
            </p:nvSpPr>
            <p:spPr bwMode="auto">
              <a:xfrm>
                <a:off x="2934" y="2209"/>
                <a:ext cx="40" cy="32"/>
              </a:xfrm>
              <a:custGeom>
                <a:avLst/>
                <a:gdLst>
                  <a:gd name="T0" fmla="*/ 97 w 24"/>
                  <a:gd name="T1" fmla="*/ 8 h 21"/>
                  <a:gd name="T2" fmla="*/ 13 w 24"/>
                  <a:gd name="T3" fmla="*/ 67 h 21"/>
                  <a:gd name="T4" fmla="*/ 97 w 24"/>
                  <a:gd name="T5" fmla="*/ 8 h 21"/>
                  <a:gd name="T6" fmla="*/ 0 60000 65536"/>
                  <a:gd name="T7" fmla="*/ 0 60000 65536"/>
                  <a:gd name="T8" fmla="*/ 0 60000 65536"/>
                  <a:gd name="T9" fmla="*/ 0 w 24"/>
                  <a:gd name="T10" fmla="*/ 0 h 21"/>
                  <a:gd name="T11" fmla="*/ 24 w 24"/>
                  <a:gd name="T12" fmla="*/ 21 h 21"/>
                </a:gdLst>
                <a:ahLst/>
                <a:cxnLst>
                  <a:cxn ang="T6">
                    <a:pos x="T0" y="T1"/>
                  </a:cxn>
                  <a:cxn ang="T7">
                    <a:pos x="T2" y="T3"/>
                  </a:cxn>
                  <a:cxn ang="T8">
                    <a:pos x="T4" y="T5"/>
                  </a:cxn>
                </a:cxnLst>
                <a:rect l="T9" t="T10" r="T11" b="T12"/>
                <a:pathLst>
                  <a:path w="24" h="21">
                    <a:moveTo>
                      <a:pt x="21" y="2"/>
                    </a:moveTo>
                    <a:cubicBezTo>
                      <a:pt x="24" y="0"/>
                      <a:pt x="9" y="16"/>
                      <a:pt x="3" y="19"/>
                    </a:cubicBezTo>
                    <a:cubicBezTo>
                      <a:pt x="0" y="21"/>
                      <a:pt x="15" y="5"/>
                      <a:pt x="21"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495" name="Freeform 677"/>
              <p:cNvSpPr>
                <a:spLocks/>
              </p:cNvSpPr>
              <p:nvPr/>
            </p:nvSpPr>
            <p:spPr bwMode="auto">
              <a:xfrm>
                <a:off x="3050" y="2246"/>
                <a:ext cx="15" cy="14"/>
              </a:xfrm>
              <a:custGeom>
                <a:avLst/>
                <a:gdLst>
                  <a:gd name="T0" fmla="*/ 8 w 9"/>
                  <a:gd name="T1" fmla="*/ 8 h 9"/>
                  <a:gd name="T2" fmla="*/ 42 w 9"/>
                  <a:gd name="T3" fmla="*/ 0 h 9"/>
                  <a:gd name="T4" fmla="*/ 8 w 9"/>
                  <a:gd name="T5" fmla="*/ 26 h 9"/>
                  <a:gd name="T6" fmla="*/ 0 w 9"/>
                  <a:gd name="T7" fmla="*/ 8 h 9"/>
                  <a:gd name="T8" fmla="*/ 8 w 9"/>
                  <a:gd name="T9" fmla="*/ 8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2" y="2"/>
                    </a:moveTo>
                    <a:cubicBezTo>
                      <a:pt x="4" y="9"/>
                      <a:pt x="6" y="0"/>
                      <a:pt x="9" y="0"/>
                    </a:cubicBezTo>
                    <a:cubicBezTo>
                      <a:pt x="9" y="5"/>
                      <a:pt x="7" y="7"/>
                      <a:pt x="2" y="7"/>
                    </a:cubicBezTo>
                    <a:cubicBezTo>
                      <a:pt x="2" y="5"/>
                      <a:pt x="0" y="4"/>
                      <a:pt x="0" y="2"/>
                    </a:cubicBezTo>
                    <a:cubicBezTo>
                      <a:pt x="0" y="2"/>
                      <a:pt x="1" y="2"/>
                      <a:pt x="2" y="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496" name="Freeform 678"/>
              <p:cNvSpPr>
                <a:spLocks/>
              </p:cNvSpPr>
              <p:nvPr/>
            </p:nvSpPr>
            <p:spPr bwMode="auto">
              <a:xfrm>
                <a:off x="3041" y="2238"/>
                <a:ext cx="12" cy="11"/>
              </a:xfrm>
              <a:custGeom>
                <a:avLst/>
                <a:gdLst>
                  <a:gd name="T0" fmla="*/ 0 w 7"/>
                  <a:gd name="T1" fmla="*/ 27 h 7"/>
                  <a:gd name="T2" fmla="*/ 26 w 7"/>
                  <a:gd name="T3" fmla="*/ 0 h 7"/>
                  <a:gd name="T4" fmla="*/ 36 w 7"/>
                  <a:gd name="T5" fmla="*/ 27 h 7"/>
                  <a:gd name="T6" fmla="*/ 26 w 7"/>
                  <a:gd name="T7" fmla="*/ 27 h 7"/>
                  <a:gd name="T8" fmla="*/ 0 w 7"/>
                  <a:gd name="T9" fmla="*/ 2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0" y="7"/>
                    </a:moveTo>
                    <a:cubicBezTo>
                      <a:pt x="1" y="4"/>
                      <a:pt x="4" y="4"/>
                      <a:pt x="5" y="0"/>
                    </a:cubicBezTo>
                    <a:cubicBezTo>
                      <a:pt x="7" y="1"/>
                      <a:pt x="7" y="4"/>
                      <a:pt x="7" y="7"/>
                    </a:cubicBezTo>
                    <a:cubicBezTo>
                      <a:pt x="6" y="7"/>
                      <a:pt x="5" y="7"/>
                      <a:pt x="5" y="7"/>
                    </a:cubicBezTo>
                    <a:cubicBezTo>
                      <a:pt x="4" y="4"/>
                      <a:pt x="3" y="7"/>
                      <a:pt x="0" y="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97" name="Freeform 679"/>
              <p:cNvSpPr>
                <a:spLocks/>
              </p:cNvSpPr>
              <p:nvPr/>
            </p:nvSpPr>
            <p:spPr bwMode="auto">
              <a:xfrm>
                <a:off x="3035" y="2256"/>
                <a:ext cx="41" cy="32"/>
              </a:xfrm>
              <a:custGeom>
                <a:avLst/>
                <a:gdLst>
                  <a:gd name="T0" fmla="*/ 8 w 25"/>
                  <a:gd name="T1" fmla="*/ 0 h 20"/>
                  <a:gd name="T2" fmla="*/ 89 w 25"/>
                  <a:gd name="T3" fmla="*/ 82 h 20"/>
                  <a:gd name="T4" fmla="*/ 8 w 25"/>
                  <a:gd name="T5" fmla="*/ 0 h 20"/>
                  <a:gd name="T6" fmla="*/ 0 60000 65536"/>
                  <a:gd name="T7" fmla="*/ 0 60000 65536"/>
                  <a:gd name="T8" fmla="*/ 0 60000 65536"/>
                  <a:gd name="T9" fmla="*/ 0 w 25"/>
                  <a:gd name="T10" fmla="*/ 0 h 20"/>
                  <a:gd name="T11" fmla="*/ 25 w 25"/>
                  <a:gd name="T12" fmla="*/ 20 h 20"/>
                </a:gdLst>
                <a:ahLst/>
                <a:cxnLst>
                  <a:cxn ang="T6">
                    <a:pos x="T0" y="T1"/>
                  </a:cxn>
                  <a:cxn ang="T7">
                    <a:pos x="T2" y="T3"/>
                  </a:cxn>
                  <a:cxn ang="T8">
                    <a:pos x="T4" y="T5"/>
                  </a:cxn>
                </a:cxnLst>
                <a:rect l="T9" t="T10" r="T11" b="T12"/>
                <a:pathLst>
                  <a:path w="25" h="20">
                    <a:moveTo>
                      <a:pt x="2" y="0"/>
                    </a:moveTo>
                    <a:cubicBezTo>
                      <a:pt x="12" y="2"/>
                      <a:pt x="25" y="2"/>
                      <a:pt x="20" y="20"/>
                    </a:cubicBezTo>
                    <a:cubicBezTo>
                      <a:pt x="25" y="3"/>
                      <a:pt x="0" y="5"/>
                      <a:pt x="2"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98" name="Freeform 680"/>
              <p:cNvSpPr>
                <a:spLocks/>
              </p:cNvSpPr>
              <p:nvPr/>
            </p:nvSpPr>
            <p:spPr bwMode="auto">
              <a:xfrm>
                <a:off x="3065" y="2224"/>
                <a:ext cx="39" cy="91"/>
              </a:xfrm>
              <a:custGeom>
                <a:avLst/>
                <a:gdLst>
                  <a:gd name="T0" fmla="*/ 0 w 24"/>
                  <a:gd name="T1" fmla="*/ 52 h 59"/>
                  <a:gd name="T2" fmla="*/ 102 w 24"/>
                  <a:gd name="T3" fmla="*/ 12 h 59"/>
                  <a:gd name="T4" fmla="*/ 102 w 24"/>
                  <a:gd name="T5" fmla="*/ 133 h 59"/>
                  <a:gd name="T6" fmla="*/ 47 w 24"/>
                  <a:gd name="T7" fmla="*/ 117 h 59"/>
                  <a:gd name="T8" fmla="*/ 18 w 24"/>
                  <a:gd name="T9" fmla="*/ 163 h 59"/>
                  <a:gd name="T10" fmla="*/ 39 w 24"/>
                  <a:gd name="T11" fmla="*/ 106 h 59"/>
                  <a:gd name="T12" fmla="*/ 96 w 24"/>
                  <a:gd name="T13" fmla="*/ 117 h 59"/>
                  <a:gd name="T14" fmla="*/ 96 w 24"/>
                  <a:gd name="T15" fmla="*/ 19 h 59"/>
                  <a:gd name="T16" fmla="*/ 0 w 24"/>
                  <a:gd name="T17" fmla="*/ 52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59"/>
                  <a:gd name="T29" fmla="*/ 24 w 24"/>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59">
                    <a:moveTo>
                      <a:pt x="0" y="14"/>
                    </a:moveTo>
                    <a:cubicBezTo>
                      <a:pt x="4" y="6"/>
                      <a:pt x="10" y="0"/>
                      <a:pt x="24" y="3"/>
                    </a:cubicBezTo>
                    <a:cubicBezTo>
                      <a:pt x="24" y="14"/>
                      <a:pt x="24" y="25"/>
                      <a:pt x="24" y="36"/>
                    </a:cubicBezTo>
                    <a:cubicBezTo>
                      <a:pt x="18" y="36"/>
                      <a:pt x="20" y="29"/>
                      <a:pt x="11" y="32"/>
                    </a:cubicBezTo>
                    <a:cubicBezTo>
                      <a:pt x="6" y="33"/>
                      <a:pt x="11" y="59"/>
                      <a:pt x="4" y="45"/>
                    </a:cubicBezTo>
                    <a:cubicBezTo>
                      <a:pt x="9" y="44"/>
                      <a:pt x="4" y="31"/>
                      <a:pt x="9" y="29"/>
                    </a:cubicBezTo>
                    <a:cubicBezTo>
                      <a:pt x="14" y="29"/>
                      <a:pt x="19" y="29"/>
                      <a:pt x="22" y="32"/>
                    </a:cubicBezTo>
                    <a:cubicBezTo>
                      <a:pt x="22" y="23"/>
                      <a:pt x="22" y="14"/>
                      <a:pt x="22" y="5"/>
                    </a:cubicBezTo>
                    <a:cubicBezTo>
                      <a:pt x="9" y="2"/>
                      <a:pt x="6" y="10"/>
                      <a:pt x="0" y="1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499" name="Freeform 682"/>
              <p:cNvSpPr>
                <a:spLocks/>
              </p:cNvSpPr>
              <p:nvPr/>
            </p:nvSpPr>
            <p:spPr bwMode="auto">
              <a:xfrm>
                <a:off x="2237" y="2246"/>
                <a:ext cx="11" cy="45"/>
              </a:xfrm>
              <a:custGeom>
                <a:avLst/>
                <a:gdLst>
                  <a:gd name="T0" fmla="*/ 20 w 7"/>
                  <a:gd name="T1" fmla="*/ 0 h 29"/>
                  <a:gd name="T2" fmla="*/ 27 w 7"/>
                  <a:gd name="T3" fmla="*/ 109 h 29"/>
                  <a:gd name="T4" fmla="*/ 20 w 7"/>
                  <a:gd name="T5" fmla="*/ 0 h 29"/>
                  <a:gd name="T6" fmla="*/ 0 60000 65536"/>
                  <a:gd name="T7" fmla="*/ 0 60000 65536"/>
                  <a:gd name="T8" fmla="*/ 0 60000 65536"/>
                  <a:gd name="T9" fmla="*/ 0 w 7"/>
                  <a:gd name="T10" fmla="*/ 0 h 29"/>
                  <a:gd name="T11" fmla="*/ 7 w 7"/>
                  <a:gd name="T12" fmla="*/ 29 h 29"/>
                </a:gdLst>
                <a:ahLst/>
                <a:cxnLst>
                  <a:cxn ang="T6">
                    <a:pos x="T0" y="T1"/>
                  </a:cxn>
                  <a:cxn ang="T7">
                    <a:pos x="T2" y="T3"/>
                  </a:cxn>
                  <a:cxn ang="T8">
                    <a:pos x="T4" y="T5"/>
                  </a:cxn>
                </a:cxnLst>
                <a:rect l="T9" t="T10" r="T11" b="T12"/>
                <a:pathLst>
                  <a:path w="7" h="29">
                    <a:moveTo>
                      <a:pt x="5" y="0"/>
                    </a:moveTo>
                    <a:cubicBezTo>
                      <a:pt x="6" y="9"/>
                      <a:pt x="3" y="23"/>
                      <a:pt x="7" y="29"/>
                    </a:cubicBezTo>
                    <a:cubicBezTo>
                      <a:pt x="0" y="27"/>
                      <a:pt x="1" y="5"/>
                      <a:pt x="5"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00" name="Freeform 683"/>
              <p:cNvSpPr>
                <a:spLocks noEditPoints="1"/>
              </p:cNvSpPr>
              <p:nvPr/>
            </p:nvSpPr>
            <p:spPr bwMode="auto">
              <a:xfrm>
                <a:off x="5344" y="2256"/>
                <a:ext cx="94" cy="137"/>
              </a:xfrm>
              <a:custGeom>
                <a:avLst/>
                <a:gdLst>
                  <a:gd name="T0" fmla="*/ 63 w 57"/>
                  <a:gd name="T1" fmla="*/ 0 h 89"/>
                  <a:gd name="T2" fmla="*/ 172 w 57"/>
                  <a:gd name="T3" fmla="*/ 325 h 89"/>
                  <a:gd name="T4" fmla="*/ 71 w 57"/>
                  <a:gd name="T5" fmla="*/ 325 h 89"/>
                  <a:gd name="T6" fmla="*/ 112 w 57"/>
                  <a:gd name="T7" fmla="*/ 208 h 89"/>
                  <a:gd name="T8" fmla="*/ 8 w 57"/>
                  <a:gd name="T9" fmla="*/ 135 h 89"/>
                  <a:gd name="T10" fmla="*/ 63 w 57"/>
                  <a:gd name="T11" fmla="*/ 0 h 89"/>
                  <a:gd name="T12" fmla="*/ 193 w 57"/>
                  <a:gd name="T13" fmla="*/ 114 h 89"/>
                  <a:gd name="T14" fmla="*/ 63 w 57"/>
                  <a:gd name="T15" fmla="*/ 8 h 89"/>
                  <a:gd name="T16" fmla="*/ 21 w 57"/>
                  <a:gd name="T17" fmla="*/ 48 h 89"/>
                  <a:gd name="T18" fmla="*/ 21 w 57"/>
                  <a:gd name="T19" fmla="*/ 122 h 89"/>
                  <a:gd name="T20" fmla="*/ 63 w 57"/>
                  <a:gd name="T21" fmla="*/ 146 h 89"/>
                  <a:gd name="T22" fmla="*/ 122 w 57"/>
                  <a:gd name="T23" fmla="*/ 194 h 89"/>
                  <a:gd name="T24" fmla="*/ 81 w 57"/>
                  <a:gd name="T25" fmla="*/ 312 h 89"/>
                  <a:gd name="T26" fmla="*/ 172 w 57"/>
                  <a:gd name="T27" fmla="*/ 312 h 89"/>
                  <a:gd name="T28" fmla="*/ 193 w 57"/>
                  <a:gd name="T29" fmla="*/ 114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
                  <a:gd name="T46" fmla="*/ 0 h 89"/>
                  <a:gd name="T47" fmla="*/ 57 w 57"/>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 h="89">
                    <a:moveTo>
                      <a:pt x="14" y="0"/>
                    </a:moveTo>
                    <a:cubicBezTo>
                      <a:pt x="39" y="9"/>
                      <a:pt x="57" y="56"/>
                      <a:pt x="38" y="89"/>
                    </a:cubicBezTo>
                    <a:cubicBezTo>
                      <a:pt x="31" y="89"/>
                      <a:pt x="23" y="89"/>
                      <a:pt x="16" y="89"/>
                    </a:cubicBezTo>
                    <a:cubicBezTo>
                      <a:pt x="17" y="77"/>
                      <a:pt x="11" y="57"/>
                      <a:pt x="25" y="57"/>
                    </a:cubicBezTo>
                    <a:cubicBezTo>
                      <a:pt x="19" y="49"/>
                      <a:pt x="16" y="38"/>
                      <a:pt x="2" y="37"/>
                    </a:cubicBezTo>
                    <a:cubicBezTo>
                      <a:pt x="0" y="19"/>
                      <a:pt x="4" y="6"/>
                      <a:pt x="14" y="0"/>
                    </a:cubicBezTo>
                    <a:close/>
                    <a:moveTo>
                      <a:pt x="43" y="31"/>
                    </a:moveTo>
                    <a:cubicBezTo>
                      <a:pt x="34" y="20"/>
                      <a:pt x="24" y="10"/>
                      <a:pt x="14" y="2"/>
                    </a:cubicBezTo>
                    <a:cubicBezTo>
                      <a:pt x="12" y="7"/>
                      <a:pt x="6" y="8"/>
                      <a:pt x="5" y="13"/>
                    </a:cubicBezTo>
                    <a:cubicBezTo>
                      <a:pt x="5" y="20"/>
                      <a:pt x="5" y="26"/>
                      <a:pt x="5" y="33"/>
                    </a:cubicBezTo>
                    <a:cubicBezTo>
                      <a:pt x="5" y="38"/>
                      <a:pt x="15" y="33"/>
                      <a:pt x="14" y="40"/>
                    </a:cubicBezTo>
                    <a:cubicBezTo>
                      <a:pt x="17" y="45"/>
                      <a:pt x="22" y="49"/>
                      <a:pt x="27" y="53"/>
                    </a:cubicBezTo>
                    <a:cubicBezTo>
                      <a:pt x="20" y="60"/>
                      <a:pt x="15" y="70"/>
                      <a:pt x="18" y="86"/>
                    </a:cubicBezTo>
                    <a:cubicBezTo>
                      <a:pt x="25" y="86"/>
                      <a:pt x="31" y="86"/>
                      <a:pt x="38" y="86"/>
                    </a:cubicBezTo>
                    <a:cubicBezTo>
                      <a:pt x="47" y="75"/>
                      <a:pt x="41" y="49"/>
                      <a:pt x="43" y="31"/>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01" name="Freeform 684"/>
              <p:cNvSpPr>
                <a:spLocks/>
              </p:cNvSpPr>
              <p:nvPr/>
            </p:nvSpPr>
            <p:spPr bwMode="auto">
              <a:xfrm>
                <a:off x="5352" y="2260"/>
                <a:ext cx="63" cy="45"/>
              </a:xfrm>
              <a:custGeom>
                <a:avLst/>
                <a:gdLst>
                  <a:gd name="T0" fmla="*/ 0 w 38"/>
                  <a:gd name="T1" fmla="*/ 40 h 29"/>
                  <a:gd name="T2" fmla="*/ 41 w 38"/>
                  <a:gd name="T3" fmla="*/ 0 h 29"/>
                  <a:gd name="T4" fmla="*/ 172 w 38"/>
                  <a:gd name="T5" fmla="*/ 109 h 29"/>
                  <a:gd name="T6" fmla="*/ 50 w 38"/>
                  <a:gd name="T7" fmla="*/ 8 h 29"/>
                  <a:gd name="T8" fmla="*/ 0 w 38"/>
                  <a:gd name="T9" fmla="*/ 40 h 29"/>
                  <a:gd name="T10" fmla="*/ 0 60000 65536"/>
                  <a:gd name="T11" fmla="*/ 0 60000 65536"/>
                  <a:gd name="T12" fmla="*/ 0 60000 65536"/>
                  <a:gd name="T13" fmla="*/ 0 60000 65536"/>
                  <a:gd name="T14" fmla="*/ 0 60000 65536"/>
                  <a:gd name="T15" fmla="*/ 0 w 38"/>
                  <a:gd name="T16" fmla="*/ 0 h 29"/>
                  <a:gd name="T17" fmla="*/ 38 w 38"/>
                  <a:gd name="T18" fmla="*/ 29 h 29"/>
                </a:gdLst>
                <a:ahLst/>
                <a:cxnLst>
                  <a:cxn ang="T10">
                    <a:pos x="T0" y="T1"/>
                  </a:cxn>
                  <a:cxn ang="T11">
                    <a:pos x="T2" y="T3"/>
                  </a:cxn>
                  <a:cxn ang="T12">
                    <a:pos x="T4" y="T5"/>
                  </a:cxn>
                  <a:cxn ang="T13">
                    <a:pos x="T6" y="T7"/>
                  </a:cxn>
                  <a:cxn ang="T14">
                    <a:pos x="T8" y="T9"/>
                  </a:cxn>
                </a:cxnLst>
                <a:rect l="T15" t="T16" r="T17" b="T18"/>
                <a:pathLst>
                  <a:path w="38" h="29">
                    <a:moveTo>
                      <a:pt x="0" y="11"/>
                    </a:moveTo>
                    <a:cubicBezTo>
                      <a:pt x="1" y="6"/>
                      <a:pt x="7" y="5"/>
                      <a:pt x="9" y="0"/>
                    </a:cubicBezTo>
                    <a:cubicBezTo>
                      <a:pt x="19" y="8"/>
                      <a:pt x="29" y="18"/>
                      <a:pt x="38" y="29"/>
                    </a:cubicBezTo>
                    <a:cubicBezTo>
                      <a:pt x="28" y="21"/>
                      <a:pt x="19" y="12"/>
                      <a:pt x="11" y="2"/>
                    </a:cubicBezTo>
                    <a:cubicBezTo>
                      <a:pt x="6" y="3"/>
                      <a:pt x="5" y="9"/>
                      <a:pt x="0" y="1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02" name="Freeform 685"/>
              <p:cNvSpPr>
                <a:spLocks/>
              </p:cNvSpPr>
              <p:nvPr/>
            </p:nvSpPr>
            <p:spPr bwMode="auto">
              <a:xfrm>
                <a:off x="5352" y="2263"/>
                <a:ext cx="69" cy="125"/>
              </a:xfrm>
              <a:custGeom>
                <a:avLst/>
                <a:gdLst>
                  <a:gd name="T0" fmla="*/ 168 w 42"/>
                  <a:gd name="T1" fmla="*/ 96 h 82"/>
                  <a:gd name="T2" fmla="*/ 146 w 42"/>
                  <a:gd name="T3" fmla="*/ 291 h 82"/>
                  <a:gd name="T4" fmla="*/ 58 w 42"/>
                  <a:gd name="T5" fmla="*/ 291 h 82"/>
                  <a:gd name="T6" fmla="*/ 97 w 42"/>
                  <a:gd name="T7" fmla="*/ 174 h 82"/>
                  <a:gd name="T8" fmla="*/ 41 w 42"/>
                  <a:gd name="T9" fmla="*/ 128 h 82"/>
                  <a:gd name="T10" fmla="*/ 0 w 42"/>
                  <a:gd name="T11" fmla="*/ 102 h 82"/>
                  <a:gd name="T12" fmla="*/ 0 w 42"/>
                  <a:gd name="T13" fmla="*/ 32 h 82"/>
                  <a:gd name="T14" fmla="*/ 49 w 42"/>
                  <a:gd name="T15" fmla="*/ 0 h 82"/>
                  <a:gd name="T16" fmla="*/ 168 w 42"/>
                  <a:gd name="T17" fmla="*/ 96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82"/>
                  <a:gd name="T29" fmla="*/ 42 w 42"/>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82">
                    <a:moveTo>
                      <a:pt x="38" y="27"/>
                    </a:moveTo>
                    <a:cubicBezTo>
                      <a:pt x="36" y="45"/>
                      <a:pt x="42" y="71"/>
                      <a:pt x="33" y="82"/>
                    </a:cubicBezTo>
                    <a:cubicBezTo>
                      <a:pt x="26" y="82"/>
                      <a:pt x="20" y="82"/>
                      <a:pt x="13" y="82"/>
                    </a:cubicBezTo>
                    <a:cubicBezTo>
                      <a:pt x="10" y="66"/>
                      <a:pt x="15" y="56"/>
                      <a:pt x="22" y="49"/>
                    </a:cubicBezTo>
                    <a:cubicBezTo>
                      <a:pt x="18" y="44"/>
                      <a:pt x="14" y="39"/>
                      <a:pt x="9" y="36"/>
                    </a:cubicBezTo>
                    <a:cubicBezTo>
                      <a:pt x="10" y="29"/>
                      <a:pt x="0" y="34"/>
                      <a:pt x="0" y="29"/>
                    </a:cubicBezTo>
                    <a:cubicBezTo>
                      <a:pt x="0" y="22"/>
                      <a:pt x="0" y="16"/>
                      <a:pt x="0" y="9"/>
                    </a:cubicBezTo>
                    <a:cubicBezTo>
                      <a:pt x="5" y="7"/>
                      <a:pt x="6" y="1"/>
                      <a:pt x="11" y="0"/>
                    </a:cubicBezTo>
                    <a:cubicBezTo>
                      <a:pt x="19" y="10"/>
                      <a:pt x="28" y="19"/>
                      <a:pt x="38" y="27"/>
                    </a:cubicBezTo>
                    <a:close/>
                  </a:path>
                </a:pathLst>
              </a:custGeom>
              <a:solidFill>
                <a:srgbClr val="00FFFF"/>
              </a:solidFill>
              <a:ln w="9525">
                <a:noFill/>
                <a:round/>
                <a:headEnd/>
                <a:tailEnd/>
              </a:ln>
            </p:spPr>
            <p:txBody>
              <a:bodyPr/>
              <a:lstStyle/>
              <a:p>
                <a:endParaRPr lang="zh-CN" altLang="en-US" sz="2000">
                  <a:solidFill>
                    <a:schemeClr val="tx1"/>
                  </a:solidFill>
                  <a:ea typeface="微软雅黑" pitchFamily="34" charset="-122"/>
                </a:endParaRPr>
              </a:p>
            </p:txBody>
          </p:sp>
          <p:sp>
            <p:nvSpPr>
              <p:cNvPr id="51503" name="Freeform 686"/>
              <p:cNvSpPr>
                <a:spLocks/>
              </p:cNvSpPr>
              <p:nvPr/>
            </p:nvSpPr>
            <p:spPr bwMode="auto">
              <a:xfrm>
                <a:off x="5367" y="2318"/>
                <a:ext cx="21" cy="20"/>
              </a:xfrm>
              <a:custGeom>
                <a:avLst/>
                <a:gdLst>
                  <a:gd name="T0" fmla="*/ 55 w 13"/>
                  <a:gd name="T1" fmla="*/ 48 h 13"/>
                  <a:gd name="T2" fmla="*/ 0 w 13"/>
                  <a:gd name="T3" fmla="*/ 0 h 13"/>
                  <a:gd name="T4" fmla="*/ 55 w 13"/>
                  <a:gd name="T5" fmla="*/ 48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13" y="13"/>
                    </a:moveTo>
                    <a:cubicBezTo>
                      <a:pt x="8" y="9"/>
                      <a:pt x="3" y="5"/>
                      <a:pt x="0" y="0"/>
                    </a:cubicBezTo>
                    <a:cubicBezTo>
                      <a:pt x="5" y="3"/>
                      <a:pt x="9" y="8"/>
                      <a:pt x="13" y="13"/>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04" name="Freeform 689"/>
              <p:cNvSpPr>
                <a:spLocks/>
              </p:cNvSpPr>
              <p:nvPr/>
            </p:nvSpPr>
            <p:spPr bwMode="auto">
              <a:xfrm>
                <a:off x="2924" y="2291"/>
                <a:ext cx="18" cy="17"/>
              </a:xfrm>
              <a:custGeom>
                <a:avLst/>
                <a:gdLst>
                  <a:gd name="T0" fmla="*/ 0 w 11"/>
                  <a:gd name="T1" fmla="*/ 40 h 11"/>
                  <a:gd name="T2" fmla="*/ 47 w 11"/>
                  <a:gd name="T3" fmla="*/ 0 h 11"/>
                  <a:gd name="T4" fmla="*/ 0 w 11"/>
                  <a:gd name="T5" fmla="*/ 40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11"/>
                    </a:moveTo>
                    <a:cubicBezTo>
                      <a:pt x="3" y="6"/>
                      <a:pt x="6" y="3"/>
                      <a:pt x="11" y="0"/>
                    </a:cubicBezTo>
                    <a:cubicBezTo>
                      <a:pt x="8" y="4"/>
                      <a:pt x="5" y="8"/>
                      <a:pt x="0" y="11"/>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505" name="Freeform 690"/>
              <p:cNvSpPr>
                <a:spLocks/>
              </p:cNvSpPr>
              <p:nvPr/>
            </p:nvSpPr>
            <p:spPr bwMode="auto">
              <a:xfrm>
                <a:off x="2813" y="2327"/>
                <a:ext cx="126" cy="87"/>
              </a:xfrm>
              <a:custGeom>
                <a:avLst/>
                <a:gdLst>
                  <a:gd name="T0" fmla="*/ 83 w 76"/>
                  <a:gd name="T1" fmla="*/ 185 h 57"/>
                  <a:gd name="T2" fmla="*/ 0 w 76"/>
                  <a:gd name="T3" fmla="*/ 191 h 57"/>
                  <a:gd name="T4" fmla="*/ 172 w 76"/>
                  <a:gd name="T5" fmla="*/ 49 h 57"/>
                  <a:gd name="T6" fmla="*/ 181 w 76"/>
                  <a:gd name="T7" fmla="*/ 81 h 57"/>
                  <a:gd name="T8" fmla="*/ 222 w 76"/>
                  <a:gd name="T9" fmla="*/ 81 h 57"/>
                  <a:gd name="T10" fmla="*/ 247 w 76"/>
                  <a:gd name="T11" fmla="*/ 0 h 57"/>
                  <a:gd name="T12" fmla="*/ 247 w 76"/>
                  <a:gd name="T13" fmla="*/ 40 h 57"/>
                  <a:gd name="T14" fmla="*/ 346 w 76"/>
                  <a:gd name="T15" fmla="*/ 32 h 57"/>
                  <a:gd name="T16" fmla="*/ 255 w 76"/>
                  <a:gd name="T17" fmla="*/ 40 h 57"/>
                  <a:gd name="T18" fmla="*/ 255 w 76"/>
                  <a:gd name="T19" fmla="*/ 154 h 57"/>
                  <a:gd name="T20" fmla="*/ 99 w 76"/>
                  <a:gd name="T21" fmla="*/ 168 h 57"/>
                  <a:gd name="T22" fmla="*/ 234 w 76"/>
                  <a:gd name="T23" fmla="*/ 142 h 57"/>
                  <a:gd name="T24" fmla="*/ 247 w 76"/>
                  <a:gd name="T25" fmla="*/ 89 h 57"/>
                  <a:gd name="T26" fmla="*/ 172 w 76"/>
                  <a:gd name="T27" fmla="*/ 63 h 57"/>
                  <a:gd name="T28" fmla="*/ 22 w 76"/>
                  <a:gd name="T29" fmla="*/ 174 h 57"/>
                  <a:gd name="T30" fmla="*/ 83 w 76"/>
                  <a:gd name="T31" fmla="*/ 185 h 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
                  <a:gd name="T49" fmla="*/ 0 h 57"/>
                  <a:gd name="T50" fmla="*/ 76 w 76"/>
                  <a:gd name="T51" fmla="*/ 57 h 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 h="57">
                    <a:moveTo>
                      <a:pt x="18" y="52"/>
                    </a:moveTo>
                    <a:cubicBezTo>
                      <a:pt x="16" y="57"/>
                      <a:pt x="5" y="52"/>
                      <a:pt x="0" y="54"/>
                    </a:cubicBezTo>
                    <a:cubicBezTo>
                      <a:pt x="11" y="39"/>
                      <a:pt x="27" y="28"/>
                      <a:pt x="38" y="14"/>
                    </a:cubicBezTo>
                    <a:cubicBezTo>
                      <a:pt x="41" y="14"/>
                      <a:pt x="40" y="19"/>
                      <a:pt x="40" y="23"/>
                    </a:cubicBezTo>
                    <a:cubicBezTo>
                      <a:pt x="43" y="23"/>
                      <a:pt x="46" y="23"/>
                      <a:pt x="49" y="23"/>
                    </a:cubicBezTo>
                    <a:cubicBezTo>
                      <a:pt x="56" y="20"/>
                      <a:pt x="47" y="3"/>
                      <a:pt x="54" y="0"/>
                    </a:cubicBezTo>
                    <a:cubicBezTo>
                      <a:pt x="54" y="4"/>
                      <a:pt x="54" y="8"/>
                      <a:pt x="54" y="11"/>
                    </a:cubicBezTo>
                    <a:cubicBezTo>
                      <a:pt x="58" y="8"/>
                      <a:pt x="68" y="10"/>
                      <a:pt x="76" y="9"/>
                    </a:cubicBezTo>
                    <a:cubicBezTo>
                      <a:pt x="73" y="14"/>
                      <a:pt x="62" y="10"/>
                      <a:pt x="56" y="11"/>
                    </a:cubicBezTo>
                    <a:cubicBezTo>
                      <a:pt x="56" y="22"/>
                      <a:pt x="56" y="32"/>
                      <a:pt x="56" y="43"/>
                    </a:cubicBezTo>
                    <a:cubicBezTo>
                      <a:pt x="45" y="44"/>
                      <a:pt x="27" y="39"/>
                      <a:pt x="22" y="47"/>
                    </a:cubicBezTo>
                    <a:cubicBezTo>
                      <a:pt x="22" y="35"/>
                      <a:pt x="42" y="43"/>
                      <a:pt x="51" y="40"/>
                    </a:cubicBezTo>
                    <a:cubicBezTo>
                      <a:pt x="56" y="39"/>
                      <a:pt x="52" y="29"/>
                      <a:pt x="54" y="25"/>
                    </a:cubicBezTo>
                    <a:cubicBezTo>
                      <a:pt x="53" y="21"/>
                      <a:pt x="35" y="30"/>
                      <a:pt x="38" y="18"/>
                    </a:cubicBezTo>
                    <a:cubicBezTo>
                      <a:pt x="25" y="27"/>
                      <a:pt x="17" y="40"/>
                      <a:pt x="5" y="49"/>
                    </a:cubicBezTo>
                    <a:cubicBezTo>
                      <a:pt x="5" y="54"/>
                      <a:pt x="14" y="50"/>
                      <a:pt x="18" y="52"/>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06" name="Freeform 691"/>
              <p:cNvSpPr>
                <a:spLocks/>
              </p:cNvSpPr>
              <p:nvPr/>
            </p:nvSpPr>
            <p:spPr bwMode="auto">
              <a:xfrm>
                <a:off x="2821" y="2355"/>
                <a:ext cx="85" cy="55"/>
              </a:xfrm>
              <a:custGeom>
                <a:avLst/>
                <a:gdLst>
                  <a:gd name="T0" fmla="*/ 78 w 51"/>
                  <a:gd name="T1" fmla="*/ 102 h 36"/>
                  <a:gd name="T2" fmla="*/ 62 w 51"/>
                  <a:gd name="T3" fmla="*/ 121 h 36"/>
                  <a:gd name="T4" fmla="*/ 0 w 51"/>
                  <a:gd name="T5" fmla="*/ 110 h 36"/>
                  <a:gd name="T6" fmla="*/ 153 w 51"/>
                  <a:gd name="T7" fmla="*/ 0 h 36"/>
                  <a:gd name="T8" fmla="*/ 228 w 51"/>
                  <a:gd name="T9" fmla="*/ 26 h 36"/>
                  <a:gd name="T10" fmla="*/ 213 w 51"/>
                  <a:gd name="T11" fmla="*/ 79 h 36"/>
                  <a:gd name="T12" fmla="*/ 78 w 51"/>
                  <a:gd name="T13" fmla="*/ 102 h 36"/>
                  <a:gd name="T14" fmla="*/ 0 60000 65536"/>
                  <a:gd name="T15" fmla="*/ 0 60000 65536"/>
                  <a:gd name="T16" fmla="*/ 0 60000 65536"/>
                  <a:gd name="T17" fmla="*/ 0 60000 65536"/>
                  <a:gd name="T18" fmla="*/ 0 60000 65536"/>
                  <a:gd name="T19" fmla="*/ 0 60000 65536"/>
                  <a:gd name="T20" fmla="*/ 0 60000 65536"/>
                  <a:gd name="T21" fmla="*/ 0 w 51"/>
                  <a:gd name="T22" fmla="*/ 0 h 36"/>
                  <a:gd name="T23" fmla="*/ 51 w 5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36">
                    <a:moveTo>
                      <a:pt x="17" y="29"/>
                    </a:moveTo>
                    <a:cubicBezTo>
                      <a:pt x="16" y="31"/>
                      <a:pt x="15" y="33"/>
                      <a:pt x="13" y="34"/>
                    </a:cubicBezTo>
                    <a:cubicBezTo>
                      <a:pt x="9" y="32"/>
                      <a:pt x="0" y="36"/>
                      <a:pt x="0" y="31"/>
                    </a:cubicBezTo>
                    <a:cubicBezTo>
                      <a:pt x="12" y="22"/>
                      <a:pt x="20" y="9"/>
                      <a:pt x="33" y="0"/>
                    </a:cubicBezTo>
                    <a:cubicBezTo>
                      <a:pt x="30" y="12"/>
                      <a:pt x="48" y="3"/>
                      <a:pt x="49" y="7"/>
                    </a:cubicBezTo>
                    <a:cubicBezTo>
                      <a:pt x="47" y="11"/>
                      <a:pt x="51" y="21"/>
                      <a:pt x="46" y="22"/>
                    </a:cubicBezTo>
                    <a:cubicBezTo>
                      <a:pt x="37" y="25"/>
                      <a:pt x="17" y="17"/>
                      <a:pt x="17" y="29"/>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507" name="Freeform 692"/>
              <p:cNvSpPr>
                <a:spLocks/>
              </p:cNvSpPr>
              <p:nvPr/>
            </p:nvSpPr>
            <p:spPr bwMode="auto">
              <a:xfrm>
                <a:off x="2903" y="2286"/>
                <a:ext cx="66" cy="58"/>
              </a:xfrm>
              <a:custGeom>
                <a:avLst/>
                <a:gdLst>
                  <a:gd name="T0" fmla="*/ 117 w 40"/>
                  <a:gd name="T1" fmla="*/ 114 h 38"/>
                  <a:gd name="T2" fmla="*/ 97 w 40"/>
                  <a:gd name="T3" fmla="*/ 128 h 38"/>
                  <a:gd name="T4" fmla="*/ 0 w 40"/>
                  <a:gd name="T5" fmla="*/ 136 h 38"/>
                  <a:gd name="T6" fmla="*/ 0 w 40"/>
                  <a:gd name="T7" fmla="*/ 96 h 38"/>
                  <a:gd name="T8" fmla="*/ 58 w 40"/>
                  <a:gd name="T9" fmla="*/ 49 h 38"/>
                  <a:gd name="T10" fmla="*/ 109 w 40"/>
                  <a:gd name="T11" fmla="*/ 12 h 38"/>
                  <a:gd name="T12" fmla="*/ 117 w 40"/>
                  <a:gd name="T13" fmla="*/ 12 h 38"/>
                  <a:gd name="T14" fmla="*/ 167 w 40"/>
                  <a:gd name="T15" fmla="*/ 49 h 38"/>
                  <a:gd name="T16" fmla="*/ 167 w 40"/>
                  <a:gd name="T17" fmla="*/ 75 h 38"/>
                  <a:gd name="T18" fmla="*/ 117 w 40"/>
                  <a:gd name="T19" fmla="*/ 114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8"/>
                  <a:gd name="T32" fmla="*/ 40 w 40"/>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8">
                    <a:moveTo>
                      <a:pt x="26" y="32"/>
                    </a:moveTo>
                    <a:cubicBezTo>
                      <a:pt x="26" y="34"/>
                      <a:pt x="22" y="33"/>
                      <a:pt x="22" y="36"/>
                    </a:cubicBezTo>
                    <a:cubicBezTo>
                      <a:pt x="14" y="37"/>
                      <a:pt x="4" y="35"/>
                      <a:pt x="0" y="38"/>
                    </a:cubicBezTo>
                    <a:cubicBezTo>
                      <a:pt x="0" y="35"/>
                      <a:pt x="0" y="31"/>
                      <a:pt x="0" y="27"/>
                    </a:cubicBezTo>
                    <a:cubicBezTo>
                      <a:pt x="2" y="21"/>
                      <a:pt x="9" y="19"/>
                      <a:pt x="13" y="14"/>
                    </a:cubicBezTo>
                    <a:cubicBezTo>
                      <a:pt x="18" y="11"/>
                      <a:pt x="21" y="7"/>
                      <a:pt x="24" y="3"/>
                    </a:cubicBezTo>
                    <a:cubicBezTo>
                      <a:pt x="24" y="0"/>
                      <a:pt x="26" y="2"/>
                      <a:pt x="26" y="3"/>
                    </a:cubicBezTo>
                    <a:cubicBezTo>
                      <a:pt x="29" y="7"/>
                      <a:pt x="33" y="11"/>
                      <a:pt x="37" y="14"/>
                    </a:cubicBezTo>
                    <a:cubicBezTo>
                      <a:pt x="40" y="14"/>
                      <a:pt x="40" y="21"/>
                      <a:pt x="37" y="21"/>
                    </a:cubicBezTo>
                    <a:cubicBezTo>
                      <a:pt x="33" y="23"/>
                      <a:pt x="29" y="27"/>
                      <a:pt x="26" y="3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508" name="Freeform 693"/>
              <p:cNvSpPr>
                <a:spLocks/>
              </p:cNvSpPr>
              <p:nvPr/>
            </p:nvSpPr>
            <p:spPr bwMode="auto">
              <a:xfrm>
                <a:off x="2946" y="2318"/>
                <a:ext cx="18" cy="17"/>
              </a:xfrm>
              <a:custGeom>
                <a:avLst/>
                <a:gdLst>
                  <a:gd name="T0" fmla="*/ 0 w 11"/>
                  <a:gd name="T1" fmla="*/ 40 h 11"/>
                  <a:gd name="T2" fmla="*/ 47 w 11"/>
                  <a:gd name="T3" fmla="*/ 0 h 11"/>
                  <a:gd name="T4" fmla="*/ 0 w 11"/>
                  <a:gd name="T5" fmla="*/ 40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11"/>
                    </a:moveTo>
                    <a:cubicBezTo>
                      <a:pt x="3" y="6"/>
                      <a:pt x="7" y="2"/>
                      <a:pt x="11" y="0"/>
                    </a:cubicBezTo>
                    <a:cubicBezTo>
                      <a:pt x="9" y="4"/>
                      <a:pt x="5" y="8"/>
                      <a:pt x="0" y="1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09" name="Freeform 694"/>
              <p:cNvSpPr>
                <a:spLocks/>
              </p:cNvSpPr>
              <p:nvPr/>
            </p:nvSpPr>
            <p:spPr bwMode="auto">
              <a:xfrm>
                <a:off x="2946" y="2291"/>
                <a:ext cx="18" cy="17"/>
              </a:xfrm>
              <a:custGeom>
                <a:avLst/>
                <a:gdLst>
                  <a:gd name="T0" fmla="*/ 0 w 11"/>
                  <a:gd name="T1" fmla="*/ 0 h 11"/>
                  <a:gd name="T2" fmla="*/ 47 w 11"/>
                  <a:gd name="T3" fmla="*/ 40 h 11"/>
                  <a:gd name="T4" fmla="*/ 0 w 11"/>
                  <a:gd name="T5" fmla="*/ 0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0"/>
                    </a:moveTo>
                    <a:cubicBezTo>
                      <a:pt x="5" y="3"/>
                      <a:pt x="9" y="6"/>
                      <a:pt x="11" y="11"/>
                    </a:cubicBezTo>
                    <a:cubicBezTo>
                      <a:pt x="7" y="8"/>
                      <a:pt x="3" y="4"/>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10" name="Freeform 695"/>
              <p:cNvSpPr>
                <a:spLocks/>
              </p:cNvSpPr>
              <p:nvPr/>
            </p:nvSpPr>
            <p:spPr bwMode="auto">
              <a:xfrm>
                <a:off x="2629" y="2308"/>
                <a:ext cx="56" cy="80"/>
              </a:xfrm>
              <a:custGeom>
                <a:avLst/>
                <a:gdLst>
                  <a:gd name="T0" fmla="*/ 89 w 34"/>
                  <a:gd name="T1" fmla="*/ 0 h 53"/>
                  <a:gd name="T2" fmla="*/ 26 w 34"/>
                  <a:gd name="T3" fmla="*/ 45 h 53"/>
                  <a:gd name="T4" fmla="*/ 130 w 34"/>
                  <a:gd name="T5" fmla="*/ 169 h 53"/>
                  <a:gd name="T6" fmla="*/ 130 w 34"/>
                  <a:gd name="T7" fmla="*/ 26 h 53"/>
                  <a:gd name="T8" fmla="*/ 138 w 34"/>
                  <a:gd name="T9" fmla="*/ 183 h 53"/>
                  <a:gd name="T10" fmla="*/ 20 w 34"/>
                  <a:gd name="T11" fmla="*/ 32 h 53"/>
                  <a:gd name="T12" fmla="*/ 89 w 34"/>
                  <a:gd name="T13" fmla="*/ 0 h 53"/>
                  <a:gd name="T14" fmla="*/ 0 60000 65536"/>
                  <a:gd name="T15" fmla="*/ 0 60000 65536"/>
                  <a:gd name="T16" fmla="*/ 0 60000 65536"/>
                  <a:gd name="T17" fmla="*/ 0 60000 65536"/>
                  <a:gd name="T18" fmla="*/ 0 60000 65536"/>
                  <a:gd name="T19" fmla="*/ 0 60000 65536"/>
                  <a:gd name="T20" fmla="*/ 0 60000 65536"/>
                  <a:gd name="T21" fmla="*/ 0 w 34"/>
                  <a:gd name="T22" fmla="*/ 0 h 53"/>
                  <a:gd name="T23" fmla="*/ 34 w 34"/>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3">
                    <a:moveTo>
                      <a:pt x="20" y="0"/>
                    </a:moveTo>
                    <a:cubicBezTo>
                      <a:pt x="17" y="6"/>
                      <a:pt x="11" y="9"/>
                      <a:pt x="6" y="13"/>
                    </a:cubicBezTo>
                    <a:cubicBezTo>
                      <a:pt x="3" y="35"/>
                      <a:pt x="20" y="39"/>
                      <a:pt x="29" y="49"/>
                    </a:cubicBezTo>
                    <a:cubicBezTo>
                      <a:pt x="29" y="35"/>
                      <a:pt x="29" y="21"/>
                      <a:pt x="29" y="7"/>
                    </a:cubicBezTo>
                    <a:cubicBezTo>
                      <a:pt x="34" y="18"/>
                      <a:pt x="29" y="39"/>
                      <a:pt x="31" y="53"/>
                    </a:cubicBezTo>
                    <a:cubicBezTo>
                      <a:pt x="20" y="41"/>
                      <a:pt x="0" y="37"/>
                      <a:pt x="4" y="9"/>
                    </a:cubicBezTo>
                    <a:cubicBezTo>
                      <a:pt x="14" y="11"/>
                      <a:pt x="13" y="2"/>
                      <a:pt x="2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11" name="Freeform 696"/>
              <p:cNvSpPr>
                <a:spLocks/>
              </p:cNvSpPr>
              <p:nvPr/>
            </p:nvSpPr>
            <p:spPr bwMode="auto">
              <a:xfrm>
                <a:off x="2634" y="2305"/>
                <a:ext cx="43" cy="77"/>
              </a:xfrm>
              <a:custGeom>
                <a:avLst/>
                <a:gdLst>
                  <a:gd name="T0" fmla="*/ 76 w 26"/>
                  <a:gd name="T1" fmla="*/ 8 h 51"/>
                  <a:gd name="T2" fmla="*/ 76 w 26"/>
                  <a:gd name="T3" fmla="*/ 0 h 51"/>
                  <a:gd name="T4" fmla="*/ 117 w 26"/>
                  <a:gd name="T5" fmla="*/ 32 h 51"/>
                  <a:gd name="T6" fmla="*/ 117 w 26"/>
                  <a:gd name="T7" fmla="*/ 175 h 51"/>
                  <a:gd name="T8" fmla="*/ 13 w 26"/>
                  <a:gd name="T9" fmla="*/ 53 h 51"/>
                  <a:gd name="T10" fmla="*/ 76 w 26"/>
                  <a:gd name="T11" fmla="*/ 8 h 51"/>
                  <a:gd name="T12" fmla="*/ 0 60000 65536"/>
                  <a:gd name="T13" fmla="*/ 0 60000 65536"/>
                  <a:gd name="T14" fmla="*/ 0 60000 65536"/>
                  <a:gd name="T15" fmla="*/ 0 60000 65536"/>
                  <a:gd name="T16" fmla="*/ 0 60000 65536"/>
                  <a:gd name="T17" fmla="*/ 0 60000 65536"/>
                  <a:gd name="T18" fmla="*/ 0 w 26"/>
                  <a:gd name="T19" fmla="*/ 0 h 51"/>
                  <a:gd name="T20" fmla="*/ 26 w 26"/>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26" h="51">
                    <a:moveTo>
                      <a:pt x="17" y="2"/>
                    </a:moveTo>
                    <a:cubicBezTo>
                      <a:pt x="17" y="1"/>
                      <a:pt x="17" y="0"/>
                      <a:pt x="17" y="0"/>
                    </a:cubicBezTo>
                    <a:cubicBezTo>
                      <a:pt x="21" y="2"/>
                      <a:pt x="24" y="5"/>
                      <a:pt x="26" y="9"/>
                    </a:cubicBezTo>
                    <a:cubicBezTo>
                      <a:pt x="26" y="23"/>
                      <a:pt x="26" y="37"/>
                      <a:pt x="26" y="51"/>
                    </a:cubicBezTo>
                    <a:cubicBezTo>
                      <a:pt x="17" y="41"/>
                      <a:pt x="0" y="37"/>
                      <a:pt x="3" y="15"/>
                    </a:cubicBezTo>
                    <a:cubicBezTo>
                      <a:pt x="8" y="11"/>
                      <a:pt x="14" y="8"/>
                      <a:pt x="17" y="2"/>
                    </a:cubicBezTo>
                    <a:close/>
                  </a:path>
                </a:pathLst>
              </a:custGeom>
              <a:solidFill>
                <a:srgbClr val="993366"/>
              </a:solidFill>
              <a:ln w="9525">
                <a:noFill/>
                <a:round/>
                <a:headEnd/>
                <a:tailEnd/>
              </a:ln>
            </p:spPr>
            <p:txBody>
              <a:bodyPr/>
              <a:lstStyle/>
              <a:p>
                <a:endParaRPr lang="zh-CN" altLang="en-US" sz="2000">
                  <a:solidFill>
                    <a:schemeClr val="tx1"/>
                  </a:solidFill>
                  <a:ea typeface="微软雅黑" pitchFamily="34" charset="-122"/>
                </a:endParaRPr>
              </a:p>
            </p:txBody>
          </p:sp>
          <p:sp>
            <p:nvSpPr>
              <p:cNvPr id="51512" name="Freeform 697"/>
              <p:cNvSpPr>
                <a:spLocks noEditPoints="1"/>
              </p:cNvSpPr>
              <p:nvPr/>
            </p:nvSpPr>
            <p:spPr bwMode="auto">
              <a:xfrm>
                <a:off x="5478" y="2312"/>
                <a:ext cx="38" cy="67"/>
              </a:xfrm>
              <a:custGeom>
                <a:avLst/>
                <a:gdLst>
                  <a:gd name="T0" fmla="*/ 76 w 23"/>
                  <a:gd name="T1" fmla="*/ 155 h 44"/>
                  <a:gd name="T2" fmla="*/ 0 w 23"/>
                  <a:gd name="T3" fmla="*/ 155 h 44"/>
                  <a:gd name="T4" fmla="*/ 0 w 23"/>
                  <a:gd name="T5" fmla="*/ 21 h 44"/>
                  <a:gd name="T6" fmla="*/ 76 w 23"/>
                  <a:gd name="T7" fmla="*/ 155 h 44"/>
                  <a:gd name="T8" fmla="*/ 68 w 23"/>
                  <a:gd name="T9" fmla="*/ 67 h 44"/>
                  <a:gd name="T10" fmla="*/ 8 w 23"/>
                  <a:gd name="T11" fmla="*/ 27 h 44"/>
                  <a:gd name="T12" fmla="*/ 8 w 23"/>
                  <a:gd name="T13" fmla="*/ 148 h 44"/>
                  <a:gd name="T14" fmla="*/ 68 w 23"/>
                  <a:gd name="T15" fmla="*/ 148 h 44"/>
                  <a:gd name="T16" fmla="*/ 68 w 23"/>
                  <a:gd name="T17" fmla="*/ 67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44"/>
                  <a:gd name="T29" fmla="*/ 23 w 23"/>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44">
                    <a:moveTo>
                      <a:pt x="17" y="44"/>
                    </a:moveTo>
                    <a:cubicBezTo>
                      <a:pt x="11" y="44"/>
                      <a:pt x="5" y="44"/>
                      <a:pt x="0" y="44"/>
                    </a:cubicBezTo>
                    <a:cubicBezTo>
                      <a:pt x="0" y="31"/>
                      <a:pt x="0" y="19"/>
                      <a:pt x="0" y="6"/>
                    </a:cubicBezTo>
                    <a:cubicBezTo>
                      <a:pt x="7" y="0"/>
                      <a:pt x="23" y="22"/>
                      <a:pt x="17" y="44"/>
                    </a:cubicBezTo>
                    <a:close/>
                    <a:moveTo>
                      <a:pt x="15" y="19"/>
                    </a:moveTo>
                    <a:cubicBezTo>
                      <a:pt x="12" y="16"/>
                      <a:pt x="5" y="4"/>
                      <a:pt x="2" y="8"/>
                    </a:cubicBezTo>
                    <a:cubicBezTo>
                      <a:pt x="2" y="19"/>
                      <a:pt x="2" y="30"/>
                      <a:pt x="2" y="42"/>
                    </a:cubicBezTo>
                    <a:cubicBezTo>
                      <a:pt x="6" y="42"/>
                      <a:pt x="11" y="42"/>
                      <a:pt x="15" y="42"/>
                    </a:cubicBezTo>
                    <a:cubicBezTo>
                      <a:pt x="15" y="34"/>
                      <a:pt x="15" y="27"/>
                      <a:pt x="15" y="19"/>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13" name="Freeform 698"/>
              <p:cNvSpPr>
                <a:spLocks/>
              </p:cNvSpPr>
              <p:nvPr/>
            </p:nvSpPr>
            <p:spPr bwMode="auto">
              <a:xfrm>
                <a:off x="5178" y="2385"/>
                <a:ext cx="48" cy="127"/>
              </a:xfrm>
              <a:custGeom>
                <a:avLst/>
                <a:gdLst>
                  <a:gd name="T0" fmla="*/ 131 w 29"/>
                  <a:gd name="T1" fmla="*/ 49 h 83"/>
                  <a:gd name="T2" fmla="*/ 83 w 29"/>
                  <a:gd name="T3" fmla="*/ 18 h 83"/>
                  <a:gd name="T4" fmla="*/ 50 w 29"/>
                  <a:gd name="T5" fmla="*/ 18 h 83"/>
                  <a:gd name="T6" fmla="*/ 41 w 29"/>
                  <a:gd name="T7" fmla="*/ 297 h 83"/>
                  <a:gd name="T8" fmla="*/ 33 w 29"/>
                  <a:gd name="T9" fmla="*/ 297 h 83"/>
                  <a:gd name="T10" fmla="*/ 33 w 29"/>
                  <a:gd name="T11" fmla="*/ 8 h 83"/>
                  <a:gd name="T12" fmla="*/ 131 w 29"/>
                  <a:gd name="T13" fmla="*/ 49 h 83"/>
                  <a:gd name="T14" fmla="*/ 0 60000 65536"/>
                  <a:gd name="T15" fmla="*/ 0 60000 65536"/>
                  <a:gd name="T16" fmla="*/ 0 60000 65536"/>
                  <a:gd name="T17" fmla="*/ 0 60000 65536"/>
                  <a:gd name="T18" fmla="*/ 0 60000 65536"/>
                  <a:gd name="T19" fmla="*/ 0 60000 65536"/>
                  <a:gd name="T20" fmla="*/ 0 60000 65536"/>
                  <a:gd name="T21" fmla="*/ 0 w 29"/>
                  <a:gd name="T22" fmla="*/ 0 h 83"/>
                  <a:gd name="T23" fmla="*/ 29 w 29"/>
                  <a:gd name="T24" fmla="*/ 83 h 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83">
                    <a:moveTo>
                      <a:pt x="29" y="14"/>
                    </a:moveTo>
                    <a:cubicBezTo>
                      <a:pt x="24" y="12"/>
                      <a:pt x="23" y="6"/>
                      <a:pt x="18" y="5"/>
                    </a:cubicBezTo>
                    <a:cubicBezTo>
                      <a:pt x="17" y="6"/>
                      <a:pt x="12" y="4"/>
                      <a:pt x="11" y="5"/>
                    </a:cubicBezTo>
                    <a:cubicBezTo>
                      <a:pt x="0" y="19"/>
                      <a:pt x="15" y="63"/>
                      <a:pt x="9" y="83"/>
                    </a:cubicBezTo>
                    <a:cubicBezTo>
                      <a:pt x="8" y="83"/>
                      <a:pt x="7" y="83"/>
                      <a:pt x="7" y="83"/>
                    </a:cubicBezTo>
                    <a:cubicBezTo>
                      <a:pt x="7" y="56"/>
                      <a:pt x="7" y="29"/>
                      <a:pt x="7" y="2"/>
                    </a:cubicBezTo>
                    <a:cubicBezTo>
                      <a:pt x="20" y="0"/>
                      <a:pt x="25" y="7"/>
                      <a:pt x="29" y="14"/>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14" name="Freeform 699"/>
              <p:cNvSpPr>
                <a:spLocks/>
              </p:cNvSpPr>
              <p:nvPr/>
            </p:nvSpPr>
            <p:spPr bwMode="auto">
              <a:xfrm>
                <a:off x="5100" y="2512"/>
                <a:ext cx="153" cy="157"/>
              </a:xfrm>
              <a:custGeom>
                <a:avLst/>
                <a:gdLst>
                  <a:gd name="T0" fmla="*/ 422 w 92"/>
                  <a:gd name="T1" fmla="*/ 259 h 102"/>
                  <a:gd name="T2" fmla="*/ 216 w 92"/>
                  <a:gd name="T3" fmla="*/ 357 h 102"/>
                  <a:gd name="T4" fmla="*/ 0 w 92"/>
                  <a:gd name="T5" fmla="*/ 194 h 102"/>
                  <a:gd name="T6" fmla="*/ 234 w 92"/>
                  <a:gd name="T7" fmla="*/ 0 h 102"/>
                  <a:gd name="T8" fmla="*/ 8 w 92"/>
                  <a:gd name="T9" fmla="*/ 188 h 102"/>
                  <a:gd name="T10" fmla="*/ 8 w 92"/>
                  <a:gd name="T11" fmla="*/ 194 h 102"/>
                  <a:gd name="T12" fmla="*/ 208 w 92"/>
                  <a:gd name="T13" fmla="*/ 351 h 102"/>
                  <a:gd name="T14" fmla="*/ 299 w 92"/>
                  <a:gd name="T15" fmla="*/ 351 h 102"/>
                  <a:gd name="T16" fmla="*/ 422 w 92"/>
                  <a:gd name="T17" fmla="*/ 259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102"/>
                  <a:gd name="T29" fmla="*/ 92 w 9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102">
                    <a:moveTo>
                      <a:pt x="92" y="71"/>
                    </a:moveTo>
                    <a:cubicBezTo>
                      <a:pt x="77" y="86"/>
                      <a:pt x="70" y="102"/>
                      <a:pt x="47" y="98"/>
                    </a:cubicBezTo>
                    <a:cubicBezTo>
                      <a:pt x="27" y="94"/>
                      <a:pt x="15" y="61"/>
                      <a:pt x="0" y="53"/>
                    </a:cubicBezTo>
                    <a:cubicBezTo>
                      <a:pt x="14" y="32"/>
                      <a:pt x="34" y="17"/>
                      <a:pt x="51" y="0"/>
                    </a:cubicBezTo>
                    <a:cubicBezTo>
                      <a:pt x="36" y="18"/>
                      <a:pt x="17" y="33"/>
                      <a:pt x="2" y="51"/>
                    </a:cubicBezTo>
                    <a:cubicBezTo>
                      <a:pt x="2" y="52"/>
                      <a:pt x="2" y="52"/>
                      <a:pt x="2" y="53"/>
                    </a:cubicBezTo>
                    <a:cubicBezTo>
                      <a:pt x="16" y="68"/>
                      <a:pt x="30" y="82"/>
                      <a:pt x="45" y="96"/>
                    </a:cubicBezTo>
                    <a:cubicBezTo>
                      <a:pt x="51" y="96"/>
                      <a:pt x="58" y="96"/>
                      <a:pt x="65" y="96"/>
                    </a:cubicBezTo>
                    <a:cubicBezTo>
                      <a:pt x="75" y="89"/>
                      <a:pt x="81" y="78"/>
                      <a:pt x="92" y="71"/>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15" name="Freeform 700"/>
              <p:cNvSpPr>
                <a:spLocks/>
              </p:cNvSpPr>
              <p:nvPr/>
            </p:nvSpPr>
            <p:spPr bwMode="auto">
              <a:xfrm>
                <a:off x="5263" y="2621"/>
                <a:ext cx="158" cy="150"/>
              </a:xfrm>
              <a:custGeom>
                <a:avLst/>
                <a:gdLst>
                  <a:gd name="T0" fmla="*/ 0 w 96"/>
                  <a:gd name="T1" fmla="*/ 0 h 98"/>
                  <a:gd name="T2" fmla="*/ 298 w 96"/>
                  <a:gd name="T3" fmla="*/ 233 h 98"/>
                  <a:gd name="T4" fmla="*/ 428 w 96"/>
                  <a:gd name="T5" fmla="*/ 344 h 98"/>
                  <a:gd name="T6" fmla="*/ 290 w 96"/>
                  <a:gd name="T7" fmla="*/ 344 h 98"/>
                  <a:gd name="T8" fmla="*/ 0 w 96"/>
                  <a:gd name="T9" fmla="*/ 0 h 98"/>
                  <a:gd name="T10" fmla="*/ 0 60000 65536"/>
                  <a:gd name="T11" fmla="*/ 0 60000 65536"/>
                  <a:gd name="T12" fmla="*/ 0 60000 65536"/>
                  <a:gd name="T13" fmla="*/ 0 60000 65536"/>
                  <a:gd name="T14" fmla="*/ 0 60000 65536"/>
                  <a:gd name="T15" fmla="*/ 0 w 96"/>
                  <a:gd name="T16" fmla="*/ 0 h 98"/>
                  <a:gd name="T17" fmla="*/ 96 w 96"/>
                  <a:gd name="T18" fmla="*/ 98 h 98"/>
                </a:gdLst>
                <a:ahLst/>
                <a:cxnLst>
                  <a:cxn ang="T10">
                    <a:pos x="T0" y="T1"/>
                  </a:cxn>
                  <a:cxn ang="T11">
                    <a:pos x="T2" y="T3"/>
                  </a:cxn>
                  <a:cxn ang="T12">
                    <a:pos x="T4" y="T5"/>
                  </a:cxn>
                  <a:cxn ang="T13">
                    <a:pos x="T6" y="T7"/>
                  </a:cxn>
                  <a:cxn ang="T14">
                    <a:pos x="T8" y="T9"/>
                  </a:cxn>
                </a:cxnLst>
                <a:rect l="T15" t="T16" r="T17" b="T18"/>
                <a:pathLst>
                  <a:path w="96" h="98">
                    <a:moveTo>
                      <a:pt x="0" y="0"/>
                    </a:moveTo>
                    <a:cubicBezTo>
                      <a:pt x="24" y="20"/>
                      <a:pt x="43" y="44"/>
                      <a:pt x="67" y="65"/>
                    </a:cubicBezTo>
                    <a:cubicBezTo>
                      <a:pt x="61" y="98"/>
                      <a:pt x="75" y="93"/>
                      <a:pt x="96" y="96"/>
                    </a:cubicBezTo>
                    <a:cubicBezTo>
                      <a:pt x="86" y="96"/>
                      <a:pt x="75" y="96"/>
                      <a:pt x="65" y="96"/>
                    </a:cubicBezTo>
                    <a:cubicBezTo>
                      <a:pt x="68" y="39"/>
                      <a:pt x="19" y="34"/>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16" name="Freeform 701"/>
              <p:cNvSpPr>
                <a:spLocks/>
              </p:cNvSpPr>
              <p:nvPr/>
            </p:nvSpPr>
            <p:spPr bwMode="auto">
              <a:xfrm>
                <a:off x="5425" y="2768"/>
                <a:ext cx="99" cy="204"/>
              </a:xfrm>
              <a:custGeom>
                <a:avLst/>
                <a:gdLst>
                  <a:gd name="T0" fmla="*/ 0 w 60"/>
                  <a:gd name="T1" fmla="*/ 0 h 133"/>
                  <a:gd name="T2" fmla="*/ 13 w 60"/>
                  <a:gd name="T3" fmla="*/ 210 h 133"/>
                  <a:gd name="T4" fmla="*/ 243 w 60"/>
                  <a:gd name="T5" fmla="*/ 393 h 133"/>
                  <a:gd name="T6" fmla="*/ 269 w 60"/>
                  <a:gd name="T7" fmla="*/ 466 h 133"/>
                  <a:gd name="T8" fmla="*/ 234 w 60"/>
                  <a:gd name="T9" fmla="*/ 400 h 133"/>
                  <a:gd name="T10" fmla="*/ 0 w 60"/>
                  <a:gd name="T11" fmla="*/ 210 h 133"/>
                  <a:gd name="T12" fmla="*/ 0 w 60"/>
                  <a:gd name="T13" fmla="*/ 0 h 133"/>
                  <a:gd name="T14" fmla="*/ 0 60000 65536"/>
                  <a:gd name="T15" fmla="*/ 0 60000 65536"/>
                  <a:gd name="T16" fmla="*/ 0 60000 65536"/>
                  <a:gd name="T17" fmla="*/ 0 60000 65536"/>
                  <a:gd name="T18" fmla="*/ 0 60000 65536"/>
                  <a:gd name="T19" fmla="*/ 0 60000 65536"/>
                  <a:gd name="T20" fmla="*/ 0 60000 65536"/>
                  <a:gd name="T21" fmla="*/ 0 w 60"/>
                  <a:gd name="T22" fmla="*/ 0 h 133"/>
                  <a:gd name="T23" fmla="*/ 60 w 60"/>
                  <a:gd name="T24" fmla="*/ 133 h 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33">
                    <a:moveTo>
                      <a:pt x="0" y="0"/>
                    </a:moveTo>
                    <a:cubicBezTo>
                      <a:pt x="5" y="15"/>
                      <a:pt x="1" y="39"/>
                      <a:pt x="3" y="58"/>
                    </a:cubicBezTo>
                    <a:cubicBezTo>
                      <a:pt x="19" y="76"/>
                      <a:pt x="36" y="93"/>
                      <a:pt x="54" y="109"/>
                    </a:cubicBezTo>
                    <a:cubicBezTo>
                      <a:pt x="53" y="119"/>
                      <a:pt x="53" y="128"/>
                      <a:pt x="60" y="129"/>
                    </a:cubicBezTo>
                    <a:cubicBezTo>
                      <a:pt x="47" y="133"/>
                      <a:pt x="52" y="119"/>
                      <a:pt x="52" y="111"/>
                    </a:cubicBezTo>
                    <a:cubicBezTo>
                      <a:pt x="36" y="92"/>
                      <a:pt x="16" y="77"/>
                      <a:pt x="0" y="58"/>
                    </a:cubicBezTo>
                    <a:cubicBezTo>
                      <a:pt x="0" y="39"/>
                      <a:pt x="0" y="19"/>
                      <a:pt x="0"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17" name="Freeform 702"/>
              <p:cNvSpPr>
                <a:spLocks/>
              </p:cNvSpPr>
              <p:nvPr/>
            </p:nvSpPr>
            <p:spPr bwMode="auto">
              <a:xfrm>
                <a:off x="5502" y="2965"/>
                <a:ext cx="35" cy="75"/>
              </a:xfrm>
              <a:custGeom>
                <a:avLst/>
                <a:gdLst>
                  <a:gd name="T0" fmla="*/ 75 w 21"/>
                  <a:gd name="T1" fmla="*/ 0 h 49"/>
                  <a:gd name="T2" fmla="*/ 83 w 21"/>
                  <a:gd name="T3" fmla="*/ 122 h 49"/>
                  <a:gd name="T4" fmla="*/ 0 w 21"/>
                  <a:gd name="T5" fmla="*/ 176 h 49"/>
                  <a:gd name="T6" fmla="*/ 75 w 21"/>
                  <a:gd name="T7" fmla="*/ 0 h 49"/>
                  <a:gd name="T8" fmla="*/ 0 60000 65536"/>
                  <a:gd name="T9" fmla="*/ 0 60000 65536"/>
                  <a:gd name="T10" fmla="*/ 0 60000 65536"/>
                  <a:gd name="T11" fmla="*/ 0 60000 65536"/>
                  <a:gd name="T12" fmla="*/ 0 w 21"/>
                  <a:gd name="T13" fmla="*/ 0 h 49"/>
                  <a:gd name="T14" fmla="*/ 21 w 21"/>
                  <a:gd name="T15" fmla="*/ 49 h 49"/>
                </a:gdLst>
                <a:ahLst/>
                <a:cxnLst>
                  <a:cxn ang="T8">
                    <a:pos x="T0" y="T1"/>
                  </a:cxn>
                  <a:cxn ang="T9">
                    <a:pos x="T2" y="T3"/>
                  </a:cxn>
                  <a:cxn ang="T10">
                    <a:pos x="T4" y="T5"/>
                  </a:cxn>
                  <a:cxn ang="T11">
                    <a:pos x="T6" y="T7"/>
                  </a:cxn>
                </a:cxnLst>
                <a:rect l="T12" t="T13" r="T14" b="T15"/>
                <a:pathLst>
                  <a:path w="21" h="49">
                    <a:moveTo>
                      <a:pt x="16" y="0"/>
                    </a:moveTo>
                    <a:cubicBezTo>
                      <a:pt x="21" y="7"/>
                      <a:pt x="16" y="23"/>
                      <a:pt x="18" y="34"/>
                    </a:cubicBezTo>
                    <a:cubicBezTo>
                      <a:pt x="11" y="37"/>
                      <a:pt x="7" y="45"/>
                      <a:pt x="0" y="49"/>
                    </a:cubicBezTo>
                    <a:cubicBezTo>
                      <a:pt x="13" y="40"/>
                      <a:pt x="19" y="25"/>
                      <a:pt x="16"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18" name="Freeform 703"/>
              <p:cNvSpPr>
                <a:spLocks/>
              </p:cNvSpPr>
              <p:nvPr/>
            </p:nvSpPr>
            <p:spPr bwMode="auto">
              <a:xfrm>
                <a:off x="5481" y="3040"/>
                <a:ext cx="43" cy="49"/>
              </a:xfrm>
              <a:custGeom>
                <a:avLst/>
                <a:gdLst>
                  <a:gd name="T0" fmla="*/ 117 w 26"/>
                  <a:gd name="T1" fmla="*/ 103 h 32"/>
                  <a:gd name="T2" fmla="*/ 0 w 26"/>
                  <a:gd name="T3" fmla="*/ 49 h 32"/>
                  <a:gd name="T4" fmla="*/ 50 w 26"/>
                  <a:gd name="T5" fmla="*/ 0 h 32"/>
                  <a:gd name="T6" fmla="*/ 8 w 26"/>
                  <a:gd name="T7" fmla="*/ 40 h 32"/>
                  <a:gd name="T8" fmla="*/ 8 w 26"/>
                  <a:gd name="T9" fmla="*/ 49 h 32"/>
                  <a:gd name="T10" fmla="*/ 68 w 26"/>
                  <a:gd name="T11" fmla="*/ 96 h 32"/>
                  <a:gd name="T12" fmla="*/ 117 w 26"/>
                  <a:gd name="T13" fmla="*/ 96 h 32"/>
                  <a:gd name="T14" fmla="*/ 117 w 26"/>
                  <a:gd name="T15" fmla="*/ 103 h 32"/>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32"/>
                  <a:gd name="T26" fmla="*/ 26 w 26"/>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32">
                    <a:moveTo>
                      <a:pt x="26" y="29"/>
                    </a:moveTo>
                    <a:cubicBezTo>
                      <a:pt x="10" y="32"/>
                      <a:pt x="7" y="21"/>
                      <a:pt x="0" y="14"/>
                    </a:cubicBezTo>
                    <a:cubicBezTo>
                      <a:pt x="1" y="6"/>
                      <a:pt x="6" y="4"/>
                      <a:pt x="11" y="0"/>
                    </a:cubicBezTo>
                    <a:cubicBezTo>
                      <a:pt x="9" y="5"/>
                      <a:pt x="3" y="6"/>
                      <a:pt x="2" y="11"/>
                    </a:cubicBezTo>
                    <a:cubicBezTo>
                      <a:pt x="2" y="12"/>
                      <a:pt x="2" y="13"/>
                      <a:pt x="2" y="14"/>
                    </a:cubicBezTo>
                    <a:cubicBezTo>
                      <a:pt x="5" y="19"/>
                      <a:pt x="10" y="23"/>
                      <a:pt x="15" y="27"/>
                    </a:cubicBezTo>
                    <a:cubicBezTo>
                      <a:pt x="19" y="27"/>
                      <a:pt x="23" y="27"/>
                      <a:pt x="26" y="27"/>
                    </a:cubicBezTo>
                    <a:cubicBezTo>
                      <a:pt x="26" y="28"/>
                      <a:pt x="26" y="28"/>
                      <a:pt x="26" y="29"/>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19" name="Freeform 704"/>
              <p:cNvSpPr>
                <a:spLocks/>
              </p:cNvSpPr>
              <p:nvPr/>
            </p:nvSpPr>
            <p:spPr bwMode="auto">
              <a:xfrm>
                <a:off x="5529" y="3071"/>
                <a:ext cx="34" cy="44"/>
              </a:xfrm>
              <a:custGeom>
                <a:avLst/>
                <a:gdLst>
                  <a:gd name="T0" fmla="*/ 0 w 20"/>
                  <a:gd name="T1" fmla="*/ 32 h 29"/>
                  <a:gd name="T2" fmla="*/ 90 w 20"/>
                  <a:gd name="T3" fmla="*/ 80 h 29"/>
                  <a:gd name="T4" fmla="*/ 99 w 20"/>
                  <a:gd name="T5" fmla="*/ 0 h 29"/>
                  <a:gd name="T6" fmla="*/ 99 w 20"/>
                  <a:gd name="T7" fmla="*/ 102 h 29"/>
                  <a:gd name="T8" fmla="*/ 0 w 20"/>
                  <a:gd name="T9" fmla="*/ 32 h 29"/>
                  <a:gd name="T10" fmla="*/ 0 60000 65536"/>
                  <a:gd name="T11" fmla="*/ 0 60000 65536"/>
                  <a:gd name="T12" fmla="*/ 0 60000 65536"/>
                  <a:gd name="T13" fmla="*/ 0 60000 65536"/>
                  <a:gd name="T14" fmla="*/ 0 60000 65536"/>
                  <a:gd name="T15" fmla="*/ 0 w 20"/>
                  <a:gd name="T16" fmla="*/ 0 h 29"/>
                  <a:gd name="T17" fmla="*/ 20 w 20"/>
                  <a:gd name="T18" fmla="*/ 29 h 29"/>
                </a:gdLst>
                <a:ahLst/>
                <a:cxnLst>
                  <a:cxn ang="T10">
                    <a:pos x="T0" y="T1"/>
                  </a:cxn>
                  <a:cxn ang="T11">
                    <a:pos x="T2" y="T3"/>
                  </a:cxn>
                  <a:cxn ang="T12">
                    <a:pos x="T4" y="T5"/>
                  </a:cxn>
                  <a:cxn ang="T13">
                    <a:pos x="T6" y="T7"/>
                  </a:cxn>
                  <a:cxn ang="T14">
                    <a:pos x="T8" y="T9"/>
                  </a:cxn>
                </a:cxnLst>
                <a:rect l="T15" t="T16" r="T17" b="T18"/>
                <a:pathLst>
                  <a:path w="20" h="29">
                    <a:moveTo>
                      <a:pt x="0" y="9"/>
                    </a:moveTo>
                    <a:cubicBezTo>
                      <a:pt x="7" y="11"/>
                      <a:pt x="13" y="26"/>
                      <a:pt x="18" y="23"/>
                    </a:cubicBezTo>
                    <a:cubicBezTo>
                      <a:pt x="19" y="16"/>
                      <a:pt x="15" y="3"/>
                      <a:pt x="20" y="0"/>
                    </a:cubicBezTo>
                    <a:cubicBezTo>
                      <a:pt x="20" y="10"/>
                      <a:pt x="20" y="20"/>
                      <a:pt x="20" y="29"/>
                    </a:cubicBezTo>
                    <a:cubicBezTo>
                      <a:pt x="12" y="24"/>
                      <a:pt x="5" y="17"/>
                      <a:pt x="0" y="9"/>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20" name="Freeform 705"/>
              <p:cNvSpPr>
                <a:spLocks/>
              </p:cNvSpPr>
              <p:nvPr/>
            </p:nvSpPr>
            <p:spPr bwMode="auto">
              <a:xfrm>
                <a:off x="5566" y="2918"/>
                <a:ext cx="99" cy="156"/>
              </a:xfrm>
              <a:custGeom>
                <a:avLst/>
                <a:gdLst>
                  <a:gd name="T0" fmla="*/ 50 w 60"/>
                  <a:gd name="T1" fmla="*/ 350 h 102"/>
                  <a:gd name="T2" fmla="*/ 112 w 60"/>
                  <a:gd name="T3" fmla="*/ 304 h 102"/>
                  <a:gd name="T4" fmla="*/ 122 w 60"/>
                  <a:gd name="T5" fmla="*/ 116 h 102"/>
                  <a:gd name="T6" fmla="*/ 261 w 60"/>
                  <a:gd name="T7" fmla="*/ 8 h 102"/>
                  <a:gd name="T8" fmla="*/ 269 w 60"/>
                  <a:gd name="T9" fmla="*/ 0 h 102"/>
                  <a:gd name="T10" fmla="*/ 130 w 60"/>
                  <a:gd name="T11" fmla="*/ 128 h 102"/>
                  <a:gd name="T12" fmla="*/ 0 w 60"/>
                  <a:gd name="T13" fmla="*/ 358 h 102"/>
                  <a:gd name="T14" fmla="*/ 50 w 60"/>
                  <a:gd name="T15" fmla="*/ 350 h 102"/>
                  <a:gd name="T16" fmla="*/ 0 60000 65536"/>
                  <a:gd name="T17" fmla="*/ 0 60000 65536"/>
                  <a:gd name="T18" fmla="*/ 0 60000 65536"/>
                  <a:gd name="T19" fmla="*/ 0 60000 65536"/>
                  <a:gd name="T20" fmla="*/ 0 60000 65536"/>
                  <a:gd name="T21" fmla="*/ 0 60000 65536"/>
                  <a:gd name="T22" fmla="*/ 0 60000 65536"/>
                  <a:gd name="T23" fmla="*/ 0 60000 65536"/>
                  <a:gd name="T24" fmla="*/ 0 w 60"/>
                  <a:gd name="T25" fmla="*/ 0 h 102"/>
                  <a:gd name="T26" fmla="*/ 60 w 60"/>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0" h="102">
                    <a:moveTo>
                      <a:pt x="11" y="98"/>
                    </a:moveTo>
                    <a:cubicBezTo>
                      <a:pt x="17" y="95"/>
                      <a:pt x="21" y="90"/>
                      <a:pt x="25" y="85"/>
                    </a:cubicBezTo>
                    <a:cubicBezTo>
                      <a:pt x="29" y="72"/>
                      <a:pt x="25" y="50"/>
                      <a:pt x="27" y="33"/>
                    </a:cubicBezTo>
                    <a:cubicBezTo>
                      <a:pt x="38" y="24"/>
                      <a:pt x="48" y="14"/>
                      <a:pt x="58" y="2"/>
                    </a:cubicBezTo>
                    <a:cubicBezTo>
                      <a:pt x="58" y="1"/>
                      <a:pt x="58" y="0"/>
                      <a:pt x="60" y="0"/>
                    </a:cubicBezTo>
                    <a:cubicBezTo>
                      <a:pt x="53" y="15"/>
                      <a:pt x="38" y="22"/>
                      <a:pt x="29" y="36"/>
                    </a:cubicBezTo>
                    <a:cubicBezTo>
                      <a:pt x="30" y="67"/>
                      <a:pt x="33" y="102"/>
                      <a:pt x="0" y="100"/>
                    </a:cubicBezTo>
                    <a:cubicBezTo>
                      <a:pt x="0" y="95"/>
                      <a:pt x="8" y="99"/>
                      <a:pt x="11" y="98"/>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21" name="Freeform 706"/>
              <p:cNvSpPr>
                <a:spLocks/>
              </p:cNvSpPr>
              <p:nvPr/>
            </p:nvSpPr>
            <p:spPr bwMode="auto">
              <a:xfrm>
                <a:off x="5629" y="2482"/>
                <a:ext cx="195" cy="436"/>
              </a:xfrm>
              <a:custGeom>
                <a:avLst/>
                <a:gdLst>
                  <a:gd name="T0" fmla="*/ 180 w 118"/>
                  <a:gd name="T1" fmla="*/ 1013 h 285"/>
                  <a:gd name="T2" fmla="*/ 360 w 118"/>
                  <a:gd name="T3" fmla="*/ 870 h 285"/>
                  <a:gd name="T4" fmla="*/ 360 w 118"/>
                  <a:gd name="T5" fmla="*/ 476 h 285"/>
                  <a:gd name="T6" fmla="*/ 514 w 118"/>
                  <a:gd name="T7" fmla="*/ 358 h 285"/>
                  <a:gd name="T8" fmla="*/ 524 w 118"/>
                  <a:gd name="T9" fmla="*/ 182 h 285"/>
                  <a:gd name="T10" fmla="*/ 302 w 118"/>
                  <a:gd name="T11" fmla="*/ 8 h 285"/>
                  <a:gd name="T12" fmla="*/ 0 w 118"/>
                  <a:gd name="T13" fmla="*/ 0 h 285"/>
                  <a:gd name="T14" fmla="*/ 293 w 118"/>
                  <a:gd name="T15" fmla="*/ 0 h 285"/>
                  <a:gd name="T16" fmla="*/ 532 w 118"/>
                  <a:gd name="T17" fmla="*/ 182 h 285"/>
                  <a:gd name="T18" fmla="*/ 532 w 118"/>
                  <a:gd name="T19" fmla="*/ 350 h 285"/>
                  <a:gd name="T20" fmla="*/ 372 w 118"/>
                  <a:gd name="T21" fmla="*/ 486 h 285"/>
                  <a:gd name="T22" fmla="*/ 372 w 118"/>
                  <a:gd name="T23" fmla="*/ 858 h 285"/>
                  <a:gd name="T24" fmla="*/ 109 w 118"/>
                  <a:gd name="T25" fmla="*/ 1020 h 285"/>
                  <a:gd name="T26" fmla="*/ 180 w 118"/>
                  <a:gd name="T27" fmla="*/ 1013 h 2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285"/>
                  <a:gd name="T44" fmla="*/ 118 w 118"/>
                  <a:gd name="T45" fmla="*/ 285 h 28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285">
                    <a:moveTo>
                      <a:pt x="40" y="283"/>
                    </a:moveTo>
                    <a:cubicBezTo>
                      <a:pt x="54" y="270"/>
                      <a:pt x="68" y="257"/>
                      <a:pt x="80" y="243"/>
                    </a:cubicBezTo>
                    <a:cubicBezTo>
                      <a:pt x="80" y="206"/>
                      <a:pt x="80" y="170"/>
                      <a:pt x="80" y="133"/>
                    </a:cubicBezTo>
                    <a:cubicBezTo>
                      <a:pt x="92" y="123"/>
                      <a:pt x="103" y="112"/>
                      <a:pt x="114" y="100"/>
                    </a:cubicBezTo>
                    <a:cubicBezTo>
                      <a:pt x="118" y="88"/>
                      <a:pt x="115" y="67"/>
                      <a:pt x="116" y="51"/>
                    </a:cubicBezTo>
                    <a:cubicBezTo>
                      <a:pt x="100" y="34"/>
                      <a:pt x="84" y="17"/>
                      <a:pt x="67" y="2"/>
                    </a:cubicBezTo>
                    <a:cubicBezTo>
                      <a:pt x="45" y="0"/>
                      <a:pt x="18" y="5"/>
                      <a:pt x="0" y="0"/>
                    </a:cubicBezTo>
                    <a:cubicBezTo>
                      <a:pt x="21" y="0"/>
                      <a:pt x="43" y="0"/>
                      <a:pt x="65" y="0"/>
                    </a:cubicBezTo>
                    <a:cubicBezTo>
                      <a:pt x="86" y="14"/>
                      <a:pt x="101" y="33"/>
                      <a:pt x="118" y="51"/>
                    </a:cubicBezTo>
                    <a:cubicBezTo>
                      <a:pt x="118" y="67"/>
                      <a:pt x="118" y="82"/>
                      <a:pt x="118" y="98"/>
                    </a:cubicBezTo>
                    <a:cubicBezTo>
                      <a:pt x="107" y="112"/>
                      <a:pt x="93" y="122"/>
                      <a:pt x="82" y="136"/>
                    </a:cubicBezTo>
                    <a:cubicBezTo>
                      <a:pt x="76" y="172"/>
                      <a:pt x="91" y="210"/>
                      <a:pt x="82" y="240"/>
                    </a:cubicBezTo>
                    <a:cubicBezTo>
                      <a:pt x="78" y="257"/>
                      <a:pt x="46" y="285"/>
                      <a:pt x="24" y="285"/>
                    </a:cubicBezTo>
                    <a:cubicBezTo>
                      <a:pt x="25" y="280"/>
                      <a:pt x="35" y="284"/>
                      <a:pt x="40" y="283"/>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22" name="Freeform 707"/>
              <p:cNvSpPr>
                <a:spLocks/>
              </p:cNvSpPr>
              <p:nvPr/>
            </p:nvSpPr>
            <p:spPr bwMode="auto">
              <a:xfrm>
                <a:off x="5524" y="2379"/>
                <a:ext cx="102" cy="103"/>
              </a:xfrm>
              <a:custGeom>
                <a:avLst/>
                <a:gdLst>
                  <a:gd name="T0" fmla="*/ 271 w 61"/>
                  <a:gd name="T1" fmla="*/ 232 h 67"/>
                  <a:gd name="T2" fmla="*/ 13 w 61"/>
                  <a:gd name="T3" fmla="*/ 106 h 67"/>
                  <a:gd name="T4" fmla="*/ 13 w 61"/>
                  <a:gd name="T5" fmla="*/ 114 h 67"/>
                  <a:gd name="T6" fmla="*/ 0 w 61"/>
                  <a:gd name="T7" fmla="*/ 114 h 67"/>
                  <a:gd name="T8" fmla="*/ 55 w 61"/>
                  <a:gd name="T9" fmla="*/ 54 h 67"/>
                  <a:gd name="T10" fmla="*/ 286 w 61"/>
                  <a:gd name="T11" fmla="*/ 243 h 67"/>
                  <a:gd name="T12" fmla="*/ 271 w 61"/>
                  <a:gd name="T13" fmla="*/ 232 h 67"/>
                  <a:gd name="T14" fmla="*/ 0 60000 65536"/>
                  <a:gd name="T15" fmla="*/ 0 60000 65536"/>
                  <a:gd name="T16" fmla="*/ 0 60000 65536"/>
                  <a:gd name="T17" fmla="*/ 0 60000 65536"/>
                  <a:gd name="T18" fmla="*/ 0 60000 65536"/>
                  <a:gd name="T19" fmla="*/ 0 60000 65536"/>
                  <a:gd name="T20" fmla="*/ 0 60000 65536"/>
                  <a:gd name="T21" fmla="*/ 0 w 61"/>
                  <a:gd name="T22" fmla="*/ 0 h 67"/>
                  <a:gd name="T23" fmla="*/ 61 w 61"/>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67">
                    <a:moveTo>
                      <a:pt x="58" y="64"/>
                    </a:moveTo>
                    <a:cubicBezTo>
                      <a:pt x="44" y="57"/>
                      <a:pt x="16" y="0"/>
                      <a:pt x="3" y="29"/>
                    </a:cubicBezTo>
                    <a:cubicBezTo>
                      <a:pt x="3" y="29"/>
                      <a:pt x="3" y="30"/>
                      <a:pt x="3" y="31"/>
                    </a:cubicBezTo>
                    <a:cubicBezTo>
                      <a:pt x="2" y="31"/>
                      <a:pt x="1" y="31"/>
                      <a:pt x="0" y="31"/>
                    </a:cubicBezTo>
                    <a:cubicBezTo>
                      <a:pt x="1" y="22"/>
                      <a:pt x="10" y="22"/>
                      <a:pt x="12" y="15"/>
                    </a:cubicBezTo>
                    <a:cubicBezTo>
                      <a:pt x="29" y="32"/>
                      <a:pt x="47" y="46"/>
                      <a:pt x="61" y="67"/>
                    </a:cubicBezTo>
                    <a:cubicBezTo>
                      <a:pt x="59" y="67"/>
                      <a:pt x="58" y="66"/>
                      <a:pt x="58" y="64"/>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23" name="Freeform 708"/>
              <p:cNvSpPr>
                <a:spLocks/>
              </p:cNvSpPr>
              <p:nvPr/>
            </p:nvSpPr>
            <p:spPr bwMode="auto">
              <a:xfrm>
                <a:off x="5509" y="2413"/>
                <a:ext cx="10" cy="14"/>
              </a:xfrm>
              <a:custGeom>
                <a:avLst/>
                <a:gdLst>
                  <a:gd name="T0" fmla="*/ 5 w 6"/>
                  <a:gd name="T1" fmla="*/ 0 h 9"/>
                  <a:gd name="T2" fmla="*/ 13 w 6"/>
                  <a:gd name="T3" fmla="*/ 0 h 9"/>
                  <a:gd name="T4" fmla="*/ 22 w 6"/>
                  <a:gd name="T5" fmla="*/ 34 h 9"/>
                  <a:gd name="T6" fmla="*/ 13 w 6"/>
                  <a:gd name="T7" fmla="*/ 34 h 9"/>
                  <a:gd name="T8" fmla="*/ 5 w 6"/>
                  <a:gd name="T9" fmla="*/ 0 h 9"/>
                  <a:gd name="T10" fmla="*/ 0 60000 65536"/>
                  <a:gd name="T11" fmla="*/ 0 60000 65536"/>
                  <a:gd name="T12" fmla="*/ 0 60000 65536"/>
                  <a:gd name="T13" fmla="*/ 0 60000 65536"/>
                  <a:gd name="T14" fmla="*/ 0 60000 65536"/>
                  <a:gd name="T15" fmla="*/ 0 w 6"/>
                  <a:gd name="T16" fmla="*/ 0 h 9"/>
                  <a:gd name="T17" fmla="*/ 6 w 6"/>
                  <a:gd name="T18" fmla="*/ 9 h 9"/>
                </a:gdLst>
                <a:ahLst/>
                <a:cxnLst>
                  <a:cxn ang="T10">
                    <a:pos x="T0" y="T1"/>
                  </a:cxn>
                  <a:cxn ang="T11">
                    <a:pos x="T2" y="T3"/>
                  </a:cxn>
                  <a:cxn ang="T12">
                    <a:pos x="T4" y="T5"/>
                  </a:cxn>
                  <a:cxn ang="T13">
                    <a:pos x="T6" y="T7"/>
                  </a:cxn>
                  <a:cxn ang="T14">
                    <a:pos x="T8" y="T9"/>
                  </a:cxn>
                </a:cxnLst>
                <a:rect l="T15" t="T16" r="T17" b="T18"/>
                <a:pathLst>
                  <a:path w="6" h="9">
                    <a:moveTo>
                      <a:pt x="1" y="0"/>
                    </a:moveTo>
                    <a:cubicBezTo>
                      <a:pt x="1" y="0"/>
                      <a:pt x="2" y="0"/>
                      <a:pt x="3" y="0"/>
                    </a:cubicBezTo>
                    <a:cubicBezTo>
                      <a:pt x="2" y="4"/>
                      <a:pt x="6" y="5"/>
                      <a:pt x="5" y="9"/>
                    </a:cubicBezTo>
                    <a:cubicBezTo>
                      <a:pt x="4" y="9"/>
                      <a:pt x="4" y="9"/>
                      <a:pt x="3" y="9"/>
                    </a:cubicBezTo>
                    <a:cubicBezTo>
                      <a:pt x="3" y="5"/>
                      <a:pt x="0" y="4"/>
                      <a:pt x="1" y="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24" name="Freeform 709"/>
              <p:cNvSpPr>
                <a:spLocks/>
              </p:cNvSpPr>
              <p:nvPr/>
            </p:nvSpPr>
            <p:spPr bwMode="auto">
              <a:xfrm>
                <a:off x="5511" y="2349"/>
                <a:ext cx="24" cy="64"/>
              </a:xfrm>
              <a:custGeom>
                <a:avLst/>
                <a:gdLst>
                  <a:gd name="T0" fmla="*/ 16 w 15"/>
                  <a:gd name="T1" fmla="*/ 149 h 42"/>
                  <a:gd name="T2" fmla="*/ 54 w 15"/>
                  <a:gd name="T3" fmla="*/ 116 h 42"/>
                  <a:gd name="T4" fmla="*/ 34 w 15"/>
                  <a:gd name="T5" fmla="*/ 93 h 42"/>
                  <a:gd name="T6" fmla="*/ 26 w 15"/>
                  <a:gd name="T7" fmla="*/ 14 h 42"/>
                  <a:gd name="T8" fmla="*/ 8 w 15"/>
                  <a:gd name="T9" fmla="*/ 85 h 42"/>
                  <a:gd name="T10" fmla="*/ 8 w 15"/>
                  <a:gd name="T11" fmla="*/ 0 h 42"/>
                  <a:gd name="T12" fmla="*/ 61 w 15"/>
                  <a:gd name="T13" fmla="*/ 116 h 42"/>
                  <a:gd name="T14" fmla="*/ 16 w 15"/>
                  <a:gd name="T15" fmla="*/ 149 h 42"/>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42"/>
                  <a:gd name="T26" fmla="*/ 15 w 15"/>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42">
                    <a:moveTo>
                      <a:pt x="4" y="42"/>
                    </a:moveTo>
                    <a:cubicBezTo>
                      <a:pt x="6" y="38"/>
                      <a:pt x="9" y="35"/>
                      <a:pt x="13" y="33"/>
                    </a:cubicBezTo>
                    <a:cubicBezTo>
                      <a:pt x="13" y="29"/>
                      <a:pt x="11" y="27"/>
                      <a:pt x="8" y="26"/>
                    </a:cubicBezTo>
                    <a:cubicBezTo>
                      <a:pt x="9" y="18"/>
                      <a:pt x="9" y="10"/>
                      <a:pt x="6" y="4"/>
                    </a:cubicBezTo>
                    <a:cubicBezTo>
                      <a:pt x="0" y="6"/>
                      <a:pt x="8" y="23"/>
                      <a:pt x="2" y="24"/>
                    </a:cubicBezTo>
                    <a:cubicBezTo>
                      <a:pt x="2" y="16"/>
                      <a:pt x="2" y="8"/>
                      <a:pt x="2" y="0"/>
                    </a:cubicBezTo>
                    <a:cubicBezTo>
                      <a:pt x="14" y="3"/>
                      <a:pt x="8" y="25"/>
                      <a:pt x="15" y="33"/>
                    </a:cubicBezTo>
                    <a:cubicBezTo>
                      <a:pt x="10" y="35"/>
                      <a:pt x="9" y="41"/>
                      <a:pt x="4" y="42"/>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25" name="Freeform 710"/>
              <p:cNvSpPr>
                <a:spLocks/>
              </p:cNvSpPr>
              <p:nvPr/>
            </p:nvSpPr>
            <p:spPr bwMode="auto">
              <a:xfrm>
                <a:off x="5410" y="2375"/>
                <a:ext cx="101" cy="24"/>
              </a:xfrm>
              <a:custGeom>
                <a:avLst/>
                <a:gdLst>
                  <a:gd name="T0" fmla="*/ 0 w 61"/>
                  <a:gd name="T1" fmla="*/ 54 h 16"/>
                  <a:gd name="T2" fmla="*/ 277 w 61"/>
                  <a:gd name="T3" fmla="*/ 22 h 16"/>
                  <a:gd name="T4" fmla="*/ 41 w 61"/>
                  <a:gd name="T5" fmla="*/ 28 h 16"/>
                  <a:gd name="T6" fmla="*/ 0 w 61"/>
                  <a:gd name="T7" fmla="*/ 54 h 16"/>
                  <a:gd name="T8" fmla="*/ 0 60000 65536"/>
                  <a:gd name="T9" fmla="*/ 0 60000 65536"/>
                  <a:gd name="T10" fmla="*/ 0 60000 65536"/>
                  <a:gd name="T11" fmla="*/ 0 60000 65536"/>
                  <a:gd name="T12" fmla="*/ 0 w 61"/>
                  <a:gd name="T13" fmla="*/ 0 h 16"/>
                  <a:gd name="T14" fmla="*/ 61 w 61"/>
                  <a:gd name="T15" fmla="*/ 16 h 16"/>
                </a:gdLst>
                <a:ahLst/>
                <a:cxnLst>
                  <a:cxn ang="T8">
                    <a:pos x="T0" y="T1"/>
                  </a:cxn>
                  <a:cxn ang="T9">
                    <a:pos x="T2" y="T3"/>
                  </a:cxn>
                  <a:cxn ang="T10">
                    <a:pos x="T4" y="T5"/>
                  </a:cxn>
                  <a:cxn ang="T11">
                    <a:pos x="T6" y="T7"/>
                  </a:cxn>
                </a:cxnLst>
                <a:rect l="T12" t="T13" r="T14" b="T15"/>
                <a:pathLst>
                  <a:path w="61" h="16">
                    <a:moveTo>
                      <a:pt x="0" y="16"/>
                    </a:moveTo>
                    <a:cubicBezTo>
                      <a:pt x="7" y="0"/>
                      <a:pt x="40" y="10"/>
                      <a:pt x="61" y="7"/>
                    </a:cubicBezTo>
                    <a:cubicBezTo>
                      <a:pt x="48" y="12"/>
                      <a:pt x="26" y="8"/>
                      <a:pt x="9" y="9"/>
                    </a:cubicBezTo>
                    <a:cubicBezTo>
                      <a:pt x="5" y="10"/>
                      <a:pt x="5" y="15"/>
                      <a:pt x="0" y="16"/>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26" name="Freeform 711"/>
              <p:cNvSpPr>
                <a:spLocks/>
              </p:cNvSpPr>
              <p:nvPr/>
            </p:nvSpPr>
            <p:spPr bwMode="auto">
              <a:xfrm>
                <a:off x="5347" y="2321"/>
                <a:ext cx="33" cy="78"/>
              </a:xfrm>
              <a:custGeom>
                <a:avLst/>
                <a:gdLst>
                  <a:gd name="T0" fmla="*/ 33 w 20"/>
                  <a:gd name="T1" fmla="*/ 66 h 51"/>
                  <a:gd name="T2" fmla="*/ 13 w 20"/>
                  <a:gd name="T3" fmla="*/ 14 h 51"/>
                  <a:gd name="T4" fmla="*/ 0 w 20"/>
                  <a:gd name="T5" fmla="*/ 54 h 51"/>
                  <a:gd name="T6" fmla="*/ 0 w 20"/>
                  <a:gd name="T7" fmla="*/ 0 h 51"/>
                  <a:gd name="T8" fmla="*/ 71 w 20"/>
                  <a:gd name="T9" fmla="*/ 40 h 51"/>
                  <a:gd name="T10" fmla="*/ 41 w 20"/>
                  <a:gd name="T11" fmla="*/ 182 h 51"/>
                  <a:gd name="T12" fmla="*/ 33 w 20"/>
                  <a:gd name="T13" fmla="*/ 66 h 51"/>
                  <a:gd name="T14" fmla="*/ 0 60000 65536"/>
                  <a:gd name="T15" fmla="*/ 0 60000 65536"/>
                  <a:gd name="T16" fmla="*/ 0 60000 65536"/>
                  <a:gd name="T17" fmla="*/ 0 60000 65536"/>
                  <a:gd name="T18" fmla="*/ 0 60000 65536"/>
                  <a:gd name="T19" fmla="*/ 0 60000 65536"/>
                  <a:gd name="T20" fmla="*/ 0 60000 65536"/>
                  <a:gd name="T21" fmla="*/ 0 w 20"/>
                  <a:gd name="T22" fmla="*/ 0 h 51"/>
                  <a:gd name="T23" fmla="*/ 20 w 20"/>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51">
                    <a:moveTo>
                      <a:pt x="7" y="18"/>
                    </a:moveTo>
                    <a:cubicBezTo>
                      <a:pt x="20" y="16"/>
                      <a:pt x="6" y="1"/>
                      <a:pt x="3" y="4"/>
                    </a:cubicBezTo>
                    <a:cubicBezTo>
                      <a:pt x="1" y="8"/>
                      <a:pt x="5" y="16"/>
                      <a:pt x="0" y="15"/>
                    </a:cubicBezTo>
                    <a:cubicBezTo>
                      <a:pt x="0" y="10"/>
                      <a:pt x="0" y="5"/>
                      <a:pt x="0" y="0"/>
                    </a:cubicBezTo>
                    <a:cubicBezTo>
                      <a:pt x="9" y="0"/>
                      <a:pt x="9" y="9"/>
                      <a:pt x="16" y="11"/>
                    </a:cubicBezTo>
                    <a:cubicBezTo>
                      <a:pt x="6" y="17"/>
                      <a:pt x="10" y="36"/>
                      <a:pt x="9" y="51"/>
                    </a:cubicBezTo>
                    <a:cubicBezTo>
                      <a:pt x="4" y="44"/>
                      <a:pt x="9" y="28"/>
                      <a:pt x="7" y="18"/>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27" name="Freeform 712"/>
              <p:cNvSpPr>
                <a:spLocks/>
              </p:cNvSpPr>
              <p:nvPr/>
            </p:nvSpPr>
            <p:spPr bwMode="auto">
              <a:xfrm>
                <a:off x="5481" y="2318"/>
                <a:ext cx="21" cy="23"/>
              </a:xfrm>
              <a:custGeom>
                <a:avLst/>
                <a:gdLst>
                  <a:gd name="T0" fmla="*/ 0 w 13"/>
                  <a:gd name="T1" fmla="*/ 14 h 15"/>
                  <a:gd name="T2" fmla="*/ 55 w 13"/>
                  <a:gd name="T3" fmla="*/ 54 h 15"/>
                  <a:gd name="T4" fmla="*/ 0 w 13"/>
                  <a:gd name="T5" fmla="*/ 14 h 15"/>
                  <a:gd name="T6" fmla="*/ 0 60000 65536"/>
                  <a:gd name="T7" fmla="*/ 0 60000 65536"/>
                  <a:gd name="T8" fmla="*/ 0 60000 65536"/>
                  <a:gd name="T9" fmla="*/ 0 w 13"/>
                  <a:gd name="T10" fmla="*/ 0 h 15"/>
                  <a:gd name="T11" fmla="*/ 13 w 13"/>
                  <a:gd name="T12" fmla="*/ 15 h 15"/>
                </a:gdLst>
                <a:ahLst/>
                <a:cxnLst>
                  <a:cxn ang="T6">
                    <a:pos x="T0" y="T1"/>
                  </a:cxn>
                  <a:cxn ang="T7">
                    <a:pos x="T2" y="T3"/>
                  </a:cxn>
                  <a:cxn ang="T8">
                    <a:pos x="T4" y="T5"/>
                  </a:cxn>
                </a:cxnLst>
                <a:rect l="T9" t="T10" r="T11" b="T12"/>
                <a:pathLst>
                  <a:path w="13" h="15">
                    <a:moveTo>
                      <a:pt x="0" y="4"/>
                    </a:moveTo>
                    <a:cubicBezTo>
                      <a:pt x="3" y="0"/>
                      <a:pt x="10" y="12"/>
                      <a:pt x="13" y="15"/>
                    </a:cubicBezTo>
                    <a:cubicBezTo>
                      <a:pt x="7" y="13"/>
                      <a:pt x="6" y="6"/>
                      <a:pt x="0" y="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28" name="Freeform 724"/>
              <p:cNvSpPr>
                <a:spLocks/>
              </p:cNvSpPr>
              <p:nvPr/>
            </p:nvSpPr>
            <p:spPr bwMode="auto">
              <a:xfrm>
                <a:off x="5352" y="2323"/>
                <a:ext cx="28" cy="26"/>
              </a:xfrm>
              <a:custGeom>
                <a:avLst/>
                <a:gdLst>
                  <a:gd name="T0" fmla="*/ 0 w 17"/>
                  <a:gd name="T1" fmla="*/ 12 h 17"/>
                  <a:gd name="T2" fmla="*/ 20 w 17"/>
                  <a:gd name="T3" fmla="*/ 61 h 17"/>
                  <a:gd name="T4" fmla="*/ 41 w 17"/>
                  <a:gd name="T5" fmla="*/ 43 h 17"/>
                  <a:gd name="T6" fmla="*/ 0 w 17"/>
                  <a:gd name="T7" fmla="*/ 12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3"/>
                    </a:moveTo>
                    <a:cubicBezTo>
                      <a:pt x="3" y="0"/>
                      <a:pt x="17" y="15"/>
                      <a:pt x="4" y="17"/>
                    </a:cubicBezTo>
                    <a:cubicBezTo>
                      <a:pt x="5" y="14"/>
                      <a:pt x="7" y="13"/>
                      <a:pt x="9" y="12"/>
                    </a:cubicBezTo>
                    <a:cubicBezTo>
                      <a:pt x="7" y="8"/>
                      <a:pt x="4" y="5"/>
                      <a:pt x="0" y="3"/>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29" name="Freeform 729"/>
              <p:cNvSpPr>
                <a:spLocks/>
              </p:cNvSpPr>
              <p:nvPr/>
            </p:nvSpPr>
            <p:spPr bwMode="auto">
              <a:xfrm>
                <a:off x="5406" y="2388"/>
                <a:ext cx="19" cy="14"/>
              </a:xfrm>
              <a:custGeom>
                <a:avLst/>
                <a:gdLst>
                  <a:gd name="T0" fmla="*/ 9 w 11"/>
                  <a:gd name="T1" fmla="*/ 26 h 9"/>
                  <a:gd name="T2" fmla="*/ 57 w 11"/>
                  <a:gd name="T3" fmla="*/ 0 h 9"/>
                  <a:gd name="T4" fmla="*/ 0 w 11"/>
                  <a:gd name="T5" fmla="*/ 34 h 9"/>
                  <a:gd name="T6" fmla="*/ 0 w 11"/>
                  <a:gd name="T7" fmla="*/ 26 h 9"/>
                  <a:gd name="T8" fmla="*/ 9 w 11"/>
                  <a:gd name="T9" fmla="*/ 26 h 9"/>
                  <a:gd name="T10" fmla="*/ 0 60000 65536"/>
                  <a:gd name="T11" fmla="*/ 0 60000 65536"/>
                  <a:gd name="T12" fmla="*/ 0 60000 65536"/>
                  <a:gd name="T13" fmla="*/ 0 60000 65536"/>
                  <a:gd name="T14" fmla="*/ 0 60000 65536"/>
                  <a:gd name="T15" fmla="*/ 0 w 11"/>
                  <a:gd name="T16" fmla="*/ 0 h 9"/>
                  <a:gd name="T17" fmla="*/ 11 w 11"/>
                  <a:gd name="T18" fmla="*/ 9 h 9"/>
                </a:gdLst>
                <a:ahLst/>
                <a:cxnLst>
                  <a:cxn ang="T10">
                    <a:pos x="T0" y="T1"/>
                  </a:cxn>
                  <a:cxn ang="T11">
                    <a:pos x="T2" y="T3"/>
                  </a:cxn>
                  <a:cxn ang="T12">
                    <a:pos x="T4" y="T5"/>
                  </a:cxn>
                  <a:cxn ang="T13">
                    <a:pos x="T6" y="T7"/>
                  </a:cxn>
                  <a:cxn ang="T14">
                    <a:pos x="T8" y="T9"/>
                  </a:cxn>
                </a:cxnLst>
                <a:rect l="T15" t="T16" r="T17" b="T18"/>
                <a:pathLst>
                  <a:path w="11" h="9">
                    <a:moveTo>
                      <a:pt x="2" y="7"/>
                    </a:moveTo>
                    <a:cubicBezTo>
                      <a:pt x="7" y="6"/>
                      <a:pt x="7" y="1"/>
                      <a:pt x="11" y="0"/>
                    </a:cubicBezTo>
                    <a:cubicBezTo>
                      <a:pt x="8" y="4"/>
                      <a:pt x="7" y="9"/>
                      <a:pt x="0" y="9"/>
                    </a:cubicBezTo>
                    <a:cubicBezTo>
                      <a:pt x="0" y="9"/>
                      <a:pt x="0" y="8"/>
                      <a:pt x="0" y="7"/>
                    </a:cubicBezTo>
                    <a:cubicBezTo>
                      <a:pt x="1" y="7"/>
                      <a:pt x="2" y="7"/>
                      <a:pt x="2" y="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30" name="Freeform 730"/>
              <p:cNvSpPr>
                <a:spLocks/>
              </p:cNvSpPr>
              <p:nvPr/>
            </p:nvSpPr>
            <p:spPr bwMode="auto">
              <a:xfrm>
                <a:off x="5511" y="2388"/>
                <a:ext cx="24" cy="25"/>
              </a:xfrm>
              <a:custGeom>
                <a:avLst/>
                <a:gdLst>
                  <a:gd name="T0" fmla="*/ 34 w 15"/>
                  <a:gd name="T1" fmla="*/ 0 h 16"/>
                  <a:gd name="T2" fmla="*/ 54 w 15"/>
                  <a:gd name="T3" fmla="*/ 27 h 16"/>
                  <a:gd name="T4" fmla="*/ 16 w 15"/>
                  <a:gd name="T5" fmla="*/ 61 h 16"/>
                  <a:gd name="T6" fmla="*/ 8 w 15"/>
                  <a:gd name="T7" fmla="*/ 61 h 16"/>
                  <a:gd name="T8" fmla="*/ 0 w 15"/>
                  <a:gd name="T9" fmla="*/ 61 h 16"/>
                  <a:gd name="T10" fmla="*/ 34 w 15"/>
                  <a:gd name="T11" fmla="*/ 0 h 16"/>
                  <a:gd name="T12" fmla="*/ 0 60000 65536"/>
                  <a:gd name="T13" fmla="*/ 0 60000 65536"/>
                  <a:gd name="T14" fmla="*/ 0 60000 65536"/>
                  <a:gd name="T15" fmla="*/ 0 60000 65536"/>
                  <a:gd name="T16" fmla="*/ 0 60000 65536"/>
                  <a:gd name="T17" fmla="*/ 0 60000 65536"/>
                  <a:gd name="T18" fmla="*/ 0 w 15"/>
                  <a:gd name="T19" fmla="*/ 0 h 16"/>
                  <a:gd name="T20" fmla="*/ 15 w 1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5" h="16">
                    <a:moveTo>
                      <a:pt x="8" y="0"/>
                    </a:moveTo>
                    <a:cubicBezTo>
                      <a:pt x="11" y="1"/>
                      <a:pt x="13" y="3"/>
                      <a:pt x="13" y="7"/>
                    </a:cubicBezTo>
                    <a:cubicBezTo>
                      <a:pt x="9" y="9"/>
                      <a:pt x="6" y="12"/>
                      <a:pt x="4" y="16"/>
                    </a:cubicBezTo>
                    <a:cubicBezTo>
                      <a:pt x="3" y="16"/>
                      <a:pt x="3" y="16"/>
                      <a:pt x="2" y="16"/>
                    </a:cubicBezTo>
                    <a:cubicBezTo>
                      <a:pt x="1" y="16"/>
                      <a:pt x="0" y="16"/>
                      <a:pt x="0" y="16"/>
                    </a:cubicBezTo>
                    <a:cubicBezTo>
                      <a:pt x="3" y="12"/>
                      <a:pt x="15" y="8"/>
                      <a:pt x="8"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31" name="Freeform 731"/>
              <p:cNvSpPr>
                <a:spLocks/>
              </p:cNvSpPr>
              <p:nvPr/>
            </p:nvSpPr>
            <p:spPr bwMode="auto">
              <a:xfrm>
                <a:off x="5529" y="2379"/>
                <a:ext cx="92" cy="98"/>
              </a:xfrm>
              <a:custGeom>
                <a:avLst/>
                <a:gdLst>
                  <a:gd name="T0" fmla="*/ 0 w 55"/>
                  <a:gd name="T1" fmla="*/ 103 h 64"/>
                  <a:gd name="T2" fmla="*/ 258 w 55"/>
                  <a:gd name="T3" fmla="*/ 230 h 64"/>
                  <a:gd name="T4" fmla="*/ 50 w 55"/>
                  <a:gd name="T5" fmla="*/ 72 h 64"/>
                  <a:gd name="T6" fmla="*/ 0 w 55"/>
                  <a:gd name="T7" fmla="*/ 103 h 64"/>
                  <a:gd name="T8" fmla="*/ 0 60000 65536"/>
                  <a:gd name="T9" fmla="*/ 0 60000 65536"/>
                  <a:gd name="T10" fmla="*/ 0 60000 65536"/>
                  <a:gd name="T11" fmla="*/ 0 60000 65536"/>
                  <a:gd name="T12" fmla="*/ 0 w 55"/>
                  <a:gd name="T13" fmla="*/ 0 h 64"/>
                  <a:gd name="T14" fmla="*/ 55 w 55"/>
                  <a:gd name="T15" fmla="*/ 64 h 64"/>
                </a:gdLst>
                <a:ahLst/>
                <a:cxnLst>
                  <a:cxn ang="T8">
                    <a:pos x="T0" y="T1"/>
                  </a:cxn>
                  <a:cxn ang="T9">
                    <a:pos x="T2" y="T3"/>
                  </a:cxn>
                  <a:cxn ang="T10">
                    <a:pos x="T4" y="T5"/>
                  </a:cxn>
                  <a:cxn ang="T11">
                    <a:pos x="T6" y="T7"/>
                  </a:cxn>
                </a:cxnLst>
                <a:rect l="T12" t="T13" r="T14" b="T15"/>
                <a:pathLst>
                  <a:path w="55" h="64">
                    <a:moveTo>
                      <a:pt x="0" y="29"/>
                    </a:moveTo>
                    <a:cubicBezTo>
                      <a:pt x="13" y="0"/>
                      <a:pt x="41" y="57"/>
                      <a:pt x="55" y="64"/>
                    </a:cubicBezTo>
                    <a:cubicBezTo>
                      <a:pt x="40" y="50"/>
                      <a:pt x="25" y="36"/>
                      <a:pt x="11" y="20"/>
                    </a:cubicBezTo>
                    <a:cubicBezTo>
                      <a:pt x="6" y="21"/>
                      <a:pt x="5" y="27"/>
                      <a:pt x="0" y="29"/>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32" name="Freeform 732"/>
              <p:cNvSpPr>
                <a:spLocks/>
              </p:cNvSpPr>
              <p:nvPr/>
            </p:nvSpPr>
            <p:spPr bwMode="auto">
              <a:xfrm>
                <a:off x="5740" y="2485"/>
                <a:ext cx="81" cy="74"/>
              </a:xfrm>
              <a:custGeom>
                <a:avLst/>
                <a:gdLst>
                  <a:gd name="T0" fmla="*/ 0 w 49"/>
                  <a:gd name="T1" fmla="*/ 0 h 49"/>
                  <a:gd name="T2" fmla="*/ 222 w 49"/>
                  <a:gd name="T3" fmla="*/ 169 h 49"/>
                  <a:gd name="T4" fmla="*/ 0 w 49"/>
                  <a:gd name="T5" fmla="*/ 0 h 49"/>
                  <a:gd name="T6" fmla="*/ 0 60000 65536"/>
                  <a:gd name="T7" fmla="*/ 0 60000 65536"/>
                  <a:gd name="T8" fmla="*/ 0 60000 65536"/>
                  <a:gd name="T9" fmla="*/ 0 w 49"/>
                  <a:gd name="T10" fmla="*/ 0 h 49"/>
                  <a:gd name="T11" fmla="*/ 49 w 49"/>
                  <a:gd name="T12" fmla="*/ 49 h 49"/>
                </a:gdLst>
                <a:ahLst/>
                <a:cxnLst>
                  <a:cxn ang="T6">
                    <a:pos x="T0" y="T1"/>
                  </a:cxn>
                  <a:cxn ang="T7">
                    <a:pos x="T2" y="T3"/>
                  </a:cxn>
                  <a:cxn ang="T8">
                    <a:pos x="T4" y="T5"/>
                  </a:cxn>
                </a:cxnLst>
                <a:rect l="T9" t="T10" r="T11" b="T12"/>
                <a:pathLst>
                  <a:path w="49" h="49">
                    <a:moveTo>
                      <a:pt x="0" y="0"/>
                    </a:moveTo>
                    <a:cubicBezTo>
                      <a:pt x="17" y="15"/>
                      <a:pt x="33" y="32"/>
                      <a:pt x="49" y="49"/>
                    </a:cubicBezTo>
                    <a:cubicBezTo>
                      <a:pt x="32" y="33"/>
                      <a:pt x="15" y="17"/>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33" name="Freeform 733"/>
              <p:cNvSpPr>
                <a:spLocks/>
              </p:cNvSpPr>
              <p:nvPr/>
            </p:nvSpPr>
            <p:spPr bwMode="auto">
              <a:xfrm>
                <a:off x="5761" y="2635"/>
                <a:ext cx="56" cy="50"/>
              </a:xfrm>
              <a:custGeom>
                <a:avLst/>
                <a:gdLst>
                  <a:gd name="T0" fmla="*/ 0 w 34"/>
                  <a:gd name="T1" fmla="*/ 115 h 33"/>
                  <a:gd name="T2" fmla="*/ 152 w 34"/>
                  <a:gd name="T3" fmla="*/ 0 h 33"/>
                  <a:gd name="T4" fmla="*/ 0 w 34"/>
                  <a:gd name="T5" fmla="*/ 115 h 33"/>
                  <a:gd name="T6" fmla="*/ 0 60000 65536"/>
                  <a:gd name="T7" fmla="*/ 0 60000 65536"/>
                  <a:gd name="T8" fmla="*/ 0 60000 65536"/>
                  <a:gd name="T9" fmla="*/ 0 w 34"/>
                  <a:gd name="T10" fmla="*/ 0 h 33"/>
                  <a:gd name="T11" fmla="*/ 34 w 34"/>
                  <a:gd name="T12" fmla="*/ 33 h 33"/>
                </a:gdLst>
                <a:ahLst/>
                <a:cxnLst>
                  <a:cxn ang="T6">
                    <a:pos x="T0" y="T1"/>
                  </a:cxn>
                  <a:cxn ang="T7">
                    <a:pos x="T2" y="T3"/>
                  </a:cxn>
                  <a:cxn ang="T8">
                    <a:pos x="T4" y="T5"/>
                  </a:cxn>
                </a:cxnLst>
                <a:rect l="T9" t="T10" r="T11" b="T12"/>
                <a:pathLst>
                  <a:path w="34" h="33">
                    <a:moveTo>
                      <a:pt x="0" y="33"/>
                    </a:moveTo>
                    <a:cubicBezTo>
                      <a:pt x="10" y="21"/>
                      <a:pt x="22" y="10"/>
                      <a:pt x="34" y="0"/>
                    </a:cubicBezTo>
                    <a:cubicBezTo>
                      <a:pt x="23" y="12"/>
                      <a:pt x="12" y="23"/>
                      <a:pt x="0" y="33"/>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34" name="Freeform 734"/>
              <p:cNvSpPr>
                <a:spLocks/>
              </p:cNvSpPr>
              <p:nvPr/>
            </p:nvSpPr>
            <p:spPr bwMode="auto">
              <a:xfrm>
                <a:off x="5695" y="2853"/>
                <a:ext cx="66" cy="62"/>
              </a:xfrm>
              <a:custGeom>
                <a:avLst/>
                <a:gdLst>
                  <a:gd name="T0" fmla="*/ 0 w 40"/>
                  <a:gd name="T1" fmla="*/ 149 h 40"/>
                  <a:gd name="T2" fmla="*/ 180 w 40"/>
                  <a:gd name="T3" fmla="*/ 0 h 40"/>
                  <a:gd name="T4" fmla="*/ 0 w 40"/>
                  <a:gd name="T5" fmla="*/ 149 h 40"/>
                  <a:gd name="T6" fmla="*/ 0 60000 65536"/>
                  <a:gd name="T7" fmla="*/ 0 60000 65536"/>
                  <a:gd name="T8" fmla="*/ 0 60000 65536"/>
                  <a:gd name="T9" fmla="*/ 0 w 40"/>
                  <a:gd name="T10" fmla="*/ 0 h 40"/>
                  <a:gd name="T11" fmla="*/ 40 w 40"/>
                  <a:gd name="T12" fmla="*/ 40 h 40"/>
                </a:gdLst>
                <a:ahLst/>
                <a:cxnLst>
                  <a:cxn ang="T6">
                    <a:pos x="T0" y="T1"/>
                  </a:cxn>
                  <a:cxn ang="T7">
                    <a:pos x="T2" y="T3"/>
                  </a:cxn>
                  <a:cxn ang="T8">
                    <a:pos x="T4" y="T5"/>
                  </a:cxn>
                </a:cxnLst>
                <a:rect l="T9" t="T10" r="T11" b="T12"/>
                <a:pathLst>
                  <a:path w="40" h="40">
                    <a:moveTo>
                      <a:pt x="0" y="40"/>
                    </a:moveTo>
                    <a:cubicBezTo>
                      <a:pt x="12" y="25"/>
                      <a:pt x="26" y="12"/>
                      <a:pt x="40" y="0"/>
                    </a:cubicBezTo>
                    <a:cubicBezTo>
                      <a:pt x="28" y="14"/>
                      <a:pt x="14" y="27"/>
                      <a:pt x="0" y="4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35" name="Freeform 735"/>
              <p:cNvSpPr>
                <a:spLocks/>
              </p:cNvSpPr>
              <p:nvPr/>
            </p:nvSpPr>
            <p:spPr bwMode="auto">
              <a:xfrm>
                <a:off x="5611" y="2921"/>
                <a:ext cx="51" cy="47"/>
              </a:xfrm>
              <a:custGeom>
                <a:avLst/>
                <a:gdLst>
                  <a:gd name="T0" fmla="*/ 0 w 31"/>
                  <a:gd name="T1" fmla="*/ 108 h 31"/>
                  <a:gd name="T2" fmla="*/ 138 w 31"/>
                  <a:gd name="T3" fmla="*/ 0 h 31"/>
                  <a:gd name="T4" fmla="*/ 0 w 31"/>
                  <a:gd name="T5" fmla="*/ 108 h 31"/>
                  <a:gd name="T6" fmla="*/ 0 60000 65536"/>
                  <a:gd name="T7" fmla="*/ 0 60000 65536"/>
                  <a:gd name="T8" fmla="*/ 0 60000 65536"/>
                  <a:gd name="T9" fmla="*/ 0 w 31"/>
                  <a:gd name="T10" fmla="*/ 0 h 31"/>
                  <a:gd name="T11" fmla="*/ 31 w 31"/>
                  <a:gd name="T12" fmla="*/ 31 h 31"/>
                </a:gdLst>
                <a:ahLst/>
                <a:cxnLst>
                  <a:cxn ang="T6">
                    <a:pos x="T0" y="T1"/>
                  </a:cxn>
                  <a:cxn ang="T7">
                    <a:pos x="T2" y="T3"/>
                  </a:cxn>
                  <a:cxn ang="T8">
                    <a:pos x="T4" y="T5"/>
                  </a:cxn>
                </a:cxnLst>
                <a:rect l="T9" t="T10" r="T11" b="T12"/>
                <a:pathLst>
                  <a:path w="31" h="31">
                    <a:moveTo>
                      <a:pt x="0" y="31"/>
                    </a:moveTo>
                    <a:cubicBezTo>
                      <a:pt x="9" y="20"/>
                      <a:pt x="20" y="10"/>
                      <a:pt x="31" y="0"/>
                    </a:cubicBezTo>
                    <a:cubicBezTo>
                      <a:pt x="21" y="12"/>
                      <a:pt x="11" y="22"/>
                      <a:pt x="0" y="3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36" name="Freeform 736"/>
              <p:cNvSpPr>
                <a:spLocks/>
              </p:cNvSpPr>
              <p:nvPr/>
            </p:nvSpPr>
            <p:spPr bwMode="auto">
              <a:xfrm>
                <a:off x="5584" y="3048"/>
                <a:ext cx="23" cy="20"/>
              </a:xfrm>
              <a:custGeom>
                <a:avLst/>
                <a:gdLst>
                  <a:gd name="T0" fmla="*/ 0 w 14"/>
                  <a:gd name="T1" fmla="*/ 48 h 13"/>
                  <a:gd name="T2" fmla="*/ 62 w 14"/>
                  <a:gd name="T3" fmla="*/ 0 h 13"/>
                  <a:gd name="T4" fmla="*/ 0 w 14"/>
                  <a:gd name="T5" fmla="*/ 48 h 13"/>
                  <a:gd name="T6" fmla="*/ 0 60000 65536"/>
                  <a:gd name="T7" fmla="*/ 0 60000 65536"/>
                  <a:gd name="T8" fmla="*/ 0 60000 65536"/>
                  <a:gd name="T9" fmla="*/ 0 w 14"/>
                  <a:gd name="T10" fmla="*/ 0 h 13"/>
                  <a:gd name="T11" fmla="*/ 14 w 14"/>
                  <a:gd name="T12" fmla="*/ 13 h 13"/>
                </a:gdLst>
                <a:ahLst/>
                <a:cxnLst>
                  <a:cxn ang="T6">
                    <a:pos x="T0" y="T1"/>
                  </a:cxn>
                  <a:cxn ang="T7">
                    <a:pos x="T2" y="T3"/>
                  </a:cxn>
                  <a:cxn ang="T8">
                    <a:pos x="T4" y="T5"/>
                  </a:cxn>
                </a:cxnLst>
                <a:rect l="T9" t="T10" r="T11" b="T12"/>
                <a:pathLst>
                  <a:path w="14" h="13">
                    <a:moveTo>
                      <a:pt x="0" y="13"/>
                    </a:moveTo>
                    <a:cubicBezTo>
                      <a:pt x="4" y="8"/>
                      <a:pt x="8" y="3"/>
                      <a:pt x="14" y="0"/>
                    </a:cubicBezTo>
                    <a:cubicBezTo>
                      <a:pt x="10" y="5"/>
                      <a:pt x="6" y="10"/>
                      <a:pt x="0" y="13"/>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37" name="Freeform 737"/>
              <p:cNvSpPr>
                <a:spLocks/>
              </p:cNvSpPr>
              <p:nvPr/>
            </p:nvSpPr>
            <p:spPr bwMode="auto">
              <a:xfrm>
                <a:off x="5524" y="3081"/>
                <a:ext cx="35" cy="29"/>
              </a:xfrm>
              <a:custGeom>
                <a:avLst/>
                <a:gdLst>
                  <a:gd name="T0" fmla="*/ 97 w 21"/>
                  <a:gd name="T1" fmla="*/ 56 h 19"/>
                  <a:gd name="T2" fmla="*/ 13 w 21"/>
                  <a:gd name="T3" fmla="*/ 8 h 19"/>
                  <a:gd name="T4" fmla="*/ 0 w 21"/>
                  <a:gd name="T5" fmla="*/ 8 h 19"/>
                  <a:gd name="T6" fmla="*/ 0 w 21"/>
                  <a:gd name="T7" fmla="*/ 0 h 19"/>
                  <a:gd name="T8" fmla="*/ 97 w 21"/>
                  <a:gd name="T9" fmla="*/ 56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21" y="16"/>
                    </a:moveTo>
                    <a:cubicBezTo>
                      <a:pt x="16" y="19"/>
                      <a:pt x="10" y="4"/>
                      <a:pt x="3" y="2"/>
                    </a:cubicBezTo>
                    <a:cubicBezTo>
                      <a:pt x="2" y="2"/>
                      <a:pt x="1" y="2"/>
                      <a:pt x="0" y="2"/>
                    </a:cubicBezTo>
                    <a:cubicBezTo>
                      <a:pt x="0" y="1"/>
                      <a:pt x="0" y="1"/>
                      <a:pt x="0" y="0"/>
                    </a:cubicBezTo>
                    <a:cubicBezTo>
                      <a:pt x="11" y="2"/>
                      <a:pt x="12" y="12"/>
                      <a:pt x="21" y="1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38" name="Freeform 738"/>
              <p:cNvSpPr>
                <a:spLocks/>
              </p:cNvSpPr>
              <p:nvPr/>
            </p:nvSpPr>
            <p:spPr bwMode="auto">
              <a:xfrm>
                <a:off x="5484" y="3062"/>
                <a:ext cx="22" cy="19"/>
              </a:xfrm>
              <a:custGeom>
                <a:avLst/>
                <a:gdLst>
                  <a:gd name="T0" fmla="*/ 63 w 13"/>
                  <a:gd name="T1" fmla="*/ 41 h 13"/>
                  <a:gd name="T2" fmla="*/ 0 w 13"/>
                  <a:gd name="T3" fmla="*/ 0 h 13"/>
                  <a:gd name="T4" fmla="*/ 63 w 13"/>
                  <a:gd name="T5" fmla="*/ 41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13" y="13"/>
                    </a:moveTo>
                    <a:cubicBezTo>
                      <a:pt x="8" y="9"/>
                      <a:pt x="3" y="5"/>
                      <a:pt x="0" y="0"/>
                    </a:cubicBezTo>
                    <a:cubicBezTo>
                      <a:pt x="5" y="3"/>
                      <a:pt x="10" y="8"/>
                      <a:pt x="13" y="13"/>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39" name="Freeform 739"/>
              <p:cNvSpPr>
                <a:spLocks/>
              </p:cNvSpPr>
              <p:nvPr/>
            </p:nvSpPr>
            <p:spPr bwMode="auto">
              <a:xfrm>
                <a:off x="5484" y="3017"/>
                <a:ext cx="48" cy="40"/>
              </a:xfrm>
              <a:custGeom>
                <a:avLst/>
                <a:gdLst>
                  <a:gd name="T0" fmla="*/ 0 w 29"/>
                  <a:gd name="T1" fmla="*/ 95 h 26"/>
                  <a:gd name="T2" fmla="*/ 41 w 29"/>
                  <a:gd name="T3" fmla="*/ 54 h 26"/>
                  <a:gd name="T4" fmla="*/ 50 w 29"/>
                  <a:gd name="T5" fmla="*/ 54 h 26"/>
                  <a:gd name="T6" fmla="*/ 131 w 29"/>
                  <a:gd name="T7" fmla="*/ 0 h 26"/>
                  <a:gd name="T8" fmla="*/ 0 w 29"/>
                  <a:gd name="T9" fmla="*/ 95 h 26"/>
                  <a:gd name="T10" fmla="*/ 0 60000 65536"/>
                  <a:gd name="T11" fmla="*/ 0 60000 65536"/>
                  <a:gd name="T12" fmla="*/ 0 60000 65536"/>
                  <a:gd name="T13" fmla="*/ 0 60000 65536"/>
                  <a:gd name="T14" fmla="*/ 0 60000 65536"/>
                  <a:gd name="T15" fmla="*/ 0 w 29"/>
                  <a:gd name="T16" fmla="*/ 0 h 26"/>
                  <a:gd name="T17" fmla="*/ 29 w 29"/>
                  <a:gd name="T18" fmla="*/ 26 h 26"/>
                </a:gdLst>
                <a:ahLst/>
                <a:cxnLst>
                  <a:cxn ang="T10">
                    <a:pos x="T0" y="T1"/>
                  </a:cxn>
                  <a:cxn ang="T11">
                    <a:pos x="T2" y="T3"/>
                  </a:cxn>
                  <a:cxn ang="T12">
                    <a:pos x="T4" y="T5"/>
                  </a:cxn>
                  <a:cxn ang="T13">
                    <a:pos x="T6" y="T7"/>
                  </a:cxn>
                  <a:cxn ang="T14">
                    <a:pos x="T8" y="T9"/>
                  </a:cxn>
                </a:cxnLst>
                <a:rect l="T15" t="T16" r="T17" b="T18"/>
                <a:pathLst>
                  <a:path w="29" h="26">
                    <a:moveTo>
                      <a:pt x="0" y="26"/>
                    </a:moveTo>
                    <a:cubicBezTo>
                      <a:pt x="1" y="21"/>
                      <a:pt x="7" y="20"/>
                      <a:pt x="9" y="15"/>
                    </a:cubicBezTo>
                    <a:cubicBezTo>
                      <a:pt x="10" y="15"/>
                      <a:pt x="10" y="15"/>
                      <a:pt x="11" y="15"/>
                    </a:cubicBezTo>
                    <a:cubicBezTo>
                      <a:pt x="18" y="11"/>
                      <a:pt x="22" y="3"/>
                      <a:pt x="29" y="0"/>
                    </a:cubicBezTo>
                    <a:cubicBezTo>
                      <a:pt x="21" y="11"/>
                      <a:pt x="10" y="18"/>
                      <a:pt x="0" y="2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40" name="Freeform 740"/>
              <p:cNvSpPr>
                <a:spLocks/>
              </p:cNvSpPr>
              <p:nvPr/>
            </p:nvSpPr>
            <p:spPr bwMode="auto">
              <a:xfrm>
                <a:off x="5430" y="2856"/>
                <a:ext cx="84" cy="79"/>
              </a:xfrm>
              <a:custGeom>
                <a:avLst/>
                <a:gdLst>
                  <a:gd name="T0" fmla="*/ 227 w 51"/>
                  <a:gd name="T1" fmla="*/ 189 h 51"/>
                  <a:gd name="T2" fmla="*/ 0 w 51"/>
                  <a:gd name="T3" fmla="*/ 0 h 51"/>
                  <a:gd name="T4" fmla="*/ 227 w 51"/>
                  <a:gd name="T5" fmla="*/ 189 h 51"/>
                  <a:gd name="T6" fmla="*/ 0 60000 65536"/>
                  <a:gd name="T7" fmla="*/ 0 60000 65536"/>
                  <a:gd name="T8" fmla="*/ 0 60000 65536"/>
                  <a:gd name="T9" fmla="*/ 0 w 51"/>
                  <a:gd name="T10" fmla="*/ 0 h 51"/>
                  <a:gd name="T11" fmla="*/ 51 w 51"/>
                  <a:gd name="T12" fmla="*/ 51 h 51"/>
                </a:gdLst>
                <a:ahLst/>
                <a:cxnLst>
                  <a:cxn ang="T6">
                    <a:pos x="T0" y="T1"/>
                  </a:cxn>
                  <a:cxn ang="T7">
                    <a:pos x="T2" y="T3"/>
                  </a:cxn>
                  <a:cxn ang="T8">
                    <a:pos x="T4" y="T5"/>
                  </a:cxn>
                </a:cxnLst>
                <a:rect l="T9" t="T10" r="T11" b="T12"/>
                <a:pathLst>
                  <a:path w="51" h="51">
                    <a:moveTo>
                      <a:pt x="51" y="51"/>
                    </a:moveTo>
                    <a:cubicBezTo>
                      <a:pt x="33" y="35"/>
                      <a:pt x="16" y="18"/>
                      <a:pt x="0" y="0"/>
                    </a:cubicBezTo>
                    <a:cubicBezTo>
                      <a:pt x="18" y="16"/>
                      <a:pt x="35" y="33"/>
                      <a:pt x="51" y="5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41" name="Freeform 741"/>
              <p:cNvSpPr>
                <a:spLocks/>
              </p:cNvSpPr>
              <p:nvPr/>
            </p:nvSpPr>
            <p:spPr bwMode="auto">
              <a:xfrm>
                <a:off x="5208" y="2617"/>
                <a:ext cx="165" cy="103"/>
              </a:xfrm>
              <a:custGeom>
                <a:avLst/>
                <a:gdLst>
                  <a:gd name="T0" fmla="*/ 449 w 100"/>
                  <a:gd name="T1" fmla="*/ 236 h 68"/>
                  <a:gd name="T2" fmla="*/ 147 w 100"/>
                  <a:gd name="T3" fmla="*/ 12 h 68"/>
                  <a:gd name="T4" fmla="*/ 122 w 100"/>
                  <a:gd name="T5" fmla="*/ 12 h 68"/>
                  <a:gd name="T6" fmla="*/ 0 w 100"/>
                  <a:gd name="T7" fmla="*/ 97 h 68"/>
                  <a:gd name="T8" fmla="*/ 130 w 100"/>
                  <a:gd name="T9" fmla="*/ 5 h 68"/>
                  <a:gd name="T10" fmla="*/ 449 w 100"/>
                  <a:gd name="T11" fmla="*/ 236 h 68"/>
                  <a:gd name="T12" fmla="*/ 0 60000 65536"/>
                  <a:gd name="T13" fmla="*/ 0 60000 65536"/>
                  <a:gd name="T14" fmla="*/ 0 60000 65536"/>
                  <a:gd name="T15" fmla="*/ 0 60000 65536"/>
                  <a:gd name="T16" fmla="*/ 0 60000 65536"/>
                  <a:gd name="T17" fmla="*/ 0 60000 65536"/>
                  <a:gd name="T18" fmla="*/ 0 w 100"/>
                  <a:gd name="T19" fmla="*/ 0 h 68"/>
                  <a:gd name="T20" fmla="*/ 100 w 100"/>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100" h="68">
                    <a:moveTo>
                      <a:pt x="100" y="68"/>
                    </a:moveTo>
                    <a:cubicBezTo>
                      <a:pt x="76" y="47"/>
                      <a:pt x="57" y="23"/>
                      <a:pt x="33" y="3"/>
                    </a:cubicBezTo>
                    <a:cubicBezTo>
                      <a:pt x="31" y="3"/>
                      <a:pt x="29" y="3"/>
                      <a:pt x="27" y="3"/>
                    </a:cubicBezTo>
                    <a:cubicBezTo>
                      <a:pt x="16" y="10"/>
                      <a:pt x="10" y="21"/>
                      <a:pt x="0" y="28"/>
                    </a:cubicBezTo>
                    <a:cubicBezTo>
                      <a:pt x="11" y="19"/>
                      <a:pt x="17" y="1"/>
                      <a:pt x="29" y="1"/>
                    </a:cubicBezTo>
                    <a:cubicBezTo>
                      <a:pt x="52" y="0"/>
                      <a:pt x="80" y="58"/>
                      <a:pt x="100" y="68"/>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42" name="Freeform 742"/>
              <p:cNvSpPr>
                <a:spLocks/>
              </p:cNvSpPr>
              <p:nvPr/>
            </p:nvSpPr>
            <p:spPr bwMode="auto">
              <a:xfrm>
                <a:off x="5104" y="2594"/>
                <a:ext cx="71" cy="65"/>
              </a:xfrm>
              <a:custGeom>
                <a:avLst/>
                <a:gdLst>
                  <a:gd name="T0" fmla="*/ 193 w 43"/>
                  <a:gd name="T1" fmla="*/ 148 h 43"/>
                  <a:gd name="T2" fmla="*/ 0 w 43"/>
                  <a:gd name="T3" fmla="*/ 0 h 43"/>
                  <a:gd name="T4" fmla="*/ 193 w 43"/>
                  <a:gd name="T5" fmla="*/ 148 h 43"/>
                  <a:gd name="T6" fmla="*/ 0 60000 65536"/>
                  <a:gd name="T7" fmla="*/ 0 60000 65536"/>
                  <a:gd name="T8" fmla="*/ 0 60000 65536"/>
                  <a:gd name="T9" fmla="*/ 0 w 43"/>
                  <a:gd name="T10" fmla="*/ 0 h 43"/>
                  <a:gd name="T11" fmla="*/ 43 w 43"/>
                  <a:gd name="T12" fmla="*/ 43 h 43"/>
                </a:gdLst>
                <a:ahLst/>
                <a:cxnLst>
                  <a:cxn ang="T6">
                    <a:pos x="T0" y="T1"/>
                  </a:cxn>
                  <a:cxn ang="T7">
                    <a:pos x="T2" y="T3"/>
                  </a:cxn>
                  <a:cxn ang="T8">
                    <a:pos x="T4" y="T5"/>
                  </a:cxn>
                </a:cxnLst>
                <a:rect l="T9" t="T10" r="T11" b="T12"/>
                <a:pathLst>
                  <a:path w="43" h="43">
                    <a:moveTo>
                      <a:pt x="43" y="43"/>
                    </a:moveTo>
                    <a:cubicBezTo>
                      <a:pt x="28" y="29"/>
                      <a:pt x="14" y="15"/>
                      <a:pt x="0" y="0"/>
                    </a:cubicBezTo>
                    <a:cubicBezTo>
                      <a:pt x="15" y="13"/>
                      <a:pt x="30" y="28"/>
                      <a:pt x="43" y="43"/>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43" name="Freeform 743"/>
              <p:cNvSpPr>
                <a:spLocks/>
              </p:cNvSpPr>
              <p:nvPr/>
            </p:nvSpPr>
            <p:spPr bwMode="auto">
              <a:xfrm>
                <a:off x="5104" y="2512"/>
                <a:ext cx="89" cy="79"/>
              </a:xfrm>
              <a:custGeom>
                <a:avLst/>
                <a:gdLst>
                  <a:gd name="T0" fmla="*/ 0 w 54"/>
                  <a:gd name="T1" fmla="*/ 189 h 51"/>
                  <a:gd name="T2" fmla="*/ 221 w 54"/>
                  <a:gd name="T3" fmla="*/ 0 h 51"/>
                  <a:gd name="T4" fmla="*/ 234 w 54"/>
                  <a:gd name="T5" fmla="*/ 0 h 51"/>
                  <a:gd name="T6" fmla="*/ 242 w 54"/>
                  <a:gd name="T7" fmla="*/ 0 h 51"/>
                  <a:gd name="T8" fmla="*/ 0 w 54"/>
                  <a:gd name="T9" fmla="*/ 189 h 51"/>
                  <a:gd name="T10" fmla="*/ 0 60000 65536"/>
                  <a:gd name="T11" fmla="*/ 0 60000 65536"/>
                  <a:gd name="T12" fmla="*/ 0 60000 65536"/>
                  <a:gd name="T13" fmla="*/ 0 60000 65536"/>
                  <a:gd name="T14" fmla="*/ 0 60000 65536"/>
                  <a:gd name="T15" fmla="*/ 0 w 54"/>
                  <a:gd name="T16" fmla="*/ 0 h 51"/>
                  <a:gd name="T17" fmla="*/ 54 w 54"/>
                  <a:gd name="T18" fmla="*/ 51 h 51"/>
                </a:gdLst>
                <a:ahLst/>
                <a:cxnLst>
                  <a:cxn ang="T10">
                    <a:pos x="T0" y="T1"/>
                  </a:cxn>
                  <a:cxn ang="T11">
                    <a:pos x="T2" y="T3"/>
                  </a:cxn>
                  <a:cxn ang="T12">
                    <a:pos x="T4" y="T5"/>
                  </a:cxn>
                  <a:cxn ang="T13">
                    <a:pos x="T6" y="T7"/>
                  </a:cxn>
                  <a:cxn ang="T14">
                    <a:pos x="T8" y="T9"/>
                  </a:cxn>
                </a:cxnLst>
                <a:rect l="T15" t="T16" r="T17" b="T18"/>
                <a:pathLst>
                  <a:path w="54" h="51">
                    <a:moveTo>
                      <a:pt x="0" y="51"/>
                    </a:moveTo>
                    <a:cubicBezTo>
                      <a:pt x="15" y="33"/>
                      <a:pt x="34" y="18"/>
                      <a:pt x="49" y="0"/>
                    </a:cubicBezTo>
                    <a:cubicBezTo>
                      <a:pt x="50" y="0"/>
                      <a:pt x="51" y="0"/>
                      <a:pt x="52" y="0"/>
                    </a:cubicBezTo>
                    <a:cubicBezTo>
                      <a:pt x="52" y="0"/>
                      <a:pt x="53" y="0"/>
                      <a:pt x="54" y="0"/>
                    </a:cubicBezTo>
                    <a:cubicBezTo>
                      <a:pt x="35" y="16"/>
                      <a:pt x="19" y="35"/>
                      <a:pt x="0" y="51"/>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44" name="Freeform 744"/>
              <p:cNvSpPr>
                <a:spLocks/>
              </p:cNvSpPr>
              <p:nvPr/>
            </p:nvSpPr>
            <p:spPr bwMode="auto">
              <a:xfrm>
                <a:off x="5208" y="2393"/>
                <a:ext cx="21" cy="17"/>
              </a:xfrm>
              <a:custGeom>
                <a:avLst/>
                <a:gdLst>
                  <a:gd name="T0" fmla="*/ 0 w 13"/>
                  <a:gd name="T1" fmla="*/ 0 h 11"/>
                  <a:gd name="T2" fmla="*/ 47 w 13"/>
                  <a:gd name="T3" fmla="*/ 34 h 11"/>
                  <a:gd name="T4" fmla="*/ 55 w 13"/>
                  <a:gd name="T5" fmla="*/ 34 h 11"/>
                  <a:gd name="T6" fmla="*/ 55 w 13"/>
                  <a:gd name="T7" fmla="*/ 40 h 11"/>
                  <a:gd name="T8" fmla="*/ 0 w 13"/>
                  <a:gd name="T9" fmla="*/ 0 h 11"/>
                  <a:gd name="T10" fmla="*/ 0 60000 65536"/>
                  <a:gd name="T11" fmla="*/ 0 60000 65536"/>
                  <a:gd name="T12" fmla="*/ 0 60000 65536"/>
                  <a:gd name="T13" fmla="*/ 0 60000 65536"/>
                  <a:gd name="T14" fmla="*/ 0 60000 65536"/>
                  <a:gd name="T15" fmla="*/ 0 w 13"/>
                  <a:gd name="T16" fmla="*/ 0 h 11"/>
                  <a:gd name="T17" fmla="*/ 13 w 13"/>
                  <a:gd name="T18" fmla="*/ 11 h 11"/>
                </a:gdLst>
                <a:ahLst/>
                <a:cxnLst>
                  <a:cxn ang="T10">
                    <a:pos x="T0" y="T1"/>
                  </a:cxn>
                  <a:cxn ang="T11">
                    <a:pos x="T2" y="T3"/>
                  </a:cxn>
                  <a:cxn ang="T12">
                    <a:pos x="T4" y="T5"/>
                  </a:cxn>
                  <a:cxn ang="T13">
                    <a:pos x="T6" y="T7"/>
                  </a:cxn>
                  <a:cxn ang="T14">
                    <a:pos x="T8" y="T9"/>
                  </a:cxn>
                </a:cxnLst>
                <a:rect l="T15" t="T16" r="T17" b="T18"/>
                <a:pathLst>
                  <a:path w="13" h="11">
                    <a:moveTo>
                      <a:pt x="0" y="0"/>
                    </a:moveTo>
                    <a:cubicBezTo>
                      <a:pt x="5" y="1"/>
                      <a:pt x="6" y="7"/>
                      <a:pt x="11" y="9"/>
                    </a:cubicBezTo>
                    <a:cubicBezTo>
                      <a:pt x="12" y="9"/>
                      <a:pt x="12" y="9"/>
                      <a:pt x="13" y="9"/>
                    </a:cubicBezTo>
                    <a:cubicBezTo>
                      <a:pt x="13" y="9"/>
                      <a:pt x="13" y="10"/>
                      <a:pt x="13" y="11"/>
                    </a:cubicBezTo>
                    <a:cubicBezTo>
                      <a:pt x="6" y="10"/>
                      <a:pt x="3" y="4"/>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45" name="Freeform 745"/>
              <p:cNvSpPr>
                <a:spLocks/>
              </p:cNvSpPr>
              <p:nvPr/>
            </p:nvSpPr>
            <p:spPr bwMode="auto">
              <a:xfrm>
                <a:off x="2551" y="2327"/>
                <a:ext cx="198" cy="228"/>
              </a:xfrm>
              <a:custGeom>
                <a:avLst/>
                <a:gdLst>
                  <a:gd name="T0" fmla="*/ 276 w 119"/>
                  <a:gd name="T1" fmla="*/ 401 h 149"/>
                  <a:gd name="T2" fmla="*/ 493 w 119"/>
                  <a:gd name="T3" fmla="*/ 520 h 149"/>
                  <a:gd name="T4" fmla="*/ 349 w 119"/>
                  <a:gd name="T5" fmla="*/ 297 h 149"/>
                  <a:gd name="T6" fmla="*/ 349 w 119"/>
                  <a:gd name="T7" fmla="*/ 242 h 149"/>
                  <a:gd name="T8" fmla="*/ 193 w 119"/>
                  <a:gd name="T9" fmla="*/ 115 h 149"/>
                  <a:gd name="T10" fmla="*/ 8 w 119"/>
                  <a:gd name="T11" fmla="*/ 18 h 149"/>
                  <a:gd name="T12" fmla="*/ 175 w 119"/>
                  <a:gd name="T13" fmla="*/ 168 h 149"/>
                  <a:gd name="T14" fmla="*/ 268 w 119"/>
                  <a:gd name="T15" fmla="*/ 384 h 149"/>
                  <a:gd name="T16" fmla="*/ 161 w 119"/>
                  <a:gd name="T17" fmla="*/ 187 h 149"/>
                  <a:gd name="T18" fmla="*/ 0 w 119"/>
                  <a:gd name="T19" fmla="*/ 12 h 149"/>
                  <a:gd name="T20" fmla="*/ 201 w 119"/>
                  <a:gd name="T21" fmla="*/ 103 h 149"/>
                  <a:gd name="T22" fmla="*/ 359 w 119"/>
                  <a:gd name="T23" fmla="*/ 231 h 149"/>
                  <a:gd name="T24" fmla="*/ 359 w 119"/>
                  <a:gd name="T25" fmla="*/ 291 h 149"/>
                  <a:gd name="T26" fmla="*/ 512 w 119"/>
                  <a:gd name="T27" fmla="*/ 526 h 149"/>
                  <a:gd name="T28" fmla="*/ 276 w 119"/>
                  <a:gd name="T29" fmla="*/ 401 h 1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9"/>
                  <a:gd name="T46" fmla="*/ 0 h 149"/>
                  <a:gd name="T47" fmla="*/ 119 w 119"/>
                  <a:gd name="T48" fmla="*/ 149 h 1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9" h="149">
                    <a:moveTo>
                      <a:pt x="60" y="112"/>
                    </a:moveTo>
                    <a:cubicBezTo>
                      <a:pt x="78" y="121"/>
                      <a:pt x="80" y="145"/>
                      <a:pt x="107" y="145"/>
                    </a:cubicBezTo>
                    <a:cubicBezTo>
                      <a:pt x="119" y="111"/>
                      <a:pt x="90" y="98"/>
                      <a:pt x="76" y="83"/>
                    </a:cubicBezTo>
                    <a:cubicBezTo>
                      <a:pt x="76" y="78"/>
                      <a:pt x="76" y="72"/>
                      <a:pt x="76" y="67"/>
                    </a:cubicBezTo>
                    <a:cubicBezTo>
                      <a:pt x="68" y="52"/>
                      <a:pt x="54" y="43"/>
                      <a:pt x="42" y="32"/>
                    </a:cubicBezTo>
                    <a:cubicBezTo>
                      <a:pt x="32" y="21"/>
                      <a:pt x="23" y="2"/>
                      <a:pt x="2" y="5"/>
                    </a:cubicBezTo>
                    <a:cubicBezTo>
                      <a:pt x="5" y="28"/>
                      <a:pt x="24" y="35"/>
                      <a:pt x="38" y="47"/>
                    </a:cubicBezTo>
                    <a:cubicBezTo>
                      <a:pt x="30" y="82"/>
                      <a:pt x="64" y="74"/>
                      <a:pt x="58" y="107"/>
                    </a:cubicBezTo>
                    <a:cubicBezTo>
                      <a:pt x="60" y="79"/>
                      <a:pt x="32" y="81"/>
                      <a:pt x="35" y="52"/>
                    </a:cubicBezTo>
                    <a:cubicBezTo>
                      <a:pt x="26" y="33"/>
                      <a:pt x="0" y="30"/>
                      <a:pt x="0" y="3"/>
                    </a:cubicBezTo>
                    <a:cubicBezTo>
                      <a:pt x="22" y="0"/>
                      <a:pt x="34" y="19"/>
                      <a:pt x="44" y="29"/>
                    </a:cubicBezTo>
                    <a:cubicBezTo>
                      <a:pt x="56" y="41"/>
                      <a:pt x="67" y="53"/>
                      <a:pt x="78" y="65"/>
                    </a:cubicBezTo>
                    <a:cubicBezTo>
                      <a:pt x="78" y="70"/>
                      <a:pt x="78" y="75"/>
                      <a:pt x="78" y="81"/>
                    </a:cubicBezTo>
                    <a:cubicBezTo>
                      <a:pt x="91" y="101"/>
                      <a:pt x="119" y="106"/>
                      <a:pt x="111" y="147"/>
                    </a:cubicBezTo>
                    <a:cubicBezTo>
                      <a:pt x="81" y="149"/>
                      <a:pt x="77" y="124"/>
                      <a:pt x="60" y="112"/>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46" name="Freeform 757"/>
              <p:cNvSpPr>
                <a:spLocks/>
              </p:cNvSpPr>
              <p:nvPr/>
            </p:nvSpPr>
            <p:spPr bwMode="auto">
              <a:xfrm>
                <a:off x="2790" y="2352"/>
                <a:ext cx="167" cy="163"/>
              </a:xfrm>
              <a:custGeom>
                <a:avLst/>
                <a:gdLst>
                  <a:gd name="T0" fmla="*/ 456 w 101"/>
                  <a:gd name="T1" fmla="*/ 142 h 107"/>
                  <a:gd name="T2" fmla="*/ 344 w 101"/>
                  <a:gd name="T3" fmla="*/ 353 h 107"/>
                  <a:gd name="T4" fmla="*/ 46 w 101"/>
                  <a:gd name="T5" fmla="*/ 148 h 107"/>
                  <a:gd name="T6" fmla="*/ 326 w 101"/>
                  <a:gd name="T7" fmla="*/ 110 h 107"/>
                  <a:gd name="T8" fmla="*/ 334 w 101"/>
                  <a:gd name="T9" fmla="*/ 0 h 107"/>
                  <a:gd name="T10" fmla="*/ 407 w 101"/>
                  <a:gd name="T11" fmla="*/ 0 h 107"/>
                  <a:gd name="T12" fmla="*/ 423 w 101"/>
                  <a:gd name="T13" fmla="*/ 94 h 107"/>
                  <a:gd name="T14" fmla="*/ 385 w 101"/>
                  <a:gd name="T15" fmla="*/ 8 h 107"/>
                  <a:gd name="T16" fmla="*/ 367 w 101"/>
                  <a:gd name="T17" fmla="*/ 8 h 107"/>
                  <a:gd name="T18" fmla="*/ 334 w 101"/>
                  <a:gd name="T19" fmla="*/ 116 h 107"/>
                  <a:gd name="T20" fmla="*/ 55 w 101"/>
                  <a:gd name="T21" fmla="*/ 160 h 107"/>
                  <a:gd name="T22" fmla="*/ 334 w 101"/>
                  <a:gd name="T23" fmla="*/ 346 h 107"/>
                  <a:gd name="T24" fmla="*/ 456 w 101"/>
                  <a:gd name="T25" fmla="*/ 142 h 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1"/>
                  <a:gd name="T40" fmla="*/ 0 h 107"/>
                  <a:gd name="T41" fmla="*/ 101 w 101"/>
                  <a:gd name="T42" fmla="*/ 107 h 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1" h="107">
                    <a:moveTo>
                      <a:pt x="101" y="40"/>
                    </a:moveTo>
                    <a:cubicBezTo>
                      <a:pt x="87" y="54"/>
                      <a:pt x="70" y="66"/>
                      <a:pt x="76" y="100"/>
                    </a:cubicBezTo>
                    <a:cubicBezTo>
                      <a:pt x="28" y="107"/>
                      <a:pt x="0" y="93"/>
                      <a:pt x="10" y="42"/>
                    </a:cubicBezTo>
                    <a:cubicBezTo>
                      <a:pt x="39" y="48"/>
                      <a:pt x="41" y="24"/>
                      <a:pt x="72" y="31"/>
                    </a:cubicBezTo>
                    <a:cubicBezTo>
                      <a:pt x="77" y="25"/>
                      <a:pt x="73" y="10"/>
                      <a:pt x="74" y="0"/>
                    </a:cubicBezTo>
                    <a:cubicBezTo>
                      <a:pt x="79" y="0"/>
                      <a:pt x="85" y="0"/>
                      <a:pt x="90" y="0"/>
                    </a:cubicBezTo>
                    <a:cubicBezTo>
                      <a:pt x="91" y="9"/>
                      <a:pt x="87" y="24"/>
                      <a:pt x="94" y="27"/>
                    </a:cubicBezTo>
                    <a:cubicBezTo>
                      <a:pt x="81" y="29"/>
                      <a:pt x="92" y="6"/>
                      <a:pt x="85" y="2"/>
                    </a:cubicBezTo>
                    <a:cubicBezTo>
                      <a:pt x="84" y="2"/>
                      <a:pt x="82" y="2"/>
                      <a:pt x="81" y="2"/>
                    </a:cubicBezTo>
                    <a:cubicBezTo>
                      <a:pt x="70" y="4"/>
                      <a:pt x="81" y="28"/>
                      <a:pt x="74" y="33"/>
                    </a:cubicBezTo>
                    <a:cubicBezTo>
                      <a:pt x="42" y="26"/>
                      <a:pt x="40" y="49"/>
                      <a:pt x="12" y="45"/>
                    </a:cubicBezTo>
                    <a:cubicBezTo>
                      <a:pt x="3" y="92"/>
                      <a:pt x="29" y="104"/>
                      <a:pt x="74" y="98"/>
                    </a:cubicBezTo>
                    <a:cubicBezTo>
                      <a:pt x="68" y="64"/>
                      <a:pt x="85" y="53"/>
                      <a:pt x="101" y="4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47" name="Freeform 758"/>
              <p:cNvSpPr>
                <a:spLocks/>
              </p:cNvSpPr>
              <p:nvPr/>
            </p:nvSpPr>
            <p:spPr bwMode="auto">
              <a:xfrm>
                <a:off x="2795" y="2355"/>
                <a:ext cx="174" cy="156"/>
              </a:xfrm>
              <a:custGeom>
                <a:avLst/>
                <a:gdLst>
                  <a:gd name="T0" fmla="*/ 414 w 105"/>
                  <a:gd name="T1" fmla="*/ 89 h 102"/>
                  <a:gd name="T2" fmla="*/ 444 w 105"/>
                  <a:gd name="T3" fmla="*/ 136 h 102"/>
                  <a:gd name="T4" fmla="*/ 325 w 105"/>
                  <a:gd name="T5" fmla="*/ 344 h 102"/>
                  <a:gd name="T6" fmla="*/ 41 w 105"/>
                  <a:gd name="T7" fmla="*/ 154 h 102"/>
                  <a:gd name="T8" fmla="*/ 325 w 105"/>
                  <a:gd name="T9" fmla="*/ 110 h 102"/>
                  <a:gd name="T10" fmla="*/ 355 w 105"/>
                  <a:gd name="T11" fmla="*/ 0 h 102"/>
                  <a:gd name="T12" fmla="*/ 373 w 105"/>
                  <a:gd name="T13" fmla="*/ 0 h 102"/>
                  <a:gd name="T14" fmla="*/ 414 w 105"/>
                  <a:gd name="T15" fmla="*/ 89 h 102"/>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2"/>
                  <a:gd name="T26" fmla="*/ 105 w 105"/>
                  <a:gd name="T27" fmla="*/ 102 h 1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2">
                    <a:moveTo>
                      <a:pt x="91" y="25"/>
                    </a:moveTo>
                    <a:cubicBezTo>
                      <a:pt x="95" y="27"/>
                      <a:pt x="105" y="33"/>
                      <a:pt x="98" y="38"/>
                    </a:cubicBezTo>
                    <a:cubicBezTo>
                      <a:pt x="82" y="51"/>
                      <a:pt x="65" y="62"/>
                      <a:pt x="71" y="96"/>
                    </a:cubicBezTo>
                    <a:cubicBezTo>
                      <a:pt x="26" y="102"/>
                      <a:pt x="0" y="90"/>
                      <a:pt x="9" y="43"/>
                    </a:cubicBezTo>
                    <a:cubicBezTo>
                      <a:pt x="37" y="47"/>
                      <a:pt x="39" y="24"/>
                      <a:pt x="71" y="31"/>
                    </a:cubicBezTo>
                    <a:cubicBezTo>
                      <a:pt x="78" y="26"/>
                      <a:pt x="67" y="2"/>
                      <a:pt x="78" y="0"/>
                    </a:cubicBezTo>
                    <a:cubicBezTo>
                      <a:pt x="79" y="0"/>
                      <a:pt x="81" y="0"/>
                      <a:pt x="82" y="0"/>
                    </a:cubicBezTo>
                    <a:cubicBezTo>
                      <a:pt x="89" y="4"/>
                      <a:pt x="78" y="27"/>
                      <a:pt x="91" y="25"/>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548" name="Freeform 767"/>
              <p:cNvSpPr>
                <a:spLocks/>
              </p:cNvSpPr>
              <p:nvPr/>
            </p:nvSpPr>
            <p:spPr bwMode="auto">
              <a:xfrm>
                <a:off x="3134" y="2395"/>
                <a:ext cx="15" cy="7"/>
              </a:xfrm>
              <a:custGeom>
                <a:avLst/>
                <a:gdLst>
                  <a:gd name="T0" fmla="*/ 0 w 9"/>
                  <a:gd name="T1" fmla="*/ 14 h 5"/>
                  <a:gd name="T2" fmla="*/ 42 w 9"/>
                  <a:gd name="T3" fmla="*/ 14 h 5"/>
                  <a:gd name="T4" fmla="*/ 0 w 9"/>
                  <a:gd name="T5" fmla="*/ 14 h 5"/>
                  <a:gd name="T6" fmla="*/ 0 60000 65536"/>
                  <a:gd name="T7" fmla="*/ 0 60000 65536"/>
                  <a:gd name="T8" fmla="*/ 0 60000 65536"/>
                  <a:gd name="T9" fmla="*/ 0 w 9"/>
                  <a:gd name="T10" fmla="*/ 0 h 5"/>
                  <a:gd name="T11" fmla="*/ 9 w 9"/>
                  <a:gd name="T12" fmla="*/ 5 h 5"/>
                </a:gdLst>
                <a:ahLst/>
                <a:cxnLst>
                  <a:cxn ang="T6">
                    <a:pos x="T0" y="T1"/>
                  </a:cxn>
                  <a:cxn ang="T7">
                    <a:pos x="T2" y="T3"/>
                  </a:cxn>
                  <a:cxn ang="T8">
                    <a:pos x="T4" y="T5"/>
                  </a:cxn>
                </a:cxnLst>
                <a:rect l="T9" t="T10" r="T11" b="T12"/>
                <a:pathLst>
                  <a:path w="9" h="5">
                    <a:moveTo>
                      <a:pt x="0" y="5"/>
                    </a:moveTo>
                    <a:cubicBezTo>
                      <a:pt x="0" y="0"/>
                      <a:pt x="9" y="0"/>
                      <a:pt x="9" y="5"/>
                    </a:cubicBezTo>
                    <a:cubicBezTo>
                      <a:pt x="6" y="3"/>
                      <a:pt x="3" y="3"/>
                      <a:pt x="0" y="5"/>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49" name="Freeform 768"/>
              <p:cNvSpPr>
                <a:spLocks/>
              </p:cNvSpPr>
              <p:nvPr/>
            </p:nvSpPr>
            <p:spPr bwMode="auto">
              <a:xfrm>
                <a:off x="2975" y="2410"/>
                <a:ext cx="100" cy="75"/>
              </a:xfrm>
              <a:custGeom>
                <a:avLst/>
                <a:gdLst>
                  <a:gd name="T0" fmla="*/ 0 w 60"/>
                  <a:gd name="T1" fmla="*/ 176 h 49"/>
                  <a:gd name="T2" fmla="*/ 278 w 60"/>
                  <a:gd name="T3" fmla="*/ 0 h 49"/>
                  <a:gd name="T4" fmla="*/ 103 w 60"/>
                  <a:gd name="T5" fmla="*/ 26 h 49"/>
                  <a:gd name="T6" fmla="*/ 0 w 60"/>
                  <a:gd name="T7" fmla="*/ 176 h 49"/>
                  <a:gd name="T8" fmla="*/ 0 60000 65536"/>
                  <a:gd name="T9" fmla="*/ 0 60000 65536"/>
                  <a:gd name="T10" fmla="*/ 0 60000 65536"/>
                  <a:gd name="T11" fmla="*/ 0 60000 65536"/>
                  <a:gd name="T12" fmla="*/ 0 w 60"/>
                  <a:gd name="T13" fmla="*/ 0 h 49"/>
                  <a:gd name="T14" fmla="*/ 60 w 60"/>
                  <a:gd name="T15" fmla="*/ 49 h 49"/>
                </a:gdLst>
                <a:ahLst/>
                <a:cxnLst>
                  <a:cxn ang="T8">
                    <a:pos x="T0" y="T1"/>
                  </a:cxn>
                  <a:cxn ang="T9">
                    <a:pos x="T2" y="T3"/>
                  </a:cxn>
                  <a:cxn ang="T10">
                    <a:pos x="T4" y="T5"/>
                  </a:cxn>
                  <a:cxn ang="T11">
                    <a:pos x="T6" y="T7"/>
                  </a:cxn>
                </a:cxnLst>
                <a:rect l="T12" t="T13" r="T14" b="T15"/>
                <a:pathLst>
                  <a:path w="60" h="49">
                    <a:moveTo>
                      <a:pt x="0" y="49"/>
                    </a:moveTo>
                    <a:cubicBezTo>
                      <a:pt x="2" y="11"/>
                      <a:pt x="16" y="2"/>
                      <a:pt x="60" y="0"/>
                    </a:cubicBezTo>
                    <a:cubicBezTo>
                      <a:pt x="53" y="14"/>
                      <a:pt x="33" y="3"/>
                      <a:pt x="22" y="7"/>
                    </a:cubicBezTo>
                    <a:cubicBezTo>
                      <a:pt x="0" y="13"/>
                      <a:pt x="14" y="34"/>
                      <a:pt x="0" y="49"/>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50" name="Freeform 769"/>
              <p:cNvSpPr>
                <a:spLocks/>
              </p:cNvSpPr>
              <p:nvPr/>
            </p:nvSpPr>
            <p:spPr bwMode="auto">
              <a:xfrm>
                <a:off x="2998" y="2424"/>
                <a:ext cx="73" cy="61"/>
              </a:xfrm>
              <a:custGeom>
                <a:avLst/>
                <a:gdLst>
                  <a:gd name="T0" fmla="*/ 68 w 44"/>
                  <a:gd name="T1" fmla="*/ 142 h 40"/>
                  <a:gd name="T2" fmla="*/ 61 w 44"/>
                  <a:gd name="T3" fmla="*/ 93 h 40"/>
                  <a:gd name="T4" fmla="*/ 8 w 44"/>
                  <a:gd name="T5" fmla="*/ 79 h 40"/>
                  <a:gd name="T6" fmla="*/ 20 w 44"/>
                  <a:gd name="T7" fmla="*/ 0 h 40"/>
                  <a:gd name="T8" fmla="*/ 201 w 44"/>
                  <a:gd name="T9" fmla="*/ 0 h 40"/>
                  <a:gd name="T10" fmla="*/ 28 w 44"/>
                  <a:gd name="T11" fmla="*/ 8 h 40"/>
                  <a:gd name="T12" fmla="*/ 20 w 44"/>
                  <a:gd name="T13" fmla="*/ 70 h 40"/>
                  <a:gd name="T14" fmla="*/ 68 w 44"/>
                  <a:gd name="T15" fmla="*/ 79 h 40"/>
                  <a:gd name="T16" fmla="*/ 68 w 44"/>
                  <a:gd name="T17" fmla="*/ 85 h 40"/>
                  <a:gd name="T18" fmla="*/ 68 w 44"/>
                  <a:gd name="T19" fmla="*/ 14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0"/>
                  <a:gd name="T32" fmla="*/ 44 w 44"/>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0">
                    <a:moveTo>
                      <a:pt x="15" y="40"/>
                    </a:moveTo>
                    <a:cubicBezTo>
                      <a:pt x="10" y="40"/>
                      <a:pt x="14" y="30"/>
                      <a:pt x="13" y="26"/>
                    </a:cubicBezTo>
                    <a:cubicBezTo>
                      <a:pt x="12" y="22"/>
                      <a:pt x="3" y="26"/>
                      <a:pt x="2" y="22"/>
                    </a:cubicBezTo>
                    <a:cubicBezTo>
                      <a:pt x="2" y="14"/>
                      <a:pt x="0" y="4"/>
                      <a:pt x="4" y="0"/>
                    </a:cubicBezTo>
                    <a:cubicBezTo>
                      <a:pt x="17" y="0"/>
                      <a:pt x="31" y="0"/>
                      <a:pt x="44" y="0"/>
                    </a:cubicBezTo>
                    <a:cubicBezTo>
                      <a:pt x="36" y="5"/>
                      <a:pt x="18" y="1"/>
                      <a:pt x="6" y="2"/>
                    </a:cubicBezTo>
                    <a:cubicBezTo>
                      <a:pt x="1" y="4"/>
                      <a:pt x="5" y="14"/>
                      <a:pt x="4" y="20"/>
                    </a:cubicBezTo>
                    <a:cubicBezTo>
                      <a:pt x="4" y="25"/>
                      <a:pt x="12" y="21"/>
                      <a:pt x="15" y="22"/>
                    </a:cubicBezTo>
                    <a:cubicBezTo>
                      <a:pt x="15" y="23"/>
                      <a:pt x="15" y="24"/>
                      <a:pt x="15" y="24"/>
                    </a:cubicBezTo>
                    <a:cubicBezTo>
                      <a:pt x="15" y="29"/>
                      <a:pt x="15" y="35"/>
                      <a:pt x="15" y="40"/>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551" name="Freeform 770"/>
              <p:cNvSpPr>
                <a:spLocks/>
              </p:cNvSpPr>
              <p:nvPr/>
            </p:nvSpPr>
            <p:spPr bwMode="auto">
              <a:xfrm>
                <a:off x="2970" y="2402"/>
                <a:ext cx="124" cy="168"/>
              </a:xfrm>
              <a:custGeom>
                <a:avLst/>
                <a:gdLst>
                  <a:gd name="T0" fmla="*/ 13 w 75"/>
                  <a:gd name="T1" fmla="*/ 191 h 110"/>
                  <a:gd name="T2" fmla="*/ 112 w 75"/>
                  <a:gd name="T3" fmla="*/ 41 h 110"/>
                  <a:gd name="T4" fmla="*/ 284 w 75"/>
                  <a:gd name="T5" fmla="*/ 18 h 110"/>
                  <a:gd name="T6" fmla="*/ 298 w 75"/>
                  <a:gd name="T7" fmla="*/ 0 h 110"/>
                  <a:gd name="T8" fmla="*/ 276 w 75"/>
                  <a:gd name="T9" fmla="*/ 49 h 110"/>
                  <a:gd name="T10" fmla="*/ 96 w 75"/>
                  <a:gd name="T11" fmla="*/ 49 h 110"/>
                  <a:gd name="T12" fmla="*/ 84 w 75"/>
                  <a:gd name="T13" fmla="*/ 128 h 110"/>
                  <a:gd name="T14" fmla="*/ 137 w 75"/>
                  <a:gd name="T15" fmla="*/ 142 h 110"/>
                  <a:gd name="T16" fmla="*/ 145 w 75"/>
                  <a:gd name="T17" fmla="*/ 191 h 110"/>
                  <a:gd name="T18" fmla="*/ 175 w 75"/>
                  <a:gd name="T19" fmla="*/ 225 h 110"/>
                  <a:gd name="T20" fmla="*/ 167 w 75"/>
                  <a:gd name="T21" fmla="*/ 310 h 110"/>
                  <a:gd name="T22" fmla="*/ 145 w 75"/>
                  <a:gd name="T23" fmla="*/ 208 h 110"/>
                  <a:gd name="T24" fmla="*/ 63 w 75"/>
                  <a:gd name="T25" fmla="*/ 200 h 110"/>
                  <a:gd name="T26" fmla="*/ 55 w 75"/>
                  <a:gd name="T27" fmla="*/ 319 h 110"/>
                  <a:gd name="T28" fmla="*/ 46 w 75"/>
                  <a:gd name="T29" fmla="*/ 270 h 110"/>
                  <a:gd name="T30" fmla="*/ 13 w 75"/>
                  <a:gd name="T31" fmla="*/ 257 h 110"/>
                  <a:gd name="T32" fmla="*/ 5 w 75"/>
                  <a:gd name="T33" fmla="*/ 244 h 110"/>
                  <a:gd name="T34" fmla="*/ 5 w 75"/>
                  <a:gd name="T35" fmla="*/ 200 h 110"/>
                  <a:gd name="T36" fmla="*/ 13 w 75"/>
                  <a:gd name="T37" fmla="*/ 191 h 1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5"/>
                  <a:gd name="T58" fmla="*/ 0 h 110"/>
                  <a:gd name="T59" fmla="*/ 75 w 75"/>
                  <a:gd name="T60" fmla="*/ 110 h 1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5" h="110">
                    <a:moveTo>
                      <a:pt x="3" y="54"/>
                    </a:moveTo>
                    <a:cubicBezTo>
                      <a:pt x="17" y="39"/>
                      <a:pt x="3" y="18"/>
                      <a:pt x="25" y="12"/>
                    </a:cubicBezTo>
                    <a:cubicBezTo>
                      <a:pt x="36" y="8"/>
                      <a:pt x="56" y="19"/>
                      <a:pt x="63" y="5"/>
                    </a:cubicBezTo>
                    <a:cubicBezTo>
                      <a:pt x="64" y="3"/>
                      <a:pt x="66" y="3"/>
                      <a:pt x="66" y="0"/>
                    </a:cubicBezTo>
                    <a:cubicBezTo>
                      <a:pt x="75" y="3"/>
                      <a:pt x="66" y="12"/>
                      <a:pt x="61" y="14"/>
                    </a:cubicBezTo>
                    <a:cubicBezTo>
                      <a:pt x="48" y="14"/>
                      <a:pt x="34" y="14"/>
                      <a:pt x="21" y="14"/>
                    </a:cubicBezTo>
                    <a:cubicBezTo>
                      <a:pt x="17" y="18"/>
                      <a:pt x="19" y="28"/>
                      <a:pt x="19" y="36"/>
                    </a:cubicBezTo>
                    <a:cubicBezTo>
                      <a:pt x="20" y="40"/>
                      <a:pt x="29" y="36"/>
                      <a:pt x="30" y="40"/>
                    </a:cubicBezTo>
                    <a:cubicBezTo>
                      <a:pt x="31" y="44"/>
                      <a:pt x="27" y="54"/>
                      <a:pt x="32" y="54"/>
                    </a:cubicBezTo>
                    <a:cubicBezTo>
                      <a:pt x="35" y="56"/>
                      <a:pt x="39" y="57"/>
                      <a:pt x="39" y="63"/>
                    </a:cubicBezTo>
                    <a:cubicBezTo>
                      <a:pt x="37" y="70"/>
                      <a:pt x="42" y="83"/>
                      <a:pt x="37" y="87"/>
                    </a:cubicBezTo>
                    <a:cubicBezTo>
                      <a:pt x="27" y="86"/>
                      <a:pt x="35" y="67"/>
                      <a:pt x="32" y="58"/>
                    </a:cubicBezTo>
                    <a:cubicBezTo>
                      <a:pt x="29" y="55"/>
                      <a:pt x="21" y="56"/>
                      <a:pt x="14" y="56"/>
                    </a:cubicBezTo>
                    <a:cubicBezTo>
                      <a:pt x="10" y="63"/>
                      <a:pt x="13" y="79"/>
                      <a:pt x="12" y="90"/>
                    </a:cubicBezTo>
                    <a:cubicBezTo>
                      <a:pt x="11" y="110"/>
                      <a:pt x="9" y="84"/>
                      <a:pt x="10" y="76"/>
                    </a:cubicBezTo>
                    <a:cubicBezTo>
                      <a:pt x="9" y="73"/>
                      <a:pt x="7" y="72"/>
                      <a:pt x="3" y="72"/>
                    </a:cubicBezTo>
                    <a:cubicBezTo>
                      <a:pt x="1" y="72"/>
                      <a:pt x="1" y="71"/>
                      <a:pt x="1" y="69"/>
                    </a:cubicBezTo>
                    <a:cubicBezTo>
                      <a:pt x="1" y="65"/>
                      <a:pt x="1" y="61"/>
                      <a:pt x="1" y="56"/>
                    </a:cubicBezTo>
                    <a:cubicBezTo>
                      <a:pt x="0" y="54"/>
                      <a:pt x="2" y="54"/>
                      <a:pt x="3" y="54"/>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552" name="Freeform 771"/>
              <p:cNvSpPr>
                <a:spLocks noEditPoints="1"/>
              </p:cNvSpPr>
              <p:nvPr/>
            </p:nvSpPr>
            <p:spPr bwMode="auto">
              <a:xfrm>
                <a:off x="4966" y="2395"/>
                <a:ext cx="121" cy="148"/>
              </a:xfrm>
              <a:custGeom>
                <a:avLst/>
                <a:gdLst>
                  <a:gd name="T0" fmla="*/ 75 w 73"/>
                  <a:gd name="T1" fmla="*/ 49 h 97"/>
                  <a:gd name="T2" fmla="*/ 179 w 73"/>
                  <a:gd name="T3" fmla="*/ 256 h 97"/>
                  <a:gd name="T4" fmla="*/ 179 w 73"/>
                  <a:gd name="T5" fmla="*/ 337 h 97"/>
                  <a:gd name="T6" fmla="*/ 5 w 73"/>
                  <a:gd name="T7" fmla="*/ 337 h 97"/>
                  <a:gd name="T8" fmla="*/ 75 w 73"/>
                  <a:gd name="T9" fmla="*/ 49 h 97"/>
                  <a:gd name="T10" fmla="*/ 277 w 73"/>
                  <a:gd name="T11" fmla="*/ 107 h 97"/>
                  <a:gd name="T12" fmla="*/ 220 w 73"/>
                  <a:gd name="T13" fmla="*/ 61 h 97"/>
                  <a:gd name="T14" fmla="*/ 85 w 73"/>
                  <a:gd name="T15" fmla="*/ 61 h 97"/>
                  <a:gd name="T16" fmla="*/ 85 w 73"/>
                  <a:gd name="T17" fmla="*/ 262 h 97"/>
                  <a:gd name="T18" fmla="*/ 22 w 73"/>
                  <a:gd name="T19" fmla="*/ 311 h 97"/>
                  <a:gd name="T20" fmla="*/ 167 w 73"/>
                  <a:gd name="T21" fmla="*/ 327 h 97"/>
                  <a:gd name="T22" fmla="*/ 187 w 73"/>
                  <a:gd name="T23" fmla="*/ 243 h 97"/>
                  <a:gd name="T24" fmla="*/ 277 w 73"/>
                  <a:gd name="T25" fmla="*/ 169 h 97"/>
                  <a:gd name="T26" fmla="*/ 277 w 73"/>
                  <a:gd name="T27" fmla="*/ 107 h 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
                  <a:gd name="T43" fmla="*/ 0 h 97"/>
                  <a:gd name="T44" fmla="*/ 73 w 73"/>
                  <a:gd name="T45" fmla="*/ 97 h 9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 h="97">
                    <a:moveTo>
                      <a:pt x="16" y="14"/>
                    </a:moveTo>
                    <a:cubicBezTo>
                      <a:pt x="73" y="0"/>
                      <a:pt x="72" y="61"/>
                      <a:pt x="39" y="72"/>
                    </a:cubicBezTo>
                    <a:cubicBezTo>
                      <a:pt x="39" y="80"/>
                      <a:pt x="39" y="87"/>
                      <a:pt x="39" y="95"/>
                    </a:cubicBezTo>
                    <a:cubicBezTo>
                      <a:pt x="26" y="95"/>
                      <a:pt x="14" y="95"/>
                      <a:pt x="1" y="95"/>
                    </a:cubicBezTo>
                    <a:cubicBezTo>
                      <a:pt x="18" y="80"/>
                      <a:pt x="18" y="48"/>
                      <a:pt x="16" y="14"/>
                    </a:cubicBezTo>
                    <a:close/>
                    <a:moveTo>
                      <a:pt x="61" y="30"/>
                    </a:moveTo>
                    <a:cubicBezTo>
                      <a:pt x="58" y="24"/>
                      <a:pt x="53" y="20"/>
                      <a:pt x="48" y="17"/>
                    </a:cubicBezTo>
                    <a:cubicBezTo>
                      <a:pt x="38" y="17"/>
                      <a:pt x="28" y="17"/>
                      <a:pt x="19" y="17"/>
                    </a:cubicBezTo>
                    <a:cubicBezTo>
                      <a:pt x="19" y="36"/>
                      <a:pt x="19" y="55"/>
                      <a:pt x="19" y="74"/>
                    </a:cubicBezTo>
                    <a:cubicBezTo>
                      <a:pt x="13" y="78"/>
                      <a:pt x="9" y="82"/>
                      <a:pt x="5" y="88"/>
                    </a:cubicBezTo>
                    <a:cubicBezTo>
                      <a:pt x="0" y="97"/>
                      <a:pt x="27" y="90"/>
                      <a:pt x="37" y="92"/>
                    </a:cubicBezTo>
                    <a:cubicBezTo>
                      <a:pt x="38" y="84"/>
                      <a:pt x="33" y="69"/>
                      <a:pt x="41" y="68"/>
                    </a:cubicBezTo>
                    <a:cubicBezTo>
                      <a:pt x="49" y="62"/>
                      <a:pt x="55" y="55"/>
                      <a:pt x="61" y="48"/>
                    </a:cubicBezTo>
                    <a:cubicBezTo>
                      <a:pt x="61" y="42"/>
                      <a:pt x="61" y="36"/>
                      <a:pt x="61" y="30"/>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53" name="Freeform 772"/>
              <p:cNvSpPr>
                <a:spLocks/>
              </p:cNvSpPr>
              <p:nvPr/>
            </p:nvSpPr>
            <p:spPr bwMode="auto">
              <a:xfrm>
                <a:off x="5046" y="2421"/>
                <a:ext cx="21" cy="19"/>
              </a:xfrm>
              <a:custGeom>
                <a:avLst/>
                <a:gdLst>
                  <a:gd name="T0" fmla="*/ 0 w 13"/>
                  <a:gd name="T1" fmla="*/ 0 h 13"/>
                  <a:gd name="T2" fmla="*/ 55 w 13"/>
                  <a:gd name="T3" fmla="*/ 41 h 13"/>
                  <a:gd name="T4" fmla="*/ 0 w 13"/>
                  <a:gd name="T5" fmla="*/ 0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0" y="0"/>
                    </a:moveTo>
                    <a:cubicBezTo>
                      <a:pt x="5" y="3"/>
                      <a:pt x="10" y="7"/>
                      <a:pt x="13" y="13"/>
                    </a:cubicBezTo>
                    <a:cubicBezTo>
                      <a:pt x="8" y="9"/>
                      <a:pt x="3" y="5"/>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54" name="Freeform 773"/>
              <p:cNvSpPr>
                <a:spLocks/>
              </p:cNvSpPr>
              <p:nvPr/>
            </p:nvSpPr>
            <p:spPr bwMode="auto">
              <a:xfrm>
                <a:off x="5034" y="2468"/>
                <a:ext cx="33" cy="30"/>
              </a:xfrm>
              <a:custGeom>
                <a:avLst/>
                <a:gdLst>
                  <a:gd name="T0" fmla="*/ 0 w 20"/>
                  <a:gd name="T1" fmla="*/ 67 h 20"/>
                  <a:gd name="T2" fmla="*/ 89 w 20"/>
                  <a:gd name="T3" fmla="*/ 0 h 20"/>
                  <a:gd name="T4" fmla="*/ 0 w 20"/>
                  <a:gd name="T5" fmla="*/ 67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20"/>
                    </a:moveTo>
                    <a:cubicBezTo>
                      <a:pt x="6" y="12"/>
                      <a:pt x="12" y="5"/>
                      <a:pt x="20" y="0"/>
                    </a:cubicBezTo>
                    <a:cubicBezTo>
                      <a:pt x="14" y="7"/>
                      <a:pt x="8" y="14"/>
                      <a:pt x="0" y="2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55" name="Freeform 774"/>
              <p:cNvSpPr>
                <a:spLocks/>
              </p:cNvSpPr>
              <p:nvPr/>
            </p:nvSpPr>
            <p:spPr bwMode="auto">
              <a:xfrm>
                <a:off x="4975" y="2508"/>
                <a:ext cx="23" cy="21"/>
              </a:xfrm>
              <a:custGeom>
                <a:avLst/>
                <a:gdLst>
                  <a:gd name="T0" fmla="*/ 0 w 14"/>
                  <a:gd name="T1" fmla="*/ 48 h 14"/>
                  <a:gd name="T2" fmla="*/ 62 w 14"/>
                  <a:gd name="T3" fmla="*/ 0 h 14"/>
                  <a:gd name="T4" fmla="*/ 0 w 14"/>
                  <a:gd name="T5" fmla="*/ 48 h 14"/>
                  <a:gd name="T6" fmla="*/ 0 60000 65536"/>
                  <a:gd name="T7" fmla="*/ 0 60000 65536"/>
                  <a:gd name="T8" fmla="*/ 0 60000 65536"/>
                  <a:gd name="T9" fmla="*/ 0 w 14"/>
                  <a:gd name="T10" fmla="*/ 0 h 14"/>
                  <a:gd name="T11" fmla="*/ 14 w 14"/>
                  <a:gd name="T12" fmla="*/ 14 h 14"/>
                </a:gdLst>
                <a:ahLst/>
                <a:cxnLst>
                  <a:cxn ang="T6">
                    <a:pos x="T0" y="T1"/>
                  </a:cxn>
                  <a:cxn ang="T7">
                    <a:pos x="T2" y="T3"/>
                  </a:cxn>
                  <a:cxn ang="T8">
                    <a:pos x="T4" y="T5"/>
                  </a:cxn>
                </a:cxnLst>
                <a:rect l="T9" t="T10" r="T11" b="T12"/>
                <a:pathLst>
                  <a:path w="14" h="14">
                    <a:moveTo>
                      <a:pt x="0" y="14"/>
                    </a:moveTo>
                    <a:cubicBezTo>
                      <a:pt x="4" y="8"/>
                      <a:pt x="8" y="4"/>
                      <a:pt x="14" y="0"/>
                    </a:cubicBezTo>
                    <a:cubicBezTo>
                      <a:pt x="10" y="6"/>
                      <a:pt x="6" y="10"/>
                      <a:pt x="0" y="1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56" name="Freeform 775"/>
              <p:cNvSpPr>
                <a:spLocks/>
              </p:cNvSpPr>
              <p:nvPr/>
            </p:nvSpPr>
            <p:spPr bwMode="auto">
              <a:xfrm>
                <a:off x="2972" y="2486"/>
                <a:ext cx="68" cy="84"/>
              </a:xfrm>
              <a:custGeom>
                <a:avLst/>
                <a:gdLst>
                  <a:gd name="T0" fmla="*/ 172 w 41"/>
                  <a:gd name="T1" fmla="*/ 27 h 55"/>
                  <a:gd name="T2" fmla="*/ 172 w 41"/>
                  <a:gd name="T3" fmla="*/ 124 h 55"/>
                  <a:gd name="T4" fmla="*/ 151 w 41"/>
                  <a:gd name="T5" fmla="*/ 124 h 55"/>
                  <a:gd name="T6" fmla="*/ 133 w 41"/>
                  <a:gd name="T7" fmla="*/ 21 h 55"/>
                  <a:gd name="T8" fmla="*/ 60 w 41"/>
                  <a:gd name="T9" fmla="*/ 12 h 55"/>
                  <a:gd name="T10" fmla="*/ 50 w 41"/>
                  <a:gd name="T11" fmla="*/ 163 h 55"/>
                  <a:gd name="T12" fmla="*/ 8 w 41"/>
                  <a:gd name="T13" fmla="*/ 61 h 55"/>
                  <a:gd name="T14" fmla="*/ 41 w 41"/>
                  <a:gd name="T15" fmla="*/ 75 h 55"/>
                  <a:gd name="T16" fmla="*/ 50 w 41"/>
                  <a:gd name="T17" fmla="*/ 124 h 55"/>
                  <a:gd name="T18" fmla="*/ 60 w 41"/>
                  <a:gd name="T19" fmla="*/ 5 h 55"/>
                  <a:gd name="T20" fmla="*/ 141 w 41"/>
                  <a:gd name="T21" fmla="*/ 12 h 55"/>
                  <a:gd name="T22" fmla="*/ 166 w 41"/>
                  <a:gd name="T23" fmla="*/ 115 h 55"/>
                  <a:gd name="T24" fmla="*/ 172 w 41"/>
                  <a:gd name="T25" fmla="*/ 2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55"/>
                  <a:gd name="T41" fmla="*/ 41 w 41"/>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55">
                    <a:moveTo>
                      <a:pt x="38" y="8"/>
                    </a:moveTo>
                    <a:cubicBezTo>
                      <a:pt x="41" y="12"/>
                      <a:pt x="41" y="31"/>
                      <a:pt x="38" y="35"/>
                    </a:cubicBezTo>
                    <a:cubicBezTo>
                      <a:pt x="36" y="35"/>
                      <a:pt x="35" y="35"/>
                      <a:pt x="33" y="35"/>
                    </a:cubicBezTo>
                    <a:cubicBezTo>
                      <a:pt x="24" y="33"/>
                      <a:pt x="31" y="14"/>
                      <a:pt x="29" y="6"/>
                    </a:cubicBezTo>
                    <a:cubicBezTo>
                      <a:pt x="28" y="1"/>
                      <a:pt x="18" y="5"/>
                      <a:pt x="13" y="3"/>
                    </a:cubicBezTo>
                    <a:cubicBezTo>
                      <a:pt x="12" y="17"/>
                      <a:pt x="16" y="36"/>
                      <a:pt x="11" y="46"/>
                    </a:cubicBezTo>
                    <a:cubicBezTo>
                      <a:pt x="0" y="44"/>
                      <a:pt x="13" y="18"/>
                      <a:pt x="2" y="17"/>
                    </a:cubicBezTo>
                    <a:cubicBezTo>
                      <a:pt x="6" y="17"/>
                      <a:pt x="8" y="18"/>
                      <a:pt x="9" y="21"/>
                    </a:cubicBezTo>
                    <a:cubicBezTo>
                      <a:pt x="8" y="29"/>
                      <a:pt x="10" y="55"/>
                      <a:pt x="11" y="35"/>
                    </a:cubicBezTo>
                    <a:cubicBezTo>
                      <a:pt x="12" y="24"/>
                      <a:pt x="9" y="8"/>
                      <a:pt x="13" y="1"/>
                    </a:cubicBezTo>
                    <a:cubicBezTo>
                      <a:pt x="20" y="1"/>
                      <a:pt x="28" y="0"/>
                      <a:pt x="31" y="3"/>
                    </a:cubicBezTo>
                    <a:cubicBezTo>
                      <a:pt x="34" y="12"/>
                      <a:pt x="26" y="31"/>
                      <a:pt x="36" y="32"/>
                    </a:cubicBezTo>
                    <a:cubicBezTo>
                      <a:pt x="41" y="28"/>
                      <a:pt x="36" y="15"/>
                      <a:pt x="38" y="8"/>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57" name="Freeform 776"/>
              <p:cNvSpPr>
                <a:spLocks noEditPoints="1"/>
              </p:cNvSpPr>
              <p:nvPr/>
            </p:nvSpPr>
            <p:spPr bwMode="auto">
              <a:xfrm>
                <a:off x="4968" y="2446"/>
                <a:ext cx="261" cy="377"/>
              </a:xfrm>
              <a:custGeom>
                <a:avLst/>
                <a:gdLst>
                  <a:gd name="T0" fmla="*/ 302 w 158"/>
                  <a:gd name="T1" fmla="*/ 0 h 246"/>
                  <a:gd name="T2" fmla="*/ 514 w 158"/>
                  <a:gd name="T3" fmla="*/ 115 h 246"/>
                  <a:gd name="T4" fmla="*/ 552 w 158"/>
                  <a:gd name="T5" fmla="*/ 155 h 246"/>
                  <a:gd name="T6" fmla="*/ 330 w 158"/>
                  <a:gd name="T7" fmla="*/ 339 h 246"/>
                  <a:gd name="T8" fmla="*/ 662 w 158"/>
                  <a:gd name="T9" fmla="*/ 521 h 246"/>
                  <a:gd name="T10" fmla="*/ 590 w 158"/>
                  <a:gd name="T11" fmla="*/ 886 h 246"/>
                  <a:gd name="T12" fmla="*/ 302 w 158"/>
                  <a:gd name="T13" fmla="*/ 595 h 246"/>
                  <a:gd name="T14" fmla="*/ 221 w 158"/>
                  <a:gd name="T15" fmla="*/ 521 h 246"/>
                  <a:gd name="T16" fmla="*/ 221 w 158"/>
                  <a:gd name="T17" fmla="*/ 435 h 246"/>
                  <a:gd name="T18" fmla="*/ 0 w 158"/>
                  <a:gd name="T19" fmla="*/ 234 h 246"/>
                  <a:gd name="T20" fmla="*/ 188 w 158"/>
                  <a:gd name="T21" fmla="*/ 234 h 246"/>
                  <a:gd name="T22" fmla="*/ 302 w 158"/>
                  <a:gd name="T23" fmla="*/ 0 h 246"/>
                  <a:gd name="T24" fmla="*/ 443 w 158"/>
                  <a:gd name="T25" fmla="*/ 123 h 246"/>
                  <a:gd name="T26" fmla="*/ 311 w 158"/>
                  <a:gd name="T27" fmla="*/ 26 h 246"/>
                  <a:gd name="T28" fmla="*/ 311 w 158"/>
                  <a:gd name="T29" fmla="*/ 66 h 246"/>
                  <a:gd name="T30" fmla="*/ 200 w 158"/>
                  <a:gd name="T31" fmla="*/ 155 h 246"/>
                  <a:gd name="T32" fmla="*/ 188 w 158"/>
                  <a:gd name="T33" fmla="*/ 242 h 246"/>
                  <a:gd name="T34" fmla="*/ 20 w 158"/>
                  <a:gd name="T35" fmla="*/ 242 h 246"/>
                  <a:gd name="T36" fmla="*/ 20 w 158"/>
                  <a:gd name="T37" fmla="*/ 259 h 246"/>
                  <a:gd name="T38" fmla="*/ 213 w 158"/>
                  <a:gd name="T39" fmla="*/ 411 h 246"/>
                  <a:gd name="T40" fmla="*/ 230 w 158"/>
                  <a:gd name="T41" fmla="*/ 521 h 246"/>
                  <a:gd name="T42" fmla="*/ 292 w 158"/>
                  <a:gd name="T43" fmla="*/ 573 h 246"/>
                  <a:gd name="T44" fmla="*/ 319 w 158"/>
                  <a:gd name="T45" fmla="*/ 667 h 246"/>
                  <a:gd name="T46" fmla="*/ 603 w 158"/>
                  <a:gd name="T47" fmla="*/ 867 h 246"/>
                  <a:gd name="T48" fmla="*/ 615 w 158"/>
                  <a:gd name="T49" fmla="*/ 852 h 246"/>
                  <a:gd name="T50" fmla="*/ 631 w 158"/>
                  <a:gd name="T51" fmla="*/ 852 h 246"/>
                  <a:gd name="T52" fmla="*/ 654 w 158"/>
                  <a:gd name="T53" fmla="*/ 529 h 246"/>
                  <a:gd name="T54" fmla="*/ 540 w 158"/>
                  <a:gd name="T55" fmla="*/ 529 h 246"/>
                  <a:gd name="T56" fmla="*/ 319 w 158"/>
                  <a:gd name="T57" fmla="*/ 352 h 246"/>
                  <a:gd name="T58" fmla="*/ 319 w 158"/>
                  <a:gd name="T59" fmla="*/ 331 h 246"/>
                  <a:gd name="T60" fmla="*/ 524 w 158"/>
                  <a:gd name="T61" fmla="*/ 162 h 246"/>
                  <a:gd name="T62" fmla="*/ 499 w 158"/>
                  <a:gd name="T63" fmla="*/ 123 h 246"/>
                  <a:gd name="T64" fmla="*/ 443 w 158"/>
                  <a:gd name="T65" fmla="*/ 123 h 2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8"/>
                  <a:gd name="T100" fmla="*/ 0 h 246"/>
                  <a:gd name="T101" fmla="*/ 158 w 158"/>
                  <a:gd name="T102" fmla="*/ 246 h 2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8" h="246">
                    <a:moveTo>
                      <a:pt x="67" y="0"/>
                    </a:moveTo>
                    <a:cubicBezTo>
                      <a:pt x="84" y="9"/>
                      <a:pt x="86" y="33"/>
                      <a:pt x="114" y="32"/>
                    </a:cubicBezTo>
                    <a:cubicBezTo>
                      <a:pt x="112" y="39"/>
                      <a:pt x="113" y="45"/>
                      <a:pt x="122" y="43"/>
                    </a:cubicBezTo>
                    <a:cubicBezTo>
                      <a:pt x="107" y="61"/>
                      <a:pt x="88" y="76"/>
                      <a:pt x="73" y="94"/>
                    </a:cubicBezTo>
                    <a:cubicBezTo>
                      <a:pt x="95" y="114"/>
                      <a:pt x="103" y="148"/>
                      <a:pt x="147" y="145"/>
                    </a:cubicBezTo>
                    <a:cubicBezTo>
                      <a:pt x="143" y="180"/>
                      <a:pt x="158" y="233"/>
                      <a:pt x="131" y="246"/>
                    </a:cubicBezTo>
                    <a:cubicBezTo>
                      <a:pt x="108" y="220"/>
                      <a:pt x="72" y="208"/>
                      <a:pt x="67" y="165"/>
                    </a:cubicBezTo>
                    <a:cubicBezTo>
                      <a:pt x="63" y="156"/>
                      <a:pt x="53" y="154"/>
                      <a:pt x="49" y="145"/>
                    </a:cubicBezTo>
                    <a:cubicBezTo>
                      <a:pt x="49" y="137"/>
                      <a:pt x="49" y="129"/>
                      <a:pt x="49" y="121"/>
                    </a:cubicBezTo>
                    <a:cubicBezTo>
                      <a:pt x="35" y="100"/>
                      <a:pt x="11" y="89"/>
                      <a:pt x="0" y="65"/>
                    </a:cubicBezTo>
                    <a:cubicBezTo>
                      <a:pt x="14" y="65"/>
                      <a:pt x="28" y="65"/>
                      <a:pt x="42" y="65"/>
                    </a:cubicBezTo>
                    <a:cubicBezTo>
                      <a:pt x="33" y="27"/>
                      <a:pt x="71" y="35"/>
                      <a:pt x="67" y="0"/>
                    </a:cubicBezTo>
                    <a:close/>
                    <a:moveTo>
                      <a:pt x="98" y="34"/>
                    </a:moveTo>
                    <a:cubicBezTo>
                      <a:pt x="90" y="25"/>
                      <a:pt x="77" y="8"/>
                      <a:pt x="69" y="7"/>
                    </a:cubicBezTo>
                    <a:cubicBezTo>
                      <a:pt x="69" y="11"/>
                      <a:pt x="69" y="14"/>
                      <a:pt x="69" y="18"/>
                    </a:cubicBezTo>
                    <a:cubicBezTo>
                      <a:pt x="60" y="25"/>
                      <a:pt x="52" y="34"/>
                      <a:pt x="44" y="43"/>
                    </a:cubicBezTo>
                    <a:cubicBezTo>
                      <a:pt x="44" y="51"/>
                      <a:pt x="46" y="62"/>
                      <a:pt x="42" y="67"/>
                    </a:cubicBezTo>
                    <a:cubicBezTo>
                      <a:pt x="30" y="67"/>
                      <a:pt x="17" y="67"/>
                      <a:pt x="4" y="67"/>
                    </a:cubicBezTo>
                    <a:cubicBezTo>
                      <a:pt x="2" y="68"/>
                      <a:pt x="3" y="70"/>
                      <a:pt x="4" y="72"/>
                    </a:cubicBezTo>
                    <a:cubicBezTo>
                      <a:pt x="18" y="87"/>
                      <a:pt x="32" y="101"/>
                      <a:pt x="47" y="114"/>
                    </a:cubicBezTo>
                    <a:cubicBezTo>
                      <a:pt x="55" y="117"/>
                      <a:pt x="49" y="135"/>
                      <a:pt x="51" y="145"/>
                    </a:cubicBezTo>
                    <a:cubicBezTo>
                      <a:pt x="55" y="151"/>
                      <a:pt x="59" y="155"/>
                      <a:pt x="65" y="159"/>
                    </a:cubicBezTo>
                    <a:cubicBezTo>
                      <a:pt x="74" y="160"/>
                      <a:pt x="65" y="180"/>
                      <a:pt x="71" y="185"/>
                    </a:cubicBezTo>
                    <a:cubicBezTo>
                      <a:pt x="91" y="203"/>
                      <a:pt x="110" y="234"/>
                      <a:pt x="134" y="241"/>
                    </a:cubicBezTo>
                    <a:cubicBezTo>
                      <a:pt x="134" y="239"/>
                      <a:pt x="135" y="238"/>
                      <a:pt x="136" y="237"/>
                    </a:cubicBezTo>
                    <a:cubicBezTo>
                      <a:pt x="137" y="237"/>
                      <a:pt x="139" y="237"/>
                      <a:pt x="140" y="237"/>
                    </a:cubicBezTo>
                    <a:cubicBezTo>
                      <a:pt x="150" y="215"/>
                      <a:pt x="142" y="176"/>
                      <a:pt x="145" y="147"/>
                    </a:cubicBezTo>
                    <a:cubicBezTo>
                      <a:pt x="137" y="147"/>
                      <a:pt x="128" y="147"/>
                      <a:pt x="120" y="147"/>
                    </a:cubicBezTo>
                    <a:cubicBezTo>
                      <a:pt x="105" y="130"/>
                      <a:pt x="88" y="114"/>
                      <a:pt x="71" y="98"/>
                    </a:cubicBezTo>
                    <a:cubicBezTo>
                      <a:pt x="71" y="96"/>
                      <a:pt x="71" y="94"/>
                      <a:pt x="71" y="92"/>
                    </a:cubicBezTo>
                    <a:cubicBezTo>
                      <a:pt x="86" y="77"/>
                      <a:pt x="109" y="59"/>
                      <a:pt x="116" y="45"/>
                    </a:cubicBezTo>
                    <a:cubicBezTo>
                      <a:pt x="111" y="45"/>
                      <a:pt x="111" y="39"/>
                      <a:pt x="111" y="34"/>
                    </a:cubicBezTo>
                    <a:cubicBezTo>
                      <a:pt x="107" y="34"/>
                      <a:pt x="102" y="34"/>
                      <a:pt x="98" y="34"/>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58" name="Freeform 777"/>
              <p:cNvSpPr>
                <a:spLocks/>
              </p:cNvSpPr>
              <p:nvPr/>
            </p:nvSpPr>
            <p:spPr bwMode="auto">
              <a:xfrm>
                <a:off x="5082" y="2457"/>
                <a:ext cx="48" cy="41"/>
              </a:xfrm>
              <a:custGeom>
                <a:avLst/>
                <a:gdLst>
                  <a:gd name="T0" fmla="*/ 0 w 29"/>
                  <a:gd name="T1" fmla="*/ 0 h 27"/>
                  <a:gd name="T2" fmla="*/ 131 w 29"/>
                  <a:gd name="T3" fmla="*/ 94 h 27"/>
                  <a:gd name="T4" fmla="*/ 0 w 29"/>
                  <a:gd name="T5" fmla="*/ 0 h 27"/>
                  <a:gd name="T6" fmla="*/ 0 60000 65536"/>
                  <a:gd name="T7" fmla="*/ 0 60000 65536"/>
                  <a:gd name="T8" fmla="*/ 0 60000 65536"/>
                  <a:gd name="T9" fmla="*/ 0 w 29"/>
                  <a:gd name="T10" fmla="*/ 0 h 27"/>
                  <a:gd name="T11" fmla="*/ 29 w 29"/>
                  <a:gd name="T12" fmla="*/ 27 h 27"/>
                </a:gdLst>
                <a:ahLst/>
                <a:cxnLst>
                  <a:cxn ang="T6">
                    <a:pos x="T0" y="T1"/>
                  </a:cxn>
                  <a:cxn ang="T7">
                    <a:pos x="T2" y="T3"/>
                  </a:cxn>
                  <a:cxn ang="T8">
                    <a:pos x="T4" y="T5"/>
                  </a:cxn>
                </a:cxnLst>
                <a:rect l="T9" t="T10" r="T11" b="T12"/>
                <a:pathLst>
                  <a:path w="29" h="27">
                    <a:moveTo>
                      <a:pt x="0" y="0"/>
                    </a:moveTo>
                    <a:cubicBezTo>
                      <a:pt x="8" y="1"/>
                      <a:pt x="21" y="18"/>
                      <a:pt x="29" y="27"/>
                    </a:cubicBezTo>
                    <a:cubicBezTo>
                      <a:pt x="18" y="19"/>
                      <a:pt x="11" y="8"/>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59" name="Freeform 778"/>
              <p:cNvSpPr>
                <a:spLocks/>
              </p:cNvSpPr>
              <p:nvPr/>
            </p:nvSpPr>
            <p:spPr bwMode="auto">
              <a:xfrm>
                <a:off x="3217" y="2471"/>
                <a:ext cx="173" cy="178"/>
              </a:xfrm>
              <a:custGeom>
                <a:avLst/>
                <a:gdLst>
                  <a:gd name="T0" fmla="*/ 166 w 105"/>
                  <a:gd name="T1" fmla="*/ 120 h 116"/>
                  <a:gd name="T2" fmla="*/ 366 w 105"/>
                  <a:gd name="T3" fmla="*/ 276 h 116"/>
                  <a:gd name="T4" fmla="*/ 402 w 105"/>
                  <a:gd name="T5" fmla="*/ 401 h 116"/>
                  <a:gd name="T6" fmla="*/ 311 w 105"/>
                  <a:gd name="T7" fmla="*/ 0 h 116"/>
                  <a:gd name="T8" fmla="*/ 415 w 105"/>
                  <a:gd name="T9" fmla="*/ 419 h 116"/>
                  <a:gd name="T10" fmla="*/ 353 w 105"/>
                  <a:gd name="T11" fmla="*/ 282 h 116"/>
                  <a:gd name="T12" fmla="*/ 185 w 105"/>
                  <a:gd name="T13" fmla="*/ 129 h 116"/>
                  <a:gd name="T14" fmla="*/ 13 w 105"/>
                  <a:gd name="T15" fmla="*/ 129 h 116"/>
                  <a:gd name="T16" fmla="*/ 13 w 105"/>
                  <a:gd name="T17" fmla="*/ 66 h 116"/>
                  <a:gd name="T18" fmla="*/ 68 w 105"/>
                  <a:gd name="T19" fmla="*/ 66 h 116"/>
                  <a:gd name="T20" fmla="*/ 5 w 105"/>
                  <a:gd name="T21" fmla="*/ 8 h 116"/>
                  <a:gd name="T22" fmla="*/ 76 w 105"/>
                  <a:gd name="T23" fmla="*/ 14 h 116"/>
                  <a:gd name="T24" fmla="*/ 76 w 105"/>
                  <a:gd name="T25" fmla="*/ 48 h 116"/>
                  <a:gd name="T26" fmla="*/ 26 w 105"/>
                  <a:gd name="T27" fmla="*/ 114 h 116"/>
                  <a:gd name="T28" fmla="*/ 143 w 105"/>
                  <a:gd name="T29" fmla="*/ 120 h 116"/>
                  <a:gd name="T30" fmla="*/ 166 w 105"/>
                  <a:gd name="T31" fmla="*/ 120 h 1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5"/>
                  <a:gd name="T49" fmla="*/ 0 h 116"/>
                  <a:gd name="T50" fmla="*/ 105 w 105"/>
                  <a:gd name="T51" fmla="*/ 116 h 1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5" h="116">
                    <a:moveTo>
                      <a:pt x="37" y="33"/>
                    </a:moveTo>
                    <a:cubicBezTo>
                      <a:pt x="53" y="46"/>
                      <a:pt x="65" y="63"/>
                      <a:pt x="82" y="76"/>
                    </a:cubicBezTo>
                    <a:cubicBezTo>
                      <a:pt x="82" y="90"/>
                      <a:pt x="78" y="109"/>
                      <a:pt x="90" y="111"/>
                    </a:cubicBezTo>
                    <a:cubicBezTo>
                      <a:pt x="88" y="70"/>
                      <a:pt x="100" y="14"/>
                      <a:pt x="70" y="0"/>
                    </a:cubicBezTo>
                    <a:cubicBezTo>
                      <a:pt x="105" y="12"/>
                      <a:pt x="89" y="73"/>
                      <a:pt x="93" y="116"/>
                    </a:cubicBezTo>
                    <a:cubicBezTo>
                      <a:pt x="80" y="111"/>
                      <a:pt x="77" y="97"/>
                      <a:pt x="79" y="78"/>
                    </a:cubicBezTo>
                    <a:cubicBezTo>
                      <a:pt x="69" y="62"/>
                      <a:pt x="50" y="53"/>
                      <a:pt x="41" y="36"/>
                    </a:cubicBezTo>
                    <a:cubicBezTo>
                      <a:pt x="29" y="36"/>
                      <a:pt x="16" y="36"/>
                      <a:pt x="3" y="36"/>
                    </a:cubicBezTo>
                    <a:cubicBezTo>
                      <a:pt x="3" y="30"/>
                      <a:pt x="3" y="24"/>
                      <a:pt x="3" y="18"/>
                    </a:cubicBezTo>
                    <a:cubicBezTo>
                      <a:pt x="7" y="18"/>
                      <a:pt x="11" y="18"/>
                      <a:pt x="15" y="18"/>
                    </a:cubicBezTo>
                    <a:cubicBezTo>
                      <a:pt x="20" y="3"/>
                      <a:pt x="8" y="5"/>
                      <a:pt x="1" y="2"/>
                    </a:cubicBezTo>
                    <a:cubicBezTo>
                      <a:pt x="7" y="2"/>
                      <a:pt x="14" y="1"/>
                      <a:pt x="17" y="4"/>
                    </a:cubicBezTo>
                    <a:cubicBezTo>
                      <a:pt x="17" y="7"/>
                      <a:pt x="17" y="10"/>
                      <a:pt x="17" y="13"/>
                    </a:cubicBezTo>
                    <a:cubicBezTo>
                      <a:pt x="18" y="24"/>
                      <a:pt x="0" y="16"/>
                      <a:pt x="6" y="31"/>
                    </a:cubicBezTo>
                    <a:cubicBezTo>
                      <a:pt x="10" y="36"/>
                      <a:pt x="24" y="32"/>
                      <a:pt x="32" y="33"/>
                    </a:cubicBezTo>
                    <a:cubicBezTo>
                      <a:pt x="34" y="33"/>
                      <a:pt x="35" y="33"/>
                      <a:pt x="37" y="33"/>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60" name="Freeform 779"/>
              <p:cNvSpPr>
                <a:spLocks/>
              </p:cNvSpPr>
              <p:nvPr/>
            </p:nvSpPr>
            <p:spPr bwMode="auto">
              <a:xfrm>
                <a:off x="3281" y="2471"/>
                <a:ext cx="45" cy="41"/>
              </a:xfrm>
              <a:custGeom>
                <a:avLst/>
                <a:gdLst>
                  <a:gd name="T0" fmla="*/ 0 w 27"/>
                  <a:gd name="T1" fmla="*/ 94 h 27"/>
                  <a:gd name="T2" fmla="*/ 125 w 27"/>
                  <a:gd name="T3" fmla="*/ 0 h 27"/>
                  <a:gd name="T4" fmla="*/ 0 w 27"/>
                  <a:gd name="T5" fmla="*/ 94 h 27"/>
                  <a:gd name="T6" fmla="*/ 0 60000 65536"/>
                  <a:gd name="T7" fmla="*/ 0 60000 65536"/>
                  <a:gd name="T8" fmla="*/ 0 60000 65536"/>
                  <a:gd name="T9" fmla="*/ 0 w 27"/>
                  <a:gd name="T10" fmla="*/ 0 h 27"/>
                  <a:gd name="T11" fmla="*/ 27 w 27"/>
                  <a:gd name="T12" fmla="*/ 27 h 27"/>
                </a:gdLst>
                <a:ahLst/>
                <a:cxnLst>
                  <a:cxn ang="T6">
                    <a:pos x="T0" y="T1"/>
                  </a:cxn>
                  <a:cxn ang="T7">
                    <a:pos x="T2" y="T3"/>
                  </a:cxn>
                  <a:cxn ang="T8">
                    <a:pos x="T4" y="T5"/>
                  </a:cxn>
                </a:cxnLst>
                <a:rect l="T9" t="T10" r="T11" b="T12"/>
                <a:pathLst>
                  <a:path w="27" h="27">
                    <a:moveTo>
                      <a:pt x="0" y="27"/>
                    </a:moveTo>
                    <a:cubicBezTo>
                      <a:pt x="8" y="17"/>
                      <a:pt x="17" y="8"/>
                      <a:pt x="27" y="0"/>
                    </a:cubicBezTo>
                    <a:cubicBezTo>
                      <a:pt x="19" y="10"/>
                      <a:pt x="10" y="19"/>
                      <a:pt x="0" y="2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61" name="Freeform 780"/>
              <p:cNvSpPr>
                <a:spLocks/>
              </p:cNvSpPr>
              <p:nvPr/>
            </p:nvSpPr>
            <p:spPr bwMode="auto">
              <a:xfrm>
                <a:off x="3266" y="2512"/>
                <a:ext cx="15" cy="9"/>
              </a:xfrm>
              <a:custGeom>
                <a:avLst/>
                <a:gdLst>
                  <a:gd name="T0" fmla="*/ 0 w 9"/>
                  <a:gd name="T1" fmla="*/ 0 h 6"/>
                  <a:gd name="T2" fmla="*/ 8 w 9"/>
                  <a:gd name="T3" fmla="*/ 14 h 6"/>
                  <a:gd name="T4" fmla="*/ 42 w 9"/>
                  <a:gd name="T5" fmla="*/ 0 h 6"/>
                  <a:gd name="T6" fmla="*/ 33 w 9"/>
                  <a:gd name="T7" fmla="*/ 21 h 6"/>
                  <a:gd name="T8" fmla="*/ 8 w 9"/>
                  <a:gd name="T9" fmla="*/ 21 h 6"/>
                  <a:gd name="T10" fmla="*/ 0 w 9"/>
                  <a:gd name="T11" fmla="*/ 0 h 6"/>
                  <a:gd name="T12" fmla="*/ 0 60000 65536"/>
                  <a:gd name="T13" fmla="*/ 0 60000 65536"/>
                  <a:gd name="T14" fmla="*/ 0 60000 65536"/>
                  <a:gd name="T15" fmla="*/ 0 60000 65536"/>
                  <a:gd name="T16" fmla="*/ 0 60000 65536"/>
                  <a:gd name="T17" fmla="*/ 0 60000 65536"/>
                  <a:gd name="T18" fmla="*/ 0 w 9"/>
                  <a:gd name="T19" fmla="*/ 0 h 6"/>
                  <a:gd name="T20" fmla="*/ 9 w 9"/>
                  <a:gd name="T21" fmla="*/ 6 h 6"/>
                </a:gdLst>
                <a:ahLst/>
                <a:cxnLst>
                  <a:cxn ang="T12">
                    <a:pos x="T0" y="T1"/>
                  </a:cxn>
                  <a:cxn ang="T13">
                    <a:pos x="T2" y="T3"/>
                  </a:cxn>
                  <a:cxn ang="T14">
                    <a:pos x="T4" y="T5"/>
                  </a:cxn>
                  <a:cxn ang="T15">
                    <a:pos x="T6" y="T7"/>
                  </a:cxn>
                  <a:cxn ang="T16">
                    <a:pos x="T8" y="T9"/>
                  </a:cxn>
                  <a:cxn ang="T17">
                    <a:pos x="T10" y="T11"/>
                  </a:cxn>
                </a:cxnLst>
                <a:rect l="T18" t="T19" r="T20" b="T21"/>
                <a:pathLst>
                  <a:path w="9" h="6">
                    <a:moveTo>
                      <a:pt x="0" y="0"/>
                    </a:moveTo>
                    <a:cubicBezTo>
                      <a:pt x="2" y="0"/>
                      <a:pt x="2" y="2"/>
                      <a:pt x="2" y="4"/>
                    </a:cubicBezTo>
                    <a:cubicBezTo>
                      <a:pt x="7" y="5"/>
                      <a:pt x="6" y="0"/>
                      <a:pt x="9" y="0"/>
                    </a:cubicBezTo>
                    <a:cubicBezTo>
                      <a:pt x="9" y="3"/>
                      <a:pt x="8" y="5"/>
                      <a:pt x="7" y="6"/>
                    </a:cubicBezTo>
                    <a:cubicBezTo>
                      <a:pt x="5" y="6"/>
                      <a:pt x="4" y="6"/>
                      <a:pt x="2" y="6"/>
                    </a:cubicBezTo>
                    <a:cubicBezTo>
                      <a:pt x="2" y="4"/>
                      <a:pt x="0" y="3"/>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62" name="Freeform 781"/>
              <p:cNvSpPr>
                <a:spLocks/>
              </p:cNvSpPr>
              <p:nvPr/>
            </p:nvSpPr>
            <p:spPr bwMode="auto">
              <a:xfrm>
                <a:off x="3218" y="2453"/>
                <a:ext cx="48" cy="59"/>
              </a:xfrm>
              <a:custGeom>
                <a:avLst/>
                <a:gdLst>
                  <a:gd name="T0" fmla="*/ 0 w 29"/>
                  <a:gd name="T1" fmla="*/ 18 h 39"/>
                  <a:gd name="T2" fmla="*/ 91 w 29"/>
                  <a:gd name="T3" fmla="*/ 12 h 39"/>
                  <a:gd name="T4" fmla="*/ 131 w 29"/>
                  <a:gd name="T5" fmla="*/ 135 h 39"/>
                  <a:gd name="T6" fmla="*/ 83 w 29"/>
                  <a:gd name="T7" fmla="*/ 26 h 39"/>
                  <a:gd name="T8" fmla="*/ 0 w 29"/>
                  <a:gd name="T9" fmla="*/ 18 h 39"/>
                  <a:gd name="T10" fmla="*/ 0 60000 65536"/>
                  <a:gd name="T11" fmla="*/ 0 60000 65536"/>
                  <a:gd name="T12" fmla="*/ 0 60000 65536"/>
                  <a:gd name="T13" fmla="*/ 0 60000 65536"/>
                  <a:gd name="T14" fmla="*/ 0 60000 65536"/>
                  <a:gd name="T15" fmla="*/ 0 w 29"/>
                  <a:gd name="T16" fmla="*/ 0 h 39"/>
                  <a:gd name="T17" fmla="*/ 29 w 29"/>
                  <a:gd name="T18" fmla="*/ 39 h 39"/>
                </a:gdLst>
                <a:ahLst/>
                <a:cxnLst>
                  <a:cxn ang="T10">
                    <a:pos x="T0" y="T1"/>
                  </a:cxn>
                  <a:cxn ang="T11">
                    <a:pos x="T2" y="T3"/>
                  </a:cxn>
                  <a:cxn ang="T12">
                    <a:pos x="T4" y="T5"/>
                  </a:cxn>
                  <a:cxn ang="T13">
                    <a:pos x="T6" y="T7"/>
                  </a:cxn>
                  <a:cxn ang="T14">
                    <a:pos x="T8" y="T9"/>
                  </a:cxn>
                </a:cxnLst>
                <a:rect l="T15" t="T16" r="T17" b="T18"/>
                <a:pathLst>
                  <a:path w="29" h="39">
                    <a:moveTo>
                      <a:pt x="0" y="5"/>
                    </a:moveTo>
                    <a:cubicBezTo>
                      <a:pt x="3" y="0"/>
                      <a:pt x="14" y="4"/>
                      <a:pt x="20" y="3"/>
                    </a:cubicBezTo>
                    <a:cubicBezTo>
                      <a:pt x="19" y="19"/>
                      <a:pt x="20" y="33"/>
                      <a:pt x="29" y="39"/>
                    </a:cubicBezTo>
                    <a:cubicBezTo>
                      <a:pt x="19" y="35"/>
                      <a:pt x="16" y="23"/>
                      <a:pt x="18" y="7"/>
                    </a:cubicBezTo>
                    <a:cubicBezTo>
                      <a:pt x="16" y="2"/>
                      <a:pt x="6" y="7"/>
                      <a:pt x="0" y="5"/>
                    </a:cubicBezTo>
                    <a:close/>
                  </a:path>
                </a:pathLst>
              </a:custGeom>
              <a:solidFill>
                <a:srgbClr val="CC99FF"/>
              </a:solidFill>
              <a:ln w="9525">
                <a:noFill/>
                <a:round/>
                <a:headEnd/>
                <a:tailEnd/>
              </a:ln>
            </p:spPr>
            <p:txBody>
              <a:bodyPr/>
              <a:lstStyle/>
              <a:p>
                <a:endParaRPr lang="zh-CN" altLang="en-US" sz="2000">
                  <a:solidFill>
                    <a:schemeClr val="tx1"/>
                  </a:solidFill>
                  <a:ea typeface="微软雅黑" pitchFamily="34" charset="-122"/>
                </a:endParaRPr>
              </a:p>
            </p:txBody>
          </p:sp>
          <p:sp>
            <p:nvSpPr>
              <p:cNvPr id="51563" name="Freeform 782"/>
              <p:cNvSpPr>
                <a:spLocks/>
              </p:cNvSpPr>
              <p:nvPr/>
            </p:nvSpPr>
            <p:spPr bwMode="auto">
              <a:xfrm>
                <a:off x="5086" y="2515"/>
                <a:ext cx="74" cy="73"/>
              </a:xfrm>
              <a:custGeom>
                <a:avLst/>
                <a:gdLst>
                  <a:gd name="T0" fmla="*/ 0 w 45"/>
                  <a:gd name="T1" fmla="*/ 176 h 47"/>
                  <a:gd name="T2" fmla="*/ 201 w 45"/>
                  <a:gd name="T3" fmla="*/ 0 h 47"/>
                  <a:gd name="T4" fmla="*/ 0 w 45"/>
                  <a:gd name="T5" fmla="*/ 176 h 47"/>
                  <a:gd name="T6" fmla="*/ 0 60000 65536"/>
                  <a:gd name="T7" fmla="*/ 0 60000 65536"/>
                  <a:gd name="T8" fmla="*/ 0 60000 65536"/>
                  <a:gd name="T9" fmla="*/ 0 w 45"/>
                  <a:gd name="T10" fmla="*/ 0 h 47"/>
                  <a:gd name="T11" fmla="*/ 45 w 45"/>
                  <a:gd name="T12" fmla="*/ 47 h 47"/>
                </a:gdLst>
                <a:ahLst/>
                <a:cxnLst>
                  <a:cxn ang="T6">
                    <a:pos x="T0" y="T1"/>
                  </a:cxn>
                  <a:cxn ang="T7">
                    <a:pos x="T2" y="T3"/>
                  </a:cxn>
                  <a:cxn ang="T8">
                    <a:pos x="T4" y="T5"/>
                  </a:cxn>
                </a:cxnLst>
                <a:rect l="T9" t="T10" r="T11" b="T12"/>
                <a:pathLst>
                  <a:path w="45" h="47">
                    <a:moveTo>
                      <a:pt x="0" y="47"/>
                    </a:moveTo>
                    <a:cubicBezTo>
                      <a:pt x="14" y="30"/>
                      <a:pt x="31" y="17"/>
                      <a:pt x="45" y="0"/>
                    </a:cubicBezTo>
                    <a:cubicBezTo>
                      <a:pt x="38" y="14"/>
                      <a:pt x="15" y="32"/>
                      <a:pt x="0" y="4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64" name="Freeform 783"/>
              <p:cNvSpPr>
                <a:spLocks/>
              </p:cNvSpPr>
              <p:nvPr/>
            </p:nvSpPr>
            <p:spPr bwMode="auto">
              <a:xfrm>
                <a:off x="5086" y="2597"/>
                <a:ext cx="81" cy="75"/>
              </a:xfrm>
              <a:custGeom>
                <a:avLst/>
                <a:gdLst>
                  <a:gd name="T0" fmla="*/ 0 w 49"/>
                  <a:gd name="T1" fmla="*/ 0 h 49"/>
                  <a:gd name="T2" fmla="*/ 222 w 49"/>
                  <a:gd name="T3" fmla="*/ 176 h 49"/>
                  <a:gd name="T4" fmla="*/ 0 w 49"/>
                  <a:gd name="T5" fmla="*/ 0 h 49"/>
                  <a:gd name="T6" fmla="*/ 0 60000 65536"/>
                  <a:gd name="T7" fmla="*/ 0 60000 65536"/>
                  <a:gd name="T8" fmla="*/ 0 60000 65536"/>
                  <a:gd name="T9" fmla="*/ 0 w 49"/>
                  <a:gd name="T10" fmla="*/ 0 h 49"/>
                  <a:gd name="T11" fmla="*/ 49 w 49"/>
                  <a:gd name="T12" fmla="*/ 49 h 49"/>
                </a:gdLst>
                <a:ahLst/>
                <a:cxnLst>
                  <a:cxn ang="T6">
                    <a:pos x="T0" y="T1"/>
                  </a:cxn>
                  <a:cxn ang="T7">
                    <a:pos x="T2" y="T3"/>
                  </a:cxn>
                  <a:cxn ang="T8">
                    <a:pos x="T4" y="T5"/>
                  </a:cxn>
                </a:cxnLst>
                <a:rect l="T9" t="T10" r="T11" b="T12"/>
                <a:pathLst>
                  <a:path w="49" h="49">
                    <a:moveTo>
                      <a:pt x="0" y="0"/>
                    </a:moveTo>
                    <a:cubicBezTo>
                      <a:pt x="17" y="16"/>
                      <a:pt x="34" y="32"/>
                      <a:pt x="49" y="49"/>
                    </a:cubicBezTo>
                    <a:cubicBezTo>
                      <a:pt x="32" y="34"/>
                      <a:pt x="16" y="18"/>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65" name="Freeform 784"/>
              <p:cNvSpPr>
                <a:spLocks/>
              </p:cNvSpPr>
              <p:nvPr/>
            </p:nvSpPr>
            <p:spPr bwMode="auto">
              <a:xfrm>
                <a:off x="5086" y="2730"/>
                <a:ext cx="107" cy="94"/>
              </a:xfrm>
              <a:custGeom>
                <a:avLst/>
                <a:gdLst>
                  <a:gd name="T0" fmla="*/ 0 w 65"/>
                  <a:gd name="T1" fmla="*/ 0 h 62"/>
                  <a:gd name="T2" fmla="*/ 290 w 65"/>
                  <a:gd name="T3" fmla="*/ 182 h 62"/>
                  <a:gd name="T4" fmla="*/ 281 w 65"/>
                  <a:gd name="T5" fmla="*/ 196 h 62"/>
                  <a:gd name="T6" fmla="*/ 0 w 65"/>
                  <a:gd name="T7" fmla="*/ 0 h 62"/>
                  <a:gd name="T8" fmla="*/ 0 60000 65536"/>
                  <a:gd name="T9" fmla="*/ 0 60000 65536"/>
                  <a:gd name="T10" fmla="*/ 0 60000 65536"/>
                  <a:gd name="T11" fmla="*/ 0 60000 65536"/>
                  <a:gd name="T12" fmla="*/ 0 w 65"/>
                  <a:gd name="T13" fmla="*/ 0 h 62"/>
                  <a:gd name="T14" fmla="*/ 65 w 65"/>
                  <a:gd name="T15" fmla="*/ 62 h 62"/>
                </a:gdLst>
                <a:ahLst/>
                <a:cxnLst>
                  <a:cxn ang="T8">
                    <a:pos x="T0" y="T1"/>
                  </a:cxn>
                  <a:cxn ang="T9">
                    <a:pos x="T2" y="T3"/>
                  </a:cxn>
                  <a:cxn ang="T10">
                    <a:pos x="T4" y="T5"/>
                  </a:cxn>
                  <a:cxn ang="T11">
                    <a:pos x="T6" y="T7"/>
                  </a:cxn>
                </a:cxnLst>
                <a:rect l="T12" t="T13" r="T14" b="T15"/>
                <a:pathLst>
                  <a:path w="65" h="62">
                    <a:moveTo>
                      <a:pt x="0" y="0"/>
                    </a:moveTo>
                    <a:cubicBezTo>
                      <a:pt x="19" y="11"/>
                      <a:pt x="49" y="62"/>
                      <a:pt x="65" y="52"/>
                    </a:cubicBezTo>
                    <a:cubicBezTo>
                      <a:pt x="64" y="53"/>
                      <a:pt x="63" y="54"/>
                      <a:pt x="63" y="56"/>
                    </a:cubicBezTo>
                    <a:cubicBezTo>
                      <a:pt x="39" y="49"/>
                      <a:pt x="20" y="18"/>
                      <a:pt x="0" y="0"/>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66" name="Freeform 785"/>
              <p:cNvSpPr>
                <a:spLocks/>
              </p:cNvSpPr>
              <p:nvPr/>
            </p:nvSpPr>
            <p:spPr bwMode="auto">
              <a:xfrm>
                <a:off x="5052" y="2669"/>
                <a:ext cx="24" cy="21"/>
              </a:xfrm>
              <a:custGeom>
                <a:avLst/>
                <a:gdLst>
                  <a:gd name="T0" fmla="*/ 70 w 14"/>
                  <a:gd name="T1" fmla="*/ 48 h 14"/>
                  <a:gd name="T2" fmla="*/ 0 w 14"/>
                  <a:gd name="T3" fmla="*/ 0 h 14"/>
                  <a:gd name="T4" fmla="*/ 70 w 14"/>
                  <a:gd name="T5" fmla="*/ 48 h 14"/>
                  <a:gd name="T6" fmla="*/ 0 60000 65536"/>
                  <a:gd name="T7" fmla="*/ 0 60000 65536"/>
                  <a:gd name="T8" fmla="*/ 0 60000 65536"/>
                  <a:gd name="T9" fmla="*/ 0 w 14"/>
                  <a:gd name="T10" fmla="*/ 0 h 14"/>
                  <a:gd name="T11" fmla="*/ 14 w 14"/>
                  <a:gd name="T12" fmla="*/ 14 h 14"/>
                </a:gdLst>
                <a:ahLst/>
                <a:cxnLst>
                  <a:cxn ang="T6">
                    <a:pos x="T0" y="T1"/>
                  </a:cxn>
                  <a:cxn ang="T7">
                    <a:pos x="T2" y="T3"/>
                  </a:cxn>
                  <a:cxn ang="T8">
                    <a:pos x="T4" y="T5"/>
                  </a:cxn>
                </a:cxnLst>
                <a:rect l="T9" t="T10" r="T11" b="T12"/>
                <a:pathLst>
                  <a:path w="14" h="14">
                    <a:moveTo>
                      <a:pt x="14" y="14"/>
                    </a:moveTo>
                    <a:cubicBezTo>
                      <a:pt x="8" y="10"/>
                      <a:pt x="4" y="6"/>
                      <a:pt x="0" y="0"/>
                    </a:cubicBezTo>
                    <a:cubicBezTo>
                      <a:pt x="6" y="4"/>
                      <a:pt x="10" y="8"/>
                      <a:pt x="14" y="1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67" name="Freeform 786"/>
              <p:cNvSpPr>
                <a:spLocks/>
              </p:cNvSpPr>
              <p:nvPr/>
            </p:nvSpPr>
            <p:spPr bwMode="auto">
              <a:xfrm>
                <a:off x="4975" y="2556"/>
                <a:ext cx="71" cy="65"/>
              </a:xfrm>
              <a:custGeom>
                <a:avLst/>
                <a:gdLst>
                  <a:gd name="T0" fmla="*/ 193 w 43"/>
                  <a:gd name="T1" fmla="*/ 156 h 42"/>
                  <a:gd name="T2" fmla="*/ 0 w 43"/>
                  <a:gd name="T3" fmla="*/ 0 h 42"/>
                  <a:gd name="T4" fmla="*/ 193 w 43"/>
                  <a:gd name="T5" fmla="*/ 156 h 42"/>
                  <a:gd name="T6" fmla="*/ 0 60000 65536"/>
                  <a:gd name="T7" fmla="*/ 0 60000 65536"/>
                  <a:gd name="T8" fmla="*/ 0 60000 65536"/>
                  <a:gd name="T9" fmla="*/ 0 w 43"/>
                  <a:gd name="T10" fmla="*/ 0 h 42"/>
                  <a:gd name="T11" fmla="*/ 43 w 43"/>
                  <a:gd name="T12" fmla="*/ 42 h 42"/>
                </a:gdLst>
                <a:ahLst/>
                <a:cxnLst>
                  <a:cxn ang="T6">
                    <a:pos x="T0" y="T1"/>
                  </a:cxn>
                  <a:cxn ang="T7">
                    <a:pos x="T2" y="T3"/>
                  </a:cxn>
                  <a:cxn ang="T8">
                    <a:pos x="T4" y="T5"/>
                  </a:cxn>
                </a:cxnLst>
                <a:rect l="T9" t="T10" r="T11" b="T12"/>
                <a:pathLst>
                  <a:path w="43" h="42">
                    <a:moveTo>
                      <a:pt x="43" y="42"/>
                    </a:moveTo>
                    <a:cubicBezTo>
                      <a:pt x="28" y="29"/>
                      <a:pt x="14" y="15"/>
                      <a:pt x="0" y="0"/>
                    </a:cubicBezTo>
                    <a:cubicBezTo>
                      <a:pt x="15" y="13"/>
                      <a:pt x="30" y="27"/>
                      <a:pt x="43" y="42"/>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68" name="Freeform 787"/>
              <p:cNvSpPr>
                <a:spLocks/>
              </p:cNvSpPr>
              <p:nvPr/>
            </p:nvSpPr>
            <p:spPr bwMode="auto">
              <a:xfrm>
                <a:off x="5041" y="2474"/>
                <a:ext cx="41" cy="38"/>
              </a:xfrm>
              <a:custGeom>
                <a:avLst/>
                <a:gdLst>
                  <a:gd name="T0" fmla="*/ 0 w 25"/>
                  <a:gd name="T1" fmla="*/ 88 h 25"/>
                  <a:gd name="T2" fmla="*/ 110 w 25"/>
                  <a:gd name="T3" fmla="*/ 0 h 25"/>
                  <a:gd name="T4" fmla="*/ 0 w 25"/>
                  <a:gd name="T5" fmla="*/ 88 h 25"/>
                  <a:gd name="T6" fmla="*/ 0 60000 65536"/>
                  <a:gd name="T7" fmla="*/ 0 60000 65536"/>
                  <a:gd name="T8" fmla="*/ 0 60000 65536"/>
                  <a:gd name="T9" fmla="*/ 0 w 25"/>
                  <a:gd name="T10" fmla="*/ 0 h 25"/>
                  <a:gd name="T11" fmla="*/ 25 w 25"/>
                  <a:gd name="T12" fmla="*/ 25 h 25"/>
                </a:gdLst>
                <a:ahLst/>
                <a:cxnLst>
                  <a:cxn ang="T6">
                    <a:pos x="T0" y="T1"/>
                  </a:cxn>
                  <a:cxn ang="T7">
                    <a:pos x="T2" y="T3"/>
                  </a:cxn>
                  <a:cxn ang="T8">
                    <a:pos x="T4" y="T5"/>
                  </a:cxn>
                </a:cxnLst>
                <a:rect l="T9" t="T10" r="T11" b="T12"/>
                <a:pathLst>
                  <a:path w="25" h="25">
                    <a:moveTo>
                      <a:pt x="0" y="25"/>
                    </a:moveTo>
                    <a:cubicBezTo>
                      <a:pt x="8" y="16"/>
                      <a:pt x="16" y="7"/>
                      <a:pt x="25" y="0"/>
                    </a:cubicBezTo>
                    <a:cubicBezTo>
                      <a:pt x="18" y="9"/>
                      <a:pt x="10" y="17"/>
                      <a:pt x="0" y="25"/>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69" name="Freeform 796"/>
              <p:cNvSpPr>
                <a:spLocks/>
              </p:cNvSpPr>
              <p:nvPr/>
            </p:nvSpPr>
            <p:spPr bwMode="auto">
              <a:xfrm>
                <a:off x="2721" y="2463"/>
                <a:ext cx="18" cy="14"/>
              </a:xfrm>
              <a:custGeom>
                <a:avLst/>
                <a:gdLst>
                  <a:gd name="T0" fmla="*/ 36 w 10"/>
                  <a:gd name="T1" fmla="*/ 34 h 9"/>
                  <a:gd name="T2" fmla="*/ 36 w 10"/>
                  <a:gd name="T3" fmla="*/ 0 h 9"/>
                  <a:gd name="T4" fmla="*/ 58 w 10"/>
                  <a:gd name="T5" fmla="*/ 12 h 9"/>
                  <a:gd name="T6" fmla="*/ 36 w 10"/>
                  <a:gd name="T7" fmla="*/ 34 h 9"/>
                  <a:gd name="T8" fmla="*/ 0 60000 65536"/>
                  <a:gd name="T9" fmla="*/ 0 60000 65536"/>
                  <a:gd name="T10" fmla="*/ 0 60000 65536"/>
                  <a:gd name="T11" fmla="*/ 0 60000 65536"/>
                  <a:gd name="T12" fmla="*/ 0 w 10"/>
                  <a:gd name="T13" fmla="*/ 0 h 9"/>
                  <a:gd name="T14" fmla="*/ 10 w 10"/>
                  <a:gd name="T15" fmla="*/ 9 h 9"/>
                </a:gdLst>
                <a:ahLst/>
                <a:cxnLst>
                  <a:cxn ang="T8">
                    <a:pos x="T0" y="T1"/>
                  </a:cxn>
                  <a:cxn ang="T9">
                    <a:pos x="T2" y="T3"/>
                  </a:cxn>
                  <a:cxn ang="T10">
                    <a:pos x="T4" y="T5"/>
                  </a:cxn>
                  <a:cxn ang="T11">
                    <a:pos x="T6" y="T7"/>
                  </a:cxn>
                </a:cxnLst>
                <a:rect l="T12" t="T13" r="T14" b="T15"/>
                <a:pathLst>
                  <a:path w="10" h="9">
                    <a:moveTo>
                      <a:pt x="6" y="9"/>
                    </a:moveTo>
                    <a:cubicBezTo>
                      <a:pt x="0" y="9"/>
                      <a:pt x="5" y="2"/>
                      <a:pt x="6" y="0"/>
                    </a:cubicBezTo>
                    <a:cubicBezTo>
                      <a:pt x="9" y="0"/>
                      <a:pt x="10" y="1"/>
                      <a:pt x="10" y="3"/>
                    </a:cubicBezTo>
                    <a:cubicBezTo>
                      <a:pt x="6" y="2"/>
                      <a:pt x="6" y="6"/>
                      <a:pt x="6" y="9"/>
                    </a:cubicBezTo>
                    <a:close/>
                  </a:path>
                </a:pathLst>
              </a:custGeom>
              <a:solidFill>
                <a:srgbClr val="CDCDCD"/>
              </a:solidFill>
              <a:ln w="9525">
                <a:noFill/>
                <a:round/>
                <a:headEnd/>
                <a:tailEnd/>
              </a:ln>
            </p:spPr>
            <p:txBody>
              <a:bodyPr/>
              <a:lstStyle/>
              <a:p>
                <a:endParaRPr lang="zh-CN" altLang="en-US" sz="2000">
                  <a:solidFill>
                    <a:schemeClr val="tx1"/>
                  </a:solidFill>
                  <a:ea typeface="微软雅黑" pitchFamily="34" charset="-122"/>
                </a:endParaRPr>
              </a:p>
            </p:txBody>
          </p:sp>
          <p:sp>
            <p:nvSpPr>
              <p:cNvPr id="51570" name="Freeform 797"/>
              <p:cNvSpPr>
                <a:spLocks/>
              </p:cNvSpPr>
              <p:nvPr/>
            </p:nvSpPr>
            <p:spPr bwMode="auto">
              <a:xfrm>
                <a:off x="2731" y="2466"/>
                <a:ext cx="21" cy="23"/>
              </a:xfrm>
              <a:custGeom>
                <a:avLst/>
                <a:gdLst>
                  <a:gd name="T0" fmla="*/ 21 w 12"/>
                  <a:gd name="T1" fmla="*/ 5 h 15"/>
                  <a:gd name="T2" fmla="*/ 58 w 12"/>
                  <a:gd name="T3" fmla="*/ 35 h 15"/>
                  <a:gd name="T4" fmla="*/ 0 w 12"/>
                  <a:gd name="T5" fmla="*/ 26 h 15"/>
                  <a:gd name="T6" fmla="*/ 21 w 12"/>
                  <a:gd name="T7" fmla="*/ 5 h 15"/>
                  <a:gd name="T8" fmla="*/ 0 60000 65536"/>
                  <a:gd name="T9" fmla="*/ 0 60000 65536"/>
                  <a:gd name="T10" fmla="*/ 0 60000 65536"/>
                  <a:gd name="T11" fmla="*/ 0 60000 65536"/>
                  <a:gd name="T12" fmla="*/ 0 w 12"/>
                  <a:gd name="T13" fmla="*/ 0 h 15"/>
                  <a:gd name="T14" fmla="*/ 12 w 12"/>
                  <a:gd name="T15" fmla="*/ 15 h 15"/>
                </a:gdLst>
                <a:ahLst/>
                <a:cxnLst>
                  <a:cxn ang="T8">
                    <a:pos x="T0" y="T1"/>
                  </a:cxn>
                  <a:cxn ang="T9">
                    <a:pos x="T2" y="T3"/>
                  </a:cxn>
                  <a:cxn ang="T10">
                    <a:pos x="T4" y="T5"/>
                  </a:cxn>
                  <a:cxn ang="T11">
                    <a:pos x="T6" y="T7"/>
                  </a:cxn>
                </a:cxnLst>
                <a:rect l="T12" t="T13" r="T14" b="T15"/>
                <a:pathLst>
                  <a:path w="12" h="15">
                    <a:moveTo>
                      <a:pt x="4" y="1"/>
                    </a:moveTo>
                    <a:cubicBezTo>
                      <a:pt x="8" y="3"/>
                      <a:pt x="12" y="4"/>
                      <a:pt x="11" y="10"/>
                    </a:cubicBezTo>
                    <a:cubicBezTo>
                      <a:pt x="6" y="15"/>
                      <a:pt x="3" y="14"/>
                      <a:pt x="0" y="7"/>
                    </a:cubicBezTo>
                    <a:cubicBezTo>
                      <a:pt x="0" y="4"/>
                      <a:pt x="0" y="0"/>
                      <a:pt x="4" y="1"/>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571" name="Freeform 801"/>
              <p:cNvSpPr>
                <a:spLocks noEditPoints="1"/>
              </p:cNvSpPr>
              <p:nvPr/>
            </p:nvSpPr>
            <p:spPr bwMode="auto">
              <a:xfrm>
                <a:off x="3161" y="2494"/>
                <a:ext cx="24" cy="27"/>
              </a:xfrm>
              <a:custGeom>
                <a:avLst/>
                <a:gdLst>
                  <a:gd name="T0" fmla="*/ 61 w 15"/>
                  <a:gd name="T1" fmla="*/ 9 h 18"/>
                  <a:gd name="T2" fmla="*/ 61 w 15"/>
                  <a:gd name="T3" fmla="*/ 60 h 18"/>
                  <a:gd name="T4" fmla="*/ 0 w 15"/>
                  <a:gd name="T5" fmla="*/ 15 h 18"/>
                  <a:gd name="T6" fmla="*/ 61 w 15"/>
                  <a:gd name="T7" fmla="*/ 9 h 18"/>
                  <a:gd name="T8" fmla="*/ 54 w 15"/>
                  <a:gd name="T9" fmla="*/ 46 h 18"/>
                  <a:gd name="T10" fmla="*/ 54 w 15"/>
                  <a:gd name="T11" fmla="*/ 15 h 18"/>
                  <a:gd name="T12" fmla="*/ 16 w 15"/>
                  <a:gd name="T13" fmla="*/ 22 h 18"/>
                  <a:gd name="T14" fmla="*/ 54 w 15"/>
                  <a:gd name="T15" fmla="*/ 46 h 18"/>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18"/>
                  <a:gd name="T26" fmla="*/ 15 w 15"/>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18">
                    <a:moveTo>
                      <a:pt x="15" y="3"/>
                    </a:moveTo>
                    <a:cubicBezTo>
                      <a:pt x="15" y="8"/>
                      <a:pt x="15" y="13"/>
                      <a:pt x="15" y="18"/>
                    </a:cubicBezTo>
                    <a:cubicBezTo>
                      <a:pt x="9" y="15"/>
                      <a:pt x="6" y="8"/>
                      <a:pt x="0" y="5"/>
                    </a:cubicBezTo>
                    <a:cubicBezTo>
                      <a:pt x="1" y="0"/>
                      <a:pt x="11" y="4"/>
                      <a:pt x="15" y="3"/>
                    </a:cubicBezTo>
                    <a:close/>
                    <a:moveTo>
                      <a:pt x="13" y="14"/>
                    </a:moveTo>
                    <a:cubicBezTo>
                      <a:pt x="13" y="11"/>
                      <a:pt x="13" y="8"/>
                      <a:pt x="13" y="5"/>
                    </a:cubicBezTo>
                    <a:cubicBezTo>
                      <a:pt x="10" y="5"/>
                      <a:pt x="5" y="4"/>
                      <a:pt x="4" y="7"/>
                    </a:cubicBezTo>
                    <a:cubicBezTo>
                      <a:pt x="9" y="8"/>
                      <a:pt x="8" y="13"/>
                      <a:pt x="13" y="14"/>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72" name="Freeform 804"/>
              <p:cNvSpPr>
                <a:spLocks/>
              </p:cNvSpPr>
              <p:nvPr/>
            </p:nvSpPr>
            <p:spPr bwMode="auto">
              <a:xfrm>
                <a:off x="3104" y="2508"/>
                <a:ext cx="18" cy="10"/>
              </a:xfrm>
              <a:custGeom>
                <a:avLst/>
                <a:gdLst>
                  <a:gd name="T0" fmla="*/ 41 w 11"/>
                  <a:gd name="T1" fmla="*/ 20 h 7"/>
                  <a:gd name="T2" fmla="*/ 0 w 11"/>
                  <a:gd name="T3" fmla="*/ 20 h 7"/>
                  <a:gd name="T4" fmla="*/ 0 w 11"/>
                  <a:gd name="T5" fmla="*/ 0 h 7"/>
                  <a:gd name="T6" fmla="*/ 41 w 11"/>
                  <a:gd name="T7" fmla="*/ 20 h 7"/>
                  <a:gd name="T8" fmla="*/ 0 60000 65536"/>
                  <a:gd name="T9" fmla="*/ 0 60000 65536"/>
                  <a:gd name="T10" fmla="*/ 0 60000 65536"/>
                  <a:gd name="T11" fmla="*/ 0 60000 65536"/>
                  <a:gd name="T12" fmla="*/ 0 w 11"/>
                  <a:gd name="T13" fmla="*/ 0 h 7"/>
                  <a:gd name="T14" fmla="*/ 11 w 11"/>
                  <a:gd name="T15" fmla="*/ 7 h 7"/>
                </a:gdLst>
                <a:ahLst/>
                <a:cxnLst>
                  <a:cxn ang="T8">
                    <a:pos x="T0" y="T1"/>
                  </a:cxn>
                  <a:cxn ang="T9">
                    <a:pos x="T2" y="T3"/>
                  </a:cxn>
                  <a:cxn ang="T10">
                    <a:pos x="T4" y="T5"/>
                  </a:cxn>
                  <a:cxn ang="T11">
                    <a:pos x="T6" y="T7"/>
                  </a:cxn>
                </a:cxnLst>
                <a:rect l="T12" t="T13" r="T14" b="T15"/>
                <a:pathLst>
                  <a:path w="11" h="7">
                    <a:moveTo>
                      <a:pt x="9" y="7"/>
                    </a:moveTo>
                    <a:cubicBezTo>
                      <a:pt x="6" y="7"/>
                      <a:pt x="3" y="7"/>
                      <a:pt x="0" y="7"/>
                    </a:cubicBezTo>
                    <a:cubicBezTo>
                      <a:pt x="0" y="5"/>
                      <a:pt x="0" y="3"/>
                      <a:pt x="0" y="0"/>
                    </a:cubicBezTo>
                    <a:cubicBezTo>
                      <a:pt x="6" y="0"/>
                      <a:pt x="11" y="0"/>
                      <a:pt x="9" y="7"/>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73" name="Freeform 805"/>
              <p:cNvSpPr>
                <a:spLocks noEditPoints="1"/>
              </p:cNvSpPr>
              <p:nvPr/>
            </p:nvSpPr>
            <p:spPr bwMode="auto">
              <a:xfrm>
                <a:off x="3371" y="2508"/>
                <a:ext cx="172" cy="177"/>
              </a:xfrm>
              <a:custGeom>
                <a:avLst/>
                <a:gdLst>
                  <a:gd name="T0" fmla="*/ 109 w 104"/>
                  <a:gd name="T1" fmla="*/ 256 h 116"/>
                  <a:gd name="T2" fmla="*/ 99 w 104"/>
                  <a:gd name="T3" fmla="*/ 327 h 116"/>
                  <a:gd name="T4" fmla="*/ 20 w 104"/>
                  <a:gd name="T5" fmla="*/ 327 h 116"/>
                  <a:gd name="T6" fmla="*/ 20 w 104"/>
                  <a:gd name="T7" fmla="*/ 0 h 116"/>
                  <a:gd name="T8" fmla="*/ 339 w 104"/>
                  <a:gd name="T9" fmla="*/ 191 h 116"/>
                  <a:gd name="T10" fmla="*/ 339 w 104"/>
                  <a:gd name="T11" fmla="*/ 256 h 116"/>
                  <a:gd name="T12" fmla="*/ 470 w 104"/>
                  <a:gd name="T13" fmla="*/ 391 h 116"/>
                  <a:gd name="T14" fmla="*/ 109 w 104"/>
                  <a:gd name="T15" fmla="*/ 256 h 116"/>
                  <a:gd name="T16" fmla="*/ 28 w 104"/>
                  <a:gd name="T17" fmla="*/ 32 h 116"/>
                  <a:gd name="T18" fmla="*/ 28 w 104"/>
                  <a:gd name="T19" fmla="*/ 191 h 116"/>
                  <a:gd name="T20" fmla="*/ 68 w 104"/>
                  <a:gd name="T21" fmla="*/ 319 h 116"/>
                  <a:gd name="T22" fmla="*/ 109 w 104"/>
                  <a:gd name="T23" fmla="*/ 249 h 116"/>
                  <a:gd name="T24" fmla="*/ 463 w 104"/>
                  <a:gd name="T25" fmla="*/ 380 h 116"/>
                  <a:gd name="T26" fmla="*/ 331 w 104"/>
                  <a:gd name="T27" fmla="*/ 256 h 116"/>
                  <a:gd name="T28" fmla="*/ 331 w 104"/>
                  <a:gd name="T29" fmla="*/ 191 h 116"/>
                  <a:gd name="T30" fmla="*/ 28 w 104"/>
                  <a:gd name="T31" fmla="*/ 12 h 116"/>
                  <a:gd name="T32" fmla="*/ 28 w 104"/>
                  <a:gd name="T33" fmla="*/ 32 h 1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16"/>
                  <a:gd name="T53" fmla="*/ 104 w 104"/>
                  <a:gd name="T54" fmla="*/ 116 h 1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16">
                    <a:moveTo>
                      <a:pt x="24" y="72"/>
                    </a:moveTo>
                    <a:cubicBezTo>
                      <a:pt x="19" y="74"/>
                      <a:pt x="23" y="86"/>
                      <a:pt x="22" y="92"/>
                    </a:cubicBezTo>
                    <a:cubicBezTo>
                      <a:pt x="16" y="92"/>
                      <a:pt x="10" y="92"/>
                      <a:pt x="4" y="92"/>
                    </a:cubicBezTo>
                    <a:cubicBezTo>
                      <a:pt x="4" y="61"/>
                      <a:pt x="4" y="31"/>
                      <a:pt x="4" y="0"/>
                    </a:cubicBezTo>
                    <a:cubicBezTo>
                      <a:pt x="44" y="2"/>
                      <a:pt x="51" y="37"/>
                      <a:pt x="75" y="54"/>
                    </a:cubicBezTo>
                    <a:cubicBezTo>
                      <a:pt x="75" y="60"/>
                      <a:pt x="75" y="66"/>
                      <a:pt x="75" y="72"/>
                    </a:cubicBezTo>
                    <a:cubicBezTo>
                      <a:pt x="83" y="87"/>
                      <a:pt x="102" y="89"/>
                      <a:pt x="104" y="110"/>
                    </a:cubicBezTo>
                    <a:cubicBezTo>
                      <a:pt x="59" y="116"/>
                      <a:pt x="70" y="65"/>
                      <a:pt x="24" y="72"/>
                    </a:cubicBezTo>
                    <a:close/>
                    <a:moveTo>
                      <a:pt x="6" y="9"/>
                    </a:moveTo>
                    <a:cubicBezTo>
                      <a:pt x="6" y="21"/>
                      <a:pt x="6" y="38"/>
                      <a:pt x="6" y="54"/>
                    </a:cubicBezTo>
                    <a:cubicBezTo>
                      <a:pt x="6" y="67"/>
                      <a:pt x="0" y="90"/>
                      <a:pt x="15" y="90"/>
                    </a:cubicBezTo>
                    <a:cubicBezTo>
                      <a:pt x="26" y="91"/>
                      <a:pt x="14" y="69"/>
                      <a:pt x="24" y="70"/>
                    </a:cubicBezTo>
                    <a:cubicBezTo>
                      <a:pt x="70" y="63"/>
                      <a:pt x="58" y="113"/>
                      <a:pt x="102" y="107"/>
                    </a:cubicBezTo>
                    <a:cubicBezTo>
                      <a:pt x="99" y="89"/>
                      <a:pt x="80" y="86"/>
                      <a:pt x="73" y="72"/>
                    </a:cubicBezTo>
                    <a:cubicBezTo>
                      <a:pt x="73" y="66"/>
                      <a:pt x="73" y="60"/>
                      <a:pt x="73" y="54"/>
                    </a:cubicBezTo>
                    <a:cubicBezTo>
                      <a:pt x="51" y="37"/>
                      <a:pt x="43" y="5"/>
                      <a:pt x="6" y="3"/>
                    </a:cubicBezTo>
                    <a:cubicBezTo>
                      <a:pt x="6" y="5"/>
                      <a:pt x="6" y="7"/>
                      <a:pt x="6" y="9"/>
                    </a:cubicBezTo>
                    <a:close/>
                  </a:path>
                </a:pathLst>
              </a:custGeom>
              <a:solidFill>
                <a:srgbClr val="FF00FF"/>
              </a:solidFill>
              <a:ln w="9525">
                <a:noFill/>
                <a:round/>
                <a:headEnd/>
                <a:tailEnd/>
              </a:ln>
            </p:spPr>
            <p:txBody>
              <a:bodyPr/>
              <a:lstStyle/>
              <a:p>
                <a:endParaRPr lang="zh-CN" altLang="en-US" sz="2000">
                  <a:solidFill>
                    <a:schemeClr val="tx1"/>
                  </a:solidFill>
                  <a:ea typeface="微软雅黑" pitchFamily="34" charset="-122"/>
                </a:endParaRPr>
              </a:p>
            </p:txBody>
          </p:sp>
          <p:sp>
            <p:nvSpPr>
              <p:cNvPr id="51574" name="Freeform 806"/>
              <p:cNvSpPr>
                <a:spLocks/>
              </p:cNvSpPr>
              <p:nvPr/>
            </p:nvSpPr>
            <p:spPr bwMode="auto">
              <a:xfrm>
                <a:off x="3579" y="2508"/>
                <a:ext cx="20" cy="24"/>
              </a:xfrm>
              <a:custGeom>
                <a:avLst/>
                <a:gdLst>
                  <a:gd name="T0" fmla="*/ 55 w 12"/>
                  <a:gd name="T1" fmla="*/ 54 h 16"/>
                  <a:gd name="T2" fmla="*/ 5 w 12"/>
                  <a:gd name="T3" fmla="*/ 0 h 16"/>
                  <a:gd name="T4" fmla="*/ 55 w 12"/>
                  <a:gd name="T5" fmla="*/ 54 h 16"/>
                  <a:gd name="T6" fmla="*/ 0 60000 65536"/>
                  <a:gd name="T7" fmla="*/ 0 60000 65536"/>
                  <a:gd name="T8" fmla="*/ 0 60000 65536"/>
                  <a:gd name="T9" fmla="*/ 0 w 12"/>
                  <a:gd name="T10" fmla="*/ 0 h 16"/>
                  <a:gd name="T11" fmla="*/ 12 w 12"/>
                  <a:gd name="T12" fmla="*/ 16 h 16"/>
                </a:gdLst>
                <a:ahLst/>
                <a:cxnLst>
                  <a:cxn ang="T6">
                    <a:pos x="T0" y="T1"/>
                  </a:cxn>
                  <a:cxn ang="T7">
                    <a:pos x="T2" y="T3"/>
                  </a:cxn>
                  <a:cxn ang="T8">
                    <a:pos x="T4" y="T5"/>
                  </a:cxn>
                </a:cxnLst>
                <a:rect l="T9" t="T10" r="T11" b="T12"/>
                <a:pathLst>
                  <a:path w="12" h="16">
                    <a:moveTo>
                      <a:pt x="12" y="16"/>
                    </a:moveTo>
                    <a:cubicBezTo>
                      <a:pt x="7" y="12"/>
                      <a:pt x="0" y="10"/>
                      <a:pt x="1" y="0"/>
                    </a:cubicBezTo>
                    <a:cubicBezTo>
                      <a:pt x="5" y="5"/>
                      <a:pt x="12" y="7"/>
                      <a:pt x="12" y="1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75" name="Freeform 807"/>
              <p:cNvSpPr>
                <a:spLocks noEditPoints="1"/>
              </p:cNvSpPr>
              <p:nvPr/>
            </p:nvSpPr>
            <p:spPr bwMode="auto">
              <a:xfrm>
                <a:off x="3533" y="2549"/>
                <a:ext cx="53" cy="37"/>
              </a:xfrm>
              <a:custGeom>
                <a:avLst/>
                <a:gdLst>
                  <a:gd name="T0" fmla="*/ 131 w 32"/>
                  <a:gd name="T1" fmla="*/ 0 h 24"/>
                  <a:gd name="T2" fmla="*/ 0 w 32"/>
                  <a:gd name="T3" fmla="*/ 74 h 24"/>
                  <a:gd name="T4" fmla="*/ 0 w 32"/>
                  <a:gd name="T5" fmla="*/ 34 h 24"/>
                  <a:gd name="T6" fmla="*/ 131 w 32"/>
                  <a:gd name="T7" fmla="*/ 0 h 24"/>
                  <a:gd name="T8" fmla="*/ 8 w 32"/>
                  <a:gd name="T9" fmla="*/ 60 h 24"/>
                  <a:gd name="T10" fmla="*/ 99 w 32"/>
                  <a:gd name="T11" fmla="*/ 40 h 24"/>
                  <a:gd name="T12" fmla="*/ 8 w 32"/>
                  <a:gd name="T13" fmla="*/ 60 h 24"/>
                  <a:gd name="T14" fmla="*/ 0 60000 65536"/>
                  <a:gd name="T15" fmla="*/ 0 60000 65536"/>
                  <a:gd name="T16" fmla="*/ 0 60000 65536"/>
                  <a:gd name="T17" fmla="*/ 0 60000 65536"/>
                  <a:gd name="T18" fmla="*/ 0 60000 65536"/>
                  <a:gd name="T19" fmla="*/ 0 60000 65536"/>
                  <a:gd name="T20" fmla="*/ 0 60000 65536"/>
                  <a:gd name="T21" fmla="*/ 0 w 32"/>
                  <a:gd name="T22" fmla="*/ 0 h 24"/>
                  <a:gd name="T23" fmla="*/ 32 w 3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4">
                    <a:moveTo>
                      <a:pt x="29" y="0"/>
                    </a:moveTo>
                    <a:cubicBezTo>
                      <a:pt x="32" y="11"/>
                      <a:pt x="18" y="24"/>
                      <a:pt x="0" y="20"/>
                    </a:cubicBezTo>
                    <a:cubicBezTo>
                      <a:pt x="0" y="17"/>
                      <a:pt x="0" y="13"/>
                      <a:pt x="0" y="9"/>
                    </a:cubicBezTo>
                    <a:cubicBezTo>
                      <a:pt x="13" y="9"/>
                      <a:pt x="27" y="11"/>
                      <a:pt x="29" y="0"/>
                    </a:cubicBezTo>
                    <a:close/>
                    <a:moveTo>
                      <a:pt x="2" y="16"/>
                    </a:moveTo>
                    <a:cubicBezTo>
                      <a:pt x="7" y="21"/>
                      <a:pt x="22" y="18"/>
                      <a:pt x="22" y="11"/>
                    </a:cubicBezTo>
                    <a:cubicBezTo>
                      <a:pt x="16" y="13"/>
                      <a:pt x="1" y="7"/>
                      <a:pt x="2" y="16"/>
                    </a:cubicBezTo>
                    <a:close/>
                  </a:path>
                </a:pathLst>
              </a:custGeom>
              <a:solidFill>
                <a:srgbClr val="C0C0C0"/>
              </a:solidFill>
              <a:ln w="9525">
                <a:noFill/>
                <a:round/>
                <a:headEnd/>
                <a:tailEnd/>
              </a:ln>
            </p:spPr>
            <p:txBody>
              <a:bodyPr/>
              <a:lstStyle/>
              <a:p>
                <a:endParaRPr lang="zh-CN" altLang="en-US" sz="2000">
                  <a:solidFill>
                    <a:schemeClr val="tx1"/>
                  </a:solidFill>
                  <a:ea typeface="微软雅黑" pitchFamily="34" charset="-122"/>
                </a:endParaRPr>
              </a:p>
            </p:txBody>
          </p:sp>
          <p:sp>
            <p:nvSpPr>
              <p:cNvPr id="51576" name="Freeform 609"/>
              <p:cNvSpPr>
                <a:spLocks/>
              </p:cNvSpPr>
              <p:nvPr/>
            </p:nvSpPr>
            <p:spPr bwMode="auto">
              <a:xfrm>
                <a:off x="880" y="2300"/>
                <a:ext cx="40" cy="41"/>
              </a:xfrm>
              <a:custGeom>
                <a:avLst/>
                <a:gdLst>
                  <a:gd name="T0" fmla="*/ 112 w 24"/>
                  <a:gd name="T1" fmla="*/ 0 h 27"/>
                  <a:gd name="T2" fmla="*/ 112 w 24"/>
                  <a:gd name="T3" fmla="*/ 94 h 27"/>
                  <a:gd name="T4" fmla="*/ 0 w 24"/>
                  <a:gd name="T5" fmla="*/ 94 h 27"/>
                  <a:gd name="T6" fmla="*/ 0 w 24"/>
                  <a:gd name="T7" fmla="*/ 88 h 27"/>
                  <a:gd name="T8" fmla="*/ 103 w 24"/>
                  <a:gd name="T9" fmla="*/ 88 h 27"/>
                  <a:gd name="T10" fmla="*/ 112 w 24"/>
                  <a:gd name="T11" fmla="*/ 0 h 27"/>
                  <a:gd name="T12" fmla="*/ 0 60000 65536"/>
                  <a:gd name="T13" fmla="*/ 0 60000 65536"/>
                  <a:gd name="T14" fmla="*/ 0 60000 65536"/>
                  <a:gd name="T15" fmla="*/ 0 60000 65536"/>
                  <a:gd name="T16" fmla="*/ 0 60000 65536"/>
                  <a:gd name="T17" fmla="*/ 0 60000 65536"/>
                  <a:gd name="T18" fmla="*/ 0 w 24"/>
                  <a:gd name="T19" fmla="*/ 0 h 27"/>
                  <a:gd name="T20" fmla="*/ 24 w 2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4" h="27">
                    <a:moveTo>
                      <a:pt x="24" y="0"/>
                    </a:moveTo>
                    <a:cubicBezTo>
                      <a:pt x="24" y="9"/>
                      <a:pt x="24" y="18"/>
                      <a:pt x="24" y="27"/>
                    </a:cubicBezTo>
                    <a:cubicBezTo>
                      <a:pt x="16" y="27"/>
                      <a:pt x="8" y="27"/>
                      <a:pt x="0" y="27"/>
                    </a:cubicBezTo>
                    <a:cubicBezTo>
                      <a:pt x="0" y="27"/>
                      <a:pt x="0" y="26"/>
                      <a:pt x="0" y="25"/>
                    </a:cubicBezTo>
                    <a:cubicBezTo>
                      <a:pt x="7" y="25"/>
                      <a:pt x="15" y="25"/>
                      <a:pt x="22" y="25"/>
                    </a:cubicBezTo>
                    <a:cubicBezTo>
                      <a:pt x="24" y="18"/>
                      <a:pt x="19" y="4"/>
                      <a:pt x="24"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577" name="Freeform 610"/>
              <p:cNvSpPr>
                <a:spLocks/>
              </p:cNvSpPr>
              <p:nvPr/>
            </p:nvSpPr>
            <p:spPr bwMode="auto">
              <a:xfrm>
                <a:off x="820" y="2243"/>
                <a:ext cx="23" cy="62"/>
              </a:xfrm>
              <a:custGeom>
                <a:avLst/>
                <a:gdLst>
                  <a:gd name="T0" fmla="*/ 13 w 14"/>
                  <a:gd name="T1" fmla="*/ 0 h 40"/>
                  <a:gd name="T2" fmla="*/ 13 w 14"/>
                  <a:gd name="T3" fmla="*/ 130 h 40"/>
                  <a:gd name="T4" fmla="*/ 62 w 14"/>
                  <a:gd name="T5" fmla="*/ 149 h 40"/>
                  <a:gd name="T6" fmla="*/ 49 w 14"/>
                  <a:gd name="T7" fmla="*/ 149 h 40"/>
                  <a:gd name="T8" fmla="*/ 0 w 14"/>
                  <a:gd name="T9" fmla="*/ 136 h 40"/>
                  <a:gd name="T10" fmla="*/ 0 w 14"/>
                  <a:gd name="T11" fmla="*/ 0 h 40"/>
                  <a:gd name="T12" fmla="*/ 13 w 14"/>
                  <a:gd name="T13" fmla="*/ 0 h 40"/>
                  <a:gd name="T14" fmla="*/ 0 60000 65536"/>
                  <a:gd name="T15" fmla="*/ 0 60000 65536"/>
                  <a:gd name="T16" fmla="*/ 0 60000 65536"/>
                  <a:gd name="T17" fmla="*/ 0 60000 65536"/>
                  <a:gd name="T18" fmla="*/ 0 60000 65536"/>
                  <a:gd name="T19" fmla="*/ 0 60000 65536"/>
                  <a:gd name="T20" fmla="*/ 0 60000 65536"/>
                  <a:gd name="T21" fmla="*/ 0 w 14"/>
                  <a:gd name="T22" fmla="*/ 0 h 40"/>
                  <a:gd name="T23" fmla="*/ 14 w 14"/>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0">
                    <a:moveTo>
                      <a:pt x="3" y="0"/>
                    </a:moveTo>
                    <a:cubicBezTo>
                      <a:pt x="3" y="11"/>
                      <a:pt x="3" y="23"/>
                      <a:pt x="3" y="35"/>
                    </a:cubicBezTo>
                    <a:cubicBezTo>
                      <a:pt x="8" y="35"/>
                      <a:pt x="13" y="35"/>
                      <a:pt x="14" y="40"/>
                    </a:cubicBezTo>
                    <a:cubicBezTo>
                      <a:pt x="13" y="40"/>
                      <a:pt x="12" y="40"/>
                      <a:pt x="11" y="40"/>
                    </a:cubicBezTo>
                    <a:cubicBezTo>
                      <a:pt x="9" y="38"/>
                      <a:pt x="5" y="37"/>
                      <a:pt x="0" y="37"/>
                    </a:cubicBezTo>
                    <a:cubicBezTo>
                      <a:pt x="0" y="25"/>
                      <a:pt x="0" y="12"/>
                      <a:pt x="0" y="0"/>
                    </a:cubicBezTo>
                    <a:cubicBezTo>
                      <a:pt x="1" y="0"/>
                      <a:pt x="2" y="0"/>
                      <a:pt x="3"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578" name="Freeform 611"/>
              <p:cNvSpPr>
                <a:spLocks/>
              </p:cNvSpPr>
              <p:nvPr/>
            </p:nvSpPr>
            <p:spPr bwMode="auto">
              <a:xfrm>
                <a:off x="798" y="2177"/>
                <a:ext cx="33" cy="31"/>
              </a:xfrm>
              <a:custGeom>
                <a:avLst/>
                <a:gdLst>
                  <a:gd name="T0" fmla="*/ 0 w 20"/>
                  <a:gd name="T1" fmla="*/ 74 h 20"/>
                  <a:gd name="T2" fmla="*/ 89 w 20"/>
                  <a:gd name="T3" fmla="*/ 0 h 20"/>
                  <a:gd name="T4" fmla="*/ 89 w 20"/>
                  <a:gd name="T5" fmla="*/ 8 h 20"/>
                  <a:gd name="T6" fmla="*/ 8 w 20"/>
                  <a:gd name="T7" fmla="*/ 74 h 20"/>
                  <a:gd name="T8" fmla="*/ 0 w 20"/>
                  <a:gd name="T9" fmla="*/ 74 h 20"/>
                  <a:gd name="T10" fmla="*/ 0 60000 65536"/>
                  <a:gd name="T11" fmla="*/ 0 60000 65536"/>
                  <a:gd name="T12" fmla="*/ 0 60000 65536"/>
                  <a:gd name="T13" fmla="*/ 0 60000 65536"/>
                  <a:gd name="T14" fmla="*/ 0 60000 65536"/>
                  <a:gd name="T15" fmla="*/ 0 w 20"/>
                  <a:gd name="T16" fmla="*/ 0 h 20"/>
                  <a:gd name="T17" fmla="*/ 20 w 20"/>
                  <a:gd name="T18" fmla="*/ 20 h 20"/>
                </a:gdLst>
                <a:ahLst/>
                <a:cxnLst>
                  <a:cxn ang="T10">
                    <a:pos x="T0" y="T1"/>
                  </a:cxn>
                  <a:cxn ang="T11">
                    <a:pos x="T2" y="T3"/>
                  </a:cxn>
                  <a:cxn ang="T12">
                    <a:pos x="T4" y="T5"/>
                  </a:cxn>
                  <a:cxn ang="T13">
                    <a:pos x="T6" y="T7"/>
                  </a:cxn>
                  <a:cxn ang="T14">
                    <a:pos x="T8" y="T9"/>
                  </a:cxn>
                </a:cxnLst>
                <a:rect l="T15" t="T16" r="T17" b="T18"/>
                <a:pathLst>
                  <a:path w="20" h="20">
                    <a:moveTo>
                      <a:pt x="0" y="20"/>
                    </a:moveTo>
                    <a:cubicBezTo>
                      <a:pt x="6" y="13"/>
                      <a:pt x="12" y="6"/>
                      <a:pt x="20" y="0"/>
                    </a:cubicBezTo>
                    <a:cubicBezTo>
                      <a:pt x="20" y="1"/>
                      <a:pt x="20" y="2"/>
                      <a:pt x="20" y="2"/>
                    </a:cubicBezTo>
                    <a:cubicBezTo>
                      <a:pt x="15" y="9"/>
                      <a:pt x="7" y="13"/>
                      <a:pt x="2" y="20"/>
                    </a:cubicBezTo>
                    <a:cubicBezTo>
                      <a:pt x="1" y="20"/>
                      <a:pt x="1" y="20"/>
                      <a:pt x="0" y="20"/>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579" name="Freeform 612"/>
              <p:cNvSpPr>
                <a:spLocks/>
              </p:cNvSpPr>
              <p:nvPr/>
            </p:nvSpPr>
            <p:spPr bwMode="auto">
              <a:xfrm>
                <a:off x="813" y="2215"/>
                <a:ext cx="21" cy="20"/>
              </a:xfrm>
              <a:custGeom>
                <a:avLst/>
                <a:gdLst>
                  <a:gd name="T0" fmla="*/ 0 w 13"/>
                  <a:gd name="T1" fmla="*/ 48 h 13"/>
                  <a:gd name="T2" fmla="*/ 47 w 13"/>
                  <a:gd name="T3" fmla="*/ 0 h 13"/>
                  <a:gd name="T4" fmla="*/ 55 w 13"/>
                  <a:gd name="T5" fmla="*/ 0 h 13"/>
                  <a:gd name="T6" fmla="*/ 0 w 13"/>
                  <a:gd name="T7" fmla="*/ 48 h 13"/>
                  <a:gd name="T8" fmla="*/ 0 60000 65536"/>
                  <a:gd name="T9" fmla="*/ 0 60000 65536"/>
                  <a:gd name="T10" fmla="*/ 0 60000 65536"/>
                  <a:gd name="T11" fmla="*/ 0 60000 65536"/>
                  <a:gd name="T12" fmla="*/ 0 w 13"/>
                  <a:gd name="T13" fmla="*/ 0 h 13"/>
                  <a:gd name="T14" fmla="*/ 13 w 13"/>
                  <a:gd name="T15" fmla="*/ 13 h 13"/>
                </a:gdLst>
                <a:ahLst/>
                <a:cxnLst>
                  <a:cxn ang="T8">
                    <a:pos x="T0" y="T1"/>
                  </a:cxn>
                  <a:cxn ang="T9">
                    <a:pos x="T2" y="T3"/>
                  </a:cxn>
                  <a:cxn ang="T10">
                    <a:pos x="T4" y="T5"/>
                  </a:cxn>
                  <a:cxn ang="T11">
                    <a:pos x="T6" y="T7"/>
                  </a:cxn>
                </a:cxnLst>
                <a:rect l="T12" t="T13" r="T14" b="T15"/>
                <a:pathLst>
                  <a:path w="13" h="13">
                    <a:moveTo>
                      <a:pt x="0" y="13"/>
                    </a:moveTo>
                    <a:cubicBezTo>
                      <a:pt x="2" y="7"/>
                      <a:pt x="9" y="6"/>
                      <a:pt x="11" y="0"/>
                    </a:cubicBezTo>
                    <a:cubicBezTo>
                      <a:pt x="12" y="0"/>
                      <a:pt x="12" y="0"/>
                      <a:pt x="13" y="0"/>
                    </a:cubicBezTo>
                    <a:cubicBezTo>
                      <a:pt x="10" y="5"/>
                      <a:pt x="5" y="10"/>
                      <a:pt x="0" y="13"/>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580" name="Freeform 613"/>
              <p:cNvSpPr>
                <a:spLocks/>
              </p:cNvSpPr>
              <p:nvPr/>
            </p:nvSpPr>
            <p:spPr bwMode="auto">
              <a:xfrm>
                <a:off x="469" y="2185"/>
                <a:ext cx="11" cy="13"/>
              </a:xfrm>
              <a:custGeom>
                <a:avLst/>
                <a:gdLst>
                  <a:gd name="T0" fmla="*/ 5 w 7"/>
                  <a:gd name="T1" fmla="*/ 0 h 9"/>
                  <a:gd name="T2" fmla="*/ 27 w 7"/>
                  <a:gd name="T3" fmla="*/ 19 h 9"/>
                  <a:gd name="T4" fmla="*/ 27 w 7"/>
                  <a:gd name="T5" fmla="*/ 27 h 9"/>
                  <a:gd name="T6" fmla="*/ 5 w 7"/>
                  <a:gd name="T7" fmla="*/ 0 h 9"/>
                  <a:gd name="T8" fmla="*/ 0 60000 65536"/>
                  <a:gd name="T9" fmla="*/ 0 60000 65536"/>
                  <a:gd name="T10" fmla="*/ 0 60000 65536"/>
                  <a:gd name="T11" fmla="*/ 0 60000 65536"/>
                  <a:gd name="T12" fmla="*/ 0 w 7"/>
                  <a:gd name="T13" fmla="*/ 0 h 9"/>
                  <a:gd name="T14" fmla="*/ 7 w 7"/>
                  <a:gd name="T15" fmla="*/ 9 h 9"/>
                </a:gdLst>
                <a:ahLst/>
                <a:cxnLst>
                  <a:cxn ang="T8">
                    <a:pos x="T0" y="T1"/>
                  </a:cxn>
                  <a:cxn ang="T9">
                    <a:pos x="T2" y="T3"/>
                  </a:cxn>
                  <a:cxn ang="T10">
                    <a:pos x="T4" y="T5"/>
                  </a:cxn>
                  <a:cxn ang="T11">
                    <a:pos x="T6" y="T7"/>
                  </a:cxn>
                </a:cxnLst>
                <a:rect l="T12" t="T13" r="T14" b="T15"/>
                <a:pathLst>
                  <a:path w="7" h="9">
                    <a:moveTo>
                      <a:pt x="1" y="0"/>
                    </a:moveTo>
                    <a:cubicBezTo>
                      <a:pt x="5" y="0"/>
                      <a:pt x="2" y="7"/>
                      <a:pt x="7" y="6"/>
                    </a:cubicBezTo>
                    <a:cubicBezTo>
                      <a:pt x="7" y="7"/>
                      <a:pt x="7" y="8"/>
                      <a:pt x="7" y="9"/>
                    </a:cubicBezTo>
                    <a:cubicBezTo>
                      <a:pt x="4" y="7"/>
                      <a:pt x="0" y="5"/>
                      <a:pt x="1"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81" name="Freeform 614"/>
              <p:cNvSpPr>
                <a:spLocks/>
              </p:cNvSpPr>
              <p:nvPr/>
            </p:nvSpPr>
            <p:spPr bwMode="auto">
              <a:xfrm>
                <a:off x="459" y="2171"/>
                <a:ext cx="60" cy="32"/>
              </a:xfrm>
              <a:custGeom>
                <a:avLst/>
                <a:gdLst>
                  <a:gd name="T0" fmla="*/ 33 w 36"/>
                  <a:gd name="T1" fmla="*/ 32 h 21"/>
                  <a:gd name="T2" fmla="*/ 167 w 36"/>
                  <a:gd name="T3" fmla="*/ 14 h 21"/>
                  <a:gd name="T4" fmla="*/ 167 w 36"/>
                  <a:gd name="T5" fmla="*/ 62 h 21"/>
                  <a:gd name="T6" fmla="*/ 62 w 36"/>
                  <a:gd name="T7" fmla="*/ 62 h 21"/>
                  <a:gd name="T8" fmla="*/ 62 w 36"/>
                  <a:gd name="T9" fmla="*/ 53 h 21"/>
                  <a:gd name="T10" fmla="*/ 153 w 36"/>
                  <a:gd name="T11" fmla="*/ 32 h 21"/>
                  <a:gd name="T12" fmla="*/ 33 w 36"/>
                  <a:gd name="T13" fmla="*/ 32 h 21"/>
                  <a:gd name="T14" fmla="*/ 0 60000 65536"/>
                  <a:gd name="T15" fmla="*/ 0 60000 65536"/>
                  <a:gd name="T16" fmla="*/ 0 60000 65536"/>
                  <a:gd name="T17" fmla="*/ 0 60000 65536"/>
                  <a:gd name="T18" fmla="*/ 0 60000 65536"/>
                  <a:gd name="T19" fmla="*/ 0 60000 65536"/>
                  <a:gd name="T20" fmla="*/ 0 60000 65536"/>
                  <a:gd name="T21" fmla="*/ 0 w 36"/>
                  <a:gd name="T22" fmla="*/ 0 h 21"/>
                  <a:gd name="T23" fmla="*/ 36 w 36"/>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21">
                    <a:moveTo>
                      <a:pt x="7" y="9"/>
                    </a:moveTo>
                    <a:cubicBezTo>
                      <a:pt x="0" y="0"/>
                      <a:pt x="27" y="6"/>
                      <a:pt x="36" y="4"/>
                    </a:cubicBezTo>
                    <a:cubicBezTo>
                      <a:pt x="36" y="9"/>
                      <a:pt x="36" y="13"/>
                      <a:pt x="36" y="18"/>
                    </a:cubicBezTo>
                    <a:cubicBezTo>
                      <a:pt x="28" y="18"/>
                      <a:pt x="21" y="18"/>
                      <a:pt x="13" y="18"/>
                    </a:cubicBezTo>
                    <a:cubicBezTo>
                      <a:pt x="13" y="17"/>
                      <a:pt x="13" y="16"/>
                      <a:pt x="13" y="15"/>
                    </a:cubicBezTo>
                    <a:cubicBezTo>
                      <a:pt x="20" y="13"/>
                      <a:pt x="36" y="21"/>
                      <a:pt x="33" y="9"/>
                    </a:cubicBezTo>
                    <a:cubicBezTo>
                      <a:pt x="29" y="5"/>
                      <a:pt x="10" y="5"/>
                      <a:pt x="7" y="9"/>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582" name="Freeform 615"/>
              <p:cNvSpPr>
                <a:spLocks/>
              </p:cNvSpPr>
              <p:nvPr/>
            </p:nvSpPr>
            <p:spPr bwMode="auto">
              <a:xfrm>
                <a:off x="492" y="2208"/>
                <a:ext cx="18" cy="16"/>
              </a:xfrm>
              <a:custGeom>
                <a:avLst/>
                <a:gdLst>
                  <a:gd name="T0" fmla="*/ 0 w 11"/>
                  <a:gd name="T1" fmla="*/ 0 h 11"/>
                  <a:gd name="T2" fmla="*/ 8 w 11"/>
                  <a:gd name="T3" fmla="*/ 0 h 11"/>
                  <a:gd name="T4" fmla="*/ 8 w 11"/>
                  <a:gd name="T5" fmla="*/ 9 h 11"/>
                  <a:gd name="T6" fmla="*/ 47 w 11"/>
                  <a:gd name="T7" fmla="*/ 33 h 11"/>
                  <a:gd name="T8" fmla="*/ 0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0"/>
                    </a:moveTo>
                    <a:cubicBezTo>
                      <a:pt x="1" y="0"/>
                      <a:pt x="1" y="0"/>
                      <a:pt x="2" y="0"/>
                    </a:cubicBezTo>
                    <a:cubicBezTo>
                      <a:pt x="2" y="1"/>
                      <a:pt x="2" y="2"/>
                      <a:pt x="2" y="3"/>
                    </a:cubicBezTo>
                    <a:cubicBezTo>
                      <a:pt x="6" y="5"/>
                      <a:pt x="9" y="8"/>
                      <a:pt x="11" y="11"/>
                    </a:cubicBezTo>
                    <a:cubicBezTo>
                      <a:pt x="6" y="9"/>
                      <a:pt x="3" y="5"/>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83" name="Freeform 616"/>
              <p:cNvSpPr>
                <a:spLocks/>
              </p:cNvSpPr>
              <p:nvPr/>
            </p:nvSpPr>
            <p:spPr bwMode="auto">
              <a:xfrm>
                <a:off x="514" y="2232"/>
                <a:ext cx="23" cy="20"/>
              </a:xfrm>
              <a:custGeom>
                <a:avLst/>
                <a:gdLst>
                  <a:gd name="T0" fmla="*/ 0 w 14"/>
                  <a:gd name="T1" fmla="*/ 40 h 13"/>
                  <a:gd name="T2" fmla="*/ 62 w 14"/>
                  <a:gd name="T3" fmla="*/ 0 h 13"/>
                  <a:gd name="T4" fmla="*/ 0 w 14"/>
                  <a:gd name="T5" fmla="*/ 48 h 13"/>
                  <a:gd name="T6" fmla="*/ 0 w 14"/>
                  <a:gd name="T7" fmla="*/ 40 h 13"/>
                  <a:gd name="T8" fmla="*/ 0 60000 65536"/>
                  <a:gd name="T9" fmla="*/ 0 60000 65536"/>
                  <a:gd name="T10" fmla="*/ 0 60000 65536"/>
                  <a:gd name="T11" fmla="*/ 0 60000 65536"/>
                  <a:gd name="T12" fmla="*/ 0 w 14"/>
                  <a:gd name="T13" fmla="*/ 0 h 13"/>
                  <a:gd name="T14" fmla="*/ 14 w 14"/>
                  <a:gd name="T15" fmla="*/ 13 h 13"/>
                </a:gdLst>
                <a:ahLst/>
                <a:cxnLst>
                  <a:cxn ang="T8">
                    <a:pos x="T0" y="T1"/>
                  </a:cxn>
                  <a:cxn ang="T9">
                    <a:pos x="T2" y="T3"/>
                  </a:cxn>
                  <a:cxn ang="T10">
                    <a:pos x="T4" y="T5"/>
                  </a:cxn>
                  <a:cxn ang="T11">
                    <a:pos x="T6" y="T7"/>
                  </a:cxn>
                </a:cxnLst>
                <a:rect l="T12" t="T13" r="T14" b="T15"/>
                <a:pathLst>
                  <a:path w="14" h="13">
                    <a:moveTo>
                      <a:pt x="0" y="11"/>
                    </a:moveTo>
                    <a:cubicBezTo>
                      <a:pt x="6" y="9"/>
                      <a:pt x="8" y="2"/>
                      <a:pt x="14" y="0"/>
                    </a:cubicBezTo>
                    <a:cubicBezTo>
                      <a:pt x="10" y="5"/>
                      <a:pt x="6" y="10"/>
                      <a:pt x="0" y="13"/>
                    </a:cubicBezTo>
                    <a:cubicBezTo>
                      <a:pt x="0" y="13"/>
                      <a:pt x="0" y="12"/>
                      <a:pt x="0" y="1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84" name="Freeform 617"/>
              <p:cNvSpPr>
                <a:spLocks/>
              </p:cNvSpPr>
              <p:nvPr/>
            </p:nvSpPr>
            <p:spPr bwMode="auto">
              <a:xfrm>
                <a:off x="552" y="2232"/>
                <a:ext cx="66" cy="45"/>
              </a:xfrm>
              <a:custGeom>
                <a:avLst/>
                <a:gdLst>
                  <a:gd name="T0" fmla="*/ 0 w 40"/>
                  <a:gd name="T1" fmla="*/ 0 h 29"/>
                  <a:gd name="T2" fmla="*/ 139 w 40"/>
                  <a:gd name="T3" fmla="*/ 101 h 29"/>
                  <a:gd name="T4" fmla="*/ 167 w 40"/>
                  <a:gd name="T5" fmla="*/ 67 h 29"/>
                  <a:gd name="T6" fmla="*/ 180 w 40"/>
                  <a:gd name="T7" fmla="*/ 67 h 29"/>
                  <a:gd name="T8" fmla="*/ 117 w 40"/>
                  <a:gd name="T9" fmla="*/ 109 h 29"/>
                  <a:gd name="T10" fmla="*/ 0 w 40"/>
                  <a:gd name="T11" fmla="*/ 0 h 29"/>
                  <a:gd name="T12" fmla="*/ 0 60000 65536"/>
                  <a:gd name="T13" fmla="*/ 0 60000 65536"/>
                  <a:gd name="T14" fmla="*/ 0 60000 65536"/>
                  <a:gd name="T15" fmla="*/ 0 60000 65536"/>
                  <a:gd name="T16" fmla="*/ 0 60000 65536"/>
                  <a:gd name="T17" fmla="*/ 0 60000 65536"/>
                  <a:gd name="T18" fmla="*/ 0 w 40"/>
                  <a:gd name="T19" fmla="*/ 0 h 29"/>
                  <a:gd name="T20" fmla="*/ 40 w 40"/>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40" h="29">
                    <a:moveTo>
                      <a:pt x="0" y="0"/>
                    </a:moveTo>
                    <a:cubicBezTo>
                      <a:pt x="12" y="7"/>
                      <a:pt x="17" y="21"/>
                      <a:pt x="31" y="27"/>
                    </a:cubicBezTo>
                    <a:cubicBezTo>
                      <a:pt x="31" y="22"/>
                      <a:pt x="37" y="22"/>
                      <a:pt x="37" y="18"/>
                    </a:cubicBezTo>
                    <a:cubicBezTo>
                      <a:pt x="38" y="18"/>
                      <a:pt x="39" y="18"/>
                      <a:pt x="40" y="18"/>
                    </a:cubicBezTo>
                    <a:cubicBezTo>
                      <a:pt x="36" y="22"/>
                      <a:pt x="34" y="28"/>
                      <a:pt x="26" y="29"/>
                    </a:cubicBezTo>
                    <a:cubicBezTo>
                      <a:pt x="19" y="18"/>
                      <a:pt x="7" y="1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85" name="Freeform 618"/>
              <p:cNvSpPr>
                <a:spLocks/>
              </p:cNvSpPr>
              <p:nvPr/>
            </p:nvSpPr>
            <p:spPr bwMode="auto">
              <a:xfrm>
                <a:off x="573" y="2177"/>
                <a:ext cx="45" cy="41"/>
              </a:xfrm>
              <a:custGeom>
                <a:avLst/>
                <a:gdLst>
                  <a:gd name="T0" fmla="*/ 0 w 27"/>
                  <a:gd name="T1" fmla="*/ 0 h 27"/>
                  <a:gd name="T2" fmla="*/ 125 w 27"/>
                  <a:gd name="T3" fmla="*/ 94 h 27"/>
                  <a:gd name="T4" fmla="*/ 112 w 27"/>
                  <a:gd name="T5" fmla="*/ 94 h 27"/>
                  <a:gd name="T6" fmla="*/ 0 w 27"/>
                  <a:gd name="T7" fmla="*/ 8 h 27"/>
                  <a:gd name="T8" fmla="*/ 0 w 27"/>
                  <a:gd name="T9" fmla="*/ 0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0"/>
                    </a:moveTo>
                    <a:cubicBezTo>
                      <a:pt x="10" y="8"/>
                      <a:pt x="19" y="17"/>
                      <a:pt x="27" y="27"/>
                    </a:cubicBezTo>
                    <a:cubicBezTo>
                      <a:pt x="26" y="27"/>
                      <a:pt x="25" y="27"/>
                      <a:pt x="24" y="27"/>
                    </a:cubicBezTo>
                    <a:cubicBezTo>
                      <a:pt x="17" y="18"/>
                      <a:pt x="9" y="10"/>
                      <a:pt x="0" y="2"/>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86" name="Freeform 619"/>
              <p:cNvSpPr>
                <a:spLocks/>
              </p:cNvSpPr>
              <p:nvPr/>
            </p:nvSpPr>
            <p:spPr bwMode="auto">
              <a:xfrm>
                <a:off x="482" y="2177"/>
                <a:ext cx="91" cy="31"/>
              </a:xfrm>
              <a:custGeom>
                <a:avLst/>
                <a:gdLst>
                  <a:gd name="T0" fmla="*/ 28 w 55"/>
                  <a:gd name="T1" fmla="*/ 74 h 20"/>
                  <a:gd name="T2" fmla="*/ 109 w 55"/>
                  <a:gd name="T3" fmla="*/ 67 h 20"/>
                  <a:gd name="T4" fmla="*/ 117 w 55"/>
                  <a:gd name="T5" fmla="*/ 0 h 20"/>
                  <a:gd name="T6" fmla="*/ 250 w 55"/>
                  <a:gd name="T7" fmla="*/ 0 h 20"/>
                  <a:gd name="T8" fmla="*/ 250 w 55"/>
                  <a:gd name="T9" fmla="*/ 8 h 20"/>
                  <a:gd name="T10" fmla="*/ 126 w 55"/>
                  <a:gd name="T11" fmla="*/ 8 h 20"/>
                  <a:gd name="T12" fmla="*/ 117 w 55"/>
                  <a:gd name="T13" fmla="*/ 74 h 20"/>
                  <a:gd name="T14" fmla="*/ 36 w 55"/>
                  <a:gd name="T15" fmla="*/ 74 h 20"/>
                  <a:gd name="T16" fmla="*/ 28 w 55"/>
                  <a:gd name="T17" fmla="*/ 74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20"/>
                  <a:gd name="T29" fmla="*/ 55 w 55"/>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20">
                    <a:moveTo>
                      <a:pt x="6" y="20"/>
                    </a:moveTo>
                    <a:cubicBezTo>
                      <a:pt x="0" y="16"/>
                      <a:pt x="19" y="19"/>
                      <a:pt x="24" y="18"/>
                    </a:cubicBezTo>
                    <a:cubicBezTo>
                      <a:pt x="27" y="15"/>
                      <a:pt x="26" y="7"/>
                      <a:pt x="26" y="0"/>
                    </a:cubicBezTo>
                    <a:cubicBezTo>
                      <a:pt x="36" y="0"/>
                      <a:pt x="45" y="0"/>
                      <a:pt x="55" y="0"/>
                    </a:cubicBezTo>
                    <a:cubicBezTo>
                      <a:pt x="55" y="1"/>
                      <a:pt x="55" y="2"/>
                      <a:pt x="55" y="2"/>
                    </a:cubicBezTo>
                    <a:cubicBezTo>
                      <a:pt x="46" y="2"/>
                      <a:pt x="37" y="2"/>
                      <a:pt x="28" y="2"/>
                    </a:cubicBezTo>
                    <a:cubicBezTo>
                      <a:pt x="28" y="9"/>
                      <a:pt x="29" y="17"/>
                      <a:pt x="26" y="20"/>
                    </a:cubicBezTo>
                    <a:cubicBezTo>
                      <a:pt x="20" y="20"/>
                      <a:pt x="14" y="20"/>
                      <a:pt x="8" y="20"/>
                    </a:cubicBezTo>
                    <a:cubicBezTo>
                      <a:pt x="7" y="20"/>
                      <a:pt x="7" y="20"/>
                      <a:pt x="6" y="2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587" name="Freeform 620"/>
              <p:cNvSpPr>
                <a:spLocks/>
              </p:cNvSpPr>
              <p:nvPr/>
            </p:nvSpPr>
            <p:spPr bwMode="auto">
              <a:xfrm>
                <a:off x="781" y="2208"/>
                <a:ext cx="40" cy="92"/>
              </a:xfrm>
              <a:custGeom>
                <a:avLst/>
                <a:gdLst>
                  <a:gd name="T0" fmla="*/ 88 w 24"/>
                  <a:gd name="T1" fmla="*/ 66 h 60"/>
                  <a:gd name="T2" fmla="*/ 88 w 24"/>
                  <a:gd name="T3" fmla="*/ 216 h 60"/>
                  <a:gd name="T4" fmla="*/ 22 w 24"/>
                  <a:gd name="T5" fmla="*/ 216 h 60"/>
                  <a:gd name="T6" fmla="*/ 47 w 24"/>
                  <a:gd name="T7" fmla="*/ 0 h 60"/>
                  <a:gd name="T8" fmla="*/ 55 w 24"/>
                  <a:gd name="T9" fmla="*/ 0 h 60"/>
                  <a:gd name="T10" fmla="*/ 55 w 24"/>
                  <a:gd name="T11" fmla="*/ 209 h 60"/>
                  <a:gd name="T12" fmla="*/ 88 w 24"/>
                  <a:gd name="T13" fmla="*/ 66 h 60"/>
                  <a:gd name="T14" fmla="*/ 0 60000 65536"/>
                  <a:gd name="T15" fmla="*/ 0 60000 65536"/>
                  <a:gd name="T16" fmla="*/ 0 60000 65536"/>
                  <a:gd name="T17" fmla="*/ 0 60000 65536"/>
                  <a:gd name="T18" fmla="*/ 0 60000 65536"/>
                  <a:gd name="T19" fmla="*/ 0 60000 65536"/>
                  <a:gd name="T20" fmla="*/ 0 60000 65536"/>
                  <a:gd name="T21" fmla="*/ 0 w 24"/>
                  <a:gd name="T22" fmla="*/ 0 h 60"/>
                  <a:gd name="T23" fmla="*/ 24 w 24"/>
                  <a:gd name="T24" fmla="*/ 60 h 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60">
                    <a:moveTo>
                      <a:pt x="19" y="18"/>
                    </a:moveTo>
                    <a:cubicBezTo>
                      <a:pt x="19" y="32"/>
                      <a:pt x="19" y="46"/>
                      <a:pt x="19" y="60"/>
                    </a:cubicBezTo>
                    <a:cubicBezTo>
                      <a:pt x="14" y="60"/>
                      <a:pt x="10" y="60"/>
                      <a:pt x="5" y="60"/>
                    </a:cubicBezTo>
                    <a:cubicBezTo>
                      <a:pt x="8" y="41"/>
                      <a:pt x="0" y="12"/>
                      <a:pt x="10" y="0"/>
                    </a:cubicBezTo>
                    <a:cubicBezTo>
                      <a:pt x="11" y="0"/>
                      <a:pt x="11" y="0"/>
                      <a:pt x="12" y="0"/>
                    </a:cubicBezTo>
                    <a:cubicBezTo>
                      <a:pt x="6" y="11"/>
                      <a:pt x="4" y="48"/>
                      <a:pt x="12" y="58"/>
                    </a:cubicBezTo>
                    <a:cubicBezTo>
                      <a:pt x="24" y="54"/>
                      <a:pt x="11" y="26"/>
                      <a:pt x="19" y="18"/>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588" name="Freeform 621"/>
              <p:cNvSpPr>
                <a:spLocks noEditPoints="1"/>
              </p:cNvSpPr>
              <p:nvPr/>
            </p:nvSpPr>
            <p:spPr bwMode="auto">
              <a:xfrm>
                <a:off x="1528" y="2186"/>
                <a:ext cx="42" cy="26"/>
              </a:xfrm>
              <a:custGeom>
                <a:avLst/>
                <a:gdLst>
                  <a:gd name="T0" fmla="*/ 119 w 25"/>
                  <a:gd name="T1" fmla="*/ 18 h 17"/>
                  <a:gd name="T2" fmla="*/ 67 w 25"/>
                  <a:gd name="T3" fmla="*/ 43 h 17"/>
                  <a:gd name="T4" fmla="*/ 0 w 25"/>
                  <a:gd name="T5" fmla="*/ 49 h 17"/>
                  <a:gd name="T6" fmla="*/ 0 w 25"/>
                  <a:gd name="T7" fmla="*/ 5 h 17"/>
                  <a:gd name="T8" fmla="*/ 119 w 25"/>
                  <a:gd name="T9" fmla="*/ 18 h 17"/>
                  <a:gd name="T10" fmla="*/ 13 w 25"/>
                  <a:gd name="T11" fmla="*/ 43 h 17"/>
                  <a:gd name="T12" fmla="*/ 96 w 25"/>
                  <a:gd name="T13" fmla="*/ 12 h 17"/>
                  <a:gd name="T14" fmla="*/ 13 w 25"/>
                  <a:gd name="T15" fmla="*/ 12 h 17"/>
                  <a:gd name="T16" fmla="*/ 13 w 25"/>
                  <a:gd name="T17" fmla="*/ 4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7"/>
                  <a:gd name="T29" fmla="*/ 25 w 25"/>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7">
                    <a:moveTo>
                      <a:pt x="25" y="5"/>
                    </a:moveTo>
                    <a:cubicBezTo>
                      <a:pt x="24" y="9"/>
                      <a:pt x="6" y="7"/>
                      <a:pt x="14" y="12"/>
                    </a:cubicBezTo>
                    <a:cubicBezTo>
                      <a:pt x="13" y="17"/>
                      <a:pt x="4" y="13"/>
                      <a:pt x="0" y="14"/>
                    </a:cubicBezTo>
                    <a:cubicBezTo>
                      <a:pt x="0" y="10"/>
                      <a:pt x="0" y="5"/>
                      <a:pt x="0" y="1"/>
                    </a:cubicBezTo>
                    <a:cubicBezTo>
                      <a:pt x="10" y="1"/>
                      <a:pt x="21" y="0"/>
                      <a:pt x="25" y="5"/>
                    </a:cubicBezTo>
                    <a:close/>
                    <a:moveTo>
                      <a:pt x="3" y="12"/>
                    </a:moveTo>
                    <a:cubicBezTo>
                      <a:pt x="11" y="12"/>
                      <a:pt x="13" y="4"/>
                      <a:pt x="20" y="3"/>
                    </a:cubicBezTo>
                    <a:cubicBezTo>
                      <a:pt x="14" y="3"/>
                      <a:pt x="8" y="3"/>
                      <a:pt x="3" y="3"/>
                    </a:cubicBezTo>
                    <a:cubicBezTo>
                      <a:pt x="3" y="6"/>
                      <a:pt x="3" y="9"/>
                      <a:pt x="3" y="1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589" name="Freeform 628"/>
              <p:cNvSpPr>
                <a:spLocks/>
              </p:cNvSpPr>
              <p:nvPr/>
            </p:nvSpPr>
            <p:spPr bwMode="auto">
              <a:xfrm>
                <a:off x="1012" y="2198"/>
                <a:ext cx="27" cy="23"/>
              </a:xfrm>
              <a:custGeom>
                <a:avLst/>
                <a:gdLst>
                  <a:gd name="T0" fmla="*/ 0 w 16"/>
                  <a:gd name="T1" fmla="*/ 54 h 15"/>
                  <a:gd name="T2" fmla="*/ 78 w 16"/>
                  <a:gd name="T3" fmla="*/ 0 h 15"/>
                  <a:gd name="T4" fmla="*/ 78 w 16"/>
                  <a:gd name="T5" fmla="*/ 8 h 15"/>
                  <a:gd name="T6" fmla="*/ 8 w 16"/>
                  <a:gd name="T7" fmla="*/ 54 h 15"/>
                  <a:gd name="T8" fmla="*/ 0 w 16"/>
                  <a:gd name="T9" fmla="*/ 54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0" y="15"/>
                    </a:moveTo>
                    <a:cubicBezTo>
                      <a:pt x="4" y="9"/>
                      <a:pt x="10" y="4"/>
                      <a:pt x="16" y="0"/>
                    </a:cubicBezTo>
                    <a:cubicBezTo>
                      <a:pt x="16" y="0"/>
                      <a:pt x="16" y="1"/>
                      <a:pt x="16" y="2"/>
                    </a:cubicBezTo>
                    <a:cubicBezTo>
                      <a:pt x="10" y="5"/>
                      <a:pt x="6" y="10"/>
                      <a:pt x="2" y="15"/>
                    </a:cubicBezTo>
                    <a:cubicBezTo>
                      <a:pt x="2" y="15"/>
                      <a:pt x="1" y="15"/>
                      <a:pt x="0" y="15"/>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90" name="Freeform 629"/>
              <p:cNvSpPr>
                <a:spLocks/>
              </p:cNvSpPr>
              <p:nvPr/>
            </p:nvSpPr>
            <p:spPr bwMode="auto">
              <a:xfrm>
                <a:off x="994" y="2249"/>
                <a:ext cx="18" cy="17"/>
              </a:xfrm>
              <a:custGeom>
                <a:avLst/>
                <a:gdLst>
                  <a:gd name="T0" fmla="*/ 0 w 11"/>
                  <a:gd name="T1" fmla="*/ 40 h 11"/>
                  <a:gd name="T2" fmla="*/ 47 w 11"/>
                  <a:gd name="T3" fmla="*/ 0 h 11"/>
                  <a:gd name="T4" fmla="*/ 0 w 11"/>
                  <a:gd name="T5" fmla="*/ 40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11"/>
                    </a:moveTo>
                    <a:cubicBezTo>
                      <a:pt x="3" y="7"/>
                      <a:pt x="7" y="3"/>
                      <a:pt x="11" y="0"/>
                    </a:cubicBezTo>
                    <a:cubicBezTo>
                      <a:pt x="8" y="5"/>
                      <a:pt x="5" y="8"/>
                      <a:pt x="0" y="1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91" name="Freeform 630"/>
              <p:cNvSpPr>
                <a:spLocks/>
              </p:cNvSpPr>
              <p:nvPr/>
            </p:nvSpPr>
            <p:spPr bwMode="auto">
              <a:xfrm>
                <a:off x="931" y="2260"/>
                <a:ext cx="48" cy="48"/>
              </a:xfrm>
              <a:custGeom>
                <a:avLst/>
                <a:gdLst>
                  <a:gd name="T0" fmla="*/ 0 w 29"/>
                  <a:gd name="T1" fmla="*/ 115 h 31"/>
                  <a:gd name="T2" fmla="*/ 131 w 29"/>
                  <a:gd name="T3" fmla="*/ 0 h 31"/>
                  <a:gd name="T4" fmla="*/ 0 w 29"/>
                  <a:gd name="T5" fmla="*/ 115 h 31"/>
                  <a:gd name="T6" fmla="*/ 0 60000 65536"/>
                  <a:gd name="T7" fmla="*/ 0 60000 65536"/>
                  <a:gd name="T8" fmla="*/ 0 60000 65536"/>
                  <a:gd name="T9" fmla="*/ 0 w 29"/>
                  <a:gd name="T10" fmla="*/ 0 h 31"/>
                  <a:gd name="T11" fmla="*/ 29 w 29"/>
                  <a:gd name="T12" fmla="*/ 31 h 31"/>
                </a:gdLst>
                <a:ahLst/>
                <a:cxnLst>
                  <a:cxn ang="T6">
                    <a:pos x="T0" y="T1"/>
                  </a:cxn>
                  <a:cxn ang="T7">
                    <a:pos x="T2" y="T3"/>
                  </a:cxn>
                  <a:cxn ang="T8">
                    <a:pos x="T4" y="T5"/>
                  </a:cxn>
                </a:cxnLst>
                <a:rect l="T9" t="T10" r="T11" b="T12"/>
                <a:pathLst>
                  <a:path w="29" h="31">
                    <a:moveTo>
                      <a:pt x="0" y="31"/>
                    </a:moveTo>
                    <a:cubicBezTo>
                      <a:pt x="7" y="17"/>
                      <a:pt x="19" y="10"/>
                      <a:pt x="29" y="0"/>
                    </a:cubicBezTo>
                    <a:cubicBezTo>
                      <a:pt x="21" y="11"/>
                      <a:pt x="9" y="19"/>
                      <a:pt x="0" y="3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92" name="Freeform 631"/>
              <p:cNvSpPr>
                <a:spLocks/>
              </p:cNvSpPr>
              <p:nvPr/>
            </p:nvSpPr>
            <p:spPr bwMode="auto">
              <a:xfrm>
                <a:off x="1030" y="2355"/>
                <a:ext cx="27" cy="24"/>
              </a:xfrm>
              <a:custGeom>
                <a:avLst/>
                <a:gdLst>
                  <a:gd name="T0" fmla="*/ 0 w 16"/>
                  <a:gd name="T1" fmla="*/ 0 h 16"/>
                  <a:gd name="T2" fmla="*/ 78 w 16"/>
                  <a:gd name="T3" fmla="*/ 54 h 16"/>
                  <a:gd name="T4" fmla="*/ 67 w 16"/>
                  <a:gd name="T5" fmla="*/ 54 h 16"/>
                  <a:gd name="T6" fmla="*/ 0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0" y="0"/>
                    </a:moveTo>
                    <a:cubicBezTo>
                      <a:pt x="7" y="4"/>
                      <a:pt x="12" y="10"/>
                      <a:pt x="16" y="16"/>
                    </a:cubicBezTo>
                    <a:cubicBezTo>
                      <a:pt x="15" y="16"/>
                      <a:pt x="14" y="16"/>
                      <a:pt x="14" y="16"/>
                    </a:cubicBezTo>
                    <a:cubicBezTo>
                      <a:pt x="11" y="9"/>
                      <a:pt x="3" y="7"/>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93" name="Freeform 632"/>
              <p:cNvSpPr>
                <a:spLocks/>
              </p:cNvSpPr>
              <p:nvPr/>
            </p:nvSpPr>
            <p:spPr bwMode="auto">
              <a:xfrm>
                <a:off x="926" y="2202"/>
                <a:ext cx="128" cy="177"/>
              </a:xfrm>
              <a:custGeom>
                <a:avLst/>
                <a:gdLst>
                  <a:gd name="T0" fmla="*/ 313 w 77"/>
                  <a:gd name="T1" fmla="*/ 168 h 116"/>
                  <a:gd name="T2" fmla="*/ 321 w 77"/>
                  <a:gd name="T3" fmla="*/ 168 h 116"/>
                  <a:gd name="T4" fmla="*/ 291 w 77"/>
                  <a:gd name="T5" fmla="*/ 189 h 116"/>
                  <a:gd name="T6" fmla="*/ 291 w 77"/>
                  <a:gd name="T7" fmla="*/ 356 h 116"/>
                  <a:gd name="T8" fmla="*/ 354 w 77"/>
                  <a:gd name="T9" fmla="*/ 412 h 116"/>
                  <a:gd name="T10" fmla="*/ 47 w 77"/>
                  <a:gd name="T11" fmla="*/ 412 h 116"/>
                  <a:gd name="T12" fmla="*/ 13 w 77"/>
                  <a:gd name="T13" fmla="*/ 244 h 116"/>
                  <a:gd name="T14" fmla="*/ 146 w 77"/>
                  <a:gd name="T15" fmla="*/ 136 h 116"/>
                  <a:gd name="T16" fmla="*/ 158 w 77"/>
                  <a:gd name="T17" fmla="*/ 136 h 116"/>
                  <a:gd name="T18" fmla="*/ 171 w 77"/>
                  <a:gd name="T19" fmla="*/ 156 h 116"/>
                  <a:gd name="T20" fmla="*/ 188 w 77"/>
                  <a:gd name="T21" fmla="*/ 150 h 116"/>
                  <a:gd name="T22" fmla="*/ 238 w 77"/>
                  <a:gd name="T23" fmla="*/ 110 h 116"/>
                  <a:gd name="T24" fmla="*/ 249 w 77"/>
                  <a:gd name="T25" fmla="*/ 47 h 116"/>
                  <a:gd name="T26" fmla="*/ 313 w 77"/>
                  <a:gd name="T27" fmla="*/ 0 h 116"/>
                  <a:gd name="T28" fmla="*/ 313 w 77"/>
                  <a:gd name="T29" fmla="*/ 63 h 116"/>
                  <a:gd name="T30" fmla="*/ 263 w 77"/>
                  <a:gd name="T31" fmla="*/ 72 h 116"/>
                  <a:gd name="T32" fmla="*/ 271 w 77"/>
                  <a:gd name="T33" fmla="*/ 136 h 116"/>
                  <a:gd name="T34" fmla="*/ 313 w 77"/>
                  <a:gd name="T35" fmla="*/ 168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7"/>
                  <a:gd name="T55" fmla="*/ 0 h 116"/>
                  <a:gd name="T56" fmla="*/ 77 w 77"/>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7" h="116">
                    <a:moveTo>
                      <a:pt x="68" y="47"/>
                    </a:moveTo>
                    <a:cubicBezTo>
                      <a:pt x="69" y="47"/>
                      <a:pt x="69" y="47"/>
                      <a:pt x="70" y="47"/>
                    </a:cubicBezTo>
                    <a:cubicBezTo>
                      <a:pt x="69" y="50"/>
                      <a:pt x="67" y="52"/>
                      <a:pt x="63" y="53"/>
                    </a:cubicBezTo>
                    <a:cubicBezTo>
                      <a:pt x="60" y="64"/>
                      <a:pt x="60" y="90"/>
                      <a:pt x="63" y="100"/>
                    </a:cubicBezTo>
                    <a:cubicBezTo>
                      <a:pt x="66" y="107"/>
                      <a:pt x="74" y="109"/>
                      <a:pt x="77" y="116"/>
                    </a:cubicBezTo>
                    <a:cubicBezTo>
                      <a:pt x="54" y="116"/>
                      <a:pt x="32" y="116"/>
                      <a:pt x="10" y="116"/>
                    </a:cubicBezTo>
                    <a:cubicBezTo>
                      <a:pt x="15" y="93"/>
                      <a:pt x="0" y="90"/>
                      <a:pt x="3" y="69"/>
                    </a:cubicBezTo>
                    <a:cubicBezTo>
                      <a:pt x="12" y="57"/>
                      <a:pt x="24" y="49"/>
                      <a:pt x="32" y="38"/>
                    </a:cubicBezTo>
                    <a:cubicBezTo>
                      <a:pt x="33" y="35"/>
                      <a:pt x="34" y="36"/>
                      <a:pt x="34" y="38"/>
                    </a:cubicBezTo>
                    <a:cubicBezTo>
                      <a:pt x="34" y="41"/>
                      <a:pt x="35" y="43"/>
                      <a:pt x="37" y="44"/>
                    </a:cubicBezTo>
                    <a:cubicBezTo>
                      <a:pt x="38" y="44"/>
                      <a:pt x="41" y="44"/>
                      <a:pt x="41" y="42"/>
                    </a:cubicBezTo>
                    <a:cubicBezTo>
                      <a:pt x="46" y="39"/>
                      <a:pt x="49" y="36"/>
                      <a:pt x="52" y="31"/>
                    </a:cubicBezTo>
                    <a:cubicBezTo>
                      <a:pt x="57" y="29"/>
                      <a:pt x="53" y="19"/>
                      <a:pt x="54" y="13"/>
                    </a:cubicBezTo>
                    <a:cubicBezTo>
                      <a:pt x="58" y="8"/>
                      <a:pt x="62" y="3"/>
                      <a:pt x="68" y="0"/>
                    </a:cubicBezTo>
                    <a:cubicBezTo>
                      <a:pt x="68" y="6"/>
                      <a:pt x="68" y="12"/>
                      <a:pt x="68" y="18"/>
                    </a:cubicBezTo>
                    <a:cubicBezTo>
                      <a:pt x="63" y="17"/>
                      <a:pt x="59" y="18"/>
                      <a:pt x="57" y="20"/>
                    </a:cubicBezTo>
                    <a:cubicBezTo>
                      <a:pt x="58" y="25"/>
                      <a:pt x="54" y="36"/>
                      <a:pt x="59" y="38"/>
                    </a:cubicBezTo>
                    <a:cubicBezTo>
                      <a:pt x="61" y="42"/>
                      <a:pt x="64" y="45"/>
                      <a:pt x="68" y="47"/>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594" name="Freeform 633"/>
              <p:cNvSpPr>
                <a:spLocks/>
              </p:cNvSpPr>
              <p:nvPr/>
            </p:nvSpPr>
            <p:spPr bwMode="auto">
              <a:xfrm>
                <a:off x="1024" y="2260"/>
                <a:ext cx="15" cy="13"/>
              </a:xfrm>
              <a:custGeom>
                <a:avLst/>
                <a:gdLst>
                  <a:gd name="T0" fmla="*/ 0 w 9"/>
                  <a:gd name="T1" fmla="*/ 0 h 9"/>
                  <a:gd name="T2" fmla="*/ 42 w 9"/>
                  <a:gd name="T3" fmla="*/ 27 h 9"/>
                  <a:gd name="T4" fmla="*/ 0 w 9"/>
                  <a:gd name="T5" fmla="*/ 0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0"/>
                    </a:moveTo>
                    <a:cubicBezTo>
                      <a:pt x="4" y="2"/>
                      <a:pt x="7" y="5"/>
                      <a:pt x="9" y="9"/>
                    </a:cubicBezTo>
                    <a:cubicBezTo>
                      <a:pt x="5" y="7"/>
                      <a:pt x="2" y="4"/>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95" name="Freeform 642"/>
              <p:cNvSpPr>
                <a:spLocks/>
              </p:cNvSpPr>
              <p:nvPr/>
            </p:nvSpPr>
            <p:spPr bwMode="auto">
              <a:xfrm>
                <a:off x="1016" y="2191"/>
                <a:ext cx="29" cy="69"/>
              </a:xfrm>
              <a:custGeom>
                <a:avLst/>
                <a:gdLst>
                  <a:gd name="T0" fmla="*/ 60 w 18"/>
                  <a:gd name="T1" fmla="*/ 26 h 45"/>
                  <a:gd name="T2" fmla="*/ 60 w 18"/>
                  <a:gd name="T3" fmla="*/ 18 h 45"/>
                  <a:gd name="T4" fmla="*/ 68 w 18"/>
                  <a:gd name="T5" fmla="*/ 97 h 45"/>
                  <a:gd name="T6" fmla="*/ 21 w 18"/>
                  <a:gd name="T7" fmla="*/ 103 h 45"/>
                  <a:gd name="T8" fmla="*/ 21 w 18"/>
                  <a:gd name="T9" fmla="*/ 163 h 45"/>
                  <a:gd name="T10" fmla="*/ 13 w 18"/>
                  <a:gd name="T11" fmla="*/ 97 h 45"/>
                  <a:gd name="T12" fmla="*/ 60 w 18"/>
                  <a:gd name="T13" fmla="*/ 89 h 45"/>
                  <a:gd name="T14" fmla="*/ 60 w 18"/>
                  <a:gd name="T15" fmla="*/ 26 h 4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45"/>
                  <a:gd name="T26" fmla="*/ 18 w 18"/>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45">
                    <a:moveTo>
                      <a:pt x="14" y="7"/>
                    </a:moveTo>
                    <a:cubicBezTo>
                      <a:pt x="14" y="6"/>
                      <a:pt x="14" y="5"/>
                      <a:pt x="14" y="5"/>
                    </a:cubicBezTo>
                    <a:cubicBezTo>
                      <a:pt x="18" y="0"/>
                      <a:pt x="15" y="21"/>
                      <a:pt x="16" y="27"/>
                    </a:cubicBezTo>
                    <a:cubicBezTo>
                      <a:pt x="11" y="26"/>
                      <a:pt x="7" y="27"/>
                      <a:pt x="5" y="29"/>
                    </a:cubicBezTo>
                    <a:cubicBezTo>
                      <a:pt x="5" y="34"/>
                      <a:pt x="5" y="40"/>
                      <a:pt x="5" y="45"/>
                    </a:cubicBezTo>
                    <a:cubicBezTo>
                      <a:pt x="0" y="43"/>
                      <a:pt x="4" y="32"/>
                      <a:pt x="3" y="27"/>
                    </a:cubicBezTo>
                    <a:cubicBezTo>
                      <a:pt x="5" y="25"/>
                      <a:pt x="9" y="24"/>
                      <a:pt x="14" y="25"/>
                    </a:cubicBezTo>
                    <a:cubicBezTo>
                      <a:pt x="14" y="19"/>
                      <a:pt x="14" y="13"/>
                      <a:pt x="14" y="7"/>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596" name="Freeform 644"/>
              <p:cNvSpPr>
                <a:spLocks/>
              </p:cNvSpPr>
              <p:nvPr/>
            </p:nvSpPr>
            <p:spPr bwMode="auto">
              <a:xfrm>
                <a:off x="916" y="2308"/>
                <a:ext cx="141" cy="79"/>
              </a:xfrm>
              <a:custGeom>
                <a:avLst/>
                <a:gdLst>
                  <a:gd name="T0" fmla="*/ 41 w 85"/>
                  <a:gd name="T1" fmla="*/ 0 h 52"/>
                  <a:gd name="T2" fmla="*/ 75 w 85"/>
                  <a:gd name="T3" fmla="*/ 164 h 52"/>
                  <a:gd name="T4" fmla="*/ 380 w 85"/>
                  <a:gd name="T5" fmla="*/ 164 h 52"/>
                  <a:gd name="T6" fmla="*/ 388 w 85"/>
                  <a:gd name="T7" fmla="*/ 164 h 52"/>
                  <a:gd name="T8" fmla="*/ 63 w 85"/>
                  <a:gd name="T9" fmla="*/ 170 h 52"/>
                  <a:gd name="T10" fmla="*/ 41 w 85"/>
                  <a:gd name="T11" fmla="*/ 0 h 52"/>
                  <a:gd name="T12" fmla="*/ 0 60000 65536"/>
                  <a:gd name="T13" fmla="*/ 0 60000 65536"/>
                  <a:gd name="T14" fmla="*/ 0 60000 65536"/>
                  <a:gd name="T15" fmla="*/ 0 60000 65536"/>
                  <a:gd name="T16" fmla="*/ 0 60000 65536"/>
                  <a:gd name="T17" fmla="*/ 0 60000 65536"/>
                  <a:gd name="T18" fmla="*/ 0 w 85"/>
                  <a:gd name="T19" fmla="*/ 0 h 52"/>
                  <a:gd name="T20" fmla="*/ 85 w 8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85" h="52">
                    <a:moveTo>
                      <a:pt x="9" y="0"/>
                    </a:moveTo>
                    <a:cubicBezTo>
                      <a:pt x="6" y="21"/>
                      <a:pt x="21" y="24"/>
                      <a:pt x="16" y="47"/>
                    </a:cubicBezTo>
                    <a:cubicBezTo>
                      <a:pt x="38" y="47"/>
                      <a:pt x="60" y="47"/>
                      <a:pt x="83" y="47"/>
                    </a:cubicBezTo>
                    <a:cubicBezTo>
                      <a:pt x="83" y="47"/>
                      <a:pt x="84" y="47"/>
                      <a:pt x="85" y="47"/>
                    </a:cubicBezTo>
                    <a:cubicBezTo>
                      <a:pt x="74" y="52"/>
                      <a:pt x="35" y="48"/>
                      <a:pt x="14" y="49"/>
                    </a:cubicBezTo>
                    <a:cubicBezTo>
                      <a:pt x="20" y="27"/>
                      <a:pt x="0" y="18"/>
                      <a:pt x="9" y="0"/>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597" name="Freeform 645"/>
              <p:cNvSpPr>
                <a:spLocks/>
              </p:cNvSpPr>
              <p:nvPr/>
            </p:nvSpPr>
            <p:spPr bwMode="auto">
              <a:xfrm>
                <a:off x="982" y="2260"/>
                <a:ext cx="12" cy="9"/>
              </a:xfrm>
              <a:custGeom>
                <a:avLst/>
                <a:gdLst>
                  <a:gd name="T0" fmla="*/ 36 w 7"/>
                  <a:gd name="T1" fmla="*/ 14 h 6"/>
                  <a:gd name="T2" fmla="*/ 15 w 7"/>
                  <a:gd name="T3" fmla="*/ 21 h 6"/>
                  <a:gd name="T4" fmla="*/ 0 w 7"/>
                  <a:gd name="T5" fmla="*/ 0 h 6"/>
                  <a:gd name="T6" fmla="*/ 36 w 7"/>
                  <a:gd name="T7" fmla="*/ 14 h 6"/>
                  <a:gd name="T8" fmla="*/ 0 60000 65536"/>
                  <a:gd name="T9" fmla="*/ 0 60000 65536"/>
                  <a:gd name="T10" fmla="*/ 0 60000 65536"/>
                  <a:gd name="T11" fmla="*/ 0 60000 65536"/>
                  <a:gd name="T12" fmla="*/ 0 w 7"/>
                  <a:gd name="T13" fmla="*/ 0 h 6"/>
                  <a:gd name="T14" fmla="*/ 7 w 7"/>
                  <a:gd name="T15" fmla="*/ 6 h 6"/>
                </a:gdLst>
                <a:ahLst/>
                <a:cxnLst>
                  <a:cxn ang="T8">
                    <a:pos x="T0" y="T1"/>
                  </a:cxn>
                  <a:cxn ang="T9">
                    <a:pos x="T2" y="T3"/>
                  </a:cxn>
                  <a:cxn ang="T10">
                    <a:pos x="T4" y="T5"/>
                  </a:cxn>
                  <a:cxn ang="T11">
                    <a:pos x="T6" y="T7"/>
                  </a:cxn>
                </a:cxnLst>
                <a:rect l="T12" t="T13" r="T14" b="T15"/>
                <a:pathLst>
                  <a:path w="7" h="6">
                    <a:moveTo>
                      <a:pt x="7" y="4"/>
                    </a:moveTo>
                    <a:cubicBezTo>
                      <a:pt x="7" y="6"/>
                      <a:pt x="4" y="6"/>
                      <a:pt x="3" y="6"/>
                    </a:cubicBezTo>
                    <a:cubicBezTo>
                      <a:pt x="1" y="5"/>
                      <a:pt x="0" y="3"/>
                      <a:pt x="0" y="0"/>
                    </a:cubicBezTo>
                    <a:cubicBezTo>
                      <a:pt x="3" y="1"/>
                      <a:pt x="4" y="4"/>
                      <a:pt x="7" y="4"/>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598" name="Freeform 647"/>
              <p:cNvSpPr>
                <a:spLocks/>
              </p:cNvSpPr>
              <p:nvPr/>
            </p:nvSpPr>
            <p:spPr bwMode="auto">
              <a:xfrm>
                <a:off x="1581" y="2205"/>
                <a:ext cx="22" cy="19"/>
              </a:xfrm>
              <a:custGeom>
                <a:avLst/>
                <a:gdLst>
                  <a:gd name="T0" fmla="*/ 0 w 13"/>
                  <a:gd name="T1" fmla="*/ 41 h 13"/>
                  <a:gd name="T2" fmla="*/ 63 w 13"/>
                  <a:gd name="T3" fmla="*/ 0 h 13"/>
                  <a:gd name="T4" fmla="*/ 63 w 13"/>
                  <a:gd name="T5" fmla="*/ 6 h 13"/>
                  <a:gd name="T6" fmla="*/ 8 w 13"/>
                  <a:gd name="T7" fmla="*/ 41 h 13"/>
                  <a:gd name="T8" fmla="*/ 0 w 13"/>
                  <a:gd name="T9" fmla="*/ 41 h 13"/>
                  <a:gd name="T10" fmla="*/ 0 60000 65536"/>
                  <a:gd name="T11" fmla="*/ 0 60000 65536"/>
                  <a:gd name="T12" fmla="*/ 0 60000 65536"/>
                  <a:gd name="T13" fmla="*/ 0 60000 65536"/>
                  <a:gd name="T14" fmla="*/ 0 60000 65536"/>
                  <a:gd name="T15" fmla="*/ 0 w 13"/>
                  <a:gd name="T16" fmla="*/ 0 h 13"/>
                  <a:gd name="T17" fmla="*/ 13 w 13"/>
                  <a:gd name="T18" fmla="*/ 13 h 13"/>
                </a:gdLst>
                <a:ahLst/>
                <a:cxnLst>
                  <a:cxn ang="T10">
                    <a:pos x="T0" y="T1"/>
                  </a:cxn>
                  <a:cxn ang="T11">
                    <a:pos x="T2" y="T3"/>
                  </a:cxn>
                  <a:cxn ang="T12">
                    <a:pos x="T4" y="T5"/>
                  </a:cxn>
                  <a:cxn ang="T13">
                    <a:pos x="T6" y="T7"/>
                  </a:cxn>
                  <a:cxn ang="T14">
                    <a:pos x="T8" y="T9"/>
                  </a:cxn>
                </a:cxnLst>
                <a:rect l="T15" t="T16" r="T17" b="T18"/>
                <a:pathLst>
                  <a:path w="13" h="13">
                    <a:moveTo>
                      <a:pt x="0" y="13"/>
                    </a:moveTo>
                    <a:cubicBezTo>
                      <a:pt x="3" y="8"/>
                      <a:pt x="7" y="4"/>
                      <a:pt x="13" y="0"/>
                    </a:cubicBezTo>
                    <a:cubicBezTo>
                      <a:pt x="13" y="1"/>
                      <a:pt x="13" y="2"/>
                      <a:pt x="13" y="2"/>
                    </a:cubicBezTo>
                    <a:cubicBezTo>
                      <a:pt x="8" y="5"/>
                      <a:pt x="5" y="9"/>
                      <a:pt x="2" y="13"/>
                    </a:cubicBezTo>
                    <a:cubicBezTo>
                      <a:pt x="1" y="13"/>
                      <a:pt x="0" y="13"/>
                      <a:pt x="0" y="1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599" name="Freeform 648"/>
              <p:cNvSpPr>
                <a:spLocks/>
              </p:cNvSpPr>
              <p:nvPr/>
            </p:nvSpPr>
            <p:spPr bwMode="auto">
              <a:xfrm>
                <a:off x="1573" y="2243"/>
                <a:ext cx="15" cy="17"/>
              </a:xfrm>
              <a:custGeom>
                <a:avLst/>
                <a:gdLst>
                  <a:gd name="T0" fmla="*/ 0 w 9"/>
                  <a:gd name="T1" fmla="*/ 0 h 11"/>
                  <a:gd name="T2" fmla="*/ 42 w 9"/>
                  <a:gd name="T3" fmla="*/ 34 h 11"/>
                  <a:gd name="T4" fmla="*/ 42 w 9"/>
                  <a:gd name="T5" fmla="*/ 40 h 11"/>
                  <a:gd name="T6" fmla="*/ 0 w 9"/>
                  <a:gd name="T7" fmla="*/ 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0"/>
                    </a:moveTo>
                    <a:cubicBezTo>
                      <a:pt x="4" y="2"/>
                      <a:pt x="4" y="8"/>
                      <a:pt x="9" y="9"/>
                    </a:cubicBezTo>
                    <a:cubicBezTo>
                      <a:pt x="9" y="9"/>
                      <a:pt x="9" y="10"/>
                      <a:pt x="9" y="11"/>
                    </a:cubicBezTo>
                    <a:cubicBezTo>
                      <a:pt x="5" y="8"/>
                      <a:pt x="0" y="6"/>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00" name="Freeform 649"/>
              <p:cNvSpPr>
                <a:spLocks/>
              </p:cNvSpPr>
              <p:nvPr/>
            </p:nvSpPr>
            <p:spPr bwMode="auto">
              <a:xfrm>
                <a:off x="1584" y="2266"/>
                <a:ext cx="78" cy="72"/>
              </a:xfrm>
              <a:custGeom>
                <a:avLst/>
                <a:gdLst>
                  <a:gd name="T0" fmla="*/ 0 w 47"/>
                  <a:gd name="T1" fmla="*/ 169 h 47"/>
                  <a:gd name="T2" fmla="*/ 214 w 47"/>
                  <a:gd name="T3" fmla="*/ 0 h 47"/>
                  <a:gd name="T4" fmla="*/ 0 w 47"/>
                  <a:gd name="T5" fmla="*/ 169 h 47"/>
                  <a:gd name="T6" fmla="*/ 0 60000 65536"/>
                  <a:gd name="T7" fmla="*/ 0 60000 65536"/>
                  <a:gd name="T8" fmla="*/ 0 60000 65536"/>
                  <a:gd name="T9" fmla="*/ 0 w 47"/>
                  <a:gd name="T10" fmla="*/ 0 h 47"/>
                  <a:gd name="T11" fmla="*/ 47 w 47"/>
                  <a:gd name="T12" fmla="*/ 47 h 47"/>
                </a:gdLst>
                <a:ahLst/>
                <a:cxnLst>
                  <a:cxn ang="T6">
                    <a:pos x="T0" y="T1"/>
                  </a:cxn>
                  <a:cxn ang="T7">
                    <a:pos x="T2" y="T3"/>
                  </a:cxn>
                  <a:cxn ang="T8">
                    <a:pos x="T4" y="T5"/>
                  </a:cxn>
                </a:cxnLst>
                <a:rect l="T9" t="T10" r="T11" b="T12"/>
                <a:pathLst>
                  <a:path w="47" h="47">
                    <a:moveTo>
                      <a:pt x="0" y="47"/>
                    </a:moveTo>
                    <a:cubicBezTo>
                      <a:pt x="14" y="30"/>
                      <a:pt x="30" y="15"/>
                      <a:pt x="47" y="0"/>
                    </a:cubicBezTo>
                    <a:cubicBezTo>
                      <a:pt x="32" y="17"/>
                      <a:pt x="16" y="32"/>
                      <a:pt x="0" y="47"/>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01" name="Freeform 650"/>
              <p:cNvSpPr>
                <a:spLocks/>
              </p:cNvSpPr>
              <p:nvPr/>
            </p:nvSpPr>
            <p:spPr bwMode="auto">
              <a:xfrm>
                <a:off x="1533" y="2318"/>
                <a:ext cx="142" cy="133"/>
              </a:xfrm>
              <a:custGeom>
                <a:avLst/>
                <a:gdLst>
                  <a:gd name="T0" fmla="*/ 0 w 86"/>
                  <a:gd name="T1" fmla="*/ 310 h 87"/>
                  <a:gd name="T2" fmla="*/ 380 w 86"/>
                  <a:gd name="T3" fmla="*/ 0 h 87"/>
                  <a:gd name="T4" fmla="*/ 386 w 86"/>
                  <a:gd name="T5" fmla="*/ 0 h 87"/>
                  <a:gd name="T6" fmla="*/ 0 w 86"/>
                  <a:gd name="T7" fmla="*/ 310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cubicBezTo>
                      <a:pt x="26" y="56"/>
                      <a:pt x="57" y="30"/>
                      <a:pt x="84" y="0"/>
                    </a:cubicBezTo>
                    <a:cubicBezTo>
                      <a:pt x="85" y="0"/>
                      <a:pt x="86" y="0"/>
                      <a:pt x="86" y="0"/>
                    </a:cubicBezTo>
                    <a:cubicBezTo>
                      <a:pt x="58" y="30"/>
                      <a:pt x="29" y="59"/>
                      <a:pt x="0" y="87"/>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02" name="Freeform 651"/>
              <p:cNvSpPr>
                <a:spLocks/>
              </p:cNvSpPr>
              <p:nvPr/>
            </p:nvSpPr>
            <p:spPr bwMode="auto">
              <a:xfrm>
                <a:off x="1675" y="2232"/>
                <a:ext cx="20" cy="20"/>
              </a:xfrm>
              <a:custGeom>
                <a:avLst/>
                <a:gdLst>
                  <a:gd name="T0" fmla="*/ 0 w 12"/>
                  <a:gd name="T1" fmla="*/ 48 h 13"/>
                  <a:gd name="T2" fmla="*/ 55 w 12"/>
                  <a:gd name="T3" fmla="*/ 0 h 13"/>
                  <a:gd name="T4" fmla="*/ 0 w 12"/>
                  <a:gd name="T5" fmla="*/ 48 h 13"/>
                  <a:gd name="T6" fmla="*/ 0 60000 65536"/>
                  <a:gd name="T7" fmla="*/ 0 60000 65536"/>
                  <a:gd name="T8" fmla="*/ 0 60000 65536"/>
                  <a:gd name="T9" fmla="*/ 0 w 12"/>
                  <a:gd name="T10" fmla="*/ 0 h 13"/>
                  <a:gd name="T11" fmla="*/ 12 w 12"/>
                  <a:gd name="T12" fmla="*/ 13 h 13"/>
                </a:gdLst>
                <a:ahLst/>
                <a:cxnLst>
                  <a:cxn ang="T6">
                    <a:pos x="T0" y="T1"/>
                  </a:cxn>
                  <a:cxn ang="T7">
                    <a:pos x="T2" y="T3"/>
                  </a:cxn>
                  <a:cxn ang="T8">
                    <a:pos x="T4" y="T5"/>
                  </a:cxn>
                </a:cxnLst>
                <a:rect l="T9" t="T10" r="T11" b="T12"/>
                <a:pathLst>
                  <a:path w="12" h="13">
                    <a:moveTo>
                      <a:pt x="0" y="13"/>
                    </a:moveTo>
                    <a:cubicBezTo>
                      <a:pt x="4" y="8"/>
                      <a:pt x="8" y="5"/>
                      <a:pt x="12" y="0"/>
                    </a:cubicBezTo>
                    <a:cubicBezTo>
                      <a:pt x="11" y="7"/>
                      <a:pt x="5" y="10"/>
                      <a:pt x="0" y="1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03" name="Freeform 652"/>
              <p:cNvSpPr>
                <a:spLocks/>
              </p:cNvSpPr>
              <p:nvPr/>
            </p:nvSpPr>
            <p:spPr bwMode="auto">
              <a:xfrm>
                <a:off x="1603" y="2186"/>
                <a:ext cx="115" cy="46"/>
              </a:xfrm>
              <a:custGeom>
                <a:avLst/>
                <a:gdLst>
                  <a:gd name="T0" fmla="*/ 0 w 70"/>
                  <a:gd name="T1" fmla="*/ 49 h 30"/>
                  <a:gd name="T2" fmla="*/ 0 w 70"/>
                  <a:gd name="T3" fmla="*/ 43 h 30"/>
                  <a:gd name="T4" fmla="*/ 248 w 70"/>
                  <a:gd name="T5" fmla="*/ 109 h 30"/>
                  <a:gd name="T6" fmla="*/ 248 w 70"/>
                  <a:gd name="T7" fmla="*/ 49 h 30"/>
                  <a:gd name="T8" fmla="*/ 0 w 70"/>
                  <a:gd name="T9" fmla="*/ 49 h 30"/>
                  <a:gd name="T10" fmla="*/ 0 60000 65536"/>
                  <a:gd name="T11" fmla="*/ 0 60000 65536"/>
                  <a:gd name="T12" fmla="*/ 0 60000 65536"/>
                  <a:gd name="T13" fmla="*/ 0 60000 65536"/>
                  <a:gd name="T14" fmla="*/ 0 60000 65536"/>
                  <a:gd name="T15" fmla="*/ 0 w 70"/>
                  <a:gd name="T16" fmla="*/ 0 h 30"/>
                  <a:gd name="T17" fmla="*/ 70 w 70"/>
                  <a:gd name="T18" fmla="*/ 30 h 30"/>
                </a:gdLst>
                <a:ahLst/>
                <a:cxnLst>
                  <a:cxn ang="T10">
                    <a:pos x="T0" y="T1"/>
                  </a:cxn>
                  <a:cxn ang="T11">
                    <a:pos x="T2" y="T3"/>
                  </a:cxn>
                  <a:cxn ang="T12">
                    <a:pos x="T4" y="T5"/>
                  </a:cxn>
                  <a:cxn ang="T13">
                    <a:pos x="T6" y="T7"/>
                  </a:cxn>
                  <a:cxn ang="T14">
                    <a:pos x="T8" y="T9"/>
                  </a:cxn>
                </a:cxnLst>
                <a:rect l="T15" t="T16" r="T17" b="T18"/>
                <a:pathLst>
                  <a:path w="70" h="30">
                    <a:moveTo>
                      <a:pt x="0" y="14"/>
                    </a:moveTo>
                    <a:cubicBezTo>
                      <a:pt x="0" y="14"/>
                      <a:pt x="0" y="13"/>
                      <a:pt x="0" y="12"/>
                    </a:cubicBezTo>
                    <a:cubicBezTo>
                      <a:pt x="19" y="16"/>
                      <a:pt x="70" y="0"/>
                      <a:pt x="56" y="30"/>
                    </a:cubicBezTo>
                    <a:cubicBezTo>
                      <a:pt x="56" y="25"/>
                      <a:pt x="56" y="20"/>
                      <a:pt x="56" y="14"/>
                    </a:cubicBezTo>
                    <a:cubicBezTo>
                      <a:pt x="37" y="14"/>
                      <a:pt x="18" y="14"/>
                      <a:pt x="0" y="14"/>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04" name="Freeform 653"/>
              <p:cNvSpPr>
                <a:spLocks/>
              </p:cNvSpPr>
              <p:nvPr/>
            </p:nvSpPr>
            <p:spPr bwMode="auto">
              <a:xfrm>
                <a:off x="1518" y="2338"/>
                <a:ext cx="66" cy="128"/>
              </a:xfrm>
              <a:custGeom>
                <a:avLst/>
                <a:gdLst>
                  <a:gd name="T0" fmla="*/ 180 w 40"/>
                  <a:gd name="T1" fmla="*/ 0 h 84"/>
                  <a:gd name="T2" fmla="*/ 28 w 40"/>
                  <a:gd name="T3" fmla="*/ 8 h 84"/>
                  <a:gd name="T4" fmla="*/ 41 w 40"/>
                  <a:gd name="T5" fmla="*/ 262 h 84"/>
                  <a:gd name="T6" fmla="*/ 20 w 40"/>
                  <a:gd name="T7" fmla="*/ 0 h 84"/>
                  <a:gd name="T8" fmla="*/ 180 w 40"/>
                  <a:gd name="T9" fmla="*/ 0 h 84"/>
                  <a:gd name="T10" fmla="*/ 0 60000 65536"/>
                  <a:gd name="T11" fmla="*/ 0 60000 65536"/>
                  <a:gd name="T12" fmla="*/ 0 60000 65536"/>
                  <a:gd name="T13" fmla="*/ 0 60000 65536"/>
                  <a:gd name="T14" fmla="*/ 0 60000 65536"/>
                  <a:gd name="T15" fmla="*/ 0 w 40"/>
                  <a:gd name="T16" fmla="*/ 0 h 84"/>
                  <a:gd name="T17" fmla="*/ 40 w 40"/>
                  <a:gd name="T18" fmla="*/ 84 h 84"/>
                </a:gdLst>
                <a:ahLst/>
                <a:cxnLst>
                  <a:cxn ang="T10">
                    <a:pos x="T0" y="T1"/>
                  </a:cxn>
                  <a:cxn ang="T11">
                    <a:pos x="T2" y="T3"/>
                  </a:cxn>
                  <a:cxn ang="T12">
                    <a:pos x="T4" y="T5"/>
                  </a:cxn>
                  <a:cxn ang="T13">
                    <a:pos x="T6" y="T7"/>
                  </a:cxn>
                  <a:cxn ang="T14">
                    <a:pos x="T8" y="T9"/>
                  </a:cxn>
                </a:cxnLst>
                <a:rect l="T15" t="T16" r="T17" b="T18"/>
                <a:pathLst>
                  <a:path w="40" h="84">
                    <a:moveTo>
                      <a:pt x="40" y="0"/>
                    </a:moveTo>
                    <a:cubicBezTo>
                      <a:pt x="33" y="5"/>
                      <a:pt x="17" y="1"/>
                      <a:pt x="6" y="2"/>
                    </a:cubicBezTo>
                    <a:cubicBezTo>
                      <a:pt x="8" y="25"/>
                      <a:pt x="3" y="54"/>
                      <a:pt x="9" y="74"/>
                    </a:cubicBezTo>
                    <a:cubicBezTo>
                      <a:pt x="0" y="84"/>
                      <a:pt x="6" y="20"/>
                      <a:pt x="4" y="0"/>
                    </a:cubicBezTo>
                    <a:cubicBezTo>
                      <a:pt x="16" y="0"/>
                      <a:pt x="28" y="0"/>
                      <a:pt x="4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05" name="Freeform 654"/>
              <p:cNvSpPr>
                <a:spLocks/>
              </p:cNvSpPr>
              <p:nvPr/>
            </p:nvSpPr>
            <p:spPr bwMode="auto">
              <a:xfrm>
                <a:off x="1588" y="2247"/>
                <a:ext cx="81" cy="19"/>
              </a:xfrm>
              <a:custGeom>
                <a:avLst/>
                <a:gdLst>
                  <a:gd name="T0" fmla="*/ 0 w 49"/>
                  <a:gd name="T1" fmla="*/ 33 h 12"/>
                  <a:gd name="T2" fmla="*/ 0 w 49"/>
                  <a:gd name="T3" fmla="*/ 25 h 12"/>
                  <a:gd name="T4" fmla="*/ 202 w 49"/>
                  <a:gd name="T5" fmla="*/ 47 h 12"/>
                  <a:gd name="T6" fmla="*/ 0 w 49"/>
                  <a:gd name="T7" fmla="*/ 33 h 12"/>
                  <a:gd name="T8" fmla="*/ 0 60000 65536"/>
                  <a:gd name="T9" fmla="*/ 0 60000 65536"/>
                  <a:gd name="T10" fmla="*/ 0 60000 65536"/>
                  <a:gd name="T11" fmla="*/ 0 60000 65536"/>
                  <a:gd name="T12" fmla="*/ 0 w 49"/>
                  <a:gd name="T13" fmla="*/ 0 h 12"/>
                  <a:gd name="T14" fmla="*/ 49 w 49"/>
                  <a:gd name="T15" fmla="*/ 12 h 12"/>
                </a:gdLst>
                <a:ahLst/>
                <a:cxnLst>
                  <a:cxn ang="T8">
                    <a:pos x="T0" y="T1"/>
                  </a:cxn>
                  <a:cxn ang="T9">
                    <a:pos x="T2" y="T3"/>
                  </a:cxn>
                  <a:cxn ang="T10">
                    <a:pos x="T4" y="T5"/>
                  </a:cxn>
                  <a:cxn ang="T11">
                    <a:pos x="T6" y="T7"/>
                  </a:cxn>
                </a:cxnLst>
                <a:rect l="T12" t="T13" r="T14" b="T15"/>
                <a:pathLst>
                  <a:path w="49" h="12">
                    <a:moveTo>
                      <a:pt x="0" y="8"/>
                    </a:moveTo>
                    <a:cubicBezTo>
                      <a:pt x="0" y="7"/>
                      <a:pt x="0" y="6"/>
                      <a:pt x="0" y="6"/>
                    </a:cubicBezTo>
                    <a:cubicBezTo>
                      <a:pt x="13" y="8"/>
                      <a:pt x="49" y="0"/>
                      <a:pt x="45" y="12"/>
                    </a:cubicBezTo>
                    <a:cubicBezTo>
                      <a:pt x="38" y="3"/>
                      <a:pt x="14" y="10"/>
                      <a:pt x="0" y="8"/>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06" name="Freeform 655"/>
              <p:cNvSpPr>
                <a:spLocks/>
              </p:cNvSpPr>
              <p:nvPr/>
            </p:nvSpPr>
            <p:spPr bwMode="auto">
              <a:xfrm>
                <a:off x="1560" y="2218"/>
                <a:ext cx="24" cy="25"/>
              </a:xfrm>
              <a:custGeom>
                <a:avLst/>
                <a:gdLst>
                  <a:gd name="T0" fmla="*/ 61 w 15"/>
                  <a:gd name="T1" fmla="*/ 14 h 16"/>
                  <a:gd name="T2" fmla="*/ 16 w 15"/>
                  <a:gd name="T3" fmla="*/ 27 h 16"/>
                  <a:gd name="T4" fmla="*/ 34 w 15"/>
                  <a:gd name="T5" fmla="*/ 61 h 16"/>
                  <a:gd name="T6" fmla="*/ 5 w 15"/>
                  <a:gd name="T7" fmla="*/ 0 h 16"/>
                  <a:gd name="T8" fmla="*/ 54 w 15"/>
                  <a:gd name="T9" fmla="*/ 14 h 16"/>
                  <a:gd name="T10" fmla="*/ 61 w 15"/>
                  <a:gd name="T11" fmla="*/ 14 h 16"/>
                  <a:gd name="T12" fmla="*/ 0 60000 65536"/>
                  <a:gd name="T13" fmla="*/ 0 60000 65536"/>
                  <a:gd name="T14" fmla="*/ 0 60000 65536"/>
                  <a:gd name="T15" fmla="*/ 0 60000 65536"/>
                  <a:gd name="T16" fmla="*/ 0 60000 65536"/>
                  <a:gd name="T17" fmla="*/ 0 60000 65536"/>
                  <a:gd name="T18" fmla="*/ 0 w 15"/>
                  <a:gd name="T19" fmla="*/ 0 h 16"/>
                  <a:gd name="T20" fmla="*/ 15 w 1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5" h="16">
                    <a:moveTo>
                      <a:pt x="15" y="4"/>
                    </a:moveTo>
                    <a:cubicBezTo>
                      <a:pt x="15" y="10"/>
                      <a:pt x="6" y="10"/>
                      <a:pt x="4" y="7"/>
                    </a:cubicBezTo>
                    <a:cubicBezTo>
                      <a:pt x="2" y="13"/>
                      <a:pt x="8" y="11"/>
                      <a:pt x="8" y="16"/>
                    </a:cubicBezTo>
                    <a:cubicBezTo>
                      <a:pt x="2" y="14"/>
                      <a:pt x="0" y="8"/>
                      <a:pt x="1" y="0"/>
                    </a:cubicBezTo>
                    <a:cubicBezTo>
                      <a:pt x="7" y="1"/>
                      <a:pt x="7" y="10"/>
                      <a:pt x="13" y="4"/>
                    </a:cubicBezTo>
                    <a:cubicBezTo>
                      <a:pt x="13" y="4"/>
                      <a:pt x="14" y="4"/>
                      <a:pt x="15" y="4"/>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07" name="Freeform 657"/>
              <p:cNvSpPr>
                <a:spLocks/>
              </p:cNvSpPr>
              <p:nvPr/>
            </p:nvSpPr>
            <p:spPr bwMode="auto">
              <a:xfrm>
                <a:off x="705" y="2321"/>
                <a:ext cx="19" cy="17"/>
              </a:xfrm>
              <a:custGeom>
                <a:avLst/>
                <a:gdLst>
                  <a:gd name="T0" fmla="*/ 0 w 11"/>
                  <a:gd name="T1" fmla="*/ 0 h 11"/>
                  <a:gd name="T2" fmla="*/ 9 w 11"/>
                  <a:gd name="T3" fmla="*/ 0 h 11"/>
                  <a:gd name="T4" fmla="*/ 57 w 11"/>
                  <a:gd name="T5" fmla="*/ 40 h 11"/>
                  <a:gd name="T6" fmla="*/ 0 w 11"/>
                  <a:gd name="T7" fmla="*/ 0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0"/>
                    </a:moveTo>
                    <a:cubicBezTo>
                      <a:pt x="1" y="0"/>
                      <a:pt x="2" y="0"/>
                      <a:pt x="2" y="0"/>
                    </a:cubicBezTo>
                    <a:cubicBezTo>
                      <a:pt x="4" y="5"/>
                      <a:pt x="10" y="6"/>
                      <a:pt x="11" y="11"/>
                    </a:cubicBezTo>
                    <a:cubicBezTo>
                      <a:pt x="7" y="8"/>
                      <a:pt x="3" y="5"/>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08" name="Freeform 658"/>
              <p:cNvSpPr>
                <a:spLocks/>
              </p:cNvSpPr>
              <p:nvPr/>
            </p:nvSpPr>
            <p:spPr bwMode="auto">
              <a:xfrm>
                <a:off x="729" y="2311"/>
                <a:ext cx="28" cy="27"/>
              </a:xfrm>
              <a:custGeom>
                <a:avLst/>
                <a:gdLst>
                  <a:gd name="T0" fmla="*/ 0 w 17"/>
                  <a:gd name="T1" fmla="*/ 60 h 18"/>
                  <a:gd name="T2" fmla="*/ 68 w 17"/>
                  <a:gd name="T3" fmla="*/ 0 h 18"/>
                  <a:gd name="T4" fmla="*/ 76 w 17"/>
                  <a:gd name="T5" fmla="*/ 0 h 18"/>
                  <a:gd name="T6" fmla="*/ 0 w 17"/>
                  <a:gd name="T7" fmla="*/ 6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18"/>
                    </a:moveTo>
                    <a:cubicBezTo>
                      <a:pt x="3" y="11"/>
                      <a:pt x="11" y="7"/>
                      <a:pt x="15" y="0"/>
                    </a:cubicBezTo>
                    <a:cubicBezTo>
                      <a:pt x="16" y="0"/>
                      <a:pt x="17" y="0"/>
                      <a:pt x="17" y="0"/>
                    </a:cubicBezTo>
                    <a:cubicBezTo>
                      <a:pt x="12" y="7"/>
                      <a:pt x="6" y="13"/>
                      <a:pt x="0" y="18"/>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09" name="Freeform 659"/>
              <p:cNvSpPr>
                <a:spLocks/>
              </p:cNvSpPr>
              <p:nvPr/>
            </p:nvSpPr>
            <p:spPr bwMode="auto">
              <a:xfrm>
                <a:off x="705" y="2211"/>
                <a:ext cx="52" cy="110"/>
              </a:xfrm>
              <a:custGeom>
                <a:avLst/>
                <a:gdLst>
                  <a:gd name="T0" fmla="*/ 0 w 31"/>
                  <a:gd name="T1" fmla="*/ 257 h 72"/>
                  <a:gd name="T2" fmla="*/ 0 w 31"/>
                  <a:gd name="T3" fmla="*/ 5 h 72"/>
                  <a:gd name="T4" fmla="*/ 146 w 31"/>
                  <a:gd name="T5" fmla="*/ 5 h 72"/>
                  <a:gd name="T6" fmla="*/ 146 w 31"/>
                  <a:gd name="T7" fmla="*/ 231 h 72"/>
                  <a:gd name="T8" fmla="*/ 138 w 31"/>
                  <a:gd name="T9" fmla="*/ 231 h 72"/>
                  <a:gd name="T10" fmla="*/ 138 w 31"/>
                  <a:gd name="T11" fmla="*/ 18 h 72"/>
                  <a:gd name="T12" fmla="*/ 8 w 31"/>
                  <a:gd name="T13" fmla="*/ 12 h 72"/>
                  <a:gd name="T14" fmla="*/ 8 w 31"/>
                  <a:gd name="T15" fmla="*/ 257 h 72"/>
                  <a:gd name="T16" fmla="*/ 0 w 31"/>
                  <a:gd name="T17" fmla="*/ 25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72"/>
                  <a:gd name="T29" fmla="*/ 31 w 31"/>
                  <a:gd name="T30" fmla="*/ 72 h 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72">
                    <a:moveTo>
                      <a:pt x="0" y="72"/>
                    </a:moveTo>
                    <a:cubicBezTo>
                      <a:pt x="0" y="48"/>
                      <a:pt x="0" y="24"/>
                      <a:pt x="0" y="1"/>
                    </a:cubicBezTo>
                    <a:cubicBezTo>
                      <a:pt x="11" y="1"/>
                      <a:pt x="21" y="1"/>
                      <a:pt x="31" y="1"/>
                    </a:cubicBezTo>
                    <a:cubicBezTo>
                      <a:pt x="31" y="22"/>
                      <a:pt x="31" y="44"/>
                      <a:pt x="31" y="65"/>
                    </a:cubicBezTo>
                    <a:cubicBezTo>
                      <a:pt x="31" y="65"/>
                      <a:pt x="30" y="65"/>
                      <a:pt x="29" y="65"/>
                    </a:cubicBezTo>
                    <a:cubicBezTo>
                      <a:pt x="29" y="45"/>
                      <a:pt x="29" y="25"/>
                      <a:pt x="29" y="5"/>
                    </a:cubicBezTo>
                    <a:cubicBezTo>
                      <a:pt x="25" y="0"/>
                      <a:pt x="11" y="4"/>
                      <a:pt x="2" y="3"/>
                    </a:cubicBezTo>
                    <a:cubicBezTo>
                      <a:pt x="2" y="26"/>
                      <a:pt x="2" y="49"/>
                      <a:pt x="2" y="72"/>
                    </a:cubicBezTo>
                    <a:cubicBezTo>
                      <a:pt x="2" y="72"/>
                      <a:pt x="1" y="72"/>
                      <a:pt x="0" y="7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10" name="Freeform 660"/>
              <p:cNvSpPr>
                <a:spLocks noEditPoints="1"/>
              </p:cNvSpPr>
              <p:nvPr/>
            </p:nvSpPr>
            <p:spPr bwMode="auto">
              <a:xfrm>
                <a:off x="752" y="2212"/>
                <a:ext cx="41" cy="88"/>
              </a:xfrm>
              <a:custGeom>
                <a:avLst/>
                <a:gdLst>
                  <a:gd name="T0" fmla="*/ 84 w 25"/>
                  <a:gd name="T1" fmla="*/ 0 h 57"/>
                  <a:gd name="T2" fmla="*/ 67 w 25"/>
                  <a:gd name="T3" fmla="*/ 210 h 57"/>
                  <a:gd name="T4" fmla="*/ 34 w 25"/>
                  <a:gd name="T5" fmla="*/ 0 h 57"/>
                  <a:gd name="T6" fmla="*/ 84 w 25"/>
                  <a:gd name="T7" fmla="*/ 0 h 57"/>
                  <a:gd name="T8" fmla="*/ 67 w 25"/>
                  <a:gd name="T9" fmla="*/ 202 h 57"/>
                  <a:gd name="T10" fmla="*/ 75 w 25"/>
                  <a:gd name="T11" fmla="*/ 8 h 57"/>
                  <a:gd name="T12" fmla="*/ 43 w 25"/>
                  <a:gd name="T13" fmla="*/ 8 h 57"/>
                  <a:gd name="T14" fmla="*/ 67 w 25"/>
                  <a:gd name="T15" fmla="*/ 202 h 57"/>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57"/>
                  <a:gd name="T26" fmla="*/ 25 w 25"/>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57">
                    <a:moveTo>
                      <a:pt x="19" y="0"/>
                    </a:moveTo>
                    <a:cubicBezTo>
                      <a:pt x="16" y="18"/>
                      <a:pt x="25" y="47"/>
                      <a:pt x="15" y="57"/>
                    </a:cubicBezTo>
                    <a:cubicBezTo>
                      <a:pt x="0" y="51"/>
                      <a:pt x="12" y="17"/>
                      <a:pt x="8" y="0"/>
                    </a:cubicBezTo>
                    <a:cubicBezTo>
                      <a:pt x="12" y="0"/>
                      <a:pt x="15" y="0"/>
                      <a:pt x="19" y="0"/>
                    </a:cubicBezTo>
                    <a:close/>
                    <a:moveTo>
                      <a:pt x="15" y="55"/>
                    </a:moveTo>
                    <a:cubicBezTo>
                      <a:pt x="20" y="42"/>
                      <a:pt x="15" y="19"/>
                      <a:pt x="17" y="2"/>
                    </a:cubicBezTo>
                    <a:cubicBezTo>
                      <a:pt x="15" y="2"/>
                      <a:pt x="12" y="2"/>
                      <a:pt x="10" y="2"/>
                    </a:cubicBezTo>
                    <a:cubicBezTo>
                      <a:pt x="13" y="18"/>
                      <a:pt x="4" y="46"/>
                      <a:pt x="15" y="55"/>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611" name="Freeform 661"/>
              <p:cNvSpPr>
                <a:spLocks/>
              </p:cNvSpPr>
              <p:nvPr/>
            </p:nvSpPr>
            <p:spPr bwMode="auto">
              <a:xfrm>
                <a:off x="581" y="2266"/>
                <a:ext cx="43" cy="48"/>
              </a:xfrm>
              <a:custGeom>
                <a:avLst/>
                <a:gdLst>
                  <a:gd name="T0" fmla="*/ 84 w 26"/>
                  <a:gd name="T1" fmla="*/ 115 h 31"/>
                  <a:gd name="T2" fmla="*/ 117 w 26"/>
                  <a:gd name="T3" fmla="*/ 0 h 31"/>
                  <a:gd name="T4" fmla="*/ 50 w 26"/>
                  <a:gd name="T5" fmla="*/ 74 h 31"/>
                  <a:gd name="T6" fmla="*/ 84 w 26"/>
                  <a:gd name="T7" fmla="*/ 108 h 31"/>
                  <a:gd name="T8" fmla="*/ 84 w 26"/>
                  <a:gd name="T9" fmla="*/ 115 h 31"/>
                  <a:gd name="T10" fmla="*/ 0 60000 65536"/>
                  <a:gd name="T11" fmla="*/ 0 60000 65536"/>
                  <a:gd name="T12" fmla="*/ 0 60000 65536"/>
                  <a:gd name="T13" fmla="*/ 0 60000 65536"/>
                  <a:gd name="T14" fmla="*/ 0 60000 65536"/>
                  <a:gd name="T15" fmla="*/ 0 w 26"/>
                  <a:gd name="T16" fmla="*/ 0 h 31"/>
                  <a:gd name="T17" fmla="*/ 26 w 26"/>
                  <a:gd name="T18" fmla="*/ 31 h 31"/>
                </a:gdLst>
                <a:ahLst/>
                <a:cxnLst>
                  <a:cxn ang="T10">
                    <a:pos x="T0" y="T1"/>
                  </a:cxn>
                  <a:cxn ang="T11">
                    <a:pos x="T2" y="T3"/>
                  </a:cxn>
                  <a:cxn ang="T12">
                    <a:pos x="T4" y="T5"/>
                  </a:cxn>
                  <a:cxn ang="T13">
                    <a:pos x="T6" y="T7"/>
                  </a:cxn>
                  <a:cxn ang="T14">
                    <a:pos x="T8" y="T9"/>
                  </a:cxn>
                </a:cxnLst>
                <a:rect l="T15" t="T16" r="T17" b="T18"/>
                <a:pathLst>
                  <a:path w="26" h="31">
                    <a:moveTo>
                      <a:pt x="19" y="31"/>
                    </a:moveTo>
                    <a:cubicBezTo>
                      <a:pt x="0" y="24"/>
                      <a:pt x="15" y="7"/>
                      <a:pt x="26" y="0"/>
                    </a:cubicBezTo>
                    <a:cubicBezTo>
                      <a:pt x="22" y="8"/>
                      <a:pt x="14" y="12"/>
                      <a:pt x="11" y="20"/>
                    </a:cubicBezTo>
                    <a:cubicBezTo>
                      <a:pt x="13" y="24"/>
                      <a:pt x="16" y="27"/>
                      <a:pt x="19" y="29"/>
                    </a:cubicBezTo>
                    <a:cubicBezTo>
                      <a:pt x="19" y="30"/>
                      <a:pt x="19" y="31"/>
                      <a:pt x="19" y="3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12" name="Freeform 662"/>
              <p:cNvSpPr>
                <a:spLocks/>
              </p:cNvSpPr>
              <p:nvPr/>
            </p:nvSpPr>
            <p:spPr bwMode="auto">
              <a:xfrm>
                <a:off x="621" y="2318"/>
                <a:ext cx="27" cy="23"/>
              </a:xfrm>
              <a:custGeom>
                <a:avLst/>
                <a:gdLst>
                  <a:gd name="T0" fmla="*/ 0 w 16"/>
                  <a:gd name="T1" fmla="*/ 48 h 15"/>
                  <a:gd name="T2" fmla="*/ 62 w 16"/>
                  <a:gd name="T3" fmla="*/ 0 h 15"/>
                  <a:gd name="T4" fmla="*/ 78 w 16"/>
                  <a:gd name="T5" fmla="*/ 0 h 15"/>
                  <a:gd name="T6" fmla="*/ 0 w 16"/>
                  <a:gd name="T7" fmla="*/ 54 h 15"/>
                  <a:gd name="T8" fmla="*/ 0 w 16"/>
                  <a:gd name="T9" fmla="*/ 48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0" y="13"/>
                    </a:moveTo>
                    <a:cubicBezTo>
                      <a:pt x="5" y="9"/>
                      <a:pt x="10" y="5"/>
                      <a:pt x="13" y="0"/>
                    </a:cubicBezTo>
                    <a:cubicBezTo>
                      <a:pt x="14" y="0"/>
                      <a:pt x="15" y="0"/>
                      <a:pt x="16" y="0"/>
                    </a:cubicBezTo>
                    <a:cubicBezTo>
                      <a:pt x="11" y="6"/>
                      <a:pt x="6" y="11"/>
                      <a:pt x="0" y="15"/>
                    </a:cubicBezTo>
                    <a:cubicBezTo>
                      <a:pt x="0" y="15"/>
                      <a:pt x="0" y="14"/>
                      <a:pt x="0" y="1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13" name="Freeform 663"/>
              <p:cNvSpPr>
                <a:spLocks/>
              </p:cNvSpPr>
              <p:nvPr/>
            </p:nvSpPr>
            <p:spPr bwMode="auto">
              <a:xfrm>
                <a:off x="676" y="2224"/>
                <a:ext cx="19" cy="22"/>
              </a:xfrm>
              <a:custGeom>
                <a:avLst/>
                <a:gdLst>
                  <a:gd name="T0" fmla="*/ 0 w 12"/>
                  <a:gd name="T1" fmla="*/ 0 h 14"/>
                  <a:gd name="T2" fmla="*/ 47 w 12"/>
                  <a:gd name="T3" fmla="*/ 55 h 14"/>
                  <a:gd name="T4" fmla="*/ 0 w 12"/>
                  <a:gd name="T5" fmla="*/ 13 h 14"/>
                  <a:gd name="T6" fmla="*/ 0 w 12"/>
                  <a:gd name="T7" fmla="*/ 0 h 14"/>
                  <a:gd name="T8" fmla="*/ 0 60000 65536"/>
                  <a:gd name="T9" fmla="*/ 0 60000 65536"/>
                  <a:gd name="T10" fmla="*/ 0 60000 65536"/>
                  <a:gd name="T11" fmla="*/ 0 60000 65536"/>
                  <a:gd name="T12" fmla="*/ 0 w 12"/>
                  <a:gd name="T13" fmla="*/ 0 h 14"/>
                  <a:gd name="T14" fmla="*/ 12 w 12"/>
                  <a:gd name="T15" fmla="*/ 14 h 14"/>
                </a:gdLst>
                <a:ahLst/>
                <a:cxnLst>
                  <a:cxn ang="T8">
                    <a:pos x="T0" y="T1"/>
                  </a:cxn>
                  <a:cxn ang="T9">
                    <a:pos x="T2" y="T3"/>
                  </a:cxn>
                  <a:cxn ang="T10">
                    <a:pos x="T4" y="T5"/>
                  </a:cxn>
                  <a:cxn ang="T11">
                    <a:pos x="T6" y="T7"/>
                  </a:cxn>
                </a:cxnLst>
                <a:rect l="T12" t="T13" r="T14" b="T15"/>
                <a:pathLst>
                  <a:path w="12" h="14">
                    <a:moveTo>
                      <a:pt x="0" y="0"/>
                    </a:moveTo>
                    <a:cubicBezTo>
                      <a:pt x="5" y="4"/>
                      <a:pt x="11" y="6"/>
                      <a:pt x="12" y="14"/>
                    </a:cubicBezTo>
                    <a:cubicBezTo>
                      <a:pt x="7" y="10"/>
                      <a:pt x="6" y="5"/>
                      <a:pt x="0" y="3"/>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14" name="Freeform 664"/>
              <p:cNvSpPr>
                <a:spLocks/>
              </p:cNvSpPr>
              <p:nvPr/>
            </p:nvSpPr>
            <p:spPr bwMode="auto">
              <a:xfrm>
                <a:off x="613" y="2220"/>
                <a:ext cx="63" cy="46"/>
              </a:xfrm>
              <a:custGeom>
                <a:avLst/>
                <a:gdLst>
                  <a:gd name="T0" fmla="*/ 33 w 38"/>
                  <a:gd name="T1" fmla="*/ 109 h 30"/>
                  <a:gd name="T2" fmla="*/ 172 w 38"/>
                  <a:gd name="T3" fmla="*/ 12 h 30"/>
                  <a:gd name="T4" fmla="*/ 172 w 38"/>
                  <a:gd name="T5" fmla="*/ 21 h 30"/>
                  <a:gd name="T6" fmla="*/ 41 w 38"/>
                  <a:gd name="T7" fmla="*/ 21 h 30"/>
                  <a:gd name="T8" fmla="*/ 33 w 38"/>
                  <a:gd name="T9" fmla="*/ 109 h 30"/>
                  <a:gd name="T10" fmla="*/ 0 60000 65536"/>
                  <a:gd name="T11" fmla="*/ 0 60000 65536"/>
                  <a:gd name="T12" fmla="*/ 0 60000 65536"/>
                  <a:gd name="T13" fmla="*/ 0 60000 65536"/>
                  <a:gd name="T14" fmla="*/ 0 60000 65536"/>
                  <a:gd name="T15" fmla="*/ 0 w 38"/>
                  <a:gd name="T16" fmla="*/ 0 h 30"/>
                  <a:gd name="T17" fmla="*/ 38 w 38"/>
                  <a:gd name="T18" fmla="*/ 30 h 30"/>
                </a:gdLst>
                <a:ahLst/>
                <a:cxnLst>
                  <a:cxn ang="T10">
                    <a:pos x="T0" y="T1"/>
                  </a:cxn>
                  <a:cxn ang="T11">
                    <a:pos x="T2" y="T3"/>
                  </a:cxn>
                  <a:cxn ang="T12">
                    <a:pos x="T4" y="T5"/>
                  </a:cxn>
                  <a:cxn ang="T13">
                    <a:pos x="T6" y="T7"/>
                  </a:cxn>
                  <a:cxn ang="T14">
                    <a:pos x="T8" y="T9"/>
                  </a:cxn>
                </a:cxnLst>
                <a:rect l="T15" t="T16" r="T17" b="T18"/>
                <a:pathLst>
                  <a:path w="38" h="30">
                    <a:moveTo>
                      <a:pt x="7" y="30"/>
                    </a:moveTo>
                    <a:cubicBezTo>
                      <a:pt x="0" y="4"/>
                      <a:pt x="15" y="0"/>
                      <a:pt x="38" y="3"/>
                    </a:cubicBezTo>
                    <a:cubicBezTo>
                      <a:pt x="38" y="4"/>
                      <a:pt x="38" y="5"/>
                      <a:pt x="38" y="6"/>
                    </a:cubicBezTo>
                    <a:cubicBezTo>
                      <a:pt x="29" y="6"/>
                      <a:pt x="19" y="6"/>
                      <a:pt x="9" y="6"/>
                    </a:cubicBezTo>
                    <a:cubicBezTo>
                      <a:pt x="8" y="13"/>
                      <a:pt x="12" y="26"/>
                      <a:pt x="7" y="30"/>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615" name="Freeform 665"/>
              <p:cNvSpPr>
                <a:spLocks/>
              </p:cNvSpPr>
              <p:nvPr/>
            </p:nvSpPr>
            <p:spPr bwMode="auto">
              <a:xfrm>
                <a:off x="1138" y="2232"/>
                <a:ext cx="18" cy="17"/>
              </a:xfrm>
              <a:custGeom>
                <a:avLst/>
                <a:gdLst>
                  <a:gd name="T0" fmla="*/ 0 w 11"/>
                  <a:gd name="T1" fmla="*/ 40 h 11"/>
                  <a:gd name="T2" fmla="*/ 47 w 11"/>
                  <a:gd name="T3" fmla="*/ 0 h 11"/>
                  <a:gd name="T4" fmla="*/ 47 w 11"/>
                  <a:gd name="T5" fmla="*/ 8 h 11"/>
                  <a:gd name="T6" fmla="*/ 8 w 11"/>
                  <a:gd name="T7" fmla="*/ 40 h 11"/>
                  <a:gd name="T8" fmla="*/ 0 w 11"/>
                  <a:gd name="T9" fmla="*/ 4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11"/>
                    </a:moveTo>
                    <a:cubicBezTo>
                      <a:pt x="3" y="6"/>
                      <a:pt x="6" y="3"/>
                      <a:pt x="11" y="0"/>
                    </a:cubicBezTo>
                    <a:cubicBezTo>
                      <a:pt x="11" y="1"/>
                      <a:pt x="11" y="1"/>
                      <a:pt x="11" y="2"/>
                    </a:cubicBezTo>
                    <a:cubicBezTo>
                      <a:pt x="7" y="4"/>
                      <a:pt x="4" y="7"/>
                      <a:pt x="2" y="11"/>
                    </a:cubicBezTo>
                    <a:cubicBezTo>
                      <a:pt x="1" y="11"/>
                      <a:pt x="1" y="11"/>
                      <a:pt x="0" y="1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16" name="Freeform 666"/>
              <p:cNvSpPr>
                <a:spLocks/>
              </p:cNvSpPr>
              <p:nvPr/>
            </p:nvSpPr>
            <p:spPr bwMode="auto">
              <a:xfrm>
                <a:off x="1039" y="2349"/>
                <a:ext cx="18" cy="17"/>
              </a:xfrm>
              <a:custGeom>
                <a:avLst/>
                <a:gdLst>
                  <a:gd name="T0" fmla="*/ 0 w 11"/>
                  <a:gd name="T1" fmla="*/ 0 h 11"/>
                  <a:gd name="T2" fmla="*/ 8 w 11"/>
                  <a:gd name="T3" fmla="*/ 0 h 11"/>
                  <a:gd name="T4" fmla="*/ 47 w 11"/>
                  <a:gd name="T5" fmla="*/ 34 h 11"/>
                  <a:gd name="T6" fmla="*/ 47 w 11"/>
                  <a:gd name="T7" fmla="*/ 40 h 11"/>
                  <a:gd name="T8" fmla="*/ 0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0"/>
                    </a:moveTo>
                    <a:cubicBezTo>
                      <a:pt x="1" y="0"/>
                      <a:pt x="1" y="0"/>
                      <a:pt x="2" y="0"/>
                    </a:cubicBezTo>
                    <a:cubicBezTo>
                      <a:pt x="4" y="4"/>
                      <a:pt x="7" y="7"/>
                      <a:pt x="11" y="9"/>
                    </a:cubicBezTo>
                    <a:cubicBezTo>
                      <a:pt x="11" y="9"/>
                      <a:pt x="11" y="10"/>
                      <a:pt x="11" y="11"/>
                    </a:cubicBezTo>
                    <a:cubicBezTo>
                      <a:pt x="6" y="8"/>
                      <a:pt x="3" y="4"/>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17" name="Freeform 667"/>
              <p:cNvSpPr>
                <a:spLocks/>
              </p:cNvSpPr>
              <p:nvPr/>
            </p:nvSpPr>
            <p:spPr bwMode="auto">
              <a:xfrm>
                <a:off x="1090" y="2327"/>
                <a:ext cx="26" cy="25"/>
              </a:xfrm>
              <a:custGeom>
                <a:avLst/>
                <a:gdLst>
                  <a:gd name="T0" fmla="*/ 0 w 16"/>
                  <a:gd name="T1" fmla="*/ 53 h 16"/>
                  <a:gd name="T2" fmla="*/ 55 w 16"/>
                  <a:gd name="T3" fmla="*/ 0 h 16"/>
                  <a:gd name="T4" fmla="*/ 68 w 16"/>
                  <a:gd name="T5" fmla="*/ 0 h 16"/>
                  <a:gd name="T6" fmla="*/ 0 w 16"/>
                  <a:gd name="T7" fmla="*/ 61 h 16"/>
                  <a:gd name="T8" fmla="*/ 0 w 16"/>
                  <a:gd name="T9" fmla="*/ 53 h 16"/>
                  <a:gd name="T10" fmla="*/ 0 60000 65536"/>
                  <a:gd name="T11" fmla="*/ 0 60000 65536"/>
                  <a:gd name="T12" fmla="*/ 0 60000 65536"/>
                  <a:gd name="T13" fmla="*/ 0 60000 65536"/>
                  <a:gd name="T14" fmla="*/ 0 60000 65536"/>
                  <a:gd name="T15" fmla="*/ 0 w 16"/>
                  <a:gd name="T16" fmla="*/ 0 h 16"/>
                  <a:gd name="T17" fmla="*/ 16 w 16"/>
                  <a:gd name="T18" fmla="*/ 16 h 16"/>
                </a:gdLst>
                <a:ahLst/>
                <a:cxnLst>
                  <a:cxn ang="T10">
                    <a:pos x="T0" y="T1"/>
                  </a:cxn>
                  <a:cxn ang="T11">
                    <a:pos x="T2" y="T3"/>
                  </a:cxn>
                  <a:cxn ang="T12">
                    <a:pos x="T4" y="T5"/>
                  </a:cxn>
                  <a:cxn ang="T13">
                    <a:pos x="T6" y="T7"/>
                  </a:cxn>
                  <a:cxn ang="T14">
                    <a:pos x="T8" y="T9"/>
                  </a:cxn>
                </a:cxnLst>
                <a:rect l="T15" t="T16" r="T17" b="T18"/>
                <a:pathLst>
                  <a:path w="16" h="16">
                    <a:moveTo>
                      <a:pt x="0" y="14"/>
                    </a:moveTo>
                    <a:cubicBezTo>
                      <a:pt x="3" y="8"/>
                      <a:pt x="11" y="7"/>
                      <a:pt x="13" y="0"/>
                    </a:cubicBezTo>
                    <a:cubicBezTo>
                      <a:pt x="14" y="0"/>
                      <a:pt x="15" y="0"/>
                      <a:pt x="16" y="0"/>
                    </a:cubicBezTo>
                    <a:cubicBezTo>
                      <a:pt x="11" y="6"/>
                      <a:pt x="6" y="12"/>
                      <a:pt x="0" y="16"/>
                    </a:cubicBezTo>
                    <a:cubicBezTo>
                      <a:pt x="0" y="15"/>
                      <a:pt x="0" y="14"/>
                      <a:pt x="0" y="14"/>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18" name="Freeform 668"/>
              <p:cNvSpPr>
                <a:spLocks/>
              </p:cNvSpPr>
              <p:nvPr/>
            </p:nvSpPr>
            <p:spPr bwMode="auto">
              <a:xfrm>
                <a:off x="1174" y="2321"/>
                <a:ext cx="18" cy="17"/>
              </a:xfrm>
              <a:custGeom>
                <a:avLst/>
                <a:gdLst>
                  <a:gd name="T0" fmla="*/ 0 w 11"/>
                  <a:gd name="T1" fmla="*/ 34 h 11"/>
                  <a:gd name="T2" fmla="*/ 41 w 11"/>
                  <a:gd name="T3" fmla="*/ 0 h 11"/>
                  <a:gd name="T4" fmla="*/ 47 w 11"/>
                  <a:gd name="T5" fmla="*/ 0 h 11"/>
                  <a:gd name="T6" fmla="*/ 0 w 11"/>
                  <a:gd name="T7" fmla="*/ 40 h 11"/>
                  <a:gd name="T8" fmla="*/ 0 w 11"/>
                  <a:gd name="T9" fmla="*/ 34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9"/>
                    </a:moveTo>
                    <a:cubicBezTo>
                      <a:pt x="4" y="7"/>
                      <a:pt x="7" y="4"/>
                      <a:pt x="9" y="0"/>
                    </a:cubicBezTo>
                    <a:cubicBezTo>
                      <a:pt x="10" y="0"/>
                      <a:pt x="11" y="0"/>
                      <a:pt x="11" y="0"/>
                    </a:cubicBezTo>
                    <a:cubicBezTo>
                      <a:pt x="9" y="5"/>
                      <a:pt x="5" y="8"/>
                      <a:pt x="0" y="11"/>
                    </a:cubicBezTo>
                    <a:cubicBezTo>
                      <a:pt x="0" y="10"/>
                      <a:pt x="0" y="10"/>
                      <a:pt x="0" y="9"/>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19" name="Freeform 669"/>
              <p:cNvSpPr>
                <a:spLocks/>
              </p:cNvSpPr>
              <p:nvPr/>
            </p:nvSpPr>
            <p:spPr bwMode="auto">
              <a:xfrm>
                <a:off x="1197" y="2252"/>
                <a:ext cx="55" cy="53"/>
              </a:xfrm>
              <a:custGeom>
                <a:avLst/>
                <a:gdLst>
                  <a:gd name="T0" fmla="*/ 0 w 33"/>
                  <a:gd name="T1" fmla="*/ 0 h 34"/>
                  <a:gd name="T2" fmla="*/ 153 w 33"/>
                  <a:gd name="T3" fmla="*/ 129 h 34"/>
                  <a:gd name="T4" fmla="*/ 145 w 33"/>
                  <a:gd name="T5" fmla="*/ 129 h 34"/>
                  <a:gd name="T6" fmla="*/ 0 w 33"/>
                  <a:gd name="T7" fmla="*/ 12 h 34"/>
                  <a:gd name="T8" fmla="*/ 0 w 33"/>
                  <a:gd name="T9" fmla="*/ 0 h 34"/>
                  <a:gd name="T10" fmla="*/ 0 60000 65536"/>
                  <a:gd name="T11" fmla="*/ 0 60000 65536"/>
                  <a:gd name="T12" fmla="*/ 0 60000 65536"/>
                  <a:gd name="T13" fmla="*/ 0 60000 65536"/>
                  <a:gd name="T14" fmla="*/ 0 60000 65536"/>
                  <a:gd name="T15" fmla="*/ 0 w 33"/>
                  <a:gd name="T16" fmla="*/ 0 h 34"/>
                  <a:gd name="T17" fmla="*/ 33 w 33"/>
                  <a:gd name="T18" fmla="*/ 34 h 34"/>
                </a:gdLst>
                <a:ahLst/>
                <a:cxnLst>
                  <a:cxn ang="T10">
                    <a:pos x="T0" y="T1"/>
                  </a:cxn>
                  <a:cxn ang="T11">
                    <a:pos x="T2" y="T3"/>
                  </a:cxn>
                  <a:cxn ang="T12">
                    <a:pos x="T4" y="T5"/>
                  </a:cxn>
                  <a:cxn ang="T13">
                    <a:pos x="T6" y="T7"/>
                  </a:cxn>
                  <a:cxn ang="T14">
                    <a:pos x="T8" y="T9"/>
                  </a:cxn>
                </a:cxnLst>
                <a:rect l="T15" t="T16" r="T17" b="T18"/>
                <a:pathLst>
                  <a:path w="33" h="34">
                    <a:moveTo>
                      <a:pt x="0" y="0"/>
                    </a:moveTo>
                    <a:cubicBezTo>
                      <a:pt x="12" y="10"/>
                      <a:pt x="23" y="22"/>
                      <a:pt x="33" y="34"/>
                    </a:cubicBezTo>
                    <a:cubicBezTo>
                      <a:pt x="32" y="34"/>
                      <a:pt x="32" y="34"/>
                      <a:pt x="31" y="34"/>
                    </a:cubicBezTo>
                    <a:cubicBezTo>
                      <a:pt x="21" y="22"/>
                      <a:pt x="11" y="12"/>
                      <a:pt x="0" y="3"/>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20" name="Freeform 670"/>
              <p:cNvSpPr>
                <a:spLocks/>
              </p:cNvSpPr>
              <p:nvPr/>
            </p:nvSpPr>
            <p:spPr bwMode="auto">
              <a:xfrm>
                <a:off x="1156" y="2220"/>
                <a:ext cx="41" cy="36"/>
              </a:xfrm>
              <a:custGeom>
                <a:avLst/>
                <a:gdLst>
                  <a:gd name="T0" fmla="*/ 0 w 25"/>
                  <a:gd name="T1" fmla="*/ 27 h 24"/>
                  <a:gd name="T2" fmla="*/ 97 w 25"/>
                  <a:gd name="T3" fmla="*/ 12 h 24"/>
                  <a:gd name="T4" fmla="*/ 110 w 25"/>
                  <a:gd name="T5" fmla="*/ 72 h 24"/>
                  <a:gd name="T6" fmla="*/ 110 w 25"/>
                  <a:gd name="T7" fmla="*/ 81 h 24"/>
                  <a:gd name="T8" fmla="*/ 89 w 25"/>
                  <a:gd name="T9" fmla="*/ 21 h 24"/>
                  <a:gd name="T10" fmla="*/ 0 w 25"/>
                  <a:gd name="T11" fmla="*/ 33 h 24"/>
                  <a:gd name="T12" fmla="*/ 0 w 25"/>
                  <a:gd name="T13" fmla="*/ 27 h 24"/>
                  <a:gd name="T14" fmla="*/ 0 60000 65536"/>
                  <a:gd name="T15" fmla="*/ 0 60000 65536"/>
                  <a:gd name="T16" fmla="*/ 0 60000 65536"/>
                  <a:gd name="T17" fmla="*/ 0 60000 65536"/>
                  <a:gd name="T18" fmla="*/ 0 60000 65536"/>
                  <a:gd name="T19" fmla="*/ 0 60000 65536"/>
                  <a:gd name="T20" fmla="*/ 0 60000 65536"/>
                  <a:gd name="T21" fmla="*/ 0 w 25"/>
                  <a:gd name="T22" fmla="*/ 0 h 24"/>
                  <a:gd name="T23" fmla="*/ 25 w 25"/>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4">
                    <a:moveTo>
                      <a:pt x="0" y="8"/>
                    </a:moveTo>
                    <a:cubicBezTo>
                      <a:pt x="1" y="0"/>
                      <a:pt x="15" y="5"/>
                      <a:pt x="22" y="3"/>
                    </a:cubicBezTo>
                    <a:cubicBezTo>
                      <a:pt x="23" y="10"/>
                      <a:pt x="21" y="18"/>
                      <a:pt x="25" y="21"/>
                    </a:cubicBezTo>
                    <a:cubicBezTo>
                      <a:pt x="25" y="22"/>
                      <a:pt x="25" y="23"/>
                      <a:pt x="25" y="24"/>
                    </a:cubicBezTo>
                    <a:cubicBezTo>
                      <a:pt x="18" y="23"/>
                      <a:pt x="21" y="12"/>
                      <a:pt x="20" y="6"/>
                    </a:cubicBezTo>
                    <a:cubicBezTo>
                      <a:pt x="11" y="5"/>
                      <a:pt x="4" y="6"/>
                      <a:pt x="0" y="10"/>
                    </a:cubicBezTo>
                    <a:cubicBezTo>
                      <a:pt x="0" y="9"/>
                      <a:pt x="0" y="9"/>
                      <a:pt x="0" y="8"/>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21" name="Freeform 671"/>
              <p:cNvSpPr>
                <a:spLocks/>
              </p:cNvSpPr>
              <p:nvPr/>
            </p:nvSpPr>
            <p:spPr bwMode="auto">
              <a:xfrm>
                <a:off x="643" y="2246"/>
                <a:ext cx="61" cy="72"/>
              </a:xfrm>
              <a:custGeom>
                <a:avLst/>
                <a:gdLst>
                  <a:gd name="T0" fmla="*/ 143 w 37"/>
                  <a:gd name="T1" fmla="*/ 0 h 47"/>
                  <a:gd name="T2" fmla="*/ 152 w 37"/>
                  <a:gd name="T3" fmla="*/ 158 h 47"/>
                  <a:gd name="T4" fmla="*/ 13 w 37"/>
                  <a:gd name="T5" fmla="*/ 169 h 47"/>
                  <a:gd name="T6" fmla="*/ 0 w 37"/>
                  <a:gd name="T7" fmla="*/ 169 h 47"/>
                  <a:gd name="T8" fmla="*/ 143 w 37"/>
                  <a:gd name="T9" fmla="*/ 150 h 47"/>
                  <a:gd name="T10" fmla="*/ 143 w 37"/>
                  <a:gd name="T11" fmla="*/ 0 h 47"/>
                  <a:gd name="T12" fmla="*/ 0 60000 65536"/>
                  <a:gd name="T13" fmla="*/ 0 60000 65536"/>
                  <a:gd name="T14" fmla="*/ 0 60000 65536"/>
                  <a:gd name="T15" fmla="*/ 0 60000 65536"/>
                  <a:gd name="T16" fmla="*/ 0 60000 65536"/>
                  <a:gd name="T17" fmla="*/ 0 60000 65536"/>
                  <a:gd name="T18" fmla="*/ 0 w 37"/>
                  <a:gd name="T19" fmla="*/ 0 h 47"/>
                  <a:gd name="T20" fmla="*/ 37 w 37"/>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7" h="47">
                    <a:moveTo>
                      <a:pt x="32" y="0"/>
                    </a:moveTo>
                    <a:cubicBezTo>
                      <a:pt x="37" y="10"/>
                      <a:pt x="32" y="30"/>
                      <a:pt x="34" y="44"/>
                    </a:cubicBezTo>
                    <a:cubicBezTo>
                      <a:pt x="24" y="45"/>
                      <a:pt x="9" y="42"/>
                      <a:pt x="3" y="47"/>
                    </a:cubicBezTo>
                    <a:cubicBezTo>
                      <a:pt x="2" y="47"/>
                      <a:pt x="1" y="47"/>
                      <a:pt x="0" y="47"/>
                    </a:cubicBezTo>
                    <a:cubicBezTo>
                      <a:pt x="3" y="38"/>
                      <a:pt x="21" y="44"/>
                      <a:pt x="32" y="42"/>
                    </a:cubicBezTo>
                    <a:cubicBezTo>
                      <a:pt x="32" y="28"/>
                      <a:pt x="32" y="14"/>
                      <a:pt x="32"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22" name="Freeform 672"/>
              <p:cNvSpPr>
                <a:spLocks/>
              </p:cNvSpPr>
              <p:nvPr/>
            </p:nvSpPr>
            <p:spPr bwMode="auto">
              <a:xfrm>
                <a:off x="613" y="2311"/>
                <a:ext cx="11" cy="39"/>
              </a:xfrm>
              <a:custGeom>
                <a:avLst/>
                <a:gdLst>
                  <a:gd name="T0" fmla="*/ 0 w 7"/>
                  <a:gd name="T1" fmla="*/ 8 h 26"/>
                  <a:gd name="T2" fmla="*/ 0 w 7"/>
                  <a:gd name="T3" fmla="*/ 0 h 26"/>
                  <a:gd name="T4" fmla="*/ 20 w 7"/>
                  <a:gd name="T5" fmla="*/ 60 h 26"/>
                  <a:gd name="T6" fmla="*/ 20 w 7"/>
                  <a:gd name="T7" fmla="*/ 68 h 26"/>
                  <a:gd name="T8" fmla="*/ 0 w 7"/>
                  <a:gd name="T9" fmla="*/ 8 h 26"/>
                  <a:gd name="T10" fmla="*/ 0 60000 65536"/>
                  <a:gd name="T11" fmla="*/ 0 60000 65536"/>
                  <a:gd name="T12" fmla="*/ 0 60000 65536"/>
                  <a:gd name="T13" fmla="*/ 0 60000 65536"/>
                  <a:gd name="T14" fmla="*/ 0 60000 65536"/>
                  <a:gd name="T15" fmla="*/ 0 w 7"/>
                  <a:gd name="T16" fmla="*/ 0 h 26"/>
                  <a:gd name="T17" fmla="*/ 7 w 7"/>
                  <a:gd name="T18" fmla="*/ 26 h 26"/>
                </a:gdLst>
                <a:ahLst/>
                <a:cxnLst>
                  <a:cxn ang="T10">
                    <a:pos x="T0" y="T1"/>
                  </a:cxn>
                  <a:cxn ang="T11">
                    <a:pos x="T2" y="T3"/>
                  </a:cxn>
                  <a:cxn ang="T12">
                    <a:pos x="T4" y="T5"/>
                  </a:cxn>
                  <a:cxn ang="T13">
                    <a:pos x="T6" y="T7"/>
                  </a:cxn>
                  <a:cxn ang="T14">
                    <a:pos x="T8" y="T9"/>
                  </a:cxn>
                </a:cxnLst>
                <a:rect l="T15" t="T16" r="T17" b="T18"/>
                <a:pathLst>
                  <a:path w="7" h="26">
                    <a:moveTo>
                      <a:pt x="0" y="2"/>
                    </a:moveTo>
                    <a:cubicBezTo>
                      <a:pt x="0" y="2"/>
                      <a:pt x="0" y="1"/>
                      <a:pt x="0" y="0"/>
                    </a:cubicBezTo>
                    <a:cubicBezTo>
                      <a:pt x="7" y="1"/>
                      <a:pt x="4" y="11"/>
                      <a:pt x="5" y="18"/>
                    </a:cubicBezTo>
                    <a:cubicBezTo>
                      <a:pt x="5" y="19"/>
                      <a:pt x="5" y="20"/>
                      <a:pt x="5" y="20"/>
                    </a:cubicBezTo>
                    <a:cubicBezTo>
                      <a:pt x="0" y="26"/>
                      <a:pt x="5" y="4"/>
                      <a:pt x="0" y="2"/>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623" name="Freeform 673"/>
              <p:cNvSpPr>
                <a:spLocks/>
              </p:cNvSpPr>
              <p:nvPr/>
            </p:nvSpPr>
            <p:spPr bwMode="auto">
              <a:xfrm>
                <a:off x="1189" y="2305"/>
                <a:ext cx="63" cy="16"/>
              </a:xfrm>
              <a:custGeom>
                <a:avLst/>
                <a:gdLst>
                  <a:gd name="T0" fmla="*/ 164 w 38"/>
                  <a:gd name="T1" fmla="*/ 0 h 11"/>
                  <a:gd name="T2" fmla="*/ 172 w 38"/>
                  <a:gd name="T3" fmla="*/ 0 h 11"/>
                  <a:gd name="T4" fmla="*/ 172 w 38"/>
                  <a:gd name="T5" fmla="*/ 28 h 11"/>
                  <a:gd name="T6" fmla="*/ 8 w 38"/>
                  <a:gd name="T7" fmla="*/ 33 h 11"/>
                  <a:gd name="T8" fmla="*/ 0 w 38"/>
                  <a:gd name="T9" fmla="*/ 33 h 11"/>
                  <a:gd name="T10" fmla="*/ 164 w 38"/>
                  <a:gd name="T11" fmla="*/ 19 h 11"/>
                  <a:gd name="T12" fmla="*/ 164 w 38"/>
                  <a:gd name="T13" fmla="*/ 0 h 11"/>
                  <a:gd name="T14" fmla="*/ 0 60000 65536"/>
                  <a:gd name="T15" fmla="*/ 0 60000 65536"/>
                  <a:gd name="T16" fmla="*/ 0 60000 65536"/>
                  <a:gd name="T17" fmla="*/ 0 60000 65536"/>
                  <a:gd name="T18" fmla="*/ 0 60000 65536"/>
                  <a:gd name="T19" fmla="*/ 0 60000 65536"/>
                  <a:gd name="T20" fmla="*/ 0 60000 65536"/>
                  <a:gd name="T21" fmla="*/ 0 w 38"/>
                  <a:gd name="T22" fmla="*/ 0 h 11"/>
                  <a:gd name="T23" fmla="*/ 38 w 38"/>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1">
                    <a:moveTo>
                      <a:pt x="36" y="0"/>
                    </a:moveTo>
                    <a:cubicBezTo>
                      <a:pt x="37" y="0"/>
                      <a:pt x="37" y="0"/>
                      <a:pt x="38" y="0"/>
                    </a:cubicBezTo>
                    <a:cubicBezTo>
                      <a:pt x="38" y="3"/>
                      <a:pt x="38" y="6"/>
                      <a:pt x="38" y="9"/>
                    </a:cubicBezTo>
                    <a:cubicBezTo>
                      <a:pt x="27" y="10"/>
                      <a:pt x="10" y="6"/>
                      <a:pt x="2" y="11"/>
                    </a:cubicBezTo>
                    <a:cubicBezTo>
                      <a:pt x="2" y="11"/>
                      <a:pt x="1" y="11"/>
                      <a:pt x="0" y="11"/>
                    </a:cubicBezTo>
                    <a:cubicBezTo>
                      <a:pt x="5" y="2"/>
                      <a:pt x="25" y="8"/>
                      <a:pt x="36" y="6"/>
                    </a:cubicBezTo>
                    <a:cubicBezTo>
                      <a:pt x="36" y="4"/>
                      <a:pt x="36" y="2"/>
                      <a:pt x="36"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24" name="Freeform 674"/>
              <p:cNvSpPr>
                <a:spLocks/>
              </p:cNvSpPr>
              <p:nvPr/>
            </p:nvSpPr>
            <p:spPr bwMode="auto">
              <a:xfrm>
                <a:off x="1111" y="2309"/>
                <a:ext cx="63" cy="38"/>
              </a:xfrm>
              <a:custGeom>
                <a:avLst/>
                <a:gdLst>
                  <a:gd name="T0" fmla="*/ 0 w 38"/>
                  <a:gd name="T1" fmla="*/ 41 h 25"/>
                  <a:gd name="T2" fmla="*/ 172 w 38"/>
                  <a:gd name="T3" fmla="*/ 61 h 25"/>
                  <a:gd name="T4" fmla="*/ 172 w 38"/>
                  <a:gd name="T5" fmla="*/ 67 h 25"/>
                  <a:gd name="T6" fmla="*/ 13 w 38"/>
                  <a:gd name="T7" fmla="*/ 41 h 25"/>
                  <a:gd name="T8" fmla="*/ 0 w 38"/>
                  <a:gd name="T9" fmla="*/ 41 h 25"/>
                  <a:gd name="T10" fmla="*/ 0 60000 65536"/>
                  <a:gd name="T11" fmla="*/ 0 60000 65536"/>
                  <a:gd name="T12" fmla="*/ 0 60000 65536"/>
                  <a:gd name="T13" fmla="*/ 0 60000 65536"/>
                  <a:gd name="T14" fmla="*/ 0 60000 65536"/>
                  <a:gd name="T15" fmla="*/ 0 w 38"/>
                  <a:gd name="T16" fmla="*/ 0 h 25"/>
                  <a:gd name="T17" fmla="*/ 38 w 38"/>
                  <a:gd name="T18" fmla="*/ 25 h 25"/>
                </a:gdLst>
                <a:ahLst/>
                <a:cxnLst>
                  <a:cxn ang="T10">
                    <a:pos x="T0" y="T1"/>
                  </a:cxn>
                  <a:cxn ang="T11">
                    <a:pos x="T2" y="T3"/>
                  </a:cxn>
                  <a:cxn ang="T12">
                    <a:pos x="T4" y="T5"/>
                  </a:cxn>
                  <a:cxn ang="T13">
                    <a:pos x="T6" y="T7"/>
                  </a:cxn>
                  <a:cxn ang="T14">
                    <a:pos x="T8" y="T9"/>
                  </a:cxn>
                </a:cxnLst>
                <a:rect l="T15" t="T16" r="T17" b="T18"/>
                <a:pathLst>
                  <a:path w="38" h="25">
                    <a:moveTo>
                      <a:pt x="0" y="12"/>
                    </a:moveTo>
                    <a:cubicBezTo>
                      <a:pt x="11" y="0"/>
                      <a:pt x="18" y="25"/>
                      <a:pt x="38" y="17"/>
                    </a:cubicBezTo>
                    <a:cubicBezTo>
                      <a:pt x="38" y="18"/>
                      <a:pt x="38" y="18"/>
                      <a:pt x="38" y="19"/>
                    </a:cubicBezTo>
                    <a:cubicBezTo>
                      <a:pt x="19" y="25"/>
                      <a:pt x="12" y="9"/>
                      <a:pt x="3" y="12"/>
                    </a:cubicBezTo>
                    <a:cubicBezTo>
                      <a:pt x="2" y="12"/>
                      <a:pt x="1" y="12"/>
                      <a:pt x="0" y="1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25" name="Freeform 675"/>
              <p:cNvSpPr>
                <a:spLocks/>
              </p:cNvSpPr>
              <p:nvPr/>
            </p:nvSpPr>
            <p:spPr bwMode="auto">
              <a:xfrm>
                <a:off x="1052" y="2343"/>
                <a:ext cx="38" cy="23"/>
              </a:xfrm>
              <a:custGeom>
                <a:avLst/>
                <a:gdLst>
                  <a:gd name="T0" fmla="*/ 13 w 23"/>
                  <a:gd name="T1" fmla="*/ 48 h 15"/>
                  <a:gd name="T2" fmla="*/ 104 w 23"/>
                  <a:gd name="T3" fmla="*/ 14 h 15"/>
                  <a:gd name="T4" fmla="*/ 104 w 23"/>
                  <a:gd name="T5" fmla="*/ 21 h 15"/>
                  <a:gd name="T6" fmla="*/ 13 w 23"/>
                  <a:gd name="T7" fmla="*/ 54 h 15"/>
                  <a:gd name="T8" fmla="*/ 13 w 23"/>
                  <a:gd name="T9" fmla="*/ 48 h 15"/>
                  <a:gd name="T10" fmla="*/ 0 60000 65536"/>
                  <a:gd name="T11" fmla="*/ 0 60000 65536"/>
                  <a:gd name="T12" fmla="*/ 0 60000 65536"/>
                  <a:gd name="T13" fmla="*/ 0 60000 65536"/>
                  <a:gd name="T14" fmla="*/ 0 60000 65536"/>
                  <a:gd name="T15" fmla="*/ 0 w 23"/>
                  <a:gd name="T16" fmla="*/ 0 h 15"/>
                  <a:gd name="T17" fmla="*/ 23 w 23"/>
                  <a:gd name="T18" fmla="*/ 15 h 15"/>
                </a:gdLst>
                <a:ahLst/>
                <a:cxnLst>
                  <a:cxn ang="T10">
                    <a:pos x="T0" y="T1"/>
                  </a:cxn>
                  <a:cxn ang="T11">
                    <a:pos x="T2" y="T3"/>
                  </a:cxn>
                  <a:cxn ang="T12">
                    <a:pos x="T4" y="T5"/>
                  </a:cxn>
                  <a:cxn ang="T13">
                    <a:pos x="T6" y="T7"/>
                  </a:cxn>
                  <a:cxn ang="T14">
                    <a:pos x="T8" y="T9"/>
                  </a:cxn>
                </a:cxnLst>
                <a:rect l="T15" t="T16" r="T17" b="T18"/>
                <a:pathLst>
                  <a:path w="23" h="15">
                    <a:moveTo>
                      <a:pt x="3" y="13"/>
                    </a:moveTo>
                    <a:cubicBezTo>
                      <a:pt x="0" y="0"/>
                      <a:pt x="14" y="4"/>
                      <a:pt x="23" y="4"/>
                    </a:cubicBezTo>
                    <a:cubicBezTo>
                      <a:pt x="23" y="4"/>
                      <a:pt x="23" y="5"/>
                      <a:pt x="23" y="6"/>
                    </a:cubicBezTo>
                    <a:cubicBezTo>
                      <a:pt x="9" y="0"/>
                      <a:pt x="4" y="15"/>
                      <a:pt x="3" y="15"/>
                    </a:cubicBezTo>
                    <a:cubicBezTo>
                      <a:pt x="3" y="14"/>
                      <a:pt x="3" y="13"/>
                      <a:pt x="3" y="1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26" name="Freeform 676"/>
              <p:cNvSpPr>
                <a:spLocks/>
              </p:cNvSpPr>
              <p:nvPr/>
            </p:nvSpPr>
            <p:spPr bwMode="auto">
              <a:xfrm>
                <a:off x="1034" y="2249"/>
                <a:ext cx="107" cy="100"/>
              </a:xfrm>
              <a:custGeom>
                <a:avLst/>
                <a:gdLst>
                  <a:gd name="T0" fmla="*/ 290 w 65"/>
                  <a:gd name="T1" fmla="*/ 0 h 65"/>
                  <a:gd name="T2" fmla="*/ 222 w 65"/>
                  <a:gd name="T3" fmla="*/ 18 h 65"/>
                  <a:gd name="T4" fmla="*/ 201 w 65"/>
                  <a:gd name="T5" fmla="*/ 80 h 65"/>
                  <a:gd name="T6" fmla="*/ 21 w 65"/>
                  <a:gd name="T7" fmla="*/ 89 h 65"/>
                  <a:gd name="T8" fmla="*/ 21 w 65"/>
                  <a:gd name="T9" fmla="*/ 237 h 65"/>
                  <a:gd name="T10" fmla="*/ 13 w 65"/>
                  <a:gd name="T11" fmla="*/ 237 h 65"/>
                  <a:gd name="T12" fmla="*/ 21 w 65"/>
                  <a:gd name="T13" fmla="*/ 80 h 65"/>
                  <a:gd name="T14" fmla="*/ 193 w 65"/>
                  <a:gd name="T15" fmla="*/ 74 h 65"/>
                  <a:gd name="T16" fmla="*/ 209 w 65"/>
                  <a:gd name="T17" fmla="*/ 8 h 65"/>
                  <a:gd name="T18" fmla="*/ 281 w 65"/>
                  <a:gd name="T19" fmla="*/ 0 h 65"/>
                  <a:gd name="T20" fmla="*/ 290 w 65"/>
                  <a:gd name="T21" fmla="*/ 0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
                  <a:gd name="T34" fmla="*/ 0 h 65"/>
                  <a:gd name="T35" fmla="*/ 65 w 65"/>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 h="65">
                    <a:moveTo>
                      <a:pt x="65" y="0"/>
                    </a:moveTo>
                    <a:cubicBezTo>
                      <a:pt x="65" y="6"/>
                      <a:pt x="56" y="4"/>
                      <a:pt x="50" y="5"/>
                    </a:cubicBezTo>
                    <a:cubicBezTo>
                      <a:pt x="49" y="11"/>
                      <a:pt x="52" y="22"/>
                      <a:pt x="45" y="22"/>
                    </a:cubicBezTo>
                    <a:cubicBezTo>
                      <a:pt x="32" y="23"/>
                      <a:pt x="14" y="20"/>
                      <a:pt x="5" y="25"/>
                    </a:cubicBezTo>
                    <a:cubicBezTo>
                      <a:pt x="5" y="38"/>
                      <a:pt x="5" y="51"/>
                      <a:pt x="5" y="65"/>
                    </a:cubicBezTo>
                    <a:cubicBezTo>
                      <a:pt x="4" y="65"/>
                      <a:pt x="4" y="65"/>
                      <a:pt x="3" y="65"/>
                    </a:cubicBezTo>
                    <a:cubicBezTo>
                      <a:pt x="4" y="51"/>
                      <a:pt x="0" y="32"/>
                      <a:pt x="5" y="22"/>
                    </a:cubicBezTo>
                    <a:cubicBezTo>
                      <a:pt x="14" y="18"/>
                      <a:pt x="31" y="21"/>
                      <a:pt x="43" y="20"/>
                    </a:cubicBezTo>
                    <a:cubicBezTo>
                      <a:pt x="50" y="20"/>
                      <a:pt x="47" y="9"/>
                      <a:pt x="47" y="2"/>
                    </a:cubicBezTo>
                    <a:cubicBezTo>
                      <a:pt x="53" y="2"/>
                      <a:pt x="60" y="3"/>
                      <a:pt x="63" y="0"/>
                    </a:cubicBezTo>
                    <a:cubicBezTo>
                      <a:pt x="64" y="0"/>
                      <a:pt x="64" y="0"/>
                      <a:pt x="65"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27" name="Freeform 681"/>
              <p:cNvSpPr>
                <a:spLocks noEditPoints="1"/>
              </p:cNvSpPr>
              <p:nvPr/>
            </p:nvSpPr>
            <p:spPr bwMode="auto">
              <a:xfrm>
                <a:off x="514" y="2227"/>
                <a:ext cx="51" cy="61"/>
              </a:xfrm>
              <a:custGeom>
                <a:avLst/>
                <a:gdLst>
                  <a:gd name="T0" fmla="*/ 138 w 31"/>
                  <a:gd name="T1" fmla="*/ 88 h 39"/>
                  <a:gd name="T2" fmla="*/ 71 w 31"/>
                  <a:gd name="T3" fmla="*/ 149 h 39"/>
                  <a:gd name="T4" fmla="*/ 0 w 31"/>
                  <a:gd name="T5" fmla="*/ 103 h 39"/>
                  <a:gd name="T6" fmla="*/ 138 w 31"/>
                  <a:gd name="T7" fmla="*/ 88 h 39"/>
                  <a:gd name="T8" fmla="*/ 13 w 31"/>
                  <a:gd name="T9" fmla="*/ 103 h 39"/>
                  <a:gd name="T10" fmla="*/ 49 w 31"/>
                  <a:gd name="T11" fmla="*/ 138 h 39"/>
                  <a:gd name="T12" fmla="*/ 130 w 31"/>
                  <a:gd name="T13" fmla="*/ 74 h 39"/>
                  <a:gd name="T14" fmla="*/ 13 w 31"/>
                  <a:gd name="T15" fmla="*/ 103 h 39"/>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39"/>
                  <a:gd name="T26" fmla="*/ 31 w 31"/>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39">
                    <a:moveTo>
                      <a:pt x="31" y="23"/>
                    </a:moveTo>
                    <a:cubicBezTo>
                      <a:pt x="25" y="27"/>
                      <a:pt x="20" y="32"/>
                      <a:pt x="16" y="39"/>
                    </a:cubicBezTo>
                    <a:cubicBezTo>
                      <a:pt x="7" y="38"/>
                      <a:pt x="7" y="30"/>
                      <a:pt x="0" y="27"/>
                    </a:cubicBezTo>
                    <a:cubicBezTo>
                      <a:pt x="6" y="11"/>
                      <a:pt x="26" y="0"/>
                      <a:pt x="31" y="23"/>
                    </a:cubicBezTo>
                    <a:close/>
                    <a:moveTo>
                      <a:pt x="3" y="27"/>
                    </a:moveTo>
                    <a:cubicBezTo>
                      <a:pt x="6" y="29"/>
                      <a:pt x="9" y="32"/>
                      <a:pt x="11" y="36"/>
                    </a:cubicBezTo>
                    <a:cubicBezTo>
                      <a:pt x="20" y="33"/>
                      <a:pt x="26" y="27"/>
                      <a:pt x="29" y="19"/>
                    </a:cubicBezTo>
                    <a:cubicBezTo>
                      <a:pt x="20" y="4"/>
                      <a:pt x="7" y="14"/>
                      <a:pt x="3" y="27"/>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628" name="Freeform 687"/>
              <p:cNvSpPr>
                <a:spLocks/>
              </p:cNvSpPr>
              <p:nvPr/>
            </p:nvSpPr>
            <p:spPr bwMode="auto">
              <a:xfrm>
                <a:off x="543" y="2266"/>
                <a:ext cx="66" cy="83"/>
              </a:xfrm>
              <a:custGeom>
                <a:avLst/>
                <a:gdLst>
                  <a:gd name="T0" fmla="*/ 180 w 40"/>
                  <a:gd name="T1" fmla="*/ 197 h 54"/>
                  <a:gd name="T2" fmla="*/ 0 w 40"/>
                  <a:gd name="T3" fmla="*/ 74 h 54"/>
                  <a:gd name="T4" fmla="*/ 89 w 40"/>
                  <a:gd name="T5" fmla="*/ 0 h 54"/>
                  <a:gd name="T6" fmla="*/ 112 w 40"/>
                  <a:gd name="T7" fmla="*/ 58 h 54"/>
                  <a:gd name="T8" fmla="*/ 89 w 40"/>
                  <a:gd name="T9" fmla="*/ 8 h 54"/>
                  <a:gd name="T10" fmla="*/ 8 w 40"/>
                  <a:gd name="T11" fmla="*/ 66 h 54"/>
                  <a:gd name="T12" fmla="*/ 172 w 40"/>
                  <a:gd name="T13" fmla="*/ 197 h 54"/>
                  <a:gd name="T14" fmla="*/ 180 w 40"/>
                  <a:gd name="T15" fmla="*/ 197 h 54"/>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54"/>
                  <a:gd name="T26" fmla="*/ 40 w 40"/>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54">
                    <a:moveTo>
                      <a:pt x="40" y="54"/>
                    </a:moveTo>
                    <a:cubicBezTo>
                      <a:pt x="26" y="53"/>
                      <a:pt x="15" y="29"/>
                      <a:pt x="0" y="20"/>
                    </a:cubicBezTo>
                    <a:cubicBezTo>
                      <a:pt x="4" y="11"/>
                      <a:pt x="11" y="4"/>
                      <a:pt x="20" y="0"/>
                    </a:cubicBezTo>
                    <a:cubicBezTo>
                      <a:pt x="22" y="5"/>
                      <a:pt x="35" y="12"/>
                      <a:pt x="25" y="16"/>
                    </a:cubicBezTo>
                    <a:cubicBezTo>
                      <a:pt x="31" y="10"/>
                      <a:pt x="22" y="7"/>
                      <a:pt x="20" y="2"/>
                    </a:cubicBezTo>
                    <a:cubicBezTo>
                      <a:pt x="11" y="5"/>
                      <a:pt x="8" y="12"/>
                      <a:pt x="2" y="18"/>
                    </a:cubicBezTo>
                    <a:cubicBezTo>
                      <a:pt x="13" y="31"/>
                      <a:pt x="25" y="43"/>
                      <a:pt x="38" y="54"/>
                    </a:cubicBezTo>
                    <a:cubicBezTo>
                      <a:pt x="39" y="54"/>
                      <a:pt x="39" y="54"/>
                      <a:pt x="40" y="54"/>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29" name="Freeform 688"/>
              <p:cNvSpPr>
                <a:spLocks/>
              </p:cNvSpPr>
              <p:nvPr/>
            </p:nvSpPr>
            <p:spPr bwMode="auto">
              <a:xfrm>
                <a:off x="585" y="2300"/>
                <a:ext cx="24" cy="24"/>
              </a:xfrm>
              <a:custGeom>
                <a:avLst/>
                <a:gdLst>
                  <a:gd name="T0" fmla="*/ 0 w 15"/>
                  <a:gd name="T1" fmla="*/ 0 h 16"/>
                  <a:gd name="T2" fmla="*/ 61 w 15"/>
                  <a:gd name="T3" fmla="*/ 54 h 16"/>
                  <a:gd name="T4" fmla="*/ 54 w 15"/>
                  <a:gd name="T5" fmla="*/ 54 h 16"/>
                  <a:gd name="T6" fmla="*/ 0 w 15"/>
                  <a:gd name="T7" fmla="*/ 0 h 16"/>
                  <a:gd name="T8" fmla="*/ 0 60000 65536"/>
                  <a:gd name="T9" fmla="*/ 0 60000 65536"/>
                  <a:gd name="T10" fmla="*/ 0 60000 65536"/>
                  <a:gd name="T11" fmla="*/ 0 60000 65536"/>
                  <a:gd name="T12" fmla="*/ 0 w 15"/>
                  <a:gd name="T13" fmla="*/ 0 h 16"/>
                  <a:gd name="T14" fmla="*/ 15 w 15"/>
                  <a:gd name="T15" fmla="*/ 16 h 16"/>
                </a:gdLst>
                <a:ahLst/>
                <a:cxnLst>
                  <a:cxn ang="T8">
                    <a:pos x="T0" y="T1"/>
                  </a:cxn>
                  <a:cxn ang="T9">
                    <a:pos x="T2" y="T3"/>
                  </a:cxn>
                  <a:cxn ang="T10">
                    <a:pos x="T4" y="T5"/>
                  </a:cxn>
                  <a:cxn ang="T11">
                    <a:pos x="T6" y="T7"/>
                  </a:cxn>
                </a:cxnLst>
                <a:rect l="T12" t="T13" r="T14" b="T15"/>
                <a:pathLst>
                  <a:path w="15" h="16">
                    <a:moveTo>
                      <a:pt x="0" y="0"/>
                    </a:moveTo>
                    <a:cubicBezTo>
                      <a:pt x="6" y="5"/>
                      <a:pt x="11" y="10"/>
                      <a:pt x="15" y="16"/>
                    </a:cubicBezTo>
                    <a:cubicBezTo>
                      <a:pt x="14" y="16"/>
                      <a:pt x="14" y="16"/>
                      <a:pt x="13" y="16"/>
                    </a:cubicBezTo>
                    <a:cubicBezTo>
                      <a:pt x="10" y="10"/>
                      <a:pt x="3" y="7"/>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30" name="Freeform 713"/>
              <p:cNvSpPr>
                <a:spLocks/>
              </p:cNvSpPr>
              <p:nvPr/>
            </p:nvSpPr>
            <p:spPr bwMode="auto">
              <a:xfrm>
                <a:off x="1183" y="2324"/>
                <a:ext cx="21" cy="20"/>
              </a:xfrm>
              <a:custGeom>
                <a:avLst/>
                <a:gdLst>
                  <a:gd name="T0" fmla="*/ 0 w 13"/>
                  <a:gd name="T1" fmla="*/ 48 h 13"/>
                  <a:gd name="T2" fmla="*/ 55 w 13"/>
                  <a:gd name="T3" fmla="*/ 0 h 13"/>
                  <a:gd name="T4" fmla="*/ 55 w 13"/>
                  <a:gd name="T5" fmla="*/ 8 h 13"/>
                  <a:gd name="T6" fmla="*/ 0 w 13"/>
                  <a:gd name="T7" fmla="*/ 48 h 13"/>
                  <a:gd name="T8" fmla="*/ 0 60000 65536"/>
                  <a:gd name="T9" fmla="*/ 0 60000 65536"/>
                  <a:gd name="T10" fmla="*/ 0 60000 65536"/>
                  <a:gd name="T11" fmla="*/ 0 60000 65536"/>
                  <a:gd name="T12" fmla="*/ 0 w 13"/>
                  <a:gd name="T13" fmla="*/ 0 h 13"/>
                  <a:gd name="T14" fmla="*/ 13 w 13"/>
                  <a:gd name="T15" fmla="*/ 13 h 13"/>
                </a:gdLst>
                <a:ahLst/>
                <a:cxnLst>
                  <a:cxn ang="T8">
                    <a:pos x="T0" y="T1"/>
                  </a:cxn>
                  <a:cxn ang="T9">
                    <a:pos x="T2" y="T3"/>
                  </a:cxn>
                  <a:cxn ang="T10">
                    <a:pos x="T4" y="T5"/>
                  </a:cxn>
                  <a:cxn ang="T11">
                    <a:pos x="T6" y="T7"/>
                  </a:cxn>
                </a:cxnLst>
                <a:rect l="T12" t="T13" r="T14" b="T15"/>
                <a:pathLst>
                  <a:path w="13" h="13">
                    <a:moveTo>
                      <a:pt x="0" y="13"/>
                    </a:moveTo>
                    <a:cubicBezTo>
                      <a:pt x="3" y="8"/>
                      <a:pt x="8" y="4"/>
                      <a:pt x="13" y="0"/>
                    </a:cubicBezTo>
                    <a:cubicBezTo>
                      <a:pt x="13" y="1"/>
                      <a:pt x="13" y="2"/>
                      <a:pt x="13" y="2"/>
                    </a:cubicBezTo>
                    <a:cubicBezTo>
                      <a:pt x="7" y="5"/>
                      <a:pt x="6" y="11"/>
                      <a:pt x="0" y="1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31" name="Freeform 714"/>
              <p:cNvSpPr>
                <a:spLocks/>
              </p:cNvSpPr>
              <p:nvPr/>
            </p:nvSpPr>
            <p:spPr bwMode="auto">
              <a:xfrm>
                <a:off x="1108" y="2334"/>
                <a:ext cx="27" cy="15"/>
              </a:xfrm>
              <a:custGeom>
                <a:avLst/>
                <a:gdLst>
                  <a:gd name="T0" fmla="*/ 0 w 16"/>
                  <a:gd name="T1" fmla="*/ 33 h 10"/>
                  <a:gd name="T2" fmla="*/ 34 w 16"/>
                  <a:gd name="T3" fmla="*/ 4 h 10"/>
                  <a:gd name="T4" fmla="*/ 78 w 16"/>
                  <a:gd name="T5" fmla="*/ 22 h 10"/>
                  <a:gd name="T6" fmla="*/ 8 w 16"/>
                  <a:gd name="T7" fmla="*/ 33 h 10"/>
                  <a:gd name="T8" fmla="*/ 0 w 16"/>
                  <a:gd name="T9" fmla="*/ 33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0" y="10"/>
                    </a:moveTo>
                    <a:cubicBezTo>
                      <a:pt x="1" y="5"/>
                      <a:pt x="6" y="5"/>
                      <a:pt x="7" y="1"/>
                    </a:cubicBezTo>
                    <a:cubicBezTo>
                      <a:pt x="12" y="0"/>
                      <a:pt x="14" y="4"/>
                      <a:pt x="16" y="7"/>
                    </a:cubicBezTo>
                    <a:cubicBezTo>
                      <a:pt x="11" y="2"/>
                      <a:pt x="5" y="2"/>
                      <a:pt x="2" y="10"/>
                    </a:cubicBezTo>
                    <a:cubicBezTo>
                      <a:pt x="2" y="10"/>
                      <a:pt x="1" y="10"/>
                      <a:pt x="0" y="1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32" name="Freeform 715"/>
              <p:cNvSpPr>
                <a:spLocks/>
              </p:cNvSpPr>
              <p:nvPr/>
            </p:nvSpPr>
            <p:spPr bwMode="auto">
              <a:xfrm>
                <a:off x="1063" y="2430"/>
                <a:ext cx="45" cy="41"/>
              </a:xfrm>
              <a:custGeom>
                <a:avLst/>
                <a:gdLst>
                  <a:gd name="T0" fmla="*/ 0 w 27"/>
                  <a:gd name="T1" fmla="*/ 94 h 27"/>
                  <a:gd name="T2" fmla="*/ 125 w 27"/>
                  <a:gd name="T3" fmla="*/ 0 h 27"/>
                  <a:gd name="T4" fmla="*/ 13 w 27"/>
                  <a:gd name="T5" fmla="*/ 94 h 27"/>
                  <a:gd name="T6" fmla="*/ 0 w 27"/>
                  <a:gd name="T7" fmla="*/ 94 h 27"/>
                  <a:gd name="T8" fmla="*/ 0 60000 65536"/>
                  <a:gd name="T9" fmla="*/ 0 60000 65536"/>
                  <a:gd name="T10" fmla="*/ 0 60000 65536"/>
                  <a:gd name="T11" fmla="*/ 0 60000 65536"/>
                  <a:gd name="T12" fmla="*/ 0 w 27"/>
                  <a:gd name="T13" fmla="*/ 0 h 27"/>
                  <a:gd name="T14" fmla="*/ 27 w 27"/>
                  <a:gd name="T15" fmla="*/ 27 h 27"/>
                </a:gdLst>
                <a:ahLst/>
                <a:cxnLst>
                  <a:cxn ang="T8">
                    <a:pos x="T0" y="T1"/>
                  </a:cxn>
                  <a:cxn ang="T9">
                    <a:pos x="T2" y="T3"/>
                  </a:cxn>
                  <a:cxn ang="T10">
                    <a:pos x="T4" y="T5"/>
                  </a:cxn>
                  <a:cxn ang="T11">
                    <a:pos x="T6" y="T7"/>
                  </a:cxn>
                </a:cxnLst>
                <a:rect l="T12" t="T13" r="T14" b="T15"/>
                <a:pathLst>
                  <a:path w="27" h="27">
                    <a:moveTo>
                      <a:pt x="0" y="27"/>
                    </a:moveTo>
                    <a:cubicBezTo>
                      <a:pt x="8" y="17"/>
                      <a:pt x="17" y="8"/>
                      <a:pt x="27" y="0"/>
                    </a:cubicBezTo>
                    <a:cubicBezTo>
                      <a:pt x="20" y="10"/>
                      <a:pt x="10" y="17"/>
                      <a:pt x="3" y="27"/>
                    </a:cubicBezTo>
                    <a:cubicBezTo>
                      <a:pt x="2" y="27"/>
                      <a:pt x="1" y="27"/>
                      <a:pt x="0" y="27"/>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33" name="Freeform 716"/>
              <p:cNvSpPr>
                <a:spLocks/>
              </p:cNvSpPr>
              <p:nvPr/>
            </p:nvSpPr>
            <p:spPr bwMode="auto">
              <a:xfrm>
                <a:off x="996" y="2512"/>
                <a:ext cx="34" cy="34"/>
              </a:xfrm>
              <a:custGeom>
                <a:avLst/>
                <a:gdLst>
                  <a:gd name="T0" fmla="*/ 16 w 21"/>
                  <a:gd name="T1" fmla="*/ 82 h 22"/>
                  <a:gd name="T2" fmla="*/ 89 w 21"/>
                  <a:gd name="T3" fmla="*/ 0 h 22"/>
                  <a:gd name="T4" fmla="*/ 89 w 21"/>
                  <a:gd name="T5" fmla="*/ 8 h 22"/>
                  <a:gd name="T6" fmla="*/ 16 w 21"/>
                  <a:gd name="T7" fmla="*/ 74 h 22"/>
                  <a:gd name="T8" fmla="*/ 16 w 21"/>
                  <a:gd name="T9" fmla="*/ 82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4" y="22"/>
                    </a:moveTo>
                    <a:cubicBezTo>
                      <a:pt x="0" y="14"/>
                      <a:pt x="16" y="6"/>
                      <a:pt x="21" y="0"/>
                    </a:cubicBezTo>
                    <a:cubicBezTo>
                      <a:pt x="21" y="0"/>
                      <a:pt x="21" y="1"/>
                      <a:pt x="21" y="2"/>
                    </a:cubicBezTo>
                    <a:cubicBezTo>
                      <a:pt x="14" y="7"/>
                      <a:pt x="9" y="13"/>
                      <a:pt x="4" y="20"/>
                    </a:cubicBezTo>
                    <a:cubicBezTo>
                      <a:pt x="4" y="20"/>
                      <a:pt x="4" y="21"/>
                      <a:pt x="4" y="2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34" name="Freeform 717"/>
              <p:cNvSpPr>
                <a:spLocks/>
              </p:cNvSpPr>
              <p:nvPr/>
            </p:nvSpPr>
            <p:spPr bwMode="auto">
              <a:xfrm>
                <a:off x="1249" y="2655"/>
                <a:ext cx="48" cy="44"/>
              </a:xfrm>
              <a:custGeom>
                <a:avLst/>
                <a:gdLst>
                  <a:gd name="T0" fmla="*/ 0 w 29"/>
                  <a:gd name="T1" fmla="*/ 0 h 29"/>
                  <a:gd name="T2" fmla="*/ 8 w 29"/>
                  <a:gd name="T3" fmla="*/ 0 h 29"/>
                  <a:gd name="T4" fmla="*/ 131 w 29"/>
                  <a:gd name="T5" fmla="*/ 94 h 29"/>
                  <a:gd name="T6" fmla="*/ 131 w 29"/>
                  <a:gd name="T7" fmla="*/ 102 h 29"/>
                  <a:gd name="T8" fmla="*/ 0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0" y="0"/>
                    </a:moveTo>
                    <a:cubicBezTo>
                      <a:pt x="1" y="0"/>
                      <a:pt x="1" y="0"/>
                      <a:pt x="2" y="0"/>
                    </a:cubicBezTo>
                    <a:cubicBezTo>
                      <a:pt x="10" y="10"/>
                      <a:pt x="19" y="19"/>
                      <a:pt x="29" y="27"/>
                    </a:cubicBezTo>
                    <a:cubicBezTo>
                      <a:pt x="29" y="28"/>
                      <a:pt x="29" y="29"/>
                      <a:pt x="29" y="29"/>
                    </a:cubicBezTo>
                    <a:cubicBezTo>
                      <a:pt x="18" y="21"/>
                      <a:pt x="9" y="11"/>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635" name="Freeform 718"/>
              <p:cNvSpPr>
                <a:spLocks/>
              </p:cNvSpPr>
              <p:nvPr/>
            </p:nvSpPr>
            <p:spPr bwMode="auto">
              <a:xfrm>
                <a:off x="1285" y="2666"/>
                <a:ext cx="18" cy="19"/>
              </a:xfrm>
              <a:custGeom>
                <a:avLst/>
                <a:gdLst>
                  <a:gd name="T0" fmla="*/ 0 w 11"/>
                  <a:gd name="T1" fmla="*/ 0 h 13"/>
                  <a:gd name="T2" fmla="*/ 47 w 11"/>
                  <a:gd name="T3" fmla="*/ 41 h 13"/>
                  <a:gd name="T4" fmla="*/ 0 w 11"/>
                  <a:gd name="T5" fmla="*/ 6 h 13"/>
                  <a:gd name="T6" fmla="*/ 0 w 11"/>
                  <a:gd name="T7" fmla="*/ 0 h 13"/>
                  <a:gd name="T8" fmla="*/ 0 60000 65536"/>
                  <a:gd name="T9" fmla="*/ 0 60000 65536"/>
                  <a:gd name="T10" fmla="*/ 0 60000 65536"/>
                  <a:gd name="T11" fmla="*/ 0 60000 65536"/>
                  <a:gd name="T12" fmla="*/ 0 w 11"/>
                  <a:gd name="T13" fmla="*/ 0 h 13"/>
                  <a:gd name="T14" fmla="*/ 11 w 11"/>
                  <a:gd name="T15" fmla="*/ 13 h 13"/>
                </a:gdLst>
                <a:ahLst/>
                <a:cxnLst>
                  <a:cxn ang="T8">
                    <a:pos x="T0" y="T1"/>
                  </a:cxn>
                  <a:cxn ang="T9">
                    <a:pos x="T2" y="T3"/>
                  </a:cxn>
                  <a:cxn ang="T10">
                    <a:pos x="T4" y="T5"/>
                  </a:cxn>
                  <a:cxn ang="T11">
                    <a:pos x="T6" y="T7"/>
                  </a:cxn>
                </a:cxnLst>
                <a:rect l="T12" t="T13" r="T14" b="T15"/>
                <a:pathLst>
                  <a:path w="11" h="13">
                    <a:moveTo>
                      <a:pt x="0" y="0"/>
                    </a:moveTo>
                    <a:cubicBezTo>
                      <a:pt x="5" y="4"/>
                      <a:pt x="11" y="6"/>
                      <a:pt x="11" y="13"/>
                    </a:cubicBezTo>
                    <a:cubicBezTo>
                      <a:pt x="7" y="10"/>
                      <a:pt x="6" y="4"/>
                      <a:pt x="0" y="2"/>
                    </a:cubicBezTo>
                    <a:cubicBezTo>
                      <a:pt x="0" y="1"/>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36" name="Freeform 719"/>
              <p:cNvSpPr>
                <a:spLocks/>
              </p:cNvSpPr>
              <p:nvPr/>
            </p:nvSpPr>
            <p:spPr bwMode="auto">
              <a:xfrm>
                <a:off x="1285" y="2585"/>
                <a:ext cx="27" cy="23"/>
              </a:xfrm>
              <a:custGeom>
                <a:avLst/>
                <a:gdLst>
                  <a:gd name="T0" fmla="*/ 0 w 16"/>
                  <a:gd name="T1" fmla="*/ 48 h 15"/>
                  <a:gd name="T2" fmla="*/ 67 w 16"/>
                  <a:gd name="T3" fmla="*/ 0 h 15"/>
                  <a:gd name="T4" fmla="*/ 78 w 16"/>
                  <a:gd name="T5" fmla="*/ 0 h 15"/>
                  <a:gd name="T6" fmla="*/ 0 w 16"/>
                  <a:gd name="T7" fmla="*/ 54 h 15"/>
                  <a:gd name="T8" fmla="*/ 0 w 16"/>
                  <a:gd name="T9" fmla="*/ 48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0" y="13"/>
                    </a:moveTo>
                    <a:cubicBezTo>
                      <a:pt x="6" y="9"/>
                      <a:pt x="10" y="5"/>
                      <a:pt x="14" y="0"/>
                    </a:cubicBezTo>
                    <a:cubicBezTo>
                      <a:pt x="14" y="0"/>
                      <a:pt x="15" y="0"/>
                      <a:pt x="16" y="0"/>
                    </a:cubicBezTo>
                    <a:cubicBezTo>
                      <a:pt x="12" y="6"/>
                      <a:pt x="6" y="11"/>
                      <a:pt x="0" y="15"/>
                    </a:cubicBezTo>
                    <a:cubicBezTo>
                      <a:pt x="0" y="14"/>
                      <a:pt x="0" y="14"/>
                      <a:pt x="0" y="13"/>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37" name="Freeform 720"/>
              <p:cNvSpPr>
                <a:spLocks/>
              </p:cNvSpPr>
              <p:nvPr/>
            </p:nvSpPr>
            <p:spPr bwMode="auto">
              <a:xfrm>
                <a:off x="1293" y="2495"/>
                <a:ext cx="19" cy="17"/>
              </a:xfrm>
              <a:custGeom>
                <a:avLst/>
                <a:gdLst>
                  <a:gd name="T0" fmla="*/ 0 w 11"/>
                  <a:gd name="T1" fmla="*/ 0 h 11"/>
                  <a:gd name="T2" fmla="*/ 57 w 11"/>
                  <a:gd name="T3" fmla="*/ 40 h 11"/>
                  <a:gd name="T4" fmla="*/ 48 w 11"/>
                  <a:gd name="T5" fmla="*/ 40 h 11"/>
                  <a:gd name="T6" fmla="*/ 0 w 11"/>
                  <a:gd name="T7" fmla="*/ 0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0"/>
                    </a:moveTo>
                    <a:cubicBezTo>
                      <a:pt x="4" y="2"/>
                      <a:pt x="8" y="6"/>
                      <a:pt x="11" y="11"/>
                    </a:cubicBezTo>
                    <a:cubicBezTo>
                      <a:pt x="10" y="11"/>
                      <a:pt x="9" y="11"/>
                      <a:pt x="9" y="11"/>
                    </a:cubicBezTo>
                    <a:cubicBezTo>
                      <a:pt x="7" y="6"/>
                      <a:pt x="1" y="5"/>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38" name="Freeform 721"/>
              <p:cNvSpPr>
                <a:spLocks/>
              </p:cNvSpPr>
              <p:nvPr/>
            </p:nvSpPr>
            <p:spPr bwMode="auto">
              <a:xfrm>
                <a:off x="1293" y="2407"/>
                <a:ext cx="37" cy="33"/>
              </a:xfrm>
              <a:custGeom>
                <a:avLst/>
                <a:gdLst>
                  <a:gd name="T0" fmla="*/ 0 w 22"/>
                  <a:gd name="T1" fmla="*/ 75 h 22"/>
                  <a:gd name="T2" fmla="*/ 96 w 22"/>
                  <a:gd name="T3" fmla="*/ 0 h 22"/>
                  <a:gd name="T4" fmla="*/ 104 w 22"/>
                  <a:gd name="T5" fmla="*/ 0 h 22"/>
                  <a:gd name="T6" fmla="*/ 0 w 22"/>
                  <a:gd name="T7" fmla="*/ 75 h 22"/>
                  <a:gd name="T8" fmla="*/ 0 60000 65536"/>
                  <a:gd name="T9" fmla="*/ 0 60000 65536"/>
                  <a:gd name="T10" fmla="*/ 0 60000 65536"/>
                  <a:gd name="T11" fmla="*/ 0 60000 65536"/>
                  <a:gd name="T12" fmla="*/ 0 w 22"/>
                  <a:gd name="T13" fmla="*/ 0 h 22"/>
                  <a:gd name="T14" fmla="*/ 22 w 22"/>
                  <a:gd name="T15" fmla="*/ 22 h 22"/>
                </a:gdLst>
                <a:ahLst/>
                <a:cxnLst>
                  <a:cxn ang="T8">
                    <a:pos x="T0" y="T1"/>
                  </a:cxn>
                  <a:cxn ang="T9">
                    <a:pos x="T2" y="T3"/>
                  </a:cxn>
                  <a:cxn ang="T10">
                    <a:pos x="T4" y="T5"/>
                  </a:cxn>
                  <a:cxn ang="T11">
                    <a:pos x="T6" y="T7"/>
                  </a:cxn>
                </a:cxnLst>
                <a:rect l="T12" t="T13" r="T14" b="T15"/>
                <a:pathLst>
                  <a:path w="22" h="22">
                    <a:moveTo>
                      <a:pt x="0" y="22"/>
                    </a:moveTo>
                    <a:cubicBezTo>
                      <a:pt x="5" y="13"/>
                      <a:pt x="14" y="8"/>
                      <a:pt x="20" y="0"/>
                    </a:cubicBezTo>
                    <a:cubicBezTo>
                      <a:pt x="20" y="0"/>
                      <a:pt x="21" y="0"/>
                      <a:pt x="22" y="0"/>
                    </a:cubicBezTo>
                    <a:cubicBezTo>
                      <a:pt x="15" y="8"/>
                      <a:pt x="8" y="15"/>
                      <a:pt x="0" y="22"/>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39" name="Freeform 722"/>
              <p:cNvSpPr>
                <a:spLocks/>
              </p:cNvSpPr>
              <p:nvPr/>
            </p:nvSpPr>
            <p:spPr bwMode="auto">
              <a:xfrm>
                <a:off x="1308" y="2344"/>
                <a:ext cx="22" cy="22"/>
              </a:xfrm>
              <a:custGeom>
                <a:avLst/>
                <a:gdLst>
                  <a:gd name="T0" fmla="*/ 0 w 13"/>
                  <a:gd name="T1" fmla="*/ 0 h 14"/>
                  <a:gd name="T2" fmla="*/ 63 w 13"/>
                  <a:gd name="T3" fmla="*/ 55 h 14"/>
                  <a:gd name="T4" fmla="*/ 54 w 13"/>
                  <a:gd name="T5" fmla="*/ 55 h 14"/>
                  <a:gd name="T6" fmla="*/ 0 w 13"/>
                  <a:gd name="T7" fmla="*/ 13 h 14"/>
                  <a:gd name="T8" fmla="*/ 0 w 13"/>
                  <a:gd name="T9" fmla="*/ 0 h 14"/>
                  <a:gd name="T10" fmla="*/ 0 60000 65536"/>
                  <a:gd name="T11" fmla="*/ 0 60000 65536"/>
                  <a:gd name="T12" fmla="*/ 0 60000 65536"/>
                  <a:gd name="T13" fmla="*/ 0 60000 65536"/>
                  <a:gd name="T14" fmla="*/ 0 60000 65536"/>
                  <a:gd name="T15" fmla="*/ 0 w 13"/>
                  <a:gd name="T16" fmla="*/ 0 h 14"/>
                  <a:gd name="T17" fmla="*/ 13 w 13"/>
                  <a:gd name="T18" fmla="*/ 14 h 14"/>
                </a:gdLst>
                <a:ahLst/>
                <a:cxnLst>
                  <a:cxn ang="T10">
                    <a:pos x="T0" y="T1"/>
                  </a:cxn>
                  <a:cxn ang="T11">
                    <a:pos x="T2" y="T3"/>
                  </a:cxn>
                  <a:cxn ang="T12">
                    <a:pos x="T4" y="T5"/>
                  </a:cxn>
                  <a:cxn ang="T13">
                    <a:pos x="T6" y="T7"/>
                  </a:cxn>
                  <a:cxn ang="T14">
                    <a:pos x="T8" y="T9"/>
                  </a:cxn>
                </a:cxnLst>
                <a:rect l="T15" t="T16" r="T17" b="T18"/>
                <a:pathLst>
                  <a:path w="13" h="14">
                    <a:moveTo>
                      <a:pt x="0" y="0"/>
                    </a:moveTo>
                    <a:cubicBezTo>
                      <a:pt x="5" y="4"/>
                      <a:pt x="9" y="8"/>
                      <a:pt x="13" y="14"/>
                    </a:cubicBezTo>
                    <a:cubicBezTo>
                      <a:pt x="12" y="14"/>
                      <a:pt x="11" y="14"/>
                      <a:pt x="11" y="14"/>
                    </a:cubicBezTo>
                    <a:cubicBezTo>
                      <a:pt x="8" y="9"/>
                      <a:pt x="4" y="5"/>
                      <a:pt x="0" y="3"/>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40" name="Freeform 723"/>
              <p:cNvSpPr>
                <a:spLocks/>
              </p:cNvSpPr>
              <p:nvPr/>
            </p:nvSpPr>
            <p:spPr bwMode="auto">
              <a:xfrm>
                <a:off x="1260" y="2324"/>
                <a:ext cx="22" cy="20"/>
              </a:xfrm>
              <a:custGeom>
                <a:avLst/>
                <a:gdLst>
                  <a:gd name="T0" fmla="*/ 0 w 13"/>
                  <a:gd name="T1" fmla="*/ 0 h 13"/>
                  <a:gd name="T2" fmla="*/ 63 w 13"/>
                  <a:gd name="T3" fmla="*/ 48 h 13"/>
                  <a:gd name="T4" fmla="*/ 0 w 13"/>
                  <a:gd name="T5" fmla="*/ 8 h 13"/>
                  <a:gd name="T6" fmla="*/ 0 w 13"/>
                  <a:gd name="T7" fmla="*/ 0 h 13"/>
                  <a:gd name="T8" fmla="*/ 0 60000 65536"/>
                  <a:gd name="T9" fmla="*/ 0 60000 65536"/>
                  <a:gd name="T10" fmla="*/ 0 60000 65536"/>
                  <a:gd name="T11" fmla="*/ 0 60000 65536"/>
                  <a:gd name="T12" fmla="*/ 0 w 13"/>
                  <a:gd name="T13" fmla="*/ 0 h 13"/>
                  <a:gd name="T14" fmla="*/ 13 w 13"/>
                  <a:gd name="T15" fmla="*/ 13 h 13"/>
                </a:gdLst>
                <a:ahLst/>
                <a:cxnLst>
                  <a:cxn ang="T8">
                    <a:pos x="T0" y="T1"/>
                  </a:cxn>
                  <a:cxn ang="T9">
                    <a:pos x="T2" y="T3"/>
                  </a:cxn>
                  <a:cxn ang="T10">
                    <a:pos x="T4" y="T5"/>
                  </a:cxn>
                  <a:cxn ang="T11">
                    <a:pos x="T6" y="T7"/>
                  </a:cxn>
                </a:cxnLst>
                <a:rect l="T12" t="T13" r="T14" b="T15"/>
                <a:pathLst>
                  <a:path w="13" h="13">
                    <a:moveTo>
                      <a:pt x="0" y="0"/>
                    </a:moveTo>
                    <a:cubicBezTo>
                      <a:pt x="5" y="4"/>
                      <a:pt x="9" y="8"/>
                      <a:pt x="13" y="13"/>
                    </a:cubicBezTo>
                    <a:cubicBezTo>
                      <a:pt x="7" y="11"/>
                      <a:pt x="5" y="5"/>
                      <a:pt x="0" y="2"/>
                    </a:cubicBezTo>
                    <a:cubicBezTo>
                      <a:pt x="0" y="2"/>
                      <a:pt x="0" y="1"/>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641" name="Freeform 725"/>
              <p:cNvSpPr>
                <a:spLocks/>
              </p:cNvSpPr>
              <p:nvPr/>
            </p:nvSpPr>
            <p:spPr bwMode="auto">
              <a:xfrm>
                <a:off x="1274" y="2604"/>
                <a:ext cx="11" cy="65"/>
              </a:xfrm>
              <a:custGeom>
                <a:avLst/>
                <a:gdLst>
                  <a:gd name="T0" fmla="*/ 27 w 7"/>
                  <a:gd name="T1" fmla="*/ 156 h 42"/>
                  <a:gd name="T2" fmla="*/ 27 w 7"/>
                  <a:gd name="T3" fmla="*/ 0 h 42"/>
                  <a:gd name="T4" fmla="*/ 27 w 7"/>
                  <a:gd name="T5" fmla="*/ 8 h 42"/>
                  <a:gd name="T6" fmla="*/ 27 w 7"/>
                  <a:gd name="T7" fmla="*/ 149 h 42"/>
                  <a:gd name="T8" fmla="*/ 27 w 7"/>
                  <a:gd name="T9" fmla="*/ 156 h 42"/>
                  <a:gd name="T10" fmla="*/ 0 60000 65536"/>
                  <a:gd name="T11" fmla="*/ 0 60000 65536"/>
                  <a:gd name="T12" fmla="*/ 0 60000 65536"/>
                  <a:gd name="T13" fmla="*/ 0 60000 65536"/>
                  <a:gd name="T14" fmla="*/ 0 60000 65536"/>
                  <a:gd name="T15" fmla="*/ 0 w 7"/>
                  <a:gd name="T16" fmla="*/ 0 h 42"/>
                  <a:gd name="T17" fmla="*/ 7 w 7"/>
                  <a:gd name="T18" fmla="*/ 42 h 42"/>
                </a:gdLst>
                <a:ahLst/>
                <a:cxnLst>
                  <a:cxn ang="T10">
                    <a:pos x="T0" y="T1"/>
                  </a:cxn>
                  <a:cxn ang="T11">
                    <a:pos x="T2" y="T3"/>
                  </a:cxn>
                  <a:cxn ang="T12">
                    <a:pos x="T4" y="T5"/>
                  </a:cxn>
                  <a:cxn ang="T13">
                    <a:pos x="T6" y="T7"/>
                  </a:cxn>
                  <a:cxn ang="T14">
                    <a:pos x="T8" y="T9"/>
                  </a:cxn>
                </a:cxnLst>
                <a:rect l="T15" t="T16" r="T17" b="T18"/>
                <a:pathLst>
                  <a:path w="7" h="42">
                    <a:moveTo>
                      <a:pt x="7" y="42"/>
                    </a:moveTo>
                    <a:cubicBezTo>
                      <a:pt x="0" y="37"/>
                      <a:pt x="0" y="5"/>
                      <a:pt x="7" y="0"/>
                    </a:cubicBezTo>
                    <a:cubicBezTo>
                      <a:pt x="7" y="1"/>
                      <a:pt x="7" y="1"/>
                      <a:pt x="7" y="2"/>
                    </a:cubicBezTo>
                    <a:cubicBezTo>
                      <a:pt x="4" y="10"/>
                      <a:pt x="4" y="32"/>
                      <a:pt x="7" y="40"/>
                    </a:cubicBezTo>
                    <a:cubicBezTo>
                      <a:pt x="7" y="41"/>
                      <a:pt x="7" y="41"/>
                      <a:pt x="7" y="42"/>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642" name="Freeform 726"/>
              <p:cNvSpPr>
                <a:spLocks/>
              </p:cNvSpPr>
              <p:nvPr/>
            </p:nvSpPr>
            <p:spPr bwMode="auto">
              <a:xfrm>
                <a:off x="1297" y="2685"/>
                <a:ext cx="11" cy="14"/>
              </a:xfrm>
              <a:custGeom>
                <a:avLst/>
                <a:gdLst>
                  <a:gd name="T0" fmla="*/ 14 w 7"/>
                  <a:gd name="T1" fmla="*/ 0 h 9"/>
                  <a:gd name="T2" fmla="*/ 27 w 7"/>
                  <a:gd name="T3" fmla="*/ 34 h 9"/>
                  <a:gd name="T4" fmla="*/ 0 w 7"/>
                  <a:gd name="T5" fmla="*/ 34 h 9"/>
                  <a:gd name="T6" fmla="*/ 0 w 7"/>
                  <a:gd name="T7" fmla="*/ 26 h 9"/>
                  <a:gd name="T8" fmla="*/ 14 w 7"/>
                  <a:gd name="T9" fmla="*/ 0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4" y="0"/>
                    </a:moveTo>
                    <a:cubicBezTo>
                      <a:pt x="7" y="1"/>
                      <a:pt x="6" y="6"/>
                      <a:pt x="7" y="9"/>
                    </a:cubicBezTo>
                    <a:cubicBezTo>
                      <a:pt x="4" y="9"/>
                      <a:pt x="2" y="9"/>
                      <a:pt x="0" y="9"/>
                    </a:cubicBezTo>
                    <a:cubicBezTo>
                      <a:pt x="0" y="9"/>
                      <a:pt x="0" y="8"/>
                      <a:pt x="0" y="7"/>
                    </a:cubicBezTo>
                    <a:cubicBezTo>
                      <a:pt x="5" y="8"/>
                      <a:pt x="4" y="4"/>
                      <a:pt x="4"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43" name="Freeform 727"/>
              <p:cNvSpPr>
                <a:spLocks/>
              </p:cNvSpPr>
              <p:nvPr/>
            </p:nvSpPr>
            <p:spPr bwMode="auto">
              <a:xfrm>
                <a:off x="1002" y="2538"/>
                <a:ext cx="250" cy="117"/>
              </a:xfrm>
              <a:custGeom>
                <a:avLst/>
                <a:gdLst>
                  <a:gd name="T0" fmla="*/ 0 w 151"/>
                  <a:gd name="T1" fmla="*/ 12 h 76"/>
                  <a:gd name="T2" fmla="*/ 230 w 151"/>
                  <a:gd name="T3" fmla="*/ 18 h 76"/>
                  <a:gd name="T4" fmla="*/ 230 w 151"/>
                  <a:gd name="T5" fmla="*/ 123 h 76"/>
                  <a:gd name="T6" fmla="*/ 313 w 151"/>
                  <a:gd name="T7" fmla="*/ 123 h 76"/>
                  <a:gd name="T8" fmla="*/ 331 w 151"/>
                  <a:gd name="T9" fmla="*/ 66 h 76"/>
                  <a:gd name="T10" fmla="*/ 472 w 151"/>
                  <a:gd name="T11" fmla="*/ 75 h 76"/>
                  <a:gd name="T12" fmla="*/ 472 w 151"/>
                  <a:gd name="T13" fmla="*/ 263 h 76"/>
                  <a:gd name="T14" fmla="*/ 677 w 151"/>
                  <a:gd name="T15" fmla="*/ 263 h 76"/>
                  <a:gd name="T16" fmla="*/ 685 w 151"/>
                  <a:gd name="T17" fmla="*/ 277 h 76"/>
                  <a:gd name="T18" fmla="*/ 677 w 151"/>
                  <a:gd name="T19" fmla="*/ 277 h 76"/>
                  <a:gd name="T20" fmla="*/ 464 w 151"/>
                  <a:gd name="T21" fmla="*/ 269 h 76"/>
                  <a:gd name="T22" fmla="*/ 464 w 151"/>
                  <a:gd name="T23" fmla="*/ 83 h 76"/>
                  <a:gd name="T24" fmla="*/ 339 w 151"/>
                  <a:gd name="T25" fmla="*/ 75 h 76"/>
                  <a:gd name="T26" fmla="*/ 323 w 151"/>
                  <a:gd name="T27" fmla="*/ 131 h 76"/>
                  <a:gd name="T28" fmla="*/ 222 w 151"/>
                  <a:gd name="T29" fmla="*/ 131 h 76"/>
                  <a:gd name="T30" fmla="*/ 222 w 151"/>
                  <a:gd name="T31" fmla="*/ 26 h 76"/>
                  <a:gd name="T32" fmla="*/ 0 w 151"/>
                  <a:gd name="T33" fmla="*/ 18 h 76"/>
                  <a:gd name="T34" fmla="*/ 0 w 151"/>
                  <a:gd name="T35" fmla="*/ 12 h 7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1"/>
                  <a:gd name="T55" fmla="*/ 0 h 76"/>
                  <a:gd name="T56" fmla="*/ 151 w 151"/>
                  <a:gd name="T57" fmla="*/ 76 h 7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1" h="76">
                    <a:moveTo>
                      <a:pt x="0" y="3"/>
                    </a:moveTo>
                    <a:cubicBezTo>
                      <a:pt x="16" y="4"/>
                      <a:pt x="38" y="0"/>
                      <a:pt x="51" y="5"/>
                    </a:cubicBezTo>
                    <a:cubicBezTo>
                      <a:pt x="51" y="15"/>
                      <a:pt x="51" y="24"/>
                      <a:pt x="51" y="34"/>
                    </a:cubicBezTo>
                    <a:cubicBezTo>
                      <a:pt x="57" y="34"/>
                      <a:pt x="63" y="34"/>
                      <a:pt x="69" y="34"/>
                    </a:cubicBezTo>
                    <a:cubicBezTo>
                      <a:pt x="69" y="28"/>
                      <a:pt x="67" y="19"/>
                      <a:pt x="73" y="18"/>
                    </a:cubicBezTo>
                    <a:cubicBezTo>
                      <a:pt x="83" y="19"/>
                      <a:pt x="98" y="16"/>
                      <a:pt x="104" y="21"/>
                    </a:cubicBezTo>
                    <a:cubicBezTo>
                      <a:pt x="104" y="38"/>
                      <a:pt x="104" y="55"/>
                      <a:pt x="104" y="72"/>
                    </a:cubicBezTo>
                    <a:cubicBezTo>
                      <a:pt x="119" y="72"/>
                      <a:pt x="134" y="72"/>
                      <a:pt x="149" y="72"/>
                    </a:cubicBezTo>
                    <a:cubicBezTo>
                      <a:pt x="149" y="74"/>
                      <a:pt x="151" y="74"/>
                      <a:pt x="151" y="76"/>
                    </a:cubicBezTo>
                    <a:cubicBezTo>
                      <a:pt x="150" y="76"/>
                      <a:pt x="150" y="76"/>
                      <a:pt x="149" y="76"/>
                    </a:cubicBezTo>
                    <a:cubicBezTo>
                      <a:pt x="137" y="71"/>
                      <a:pt x="117" y="75"/>
                      <a:pt x="102" y="74"/>
                    </a:cubicBezTo>
                    <a:cubicBezTo>
                      <a:pt x="102" y="57"/>
                      <a:pt x="102" y="40"/>
                      <a:pt x="102" y="23"/>
                    </a:cubicBezTo>
                    <a:cubicBezTo>
                      <a:pt x="97" y="19"/>
                      <a:pt x="84" y="21"/>
                      <a:pt x="75" y="21"/>
                    </a:cubicBezTo>
                    <a:cubicBezTo>
                      <a:pt x="69" y="21"/>
                      <a:pt x="71" y="30"/>
                      <a:pt x="71" y="36"/>
                    </a:cubicBezTo>
                    <a:cubicBezTo>
                      <a:pt x="63" y="36"/>
                      <a:pt x="56" y="36"/>
                      <a:pt x="49" y="36"/>
                    </a:cubicBezTo>
                    <a:cubicBezTo>
                      <a:pt x="49" y="27"/>
                      <a:pt x="49" y="17"/>
                      <a:pt x="49" y="7"/>
                    </a:cubicBezTo>
                    <a:cubicBezTo>
                      <a:pt x="36" y="2"/>
                      <a:pt x="15" y="6"/>
                      <a:pt x="0" y="5"/>
                    </a:cubicBezTo>
                    <a:cubicBezTo>
                      <a:pt x="0" y="4"/>
                      <a:pt x="0" y="3"/>
                      <a:pt x="0" y="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44" name="Freeform 728"/>
              <p:cNvSpPr>
                <a:spLocks/>
              </p:cNvSpPr>
              <p:nvPr/>
            </p:nvSpPr>
            <p:spPr bwMode="auto">
              <a:xfrm>
                <a:off x="1030" y="2471"/>
                <a:ext cx="42" cy="44"/>
              </a:xfrm>
              <a:custGeom>
                <a:avLst/>
                <a:gdLst>
                  <a:gd name="T0" fmla="*/ 96 w 25"/>
                  <a:gd name="T1" fmla="*/ 0 h 29"/>
                  <a:gd name="T2" fmla="*/ 111 w 25"/>
                  <a:gd name="T3" fmla="*/ 0 h 29"/>
                  <a:gd name="T4" fmla="*/ 96 w 25"/>
                  <a:gd name="T5" fmla="*/ 102 h 29"/>
                  <a:gd name="T6" fmla="*/ 0 w 25"/>
                  <a:gd name="T7" fmla="*/ 102 h 29"/>
                  <a:gd name="T8" fmla="*/ 0 w 25"/>
                  <a:gd name="T9" fmla="*/ 94 h 29"/>
                  <a:gd name="T10" fmla="*/ 96 w 25"/>
                  <a:gd name="T11" fmla="*/ 83 h 29"/>
                  <a:gd name="T12" fmla="*/ 96 w 25"/>
                  <a:gd name="T13" fmla="*/ 0 h 29"/>
                  <a:gd name="T14" fmla="*/ 0 60000 65536"/>
                  <a:gd name="T15" fmla="*/ 0 60000 65536"/>
                  <a:gd name="T16" fmla="*/ 0 60000 65536"/>
                  <a:gd name="T17" fmla="*/ 0 60000 65536"/>
                  <a:gd name="T18" fmla="*/ 0 60000 65536"/>
                  <a:gd name="T19" fmla="*/ 0 60000 65536"/>
                  <a:gd name="T20" fmla="*/ 0 60000 65536"/>
                  <a:gd name="T21" fmla="*/ 0 w 25"/>
                  <a:gd name="T22" fmla="*/ 0 h 29"/>
                  <a:gd name="T23" fmla="*/ 25 w 25"/>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9">
                    <a:moveTo>
                      <a:pt x="20" y="0"/>
                    </a:moveTo>
                    <a:cubicBezTo>
                      <a:pt x="21" y="0"/>
                      <a:pt x="22" y="0"/>
                      <a:pt x="23" y="0"/>
                    </a:cubicBezTo>
                    <a:cubicBezTo>
                      <a:pt x="22" y="9"/>
                      <a:pt x="25" y="23"/>
                      <a:pt x="20" y="29"/>
                    </a:cubicBezTo>
                    <a:cubicBezTo>
                      <a:pt x="14" y="29"/>
                      <a:pt x="7" y="29"/>
                      <a:pt x="0" y="29"/>
                    </a:cubicBezTo>
                    <a:cubicBezTo>
                      <a:pt x="0" y="28"/>
                      <a:pt x="0" y="27"/>
                      <a:pt x="0" y="27"/>
                    </a:cubicBezTo>
                    <a:cubicBezTo>
                      <a:pt x="7" y="26"/>
                      <a:pt x="17" y="28"/>
                      <a:pt x="20" y="24"/>
                    </a:cubicBezTo>
                    <a:cubicBezTo>
                      <a:pt x="20" y="16"/>
                      <a:pt x="20" y="8"/>
                      <a:pt x="20"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45" name="Freeform 746"/>
              <p:cNvSpPr>
                <a:spLocks/>
              </p:cNvSpPr>
              <p:nvPr/>
            </p:nvSpPr>
            <p:spPr bwMode="auto">
              <a:xfrm>
                <a:off x="1417" y="2457"/>
                <a:ext cx="33" cy="31"/>
              </a:xfrm>
              <a:custGeom>
                <a:avLst/>
                <a:gdLst>
                  <a:gd name="T0" fmla="*/ 0 w 20"/>
                  <a:gd name="T1" fmla="*/ 0 h 20"/>
                  <a:gd name="T2" fmla="*/ 13 w 20"/>
                  <a:gd name="T3" fmla="*/ 0 h 20"/>
                  <a:gd name="T4" fmla="*/ 89 w 20"/>
                  <a:gd name="T5" fmla="*/ 67 h 20"/>
                  <a:gd name="T6" fmla="*/ 89 w 20"/>
                  <a:gd name="T7" fmla="*/ 74 h 20"/>
                  <a:gd name="T8" fmla="*/ 0 w 20"/>
                  <a:gd name="T9" fmla="*/ 0 h 20"/>
                  <a:gd name="T10" fmla="*/ 0 60000 65536"/>
                  <a:gd name="T11" fmla="*/ 0 60000 65536"/>
                  <a:gd name="T12" fmla="*/ 0 60000 65536"/>
                  <a:gd name="T13" fmla="*/ 0 60000 65536"/>
                  <a:gd name="T14" fmla="*/ 0 60000 65536"/>
                  <a:gd name="T15" fmla="*/ 0 w 20"/>
                  <a:gd name="T16" fmla="*/ 0 h 20"/>
                  <a:gd name="T17" fmla="*/ 20 w 20"/>
                  <a:gd name="T18" fmla="*/ 20 h 20"/>
                </a:gdLst>
                <a:ahLst/>
                <a:cxnLst>
                  <a:cxn ang="T10">
                    <a:pos x="T0" y="T1"/>
                  </a:cxn>
                  <a:cxn ang="T11">
                    <a:pos x="T2" y="T3"/>
                  </a:cxn>
                  <a:cxn ang="T12">
                    <a:pos x="T4" y="T5"/>
                  </a:cxn>
                  <a:cxn ang="T13">
                    <a:pos x="T6" y="T7"/>
                  </a:cxn>
                  <a:cxn ang="T14">
                    <a:pos x="T8" y="T9"/>
                  </a:cxn>
                </a:cxnLst>
                <a:rect l="T15" t="T16" r="T17" b="T18"/>
                <a:pathLst>
                  <a:path w="20" h="20">
                    <a:moveTo>
                      <a:pt x="0" y="0"/>
                    </a:moveTo>
                    <a:cubicBezTo>
                      <a:pt x="1" y="0"/>
                      <a:pt x="2" y="0"/>
                      <a:pt x="3" y="0"/>
                    </a:cubicBezTo>
                    <a:cubicBezTo>
                      <a:pt x="8" y="7"/>
                      <a:pt x="14" y="13"/>
                      <a:pt x="20" y="18"/>
                    </a:cubicBezTo>
                    <a:cubicBezTo>
                      <a:pt x="20" y="19"/>
                      <a:pt x="20" y="19"/>
                      <a:pt x="20" y="20"/>
                    </a:cubicBezTo>
                    <a:cubicBezTo>
                      <a:pt x="13" y="14"/>
                      <a:pt x="6" y="8"/>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46" name="Freeform 747"/>
              <p:cNvSpPr>
                <a:spLocks/>
              </p:cNvSpPr>
              <p:nvPr/>
            </p:nvSpPr>
            <p:spPr bwMode="auto">
              <a:xfrm>
                <a:off x="1455" y="2508"/>
                <a:ext cx="30" cy="27"/>
              </a:xfrm>
              <a:custGeom>
                <a:avLst/>
                <a:gdLst>
                  <a:gd name="T0" fmla="*/ 0 w 18"/>
                  <a:gd name="T1" fmla="*/ 0 h 18"/>
                  <a:gd name="T2" fmla="*/ 8 w 18"/>
                  <a:gd name="T3" fmla="*/ 0 h 18"/>
                  <a:gd name="T4" fmla="*/ 83 w 18"/>
                  <a:gd name="T5" fmla="*/ 54 h 18"/>
                  <a:gd name="T6" fmla="*/ 83 w 18"/>
                  <a:gd name="T7" fmla="*/ 60 h 18"/>
                  <a:gd name="T8" fmla="*/ 0 w 18"/>
                  <a:gd name="T9" fmla="*/ 0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0"/>
                    </a:moveTo>
                    <a:cubicBezTo>
                      <a:pt x="0" y="0"/>
                      <a:pt x="1" y="0"/>
                      <a:pt x="2" y="0"/>
                    </a:cubicBezTo>
                    <a:cubicBezTo>
                      <a:pt x="6" y="7"/>
                      <a:pt x="11" y="12"/>
                      <a:pt x="18" y="16"/>
                    </a:cubicBezTo>
                    <a:cubicBezTo>
                      <a:pt x="18" y="17"/>
                      <a:pt x="18" y="18"/>
                      <a:pt x="18" y="18"/>
                    </a:cubicBezTo>
                    <a:cubicBezTo>
                      <a:pt x="11" y="13"/>
                      <a:pt x="5" y="7"/>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47" name="Freeform 748"/>
              <p:cNvSpPr>
                <a:spLocks/>
              </p:cNvSpPr>
              <p:nvPr/>
            </p:nvSpPr>
            <p:spPr bwMode="auto">
              <a:xfrm>
                <a:off x="1489" y="2482"/>
                <a:ext cx="24" cy="22"/>
              </a:xfrm>
              <a:custGeom>
                <a:avLst/>
                <a:gdLst>
                  <a:gd name="T0" fmla="*/ 0 w 15"/>
                  <a:gd name="T1" fmla="*/ 47 h 15"/>
                  <a:gd name="T2" fmla="*/ 54 w 15"/>
                  <a:gd name="T3" fmla="*/ 0 h 15"/>
                  <a:gd name="T4" fmla="*/ 61 w 15"/>
                  <a:gd name="T5" fmla="*/ 0 h 15"/>
                  <a:gd name="T6" fmla="*/ 0 w 15"/>
                  <a:gd name="T7" fmla="*/ 47 h 15"/>
                  <a:gd name="T8" fmla="*/ 0 60000 65536"/>
                  <a:gd name="T9" fmla="*/ 0 60000 65536"/>
                  <a:gd name="T10" fmla="*/ 0 60000 65536"/>
                  <a:gd name="T11" fmla="*/ 0 60000 65536"/>
                  <a:gd name="T12" fmla="*/ 0 w 15"/>
                  <a:gd name="T13" fmla="*/ 0 h 15"/>
                  <a:gd name="T14" fmla="*/ 15 w 15"/>
                  <a:gd name="T15" fmla="*/ 15 h 15"/>
                </a:gdLst>
                <a:ahLst/>
                <a:cxnLst>
                  <a:cxn ang="T8">
                    <a:pos x="T0" y="T1"/>
                  </a:cxn>
                  <a:cxn ang="T9">
                    <a:pos x="T2" y="T3"/>
                  </a:cxn>
                  <a:cxn ang="T10">
                    <a:pos x="T4" y="T5"/>
                  </a:cxn>
                  <a:cxn ang="T11">
                    <a:pos x="T6" y="T7"/>
                  </a:cxn>
                </a:cxnLst>
                <a:rect l="T12" t="T13" r="T14" b="T15"/>
                <a:pathLst>
                  <a:path w="15" h="15">
                    <a:moveTo>
                      <a:pt x="0" y="15"/>
                    </a:moveTo>
                    <a:cubicBezTo>
                      <a:pt x="3" y="9"/>
                      <a:pt x="10" y="6"/>
                      <a:pt x="13" y="0"/>
                    </a:cubicBezTo>
                    <a:cubicBezTo>
                      <a:pt x="14" y="0"/>
                      <a:pt x="15" y="0"/>
                      <a:pt x="15" y="0"/>
                    </a:cubicBezTo>
                    <a:cubicBezTo>
                      <a:pt x="11" y="6"/>
                      <a:pt x="6" y="11"/>
                      <a:pt x="0" y="15"/>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48" name="Freeform 749"/>
              <p:cNvSpPr>
                <a:spLocks/>
              </p:cNvSpPr>
              <p:nvPr/>
            </p:nvSpPr>
            <p:spPr bwMode="auto">
              <a:xfrm>
                <a:off x="1518" y="2457"/>
                <a:ext cx="15" cy="14"/>
              </a:xfrm>
              <a:custGeom>
                <a:avLst/>
                <a:gdLst>
                  <a:gd name="T0" fmla="*/ 0 w 9"/>
                  <a:gd name="T1" fmla="*/ 0 h 9"/>
                  <a:gd name="T2" fmla="*/ 42 w 9"/>
                  <a:gd name="T3" fmla="*/ 34 h 9"/>
                  <a:gd name="T4" fmla="*/ 28 w 9"/>
                  <a:gd name="T5" fmla="*/ 34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cubicBezTo>
                      <a:pt x="4" y="2"/>
                      <a:pt x="7" y="5"/>
                      <a:pt x="9" y="9"/>
                    </a:cubicBezTo>
                    <a:cubicBezTo>
                      <a:pt x="8" y="9"/>
                      <a:pt x="7" y="9"/>
                      <a:pt x="6" y="9"/>
                    </a:cubicBezTo>
                    <a:cubicBezTo>
                      <a:pt x="6" y="4"/>
                      <a:pt x="0" y="5"/>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49" name="Freeform 750"/>
              <p:cNvSpPr>
                <a:spLocks/>
              </p:cNvSpPr>
              <p:nvPr/>
            </p:nvSpPr>
            <p:spPr bwMode="auto">
              <a:xfrm>
                <a:off x="1492" y="2341"/>
                <a:ext cx="21" cy="22"/>
              </a:xfrm>
              <a:custGeom>
                <a:avLst/>
                <a:gdLst>
                  <a:gd name="T0" fmla="*/ 0 w 13"/>
                  <a:gd name="T1" fmla="*/ 55 h 14"/>
                  <a:gd name="T2" fmla="*/ 55 w 13"/>
                  <a:gd name="T3" fmla="*/ 0 h 14"/>
                  <a:gd name="T4" fmla="*/ 55 w 13"/>
                  <a:gd name="T5" fmla="*/ 8 h 14"/>
                  <a:gd name="T6" fmla="*/ 0 w 13"/>
                  <a:gd name="T7" fmla="*/ 55 h 14"/>
                  <a:gd name="T8" fmla="*/ 0 60000 65536"/>
                  <a:gd name="T9" fmla="*/ 0 60000 65536"/>
                  <a:gd name="T10" fmla="*/ 0 60000 65536"/>
                  <a:gd name="T11" fmla="*/ 0 60000 65536"/>
                  <a:gd name="T12" fmla="*/ 0 w 13"/>
                  <a:gd name="T13" fmla="*/ 0 h 14"/>
                  <a:gd name="T14" fmla="*/ 13 w 13"/>
                  <a:gd name="T15" fmla="*/ 14 h 14"/>
                </a:gdLst>
                <a:ahLst/>
                <a:cxnLst>
                  <a:cxn ang="T8">
                    <a:pos x="T0" y="T1"/>
                  </a:cxn>
                  <a:cxn ang="T9">
                    <a:pos x="T2" y="T3"/>
                  </a:cxn>
                  <a:cxn ang="T10">
                    <a:pos x="T4" y="T5"/>
                  </a:cxn>
                  <a:cxn ang="T11">
                    <a:pos x="T6" y="T7"/>
                  </a:cxn>
                </a:cxnLst>
                <a:rect l="T12" t="T13" r="T14" b="T15"/>
                <a:pathLst>
                  <a:path w="13" h="14">
                    <a:moveTo>
                      <a:pt x="0" y="14"/>
                    </a:moveTo>
                    <a:cubicBezTo>
                      <a:pt x="4" y="8"/>
                      <a:pt x="8" y="4"/>
                      <a:pt x="13" y="0"/>
                    </a:cubicBezTo>
                    <a:cubicBezTo>
                      <a:pt x="13" y="1"/>
                      <a:pt x="13" y="2"/>
                      <a:pt x="13" y="2"/>
                    </a:cubicBezTo>
                    <a:cubicBezTo>
                      <a:pt x="8" y="5"/>
                      <a:pt x="6" y="11"/>
                      <a:pt x="0" y="14"/>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50" name="Freeform 751"/>
              <p:cNvSpPr>
                <a:spLocks/>
              </p:cNvSpPr>
              <p:nvPr/>
            </p:nvSpPr>
            <p:spPr bwMode="auto">
              <a:xfrm>
                <a:off x="1455" y="2338"/>
                <a:ext cx="25" cy="25"/>
              </a:xfrm>
              <a:custGeom>
                <a:avLst/>
                <a:gdLst>
                  <a:gd name="T0" fmla="*/ 0 w 15"/>
                  <a:gd name="T1" fmla="*/ 0 h 16"/>
                  <a:gd name="T2" fmla="*/ 70 w 15"/>
                  <a:gd name="T3" fmla="*/ 61 h 16"/>
                  <a:gd name="T4" fmla="*/ 0 w 15"/>
                  <a:gd name="T5" fmla="*/ 8 h 16"/>
                  <a:gd name="T6" fmla="*/ 0 w 15"/>
                  <a:gd name="T7" fmla="*/ 0 h 16"/>
                  <a:gd name="T8" fmla="*/ 0 60000 65536"/>
                  <a:gd name="T9" fmla="*/ 0 60000 65536"/>
                  <a:gd name="T10" fmla="*/ 0 60000 65536"/>
                  <a:gd name="T11" fmla="*/ 0 60000 65536"/>
                  <a:gd name="T12" fmla="*/ 0 w 15"/>
                  <a:gd name="T13" fmla="*/ 0 h 16"/>
                  <a:gd name="T14" fmla="*/ 15 w 15"/>
                  <a:gd name="T15" fmla="*/ 16 h 16"/>
                </a:gdLst>
                <a:ahLst/>
                <a:cxnLst>
                  <a:cxn ang="T8">
                    <a:pos x="T0" y="T1"/>
                  </a:cxn>
                  <a:cxn ang="T9">
                    <a:pos x="T2" y="T3"/>
                  </a:cxn>
                  <a:cxn ang="T10">
                    <a:pos x="T4" y="T5"/>
                  </a:cxn>
                  <a:cxn ang="T11">
                    <a:pos x="T6" y="T7"/>
                  </a:cxn>
                </a:cxnLst>
                <a:rect l="T12" t="T13" r="T14" b="T15"/>
                <a:pathLst>
                  <a:path w="15" h="16">
                    <a:moveTo>
                      <a:pt x="0" y="0"/>
                    </a:moveTo>
                    <a:cubicBezTo>
                      <a:pt x="6" y="4"/>
                      <a:pt x="11" y="9"/>
                      <a:pt x="15" y="16"/>
                    </a:cubicBezTo>
                    <a:cubicBezTo>
                      <a:pt x="9" y="13"/>
                      <a:pt x="6" y="5"/>
                      <a:pt x="0" y="2"/>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51" name="Freeform 752"/>
              <p:cNvSpPr>
                <a:spLocks/>
              </p:cNvSpPr>
              <p:nvPr/>
            </p:nvSpPr>
            <p:spPr bwMode="auto">
              <a:xfrm>
                <a:off x="1965" y="2468"/>
                <a:ext cx="56" cy="123"/>
              </a:xfrm>
              <a:custGeom>
                <a:avLst/>
                <a:gdLst>
                  <a:gd name="T0" fmla="*/ 49 w 34"/>
                  <a:gd name="T1" fmla="*/ 284 h 81"/>
                  <a:gd name="T2" fmla="*/ 13 w 34"/>
                  <a:gd name="T3" fmla="*/ 276 h 81"/>
                  <a:gd name="T4" fmla="*/ 0 w 34"/>
                  <a:gd name="T5" fmla="*/ 18 h 81"/>
                  <a:gd name="T6" fmla="*/ 152 w 34"/>
                  <a:gd name="T7" fmla="*/ 12 h 81"/>
                  <a:gd name="T8" fmla="*/ 152 w 34"/>
                  <a:gd name="T9" fmla="*/ 18 h 81"/>
                  <a:gd name="T10" fmla="*/ 21 w 34"/>
                  <a:gd name="T11" fmla="*/ 18 h 81"/>
                  <a:gd name="T12" fmla="*/ 21 w 34"/>
                  <a:gd name="T13" fmla="*/ 258 h 81"/>
                  <a:gd name="T14" fmla="*/ 63 w 34"/>
                  <a:gd name="T15" fmla="*/ 276 h 81"/>
                  <a:gd name="T16" fmla="*/ 63 w 34"/>
                  <a:gd name="T17" fmla="*/ 284 h 81"/>
                  <a:gd name="T18" fmla="*/ 49 w 34"/>
                  <a:gd name="T19" fmla="*/ 28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81"/>
                  <a:gd name="T32" fmla="*/ 34 w 34"/>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81">
                    <a:moveTo>
                      <a:pt x="11" y="81"/>
                    </a:moveTo>
                    <a:cubicBezTo>
                      <a:pt x="9" y="79"/>
                      <a:pt x="6" y="79"/>
                      <a:pt x="3" y="79"/>
                    </a:cubicBezTo>
                    <a:cubicBezTo>
                      <a:pt x="1" y="55"/>
                      <a:pt x="5" y="25"/>
                      <a:pt x="0" y="5"/>
                    </a:cubicBezTo>
                    <a:cubicBezTo>
                      <a:pt x="7" y="0"/>
                      <a:pt x="23" y="4"/>
                      <a:pt x="34" y="3"/>
                    </a:cubicBezTo>
                    <a:cubicBezTo>
                      <a:pt x="34" y="4"/>
                      <a:pt x="34" y="5"/>
                      <a:pt x="34" y="5"/>
                    </a:cubicBezTo>
                    <a:cubicBezTo>
                      <a:pt x="24" y="5"/>
                      <a:pt x="14" y="5"/>
                      <a:pt x="5" y="5"/>
                    </a:cubicBezTo>
                    <a:cubicBezTo>
                      <a:pt x="5" y="28"/>
                      <a:pt x="5" y="51"/>
                      <a:pt x="5" y="74"/>
                    </a:cubicBezTo>
                    <a:cubicBezTo>
                      <a:pt x="5" y="78"/>
                      <a:pt x="12" y="76"/>
                      <a:pt x="14" y="79"/>
                    </a:cubicBezTo>
                    <a:cubicBezTo>
                      <a:pt x="14" y="80"/>
                      <a:pt x="14" y="80"/>
                      <a:pt x="14" y="81"/>
                    </a:cubicBezTo>
                    <a:cubicBezTo>
                      <a:pt x="13" y="81"/>
                      <a:pt x="12" y="81"/>
                      <a:pt x="11" y="81"/>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52" name="Freeform 753"/>
              <p:cNvSpPr>
                <a:spLocks/>
              </p:cNvSpPr>
              <p:nvPr/>
            </p:nvSpPr>
            <p:spPr bwMode="auto">
              <a:xfrm>
                <a:off x="1303" y="2416"/>
                <a:ext cx="30" cy="30"/>
              </a:xfrm>
              <a:custGeom>
                <a:avLst/>
                <a:gdLst>
                  <a:gd name="T0" fmla="*/ 0 w 18"/>
                  <a:gd name="T1" fmla="*/ 67 h 20"/>
                  <a:gd name="T2" fmla="*/ 83 w 18"/>
                  <a:gd name="T3" fmla="*/ 0 h 20"/>
                  <a:gd name="T4" fmla="*/ 83 w 18"/>
                  <a:gd name="T5" fmla="*/ 9 h 20"/>
                  <a:gd name="T6" fmla="*/ 0 w 18"/>
                  <a:gd name="T7" fmla="*/ 67 h 20"/>
                  <a:gd name="T8" fmla="*/ 0 60000 65536"/>
                  <a:gd name="T9" fmla="*/ 0 60000 65536"/>
                  <a:gd name="T10" fmla="*/ 0 60000 65536"/>
                  <a:gd name="T11" fmla="*/ 0 60000 65536"/>
                  <a:gd name="T12" fmla="*/ 0 w 18"/>
                  <a:gd name="T13" fmla="*/ 0 h 20"/>
                  <a:gd name="T14" fmla="*/ 18 w 18"/>
                  <a:gd name="T15" fmla="*/ 20 h 20"/>
                </a:gdLst>
                <a:ahLst/>
                <a:cxnLst>
                  <a:cxn ang="T8">
                    <a:pos x="T0" y="T1"/>
                  </a:cxn>
                  <a:cxn ang="T9">
                    <a:pos x="T2" y="T3"/>
                  </a:cxn>
                  <a:cxn ang="T10">
                    <a:pos x="T4" y="T5"/>
                  </a:cxn>
                  <a:cxn ang="T11">
                    <a:pos x="T6" y="T7"/>
                  </a:cxn>
                </a:cxnLst>
                <a:rect l="T12" t="T13" r="T14" b="T15"/>
                <a:pathLst>
                  <a:path w="18" h="20">
                    <a:moveTo>
                      <a:pt x="0" y="20"/>
                    </a:moveTo>
                    <a:cubicBezTo>
                      <a:pt x="3" y="11"/>
                      <a:pt x="12" y="6"/>
                      <a:pt x="18" y="0"/>
                    </a:cubicBezTo>
                    <a:cubicBezTo>
                      <a:pt x="18" y="1"/>
                      <a:pt x="18" y="2"/>
                      <a:pt x="18" y="3"/>
                    </a:cubicBezTo>
                    <a:cubicBezTo>
                      <a:pt x="11" y="7"/>
                      <a:pt x="6" y="14"/>
                      <a:pt x="0" y="2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53" name="Freeform 754"/>
              <p:cNvSpPr>
                <a:spLocks/>
              </p:cNvSpPr>
              <p:nvPr/>
            </p:nvSpPr>
            <p:spPr bwMode="auto">
              <a:xfrm>
                <a:off x="1508" y="2471"/>
                <a:ext cx="28" cy="12"/>
              </a:xfrm>
              <a:custGeom>
                <a:avLst/>
                <a:gdLst>
                  <a:gd name="T0" fmla="*/ 5 w 17"/>
                  <a:gd name="T1" fmla="*/ 22 h 8"/>
                  <a:gd name="T2" fmla="*/ 54 w 17"/>
                  <a:gd name="T3" fmla="*/ 0 h 8"/>
                  <a:gd name="T4" fmla="*/ 68 w 17"/>
                  <a:gd name="T5" fmla="*/ 0 h 8"/>
                  <a:gd name="T6" fmla="*/ 13 w 17"/>
                  <a:gd name="T7" fmla="*/ 22 h 8"/>
                  <a:gd name="T8" fmla="*/ 5 w 17"/>
                  <a:gd name="T9" fmla="*/ 22 h 8"/>
                  <a:gd name="T10" fmla="*/ 0 60000 65536"/>
                  <a:gd name="T11" fmla="*/ 0 60000 65536"/>
                  <a:gd name="T12" fmla="*/ 0 60000 65536"/>
                  <a:gd name="T13" fmla="*/ 0 60000 65536"/>
                  <a:gd name="T14" fmla="*/ 0 60000 65536"/>
                  <a:gd name="T15" fmla="*/ 0 w 17"/>
                  <a:gd name="T16" fmla="*/ 0 h 8"/>
                  <a:gd name="T17" fmla="*/ 17 w 17"/>
                  <a:gd name="T18" fmla="*/ 8 h 8"/>
                </a:gdLst>
                <a:ahLst/>
                <a:cxnLst>
                  <a:cxn ang="T10">
                    <a:pos x="T0" y="T1"/>
                  </a:cxn>
                  <a:cxn ang="T11">
                    <a:pos x="T2" y="T3"/>
                  </a:cxn>
                  <a:cxn ang="T12">
                    <a:pos x="T4" y="T5"/>
                  </a:cxn>
                  <a:cxn ang="T13">
                    <a:pos x="T6" y="T7"/>
                  </a:cxn>
                  <a:cxn ang="T14">
                    <a:pos x="T8" y="T9"/>
                  </a:cxn>
                </a:cxnLst>
                <a:rect l="T15" t="T16" r="T17" b="T18"/>
                <a:pathLst>
                  <a:path w="17" h="8">
                    <a:moveTo>
                      <a:pt x="1" y="7"/>
                    </a:moveTo>
                    <a:cubicBezTo>
                      <a:pt x="0" y="0"/>
                      <a:pt x="11" y="5"/>
                      <a:pt x="12" y="0"/>
                    </a:cubicBezTo>
                    <a:cubicBezTo>
                      <a:pt x="13" y="0"/>
                      <a:pt x="14" y="0"/>
                      <a:pt x="15" y="0"/>
                    </a:cubicBezTo>
                    <a:cubicBezTo>
                      <a:pt x="17" y="8"/>
                      <a:pt x="5" y="2"/>
                      <a:pt x="3" y="7"/>
                    </a:cubicBezTo>
                    <a:cubicBezTo>
                      <a:pt x="3" y="7"/>
                      <a:pt x="2" y="7"/>
                      <a:pt x="1" y="7"/>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54" name="Freeform 755"/>
              <p:cNvSpPr>
                <a:spLocks/>
              </p:cNvSpPr>
              <p:nvPr/>
            </p:nvSpPr>
            <p:spPr bwMode="auto">
              <a:xfrm>
                <a:off x="1450" y="2485"/>
                <a:ext cx="12" cy="23"/>
              </a:xfrm>
              <a:custGeom>
                <a:avLst/>
                <a:gdLst>
                  <a:gd name="T0" fmla="*/ 0 w 7"/>
                  <a:gd name="T1" fmla="*/ 8 h 15"/>
                  <a:gd name="T2" fmla="*/ 0 w 7"/>
                  <a:gd name="T3" fmla="*/ 0 h 15"/>
                  <a:gd name="T4" fmla="*/ 26 w 7"/>
                  <a:gd name="T5" fmla="*/ 54 h 15"/>
                  <a:gd name="T6" fmla="*/ 15 w 7"/>
                  <a:gd name="T7" fmla="*/ 54 h 15"/>
                  <a:gd name="T8" fmla="*/ 0 w 7"/>
                  <a:gd name="T9" fmla="*/ 8 h 15"/>
                  <a:gd name="T10" fmla="*/ 0 60000 65536"/>
                  <a:gd name="T11" fmla="*/ 0 60000 65536"/>
                  <a:gd name="T12" fmla="*/ 0 60000 65536"/>
                  <a:gd name="T13" fmla="*/ 0 60000 65536"/>
                  <a:gd name="T14" fmla="*/ 0 60000 65536"/>
                  <a:gd name="T15" fmla="*/ 0 w 7"/>
                  <a:gd name="T16" fmla="*/ 0 h 15"/>
                  <a:gd name="T17" fmla="*/ 7 w 7"/>
                  <a:gd name="T18" fmla="*/ 15 h 15"/>
                </a:gdLst>
                <a:ahLst/>
                <a:cxnLst>
                  <a:cxn ang="T10">
                    <a:pos x="T0" y="T1"/>
                  </a:cxn>
                  <a:cxn ang="T11">
                    <a:pos x="T2" y="T3"/>
                  </a:cxn>
                  <a:cxn ang="T12">
                    <a:pos x="T4" y="T5"/>
                  </a:cxn>
                  <a:cxn ang="T13">
                    <a:pos x="T6" y="T7"/>
                  </a:cxn>
                  <a:cxn ang="T14">
                    <a:pos x="T8" y="T9"/>
                  </a:cxn>
                </a:cxnLst>
                <a:rect l="T15" t="T16" r="T17" b="T18"/>
                <a:pathLst>
                  <a:path w="7" h="15">
                    <a:moveTo>
                      <a:pt x="0" y="2"/>
                    </a:moveTo>
                    <a:cubicBezTo>
                      <a:pt x="0" y="1"/>
                      <a:pt x="0" y="1"/>
                      <a:pt x="0" y="0"/>
                    </a:cubicBezTo>
                    <a:cubicBezTo>
                      <a:pt x="7" y="0"/>
                      <a:pt x="5" y="9"/>
                      <a:pt x="5" y="15"/>
                    </a:cubicBezTo>
                    <a:cubicBezTo>
                      <a:pt x="4" y="15"/>
                      <a:pt x="3" y="15"/>
                      <a:pt x="3" y="15"/>
                    </a:cubicBezTo>
                    <a:cubicBezTo>
                      <a:pt x="3" y="10"/>
                      <a:pt x="3" y="5"/>
                      <a:pt x="0" y="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55" name="Freeform 756"/>
              <p:cNvSpPr>
                <a:spLocks/>
              </p:cNvSpPr>
              <p:nvPr/>
            </p:nvSpPr>
            <p:spPr bwMode="auto">
              <a:xfrm>
                <a:off x="1946" y="2591"/>
                <a:ext cx="103" cy="121"/>
              </a:xfrm>
              <a:custGeom>
                <a:avLst/>
                <a:gdLst>
                  <a:gd name="T0" fmla="*/ 83 w 62"/>
                  <a:gd name="T1" fmla="*/ 176 h 79"/>
                  <a:gd name="T2" fmla="*/ 91 w 62"/>
                  <a:gd name="T3" fmla="*/ 58 h 79"/>
                  <a:gd name="T4" fmla="*/ 216 w 62"/>
                  <a:gd name="T5" fmla="*/ 58 h 79"/>
                  <a:gd name="T6" fmla="*/ 238 w 62"/>
                  <a:gd name="T7" fmla="*/ 0 h 79"/>
                  <a:gd name="T8" fmla="*/ 258 w 62"/>
                  <a:gd name="T9" fmla="*/ 265 h 79"/>
                  <a:gd name="T10" fmla="*/ 0 w 62"/>
                  <a:gd name="T11" fmla="*/ 248 h 79"/>
                  <a:gd name="T12" fmla="*/ 249 w 62"/>
                  <a:gd name="T13" fmla="*/ 257 h 79"/>
                  <a:gd name="T14" fmla="*/ 238 w 62"/>
                  <a:gd name="T15" fmla="*/ 58 h 79"/>
                  <a:gd name="T16" fmla="*/ 105 w 62"/>
                  <a:gd name="T17" fmla="*/ 66 h 79"/>
                  <a:gd name="T18" fmla="*/ 83 w 62"/>
                  <a:gd name="T19" fmla="*/ 188 h 79"/>
                  <a:gd name="T20" fmla="*/ 83 w 62"/>
                  <a:gd name="T21" fmla="*/ 176 h 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
                  <a:gd name="T34" fmla="*/ 0 h 79"/>
                  <a:gd name="T35" fmla="*/ 62 w 62"/>
                  <a:gd name="T36" fmla="*/ 79 h 7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 h="79">
                    <a:moveTo>
                      <a:pt x="18" y="49"/>
                    </a:moveTo>
                    <a:cubicBezTo>
                      <a:pt x="23" y="42"/>
                      <a:pt x="19" y="27"/>
                      <a:pt x="20" y="16"/>
                    </a:cubicBezTo>
                    <a:cubicBezTo>
                      <a:pt x="29" y="16"/>
                      <a:pt x="38" y="16"/>
                      <a:pt x="47" y="16"/>
                    </a:cubicBezTo>
                    <a:cubicBezTo>
                      <a:pt x="54" y="16"/>
                      <a:pt x="51" y="7"/>
                      <a:pt x="52" y="0"/>
                    </a:cubicBezTo>
                    <a:cubicBezTo>
                      <a:pt x="62" y="16"/>
                      <a:pt x="53" y="50"/>
                      <a:pt x="56" y="74"/>
                    </a:cubicBezTo>
                    <a:cubicBezTo>
                      <a:pt x="40" y="71"/>
                      <a:pt x="2" y="79"/>
                      <a:pt x="0" y="69"/>
                    </a:cubicBezTo>
                    <a:cubicBezTo>
                      <a:pt x="14" y="75"/>
                      <a:pt x="37" y="70"/>
                      <a:pt x="54" y="72"/>
                    </a:cubicBezTo>
                    <a:cubicBezTo>
                      <a:pt x="52" y="54"/>
                      <a:pt x="57" y="30"/>
                      <a:pt x="52" y="16"/>
                    </a:cubicBezTo>
                    <a:cubicBezTo>
                      <a:pt x="46" y="21"/>
                      <a:pt x="32" y="17"/>
                      <a:pt x="23" y="18"/>
                    </a:cubicBezTo>
                    <a:cubicBezTo>
                      <a:pt x="21" y="29"/>
                      <a:pt x="27" y="48"/>
                      <a:pt x="18" y="52"/>
                    </a:cubicBezTo>
                    <a:cubicBezTo>
                      <a:pt x="18" y="51"/>
                      <a:pt x="18" y="50"/>
                      <a:pt x="18" y="49"/>
                    </a:cubicBezTo>
                    <a:close/>
                  </a:path>
                </a:pathLst>
              </a:custGeom>
              <a:solidFill>
                <a:srgbClr val="FFFF99"/>
              </a:solidFill>
              <a:ln w="9525">
                <a:solidFill>
                  <a:srgbClr val="FFFF99"/>
                </a:solidFill>
                <a:round/>
                <a:headEnd/>
                <a:tailEnd/>
              </a:ln>
            </p:spPr>
            <p:txBody>
              <a:bodyPr/>
              <a:lstStyle/>
              <a:p>
                <a:endParaRPr lang="zh-CN" altLang="en-US" sz="2000">
                  <a:solidFill>
                    <a:schemeClr val="tx1"/>
                  </a:solidFill>
                  <a:ea typeface="微软雅黑" pitchFamily="34" charset="-122"/>
                </a:endParaRPr>
              </a:p>
            </p:txBody>
          </p:sp>
          <p:sp>
            <p:nvSpPr>
              <p:cNvPr id="51656" name="Freeform 759"/>
              <p:cNvSpPr>
                <a:spLocks/>
              </p:cNvSpPr>
              <p:nvPr/>
            </p:nvSpPr>
            <p:spPr bwMode="auto">
              <a:xfrm>
                <a:off x="979" y="2501"/>
                <a:ext cx="15" cy="17"/>
              </a:xfrm>
              <a:custGeom>
                <a:avLst/>
                <a:gdLst>
                  <a:gd name="T0" fmla="*/ 8 w 9"/>
                  <a:gd name="T1" fmla="*/ 14 h 11"/>
                  <a:gd name="T2" fmla="*/ 42 w 9"/>
                  <a:gd name="T3" fmla="*/ 0 h 11"/>
                  <a:gd name="T4" fmla="*/ 0 w 9"/>
                  <a:gd name="T5" fmla="*/ 14 h 11"/>
                  <a:gd name="T6" fmla="*/ 8 w 9"/>
                  <a:gd name="T7" fmla="*/ 14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2" y="4"/>
                    </a:moveTo>
                    <a:cubicBezTo>
                      <a:pt x="5" y="4"/>
                      <a:pt x="6" y="1"/>
                      <a:pt x="9" y="0"/>
                    </a:cubicBezTo>
                    <a:cubicBezTo>
                      <a:pt x="8" y="3"/>
                      <a:pt x="2" y="11"/>
                      <a:pt x="0" y="4"/>
                    </a:cubicBezTo>
                    <a:cubicBezTo>
                      <a:pt x="1" y="4"/>
                      <a:pt x="2" y="4"/>
                      <a:pt x="2" y="4"/>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57" name="Freeform 760"/>
              <p:cNvSpPr>
                <a:spLocks/>
              </p:cNvSpPr>
              <p:nvPr/>
            </p:nvSpPr>
            <p:spPr bwMode="auto">
              <a:xfrm>
                <a:off x="1006" y="2501"/>
                <a:ext cx="14" cy="17"/>
              </a:xfrm>
              <a:custGeom>
                <a:avLst/>
                <a:gdLst>
                  <a:gd name="T0" fmla="*/ 0 w 9"/>
                  <a:gd name="T1" fmla="*/ 0 h 11"/>
                  <a:gd name="T2" fmla="*/ 22 w 9"/>
                  <a:gd name="T3" fmla="*/ 14 h 11"/>
                  <a:gd name="T4" fmla="*/ 34 w 9"/>
                  <a:gd name="T5" fmla="*/ 14 h 11"/>
                  <a:gd name="T6" fmla="*/ 0 w 9"/>
                  <a:gd name="T7" fmla="*/ 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0"/>
                    </a:moveTo>
                    <a:cubicBezTo>
                      <a:pt x="3" y="1"/>
                      <a:pt x="4" y="4"/>
                      <a:pt x="6" y="4"/>
                    </a:cubicBezTo>
                    <a:cubicBezTo>
                      <a:pt x="7" y="4"/>
                      <a:pt x="8" y="4"/>
                      <a:pt x="9" y="4"/>
                    </a:cubicBezTo>
                    <a:cubicBezTo>
                      <a:pt x="7" y="11"/>
                      <a:pt x="0" y="3"/>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58" name="Freeform 761"/>
              <p:cNvSpPr>
                <a:spLocks/>
              </p:cNvSpPr>
              <p:nvPr/>
            </p:nvSpPr>
            <p:spPr bwMode="auto">
              <a:xfrm>
                <a:off x="1057" y="2424"/>
                <a:ext cx="40" cy="39"/>
              </a:xfrm>
              <a:custGeom>
                <a:avLst/>
                <a:gdLst>
                  <a:gd name="T0" fmla="*/ 0 w 24"/>
                  <a:gd name="T1" fmla="*/ 88 h 26"/>
                  <a:gd name="T2" fmla="*/ 112 w 24"/>
                  <a:gd name="T3" fmla="*/ 0 h 26"/>
                  <a:gd name="T4" fmla="*/ 0 w 24"/>
                  <a:gd name="T5" fmla="*/ 88 h 26"/>
                  <a:gd name="T6" fmla="*/ 0 60000 65536"/>
                  <a:gd name="T7" fmla="*/ 0 60000 65536"/>
                  <a:gd name="T8" fmla="*/ 0 60000 65536"/>
                  <a:gd name="T9" fmla="*/ 0 w 24"/>
                  <a:gd name="T10" fmla="*/ 0 h 26"/>
                  <a:gd name="T11" fmla="*/ 24 w 24"/>
                  <a:gd name="T12" fmla="*/ 26 h 26"/>
                </a:gdLst>
                <a:ahLst/>
                <a:cxnLst>
                  <a:cxn ang="T6">
                    <a:pos x="T0" y="T1"/>
                  </a:cxn>
                  <a:cxn ang="T7">
                    <a:pos x="T2" y="T3"/>
                  </a:cxn>
                  <a:cxn ang="T8">
                    <a:pos x="T4" y="T5"/>
                  </a:cxn>
                </a:cxnLst>
                <a:rect l="T9" t="T10" r="T11" b="T12"/>
                <a:pathLst>
                  <a:path w="24" h="26">
                    <a:moveTo>
                      <a:pt x="0" y="26"/>
                    </a:moveTo>
                    <a:cubicBezTo>
                      <a:pt x="7" y="16"/>
                      <a:pt x="17" y="10"/>
                      <a:pt x="24" y="0"/>
                    </a:cubicBezTo>
                    <a:cubicBezTo>
                      <a:pt x="19" y="12"/>
                      <a:pt x="9" y="18"/>
                      <a:pt x="0" y="26"/>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59" name="Freeform 762"/>
              <p:cNvSpPr>
                <a:spLocks/>
              </p:cNvSpPr>
              <p:nvPr/>
            </p:nvSpPr>
            <p:spPr bwMode="auto">
              <a:xfrm>
                <a:off x="1016" y="2463"/>
                <a:ext cx="41" cy="45"/>
              </a:xfrm>
              <a:custGeom>
                <a:avLst/>
                <a:gdLst>
                  <a:gd name="T0" fmla="*/ 110 w 25"/>
                  <a:gd name="T1" fmla="*/ 0 h 29"/>
                  <a:gd name="T2" fmla="*/ 110 w 25"/>
                  <a:gd name="T3" fmla="*/ 101 h 29"/>
                  <a:gd name="T4" fmla="*/ 13 w 25"/>
                  <a:gd name="T5" fmla="*/ 109 h 29"/>
                  <a:gd name="T6" fmla="*/ 0 w 25"/>
                  <a:gd name="T7" fmla="*/ 109 h 29"/>
                  <a:gd name="T8" fmla="*/ 102 w 25"/>
                  <a:gd name="T9" fmla="*/ 95 h 29"/>
                  <a:gd name="T10" fmla="*/ 110 w 25"/>
                  <a:gd name="T11" fmla="*/ 0 h 29"/>
                  <a:gd name="T12" fmla="*/ 0 60000 65536"/>
                  <a:gd name="T13" fmla="*/ 0 60000 65536"/>
                  <a:gd name="T14" fmla="*/ 0 60000 65536"/>
                  <a:gd name="T15" fmla="*/ 0 60000 65536"/>
                  <a:gd name="T16" fmla="*/ 0 60000 65536"/>
                  <a:gd name="T17" fmla="*/ 0 60000 65536"/>
                  <a:gd name="T18" fmla="*/ 0 w 25"/>
                  <a:gd name="T19" fmla="*/ 0 h 29"/>
                  <a:gd name="T20" fmla="*/ 25 w 25"/>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5" h="29">
                    <a:moveTo>
                      <a:pt x="25" y="0"/>
                    </a:moveTo>
                    <a:cubicBezTo>
                      <a:pt x="25" y="9"/>
                      <a:pt x="25" y="18"/>
                      <a:pt x="25" y="27"/>
                    </a:cubicBezTo>
                    <a:cubicBezTo>
                      <a:pt x="17" y="28"/>
                      <a:pt x="7" y="25"/>
                      <a:pt x="3" y="29"/>
                    </a:cubicBezTo>
                    <a:cubicBezTo>
                      <a:pt x="2" y="29"/>
                      <a:pt x="1" y="29"/>
                      <a:pt x="0" y="29"/>
                    </a:cubicBezTo>
                    <a:cubicBezTo>
                      <a:pt x="2" y="22"/>
                      <a:pt x="15" y="26"/>
                      <a:pt x="23" y="25"/>
                    </a:cubicBezTo>
                    <a:cubicBezTo>
                      <a:pt x="24" y="17"/>
                      <a:pt x="20" y="4"/>
                      <a:pt x="25" y="0"/>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60" name="Freeform 763"/>
              <p:cNvSpPr>
                <a:spLocks/>
              </p:cNvSpPr>
              <p:nvPr/>
            </p:nvSpPr>
            <p:spPr bwMode="auto">
              <a:xfrm>
                <a:off x="979" y="2353"/>
                <a:ext cx="136" cy="155"/>
              </a:xfrm>
              <a:custGeom>
                <a:avLst/>
                <a:gdLst>
                  <a:gd name="T0" fmla="*/ 0 w 82"/>
                  <a:gd name="T1" fmla="*/ 365 h 101"/>
                  <a:gd name="T2" fmla="*/ 0 w 82"/>
                  <a:gd name="T3" fmla="*/ 292 h 101"/>
                  <a:gd name="T4" fmla="*/ 141 w 82"/>
                  <a:gd name="T5" fmla="*/ 292 h 101"/>
                  <a:gd name="T6" fmla="*/ 154 w 82"/>
                  <a:gd name="T7" fmla="*/ 141 h 101"/>
                  <a:gd name="T8" fmla="*/ 83 w 82"/>
                  <a:gd name="T9" fmla="*/ 101 h 101"/>
                  <a:gd name="T10" fmla="*/ 234 w 82"/>
                  <a:gd name="T11" fmla="*/ 83 h 101"/>
                  <a:gd name="T12" fmla="*/ 247 w 82"/>
                  <a:gd name="T13" fmla="*/ 12 h 101"/>
                  <a:gd name="T14" fmla="*/ 325 w 82"/>
                  <a:gd name="T15" fmla="*/ 5 h 101"/>
                  <a:gd name="T16" fmla="*/ 325 w 82"/>
                  <a:gd name="T17" fmla="*/ 167 h 101"/>
                  <a:gd name="T18" fmla="*/ 264 w 82"/>
                  <a:gd name="T19" fmla="*/ 21 h 101"/>
                  <a:gd name="T20" fmla="*/ 247 w 82"/>
                  <a:gd name="T21" fmla="*/ 94 h 101"/>
                  <a:gd name="T22" fmla="*/ 91 w 82"/>
                  <a:gd name="T23" fmla="*/ 101 h 101"/>
                  <a:gd name="T24" fmla="*/ 166 w 82"/>
                  <a:gd name="T25" fmla="*/ 127 h 101"/>
                  <a:gd name="T26" fmla="*/ 154 w 82"/>
                  <a:gd name="T27" fmla="*/ 304 h 101"/>
                  <a:gd name="T28" fmla="*/ 22 w 82"/>
                  <a:gd name="T29" fmla="*/ 304 h 101"/>
                  <a:gd name="T30" fmla="*/ 8 w 82"/>
                  <a:gd name="T31" fmla="*/ 365 h 101"/>
                  <a:gd name="T32" fmla="*/ 0 w 82"/>
                  <a:gd name="T33" fmla="*/ 365 h 1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101"/>
                  <a:gd name="T53" fmla="*/ 82 w 82"/>
                  <a:gd name="T54" fmla="*/ 101 h 10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101">
                    <a:moveTo>
                      <a:pt x="0" y="101"/>
                    </a:moveTo>
                    <a:cubicBezTo>
                      <a:pt x="0" y="95"/>
                      <a:pt x="0" y="88"/>
                      <a:pt x="0" y="81"/>
                    </a:cubicBezTo>
                    <a:cubicBezTo>
                      <a:pt x="11" y="81"/>
                      <a:pt x="21" y="81"/>
                      <a:pt x="31" y="81"/>
                    </a:cubicBezTo>
                    <a:cubicBezTo>
                      <a:pt x="36" y="71"/>
                      <a:pt x="32" y="53"/>
                      <a:pt x="34" y="39"/>
                    </a:cubicBezTo>
                    <a:cubicBezTo>
                      <a:pt x="34" y="29"/>
                      <a:pt x="14" y="41"/>
                      <a:pt x="18" y="28"/>
                    </a:cubicBezTo>
                    <a:cubicBezTo>
                      <a:pt x="21" y="18"/>
                      <a:pt x="41" y="26"/>
                      <a:pt x="51" y="23"/>
                    </a:cubicBezTo>
                    <a:cubicBezTo>
                      <a:pt x="55" y="20"/>
                      <a:pt x="53" y="10"/>
                      <a:pt x="54" y="3"/>
                    </a:cubicBezTo>
                    <a:cubicBezTo>
                      <a:pt x="59" y="2"/>
                      <a:pt x="70" y="6"/>
                      <a:pt x="71" y="1"/>
                    </a:cubicBezTo>
                    <a:cubicBezTo>
                      <a:pt x="75" y="11"/>
                      <a:pt x="75" y="36"/>
                      <a:pt x="71" y="46"/>
                    </a:cubicBezTo>
                    <a:cubicBezTo>
                      <a:pt x="68" y="32"/>
                      <a:pt x="82" y="0"/>
                      <a:pt x="58" y="6"/>
                    </a:cubicBezTo>
                    <a:cubicBezTo>
                      <a:pt x="52" y="8"/>
                      <a:pt x="59" y="23"/>
                      <a:pt x="54" y="26"/>
                    </a:cubicBezTo>
                    <a:cubicBezTo>
                      <a:pt x="43" y="27"/>
                      <a:pt x="27" y="23"/>
                      <a:pt x="20" y="28"/>
                    </a:cubicBezTo>
                    <a:cubicBezTo>
                      <a:pt x="18" y="37"/>
                      <a:pt x="34" y="29"/>
                      <a:pt x="36" y="35"/>
                    </a:cubicBezTo>
                    <a:cubicBezTo>
                      <a:pt x="35" y="50"/>
                      <a:pt x="38" y="71"/>
                      <a:pt x="34" y="84"/>
                    </a:cubicBezTo>
                    <a:cubicBezTo>
                      <a:pt x="24" y="84"/>
                      <a:pt x="14" y="84"/>
                      <a:pt x="5" y="84"/>
                    </a:cubicBezTo>
                    <a:cubicBezTo>
                      <a:pt x="0" y="85"/>
                      <a:pt x="4" y="96"/>
                      <a:pt x="2" y="101"/>
                    </a:cubicBezTo>
                    <a:cubicBezTo>
                      <a:pt x="2" y="101"/>
                      <a:pt x="1" y="101"/>
                      <a:pt x="0" y="101"/>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61" name="Freeform 764"/>
              <p:cNvSpPr>
                <a:spLocks noEditPoints="1"/>
              </p:cNvSpPr>
              <p:nvPr/>
            </p:nvSpPr>
            <p:spPr bwMode="auto">
              <a:xfrm>
                <a:off x="939" y="2388"/>
                <a:ext cx="25" cy="22"/>
              </a:xfrm>
              <a:custGeom>
                <a:avLst/>
                <a:gdLst>
                  <a:gd name="T0" fmla="*/ 70 w 15"/>
                  <a:gd name="T1" fmla="*/ 0 h 14"/>
                  <a:gd name="T2" fmla="*/ 70 w 15"/>
                  <a:gd name="T3" fmla="*/ 55 h 14"/>
                  <a:gd name="T4" fmla="*/ 0 w 15"/>
                  <a:gd name="T5" fmla="*/ 55 h 14"/>
                  <a:gd name="T6" fmla="*/ 0 w 15"/>
                  <a:gd name="T7" fmla="*/ 0 h 14"/>
                  <a:gd name="T8" fmla="*/ 70 w 15"/>
                  <a:gd name="T9" fmla="*/ 0 h 14"/>
                  <a:gd name="T10" fmla="*/ 8 w 15"/>
                  <a:gd name="T11" fmla="*/ 47 h 14"/>
                  <a:gd name="T12" fmla="*/ 62 w 15"/>
                  <a:gd name="T13" fmla="*/ 47 h 14"/>
                  <a:gd name="T14" fmla="*/ 62 w 15"/>
                  <a:gd name="T15" fmla="*/ 13 h 14"/>
                  <a:gd name="T16" fmla="*/ 8 w 15"/>
                  <a:gd name="T17" fmla="*/ 13 h 14"/>
                  <a:gd name="T18" fmla="*/ 8 w 15"/>
                  <a:gd name="T19" fmla="*/ 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4"/>
                  <a:gd name="T32" fmla="*/ 15 w 15"/>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4">
                    <a:moveTo>
                      <a:pt x="15" y="0"/>
                    </a:moveTo>
                    <a:cubicBezTo>
                      <a:pt x="15" y="5"/>
                      <a:pt x="15" y="9"/>
                      <a:pt x="15" y="14"/>
                    </a:cubicBezTo>
                    <a:cubicBezTo>
                      <a:pt x="10" y="14"/>
                      <a:pt x="5" y="14"/>
                      <a:pt x="0" y="14"/>
                    </a:cubicBezTo>
                    <a:cubicBezTo>
                      <a:pt x="0" y="9"/>
                      <a:pt x="0" y="5"/>
                      <a:pt x="0" y="0"/>
                    </a:cubicBezTo>
                    <a:cubicBezTo>
                      <a:pt x="5" y="0"/>
                      <a:pt x="10" y="0"/>
                      <a:pt x="15" y="0"/>
                    </a:cubicBezTo>
                    <a:close/>
                    <a:moveTo>
                      <a:pt x="2" y="12"/>
                    </a:moveTo>
                    <a:cubicBezTo>
                      <a:pt x="6" y="12"/>
                      <a:pt x="9" y="12"/>
                      <a:pt x="13" y="12"/>
                    </a:cubicBezTo>
                    <a:cubicBezTo>
                      <a:pt x="13" y="9"/>
                      <a:pt x="13" y="6"/>
                      <a:pt x="13" y="3"/>
                    </a:cubicBezTo>
                    <a:cubicBezTo>
                      <a:pt x="9" y="3"/>
                      <a:pt x="6" y="3"/>
                      <a:pt x="2" y="3"/>
                    </a:cubicBezTo>
                    <a:cubicBezTo>
                      <a:pt x="2" y="6"/>
                      <a:pt x="2" y="9"/>
                      <a:pt x="2" y="12"/>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662" name="Freeform 765"/>
              <p:cNvSpPr>
                <a:spLocks/>
              </p:cNvSpPr>
              <p:nvPr/>
            </p:nvSpPr>
            <p:spPr bwMode="auto">
              <a:xfrm>
                <a:off x="931" y="2460"/>
                <a:ext cx="37" cy="38"/>
              </a:xfrm>
              <a:custGeom>
                <a:avLst/>
                <a:gdLst>
                  <a:gd name="T0" fmla="*/ 0 w 22"/>
                  <a:gd name="T1" fmla="*/ 0 h 25"/>
                  <a:gd name="T2" fmla="*/ 104 w 22"/>
                  <a:gd name="T3" fmla="*/ 81 h 25"/>
                  <a:gd name="T4" fmla="*/ 104 w 22"/>
                  <a:gd name="T5" fmla="*/ 88 h 25"/>
                  <a:gd name="T6" fmla="*/ 0 w 22"/>
                  <a:gd name="T7" fmla="*/ 0 h 25"/>
                  <a:gd name="T8" fmla="*/ 0 60000 65536"/>
                  <a:gd name="T9" fmla="*/ 0 60000 65536"/>
                  <a:gd name="T10" fmla="*/ 0 60000 65536"/>
                  <a:gd name="T11" fmla="*/ 0 60000 65536"/>
                  <a:gd name="T12" fmla="*/ 0 w 22"/>
                  <a:gd name="T13" fmla="*/ 0 h 25"/>
                  <a:gd name="T14" fmla="*/ 22 w 22"/>
                  <a:gd name="T15" fmla="*/ 25 h 25"/>
                </a:gdLst>
                <a:ahLst/>
                <a:cxnLst>
                  <a:cxn ang="T8">
                    <a:pos x="T0" y="T1"/>
                  </a:cxn>
                  <a:cxn ang="T9">
                    <a:pos x="T2" y="T3"/>
                  </a:cxn>
                  <a:cxn ang="T10">
                    <a:pos x="T4" y="T5"/>
                  </a:cxn>
                  <a:cxn ang="T11">
                    <a:pos x="T6" y="T7"/>
                  </a:cxn>
                </a:cxnLst>
                <a:rect l="T12" t="T13" r="T14" b="T15"/>
                <a:pathLst>
                  <a:path w="22" h="25">
                    <a:moveTo>
                      <a:pt x="0" y="0"/>
                    </a:moveTo>
                    <a:cubicBezTo>
                      <a:pt x="7" y="8"/>
                      <a:pt x="14" y="16"/>
                      <a:pt x="22" y="23"/>
                    </a:cubicBezTo>
                    <a:cubicBezTo>
                      <a:pt x="22" y="23"/>
                      <a:pt x="22" y="24"/>
                      <a:pt x="22" y="25"/>
                    </a:cubicBezTo>
                    <a:cubicBezTo>
                      <a:pt x="14" y="17"/>
                      <a:pt x="5" y="12"/>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63" name="Freeform 766"/>
              <p:cNvSpPr>
                <a:spLocks/>
              </p:cNvSpPr>
              <p:nvPr/>
            </p:nvSpPr>
            <p:spPr bwMode="auto">
              <a:xfrm>
                <a:off x="920" y="2388"/>
                <a:ext cx="107" cy="110"/>
              </a:xfrm>
              <a:custGeom>
                <a:avLst/>
                <a:gdLst>
                  <a:gd name="T0" fmla="*/ 33 w 65"/>
                  <a:gd name="T1" fmla="*/ 168 h 72"/>
                  <a:gd name="T2" fmla="*/ 54 w 65"/>
                  <a:gd name="T3" fmla="*/ 66 h 72"/>
                  <a:gd name="T4" fmla="*/ 130 w 65"/>
                  <a:gd name="T5" fmla="*/ 66 h 72"/>
                  <a:gd name="T6" fmla="*/ 143 w 65"/>
                  <a:gd name="T7" fmla="*/ 0 h 72"/>
                  <a:gd name="T8" fmla="*/ 222 w 65"/>
                  <a:gd name="T9" fmla="*/ 0 h 72"/>
                  <a:gd name="T10" fmla="*/ 290 w 65"/>
                  <a:gd name="T11" fmla="*/ 57 h 72"/>
                  <a:gd name="T12" fmla="*/ 290 w 65"/>
                  <a:gd name="T13" fmla="*/ 191 h 72"/>
                  <a:gd name="T14" fmla="*/ 130 w 65"/>
                  <a:gd name="T15" fmla="*/ 257 h 72"/>
                  <a:gd name="T16" fmla="*/ 130 w 65"/>
                  <a:gd name="T17" fmla="*/ 249 h 72"/>
                  <a:gd name="T18" fmla="*/ 151 w 65"/>
                  <a:gd name="T19" fmla="*/ 185 h 72"/>
                  <a:gd name="T20" fmla="*/ 281 w 65"/>
                  <a:gd name="T21" fmla="*/ 185 h 72"/>
                  <a:gd name="T22" fmla="*/ 281 w 65"/>
                  <a:gd name="T23" fmla="*/ 66 h 72"/>
                  <a:gd name="T24" fmla="*/ 209 w 65"/>
                  <a:gd name="T25" fmla="*/ 12 h 72"/>
                  <a:gd name="T26" fmla="*/ 151 w 65"/>
                  <a:gd name="T27" fmla="*/ 12 h 72"/>
                  <a:gd name="T28" fmla="*/ 143 w 65"/>
                  <a:gd name="T29" fmla="*/ 75 h 72"/>
                  <a:gd name="T30" fmla="*/ 63 w 65"/>
                  <a:gd name="T31" fmla="*/ 75 h 72"/>
                  <a:gd name="T32" fmla="*/ 33 w 65"/>
                  <a:gd name="T33" fmla="*/ 168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72"/>
                  <a:gd name="T53" fmla="*/ 65 w 65"/>
                  <a:gd name="T54" fmla="*/ 72 h 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72">
                    <a:moveTo>
                      <a:pt x="7" y="47"/>
                    </a:moveTo>
                    <a:cubicBezTo>
                      <a:pt x="0" y="38"/>
                      <a:pt x="9" y="25"/>
                      <a:pt x="12" y="18"/>
                    </a:cubicBezTo>
                    <a:cubicBezTo>
                      <a:pt x="18" y="18"/>
                      <a:pt x="24" y="18"/>
                      <a:pt x="29" y="18"/>
                    </a:cubicBezTo>
                    <a:cubicBezTo>
                      <a:pt x="33" y="15"/>
                      <a:pt x="31" y="7"/>
                      <a:pt x="32" y="0"/>
                    </a:cubicBezTo>
                    <a:cubicBezTo>
                      <a:pt x="38" y="0"/>
                      <a:pt x="44" y="0"/>
                      <a:pt x="50" y="0"/>
                    </a:cubicBezTo>
                    <a:cubicBezTo>
                      <a:pt x="47" y="13"/>
                      <a:pt x="52" y="19"/>
                      <a:pt x="65" y="16"/>
                    </a:cubicBezTo>
                    <a:cubicBezTo>
                      <a:pt x="65" y="29"/>
                      <a:pt x="65" y="41"/>
                      <a:pt x="65" y="54"/>
                    </a:cubicBezTo>
                    <a:cubicBezTo>
                      <a:pt x="42" y="48"/>
                      <a:pt x="27" y="60"/>
                      <a:pt x="29" y="72"/>
                    </a:cubicBezTo>
                    <a:cubicBezTo>
                      <a:pt x="29" y="71"/>
                      <a:pt x="29" y="70"/>
                      <a:pt x="29" y="70"/>
                    </a:cubicBezTo>
                    <a:cubicBezTo>
                      <a:pt x="30" y="63"/>
                      <a:pt x="27" y="52"/>
                      <a:pt x="34" y="52"/>
                    </a:cubicBezTo>
                    <a:cubicBezTo>
                      <a:pt x="44" y="52"/>
                      <a:pt x="53" y="52"/>
                      <a:pt x="63" y="52"/>
                    </a:cubicBezTo>
                    <a:cubicBezTo>
                      <a:pt x="63" y="41"/>
                      <a:pt x="63" y="29"/>
                      <a:pt x="63" y="18"/>
                    </a:cubicBezTo>
                    <a:cubicBezTo>
                      <a:pt x="50" y="21"/>
                      <a:pt x="45" y="16"/>
                      <a:pt x="47" y="3"/>
                    </a:cubicBezTo>
                    <a:cubicBezTo>
                      <a:pt x="43" y="3"/>
                      <a:pt x="38" y="3"/>
                      <a:pt x="34" y="3"/>
                    </a:cubicBezTo>
                    <a:cubicBezTo>
                      <a:pt x="34" y="9"/>
                      <a:pt x="35" y="17"/>
                      <a:pt x="32" y="21"/>
                    </a:cubicBezTo>
                    <a:cubicBezTo>
                      <a:pt x="26" y="21"/>
                      <a:pt x="20" y="21"/>
                      <a:pt x="14" y="21"/>
                    </a:cubicBezTo>
                    <a:cubicBezTo>
                      <a:pt x="10" y="28"/>
                      <a:pt x="5" y="33"/>
                      <a:pt x="7" y="47"/>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64" name="Freeform 788"/>
              <p:cNvSpPr>
                <a:spLocks noEditPoints="1"/>
              </p:cNvSpPr>
              <p:nvPr/>
            </p:nvSpPr>
            <p:spPr bwMode="auto">
              <a:xfrm>
                <a:off x="1300" y="2456"/>
                <a:ext cx="35" cy="26"/>
              </a:xfrm>
              <a:custGeom>
                <a:avLst/>
                <a:gdLst>
                  <a:gd name="T0" fmla="*/ 83 w 21"/>
                  <a:gd name="T1" fmla="*/ 18 h 17"/>
                  <a:gd name="T2" fmla="*/ 0 w 21"/>
                  <a:gd name="T3" fmla="*/ 43 h 17"/>
                  <a:gd name="T4" fmla="*/ 0 w 21"/>
                  <a:gd name="T5" fmla="*/ 12 h 17"/>
                  <a:gd name="T6" fmla="*/ 83 w 21"/>
                  <a:gd name="T7" fmla="*/ 18 h 17"/>
                  <a:gd name="T8" fmla="*/ 8 w 21"/>
                  <a:gd name="T9" fmla="*/ 35 h 17"/>
                  <a:gd name="T10" fmla="*/ 75 w 21"/>
                  <a:gd name="T11" fmla="*/ 35 h 17"/>
                  <a:gd name="T12" fmla="*/ 75 w 21"/>
                  <a:gd name="T13" fmla="*/ 18 h 17"/>
                  <a:gd name="T14" fmla="*/ 8 w 21"/>
                  <a:gd name="T15" fmla="*/ 18 h 17"/>
                  <a:gd name="T16" fmla="*/ 8 w 21"/>
                  <a:gd name="T17" fmla="*/ 35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7"/>
                  <a:gd name="T29" fmla="*/ 21 w 2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7">
                    <a:moveTo>
                      <a:pt x="18" y="5"/>
                    </a:moveTo>
                    <a:cubicBezTo>
                      <a:pt x="21" y="17"/>
                      <a:pt x="7" y="11"/>
                      <a:pt x="0" y="12"/>
                    </a:cubicBezTo>
                    <a:cubicBezTo>
                      <a:pt x="0" y="9"/>
                      <a:pt x="0" y="6"/>
                      <a:pt x="0" y="3"/>
                    </a:cubicBezTo>
                    <a:cubicBezTo>
                      <a:pt x="5" y="5"/>
                      <a:pt x="16" y="0"/>
                      <a:pt x="18" y="5"/>
                    </a:cubicBezTo>
                    <a:close/>
                    <a:moveTo>
                      <a:pt x="2" y="10"/>
                    </a:moveTo>
                    <a:cubicBezTo>
                      <a:pt x="7" y="10"/>
                      <a:pt x="11" y="10"/>
                      <a:pt x="16" y="10"/>
                    </a:cubicBezTo>
                    <a:cubicBezTo>
                      <a:pt x="16" y="8"/>
                      <a:pt x="16" y="7"/>
                      <a:pt x="16" y="5"/>
                    </a:cubicBezTo>
                    <a:cubicBezTo>
                      <a:pt x="11" y="5"/>
                      <a:pt x="7" y="5"/>
                      <a:pt x="2" y="5"/>
                    </a:cubicBezTo>
                    <a:cubicBezTo>
                      <a:pt x="2" y="7"/>
                      <a:pt x="2" y="8"/>
                      <a:pt x="2" y="10"/>
                    </a:cubicBezTo>
                    <a:close/>
                  </a:path>
                </a:pathLst>
              </a:custGeom>
              <a:solidFill>
                <a:srgbClr val="666565"/>
              </a:solidFill>
              <a:ln w="9525">
                <a:noFill/>
                <a:round/>
                <a:headEnd/>
                <a:tailEnd/>
              </a:ln>
            </p:spPr>
            <p:txBody>
              <a:bodyPr/>
              <a:lstStyle/>
              <a:p>
                <a:endParaRPr lang="zh-CN" altLang="en-US" sz="2000">
                  <a:solidFill>
                    <a:schemeClr val="tx1"/>
                  </a:solidFill>
                  <a:ea typeface="微软雅黑" pitchFamily="34" charset="-122"/>
                </a:endParaRPr>
              </a:p>
            </p:txBody>
          </p:sp>
          <p:sp>
            <p:nvSpPr>
              <p:cNvPr id="51665" name="Freeform 789"/>
              <p:cNvSpPr>
                <a:spLocks/>
              </p:cNvSpPr>
              <p:nvPr/>
            </p:nvSpPr>
            <p:spPr bwMode="auto">
              <a:xfrm>
                <a:off x="1318" y="2498"/>
                <a:ext cx="18" cy="17"/>
              </a:xfrm>
              <a:custGeom>
                <a:avLst/>
                <a:gdLst>
                  <a:gd name="T0" fmla="*/ 0 w 11"/>
                  <a:gd name="T1" fmla="*/ 40 h 11"/>
                  <a:gd name="T2" fmla="*/ 47 w 11"/>
                  <a:gd name="T3" fmla="*/ 0 h 11"/>
                  <a:gd name="T4" fmla="*/ 8 w 11"/>
                  <a:gd name="T5" fmla="*/ 40 h 11"/>
                  <a:gd name="T6" fmla="*/ 0 w 11"/>
                  <a:gd name="T7" fmla="*/ 40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11"/>
                    </a:moveTo>
                    <a:cubicBezTo>
                      <a:pt x="3" y="6"/>
                      <a:pt x="7" y="3"/>
                      <a:pt x="11" y="0"/>
                    </a:cubicBezTo>
                    <a:cubicBezTo>
                      <a:pt x="10" y="5"/>
                      <a:pt x="4" y="6"/>
                      <a:pt x="2" y="11"/>
                    </a:cubicBezTo>
                    <a:cubicBezTo>
                      <a:pt x="2" y="11"/>
                      <a:pt x="1" y="11"/>
                      <a:pt x="0" y="11"/>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66" name="Freeform 790"/>
              <p:cNvSpPr>
                <a:spLocks/>
              </p:cNvSpPr>
              <p:nvPr/>
            </p:nvSpPr>
            <p:spPr bwMode="auto">
              <a:xfrm>
                <a:off x="1321" y="2579"/>
                <a:ext cx="42" cy="42"/>
              </a:xfrm>
              <a:custGeom>
                <a:avLst/>
                <a:gdLst>
                  <a:gd name="T0" fmla="*/ 0 w 25"/>
                  <a:gd name="T1" fmla="*/ 0 h 27"/>
                  <a:gd name="T2" fmla="*/ 119 w 25"/>
                  <a:gd name="T3" fmla="*/ 95 h 27"/>
                  <a:gd name="T4" fmla="*/ 119 w 25"/>
                  <a:gd name="T5" fmla="*/ 101 h 27"/>
                  <a:gd name="T6" fmla="*/ 0 w 25"/>
                  <a:gd name="T7" fmla="*/ 0 h 27"/>
                  <a:gd name="T8" fmla="*/ 0 60000 65536"/>
                  <a:gd name="T9" fmla="*/ 0 60000 65536"/>
                  <a:gd name="T10" fmla="*/ 0 60000 65536"/>
                  <a:gd name="T11" fmla="*/ 0 60000 65536"/>
                  <a:gd name="T12" fmla="*/ 0 w 25"/>
                  <a:gd name="T13" fmla="*/ 0 h 27"/>
                  <a:gd name="T14" fmla="*/ 25 w 25"/>
                  <a:gd name="T15" fmla="*/ 27 h 27"/>
                </a:gdLst>
                <a:ahLst/>
                <a:cxnLst>
                  <a:cxn ang="T8">
                    <a:pos x="T0" y="T1"/>
                  </a:cxn>
                  <a:cxn ang="T9">
                    <a:pos x="T2" y="T3"/>
                  </a:cxn>
                  <a:cxn ang="T10">
                    <a:pos x="T4" y="T5"/>
                  </a:cxn>
                  <a:cxn ang="T11">
                    <a:pos x="T6" y="T7"/>
                  </a:cxn>
                </a:cxnLst>
                <a:rect l="T12" t="T13" r="T14" b="T15"/>
                <a:pathLst>
                  <a:path w="25" h="27">
                    <a:moveTo>
                      <a:pt x="0" y="0"/>
                    </a:moveTo>
                    <a:cubicBezTo>
                      <a:pt x="8" y="9"/>
                      <a:pt x="16" y="18"/>
                      <a:pt x="25" y="25"/>
                    </a:cubicBezTo>
                    <a:cubicBezTo>
                      <a:pt x="25" y="26"/>
                      <a:pt x="25" y="26"/>
                      <a:pt x="25" y="27"/>
                    </a:cubicBezTo>
                    <a:cubicBezTo>
                      <a:pt x="16" y="19"/>
                      <a:pt x="6" y="12"/>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67" name="Freeform 791"/>
              <p:cNvSpPr>
                <a:spLocks/>
              </p:cNvSpPr>
              <p:nvPr/>
            </p:nvSpPr>
            <p:spPr bwMode="auto">
              <a:xfrm>
                <a:off x="1432" y="2627"/>
                <a:ext cx="66" cy="55"/>
              </a:xfrm>
              <a:custGeom>
                <a:avLst/>
                <a:gdLst>
                  <a:gd name="T0" fmla="*/ 0 w 40"/>
                  <a:gd name="T1" fmla="*/ 89 h 36"/>
                  <a:gd name="T2" fmla="*/ 13 w 40"/>
                  <a:gd name="T3" fmla="*/ 89 h 36"/>
                  <a:gd name="T4" fmla="*/ 41 w 40"/>
                  <a:gd name="T5" fmla="*/ 121 h 36"/>
                  <a:gd name="T6" fmla="*/ 172 w 40"/>
                  <a:gd name="T7" fmla="*/ 32 h 36"/>
                  <a:gd name="T8" fmla="*/ 152 w 40"/>
                  <a:gd name="T9" fmla="*/ 0 h 36"/>
                  <a:gd name="T10" fmla="*/ 180 w 40"/>
                  <a:gd name="T11" fmla="*/ 18 h 36"/>
                  <a:gd name="T12" fmla="*/ 63 w 40"/>
                  <a:gd name="T13" fmla="*/ 128 h 36"/>
                  <a:gd name="T14" fmla="*/ 0 w 40"/>
                  <a:gd name="T15" fmla="*/ 89 h 36"/>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36"/>
                  <a:gd name="T26" fmla="*/ 40 w 40"/>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36">
                    <a:moveTo>
                      <a:pt x="0" y="25"/>
                    </a:moveTo>
                    <a:cubicBezTo>
                      <a:pt x="1" y="25"/>
                      <a:pt x="2" y="25"/>
                      <a:pt x="3" y="25"/>
                    </a:cubicBezTo>
                    <a:cubicBezTo>
                      <a:pt x="3" y="30"/>
                      <a:pt x="9" y="29"/>
                      <a:pt x="9" y="34"/>
                    </a:cubicBezTo>
                    <a:cubicBezTo>
                      <a:pt x="22" y="29"/>
                      <a:pt x="27" y="16"/>
                      <a:pt x="38" y="9"/>
                    </a:cubicBezTo>
                    <a:cubicBezTo>
                      <a:pt x="40" y="3"/>
                      <a:pt x="34" y="5"/>
                      <a:pt x="34" y="0"/>
                    </a:cubicBezTo>
                    <a:cubicBezTo>
                      <a:pt x="37" y="1"/>
                      <a:pt x="37" y="4"/>
                      <a:pt x="40" y="5"/>
                    </a:cubicBezTo>
                    <a:cubicBezTo>
                      <a:pt x="35" y="19"/>
                      <a:pt x="21" y="24"/>
                      <a:pt x="14" y="36"/>
                    </a:cubicBezTo>
                    <a:cubicBezTo>
                      <a:pt x="6" y="35"/>
                      <a:pt x="4" y="29"/>
                      <a:pt x="0" y="25"/>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68" name="Freeform 792"/>
              <p:cNvSpPr>
                <a:spLocks/>
              </p:cNvSpPr>
              <p:nvPr/>
            </p:nvSpPr>
            <p:spPr bwMode="auto">
              <a:xfrm>
                <a:off x="1447" y="2515"/>
                <a:ext cx="42" cy="37"/>
              </a:xfrm>
              <a:custGeom>
                <a:avLst/>
                <a:gdLst>
                  <a:gd name="T0" fmla="*/ 0 w 25"/>
                  <a:gd name="T1" fmla="*/ 0 h 24"/>
                  <a:gd name="T2" fmla="*/ 119 w 25"/>
                  <a:gd name="T3" fmla="*/ 88 h 24"/>
                  <a:gd name="T4" fmla="*/ 111 w 25"/>
                  <a:gd name="T5" fmla="*/ 88 h 24"/>
                  <a:gd name="T6" fmla="*/ 0 w 25"/>
                  <a:gd name="T7" fmla="*/ 0 h 24"/>
                  <a:gd name="T8" fmla="*/ 0 60000 65536"/>
                  <a:gd name="T9" fmla="*/ 0 60000 65536"/>
                  <a:gd name="T10" fmla="*/ 0 60000 65536"/>
                  <a:gd name="T11" fmla="*/ 0 60000 65536"/>
                  <a:gd name="T12" fmla="*/ 0 w 25"/>
                  <a:gd name="T13" fmla="*/ 0 h 24"/>
                  <a:gd name="T14" fmla="*/ 25 w 25"/>
                  <a:gd name="T15" fmla="*/ 24 h 24"/>
                </a:gdLst>
                <a:ahLst/>
                <a:cxnLst>
                  <a:cxn ang="T8">
                    <a:pos x="T0" y="T1"/>
                  </a:cxn>
                  <a:cxn ang="T9">
                    <a:pos x="T2" y="T3"/>
                  </a:cxn>
                  <a:cxn ang="T10">
                    <a:pos x="T4" y="T5"/>
                  </a:cxn>
                  <a:cxn ang="T11">
                    <a:pos x="T6" y="T7"/>
                  </a:cxn>
                </a:cxnLst>
                <a:rect l="T12" t="T13" r="T14" b="T15"/>
                <a:pathLst>
                  <a:path w="25" h="24">
                    <a:moveTo>
                      <a:pt x="0" y="0"/>
                    </a:moveTo>
                    <a:cubicBezTo>
                      <a:pt x="9" y="7"/>
                      <a:pt x="18" y="15"/>
                      <a:pt x="25" y="24"/>
                    </a:cubicBezTo>
                    <a:cubicBezTo>
                      <a:pt x="24" y="24"/>
                      <a:pt x="23" y="24"/>
                      <a:pt x="23" y="24"/>
                    </a:cubicBezTo>
                    <a:cubicBezTo>
                      <a:pt x="16" y="15"/>
                      <a:pt x="6" y="9"/>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69" name="Freeform 793"/>
              <p:cNvSpPr>
                <a:spLocks/>
              </p:cNvSpPr>
              <p:nvPr/>
            </p:nvSpPr>
            <p:spPr bwMode="auto">
              <a:xfrm>
                <a:off x="1407" y="2460"/>
                <a:ext cx="40" cy="38"/>
              </a:xfrm>
              <a:custGeom>
                <a:avLst/>
                <a:gdLst>
                  <a:gd name="T0" fmla="*/ 0 w 24"/>
                  <a:gd name="T1" fmla="*/ 0 h 25"/>
                  <a:gd name="T2" fmla="*/ 112 w 24"/>
                  <a:gd name="T3" fmla="*/ 88 h 25"/>
                  <a:gd name="T4" fmla="*/ 103 w 24"/>
                  <a:gd name="T5" fmla="*/ 88 h 25"/>
                  <a:gd name="T6" fmla="*/ 0 w 24"/>
                  <a:gd name="T7" fmla="*/ 8 h 25"/>
                  <a:gd name="T8" fmla="*/ 0 w 24"/>
                  <a:gd name="T9" fmla="*/ 0 h 25"/>
                  <a:gd name="T10" fmla="*/ 0 60000 65536"/>
                  <a:gd name="T11" fmla="*/ 0 60000 65536"/>
                  <a:gd name="T12" fmla="*/ 0 60000 65536"/>
                  <a:gd name="T13" fmla="*/ 0 60000 65536"/>
                  <a:gd name="T14" fmla="*/ 0 60000 65536"/>
                  <a:gd name="T15" fmla="*/ 0 w 24"/>
                  <a:gd name="T16" fmla="*/ 0 h 25"/>
                  <a:gd name="T17" fmla="*/ 24 w 24"/>
                  <a:gd name="T18" fmla="*/ 25 h 25"/>
                </a:gdLst>
                <a:ahLst/>
                <a:cxnLst>
                  <a:cxn ang="T10">
                    <a:pos x="T0" y="T1"/>
                  </a:cxn>
                  <a:cxn ang="T11">
                    <a:pos x="T2" y="T3"/>
                  </a:cxn>
                  <a:cxn ang="T12">
                    <a:pos x="T4" y="T5"/>
                  </a:cxn>
                  <a:cxn ang="T13">
                    <a:pos x="T6" y="T7"/>
                  </a:cxn>
                  <a:cxn ang="T14">
                    <a:pos x="T8" y="T9"/>
                  </a:cxn>
                </a:cxnLst>
                <a:rect l="T15" t="T16" r="T17" b="T18"/>
                <a:pathLst>
                  <a:path w="24" h="25">
                    <a:moveTo>
                      <a:pt x="0" y="0"/>
                    </a:moveTo>
                    <a:cubicBezTo>
                      <a:pt x="9" y="7"/>
                      <a:pt x="17" y="16"/>
                      <a:pt x="24" y="25"/>
                    </a:cubicBezTo>
                    <a:cubicBezTo>
                      <a:pt x="24" y="25"/>
                      <a:pt x="23" y="25"/>
                      <a:pt x="22" y="25"/>
                    </a:cubicBezTo>
                    <a:cubicBezTo>
                      <a:pt x="16" y="16"/>
                      <a:pt x="8" y="9"/>
                      <a:pt x="0" y="2"/>
                    </a:cubicBezTo>
                    <a:cubicBezTo>
                      <a:pt x="0" y="2"/>
                      <a:pt x="0" y="1"/>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70" name="Freeform 794"/>
              <p:cNvSpPr>
                <a:spLocks/>
              </p:cNvSpPr>
              <p:nvPr/>
            </p:nvSpPr>
            <p:spPr bwMode="auto">
              <a:xfrm>
                <a:off x="1320" y="2448"/>
                <a:ext cx="87" cy="50"/>
              </a:xfrm>
              <a:custGeom>
                <a:avLst/>
                <a:gdLst>
                  <a:gd name="T0" fmla="*/ 43 w 53"/>
                  <a:gd name="T1" fmla="*/ 115 h 33"/>
                  <a:gd name="T2" fmla="*/ 235 w 53"/>
                  <a:gd name="T3" fmla="*/ 27 h 33"/>
                  <a:gd name="T4" fmla="*/ 235 w 53"/>
                  <a:gd name="T5" fmla="*/ 35 h 33"/>
                  <a:gd name="T6" fmla="*/ 56 w 53"/>
                  <a:gd name="T7" fmla="*/ 35 h 33"/>
                  <a:gd name="T8" fmla="*/ 43 w 53"/>
                  <a:gd name="T9" fmla="*/ 115 h 33"/>
                  <a:gd name="T10" fmla="*/ 0 60000 65536"/>
                  <a:gd name="T11" fmla="*/ 0 60000 65536"/>
                  <a:gd name="T12" fmla="*/ 0 60000 65536"/>
                  <a:gd name="T13" fmla="*/ 0 60000 65536"/>
                  <a:gd name="T14" fmla="*/ 0 60000 65536"/>
                  <a:gd name="T15" fmla="*/ 0 w 53"/>
                  <a:gd name="T16" fmla="*/ 0 h 33"/>
                  <a:gd name="T17" fmla="*/ 53 w 53"/>
                  <a:gd name="T18" fmla="*/ 33 h 33"/>
                </a:gdLst>
                <a:ahLst/>
                <a:cxnLst>
                  <a:cxn ang="T10">
                    <a:pos x="T0" y="T1"/>
                  </a:cxn>
                  <a:cxn ang="T11">
                    <a:pos x="T2" y="T3"/>
                  </a:cxn>
                  <a:cxn ang="T12">
                    <a:pos x="T4" y="T5"/>
                  </a:cxn>
                  <a:cxn ang="T13">
                    <a:pos x="T6" y="T7"/>
                  </a:cxn>
                  <a:cxn ang="T14">
                    <a:pos x="T8" y="T9"/>
                  </a:cxn>
                </a:cxnLst>
                <a:rect l="T15" t="T16" r="T17" b="T18"/>
                <a:pathLst>
                  <a:path w="53" h="33">
                    <a:moveTo>
                      <a:pt x="10" y="33"/>
                    </a:moveTo>
                    <a:cubicBezTo>
                      <a:pt x="0" y="0"/>
                      <a:pt x="31" y="9"/>
                      <a:pt x="53" y="8"/>
                    </a:cubicBezTo>
                    <a:cubicBezTo>
                      <a:pt x="53" y="9"/>
                      <a:pt x="53" y="10"/>
                      <a:pt x="53" y="10"/>
                    </a:cubicBezTo>
                    <a:cubicBezTo>
                      <a:pt x="39" y="10"/>
                      <a:pt x="26" y="10"/>
                      <a:pt x="13" y="10"/>
                    </a:cubicBezTo>
                    <a:cubicBezTo>
                      <a:pt x="11" y="17"/>
                      <a:pt x="15" y="30"/>
                      <a:pt x="10" y="33"/>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71" name="Freeform 795"/>
              <p:cNvSpPr>
                <a:spLocks/>
              </p:cNvSpPr>
              <p:nvPr/>
            </p:nvSpPr>
            <p:spPr bwMode="auto">
              <a:xfrm>
                <a:off x="1363" y="2615"/>
                <a:ext cx="74" cy="51"/>
              </a:xfrm>
              <a:custGeom>
                <a:avLst/>
                <a:gdLst>
                  <a:gd name="T0" fmla="*/ 0 w 45"/>
                  <a:gd name="T1" fmla="*/ 8 h 33"/>
                  <a:gd name="T2" fmla="*/ 118 w 45"/>
                  <a:gd name="T3" fmla="*/ 14 h 33"/>
                  <a:gd name="T4" fmla="*/ 118 w 45"/>
                  <a:gd name="T5" fmla="*/ 108 h 33"/>
                  <a:gd name="T6" fmla="*/ 201 w 45"/>
                  <a:gd name="T7" fmla="*/ 122 h 33"/>
                  <a:gd name="T8" fmla="*/ 186 w 45"/>
                  <a:gd name="T9" fmla="*/ 122 h 33"/>
                  <a:gd name="T10" fmla="*/ 110 w 45"/>
                  <a:gd name="T11" fmla="*/ 114 h 33"/>
                  <a:gd name="T12" fmla="*/ 110 w 45"/>
                  <a:gd name="T13" fmla="*/ 22 h 33"/>
                  <a:gd name="T14" fmla="*/ 0 w 45"/>
                  <a:gd name="T15" fmla="*/ 14 h 33"/>
                  <a:gd name="T16" fmla="*/ 0 w 45"/>
                  <a:gd name="T17" fmla="*/ 8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33"/>
                  <a:gd name="T29" fmla="*/ 45 w 45"/>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33">
                    <a:moveTo>
                      <a:pt x="0" y="2"/>
                    </a:moveTo>
                    <a:cubicBezTo>
                      <a:pt x="9" y="3"/>
                      <a:pt x="21" y="0"/>
                      <a:pt x="27" y="4"/>
                    </a:cubicBezTo>
                    <a:cubicBezTo>
                      <a:pt x="27" y="12"/>
                      <a:pt x="27" y="20"/>
                      <a:pt x="27" y="29"/>
                    </a:cubicBezTo>
                    <a:cubicBezTo>
                      <a:pt x="33" y="29"/>
                      <a:pt x="44" y="26"/>
                      <a:pt x="45" y="33"/>
                    </a:cubicBezTo>
                    <a:cubicBezTo>
                      <a:pt x="44" y="33"/>
                      <a:pt x="43" y="33"/>
                      <a:pt x="42" y="33"/>
                    </a:cubicBezTo>
                    <a:cubicBezTo>
                      <a:pt x="39" y="30"/>
                      <a:pt x="31" y="31"/>
                      <a:pt x="25" y="31"/>
                    </a:cubicBezTo>
                    <a:cubicBezTo>
                      <a:pt x="25" y="23"/>
                      <a:pt x="25" y="14"/>
                      <a:pt x="25" y="6"/>
                    </a:cubicBezTo>
                    <a:cubicBezTo>
                      <a:pt x="20" y="2"/>
                      <a:pt x="8" y="5"/>
                      <a:pt x="0" y="4"/>
                    </a:cubicBezTo>
                    <a:cubicBezTo>
                      <a:pt x="0" y="3"/>
                      <a:pt x="0" y="3"/>
                      <a:pt x="0" y="2"/>
                    </a:cubicBezTo>
                    <a:close/>
                  </a:path>
                </a:pathLst>
              </a:custGeom>
              <a:solidFill>
                <a:srgbClr val="B0B0B0"/>
              </a:solidFill>
              <a:ln w="9525">
                <a:noFill/>
                <a:round/>
                <a:headEnd/>
                <a:tailEnd/>
              </a:ln>
            </p:spPr>
            <p:txBody>
              <a:bodyPr/>
              <a:lstStyle/>
              <a:p>
                <a:endParaRPr lang="zh-CN" altLang="en-US" sz="2000">
                  <a:solidFill>
                    <a:schemeClr val="tx1"/>
                  </a:solidFill>
                  <a:ea typeface="微软雅黑" pitchFamily="34" charset="-122"/>
                </a:endParaRPr>
              </a:p>
            </p:txBody>
          </p:sp>
          <p:sp>
            <p:nvSpPr>
              <p:cNvPr id="51672" name="Freeform 798"/>
              <p:cNvSpPr>
                <a:spLocks/>
              </p:cNvSpPr>
              <p:nvPr/>
            </p:nvSpPr>
            <p:spPr bwMode="auto">
              <a:xfrm>
                <a:off x="1303" y="2488"/>
                <a:ext cx="12" cy="13"/>
              </a:xfrm>
              <a:custGeom>
                <a:avLst/>
                <a:gdLst>
                  <a:gd name="T0" fmla="*/ 0 w 7"/>
                  <a:gd name="T1" fmla="*/ 0 h 9"/>
                  <a:gd name="T2" fmla="*/ 36 w 7"/>
                  <a:gd name="T3" fmla="*/ 27 h 9"/>
                  <a:gd name="T4" fmla="*/ 0 w 7"/>
                  <a:gd name="T5" fmla="*/ 0 h 9"/>
                  <a:gd name="T6" fmla="*/ 0 60000 65536"/>
                  <a:gd name="T7" fmla="*/ 0 60000 65536"/>
                  <a:gd name="T8" fmla="*/ 0 60000 65536"/>
                  <a:gd name="T9" fmla="*/ 0 w 7"/>
                  <a:gd name="T10" fmla="*/ 0 h 9"/>
                  <a:gd name="T11" fmla="*/ 7 w 7"/>
                  <a:gd name="T12" fmla="*/ 9 h 9"/>
                </a:gdLst>
                <a:ahLst/>
                <a:cxnLst>
                  <a:cxn ang="T6">
                    <a:pos x="T0" y="T1"/>
                  </a:cxn>
                  <a:cxn ang="T7">
                    <a:pos x="T2" y="T3"/>
                  </a:cxn>
                  <a:cxn ang="T8">
                    <a:pos x="T4" y="T5"/>
                  </a:cxn>
                </a:cxnLst>
                <a:rect l="T9" t="T10" r="T11" b="T12"/>
                <a:pathLst>
                  <a:path w="7" h="9">
                    <a:moveTo>
                      <a:pt x="0" y="0"/>
                    </a:moveTo>
                    <a:cubicBezTo>
                      <a:pt x="3" y="2"/>
                      <a:pt x="5" y="6"/>
                      <a:pt x="7" y="9"/>
                    </a:cubicBezTo>
                    <a:cubicBezTo>
                      <a:pt x="4" y="7"/>
                      <a:pt x="0" y="6"/>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73" name="Freeform 799"/>
              <p:cNvSpPr>
                <a:spLocks/>
              </p:cNvSpPr>
              <p:nvPr/>
            </p:nvSpPr>
            <p:spPr bwMode="auto">
              <a:xfrm>
                <a:off x="1303" y="2480"/>
                <a:ext cx="28" cy="29"/>
              </a:xfrm>
              <a:custGeom>
                <a:avLst/>
                <a:gdLst>
                  <a:gd name="T0" fmla="*/ 63 w 17"/>
                  <a:gd name="T1" fmla="*/ 26 h 19"/>
                  <a:gd name="T2" fmla="*/ 33 w 17"/>
                  <a:gd name="T3" fmla="*/ 49 h 19"/>
                  <a:gd name="T4" fmla="*/ 0 w 17"/>
                  <a:gd name="T5" fmla="*/ 18 h 19"/>
                  <a:gd name="T6" fmla="*/ 63 w 17"/>
                  <a:gd name="T7" fmla="*/ 26 h 19"/>
                  <a:gd name="T8" fmla="*/ 0 60000 65536"/>
                  <a:gd name="T9" fmla="*/ 0 60000 65536"/>
                  <a:gd name="T10" fmla="*/ 0 60000 65536"/>
                  <a:gd name="T11" fmla="*/ 0 60000 65536"/>
                  <a:gd name="T12" fmla="*/ 0 w 17"/>
                  <a:gd name="T13" fmla="*/ 0 h 19"/>
                  <a:gd name="T14" fmla="*/ 17 w 17"/>
                  <a:gd name="T15" fmla="*/ 19 h 19"/>
                </a:gdLst>
                <a:ahLst/>
                <a:cxnLst>
                  <a:cxn ang="T8">
                    <a:pos x="T0" y="T1"/>
                  </a:cxn>
                  <a:cxn ang="T9">
                    <a:pos x="T2" y="T3"/>
                  </a:cxn>
                  <a:cxn ang="T10">
                    <a:pos x="T4" y="T5"/>
                  </a:cxn>
                  <a:cxn ang="T11">
                    <a:pos x="T6" y="T7"/>
                  </a:cxn>
                </a:cxnLst>
                <a:rect l="T12" t="T13" r="T14" b="T15"/>
                <a:pathLst>
                  <a:path w="17" h="19">
                    <a:moveTo>
                      <a:pt x="14" y="7"/>
                    </a:moveTo>
                    <a:cubicBezTo>
                      <a:pt x="15" y="12"/>
                      <a:pt x="8" y="19"/>
                      <a:pt x="7" y="14"/>
                    </a:cubicBezTo>
                    <a:cubicBezTo>
                      <a:pt x="5" y="11"/>
                      <a:pt x="3" y="7"/>
                      <a:pt x="0" y="5"/>
                    </a:cubicBezTo>
                    <a:cubicBezTo>
                      <a:pt x="0" y="2"/>
                      <a:pt x="17" y="0"/>
                      <a:pt x="14" y="7"/>
                    </a:cubicBezTo>
                    <a:close/>
                  </a:path>
                </a:pathLst>
              </a:custGeom>
              <a:solidFill>
                <a:srgbClr val="9C9C9C"/>
              </a:solidFill>
              <a:ln w="9525">
                <a:noFill/>
                <a:round/>
                <a:headEnd/>
                <a:tailEnd/>
              </a:ln>
            </p:spPr>
            <p:txBody>
              <a:bodyPr/>
              <a:lstStyle/>
              <a:p>
                <a:endParaRPr lang="zh-CN" altLang="en-US" sz="2000">
                  <a:solidFill>
                    <a:schemeClr val="tx1"/>
                  </a:solidFill>
                  <a:ea typeface="微软雅黑" pitchFamily="34" charset="-122"/>
                </a:endParaRPr>
              </a:p>
            </p:txBody>
          </p:sp>
          <p:sp>
            <p:nvSpPr>
              <p:cNvPr id="51674" name="Freeform 800"/>
              <p:cNvSpPr>
                <a:spLocks/>
              </p:cNvSpPr>
              <p:nvPr/>
            </p:nvSpPr>
            <p:spPr bwMode="auto">
              <a:xfrm>
                <a:off x="1287" y="2477"/>
                <a:ext cx="61" cy="14"/>
              </a:xfrm>
              <a:custGeom>
                <a:avLst/>
                <a:gdLst>
                  <a:gd name="T0" fmla="*/ 43 w 37"/>
                  <a:gd name="T1" fmla="*/ 26 h 9"/>
                  <a:gd name="T2" fmla="*/ 109 w 37"/>
                  <a:gd name="T3" fmla="*/ 34 h 9"/>
                  <a:gd name="T4" fmla="*/ 43 w 37"/>
                  <a:gd name="T5" fmla="*/ 26 h 9"/>
                  <a:gd name="T6" fmla="*/ 0 60000 65536"/>
                  <a:gd name="T7" fmla="*/ 0 60000 65536"/>
                  <a:gd name="T8" fmla="*/ 0 60000 65536"/>
                  <a:gd name="T9" fmla="*/ 0 w 37"/>
                  <a:gd name="T10" fmla="*/ 0 h 9"/>
                  <a:gd name="T11" fmla="*/ 37 w 37"/>
                  <a:gd name="T12" fmla="*/ 9 h 9"/>
                </a:gdLst>
                <a:ahLst/>
                <a:cxnLst>
                  <a:cxn ang="T6">
                    <a:pos x="T0" y="T1"/>
                  </a:cxn>
                  <a:cxn ang="T7">
                    <a:pos x="T2" y="T3"/>
                  </a:cxn>
                  <a:cxn ang="T8">
                    <a:pos x="T4" y="T5"/>
                  </a:cxn>
                </a:cxnLst>
                <a:rect l="T9" t="T10" r="T11" b="T12"/>
                <a:pathLst>
                  <a:path w="37" h="9">
                    <a:moveTo>
                      <a:pt x="10" y="7"/>
                    </a:moveTo>
                    <a:cubicBezTo>
                      <a:pt x="0" y="0"/>
                      <a:pt x="37" y="0"/>
                      <a:pt x="24" y="9"/>
                    </a:cubicBezTo>
                    <a:cubicBezTo>
                      <a:pt x="27" y="2"/>
                      <a:pt x="10" y="4"/>
                      <a:pt x="10" y="7"/>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675" name="Freeform 802"/>
              <p:cNvSpPr>
                <a:spLocks/>
              </p:cNvSpPr>
              <p:nvPr/>
            </p:nvSpPr>
            <p:spPr bwMode="auto">
              <a:xfrm>
                <a:off x="991" y="2512"/>
                <a:ext cx="6" cy="14"/>
              </a:xfrm>
              <a:custGeom>
                <a:avLst/>
                <a:gdLst>
                  <a:gd name="T0" fmla="*/ 13 w 4"/>
                  <a:gd name="T1" fmla="*/ 34 h 9"/>
                  <a:gd name="T2" fmla="*/ 0 w 4"/>
                  <a:gd name="T3" fmla="*/ 8 h 9"/>
                  <a:gd name="T4" fmla="*/ 13 w 4"/>
                  <a:gd name="T5" fmla="*/ 0 h 9"/>
                  <a:gd name="T6" fmla="*/ 13 w 4"/>
                  <a:gd name="T7" fmla="*/ 34 h 9"/>
                  <a:gd name="T8" fmla="*/ 0 60000 65536"/>
                  <a:gd name="T9" fmla="*/ 0 60000 65536"/>
                  <a:gd name="T10" fmla="*/ 0 60000 65536"/>
                  <a:gd name="T11" fmla="*/ 0 60000 65536"/>
                  <a:gd name="T12" fmla="*/ 0 w 4"/>
                  <a:gd name="T13" fmla="*/ 0 h 9"/>
                  <a:gd name="T14" fmla="*/ 4 w 4"/>
                  <a:gd name="T15" fmla="*/ 9 h 9"/>
                </a:gdLst>
                <a:ahLst/>
                <a:cxnLst>
                  <a:cxn ang="T8">
                    <a:pos x="T0" y="T1"/>
                  </a:cxn>
                  <a:cxn ang="T9">
                    <a:pos x="T2" y="T3"/>
                  </a:cxn>
                  <a:cxn ang="T10">
                    <a:pos x="T4" y="T5"/>
                  </a:cxn>
                  <a:cxn ang="T11">
                    <a:pos x="T6" y="T7"/>
                  </a:cxn>
                </a:cxnLst>
                <a:rect l="T12" t="T13" r="T14" b="T15"/>
                <a:pathLst>
                  <a:path w="4" h="9">
                    <a:moveTo>
                      <a:pt x="4" y="9"/>
                    </a:moveTo>
                    <a:cubicBezTo>
                      <a:pt x="2" y="8"/>
                      <a:pt x="0" y="6"/>
                      <a:pt x="0" y="2"/>
                    </a:cubicBezTo>
                    <a:cubicBezTo>
                      <a:pt x="2" y="2"/>
                      <a:pt x="2" y="0"/>
                      <a:pt x="4" y="0"/>
                    </a:cubicBezTo>
                    <a:cubicBezTo>
                      <a:pt x="2" y="3"/>
                      <a:pt x="2" y="5"/>
                      <a:pt x="4" y="9"/>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76" name="Freeform 803"/>
              <p:cNvSpPr>
                <a:spLocks/>
              </p:cNvSpPr>
              <p:nvPr/>
            </p:nvSpPr>
            <p:spPr bwMode="auto">
              <a:xfrm>
                <a:off x="1002" y="2512"/>
                <a:ext cx="9" cy="14"/>
              </a:xfrm>
              <a:custGeom>
                <a:avLst/>
                <a:gdLst>
                  <a:gd name="T0" fmla="*/ 0 w 5"/>
                  <a:gd name="T1" fmla="*/ 0 h 9"/>
                  <a:gd name="T2" fmla="*/ 0 w 5"/>
                  <a:gd name="T3" fmla="*/ 34 h 9"/>
                  <a:gd name="T4" fmla="*/ 0 w 5"/>
                  <a:gd name="T5" fmla="*/ 0 h 9"/>
                  <a:gd name="T6" fmla="*/ 0 60000 65536"/>
                  <a:gd name="T7" fmla="*/ 0 60000 65536"/>
                  <a:gd name="T8" fmla="*/ 0 60000 65536"/>
                  <a:gd name="T9" fmla="*/ 0 w 5"/>
                  <a:gd name="T10" fmla="*/ 0 h 9"/>
                  <a:gd name="T11" fmla="*/ 5 w 5"/>
                  <a:gd name="T12" fmla="*/ 9 h 9"/>
                </a:gdLst>
                <a:ahLst/>
                <a:cxnLst>
                  <a:cxn ang="T6">
                    <a:pos x="T0" y="T1"/>
                  </a:cxn>
                  <a:cxn ang="T7">
                    <a:pos x="T2" y="T3"/>
                  </a:cxn>
                  <a:cxn ang="T8">
                    <a:pos x="T4" y="T5"/>
                  </a:cxn>
                </a:cxnLst>
                <a:rect l="T9" t="T10" r="T11" b="T12"/>
                <a:pathLst>
                  <a:path w="5" h="9">
                    <a:moveTo>
                      <a:pt x="0" y="0"/>
                    </a:moveTo>
                    <a:cubicBezTo>
                      <a:pt x="5" y="0"/>
                      <a:pt x="5" y="8"/>
                      <a:pt x="0" y="9"/>
                    </a:cubicBezTo>
                    <a:cubicBezTo>
                      <a:pt x="2" y="5"/>
                      <a:pt x="2" y="3"/>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sp>
            <p:nvSpPr>
              <p:cNvPr id="51677" name="Freeform 808"/>
              <p:cNvSpPr>
                <a:spLocks/>
              </p:cNvSpPr>
              <p:nvPr/>
            </p:nvSpPr>
            <p:spPr bwMode="auto">
              <a:xfrm>
                <a:off x="1002" y="2632"/>
                <a:ext cx="18" cy="20"/>
              </a:xfrm>
              <a:custGeom>
                <a:avLst/>
                <a:gdLst>
                  <a:gd name="T0" fmla="*/ 0 w 11"/>
                  <a:gd name="T1" fmla="*/ 0 h 13"/>
                  <a:gd name="T2" fmla="*/ 47 w 11"/>
                  <a:gd name="T3" fmla="*/ 40 h 13"/>
                  <a:gd name="T4" fmla="*/ 47 w 11"/>
                  <a:gd name="T5" fmla="*/ 48 h 13"/>
                  <a:gd name="T6" fmla="*/ 0 w 11"/>
                  <a:gd name="T7" fmla="*/ 0 h 13"/>
                  <a:gd name="T8" fmla="*/ 0 60000 65536"/>
                  <a:gd name="T9" fmla="*/ 0 60000 65536"/>
                  <a:gd name="T10" fmla="*/ 0 60000 65536"/>
                  <a:gd name="T11" fmla="*/ 0 60000 65536"/>
                  <a:gd name="T12" fmla="*/ 0 w 11"/>
                  <a:gd name="T13" fmla="*/ 0 h 13"/>
                  <a:gd name="T14" fmla="*/ 11 w 11"/>
                  <a:gd name="T15" fmla="*/ 13 h 13"/>
                </a:gdLst>
                <a:ahLst/>
                <a:cxnLst>
                  <a:cxn ang="T8">
                    <a:pos x="T0" y="T1"/>
                  </a:cxn>
                  <a:cxn ang="T9">
                    <a:pos x="T2" y="T3"/>
                  </a:cxn>
                  <a:cxn ang="T10">
                    <a:pos x="T4" y="T5"/>
                  </a:cxn>
                  <a:cxn ang="T11">
                    <a:pos x="T6" y="T7"/>
                  </a:cxn>
                </a:cxnLst>
                <a:rect l="T12" t="T13" r="T14" b="T15"/>
                <a:pathLst>
                  <a:path w="11" h="13">
                    <a:moveTo>
                      <a:pt x="0" y="0"/>
                    </a:moveTo>
                    <a:cubicBezTo>
                      <a:pt x="4" y="3"/>
                      <a:pt x="5" y="9"/>
                      <a:pt x="11" y="11"/>
                    </a:cubicBezTo>
                    <a:cubicBezTo>
                      <a:pt x="11" y="12"/>
                      <a:pt x="11" y="12"/>
                      <a:pt x="11" y="13"/>
                    </a:cubicBezTo>
                    <a:cubicBezTo>
                      <a:pt x="6" y="9"/>
                      <a:pt x="0" y="7"/>
                      <a:pt x="0" y="0"/>
                    </a:cubicBezTo>
                    <a:close/>
                  </a:path>
                </a:pathLst>
              </a:custGeom>
              <a:solidFill>
                <a:srgbClr val="BCBCBC"/>
              </a:solidFill>
              <a:ln w="9525">
                <a:noFill/>
                <a:round/>
                <a:headEnd/>
                <a:tailEnd/>
              </a:ln>
            </p:spPr>
            <p:txBody>
              <a:bodyPr/>
              <a:lstStyle/>
              <a:p>
                <a:endParaRPr lang="zh-CN" altLang="en-US" sz="2000">
                  <a:solidFill>
                    <a:schemeClr val="tx1"/>
                  </a:solidFill>
                  <a:ea typeface="微软雅黑" pitchFamily="34" charset="-122"/>
                </a:endParaRPr>
              </a:p>
            </p:txBody>
          </p:sp>
        </p:grpSp>
        <p:sp>
          <p:nvSpPr>
            <p:cNvPr id="51371" name="Freeform 810"/>
            <p:cNvSpPr>
              <a:spLocks/>
            </p:cNvSpPr>
            <p:nvPr/>
          </p:nvSpPr>
          <p:spPr bwMode="auto">
            <a:xfrm>
              <a:off x="1573213" y="4262438"/>
              <a:ext cx="52387" cy="55562"/>
            </a:xfrm>
            <a:custGeom>
              <a:avLst/>
              <a:gdLst>
                <a:gd name="T0" fmla="*/ 0 w 20"/>
                <a:gd name="T1" fmla="*/ 2147483647 h 23"/>
                <a:gd name="T2" fmla="*/ 2147483647 w 20"/>
                <a:gd name="T3" fmla="*/ 0 h 23"/>
                <a:gd name="T4" fmla="*/ 0 w 20"/>
                <a:gd name="T5" fmla="*/ 2147483647 h 23"/>
                <a:gd name="T6" fmla="*/ 0 60000 65536"/>
                <a:gd name="T7" fmla="*/ 0 60000 65536"/>
                <a:gd name="T8" fmla="*/ 0 60000 65536"/>
                <a:gd name="T9" fmla="*/ 0 w 20"/>
                <a:gd name="T10" fmla="*/ 0 h 23"/>
                <a:gd name="T11" fmla="*/ 20 w 20"/>
                <a:gd name="T12" fmla="*/ 23 h 23"/>
              </a:gdLst>
              <a:ahLst/>
              <a:cxnLst>
                <a:cxn ang="T6">
                  <a:pos x="T0" y="T1"/>
                </a:cxn>
                <a:cxn ang="T7">
                  <a:pos x="T2" y="T3"/>
                </a:cxn>
                <a:cxn ang="T8">
                  <a:pos x="T4" y="T5"/>
                </a:cxn>
              </a:cxnLst>
              <a:rect l="T9" t="T10" r="T11" b="T12"/>
              <a:pathLst>
                <a:path w="20" h="23">
                  <a:moveTo>
                    <a:pt x="0" y="23"/>
                  </a:moveTo>
                  <a:cubicBezTo>
                    <a:pt x="3" y="12"/>
                    <a:pt x="13" y="7"/>
                    <a:pt x="20" y="0"/>
                  </a:cubicBezTo>
                  <a:cubicBezTo>
                    <a:pt x="14" y="9"/>
                    <a:pt x="6" y="14"/>
                    <a:pt x="0" y="23"/>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72" name="Freeform 811"/>
            <p:cNvSpPr>
              <a:spLocks/>
            </p:cNvSpPr>
            <p:nvPr/>
          </p:nvSpPr>
          <p:spPr bwMode="auto">
            <a:xfrm>
              <a:off x="1558925" y="4318000"/>
              <a:ext cx="315913" cy="123825"/>
            </a:xfrm>
            <a:custGeom>
              <a:avLst/>
              <a:gdLst>
                <a:gd name="T0" fmla="*/ 2147483647 w 120"/>
                <a:gd name="T1" fmla="*/ 0 h 51"/>
                <a:gd name="T2" fmla="*/ 2147483647 w 120"/>
                <a:gd name="T3" fmla="*/ 2147483647 h 51"/>
                <a:gd name="T4" fmla="*/ 2147483647 w 120"/>
                <a:gd name="T5" fmla="*/ 2147483647 h 51"/>
                <a:gd name="T6" fmla="*/ 2147483647 w 120"/>
                <a:gd name="T7" fmla="*/ 2147483647 h 51"/>
                <a:gd name="T8" fmla="*/ 2147483647 w 120"/>
                <a:gd name="T9" fmla="*/ 2147483647 h 51"/>
                <a:gd name="T10" fmla="*/ 2147483647 w 120"/>
                <a:gd name="T11" fmla="*/ 2147483647 h 51"/>
                <a:gd name="T12" fmla="*/ 2147483647 w 120"/>
                <a:gd name="T13" fmla="*/ 0 h 51"/>
                <a:gd name="T14" fmla="*/ 0 60000 65536"/>
                <a:gd name="T15" fmla="*/ 0 60000 65536"/>
                <a:gd name="T16" fmla="*/ 0 60000 65536"/>
                <a:gd name="T17" fmla="*/ 0 60000 65536"/>
                <a:gd name="T18" fmla="*/ 0 60000 65536"/>
                <a:gd name="T19" fmla="*/ 0 60000 65536"/>
                <a:gd name="T20" fmla="*/ 0 60000 65536"/>
                <a:gd name="T21" fmla="*/ 0 w 120"/>
                <a:gd name="T22" fmla="*/ 0 h 51"/>
                <a:gd name="T23" fmla="*/ 120 w 120"/>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51">
                  <a:moveTo>
                    <a:pt x="5" y="0"/>
                  </a:moveTo>
                  <a:cubicBezTo>
                    <a:pt x="5" y="12"/>
                    <a:pt x="5" y="25"/>
                    <a:pt x="5" y="38"/>
                  </a:cubicBezTo>
                  <a:cubicBezTo>
                    <a:pt x="21" y="37"/>
                    <a:pt x="81" y="27"/>
                    <a:pt x="94" y="44"/>
                  </a:cubicBezTo>
                  <a:cubicBezTo>
                    <a:pt x="103" y="43"/>
                    <a:pt x="116" y="47"/>
                    <a:pt x="119" y="40"/>
                  </a:cubicBezTo>
                  <a:cubicBezTo>
                    <a:pt x="120" y="51"/>
                    <a:pt x="105" y="45"/>
                    <a:pt x="96" y="46"/>
                  </a:cubicBezTo>
                  <a:cubicBezTo>
                    <a:pt x="81" y="31"/>
                    <a:pt x="18" y="37"/>
                    <a:pt x="3" y="42"/>
                  </a:cubicBezTo>
                  <a:cubicBezTo>
                    <a:pt x="4" y="29"/>
                    <a:pt x="0" y="9"/>
                    <a:pt x="5"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73" name="Freeform 813"/>
            <p:cNvSpPr>
              <a:spLocks/>
            </p:cNvSpPr>
            <p:nvPr/>
          </p:nvSpPr>
          <p:spPr bwMode="auto">
            <a:xfrm>
              <a:off x="1574800" y="4051300"/>
              <a:ext cx="319088" cy="330200"/>
            </a:xfrm>
            <a:custGeom>
              <a:avLst/>
              <a:gdLst>
                <a:gd name="T0" fmla="*/ 2147483647 w 121"/>
                <a:gd name="T1" fmla="*/ 2147483647 h 136"/>
                <a:gd name="T2" fmla="*/ 2147483647 w 121"/>
                <a:gd name="T3" fmla="*/ 0 h 136"/>
                <a:gd name="T4" fmla="*/ 2147483647 w 121"/>
                <a:gd name="T5" fmla="*/ 0 h 136"/>
                <a:gd name="T6" fmla="*/ 2147483647 w 121"/>
                <a:gd name="T7" fmla="*/ 2147483647 h 136"/>
                <a:gd name="T8" fmla="*/ 2147483647 w 121"/>
                <a:gd name="T9" fmla="*/ 2147483647 h 136"/>
                <a:gd name="T10" fmla="*/ 2147483647 w 121"/>
                <a:gd name="T11" fmla="*/ 2147483647 h 136"/>
                <a:gd name="T12" fmla="*/ 2147483647 w 121"/>
                <a:gd name="T13" fmla="*/ 2147483647 h 136"/>
                <a:gd name="T14" fmla="*/ 2147483647 w 121"/>
                <a:gd name="T15" fmla="*/ 2147483647 h 136"/>
                <a:gd name="T16" fmla="*/ 2147483647 w 121"/>
                <a:gd name="T17" fmla="*/ 2147483647 h 136"/>
                <a:gd name="T18" fmla="*/ 2147483647 w 121"/>
                <a:gd name="T19" fmla="*/ 2147483647 h 136"/>
                <a:gd name="T20" fmla="*/ 2147483647 w 121"/>
                <a:gd name="T21" fmla="*/ 2147483647 h 136"/>
                <a:gd name="T22" fmla="*/ 2147483647 w 121"/>
                <a:gd name="T23" fmla="*/ 2147483647 h 136"/>
                <a:gd name="T24" fmla="*/ 2147483647 w 121"/>
                <a:gd name="T25" fmla="*/ 2147483647 h 136"/>
                <a:gd name="T26" fmla="*/ 2147483647 w 121"/>
                <a:gd name="T27" fmla="*/ 2147483647 h 136"/>
                <a:gd name="T28" fmla="*/ 2147483647 w 121"/>
                <a:gd name="T29" fmla="*/ 2147483647 h 136"/>
                <a:gd name="T30" fmla="*/ 2147483647 w 121"/>
                <a:gd name="T31" fmla="*/ 2147483647 h 136"/>
                <a:gd name="T32" fmla="*/ 2147483647 w 121"/>
                <a:gd name="T33" fmla="*/ 2147483647 h 136"/>
                <a:gd name="T34" fmla="*/ 2147483647 w 121"/>
                <a:gd name="T35" fmla="*/ 2147483647 h 136"/>
                <a:gd name="T36" fmla="*/ 2147483647 w 121"/>
                <a:gd name="T37" fmla="*/ 2147483647 h 136"/>
                <a:gd name="T38" fmla="*/ 2147483647 w 121"/>
                <a:gd name="T39" fmla="*/ 2147483647 h 136"/>
                <a:gd name="T40" fmla="*/ 2147483647 w 121"/>
                <a:gd name="T41" fmla="*/ 2147483647 h 136"/>
                <a:gd name="T42" fmla="*/ 2147483647 w 121"/>
                <a:gd name="T43" fmla="*/ 2147483647 h 136"/>
                <a:gd name="T44" fmla="*/ 2147483647 w 121"/>
                <a:gd name="T45" fmla="*/ 2147483647 h 1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1"/>
                <a:gd name="T70" fmla="*/ 0 h 136"/>
                <a:gd name="T71" fmla="*/ 121 w 121"/>
                <a:gd name="T72" fmla="*/ 136 h 1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1" h="136">
                  <a:moveTo>
                    <a:pt x="6" y="52"/>
                  </a:moveTo>
                  <a:cubicBezTo>
                    <a:pt x="0" y="39"/>
                    <a:pt x="5" y="17"/>
                    <a:pt x="3" y="0"/>
                  </a:cubicBezTo>
                  <a:cubicBezTo>
                    <a:pt x="19" y="0"/>
                    <a:pt x="35" y="0"/>
                    <a:pt x="50" y="0"/>
                  </a:cubicBezTo>
                  <a:cubicBezTo>
                    <a:pt x="50" y="10"/>
                    <a:pt x="50" y="20"/>
                    <a:pt x="50" y="29"/>
                  </a:cubicBezTo>
                  <a:cubicBezTo>
                    <a:pt x="56" y="34"/>
                    <a:pt x="68" y="31"/>
                    <a:pt x="77" y="32"/>
                  </a:cubicBezTo>
                  <a:cubicBezTo>
                    <a:pt x="83" y="31"/>
                    <a:pt x="81" y="22"/>
                    <a:pt x="81" y="16"/>
                  </a:cubicBezTo>
                  <a:cubicBezTo>
                    <a:pt x="89" y="16"/>
                    <a:pt x="96" y="16"/>
                    <a:pt x="104" y="16"/>
                  </a:cubicBezTo>
                  <a:cubicBezTo>
                    <a:pt x="104" y="32"/>
                    <a:pt x="104" y="49"/>
                    <a:pt x="104" y="65"/>
                  </a:cubicBezTo>
                  <a:cubicBezTo>
                    <a:pt x="104" y="72"/>
                    <a:pt x="115" y="69"/>
                    <a:pt x="121" y="70"/>
                  </a:cubicBezTo>
                  <a:cubicBezTo>
                    <a:pt x="121" y="75"/>
                    <a:pt x="121" y="81"/>
                    <a:pt x="121" y="87"/>
                  </a:cubicBezTo>
                  <a:cubicBezTo>
                    <a:pt x="116" y="87"/>
                    <a:pt x="110" y="87"/>
                    <a:pt x="104" y="87"/>
                  </a:cubicBezTo>
                  <a:cubicBezTo>
                    <a:pt x="99" y="100"/>
                    <a:pt x="103" y="121"/>
                    <a:pt x="101" y="136"/>
                  </a:cubicBezTo>
                  <a:cubicBezTo>
                    <a:pt x="96" y="125"/>
                    <a:pt x="101" y="103"/>
                    <a:pt x="99" y="87"/>
                  </a:cubicBezTo>
                  <a:cubicBezTo>
                    <a:pt x="103" y="84"/>
                    <a:pt x="112" y="86"/>
                    <a:pt x="119" y="85"/>
                  </a:cubicBezTo>
                  <a:cubicBezTo>
                    <a:pt x="119" y="81"/>
                    <a:pt x="119" y="78"/>
                    <a:pt x="119" y="74"/>
                  </a:cubicBezTo>
                  <a:cubicBezTo>
                    <a:pt x="117" y="68"/>
                    <a:pt x="104" y="75"/>
                    <a:pt x="101" y="70"/>
                  </a:cubicBezTo>
                  <a:cubicBezTo>
                    <a:pt x="101" y="52"/>
                    <a:pt x="101" y="35"/>
                    <a:pt x="101" y="18"/>
                  </a:cubicBezTo>
                  <a:cubicBezTo>
                    <a:pt x="96" y="18"/>
                    <a:pt x="91" y="18"/>
                    <a:pt x="86" y="18"/>
                  </a:cubicBezTo>
                  <a:cubicBezTo>
                    <a:pt x="80" y="20"/>
                    <a:pt x="86" y="32"/>
                    <a:pt x="81" y="34"/>
                  </a:cubicBezTo>
                  <a:cubicBezTo>
                    <a:pt x="70" y="33"/>
                    <a:pt x="55" y="36"/>
                    <a:pt x="48" y="32"/>
                  </a:cubicBezTo>
                  <a:cubicBezTo>
                    <a:pt x="48" y="23"/>
                    <a:pt x="48" y="14"/>
                    <a:pt x="48" y="5"/>
                  </a:cubicBezTo>
                  <a:cubicBezTo>
                    <a:pt x="39" y="0"/>
                    <a:pt x="20" y="4"/>
                    <a:pt x="8" y="3"/>
                  </a:cubicBezTo>
                  <a:cubicBezTo>
                    <a:pt x="3" y="15"/>
                    <a:pt x="7" y="36"/>
                    <a:pt x="6" y="5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74" name="Freeform 814"/>
            <p:cNvSpPr>
              <a:spLocks/>
            </p:cNvSpPr>
            <p:nvPr/>
          </p:nvSpPr>
          <p:spPr bwMode="auto">
            <a:xfrm>
              <a:off x="1620838" y="4205288"/>
              <a:ext cx="17462" cy="57150"/>
            </a:xfrm>
            <a:custGeom>
              <a:avLst/>
              <a:gdLst>
                <a:gd name="T0" fmla="*/ 0 w 7"/>
                <a:gd name="T1" fmla="*/ 2147483647 h 24"/>
                <a:gd name="T2" fmla="*/ 0 w 7"/>
                <a:gd name="T3" fmla="*/ 0 h 24"/>
                <a:gd name="T4" fmla="*/ 2147483647 w 7"/>
                <a:gd name="T5" fmla="*/ 2147483647 h 24"/>
                <a:gd name="T6" fmla="*/ 0 w 7"/>
                <a:gd name="T7" fmla="*/ 2147483647 h 24"/>
                <a:gd name="T8" fmla="*/ 0 60000 65536"/>
                <a:gd name="T9" fmla="*/ 0 60000 65536"/>
                <a:gd name="T10" fmla="*/ 0 60000 65536"/>
                <a:gd name="T11" fmla="*/ 0 60000 65536"/>
                <a:gd name="T12" fmla="*/ 0 w 7"/>
                <a:gd name="T13" fmla="*/ 0 h 24"/>
                <a:gd name="T14" fmla="*/ 7 w 7"/>
                <a:gd name="T15" fmla="*/ 24 h 24"/>
              </a:gdLst>
              <a:ahLst/>
              <a:cxnLst>
                <a:cxn ang="T8">
                  <a:pos x="T0" y="T1"/>
                </a:cxn>
                <a:cxn ang="T9">
                  <a:pos x="T2" y="T3"/>
                </a:cxn>
                <a:cxn ang="T10">
                  <a:pos x="T4" y="T5"/>
                </a:cxn>
                <a:cxn ang="T11">
                  <a:pos x="T6" y="T7"/>
                </a:cxn>
              </a:cxnLst>
              <a:rect l="T12" t="T13" r="T14" b="T15"/>
              <a:pathLst>
                <a:path w="7" h="24">
                  <a:moveTo>
                    <a:pt x="0" y="2"/>
                  </a:moveTo>
                  <a:cubicBezTo>
                    <a:pt x="0" y="1"/>
                    <a:pt x="0" y="1"/>
                    <a:pt x="0" y="0"/>
                  </a:cubicBezTo>
                  <a:cubicBezTo>
                    <a:pt x="7" y="0"/>
                    <a:pt x="5" y="21"/>
                    <a:pt x="2" y="24"/>
                  </a:cubicBezTo>
                  <a:cubicBezTo>
                    <a:pt x="1" y="17"/>
                    <a:pt x="4" y="6"/>
                    <a:pt x="0" y="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75" name="Freeform 857"/>
            <p:cNvSpPr>
              <a:spLocks/>
            </p:cNvSpPr>
            <p:nvPr/>
          </p:nvSpPr>
          <p:spPr bwMode="auto">
            <a:xfrm>
              <a:off x="2492375" y="4257675"/>
              <a:ext cx="166688" cy="163513"/>
            </a:xfrm>
            <a:custGeom>
              <a:avLst/>
              <a:gdLst>
                <a:gd name="T0" fmla="*/ 0 w 64"/>
                <a:gd name="T1" fmla="*/ 2147483647 h 67"/>
                <a:gd name="T2" fmla="*/ 2147483647 w 64"/>
                <a:gd name="T3" fmla="*/ 0 h 67"/>
                <a:gd name="T4" fmla="*/ 0 w 64"/>
                <a:gd name="T5" fmla="*/ 2147483647 h 67"/>
                <a:gd name="T6" fmla="*/ 0 60000 65536"/>
                <a:gd name="T7" fmla="*/ 0 60000 65536"/>
                <a:gd name="T8" fmla="*/ 0 60000 65536"/>
                <a:gd name="T9" fmla="*/ 0 w 64"/>
                <a:gd name="T10" fmla="*/ 0 h 67"/>
                <a:gd name="T11" fmla="*/ 64 w 64"/>
                <a:gd name="T12" fmla="*/ 67 h 67"/>
              </a:gdLst>
              <a:ahLst/>
              <a:cxnLst>
                <a:cxn ang="T6">
                  <a:pos x="T0" y="T1"/>
                </a:cxn>
                <a:cxn ang="T7">
                  <a:pos x="T2" y="T3"/>
                </a:cxn>
                <a:cxn ang="T8">
                  <a:pos x="T4" y="T5"/>
                </a:cxn>
              </a:cxnLst>
              <a:rect l="T9" t="T10" r="T11" b="T12"/>
              <a:pathLst>
                <a:path w="64" h="67">
                  <a:moveTo>
                    <a:pt x="0" y="67"/>
                  </a:moveTo>
                  <a:cubicBezTo>
                    <a:pt x="18" y="42"/>
                    <a:pt x="42" y="22"/>
                    <a:pt x="64" y="0"/>
                  </a:cubicBezTo>
                  <a:cubicBezTo>
                    <a:pt x="44" y="24"/>
                    <a:pt x="20" y="43"/>
                    <a:pt x="0" y="67"/>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376" name="Freeform 859"/>
            <p:cNvSpPr>
              <a:spLocks/>
            </p:cNvSpPr>
            <p:nvPr/>
          </p:nvSpPr>
          <p:spPr bwMode="auto">
            <a:xfrm>
              <a:off x="2643188" y="4371975"/>
              <a:ext cx="53975" cy="49213"/>
            </a:xfrm>
            <a:custGeom>
              <a:avLst/>
              <a:gdLst>
                <a:gd name="T0" fmla="*/ 0 w 20"/>
                <a:gd name="T1" fmla="*/ 2147483647 h 20"/>
                <a:gd name="T2" fmla="*/ 2147483647 w 20"/>
                <a:gd name="T3" fmla="*/ 0 h 20"/>
                <a:gd name="T4" fmla="*/ 2147483647 w 20"/>
                <a:gd name="T5" fmla="*/ 0 h 20"/>
                <a:gd name="T6" fmla="*/ 0 w 20"/>
                <a:gd name="T7" fmla="*/ 2147483647 h 20"/>
                <a:gd name="T8" fmla="*/ 0 60000 65536"/>
                <a:gd name="T9" fmla="*/ 0 60000 65536"/>
                <a:gd name="T10" fmla="*/ 0 60000 65536"/>
                <a:gd name="T11" fmla="*/ 0 60000 65536"/>
                <a:gd name="T12" fmla="*/ 0 w 20"/>
                <a:gd name="T13" fmla="*/ 0 h 20"/>
                <a:gd name="T14" fmla="*/ 20 w 20"/>
                <a:gd name="T15" fmla="*/ 20 h 20"/>
              </a:gdLst>
              <a:ahLst/>
              <a:cxnLst>
                <a:cxn ang="T8">
                  <a:pos x="T0" y="T1"/>
                </a:cxn>
                <a:cxn ang="T9">
                  <a:pos x="T2" y="T3"/>
                </a:cxn>
                <a:cxn ang="T10">
                  <a:pos x="T4" y="T5"/>
                </a:cxn>
                <a:cxn ang="T11">
                  <a:pos x="T6" y="T7"/>
                </a:cxn>
              </a:cxnLst>
              <a:rect l="T12" t="T13" r="T14" b="T15"/>
              <a:pathLst>
                <a:path w="20" h="20">
                  <a:moveTo>
                    <a:pt x="0" y="20"/>
                  </a:moveTo>
                  <a:cubicBezTo>
                    <a:pt x="4" y="12"/>
                    <a:pt x="13" y="8"/>
                    <a:pt x="18" y="0"/>
                  </a:cubicBezTo>
                  <a:cubicBezTo>
                    <a:pt x="18" y="0"/>
                    <a:pt x="19" y="0"/>
                    <a:pt x="20" y="0"/>
                  </a:cubicBezTo>
                  <a:cubicBezTo>
                    <a:pt x="14" y="8"/>
                    <a:pt x="7" y="14"/>
                    <a:pt x="0" y="2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377" name="Freeform 860"/>
            <p:cNvSpPr>
              <a:spLocks/>
            </p:cNvSpPr>
            <p:nvPr/>
          </p:nvSpPr>
          <p:spPr bwMode="auto">
            <a:xfrm>
              <a:off x="2667000" y="4257675"/>
              <a:ext cx="30163" cy="26988"/>
            </a:xfrm>
            <a:custGeom>
              <a:avLst/>
              <a:gdLst>
                <a:gd name="T0" fmla="*/ 0 w 11"/>
                <a:gd name="T1" fmla="*/ 0 h 11"/>
                <a:gd name="T2" fmla="*/ 2147483647 w 11"/>
                <a:gd name="T3" fmla="*/ 2147483647 h 11"/>
                <a:gd name="T4" fmla="*/ 2147483647 w 11"/>
                <a:gd name="T5" fmla="*/ 2147483647 h 11"/>
                <a:gd name="T6" fmla="*/ 0 w 11"/>
                <a:gd name="T7" fmla="*/ 0 h 11"/>
                <a:gd name="T8" fmla="*/ 0 60000 65536"/>
                <a:gd name="T9" fmla="*/ 0 60000 65536"/>
                <a:gd name="T10" fmla="*/ 0 60000 65536"/>
                <a:gd name="T11" fmla="*/ 0 60000 65536"/>
                <a:gd name="T12" fmla="*/ 0 w 11"/>
                <a:gd name="T13" fmla="*/ 0 h 11"/>
                <a:gd name="T14" fmla="*/ 11 w 11"/>
                <a:gd name="T15" fmla="*/ 11 h 11"/>
              </a:gdLst>
              <a:ahLst/>
              <a:cxnLst>
                <a:cxn ang="T8">
                  <a:pos x="T0" y="T1"/>
                </a:cxn>
                <a:cxn ang="T9">
                  <a:pos x="T2" y="T3"/>
                </a:cxn>
                <a:cxn ang="T10">
                  <a:pos x="T4" y="T5"/>
                </a:cxn>
                <a:cxn ang="T11">
                  <a:pos x="T6" y="T7"/>
                </a:cxn>
              </a:cxnLst>
              <a:rect l="T12" t="T13" r="T14" b="T15"/>
              <a:pathLst>
                <a:path w="11" h="11">
                  <a:moveTo>
                    <a:pt x="0" y="0"/>
                  </a:moveTo>
                  <a:cubicBezTo>
                    <a:pt x="4" y="3"/>
                    <a:pt x="8" y="7"/>
                    <a:pt x="11" y="11"/>
                  </a:cubicBezTo>
                  <a:cubicBezTo>
                    <a:pt x="10" y="11"/>
                    <a:pt x="9" y="11"/>
                    <a:pt x="9" y="11"/>
                  </a:cubicBezTo>
                  <a:cubicBezTo>
                    <a:pt x="7" y="6"/>
                    <a:pt x="1" y="5"/>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378" name="Freeform 871"/>
            <p:cNvSpPr>
              <a:spLocks/>
            </p:cNvSpPr>
            <p:nvPr/>
          </p:nvSpPr>
          <p:spPr bwMode="auto">
            <a:xfrm>
              <a:off x="1573213" y="4421188"/>
              <a:ext cx="23812" cy="25400"/>
            </a:xfrm>
            <a:custGeom>
              <a:avLst/>
              <a:gdLst>
                <a:gd name="T0" fmla="*/ 0 w 9"/>
                <a:gd name="T1" fmla="*/ 2147483647 h 11"/>
                <a:gd name="T2" fmla="*/ 2147483647 w 9"/>
                <a:gd name="T3" fmla="*/ 0 h 11"/>
                <a:gd name="T4" fmla="*/ 2147483647 w 9"/>
                <a:gd name="T5" fmla="*/ 2147483647 h 11"/>
                <a:gd name="T6" fmla="*/ 0 w 9"/>
                <a:gd name="T7" fmla="*/ 2147483647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11"/>
                  </a:moveTo>
                  <a:cubicBezTo>
                    <a:pt x="0" y="5"/>
                    <a:pt x="5" y="3"/>
                    <a:pt x="9" y="0"/>
                  </a:cubicBezTo>
                  <a:cubicBezTo>
                    <a:pt x="9" y="1"/>
                    <a:pt x="9" y="2"/>
                    <a:pt x="9" y="2"/>
                  </a:cubicBezTo>
                  <a:cubicBezTo>
                    <a:pt x="4" y="3"/>
                    <a:pt x="4" y="9"/>
                    <a:pt x="0" y="11"/>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79" name="Freeform 872"/>
            <p:cNvSpPr>
              <a:spLocks/>
            </p:cNvSpPr>
            <p:nvPr/>
          </p:nvSpPr>
          <p:spPr bwMode="auto">
            <a:xfrm>
              <a:off x="1573213" y="4451350"/>
              <a:ext cx="28575" cy="34925"/>
            </a:xfrm>
            <a:custGeom>
              <a:avLst/>
              <a:gdLst>
                <a:gd name="T0" fmla="*/ 0 w 11"/>
                <a:gd name="T1" fmla="*/ 0 h 14"/>
                <a:gd name="T2" fmla="*/ 2147483647 w 11"/>
                <a:gd name="T3" fmla="*/ 2147483647 h 14"/>
                <a:gd name="T4" fmla="*/ 2147483647 w 11"/>
                <a:gd name="T5" fmla="*/ 2147483647 h 14"/>
                <a:gd name="T6" fmla="*/ 0 w 11"/>
                <a:gd name="T7" fmla="*/ 0 h 14"/>
                <a:gd name="T8" fmla="*/ 0 60000 65536"/>
                <a:gd name="T9" fmla="*/ 0 60000 65536"/>
                <a:gd name="T10" fmla="*/ 0 60000 65536"/>
                <a:gd name="T11" fmla="*/ 0 60000 65536"/>
                <a:gd name="T12" fmla="*/ 0 w 11"/>
                <a:gd name="T13" fmla="*/ 0 h 14"/>
                <a:gd name="T14" fmla="*/ 11 w 11"/>
                <a:gd name="T15" fmla="*/ 14 h 14"/>
              </a:gdLst>
              <a:ahLst/>
              <a:cxnLst>
                <a:cxn ang="T8">
                  <a:pos x="T0" y="T1"/>
                </a:cxn>
                <a:cxn ang="T9">
                  <a:pos x="T2" y="T3"/>
                </a:cxn>
                <a:cxn ang="T10">
                  <a:pos x="T4" y="T5"/>
                </a:cxn>
                <a:cxn ang="T11">
                  <a:pos x="T6" y="T7"/>
                </a:cxn>
              </a:cxnLst>
              <a:rect l="T12" t="T13" r="T14" b="T15"/>
              <a:pathLst>
                <a:path w="11" h="14">
                  <a:moveTo>
                    <a:pt x="0" y="0"/>
                  </a:moveTo>
                  <a:cubicBezTo>
                    <a:pt x="4" y="4"/>
                    <a:pt x="5" y="10"/>
                    <a:pt x="11" y="12"/>
                  </a:cubicBezTo>
                  <a:cubicBezTo>
                    <a:pt x="11" y="12"/>
                    <a:pt x="11" y="13"/>
                    <a:pt x="11" y="14"/>
                  </a:cubicBezTo>
                  <a:cubicBezTo>
                    <a:pt x="7" y="10"/>
                    <a:pt x="1" y="8"/>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80" name="Freeform 873"/>
            <p:cNvSpPr>
              <a:spLocks/>
            </p:cNvSpPr>
            <p:nvPr/>
          </p:nvSpPr>
          <p:spPr bwMode="auto">
            <a:xfrm>
              <a:off x="1612900" y="4538663"/>
              <a:ext cx="30163" cy="31750"/>
            </a:xfrm>
            <a:custGeom>
              <a:avLst/>
              <a:gdLst>
                <a:gd name="T0" fmla="*/ 0 w 12"/>
                <a:gd name="T1" fmla="*/ 0 h 13"/>
                <a:gd name="T2" fmla="*/ 2147483647 w 12"/>
                <a:gd name="T3" fmla="*/ 2147483647 h 13"/>
                <a:gd name="T4" fmla="*/ 2147483647 w 12"/>
                <a:gd name="T5" fmla="*/ 2147483647 h 13"/>
                <a:gd name="T6" fmla="*/ 0 w 12"/>
                <a:gd name="T7" fmla="*/ 0 h 13"/>
                <a:gd name="T8" fmla="*/ 0 60000 65536"/>
                <a:gd name="T9" fmla="*/ 0 60000 65536"/>
                <a:gd name="T10" fmla="*/ 0 60000 65536"/>
                <a:gd name="T11" fmla="*/ 0 60000 65536"/>
                <a:gd name="T12" fmla="*/ 0 w 12"/>
                <a:gd name="T13" fmla="*/ 0 h 13"/>
                <a:gd name="T14" fmla="*/ 12 w 12"/>
                <a:gd name="T15" fmla="*/ 13 h 13"/>
              </a:gdLst>
              <a:ahLst/>
              <a:cxnLst>
                <a:cxn ang="T8">
                  <a:pos x="T0" y="T1"/>
                </a:cxn>
                <a:cxn ang="T9">
                  <a:pos x="T2" y="T3"/>
                </a:cxn>
                <a:cxn ang="T10">
                  <a:pos x="T4" y="T5"/>
                </a:cxn>
                <a:cxn ang="T11">
                  <a:pos x="T6" y="T7"/>
                </a:cxn>
              </a:cxnLst>
              <a:rect l="T12" t="T13" r="T14" b="T15"/>
              <a:pathLst>
                <a:path w="12" h="13">
                  <a:moveTo>
                    <a:pt x="0" y="0"/>
                  </a:moveTo>
                  <a:cubicBezTo>
                    <a:pt x="5" y="3"/>
                    <a:pt x="6" y="9"/>
                    <a:pt x="12" y="11"/>
                  </a:cubicBezTo>
                  <a:cubicBezTo>
                    <a:pt x="12" y="12"/>
                    <a:pt x="12" y="13"/>
                    <a:pt x="12" y="13"/>
                  </a:cubicBezTo>
                  <a:cubicBezTo>
                    <a:pt x="7" y="10"/>
                    <a:pt x="1" y="7"/>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81" name="Freeform 874"/>
            <p:cNvSpPr>
              <a:spLocks/>
            </p:cNvSpPr>
            <p:nvPr/>
          </p:nvSpPr>
          <p:spPr bwMode="auto">
            <a:xfrm>
              <a:off x="1649413" y="4724400"/>
              <a:ext cx="39687" cy="36513"/>
            </a:xfrm>
            <a:custGeom>
              <a:avLst/>
              <a:gdLst>
                <a:gd name="T0" fmla="*/ 0 w 15"/>
                <a:gd name="T1" fmla="*/ 0 h 15"/>
                <a:gd name="T2" fmla="*/ 2147483647 w 15"/>
                <a:gd name="T3" fmla="*/ 0 h 15"/>
                <a:gd name="T4" fmla="*/ 2147483647 w 15"/>
                <a:gd name="T5" fmla="*/ 2147483647 h 15"/>
                <a:gd name="T6" fmla="*/ 2147483647 w 15"/>
                <a:gd name="T7" fmla="*/ 2147483647 h 15"/>
                <a:gd name="T8" fmla="*/ 0 w 15"/>
                <a:gd name="T9" fmla="*/ 0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0"/>
                  </a:moveTo>
                  <a:cubicBezTo>
                    <a:pt x="1" y="0"/>
                    <a:pt x="1" y="0"/>
                    <a:pt x="2" y="0"/>
                  </a:cubicBezTo>
                  <a:cubicBezTo>
                    <a:pt x="6" y="5"/>
                    <a:pt x="10" y="10"/>
                    <a:pt x="15" y="13"/>
                  </a:cubicBezTo>
                  <a:cubicBezTo>
                    <a:pt x="15" y="14"/>
                    <a:pt x="15" y="15"/>
                    <a:pt x="15" y="15"/>
                  </a:cubicBezTo>
                  <a:cubicBezTo>
                    <a:pt x="9" y="11"/>
                    <a:pt x="4" y="6"/>
                    <a:pt x="0"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82" name="Freeform 876"/>
            <p:cNvSpPr>
              <a:spLocks/>
            </p:cNvSpPr>
            <p:nvPr/>
          </p:nvSpPr>
          <p:spPr bwMode="auto">
            <a:xfrm>
              <a:off x="1689100" y="4441825"/>
              <a:ext cx="153988" cy="319088"/>
            </a:xfrm>
            <a:custGeom>
              <a:avLst/>
              <a:gdLst>
                <a:gd name="T0" fmla="*/ 2147483647 w 59"/>
                <a:gd name="T1" fmla="*/ 0 h 131"/>
                <a:gd name="T2" fmla="*/ 2147483647 w 59"/>
                <a:gd name="T3" fmla="*/ 2147483647 h 131"/>
                <a:gd name="T4" fmla="*/ 2147483647 w 59"/>
                <a:gd name="T5" fmla="*/ 2147483647 h 131"/>
                <a:gd name="T6" fmla="*/ 2147483647 w 59"/>
                <a:gd name="T7" fmla="*/ 2147483647 h 131"/>
                <a:gd name="T8" fmla="*/ 0 w 59"/>
                <a:gd name="T9" fmla="*/ 2147483647 h 131"/>
                <a:gd name="T10" fmla="*/ 0 w 59"/>
                <a:gd name="T11" fmla="*/ 2147483647 h 131"/>
                <a:gd name="T12" fmla="*/ 2147483647 w 59"/>
                <a:gd name="T13" fmla="*/ 2147483647 h 131"/>
                <a:gd name="T14" fmla="*/ 2147483647 w 59"/>
                <a:gd name="T15" fmla="*/ 2147483647 h 131"/>
                <a:gd name="T16" fmla="*/ 2147483647 w 59"/>
                <a:gd name="T17" fmla="*/ 2147483647 h 131"/>
                <a:gd name="T18" fmla="*/ 2147483647 w 59"/>
                <a:gd name="T19" fmla="*/ 2147483647 h 131"/>
                <a:gd name="T20" fmla="*/ 2147483647 w 59"/>
                <a:gd name="T21" fmla="*/ 2147483647 h 131"/>
                <a:gd name="T22" fmla="*/ 2147483647 w 59"/>
                <a:gd name="T23" fmla="*/ 0 h 1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
                <a:gd name="T37" fmla="*/ 0 h 131"/>
                <a:gd name="T38" fmla="*/ 59 w 59"/>
                <a:gd name="T39" fmla="*/ 131 h 1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 h="131">
                  <a:moveTo>
                    <a:pt x="41" y="0"/>
                  </a:moveTo>
                  <a:cubicBezTo>
                    <a:pt x="59" y="0"/>
                    <a:pt x="45" y="31"/>
                    <a:pt x="49" y="45"/>
                  </a:cubicBezTo>
                  <a:cubicBezTo>
                    <a:pt x="43" y="45"/>
                    <a:pt x="35" y="43"/>
                    <a:pt x="32" y="47"/>
                  </a:cubicBezTo>
                  <a:cubicBezTo>
                    <a:pt x="32" y="75"/>
                    <a:pt x="32" y="103"/>
                    <a:pt x="32" y="131"/>
                  </a:cubicBezTo>
                  <a:cubicBezTo>
                    <a:pt x="21" y="131"/>
                    <a:pt x="11" y="131"/>
                    <a:pt x="0" y="131"/>
                  </a:cubicBezTo>
                  <a:cubicBezTo>
                    <a:pt x="0" y="131"/>
                    <a:pt x="0" y="130"/>
                    <a:pt x="0" y="129"/>
                  </a:cubicBezTo>
                  <a:cubicBezTo>
                    <a:pt x="10" y="129"/>
                    <a:pt x="20" y="129"/>
                    <a:pt x="29" y="129"/>
                  </a:cubicBezTo>
                  <a:cubicBezTo>
                    <a:pt x="29" y="101"/>
                    <a:pt x="29" y="73"/>
                    <a:pt x="29" y="45"/>
                  </a:cubicBezTo>
                  <a:cubicBezTo>
                    <a:pt x="33" y="41"/>
                    <a:pt x="41" y="43"/>
                    <a:pt x="47" y="42"/>
                  </a:cubicBezTo>
                  <a:cubicBezTo>
                    <a:pt x="47" y="29"/>
                    <a:pt x="47" y="16"/>
                    <a:pt x="47" y="2"/>
                  </a:cubicBezTo>
                  <a:cubicBezTo>
                    <a:pt x="45" y="2"/>
                    <a:pt x="43" y="2"/>
                    <a:pt x="41" y="2"/>
                  </a:cubicBezTo>
                  <a:cubicBezTo>
                    <a:pt x="41" y="1"/>
                    <a:pt x="41" y="1"/>
                    <a:pt x="41" y="0"/>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83" name="Freeform 877"/>
            <p:cNvSpPr>
              <a:spLocks/>
            </p:cNvSpPr>
            <p:nvPr/>
          </p:nvSpPr>
          <p:spPr bwMode="auto">
            <a:xfrm>
              <a:off x="1643063" y="4565650"/>
              <a:ext cx="23812" cy="158750"/>
            </a:xfrm>
            <a:custGeom>
              <a:avLst/>
              <a:gdLst>
                <a:gd name="T0" fmla="*/ 0 w 9"/>
                <a:gd name="T1" fmla="*/ 2147483647 h 65"/>
                <a:gd name="T2" fmla="*/ 0 w 9"/>
                <a:gd name="T3" fmla="*/ 0 h 65"/>
                <a:gd name="T4" fmla="*/ 2147483647 w 9"/>
                <a:gd name="T5" fmla="*/ 2147483647 h 65"/>
                <a:gd name="T6" fmla="*/ 2147483647 w 9"/>
                <a:gd name="T7" fmla="*/ 2147483647 h 65"/>
                <a:gd name="T8" fmla="*/ 0 w 9"/>
                <a:gd name="T9" fmla="*/ 2147483647 h 65"/>
                <a:gd name="T10" fmla="*/ 0 60000 65536"/>
                <a:gd name="T11" fmla="*/ 0 60000 65536"/>
                <a:gd name="T12" fmla="*/ 0 60000 65536"/>
                <a:gd name="T13" fmla="*/ 0 60000 65536"/>
                <a:gd name="T14" fmla="*/ 0 60000 65536"/>
                <a:gd name="T15" fmla="*/ 0 w 9"/>
                <a:gd name="T16" fmla="*/ 0 h 65"/>
                <a:gd name="T17" fmla="*/ 9 w 9"/>
                <a:gd name="T18" fmla="*/ 65 h 65"/>
              </a:gdLst>
              <a:ahLst/>
              <a:cxnLst>
                <a:cxn ang="T10">
                  <a:pos x="T0" y="T1"/>
                </a:cxn>
                <a:cxn ang="T11">
                  <a:pos x="T2" y="T3"/>
                </a:cxn>
                <a:cxn ang="T12">
                  <a:pos x="T4" y="T5"/>
                </a:cxn>
                <a:cxn ang="T13">
                  <a:pos x="T6" y="T7"/>
                </a:cxn>
                <a:cxn ang="T14">
                  <a:pos x="T8" y="T9"/>
                </a:cxn>
              </a:cxnLst>
              <a:rect l="T15" t="T16" r="T17" b="T18"/>
              <a:pathLst>
                <a:path w="9" h="65">
                  <a:moveTo>
                    <a:pt x="0" y="2"/>
                  </a:moveTo>
                  <a:cubicBezTo>
                    <a:pt x="0" y="2"/>
                    <a:pt x="0" y="1"/>
                    <a:pt x="0" y="0"/>
                  </a:cubicBezTo>
                  <a:cubicBezTo>
                    <a:pt x="9" y="13"/>
                    <a:pt x="1" y="44"/>
                    <a:pt x="4" y="65"/>
                  </a:cubicBezTo>
                  <a:cubicBezTo>
                    <a:pt x="3" y="65"/>
                    <a:pt x="3" y="65"/>
                    <a:pt x="2" y="65"/>
                  </a:cubicBezTo>
                  <a:cubicBezTo>
                    <a:pt x="0" y="45"/>
                    <a:pt x="5" y="19"/>
                    <a:pt x="0" y="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84" name="Freeform 878"/>
            <p:cNvSpPr>
              <a:spLocks/>
            </p:cNvSpPr>
            <p:nvPr/>
          </p:nvSpPr>
          <p:spPr bwMode="auto">
            <a:xfrm>
              <a:off x="1600200" y="4481513"/>
              <a:ext cx="22225" cy="57150"/>
            </a:xfrm>
            <a:custGeom>
              <a:avLst/>
              <a:gdLst>
                <a:gd name="T0" fmla="*/ 2147483647 w 9"/>
                <a:gd name="T1" fmla="*/ 2147483647 h 24"/>
                <a:gd name="T2" fmla="*/ 2147483647 w 9"/>
                <a:gd name="T3" fmla="*/ 0 h 24"/>
                <a:gd name="T4" fmla="*/ 2147483647 w 9"/>
                <a:gd name="T5" fmla="*/ 2147483647 h 24"/>
                <a:gd name="T6" fmla="*/ 2147483647 w 9"/>
                <a:gd name="T7" fmla="*/ 2147483647 h 24"/>
                <a:gd name="T8" fmla="*/ 0 60000 65536"/>
                <a:gd name="T9" fmla="*/ 0 60000 65536"/>
                <a:gd name="T10" fmla="*/ 0 60000 65536"/>
                <a:gd name="T11" fmla="*/ 0 60000 65536"/>
                <a:gd name="T12" fmla="*/ 0 w 9"/>
                <a:gd name="T13" fmla="*/ 0 h 24"/>
                <a:gd name="T14" fmla="*/ 9 w 9"/>
                <a:gd name="T15" fmla="*/ 24 h 24"/>
              </a:gdLst>
              <a:ahLst/>
              <a:cxnLst>
                <a:cxn ang="T8">
                  <a:pos x="T0" y="T1"/>
                </a:cxn>
                <a:cxn ang="T9">
                  <a:pos x="T2" y="T3"/>
                </a:cxn>
                <a:cxn ang="T10">
                  <a:pos x="T4" y="T5"/>
                </a:cxn>
                <a:cxn ang="T11">
                  <a:pos x="T6" y="T7"/>
                </a:cxn>
              </a:cxnLst>
              <a:rect l="T12" t="T13" r="T14" b="T15"/>
              <a:pathLst>
                <a:path w="9" h="24">
                  <a:moveTo>
                    <a:pt x="1" y="2"/>
                  </a:moveTo>
                  <a:cubicBezTo>
                    <a:pt x="1" y="1"/>
                    <a:pt x="1" y="0"/>
                    <a:pt x="1" y="0"/>
                  </a:cubicBezTo>
                  <a:cubicBezTo>
                    <a:pt x="9" y="1"/>
                    <a:pt x="4" y="16"/>
                    <a:pt x="5" y="24"/>
                  </a:cubicBezTo>
                  <a:cubicBezTo>
                    <a:pt x="0" y="21"/>
                    <a:pt x="7" y="5"/>
                    <a:pt x="1" y="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85" name="Freeform 899"/>
            <p:cNvSpPr>
              <a:spLocks/>
            </p:cNvSpPr>
            <p:nvPr/>
          </p:nvSpPr>
          <p:spPr bwMode="auto">
            <a:xfrm>
              <a:off x="1703388" y="4830763"/>
              <a:ext cx="38100" cy="44450"/>
            </a:xfrm>
            <a:custGeom>
              <a:avLst/>
              <a:gdLst>
                <a:gd name="T0" fmla="*/ 0 w 15"/>
                <a:gd name="T1" fmla="*/ 0 h 18"/>
                <a:gd name="T2" fmla="*/ 2147483647 w 15"/>
                <a:gd name="T3" fmla="*/ 2147483647 h 18"/>
                <a:gd name="T4" fmla="*/ 0 w 15"/>
                <a:gd name="T5" fmla="*/ 0 h 18"/>
                <a:gd name="T6" fmla="*/ 0 60000 65536"/>
                <a:gd name="T7" fmla="*/ 0 60000 65536"/>
                <a:gd name="T8" fmla="*/ 0 60000 65536"/>
                <a:gd name="T9" fmla="*/ 0 w 15"/>
                <a:gd name="T10" fmla="*/ 0 h 18"/>
                <a:gd name="T11" fmla="*/ 15 w 15"/>
                <a:gd name="T12" fmla="*/ 18 h 18"/>
              </a:gdLst>
              <a:ahLst/>
              <a:cxnLst>
                <a:cxn ang="T6">
                  <a:pos x="T0" y="T1"/>
                </a:cxn>
                <a:cxn ang="T7">
                  <a:pos x="T2" y="T3"/>
                </a:cxn>
                <a:cxn ang="T8">
                  <a:pos x="T4" y="T5"/>
                </a:cxn>
              </a:cxnLst>
              <a:rect l="T9" t="T10" r="T11" b="T12"/>
              <a:pathLst>
                <a:path w="15" h="18">
                  <a:moveTo>
                    <a:pt x="0" y="0"/>
                  </a:moveTo>
                  <a:cubicBezTo>
                    <a:pt x="4" y="7"/>
                    <a:pt x="11" y="11"/>
                    <a:pt x="15" y="18"/>
                  </a:cubicBezTo>
                  <a:cubicBezTo>
                    <a:pt x="10" y="13"/>
                    <a:pt x="2" y="9"/>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386" name="Freeform 906"/>
            <p:cNvSpPr>
              <a:spLocks/>
            </p:cNvSpPr>
            <p:nvPr/>
          </p:nvSpPr>
          <p:spPr bwMode="auto">
            <a:xfrm>
              <a:off x="1689100" y="4664075"/>
              <a:ext cx="106363" cy="166688"/>
            </a:xfrm>
            <a:custGeom>
              <a:avLst/>
              <a:gdLst>
                <a:gd name="T0" fmla="*/ 2147483647 w 41"/>
                <a:gd name="T1" fmla="*/ 2147483647 h 69"/>
                <a:gd name="T2" fmla="*/ 2147483647 w 41"/>
                <a:gd name="T3" fmla="*/ 2147483647 h 69"/>
                <a:gd name="T4" fmla="*/ 2147483647 w 41"/>
                <a:gd name="T5" fmla="*/ 2147483647 h 69"/>
                <a:gd name="T6" fmla="*/ 2147483647 w 41"/>
                <a:gd name="T7" fmla="*/ 0 h 69"/>
                <a:gd name="T8" fmla="*/ 2147483647 w 41"/>
                <a:gd name="T9" fmla="*/ 2147483647 h 69"/>
                <a:gd name="T10" fmla="*/ 2147483647 w 41"/>
                <a:gd name="T11" fmla="*/ 2147483647 h 69"/>
                <a:gd name="T12" fmla="*/ 2147483647 w 41"/>
                <a:gd name="T13" fmla="*/ 2147483647 h 69"/>
                <a:gd name="T14" fmla="*/ 2147483647 w 41"/>
                <a:gd name="T15" fmla="*/ 2147483647 h 69"/>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69"/>
                <a:gd name="T26" fmla="*/ 41 w 41"/>
                <a:gd name="T27" fmla="*/ 69 h 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69">
                  <a:moveTo>
                    <a:pt x="5" y="69"/>
                  </a:moveTo>
                  <a:cubicBezTo>
                    <a:pt x="0" y="66"/>
                    <a:pt x="4" y="52"/>
                    <a:pt x="3" y="45"/>
                  </a:cubicBezTo>
                  <a:cubicBezTo>
                    <a:pt x="13" y="45"/>
                    <a:pt x="23" y="45"/>
                    <a:pt x="34" y="45"/>
                  </a:cubicBezTo>
                  <a:cubicBezTo>
                    <a:pt x="40" y="36"/>
                    <a:pt x="32" y="2"/>
                    <a:pt x="38" y="0"/>
                  </a:cubicBezTo>
                  <a:cubicBezTo>
                    <a:pt x="38" y="1"/>
                    <a:pt x="38" y="2"/>
                    <a:pt x="38" y="3"/>
                  </a:cubicBezTo>
                  <a:cubicBezTo>
                    <a:pt x="37" y="17"/>
                    <a:pt x="41" y="36"/>
                    <a:pt x="36" y="47"/>
                  </a:cubicBezTo>
                  <a:cubicBezTo>
                    <a:pt x="26" y="47"/>
                    <a:pt x="17" y="47"/>
                    <a:pt x="7" y="47"/>
                  </a:cubicBezTo>
                  <a:cubicBezTo>
                    <a:pt x="2" y="50"/>
                    <a:pt x="6" y="63"/>
                    <a:pt x="5" y="69"/>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87" name="Freeform 974"/>
            <p:cNvSpPr>
              <a:spLocks/>
            </p:cNvSpPr>
            <p:nvPr/>
          </p:nvSpPr>
          <p:spPr bwMode="auto">
            <a:xfrm>
              <a:off x="1225550" y="3094038"/>
              <a:ext cx="460375" cy="379412"/>
            </a:xfrm>
            <a:custGeom>
              <a:avLst/>
              <a:gdLst>
                <a:gd name="T0" fmla="*/ 2147483647 w 175"/>
                <a:gd name="T1" fmla="*/ 2147483647 h 156"/>
                <a:gd name="T2" fmla="*/ 2147483647 w 175"/>
                <a:gd name="T3" fmla="*/ 2147483647 h 156"/>
                <a:gd name="T4" fmla="*/ 2147483647 w 175"/>
                <a:gd name="T5" fmla="*/ 2147483647 h 156"/>
                <a:gd name="T6" fmla="*/ 2147483647 w 175"/>
                <a:gd name="T7" fmla="*/ 2147483647 h 156"/>
                <a:gd name="T8" fmla="*/ 2147483647 w 175"/>
                <a:gd name="T9" fmla="*/ 2147483647 h 156"/>
                <a:gd name="T10" fmla="*/ 2147483647 w 175"/>
                <a:gd name="T11" fmla="*/ 2147483647 h 156"/>
                <a:gd name="T12" fmla="*/ 2147483647 w 175"/>
                <a:gd name="T13" fmla="*/ 2147483647 h 156"/>
                <a:gd name="T14" fmla="*/ 2147483647 w 175"/>
                <a:gd name="T15" fmla="*/ 2147483647 h 156"/>
                <a:gd name="T16" fmla="*/ 2147483647 w 175"/>
                <a:gd name="T17" fmla="*/ 2147483647 h 156"/>
                <a:gd name="T18" fmla="*/ 2147483647 w 175"/>
                <a:gd name="T19" fmla="*/ 2147483647 h 156"/>
                <a:gd name="T20" fmla="*/ 2147483647 w 175"/>
                <a:gd name="T21" fmla="*/ 2147483647 h 156"/>
                <a:gd name="T22" fmla="*/ 2147483647 w 175"/>
                <a:gd name="T23" fmla="*/ 2147483647 h 156"/>
                <a:gd name="T24" fmla="*/ 2147483647 w 175"/>
                <a:gd name="T25" fmla="*/ 2147483647 h 156"/>
                <a:gd name="T26" fmla="*/ 0 w 175"/>
                <a:gd name="T27" fmla="*/ 2147483647 h 156"/>
                <a:gd name="T28" fmla="*/ 2147483647 w 175"/>
                <a:gd name="T29" fmla="*/ 2147483647 h 156"/>
                <a:gd name="T30" fmla="*/ 2147483647 w 175"/>
                <a:gd name="T31" fmla="*/ 2147483647 h 156"/>
                <a:gd name="T32" fmla="*/ 2147483647 w 175"/>
                <a:gd name="T33" fmla="*/ 2147483647 h 156"/>
                <a:gd name="T34" fmla="*/ 2147483647 w 175"/>
                <a:gd name="T35" fmla="*/ 2147483647 h 156"/>
                <a:gd name="T36" fmla="*/ 2147483647 w 175"/>
                <a:gd name="T37" fmla="*/ 2147483647 h 1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5"/>
                <a:gd name="T58" fmla="*/ 0 h 156"/>
                <a:gd name="T59" fmla="*/ 175 w 175"/>
                <a:gd name="T60" fmla="*/ 156 h 1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5" h="156">
                  <a:moveTo>
                    <a:pt x="145" y="27"/>
                  </a:moveTo>
                  <a:cubicBezTo>
                    <a:pt x="147" y="27"/>
                    <a:pt x="150" y="27"/>
                    <a:pt x="152" y="27"/>
                  </a:cubicBezTo>
                  <a:cubicBezTo>
                    <a:pt x="157" y="25"/>
                    <a:pt x="158" y="19"/>
                    <a:pt x="163" y="18"/>
                  </a:cubicBezTo>
                  <a:cubicBezTo>
                    <a:pt x="165" y="27"/>
                    <a:pt x="159" y="42"/>
                    <a:pt x="168" y="44"/>
                  </a:cubicBezTo>
                  <a:cubicBezTo>
                    <a:pt x="171" y="46"/>
                    <a:pt x="175" y="48"/>
                    <a:pt x="174" y="53"/>
                  </a:cubicBezTo>
                  <a:cubicBezTo>
                    <a:pt x="170" y="55"/>
                    <a:pt x="167" y="58"/>
                    <a:pt x="165" y="62"/>
                  </a:cubicBezTo>
                  <a:cubicBezTo>
                    <a:pt x="160" y="69"/>
                    <a:pt x="164" y="85"/>
                    <a:pt x="163" y="96"/>
                  </a:cubicBezTo>
                  <a:cubicBezTo>
                    <a:pt x="157" y="103"/>
                    <a:pt x="151" y="110"/>
                    <a:pt x="143" y="116"/>
                  </a:cubicBezTo>
                  <a:cubicBezTo>
                    <a:pt x="142" y="116"/>
                    <a:pt x="142" y="116"/>
                    <a:pt x="141" y="116"/>
                  </a:cubicBezTo>
                  <a:cubicBezTo>
                    <a:pt x="136" y="118"/>
                    <a:pt x="142" y="130"/>
                    <a:pt x="136" y="131"/>
                  </a:cubicBezTo>
                  <a:cubicBezTo>
                    <a:pt x="105" y="135"/>
                    <a:pt x="58" y="123"/>
                    <a:pt x="38" y="138"/>
                  </a:cubicBezTo>
                  <a:cubicBezTo>
                    <a:pt x="30" y="143"/>
                    <a:pt x="26" y="151"/>
                    <a:pt x="18" y="156"/>
                  </a:cubicBezTo>
                  <a:cubicBezTo>
                    <a:pt x="17" y="148"/>
                    <a:pt x="21" y="135"/>
                    <a:pt x="16" y="131"/>
                  </a:cubicBezTo>
                  <a:cubicBezTo>
                    <a:pt x="12" y="124"/>
                    <a:pt x="4" y="121"/>
                    <a:pt x="0" y="114"/>
                  </a:cubicBezTo>
                  <a:cubicBezTo>
                    <a:pt x="14" y="114"/>
                    <a:pt x="27" y="114"/>
                    <a:pt x="40" y="114"/>
                  </a:cubicBezTo>
                  <a:cubicBezTo>
                    <a:pt x="45" y="106"/>
                    <a:pt x="42" y="91"/>
                    <a:pt x="43" y="80"/>
                  </a:cubicBezTo>
                  <a:cubicBezTo>
                    <a:pt x="67" y="53"/>
                    <a:pt x="95" y="29"/>
                    <a:pt x="118" y="2"/>
                  </a:cubicBezTo>
                  <a:cubicBezTo>
                    <a:pt x="119" y="0"/>
                    <a:pt x="121" y="1"/>
                    <a:pt x="121" y="2"/>
                  </a:cubicBezTo>
                  <a:cubicBezTo>
                    <a:pt x="128" y="11"/>
                    <a:pt x="136" y="19"/>
                    <a:pt x="145" y="27"/>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388" name="Freeform 979"/>
            <p:cNvSpPr>
              <a:spLocks/>
            </p:cNvSpPr>
            <p:nvPr/>
          </p:nvSpPr>
          <p:spPr bwMode="auto">
            <a:xfrm>
              <a:off x="2273300" y="3359150"/>
              <a:ext cx="49213" cy="101600"/>
            </a:xfrm>
            <a:custGeom>
              <a:avLst/>
              <a:gdLst>
                <a:gd name="T0" fmla="*/ 0 w 18"/>
                <a:gd name="T1" fmla="*/ 2147483647 h 42"/>
                <a:gd name="T2" fmla="*/ 0 w 18"/>
                <a:gd name="T3" fmla="*/ 0 h 42"/>
                <a:gd name="T4" fmla="*/ 2147483647 w 18"/>
                <a:gd name="T5" fmla="*/ 2147483647 h 42"/>
                <a:gd name="T6" fmla="*/ 2147483647 w 18"/>
                <a:gd name="T7" fmla="*/ 2147483647 h 42"/>
                <a:gd name="T8" fmla="*/ 2147483647 w 18"/>
                <a:gd name="T9" fmla="*/ 2147483647 h 42"/>
                <a:gd name="T10" fmla="*/ 0 w 18"/>
                <a:gd name="T11" fmla="*/ 2147483647 h 42"/>
                <a:gd name="T12" fmla="*/ 0 60000 65536"/>
                <a:gd name="T13" fmla="*/ 0 60000 65536"/>
                <a:gd name="T14" fmla="*/ 0 60000 65536"/>
                <a:gd name="T15" fmla="*/ 0 60000 65536"/>
                <a:gd name="T16" fmla="*/ 0 60000 65536"/>
                <a:gd name="T17" fmla="*/ 0 60000 65536"/>
                <a:gd name="T18" fmla="*/ 0 w 18"/>
                <a:gd name="T19" fmla="*/ 0 h 42"/>
                <a:gd name="T20" fmla="*/ 18 w 18"/>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8" h="42">
                  <a:moveTo>
                    <a:pt x="0" y="42"/>
                  </a:moveTo>
                  <a:cubicBezTo>
                    <a:pt x="0" y="28"/>
                    <a:pt x="0" y="14"/>
                    <a:pt x="0" y="0"/>
                  </a:cubicBezTo>
                  <a:cubicBezTo>
                    <a:pt x="4" y="4"/>
                    <a:pt x="10" y="6"/>
                    <a:pt x="18" y="5"/>
                  </a:cubicBezTo>
                  <a:cubicBezTo>
                    <a:pt x="18" y="5"/>
                    <a:pt x="18" y="6"/>
                    <a:pt x="18" y="7"/>
                  </a:cubicBezTo>
                  <a:cubicBezTo>
                    <a:pt x="12" y="7"/>
                    <a:pt x="5" y="8"/>
                    <a:pt x="3" y="5"/>
                  </a:cubicBezTo>
                  <a:cubicBezTo>
                    <a:pt x="1" y="16"/>
                    <a:pt x="6" y="34"/>
                    <a:pt x="0" y="42"/>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89" name="Freeform 982"/>
            <p:cNvSpPr>
              <a:spLocks/>
            </p:cNvSpPr>
            <p:nvPr/>
          </p:nvSpPr>
          <p:spPr bwMode="auto">
            <a:xfrm>
              <a:off x="1262063" y="3413125"/>
              <a:ext cx="17462" cy="74613"/>
            </a:xfrm>
            <a:custGeom>
              <a:avLst/>
              <a:gdLst>
                <a:gd name="T0" fmla="*/ 2147483647 w 7"/>
                <a:gd name="T1" fmla="*/ 2147483647 h 31"/>
                <a:gd name="T2" fmla="*/ 2147483647 w 7"/>
                <a:gd name="T3" fmla="*/ 0 h 31"/>
                <a:gd name="T4" fmla="*/ 2147483647 w 7"/>
                <a:gd name="T5" fmla="*/ 2147483647 h 31"/>
                <a:gd name="T6" fmla="*/ 2147483647 w 7"/>
                <a:gd name="T7" fmla="*/ 2147483647 h 31"/>
                <a:gd name="T8" fmla="*/ 0 60000 65536"/>
                <a:gd name="T9" fmla="*/ 0 60000 65536"/>
                <a:gd name="T10" fmla="*/ 0 60000 65536"/>
                <a:gd name="T11" fmla="*/ 0 60000 65536"/>
                <a:gd name="T12" fmla="*/ 0 w 7"/>
                <a:gd name="T13" fmla="*/ 0 h 31"/>
                <a:gd name="T14" fmla="*/ 7 w 7"/>
                <a:gd name="T15" fmla="*/ 31 h 31"/>
              </a:gdLst>
              <a:ahLst/>
              <a:cxnLst>
                <a:cxn ang="T8">
                  <a:pos x="T0" y="T1"/>
                </a:cxn>
                <a:cxn ang="T9">
                  <a:pos x="T2" y="T3"/>
                </a:cxn>
                <a:cxn ang="T10">
                  <a:pos x="T4" y="T5"/>
                </a:cxn>
                <a:cxn ang="T11">
                  <a:pos x="T6" y="T7"/>
                </a:cxn>
              </a:cxnLst>
              <a:rect l="T12" t="T13" r="T14" b="T15"/>
              <a:pathLst>
                <a:path w="7" h="31">
                  <a:moveTo>
                    <a:pt x="4" y="27"/>
                  </a:moveTo>
                  <a:cubicBezTo>
                    <a:pt x="0" y="31"/>
                    <a:pt x="3" y="8"/>
                    <a:pt x="2" y="0"/>
                  </a:cubicBezTo>
                  <a:cubicBezTo>
                    <a:pt x="7" y="4"/>
                    <a:pt x="3" y="17"/>
                    <a:pt x="4" y="25"/>
                  </a:cubicBezTo>
                  <a:cubicBezTo>
                    <a:pt x="4" y="26"/>
                    <a:pt x="4" y="26"/>
                    <a:pt x="4" y="27"/>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390" name="Freeform 984"/>
            <p:cNvSpPr>
              <a:spLocks/>
            </p:cNvSpPr>
            <p:nvPr/>
          </p:nvSpPr>
          <p:spPr bwMode="auto">
            <a:xfrm>
              <a:off x="1582738" y="3516313"/>
              <a:ext cx="22225" cy="44450"/>
            </a:xfrm>
            <a:custGeom>
              <a:avLst/>
              <a:gdLst>
                <a:gd name="T0" fmla="*/ 2147483647 w 8"/>
                <a:gd name="T1" fmla="*/ 2147483647 h 18"/>
                <a:gd name="T2" fmla="*/ 2147483647 w 8"/>
                <a:gd name="T3" fmla="*/ 0 h 18"/>
                <a:gd name="T4" fmla="*/ 2147483647 w 8"/>
                <a:gd name="T5" fmla="*/ 2147483647 h 18"/>
                <a:gd name="T6" fmla="*/ 0 60000 65536"/>
                <a:gd name="T7" fmla="*/ 0 60000 65536"/>
                <a:gd name="T8" fmla="*/ 0 60000 65536"/>
                <a:gd name="T9" fmla="*/ 0 w 8"/>
                <a:gd name="T10" fmla="*/ 0 h 18"/>
                <a:gd name="T11" fmla="*/ 8 w 8"/>
                <a:gd name="T12" fmla="*/ 18 h 18"/>
              </a:gdLst>
              <a:ahLst/>
              <a:cxnLst>
                <a:cxn ang="T6">
                  <a:pos x="T0" y="T1"/>
                </a:cxn>
                <a:cxn ang="T7">
                  <a:pos x="T2" y="T3"/>
                </a:cxn>
                <a:cxn ang="T8">
                  <a:pos x="T4" y="T5"/>
                </a:cxn>
              </a:cxnLst>
              <a:rect l="T9" t="T10" r="T11" b="T12"/>
              <a:pathLst>
                <a:path w="8" h="18">
                  <a:moveTo>
                    <a:pt x="3" y="18"/>
                  </a:moveTo>
                  <a:cubicBezTo>
                    <a:pt x="4" y="12"/>
                    <a:pt x="0" y="1"/>
                    <a:pt x="5" y="0"/>
                  </a:cubicBezTo>
                  <a:cubicBezTo>
                    <a:pt x="3" y="5"/>
                    <a:pt x="8" y="16"/>
                    <a:pt x="3" y="1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91" name="Freeform 985"/>
            <p:cNvSpPr>
              <a:spLocks/>
            </p:cNvSpPr>
            <p:nvPr/>
          </p:nvSpPr>
          <p:spPr bwMode="auto">
            <a:xfrm>
              <a:off x="804863" y="3530600"/>
              <a:ext cx="19050" cy="58738"/>
            </a:xfrm>
            <a:custGeom>
              <a:avLst/>
              <a:gdLst>
                <a:gd name="T0" fmla="*/ 2147483647 w 7"/>
                <a:gd name="T1" fmla="*/ 2147483647 h 24"/>
                <a:gd name="T2" fmla="*/ 2147483647 w 7"/>
                <a:gd name="T3" fmla="*/ 0 h 24"/>
                <a:gd name="T4" fmla="*/ 2147483647 w 7"/>
                <a:gd name="T5" fmla="*/ 2147483647 h 24"/>
                <a:gd name="T6" fmla="*/ 2147483647 w 7"/>
                <a:gd name="T7" fmla="*/ 2147483647 h 24"/>
                <a:gd name="T8" fmla="*/ 0 60000 65536"/>
                <a:gd name="T9" fmla="*/ 0 60000 65536"/>
                <a:gd name="T10" fmla="*/ 0 60000 65536"/>
                <a:gd name="T11" fmla="*/ 0 60000 65536"/>
                <a:gd name="T12" fmla="*/ 0 w 7"/>
                <a:gd name="T13" fmla="*/ 0 h 24"/>
                <a:gd name="T14" fmla="*/ 7 w 7"/>
                <a:gd name="T15" fmla="*/ 24 h 24"/>
              </a:gdLst>
              <a:ahLst/>
              <a:cxnLst>
                <a:cxn ang="T8">
                  <a:pos x="T0" y="T1"/>
                </a:cxn>
                <a:cxn ang="T9">
                  <a:pos x="T2" y="T3"/>
                </a:cxn>
                <a:cxn ang="T10">
                  <a:pos x="T4" y="T5"/>
                </a:cxn>
                <a:cxn ang="T11">
                  <a:pos x="T6" y="T7"/>
                </a:cxn>
              </a:cxnLst>
              <a:rect l="T12" t="T13" r="T14" b="T15"/>
              <a:pathLst>
                <a:path w="7" h="24">
                  <a:moveTo>
                    <a:pt x="4" y="18"/>
                  </a:moveTo>
                  <a:cubicBezTo>
                    <a:pt x="0" y="24"/>
                    <a:pt x="3" y="5"/>
                    <a:pt x="2" y="0"/>
                  </a:cubicBezTo>
                  <a:cubicBezTo>
                    <a:pt x="7" y="1"/>
                    <a:pt x="3" y="11"/>
                    <a:pt x="4" y="16"/>
                  </a:cubicBezTo>
                  <a:cubicBezTo>
                    <a:pt x="4" y="17"/>
                    <a:pt x="4" y="18"/>
                    <a:pt x="4" y="18"/>
                  </a:cubicBezTo>
                  <a:close/>
                </a:path>
              </a:pathLst>
            </a:custGeom>
            <a:solidFill>
              <a:srgbClr val="FF960C"/>
            </a:solidFill>
            <a:ln w="9525">
              <a:noFill/>
              <a:round/>
              <a:headEnd/>
              <a:tailEnd/>
            </a:ln>
          </p:spPr>
          <p:txBody>
            <a:bodyPr/>
            <a:lstStyle/>
            <a:p>
              <a:endParaRPr lang="zh-CN" altLang="en-US" sz="2000">
                <a:solidFill>
                  <a:schemeClr val="tx1"/>
                </a:solidFill>
                <a:ea typeface="微软雅黑" pitchFamily="34" charset="-122"/>
              </a:endParaRPr>
            </a:p>
          </p:txBody>
        </p:sp>
        <p:sp>
          <p:nvSpPr>
            <p:cNvPr id="51392" name="Freeform 989"/>
            <p:cNvSpPr>
              <a:spLocks/>
            </p:cNvSpPr>
            <p:nvPr/>
          </p:nvSpPr>
          <p:spPr bwMode="auto">
            <a:xfrm>
              <a:off x="868363" y="3602038"/>
              <a:ext cx="93662" cy="127000"/>
            </a:xfrm>
            <a:custGeom>
              <a:avLst/>
              <a:gdLst>
                <a:gd name="T0" fmla="*/ 2147483647 w 36"/>
                <a:gd name="T1" fmla="*/ 2147483647 h 52"/>
                <a:gd name="T2" fmla="*/ 2147483647 w 36"/>
                <a:gd name="T3" fmla="*/ 2147483647 h 52"/>
                <a:gd name="T4" fmla="*/ 2147483647 w 36"/>
                <a:gd name="T5" fmla="*/ 2147483647 h 52"/>
                <a:gd name="T6" fmla="*/ 2147483647 w 36"/>
                <a:gd name="T7" fmla="*/ 2147483647 h 52"/>
                <a:gd name="T8" fmla="*/ 0 w 36"/>
                <a:gd name="T9" fmla="*/ 2147483647 h 52"/>
                <a:gd name="T10" fmla="*/ 2147483647 w 36"/>
                <a:gd name="T11" fmla="*/ 0 h 52"/>
                <a:gd name="T12" fmla="*/ 2147483647 w 36"/>
                <a:gd name="T13" fmla="*/ 2147483647 h 52"/>
                <a:gd name="T14" fmla="*/ 0 60000 65536"/>
                <a:gd name="T15" fmla="*/ 0 60000 65536"/>
                <a:gd name="T16" fmla="*/ 0 60000 65536"/>
                <a:gd name="T17" fmla="*/ 0 60000 65536"/>
                <a:gd name="T18" fmla="*/ 0 60000 65536"/>
                <a:gd name="T19" fmla="*/ 0 60000 65536"/>
                <a:gd name="T20" fmla="*/ 0 60000 65536"/>
                <a:gd name="T21" fmla="*/ 0 w 36"/>
                <a:gd name="T22" fmla="*/ 0 h 52"/>
                <a:gd name="T23" fmla="*/ 36 w 36"/>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52">
                  <a:moveTo>
                    <a:pt x="23" y="14"/>
                  </a:moveTo>
                  <a:cubicBezTo>
                    <a:pt x="23" y="16"/>
                    <a:pt x="23" y="18"/>
                    <a:pt x="23" y="20"/>
                  </a:cubicBezTo>
                  <a:cubicBezTo>
                    <a:pt x="26" y="27"/>
                    <a:pt x="33" y="30"/>
                    <a:pt x="36" y="36"/>
                  </a:cubicBezTo>
                  <a:cubicBezTo>
                    <a:pt x="36" y="41"/>
                    <a:pt x="36" y="47"/>
                    <a:pt x="36" y="52"/>
                  </a:cubicBezTo>
                  <a:cubicBezTo>
                    <a:pt x="23" y="41"/>
                    <a:pt x="11" y="29"/>
                    <a:pt x="0" y="16"/>
                  </a:cubicBezTo>
                  <a:cubicBezTo>
                    <a:pt x="6" y="10"/>
                    <a:pt x="9" y="3"/>
                    <a:pt x="18" y="0"/>
                  </a:cubicBezTo>
                  <a:cubicBezTo>
                    <a:pt x="20" y="5"/>
                    <a:pt x="29" y="8"/>
                    <a:pt x="23" y="14"/>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393" name="Freeform 990"/>
            <p:cNvSpPr>
              <a:spLocks/>
            </p:cNvSpPr>
            <p:nvPr/>
          </p:nvSpPr>
          <p:spPr bwMode="auto">
            <a:xfrm>
              <a:off x="1125538" y="3509963"/>
              <a:ext cx="69850" cy="209550"/>
            </a:xfrm>
            <a:custGeom>
              <a:avLst/>
              <a:gdLst>
                <a:gd name="T0" fmla="*/ 2147483647 w 27"/>
                <a:gd name="T1" fmla="*/ 2147483647 h 86"/>
                <a:gd name="T2" fmla="*/ 2147483647 w 27"/>
                <a:gd name="T3" fmla="*/ 2147483647 h 86"/>
                <a:gd name="T4" fmla="*/ 0 w 27"/>
                <a:gd name="T5" fmla="*/ 2147483647 h 86"/>
                <a:gd name="T6" fmla="*/ 0 w 27"/>
                <a:gd name="T7" fmla="*/ 2147483647 h 86"/>
                <a:gd name="T8" fmla="*/ 2147483647 w 27"/>
                <a:gd name="T9" fmla="*/ 2147483647 h 86"/>
                <a:gd name="T10" fmla="*/ 2147483647 w 27"/>
                <a:gd name="T11" fmla="*/ 2147483647 h 86"/>
                <a:gd name="T12" fmla="*/ 2147483647 w 27"/>
                <a:gd name="T13" fmla="*/ 2147483647 h 86"/>
                <a:gd name="T14" fmla="*/ 0 60000 65536"/>
                <a:gd name="T15" fmla="*/ 0 60000 65536"/>
                <a:gd name="T16" fmla="*/ 0 60000 65536"/>
                <a:gd name="T17" fmla="*/ 0 60000 65536"/>
                <a:gd name="T18" fmla="*/ 0 60000 65536"/>
                <a:gd name="T19" fmla="*/ 0 60000 65536"/>
                <a:gd name="T20" fmla="*/ 0 60000 65536"/>
                <a:gd name="T21" fmla="*/ 0 w 27"/>
                <a:gd name="T22" fmla="*/ 0 h 86"/>
                <a:gd name="T23" fmla="*/ 27 w 27"/>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86">
                  <a:moveTo>
                    <a:pt x="12" y="83"/>
                  </a:moveTo>
                  <a:cubicBezTo>
                    <a:pt x="11" y="86"/>
                    <a:pt x="9" y="84"/>
                    <a:pt x="9" y="83"/>
                  </a:cubicBezTo>
                  <a:cubicBezTo>
                    <a:pt x="8" y="78"/>
                    <a:pt x="2" y="77"/>
                    <a:pt x="0" y="72"/>
                  </a:cubicBezTo>
                  <a:cubicBezTo>
                    <a:pt x="0" y="49"/>
                    <a:pt x="0" y="26"/>
                    <a:pt x="0" y="3"/>
                  </a:cubicBezTo>
                  <a:cubicBezTo>
                    <a:pt x="9" y="4"/>
                    <a:pt x="23" y="0"/>
                    <a:pt x="27" y="5"/>
                  </a:cubicBezTo>
                  <a:cubicBezTo>
                    <a:pt x="27" y="25"/>
                    <a:pt x="27" y="45"/>
                    <a:pt x="27" y="65"/>
                  </a:cubicBezTo>
                  <a:cubicBezTo>
                    <a:pt x="23" y="72"/>
                    <a:pt x="15" y="76"/>
                    <a:pt x="12" y="83"/>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394" name="Freeform 995"/>
            <p:cNvSpPr>
              <a:spLocks/>
            </p:cNvSpPr>
            <p:nvPr/>
          </p:nvSpPr>
          <p:spPr bwMode="auto">
            <a:xfrm>
              <a:off x="1554163" y="3735388"/>
              <a:ext cx="215900" cy="246062"/>
            </a:xfrm>
            <a:custGeom>
              <a:avLst/>
              <a:gdLst>
                <a:gd name="T0" fmla="*/ 2147483647 w 82"/>
                <a:gd name="T1" fmla="*/ 2147483647 h 101"/>
                <a:gd name="T2" fmla="*/ 2147483647 w 82"/>
                <a:gd name="T3" fmla="*/ 2147483647 h 101"/>
                <a:gd name="T4" fmla="*/ 2147483647 w 82"/>
                <a:gd name="T5" fmla="*/ 2147483647 h 101"/>
                <a:gd name="T6" fmla="*/ 2147483647 w 82"/>
                <a:gd name="T7" fmla="*/ 2147483647 h 101"/>
                <a:gd name="T8" fmla="*/ 2147483647 w 82"/>
                <a:gd name="T9" fmla="*/ 2147483647 h 101"/>
                <a:gd name="T10" fmla="*/ 2147483647 w 82"/>
                <a:gd name="T11" fmla="*/ 2147483647 h 101"/>
                <a:gd name="T12" fmla="*/ 2147483647 w 82"/>
                <a:gd name="T13" fmla="*/ 2147483647 h 101"/>
                <a:gd name="T14" fmla="*/ 2147483647 w 82"/>
                <a:gd name="T15" fmla="*/ 2147483647 h 101"/>
                <a:gd name="T16" fmla="*/ 2147483647 w 82"/>
                <a:gd name="T17" fmla="*/ 2147483647 h 101"/>
                <a:gd name="T18" fmla="*/ 2147483647 w 82"/>
                <a:gd name="T19" fmla="*/ 2147483647 h 101"/>
                <a:gd name="T20" fmla="*/ 2147483647 w 82"/>
                <a:gd name="T21" fmla="*/ 2147483647 h 101"/>
                <a:gd name="T22" fmla="*/ 2147483647 w 82"/>
                <a:gd name="T23" fmla="*/ 2147483647 h 101"/>
                <a:gd name="T24" fmla="*/ 2147483647 w 82"/>
                <a:gd name="T25" fmla="*/ 2147483647 h 101"/>
                <a:gd name="T26" fmla="*/ 2147483647 w 82"/>
                <a:gd name="T27" fmla="*/ 2147483647 h 1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101"/>
                <a:gd name="T44" fmla="*/ 82 w 82"/>
                <a:gd name="T45" fmla="*/ 101 h 1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101">
                  <a:moveTo>
                    <a:pt x="16" y="97"/>
                  </a:moveTo>
                  <a:cubicBezTo>
                    <a:pt x="14" y="97"/>
                    <a:pt x="11" y="97"/>
                    <a:pt x="9" y="97"/>
                  </a:cubicBezTo>
                  <a:cubicBezTo>
                    <a:pt x="6" y="98"/>
                    <a:pt x="5" y="101"/>
                    <a:pt x="2" y="101"/>
                  </a:cubicBezTo>
                  <a:cubicBezTo>
                    <a:pt x="4" y="96"/>
                    <a:pt x="0" y="85"/>
                    <a:pt x="5" y="84"/>
                  </a:cubicBezTo>
                  <a:cubicBezTo>
                    <a:pt x="14" y="84"/>
                    <a:pt x="24" y="84"/>
                    <a:pt x="34" y="84"/>
                  </a:cubicBezTo>
                  <a:cubicBezTo>
                    <a:pt x="38" y="71"/>
                    <a:pt x="35" y="50"/>
                    <a:pt x="36" y="35"/>
                  </a:cubicBezTo>
                  <a:cubicBezTo>
                    <a:pt x="34" y="29"/>
                    <a:pt x="18" y="37"/>
                    <a:pt x="20" y="28"/>
                  </a:cubicBezTo>
                  <a:cubicBezTo>
                    <a:pt x="27" y="23"/>
                    <a:pt x="43" y="27"/>
                    <a:pt x="54" y="26"/>
                  </a:cubicBezTo>
                  <a:cubicBezTo>
                    <a:pt x="59" y="23"/>
                    <a:pt x="52" y="8"/>
                    <a:pt x="58" y="6"/>
                  </a:cubicBezTo>
                  <a:cubicBezTo>
                    <a:pt x="82" y="0"/>
                    <a:pt x="68" y="32"/>
                    <a:pt x="71" y="46"/>
                  </a:cubicBezTo>
                  <a:cubicBezTo>
                    <a:pt x="64" y="56"/>
                    <a:pt x="54" y="62"/>
                    <a:pt x="47" y="72"/>
                  </a:cubicBezTo>
                  <a:cubicBezTo>
                    <a:pt x="42" y="76"/>
                    <a:pt x="46" y="89"/>
                    <a:pt x="45" y="97"/>
                  </a:cubicBezTo>
                  <a:cubicBezTo>
                    <a:pt x="37" y="98"/>
                    <a:pt x="24" y="94"/>
                    <a:pt x="22" y="101"/>
                  </a:cubicBezTo>
                  <a:cubicBezTo>
                    <a:pt x="20" y="101"/>
                    <a:pt x="19" y="98"/>
                    <a:pt x="16" y="97"/>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395" name="Freeform 1008"/>
            <p:cNvSpPr>
              <a:spLocks/>
            </p:cNvSpPr>
            <p:nvPr/>
          </p:nvSpPr>
          <p:spPr bwMode="auto">
            <a:xfrm>
              <a:off x="1573213" y="4051300"/>
              <a:ext cx="315912" cy="381000"/>
            </a:xfrm>
            <a:custGeom>
              <a:avLst/>
              <a:gdLst>
                <a:gd name="T0" fmla="*/ 2147483647 w 120"/>
                <a:gd name="T1" fmla="*/ 2147483647 h 157"/>
                <a:gd name="T2" fmla="*/ 2147483647 w 120"/>
                <a:gd name="T3" fmla="*/ 2147483647 h 157"/>
                <a:gd name="T4" fmla="*/ 2147483647 w 120"/>
                <a:gd name="T5" fmla="*/ 2147483647 h 157"/>
                <a:gd name="T6" fmla="*/ 0 w 120"/>
                <a:gd name="T7" fmla="*/ 2147483647 h 157"/>
                <a:gd name="T8" fmla="*/ 0 w 120"/>
                <a:gd name="T9" fmla="*/ 2147483647 h 157"/>
                <a:gd name="T10" fmla="*/ 2147483647 w 120"/>
                <a:gd name="T11" fmla="*/ 2147483647 h 157"/>
                <a:gd name="T12" fmla="*/ 2147483647 w 120"/>
                <a:gd name="T13" fmla="*/ 2147483647 h 157"/>
                <a:gd name="T14" fmla="*/ 2147483647 w 120"/>
                <a:gd name="T15" fmla="*/ 2147483647 h 157"/>
                <a:gd name="T16" fmla="*/ 2147483647 w 120"/>
                <a:gd name="T17" fmla="*/ 2147483647 h 157"/>
                <a:gd name="T18" fmla="*/ 2147483647 w 120"/>
                <a:gd name="T19" fmla="*/ 2147483647 h 157"/>
                <a:gd name="T20" fmla="*/ 2147483647 w 120"/>
                <a:gd name="T21" fmla="*/ 2147483647 h 157"/>
                <a:gd name="T22" fmla="*/ 2147483647 w 120"/>
                <a:gd name="T23" fmla="*/ 2147483647 h 157"/>
                <a:gd name="T24" fmla="*/ 2147483647 w 120"/>
                <a:gd name="T25" fmla="*/ 2147483647 h 157"/>
                <a:gd name="T26" fmla="*/ 2147483647 w 120"/>
                <a:gd name="T27" fmla="*/ 2147483647 h 157"/>
                <a:gd name="T28" fmla="*/ 2147483647 w 120"/>
                <a:gd name="T29" fmla="*/ 2147483647 h 157"/>
                <a:gd name="T30" fmla="*/ 2147483647 w 120"/>
                <a:gd name="T31" fmla="*/ 2147483647 h 157"/>
                <a:gd name="T32" fmla="*/ 2147483647 w 120"/>
                <a:gd name="T33" fmla="*/ 2147483647 h 157"/>
                <a:gd name="T34" fmla="*/ 2147483647 w 120"/>
                <a:gd name="T35" fmla="*/ 2147483647 h 157"/>
                <a:gd name="T36" fmla="*/ 2147483647 w 120"/>
                <a:gd name="T37" fmla="*/ 2147483647 h 157"/>
                <a:gd name="T38" fmla="*/ 2147483647 w 120"/>
                <a:gd name="T39" fmla="*/ 2147483647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
                <a:gd name="T61" fmla="*/ 0 h 157"/>
                <a:gd name="T62" fmla="*/ 120 w 120"/>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 h="157">
                  <a:moveTo>
                    <a:pt x="114" y="148"/>
                  </a:moveTo>
                  <a:cubicBezTo>
                    <a:pt x="116" y="148"/>
                    <a:pt x="115" y="150"/>
                    <a:pt x="114" y="150"/>
                  </a:cubicBezTo>
                  <a:cubicBezTo>
                    <a:pt x="111" y="157"/>
                    <a:pt x="98" y="153"/>
                    <a:pt x="89" y="154"/>
                  </a:cubicBezTo>
                  <a:cubicBezTo>
                    <a:pt x="76" y="137"/>
                    <a:pt x="16" y="147"/>
                    <a:pt x="0" y="148"/>
                  </a:cubicBezTo>
                  <a:cubicBezTo>
                    <a:pt x="0" y="135"/>
                    <a:pt x="0" y="122"/>
                    <a:pt x="0" y="110"/>
                  </a:cubicBezTo>
                  <a:cubicBezTo>
                    <a:pt x="6" y="101"/>
                    <a:pt x="14" y="96"/>
                    <a:pt x="20" y="87"/>
                  </a:cubicBezTo>
                  <a:cubicBezTo>
                    <a:pt x="23" y="84"/>
                    <a:pt x="25" y="63"/>
                    <a:pt x="18" y="63"/>
                  </a:cubicBezTo>
                  <a:cubicBezTo>
                    <a:pt x="12" y="61"/>
                    <a:pt x="11" y="55"/>
                    <a:pt x="7" y="52"/>
                  </a:cubicBezTo>
                  <a:cubicBezTo>
                    <a:pt x="8" y="36"/>
                    <a:pt x="4" y="15"/>
                    <a:pt x="9" y="3"/>
                  </a:cubicBezTo>
                  <a:cubicBezTo>
                    <a:pt x="21" y="4"/>
                    <a:pt x="40" y="0"/>
                    <a:pt x="49" y="5"/>
                  </a:cubicBezTo>
                  <a:cubicBezTo>
                    <a:pt x="49" y="14"/>
                    <a:pt x="49" y="23"/>
                    <a:pt x="49" y="32"/>
                  </a:cubicBezTo>
                  <a:cubicBezTo>
                    <a:pt x="56" y="36"/>
                    <a:pt x="71" y="33"/>
                    <a:pt x="82" y="34"/>
                  </a:cubicBezTo>
                  <a:cubicBezTo>
                    <a:pt x="87" y="32"/>
                    <a:pt x="81" y="20"/>
                    <a:pt x="87" y="18"/>
                  </a:cubicBezTo>
                  <a:cubicBezTo>
                    <a:pt x="92" y="18"/>
                    <a:pt x="97" y="18"/>
                    <a:pt x="102" y="18"/>
                  </a:cubicBezTo>
                  <a:cubicBezTo>
                    <a:pt x="102" y="35"/>
                    <a:pt x="102" y="52"/>
                    <a:pt x="102" y="70"/>
                  </a:cubicBezTo>
                  <a:cubicBezTo>
                    <a:pt x="105" y="75"/>
                    <a:pt x="118" y="68"/>
                    <a:pt x="120" y="74"/>
                  </a:cubicBezTo>
                  <a:cubicBezTo>
                    <a:pt x="120" y="78"/>
                    <a:pt x="120" y="81"/>
                    <a:pt x="120" y="85"/>
                  </a:cubicBezTo>
                  <a:cubicBezTo>
                    <a:pt x="113" y="86"/>
                    <a:pt x="104" y="84"/>
                    <a:pt x="100" y="87"/>
                  </a:cubicBezTo>
                  <a:cubicBezTo>
                    <a:pt x="102" y="103"/>
                    <a:pt x="97" y="125"/>
                    <a:pt x="102" y="136"/>
                  </a:cubicBezTo>
                  <a:cubicBezTo>
                    <a:pt x="105" y="141"/>
                    <a:pt x="109" y="145"/>
                    <a:pt x="114" y="148"/>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396" name="Freeform 1011"/>
            <p:cNvSpPr>
              <a:spLocks/>
            </p:cNvSpPr>
            <p:nvPr/>
          </p:nvSpPr>
          <p:spPr bwMode="auto">
            <a:xfrm>
              <a:off x="1565275" y="4425950"/>
              <a:ext cx="247650" cy="330200"/>
            </a:xfrm>
            <a:custGeom>
              <a:avLst/>
              <a:gdLst>
                <a:gd name="T0" fmla="*/ 2147483647 w 94"/>
                <a:gd name="T1" fmla="*/ 2147483647 h 136"/>
                <a:gd name="T2" fmla="*/ 2147483647 w 94"/>
                <a:gd name="T3" fmla="*/ 2147483647 h 136"/>
                <a:gd name="T4" fmla="*/ 2147483647 w 94"/>
                <a:gd name="T5" fmla="*/ 0 h 136"/>
                <a:gd name="T6" fmla="*/ 2147483647 w 94"/>
                <a:gd name="T7" fmla="*/ 0 h 136"/>
                <a:gd name="T8" fmla="*/ 2147483647 w 94"/>
                <a:gd name="T9" fmla="*/ 2147483647 h 136"/>
                <a:gd name="T10" fmla="*/ 2147483647 w 94"/>
                <a:gd name="T11" fmla="*/ 2147483647 h 136"/>
                <a:gd name="T12" fmla="*/ 2147483647 w 94"/>
                <a:gd name="T13" fmla="*/ 2147483647 h 136"/>
                <a:gd name="T14" fmla="*/ 2147483647 w 94"/>
                <a:gd name="T15" fmla="*/ 2147483647 h 136"/>
                <a:gd name="T16" fmla="*/ 2147483647 w 94"/>
                <a:gd name="T17" fmla="*/ 2147483647 h 136"/>
                <a:gd name="T18" fmla="*/ 2147483647 w 94"/>
                <a:gd name="T19" fmla="*/ 2147483647 h 136"/>
                <a:gd name="T20" fmla="*/ 2147483647 w 94"/>
                <a:gd name="T21" fmla="*/ 2147483647 h 136"/>
                <a:gd name="T22" fmla="*/ 2147483647 w 94"/>
                <a:gd name="T23" fmla="*/ 2147483647 h 136"/>
                <a:gd name="T24" fmla="*/ 2147483647 w 94"/>
                <a:gd name="T25" fmla="*/ 2147483647 h 136"/>
                <a:gd name="T26" fmla="*/ 2147483647 w 94"/>
                <a:gd name="T27" fmla="*/ 2147483647 h 136"/>
                <a:gd name="T28" fmla="*/ 2147483647 w 94"/>
                <a:gd name="T29" fmla="*/ 2147483647 h 136"/>
                <a:gd name="T30" fmla="*/ 2147483647 w 94"/>
                <a:gd name="T31" fmla="*/ 2147483647 h 1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4"/>
                <a:gd name="T49" fmla="*/ 0 h 136"/>
                <a:gd name="T50" fmla="*/ 94 w 94"/>
                <a:gd name="T51" fmla="*/ 136 h 1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4" h="136">
                  <a:moveTo>
                    <a:pt x="3" y="11"/>
                  </a:moveTo>
                  <a:cubicBezTo>
                    <a:pt x="0" y="11"/>
                    <a:pt x="2" y="9"/>
                    <a:pt x="3" y="9"/>
                  </a:cubicBezTo>
                  <a:cubicBezTo>
                    <a:pt x="7" y="7"/>
                    <a:pt x="7" y="1"/>
                    <a:pt x="12" y="0"/>
                  </a:cubicBezTo>
                  <a:cubicBezTo>
                    <a:pt x="34" y="0"/>
                    <a:pt x="56" y="0"/>
                    <a:pt x="79" y="0"/>
                  </a:cubicBezTo>
                  <a:cubicBezTo>
                    <a:pt x="83" y="1"/>
                    <a:pt x="83" y="6"/>
                    <a:pt x="88" y="7"/>
                  </a:cubicBezTo>
                  <a:cubicBezTo>
                    <a:pt x="88" y="8"/>
                    <a:pt x="88" y="8"/>
                    <a:pt x="88" y="9"/>
                  </a:cubicBezTo>
                  <a:cubicBezTo>
                    <a:pt x="90" y="9"/>
                    <a:pt x="92" y="9"/>
                    <a:pt x="94" y="9"/>
                  </a:cubicBezTo>
                  <a:cubicBezTo>
                    <a:pt x="94" y="23"/>
                    <a:pt x="94" y="36"/>
                    <a:pt x="94" y="49"/>
                  </a:cubicBezTo>
                  <a:cubicBezTo>
                    <a:pt x="88" y="50"/>
                    <a:pt x="80" y="48"/>
                    <a:pt x="76" y="52"/>
                  </a:cubicBezTo>
                  <a:cubicBezTo>
                    <a:pt x="76" y="80"/>
                    <a:pt x="76" y="108"/>
                    <a:pt x="76" y="136"/>
                  </a:cubicBezTo>
                  <a:cubicBezTo>
                    <a:pt x="67" y="136"/>
                    <a:pt x="57" y="136"/>
                    <a:pt x="47" y="136"/>
                  </a:cubicBezTo>
                  <a:cubicBezTo>
                    <a:pt x="42" y="133"/>
                    <a:pt x="38" y="128"/>
                    <a:pt x="34" y="123"/>
                  </a:cubicBezTo>
                  <a:cubicBezTo>
                    <a:pt x="31" y="102"/>
                    <a:pt x="39" y="71"/>
                    <a:pt x="30" y="58"/>
                  </a:cubicBezTo>
                  <a:cubicBezTo>
                    <a:pt x="24" y="56"/>
                    <a:pt x="23" y="50"/>
                    <a:pt x="18" y="47"/>
                  </a:cubicBezTo>
                  <a:cubicBezTo>
                    <a:pt x="17" y="39"/>
                    <a:pt x="22" y="24"/>
                    <a:pt x="14" y="23"/>
                  </a:cubicBezTo>
                  <a:cubicBezTo>
                    <a:pt x="8" y="21"/>
                    <a:pt x="7" y="15"/>
                    <a:pt x="3" y="11"/>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397" name="Freeform 1019"/>
            <p:cNvSpPr>
              <a:spLocks noEditPoints="1"/>
            </p:cNvSpPr>
            <p:nvPr/>
          </p:nvSpPr>
          <p:spPr bwMode="auto">
            <a:xfrm>
              <a:off x="1693863" y="4583113"/>
              <a:ext cx="439737" cy="374650"/>
            </a:xfrm>
            <a:custGeom>
              <a:avLst/>
              <a:gdLst>
                <a:gd name="T0" fmla="*/ 2147483647 w 168"/>
                <a:gd name="T1" fmla="*/ 2147483647 h 154"/>
                <a:gd name="T2" fmla="*/ 2147483647 w 168"/>
                <a:gd name="T3" fmla="*/ 0 h 154"/>
                <a:gd name="T4" fmla="*/ 2147483647 w 168"/>
                <a:gd name="T5" fmla="*/ 0 h 154"/>
                <a:gd name="T6" fmla="*/ 2147483647 w 168"/>
                <a:gd name="T7" fmla="*/ 2147483647 h 154"/>
                <a:gd name="T8" fmla="*/ 2147483647 w 168"/>
                <a:gd name="T9" fmla="*/ 2147483647 h 154"/>
                <a:gd name="T10" fmla="*/ 2147483647 w 168"/>
                <a:gd name="T11" fmla="*/ 2147483647 h 154"/>
                <a:gd name="T12" fmla="*/ 2147483647 w 168"/>
                <a:gd name="T13" fmla="*/ 2147483647 h 154"/>
                <a:gd name="T14" fmla="*/ 2147483647 w 168"/>
                <a:gd name="T15" fmla="*/ 2147483647 h 154"/>
                <a:gd name="T16" fmla="*/ 2147483647 w 168"/>
                <a:gd name="T17" fmla="*/ 2147483647 h 154"/>
                <a:gd name="T18" fmla="*/ 2147483647 w 168"/>
                <a:gd name="T19" fmla="*/ 2147483647 h 154"/>
                <a:gd name="T20" fmla="*/ 2147483647 w 168"/>
                <a:gd name="T21" fmla="*/ 2147483647 h 154"/>
                <a:gd name="T22" fmla="*/ 2147483647 w 168"/>
                <a:gd name="T23" fmla="*/ 2147483647 h 154"/>
                <a:gd name="T24" fmla="*/ 2147483647 w 168"/>
                <a:gd name="T25" fmla="*/ 2147483647 h 154"/>
                <a:gd name="T26" fmla="*/ 2147483647 w 168"/>
                <a:gd name="T27" fmla="*/ 2147483647 h 154"/>
                <a:gd name="T28" fmla="*/ 2147483647 w 168"/>
                <a:gd name="T29" fmla="*/ 2147483647 h 154"/>
                <a:gd name="T30" fmla="*/ 2147483647 w 168"/>
                <a:gd name="T31" fmla="*/ 2147483647 h 154"/>
                <a:gd name="T32" fmla="*/ 2147483647 w 168"/>
                <a:gd name="T33" fmla="*/ 2147483647 h 154"/>
                <a:gd name="T34" fmla="*/ 2147483647 w 168"/>
                <a:gd name="T35" fmla="*/ 2147483647 h 154"/>
                <a:gd name="T36" fmla="*/ 2147483647 w 168"/>
                <a:gd name="T37" fmla="*/ 2147483647 h 154"/>
                <a:gd name="T38" fmla="*/ 2147483647 w 168"/>
                <a:gd name="T39" fmla="*/ 2147483647 h 154"/>
                <a:gd name="T40" fmla="*/ 2147483647 w 168"/>
                <a:gd name="T41" fmla="*/ 2147483647 h 154"/>
                <a:gd name="T42" fmla="*/ 2147483647 w 168"/>
                <a:gd name="T43" fmla="*/ 2147483647 h 154"/>
                <a:gd name="T44" fmla="*/ 2147483647 w 168"/>
                <a:gd name="T45" fmla="*/ 2147483647 h 154"/>
                <a:gd name="T46" fmla="*/ 2147483647 w 168"/>
                <a:gd name="T47" fmla="*/ 2147483647 h 154"/>
                <a:gd name="T48" fmla="*/ 2147483647 w 168"/>
                <a:gd name="T49" fmla="*/ 2147483647 h 154"/>
                <a:gd name="T50" fmla="*/ 2147483647 w 168"/>
                <a:gd name="T51" fmla="*/ 2147483647 h 154"/>
                <a:gd name="T52" fmla="*/ 2147483647 w 168"/>
                <a:gd name="T53" fmla="*/ 2147483647 h 154"/>
                <a:gd name="T54" fmla="*/ 2147483647 w 168"/>
                <a:gd name="T55" fmla="*/ 2147483647 h 154"/>
                <a:gd name="T56" fmla="*/ 2147483647 w 168"/>
                <a:gd name="T57" fmla="*/ 2147483647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8"/>
                <a:gd name="T88" fmla="*/ 0 h 154"/>
                <a:gd name="T89" fmla="*/ 168 w 168"/>
                <a:gd name="T90" fmla="*/ 154 h 15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8" h="154">
                  <a:moveTo>
                    <a:pt x="99" y="47"/>
                  </a:moveTo>
                  <a:cubicBezTo>
                    <a:pt x="116" y="32"/>
                    <a:pt x="130" y="14"/>
                    <a:pt x="148" y="0"/>
                  </a:cubicBezTo>
                  <a:cubicBezTo>
                    <a:pt x="151" y="0"/>
                    <a:pt x="154" y="0"/>
                    <a:pt x="157" y="0"/>
                  </a:cubicBezTo>
                  <a:cubicBezTo>
                    <a:pt x="157" y="10"/>
                    <a:pt x="157" y="21"/>
                    <a:pt x="157" y="31"/>
                  </a:cubicBezTo>
                  <a:cubicBezTo>
                    <a:pt x="154" y="37"/>
                    <a:pt x="148" y="39"/>
                    <a:pt x="146" y="44"/>
                  </a:cubicBezTo>
                  <a:cubicBezTo>
                    <a:pt x="142" y="45"/>
                    <a:pt x="142" y="61"/>
                    <a:pt x="146" y="62"/>
                  </a:cubicBezTo>
                  <a:cubicBezTo>
                    <a:pt x="148" y="67"/>
                    <a:pt x="152" y="71"/>
                    <a:pt x="157" y="73"/>
                  </a:cubicBezTo>
                  <a:cubicBezTo>
                    <a:pt x="166" y="83"/>
                    <a:pt x="165" y="64"/>
                    <a:pt x="168" y="60"/>
                  </a:cubicBezTo>
                  <a:cubicBezTo>
                    <a:pt x="168" y="68"/>
                    <a:pt x="168" y="76"/>
                    <a:pt x="168" y="85"/>
                  </a:cubicBezTo>
                  <a:cubicBezTo>
                    <a:pt x="146" y="109"/>
                    <a:pt x="123" y="132"/>
                    <a:pt x="99" y="154"/>
                  </a:cubicBezTo>
                  <a:cubicBezTo>
                    <a:pt x="73" y="154"/>
                    <a:pt x="47" y="154"/>
                    <a:pt x="21" y="154"/>
                  </a:cubicBezTo>
                  <a:cubicBezTo>
                    <a:pt x="19" y="143"/>
                    <a:pt x="24" y="127"/>
                    <a:pt x="18" y="120"/>
                  </a:cubicBezTo>
                  <a:cubicBezTo>
                    <a:pt x="14" y="113"/>
                    <a:pt x="7" y="109"/>
                    <a:pt x="3" y="102"/>
                  </a:cubicBezTo>
                  <a:cubicBezTo>
                    <a:pt x="4" y="96"/>
                    <a:pt x="0" y="83"/>
                    <a:pt x="5" y="80"/>
                  </a:cubicBezTo>
                  <a:cubicBezTo>
                    <a:pt x="15" y="80"/>
                    <a:pt x="24" y="80"/>
                    <a:pt x="34" y="80"/>
                  </a:cubicBezTo>
                  <a:cubicBezTo>
                    <a:pt x="39" y="69"/>
                    <a:pt x="35" y="50"/>
                    <a:pt x="36" y="36"/>
                  </a:cubicBezTo>
                  <a:cubicBezTo>
                    <a:pt x="40" y="38"/>
                    <a:pt x="43" y="41"/>
                    <a:pt x="45" y="44"/>
                  </a:cubicBezTo>
                  <a:cubicBezTo>
                    <a:pt x="43" y="53"/>
                    <a:pt x="46" y="69"/>
                    <a:pt x="54" y="60"/>
                  </a:cubicBezTo>
                  <a:cubicBezTo>
                    <a:pt x="60" y="58"/>
                    <a:pt x="62" y="51"/>
                    <a:pt x="68" y="49"/>
                  </a:cubicBezTo>
                  <a:cubicBezTo>
                    <a:pt x="77" y="48"/>
                    <a:pt x="93" y="52"/>
                    <a:pt x="99" y="47"/>
                  </a:cubicBezTo>
                  <a:close/>
                  <a:moveTo>
                    <a:pt x="99" y="91"/>
                  </a:moveTo>
                  <a:cubicBezTo>
                    <a:pt x="99" y="94"/>
                    <a:pt x="99" y="96"/>
                    <a:pt x="99" y="98"/>
                  </a:cubicBezTo>
                  <a:cubicBezTo>
                    <a:pt x="102" y="103"/>
                    <a:pt x="107" y="108"/>
                    <a:pt x="112" y="111"/>
                  </a:cubicBezTo>
                  <a:cubicBezTo>
                    <a:pt x="114" y="111"/>
                    <a:pt x="117" y="111"/>
                    <a:pt x="119" y="111"/>
                  </a:cubicBezTo>
                  <a:cubicBezTo>
                    <a:pt x="126" y="106"/>
                    <a:pt x="133" y="99"/>
                    <a:pt x="139" y="91"/>
                  </a:cubicBezTo>
                  <a:cubicBezTo>
                    <a:pt x="139" y="90"/>
                    <a:pt x="139" y="88"/>
                    <a:pt x="139" y="87"/>
                  </a:cubicBezTo>
                  <a:cubicBezTo>
                    <a:pt x="135" y="81"/>
                    <a:pt x="129" y="76"/>
                    <a:pt x="123" y="71"/>
                  </a:cubicBezTo>
                  <a:cubicBezTo>
                    <a:pt x="122" y="71"/>
                    <a:pt x="120" y="71"/>
                    <a:pt x="119" y="71"/>
                  </a:cubicBezTo>
                  <a:cubicBezTo>
                    <a:pt x="111" y="77"/>
                    <a:pt x="104" y="84"/>
                    <a:pt x="99" y="91"/>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398" name="Freeform 1035"/>
            <p:cNvSpPr>
              <a:spLocks/>
            </p:cNvSpPr>
            <p:nvPr/>
          </p:nvSpPr>
          <p:spPr bwMode="auto">
            <a:xfrm>
              <a:off x="739775" y="3395663"/>
              <a:ext cx="69850" cy="36512"/>
            </a:xfrm>
            <a:custGeom>
              <a:avLst/>
              <a:gdLst>
                <a:gd name="T0" fmla="*/ 2147483647 w 27"/>
                <a:gd name="T1" fmla="*/ 2147483647 h 15"/>
                <a:gd name="T2" fmla="*/ 0 w 27"/>
                <a:gd name="T3" fmla="*/ 2147483647 h 15"/>
                <a:gd name="T4" fmla="*/ 2147483647 w 27"/>
                <a:gd name="T5" fmla="*/ 2147483647 h 15"/>
                <a:gd name="T6" fmla="*/ 0 60000 65536"/>
                <a:gd name="T7" fmla="*/ 0 60000 65536"/>
                <a:gd name="T8" fmla="*/ 0 60000 65536"/>
                <a:gd name="T9" fmla="*/ 0 w 27"/>
                <a:gd name="T10" fmla="*/ 0 h 15"/>
                <a:gd name="T11" fmla="*/ 27 w 27"/>
                <a:gd name="T12" fmla="*/ 15 h 15"/>
              </a:gdLst>
              <a:ahLst/>
              <a:cxnLst>
                <a:cxn ang="T6">
                  <a:pos x="T0" y="T1"/>
                </a:cxn>
                <a:cxn ang="T7">
                  <a:pos x="T2" y="T3"/>
                </a:cxn>
                <a:cxn ang="T8">
                  <a:pos x="T4" y="T5"/>
                </a:cxn>
              </a:cxnLst>
              <a:rect l="T9" t="T10" r="T11" b="T12"/>
              <a:pathLst>
                <a:path w="27" h="15">
                  <a:moveTo>
                    <a:pt x="27" y="10"/>
                  </a:moveTo>
                  <a:cubicBezTo>
                    <a:pt x="19" y="7"/>
                    <a:pt x="1" y="15"/>
                    <a:pt x="0" y="5"/>
                  </a:cubicBezTo>
                  <a:cubicBezTo>
                    <a:pt x="8" y="8"/>
                    <a:pt x="26" y="0"/>
                    <a:pt x="27" y="10"/>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399" name="Freeform 1055"/>
            <p:cNvSpPr>
              <a:spLocks/>
            </p:cNvSpPr>
            <p:nvPr/>
          </p:nvSpPr>
          <p:spPr bwMode="auto">
            <a:xfrm>
              <a:off x="1320800" y="3446463"/>
              <a:ext cx="11113" cy="69850"/>
            </a:xfrm>
            <a:custGeom>
              <a:avLst/>
              <a:gdLst>
                <a:gd name="T0" fmla="*/ 0 w 4"/>
                <a:gd name="T1" fmla="*/ 2147483647 h 29"/>
                <a:gd name="T2" fmla="*/ 0 w 4"/>
                <a:gd name="T3" fmla="*/ 2147483647 h 29"/>
                <a:gd name="T4" fmla="*/ 2147483647 w 4"/>
                <a:gd name="T5" fmla="*/ 2147483647 h 29"/>
                <a:gd name="T6" fmla="*/ 0 w 4"/>
                <a:gd name="T7" fmla="*/ 2147483647 h 29"/>
                <a:gd name="T8" fmla="*/ 0 w 4"/>
                <a:gd name="T9" fmla="*/ 2147483647 h 29"/>
                <a:gd name="T10" fmla="*/ 0 60000 65536"/>
                <a:gd name="T11" fmla="*/ 0 60000 65536"/>
                <a:gd name="T12" fmla="*/ 0 60000 65536"/>
                <a:gd name="T13" fmla="*/ 0 60000 65536"/>
                <a:gd name="T14" fmla="*/ 0 60000 65536"/>
                <a:gd name="T15" fmla="*/ 0 w 4"/>
                <a:gd name="T16" fmla="*/ 0 h 29"/>
                <a:gd name="T17" fmla="*/ 4 w 4"/>
                <a:gd name="T18" fmla="*/ 29 h 29"/>
              </a:gdLst>
              <a:ahLst/>
              <a:cxnLst>
                <a:cxn ang="T10">
                  <a:pos x="T0" y="T1"/>
                </a:cxn>
                <a:cxn ang="T11">
                  <a:pos x="T2" y="T3"/>
                </a:cxn>
                <a:cxn ang="T12">
                  <a:pos x="T4" y="T5"/>
                </a:cxn>
                <a:cxn ang="T13">
                  <a:pos x="T6" y="T7"/>
                </a:cxn>
                <a:cxn ang="T14">
                  <a:pos x="T8" y="T9"/>
                </a:cxn>
              </a:cxnLst>
              <a:rect l="T15" t="T16" r="T17" b="T18"/>
              <a:pathLst>
                <a:path w="4" h="29">
                  <a:moveTo>
                    <a:pt x="0" y="6"/>
                  </a:moveTo>
                  <a:cubicBezTo>
                    <a:pt x="0" y="6"/>
                    <a:pt x="0" y="5"/>
                    <a:pt x="0" y="4"/>
                  </a:cubicBezTo>
                  <a:cubicBezTo>
                    <a:pt x="4" y="0"/>
                    <a:pt x="1" y="22"/>
                    <a:pt x="2" y="29"/>
                  </a:cubicBezTo>
                  <a:cubicBezTo>
                    <a:pt x="1" y="29"/>
                    <a:pt x="1" y="29"/>
                    <a:pt x="0" y="29"/>
                  </a:cubicBezTo>
                  <a:cubicBezTo>
                    <a:pt x="0" y="21"/>
                    <a:pt x="0" y="14"/>
                    <a:pt x="0" y="6"/>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400" name="Freeform 1059"/>
            <p:cNvSpPr>
              <a:spLocks/>
            </p:cNvSpPr>
            <p:nvPr/>
          </p:nvSpPr>
          <p:spPr bwMode="auto">
            <a:xfrm>
              <a:off x="1612900" y="3081338"/>
              <a:ext cx="288925" cy="520700"/>
            </a:xfrm>
            <a:custGeom>
              <a:avLst/>
              <a:gdLst>
                <a:gd name="T0" fmla="*/ 2147483647 w 110"/>
                <a:gd name="T1" fmla="*/ 2147483647 h 214"/>
                <a:gd name="T2" fmla="*/ 2147483647 w 110"/>
                <a:gd name="T3" fmla="*/ 2147483647 h 214"/>
                <a:gd name="T4" fmla="*/ 2147483647 w 110"/>
                <a:gd name="T5" fmla="*/ 2147483647 h 214"/>
                <a:gd name="T6" fmla="*/ 2147483647 w 110"/>
                <a:gd name="T7" fmla="*/ 2147483647 h 214"/>
                <a:gd name="T8" fmla="*/ 2147483647 w 110"/>
                <a:gd name="T9" fmla="*/ 2147483647 h 214"/>
                <a:gd name="T10" fmla="*/ 2147483647 w 110"/>
                <a:gd name="T11" fmla="*/ 2147483647 h 214"/>
                <a:gd name="T12" fmla="*/ 2147483647 w 110"/>
                <a:gd name="T13" fmla="*/ 2147483647 h 214"/>
                <a:gd name="T14" fmla="*/ 2147483647 w 110"/>
                <a:gd name="T15" fmla="*/ 2147483647 h 214"/>
                <a:gd name="T16" fmla="*/ 2147483647 w 110"/>
                <a:gd name="T17" fmla="*/ 2147483647 h 214"/>
                <a:gd name="T18" fmla="*/ 2147483647 w 110"/>
                <a:gd name="T19" fmla="*/ 2147483647 h 214"/>
                <a:gd name="T20" fmla="*/ 2147483647 w 110"/>
                <a:gd name="T21" fmla="*/ 2147483647 h 214"/>
                <a:gd name="T22" fmla="*/ 2147483647 w 110"/>
                <a:gd name="T23" fmla="*/ 2147483647 h 214"/>
                <a:gd name="T24" fmla="*/ 0 w 110"/>
                <a:gd name="T25" fmla="*/ 2147483647 h 214"/>
                <a:gd name="T26" fmla="*/ 2147483647 w 110"/>
                <a:gd name="T27" fmla="*/ 2147483647 h 214"/>
                <a:gd name="T28" fmla="*/ 2147483647 w 110"/>
                <a:gd name="T29" fmla="*/ 2147483647 h 214"/>
                <a:gd name="T30" fmla="*/ 2147483647 w 110"/>
                <a:gd name="T31" fmla="*/ 2147483647 h 214"/>
                <a:gd name="T32" fmla="*/ 2147483647 w 110"/>
                <a:gd name="T33" fmla="*/ 2147483647 h 214"/>
                <a:gd name="T34" fmla="*/ 2147483647 w 110"/>
                <a:gd name="T35" fmla="*/ 2147483647 h 214"/>
                <a:gd name="T36" fmla="*/ 2147483647 w 110"/>
                <a:gd name="T37" fmla="*/ 2147483647 h 214"/>
                <a:gd name="T38" fmla="*/ 2147483647 w 110"/>
                <a:gd name="T39" fmla="*/ 2147483647 h 214"/>
                <a:gd name="T40" fmla="*/ 2147483647 w 110"/>
                <a:gd name="T41" fmla="*/ 2147483647 h 2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0"/>
                <a:gd name="T64" fmla="*/ 0 h 214"/>
                <a:gd name="T65" fmla="*/ 110 w 110"/>
                <a:gd name="T66" fmla="*/ 214 h 2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0" h="214">
                  <a:moveTo>
                    <a:pt x="36" y="3"/>
                  </a:moveTo>
                  <a:cubicBezTo>
                    <a:pt x="59" y="29"/>
                    <a:pt x="86" y="52"/>
                    <a:pt x="110" y="78"/>
                  </a:cubicBezTo>
                  <a:cubicBezTo>
                    <a:pt x="110" y="87"/>
                    <a:pt x="110" y="96"/>
                    <a:pt x="110" y="105"/>
                  </a:cubicBezTo>
                  <a:cubicBezTo>
                    <a:pt x="106" y="112"/>
                    <a:pt x="98" y="116"/>
                    <a:pt x="94" y="123"/>
                  </a:cubicBezTo>
                  <a:cubicBezTo>
                    <a:pt x="89" y="137"/>
                    <a:pt x="92" y="174"/>
                    <a:pt x="96" y="179"/>
                  </a:cubicBezTo>
                  <a:cubicBezTo>
                    <a:pt x="93" y="180"/>
                    <a:pt x="85" y="176"/>
                    <a:pt x="85" y="181"/>
                  </a:cubicBezTo>
                  <a:cubicBezTo>
                    <a:pt x="78" y="185"/>
                    <a:pt x="75" y="193"/>
                    <a:pt x="67" y="197"/>
                  </a:cubicBezTo>
                  <a:cubicBezTo>
                    <a:pt x="61" y="197"/>
                    <a:pt x="55" y="196"/>
                    <a:pt x="52" y="199"/>
                  </a:cubicBezTo>
                  <a:cubicBezTo>
                    <a:pt x="50" y="203"/>
                    <a:pt x="54" y="213"/>
                    <a:pt x="49" y="214"/>
                  </a:cubicBezTo>
                  <a:cubicBezTo>
                    <a:pt x="41" y="214"/>
                    <a:pt x="32" y="214"/>
                    <a:pt x="23" y="214"/>
                  </a:cubicBezTo>
                  <a:cubicBezTo>
                    <a:pt x="17" y="213"/>
                    <a:pt x="16" y="207"/>
                    <a:pt x="12" y="203"/>
                  </a:cubicBezTo>
                  <a:cubicBezTo>
                    <a:pt x="8" y="193"/>
                    <a:pt x="20" y="198"/>
                    <a:pt x="23" y="194"/>
                  </a:cubicBezTo>
                  <a:cubicBezTo>
                    <a:pt x="31" y="157"/>
                    <a:pt x="7" y="152"/>
                    <a:pt x="0" y="130"/>
                  </a:cubicBezTo>
                  <a:cubicBezTo>
                    <a:pt x="7" y="120"/>
                    <a:pt x="17" y="115"/>
                    <a:pt x="23" y="105"/>
                  </a:cubicBezTo>
                  <a:cubicBezTo>
                    <a:pt x="28" y="98"/>
                    <a:pt x="24" y="82"/>
                    <a:pt x="25" y="72"/>
                  </a:cubicBezTo>
                  <a:cubicBezTo>
                    <a:pt x="26" y="67"/>
                    <a:pt x="32" y="66"/>
                    <a:pt x="34" y="61"/>
                  </a:cubicBezTo>
                  <a:cubicBezTo>
                    <a:pt x="38" y="62"/>
                    <a:pt x="38" y="50"/>
                    <a:pt x="34" y="52"/>
                  </a:cubicBezTo>
                  <a:cubicBezTo>
                    <a:pt x="32" y="47"/>
                    <a:pt x="26" y="46"/>
                    <a:pt x="25" y="41"/>
                  </a:cubicBezTo>
                  <a:cubicBezTo>
                    <a:pt x="25" y="32"/>
                    <a:pt x="25" y="23"/>
                    <a:pt x="25" y="14"/>
                  </a:cubicBezTo>
                  <a:cubicBezTo>
                    <a:pt x="26" y="9"/>
                    <a:pt x="32" y="8"/>
                    <a:pt x="34" y="3"/>
                  </a:cubicBezTo>
                  <a:cubicBezTo>
                    <a:pt x="34" y="0"/>
                    <a:pt x="36" y="1"/>
                    <a:pt x="36" y="3"/>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401" name="Freeform 1060"/>
            <p:cNvSpPr>
              <a:spLocks/>
            </p:cNvSpPr>
            <p:nvPr/>
          </p:nvSpPr>
          <p:spPr bwMode="auto">
            <a:xfrm>
              <a:off x="1038225" y="3363913"/>
              <a:ext cx="219075" cy="168275"/>
            </a:xfrm>
            <a:custGeom>
              <a:avLst/>
              <a:gdLst>
                <a:gd name="T0" fmla="*/ 2147483647 w 83"/>
                <a:gd name="T1" fmla="*/ 2147483647 h 69"/>
                <a:gd name="T2" fmla="*/ 2147483647 w 83"/>
                <a:gd name="T3" fmla="*/ 2147483647 h 69"/>
                <a:gd name="T4" fmla="*/ 2147483647 w 83"/>
                <a:gd name="T5" fmla="*/ 2147483647 h 69"/>
                <a:gd name="T6" fmla="*/ 2147483647 w 83"/>
                <a:gd name="T7" fmla="*/ 2147483647 h 69"/>
                <a:gd name="T8" fmla="*/ 2147483647 w 83"/>
                <a:gd name="T9" fmla="*/ 2147483647 h 69"/>
                <a:gd name="T10" fmla="*/ 0 w 83"/>
                <a:gd name="T11" fmla="*/ 2147483647 h 69"/>
                <a:gd name="T12" fmla="*/ 2147483647 w 83"/>
                <a:gd name="T13" fmla="*/ 2147483647 h 69"/>
                <a:gd name="T14" fmla="*/ 2147483647 w 83"/>
                <a:gd name="T15" fmla="*/ 2147483647 h 69"/>
                <a:gd name="T16" fmla="*/ 0 60000 65536"/>
                <a:gd name="T17" fmla="*/ 0 60000 65536"/>
                <a:gd name="T18" fmla="*/ 0 60000 65536"/>
                <a:gd name="T19" fmla="*/ 0 60000 65536"/>
                <a:gd name="T20" fmla="*/ 0 60000 65536"/>
                <a:gd name="T21" fmla="*/ 0 60000 65536"/>
                <a:gd name="T22" fmla="*/ 0 60000 65536"/>
                <a:gd name="T23" fmla="*/ 0 60000 65536"/>
                <a:gd name="T24" fmla="*/ 0 w 83"/>
                <a:gd name="T25" fmla="*/ 0 h 69"/>
                <a:gd name="T26" fmla="*/ 83 w 83"/>
                <a:gd name="T27" fmla="*/ 69 h 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 h="69">
                  <a:moveTo>
                    <a:pt x="60" y="3"/>
                  </a:moveTo>
                  <a:cubicBezTo>
                    <a:pt x="66" y="11"/>
                    <a:pt x="75" y="16"/>
                    <a:pt x="80" y="25"/>
                  </a:cubicBezTo>
                  <a:cubicBezTo>
                    <a:pt x="79" y="34"/>
                    <a:pt x="83" y="49"/>
                    <a:pt x="78" y="54"/>
                  </a:cubicBezTo>
                  <a:cubicBezTo>
                    <a:pt x="61" y="54"/>
                    <a:pt x="44" y="54"/>
                    <a:pt x="27" y="54"/>
                  </a:cubicBezTo>
                  <a:cubicBezTo>
                    <a:pt x="24" y="57"/>
                    <a:pt x="25" y="64"/>
                    <a:pt x="25" y="69"/>
                  </a:cubicBezTo>
                  <a:cubicBezTo>
                    <a:pt x="20" y="64"/>
                    <a:pt x="12" y="61"/>
                    <a:pt x="0" y="63"/>
                  </a:cubicBezTo>
                  <a:cubicBezTo>
                    <a:pt x="18" y="41"/>
                    <a:pt x="40" y="24"/>
                    <a:pt x="58" y="3"/>
                  </a:cubicBezTo>
                  <a:cubicBezTo>
                    <a:pt x="58" y="0"/>
                    <a:pt x="60" y="1"/>
                    <a:pt x="60" y="3"/>
                  </a:cubicBezTo>
                  <a:close/>
                </a:path>
              </a:pathLst>
            </a:custGeom>
            <a:solidFill>
              <a:srgbClr val="CCFFFF"/>
            </a:solidFill>
            <a:ln w="9525">
              <a:noFill/>
              <a:round/>
              <a:headEnd/>
              <a:tailEnd/>
            </a:ln>
          </p:spPr>
          <p:txBody>
            <a:bodyPr/>
            <a:lstStyle/>
            <a:p>
              <a:endParaRPr lang="zh-CN" altLang="en-US" sz="2000">
                <a:solidFill>
                  <a:schemeClr val="tx1"/>
                </a:solidFill>
                <a:ea typeface="微软雅黑" pitchFamily="34" charset="-122"/>
              </a:endParaRPr>
            </a:p>
          </p:txBody>
        </p:sp>
        <p:sp>
          <p:nvSpPr>
            <p:cNvPr id="51402" name="Freeform 1061"/>
            <p:cNvSpPr>
              <a:spLocks/>
            </p:cNvSpPr>
            <p:nvPr/>
          </p:nvSpPr>
          <p:spPr bwMode="auto">
            <a:xfrm>
              <a:off x="1579563" y="3981450"/>
              <a:ext cx="17462" cy="33338"/>
            </a:xfrm>
            <a:custGeom>
              <a:avLst/>
              <a:gdLst>
                <a:gd name="T0" fmla="*/ 2147483647 w 7"/>
                <a:gd name="T1" fmla="*/ 2147483647 h 14"/>
                <a:gd name="T2" fmla="*/ 2147483647 w 7"/>
                <a:gd name="T3" fmla="*/ 2147483647 h 14"/>
                <a:gd name="T4" fmla="*/ 2147483647 w 7"/>
                <a:gd name="T5" fmla="*/ 2147483647 h 14"/>
                <a:gd name="T6" fmla="*/ 2147483647 w 7"/>
                <a:gd name="T7" fmla="*/ 2147483647 h 14"/>
                <a:gd name="T8" fmla="*/ 2147483647 w 7"/>
                <a:gd name="T9" fmla="*/ 2147483647 h 14"/>
                <a:gd name="T10" fmla="*/ 0 60000 65536"/>
                <a:gd name="T11" fmla="*/ 0 60000 65536"/>
                <a:gd name="T12" fmla="*/ 0 60000 65536"/>
                <a:gd name="T13" fmla="*/ 0 60000 65536"/>
                <a:gd name="T14" fmla="*/ 0 60000 65536"/>
                <a:gd name="T15" fmla="*/ 0 w 7"/>
                <a:gd name="T16" fmla="*/ 0 h 14"/>
                <a:gd name="T17" fmla="*/ 7 w 7"/>
                <a:gd name="T18" fmla="*/ 14 h 14"/>
              </a:gdLst>
              <a:ahLst/>
              <a:cxnLst>
                <a:cxn ang="T10">
                  <a:pos x="T0" y="T1"/>
                </a:cxn>
                <a:cxn ang="T11">
                  <a:pos x="T2" y="T3"/>
                </a:cxn>
                <a:cxn ang="T12">
                  <a:pos x="T4" y="T5"/>
                </a:cxn>
                <a:cxn ang="T13">
                  <a:pos x="T6" y="T7"/>
                </a:cxn>
                <a:cxn ang="T14">
                  <a:pos x="T8" y="T9"/>
                </a:cxn>
              </a:cxnLst>
              <a:rect l="T15" t="T16" r="T17" b="T18"/>
              <a:pathLst>
                <a:path w="7" h="14">
                  <a:moveTo>
                    <a:pt x="5" y="3"/>
                  </a:moveTo>
                  <a:cubicBezTo>
                    <a:pt x="7" y="6"/>
                    <a:pt x="7" y="8"/>
                    <a:pt x="5" y="12"/>
                  </a:cubicBezTo>
                  <a:cubicBezTo>
                    <a:pt x="4" y="14"/>
                    <a:pt x="2" y="13"/>
                    <a:pt x="2" y="12"/>
                  </a:cubicBezTo>
                  <a:cubicBezTo>
                    <a:pt x="0" y="8"/>
                    <a:pt x="0" y="6"/>
                    <a:pt x="2" y="3"/>
                  </a:cubicBezTo>
                  <a:cubicBezTo>
                    <a:pt x="3" y="0"/>
                    <a:pt x="5" y="1"/>
                    <a:pt x="5" y="3"/>
                  </a:cubicBezTo>
                  <a:close/>
                </a:path>
              </a:pathLst>
            </a:custGeom>
            <a:solidFill>
              <a:srgbClr val="9C9C9C"/>
            </a:solidFill>
            <a:ln w="9525">
              <a:noFill/>
              <a:round/>
              <a:headEnd/>
              <a:tailEnd/>
            </a:ln>
          </p:spPr>
          <p:txBody>
            <a:bodyPr/>
            <a:lstStyle/>
            <a:p>
              <a:endParaRPr lang="zh-CN" altLang="en-US" sz="2000">
                <a:solidFill>
                  <a:schemeClr val="tx1"/>
                </a:solidFill>
                <a:ea typeface="微软雅黑" pitchFamily="34" charset="-122"/>
              </a:endParaRPr>
            </a:p>
          </p:txBody>
        </p:sp>
        <p:sp>
          <p:nvSpPr>
            <p:cNvPr id="51403" name="Freeform 1062"/>
            <p:cNvSpPr>
              <a:spLocks/>
            </p:cNvSpPr>
            <p:nvPr/>
          </p:nvSpPr>
          <p:spPr bwMode="auto">
            <a:xfrm>
              <a:off x="2441575" y="4252913"/>
              <a:ext cx="249238" cy="409575"/>
            </a:xfrm>
            <a:custGeom>
              <a:avLst/>
              <a:gdLst>
                <a:gd name="T0" fmla="*/ 2147483647 w 95"/>
                <a:gd name="T1" fmla="*/ 2147483647 h 168"/>
                <a:gd name="T2" fmla="*/ 2147483647 w 95"/>
                <a:gd name="T3" fmla="*/ 2147483647 h 168"/>
                <a:gd name="T4" fmla="*/ 2147483647 w 95"/>
                <a:gd name="T5" fmla="*/ 2147483647 h 168"/>
                <a:gd name="T6" fmla="*/ 2147483647 w 95"/>
                <a:gd name="T7" fmla="*/ 2147483647 h 168"/>
                <a:gd name="T8" fmla="*/ 2147483647 w 95"/>
                <a:gd name="T9" fmla="*/ 2147483647 h 168"/>
                <a:gd name="T10" fmla="*/ 2147483647 w 95"/>
                <a:gd name="T11" fmla="*/ 2147483647 h 168"/>
                <a:gd name="T12" fmla="*/ 2147483647 w 95"/>
                <a:gd name="T13" fmla="*/ 2147483647 h 168"/>
                <a:gd name="T14" fmla="*/ 2147483647 w 95"/>
                <a:gd name="T15" fmla="*/ 2147483647 h 168"/>
                <a:gd name="T16" fmla="*/ 2147483647 w 95"/>
                <a:gd name="T17" fmla="*/ 2147483647 h 1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
                <a:gd name="T28" fmla="*/ 0 h 168"/>
                <a:gd name="T29" fmla="*/ 95 w 95"/>
                <a:gd name="T30" fmla="*/ 168 h 1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 h="168">
                  <a:moveTo>
                    <a:pt x="86" y="2"/>
                  </a:moveTo>
                  <a:cubicBezTo>
                    <a:pt x="87" y="7"/>
                    <a:pt x="93" y="8"/>
                    <a:pt x="95" y="13"/>
                  </a:cubicBezTo>
                  <a:cubicBezTo>
                    <a:pt x="95" y="25"/>
                    <a:pt x="95" y="37"/>
                    <a:pt x="95" y="49"/>
                  </a:cubicBezTo>
                  <a:cubicBezTo>
                    <a:pt x="90" y="57"/>
                    <a:pt x="81" y="61"/>
                    <a:pt x="77" y="69"/>
                  </a:cubicBezTo>
                  <a:cubicBezTo>
                    <a:pt x="72" y="82"/>
                    <a:pt x="76" y="104"/>
                    <a:pt x="75" y="120"/>
                  </a:cubicBezTo>
                  <a:cubicBezTo>
                    <a:pt x="64" y="133"/>
                    <a:pt x="52" y="145"/>
                    <a:pt x="39" y="156"/>
                  </a:cubicBezTo>
                  <a:cubicBezTo>
                    <a:pt x="0" y="168"/>
                    <a:pt x="27" y="92"/>
                    <a:pt x="19" y="69"/>
                  </a:cubicBezTo>
                  <a:cubicBezTo>
                    <a:pt x="39" y="45"/>
                    <a:pt x="63" y="26"/>
                    <a:pt x="83" y="2"/>
                  </a:cubicBezTo>
                  <a:cubicBezTo>
                    <a:pt x="84" y="0"/>
                    <a:pt x="86" y="1"/>
                    <a:pt x="86" y="2"/>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04" name="Oval 1091"/>
            <p:cNvSpPr>
              <a:spLocks noChangeArrowheads="1"/>
            </p:cNvSpPr>
            <p:nvPr/>
          </p:nvSpPr>
          <p:spPr bwMode="auto">
            <a:xfrm>
              <a:off x="2717800" y="3024188"/>
              <a:ext cx="71438" cy="65087"/>
            </a:xfrm>
            <a:prstGeom prst="ellipse">
              <a:avLst/>
            </a:prstGeom>
            <a:solidFill>
              <a:srgbClr val="EB6100"/>
            </a:solidFill>
            <a:ln w="9525">
              <a:noFill/>
              <a:round/>
              <a:headEnd/>
              <a:tailEnd/>
            </a:ln>
          </p:spPr>
          <p:txBody>
            <a:bodyPr/>
            <a:lstStyle/>
            <a:p>
              <a:endParaRPr lang="zh-CN" altLang="en-US" sz="2000">
                <a:solidFill>
                  <a:schemeClr val="tx1"/>
                </a:solidFill>
                <a:ea typeface="微软雅黑" pitchFamily="34" charset="-122"/>
              </a:endParaRPr>
            </a:p>
          </p:txBody>
        </p:sp>
        <p:grpSp>
          <p:nvGrpSpPr>
            <p:cNvPr id="8" name="Group 1005"/>
            <p:cNvGrpSpPr>
              <a:grpSpLocks/>
            </p:cNvGrpSpPr>
            <p:nvPr/>
          </p:nvGrpSpPr>
          <p:grpSpPr bwMode="auto">
            <a:xfrm>
              <a:off x="1741492" y="3371858"/>
              <a:ext cx="901702" cy="1590678"/>
              <a:chOff x="1097" y="2124"/>
              <a:chExt cx="568" cy="1002"/>
            </a:xfrm>
          </p:grpSpPr>
          <p:sp>
            <p:nvSpPr>
              <p:cNvPr id="51407" name="Freeform 812"/>
              <p:cNvSpPr>
                <a:spLocks/>
              </p:cNvSpPr>
              <p:nvPr/>
            </p:nvSpPr>
            <p:spPr bwMode="auto">
              <a:xfrm>
                <a:off x="1159" y="2760"/>
                <a:ext cx="20" cy="18"/>
              </a:xfrm>
              <a:custGeom>
                <a:avLst/>
                <a:gdLst>
                  <a:gd name="T0" fmla="*/ 0 w 12"/>
                  <a:gd name="T1" fmla="*/ 0 h 12"/>
                  <a:gd name="T2" fmla="*/ 55 w 12"/>
                  <a:gd name="T3" fmla="*/ 40 h 12"/>
                  <a:gd name="T4" fmla="*/ 0 w 12"/>
                  <a:gd name="T5" fmla="*/ 0 h 12"/>
                  <a:gd name="T6" fmla="*/ 0 60000 65536"/>
                  <a:gd name="T7" fmla="*/ 0 60000 65536"/>
                  <a:gd name="T8" fmla="*/ 0 60000 65536"/>
                  <a:gd name="T9" fmla="*/ 0 w 12"/>
                  <a:gd name="T10" fmla="*/ 0 h 12"/>
                  <a:gd name="T11" fmla="*/ 12 w 12"/>
                  <a:gd name="T12" fmla="*/ 12 h 12"/>
                </a:gdLst>
                <a:ahLst/>
                <a:cxnLst>
                  <a:cxn ang="T6">
                    <a:pos x="T0" y="T1"/>
                  </a:cxn>
                  <a:cxn ang="T7">
                    <a:pos x="T2" y="T3"/>
                  </a:cxn>
                  <a:cxn ang="T8">
                    <a:pos x="T4" y="T5"/>
                  </a:cxn>
                </a:cxnLst>
                <a:rect l="T9" t="T10" r="T11" b="T12"/>
                <a:pathLst>
                  <a:path w="12" h="12">
                    <a:moveTo>
                      <a:pt x="0" y="0"/>
                    </a:moveTo>
                    <a:cubicBezTo>
                      <a:pt x="5" y="3"/>
                      <a:pt x="9" y="7"/>
                      <a:pt x="12" y="12"/>
                    </a:cubicBezTo>
                    <a:cubicBezTo>
                      <a:pt x="7" y="9"/>
                      <a:pt x="3" y="5"/>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08" name="Freeform 820"/>
              <p:cNvSpPr>
                <a:spLocks/>
              </p:cNvSpPr>
              <p:nvPr/>
            </p:nvSpPr>
            <p:spPr bwMode="auto">
              <a:xfrm>
                <a:off x="1288" y="2594"/>
                <a:ext cx="27" cy="24"/>
              </a:xfrm>
              <a:custGeom>
                <a:avLst/>
                <a:gdLst>
                  <a:gd name="T0" fmla="*/ 0 w 16"/>
                  <a:gd name="T1" fmla="*/ 54 h 16"/>
                  <a:gd name="T2" fmla="*/ 78 w 16"/>
                  <a:gd name="T3" fmla="*/ 0 h 16"/>
                  <a:gd name="T4" fmla="*/ 14 w 16"/>
                  <a:gd name="T5" fmla="*/ 54 h 16"/>
                  <a:gd name="T6" fmla="*/ 0 w 16"/>
                  <a:gd name="T7" fmla="*/ 54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0" y="16"/>
                    </a:moveTo>
                    <a:cubicBezTo>
                      <a:pt x="5" y="10"/>
                      <a:pt x="10" y="4"/>
                      <a:pt x="16" y="0"/>
                    </a:cubicBezTo>
                    <a:cubicBezTo>
                      <a:pt x="13" y="7"/>
                      <a:pt x="6" y="9"/>
                      <a:pt x="3" y="16"/>
                    </a:cubicBezTo>
                    <a:cubicBezTo>
                      <a:pt x="2" y="16"/>
                      <a:pt x="1" y="16"/>
                      <a:pt x="0" y="16"/>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09" name="Freeform 821"/>
              <p:cNvSpPr>
                <a:spLocks/>
              </p:cNvSpPr>
              <p:nvPr/>
            </p:nvSpPr>
            <p:spPr bwMode="auto">
              <a:xfrm>
                <a:off x="1288" y="2655"/>
                <a:ext cx="27" cy="24"/>
              </a:xfrm>
              <a:custGeom>
                <a:avLst/>
                <a:gdLst>
                  <a:gd name="T0" fmla="*/ 0 w 16"/>
                  <a:gd name="T1" fmla="*/ 0 h 16"/>
                  <a:gd name="T2" fmla="*/ 14 w 16"/>
                  <a:gd name="T3" fmla="*/ 0 h 16"/>
                  <a:gd name="T4" fmla="*/ 78 w 16"/>
                  <a:gd name="T5" fmla="*/ 54 h 16"/>
                  <a:gd name="T6" fmla="*/ 0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0" y="0"/>
                    </a:moveTo>
                    <a:cubicBezTo>
                      <a:pt x="1" y="0"/>
                      <a:pt x="2" y="0"/>
                      <a:pt x="3" y="0"/>
                    </a:cubicBezTo>
                    <a:cubicBezTo>
                      <a:pt x="6" y="7"/>
                      <a:pt x="13" y="9"/>
                      <a:pt x="16" y="16"/>
                    </a:cubicBezTo>
                    <a:cubicBezTo>
                      <a:pt x="10" y="12"/>
                      <a:pt x="5" y="6"/>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10" name="Freeform 822"/>
              <p:cNvSpPr>
                <a:spLocks/>
              </p:cNvSpPr>
              <p:nvPr/>
            </p:nvSpPr>
            <p:spPr bwMode="auto">
              <a:xfrm>
                <a:off x="1237" y="2659"/>
                <a:ext cx="51" cy="48"/>
              </a:xfrm>
              <a:custGeom>
                <a:avLst/>
                <a:gdLst>
                  <a:gd name="T0" fmla="*/ 0 w 31"/>
                  <a:gd name="T1" fmla="*/ 0 h 31"/>
                  <a:gd name="T2" fmla="*/ 138 w 31"/>
                  <a:gd name="T3" fmla="*/ 115 h 31"/>
                  <a:gd name="T4" fmla="*/ 0 w 31"/>
                  <a:gd name="T5" fmla="*/ 8 h 31"/>
                  <a:gd name="T6" fmla="*/ 0 w 31"/>
                  <a:gd name="T7" fmla="*/ 0 h 31"/>
                  <a:gd name="T8" fmla="*/ 0 60000 65536"/>
                  <a:gd name="T9" fmla="*/ 0 60000 65536"/>
                  <a:gd name="T10" fmla="*/ 0 60000 65536"/>
                  <a:gd name="T11" fmla="*/ 0 60000 65536"/>
                  <a:gd name="T12" fmla="*/ 0 w 31"/>
                  <a:gd name="T13" fmla="*/ 0 h 31"/>
                  <a:gd name="T14" fmla="*/ 31 w 31"/>
                  <a:gd name="T15" fmla="*/ 31 h 31"/>
                </a:gdLst>
                <a:ahLst/>
                <a:cxnLst>
                  <a:cxn ang="T8">
                    <a:pos x="T0" y="T1"/>
                  </a:cxn>
                  <a:cxn ang="T9">
                    <a:pos x="T2" y="T3"/>
                  </a:cxn>
                  <a:cxn ang="T10">
                    <a:pos x="T4" y="T5"/>
                  </a:cxn>
                  <a:cxn ang="T11">
                    <a:pos x="T6" y="T7"/>
                  </a:cxn>
                </a:cxnLst>
                <a:rect l="T12" t="T13" r="T14" b="T15"/>
                <a:pathLst>
                  <a:path w="31" h="31">
                    <a:moveTo>
                      <a:pt x="0" y="0"/>
                    </a:moveTo>
                    <a:cubicBezTo>
                      <a:pt x="12" y="9"/>
                      <a:pt x="22" y="19"/>
                      <a:pt x="31" y="31"/>
                    </a:cubicBezTo>
                    <a:cubicBezTo>
                      <a:pt x="20" y="22"/>
                      <a:pt x="12" y="10"/>
                      <a:pt x="0" y="2"/>
                    </a:cubicBezTo>
                    <a:cubicBezTo>
                      <a:pt x="0" y="1"/>
                      <a:pt x="0" y="0"/>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11" name="Freeform 823"/>
              <p:cNvSpPr>
                <a:spLocks/>
              </p:cNvSpPr>
              <p:nvPr/>
            </p:nvSpPr>
            <p:spPr bwMode="auto">
              <a:xfrm>
                <a:off x="1164" y="2659"/>
                <a:ext cx="73" cy="123"/>
              </a:xfrm>
              <a:custGeom>
                <a:avLst/>
                <a:gdLst>
                  <a:gd name="T0" fmla="*/ 201 w 44"/>
                  <a:gd name="T1" fmla="*/ 8 h 80"/>
                  <a:gd name="T2" fmla="*/ 110 w 44"/>
                  <a:gd name="T3" fmla="*/ 8 h 80"/>
                  <a:gd name="T4" fmla="*/ 110 w 44"/>
                  <a:gd name="T5" fmla="*/ 80 h 80"/>
                  <a:gd name="T6" fmla="*/ 20 w 44"/>
                  <a:gd name="T7" fmla="*/ 88 h 80"/>
                  <a:gd name="T8" fmla="*/ 118 w 44"/>
                  <a:gd name="T9" fmla="*/ 291 h 80"/>
                  <a:gd name="T10" fmla="*/ 8 w 44"/>
                  <a:gd name="T11" fmla="*/ 80 h 80"/>
                  <a:gd name="T12" fmla="*/ 91 w 44"/>
                  <a:gd name="T13" fmla="*/ 80 h 80"/>
                  <a:gd name="T14" fmla="*/ 101 w 44"/>
                  <a:gd name="T15" fmla="*/ 0 h 80"/>
                  <a:gd name="T16" fmla="*/ 201 w 44"/>
                  <a:gd name="T17" fmla="*/ 0 h 80"/>
                  <a:gd name="T18" fmla="*/ 201 w 44"/>
                  <a:gd name="T19" fmla="*/ 8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80"/>
                  <a:gd name="T32" fmla="*/ 44 w 44"/>
                  <a:gd name="T33" fmla="*/ 80 h 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80">
                    <a:moveTo>
                      <a:pt x="44" y="2"/>
                    </a:moveTo>
                    <a:cubicBezTo>
                      <a:pt x="38" y="2"/>
                      <a:pt x="31" y="2"/>
                      <a:pt x="24" y="2"/>
                    </a:cubicBezTo>
                    <a:cubicBezTo>
                      <a:pt x="24" y="8"/>
                      <a:pt x="24" y="15"/>
                      <a:pt x="24" y="22"/>
                    </a:cubicBezTo>
                    <a:cubicBezTo>
                      <a:pt x="20" y="26"/>
                      <a:pt x="11" y="24"/>
                      <a:pt x="4" y="24"/>
                    </a:cubicBezTo>
                    <a:cubicBezTo>
                      <a:pt x="2" y="53"/>
                      <a:pt x="4" y="76"/>
                      <a:pt x="26" y="80"/>
                    </a:cubicBezTo>
                    <a:cubicBezTo>
                      <a:pt x="0" y="79"/>
                      <a:pt x="0" y="51"/>
                      <a:pt x="2" y="22"/>
                    </a:cubicBezTo>
                    <a:cubicBezTo>
                      <a:pt x="8" y="22"/>
                      <a:pt x="14" y="22"/>
                      <a:pt x="20" y="22"/>
                    </a:cubicBezTo>
                    <a:cubicBezTo>
                      <a:pt x="24" y="18"/>
                      <a:pt x="21" y="7"/>
                      <a:pt x="22" y="0"/>
                    </a:cubicBezTo>
                    <a:cubicBezTo>
                      <a:pt x="29" y="0"/>
                      <a:pt x="37" y="0"/>
                      <a:pt x="44" y="0"/>
                    </a:cubicBezTo>
                    <a:cubicBezTo>
                      <a:pt x="44" y="0"/>
                      <a:pt x="44" y="1"/>
                      <a:pt x="44" y="2"/>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12" name="Freeform 824"/>
              <p:cNvSpPr>
                <a:spLocks/>
              </p:cNvSpPr>
              <p:nvPr/>
            </p:nvSpPr>
            <p:spPr bwMode="auto">
              <a:xfrm>
                <a:off x="1168" y="2591"/>
                <a:ext cx="188" cy="200"/>
              </a:xfrm>
              <a:custGeom>
                <a:avLst/>
                <a:gdLst>
                  <a:gd name="T0" fmla="*/ 139 w 114"/>
                  <a:gd name="T1" fmla="*/ 466 h 131"/>
                  <a:gd name="T2" fmla="*/ 109 w 114"/>
                  <a:gd name="T3" fmla="*/ 446 h 131"/>
                  <a:gd name="T4" fmla="*/ 8 w 114"/>
                  <a:gd name="T5" fmla="*/ 244 h 131"/>
                  <a:gd name="T6" fmla="*/ 97 w 114"/>
                  <a:gd name="T7" fmla="*/ 238 h 131"/>
                  <a:gd name="T8" fmla="*/ 97 w 114"/>
                  <a:gd name="T9" fmla="*/ 168 h 131"/>
                  <a:gd name="T10" fmla="*/ 188 w 114"/>
                  <a:gd name="T11" fmla="*/ 168 h 131"/>
                  <a:gd name="T12" fmla="*/ 327 w 114"/>
                  <a:gd name="T13" fmla="*/ 270 h 131"/>
                  <a:gd name="T14" fmla="*/ 389 w 114"/>
                  <a:gd name="T15" fmla="*/ 278 h 131"/>
                  <a:gd name="T16" fmla="*/ 399 w 114"/>
                  <a:gd name="T17" fmla="*/ 208 h 131"/>
                  <a:gd name="T18" fmla="*/ 340 w 114"/>
                  <a:gd name="T19" fmla="*/ 150 h 131"/>
                  <a:gd name="T20" fmla="*/ 340 w 114"/>
                  <a:gd name="T21" fmla="*/ 63 h 131"/>
                  <a:gd name="T22" fmla="*/ 399 w 114"/>
                  <a:gd name="T23" fmla="*/ 8 h 131"/>
                  <a:gd name="T24" fmla="*/ 407 w 114"/>
                  <a:gd name="T25" fmla="*/ 8 h 131"/>
                  <a:gd name="T26" fmla="*/ 511 w 114"/>
                  <a:gd name="T27" fmla="*/ 96 h 131"/>
                  <a:gd name="T28" fmla="*/ 511 w 114"/>
                  <a:gd name="T29" fmla="*/ 264 h 131"/>
                  <a:gd name="T30" fmla="*/ 399 w 114"/>
                  <a:gd name="T31" fmla="*/ 350 h 131"/>
                  <a:gd name="T32" fmla="*/ 298 w 114"/>
                  <a:gd name="T33" fmla="*/ 357 h 131"/>
                  <a:gd name="T34" fmla="*/ 139 w 114"/>
                  <a:gd name="T35" fmla="*/ 466 h 1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4"/>
                  <a:gd name="T55" fmla="*/ 0 h 131"/>
                  <a:gd name="T56" fmla="*/ 114 w 114"/>
                  <a:gd name="T57" fmla="*/ 131 h 1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4" h="131">
                    <a:moveTo>
                      <a:pt x="31" y="131"/>
                    </a:moveTo>
                    <a:cubicBezTo>
                      <a:pt x="28" y="130"/>
                      <a:pt x="26" y="128"/>
                      <a:pt x="24" y="125"/>
                    </a:cubicBezTo>
                    <a:cubicBezTo>
                      <a:pt x="2" y="121"/>
                      <a:pt x="0" y="98"/>
                      <a:pt x="2" y="69"/>
                    </a:cubicBezTo>
                    <a:cubicBezTo>
                      <a:pt x="9" y="69"/>
                      <a:pt x="18" y="71"/>
                      <a:pt x="22" y="67"/>
                    </a:cubicBezTo>
                    <a:cubicBezTo>
                      <a:pt x="22" y="60"/>
                      <a:pt x="22" y="53"/>
                      <a:pt x="22" y="47"/>
                    </a:cubicBezTo>
                    <a:cubicBezTo>
                      <a:pt x="29" y="47"/>
                      <a:pt x="36" y="47"/>
                      <a:pt x="42" y="47"/>
                    </a:cubicBezTo>
                    <a:cubicBezTo>
                      <a:pt x="54" y="55"/>
                      <a:pt x="62" y="67"/>
                      <a:pt x="73" y="76"/>
                    </a:cubicBezTo>
                    <a:cubicBezTo>
                      <a:pt x="74" y="81"/>
                      <a:pt x="83" y="77"/>
                      <a:pt x="87" y="78"/>
                    </a:cubicBezTo>
                    <a:cubicBezTo>
                      <a:pt x="93" y="78"/>
                      <a:pt x="93" y="61"/>
                      <a:pt x="89" y="58"/>
                    </a:cubicBezTo>
                    <a:cubicBezTo>
                      <a:pt x="86" y="51"/>
                      <a:pt x="79" y="49"/>
                      <a:pt x="76" y="42"/>
                    </a:cubicBezTo>
                    <a:cubicBezTo>
                      <a:pt x="76" y="34"/>
                      <a:pt x="76" y="26"/>
                      <a:pt x="76" y="18"/>
                    </a:cubicBezTo>
                    <a:cubicBezTo>
                      <a:pt x="79" y="11"/>
                      <a:pt x="86" y="9"/>
                      <a:pt x="89" y="2"/>
                    </a:cubicBezTo>
                    <a:cubicBezTo>
                      <a:pt x="89" y="0"/>
                      <a:pt x="91" y="1"/>
                      <a:pt x="91" y="2"/>
                    </a:cubicBezTo>
                    <a:cubicBezTo>
                      <a:pt x="97" y="12"/>
                      <a:pt x="107" y="17"/>
                      <a:pt x="114" y="27"/>
                    </a:cubicBezTo>
                    <a:cubicBezTo>
                      <a:pt x="114" y="42"/>
                      <a:pt x="114" y="58"/>
                      <a:pt x="114" y="74"/>
                    </a:cubicBezTo>
                    <a:cubicBezTo>
                      <a:pt x="106" y="83"/>
                      <a:pt x="98" y="91"/>
                      <a:pt x="89" y="98"/>
                    </a:cubicBezTo>
                    <a:cubicBezTo>
                      <a:pt x="82" y="99"/>
                      <a:pt x="70" y="95"/>
                      <a:pt x="67" y="100"/>
                    </a:cubicBezTo>
                    <a:cubicBezTo>
                      <a:pt x="53" y="109"/>
                      <a:pt x="46" y="125"/>
                      <a:pt x="31" y="131"/>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13" name="Freeform 825"/>
              <p:cNvSpPr>
                <a:spLocks/>
              </p:cNvSpPr>
              <p:nvPr/>
            </p:nvSpPr>
            <p:spPr bwMode="auto">
              <a:xfrm>
                <a:off x="1219" y="2743"/>
                <a:ext cx="60" cy="54"/>
              </a:xfrm>
              <a:custGeom>
                <a:avLst/>
                <a:gdLst>
                  <a:gd name="T0" fmla="*/ 0 w 36"/>
                  <a:gd name="T1" fmla="*/ 114 h 35"/>
                  <a:gd name="T2" fmla="*/ 167 w 36"/>
                  <a:gd name="T3" fmla="*/ 0 h 35"/>
                  <a:gd name="T4" fmla="*/ 0 w 36"/>
                  <a:gd name="T5" fmla="*/ 114 h 35"/>
                  <a:gd name="T6" fmla="*/ 0 60000 65536"/>
                  <a:gd name="T7" fmla="*/ 0 60000 65536"/>
                  <a:gd name="T8" fmla="*/ 0 60000 65536"/>
                  <a:gd name="T9" fmla="*/ 0 w 36"/>
                  <a:gd name="T10" fmla="*/ 0 h 35"/>
                  <a:gd name="T11" fmla="*/ 36 w 36"/>
                  <a:gd name="T12" fmla="*/ 35 h 35"/>
                </a:gdLst>
                <a:ahLst/>
                <a:cxnLst>
                  <a:cxn ang="T6">
                    <a:pos x="T0" y="T1"/>
                  </a:cxn>
                  <a:cxn ang="T7">
                    <a:pos x="T2" y="T3"/>
                  </a:cxn>
                  <a:cxn ang="T8">
                    <a:pos x="T4" y="T5"/>
                  </a:cxn>
                </a:cxnLst>
                <a:rect l="T9" t="T10" r="T11" b="T12"/>
                <a:pathLst>
                  <a:path w="36" h="35">
                    <a:moveTo>
                      <a:pt x="0" y="31"/>
                    </a:moveTo>
                    <a:cubicBezTo>
                      <a:pt x="15" y="25"/>
                      <a:pt x="22" y="9"/>
                      <a:pt x="36" y="0"/>
                    </a:cubicBezTo>
                    <a:cubicBezTo>
                      <a:pt x="25" y="10"/>
                      <a:pt x="8" y="35"/>
                      <a:pt x="0" y="31"/>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14" name="Freeform 826"/>
              <p:cNvSpPr>
                <a:spLocks/>
              </p:cNvSpPr>
              <p:nvPr/>
            </p:nvSpPr>
            <p:spPr bwMode="auto">
              <a:xfrm>
                <a:off x="1315" y="2704"/>
                <a:ext cx="45" cy="39"/>
              </a:xfrm>
              <a:custGeom>
                <a:avLst/>
                <a:gdLst>
                  <a:gd name="T0" fmla="*/ 0 w 27"/>
                  <a:gd name="T1" fmla="*/ 81 h 26"/>
                  <a:gd name="T2" fmla="*/ 117 w 27"/>
                  <a:gd name="T3" fmla="*/ 0 h 26"/>
                  <a:gd name="T4" fmla="*/ 125 w 27"/>
                  <a:gd name="T5" fmla="*/ 0 h 26"/>
                  <a:gd name="T6" fmla="*/ 0 w 27"/>
                  <a:gd name="T7" fmla="*/ 88 h 26"/>
                  <a:gd name="T8" fmla="*/ 0 w 27"/>
                  <a:gd name="T9" fmla="*/ 81 h 26"/>
                  <a:gd name="T10" fmla="*/ 0 60000 65536"/>
                  <a:gd name="T11" fmla="*/ 0 60000 65536"/>
                  <a:gd name="T12" fmla="*/ 0 60000 65536"/>
                  <a:gd name="T13" fmla="*/ 0 60000 65536"/>
                  <a:gd name="T14" fmla="*/ 0 60000 65536"/>
                  <a:gd name="T15" fmla="*/ 0 w 27"/>
                  <a:gd name="T16" fmla="*/ 0 h 26"/>
                  <a:gd name="T17" fmla="*/ 27 w 27"/>
                  <a:gd name="T18" fmla="*/ 26 h 26"/>
                </a:gdLst>
                <a:ahLst/>
                <a:cxnLst>
                  <a:cxn ang="T10">
                    <a:pos x="T0" y="T1"/>
                  </a:cxn>
                  <a:cxn ang="T11">
                    <a:pos x="T2" y="T3"/>
                  </a:cxn>
                  <a:cxn ang="T12">
                    <a:pos x="T4" y="T5"/>
                  </a:cxn>
                  <a:cxn ang="T13">
                    <a:pos x="T6" y="T7"/>
                  </a:cxn>
                  <a:cxn ang="T14">
                    <a:pos x="T8" y="T9"/>
                  </a:cxn>
                </a:cxnLst>
                <a:rect l="T15" t="T16" r="T17" b="T18"/>
                <a:pathLst>
                  <a:path w="27" h="26">
                    <a:moveTo>
                      <a:pt x="0" y="24"/>
                    </a:moveTo>
                    <a:cubicBezTo>
                      <a:pt x="9" y="17"/>
                      <a:pt x="17" y="9"/>
                      <a:pt x="25" y="0"/>
                    </a:cubicBezTo>
                    <a:cubicBezTo>
                      <a:pt x="25" y="0"/>
                      <a:pt x="26" y="0"/>
                      <a:pt x="27" y="0"/>
                    </a:cubicBezTo>
                    <a:cubicBezTo>
                      <a:pt x="19" y="9"/>
                      <a:pt x="10" y="18"/>
                      <a:pt x="0" y="26"/>
                    </a:cubicBezTo>
                    <a:cubicBezTo>
                      <a:pt x="0" y="26"/>
                      <a:pt x="0" y="25"/>
                      <a:pt x="0" y="24"/>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15" name="Freeform 827"/>
              <p:cNvSpPr>
                <a:spLocks/>
              </p:cNvSpPr>
              <p:nvPr/>
            </p:nvSpPr>
            <p:spPr bwMode="auto">
              <a:xfrm>
                <a:off x="1318" y="2594"/>
                <a:ext cx="42" cy="38"/>
              </a:xfrm>
              <a:custGeom>
                <a:avLst/>
                <a:gdLst>
                  <a:gd name="T0" fmla="*/ 0 w 25"/>
                  <a:gd name="T1" fmla="*/ 0 h 25"/>
                  <a:gd name="T2" fmla="*/ 119 w 25"/>
                  <a:gd name="T3" fmla="*/ 88 h 25"/>
                  <a:gd name="T4" fmla="*/ 111 w 25"/>
                  <a:gd name="T5" fmla="*/ 88 h 25"/>
                  <a:gd name="T6" fmla="*/ 0 w 25"/>
                  <a:gd name="T7" fmla="*/ 0 h 25"/>
                  <a:gd name="T8" fmla="*/ 0 60000 65536"/>
                  <a:gd name="T9" fmla="*/ 0 60000 65536"/>
                  <a:gd name="T10" fmla="*/ 0 60000 65536"/>
                  <a:gd name="T11" fmla="*/ 0 60000 65536"/>
                  <a:gd name="T12" fmla="*/ 0 w 25"/>
                  <a:gd name="T13" fmla="*/ 0 h 25"/>
                  <a:gd name="T14" fmla="*/ 25 w 25"/>
                  <a:gd name="T15" fmla="*/ 25 h 25"/>
                </a:gdLst>
                <a:ahLst/>
                <a:cxnLst>
                  <a:cxn ang="T8">
                    <a:pos x="T0" y="T1"/>
                  </a:cxn>
                  <a:cxn ang="T9">
                    <a:pos x="T2" y="T3"/>
                  </a:cxn>
                  <a:cxn ang="T10">
                    <a:pos x="T4" y="T5"/>
                  </a:cxn>
                  <a:cxn ang="T11">
                    <a:pos x="T6" y="T7"/>
                  </a:cxn>
                </a:cxnLst>
                <a:rect l="T12" t="T13" r="T14" b="T15"/>
                <a:pathLst>
                  <a:path w="25" h="25">
                    <a:moveTo>
                      <a:pt x="0" y="0"/>
                    </a:moveTo>
                    <a:cubicBezTo>
                      <a:pt x="9" y="7"/>
                      <a:pt x="18" y="16"/>
                      <a:pt x="25" y="25"/>
                    </a:cubicBezTo>
                    <a:cubicBezTo>
                      <a:pt x="24" y="25"/>
                      <a:pt x="23" y="25"/>
                      <a:pt x="23" y="25"/>
                    </a:cubicBezTo>
                    <a:cubicBezTo>
                      <a:pt x="16" y="15"/>
                      <a:pt x="6" y="10"/>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16" name="Freeform 828"/>
              <p:cNvSpPr>
                <a:spLocks/>
              </p:cNvSpPr>
              <p:nvPr/>
            </p:nvSpPr>
            <p:spPr bwMode="auto">
              <a:xfrm>
                <a:off x="1288" y="2679"/>
                <a:ext cx="34" cy="35"/>
              </a:xfrm>
              <a:custGeom>
                <a:avLst/>
                <a:gdLst>
                  <a:gd name="T0" fmla="*/ 78 w 20"/>
                  <a:gd name="T1" fmla="*/ 0 h 23"/>
                  <a:gd name="T2" fmla="*/ 70 w 20"/>
                  <a:gd name="T3" fmla="*/ 70 h 23"/>
                  <a:gd name="T4" fmla="*/ 0 w 20"/>
                  <a:gd name="T5" fmla="*/ 62 h 23"/>
                  <a:gd name="T6" fmla="*/ 78 w 20"/>
                  <a:gd name="T7" fmla="*/ 56 h 23"/>
                  <a:gd name="T8" fmla="*/ 78 w 20"/>
                  <a:gd name="T9" fmla="*/ 0 h 23"/>
                  <a:gd name="T10" fmla="*/ 0 60000 65536"/>
                  <a:gd name="T11" fmla="*/ 0 60000 65536"/>
                  <a:gd name="T12" fmla="*/ 0 60000 65536"/>
                  <a:gd name="T13" fmla="*/ 0 60000 65536"/>
                  <a:gd name="T14" fmla="*/ 0 60000 65536"/>
                  <a:gd name="T15" fmla="*/ 0 w 20"/>
                  <a:gd name="T16" fmla="*/ 0 h 23"/>
                  <a:gd name="T17" fmla="*/ 20 w 20"/>
                  <a:gd name="T18" fmla="*/ 23 h 23"/>
                </a:gdLst>
                <a:ahLst/>
                <a:cxnLst>
                  <a:cxn ang="T10">
                    <a:pos x="T0" y="T1"/>
                  </a:cxn>
                  <a:cxn ang="T11">
                    <a:pos x="T2" y="T3"/>
                  </a:cxn>
                  <a:cxn ang="T12">
                    <a:pos x="T4" y="T5"/>
                  </a:cxn>
                  <a:cxn ang="T13">
                    <a:pos x="T6" y="T7"/>
                  </a:cxn>
                  <a:cxn ang="T14">
                    <a:pos x="T8" y="T9"/>
                  </a:cxn>
                </a:cxnLst>
                <a:rect l="T15" t="T16" r="T17" b="T18"/>
                <a:pathLst>
                  <a:path w="20" h="23">
                    <a:moveTo>
                      <a:pt x="16" y="0"/>
                    </a:moveTo>
                    <a:cubicBezTo>
                      <a:pt x="20" y="3"/>
                      <a:pt x="20" y="20"/>
                      <a:pt x="14" y="20"/>
                    </a:cubicBezTo>
                    <a:cubicBezTo>
                      <a:pt x="10" y="19"/>
                      <a:pt x="1" y="23"/>
                      <a:pt x="0" y="18"/>
                    </a:cubicBezTo>
                    <a:cubicBezTo>
                      <a:pt x="6" y="18"/>
                      <a:pt x="13" y="19"/>
                      <a:pt x="16" y="16"/>
                    </a:cubicBezTo>
                    <a:cubicBezTo>
                      <a:pt x="16" y="10"/>
                      <a:pt x="16" y="5"/>
                      <a:pt x="16"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17" name="Freeform 830"/>
              <p:cNvSpPr>
                <a:spLocks/>
              </p:cNvSpPr>
              <p:nvPr/>
            </p:nvSpPr>
            <p:spPr bwMode="auto">
              <a:xfrm>
                <a:off x="1366" y="2710"/>
                <a:ext cx="27" cy="24"/>
              </a:xfrm>
              <a:custGeom>
                <a:avLst/>
                <a:gdLst>
                  <a:gd name="T0" fmla="*/ 0 w 16"/>
                  <a:gd name="T1" fmla="*/ 0 h 16"/>
                  <a:gd name="T2" fmla="*/ 8 w 16"/>
                  <a:gd name="T3" fmla="*/ 0 h 16"/>
                  <a:gd name="T4" fmla="*/ 78 w 16"/>
                  <a:gd name="T5" fmla="*/ 42 h 16"/>
                  <a:gd name="T6" fmla="*/ 78 w 16"/>
                  <a:gd name="T7" fmla="*/ 54 h 16"/>
                  <a:gd name="T8" fmla="*/ 0 w 16"/>
                  <a:gd name="T9" fmla="*/ 0 h 16"/>
                  <a:gd name="T10" fmla="*/ 0 60000 65536"/>
                  <a:gd name="T11" fmla="*/ 0 60000 65536"/>
                  <a:gd name="T12" fmla="*/ 0 60000 65536"/>
                  <a:gd name="T13" fmla="*/ 0 60000 65536"/>
                  <a:gd name="T14" fmla="*/ 0 60000 65536"/>
                  <a:gd name="T15" fmla="*/ 0 w 16"/>
                  <a:gd name="T16" fmla="*/ 0 h 16"/>
                  <a:gd name="T17" fmla="*/ 16 w 16"/>
                  <a:gd name="T18" fmla="*/ 16 h 16"/>
                </a:gdLst>
                <a:ahLst/>
                <a:cxnLst>
                  <a:cxn ang="T10">
                    <a:pos x="T0" y="T1"/>
                  </a:cxn>
                  <a:cxn ang="T11">
                    <a:pos x="T2" y="T3"/>
                  </a:cxn>
                  <a:cxn ang="T12">
                    <a:pos x="T4" y="T5"/>
                  </a:cxn>
                  <a:cxn ang="T13">
                    <a:pos x="T6" y="T7"/>
                  </a:cxn>
                  <a:cxn ang="T14">
                    <a:pos x="T8" y="T9"/>
                  </a:cxn>
                </a:cxnLst>
                <a:rect l="T15" t="T16" r="T17" b="T18"/>
                <a:pathLst>
                  <a:path w="16" h="16">
                    <a:moveTo>
                      <a:pt x="0" y="0"/>
                    </a:moveTo>
                    <a:cubicBezTo>
                      <a:pt x="1" y="0"/>
                      <a:pt x="2" y="0"/>
                      <a:pt x="2" y="0"/>
                    </a:cubicBezTo>
                    <a:cubicBezTo>
                      <a:pt x="6" y="5"/>
                      <a:pt x="10" y="10"/>
                      <a:pt x="16" y="13"/>
                    </a:cubicBezTo>
                    <a:cubicBezTo>
                      <a:pt x="16" y="14"/>
                      <a:pt x="16" y="15"/>
                      <a:pt x="16" y="16"/>
                    </a:cubicBezTo>
                    <a:cubicBezTo>
                      <a:pt x="10" y="11"/>
                      <a:pt x="4" y="6"/>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18" name="Freeform 831"/>
              <p:cNvSpPr>
                <a:spLocks/>
              </p:cNvSpPr>
              <p:nvPr/>
            </p:nvSpPr>
            <p:spPr bwMode="auto">
              <a:xfrm>
                <a:off x="1388" y="2730"/>
                <a:ext cx="21" cy="48"/>
              </a:xfrm>
              <a:custGeom>
                <a:avLst/>
                <a:gdLst>
                  <a:gd name="T0" fmla="*/ 13 w 13"/>
                  <a:gd name="T1" fmla="*/ 0 h 32"/>
                  <a:gd name="T2" fmla="*/ 42 w 13"/>
                  <a:gd name="T3" fmla="*/ 108 h 32"/>
                  <a:gd name="T4" fmla="*/ 13 w 13"/>
                  <a:gd name="T5" fmla="*/ 9 h 32"/>
                  <a:gd name="T6" fmla="*/ 13 w 13"/>
                  <a:gd name="T7" fmla="*/ 0 h 32"/>
                  <a:gd name="T8" fmla="*/ 0 60000 65536"/>
                  <a:gd name="T9" fmla="*/ 0 60000 65536"/>
                  <a:gd name="T10" fmla="*/ 0 60000 65536"/>
                  <a:gd name="T11" fmla="*/ 0 60000 65536"/>
                  <a:gd name="T12" fmla="*/ 0 w 13"/>
                  <a:gd name="T13" fmla="*/ 0 h 32"/>
                  <a:gd name="T14" fmla="*/ 13 w 13"/>
                  <a:gd name="T15" fmla="*/ 32 h 32"/>
                </a:gdLst>
                <a:ahLst/>
                <a:cxnLst>
                  <a:cxn ang="T8">
                    <a:pos x="T0" y="T1"/>
                  </a:cxn>
                  <a:cxn ang="T9">
                    <a:pos x="T2" y="T3"/>
                  </a:cxn>
                  <a:cxn ang="T10">
                    <a:pos x="T4" y="T5"/>
                  </a:cxn>
                  <a:cxn ang="T11">
                    <a:pos x="T6" y="T7"/>
                  </a:cxn>
                </a:cxnLst>
                <a:rect l="T12" t="T13" r="T14" b="T15"/>
                <a:pathLst>
                  <a:path w="13" h="32">
                    <a:moveTo>
                      <a:pt x="3" y="0"/>
                    </a:moveTo>
                    <a:cubicBezTo>
                      <a:pt x="13" y="3"/>
                      <a:pt x="3" y="25"/>
                      <a:pt x="10" y="32"/>
                    </a:cubicBezTo>
                    <a:cubicBezTo>
                      <a:pt x="0" y="29"/>
                      <a:pt x="9" y="8"/>
                      <a:pt x="3" y="3"/>
                    </a:cubicBezTo>
                    <a:cubicBezTo>
                      <a:pt x="3" y="2"/>
                      <a:pt x="3" y="1"/>
                      <a:pt x="3"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19" name="Freeform 832"/>
              <p:cNvSpPr>
                <a:spLocks/>
              </p:cNvSpPr>
              <p:nvPr/>
            </p:nvSpPr>
            <p:spPr bwMode="auto">
              <a:xfrm>
                <a:off x="1407" y="2765"/>
                <a:ext cx="14" cy="13"/>
              </a:xfrm>
              <a:custGeom>
                <a:avLst/>
                <a:gdLst>
                  <a:gd name="T0" fmla="*/ 0 w 8"/>
                  <a:gd name="T1" fmla="*/ 27 h 9"/>
                  <a:gd name="T2" fmla="*/ 30 w 8"/>
                  <a:gd name="T3" fmla="*/ 0 h 9"/>
                  <a:gd name="T4" fmla="*/ 12 w 8"/>
                  <a:gd name="T5" fmla="*/ 27 h 9"/>
                  <a:gd name="T6" fmla="*/ 0 w 8"/>
                  <a:gd name="T7" fmla="*/ 27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cubicBezTo>
                      <a:pt x="2" y="6"/>
                      <a:pt x="3" y="2"/>
                      <a:pt x="6" y="0"/>
                    </a:cubicBezTo>
                    <a:cubicBezTo>
                      <a:pt x="8" y="6"/>
                      <a:pt x="2" y="4"/>
                      <a:pt x="2" y="9"/>
                    </a:cubicBezTo>
                    <a:cubicBezTo>
                      <a:pt x="1" y="9"/>
                      <a:pt x="0" y="9"/>
                      <a:pt x="0" y="9"/>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20" name="Freeform 833"/>
              <p:cNvSpPr>
                <a:spLocks/>
              </p:cNvSpPr>
              <p:nvPr/>
            </p:nvSpPr>
            <p:spPr bwMode="auto">
              <a:xfrm>
                <a:off x="1396" y="2699"/>
                <a:ext cx="21" cy="25"/>
              </a:xfrm>
              <a:custGeom>
                <a:avLst/>
                <a:gdLst>
                  <a:gd name="T0" fmla="*/ 0 w 13"/>
                  <a:gd name="T1" fmla="*/ 0 h 16"/>
                  <a:gd name="T2" fmla="*/ 55 w 13"/>
                  <a:gd name="T3" fmla="*/ 61 h 16"/>
                  <a:gd name="T4" fmla="*/ 0 w 13"/>
                  <a:gd name="T5" fmla="*/ 0 h 16"/>
                  <a:gd name="T6" fmla="*/ 0 60000 65536"/>
                  <a:gd name="T7" fmla="*/ 0 60000 65536"/>
                  <a:gd name="T8" fmla="*/ 0 60000 65536"/>
                  <a:gd name="T9" fmla="*/ 0 w 13"/>
                  <a:gd name="T10" fmla="*/ 0 h 16"/>
                  <a:gd name="T11" fmla="*/ 13 w 13"/>
                  <a:gd name="T12" fmla="*/ 16 h 16"/>
                </a:gdLst>
                <a:ahLst/>
                <a:cxnLst>
                  <a:cxn ang="T6">
                    <a:pos x="T0" y="T1"/>
                  </a:cxn>
                  <a:cxn ang="T7">
                    <a:pos x="T2" y="T3"/>
                  </a:cxn>
                  <a:cxn ang="T8">
                    <a:pos x="T4" y="T5"/>
                  </a:cxn>
                </a:cxnLst>
                <a:rect l="T9" t="T10" r="T11" b="T12"/>
                <a:pathLst>
                  <a:path w="13" h="16">
                    <a:moveTo>
                      <a:pt x="0" y="0"/>
                    </a:moveTo>
                    <a:cubicBezTo>
                      <a:pt x="5" y="5"/>
                      <a:pt x="12" y="8"/>
                      <a:pt x="13" y="16"/>
                    </a:cubicBezTo>
                    <a:cubicBezTo>
                      <a:pt x="10" y="10"/>
                      <a:pt x="4" y="6"/>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21" name="Freeform 834"/>
              <p:cNvSpPr>
                <a:spLocks/>
              </p:cNvSpPr>
              <p:nvPr/>
            </p:nvSpPr>
            <p:spPr bwMode="auto">
              <a:xfrm>
                <a:off x="1366" y="2627"/>
                <a:ext cx="30" cy="83"/>
              </a:xfrm>
              <a:custGeom>
                <a:avLst/>
                <a:gdLst>
                  <a:gd name="T0" fmla="*/ 0 w 18"/>
                  <a:gd name="T1" fmla="*/ 197 h 54"/>
                  <a:gd name="T2" fmla="*/ 0 w 18"/>
                  <a:gd name="T3" fmla="*/ 0 h 54"/>
                  <a:gd name="T4" fmla="*/ 83 w 18"/>
                  <a:gd name="T5" fmla="*/ 0 h 54"/>
                  <a:gd name="T6" fmla="*/ 83 w 18"/>
                  <a:gd name="T7" fmla="*/ 171 h 54"/>
                  <a:gd name="T8" fmla="*/ 75 w 18"/>
                  <a:gd name="T9" fmla="*/ 12 h 54"/>
                  <a:gd name="T10" fmla="*/ 22 w 18"/>
                  <a:gd name="T11" fmla="*/ 12 h 54"/>
                  <a:gd name="T12" fmla="*/ 8 w 18"/>
                  <a:gd name="T13" fmla="*/ 197 h 54"/>
                  <a:gd name="T14" fmla="*/ 0 w 18"/>
                  <a:gd name="T15" fmla="*/ 197 h 54"/>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54"/>
                  <a:gd name="T26" fmla="*/ 18 w 18"/>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54">
                    <a:moveTo>
                      <a:pt x="0" y="54"/>
                    </a:moveTo>
                    <a:cubicBezTo>
                      <a:pt x="0" y="36"/>
                      <a:pt x="0" y="18"/>
                      <a:pt x="0" y="0"/>
                    </a:cubicBezTo>
                    <a:cubicBezTo>
                      <a:pt x="6" y="0"/>
                      <a:pt x="12" y="0"/>
                      <a:pt x="18" y="0"/>
                    </a:cubicBezTo>
                    <a:cubicBezTo>
                      <a:pt x="18" y="16"/>
                      <a:pt x="18" y="32"/>
                      <a:pt x="18" y="47"/>
                    </a:cubicBezTo>
                    <a:cubicBezTo>
                      <a:pt x="13" y="37"/>
                      <a:pt x="17" y="17"/>
                      <a:pt x="16" y="3"/>
                    </a:cubicBezTo>
                    <a:cubicBezTo>
                      <a:pt x="12" y="3"/>
                      <a:pt x="8" y="3"/>
                      <a:pt x="5" y="3"/>
                    </a:cubicBezTo>
                    <a:cubicBezTo>
                      <a:pt x="0" y="15"/>
                      <a:pt x="4" y="38"/>
                      <a:pt x="2" y="54"/>
                    </a:cubicBezTo>
                    <a:cubicBezTo>
                      <a:pt x="2" y="54"/>
                      <a:pt x="1" y="54"/>
                      <a:pt x="0" y="54"/>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22" name="Freeform 842"/>
              <p:cNvSpPr>
                <a:spLocks/>
              </p:cNvSpPr>
              <p:nvPr/>
            </p:nvSpPr>
            <p:spPr bwMode="auto">
              <a:xfrm>
                <a:off x="1455" y="2649"/>
                <a:ext cx="48" cy="44"/>
              </a:xfrm>
              <a:custGeom>
                <a:avLst/>
                <a:gdLst>
                  <a:gd name="T0" fmla="*/ 0 w 29"/>
                  <a:gd name="T1" fmla="*/ 102 h 29"/>
                  <a:gd name="T2" fmla="*/ 131 w 29"/>
                  <a:gd name="T3" fmla="*/ 0 h 29"/>
                  <a:gd name="T4" fmla="*/ 131 w 29"/>
                  <a:gd name="T5" fmla="*/ 8 h 29"/>
                  <a:gd name="T6" fmla="*/ 0 w 29"/>
                  <a:gd name="T7" fmla="*/ 102 h 29"/>
                  <a:gd name="T8" fmla="*/ 0 60000 65536"/>
                  <a:gd name="T9" fmla="*/ 0 60000 65536"/>
                  <a:gd name="T10" fmla="*/ 0 60000 65536"/>
                  <a:gd name="T11" fmla="*/ 0 60000 65536"/>
                  <a:gd name="T12" fmla="*/ 0 w 29"/>
                  <a:gd name="T13" fmla="*/ 0 h 29"/>
                  <a:gd name="T14" fmla="*/ 29 w 29"/>
                  <a:gd name="T15" fmla="*/ 29 h 29"/>
                </a:gdLst>
                <a:ahLst/>
                <a:cxnLst>
                  <a:cxn ang="T8">
                    <a:pos x="T0" y="T1"/>
                  </a:cxn>
                  <a:cxn ang="T9">
                    <a:pos x="T2" y="T3"/>
                  </a:cxn>
                  <a:cxn ang="T10">
                    <a:pos x="T4" y="T5"/>
                  </a:cxn>
                  <a:cxn ang="T11">
                    <a:pos x="T6" y="T7"/>
                  </a:cxn>
                </a:cxnLst>
                <a:rect l="T12" t="T13" r="T14" b="T15"/>
                <a:pathLst>
                  <a:path w="29" h="29">
                    <a:moveTo>
                      <a:pt x="0" y="29"/>
                    </a:moveTo>
                    <a:cubicBezTo>
                      <a:pt x="8" y="18"/>
                      <a:pt x="18" y="9"/>
                      <a:pt x="29" y="0"/>
                    </a:cubicBezTo>
                    <a:cubicBezTo>
                      <a:pt x="29" y="1"/>
                      <a:pt x="29" y="1"/>
                      <a:pt x="29" y="2"/>
                    </a:cubicBezTo>
                    <a:cubicBezTo>
                      <a:pt x="18" y="10"/>
                      <a:pt x="11" y="21"/>
                      <a:pt x="0" y="29"/>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23" name="Freeform 843"/>
              <p:cNvSpPr>
                <a:spLocks/>
              </p:cNvSpPr>
              <p:nvPr/>
            </p:nvSpPr>
            <p:spPr bwMode="auto">
              <a:xfrm>
                <a:off x="1422" y="2669"/>
                <a:ext cx="25" cy="24"/>
              </a:xfrm>
              <a:custGeom>
                <a:avLst/>
                <a:gdLst>
                  <a:gd name="T0" fmla="*/ 0 w 15"/>
                  <a:gd name="T1" fmla="*/ 0 h 16"/>
                  <a:gd name="T2" fmla="*/ 70 w 15"/>
                  <a:gd name="T3" fmla="*/ 54 h 16"/>
                  <a:gd name="T4" fmla="*/ 0 w 15"/>
                  <a:gd name="T5" fmla="*/ 6 h 16"/>
                  <a:gd name="T6" fmla="*/ 0 w 15"/>
                  <a:gd name="T7" fmla="*/ 0 h 16"/>
                  <a:gd name="T8" fmla="*/ 0 60000 65536"/>
                  <a:gd name="T9" fmla="*/ 0 60000 65536"/>
                  <a:gd name="T10" fmla="*/ 0 60000 65536"/>
                  <a:gd name="T11" fmla="*/ 0 60000 65536"/>
                  <a:gd name="T12" fmla="*/ 0 w 15"/>
                  <a:gd name="T13" fmla="*/ 0 h 16"/>
                  <a:gd name="T14" fmla="*/ 15 w 15"/>
                  <a:gd name="T15" fmla="*/ 16 h 16"/>
                </a:gdLst>
                <a:ahLst/>
                <a:cxnLst>
                  <a:cxn ang="T8">
                    <a:pos x="T0" y="T1"/>
                  </a:cxn>
                  <a:cxn ang="T9">
                    <a:pos x="T2" y="T3"/>
                  </a:cxn>
                  <a:cxn ang="T10">
                    <a:pos x="T4" y="T5"/>
                  </a:cxn>
                  <a:cxn ang="T11">
                    <a:pos x="T6" y="T7"/>
                  </a:cxn>
                </a:cxnLst>
                <a:rect l="T12" t="T13" r="T14" b="T15"/>
                <a:pathLst>
                  <a:path w="15" h="16">
                    <a:moveTo>
                      <a:pt x="0" y="0"/>
                    </a:moveTo>
                    <a:cubicBezTo>
                      <a:pt x="6" y="4"/>
                      <a:pt x="11" y="10"/>
                      <a:pt x="15" y="16"/>
                    </a:cubicBezTo>
                    <a:cubicBezTo>
                      <a:pt x="9" y="13"/>
                      <a:pt x="6" y="6"/>
                      <a:pt x="0" y="2"/>
                    </a:cubicBezTo>
                    <a:cubicBezTo>
                      <a:pt x="0" y="2"/>
                      <a:pt x="0" y="1"/>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24" name="Freeform 844"/>
              <p:cNvSpPr>
                <a:spLocks/>
              </p:cNvSpPr>
              <p:nvPr/>
            </p:nvSpPr>
            <p:spPr bwMode="auto">
              <a:xfrm>
                <a:off x="1404" y="2693"/>
                <a:ext cx="25" cy="23"/>
              </a:xfrm>
              <a:custGeom>
                <a:avLst/>
                <a:gdLst>
                  <a:gd name="T0" fmla="*/ 0 w 15"/>
                  <a:gd name="T1" fmla="*/ 0 h 15"/>
                  <a:gd name="T2" fmla="*/ 8 w 15"/>
                  <a:gd name="T3" fmla="*/ 0 h 15"/>
                  <a:gd name="T4" fmla="*/ 70 w 15"/>
                  <a:gd name="T5" fmla="*/ 54 h 15"/>
                  <a:gd name="T6" fmla="*/ 0 w 15"/>
                  <a:gd name="T7" fmla="*/ 0 h 15"/>
                  <a:gd name="T8" fmla="*/ 0 60000 65536"/>
                  <a:gd name="T9" fmla="*/ 0 60000 65536"/>
                  <a:gd name="T10" fmla="*/ 0 60000 65536"/>
                  <a:gd name="T11" fmla="*/ 0 60000 65536"/>
                  <a:gd name="T12" fmla="*/ 0 w 15"/>
                  <a:gd name="T13" fmla="*/ 0 h 15"/>
                  <a:gd name="T14" fmla="*/ 15 w 15"/>
                  <a:gd name="T15" fmla="*/ 15 h 15"/>
                </a:gdLst>
                <a:ahLst/>
                <a:cxnLst>
                  <a:cxn ang="T8">
                    <a:pos x="T0" y="T1"/>
                  </a:cxn>
                  <a:cxn ang="T9">
                    <a:pos x="T2" y="T3"/>
                  </a:cxn>
                  <a:cxn ang="T10">
                    <a:pos x="T4" y="T5"/>
                  </a:cxn>
                  <a:cxn ang="T11">
                    <a:pos x="T6" y="T7"/>
                  </a:cxn>
                </a:cxnLst>
                <a:rect l="T12" t="T13" r="T14" b="T15"/>
                <a:pathLst>
                  <a:path w="15" h="15">
                    <a:moveTo>
                      <a:pt x="0" y="0"/>
                    </a:moveTo>
                    <a:cubicBezTo>
                      <a:pt x="0" y="0"/>
                      <a:pt x="1" y="0"/>
                      <a:pt x="2" y="0"/>
                    </a:cubicBezTo>
                    <a:cubicBezTo>
                      <a:pt x="5" y="6"/>
                      <a:pt x="12" y="9"/>
                      <a:pt x="15" y="15"/>
                    </a:cubicBezTo>
                    <a:cubicBezTo>
                      <a:pt x="9" y="11"/>
                      <a:pt x="4" y="6"/>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25" name="Freeform 845"/>
              <p:cNvSpPr>
                <a:spLocks/>
              </p:cNvSpPr>
              <p:nvPr/>
            </p:nvSpPr>
            <p:spPr bwMode="auto">
              <a:xfrm>
                <a:off x="1411" y="2771"/>
                <a:ext cx="18" cy="17"/>
              </a:xfrm>
              <a:custGeom>
                <a:avLst/>
                <a:gdLst>
                  <a:gd name="T0" fmla="*/ 0 w 11"/>
                  <a:gd name="T1" fmla="*/ 40 h 11"/>
                  <a:gd name="T2" fmla="*/ 47 w 11"/>
                  <a:gd name="T3" fmla="*/ 0 h 11"/>
                  <a:gd name="T4" fmla="*/ 0 w 11"/>
                  <a:gd name="T5" fmla="*/ 40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11"/>
                    </a:moveTo>
                    <a:cubicBezTo>
                      <a:pt x="3" y="7"/>
                      <a:pt x="6" y="3"/>
                      <a:pt x="11" y="0"/>
                    </a:cubicBezTo>
                    <a:cubicBezTo>
                      <a:pt x="8" y="5"/>
                      <a:pt x="5" y="8"/>
                      <a:pt x="0" y="11"/>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26" name="Freeform 846"/>
              <p:cNvSpPr>
                <a:spLocks/>
              </p:cNvSpPr>
              <p:nvPr/>
            </p:nvSpPr>
            <p:spPr bwMode="auto">
              <a:xfrm>
                <a:off x="1336" y="2652"/>
                <a:ext cx="167" cy="313"/>
              </a:xfrm>
              <a:custGeom>
                <a:avLst/>
                <a:gdLst>
                  <a:gd name="T0" fmla="*/ 146 w 101"/>
                  <a:gd name="T1" fmla="*/ 296 h 205"/>
                  <a:gd name="T2" fmla="*/ 202 w 101"/>
                  <a:gd name="T3" fmla="*/ 318 h 205"/>
                  <a:gd name="T4" fmla="*/ 255 w 101"/>
                  <a:gd name="T5" fmla="*/ 278 h 205"/>
                  <a:gd name="T6" fmla="*/ 255 w 101"/>
                  <a:gd name="T7" fmla="*/ 150 h 205"/>
                  <a:gd name="T8" fmla="*/ 193 w 101"/>
                  <a:gd name="T9" fmla="*/ 96 h 205"/>
                  <a:gd name="T10" fmla="*/ 193 w 101"/>
                  <a:gd name="T11" fmla="*/ 47 h 205"/>
                  <a:gd name="T12" fmla="*/ 235 w 101"/>
                  <a:gd name="T13" fmla="*/ 47 h 205"/>
                  <a:gd name="T14" fmla="*/ 304 w 101"/>
                  <a:gd name="T15" fmla="*/ 96 h 205"/>
                  <a:gd name="T16" fmla="*/ 326 w 101"/>
                  <a:gd name="T17" fmla="*/ 96 h 205"/>
                  <a:gd name="T18" fmla="*/ 456 w 101"/>
                  <a:gd name="T19" fmla="*/ 0 h 205"/>
                  <a:gd name="T20" fmla="*/ 456 w 101"/>
                  <a:gd name="T21" fmla="*/ 238 h 205"/>
                  <a:gd name="T22" fmla="*/ 385 w 101"/>
                  <a:gd name="T23" fmla="*/ 296 h 205"/>
                  <a:gd name="T24" fmla="*/ 276 w 101"/>
                  <a:gd name="T25" fmla="*/ 310 h 205"/>
                  <a:gd name="T26" fmla="*/ 172 w 101"/>
                  <a:gd name="T27" fmla="*/ 386 h 205"/>
                  <a:gd name="T28" fmla="*/ 154 w 101"/>
                  <a:gd name="T29" fmla="*/ 620 h 205"/>
                  <a:gd name="T30" fmla="*/ 41 w 101"/>
                  <a:gd name="T31" fmla="*/ 704 h 205"/>
                  <a:gd name="T32" fmla="*/ 21 w 101"/>
                  <a:gd name="T33" fmla="*/ 730 h 205"/>
                  <a:gd name="T34" fmla="*/ 13 w 101"/>
                  <a:gd name="T35" fmla="*/ 540 h 205"/>
                  <a:gd name="T36" fmla="*/ 91 w 101"/>
                  <a:gd name="T37" fmla="*/ 470 h 205"/>
                  <a:gd name="T38" fmla="*/ 104 w 101"/>
                  <a:gd name="T39" fmla="*/ 224 h 205"/>
                  <a:gd name="T40" fmla="*/ 0 w 101"/>
                  <a:gd name="T41" fmla="*/ 208 h 205"/>
                  <a:gd name="T42" fmla="*/ 55 w 101"/>
                  <a:gd name="T43" fmla="*/ 160 h 205"/>
                  <a:gd name="T44" fmla="*/ 131 w 101"/>
                  <a:gd name="T45" fmla="*/ 214 h 205"/>
                  <a:gd name="T46" fmla="*/ 146 w 101"/>
                  <a:gd name="T47" fmla="*/ 296 h 2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1"/>
                  <a:gd name="T73" fmla="*/ 0 h 205"/>
                  <a:gd name="T74" fmla="*/ 101 w 101"/>
                  <a:gd name="T75" fmla="*/ 205 h 20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1" h="205">
                    <a:moveTo>
                      <a:pt x="32" y="83"/>
                    </a:moveTo>
                    <a:cubicBezTo>
                      <a:pt x="37" y="84"/>
                      <a:pt x="36" y="91"/>
                      <a:pt x="45" y="89"/>
                    </a:cubicBezTo>
                    <a:cubicBezTo>
                      <a:pt x="50" y="86"/>
                      <a:pt x="53" y="83"/>
                      <a:pt x="56" y="78"/>
                    </a:cubicBezTo>
                    <a:cubicBezTo>
                      <a:pt x="60" y="71"/>
                      <a:pt x="60" y="49"/>
                      <a:pt x="56" y="42"/>
                    </a:cubicBezTo>
                    <a:cubicBezTo>
                      <a:pt x="53" y="36"/>
                      <a:pt x="46" y="33"/>
                      <a:pt x="43" y="27"/>
                    </a:cubicBezTo>
                    <a:cubicBezTo>
                      <a:pt x="43" y="22"/>
                      <a:pt x="43" y="18"/>
                      <a:pt x="43" y="13"/>
                    </a:cubicBezTo>
                    <a:cubicBezTo>
                      <a:pt x="46" y="13"/>
                      <a:pt x="49" y="13"/>
                      <a:pt x="52" y="13"/>
                    </a:cubicBezTo>
                    <a:cubicBezTo>
                      <a:pt x="58" y="17"/>
                      <a:pt x="61" y="24"/>
                      <a:pt x="67" y="27"/>
                    </a:cubicBezTo>
                    <a:cubicBezTo>
                      <a:pt x="69" y="27"/>
                      <a:pt x="70" y="27"/>
                      <a:pt x="72" y="27"/>
                    </a:cubicBezTo>
                    <a:cubicBezTo>
                      <a:pt x="83" y="19"/>
                      <a:pt x="90" y="8"/>
                      <a:pt x="101" y="0"/>
                    </a:cubicBezTo>
                    <a:cubicBezTo>
                      <a:pt x="101" y="22"/>
                      <a:pt x="101" y="45"/>
                      <a:pt x="101" y="67"/>
                    </a:cubicBezTo>
                    <a:cubicBezTo>
                      <a:pt x="96" y="72"/>
                      <a:pt x="92" y="79"/>
                      <a:pt x="85" y="83"/>
                    </a:cubicBezTo>
                    <a:cubicBezTo>
                      <a:pt x="77" y="84"/>
                      <a:pt x="62" y="79"/>
                      <a:pt x="61" y="87"/>
                    </a:cubicBezTo>
                    <a:cubicBezTo>
                      <a:pt x="54" y="95"/>
                      <a:pt x="47" y="103"/>
                      <a:pt x="38" y="109"/>
                    </a:cubicBezTo>
                    <a:cubicBezTo>
                      <a:pt x="28" y="122"/>
                      <a:pt x="36" y="154"/>
                      <a:pt x="34" y="174"/>
                    </a:cubicBezTo>
                    <a:cubicBezTo>
                      <a:pt x="27" y="183"/>
                      <a:pt x="18" y="191"/>
                      <a:pt x="9" y="198"/>
                    </a:cubicBezTo>
                    <a:cubicBezTo>
                      <a:pt x="7" y="199"/>
                      <a:pt x="5" y="201"/>
                      <a:pt x="5" y="205"/>
                    </a:cubicBezTo>
                    <a:cubicBezTo>
                      <a:pt x="0" y="192"/>
                      <a:pt x="4" y="169"/>
                      <a:pt x="3" y="152"/>
                    </a:cubicBezTo>
                    <a:cubicBezTo>
                      <a:pt x="7" y="144"/>
                      <a:pt x="16" y="140"/>
                      <a:pt x="20" y="132"/>
                    </a:cubicBezTo>
                    <a:cubicBezTo>
                      <a:pt x="26" y="113"/>
                      <a:pt x="21" y="85"/>
                      <a:pt x="23" y="63"/>
                    </a:cubicBezTo>
                    <a:cubicBezTo>
                      <a:pt x="22" y="55"/>
                      <a:pt x="8" y="59"/>
                      <a:pt x="0" y="58"/>
                    </a:cubicBezTo>
                    <a:cubicBezTo>
                      <a:pt x="3" y="52"/>
                      <a:pt x="9" y="51"/>
                      <a:pt x="12" y="45"/>
                    </a:cubicBezTo>
                    <a:cubicBezTo>
                      <a:pt x="21" y="47"/>
                      <a:pt x="24" y="54"/>
                      <a:pt x="29" y="60"/>
                    </a:cubicBezTo>
                    <a:cubicBezTo>
                      <a:pt x="31" y="67"/>
                      <a:pt x="27" y="79"/>
                      <a:pt x="32" y="83"/>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27" name="Freeform 847"/>
              <p:cNvSpPr>
                <a:spLocks/>
              </p:cNvSpPr>
              <p:nvPr/>
            </p:nvSpPr>
            <p:spPr bwMode="auto">
              <a:xfrm>
                <a:off x="1333" y="2716"/>
                <a:ext cx="56" cy="27"/>
              </a:xfrm>
              <a:custGeom>
                <a:avLst/>
                <a:gdLst>
                  <a:gd name="T0" fmla="*/ 0 w 34"/>
                  <a:gd name="T1" fmla="*/ 54 h 18"/>
                  <a:gd name="T2" fmla="*/ 81 w 34"/>
                  <a:gd name="T3" fmla="*/ 0 h 18"/>
                  <a:gd name="T4" fmla="*/ 152 w 34"/>
                  <a:gd name="T5" fmla="*/ 60 h 18"/>
                  <a:gd name="T6" fmla="*/ 138 w 34"/>
                  <a:gd name="T7" fmla="*/ 60 h 18"/>
                  <a:gd name="T8" fmla="*/ 63 w 34"/>
                  <a:gd name="T9" fmla="*/ 9 h 18"/>
                  <a:gd name="T10" fmla="*/ 8 w 34"/>
                  <a:gd name="T11" fmla="*/ 54 h 18"/>
                  <a:gd name="T12" fmla="*/ 0 w 34"/>
                  <a:gd name="T13" fmla="*/ 54 h 18"/>
                  <a:gd name="T14" fmla="*/ 0 60000 65536"/>
                  <a:gd name="T15" fmla="*/ 0 60000 65536"/>
                  <a:gd name="T16" fmla="*/ 0 60000 65536"/>
                  <a:gd name="T17" fmla="*/ 0 60000 65536"/>
                  <a:gd name="T18" fmla="*/ 0 60000 65536"/>
                  <a:gd name="T19" fmla="*/ 0 60000 65536"/>
                  <a:gd name="T20" fmla="*/ 0 60000 65536"/>
                  <a:gd name="T21" fmla="*/ 0 w 34"/>
                  <a:gd name="T22" fmla="*/ 0 h 18"/>
                  <a:gd name="T23" fmla="*/ 34 w 3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8">
                    <a:moveTo>
                      <a:pt x="0" y="16"/>
                    </a:moveTo>
                    <a:cubicBezTo>
                      <a:pt x="5" y="10"/>
                      <a:pt x="9" y="3"/>
                      <a:pt x="18" y="0"/>
                    </a:cubicBezTo>
                    <a:cubicBezTo>
                      <a:pt x="22" y="8"/>
                      <a:pt x="30" y="11"/>
                      <a:pt x="34" y="18"/>
                    </a:cubicBezTo>
                    <a:cubicBezTo>
                      <a:pt x="33" y="18"/>
                      <a:pt x="32" y="18"/>
                      <a:pt x="31" y="18"/>
                    </a:cubicBezTo>
                    <a:cubicBezTo>
                      <a:pt x="26" y="12"/>
                      <a:pt x="23" y="5"/>
                      <a:pt x="14" y="3"/>
                    </a:cubicBezTo>
                    <a:cubicBezTo>
                      <a:pt x="11" y="9"/>
                      <a:pt x="5" y="10"/>
                      <a:pt x="2" y="16"/>
                    </a:cubicBezTo>
                    <a:cubicBezTo>
                      <a:pt x="2" y="16"/>
                      <a:pt x="1" y="16"/>
                      <a:pt x="0" y="16"/>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28" name="Freeform 848"/>
              <p:cNvSpPr>
                <a:spLocks/>
              </p:cNvSpPr>
              <p:nvPr/>
            </p:nvSpPr>
            <p:spPr bwMode="auto">
              <a:xfrm>
                <a:off x="1336" y="2853"/>
                <a:ext cx="33" cy="31"/>
              </a:xfrm>
              <a:custGeom>
                <a:avLst/>
                <a:gdLst>
                  <a:gd name="T0" fmla="*/ 0 w 20"/>
                  <a:gd name="T1" fmla="*/ 74 h 20"/>
                  <a:gd name="T2" fmla="*/ 89 w 20"/>
                  <a:gd name="T3" fmla="*/ 0 h 20"/>
                  <a:gd name="T4" fmla="*/ 13 w 20"/>
                  <a:gd name="T5" fmla="*/ 74 h 20"/>
                  <a:gd name="T6" fmla="*/ 0 w 20"/>
                  <a:gd name="T7" fmla="*/ 74 h 20"/>
                  <a:gd name="T8" fmla="*/ 0 60000 65536"/>
                  <a:gd name="T9" fmla="*/ 0 60000 65536"/>
                  <a:gd name="T10" fmla="*/ 0 60000 65536"/>
                  <a:gd name="T11" fmla="*/ 0 60000 65536"/>
                  <a:gd name="T12" fmla="*/ 0 w 20"/>
                  <a:gd name="T13" fmla="*/ 0 h 20"/>
                  <a:gd name="T14" fmla="*/ 20 w 20"/>
                  <a:gd name="T15" fmla="*/ 20 h 20"/>
                </a:gdLst>
                <a:ahLst/>
                <a:cxnLst>
                  <a:cxn ang="T8">
                    <a:pos x="T0" y="T1"/>
                  </a:cxn>
                  <a:cxn ang="T9">
                    <a:pos x="T2" y="T3"/>
                  </a:cxn>
                  <a:cxn ang="T10">
                    <a:pos x="T4" y="T5"/>
                  </a:cxn>
                  <a:cxn ang="T11">
                    <a:pos x="T6" y="T7"/>
                  </a:cxn>
                </a:cxnLst>
                <a:rect l="T12" t="T13" r="T14" b="T15"/>
                <a:pathLst>
                  <a:path w="20" h="20">
                    <a:moveTo>
                      <a:pt x="0" y="20"/>
                    </a:moveTo>
                    <a:cubicBezTo>
                      <a:pt x="6" y="12"/>
                      <a:pt x="13" y="5"/>
                      <a:pt x="20" y="0"/>
                    </a:cubicBezTo>
                    <a:cubicBezTo>
                      <a:pt x="16" y="8"/>
                      <a:pt x="7" y="12"/>
                      <a:pt x="3" y="20"/>
                    </a:cubicBezTo>
                    <a:cubicBezTo>
                      <a:pt x="2" y="20"/>
                      <a:pt x="1" y="20"/>
                      <a:pt x="0" y="2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29" name="Freeform 849"/>
              <p:cNvSpPr>
                <a:spLocks/>
              </p:cNvSpPr>
              <p:nvPr/>
            </p:nvSpPr>
            <p:spPr bwMode="auto">
              <a:xfrm>
                <a:off x="1351" y="2918"/>
                <a:ext cx="45" cy="41"/>
              </a:xfrm>
              <a:custGeom>
                <a:avLst/>
                <a:gdLst>
                  <a:gd name="T0" fmla="*/ 0 w 27"/>
                  <a:gd name="T1" fmla="*/ 84 h 27"/>
                  <a:gd name="T2" fmla="*/ 117 w 27"/>
                  <a:gd name="T3" fmla="*/ 0 h 27"/>
                  <a:gd name="T4" fmla="*/ 125 w 27"/>
                  <a:gd name="T5" fmla="*/ 0 h 27"/>
                  <a:gd name="T6" fmla="*/ 0 w 27"/>
                  <a:gd name="T7" fmla="*/ 94 h 27"/>
                  <a:gd name="T8" fmla="*/ 0 w 27"/>
                  <a:gd name="T9" fmla="*/ 84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24"/>
                    </a:moveTo>
                    <a:cubicBezTo>
                      <a:pt x="9" y="17"/>
                      <a:pt x="18" y="9"/>
                      <a:pt x="25" y="0"/>
                    </a:cubicBezTo>
                    <a:cubicBezTo>
                      <a:pt x="26" y="0"/>
                      <a:pt x="26" y="0"/>
                      <a:pt x="27" y="0"/>
                    </a:cubicBezTo>
                    <a:cubicBezTo>
                      <a:pt x="19" y="10"/>
                      <a:pt x="10" y="19"/>
                      <a:pt x="0" y="27"/>
                    </a:cubicBezTo>
                    <a:cubicBezTo>
                      <a:pt x="0" y="26"/>
                      <a:pt x="0" y="25"/>
                      <a:pt x="0" y="24"/>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30" name="Freeform 850"/>
              <p:cNvSpPr>
                <a:spLocks/>
              </p:cNvSpPr>
              <p:nvPr/>
            </p:nvSpPr>
            <p:spPr bwMode="auto">
              <a:xfrm>
                <a:off x="1399" y="2785"/>
                <a:ext cx="42" cy="38"/>
              </a:xfrm>
              <a:custGeom>
                <a:avLst/>
                <a:gdLst>
                  <a:gd name="T0" fmla="*/ 0 w 25"/>
                  <a:gd name="T1" fmla="*/ 76 h 25"/>
                  <a:gd name="T2" fmla="*/ 111 w 25"/>
                  <a:gd name="T3" fmla="*/ 0 h 25"/>
                  <a:gd name="T4" fmla="*/ 119 w 25"/>
                  <a:gd name="T5" fmla="*/ 0 h 25"/>
                  <a:gd name="T6" fmla="*/ 0 w 25"/>
                  <a:gd name="T7" fmla="*/ 88 h 25"/>
                  <a:gd name="T8" fmla="*/ 0 w 25"/>
                  <a:gd name="T9" fmla="*/ 76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22"/>
                    </a:moveTo>
                    <a:cubicBezTo>
                      <a:pt x="9" y="16"/>
                      <a:pt x="16" y="8"/>
                      <a:pt x="23" y="0"/>
                    </a:cubicBezTo>
                    <a:cubicBezTo>
                      <a:pt x="23" y="0"/>
                      <a:pt x="24" y="0"/>
                      <a:pt x="25" y="0"/>
                    </a:cubicBezTo>
                    <a:cubicBezTo>
                      <a:pt x="18" y="9"/>
                      <a:pt x="9" y="17"/>
                      <a:pt x="0" y="25"/>
                    </a:cubicBezTo>
                    <a:cubicBezTo>
                      <a:pt x="0" y="24"/>
                      <a:pt x="0" y="23"/>
                      <a:pt x="0" y="22"/>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31" name="Freeform 851"/>
              <p:cNvSpPr>
                <a:spLocks/>
              </p:cNvSpPr>
              <p:nvPr/>
            </p:nvSpPr>
            <p:spPr bwMode="auto">
              <a:xfrm>
                <a:off x="1477" y="2754"/>
                <a:ext cx="26" cy="28"/>
              </a:xfrm>
              <a:custGeom>
                <a:avLst/>
                <a:gdLst>
                  <a:gd name="T0" fmla="*/ 0 w 16"/>
                  <a:gd name="T1" fmla="*/ 61 h 18"/>
                  <a:gd name="T2" fmla="*/ 68 w 16"/>
                  <a:gd name="T3" fmla="*/ 0 h 18"/>
                  <a:gd name="T4" fmla="*/ 0 w 16"/>
                  <a:gd name="T5" fmla="*/ 68 h 18"/>
                  <a:gd name="T6" fmla="*/ 0 w 16"/>
                  <a:gd name="T7" fmla="*/ 61 h 18"/>
                  <a:gd name="T8" fmla="*/ 0 60000 65536"/>
                  <a:gd name="T9" fmla="*/ 0 60000 65536"/>
                  <a:gd name="T10" fmla="*/ 0 60000 65536"/>
                  <a:gd name="T11" fmla="*/ 0 60000 65536"/>
                  <a:gd name="T12" fmla="*/ 0 w 16"/>
                  <a:gd name="T13" fmla="*/ 0 h 18"/>
                  <a:gd name="T14" fmla="*/ 16 w 16"/>
                  <a:gd name="T15" fmla="*/ 18 h 18"/>
                </a:gdLst>
                <a:ahLst/>
                <a:cxnLst>
                  <a:cxn ang="T8">
                    <a:pos x="T0" y="T1"/>
                  </a:cxn>
                  <a:cxn ang="T9">
                    <a:pos x="T2" y="T3"/>
                  </a:cxn>
                  <a:cxn ang="T10">
                    <a:pos x="T4" y="T5"/>
                  </a:cxn>
                  <a:cxn ang="T11">
                    <a:pos x="T6" y="T7"/>
                  </a:cxn>
                </a:cxnLst>
                <a:rect l="T12" t="T13" r="T14" b="T15"/>
                <a:pathLst>
                  <a:path w="16" h="18">
                    <a:moveTo>
                      <a:pt x="0" y="16"/>
                    </a:moveTo>
                    <a:cubicBezTo>
                      <a:pt x="7" y="12"/>
                      <a:pt x="11" y="5"/>
                      <a:pt x="16" y="0"/>
                    </a:cubicBezTo>
                    <a:cubicBezTo>
                      <a:pt x="14" y="9"/>
                      <a:pt x="6" y="13"/>
                      <a:pt x="0" y="18"/>
                    </a:cubicBezTo>
                    <a:cubicBezTo>
                      <a:pt x="0" y="17"/>
                      <a:pt x="0" y="16"/>
                      <a:pt x="0" y="16"/>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32" name="Freeform 852"/>
              <p:cNvSpPr>
                <a:spLocks/>
              </p:cNvSpPr>
              <p:nvPr/>
            </p:nvSpPr>
            <p:spPr bwMode="auto">
              <a:xfrm>
                <a:off x="1437" y="2772"/>
                <a:ext cx="40" cy="13"/>
              </a:xfrm>
              <a:custGeom>
                <a:avLst/>
                <a:gdLst>
                  <a:gd name="T0" fmla="*/ 0 w 24"/>
                  <a:gd name="T1" fmla="*/ 34 h 8"/>
                  <a:gd name="T2" fmla="*/ 112 w 24"/>
                  <a:gd name="T3" fmla="*/ 18 h 8"/>
                  <a:gd name="T4" fmla="*/ 112 w 24"/>
                  <a:gd name="T5" fmla="*/ 26 h 8"/>
                  <a:gd name="T6" fmla="*/ 8 w 24"/>
                  <a:gd name="T7" fmla="*/ 34 h 8"/>
                  <a:gd name="T8" fmla="*/ 0 w 24"/>
                  <a:gd name="T9" fmla="*/ 34 h 8"/>
                  <a:gd name="T10" fmla="*/ 0 60000 65536"/>
                  <a:gd name="T11" fmla="*/ 0 60000 65536"/>
                  <a:gd name="T12" fmla="*/ 0 60000 65536"/>
                  <a:gd name="T13" fmla="*/ 0 60000 65536"/>
                  <a:gd name="T14" fmla="*/ 0 60000 65536"/>
                  <a:gd name="T15" fmla="*/ 0 w 24"/>
                  <a:gd name="T16" fmla="*/ 0 h 8"/>
                  <a:gd name="T17" fmla="*/ 24 w 24"/>
                  <a:gd name="T18" fmla="*/ 8 h 8"/>
                </a:gdLst>
                <a:ahLst/>
                <a:cxnLst>
                  <a:cxn ang="T10">
                    <a:pos x="T0" y="T1"/>
                  </a:cxn>
                  <a:cxn ang="T11">
                    <a:pos x="T2" y="T3"/>
                  </a:cxn>
                  <a:cxn ang="T12">
                    <a:pos x="T4" y="T5"/>
                  </a:cxn>
                  <a:cxn ang="T13">
                    <a:pos x="T6" y="T7"/>
                  </a:cxn>
                  <a:cxn ang="T14">
                    <a:pos x="T8" y="T9"/>
                  </a:cxn>
                </a:cxnLst>
                <a:rect l="T15" t="T16" r="T17" b="T18"/>
                <a:pathLst>
                  <a:path w="24" h="8">
                    <a:moveTo>
                      <a:pt x="0" y="8"/>
                    </a:moveTo>
                    <a:cubicBezTo>
                      <a:pt x="1" y="0"/>
                      <a:pt x="16" y="5"/>
                      <a:pt x="24" y="4"/>
                    </a:cubicBezTo>
                    <a:cubicBezTo>
                      <a:pt x="24" y="4"/>
                      <a:pt x="24" y="5"/>
                      <a:pt x="24" y="6"/>
                    </a:cubicBezTo>
                    <a:cubicBezTo>
                      <a:pt x="17" y="6"/>
                      <a:pt x="6" y="4"/>
                      <a:pt x="2" y="8"/>
                    </a:cubicBezTo>
                    <a:cubicBezTo>
                      <a:pt x="1" y="8"/>
                      <a:pt x="0" y="8"/>
                      <a:pt x="0" y="8"/>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33" name="Freeform 853"/>
              <p:cNvSpPr>
                <a:spLocks/>
              </p:cNvSpPr>
              <p:nvPr/>
            </p:nvSpPr>
            <p:spPr bwMode="auto">
              <a:xfrm>
                <a:off x="1383" y="2818"/>
                <a:ext cx="16" cy="100"/>
              </a:xfrm>
              <a:custGeom>
                <a:avLst/>
                <a:gdLst>
                  <a:gd name="T0" fmla="*/ 26 w 10"/>
                  <a:gd name="T1" fmla="*/ 237 h 65"/>
                  <a:gd name="T2" fmla="*/ 42 w 10"/>
                  <a:gd name="T3" fmla="*/ 0 h 65"/>
                  <a:gd name="T4" fmla="*/ 42 w 10"/>
                  <a:gd name="T5" fmla="*/ 12 h 65"/>
                  <a:gd name="T6" fmla="*/ 34 w 10"/>
                  <a:gd name="T7" fmla="*/ 237 h 65"/>
                  <a:gd name="T8" fmla="*/ 26 w 10"/>
                  <a:gd name="T9" fmla="*/ 237 h 65"/>
                  <a:gd name="T10" fmla="*/ 0 60000 65536"/>
                  <a:gd name="T11" fmla="*/ 0 60000 65536"/>
                  <a:gd name="T12" fmla="*/ 0 60000 65536"/>
                  <a:gd name="T13" fmla="*/ 0 60000 65536"/>
                  <a:gd name="T14" fmla="*/ 0 60000 65536"/>
                  <a:gd name="T15" fmla="*/ 0 w 10"/>
                  <a:gd name="T16" fmla="*/ 0 h 65"/>
                  <a:gd name="T17" fmla="*/ 10 w 10"/>
                  <a:gd name="T18" fmla="*/ 65 h 65"/>
                </a:gdLst>
                <a:ahLst/>
                <a:cxnLst>
                  <a:cxn ang="T10">
                    <a:pos x="T0" y="T1"/>
                  </a:cxn>
                  <a:cxn ang="T11">
                    <a:pos x="T2" y="T3"/>
                  </a:cxn>
                  <a:cxn ang="T12">
                    <a:pos x="T4" y="T5"/>
                  </a:cxn>
                  <a:cxn ang="T13">
                    <a:pos x="T6" y="T7"/>
                  </a:cxn>
                  <a:cxn ang="T14">
                    <a:pos x="T8" y="T9"/>
                  </a:cxn>
                </a:cxnLst>
                <a:rect l="T15" t="T16" r="T17" b="T18"/>
                <a:pathLst>
                  <a:path w="10" h="65">
                    <a:moveTo>
                      <a:pt x="6" y="65"/>
                    </a:moveTo>
                    <a:cubicBezTo>
                      <a:pt x="8" y="45"/>
                      <a:pt x="0" y="13"/>
                      <a:pt x="10" y="0"/>
                    </a:cubicBezTo>
                    <a:cubicBezTo>
                      <a:pt x="10" y="1"/>
                      <a:pt x="10" y="2"/>
                      <a:pt x="10" y="3"/>
                    </a:cubicBezTo>
                    <a:cubicBezTo>
                      <a:pt x="5" y="19"/>
                      <a:pt x="9" y="45"/>
                      <a:pt x="8" y="65"/>
                    </a:cubicBezTo>
                    <a:cubicBezTo>
                      <a:pt x="7" y="65"/>
                      <a:pt x="7" y="65"/>
                      <a:pt x="6" y="65"/>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34" name="Freeform 854"/>
              <p:cNvSpPr>
                <a:spLocks/>
              </p:cNvSpPr>
              <p:nvPr/>
            </p:nvSpPr>
            <p:spPr bwMode="auto">
              <a:xfrm>
                <a:off x="1336" y="2884"/>
                <a:ext cx="15" cy="88"/>
              </a:xfrm>
              <a:custGeom>
                <a:avLst/>
                <a:gdLst>
                  <a:gd name="T0" fmla="*/ 13 w 9"/>
                  <a:gd name="T1" fmla="*/ 0 h 57"/>
                  <a:gd name="T2" fmla="*/ 22 w 9"/>
                  <a:gd name="T3" fmla="*/ 196 h 57"/>
                  <a:gd name="T4" fmla="*/ 42 w 9"/>
                  <a:gd name="T5" fmla="*/ 170 h 57"/>
                  <a:gd name="T6" fmla="*/ 42 w 9"/>
                  <a:gd name="T7" fmla="*/ 181 h 57"/>
                  <a:gd name="T8" fmla="*/ 0 w 9"/>
                  <a:gd name="T9" fmla="*/ 202 h 57"/>
                  <a:gd name="T10" fmla="*/ 0 w 9"/>
                  <a:gd name="T11" fmla="*/ 0 h 57"/>
                  <a:gd name="T12" fmla="*/ 13 w 9"/>
                  <a:gd name="T13" fmla="*/ 0 h 57"/>
                  <a:gd name="T14" fmla="*/ 0 60000 65536"/>
                  <a:gd name="T15" fmla="*/ 0 60000 65536"/>
                  <a:gd name="T16" fmla="*/ 0 60000 65536"/>
                  <a:gd name="T17" fmla="*/ 0 60000 65536"/>
                  <a:gd name="T18" fmla="*/ 0 60000 65536"/>
                  <a:gd name="T19" fmla="*/ 0 60000 65536"/>
                  <a:gd name="T20" fmla="*/ 0 60000 65536"/>
                  <a:gd name="T21" fmla="*/ 0 w 9"/>
                  <a:gd name="T22" fmla="*/ 0 h 57"/>
                  <a:gd name="T23" fmla="*/ 9 w 9"/>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57">
                    <a:moveTo>
                      <a:pt x="3" y="0"/>
                    </a:moveTo>
                    <a:cubicBezTo>
                      <a:pt x="4" y="17"/>
                      <a:pt x="0" y="40"/>
                      <a:pt x="5" y="53"/>
                    </a:cubicBezTo>
                    <a:cubicBezTo>
                      <a:pt x="5" y="49"/>
                      <a:pt x="7" y="47"/>
                      <a:pt x="9" y="46"/>
                    </a:cubicBezTo>
                    <a:cubicBezTo>
                      <a:pt x="9" y="47"/>
                      <a:pt x="9" y="48"/>
                      <a:pt x="9" y="49"/>
                    </a:cubicBezTo>
                    <a:cubicBezTo>
                      <a:pt x="7" y="52"/>
                      <a:pt x="8" y="57"/>
                      <a:pt x="0" y="55"/>
                    </a:cubicBezTo>
                    <a:cubicBezTo>
                      <a:pt x="0" y="37"/>
                      <a:pt x="0" y="18"/>
                      <a:pt x="0" y="0"/>
                    </a:cubicBezTo>
                    <a:cubicBezTo>
                      <a:pt x="1" y="0"/>
                      <a:pt x="2" y="0"/>
                      <a:pt x="3"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35" name="Freeform 855"/>
              <p:cNvSpPr>
                <a:spLocks/>
              </p:cNvSpPr>
              <p:nvPr/>
            </p:nvSpPr>
            <p:spPr bwMode="auto">
              <a:xfrm>
                <a:off x="1330" y="2736"/>
                <a:ext cx="69" cy="117"/>
              </a:xfrm>
              <a:custGeom>
                <a:avLst/>
                <a:gdLst>
                  <a:gd name="T0" fmla="*/ 8 w 42"/>
                  <a:gd name="T1" fmla="*/ 12 h 77"/>
                  <a:gd name="T2" fmla="*/ 18 w 42"/>
                  <a:gd name="T3" fmla="*/ 12 h 77"/>
                  <a:gd name="T4" fmla="*/ 118 w 42"/>
                  <a:gd name="T5" fmla="*/ 27 h 77"/>
                  <a:gd name="T6" fmla="*/ 105 w 42"/>
                  <a:gd name="T7" fmla="*/ 270 h 77"/>
                  <a:gd name="T8" fmla="*/ 8 w 42"/>
                  <a:gd name="T9" fmla="*/ 18 h 77"/>
                  <a:gd name="T10" fmla="*/ 8 w 42"/>
                  <a:gd name="T11" fmla="*/ 12 h 77"/>
                  <a:gd name="T12" fmla="*/ 0 60000 65536"/>
                  <a:gd name="T13" fmla="*/ 0 60000 65536"/>
                  <a:gd name="T14" fmla="*/ 0 60000 65536"/>
                  <a:gd name="T15" fmla="*/ 0 60000 65536"/>
                  <a:gd name="T16" fmla="*/ 0 60000 65536"/>
                  <a:gd name="T17" fmla="*/ 0 60000 65536"/>
                  <a:gd name="T18" fmla="*/ 0 w 42"/>
                  <a:gd name="T19" fmla="*/ 0 h 77"/>
                  <a:gd name="T20" fmla="*/ 42 w 42"/>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42" h="77">
                    <a:moveTo>
                      <a:pt x="2" y="3"/>
                    </a:moveTo>
                    <a:cubicBezTo>
                      <a:pt x="3" y="3"/>
                      <a:pt x="4" y="3"/>
                      <a:pt x="4" y="3"/>
                    </a:cubicBezTo>
                    <a:cubicBezTo>
                      <a:pt x="12" y="4"/>
                      <a:pt x="26" y="0"/>
                      <a:pt x="27" y="8"/>
                    </a:cubicBezTo>
                    <a:cubicBezTo>
                      <a:pt x="25" y="30"/>
                      <a:pt x="30" y="58"/>
                      <a:pt x="24" y="77"/>
                    </a:cubicBezTo>
                    <a:cubicBezTo>
                      <a:pt x="18" y="46"/>
                      <a:pt x="42" y="1"/>
                      <a:pt x="2" y="5"/>
                    </a:cubicBezTo>
                    <a:cubicBezTo>
                      <a:pt x="0" y="6"/>
                      <a:pt x="1" y="2"/>
                      <a:pt x="2" y="3"/>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36" name="Freeform 856"/>
              <p:cNvSpPr>
                <a:spLocks/>
              </p:cNvSpPr>
              <p:nvPr/>
            </p:nvSpPr>
            <p:spPr bwMode="auto">
              <a:xfrm>
                <a:off x="1404" y="2669"/>
                <a:ext cx="18" cy="24"/>
              </a:xfrm>
              <a:custGeom>
                <a:avLst/>
                <a:gdLst>
                  <a:gd name="T0" fmla="*/ 0 w 11"/>
                  <a:gd name="T1" fmla="*/ 54 h 16"/>
                  <a:gd name="T2" fmla="*/ 0 w 11"/>
                  <a:gd name="T3" fmla="*/ 0 h 16"/>
                  <a:gd name="T4" fmla="*/ 47 w 11"/>
                  <a:gd name="T5" fmla="*/ 0 h 16"/>
                  <a:gd name="T6" fmla="*/ 47 w 11"/>
                  <a:gd name="T7" fmla="*/ 6 h 16"/>
                  <a:gd name="T8" fmla="*/ 8 w 11"/>
                  <a:gd name="T9" fmla="*/ 6 h 16"/>
                  <a:gd name="T10" fmla="*/ 8 w 11"/>
                  <a:gd name="T11" fmla="*/ 54 h 16"/>
                  <a:gd name="T12" fmla="*/ 0 w 11"/>
                  <a:gd name="T13" fmla="*/ 54 h 16"/>
                  <a:gd name="T14" fmla="*/ 0 60000 65536"/>
                  <a:gd name="T15" fmla="*/ 0 60000 65536"/>
                  <a:gd name="T16" fmla="*/ 0 60000 65536"/>
                  <a:gd name="T17" fmla="*/ 0 60000 65536"/>
                  <a:gd name="T18" fmla="*/ 0 60000 65536"/>
                  <a:gd name="T19" fmla="*/ 0 60000 65536"/>
                  <a:gd name="T20" fmla="*/ 0 60000 65536"/>
                  <a:gd name="T21" fmla="*/ 0 w 11"/>
                  <a:gd name="T22" fmla="*/ 0 h 16"/>
                  <a:gd name="T23" fmla="*/ 11 w 11"/>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6">
                    <a:moveTo>
                      <a:pt x="0" y="16"/>
                    </a:moveTo>
                    <a:cubicBezTo>
                      <a:pt x="0" y="11"/>
                      <a:pt x="0" y="5"/>
                      <a:pt x="0" y="0"/>
                    </a:cubicBezTo>
                    <a:cubicBezTo>
                      <a:pt x="3" y="0"/>
                      <a:pt x="7" y="0"/>
                      <a:pt x="11" y="0"/>
                    </a:cubicBezTo>
                    <a:cubicBezTo>
                      <a:pt x="11" y="1"/>
                      <a:pt x="11" y="2"/>
                      <a:pt x="11" y="2"/>
                    </a:cubicBezTo>
                    <a:cubicBezTo>
                      <a:pt x="8" y="2"/>
                      <a:pt x="5" y="2"/>
                      <a:pt x="2" y="2"/>
                    </a:cubicBezTo>
                    <a:cubicBezTo>
                      <a:pt x="2" y="7"/>
                      <a:pt x="2" y="11"/>
                      <a:pt x="2" y="16"/>
                    </a:cubicBezTo>
                    <a:cubicBezTo>
                      <a:pt x="1" y="16"/>
                      <a:pt x="0" y="16"/>
                      <a:pt x="0" y="16"/>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37" name="Freeform 858"/>
              <p:cNvSpPr>
                <a:spLocks/>
              </p:cNvSpPr>
              <p:nvPr/>
            </p:nvSpPr>
            <p:spPr bwMode="auto">
              <a:xfrm>
                <a:off x="1603" y="2862"/>
                <a:ext cx="62" cy="59"/>
              </a:xfrm>
              <a:custGeom>
                <a:avLst/>
                <a:gdLst>
                  <a:gd name="T0" fmla="*/ 0 w 38"/>
                  <a:gd name="T1" fmla="*/ 135 h 38"/>
                  <a:gd name="T2" fmla="*/ 157 w 38"/>
                  <a:gd name="T3" fmla="*/ 0 h 38"/>
                  <a:gd name="T4" fmla="*/ 165 w 38"/>
                  <a:gd name="T5" fmla="*/ 0 h 38"/>
                  <a:gd name="T6" fmla="*/ 0 w 38"/>
                  <a:gd name="T7" fmla="*/ 143 h 38"/>
                  <a:gd name="T8" fmla="*/ 0 w 38"/>
                  <a:gd name="T9" fmla="*/ 135 h 38"/>
                  <a:gd name="T10" fmla="*/ 0 60000 65536"/>
                  <a:gd name="T11" fmla="*/ 0 60000 65536"/>
                  <a:gd name="T12" fmla="*/ 0 60000 65536"/>
                  <a:gd name="T13" fmla="*/ 0 60000 65536"/>
                  <a:gd name="T14" fmla="*/ 0 60000 65536"/>
                  <a:gd name="T15" fmla="*/ 0 w 38"/>
                  <a:gd name="T16" fmla="*/ 0 h 38"/>
                  <a:gd name="T17" fmla="*/ 38 w 38"/>
                  <a:gd name="T18" fmla="*/ 38 h 38"/>
                </a:gdLst>
                <a:ahLst/>
                <a:cxnLst>
                  <a:cxn ang="T10">
                    <a:pos x="T0" y="T1"/>
                  </a:cxn>
                  <a:cxn ang="T11">
                    <a:pos x="T2" y="T3"/>
                  </a:cxn>
                  <a:cxn ang="T12">
                    <a:pos x="T4" y="T5"/>
                  </a:cxn>
                  <a:cxn ang="T13">
                    <a:pos x="T6" y="T7"/>
                  </a:cxn>
                  <a:cxn ang="T14">
                    <a:pos x="T8" y="T9"/>
                  </a:cxn>
                </a:cxnLst>
                <a:rect l="T15" t="T16" r="T17" b="T18"/>
                <a:pathLst>
                  <a:path w="38" h="38">
                    <a:moveTo>
                      <a:pt x="0" y="36"/>
                    </a:moveTo>
                    <a:cubicBezTo>
                      <a:pt x="13" y="25"/>
                      <a:pt x="25" y="13"/>
                      <a:pt x="36" y="0"/>
                    </a:cubicBezTo>
                    <a:cubicBezTo>
                      <a:pt x="36" y="0"/>
                      <a:pt x="37" y="0"/>
                      <a:pt x="38" y="0"/>
                    </a:cubicBezTo>
                    <a:cubicBezTo>
                      <a:pt x="26" y="14"/>
                      <a:pt x="13" y="26"/>
                      <a:pt x="0" y="38"/>
                    </a:cubicBezTo>
                    <a:cubicBezTo>
                      <a:pt x="0" y="37"/>
                      <a:pt x="0" y="37"/>
                      <a:pt x="0" y="36"/>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38" name="Freeform 861"/>
              <p:cNvSpPr>
                <a:spLocks/>
              </p:cNvSpPr>
              <p:nvPr/>
            </p:nvSpPr>
            <p:spPr bwMode="auto">
              <a:xfrm>
                <a:off x="1538" y="2785"/>
                <a:ext cx="65" cy="151"/>
              </a:xfrm>
              <a:custGeom>
                <a:avLst/>
                <a:gdLst>
                  <a:gd name="T0" fmla="*/ 88 w 39"/>
                  <a:gd name="T1" fmla="*/ 0 h 99"/>
                  <a:gd name="T2" fmla="*/ 180 w 39"/>
                  <a:gd name="T3" fmla="*/ 310 h 99"/>
                  <a:gd name="T4" fmla="*/ 180 w 39"/>
                  <a:gd name="T5" fmla="*/ 316 h 99"/>
                  <a:gd name="T6" fmla="*/ 78 w 39"/>
                  <a:gd name="T7" fmla="*/ 316 h 99"/>
                  <a:gd name="T8" fmla="*/ 88 w 39"/>
                  <a:gd name="T9" fmla="*/ 0 h 99"/>
                  <a:gd name="T10" fmla="*/ 0 60000 65536"/>
                  <a:gd name="T11" fmla="*/ 0 60000 65536"/>
                  <a:gd name="T12" fmla="*/ 0 60000 65536"/>
                  <a:gd name="T13" fmla="*/ 0 60000 65536"/>
                  <a:gd name="T14" fmla="*/ 0 60000 65536"/>
                  <a:gd name="T15" fmla="*/ 0 w 39"/>
                  <a:gd name="T16" fmla="*/ 0 h 99"/>
                  <a:gd name="T17" fmla="*/ 39 w 39"/>
                  <a:gd name="T18" fmla="*/ 99 h 99"/>
                </a:gdLst>
                <a:ahLst/>
                <a:cxnLst>
                  <a:cxn ang="T10">
                    <a:pos x="T0" y="T1"/>
                  </a:cxn>
                  <a:cxn ang="T11">
                    <a:pos x="T2" y="T3"/>
                  </a:cxn>
                  <a:cxn ang="T12">
                    <a:pos x="T4" y="T5"/>
                  </a:cxn>
                  <a:cxn ang="T13">
                    <a:pos x="T6" y="T7"/>
                  </a:cxn>
                  <a:cxn ang="T14">
                    <a:pos x="T8" y="T9"/>
                  </a:cxn>
                </a:cxnLst>
                <a:rect l="T15" t="T16" r="T17" b="T18"/>
                <a:pathLst>
                  <a:path w="39" h="99">
                    <a:moveTo>
                      <a:pt x="19" y="0"/>
                    </a:moveTo>
                    <a:cubicBezTo>
                      <a:pt x="27" y="23"/>
                      <a:pt x="0" y="99"/>
                      <a:pt x="39" y="87"/>
                    </a:cubicBezTo>
                    <a:cubicBezTo>
                      <a:pt x="39" y="88"/>
                      <a:pt x="39" y="88"/>
                      <a:pt x="39" y="89"/>
                    </a:cubicBezTo>
                    <a:cubicBezTo>
                      <a:pt x="31" y="89"/>
                      <a:pt x="24" y="89"/>
                      <a:pt x="17" y="89"/>
                    </a:cubicBezTo>
                    <a:cubicBezTo>
                      <a:pt x="18" y="60"/>
                      <a:pt x="14" y="25"/>
                      <a:pt x="19"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39" name="Freeform 868"/>
              <p:cNvSpPr>
                <a:spLocks/>
              </p:cNvSpPr>
              <p:nvPr/>
            </p:nvSpPr>
            <p:spPr bwMode="auto">
              <a:xfrm>
                <a:off x="1229" y="2751"/>
                <a:ext cx="79" cy="125"/>
              </a:xfrm>
              <a:custGeom>
                <a:avLst/>
                <a:gdLst>
                  <a:gd name="T0" fmla="*/ 151 w 48"/>
                  <a:gd name="T1" fmla="*/ 8 h 82"/>
                  <a:gd name="T2" fmla="*/ 13 w 48"/>
                  <a:gd name="T3" fmla="*/ 123 h 82"/>
                  <a:gd name="T4" fmla="*/ 214 w 48"/>
                  <a:gd name="T5" fmla="*/ 284 h 82"/>
                  <a:gd name="T6" fmla="*/ 214 w 48"/>
                  <a:gd name="T7" fmla="*/ 291 h 82"/>
                  <a:gd name="T8" fmla="*/ 5 w 48"/>
                  <a:gd name="T9" fmla="*/ 123 h 82"/>
                  <a:gd name="T10" fmla="*/ 151 w 48"/>
                  <a:gd name="T11" fmla="*/ 0 h 82"/>
                  <a:gd name="T12" fmla="*/ 151 w 48"/>
                  <a:gd name="T13" fmla="*/ 8 h 82"/>
                  <a:gd name="T14" fmla="*/ 0 60000 65536"/>
                  <a:gd name="T15" fmla="*/ 0 60000 65536"/>
                  <a:gd name="T16" fmla="*/ 0 60000 65536"/>
                  <a:gd name="T17" fmla="*/ 0 60000 65536"/>
                  <a:gd name="T18" fmla="*/ 0 60000 65536"/>
                  <a:gd name="T19" fmla="*/ 0 60000 65536"/>
                  <a:gd name="T20" fmla="*/ 0 60000 65536"/>
                  <a:gd name="T21" fmla="*/ 0 w 48"/>
                  <a:gd name="T22" fmla="*/ 0 h 82"/>
                  <a:gd name="T23" fmla="*/ 48 w 48"/>
                  <a:gd name="T24" fmla="*/ 82 h 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82">
                    <a:moveTo>
                      <a:pt x="34" y="2"/>
                    </a:moveTo>
                    <a:cubicBezTo>
                      <a:pt x="23" y="13"/>
                      <a:pt x="10" y="21"/>
                      <a:pt x="3" y="35"/>
                    </a:cubicBezTo>
                    <a:cubicBezTo>
                      <a:pt x="17" y="51"/>
                      <a:pt x="32" y="66"/>
                      <a:pt x="48" y="80"/>
                    </a:cubicBezTo>
                    <a:cubicBezTo>
                      <a:pt x="48" y="81"/>
                      <a:pt x="48" y="81"/>
                      <a:pt x="48" y="82"/>
                    </a:cubicBezTo>
                    <a:cubicBezTo>
                      <a:pt x="39" y="65"/>
                      <a:pt x="1" y="52"/>
                      <a:pt x="1" y="35"/>
                    </a:cubicBezTo>
                    <a:cubicBezTo>
                      <a:pt x="0" y="21"/>
                      <a:pt x="26" y="13"/>
                      <a:pt x="34" y="0"/>
                    </a:cubicBezTo>
                    <a:cubicBezTo>
                      <a:pt x="34" y="0"/>
                      <a:pt x="34" y="1"/>
                      <a:pt x="34" y="2"/>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40" name="Freeform 869"/>
              <p:cNvSpPr>
                <a:spLocks/>
              </p:cNvSpPr>
              <p:nvPr/>
            </p:nvSpPr>
            <p:spPr bwMode="auto">
              <a:xfrm>
                <a:off x="1330" y="2846"/>
                <a:ext cx="30" cy="30"/>
              </a:xfrm>
              <a:custGeom>
                <a:avLst/>
                <a:gdLst>
                  <a:gd name="T0" fmla="*/ 0 w 18"/>
                  <a:gd name="T1" fmla="*/ 60 h 20"/>
                  <a:gd name="T2" fmla="*/ 83 w 18"/>
                  <a:gd name="T3" fmla="*/ 0 h 20"/>
                  <a:gd name="T4" fmla="*/ 0 w 18"/>
                  <a:gd name="T5" fmla="*/ 67 h 20"/>
                  <a:gd name="T6" fmla="*/ 0 w 18"/>
                  <a:gd name="T7" fmla="*/ 60 h 20"/>
                  <a:gd name="T8" fmla="*/ 0 60000 65536"/>
                  <a:gd name="T9" fmla="*/ 0 60000 65536"/>
                  <a:gd name="T10" fmla="*/ 0 60000 65536"/>
                  <a:gd name="T11" fmla="*/ 0 60000 65536"/>
                  <a:gd name="T12" fmla="*/ 0 w 18"/>
                  <a:gd name="T13" fmla="*/ 0 h 20"/>
                  <a:gd name="T14" fmla="*/ 18 w 18"/>
                  <a:gd name="T15" fmla="*/ 20 h 20"/>
                </a:gdLst>
                <a:ahLst/>
                <a:cxnLst>
                  <a:cxn ang="T8">
                    <a:pos x="T0" y="T1"/>
                  </a:cxn>
                  <a:cxn ang="T9">
                    <a:pos x="T2" y="T3"/>
                  </a:cxn>
                  <a:cxn ang="T10">
                    <a:pos x="T4" y="T5"/>
                  </a:cxn>
                  <a:cxn ang="T11">
                    <a:pos x="T6" y="T7"/>
                  </a:cxn>
                </a:cxnLst>
                <a:rect l="T12" t="T13" r="T14" b="T15"/>
                <a:pathLst>
                  <a:path w="18" h="20">
                    <a:moveTo>
                      <a:pt x="0" y="18"/>
                    </a:moveTo>
                    <a:cubicBezTo>
                      <a:pt x="7" y="13"/>
                      <a:pt x="12" y="6"/>
                      <a:pt x="18" y="0"/>
                    </a:cubicBezTo>
                    <a:cubicBezTo>
                      <a:pt x="15" y="10"/>
                      <a:pt x="7" y="14"/>
                      <a:pt x="0" y="20"/>
                    </a:cubicBezTo>
                    <a:cubicBezTo>
                      <a:pt x="0" y="19"/>
                      <a:pt x="0" y="19"/>
                      <a:pt x="0" y="18"/>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41" name="Freeform 870"/>
              <p:cNvSpPr>
                <a:spLocks/>
              </p:cNvSpPr>
              <p:nvPr/>
            </p:nvSpPr>
            <p:spPr bwMode="auto">
              <a:xfrm>
                <a:off x="1285" y="2751"/>
                <a:ext cx="83" cy="95"/>
              </a:xfrm>
              <a:custGeom>
                <a:avLst/>
                <a:gdLst>
                  <a:gd name="T0" fmla="*/ 0 w 50"/>
                  <a:gd name="T1" fmla="*/ 8 h 62"/>
                  <a:gd name="T2" fmla="*/ 0 w 50"/>
                  <a:gd name="T3" fmla="*/ 0 h 62"/>
                  <a:gd name="T4" fmla="*/ 214 w 50"/>
                  <a:gd name="T5" fmla="*/ 0 h 62"/>
                  <a:gd name="T6" fmla="*/ 207 w 50"/>
                  <a:gd name="T7" fmla="*/ 224 h 62"/>
                  <a:gd name="T8" fmla="*/ 207 w 50"/>
                  <a:gd name="T9" fmla="*/ 8 h 62"/>
                  <a:gd name="T10" fmla="*/ 0 w 50"/>
                  <a:gd name="T11" fmla="*/ 8 h 62"/>
                  <a:gd name="T12" fmla="*/ 0 60000 65536"/>
                  <a:gd name="T13" fmla="*/ 0 60000 65536"/>
                  <a:gd name="T14" fmla="*/ 0 60000 65536"/>
                  <a:gd name="T15" fmla="*/ 0 60000 65536"/>
                  <a:gd name="T16" fmla="*/ 0 60000 65536"/>
                  <a:gd name="T17" fmla="*/ 0 60000 65536"/>
                  <a:gd name="T18" fmla="*/ 0 w 50"/>
                  <a:gd name="T19" fmla="*/ 0 h 62"/>
                  <a:gd name="T20" fmla="*/ 50 w 50"/>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50" h="62">
                    <a:moveTo>
                      <a:pt x="0" y="2"/>
                    </a:moveTo>
                    <a:cubicBezTo>
                      <a:pt x="0" y="1"/>
                      <a:pt x="0" y="0"/>
                      <a:pt x="0" y="0"/>
                    </a:cubicBezTo>
                    <a:cubicBezTo>
                      <a:pt x="16" y="0"/>
                      <a:pt x="31" y="0"/>
                      <a:pt x="47" y="0"/>
                    </a:cubicBezTo>
                    <a:cubicBezTo>
                      <a:pt x="46" y="20"/>
                      <a:pt x="50" y="46"/>
                      <a:pt x="45" y="62"/>
                    </a:cubicBezTo>
                    <a:cubicBezTo>
                      <a:pt x="45" y="42"/>
                      <a:pt x="45" y="22"/>
                      <a:pt x="45" y="2"/>
                    </a:cubicBezTo>
                    <a:cubicBezTo>
                      <a:pt x="30" y="2"/>
                      <a:pt x="15" y="2"/>
                      <a:pt x="0" y="2"/>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42" name="Freeform 875"/>
              <p:cNvSpPr>
                <a:spLocks/>
              </p:cNvSpPr>
              <p:nvPr/>
            </p:nvSpPr>
            <p:spPr bwMode="auto">
              <a:xfrm>
                <a:off x="1116" y="2785"/>
                <a:ext cx="15" cy="13"/>
              </a:xfrm>
              <a:custGeom>
                <a:avLst/>
                <a:gdLst>
                  <a:gd name="T0" fmla="*/ 0 w 9"/>
                  <a:gd name="T1" fmla="*/ 0 h 9"/>
                  <a:gd name="T2" fmla="*/ 42 w 9"/>
                  <a:gd name="T3" fmla="*/ 27 h 9"/>
                  <a:gd name="T4" fmla="*/ 0 w 9"/>
                  <a:gd name="T5" fmla="*/ 6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cubicBezTo>
                      <a:pt x="4" y="2"/>
                      <a:pt x="7" y="5"/>
                      <a:pt x="9" y="9"/>
                    </a:cubicBezTo>
                    <a:cubicBezTo>
                      <a:pt x="4" y="8"/>
                      <a:pt x="4" y="3"/>
                      <a:pt x="0" y="2"/>
                    </a:cubicBezTo>
                    <a:cubicBezTo>
                      <a:pt x="0" y="2"/>
                      <a:pt x="0" y="1"/>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43" name="Freeform 879"/>
              <p:cNvSpPr>
                <a:spLocks/>
              </p:cNvSpPr>
              <p:nvPr/>
            </p:nvSpPr>
            <p:spPr bwMode="auto">
              <a:xfrm>
                <a:off x="1189" y="2788"/>
                <a:ext cx="18" cy="16"/>
              </a:xfrm>
              <a:custGeom>
                <a:avLst/>
                <a:gdLst>
                  <a:gd name="T0" fmla="*/ 8 w 11"/>
                  <a:gd name="T1" fmla="*/ 33 h 11"/>
                  <a:gd name="T2" fmla="*/ 0 w 11"/>
                  <a:gd name="T3" fmla="*/ 6 h 11"/>
                  <a:gd name="T4" fmla="*/ 0 w 11"/>
                  <a:gd name="T5" fmla="*/ 0 h 11"/>
                  <a:gd name="T6" fmla="*/ 41 w 11"/>
                  <a:gd name="T7" fmla="*/ 0 h 11"/>
                  <a:gd name="T8" fmla="*/ 8 w 11"/>
                  <a:gd name="T9" fmla="*/ 33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2" y="11"/>
                    </a:moveTo>
                    <a:cubicBezTo>
                      <a:pt x="5" y="8"/>
                      <a:pt x="11" y="1"/>
                      <a:pt x="0" y="2"/>
                    </a:cubicBezTo>
                    <a:cubicBezTo>
                      <a:pt x="0" y="2"/>
                      <a:pt x="0" y="1"/>
                      <a:pt x="0" y="0"/>
                    </a:cubicBezTo>
                    <a:cubicBezTo>
                      <a:pt x="3" y="0"/>
                      <a:pt x="6" y="0"/>
                      <a:pt x="9" y="0"/>
                    </a:cubicBezTo>
                    <a:cubicBezTo>
                      <a:pt x="10" y="7"/>
                      <a:pt x="6" y="9"/>
                      <a:pt x="2" y="11"/>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44" name="Freeform 880"/>
              <p:cNvSpPr>
                <a:spLocks/>
              </p:cNvSpPr>
              <p:nvPr/>
            </p:nvSpPr>
            <p:spPr bwMode="auto">
              <a:xfrm>
                <a:off x="1178" y="2788"/>
                <a:ext cx="15" cy="16"/>
              </a:xfrm>
              <a:custGeom>
                <a:avLst/>
                <a:gdLst>
                  <a:gd name="T0" fmla="*/ 33 w 9"/>
                  <a:gd name="T1" fmla="*/ 6 h 11"/>
                  <a:gd name="T2" fmla="*/ 33 w 9"/>
                  <a:gd name="T3" fmla="*/ 33 h 11"/>
                  <a:gd name="T4" fmla="*/ 33 w 9"/>
                  <a:gd name="T5" fmla="*/ 0 h 11"/>
                  <a:gd name="T6" fmla="*/ 33 w 9"/>
                  <a:gd name="T7" fmla="*/ 6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7" y="2"/>
                    </a:moveTo>
                    <a:cubicBezTo>
                      <a:pt x="1" y="4"/>
                      <a:pt x="9" y="7"/>
                      <a:pt x="7" y="11"/>
                    </a:cubicBezTo>
                    <a:cubicBezTo>
                      <a:pt x="0" y="9"/>
                      <a:pt x="0" y="3"/>
                      <a:pt x="7" y="0"/>
                    </a:cubicBezTo>
                    <a:cubicBezTo>
                      <a:pt x="7" y="1"/>
                      <a:pt x="7" y="2"/>
                      <a:pt x="7" y="2"/>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45" name="Freeform 881"/>
              <p:cNvSpPr>
                <a:spLocks/>
              </p:cNvSpPr>
              <p:nvPr/>
            </p:nvSpPr>
            <p:spPr bwMode="auto">
              <a:xfrm>
                <a:off x="1123" y="2921"/>
                <a:ext cx="27" cy="25"/>
              </a:xfrm>
              <a:custGeom>
                <a:avLst/>
                <a:gdLst>
                  <a:gd name="T0" fmla="*/ 0 w 16"/>
                  <a:gd name="T1" fmla="*/ 0 h 16"/>
                  <a:gd name="T2" fmla="*/ 8 w 16"/>
                  <a:gd name="T3" fmla="*/ 0 h 16"/>
                  <a:gd name="T4" fmla="*/ 78 w 16"/>
                  <a:gd name="T5" fmla="*/ 53 h 16"/>
                  <a:gd name="T6" fmla="*/ 78 w 16"/>
                  <a:gd name="T7" fmla="*/ 61 h 16"/>
                  <a:gd name="T8" fmla="*/ 0 w 16"/>
                  <a:gd name="T9" fmla="*/ 0 h 16"/>
                  <a:gd name="T10" fmla="*/ 0 60000 65536"/>
                  <a:gd name="T11" fmla="*/ 0 60000 65536"/>
                  <a:gd name="T12" fmla="*/ 0 60000 65536"/>
                  <a:gd name="T13" fmla="*/ 0 60000 65536"/>
                  <a:gd name="T14" fmla="*/ 0 60000 65536"/>
                  <a:gd name="T15" fmla="*/ 0 w 16"/>
                  <a:gd name="T16" fmla="*/ 0 h 16"/>
                  <a:gd name="T17" fmla="*/ 16 w 16"/>
                  <a:gd name="T18" fmla="*/ 16 h 16"/>
                </a:gdLst>
                <a:ahLst/>
                <a:cxnLst>
                  <a:cxn ang="T10">
                    <a:pos x="T0" y="T1"/>
                  </a:cxn>
                  <a:cxn ang="T11">
                    <a:pos x="T2" y="T3"/>
                  </a:cxn>
                  <a:cxn ang="T12">
                    <a:pos x="T4" y="T5"/>
                  </a:cxn>
                  <a:cxn ang="T13">
                    <a:pos x="T6" y="T7"/>
                  </a:cxn>
                  <a:cxn ang="T14">
                    <a:pos x="T8" y="T9"/>
                  </a:cxn>
                </a:cxnLst>
                <a:rect l="T15" t="T16" r="T17" b="T18"/>
                <a:pathLst>
                  <a:path w="16" h="16">
                    <a:moveTo>
                      <a:pt x="0" y="0"/>
                    </a:moveTo>
                    <a:cubicBezTo>
                      <a:pt x="1" y="0"/>
                      <a:pt x="2" y="0"/>
                      <a:pt x="2" y="0"/>
                    </a:cubicBezTo>
                    <a:cubicBezTo>
                      <a:pt x="6" y="6"/>
                      <a:pt x="10" y="10"/>
                      <a:pt x="16" y="14"/>
                    </a:cubicBezTo>
                    <a:cubicBezTo>
                      <a:pt x="16" y="14"/>
                      <a:pt x="16" y="15"/>
                      <a:pt x="16" y="16"/>
                    </a:cubicBezTo>
                    <a:cubicBezTo>
                      <a:pt x="10" y="12"/>
                      <a:pt x="4" y="6"/>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46" name="Freeform 882"/>
              <p:cNvSpPr>
                <a:spLocks/>
              </p:cNvSpPr>
              <p:nvPr/>
            </p:nvSpPr>
            <p:spPr bwMode="auto">
              <a:xfrm>
                <a:off x="1148" y="2943"/>
                <a:ext cx="74" cy="25"/>
              </a:xfrm>
              <a:custGeom>
                <a:avLst/>
                <a:gdLst>
                  <a:gd name="T0" fmla="*/ 5 w 45"/>
                  <a:gd name="T1" fmla="*/ 0 h 17"/>
                  <a:gd name="T2" fmla="*/ 21 w 45"/>
                  <a:gd name="T3" fmla="*/ 41 h 17"/>
                  <a:gd name="T4" fmla="*/ 201 w 45"/>
                  <a:gd name="T5" fmla="*/ 13 h 17"/>
                  <a:gd name="T6" fmla="*/ 201 w 45"/>
                  <a:gd name="T7" fmla="*/ 19 h 17"/>
                  <a:gd name="T8" fmla="*/ 21 w 45"/>
                  <a:gd name="T9" fmla="*/ 54 h 17"/>
                  <a:gd name="T10" fmla="*/ 5 w 45"/>
                  <a:gd name="T11" fmla="*/ 6 h 17"/>
                  <a:gd name="T12" fmla="*/ 5 w 45"/>
                  <a:gd name="T13" fmla="*/ 0 h 17"/>
                  <a:gd name="T14" fmla="*/ 0 60000 65536"/>
                  <a:gd name="T15" fmla="*/ 0 60000 65536"/>
                  <a:gd name="T16" fmla="*/ 0 60000 65536"/>
                  <a:gd name="T17" fmla="*/ 0 60000 65536"/>
                  <a:gd name="T18" fmla="*/ 0 60000 65536"/>
                  <a:gd name="T19" fmla="*/ 0 60000 65536"/>
                  <a:gd name="T20" fmla="*/ 0 60000 65536"/>
                  <a:gd name="T21" fmla="*/ 0 w 45"/>
                  <a:gd name="T22" fmla="*/ 0 h 17"/>
                  <a:gd name="T23" fmla="*/ 45 w 45"/>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17">
                    <a:moveTo>
                      <a:pt x="1" y="0"/>
                    </a:moveTo>
                    <a:cubicBezTo>
                      <a:pt x="6" y="0"/>
                      <a:pt x="5" y="7"/>
                      <a:pt x="5" y="13"/>
                    </a:cubicBezTo>
                    <a:cubicBezTo>
                      <a:pt x="9" y="1"/>
                      <a:pt x="29" y="4"/>
                      <a:pt x="45" y="4"/>
                    </a:cubicBezTo>
                    <a:cubicBezTo>
                      <a:pt x="45" y="5"/>
                      <a:pt x="45" y="6"/>
                      <a:pt x="45" y="6"/>
                    </a:cubicBezTo>
                    <a:cubicBezTo>
                      <a:pt x="28" y="6"/>
                      <a:pt x="9" y="4"/>
                      <a:pt x="5" y="17"/>
                    </a:cubicBezTo>
                    <a:cubicBezTo>
                      <a:pt x="0" y="16"/>
                      <a:pt x="6" y="4"/>
                      <a:pt x="1" y="2"/>
                    </a:cubicBezTo>
                    <a:cubicBezTo>
                      <a:pt x="1" y="1"/>
                      <a:pt x="1" y="0"/>
                      <a:pt x="1"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47" name="Freeform 883"/>
              <p:cNvSpPr>
                <a:spLocks/>
              </p:cNvSpPr>
              <p:nvPr/>
            </p:nvSpPr>
            <p:spPr bwMode="auto">
              <a:xfrm>
                <a:off x="1222" y="2884"/>
                <a:ext cx="75" cy="68"/>
              </a:xfrm>
              <a:custGeom>
                <a:avLst/>
                <a:gdLst>
                  <a:gd name="T0" fmla="*/ 0 w 45"/>
                  <a:gd name="T1" fmla="*/ 155 h 44"/>
                  <a:gd name="T2" fmla="*/ 208 w 45"/>
                  <a:gd name="T3" fmla="*/ 0 h 44"/>
                  <a:gd name="T4" fmla="*/ 0 w 45"/>
                  <a:gd name="T5" fmla="*/ 162 h 44"/>
                  <a:gd name="T6" fmla="*/ 0 w 45"/>
                  <a:gd name="T7" fmla="*/ 155 h 44"/>
                  <a:gd name="T8" fmla="*/ 0 60000 65536"/>
                  <a:gd name="T9" fmla="*/ 0 60000 65536"/>
                  <a:gd name="T10" fmla="*/ 0 60000 65536"/>
                  <a:gd name="T11" fmla="*/ 0 60000 65536"/>
                  <a:gd name="T12" fmla="*/ 0 w 45"/>
                  <a:gd name="T13" fmla="*/ 0 h 44"/>
                  <a:gd name="T14" fmla="*/ 45 w 45"/>
                  <a:gd name="T15" fmla="*/ 44 h 44"/>
                </a:gdLst>
                <a:ahLst/>
                <a:cxnLst>
                  <a:cxn ang="T8">
                    <a:pos x="T0" y="T1"/>
                  </a:cxn>
                  <a:cxn ang="T9">
                    <a:pos x="T2" y="T3"/>
                  </a:cxn>
                  <a:cxn ang="T10">
                    <a:pos x="T4" y="T5"/>
                  </a:cxn>
                  <a:cxn ang="T11">
                    <a:pos x="T6" y="T7"/>
                  </a:cxn>
                </a:cxnLst>
                <a:rect l="T12" t="T13" r="T14" b="T15"/>
                <a:pathLst>
                  <a:path w="45" h="44">
                    <a:moveTo>
                      <a:pt x="0" y="42"/>
                    </a:moveTo>
                    <a:cubicBezTo>
                      <a:pt x="16" y="29"/>
                      <a:pt x="29" y="12"/>
                      <a:pt x="45" y="0"/>
                    </a:cubicBezTo>
                    <a:cubicBezTo>
                      <a:pt x="31" y="15"/>
                      <a:pt x="16" y="30"/>
                      <a:pt x="0" y="44"/>
                    </a:cubicBezTo>
                    <a:cubicBezTo>
                      <a:pt x="0" y="44"/>
                      <a:pt x="0" y="43"/>
                      <a:pt x="0" y="42"/>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48" name="Freeform 884"/>
              <p:cNvSpPr>
                <a:spLocks/>
              </p:cNvSpPr>
              <p:nvPr/>
            </p:nvSpPr>
            <p:spPr bwMode="auto">
              <a:xfrm>
                <a:off x="1197" y="2801"/>
                <a:ext cx="100" cy="78"/>
              </a:xfrm>
              <a:custGeom>
                <a:avLst/>
                <a:gdLst>
                  <a:gd name="T0" fmla="*/ 0 w 60"/>
                  <a:gd name="T1" fmla="*/ 32 h 51"/>
                  <a:gd name="T2" fmla="*/ 28 w 60"/>
                  <a:gd name="T3" fmla="*/ 0 h 51"/>
                  <a:gd name="T4" fmla="*/ 278 w 60"/>
                  <a:gd name="T5" fmla="*/ 182 h 51"/>
                  <a:gd name="T6" fmla="*/ 42 w 60"/>
                  <a:gd name="T7" fmla="*/ 8 h 51"/>
                  <a:gd name="T8" fmla="*/ 0 w 60"/>
                  <a:gd name="T9" fmla="*/ 32 h 51"/>
                  <a:gd name="T10" fmla="*/ 0 60000 65536"/>
                  <a:gd name="T11" fmla="*/ 0 60000 65536"/>
                  <a:gd name="T12" fmla="*/ 0 60000 65536"/>
                  <a:gd name="T13" fmla="*/ 0 60000 65536"/>
                  <a:gd name="T14" fmla="*/ 0 60000 65536"/>
                  <a:gd name="T15" fmla="*/ 0 w 60"/>
                  <a:gd name="T16" fmla="*/ 0 h 51"/>
                  <a:gd name="T17" fmla="*/ 60 w 60"/>
                  <a:gd name="T18" fmla="*/ 51 h 51"/>
                </a:gdLst>
                <a:ahLst/>
                <a:cxnLst>
                  <a:cxn ang="T10">
                    <a:pos x="T0" y="T1"/>
                  </a:cxn>
                  <a:cxn ang="T11">
                    <a:pos x="T2" y="T3"/>
                  </a:cxn>
                  <a:cxn ang="T12">
                    <a:pos x="T4" y="T5"/>
                  </a:cxn>
                  <a:cxn ang="T13">
                    <a:pos x="T6" y="T7"/>
                  </a:cxn>
                  <a:cxn ang="T14">
                    <a:pos x="T8" y="T9"/>
                  </a:cxn>
                </a:cxnLst>
                <a:rect l="T15" t="T16" r="T17" b="T18"/>
                <a:pathLst>
                  <a:path w="60" h="51">
                    <a:moveTo>
                      <a:pt x="0" y="9"/>
                    </a:moveTo>
                    <a:cubicBezTo>
                      <a:pt x="0" y="5"/>
                      <a:pt x="6" y="5"/>
                      <a:pt x="6" y="0"/>
                    </a:cubicBezTo>
                    <a:cubicBezTo>
                      <a:pt x="27" y="14"/>
                      <a:pt x="43" y="34"/>
                      <a:pt x="60" y="51"/>
                    </a:cubicBezTo>
                    <a:cubicBezTo>
                      <a:pt x="41" y="36"/>
                      <a:pt x="27" y="17"/>
                      <a:pt x="9" y="2"/>
                    </a:cubicBezTo>
                    <a:cubicBezTo>
                      <a:pt x="4" y="3"/>
                      <a:pt x="4" y="8"/>
                      <a:pt x="0" y="9"/>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49" name="Freeform 885"/>
              <p:cNvSpPr>
                <a:spLocks/>
              </p:cNvSpPr>
              <p:nvPr/>
            </p:nvSpPr>
            <p:spPr bwMode="auto">
              <a:xfrm>
                <a:off x="1123" y="2804"/>
                <a:ext cx="63" cy="117"/>
              </a:xfrm>
              <a:custGeom>
                <a:avLst/>
                <a:gdLst>
                  <a:gd name="T0" fmla="*/ 0 w 38"/>
                  <a:gd name="T1" fmla="*/ 277 h 76"/>
                  <a:gd name="T2" fmla="*/ 0 w 38"/>
                  <a:gd name="T3" fmla="*/ 163 h 76"/>
                  <a:gd name="T4" fmla="*/ 83 w 38"/>
                  <a:gd name="T5" fmla="*/ 157 h 76"/>
                  <a:gd name="T6" fmla="*/ 83 w 38"/>
                  <a:gd name="T7" fmla="*/ 0 h 76"/>
                  <a:gd name="T8" fmla="*/ 172 w 38"/>
                  <a:gd name="T9" fmla="*/ 26 h 76"/>
                  <a:gd name="T10" fmla="*/ 91 w 38"/>
                  <a:gd name="T11" fmla="*/ 12 h 76"/>
                  <a:gd name="T12" fmla="*/ 91 w 38"/>
                  <a:gd name="T13" fmla="*/ 163 h 76"/>
                  <a:gd name="T14" fmla="*/ 8 w 38"/>
                  <a:gd name="T15" fmla="*/ 171 h 76"/>
                  <a:gd name="T16" fmla="*/ 8 w 38"/>
                  <a:gd name="T17" fmla="*/ 277 h 76"/>
                  <a:gd name="T18" fmla="*/ 0 w 38"/>
                  <a:gd name="T19" fmla="*/ 277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76"/>
                  <a:gd name="T32" fmla="*/ 38 w 38"/>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76">
                    <a:moveTo>
                      <a:pt x="0" y="76"/>
                    </a:moveTo>
                    <a:cubicBezTo>
                      <a:pt x="0" y="66"/>
                      <a:pt x="0" y="55"/>
                      <a:pt x="0" y="45"/>
                    </a:cubicBezTo>
                    <a:cubicBezTo>
                      <a:pt x="7" y="45"/>
                      <a:pt x="15" y="46"/>
                      <a:pt x="18" y="43"/>
                    </a:cubicBezTo>
                    <a:cubicBezTo>
                      <a:pt x="18" y="29"/>
                      <a:pt x="18" y="15"/>
                      <a:pt x="18" y="0"/>
                    </a:cubicBezTo>
                    <a:cubicBezTo>
                      <a:pt x="27" y="0"/>
                      <a:pt x="37" y="0"/>
                      <a:pt x="38" y="7"/>
                    </a:cubicBezTo>
                    <a:cubicBezTo>
                      <a:pt x="34" y="3"/>
                      <a:pt x="29" y="2"/>
                      <a:pt x="20" y="3"/>
                    </a:cubicBezTo>
                    <a:cubicBezTo>
                      <a:pt x="20" y="17"/>
                      <a:pt x="20" y="31"/>
                      <a:pt x="20" y="45"/>
                    </a:cubicBezTo>
                    <a:cubicBezTo>
                      <a:pt x="17" y="48"/>
                      <a:pt x="9" y="47"/>
                      <a:pt x="2" y="47"/>
                    </a:cubicBezTo>
                    <a:cubicBezTo>
                      <a:pt x="2" y="57"/>
                      <a:pt x="2" y="67"/>
                      <a:pt x="2" y="76"/>
                    </a:cubicBezTo>
                    <a:cubicBezTo>
                      <a:pt x="2" y="76"/>
                      <a:pt x="1" y="76"/>
                      <a:pt x="0" y="76"/>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50" name="Freeform 896"/>
              <p:cNvSpPr>
                <a:spLocks/>
              </p:cNvSpPr>
              <p:nvPr/>
            </p:nvSpPr>
            <p:spPr bwMode="auto">
              <a:xfrm>
                <a:off x="1231" y="2884"/>
                <a:ext cx="81" cy="75"/>
              </a:xfrm>
              <a:custGeom>
                <a:avLst/>
                <a:gdLst>
                  <a:gd name="T0" fmla="*/ 0 w 49"/>
                  <a:gd name="T1" fmla="*/ 176 h 49"/>
                  <a:gd name="T2" fmla="*/ 222 w 49"/>
                  <a:gd name="T3" fmla="*/ 0 h 49"/>
                  <a:gd name="T4" fmla="*/ 222 w 49"/>
                  <a:gd name="T5" fmla="*/ 8 h 49"/>
                  <a:gd name="T6" fmla="*/ 0 w 49"/>
                  <a:gd name="T7" fmla="*/ 176 h 49"/>
                  <a:gd name="T8" fmla="*/ 0 60000 65536"/>
                  <a:gd name="T9" fmla="*/ 0 60000 65536"/>
                  <a:gd name="T10" fmla="*/ 0 60000 65536"/>
                  <a:gd name="T11" fmla="*/ 0 60000 65536"/>
                  <a:gd name="T12" fmla="*/ 0 w 49"/>
                  <a:gd name="T13" fmla="*/ 0 h 49"/>
                  <a:gd name="T14" fmla="*/ 49 w 49"/>
                  <a:gd name="T15" fmla="*/ 49 h 49"/>
                </a:gdLst>
                <a:ahLst/>
                <a:cxnLst>
                  <a:cxn ang="T8">
                    <a:pos x="T0" y="T1"/>
                  </a:cxn>
                  <a:cxn ang="T9">
                    <a:pos x="T2" y="T3"/>
                  </a:cxn>
                  <a:cxn ang="T10">
                    <a:pos x="T4" y="T5"/>
                  </a:cxn>
                  <a:cxn ang="T11">
                    <a:pos x="T6" y="T7"/>
                  </a:cxn>
                </a:cxnLst>
                <a:rect l="T12" t="T13" r="T14" b="T15"/>
                <a:pathLst>
                  <a:path w="49" h="49">
                    <a:moveTo>
                      <a:pt x="0" y="49"/>
                    </a:moveTo>
                    <a:cubicBezTo>
                      <a:pt x="15" y="31"/>
                      <a:pt x="32" y="15"/>
                      <a:pt x="49" y="0"/>
                    </a:cubicBezTo>
                    <a:cubicBezTo>
                      <a:pt x="49" y="0"/>
                      <a:pt x="49" y="1"/>
                      <a:pt x="49" y="2"/>
                    </a:cubicBezTo>
                    <a:cubicBezTo>
                      <a:pt x="31" y="16"/>
                      <a:pt x="17" y="34"/>
                      <a:pt x="0" y="49"/>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51" name="Freeform 897"/>
              <p:cNvSpPr>
                <a:spLocks/>
              </p:cNvSpPr>
              <p:nvPr/>
            </p:nvSpPr>
            <p:spPr bwMode="auto">
              <a:xfrm>
                <a:off x="1156" y="2959"/>
                <a:ext cx="23" cy="20"/>
              </a:xfrm>
              <a:custGeom>
                <a:avLst/>
                <a:gdLst>
                  <a:gd name="T0" fmla="*/ 0 w 14"/>
                  <a:gd name="T1" fmla="*/ 48 h 13"/>
                  <a:gd name="T2" fmla="*/ 62 w 14"/>
                  <a:gd name="T3" fmla="*/ 0 h 13"/>
                  <a:gd name="T4" fmla="*/ 62 w 14"/>
                  <a:gd name="T5" fmla="*/ 8 h 13"/>
                  <a:gd name="T6" fmla="*/ 0 w 14"/>
                  <a:gd name="T7" fmla="*/ 48 h 13"/>
                  <a:gd name="T8" fmla="*/ 0 60000 65536"/>
                  <a:gd name="T9" fmla="*/ 0 60000 65536"/>
                  <a:gd name="T10" fmla="*/ 0 60000 65536"/>
                  <a:gd name="T11" fmla="*/ 0 60000 65536"/>
                  <a:gd name="T12" fmla="*/ 0 w 14"/>
                  <a:gd name="T13" fmla="*/ 0 h 13"/>
                  <a:gd name="T14" fmla="*/ 14 w 14"/>
                  <a:gd name="T15" fmla="*/ 13 h 13"/>
                </a:gdLst>
                <a:ahLst/>
                <a:cxnLst>
                  <a:cxn ang="T8">
                    <a:pos x="T0" y="T1"/>
                  </a:cxn>
                  <a:cxn ang="T9">
                    <a:pos x="T2" y="T3"/>
                  </a:cxn>
                  <a:cxn ang="T10">
                    <a:pos x="T4" y="T5"/>
                  </a:cxn>
                  <a:cxn ang="T11">
                    <a:pos x="T6" y="T7"/>
                  </a:cxn>
                </a:cxnLst>
                <a:rect l="T12" t="T13" r="T14" b="T15"/>
                <a:pathLst>
                  <a:path w="14" h="13">
                    <a:moveTo>
                      <a:pt x="0" y="13"/>
                    </a:moveTo>
                    <a:cubicBezTo>
                      <a:pt x="4" y="8"/>
                      <a:pt x="8" y="3"/>
                      <a:pt x="14" y="0"/>
                    </a:cubicBezTo>
                    <a:cubicBezTo>
                      <a:pt x="14" y="0"/>
                      <a:pt x="14" y="1"/>
                      <a:pt x="14" y="2"/>
                    </a:cubicBezTo>
                    <a:cubicBezTo>
                      <a:pt x="8" y="4"/>
                      <a:pt x="6" y="11"/>
                      <a:pt x="0" y="13"/>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52" name="Freeform 898"/>
              <p:cNvSpPr>
                <a:spLocks/>
              </p:cNvSpPr>
              <p:nvPr/>
            </p:nvSpPr>
            <p:spPr bwMode="auto">
              <a:xfrm>
                <a:off x="1126" y="2938"/>
                <a:ext cx="19" cy="17"/>
              </a:xfrm>
              <a:custGeom>
                <a:avLst/>
                <a:gdLst>
                  <a:gd name="T0" fmla="*/ 0 w 11"/>
                  <a:gd name="T1" fmla="*/ 0 h 11"/>
                  <a:gd name="T2" fmla="*/ 57 w 11"/>
                  <a:gd name="T3" fmla="*/ 40 h 11"/>
                  <a:gd name="T4" fmla="*/ 48 w 11"/>
                  <a:gd name="T5" fmla="*/ 40 h 11"/>
                  <a:gd name="T6" fmla="*/ 0 w 11"/>
                  <a:gd name="T7" fmla="*/ 12 h 11"/>
                  <a:gd name="T8" fmla="*/ 0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0"/>
                    </a:moveTo>
                    <a:cubicBezTo>
                      <a:pt x="5" y="3"/>
                      <a:pt x="9" y="7"/>
                      <a:pt x="11" y="11"/>
                    </a:cubicBezTo>
                    <a:cubicBezTo>
                      <a:pt x="11" y="11"/>
                      <a:pt x="10" y="11"/>
                      <a:pt x="9" y="11"/>
                    </a:cubicBezTo>
                    <a:cubicBezTo>
                      <a:pt x="7" y="8"/>
                      <a:pt x="4" y="5"/>
                      <a:pt x="0" y="3"/>
                    </a:cubicBezTo>
                    <a:cubicBezTo>
                      <a:pt x="0" y="2"/>
                      <a:pt x="0" y="1"/>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53" name="Freeform 900"/>
              <p:cNvSpPr>
                <a:spLocks/>
              </p:cNvSpPr>
              <p:nvPr/>
            </p:nvSpPr>
            <p:spPr bwMode="auto">
              <a:xfrm>
                <a:off x="1231" y="3017"/>
                <a:ext cx="117" cy="109"/>
              </a:xfrm>
              <a:custGeom>
                <a:avLst/>
                <a:gdLst>
                  <a:gd name="T0" fmla="*/ 0 w 71"/>
                  <a:gd name="T1" fmla="*/ 250 h 71"/>
                  <a:gd name="T2" fmla="*/ 310 w 71"/>
                  <a:gd name="T3" fmla="*/ 0 h 71"/>
                  <a:gd name="T4" fmla="*/ 318 w 71"/>
                  <a:gd name="T5" fmla="*/ 0 h 71"/>
                  <a:gd name="T6" fmla="*/ 0 w 71"/>
                  <a:gd name="T7" fmla="*/ 256 h 71"/>
                  <a:gd name="T8" fmla="*/ 0 w 71"/>
                  <a:gd name="T9" fmla="*/ 250 h 71"/>
                  <a:gd name="T10" fmla="*/ 0 60000 65536"/>
                  <a:gd name="T11" fmla="*/ 0 60000 65536"/>
                  <a:gd name="T12" fmla="*/ 0 60000 65536"/>
                  <a:gd name="T13" fmla="*/ 0 60000 65536"/>
                  <a:gd name="T14" fmla="*/ 0 60000 65536"/>
                  <a:gd name="T15" fmla="*/ 0 w 71"/>
                  <a:gd name="T16" fmla="*/ 0 h 71"/>
                  <a:gd name="T17" fmla="*/ 71 w 71"/>
                  <a:gd name="T18" fmla="*/ 71 h 71"/>
                </a:gdLst>
                <a:ahLst/>
                <a:cxnLst>
                  <a:cxn ang="T10">
                    <a:pos x="T0" y="T1"/>
                  </a:cxn>
                  <a:cxn ang="T11">
                    <a:pos x="T2" y="T3"/>
                  </a:cxn>
                  <a:cxn ang="T12">
                    <a:pos x="T4" y="T5"/>
                  </a:cxn>
                  <a:cxn ang="T13">
                    <a:pos x="T6" y="T7"/>
                  </a:cxn>
                  <a:cxn ang="T14">
                    <a:pos x="T8" y="T9"/>
                  </a:cxn>
                </a:cxnLst>
                <a:rect l="T15" t="T16" r="T17" b="T18"/>
                <a:pathLst>
                  <a:path w="71" h="71">
                    <a:moveTo>
                      <a:pt x="0" y="69"/>
                    </a:moveTo>
                    <a:cubicBezTo>
                      <a:pt x="24" y="47"/>
                      <a:pt x="47" y="24"/>
                      <a:pt x="69" y="0"/>
                    </a:cubicBezTo>
                    <a:cubicBezTo>
                      <a:pt x="70" y="0"/>
                      <a:pt x="70" y="0"/>
                      <a:pt x="71" y="0"/>
                    </a:cubicBezTo>
                    <a:cubicBezTo>
                      <a:pt x="48" y="24"/>
                      <a:pt x="24" y="48"/>
                      <a:pt x="0" y="71"/>
                    </a:cubicBezTo>
                    <a:cubicBezTo>
                      <a:pt x="0" y="70"/>
                      <a:pt x="0" y="69"/>
                      <a:pt x="0" y="69"/>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54" name="Freeform 901"/>
              <p:cNvSpPr>
                <a:spLocks/>
              </p:cNvSpPr>
              <p:nvPr/>
            </p:nvSpPr>
            <p:spPr bwMode="auto">
              <a:xfrm>
                <a:off x="1308" y="2982"/>
                <a:ext cx="18" cy="17"/>
              </a:xfrm>
              <a:custGeom>
                <a:avLst/>
                <a:gdLst>
                  <a:gd name="T0" fmla="*/ 0 w 11"/>
                  <a:gd name="T1" fmla="*/ 0 h 11"/>
                  <a:gd name="T2" fmla="*/ 47 w 11"/>
                  <a:gd name="T3" fmla="*/ 40 h 11"/>
                  <a:gd name="T4" fmla="*/ 0 w 11"/>
                  <a:gd name="T5" fmla="*/ 0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0"/>
                    </a:moveTo>
                    <a:cubicBezTo>
                      <a:pt x="4" y="3"/>
                      <a:pt x="8" y="7"/>
                      <a:pt x="11" y="11"/>
                    </a:cubicBezTo>
                    <a:cubicBezTo>
                      <a:pt x="6" y="9"/>
                      <a:pt x="2" y="5"/>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55" name="Freeform 902"/>
              <p:cNvSpPr>
                <a:spLocks/>
              </p:cNvSpPr>
              <p:nvPr/>
            </p:nvSpPr>
            <p:spPr bwMode="auto">
              <a:xfrm>
                <a:off x="1308" y="2935"/>
                <a:ext cx="22" cy="20"/>
              </a:xfrm>
              <a:custGeom>
                <a:avLst/>
                <a:gdLst>
                  <a:gd name="T0" fmla="*/ 0 w 13"/>
                  <a:gd name="T1" fmla="*/ 48 h 13"/>
                  <a:gd name="T2" fmla="*/ 54 w 13"/>
                  <a:gd name="T3" fmla="*/ 0 h 13"/>
                  <a:gd name="T4" fmla="*/ 63 w 13"/>
                  <a:gd name="T5" fmla="*/ 0 h 13"/>
                  <a:gd name="T6" fmla="*/ 0 w 13"/>
                  <a:gd name="T7" fmla="*/ 48 h 13"/>
                  <a:gd name="T8" fmla="*/ 0 60000 65536"/>
                  <a:gd name="T9" fmla="*/ 0 60000 65536"/>
                  <a:gd name="T10" fmla="*/ 0 60000 65536"/>
                  <a:gd name="T11" fmla="*/ 0 60000 65536"/>
                  <a:gd name="T12" fmla="*/ 0 w 13"/>
                  <a:gd name="T13" fmla="*/ 0 h 13"/>
                  <a:gd name="T14" fmla="*/ 13 w 13"/>
                  <a:gd name="T15" fmla="*/ 13 h 13"/>
                </a:gdLst>
                <a:ahLst/>
                <a:cxnLst>
                  <a:cxn ang="T8">
                    <a:pos x="T0" y="T1"/>
                  </a:cxn>
                  <a:cxn ang="T9">
                    <a:pos x="T2" y="T3"/>
                  </a:cxn>
                  <a:cxn ang="T10">
                    <a:pos x="T4" y="T5"/>
                  </a:cxn>
                  <a:cxn ang="T11">
                    <a:pos x="T6" y="T7"/>
                  </a:cxn>
                </a:cxnLst>
                <a:rect l="T12" t="T13" r="T14" b="T15"/>
                <a:pathLst>
                  <a:path w="13" h="13">
                    <a:moveTo>
                      <a:pt x="0" y="13"/>
                    </a:moveTo>
                    <a:cubicBezTo>
                      <a:pt x="2" y="8"/>
                      <a:pt x="8" y="6"/>
                      <a:pt x="11" y="0"/>
                    </a:cubicBezTo>
                    <a:cubicBezTo>
                      <a:pt x="11" y="0"/>
                      <a:pt x="12" y="0"/>
                      <a:pt x="13" y="0"/>
                    </a:cubicBezTo>
                    <a:cubicBezTo>
                      <a:pt x="9" y="6"/>
                      <a:pt x="5" y="10"/>
                      <a:pt x="0" y="13"/>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56" name="Freeform 903"/>
              <p:cNvSpPr>
                <a:spLocks/>
              </p:cNvSpPr>
              <p:nvPr/>
            </p:nvSpPr>
            <p:spPr bwMode="auto">
              <a:xfrm>
                <a:off x="1312" y="2884"/>
                <a:ext cx="18" cy="51"/>
              </a:xfrm>
              <a:custGeom>
                <a:avLst/>
                <a:gdLst>
                  <a:gd name="T0" fmla="*/ 0 w 11"/>
                  <a:gd name="T1" fmla="*/ 8 h 33"/>
                  <a:gd name="T2" fmla="*/ 0 w 11"/>
                  <a:gd name="T3" fmla="*/ 0 h 33"/>
                  <a:gd name="T4" fmla="*/ 47 w 11"/>
                  <a:gd name="T5" fmla="*/ 0 h 33"/>
                  <a:gd name="T6" fmla="*/ 47 w 11"/>
                  <a:gd name="T7" fmla="*/ 122 h 33"/>
                  <a:gd name="T8" fmla="*/ 41 w 11"/>
                  <a:gd name="T9" fmla="*/ 122 h 33"/>
                  <a:gd name="T10" fmla="*/ 41 w 11"/>
                  <a:gd name="T11" fmla="*/ 8 h 33"/>
                  <a:gd name="T12" fmla="*/ 0 w 11"/>
                  <a:gd name="T13" fmla="*/ 8 h 33"/>
                  <a:gd name="T14" fmla="*/ 0 60000 65536"/>
                  <a:gd name="T15" fmla="*/ 0 60000 65536"/>
                  <a:gd name="T16" fmla="*/ 0 60000 65536"/>
                  <a:gd name="T17" fmla="*/ 0 60000 65536"/>
                  <a:gd name="T18" fmla="*/ 0 60000 65536"/>
                  <a:gd name="T19" fmla="*/ 0 60000 65536"/>
                  <a:gd name="T20" fmla="*/ 0 60000 65536"/>
                  <a:gd name="T21" fmla="*/ 0 w 11"/>
                  <a:gd name="T22" fmla="*/ 0 h 33"/>
                  <a:gd name="T23" fmla="*/ 11 w 11"/>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33">
                    <a:moveTo>
                      <a:pt x="0" y="2"/>
                    </a:moveTo>
                    <a:cubicBezTo>
                      <a:pt x="0" y="1"/>
                      <a:pt x="0" y="0"/>
                      <a:pt x="0" y="0"/>
                    </a:cubicBezTo>
                    <a:cubicBezTo>
                      <a:pt x="3" y="0"/>
                      <a:pt x="7" y="0"/>
                      <a:pt x="11" y="0"/>
                    </a:cubicBezTo>
                    <a:cubicBezTo>
                      <a:pt x="11" y="11"/>
                      <a:pt x="11" y="22"/>
                      <a:pt x="11" y="33"/>
                    </a:cubicBezTo>
                    <a:cubicBezTo>
                      <a:pt x="10" y="33"/>
                      <a:pt x="9" y="33"/>
                      <a:pt x="9" y="33"/>
                    </a:cubicBezTo>
                    <a:cubicBezTo>
                      <a:pt x="9" y="23"/>
                      <a:pt x="9" y="12"/>
                      <a:pt x="9" y="2"/>
                    </a:cubicBezTo>
                    <a:cubicBezTo>
                      <a:pt x="6" y="2"/>
                      <a:pt x="3" y="2"/>
                      <a:pt x="0" y="2"/>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57" name="Freeform 904"/>
              <p:cNvSpPr>
                <a:spLocks/>
              </p:cNvSpPr>
              <p:nvPr/>
            </p:nvSpPr>
            <p:spPr bwMode="auto">
              <a:xfrm>
                <a:off x="1326" y="2976"/>
                <a:ext cx="30" cy="41"/>
              </a:xfrm>
              <a:custGeom>
                <a:avLst/>
                <a:gdLst>
                  <a:gd name="T0" fmla="*/ 50 w 18"/>
                  <a:gd name="T1" fmla="*/ 94 h 27"/>
                  <a:gd name="T2" fmla="*/ 50 w 18"/>
                  <a:gd name="T3" fmla="*/ 8 h 27"/>
                  <a:gd name="T4" fmla="*/ 0 w 18"/>
                  <a:gd name="T5" fmla="*/ 53 h 27"/>
                  <a:gd name="T6" fmla="*/ 42 w 18"/>
                  <a:gd name="T7" fmla="*/ 0 h 27"/>
                  <a:gd name="T8" fmla="*/ 62 w 18"/>
                  <a:gd name="T9" fmla="*/ 94 h 27"/>
                  <a:gd name="T10" fmla="*/ 50 w 18"/>
                  <a:gd name="T11" fmla="*/ 94 h 27"/>
                  <a:gd name="T12" fmla="*/ 0 60000 65536"/>
                  <a:gd name="T13" fmla="*/ 0 60000 65536"/>
                  <a:gd name="T14" fmla="*/ 0 60000 65536"/>
                  <a:gd name="T15" fmla="*/ 0 60000 65536"/>
                  <a:gd name="T16" fmla="*/ 0 60000 65536"/>
                  <a:gd name="T17" fmla="*/ 0 60000 65536"/>
                  <a:gd name="T18" fmla="*/ 0 w 18"/>
                  <a:gd name="T19" fmla="*/ 0 h 27"/>
                  <a:gd name="T20" fmla="*/ 18 w 1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8" h="27">
                    <a:moveTo>
                      <a:pt x="11" y="27"/>
                    </a:moveTo>
                    <a:cubicBezTo>
                      <a:pt x="11" y="18"/>
                      <a:pt x="11" y="10"/>
                      <a:pt x="11" y="2"/>
                    </a:cubicBezTo>
                    <a:cubicBezTo>
                      <a:pt x="8" y="6"/>
                      <a:pt x="9" y="25"/>
                      <a:pt x="0" y="15"/>
                    </a:cubicBezTo>
                    <a:cubicBezTo>
                      <a:pt x="11" y="18"/>
                      <a:pt x="3" y="2"/>
                      <a:pt x="9" y="0"/>
                    </a:cubicBezTo>
                    <a:cubicBezTo>
                      <a:pt x="18" y="1"/>
                      <a:pt x="11" y="19"/>
                      <a:pt x="13" y="27"/>
                    </a:cubicBezTo>
                    <a:cubicBezTo>
                      <a:pt x="12" y="27"/>
                      <a:pt x="12" y="27"/>
                      <a:pt x="11" y="27"/>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58" name="Freeform 905"/>
              <p:cNvSpPr>
                <a:spLocks/>
              </p:cNvSpPr>
              <p:nvPr/>
            </p:nvSpPr>
            <p:spPr bwMode="auto">
              <a:xfrm>
                <a:off x="1097" y="3071"/>
                <a:ext cx="134" cy="55"/>
              </a:xfrm>
              <a:custGeom>
                <a:avLst/>
                <a:gdLst>
                  <a:gd name="T0" fmla="*/ 0 w 81"/>
                  <a:gd name="T1" fmla="*/ 0 h 36"/>
                  <a:gd name="T2" fmla="*/ 13 w 81"/>
                  <a:gd name="T3" fmla="*/ 121 h 36"/>
                  <a:gd name="T4" fmla="*/ 367 w 81"/>
                  <a:gd name="T5" fmla="*/ 121 h 36"/>
                  <a:gd name="T6" fmla="*/ 367 w 81"/>
                  <a:gd name="T7" fmla="*/ 128 h 36"/>
                  <a:gd name="T8" fmla="*/ 0 w 81"/>
                  <a:gd name="T9" fmla="*/ 128 h 36"/>
                  <a:gd name="T10" fmla="*/ 0 w 81"/>
                  <a:gd name="T11" fmla="*/ 0 h 36"/>
                  <a:gd name="T12" fmla="*/ 0 60000 65536"/>
                  <a:gd name="T13" fmla="*/ 0 60000 65536"/>
                  <a:gd name="T14" fmla="*/ 0 60000 65536"/>
                  <a:gd name="T15" fmla="*/ 0 60000 65536"/>
                  <a:gd name="T16" fmla="*/ 0 60000 65536"/>
                  <a:gd name="T17" fmla="*/ 0 60000 65536"/>
                  <a:gd name="T18" fmla="*/ 0 w 81"/>
                  <a:gd name="T19" fmla="*/ 0 h 36"/>
                  <a:gd name="T20" fmla="*/ 81 w 81"/>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81" h="36">
                    <a:moveTo>
                      <a:pt x="0" y="0"/>
                    </a:moveTo>
                    <a:cubicBezTo>
                      <a:pt x="6" y="7"/>
                      <a:pt x="1" y="23"/>
                      <a:pt x="3" y="34"/>
                    </a:cubicBezTo>
                    <a:cubicBezTo>
                      <a:pt x="29" y="34"/>
                      <a:pt x="55" y="34"/>
                      <a:pt x="81" y="34"/>
                    </a:cubicBezTo>
                    <a:cubicBezTo>
                      <a:pt x="81" y="34"/>
                      <a:pt x="81" y="35"/>
                      <a:pt x="81" y="36"/>
                    </a:cubicBezTo>
                    <a:cubicBezTo>
                      <a:pt x="54" y="36"/>
                      <a:pt x="27" y="36"/>
                      <a:pt x="0" y="36"/>
                    </a:cubicBezTo>
                    <a:cubicBezTo>
                      <a:pt x="0" y="24"/>
                      <a:pt x="0" y="12"/>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59" name="Freeform 907"/>
              <p:cNvSpPr>
                <a:spLocks/>
              </p:cNvSpPr>
              <p:nvPr/>
            </p:nvSpPr>
            <p:spPr bwMode="auto">
              <a:xfrm>
                <a:off x="1138" y="2955"/>
                <a:ext cx="18" cy="38"/>
              </a:xfrm>
              <a:custGeom>
                <a:avLst/>
                <a:gdLst>
                  <a:gd name="T0" fmla="*/ 8 w 11"/>
                  <a:gd name="T1" fmla="*/ 0 h 25"/>
                  <a:gd name="T2" fmla="*/ 18 w 11"/>
                  <a:gd name="T3" fmla="*/ 0 h 25"/>
                  <a:gd name="T4" fmla="*/ 47 w 11"/>
                  <a:gd name="T5" fmla="*/ 55 h 25"/>
                  <a:gd name="T6" fmla="*/ 8 w 11"/>
                  <a:gd name="T7" fmla="*/ 0 h 25"/>
                  <a:gd name="T8" fmla="*/ 0 60000 65536"/>
                  <a:gd name="T9" fmla="*/ 0 60000 65536"/>
                  <a:gd name="T10" fmla="*/ 0 60000 65536"/>
                  <a:gd name="T11" fmla="*/ 0 60000 65536"/>
                  <a:gd name="T12" fmla="*/ 0 w 11"/>
                  <a:gd name="T13" fmla="*/ 0 h 25"/>
                  <a:gd name="T14" fmla="*/ 11 w 11"/>
                  <a:gd name="T15" fmla="*/ 25 h 25"/>
                </a:gdLst>
                <a:ahLst/>
                <a:cxnLst>
                  <a:cxn ang="T8">
                    <a:pos x="T0" y="T1"/>
                  </a:cxn>
                  <a:cxn ang="T9">
                    <a:pos x="T2" y="T3"/>
                  </a:cxn>
                  <a:cxn ang="T10">
                    <a:pos x="T4" y="T5"/>
                  </a:cxn>
                  <a:cxn ang="T11">
                    <a:pos x="T6" y="T7"/>
                  </a:cxn>
                </a:cxnLst>
                <a:rect l="T12" t="T13" r="T14" b="T15"/>
                <a:pathLst>
                  <a:path w="11" h="25">
                    <a:moveTo>
                      <a:pt x="2" y="0"/>
                    </a:moveTo>
                    <a:cubicBezTo>
                      <a:pt x="3" y="0"/>
                      <a:pt x="4" y="0"/>
                      <a:pt x="4" y="0"/>
                    </a:cubicBezTo>
                    <a:cubicBezTo>
                      <a:pt x="5" y="8"/>
                      <a:pt x="2" y="18"/>
                      <a:pt x="11" y="16"/>
                    </a:cubicBezTo>
                    <a:cubicBezTo>
                      <a:pt x="3" y="25"/>
                      <a:pt x="0" y="9"/>
                      <a:pt x="2"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60" name="Freeform 922"/>
              <p:cNvSpPr>
                <a:spLocks/>
              </p:cNvSpPr>
              <p:nvPr/>
            </p:nvSpPr>
            <p:spPr bwMode="auto">
              <a:xfrm>
                <a:off x="1315" y="2947"/>
                <a:ext cx="15" cy="15"/>
              </a:xfrm>
              <a:custGeom>
                <a:avLst/>
                <a:gdLst>
                  <a:gd name="T0" fmla="*/ 8 w 9"/>
                  <a:gd name="T1" fmla="*/ 33 h 10"/>
                  <a:gd name="T2" fmla="*/ 42 w 9"/>
                  <a:gd name="T3" fmla="*/ 18 h 10"/>
                  <a:gd name="T4" fmla="*/ 33 w 9"/>
                  <a:gd name="T5" fmla="*/ 18 h 10"/>
                  <a:gd name="T6" fmla="*/ 8 w 9"/>
                  <a:gd name="T7" fmla="*/ 33 h 10"/>
                  <a:gd name="T8" fmla="*/ 0 60000 65536"/>
                  <a:gd name="T9" fmla="*/ 0 60000 65536"/>
                  <a:gd name="T10" fmla="*/ 0 60000 65536"/>
                  <a:gd name="T11" fmla="*/ 0 60000 65536"/>
                  <a:gd name="T12" fmla="*/ 0 w 9"/>
                  <a:gd name="T13" fmla="*/ 0 h 10"/>
                  <a:gd name="T14" fmla="*/ 9 w 9"/>
                  <a:gd name="T15" fmla="*/ 10 h 10"/>
                </a:gdLst>
                <a:ahLst/>
                <a:cxnLst>
                  <a:cxn ang="T8">
                    <a:pos x="T0" y="T1"/>
                  </a:cxn>
                  <a:cxn ang="T9">
                    <a:pos x="T2" y="T3"/>
                  </a:cxn>
                  <a:cxn ang="T10">
                    <a:pos x="T4" y="T5"/>
                  </a:cxn>
                  <a:cxn ang="T11">
                    <a:pos x="T6" y="T7"/>
                  </a:cxn>
                </a:cxnLst>
                <a:rect l="T12" t="T13" r="T14" b="T15"/>
                <a:pathLst>
                  <a:path w="9" h="10">
                    <a:moveTo>
                      <a:pt x="2" y="10"/>
                    </a:moveTo>
                    <a:cubicBezTo>
                      <a:pt x="0" y="5"/>
                      <a:pt x="8" y="0"/>
                      <a:pt x="9" y="5"/>
                    </a:cubicBezTo>
                    <a:cubicBezTo>
                      <a:pt x="8" y="5"/>
                      <a:pt x="7" y="5"/>
                      <a:pt x="7" y="5"/>
                    </a:cubicBezTo>
                    <a:cubicBezTo>
                      <a:pt x="4" y="6"/>
                      <a:pt x="5" y="10"/>
                      <a:pt x="2" y="1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61" name="Freeform 923"/>
              <p:cNvSpPr>
                <a:spLocks/>
              </p:cNvSpPr>
              <p:nvPr/>
            </p:nvSpPr>
            <p:spPr bwMode="auto">
              <a:xfrm>
                <a:off x="1307" y="2955"/>
                <a:ext cx="23" cy="35"/>
              </a:xfrm>
              <a:custGeom>
                <a:avLst/>
                <a:gdLst>
                  <a:gd name="T0" fmla="*/ 33 w 14"/>
                  <a:gd name="T1" fmla="*/ 18 h 23"/>
                  <a:gd name="T2" fmla="*/ 54 w 14"/>
                  <a:gd name="T3" fmla="*/ 62 h 23"/>
                  <a:gd name="T4" fmla="*/ 54 w 14"/>
                  <a:gd name="T5" fmla="*/ 0 h 23"/>
                  <a:gd name="T6" fmla="*/ 62 w 14"/>
                  <a:gd name="T7" fmla="*/ 0 h 23"/>
                  <a:gd name="T8" fmla="*/ 62 w 14"/>
                  <a:gd name="T9" fmla="*/ 81 h 23"/>
                  <a:gd name="T10" fmla="*/ 33 w 14"/>
                  <a:gd name="T11" fmla="*/ 18 h 23"/>
                  <a:gd name="T12" fmla="*/ 0 60000 65536"/>
                  <a:gd name="T13" fmla="*/ 0 60000 65536"/>
                  <a:gd name="T14" fmla="*/ 0 60000 65536"/>
                  <a:gd name="T15" fmla="*/ 0 60000 65536"/>
                  <a:gd name="T16" fmla="*/ 0 60000 65536"/>
                  <a:gd name="T17" fmla="*/ 0 60000 65536"/>
                  <a:gd name="T18" fmla="*/ 0 w 14"/>
                  <a:gd name="T19" fmla="*/ 0 h 23"/>
                  <a:gd name="T20" fmla="*/ 14 w 14"/>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14" h="23">
                    <a:moveTo>
                      <a:pt x="7" y="5"/>
                    </a:moveTo>
                    <a:cubicBezTo>
                      <a:pt x="7" y="11"/>
                      <a:pt x="6" y="18"/>
                      <a:pt x="12" y="18"/>
                    </a:cubicBezTo>
                    <a:cubicBezTo>
                      <a:pt x="12" y="12"/>
                      <a:pt x="12" y="6"/>
                      <a:pt x="12" y="0"/>
                    </a:cubicBezTo>
                    <a:cubicBezTo>
                      <a:pt x="12" y="0"/>
                      <a:pt x="13" y="0"/>
                      <a:pt x="14" y="0"/>
                    </a:cubicBezTo>
                    <a:cubicBezTo>
                      <a:pt x="14" y="8"/>
                      <a:pt x="14" y="15"/>
                      <a:pt x="14" y="23"/>
                    </a:cubicBezTo>
                    <a:cubicBezTo>
                      <a:pt x="9" y="21"/>
                      <a:pt x="0" y="11"/>
                      <a:pt x="7" y="5"/>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62" name="Freeform 925"/>
              <p:cNvSpPr>
                <a:spLocks/>
              </p:cNvSpPr>
              <p:nvPr/>
            </p:nvSpPr>
            <p:spPr bwMode="auto">
              <a:xfrm>
                <a:off x="1231" y="2996"/>
                <a:ext cx="33" cy="30"/>
              </a:xfrm>
              <a:custGeom>
                <a:avLst/>
                <a:gdLst>
                  <a:gd name="T0" fmla="*/ 0 w 20"/>
                  <a:gd name="T1" fmla="*/ 67 h 20"/>
                  <a:gd name="T2" fmla="*/ 89 w 20"/>
                  <a:gd name="T3" fmla="*/ 0 h 20"/>
                  <a:gd name="T4" fmla="*/ 0 w 20"/>
                  <a:gd name="T5" fmla="*/ 67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20"/>
                    </a:moveTo>
                    <a:cubicBezTo>
                      <a:pt x="5" y="13"/>
                      <a:pt x="12" y="6"/>
                      <a:pt x="20" y="0"/>
                    </a:cubicBezTo>
                    <a:cubicBezTo>
                      <a:pt x="14" y="8"/>
                      <a:pt x="7" y="15"/>
                      <a:pt x="0" y="2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63" name="Freeform 926"/>
              <p:cNvSpPr>
                <a:spLocks/>
              </p:cNvSpPr>
              <p:nvPr/>
            </p:nvSpPr>
            <p:spPr bwMode="auto">
              <a:xfrm>
                <a:off x="1231" y="3037"/>
                <a:ext cx="21" cy="20"/>
              </a:xfrm>
              <a:custGeom>
                <a:avLst/>
                <a:gdLst>
                  <a:gd name="T0" fmla="*/ 0 w 13"/>
                  <a:gd name="T1" fmla="*/ 0 h 13"/>
                  <a:gd name="T2" fmla="*/ 55 w 13"/>
                  <a:gd name="T3" fmla="*/ 48 h 13"/>
                  <a:gd name="T4" fmla="*/ 0 w 13"/>
                  <a:gd name="T5" fmla="*/ 0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0" y="0"/>
                    </a:moveTo>
                    <a:cubicBezTo>
                      <a:pt x="5" y="3"/>
                      <a:pt x="10" y="8"/>
                      <a:pt x="13" y="13"/>
                    </a:cubicBezTo>
                    <a:cubicBezTo>
                      <a:pt x="8" y="10"/>
                      <a:pt x="3" y="5"/>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64" name="Freeform 927"/>
              <p:cNvSpPr>
                <a:spLocks/>
              </p:cNvSpPr>
              <p:nvPr/>
            </p:nvSpPr>
            <p:spPr bwMode="auto">
              <a:xfrm>
                <a:off x="1264" y="3026"/>
                <a:ext cx="33" cy="31"/>
              </a:xfrm>
              <a:custGeom>
                <a:avLst/>
                <a:gdLst>
                  <a:gd name="T0" fmla="*/ 0 w 20"/>
                  <a:gd name="T1" fmla="*/ 74 h 20"/>
                  <a:gd name="T2" fmla="*/ 89 w 20"/>
                  <a:gd name="T3" fmla="*/ 0 h 20"/>
                  <a:gd name="T4" fmla="*/ 0 w 20"/>
                  <a:gd name="T5" fmla="*/ 74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20"/>
                    </a:moveTo>
                    <a:cubicBezTo>
                      <a:pt x="6" y="13"/>
                      <a:pt x="12" y="6"/>
                      <a:pt x="20" y="0"/>
                    </a:cubicBezTo>
                    <a:cubicBezTo>
                      <a:pt x="14" y="8"/>
                      <a:pt x="7" y="15"/>
                      <a:pt x="0" y="2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65" name="Freeform 928"/>
              <p:cNvSpPr>
                <a:spLocks/>
              </p:cNvSpPr>
              <p:nvPr/>
            </p:nvSpPr>
            <p:spPr bwMode="auto">
              <a:xfrm>
                <a:off x="1270" y="2996"/>
                <a:ext cx="27" cy="24"/>
              </a:xfrm>
              <a:custGeom>
                <a:avLst/>
                <a:gdLst>
                  <a:gd name="T0" fmla="*/ 0 w 16"/>
                  <a:gd name="T1" fmla="*/ 0 h 16"/>
                  <a:gd name="T2" fmla="*/ 78 w 16"/>
                  <a:gd name="T3" fmla="*/ 54 h 16"/>
                  <a:gd name="T4" fmla="*/ 0 w 16"/>
                  <a:gd name="T5" fmla="*/ 0 h 16"/>
                  <a:gd name="T6" fmla="*/ 0 60000 65536"/>
                  <a:gd name="T7" fmla="*/ 0 60000 65536"/>
                  <a:gd name="T8" fmla="*/ 0 60000 65536"/>
                  <a:gd name="T9" fmla="*/ 0 w 16"/>
                  <a:gd name="T10" fmla="*/ 0 h 16"/>
                  <a:gd name="T11" fmla="*/ 16 w 16"/>
                  <a:gd name="T12" fmla="*/ 16 h 16"/>
                </a:gdLst>
                <a:ahLst/>
                <a:cxnLst>
                  <a:cxn ang="T6">
                    <a:pos x="T0" y="T1"/>
                  </a:cxn>
                  <a:cxn ang="T7">
                    <a:pos x="T2" y="T3"/>
                  </a:cxn>
                  <a:cxn ang="T8">
                    <a:pos x="T4" y="T5"/>
                  </a:cxn>
                </a:cxnLst>
                <a:rect l="T9" t="T10" r="T11" b="T12"/>
                <a:pathLst>
                  <a:path w="16" h="16">
                    <a:moveTo>
                      <a:pt x="0" y="0"/>
                    </a:moveTo>
                    <a:cubicBezTo>
                      <a:pt x="6" y="5"/>
                      <a:pt x="12" y="10"/>
                      <a:pt x="16" y="16"/>
                    </a:cubicBezTo>
                    <a:cubicBezTo>
                      <a:pt x="10" y="12"/>
                      <a:pt x="5" y="6"/>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66" name="Freeform 929"/>
              <p:cNvSpPr>
                <a:spLocks/>
              </p:cNvSpPr>
              <p:nvPr/>
            </p:nvSpPr>
            <p:spPr bwMode="auto">
              <a:xfrm>
                <a:off x="1227" y="3007"/>
                <a:ext cx="58" cy="41"/>
              </a:xfrm>
              <a:custGeom>
                <a:avLst/>
                <a:gdLst>
                  <a:gd name="T0" fmla="*/ 91 w 35"/>
                  <a:gd name="T1" fmla="*/ 94 h 27"/>
                  <a:gd name="T2" fmla="*/ 151 w 35"/>
                  <a:gd name="T3" fmla="*/ 39 h 27"/>
                  <a:gd name="T4" fmla="*/ 109 w 35"/>
                  <a:gd name="T5" fmla="*/ 8 h 27"/>
                  <a:gd name="T6" fmla="*/ 50 w 35"/>
                  <a:gd name="T7" fmla="*/ 55 h 27"/>
                  <a:gd name="T8" fmla="*/ 76 w 35"/>
                  <a:gd name="T9" fmla="*/ 94 h 27"/>
                  <a:gd name="T10" fmla="*/ 99 w 35"/>
                  <a:gd name="T11" fmla="*/ 0 h 27"/>
                  <a:gd name="T12" fmla="*/ 159 w 35"/>
                  <a:gd name="T13" fmla="*/ 32 h 27"/>
                  <a:gd name="T14" fmla="*/ 91 w 35"/>
                  <a:gd name="T15" fmla="*/ 94 h 27"/>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27"/>
                  <a:gd name="T26" fmla="*/ 35 w 35"/>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27">
                    <a:moveTo>
                      <a:pt x="20" y="27"/>
                    </a:moveTo>
                    <a:cubicBezTo>
                      <a:pt x="23" y="20"/>
                      <a:pt x="30" y="18"/>
                      <a:pt x="33" y="11"/>
                    </a:cubicBezTo>
                    <a:cubicBezTo>
                      <a:pt x="31" y="7"/>
                      <a:pt x="28" y="4"/>
                      <a:pt x="24" y="2"/>
                    </a:cubicBezTo>
                    <a:cubicBezTo>
                      <a:pt x="19" y="6"/>
                      <a:pt x="14" y="10"/>
                      <a:pt x="11" y="16"/>
                    </a:cubicBezTo>
                    <a:cubicBezTo>
                      <a:pt x="10" y="23"/>
                      <a:pt x="17" y="21"/>
                      <a:pt x="17" y="27"/>
                    </a:cubicBezTo>
                    <a:cubicBezTo>
                      <a:pt x="0" y="20"/>
                      <a:pt x="15" y="7"/>
                      <a:pt x="22" y="0"/>
                    </a:cubicBezTo>
                    <a:cubicBezTo>
                      <a:pt x="30" y="0"/>
                      <a:pt x="29" y="7"/>
                      <a:pt x="35" y="9"/>
                    </a:cubicBezTo>
                    <a:cubicBezTo>
                      <a:pt x="33" y="18"/>
                      <a:pt x="25" y="21"/>
                      <a:pt x="20" y="27"/>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67" name="Freeform 981"/>
              <p:cNvSpPr>
                <a:spLocks/>
              </p:cNvSpPr>
              <p:nvPr/>
            </p:nvSpPr>
            <p:spPr bwMode="auto">
              <a:xfrm>
                <a:off x="1373" y="2124"/>
                <a:ext cx="266" cy="231"/>
              </a:xfrm>
              <a:custGeom>
                <a:avLst/>
                <a:gdLst>
                  <a:gd name="T0" fmla="*/ 406 w 161"/>
                  <a:gd name="T1" fmla="*/ 127 h 151"/>
                  <a:gd name="T2" fmla="*/ 406 w 161"/>
                  <a:gd name="T3" fmla="*/ 133 h 151"/>
                  <a:gd name="T4" fmla="*/ 397 w 161"/>
                  <a:gd name="T5" fmla="*/ 216 h 151"/>
                  <a:gd name="T6" fmla="*/ 486 w 161"/>
                  <a:gd name="T7" fmla="*/ 222 h 151"/>
                  <a:gd name="T8" fmla="*/ 553 w 161"/>
                  <a:gd name="T9" fmla="*/ 340 h 151"/>
                  <a:gd name="T10" fmla="*/ 725 w 161"/>
                  <a:gd name="T11" fmla="*/ 340 h 151"/>
                  <a:gd name="T12" fmla="*/ 553 w 161"/>
                  <a:gd name="T13" fmla="*/ 476 h 151"/>
                  <a:gd name="T14" fmla="*/ 357 w 161"/>
                  <a:gd name="T15" fmla="*/ 494 h 151"/>
                  <a:gd name="T16" fmla="*/ 317 w 161"/>
                  <a:gd name="T17" fmla="*/ 534 h 151"/>
                  <a:gd name="T18" fmla="*/ 306 w 161"/>
                  <a:gd name="T19" fmla="*/ 534 h 151"/>
                  <a:gd name="T20" fmla="*/ 264 w 161"/>
                  <a:gd name="T21" fmla="*/ 494 h 151"/>
                  <a:gd name="T22" fmla="*/ 264 w 161"/>
                  <a:gd name="T23" fmla="*/ 486 h 151"/>
                  <a:gd name="T24" fmla="*/ 185 w 161"/>
                  <a:gd name="T25" fmla="*/ 476 h 151"/>
                  <a:gd name="T26" fmla="*/ 13 w 161"/>
                  <a:gd name="T27" fmla="*/ 350 h 151"/>
                  <a:gd name="T28" fmla="*/ 13 w 161"/>
                  <a:gd name="T29" fmla="*/ 340 h 151"/>
                  <a:gd name="T30" fmla="*/ 63 w 161"/>
                  <a:gd name="T31" fmla="*/ 301 h 151"/>
                  <a:gd name="T32" fmla="*/ 71 w 161"/>
                  <a:gd name="T33" fmla="*/ 216 h 151"/>
                  <a:gd name="T34" fmla="*/ 160 w 161"/>
                  <a:gd name="T35" fmla="*/ 133 h 151"/>
                  <a:gd name="T36" fmla="*/ 175 w 161"/>
                  <a:gd name="T37" fmla="*/ 0 h 151"/>
                  <a:gd name="T38" fmla="*/ 243 w 161"/>
                  <a:gd name="T39" fmla="*/ 8 h 151"/>
                  <a:gd name="T40" fmla="*/ 406 w 161"/>
                  <a:gd name="T41" fmla="*/ 127 h 15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1"/>
                  <a:gd name="T64" fmla="*/ 0 h 151"/>
                  <a:gd name="T65" fmla="*/ 161 w 161"/>
                  <a:gd name="T66" fmla="*/ 151 h 15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1" h="151">
                    <a:moveTo>
                      <a:pt x="90" y="35"/>
                    </a:moveTo>
                    <a:cubicBezTo>
                      <a:pt x="92" y="36"/>
                      <a:pt x="91" y="37"/>
                      <a:pt x="90" y="37"/>
                    </a:cubicBezTo>
                    <a:cubicBezTo>
                      <a:pt x="85" y="41"/>
                      <a:pt x="89" y="53"/>
                      <a:pt x="88" y="60"/>
                    </a:cubicBezTo>
                    <a:cubicBezTo>
                      <a:pt x="91" y="63"/>
                      <a:pt x="101" y="62"/>
                      <a:pt x="108" y="62"/>
                    </a:cubicBezTo>
                    <a:cubicBezTo>
                      <a:pt x="104" y="82"/>
                      <a:pt x="120" y="82"/>
                      <a:pt x="123" y="95"/>
                    </a:cubicBezTo>
                    <a:cubicBezTo>
                      <a:pt x="136" y="95"/>
                      <a:pt x="149" y="95"/>
                      <a:pt x="161" y="95"/>
                    </a:cubicBezTo>
                    <a:cubicBezTo>
                      <a:pt x="149" y="109"/>
                      <a:pt x="137" y="122"/>
                      <a:pt x="123" y="133"/>
                    </a:cubicBezTo>
                    <a:cubicBezTo>
                      <a:pt x="109" y="136"/>
                      <a:pt x="86" y="128"/>
                      <a:pt x="79" y="138"/>
                    </a:cubicBezTo>
                    <a:cubicBezTo>
                      <a:pt x="77" y="143"/>
                      <a:pt x="71" y="144"/>
                      <a:pt x="70" y="149"/>
                    </a:cubicBezTo>
                    <a:cubicBezTo>
                      <a:pt x="69" y="151"/>
                      <a:pt x="68" y="150"/>
                      <a:pt x="68" y="149"/>
                    </a:cubicBezTo>
                    <a:cubicBezTo>
                      <a:pt x="66" y="144"/>
                      <a:pt x="60" y="143"/>
                      <a:pt x="59" y="138"/>
                    </a:cubicBezTo>
                    <a:cubicBezTo>
                      <a:pt x="59" y="137"/>
                      <a:pt x="59" y="136"/>
                      <a:pt x="59" y="136"/>
                    </a:cubicBezTo>
                    <a:cubicBezTo>
                      <a:pt x="55" y="132"/>
                      <a:pt x="47" y="134"/>
                      <a:pt x="41" y="133"/>
                    </a:cubicBezTo>
                    <a:cubicBezTo>
                      <a:pt x="27" y="123"/>
                      <a:pt x="17" y="108"/>
                      <a:pt x="3" y="98"/>
                    </a:cubicBezTo>
                    <a:cubicBezTo>
                      <a:pt x="0" y="97"/>
                      <a:pt x="2" y="95"/>
                      <a:pt x="3" y="95"/>
                    </a:cubicBezTo>
                    <a:cubicBezTo>
                      <a:pt x="8" y="93"/>
                      <a:pt x="11" y="89"/>
                      <a:pt x="14" y="84"/>
                    </a:cubicBezTo>
                    <a:cubicBezTo>
                      <a:pt x="19" y="80"/>
                      <a:pt x="15" y="67"/>
                      <a:pt x="16" y="60"/>
                    </a:cubicBezTo>
                    <a:cubicBezTo>
                      <a:pt x="22" y="51"/>
                      <a:pt x="31" y="46"/>
                      <a:pt x="36" y="37"/>
                    </a:cubicBezTo>
                    <a:cubicBezTo>
                      <a:pt x="42" y="29"/>
                      <a:pt x="37" y="11"/>
                      <a:pt x="39" y="0"/>
                    </a:cubicBezTo>
                    <a:cubicBezTo>
                      <a:pt x="41" y="3"/>
                      <a:pt x="48" y="2"/>
                      <a:pt x="54" y="2"/>
                    </a:cubicBezTo>
                    <a:cubicBezTo>
                      <a:pt x="67" y="12"/>
                      <a:pt x="77" y="25"/>
                      <a:pt x="90" y="35"/>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68" name="Freeform 991"/>
              <p:cNvSpPr>
                <a:spLocks/>
              </p:cNvSpPr>
              <p:nvPr/>
            </p:nvSpPr>
            <p:spPr bwMode="auto">
              <a:xfrm>
                <a:off x="1407" y="2341"/>
                <a:ext cx="121" cy="191"/>
              </a:xfrm>
              <a:custGeom>
                <a:avLst/>
                <a:gdLst>
                  <a:gd name="T0" fmla="*/ 201 w 73"/>
                  <a:gd name="T1" fmla="*/ 49 h 125"/>
                  <a:gd name="T2" fmla="*/ 234 w 73"/>
                  <a:gd name="T3" fmla="*/ 49 h 125"/>
                  <a:gd name="T4" fmla="*/ 292 w 73"/>
                  <a:gd name="T5" fmla="*/ 8 h 125"/>
                  <a:gd name="T6" fmla="*/ 305 w 73"/>
                  <a:gd name="T7" fmla="*/ 270 h 125"/>
                  <a:gd name="T8" fmla="*/ 333 w 73"/>
                  <a:gd name="T9" fmla="*/ 304 h 125"/>
                  <a:gd name="T10" fmla="*/ 283 w 73"/>
                  <a:gd name="T11" fmla="*/ 329 h 125"/>
                  <a:gd name="T12" fmla="*/ 222 w 73"/>
                  <a:gd name="T13" fmla="*/ 380 h 125"/>
                  <a:gd name="T14" fmla="*/ 214 w 73"/>
                  <a:gd name="T15" fmla="*/ 446 h 125"/>
                  <a:gd name="T16" fmla="*/ 141 w 73"/>
                  <a:gd name="T17" fmla="*/ 390 h 125"/>
                  <a:gd name="T18" fmla="*/ 118 w 73"/>
                  <a:gd name="T19" fmla="*/ 336 h 125"/>
                  <a:gd name="T20" fmla="*/ 41 w 73"/>
                  <a:gd name="T21" fmla="*/ 270 h 125"/>
                  <a:gd name="T22" fmla="*/ 41 w 73"/>
                  <a:gd name="T23" fmla="*/ 264 h 125"/>
                  <a:gd name="T24" fmla="*/ 0 w 73"/>
                  <a:gd name="T25" fmla="*/ 244 h 125"/>
                  <a:gd name="T26" fmla="*/ 0 w 73"/>
                  <a:gd name="T27" fmla="*/ 0 h 125"/>
                  <a:gd name="T28" fmla="*/ 133 w 73"/>
                  <a:gd name="T29" fmla="*/ 0 h 125"/>
                  <a:gd name="T30" fmla="*/ 201 w 73"/>
                  <a:gd name="T31" fmla="*/ 4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3"/>
                  <a:gd name="T49" fmla="*/ 0 h 125"/>
                  <a:gd name="T50" fmla="*/ 73 w 73"/>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3" h="125">
                    <a:moveTo>
                      <a:pt x="44" y="14"/>
                    </a:moveTo>
                    <a:cubicBezTo>
                      <a:pt x="47" y="14"/>
                      <a:pt x="49" y="14"/>
                      <a:pt x="51" y="14"/>
                    </a:cubicBezTo>
                    <a:cubicBezTo>
                      <a:pt x="57" y="11"/>
                      <a:pt x="59" y="5"/>
                      <a:pt x="64" y="2"/>
                    </a:cubicBezTo>
                    <a:cubicBezTo>
                      <a:pt x="66" y="26"/>
                      <a:pt x="61" y="56"/>
                      <a:pt x="67" y="76"/>
                    </a:cubicBezTo>
                    <a:cubicBezTo>
                      <a:pt x="67" y="81"/>
                      <a:pt x="73" y="80"/>
                      <a:pt x="73" y="85"/>
                    </a:cubicBezTo>
                    <a:cubicBezTo>
                      <a:pt x="72" y="90"/>
                      <a:pt x="61" y="85"/>
                      <a:pt x="62" y="92"/>
                    </a:cubicBezTo>
                    <a:cubicBezTo>
                      <a:pt x="59" y="98"/>
                      <a:pt x="52" y="101"/>
                      <a:pt x="49" y="107"/>
                    </a:cubicBezTo>
                    <a:cubicBezTo>
                      <a:pt x="44" y="109"/>
                      <a:pt x="48" y="120"/>
                      <a:pt x="47" y="125"/>
                    </a:cubicBezTo>
                    <a:cubicBezTo>
                      <a:pt x="40" y="121"/>
                      <a:pt x="35" y="116"/>
                      <a:pt x="31" y="109"/>
                    </a:cubicBezTo>
                    <a:cubicBezTo>
                      <a:pt x="31" y="103"/>
                      <a:pt x="33" y="94"/>
                      <a:pt x="26" y="94"/>
                    </a:cubicBezTo>
                    <a:cubicBezTo>
                      <a:pt x="20" y="89"/>
                      <a:pt x="14" y="83"/>
                      <a:pt x="9" y="76"/>
                    </a:cubicBezTo>
                    <a:cubicBezTo>
                      <a:pt x="9" y="75"/>
                      <a:pt x="9" y="75"/>
                      <a:pt x="9" y="74"/>
                    </a:cubicBezTo>
                    <a:cubicBezTo>
                      <a:pt x="7" y="71"/>
                      <a:pt x="0" y="73"/>
                      <a:pt x="0" y="69"/>
                    </a:cubicBezTo>
                    <a:cubicBezTo>
                      <a:pt x="0" y="46"/>
                      <a:pt x="0" y="23"/>
                      <a:pt x="0" y="0"/>
                    </a:cubicBezTo>
                    <a:cubicBezTo>
                      <a:pt x="9" y="0"/>
                      <a:pt x="19" y="0"/>
                      <a:pt x="29" y="0"/>
                    </a:cubicBezTo>
                    <a:cubicBezTo>
                      <a:pt x="35" y="3"/>
                      <a:pt x="38" y="11"/>
                      <a:pt x="44" y="14"/>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69" name="Freeform 999"/>
              <p:cNvSpPr>
                <a:spLocks/>
              </p:cNvSpPr>
              <p:nvPr/>
            </p:nvSpPr>
            <p:spPr bwMode="auto">
              <a:xfrm>
                <a:off x="1480" y="2504"/>
                <a:ext cx="12" cy="40"/>
              </a:xfrm>
              <a:custGeom>
                <a:avLst/>
                <a:gdLst>
                  <a:gd name="T0" fmla="*/ 26 w 7"/>
                  <a:gd name="T1" fmla="*/ 0 h 26"/>
                  <a:gd name="T2" fmla="*/ 15 w 7"/>
                  <a:gd name="T3" fmla="*/ 74 h 26"/>
                  <a:gd name="T4" fmla="*/ 15 w 7"/>
                  <a:gd name="T5" fmla="*/ 66 h 26"/>
                  <a:gd name="T6" fmla="*/ 26 w 7"/>
                  <a:gd name="T7" fmla="*/ 0 h 26"/>
                  <a:gd name="T8" fmla="*/ 0 60000 65536"/>
                  <a:gd name="T9" fmla="*/ 0 60000 65536"/>
                  <a:gd name="T10" fmla="*/ 0 60000 65536"/>
                  <a:gd name="T11" fmla="*/ 0 60000 65536"/>
                  <a:gd name="T12" fmla="*/ 0 w 7"/>
                  <a:gd name="T13" fmla="*/ 0 h 26"/>
                  <a:gd name="T14" fmla="*/ 7 w 7"/>
                  <a:gd name="T15" fmla="*/ 26 h 26"/>
                </a:gdLst>
                <a:ahLst/>
                <a:cxnLst>
                  <a:cxn ang="T8">
                    <a:pos x="T0" y="T1"/>
                  </a:cxn>
                  <a:cxn ang="T9">
                    <a:pos x="T2" y="T3"/>
                  </a:cxn>
                  <a:cxn ang="T10">
                    <a:pos x="T4" y="T5"/>
                  </a:cxn>
                  <a:cxn ang="T11">
                    <a:pos x="T6" y="T7"/>
                  </a:cxn>
                </a:cxnLst>
                <a:rect l="T12" t="T13" r="T14" b="T15"/>
                <a:pathLst>
                  <a:path w="7" h="26">
                    <a:moveTo>
                      <a:pt x="5" y="0"/>
                    </a:moveTo>
                    <a:cubicBezTo>
                      <a:pt x="4" y="6"/>
                      <a:pt x="7" y="26"/>
                      <a:pt x="3" y="20"/>
                    </a:cubicBezTo>
                    <a:cubicBezTo>
                      <a:pt x="3" y="20"/>
                      <a:pt x="3" y="19"/>
                      <a:pt x="3" y="18"/>
                    </a:cubicBezTo>
                    <a:cubicBezTo>
                      <a:pt x="4" y="13"/>
                      <a:pt x="0" y="2"/>
                      <a:pt x="5"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70" name="Freeform 1000"/>
              <p:cNvSpPr>
                <a:spLocks/>
              </p:cNvSpPr>
              <p:nvPr/>
            </p:nvSpPr>
            <p:spPr bwMode="auto">
              <a:xfrm>
                <a:off x="1313" y="2515"/>
                <a:ext cx="9" cy="64"/>
              </a:xfrm>
              <a:custGeom>
                <a:avLst/>
                <a:gdLst>
                  <a:gd name="T0" fmla="*/ 29 w 5"/>
                  <a:gd name="T1" fmla="*/ 0 h 42"/>
                  <a:gd name="T2" fmla="*/ 29 w 5"/>
                  <a:gd name="T3" fmla="*/ 149 h 42"/>
                  <a:gd name="T4" fmla="*/ 16 w 5"/>
                  <a:gd name="T5" fmla="*/ 0 h 42"/>
                  <a:gd name="T6" fmla="*/ 29 w 5"/>
                  <a:gd name="T7" fmla="*/ 0 h 42"/>
                  <a:gd name="T8" fmla="*/ 0 60000 65536"/>
                  <a:gd name="T9" fmla="*/ 0 60000 65536"/>
                  <a:gd name="T10" fmla="*/ 0 60000 65536"/>
                  <a:gd name="T11" fmla="*/ 0 60000 65536"/>
                  <a:gd name="T12" fmla="*/ 0 w 5"/>
                  <a:gd name="T13" fmla="*/ 0 h 42"/>
                  <a:gd name="T14" fmla="*/ 5 w 5"/>
                  <a:gd name="T15" fmla="*/ 42 h 42"/>
                </a:gdLst>
                <a:ahLst/>
                <a:cxnLst>
                  <a:cxn ang="T8">
                    <a:pos x="T0" y="T1"/>
                  </a:cxn>
                  <a:cxn ang="T9">
                    <a:pos x="T2" y="T3"/>
                  </a:cxn>
                  <a:cxn ang="T10">
                    <a:pos x="T4" y="T5"/>
                  </a:cxn>
                  <a:cxn ang="T11">
                    <a:pos x="T6" y="T7"/>
                  </a:cxn>
                </a:cxnLst>
                <a:rect l="T12" t="T13" r="T14" b="T15"/>
                <a:pathLst>
                  <a:path w="5" h="42">
                    <a:moveTo>
                      <a:pt x="5" y="0"/>
                    </a:moveTo>
                    <a:cubicBezTo>
                      <a:pt x="5" y="14"/>
                      <a:pt x="5" y="28"/>
                      <a:pt x="5" y="42"/>
                    </a:cubicBezTo>
                    <a:cubicBezTo>
                      <a:pt x="0" y="33"/>
                      <a:pt x="5" y="13"/>
                      <a:pt x="3" y="0"/>
                    </a:cubicBezTo>
                    <a:cubicBezTo>
                      <a:pt x="4" y="0"/>
                      <a:pt x="5" y="0"/>
                      <a:pt x="5"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71" name="Freeform 1007"/>
              <p:cNvSpPr>
                <a:spLocks/>
              </p:cNvSpPr>
              <p:nvPr/>
            </p:nvSpPr>
            <p:spPr bwMode="auto">
              <a:xfrm>
                <a:off x="1503" y="2649"/>
                <a:ext cx="7" cy="105"/>
              </a:xfrm>
              <a:custGeom>
                <a:avLst/>
                <a:gdLst>
                  <a:gd name="T0" fmla="*/ 0 w 4"/>
                  <a:gd name="T1" fmla="*/ 243 h 69"/>
                  <a:gd name="T2" fmla="*/ 0 w 4"/>
                  <a:gd name="T3" fmla="*/ 8 h 69"/>
                  <a:gd name="T4" fmla="*/ 0 w 4"/>
                  <a:gd name="T5" fmla="*/ 0 h 69"/>
                  <a:gd name="T6" fmla="*/ 0 w 4"/>
                  <a:gd name="T7" fmla="*/ 243 h 69"/>
                  <a:gd name="T8" fmla="*/ 0 60000 65536"/>
                  <a:gd name="T9" fmla="*/ 0 60000 65536"/>
                  <a:gd name="T10" fmla="*/ 0 60000 65536"/>
                  <a:gd name="T11" fmla="*/ 0 60000 65536"/>
                  <a:gd name="T12" fmla="*/ 0 w 4"/>
                  <a:gd name="T13" fmla="*/ 0 h 69"/>
                  <a:gd name="T14" fmla="*/ 4 w 4"/>
                  <a:gd name="T15" fmla="*/ 69 h 69"/>
                </a:gdLst>
                <a:ahLst/>
                <a:cxnLst>
                  <a:cxn ang="T8">
                    <a:pos x="T0" y="T1"/>
                  </a:cxn>
                  <a:cxn ang="T9">
                    <a:pos x="T2" y="T3"/>
                  </a:cxn>
                  <a:cxn ang="T10">
                    <a:pos x="T4" y="T5"/>
                  </a:cxn>
                  <a:cxn ang="T11">
                    <a:pos x="T6" y="T7"/>
                  </a:cxn>
                </a:cxnLst>
                <a:rect l="T12" t="T13" r="T14" b="T15"/>
                <a:pathLst>
                  <a:path w="4" h="69">
                    <a:moveTo>
                      <a:pt x="0" y="69"/>
                    </a:moveTo>
                    <a:cubicBezTo>
                      <a:pt x="0" y="47"/>
                      <a:pt x="0" y="24"/>
                      <a:pt x="0" y="2"/>
                    </a:cubicBezTo>
                    <a:cubicBezTo>
                      <a:pt x="0" y="1"/>
                      <a:pt x="0" y="1"/>
                      <a:pt x="0" y="0"/>
                    </a:cubicBezTo>
                    <a:cubicBezTo>
                      <a:pt x="3" y="9"/>
                      <a:pt x="4" y="52"/>
                      <a:pt x="0" y="69"/>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72" name="Freeform 1009"/>
              <p:cNvSpPr>
                <a:spLocks/>
              </p:cNvSpPr>
              <p:nvPr/>
            </p:nvSpPr>
            <p:spPr bwMode="auto">
              <a:xfrm>
                <a:off x="1366" y="2632"/>
                <a:ext cx="51" cy="150"/>
              </a:xfrm>
              <a:custGeom>
                <a:avLst/>
                <a:gdLst>
                  <a:gd name="T0" fmla="*/ 110 w 31"/>
                  <a:gd name="T1" fmla="*/ 344 h 98"/>
                  <a:gd name="T2" fmla="*/ 104 w 31"/>
                  <a:gd name="T3" fmla="*/ 344 h 98"/>
                  <a:gd name="T4" fmla="*/ 71 w 31"/>
                  <a:gd name="T5" fmla="*/ 230 h 98"/>
                  <a:gd name="T6" fmla="*/ 8 w 31"/>
                  <a:gd name="T7" fmla="*/ 182 h 98"/>
                  <a:gd name="T8" fmla="*/ 21 w 31"/>
                  <a:gd name="T9" fmla="*/ 0 h 98"/>
                  <a:gd name="T10" fmla="*/ 71 w 31"/>
                  <a:gd name="T11" fmla="*/ 0 h 98"/>
                  <a:gd name="T12" fmla="*/ 81 w 31"/>
                  <a:gd name="T13" fmla="*/ 158 h 98"/>
                  <a:gd name="T14" fmla="*/ 138 w 31"/>
                  <a:gd name="T15" fmla="*/ 216 h 98"/>
                  <a:gd name="T16" fmla="*/ 138 w 31"/>
                  <a:gd name="T17" fmla="*/ 312 h 98"/>
                  <a:gd name="T18" fmla="*/ 110 w 31"/>
                  <a:gd name="T19" fmla="*/ 344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98"/>
                  <a:gd name="T32" fmla="*/ 31 w 31"/>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98">
                    <a:moveTo>
                      <a:pt x="25" y="96"/>
                    </a:moveTo>
                    <a:cubicBezTo>
                      <a:pt x="24" y="98"/>
                      <a:pt x="23" y="97"/>
                      <a:pt x="23" y="96"/>
                    </a:cubicBezTo>
                    <a:cubicBezTo>
                      <a:pt x="16" y="89"/>
                      <a:pt x="26" y="67"/>
                      <a:pt x="16" y="64"/>
                    </a:cubicBezTo>
                    <a:cubicBezTo>
                      <a:pt x="10" y="61"/>
                      <a:pt x="6" y="56"/>
                      <a:pt x="2" y="51"/>
                    </a:cubicBezTo>
                    <a:cubicBezTo>
                      <a:pt x="4" y="35"/>
                      <a:pt x="0" y="12"/>
                      <a:pt x="5" y="0"/>
                    </a:cubicBezTo>
                    <a:cubicBezTo>
                      <a:pt x="8" y="0"/>
                      <a:pt x="12" y="0"/>
                      <a:pt x="16" y="0"/>
                    </a:cubicBezTo>
                    <a:cubicBezTo>
                      <a:pt x="17" y="14"/>
                      <a:pt x="13" y="34"/>
                      <a:pt x="18" y="44"/>
                    </a:cubicBezTo>
                    <a:cubicBezTo>
                      <a:pt x="22" y="50"/>
                      <a:pt x="28" y="54"/>
                      <a:pt x="31" y="60"/>
                    </a:cubicBezTo>
                    <a:cubicBezTo>
                      <a:pt x="31" y="69"/>
                      <a:pt x="31" y="78"/>
                      <a:pt x="31" y="87"/>
                    </a:cubicBezTo>
                    <a:cubicBezTo>
                      <a:pt x="28" y="89"/>
                      <a:pt x="27" y="93"/>
                      <a:pt x="25" y="96"/>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73" name="Freeform 1012"/>
              <p:cNvSpPr>
                <a:spLocks/>
              </p:cNvSpPr>
              <p:nvPr/>
            </p:nvSpPr>
            <p:spPr bwMode="auto">
              <a:xfrm>
                <a:off x="1180" y="2789"/>
                <a:ext cx="28" cy="20"/>
              </a:xfrm>
              <a:custGeom>
                <a:avLst/>
                <a:gdLst>
                  <a:gd name="T0" fmla="*/ 35 w 17"/>
                  <a:gd name="T1" fmla="*/ 35 h 13"/>
                  <a:gd name="T2" fmla="*/ 26 w 17"/>
                  <a:gd name="T3" fmla="*/ 35 h 13"/>
                  <a:gd name="T4" fmla="*/ 26 w 17"/>
                  <a:gd name="T5" fmla="*/ 5 h 13"/>
                  <a:gd name="T6" fmla="*/ 35 w 17"/>
                  <a:gd name="T7" fmla="*/ 35 h 13"/>
                  <a:gd name="T8" fmla="*/ 0 60000 65536"/>
                  <a:gd name="T9" fmla="*/ 0 60000 65536"/>
                  <a:gd name="T10" fmla="*/ 0 60000 65536"/>
                  <a:gd name="T11" fmla="*/ 0 60000 65536"/>
                  <a:gd name="T12" fmla="*/ 0 w 17"/>
                  <a:gd name="T13" fmla="*/ 0 h 13"/>
                  <a:gd name="T14" fmla="*/ 17 w 17"/>
                  <a:gd name="T15" fmla="*/ 13 h 13"/>
                </a:gdLst>
                <a:ahLst/>
                <a:cxnLst>
                  <a:cxn ang="T8">
                    <a:pos x="T0" y="T1"/>
                  </a:cxn>
                  <a:cxn ang="T9">
                    <a:pos x="T2" y="T3"/>
                  </a:cxn>
                  <a:cxn ang="T10">
                    <a:pos x="T4" y="T5"/>
                  </a:cxn>
                  <a:cxn ang="T11">
                    <a:pos x="T6" y="T7"/>
                  </a:cxn>
                </a:cxnLst>
                <a:rect l="T12" t="T13" r="T14" b="T15"/>
                <a:pathLst>
                  <a:path w="17" h="13">
                    <a:moveTo>
                      <a:pt x="8" y="10"/>
                    </a:moveTo>
                    <a:cubicBezTo>
                      <a:pt x="8" y="13"/>
                      <a:pt x="6" y="12"/>
                      <a:pt x="6" y="10"/>
                    </a:cubicBezTo>
                    <a:cubicBezTo>
                      <a:pt x="8" y="6"/>
                      <a:pt x="0" y="3"/>
                      <a:pt x="6" y="1"/>
                    </a:cubicBezTo>
                    <a:cubicBezTo>
                      <a:pt x="17" y="0"/>
                      <a:pt x="11" y="7"/>
                      <a:pt x="8" y="1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74" name="Freeform 1013"/>
              <p:cNvSpPr>
                <a:spLocks/>
              </p:cNvSpPr>
              <p:nvPr/>
            </p:nvSpPr>
            <p:spPr bwMode="auto">
              <a:xfrm>
                <a:off x="1127" y="2805"/>
                <a:ext cx="173" cy="158"/>
              </a:xfrm>
              <a:custGeom>
                <a:avLst/>
                <a:gdLst>
                  <a:gd name="T0" fmla="*/ 160 w 105"/>
                  <a:gd name="T1" fmla="*/ 26 h 103"/>
                  <a:gd name="T2" fmla="*/ 193 w 105"/>
                  <a:gd name="T3" fmla="*/ 26 h 103"/>
                  <a:gd name="T4" fmla="*/ 234 w 105"/>
                  <a:gd name="T5" fmla="*/ 0 h 103"/>
                  <a:gd name="T6" fmla="*/ 461 w 105"/>
                  <a:gd name="T7" fmla="*/ 176 h 103"/>
                  <a:gd name="T8" fmla="*/ 461 w 105"/>
                  <a:gd name="T9" fmla="*/ 189 h 103"/>
                  <a:gd name="T10" fmla="*/ 260 w 105"/>
                  <a:gd name="T11" fmla="*/ 339 h 103"/>
                  <a:gd name="T12" fmla="*/ 81 w 105"/>
                  <a:gd name="T13" fmla="*/ 371 h 103"/>
                  <a:gd name="T14" fmla="*/ 63 w 105"/>
                  <a:gd name="T15" fmla="*/ 325 h 103"/>
                  <a:gd name="T16" fmla="*/ 0 w 105"/>
                  <a:gd name="T17" fmla="*/ 275 h 103"/>
                  <a:gd name="T18" fmla="*/ 0 w 105"/>
                  <a:gd name="T19" fmla="*/ 169 h 103"/>
                  <a:gd name="T20" fmla="*/ 81 w 105"/>
                  <a:gd name="T21" fmla="*/ 163 h 103"/>
                  <a:gd name="T22" fmla="*/ 81 w 105"/>
                  <a:gd name="T23" fmla="*/ 12 h 103"/>
                  <a:gd name="T24" fmla="*/ 160 w 105"/>
                  <a:gd name="T25" fmla="*/ 26 h 1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
                  <a:gd name="T40" fmla="*/ 0 h 103"/>
                  <a:gd name="T41" fmla="*/ 105 w 105"/>
                  <a:gd name="T42" fmla="*/ 103 h 1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 h="103">
                    <a:moveTo>
                      <a:pt x="36" y="7"/>
                    </a:moveTo>
                    <a:cubicBezTo>
                      <a:pt x="38" y="7"/>
                      <a:pt x="40" y="7"/>
                      <a:pt x="43" y="7"/>
                    </a:cubicBezTo>
                    <a:cubicBezTo>
                      <a:pt x="47" y="6"/>
                      <a:pt x="47" y="1"/>
                      <a:pt x="52" y="0"/>
                    </a:cubicBezTo>
                    <a:cubicBezTo>
                      <a:pt x="70" y="15"/>
                      <a:pt x="84" y="34"/>
                      <a:pt x="103" y="49"/>
                    </a:cubicBezTo>
                    <a:cubicBezTo>
                      <a:pt x="105" y="50"/>
                      <a:pt x="104" y="52"/>
                      <a:pt x="103" y="52"/>
                    </a:cubicBezTo>
                    <a:cubicBezTo>
                      <a:pt x="87" y="64"/>
                      <a:pt x="74" y="81"/>
                      <a:pt x="58" y="94"/>
                    </a:cubicBezTo>
                    <a:cubicBezTo>
                      <a:pt x="42" y="94"/>
                      <a:pt x="22" y="91"/>
                      <a:pt x="18" y="103"/>
                    </a:cubicBezTo>
                    <a:cubicBezTo>
                      <a:pt x="18" y="97"/>
                      <a:pt x="19" y="90"/>
                      <a:pt x="14" y="90"/>
                    </a:cubicBezTo>
                    <a:cubicBezTo>
                      <a:pt x="8" y="86"/>
                      <a:pt x="4" y="82"/>
                      <a:pt x="0" y="76"/>
                    </a:cubicBezTo>
                    <a:cubicBezTo>
                      <a:pt x="0" y="67"/>
                      <a:pt x="0" y="57"/>
                      <a:pt x="0" y="47"/>
                    </a:cubicBezTo>
                    <a:cubicBezTo>
                      <a:pt x="7" y="47"/>
                      <a:pt x="15" y="48"/>
                      <a:pt x="18" y="45"/>
                    </a:cubicBezTo>
                    <a:cubicBezTo>
                      <a:pt x="18" y="31"/>
                      <a:pt x="18" y="17"/>
                      <a:pt x="18" y="3"/>
                    </a:cubicBezTo>
                    <a:cubicBezTo>
                      <a:pt x="27" y="2"/>
                      <a:pt x="32" y="3"/>
                      <a:pt x="36" y="7"/>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75" name="Freeform 1020"/>
              <p:cNvSpPr>
                <a:spLocks/>
              </p:cNvSpPr>
              <p:nvPr/>
            </p:nvSpPr>
            <p:spPr bwMode="auto">
              <a:xfrm>
                <a:off x="1244" y="3010"/>
                <a:ext cx="38" cy="41"/>
              </a:xfrm>
              <a:custGeom>
                <a:avLst/>
                <a:gdLst>
                  <a:gd name="T0" fmla="*/ 46 w 23"/>
                  <a:gd name="T1" fmla="*/ 88 h 27"/>
                  <a:gd name="T2" fmla="*/ 33 w 23"/>
                  <a:gd name="T3" fmla="*/ 88 h 27"/>
                  <a:gd name="T4" fmla="*/ 5 w 23"/>
                  <a:gd name="T5" fmla="*/ 49 h 27"/>
                  <a:gd name="T6" fmla="*/ 63 w 23"/>
                  <a:gd name="T7" fmla="*/ 0 h 27"/>
                  <a:gd name="T8" fmla="*/ 104 w 23"/>
                  <a:gd name="T9" fmla="*/ 32 h 27"/>
                  <a:gd name="T10" fmla="*/ 46 w 23"/>
                  <a:gd name="T11" fmla="*/ 88 h 27"/>
                  <a:gd name="T12" fmla="*/ 0 60000 65536"/>
                  <a:gd name="T13" fmla="*/ 0 60000 65536"/>
                  <a:gd name="T14" fmla="*/ 0 60000 65536"/>
                  <a:gd name="T15" fmla="*/ 0 60000 65536"/>
                  <a:gd name="T16" fmla="*/ 0 60000 65536"/>
                  <a:gd name="T17" fmla="*/ 0 60000 65536"/>
                  <a:gd name="T18" fmla="*/ 0 w 23"/>
                  <a:gd name="T19" fmla="*/ 0 h 27"/>
                  <a:gd name="T20" fmla="*/ 23 w 2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3" h="27">
                    <a:moveTo>
                      <a:pt x="10" y="25"/>
                    </a:moveTo>
                    <a:cubicBezTo>
                      <a:pt x="9" y="27"/>
                      <a:pt x="7" y="26"/>
                      <a:pt x="7" y="25"/>
                    </a:cubicBezTo>
                    <a:cubicBezTo>
                      <a:pt x="7" y="19"/>
                      <a:pt x="0" y="21"/>
                      <a:pt x="1" y="14"/>
                    </a:cubicBezTo>
                    <a:cubicBezTo>
                      <a:pt x="4" y="8"/>
                      <a:pt x="9" y="4"/>
                      <a:pt x="14" y="0"/>
                    </a:cubicBezTo>
                    <a:cubicBezTo>
                      <a:pt x="18" y="2"/>
                      <a:pt x="21" y="5"/>
                      <a:pt x="23" y="9"/>
                    </a:cubicBezTo>
                    <a:cubicBezTo>
                      <a:pt x="20" y="16"/>
                      <a:pt x="13" y="18"/>
                      <a:pt x="10" y="25"/>
                    </a:cubicBezTo>
                    <a:close/>
                  </a:path>
                </a:pathLst>
              </a:custGeom>
              <a:solidFill>
                <a:srgbClr val="FFFF99"/>
              </a:solidFill>
              <a:ln w="3175">
                <a:noFill/>
                <a:round/>
                <a:headEnd/>
                <a:tailEnd/>
              </a:ln>
            </p:spPr>
            <p:txBody>
              <a:bodyPr/>
              <a:lstStyle/>
              <a:p>
                <a:endParaRPr lang="zh-CN" altLang="en-US" sz="2000">
                  <a:solidFill>
                    <a:schemeClr val="tx1"/>
                  </a:solidFill>
                  <a:ea typeface="微软雅黑" pitchFamily="34" charset="-122"/>
                </a:endParaRPr>
              </a:p>
            </p:txBody>
          </p:sp>
          <p:sp>
            <p:nvSpPr>
              <p:cNvPr id="51476" name="Freeform 1037"/>
              <p:cNvSpPr>
                <a:spLocks/>
              </p:cNvSpPr>
              <p:nvPr/>
            </p:nvSpPr>
            <p:spPr bwMode="auto">
              <a:xfrm>
                <a:off x="1418" y="2724"/>
                <a:ext cx="7" cy="41"/>
              </a:xfrm>
              <a:custGeom>
                <a:avLst/>
                <a:gdLst>
                  <a:gd name="T0" fmla="*/ 0 w 4"/>
                  <a:gd name="T1" fmla="*/ 0 h 27"/>
                  <a:gd name="T2" fmla="*/ 0 w 4"/>
                  <a:gd name="T3" fmla="*/ 94 h 27"/>
                  <a:gd name="T4" fmla="*/ 0 w 4"/>
                  <a:gd name="T5" fmla="*/ 0 h 27"/>
                  <a:gd name="T6" fmla="*/ 0 60000 65536"/>
                  <a:gd name="T7" fmla="*/ 0 60000 65536"/>
                  <a:gd name="T8" fmla="*/ 0 60000 65536"/>
                  <a:gd name="T9" fmla="*/ 0 w 4"/>
                  <a:gd name="T10" fmla="*/ 0 h 27"/>
                  <a:gd name="T11" fmla="*/ 4 w 4"/>
                  <a:gd name="T12" fmla="*/ 27 h 27"/>
                </a:gdLst>
                <a:ahLst/>
                <a:cxnLst>
                  <a:cxn ang="T6">
                    <a:pos x="T0" y="T1"/>
                  </a:cxn>
                  <a:cxn ang="T7">
                    <a:pos x="T2" y="T3"/>
                  </a:cxn>
                  <a:cxn ang="T8">
                    <a:pos x="T4" y="T5"/>
                  </a:cxn>
                </a:cxnLst>
                <a:rect l="T9" t="T10" r="T11" b="T12"/>
                <a:pathLst>
                  <a:path w="4" h="27">
                    <a:moveTo>
                      <a:pt x="0" y="0"/>
                    </a:moveTo>
                    <a:cubicBezTo>
                      <a:pt x="4" y="4"/>
                      <a:pt x="4" y="23"/>
                      <a:pt x="0" y="27"/>
                    </a:cubicBezTo>
                    <a:cubicBezTo>
                      <a:pt x="0" y="18"/>
                      <a:pt x="0" y="9"/>
                      <a:pt x="0" y="0"/>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sp>
            <p:nvSpPr>
              <p:cNvPr id="51477" name="Freeform 1056"/>
              <p:cNvSpPr>
                <a:spLocks/>
              </p:cNvSpPr>
              <p:nvPr/>
            </p:nvSpPr>
            <p:spPr bwMode="auto">
              <a:xfrm>
                <a:off x="1509" y="2341"/>
                <a:ext cx="13" cy="116"/>
              </a:xfrm>
              <a:custGeom>
                <a:avLst/>
                <a:gdLst>
                  <a:gd name="T0" fmla="*/ 13 w 8"/>
                  <a:gd name="T1" fmla="*/ 8 h 76"/>
                  <a:gd name="T2" fmla="*/ 13 w 8"/>
                  <a:gd name="T3" fmla="*/ 0 h 76"/>
                  <a:gd name="T4" fmla="*/ 26 w 8"/>
                  <a:gd name="T5" fmla="*/ 270 h 76"/>
                  <a:gd name="T6" fmla="*/ 13 w 8"/>
                  <a:gd name="T7" fmla="*/ 8 h 76"/>
                  <a:gd name="T8" fmla="*/ 0 60000 65536"/>
                  <a:gd name="T9" fmla="*/ 0 60000 65536"/>
                  <a:gd name="T10" fmla="*/ 0 60000 65536"/>
                  <a:gd name="T11" fmla="*/ 0 60000 65536"/>
                  <a:gd name="T12" fmla="*/ 0 w 8"/>
                  <a:gd name="T13" fmla="*/ 0 h 76"/>
                  <a:gd name="T14" fmla="*/ 8 w 8"/>
                  <a:gd name="T15" fmla="*/ 76 h 76"/>
                </a:gdLst>
                <a:ahLst/>
                <a:cxnLst>
                  <a:cxn ang="T8">
                    <a:pos x="T0" y="T1"/>
                  </a:cxn>
                  <a:cxn ang="T9">
                    <a:pos x="T2" y="T3"/>
                  </a:cxn>
                  <a:cxn ang="T10">
                    <a:pos x="T4" y="T5"/>
                  </a:cxn>
                  <a:cxn ang="T11">
                    <a:pos x="T6" y="T7"/>
                  </a:cxn>
                </a:cxnLst>
                <a:rect l="T12" t="T13" r="T14" b="T15"/>
                <a:pathLst>
                  <a:path w="8" h="76">
                    <a:moveTo>
                      <a:pt x="3" y="2"/>
                    </a:moveTo>
                    <a:cubicBezTo>
                      <a:pt x="3" y="2"/>
                      <a:pt x="3" y="1"/>
                      <a:pt x="3" y="0"/>
                    </a:cubicBezTo>
                    <a:cubicBezTo>
                      <a:pt x="8" y="12"/>
                      <a:pt x="4" y="53"/>
                      <a:pt x="6" y="76"/>
                    </a:cubicBezTo>
                    <a:cubicBezTo>
                      <a:pt x="0" y="56"/>
                      <a:pt x="5" y="26"/>
                      <a:pt x="3" y="2"/>
                    </a:cubicBezTo>
                    <a:close/>
                  </a:path>
                </a:pathLst>
              </a:custGeom>
              <a:solidFill>
                <a:srgbClr val="FFFF99"/>
              </a:solidFill>
              <a:ln w="9525">
                <a:noFill/>
                <a:round/>
                <a:headEnd/>
                <a:tailEnd/>
              </a:ln>
            </p:spPr>
            <p:txBody>
              <a:bodyPr/>
              <a:lstStyle/>
              <a:p>
                <a:endParaRPr lang="zh-CN" altLang="en-US" sz="2000">
                  <a:solidFill>
                    <a:schemeClr val="tx1"/>
                  </a:solidFill>
                  <a:ea typeface="微软雅黑" pitchFamily="34" charset="-122"/>
                </a:endParaRPr>
              </a:p>
            </p:txBody>
          </p:sp>
        </p:grpSp>
        <p:sp>
          <p:nvSpPr>
            <p:cNvPr id="51406" name="Rectangle 1064"/>
            <p:cNvSpPr>
              <a:spLocks noChangeArrowheads="1"/>
            </p:cNvSpPr>
            <p:nvPr/>
          </p:nvSpPr>
          <p:spPr bwMode="auto">
            <a:xfrm>
              <a:off x="1696462" y="4044950"/>
              <a:ext cx="629551" cy="246221"/>
            </a:xfrm>
            <a:prstGeom prst="rect">
              <a:avLst/>
            </a:prstGeom>
            <a:noFill/>
            <a:ln w="9525">
              <a:noFill/>
              <a:miter lim="800000"/>
              <a:headEnd/>
              <a:tailEnd/>
            </a:ln>
          </p:spPr>
          <p:txBody>
            <a:bodyPr wrap="none" lIns="0" tIns="0" rIns="0" bIns="0">
              <a:spAutoFit/>
            </a:bodyPr>
            <a:lstStyle/>
            <a:p>
              <a:r>
                <a:rPr lang="zh-CN" altLang="en-US">
                  <a:solidFill>
                    <a:schemeClr val="tx1"/>
                  </a:solidFill>
                  <a:latin typeface="微软雅黑" pitchFamily="34" charset="-122"/>
                  <a:ea typeface="微软雅黑" pitchFamily="34" charset="-122"/>
                </a:rPr>
                <a:t>非二区</a:t>
              </a:r>
              <a:endParaRPr lang="en-US" altLang="zh-CN">
                <a:solidFill>
                  <a:schemeClr val="tx1"/>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2"/>
          <p:cNvSpPr>
            <a:spLocks noChangeArrowheads="1"/>
          </p:cNvSpPr>
          <p:nvPr/>
        </p:nvSpPr>
        <p:spPr bwMode="auto">
          <a:xfrm>
            <a:off x="762000" y="1646238"/>
            <a:ext cx="5861050" cy="1076325"/>
          </a:xfrm>
          <a:prstGeom prst="rect">
            <a:avLst/>
          </a:prstGeom>
          <a:noFill/>
          <a:ln w="9525">
            <a:noFill/>
            <a:miter lim="800000"/>
            <a:headEnd/>
            <a:tailEnd/>
          </a:ln>
        </p:spPr>
        <p:txBody>
          <a:bodyPr lIns="91418" tIns="45708" rIns="91418" bIns="45708">
            <a:spAutoFit/>
          </a:bodyPr>
          <a:lstStyle/>
          <a:p>
            <a:pPr eaLnBrk="0" hangingPunct="0">
              <a:lnSpc>
                <a:spcPct val="200000"/>
              </a:lnSpc>
            </a:pPr>
            <a:r>
              <a:rPr lang="zh-CN" altLang="en-US" sz="3200">
                <a:solidFill>
                  <a:srgbClr val="006699"/>
                </a:solidFill>
                <a:ea typeface="微软雅黑" pitchFamily="34" charset="-122"/>
              </a:rPr>
              <a:t>第三部分   未来发展目标与规划</a:t>
            </a:r>
            <a:endParaRPr lang="en-US" altLang="zh-CN" sz="3200">
              <a:solidFill>
                <a:srgbClr val="006699"/>
              </a:solidFill>
              <a:ea typeface="微软雅黑" pitchFamily="34" charset="-122"/>
            </a:endParaRPr>
          </a:p>
        </p:txBody>
      </p:sp>
      <p:sp>
        <p:nvSpPr>
          <p:cNvPr id="118789" name="Text Box 5"/>
          <p:cNvSpPr txBox="1">
            <a:spLocks noChangeArrowheads="1"/>
          </p:cNvSpPr>
          <p:nvPr/>
        </p:nvSpPr>
        <p:spPr bwMode="auto">
          <a:xfrm>
            <a:off x="1549400" y="2921000"/>
            <a:ext cx="7073900" cy="1416050"/>
          </a:xfrm>
          <a:prstGeom prst="rect">
            <a:avLst/>
          </a:prstGeom>
          <a:noFill/>
          <a:ln>
            <a:noFill/>
          </a:ln>
          <a:effectLst>
            <a:prstShdw prst="shdw12">
              <a:schemeClr val="accent1">
                <a:gamma/>
                <a:shade val="60000"/>
                <a:invGamma/>
                <a:alpha val="50000"/>
              </a:schemeClr>
            </a:prstShdw>
          </a:effectLst>
          <a:extLst/>
        </p:spPr>
        <p:txBody>
          <a:bodyPr lIns="91429" tIns="45714" rIns="91429" bIns="45714">
            <a:spAutoFit/>
          </a:bodyPr>
          <a:lstStyle/>
          <a:p>
            <a:pPr>
              <a:lnSpc>
                <a:spcPct val="155000"/>
              </a:lnSpc>
              <a:defRPr/>
            </a:pPr>
            <a:r>
              <a:rPr lang="en-US" altLang="zh-CN" sz="2800" dirty="0">
                <a:solidFill>
                  <a:srgbClr val="006699"/>
                </a:solidFill>
                <a:ea typeface="微软雅黑" pitchFamily="34" charset="-122"/>
              </a:rPr>
              <a:t>3.1   </a:t>
            </a:r>
            <a:r>
              <a:rPr lang="zh-CN" altLang="en-US" sz="2800" dirty="0">
                <a:solidFill>
                  <a:srgbClr val="006699"/>
                </a:solidFill>
                <a:ea typeface="微软雅黑" pitchFamily="34" charset="-122"/>
              </a:rPr>
              <a:t>海外未来面对的机遇和挑战</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3.2   </a:t>
            </a:r>
            <a:r>
              <a:rPr lang="zh-CN" altLang="en-US" sz="2800" dirty="0">
                <a:solidFill>
                  <a:srgbClr val="006699"/>
                </a:solidFill>
                <a:ea typeface="微软雅黑" pitchFamily="34" charset="-122"/>
              </a:rPr>
              <a:t>我们的成长和发展</a:t>
            </a:r>
            <a:endParaRPr lang="zh-CN" altLang="en-US" sz="2800" dirty="0">
              <a:ea typeface="微软雅黑" pitchFamily="34" charset="-122"/>
            </a:endParaRPr>
          </a:p>
        </p:txBody>
      </p:sp>
      <p:grpSp>
        <p:nvGrpSpPr>
          <p:cNvPr id="53252" name="Group 6"/>
          <p:cNvGrpSpPr>
            <a:grpSpLocks/>
          </p:cNvGrpSpPr>
          <p:nvPr/>
        </p:nvGrpSpPr>
        <p:grpSpPr bwMode="auto">
          <a:xfrm>
            <a:off x="1073150" y="3049588"/>
            <a:ext cx="7412038" cy="647700"/>
            <a:chOff x="676" y="1984"/>
            <a:chExt cx="4250" cy="408"/>
          </a:xfrm>
        </p:grpSpPr>
        <p:sp>
          <p:nvSpPr>
            <p:cNvPr id="53254" name="AutoShape 7"/>
            <p:cNvSpPr>
              <a:spLocks noChangeArrowheads="1"/>
            </p:cNvSpPr>
            <p:nvPr/>
          </p:nvSpPr>
          <p:spPr bwMode="auto">
            <a:xfrm>
              <a:off x="676" y="1984"/>
              <a:ext cx="4250" cy="408"/>
            </a:xfrm>
            <a:prstGeom prst="flowChartProcess">
              <a:avLst/>
            </a:prstGeom>
            <a:noFill/>
            <a:ln w="25400">
              <a:solidFill>
                <a:srgbClr val="FF0000"/>
              </a:solidFill>
              <a:miter lim="800000"/>
              <a:headEnd/>
              <a:tailEnd/>
            </a:ln>
          </p:spPr>
          <p:txBody>
            <a:bodyPr wrap="none" anchor="ctr"/>
            <a:lstStyle/>
            <a:p>
              <a:pPr algn="ctr"/>
              <a:endParaRPr lang="zh-CN" altLang="en-US">
                <a:ea typeface="微软雅黑" pitchFamily="34" charset="-122"/>
              </a:endParaRPr>
            </a:p>
          </p:txBody>
        </p:sp>
        <p:sp>
          <p:nvSpPr>
            <p:cNvPr id="53255" name="AutoShape 8"/>
            <p:cNvSpPr>
              <a:spLocks noChangeArrowheads="1"/>
            </p:cNvSpPr>
            <p:nvPr/>
          </p:nvSpPr>
          <p:spPr bwMode="auto">
            <a:xfrm>
              <a:off x="679" y="1985"/>
              <a:ext cx="318" cy="402"/>
            </a:xfrm>
            <a:prstGeom prst="homePlate">
              <a:avLst>
                <a:gd name="adj" fmla="val 99685"/>
              </a:avLst>
            </a:prstGeom>
            <a:gradFill rotWithShape="1">
              <a:gsLst>
                <a:gs pos="0">
                  <a:srgbClr val="FF0000"/>
                </a:gs>
                <a:gs pos="100000">
                  <a:schemeClr val="bg1"/>
                </a:gs>
              </a:gsLst>
              <a:lin ang="0" scaled="1"/>
            </a:gradFill>
            <a:ln w="9525">
              <a:noFill/>
              <a:miter lim="800000"/>
              <a:headEnd/>
              <a:tailEnd/>
            </a:ln>
          </p:spPr>
          <p:txBody>
            <a:bodyPr wrap="none" anchor="ctr"/>
            <a:lstStyle/>
            <a:p>
              <a:pPr algn="ctr"/>
              <a:endParaRPr lang="zh-CN" altLang="en-US">
                <a:ea typeface="微软雅黑" pitchFamily="34" charset="-122"/>
              </a:endParaRPr>
            </a:p>
          </p:txBody>
        </p:sp>
      </p:grpSp>
      <p:sp>
        <p:nvSpPr>
          <p:cNvPr id="53253"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a:solidFill>
                  <a:schemeClr val="bg1"/>
                </a:solidFill>
                <a:latin typeface="微软雅黑" pitchFamily="34" charset="-122"/>
                <a:ea typeface="微软雅黑" pitchFamily="34" charset="-122"/>
              </a:rPr>
              <a:t>目录</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3.1  </a:t>
            </a:r>
            <a:r>
              <a:rPr lang="zh-CN" altLang="en-US" sz="2500">
                <a:solidFill>
                  <a:srgbClr val="FFFFFF"/>
                </a:solidFill>
                <a:latin typeface="微软雅黑" pitchFamily="34" charset="-122"/>
                <a:ea typeface="微软雅黑" pitchFamily="34" charset="-122"/>
              </a:rPr>
              <a:t>海外未来面对的机遇和挑战（</a:t>
            </a:r>
            <a:r>
              <a:rPr lang="en-US" altLang="zh-CN" sz="2500">
                <a:solidFill>
                  <a:srgbClr val="FFFFFF"/>
                </a:solidFill>
                <a:latin typeface="微软雅黑" pitchFamily="34" charset="-122"/>
                <a:ea typeface="微软雅黑" pitchFamily="34" charset="-122"/>
              </a:rPr>
              <a:t>1/6</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3" name="文本占位符 2"/>
          <p:cNvSpPr txBox="1">
            <a:spLocks/>
          </p:cNvSpPr>
          <p:nvPr/>
        </p:nvSpPr>
        <p:spPr>
          <a:xfrm>
            <a:off x="339725" y="776288"/>
            <a:ext cx="9345613" cy="1023937"/>
          </a:xfrm>
          <a:prstGeom prst="rect">
            <a:avLst/>
          </a:prstGeom>
        </p:spPr>
        <p:txBody>
          <a:bodyPr/>
          <a:lstStyle>
            <a:lvl1pPr marL="382588" indent="-382588"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7088" indent="-317500" algn="l" defTabSz="1016000" rtl="0" eaLnBrk="0" fontAlgn="base" hangingPunct="0">
              <a:spcBef>
                <a:spcPct val="20000"/>
              </a:spcBef>
              <a:spcAft>
                <a:spcPct val="0"/>
              </a:spcAft>
              <a:buChar char="–"/>
              <a:defRPr sz="3100">
                <a:solidFill>
                  <a:schemeClr val="tx1"/>
                </a:solidFill>
                <a:latin typeface="+mn-lt"/>
                <a:ea typeface="+mn-ea"/>
              </a:defRPr>
            </a:lvl2pPr>
            <a:lvl3pPr marL="1273175" indent="-257175" algn="l" defTabSz="1016000" rtl="0" eaLnBrk="0" fontAlgn="base" hangingPunct="0">
              <a:spcBef>
                <a:spcPct val="20000"/>
              </a:spcBef>
              <a:spcAft>
                <a:spcPct val="0"/>
              </a:spcAft>
              <a:buChar char="•"/>
              <a:defRPr sz="2700">
                <a:solidFill>
                  <a:schemeClr val="tx1"/>
                </a:solidFill>
                <a:latin typeface="+mn-lt"/>
                <a:ea typeface="+mn-ea"/>
              </a:defRPr>
            </a:lvl3pPr>
            <a:lvl4pPr marL="1782763" indent="-255588" algn="l" defTabSz="1016000" rtl="0" eaLnBrk="0" fontAlgn="base" hangingPunct="0">
              <a:spcBef>
                <a:spcPct val="20000"/>
              </a:spcBef>
              <a:spcAft>
                <a:spcPct val="0"/>
              </a:spcAft>
              <a:buChar char="–"/>
              <a:defRPr sz="2200">
                <a:solidFill>
                  <a:schemeClr val="tx1"/>
                </a:solidFill>
                <a:latin typeface="+mn-lt"/>
                <a:ea typeface="+mn-ea"/>
              </a:defRPr>
            </a:lvl4pPr>
            <a:lvl5pPr marL="2290763" indent="-254000" algn="l" defTabSz="1016000" rtl="0" eaLnBrk="0" fontAlgn="base" hangingPunct="0">
              <a:spcBef>
                <a:spcPct val="20000"/>
              </a:spcBef>
              <a:spcAft>
                <a:spcPct val="0"/>
              </a:spcAft>
              <a:buChar char="»"/>
              <a:defRPr sz="2200">
                <a:solidFill>
                  <a:schemeClr val="tx1"/>
                </a:solidFill>
                <a:latin typeface="+mn-lt"/>
                <a:ea typeface="+mn-ea"/>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a:lstStyle>
          <a:p>
            <a:pPr marL="266700" indent="-266700">
              <a:buFont typeface="Arial" pitchFamily="34" charset="0"/>
              <a:buChar char="•"/>
              <a:defRPr/>
            </a:pPr>
            <a:r>
              <a:rPr lang="zh-CN" altLang="en-US" sz="2000" dirty="0" smtClean="0">
                <a:solidFill>
                  <a:srgbClr val="008000"/>
                </a:solidFill>
                <a:ea typeface="微软雅黑" pitchFamily="34" charset="-122"/>
              </a:rPr>
              <a:t>全球客车需求：</a:t>
            </a:r>
            <a:endParaRPr lang="en-US" altLang="zh-CN" sz="2000" dirty="0">
              <a:solidFill>
                <a:srgbClr val="008000"/>
              </a:solidFill>
              <a:ea typeface="微软雅黑" pitchFamily="34" charset="-122"/>
            </a:endParaRPr>
          </a:p>
          <a:p>
            <a:pPr marL="0" indent="0">
              <a:buFontTx/>
              <a:buNone/>
              <a:defRPr/>
            </a:pPr>
            <a:r>
              <a:rPr lang="zh-CN" altLang="en-US" sz="1800" b="0" dirty="0" smtClean="0">
                <a:ea typeface="微软雅黑" pitchFamily="34" charset="-122"/>
              </a:rPr>
              <a:t>全球大、中型客车年需求量约</a:t>
            </a:r>
            <a:r>
              <a:rPr lang="en-US" altLang="zh-CN" sz="1800" b="0" dirty="0" smtClean="0">
                <a:ea typeface="微软雅黑" pitchFamily="34" charset="-122"/>
              </a:rPr>
              <a:t>40.5</a:t>
            </a:r>
            <a:r>
              <a:rPr lang="zh-CN" altLang="en-US" sz="1800" b="0" dirty="0" smtClean="0">
                <a:ea typeface="微软雅黑" pitchFamily="34" charset="-122"/>
              </a:rPr>
              <a:t>万台，主要集中在亚洲、欧洲和拉丁美洲；刨除中国大陆年需求量约</a:t>
            </a:r>
            <a:r>
              <a:rPr lang="en-US" altLang="zh-CN" sz="1800" b="0" dirty="0" smtClean="0">
                <a:ea typeface="微软雅黑" pitchFamily="34" charset="-122"/>
              </a:rPr>
              <a:t>17.5</a:t>
            </a:r>
            <a:r>
              <a:rPr lang="zh-CN" altLang="en-US" sz="1800" b="0" dirty="0" smtClean="0">
                <a:ea typeface="微软雅黑" pitchFamily="34" charset="-122"/>
              </a:rPr>
              <a:t>万台外，海外每年约</a:t>
            </a:r>
            <a:r>
              <a:rPr lang="en-US" altLang="zh-CN" sz="2000" i="1" dirty="0" smtClean="0">
                <a:solidFill>
                  <a:srgbClr val="00B050"/>
                </a:solidFill>
                <a:latin typeface="微软雅黑" pitchFamily="34" charset="-122"/>
                <a:ea typeface="微软雅黑" pitchFamily="34" charset="-122"/>
              </a:rPr>
              <a:t>23</a:t>
            </a:r>
            <a:r>
              <a:rPr lang="zh-CN" altLang="en-US" sz="2000" i="1" dirty="0" smtClean="0">
                <a:solidFill>
                  <a:srgbClr val="00B050"/>
                </a:solidFill>
                <a:latin typeface="微软雅黑" pitchFamily="34" charset="-122"/>
                <a:ea typeface="微软雅黑" pitchFamily="34" charset="-122"/>
              </a:rPr>
              <a:t>万台</a:t>
            </a:r>
            <a:r>
              <a:rPr lang="zh-CN" altLang="en-US" sz="1800" b="0" dirty="0" smtClean="0">
                <a:ea typeface="微软雅黑" pitchFamily="34" charset="-122"/>
              </a:rPr>
              <a:t>，占全球年更新总量的</a:t>
            </a:r>
            <a:r>
              <a:rPr lang="en-US" altLang="zh-CN" sz="2000" i="1" dirty="0" smtClean="0">
                <a:solidFill>
                  <a:srgbClr val="00B050"/>
                </a:solidFill>
                <a:latin typeface="微软雅黑" pitchFamily="34" charset="-122"/>
                <a:ea typeface="微软雅黑" pitchFamily="34" charset="-122"/>
              </a:rPr>
              <a:t>56.8%</a:t>
            </a:r>
            <a:r>
              <a:rPr lang="zh-CN" altLang="en-US" sz="1800" b="0" dirty="0" smtClean="0">
                <a:ea typeface="微软雅黑" pitchFamily="34" charset="-122"/>
              </a:rPr>
              <a:t>。</a:t>
            </a:r>
            <a:endParaRPr lang="zh-CN" altLang="en-US" sz="1800" b="0" dirty="0">
              <a:ea typeface="微软雅黑" pitchFamily="34" charset="-122"/>
            </a:endParaRPr>
          </a:p>
        </p:txBody>
      </p:sp>
      <p:grpSp>
        <p:nvGrpSpPr>
          <p:cNvPr id="54276" name="组合 920"/>
          <p:cNvGrpSpPr>
            <a:grpSpLocks/>
          </p:cNvGrpSpPr>
          <p:nvPr/>
        </p:nvGrpSpPr>
        <p:grpSpPr bwMode="auto">
          <a:xfrm>
            <a:off x="339725" y="1800225"/>
            <a:ext cx="9733190" cy="4768850"/>
            <a:chOff x="858837" y="1160462"/>
            <a:chExt cx="8813933" cy="4642533"/>
          </a:xfrm>
        </p:grpSpPr>
        <p:sp>
          <p:nvSpPr>
            <p:cNvPr id="54277" name="AutoShape 921"/>
            <p:cNvSpPr>
              <a:spLocks/>
            </p:cNvSpPr>
            <p:nvPr/>
          </p:nvSpPr>
          <p:spPr bwMode="auto">
            <a:xfrm>
              <a:off x="858838" y="1559449"/>
              <a:ext cx="838200" cy="465675"/>
            </a:xfrm>
            <a:prstGeom prst="borderCallout2">
              <a:avLst>
                <a:gd name="adj1" fmla="val 14782"/>
                <a:gd name="adj2" fmla="val 105014"/>
                <a:gd name="adj3" fmla="val 14782"/>
                <a:gd name="adj4" fmla="val 112958"/>
                <a:gd name="adj5" fmla="val 204444"/>
                <a:gd name="adj6" fmla="val 150806"/>
              </a:avLst>
            </a:prstGeom>
            <a:noFill/>
            <a:ln w="9525" algn="ctr">
              <a:solidFill>
                <a:schemeClr val="hlink"/>
              </a:solidFill>
              <a:miter lim="800000"/>
              <a:headEnd/>
              <a:tailEnd/>
            </a:ln>
          </p:spPr>
          <p:txBody>
            <a:bodyPr anchor="ctr"/>
            <a:lstStyle/>
            <a:p>
              <a:pPr defTabSz="952500" eaLnBrk="0" hangingPunct="0">
                <a:buFont typeface="Wingdings" pitchFamily="2" charset="2"/>
                <a:buNone/>
              </a:pPr>
              <a:r>
                <a:rPr lang="zh-CN" altLang="en-US" sz="1200">
                  <a:solidFill>
                    <a:schemeClr val="tx1"/>
                  </a:solidFill>
                  <a:ea typeface="微软雅黑" pitchFamily="34" charset="-122"/>
                  <a:cs typeface="Arial" pitchFamily="34" charset="0"/>
                </a:rPr>
                <a:t>北美自由贸易区</a:t>
              </a:r>
            </a:p>
          </p:txBody>
        </p:sp>
        <p:sp>
          <p:nvSpPr>
            <p:cNvPr id="54278" name="Freeform 2"/>
            <p:cNvSpPr>
              <a:spLocks/>
            </p:cNvSpPr>
            <p:nvPr/>
          </p:nvSpPr>
          <p:spPr bwMode="auto">
            <a:xfrm>
              <a:off x="4757737" y="3163887"/>
              <a:ext cx="407988" cy="336550"/>
            </a:xfrm>
            <a:custGeom>
              <a:avLst/>
              <a:gdLst>
                <a:gd name="T0" fmla="*/ 2147483647 w 253"/>
                <a:gd name="T1" fmla="*/ 2147483647 h 223"/>
                <a:gd name="T2" fmla="*/ 2147483647 w 253"/>
                <a:gd name="T3" fmla="*/ 2147483647 h 223"/>
                <a:gd name="T4" fmla="*/ 2147483647 w 253"/>
                <a:gd name="T5" fmla="*/ 2147483647 h 223"/>
                <a:gd name="T6" fmla="*/ 2147483647 w 253"/>
                <a:gd name="T7" fmla="*/ 2147483647 h 223"/>
                <a:gd name="T8" fmla="*/ 2147483647 w 253"/>
                <a:gd name="T9" fmla="*/ 2147483647 h 223"/>
                <a:gd name="T10" fmla="*/ 2147483647 w 253"/>
                <a:gd name="T11" fmla="*/ 2147483647 h 223"/>
                <a:gd name="T12" fmla="*/ 2147483647 w 253"/>
                <a:gd name="T13" fmla="*/ 2147483647 h 223"/>
                <a:gd name="T14" fmla="*/ 2147483647 w 253"/>
                <a:gd name="T15" fmla="*/ 0 h 223"/>
                <a:gd name="T16" fmla="*/ 2147483647 w 253"/>
                <a:gd name="T17" fmla="*/ 0 h 223"/>
                <a:gd name="T18" fmla="*/ 2147483647 w 253"/>
                <a:gd name="T19" fmla="*/ 2147483647 h 223"/>
                <a:gd name="T20" fmla="*/ 2147483647 w 253"/>
                <a:gd name="T21" fmla="*/ 2147483647 h 223"/>
                <a:gd name="T22" fmla="*/ 2147483647 w 253"/>
                <a:gd name="T23" fmla="*/ 2147483647 h 223"/>
                <a:gd name="T24" fmla="*/ 2147483647 w 253"/>
                <a:gd name="T25" fmla="*/ 2147483647 h 223"/>
                <a:gd name="T26" fmla="*/ 0 w 253"/>
                <a:gd name="T27" fmla="*/ 2147483647 h 223"/>
                <a:gd name="T28" fmla="*/ 0 w 253"/>
                <a:gd name="T29" fmla="*/ 2147483647 h 223"/>
                <a:gd name="T30" fmla="*/ 2147483647 w 253"/>
                <a:gd name="T31" fmla="*/ 2147483647 h 223"/>
                <a:gd name="T32" fmla="*/ 2147483647 w 253"/>
                <a:gd name="T33" fmla="*/ 2147483647 h 223"/>
                <a:gd name="T34" fmla="*/ 2147483647 w 253"/>
                <a:gd name="T35" fmla="*/ 2147483647 h 223"/>
                <a:gd name="T36" fmla="*/ 2147483647 w 253"/>
                <a:gd name="T37" fmla="*/ 2147483647 h 223"/>
                <a:gd name="T38" fmla="*/ 2147483647 w 253"/>
                <a:gd name="T39" fmla="*/ 2147483647 h 223"/>
                <a:gd name="T40" fmla="*/ 2147483647 w 253"/>
                <a:gd name="T41" fmla="*/ 2147483647 h 223"/>
                <a:gd name="T42" fmla="*/ 2147483647 w 253"/>
                <a:gd name="T43" fmla="*/ 2147483647 h 223"/>
                <a:gd name="T44" fmla="*/ 2147483647 w 253"/>
                <a:gd name="T45" fmla="*/ 2147483647 h 223"/>
                <a:gd name="T46" fmla="*/ 2147483647 w 253"/>
                <a:gd name="T47" fmla="*/ 2147483647 h 223"/>
                <a:gd name="T48" fmla="*/ 2147483647 w 253"/>
                <a:gd name="T49" fmla="*/ 2147483647 h 223"/>
                <a:gd name="T50" fmla="*/ 2147483647 w 253"/>
                <a:gd name="T51" fmla="*/ 2147483647 h 223"/>
                <a:gd name="T52" fmla="*/ 2147483647 w 253"/>
                <a:gd name="T53" fmla="*/ 2147483647 h 223"/>
                <a:gd name="T54" fmla="*/ 2147483647 w 253"/>
                <a:gd name="T55" fmla="*/ 2147483647 h 223"/>
                <a:gd name="T56" fmla="*/ 2147483647 w 253"/>
                <a:gd name="T57" fmla="*/ 2147483647 h 223"/>
                <a:gd name="T58" fmla="*/ 2147483647 w 253"/>
                <a:gd name="T59" fmla="*/ 2147483647 h 2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53"/>
                <a:gd name="T91" fmla="*/ 0 h 223"/>
                <a:gd name="T92" fmla="*/ 253 w 253"/>
                <a:gd name="T93" fmla="*/ 223 h 2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53" h="223">
                  <a:moveTo>
                    <a:pt x="218" y="187"/>
                  </a:moveTo>
                  <a:lnTo>
                    <a:pt x="218" y="178"/>
                  </a:lnTo>
                  <a:lnTo>
                    <a:pt x="244" y="116"/>
                  </a:lnTo>
                  <a:lnTo>
                    <a:pt x="253" y="53"/>
                  </a:lnTo>
                  <a:lnTo>
                    <a:pt x="244" y="53"/>
                  </a:lnTo>
                  <a:lnTo>
                    <a:pt x="235" y="35"/>
                  </a:lnTo>
                  <a:lnTo>
                    <a:pt x="235" y="9"/>
                  </a:lnTo>
                  <a:lnTo>
                    <a:pt x="226" y="0"/>
                  </a:lnTo>
                  <a:lnTo>
                    <a:pt x="192" y="0"/>
                  </a:lnTo>
                  <a:lnTo>
                    <a:pt x="87" y="71"/>
                  </a:lnTo>
                  <a:lnTo>
                    <a:pt x="70" y="89"/>
                  </a:lnTo>
                  <a:lnTo>
                    <a:pt x="70" y="133"/>
                  </a:lnTo>
                  <a:lnTo>
                    <a:pt x="61" y="142"/>
                  </a:lnTo>
                  <a:lnTo>
                    <a:pt x="0" y="151"/>
                  </a:lnTo>
                  <a:lnTo>
                    <a:pt x="0" y="178"/>
                  </a:lnTo>
                  <a:lnTo>
                    <a:pt x="26" y="205"/>
                  </a:lnTo>
                  <a:lnTo>
                    <a:pt x="35" y="205"/>
                  </a:lnTo>
                  <a:lnTo>
                    <a:pt x="44" y="214"/>
                  </a:lnTo>
                  <a:lnTo>
                    <a:pt x="52" y="205"/>
                  </a:lnTo>
                  <a:lnTo>
                    <a:pt x="61" y="223"/>
                  </a:lnTo>
                  <a:lnTo>
                    <a:pt x="61" y="205"/>
                  </a:lnTo>
                  <a:lnTo>
                    <a:pt x="70" y="187"/>
                  </a:lnTo>
                  <a:lnTo>
                    <a:pt x="87" y="187"/>
                  </a:lnTo>
                  <a:lnTo>
                    <a:pt x="113" y="196"/>
                  </a:lnTo>
                  <a:lnTo>
                    <a:pt x="131" y="196"/>
                  </a:lnTo>
                  <a:lnTo>
                    <a:pt x="148" y="205"/>
                  </a:lnTo>
                  <a:lnTo>
                    <a:pt x="165" y="196"/>
                  </a:lnTo>
                  <a:lnTo>
                    <a:pt x="200" y="196"/>
                  </a:lnTo>
                  <a:lnTo>
                    <a:pt x="200" y="187"/>
                  </a:lnTo>
                  <a:lnTo>
                    <a:pt x="218" y="18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79" name="Freeform 3"/>
            <p:cNvSpPr>
              <a:spLocks/>
            </p:cNvSpPr>
            <p:nvPr/>
          </p:nvSpPr>
          <p:spPr bwMode="auto">
            <a:xfrm>
              <a:off x="4757737" y="3163887"/>
              <a:ext cx="407988" cy="336550"/>
            </a:xfrm>
            <a:custGeom>
              <a:avLst/>
              <a:gdLst>
                <a:gd name="T0" fmla="*/ 2147483647 w 253"/>
                <a:gd name="T1" fmla="*/ 2147483647 h 223"/>
                <a:gd name="T2" fmla="*/ 2147483647 w 253"/>
                <a:gd name="T3" fmla="*/ 2147483647 h 223"/>
                <a:gd name="T4" fmla="*/ 2147483647 w 253"/>
                <a:gd name="T5" fmla="*/ 2147483647 h 223"/>
                <a:gd name="T6" fmla="*/ 2147483647 w 253"/>
                <a:gd name="T7" fmla="*/ 2147483647 h 223"/>
                <a:gd name="T8" fmla="*/ 2147483647 w 253"/>
                <a:gd name="T9" fmla="*/ 2147483647 h 223"/>
                <a:gd name="T10" fmla="*/ 2147483647 w 253"/>
                <a:gd name="T11" fmla="*/ 2147483647 h 223"/>
                <a:gd name="T12" fmla="*/ 2147483647 w 253"/>
                <a:gd name="T13" fmla="*/ 2147483647 h 223"/>
                <a:gd name="T14" fmla="*/ 2147483647 w 253"/>
                <a:gd name="T15" fmla="*/ 0 h 223"/>
                <a:gd name="T16" fmla="*/ 2147483647 w 253"/>
                <a:gd name="T17" fmla="*/ 0 h 223"/>
                <a:gd name="T18" fmla="*/ 2147483647 w 253"/>
                <a:gd name="T19" fmla="*/ 2147483647 h 223"/>
                <a:gd name="T20" fmla="*/ 2147483647 w 253"/>
                <a:gd name="T21" fmla="*/ 2147483647 h 223"/>
                <a:gd name="T22" fmla="*/ 2147483647 w 253"/>
                <a:gd name="T23" fmla="*/ 2147483647 h 223"/>
                <a:gd name="T24" fmla="*/ 2147483647 w 253"/>
                <a:gd name="T25" fmla="*/ 2147483647 h 223"/>
                <a:gd name="T26" fmla="*/ 0 w 253"/>
                <a:gd name="T27" fmla="*/ 2147483647 h 223"/>
                <a:gd name="T28" fmla="*/ 0 w 253"/>
                <a:gd name="T29" fmla="*/ 2147483647 h 223"/>
                <a:gd name="T30" fmla="*/ 2147483647 w 253"/>
                <a:gd name="T31" fmla="*/ 2147483647 h 223"/>
                <a:gd name="T32" fmla="*/ 2147483647 w 253"/>
                <a:gd name="T33" fmla="*/ 2147483647 h 223"/>
                <a:gd name="T34" fmla="*/ 2147483647 w 253"/>
                <a:gd name="T35" fmla="*/ 2147483647 h 223"/>
                <a:gd name="T36" fmla="*/ 2147483647 w 253"/>
                <a:gd name="T37" fmla="*/ 2147483647 h 223"/>
                <a:gd name="T38" fmla="*/ 2147483647 w 253"/>
                <a:gd name="T39" fmla="*/ 2147483647 h 223"/>
                <a:gd name="T40" fmla="*/ 2147483647 w 253"/>
                <a:gd name="T41" fmla="*/ 2147483647 h 223"/>
                <a:gd name="T42" fmla="*/ 2147483647 w 253"/>
                <a:gd name="T43" fmla="*/ 2147483647 h 223"/>
                <a:gd name="T44" fmla="*/ 2147483647 w 253"/>
                <a:gd name="T45" fmla="*/ 2147483647 h 223"/>
                <a:gd name="T46" fmla="*/ 2147483647 w 253"/>
                <a:gd name="T47" fmla="*/ 2147483647 h 223"/>
                <a:gd name="T48" fmla="*/ 2147483647 w 253"/>
                <a:gd name="T49" fmla="*/ 2147483647 h 223"/>
                <a:gd name="T50" fmla="*/ 2147483647 w 253"/>
                <a:gd name="T51" fmla="*/ 2147483647 h 223"/>
                <a:gd name="T52" fmla="*/ 2147483647 w 253"/>
                <a:gd name="T53" fmla="*/ 2147483647 h 223"/>
                <a:gd name="T54" fmla="*/ 2147483647 w 253"/>
                <a:gd name="T55" fmla="*/ 2147483647 h 223"/>
                <a:gd name="T56" fmla="*/ 2147483647 w 253"/>
                <a:gd name="T57" fmla="*/ 2147483647 h 223"/>
                <a:gd name="T58" fmla="*/ 2147483647 w 253"/>
                <a:gd name="T59" fmla="*/ 2147483647 h 2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53"/>
                <a:gd name="T91" fmla="*/ 0 h 223"/>
                <a:gd name="T92" fmla="*/ 253 w 253"/>
                <a:gd name="T93" fmla="*/ 223 h 2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53" h="223">
                  <a:moveTo>
                    <a:pt x="218" y="187"/>
                  </a:moveTo>
                  <a:lnTo>
                    <a:pt x="218" y="178"/>
                  </a:lnTo>
                  <a:lnTo>
                    <a:pt x="244" y="116"/>
                  </a:lnTo>
                  <a:lnTo>
                    <a:pt x="253" y="53"/>
                  </a:lnTo>
                  <a:lnTo>
                    <a:pt x="244" y="53"/>
                  </a:lnTo>
                  <a:lnTo>
                    <a:pt x="235" y="35"/>
                  </a:lnTo>
                  <a:lnTo>
                    <a:pt x="235" y="9"/>
                  </a:lnTo>
                  <a:lnTo>
                    <a:pt x="226" y="0"/>
                  </a:lnTo>
                  <a:lnTo>
                    <a:pt x="192" y="0"/>
                  </a:lnTo>
                  <a:lnTo>
                    <a:pt x="87" y="71"/>
                  </a:lnTo>
                  <a:lnTo>
                    <a:pt x="70" y="89"/>
                  </a:lnTo>
                  <a:lnTo>
                    <a:pt x="70" y="133"/>
                  </a:lnTo>
                  <a:lnTo>
                    <a:pt x="61" y="142"/>
                  </a:lnTo>
                  <a:lnTo>
                    <a:pt x="0" y="151"/>
                  </a:lnTo>
                  <a:lnTo>
                    <a:pt x="0" y="178"/>
                  </a:lnTo>
                  <a:lnTo>
                    <a:pt x="26" y="205"/>
                  </a:lnTo>
                  <a:lnTo>
                    <a:pt x="35" y="205"/>
                  </a:lnTo>
                  <a:lnTo>
                    <a:pt x="44" y="214"/>
                  </a:lnTo>
                  <a:lnTo>
                    <a:pt x="52" y="205"/>
                  </a:lnTo>
                  <a:lnTo>
                    <a:pt x="61" y="223"/>
                  </a:lnTo>
                  <a:lnTo>
                    <a:pt x="61" y="205"/>
                  </a:lnTo>
                  <a:lnTo>
                    <a:pt x="70" y="187"/>
                  </a:lnTo>
                  <a:lnTo>
                    <a:pt x="87" y="187"/>
                  </a:lnTo>
                  <a:lnTo>
                    <a:pt x="113" y="196"/>
                  </a:lnTo>
                  <a:lnTo>
                    <a:pt x="131" y="196"/>
                  </a:lnTo>
                  <a:lnTo>
                    <a:pt x="148" y="205"/>
                  </a:lnTo>
                  <a:lnTo>
                    <a:pt x="165" y="196"/>
                  </a:lnTo>
                  <a:lnTo>
                    <a:pt x="200" y="196"/>
                  </a:lnTo>
                  <a:lnTo>
                    <a:pt x="200" y="187"/>
                  </a:lnTo>
                  <a:lnTo>
                    <a:pt x="218" y="18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80" name="Freeform 4"/>
            <p:cNvSpPr>
              <a:spLocks/>
            </p:cNvSpPr>
            <p:nvPr/>
          </p:nvSpPr>
          <p:spPr bwMode="auto">
            <a:xfrm>
              <a:off x="4829175" y="3446462"/>
              <a:ext cx="292100" cy="255587"/>
            </a:xfrm>
            <a:custGeom>
              <a:avLst/>
              <a:gdLst>
                <a:gd name="T0" fmla="*/ 2147483647 w 182"/>
                <a:gd name="T1" fmla="*/ 2147483647 h 169"/>
                <a:gd name="T2" fmla="*/ 2147483647 w 182"/>
                <a:gd name="T3" fmla="*/ 0 h 169"/>
                <a:gd name="T4" fmla="*/ 2147483647 w 182"/>
                <a:gd name="T5" fmla="*/ 0 h 169"/>
                <a:gd name="T6" fmla="*/ 2147483647 w 182"/>
                <a:gd name="T7" fmla="*/ 2147483647 h 169"/>
                <a:gd name="T8" fmla="*/ 2147483647 w 182"/>
                <a:gd name="T9" fmla="*/ 2147483647 h 169"/>
                <a:gd name="T10" fmla="*/ 2147483647 w 182"/>
                <a:gd name="T11" fmla="*/ 2147483647 h 169"/>
                <a:gd name="T12" fmla="*/ 2147483647 w 182"/>
                <a:gd name="T13" fmla="*/ 2147483647 h 169"/>
                <a:gd name="T14" fmla="*/ 2147483647 w 182"/>
                <a:gd name="T15" fmla="*/ 2147483647 h 169"/>
                <a:gd name="T16" fmla="*/ 2147483647 w 182"/>
                <a:gd name="T17" fmla="*/ 0 h 169"/>
                <a:gd name="T18" fmla="*/ 2147483647 w 182"/>
                <a:gd name="T19" fmla="*/ 0 h 169"/>
                <a:gd name="T20" fmla="*/ 2147483647 w 182"/>
                <a:gd name="T21" fmla="*/ 2147483647 h 169"/>
                <a:gd name="T22" fmla="*/ 2147483647 w 182"/>
                <a:gd name="T23" fmla="*/ 2147483647 h 169"/>
                <a:gd name="T24" fmla="*/ 2147483647 w 182"/>
                <a:gd name="T25" fmla="*/ 2147483647 h 169"/>
                <a:gd name="T26" fmla="*/ 0 w 182"/>
                <a:gd name="T27" fmla="*/ 2147483647 h 169"/>
                <a:gd name="T28" fmla="*/ 0 w 182"/>
                <a:gd name="T29" fmla="*/ 2147483647 h 169"/>
                <a:gd name="T30" fmla="*/ 2147483647 w 182"/>
                <a:gd name="T31" fmla="*/ 2147483647 h 169"/>
                <a:gd name="T32" fmla="*/ 2147483647 w 182"/>
                <a:gd name="T33" fmla="*/ 2147483647 h 169"/>
                <a:gd name="T34" fmla="*/ 2147483647 w 182"/>
                <a:gd name="T35" fmla="*/ 2147483647 h 169"/>
                <a:gd name="T36" fmla="*/ 2147483647 w 182"/>
                <a:gd name="T37" fmla="*/ 2147483647 h 169"/>
                <a:gd name="T38" fmla="*/ 2147483647 w 182"/>
                <a:gd name="T39" fmla="*/ 2147483647 h 169"/>
                <a:gd name="T40" fmla="*/ 2147483647 w 182"/>
                <a:gd name="T41" fmla="*/ 2147483647 h 169"/>
                <a:gd name="T42" fmla="*/ 2147483647 w 182"/>
                <a:gd name="T43" fmla="*/ 2147483647 h 169"/>
                <a:gd name="T44" fmla="*/ 2147483647 w 182"/>
                <a:gd name="T45" fmla="*/ 2147483647 h 169"/>
                <a:gd name="T46" fmla="*/ 2147483647 w 182"/>
                <a:gd name="T47" fmla="*/ 2147483647 h 169"/>
                <a:gd name="T48" fmla="*/ 2147483647 w 182"/>
                <a:gd name="T49" fmla="*/ 2147483647 h 169"/>
                <a:gd name="T50" fmla="*/ 2147483647 w 182"/>
                <a:gd name="T51" fmla="*/ 2147483647 h 169"/>
                <a:gd name="T52" fmla="*/ 2147483647 w 182"/>
                <a:gd name="T53" fmla="*/ 2147483647 h 169"/>
                <a:gd name="T54" fmla="*/ 2147483647 w 182"/>
                <a:gd name="T55" fmla="*/ 2147483647 h 169"/>
                <a:gd name="T56" fmla="*/ 2147483647 w 182"/>
                <a:gd name="T57" fmla="*/ 2147483647 h 169"/>
                <a:gd name="T58" fmla="*/ 2147483647 w 182"/>
                <a:gd name="T59" fmla="*/ 2147483647 h 1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2"/>
                <a:gd name="T91" fmla="*/ 0 h 169"/>
                <a:gd name="T92" fmla="*/ 182 w 182"/>
                <a:gd name="T93" fmla="*/ 169 h 16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2" h="169">
                  <a:moveTo>
                    <a:pt x="182" y="9"/>
                  </a:moveTo>
                  <a:lnTo>
                    <a:pt x="174" y="0"/>
                  </a:lnTo>
                  <a:lnTo>
                    <a:pt x="156" y="0"/>
                  </a:lnTo>
                  <a:lnTo>
                    <a:pt x="156" y="9"/>
                  </a:lnTo>
                  <a:lnTo>
                    <a:pt x="121" y="9"/>
                  </a:lnTo>
                  <a:lnTo>
                    <a:pt x="104" y="18"/>
                  </a:lnTo>
                  <a:lnTo>
                    <a:pt x="87" y="9"/>
                  </a:lnTo>
                  <a:lnTo>
                    <a:pt x="69" y="9"/>
                  </a:lnTo>
                  <a:lnTo>
                    <a:pt x="43" y="0"/>
                  </a:lnTo>
                  <a:lnTo>
                    <a:pt x="26" y="0"/>
                  </a:lnTo>
                  <a:lnTo>
                    <a:pt x="17" y="18"/>
                  </a:lnTo>
                  <a:lnTo>
                    <a:pt x="17" y="36"/>
                  </a:lnTo>
                  <a:lnTo>
                    <a:pt x="17" y="53"/>
                  </a:lnTo>
                  <a:lnTo>
                    <a:pt x="0" y="98"/>
                  </a:lnTo>
                  <a:lnTo>
                    <a:pt x="0" y="133"/>
                  </a:lnTo>
                  <a:lnTo>
                    <a:pt x="17" y="133"/>
                  </a:lnTo>
                  <a:lnTo>
                    <a:pt x="34" y="142"/>
                  </a:lnTo>
                  <a:lnTo>
                    <a:pt x="43" y="160"/>
                  </a:lnTo>
                  <a:lnTo>
                    <a:pt x="43" y="169"/>
                  </a:lnTo>
                  <a:lnTo>
                    <a:pt x="95" y="160"/>
                  </a:lnTo>
                  <a:lnTo>
                    <a:pt x="113" y="125"/>
                  </a:lnTo>
                  <a:lnTo>
                    <a:pt x="121" y="125"/>
                  </a:lnTo>
                  <a:lnTo>
                    <a:pt x="130" y="133"/>
                  </a:lnTo>
                  <a:lnTo>
                    <a:pt x="148" y="125"/>
                  </a:lnTo>
                  <a:lnTo>
                    <a:pt x="156" y="98"/>
                  </a:lnTo>
                  <a:lnTo>
                    <a:pt x="156" y="89"/>
                  </a:lnTo>
                  <a:lnTo>
                    <a:pt x="174" y="44"/>
                  </a:lnTo>
                  <a:lnTo>
                    <a:pt x="182" y="36"/>
                  </a:lnTo>
                  <a:lnTo>
                    <a:pt x="182" y="18"/>
                  </a:lnTo>
                  <a:lnTo>
                    <a:pt x="182"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81" name="Freeform 5"/>
            <p:cNvSpPr>
              <a:spLocks/>
            </p:cNvSpPr>
            <p:nvPr/>
          </p:nvSpPr>
          <p:spPr bwMode="auto">
            <a:xfrm>
              <a:off x="4829175" y="3446462"/>
              <a:ext cx="292100" cy="255587"/>
            </a:xfrm>
            <a:custGeom>
              <a:avLst/>
              <a:gdLst>
                <a:gd name="T0" fmla="*/ 2147483647 w 182"/>
                <a:gd name="T1" fmla="*/ 2147483647 h 169"/>
                <a:gd name="T2" fmla="*/ 2147483647 w 182"/>
                <a:gd name="T3" fmla="*/ 0 h 169"/>
                <a:gd name="T4" fmla="*/ 2147483647 w 182"/>
                <a:gd name="T5" fmla="*/ 0 h 169"/>
                <a:gd name="T6" fmla="*/ 2147483647 w 182"/>
                <a:gd name="T7" fmla="*/ 2147483647 h 169"/>
                <a:gd name="T8" fmla="*/ 2147483647 w 182"/>
                <a:gd name="T9" fmla="*/ 2147483647 h 169"/>
                <a:gd name="T10" fmla="*/ 2147483647 w 182"/>
                <a:gd name="T11" fmla="*/ 2147483647 h 169"/>
                <a:gd name="T12" fmla="*/ 2147483647 w 182"/>
                <a:gd name="T13" fmla="*/ 2147483647 h 169"/>
                <a:gd name="T14" fmla="*/ 2147483647 w 182"/>
                <a:gd name="T15" fmla="*/ 2147483647 h 169"/>
                <a:gd name="T16" fmla="*/ 2147483647 w 182"/>
                <a:gd name="T17" fmla="*/ 0 h 169"/>
                <a:gd name="T18" fmla="*/ 2147483647 w 182"/>
                <a:gd name="T19" fmla="*/ 0 h 169"/>
                <a:gd name="T20" fmla="*/ 2147483647 w 182"/>
                <a:gd name="T21" fmla="*/ 2147483647 h 169"/>
                <a:gd name="T22" fmla="*/ 2147483647 w 182"/>
                <a:gd name="T23" fmla="*/ 2147483647 h 169"/>
                <a:gd name="T24" fmla="*/ 2147483647 w 182"/>
                <a:gd name="T25" fmla="*/ 2147483647 h 169"/>
                <a:gd name="T26" fmla="*/ 0 w 182"/>
                <a:gd name="T27" fmla="*/ 2147483647 h 169"/>
                <a:gd name="T28" fmla="*/ 0 w 182"/>
                <a:gd name="T29" fmla="*/ 2147483647 h 169"/>
                <a:gd name="T30" fmla="*/ 2147483647 w 182"/>
                <a:gd name="T31" fmla="*/ 2147483647 h 169"/>
                <a:gd name="T32" fmla="*/ 2147483647 w 182"/>
                <a:gd name="T33" fmla="*/ 2147483647 h 169"/>
                <a:gd name="T34" fmla="*/ 2147483647 w 182"/>
                <a:gd name="T35" fmla="*/ 2147483647 h 169"/>
                <a:gd name="T36" fmla="*/ 2147483647 w 182"/>
                <a:gd name="T37" fmla="*/ 2147483647 h 169"/>
                <a:gd name="T38" fmla="*/ 2147483647 w 182"/>
                <a:gd name="T39" fmla="*/ 2147483647 h 169"/>
                <a:gd name="T40" fmla="*/ 2147483647 w 182"/>
                <a:gd name="T41" fmla="*/ 2147483647 h 169"/>
                <a:gd name="T42" fmla="*/ 2147483647 w 182"/>
                <a:gd name="T43" fmla="*/ 2147483647 h 169"/>
                <a:gd name="T44" fmla="*/ 2147483647 w 182"/>
                <a:gd name="T45" fmla="*/ 2147483647 h 169"/>
                <a:gd name="T46" fmla="*/ 2147483647 w 182"/>
                <a:gd name="T47" fmla="*/ 2147483647 h 169"/>
                <a:gd name="T48" fmla="*/ 2147483647 w 182"/>
                <a:gd name="T49" fmla="*/ 2147483647 h 169"/>
                <a:gd name="T50" fmla="*/ 2147483647 w 182"/>
                <a:gd name="T51" fmla="*/ 2147483647 h 169"/>
                <a:gd name="T52" fmla="*/ 2147483647 w 182"/>
                <a:gd name="T53" fmla="*/ 2147483647 h 169"/>
                <a:gd name="T54" fmla="*/ 2147483647 w 182"/>
                <a:gd name="T55" fmla="*/ 2147483647 h 169"/>
                <a:gd name="T56" fmla="*/ 2147483647 w 182"/>
                <a:gd name="T57" fmla="*/ 2147483647 h 169"/>
                <a:gd name="T58" fmla="*/ 2147483647 w 182"/>
                <a:gd name="T59" fmla="*/ 2147483647 h 1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2"/>
                <a:gd name="T91" fmla="*/ 0 h 169"/>
                <a:gd name="T92" fmla="*/ 182 w 182"/>
                <a:gd name="T93" fmla="*/ 169 h 16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2" h="169">
                  <a:moveTo>
                    <a:pt x="182" y="9"/>
                  </a:moveTo>
                  <a:lnTo>
                    <a:pt x="174" y="0"/>
                  </a:lnTo>
                  <a:lnTo>
                    <a:pt x="156" y="0"/>
                  </a:lnTo>
                  <a:lnTo>
                    <a:pt x="156" y="9"/>
                  </a:lnTo>
                  <a:lnTo>
                    <a:pt x="121" y="9"/>
                  </a:lnTo>
                  <a:lnTo>
                    <a:pt x="104" y="18"/>
                  </a:lnTo>
                  <a:lnTo>
                    <a:pt x="87" y="9"/>
                  </a:lnTo>
                  <a:lnTo>
                    <a:pt x="69" y="9"/>
                  </a:lnTo>
                  <a:lnTo>
                    <a:pt x="43" y="0"/>
                  </a:lnTo>
                  <a:lnTo>
                    <a:pt x="26" y="0"/>
                  </a:lnTo>
                  <a:lnTo>
                    <a:pt x="17" y="18"/>
                  </a:lnTo>
                  <a:lnTo>
                    <a:pt x="17" y="36"/>
                  </a:lnTo>
                  <a:lnTo>
                    <a:pt x="17" y="53"/>
                  </a:lnTo>
                  <a:lnTo>
                    <a:pt x="0" y="98"/>
                  </a:lnTo>
                  <a:lnTo>
                    <a:pt x="0" y="133"/>
                  </a:lnTo>
                  <a:lnTo>
                    <a:pt x="17" y="133"/>
                  </a:lnTo>
                  <a:lnTo>
                    <a:pt x="34" y="142"/>
                  </a:lnTo>
                  <a:lnTo>
                    <a:pt x="43" y="160"/>
                  </a:lnTo>
                  <a:lnTo>
                    <a:pt x="43" y="169"/>
                  </a:lnTo>
                  <a:lnTo>
                    <a:pt x="95" y="160"/>
                  </a:lnTo>
                  <a:lnTo>
                    <a:pt x="113" y="125"/>
                  </a:lnTo>
                  <a:lnTo>
                    <a:pt x="121" y="125"/>
                  </a:lnTo>
                  <a:lnTo>
                    <a:pt x="130" y="133"/>
                  </a:lnTo>
                  <a:lnTo>
                    <a:pt x="148" y="125"/>
                  </a:lnTo>
                  <a:lnTo>
                    <a:pt x="156" y="98"/>
                  </a:lnTo>
                  <a:lnTo>
                    <a:pt x="156" y="89"/>
                  </a:lnTo>
                  <a:lnTo>
                    <a:pt x="174" y="44"/>
                  </a:lnTo>
                  <a:lnTo>
                    <a:pt x="182" y="36"/>
                  </a:lnTo>
                  <a:lnTo>
                    <a:pt x="182" y="18"/>
                  </a:lnTo>
                  <a:lnTo>
                    <a:pt x="182" y="9"/>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82" name="Freeform 6"/>
            <p:cNvSpPr>
              <a:spLocks/>
            </p:cNvSpPr>
            <p:nvPr/>
          </p:nvSpPr>
          <p:spPr bwMode="auto">
            <a:xfrm>
              <a:off x="5137150" y="3513137"/>
              <a:ext cx="293687" cy="228600"/>
            </a:xfrm>
            <a:custGeom>
              <a:avLst/>
              <a:gdLst>
                <a:gd name="T0" fmla="*/ 0 w 183"/>
                <a:gd name="T1" fmla="*/ 2147483647 h 152"/>
                <a:gd name="T2" fmla="*/ 0 w 183"/>
                <a:gd name="T3" fmla="*/ 2147483647 h 152"/>
                <a:gd name="T4" fmla="*/ 2147483647 w 183"/>
                <a:gd name="T5" fmla="*/ 2147483647 h 152"/>
                <a:gd name="T6" fmla="*/ 2147483647 w 183"/>
                <a:gd name="T7" fmla="*/ 2147483647 h 152"/>
                <a:gd name="T8" fmla="*/ 2147483647 w 183"/>
                <a:gd name="T9" fmla="*/ 2147483647 h 152"/>
                <a:gd name="T10" fmla="*/ 2147483647 w 183"/>
                <a:gd name="T11" fmla="*/ 2147483647 h 152"/>
                <a:gd name="T12" fmla="*/ 2147483647 w 183"/>
                <a:gd name="T13" fmla="*/ 2147483647 h 152"/>
                <a:gd name="T14" fmla="*/ 2147483647 w 183"/>
                <a:gd name="T15" fmla="*/ 2147483647 h 152"/>
                <a:gd name="T16" fmla="*/ 2147483647 w 183"/>
                <a:gd name="T17" fmla="*/ 0 h 152"/>
                <a:gd name="T18" fmla="*/ 2147483647 w 183"/>
                <a:gd name="T19" fmla="*/ 2147483647 h 152"/>
                <a:gd name="T20" fmla="*/ 2147483647 w 183"/>
                <a:gd name="T21" fmla="*/ 2147483647 h 152"/>
                <a:gd name="T22" fmla="*/ 2147483647 w 183"/>
                <a:gd name="T23" fmla="*/ 2147483647 h 152"/>
                <a:gd name="T24" fmla="*/ 2147483647 w 183"/>
                <a:gd name="T25" fmla="*/ 2147483647 h 152"/>
                <a:gd name="T26" fmla="*/ 2147483647 w 183"/>
                <a:gd name="T27" fmla="*/ 2147483647 h 152"/>
                <a:gd name="T28" fmla="*/ 2147483647 w 183"/>
                <a:gd name="T29" fmla="*/ 2147483647 h 152"/>
                <a:gd name="T30" fmla="*/ 2147483647 w 183"/>
                <a:gd name="T31" fmla="*/ 2147483647 h 152"/>
                <a:gd name="T32" fmla="*/ 2147483647 w 183"/>
                <a:gd name="T33" fmla="*/ 2147483647 h 152"/>
                <a:gd name="T34" fmla="*/ 2147483647 w 183"/>
                <a:gd name="T35" fmla="*/ 2147483647 h 152"/>
                <a:gd name="T36" fmla="*/ 2147483647 w 183"/>
                <a:gd name="T37" fmla="*/ 2147483647 h 152"/>
                <a:gd name="T38" fmla="*/ 2147483647 w 183"/>
                <a:gd name="T39" fmla="*/ 2147483647 h 152"/>
                <a:gd name="T40" fmla="*/ 2147483647 w 183"/>
                <a:gd name="T41" fmla="*/ 2147483647 h 152"/>
                <a:gd name="T42" fmla="*/ 2147483647 w 183"/>
                <a:gd name="T43" fmla="*/ 2147483647 h 152"/>
                <a:gd name="T44" fmla="*/ 2147483647 w 183"/>
                <a:gd name="T45" fmla="*/ 2147483647 h 152"/>
                <a:gd name="T46" fmla="*/ 0 w 183"/>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3"/>
                <a:gd name="T73" fmla="*/ 0 h 152"/>
                <a:gd name="T74" fmla="*/ 183 w 183"/>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3" h="152">
                  <a:moveTo>
                    <a:pt x="0" y="116"/>
                  </a:moveTo>
                  <a:lnTo>
                    <a:pt x="0" y="98"/>
                  </a:lnTo>
                  <a:lnTo>
                    <a:pt x="9" y="72"/>
                  </a:lnTo>
                  <a:lnTo>
                    <a:pt x="44" y="63"/>
                  </a:lnTo>
                  <a:lnTo>
                    <a:pt x="61" y="54"/>
                  </a:lnTo>
                  <a:lnTo>
                    <a:pt x="61" y="45"/>
                  </a:lnTo>
                  <a:lnTo>
                    <a:pt x="87" y="27"/>
                  </a:lnTo>
                  <a:lnTo>
                    <a:pt x="96" y="9"/>
                  </a:lnTo>
                  <a:lnTo>
                    <a:pt x="105" y="0"/>
                  </a:lnTo>
                  <a:lnTo>
                    <a:pt x="122" y="18"/>
                  </a:lnTo>
                  <a:lnTo>
                    <a:pt x="122" y="45"/>
                  </a:lnTo>
                  <a:lnTo>
                    <a:pt x="140" y="54"/>
                  </a:lnTo>
                  <a:lnTo>
                    <a:pt x="183" y="107"/>
                  </a:lnTo>
                  <a:lnTo>
                    <a:pt x="113" y="116"/>
                  </a:lnTo>
                  <a:lnTo>
                    <a:pt x="105" y="125"/>
                  </a:lnTo>
                  <a:lnTo>
                    <a:pt x="87" y="116"/>
                  </a:lnTo>
                  <a:lnTo>
                    <a:pt x="79" y="107"/>
                  </a:lnTo>
                  <a:lnTo>
                    <a:pt x="70" y="107"/>
                  </a:lnTo>
                  <a:lnTo>
                    <a:pt x="61" y="143"/>
                  </a:lnTo>
                  <a:lnTo>
                    <a:pt x="35" y="143"/>
                  </a:lnTo>
                  <a:lnTo>
                    <a:pt x="26" y="143"/>
                  </a:lnTo>
                  <a:lnTo>
                    <a:pt x="18" y="152"/>
                  </a:lnTo>
                  <a:lnTo>
                    <a:pt x="0" y="11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83" name="Freeform 7"/>
            <p:cNvSpPr>
              <a:spLocks/>
            </p:cNvSpPr>
            <p:nvPr/>
          </p:nvSpPr>
          <p:spPr bwMode="auto">
            <a:xfrm>
              <a:off x="5137150" y="3513137"/>
              <a:ext cx="293687" cy="228600"/>
            </a:xfrm>
            <a:custGeom>
              <a:avLst/>
              <a:gdLst>
                <a:gd name="T0" fmla="*/ 0 w 183"/>
                <a:gd name="T1" fmla="*/ 2147483647 h 152"/>
                <a:gd name="T2" fmla="*/ 0 w 183"/>
                <a:gd name="T3" fmla="*/ 2147483647 h 152"/>
                <a:gd name="T4" fmla="*/ 2147483647 w 183"/>
                <a:gd name="T5" fmla="*/ 2147483647 h 152"/>
                <a:gd name="T6" fmla="*/ 2147483647 w 183"/>
                <a:gd name="T7" fmla="*/ 2147483647 h 152"/>
                <a:gd name="T8" fmla="*/ 2147483647 w 183"/>
                <a:gd name="T9" fmla="*/ 2147483647 h 152"/>
                <a:gd name="T10" fmla="*/ 2147483647 w 183"/>
                <a:gd name="T11" fmla="*/ 2147483647 h 152"/>
                <a:gd name="T12" fmla="*/ 2147483647 w 183"/>
                <a:gd name="T13" fmla="*/ 2147483647 h 152"/>
                <a:gd name="T14" fmla="*/ 2147483647 w 183"/>
                <a:gd name="T15" fmla="*/ 2147483647 h 152"/>
                <a:gd name="T16" fmla="*/ 2147483647 w 183"/>
                <a:gd name="T17" fmla="*/ 0 h 152"/>
                <a:gd name="T18" fmla="*/ 2147483647 w 183"/>
                <a:gd name="T19" fmla="*/ 2147483647 h 152"/>
                <a:gd name="T20" fmla="*/ 2147483647 w 183"/>
                <a:gd name="T21" fmla="*/ 2147483647 h 152"/>
                <a:gd name="T22" fmla="*/ 2147483647 w 183"/>
                <a:gd name="T23" fmla="*/ 2147483647 h 152"/>
                <a:gd name="T24" fmla="*/ 2147483647 w 183"/>
                <a:gd name="T25" fmla="*/ 2147483647 h 152"/>
                <a:gd name="T26" fmla="*/ 2147483647 w 183"/>
                <a:gd name="T27" fmla="*/ 2147483647 h 152"/>
                <a:gd name="T28" fmla="*/ 2147483647 w 183"/>
                <a:gd name="T29" fmla="*/ 2147483647 h 152"/>
                <a:gd name="T30" fmla="*/ 2147483647 w 183"/>
                <a:gd name="T31" fmla="*/ 2147483647 h 152"/>
                <a:gd name="T32" fmla="*/ 2147483647 w 183"/>
                <a:gd name="T33" fmla="*/ 2147483647 h 152"/>
                <a:gd name="T34" fmla="*/ 2147483647 w 183"/>
                <a:gd name="T35" fmla="*/ 2147483647 h 152"/>
                <a:gd name="T36" fmla="*/ 2147483647 w 183"/>
                <a:gd name="T37" fmla="*/ 2147483647 h 152"/>
                <a:gd name="T38" fmla="*/ 2147483647 w 183"/>
                <a:gd name="T39" fmla="*/ 2147483647 h 152"/>
                <a:gd name="T40" fmla="*/ 2147483647 w 183"/>
                <a:gd name="T41" fmla="*/ 2147483647 h 152"/>
                <a:gd name="T42" fmla="*/ 2147483647 w 183"/>
                <a:gd name="T43" fmla="*/ 2147483647 h 152"/>
                <a:gd name="T44" fmla="*/ 2147483647 w 183"/>
                <a:gd name="T45" fmla="*/ 2147483647 h 152"/>
                <a:gd name="T46" fmla="*/ 0 w 183"/>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3"/>
                <a:gd name="T73" fmla="*/ 0 h 152"/>
                <a:gd name="T74" fmla="*/ 183 w 183"/>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3" h="152">
                  <a:moveTo>
                    <a:pt x="0" y="116"/>
                  </a:moveTo>
                  <a:lnTo>
                    <a:pt x="0" y="98"/>
                  </a:lnTo>
                  <a:lnTo>
                    <a:pt x="9" y="72"/>
                  </a:lnTo>
                  <a:lnTo>
                    <a:pt x="44" y="63"/>
                  </a:lnTo>
                  <a:lnTo>
                    <a:pt x="61" y="54"/>
                  </a:lnTo>
                  <a:lnTo>
                    <a:pt x="61" y="45"/>
                  </a:lnTo>
                  <a:lnTo>
                    <a:pt x="87" y="27"/>
                  </a:lnTo>
                  <a:lnTo>
                    <a:pt x="96" y="9"/>
                  </a:lnTo>
                  <a:lnTo>
                    <a:pt x="105" y="0"/>
                  </a:lnTo>
                  <a:lnTo>
                    <a:pt x="122" y="18"/>
                  </a:lnTo>
                  <a:lnTo>
                    <a:pt x="122" y="45"/>
                  </a:lnTo>
                  <a:lnTo>
                    <a:pt x="140" y="54"/>
                  </a:lnTo>
                  <a:lnTo>
                    <a:pt x="183" y="107"/>
                  </a:lnTo>
                  <a:lnTo>
                    <a:pt x="113" y="116"/>
                  </a:lnTo>
                  <a:lnTo>
                    <a:pt x="105" y="125"/>
                  </a:lnTo>
                  <a:lnTo>
                    <a:pt x="87" y="116"/>
                  </a:lnTo>
                  <a:lnTo>
                    <a:pt x="79" y="107"/>
                  </a:lnTo>
                  <a:lnTo>
                    <a:pt x="70" y="107"/>
                  </a:lnTo>
                  <a:lnTo>
                    <a:pt x="61" y="143"/>
                  </a:lnTo>
                  <a:lnTo>
                    <a:pt x="35" y="143"/>
                  </a:lnTo>
                  <a:lnTo>
                    <a:pt x="26" y="143"/>
                  </a:lnTo>
                  <a:lnTo>
                    <a:pt x="18" y="152"/>
                  </a:lnTo>
                  <a:lnTo>
                    <a:pt x="0" y="11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84" name="Freeform 8"/>
            <p:cNvSpPr>
              <a:spLocks/>
            </p:cNvSpPr>
            <p:nvPr/>
          </p:nvSpPr>
          <p:spPr bwMode="auto">
            <a:xfrm>
              <a:off x="5080000" y="3675062"/>
              <a:ext cx="449262" cy="523875"/>
            </a:xfrm>
            <a:custGeom>
              <a:avLst/>
              <a:gdLst>
                <a:gd name="T0" fmla="*/ 2147483647 w 279"/>
                <a:gd name="T1" fmla="*/ 2147483647 h 348"/>
                <a:gd name="T2" fmla="*/ 2147483647 w 279"/>
                <a:gd name="T3" fmla="*/ 2147483647 h 348"/>
                <a:gd name="T4" fmla="*/ 2147483647 w 279"/>
                <a:gd name="T5" fmla="*/ 2147483647 h 348"/>
                <a:gd name="T6" fmla="*/ 2147483647 w 279"/>
                <a:gd name="T7" fmla="*/ 0 h 348"/>
                <a:gd name="T8" fmla="*/ 2147483647 w 279"/>
                <a:gd name="T9" fmla="*/ 0 h 348"/>
                <a:gd name="T10" fmla="*/ 2147483647 w 279"/>
                <a:gd name="T11" fmla="*/ 2147483647 h 348"/>
                <a:gd name="T12" fmla="*/ 2147483647 w 279"/>
                <a:gd name="T13" fmla="*/ 2147483647 h 348"/>
                <a:gd name="T14" fmla="*/ 2147483647 w 279"/>
                <a:gd name="T15" fmla="*/ 2147483647 h 348"/>
                <a:gd name="T16" fmla="*/ 2147483647 w 279"/>
                <a:gd name="T17" fmla="*/ 2147483647 h 348"/>
                <a:gd name="T18" fmla="*/ 2147483647 w 279"/>
                <a:gd name="T19" fmla="*/ 2147483647 h 348"/>
                <a:gd name="T20" fmla="*/ 2147483647 w 279"/>
                <a:gd name="T21" fmla="*/ 2147483647 h 348"/>
                <a:gd name="T22" fmla="*/ 2147483647 w 279"/>
                <a:gd name="T23" fmla="*/ 2147483647 h 348"/>
                <a:gd name="T24" fmla="*/ 2147483647 w 279"/>
                <a:gd name="T25" fmla="*/ 2147483647 h 348"/>
                <a:gd name="T26" fmla="*/ 0 w 279"/>
                <a:gd name="T27" fmla="*/ 2147483647 h 348"/>
                <a:gd name="T28" fmla="*/ 0 w 279"/>
                <a:gd name="T29" fmla="*/ 2147483647 h 348"/>
                <a:gd name="T30" fmla="*/ 0 w 279"/>
                <a:gd name="T31" fmla="*/ 2147483647 h 348"/>
                <a:gd name="T32" fmla="*/ 2147483647 w 279"/>
                <a:gd name="T33" fmla="*/ 2147483647 h 348"/>
                <a:gd name="T34" fmla="*/ 2147483647 w 279"/>
                <a:gd name="T35" fmla="*/ 2147483647 h 348"/>
                <a:gd name="T36" fmla="*/ 2147483647 w 279"/>
                <a:gd name="T37" fmla="*/ 2147483647 h 348"/>
                <a:gd name="T38" fmla="*/ 2147483647 w 279"/>
                <a:gd name="T39" fmla="*/ 2147483647 h 348"/>
                <a:gd name="T40" fmla="*/ 2147483647 w 279"/>
                <a:gd name="T41" fmla="*/ 2147483647 h 348"/>
                <a:gd name="T42" fmla="*/ 2147483647 w 279"/>
                <a:gd name="T43" fmla="*/ 2147483647 h 348"/>
                <a:gd name="T44" fmla="*/ 2147483647 w 279"/>
                <a:gd name="T45" fmla="*/ 2147483647 h 348"/>
                <a:gd name="T46" fmla="*/ 2147483647 w 279"/>
                <a:gd name="T47" fmla="*/ 2147483647 h 348"/>
                <a:gd name="T48" fmla="*/ 2147483647 w 279"/>
                <a:gd name="T49" fmla="*/ 2147483647 h 348"/>
                <a:gd name="T50" fmla="*/ 2147483647 w 279"/>
                <a:gd name="T51" fmla="*/ 2147483647 h 348"/>
                <a:gd name="T52" fmla="*/ 2147483647 w 279"/>
                <a:gd name="T53" fmla="*/ 2147483647 h 348"/>
                <a:gd name="T54" fmla="*/ 2147483647 w 279"/>
                <a:gd name="T55" fmla="*/ 2147483647 h 348"/>
                <a:gd name="T56" fmla="*/ 2147483647 w 279"/>
                <a:gd name="T57" fmla="*/ 2147483647 h 348"/>
                <a:gd name="T58" fmla="*/ 2147483647 w 279"/>
                <a:gd name="T59" fmla="*/ 2147483647 h 348"/>
                <a:gd name="T60" fmla="*/ 2147483647 w 279"/>
                <a:gd name="T61" fmla="*/ 2147483647 h 348"/>
                <a:gd name="T62" fmla="*/ 2147483647 w 279"/>
                <a:gd name="T63" fmla="*/ 2147483647 h 348"/>
                <a:gd name="T64" fmla="*/ 2147483647 w 279"/>
                <a:gd name="T65" fmla="*/ 2147483647 h 348"/>
                <a:gd name="T66" fmla="*/ 2147483647 w 279"/>
                <a:gd name="T67" fmla="*/ 2147483647 h 348"/>
                <a:gd name="T68" fmla="*/ 2147483647 w 279"/>
                <a:gd name="T69" fmla="*/ 2147483647 h 348"/>
                <a:gd name="T70" fmla="*/ 2147483647 w 279"/>
                <a:gd name="T71" fmla="*/ 2147483647 h 348"/>
                <a:gd name="T72" fmla="*/ 2147483647 w 279"/>
                <a:gd name="T73" fmla="*/ 2147483647 h 348"/>
                <a:gd name="T74" fmla="*/ 2147483647 w 279"/>
                <a:gd name="T75" fmla="*/ 2147483647 h 348"/>
                <a:gd name="T76" fmla="*/ 2147483647 w 279"/>
                <a:gd name="T77" fmla="*/ 2147483647 h 348"/>
                <a:gd name="T78" fmla="*/ 2147483647 w 279"/>
                <a:gd name="T79" fmla="*/ 2147483647 h 348"/>
                <a:gd name="T80" fmla="*/ 2147483647 w 279"/>
                <a:gd name="T81" fmla="*/ 2147483647 h 348"/>
                <a:gd name="T82" fmla="*/ 2147483647 w 279"/>
                <a:gd name="T83" fmla="*/ 2147483647 h 348"/>
                <a:gd name="T84" fmla="*/ 2147483647 w 279"/>
                <a:gd name="T85" fmla="*/ 2147483647 h 348"/>
                <a:gd name="T86" fmla="*/ 2147483647 w 279"/>
                <a:gd name="T87" fmla="*/ 2147483647 h 348"/>
                <a:gd name="T88" fmla="*/ 2147483647 w 279"/>
                <a:gd name="T89" fmla="*/ 2147483647 h 348"/>
                <a:gd name="T90" fmla="*/ 2147483647 w 279"/>
                <a:gd name="T91" fmla="*/ 2147483647 h 348"/>
                <a:gd name="T92" fmla="*/ 2147483647 w 279"/>
                <a:gd name="T93" fmla="*/ 2147483647 h 348"/>
                <a:gd name="T94" fmla="*/ 2147483647 w 279"/>
                <a:gd name="T95" fmla="*/ 2147483647 h 348"/>
                <a:gd name="T96" fmla="*/ 2147483647 w 279"/>
                <a:gd name="T97" fmla="*/ 2147483647 h 348"/>
                <a:gd name="T98" fmla="*/ 2147483647 w 279"/>
                <a:gd name="T99" fmla="*/ 2147483647 h 348"/>
                <a:gd name="T100" fmla="*/ 2147483647 w 279"/>
                <a:gd name="T101" fmla="*/ 2147483647 h 348"/>
                <a:gd name="T102" fmla="*/ 2147483647 w 279"/>
                <a:gd name="T103" fmla="*/ 2147483647 h 348"/>
                <a:gd name="T104" fmla="*/ 2147483647 w 279"/>
                <a:gd name="T105" fmla="*/ 2147483647 h 348"/>
                <a:gd name="T106" fmla="*/ 2147483647 w 279"/>
                <a:gd name="T107" fmla="*/ 0 h 348"/>
                <a:gd name="T108" fmla="*/ 2147483647 w 279"/>
                <a:gd name="T109" fmla="*/ 2147483647 h 3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9"/>
                <a:gd name="T166" fmla="*/ 0 h 348"/>
                <a:gd name="T167" fmla="*/ 279 w 279"/>
                <a:gd name="T168" fmla="*/ 348 h 3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9" h="348">
                  <a:moveTo>
                    <a:pt x="148" y="9"/>
                  </a:moveTo>
                  <a:lnTo>
                    <a:pt x="140" y="18"/>
                  </a:lnTo>
                  <a:lnTo>
                    <a:pt x="122" y="9"/>
                  </a:lnTo>
                  <a:lnTo>
                    <a:pt x="114" y="0"/>
                  </a:lnTo>
                  <a:lnTo>
                    <a:pt x="105" y="0"/>
                  </a:lnTo>
                  <a:lnTo>
                    <a:pt x="96" y="36"/>
                  </a:lnTo>
                  <a:lnTo>
                    <a:pt x="79" y="63"/>
                  </a:lnTo>
                  <a:lnTo>
                    <a:pt x="70" y="107"/>
                  </a:lnTo>
                  <a:lnTo>
                    <a:pt x="53" y="134"/>
                  </a:lnTo>
                  <a:lnTo>
                    <a:pt x="44" y="170"/>
                  </a:lnTo>
                  <a:lnTo>
                    <a:pt x="35" y="187"/>
                  </a:lnTo>
                  <a:lnTo>
                    <a:pt x="26" y="178"/>
                  </a:lnTo>
                  <a:lnTo>
                    <a:pt x="18" y="187"/>
                  </a:lnTo>
                  <a:lnTo>
                    <a:pt x="0" y="187"/>
                  </a:lnTo>
                  <a:lnTo>
                    <a:pt x="0" y="205"/>
                  </a:lnTo>
                  <a:lnTo>
                    <a:pt x="0" y="214"/>
                  </a:lnTo>
                  <a:lnTo>
                    <a:pt x="18" y="205"/>
                  </a:lnTo>
                  <a:lnTo>
                    <a:pt x="44" y="205"/>
                  </a:lnTo>
                  <a:lnTo>
                    <a:pt x="53" y="205"/>
                  </a:lnTo>
                  <a:lnTo>
                    <a:pt x="61" y="241"/>
                  </a:lnTo>
                  <a:lnTo>
                    <a:pt x="70" y="250"/>
                  </a:lnTo>
                  <a:lnTo>
                    <a:pt x="105" y="250"/>
                  </a:lnTo>
                  <a:lnTo>
                    <a:pt x="105" y="232"/>
                  </a:lnTo>
                  <a:lnTo>
                    <a:pt x="122" y="232"/>
                  </a:lnTo>
                  <a:lnTo>
                    <a:pt x="140" y="241"/>
                  </a:lnTo>
                  <a:lnTo>
                    <a:pt x="140" y="276"/>
                  </a:lnTo>
                  <a:lnTo>
                    <a:pt x="140" y="294"/>
                  </a:lnTo>
                  <a:lnTo>
                    <a:pt x="140" y="303"/>
                  </a:lnTo>
                  <a:lnTo>
                    <a:pt x="166" y="294"/>
                  </a:lnTo>
                  <a:lnTo>
                    <a:pt x="201" y="312"/>
                  </a:lnTo>
                  <a:lnTo>
                    <a:pt x="209" y="312"/>
                  </a:lnTo>
                  <a:lnTo>
                    <a:pt x="236" y="339"/>
                  </a:lnTo>
                  <a:lnTo>
                    <a:pt x="244" y="348"/>
                  </a:lnTo>
                  <a:lnTo>
                    <a:pt x="244" y="330"/>
                  </a:lnTo>
                  <a:lnTo>
                    <a:pt x="236" y="330"/>
                  </a:lnTo>
                  <a:lnTo>
                    <a:pt x="236" y="312"/>
                  </a:lnTo>
                  <a:lnTo>
                    <a:pt x="236" y="268"/>
                  </a:lnTo>
                  <a:lnTo>
                    <a:pt x="236" y="259"/>
                  </a:lnTo>
                  <a:lnTo>
                    <a:pt x="253" y="250"/>
                  </a:lnTo>
                  <a:lnTo>
                    <a:pt x="262" y="250"/>
                  </a:lnTo>
                  <a:lnTo>
                    <a:pt x="244" y="214"/>
                  </a:lnTo>
                  <a:lnTo>
                    <a:pt x="244" y="178"/>
                  </a:lnTo>
                  <a:lnTo>
                    <a:pt x="244" y="161"/>
                  </a:lnTo>
                  <a:lnTo>
                    <a:pt x="236" y="152"/>
                  </a:lnTo>
                  <a:lnTo>
                    <a:pt x="236" y="134"/>
                  </a:lnTo>
                  <a:lnTo>
                    <a:pt x="244" y="116"/>
                  </a:lnTo>
                  <a:lnTo>
                    <a:pt x="253" y="89"/>
                  </a:lnTo>
                  <a:lnTo>
                    <a:pt x="262" y="72"/>
                  </a:lnTo>
                  <a:lnTo>
                    <a:pt x="279" y="63"/>
                  </a:lnTo>
                  <a:lnTo>
                    <a:pt x="262" y="54"/>
                  </a:lnTo>
                  <a:lnTo>
                    <a:pt x="262" y="36"/>
                  </a:lnTo>
                  <a:lnTo>
                    <a:pt x="244" y="9"/>
                  </a:lnTo>
                  <a:lnTo>
                    <a:pt x="236" y="9"/>
                  </a:lnTo>
                  <a:lnTo>
                    <a:pt x="227" y="0"/>
                  </a:lnTo>
                  <a:lnTo>
                    <a:pt x="148"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85" name="Freeform 9"/>
            <p:cNvSpPr>
              <a:spLocks/>
            </p:cNvSpPr>
            <p:nvPr/>
          </p:nvSpPr>
          <p:spPr bwMode="auto">
            <a:xfrm>
              <a:off x="5080000" y="3675062"/>
              <a:ext cx="449262" cy="523875"/>
            </a:xfrm>
            <a:custGeom>
              <a:avLst/>
              <a:gdLst>
                <a:gd name="T0" fmla="*/ 2147483647 w 279"/>
                <a:gd name="T1" fmla="*/ 2147483647 h 348"/>
                <a:gd name="T2" fmla="*/ 2147483647 w 279"/>
                <a:gd name="T3" fmla="*/ 2147483647 h 348"/>
                <a:gd name="T4" fmla="*/ 2147483647 w 279"/>
                <a:gd name="T5" fmla="*/ 2147483647 h 348"/>
                <a:gd name="T6" fmla="*/ 2147483647 w 279"/>
                <a:gd name="T7" fmla="*/ 0 h 348"/>
                <a:gd name="T8" fmla="*/ 2147483647 w 279"/>
                <a:gd name="T9" fmla="*/ 0 h 348"/>
                <a:gd name="T10" fmla="*/ 2147483647 w 279"/>
                <a:gd name="T11" fmla="*/ 2147483647 h 348"/>
                <a:gd name="T12" fmla="*/ 2147483647 w 279"/>
                <a:gd name="T13" fmla="*/ 2147483647 h 348"/>
                <a:gd name="T14" fmla="*/ 2147483647 w 279"/>
                <a:gd name="T15" fmla="*/ 2147483647 h 348"/>
                <a:gd name="T16" fmla="*/ 2147483647 w 279"/>
                <a:gd name="T17" fmla="*/ 2147483647 h 348"/>
                <a:gd name="T18" fmla="*/ 2147483647 w 279"/>
                <a:gd name="T19" fmla="*/ 2147483647 h 348"/>
                <a:gd name="T20" fmla="*/ 2147483647 w 279"/>
                <a:gd name="T21" fmla="*/ 2147483647 h 348"/>
                <a:gd name="T22" fmla="*/ 2147483647 w 279"/>
                <a:gd name="T23" fmla="*/ 2147483647 h 348"/>
                <a:gd name="T24" fmla="*/ 2147483647 w 279"/>
                <a:gd name="T25" fmla="*/ 2147483647 h 348"/>
                <a:gd name="T26" fmla="*/ 0 w 279"/>
                <a:gd name="T27" fmla="*/ 2147483647 h 348"/>
                <a:gd name="T28" fmla="*/ 0 w 279"/>
                <a:gd name="T29" fmla="*/ 2147483647 h 348"/>
                <a:gd name="T30" fmla="*/ 0 w 279"/>
                <a:gd name="T31" fmla="*/ 2147483647 h 348"/>
                <a:gd name="T32" fmla="*/ 2147483647 w 279"/>
                <a:gd name="T33" fmla="*/ 2147483647 h 348"/>
                <a:gd name="T34" fmla="*/ 2147483647 w 279"/>
                <a:gd name="T35" fmla="*/ 2147483647 h 348"/>
                <a:gd name="T36" fmla="*/ 2147483647 w 279"/>
                <a:gd name="T37" fmla="*/ 2147483647 h 348"/>
                <a:gd name="T38" fmla="*/ 2147483647 w 279"/>
                <a:gd name="T39" fmla="*/ 2147483647 h 348"/>
                <a:gd name="T40" fmla="*/ 2147483647 w 279"/>
                <a:gd name="T41" fmla="*/ 2147483647 h 348"/>
                <a:gd name="T42" fmla="*/ 2147483647 w 279"/>
                <a:gd name="T43" fmla="*/ 2147483647 h 348"/>
                <a:gd name="T44" fmla="*/ 2147483647 w 279"/>
                <a:gd name="T45" fmla="*/ 2147483647 h 348"/>
                <a:gd name="T46" fmla="*/ 2147483647 w 279"/>
                <a:gd name="T47" fmla="*/ 2147483647 h 348"/>
                <a:gd name="T48" fmla="*/ 2147483647 w 279"/>
                <a:gd name="T49" fmla="*/ 2147483647 h 348"/>
                <a:gd name="T50" fmla="*/ 2147483647 w 279"/>
                <a:gd name="T51" fmla="*/ 2147483647 h 348"/>
                <a:gd name="T52" fmla="*/ 2147483647 w 279"/>
                <a:gd name="T53" fmla="*/ 2147483647 h 348"/>
                <a:gd name="T54" fmla="*/ 2147483647 w 279"/>
                <a:gd name="T55" fmla="*/ 2147483647 h 348"/>
                <a:gd name="T56" fmla="*/ 2147483647 w 279"/>
                <a:gd name="T57" fmla="*/ 2147483647 h 348"/>
                <a:gd name="T58" fmla="*/ 2147483647 w 279"/>
                <a:gd name="T59" fmla="*/ 2147483647 h 348"/>
                <a:gd name="T60" fmla="*/ 2147483647 w 279"/>
                <a:gd name="T61" fmla="*/ 2147483647 h 348"/>
                <a:gd name="T62" fmla="*/ 2147483647 w 279"/>
                <a:gd name="T63" fmla="*/ 2147483647 h 348"/>
                <a:gd name="T64" fmla="*/ 2147483647 w 279"/>
                <a:gd name="T65" fmla="*/ 2147483647 h 348"/>
                <a:gd name="T66" fmla="*/ 2147483647 w 279"/>
                <a:gd name="T67" fmla="*/ 2147483647 h 348"/>
                <a:gd name="T68" fmla="*/ 2147483647 w 279"/>
                <a:gd name="T69" fmla="*/ 2147483647 h 348"/>
                <a:gd name="T70" fmla="*/ 2147483647 w 279"/>
                <a:gd name="T71" fmla="*/ 2147483647 h 348"/>
                <a:gd name="T72" fmla="*/ 2147483647 w 279"/>
                <a:gd name="T73" fmla="*/ 2147483647 h 348"/>
                <a:gd name="T74" fmla="*/ 2147483647 w 279"/>
                <a:gd name="T75" fmla="*/ 2147483647 h 348"/>
                <a:gd name="T76" fmla="*/ 2147483647 w 279"/>
                <a:gd name="T77" fmla="*/ 2147483647 h 348"/>
                <a:gd name="T78" fmla="*/ 2147483647 w 279"/>
                <a:gd name="T79" fmla="*/ 2147483647 h 348"/>
                <a:gd name="T80" fmla="*/ 2147483647 w 279"/>
                <a:gd name="T81" fmla="*/ 2147483647 h 348"/>
                <a:gd name="T82" fmla="*/ 2147483647 w 279"/>
                <a:gd name="T83" fmla="*/ 2147483647 h 348"/>
                <a:gd name="T84" fmla="*/ 2147483647 w 279"/>
                <a:gd name="T85" fmla="*/ 2147483647 h 348"/>
                <a:gd name="T86" fmla="*/ 2147483647 w 279"/>
                <a:gd name="T87" fmla="*/ 2147483647 h 348"/>
                <a:gd name="T88" fmla="*/ 2147483647 w 279"/>
                <a:gd name="T89" fmla="*/ 2147483647 h 348"/>
                <a:gd name="T90" fmla="*/ 2147483647 w 279"/>
                <a:gd name="T91" fmla="*/ 2147483647 h 348"/>
                <a:gd name="T92" fmla="*/ 2147483647 w 279"/>
                <a:gd name="T93" fmla="*/ 2147483647 h 348"/>
                <a:gd name="T94" fmla="*/ 2147483647 w 279"/>
                <a:gd name="T95" fmla="*/ 2147483647 h 348"/>
                <a:gd name="T96" fmla="*/ 2147483647 w 279"/>
                <a:gd name="T97" fmla="*/ 2147483647 h 348"/>
                <a:gd name="T98" fmla="*/ 2147483647 w 279"/>
                <a:gd name="T99" fmla="*/ 2147483647 h 348"/>
                <a:gd name="T100" fmla="*/ 2147483647 w 279"/>
                <a:gd name="T101" fmla="*/ 2147483647 h 348"/>
                <a:gd name="T102" fmla="*/ 2147483647 w 279"/>
                <a:gd name="T103" fmla="*/ 2147483647 h 348"/>
                <a:gd name="T104" fmla="*/ 2147483647 w 279"/>
                <a:gd name="T105" fmla="*/ 2147483647 h 348"/>
                <a:gd name="T106" fmla="*/ 2147483647 w 279"/>
                <a:gd name="T107" fmla="*/ 0 h 348"/>
                <a:gd name="T108" fmla="*/ 2147483647 w 279"/>
                <a:gd name="T109" fmla="*/ 2147483647 h 3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9"/>
                <a:gd name="T166" fmla="*/ 0 h 348"/>
                <a:gd name="T167" fmla="*/ 279 w 279"/>
                <a:gd name="T168" fmla="*/ 348 h 3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9" h="348">
                  <a:moveTo>
                    <a:pt x="148" y="9"/>
                  </a:moveTo>
                  <a:lnTo>
                    <a:pt x="140" y="18"/>
                  </a:lnTo>
                  <a:lnTo>
                    <a:pt x="122" y="9"/>
                  </a:lnTo>
                  <a:lnTo>
                    <a:pt x="114" y="0"/>
                  </a:lnTo>
                  <a:lnTo>
                    <a:pt x="105" y="0"/>
                  </a:lnTo>
                  <a:lnTo>
                    <a:pt x="96" y="36"/>
                  </a:lnTo>
                  <a:lnTo>
                    <a:pt x="79" y="63"/>
                  </a:lnTo>
                  <a:lnTo>
                    <a:pt x="70" y="107"/>
                  </a:lnTo>
                  <a:lnTo>
                    <a:pt x="53" y="134"/>
                  </a:lnTo>
                  <a:lnTo>
                    <a:pt x="44" y="170"/>
                  </a:lnTo>
                  <a:lnTo>
                    <a:pt x="35" y="187"/>
                  </a:lnTo>
                  <a:lnTo>
                    <a:pt x="26" y="178"/>
                  </a:lnTo>
                  <a:lnTo>
                    <a:pt x="18" y="187"/>
                  </a:lnTo>
                  <a:lnTo>
                    <a:pt x="0" y="187"/>
                  </a:lnTo>
                  <a:lnTo>
                    <a:pt x="0" y="205"/>
                  </a:lnTo>
                  <a:lnTo>
                    <a:pt x="0" y="214"/>
                  </a:lnTo>
                  <a:lnTo>
                    <a:pt x="18" y="205"/>
                  </a:lnTo>
                  <a:lnTo>
                    <a:pt x="44" y="205"/>
                  </a:lnTo>
                  <a:lnTo>
                    <a:pt x="53" y="205"/>
                  </a:lnTo>
                  <a:lnTo>
                    <a:pt x="61" y="241"/>
                  </a:lnTo>
                  <a:lnTo>
                    <a:pt x="70" y="250"/>
                  </a:lnTo>
                  <a:lnTo>
                    <a:pt x="105" y="250"/>
                  </a:lnTo>
                  <a:lnTo>
                    <a:pt x="105" y="232"/>
                  </a:lnTo>
                  <a:lnTo>
                    <a:pt x="122" y="232"/>
                  </a:lnTo>
                  <a:lnTo>
                    <a:pt x="140" y="241"/>
                  </a:lnTo>
                  <a:lnTo>
                    <a:pt x="140" y="276"/>
                  </a:lnTo>
                  <a:lnTo>
                    <a:pt x="140" y="294"/>
                  </a:lnTo>
                  <a:lnTo>
                    <a:pt x="140" y="303"/>
                  </a:lnTo>
                  <a:lnTo>
                    <a:pt x="166" y="294"/>
                  </a:lnTo>
                  <a:lnTo>
                    <a:pt x="201" y="312"/>
                  </a:lnTo>
                  <a:lnTo>
                    <a:pt x="209" y="312"/>
                  </a:lnTo>
                  <a:lnTo>
                    <a:pt x="236" y="339"/>
                  </a:lnTo>
                  <a:lnTo>
                    <a:pt x="244" y="348"/>
                  </a:lnTo>
                  <a:lnTo>
                    <a:pt x="244" y="330"/>
                  </a:lnTo>
                  <a:lnTo>
                    <a:pt x="236" y="330"/>
                  </a:lnTo>
                  <a:lnTo>
                    <a:pt x="236" y="312"/>
                  </a:lnTo>
                  <a:lnTo>
                    <a:pt x="236" y="268"/>
                  </a:lnTo>
                  <a:lnTo>
                    <a:pt x="236" y="259"/>
                  </a:lnTo>
                  <a:lnTo>
                    <a:pt x="253" y="250"/>
                  </a:lnTo>
                  <a:lnTo>
                    <a:pt x="262" y="250"/>
                  </a:lnTo>
                  <a:lnTo>
                    <a:pt x="244" y="214"/>
                  </a:lnTo>
                  <a:lnTo>
                    <a:pt x="244" y="178"/>
                  </a:lnTo>
                  <a:lnTo>
                    <a:pt x="244" y="161"/>
                  </a:lnTo>
                  <a:lnTo>
                    <a:pt x="236" y="152"/>
                  </a:lnTo>
                  <a:lnTo>
                    <a:pt x="236" y="134"/>
                  </a:lnTo>
                  <a:lnTo>
                    <a:pt x="244" y="116"/>
                  </a:lnTo>
                  <a:lnTo>
                    <a:pt x="253" y="89"/>
                  </a:lnTo>
                  <a:lnTo>
                    <a:pt x="262" y="72"/>
                  </a:lnTo>
                  <a:lnTo>
                    <a:pt x="279" y="63"/>
                  </a:lnTo>
                  <a:lnTo>
                    <a:pt x="262" y="54"/>
                  </a:lnTo>
                  <a:lnTo>
                    <a:pt x="262" y="36"/>
                  </a:lnTo>
                  <a:lnTo>
                    <a:pt x="244" y="9"/>
                  </a:lnTo>
                  <a:lnTo>
                    <a:pt x="236" y="9"/>
                  </a:lnTo>
                  <a:lnTo>
                    <a:pt x="227" y="0"/>
                  </a:lnTo>
                  <a:lnTo>
                    <a:pt x="148"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86" name="Freeform 10"/>
            <p:cNvSpPr>
              <a:spLocks/>
            </p:cNvSpPr>
            <p:nvPr/>
          </p:nvSpPr>
          <p:spPr bwMode="auto">
            <a:xfrm>
              <a:off x="4983162" y="3460749"/>
              <a:ext cx="182563" cy="322263"/>
            </a:xfrm>
            <a:custGeom>
              <a:avLst/>
              <a:gdLst>
                <a:gd name="T0" fmla="*/ 2147483647 w 114"/>
                <a:gd name="T1" fmla="*/ 0 h 214"/>
                <a:gd name="T2" fmla="*/ 2147483647 w 114"/>
                <a:gd name="T3" fmla="*/ 2147483647 h 214"/>
                <a:gd name="T4" fmla="*/ 2147483647 w 114"/>
                <a:gd name="T5" fmla="*/ 2147483647 h 214"/>
                <a:gd name="T6" fmla="*/ 2147483647 w 114"/>
                <a:gd name="T7" fmla="*/ 2147483647 h 214"/>
                <a:gd name="T8" fmla="*/ 2147483647 w 114"/>
                <a:gd name="T9" fmla="*/ 2147483647 h 214"/>
                <a:gd name="T10" fmla="*/ 2147483647 w 114"/>
                <a:gd name="T11" fmla="*/ 2147483647 h 214"/>
                <a:gd name="T12" fmla="*/ 2147483647 w 114"/>
                <a:gd name="T13" fmla="*/ 2147483647 h 214"/>
                <a:gd name="T14" fmla="*/ 2147483647 w 114"/>
                <a:gd name="T15" fmla="*/ 2147483647 h 214"/>
                <a:gd name="T16" fmla="*/ 2147483647 w 114"/>
                <a:gd name="T17" fmla="*/ 2147483647 h 214"/>
                <a:gd name="T18" fmla="*/ 2147483647 w 114"/>
                <a:gd name="T19" fmla="*/ 2147483647 h 214"/>
                <a:gd name="T20" fmla="*/ 0 w 114"/>
                <a:gd name="T21" fmla="*/ 2147483647 h 214"/>
                <a:gd name="T22" fmla="*/ 0 w 114"/>
                <a:gd name="T23" fmla="*/ 2147483647 h 214"/>
                <a:gd name="T24" fmla="*/ 2147483647 w 114"/>
                <a:gd name="T25" fmla="*/ 2147483647 h 214"/>
                <a:gd name="T26" fmla="*/ 2147483647 w 114"/>
                <a:gd name="T27" fmla="*/ 2147483647 h 214"/>
                <a:gd name="T28" fmla="*/ 2147483647 w 114"/>
                <a:gd name="T29" fmla="*/ 2147483647 h 214"/>
                <a:gd name="T30" fmla="*/ 2147483647 w 114"/>
                <a:gd name="T31" fmla="*/ 2147483647 h 214"/>
                <a:gd name="T32" fmla="*/ 2147483647 w 114"/>
                <a:gd name="T33" fmla="*/ 2147483647 h 214"/>
                <a:gd name="T34" fmla="*/ 2147483647 w 114"/>
                <a:gd name="T35" fmla="*/ 2147483647 h 214"/>
                <a:gd name="T36" fmla="*/ 2147483647 w 114"/>
                <a:gd name="T37" fmla="*/ 2147483647 h 214"/>
                <a:gd name="T38" fmla="*/ 2147483647 w 114"/>
                <a:gd name="T39" fmla="*/ 2147483647 h 214"/>
                <a:gd name="T40" fmla="*/ 2147483647 w 114"/>
                <a:gd name="T41" fmla="*/ 2147483647 h 214"/>
                <a:gd name="T42" fmla="*/ 2147483647 w 114"/>
                <a:gd name="T43" fmla="*/ 2147483647 h 214"/>
                <a:gd name="T44" fmla="*/ 2147483647 w 114"/>
                <a:gd name="T45" fmla="*/ 2147483647 h 214"/>
                <a:gd name="T46" fmla="*/ 2147483647 w 114"/>
                <a:gd name="T47" fmla="*/ 2147483647 h 214"/>
                <a:gd name="T48" fmla="*/ 2147483647 w 114"/>
                <a:gd name="T49" fmla="*/ 2147483647 h 214"/>
                <a:gd name="T50" fmla="*/ 2147483647 w 114"/>
                <a:gd name="T51" fmla="*/ 2147483647 h 214"/>
                <a:gd name="T52" fmla="*/ 2147483647 w 114"/>
                <a:gd name="T53" fmla="*/ 2147483647 h 214"/>
                <a:gd name="T54" fmla="*/ 2147483647 w 114"/>
                <a:gd name="T55" fmla="*/ 2147483647 h 214"/>
                <a:gd name="T56" fmla="*/ 2147483647 w 114"/>
                <a:gd name="T57" fmla="*/ 0 h 2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4"/>
                <a:gd name="T88" fmla="*/ 0 h 214"/>
                <a:gd name="T89" fmla="*/ 114 w 114"/>
                <a:gd name="T90" fmla="*/ 214 h 2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4" h="214">
                  <a:moveTo>
                    <a:pt x="87" y="0"/>
                  </a:moveTo>
                  <a:lnTo>
                    <a:pt x="87" y="9"/>
                  </a:lnTo>
                  <a:lnTo>
                    <a:pt x="87" y="27"/>
                  </a:lnTo>
                  <a:lnTo>
                    <a:pt x="79" y="35"/>
                  </a:lnTo>
                  <a:lnTo>
                    <a:pt x="61" y="80"/>
                  </a:lnTo>
                  <a:lnTo>
                    <a:pt x="61" y="89"/>
                  </a:lnTo>
                  <a:lnTo>
                    <a:pt x="53" y="116"/>
                  </a:lnTo>
                  <a:lnTo>
                    <a:pt x="35" y="124"/>
                  </a:lnTo>
                  <a:lnTo>
                    <a:pt x="26" y="116"/>
                  </a:lnTo>
                  <a:lnTo>
                    <a:pt x="18" y="116"/>
                  </a:lnTo>
                  <a:lnTo>
                    <a:pt x="0" y="151"/>
                  </a:lnTo>
                  <a:lnTo>
                    <a:pt x="0" y="160"/>
                  </a:lnTo>
                  <a:lnTo>
                    <a:pt x="9" y="160"/>
                  </a:lnTo>
                  <a:lnTo>
                    <a:pt x="18" y="187"/>
                  </a:lnTo>
                  <a:lnTo>
                    <a:pt x="18" y="205"/>
                  </a:lnTo>
                  <a:lnTo>
                    <a:pt x="35" y="205"/>
                  </a:lnTo>
                  <a:lnTo>
                    <a:pt x="79" y="205"/>
                  </a:lnTo>
                  <a:lnTo>
                    <a:pt x="114" y="214"/>
                  </a:lnTo>
                  <a:lnTo>
                    <a:pt x="114" y="187"/>
                  </a:lnTo>
                  <a:lnTo>
                    <a:pt x="96" y="151"/>
                  </a:lnTo>
                  <a:lnTo>
                    <a:pt x="96" y="133"/>
                  </a:lnTo>
                  <a:lnTo>
                    <a:pt x="105" y="107"/>
                  </a:lnTo>
                  <a:lnTo>
                    <a:pt x="96" y="80"/>
                  </a:lnTo>
                  <a:lnTo>
                    <a:pt x="87" y="62"/>
                  </a:lnTo>
                  <a:lnTo>
                    <a:pt x="87" y="53"/>
                  </a:lnTo>
                  <a:lnTo>
                    <a:pt x="105" y="53"/>
                  </a:lnTo>
                  <a:lnTo>
                    <a:pt x="96" y="35"/>
                  </a:lnTo>
                  <a:lnTo>
                    <a:pt x="96" y="9"/>
                  </a:lnTo>
                  <a:lnTo>
                    <a:pt x="87"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87" name="Freeform 11"/>
            <p:cNvSpPr>
              <a:spLocks/>
            </p:cNvSpPr>
            <p:nvPr/>
          </p:nvSpPr>
          <p:spPr bwMode="auto">
            <a:xfrm>
              <a:off x="4983162" y="3460749"/>
              <a:ext cx="182563" cy="322263"/>
            </a:xfrm>
            <a:custGeom>
              <a:avLst/>
              <a:gdLst>
                <a:gd name="T0" fmla="*/ 2147483647 w 114"/>
                <a:gd name="T1" fmla="*/ 0 h 214"/>
                <a:gd name="T2" fmla="*/ 2147483647 w 114"/>
                <a:gd name="T3" fmla="*/ 2147483647 h 214"/>
                <a:gd name="T4" fmla="*/ 2147483647 w 114"/>
                <a:gd name="T5" fmla="*/ 2147483647 h 214"/>
                <a:gd name="T6" fmla="*/ 2147483647 w 114"/>
                <a:gd name="T7" fmla="*/ 2147483647 h 214"/>
                <a:gd name="T8" fmla="*/ 2147483647 w 114"/>
                <a:gd name="T9" fmla="*/ 2147483647 h 214"/>
                <a:gd name="T10" fmla="*/ 2147483647 w 114"/>
                <a:gd name="T11" fmla="*/ 2147483647 h 214"/>
                <a:gd name="T12" fmla="*/ 2147483647 w 114"/>
                <a:gd name="T13" fmla="*/ 2147483647 h 214"/>
                <a:gd name="T14" fmla="*/ 2147483647 w 114"/>
                <a:gd name="T15" fmla="*/ 2147483647 h 214"/>
                <a:gd name="T16" fmla="*/ 2147483647 w 114"/>
                <a:gd name="T17" fmla="*/ 2147483647 h 214"/>
                <a:gd name="T18" fmla="*/ 2147483647 w 114"/>
                <a:gd name="T19" fmla="*/ 2147483647 h 214"/>
                <a:gd name="T20" fmla="*/ 0 w 114"/>
                <a:gd name="T21" fmla="*/ 2147483647 h 214"/>
                <a:gd name="T22" fmla="*/ 0 w 114"/>
                <a:gd name="T23" fmla="*/ 2147483647 h 214"/>
                <a:gd name="T24" fmla="*/ 2147483647 w 114"/>
                <a:gd name="T25" fmla="*/ 2147483647 h 214"/>
                <a:gd name="T26" fmla="*/ 2147483647 w 114"/>
                <a:gd name="T27" fmla="*/ 2147483647 h 214"/>
                <a:gd name="T28" fmla="*/ 2147483647 w 114"/>
                <a:gd name="T29" fmla="*/ 2147483647 h 214"/>
                <a:gd name="T30" fmla="*/ 2147483647 w 114"/>
                <a:gd name="T31" fmla="*/ 2147483647 h 214"/>
                <a:gd name="T32" fmla="*/ 2147483647 w 114"/>
                <a:gd name="T33" fmla="*/ 2147483647 h 214"/>
                <a:gd name="T34" fmla="*/ 2147483647 w 114"/>
                <a:gd name="T35" fmla="*/ 2147483647 h 214"/>
                <a:gd name="T36" fmla="*/ 2147483647 w 114"/>
                <a:gd name="T37" fmla="*/ 2147483647 h 214"/>
                <a:gd name="T38" fmla="*/ 2147483647 w 114"/>
                <a:gd name="T39" fmla="*/ 2147483647 h 214"/>
                <a:gd name="T40" fmla="*/ 2147483647 w 114"/>
                <a:gd name="T41" fmla="*/ 2147483647 h 214"/>
                <a:gd name="T42" fmla="*/ 2147483647 w 114"/>
                <a:gd name="T43" fmla="*/ 2147483647 h 214"/>
                <a:gd name="T44" fmla="*/ 2147483647 w 114"/>
                <a:gd name="T45" fmla="*/ 2147483647 h 214"/>
                <a:gd name="T46" fmla="*/ 2147483647 w 114"/>
                <a:gd name="T47" fmla="*/ 2147483647 h 214"/>
                <a:gd name="T48" fmla="*/ 2147483647 w 114"/>
                <a:gd name="T49" fmla="*/ 2147483647 h 214"/>
                <a:gd name="T50" fmla="*/ 2147483647 w 114"/>
                <a:gd name="T51" fmla="*/ 2147483647 h 214"/>
                <a:gd name="T52" fmla="*/ 2147483647 w 114"/>
                <a:gd name="T53" fmla="*/ 2147483647 h 214"/>
                <a:gd name="T54" fmla="*/ 2147483647 w 114"/>
                <a:gd name="T55" fmla="*/ 2147483647 h 214"/>
                <a:gd name="T56" fmla="*/ 2147483647 w 114"/>
                <a:gd name="T57" fmla="*/ 0 h 2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4"/>
                <a:gd name="T88" fmla="*/ 0 h 214"/>
                <a:gd name="T89" fmla="*/ 114 w 114"/>
                <a:gd name="T90" fmla="*/ 214 h 2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4" h="214">
                  <a:moveTo>
                    <a:pt x="87" y="0"/>
                  </a:moveTo>
                  <a:lnTo>
                    <a:pt x="87" y="9"/>
                  </a:lnTo>
                  <a:lnTo>
                    <a:pt x="87" y="27"/>
                  </a:lnTo>
                  <a:lnTo>
                    <a:pt x="79" y="35"/>
                  </a:lnTo>
                  <a:lnTo>
                    <a:pt x="61" y="80"/>
                  </a:lnTo>
                  <a:lnTo>
                    <a:pt x="61" y="89"/>
                  </a:lnTo>
                  <a:lnTo>
                    <a:pt x="53" y="116"/>
                  </a:lnTo>
                  <a:lnTo>
                    <a:pt x="35" y="124"/>
                  </a:lnTo>
                  <a:lnTo>
                    <a:pt x="26" y="116"/>
                  </a:lnTo>
                  <a:lnTo>
                    <a:pt x="18" y="116"/>
                  </a:lnTo>
                  <a:lnTo>
                    <a:pt x="0" y="151"/>
                  </a:lnTo>
                  <a:lnTo>
                    <a:pt x="0" y="160"/>
                  </a:lnTo>
                  <a:lnTo>
                    <a:pt x="9" y="160"/>
                  </a:lnTo>
                  <a:lnTo>
                    <a:pt x="18" y="187"/>
                  </a:lnTo>
                  <a:lnTo>
                    <a:pt x="18" y="205"/>
                  </a:lnTo>
                  <a:lnTo>
                    <a:pt x="35" y="205"/>
                  </a:lnTo>
                  <a:lnTo>
                    <a:pt x="79" y="205"/>
                  </a:lnTo>
                  <a:lnTo>
                    <a:pt x="114" y="214"/>
                  </a:lnTo>
                  <a:lnTo>
                    <a:pt x="114" y="187"/>
                  </a:lnTo>
                  <a:lnTo>
                    <a:pt x="96" y="151"/>
                  </a:lnTo>
                  <a:lnTo>
                    <a:pt x="96" y="133"/>
                  </a:lnTo>
                  <a:lnTo>
                    <a:pt x="105" y="107"/>
                  </a:lnTo>
                  <a:lnTo>
                    <a:pt x="96" y="80"/>
                  </a:lnTo>
                  <a:lnTo>
                    <a:pt x="87" y="62"/>
                  </a:lnTo>
                  <a:lnTo>
                    <a:pt x="87" y="53"/>
                  </a:lnTo>
                  <a:lnTo>
                    <a:pt x="105" y="53"/>
                  </a:lnTo>
                  <a:lnTo>
                    <a:pt x="96" y="35"/>
                  </a:lnTo>
                  <a:lnTo>
                    <a:pt x="96" y="9"/>
                  </a:lnTo>
                  <a:lnTo>
                    <a:pt x="87" y="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88" name="Freeform 12"/>
            <p:cNvSpPr>
              <a:spLocks/>
            </p:cNvSpPr>
            <p:nvPr/>
          </p:nvSpPr>
          <p:spPr bwMode="auto">
            <a:xfrm>
              <a:off x="5110162" y="3178174"/>
              <a:ext cx="250825" cy="442913"/>
            </a:xfrm>
            <a:custGeom>
              <a:avLst/>
              <a:gdLst>
                <a:gd name="T0" fmla="*/ 2147483647 w 157"/>
                <a:gd name="T1" fmla="*/ 2147483647 h 294"/>
                <a:gd name="T2" fmla="*/ 2147483647 w 157"/>
                <a:gd name="T3" fmla="*/ 2147483647 h 294"/>
                <a:gd name="T4" fmla="*/ 2147483647 w 157"/>
                <a:gd name="T5" fmla="*/ 2147483647 h 294"/>
                <a:gd name="T6" fmla="*/ 2147483647 w 157"/>
                <a:gd name="T7" fmla="*/ 2147483647 h 294"/>
                <a:gd name="T8" fmla="*/ 0 w 157"/>
                <a:gd name="T9" fmla="*/ 2147483647 h 294"/>
                <a:gd name="T10" fmla="*/ 0 w 157"/>
                <a:gd name="T11" fmla="*/ 2147483647 h 294"/>
                <a:gd name="T12" fmla="*/ 2147483647 w 157"/>
                <a:gd name="T13" fmla="*/ 2147483647 h 294"/>
                <a:gd name="T14" fmla="*/ 2147483647 w 157"/>
                <a:gd name="T15" fmla="*/ 2147483647 h 294"/>
                <a:gd name="T16" fmla="*/ 2147483647 w 157"/>
                <a:gd name="T17" fmla="*/ 2147483647 h 294"/>
                <a:gd name="T18" fmla="*/ 2147483647 w 157"/>
                <a:gd name="T19" fmla="*/ 2147483647 h 294"/>
                <a:gd name="T20" fmla="*/ 2147483647 w 157"/>
                <a:gd name="T21" fmla="*/ 2147483647 h 294"/>
                <a:gd name="T22" fmla="*/ 2147483647 w 157"/>
                <a:gd name="T23" fmla="*/ 2147483647 h 294"/>
                <a:gd name="T24" fmla="*/ 2147483647 w 157"/>
                <a:gd name="T25" fmla="*/ 2147483647 h 294"/>
                <a:gd name="T26" fmla="*/ 2147483647 w 157"/>
                <a:gd name="T27" fmla="*/ 2147483647 h 294"/>
                <a:gd name="T28" fmla="*/ 2147483647 w 157"/>
                <a:gd name="T29" fmla="*/ 2147483647 h 294"/>
                <a:gd name="T30" fmla="*/ 2147483647 w 157"/>
                <a:gd name="T31" fmla="*/ 2147483647 h 294"/>
                <a:gd name="T32" fmla="*/ 2147483647 w 157"/>
                <a:gd name="T33" fmla="*/ 2147483647 h 294"/>
                <a:gd name="T34" fmla="*/ 2147483647 w 157"/>
                <a:gd name="T35" fmla="*/ 2147483647 h 294"/>
                <a:gd name="T36" fmla="*/ 2147483647 w 157"/>
                <a:gd name="T37" fmla="*/ 2147483647 h 294"/>
                <a:gd name="T38" fmla="*/ 2147483647 w 157"/>
                <a:gd name="T39" fmla="*/ 2147483647 h 294"/>
                <a:gd name="T40" fmla="*/ 2147483647 w 157"/>
                <a:gd name="T41" fmla="*/ 2147483647 h 294"/>
                <a:gd name="T42" fmla="*/ 2147483647 w 157"/>
                <a:gd name="T43" fmla="*/ 2147483647 h 294"/>
                <a:gd name="T44" fmla="*/ 2147483647 w 157"/>
                <a:gd name="T45" fmla="*/ 2147483647 h 294"/>
                <a:gd name="T46" fmla="*/ 2147483647 w 157"/>
                <a:gd name="T47" fmla="*/ 2147483647 h 294"/>
                <a:gd name="T48" fmla="*/ 2147483647 w 157"/>
                <a:gd name="T49" fmla="*/ 2147483647 h 294"/>
                <a:gd name="T50" fmla="*/ 2147483647 w 157"/>
                <a:gd name="T51" fmla="*/ 2147483647 h 294"/>
                <a:gd name="T52" fmla="*/ 2147483647 w 157"/>
                <a:gd name="T53" fmla="*/ 0 h 294"/>
                <a:gd name="T54" fmla="*/ 2147483647 w 157"/>
                <a:gd name="T55" fmla="*/ 0 h 294"/>
                <a:gd name="T56" fmla="*/ 2147483647 w 157"/>
                <a:gd name="T57" fmla="*/ 2147483647 h 2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7"/>
                <a:gd name="T88" fmla="*/ 0 h 294"/>
                <a:gd name="T89" fmla="*/ 157 w 157"/>
                <a:gd name="T90" fmla="*/ 294 h 29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7" h="294">
                  <a:moveTo>
                    <a:pt x="17" y="26"/>
                  </a:moveTo>
                  <a:lnTo>
                    <a:pt x="26" y="44"/>
                  </a:lnTo>
                  <a:lnTo>
                    <a:pt x="35" y="44"/>
                  </a:lnTo>
                  <a:lnTo>
                    <a:pt x="26" y="107"/>
                  </a:lnTo>
                  <a:lnTo>
                    <a:pt x="0" y="169"/>
                  </a:lnTo>
                  <a:lnTo>
                    <a:pt x="0" y="178"/>
                  </a:lnTo>
                  <a:lnTo>
                    <a:pt x="8" y="187"/>
                  </a:lnTo>
                  <a:lnTo>
                    <a:pt x="17" y="196"/>
                  </a:lnTo>
                  <a:lnTo>
                    <a:pt x="17" y="222"/>
                  </a:lnTo>
                  <a:lnTo>
                    <a:pt x="26" y="240"/>
                  </a:lnTo>
                  <a:lnTo>
                    <a:pt x="8" y="240"/>
                  </a:lnTo>
                  <a:lnTo>
                    <a:pt x="8" y="249"/>
                  </a:lnTo>
                  <a:lnTo>
                    <a:pt x="17" y="267"/>
                  </a:lnTo>
                  <a:lnTo>
                    <a:pt x="26" y="294"/>
                  </a:lnTo>
                  <a:lnTo>
                    <a:pt x="69" y="285"/>
                  </a:lnTo>
                  <a:lnTo>
                    <a:pt x="87" y="276"/>
                  </a:lnTo>
                  <a:lnTo>
                    <a:pt x="87" y="267"/>
                  </a:lnTo>
                  <a:lnTo>
                    <a:pt x="113" y="249"/>
                  </a:lnTo>
                  <a:lnTo>
                    <a:pt x="130" y="231"/>
                  </a:lnTo>
                  <a:lnTo>
                    <a:pt x="139" y="222"/>
                  </a:lnTo>
                  <a:lnTo>
                    <a:pt x="148" y="214"/>
                  </a:lnTo>
                  <a:lnTo>
                    <a:pt x="130" y="187"/>
                  </a:lnTo>
                  <a:lnTo>
                    <a:pt x="148" y="133"/>
                  </a:lnTo>
                  <a:lnTo>
                    <a:pt x="157" y="133"/>
                  </a:lnTo>
                  <a:lnTo>
                    <a:pt x="157" y="124"/>
                  </a:lnTo>
                  <a:lnTo>
                    <a:pt x="157" y="62"/>
                  </a:lnTo>
                  <a:lnTo>
                    <a:pt x="43" y="0"/>
                  </a:lnTo>
                  <a:lnTo>
                    <a:pt x="17" y="0"/>
                  </a:lnTo>
                  <a:lnTo>
                    <a:pt x="17" y="2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89" name="Freeform 13"/>
            <p:cNvSpPr>
              <a:spLocks/>
            </p:cNvSpPr>
            <p:nvPr/>
          </p:nvSpPr>
          <p:spPr bwMode="auto">
            <a:xfrm>
              <a:off x="5110162" y="3178174"/>
              <a:ext cx="250825" cy="442913"/>
            </a:xfrm>
            <a:custGeom>
              <a:avLst/>
              <a:gdLst>
                <a:gd name="T0" fmla="*/ 2147483647 w 157"/>
                <a:gd name="T1" fmla="*/ 2147483647 h 294"/>
                <a:gd name="T2" fmla="*/ 2147483647 w 157"/>
                <a:gd name="T3" fmla="*/ 2147483647 h 294"/>
                <a:gd name="T4" fmla="*/ 2147483647 w 157"/>
                <a:gd name="T5" fmla="*/ 2147483647 h 294"/>
                <a:gd name="T6" fmla="*/ 2147483647 w 157"/>
                <a:gd name="T7" fmla="*/ 2147483647 h 294"/>
                <a:gd name="T8" fmla="*/ 0 w 157"/>
                <a:gd name="T9" fmla="*/ 2147483647 h 294"/>
                <a:gd name="T10" fmla="*/ 0 w 157"/>
                <a:gd name="T11" fmla="*/ 2147483647 h 294"/>
                <a:gd name="T12" fmla="*/ 2147483647 w 157"/>
                <a:gd name="T13" fmla="*/ 2147483647 h 294"/>
                <a:gd name="T14" fmla="*/ 2147483647 w 157"/>
                <a:gd name="T15" fmla="*/ 2147483647 h 294"/>
                <a:gd name="T16" fmla="*/ 2147483647 w 157"/>
                <a:gd name="T17" fmla="*/ 2147483647 h 294"/>
                <a:gd name="T18" fmla="*/ 2147483647 w 157"/>
                <a:gd name="T19" fmla="*/ 2147483647 h 294"/>
                <a:gd name="T20" fmla="*/ 2147483647 w 157"/>
                <a:gd name="T21" fmla="*/ 2147483647 h 294"/>
                <a:gd name="T22" fmla="*/ 2147483647 w 157"/>
                <a:gd name="T23" fmla="*/ 2147483647 h 294"/>
                <a:gd name="T24" fmla="*/ 2147483647 w 157"/>
                <a:gd name="T25" fmla="*/ 2147483647 h 294"/>
                <a:gd name="T26" fmla="*/ 2147483647 w 157"/>
                <a:gd name="T27" fmla="*/ 2147483647 h 294"/>
                <a:gd name="T28" fmla="*/ 2147483647 w 157"/>
                <a:gd name="T29" fmla="*/ 2147483647 h 294"/>
                <a:gd name="T30" fmla="*/ 2147483647 w 157"/>
                <a:gd name="T31" fmla="*/ 2147483647 h 294"/>
                <a:gd name="T32" fmla="*/ 2147483647 w 157"/>
                <a:gd name="T33" fmla="*/ 2147483647 h 294"/>
                <a:gd name="T34" fmla="*/ 2147483647 w 157"/>
                <a:gd name="T35" fmla="*/ 2147483647 h 294"/>
                <a:gd name="T36" fmla="*/ 2147483647 w 157"/>
                <a:gd name="T37" fmla="*/ 2147483647 h 294"/>
                <a:gd name="T38" fmla="*/ 2147483647 w 157"/>
                <a:gd name="T39" fmla="*/ 2147483647 h 294"/>
                <a:gd name="T40" fmla="*/ 2147483647 w 157"/>
                <a:gd name="T41" fmla="*/ 2147483647 h 294"/>
                <a:gd name="T42" fmla="*/ 2147483647 w 157"/>
                <a:gd name="T43" fmla="*/ 2147483647 h 294"/>
                <a:gd name="T44" fmla="*/ 2147483647 w 157"/>
                <a:gd name="T45" fmla="*/ 2147483647 h 294"/>
                <a:gd name="T46" fmla="*/ 2147483647 w 157"/>
                <a:gd name="T47" fmla="*/ 2147483647 h 294"/>
                <a:gd name="T48" fmla="*/ 2147483647 w 157"/>
                <a:gd name="T49" fmla="*/ 2147483647 h 294"/>
                <a:gd name="T50" fmla="*/ 2147483647 w 157"/>
                <a:gd name="T51" fmla="*/ 2147483647 h 294"/>
                <a:gd name="T52" fmla="*/ 2147483647 w 157"/>
                <a:gd name="T53" fmla="*/ 0 h 294"/>
                <a:gd name="T54" fmla="*/ 2147483647 w 157"/>
                <a:gd name="T55" fmla="*/ 0 h 294"/>
                <a:gd name="T56" fmla="*/ 2147483647 w 157"/>
                <a:gd name="T57" fmla="*/ 2147483647 h 2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7"/>
                <a:gd name="T88" fmla="*/ 0 h 294"/>
                <a:gd name="T89" fmla="*/ 157 w 157"/>
                <a:gd name="T90" fmla="*/ 294 h 29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7" h="294">
                  <a:moveTo>
                    <a:pt x="17" y="26"/>
                  </a:moveTo>
                  <a:lnTo>
                    <a:pt x="26" y="44"/>
                  </a:lnTo>
                  <a:lnTo>
                    <a:pt x="35" y="44"/>
                  </a:lnTo>
                  <a:lnTo>
                    <a:pt x="26" y="107"/>
                  </a:lnTo>
                  <a:lnTo>
                    <a:pt x="0" y="169"/>
                  </a:lnTo>
                  <a:lnTo>
                    <a:pt x="0" y="178"/>
                  </a:lnTo>
                  <a:lnTo>
                    <a:pt x="8" y="187"/>
                  </a:lnTo>
                  <a:lnTo>
                    <a:pt x="17" y="196"/>
                  </a:lnTo>
                  <a:lnTo>
                    <a:pt x="17" y="222"/>
                  </a:lnTo>
                  <a:lnTo>
                    <a:pt x="26" y="240"/>
                  </a:lnTo>
                  <a:lnTo>
                    <a:pt x="8" y="240"/>
                  </a:lnTo>
                  <a:lnTo>
                    <a:pt x="8" y="249"/>
                  </a:lnTo>
                  <a:lnTo>
                    <a:pt x="17" y="267"/>
                  </a:lnTo>
                  <a:lnTo>
                    <a:pt x="26" y="294"/>
                  </a:lnTo>
                  <a:lnTo>
                    <a:pt x="69" y="285"/>
                  </a:lnTo>
                  <a:lnTo>
                    <a:pt x="87" y="276"/>
                  </a:lnTo>
                  <a:lnTo>
                    <a:pt x="87" y="267"/>
                  </a:lnTo>
                  <a:lnTo>
                    <a:pt x="113" y="249"/>
                  </a:lnTo>
                  <a:lnTo>
                    <a:pt x="130" y="231"/>
                  </a:lnTo>
                  <a:lnTo>
                    <a:pt x="139" y="222"/>
                  </a:lnTo>
                  <a:lnTo>
                    <a:pt x="148" y="214"/>
                  </a:lnTo>
                  <a:lnTo>
                    <a:pt x="130" y="187"/>
                  </a:lnTo>
                  <a:lnTo>
                    <a:pt x="148" y="133"/>
                  </a:lnTo>
                  <a:lnTo>
                    <a:pt x="157" y="133"/>
                  </a:lnTo>
                  <a:lnTo>
                    <a:pt x="157" y="124"/>
                  </a:lnTo>
                  <a:lnTo>
                    <a:pt x="157" y="62"/>
                  </a:lnTo>
                  <a:lnTo>
                    <a:pt x="43" y="0"/>
                  </a:lnTo>
                  <a:lnTo>
                    <a:pt x="17" y="0"/>
                  </a:lnTo>
                  <a:lnTo>
                    <a:pt x="17" y="2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90" name="Freeform 14"/>
            <p:cNvSpPr>
              <a:spLocks/>
            </p:cNvSpPr>
            <p:nvPr/>
          </p:nvSpPr>
          <p:spPr bwMode="auto">
            <a:xfrm>
              <a:off x="5360987" y="1751012"/>
              <a:ext cx="2962275" cy="914400"/>
            </a:xfrm>
            <a:custGeom>
              <a:avLst/>
              <a:gdLst>
                <a:gd name="T0" fmla="*/ 2147483647 w 1837"/>
                <a:gd name="T1" fmla="*/ 2147483647 h 606"/>
                <a:gd name="T2" fmla="*/ 2147483647 w 1837"/>
                <a:gd name="T3" fmla="*/ 2147483647 h 606"/>
                <a:gd name="T4" fmla="*/ 2147483647 w 1837"/>
                <a:gd name="T5" fmla="*/ 2147483647 h 606"/>
                <a:gd name="T6" fmla="*/ 2147483647 w 1837"/>
                <a:gd name="T7" fmla="*/ 2147483647 h 606"/>
                <a:gd name="T8" fmla="*/ 2147483647 w 1837"/>
                <a:gd name="T9" fmla="*/ 2147483647 h 606"/>
                <a:gd name="T10" fmla="*/ 2147483647 w 1837"/>
                <a:gd name="T11" fmla="*/ 2147483647 h 606"/>
                <a:gd name="T12" fmla="*/ 2147483647 w 1837"/>
                <a:gd name="T13" fmla="*/ 2147483647 h 606"/>
                <a:gd name="T14" fmla="*/ 2147483647 w 1837"/>
                <a:gd name="T15" fmla="*/ 2147483647 h 606"/>
                <a:gd name="T16" fmla="*/ 2147483647 w 1837"/>
                <a:gd name="T17" fmla="*/ 2147483647 h 606"/>
                <a:gd name="T18" fmla="*/ 2147483647 w 1837"/>
                <a:gd name="T19" fmla="*/ 2147483647 h 606"/>
                <a:gd name="T20" fmla="*/ 2147483647 w 1837"/>
                <a:gd name="T21" fmla="*/ 2147483647 h 606"/>
                <a:gd name="T22" fmla="*/ 2147483647 w 1837"/>
                <a:gd name="T23" fmla="*/ 2147483647 h 606"/>
                <a:gd name="T24" fmla="*/ 0 w 1837"/>
                <a:gd name="T25" fmla="*/ 2147483647 h 606"/>
                <a:gd name="T26" fmla="*/ 2147483647 w 1837"/>
                <a:gd name="T27" fmla="*/ 2147483647 h 606"/>
                <a:gd name="T28" fmla="*/ 2147483647 w 1837"/>
                <a:gd name="T29" fmla="*/ 2147483647 h 606"/>
                <a:gd name="T30" fmla="*/ 2147483647 w 1837"/>
                <a:gd name="T31" fmla="*/ 2147483647 h 606"/>
                <a:gd name="T32" fmla="*/ 2147483647 w 1837"/>
                <a:gd name="T33" fmla="*/ 2147483647 h 606"/>
                <a:gd name="T34" fmla="*/ 2147483647 w 1837"/>
                <a:gd name="T35" fmla="*/ 2147483647 h 606"/>
                <a:gd name="T36" fmla="*/ 2147483647 w 1837"/>
                <a:gd name="T37" fmla="*/ 2147483647 h 606"/>
                <a:gd name="T38" fmla="*/ 2147483647 w 1837"/>
                <a:gd name="T39" fmla="*/ 2147483647 h 606"/>
                <a:gd name="T40" fmla="*/ 2147483647 w 1837"/>
                <a:gd name="T41" fmla="*/ 2147483647 h 606"/>
                <a:gd name="T42" fmla="*/ 2147483647 w 1837"/>
                <a:gd name="T43" fmla="*/ 2147483647 h 606"/>
                <a:gd name="T44" fmla="*/ 2147483647 w 1837"/>
                <a:gd name="T45" fmla="*/ 2147483647 h 606"/>
                <a:gd name="T46" fmla="*/ 2147483647 w 1837"/>
                <a:gd name="T47" fmla="*/ 2147483647 h 606"/>
                <a:gd name="T48" fmla="*/ 2147483647 w 1837"/>
                <a:gd name="T49" fmla="*/ 2147483647 h 606"/>
                <a:gd name="T50" fmla="*/ 2147483647 w 1837"/>
                <a:gd name="T51" fmla="*/ 2147483647 h 606"/>
                <a:gd name="T52" fmla="*/ 2147483647 w 1837"/>
                <a:gd name="T53" fmla="*/ 2147483647 h 606"/>
                <a:gd name="T54" fmla="*/ 2147483647 w 1837"/>
                <a:gd name="T55" fmla="*/ 2147483647 h 606"/>
                <a:gd name="T56" fmla="*/ 2147483647 w 1837"/>
                <a:gd name="T57" fmla="*/ 2147483647 h 606"/>
                <a:gd name="T58" fmla="*/ 2147483647 w 1837"/>
                <a:gd name="T59" fmla="*/ 2147483647 h 606"/>
                <a:gd name="T60" fmla="*/ 2147483647 w 1837"/>
                <a:gd name="T61" fmla="*/ 2147483647 h 606"/>
                <a:gd name="T62" fmla="*/ 2147483647 w 1837"/>
                <a:gd name="T63" fmla="*/ 2147483647 h 606"/>
                <a:gd name="T64" fmla="*/ 2147483647 w 1837"/>
                <a:gd name="T65" fmla="*/ 2147483647 h 606"/>
                <a:gd name="T66" fmla="*/ 2147483647 w 1837"/>
                <a:gd name="T67" fmla="*/ 2147483647 h 606"/>
                <a:gd name="T68" fmla="*/ 2147483647 w 1837"/>
                <a:gd name="T69" fmla="*/ 2147483647 h 606"/>
                <a:gd name="T70" fmla="*/ 2147483647 w 1837"/>
                <a:gd name="T71" fmla="*/ 2147483647 h 606"/>
                <a:gd name="T72" fmla="*/ 2147483647 w 1837"/>
                <a:gd name="T73" fmla="*/ 2147483647 h 606"/>
                <a:gd name="T74" fmla="*/ 2147483647 w 1837"/>
                <a:gd name="T75" fmla="*/ 2147483647 h 606"/>
                <a:gd name="T76" fmla="*/ 2147483647 w 1837"/>
                <a:gd name="T77" fmla="*/ 2147483647 h 606"/>
                <a:gd name="T78" fmla="*/ 2147483647 w 1837"/>
                <a:gd name="T79" fmla="*/ 2147483647 h 606"/>
                <a:gd name="T80" fmla="*/ 2147483647 w 1837"/>
                <a:gd name="T81" fmla="*/ 2147483647 h 606"/>
                <a:gd name="T82" fmla="*/ 2147483647 w 1837"/>
                <a:gd name="T83" fmla="*/ 2147483647 h 606"/>
                <a:gd name="T84" fmla="*/ 2147483647 w 1837"/>
                <a:gd name="T85" fmla="*/ 2147483647 h 606"/>
                <a:gd name="T86" fmla="*/ 2147483647 w 1837"/>
                <a:gd name="T87" fmla="*/ 2147483647 h 606"/>
                <a:gd name="T88" fmla="*/ 2147483647 w 1837"/>
                <a:gd name="T89" fmla="*/ 2147483647 h 606"/>
                <a:gd name="T90" fmla="*/ 2147483647 w 1837"/>
                <a:gd name="T91" fmla="*/ 2147483647 h 606"/>
                <a:gd name="T92" fmla="*/ 2147483647 w 1837"/>
                <a:gd name="T93" fmla="*/ 2147483647 h 606"/>
                <a:gd name="T94" fmla="*/ 2147483647 w 1837"/>
                <a:gd name="T95" fmla="*/ 2147483647 h 606"/>
                <a:gd name="T96" fmla="*/ 2147483647 w 1837"/>
                <a:gd name="T97" fmla="*/ 2147483647 h 606"/>
                <a:gd name="T98" fmla="*/ 2147483647 w 1837"/>
                <a:gd name="T99" fmla="*/ 2147483647 h 606"/>
                <a:gd name="T100" fmla="*/ 2147483647 w 1837"/>
                <a:gd name="T101" fmla="*/ 2147483647 h 606"/>
                <a:gd name="T102" fmla="*/ 2147483647 w 1837"/>
                <a:gd name="T103" fmla="*/ 2147483647 h 606"/>
                <a:gd name="T104" fmla="*/ 2147483647 w 1837"/>
                <a:gd name="T105" fmla="*/ 2147483647 h 606"/>
                <a:gd name="T106" fmla="*/ 2147483647 w 1837"/>
                <a:gd name="T107" fmla="*/ 2147483647 h 606"/>
                <a:gd name="T108" fmla="*/ 2147483647 w 1837"/>
                <a:gd name="T109" fmla="*/ 2147483647 h 606"/>
                <a:gd name="T110" fmla="*/ 2147483647 w 1837"/>
                <a:gd name="T111" fmla="*/ 2147483647 h 606"/>
                <a:gd name="T112" fmla="*/ 2147483647 w 1837"/>
                <a:gd name="T113" fmla="*/ 2147483647 h 606"/>
                <a:gd name="T114" fmla="*/ 2147483647 w 1837"/>
                <a:gd name="T115" fmla="*/ 2147483647 h 6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837"/>
                <a:gd name="T175" fmla="*/ 0 h 606"/>
                <a:gd name="T176" fmla="*/ 1837 w 1837"/>
                <a:gd name="T177" fmla="*/ 606 h 6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837" h="606">
                  <a:moveTo>
                    <a:pt x="487" y="72"/>
                  </a:moveTo>
                  <a:lnTo>
                    <a:pt x="470" y="89"/>
                  </a:lnTo>
                  <a:lnTo>
                    <a:pt x="487" y="98"/>
                  </a:lnTo>
                  <a:lnTo>
                    <a:pt x="487" y="116"/>
                  </a:lnTo>
                  <a:lnTo>
                    <a:pt x="496" y="125"/>
                  </a:lnTo>
                  <a:lnTo>
                    <a:pt x="505" y="125"/>
                  </a:lnTo>
                  <a:lnTo>
                    <a:pt x="531" y="143"/>
                  </a:lnTo>
                  <a:lnTo>
                    <a:pt x="522" y="161"/>
                  </a:lnTo>
                  <a:lnTo>
                    <a:pt x="496" y="170"/>
                  </a:lnTo>
                  <a:lnTo>
                    <a:pt x="479" y="161"/>
                  </a:lnTo>
                  <a:lnTo>
                    <a:pt x="496" y="143"/>
                  </a:lnTo>
                  <a:lnTo>
                    <a:pt x="496" y="125"/>
                  </a:lnTo>
                  <a:lnTo>
                    <a:pt x="487" y="125"/>
                  </a:lnTo>
                  <a:lnTo>
                    <a:pt x="470" y="89"/>
                  </a:lnTo>
                  <a:lnTo>
                    <a:pt x="461" y="89"/>
                  </a:lnTo>
                  <a:lnTo>
                    <a:pt x="461" y="72"/>
                  </a:lnTo>
                  <a:lnTo>
                    <a:pt x="444" y="63"/>
                  </a:lnTo>
                  <a:lnTo>
                    <a:pt x="435" y="63"/>
                  </a:lnTo>
                  <a:lnTo>
                    <a:pt x="418" y="63"/>
                  </a:lnTo>
                  <a:lnTo>
                    <a:pt x="400" y="89"/>
                  </a:lnTo>
                  <a:lnTo>
                    <a:pt x="409" y="98"/>
                  </a:lnTo>
                  <a:lnTo>
                    <a:pt x="409" y="116"/>
                  </a:lnTo>
                  <a:lnTo>
                    <a:pt x="452" y="125"/>
                  </a:lnTo>
                  <a:lnTo>
                    <a:pt x="444" y="134"/>
                  </a:lnTo>
                  <a:lnTo>
                    <a:pt x="331" y="98"/>
                  </a:lnTo>
                  <a:lnTo>
                    <a:pt x="331" y="107"/>
                  </a:lnTo>
                  <a:lnTo>
                    <a:pt x="365" y="125"/>
                  </a:lnTo>
                  <a:lnTo>
                    <a:pt x="348" y="125"/>
                  </a:lnTo>
                  <a:lnTo>
                    <a:pt x="357" y="134"/>
                  </a:lnTo>
                  <a:lnTo>
                    <a:pt x="348" y="134"/>
                  </a:lnTo>
                  <a:lnTo>
                    <a:pt x="339" y="125"/>
                  </a:lnTo>
                  <a:lnTo>
                    <a:pt x="296" y="125"/>
                  </a:lnTo>
                  <a:lnTo>
                    <a:pt x="296" y="134"/>
                  </a:lnTo>
                  <a:lnTo>
                    <a:pt x="278" y="125"/>
                  </a:lnTo>
                  <a:lnTo>
                    <a:pt x="226" y="143"/>
                  </a:lnTo>
                  <a:lnTo>
                    <a:pt x="226" y="161"/>
                  </a:lnTo>
                  <a:lnTo>
                    <a:pt x="191" y="143"/>
                  </a:lnTo>
                  <a:lnTo>
                    <a:pt x="209" y="143"/>
                  </a:lnTo>
                  <a:lnTo>
                    <a:pt x="200" y="134"/>
                  </a:lnTo>
                  <a:lnTo>
                    <a:pt x="165" y="125"/>
                  </a:lnTo>
                  <a:lnTo>
                    <a:pt x="182" y="134"/>
                  </a:lnTo>
                  <a:lnTo>
                    <a:pt x="182" y="161"/>
                  </a:lnTo>
                  <a:lnTo>
                    <a:pt x="191" y="170"/>
                  </a:lnTo>
                  <a:lnTo>
                    <a:pt x="182" y="170"/>
                  </a:lnTo>
                  <a:lnTo>
                    <a:pt x="165" y="170"/>
                  </a:lnTo>
                  <a:lnTo>
                    <a:pt x="139" y="179"/>
                  </a:lnTo>
                  <a:lnTo>
                    <a:pt x="156" y="196"/>
                  </a:lnTo>
                  <a:lnTo>
                    <a:pt x="104" y="187"/>
                  </a:lnTo>
                  <a:lnTo>
                    <a:pt x="95" y="187"/>
                  </a:lnTo>
                  <a:lnTo>
                    <a:pt x="121" y="196"/>
                  </a:lnTo>
                  <a:lnTo>
                    <a:pt x="121" y="205"/>
                  </a:lnTo>
                  <a:lnTo>
                    <a:pt x="104" y="205"/>
                  </a:lnTo>
                  <a:lnTo>
                    <a:pt x="78" y="196"/>
                  </a:lnTo>
                  <a:lnTo>
                    <a:pt x="78" y="179"/>
                  </a:lnTo>
                  <a:lnTo>
                    <a:pt x="52" y="161"/>
                  </a:lnTo>
                  <a:lnTo>
                    <a:pt x="121" y="170"/>
                  </a:lnTo>
                  <a:lnTo>
                    <a:pt x="156" y="161"/>
                  </a:lnTo>
                  <a:lnTo>
                    <a:pt x="148" y="143"/>
                  </a:lnTo>
                  <a:lnTo>
                    <a:pt x="87" y="125"/>
                  </a:lnTo>
                  <a:lnTo>
                    <a:pt x="52" y="107"/>
                  </a:lnTo>
                  <a:lnTo>
                    <a:pt x="34" y="116"/>
                  </a:lnTo>
                  <a:lnTo>
                    <a:pt x="8" y="125"/>
                  </a:lnTo>
                  <a:lnTo>
                    <a:pt x="0" y="125"/>
                  </a:lnTo>
                  <a:lnTo>
                    <a:pt x="0" y="134"/>
                  </a:lnTo>
                  <a:lnTo>
                    <a:pt x="17" y="143"/>
                  </a:lnTo>
                  <a:lnTo>
                    <a:pt x="17" y="161"/>
                  </a:lnTo>
                  <a:lnTo>
                    <a:pt x="34" y="179"/>
                  </a:lnTo>
                  <a:lnTo>
                    <a:pt x="34" y="187"/>
                  </a:lnTo>
                  <a:lnTo>
                    <a:pt x="43" y="196"/>
                  </a:lnTo>
                  <a:lnTo>
                    <a:pt x="43" y="205"/>
                  </a:lnTo>
                  <a:lnTo>
                    <a:pt x="52" y="223"/>
                  </a:lnTo>
                  <a:lnTo>
                    <a:pt x="8" y="259"/>
                  </a:lnTo>
                  <a:lnTo>
                    <a:pt x="17" y="259"/>
                  </a:lnTo>
                  <a:lnTo>
                    <a:pt x="34" y="277"/>
                  </a:lnTo>
                  <a:lnTo>
                    <a:pt x="17" y="285"/>
                  </a:lnTo>
                  <a:lnTo>
                    <a:pt x="8" y="285"/>
                  </a:lnTo>
                  <a:lnTo>
                    <a:pt x="0" y="294"/>
                  </a:lnTo>
                  <a:lnTo>
                    <a:pt x="8" y="303"/>
                  </a:lnTo>
                  <a:lnTo>
                    <a:pt x="8" y="312"/>
                  </a:lnTo>
                  <a:lnTo>
                    <a:pt x="34" y="330"/>
                  </a:lnTo>
                  <a:lnTo>
                    <a:pt x="61" y="348"/>
                  </a:lnTo>
                  <a:lnTo>
                    <a:pt x="69" y="366"/>
                  </a:lnTo>
                  <a:lnTo>
                    <a:pt x="78" y="383"/>
                  </a:lnTo>
                  <a:lnTo>
                    <a:pt x="78" y="392"/>
                  </a:lnTo>
                  <a:lnTo>
                    <a:pt x="69" y="392"/>
                  </a:lnTo>
                  <a:lnTo>
                    <a:pt x="78" y="410"/>
                  </a:lnTo>
                  <a:lnTo>
                    <a:pt x="95" y="401"/>
                  </a:lnTo>
                  <a:lnTo>
                    <a:pt x="104" y="410"/>
                  </a:lnTo>
                  <a:lnTo>
                    <a:pt x="104" y="419"/>
                  </a:lnTo>
                  <a:lnTo>
                    <a:pt x="121" y="419"/>
                  </a:lnTo>
                  <a:lnTo>
                    <a:pt x="121" y="446"/>
                  </a:lnTo>
                  <a:lnTo>
                    <a:pt x="156" y="446"/>
                  </a:lnTo>
                  <a:lnTo>
                    <a:pt x="165" y="455"/>
                  </a:lnTo>
                  <a:lnTo>
                    <a:pt x="191" y="455"/>
                  </a:lnTo>
                  <a:lnTo>
                    <a:pt x="191" y="473"/>
                  </a:lnTo>
                  <a:lnTo>
                    <a:pt x="191" y="490"/>
                  </a:lnTo>
                  <a:lnTo>
                    <a:pt x="182" y="481"/>
                  </a:lnTo>
                  <a:lnTo>
                    <a:pt x="174" y="490"/>
                  </a:lnTo>
                  <a:lnTo>
                    <a:pt x="174" y="499"/>
                  </a:lnTo>
                  <a:lnTo>
                    <a:pt x="191" y="499"/>
                  </a:lnTo>
                  <a:lnTo>
                    <a:pt x="165" y="508"/>
                  </a:lnTo>
                  <a:lnTo>
                    <a:pt x="174" y="508"/>
                  </a:lnTo>
                  <a:lnTo>
                    <a:pt x="165" y="526"/>
                  </a:lnTo>
                  <a:lnTo>
                    <a:pt x="156" y="526"/>
                  </a:lnTo>
                  <a:lnTo>
                    <a:pt x="156" y="544"/>
                  </a:lnTo>
                  <a:lnTo>
                    <a:pt x="165" y="544"/>
                  </a:lnTo>
                  <a:lnTo>
                    <a:pt x="209" y="571"/>
                  </a:lnTo>
                  <a:lnTo>
                    <a:pt x="243" y="571"/>
                  </a:lnTo>
                  <a:lnTo>
                    <a:pt x="261" y="579"/>
                  </a:lnTo>
                  <a:lnTo>
                    <a:pt x="278" y="579"/>
                  </a:lnTo>
                  <a:lnTo>
                    <a:pt x="296" y="597"/>
                  </a:lnTo>
                  <a:lnTo>
                    <a:pt x="313" y="606"/>
                  </a:lnTo>
                  <a:lnTo>
                    <a:pt x="322" y="606"/>
                  </a:lnTo>
                  <a:lnTo>
                    <a:pt x="331" y="597"/>
                  </a:lnTo>
                  <a:lnTo>
                    <a:pt x="313" y="579"/>
                  </a:lnTo>
                  <a:lnTo>
                    <a:pt x="313" y="562"/>
                  </a:lnTo>
                  <a:lnTo>
                    <a:pt x="287" y="544"/>
                  </a:lnTo>
                  <a:lnTo>
                    <a:pt x="296" y="517"/>
                  </a:lnTo>
                  <a:lnTo>
                    <a:pt x="313" y="517"/>
                  </a:lnTo>
                  <a:lnTo>
                    <a:pt x="322" y="508"/>
                  </a:lnTo>
                  <a:lnTo>
                    <a:pt x="313" y="490"/>
                  </a:lnTo>
                  <a:lnTo>
                    <a:pt x="287" y="490"/>
                  </a:lnTo>
                  <a:lnTo>
                    <a:pt x="287" y="481"/>
                  </a:lnTo>
                  <a:lnTo>
                    <a:pt x="278" y="473"/>
                  </a:lnTo>
                  <a:lnTo>
                    <a:pt x="287" y="446"/>
                  </a:lnTo>
                  <a:lnTo>
                    <a:pt x="296" y="455"/>
                  </a:lnTo>
                  <a:lnTo>
                    <a:pt x="313" y="455"/>
                  </a:lnTo>
                  <a:lnTo>
                    <a:pt x="296" y="428"/>
                  </a:lnTo>
                  <a:lnTo>
                    <a:pt x="313" y="428"/>
                  </a:lnTo>
                  <a:lnTo>
                    <a:pt x="331" y="419"/>
                  </a:lnTo>
                  <a:lnTo>
                    <a:pt x="339" y="419"/>
                  </a:lnTo>
                  <a:lnTo>
                    <a:pt x="348" y="410"/>
                  </a:lnTo>
                  <a:lnTo>
                    <a:pt x="365" y="419"/>
                  </a:lnTo>
                  <a:lnTo>
                    <a:pt x="383" y="446"/>
                  </a:lnTo>
                  <a:lnTo>
                    <a:pt x="383" y="428"/>
                  </a:lnTo>
                  <a:lnTo>
                    <a:pt x="400" y="428"/>
                  </a:lnTo>
                  <a:lnTo>
                    <a:pt x="418" y="428"/>
                  </a:lnTo>
                  <a:lnTo>
                    <a:pt x="444" y="428"/>
                  </a:lnTo>
                  <a:lnTo>
                    <a:pt x="461" y="428"/>
                  </a:lnTo>
                  <a:lnTo>
                    <a:pt x="470" y="419"/>
                  </a:lnTo>
                  <a:lnTo>
                    <a:pt x="444" y="410"/>
                  </a:lnTo>
                  <a:lnTo>
                    <a:pt x="452" y="401"/>
                  </a:lnTo>
                  <a:lnTo>
                    <a:pt x="444" y="401"/>
                  </a:lnTo>
                  <a:lnTo>
                    <a:pt x="452" y="392"/>
                  </a:lnTo>
                  <a:lnTo>
                    <a:pt x="452" y="383"/>
                  </a:lnTo>
                  <a:lnTo>
                    <a:pt x="444" y="383"/>
                  </a:lnTo>
                  <a:lnTo>
                    <a:pt x="444" y="375"/>
                  </a:lnTo>
                  <a:lnTo>
                    <a:pt x="461" y="375"/>
                  </a:lnTo>
                  <a:lnTo>
                    <a:pt x="505" y="366"/>
                  </a:lnTo>
                  <a:lnTo>
                    <a:pt x="540" y="366"/>
                  </a:lnTo>
                  <a:lnTo>
                    <a:pt x="540" y="357"/>
                  </a:lnTo>
                  <a:lnTo>
                    <a:pt x="557" y="357"/>
                  </a:lnTo>
                  <a:lnTo>
                    <a:pt x="566" y="366"/>
                  </a:lnTo>
                  <a:lnTo>
                    <a:pt x="566" y="375"/>
                  </a:lnTo>
                  <a:lnTo>
                    <a:pt x="583" y="375"/>
                  </a:lnTo>
                  <a:lnTo>
                    <a:pt x="609" y="375"/>
                  </a:lnTo>
                  <a:lnTo>
                    <a:pt x="609" y="383"/>
                  </a:lnTo>
                  <a:lnTo>
                    <a:pt x="635" y="375"/>
                  </a:lnTo>
                  <a:lnTo>
                    <a:pt x="644" y="375"/>
                  </a:lnTo>
                  <a:lnTo>
                    <a:pt x="670" y="392"/>
                  </a:lnTo>
                  <a:lnTo>
                    <a:pt x="705" y="428"/>
                  </a:lnTo>
                  <a:lnTo>
                    <a:pt x="714" y="419"/>
                  </a:lnTo>
                  <a:lnTo>
                    <a:pt x="722" y="428"/>
                  </a:lnTo>
                  <a:lnTo>
                    <a:pt x="749" y="428"/>
                  </a:lnTo>
                  <a:lnTo>
                    <a:pt x="783" y="455"/>
                  </a:lnTo>
                  <a:lnTo>
                    <a:pt x="792" y="455"/>
                  </a:lnTo>
                  <a:lnTo>
                    <a:pt x="801" y="455"/>
                  </a:lnTo>
                  <a:lnTo>
                    <a:pt x="818" y="455"/>
                  </a:lnTo>
                  <a:lnTo>
                    <a:pt x="818" y="473"/>
                  </a:lnTo>
                  <a:lnTo>
                    <a:pt x="827" y="455"/>
                  </a:lnTo>
                  <a:lnTo>
                    <a:pt x="862" y="428"/>
                  </a:lnTo>
                  <a:lnTo>
                    <a:pt x="897" y="446"/>
                  </a:lnTo>
                  <a:lnTo>
                    <a:pt x="905" y="455"/>
                  </a:lnTo>
                  <a:lnTo>
                    <a:pt x="949" y="455"/>
                  </a:lnTo>
                  <a:lnTo>
                    <a:pt x="949" y="428"/>
                  </a:lnTo>
                  <a:lnTo>
                    <a:pt x="940" y="419"/>
                  </a:lnTo>
                  <a:lnTo>
                    <a:pt x="949" y="410"/>
                  </a:lnTo>
                  <a:lnTo>
                    <a:pt x="984" y="419"/>
                  </a:lnTo>
                  <a:lnTo>
                    <a:pt x="1010" y="446"/>
                  </a:lnTo>
                  <a:lnTo>
                    <a:pt x="1045" y="446"/>
                  </a:lnTo>
                  <a:lnTo>
                    <a:pt x="1114" y="455"/>
                  </a:lnTo>
                  <a:lnTo>
                    <a:pt x="1149" y="455"/>
                  </a:lnTo>
                  <a:lnTo>
                    <a:pt x="1158" y="446"/>
                  </a:lnTo>
                  <a:lnTo>
                    <a:pt x="1184" y="455"/>
                  </a:lnTo>
                  <a:lnTo>
                    <a:pt x="1210" y="455"/>
                  </a:lnTo>
                  <a:lnTo>
                    <a:pt x="1228" y="446"/>
                  </a:lnTo>
                  <a:lnTo>
                    <a:pt x="1219" y="419"/>
                  </a:lnTo>
                  <a:lnTo>
                    <a:pt x="1228" y="410"/>
                  </a:lnTo>
                  <a:lnTo>
                    <a:pt x="1210" y="401"/>
                  </a:lnTo>
                  <a:lnTo>
                    <a:pt x="1219" y="392"/>
                  </a:lnTo>
                  <a:lnTo>
                    <a:pt x="1245" y="383"/>
                  </a:lnTo>
                  <a:lnTo>
                    <a:pt x="1280" y="392"/>
                  </a:lnTo>
                  <a:lnTo>
                    <a:pt x="1315" y="428"/>
                  </a:lnTo>
                  <a:lnTo>
                    <a:pt x="1332" y="455"/>
                  </a:lnTo>
                  <a:lnTo>
                    <a:pt x="1358" y="455"/>
                  </a:lnTo>
                  <a:lnTo>
                    <a:pt x="1384" y="473"/>
                  </a:lnTo>
                  <a:lnTo>
                    <a:pt x="1411" y="490"/>
                  </a:lnTo>
                  <a:lnTo>
                    <a:pt x="1419" y="490"/>
                  </a:lnTo>
                  <a:lnTo>
                    <a:pt x="1445" y="473"/>
                  </a:lnTo>
                  <a:lnTo>
                    <a:pt x="1454" y="490"/>
                  </a:lnTo>
                  <a:lnTo>
                    <a:pt x="1454" y="499"/>
                  </a:lnTo>
                  <a:lnTo>
                    <a:pt x="1454" y="544"/>
                  </a:lnTo>
                  <a:lnTo>
                    <a:pt x="1445" y="526"/>
                  </a:lnTo>
                  <a:lnTo>
                    <a:pt x="1437" y="544"/>
                  </a:lnTo>
                  <a:lnTo>
                    <a:pt x="1454" y="571"/>
                  </a:lnTo>
                  <a:lnTo>
                    <a:pt x="1454" y="579"/>
                  </a:lnTo>
                  <a:lnTo>
                    <a:pt x="1454" y="571"/>
                  </a:lnTo>
                  <a:lnTo>
                    <a:pt x="1472" y="579"/>
                  </a:lnTo>
                  <a:lnTo>
                    <a:pt x="1498" y="571"/>
                  </a:lnTo>
                  <a:lnTo>
                    <a:pt x="1498" y="553"/>
                  </a:lnTo>
                  <a:lnTo>
                    <a:pt x="1515" y="526"/>
                  </a:lnTo>
                  <a:lnTo>
                    <a:pt x="1515" y="473"/>
                  </a:lnTo>
                  <a:lnTo>
                    <a:pt x="1489" y="428"/>
                  </a:lnTo>
                  <a:lnTo>
                    <a:pt x="1463" y="392"/>
                  </a:lnTo>
                  <a:lnTo>
                    <a:pt x="1437" y="375"/>
                  </a:lnTo>
                  <a:lnTo>
                    <a:pt x="1428" y="383"/>
                  </a:lnTo>
                  <a:lnTo>
                    <a:pt x="1419" y="383"/>
                  </a:lnTo>
                  <a:lnTo>
                    <a:pt x="1419" y="375"/>
                  </a:lnTo>
                  <a:lnTo>
                    <a:pt x="1411" y="375"/>
                  </a:lnTo>
                  <a:lnTo>
                    <a:pt x="1411" y="383"/>
                  </a:lnTo>
                  <a:lnTo>
                    <a:pt x="1402" y="366"/>
                  </a:lnTo>
                  <a:lnTo>
                    <a:pt x="1367" y="366"/>
                  </a:lnTo>
                  <a:lnTo>
                    <a:pt x="1384" y="348"/>
                  </a:lnTo>
                  <a:lnTo>
                    <a:pt x="1402" y="285"/>
                  </a:lnTo>
                  <a:lnTo>
                    <a:pt x="1419" y="285"/>
                  </a:lnTo>
                  <a:lnTo>
                    <a:pt x="1472" y="285"/>
                  </a:lnTo>
                  <a:lnTo>
                    <a:pt x="1472" y="277"/>
                  </a:lnTo>
                  <a:lnTo>
                    <a:pt x="1506" y="277"/>
                  </a:lnTo>
                  <a:lnTo>
                    <a:pt x="1515" y="294"/>
                  </a:lnTo>
                  <a:lnTo>
                    <a:pt x="1559" y="285"/>
                  </a:lnTo>
                  <a:lnTo>
                    <a:pt x="1541" y="285"/>
                  </a:lnTo>
                  <a:lnTo>
                    <a:pt x="1532" y="277"/>
                  </a:lnTo>
                  <a:lnTo>
                    <a:pt x="1541" y="250"/>
                  </a:lnTo>
                  <a:lnTo>
                    <a:pt x="1576" y="250"/>
                  </a:lnTo>
                  <a:lnTo>
                    <a:pt x="1576" y="259"/>
                  </a:lnTo>
                  <a:lnTo>
                    <a:pt x="1602" y="259"/>
                  </a:lnTo>
                  <a:lnTo>
                    <a:pt x="1602" y="250"/>
                  </a:lnTo>
                  <a:lnTo>
                    <a:pt x="1602" y="223"/>
                  </a:lnTo>
                  <a:lnTo>
                    <a:pt x="1611" y="223"/>
                  </a:lnTo>
                  <a:lnTo>
                    <a:pt x="1611" y="232"/>
                  </a:lnTo>
                  <a:lnTo>
                    <a:pt x="1628" y="259"/>
                  </a:lnTo>
                  <a:lnTo>
                    <a:pt x="1620" y="259"/>
                  </a:lnTo>
                  <a:lnTo>
                    <a:pt x="1611" y="303"/>
                  </a:lnTo>
                  <a:lnTo>
                    <a:pt x="1602" y="312"/>
                  </a:lnTo>
                  <a:lnTo>
                    <a:pt x="1611" y="321"/>
                  </a:lnTo>
                  <a:lnTo>
                    <a:pt x="1602" y="321"/>
                  </a:lnTo>
                  <a:lnTo>
                    <a:pt x="1620" y="357"/>
                  </a:lnTo>
                  <a:lnTo>
                    <a:pt x="1707" y="428"/>
                  </a:lnTo>
                  <a:lnTo>
                    <a:pt x="1707" y="419"/>
                  </a:lnTo>
                  <a:lnTo>
                    <a:pt x="1707" y="392"/>
                  </a:lnTo>
                  <a:lnTo>
                    <a:pt x="1715" y="392"/>
                  </a:lnTo>
                  <a:lnTo>
                    <a:pt x="1698" y="375"/>
                  </a:lnTo>
                  <a:lnTo>
                    <a:pt x="1715" y="366"/>
                  </a:lnTo>
                  <a:lnTo>
                    <a:pt x="1698" y="348"/>
                  </a:lnTo>
                  <a:lnTo>
                    <a:pt x="1707" y="330"/>
                  </a:lnTo>
                  <a:lnTo>
                    <a:pt x="1681" y="321"/>
                  </a:lnTo>
                  <a:lnTo>
                    <a:pt x="1672" y="312"/>
                  </a:lnTo>
                  <a:lnTo>
                    <a:pt x="1663" y="312"/>
                  </a:lnTo>
                  <a:lnTo>
                    <a:pt x="1654" y="303"/>
                  </a:lnTo>
                  <a:lnTo>
                    <a:pt x="1654" y="285"/>
                  </a:lnTo>
                  <a:lnTo>
                    <a:pt x="1646" y="277"/>
                  </a:lnTo>
                  <a:lnTo>
                    <a:pt x="1654" y="277"/>
                  </a:lnTo>
                  <a:lnTo>
                    <a:pt x="1663" y="259"/>
                  </a:lnTo>
                  <a:lnTo>
                    <a:pt x="1681" y="277"/>
                  </a:lnTo>
                  <a:lnTo>
                    <a:pt x="1681" y="259"/>
                  </a:lnTo>
                  <a:lnTo>
                    <a:pt x="1698" y="259"/>
                  </a:lnTo>
                  <a:lnTo>
                    <a:pt x="1733" y="277"/>
                  </a:lnTo>
                  <a:lnTo>
                    <a:pt x="1724" y="259"/>
                  </a:lnTo>
                  <a:lnTo>
                    <a:pt x="1750" y="232"/>
                  </a:lnTo>
                  <a:lnTo>
                    <a:pt x="1759" y="223"/>
                  </a:lnTo>
                  <a:lnTo>
                    <a:pt x="1785" y="232"/>
                  </a:lnTo>
                  <a:lnTo>
                    <a:pt x="1785" y="223"/>
                  </a:lnTo>
                  <a:lnTo>
                    <a:pt x="1724" y="196"/>
                  </a:lnTo>
                  <a:lnTo>
                    <a:pt x="1742" y="196"/>
                  </a:lnTo>
                  <a:lnTo>
                    <a:pt x="1742" y="187"/>
                  </a:lnTo>
                  <a:lnTo>
                    <a:pt x="1742" y="179"/>
                  </a:lnTo>
                  <a:lnTo>
                    <a:pt x="1724" y="179"/>
                  </a:lnTo>
                  <a:lnTo>
                    <a:pt x="1733" y="170"/>
                  </a:lnTo>
                  <a:lnTo>
                    <a:pt x="1750" y="179"/>
                  </a:lnTo>
                  <a:lnTo>
                    <a:pt x="1785" y="187"/>
                  </a:lnTo>
                  <a:lnTo>
                    <a:pt x="1837" y="196"/>
                  </a:lnTo>
                  <a:lnTo>
                    <a:pt x="1820" y="179"/>
                  </a:lnTo>
                  <a:lnTo>
                    <a:pt x="1837" y="179"/>
                  </a:lnTo>
                  <a:lnTo>
                    <a:pt x="1837" y="170"/>
                  </a:lnTo>
                  <a:lnTo>
                    <a:pt x="1785" y="161"/>
                  </a:lnTo>
                  <a:lnTo>
                    <a:pt x="1759" y="161"/>
                  </a:lnTo>
                  <a:lnTo>
                    <a:pt x="1654" y="125"/>
                  </a:lnTo>
                  <a:lnTo>
                    <a:pt x="1602" y="107"/>
                  </a:lnTo>
                  <a:lnTo>
                    <a:pt x="1532" y="107"/>
                  </a:lnTo>
                  <a:lnTo>
                    <a:pt x="1559" y="125"/>
                  </a:lnTo>
                  <a:lnTo>
                    <a:pt x="1550" y="125"/>
                  </a:lnTo>
                  <a:lnTo>
                    <a:pt x="1524" y="116"/>
                  </a:lnTo>
                  <a:lnTo>
                    <a:pt x="1532" y="116"/>
                  </a:lnTo>
                  <a:lnTo>
                    <a:pt x="1532" y="107"/>
                  </a:lnTo>
                  <a:lnTo>
                    <a:pt x="1515" y="107"/>
                  </a:lnTo>
                  <a:lnTo>
                    <a:pt x="1515" y="116"/>
                  </a:lnTo>
                  <a:lnTo>
                    <a:pt x="1445" y="116"/>
                  </a:lnTo>
                  <a:lnTo>
                    <a:pt x="1419" y="107"/>
                  </a:lnTo>
                  <a:lnTo>
                    <a:pt x="1384" y="98"/>
                  </a:lnTo>
                  <a:lnTo>
                    <a:pt x="1323" y="98"/>
                  </a:lnTo>
                  <a:lnTo>
                    <a:pt x="1271" y="81"/>
                  </a:lnTo>
                  <a:lnTo>
                    <a:pt x="1158" y="72"/>
                  </a:lnTo>
                  <a:lnTo>
                    <a:pt x="1158" y="81"/>
                  </a:lnTo>
                  <a:lnTo>
                    <a:pt x="1175" y="89"/>
                  </a:lnTo>
                  <a:lnTo>
                    <a:pt x="1141" y="81"/>
                  </a:lnTo>
                  <a:lnTo>
                    <a:pt x="1132" y="89"/>
                  </a:lnTo>
                  <a:lnTo>
                    <a:pt x="1088" y="81"/>
                  </a:lnTo>
                  <a:lnTo>
                    <a:pt x="1106" y="89"/>
                  </a:lnTo>
                  <a:lnTo>
                    <a:pt x="1106" y="98"/>
                  </a:lnTo>
                  <a:lnTo>
                    <a:pt x="1053" y="81"/>
                  </a:lnTo>
                  <a:lnTo>
                    <a:pt x="1053" y="72"/>
                  </a:lnTo>
                  <a:lnTo>
                    <a:pt x="1027" y="63"/>
                  </a:lnTo>
                  <a:lnTo>
                    <a:pt x="966" y="45"/>
                  </a:lnTo>
                  <a:lnTo>
                    <a:pt x="984" y="63"/>
                  </a:lnTo>
                  <a:lnTo>
                    <a:pt x="949" y="63"/>
                  </a:lnTo>
                  <a:lnTo>
                    <a:pt x="932" y="63"/>
                  </a:lnTo>
                  <a:lnTo>
                    <a:pt x="923" y="63"/>
                  </a:lnTo>
                  <a:lnTo>
                    <a:pt x="871" y="63"/>
                  </a:lnTo>
                  <a:lnTo>
                    <a:pt x="853" y="36"/>
                  </a:lnTo>
                  <a:lnTo>
                    <a:pt x="844" y="36"/>
                  </a:lnTo>
                  <a:lnTo>
                    <a:pt x="862" y="45"/>
                  </a:lnTo>
                  <a:lnTo>
                    <a:pt x="836" y="45"/>
                  </a:lnTo>
                  <a:lnTo>
                    <a:pt x="844" y="63"/>
                  </a:lnTo>
                  <a:lnTo>
                    <a:pt x="801" y="63"/>
                  </a:lnTo>
                  <a:lnTo>
                    <a:pt x="844" y="27"/>
                  </a:lnTo>
                  <a:lnTo>
                    <a:pt x="844" y="18"/>
                  </a:lnTo>
                  <a:lnTo>
                    <a:pt x="801" y="9"/>
                  </a:lnTo>
                  <a:lnTo>
                    <a:pt x="757" y="9"/>
                  </a:lnTo>
                  <a:lnTo>
                    <a:pt x="740" y="0"/>
                  </a:lnTo>
                  <a:lnTo>
                    <a:pt x="714" y="0"/>
                  </a:lnTo>
                  <a:lnTo>
                    <a:pt x="688" y="9"/>
                  </a:lnTo>
                  <a:lnTo>
                    <a:pt x="688" y="18"/>
                  </a:lnTo>
                  <a:lnTo>
                    <a:pt x="635" y="18"/>
                  </a:lnTo>
                  <a:lnTo>
                    <a:pt x="592" y="27"/>
                  </a:lnTo>
                  <a:lnTo>
                    <a:pt x="574" y="36"/>
                  </a:lnTo>
                  <a:lnTo>
                    <a:pt x="592" y="45"/>
                  </a:lnTo>
                  <a:lnTo>
                    <a:pt x="540" y="63"/>
                  </a:lnTo>
                  <a:lnTo>
                    <a:pt x="540" y="72"/>
                  </a:lnTo>
                  <a:lnTo>
                    <a:pt x="566" y="81"/>
                  </a:lnTo>
                  <a:lnTo>
                    <a:pt x="557" y="81"/>
                  </a:lnTo>
                  <a:lnTo>
                    <a:pt x="505" y="72"/>
                  </a:lnTo>
                  <a:lnTo>
                    <a:pt x="496" y="81"/>
                  </a:lnTo>
                  <a:lnTo>
                    <a:pt x="540" y="98"/>
                  </a:lnTo>
                  <a:lnTo>
                    <a:pt x="496" y="89"/>
                  </a:lnTo>
                  <a:lnTo>
                    <a:pt x="544" y="129"/>
                  </a:lnTo>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91" name="Freeform 15"/>
            <p:cNvSpPr>
              <a:spLocks/>
            </p:cNvSpPr>
            <p:nvPr/>
          </p:nvSpPr>
          <p:spPr bwMode="auto">
            <a:xfrm>
              <a:off x="5360987" y="1751012"/>
              <a:ext cx="2962275" cy="914400"/>
            </a:xfrm>
            <a:custGeom>
              <a:avLst/>
              <a:gdLst>
                <a:gd name="T0" fmla="*/ 2147483647 w 1837"/>
                <a:gd name="T1" fmla="*/ 2147483647 h 606"/>
                <a:gd name="T2" fmla="*/ 2147483647 w 1837"/>
                <a:gd name="T3" fmla="*/ 2147483647 h 606"/>
                <a:gd name="T4" fmla="*/ 2147483647 w 1837"/>
                <a:gd name="T5" fmla="*/ 2147483647 h 606"/>
                <a:gd name="T6" fmla="*/ 2147483647 w 1837"/>
                <a:gd name="T7" fmla="*/ 2147483647 h 606"/>
                <a:gd name="T8" fmla="*/ 2147483647 w 1837"/>
                <a:gd name="T9" fmla="*/ 2147483647 h 606"/>
                <a:gd name="T10" fmla="*/ 2147483647 w 1837"/>
                <a:gd name="T11" fmla="*/ 2147483647 h 606"/>
                <a:gd name="T12" fmla="*/ 2147483647 w 1837"/>
                <a:gd name="T13" fmla="*/ 2147483647 h 606"/>
                <a:gd name="T14" fmla="*/ 2147483647 w 1837"/>
                <a:gd name="T15" fmla="*/ 2147483647 h 606"/>
                <a:gd name="T16" fmla="*/ 2147483647 w 1837"/>
                <a:gd name="T17" fmla="*/ 2147483647 h 606"/>
                <a:gd name="T18" fmla="*/ 2147483647 w 1837"/>
                <a:gd name="T19" fmla="*/ 2147483647 h 606"/>
                <a:gd name="T20" fmla="*/ 2147483647 w 1837"/>
                <a:gd name="T21" fmla="*/ 2147483647 h 606"/>
                <a:gd name="T22" fmla="*/ 2147483647 w 1837"/>
                <a:gd name="T23" fmla="*/ 2147483647 h 606"/>
                <a:gd name="T24" fmla="*/ 0 w 1837"/>
                <a:gd name="T25" fmla="*/ 2147483647 h 606"/>
                <a:gd name="T26" fmla="*/ 2147483647 w 1837"/>
                <a:gd name="T27" fmla="*/ 2147483647 h 606"/>
                <a:gd name="T28" fmla="*/ 2147483647 w 1837"/>
                <a:gd name="T29" fmla="*/ 2147483647 h 606"/>
                <a:gd name="T30" fmla="*/ 2147483647 w 1837"/>
                <a:gd name="T31" fmla="*/ 2147483647 h 606"/>
                <a:gd name="T32" fmla="*/ 2147483647 w 1837"/>
                <a:gd name="T33" fmla="*/ 2147483647 h 606"/>
                <a:gd name="T34" fmla="*/ 2147483647 w 1837"/>
                <a:gd name="T35" fmla="*/ 2147483647 h 606"/>
                <a:gd name="T36" fmla="*/ 2147483647 w 1837"/>
                <a:gd name="T37" fmla="*/ 2147483647 h 606"/>
                <a:gd name="T38" fmla="*/ 2147483647 w 1837"/>
                <a:gd name="T39" fmla="*/ 2147483647 h 606"/>
                <a:gd name="T40" fmla="*/ 2147483647 w 1837"/>
                <a:gd name="T41" fmla="*/ 2147483647 h 606"/>
                <a:gd name="T42" fmla="*/ 2147483647 w 1837"/>
                <a:gd name="T43" fmla="*/ 2147483647 h 606"/>
                <a:gd name="T44" fmla="*/ 2147483647 w 1837"/>
                <a:gd name="T45" fmla="*/ 2147483647 h 606"/>
                <a:gd name="T46" fmla="*/ 2147483647 w 1837"/>
                <a:gd name="T47" fmla="*/ 2147483647 h 606"/>
                <a:gd name="T48" fmla="*/ 2147483647 w 1837"/>
                <a:gd name="T49" fmla="*/ 2147483647 h 606"/>
                <a:gd name="T50" fmla="*/ 2147483647 w 1837"/>
                <a:gd name="T51" fmla="*/ 2147483647 h 606"/>
                <a:gd name="T52" fmla="*/ 2147483647 w 1837"/>
                <a:gd name="T53" fmla="*/ 2147483647 h 606"/>
                <a:gd name="T54" fmla="*/ 2147483647 w 1837"/>
                <a:gd name="T55" fmla="*/ 2147483647 h 606"/>
                <a:gd name="T56" fmla="*/ 2147483647 w 1837"/>
                <a:gd name="T57" fmla="*/ 2147483647 h 606"/>
                <a:gd name="T58" fmla="*/ 2147483647 w 1837"/>
                <a:gd name="T59" fmla="*/ 2147483647 h 606"/>
                <a:gd name="T60" fmla="*/ 2147483647 w 1837"/>
                <a:gd name="T61" fmla="*/ 2147483647 h 606"/>
                <a:gd name="T62" fmla="*/ 2147483647 w 1837"/>
                <a:gd name="T63" fmla="*/ 2147483647 h 606"/>
                <a:gd name="T64" fmla="*/ 2147483647 w 1837"/>
                <a:gd name="T65" fmla="*/ 2147483647 h 606"/>
                <a:gd name="T66" fmla="*/ 2147483647 w 1837"/>
                <a:gd name="T67" fmla="*/ 2147483647 h 606"/>
                <a:gd name="T68" fmla="*/ 2147483647 w 1837"/>
                <a:gd name="T69" fmla="*/ 2147483647 h 606"/>
                <a:gd name="T70" fmla="*/ 2147483647 w 1837"/>
                <a:gd name="T71" fmla="*/ 2147483647 h 606"/>
                <a:gd name="T72" fmla="*/ 2147483647 w 1837"/>
                <a:gd name="T73" fmla="*/ 2147483647 h 606"/>
                <a:gd name="T74" fmla="*/ 2147483647 w 1837"/>
                <a:gd name="T75" fmla="*/ 2147483647 h 606"/>
                <a:gd name="T76" fmla="*/ 2147483647 w 1837"/>
                <a:gd name="T77" fmla="*/ 2147483647 h 606"/>
                <a:gd name="T78" fmla="*/ 2147483647 w 1837"/>
                <a:gd name="T79" fmla="*/ 2147483647 h 606"/>
                <a:gd name="T80" fmla="*/ 2147483647 w 1837"/>
                <a:gd name="T81" fmla="*/ 2147483647 h 606"/>
                <a:gd name="T82" fmla="*/ 2147483647 w 1837"/>
                <a:gd name="T83" fmla="*/ 2147483647 h 606"/>
                <a:gd name="T84" fmla="*/ 2147483647 w 1837"/>
                <a:gd name="T85" fmla="*/ 2147483647 h 606"/>
                <a:gd name="T86" fmla="*/ 2147483647 w 1837"/>
                <a:gd name="T87" fmla="*/ 2147483647 h 606"/>
                <a:gd name="T88" fmla="*/ 2147483647 w 1837"/>
                <a:gd name="T89" fmla="*/ 2147483647 h 606"/>
                <a:gd name="T90" fmla="*/ 2147483647 w 1837"/>
                <a:gd name="T91" fmla="*/ 2147483647 h 606"/>
                <a:gd name="T92" fmla="*/ 2147483647 w 1837"/>
                <a:gd name="T93" fmla="*/ 2147483647 h 606"/>
                <a:gd name="T94" fmla="*/ 2147483647 w 1837"/>
                <a:gd name="T95" fmla="*/ 2147483647 h 606"/>
                <a:gd name="T96" fmla="*/ 2147483647 w 1837"/>
                <a:gd name="T97" fmla="*/ 2147483647 h 606"/>
                <a:gd name="T98" fmla="*/ 2147483647 w 1837"/>
                <a:gd name="T99" fmla="*/ 2147483647 h 606"/>
                <a:gd name="T100" fmla="*/ 2147483647 w 1837"/>
                <a:gd name="T101" fmla="*/ 2147483647 h 606"/>
                <a:gd name="T102" fmla="*/ 2147483647 w 1837"/>
                <a:gd name="T103" fmla="*/ 2147483647 h 606"/>
                <a:gd name="T104" fmla="*/ 2147483647 w 1837"/>
                <a:gd name="T105" fmla="*/ 2147483647 h 606"/>
                <a:gd name="T106" fmla="*/ 2147483647 w 1837"/>
                <a:gd name="T107" fmla="*/ 2147483647 h 606"/>
                <a:gd name="T108" fmla="*/ 2147483647 w 1837"/>
                <a:gd name="T109" fmla="*/ 2147483647 h 606"/>
                <a:gd name="T110" fmla="*/ 2147483647 w 1837"/>
                <a:gd name="T111" fmla="*/ 2147483647 h 606"/>
                <a:gd name="T112" fmla="*/ 2147483647 w 1837"/>
                <a:gd name="T113" fmla="*/ 2147483647 h 606"/>
                <a:gd name="T114" fmla="*/ 2147483647 w 1837"/>
                <a:gd name="T115" fmla="*/ 2147483647 h 6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837"/>
                <a:gd name="T175" fmla="*/ 0 h 606"/>
                <a:gd name="T176" fmla="*/ 1837 w 1837"/>
                <a:gd name="T177" fmla="*/ 606 h 6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837" h="606">
                  <a:moveTo>
                    <a:pt x="487" y="72"/>
                  </a:moveTo>
                  <a:lnTo>
                    <a:pt x="470" y="89"/>
                  </a:lnTo>
                  <a:lnTo>
                    <a:pt x="487" y="98"/>
                  </a:lnTo>
                  <a:lnTo>
                    <a:pt x="487" y="116"/>
                  </a:lnTo>
                  <a:lnTo>
                    <a:pt x="496" y="125"/>
                  </a:lnTo>
                  <a:lnTo>
                    <a:pt x="505" y="125"/>
                  </a:lnTo>
                  <a:lnTo>
                    <a:pt x="531" y="143"/>
                  </a:lnTo>
                  <a:lnTo>
                    <a:pt x="522" y="161"/>
                  </a:lnTo>
                  <a:lnTo>
                    <a:pt x="496" y="170"/>
                  </a:lnTo>
                  <a:lnTo>
                    <a:pt x="479" y="161"/>
                  </a:lnTo>
                  <a:lnTo>
                    <a:pt x="496" y="143"/>
                  </a:lnTo>
                  <a:lnTo>
                    <a:pt x="496" y="125"/>
                  </a:lnTo>
                  <a:lnTo>
                    <a:pt x="487" y="125"/>
                  </a:lnTo>
                  <a:lnTo>
                    <a:pt x="470" y="89"/>
                  </a:lnTo>
                  <a:lnTo>
                    <a:pt x="461" y="89"/>
                  </a:lnTo>
                  <a:lnTo>
                    <a:pt x="461" y="72"/>
                  </a:lnTo>
                  <a:lnTo>
                    <a:pt x="444" y="63"/>
                  </a:lnTo>
                  <a:lnTo>
                    <a:pt x="435" y="63"/>
                  </a:lnTo>
                  <a:lnTo>
                    <a:pt x="418" y="63"/>
                  </a:lnTo>
                  <a:lnTo>
                    <a:pt x="400" y="89"/>
                  </a:lnTo>
                  <a:lnTo>
                    <a:pt x="409" y="98"/>
                  </a:lnTo>
                  <a:lnTo>
                    <a:pt x="409" y="116"/>
                  </a:lnTo>
                  <a:lnTo>
                    <a:pt x="452" y="125"/>
                  </a:lnTo>
                  <a:lnTo>
                    <a:pt x="444" y="134"/>
                  </a:lnTo>
                  <a:lnTo>
                    <a:pt x="331" y="98"/>
                  </a:lnTo>
                  <a:lnTo>
                    <a:pt x="331" y="107"/>
                  </a:lnTo>
                  <a:lnTo>
                    <a:pt x="365" y="125"/>
                  </a:lnTo>
                  <a:lnTo>
                    <a:pt x="348" y="125"/>
                  </a:lnTo>
                  <a:lnTo>
                    <a:pt x="357" y="134"/>
                  </a:lnTo>
                  <a:lnTo>
                    <a:pt x="348" y="134"/>
                  </a:lnTo>
                  <a:lnTo>
                    <a:pt x="339" y="125"/>
                  </a:lnTo>
                  <a:lnTo>
                    <a:pt x="296" y="125"/>
                  </a:lnTo>
                  <a:lnTo>
                    <a:pt x="296" y="134"/>
                  </a:lnTo>
                  <a:lnTo>
                    <a:pt x="278" y="125"/>
                  </a:lnTo>
                  <a:lnTo>
                    <a:pt x="226" y="143"/>
                  </a:lnTo>
                  <a:lnTo>
                    <a:pt x="226" y="161"/>
                  </a:lnTo>
                  <a:lnTo>
                    <a:pt x="191" y="143"/>
                  </a:lnTo>
                  <a:lnTo>
                    <a:pt x="209" y="143"/>
                  </a:lnTo>
                  <a:lnTo>
                    <a:pt x="200" y="134"/>
                  </a:lnTo>
                  <a:lnTo>
                    <a:pt x="165" y="125"/>
                  </a:lnTo>
                  <a:lnTo>
                    <a:pt x="182" y="134"/>
                  </a:lnTo>
                  <a:lnTo>
                    <a:pt x="182" y="161"/>
                  </a:lnTo>
                  <a:lnTo>
                    <a:pt x="191" y="170"/>
                  </a:lnTo>
                  <a:lnTo>
                    <a:pt x="182" y="170"/>
                  </a:lnTo>
                  <a:lnTo>
                    <a:pt x="165" y="170"/>
                  </a:lnTo>
                  <a:lnTo>
                    <a:pt x="139" y="179"/>
                  </a:lnTo>
                  <a:lnTo>
                    <a:pt x="156" y="196"/>
                  </a:lnTo>
                  <a:lnTo>
                    <a:pt x="104" y="187"/>
                  </a:lnTo>
                  <a:lnTo>
                    <a:pt x="95" y="187"/>
                  </a:lnTo>
                  <a:lnTo>
                    <a:pt x="121" y="196"/>
                  </a:lnTo>
                  <a:lnTo>
                    <a:pt x="121" y="205"/>
                  </a:lnTo>
                  <a:lnTo>
                    <a:pt x="104" y="205"/>
                  </a:lnTo>
                  <a:lnTo>
                    <a:pt x="78" y="196"/>
                  </a:lnTo>
                  <a:lnTo>
                    <a:pt x="78" y="179"/>
                  </a:lnTo>
                  <a:lnTo>
                    <a:pt x="52" y="161"/>
                  </a:lnTo>
                  <a:lnTo>
                    <a:pt x="121" y="170"/>
                  </a:lnTo>
                  <a:lnTo>
                    <a:pt x="156" y="161"/>
                  </a:lnTo>
                  <a:lnTo>
                    <a:pt x="148" y="143"/>
                  </a:lnTo>
                  <a:lnTo>
                    <a:pt x="87" y="125"/>
                  </a:lnTo>
                  <a:lnTo>
                    <a:pt x="52" y="107"/>
                  </a:lnTo>
                  <a:lnTo>
                    <a:pt x="34" y="116"/>
                  </a:lnTo>
                  <a:lnTo>
                    <a:pt x="8" y="125"/>
                  </a:lnTo>
                  <a:lnTo>
                    <a:pt x="0" y="125"/>
                  </a:lnTo>
                  <a:lnTo>
                    <a:pt x="0" y="134"/>
                  </a:lnTo>
                  <a:lnTo>
                    <a:pt x="17" y="143"/>
                  </a:lnTo>
                  <a:lnTo>
                    <a:pt x="17" y="161"/>
                  </a:lnTo>
                  <a:lnTo>
                    <a:pt x="34" y="179"/>
                  </a:lnTo>
                  <a:lnTo>
                    <a:pt x="34" y="187"/>
                  </a:lnTo>
                  <a:lnTo>
                    <a:pt x="43" y="196"/>
                  </a:lnTo>
                  <a:lnTo>
                    <a:pt x="43" y="205"/>
                  </a:lnTo>
                  <a:lnTo>
                    <a:pt x="52" y="223"/>
                  </a:lnTo>
                  <a:lnTo>
                    <a:pt x="8" y="259"/>
                  </a:lnTo>
                  <a:lnTo>
                    <a:pt x="17" y="259"/>
                  </a:lnTo>
                  <a:lnTo>
                    <a:pt x="34" y="277"/>
                  </a:lnTo>
                  <a:lnTo>
                    <a:pt x="17" y="285"/>
                  </a:lnTo>
                  <a:lnTo>
                    <a:pt x="8" y="285"/>
                  </a:lnTo>
                  <a:lnTo>
                    <a:pt x="0" y="294"/>
                  </a:lnTo>
                  <a:lnTo>
                    <a:pt x="8" y="303"/>
                  </a:lnTo>
                  <a:lnTo>
                    <a:pt x="8" y="312"/>
                  </a:lnTo>
                  <a:lnTo>
                    <a:pt x="34" y="330"/>
                  </a:lnTo>
                  <a:lnTo>
                    <a:pt x="61" y="348"/>
                  </a:lnTo>
                  <a:lnTo>
                    <a:pt x="69" y="366"/>
                  </a:lnTo>
                  <a:lnTo>
                    <a:pt x="78" y="383"/>
                  </a:lnTo>
                  <a:lnTo>
                    <a:pt x="78" y="392"/>
                  </a:lnTo>
                  <a:lnTo>
                    <a:pt x="69" y="392"/>
                  </a:lnTo>
                  <a:lnTo>
                    <a:pt x="78" y="410"/>
                  </a:lnTo>
                  <a:lnTo>
                    <a:pt x="95" y="401"/>
                  </a:lnTo>
                  <a:lnTo>
                    <a:pt x="104" y="410"/>
                  </a:lnTo>
                  <a:lnTo>
                    <a:pt x="104" y="419"/>
                  </a:lnTo>
                  <a:lnTo>
                    <a:pt x="121" y="419"/>
                  </a:lnTo>
                  <a:lnTo>
                    <a:pt x="121" y="446"/>
                  </a:lnTo>
                  <a:lnTo>
                    <a:pt x="156" y="446"/>
                  </a:lnTo>
                  <a:lnTo>
                    <a:pt x="165" y="455"/>
                  </a:lnTo>
                  <a:lnTo>
                    <a:pt x="191" y="455"/>
                  </a:lnTo>
                  <a:lnTo>
                    <a:pt x="191" y="473"/>
                  </a:lnTo>
                  <a:lnTo>
                    <a:pt x="191" y="490"/>
                  </a:lnTo>
                  <a:lnTo>
                    <a:pt x="182" y="481"/>
                  </a:lnTo>
                  <a:lnTo>
                    <a:pt x="174" y="490"/>
                  </a:lnTo>
                  <a:lnTo>
                    <a:pt x="174" y="499"/>
                  </a:lnTo>
                  <a:lnTo>
                    <a:pt x="191" y="499"/>
                  </a:lnTo>
                  <a:lnTo>
                    <a:pt x="165" y="508"/>
                  </a:lnTo>
                  <a:lnTo>
                    <a:pt x="174" y="508"/>
                  </a:lnTo>
                  <a:lnTo>
                    <a:pt x="165" y="526"/>
                  </a:lnTo>
                  <a:lnTo>
                    <a:pt x="156" y="526"/>
                  </a:lnTo>
                  <a:lnTo>
                    <a:pt x="156" y="544"/>
                  </a:lnTo>
                  <a:lnTo>
                    <a:pt x="165" y="544"/>
                  </a:lnTo>
                  <a:lnTo>
                    <a:pt x="209" y="571"/>
                  </a:lnTo>
                  <a:lnTo>
                    <a:pt x="243" y="571"/>
                  </a:lnTo>
                  <a:lnTo>
                    <a:pt x="261" y="579"/>
                  </a:lnTo>
                  <a:lnTo>
                    <a:pt x="278" y="579"/>
                  </a:lnTo>
                  <a:lnTo>
                    <a:pt x="296" y="597"/>
                  </a:lnTo>
                  <a:lnTo>
                    <a:pt x="313" y="606"/>
                  </a:lnTo>
                  <a:lnTo>
                    <a:pt x="322" y="606"/>
                  </a:lnTo>
                  <a:lnTo>
                    <a:pt x="331" y="597"/>
                  </a:lnTo>
                  <a:lnTo>
                    <a:pt x="313" y="579"/>
                  </a:lnTo>
                  <a:lnTo>
                    <a:pt x="313" y="562"/>
                  </a:lnTo>
                  <a:lnTo>
                    <a:pt x="287" y="544"/>
                  </a:lnTo>
                  <a:lnTo>
                    <a:pt x="296" y="517"/>
                  </a:lnTo>
                  <a:lnTo>
                    <a:pt x="313" y="517"/>
                  </a:lnTo>
                  <a:lnTo>
                    <a:pt x="322" y="508"/>
                  </a:lnTo>
                  <a:lnTo>
                    <a:pt x="313" y="490"/>
                  </a:lnTo>
                  <a:lnTo>
                    <a:pt x="287" y="490"/>
                  </a:lnTo>
                  <a:lnTo>
                    <a:pt x="287" y="481"/>
                  </a:lnTo>
                  <a:lnTo>
                    <a:pt x="278" y="473"/>
                  </a:lnTo>
                  <a:lnTo>
                    <a:pt x="287" y="446"/>
                  </a:lnTo>
                  <a:lnTo>
                    <a:pt x="296" y="455"/>
                  </a:lnTo>
                  <a:lnTo>
                    <a:pt x="313" y="455"/>
                  </a:lnTo>
                  <a:lnTo>
                    <a:pt x="296" y="428"/>
                  </a:lnTo>
                  <a:lnTo>
                    <a:pt x="313" y="428"/>
                  </a:lnTo>
                  <a:lnTo>
                    <a:pt x="331" y="419"/>
                  </a:lnTo>
                  <a:lnTo>
                    <a:pt x="339" y="419"/>
                  </a:lnTo>
                  <a:lnTo>
                    <a:pt x="348" y="410"/>
                  </a:lnTo>
                  <a:lnTo>
                    <a:pt x="365" y="419"/>
                  </a:lnTo>
                  <a:lnTo>
                    <a:pt x="383" y="446"/>
                  </a:lnTo>
                  <a:lnTo>
                    <a:pt x="383" y="428"/>
                  </a:lnTo>
                  <a:lnTo>
                    <a:pt x="400" y="428"/>
                  </a:lnTo>
                  <a:lnTo>
                    <a:pt x="418" y="428"/>
                  </a:lnTo>
                  <a:lnTo>
                    <a:pt x="444" y="428"/>
                  </a:lnTo>
                  <a:lnTo>
                    <a:pt x="461" y="428"/>
                  </a:lnTo>
                  <a:lnTo>
                    <a:pt x="470" y="419"/>
                  </a:lnTo>
                  <a:lnTo>
                    <a:pt x="444" y="410"/>
                  </a:lnTo>
                  <a:lnTo>
                    <a:pt x="452" y="401"/>
                  </a:lnTo>
                  <a:lnTo>
                    <a:pt x="444" y="401"/>
                  </a:lnTo>
                  <a:lnTo>
                    <a:pt x="452" y="392"/>
                  </a:lnTo>
                  <a:lnTo>
                    <a:pt x="452" y="383"/>
                  </a:lnTo>
                  <a:lnTo>
                    <a:pt x="444" y="383"/>
                  </a:lnTo>
                  <a:lnTo>
                    <a:pt x="444" y="375"/>
                  </a:lnTo>
                  <a:lnTo>
                    <a:pt x="461" y="375"/>
                  </a:lnTo>
                  <a:lnTo>
                    <a:pt x="505" y="366"/>
                  </a:lnTo>
                  <a:lnTo>
                    <a:pt x="540" y="366"/>
                  </a:lnTo>
                  <a:lnTo>
                    <a:pt x="540" y="357"/>
                  </a:lnTo>
                  <a:lnTo>
                    <a:pt x="557" y="357"/>
                  </a:lnTo>
                  <a:lnTo>
                    <a:pt x="566" y="366"/>
                  </a:lnTo>
                  <a:lnTo>
                    <a:pt x="566" y="375"/>
                  </a:lnTo>
                  <a:lnTo>
                    <a:pt x="583" y="375"/>
                  </a:lnTo>
                  <a:lnTo>
                    <a:pt x="609" y="375"/>
                  </a:lnTo>
                  <a:lnTo>
                    <a:pt x="609" y="383"/>
                  </a:lnTo>
                  <a:lnTo>
                    <a:pt x="635" y="375"/>
                  </a:lnTo>
                  <a:lnTo>
                    <a:pt x="644" y="375"/>
                  </a:lnTo>
                  <a:lnTo>
                    <a:pt x="670" y="392"/>
                  </a:lnTo>
                  <a:lnTo>
                    <a:pt x="705" y="428"/>
                  </a:lnTo>
                  <a:lnTo>
                    <a:pt x="714" y="419"/>
                  </a:lnTo>
                  <a:lnTo>
                    <a:pt x="722" y="428"/>
                  </a:lnTo>
                  <a:lnTo>
                    <a:pt x="749" y="428"/>
                  </a:lnTo>
                  <a:lnTo>
                    <a:pt x="783" y="455"/>
                  </a:lnTo>
                  <a:lnTo>
                    <a:pt x="792" y="455"/>
                  </a:lnTo>
                  <a:lnTo>
                    <a:pt x="801" y="455"/>
                  </a:lnTo>
                  <a:lnTo>
                    <a:pt x="818" y="455"/>
                  </a:lnTo>
                  <a:lnTo>
                    <a:pt x="818" y="473"/>
                  </a:lnTo>
                  <a:lnTo>
                    <a:pt x="827" y="455"/>
                  </a:lnTo>
                  <a:lnTo>
                    <a:pt x="862" y="428"/>
                  </a:lnTo>
                  <a:lnTo>
                    <a:pt x="897" y="446"/>
                  </a:lnTo>
                  <a:lnTo>
                    <a:pt x="905" y="455"/>
                  </a:lnTo>
                  <a:lnTo>
                    <a:pt x="949" y="455"/>
                  </a:lnTo>
                  <a:lnTo>
                    <a:pt x="949" y="428"/>
                  </a:lnTo>
                  <a:lnTo>
                    <a:pt x="940" y="419"/>
                  </a:lnTo>
                  <a:lnTo>
                    <a:pt x="949" y="410"/>
                  </a:lnTo>
                  <a:lnTo>
                    <a:pt x="984" y="419"/>
                  </a:lnTo>
                  <a:lnTo>
                    <a:pt x="1010" y="446"/>
                  </a:lnTo>
                  <a:lnTo>
                    <a:pt x="1045" y="446"/>
                  </a:lnTo>
                  <a:lnTo>
                    <a:pt x="1114" y="455"/>
                  </a:lnTo>
                  <a:lnTo>
                    <a:pt x="1149" y="455"/>
                  </a:lnTo>
                  <a:lnTo>
                    <a:pt x="1158" y="446"/>
                  </a:lnTo>
                  <a:lnTo>
                    <a:pt x="1184" y="455"/>
                  </a:lnTo>
                  <a:lnTo>
                    <a:pt x="1210" y="455"/>
                  </a:lnTo>
                  <a:lnTo>
                    <a:pt x="1228" y="446"/>
                  </a:lnTo>
                  <a:lnTo>
                    <a:pt x="1219" y="419"/>
                  </a:lnTo>
                  <a:lnTo>
                    <a:pt x="1228" y="410"/>
                  </a:lnTo>
                  <a:lnTo>
                    <a:pt x="1210" y="401"/>
                  </a:lnTo>
                  <a:lnTo>
                    <a:pt x="1219" y="392"/>
                  </a:lnTo>
                  <a:lnTo>
                    <a:pt x="1245" y="383"/>
                  </a:lnTo>
                  <a:lnTo>
                    <a:pt x="1280" y="392"/>
                  </a:lnTo>
                  <a:lnTo>
                    <a:pt x="1315" y="428"/>
                  </a:lnTo>
                  <a:lnTo>
                    <a:pt x="1332" y="455"/>
                  </a:lnTo>
                  <a:lnTo>
                    <a:pt x="1358" y="455"/>
                  </a:lnTo>
                  <a:lnTo>
                    <a:pt x="1384" y="473"/>
                  </a:lnTo>
                  <a:lnTo>
                    <a:pt x="1411" y="490"/>
                  </a:lnTo>
                  <a:lnTo>
                    <a:pt x="1419" y="490"/>
                  </a:lnTo>
                  <a:lnTo>
                    <a:pt x="1445" y="473"/>
                  </a:lnTo>
                  <a:lnTo>
                    <a:pt x="1454" y="490"/>
                  </a:lnTo>
                  <a:lnTo>
                    <a:pt x="1454" y="499"/>
                  </a:lnTo>
                  <a:lnTo>
                    <a:pt x="1454" y="544"/>
                  </a:lnTo>
                  <a:lnTo>
                    <a:pt x="1445" y="526"/>
                  </a:lnTo>
                  <a:lnTo>
                    <a:pt x="1437" y="544"/>
                  </a:lnTo>
                  <a:lnTo>
                    <a:pt x="1454" y="571"/>
                  </a:lnTo>
                  <a:lnTo>
                    <a:pt x="1454" y="579"/>
                  </a:lnTo>
                  <a:lnTo>
                    <a:pt x="1454" y="571"/>
                  </a:lnTo>
                  <a:lnTo>
                    <a:pt x="1472" y="579"/>
                  </a:lnTo>
                  <a:lnTo>
                    <a:pt x="1498" y="571"/>
                  </a:lnTo>
                  <a:lnTo>
                    <a:pt x="1498" y="553"/>
                  </a:lnTo>
                  <a:lnTo>
                    <a:pt x="1515" y="526"/>
                  </a:lnTo>
                  <a:lnTo>
                    <a:pt x="1515" y="473"/>
                  </a:lnTo>
                  <a:lnTo>
                    <a:pt x="1489" y="428"/>
                  </a:lnTo>
                  <a:lnTo>
                    <a:pt x="1463" y="392"/>
                  </a:lnTo>
                  <a:lnTo>
                    <a:pt x="1437" y="375"/>
                  </a:lnTo>
                  <a:lnTo>
                    <a:pt x="1428" y="383"/>
                  </a:lnTo>
                  <a:lnTo>
                    <a:pt x="1419" y="383"/>
                  </a:lnTo>
                  <a:lnTo>
                    <a:pt x="1419" y="375"/>
                  </a:lnTo>
                  <a:lnTo>
                    <a:pt x="1411" y="375"/>
                  </a:lnTo>
                  <a:lnTo>
                    <a:pt x="1411" y="383"/>
                  </a:lnTo>
                  <a:lnTo>
                    <a:pt x="1402" y="366"/>
                  </a:lnTo>
                  <a:lnTo>
                    <a:pt x="1367" y="366"/>
                  </a:lnTo>
                  <a:lnTo>
                    <a:pt x="1384" y="348"/>
                  </a:lnTo>
                  <a:lnTo>
                    <a:pt x="1402" y="285"/>
                  </a:lnTo>
                  <a:lnTo>
                    <a:pt x="1419" y="285"/>
                  </a:lnTo>
                  <a:lnTo>
                    <a:pt x="1472" y="285"/>
                  </a:lnTo>
                  <a:lnTo>
                    <a:pt x="1472" y="277"/>
                  </a:lnTo>
                  <a:lnTo>
                    <a:pt x="1506" y="277"/>
                  </a:lnTo>
                  <a:lnTo>
                    <a:pt x="1515" y="294"/>
                  </a:lnTo>
                  <a:lnTo>
                    <a:pt x="1559" y="285"/>
                  </a:lnTo>
                  <a:lnTo>
                    <a:pt x="1541" y="285"/>
                  </a:lnTo>
                  <a:lnTo>
                    <a:pt x="1532" y="277"/>
                  </a:lnTo>
                  <a:lnTo>
                    <a:pt x="1541" y="250"/>
                  </a:lnTo>
                  <a:lnTo>
                    <a:pt x="1576" y="250"/>
                  </a:lnTo>
                  <a:lnTo>
                    <a:pt x="1576" y="259"/>
                  </a:lnTo>
                  <a:lnTo>
                    <a:pt x="1602" y="259"/>
                  </a:lnTo>
                  <a:lnTo>
                    <a:pt x="1602" y="250"/>
                  </a:lnTo>
                  <a:lnTo>
                    <a:pt x="1602" y="223"/>
                  </a:lnTo>
                  <a:lnTo>
                    <a:pt x="1611" y="223"/>
                  </a:lnTo>
                  <a:lnTo>
                    <a:pt x="1611" y="232"/>
                  </a:lnTo>
                  <a:lnTo>
                    <a:pt x="1628" y="259"/>
                  </a:lnTo>
                  <a:lnTo>
                    <a:pt x="1620" y="259"/>
                  </a:lnTo>
                  <a:lnTo>
                    <a:pt x="1611" y="303"/>
                  </a:lnTo>
                  <a:lnTo>
                    <a:pt x="1602" y="312"/>
                  </a:lnTo>
                  <a:lnTo>
                    <a:pt x="1611" y="321"/>
                  </a:lnTo>
                  <a:lnTo>
                    <a:pt x="1602" y="321"/>
                  </a:lnTo>
                  <a:lnTo>
                    <a:pt x="1620" y="357"/>
                  </a:lnTo>
                  <a:lnTo>
                    <a:pt x="1707" y="428"/>
                  </a:lnTo>
                  <a:lnTo>
                    <a:pt x="1707" y="419"/>
                  </a:lnTo>
                  <a:lnTo>
                    <a:pt x="1707" y="392"/>
                  </a:lnTo>
                  <a:lnTo>
                    <a:pt x="1715" y="392"/>
                  </a:lnTo>
                  <a:lnTo>
                    <a:pt x="1698" y="375"/>
                  </a:lnTo>
                  <a:lnTo>
                    <a:pt x="1715" y="366"/>
                  </a:lnTo>
                  <a:lnTo>
                    <a:pt x="1698" y="348"/>
                  </a:lnTo>
                  <a:lnTo>
                    <a:pt x="1707" y="330"/>
                  </a:lnTo>
                  <a:lnTo>
                    <a:pt x="1681" y="321"/>
                  </a:lnTo>
                  <a:lnTo>
                    <a:pt x="1672" y="312"/>
                  </a:lnTo>
                  <a:lnTo>
                    <a:pt x="1663" y="312"/>
                  </a:lnTo>
                  <a:lnTo>
                    <a:pt x="1654" y="303"/>
                  </a:lnTo>
                  <a:lnTo>
                    <a:pt x="1654" y="285"/>
                  </a:lnTo>
                  <a:lnTo>
                    <a:pt x="1646" y="277"/>
                  </a:lnTo>
                  <a:lnTo>
                    <a:pt x="1654" y="277"/>
                  </a:lnTo>
                  <a:lnTo>
                    <a:pt x="1663" y="259"/>
                  </a:lnTo>
                  <a:lnTo>
                    <a:pt x="1681" y="277"/>
                  </a:lnTo>
                  <a:lnTo>
                    <a:pt x="1681" y="259"/>
                  </a:lnTo>
                  <a:lnTo>
                    <a:pt x="1698" y="259"/>
                  </a:lnTo>
                  <a:lnTo>
                    <a:pt x="1733" y="277"/>
                  </a:lnTo>
                  <a:lnTo>
                    <a:pt x="1724" y="259"/>
                  </a:lnTo>
                  <a:lnTo>
                    <a:pt x="1750" y="232"/>
                  </a:lnTo>
                  <a:lnTo>
                    <a:pt x="1759" y="223"/>
                  </a:lnTo>
                  <a:lnTo>
                    <a:pt x="1785" y="232"/>
                  </a:lnTo>
                  <a:lnTo>
                    <a:pt x="1785" y="223"/>
                  </a:lnTo>
                  <a:lnTo>
                    <a:pt x="1724" y="196"/>
                  </a:lnTo>
                  <a:lnTo>
                    <a:pt x="1742" y="196"/>
                  </a:lnTo>
                  <a:lnTo>
                    <a:pt x="1742" y="187"/>
                  </a:lnTo>
                  <a:lnTo>
                    <a:pt x="1742" y="179"/>
                  </a:lnTo>
                  <a:lnTo>
                    <a:pt x="1724" y="179"/>
                  </a:lnTo>
                  <a:lnTo>
                    <a:pt x="1733" y="170"/>
                  </a:lnTo>
                  <a:lnTo>
                    <a:pt x="1750" y="179"/>
                  </a:lnTo>
                  <a:lnTo>
                    <a:pt x="1785" y="187"/>
                  </a:lnTo>
                  <a:lnTo>
                    <a:pt x="1837" y="196"/>
                  </a:lnTo>
                  <a:lnTo>
                    <a:pt x="1820" y="179"/>
                  </a:lnTo>
                  <a:lnTo>
                    <a:pt x="1837" y="179"/>
                  </a:lnTo>
                  <a:lnTo>
                    <a:pt x="1837" y="170"/>
                  </a:lnTo>
                  <a:lnTo>
                    <a:pt x="1785" y="161"/>
                  </a:lnTo>
                  <a:lnTo>
                    <a:pt x="1759" y="161"/>
                  </a:lnTo>
                  <a:lnTo>
                    <a:pt x="1654" y="125"/>
                  </a:lnTo>
                  <a:lnTo>
                    <a:pt x="1602" y="107"/>
                  </a:lnTo>
                  <a:lnTo>
                    <a:pt x="1532" y="107"/>
                  </a:lnTo>
                  <a:lnTo>
                    <a:pt x="1559" y="125"/>
                  </a:lnTo>
                  <a:lnTo>
                    <a:pt x="1550" y="125"/>
                  </a:lnTo>
                  <a:lnTo>
                    <a:pt x="1524" y="116"/>
                  </a:lnTo>
                  <a:lnTo>
                    <a:pt x="1532" y="116"/>
                  </a:lnTo>
                  <a:lnTo>
                    <a:pt x="1532" y="107"/>
                  </a:lnTo>
                  <a:lnTo>
                    <a:pt x="1515" y="107"/>
                  </a:lnTo>
                  <a:lnTo>
                    <a:pt x="1515" y="116"/>
                  </a:lnTo>
                  <a:lnTo>
                    <a:pt x="1445" y="116"/>
                  </a:lnTo>
                  <a:lnTo>
                    <a:pt x="1419" y="107"/>
                  </a:lnTo>
                  <a:lnTo>
                    <a:pt x="1384" y="98"/>
                  </a:lnTo>
                  <a:lnTo>
                    <a:pt x="1323" y="98"/>
                  </a:lnTo>
                  <a:lnTo>
                    <a:pt x="1271" y="81"/>
                  </a:lnTo>
                  <a:lnTo>
                    <a:pt x="1158" y="72"/>
                  </a:lnTo>
                  <a:lnTo>
                    <a:pt x="1158" y="81"/>
                  </a:lnTo>
                  <a:lnTo>
                    <a:pt x="1175" y="89"/>
                  </a:lnTo>
                  <a:lnTo>
                    <a:pt x="1141" y="81"/>
                  </a:lnTo>
                  <a:lnTo>
                    <a:pt x="1132" y="89"/>
                  </a:lnTo>
                  <a:lnTo>
                    <a:pt x="1088" y="81"/>
                  </a:lnTo>
                  <a:lnTo>
                    <a:pt x="1106" y="89"/>
                  </a:lnTo>
                  <a:lnTo>
                    <a:pt x="1106" y="98"/>
                  </a:lnTo>
                  <a:lnTo>
                    <a:pt x="1053" y="81"/>
                  </a:lnTo>
                  <a:lnTo>
                    <a:pt x="1053" y="72"/>
                  </a:lnTo>
                  <a:lnTo>
                    <a:pt x="1027" y="63"/>
                  </a:lnTo>
                  <a:lnTo>
                    <a:pt x="966" y="45"/>
                  </a:lnTo>
                  <a:lnTo>
                    <a:pt x="984" y="63"/>
                  </a:lnTo>
                  <a:lnTo>
                    <a:pt x="949" y="63"/>
                  </a:lnTo>
                  <a:lnTo>
                    <a:pt x="932" y="63"/>
                  </a:lnTo>
                  <a:lnTo>
                    <a:pt x="923" y="63"/>
                  </a:lnTo>
                  <a:lnTo>
                    <a:pt x="871" y="63"/>
                  </a:lnTo>
                  <a:lnTo>
                    <a:pt x="853" y="36"/>
                  </a:lnTo>
                  <a:lnTo>
                    <a:pt x="844" y="36"/>
                  </a:lnTo>
                  <a:lnTo>
                    <a:pt x="862" y="45"/>
                  </a:lnTo>
                  <a:lnTo>
                    <a:pt x="836" y="45"/>
                  </a:lnTo>
                  <a:lnTo>
                    <a:pt x="844" y="63"/>
                  </a:lnTo>
                  <a:lnTo>
                    <a:pt x="801" y="63"/>
                  </a:lnTo>
                  <a:lnTo>
                    <a:pt x="844" y="27"/>
                  </a:lnTo>
                  <a:lnTo>
                    <a:pt x="844" y="18"/>
                  </a:lnTo>
                  <a:lnTo>
                    <a:pt x="801" y="9"/>
                  </a:lnTo>
                  <a:lnTo>
                    <a:pt x="757" y="9"/>
                  </a:lnTo>
                  <a:lnTo>
                    <a:pt x="740" y="0"/>
                  </a:lnTo>
                  <a:lnTo>
                    <a:pt x="714" y="0"/>
                  </a:lnTo>
                  <a:lnTo>
                    <a:pt x="688" y="9"/>
                  </a:lnTo>
                  <a:lnTo>
                    <a:pt x="688" y="18"/>
                  </a:lnTo>
                  <a:lnTo>
                    <a:pt x="635" y="18"/>
                  </a:lnTo>
                  <a:lnTo>
                    <a:pt x="592" y="27"/>
                  </a:lnTo>
                  <a:lnTo>
                    <a:pt x="574" y="36"/>
                  </a:lnTo>
                  <a:lnTo>
                    <a:pt x="592" y="45"/>
                  </a:lnTo>
                  <a:lnTo>
                    <a:pt x="540" y="63"/>
                  </a:lnTo>
                  <a:lnTo>
                    <a:pt x="540" y="72"/>
                  </a:lnTo>
                  <a:lnTo>
                    <a:pt x="566" y="81"/>
                  </a:lnTo>
                  <a:lnTo>
                    <a:pt x="557" y="81"/>
                  </a:lnTo>
                  <a:lnTo>
                    <a:pt x="505" y="72"/>
                  </a:lnTo>
                  <a:lnTo>
                    <a:pt x="496" y="81"/>
                  </a:lnTo>
                  <a:lnTo>
                    <a:pt x="540" y="98"/>
                  </a:lnTo>
                  <a:lnTo>
                    <a:pt x="496" y="89"/>
                  </a:lnTo>
                  <a:lnTo>
                    <a:pt x="487" y="72"/>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92" name="Freeform 16"/>
            <p:cNvSpPr>
              <a:spLocks/>
            </p:cNvSpPr>
            <p:nvPr/>
          </p:nvSpPr>
          <p:spPr bwMode="auto">
            <a:xfrm>
              <a:off x="5080000" y="3432174"/>
              <a:ext cx="71437" cy="41275"/>
            </a:xfrm>
            <a:custGeom>
              <a:avLst/>
              <a:gdLst>
                <a:gd name="T0" fmla="*/ 0 w 44"/>
                <a:gd name="T1" fmla="*/ 0 h 27"/>
                <a:gd name="T2" fmla="*/ 2147483647 w 44"/>
                <a:gd name="T3" fmla="*/ 2147483647 h 27"/>
                <a:gd name="T4" fmla="*/ 2147483647 w 44"/>
                <a:gd name="T5" fmla="*/ 2147483647 h 27"/>
                <a:gd name="T6" fmla="*/ 2147483647 w 44"/>
                <a:gd name="T7" fmla="*/ 2147483647 h 27"/>
                <a:gd name="T8" fmla="*/ 2147483647 w 44"/>
                <a:gd name="T9" fmla="*/ 2147483647 h 27"/>
                <a:gd name="T10" fmla="*/ 2147483647 w 44"/>
                <a:gd name="T11" fmla="*/ 0 h 27"/>
                <a:gd name="T12" fmla="*/ 0 w 44"/>
                <a:gd name="T13" fmla="*/ 0 h 27"/>
                <a:gd name="T14" fmla="*/ 0 60000 65536"/>
                <a:gd name="T15" fmla="*/ 0 60000 65536"/>
                <a:gd name="T16" fmla="*/ 0 60000 65536"/>
                <a:gd name="T17" fmla="*/ 0 60000 65536"/>
                <a:gd name="T18" fmla="*/ 0 60000 65536"/>
                <a:gd name="T19" fmla="*/ 0 60000 65536"/>
                <a:gd name="T20" fmla="*/ 0 60000 65536"/>
                <a:gd name="T21" fmla="*/ 0 w 44"/>
                <a:gd name="T22" fmla="*/ 0 h 27"/>
                <a:gd name="T23" fmla="*/ 44 w 4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27">
                  <a:moveTo>
                    <a:pt x="0" y="0"/>
                  </a:moveTo>
                  <a:lnTo>
                    <a:pt x="26" y="27"/>
                  </a:lnTo>
                  <a:lnTo>
                    <a:pt x="44" y="18"/>
                  </a:lnTo>
                  <a:lnTo>
                    <a:pt x="44" y="9"/>
                  </a:lnTo>
                  <a:lnTo>
                    <a:pt x="26" y="9"/>
                  </a:lnTo>
                  <a:lnTo>
                    <a:pt x="26"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93" name="Freeform 17"/>
            <p:cNvSpPr>
              <a:spLocks/>
            </p:cNvSpPr>
            <p:nvPr/>
          </p:nvSpPr>
          <p:spPr bwMode="auto">
            <a:xfrm>
              <a:off x="5080000" y="3432174"/>
              <a:ext cx="71437" cy="41275"/>
            </a:xfrm>
            <a:custGeom>
              <a:avLst/>
              <a:gdLst>
                <a:gd name="T0" fmla="*/ 0 w 44"/>
                <a:gd name="T1" fmla="*/ 0 h 27"/>
                <a:gd name="T2" fmla="*/ 2147483647 w 44"/>
                <a:gd name="T3" fmla="*/ 2147483647 h 27"/>
                <a:gd name="T4" fmla="*/ 2147483647 w 44"/>
                <a:gd name="T5" fmla="*/ 2147483647 h 27"/>
                <a:gd name="T6" fmla="*/ 2147483647 w 44"/>
                <a:gd name="T7" fmla="*/ 2147483647 h 27"/>
                <a:gd name="T8" fmla="*/ 2147483647 w 44"/>
                <a:gd name="T9" fmla="*/ 2147483647 h 27"/>
                <a:gd name="T10" fmla="*/ 2147483647 w 44"/>
                <a:gd name="T11" fmla="*/ 0 h 27"/>
                <a:gd name="T12" fmla="*/ 0 w 44"/>
                <a:gd name="T13" fmla="*/ 0 h 27"/>
                <a:gd name="T14" fmla="*/ 0 60000 65536"/>
                <a:gd name="T15" fmla="*/ 0 60000 65536"/>
                <a:gd name="T16" fmla="*/ 0 60000 65536"/>
                <a:gd name="T17" fmla="*/ 0 60000 65536"/>
                <a:gd name="T18" fmla="*/ 0 60000 65536"/>
                <a:gd name="T19" fmla="*/ 0 60000 65536"/>
                <a:gd name="T20" fmla="*/ 0 60000 65536"/>
                <a:gd name="T21" fmla="*/ 0 w 44"/>
                <a:gd name="T22" fmla="*/ 0 h 27"/>
                <a:gd name="T23" fmla="*/ 44 w 4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27">
                  <a:moveTo>
                    <a:pt x="0" y="0"/>
                  </a:moveTo>
                  <a:lnTo>
                    <a:pt x="26" y="27"/>
                  </a:lnTo>
                  <a:lnTo>
                    <a:pt x="44" y="18"/>
                  </a:lnTo>
                  <a:lnTo>
                    <a:pt x="44" y="9"/>
                  </a:lnTo>
                  <a:lnTo>
                    <a:pt x="26" y="9"/>
                  </a:lnTo>
                  <a:lnTo>
                    <a:pt x="26"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94" name="Freeform 18"/>
            <p:cNvSpPr>
              <a:spLocks/>
            </p:cNvSpPr>
            <p:nvPr/>
          </p:nvSpPr>
          <p:spPr bwMode="auto">
            <a:xfrm>
              <a:off x="5529262" y="3808412"/>
              <a:ext cx="69850" cy="95250"/>
            </a:xfrm>
            <a:custGeom>
              <a:avLst/>
              <a:gdLst>
                <a:gd name="T0" fmla="*/ 0 w 44"/>
                <a:gd name="T1" fmla="*/ 2147483647 h 63"/>
                <a:gd name="T2" fmla="*/ 0 w 44"/>
                <a:gd name="T3" fmla="*/ 2147483647 h 63"/>
                <a:gd name="T4" fmla="*/ 0 w 44"/>
                <a:gd name="T5" fmla="*/ 2147483647 h 63"/>
                <a:gd name="T6" fmla="*/ 2147483647 w 44"/>
                <a:gd name="T7" fmla="*/ 2147483647 h 63"/>
                <a:gd name="T8" fmla="*/ 2147483647 w 44"/>
                <a:gd name="T9" fmla="*/ 2147483647 h 63"/>
                <a:gd name="T10" fmla="*/ 2147483647 w 44"/>
                <a:gd name="T11" fmla="*/ 2147483647 h 63"/>
                <a:gd name="T12" fmla="*/ 2147483647 w 44"/>
                <a:gd name="T13" fmla="*/ 2147483647 h 63"/>
                <a:gd name="T14" fmla="*/ 2147483647 w 44"/>
                <a:gd name="T15" fmla="*/ 2147483647 h 63"/>
                <a:gd name="T16" fmla="*/ 2147483647 w 44"/>
                <a:gd name="T17" fmla="*/ 0 h 63"/>
                <a:gd name="T18" fmla="*/ 0 w 44"/>
                <a:gd name="T19" fmla="*/ 2147483647 h 63"/>
                <a:gd name="T20" fmla="*/ 0 w 44"/>
                <a:gd name="T21" fmla="*/ 2147483647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63"/>
                <a:gd name="T35" fmla="*/ 44 w 44"/>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63">
                  <a:moveTo>
                    <a:pt x="0" y="45"/>
                  </a:moveTo>
                  <a:lnTo>
                    <a:pt x="0" y="63"/>
                  </a:lnTo>
                  <a:lnTo>
                    <a:pt x="0" y="45"/>
                  </a:lnTo>
                  <a:lnTo>
                    <a:pt x="26" y="63"/>
                  </a:lnTo>
                  <a:lnTo>
                    <a:pt x="35" y="45"/>
                  </a:lnTo>
                  <a:lnTo>
                    <a:pt x="26" y="45"/>
                  </a:lnTo>
                  <a:lnTo>
                    <a:pt x="44" y="18"/>
                  </a:lnTo>
                  <a:lnTo>
                    <a:pt x="35" y="9"/>
                  </a:lnTo>
                  <a:lnTo>
                    <a:pt x="26" y="0"/>
                  </a:lnTo>
                  <a:lnTo>
                    <a:pt x="0" y="9"/>
                  </a:lnTo>
                  <a:lnTo>
                    <a:pt x="0" y="4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95" name="Freeform 19"/>
            <p:cNvSpPr>
              <a:spLocks/>
            </p:cNvSpPr>
            <p:nvPr/>
          </p:nvSpPr>
          <p:spPr bwMode="auto">
            <a:xfrm>
              <a:off x="5529262" y="3808412"/>
              <a:ext cx="69850" cy="95250"/>
            </a:xfrm>
            <a:custGeom>
              <a:avLst/>
              <a:gdLst>
                <a:gd name="T0" fmla="*/ 0 w 44"/>
                <a:gd name="T1" fmla="*/ 2147483647 h 63"/>
                <a:gd name="T2" fmla="*/ 0 w 44"/>
                <a:gd name="T3" fmla="*/ 2147483647 h 63"/>
                <a:gd name="T4" fmla="*/ 0 w 44"/>
                <a:gd name="T5" fmla="*/ 2147483647 h 63"/>
                <a:gd name="T6" fmla="*/ 2147483647 w 44"/>
                <a:gd name="T7" fmla="*/ 2147483647 h 63"/>
                <a:gd name="T8" fmla="*/ 2147483647 w 44"/>
                <a:gd name="T9" fmla="*/ 2147483647 h 63"/>
                <a:gd name="T10" fmla="*/ 2147483647 w 44"/>
                <a:gd name="T11" fmla="*/ 2147483647 h 63"/>
                <a:gd name="T12" fmla="*/ 2147483647 w 44"/>
                <a:gd name="T13" fmla="*/ 2147483647 h 63"/>
                <a:gd name="T14" fmla="*/ 2147483647 w 44"/>
                <a:gd name="T15" fmla="*/ 2147483647 h 63"/>
                <a:gd name="T16" fmla="*/ 2147483647 w 44"/>
                <a:gd name="T17" fmla="*/ 0 h 63"/>
                <a:gd name="T18" fmla="*/ 0 w 44"/>
                <a:gd name="T19" fmla="*/ 2147483647 h 63"/>
                <a:gd name="T20" fmla="*/ 0 w 44"/>
                <a:gd name="T21" fmla="*/ 2147483647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63"/>
                <a:gd name="T35" fmla="*/ 44 w 44"/>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63">
                  <a:moveTo>
                    <a:pt x="0" y="45"/>
                  </a:moveTo>
                  <a:lnTo>
                    <a:pt x="0" y="63"/>
                  </a:lnTo>
                  <a:lnTo>
                    <a:pt x="0" y="45"/>
                  </a:lnTo>
                  <a:lnTo>
                    <a:pt x="26" y="63"/>
                  </a:lnTo>
                  <a:lnTo>
                    <a:pt x="35" y="45"/>
                  </a:lnTo>
                  <a:lnTo>
                    <a:pt x="26" y="45"/>
                  </a:lnTo>
                  <a:lnTo>
                    <a:pt x="44" y="18"/>
                  </a:lnTo>
                  <a:lnTo>
                    <a:pt x="35" y="9"/>
                  </a:lnTo>
                  <a:lnTo>
                    <a:pt x="26" y="0"/>
                  </a:lnTo>
                  <a:lnTo>
                    <a:pt x="0" y="9"/>
                  </a:lnTo>
                  <a:lnTo>
                    <a:pt x="0" y="4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96" name="Freeform 20"/>
            <p:cNvSpPr>
              <a:spLocks/>
            </p:cNvSpPr>
            <p:nvPr/>
          </p:nvSpPr>
          <p:spPr bwMode="auto">
            <a:xfrm>
              <a:off x="5461000" y="3916362"/>
              <a:ext cx="41275" cy="149225"/>
            </a:xfrm>
            <a:custGeom>
              <a:avLst/>
              <a:gdLst>
                <a:gd name="T0" fmla="*/ 0 w 26"/>
                <a:gd name="T1" fmla="*/ 2147483647 h 98"/>
                <a:gd name="T2" fmla="*/ 2147483647 w 26"/>
                <a:gd name="T3" fmla="*/ 2147483647 h 98"/>
                <a:gd name="T4" fmla="*/ 2147483647 w 26"/>
                <a:gd name="T5" fmla="*/ 2147483647 h 98"/>
                <a:gd name="T6" fmla="*/ 2147483647 w 26"/>
                <a:gd name="T7" fmla="*/ 2147483647 h 98"/>
                <a:gd name="T8" fmla="*/ 2147483647 w 26"/>
                <a:gd name="T9" fmla="*/ 2147483647 h 98"/>
                <a:gd name="T10" fmla="*/ 2147483647 w 26"/>
                <a:gd name="T11" fmla="*/ 2147483647 h 98"/>
                <a:gd name="T12" fmla="*/ 2147483647 w 26"/>
                <a:gd name="T13" fmla="*/ 2147483647 h 98"/>
                <a:gd name="T14" fmla="*/ 0 w 26"/>
                <a:gd name="T15" fmla="*/ 0 h 98"/>
                <a:gd name="T16" fmla="*/ 0 w 26"/>
                <a:gd name="T17" fmla="*/ 2147483647 h 98"/>
                <a:gd name="T18" fmla="*/ 0 w 26"/>
                <a:gd name="T19" fmla="*/ 2147483647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98"/>
                <a:gd name="T32" fmla="*/ 26 w 26"/>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98">
                  <a:moveTo>
                    <a:pt x="0" y="44"/>
                  </a:moveTo>
                  <a:lnTo>
                    <a:pt x="17" y="80"/>
                  </a:lnTo>
                  <a:lnTo>
                    <a:pt x="17" y="98"/>
                  </a:lnTo>
                  <a:lnTo>
                    <a:pt x="26" y="98"/>
                  </a:lnTo>
                  <a:lnTo>
                    <a:pt x="26" y="71"/>
                  </a:lnTo>
                  <a:lnTo>
                    <a:pt x="8" y="53"/>
                  </a:lnTo>
                  <a:lnTo>
                    <a:pt x="17" y="44"/>
                  </a:lnTo>
                  <a:lnTo>
                    <a:pt x="0" y="0"/>
                  </a:lnTo>
                  <a:lnTo>
                    <a:pt x="0" y="9"/>
                  </a:lnTo>
                  <a:lnTo>
                    <a:pt x="0" y="44"/>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97" name="Freeform 21"/>
            <p:cNvSpPr>
              <a:spLocks/>
            </p:cNvSpPr>
            <p:nvPr/>
          </p:nvSpPr>
          <p:spPr bwMode="auto">
            <a:xfrm>
              <a:off x="5461000" y="3916362"/>
              <a:ext cx="41275" cy="149225"/>
            </a:xfrm>
            <a:custGeom>
              <a:avLst/>
              <a:gdLst>
                <a:gd name="T0" fmla="*/ 0 w 26"/>
                <a:gd name="T1" fmla="*/ 2147483647 h 98"/>
                <a:gd name="T2" fmla="*/ 2147483647 w 26"/>
                <a:gd name="T3" fmla="*/ 2147483647 h 98"/>
                <a:gd name="T4" fmla="*/ 2147483647 w 26"/>
                <a:gd name="T5" fmla="*/ 2147483647 h 98"/>
                <a:gd name="T6" fmla="*/ 2147483647 w 26"/>
                <a:gd name="T7" fmla="*/ 2147483647 h 98"/>
                <a:gd name="T8" fmla="*/ 2147483647 w 26"/>
                <a:gd name="T9" fmla="*/ 2147483647 h 98"/>
                <a:gd name="T10" fmla="*/ 2147483647 w 26"/>
                <a:gd name="T11" fmla="*/ 2147483647 h 98"/>
                <a:gd name="T12" fmla="*/ 2147483647 w 26"/>
                <a:gd name="T13" fmla="*/ 2147483647 h 98"/>
                <a:gd name="T14" fmla="*/ 0 w 26"/>
                <a:gd name="T15" fmla="*/ 0 h 98"/>
                <a:gd name="T16" fmla="*/ 0 w 26"/>
                <a:gd name="T17" fmla="*/ 2147483647 h 98"/>
                <a:gd name="T18" fmla="*/ 0 w 26"/>
                <a:gd name="T19" fmla="*/ 2147483647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98"/>
                <a:gd name="T32" fmla="*/ 26 w 26"/>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98">
                  <a:moveTo>
                    <a:pt x="0" y="44"/>
                  </a:moveTo>
                  <a:lnTo>
                    <a:pt x="17" y="80"/>
                  </a:lnTo>
                  <a:lnTo>
                    <a:pt x="17" y="98"/>
                  </a:lnTo>
                  <a:lnTo>
                    <a:pt x="26" y="98"/>
                  </a:lnTo>
                  <a:lnTo>
                    <a:pt x="26" y="71"/>
                  </a:lnTo>
                  <a:lnTo>
                    <a:pt x="8" y="53"/>
                  </a:lnTo>
                  <a:lnTo>
                    <a:pt x="17" y="44"/>
                  </a:lnTo>
                  <a:lnTo>
                    <a:pt x="0" y="0"/>
                  </a:lnTo>
                  <a:lnTo>
                    <a:pt x="0" y="9"/>
                  </a:lnTo>
                  <a:lnTo>
                    <a:pt x="0" y="44"/>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98" name="Freeform 22"/>
            <p:cNvSpPr>
              <a:spLocks/>
            </p:cNvSpPr>
            <p:nvPr/>
          </p:nvSpPr>
          <p:spPr bwMode="auto">
            <a:xfrm>
              <a:off x="5584825" y="4090987"/>
              <a:ext cx="28575" cy="134937"/>
            </a:xfrm>
            <a:custGeom>
              <a:avLst/>
              <a:gdLst>
                <a:gd name="T0" fmla="*/ 0 w 17"/>
                <a:gd name="T1" fmla="*/ 2147483647 h 90"/>
                <a:gd name="T2" fmla="*/ 2147483647 w 17"/>
                <a:gd name="T3" fmla="*/ 2147483647 h 90"/>
                <a:gd name="T4" fmla="*/ 2147483647 w 17"/>
                <a:gd name="T5" fmla="*/ 2147483647 h 90"/>
                <a:gd name="T6" fmla="*/ 2147483647 w 17"/>
                <a:gd name="T7" fmla="*/ 2147483647 h 90"/>
                <a:gd name="T8" fmla="*/ 2147483647 w 17"/>
                <a:gd name="T9" fmla="*/ 2147483647 h 90"/>
                <a:gd name="T10" fmla="*/ 2147483647 w 17"/>
                <a:gd name="T11" fmla="*/ 2147483647 h 90"/>
                <a:gd name="T12" fmla="*/ 0 w 17"/>
                <a:gd name="T13" fmla="*/ 0 h 90"/>
                <a:gd name="T14" fmla="*/ 2147483647 w 17"/>
                <a:gd name="T15" fmla="*/ 2147483647 h 90"/>
                <a:gd name="T16" fmla="*/ 0 w 17"/>
                <a:gd name="T17" fmla="*/ 2147483647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90"/>
                <a:gd name="T29" fmla="*/ 17 w 17"/>
                <a:gd name="T30" fmla="*/ 90 h 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90">
                  <a:moveTo>
                    <a:pt x="0" y="54"/>
                  </a:moveTo>
                  <a:lnTo>
                    <a:pt x="9" y="72"/>
                  </a:lnTo>
                  <a:lnTo>
                    <a:pt x="17" y="90"/>
                  </a:lnTo>
                  <a:lnTo>
                    <a:pt x="9" y="63"/>
                  </a:lnTo>
                  <a:lnTo>
                    <a:pt x="17" y="36"/>
                  </a:lnTo>
                  <a:lnTo>
                    <a:pt x="9" y="9"/>
                  </a:lnTo>
                  <a:lnTo>
                    <a:pt x="0" y="0"/>
                  </a:lnTo>
                  <a:lnTo>
                    <a:pt x="9" y="36"/>
                  </a:lnTo>
                  <a:lnTo>
                    <a:pt x="0" y="54"/>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299" name="Freeform 23"/>
            <p:cNvSpPr>
              <a:spLocks/>
            </p:cNvSpPr>
            <p:nvPr/>
          </p:nvSpPr>
          <p:spPr bwMode="auto">
            <a:xfrm>
              <a:off x="5584825" y="4090987"/>
              <a:ext cx="28575" cy="134937"/>
            </a:xfrm>
            <a:custGeom>
              <a:avLst/>
              <a:gdLst>
                <a:gd name="T0" fmla="*/ 0 w 17"/>
                <a:gd name="T1" fmla="*/ 2147483647 h 90"/>
                <a:gd name="T2" fmla="*/ 2147483647 w 17"/>
                <a:gd name="T3" fmla="*/ 2147483647 h 90"/>
                <a:gd name="T4" fmla="*/ 2147483647 w 17"/>
                <a:gd name="T5" fmla="*/ 2147483647 h 90"/>
                <a:gd name="T6" fmla="*/ 2147483647 w 17"/>
                <a:gd name="T7" fmla="*/ 2147483647 h 90"/>
                <a:gd name="T8" fmla="*/ 2147483647 w 17"/>
                <a:gd name="T9" fmla="*/ 2147483647 h 90"/>
                <a:gd name="T10" fmla="*/ 2147483647 w 17"/>
                <a:gd name="T11" fmla="*/ 2147483647 h 90"/>
                <a:gd name="T12" fmla="*/ 0 w 17"/>
                <a:gd name="T13" fmla="*/ 0 h 90"/>
                <a:gd name="T14" fmla="*/ 2147483647 w 17"/>
                <a:gd name="T15" fmla="*/ 2147483647 h 90"/>
                <a:gd name="T16" fmla="*/ 0 w 17"/>
                <a:gd name="T17" fmla="*/ 2147483647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90"/>
                <a:gd name="T29" fmla="*/ 17 w 17"/>
                <a:gd name="T30" fmla="*/ 90 h 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90">
                  <a:moveTo>
                    <a:pt x="0" y="54"/>
                  </a:moveTo>
                  <a:lnTo>
                    <a:pt x="9" y="72"/>
                  </a:lnTo>
                  <a:lnTo>
                    <a:pt x="17" y="90"/>
                  </a:lnTo>
                  <a:lnTo>
                    <a:pt x="9" y="63"/>
                  </a:lnTo>
                  <a:lnTo>
                    <a:pt x="17" y="36"/>
                  </a:lnTo>
                  <a:lnTo>
                    <a:pt x="9" y="9"/>
                  </a:lnTo>
                  <a:lnTo>
                    <a:pt x="0" y="0"/>
                  </a:lnTo>
                  <a:lnTo>
                    <a:pt x="9" y="36"/>
                  </a:lnTo>
                  <a:lnTo>
                    <a:pt x="0" y="54"/>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00" name="Freeform 24"/>
            <p:cNvSpPr>
              <a:spLocks/>
            </p:cNvSpPr>
            <p:nvPr/>
          </p:nvSpPr>
          <p:spPr bwMode="auto">
            <a:xfrm>
              <a:off x="2509837" y="1993899"/>
              <a:ext cx="142875" cy="38100"/>
            </a:xfrm>
            <a:custGeom>
              <a:avLst/>
              <a:gdLst>
                <a:gd name="T0" fmla="*/ 0 w 88"/>
                <a:gd name="T1" fmla="*/ 2147483647 h 26"/>
                <a:gd name="T2" fmla="*/ 2147483647 w 88"/>
                <a:gd name="T3" fmla="*/ 2147483647 h 26"/>
                <a:gd name="T4" fmla="*/ 2147483647 w 88"/>
                <a:gd name="T5" fmla="*/ 2147483647 h 26"/>
                <a:gd name="T6" fmla="*/ 0 w 88"/>
                <a:gd name="T7" fmla="*/ 2147483647 h 26"/>
                <a:gd name="T8" fmla="*/ 2147483647 w 88"/>
                <a:gd name="T9" fmla="*/ 2147483647 h 26"/>
                <a:gd name="T10" fmla="*/ 2147483647 w 88"/>
                <a:gd name="T11" fmla="*/ 2147483647 h 26"/>
                <a:gd name="T12" fmla="*/ 2147483647 w 88"/>
                <a:gd name="T13" fmla="*/ 2147483647 h 26"/>
                <a:gd name="T14" fmla="*/ 2147483647 w 88"/>
                <a:gd name="T15" fmla="*/ 2147483647 h 26"/>
                <a:gd name="T16" fmla="*/ 2147483647 w 88"/>
                <a:gd name="T17" fmla="*/ 2147483647 h 26"/>
                <a:gd name="T18" fmla="*/ 2147483647 w 88"/>
                <a:gd name="T19" fmla="*/ 2147483647 h 26"/>
                <a:gd name="T20" fmla="*/ 2147483647 w 88"/>
                <a:gd name="T21" fmla="*/ 2147483647 h 26"/>
                <a:gd name="T22" fmla="*/ 2147483647 w 88"/>
                <a:gd name="T23" fmla="*/ 2147483647 h 26"/>
                <a:gd name="T24" fmla="*/ 2147483647 w 88"/>
                <a:gd name="T25" fmla="*/ 0 h 26"/>
                <a:gd name="T26" fmla="*/ 2147483647 w 88"/>
                <a:gd name="T27" fmla="*/ 0 h 26"/>
                <a:gd name="T28" fmla="*/ 0 w 88"/>
                <a:gd name="T29" fmla="*/ 2147483647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26"/>
                <a:gd name="T47" fmla="*/ 88 w 88"/>
                <a:gd name="T48" fmla="*/ 26 h 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26">
                  <a:moveTo>
                    <a:pt x="0" y="9"/>
                  </a:moveTo>
                  <a:lnTo>
                    <a:pt x="35" y="9"/>
                  </a:lnTo>
                  <a:lnTo>
                    <a:pt x="44" y="18"/>
                  </a:lnTo>
                  <a:lnTo>
                    <a:pt x="0" y="26"/>
                  </a:lnTo>
                  <a:lnTo>
                    <a:pt x="18" y="26"/>
                  </a:lnTo>
                  <a:lnTo>
                    <a:pt x="44" y="18"/>
                  </a:lnTo>
                  <a:lnTo>
                    <a:pt x="27" y="26"/>
                  </a:lnTo>
                  <a:lnTo>
                    <a:pt x="53" y="26"/>
                  </a:lnTo>
                  <a:lnTo>
                    <a:pt x="53" y="18"/>
                  </a:lnTo>
                  <a:lnTo>
                    <a:pt x="70" y="18"/>
                  </a:lnTo>
                  <a:lnTo>
                    <a:pt x="88" y="9"/>
                  </a:lnTo>
                  <a:lnTo>
                    <a:pt x="53" y="9"/>
                  </a:lnTo>
                  <a:lnTo>
                    <a:pt x="88" y="0"/>
                  </a:lnTo>
                  <a:lnTo>
                    <a:pt x="70"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01" name="Freeform 25"/>
            <p:cNvSpPr>
              <a:spLocks/>
            </p:cNvSpPr>
            <p:nvPr/>
          </p:nvSpPr>
          <p:spPr bwMode="auto">
            <a:xfrm>
              <a:off x="2509837" y="1993899"/>
              <a:ext cx="142875" cy="38100"/>
            </a:xfrm>
            <a:custGeom>
              <a:avLst/>
              <a:gdLst>
                <a:gd name="T0" fmla="*/ 0 w 88"/>
                <a:gd name="T1" fmla="*/ 2147483647 h 26"/>
                <a:gd name="T2" fmla="*/ 2147483647 w 88"/>
                <a:gd name="T3" fmla="*/ 2147483647 h 26"/>
                <a:gd name="T4" fmla="*/ 2147483647 w 88"/>
                <a:gd name="T5" fmla="*/ 2147483647 h 26"/>
                <a:gd name="T6" fmla="*/ 0 w 88"/>
                <a:gd name="T7" fmla="*/ 2147483647 h 26"/>
                <a:gd name="T8" fmla="*/ 2147483647 w 88"/>
                <a:gd name="T9" fmla="*/ 2147483647 h 26"/>
                <a:gd name="T10" fmla="*/ 2147483647 w 88"/>
                <a:gd name="T11" fmla="*/ 2147483647 h 26"/>
                <a:gd name="T12" fmla="*/ 2147483647 w 88"/>
                <a:gd name="T13" fmla="*/ 2147483647 h 26"/>
                <a:gd name="T14" fmla="*/ 2147483647 w 88"/>
                <a:gd name="T15" fmla="*/ 2147483647 h 26"/>
                <a:gd name="T16" fmla="*/ 2147483647 w 88"/>
                <a:gd name="T17" fmla="*/ 2147483647 h 26"/>
                <a:gd name="T18" fmla="*/ 2147483647 w 88"/>
                <a:gd name="T19" fmla="*/ 2147483647 h 26"/>
                <a:gd name="T20" fmla="*/ 2147483647 w 88"/>
                <a:gd name="T21" fmla="*/ 2147483647 h 26"/>
                <a:gd name="T22" fmla="*/ 2147483647 w 88"/>
                <a:gd name="T23" fmla="*/ 2147483647 h 26"/>
                <a:gd name="T24" fmla="*/ 2147483647 w 88"/>
                <a:gd name="T25" fmla="*/ 0 h 26"/>
                <a:gd name="T26" fmla="*/ 2147483647 w 88"/>
                <a:gd name="T27" fmla="*/ 0 h 26"/>
                <a:gd name="T28" fmla="*/ 0 w 88"/>
                <a:gd name="T29" fmla="*/ 2147483647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26"/>
                <a:gd name="T47" fmla="*/ 88 w 88"/>
                <a:gd name="T48" fmla="*/ 26 h 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26">
                  <a:moveTo>
                    <a:pt x="0" y="9"/>
                  </a:moveTo>
                  <a:lnTo>
                    <a:pt x="35" y="9"/>
                  </a:lnTo>
                  <a:lnTo>
                    <a:pt x="44" y="18"/>
                  </a:lnTo>
                  <a:lnTo>
                    <a:pt x="0" y="26"/>
                  </a:lnTo>
                  <a:lnTo>
                    <a:pt x="18" y="26"/>
                  </a:lnTo>
                  <a:lnTo>
                    <a:pt x="44" y="18"/>
                  </a:lnTo>
                  <a:lnTo>
                    <a:pt x="27" y="26"/>
                  </a:lnTo>
                  <a:lnTo>
                    <a:pt x="53" y="26"/>
                  </a:lnTo>
                  <a:lnTo>
                    <a:pt x="53" y="18"/>
                  </a:lnTo>
                  <a:lnTo>
                    <a:pt x="70" y="18"/>
                  </a:lnTo>
                  <a:lnTo>
                    <a:pt x="88" y="9"/>
                  </a:lnTo>
                  <a:lnTo>
                    <a:pt x="53" y="9"/>
                  </a:lnTo>
                  <a:lnTo>
                    <a:pt x="88" y="0"/>
                  </a:lnTo>
                  <a:lnTo>
                    <a:pt x="70"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02" name="Freeform 26"/>
            <p:cNvSpPr>
              <a:spLocks/>
            </p:cNvSpPr>
            <p:nvPr/>
          </p:nvSpPr>
          <p:spPr bwMode="auto">
            <a:xfrm>
              <a:off x="2540000" y="2087562"/>
              <a:ext cx="168275" cy="55562"/>
            </a:xfrm>
            <a:custGeom>
              <a:avLst/>
              <a:gdLst>
                <a:gd name="T0" fmla="*/ 2147483647 w 104"/>
                <a:gd name="T1" fmla="*/ 0 h 36"/>
                <a:gd name="T2" fmla="*/ 2147483647 w 104"/>
                <a:gd name="T3" fmla="*/ 2147483647 h 36"/>
                <a:gd name="T4" fmla="*/ 2147483647 w 104"/>
                <a:gd name="T5" fmla="*/ 2147483647 h 36"/>
                <a:gd name="T6" fmla="*/ 2147483647 w 104"/>
                <a:gd name="T7" fmla="*/ 2147483647 h 36"/>
                <a:gd name="T8" fmla="*/ 2147483647 w 104"/>
                <a:gd name="T9" fmla="*/ 2147483647 h 36"/>
                <a:gd name="T10" fmla="*/ 0 w 104"/>
                <a:gd name="T11" fmla="*/ 2147483647 h 36"/>
                <a:gd name="T12" fmla="*/ 2147483647 w 104"/>
                <a:gd name="T13" fmla="*/ 2147483647 h 36"/>
                <a:gd name="T14" fmla="*/ 2147483647 w 104"/>
                <a:gd name="T15" fmla="*/ 2147483647 h 36"/>
                <a:gd name="T16" fmla="*/ 2147483647 w 104"/>
                <a:gd name="T17" fmla="*/ 2147483647 h 36"/>
                <a:gd name="T18" fmla="*/ 2147483647 w 104"/>
                <a:gd name="T19" fmla="*/ 2147483647 h 36"/>
                <a:gd name="T20" fmla="*/ 2147483647 w 104"/>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36"/>
                <a:gd name="T35" fmla="*/ 104 w 104"/>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36">
                  <a:moveTo>
                    <a:pt x="104" y="0"/>
                  </a:moveTo>
                  <a:lnTo>
                    <a:pt x="52" y="9"/>
                  </a:lnTo>
                  <a:lnTo>
                    <a:pt x="35" y="9"/>
                  </a:lnTo>
                  <a:lnTo>
                    <a:pt x="35" y="27"/>
                  </a:lnTo>
                  <a:lnTo>
                    <a:pt x="9" y="36"/>
                  </a:lnTo>
                  <a:lnTo>
                    <a:pt x="0" y="36"/>
                  </a:lnTo>
                  <a:lnTo>
                    <a:pt x="9" y="36"/>
                  </a:lnTo>
                  <a:lnTo>
                    <a:pt x="35" y="36"/>
                  </a:lnTo>
                  <a:lnTo>
                    <a:pt x="70" y="9"/>
                  </a:lnTo>
                  <a:lnTo>
                    <a:pt x="104" y="9"/>
                  </a:lnTo>
                  <a:lnTo>
                    <a:pt x="104"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03" name="Freeform 27"/>
            <p:cNvSpPr>
              <a:spLocks/>
            </p:cNvSpPr>
            <p:nvPr/>
          </p:nvSpPr>
          <p:spPr bwMode="auto">
            <a:xfrm>
              <a:off x="2540000" y="2087562"/>
              <a:ext cx="168275" cy="55562"/>
            </a:xfrm>
            <a:custGeom>
              <a:avLst/>
              <a:gdLst>
                <a:gd name="T0" fmla="*/ 2147483647 w 104"/>
                <a:gd name="T1" fmla="*/ 0 h 36"/>
                <a:gd name="T2" fmla="*/ 2147483647 w 104"/>
                <a:gd name="T3" fmla="*/ 2147483647 h 36"/>
                <a:gd name="T4" fmla="*/ 2147483647 w 104"/>
                <a:gd name="T5" fmla="*/ 2147483647 h 36"/>
                <a:gd name="T6" fmla="*/ 2147483647 w 104"/>
                <a:gd name="T7" fmla="*/ 2147483647 h 36"/>
                <a:gd name="T8" fmla="*/ 2147483647 w 104"/>
                <a:gd name="T9" fmla="*/ 2147483647 h 36"/>
                <a:gd name="T10" fmla="*/ 0 w 104"/>
                <a:gd name="T11" fmla="*/ 2147483647 h 36"/>
                <a:gd name="T12" fmla="*/ 2147483647 w 104"/>
                <a:gd name="T13" fmla="*/ 2147483647 h 36"/>
                <a:gd name="T14" fmla="*/ 2147483647 w 104"/>
                <a:gd name="T15" fmla="*/ 2147483647 h 36"/>
                <a:gd name="T16" fmla="*/ 2147483647 w 104"/>
                <a:gd name="T17" fmla="*/ 2147483647 h 36"/>
                <a:gd name="T18" fmla="*/ 2147483647 w 104"/>
                <a:gd name="T19" fmla="*/ 2147483647 h 36"/>
                <a:gd name="T20" fmla="*/ 2147483647 w 104"/>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36"/>
                <a:gd name="T35" fmla="*/ 104 w 104"/>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36">
                  <a:moveTo>
                    <a:pt x="104" y="0"/>
                  </a:moveTo>
                  <a:lnTo>
                    <a:pt x="52" y="9"/>
                  </a:lnTo>
                  <a:lnTo>
                    <a:pt x="35" y="9"/>
                  </a:lnTo>
                  <a:lnTo>
                    <a:pt x="35" y="27"/>
                  </a:lnTo>
                  <a:lnTo>
                    <a:pt x="9" y="36"/>
                  </a:lnTo>
                  <a:lnTo>
                    <a:pt x="0" y="36"/>
                  </a:lnTo>
                  <a:lnTo>
                    <a:pt x="9" y="36"/>
                  </a:lnTo>
                  <a:lnTo>
                    <a:pt x="35" y="36"/>
                  </a:lnTo>
                  <a:lnTo>
                    <a:pt x="70" y="9"/>
                  </a:lnTo>
                  <a:lnTo>
                    <a:pt x="104" y="9"/>
                  </a:lnTo>
                  <a:lnTo>
                    <a:pt x="104"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04" name="Freeform 28"/>
            <p:cNvSpPr>
              <a:spLocks/>
            </p:cNvSpPr>
            <p:nvPr/>
          </p:nvSpPr>
          <p:spPr bwMode="auto">
            <a:xfrm>
              <a:off x="2595562" y="2170112"/>
              <a:ext cx="98425" cy="25400"/>
            </a:xfrm>
            <a:custGeom>
              <a:avLst/>
              <a:gdLst>
                <a:gd name="T0" fmla="*/ 0 w 61"/>
                <a:gd name="T1" fmla="*/ 2147483647 h 17"/>
                <a:gd name="T2" fmla="*/ 2147483647 w 61"/>
                <a:gd name="T3" fmla="*/ 2147483647 h 17"/>
                <a:gd name="T4" fmla="*/ 2147483647 w 61"/>
                <a:gd name="T5" fmla="*/ 0 h 17"/>
                <a:gd name="T6" fmla="*/ 0 w 61"/>
                <a:gd name="T7" fmla="*/ 2147483647 h 17"/>
                <a:gd name="T8" fmla="*/ 0 60000 65536"/>
                <a:gd name="T9" fmla="*/ 0 60000 65536"/>
                <a:gd name="T10" fmla="*/ 0 60000 65536"/>
                <a:gd name="T11" fmla="*/ 0 60000 65536"/>
                <a:gd name="T12" fmla="*/ 0 w 61"/>
                <a:gd name="T13" fmla="*/ 0 h 17"/>
                <a:gd name="T14" fmla="*/ 61 w 61"/>
                <a:gd name="T15" fmla="*/ 17 h 17"/>
              </a:gdLst>
              <a:ahLst/>
              <a:cxnLst>
                <a:cxn ang="T8">
                  <a:pos x="T0" y="T1"/>
                </a:cxn>
                <a:cxn ang="T9">
                  <a:pos x="T2" y="T3"/>
                </a:cxn>
                <a:cxn ang="T10">
                  <a:pos x="T4" y="T5"/>
                </a:cxn>
                <a:cxn ang="T11">
                  <a:pos x="T6" y="T7"/>
                </a:cxn>
              </a:cxnLst>
              <a:rect l="T12" t="T13" r="T14" b="T15"/>
              <a:pathLst>
                <a:path w="61" h="17">
                  <a:moveTo>
                    <a:pt x="0" y="17"/>
                  </a:moveTo>
                  <a:lnTo>
                    <a:pt x="61" y="8"/>
                  </a:lnTo>
                  <a:lnTo>
                    <a:pt x="35" y="0"/>
                  </a:lnTo>
                  <a:lnTo>
                    <a:pt x="0" y="1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05" name="Freeform 29"/>
            <p:cNvSpPr>
              <a:spLocks/>
            </p:cNvSpPr>
            <p:nvPr/>
          </p:nvSpPr>
          <p:spPr bwMode="auto">
            <a:xfrm>
              <a:off x="2595562" y="2170112"/>
              <a:ext cx="98425" cy="25400"/>
            </a:xfrm>
            <a:custGeom>
              <a:avLst/>
              <a:gdLst>
                <a:gd name="T0" fmla="*/ 0 w 61"/>
                <a:gd name="T1" fmla="*/ 2147483647 h 17"/>
                <a:gd name="T2" fmla="*/ 2147483647 w 61"/>
                <a:gd name="T3" fmla="*/ 2147483647 h 17"/>
                <a:gd name="T4" fmla="*/ 2147483647 w 61"/>
                <a:gd name="T5" fmla="*/ 0 h 17"/>
                <a:gd name="T6" fmla="*/ 0 w 61"/>
                <a:gd name="T7" fmla="*/ 2147483647 h 17"/>
                <a:gd name="T8" fmla="*/ 0 60000 65536"/>
                <a:gd name="T9" fmla="*/ 0 60000 65536"/>
                <a:gd name="T10" fmla="*/ 0 60000 65536"/>
                <a:gd name="T11" fmla="*/ 0 60000 65536"/>
                <a:gd name="T12" fmla="*/ 0 w 61"/>
                <a:gd name="T13" fmla="*/ 0 h 17"/>
                <a:gd name="T14" fmla="*/ 61 w 61"/>
                <a:gd name="T15" fmla="*/ 17 h 17"/>
              </a:gdLst>
              <a:ahLst/>
              <a:cxnLst>
                <a:cxn ang="T8">
                  <a:pos x="T0" y="T1"/>
                </a:cxn>
                <a:cxn ang="T9">
                  <a:pos x="T2" y="T3"/>
                </a:cxn>
                <a:cxn ang="T10">
                  <a:pos x="T4" y="T5"/>
                </a:cxn>
                <a:cxn ang="T11">
                  <a:pos x="T6" y="T7"/>
                </a:cxn>
              </a:cxnLst>
              <a:rect l="T12" t="T13" r="T14" b="T15"/>
              <a:pathLst>
                <a:path w="61" h="17">
                  <a:moveTo>
                    <a:pt x="0" y="17"/>
                  </a:moveTo>
                  <a:lnTo>
                    <a:pt x="61" y="8"/>
                  </a:lnTo>
                  <a:lnTo>
                    <a:pt x="35" y="0"/>
                  </a:lnTo>
                  <a:lnTo>
                    <a:pt x="0" y="1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06" name="Freeform 30"/>
            <p:cNvSpPr>
              <a:spLocks/>
            </p:cNvSpPr>
            <p:nvPr/>
          </p:nvSpPr>
          <p:spPr bwMode="auto">
            <a:xfrm>
              <a:off x="2708275" y="2208212"/>
              <a:ext cx="53975" cy="41275"/>
            </a:xfrm>
            <a:custGeom>
              <a:avLst/>
              <a:gdLst>
                <a:gd name="T0" fmla="*/ 0 w 35"/>
                <a:gd name="T1" fmla="*/ 2147483647 h 27"/>
                <a:gd name="T2" fmla="*/ 2147483647 w 35"/>
                <a:gd name="T3" fmla="*/ 2147483647 h 27"/>
                <a:gd name="T4" fmla="*/ 2147483647 w 35"/>
                <a:gd name="T5" fmla="*/ 2147483647 h 27"/>
                <a:gd name="T6" fmla="*/ 2147483647 w 35"/>
                <a:gd name="T7" fmla="*/ 2147483647 h 27"/>
                <a:gd name="T8" fmla="*/ 2147483647 w 35"/>
                <a:gd name="T9" fmla="*/ 0 h 27"/>
                <a:gd name="T10" fmla="*/ 0 w 35"/>
                <a:gd name="T11" fmla="*/ 2147483647 h 27"/>
                <a:gd name="T12" fmla="*/ 0 60000 65536"/>
                <a:gd name="T13" fmla="*/ 0 60000 65536"/>
                <a:gd name="T14" fmla="*/ 0 60000 65536"/>
                <a:gd name="T15" fmla="*/ 0 60000 65536"/>
                <a:gd name="T16" fmla="*/ 0 60000 65536"/>
                <a:gd name="T17" fmla="*/ 0 60000 65536"/>
                <a:gd name="T18" fmla="*/ 0 w 35"/>
                <a:gd name="T19" fmla="*/ 0 h 27"/>
                <a:gd name="T20" fmla="*/ 35 w 35"/>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5" h="27">
                  <a:moveTo>
                    <a:pt x="0" y="27"/>
                  </a:moveTo>
                  <a:lnTo>
                    <a:pt x="18" y="27"/>
                  </a:lnTo>
                  <a:lnTo>
                    <a:pt x="26" y="9"/>
                  </a:lnTo>
                  <a:lnTo>
                    <a:pt x="35" y="9"/>
                  </a:lnTo>
                  <a:lnTo>
                    <a:pt x="35" y="0"/>
                  </a:lnTo>
                  <a:lnTo>
                    <a:pt x="0"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07" name="Freeform 31"/>
            <p:cNvSpPr>
              <a:spLocks/>
            </p:cNvSpPr>
            <p:nvPr/>
          </p:nvSpPr>
          <p:spPr bwMode="auto">
            <a:xfrm>
              <a:off x="2708275" y="2208212"/>
              <a:ext cx="53975" cy="41275"/>
            </a:xfrm>
            <a:custGeom>
              <a:avLst/>
              <a:gdLst>
                <a:gd name="T0" fmla="*/ 0 w 35"/>
                <a:gd name="T1" fmla="*/ 2147483647 h 27"/>
                <a:gd name="T2" fmla="*/ 2147483647 w 35"/>
                <a:gd name="T3" fmla="*/ 2147483647 h 27"/>
                <a:gd name="T4" fmla="*/ 2147483647 w 35"/>
                <a:gd name="T5" fmla="*/ 2147483647 h 27"/>
                <a:gd name="T6" fmla="*/ 2147483647 w 35"/>
                <a:gd name="T7" fmla="*/ 2147483647 h 27"/>
                <a:gd name="T8" fmla="*/ 2147483647 w 35"/>
                <a:gd name="T9" fmla="*/ 0 h 27"/>
                <a:gd name="T10" fmla="*/ 0 w 35"/>
                <a:gd name="T11" fmla="*/ 2147483647 h 27"/>
                <a:gd name="T12" fmla="*/ 0 60000 65536"/>
                <a:gd name="T13" fmla="*/ 0 60000 65536"/>
                <a:gd name="T14" fmla="*/ 0 60000 65536"/>
                <a:gd name="T15" fmla="*/ 0 60000 65536"/>
                <a:gd name="T16" fmla="*/ 0 60000 65536"/>
                <a:gd name="T17" fmla="*/ 0 60000 65536"/>
                <a:gd name="T18" fmla="*/ 0 w 35"/>
                <a:gd name="T19" fmla="*/ 0 h 27"/>
                <a:gd name="T20" fmla="*/ 35 w 35"/>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5" h="27">
                  <a:moveTo>
                    <a:pt x="0" y="27"/>
                  </a:moveTo>
                  <a:lnTo>
                    <a:pt x="18" y="27"/>
                  </a:lnTo>
                  <a:lnTo>
                    <a:pt x="26" y="9"/>
                  </a:lnTo>
                  <a:lnTo>
                    <a:pt x="35" y="9"/>
                  </a:lnTo>
                  <a:lnTo>
                    <a:pt x="35" y="0"/>
                  </a:lnTo>
                  <a:lnTo>
                    <a:pt x="0"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08" name="Freeform 32"/>
            <p:cNvSpPr>
              <a:spLocks/>
            </p:cNvSpPr>
            <p:nvPr/>
          </p:nvSpPr>
          <p:spPr bwMode="auto">
            <a:xfrm>
              <a:off x="2736850" y="2328862"/>
              <a:ext cx="25400" cy="95250"/>
            </a:xfrm>
            <a:custGeom>
              <a:avLst/>
              <a:gdLst>
                <a:gd name="T0" fmla="*/ 0 w 17"/>
                <a:gd name="T1" fmla="*/ 2147483647 h 63"/>
                <a:gd name="T2" fmla="*/ 0 w 17"/>
                <a:gd name="T3" fmla="*/ 2147483647 h 63"/>
                <a:gd name="T4" fmla="*/ 2147483647 w 17"/>
                <a:gd name="T5" fmla="*/ 2147483647 h 63"/>
                <a:gd name="T6" fmla="*/ 0 w 17"/>
                <a:gd name="T7" fmla="*/ 2147483647 h 63"/>
                <a:gd name="T8" fmla="*/ 2147483647 w 17"/>
                <a:gd name="T9" fmla="*/ 2147483647 h 63"/>
                <a:gd name="T10" fmla="*/ 0 w 17"/>
                <a:gd name="T11" fmla="*/ 2147483647 h 63"/>
                <a:gd name="T12" fmla="*/ 2147483647 w 17"/>
                <a:gd name="T13" fmla="*/ 2147483647 h 63"/>
                <a:gd name="T14" fmla="*/ 2147483647 w 17"/>
                <a:gd name="T15" fmla="*/ 0 h 63"/>
                <a:gd name="T16" fmla="*/ 2147483647 w 17"/>
                <a:gd name="T17" fmla="*/ 0 h 63"/>
                <a:gd name="T18" fmla="*/ 0 w 17"/>
                <a:gd name="T19" fmla="*/ 2147483647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3"/>
                <a:gd name="T32" fmla="*/ 17 w 1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3">
                  <a:moveTo>
                    <a:pt x="0" y="9"/>
                  </a:moveTo>
                  <a:lnTo>
                    <a:pt x="0" y="27"/>
                  </a:lnTo>
                  <a:lnTo>
                    <a:pt x="8" y="27"/>
                  </a:lnTo>
                  <a:lnTo>
                    <a:pt x="0" y="36"/>
                  </a:lnTo>
                  <a:lnTo>
                    <a:pt x="8" y="36"/>
                  </a:lnTo>
                  <a:lnTo>
                    <a:pt x="0" y="63"/>
                  </a:lnTo>
                  <a:lnTo>
                    <a:pt x="17" y="36"/>
                  </a:lnTo>
                  <a:lnTo>
                    <a:pt x="17" y="0"/>
                  </a:lnTo>
                  <a:lnTo>
                    <a:pt x="8"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09" name="Freeform 33"/>
            <p:cNvSpPr>
              <a:spLocks/>
            </p:cNvSpPr>
            <p:nvPr/>
          </p:nvSpPr>
          <p:spPr bwMode="auto">
            <a:xfrm>
              <a:off x="2736850" y="2328862"/>
              <a:ext cx="25400" cy="95250"/>
            </a:xfrm>
            <a:custGeom>
              <a:avLst/>
              <a:gdLst>
                <a:gd name="T0" fmla="*/ 0 w 17"/>
                <a:gd name="T1" fmla="*/ 2147483647 h 63"/>
                <a:gd name="T2" fmla="*/ 0 w 17"/>
                <a:gd name="T3" fmla="*/ 2147483647 h 63"/>
                <a:gd name="T4" fmla="*/ 2147483647 w 17"/>
                <a:gd name="T5" fmla="*/ 2147483647 h 63"/>
                <a:gd name="T6" fmla="*/ 0 w 17"/>
                <a:gd name="T7" fmla="*/ 2147483647 h 63"/>
                <a:gd name="T8" fmla="*/ 2147483647 w 17"/>
                <a:gd name="T9" fmla="*/ 2147483647 h 63"/>
                <a:gd name="T10" fmla="*/ 0 w 17"/>
                <a:gd name="T11" fmla="*/ 2147483647 h 63"/>
                <a:gd name="T12" fmla="*/ 2147483647 w 17"/>
                <a:gd name="T13" fmla="*/ 2147483647 h 63"/>
                <a:gd name="T14" fmla="*/ 2147483647 w 17"/>
                <a:gd name="T15" fmla="*/ 0 h 63"/>
                <a:gd name="T16" fmla="*/ 2147483647 w 17"/>
                <a:gd name="T17" fmla="*/ 0 h 63"/>
                <a:gd name="T18" fmla="*/ 0 w 17"/>
                <a:gd name="T19" fmla="*/ 2147483647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3"/>
                <a:gd name="T32" fmla="*/ 17 w 1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3">
                  <a:moveTo>
                    <a:pt x="0" y="9"/>
                  </a:moveTo>
                  <a:lnTo>
                    <a:pt x="0" y="27"/>
                  </a:lnTo>
                  <a:lnTo>
                    <a:pt x="8" y="27"/>
                  </a:lnTo>
                  <a:lnTo>
                    <a:pt x="0" y="36"/>
                  </a:lnTo>
                  <a:lnTo>
                    <a:pt x="8" y="36"/>
                  </a:lnTo>
                  <a:lnTo>
                    <a:pt x="0" y="63"/>
                  </a:lnTo>
                  <a:lnTo>
                    <a:pt x="17" y="36"/>
                  </a:lnTo>
                  <a:lnTo>
                    <a:pt x="17" y="0"/>
                  </a:lnTo>
                  <a:lnTo>
                    <a:pt x="8"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10" name="Freeform 34"/>
            <p:cNvSpPr>
              <a:spLocks/>
            </p:cNvSpPr>
            <p:nvPr/>
          </p:nvSpPr>
          <p:spPr bwMode="auto">
            <a:xfrm>
              <a:off x="3016250" y="2586037"/>
              <a:ext cx="98425" cy="26987"/>
            </a:xfrm>
            <a:custGeom>
              <a:avLst/>
              <a:gdLst>
                <a:gd name="T0" fmla="*/ 2147483647 w 61"/>
                <a:gd name="T1" fmla="*/ 2147483647 h 18"/>
                <a:gd name="T2" fmla="*/ 2147483647 w 61"/>
                <a:gd name="T3" fmla="*/ 2147483647 h 18"/>
                <a:gd name="T4" fmla="*/ 2147483647 w 61"/>
                <a:gd name="T5" fmla="*/ 0 h 18"/>
                <a:gd name="T6" fmla="*/ 2147483647 w 61"/>
                <a:gd name="T7" fmla="*/ 2147483647 h 18"/>
                <a:gd name="T8" fmla="*/ 2147483647 w 61"/>
                <a:gd name="T9" fmla="*/ 2147483647 h 18"/>
                <a:gd name="T10" fmla="*/ 0 w 61"/>
                <a:gd name="T11" fmla="*/ 2147483647 h 18"/>
                <a:gd name="T12" fmla="*/ 2147483647 w 61"/>
                <a:gd name="T13" fmla="*/ 2147483647 h 18"/>
                <a:gd name="T14" fmla="*/ 0 60000 65536"/>
                <a:gd name="T15" fmla="*/ 0 60000 65536"/>
                <a:gd name="T16" fmla="*/ 0 60000 65536"/>
                <a:gd name="T17" fmla="*/ 0 60000 65536"/>
                <a:gd name="T18" fmla="*/ 0 60000 65536"/>
                <a:gd name="T19" fmla="*/ 0 60000 65536"/>
                <a:gd name="T20" fmla="*/ 0 60000 65536"/>
                <a:gd name="T21" fmla="*/ 0 w 61"/>
                <a:gd name="T22" fmla="*/ 0 h 18"/>
                <a:gd name="T23" fmla="*/ 61 w 61"/>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18">
                  <a:moveTo>
                    <a:pt x="9" y="18"/>
                  </a:moveTo>
                  <a:lnTo>
                    <a:pt x="52" y="18"/>
                  </a:lnTo>
                  <a:lnTo>
                    <a:pt x="61" y="0"/>
                  </a:lnTo>
                  <a:lnTo>
                    <a:pt x="44" y="9"/>
                  </a:lnTo>
                  <a:lnTo>
                    <a:pt x="9" y="9"/>
                  </a:lnTo>
                  <a:lnTo>
                    <a:pt x="0" y="18"/>
                  </a:lnTo>
                  <a:lnTo>
                    <a:pt x="9"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11" name="Freeform 35"/>
            <p:cNvSpPr>
              <a:spLocks/>
            </p:cNvSpPr>
            <p:nvPr/>
          </p:nvSpPr>
          <p:spPr bwMode="auto">
            <a:xfrm>
              <a:off x="3016250" y="2586037"/>
              <a:ext cx="98425" cy="26987"/>
            </a:xfrm>
            <a:custGeom>
              <a:avLst/>
              <a:gdLst>
                <a:gd name="T0" fmla="*/ 2147483647 w 61"/>
                <a:gd name="T1" fmla="*/ 2147483647 h 18"/>
                <a:gd name="T2" fmla="*/ 2147483647 w 61"/>
                <a:gd name="T3" fmla="*/ 2147483647 h 18"/>
                <a:gd name="T4" fmla="*/ 2147483647 w 61"/>
                <a:gd name="T5" fmla="*/ 0 h 18"/>
                <a:gd name="T6" fmla="*/ 2147483647 w 61"/>
                <a:gd name="T7" fmla="*/ 2147483647 h 18"/>
                <a:gd name="T8" fmla="*/ 2147483647 w 61"/>
                <a:gd name="T9" fmla="*/ 2147483647 h 18"/>
                <a:gd name="T10" fmla="*/ 0 w 61"/>
                <a:gd name="T11" fmla="*/ 2147483647 h 18"/>
                <a:gd name="T12" fmla="*/ 2147483647 w 61"/>
                <a:gd name="T13" fmla="*/ 2147483647 h 18"/>
                <a:gd name="T14" fmla="*/ 0 60000 65536"/>
                <a:gd name="T15" fmla="*/ 0 60000 65536"/>
                <a:gd name="T16" fmla="*/ 0 60000 65536"/>
                <a:gd name="T17" fmla="*/ 0 60000 65536"/>
                <a:gd name="T18" fmla="*/ 0 60000 65536"/>
                <a:gd name="T19" fmla="*/ 0 60000 65536"/>
                <a:gd name="T20" fmla="*/ 0 60000 65536"/>
                <a:gd name="T21" fmla="*/ 0 w 61"/>
                <a:gd name="T22" fmla="*/ 0 h 18"/>
                <a:gd name="T23" fmla="*/ 61 w 61"/>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18">
                  <a:moveTo>
                    <a:pt x="9" y="18"/>
                  </a:moveTo>
                  <a:lnTo>
                    <a:pt x="52" y="18"/>
                  </a:lnTo>
                  <a:lnTo>
                    <a:pt x="61" y="0"/>
                  </a:lnTo>
                  <a:lnTo>
                    <a:pt x="44" y="9"/>
                  </a:lnTo>
                  <a:lnTo>
                    <a:pt x="9" y="9"/>
                  </a:lnTo>
                  <a:lnTo>
                    <a:pt x="0" y="18"/>
                  </a:lnTo>
                  <a:lnTo>
                    <a:pt x="9"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12" name="Freeform 36"/>
            <p:cNvSpPr>
              <a:spLocks/>
            </p:cNvSpPr>
            <p:nvPr/>
          </p:nvSpPr>
          <p:spPr bwMode="auto">
            <a:xfrm>
              <a:off x="2919412" y="2624137"/>
              <a:ext cx="125413" cy="26987"/>
            </a:xfrm>
            <a:custGeom>
              <a:avLst/>
              <a:gdLst>
                <a:gd name="T0" fmla="*/ 0 w 78"/>
                <a:gd name="T1" fmla="*/ 2147483647 h 18"/>
                <a:gd name="T2" fmla="*/ 2147483647 w 78"/>
                <a:gd name="T3" fmla="*/ 2147483647 h 18"/>
                <a:gd name="T4" fmla="*/ 2147483647 w 78"/>
                <a:gd name="T5" fmla="*/ 0 h 18"/>
                <a:gd name="T6" fmla="*/ 2147483647 w 78"/>
                <a:gd name="T7" fmla="*/ 0 h 18"/>
                <a:gd name="T8" fmla="*/ 0 w 78"/>
                <a:gd name="T9" fmla="*/ 2147483647 h 18"/>
                <a:gd name="T10" fmla="*/ 0 60000 65536"/>
                <a:gd name="T11" fmla="*/ 0 60000 65536"/>
                <a:gd name="T12" fmla="*/ 0 60000 65536"/>
                <a:gd name="T13" fmla="*/ 0 60000 65536"/>
                <a:gd name="T14" fmla="*/ 0 60000 65536"/>
                <a:gd name="T15" fmla="*/ 0 w 78"/>
                <a:gd name="T16" fmla="*/ 0 h 18"/>
                <a:gd name="T17" fmla="*/ 78 w 78"/>
                <a:gd name="T18" fmla="*/ 18 h 18"/>
              </a:gdLst>
              <a:ahLst/>
              <a:cxnLst>
                <a:cxn ang="T10">
                  <a:pos x="T0" y="T1"/>
                </a:cxn>
                <a:cxn ang="T11">
                  <a:pos x="T2" y="T3"/>
                </a:cxn>
                <a:cxn ang="T12">
                  <a:pos x="T4" y="T5"/>
                </a:cxn>
                <a:cxn ang="T13">
                  <a:pos x="T6" y="T7"/>
                </a:cxn>
                <a:cxn ang="T14">
                  <a:pos x="T8" y="T9"/>
                </a:cxn>
              </a:cxnLst>
              <a:rect l="T15" t="T16" r="T17" b="T18"/>
              <a:pathLst>
                <a:path w="78" h="18">
                  <a:moveTo>
                    <a:pt x="0" y="18"/>
                  </a:moveTo>
                  <a:lnTo>
                    <a:pt x="17" y="18"/>
                  </a:lnTo>
                  <a:lnTo>
                    <a:pt x="78" y="0"/>
                  </a:lnTo>
                  <a:lnTo>
                    <a:pt x="26" y="0"/>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13" name="Freeform 37"/>
            <p:cNvSpPr>
              <a:spLocks/>
            </p:cNvSpPr>
            <p:nvPr/>
          </p:nvSpPr>
          <p:spPr bwMode="auto">
            <a:xfrm>
              <a:off x="2919412" y="2624137"/>
              <a:ext cx="125413" cy="26987"/>
            </a:xfrm>
            <a:custGeom>
              <a:avLst/>
              <a:gdLst>
                <a:gd name="T0" fmla="*/ 0 w 78"/>
                <a:gd name="T1" fmla="*/ 2147483647 h 18"/>
                <a:gd name="T2" fmla="*/ 2147483647 w 78"/>
                <a:gd name="T3" fmla="*/ 2147483647 h 18"/>
                <a:gd name="T4" fmla="*/ 2147483647 w 78"/>
                <a:gd name="T5" fmla="*/ 0 h 18"/>
                <a:gd name="T6" fmla="*/ 2147483647 w 78"/>
                <a:gd name="T7" fmla="*/ 0 h 18"/>
                <a:gd name="T8" fmla="*/ 0 w 78"/>
                <a:gd name="T9" fmla="*/ 2147483647 h 18"/>
                <a:gd name="T10" fmla="*/ 0 60000 65536"/>
                <a:gd name="T11" fmla="*/ 0 60000 65536"/>
                <a:gd name="T12" fmla="*/ 0 60000 65536"/>
                <a:gd name="T13" fmla="*/ 0 60000 65536"/>
                <a:gd name="T14" fmla="*/ 0 60000 65536"/>
                <a:gd name="T15" fmla="*/ 0 w 78"/>
                <a:gd name="T16" fmla="*/ 0 h 18"/>
                <a:gd name="T17" fmla="*/ 78 w 78"/>
                <a:gd name="T18" fmla="*/ 18 h 18"/>
              </a:gdLst>
              <a:ahLst/>
              <a:cxnLst>
                <a:cxn ang="T10">
                  <a:pos x="T0" y="T1"/>
                </a:cxn>
                <a:cxn ang="T11">
                  <a:pos x="T2" y="T3"/>
                </a:cxn>
                <a:cxn ang="T12">
                  <a:pos x="T4" y="T5"/>
                </a:cxn>
                <a:cxn ang="T13">
                  <a:pos x="T6" y="T7"/>
                </a:cxn>
                <a:cxn ang="T14">
                  <a:pos x="T8" y="T9"/>
                </a:cxn>
              </a:cxnLst>
              <a:rect l="T15" t="T16" r="T17" b="T18"/>
              <a:pathLst>
                <a:path w="78" h="18">
                  <a:moveTo>
                    <a:pt x="0" y="18"/>
                  </a:moveTo>
                  <a:lnTo>
                    <a:pt x="17" y="18"/>
                  </a:lnTo>
                  <a:lnTo>
                    <a:pt x="78" y="0"/>
                  </a:lnTo>
                  <a:lnTo>
                    <a:pt x="26" y="0"/>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14" name="Freeform 38"/>
            <p:cNvSpPr>
              <a:spLocks/>
            </p:cNvSpPr>
            <p:nvPr/>
          </p:nvSpPr>
          <p:spPr bwMode="auto">
            <a:xfrm>
              <a:off x="2805112" y="2517774"/>
              <a:ext cx="239713" cy="133350"/>
            </a:xfrm>
            <a:custGeom>
              <a:avLst/>
              <a:gdLst>
                <a:gd name="T0" fmla="*/ 2147483647 w 148"/>
                <a:gd name="T1" fmla="*/ 0 h 89"/>
                <a:gd name="T2" fmla="*/ 2147483647 w 148"/>
                <a:gd name="T3" fmla="*/ 2147483647 h 89"/>
                <a:gd name="T4" fmla="*/ 2147483647 w 148"/>
                <a:gd name="T5" fmla="*/ 2147483647 h 89"/>
                <a:gd name="T6" fmla="*/ 2147483647 w 148"/>
                <a:gd name="T7" fmla="*/ 2147483647 h 89"/>
                <a:gd name="T8" fmla="*/ 2147483647 w 148"/>
                <a:gd name="T9" fmla="*/ 2147483647 h 89"/>
                <a:gd name="T10" fmla="*/ 2147483647 w 148"/>
                <a:gd name="T11" fmla="*/ 2147483647 h 89"/>
                <a:gd name="T12" fmla="*/ 0 w 148"/>
                <a:gd name="T13" fmla="*/ 2147483647 h 89"/>
                <a:gd name="T14" fmla="*/ 0 w 148"/>
                <a:gd name="T15" fmla="*/ 2147483647 h 89"/>
                <a:gd name="T16" fmla="*/ 2147483647 w 148"/>
                <a:gd name="T17" fmla="*/ 2147483647 h 89"/>
                <a:gd name="T18" fmla="*/ 2147483647 w 148"/>
                <a:gd name="T19" fmla="*/ 2147483647 h 89"/>
                <a:gd name="T20" fmla="*/ 2147483647 w 148"/>
                <a:gd name="T21" fmla="*/ 2147483647 h 89"/>
                <a:gd name="T22" fmla="*/ 2147483647 w 148"/>
                <a:gd name="T23" fmla="*/ 2147483647 h 89"/>
                <a:gd name="T24" fmla="*/ 2147483647 w 148"/>
                <a:gd name="T25" fmla="*/ 2147483647 h 89"/>
                <a:gd name="T26" fmla="*/ 2147483647 w 148"/>
                <a:gd name="T27" fmla="*/ 2147483647 h 89"/>
                <a:gd name="T28" fmla="*/ 2147483647 w 148"/>
                <a:gd name="T29" fmla="*/ 2147483647 h 89"/>
                <a:gd name="T30" fmla="*/ 2147483647 w 148"/>
                <a:gd name="T31" fmla="*/ 2147483647 h 89"/>
                <a:gd name="T32" fmla="*/ 2147483647 w 148"/>
                <a:gd name="T33" fmla="*/ 2147483647 h 89"/>
                <a:gd name="T34" fmla="*/ 2147483647 w 148"/>
                <a:gd name="T35" fmla="*/ 2147483647 h 89"/>
                <a:gd name="T36" fmla="*/ 2147483647 w 148"/>
                <a:gd name="T37" fmla="*/ 2147483647 h 89"/>
                <a:gd name="T38" fmla="*/ 2147483647 w 148"/>
                <a:gd name="T39" fmla="*/ 2147483647 h 89"/>
                <a:gd name="T40" fmla="*/ 2147483647 w 148"/>
                <a:gd name="T41" fmla="*/ 2147483647 h 89"/>
                <a:gd name="T42" fmla="*/ 2147483647 w 148"/>
                <a:gd name="T43" fmla="*/ 2147483647 h 89"/>
                <a:gd name="T44" fmla="*/ 2147483647 w 148"/>
                <a:gd name="T45" fmla="*/ 2147483647 h 89"/>
                <a:gd name="T46" fmla="*/ 2147483647 w 148"/>
                <a:gd name="T47" fmla="*/ 0 h 8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89"/>
                <a:gd name="T74" fmla="*/ 148 w 148"/>
                <a:gd name="T75" fmla="*/ 89 h 8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89">
                  <a:moveTo>
                    <a:pt x="87" y="0"/>
                  </a:moveTo>
                  <a:lnTo>
                    <a:pt x="87" y="9"/>
                  </a:lnTo>
                  <a:lnTo>
                    <a:pt x="53" y="9"/>
                  </a:lnTo>
                  <a:lnTo>
                    <a:pt x="18" y="45"/>
                  </a:lnTo>
                  <a:lnTo>
                    <a:pt x="44" y="36"/>
                  </a:lnTo>
                  <a:lnTo>
                    <a:pt x="9" y="63"/>
                  </a:lnTo>
                  <a:lnTo>
                    <a:pt x="0" y="80"/>
                  </a:lnTo>
                  <a:lnTo>
                    <a:pt x="0" y="89"/>
                  </a:lnTo>
                  <a:lnTo>
                    <a:pt x="9" y="89"/>
                  </a:lnTo>
                  <a:lnTo>
                    <a:pt x="18" y="80"/>
                  </a:lnTo>
                  <a:lnTo>
                    <a:pt x="44" y="54"/>
                  </a:lnTo>
                  <a:lnTo>
                    <a:pt x="53" y="36"/>
                  </a:lnTo>
                  <a:lnTo>
                    <a:pt x="79" y="18"/>
                  </a:lnTo>
                  <a:lnTo>
                    <a:pt x="87" y="18"/>
                  </a:lnTo>
                  <a:lnTo>
                    <a:pt x="87" y="45"/>
                  </a:lnTo>
                  <a:lnTo>
                    <a:pt x="79" y="54"/>
                  </a:lnTo>
                  <a:lnTo>
                    <a:pt x="87" y="54"/>
                  </a:lnTo>
                  <a:lnTo>
                    <a:pt x="87" y="63"/>
                  </a:lnTo>
                  <a:lnTo>
                    <a:pt x="96" y="63"/>
                  </a:lnTo>
                  <a:lnTo>
                    <a:pt x="122" y="18"/>
                  </a:lnTo>
                  <a:lnTo>
                    <a:pt x="140" y="45"/>
                  </a:lnTo>
                  <a:lnTo>
                    <a:pt x="148" y="36"/>
                  </a:lnTo>
                  <a:lnTo>
                    <a:pt x="140" y="9"/>
                  </a:lnTo>
                  <a:lnTo>
                    <a:pt x="87"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15" name="Freeform 39"/>
            <p:cNvSpPr>
              <a:spLocks/>
            </p:cNvSpPr>
            <p:nvPr/>
          </p:nvSpPr>
          <p:spPr bwMode="auto">
            <a:xfrm>
              <a:off x="2805112" y="2517774"/>
              <a:ext cx="239713" cy="133350"/>
            </a:xfrm>
            <a:custGeom>
              <a:avLst/>
              <a:gdLst>
                <a:gd name="T0" fmla="*/ 2147483647 w 148"/>
                <a:gd name="T1" fmla="*/ 0 h 89"/>
                <a:gd name="T2" fmla="*/ 2147483647 w 148"/>
                <a:gd name="T3" fmla="*/ 2147483647 h 89"/>
                <a:gd name="T4" fmla="*/ 2147483647 w 148"/>
                <a:gd name="T5" fmla="*/ 2147483647 h 89"/>
                <a:gd name="T6" fmla="*/ 2147483647 w 148"/>
                <a:gd name="T7" fmla="*/ 2147483647 h 89"/>
                <a:gd name="T8" fmla="*/ 2147483647 w 148"/>
                <a:gd name="T9" fmla="*/ 2147483647 h 89"/>
                <a:gd name="T10" fmla="*/ 2147483647 w 148"/>
                <a:gd name="T11" fmla="*/ 2147483647 h 89"/>
                <a:gd name="T12" fmla="*/ 0 w 148"/>
                <a:gd name="T13" fmla="*/ 2147483647 h 89"/>
                <a:gd name="T14" fmla="*/ 0 w 148"/>
                <a:gd name="T15" fmla="*/ 2147483647 h 89"/>
                <a:gd name="T16" fmla="*/ 2147483647 w 148"/>
                <a:gd name="T17" fmla="*/ 2147483647 h 89"/>
                <a:gd name="T18" fmla="*/ 2147483647 w 148"/>
                <a:gd name="T19" fmla="*/ 2147483647 h 89"/>
                <a:gd name="T20" fmla="*/ 2147483647 w 148"/>
                <a:gd name="T21" fmla="*/ 2147483647 h 89"/>
                <a:gd name="T22" fmla="*/ 2147483647 w 148"/>
                <a:gd name="T23" fmla="*/ 2147483647 h 89"/>
                <a:gd name="T24" fmla="*/ 2147483647 w 148"/>
                <a:gd name="T25" fmla="*/ 2147483647 h 89"/>
                <a:gd name="T26" fmla="*/ 2147483647 w 148"/>
                <a:gd name="T27" fmla="*/ 2147483647 h 89"/>
                <a:gd name="T28" fmla="*/ 2147483647 w 148"/>
                <a:gd name="T29" fmla="*/ 2147483647 h 89"/>
                <a:gd name="T30" fmla="*/ 2147483647 w 148"/>
                <a:gd name="T31" fmla="*/ 2147483647 h 89"/>
                <a:gd name="T32" fmla="*/ 2147483647 w 148"/>
                <a:gd name="T33" fmla="*/ 2147483647 h 89"/>
                <a:gd name="T34" fmla="*/ 2147483647 w 148"/>
                <a:gd name="T35" fmla="*/ 2147483647 h 89"/>
                <a:gd name="T36" fmla="*/ 2147483647 w 148"/>
                <a:gd name="T37" fmla="*/ 2147483647 h 89"/>
                <a:gd name="T38" fmla="*/ 2147483647 w 148"/>
                <a:gd name="T39" fmla="*/ 2147483647 h 89"/>
                <a:gd name="T40" fmla="*/ 2147483647 w 148"/>
                <a:gd name="T41" fmla="*/ 2147483647 h 89"/>
                <a:gd name="T42" fmla="*/ 2147483647 w 148"/>
                <a:gd name="T43" fmla="*/ 2147483647 h 89"/>
                <a:gd name="T44" fmla="*/ 2147483647 w 148"/>
                <a:gd name="T45" fmla="*/ 2147483647 h 89"/>
                <a:gd name="T46" fmla="*/ 2147483647 w 148"/>
                <a:gd name="T47" fmla="*/ 0 h 8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89"/>
                <a:gd name="T74" fmla="*/ 148 w 148"/>
                <a:gd name="T75" fmla="*/ 89 h 8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89">
                  <a:moveTo>
                    <a:pt x="87" y="0"/>
                  </a:moveTo>
                  <a:lnTo>
                    <a:pt x="87" y="9"/>
                  </a:lnTo>
                  <a:lnTo>
                    <a:pt x="53" y="9"/>
                  </a:lnTo>
                  <a:lnTo>
                    <a:pt x="18" y="45"/>
                  </a:lnTo>
                  <a:lnTo>
                    <a:pt x="44" y="36"/>
                  </a:lnTo>
                  <a:lnTo>
                    <a:pt x="9" y="63"/>
                  </a:lnTo>
                  <a:lnTo>
                    <a:pt x="0" y="80"/>
                  </a:lnTo>
                  <a:lnTo>
                    <a:pt x="0" y="89"/>
                  </a:lnTo>
                  <a:lnTo>
                    <a:pt x="9" y="89"/>
                  </a:lnTo>
                  <a:lnTo>
                    <a:pt x="18" y="80"/>
                  </a:lnTo>
                  <a:lnTo>
                    <a:pt x="44" y="54"/>
                  </a:lnTo>
                  <a:lnTo>
                    <a:pt x="53" y="36"/>
                  </a:lnTo>
                  <a:lnTo>
                    <a:pt x="79" y="18"/>
                  </a:lnTo>
                  <a:lnTo>
                    <a:pt x="87" y="18"/>
                  </a:lnTo>
                  <a:lnTo>
                    <a:pt x="87" y="45"/>
                  </a:lnTo>
                  <a:lnTo>
                    <a:pt x="79" y="54"/>
                  </a:lnTo>
                  <a:lnTo>
                    <a:pt x="87" y="54"/>
                  </a:lnTo>
                  <a:lnTo>
                    <a:pt x="87" y="63"/>
                  </a:lnTo>
                  <a:lnTo>
                    <a:pt x="96" y="63"/>
                  </a:lnTo>
                  <a:lnTo>
                    <a:pt x="122" y="18"/>
                  </a:lnTo>
                  <a:lnTo>
                    <a:pt x="140" y="45"/>
                  </a:lnTo>
                  <a:lnTo>
                    <a:pt x="148" y="36"/>
                  </a:lnTo>
                  <a:lnTo>
                    <a:pt x="140" y="9"/>
                  </a:lnTo>
                  <a:lnTo>
                    <a:pt x="87"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16" name="Freeform 40"/>
            <p:cNvSpPr>
              <a:spLocks/>
            </p:cNvSpPr>
            <p:nvPr/>
          </p:nvSpPr>
          <p:spPr bwMode="auto">
            <a:xfrm>
              <a:off x="2778125" y="2438399"/>
              <a:ext cx="182562" cy="79375"/>
            </a:xfrm>
            <a:custGeom>
              <a:avLst/>
              <a:gdLst>
                <a:gd name="T0" fmla="*/ 2147483647 w 113"/>
                <a:gd name="T1" fmla="*/ 2147483647 h 53"/>
                <a:gd name="T2" fmla="*/ 2147483647 w 113"/>
                <a:gd name="T3" fmla="*/ 2147483647 h 53"/>
                <a:gd name="T4" fmla="*/ 2147483647 w 113"/>
                <a:gd name="T5" fmla="*/ 2147483647 h 53"/>
                <a:gd name="T6" fmla="*/ 2147483647 w 113"/>
                <a:gd name="T7" fmla="*/ 2147483647 h 53"/>
                <a:gd name="T8" fmla="*/ 2147483647 w 113"/>
                <a:gd name="T9" fmla="*/ 0 h 53"/>
                <a:gd name="T10" fmla="*/ 2147483647 w 113"/>
                <a:gd name="T11" fmla="*/ 2147483647 h 53"/>
                <a:gd name="T12" fmla="*/ 2147483647 w 113"/>
                <a:gd name="T13" fmla="*/ 2147483647 h 53"/>
                <a:gd name="T14" fmla="*/ 2147483647 w 113"/>
                <a:gd name="T15" fmla="*/ 2147483647 h 53"/>
                <a:gd name="T16" fmla="*/ 0 w 113"/>
                <a:gd name="T17" fmla="*/ 2147483647 h 53"/>
                <a:gd name="T18" fmla="*/ 2147483647 w 113"/>
                <a:gd name="T19" fmla="*/ 2147483647 h 53"/>
                <a:gd name="T20" fmla="*/ 2147483647 w 113"/>
                <a:gd name="T21" fmla="*/ 2147483647 h 53"/>
                <a:gd name="T22" fmla="*/ 2147483647 w 113"/>
                <a:gd name="T23" fmla="*/ 2147483647 h 53"/>
                <a:gd name="T24" fmla="*/ 2147483647 w 113"/>
                <a:gd name="T25" fmla="*/ 2147483647 h 53"/>
                <a:gd name="T26" fmla="*/ 2147483647 w 113"/>
                <a:gd name="T27" fmla="*/ 2147483647 h 53"/>
                <a:gd name="T28" fmla="*/ 2147483647 w 113"/>
                <a:gd name="T29" fmla="*/ 2147483647 h 53"/>
                <a:gd name="T30" fmla="*/ 2147483647 w 113"/>
                <a:gd name="T31" fmla="*/ 2147483647 h 53"/>
                <a:gd name="T32" fmla="*/ 2147483647 w 113"/>
                <a:gd name="T33" fmla="*/ 2147483647 h 53"/>
                <a:gd name="T34" fmla="*/ 2147483647 w 113"/>
                <a:gd name="T35" fmla="*/ 2147483647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53"/>
                <a:gd name="T56" fmla="*/ 113 w 113"/>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53">
                  <a:moveTo>
                    <a:pt x="104" y="53"/>
                  </a:moveTo>
                  <a:lnTo>
                    <a:pt x="113" y="26"/>
                  </a:lnTo>
                  <a:lnTo>
                    <a:pt x="96" y="26"/>
                  </a:lnTo>
                  <a:lnTo>
                    <a:pt x="96" y="18"/>
                  </a:lnTo>
                  <a:lnTo>
                    <a:pt x="78" y="0"/>
                  </a:lnTo>
                  <a:lnTo>
                    <a:pt x="35" y="26"/>
                  </a:lnTo>
                  <a:lnTo>
                    <a:pt x="52" y="26"/>
                  </a:lnTo>
                  <a:lnTo>
                    <a:pt x="35" y="26"/>
                  </a:lnTo>
                  <a:lnTo>
                    <a:pt x="0" y="53"/>
                  </a:lnTo>
                  <a:lnTo>
                    <a:pt x="17" y="44"/>
                  </a:lnTo>
                  <a:lnTo>
                    <a:pt x="17" y="53"/>
                  </a:lnTo>
                  <a:lnTo>
                    <a:pt x="70" y="35"/>
                  </a:lnTo>
                  <a:lnTo>
                    <a:pt x="52" y="53"/>
                  </a:lnTo>
                  <a:lnTo>
                    <a:pt x="70" y="44"/>
                  </a:lnTo>
                  <a:lnTo>
                    <a:pt x="70" y="53"/>
                  </a:lnTo>
                  <a:lnTo>
                    <a:pt x="104" y="53"/>
                  </a:lnTo>
                  <a:lnTo>
                    <a:pt x="96" y="53"/>
                  </a:lnTo>
                  <a:lnTo>
                    <a:pt x="104" y="53"/>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17" name="Freeform 41"/>
            <p:cNvSpPr>
              <a:spLocks/>
            </p:cNvSpPr>
            <p:nvPr/>
          </p:nvSpPr>
          <p:spPr bwMode="auto">
            <a:xfrm>
              <a:off x="2778125" y="2438399"/>
              <a:ext cx="182562" cy="79375"/>
            </a:xfrm>
            <a:custGeom>
              <a:avLst/>
              <a:gdLst>
                <a:gd name="T0" fmla="*/ 2147483647 w 113"/>
                <a:gd name="T1" fmla="*/ 2147483647 h 53"/>
                <a:gd name="T2" fmla="*/ 2147483647 w 113"/>
                <a:gd name="T3" fmla="*/ 2147483647 h 53"/>
                <a:gd name="T4" fmla="*/ 2147483647 w 113"/>
                <a:gd name="T5" fmla="*/ 2147483647 h 53"/>
                <a:gd name="T6" fmla="*/ 2147483647 w 113"/>
                <a:gd name="T7" fmla="*/ 2147483647 h 53"/>
                <a:gd name="T8" fmla="*/ 2147483647 w 113"/>
                <a:gd name="T9" fmla="*/ 0 h 53"/>
                <a:gd name="T10" fmla="*/ 2147483647 w 113"/>
                <a:gd name="T11" fmla="*/ 2147483647 h 53"/>
                <a:gd name="T12" fmla="*/ 2147483647 w 113"/>
                <a:gd name="T13" fmla="*/ 2147483647 h 53"/>
                <a:gd name="T14" fmla="*/ 2147483647 w 113"/>
                <a:gd name="T15" fmla="*/ 2147483647 h 53"/>
                <a:gd name="T16" fmla="*/ 0 w 113"/>
                <a:gd name="T17" fmla="*/ 2147483647 h 53"/>
                <a:gd name="T18" fmla="*/ 2147483647 w 113"/>
                <a:gd name="T19" fmla="*/ 2147483647 h 53"/>
                <a:gd name="T20" fmla="*/ 2147483647 w 113"/>
                <a:gd name="T21" fmla="*/ 2147483647 h 53"/>
                <a:gd name="T22" fmla="*/ 2147483647 w 113"/>
                <a:gd name="T23" fmla="*/ 2147483647 h 53"/>
                <a:gd name="T24" fmla="*/ 2147483647 w 113"/>
                <a:gd name="T25" fmla="*/ 2147483647 h 53"/>
                <a:gd name="T26" fmla="*/ 2147483647 w 113"/>
                <a:gd name="T27" fmla="*/ 2147483647 h 53"/>
                <a:gd name="T28" fmla="*/ 2147483647 w 113"/>
                <a:gd name="T29" fmla="*/ 2147483647 h 53"/>
                <a:gd name="T30" fmla="*/ 2147483647 w 113"/>
                <a:gd name="T31" fmla="*/ 2147483647 h 53"/>
                <a:gd name="T32" fmla="*/ 2147483647 w 113"/>
                <a:gd name="T33" fmla="*/ 2147483647 h 53"/>
                <a:gd name="T34" fmla="*/ 2147483647 w 113"/>
                <a:gd name="T35" fmla="*/ 2147483647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53"/>
                <a:gd name="T56" fmla="*/ 113 w 113"/>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53">
                  <a:moveTo>
                    <a:pt x="104" y="53"/>
                  </a:moveTo>
                  <a:lnTo>
                    <a:pt x="113" y="26"/>
                  </a:lnTo>
                  <a:lnTo>
                    <a:pt x="96" y="26"/>
                  </a:lnTo>
                  <a:lnTo>
                    <a:pt x="96" y="18"/>
                  </a:lnTo>
                  <a:lnTo>
                    <a:pt x="78" y="0"/>
                  </a:lnTo>
                  <a:lnTo>
                    <a:pt x="35" y="26"/>
                  </a:lnTo>
                  <a:lnTo>
                    <a:pt x="52" y="26"/>
                  </a:lnTo>
                  <a:lnTo>
                    <a:pt x="35" y="26"/>
                  </a:lnTo>
                  <a:lnTo>
                    <a:pt x="0" y="53"/>
                  </a:lnTo>
                  <a:lnTo>
                    <a:pt x="17" y="44"/>
                  </a:lnTo>
                  <a:lnTo>
                    <a:pt x="17" y="53"/>
                  </a:lnTo>
                  <a:lnTo>
                    <a:pt x="70" y="35"/>
                  </a:lnTo>
                  <a:lnTo>
                    <a:pt x="52" y="53"/>
                  </a:lnTo>
                  <a:lnTo>
                    <a:pt x="70" y="44"/>
                  </a:lnTo>
                  <a:lnTo>
                    <a:pt x="70" y="53"/>
                  </a:lnTo>
                  <a:lnTo>
                    <a:pt x="104" y="53"/>
                  </a:lnTo>
                  <a:lnTo>
                    <a:pt x="96" y="53"/>
                  </a:lnTo>
                  <a:lnTo>
                    <a:pt x="104" y="53"/>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18" name="Freeform 42"/>
            <p:cNvSpPr>
              <a:spLocks/>
            </p:cNvSpPr>
            <p:nvPr/>
          </p:nvSpPr>
          <p:spPr bwMode="auto">
            <a:xfrm>
              <a:off x="2693987" y="2341562"/>
              <a:ext cx="26988" cy="82550"/>
            </a:xfrm>
            <a:custGeom>
              <a:avLst/>
              <a:gdLst>
                <a:gd name="T0" fmla="*/ 0 w 17"/>
                <a:gd name="T1" fmla="*/ 0 h 54"/>
                <a:gd name="T2" fmla="*/ 0 w 17"/>
                <a:gd name="T3" fmla="*/ 2147483647 h 54"/>
                <a:gd name="T4" fmla="*/ 2147483647 w 17"/>
                <a:gd name="T5" fmla="*/ 0 h 54"/>
                <a:gd name="T6" fmla="*/ 2147483647 w 17"/>
                <a:gd name="T7" fmla="*/ 2147483647 h 54"/>
                <a:gd name="T8" fmla="*/ 0 w 17"/>
                <a:gd name="T9" fmla="*/ 2147483647 h 54"/>
                <a:gd name="T10" fmla="*/ 2147483647 w 17"/>
                <a:gd name="T11" fmla="*/ 2147483647 h 54"/>
                <a:gd name="T12" fmla="*/ 0 w 17"/>
                <a:gd name="T13" fmla="*/ 2147483647 h 54"/>
                <a:gd name="T14" fmla="*/ 2147483647 w 17"/>
                <a:gd name="T15" fmla="*/ 2147483647 h 54"/>
                <a:gd name="T16" fmla="*/ 2147483647 w 17"/>
                <a:gd name="T17" fmla="*/ 2147483647 h 54"/>
                <a:gd name="T18" fmla="*/ 2147483647 w 17"/>
                <a:gd name="T19" fmla="*/ 2147483647 h 54"/>
                <a:gd name="T20" fmla="*/ 0 w 17"/>
                <a:gd name="T21" fmla="*/ 2147483647 h 54"/>
                <a:gd name="T22" fmla="*/ 2147483647 w 17"/>
                <a:gd name="T23" fmla="*/ 2147483647 h 54"/>
                <a:gd name="T24" fmla="*/ 2147483647 w 17"/>
                <a:gd name="T25" fmla="*/ 0 h 54"/>
                <a:gd name="T26" fmla="*/ 0 w 17"/>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4"/>
                <a:gd name="T44" fmla="*/ 17 w 17"/>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4">
                  <a:moveTo>
                    <a:pt x="0" y="0"/>
                  </a:moveTo>
                  <a:lnTo>
                    <a:pt x="0" y="9"/>
                  </a:lnTo>
                  <a:lnTo>
                    <a:pt x="8" y="0"/>
                  </a:lnTo>
                  <a:lnTo>
                    <a:pt x="8" y="9"/>
                  </a:lnTo>
                  <a:lnTo>
                    <a:pt x="0" y="18"/>
                  </a:lnTo>
                  <a:lnTo>
                    <a:pt x="8" y="27"/>
                  </a:lnTo>
                  <a:lnTo>
                    <a:pt x="0" y="54"/>
                  </a:lnTo>
                  <a:lnTo>
                    <a:pt x="8" y="54"/>
                  </a:lnTo>
                  <a:lnTo>
                    <a:pt x="8" y="27"/>
                  </a:lnTo>
                  <a:lnTo>
                    <a:pt x="17" y="27"/>
                  </a:lnTo>
                  <a:lnTo>
                    <a:pt x="0" y="27"/>
                  </a:lnTo>
                  <a:lnTo>
                    <a:pt x="17" y="9"/>
                  </a:lnTo>
                  <a:lnTo>
                    <a:pt x="8"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19" name="Freeform 43"/>
            <p:cNvSpPr>
              <a:spLocks/>
            </p:cNvSpPr>
            <p:nvPr/>
          </p:nvSpPr>
          <p:spPr bwMode="auto">
            <a:xfrm>
              <a:off x="2693987" y="2341562"/>
              <a:ext cx="26988" cy="82550"/>
            </a:xfrm>
            <a:custGeom>
              <a:avLst/>
              <a:gdLst>
                <a:gd name="T0" fmla="*/ 0 w 17"/>
                <a:gd name="T1" fmla="*/ 0 h 54"/>
                <a:gd name="T2" fmla="*/ 0 w 17"/>
                <a:gd name="T3" fmla="*/ 2147483647 h 54"/>
                <a:gd name="T4" fmla="*/ 2147483647 w 17"/>
                <a:gd name="T5" fmla="*/ 0 h 54"/>
                <a:gd name="T6" fmla="*/ 2147483647 w 17"/>
                <a:gd name="T7" fmla="*/ 2147483647 h 54"/>
                <a:gd name="T8" fmla="*/ 0 w 17"/>
                <a:gd name="T9" fmla="*/ 2147483647 h 54"/>
                <a:gd name="T10" fmla="*/ 2147483647 w 17"/>
                <a:gd name="T11" fmla="*/ 2147483647 h 54"/>
                <a:gd name="T12" fmla="*/ 0 w 17"/>
                <a:gd name="T13" fmla="*/ 2147483647 h 54"/>
                <a:gd name="T14" fmla="*/ 2147483647 w 17"/>
                <a:gd name="T15" fmla="*/ 2147483647 h 54"/>
                <a:gd name="T16" fmla="*/ 2147483647 w 17"/>
                <a:gd name="T17" fmla="*/ 2147483647 h 54"/>
                <a:gd name="T18" fmla="*/ 2147483647 w 17"/>
                <a:gd name="T19" fmla="*/ 2147483647 h 54"/>
                <a:gd name="T20" fmla="*/ 0 w 17"/>
                <a:gd name="T21" fmla="*/ 2147483647 h 54"/>
                <a:gd name="T22" fmla="*/ 2147483647 w 17"/>
                <a:gd name="T23" fmla="*/ 2147483647 h 54"/>
                <a:gd name="T24" fmla="*/ 2147483647 w 17"/>
                <a:gd name="T25" fmla="*/ 0 h 54"/>
                <a:gd name="T26" fmla="*/ 0 w 17"/>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4"/>
                <a:gd name="T44" fmla="*/ 17 w 17"/>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4">
                  <a:moveTo>
                    <a:pt x="0" y="0"/>
                  </a:moveTo>
                  <a:lnTo>
                    <a:pt x="0" y="9"/>
                  </a:lnTo>
                  <a:lnTo>
                    <a:pt x="8" y="0"/>
                  </a:lnTo>
                  <a:lnTo>
                    <a:pt x="8" y="9"/>
                  </a:lnTo>
                  <a:lnTo>
                    <a:pt x="0" y="18"/>
                  </a:lnTo>
                  <a:lnTo>
                    <a:pt x="8" y="27"/>
                  </a:lnTo>
                  <a:lnTo>
                    <a:pt x="0" y="54"/>
                  </a:lnTo>
                  <a:lnTo>
                    <a:pt x="8" y="54"/>
                  </a:lnTo>
                  <a:lnTo>
                    <a:pt x="8" y="27"/>
                  </a:lnTo>
                  <a:lnTo>
                    <a:pt x="17" y="27"/>
                  </a:lnTo>
                  <a:lnTo>
                    <a:pt x="0" y="27"/>
                  </a:lnTo>
                  <a:lnTo>
                    <a:pt x="17" y="9"/>
                  </a:lnTo>
                  <a:lnTo>
                    <a:pt x="8"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20" name="Freeform 44"/>
            <p:cNvSpPr>
              <a:spLocks/>
            </p:cNvSpPr>
            <p:nvPr/>
          </p:nvSpPr>
          <p:spPr bwMode="auto">
            <a:xfrm>
              <a:off x="6091237" y="2517774"/>
              <a:ext cx="69850" cy="80963"/>
            </a:xfrm>
            <a:custGeom>
              <a:avLst/>
              <a:gdLst>
                <a:gd name="T0" fmla="*/ 0 w 44"/>
                <a:gd name="T1" fmla="*/ 2147483647 h 54"/>
                <a:gd name="T2" fmla="*/ 2147483647 w 44"/>
                <a:gd name="T3" fmla="*/ 2147483647 h 54"/>
                <a:gd name="T4" fmla="*/ 2147483647 w 44"/>
                <a:gd name="T5" fmla="*/ 2147483647 h 54"/>
                <a:gd name="T6" fmla="*/ 2147483647 w 44"/>
                <a:gd name="T7" fmla="*/ 2147483647 h 54"/>
                <a:gd name="T8" fmla="*/ 2147483647 w 44"/>
                <a:gd name="T9" fmla="*/ 2147483647 h 54"/>
                <a:gd name="T10" fmla="*/ 2147483647 w 44"/>
                <a:gd name="T11" fmla="*/ 2147483647 h 54"/>
                <a:gd name="T12" fmla="*/ 2147483647 w 44"/>
                <a:gd name="T13" fmla="*/ 2147483647 h 54"/>
                <a:gd name="T14" fmla="*/ 2147483647 w 44"/>
                <a:gd name="T15" fmla="*/ 0 h 54"/>
                <a:gd name="T16" fmla="*/ 2147483647 w 44"/>
                <a:gd name="T17" fmla="*/ 0 h 54"/>
                <a:gd name="T18" fmla="*/ 2147483647 w 44"/>
                <a:gd name="T19" fmla="*/ 2147483647 h 54"/>
                <a:gd name="T20" fmla="*/ 0 w 44"/>
                <a:gd name="T21" fmla="*/ 2147483647 h 54"/>
                <a:gd name="T22" fmla="*/ 0 w 44"/>
                <a:gd name="T23" fmla="*/ 2147483647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54"/>
                <a:gd name="T38" fmla="*/ 44 w 44"/>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54">
                  <a:moveTo>
                    <a:pt x="0" y="45"/>
                  </a:moveTo>
                  <a:lnTo>
                    <a:pt x="9" y="54"/>
                  </a:lnTo>
                  <a:lnTo>
                    <a:pt x="27" y="54"/>
                  </a:lnTo>
                  <a:lnTo>
                    <a:pt x="35" y="45"/>
                  </a:lnTo>
                  <a:lnTo>
                    <a:pt x="35" y="36"/>
                  </a:lnTo>
                  <a:lnTo>
                    <a:pt x="44" y="36"/>
                  </a:lnTo>
                  <a:lnTo>
                    <a:pt x="27" y="9"/>
                  </a:lnTo>
                  <a:lnTo>
                    <a:pt x="35" y="0"/>
                  </a:lnTo>
                  <a:lnTo>
                    <a:pt x="18" y="0"/>
                  </a:lnTo>
                  <a:lnTo>
                    <a:pt x="9" y="9"/>
                  </a:lnTo>
                  <a:lnTo>
                    <a:pt x="0" y="9"/>
                  </a:lnTo>
                  <a:lnTo>
                    <a:pt x="0" y="4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21" name="Freeform 45"/>
            <p:cNvSpPr>
              <a:spLocks/>
            </p:cNvSpPr>
            <p:nvPr/>
          </p:nvSpPr>
          <p:spPr bwMode="auto">
            <a:xfrm>
              <a:off x="6091237" y="2517774"/>
              <a:ext cx="69850" cy="80963"/>
            </a:xfrm>
            <a:custGeom>
              <a:avLst/>
              <a:gdLst>
                <a:gd name="T0" fmla="*/ 0 w 44"/>
                <a:gd name="T1" fmla="*/ 2147483647 h 54"/>
                <a:gd name="T2" fmla="*/ 2147483647 w 44"/>
                <a:gd name="T3" fmla="*/ 2147483647 h 54"/>
                <a:gd name="T4" fmla="*/ 2147483647 w 44"/>
                <a:gd name="T5" fmla="*/ 2147483647 h 54"/>
                <a:gd name="T6" fmla="*/ 2147483647 w 44"/>
                <a:gd name="T7" fmla="*/ 2147483647 h 54"/>
                <a:gd name="T8" fmla="*/ 2147483647 w 44"/>
                <a:gd name="T9" fmla="*/ 2147483647 h 54"/>
                <a:gd name="T10" fmla="*/ 2147483647 w 44"/>
                <a:gd name="T11" fmla="*/ 2147483647 h 54"/>
                <a:gd name="T12" fmla="*/ 2147483647 w 44"/>
                <a:gd name="T13" fmla="*/ 2147483647 h 54"/>
                <a:gd name="T14" fmla="*/ 2147483647 w 44"/>
                <a:gd name="T15" fmla="*/ 0 h 54"/>
                <a:gd name="T16" fmla="*/ 2147483647 w 44"/>
                <a:gd name="T17" fmla="*/ 0 h 54"/>
                <a:gd name="T18" fmla="*/ 2147483647 w 44"/>
                <a:gd name="T19" fmla="*/ 2147483647 h 54"/>
                <a:gd name="T20" fmla="*/ 0 w 44"/>
                <a:gd name="T21" fmla="*/ 2147483647 h 54"/>
                <a:gd name="T22" fmla="*/ 0 w 44"/>
                <a:gd name="T23" fmla="*/ 2147483647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54"/>
                <a:gd name="T38" fmla="*/ 44 w 44"/>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54">
                  <a:moveTo>
                    <a:pt x="0" y="45"/>
                  </a:moveTo>
                  <a:lnTo>
                    <a:pt x="9" y="54"/>
                  </a:lnTo>
                  <a:lnTo>
                    <a:pt x="27" y="54"/>
                  </a:lnTo>
                  <a:lnTo>
                    <a:pt x="35" y="45"/>
                  </a:lnTo>
                  <a:lnTo>
                    <a:pt x="35" y="36"/>
                  </a:lnTo>
                  <a:lnTo>
                    <a:pt x="44" y="36"/>
                  </a:lnTo>
                  <a:lnTo>
                    <a:pt x="27" y="9"/>
                  </a:lnTo>
                  <a:lnTo>
                    <a:pt x="35" y="0"/>
                  </a:lnTo>
                  <a:lnTo>
                    <a:pt x="18" y="0"/>
                  </a:lnTo>
                  <a:lnTo>
                    <a:pt x="9" y="9"/>
                  </a:lnTo>
                  <a:lnTo>
                    <a:pt x="0" y="9"/>
                  </a:lnTo>
                  <a:lnTo>
                    <a:pt x="0" y="4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22" name="Freeform 46"/>
            <p:cNvSpPr>
              <a:spLocks/>
            </p:cNvSpPr>
            <p:nvPr/>
          </p:nvSpPr>
          <p:spPr bwMode="auto">
            <a:xfrm>
              <a:off x="6386512" y="2517774"/>
              <a:ext cx="125413" cy="53975"/>
            </a:xfrm>
            <a:custGeom>
              <a:avLst/>
              <a:gdLst>
                <a:gd name="T0" fmla="*/ 0 w 79"/>
                <a:gd name="T1" fmla="*/ 2147483647 h 36"/>
                <a:gd name="T2" fmla="*/ 2147483647 w 79"/>
                <a:gd name="T3" fmla="*/ 2147483647 h 36"/>
                <a:gd name="T4" fmla="*/ 2147483647 w 79"/>
                <a:gd name="T5" fmla="*/ 2147483647 h 36"/>
                <a:gd name="T6" fmla="*/ 2147483647 w 79"/>
                <a:gd name="T7" fmla="*/ 2147483647 h 36"/>
                <a:gd name="T8" fmla="*/ 2147483647 w 79"/>
                <a:gd name="T9" fmla="*/ 2147483647 h 36"/>
                <a:gd name="T10" fmla="*/ 2147483647 w 79"/>
                <a:gd name="T11" fmla="*/ 0 h 36"/>
                <a:gd name="T12" fmla="*/ 2147483647 w 79"/>
                <a:gd name="T13" fmla="*/ 0 h 36"/>
                <a:gd name="T14" fmla="*/ 0 w 79"/>
                <a:gd name="T15" fmla="*/ 2147483647 h 36"/>
                <a:gd name="T16" fmla="*/ 0 w 79"/>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36"/>
                <a:gd name="T29" fmla="*/ 79 w 79"/>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36">
                  <a:moveTo>
                    <a:pt x="0" y="18"/>
                  </a:moveTo>
                  <a:lnTo>
                    <a:pt x="9" y="36"/>
                  </a:lnTo>
                  <a:lnTo>
                    <a:pt x="9" y="18"/>
                  </a:lnTo>
                  <a:lnTo>
                    <a:pt x="18" y="9"/>
                  </a:lnTo>
                  <a:lnTo>
                    <a:pt x="70" y="9"/>
                  </a:lnTo>
                  <a:lnTo>
                    <a:pt x="79" y="0"/>
                  </a:lnTo>
                  <a:lnTo>
                    <a:pt x="9" y="0"/>
                  </a:lnTo>
                  <a:lnTo>
                    <a:pt x="0" y="9"/>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23" name="Freeform 47"/>
            <p:cNvSpPr>
              <a:spLocks/>
            </p:cNvSpPr>
            <p:nvPr/>
          </p:nvSpPr>
          <p:spPr bwMode="auto">
            <a:xfrm>
              <a:off x="6386512" y="2517774"/>
              <a:ext cx="125413" cy="53975"/>
            </a:xfrm>
            <a:custGeom>
              <a:avLst/>
              <a:gdLst>
                <a:gd name="T0" fmla="*/ 0 w 79"/>
                <a:gd name="T1" fmla="*/ 2147483647 h 36"/>
                <a:gd name="T2" fmla="*/ 2147483647 w 79"/>
                <a:gd name="T3" fmla="*/ 2147483647 h 36"/>
                <a:gd name="T4" fmla="*/ 2147483647 w 79"/>
                <a:gd name="T5" fmla="*/ 2147483647 h 36"/>
                <a:gd name="T6" fmla="*/ 2147483647 w 79"/>
                <a:gd name="T7" fmla="*/ 2147483647 h 36"/>
                <a:gd name="T8" fmla="*/ 2147483647 w 79"/>
                <a:gd name="T9" fmla="*/ 2147483647 h 36"/>
                <a:gd name="T10" fmla="*/ 2147483647 w 79"/>
                <a:gd name="T11" fmla="*/ 0 h 36"/>
                <a:gd name="T12" fmla="*/ 2147483647 w 79"/>
                <a:gd name="T13" fmla="*/ 0 h 36"/>
                <a:gd name="T14" fmla="*/ 0 w 79"/>
                <a:gd name="T15" fmla="*/ 2147483647 h 36"/>
                <a:gd name="T16" fmla="*/ 0 w 79"/>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36"/>
                <a:gd name="T29" fmla="*/ 79 w 79"/>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36">
                  <a:moveTo>
                    <a:pt x="0" y="18"/>
                  </a:moveTo>
                  <a:lnTo>
                    <a:pt x="9" y="36"/>
                  </a:lnTo>
                  <a:lnTo>
                    <a:pt x="9" y="18"/>
                  </a:lnTo>
                  <a:lnTo>
                    <a:pt x="18" y="9"/>
                  </a:lnTo>
                  <a:lnTo>
                    <a:pt x="70" y="9"/>
                  </a:lnTo>
                  <a:lnTo>
                    <a:pt x="79" y="0"/>
                  </a:lnTo>
                  <a:lnTo>
                    <a:pt x="9" y="0"/>
                  </a:lnTo>
                  <a:lnTo>
                    <a:pt x="0" y="9"/>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24" name="Freeform 48"/>
            <p:cNvSpPr>
              <a:spLocks/>
            </p:cNvSpPr>
            <p:nvPr/>
          </p:nvSpPr>
          <p:spPr bwMode="auto">
            <a:xfrm>
              <a:off x="7005637" y="2276474"/>
              <a:ext cx="69850" cy="106363"/>
            </a:xfrm>
            <a:custGeom>
              <a:avLst/>
              <a:gdLst>
                <a:gd name="T0" fmla="*/ 0 w 43"/>
                <a:gd name="T1" fmla="*/ 2147483647 h 71"/>
                <a:gd name="T2" fmla="*/ 2147483647 w 43"/>
                <a:gd name="T3" fmla="*/ 2147483647 h 71"/>
                <a:gd name="T4" fmla="*/ 2147483647 w 43"/>
                <a:gd name="T5" fmla="*/ 2147483647 h 71"/>
                <a:gd name="T6" fmla="*/ 2147483647 w 43"/>
                <a:gd name="T7" fmla="*/ 2147483647 h 71"/>
                <a:gd name="T8" fmla="*/ 2147483647 w 43"/>
                <a:gd name="T9" fmla="*/ 2147483647 h 71"/>
                <a:gd name="T10" fmla="*/ 2147483647 w 43"/>
                <a:gd name="T11" fmla="*/ 2147483647 h 71"/>
                <a:gd name="T12" fmla="*/ 2147483647 w 43"/>
                <a:gd name="T13" fmla="*/ 0 h 71"/>
                <a:gd name="T14" fmla="*/ 2147483647 w 43"/>
                <a:gd name="T15" fmla="*/ 0 h 71"/>
                <a:gd name="T16" fmla="*/ 2147483647 w 43"/>
                <a:gd name="T17" fmla="*/ 2147483647 h 71"/>
                <a:gd name="T18" fmla="*/ 2147483647 w 43"/>
                <a:gd name="T19" fmla="*/ 2147483647 h 71"/>
                <a:gd name="T20" fmla="*/ 0 w 43"/>
                <a:gd name="T21" fmla="*/ 2147483647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71"/>
                <a:gd name="T35" fmla="*/ 43 w 43"/>
                <a:gd name="T36" fmla="*/ 71 h 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71">
                  <a:moveTo>
                    <a:pt x="0" y="71"/>
                  </a:moveTo>
                  <a:lnTo>
                    <a:pt x="8" y="71"/>
                  </a:lnTo>
                  <a:lnTo>
                    <a:pt x="26" y="71"/>
                  </a:lnTo>
                  <a:lnTo>
                    <a:pt x="26" y="62"/>
                  </a:lnTo>
                  <a:lnTo>
                    <a:pt x="43" y="53"/>
                  </a:lnTo>
                  <a:lnTo>
                    <a:pt x="43" y="27"/>
                  </a:lnTo>
                  <a:lnTo>
                    <a:pt x="34" y="0"/>
                  </a:lnTo>
                  <a:lnTo>
                    <a:pt x="26" y="0"/>
                  </a:lnTo>
                  <a:lnTo>
                    <a:pt x="34" y="27"/>
                  </a:lnTo>
                  <a:lnTo>
                    <a:pt x="17" y="62"/>
                  </a:lnTo>
                  <a:lnTo>
                    <a:pt x="0" y="71"/>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25" name="Freeform 49"/>
            <p:cNvSpPr>
              <a:spLocks/>
            </p:cNvSpPr>
            <p:nvPr/>
          </p:nvSpPr>
          <p:spPr bwMode="auto">
            <a:xfrm>
              <a:off x="7005637" y="2276474"/>
              <a:ext cx="69850" cy="106363"/>
            </a:xfrm>
            <a:custGeom>
              <a:avLst/>
              <a:gdLst>
                <a:gd name="T0" fmla="*/ 0 w 43"/>
                <a:gd name="T1" fmla="*/ 2147483647 h 71"/>
                <a:gd name="T2" fmla="*/ 2147483647 w 43"/>
                <a:gd name="T3" fmla="*/ 2147483647 h 71"/>
                <a:gd name="T4" fmla="*/ 2147483647 w 43"/>
                <a:gd name="T5" fmla="*/ 2147483647 h 71"/>
                <a:gd name="T6" fmla="*/ 2147483647 w 43"/>
                <a:gd name="T7" fmla="*/ 2147483647 h 71"/>
                <a:gd name="T8" fmla="*/ 2147483647 w 43"/>
                <a:gd name="T9" fmla="*/ 2147483647 h 71"/>
                <a:gd name="T10" fmla="*/ 2147483647 w 43"/>
                <a:gd name="T11" fmla="*/ 2147483647 h 71"/>
                <a:gd name="T12" fmla="*/ 2147483647 w 43"/>
                <a:gd name="T13" fmla="*/ 0 h 71"/>
                <a:gd name="T14" fmla="*/ 2147483647 w 43"/>
                <a:gd name="T15" fmla="*/ 0 h 71"/>
                <a:gd name="T16" fmla="*/ 2147483647 w 43"/>
                <a:gd name="T17" fmla="*/ 2147483647 h 71"/>
                <a:gd name="T18" fmla="*/ 2147483647 w 43"/>
                <a:gd name="T19" fmla="*/ 2147483647 h 71"/>
                <a:gd name="T20" fmla="*/ 0 w 43"/>
                <a:gd name="T21" fmla="*/ 2147483647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71"/>
                <a:gd name="T35" fmla="*/ 43 w 43"/>
                <a:gd name="T36" fmla="*/ 71 h 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71">
                  <a:moveTo>
                    <a:pt x="0" y="71"/>
                  </a:moveTo>
                  <a:lnTo>
                    <a:pt x="8" y="71"/>
                  </a:lnTo>
                  <a:lnTo>
                    <a:pt x="26" y="71"/>
                  </a:lnTo>
                  <a:lnTo>
                    <a:pt x="26" y="62"/>
                  </a:lnTo>
                  <a:lnTo>
                    <a:pt x="43" y="53"/>
                  </a:lnTo>
                  <a:lnTo>
                    <a:pt x="43" y="27"/>
                  </a:lnTo>
                  <a:lnTo>
                    <a:pt x="34" y="0"/>
                  </a:lnTo>
                  <a:lnTo>
                    <a:pt x="26" y="0"/>
                  </a:lnTo>
                  <a:lnTo>
                    <a:pt x="34" y="27"/>
                  </a:lnTo>
                  <a:lnTo>
                    <a:pt x="17" y="62"/>
                  </a:lnTo>
                  <a:lnTo>
                    <a:pt x="0" y="71"/>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26" name="Freeform 50"/>
            <p:cNvSpPr>
              <a:spLocks/>
            </p:cNvSpPr>
            <p:nvPr/>
          </p:nvSpPr>
          <p:spPr bwMode="auto">
            <a:xfrm>
              <a:off x="5165725" y="2438399"/>
              <a:ext cx="123825" cy="52388"/>
            </a:xfrm>
            <a:custGeom>
              <a:avLst/>
              <a:gdLst>
                <a:gd name="T0" fmla="*/ 0 w 78"/>
                <a:gd name="T1" fmla="*/ 2147483647 h 35"/>
                <a:gd name="T2" fmla="*/ 2147483647 w 78"/>
                <a:gd name="T3" fmla="*/ 2147483647 h 35"/>
                <a:gd name="T4" fmla="*/ 2147483647 w 78"/>
                <a:gd name="T5" fmla="*/ 2147483647 h 35"/>
                <a:gd name="T6" fmla="*/ 2147483647 w 78"/>
                <a:gd name="T7" fmla="*/ 2147483647 h 35"/>
                <a:gd name="T8" fmla="*/ 2147483647 w 78"/>
                <a:gd name="T9" fmla="*/ 2147483647 h 35"/>
                <a:gd name="T10" fmla="*/ 2147483647 w 78"/>
                <a:gd name="T11" fmla="*/ 0 h 35"/>
                <a:gd name="T12" fmla="*/ 2147483647 w 78"/>
                <a:gd name="T13" fmla="*/ 0 h 35"/>
                <a:gd name="T14" fmla="*/ 2147483647 w 78"/>
                <a:gd name="T15" fmla="*/ 0 h 35"/>
                <a:gd name="T16" fmla="*/ 2147483647 w 78"/>
                <a:gd name="T17" fmla="*/ 0 h 35"/>
                <a:gd name="T18" fmla="*/ 0 w 78"/>
                <a:gd name="T19" fmla="*/ 2147483647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35"/>
                <a:gd name="T32" fmla="*/ 78 w 78"/>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35">
                  <a:moveTo>
                    <a:pt x="0" y="18"/>
                  </a:moveTo>
                  <a:lnTo>
                    <a:pt x="8" y="26"/>
                  </a:lnTo>
                  <a:lnTo>
                    <a:pt x="26" y="35"/>
                  </a:lnTo>
                  <a:lnTo>
                    <a:pt x="61" y="18"/>
                  </a:lnTo>
                  <a:lnTo>
                    <a:pt x="78" y="18"/>
                  </a:lnTo>
                  <a:lnTo>
                    <a:pt x="78" y="0"/>
                  </a:lnTo>
                  <a:lnTo>
                    <a:pt x="69" y="0"/>
                  </a:lnTo>
                  <a:lnTo>
                    <a:pt x="52" y="0"/>
                  </a:lnTo>
                  <a:lnTo>
                    <a:pt x="26" y="0"/>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27" name="Group 51"/>
            <p:cNvGrpSpPr>
              <a:grpSpLocks/>
            </p:cNvGrpSpPr>
            <p:nvPr/>
          </p:nvGrpSpPr>
          <p:grpSpPr bwMode="auto">
            <a:xfrm>
              <a:off x="5165725" y="2438399"/>
              <a:ext cx="123825" cy="52388"/>
              <a:chOff x="2866" y="1527"/>
              <a:chExt cx="78" cy="35"/>
            </a:xfrm>
          </p:grpSpPr>
          <p:sp>
            <p:nvSpPr>
              <p:cNvPr id="55191" name="Freeform 52"/>
              <p:cNvSpPr>
                <a:spLocks/>
              </p:cNvSpPr>
              <p:nvPr/>
            </p:nvSpPr>
            <p:spPr bwMode="auto">
              <a:xfrm>
                <a:off x="2866" y="1527"/>
                <a:ext cx="78" cy="35"/>
              </a:xfrm>
              <a:custGeom>
                <a:avLst/>
                <a:gdLst>
                  <a:gd name="T0" fmla="*/ 0 w 78"/>
                  <a:gd name="T1" fmla="*/ 18 h 35"/>
                  <a:gd name="T2" fmla="*/ 8 w 78"/>
                  <a:gd name="T3" fmla="*/ 26 h 35"/>
                  <a:gd name="T4" fmla="*/ 26 w 78"/>
                  <a:gd name="T5" fmla="*/ 35 h 35"/>
                  <a:gd name="T6" fmla="*/ 61 w 78"/>
                  <a:gd name="T7" fmla="*/ 18 h 35"/>
                  <a:gd name="T8" fmla="*/ 78 w 78"/>
                  <a:gd name="T9" fmla="*/ 18 h 35"/>
                  <a:gd name="T10" fmla="*/ 78 w 78"/>
                  <a:gd name="T11" fmla="*/ 0 h 35"/>
                  <a:gd name="T12" fmla="*/ 69 w 78"/>
                  <a:gd name="T13" fmla="*/ 0 h 35"/>
                  <a:gd name="T14" fmla="*/ 52 w 78"/>
                  <a:gd name="T15" fmla="*/ 0 h 35"/>
                  <a:gd name="T16" fmla="*/ 26 w 78"/>
                  <a:gd name="T17" fmla="*/ 0 h 35"/>
                  <a:gd name="T18" fmla="*/ 0 w 78"/>
                  <a:gd name="T19" fmla="*/ 18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35"/>
                  <a:gd name="T32" fmla="*/ 78 w 78"/>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35">
                    <a:moveTo>
                      <a:pt x="0" y="18"/>
                    </a:moveTo>
                    <a:lnTo>
                      <a:pt x="8" y="26"/>
                    </a:lnTo>
                    <a:lnTo>
                      <a:pt x="26" y="35"/>
                    </a:lnTo>
                    <a:lnTo>
                      <a:pt x="61" y="18"/>
                    </a:lnTo>
                    <a:lnTo>
                      <a:pt x="78" y="18"/>
                    </a:lnTo>
                    <a:lnTo>
                      <a:pt x="78" y="0"/>
                    </a:lnTo>
                    <a:lnTo>
                      <a:pt x="69" y="0"/>
                    </a:lnTo>
                    <a:lnTo>
                      <a:pt x="52" y="0"/>
                    </a:lnTo>
                    <a:lnTo>
                      <a:pt x="26" y="0"/>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92" name="Freeform 53"/>
              <p:cNvSpPr>
                <a:spLocks/>
              </p:cNvSpPr>
              <p:nvPr/>
            </p:nvSpPr>
            <p:spPr bwMode="auto">
              <a:xfrm>
                <a:off x="2866" y="1527"/>
                <a:ext cx="78" cy="35"/>
              </a:xfrm>
              <a:custGeom>
                <a:avLst/>
                <a:gdLst>
                  <a:gd name="T0" fmla="*/ 0 w 78"/>
                  <a:gd name="T1" fmla="*/ 18 h 35"/>
                  <a:gd name="T2" fmla="*/ 8 w 78"/>
                  <a:gd name="T3" fmla="*/ 26 h 35"/>
                  <a:gd name="T4" fmla="*/ 26 w 78"/>
                  <a:gd name="T5" fmla="*/ 35 h 35"/>
                  <a:gd name="T6" fmla="*/ 61 w 78"/>
                  <a:gd name="T7" fmla="*/ 18 h 35"/>
                  <a:gd name="T8" fmla="*/ 78 w 78"/>
                  <a:gd name="T9" fmla="*/ 18 h 35"/>
                  <a:gd name="T10" fmla="*/ 78 w 78"/>
                  <a:gd name="T11" fmla="*/ 0 h 35"/>
                  <a:gd name="T12" fmla="*/ 69 w 78"/>
                  <a:gd name="T13" fmla="*/ 0 h 35"/>
                  <a:gd name="T14" fmla="*/ 52 w 78"/>
                  <a:gd name="T15" fmla="*/ 0 h 35"/>
                  <a:gd name="T16" fmla="*/ 26 w 78"/>
                  <a:gd name="T17" fmla="*/ 0 h 35"/>
                  <a:gd name="T18" fmla="*/ 0 w 78"/>
                  <a:gd name="T19" fmla="*/ 18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35"/>
                  <a:gd name="T32" fmla="*/ 78 w 78"/>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35">
                    <a:moveTo>
                      <a:pt x="0" y="18"/>
                    </a:moveTo>
                    <a:lnTo>
                      <a:pt x="8" y="26"/>
                    </a:lnTo>
                    <a:lnTo>
                      <a:pt x="26" y="35"/>
                    </a:lnTo>
                    <a:lnTo>
                      <a:pt x="61" y="18"/>
                    </a:lnTo>
                    <a:lnTo>
                      <a:pt x="78" y="18"/>
                    </a:lnTo>
                    <a:lnTo>
                      <a:pt x="78" y="0"/>
                    </a:lnTo>
                    <a:lnTo>
                      <a:pt x="69" y="0"/>
                    </a:lnTo>
                    <a:lnTo>
                      <a:pt x="52" y="0"/>
                    </a:lnTo>
                    <a:lnTo>
                      <a:pt x="26" y="0"/>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28" name="Freeform 54"/>
            <p:cNvSpPr>
              <a:spLocks/>
            </p:cNvSpPr>
            <p:nvPr/>
          </p:nvSpPr>
          <p:spPr bwMode="auto">
            <a:xfrm>
              <a:off x="5289550" y="2355849"/>
              <a:ext cx="354012" cy="230188"/>
            </a:xfrm>
            <a:custGeom>
              <a:avLst/>
              <a:gdLst>
                <a:gd name="T0" fmla="*/ 2147483647 w 218"/>
                <a:gd name="T1" fmla="*/ 2147483647 h 152"/>
                <a:gd name="T2" fmla="*/ 2147483647 w 218"/>
                <a:gd name="T3" fmla="*/ 2147483647 h 152"/>
                <a:gd name="T4" fmla="*/ 2147483647 w 218"/>
                <a:gd name="T5" fmla="*/ 2147483647 h 152"/>
                <a:gd name="T6" fmla="*/ 2147483647 w 218"/>
                <a:gd name="T7" fmla="*/ 2147483647 h 152"/>
                <a:gd name="T8" fmla="*/ 2147483647 w 218"/>
                <a:gd name="T9" fmla="*/ 2147483647 h 152"/>
                <a:gd name="T10" fmla="*/ 2147483647 w 218"/>
                <a:gd name="T11" fmla="*/ 2147483647 h 152"/>
                <a:gd name="T12" fmla="*/ 2147483647 w 218"/>
                <a:gd name="T13" fmla="*/ 2147483647 h 152"/>
                <a:gd name="T14" fmla="*/ 2147483647 w 218"/>
                <a:gd name="T15" fmla="*/ 2147483647 h 152"/>
                <a:gd name="T16" fmla="*/ 2147483647 w 218"/>
                <a:gd name="T17" fmla="*/ 2147483647 h 152"/>
                <a:gd name="T18" fmla="*/ 2147483647 w 218"/>
                <a:gd name="T19" fmla="*/ 2147483647 h 152"/>
                <a:gd name="T20" fmla="*/ 2147483647 w 218"/>
                <a:gd name="T21" fmla="*/ 2147483647 h 152"/>
                <a:gd name="T22" fmla="*/ 2147483647 w 218"/>
                <a:gd name="T23" fmla="*/ 2147483647 h 152"/>
                <a:gd name="T24" fmla="*/ 2147483647 w 218"/>
                <a:gd name="T25" fmla="*/ 2147483647 h 152"/>
                <a:gd name="T26" fmla="*/ 2147483647 w 218"/>
                <a:gd name="T27" fmla="*/ 2147483647 h 152"/>
                <a:gd name="T28" fmla="*/ 2147483647 w 218"/>
                <a:gd name="T29" fmla="*/ 2147483647 h 152"/>
                <a:gd name="T30" fmla="*/ 2147483647 w 218"/>
                <a:gd name="T31" fmla="*/ 2147483647 h 152"/>
                <a:gd name="T32" fmla="*/ 2147483647 w 218"/>
                <a:gd name="T33" fmla="*/ 2147483647 h 152"/>
                <a:gd name="T34" fmla="*/ 2147483647 w 218"/>
                <a:gd name="T35" fmla="*/ 2147483647 h 152"/>
                <a:gd name="T36" fmla="*/ 2147483647 w 218"/>
                <a:gd name="T37" fmla="*/ 2147483647 h 152"/>
                <a:gd name="T38" fmla="*/ 2147483647 w 218"/>
                <a:gd name="T39" fmla="*/ 2147483647 h 152"/>
                <a:gd name="T40" fmla="*/ 2147483647 w 218"/>
                <a:gd name="T41" fmla="*/ 2147483647 h 152"/>
                <a:gd name="T42" fmla="*/ 2147483647 w 218"/>
                <a:gd name="T43" fmla="*/ 2147483647 h 152"/>
                <a:gd name="T44" fmla="*/ 2147483647 w 218"/>
                <a:gd name="T45" fmla="*/ 2147483647 h 152"/>
                <a:gd name="T46" fmla="*/ 2147483647 w 218"/>
                <a:gd name="T47" fmla="*/ 2147483647 h 152"/>
                <a:gd name="T48" fmla="*/ 2147483647 w 218"/>
                <a:gd name="T49" fmla="*/ 2147483647 h 152"/>
                <a:gd name="T50" fmla="*/ 2147483647 w 218"/>
                <a:gd name="T51" fmla="*/ 2147483647 h 152"/>
                <a:gd name="T52" fmla="*/ 2147483647 w 218"/>
                <a:gd name="T53" fmla="*/ 2147483647 h 152"/>
                <a:gd name="T54" fmla="*/ 2147483647 w 218"/>
                <a:gd name="T55" fmla="*/ 0 h 152"/>
                <a:gd name="T56" fmla="*/ 2147483647 w 218"/>
                <a:gd name="T57" fmla="*/ 2147483647 h 152"/>
                <a:gd name="T58" fmla="*/ 2147483647 w 218"/>
                <a:gd name="T59" fmla="*/ 2147483647 h 152"/>
                <a:gd name="T60" fmla="*/ 2147483647 w 218"/>
                <a:gd name="T61" fmla="*/ 2147483647 h 152"/>
                <a:gd name="T62" fmla="*/ 2147483647 w 218"/>
                <a:gd name="T63" fmla="*/ 2147483647 h 152"/>
                <a:gd name="T64" fmla="*/ 2147483647 w 218"/>
                <a:gd name="T65" fmla="*/ 2147483647 h 152"/>
                <a:gd name="T66" fmla="*/ 2147483647 w 218"/>
                <a:gd name="T67" fmla="*/ 2147483647 h 152"/>
                <a:gd name="T68" fmla="*/ 2147483647 w 218"/>
                <a:gd name="T69" fmla="*/ 2147483647 h 152"/>
                <a:gd name="T70" fmla="*/ 2147483647 w 218"/>
                <a:gd name="T71" fmla="*/ 2147483647 h 152"/>
                <a:gd name="T72" fmla="*/ 0 w 218"/>
                <a:gd name="T73" fmla="*/ 2147483647 h 152"/>
                <a:gd name="T74" fmla="*/ 0 w 218"/>
                <a:gd name="T75" fmla="*/ 2147483647 h 152"/>
                <a:gd name="T76" fmla="*/ 0 w 218"/>
                <a:gd name="T77" fmla="*/ 2147483647 h 152"/>
                <a:gd name="T78" fmla="*/ 2147483647 w 218"/>
                <a:gd name="T79" fmla="*/ 2147483647 h 152"/>
                <a:gd name="T80" fmla="*/ 2147483647 w 218"/>
                <a:gd name="T81" fmla="*/ 2147483647 h 152"/>
                <a:gd name="T82" fmla="*/ 2147483647 w 218"/>
                <a:gd name="T83" fmla="*/ 2147483647 h 152"/>
                <a:gd name="T84" fmla="*/ 2147483647 w 218"/>
                <a:gd name="T85" fmla="*/ 2147483647 h 152"/>
                <a:gd name="T86" fmla="*/ 2147483647 w 218"/>
                <a:gd name="T87" fmla="*/ 2147483647 h 152"/>
                <a:gd name="T88" fmla="*/ 2147483647 w 218"/>
                <a:gd name="T89" fmla="*/ 2147483647 h 152"/>
                <a:gd name="T90" fmla="*/ 2147483647 w 218"/>
                <a:gd name="T91" fmla="*/ 2147483647 h 152"/>
                <a:gd name="T92" fmla="*/ 2147483647 w 218"/>
                <a:gd name="T93" fmla="*/ 2147483647 h 152"/>
                <a:gd name="T94" fmla="*/ 2147483647 w 218"/>
                <a:gd name="T95" fmla="*/ 2147483647 h 152"/>
                <a:gd name="T96" fmla="*/ 2147483647 w 218"/>
                <a:gd name="T97" fmla="*/ 2147483647 h 1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8"/>
                <a:gd name="T148" fmla="*/ 0 h 152"/>
                <a:gd name="T149" fmla="*/ 218 w 218"/>
                <a:gd name="T150" fmla="*/ 152 h 1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8" h="152">
                  <a:moveTo>
                    <a:pt x="87" y="125"/>
                  </a:moveTo>
                  <a:lnTo>
                    <a:pt x="105" y="125"/>
                  </a:lnTo>
                  <a:lnTo>
                    <a:pt x="105" y="116"/>
                  </a:lnTo>
                  <a:lnTo>
                    <a:pt x="105" y="107"/>
                  </a:lnTo>
                  <a:lnTo>
                    <a:pt x="122" y="107"/>
                  </a:lnTo>
                  <a:lnTo>
                    <a:pt x="157" y="116"/>
                  </a:lnTo>
                  <a:lnTo>
                    <a:pt x="131" y="125"/>
                  </a:lnTo>
                  <a:lnTo>
                    <a:pt x="157" y="143"/>
                  </a:lnTo>
                  <a:lnTo>
                    <a:pt x="157" y="152"/>
                  </a:lnTo>
                  <a:lnTo>
                    <a:pt x="183" y="143"/>
                  </a:lnTo>
                  <a:lnTo>
                    <a:pt x="183" y="125"/>
                  </a:lnTo>
                  <a:lnTo>
                    <a:pt x="157" y="116"/>
                  </a:lnTo>
                  <a:lnTo>
                    <a:pt x="192" y="98"/>
                  </a:lnTo>
                  <a:lnTo>
                    <a:pt x="200" y="98"/>
                  </a:lnTo>
                  <a:lnTo>
                    <a:pt x="200" y="89"/>
                  </a:lnTo>
                  <a:lnTo>
                    <a:pt x="209" y="80"/>
                  </a:lnTo>
                  <a:lnTo>
                    <a:pt x="218" y="89"/>
                  </a:lnTo>
                  <a:lnTo>
                    <a:pt x="218" y="72"/>
                  </a:lnTo>
                  <a:lnTo>
                    <a:pt x="218" y="54"/>
                  </a:lnTo>
                  <a:lnTo>
                    <a:pt x="192" y="54"/>
                  </a:lnTo>
                  <a:lnTo>
                    <a:pt x="183" y="45"/>
                  </a:lnTo>
                  <a:lnTo>
                    <a:pt x="157" y="45"/>
                  </a:lnTo>
                  <a:lnTo>
                    <a:pt x="157" y="18"/>
                  </a:lnTo>
                  <a:lnTo>
                    <a:pt x="139" y="18"/>
                  </a:lnTo>
                  <a:lnTo>
                    <a:pt x="139" y="9"/>
                  </a:lnTo>
                  <a:lnTo>
                    <a:pt x="131" y="0"/>
                  </a:lnTo>
                  <a:lnTo>
                    <a:pt x="105" y="9"/>
                  </a:lnTo>
                  <a:lnTo>
                    <a:pt x="105" y="18"/>
                  </a:lnTo>
                  <a:lnTo>
                    <a:pt x="87" y="18"/>
                  </a:lnTo>
                  <a:lnTo>
                    <a:pt x="70" y="18"/>
                  </a:lnTo>
                  <a:lnTo>
                    <a:pt x="35" y="9"/>
                  </a:lnTo>
                  <a:lnTo>
                    <a:pt x="17" y="18"/>
                  </a:lnTo>
                  <a:lnTo>
                    <a:pt x="26" y="45"/>
                  </a:lnTo>
                  <a:lnTo>
                    <a:pt x="0" y="54"/>
                  </a:lnTo>
                  <a:lnTo>
                    <a:pt x="0" y="72"/>
                  </a:lnTo>
                  <a:lnTo>
                    <a:pt x="0" y="80"/>
                  </a:lnTo>
                  <a:lnTo>
                    <a:pt x="9" y="80"/>
                  </a:lnTo>
                  <a:lnTo>
                    <a:pt x="35" y="89"/>
                  </a:lnTo>
                  <a:lnTo>
                    <a:pt x="52" y="80"/>
                  </a:lnTo>
                  <a:lnTo>
                    <a:pt x="70" y="72"/>
                  </a:lnTo>
                  <a:lnTo>
                    <a:pt x="87" y="80"/>
                  </a:lnTo>
                  <a:lnTo>
                    <a:pt x="96" y="89"/>
                  </a:lnTo>
                  <a:lnTo>
                    <a:pt x="105" y="98"/>
                  </a:lnTo>
                  <a:lnTo>
                    <a:pt x="105" y="107"/>
                  </a:lnTo>
                  <a:lnTo>
                    <a:pt x="96" y="107"/>
                  </a:lnTo>
                  <a:lnTo>
                    <a:pt x="87" y="12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29" name="Freeform 55"/>
            <p:cNvSpPr>
              <a:spLocks/>
            </p:cNvSpPr>
            <p:nvPr/>
          </p:nvSpPr>
          <p:spPr bwMode="auto">
            <a:xfrm>
              <a:off x="5289550" y="2355849"/>
              <a:ext cx="354012" cy="230188"/>
            </a:xfrm>
            <a:custGeom>
              <a:avLst/>
              <a:gdLst>
                <a:gd name="T0" fmla="*/ 2147483647 w 218"/>
                <a:gd name="T1" fmla="*/ 2147483647 h 152"/>
                <a:gd name="T2" fmla="*/ 2147483647 w 218"/>
                <a:gd name="T3" fmla="*/ 2147483647 h 152"/>
                <a:gd name="T4" fmla="*/ 2147483647 w 218"/>
                <a:gd name="T5" fmla="*/ 2147483647 h 152"/>
                <a:gd name="T6" fmla="*/ 2147483647 w 218"/>
                <a:gd name="T7" fmla="*/ 2147483647 h 152"/>
                <a:gd name="T8" fmla="*/ 2147483647 w 218"/>
                <a:gd name="T9" fmla="*/ 2147483647 h 152"/>
                <a:gd name="T10" fmla="*/ 2147483647 w 218"/>
                <a:gd name="T11" fmla="*/ 2147483647 h 152"/>
                <a:gd name="T12" fmla="*/ 2147483647 w 218"/>
                <a:gd name="T13" fmla="*/ 2147483647 h 152"/>
                <a:gd name="T14" fmla="*/ 2147483647 w 218"/>
                <a:gd name="T15" fmla="*/ 2147483647 h 152"/>
                <a:gd name="T16" fmla="*/ 2147483647 w 218"/>
                <a:gd name="T17" fmla="*/ 2147483647 h 152"/>
                <a:gd name="T18" fmla="*/ 2147483647 w 218"/>
                <a:gd name="T19" fmla="*/ 2147483647 h 152"/>
                <a:gd name="T20" fmla="*/ 2147483647 w 218"/>
                <a:gd name="T21" fmla="*/ 2147483647 h 152"/>
                <a:gd name="T22" fmla="*/ 2147483647 w 218"/>
                <a:gd name="T23" fmla="*/ 2147483647 h 152"/>
                <a:gd name="T24" fmla="*/ 2147483647 w 218"/>
                <a:gd name="T25" fmla="*/ 2147483647 h 152"/>
                <a:gd name="T26" fmla="*/ 2147483647 w 218"/>
                <a:gd name="T27" fmla="*/ 2147483647 h 152"/>
                <a:gd name="T28" fmla="*/ 2147483647 w 218"/>
                <a:gd name="T29" fmla="*/ 2147483647 h 152"/>
                <a:gd name="T30" fmla="*/ 2147483647 w 218"/>
                <a:gd name="T31" fmla="*/ 2147483647 h 152"/>
                <a:gd name="T32" fmla="*/ 2147483647 w 218"/>
                <a:gd name="T33" fmla="*/ 2147483647 h 152"/>
                <a:gd name="T34" fmla="*/ 2147483647 w 218"/>
                <a:gd name="T35" fmla="*/ 2147483647 h 152"/>
                <a:gd name="T36" fmla="*/ 2147483647 w 218"/>
                <a:gd name="T37" fmla="*/ 2147483647 h 152"/>
                <a:gd name="T38" fmla="*/ 2147483647 w 218"/>
                <a:gd name="T39" fmla="*/ 2147483647 h 152"/>
                <a:gd name="T40" fmla="*/ 2147483647 w 218"/>
                <a:gd name="T41" fmla="*/ 2147483647 h 152"/>
                <a:gd name="T42" fmla="*/ 2147483647 w 218"/>
                <a:gd name="T43" fmla="*/ 2147483647 h 152"/>
                <a:gd name="T44" fmla="*/ 2147483647 w 218"/>
                <a:gd name="T45" fmla="*/ 2147483647 h 152"/>
                <a:gd name="T46" fmla="*/ 2147483647 w 218"/>
                <a:gd name="T47" fmla="*/ 2147483647 h 152"/>
                <a:gd name="T48" fmla="*/ 2147483647 w 218"/>
                <a:gd name="T49" fmla="*/ 2147483647 h 152"/>
                <a:gd name="T50" fmla="*/ 2147483647 w 218"/>
                <a:gd name="T51" fmla="*/ 2147483647 h 152"/>
                <a:gd name="T52" fmla="*/ 2147483647 w 218"/>
                <a:gd name="T53" fmla="*/ 2147483647 h 152"/>
                <a:gd name="T54" fmla="*/ 2147483647 w 218"/>
                <a:gd name="T55" fmla="*/ 0 h 152"/>
                <a:gd name="T56" fmla="*/ 2147483647 w 218"/>
                <a:gd name="T57" fmla="*/ 2147483647 h 152"/>
                <a:gd name="T58" fmla="*/ 2147483647 w 218"/>
                <a:gd name="T59" fmla="*/ 2147483647 h 152"/>
                <a:gd name="T60" fmla="*/ 2147483647 w 218"/>
                <a:gd name="T61" fmla="*/ 2147483647 h 152"/>
                <a:gd name="T62" fmla="*/ 2147483647 w 218"/>
                <a:gd name="T63" fmla="*/ 2147483647 h 152"/>
                <a:gd name="T64" fmla="*/ 2147483647 w 218"/>
                <a:gd name="T65" fmla="*/ 2147483647 h 152"/>
                <a:gd name="T66" fmla="*/ 2147483647 w 218"/>
                <a:gd name="T67" fmla="*/ 2147483647 h 152"/>
                <a:gd name="T68" fmla="*/ 2147483647 w 218"/>
                <a:gd name="T69" fmla="*/ 2147483647 h 152"/>
                <a:gd name="T70" fmla="*/ 2147483647 w 218"/>
                <a:gd name="T71" fmla="*/ 2147483647 h 152"/>
                <a:gd name="T72" fmla="*/ 0 w 218"/>
                <a:gd name="T73" fmla="*/ 2147483647 h 152"/>
                <a:gd name="T74" fmla="*/ 0 w 218"/>
                <a:gd name="T75" fmla="*/ 2147483647 h 152"/>
                <a:gd name="T76" fmla="*/ 0 w 218"/>
                <a:gd name="T77" fmla="*/ 2147483647 h 152"/>
                <a:gd name="T78" fmla="*/ 2147483647 w 218"/>
                <a:gd name="T79" fmla="*/ 2147483647 h 152"/>
                <a:gd name="T80" fmla="*/ 2147483647 w 218"/>
                <a:gd name="T81" fmla="*/ 2147483647 h 152"/>
                <a:gd name="T82" fmla="*/ 2147483647 w 218"/>
                <a:gd name="T83" fmla="*/ 2147483647 h 152"/>
                <a:gd name="T84" fmla="*/ 2147483647 w 218"/>
                <a:gd name="T85" fmla="*/ 2147483647 h 152"/>
                <a:gd name="T86" fmla="*/ 2147483647 w 218"/>
                <a:gd name="T87" fmla="*/ 2147483647 h 152"/>
                <a:gd name="T88" fmla="*/ 2147483647 w 218"/>
                <a:gd name="T89" fmla="*/ 2147483647 h 152"/>
                <a:gd name="T90" fmla="*/ 2147483647 w 218"/>
                <a:gd name="T91" fmla="*/ 2147483647 h 152"/>
                <a:gd name="T92" fmla="*/ 2147483647 w 218"/>
                <a:gd name="T93" fmla="*/ 2147483647 h 152"/>
                <a:gd name="T94" fmla="*/ 2147483647 w 218"/>
                <a:gd name="T95" fmla="*/ 2147483647 h 152"/>
                <a:gd name="T96" fmla="*/ 2147483647 w 218"/>
                <a:gd name="T97" fmla="*/ 2147483647 h 1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8"/>
                <a:gd name="T148" fmla="*/ 0 h 152"/>
                <a:gd name="T149" fmla="*/ 218 w 218"/>
                <a:gd name="T150" fmla="*/ 152 h 1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8" h="152">
                  <a:moveTo>
                    <a:pt x="87" y="125"/>
                  </a:moveTo>
                  <a:lnTo>
                    <a:pt x="105" y="125"/>
                  </a:lnTo>
                  <a:lnTo>
                    <a:pt x="105" y="116"/>
                  </a:lnTo>
                  <a:lnTo>
                    <a:pt x="105" y="107"/>
                  </a:lnTo>
                  <a:lnTo>
                    <a:pt x="122" y="107"/>
                  </a:lnTo>
                  <a:lnTo>
                    <a:pt x="157" y="116"/>
                  </a:lnTo>
                  <a:lnTo>
                    <a:pt x="131" y="125"/>
                  </a:lnTo>
                  <a:lnTo>
                    <a:pt x="157" y="143"/>
                  </a:lnTo>
                  <a:lnTo>
                    <a:pt x="157" y="152"/>
                  </a:lnTo>
                  <a:lnTo>
                    <a:pt x="183" y="143"/>
                  </a:lnTo>
                  <a:lnTo>
                    <a:pt x="183" y="125"/>
                  </a:lnTo>
                  <a:lnTo>
                    <a:pt x="157" y="116"/>
                  </a:lnTo>
                  <a:lnTo>
                    <a:pt x="192" y="98"/>
                  </a:lnTo>
                  <a:lnTo>
                    <a:pt x="200" y="98"/>
                  </a:lnTo>
                  <a:lnTo>
                    <a:pt x="200" y="89"/>
                  </a:lnTo>
                  <a:lnTo>
                    <a:pt x="209" y="80"/>
                  </a:lnTo>
                  <a:lnTo>
                    <a:pt x="218" y="89"/>
                  </a:lnTo>
                  <a:lnTo>
                    <a:pt x="218" y="72"/>
                  </a:lnTo>
                  <a:lnTo>
                    <a:pt x="218" y="54"/>
                  </a:lnTo>
                  <a:lnTo>
                    <a:pt x="192" y="54"/>
                  </a:lnTo>
                  <a:lnTo>
                    <a:pt x="183" y="45"/>
                  </a:lnTo>
                  <a:lnTo>
                    <a:pt x="157" y="45"/>
                  </a:lnTo>
                  <a:lnTo>
                    <a:pt x="157" y="18"/>
                  </a:lnTo>
                  <a:lnTo>
                    <a:pt x="139" y="18"/>
                  </a:lnTo>
                  <a:lnTo>
                    <a:pt x="139" y="9"/>
                  </a:lnTo>
                  <a:lnTo>
                    <a:pt x="131" y="0"/>
                  </a:lnTo>
                  <a:lnTo>
                    <a:pt x="105" y="9"/>
                  </a:lnTo>
                  <a:lnTo>
                    <a:pt x="105" y="18"/>
                  </a:lnTo>
                  <a:lnTo>
                    <a:pt x="87" y="18"/>
                  </a:lnTo>
                  <a:lnTo>
                    <a:pt x="70" y="18"/>
                  </a:lnTo>
                  <a:lnTo>
                    <a:pt x="35" y="9"/>
                  </a:lnTo>
                  <a:lnTo>
                    <a:pt x="17" y="18"/>
                  </a:lnTo>
                  <a:lnTo>
                    <a:pt x="26" y="45"/>
                  </a:lnTo>
                  <a:lnTo>
                    <a:pt x="0" y="54"/>
                  </a:lnTo>
                  <a:lnTo>
                    <a:pt x="0" y="72"/>
                  </a:lnTo>
                  <a:lnTo>
                    <a:pt x="0" y="80"/>
                  </a:lnTo>
                  <a:lnTo>
                    <a:pt x="9" y="80"/>
                  </a:lnTo>
                  <a:lnTo>
                    <a:pt x="35" y="89"/>
                  </a:lnTo>
                  <a:lnTo>
                    <a:pt x="52" y="80"/>
                  </a:lnTo>
                  <a:lnTo>
                    <a:pt x="70" y="72"/>
                  </a:lnTo>
                  <a:lnTo>
                    <a:pt x="87" y="80"/>
                  </a:lnTo>
                  <a:lnTo>
                    <a:pt x="96" y="89"/>
                  </a:lnTo>
                  <a:lnTo>
                    <a:pt x="105" y="98"/>
                  </a:lnTo>
                  <a:lnTo>
                    <a:pt x="105" y="107"/>
                  </a:lnTo>
                  <a:lnTo>
                    <a:pt x="96" y="107"/>
                  </a:lnTo>
                  <a:lnTo>
                    <a:pt x="87" y="12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30" name="Freeform 56"/>
            <p:cNvSpPr>
              <a:spLocks/>
            </p:cNvSpPr>
            <p:nvPr/>
          </p:nvSpPr>
          <p:spPr bwMode="auto">
            <a:xfrm>
              <a:off x="5305425" y="2249487"/>
              <a:ext cx="155575" cy="133350"/>
            </a:xfrm>
            <a:custGeom>
              <a:avLst/>
              <a:gdLst>
                <a:gd name="T0" fmla="*/ 2147483647 w 96"/>
                <a:gd name="T1" fmla="*/ 2147483647 h 89"/>
                <a:gd name="T2" fmla="*/ 0 w 96"/>
                <a:gd name="T3" fmla="*/ 2147483647 h 89"/>
                <a:gd name="T4" fmla="*/ 2147483647 w 96"/>
                <a:gd name="T5" fmla="*/ 2147483647 h 89"/>
                <a:gd name="T6" fmla="*/ 2147483647 w 96"/>
                <a:gd name="T7" fmla="*/ 2147483647 h 89"/>
                <a:gd name="T8" fmla="*/ 2147483647 w 96"/>
                <a:gd name="T9" fmla="*/ 2147483647 h 89"/>
                <a:gd name="T10" fmla="*/ 2147483647 w 96"/>
                <a:gd name="T11" fmla="*/ 2147483647 h 89"/>
                <a:gd name="T12" fmla="*/ 2147483647 w 96"/>
                <a:gd name="T13" fmla="*/ 2147483647 h 89"/>
                <a:gd name="T14" fmla="*/ 2147483647 w 96"/>
                <a:gd name="T15" fmla="*/ 2147483647 h 89"/>
                <a:gd name="T16" fmla="*/ 2147483647 w 96"/>
                <a:gd name="T17" fmla="*/ 2147483647 h 89"/>
                <a:gd name="T18" fmla="*/ 2147483647 w 96"/>
                <a:gd name="T19" fmla="*/ 2147483647 h 89"/>
                <a:gd name="T20" fmla="*/ 2147483647 w 96"/>
                <a:gd name="T21" fmla="*/ 2147483647 h 89"/>
                <a:gd name="T22" fmla="*/ 2147483647 w 96"/>
                <a:gd name="T23" fmla="*/ 2147483647 h 89"/>
                <a:gd name="T24" fmla="*/ 2147483647 w 96"/>
                <a:gd name="T25" fmla="*/ 2147483647 h 89"/>
                <a:gd name="T26" fmla="*/ 2147483647 w 96"/>
                <a:gd name="T27" fmla="*/ 2147483647 h 89"/>
                <a:gd name="T28" fmla="*/ 2147483647 w 96"/>
                <a:gd name="T29" fmla="*/ 2147483647 h 89"/>
                <a:gd name="T30" fmla="*/ 2147483647 w 96"/>
                <a:gd name="T31" fmla="*/ 0 h 89"/>
                <a:gd name="T32" fmla="*/ 2147483647 w 96"/>
                <a:gd name="T33" fmla="*/ 2147483647 h 89"/>
                <a:gd name="T34" fmla="*/ 2147483647 w 96"/>
                <a:gd name="T35" fmla="*/ 2147483647 h 89"/>
                <a:gd name="T36" fmla="*/ 2147483647 w 96"/>
                <a:gd name="T37" fmla="*/ 2147483647 h 89"/>
                <a:gd name="T38" fmla="*/ 2147483647 w 96"/>
                <a:gd name="T39" fmla="*/ 2147483647 h 89"/>
                <a:gd name="T40" fmla="*/ 0 w 96"/>
                <a:gd name="T41" fmla="*/ 2147483647 h 89"/>
                <a:gd name="T42" fmla="*/ 2147483647 w 96"/>
                <a:gd name="T43" fmla="*/ 2147483647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89"/>
                <a:gd name="T68" fmla="*/ 96 w 96"/>
                <a:gd name="T69" fmla="*/ 89 h 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89">
                  <a:moveTo>
                    <a:pt x="8" y="62"/>
                  </a:moveTo>
                  <a:lnTo>
                    <a:pt x="0" y="80"/>
                  </a:lnTo>
                  <a:lnTo>
                    <a:pt x="8" y="89"/>
                  </a:lnTo>
                  <a:lnTo>
                    <a:pt x="26" y="80"/>
                  </a:lnTo>
                  <a:lnTo>
                    <a:pt x="52" y="89"/>
                  </a:lnTo>
                  <a:lnTo>
                    <a:pt x="69" y="89"/>
                  </a:lnTo>
                  <a:lnTo>
                    <a:pt x="78" y="89"/>
                  </a:lnTo>
                  <a:lnTo>
                    <a:pt x="78" y="80"/>
                  </a:lnTo>
                  <a:lnTo>
                    <a:pt x="87" y="80"/>
                  </a:lnTo>
                  <a:lnTo>
                    <a:pt x="78" y="62"/>
                  </a:lnTo>
                  <a:lnTo>
                    <a:pt x="96" y="62"/>
                  </a:lnTo>
                  <a:lnTo>
                    <a:pt x="96" y="53"/>
                  </a:lnTo>
                  <a:lnTo>
                    <a:pt x="87" y="53"/>
                  </a:lnTo>
                  <a:lnTo>
                    <a:pt x="78" y="36"/>
                  </a:lnTo>
                  <a:lnTo>
                    <a:pt x="78" y="18"/>
                  </a:lnTo>
                  <a:lnTo>
                    <a:pt x="52" y="0"/>
                  </a:lnTo>
                  <a:lnTo>
                    <a:pt x="35" y="18"/>
                  </a:lnTo>
                  <a:lnTo>
                    <a:pt x="35" y="27"/>
                  </a:lnTo>
                  <a:lnTo>
                    <a:pt x="17" y="36"/>
                  </a:lnTo>
                  <a:lnTo>
                    <a:pt x="26" y="45"/>
                  </a:lnTo>
                  <a:lnTo>
                    <a:pt x="0" y="45"/>
                  </a:lnTo>
                  <a:lnTo>
                    <a:pt x="8" y="6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31" name="Freeform 57"/>
            <p:cNvSpPr>
              <a:spLocks/>
            </p:cNvSpPr>
            <p:nvPr/>
          </p:nvSpPr>
          <p:spPr bwMode="auto">
            <a:xfrm>
              <a:off x="5305425" y="2249487"/>
              <a:ext cx="155575" cy="133350"/>
            </a:xfrm>
            <a:custGeom>
              <a:avLst/>
              <a:gdLst>
                <a:gd name="T0" fmla="*/ 2147483647 w 96"/>
                <a:gd name="T1" fmla="*/ 2147483647 h 89"/>
                <a:gd name="T2" fmla="*/ 0 w 96"/>
                <a:gd name="T3" fmla="*/ 2147483647 h 89"/>
                <a:gd name="T4" fmla="*/ 2147483647 w 96"/>
                <a:gd name="T5" fmla="*/ 2147483647 h 89"/>
                <a:gd name="T6" fmla="*/ 2147483647 w 96"/>
                <a:gd name="T7" fmla="*/ 2147483647 h 89"/>
                <a:gd name="T8" fmla="*/ 2147483647 w 96"/>
                <a:gd name="T9" fmla="*/ 2147483647 h 89"/>
                <a:gd name="T10" fmla="*/ 2147483647 w 96"/>
                <a:gd name="T11" fmla="*/ 2147483647 h 89"/>
                <a:gd name="T12" fmla="*/ 2147483647 w 96"/>
                <a:gd name="T13" fmla="*/ 2147483647 h 89"/>
                <a:gd name="T14" fmla="*/ 2147483647 w 96"/>
                <a:gd name="T15" fmla="*/ 2147483647 h 89"/>
                <a:gd name="T16" fmla="*/ 2147483647 w 96"/>
                <a:gd name="T17" fmla="*/ 2147483647 h 89"/>
                <a:gd name="T18" fmla="*/ 2147483647 w 96"/>
                <a:gd name="T19" fmla="*/ 2147483647 h 89"/>
                <a:gd name="T20" fmla="*/ 2147483647 w 96"/>
                <a:gd name="T21" fmla="*/ 2147483647 h 89"/>
                <a:gd name="T22" fmla="*/ 2147483647 w 96"/>
                <a:gd name="T23" fmla="*/ 2147483647 h 89"/>
                <a:gd name="T24" fmla="*/ 2147483647 w 96"/>
                <a:gd name="T25" fmla="*/ 2147483647 h 89"/>
                <a:gd name="T26" fmla="*/ 2147483647 w 96"/>
                <a:gd name="T27" fmla="*/ 2147483647 h 89"/>
                <a:gd name="T28" fmla="*/ 2147483647 w 96"/>
                <a:gd name="T29" fmla="*/ 2147483647 h 89"/>
                <a:gd name="T30" fmla="*/ 2147483647 w 96"/>
                <a:gd name="T31" fmla="*/ 0 h 89"/>
                <a:gd name="T32" fmla="*/ 2147483647 w 96"/>
                <a:gd name="T33" fmla="*/ 2147483647 h 89"/>
                <a:gd name="T34" fmla="*/ 2147483647 w 96"/>
                <a:gd name="T35" fmla="*/ 2147483647 h 89"/>
                <a:gd name="T36" fmla="*/ 2147483647 w 96"/>
                <a:gd name="T37" fmla="*/ 2147483647 h 89"/>
                <a:gd name="T38" fmla="*/ 2147483647 w 96"/>
                <a:gd name="T39" fmla="*/ 2147483647 h 89"/>
                <a:gd name="T40" fmla="*/ 0 w 96"/>
                <a:gd name="T41" fmla="*/ 2147483647 h 89"/>
                <a:gd name="T42" fmla="*/ 2147483647 w 96"/>
                <a:gd name="T43" fmla="*/ 2147483647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89"/>
                <a:gd name="T68" fmla="*/ 96 w 96"/>
                <a:gd name="T69" fmla="*/ 89 h 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89">
                  <a:moveTo>
                    <a:pt x="8" y="62"/>
                  </a:moveTo>
                  <a:lnTo>
                    <a:pt x="0" y="80"/>
                  </a:lnTo>
                  <a:lnTo>
                    <a:pt x="8" y="89"/>
                  </a:lnTo>
                  <a:lnTo>
                    <a:pt x="26" y="80"/>
                  </a:lnTo>
                  <a:lnTo>
                    <a:pt x="52" y="89"/>
                  </a:lnTo>
                  <a:lnTo>
                    <a:pt x="69" y="89"/>
                  </a:lnTo>
                  <a:lnTo>
                    <a:pt x="78" y="89"/>
                  </a:lnTo>
                  <a:lnTo>
                    <a:pt x="78" y="80"/>
                  </a:lnTo>
                  <a:lnTo>
                    <a:pt x="87" y="80"/>
                  </a:lnTo>
                  <a:lnTo>
                    <a:pt x="78" y="62"/>
                  </a:lnTo>
                  <a:lnTo>
                    <a:pt x="96" y="62"/>
                  </a:lnTo>
                  <a:lnTo>
                    <a:pt x="96" y="53"/>
                  </a:lnTo>
                  <a:lnTo>
                    <a:pt x="87" y="53"/>
                  </a:lnTo>
                  <a:lnTo>
                    <a:pt x="78" y="36"/>
                  </a:lnTo>
                  <a:lnTo>
                    <a:pt x="78" y="18"/>
                  </a:lnTo>
                  <a:lnTo>
                    <a:pt x="52" y="0"/>
                  </a:lnTo>
                  <a:lnTo>
                    <a:pt x="35" y="18"/>
                  </a:lnTo>
                  <a:lnTo>
                    <a:pt x="35" y="27"/>
                  </a:lnTo>
                  <a:lnTo>
                    <a:pt x="17" y="36"/>
                  </a:lnTo>
                  <a:lnTo>
                    <a:pt x="26" y="45"/>
                  </a:lnTo>
                  <a:lnTo>
                    <a:pt x="0" y="45"/>
                  </a:lnTo>
                  <a:lnTo>
                    <a:pt x="8" y="62"/>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32" name="Freeform 58"/>
            <p:cNvSpPr>
              <a:spLocks/>
            </p:cNvSpPr>
            <p:nvPr/>
          </p:nvSpPr>
          <p:spPr bwMode="auto">
            <a:xfrm>
              <a:off x="5305425" y="2170112"/>
              <a:ext cx="84137" cy="52387"/>
            </a:xfrm>
            <a:custGeom>
              <a:avLst/>
              <a:gdLst>
                <a:gd name="T0" fmla="*/ 2147483647 w 52"/>
                <a:gd name="T1" fmla="*/ 2147483647 h 35"/>
                <a:gd name="T2" fmla="*/ 0 w 52"/>
                <a:gd name="T3" fmla="*/ 2147483647 h 35"/>
                <a:gd name="T4" fmla="*/ 0 w 52"/>
                <a:gd name="T5" fmla="*/ 2147483647 h 35"/>
                <a:gd name="T6" fmla="*/ 2147483647 w 52"/>
                <a:gd name="T7" fmla="*/ 0 h 35"/>
                <a:gd name="T8" fmla="*/ 2147483647 w 52"/>
                <a:gd name="T9" fmla="*/ 2147483647 h 35"/>
                <a:gd name="T10" fmla="*/ 2147483647 w 52"/>
                <a:gd name="T11" fmla="*/ 2147483647 h 35"/>
                <a:gd name="T12" fmla="*/ 2147483647 w 52"/>
                <a:gd name="T13" fmla="*/ 2147483647 h 35"/>
                <a:gd name="T14" fmla="*/ 2147483647 w 52"/>
                <a:gd name="T15" fmla="*/ 2147483647 h 35"/>
                <a:gd name="T16" fmla="*/ 2147483647 w 52"/>
                <a:gd name="T17" fmla="*/ 2147483647 h 35"/>
                <a:gd name="T18" fmla="*/ 2147483647 w 52"/>
                <a:gd name="T19" fmla="*/ 2147483647 h 35"/>
                <a:gd name="T20" fmla="*/ 2147483647 w 52"/>
                <a:gd name="T21" fmla="*/ 2147483647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5"/>
                <a:gd name="T35" fmla="*/ 52 w 52"/>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5">
                  <a:moveTo>
                    <a:pt x="8" y="26"/>
                  </a:moveTo>
                  <a:lnTo>
                    <a:pt x="0" y="26"/>
                  </a:lnTo>
                  <a:lnTo>
                    <a:pt x="0" y="8"/>
                  </a:lnTo>
                  <a:lnTo>
                    <a:pt x="26" y="0"/>
                  </a:lnTo>
                  <a:lnTo>
                    <a:pt x="52" y="8"/>
                  </a:lnTo>
                  <a:lnTo>
                    <a:pt x="43" y="8"/>
                  </a:lnTo>
                  <a:lnTo>
                    <a:pt x="35" y="17"/>
                  </a:lnTo>
                  <a:lnTo>
                    <a:pt x="43" y="26"/>
                  </a:lnTo>
                  <a:lnTo>
                    <a:pt x="43" y="35"/>
                  </a:lnTo>
                  <a:lnTo>
                    <a:pt x="17" y="26"/>
                  </a:lnTo>
                  <a:lnTo>
                    <a:pt x="8" y="2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33" name="Group 59"/>
            <p:cNvGrpSpPr>
              <a:grpSpLocks/>
            </p:cNvGrpSpPr>
            <p:nvPr/>
          </p:nvGrpSpPr>
          <p:grpSpPr bwMode="auto">
            <a:xfrm>
              <a:off x="5305425" y="2170112"/>
              <a:ext cx="84137" cy="52387"/>
              <a:chOff x="2953" y="1349"/>
              <a:chExt cx="52" cy="35"/>
            </a:xfrm>
          </p:grpSpPr>
          <p:sp>
            <p:nvSpPr>
              <p:cNvPr id="55189" name="Freeform 60"/>
              <p:cNvSpPr>
                <a:spLocks/>
              </p:cNvSpPr>
              <p:nvPr/>
            </p:nvSpPr>
            <p:spPr bwMode="auto">
              <a:xfrm>
                <a:off x="2953" y="1349"/>
                <a:ext cx="52" cy="35"/>
              </a:xfrm>
              <a:custGeom>
                <a:avLst/>
                <a:gdLst>
                  <a:gd name="T0" fmla="*/ 8 w 52"/>
                  <a:gd name="T1" fmla="*/ 26 h 35"/>
                  <a:gd name="T2" fmla="*/ 0 w 52"/>
                  <a:gd name="T3" fmla="*/ 26 h 35"/>
                  <a:gd name="T4" fmla="*/ 0 w 52"/>
                  <a:gd name="T5" fmla="*/ 8 h 35"/>
                  <a:gd name="T6" fmla="*/ 26 w 52"/>
                  <a:gd name="T7" fmla="*/ 0 h 35"/>
                  <a:gd name="T8" fmla="*/ 52 w 52"/>
                  <a:gd name="T9" fmla="*/ 8 h 35"/>
                  <a:gd name="T10" fmla="*/ 43 w 52"/>
                  <a:gd name="T11" fmla="*/ 8 h 35"/>
                  <a:gd name="T12" fmla="*/ 35 w 52"/>
                  <a:gd name="T13" fmla="*/ 17 h 35"/>
                  <a:gd name="T14" fmla="*/ 43 w 52"/>
                  <a:gd name="T15" fmla="*/ 26 h 35"/>
                  <a:gd name="T16" fmla="*/ 43 w 52"/>
                  <a:gd name="T17" fmla="*/ 35 h 35"/>
                  <a:gd name="T18" fmla="*/ 17 w 52"/>
                  <a:gd name="T19" fmla="*/ 26 h 35"/>
                  <a:gd name="T20" fmla="*/ 8 w 52"/>
                  <a:gd name="T21" fmla="*/ 26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5"/>
                  <a:gd name="T35" fmla="*/ 52 w 52"/>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5">
                    <a:moveTo>
                      <a:pt x="8" y="26"/>
                    </a:moveTo>
                    <a:lnTo>
                      <a:pt x="0" y="26"/>
                    </a:lnTo>
                    <a:lnTo>
                      <a:pt x="0" y="8"/>
                    </a:lnTo>
                    <a:lnTo>
                      <a:pt x="26" y="0"/>
                    </a:lnTo>
                    <a:lnTo>
                      <a:pt x="52" y="8"/>
                    </a:lnTo>
                    <a:lnTo>
                      <a:pt x="43" y="8"/>
                    </a:lnTo>
                    <a:lnTo>
                      <a:pt x="35" y="17"/>
                    </a:lnTo>
                    <a:lnTo>
                      <a:pt x="43" y="26"/>
                    </a:lnTo>
                    <a:lnTo>
                      <a:pt x="43" y="35"/>
                    </a:lnTo>
                    <a:lnTo>
                      <a:pt x="17" y="26"/>
                    </a:lnTo>
                    <a:lnTo>
                      <a:pt x="8" y="2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90" name="Freeform 61"/>
              <p:cNvSpPr>
                <a:spLocks/>
              </p:cNvSpPr>
              <p:nvPr/>
            </p:nvSpPr>
            <p:spPr bwMode="auto">
              <a:xfrm>
                <a:off x="2953" y="1349"/>
                <a:ext cx="52" cy="35"/>
              </a:xfrm>
              <a:custGeom>
                <a:avLst/>
                <a:gdLst>
                  <a:gd name="T0" fmla="*/ 8 w 52"/>
                  <a:gd name="T1" fmla="*/ 26 h 35"/>
                  <a:gd name="T2" fmla="*/ 0 w 52"/>
                  <a:gd name="T3" fmla="*/ 26 h 35"/>
                  <a:gd name="T4" fmla="*/ 0 w 52"/>
                  <a:gd name="T5" fmla="*/ 8 h 35"/>
                  <a:gd name="T6" fmla="*/ 26 w 52"/>
                  <a:gd name="T7" fmla="*/ 0 h 35"/>
                  <a:gd name="T8" fmla="*/ 52 w 52"/>
                  <a:gd name="T9" fmla="*/ 8 h 35"/>
                  <a:gd name="T10" fmla="*/ 43 w 52"/>
                  <a:gd name="T11" fmla="*/ 8 h 35"/>
                  <a:gd name="T12" fmla="*/ 35 w 52"/>
                  <a:gd name="T13" fmla="*/ 17 h 35"/>
                  <a:gd name="T14" fmla="*/ 43 w 52"/>
                  <a:gd name="T15" fmla="*/ 26 h 35"/>
                  <a:gd name="T16" fmla="*/ 43 w 52"/>
                  <a:gd name="T17" fmla="*/ 35 h 35"/>
                  <a:gd name="T18" fmla="*/ 17 w 52"/>
                  <a:gd name="T19" fmla="*/ 26 h 35"/>
                  <a:gd name="T20" fmla="*/ 8 w 52"/>
                  <a:gd name="T21" fmla="*/ 26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5"/>
                  <a:gd name="T35" fmla="*/ 52 w 52"/>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5">
                    <a:moveTo>
                      <a:pt x="8" y="26"/>
                    </a:moveTo>
                    <a:lnTo>
                      <a:pt x="0" y="26"/>
                    </a:lnTo>
                    <a:lnTo>
                      <a:pt x="0" y="8"/>
                    </a:lnTo>
                    <a:lnTo>
                      <a:pt x="26" y="0"/>
                    </a:lnTo>
                    <a:lnTo>
                      <a:pt x="52" y="8"/>
                    </a:lnTo>
                    <a:lnTo>
                      <a:pt x="43" y="8"/>
                    </a:lnTo>
                    <a:lnTo>
                      <a:pt x="35" y="17"/>
                    </a:lnTo>
                    <a:lnTo>
                      <a:pt x="43" y="26"/>
                    </a:lnTo>
                    <a:lnTo>
                      <a:pt x="43" y="35"/>
                    </a:lnTo>
                    <a:lnTo>
                      <a:pt x="17" y="26"/>
                    </a:lnTo>
                    <a:lnTo>
                      <a:pt x="8" y="2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34" name="Freeform 62"/>
            <p:cNvSpPr>
              <a:spLocks/>
            </p:cNvSpPr>
            <p:nvPr/>
          </p:nvSpPr>
          <p:spPr bwMode="auto">
            <a:xfrm>
              <a:off x="5264150" y="2208212"/>
              <a:ext cx="125412" cy="68262"/>
            </a:xfrm>
            <a:custGeom>
              <a:avLst/>
              <a:gdLst>
                <a:gd name="T0" fmla="*/ 0 w 78"/>
                <a:gd name="T1" fmla="*/ 2147483647 h 45"/>
                <a:gd name="T2" fmla="*/ 0 w 78"/>
                <a:gd name="T3" fmla="*/ 2147483647 h 45"/>
                <a:gd name="T4" fmla="*/ 0 w 78"/>
                <a:gd name="T5" fmla="*/ 2147483647 h 45"/>
                <a:gd name="T6" fmla="*/ 2147483647 w 78"/>
                <a:gd name="T7" fmla="*/ 2147483647 h 45"/>
                <a:gd name="T8" fmla="*/ 2147483647 w 78"/>
                <a:gd name="T9" fmla="*/ 2147483647 h 45"/>
                <a:gd name="T10" fmla="*/ 2147483647 w 78"/>
                <a:gd name="T11" fmla="*/ 2147483647 h 45"/>
                <a:gd name="T12" fmla="*/ 2147483647 w 78"/>
                <a:gd name="T13" fmla="*/ 0 h 45"/>
                <a:gd name="T14" fmla="*/ 2147483647 w 78"/>
                <a:gd name="T15" fmla="*/ 0 h 45"/>
                <a:gd name="T16" fmla="*/ 2147483647 w 78"/>
                <a:gd name="T17" fmla="*/ 2147483647 h 45"/>
                <a:gd name="T18" fmla="*/ 2147483647 w 78"/>
                <a:gd name="T19" fmla="*/ 2147483647 h 45"/>
                <a:gd name="T20" fmla="*/ 2147483647 w 78"/>
                <a:gd name="T21" fmla="*/ 2147483647 h 45"/>
                <a:gd name="T22" fmla="*/ 2147483647 w 78"/>
                <a:gd name="T23" fmla="*/ 2147483647 h 45"/>
                <a:gd name="T24" fmla="*/ 2147483647 w 78"/>
                <a:gd name="T25" fmla="*/ 2147483647 h 45"/>
                <a:gd name="T26" fmla="*/ 0 w 78"/>
                <a:gd name="T27" fmla="*/ 2147483647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
                <a:gd name="T43" fmla="*/ 0 h 45"/>
                <a:gd name="T44" fmla="*/ 78 w 78"/>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 h="45">
                  <a:moveTo>
                    <a:pt x="0" y="45"/>
                  </a:moveTo>
                  <a:lnTo>
                    <a:pt x="0" y="18"/>
                  </a:lnTo>
                  <a:lnTo>
                    <a:pt x="0" y="9"/>
                  </a:lnTo>
                  <a:lnTo>
                    <a:pt x="8" y="9"/>
                  </a:lnTo>
                  <a:lnTo>
                    <a:pt x="17" y="18"/>
                  </a:lnTo>
                  <a:lnTo>
                    <a:pt x="26" y="18"/>
                  </a:lnTo>
                  <a:lnTo>
                    <a:pt x="26" y="0"/>
                  </a:lnTo>
                  <a:lnTo>
                    <a:pt x="34" y="0"/>
                  </a:lnTo>
                  <a:lnTo>
                    <a:pt x="61" y="9"/>
                  </a:lnTo>
                  <a:lnTo>
                    <a:pt x="78" y="27"/>
                  </a:lnTo>
                  <a:lnTo>
                    <a:pt x="61" y="45"/>
                  </a:lnTo>
                  <a:lnTo>
                    <a:pt x="34" y="27"/>
                  </a:lnTo>
                  <a:lnTo>
                    <a:pt x="8" y="27"/>
                  </a:lnTo>
                  <a:lnTo>
                    <a:pt x="0" y="4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35" name="Group 63"/>
            <p:cNvGrpSpPr>
              <a:grpSpLocks/>
            </p:cNvGrpSpPr>
            <p:nvPr/>
          </p:nvGrpSpPr>
          <p:grpSpPr bwMode="auto">
            <a:xfrm>
              <a:off x="5264150" y="2208212"/>
              <a:ext cx="125412" cy="68262"/>
              <a:chOff x="2927" y="1375"/>
              <a:chExt cx="78" cy="45"/>
            </a:xfrm>
          </p:grpSpPr>
          <p:sp>
            <p:nvSpPr>
              <p:cNvPr id="55187" name="Freeform 64"/>
              <p:cNvSpPr>
                <a:spLocks/>
              </p:cNvSpPr>
              <p:nvPr/>
            </p:nvSpPr>
            <p:spPr bwMode="auto">
              <a:xfrm>
                <a:off x="2927" y="1375"/>
                <a:ext cx="78" cy="45"/>
              </a:xfrm>
              <a:custGeom>
                <a:avLst/>
                <a:gdLst>
                  <a:gd name="T0" fmla="*/ 0 w 78"/>
                  <a:gd name="T1" fmla="*/ 45 h 45"/>
                  <a:gd name="T2" fmla="*/ 0 w 78"/>
                  <a:gd name="T3" fmla="*/ 18 h 45"/>
                  <a:gd name="T4" fmla="*/ 0 w 78"/>
                  <a:gd name="T5" fmla="*/ 9 h 45"/>
                  <a:gd name="T6" fmla="*/ 8 w 78"/>
                  <a:gd name="T7" fmla="*/ 9 h 45"/>
                  <a:gd name="T8" fmla="*/ 17 w 78"/>
                  <a:gd name="T9" fmla="*/ 18 h 45"/>
                  <a:gd name="T10" fmla="*/ 26 w 78"/>
                  <a:gd name="T11" fmla="*/ 18 h 45"/>
                  <a:gd name="T12" fmla="*/ 26 w 78"/>
                  <a:gd name="T13" fmla="*/ 0 h 45"/>
                  <a:gd name="T14" fmla="*/ 34 w 78"/>
                  <a:gd name="T15" fmla="*/ 0 h 45"/>
                  <a:gd name="T16" fmla="*/ 61 w 78"/>
                  <a:gd name="T17" fmla="*/ 9 h 45"/>
                  <a:gd name="T18" fmla="*/ 78 w 78"/>
                  <a:gd name="T19" fmla="*/ 27 h 45"/>
                  <a:gd name="T20" fmla="*/ 61 w 78"/>
                  <a:gd name="T21" fmla="*/ 45 h 45"/>
                  <a:gd name="T22" fmla="*/ 34 w 78"/>
                  <a:gd name="T23" fmla="*/ 27 h 45"/>
                  <a:gd name="T24" fmla="*/ 8 w 78"/>
                  <a:gd name="T25" fmla="*/ 27 h 45"/>
                  <a:gd name="T26" fmla="*/ 0 w 78"/>
                  <a:gd name="T27" fmla="*/ 45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
                  <a:gd name="T43" fmla="*/ 0 h 45"/>
                  <a:gd name="T44" fmla="*/ 78 w 78"/>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 h="45">
                    <a:moveTo>
                      <a:pt x="0" y="45"/>
                    </a:moveTo>
                    <a:lnTo>
                      <a:pt x="0" y="18"/>
                    </a:lnTo>
                    <a:lnTo>
                      <a:pt x="0" y="9"/>
                    </a:lnTo>
                    <a:lnTo>
                      <a:pt x="8" y="9"/>
                    </a:lnTo>
                    <a:lnTo>
                      <a:pt x="17" y="18"/>
                    </a:lnTo>
                    <a:lnTo>
                      <a:pt x="26" y="18"/>
                    </a:lnTo>
                    <a:lnTo>
                      <a:pt x="26" y="0"/>
                    </a:lnTo>
                    <a:lnTo>
                      <a:pt x="34" y="0"/>
                    </a:lnTo>
                    <a:lnTo>
                      <a:pt x="61" y="9"/>
                    </a:lnTo>
                    <a:lnTo>
                      <a:pt x="78" y="27"/>
                    </a:lnTo>
                    <a:lnTo>
                      <a:pt x="61" y="45"/>
                    </a:lnTo>
                    <a:lnTo>
                      <a:pt x="34" y="27"/>
                    </a:lnTo>
                    <a:lnTo>
                      <a:pt x="8" y="27"/>
                    </a:lnTo>
                    <a:lnTo>
                      <a:pt x="0" y="4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88" name="Freeform 65"/>
              <p:cNvSpPr>
                <a:spLocks/>
              </p:cNvSpPr>
              <p:nvPr/>
            </p:nvSpPr>
            <p:spPr bwMode="auto">
              <a:xfrm>
                <a:off x="2927" y="1375"/>
                <a:ext cx="78" cy="45"/>
              </a:xfrm>
              <a:custGeom>
                <a:avLst/>
                <a:gdLst>
                  <a:gd name="T0" fmla="*/ 0 w 78"/>
                  <a:gd name="T1" fmla="*/ 45 h 45"/>
                  <a:gd name="T2" fmla="*/ 0 w 78"/>
                  <a:gd name="T3" fmla="*/ 18 h 45"/>
                  <a:gd name="T4" fmla="*/ 0 w 78"/>
                  <a:gd name="T5" fmla="*/ 9 h 45"/>
                  <a:gd name="T6" fmla="*/ 8 w 78"/>
                  <a:gd name="T7" fmla="*/ 9 h 45"/>
                  <a:gd name="T8" fmla="*/ 17 w 78"/>
                  <a:gd name="T9" fmla="*/ 18 h 45"/>
                  <a:gd name="T10" fmla="*/ 26 w 78"/>
                  <a:gd name="T11" fmla="*/ 18 h 45"/>
                  <a:gd name="T12" fmla="*/ 26 w 78"/>
                  <a:gd name="T13" fmla="*/ 0 h 45"/>
                  <a:gd name="T14" fmla="*/ 34 w 78"/>
                  <a:gd name="T15" fmla="*/ 0 h 45"/>
                  <a:gd name="T16" fmla="*/ 61 w 78"/>
                  <a:gd name="T17" fmla="*/ 9 h 45"/>
                  <a:gd name="T18" fmla="*/ 78 w 78"/>
                  <a:gd name="T19" fmla="*/ 27 h 45"/>
                  <a:gd name="T20" fmla="*/ 61 w 78"/>
                  <a:gd name="T21" fmla="*/ 45 h 45"/>
                  <a:gd name="T22" fmla="*/ 34 w 78"/>
                  <a:gd name="T23" fmla="*/ 27 h 45"/>
                  <a:gd name="T24" fmla="*/ 8 w 78"/>
                  <a:gd name="T25" fmla="*/ 27 h 45"/>
                  <a:gd name="T26" fmla="*/ 0 w 78"/>
                  <a:gd name="T27" fmla="*/ 45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
                  <a:gd name="T43" fmla="*/ 0 h 45"/>
                  <a:gd name="T44" fmla="*/ 78 w 78"/>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 h="45">
                    <a:moveTo>
                      <a:pt x="0" y="45"/>
                    </a:moveTo>
                    <a:lnTo>
                      <a:pt x="0" y="18"/>
                    </a:lnTo>
                    <a:lnTo>
                      <a:pt x="0" y="9"/>
                    </a:lnTo>
                    <a:lnTo>
                      <a:pt x="8" y="9"/>
                    </a:lnTo>
                    <a:lnTo>
                      <a:pt x="17" y="18"/>
                    </a:lnTo>
                    <a:lnTo>
                      <a:pt x="26" y="18"/>
                    </a:lnTo>
                    <a:lnTo>
                      <a:pt x="26" y="0"/>
                    </a:lnTo>
                    <a:lnTo>
                      <a:pt x="34" y="0"/>
                    </a:lnTo>
                    <a:lnTo>
                      <a:pt x="61" y="9"/>
                    </a:lnTo>
                    <a:lnTo>
                      <a:pt x="78" y="27"/>
                    </a:lnTo>
                    <a:lnTo>
                      <a:pt x="61" y="45"/>
                    </a:lnTo>
                    <a:lnTo>
                      <a:pt x="34" y="27"/>
                    </a:lnTo>
                    <a:lnTo>
                      <a:pt x="8" y="27"/>
                    </a:lnTo>
                    <a:lnTo>
                      <a:pt x="0" y="4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36" name="Freeform 66"/>
            <p:cNvSpPr>
              <a:spLocks/>
            </p:cNvSpPr>
            <p:nvPr/>
          </p:nvSpPr>
          <p:spPr bwMode="auto">
            <a:xfrm>
              <a:off x="5248275" y="2249487"/>
              <a:ext cx="127000" cy="66675"/>
            </a:xfrm>
            <a:custGeom>
              <a:avLst/>
              <a:gdLst>
                <a:gd name="T0" fmla="*/ 2147483647 w 78"/>
                <a:gd name="T1" fmla="*/ 2147483647 h 45"/>
                <a:gd name="T2" fmla="*/ 2147483647 w 78"/>
                <a:gd name="T3" fmla="*/ 2147483647 h 45"/>
                <a:gd name="T4" fmla="*/ 2147483647 w 78"/>
                <a:gd name="T5" fmla="*/ 2147483647 h 45"/>
                <a:gd name="T6" fmla="*/ 0 w 78"/>
                <a:gd name="T7" fmla="*/ 2147483647 h 45"/>
                <a:gd name="T8" fmla="*/ 2147483647 w 78"/>
                <a:gd name="T9" fmla="*/ 2147483647 h 45"/>
                <a:gd name="T10" fmla="*/ 2147483647 w 78"/>
                <a:gd name="T11" fmla="*/ 0 h 45"/>
                <a:gd name="T12" fmla="*/ 2147483647 w 78"/>
                <a:gd name="T13" fmla="*/ 0 h 45"/>
                <a:gd name="T14" fmla="*/ 2147483647 w 78"/>
                <a:gd name="T15" fmla="*/ 2147483647 h 45"/>
                <a:gd name="T16" fmla="*/ 2147483647 w 78"/>
                <a:gd name="T17" fmla="*/ 2147483647 h 45"/>
                <a:gd name="T18" fmla="*/ 2147483647 w 78"/>
                <a:gd name="T19" fmla="*/ 2147483647 h 45"/>
                <a:gd name="T20" fmla="*/ 2147483647 w 78"/>
                <a:gd name="T21" fmla="*/ 2147483647 h 45"/>
                <a:gd name="T22" fmla="*/ 2147483647 w 78"/>
                <a:gd name="T23" fmla="*/ 2147483647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45"/>
                <a:gd name="T38" fmla="*/ 78 w 78"/>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45">
                  <a:moveTo>
                    <a:pt x="35" y="45"/>
                  </a:moveTo>
                  <a:lnTo>
                    <a:pt x="26" y="45"/>
                  </a:lnTo>
                  <a:lnTo>
                    <a:pt x="26" y="27"/>
                  </a:lnTo>
                  <a:lnTo>
                    <a:pt x="0" y="27"/>
                  </a:lnTo>
                  <a:lnTo>
                    <a:pt x="9" y="18"/>
                  </a:lnTo>
                  <a:lnTo>
                    <a:pt x="17" y="0"/>
                  </a:lnTo>
                  <a:lnTo>
                    <a:pt x="52" y="0"/>
                  </a:lnTo>
                  <a:lnTo>
                    <a:pt x="78" y="18"/>
                  </a:lnTo>
                  <a:lnTo>
                    <a:pt x="78" y="27"/>
                  </a:lnTo>
                  <a:lnTo>
                    <a:pt x="61" y="36"/>
                  </a:lnTo>
                  <a:lnTo>
                    <a:pt x="70" y="45"/>
                  </a:lnTo>
                  <a:lnTo>
                    <a:pt x="35" y="4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37" name="Group 67"/>
            <p:cNvGrpSpPr>
              <a:grpSpLocks/>
            </p:cNvGrpSpPr>
            <p:nvPr/>
          </p:nvGrpSpPr>
          <p:grpSpPr bwMode="auto">
            <a:xfrm>
              <a:off x="5248275" y="2249487"/>
              <a:ext cx="127000" cy="66675"/>
              <a:chOff x="2918" y="1402"/>
              <a:chExt cx="78" cy="45"/>
            </a:xfrm>
          </p:grpSpPr>
          <p:sp>
            <p:nvSpPr>
              <p:cNvPr id="55185" name="Freeform 68"/>
              <p:cNvSpPr>
                <a:spLocks/>
              </p:cNvSpPr>
              <p:nvPr/>
            </p:nvSpPr>
            <p:spPr bwMode="auto">
              <a:xfrm>
                <a:off x="2918" y="1402"/>
                <a:ext cx="78" cy="45"/>
              </a:xfrm>
              <a:custGeom>
                <a:avLst/>
                <a:gdLst>
                  <a:gd name="T0" fmla="*/ 35 w 78"/>
                  <a:gd name="T1" fmla="*/ 45 h 45"/>
                  <a:gd name="T2" fmla="*/ 26 w 78"/>
                  <a:gd name="T3" fmla="*/ 45 h 45"/>
                  <a:gd name="T4" fmla="*/ 26 w 78"/>
                  <a:gd name="T5" fmla="*/ 27 h 45"/>
                  <a:gd name="T6" fmla="*/ 0 w 78"/>
                  <a:gd name="T7" fmla="*/ 27 h 45"/>
                  <a:gd name="T8" fmla="*/ 9 w 78"/>
                  <a:gd name="T9" fmla="*/ 18 h 45"/>
                  <a:gd name="T10" fmla="*/ 17 w 78"/>
                  <a:gd name="T11" fmla="*/ 0 h 45"/>
                  <a:gd name="T12" fmla="*/ 52 w 78"/>
                  <a:gd name="T13" fmla="*/ 0 h 45"/>
                  <a:gd name="T14" fmla="*/ 78 w 78"/>
                  <a:gd name="T15" fmla="*/ 18 h 45"/>
                  <a:gd name="T16" fmla="*/ 78 w 78"/>
                  <a:gd name="T17" fmla="*/ 27 h 45"/>
                  <a:gd name="T18" fmla="*/ 61 w 78"/>
                  <a:gd name="T19" fmla="*/ 36 h 45"/>
                  <a:gd name="T20" fmla="*/ 70 w 78"/>
                  <a:gd name="T21" fmla="*/ 45 h 45"/>
                  <a:gd name="T22" fmla="*/ 35 w 78"/>
                  <a:gd name="T23" fmla="*/ 45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45"/>
                  <a:gd name="T38" fmla="*/ 78 w 78"/>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45">
                    <a:moveTo>
                      <a:pt x="35" y="45"/>
                    </a:moveTo>
                    <a:lnTo>
                      <a:pt x="26" y="45"/>
                    </a:lnTo>
                    <a:lnTo>
                      <a:pt x="26" y="27"/>
                    </a:lnTo>
                    <a:lnTo>
                      <a:pt x="0" y="27"/>
                    </a:lnTo>
                    <a:lnTo>
                      <a:pt x="9" y="18"/>
                    </a:lnTo>
                    <a:lnTo>
                      <a:pt x="17" y="0"/>
                    </a:lnTo>
                    <a:lnTo>
                      <a:pt x="52" y="0"/>
                    </a:lnTo>
                    <a:lnTo>
                      <a:pt x="78" y="18"/>
                    </a:lnTo>
                    <a:lnTo>
                      <a:pt x="78" y="27"/>
                    </a:lnTo>
                    <a:lnTo>
                      <a:pt x="61" y="36"/>
                    </a:lnTo>
                    <a:lnTo>
                      <a:pt x="70" y="45"/>
                    </a:lnTo>
                    <a:lnTo>
                      <a:pt x="35" y="4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86" name="Freeform 69"/>
              <p:cNvSpPr>
                <a:spLocks/>
              </p:cNvSpPr>
              <p:nvPr/>
            </p:nvSpPr>
            <p:spPr bwMode="auto">
              <a:xfrm>
                <a:off x="2918" y="1402"/>
                <a:ext cx="78" cy="45"/>
              </a:xfrm>
              <a:custGeom>
                <a:avLst/>
                <a:gdLst>
                  <a:gd name="T0" fmla="*/ 35 w 78"/>
                  <a:gd name="T1" fmla="*/ 45 h 45"/>
                  <a:gd name="T2" fmla="*/ 26 w 78"/>
                  <a:gd name="T3" fmla="*/ 45 h 45"/>
                  <a:gd name="T4" fmla="*/ 26 w 78"/>
                  <a:gd name="T5" fmla="*/ 27 h 45"/>
                  <a:gd name="T6" fmla="*/ 0 w 78"/>
                  <a:gd name="T7" fmla="*/ 27 h 45"/>
                  <a:gd name="T8" fmla="*/ 9 w 78"/>
                  <a:gd name="T9" fmla="*/ 18 h 45"/>
                  <a:gd name="T10" fmla="*/ 17 w 78"/>
                  <a:gd name="T11" fmla="*/ 0 h 45"/>
                  <a:gd name="T12" fmla="*/ 52 w 78"/>
                  <a:gd name="T13" fmla="*/ 0 h 45"/>
                  <a:gd name="T14" fmla="*/ 78 w 78"/>
                  <a:gd name="T15" fmla="*/ 18 h 45"/>
                  <a:gd name="T16" fmla="*/ 78 w 78"/>
                  <a:gd name="T17" fmla="*/ 27 h 45"/>
                  <a:gd name="T18" fmla="*/ 61 w 78"/>
                  <a:gd name="T19" fmla="*/ 36 h 45"/>
                  <a:gd name="T20" fmla="*/ 70 w 78"/>
                  <a:gd name="T21" fmla="*/ 45 h 45"/>
                  <a:gd name="T22" fmla="*/ 35 w 78"/>
                  <a:gd name="T23" fmla="*/ 45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45"/>
                  <a:gd name="T38" fmla="*/ 78 w 78"/>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45">
                    <a:moveTo>
                      <a:pt x="35" y="45"/>
                    </a:moveTo>
                    <a:lnTo>
                      <a:pt x="26" y="45"/>
                    </a:lnTo>
                    <a:lnTo>
                      <a:pt x="26" y="27"/>
                    </a:lnTo>
                    <a:lnTo>
                      <a:pt x="0" y="27"/>
                    </a:lnTo>
                    <a:lnTo>
                      <a:pt x="9" y="18"/>
                    </a:lnTo>
                    <a:lnTo>
                      <a:pt x="17" y="0"/>
                    </a:lnTo>
                    <a:lnTo>
                      <a:pt x="52" y="0"/>
                    </a:lnTo>
                    <a:lnTo>
                      <a:pt x="78" y="18"/>
                    </a:lnTo>
                    <a:lnTo>
                      <a:pt x="78" y="27"/>
                    </a:lnTo>
                    <a:lnTo>
                      <a:pt x="61" y="36"/>
                    </a:lnTo>
                    <a:lnTo>
                      <a:pt x="70" y="45"/>
                    </a:lnTo>
                    <a:lnTo>
                      <a:pt x="35" y="4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38" name="Freeform 70"/>
            <p:cNvSpPr>
              <a:spLocks/>
            </p:cNvSpPr>
            <p:nvPr/>
          </p:nvSpPr>
          <p:spPr bwMode="auto">
            <a:xfrm>
              <a:off x="5221287" y="2289174"/>
              <a:ext cx="68263" cy="26988"/>
            </a:xfrm>
            <a:custGeom>
              <a:avLst/>
              <a:gdLst>
                <a:gd name="T0" fmla="*/ 0 w 44"/>
                <a:gd name="T1" fmla="*/ 2147483647 h 18"/>
                <a:gd name="T2" fmla="*/ 2147483647 w 44"/>
                <a:gd name="T3" fmla="*/ 2147483647 h 18"/>
                <a:gd name="T4" fmla="*/ 2147483647 w 44"/>
                <a:gd name="T5" fmla="*/ 0 h 18"/>
                <a:gd name="T6" fmla="*/ 2147483647 w 44"/>
                <a:gd name="T7" fmla="*/ 0 h 18"/>
                <a:gd name="T8" fmla="*/ 0 w 44"/>
                <a:gd name="T9" fmla="*/ 2147483647 h 18"/>
                <a:gd name="T10" fmla="*/ 0 60000 65536"/>
                <a:gd name="T11" fmla="*/ 0 60000 65536"/>
                <a:gd name="T12" fmla="*/ 0 60000 65536"/>
                <a:gd name="T13" fmla="*/ 0 60000 65536"/>
                <a:gd name="T14" fmla="*/ 0 60000 65536"/>
                <a:gd name="T15" fmla="*/ 0 w 44"/>
                <a:gd name="T16" fmla="*/ 0 h 18"/>
                <a:gd name="T17" fmla="*/ 44 w 44"/>
                <a:gd name="T18" fmla="*/ 18 h 18"/>
              </a:gdLst>
              <a:ahLst/>
              <a:cxnLst>
                <a:cxn ang="T10">
                  <a:pos x="T0" y="T1"/>
                </a:cxn>
                <a:cxn ang="T11">
                  <a:pos x="T2" y="T3"/>
                </a:cxn>
                <a:cxn ang="T12">
                  <a:pos x="T4" y="T5"/>
                </a:cxn>
                <a:cxn ang="T13">
                  <a:pos x="T6" y="T7"/>
                </a:cxn>
                <a:cxn ang="T14">
                  <a:pos x="T8" y="T9"/>
                </a:cxn>
              </a:cxnLst>
              <a:rect l="T15" t="T16" r="T17" b="T18"/>
              <a:pathLst>
                <a:path w="44" h="18">
                  <a:moveTo>
                    <a:pt x="0" y="9"/>
                  </a:moveTo>
                  <a:lnTo>
                    <a:pt x="44" y="18"/>
                  </a:lnTo>
                  <a:lnTo>
                    <a:pt x="44" y="0"/>
                  </a:lnTo>
                  <a:lnTo>
                    <a:pt x="18"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39" name="Group 71"/>
            <p:cNvGrpSpPr>
              <a:grpSpLocks/>
            </p:cNvGrpSpPr>
            <p:nvPr/>
          </p:nvGrpSpPr>
          <p:grpSpPr bwMode="auto">
            <a:xfrm>
              <a:off x="5221287" y="2289174"/>
              <a:ext cx="68263" cy="26988"/>
              <a:chOff x="2900" y="1429"/>
              <a:chExt cx="44" cy="18"/>
            </a:xfrm>
          </p:grpSpPr>
          <p:sp>
            <p:nvSpPr>
              <p:cNvPr id="55183" name="Freeform 72"/>
              <p:cNvSpPr>
                <a:spLocks/>
              </p:cNvSpPr>
              <p:nvPr/>
            </p:nvSpPr>
            <p:spPr bwMode="auto">
              <a:xfrm>
                <a:off x="2900" y="1429"/>
                <a:ext cx="44" cy="18"/>
              </a:xfrm>
              <a:custGeom>
                <a:avLst/>
                <a:gdLst>
                  <a:gd name="T0" fmla="*/ 0 w 44"/>
                  <a:gd name="T1" fmla="*/ 9 h 18"/>
                  <a:gd name="T2" fmla="*/ 44 w 44"/>
                  <a:gd name="T3" fmla="*/ 18 h 18"/>
                  <a:gd name="T4" fmla="*/ 44 w 44"/>
                  <a:gd name="T5" fmla="*/ 0 h 18"/>
                  <a:gd name="T6" fmla="*/ 18 w 44"/>
                  <a:gd name="T7" fmla="*/ 0 h 18"/>
                  <a:gd name="T8" fmla="*/ 0 w 44"/>
                  <a:gd name="T9" fmla="*/ 9 h 18"/>
                  <a:gd name="T10" fmla="*/ 0 60000 65536"/>
                  <a:gd name="T11" fmla="*/ 0 60000 65536"/>
                  <a:gd name="T12" fmla="*/ 0 60000 65536"/>
                  <a:gd name="T13" fmla="*/ 0 60000 65536"/>
                  <a:gd name="T14" fmla="*/ 0 60000 65536"/>
                  <a:gd name="T15" fmla="*/ 0 w 44"/>
                  <a:gd name="T16" fmla="*/ 0 h 18"/>
                  <a:gd name="T17" fmla="*/ 44 w 44"/>
                  <a:gd name="T18" fmla="*/ 18 h 18"/>
                </a:gdLst>
                <a:ahLst/>
                <a:cxnLst>
                  <a:cxn ang="T10">
                    <a:pos x="T0" y="T1"/>
                  </a:cxn>
                  <a:cxn ang="T11">
                    <a:pos x="T2" y="T3"/>
                  </a:cxn>
                  <a:cxn ang="T12">
                    <a:pos x="T4" y="T5"/>
                  </a:cxn>
                  <a:cxn ang="T13">
                    <a:pos x="T6" y="T7"/>
                  </a:cxn>
                  <a:cxn ang="T14">
                    <a:pos x="T8" y="T9"/>
                  </a:cxn>
                </a:cxnLst>
                <a:rect l="T15" t="T16" r="T17" b="T18"/>
                <a:pathLst>
                  <a:path w="44" h="18">
                    <a:moveTo>
                      <a:pt x="0" y="9"/>
                    </a:moveTo>
                    <a:lnTo>
                      <a:pt x="44" y="18"/>
                    </a:lnTo>
                    <a:lnTo>
                      <a:pt x="44" y="0"/>
                    </a:lnTo>
                    <a:lnTo>
                      <a:pt x="18"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84" name="Freeform 73"/>
              <p:cNvSpPr>
                <a:spLocks/>
              </p:cNvSpPr>
              <p:nvPr/>
            </p:nvSpPr>
            <p:spPr bwMode="auto">
              <a:xfrm>
                <a:off x="2900" y="1429"/>
                <a:ext cx="44" cy="18"/>
              </a:xfrm>
              <a:custGeom>
                <a:avLst/>
                <a:gdLst>
                  <a:gd name="T0" fmla="*/ 0 w 44"/>
                  <a:gd name="T1" fmla="*/ 9 h 18"/>
                  <a:gd name="T2" fmla="*/ 44 w 44"/>
                  <a:gd name="T3" fmla="*/ 18 h 18"/>
                  <a:gd name="T4" fmla="*/ 44 w 44"/>
                  <a:gd name="T5" fmla="*/ 0 h 18"/>
                  <a:gd name="T6" fmla="*/ 18 w 44"/>
                  <a:gd name="T7" fmla="*/ 0 h 18"/>
                  <a:gd name="T8" fmla="*/ 0 w 44"/>
                  <a:gd name="T9" fmla="*/ 9 h 18"/>
                  <a:gd name="T10" fmla="*/ 0 60000 65536"/>
                  <a:gd name="T11" fmla="*/ 0 60000 65536"/>
                  <a:gd name="T12" fmla="*/ 0 60000 65536"/>
                  <a:gd name="T13" fmla="*/ 0 60000 65536"/>
                  <a:gd name="T14" fmla="*/ 0 60000 65536"/>
                  <a:gd name="T15" fmla="*/ 0 w 44"/>
                  <a:gd name="T16" fmla="*/ 0 h 18"/>
                  <a:gd name="T17" fmla="*/ 44 w 44"/>
                  <a:gd name="T18" fmla="*/ 18 h 18"/>
                </a:gdLst>
                <a:ahLst/>
                <a:cxnLst>
                  <a:cxn ang="T10">
                    <a:pos x="T0" y="T1"/>
                  </a:cxn>
                  <a:cxn ang="T11">
                    <a:pos x="T2" y="T3"/>
                  </a:cxn>
                  <a:cxn ang="T12">
                    <a:pos x="T4" y="T5"/>
                  </a:cxn>
                  <a:cxn ang="T13">
                    <a:pos x="T6" y="T7"/>
                  </a:cxn>
                  <a:cxn ang="T14">
                    <a:pos x="T8" y="T9"/>
                  </a:cxn>
                </a:cxnLst>
                <a:rect l="T15" t="T16" r="T17" b="T18"/>
                <a:pathLst>
                  <a:path w="44" h="18">
                    <a:moveTo>
                      <a:pt x="0" y="9"/>
                    </a:moveTo>
                    <a:lnTo>
                      <a:pt x="44" y="18"/>
                    </a:lnTo>
                    <a:lnTo>
                      <a:pt x="44" y="0"/>
                    </a:lnTo>
                    <a:lnTo>
                      <a:pt x="18"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40" name="Freeform 74"/>
            <p:cNvSpPr>
              <a:spLocks/>
            </p:cNvSpPr>
            <p:nvPr/>
          </p:nvSpPr>
          <p:spPr bwMode="auto">
            <a:xfrm>
              <a:off x="5389562" y="2465387"/>
              <a:ext cx="41275" cy="79375"/>
            </a:xfrm>
            <a:custGeom>
              <a:avLst/>
              <a:gdLst>
                <a:gd name="T0" fmla="*/ 2147483647 w 26"/>
                <a:gd name="T1" fmla="*/ 2147483647 h 53"/>
                <a:gd name="T2" fmla="*/ 2147483647 w 26"/>
                <a:gd name="T3" fmla="*/ 2147483647 h 53"/>
                <a:gd name="T4" fmla="*/ 0 w 26"/>
                <a:gd name="T5" fmla="*/ 2147483647 h 53"/>
                <a:gd name="T6" fmla="*/ 2147483647 w 26"/>
                <a:gd name="T7" fmla="*/ 0 h 53"/>
                <a:gd name="T8" fmla="*/ 2147483647 w 26"/>
                <a:gd name="T9" fmla="*/ 2147483647 h 53"/>
                <a:gd name="T10" fmla="*/ 2147483647 w 26"/>
                <a:gd name="T11" fmla="*/ 2147483647 h 53"/>
                <a:gd name="T12" fmla="*/ 2147483647 w 26"/>
                <a:gd name="T13" fmla="*/ 2147483647 h 53"/>
                <a:gd name="T14" fmla="*/ 2147483647 w 26"/>
                <a:gd name="T15" fmla="*/ 2147483647 h 53"/>
                <a:gd name="T16" fmla="*/ 2147483647 w 26"/>
                <a:gd name="T17" fmla="*/ 2147483647 h 53"/>
                <a:gd name="T18" fmla="*/ 2147483647 w 26"/>
                <a:gd name="T19" fmla="*/ 2147483647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53"/>
                <a:gd name="T32" fmla="*/ 26 w 2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53">
                  <a:moveTo>
                    <a:pt x="17" y="53"/>
                  </a:moveTo>
                  <a:lnTo>
                    <a:pt x="9" y="26"/>
                  </a:lnTo>
                  <a:lnTo>
                    <a:pt x="0" y="8"/>
                  </a:lnTo>
                  <a:lnTo>
                    <a:pt x="9" y="0"/>
                  </a:lnTo>
                  <a:lnTo>
                    <a:pt x="17" y="8"/>
                  </a:lnTo>
                  <a:lnTo>
                    <a:pt x="17" y="17"/>
                  </a:lnTo>
                  <a:lnTo>
                    <a:pt x="26" y="26"/>
                  </a:lnTo>
                  <a:lnTo>
                    <a:pt x="26" y="35"/>
                  </a:lnTo>
                  <a:lnTo>
                    <a:pt x="17" y="35"/>
                  </a:lnTo>
                  <a:lnTo>
                    <a:pt x="17" y="53"/>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41" name="Group 75"/>
            <p:cNvGrpSpPr>
              <a:grpSpLocks/>
            </p:cNvGrpSpPr>
            <p:nvPr/>
          </p:nvGrpSpPr>
          <p:grpSpPr bwMode="auto">
            <a:xfrm>
              <a:off x="5389562" y="2465387"/>
              <a:ext cx="41275" cy="79375"/>
              <a:chOff x="3005" y="1545"/>
              <a:chExt cx="26" cy="53"/>
            </a:xfrm>
          </p:grpSpPr>
          <p:sp>
            <p:nvSpPr>
              <p:cNvPr id="55181" name="Freeform 76"/>
              <p:cNvSpPr>
                <a:spLocks/>
              </p:cNvSpPr>
              <p:nvPr/>
            </p:nvSpPr>
            <p:spPr bwMode="auto">
              <a:xfrm>
                <a:off x="3005" y="1545"/>
                <a:ext cx="26" cy="53"/>
              </a:xfrm>
              <a:custGeom>
                <a:avLst/>
                <a:gdLst>
                  <a:gd name="T0" fmla="*/ 17 w 26"/>
                  <a:gd name="T1" fmla="*/ 53 h 53"/>
                  <a:gd name="T2" fmla="*/ 9 w 26"/>
                  <a:gd name="T3" fmla="*/ 26 h 53"/>
                  <a:gd name="T4" fmla="*/ 0 w 26"/>
                  <a:gd name="T5" fmla="*/ 8 h 53"/>
                  <a:gd name="T6" fmla="*/ 9 w 26"/>
                  <a:gd name="T7" fmla="*/ 0 h 53"/>
                  <a:gd name="T8" fmla="*/ 17 w 26"/>
                  <a:gd name="T9" fmla="*/ 8 h 53"/>
                  <a:gd name="T10" fmla="*/ 17 w 26"/>
                  <a:gd name="T11" fmla="*/ 17 h 53"/>
                  <a:gd name="T12" fmla="*/ 26 w 26"/>
                  <a:gd name="T13" fmla="*/ 26 h 53"/>
                  <a:gd name="T14" fmla="*/ 26 w 26"/>
                  <a:gd name="T15" fmla="*/ 35 h 53"/>
                  <a:gd name="T16" fmla="*/ 17 w 26"/>
                  <a:gd name="T17" fmla="*/ 35 h 53"/>
                  <a:gd name="T18" fmla="*/ 17 w 26"/>
                  <a:gd name="T19" fmla="*/ 53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53"/>
                  <a:gd name="T32" fmla="*/ 26 w 2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53">
                    <a:moveTo>
                      <a:pt x="17" y="53"/>
                    </a:moveTo>
                    <a:lnTo>
                      <a:pt x="9" y="26"/>
                    </a:lnTo>
                    <a:lnTo>
                      <a:pt x="0" y="8"/>
                    </a:lnTo>
                    <a:lnTo>
                      <a:pt x="9" y="0"/>
                    </a:lnTo>
                    <a:lnTo>
                      <a:pt x="17" y="8"/>
                    </a:lnTo>
                    <a:lnTo>
                      <a:pt x="17" y="17"/>
                    </a:lnTo>
                    <a:lnTo>
                      <a:pt x="26" y="26"/>
                    </a:lnTo>
                    <a:lnTo>
                      <a:pt x="26" y="35"/>
                    </a:lnTo>
                    <a:lnTo>
                      <a:pt x="17" y="35"/>
                    </a:lnTo>
                    <a:lnTo>
                      <a:pt x="17" y="53"/>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82" name="Freeform 77"/>
              <p:cNvSpPr>
                <a:spLocks/>
              </p:cNvSpPr>
              <p:nvPr/>
            </p:nvSpPr>
            <p:spPr bwMode="auto">
              <a:xfrm>
                <a:off x="3005" y="1545"/>
                <a:ext cx="26" cy="53"/>
              </a:xfrm>
              <a:custGeom>
                <a:avLst/>
                <a:gdLst>
                  <a:gd name="T0" fmla="*/ 17 w 26"/>
                  <a:gd name="T1" fmla="*/ 53 h 53"/>
                  <a:gd name="T2" fmla="*/ 9 w 26"/>
                  <a:gd name="T3" fmla="*/ 26 h 53"/>
                  <a:gd name="T4" fmla="*/ 0 w 26"/>
                  <a:gd name="T5" fmla="*/ 8 h 53"/>
                  <a:gd name="T6" fmla="*/ 9 w 26"/>
                  <a:gd name="T7" fmla="*/ 0 h 53"/>
                  <a:gd name="T8" fmla="*/ 17 w 26"/>
                  <a:gd name="T9" fmla="*/ 8 h 53"/>
                  <a:gd name="T10" fmla="*/ 17 w 26"/>
                  <a:gd name="T11" fmla="*/ 17 h 53"/>
                  <a:gd name="T12" fmla="*/ 26 w 26"/>
                  <a:gd name="T13" fmla="*/ 26 h 53"/>
                  <a:gd name="T14" fmla="*/ 26 w 26"/>
                  <a:gd name="T15" fmla="*/ 35 h 53"/>
                  <a:gd name="T16" fmla="*/ 17 w 26"/>
                  <a:gd name="T17" fmla="*/ 35 h 53"/>
                  <a:gd name="T18" fmla="*/ 17 w 26"/>
                  <a:gd name="T19" fmla="*/ 53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53"/>
                  <a:gd name="T32" fmla="*/ 26 w 2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53">
                    <a:moveTo>
                      <a:pt x="17" y="53"/>
                    </a:moveTo>
                    <a:lnTo>
                      <a:pt x="9" y="26"/>
                    </a:lnTo>
                    <a:lnTo>
                      <a:pt x="0" y="8"/>
                    </a:lnTo>
                    <a:lnTo>
                      <a:pt x="9" y="0"/>
                    </a:lnTo>
                    <a:lnTo>
                      <a:pt x="17" y="8"/>
                    </a:lnTo>
                    <a:lnTo>
                      <a:pt x="17" y="17"/>
                    </a:lnTo>
                    <a:lnTo>
                      <a:pt x="26" y="26"/>
                    </a:lnTo>
                    <a:lnTo>
                      <a:pt x="26" y="35"/>
                    </a:lnTo>
                    <a:lnTo>
                      <a:pt x="17" y="35"/>
                    </a:lnTo>
                    <a:lnTo>
                      <a:pt x="17" y="53"/>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42" name="Freeform 78"/>
            <p:cNvSpPr>
              <a:spLocks/>
            </p:cNvSpPr>
            <p:nvPr/>
          </p:nvSpPr>
          <p:spPr bwMode="auto">
            <a:xfrm>
              <a:off x="5668962" y="2613024"/>
              <a:ext cx="155575" cy="52388"/>
            </a:xfrm>
            <a:custGeom>
              <a:avLst/>
              <a:gdLst>
                <a:gd name="T0" fmla="*/ 2147483647 w 96"/>
                <a:gd name="T1" fmla="*/ 2147483647 h 35"/>
                <a:gd name="T2" fmla="*/ 2147483647 w 96"/>
                <a:gd name="T3" fmla="*/ 2147483647 h 35"/>
                <a:gd name="T4" fmla="*/ 2147483647 w 96"/>
                <a:gd name="T5" fmla="*/ 2147483647 h 35"/>
                <a:gd name="T6" fmla="*/ 2147483647 w 96"/>
                <a:gd name="T7" fmla="*/ 2147483647 h 35"/>
                <a:gd name="T8" fmla="*/ 2147483647 w 96"/>
                <a:gd name="T9" fmla="*/ 2147483647 h 35"/>
                <a:gd name="T10" fmla="*/ 2147483647 w 96"/>
                <a:gd name="T11" fmla="*/ 0 h 35"/>
                <a:gd name="T12" fmla="*/ 0 w 96"/>
                <a:gd name="T13" fmla="*/ 0 h 35"/>
                <a:gd name="T14" fmla="*/ 2147483647 w 96"/>
                <a:gd name="T15" fmla="*/ 2147483647 h 35"/>
                <a:gd name="T16" fmla="*/ 2147483647 w 96"/>
                <a:gd name="T17" fmla="*/ 2147483647 h 35"/>
                <a:gd name="T18" fmla="*/ 2147483647 w 96"/>
                <a:gd name="T19" fmla="*/ 2147483647 h 35"/>
                <a:gd name="T20" fmla="*/ 2147483647 w 96"/>
                <a:gd name="T21" fmla="*/ 2147483647 h 35"/>
                <a:gd name="T22" fmla="*/ 2147483647 w 96"/>
                <a:gd name="T23" fmla="*/ 2147483647 h 35"/>
                <a:gd name="T24" fmla="*/ 2147483647 w 96"/>
                <a:gd name="T25" fmla="*/ 2147483647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35"/>
                <a:gd name="T41" fmla="*/ 96 w 96"/>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35">
                  <a:moveTo>
                    <a:pt x="79" y="35"/>
                  </a:moveTo>
                  <a:lnTo>
                    <a:pt x="79" y="26"/>
                  </a:lnTo>
                  <a:lnTo>
                    <a:pt x="96" y="26"/>
                  </a:lnTo>
                  <a:lnTo>
                    <a:pt x="79" y="8"/>
                  </a:lnTo>
                  <a:lnTo>
                    <a:pt x="61" y="8"/>
                  </a:lnTo>
                  <a:lnTo>
                    <a:pt x="44" y="0"/>
                  </a:lnTo>
                  <a:lnTo>
                    <a:pt x="0" y="0"/>
                  </a:lnTo>
                  <a:lnTo>
                    <a:pt x="18" y="8"/>
                  </a:lnTo>
                  <a:lnTo>
                    <a:pt x="35" y="17"/>
                  </a:lnTo>
                  <a:lnTo>
                    <a:pt x="35" y="26"/>
                  </a:lnTo>
                  <a:lnTo>
                    <a:pt x="52" y="26"/>
                  </a:lnTo>
                  <a:lnTo>
                    <a:pt x="52" y="35"/>
                  </a:lnTo>
                  <a:lnTo>
                    <a:pt x="79" y="3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43" name="Group 79"/>
            <p:cNvGrpSpPr>
              <a:grpSpLocks/>
            </p:cNvGrpSpPr>
            <p:nvPr/>
          </p:nvGrpSpPr>
          <p:grpSpPr bwMode="auto">
            <a:xfrm>
              <a:off x="5668962" y="2613024"/>
              <a:ext cx="155575" cy="52388"/>
              <a:chOff x="3179" y="1643"/>
              <a:chExt cx="96" cy="35"/>
            </a:xfrm>
          </p:grpSpPr>
          <p:sp>
            <p:nvSpPr>
              <p:cNvPr id="55179" name="Freeform 80"/>
              <p:cNvSpPr>
                <a:spLocks/>
              </p:cNvSpPr>
              <p:nvPr/>
            </p:nvSpPr>
            <p:spPr bwMode="auto">
              <a:xfrm>
                <a:off x="3179" y="1643"/>
                <a:ext cx="96" cy="35"/>
              </a:xfrm>
              <a:custGeom>
                <a:avLst/>
                <a:gdLst>
                  <a:gd name="T0" fmla="*/ 79 w 96"/>
                  <a:gd name="T1" fmla="*/ 35 h 35"/>
                  <a:gd name="T2" fmla="*/ 79 w 96"/>
                  <a:gd name="T3" fmla="*/ 26 h 35"/>
                  <a:gd name="T4" fmla="*/ 96 w 96"/>
                  <a:gd name="T5" fmla="*/ 26 h 35"/>
                  <a:gd name="T6" fmla="*/ 79 w 96"/>
                  <a:gd name="T7" fmla="*/ 8 h 35"/>
                  <a:gd name="T8" fmla="*/ 61 w 96"/>
                  <a:gd name="T9" fmla="*/ 8 h 35"/>
                  <a:gd name="T10" fmla="*/ 44 w 96"/>
                  <a:gd name="T11" fmla="*/ 0 h 35"/>
                  <a:gd name="T12" fmla="*/ 0 w 96"/>
                  <a:gd name="T13" fmla="*/ 0 h 35"/>
                  <a:gd name="T14" fmla="*/ 18 w 96"/>
                  <a:gd name="T15" fmla="*/ 8 h 35"/>
                  <a:gd name="T16" fmla="*/ 35 w 96"/>
                  <a:gd name="T17" fmla="*/ 17 h 35"/>
                  <a:gd name="T18" fmla="*/ 35 w 96"/>
                  <a:gd name="T19" fmla="*/ 26 h 35"/>
                  <a:gd name="T20" fmla="*/ 52 w 96"/>
                  <a:gd name="T21" fmla="*/ 26 h 35"/>
                  <a:gd name="T22" fmla="*/ 52 w 96"/>
                  <a:gd name="T23" fmla="*/ 35 h 35"/>
                  <a:gd name="T24" fmla="*/ 79 w 96"/>
                  <a:gd name="T25" fmla="*/ 35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35"/>
                  <a:gd name="T41" fmla="*/ 96 w 96"/>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35">
                    <a:moveTo>
                      <a:pt x="79" y="35"/>
                    </a:moveTo>
                    <a:lnTo>
                      <a:pt x="79" y="26"/>
                    </a:lnTo>
                    <a:lnTo>
                      <a:pt x="96" y="26"/>
                    </a:lnTo>
                    <a:lnTo>
                      <a:pt x="79" y="8"/>
                    </a:lnTo>
                    <a:lnTo>
                      <a:pt x="61" y="8"/>
                    </a:lnTo>
                    <a:lnTo>
                      <a:pt x="44" y="0"/>
                    </a:lnTo>
                    <a:lnTo>
                      <a:pt x="0" y="0"/>
                    </a:lnTo>
                    <a:lnTo>
                      <a:pt x="18" y="8"/>
                    </a:lnTo>
                    <a:lnTo>
                      <a:pt x="35" y="17"/>
                    </a:lnTo>
                    <a:lnTo>
                      <a:pt x="35" y="26"/>
                    </a:lnTo>
                    <a:lnTo>
                      <a:pt x="52" y="26"/>
                    </a:lnTo>
                    <a:lnTo>
                      <a:pt x="52" y="35"/>
                    </a:lnTo>
                    <a:lnTo>
                      <a:pt x="79" y="3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80" name="Freeform 81"/>
              <p:cNvSpPr>
                <a:spLocks/>
              </p:cNvSpPr>
              <p:nvPr/>
            </p:nvSpPr>
            <p:spPr bwMode="auto">
              <a:xfrm>
                <a:off x="3179" y="1643"/>
                <a:ext cx="96" cy="35"/>
              </a:xfrm>
              <a:custGeom>
                <a:avLst/>
                <a:gdLst>
                  <a:gd name="T0" fmla="*/ 79 w 96"/>
                  <a:gd name="T1" fmla="*/ 35 h 35"/>
                  <a:gd name="T2" fmla="*/ 79 w 96"/>
                  <a:gd name="T3" fmla="*/ 26 h 35"/>
                  <a:gd name="T4" fmla="*/ 96 w 96"/>
                  <a:gd name="T5" fmla="*/ 26 h 35"/>
                  <a:gd name="T6" fmla="*/ 79 w 96"/>
                  <a:gd name="T7" fmla="*/ 8 h 35"/>
                  <a:gd name="T8" fmla="*/ 61 w 96"/>
                  <a:gd name="T9" fmla="*/ 8 h 35"/>
                  <a:gd name="T10" fmla="*/ 44 w 96"/>
                  <a:gd name="T11" fmla="*/ 0 h 35"/>
                  <a:gd name="T12" fmla="*/ 0 w 96"/>
                  <a:gd name="T13" fmla="*/ 0 h 35"/>
                  <a:gd name="T14" fmla="*/ 18 w 96"/>
                  <a:gd name="T15" fmla="*/ 8 h 35"/>
                  <a:gd name="T16" fmla="*/ 35 w 96"/>
                  <a:gd name="T17" fmla="*/ 17 h 35"/>
                  <a:gd name="T18" fmla="*/ 35 w 96"/>
                  <a:gd name="T19" fmla="*/ 26 h 35"/>
                  <a:gd name="T20" fmla="*/ 52 w 96"/>
                  <a:gd name="T21" fmla="*/ 26 h 35"/>
                  <a:gd name="T22" fmla="*/ 52 w 96"/>
                  <a:gd name="T23" fmla="*/ 35 h 35"/>
                  <a:gd name="T24" fmla="*/ 79 w 96"/>
                  <a:gd name="T25" fmla="*/ 35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35"/>
                  <a:gd name="T41" fmla="*/ 96 w 96"/>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35">
                    <a:moveTo>
                      <a:pt x="79" y="35"/>
                    </a:moveTo>
                    <a:lnTo>
                      <a:pt x="79" y="26"/>
                    </a:lnTo>
                    <a:lnTo>
                      <a:pt x="96" y="26"/>
                    </a:lnTo>
                    <a:lnTo>
                      <a:pt x="79" y="8"/>
                    </a:lnTo>
                    <a:lnTo>
                      <a:pt x="61" y="8"/>
                    </a:lnTo>
                    <a:lnTo>
                      <a:pt x="44" y="0"/>
                    </a:lnTo>
                    <a:lnTo>
                      <a:pt x="0" y="0"/>
                    </a:lnTo>
                    <a:lnTo>
                      <a:pt x="18" y="8"/>
                    </a:lnTo>
                    <a:lnTo>
                      <a:pt x="35" y="17"/>
                    </a:lnTo>
                    <a:lnTo>
                      <a:pt x="35" y="26"/>
                    </a:lnTo>
                    <a:lnTo>
                      <a:pt x="52" y="26"/>
                    </a:lnTo>
                    <a:lnTo>
                      <a:pt x="52" y="35"/>
                    </a:lnTo>
                    <a:lnTo>
                      <a:pt x="79" y="3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44" name="Freeform 82"/>
            <p:cNvSpPr>
              <a:spLocks/>
            </p:cNvSpPr>
            <p:nvPr/>
          </p:nvSpPr>
          <p:spPr bwMode="auto">
            <a:xfrm>
              <a:off x="5753100" y="2665412"/>
              <a:ext cx="100012" cy="68262"/>
            </a:xfrm>
            <a:custGeom>
              <a:avLst/>
              <a:gdLst>
                <a:gd name="T0" fmla="*/ 2147483647 w 61"/>
                <a:gd name="T1" fmla="*/ 2147483647 h 45"/>
                <a:gd name="T2" fmla="*/ 2147483647 w 61"/>
                <a:gd name="T3" fmla="*/ 2147483647 h 45"/>
                <a:gd name="T4" fmla="*/ 0 w 61"/>
                <a:gd name="T5" fmla="*/ 0 h 45"/>
                <a:gd name="T6" fmla="*/ 2147483647 w 61"/>
                <a:gd name="T7" fmla="*/ 0 h 45"/>
                <a:gd name="T8" fmla="*/ 2147483647 w 61"/>
                <a:gd name="T9" fmla="*/ 2147483647 h 45"/>
                <a:gd name="T10" fmla="*/ 2147483647 w 61"/>
                <a:gd name="T11" fmla="*/ 2147483647 h 45"/>
                <a:gd name="T12" fmla="*/ 2147483647 w 61"/>
                <a:gd name="T13" fmla="*/ 2147483647 h 45"/>
                <a:gd name="T14" fmla="*/ 2147483647 w 61"/>
                <a:gd name="T15" fmla="*/ 2147483647 h 45"/>
                <a:gd name="T16" fmla="*/ 2147483647 w 61"/>
                <a:gd name="T17" fmla="*/ 2147483647 h 45"/>
                <a:gd name="T18" fmla="*/ 2147483647 w 61"/>
                <a:gd name="T19" fmla="*/ 2147483647 h 45"/>
                <a:gd name="T20" fmla="*/ 2147483647 w 61"/>
                <a:gd name="T21" fmla="*/ 214748364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45"/>
                <a:gd name="T35" fmla="*/ 61 w 61"/>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45">
                  <a:moveTo>
                    <a:pt x="27" y="27"/>
                  </a:moveTo>
                  <a:lnTo>
                    <a:pt x="9" y="27"/>
                  </a:lnTo>
                  <a:lnTo>
                    <a:pt x="0" y="0"/>
                  </a:lnTo>
                  <a:lnTo>
                    <a:pt x="27" y="0"/>
                  </a:lnTo>
                  <a:lnTo>
                    <a:pt x="35" y="9"/>
                  </a:lnTo>
                  <a:lnTo>
                    <a:pt x="35" y="27"/>
                  </a:lnTo>
                  <a:lnTo>
                    <a:pt x="44" y="27"/>
                  </a:lnTo>
                  <a:lnTo>
                    <a:pt x="61" y="45"/>
                  </a:lnTo>
                  <a:lnTo>
                    <a:pt x="44" y="45"/>
                  </a:lnTo>
                  <a:lnTo>
                    <a:pt x="35" y="36"/>
                  </a:lnTo>
                  <a:lnTo>
                    <a:pt x="27"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45" name="Group 83"/>
            <p:cNvGrpSpPr>
              <a:grpSpLocks/>
            </p:cNvGrpSpPr>
            <p:nvPr/>
          </p:nvGrpSpPr>
          <p:grpSpPr bwMode="auto">
            <a:xfrm>
              <a:off x="5753100" y="2665412"/>
              <a:ext cx="100012" cy="68262"/>
              <a:chOff x="3231" y="1678"/>
              <a:chExt cx="61" cy="45"/>
            </a:xfrm>
          </p:grpSpPr>
          <p:sp>
            <p:nvSpPr>
              <p:cNvPr id="55177" name="Freeform 84"/>
              <p:cNvSpPr>
                <a:spLocks/>
              </p:cNvSpPr>
              <p:nvPr/>
            </p:nvSpPr>
            <p:spPr bwMode="auto">
              <a:xfrm>
                <a:off x="3231" y="1678"/>
                <a:ext cx="61" cy="45"/>
              </a:xfrm>
              <a:custGeom>
                <a:avLst/>
                <a:gdLst>
                  <a:gd name="T0" fmla="*/ 27 w 61"/>
                  <a:gd name="T1" fmla="*/ 27 h 45"/>
                  <a:gd name="T2" fmla="*/ 9 w 61"/>
                  <a:gd name="T3" fmla="*/ 27 h 45"/>
                  <a:gd name="T4" fmla="*/ 0 w 61"/>
                  <a:gd name="T5" fmla="*/ 0 h 45"/>
                  <a:gd name="T6" fmla="*/ 27 w 61"/>
                  <a:gd name="T7" fmla="*/ 0 h 45"/>
                  <a:gd name="T8" fmla="*/ 35 w 61"/>
                  <a:gd name="T9" fmla="*/ 9 h 45"/>
                  <a:gd name="T10" fmla="*/ 35 w 61"/>
                  <a:gd name="T11" fmla="*/ 27 h 45"/>
                  <a:gd name="T12" fmla="*/ 44 w 61"/>
                  <a:gd name="T13" fmla="*/ 27 h 45"/>
                  <a:gd name="T14" fmla="*/ 61 w 61"/>
                  <a:gd name="T15" fmla="*/ 45 h 45"/>
                  <a:gd name="T16" fmla="*/ 44 w 61"/>
                  <a:gd name="T17" fmla="*/ 45 h 45"/>
                  <a:gd name="T18" fmla="*/ 35 w 61"/>
                  <a:gd name="T19" fmla="*/ 36 h 45"/>
                  <a:gd name="T20" fmla="*/ 27 w 61"/>
                  <a:gd name="T21" fmla="*/ 2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45"/>
                  <a:gd name="T35" fmla="*/ 61 w 61"/>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45">
                    <a:moveTo>
                      <a:pt x="27" y="27"/>
                    </a:moveTo>
                    <a:lnTo>
                      <a:pt x="9" y="27"/>
                    </a:lnTo>
                    <a:lnTo>
                      <a:pt x="0" y="0"/>
                    </a:lnTo>
                    <a:lnTo>
                      <a:pt x="27" y="0"/>
                    </a:lnTo>
                    <a:lnTo>
                      <a:pt x="35" y="9"/>
                    </a:lnTo>
                    <a:lnTo>
                      <a:pt x="35" y="27"/>
                    </a:lnTo>
                    <a:lnTo>
                      <a:pt x="44" y="27"/>
                    </a:lnTo>
                    <a:lnTo>
                      <a:pt x="61" y="45"/>
                    </a:lnTo>
                    <a:lnTo>
                      <a:pt x="44" y="45"/>
                    </a:lnTo>
                    <a:lnTo>
                      <a:pt x="35" y="36"/>
                    </a:lnTo>
                    <a:lnTo>
                      <a:pt x="27"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78" name="Freeform 85"/>
              <p:cNvSpPr>
                <a:spLocks/>
              </p:cNvSpPr>
              <p:nvPr/>
            </p:nvSpPr>
            <p:spPr bwMode="auto">
              <a:xfrm>
                <a:off x="3231" y="1678"/>
                <a:ext cx="61" cy="45"/>
              </a:xfrm>
              <a:custGeom>
                <a:avLst/>
                <a:gdLst>
                  <a:gd name="T0" fmla="*/ 27 w 61"/>
                  <a:gd name="T1" fmla="*/ 27 h 45"/>
                  <a:gd name="T2" fmla="*/ 9 w 61"/>
                  <a:gd name="T3" fmla="*/ 27 h 45"/>
                  <a:gd name="T4" fmla="*/ 0 w 61"/>
                  <a:gd name="T5" fmla="*/ 0 h 45"/>
                  <a:gd name="T6" fmla="*/ 27 w 61"/>
                  <a:gd name="T7" fmla="*/ 0 h 45"/>
                  <a:gd name="T8" fmla="*/ 35 w 61"/>
                  <a:gd name="T9" fmla="*/ 9 h 45"/>
                  <a:gd name="T10" fmla="*/ 35 w 61"/>
                  <a:gd name="T11" fmla="*/ 27 h 45"/>
                  <a:gd name="T12" fmla="*/ 44 w 61"/>
                  <a:gd name="T13" fmla="*/ 27 h 45"/>
                  <a:gd name="T14" fmla="*/ 61 w 61"/>
                  <a:gd name="T15" fmla="*/ 45 h 45"/>
                  <a:gd name="T16" fmla="*/ 44 w 61"/>
                  <a:gd name="T17" fmla="*/ 45 h 45"/>
                  <a:gd name="T18" fmla="*/ 35 w 61"/>
                  <a:gd name="T19" fmla="*/ 36 h 45"/>
                  <a:gd name="T20" fmla="*/ 27 w 61"/>
                  <a:gd name="T21" fmla="*/ 2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45"/>
                  <a:gd name="T35" fmla="*/ 61 w 61"/>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45">
                    <a:moveTo>
                      <a:pt x="27" y="27"/>
                    </a:moveTo>
                    <a:lnTo>
                      <a:pt x="9" y="27"/>
                    </a:lnTo>
                    <a:lnTo>
                      <a:pt x="0" y="0"/>
                    </a:lnTo>
                    <a:lnTo>
                      <a:pt x="27" y="0"/>
                    </a:lnTo>
                    <a:lnTo>
                      <a:pt x="35" y="9"/>
                    </a:lnTo>
                    <a:lnTo>
                      <a:pt x="35" y="27"/>
                    </a:lnTo>
                    <a:lnTo>
                      <a:pt x="44" y="27"/>
                    </a:lnTo>
                    <a:lnTo>
                      <a:pt x="61" y="45"/>
                    </a:lnTo>
                    <a:lnTo>
                      <a:pt x="44" y="45"/>
                    </a:lnTo>
                    <a:lnTo>
                      <a:pt x="35" y="36"/>
                    </a:lnTo>
                    <a:lnTo>
                      <a:pt x="27"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46" name="Freeform 86"/>
            <p:cNvSpPr>
              <a:spLocks/>
            </p:cNvSpPr>
            <p:nvPr/>
          </p:nvSpPr>
          <p:spPr bwMode="auto">
            <a:xfrm>
              <a:off x="5797550" y="2706687"/>
              <a:ext cx="26987" cy="26987"/>
            </a:xfrm>
            <a:custGeom>
              <a:avLst/>
              <a:gdLst>
                <a:gd name="T0" fmla="*/ 2147483647 w 17"/>
                <a:gd name="T1" fmla="*/ 2147483647 h 18"/>
                <a:gd name="T2" fmla="*/ 2147483647 w 17"/>
                <a:gd name="T3" fmla="*/ 2147483647 h 18"/>
                <a:gd name="T4" fmla="*/ 0 w 17"/>
                <a:gd name="T5" fmla="*/ 0 h 18"/>
                <a:gd name="T6" fmla="*/ 2147483647 w 17"/>
                <a:gd name="T7" fmla="*/ 2147483647 h 18"/>
                <a:gd name="T8" fmla="*/ 2147483647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7" y="18"/>
                  </a:moveTo>
                  <a:lnTo>
                    <a:pt x="8" y="18"/>
                  </a:lnTo>
                  <a:lnTo>
                    <a:pt x="0" y="0"/>
                  </a:lnTo>
                  <a:lnTo>
                    <a:pt x="8" y="9"/>
                  </a:lnTo>
                  <a:lnTo>
                    <a:pt x="17"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47" name="Freeform 87"/>
            <p:cNvSpPr>
              <a:spLocks/>
            </p:cNvSpPr>
            <p:nvPr/>
          </p:nvSpPr>
          <p:spPr bwMode="auto">
            <a:xfrm>
              <a:off x="5797550" y="2706687"/>
              <a:ext cx="26987" cy="26987"/>
            </a:xfrm>
            <a:custGeom>
              <a:avLst/>
              <a:gdLst>
                <a:gd name="T0" fmla="*/ 2147483647 w 17"/>
                <a:gd name="T1" fmla="*/ 2147483647 h 18"/>
                <a:gd name="T2" fmla="*/ 2147483647 w 17"/>
                <a:gd name="T3" fmla="*/ 2147483647 h 18"/>
                <a:gd name="T4" fmla="*/ 0 w 17"/>
                <a:gd name="T5" fmla="*/ 0 h 18"/>
                <a:gd name="T6" fmla="*/ 2147483647 w 17"/>
                <a:gd name="T7" fmla="*/ 2147483647 h 18"/>
                <a:gd name="T8" fmla="*/ 2147483647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7" y="18"/>
                  </a:moveTo>
                  <a:lnTo>
                    <a:pt x="8" y="18"/>
                  </a:lnTo>
                  <a:lnTo>
                    <a:pt x="0" y="0"/>
                  </a:lnTo>
                  <a:lnTo>
                    <a:pt x="8" y="9"/>
                  </a:lnTo>
                  <a:lnTo>
                    <a:pt x="17"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48" name="Freeform 88"/>
            <p:cNvSpPr>
              <a:spLocks/>
            </p:cNvSpPr>
            <p:nvPr/>
          </p:nvSpPr>
          <p:spPr bwMode="auto">
            <a:xfrm>
              <a:off x="5797550" y="2651124"/>
              <a:ext cx="125412" cy="96838"/>
            </a:xfrm>
            <a:custGeom>
              <a:avLst/>
              <a:gdLst>
                <a:gd name="T0" fmla="*/ 2147483647 w 78"/>
                <a:gd name="T1" fmla="*/ 0 h 63"/>
                <a:gd name="T2" fmla="*/ 2147483647 w 78"/>
                <a:gd name="T3" fmla="*/ 2147483647 h 63"/>
                <a:gd name="T4" fmla="*/ 2147483647 w 78"/>
                <a:gd name="T5" fmla="*/ 2147483647 h 63"/>
                <a:gd name="T6" fmla="*/ 2147483647 w 78"/>
                <a:gd name="T7" fmla="*/ 2147483647 h 63"/>
                <a:gd name="T8" fmla="*/ 2147483647 w 78"/>
                <a:gd name="T9" fmla="*/ 2147483647 h 63"/>
                <a:gd name="T10" fmla="*/ 2147483647 w 78"/>
                <a:gd name="T11" fmla="*/ 2147483647 h 63"/>
                <a:gd name="T12" fmla="*/ 2147483647 w 78"/>
                <a:gd name="T13" fmla="*/ 2147483647 h 63"/>
                <a:gd name="T14" fmla="*/ 2147483647 w 78"/>
                <a:gd name="T15" fmla="*/ 2147483647 h 63"/>
                <a:gd name="T16" fmla="*/ 2147483647 w 78"/>
                <a:gd name="T17" fmla="*/ 2147483647 h 63"/>
                <a:gd name="T18" fmla="*/ 2147483647 w 78"/>
                <a:gd name="T19" fmla="*/ 2147483647 h 63"/>
                <a:gd name="T20" fmla="*/ 2147483647 w 78"/>
                <a:gd name="T21" fmla="*/ 2147483647 h 63"/>
                <a:gd name="T22" fmla="*/ 2147483647 w 78"/>
                <a:gd name="T23" fmla="*/ 2147483647 h 63"/>
                <a:gd name="T24" fmla="*/ 2147483647 w 78"/>
                <a:gd name="T25" fmla="*/ 2147483647 h 63"/>
                <a:gd name="T26" fmla="*/ 0 w 78"/>
                <a:gd name="T27" fmla="*/ 2147483647 h 63"/>
                <a:gd name="T28" fmla="*/ 0 w 78"/>
                <a:gd name="T29" fmla="*/ 0 h 63"/>
                <a:gd name="T30" fmla="*/ 2147483647 w 78"/>
                <a:gd name="T31" fmla="*/ 0 h 63"/>
                <a:gd name="T32" fmla="*/ 2147483647 w 78"/>
                <a:gd name="T33" fmla="*/ 2147483647 h 63"/>
                <a:gd name="T34" fmla="*/ 2147483647 w 78"/>
                <a:gd name="T35" fmla="*/ 2147483647 h 63"/>
                <a:gd name="T36" fmla="*/ 2147483647 w 78"/>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63"/>
                <a:gd name="T59" fmla="*/ 78 w 78"/>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63">
                  <a:moveTo>
                    <a:pt x="52" y="0"/>
                  </a:moveTo>
                  <a:lnTo>
                    <a:pt x="61" y="9"/>
                  </a:lnTo>
                  <a:lnTo>
                    <a:pt x="78" y="18"/>
                  </a:lnTo>
                  <a:lnTo>
                    <a:pt x="69" y="36"/>
                  </a:lnTo>
                  <a:lnTo>
                    <a:pt x="69" y="54"/>
                  </a:lnTo>
                  <a:lnTo>
                    <a:pt x="61" y="54"/>
                  </a:lnTo>
                  <a:lnTo>
                    <a:pt x="69" y="63"/>
                  </a:lnTo>
                  <a:lnTo>
                    <a:pt x="52" y="54"/>
                  </a:lnTo>
                  <a:lnTo>
                    <a:pt x="52" y="45"/>
                  </a:lnTo>
                  <a:lnTo>
                    <a:pt x="34" y="54"/>
                  </a:lnTo>
                  <a:lnTo>
                    <a:pt x="17" y="36"/>
                  </a:lnTo>
                  <a:lnTo>
                    <a:pt x="8" y="36"/>
                  </a:lnTo>
                  <a:lnTo>
                    <a:pt x="8" y="18"/>
                  </a:lnTo>
                  <a:lnTo>
                    <a:pt x="0" y="9"/>
                  </a:lnTo>
                  <a:lnTo>
                    <a:pt x="0" y="0"/>
                  </a:lnTo>
                  <a:lnTo>
                    <a:pt x="17" y="0"/>
                  </a:lnTo>
                  <a:lnTo>
                    <a:pt x="34" y="9"/>
                  </a:lnTo>
                  <a:lnTo>
                    <a:pt x="43" y="9"/>
                  </a:lnTo>
                  <a:lnTo>
                    <a:pt x="52"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49" name="Group 89"/>
            <p:cNvGrpSpPr>
              <a:grpSpLocks/>
            </p:cNvGrpSpPr>
            <p:nvPr/>
          </p:nvGrpSpPr>
          <p:grpSpPr bwMode="auto">
            <a:xfrm>
              <a:off x="5797550" y="2651124"/>
              <a:ext cx="125412" cy="96838"/>
              <a:chOff x="3258" y="1669"/>
              <a:chExt cx="78" cy="63"/>
            </a:xfrm>
          </p:grpSpPr>
          <p:sp>
            <p:nvSpPr>
              <p:cNvPr id="55175" name="Freeform 90"/>
              <p:cNvSpPr>
                <a:spLocks/>
              </p:cNvSpPr>
              <p:nvPr/>
            </p:nvSpPr>
            <p:spPr bwMode="auto">
              <a:xfrm>
                <a:off x="3258" y="1669"/>
                <a:ext cx="78" cy="63"/>
              </a:xfrm>
              <a:custGeom>
                <a:avLst/>
                <a:gdLst>
                  <a:gd name="T0" fmla="*/ 52 w 78"/>
                  <a:gd name="T1" fmla="*/ 0 h 63"/>
                  <a:gd name="T2" fmla="*/ 61 w 78"/>
                  <a:gd name="T3" fmla="*/ 9 h 63"/>
                  <a:gd name="T4" fmla="*/ 78 w 78"/>
                  <a:gd name="T5" fmla="*/ 18 h 63"/>
                  <a:gd name="T6" fmla="*/ 69 w 78"/>
                  <a:gd name="T7" fmla="*/ 36 h 63"/>
                  <a:gd name="T8" fmla="*/ 69 w 78"/>
                  <a:gd name="T9" fmla="*/ 54 h 63"/>
                  <a:gd name="T10" fmla="*/ 61 w 78"/>
                  <a:gd name="T11" fmla="*/ 54 h 63"/>
                  <a:gd name="T12" fmla="*/ 69 w 78"/>
                  <a:gd name="T13" fmla="*/ 63 h 63"/>
                  <a:gd name="T14" fmla="*/ 52 w 78"/>
                  <a:gd name="T15" fmla="*/ 54 h 63"/>
                  <a:gd name="T16" fmla="*/ 52 w 78"/>
                  <a:gd name="T17" fmla="*/ 45 h 63"/>
                  <a:gd name="T18" fmla="*/ 34 w 78"/>
                  <a:gd name="T19" fmla="*/ 54 h 63"/>
                  <a:gd name="T20" fmla="*/ 17 w 78"/>
                  <a:gd name="T21" fmla="*/ 36 h 63"/>
                  <a:gd name="T22" fmla="*/ 8 w 78"/>
                  <a:gd name="T23" fmla="*/ 36 h 63"/>
                  <a:gd name="T24" fmla="*/ 8 w 78"/>
                  <a:gd name="T25" fmla="*/ 18 h 63"/>
                  <a:gd name="T26" fmla="*/ 0 w 78"/>
                  <a:gd name="T27" fmla="*/ 9 h 63"/>
                  <a:gd name="T28" fmla="*/ 0 w 78"/>
                  <a:gd name="T29" fmla="*/ 0 h 63"/>
                  <a:gd name="T30" fmla="*/ 17 w 78"/>
                  <a:gd name="T31" fmla="*/ 0 h 63"/>
                  <a:gd name="T32" fmla="*/ 34 w 78"/>
                  <a:gd name="T33" fmla="*/ 9 h 63"/>
                  <a:gd name="T34" fmla="*/ 43 w 78"/>
                  <a:gd name="T35" fmla="*/ 9 h 63"/>
                  <a:gd name="T36" fmla="*/ 52 w 78"/>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63"/>
                  <a:gd name="T59" fmla="*/ 78 w 78"/>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63">
                    <a:moveTo>
                      <a:pt x="52" y="0"/>
                    </a:moveTo>
                    <a:lnTo>
                      <a:pt x="61" y="9"/>
                    </a:lnTo>
                    <a:lnTo>
                      <a:pt x="78" y="18"/>
                    </a:lnTo>
                    <a:lnTo>
                      <a:pt x="69" y="36"/>
                    </a:lnTo>
                    <a:lnTo>
                      <a:pt x="69" y="54"/>
                    </a:lnTo>
                    <a:lnTo>
                      <a:pt x="61" y="54"/>
                    </a:lnTo>
                    <a:lnTo>
                      <a:pt x="69" y="63"/>
                    </a:lnTo>
                    <a:lnTo>
                      <a:pt x="52" y="54"/>
                    </a:lnTo>
                    <a:lnTo>
                      <a:pt x="52" y="45"/>
                    </a:lnTo>
                    <a:lnTo>
                      <a:pt x="34" y="54"/>
                    </a:lnTo>
                    <a:lnTo>
                      <a:pt x="17" y="36"/>
                    </a:lnTo>
                    <a:lnTo>
                      <a:pt x="8" y="36"/>
                    </a:lnTo>
                    <a:lnTo>
                      <a:pt x="8" y="18"/>
                    </a:lnTo>
                    <a:lnTo>
                      <a:pt x="0" y="9"/>
                    </a:lnTo>
                    <a:lnTo>
                      <a:pt x="0" y="0"/>
                    </a:lnTo>
                    <a:lnTo>
                      <a:pt x="17" y="0"/>
                    </a:lnTo>
                    <a:lnTo>
                      <a:pt x="34" y="9"/>
                    </a:lnTo>
                    <a:lnTo>
                      <a:pt x="43" y="9"/>
                    </a:lnTo>
                    <a:lnTo>
                      <a:pt x="52"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76" name="Freeform 91"/>
              <p:cNvSpPr>
                <a:spLocks/>
              </p:cNvSpPr>
              <p:nvPr/>
            </p:nvSpPr>
            <p:spPr bwMode="auto">
              <a:xfrm>
                <a:off x="3258" y="1669"/>
                <a:ext cx="78" cy="63"/>
              </a:xfrm>
              <a:custGeom>
                <a:avLst/>
                <a:gdLst>
                  <a:gd name="T0" fmla="*/ 52 w 78"/>
                  <a:gd name="T1" fmla="*/ 0 h 63"/>
                  <a:gd name="T2" fmla="*/ 61 w 78"/>
                  <a:gd name="T3" fmla="*/ 9 h 63"/>
                  <a:gd name="T4" fmla="*/ 78 w 78"/>
                  <a:gd name="T5" fmla="*/ 18 h 63"/>
                  <a:gd name="T6" fmla="*/ 69 w 78"/>
                  <a:gd name="T7" fmla="*/ 36 h 63"/>
                  <a:gd name="T8" fmla="*/ 69 w 78"/>
                  <a:gd name="T9" fmla="*/ 54 h 63"/>
                  <a:gd name="T10" fmla="*/ 61 w 78"/>
                  <a:gd name="T11" fmla="*/ 54 h 63"/>
                  <a:gd name="T12" fmla="*/ 69 w 78"/>
                  <a:gd name="T13" fmla="*/ 63 h 63"/>
                  <a:gd name="T14" fmla="*/ 52 w 78"/>
                  <a:gd name="T15" fmla="*/ 54 h 63"/>
                  <a:gd name="T16" fmla="*/ 52 w 78"/>
                  <a:gd name="T17" fmla="*/ 45 h 63"/>
                  <a:gd name="T18" fmla="*/ 34 w 78"/>
                  <a:gd name="T19" fmla="*/ 54 h 63"/>
                  <a:gd name="T20" fmla="*/ 17 w 78"/>
                  <a:gd name="T21" fmla="*/ 36 h 63"/>
                  <a:gd name="T22" fmla="*/ 8 w 78"/>
                  <a:gd name="T23" fmla="*/ 36 h 63"/>
                  <a:gd name="T24" fmla="*/ 8 w 78"/>
                  <a:gd name="T25" fmla="*/ 18 h 63"/>
                  <a:gd name="T26" fmla="*/ 0 w 78"/>
                  <a:gd name="T27" fmla="*/ 9 h 63"/>
                  <a:gd name="T28" fmla="*/ 0 w 78"/>
                  <a:gd name="T29" fmla="*/ 0 h 63"/>
                  <a:gd name="T30" fmla="*/ 17 w 78"/>
                  <a:gd name="T31" fmla="*/ 0 h 63"/>
                  <a:gd name="T32" fmla="*/ 34 w 78"/>
                  <a:gd name="T33" fmla="*/ 9 h 63"/>
                  <a:gd name="T34" fmla="*/ 43 w 78"/>
                  <a:gd name="T35" fmla="*/ 9 h 63"/>
                  <a:gd name="T36" fmla="*/ 52 w 78"/>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63"/>
                  <a:gd name="T59" fmla="*/ 78 w 78"/>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63">
                    <a:moveTo>
                      <a:pt x="52" y="0"/>
                    </a:moveTo>
                    <a:lnTo>
                      <a:pt x="61" y="9"/>
                    </a:lnTo>
                    <a:lnTo>
                      <a:pt x="78" y="18"/>
                    </a:lnTo>
                    <a:lnTo>
                      <a:pt x="69" y="36"/>
                    </a:lnTo>
                    <a:lnTo>
                      <a:pt x="69" y="54"/>
                    </a:lnTo>
                    <a:lnTo>
                      <a:pt x="61" y="54"/>
                    </a:lnTo>
                    <a:lnTo>
                      <a:pt x="69" y="63"/>
                    </a:lnTo>
                    <a:lnTo>
                      <a:pt x="52" y="54"/>
                    </a:lnTo>
                    <a:lnTo>
                      <a:pt x="52" y="45"/>
                    </a:lnTo>
                    <a:lnTo>
                      <a:pt x="34" y="54"/>
                    </a:lnTo>
                    <a:lnTo>
                      <a:pt x="17" y="36"/>
                    </a:lnTo>
                    <a:lnTo>
                      <a:pt x="8" y="36"/>
                    </a:lnTo>
                    <a:lnTo>
                      <a:pt x="8" y="18"/>
                    </a:lnTo>
                    <a:lnTo>
                      <a:pt x="0" y="9"/>
                    </a:lnTo>
                    <a:lnTo>
                      <a:pt x="0" y="0"/>
                    </a:lnTo>
                    <a:lnTo>
                      <a:pt x="17" y="0"/>
                    </a:lnTo>
                    <a:lnTo>
                      <a:pt x="34" y="9"/>
                    </a:lnTo>
                    <a:lnTo>
                      <a:pt x="43" y="9"/>
                    </a:lnTo>
                    <a:lnTo>
                      <a:pt x="52"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50" name="Freeform 92"/>
            <p:cNvSpPr>
              <a:spLocks/>
            </p:cNvSpPr>
            <p:nvPr/>
          </p:nvSpPr>
          <p:spPr bwMode="auto">
            <a:xfrm>
              <a:off x="5797550" y="2289174"/>
              <a:ext cx="869950" cy="376238"/>
            </a:xfrm>
            <a:custGeom>
              <a:avLst/>
              <a:gdLst>
                <a:gd name="T0" fmla="*/ 2147483647 w 540"/>
                <a:gd name="T1" fmla="*/ 2147483647 h 249"/>
                <a:gd name="T2" fmla="*/ 2147483647 w 540"/>
                <a:gd name="T3" fmla="*/ 2147483647 h 249"/>
                <a:gd name="T4" fmla="*/ 2147483647 w 540"/>
                <a:gd name="T5" fmla="*/ 2147483647 h 249"/>
                <a:gd name="T6" fmla="*/ 2147483647 w 540"/>
                <a:gd name="T7" fmla="*/ 2147483647 h 249"/>
                <a:gd name="T8" fmla="*/ 2147483647 w 540"/>
                <a:gd name="T9" fmla="*/ 2147483647 h 249"/>
                <a:gd name="T10" fmla="*/ 2147483647 w 540"/>
                <a:gd name="T11" fmla="*/ 2147483647 h 249"/>
                <a:gd name="T12" fmla="*/ 2147483647 w 540"/>
                <a:gd name="T13" fmla="*/ 2147483647 h 249"/>
                <a:gd name="T14" fmla="*/ 2147483647 w 540"/>
                <a:gd name="T15" fmla="*/ 2147483647 h 249"/>
                <a:gd name="T16" fmla="*/ 2147483647 w 540"/>
                <a:gd name="T17" fmla="*/ 0 h 249"/>
                <a:gd name="T18" fmla="*/ 2147483647 w 540"/>
                <a:gd name="T19" fmla="*/ 2147483647 h 249"/>
                <a:gd name="T20" fmla="*/ 2147483647 w 540"/>
                <a:gd name="T21" fmla="*/ 2147483647 h 249"/>
                <a:gd name="T22" fmla="*/ 2147483647 w 540"/>
                <a:gd name="T23" fmla="*/ 2147483647 h 249"/>
                <a:gd name="T24" fmla="*/ 2147483647 w 540"/>
                <a:gd name="T25" fmla="*/ 2147483647 h 249"/>
                <a:gd name="T26" fmla="*/ 2147483647 w 540"/>
                <a:gd name="T27" fmla="*/ 2147483647 h 249"/>
                <a:gd name="T28" fmla="*/ 2147483647 w 540"/>
                <a:gd name="T29" fmla="*/ 2147483647 h 249"/>
                <a:gd name="T30" fmla="*/ 2147483647 w 540"/>
                <a:gd name="T31" fmla="*/ 2147483647 h 249"/>
                <a:gd name="T32" fmla="*/ 2147483647 w 540"/>
                <a:gd name="T33" fmla="*/ 2147483647 h 249"/>
                <a:gd name="T34" fmla="*/ 2147483647 w 540"/>
                <a:gd name="T35" fmla="*/ 2147483647 h 249"/>
                <a:gd name="T36" fmla="*/ 2147483647 w 540"/>
                <a:gd name="T37" fmla="*/ 2147483647 h 249"/>
                <a:gd name="T38" fmla="*/ 2147483647 w 540"/>
                <a:gd name="T39" fmla="*/ 2147483647 h 249"/>
                <a:gd name="T40" fmla="*/ 2147483647 w 540"/>
                <a:gd name="T41" fmla="*/ 2147483647 h 249"/>
                <a:gd name="T42" fmla="*/ 2147483647 w 540"/>
                <a:gd name="T43" fmla="*/ 2147483647 h 249"/>
                <a:gd name="T44" fmla="*/ 2147483647 w 540"/>
                <a:gd name="T45" fmla="*/ 2147483647 h 249"/>
                <a:gd name="T46" fmla="*/ 2147483647 w 540"/>
                <a:gd name="T47" fmla="*/ 2147483647 h 249"/>
                <a:gd name="T48" fmla="*/ 2147483647 w 540"/>
                <a:gd name="T49" fmla="*/ 2147483647 h 249"/>
                <a:gd name="T50" fmla="*/ 2147483647 w 540"/>
                <a:gd name="T51" fmla="*/ 2147483647 h 249"/>
                <a:gd name="T52" fmla="*/ 2147483647 w 540"/>
                <a:gd name="T53" fmla="*/ 2147483647 h 249"/>
                <a:gd name="T54" fmla="*/ 2147483647 w 540"/>
                <a:gd name="T55" fmla="*/ 2147483647 h 249"/>
                <a:gd name="T56" fmla="*/ 2147483647 w 540"/>
                <a:gd name="T57" fmla="*/ 2147483647 h 249"/>
                <a:gd name="T58" fmla="*/ 2147483647 w 540"/>
                <a:gd name="T59" fmla="*/ 2147483647 h 249"/>
                <a:gd name="T60" fmla="*/ 2147483647 w 540"/>
                <a:gd name="T61" fmla="*/ 2147483647 h 249"/>
                <a:gd name="T62" fmla="*/ 2147483647 w 540"/>
                <a:gd name="T63" fmla="*/ 2147483647 h 249"/>
                <a:gd name="T64" fmla="*/ 2147483647 w 540"/>
                <a:gd name="T65" fmla="*/ 2147483647 h 249"/>
                <a:gd name="T66" fmla="*/ 2147483647 w 540"/>
                <a:gd name="T67" fmla="*/ 2147483647 h 249"/>
                <a:gd name="T68" fmla="*/ 2147483647 w 540"/>
                <a:gd name="T69" fmla="*/ 2147483647 h 249"/>
                <a:gd name="T70" fmla="*/ 2147483647 w 540"/>
                <a:gd name="T71" fmla="*/ 2147483647 h 249"/>
                <a:gd name="T72" fmla="*/ 2147483647 w 540"/>
                <a:gd name="T73" fmla="*/ 2147483647 h 249"/>
                <a:gd name="T74" fmla="*/ 2147483647 w 540"/>
                <a:gd name="T75" fmla="*/ 2147483647 h 249"/>
                <a:gd name="T76" fmla="*/ 2147483647 w 540"/>
                <a:gd name="T77" fmla="*/ 2147483647 h 249"/>
                <a:gd name="T78" fmla="*/ 2147483647 w 540"/>
                <a:gd name="T79" fmla="*/ 2147483647 h 249"/>
                <a:gd name="T80" fmla="*/ 2147483647 w 540"/>
                <a:gd name="T81" fmla="*/ 2147483647 h 249"/>
                <a:gd name="T82" fmla="*/ 2147483647 w 540"/>
                <a:gd name="T83" fmla="*/ 2147483647 h 249"/>
                <a:gd name="T84" fmla="*/ 2147483647 w 540"/>
                <a:gd name="T85" fmla="*/ 2147483647 h 249"/>
                <a:gd name="T86" fmla="*/ 2147483647 w 540"/>
                <a:gd name="T87" fmla="*/ 2147483647 h 249"/>
                <a:gd name="T88" fmla="*/ 2147483647 w 540"/>
                <a:gd name="T89" fmla="*/ 2147483647 h 249"/>
                <a:gd name="T90" fmla="*/ 2147483647 w 540"/>
                <a:gd name="T91" fmla="*/ 2147483647 h 2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40"/>
                <a:gd name="T139" fmla="*/ 0 h 249"/>
                <a:gd name="T140" fmla="*/ 540 w 540"/>
                <a:gd name="T141" fmla="*/ 249 h 2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40" h="249">
                  <a:moveTo>
                    <a:pt x="540" y="116"/>
                  </a:moveTo>
                  <a:lnTo>
                    <a:pt x="540" y="98"/>
                  </a:lnTo>
                  <a:lnTo>
                    <a:pt x="522" y="98"/>
                  </a:lnTo>
                  <a:lnTo>
                    <a:pt x="513" y="98"/>
                  </a:lnTo>
                  <a:lnTo>
                    <a:pt x="505" y="98"/>
                  </a:lnTo>
                  <a:lnTo>
                    <a:pt x="470" y="71"/>
                  </a:lnTo>
                  <a:lnTo>
                    <a:pt x="452" y="71"/>
                  </a:lnTo>
                  <a:lnTo>
                    <a:pt x="444" y="62"/>
                  </a:lnTo>
                  <a:lnTo>
                    <a:pt x="435" y="71"/>
                  </a:lnTo>
                  <a:lnTo>
                    <a:pt x="391" y="35"/>
                  </a:lnTo>
                  <a:lnTo>
                    <a:pt x="365" y="18"/>
                  </a:lnTo>
                  <a:lnTo>
                    <a:pt x="357" y="18"/>
                  </a:lnTo>
                  <a:lnTo>
                    <a:pt x="331" y="26"/>
                  </a:lnTo>
                  <a:lnTo>
                    <a:pt x="331" y="18"/>
                  </a:lnTo>
                  <a:lnTo>
                    <a:pt x="304" y="18"/>
                  </a:lnTo>
                  <a:lnTo>
                    <a:pt x="287" y="18"/>
                  </a:lnTo>
                  <a:lnTo>
                    <a:pt x="287" y="9"/>
                  </a:lnTo>
                  <a:lnTo>
                    <a:pt x="278" y="0"/>
                  </a:lnTo>
                  <a:lnTo>
                    <a:pt x="261" y="0"/>
                  </a:lnTo>
                  <a:lnTo>
                    <a:pt x="261" y="9"/>
                  </a:lnTo>
                  <a:lnTo>
                    <a:pt x="226" y="9"/>
                  </a:lnTo>
                  <a:lnTo>
                    <a:pt x="182" y="18"/>
                  </a:lnTo>
                  <a:lnTo>
                    <a:pt x="165" y="18"/>
                  </a:lnTo>
                  <a:lnTo>
                    <a:pt x="165" y="26"/>
                  </a:lnTo>
                  <a:lnTo>
                    <a:pt x="174" y="26"/>
                  </a:lnTo>
                  <a:lnTo>
                    <a:pt x="174" y="35"/>
                  </a:lnTo>
                  <a:lnTo>
                    <a:pt x="165" y="44"/>
                  </a:lnTo>
                  <a:lnTo>
                    <a:pt x="174" y="44"/>
                  </a:lnTo>
                  <a:lnTo>
                    <a:pt x="165" y="53"/>
                  </a:lnTo>
                  <a:lnTo>
                    <a:pt x="191" y="62"/>
                  </a:lnTo>
                  <a:lnTo>
                    <a:pt x="182" y="71"/>
                  </a:lnTo>
                  <a:lnTo>
                    <a:pt x="165" y="71"/>
                  </a:lnTo>
                  <a:lnTo>
                    <a:pt x="139" y="71"/>
                  </a:lnTo>
                  <a:lnTo>
                    <a:pt x="121" y="71"/>
                  </a:lnTo>
                  <a:lnTo>
                    <a:pt x="104" y="71"/>
                  </a:lnTo>
                  <a:lnTo>
                    <a:pt x="95" y="71"/>
                  </a:lnTo>
                  <a:lnTo>
                    <a:pt x="95" y="89"/>
                  </a:lnTo>
                  <a:lnTo>
                    <a:pt x="87" y="62"/>
                  </a:lnTo>
                  <a:lnTo>
                    <a:pt x="69" y="53"/>
                  </a:lnTo>
                  <a:lnTo>
                    <a:pt x="61" y="62"/>
                  </a:lnTo>
                  <a:lnTo>
                    <a:pt x="52" y="62"/>
                  </a:lnTo>
                  <a:lnTo>
                    <a:pt x="34" y="71"/>
                  </a:lnTo>
                  <a:lnTo>
                    <a:pt x="17" y="71"/>
                  </a:lnTo>
                  <a:lnTo>
                    <a:pt x="34" y="98"/>
                  </a:lnTo>
                  <a:lnTo>
                    <a:pt x="17" y="98"/>
                  </a:lnTo>
                  <a:lnTo>
                    <a:pt x="8" y="89"/>
                  </a:lnTo>
                  <a:lnTo>
                    <a:pt x="0" y="116"/>
                  </a:lnTo>
                  <a:lnTo>
                    <a:pt x="8" y="124"/>
                  </a:lnTo>
                  <a:lnTo>
                    <a:pt x="8" y="133"/>
                  </a:lnTo>
                  <a:lnTo>
                    <a:pt x="34" y="133"/>
                  </a:lnTo>
                  <a:lnTo>
                    <a:pt x="43" y="151"/>
                  </a:lnTo>
                  <a:lnTo>
                    <a:pt x="69" y="142"/>
                  </a:lnTo>
                  <a:lnTo>
                    <a:pt x="87" y="142"/>
                  </a:lnTo>
                  <a:lnTo>
                    <a:pt x="95" y="151"/>
                  </a:lnTo>
                  <a:lnTo>
                    <a:pt x="113" y="169"/>
                  </a:lnTo>
                  <a:lnTo>
                    <a:pt x="87" y="169"/>
                  </a:lnTo>
                  <a:lnTo>
                    <a:pt x="78" y="187"/>
                  </a:lnTo>
                  <a:lnTo>
                    <a:pt x="87" y="196"/>
                  </a:lnTo>
                  <a:lnTo>
                    <a:pt x="78" y="196"/>
                  </a:lnTo>
                  <a:lnTo>
                    <a:pt x="87" y="222"/>
                  </a:lnTo>
                  <a:lnTo>
                    <a:pt x="95" y="222"/>
                  </a:lnTo>
                  <a:lnTo>
                    <a:pt x="95" y="231"/>
                  </a:lnTo>
                  <a:lnTo>
                    <a:pt x="95" y="240"/>
                  </a:lnTo>
                  <a:lnTo>
                    <a:pt x="104" y="231"/>
                  </a:lnTo>
                  <a:lnTo>
                    <a:pt x="113" y="231"/>
                  </a:lnTo>
                  <a:lnTo>
                    <a:pt x="139" y="249"/>
                  </a:lnTo>
                  <a:lnTo>
                    <a:pt x="156" y="249"/>
                  </a:lnTo>
                  <a:lnTo>
                    <a:pt x="130" y="187"/>
                  </a:lnTo>
                  <a:lnTo>
                    <a:pt x="174" y="169"/>
                  </a:lnTo>
                  <a:lnTo>
                    <a:pt x="226" y="214"/>
                  </a:lnTo>
                  <a:lnTo>
                    <a:pt x="270" y="205"/>
                  </a:lnTo>
                  <a:lnTo>
                    <a:pt x="278" y="222"/>
                  </a:lnTo>
                  <a:lnTo>
                    <a:pt x="287" y="240"/>
                  </a:lnTo>
                  <a:lnTo>
                    <a:pt x="296" y="240"/>
                  </a:lnTo>
                  <a:lnTo>
                    <a:pt x="296" y="249"/>
                  </a:lnTo>
                  <a:lnTo>
                    <a:pt x="331" y="249"/>
                  </a:lnTo>
                  <a:lnTo>
                    <a:pt x="348" y="240"/>
                  </a:lnTo>
                  <a:lnTo>
                    <a:pt x="357" y="231"/>
                  </a:lnTo>
                  <a:lnTo>
                    <a:pt x="357" y="222"/>
                  </a:lnTo>
                  <a:lnTo>
                    <a:pt x="383" y="231"/>
                  </a:lnTo>
                  <a:lnTo>
                    <a:pt x="391" y="222"/>
                  </a:lnTo>
                  <a:lnTo>
                    <a:pt x="391" y="214"/>
                  </a:lnTo>
                  <a:lnTo>
                    <a:pt x="409" y="222"/>
                  </a:lnTo>
                  <a:lnTo>
                    <a:pt x="461" y="222"/>
                  </a:lnTo>
                  <a:lnTo>
                    <a:pt x="479" y="231"/>
                  </a:lnTo>
                  <a:lnTo>
                    <a:pt x="479" y="214"/>
                  </a:lnTo>
                  <a:lnTo>
                    <a:pt x="470" y="187"/>
                  </a:lnTo>
                  <a:lnTo>
                    <a:pt x="487" y="169"/>
                  </a:lnTo>
                  <a:lnTo>
                    <a:pt x="487" y="142"/>
                  </a:lnTo>
                  <a:lnTo>
                    <a:pt x="513" y="142"/>
                  </a:lnTo>
                  <a:lnTo>
                    <a:pt x="522" y="142"/>
                  </a:lnTo>
                  <a:lnTo>
                    <a:pt x="522" y="124"/>
                  </a:lnTo>
                  <a:lnTo>
                    <a:pt x="540" y="11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51" name="Freeform 93"/>
            <p:cNvSpPr>
              <a:spLocks/>
            </p:cNvSpPr>
            <p:nvPr/>
          </p:nvSpPr>
          <p:spPr bwMode="auto">
            <a:xfrm>
              <a:off x="5797550" y="2289174"/>
              <a:ext cx="869950" cy="376238"/>
            </a:xfrm>
            <a:custGeom>
              <a:avLst/>
              <a:gdLst>
                <a:gd name="T0" fmla="*/ 2147483647 w 540"/>
                <a:gd name="T1" fmla="*/ 2147483647 h 249"/>
                <a:gd name="T2" fmla="*/ 2147483647 w 540"/>
                <a:gd name="T3" fmla="*/ 2147483647 h 249"/>
                <a:gd name="T4" fmla="*/ 2147483647 w 540"/>
                <a:gd name="T5" fmla="*/ 2147483647 h 249"/>
                <a:gd name="T6" fmla="*/ 2147483647 w 540"/>
                <a:gd name="T7" fmla="*/ 2147483647 h 249"/>
                <a:gd name="T8" fmla="*/ 2147483647 w 540"/>
                <a:gd name="T9" fmla="*/ 2147483647 h 249"/>
                <a:gd name="T10" fmla="*/ 2147483647 w 540"/>
                <a:gd name="T11" fmla="*/ 2147483647 h 249"/>
                <a:gd name="T12" fmla="*/ 2147483647 w 540"/>
                <a:gd name="T13" fmla="*/ 2147483647 h 249"/>
                <a:gd name="T14" fmla="*/ 2147483647 w 540"/>
                <a:gd name="T15" fmla="*/ 2147483647 h 249"/>
                <a:gd name="T16" fmla="*/ 2147483647 w 540"/>
                <a:gd name="T17" fmla="*/ 0 h 249"/>
                <a:gd name="T18" fmla="*/ 2147483647 w 540"/>
                <a:gd name="T19" fmla="*/ 2147483647 h 249"/>
                <a:gd name="T20" fmla="*/ 2147483647 w 540"/>
                <a:gd name="T21" fmla="*/ 2147483647 h 249"/>
                <a:gd name="T22" fmla="*/ 2147483647 w 540"/>
                <a:gd name="T23" fmla="*/ 2147483647 h 249"/>
                <a:gd name="T24" fmla="*/ 2147483647 w 540"/>
                <a:gd name="T25" fmla="*/ 2147483647 h 249"/>
                <a:gd name="T26" fmla="*/ 2147483647 w 540"/>
                <a:gd name="T27" fmla="*/ 2147483647 h 249"/>
                <a:gd name="T28" fmla="*/ 2147483647 w 540"/>
                <a:gd name="T29" fmla="*/ 2147483647 h 249"/>
                <a:gd name="T30" fmla="*/ 2147483647 w 540"/>
                <a:gd name="T31" fmla="*/ 2147483647 h 249"/>
                <a:gd name="T32" fmla="*/ 2147483647 w 540"/>
                <a:gd name="T33" fmla="*/ 2147483647 h 249"/>
                <a:gd name="T34" fmla="*/ 2147483647 w 540"/>
                <a:gd name="T35" fmla="*/ 2147483647 h 249"/>
                <a:gd name="T36" fmla="*/ 2147483647 w 540"/>
                <a:gd name="T37" fmla="*/ 2147483647 h 249"/>
                <a:gd name="T38" fmla="*/ 2147483647 w 540"/>
                <a:gd name="T39" fmla="*/ 2147483647 h 249"/>
                <a:gd name="T40" fmla="*/ 2147483647 w 540"/>
                <a:gd name="T41" fmla="*/ 2147483647 h 249"/>
                <a:gd name="T42" fmla="*/ 2147483647 w 540"/>
                <a:gd name="T43" fmla="*/ 2147483647 h 249"/>
                <a:gd name="T44" fmla="*/ 2147483647 w 540"/>
                <a:gd name="T45" fmla="*/ 2147483647 h 249"/>
                <a:gd name="T46" fmla="*/ 2147483647 w 540"/>
                <a:gd name="T47" fmla="*/ 2147483647 h 249"/>
                <a:gd name="T48" fmla="*/ 2147483647 w 540"/>
                <a:gd name="T49" fmla="*/ 2147483647 h 249"/>
                <a:gd name="T50" fmla="*/ 2147483647 w 540"/>
                <a:gd name="T51" fmla="*/ 2147483647 h 249"/>
                <a:gd name="T52" fmla="*/ 2147483647 w 540"/>
                <a:gd name="T53" fmla="*/ 2147483647 h 249"/>
                <a:gd name="T54" fmla="*/ 2147483647 w 540"/>
                <a:gd name="T55" fmla="*/ 2147483647 h 249"/>
                <a:gd name="T56" fmla="*/ 2147483647 w 540"/>
                <a:gd name="T57" fmla="*/ 2147483647 h 249"/>
                <a:gd name="T58" fmla="*/ 2147483647 w 540"/>
                <a:gd name="T59" fmla="*/ 2147483647 h 249"/>
                <a:gd name="T60" fmla="*/ 2147483647 w 540"/>
                <a:gd name="T61" fmla="*/ 2147483647 h 249"/>
                <a:gd name="T62" fmla="*/ 2147483647 w 540"/>
                <a:gd name="T63" fmla="*/ 2147483647 h 249"/>
                <a:gd name="T64" fmla="*/ 2147483647 w 540"/>
                <a:gd name="T65" fmla="*/ 2147483647 h 249"/>
                <a:gd name="T66" fmla="*/ 2147483647 w 540"/>
                <a:gd name="T67" fmla="*/ 2147483647 h 249"/>
                <a:gd name="T68" fmla="*/ 2147483647 w 540"/>
                <a:gd name="T69" fmla="*/ 2147483647 h 249"/>
                <a:gd name="T70" fmla="*/ 2147483647 w 540"/>
                <a:gd name="T71" fmla="*/ 2147483647 h 249"/>
                <a:gd name="T72" fmla="*/ 2147483647 w 540"/>
                <a:gd name="T73" fmla="*/ 2147483647 h 249"/>
                <a:gd name="T74" fmla="*/ 2147483647 w 540"/>
                <a:gd name="T75" fmla="*/ 2147483647 h 249"/>
                <a:gd name="T76" fmla="*/ 2147483647 w 540"/>
                <a:gd name="T77" fmla="*/ 2147483647 h 249"/>
                <a:gd name="T78" fmla="*/ 2147483647 w 540"/>
                <a:gd name="T79" fmla="*/ 2147483647 h 249"/>
                <a:gd name="T80" fmla="*/ 2147483647 w 540"/>
                <a:gd name="T81" fmla="*/ 2147483647 h 249"/>
                <a:gd name="T82" fmla="*/ 2147483647 w 540"/>
                <a:gd name="T83" fmla="*/ 2147483647 h 249"/>
                <a:gd name="T84" fmla="*/ 2147483647 w 540"/>
                <a:gd name="T85" fmla="*/ 2147483647 h 249"/>
                <a:gd name="T86" fmla="*/ 2147483647 w 540"/>
                <a:gd name="T87" fmla="*/ 2147483647 h 249"/>
                <a:gd name="T88" fmla="*/ 2147483647 w 540"/>
                <a:gd name="T89" fmla="*/ 2147483647 h 249"/>
                <a:gd name="T90" fmla="*/ 2147483647 w 540"/>
                <a:gd name="T91" fmla="*/ 2147483647 h 2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40"/>
                <a:gd name="T139" fmla="*/ 0 h 249"/>
                <a:gd name="T140" fmla="*/ 540 w 540"/>
                <a:gd name="T141" fmla="*/ 249 h 2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40" h="249">
                  <a:moveTo>
                    <a:pt x="540" y="116"/>
                  </a:moveTo>
                  <a:lnTo>
                    <a:pt x="540" y="98"/>
                  </a:lnTo>
                  <a:lnTo>
                    <a:pt x="522" y="98"/>
                  </a:lnTo>
                  <a:lnTo>
                    <a:pt x="513" y="98"/>
                  </a:lnTo>
                  <a:lnTo>
                    <a:pt x="505" y="98"/>
                  </a:lnTo>
                  <a:lnTo>
                    <a:pt x="470" y="71"/>
                  </a:lnTo>
                  <a:lnTo>
                    <a:pt x="452" y="71"/>
                  </a:lnTo>
                  <a:lnTo>
                    <a:pt x="444" y="62"/>
                  </a:lnTo>
                  <a:lnTo>
                    <a:pt x="435" y="71"/>
                  </a:lnTo>
                  <a:lnTo>
                    <a:pt x="391" y="35"/>
                  </a:lnTo>
                  <a:lnTo>
                    <a:pt x="365" y="18"/>
                  </a:lnTo>
                  <a:lnTo>
                    <a:pt x="357" y="18"/>
                  </a:lnTo>
                  <a:lnTo>
                    <a:pt x="331" y="26"/>
                  </a:lnTo>
                  <a:lnTo>
                    <a:pt x="331" y="18"/>
                  </a:lnTo>
                  <a:lnTo>
                    <a:pt x="304" y="18"/>
                  </a:lnTo>
                  <a:lnTo>
                    <a:pt x="287" y="18"/>
                  </a:lnTo>
                  <a:lnTo>
                    <a:pt x="287" y="9"/>
                  </a:lnTo>
                  <a:lnTo>
                    <a:pt x="278" y="0"/>
                  </a:lnTo>
                  <a:lnTo>
                    <a:pt x="261" y="0"/>
                  </a:lnTo>
                  <a:lnTo>
                    <a:pt x="261" y="9"/>
                  </a:lnTo>
                  <a:lnTo>
                    <a:pt x="226" y="9"/>
                  </a:lnTo>
                  <a:lnTo>
                    <a:pt x="182" y="18"/>
                  </a:lnTo>
                  <a:lnTo>
                    <a:pt x="165" y="18"/>
                  </a:lnTo>
                  <a:lnTo>
                    <a:pt x="165" y="26"/>
                  </a:lnTo>
                  <a:lnTo>
                    <a:pt x="174" y="26"/>
                  </a:lnTo>
                  <a:lnTo>
                    <a:pt x="174" y="35"/>
                  </a:lnTo>
                  <a:lnTo>
                    <a:pt x="165" y="44"/>
                  </a:lnTo>
                  <a:lnTo>
                    <a:pt x="174" y="44"/>
                  </a:lnTo>
                  <a:lnTo>
                    <a:pt x="165" y="53"/>
                  </a:lnTo>
                  <a:lnTo>
                    <a:pt x="191" y="62"/>
                  </a:lnTo>
                  <a:lnTo>
                    <a:pt x="182" y="71"/>
                  </a:lnTo>
                  <a:lnTo>
                    <a:pt x="165" y="71"/>
                  </a:lnTo>
                  <a:lnTo>
                    <a:pt x="139" y="71"/>
                  </a:lnTo>
                  <a:lnTo>
                    <a:pt x="121" y="71"/>
                  </a:lnTo>
                  <a:lnTo>
                    <a:pt x="104" y="71"/>
                  </a:lnTo>
                  <a:lnTo>
                    <a:pt x="95" y="71"/>
                  </a:lnTo>
                  <a:lnTo>
                    <a:pt x="95" y="89"/>
                  </a:lnTo>
                  <a:lnTo>
                    <a:pt x="87" y="62"/>
                  </a:lnTo>
                  <a:lnTo>
                    <a:pt x="69" y="53"/>
                  </a:lnTo>
                  <a:lnTo>
                    <a:pt x="61" y="62"/>
                  </a:lnTo>
                  <a:lnTo>
                    <a:pt x="52" y="62"/>
                  </a:lnTo>
                  <a:lnTo>
                    <a:pt x="34" y="71"/>
                  </a:lnTo>
                  <a:lnTo>
                    <a:pt x="17" y="71"/>
                  </a:lnTo>
                  <a:lnTo>
                    <a:pt x="34" y="98"/>
                  </a:lnTo>
                  <a:lnTo>
                    <a:pt x="17" y="98"/>
                  </a:lnTo>
                  <a:lnTo>
                    <a:pt x="8" y="89"/>
                  </a:lnTo>
                  <a:lnTo>
                    <a:pt x="0" y="116"/>
                  </a:lnTo>
                  <a:lnTo>
                    <a:pt x="8" y="124"/>
                  </a:lnTo>
                  <a:lnTo>
                    <a:pt x="8" y="133"/>
                  </a:lnTo>
                  <a:lnTo>
                    <a:pt x="34" y="133"/>
                  </a:lnTo>
                  <a:lnTo>
                    <a:pt x="43" y="151"/>
                  </a:lnTo>
                  <a:lnTo>
                    <a:pt x="69" y="142"/>
                  </a:lnTo>
                  <a:lnTo>
                    <a:pt x="87" y="142"/>
                  </a:lnTo>
                  <a:lnTo>
                    <a:pt x="95" y="151"/>
                  </a:lnTo>
                  <a:lnTo>
                    <a:pt x="113" y="169"/>
                  </a:lnTo>
                  <a:lnTo>
                    <a:pt x="87" y="169"/>
                  </a:lnTo>
                  <a:lnTo>
                    <a:pt x="78" y="187"/>
                  </a:lnTo>
                  <a:lnTo>
                    <a:pt x="87" y="196"/>
                  </a:lnTo>
                  <a:lnTo>
                    <a:pt x="78" y="196"/>
                  </a:lnTo>
                  <a:lnTo>
                    <a:pt x="87" y="222"/>
                  </a:lnTo>
                  <a:lnTo>
                    <a:pt x="95" y="222"/>
                  </a:lnTo>
                  <a:lnTo>
                    <a:pt x="95" y="231"/>
                  </a:lnTo>
                  <a:lnTo>
                    <a:pt x="95" y="240"/>
                  </a:lnTo>
                  <a:lnTo>
                    <a:pt x="104" y="231"/>
                  </a:lnTo>
                  <a:lnTo>
                    <a:pt x="113" y="231"/>
                  </a:lnTo>
                  <a:lnTo>
                    <a:pt x="139" y="249"/>
                  </a:lnTo>
                  <a:lnTo>
                    <a:pt x="156" y="249"/>
                  </a:lnTo>
                  <a:lnTo>
                    <a:pt x="130" y="187"/>
                  </a:lnTo>
                  <a:lnTo>
                    <a:pt x="174" y="169"/>
                  </a:lnTo>
                  <a:lnTo>
                    <a:pt x="226" y="214"/>
                  </a:lnTo>
                  <a:lnTo>
                    <a:pt x="270" y="205"/>
                  </a:lnTo>
                  <a:lnTo>
                    <a:pt x="278" y="222"/>
                  </a:lnTo>
                  <a:lnTo>
                    <a:pt x="287" y="240"/>
                  </a:lnTo>
                  <a:lnTo>
                    <a:pt x="296" y="240"/>
                  </a:lnTo>
                  <a:lnTo>
                    <a:pt x="296" y="249"/>
                  </a:lnTo>
                  <a:lnTo>
                    <a:pt x="331" y="249"/>
                  </a:lnTo>
                  <a:lnTo>
                    <a:pt x="348" y="240"/>
                  </a:lnTo>
                  <a:lnTo>
                    <a:pt x="357" y="231"/>
                  </a:lnTo>
                  <a:lnTo>
                    <a:pt x="357" y="222"/>
                  </a:lnTo>
                  <a:lnTo>
                    <a:pt x="383" y="231"/>
                  </a:lnTo>
                  <a:lnTo>
                    <a:pt x="391" y="222"/>
                  </a:lnTo>
                  <a:lnTo>
                    <a:pt x="391" y="214"/>
                  </a:lnTo>
                  <a:lnTo>
                    <a:pt x="409" y="222"/>
                  </a:lnTo>
                  <a:lnTo>
                    <a:pt x="461" y="222"/>
                  </a:lnTo>
                  <a:lnTo>
                    <a:pt x="479" y="231"/>
                  </a:lnTo>
                  <a:lnTo>
                    <a:pt x="479" y="214"/>
                  </a:lnTo>
                  <a:lnTo>
                    <a:pt x="470" y="187"/>
                  </a:lnTo>
                  <a:lnTo>
                    <a:pt x="487" y="169"/>
                  </a:lnTo>
                  <a:lnTo>
                    <a:pt x="487" y="142"/>
                  </a:lnTo>
                  <a:lnTo>
                    <a:pt x="513" y="142"/>
                  </a:lnTo>
                  <a:lnTo>
                    <a:pt x="522" y="142"/>
                  </a:lnTo>
                  <a:lnTo>
                    <a:pt x="522" y="124"/>
                  </a:lnTo>
                  <a:lnTo>
                    <a:pt x="540" y="116"/>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52" name="Freeform 94"/>
            <p:cNvSpPr>
              <a:spLocks/>
            </p:cNvSpPr>
            <p:nvPr/>
          </p:nvSpPr>
          <p:spPr bwMode="auto">
            <a:xfrm>
              <a:off x="6021387" y="2544762"/>
              <a:ext cx="393700" cy="241300"/>
            </a:xfrm>
            <a:custGeom>
              <a:avLst/>
              <a:gdLst>
                <a:gd name="T0" fmla="*/ 2147483647 w 244"/>
                <a:gd name="T1" fmla="*/ 2147483647 h 160"/>
                <a:gd name="T2" fmla="*/ 2147483647 w 244"/>
                <a:gd name="T3" fmla="*/ 2147483647 h 160"/>
                <a:gd name="T4" fmla="*/ 2147483647 w 244"/>
                <a:gd name="T5" fmla="*/ 2147483647 h 160"/>
                <a:gd name="T6" fmla="*/ 2147483647 w 244"/>
                <a:gd name="T7" fmla="*/ 2147483647 h 160"/>
                <a:gd name="T8" fmla="*/ 2147483647 w 244"/>
                <a:gd name="T9" fmla="*/ 2147483647 h 160"/>
                <a:gd name="T10" fmla="*/ 2147483647 w 244"/>
                <a:gd name="T11" fmla="*/ 2147483647 h 160"/>
                <a:gd name="T12" fmla="*/ 2147483647 w 244"/>
                <a:gd name="T13" fmla="*/ 2147483647 h 160"/>
                <a:gd name="T14" fmla="*/ 2147483647 w 244"/>
                <a:gd name="T15" fmla="*/ 2147483647 h 160"/>
                <a:gd name="T16" fmla="*/ 2147483647 w 244"/>
                <a:gd name="T17" fmla="*/ 2147483647 h 160"/>
                <a:gd name="T18" fmla="*/ 2147483647 w 244"/>
                <a:gd name="T19" fmla="*/ 2147483647 h 160"/>
                <a:gd name="T20" fmla="*/ 2147483647 w 244"/>
                <a:gd name="T21" fmla="*/ 2147483647 h 160"/>
                <a:gd name="T22" fmla="*/ 2147483647 w 244"/>
                <a:gd name="T23" fmla="*/ 2147483647 h 160"/>
                <a:gd name="T24" fmla="*/ 2147483647 w 244"/>
                <a:gd name="T25" fmla="*/ 2147483647 h 160"/>
                <a:gd name="T26" fmla="*/ 2147483647 w 244"/>
                <a:gd name="T27" fmla="*/ 2147483647 h 160"/>
                <a:gd name="T28" fmla="*/ 2147483647 w 244"/>
                <a:gd name="T29" fmla="*/ 2147483647 h 160"/>
                <a:gd name="T30" fmla="*/ 2147483647 w 244"/>
                <a:gd name="T31" fmla="*/ 2147483647 h 160"/>
                <a:gd name="T32" fmla="*/ 2147483647 w 244"/>
                <a:gd name="T33" fmla="*/ 2147483647 h 160"/>
                <a:gd name="T34" fmla="*/ 2147483647 w 244"/>
                <a:gd name="T35" fmla="*/ 2147483647 h 160"/>
                <a:gd name="T36" fmla="*/ 2147483647 w 244"/>
                <a:gd name="T37" fmla="*/ 2147483647 h 160"/>
                <a:gd name="T38" fmla="*/ 2147483647 w 244"/>
                <a:gd name="T39" fmla="*/ 2147483647 h 160"/>
                <a:gd name="T40" fmla="*/ 2147483647 w 244"/>
                <a:gd name="T41" fmla="*/ 2147483647 h 160"/>
                <a:gd name="T42" fmla="*/ 2147483647 w 244"/>
                <a:gd name="T43" fmla="*/ 0 h 160"/>
                <a:gd name="T44" fmla="*/ 0 w 244"/>
                <a:gd name="T45" fmla="*/ 2147483647 h 160"/>
                <a:gd name="T46" fmla="*/ 2147483647 w 244"/>
                <a:gd name="T47" fmla="*/ 2147483647 h 160"/>
                <a:gd name="T48" fmla="*/ 2147483647 w 244"/>
                <a:gd name="T49" fmla="*/ 2147483647 h 160"/>
                <a:gd name="T50" fmla="*/ 2147483647 w 244"/>
                <a:gd name="T51" fmla="*/ 2147483647 h 160"/>
                <a:gd name="T52" fmla="*/ 2147483647 w 244"/>
                <a:gd name="T53" fmla="*/ 2147483647 h 160"/>
                <a:gd name="T54" fmla="*/ 2147483647 w 244"/>
                <a:gd name="T55" fmla="*/ 2147483647 h 160"/>
                <a:gd name="T56" fmla="*/ 2147483647 w 244"/>
                <a:gd name="T57" fmla="*/ 2147483647 h 160"/>
                <a:gd name="T58" fmla="*/ 2147483647 w 244"/>
                <a:gd name="T59" fmla="*/ 2147483647 h 160"/>
                <a:gd name="T60" fmla="*/ 2147483647 w 244"/>
                <a:gd name="T61" fmla="*/ 2147483647 h 160"/>
                <a:gd name="T62" fmla="*/ 2147483647 w 244"/>
                <a:gd name="T63" fmla="*/ 2147483647 h 160"/>
                <a:gd name="T64" fmla="*/ 2147483647 w 244"/>
                <a:gd name="T65" fmla="*/ 2147483647 h 160"/>
                <a:gd name="T66" fmla="*/ 2147483647 w 244"/>
                <a:gd name="T67" fmla="*/ 2147483647 h 160"/>
                <a:gd name="T68" fmla="*/ 2147483647 w 244"/>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4"/>
                <a:gd name="T106" fmla="*/ 0 h 160"/>
                <a:gd name="T107" fmla="*/ 244 w 24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4" h="160">
                  <a:moveTo>
                    <a:pt x="165" y="151"/>
                  </a:moveTo>
                  <a:lnTo>
                    <a:pt x="192" y="160"/>
                  </a:lnTo>
                  <a:lnTo>
                    <a:pt x="192" y="143"/>
                  </a:lnTo>
                  <a:lnTo>
                    <a:pt x="192" y="125"/>
                  </a:lnTo>
                  <a:lnTo>
                    <a:pt x="174" y="116"/>
                  </a:lnTo>
                  <a:lnTo>
                    <a:pt x="192" y="116"/>
                  </a:lnTo>
                  <a:lnTo>
                    <a:pt x="192" y="89"/>
                  </a:lnTo>
                  <a:lnTo>
                    <a:pt x="209" y="80"/>
                  </a:lnTo>
                  <a:lnTo>
                    <a:pt x="209" y="107"/>
                  </a:lnTo>
                  <a:lnTo>
                    <a:pt x="226" y="107"/>
                  </a:lnTo>
                  <a:lnTo>
                    <a:pt x="244" y="89"/>
                  </a:lnTo>
                  <a:lnTo>
                    <a:pt x="218" y="71"/>
                  </a:lnTo>
                  <a:lnTo>
                    <a:pt x="218" y="80"/>
                  </a:lnTo>
                  <a:lnTo>
                    <a:pt x="200" y="71"/>
                  </a:lnTo>
                  <a:lnTo>
                    <a:pt x="192" y="80"/>
                  </a:lnTo>
                  <a:lnTo>
                    <a:pt x="157" y="80"/>
                  </a:lnTo>
                  <a:lnTo>
                    <a:pt x="157" y="71"/>
                  </a:lnTo>
                  <a:lnTo>
                    <a:pt x="148" y="71"/>
                  </a:lnTo>
                  <a:lnTo>
                    <a:pt x="139" y="53"/>
                  </a:lnTo>
                  <a:lnTo>
                    <a:pt x="122" y="36"/>
                  </a:lnTo>
                  <a:lnTo>
                    <a:pt x="87" y="45"/>
                  </a:lnTo>
                  <a:lnTo>
                    <a:pt x="43" y="0"/>
                  </a:lnTo>
                  <a:lnTo>
                    <a:pt x="0" y="18"/>
                  </a:lnTo>
                  <a:lnTo>
                    <a:pt x="26" y="80"/>
                  </a:lnTo>
                  <a:lnTo>
                    <a:pt x="35" y="80"/>
                  </a:lnTo>
                  <a:lnTo>
                    <a:pt x="35" y="71"/>
                  </a:lnTo>
                  <a:lnTo>
                    <a:pt x="43" y="53"/>
                  </a:lnTo>
                  <a:lnTo>
                    <a:pt x="61" y="62"/>
                  </a:lnTo>
                  <a:lnTo>
                    <a:pt x="70" y="80"/>
                  </a:lnTo>
                  <a:lnTo>
                    <a:pt x="104" y="80"/>
                  </a:lnTo>
                  <a:lnTo>
                    <a:pt x="113" y="107"/>
                  </a:lnTo>
                  <a:lnTo>
                    <a:pt x="148" y="134"/>
                  </a:lnTo>
                  <a:lnTo>
                    <a:pt x="165" y="143"/>
                  </a:lnTo>
                  <a:lnTo>
                    <a:pt x="165" y="15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53" name="Group 95"/>
            <p:cNvGrpSpPr>
              <a:grpSpLocks/>
            </p:cNvGrpSpPr>
            <p:nvPr/>
          </p:nvGrpSpPr>
          <p:grpSpPr bwMode="auto">
            <a:xfrm>
              <a:off x="6021387" y="2544762"/>
              <a:ext cx="393700" cy="241300"/>
              <a:chOff x="3397" y="1598"/>
              <a:chExt cx="244" cy="160"/>
            </a:xfrm>
          </p:grpSpPr>
          <p:sp>
            <p:nvSpPr>
              <p:cNvPr id="55173" name="Freeform 96"/>
              <p:cNvSpPr>
                <a:spLocks/>
              </p:cNvSpPr>
              <p:nvPr/>
            </p:nvSpPr>
            <p:spPr bwMode="auto">
              <a:xfrm>
                <a:off x="3397" y="1598"/>
                <a:ext cx="244" cy="160"/>
              </a:xfrm>
              <a:custGeom>
                <a:avLst/>
                <a:gdLst>
                  <a:gd name="T0" fmla="*/ 165 w 244"/>
                  <a:gd name="T1" fmla="*/ 151 h 160"/>
                  <a:gd name="T2" fmla="*/ 192 w 244"/>
                  <a:gd name="T3" fmla="*/ 160 h 160"/>
                  <a:gd name="T4" fmla="*/ 192 w 244"/>
                  <a:gd name="T5" fmla="*/ 143 h 160"/>
                  <a:gd name="T6" fmla="*/ 192 w 244"/>
                  <a:gd name="T7" fmla="*/ 125 h 160"/>
                  <a:gd name="T8" fmla="*/ 174 w 244"/>
                  <a:gd name="T9" fmla="*/ 116 h 160"/>
                  <a:gd name="T10" fmla="*/ 192 w 244"/>
                  <a:gd name="T11" fmla="*/ 116 h 160"/>
                  <a:gd name="T12" fmla="*/ 192 w 244"/>
                  <a:gd name="T13" fmla="*/ 89 h 160"/>
                  <a:gd name="T14" fmla="*/ 209 w 244"/>
                  <a:gd name="T15" fmla="*/ 80 h 160"/>
                  <a:gd name="T16" fmla="*/ 209 w 244"/>
                  <a:gd name="T17" fmla="*/ 107 h 160"/>
                  <a:gd name="T18" fmla="*/ 226 w 244"/>
                  <a:gd name="T19" fmla="*/ 107 h 160"/>
                  <a:gd name="T20" fmla="*/ 244 w 244"/>
                  <a:gd name="T21" fmla="*/ 89 h 160"/>
                  <a:gd name="T22" fmla="*/ 218 w 244"/>
                  <a:gd name="T23" fmla="*/ 71 h 160"/>
                  <a:gd name="T24" fmla="*/ 218 w 244"/>
                  <a:gd name="T25" fmla="*/ 80 h 160"/>
                  <a:gd name="T26" fmla="*/ 200 w 244"/>
                  <a:gd name="T27" fmla="*/ 71 h 160"/>
                  <a:gd name="T28" fmla="*/ 192 w 244"/>
                  <a:gd name="T29" fmla="*/ 80 h 160"/>
                  <a:gd name="T30" fmla="*/ 157 w 244"/>
                  <a:gd name="T31" fmla="*/ 80 h 160"/>
                  <a:gd name="T32" fmla="*/ 157 w 244"/>
                  <a:gd name="T33" fmla="*/ 71 h 160"/>
                  <a:gd name="T34" fmla="*/ 148 w 244"/>
                  <a:gd name="T35" fmla="*/ 71 h 160"/>
                  <a:gd name="T36" fmla="*/ 139 w 244"/>
                  <a:gd name="T37" fmla="*/ 53 h 160"/>
                  <a:gd name="T38" fmla="*/ 122 w 244"/>
                  <a:gd name="T39" fmla="*/ 36 h 160"/>
                  <a:gd name="T40" fmla="*/ 87 w 244"/>
                  <a:gd name="T41" fmla="*/ 45 h 160"/>
                  <a:gd name="T42" fmla="*/ 43 w 244"/>
                  <a:gd name="T43" fmla="*/ 0 h 160"/>
                  <a:gd name="T44" fmla="*/ 0 w 244"/>
                  <a:gd name="T45" fmla="*/ 18 h 160"/>
                  <a:gd name="T46" fmla="*/ 26 w 244"/>
                  <a:gd name="T47" fmla="*/ 80 h 160"/>
                  <a:gd name="T48" fmla="*/ 35 w 244"/>
                  <a:gd name="T49" fmla="*/ 80 h 160"/>
                  <a:gd name="T50" fmla="*/ 35 w 244"/>
                  <a:gd name="T51" fmla="*/ 71 h 160"/>
                  <a:gd name="T52" fmla="*/ 43 w 244"/>
                  <a:gd name="T53" fmla="*/ 53 h 160"/>
                  <a:gd name="T54" fmla="*/ 43 w 244"/>
                  <a:gd name="T55" fmla="*/ 53 h 160"/>
                  <a:gd name="T56" fmla="*/ 61 w 244"/>
                  <a:gd name="T57" fmla="*/ 62 h 160"/>
                  <a:gd name="T58" fmla="*/ 70 w 244"/>
                  <a:gd name="T59" fmla="*/ 80 h 160"/>
                  <a:gd name="T60" fmla="*/ 104 w 244"/>
                  <a:gd name="T61" fmla="*/ 80 h 160"/>
                  <a:gd name="T62" fmla="*/ 113 w 244"/>
                  <a:gd name="T63" fmla="*/ 107 h 160"/>
                  <a:gd name="T64" fmla="*/ 148 w 244"/>
                  <a:gd name="T65" fmla="*/ 134 h 160"/>
                  <a:gd name="T66" fmla="*/ 165 w 244"/>
                  <a:gd name="T67" fmla="*/ 143 h 160"/>
                  <a:gd name="T68" fmla="*/ 165 w 244"/>
                  <a:gd name="T69" fmla="*/ 151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4"/>
                  <a:gd name="T106" fmla="*/ 0 h 160"/>
                  <a:gd name="T107" fmla="*/ 244 w 24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4" h="160">
                    <a:moveTo>
                      <a:pt x="165" y="151"/>
                    </a:moveTo>
                    <a:lnTo>
                      <a:pt x="192" y="160"/>
                    </a:lnTo>
                    <a:lnTo>
                      <a:pt x="192" y="143"/>
                    </a:lnTo>
                    <a:lnTo>
                      <a:pt x="192" y="125"/>
                    </a:lnTo>
                    <a:lnTo>
                      <a:pt x="174" y="116"/>
                    </a:lnTo>
                    <a:lnTo>
                      <a:pt x="192" y="116"/>
                    </a:lnTo>
                    <a:lnTo>
                      <a:pt x="192" y="89"/>
                    </a:lnTo>
                    <a:lnTo>
                      <a:pt x="209" y="80"/>
                    </a:lnTo>
                    <a:lnTo>
                      <a:pt x="209" y="107"/>
                    </a:lnTo>
                    <a:lnTo>
                      <a:pt x="226" y="107"/>
                    </a:lnTo>
                    <a:lnTo>
                      <a:pt x="244" y="89"/>
                    </a:lnTo>
                    <a:lnTo>
                      <a:pt x="218" y="71"/>
                    </a:lnTo>
                    <a:lnTo>
                      <a:pt x="218" y="80"/>
                    </a:lnTo>
                    <a:lnTo>
                      <a:pt x="200" y="71"/>
                    </a:lnTo>
                    <a:lnTo>
                      <a:pt x="192" y="80"/>
                    </a:lnTo>
                    <a:lnTo>
                      <a:pt x="157" y="80"/>
                    </a:lnTo>
                    <a:lnTo>
                      <a:pt x="157" y="71"/>
                    </a:lnTo>
                    <a:lnTo>
                      <a:pt x="148" y="71"/>
                    </a:lnTo>
                    <a:lnTo>
                      <a:pt x="139" y="53"/>
                    </a:lnTo>
                    <a:lnTo>
                      <a:pt x="122" y="36"/>
                    </a:lnTo>
                    <a:lnTo>
                      <a:pt x="87" y="45"/>
                    </a:lnTo>
                    <a:lnTo>
                      <a:pt x="43" y="0"/>
                    </a:lnTo>
                    <a:lnTo>
                      <a:pt x="0" y="18"/>
                    </a:lnTo>
                    <a:lnTo>
                      <a:pt x="26" y="80"/>
                    </a:lnTo>
                    <a:lnTo>
                      <a:pt x="35" y="80"/>
                    </a:lnTo>
                    <a:lnTo>
                      <a:pt x="35" y="71"/>
                    </a:lnTo>
                    <a:lnTo>
                      <a:pt x="43" y="53"/>
                    </a:lnTo>
                    <a:lnTo>
                      <a:pt x="61" y="62"/>
                    </a:lnTo>
                    <a:lnTo>
                      <a:pt x="70" y="80"/>
                    </a:lnTo>
                    <a:lnTo>
                      <a:pt x="104" y="80"/>
                    </a:lnTo>
                    <a:lnTo>
                      <a:pt x="113" y="107"/>
                    </a:lnTo>
                    <a:lnTo>
                      <a:pt x="148" y="134"/>
                    </a:lnTo>
                    <a:lnTo>
                      <a:pt x="165" y="143"/>
                    </a:lnTo>
                    <a:lnTo>
                      <a:pt x="165" y="15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74" name="Freeform 97"/>
              <p:cNvSpPr>
                <a:spLocks/>
              </p:cNvSpPr>
              <p:nvPr/>
            </p:nvSpPr>
            <p:spPr bwMode="auto">
              <a:xfrm>
                <a:off x="3397" y="1598"/>
                <a:ext cx="244" cy="160"/>
              </a:xfrm>
              <a:custGeom>
                <a:avLst/>
                <a:gdLst>
                  <a:gd name="T0" fmla="*/ 165 w 244"/>
                  <a:gd name="T1" fmla="*/ 151 h 160"/>
                  <a:gd name="T2" fmla="*/ 192 w 244"/>
                  <a:gd name="T3" fmla="*/ 160 h 160"/>
                  <a:gd name="T4" fmla="*/ 192 w 244"/>
                  <a:gd name="T5" fmla="*/ 143 h 160"/>
                  <a:gd name="T6" fmla="*/ 192 w 244"/>
                  <a:gd name="T7" fmla="*/ 125 h 160"/>
                  <a:gd name="T8" fmla="*/ 174 w 244"/>
                  <a:gd name="T9" fmla="*/ 116 h 160"/>
                  <a:gd name="T10" fmla="*/ 192 w 244"/>
                  <a:gd name="T11" fmla="*/ 116 h 160"/>
                  <a:gd name="T12" fmla="*/ 192 w 244"/>
                  <a:gd name="T13" fmla="*/ 89 h 160"/>
                  <a:gd name="T14" fmla="*/ 209 w 244"/>
                  <a:gd name="T15" fmla="*/ 80 h 160"/>
                  <a:gd name="T16" fmla="*/ 209 w 244"/>
                  <a:gd name="T17" fmla="*/ 107 h 160"/>
                  <a:gd name="T18" fmla="*/ 226 w 244"/>
                  <a:gd name="T19" fmla="*/ 107 h 160"/>
                  <a:gd name="T20" fmla="*/ 244 w 244"/>
                  <a:gd name="T21" fmla="*/ 89 h 160"/>
                  <a:gd name="T22" fmla="*/ 218 w 244"/>
                  <a:gd name="T23" fmla="*/ 71 h 160"/>
                  <a:gd name="T24" fmla="*/ 218 w 244"/>
                  <a:gd name="T25" fmla="*/ 80 h 160"/>
                  <a:gd name="T26" fmla="*/ 200 w 244"/>
                  <a:gd name="T27" fmla="*/ 71 h 160"/>
                  <a:gd name="T28" fmla="*/ 192 w 244"/>
                  <a:gd name="T29" fmla="*/ 80 h 160"/>
                  <a:gd name="T30" fmla="*/ 157 w 244"/>
                  <a:gd name="T31" fmla="*/ 80 h 160"/>
                  <a:gd name="T32" fmla="*/ 157 w 244"/>
                  <a:gd name="T33" fmla="*/ 71 h 160"/>
                  <a:gd name="T34" fmla="*/ 148 w 244"/>
                  <a:gd name="T35" fmla="*/ 71 h 160"/>
                  <a:gd name="T36" fmla="*/ 139 w 244"/>
                  <a:gd name="T37" fmla="*/ 53 h 160"/>
                  <a:gd name="T38" fmla="*/ 122 w 244"/>
                  <a:gd name="T39" fmla="*/ 36 h 160"/>
                  <a:gd name="T40" fmla="*/ 87 w 244"/>
                  <a:gd name="T41" fmla="*/ 45 h 160"/>
                  <a:gd name="T42" fmla="*/ 43 w 244"/>
                  <a:gd name="T43" fmla="*/ 0 h 160"/>
                  <a:gd name="T44" fmla="*/ 0 w 244"/>
                  <a:gd name="T45" fmla="*/ 18 h 160"/>
                  <a:gd name="T46" fmla="*/ 26 w 244"/>
                  <a:gd name="T47" fmla="*/ 80 h 160"/>
                  <a:gd name="T48" fmla="*/ 35 w 244"/>
                  <a:gd name="T49" fmla="*/ 80 h 160"/>
                  <a:gd name="T50" fmla="*/ 35 w 244"/>
                  <a:gd name="T51" fmla="*/ 71 h 160"/>
                  <a:gd name="T52" fmla="*/ 43 w 244"/>
                  <a:gd name="T53" fmla="*/ 53 h 160"/>
                  <a:gd name="T54" fmla="*/ 43 w 244"/>
                  <a:gd name="T55" fmla="*/ 53 h 160"/>
                  <a:gd name="T56" fmla="*/ 61 w 244"/>
                  <a:gd name="T57" fmla="*/ 62 h 160"/>
                  <a:gd name="T58" fmla="*/ 70 w 244"/>
                  <a:gd name="T59" fmla="*/ 80 h 160"/>
                  <a:gd name="T60" fmla="*/ 104 w 244"/>
                  <a:gd name="T61" fmla="*/ 80 h 160"/>
                  <a:gd name="T62" fmla="*/ 113 w 244"/>
                  <a:gd name="T63" fmla="*/ 107 h 160"/>
                  <a:gd name="T64" fmla="*/ 148 w 244"/>
                  <a:gd name="T65" fmla="*/ 134 h 160"/>
                  <a:gd name="T66" fmla="*/ 165 w 244"/>
                  <a:gd name="T67" fmla="*/ 143 h 160"/>
                  <a:gd name="T68" fmla="*/ 165 w 244"/>
                  <a:gd name="T69" fmla="*/ 151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4"/>
                  <a:gd name="T106" fmla="*/ 0 h 160"/>
                  <a:gd name="T107" fmla="*/ 244 w 24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4" h="160">
                    <a:moveTo>
                      <a:pt x="165" y="151"/>
                    </a:moveTo>
                    <a:lnTo>
                      <a:pt x="192" y="160"/>
                    </a:lnTo>
                    <a:lnTo>
                      <a:pt x="192" y="143"/>
                    </a:lnTo>
                    <a:lnTo>
                      <a:pt x="192" y="125"/>
                    </a:lnTo>
                    <a:lnTo>
                      <a:pt x="174" y="116"/>
                    </a:lnTo>
                    <a:lnTo>
                      <a:pt x="192" y="116"/>
                    </a:lnTo>
                    <a:lnTo>
                      <a:pt x="192" y="89"/>
                    </a:lnTo>
                    <a:lnTo>
                      <a:pt x="209" y="80"/>
                    </a:lnTo>
                    <a:lnTo>
                      <a:pt x="209" y="107"/>
                    </a:lnTo>
                    <a:lnTo>
                      <a:pt x="226" y="107"/>
                    </a:lnTo>
                    <a:lnTo>
                      <a:pt x="244" y="89"/>
                    </a:lnTo>
                    <a:lnTo>
                      <a:pt x="218" y="71"/>
                    </a:lnTo>
                    <a:lnTo>
                      <a:pt x="218" y="80"/>
                    </a:lnTo>
                    <a:lnTo>
                      <a:pt x="200" y="71"/>
                    </a:lnTo>
                    <a:lnTo>
                      <a:pt x="192" y="80"/>
                    </a:lnTo>
                    <a:lnTo>
                      <a:pt x="157" y="80"/>
                    </a:lnTo>
                    <a:lnTo>
                      <a:pt x="157" y="71"/>
                    </a:lnTo>
                    <a:lnTo>
                      <a:pt x="148" y="71"/>
                    </a:lnTo>
                    <a:lnTo>
                      <a:pt x="139" y="53"/>
                    </a:lnTo>
                    <a:lnTo>
                      <a:pt x="122" y="36"/>
                    </a:lnTo>
                    <a:lnTo>
                      <a:pt x="87" y="45"/>
                    </a:lnTo>
                    <a:lnTo>
                      <a:pt x="43" y="0"/>
                    </a:lnTo>
                    <a:lnTo>
                      <a:pt x="0" y="18"/>
                    </a:lnTo>
                    <a:lnTo>
                      <a:pt x="26" y="80"/>
                    </a:lnTo>
                    <a:lnTo>
                      <a:pt x="35" y="80"/>
                    </a:lnTo>
                    <a:lnTo>
                      <a:pt x="35" y="71"/>
                    </a:lnTo>
                    <a:lnTo>
                      <a:pt x="43" y="53"/>
                    </a:lnTo>
                    <a:lnTo>
                      <a:pt x="61" y="62"/>
                    </a:lnTo>
                    <a:lnTo>
                      <a:pt x="70" y="80"/>
                    </a:lnTo>
                    <a:lnTo>
                      <a:pt x="104" y="80"/>
                    </a:lnTo>
                    <a:lnTo>
                      <a:pt x="113" y="107"/>
                    </a:lnTo>
                    <a:lnTo>
                      <a:pt x="148" y="134"/>
                    </a:lnTo>
                    <a:lnTo>
                      <a:pt x="165" y="143"/>
                    </a:lnTo>
                    <a:lnTo>
                      <a:pt x="165" y="151"/>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54" name="Freeform 98"/>
            <p:cNvSpPr>
              <a:spLocks/>
            </p:cNvSpPr>
            <p:nvPr/>
          </p:nvSpPr>
          <p:spPr bwMode="auto">
            <a:xfrm>
              <a:off x="6330950" y="2665412"/>
              <a:ext cx="153987" cy="120650"/>
            </a:xfrm>
            <a:custGeom>
              <a:avLst/>
              <a:gdLst>
                <a:gd name="T0" fmla="*/ 2147483647 w 95"/>
                <a:gd name="T1" fmla="*/ 2147483647 h 80"/>
                <a:gd name="T2" fmla="*/ 2147483647 w 95"/>
                <a:gd name="T3" fmla="*/ 2147483647 h 80"/>
                <a:gd name="T4" fmla="*/ 2147483647 w 95"/>
                <a:gd name="T5" fmla="*/ 2147483647 h 80"/>
                <a:gd name="T6" fmla="*/ 2147483647 w 95"/>
                <a:gd name="T7" fmla="*/ 2147483647 h 80"/>
                <a:gd name="T8" fmla="*/ 2147483647 w 95"/>
                <a:gd name="T9" fmla="*/ 2147483647 h 80"/>
                <a:gd name="T10" fmla="*/ 2147483647 w 95"/>
                <a:gd name="T11" fmla="*/ 2147483647 h 80"/>
                <a:gd name="T12" fmla="*/ 2147483647 w 95"/>
                <a:gd name="T13" fmla="*/ 2147483647 h 80"/>
                <a:gd name="T14" fmla="*/ 2147483647 w 95"/>
                <a:gd name="T15" fmla="*/ 2147483647 h 80"/>
                <a:gd name="T16" fmla="*/ 2147483647 w 95"/>
                <a:gd name="T17" fmla="*/ 2147483647 h 80"/>
                <a:gd name="T18" fmla="*/ 2147483647 w 95"/>
                <a:gd name="T19" fmla="*/ 2147483647 h 80"/>
                <a:gd name="T20" fmla="*/ 2147483647 w 95"/>
                <a:gd name="T21" fmla="*/ 2147483647 h 80"/>
                <a:gd name="T22" fmla="*/ 2147483647 w 95"/>
                <a:gd name="T23" fmla="*/ 2147483647 h 80"/>
                <a:gd name="T24" fmla="*/ 2147483647 w 95"/>
                <a:gd name="T25" fmla="*/ 2147483647 h 80"/>
                <a:gd name="T26" fmla="*/ 2147483647 w 95"/>
                <a:gd name="T27" fmla="*/ 2147483647 h 80"/>
                <a:gd name="T28" fmla="*/ 2147483647 w 95"/>
                <a:gd name="T29" fmla="*/ 2147483647 h 80"/>
                <a:gd name="T30" fmla="*/ 2147483647 w 95"/>
                <a:gd name="T31" fmla="*/ 2147483647 h 80"/>
                <a:gd name="T32" fmla="*/ 2147483647 w 95"/>
                <a:gd name="T33" fmla="*/ 2147483647 h 80"/>
                <a:gd name="T34" fmla="*/ 2147483647 w 95"/>
                <a:gd name="T35" fmla="*/ 2147483647 h 80"/>
                <a:gd name="T36" fmla="*/ 2147483647 w 95"/>
                <a:gd name="T37" fmla="*/ 2147483647 h 80"/>
                <a:gd name="T38" fmla="*/ 2147483647 w 95"/>
                <a:gd name="T39" fmla="*/ 0 h 80"/>
                <a:gd name="T40" fmla="*/ 2147483647 w 95"/>
                <a:gd name="T41" fmla="*/ 2147483647 h 80"/>
                <a:gd name="T42" fmla="*/ 2147483647 w 95"/>
                <a:gd name="T43" fmla="*/ 2147483647 h 80"/>
                <a:gd name="T44" fmla="*/ 2147483647 w 95"/>
                <a:gd name="T45" fmla="*/ 2147483647 h 80"/>
                <a:gd name="T46" fmla="*/ 0 w 95"/>
                <a:gd name="T47" fmla="*/ 2147483647 h 80"/>
                <a:gd name="T48" fmla="*/ 2147483647 w 95"/>
                <a:gd name="T49" fmla="*/ 2147483647 h 80"/>
                <a:gd name="T50" fmla="*/ 2147483647 w 95"/>
                <a:gd name="T51" fmla="*/ 2147483647 h 80"/>
                <a:gd name="T52" fmla="*/ 2147483647 w 95"/>
                <a:gd name="T53" fmla="*/ 2147483647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80"/>
                <a:gd name="T83" fmla="*/ 95 w 95"/>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80">
                  <a:moveTo>
                    <a:pt x="17" y="80"/>
                  </a:moveTo>
                  <a:lnTo>
                    <a:pt x="34" y="71"/>
                  </a:lnTo>
                  <a:lnTo>
                    <a:pt x="43" y="71"/>
                  </a:lnTo>
                  <a:lnTo>
                    <a:pt x="43" y="54"/>
                  </a:lnTo>
                  <a:lnTo>
                    <a:pt x="52" y="63"/>
                  </a:lnTo>
                  <a:lnTo>
                    <a:pt x="60" y="80"/>
                  </a:lnTo>
                  <a:lnTo>
                    <a:pt x="78" y="71"/>
                  </a:lnTo>
                  <a:lnTo>
                    <a:pt x="95" y="71"/>
                  </a:lnTo>
                  <a:lnTo>
                    <a:pt x="95" y="54"/>
                  </a:lnTo>
                  <a:lnTo>
                    <a:pt x="78" y="54"/>
                  </a:lnTo>
                  <a:lnTo>
                    <a:pt x="78" y="45"/>
                  </a:lnTo>
                  <a:lnTo>
                    <a:pt x="78" y="36"/>
                  </a:lnTo>
                  <a:lnTo>
                    <a:pt x="52" y="45"/>
                  </a:lnTo>
                  <a:lnTo>
                    <a:pt x="43" y="36"/>
                  </a:lnTo>
                  <a:lnTo>
                    <a:pt x="26" y="36"/>
                  </a:lnTo>
                  <a:lnTo>
                    <a:pt x="26" y="27"/>
                  </a:lnTo>
                  <a:lnTo>
                    <a:pt x="34" y="27"/>
                  </a:lnTo>
                  <a:lnTo>
                    <a:pt x="43" y="27"/>
                  </a:lnTo>
                  <a:lnTo>
                    <a:pt x="34" y="27"/>
                  </a:lnTo>
                  <a:lnTo>
                    <a:pt x="34" y="0"/>
                  </a:lnTo>
                  <a:lnTo>
                    <a:pt x="17" y="9"/>
                  </a:lnTo>
                  <a:lnTo>
                    <a:pt x="17" y="27"/>
                  </a:lnTo>
                  <a:lnTo>
                    <a:pt x="17" y="36"/>
                  </a:lnTo>
                  <a:lnTo>
                    <a:pt x="0" y="36"/>
                  </a:lnTo>
                  <a:lnTo>
                    <a:pt x="17" y="45"/>
                  </a:lnTo>
                  <a:lnTo>
                    <a:pt x="17" y="63"/>
                  </a:lnTo>
                  <a:lnTo>
                    <a:pt x="17" y="8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55" name="Group 99"/>
            <p:cNvGrpSpPr>
              <a:grpSpLocks/>
            </p:cNvGrpSpPr>
            <p:nvPr/>
          </p:nvGrpSpPr>
          <p:grpSpPr bwMode="auto">
            <a:xfrm>
              <a:off x="6330950" y="2665412"/>
              <a:ext cx="153987" cy="120650"/>
              <a:chOff x="3589" y="1678"/>
              <a:chExt cx="95" cy="80"/>
            </a:xfrm>
          </p:grpSpPr>
          <p:sp>
            <p:nvSpPr>
              <p:cNvPr id="55171" name="Freeform 100"/>
              <p:cNvSpPr>
                <a:spLocks/>
              </p:cNvSpPr>
              <p:nvPr/>
            </p:nvSpPr>
            <p:spPr bwMode="auto">
              <a:xfrm>
                <a:off x="3589" y="1678"/>
                <a:ext cx="95" cy="80"/>
              </a:xfrm>
              <a:custGeom>
                <a:avLst/>
                <a:gdLst>
                  <a:gd name="T0" fmla="*/ 17 w 95"/>
                  <a:gd name="T1" fmla="*/ 80 h 80"/>
                  <a:gd name="T2" fmla="*/ 34 w 95"/>
                  <a:gd name="T3" fmla="*/ 71 h 80"/>
                  <a:gd name="T4" fmla="*/ 43 w 95"/>
                  <a:gd name="T5" fmla="*/ 71 h 80"/>
                  <a:gd name="T6" fmla="*/ 43 w 95"/>
                  <a:gd name="T7" fmla="*/ 54 h 80"/>
                  <a:gd name="T8" fmla="*/ 52 w 95"/>
                  <a:gd name="T9" fmla="*/ 63 h 80"/>
                  <a:gd name="T10" fmla="*/ 60 w 95"/>
                  <a:gd name="T11" fmla="*/ 80 h 80"/>
                  <a:gd name="T12" fmla="*/ 78 w 95"/>
                  <a:gd name="T13" fmla="*/ 71 h 80"/>
                  <a:gd name="T14" fmla="*/ 95 w 95"/>
                  <a:gd name="T15" fmla="*/ 71 h 80"/>
                  <a:gd name="T16" fmla="*/ 95 w 95"/>
                  <a:gd name="T17" fmla="*/ 54 h 80"/>
                  <a:gd name="T18" fmla="*/ 78 w 95"/>
                  <a:gd name="T19" fmla="*/ 54 h 80"/>
                  <a:gd name="T20" fmla="*/ 78 w 95"/>
                  <a:gd name="T21" fmla="*/ 45 h 80"/>
                  <a:gd name="T22" fmla="*/ 78 w 95"/>
                  <a:gd name="T23" fmla="*/ 36 h 80"/>
                  <a:gd name="T24" fmla="*/ 52 w 95"/>
                  <a:gd name="T25" fmla="*/ 45 h 80"/>
                  <a:gd name="T26" fmla="*/ 43 w 95"/>
                  <a:gd name="T27" fmla="*/ 36 h 80"/>
                  <a:gd name="T28" fmla="*/ 26 w 95"/>
                  <a:gd name="T29" fmla="*/ 36 h 80"/>
                  <a:gd name="T30" fmla="*/ 26 w 95"/>
                  <a:gd name="T31" fmla="*/ 27 h 80"/>
                  <a:gd name="T32" fmla="*/ 34 w 95"/>
                  <a:gd name="T33" fmla="*/ 27 h 80"/>
                  <a:gd name="T34" fmla="*/ 43 w 95"/>
                  <a:gd name="T35" fmla="*/ 27 h 80"/>
                  <a:gd name="T36" fmla="*/ 34 w 95"/>
                  <a:gd name="T37" fmla="*/ 27 h 80"/>
                  <a:gd name="T38" fmla="*/ 34 w 95"/>
                  <a:gd name="T39" fmla="*/ 0 h 80"/>
                  <a:gd name="T40" fmla="*/ 17 w 95"/>
                  <a:gd name="T41" fmla="*/ 9 h 80"/>
                  <a:gd name="T42" fmla="*/ 17 w 95"/>
                  <a:gd name="T43" fmla="*/ 27 h 80"/>
                  <a:gd name="T44" fmla="*/ 17 w 95"/>
                  <a:gd name="T45" fmla="*/ 36 h 80"/>
                  <a:gd name="T46" fmla="*/ 0 w 95"/>
                  <a:gd name="T47" fmla="*/ 36 h 80"/>
                  <a:gd name="T48" fmla="*/ 17 w 95"/>
                  <a:gd name="T49" fmla="*/ 45 h 80"/>
                  <a:gd name="T50" fmla="*/ 17 w 95"/>
                  <a:gd name="T51" fmla="*/ 63 h 80"/>
                  <a:gd name="T52" fmla="*/ 17 w 95"/>
                  <a:gd name="T53" fmla="*/ 80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80"/>
                  <a:gd name="T83" fmla="*/ 95 w 95"/>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80">
                    <a:moveTo>
                      <a:pt x="17" y="80"/>
                    </a:moveTo>
                    <a:lnTo>
                      <a:pt x="34" y="71"/>
                    </a:lnTo>
                    <a:lnTo>
                      <a:pt x="43" y="71"/>
                    </a:lnTo>
                    <a:lnTo>
                      <a:pt x="43" y="54"/>
                    </a:lnTo>
                    <a:lnTo>
                      <a:pt x="52" y="63"/>
                    </a:lnTo>
                    <a:lnTo>
                      <a:pt x="60" y="80"/>
                    </a:lnTo>
                    <a:lnTo>
                      <a:pt x="78" y="71"/>
                    </a:lnTo>
                    <a:lnTo>
                      <a:pt x="95" y="71"/>
                    </a:lnTo>
                    <a:lnTo>
                      <a:pt x="95" y="54"/>
                    </a:lnTo>
                    <a:lnTo>
                      <a:pt x="78" y="54"/>
                    </a:lnTo>
                    <a:lnTo>
                      <a:pt x="78" y="45"/>
                    </a:lnTo>
                    <a:lnTo>
                      <a:pt x="78" y="36"/>
                    </a:lnTo>
                    <a:lnTo>
                      <a:pt x="52" y="45"/>
                    </a:lnTo>
                    <a:lnTo>
                      <a:pt x="43" y="36"/>
                    </a:lnTo>
                    <a:lnTo>
                      <a:pt x="26" y="36"/>
                    </a:lnTo>
                    <a:lnTo>
                      <a:pt x="26" y="27"/>
                    </a:lnTo>
                    <a:lnTo>
                      <a:pt x="34" y="27"/>
                    </a:lnTo>
                    <a:lnTo>
                      <a:pt x="43" y="27"/>
                    </a:lnTo>
                    <a:lnTo>
                      <a:pt x="34" y="27"/>
                    </a:lnTo>
                    <a:lnTo>
                      <a:pt x="34" y="0"/>
                    </a:lnTo>
                    <a:lnTo>
                      <a:pt x="17" y="9"/>
                    </a:lnTo>
                    <a:lnTo>
                      <a:pt x="17" y="27"/>
                    </a:lnTo>
                    <a:lnTo>
                      <a:pt x="17" y="36"/>
                    </a:lnTo>
                    <a:lnTo>
                      <a:pt x="0" y="36"/>
                    </a:lnTo>
                    <a:lnTo>
                      <a:pt x="17" y="45"/>
                    </a:lnTo>
                    <a:lnTo>
                      <a:pt x="17" y="63"/>
                    </a:lnTo>
                    <a:lnTo>
                      <a:pt x="17" y="8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72" name="Freeform 101"/>
              <p:cNvSpPr>
                <a:spLocks/>
              </p:cNvSpPr>
              <p:nvPr/>
            </p:nvSpPr>
            <p:spPr bwMode="auto">
              <a:xfrm>
                <a:off x="3589" y="1678"/>
                <a:ext cx="95" cy="80"/>
              </a:xfrm>
              <a:custGeom>
                <a:avLst/>
                <a:gdLst>
                  <a:gd name="T0" fmla="*/ 17 w 95"/>
                  <a:gd name="T1" fmla="*/ 80 h 80"/>
                  <a:gd name="T2" fmla="*/ 34 w 95"/>
                  <a:gd name="T3" fmla="*/ 71 h 80"/>
                  <a:gd name="T4" fmla="*/ 43 w 95"/>
                  <a:gd name="T5" fmla="*/ 71 h 80"/>
                  <a:gd name="T6" fmla="*/ 43 w 95"/>
                  <a:gd name="T7" fmla="*/ 54 h 80"/>
                  <a:gd name="T8" fmla="*/ 52 w 95"/>
                  <a:gd name="T9" fmla="*/ 63 h 80"/>
                  <a:gd name="T10" fmla="*/ 60 w 95"/>
                  <a:gd name="T11" fmla="*/ 80 h 80"/>
                  <a:gd name="T12" fmla="*/ 78 w 95"/>
                  <a:gd name="T13" fmla="*/ 71 h 80"/>
                  <a:gd name="T14" fmla="*/ 95 w 95"/>
                  <a:gd name="T15" fmla="*/ 71 h 80"/>
                  <a:gd name="T16" fmla="*/ 95 w 95"/>
                  <a:gd name="T17" fmla="*/ 54 h 80"/>
                  <a:gd name="T18" fmla="*/ 78 w 95"/>
                  <a:gd name="T19" fmla="*/ 54 h 80"/>
                  <a:gd name="T20" fmla="*/ 78 w 95"/>
                  <a:gd name="T21" fmla="*/ 45 h 80"/>
                  <a:gd name="T22" fmla="*/ 78 w 95"/>
                  <a:gd name="T23" fmla="*/ 36 h 80"/>
                  <a:gd name="T24" fmla="*/ 52 w 95"/>
                  <a:gd name="T25" fmla="*/ 45 h 80"/>
                  <a:gd name="T26" fmla="*/ 43 w 95"/>
                  <a:gd name="T27" fmla="*/ 36 h 80"/>
                  <a:gd name="T28" fmla="*/ 26 w 95"/>
                  <a:gd name="T29" fmla="*/ 36 h 80"/>
                  <a:gd name="T30" fmla="*/ 26 w 95"/>
                  <a:gd name="T31" fmla="*/ 27 h 80"/>
                  <a:gd name="T32" fmla="*/ 34 w 95"/>
                  <a:gd name="T33" fmla="*/ 27 h 80"/>
                  <a:gd name="T34" fmla="*/ 43 w 95"/>
                  <a:gd name="T35" fmla="*/ 27 h 80"/>
                  <a:gd name="T36" fmla="*/ 34 w 95"/>
                  <a:gd name="T37" fmla="*/ 27 h 80"/>
                  <a:gd name="T38" fmla="*/ 34 w 95"/>
                  <a:gd name="T39" fmla="*/ 0 h 80"/>
                  <a:gd name="T40" fmla="*/ 17 w 95"/>
                  <a:gd name="T41" fmla="*/ 9 h 80"/>
                  <a:gd name="T42" fmla="*/ 17 w 95"/>
                  <a:gd name="T43" fmla="*/ 27 h 80"/>
                  <a:gd name="T44" fmla="*/ 17 w 95"/>
                  <a:gd name="T45" fmla="*/ 36 h 80"/>
                  <a:gd name="T46" fmla="*/ 0 w 95"/>
                  <a:gd name="T47" fmla="*/ 36 h 80"/>
                  <a:gd name="T48" fmla="*/ 17 w 95"/>
                  <a:gd name="T49" fmla="*/ 45 h 80"/>
                  <a:gd name="T50" fmla="*/ 17 w 95"/>
                  <a:gd name="T51" fmla="*/ 63 h 80"/>
                  <a:gd name="T52" fmla="*/ 17 w 95"/>
                  <a:gd name="T53" fmla="*/ 80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80"/>
                  <a:gd name="T83" fmla="*/ 95 w 95"/>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80">
                    <a:moveTo>
                      <a:pt x="17" y="80"/>
                    </a:moveTo>
                    <a:lnTo>
                      <a:pt x="34" y="71"/>
                    </a:lnTo>
                    <a:lnTo>
                      <a:pt x="43" y="71"/>
                    </a:lnTo>
                    <a:lnTo>
                      <a:pt x="43" y="54"/>
                    </a:lnTo>
                    <a:lnTo>
                      <a:pt x="52" y="63"/>
                    </a:lnTo>
                    <a:lnTo>
                      <a:pt x="60" y="80"/>
                    </a:lnTo>
                    <a:lnTo>
                      <a:pt x="78" y="71"/>
                    </a:lnTo>
                    <a:lnTo>
                      <a:pt x="95" y="71"/>
                    </a:lnTo>
                    <a:lnTo>
                      <a:pt x="95" y="54"/>
                    </a:lnTo>
                    <a:lnTo>
                      <a:pt x="78" y="54"/>
                    </a:lnTo>
                    <a:lnTo>
                      <a:pt x="78" y="45"/>
                    </a:lnTo>
                    <a:lnTo>
                      <a:pt x="78" y="36"/>
                    </a:lnTo>
                    <a:lnTo>
                      <a:pt x="52" y="45"/>
                    </a:lnTo>
                    <a:lnTo>
                      <a:pt x="43" y="36"/>
                    </a:lnTo>
                    <a:lnTo>
                      <a:pt x="26" y="36"/>
                    </a:lnTo>
                    <a:lnTo>
                      <a:pt x="26" y="27"/>
                    </a:lnTo>
                    <a:lnTo>
                      <a:pt x="34" y="27"/>
                    </a:lnTo>
                    <a:lnTo>
                      <a:pt x="43" y="27"/>
                    </a:lnTo>
                    <a:lnTo>
                      <a:pt x="34" y="27"/>
                    </a:lnTo>
                    <a:lnTo>
                      <a:pt x="34" y="0"/>
                    </a:lnTo>
                    <a:lnTo>
                      <a:pt x="17" y="9"/>
                    </a:lnTo>
                    <a:lnTo>
                      <a:pt x="17" y="27"/>
                    </a:lnTo>
                    <a:lnTo>
                      <a:pt x="17" y="36"/>
                    </a:lnTo>
                    <a:lnTo>
                      <a:pt x="0" y="36"/>
                    </a:lnTo>
                    <a:lnTo>
                      <a:pt x="17" y="45"/>
                    </a:lnTo>
                    <a:lnTo>
                      <a:pt x="17" y="63"/>
                    </a:lnTo>
                    <a:lnTo>
                      <a:pt x="17" y="8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56" name="Freeform 102"/>
            <p:cNvSpPr>
              <a:spLocks/>
            </p:cNvSpPr>
            <p:nvPr/>
          </p:nvSpPr>
          <p:spPr bwMode="auto">
            <a:xfrm>
              <a:off x="6359525" y="2613024"/>
              <a:ext cx="209550" cy="120650"/>
            </a:xfrm>
            <a:custGeom>
              <a:avLst/>
              <a:gdLst>
                <a:gd name="T0" fmla="*/ 2147483647 w 131"/>
                <a:gd name="T1" fmla="*/ 2147483647 h 80"/>
                <a:gd name="T2" fmla="*/ 0 w 131"/>
                <a:gd name="T3" fmla="*/ 2147483647 h 80"/>
                <a:gd name="T4" fmla="*/ 0 w 131"/>
                <a:gd name="T5" fmla="*/ 2147483647 h 80"/>
                <a:gd name="T6" fmla="*/ 2147483647 w 131"/>
                <a:gd name="T7" fmla="*/ 2147483647 h 80"/>
                <a:gd name="T8" fmla="*/ 2147483647 w 131"/>
                <a:gd name="T9" fmla="*/ 2147483647 h 80"/>
                <a:gd name="T10" fmla="*/ 2147483647 w 131"/>
                <a:gd name="T11" fmla="*/ 2147483647 h 80"/>
                <a:gd name="T12" fmla="*/ 2147483647 w 131"/>
                <a:gd name="T13" fmla="*/ 2147483647 h 80"/>
                <a:gd name="T14" fmla="*/ 2147483647 w 131"/>
                <a:gd name="T15" fmla="*/ 2147483647 h 80"/>
                <a:gd name="T16" fmla="*/ 2147483647 w 131"/>
                <a:gd name="T17" fmla="*/ 2147483647 h 80"/>
                <a:gd name="T18" fmla="*/ 2147483647 w 131"/>
                <a:gd name="T19" fmla="*/ 2147483647 h 80"/>
                <a:gd name="T20" fmla="*/ 2147483647 w 131"/>
                <a:gd name="T21" fmla="*/ 2147483647 h 80"/>
                <a:gd name="T22" fmla="*/ 2147483647 w 131"/>
                <a:gd name="T23" fmla="*/ 2147483647 h 80"/>
                <a:gd name="T24" fmla="*/ 2147483647 w 131"/>
                <a:gd name="T25" fmla="*/ 2147483647 h 80"/>
                <a:gd name="T26" fmla="*/ 2147483647 w 131"/>
                <a:gd name="T27" fmla="*/ 2147483647 h 80"/>
                <a:gd name="T28" fmla="*/ 2147483647 w 131"/>
                <a:gd name="T29" fmla="*/ 2147483647 h 80"/>
                <a:gd name="T30" fmla="*/ 2147483647 w 131"/>
                <a:gd name="T31" fmla="*/ 0 h 80"/>
                <a:gd name="T32" fmla="*/ 2147483647 w 131"/>
                <a:gd name="T33" fmla="*/ 2147483647 h 80"/>
                <a:gd name="T34" fmla="*/ 2147483647 w 131"/>
                <a:gd name="T35" fmla="*/ 2147483647 h 80"/>
                <a:gd name="T36" fmla="*/ 2147483647 w 131"/>
                <a:gd name="T37" fmla="*/ 2147483647 h 80"/>
                <a:gd name="T38" fmla="*/ 2147483647 w 131"/>
                <a:gd name="T39" fmla="*/ 2147483647 h 80"/>
                <a:gd name="T40" fmla="*/ 2147483647 w 131"/>
                <a:gd name="T41" fmla="*/ 2147483647 h 80"/>
                <a:gd name="T42" fmla="*/ 0 w 131"/>
                <a:gd name="T43" fmla="*/ 2147483647 h 80"/>
                <a:gd name="T44" fmla="*/ 2147483647 w 131"/>
                <a:gd name="T45" fmla="*/ 2147483647 h 80"/>
                <a:gd name="T46" fmla="*/ 2147483647 w 131"/>
                <a:gd name="T47" fmla="*/ 2147483647 h 80"/>
                <a:gd name="T48" fmla="*/ 2147483647 w 131"/>
                <a:gd name="T49" fmla="*/ 2147483647 h 80"/>
                <a:gd name="T50" fmla="*/ 2147483647 w 131"/>
                <a:gd name="T51" fmla="*/ 2147483647 h 80"/>
                <a:gd name="T52" fmla="*/ 2147483647 w 131"/>
                <a:gd name="T53" fmla="*/ 2147483647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1"/>
                <a:gd name="T82" fmla="*/ 0 h 80"/>
                <a:gd name="T83" fmla="*/ 131 w 131"/>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1" h="80">
                  <a:moveTo>
                    <a:pt x="9" y="62"/>
                  </a:moveTo>
                  <a:lnTo>
                    <a:pt x="0" y="62"/>
                  </a:lnTo>
                  <a:lnTo>
                    <a:pt x="0" y="71"/>
                  </a:lnTo>
                  <a:lnTo>
                    <a:pt x="26" y="71"/>
                  </a:lnTo>
                  <a:lnTo>
                    <a:pt x="35" y="80"/>
                  </a:lnTo>
                  <a:lnTo>
                    <a:pt x="61" y="71"/>
                  </a:lnTo>
                  <a:lnTo>
                    <a:pt x="61" y="62"/>
                  </a:lnTo>
                  <a:lnTo>
                    <a:pt x="61" y="44"/>
                  </a:lnTo>
                  <a:lnTo>
                    <a:pt x="96" y="44"/>
                  </a:lnTo>
                  <a:lnTo>
                    <a:pt x="96" y="35"/>
                  </a:lnTo>
                  <a:lnTo>
                    <a:pt x="113" y="35"/>
                  </a:lnTo>
                  <a:lnTo>
                    <a:pt x="131" y="26"/>
                  </a:lnTo>
                  <a:lnTo>
                    <a:pt x="131" y="17"/>
                  </a:lnTo>
                  <a:lnTo>
                    <a:pt x="113" y="8"/>
                  </a:lnTo>
                  <a:lnTo>
                    <a:pt x="61" y="8"/>
                  </a:lnTo>
                  <a:lnTo>
                    <a:pt x="43" y="0"/>
                  </a:lnTo>
                  <a:lnTo>
                    <a:pt x="43" y="8"/>
                  </a:lnTo>
                  <a:lnTo>
                    <a:pt x="35" y="17"/>
                  </a:lnTo>
                  <a:lnTo>
                    <a:pt x="17" y="8"/>
                  </a:lnTo>
                  <a:lnTo>
                    <a:pt x="9" y="8"/>
                  </a:lnTo>
                  <a:lnTo>
                    <a:pt x="9" y="17"/>
                  </a:lnTo>
                  <a:lnTo>
                    <a:pt x="0" y="26"/>
                  </a:lnTo>
                  <a:lnTo>
                    <a:pt x="17" y="35"/>
                  </a:lnTo>
                  <a:lnTo>
                    <a:pt x="17" y="26"/>
                  </a:lnTo>
                  <a:lnTo>
                    <a:pt x="43" y="44"/>
                  </a:lnTo>
                  <a:lnTo>
                    <a:pt x="26" y="62"/>
                  </a:lnTo>
                  <a:lnTo>
                    <a:pt x="9" y="6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57" name="Group 103"/>
            <p:cNvGrpSpPr>
              <a:grpSpLocks/>
            </p:cNvGrpSpPr>
            <p:nvPr/>
          </p:nvGrpSpPr>
          <p:grpSpPr bwMode="auto">
            <a:xfrm>
              <a:off x="6359525" y="2613024"/>
              <a:ext cx="209550" cy="120650"/>
              <a:chOff x="3606" y="1643"/>
              <a:chExt cx="131" cy="80"/>
            </a:xfrm>
          </p:grpSpPr>
          <p:sp>
            <p:nvSpPr>
              <p:cNvPr id="55169" name="Freeform 104"/>
              <p:cNvSpPr>
                <a:spLocks/>
              </p:cNvSpPr>
              <p:nvPr/>
            </p:nvSpPr>
            <p:spPr bwMode="auto">
              <a:xfrm>
                <a:off x="3606" y="1643"/>
                <a:ext cx="131" cy="80"/>
              </a:xfrm>
              <a:custGeom>
                <a:avLst/>
                <a:gdLst>
                  <a:gd name="T0" fmla="*/ 9 w 131"/>
                  <a:gd name="T1" fmla="*/ 62 h 80"/>
                  <a:gd name="T2" fmla="*/ 0 w 131"/>
                  <a:gd name="T3" fmla="*/ 62 h 80"/>
                  <a:gd name="T4" fmla="*/ 0 w 131"/>
                  <a:gd name="T5" fmla="*/ 71 h 80"/>
                  <a:gd name="T6" fmla="*/ 26 w 131"/>
                  <a:gd name="T7" fmla="*/ 71 h 80"/>
                  <a:gd name="T8" fmla="*/ 35 w 131"/>
                  <a:gd name="T9" fmla="*/ 80 h 80"/>
                  <a:gd name="T10" fmla="*/ 61 w 131"/>
                  <a:gd name="T11" fmla="*/ 71 h 80"/>
                  <a:gd name="T12" fmla="*/ 61 w 131"/>
                  <a:gd name="T13" fmla="*/ 62 h 80"/>
                  <a:gd name="T14" fmla="*/ 61 w 131"/>
                  <a:gd name="T15" fmla="*/ 44 h 80"/>
                  <a:gd name="T16" fmla="*/ 96 w 131"/>
                  <a:gd name="T17" fmla="*/ 44 h 80"/>
                  <a:gd name="T18" fmla="*/ 96 w 131"/>
                  <a:gd name="T19" fmla="*/ 35 h 80"/>
                  <a:gd name="T20" fmla="*/ 113 w 131"/>
                  <a:gd name="T21" fmla="*/ 35 h 80"/>
                  <a:gd name="T22" fmla="*/ 131 w 131"/>
                  <a:gd name="T23" fmla="*/ 26 h 80"/>
                  <a:gd name="T24" fmla="*/ 131 w 131"/>
                  <a:gd name="T25" fmla="*/ 17 h 80"/>
                  <a:gd name="T26" fmla="*/ 113 w 131"/>
                  <a:gd name="T27" fmla="*/ 8 h 80"/>
                  <a:gd name="T28" fmla="*/ 61 w 131"/>
                  <a:gd name="T29" fmla="*/ 8 h 80"/>
                  <a:gd name="T30" fmla="*/ 43 w 131"/>
                  <a:gd name="T31" fmla="*/ 0 h 80"/>
                  <a:gd name="T32" fmla="*/ 43 w 131"/>
                  <a:gd name="T33" fmla="*/ 8 h 80"/>
                  <a:gd name="T34" fmla="*/ 35 w 131"/>
                  <a:gd name="T35" fmla="*/ 17 h 80"/>
                  <a:gd name="T36" fmla="*/ 17 w 131"/>
                  <a:gd name="T37" fmla="*/ 8 h 80"/>
                  <a:gd name="T38" fmla="*/ 9 w 131"/>
                  <a:gd name="T39" fmla="*/ 8 h 80"/>
                  <a:gd name="T40" fmla="*/ 9 w 131"/>
                  <a:gd name="T41" fmla="*/ 17 h 80"/>
                  <a:gd name="T42" fmla="*/ 0 w 131"/>
                  <a:gd name="T43" fmla="*/ 26 h 80"/>
                  <a:gd name="T44" fmla="*/ 17 w 131"/>
                  <a:gd name="T45" fmla="*/ 35 h 80"/>
                  <a:gd name="T46" fmla="*/ 17 w 131"/>
                  <a:gd name="T47" fmla="*/ 26 h 80"/>
                  <a:gd name="T48" fmla="*/ 43 w 131"/>
                  <a:gd name="T49" fmla="*/ 44 h 80"/>
                  <a:gd name="T50" fmla="*/ 26 w 131"/>
                  <a:gd name="T51" fmla="*/ 62 h 80"/>
                  <a:gd name="T52" fmla="*/ 9 w 131"/>
                  <a:gd name="T53" fmla="*/ 62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1"/>
                  <a:gd name="T82" fmla="*/ 0 h 80"/>
                  <a:gd name="T83" fmla="*/ 131 w 131"/>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1" h="80">
                    <a:moveTo>
                      <a:pt x="9" y="62"/>
                    </a:moveTo>
                    <a:lnTo>
                      <a:pt x="0" y="62"/>
                    </a:lnTo>
                    <a:lnTo>
                      <a:pt x="0" y="71"/>
                    </a:lnTo>
                    <a:lnTo>
                      <a:pt x="26" y="71"/>
                    </a:lnTo>
                    <a:lnTo>
                      <a:pt x="35" y="80"/>
                    </a:lnTo>
                    <a:lnTo>
                      <a:pt x="61" y="71"/>
                    </a:lnTo>
                    <a:lnTo>
                      <a:pt x="61" y="62"/>
                    </a:lnTo>
                    <a:lnTo>
                      <a:pt x="61" y="44"/>
                    </a:lnTo>
                    <a:lnTo>
                      <a:pt x="96" y="44"/>
                    </a:lnTo>
                    <a:lnTo>
                      <a:pt x="96" y="35"/>
                    </a:lnTo>
                    <a:lnTo>
                      <a:pt x="113" y="35"/>
                    </a:lnTo>
                    <a:lnTo>
                      <a:pt x="131" y="26"/>
                    </a:lnTo>
                    <a:lnTo>
                      <a:pt x="131" y="17"/>
                    </a:lnTo>
                    <a:lnTo>
                      <a:pt x="113" y="8"/>
                    </a:lnTo>
                    <a:lnTo>
                      <a:pt x="61" y="8"/>
                    </a:lnTo>
                    <a:lnTo>
                      <a:pt x="43" y="0"/>
                    </a:lnTo>
                    <a:lnTo>
                      <a:pt x="43" y="8"/>
                    </a:lnTo>
                    <a:lnTo>
                      <a:pt x="35" y="17"/>
                    </a:lnTo>
                    <a:lnTo>
                      <a:pt x="17" y="8"/>
                    </a:lnTo>
                    <a:lnTo>
                      <a:pt x="9" y="8"/>
                    </a:lnTo>
                    <a:lnTo>
                      <a:pt x="9" y="17"/>
                    </a:lnTo>
                    <a:lnTo>
                      <a:pt x="0" y="26"/>
                    </a:lnTo>
                    <a:lnTo>
                      <a:pt x="17" y="35"/>
                    </a:lnTo>
                    <a:lnTo>
                      <a:pt x="17" y="26"/>
                    </a:lnTo>
                    <a:lnTo>
                      <a:pt x="43" y="44"/>
                    </a:lnTo>
                    <a:lnTo>
                      <a:pt x="26" y="62"/>
                    </a:lnTo>
                    <a:lnTo>
                      <a:pt x="9" y="6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70" name="Freeform 105"/>
              <p:cNvSpPr>
                <a:spLocks/>
              </p:cNvSpPr>
              <p:nvPr/>
            </p:nvSpPr>
            <p:spPr bwMode="auto">
              <a:xfrm>
                <a:off x="3606" y="1643"/>
                <a:ext cx="131" cy="80"/>
              </a:xfrm>
              <a:custGeom>
                <a:avLst/>
                <a:gdLst>
                  <a:gd name="T0" fmla="*/ 9 w 131"/>
                  <a:gd name="T1" fmla="*/ 62 h 80"/>
                  <a:gd name="T2" fmla="*/ 0 w 131"/>
                  <a:gd name="T3" fmla="*/ 62 h 80"/>
                  <a:gd name="T4" fmla="*/ 0 w 131"/>
                  <a:gd name="T5" fmla="*/ 71 h 80"/>
                  <a:gd name="T6" fmla="*/ 26 w 131"/>
                  <a:gd name="T7" fmla="*/ 71 h 80"/>
                  <a:gd name="T8" fmla="*/ 35 w 131"/>
                  <a:gd name="T9" fmla="*/ 80 h 80"/>
                  <a:gd name="T10" fmla="*/ 61 w 131"/>
                  <a:gd name="T11" fmla="*/ 71 h 80"/>
                  <a:gd name="T12" fmla="*/ 61 w 131"/>
                  <a:gd name="T13" fmla="*/ 62 h 80"/>
                  <a:gd name="T14" fmla="*/ 61 w 131"/>
                  <a:gd name="T15" fmla="*/ 44 h 80"/>
                  <a:gd name="T16" fmla="*/ 96 w 131"/>
                  <a:gd name="T17" fmla="*/ 44 h 80"/>
                  <a:gd name="T18" fmla="*/ 96 w 131"/>
                  <a:gd name="T19" fmla="*/ 35 h 80"/>
                  <a:gd name="T20" fmla="*/ 113 w 131"/>
                  <a:gd name="T21" fmla="*/ 35 h 80"/>
                  <a:gd name="T22" fmla="*/ 131 w 131"/>
                  <a:gd name="T23" fmla="*/ 26 h 80"/>
                  <a:gd name="T24" fmla="*/ 131 w 131"/>
                  <a:gd name="T25" fmla="*/ 17 h 80"/>
                  <a:gd name="T26" fmla="*/ 113 w 131"/>
                  <a:gd name="T27" fmla="*/ 8 h 80"/>
                  <a:gd name="T28" fmla="*/ 61 w 131"/>
                  <a:gd name="T29" fmla="*/ 8 h 80"/>
                  <a:gd name="T30" fmla="*/ 43 w 131"/>
                  <a:gd name="T31" fmla="*/ 0 h 80"/>
                  <a:gd name="T32" fmla="*/ 43 w 131"/>
                  <a:gd name="T33" fmla="*/ 8 h 80"/>
                  <a:gd name="T34" fmla="*/ 35 w 131"/>
                  <a:gd name="T35" fmla="*/ 17 h 80"/>
                  <a:gd name="T36" fmla="*/ 17 w 131"/>
                  <a:gd name="T37" fmla="*/ 8 h 80"/>
                  <a:gd name="T38" fmla="*/ 9 w 131"/>
                  <a:gd name="T39" fmla="*/ 8 h 80"/>
                  <a:gd name="T40" fmla="*/ 9 w 131"/>
                  <a:gd name="T41" fmla="*/ 17 h 80"/>
                  <a:gd name="T42" fmla="*/ 0 w 131"/>
                  <a:gd name="T43" fmla="*/ 26 h 80"/>
                  <a:gd name="T44" fmla="*/ 17 w 131"/>
                  <a:gd name="T45" fmla="*/ 35 h 80"/>
                  <a:gd name="T46" fmla="*/ 17 w 131"/>
                  <a:gd name="T47" fmla="*/ 26 h 80"/>
                  <a:gd name="T48" fmla="*/ 43 w 131"/>
                  <a:gd name="T49" fmla="*/ 44 h 80"/>
                  <a:gd name="T50" fmla="*/ 26 w 131"/>
                  <a:gd name="T51" fmla="*/ 62 h 80"/>
                  <a:gd name="T52" fmla="*/ 9 w 131"/>
                  <a:gd name="T53" fmla="*/ 62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1"/>
                  <a:gd name="T82" fmla="*/ 0 h 80"/>
                  <a:gd name="T83" fmla="*/ 131 w 131"/>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1" h="80">
                    <a:moveTo>
                      <a:pt x="9" y="62"/>
                    </a:moveTo>
                    <a:lnTo>
                      <a:pt x="0" y="62"/>
                    </a:lnTo>
                    <a:lnTo>
                      <a:pt x="0" y="71"/>
                    </a:lnTo>
                    <a:lnTo>
                      <a:pt x="26" y="71"/>
                    </a:lnTo>
                    <a:lnTo>
                      <a:pt x="35" y="80"/>
                    </a:lnTo>
                    <a:lnTo>
                      <a:pt x="61" y="71"/>
                    </a:lnTo>
                    <a:lnTo>
                      <a:pt x="61" y="62"/>
                    </a:lnTo>
                    <a:lnTo>
                      <a:pt x="61" y="44"/>
                    </a:lnTo>
                    <a:lnTo>
                      <a:pt x="96" y="44"/>
                    </a:lnTo>
                    <a:lnTo>
                      <a:pt x="96" y="35"/>
                    </a:lnTo>
                    <a:lnTo>
                      <a:pt x="113" y="35"/>
                    </a:lnTo>
                    <a:lnTo>
                      <a:pt x="131" y="26"/>
                    </a:lnTo>
                    <a:lnTo>
                      <a:pt x="131" y="17"/>
                    </a:lnTo>
                    <a:lnTo>
                      <a:pt x="113" y="8"/>
                    </a:lnTo>
                    <a:lnTo>
                      <a:pt x="61" y="8"/>
                    </a:lnTo>
                    <a:lnTo>
                      <a:pt x="43" y="0"/>
                    </a:lnTo>
                    <a:lnTo>
                      <a:pt x="43" y="8"/>
                    </a:lnTo>
                    <a:lnTo>
                      <a:pt x="35" y="17"/>
                    </a:lnTo>
                    <a:lnTo>
                      <a:pt x="17" y="8"/>
                    </a:lnTo>
                    <a:lnTo>
                      <a:pt x="9" y="8"/>
                    </a:lnTo>
                    <a:lnTo>
                      <a:pt x="9" y="17"/>
                    </a:lnTo>
                    <a:lnTo>
                      <a:pt x="0" y="26"/>
                    </a:lnTo>
                    <a:lnTo>
                      <a:pt x="17" y="35"/>
                    </a:lnTo>
                    <a:lnTo>
                      <a:pt x="17" y="26"/>
                    </a:lnTo>
                    <a:lnTo>
                      <a:pt x="43" y="44"/>
                    </a:lnTo>
                    <a:lnTo>
                      <a:pt x="26" y="62"/>
                    </a:lnTo>
                    <a:lnTo>
                      <a:pt x="9" y="62"/>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58" name="Freeform 106"/>
            <p:cNvSpPr>
              <a:spLocks/>
            </p:cNvSpPr>
            <p:nvPr/>
          </p:nvSpPr>
          <p:spPr bwMode="auto">
            <a:xfrm>
              <a:off x="5965825" y="2624137"/>
              <a:ext cx="349250" cy="203200"/>
            </a:xfrm>
            <a:custGeom>
              <a:avLst/>
              <a:gdLst>
                <a:gd name="T0" fmla="*/ 2147483647 w 218"/>
                <a:gd name="T1" fmla="*/ 2147483647 h 134"/>
                <a:gd name="T2" fmla="*/ 2147483647 w 218"/>
                <a:gd name="T3" fmla="*/ 2147483647 h 134"/>
                <a:gd name="T4" fmla="*/ 2147483647 w 218"/>
                <a:gd name="T5" fmla="*/ 2147483647 h 134"/>
                <a:gd name="T6" fmla="*/ 2147483647 w 218"/>
                <a:gd name="T7" fmla="*/ 0 h 134"/>
                <a:gd name="T8" fmla="*/ 2147483647 w 218"/>
                <a:gd name="T9" fmla="*/ 0 h 134"/>
                <a:gd name="T10" fmla="*/ 2147483647 w 218"/>
                <a:gd name="T11" fmla="*/ 2147483647 h 134"/>
                <a:gd name="T12" fmla="*/ 2147483647 w 218"/>
                <a:gd name="T13" fmla="*/ 2147483647 h 134"/>
                <a:gd name="T14" fmla="*/ 2147483647 w 218"/>
                <a:gd name="T15" fmla="*/ 2147483647 h 134"/>
                <a:gd name="T16" fmla="*/ 2147483647 w 218"/>
                <a:gd name="T17" fmla="*/ 2147483647 h 134"/>
                <a:gd name="T18" fmla="*/ 2147483647 w 218"/>
                <a:gd name="T19" fmla="*/ 2147483647 h 134"/>
                <a:gd name="T20" fmla="*/ 2147483647 w 218"/>
                <a:gd name="T21" fmla="*/ 2147483647 h 134"/>
                <a:gd name="T22" fmla="*/ 2147483647 w 218"/>
                <a:gd name="T23" fmla="*/ 2147483647 h 134"/>
                <a:gd name="T24" fmla="*/ 2147483647 w 218"/>
                <a:gd name="T25" fmla="*/ 2147483647 h 134"/>
                <a:gd name="T26" fmla="*/ 2147483647 w 218"/>
                <a:gd name="T27" fmla="*/ 2147483647 h 134"/>
                <a:gd name="T28" fmla="*/ 2147483647 w 218"/>
                <a:gd name="T29" fmla="*/ 2147483647 h 134"/>
                <a:gd name="T30" fmla="*/ 2147483647 w 218"/>
                <a:gd name="T31" fmla="*/ 2147483647 h 134"/>
                <a:gd name="T32" fmla="*/ 2147483647 w 218"/>
                <a:gd name="T33" fmla="*/ 2147483647 h 134"/>
                <a:gd name="T34" fmla="*/ 2147483647 w 218"/>
                <a:gd name="T35" fmla="*/ 2147483647 h 134"/>
                <a:gd name="T36" fmla="*/ 2147483647 w 218"/>
                <a:gd name="T37" fmla="*/ 2147483647 h 134"/>
                <a:gd name="T38" fmla="*/ 2147483647 w 218"/>
                <a:gd name="T39" fmla="*/ 2147483647 h 134"/>
                <a:gd name="T40" fmla="*/ 2147483647 w 218"/>
                <a:gd name="T41" fmla="*/ 2147483647 h 134"/>
                <a:gd name="T42" fmla="*/ 2147483647 w 218"/>
                <a:gd name="T43" fmla="*/ 2147483647 h 134"/>
                <a:gd name="T44" fmla="*/ 2147483647 w 218"/>
                <a:gd name="T45" fmla="*/ 2147483647 h 134"/>
                <a:gd name="T46" fmla="*/ 2147483647 w 218"/>
                <a:gd name="T47" fmla="*/ 2147483647 h 134"/>
                <a:gd name="T48" fmla="*/ 2147483647 w 218"/>
                <a:gd name="T49" fmla="*/ 2147483647 h 134"/>
                <a:gd name="T50" fmla="*/ 2147483647 w 218"/>
                <a:gd name="T51" fmla="*/ 2147483647 h 134"/>
                <a:gd name="T52" fmla="*/ 2147483647 w 218"/>
                <a:gd name="T53" fmla="*/ 2147483647 h 134"/>
                <a:gd name="T54" fmla="*/ 2147483647 w 218"/>
                <a:gd name="T55" fmla="*/ 2147483647 h 134"/>
                <a:gd name="T56" fmla="*/ 2147483647 w 218"/>
                <a:gd name="T57" fmla="*/ 2147483647 h 134"/>
                <a:gd name="T58" fmla="*/ 2147483647 w 218"/>
                <a:gd name="T59" fmla="*/ 2147483647 h 134"/>
                <a:gd name="T60" fmla="*/ 2147483647 w 218"/>
                <a:gd name="T61" fmla="*/ 2147483647 h 134"/>
                <a:gd name="T62" fmla="*/ 0 w 218"/>
                <a:gd name="T63" fmla="*/ 2147483647 h 134"/>
                <a:gd name="T64" fmla="*/ 2147483647 w 218"/>
                <a:gd name="T65" fmla="*/ 2147483647 h 134"/>
                <a:gd name="T66" fmla="*/ 2147483647 w 218"/>
                <a:gd name="T67" fmla="*/ 2147483647 h 134"/>
                <a:gd name="T68" fmla="*/ 2147483647 w 218"/>
                <a:gd name="T69" fmla="*/ 2147483647 h 134"/>
                <a:gd name="T70" fmla="*/ 2147483647 w 218"/>
                <a:gd name="T71" fmla="*/ 2147483647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8"/>
                <a:gd name="T109" fmla="*/ 0 h 134"/>
                <a:gd name="T110" fmla="*/ 218 w 218"/>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8" h="134">
                  <a:moveTo>
                    <a:pt x="61" y="27"/>
                  </a:moveTo>
                  <a:lnTo>
                    <a:pt x="70" y="27"/>
                  </a:lnTo>
                  <a:lnTo>
                    <a:pt x="70" y="18"/>
                  </a:lnTo>
                  <a:lnTo>
                    <a:pt x="78" y="0"/>
                  </a:lnTo>
                  <a:lnTo>
                    <a:pt x="87" y="0"/>
                  </a:lnTo>
                  <a:lnTo>
                    <a:pt x="105" y="9"/>
                  </a:lnTo>
                  <a:lnTo>
                    <a:pt x="113" y="27"/>
                  </a:lnTo>
                  <a:lnTo>
                    <a:pt x="148" y="27"/>
                  </a:lnTo>
                  <a:lnTo>
                    <a:pt x="157" y="54"/>
                  </a:lnTo>
                  <a:lnTo>
                    <a:pt x="200" y="81"/>
                  </a:lnTo>
                  <a:lnTo>
                    <a:pt x="218" y="90"/>
                  </a:lnTo>
                  <a:lnTo>
                    <a:pt x="218" y="98"/>
                  </a:lnTo>
                  <a:lnTo>
                    <a:pt x="209" y="98"/>
                  </a:lnTo>
                  <a:lnTo>
                    <a:pt x="200" y="98"/>
                  </a:lnTo>
                  <a:lnTo>
                    <a:pt x="200" y="116"/>
                  </a:lnTo>
                  <a:lnTo>
                    <a:pt x="183" y="125"/>
                  </a:lnTo>
                  <a:lnTo>
                    <a:pt x="174" y="134"/>
                  </a:lnTo>
                  <a:lnTo>
                    <a:pt x="157" y="125"/>
                  </a:lnTo>
                  <a:lnTo>
                    <a:pt x="157" y="116"/>
                  </a:lnTo>
                  <a:lnTo>
                    <a:pt x="78" y="81"/>
                  </a:lnTo>
                  <a:lnTo>
                    <a:pt x="61" y="90"/>
                  </a:lnTo>
                  <a:lnTo>
                    <a:pt x="35" y="98"/>
                  </a:lnTo>
                  <a:lnTo>
                    <a:pt x="26" y="72"/>
                  </a:lnTo>
                  <a:lnTo>
                    <a:pt x="17" y="54"/>
                  </a:lnTo>
                  <a:lnTo>
                    <a:pt x="9" y="54"/>
                  </a:lnTo>
                  <a:lnTo>
                    <a:pt x="9" y="36"/>
                  </a:lnTo>
                  <a:lnTo>
                    <a:pt x="26" y="36"/>
                  </a:lnTo>
                  <a:lnTo>
                    <a:pt x="26" y="27"/>
                  </a:lnTo>
                  <a:lnTo>
                    <a:pt x="17" y="18"/>
                  </a:lnTo>
                  <a:lnTo>
                    <a:pt x="9" y="18"/>
                  </a:lnTo>
                  <a:lnTo>
                    <a:pt x="9" y="27"/>
                  </a:lnTo>
                  <a:lnTo>
                    <a:pt x="0" y="18"/>
                  </a:lnTo>
                  <a:lnTo>
                    <a:pt x="9" y="9"/>
                  </a:lnTo>
                  <a:lnTo>
                    <a:pt x="17" y="9"/>
                  </a:lnTo>
                  <a:lnTo>
                    <a:pt x="44" y="27"/>
                  </a:lnTo>
                  <a:lnTo>
                    <a:pt x="61"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59" name="Freeform 107"/>
            <p:cNvSpPr>
              <a:spLocks/>
            </p:cNvSpPr>
            <p:nvPr/>
          </p:nvSpPr>
          <p:spPr bwMode="auto">
            <a:xfrm>
              <a:off x="5965825" y="2624137"/>
              <a:ext cx="349250" cy="203200"/>
            </a:xfrm>
            <a:custGeom>
              <a:avLst/>
              <a:gdLst>
                <a:gd name="T0" fmla="*/ 2147483647 w 218"/>
                <a:gd name="T1" fmla="*/ 2147483647 h 134"/>
                <a:gd name="T2" fmla="*/ 2147483647 w 218"/>
                <a:gd name="T3" fmla="*/ 2147483647 h 134"/>
                <a:gd name="T4" fmla="*/ 2147483647 w 218"/>
                <a:gd name="T5" fmla="*/ 2147483647 h 134"/>
                <a:gd name="T6" fmla="*/ 2147483647 w 218"/>
                <a:gd name="T7" fmla="*/ 0 h 134"/>
                <a:gd name="T8" fmla="*/ 2147483647 w 218"/>
                <a:gd name="T9" fmla="*/ 0 h 134"/>
                <a:gd name="T10" fmla="*/ 2147483647 w 218"/>
                <a:gd name="T11" fmla="*/ 2147483647 h 134"/>
                <a:gd name="T12" fmla="*/ 2147483647 w 218"/>
                <a:gd name="T13" fmla="*/ 2147483647 h 134"/>
                <a:gd name="T14" fmla="*/ 2147483647 w 218"/>
                <a:gd name="T15" fmla="*/ 2147483647 h 134"/>
                <a:gd name="T16" fmla="*/ 2147483647 w 218"/>
                <a:gd name="T17" fmla="*/ 2147483647 h 134"/>
                <a:gd name="T18" fmla="*/ 2147483647 w 218"/>
                <a:gd name="T19" fmla="*/ 2147483647 h 134"/>
                <a:gd name="T20" fmla="*/ 2147483647 w 218"/>
                <a:gd name="T21" fmla="*/ 2147483647 h 134"/>
                <a:gd name="T22" fmla="*/ 2147483647 w 218"/>
                <a:gd name="T23" fmla="*/ 2147483647 h 134"/>
                <a:gd name="T24" fmla="*/ 2147483647 w 218"/>
                <a:gd name="T25" fmla="*/ 2147483647 h 134"/>
                <a:gd name="T26" fmla="*/ 2147483647 w 218"/>
                <a:gd name="T27" fmla="*/ 2147483647 h 134"/>
                <a:gd name="T28" fmla="*/ 2147483647 w 218"/>
                <a:gd name="T29" fmla="*/ 2147483647 h 134"/>
                <a:gd name="T30" fmla="*/ 2147483647 w 218"/>
                <a:gd name="T31" fmla="*/ 2147483647 h 134"/>
                <a:gd name="T32" fmla="*/ 2147483647 w 218"/>
                <a:gd name="T33" fmla="*/ 2147483647 h 134"/>
                <a:gd name="T34" fmla="*/ 2147483647 w 218"/>
                <a:gd name="T35" fmla="*/ 2147483647 h 134"/>
                <a:gd name="T36" fmla="*/ 2147483647 w 218"/>
                <a:gd name="T37" fmla="*/ 2147483647 h 134"/>
                <a:gd name="T38" fmla="*/ 2147483647 w 218"/>
                <a:gd name="T39" fmla="*/ 2147483647 h 134"/>
                <a:gd name="T40" fmla="*/ 2147483647 w 218"/>
                <a:gd name="T41" fmla="*/ 2147483647 h 134"/>
                <a:gd name="T42" fmla="*/ 2147483647 w 218"/>
                <a:gd name="T43" fmla="*/ 2147483647 h 134"/>
                <a:gd name="T44" fmla="*/ 2147483647 w 218"/>
                <a:gd name="T45" fmla="*/ 2147483647 h 134"/>
                <a:gd name="T46" fmla="*/ 2147483647 w 218"/>
                <a:gd name="T47" fmla="*/ 2147483647 h 134"/>
                <a:gd name="T48" fmla="*/ 2147483647 w 218"/>
                <a:gd name="T49" fmla="*/ 2147483647 h 134"/>
                <a:gd name="T50" fmla="*/ 2147483647 w 218"/>
                <a:gd name="T51" fmla="*/ 2147483647 h 134"/>
                <a:gd name="T52" fmla="*/ 2147483647 w 218"/>
                <a:gd name="T53" fmla="*/ 2147483647 h 134"/>
                <a:gd name="T54" fmla="*/ 2147483647 w 218"/>
                <a:gd name="T55" fmla="*/ 2147483647 h 134"/>
                <a:gd name="T56" fmla="*/ 2147483647 w 218"/>
                <a:gd name="T57" fmla="*/ 2147483647 h 134"/>
                <a:gd name="T58" fmla="*/ 2147483647 w 218"/>
                <a:gd name="T59" fmla="*/ 2147483647 h 134"/>
                <a:gd name="T60" fmla="*/ 2147483647 w 218"/>
                <a:gd name="T61" fmla="*/ 2147483647 h 134"/>
                <a:gd name="T62" fmla="*/ 0 w 218"/>
                <a:gd name="T63" fmla="*/ 2147483647 h 134"/>
                <a:gd name="T64" fmla="*/ 2147483647 w 218"/>
                <a:gd name="T65" fmla="*/ 2147483647 h 134"/>
                <a:gd name="T66" fmla="*/ 2147483647 w 218"/>
                <a:gd name="T67" fmla="*/ 2147483647 h 134"/>
                <a:gd name="T68" fmla="*/ 2147483647 w 218"/>
                <a:gd name="T69" fmla="*/ 2147483647 h 134"/>
                <a:gd name="T70" fmla="*/ 2147483647 w 218"/>
                <a:gd name="T71" fmla="*/ 2147483647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8"/>
                <a:gd name="T109" fmla="*/ 0 h 134"/>
                <a:gd name="T110" fmla="*/ 218 w 218"/>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8" h="134">
                  <a:moveTo>
                    <a:pt x="61" y="27"/>
                  </a:moveTo>
                  <a:lnTo>
                    <a:pt x="70" y="27"/>
                  </a:lnTo>
                  <a:lnTo>
                    <a:pt x="70" y="18"/>
                  </a:lnTo>
                  <a:lnTo>
                    <a:pt x="78" y="0"/>
                  </a:lnTo>
                  <a:lnTo>
                    <a:pt x="87" y="0"/>
                  </a:lnTo>
                  <a:lnTo>
                    <a:pt x="105" y="9"/>
                  </a:lnTo>
                  <a:lnTo>
                    <a:pt x="113" y="27"/>
                  </a:lnTo>
                  <a:lnTo>
                    <a:pt x="148" y="27"/>
                  </a:lnTo>
                  <a:lnTo>
                    <a:pt x="157" y="54"/>
                  </a:lnTo>
                  <a:lnTo>
                    <a:pt x="200" y="81"/>
                  </a:lnTo>
                  <a:lnTo>
                    <a:pt x="218" y="90"/>
                  </a:lnTo>
                  <a:lnTo>
                    <a:pt x="218" y="98"/>
                  </a:lnTo>
                  <a:lnTo>
                    <a:pt x="209" y="98"/>
                  </a:lnTo>
                  <a:lnTo>
                    <a:pt x="200" y="98"/>
                  </a:lnTo>
                  <a:lnTo>
                    <a:pt x="200" y="116"/>
                  </a:lnTo>
                  <a:lnTo>
                    <a:pt x="183" y="125"/>
                  </a:lnTo>
                  <a:lnTo>
                    <a:pt x="174" y="134"/>
                  </a:lnTo>
                  <a:lnTo>
                    <a:pt x="157" y="125"/>
                  </a:lnTo>
                  <a:lnTo>
                    <a:pt x="157" y="116"/>
                  </a:lnTo>
                  <a:lnTo>
                    <a:pt x="78" y="81"/>
                  </a:lnTo>
                  <a:lnTo>
                    <a:pt x="61" y="90"/>
                  </a:lnTo>
                  <a:lnTo>
                    <a:pt x="35" y="98"/>
                  </a:lnTo>
                  <a:lnTo>
                    <a:pt x="26" y="72"/>
                  </a:lnTo>
                  <a:lnTo>
                    <a:pt x="17" y="54"/>
                  </a:lnTo>
                  <a:lnTo>
                    <a:pt x="9" y="54"/>
                  </a:lnTo>
                  <a:lnTo>
                    <a:pt x="9" y="36"/>
                  </a:lnTo>
                  <a:lnTo>
                    <a:pt x="26" y="36"/>
                  </a:lnTo>
                  <a:lnTo>
                    <a:pt x="26" y="27"/>
                  </a:lnTo>
                  <a:lnTo>
                    <a:pt x="17" y="18"/>
                  </a:lnTo>
                  <a:lnTo>
                    <a:pt x="9" y="18"/>
                  </a:lnTo>
                  <a:lnTo>
                    <a:pt x="9" y="27"/>
                  </a:lnTo>
                  <a:lnTo>
                    <a:pt x="0" y="18"/>
                  </a:lnTo>
                  <a:lnTo>
                    <a:pt x="9" y="9"/>
                  </a:lnTo>
                  <a:lnTo>
                    <a:pt x="17" y="9"/>
                  </a:lnTo>
                  <a:lnTo>
                    <a:pt x="44" y="27"/>
                  </a:lnTo>
                  <a:lnTo>
                    <a:pt x="61"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60" name="Freeform 108"/>
            <p:cNvSpPr>
              <a:spLocks/>
            </p:cNvSpPr>
            <p:nvPr/>
          </p:nvSpPr>
          <p:spPr bwMode="auto">
            <a:xfrm>
              <a:off x="4419600" y="3473449"/>
              <a:ext cx="155575" cy="147638"/>
            </a:xfrm>
            <a:custGeom>
              <a:avLst/>
              <a:gdLst>
                <a:gd name="T0" fmla="*/ 2147483647 w 96"/>
                <a:gd name="T1" fmla="*/ 2147483647 h 98"/>
                <a:gd name="T2" fmla="*/ 2147483647 w 96"/>
                <a:gd name="T3" fmla="*/ 2147483647 h 98"/>
                <a:gd name="T4" fmla="*/ 2147483647 w 96"/>
                <a:gd name="T5" fmla="*/ 2147483647 h 98"/>
                <a:gd name="T6" fmla="*/ 2147483647 w 96"/>
                <a:gd name="T7" fmla="*/ 2147483647 h 98"/>
                <a:gd name="T8" fmla="*/ 2147483647 w 96"/>
                <a:gd name="T9" fmla="*/ 2147483647 h 98"/>
                <a:gd name="T10" fmla="*/ 2147483647 w 96"/>
                <a:gd name="T11" fmla="*/ 2147483647 h 98"/>
                <a:gd name="T12" fmla="*/ 2147483647 w 96"/>
                <a:gd name="T13" fmla="*/ 0 h 98"/>
                <a:gd name="T14" fmla="*/ 2147483647 w 96"/>
                <a:gd name="T15" fmla="*/ 2147483647 h 98"/>
                <a:gd name="T16" fmla="*/ 2147483647 w 96"/>
                <a:gd name="T17" fmla="*/ 0 h 98"/>
                <a:gd name="T18" fmla="*/ 2147483647 w 96"/>
                <a:gd name="T19" fmla="*/ 0 h 98"/>
                <a:gd name="T20" fmla="*/ 2147483647 w 96"/>
                <a:gd name="T21" fmla="*/ 2147483647 h 98"/>
                <a:gd name="T22" fmla="*/ 0 w 96"/>
                <a:gd name="T23" fmla="*/ 2147483647 h 98"/>
                <a:gd name="T24" fmla="*/ 0 w 96"/>
                <a:gd name="T25" fmla="*/ 2147483647 h 98"/>
                <a:gd name="T26" fmla="*/ 2147483647 w 96"/>
                <a:gd name="T27" fmla="*/ 2147483647 h 98"/>
                <a:gd name="T28" fmla="*/ 2147483647 w 96"/>
                <a:gd name="T29" fmla="*/ 2147483647 h 98"/>
                <a:gd name="T30" fmla="*/ 2147483647 w 96"/>
                <a:gd name="T31" fmla="*/ 2147483647 h 98"/>
                <a:gd name="T32" fmla="*/ 2147483647 w 96"/>
                <a:gd name="T33" fmla="*/ 2147483647 h 98"/>
                <a:gd name="T34" fmla="*/ 2147483647 w 96"/>
                <a:gd name="T35" fmla="*/ 2147483647 h 98"/>
                <a:gd name="T36" fmla="*/ 2147483647 w 96"/>
                <a:gd name="T37" fmla="*/ 2147483647 h 98"/>
                <a:gd name="T38" fmla="*/ 2147483647 w 96"/>
                <a:gd name="T39" fmla="*/ 2147483647 h 98"/>
                <a:gd name="T40" fmla="*/ 2147483647 w 96"/>
                <a:gd name="T41" fmla="*/ 2147483647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98"/>
                <a:gd name="T65" fmla="*/ 96 w 96"/>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98">
                  <a:moveTo>
                    <a:pt x="78" y="98"/>
                  </a:moveTo>
                  <a:lnTo>
                    <a:pt x="78" y="89"/>
                  </a:lnTo>
                  <a:lnTo>
                    <a:pt x="78" y="80"/>
                  </a:lnTo>
                  <a:lnTo>
                    <a:pt x="96" y="80"/>
                  </a:lnTo>
                  <a:lnTo>
                    <a:pt x="78" y="53"/>
                  </a:lnTo>
                  <a:lnTo>
                    <a:pt x="78" y="35"/>
                  </a:lnTo>
                  <a:lnTo>
                    <a:pt x="70" y="0"/>
                  </a:lnTo>
                  <a:lnTo>
                    <a:pt x="52" y="9"/>
                  </a:lnTo>
                  <a:lnTo>
                    <a:pt x="44" y="0"/>
                  </a:lnTo>
                  <a:lnTo>
                    <a:pt x="17" y="0"/>
                  </a:lnTo>
                  <a:lnTo>
                    <a:pt x="17" y="18"/>
                  </a:lnTo>
                  <a:lnTo>
                    <a:pt x="0" y="18"/>
                  </a:lnTo>
                  <a:lnTo>
                    <a:pt x="0" y="26"/>
                  </a:lnTo>
                  <a:lnTo>
                    <a:pt x="17" y="53"/>
                  </a:lnTo>
                  <a:lnTo>
                    <a:pt x="35" y="44"/>
                  </a:lnTo>
                  <a:lnTo>
                    <a:pt x="44" y="44"/>
                  </a:lnTo>
                  <a:lnTo>
                    <a:pt x="52" y="71"/>
                  </a:lnTo>
                  <a:lnTo>
                    <a:pt x="52" y="80"/>
                  </a:lnTo>
                  <a:lnTo>
                    <a:pt x="61" y="80"/>
                  </a:lnTo>
                  <a:lnTo>
                    <a:pt x="70" y="98"/>
                  </a:lnTo>
                  <a:lnTo>
                    <a:pt x="78" y="9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61" name="Group 109"/>
            <p:cNvGrpSpPr>
              <a:grpSpLocks/>
            </p:cNvGrpSpPr>
            <p:nvPr/>
          </p:nvGrpSpPr>
          <p:grpSpPr bwMode="auto">
            <a:xfrm>
              <a:off x="4419600" y="3473449"/>
              <a:ext cx="155575" cy="147638"/>
              <a:chOff x="2404" y="2213"/>
              <a:chExt cx="96" cy="98"/>
            </a:xfrm>
          </p:grpSpPr>
          <p:sp>
            <p:nvSpPr>
              <p:cNvPr id="55167" name="Freeform 110"/>
              <p:cNvSpPr>
                <a:spLocks/>
              </p:cNvSpPr>
              <p:nvPr/>
            </p:nvSpPr>
            <p:spPr bwMode="auto">
              <a:xfrm>
                <a:off x="2404" y="2213"/>
                <a:ext cx="96" cy="98"/>
              </a:xfrm>
              <a:custGeom>
                <a:avLst/>
                <a:gdLst>
                  <a:gd name="T0" fmla="*/ 78 w 96"/>
                  <a:gd name="T1" fmla="*/ 98 h 98"/>
                  <a:gd name="T2" fmla="*/ 78 w 96"/>
                  <a:gd name="T3" fmla="*/ 89 h 98"/>
                  <a:gd name="T4" fmla="*/ 78 w 96"/>
                  <a:gd name="T5" fmla="*/ 80 h 98"/>
                  <a:gd name="T6" fmla="*/ 96 w 96"/>
                  <a:gd name="T7" fmla="*/ 80 h 98"/>
                  <a:gd name="T8" fmla="*/ 78 w 96"/>
                  <a:gd name="T9" fmla="*/ 53 h 98"/>
                  <a:gd name="T10" fmla="*/ 78 w 96"/>
                  <a:gd name="T11" fmla="*/ 35 h 98"/>
                  <a:gd name="T12" fmla="*/ 70 w 96"/>
                  <a:gd name="T13" fmla="*/ 0 h 98"/>
                  <a:gd name="T14" fmla="*/ 52 w 96"/>
                  <a:gd name="T15" fmla="*/ 9 h 98"/>
                  <a:gd name="T16" fmla="*/ 44 w 96"/>
                  <a:gd name="T17" fmla="*/ 0 h 98"/>
                  <a:gd name="T18" fmla="*/ 17 w 96"/>
                  <a:gd name="T19" fmla="*/ 0 h 98"/>
                  <a:gd name="T20" fmla="*/ 17 w 96"/>
                  <a:gd name="T21" fmla="*/ 18 h 98"/>
                  <a:gd name="T22" fmla="*/ 0 w 96"/>
                  <a:gd name="T23" fmla="*/ 18 h 98"/>
                  <a:gd name="T24" fmla="*/ 0 w 96"/>
                  <a:gd name="T25" fmla="*/ 26 h 98"/>
                  <a:gd name="T26" fmla="*/ 17 w 96"/>
                  <a:gd name="T27" fmla="*/ 53 h 98"/>
                  <a:gd name="T28" fmla="*/ 35 w 96"/>
                  <a:gd name="T29" fmla="*/ 44 h 98"/>
                  <a:gd name="T30" fmla="*/ 44 w 96"/>
                  <a:gd name="T31" fmla="*/ 44 h 98"/>
                  <a:gd name="T32" fmla="*/ 52 w 96"/>
                  <a:gd name="T33" fmla="*/ 71 h 98"/>
                  <a:gd name="T34" fmla="*/ 52 w 96"/>
                  <a:gd name="T35" fmla="*/ 80 h 98"/>
                  <a:gd name="T36" fmla="*/ 61 w 96"/>
                  <a:gd name="T37" fmla="*/ 80 h 98"/>
                  <a:gd name="T38" fmla="*/ 70 w 96"/>
                  <a:gd name="T39" fmla="*/ 98 h 98"/>
                  <a:gd name="T40" fmla="*/ 78 w 96"/>
                  <a:gd name="T41" fmla="*/ 98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98"/>
                  <a:gd name="T65" fmla="*/ 96 w 96"/>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98">
                    <a:moveTo>
                      <a:pt x="78" y="98"/>
                    </a:moveTo>
                    <a:lnTo>
                      <a:pt x="78" y="89"/>
                    </a:lnTo>
                    <a:lnTo>
                      <a:pt x="78" y="80"/>
                    </a:lnTo>
                    <a:lnTo>
                      <a:pt x="96" y="80"/>
                    </a:lnTo>
                    <a:lnTo>
                      <a:pt x="78" y="53"/>
                    </a:lnTo>
                    <a:lnTo>
                      <a:pt x="78" y="35"/>
                    </a:lnTo>
                    <a:lnTo>
                      <a:pt x="70" y="0"/>
                    </a:lnTo>
                    <a:lnTo>
                      <a:pt x="52" y="9"/>
                    </a:lnTo>
                    <a:lnTo>
                      <a:pt x="44" y="0"/>
                    </a:lnTo>
                    <a:lnTo>
                      <a:pt x="17" y="0"/>
                    </a:lnTo>
                    <a:lnTo>
                      <a:pt x="17" y="18"/>
                    </a:lnTo>
                    <a:lnTo>
                      <a:pt x="0" y="18"/>
                    </a:lnTo>
                    <a:lnTo>
                      <a:pt x="0" y="26"/>
                    </a:lnTo>
                    <a:lnTo>
                      <a:pt x="17" y="53"/>
                    </a:lnTo>
                    <a:lnTo>
                      <a:pt x="35" y="44"/>
                    </a:lnTo>
                    <a:lnTo>
                      <a:pt x="44" y="44"/>
                    </a:lnTo>
                    <a:lnTo>
                      <a:pt x="52" y="71"/>
                    </a:lnTo>
                    <a:lnTo>
                      <a:pt x="52" y="80"/>
                    </a:lnTo>
                    <a:lnTo>
                      <a:pt x="61" y="80"/>
                    </a:lnTo>
                    <a:lnTo>
                      <a:pt x="70" y="98"/>
                    </a:lnTo>
                    <a:lnTo>
                      <a:pt x="78" y="9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68" name="Freeform 111"/>
              <p:cNvSpPr>
                <a:spLocks/>
              </p:cNvSpPr>
              <p:nvPr/>
            </p:nvSpPr>
            <p:spPr bwMode="auto">
              <a:xfrm>
                <a:off x="2404" y="2213"/>
                <a:ext cx="96" cy="98"/>
              </a:xfrm>
              <a:custGeom>
                <a:avLst/>
                <a:gdLst>
                  <a:gd name="T0" fmla="*/ 78 w 96"/>
                  <a:gd name="T1" fmla="*/ 98 h 98"/>
                  <a:gd name="T2" fmla="*/ 78 w 96"/>
                  <a:gd name="T3" fmla="*/ 89 h 98"/>
                  <a:gd name="T4" fmla="*/ 78 w 96"/>
                  <a:gd name="T5" fmla="*/ 80 h 98"/>
                  <a:gd name="T6" fmla="*/ 96 w 96"/>
                  <a:gd name="T7" fmla="*/ 80 h 98"/>
                  <a:gd name="T8" fmla="*/ 78 w 96"/>
                  <a:gd name="T9" fmla="*/ 53 h 98"/>
                  <a:gd name="T10" fmla="*/ 78 w 96"/>
                  <a:gd name="T11" fmla="*/ 35 h 98"/>
                  <a:gd name="T12" fmla="*/ 70 w 96"/>
                  <a:gd name="T13" fmla="*/ 0 h 98"/>
                  <a:gd name="T14" fmla="*/ 52 w 96"/>
                  <a:gd name="T15" fmla="*/ 9 h 98"/>
                  <a:gd name="T16" fmla="*/ 44 w 96"/>
                  <a:gd name="T17" fmla="*/ 0 h 98"/>
                  <a:gd name="T18" fmla="*/ 17 w 96"/>
                  <a:gd name="T19" fmla="*/ 0 h 98"/>
                  <a:gd name="T20" fmla="*/ 17 w 96"/>
                  <a:gd name="T21" fmla="*/ 18 h 98"/>
                  <a:gd name="T22" fmla="*/ 0 w 96"/>
                  <a:gd name="T23" fmla="*/ 18 h 98"/>
                  <a:gd name="T24" fmla="*/ 0 w 96"/>
                  <a:gd name="T25" fmla="*/ 26 h 98"/>
                  <a:gd name="T26" fmla="*/ 17 w 96"/>
                  <a:gd name="T27" fmla="*/ 53 h 98"/>
                  <a:gd name="T28" fmla="*/ 35 w 96"/>
                  <a:gd name="T29" fmla="*/ 44 h 98"/>
                  <a:gd name="T30" fmla="*/ 44 w 96"/>
                  <a:gd name="T31" fmla="*/ 44 h 98"/>
                  <a:gd name="T32" fmla="*/ 52 w 96"/>
                  <a:gd name="T33" fmla="*/ 71 h 98"/>
                  <a:gd name="T34" fmla="*/ 52 w 96"/>
                  <a:gd name="T35" fmla="*/ 80 h 98"/>
                  <a:gd name="T36" fmla="*/ 61 w 96"/>
                  <a:gd name="T37" fmla="*/ 80 h 98"/>
                  <a:gd name="T38" fmla="*/ 70 w 96"/>
                  <a:gd name="T39" fmla="*/ 98 h 98"/>
                  <a:gd name="T40" fmla="*/ 78 w 96"/>
                  <a:gd name="T41" fmla="*/ 98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98"/>
                  <a:gd name="T65" fmla="*/ 96 w 96"/>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98">
                    <a:moveTo>
                      <a:pt x="78" y="98"/>
                    </a:moveTo>
                    <a:lnTo>
                      <a:pt x="78" y="89"/>
                    </a:lnTo>
                    <a:lnTo>
                      <a:pt x="78" y="80"/>
                    </a:lnTo>
                    <a:lnTo>
                      <a:pt x="96" y="80"/>
                    </a:lnTo>
                    <a:lnTo>
                      <a:pt x="78" y="53"/>
                    </a:lnTo>
                    <a:lnTo>
                      <a:pt x="78" y="35"/>
                    </a:lnTo>
                    <a:lnTo>
                      <a:pt x="70" y="0"/>
                    </a:lnTo>
                    <a:lnTo>
                      <a:pt x="52" y="9"/>
                    </a:lnTo>
                    <a:lnTo>
                      <a:pt x="44" y="0"/>
                    </a:lnTo>
                    <a:lnTo>
                      <a:pt x="17" y="0"/>
                    </a:lnTo>
                    <a:lnTo>
                      <a:pt x="17" y="18"/>
                    </a:lnTo>
                    <a:lnTo>
                      <a:pt x="0" y="18"/>
                    </a:lnTo>
                    <a:lnTo>
                      <a:pt x="0" y="26"/>
                    </a:lnTo>
                    <a:lnTo>
                      <a:pt x="17" y="53"/>
                    </a:lnTo>
                    <a:lnTo>
                      <a:pt x="35" y="44"/>
                    </a:lnTo>
                    <a:lnTo>
                      <a:pt x="44" y="44"/>
                    </a:lnTo>
                    <a:lnTo>
                      <a:pt x="52" y="71"/>
                    </a:lnTo>
                    <a:lnTo>
                      <a:pt x="52" y="80"/>
                    </a:lnTo>
                    <a:lnTo>
                      <a:pt x="61" y="80"/>
                    </a:lnTo>
                    <a:lnTo>
                      <a:pt x="70" y="98"/>
                    </a:lnTo>
                    <a:lnTo>
                      <a:pt x="78" y="9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62" name="Freeform 112"/>
            <p:cNvSpPr>
              <a:spLocks/>
            </p:cNvSpPr>
            <p:nvPr/>
          </p:nvSpPr>
          <p:spPr bwMode="auto">
            <a:xfrm>
              <a:off x="4632325" y="3392487"/>
              <a:ext cx="196850" cy="160337"/>
            </a:xfrm>
            <a:custGeom>
              <a:avLst/>
              <a:gdLst>
                <a:gd name="T0" fmla="*/ 2147483647 w 122"/>
                <a:gd name="T1" fmla="*/ 2147483647 h 107"/>
                <a:gd name="T2" fmla="*/ 2147483647 w 122"/>
                <a:gd name="T3" fmla="*/ 2147483647 h 107"/>
                <a:gd name="T4" fmla="*/ 2147483647 w 122"/>
                <a:gd name="T5" fmla="*/ 2147483647 h 107"/>
                <a:gd name="T6" fmla="*/ 2147483647 w 122"/>
                <a:gd name="T7" fmla="*/ 0 h 107"/>
                <a:gd name="T8" fmla="*/ 2147483647 w 122"/>
                <a:gd name="T9" fmla="*/ 2147483647 h 107"/>
                <a:gd name="T10" fmla="*/ 2147483647 w 122"/>
                <a:gd name="T11" fmla="*/ 2147483647 h 107"/>
                <a:gd name="T12" fmla="*/ 2147483647 w 122"/>
                <a:gd name="T13" fmla="*/ 2147483647 h 107"/>
                <a:gd name="T14" fmla="*/ 0 w 122"/>
                <a:gd name="T15" fmla="*/ 2147483647 h 107"/>
                <a:gd name="T16" fmla="*/ 0 w 122"/>
                <a:gd name="T17" fmla="*/ 2147483647 h 107"/>
                <a:gd name="T18" fmla="*/ 2147483647 w 122"/>
                <a:gd name="T19" fmla="*/ 2147483647 h 107"/>
                <a:gd name="T20" fmla="*/ 2147483647 w 122"/>
                <a:gd name="T21" fmla="*/ 2147483647 h 107"/>
                <a:gd name="T22" fmla="*/ 2147483647 w 122"/>
                <a:gd name="T23" fmla="*/ 2147483647 h 107"/>
                <a:gd name="T24" fmla="*/ 2147483647 w 122"/>
                <a:gd name="T25" fmla="*/ 2147483647 h 107"/>
                <a:gd name="T26" fmla="*/ 2147483647 w 122"/>
                <a:gd name="T27" fmla="*/ 2147483647 h 107"/>
                <a:gd name="T28" fmla="*/ 2147483647 w 122"/>
                <a:gd name="T29" fmla="*/ 2147483647 h 107"/>
                <a:gd name="T30" fmla="*/ 2147483647 w 122"/>
                <a:gd name="T31" fmla="*/ 2147483647 h 107"/>
                <a:gd name="T32" fmla="*/ 2147483647 w 122"/>
                <a:gd name="T33" fmla="*/ 2147483647 h 107"/>
                <a:gd name="T34" fmla="*/ 2147483647 w 122"/>
                <a:gd name="T35" fmla="*/ 2147483647 h 107"/>
                <a:gd name="T36" fmla="*/ 2147483647 w 122"/>
                <a:gd name="T37" fmla="*/ 2147483647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07"/>
                <a:gd name="T59" fmla="*/ 122 w 122"/>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07">
                  <a:moveTo>
                    <a:pt x="113" y="54"/>
                  </a:moveTo>
                  <a:lnTo>
                    <a:pt x="104" y="54"/>
                  </a:lnTo>
                  <a:lnTo>
                    <a:pt x="78" y="27"/>
                  </a:lnTo>
                  <a:lnTo>
                    <a:pt x="78" y="0"/>
                  </a:lnTo>
                  <a:lnTo>
                    <a:pt x="69" y="9"/>
                  </a:lnTo>
                  <a:lnTo>
                    <a:pt x="34" y="36"/>
                  </a:lnTo>
                  <a:lnTo>
                    <a:pt x="17" y="45"/>
                  </a:lnTo>
                  <a:lnTo>
                    <a:pt x="0" y="72"/>
                  </a:lnTo>
                  <a:lnTo>
                    <a:pt x="0" y="89"/>
                  </a:lnTo>
                  <a:lnTo>
                    <a:pt x="8" y="98"/>
                  </a:lnTo>
                  <a:lnTo>
                    <a:pt x="26" y="98"/>
                  </a:lnTo>
                  <a:lnTo>
                    <a:pt x="34" y="107"/>
                  </a:lnTo>
                  <a:lnTo>
                    <a:pt x="34" y="80"/>
                  </a:lnTo>
                  <a:lnTo>
                    <a:pt x="78" y="80"/>
                  </a:lnTo>
                  <a:lnTo>
                    <a:pt x="95" y="80"/>
                  </a:lnTo>
                  <a:lnTo>
                    <a:pt x="104" y="72"/>
                  </a:lnTo>
                  <a:lnTo>
                    <a:pt x="113" y="72"/>
                  </a:lnTo>
                  <a:lnTo>
                    <a:pt x="122" y="63"/>
                  </a:lnTo>
                  <a:lnTo>
                    <a:pt x="113" y="54"/>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63" name="Group 113"/>
            <p:cNvGrpSpPr>
              <a:grpSpLocks/>
            </p:cNvGrpSpPr>
            <p:nvPr/>
          </p:nvGrpSpPr>
          <p:grpSpPr bwMode="auto">
            <a:xfrm>
              <a:off x="4632325" y="3392487"/>
              <a:ext cx="196850" cy="160337"/>
              <a:chOff x="2535" y="2159"/>
              <a:chExt cx="122" cy="107"/>
            </a:xfrm>
          </p:grpSpPr>
          <p:sp>
            <p:nvSpPr>
              <p:cNvPr id="55165" name="Freeform 114"/>
              <p:cNvSpPr>
                <a:spLocks/>
              </p:cNvSpPr>
              <p:nvPr/>
            </p:nvSpPr>
            <p:spPr bwMode="auto">
              <a:xfrm>
                <a:off x="2535" y="2159"/>
                <a:ext cx="122" cy="107"/>
              </a:xfrm>
              <a:custGeom>
                <a:avLst/>
                <a:gdLst>
                  <a:gd name="T0" fmla="*/ 113 w 122"/>
                  <a:gd name="T1" fmla="*/ 54 h 107"/>
                  <a:gd name="T2" fmla="*/ 104 w 122"/>
                  <a:gd name="T3" fmla="*/ 54 h 107"/>
                  <a:gd name="T4" fmla="*/ 78 w 122"/>
                  <a:gd name="T5" fmla="*/ 27 h 107"/>
                  <a:gd name="T6" fmla="*/ 78 w 122"/>
                  <a:gd name="T7" fmla="*/ 0 h 107"/>
                  <a:gd name="T8" fmla="*/ 69 w 122"/>
                  <a:gd name="T9" fmla="*/ 9 h 107"/>
                  <a:gd name="T10" fmla="*/ 34 w 122"/>
                  <a:gd name="T11" fmla="*/ 36 h 107"/>
                  <a:gd name="T12" fmla="*/ 17 w 122"/>
                  <a:gd name="T13" fmla="*/ 45 h 107"/>
                  <a:gd name="T14" fmla="*/ 0 w 122"/>
                  <a:gd name="T15" fmla="*/ 72 h 107"/>
                  <a:gd name="T16" fmla="*/ 0 w 122"/>
                  <a:gd name="T17" fmla="*/ 89 h 107"/>
                  <a:gd name="T18" fmla="*/ 8 w 122"/>
                  <a:gd name="T19" fmla="*/ 98 h 107"/>
                  <a:gd name="T20" fmla="*/ 26 w 122"/>
                  <a:gd name="T21" fmla="*/ 98 h 107"/>
                  <a:gd name="T22" fmla="*/ 34 w 122"/>
                  <a:gd name="T23" fmla="*/ 107 h 107"/>
                  <a:gd name="T24" fmla="*/ 34 w 122"/>
                  <a:gd name="T25" fmla="*/ 80 h 107"/>
                  <a:gd name="T26" fmla="*/ 78 w 122"/>
                  <a:gd name="T27" fmla="*/ 80 h 107"/>
                  <a:gd name="T28" fmla="*/ 95 w 122"/>
                  <a:gd name="T29" fmla="*/ 80 h 107"/>
                  <a:gd name="T30" fmla="*/ 104 w 122"/>
                  <a:gd name="T31" fmla="*/ 72 h 107"/>
                  <a:gd name="T32" fmla="*/ 113 w 122"/>
                  <a:gd name="T33" fmla="*/ 72 h 107"/>
                  <a:gd name="T34" fmla="*/ 122 w 122"/>
                  <a:gd name="T35" fmla="*/ 63 h 107"/>
                  <a:gd name="T36" fmla="*/ 113 w 122"/>
                  <a:gd name="T37" fmla="*/ 54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07"/>
                  <a:gd name="T59" fmla="*/ 122 w 122"/>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07">
                    <a:moveTo>
                      <a:pt x="113" y="54"/>
                    </a:moveTo>
                    <a:lnTo>
                      <a:pt x="104" y="54"/>
                    </a:lnTo>
                    <a:lnTo>
                      <a:pt x="78" y="27"/>
                    </a:lnTo>
                    <a:lnTo>
                      <a:pt x="78" y="0"/>
                    </a:lnTo>
                    <a:lnTo>
                      <a:pt x="69" y="9"/>
                    </a:lnTo>
                    <a:lnTo>
                      <a:pt x="34" y="36"/>
                    </a:lnTo>
                    <a:lnTo>
                      <a:pt x="17" y="45"/>
                    </a:lnTo>
                    <a:lnTo>
                      <a:pt x="0" y="72"/>
                    </a:lnTo>
                    <a:lnTo>
                      <a:pt x="0" y="89"/>
                    </a:lnTo>
                    <a:lnTo>
                      <a:pt x="8" y="98"/>
                    </a:lnTo>
                    <a:lnTo>
                      <a:pt x="26" y="98"/>
                    </a:lnTo>
                    <a:lnTo>
                      <a:pt x="34" y="107"/>
                    </a:lnTo>
                    <a:lnTo>
                      <a:pt x="34" y="80"/>
                    </a:lnTo>
                    <a:lnTo>
                      <a:pt x="78" y="80"/>
                    </a:lnTo>
                    <a:lnTo>
                      <a:pt x="95" y="80"/>
                    </a:lnTo>
                    <a:lnTo>
                      <a:pt x="104" y="72"/>
                    </a:lnTo>
                    <a:lnTo>
                      <a:pt x="113" y="72"/>
                    </a:lnTo>
                    <a:lnTo>
                      <a:pt x="122" y="63"/>
                    </a:lnTo>
                    <a:lnTo>
                      <a:pt x="113" y="54"/>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66" name="Freeform 115"/>
              <p:cNvSpPr>
                <a:spLocks/>
              </p:cNvSpPr>
              <p:nvPr/>
            </p:nvSpPr>
            <p:spPr bwMode="auto">
              <a:xfrm>
                <a:off x="2535" y="2159"/>
                <a:ext cx="122" cy="107"/>
              </a:xfrm>
              <a:custGeom>
                <a:avLst/>
                <a:gdLst>
                  <a:gd name="T0" fmla="*/ 113 w 122"/>
                  <a:gd name="T1" fmla="*/ 54 h 107"/>
                  <a:gd name="T2" fmla="*/ 104 w 122"/>
                  <a:gd name="T3" fmla="*/ 54 h 107"/>
                  <a:gd name="T4" fmla="*/ 78 w 122"/>
                  <a:gd name="T5" fmla="*/ 27 h 107"/>
                  <a:gd name="T6" fmla="*/ 78 w 122"/>
                  <a:gd name="T7" fmla="*/ 0 h 107"/>
                  <a:gd name="T8" fmla="*/ 69 w 122"/>
                  <a:gd name="T9" fmla="*/ 9 h 107"/>
                  <a:gd name="T10" fmla="*/ 34 w 122"/>
                  <a:gd name="T11" fmla="*/ 36 h 107"/>
                  <a:gd name="T12" fmla="*/ 17 w 122"/>
                  <a:gd name="T13" fmla="*/ 45 h 107"/>
                  <a:gd name="T14" fmla="*/ 0 w 122"/>
                  <a:gd name="T15" fmla="*/ 72 h 107"/>
                  <a:gd name="T16" fmla="*/ 0 w 122"/>
                  <a:gd name="T17" fmla="*/ 89 h 107"/>
                  <a:gd name="T18" fmla="*/ 8 w 122"/>
                  <a:gd name="T19" fmla="*/ 98 h 107"/>
                  <a:gd name="T20" fmla="*/ 26 w 122"/>
                  <a:gd name="T21" fmla="*/ 98 h 107"/>
                  <a:gd name="T22" fmla="*/ 34 w 122"/>
                  <a:gd name="T23" fmla="*/ 107 h 107"/>
                  <a:gd name="T24" fmla="*/ 34 w 122"/>
                  <a:gd name="T25" fmla="*/ 80 h 107"/>
                  <a:gd name="T26" fmla="*/ 78 w 122"/>
                  <a:gd name="T27" fmla="*/ 80 h 107"/>
                  <a:gd name="T28" fmla="*/ 95 w 122"/>
                  <a:gd name="T29" fmla="*/ 80 h 107"/>
                  <a:gd name="T30" fmla="*/ 104 w 122"/>
                  <a:gd name="T31" fmla="*/ 72 h 107"/>
                  <a:gd name="T32" fmla="*/ 113 w 122"/>
                  <a:gd name="T33" fmla="*/ 72 h 107"/>
                  <a:gd name="T34" fmla="*/ 122 w 122"/>
                  <a:gd name="T35" fmla="*/ 63 h 107"/>
                  <a:gd name="T36" fmla="*/ 113 w 122"/>
                  <a:gd name="T37" fmla="*/ 54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07"/>
                  <a:gd name="T59" fmla="*/ 122 w 122"/>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07">
                    <a:moveTo>
                      <a:pt x="113" y="54"/>
                    </a:moveTo>
                    <a:lnTo>
                      <a:pt x="104" y="54"/>
                    </a:lnTo>
                    <a:lnTo>
                      <a:pt x="78" y="27"/>
                    </a:lnTo>
                    <a:lnTo>
                      <a:pt x="78" y="0"/>
                    </a:lnTo>
                    <a:lnTo>
                      <a:pt x="69" y="9"/>
                    </a:lnTo>
                    <a:lnTo>
                      <a:pt x="34" y="36"/>
                    </a:lnTo>
                    <a:lnTo>
                      <a:pt x="17" y="45"/>
                    </a:lnTo>
                    <a:lnTo>
                      <a:pt x="0" y="72"/>
                    </a:lnTo>
                    <a:lnTo>
                      <a:pt x="0" y="89"/>
                    </a:lnTo>
                    <a:lnTo>
                      <a:pt x="8" y="98"/>
                    </a:lnTo>
                    <a:lnTo>
                      <a:pt x="26" y="98"/>
                    </a:lnTo>
                    <a:lnTo>
                      <a:pt x="34" y="107"/>
                    </a:lnTo>
                    <a:lnTo>
                      <a:pt x="34" y="80"/>
                    </a:lnTo>
                    <a:lnTo>
                      <a:pt x="78" y="80"/>
                    </a:lnTo>
                    <a:lnTo>
                      <a:pt x="95" y="80"/>
                    </a:lnTo>
                    <a:lnTo>
                      <a:pt x="104" y="72"/>
                    </a:lnTo>
                    <a:lnTo>
                      <a:pt x="113" y="72"/>
                    </a:lnTo>
                    <a:lnTo>
                      <a:pt x="122" y="63"/>
                    </a:lnTo>
                    <a:lnTo>
                      <a:pt x="113" y="54"/>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64" name="Freeform 116"/>
            <p:cNvSpPr>
              <a:spLocks/>
            </p:cNvSpPr>
            <p:nvPr/>
          </p:nvSpPr>
          <p:spPr bwMode="auto">
            <a:xfrm>
              <a:off x="4462462" y="3109912"/>
              <a:ext cx="407988" cy="415925"/>
            </a:xfrm>
            <a:custGeom>
              <a:avLst/>
              <a:gdLst>
                <a:gd name="T0" fmla="*/ 2147483647 w 253"/>
                <a:gd name="T1" fmla="*/ 2147483647 h 276"/>
                <a:gd name="T2" fmla="*/ 2147483647 w 253"/>
                <a:gd name="T3" fmla="*/ 2147483647 h 276"/>
                <a:gd name="T4" fmla="*/ 2147483647 w 253"/>
                <a:gd name="T5" fmla="*/ 2147483647 h 276"/>
                <a:gd name="T6" fmla="*/ 2147483647 w 253"/>
                <a:gd name="T7" fmla="*/ 2147483647 h 276"/>
                <a:gd name="T8" fmla="*/ 2147483647 w 253"/>
                <a:gd name="T9" fmla="*/ 2147483647 h 276"/>
                <a:gd name="T10" fmla="*/ 2147483647 w 253"/>
                <a:gd name="T11" fmla="*/ 2147483647 h 276"/>
                <a:gd name="T12" fmla="*/ 2147483647 w 253"/>
                <a:gd name="T13" fmla="*/ 2147483647 h 276"/>
                <a:gd name="T14" fmla="*/ 2147483647 w 253"/>
                <a:gd name="T15" fmla="*/ 2147483647 h 276"/>
                <a:gd name="T16" fmla="*/ 2147483647 w 253"/>
                <a:gd name="T17" fmla="*/ 0 h 276"/>
                <a:gd name="T18" fmla="*/ 2147483647 w 253"/>
                <a:gd name="T19" fmla="*/ 0 h 276"/>
                <a:gd name="T20" fmla="*/ 2147483647 w 253"/>
                <a:gd name="T21" fmla="*/ 2147483647 h 276"/>
                <a:gd name="T22" fmla="*/ 2147483647 w 253"/>
                <a:gd name="T23" fmla="*/ 2147483647 h 276"/>
                <a:gd name="T24" fmla="*/ 2147483647 w 253"/>
                <a:gd name="T25" fmla="*/ 2147483647 h 276"/>
                <a:gd name="T26" fmla="*/ 2147483647 w 253"/>
                <a:gd name="T27" fmla="*/ 2147483647 h 276"/>
                <a:gd name="T28" fmla="*/ 0 w 253"/>
                <a:gd name="T29" fmla="*/ 2147483647 h 276"/>
                <a:gd name="T30" fmla="*/ 2147483647 w 253"/>
                <a:gd name="T31" fmla="*/ 2147483647 h 276"/>
                <a:gd name="T32" fmla="*/ 2147483647 w 253"/>
                <a:gd name="T33" fmla="*/ 2147483647 h 276"/>
                <a:gd name="T34" fmla="*/ 2147483647 w 253"/>
                <a:gd name="T35" fmla="*/ 2147483647 h 276"/>
                <a:gd name="T36" fmla="*/ 2147483647 w 253"/>
                <a:gd name="T37" fmla="*/ 2147483647 h 276"/>
                <a:gd name="T38" fmla="*/ 2147483647 w 253"/>
                <a:gd name="T39" fmla="*/ 2147483647 h 276"/>
                <a:gd name="T40" fmla="*/ 2147483647 w 253"/>
                <a:gd name="T41" fmla="*/ 2147483647 h 276"/>
                <a:gd name="T42" fmla="*/ 2147483647 w 253"/>
                <a:gd name="T43" fmla="*/ 2147483647 h 276"/>
                <a:gd name="T44" fmla="*/ 2147483647 w 253"/>
                <a:gd name="T45" fmla="*/ 2147483647 h 276"/>
                <a:gd name="T46" fmla="*/ 2147483647 w 253"/>
                <a:gd name="T47" fmla="*/ 2147483647 h 276"/>
                <a:gd name="T48" fmla="*/ 2147483647 w 253"/>
                <a:gd name="T49" fmla="*/ 2147483647 h 276"/>
                <a:gd name="T50" fmla="*/ 2147483647 w 253"/>
                <a:gd name="T51" fmla="*/ 2147483647 h 276"/>
                <a:gd name="T52" fmla="*/ 2147483647 w 253"/>
                <a:gd name="T53" fmla="*/ 2147483647 h 276"/>
                <a:gd name="T54" fmla="*/ 2147483647 w 253"/>
                <a:gd name="T55" fmla="*/ 2147483647 h 276"/>
                <a:gd name="T56" fmla="*/ 2147483647 w 253"/>
                <a:gd name="T57" fmla="*/ 2147483647 h 2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3"/>
                <a:gd name="T88" fmla="*/ 0 h 276"/>
                <a:gd name="T89" fmla="*/ 253 w 253"/>
                <a:gd name="T90" fmla="*/ 276 h 2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3" h="276">
                  <a:moveTo>
                    <a:pt x="183" y="187"/>
                  </a:moveTo>
                  <a:lnTo>
                    <a:pt x="244" y="178"/>
                  </a:lnTo>
                  <a:lnTo>
                    <a:pt x="253" y="169"/>
                  </a:lnTo>
                  <a:lnTo>
                    <a:pt x="253" y="125"/>
                  </a:lnTo>
                  <a:lnTo>
                    <a:pt x="235" y="125"/>
                  </a:lnTo>
                  <a:lnTo>
                    <a:pt x="235" y="98"/>
                  </a:lnTo>
                  <a:lnTo>
                    <a:pt x="218" y="89"/>
                  </a:lnTo>
                  <a:lnTo>
                    <a:pt x="200" y="80"/>
                  </a:lnTo>
                  <a:lnTo>
                    <a:pt x="113" y="0"/>
                  </a:lnTo>
                  <a:lnTo>
                    <a:pt x="87" y="0"/>
                  </a:lnTo>
                  <a:lnTo>
                    <a:pt x="105" y="178"/>
                  </a:lnTo>
                  <a:lnTo>
                    <a:pt x="26" y="178"/>
                  </a:lnTo>
                  <a:lnTo>
                    <a:pt x="18" y="187"/>
                  </a:lnTo>
                  <a:lnTo>
                    <a:pt x="9" y="178"/>
                  </a:lnTo>
                  <a:lnTo>
                    <a:pt x="0" y="196"/>
                  </a:lnTo>
                  <a:lnTo>
                    <a:pt x="9" y="241"/>
                  </a:lnTo>
                  <a:lnTo>
                    <a:pt x="18" y="250"/>
                  </a:lnTo>
                  <a:lnTo>
                    <a:pt x="35" y="241"/>
                  </a:lnTo>
                  <a:lnTo>
                    <a:pt x="52" y="276"/>
                  </a:lnTo>
                  <a:lnTo>
                    <a:pt x="70" y="276"/>
                  </a:lnTo>
                  <a:lnTo>
                    <a:pt x="78" y="276"/>
                  </a:lnTo>
                  <a:lnTo>
                    <a:pt x="87" y="276"/>
                  </a:lnTo>
                  <a:lnTo>
                    <a:pt x="96" y="276"/>
                  </a:lnTo>
                  <a:lnTo>
                    <a:pt x="105" y="276"/>
                  </a:lnTo>
                  <a:lnTo>
                    <a:pt x="105" y="259"/>
                  </a:lnTo>
                  <a:lnTo>
                    <a:pt x="122" y="232"/>
                  </a:lnTo>
                  <a:lnTo>
                    <a:pt x="139" y="223"/>
                  </a:lnTo>
                  <a:lnTo>
                    <a:pt x="174" y="196"/>
                  </a:lnTo>
                  <a:lnTo>
                    <a:pt x="183" y="18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65" name="Freeform 117"/>
            <p:cNvSpPr>
              <a:spLocks/>
            </p:cNvSpPr>
            <p:nvPr/>
          </p:nvSpPr>
          <p:spPr bwMode="auto">
            <a:xfrm>
              <a:off x="4462462" y="3109912"/>
              <a:ext cx="407988" cy="415925"/>
            </a:xfrm>
            <a:custGeom>
              <a:avLst/>
              <a:gdLst>
                <a:gd name="T0" fmla="*/ 2147483647 w 253"/>
                <a:gd name="T1" fmla="*/ 2147483647 h 276"/>
                <a:gd name="T2" fmla="*/ 2147483647 w 253"/>
                <a:gd name="T3" fmla="*/ 2147483647 h 276"/>
                <a:gd name="T4" fmla="*/ 2147483647 w 253"/>
                <a:gd name="T5" fmla="*/ 2147483647 h 276"/>
                <a:gd name="T6" fmla="*/ 2147483647 w 253"/>
                <a:gd name="T7" fmla="*/ 2147483647 h 276"/>
                <a:gd name="T8" fmla="*/ 2147483647 w 253"/>
                <a:gd name="T9" fmla="*/ 2147483647 h 276"/>
                <a:gd name="T10" fmla="*/ 2147483647 w 253"/>
                <a:gd name="T11" fmla="*/ 2147483647 h 276"/>
                <a:gd name="T12" fmla="*/ 2147483647 w 253"/>
                <a:gd name="T13" fmla="*/ 2147483647 h 276"/>
                <a:gd name="T14" fmla="*/ 2147483647 w 253"/>
                <a:gd name="T15" fmla="*/ 2147483647 h 276"/>
                <a:gd name="T16" fmla="*/ 2147483647 w 253"/>
                <a:gd name="T17" fmla="*/ 0 h 276"/>
                <a:gd name="T18" fmla="*/ 2147483647 w 253"/>
                <a:gd name="T19" fmla="*/ 0 h 276"/>
                <a:gd name="T20" fmla="*/ 2147483647 w 253"/>
                <a:gd name="T21" fmla="*/ 2147483647 h 276"/>
                <a:gd name="T22" fmla="*/ 2147483647 w 253"/>
                <a:gd name="T23" fmla="*/ 2147483647 h 276"/>
                <a:gd name="T24" fmla="*/ 2147483647 w 253"/>
                <a:gd name="T25" fmla="*/ 2147483647 h 276"/>
                <a:gd name="T26" fmla="*/ 2147483647 w 253"/>
                <a:gd name="T27" fmla="*/ 2147483647 h 276"/>
                <a:gd name="T28" fmla="*/ 0 w 253"/>
                <a:gd name="T29" fmla="*/ 2147483647 h 276"/>
                <a:gd name="T30" fmla="*/ 2147483647 w 253"/>
                <a:gd name="T31" fmla="*/ 2147483647 h 276"/>
                <a:gd name="T32" fmla="*/ 2147483647 w 253"/>
                <a:gd name="T33" fmla="*/ 2147483647 h 276"/>
                <a:gd name="T34" fmla="*/ 2147483647 w 253"/>
                <a:gd name="T35" fmla="*/ 2147483647 h 276"/>
                <a:gd name="T36" fmla="*/ 2147483647 w 253"/>
                <a:gd name="T37" fmla="*/ 2147483647 h 276"/>
                <a:gd name="T38" fmla="*/ 2147483647 w 253"/>
                <a:gd name="T39" fmla="*/ 2147483647 h 276"/>
                <a:gd name="T40" fmla="*/ 2147483647 w 253"/>
                <a:gd name="T41" fmla="*/ 2147483647 h 276"/>
                <a:gd name="T42" fmla="*/ 2147483647 w 253"/>
                <a:gd name="T43" fmla="*/ 2147483647 h 276"/>
                <a:gd name="T44" fmla="*/ 2147483647 w 253"/>
                <a:gd name="T45" fmla="*/ 2147483647 h 276"/>
                <a:gd name="T46" fmla="*/ 2147483647 w 253"/>
                <a:gd name="T47" fmla="*/ 2147483647 h 276"/>
                <a:gd name="T48" fmla="*/ 2147483647 w 253"/>
                <a:gd name="T49" fmla="*/ 2147483647 h 276"/>
                <a:gd name="T50" fmla="*/ 2147483647 w 253"/>
                <a:gd name="T51" fmla="*/ 2147483647 h 276"/>
                <a:gd name="T52" fmla="*/ 2147483647 w 253"/>
                <a:gd name="T53" fmla="*/ 2147483647 h 276"/>
                <a:gd name="T54" fmla="*/ 2147483647 w 253"/>
                <a:gd name="T55" fmla="*/ 2147483647 h 276"/>
                <a:gd name="T56" fmla="*/ 2147483647 w 253"/>
                <a:gd name="T57" fmla="*/ 2147483647 h 2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3"/>
                <a:gd name="T88" fmla="*/ 0 h 276"/>
                <a:gd name="T89" fmla="*/ 253 w 253"/>
                <a:gd name="T90" fmla="*/ 276 h 2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3" h="276">
                  <a:moveTo>
                    <a:pt x="183" y="187"/>
                  </a:moveTo>
                  <a:lnTo>
                    <a:pt x="244" y="178"/>
                  </a:lnTo>
                  <a:lnTo>
                    <a:pt x="253" y="169"/>
                  </a:lnTo>
                  <a:lnTo>
                    <a:pt x="253" y="125"/>
                  </a:lnTo>
                  <a:lnTo>
                    <a:pt x="235" y="125"/>
                  </a:lnTo>
                  <a:lnTo>
                    <a:pt x="235" y="98"/>
                  </a:lnTo>
                  <a:lnTo>
                    <a:pt x="218" y="89"/>
                  </a:lnTo>
                  <a:lnTo>
                    <a:pt x="200" y="80"/>
                  </a:lnTo>
                  <a:lnTo>
                    <a:pt x="113" y="0"/>
                  </a:lnTo>
                  <a:lnTo>
                    <a:pt x="87" y="0"/>
                  </a:lnTo>
                  <a:lnTo>
                    <a:pt x="105" y="178"/>
                  </a:lnTo>
                  <a:lnTo>
                    <a:pt x="26" y="178"/>
                  </a:lnTo>
                  <a:lnTo>
                    <a:pt x="18" y="187"/>
                  </a:lnTo>
                  <a:lnTo>
                    <a:pt x="9" y="178"/>
                  </a:lnTo>
                  <a:lnTo>
                    <a:pt x="0" y="196"/>
                  </a:lnTo>
                  <a:lnTo>
                    <a:pt x="9" y="241"/>
                  </a:lnTo>
                  <a:lnTo>
                    <a:pt x="18" y="250"/>
                  </a:lnTo>
                  <a:lnTo>
                    <a:pt x="35" y="241"/>
                  </a:lnTo>
                  <a:lnTo>
                    <a:pt x="52" y="276"/>
                  </a:lnTo>
                  <a:lnTo>
                    <a:pt x="70" y="276"/>
                  </a:lnTo>
                  <a:lnTo>
                    <a:pt x="78" y="276"/>
                  </a:lnTo>
                  <a:lnTo>
                    <a:pt x="87" y="276"/>
                  </a:lnTo>
                  <a:lnTo>
                    <a:pt x="96" y="276"/>
                  </a:lnTo>
                  <a:lnTo>
                    <a:pt x="105" y="276"/>
                  </a:lnTo>
                  <a:lnTo>
                    <a:pt x="105" y="259"/>
                  </a:lnTo>
                  <a:lnTo>
                    <a:pt x="122" y="232"/>
                  </a:lnTo>
                  <a:lnTo>
                    <a:pt x="139" y="223"/>
                  </a:lnTo>
                  <a:lnTo>
                    <a:pt x="174" y="196"/>
                  </a:lnTo>
                  <a:lnTo>
                    <a:pt x="183" y="18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66" name="Freeform 118"/>
            <p:cNvSpPr>
              <a:spLocks/>
            </p:cNvSpPr>
            <p:nvPr/>
          </p:nvSpPr>
          <p:spPr bwMode="auto">
            <a:xfrm>
              <a:off x="5318125" y="3178174"/>
              <a:ext cx="381000" cy="550863"/>
            </a:xfrm>
            <a:custGeom>
              <a:avLst/>
              <a:gdLst>
                <a:gd name="T0" fmla="*/ 2147483647 w 236"/>
                <a:gd name="T1" fmla="*/ 2147483647 h 365"/>
                <a:gd name="T2" fmla="*/ 2147483647 w 236"/>
                <a:gd name="T3" fmla="*/ 2147483647 h 365"/>
                <a:gd name="T4" fmla="*/ 2147483647 w 236"/>
                <a:gd name="T5" fmla="*/ 2147483647 h 365"/>
                <a:gd name="T6" fmla="*/ 2147483647 w 236"/>
                <a:gd name="T7" fmla="*/ 2147483647 h 365"/>
                <a:gd name="T8" fmla="*/ 2147483647 w 236"/>
                <a:gd name="T9" fmla="*/ 2147483647 h 365"/>
                <a:gd name="T10" fmla="*/ 2147483647 w 236"/>
                <a:gd name="T11" fmla="*/ 2147483647 h 365"/>
                <a:gd name="T12" fmla="*/ 2147483647 w 236"/>
                <a:gd name="T13" fmla="*/ 2147483647 h 365"/>
                <a:gd name="T14" fmla="*/ 2147483647 w 236"/>
                <a:gd name="T15" fmla="*/ 2147483647 h 365"/>
                <a:gd name="T16" fmla="*/ 2147483647 w 236"/>
                <a:gd name="T17" fmla="*/ 2147483647 h 365"/>
                <a:gd name="T18" fmla="*/ 2147483647 w 236"/>
                <a:gd name="T19" fmla="*/ 2147483647 h 365"/>
                <a:gd name="T20" fmla="*/ 2147483647 w 236"/>
                <a:gd name="T21" fmla="*/ 2147483647 h 365"/>
                <a:gd name="T22" fmla="*/ 2147483647 w 236"/>
                <a:gd name="T23" fmla="*/ 2147483647 h 365"/>
                <a:gd name="T24" fmla="*/ 2147483647 w 236"/>
                <a:gd name="T25" fmla="*/ 2147483647 h 365"/>
                <a:gd name="T26" fmla="*/ 2147483647 w 236"/>
                <a:gd name="T27" fmla="*/ 2147483647 h 365"/>
                <a:gd name="T28" fmla="*/ 2147483647 w 236"/>
                <a:gd name="T29" fmla="*/ 0 h 365"/>
                <a:gd name="T30" fmla="*/ 2147483647 w 236"/>
                <a:gd name="T31" fmla="*/ 2147483647 h 365"/>
                <a:gd name="T32" fmla="*/ 2147483647 w 236"/>
                <a:gd name="T33" fmla="*/ 2147483647 h 365"/>
                <a:gd name="T34" fmla="*/ 2147483647 w 236"/>
                <a:gd name="T35" fmla="*/ 2147483647 h 365"/>
                <a:gd name="T36" fmla="*/ 2147483647 w 236"/>
                <a:gd name="T37" fmla="*/ 2147483647 h 365"/>
                <a:gd name="T38" fmla="*/ 2147483647 w 236"/>
                <a:gd name="T39" fmla="*/ 2147483647 h 365"/>
                <a:gd name="T40" fmla="*/ 2147483647 w 236"/>
                <a:gd name="T41" fmla="*/ 2147483647 h 365"/>
                <a:gd name="T42" fmla="*/ 2147483647 w 236"/>
                <a:gd name="T43" fmla="*/ 2147483647 h 365"/>
                <a:gd name="T44" fmla="*/ 2147483647 w 236"/>
                <a:gd name="T45" fmla="*/ 2147483647 h 365"/>
                <a:gd name="T46" fmla="*/ 2147483647 w 236"/>
                <a:gd name="T47" fmla="*/ 2147483647 h 365"/>
                <a:gd name="T48" fmla="*/ 0 w 236"/>
                <a:gd name="T49" fmla="*/ 2147483647 h 365"/>
                <a:gd name="T50" fmla="*/ 2147483647 w 236"/>
                <a:gd name="T51" fmla="*/ 2147483647 h 365"/>
                <a:gd name="T52" fmla="*/ 2147483647 w 236"/>
                <a:gd name="T53" fmla="*/ 2147483647 h 365"/>
                <a:gd name="T54" fmla="*/ 2147483647 w 236"/>
                <a:gd name="T55" fmla="*/ 2147483647 h 365"/>
                <a:gd name="T56" fmla="*/ 2147483647 w 236"/>
                <a:gd name="T57" fmla="*/ 2147483647 h 365"/>
                <a:gd name="T58" fmla="*/ 2147483647 w 236"/>
                <a:gd name="T59" fmla="*/ 2147483647 h 365"/>
                <a:gd name="T60" fmla="*/ 2147483647 w 236"/>
                <a:gd name="T61" fmla="*/ 2147483647 h 365"/>
                <a:gd name="T62" fmla="*/ 2147483647 w 236"/>
                <a:gd name="T63" fmla="*/ 2147483647 h 365"/>
                <a:gd name="T64" fmla="*/ 2147483647 w 236"/>
                <a:gd name="T65" fmla="*/ 2147483647 h 365"/>
                <a:gd name="T66" fmla="*/ 2147483647 w 236"/>
                <a:gd name="T67" fmla="*/ 2147483647 h 365"/>
                <a:gd name="T68" fmla="*/ 2147483647 w 236"/>
                <a:gd name="T69" fmla="*/ 2147483647 h 365"/>
                <a:gd name="T70" fmla="*/ 2147483647 w 236"/>
                <a:gd name="T71" fmla="*/ 2147483647 h 365"/>
                <a:gd name="T72" fmla="*/ 2147483647 w 236"/>
                <a:gd name="T73" fmla="*/ 2147483647 h 365"/>
                <a:gd name="T74" fmla="*/ 2147483647 w 236"/>
                <a:gd name="T75" fmla="*/ 2147483647 h 365"/>
                <a:gd name="T76" fmla="*/ 2147483647 w 236"/>
                <a:gd name="T77" fmla="*/ 2147483647 h 3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6"/>
                <a:gd name="T118" fmla="*/ 0 h 365"/>
                <a:gd name="T119" fmla="*/ 236 w 236"/>
                <a:gd name="T120" fmla="*/ 365 h 3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6" h="365">
                  <a:moveTo>
                    <a:pt x="192" y="329"/>
                  </a:moveTo>
                  <a:lnTo>
                    <a:pt x="192" y="320"/>
                  </a:lnTo>
                  <a:lnTo>
                    <a:pt x="175" y="294"/>
                  </a:lnTo>
                  <a:lnTo>
                    <a:pt x="166" y="285"/>
                  </a:lnTo>
                  <a:lnTo>
                    <a:pt x="166" y="276"/>
                  </a:lnTo>
                  <a:lnTo>
                    <a:pt x="175" y="276"/>
                  </a:lnTo>
                  <a:lnTo>
                    <a:pt x="183" y="231"/>
                  </a:lnTo>
                  <a:lnTo>
                    <a:pt x="201" y="187"/>
                  </a:lnTo>
                  <a:lnTo>
                    <a:pt x="209" y="116"/>
                  </a:lnTo>
                  <a:lnTo>
                    <a:pt x="236" y="107"/>
                  </a:lnTo>
                  <a:lnTo>
                    <a:pt x="236" y="98"/>
                  </a:lnTo>
                  <a:lnTo>
                    <a:pt x="218" y="89"/>
                  </a:lnTo>
                  <a:lnTo>
                    <a:pt x="201" y="18"/>
                  </a:lnTo>
                  <a:lnTo>
                    <a:pt x="192" y="9"/>
                  </a:lnTo>
                  <a:lnTo>
                    <a:pt x="192" y="0"/>
                  </a:lnTo>
                  <a:lnTo>
                    <a:pt x="175" y="18"/>
                  </a:lnTo>
                  <a:lnTo>
                    <a:pt x="157" y="18"/>
                  </a:lnTo>
                  <a:lnTo>
                    <a:pt x="35" y="18"/>
                  </a:lnTo>
                  <a:lnTo>
                    <a:pt x="35" y="53"/>
                  </a:lnTo>
                  <a:lnTo>
                    <a:pt x="27" y="53"/>
                  </a:lnTo>
                  <a:lnTo>
                    <a:pt x="27" y="62"/>
                  </a:lnTo>
                  <a:lnTo>
                    <a:pt x="27" y="124"/>
                  </a:lnTo>
                  <a:lnTo>
                    <a:pt x="27" y="133"/>
                  </a:lnTo>
                  <a:lnTo>
                    <a:pt x="18" y="133"/>
                  </a:lnTo>
                  <a:lnTo>
                    <a:pt x="0" y="187"/>
                  </a:lnTo>
                  <a:lnTo>
                    <a:pt x="18" y="214"/>
                  </a:lnTo>
                  <a:lnTo>
                    <a:pt x="9" y="222"/>
                  </a:lnTo>
                  <a:lnTo>
                    <a:pt x="27" y="240"/>
                  </a:lnTo>
                  <a:lnTo>
                    <a:pt x="27" y="267"/>
                  </a:lnTo>
                  <a:lnTo>
                    <a:pt x="35" y="276"/>
                  </a:lnTo>
                  <a:lnTo>
                    <a:pt x="88" y="329"/>
                  </a:lnTo>
                  <a:lnTo>
                    <a:pt x="96" y="338"/>
                  </a:lnTo>
                  <a:lnTo>
                    <a:pt x="114" y="338"/>
                  </a:lnTo>
                  <a:lnTo>
                    <a:pt x="122" y="365"/>
                  </a:lnTo>
                  <a:lnTo>
                    <a:pt x="140" y="365"/>
                  </a:lnTo>
                  <a:lnTo>
                    <a:pt x="175" y="347"/>
                  </a:lnTo>
                  <a:lnTo>
                    <a:pt x="183" y="338"/>
                  </a:lnTo>
                  <a:lnTo>
                    <a:pt x="192" y="338"/>
                  </a:lnTo>
                  <a:lnTo>
                    <a:pt x="192" y="32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67" name="Freeform 119"/>
            <p:cNvSpPr>
              <a:spLocks/>
            </p:cNvSpPr>
            <p:nvPr/>
          </p:nvSpPr>
          <p:spPr bwMode="auto">
            <a:xfrm>
              <a:off x="5318125" y="3178174"/>
              <a:ext cx="381000" cy="550863"/>
            </a:xfrm>
            <a:custGeom>
              <a:avLst/>
              <a:gdLst>
                <a:gd name="T0" fmla="*/ 2147483647 w 236"/>
                <a:gd name="T1" fmla="*/ 2147483647 h 365"/>
                <a:gd name="T2" fmla="*/ 2147483647 w 236"/>
                <a:gd name="T3" fmla="*/ 2147483647 h 365"/>
                <a:gd name="T4" fmla="*/ 2147483647 w 236"/>
                <a:gd name="T5" fmla="*/ 2147483647 h 365"/>
                <a:gd name="T6" fmla="*/ 2147483647 w 236"/>
                <a:gd name="T7" fmla="*/ 2147483647 h 365"/>
                <a:gd name="T8" fmla="*/ 2147483647 w 236"/>
                <a:gd name="T9" fmla="*/ 2147483647 h 365"/>
                <a:gd name="T10" fmla="*/ 2147483647 w 236"/>
                <a:gd name="T11" fmla="*/ 2147483647 h 365"/>
                <a:gd name="T12" fmla="*/ 2147483647 w 236"/>
                <a:gd name="T13" fmla="*/ 2147483647 h 365"/>
                <a:gd name="T14" fmla="*/ 2147483647 w 236"/>
                <a:gd name="T15" fmla="*/ 2147483647 h 365"/>
                <a:gd name="T16" fmla="*/ 2147483647 w 236"/>
                <a:gd name="T17" fmla="*/ 2147483647 h 365"/>
                <a:gd name="T18" fmla="*/ 2147483647 w 236"/>
                <a:gd name="T19" fmla="*/ 2147483647 h 365"/>
                <a:gd name="T20" fmla="*/ 2147483647 w 236"/>
                <a:gd name="T21" fmla="*/ 2147483647 h 365"/>
                <a:gd name="T22" fmla="*/ 2147483647 w 236"/>
                <a:gd name="T23" fmla="*/ 2147483647 h 365"/>
                <a:gd name="T24" fmla="*/ 2147483647 w 236"/>
                <a:gd name="T25" fmla="*/ 2147483647 h 365"/>
                <a:gd name="T26" fmla="*/ 2147483647 w 236"/>
                <a:gd name="T27" fmla="*/ 2147483647 h 365"/>
                <a:gd name="T28" fmla="*/ 2147483647 w 236"/>
                <a:gd name="T29" fmla="*/ 0 h 365"/>
                <a:gd name="T30" fmla="*/ 2147483647 w 236"/>
                <a:gd name="T31" fmla="*/ 2147483647 h 365"/>
                <a:gd name="T32" fmla="*/ 2147483647 w 236"/>
                <a:gd name="T33" fmla="*/ 2147483647 h 365"/>
                <a:gd name="T34" fmla="*/ 2147483647 w 236"/>
                <a:gd name="T35" fmla="*/ 2147483647 h 365"/>
                <a:gd name="T36" fmla="*/ 2147483647 w 236"/>
                <a:gd name="T37" fmla="*/ 2147483647 h 365"/>
                <a:gd name="T38" fmla="*/ 2147483647 w 236"/>
                <a:gd name="T39" fmla="*/ 2147483647 h 365"/>
                <a:gd name="T40" fmla="*/ 2147483647 w 236"/>
                <a:gd name="T41" fmla="*/ 2147483647 h 365"/>
                <a:gd name="T42" fmla="*/ 2147483647 w 236"/>
                <a:gd name="T43" fmla="*/ 2147483647 h 365"/>
                <a:gd name="T44" fmla="*/ 2147483647 w 236"/>
                <a:gd name="T45" fmla="*/ 2147483647 h 365"/>
                <a:gd name="T46" fmla="*/ 2147483647 w 236"/>
                <a:gd name="T47" fmla="*/ 2147483647 h 365"/>
                <a:gd name="T48" fmla="*/ 0 w 236"/>
                <a:gd name="T49" fmla="*/ 2147483647 h 365"/>
                <a:gd name="T50" fmla="*/ 2147483647 w 236"/>
                <a:gd name="T51" fmla="*/ 2147483647 h 365"/>
                <a:gd name="T52" fmla="*/ 2147483647 w 236"/>
                <a:gd name="T53" fmla="*/ 2147483647 h 365"/>
                <a:gd name="T54" fmla="*/ 2147483647 w 236"/>
                <a:gd name="T55" fmla="*/ 2147483647 h 365"/>
                <a:gd name="T56" fmla="*/ 2147483647 w 236"/>
                <a:gd name="T57" fmla="*/ 2147483647 h 365"/>
                <a:gd name="T58" fmla="*/ 2147483647 w 236"/>
                <a:gd name="T59" fmla="*/ 2147483647 h 365"/>
                <a:gd name="T60" fmla="*/ 2147483647 w 236"/>
                <a:gd name="T61" fmla="*/ 2147483647 h 365"/>
                <a:gd name="T62" fmla="*/ 2147483647 w 236"/>
                <a:gd name="T63" fmla="*/ 2147483647 h 365"/>
                <a:gd name="T64" fmla="*/ 2147483647 w 236"/>
                <a:gd name="T65" fmla="*/ 2147483647 h 365"/>
                <a:gd name="T66" fmla="*/ 2147483647 w 236"/>
                <a:gd name="T67" fmla="*/ 2147483647 h 365"/>
                <a:gd name="T68" fmla="*/ 2147483647 w 236"/>
                <a:gd name="T69" fmla="*/ 2147483647 h 365"/>
                <a:gd name="T70" fmla="*/ 2147483647 w 236"/>
                <a:gd name="T71" fmla="*/ 2147483647 h 365"/>
                <a:gd name="T72" fmla="*/ 2147483647 w 236"/>
                <a:gd name="T73" fmla="*/ 2147483647 h 365"/>
                <a:gd name="T74" fmla="*/ 2147483647 w 236"/>
                <a:gd name="T75" fmla="*/ 2147483647 h 365"/>
                <a:gd name="T76" fmla="*/ 2147483647 w 236"/>
                <a:gd name="T77" fmla="*/ 2147483647 h 3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6"/>
                <a:gd name="T118" fmla="*/ 0 h 365"/>
                <a:gd name="T119" fmla="*/ 236 w 236"/>
                <a:gd name="T120" fmla="*/ 365 h 3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6" h="365">
                  <a:moveTo>
                    <a:pt x="192" y="329"/>
                  </a:moveTo>
                  <a:lnTo>
                    <a:pt x="192" y="320"/>
                  </a:lnTo>
                  <a:lnTo>
                    <a:pt x="175" y="294"/>
                  </a:lnTo>
                  <a:lnTo>
                    <a:pt x="166" y="285"/>
                  </a:lnTo>
                  <a:lnTo>
                    <a:pt x="166" y="276"/>
                  </a:lnTo>
                  <a:lnTo>
                    <a:pt x="175" y="276"/>
                  </a:lnTo>
                  <a:lnTo>
                    <a:pt x="183" y="231"/>
                  </a:lnTo>
                  <a:lnTo>
                    <a:pt x="201" y="187"/>
                  </a:lnTo>
                  <a:lnTo>
                    <a:pt x="209" y="116"/>
                  </a:lnTo>
                  <a:lnTo>
                    <a:pt x="236" y="107"/>
                  </a:lnTo>
                  <a:lnTo>
                    <a:pt x="236" y="98"/>
                  </a:lnTo>
                  <a:lnTo>
                    <a:pt x="218" y="89"/>
                  </a:lnTo>
                  <a:lnTo>
                    <a:pt x="201" y="18"/>
                  </a:lnTo>
                  <a:lnTo>
                    <a:pt x="192" y="9"/>
                  </a:lnTo>
                  <a:lnTo>
                    <a:pt x="192" y="0"/>
                  </a:lnTo>
                  <a:lnTo>
                    <a:pt x="175" y="18"/>
                  </a:lnTo>
                  <a:lnTo>
                    <a:pt x="157" y="18"/>
                  </a:lnTo>
                  <a:lnTo>
                    <a:pt x="35" y="18"/>
                  </a:lnTo>
                  <a:lnTo>
                    <a:pt x="35" y="53"/>
                  </a:lnTo>
                  <a:lnTo>
                    <a:pt x="27" y="53"/>
                  </a:lnTo>
                  <a:lnTo>
                    <a:pt x="27" y="62"/>
                  </a:lnTo>
                  <a:lnTo>
                    <a:pt x="27" y="124"/>
                  </a:lnTo>
                  <a:lnTo>
                    <a:pt x="27" y="133"/>
                  </a:lnTo>
                  <a:lnTo>
                    <a:pt x="18" y="133"/>
                  </a:lnTo>
                  <a:lnTo>
                    <a:pt x="0" y="187"/>
                  </a:lnTo>
                  <a:lnTo>
                    <a:pt x="18" y="214"/>
                  </a:lnTo>
                  <a:lnTo>
                    <a:pt x="9" y="222"/>
                  </a:lnTo>
                  <a:lnTo>
                    <a:pt x="27" y="240"/>
                  </a:lnTo>
                  <a:lnTo>
                    <a:pt x="27" y="267"/>
                  </a:lnTo>
                  <a:lnTo>
                    <a:pt x="35" y="276"/>
                  </a:lnTo>
                  <a:lnTo>
                    <a:pt x="88" y="329"/>
                  </a:lnTo>
                  <a:lnTo>
                    <a:pt x="96" y="338"/>
                  </a:lnTo>
                  <a:lnTo>
                    <a:pt x="114" y="338"/>
                  </a:lnTo>
                  <a:lnTo>
                    <a:pt x="122" y="365"/>
                  </a:lnTo>
                  <a:lnTo>
                    <a:pt x="140" y="365"/>
                  </a:lnTo>
                  <a:lnTo>
                    <a:pt x="175" y="347"/>
                  </a:lnTo>
                  <a:lnTo>
                    <a:pt x="183" y="338"/>
                  </a:lnTo>
                  <a:lnTo>
                    <a:pt x="192" y="338"/>
                  </a:lnTo>
                  <a:lnTo>
                    <a:pt x="192" y="329"/>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68" name="Freeform 120"/>
            <p:cNvSpPr>
              <a:spLocks/>
            </p:cNvSpPr>
            <p:nvPr/>
          </p:nvSpPr>
          <p:spPr bwMode="auto">
            <a:xfrm>
              <a:off x="4995862" y="2895599"/>
              <a:ext cx="393700" cy="374650"/>
            </a:xfrm>
            <a:custGeom>
              <a:avLst/>
              <a:gdLst>
                <a:gd name="T0" fmla="*/ 2147483647 w 244"/>
                <a:gd name="T1" fmla="*/ 2147483647 h 249"/>
                <a:gd name="T2" fmla="*/ 2147483647 w 244"/>
                <a:gd name="T3" fmla="*/ 2147483647 h 249"/>
                <a:gd name="T4" fmla="*/ 2147483647 w 244"/>
                <a:gd name="T5" fmla="*/ 2147483647 h 249"/>
                <a:gd name="T6" fmla="*/ 2147483647 w 244"/>
                <a:gd name="T7" fmla="*/ 2147483647 h 249"/>
                <a:gd name="T8" fmla="*/ 2147483647 w 244"/>
                <a:gd name="T9" fmla="*/ 2147483647 h 249"/>
                <a:gd name="T10" fmla="*/ 2147483647 w 244"/>
                <a:gd name="T11" fmla="*/ 2147483647 h 249"/>
                <a:gd name="T12" fmla="*/ 2147483647 w 244"/>
                <a:gd name="T13" fmla="*/ 2147483647 h 249"/>
                <a:gd name="T14" fmla="*/ 2147483647 w 244"/>
                <a:gd name="T15" fmla="*/ 2147483647 h 249"/>
                <a:gd name="T16" fmla="*/ 2147483647 w 244"/>
                <a:gd name="T17" fmla="*/ 2147483647 h 249"/>
                <a:gd name="T18" fmla="*/ 2147483647 w 244"/>
                <a:gd name="T19" fmla="*/ 2147483647 h 249"/>
                <a:gd name="T20" fmla="*/ 2147483647 w 244"/>
                <a:gd name="T21" fmla="*/ 2147483647 h 249"/>
                <a:gd name="T22" fmla="*/ 2147483647 w 244"/>
                <a:gd name="T23" fmla="*/ 2147483647 h 249"/>
                <a:gd name="T24" fmla="*/ 2147483647 w 244"/>
                <a:gd name="T25" fmla="*/ 2147483647 h 249"/>
                <a:gd name="T26" fmla="*/ 2147483647 w 244"/>
                <a:gd name="T27" fmla="*/ 2147483647 h 249"/>
                <a:gd name="T28" fmla="*/ 2147483647 w 244"/>
                <a:gd name="T29" fmla="*/ 2147483647 h 249"/>
                <a:gd name="T30" fmla="*/ 2147483647 w 244"/>
                <a:gd name="T31" fmla="*/ 2147483647 h 249"/>
                <a:gd name="T32" fmla="*/ 2147483647 w 244"/>
                <a:gd name="T33" fmla="*/ 0 h 249"/>
                <a:gd name="T34" fmla="*/ 2147483647 w 244"/>
                <a:gd name="T35" fmla="*/ 2147483647 h 249"/>
                <a:gd name="T36" fmla="*/ 2147483647 w 244"/>
                <a:gd name="T37" fmla="*/ 2147483647 h 249"/>
                <a:gd name="T38" fmla="*/ 2147483647 w 244"/>
                <a:gd name="T39" fmla="*/ 2147483647 h 249"/>
                <a:gd name="T40" fmla="*/ 0 w 244"/>
                <a:gd name="T41" fmla="*/ 2147483647 h 249"/>
                <a:gd name="T42" fmla="*/ 0 w 244"/>
                <a:gd name="T43" fmla="*/ 2147483647 h 249"/>
                <a:gd name="T44" fmla="*/ 2147483647 w 244"/>
                <a:gd name="T45" fmla="*/ 2147483647 h 249"/>
                <a:gd name="T46" fmla="*/ 2147483647 w 244"/>
                <a:gd name="T47" fmla="*/ 2147483647 h 249"/>
                <a:gd name="T48" fmla="*/ 2147483647 w 244"/>
                <a:gd name="T49" fmla="*/ 2147483647 h 249"/>
                <a:gd name="T50" fmla="*/ 0 w 244"/>
                <a:gd name="T51" fmla="*/ 2147483647 h 249"/>
                <a:gd name="T52" fmla="*/ 2147483647 w 244"/>
                <a:gd name="T53" fmla="*/ 2147483647 h 249"/>
                <a:gd name="T54" fmla="*/ 2147483647 w 244"/>
                <a:gd name="T55" fmla="*/ 2147483647 h 249"/>
                <a:gd name="T56" fmla="*/ 2147483647 w 244"/>
                <a:gd name="T57" fmla="*/ 2147483647 h 249"/>
                <a:gd name="T58" fmla="*/ 2147483647 w 244"/>
                <a:gd name="T59" fmla="*/ 2147483647 h 249"/>
                <a:gd name="T60" fmla="*/ 2147483647 w 244"/>
                <a:gd name="T61" fmla="*/ 2147483647 h 249"/>
                <a:gd name="T62" fmla="*/ 2147483647 w 244"/>
                <a:gd name="T63" fmla="*/ 2147483647 h 249"/>
                <a:gd name="T64" fmla="*/ 2147483647 w 244"/>
                <a:gd name="T65" fmla="*/ 2147483647 h 249"/>
                <a:gd name="T66" fmla="*/ 2147483647 w 244"/>
                <a:gd name="T67" fmla="*/ 2147483647 h 249"/>
                <a:gd name="T68" fmla="*/ 2147483647 w 244"/>
                <a:gd name="T69" fmla="*/ 2147483647 h 249"/>
                <a:gd name="T70" fmla="*/ 2147483647 w 244"/>
                <a:gd name="T71" fmla="*/ 2147483647 h 24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4"/>
                <a:gd name="T109" fmla="*/ 0 h 249"/>
                <a:gd name="T110" fmla="*/ 244 w 244"/>
                <a:gd name="T111" fmla="*/ 249 h 24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4" h="249">
                  <a:moveTo>
                    <a:pt x="244" y="205"/>
                  </a:moveTo>
                  <a:lnTo>
                    <a:pt x="235" y="80"/>
                  </a:lnTo>
                  <a:lnTo>
                    <a:pt x="235" y="53"/>
                  </a:lnTo>
                  <a:lnTo>
                    <a:pt x="235" y="26"/>
                  </a:lnTo>
                  <a:lnTo>
                    <a:pt x="209" y="17"/>
                  </a:lnTo>
                  <a:lnTo>
                    <a:pt x="209" y="9"/>
                  </a:lnTo>
                  <a:lnTo>
                    <a:pt x="192" y="9"/>
                  </a:lnTo>
                  <a:lnTo>
                    <a:pt x="166" y="17"/>
                  </a:lnTo>
                  <a:lnTo>
                    <a:pt x="166" y="44"/>
                  </a:lnTo>
                  <a:lnTo>
                    <a:pt x="157" y="53"/>
                  </a:lnTo>
                  <a:lnTo>
                    <a:pt x="139" y="44"/>
                  </a:lnTo>
                  <a:lnTo>
                    <a:pt x="122" y="35"/>
                  </a:lnTo>
                  <a:lnTo>
                    <a:pt x="96" y="26"/>
                  </a:lnTo>
                  <a:lnTo>
                    <a:pt x="96" y="17"/>
                  </a:lnTo>
                  <a:lnTo>
                    <a:pt x="78" y="9"/>
                  </a:lnTo>
                  <a:lnTo>
                    <a:pt x="52" y="9"/>
                  </a:lnTo>
                  <a:lnTo>
                    <a:pt x="26" y="0"/>
                  </a:lnTo>
                  <a:lnTo>
                    <a:pt x="26" y="17"/>
                  </a:lnTo>
                  <a:lnTo>
                    <a:pt x="9" y="26"/>
                  </a:lnTo>
                  <a:lnTo>
                    <a:pt x="9" y="44"/>
                  </a:lnTo>
                  <a:lnTo>
                    <a:pt x="0" y="44"/>
                  </a:lnTo>
                  <a:lnTo>
                    <a:pt x="0" y="53"/>
                  </a:lnTo>
                  <a:lnTo>
                    <a:pt x="9" y="71"/>
                  </a:lnTo>
                  <a:lnTo>
                    <a:pt x="9" y="98"/>
                  </a:lnTo>
                  <a:lnTo>
                    <a:pt x="9" y="115"/>
                  </a:lnTo>
                  <a:lnTo>
                    <a:pt x="0" y="124"/>
                  </a:lnTo>
                  <a:lnTo>
                    <a:pt x="17" y="151"/>
                  </a:lnTo>
                  <a:lnTo>
                    <a:pt x="26" y="151"/>
                  </a:lnTo>
                  <a:lnTo>
                    <a:pt x="44" y="178"/>
                  </a:lnTo>
                  <a:lnTo>
                    <a:pt x="78" y="178"/>
                  </a:lnTo>
                  <a:lnTo>
                    <a:pt x="87" y="187"/>
                  </a:lnTo>
                  <a:lnTo>
                    <a:pt x="113" y="187"/>
                  </a:lnTo>
                  <a:lnTo>
                    <a:pt x="227" y="249"/>
                  </a:lnTo>
                  <a:lnTo>
                    <a:pt x="227" y="240"/>
                  </a:lnTo>
                  <a:lnTo>
                    <a:pt x="244" y="240"/>
                  </a:lnTo>
                  <a:lnTo>
                    <a:pt x="244" y="20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69" name="Freeform 121"/>
            <p:cNvSpPr>
              <a:spLocks/>
            </p:cNvSpPr>
            <p:nvPr/>
          </p:nvSpPr>
          <p:spPr bwMode="auto">
            <a:xfrm>
              <a:off x="4995862" y="2895599"/>
              <a:ext cx="393700" cy="374650"/>
            </a:xfrm>
            <a:custGeom>
              <a:avLst/>
              <a:gdLst>
                <a:gd name="T0" fmla="*/ 2147483647 w 244"/>
                <a:gd name="T1" fmla="*/ 2147483647 h 249"/>
                <a:gd name="T2" fmla="*/ 2147483647 w 244"/>
                <a:gd name="T3" fmla="*/ 2147483647 h 249"/>
                <a:gd name="T4" fmla="*/ 2147483647 w 244"/>
                <a:gd name="T5" fmla="*/ 2147483647 h 249"/>
                <a:gd name="T6" fmla="*/ 2147483647 w 244"/>
                <a:gd name="T7" fmla="*/ 2147483647 h 249"/>
                <a:gd name="T8" fmla="*/ 2147483647 w 244"/>
                <a:gd name="T9" fmla="*/ 2147483647 h 249"/>
                <a:gd name="T10" fmla="*/ 2147483647 w 244"/>
                <a:gd name="T11" fmla="*/ 2147483647 h 249"/>
                <a:gd name="T12" fmla="*/ 2147483647 w 244"/>
                <a:gd name="T13" fmla="*/ 2147483647 h 249"/>
                <a:gd name="T14" fmla="*/ 2147483647 w 244"/>
                <a:gd name="T15" fmla="*/ 2147483647 h 249"/>
                <a:gd name="T16" fmla="*/ 2147483647 w 244"/>
                <a:gd name="T17" fmla="*/ 2147483647 h 249"/>
                <a:gd name="T18" fmla="*/ 2147483647 w 244"/>
                <a:gd name="T19" fmla="*/ 2147483647 h 249"/>
                <a:gd name="T20" fmla="*/ 2147483647 w 244"/>
                <a:gd name="T21" fmla="*/ 2147483647 h 249"/>
                <a:gd name="T22" fmla="*/ 2147483647 w 244"/>
                <a:gd name="T23" fmla="*/ 2147483647 h 249"/>
                <a:gd name="T24" fmla="*/ 2147483647 w 244"/>
                <a:gd name="T25" fmla="*/ 2147483647 h 249"/>
                <a:gd name="T26" fmla="*/ 2147483647 w 244"/>
                <a:gd name="T27" fmla="*/ 2147483647 h 249"/>
                <a:gd name="T28" fmla="*/ 2147483647 w 244"/>
                <a:gd name="T29" fmla="*/ 2147483647 h 249"/>
                <a:gd name="T30" fmla="*/ 2147483647 w 244"/>
                <a:gd name="T31" fmla="*/ 2147483647 h 249"/>
                <a:gd name="T32" fmla="*/ 2147483647 w 244"/>
                <a:gd name="T33" fmla="*/ 0 h 249"/>
                <a:gd name="T34" fmla="*/ 2147483647 w 244"/>
                <a:gd name="T35" fmla="*/ 2147483647 h 249"/>
                <a:gd name="T36" fmla="*/ 2147483647 w 244"/>
                <a:gd name="T37" fmla="*/ 2147483647 h 249"/>
                <a:gd name="T38" fmla="*/ 2147483647 w 244"/>
                <a:gd name="T39" fmla="*/ 2147483647 h 249"/>
                <a:gd name="T40" fmla="*/ 0 w 244"/>
                <a:gd name="T41" fmla="*/ 2147483647 h 249"/>
                <a:gd name="T42" fmla="*/ 0 w 244"/>
                <a:gd name="T43" fmla="*/ 2147483647 h 249"/>
                <a:gd name="T44" fmla="*/ 2147483647 w 244"/>
                <a:gd name="T45" fmla="*/ 2147483647 h 249"/>
                <a:gd name="T46" fmla="*/ 2147483647 w 244"/>
                <a:gd name="T47" fmla="*/ 2147483647 h 249"/>
                <a:gd name="T48" fmla="*/ 2147483647 w 244"/>
                <a:gd name="T49" fmla="*/ 2147483647 h 249"/>
                <a:gd name="T50" fmla="*/ 0 w 244"/>
                <a:gd name="T51" fmla="*/ 2147483647 h 249"/>
                <a:gd name="T52" fmla="*/ 2147483647 w 244"/>
                <a:gd name="T53" fmla="*/ 2147483647 h 249"/>
                <a:gd name="T54" fmla="*/ 2147483647 w 244"/>
                <a:gd name="T55" fmla="*/ 2147483647 h 249"/>
                <a:gd name="T56" fmla="*/ 2147483647 w 244"/>
                <a:gd name="T57" fmla="*/ 2147483647 h 249"/>
                <a:gd name="T58" fmla="*/ 2147483647 w 244"/>
                <a:gd name="T59" fmla="*/ 2147483647 h 249"/>
                <a:gd name="T60" fmla="*/ 2147483647 w 244"/>
                <a:gd name="T61" fmla="*/ 2147483647 h 249"/>
                <a:gd name="T62" fmla="*/ 2147483647 w 244"/>
                <a:gd name="T63" fmla="*/ 2147483647 h 249"/>
                <a:gd name="T64" fmla="*/ 2147483647 w 244"/>
                <a:gd name="T65" fmla="*/ 2147483647 h 249"/>
                <a:gd name="T66" fmla="*/ 2147483647 w 244"/>
                <a:gd name="T67" fmla="*/ 2147483647 h 249"/>
                <a:gd name="T68" fmla="*/ 2147483647 w 244"/>
                <a:gd name="T69" fmla="*/ 2147483647 h 249"/>
                <a:gd name="T70" fmla="*/ 2147483647 w 244"/>
                <a:gd name="T71" fmla="*/ 2147483647 h 24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4"/>
                <a:gd name="T109" fmla="*/ 0 h 249"/>
                <a:gd name="T110" fmla="*/ 244 w 244"/>
                <a:gd name="T111" fmla="*/ 249 h 24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4" h="249">
                  <a:moveTo>
                    <a:pt x="244" y="205"/>
                  </a:moveTo>
                  <a:lnTo>
                    <a:pt x="235" y="80"/>
                  </a:lnTo>
                  <a:lnTo>
                    <a:pt x="235" y="53"/>
                  </a:lnTo>
                  <a:lnTo>
                    <a:pt x="235" y="26"/>
                  </a:lnTo>
                  <a:lnTo>
                    <a:pt x="209" y="17"/>
                  </a:lnTo>
                  <a:lnTo>
                    <a:pt x="209" y="9"/>
                  </a:lnTo>
                  <a:lnTo>
                    <a:pt x="192" y="9"/>
                  </a:lnTo>
                  <a:lnTo>
                    <a:pt x="166" y="17"/>
                  </a:lnTo>
                  <a:lnTo>
                    <a:pt x="166" y="44"/>
                  </a:lnTo>
                  <a:lnTo>
                    <a:pt x="157" y="53"/>
                  </a:lnTo>
                  <a:lnTo>
                    <a:pt x="139" y="44"/>
                  </a:lnTo>
                  <a:lnTo>
                    <a:pt x="122" y="35"/>
                  </a:lnTo>
                  <a:lnTo>
                    <a:pt x="96" y="26"/>
                  </a:lnTo>
                  <a:lnTo>
                    <a:pt x="96" y="17"/>
                  </a:lnTo>
                  <a:lnTo>
                    <a:pt x="78" y="9"/>
                  </a:lnTo>
                  <a:lnTo>
                    <a:pt x="52" y="9"/>
                  </a:lnTo>
                  <a:lnTo>
                    <a:pt x="26" y="0"/>
                  </a:lnTo>
                  <a:lnTo>
                    <a:pt x="26" y="17"/>
                  </a:lnTo>
                  <a:lnTo>
                    <a:pt x="9" y="26"/>
                  </a:lnTo>
                  <a:lnTo>
                    <a:pt x="9" y="44"/>
                  </a:lnTo>
                  <a:lnTo>
                    <a:pt x="0" y="44"/>
                  </a:lnTo>
                  <a:lnTo>
                    <a:pt x="0" y="53"/>
                  </a:lnTo>
                  <a:lnTo>
                    <a:pt x="9" y="71"/>
                  </a:lnTo>
                  <a:lnTo>
                    <a:pt x="9" y="98"/>
                  </a:lnTo>
                  <a:lnTo>
                    <a:pt x="9" y="115"/>
                  </a:lnTo>
                  <a:lnTo>
                    <a:pt x="0" y="124"/>
                  </a:lnTo>
                  <a:lnTo>
                    <a:pt x="17" y="151"/>
                  </a:lnTo>
                  <a:lnTo>
                    <a:pt x="26" y="151"/>
                  </a:lnTo>
                  <a:lnTo>
                    <a:pt x="44" y="178"/>
                  </a:lnTo>
                  <a:lnTo>
                    <a:pt x="78" y="178"/>
                  </a:lnTo>
                  <a:lnTo>
                    <a:pt x="87" y="187"/>
                  </a:lnTo>
                  <a:lnTo>
                    <a:pt x="113" y="187"/>
                  </a:lnTo>
                  <a:lnTo>
                    <a:pt x="227" y="249"/>
                  </a:lnTo>
                  <a:lnTo>
                    <a:pt x="227" y="240"/>
                  </a:lnTo>
                  <a:lnTo>
                    <a:pt x="244" y="240"/>
                  </a:lnTo>
                  <a:lnTo>
                    <a:pt x="244" y="20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70" name="Freeform 122"/>
            <p:cNvSpPr>
              <a:spLocks/>
            </p:cNvSpPr>
            <p:nvPr/>
          </p:nvSpPr>
          <p:spPr bwMode="auto">
            <a:xfrm>
              <a:off x="4549775" y="2786062"/>
              <a:ext cx="517525" cy="511175"/>
            </a:xfrm>
            <a:custGeom>
              <a:avLst/>
              <a:gdLst>
                <a:gd name="T0" fmla="*/ 2147483647 w 323"/>
                <a:gd name="T1" fmla="*/ 0 h 339"/>
                <a:gd name="T2" fmla="*/ 2147483647 w 323"/>
                <a:gd name="T3" fmla="*/ 0 h 339"/>
                <a:gd name="T4" fmla="*/ 2147483647 w 323"/>
                <a:gd name="T5" fmla="*/ 0 h 339"/>
                <a:gd name="T6" fmla="*/ 2147483647 w 323"/>
                <a:gd name="T7" fmla="*/ 0 h 339"/>
                <a:gd name="T8" fmla="*/ 2147483647 w 323"/>
                <a:gd name="T9" fmla="*/ 2147483647 h 339"/>
                <a:gd name="T10" fmla="*/ 2147483647 w 323"/>
                <a:gd name="T11" fmla="*/ 2147483647 h 339"/>
                <a:gd name="T12" fmla="*/ 2147483647 w 323"/>
                <a:gd name="T13" fmla="*/ 2147483647 h 339"/>
                <a:gd name="T14" fmla="*/ 2147483647 w 323"/>
                <a:gd name="T15" fmla="*/ 2147483647 h 339"/>
                <a:gd name="T16" fmla="*/ 2147483647 w 323"/>
                <a:gd name="T17" fmla="*/ 2147483647 h 339"/>
                <a:gd name="T18" fmla="*/ 2147483647 w 323"/>
                <a:gd name="T19" fmla="*/ 2147483647 h 339"/>
                <a:gd name="T20" fmla="*/ 2147483647 w 323"/>
                <a:gd name="T21" fmla="*/ 2147483647 h 339"/>
                <a:gd name="T22" fmla="*/ 2147483647 w 323"/>
                <a:gd name="T23" fmla="*/ 2147483647 h 339"/>
                <a:gd name="T24" fmla="*/ 0 w 323"/>
                <a:gd name="T25" fmla="*/ 2147483647 h 339"/>
                <a:gd name="T26" fmla="*/ 0 w 323"/>
                <a:gd name="T27" fmla="*/ 2147483647 h 339"/>
                <a:gd name="T28" fmla="*/ 0 w 323"/>
                <a:gd name="T29" fmla="*/ 2147483647 h 339"/>
                <a:gd name="T30" fmla="*/ 2147483647 w 323"/>
                <a:gd name="T31" fmla="*/ 2147483647 h 339"/>
                <a:gd name="T32" fmla="*/ 2147483647 w 323"/>
                <a:gd name="T33" fmla="*/ 2147483647 h 339"/>
                <a:gd name="T34" fmla="*/ 2147483647 w 323"/>
                <a:gd name="T35" fmla="*/ 2147483647 h 339"/>
                <a:gd name="T36" fmla="*/ 2147483647 w 323"/>
                <a:gd name="T37" fmla="*/ 2147483647 h 339"/>
                <a:gd name="T38" fmla="*/ 2147483647 w 323"/>
                <a:gd name="T39" fmla="*/ 2147483647 h 339"/>
                <a:gd name="T40" fmla="*/ 2147483647 w 323"/>
                <a:gd name="T41" fmla="*/ 2147483647 h 339"/>
                <a:gd name="T42" fmla="*/ 2147483647 w 323"/>
                <a:gd name="T43" fmla="*/ 2147483647 h 339"/>
                <a:gd name="T44" fmla="*/ 2147483647 w 323"/>
                <a:gd name="T45" fmla="*/ 2147483647 h 339"/>
                <a:gd name="T46" fmla="*/ 2147483647 w 323"/>
                <a:gd name="T47" fmla="*/ 2147483647 h 339"/>
                <a:gd name="T48" fmla="*/ 2147483647 w 323"/>
                <a:gd name="T49" fmla="*/ 2147483647 h 339"/>
                <a:gd name="T50" fmla="*/ 2147483647 w 323"/>
                <a:gd name="T51" fmla="*/ 2147483647 h 339"/>
                <a:gd name="T52" fmla="*/ 2147483647 w 323"/>
                <a:gd name="T53" fmla="*/ 2147483647 h 339"/>
                <a:gd name="T54" fmla="*/ 2147483647 w 323"/>
                <a:gd name="T55" fmla="*/ 2147483647 h 339"/>
                <a:gd name="T56" fmla="*/ 2147483647 w 323"/>
                <a:gd name="T57" fmla="*/ 2147483647 h 339"/>
                <a:gd name="T58" fmla="*/ 2147483647 w 323"/>
                <a:gd name="T59" fmla="*/ 2147483647 h 339"/>
                <a:gd name="T60" fmla="*/ 2147483647 w 323"/>
                <a:gd name="T61" fmla="*/ 2147483647 h 339"/>
                <a:gd name="T62" fmla="*/ 2147483647 w 323"/>
                <a:gd name="T63" fmla="*/ 2147483647 h 339"/>
                <a:gd name="T64" fmla="*/ 2147483647 w 323"/>
                <a:gd name="T65" fmla="*/ 2147483647 h 339"/>
                <a:gd name="T66" fmla="*/ 2147483647 w 323"/>
                <a:gd name="T67" fmla="*/ 2147483647 h 339"/>
                <a:gd name="T68" fmla="*/ 2147483647 w 323"/>
                <a:gd name="T69" fmla="*/ 2147483647 h 339"/>
                <a:gd name="T70" fmla="*/ 2147483647 w 323"/>
                <a:gd name="T71" fmla="*/ 2147483647 h 339"/>
                <a:gd name="T72" fmla="*/ 2147483647 w 323"/>
                <a:gd name="T73" fmla="*/ 0 h 339"/>
                <a:gd name="T74" fmla="*/ 2147483647 w 323"/>
                <a:gd name="T75" fmla="*/ 0 h 3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3"/>
                <a:gd name="T115" fmla="*/ 0 h 339"/>
                <a:gd name="T116" fmla="*/ 323 w 323"/>
                <a:gd name="T117" fmla="*/ 339 h 3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3" h="339">
                  <a:moveTo>
                    <a:pt x="262" y="0"/>
                  </a:moveTo>
                  <a:lnTo>
                    <a:pt x="236" y="0"/>
                  </a:lnTo>
                  <a:lnTo>
                    <a:pt x="218" y="0"/>
                  </a:lnTo>
                  <a:lnTo>
                    <a:pt x="201" y="0"/>
                  </a:lnTo>
                  <a:lnTo>
                    <a:pt x="157" y="9"/>
                  </a:lnTo>
                  <a:lnTo>
                    <a:pt x="105" y="27"/>
                  </a:lnTo>
                  <a:lnTo>
                    <a:pt x="122" y="45"/>
                  </a:lnTo>
                  <a:lnTo>
                    <a:pt x="122" y="89"/>
                  </a:lnTo>
                  <a:lnTo>
                    <a:pt x="79" y="98"/>
                  </a:lnTo>
                  <a:lnTo>
                    <a:pt x="79" y="107"/>
                  </a:lnTo>
                  <a:lnTo>
                    <a:pt x="61" y="125"/>
                  </a:lnTo>
                  <a:lnTo>
                    <a:pt x="18" y="143"/>
                  </a:lnTo>
                  <a:lnTo>
                    <a:pt x="0" y="143"/>
                  </a:lnTo>
                  <a:lnTo>
                    <a:pt x="0" y="170"/>
                  </a:lnTo>
                  <a:lnTo>
                    <a:pt x="0" y="179"/>
                  </a:lnTo>
                  <a:lnTo>
                    <a:pt x="61" y="214"/>
                  </a:lnTo>
                  <a:lnTo>
                    <a:pt x="148" y="294"/>
                  </a:lnTo>
                  <a:lnTo>
                    <a:pt x="166" y="303"/>
                  </a:lnTo>
                  <a:lnTo>
                    <a:pt x="183" y="312"/>
                  </a:lnTo>
                  <a:lnTo>
                    <a:pt x="183" y="339"/>
                  </a:lnTo>
                  <a:lnTo>
                    <a:pt x="201" y="339"/>
                  </a:lnTo>
                  <a:lnTo>
                    <a:pt x="218" y="321"/>
                  </a:lnTo>
                  <a:lnTo>
                    <a:pt x="323" y="250"/>
                  </a:lnTo>
                  <a:lnTo>
                    <a:pt x="305" y="223"/>
                  </a:lnTo>
                  <a:lnTo>
                    <a:pt x="296" y="223"/>
                  </a:lnTo>
                  <a:lnTo>
                    <a:pt x="279" y="196"/>
                  </a:lnTo>
                  <a:lnTo>
                    <a:pt x="288" y="187"/>
                  </a:lnTo>
                  <a:lnTo>
                    <a:pt x="288" y="170"/>
                  </a:lnTo>
                  <a:lnTo>
                    <a:pt x="288" y="143"/>
                  </a:lnTo>
                  <a:lnTo>
                    <a:pt x="279" y="125"/>
                  </a:lnTo>
                  <a:lnTo>
                    <a:pt x="279" y="116"/>
                  </a:lnTo>
                  <a:lnTo>
                    <a:pt x="279" y="89"/>
                  </a:lnTo>
                  <a:lnTo>
                    <a:pt x="262" y="81"/>
                  </a:lnTo>
                  <a:lnTo>
                    <a:pt x="253" y="63"/>
                  </a:lnTo>
                  <a:lnTo>
                    <a:pt x="270" y="45"/>
                  </a:lnTo>
                  <a:lnTo>
                    <a:pt x="270" y="9"/>
                  </a:lnTo>
                  <a:lnTo>
                    <a:pt x="270" y="0"/>
                  </a:lnTo>
                  <a:lnTo>
                    <a:pt x="262"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71" name="Freeform 123"/>
            <p:cNvSpPr>
              <a:spLocks/>
            </p:cNvSpPr>
            <p:nvPr/>
          </p:nvSpPr>
          <p:spPr bwMode="auto">
            <a:xfrm>
              <a:off x="4549775" y="2786062"/>
              <a:ext cx="517525" cy="511175"/>
            </a:xfrm>
            <a:custGeom>
              <a:avLst/>
              <a:gdLst>
                <a:gd name="T0" fmla="*/ 2147483647 w 323"/>
                <a:gd name="T1" fmla="*/ 0 h 339"/>
                <a:gd name="T2" fmla="*/ 2147483647 w 323"/>
                <a:gd name="T3" fmla="*/ 0 h 339"/>
                <a:gd name="T4" fmla="*/ 2147483647 w 323"/>
                <a:gd name="T5" fmla="*/ 0 h 339"/>
                <a:gd name="T6" fmla="*/ 2147483647 w 323"/>
                <a:gd name="T7" fmla="*/ 0 h 339"/>
                <a:gd name="T8" fmla="*/ 2147483647 w 323"/>
                <a:gd name="T9" fmla="*/ 2147483647 h 339"/>
                <a:gd name="T10" fmla="*/ 2147483647 w 323"/>
                <a:gd name="T11" fmla="*/ 2147483647 h 339"/>
                <a:gd name="T12" fmla="*/ 2147483647 w 323"/>
                <a:gd name="T13" fmla="*/ 2147483647 h 339"/>
                <a:gd name="T14" fmla="*/ 2147483647 w 323"/>
                <a:gd name="T15" fmla="*/ 2147483647 h 339"/>
                <a:gd name="T16" fmla="*/ 2147483647 w 323"/>
                <a:gd name="T17" fmla="*/ 2147483647 h 339"/>
                <a:gd name="T18" fmla="*/ 2147483647 w 323"/>
                <a:gd name="T19" fmla="*/ 2147483647 h 339"/>
                <a:gd name="T20" fmla="*/ 2147483647 w 323"/>
                <a:gd name="T21" fmla="*/ 2147483647 h 339"/>
                <a:gd name="T22" fmla="*/ 2147483647 w 323"/>
                <a:gd name="T23" fmla="*/ 2147483647 h 339"/>
                <a:gd name="T24" fmla="*/ 0 w 323"/>
                <a:gd name="T25" fmla="*/ 2147483647 h 339"/>
                <a:gd name="T26" fmla="*/ 0 w 323"/>
                <a:gd name="T27" fmla="*/ 2147483647 h 339"/>
                <a:gd name="T28" fmla="*/ 0 w 323"/>
                <a:gd name="T29" fmla="*/ 2147483647 h 339"/>
                <a:gd name="T30" fmla="*/ 2147483647 w 323"/>
                <a:gd name="T31" fmla="*/ 2147483647 h 339"/>
                <a:gd name="T32" fmla="*/ 2147483647 w 323"/>
                <a:gd name="T33" fmla="*/ 2147483647 h 339"/>
                <a:gd name="T34" fmla="*/ 2147483647 w 323"/>
                <a:gd name="T35" fmla="*/ 2147483647 h 339"/>
                <a:gd name="T36" fmla="*/ 2147483647 w 323"/>
                <a:gd name="T37" fmla="*/ 2147483647 h 339"/>
                <a:gd name="T38" fmla="*/ 2147483647 w 323"/>
                <a:gd name="T39" fmla="*/ 2147483647 h 339"/>
                <a:gd name="T40" fmla="*/ 2147483647 w 323"/>
                <a:gd name="T41" fmla="*/ 2147483647 h 339"/>
                <a:gd name="T42" fmla="*/ 2147483647 w 323"/>
                <a:gd name="T43" fmla="*/ 2147483647 h 339"/>
                <a:gd name="T44" fmla="*/ 2147483647 w 323"/>
                <a:gd name="T45" fmla="*/ 2147483647 h 339"/>
                <a:gd name="T46" fmla="*/ 2147483647 w 323"/>
                <a:gd name="T47" fmla="*/ 2147483647 h 339"/>
                <a:gd name="T48" fmla="*/ 2147483647 w 323"/>
                <a:gd name="T49" fmla="*/ 2147483647 h 339"/>
                <a:gd name="T50" fmla="*/ 2147483647 w 323"/>
                <a:gd name="T51" fmla="*/ 2147483647 h 339"/>
                <a:gd name="T52" fmla="*/ 2147483647 w 323"/>
                <a:gd name="T53" fmla="*/ 2147483647 h 339"/>
                <a:gd name="T54" fmla="*/ 2147483647 w 323"/>
                <a:gd name="T55" fmla="*/ 2147483647 h 339"/>
                <a:gd name="T56" fmla="*/ 2147483647 w 323"/>
                <a:gd name="T57" fmla="*/ 2147483647 h 339"/>
                <a:gd name="T58" fmla="*/ 2147483647 w 323"/>
                <a:gd name="T59" fmla="*/ 2147483647 h 339"/>
                <a:gd name="T60" fmla="*/ 2147483647 w 323"/>
                <a:gd name="T61" fmla="*/ 2147483647 h 339"/>
                <a:gd name="T62" fmla="*/ 2147483647 w 323"/>
                <a:gd name="T63" fmla="*/ 2147483647 h 339"/>
                <a:gd name="T64" fmla="*/ 2147483647 w 323"/>
                <a:gd name="T65" fmla="*/ 2147483647 h 339"/>
                <a:gd name="T66" fmla="*/ 2147483647 w 323"/>
                <a:gd name="T67" fmla="*/ 2147483647 h 339"/>
                <a:gd name="T68" fmla="*/ 2147483647 w 323"/>
                <a:gd name="T69" fmla="*/ 2147483647 h 339"/>
                <a:gd name="T70" fmla="*/ 2147483647 w 323"/>
                <a:gd name="T71" fmla="*/ 2147483647 h 339"/>
                <a:gd name="T72" fmla="*/ 2147483647 w 323"/>
                <a:gd name="T73" fmla="*/ 0 h 339"/>
                <a:gd name="T74" fmla="*/ 2147483647 w 323"/>
                <a:gd name="T75" fmla="*/ 0 h 3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3"/>
                <a:gd name="T115" fmla="*/ 0 h 339"/>
                <a:gd name="T116" fmla="*/ 323 w 323"/>
                <a:gd name="T117" fmla="*/ 339 h 3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3" h="339">
                  <a:moveTo>
                    <a:pt x="262" y="0"/>
                  </a:moveTo>
                  <a:lnTo>
                    <a:pt x="236" y="0"/>
                  </a:lnTo>
                  <a:lnTo>
                    <a:pt x="218" y="0"/>
                  </a:lnTo>
                  <a:lnTo>
                    <a:pt x="201" y="0"/>
                  </a:lnTo>
                  <a:lnTo>
                    <a:pt x="157" y="9"/>
                  </a:lnTo>
                  <a:lnTo>
                    <a:pt x="105" y="27"/>
                  </a:lnTo>
                  <a:lnTo>
                    <a:pt x="122" y="45"/>
                  </a:lnTo>
                  <a:lnTo>
                    <a:pt x="122" y="89"/>
                  </a:lnTo>
                  <a:lnTo>
                    <a:pt x="79" y="98"/>
                  </a:lnTo>
                  <a:lnTo>
                    <a:pt x="79" y="107"/>
                  </a:lnTo>
                  <a:lnTo>
                    <a:pt x="61" y="125"/>
                  </a:lnTo>
                  <a:lnTo>
                    <a:pt x="18" y="143"/>
                  </a:lnTo>
                  <a:lnTo>
                    <a:pt x="0" y="143"/>
                  </a:lnTo>
                  <a:lnTo>
                    <a:pt x="0" y="170"/>
                  </a:lnTo>
                  <a:lnTo>
                    <a:pt x="0" y="179"/>
                  </a:lnTo>
                  <a:lnTo>
                    <a:pt x="61" y="214"/>
                  </a:lnTo>
                  <a:lnTo>
                    <a:pt x="148" y="294"/>
                  </a:lnTo>
                  <a:lnTo>
                    <a:pt x="166" y="303"/>
                  </a:lnTo>
                  <a:lnTo>
                    <a:pt x="183" y="312"/>
                  </a:lnTo>
                  <a:lnTo>
                    <a:pt x="183" y="339"/>
                  </a:lnTo>
                  <a:lnTo>
                    <a:pt x="201" y="339"/>
                  </a:lnTo>
                  <a:lnTo>
                    <a:pt x="218" y="321"/>
                  </a:lnTo>
                  <a:lnTo>
                    <a:pt x="323" y="250"/>
                  </a:lnTo>
                  <a:lnTo>
                    <a:pt x="305" y="223"/>
                  </a:lnTo>
                  <a:lnTo>
                    <a:pt x="296" y="223"/>
                  </a:lnTo>
                  <a:lnTo>
                    <a:pt x="279" y="196"/>
                  </a:lnTo>
                  <a:lnTo>
                    <a:pt x="288" y="187"/>
                  </a:lnTo>
                  <a:lnTo>
                    <a:pt x="288" y="170"/>
                  </a:lnTo>
                  <a:lnTo>
                    <a:pt x="288" y="143"/>
                  </a:lnTo>
                  <a:lnTo>
                    <a:pt x="279" y="125"/>
                  </a:lnTo>
                  <a:lnTo>
                    <a:pt x="279" y="116"/>
                  </a:lnTo>
                  <a:lnTo>
                    <a:pt x="279" y="89"/>
                  </a:lnTo>
                  <a:lnTo>
                    <a:pt x="262" y="81"/>
                  </a:lnTo>
                  <a:lnTo>
                    <a:pt x="253" y="63"/>
                  </a:lnTo>
                  <a:lnTo>
                    <a:pt x="270" y="45"/>
                  </a:lnTo>
                  <a:lnTo>
                    <a:pt x="270" y="9"/>
                  </a:lnTo>
                  <a:lnTo>
                    <a:pt x="270" y="0"/>
                  </a:lnTo>
                  <a:lnTo>
                    <a:pt x="262" y="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72" name="Freeform 124"/>
            <p:cNvSpPr>
              <a:spLocks/>
            </p:cNvSpPr>
            <p:nvPr/>
          </p:nvSpPr>
          <p:spPr bwMode="auto">
            <a:xfrm>
              <a:off x="5797550" y="3325812"/>
              <a:ext cx="265112" cy="147637"/>
            </a:xfrm>
            <a:custGeom>
              <a:avLst/>
              <a:gdLst>
                <a:gd name="T0" fmla="*/ 0 w 165"/>
                <a:gd name="T1" fmla="*/ 2147483647 h 98"/>
                <a:gd name="T2" fmla="*/ 2147483647 w 165"/>
                <a:gd name="T3" fmla="*/ 2147483647 h 98"/>
                <a:gd name="T4" fmla="*/ 2147483647 w 165"/>
                <a:gd name="T5" fmla="*/ 2147483647 h 98"/>
                <a:gd name="T6" fmla="*/ 2147483647 w 165"/>
                <a:gd name="T7" fmla="*/ 2147483647 h 98"/>
                <a:gd name="T8" fmla="*/ 2147483647 w 165"/>
                <a:gd name="T9" fmla="*/ 0 h 98"/>
                <a:gd name="T10" fmla="*/ 2147483647 w 165"/>
                <a:gd name="T11" fmla="*/ 2147483647 h 98"/>
                <a:gd name="T12" fmla="*/ 2147483647 w 165"/>
                <a:gd name="T13" fmla="*/ 2147483647 h 98"/>
                <a:gd name="T14" fmla="*/ 2147483647 w 165"/>
                <a:gd name="T15" fmla="*/ 2147483647 h 98"/>
                <a:gd name="T16" fmla="*/ 2147483647 w 165"/>
                <a:gd name="T17" fmla="*/ 2147483647 h 98"/>
                <a:gd name="T18" fmla="*/ 2147483647 w 165"/>
                <a:gd name="T19" fmla="*/ 2147483647 h 98"/>
                <a:gd name="T20" fmla="*/ 2147483647 w 165"/>
                <a:gd name="T21" fmla="*/ 2147483647 h 98"/>
                <a:gd name="T22" fmla="*/ 2147483647 w 165"/>
                <a:gd name="T23" fmla="*/ 2147483647 h 98"/>
                <a:gd name="T24" fmla="*/ 2147483647 w 165"/>
                <a:gd name="T25" fmla="*/ 2147483647 h 98"/>
                <a:gd name="T26" fmla="*/ 2147483647 w 165"/>
                <a:gd name="T27" fmla="*/ 2147483647 h 98"/>
                <a:gd name="T28" fmla="*/ 0 w 165"/>
                <a:gd name="T29" fmla="*/ 2147483647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98"/>
                <a:gd name="T47" fmla="*/ 165 w 165"/>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98">
                  <a:moveTo>
                    <a:pt x="0" y="26"/>
                  </a:moveTo>
                  <a:lnTo>
                    <a:pt x="17" y="18"/>
                  </a:lnTo>
                  <a:lnTo>
                    <a:pt x="52" y="53"/>
                  </a:lnTo>
                  <a:lnTo>
                    <a:pt x="104" y="9"/>
                  </a:lnTo>
                  <a:lnTo>
                    <a:pt x="148" y="0"/>
                  </a:lnTo>
                  <a:lnTo>
                    <a:pt x="165" y="18"/>
                  </a:lnTo>
                  <a:lnTo>
                    <a:pt x="165" y="26"/>
                  </a:lnTo>
                  <a:lnTo>
                    <a:pt x="148" y="26"/>
                  </a:lnTo>
                  <a:lnTo>
                    <a:pt x="148" y="35"/>
                  </a:lnTo>
                  <a:lnTo>
                    <a:pt x="113" y="53"/>
                  </a:lnTo>
                  <a:lnTo>
                    <a:pt x="78" y="89"/>
                  </a:lnTo>
                  <a:lnTo>
                    <a:pt x="52" y="89"/>
                  </a:lnTo>
                  <a:lnTo>
                    <a:pt x="43" y="98"/>
                  </a:lnTo>
                  <a:lnTo>
                    <a:pt x="17" y="98"/>
                  </a:lnTo>
                  <a:lnTo>
                    <a:pt x="0" y="2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73" name="Freeform 125"/>
            <p:cNvSpPr>
              <a:spLocks/>
            </p:cNvSpPr>
            <p:nvPr/>
          </p:nvSpPr>
          <p:spPr bwMode="auto">
            <a:xfrm>
              <a:off x="5797550" y="3325812"/>
              <a:ext cx="265112" cy="147637"/>
            </a:xfrm>
            <a:custGeom>
              <a:avLst/>
              <a:gdLst>
                <a:gd name="T0" fmla="*/ 0 w 165"/>
                <a:gd name="T1" fmla="*/ 2147483647 h 98"/>
                <a:gd name="T2" fmla="*/ 2147483647 w 165"/>
                <a:gd name="T3" fmla="*/ 2147483647 h 98"/>
                <a:gd name="T4" fmla="*/ 2147483647 w 165"/>
                <a:gd name="T5" fmla="*/ 2147483647 h 98"/>
                <a:gd name="T6" fmla="*/ 2147483647 w 165"/>
                <a:gd name="T7" fmla="*/ 2147483647 h 98"/>
                <a:gd name="T8" fmla="*/ 2147483647 w 165"/>
                <a:gd name="T9" fmla="*/ 0 h 98"/>
                <a:gd name="T10" fmla="*/ 2147483647 w 165"/>
                <a:gd name="T11" fmla="*/ 2147483647 h 98"/>
                <a:gd name="T12" fmla="*/ 2147483647 w 165"/>
                <a:gd name="T13" fmla="*/ 2147483647 h 98"/>
                <a:gd name="T14" fmla="*/ 2147483647 w 165"/>
                <a:gd name="T15" fmla="*/ 2147483647 h 98"/>
                <a:gd name="T16" fmla="*/ 2147483647 w 165"/>
                <a:gd name="T17" fmla="*/ 2147483647 h 98"/>
                <a:gd name="T18" fmla="*/ 2147483647 w 165"/>
                <a:gd name="T19" fmla="*/ 2147483647 h 98"/>
                <a:gd name="T20" fmla="*/ 2147483647 w 165"/>
                <a:gd name="T21" fmla="*/ 2147483647 h 98"/>
                <a:gd name="T22" fmla="*/ 2147483647 w 165"/>
                <a:gd name="T23" fmla="*/ 2147483647 h 98"/>
                <a:gd name="T24" fmla="*/ 2147483647 w 165"/>
                <a:gd name="T25" fmla="*/ 2147483647 h 98"/>
                <a:gd name="T26" fmla="*/ 2147483647 w 165"/>
                <a:gd name="T27" fmla="*/ 2147483647 h 98"/>
                <a:gd name="T28" fmla="*/ 0 w 165"/>
                <a:gd name="T29" fmla="*/ 2147483647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98"/>
                <a:gd name="T47" fmla="*/ 165 w 165"/>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98">
                  <a:moveTo>
                    <a:pt x="0" y="26"/>
                  </a:moveTo>
                  <a:lnTo>
                    <a:pt x="17" y="18"/>
                  </a:lnTo>
                  <a:lnTo>
                    <a:pt x="52" y="53"/>
                  </a:lnTo>
                  <a:lnTo>
                    <a:pt x="104" y="9"/>
                  </a:lnTo>
                  <a:lnTo>
                    <a:pt x="148" y="0"/>
                  </a:lnTo>
                  <a:lnTo>
                    <a:pt x="165" y="18"/>
                  </a:lnTo>
                  <a:lnTo>
                    <a:pt x="165" y="26"/>
                  </a:lnTo>
                  <a:lnTo>
                    <a:pt x="148" y="26"/>
                  </a:lnTo>
                  <a:lnTo>
                    <a:pt x="148" y="35"/>
                  </a:lnTo>
                  <a:lnTo>
                    <a:pt x="113" y="53"/>
                  </a:lnTo>
                  <a:lnTo>
                    <a:pt x="78" y="89"/>
                  </a:lnTo>
                  <a:lnTo>
                    <a:pt x="52" y="89"/>
                  </a:lnTo>
                  <a:lnTo>
                    <a:pt x="43" y="98"/>
                  </a:lnTo>
                  <a:lnTo>
                    <a:pt x="17" y="98"/>
                  </a:lnTo>
                  <a:lnTo>
                    <a:pt x="0" y="2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74" name="Freeform 126"/>
            <p:cNvSpPr>
              <a:spLocks/>
            </p:cNvSpPr>
            <p:nvPr/>
          </p:nvSpPr>
          <p:spPr bwMode="auto">
            <a:xfrm>
              <a:off x="6035675" y="3122612"/>
              <a:ext cx="195262" cy="230187"/>
            </a:xfrm>
            <a:custGeom>
              <a:avLst/>
              <a:gdLst>
                <a:gd name="T0" fmla="*/ 2147483647 w 122"/>
                <a:gd name="T1" fmla="*/ 2147483647 h 152"/>
                <a:gd name="T2" fmla="*/ 2147483647 w 122"/>
                <a:gd name="T3" fmla="*/ 2147483647 h 152"/>
                <a:gd name="T4" fmla="*/ 2147483647 w 122"/>
                <a:gd name="T5" fmla="*/ 2147483647 h 152"/>
                <a:gd name="T6" fmla="*/ 2147483647 w 122"/>
                <a:gd name="T7" fmla="*/ 2147483647 h 152"/>
                <a:gd name="T8" fmla="*/ 2147483647 w 122"/>
                <a:gd name="T9" fmla="*/ 2147483647 h 152"/>
                <a:gd name="T10" fmla="*/ 2147483647 w 122"/>
                <a:gd name="T11" fmla="*/ 2147483647 h 152"/>
                <a:gd name="T12" fmla="*/ 2147483647 w 122"/>
                <a:gd name="T13" fmla="*/ 2147483647 h 152"/>
                <a:gd name="T14" fmla="*/ 2147483647 w 122"/>
                <a:gd name="T15" fmla="*/ 2147483647 h 152"/>
                <a:gd name="T16" fmla="*/ 2147483647 w 122"/>
                <a:gd name="T17" fmla="*/ 2147483647 h 152"/>
                <a:gd name="T18" fmla="*/ 2147483647 w 122"/>
                <a:gd name="T19" fmla="*/ 2147483647 h 152"/>
                <a:gd name="T20" fmla="*/ 2147483647 w 122"/>
                <a:gd name="T21" fmla="*/ 2147483647 h 152"/>
                <a:gd name="T22" fmla="*/ 2147483647 w 122"/>
                <a:gd name="T23" fmla="*/ 0 h 152"/>
                <a:gd name="T24" fmla="*/ 2147483647 w 122"/>
                <a:gd name="T25" fmla="*/ 2147483647 h 152"/>
                <a:gd name="T26" fmla="*/ 2147483647 w 122"/>
                <a:gd name="T27" fmla="*/ 2147483647 h 152"/>
                <a:gd name="T28" fmla="*/ 2147483647 w 122"/>
                <a:gd name="T29" fmla="*/ 2147483647 h 152"/>
                <a:gd name="T30" fmla="*/ 2147483647 w 122"/>
                <a:gd name="T31" fmla="*/ 2147483647 h 152"/>
                <a:gd name="T32" fmla="*/ 2147483647 w 122"/>
                <a:gd name="T33" fmla="*/ 2147483647 h 152"/>
                <a:gd name="T34" fmla="*/ 2147483647 w 122"/>
                <a:gd name="T35" fmla="*/ 2147483647 h 152"/>
                <a:gd name="T36" fmla="*/ 2147483647 w 122"/>
                <a:gd name="T37" fmla="*/ 2147483647 h 152"/>
                <a:gd name="T38" fmla="*/ 0 w 122"/>
                <a:gd name="T39" fmla="*/ 2147483647 h 152"/>
                <a:gd name="T40" fmla="*/ 2147483647 w 122"/>
                <a:gd name="T41" fmla="*/ 2147483647 h 152"/>
                <a:gd name="T42" fmla="*/ 2147483647 w 122"/>
                <a:gd name="T43" fmla="*/ 2147483647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152"/>
                <a:gd name="T68" fmla="*/ 122 w 122"/>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152">
                  <a:moveTo>
                    <a:pt x="34" y="152"/>
                  </a:moveTo>
                  <a:lnTo>
                    <a:pt x="43" y="152"/>
                  </a:lnTo>
                  <a:lnTo>
                    <a:pt x="52" y="134"/>
                  </a:lnTo>
                  <a:lnTo>
                    <a:pt x="69" y="134"/>
                  </a:lnTo>
                  <a:lnTo>
                    <a:pt x="78" y="116"/>
                  </a:lnTo>
                  <a:lnTo>
                    <a:pt x="87" y="116"/>
                  </a:lnTo>
                  <a:lnTo>
                    <a:pt x="87" y="89"/>
                  </a:lnTo>
                  <a:lnTo>
                    <a:pt x="113" y="62"/>
                  </a:lnTo>
                  <a:lnTo>
                    <a:pt x="122" y="45"/>
                  </a:lnTo>
                  <a:lnTo>
                    <a:pt x="104" y="27"/>
                  </a:lnTo>
                  <a:lnTo>
                    <a:pt x="69" y="18"/>
                  </a:lnTo>
                  <a:lnTo>
                    <a:pt x="61" y="0"/>
                  </a:lnTo>
                  <a:lnTo>
                    <a:pt x="52" y="18"/>
                  </a:lnTo>
                  <a:lnTo>
                    <a:pt x="52" y="27"/>
                  </a:lnTo>
                  <a:lnTo>
                    <a:pt x="43" y="27"/>
                  </a:lnTo>
                  <a:lnTo>
                    <a:pt x="52" y="36"/>
                  </a:lnTo>
                  <a:lnTo>
                    <a:pt x="61" y="45"/>
                  </a:lnTo>
                  <a:lnTo>
                    <a:pt x="61" y="62"/>
                  </a:lnTo>
                  <a:lnTo>
                    <a:pt x="43" y="98"/>
                  </a:lnTo>
                  <a:lnTo>
                    <a:pt x="0" y="134"/>
                  </a:lnTo>
                  <a:lnTo>
                    <a:pt x="17" y="152"/>
                  </a:lnTo>
                  <a:lnTo>
                    <a:pt x="34" y="15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75" name="Group 127"/>
            <p:cNvGrpSpPr>
              <a:grpSpLocks/>
            </p:cNvGrpSpPr>
            <p:nvPr/>
          </p:nvGrpSpPr>
          <p:grpSpPr bwMode="auto">
            <a:xfrm>
              <a:off x="6035675" y="3122612"/>
              <a:ext cx="195262" cy="230187"/>
              <a:chOff x="3406" y="1981"/>
              <a:chExt cx="122" cy="152"/>
            </a:xfrm>
          </p:grpSpPr>
          <p:sp>
            <p:nvSpPr>
              <p:cNvPr id="55163" name="Freeform 128"/>
              <p:cNvSpPr>
                <a:spLocks/>
              </p:cNvSpPr>
              <p:nvPr/>
            </p:nvSpPr>
            <p:spPr bwMode="auto">
              <a:xfrm>
                <a:off x="3406" y="1981"/>
                <a:ext cx="122" cy="152"/>
              </a:xfrm>
              <a:custGeom>
                <a:avLst/>
                <a:gdLst>
                  <a:gd name="T0" fmla="*/ 34 w 122"/>
                  <a:gd name="T1" fmla="*/ 152 h 152"/>
                  <a:gd name="T2" fmla="*/ 43 w 122"/>
                  <a:gd name="T3" fmla="*/ 152 h 152"/>
                  <a:gd name="T4" fmla="*/ 52 w 122"/>
                  <a:gd name="T5" fmla="*/ 134 h 152"/>
                  <a:gd name="T6" fmla="*/ 69 w 122"/>
                  <a:gd name="T7" fmla="*/ 134 h 152"/>
                  <a:gd name="T8" fmla="*/ 78 w 122"/>
                  <a:gd name="T9" fmla="*/ 116 h 152"/>
                  <a:gd name="T10" fmla="*/ 87 w 122"/>
                  <a:gd name="T11" fmla="*/ 116 h 152"/>
                  <a:gd name="T12" fmla="*/ 87 w 122"/>
                  <a:gd name="T13" fmla="*/ 89 h 152"/>
                  <a:gd name="T14" fmla="*/ 113 w 122"/>
                  <a:gd name="T15" fmla="*/ 62 h 152"/>
                  <a:gd name="T16" fmla="*/ 122 w 122"/>
                  <a:gd name="T17" fmla="*/ 45 h 152"/>
                  <a:gd name="T18" fmla="*/ 104 w 122"/>
                  <a:gd name="T19" fmla="*/ 27 h 152"/>
                  <a:gd name="T20" fmla="*/ 69 w 122"/>
                  <a:gd name="T21" fmla="*/ 18 h 152"/>
                  <a:gd name="T22" fmla="*/ 61 w 122"/>
                  <a:gd name="T23" fmla="*/ 0 h 152"/>
                  <a:gd name="T24" fmla="*/ 52 w 122"/>
                  <a:gd name="T25" fmla="*/ 18 h 152"/>
                  <a:gd name="T26" fmla="*/ 52 w 122"/>
                  <a:gd name="T27" fmla="*/ 27 h 152"/>
                  <a:gd name="T28" fmla="*/ 43 w 122"/>
                  <a:gd name="T29" fmla="*/ 27 h 152"/>
                  <a:gd name="T30" fmla="*/ 52 w 122"/>
                  <a:gd name="T31" fmla="*/ 36 h 152"/>
                  <a:gd name="T32" fmla="*/ 61 w 122"/>
                  <a:gd name="T33" fmla="*/ 45 h 152"/>
                  <a:gd name="T34" fmla="*/ 61 w 122"/>
                  <a:gd name="T35" fmla="*/ 62 h 152"/>
                  <a:gd name="T36" fmla="*/ 43 w 122"/>
                  <a:gd name="T37" fmla="*/ 98 h 152"/>
                  <a:gd name="T38" fmla="*/ 0 w 122"/>
                  <a:gd name="T39" fmla="*/ 134 h 152"/>
                  <a:gd name="T40" fmla="*/ 17 w 122"/>
                  <a:gd name="T41" fmla="*/ 152 h 152"/>
                  <a:gd name="T42" fmla="*/ 34 w 122"/>
                  <a:gd name="T43" fmla="*/ 152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152"/>
                  <a:gd name="T68" fmla="*/ 122 w 122"/>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152">
                    <a:moveTo>
                      <a:pt x="34" y="152"/>
                    </a:moveTo>
                    <a:lnTo>
                      <a:pt x="43" y="152"/>
                    </a:lnTo>
                    <a:lnTo>
                      <a:pt x="52" y="134"/>
                    </a:lnTo>
                    <a:lnTo>
                      <a:pt x="69" y="134"/>
                    </a:lnTo>
                    <a:lnTo>
                      <a:pt x="78" y="116"/>
                    </a:lnTo>
                    <a:lnTo>
                      <a:pt x="87" y="116"/>
                    </a:lnTo>
                    <a:lnTo>
                      <a:pt x="87" y="89"/>
                    </a:lnTo>
                    <a:lnTo>
                      <a:pt x="113" y="62"/>
                    </a:lnTo>
                    <a:lnTo>
                      <a:pt x="122" y="45"/>
                    </a:lnTo>
                    <a:lnTo>
                      <a:pt x="104" y="27"/>
                    </a:lnTo>
                    <a:lnTo>
                      <a:pt x="69" y="18"/>
                    </a:lnTo>
                    <a:lnTo>
                      <a:pt x="61" y="0"/>
                    </a:lnTo>
                    <a:lnTo>
                      <a:pt x="52" y="18"/>
                    </a:lnTo>
                    <a:lnTo>
                      <a:pt x="52" y="27"/>
                    </a:lnTo>
                    <a:lnTo>
                      <a:pt x="43" y="27"/>
                    </a:lnTo>
                    <a:lnTo>
                      <a:pt x="52" y="36"/>
                    </a:lnTo>
                    <a:lnTo>
                      <a:pt x="61" y="45"/>
                    </a:lnTo>
                    <a:lnTo>
                      <a:pt x="61" y="62"/>
                    </a:lnTo>
                    <a:lnTo>
                      <a:pt x="43" y="98"/>
                    </a:lnTo>
                    <a:lnTo>
                      <a:pt x="0" y="134"/>
                    </a:lnTo>
                    <a:lnTo>
                      <a:pt x="17" y="152"/>
                    </a:lnTo>
                    <a:lnTo>
                      <a:pt x="34" y="15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64" name="Freeform 129"/>
              <p:cNvSpPr>
                <a:spLocks/>
              </p:cNvSpPr>
              <p:nvPr/>
            </p:nvSpPr>
            <p:spPr bwMode="auto">
              <a:xfrm>
                <a:off x="3406" y="1981"/>
                <a:ext cx="122" cy="152"/>
              </a:xfrm>
              <a:custGeom>
                <a:avLst/>
                <a:gdLst>
                  <a:gd name="T0" fmla="*/ 34 w 122"/>
                  <a:gd name="T1" fmla="*/ 152 h 152"/>
                  <a:gd name="T2" fmla="*/ 43 w 122"/>
                  <a:gd name="T3" fmla="*/ 152 h 152"/>
                  <a:gd name="T4" fmla="*/ 52 w 122"/>
                  <a:gd name="T5" fmla="*/ 134 h 152"/>
                  <a:gd name="T6" fmla="*/ 69 w 122"/>
                  <a:gd name="T7" fmla="*/ 134 h 152"/>
                  <a:gd name="T8" fmla="*/ 78 w 122"/>
                  <a:gd name="T9" fmla="*/ 116 h 152"/>
                  <a:gd name="T10" fmla="*/ 87 w 122"/>
                  <a:gd name="T11" fmla="*/ 116 h 152"/>
                  <a:gd name="T12" fmla="*/ 87 w 122"/>
                  <a:gd name="T13" fmla="*/ 89 h 152"/>
                  <a:gd name="T14" fmla="*/ 113 w 122"/>
                  <a:gd name="T15" fmla="*/ 62 h 152"/>
                  <a:gd name="T16" fmla="*/ 122 w 122"/>
                  <a:gd name="T17" fmla="*/ 45 h 152"/>
                  <a:gd name="T18" fmla="*/ 104 w 122"/>
                  <a:gd name="T19" fmla="*/ 27 h 152"/>
                  <a:gd name="T20" fmla="*/ 69 w 122"/>
                  <a:gd name="T21" fmla="*/ 18 h 152"/>
                  <a:gd name="T22" fmla="*/ 61 w 122"/>
                  <a:gd name="T23" fmla="*/ 0 h 152"/>
                  <a:gd name="T24" fmla="*/ 52 w 122"/>
                  <a:gd name="T25" fmla="*/ 18 h 152"/>
                  <a:gd name="T26" fmla="*/ 52 w 122"/>
                  <a:gd name="T27" fmla="*/ 27 h 152"/>
                  <a:gd name="T28" fmla="*/ 43 w 122"/>
                  <a:gd name="T29" fmla="*/ 27 h 152"/>
                  <a:gd name="T30" fmla="*/ 52 w 122"/>
                  <a:gd name="T31" fmla="*/ 36 h 152"/>
                  <a:gd name="T32" fmla="*/ 61 w 122"/>
                  <a:gd name="T33" fmla="*/ 45 h 152"/>
                  <a:gd name="T34" fmla="*/ 61 w 122"/>
                  <a:gd name="T35" fmla="*/ 62 h 152"/>
                  <a:gd name="T36" fmla="*/ 43 w 122"/>
                  <a:gd name="T37" fmla="*/ 98 h 152"/>
                  <a:gd name="T38" fmla="*/ 0 w 122"/>
                  <a:gd name="T39" fmla="*/ 134 h 152"/>
                  <a:gd name="T40" fmla="*/ 17 w 122"/>
                  <a:gd name="T41" fmla="*/ 152 h 152"/>
                  <a:gd name="T42" fmla="*/ 34 w 122"/>
                  <a:gd name="T43" fmla="*/ 152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152"/>
                  <a:gd name="T68" fmla="*/ 122 w 122"/>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152">
                    <a:moveTo>
                      <a:pt x="34" y="152"/>
                    </a:moveTo>
                    <a:lnTo>
                      <a:pt x="43" y="152"/>
                    </a:lnTo>
                    <a:lnTo>
                      <a:pt x="52" y="134"/>
                    </a:lnTo>
                    <a:lnTo>
                      <a:pt x="69" y="134"/>
                    </a:lnTo>
                    <a:lnTo>
                      <a:pt x="78" y="116"/>
                    </a:lnTo>
                    <a:lnTo>
                      <a:pt x="87" y="116"/>
                    </a:lnTo>
                    <a:lnTo>
                      <a:pt x="87" y="89"/>
                    </a:lnTo>
                    <a:lnTo>
                      <a:pt x="113" y="62"/>
                    </a:lnTo>
                    <a:lnTo>
                      <a:pt x="122" y="45"/>
                    </a:lnTo>
                    <a:lnTo>
                      <a:pt x="104" y="27"/>
                    </a:lnTo>
                    <a:lnTo>
                      <a:pt x="69" y="18"/>
                    </a:lnTo>
                    <a:lnTo>
                      <a:pt x="61" y="0"/>
                    </a:lnTo>
                    <a:lnTo>
                      <a:pt x="52" y="18"/>
                    </a:lnTo>
                    <a:lnTo>
                      <a:pt x="52" y="27"/>
                    </a:lnTo>
                    <a:lnTo>
                      <a:pt x="43" y="27"/>
                    </a:lnTo>
                    <a:lnTo>
                      <a:pt x="52" y="36"/>
                    </a:lnTo>
                    <a:lnTo>
                      <a:pt x="61" y="45"/>
                    </a:lnTo>
                    <a:lnTo>
                      <a:pt x="61" y="62"/>
                    </a:lnTo>
                    <a:lnTo>
                      <a:pt x="43" y="98"/>
                    </a:lnTo>
                    <a:lnTo>
                      <a:pt x="0" y="134"/>
                    </a:lnTo>
                    <a:lnTo>
                      <a:pt x="17" y="152"/>
                    </a:lnTo>
                    <a:lnTo>
                      <a:pt x="34" y="152"/>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76" name="Freeform 130"/>
            <p:cNvSpPr>
              <a:spLocks/>
            </p:cNvSpPr>
            <p:nvPr/>
          </p:nvSpPr>
          <p:spPr bwMode="auto">
            <a:xfrm>
              <a:off x="5584825" y="2920999"/>
              <a:ext cx="549275" cy="484188"/>
            </a:xfrm>
            <a:custGeom>
              <a:avLst/>
              <a:gdLst>
                <a:gd name="T0" fmla="*/ 2147483647 w 340"/>
                <a:gd name="T1" fmla="*/ 2147483647 h 321"/>
                <a:gd name="T2" fmla="*/ 2147483647 w 340"/>
                <a:gd name="T3" fmla="*/ 2147483647 h 321"/>
                <a:gd name="T4" fmla="*/ 2147483647 w 340"/>
                <a:gd name="T5" fmla="*/ 2147483647 h 321"/>
                <a:gd name="T6" fmla="*/ 2147483647 w 340"/>
                <a:gd name="T7" fmla="*/ 2147483647 h 321"/>
                <a:gd name="T8" fmla="*/ 2147483647 w 340"/>
                <a:gd name="T9" fmla="*/ 2147483647 h 321"/>
                <a:gd name="T10" fmla="*/ 2147483647 w 340"/>
                <a:gd name="T11" fmla="*/ 2147483647 h 321"/>
                <a:gd name="T12" fmla="*/ 2147483647 w 340"/>
                <a:gd name="T13" fmla="*/ 2147483647 h 321"/>
                <a:gd name="T14" fmla="*/ 2147483647 w 340"/>
                <a:gd name="T15" fmla="*/ 2147483647 h 321"/>
                <a:gd name="T16" fmla="*/ 2147483647 w 340"/>
                <a:gd name="T17" fmla="*/ 2147483647 h 321"/>
                <a:gd name="T18" fmla="*/ 2147483647 w 340"/>
                <a:gd name="T19" fmla="*/ 2147483647 h 321"/>
                <a:gd name="T20" fmla="*/ 2147483647 w 340"/>
                <a:gd name="T21" fmla="*/ 2147483647 h 321"/>
                <a:gd name="T22" fmla="*/ 2147483647 w 340"/>
                <a:gd name="T23" fmla="*/ 2147483647 h 321"/>
                <a:gd name="T24" fmla="*/ 2147483647 w 340"/>
                <a:gd name="T25" fmla="*/ 2147483647 h 321"/>
                <a:gd name="T26" fmla="*/ 2147483647 w 340"/>
                <a:gd name="T27" fmla="*/ 2147483647 h 321"/>
                <a:gd name="T28" fmla="*/ 2147483647 w 340"/>
                <a:gd name="T29" fmla="*/ 2147483647 h 321"/>
                <a:gd name="T30" fmla="*/ 2147483647 w 340"/>
                <a:gd name="T31" fmla="*/ 2147483647 h 321"/>
                <a:gd name="T32" fmla="*/ 2147483647 w 340"/>
                <a:gd name="T33" fmla="*/ 2147483647 h 321"/>
                <a:gd name="T34" fmla="*/ 2147483647 w 340"/>
                <a:gd name="T35" fmla="*/ 2147483647 h 321"/>
                <a:gd name="T36" fmla="*/ 2147483647 w 340"/>
                <a:gd name="T37" fmla="*/ 2147483647 h 321"/>
                <a:gd name="T38" fmla="*/ 2147483647 w 340"/>
                <a:gd name="T39" fmla="*/ 2147483647 h 321"/>
                <a:gd name="T40" fmla="*/ 2147483647 w 340"/>
                <a:gd name="T41" fmla="*/ 2147483647 h 321"/>
                <a:gd name="T42" fmla="*/ 2147483647 w 340"/>
                <a:gd name="T43" fmla="*/ 2147483647 h 321"/>
                <a:gd name="T44" fmla="*/ 2147483647 w 340"/>
                <a:gd name="T45" fmla="*/ 2147483647 h 321"/>
                <a:gd name="T46" fmla="*/ 2147483647 w 340"/>
                <a:gd name="T47" fmla="*/ 2147483647 h 321"/>
                <a:gd name="T48" fmla="*/ 2147483647 w 340"/>
                <a:gd name="T49" fmla="*/ 2147483647 h 321"/>
                <a:gd name="T50" fmla="*/ 2147483647 w 340"/>
                <a:gd name="T51" fmla="*/ 2147483647 h 321"/>
                <a:gd name="T52" fmla="*/ 2147483647 w 340"/>
                <a:gd name="T53" fmla="*/ 2147483647 h 321"/>
                <a:gd name="T54" fmla="*/ 2147483647 w 340"/>
                <a:gd name="T55" fmla="*/ 2147483647 h 321"/>
                <a:gd name="T56" fmla="*/ 2147483647 w 340"/>
                <a:gd name="T57" fmla="*/ 2147483647 h 321"/>
                <a:gd name="T58" fmla="*/ 2147483647 w 340"/>
                <a:gd name="T59" fmla="*/ 2147483647 h 321"/>
                <a:gd name="T60" fmla="*/ 2147483647 w 340"/>
                <a:gd name="T61" fmla="*/ 2147483647 h 321"/>
                <a:gd name="T62" fmla="*/ 2147483647 w 340"/>
                <a:gd name="T63" fmla="*/ 2147483647 h 321"/>
                <a:gd name="T64" fmla="*/ 2147483647 w 340"/>
                <a:gd name="T65" fmla="*/ 2147483647 h 321"/>
                <a:gd name="T66" fmla="*/ 2147483647 w 340"/>
                <a:gd name="T67" fmla="*/ 2147483647 h 321"/>
                <a:gd name="T68" fmla="*/ 0 w 340"/>
                <a:gd name="T69" fmla="*/ 2147483647 h 321"/>
                <a:gd name="T70" fmla="*/ 0 w 340"/>
                <a:gd name="T71" fmla="*/ 2147483647 h 321"/>
                <a:gd name="T72" fmla="*/ 2147483647 w 340"/>
                <a:gd name="T73" fmla="*/ 2147483647 h 321"/>
                <a:gd name="T74" fmla="*/ 2147483647 w 340"/>
                <a:gd name="T75" fmla="*/ 2147483647 h 321"/>
                <a:gd name="T76" fmla="*/ 2147483647 w 340"/>
                <a:gd name="T77" fmla="*/ 2147483647 h 321"/>
                <a:gd name="T78" fmla="*/ 2147483647 w 340"/>
                <a:gd name="T79" fmla="*/ 2147483647 h 321"/>
                <a:gd name="T80" fmla="*/ 2147483647 w 340"/>
                <a:gd name="T81" fmla="*/ 2147483647 h 321"/>
                <a:gd name="T82" fmla="*/ 2147483647 w 340"/>
                <a:gd name="T83" fmla="*/ 0 h 321"/>
                <a:gd name="T84" fmla="*/ 2147483647 w 340"/>
                <a:gd name="T85" fmla="*/ 2147483647 h 321"/>
                <a:gd name="T86" fmla="*/ 2147483647 w 340"/>
                <a:gd name="T87" fmla="*/ 2147483647 h 321"/>
                <a:gd name="T88" fmla="*/ 2147483647 w 340"/>
                <a:gd name="T89" fmla="*/ 2147483647 h 321"/>
                <a:gd name="T90" fmla="*/ 2147483647 w 340"/>
                <a:gd name="T91" fmla="*/ 2147483647 h 321"/>
                <a:gd name="T92" fmla="*/ 2147483647 w 340"/>
                <a:gd name="T93" fmla="*/ 2147483647 h 32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40"/>
                <a:gd name="T142" fmla="*/ 0 h 321"/>
                <a:gd name="T143" fmla="*/ 340 w 340"/>
                <a:gd name="T144" fmla="*/ 321 h 32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40" h="321">
                  <a:moveTo>
                    <a:pt x="148" y="54"/>
                  </a:moveTo>
                  <a:lnTo>
                    <a:pt x="165" y="54"/>
                  </a:lnTo>
                  <a:lnTo>
                    <a:pt x="183" y="54"/>
                  </a:lnTo>
                  <a:lnTo>
                    <a:pt x="209" y="63"/>
                  </a:lnTo>
                  <a:lnTo>
                    <a:pt x="235" y="98"/>
                  </a:lnTo>
                  <a:lnTo>
                    <a:pt x="244" y="125"/>
                  </a:lnTo>
                  <a:lnTo>
                    <a:pt x="252" y="152"/>
                  </a:lnTo>
                  <a:lnTo>
                    <a:pt x="252" y="161"/>
                  </a:lnTo>
                  <a:lnTo>
                    <a:pt x="252" y="170"/>
                  </a:lnTo>
                  <a:lnTo>
                    <a:pt x="261" y="170"/>
                  </a:lnTo>
                  <a:lnTo>
                    <a:pt x="270" y="170"/>
                  </a:lnTo>
                  <a:lnTo>
                    <a:pt x="279" y="170"/>
                  </a:lnTo>
                  <a:lnTo>
                    <a:pt x="296" y="170"/>
                  </a:lnTo>
                  <a:lnTo>
                    <a:pt x="305" y="170"/>
                  </a:lnTo>
                  <a:lnTo>
                    <a:pt x="313" y="170"/>
                  </a:lnTo>
                  <a:lnTo>
                    <a:pt x="313" y="161"/>
                  </a:lnTo>
                  <a:lnTo>
                    <a:pt x="322" y="161"/>
                  </a:lnTo>
                  <a:lnTo>
                    <a:pt x="331" y="170"/>
                  </a:lnTo>
                  <a:lnTo>
                    <a:pt x="340" y="179"/>
                  </a:lnTo>
                  <a:lnTo>
                    <a:pt x="340" y="196"/>
                  </a:lnTo>
                  <a:lnTo>
                    <a:pt x="322" y="232"/>
                  </a:lnTo>
                  <a:lnTo>
                    <a:pt x="279" y="268"/>
                  </a:lnTo>
                  <a:lnTo>
                    <a:pt x="235" y="277"/>
                  </a:lnTo>
                  <a:lnTo>
                    <a:pt x="183" y="321"/>
                  </a:lnTo>
                  <a:lnTo>
                    <a:pt x="148" y="286"/>
                  </a:lnTo>
                  <a:lnTo>
                    <a:pt x="131" y="294"/>
                  </a:lnTo>
                  <a:lnTo>
                    <a:pt x="131" y="286"/>
                  </a:lnTo>
                  <a:lnTo>
                    <a:pt x="104" y="232"/>
                  </a:lnTo>
                  <a:lnTo>
                    <a:pt x="87" y="223"/>
                  </a:lnTo>
                  <a:lnTo>
                    <a:pt x="78" y="205"/>
                  </a:lnTo>
                  <a:lnTo>
                    <a:pt x="78" y="179"/>
                  </a:lnTo>
                  <a:lnTo>
                    <a:pt x="70" y="161"/>
                  </a:lnTo>
                  <a:lnTo>
                    <a:pt x="43" y="152"/>
                  </a:lnTo>
                  <a:lnTo>
                    <a:pt x="9" y="81"/>
                  </a:lnTo>
                  <a:lnTo>
                    <a:pt x="0" y="81"/>
                  </a:lnTo>
                  <a:lnTo>
                    <a:pt x="0" y="54"/>
                  </a:lnTo>
                  <a:lnTo>
                    <a:pt x="17" y="54"/>
                  </a:lnTo>
                  <a:lnTo>
                    <a:pt x="26" y="36"/>
                  </a:lnTo>
                  <a:lnTo>
                    <a:pt x="35" y="36"/>
                  </a:lnTo>
                  <a:lnTo>
                    <a:pt x="43" y="27"/>
                  </a:lnTo>
                  <a:lnTo>
                    <a:pt x="26" y="9"/>
                  </a:lnTo>
                  <a:lnTo>
                    <a:pt x="70" y="0"/>
                  </a:lnTo>
                  <a:lnTo>
                    <a:pt x="87" y="9"/>
                  </a:lnTo>
                  <a:lnTo>
                    <a:pt x="122" y="27"/>
                  </a:lnTo>
                  <a:lnTo>
                    <a:pt x="131" y="27"/>
                  </a:lnTo>
                  <a:lnTo>
                    <a:pt x="131" y="54"/>
                  </a:lnTo>
                  <a:lnTo>
                    <a:pt x="148" y="54"/>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77" name="Freeform 131"/>
            <p:cNvSpPr>
              <a:spLocks/>
            </p:cNvSpPr>
            <p:nvPr/>
          </p:nvSpPr>
          <p:spPr bwMode="auto">
            <a:xfrm>
              <a:off x="5584825" y="2920999"/>
              <a:ext cx="549275" cy="484188"/>
            </a:xfrm>
            <a:custGeom>
              <a:avLst/>
              <a:gdLst>
                <a:gd name="T0" fmla="*/ 2147483647 w 340"/>
                <a:gd name="T1" fmla="*/ 2147483647 h 321"/>
                <a:gd name="T2" fmla="*/ 2147483647 w 340"/>
                <a:gd name="T3" fmla="*/ 2147483647 h 321"/>
                <a:gd name="T4" fmla="*/ 2147483647 w 340"/>
                <a:gd name="T5" fmla="*/ 2147483647 h 321"/>
                <a:gd name="T6" fmla="*/ 2147483647 w 340"/>
                <a:gd name="T7" fmla="*/ 2147483647 h 321"/>
                <a:gd name="T8" fmla="*/ 2147483647 w 340"/>
                <a:gd name="T9" fmla="*/ 2147483647 h 321"/>
                <a:gd name="T10" fmla="*/ 2147483647 w 340"/>
                <a:gd name="T11" fmla="*/ 2147483647 h 321"/>
                <a:gd name="T12" fmla="*/ 2147483647 w 340"/>
                <a:gd name="T13" fmla="*/ 2147483647 h 321"/>
                <a:gd name="T14" fmla="*/ 2147483647 w 340"/>
                <a:gd name="T15" fmla="*/ 2147483647 h 321"/>
                <a:gd name="T16" fmla="*/ 2147483647 w 340"/>
                <a:gd name="T17" fmla="*/ 2147483647 h 321"/>
                <a:gd name="T18" fmla="*/ 2147483647 w 340"/>
                <a:gd name="T19" fmla="*/ 2147483647 h 321"/>
                <a:gd name="T20" fmla="*/ 2147483647 w 340"/>
                <a:gd name="T21" fmla="*/ 2147483647 h 321"/>
                <a:gd name="T22" fmla="*/ 2147483647 w 340"/>
                <a:gd name="T23" fmla="*/ 2147483647 h 321"/>
                <a:gd name="T24" fmla="*/ 2147483647 w 340"/>
                <a:gd name="T25" fmla="*/ 2147483647 h 321"/>
                <a:gd name="T26" fmla="*/ 2147483647 w 340"/>
                <a:gd name="T27" fmla="*/ 2147483647 h 321"/>
                <a:gd name="T28" fmla="*/ 2147483647 w 340"/>
                <a:gd name="T29" fmla="*/ 2147483647 h 321"/>
                <a:gd name="T30" fmla="*/ 2147483647 w 340"/>
                <a:gd name="T31" fmla="*/ 2147483647 h 321"/>
                <a:gd name="T32" fmla="*/ 2147483647 w 340"/>
                <a:gd name="T33" fmla="*/ 2147483647 h 321"/>
                <a:gd name="T34" fmla="*/ 2147483647 w 340"/>
                <a:gd name="T35" fmla="*/ 2147483647 h 321"/>
                <a:gd name="T36" fmla="*/ 2147483647 w 340"/>
                <a:gd name="T37" fmla="*/ 2147483647 h 321"/>
                <a:gd name="T38" fmla="*/ 2147483647 w 340"/>
                <a:gd name="T39" fmla="*/ 2147483647 h 321"/>
                <a:gd name="T40" fmla="*/ 2147483647 w 340"/>
                <a:gd name="T41" fmla="*/ 2147483647 h 321"/>
                <a:gd name="T42" fmla="*/ 2147483647 w 340"/>
                <a:gd name="T43" fmla="*/ 2147483647 h 321"/>
                <a:gd name="T44" fmla="*/ 2147483647 w 340"/>
                <a:gd name="T45" fmla="*/ 2147483647 h 321"/>
                <a:gd name="T46" fmla="*/ 2147483647 w 340"/>
                <a:gd name="T47" fmla="*/ 2147483647 h 321"/>
                <a:gd name="T48" fmla="*/ 2147483647 w 340"/>
                <a:gd name="T49" fmla="*/ 2147483647 h 321"/>
                <a:gd name="T50" fmla="*/ 2147483647 w 340"/>
                <a:gd name="T51" fmla="*/ 2147483647 h 321"/>
                <a:gd name="T52" fmla="*/ 2147483647 w 340"/>
                <a:gd name="T53" fmla="*/ 2147483647 h 321"/>
                <a:gd name="T54" fmla="*/ 2147483647 w 340"/>
                <a:gd name="T55" fmla="*/ 2147483647 h 321"/>
                <a:gd name="T56" fmla="*/ 2147483647 w 340"/>
                <a:gd name="T57" fmla="*/ 2147483647 h 321"/>
                <a:gd name="T58" fmla="*/ 2147483647 w 340"/>
                <a:gd name="T59" fmla="*/ 2147483647 h 321"/>
                <a:gd name="T60" fmla="*/ 2147483647 w 340"/>
                <a:gd name="T61" fmla="*/ 2147483647 h 321"/>
                <a:gd name="T62" fmla="*/ 2147483647 w 340"/>
                <a:gd name="T63" fmla="*/ 2147483647 h 321"/>
                <a:gd name="T64" fmla="*/ 2147483647 w 340"/>
                <a:gd name="T65" fmla="*/ 2147483647 h 321"/>
                <a:gd name="T66" fmla="*/ 2147483647 w 340"/>
                <a:gd name="T67" fmla="*/ 2147483647 h 321"/>
                <a:gd name="T68" fmla="*/ 0 w 340"/>
                <a:gd name="T69" fmla="*/ 2147483647 h 321"/>
                <a:gd name="T70" fmla="*/ 0 w 340"/>
                <a:gd name="T71" fmla="*/ 2147483647 h 321"/>
                <a:gd name="T72" fmla="*/ 2147483647 w 340"/>
                <a:gd name="T73" fmla="*/ 2147483647 h 321"/>
                <a:gd name="T74" fmla="*/ 2147483647 w 340"/>
                <a:gd name="T75" fmla="*/ 2147483647 h 321"/>
                <a:gd name="T76" fmla="*/ 2147483647 w 340"/>
                <a:gd name="T77" fmla="*/ 2147483647 h 321"/>
                <a:gd name="T78" fmla="*/ 2147483647 w 340"/>
                <a:gd name="T79" fmla="*/ 2147483647 h 321"/>
                <a:gd name="T80" fmla="*/ 2147483647 w 340"/>
                <a:gd name="T81" fmla="*/ 2147483647 h 321"/>
                <a:gd name="T82" fmla="*/ 2147483647 w 340"/>
                <a:gd name="T83" fmla="*/ 0 h 321"/>
                <a:gd name="T84" fmla="*/ 2147483647 w 340"/>
                <a:gd name="T85" fmla="*/ 2147483647 h 321"/>
                <a:gd name="T86" fmla="*/ 2147483647 w 340"/>
                <a:gd name="T87" fmla="*/ 2147483647 h 321"/>
                <a:gd name="T88" fmla="*/ 2147483647 w 340"/>
                <a:gd name="T89" fmla="*/ 2147483647 h 321"/>
                <a:gd name="T90" fmla="*/ 2147483647 w 340"/>
                <a:gd name="T91" fmla="*/ 2147483647 h 321"/>
                <a:gd name="T92" fmla="*/ 2147483647 w 340"/>
                <a:gd name="T93" fmla="*/ 2147483647 h 32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40"/>
                <a:gd name="T142" fmla="*/ 0 h 321"/>
                <a:gd name="T143" fmla="*/ 340 w 340"/>
                <a:gd name="T144" fmla="*/ 321 h 32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40" h="321">
                  <a:moveTo>
                    <a:pt x="148" y="54"/>
                  </a:moveTo>
                  <a:lnTo>
                    <a:pt x="165" y="54"/>
                  </a:lnTo>
                  <a:lnTo>
                    <a:pt x="183" y="54"/>
                  </a:lnTo>
                  <a:lnTo>
                    <a:pt x="209" y="63"/>
                  </a:lnTo>
                  <a:lnTo>
                    <a:pt x="235" y="98"/>
                  </a:lnTo>
                  <a:lnTo>
                    <a:pt x="244" y="125"/>
                  </a:lnTo>
                  <a:lnTo>
                    <a:pt x="252" y="152"/>
                  </a:lnTo>
                  <a:lnTo>
                    <a:pt x="252" y="161"/>
                  </a:lnTo>
                  <a:lnTo>
                    <a:pt x="252" y="170"/>
                  </a:lnTo>
                  <a:lnTo>
                    <a:pt x="261" y="170"/>
                  </a:lnTo>
                  <a:lnTo>
                    <a:pt x="270" y="170"/>
                  </a:lnTo>
                  <a:lnTo>
                    <a:pt x="279" y="170"/>
                  </a:lnTo>
                  <a:lnTo>
                    <a:pt x="296" y="170"/>
                  </a:lnTo>
                  <a:lnTo>
                    <a:pt x="305" y="170"/>
                  </a:lnTo>
                  <a:lnTo>
                    <a:pt x="313" y="170"/>
                  </a:lnTo>
                  <a:lnTo>
                    <a:pt x="313" y="161"/>
                  </a:lnTo>
                  <a:lnTo>
                    <a:pt x="322" y="161"/>
                  </a:lnTo>
                  <a:lnTo>
                    <a:pt x="331" y="170"/>
                  </a:lnTo>
                  <a:lnTo>
                    <a:pt x="340" y="179"/>
                  </a:lnTo>
                  <a:lnTo>
                    <a:pt x="340" y="196"/>
                  </a:lnTo>
                  <a:lnTo>
                    <a:pt x="322" y="232"/>
                  </a:lnTo>
                  <a:lnTo>
                    <a:pt x="279" y="268"/>
                  </a:lnTo>
                  <a:lnTo>
                    <a:pt x="235" y="277"/>
                  </a:lnTo>
                  <a:lnTo>
                    <a:pt x="183" y="321"/>
                  </a:lnTo>
                  <a:lnTo>
                    <a:pt x="148" y="286"/>
                  </a:lnTo>
                  <a:lnTo>
                    <a:pt x="131" y="294"/>
                  </a:lnTo>
                  <a:lnTo>
                    <a:pt x="131" y="286"/>
                  </a:lnTo>
                  <a:lnTo>
                    <a:pt x="104" y="232"/>
                  </a:lnTo>
                  <a:lnTo>
                    <a:pt x="87" y="223"/>
                  </a:lnTo>
                  <a:lnTo>
                    <a:pt x="78" y="205"/>
                  </a:lnTo>
                  <a:lnTo>
                    <a:pt x="78" y="179"/>
                  </a:lnTo>
                  <a:lnTo>
                    <a:pt x="70" y="161"/>
                  </a:lnTo>
                  <a:lnTo>
                    <a:pt x="43" y="152"/>
                  </a:lnTo>
                  <a:lnTo>
                    <a:pt x="9" y="81"/>
                  </a:lnTo>
                  <a:lnTo>
                    <a:pt x="0" y="81"/>
                  </a:lnTo>
                  <a:lnTo>
                    <a:pt x="0" y="54"/>
                  </a:lnTo>
                  <a:lnTo>
                    <a:pt x="17" y="54"/>
                  </a:lnTo>
                  <a:lnTo>
                    <a:pt x="26" y="36"/>
                  </a:lnTo>
                  <a:lnTo>
                    <a:pt x="35" y="36"/>
                  </a:lnTo>
                  <a:lnTo>
                    <a:pt x="43" y="27"/>
                  </a:lnTo>
                  <a:lnTo>
                    <a:pt x="26" y="9"/>
                  </a:lnTo>
                  <a:lnTo>
                    <a:pt x="70" y="0"/>
                  </a:lnTo>
                  <a:lnTo>
                    <a:pt x="87" y="9"/>
                  </a:lnTo>
                  <a:lnTo>
                    <a:pt x="122" y="27"/>
                  </a:lnTo>
                  <a:lnTo>
                    <a:pt x="131" y="27"/>
                  </a:lnTo>
                  <a:lnTo>
                    <a:pt x="131" y="54"/>
                  </a:lnTo>
                  <a:lnTo>
                    <a:pt x="148" y="54"/>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78" name="Freeform 132"/>
            <p:cNvSpPr>
              <a:spLocks/>
            </p:cNvSpPr>
            <p:nvPr/>
          </p:nvSpPr>
          <p:spPr bwMode="auto">
            <a:xfrm>
              <a:off x="5980112" y="3095624"/>
              <a:ext cx="26988" cy="55563"/>
            </a:xfrm>
            <a:custGeom>
              <a:avLst/>
              <a:gdLst>
                <a:gd name="T0" fmla="*/ 0 w 17"/>
                <a:gd name="T1" fmla="*/ 2147483647 h 36"/>
                <a:gd name="T2" fmla="*/ 2147483647 w 17"/>
                <a:gd name="T3" fmla="*/ 0 h 36"/>
                <a:gd name="T4" fmla="*/ 2147483647 w 17"/>
                <a:gd name="T5" fmla="*/ 0 h 36"/>
                <a:gd name="T6" fmla="*/ 2147483647 w 17"/>
                <a:gd name="T7" fmla="*/ 2147483647 h 36"/>
                <a:gd name="T8" fmla="*/ 2147483647 w 17"/>
                <a:gd name="T9" fmla="*/ 2147483647 h 36"/>
                <a:gd name="T10" fmla="*/ 0 w 17"/>
                <a:gd name="T11" fmla="*/ 2147483647 h 36"/>
                <a:gd name="T12" fmla="*/ 0 60000 65536"/>
                <a:gd name="T13" fmla="*/ 0 60000 65536"/>
                <a:gd name="T14" fmla="*/ 0 60000 65536"/>
                <a:gd name="T15" fmla="*/ 0 60000 65536"/>
                <a:gd name="T16" fmla="*/ 0 60000 65536"/>
                <a:gd name="T17" fmla="*/ 0 60000 65536"/>
                <a:gd name="T18" fmla="*/ 0 w 17"/>
                <a:gd name="T19" fmla="*/ 0 h 36"/>
                <a:gd name="T20" fmla="*/ 17 w 17"/>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7" h="36">
                  <a:moveTo>
                    <a:pt x="0" y="9"/>
                  </a:moveTo>
                  <a:lnTo>
                    <a:pt x="8" y="0"/>
                  </a:lnTo>
                  <a:lnTo>
                    <a:pt x="17" y="0"/>
                  </a:lnTo>
                  <a:lnTo>
                    <a:pt x="17" y="18"/>
                  </a:lnTo>
                  <a:lnTo>
                    <a:pt x="8" y="36"/>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79" name="Group 133"/>
            <p:cNvGrpSpPr>
              <a:grpSpLocks/>
            </p:cNvGrpSpPr>
            <p:nvPr/>
          </p:nvGrpSpPr>
          <p:grpSpPr bwMode="auto">
            <a:xfrm>
              <a:off x="5980112" y="3095624"/>
              <a:ext cx="26988" cy="55563"/>
              <a:chOff x="3371" y="1963"/>
              <a:chExt cx="17" cy="36"/>
            </a:xfrm>
          </p:grpSpPr>
          <p:sp>
            <p:nvSpPr>
              <p:cNvPr id="55161" name="Freeform 134"/>
              <p:cNvSpPr>
                <a:spLocks/>
              </p:cNvSpPr>
              <p:nvPr/>
            </p:nvSpPr>
            <p:spPr bwMode="auto">
              <a:xfrm>
                <a:off x="3371" y="1963"/>
                <a:ext cx="17" cy="36"/>
              </a:xfrm>
              <a:custGeom>
                <a:avLst/>
                <a:gdLst>
                  <a:gd name="T0" fmla="*/ 0 w 17"/>
                  <a:gd name="T1" fmla="*/ 9 h 36"/>
                  <a:gd name="T2" fmla="*/ 8 w 17"/>
                  <a:gd name="T3" fmla="*/ 0 h 36"/>
                  <a:gd name="T4" fmla="*/ 17 w 17"/>
                  <a:gd name="T5" fmla="*/ 0 h 36"/>
                  <a:gd name="T6" fmla="*/ 17 w 17"/>
                  <a:gd name="T7" fmla="*/ 18 h 36"/>
                  <a:gd name="T8" fmla="*/ 8 w 17"/>
                  <a:gd name="T9" fmla="*/ 36 h 36"/>
                  <a:gd name="T10" fmla="*/ 0 w 17"/>
                  <a:gd name="T11" fmla="*/ 9 h 36"/>
                  <a:gd name="T12" fmla="*/ 0 60000 65536"/>
                  <a:gd name="T13" fmla="*/ 0 60000 65536"/>
                  <a:gd name="T14" fmla="*/ 0 60000 65536"/>
                  <a:gd name="T15" fmla="*/ 0 60000 65536"/>
                  <a:gd name="T16" fmla="*/ 0 60000 65536"/>
                  <a:gd name="T17" fmla="*/ 0 60000 65536"/>
                  <a:gd name="T18" fmla="*/ 0 w 17"/>
                  <a:gd name="T19" fmla="*/ 0 h 36"/>
                  <a:gd name="T20" fmla="*/ 17 w 17"/>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7" h="36">
                    <a:moveTo>
                      <a:pt x="0" y="9"/>
                    </a:moveTo>
                    <a:lnTo>
                      <a:pt x="8" y="0"/>
                    </a:lnTo>
                    <a:lnTo>
                      <a:pt x="17" y="0"/>
                    </a:lnTo>
                    <a:lnTo>
                      <a:pt x="17" y="18"/>
                    </a:lnTo>
                    <a:lnTo>
                      <a:pt x="8" y="36"/>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62" name="Freeform 135"/>
              <p:cNvSpPr>
                <a:spLocks/>
              </p:cNvSpPr>
              <p:nvPr/>
            </p:nvSpPr>
            <p:spPr bwMode="auto">
              <a:xfrm>
                <a:off x="3371" y="1963"/>
                <a:ext cx="17" cy="36"/>
              </a:xfrm>
              <a:custGeom>
                <a:avLst/>
                <a:gdLst>
                  <a:gd name="T0" fmla="*/ 0 w 17"/>
                  <a:gd name="T1" fmla="*/ 9 h 36"/>
                  <a:gd name="T2" fmla="*/ 8 w 17"/>
                  <a:gd name="T3" fmla="*/ 0 h 36"/>
                  <a:gd name="T4" fmla="*/ 17 w 17"/>
                  <a:gd name="T5" fmla="*/ 0 h 36"/>
                  <a:gd name="T6" fmla="*/ 17 w 17"/>
                  <a:gd name="T7" fmla="*/ 18 h 36"/>
                  <a:gd name="T8" fmla="*/ 8 w 17"/>
                  <a:gd name="T9" fmla="*/ 36 h 36"/>
                  <a:gd name="T10" fmla="*/ 0 w 17"/>
                  <a:gd name="T11" fmla="*/ 9 h 36"/>
                  <a:gd name="T12" fmla="*/ 0 60000 65536"/>
                  <a:gd name="T13" fmla="*/ 0 60000 65536"/>
                  <a:gd name="T14" fmla="*/ 0 60000 65536"/>
                  <a:gd name="T15" fmla="*/ 0 60000 65536"/>
                  <a:gd name="T16" fmla="*/ 0 60000 65536"/>
                  <a:gd name="T17" fmla="*/ 0 60000 65536"/>
                  <a:gd name="T18" fmla="*/ 0 w 17"/>
                  <a:gd name="T19" fmla="*/ 0 h 36"/>
                  <a:gd name="T20" fmla="*/ 17 w 17"/>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7" h="36">
                    <a:moveTo>
                      <a:pt x="0" y="9"/>
                    </a:moveTo>
                    <a:lnTo>
                      <a:pt x="8" y="0"/>
                    </a:lnTo>
                    <a:lnTo>
                      <a:pt x="17" y="0"/>
                    </a:lnTo>
                    <a:lnTo>
                      <a:pt x="17" y="18"/>
                    </a:lnTo>
                    <a:lnTo>
                      <a:pt x="8" y="36"/>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80" name="Freeform 136"/>
            <p:cNvSpPr>
              <a:spLocks/>
            </p:cNvSpPr>
            <p:nvPr/>
          </p:nvSpPr>
          <p:spPr bwMode="auto">
            <a:xfrm>
              <a:off x="5991225" y="3095624"/>
              <a:ext cx="142875" cy="82550"/>
            </a:xfrm>
            <a:custGeom>
              <a:avLst/>
              <a:gdLst>
                <a:gd name="T0" fmla="*/ 2147483647 w 88"/>
                <a:gd name="T1" fmla="*/ 2147483647 h 54"/>
                <a:gd name="T2" fmla="*/ 2147483647 w 88"/>
                <a:gd name="T3" fmla="*/ 2147483647 h 54"/>
                <a:gd name="T4" fmla="*/ 2147483647 w 88"/>
                <a:gd name="T5" fmla="*/ 2147483647 h 54"/>
                <a:gd name="T6" fmla="*/ 2147483647 w 88"/>
                <a:gd name="T7" fmla="*/ 2147483647 h 54"/>
                <a:gd name="T8" fmla="*/ 2147483647 w 88"/>
                <a:gd name="T9" fmla="*/ 2147483647 h 54"/>
                <a:gd name="T10" fmla="*/ 2147483647 w 88"/>
                <a:gd name="T11" fmla="*/ 2147483647 h 54"/>
                <a:gd name="T12" fmla="*/ 2147483647 w 88"/>
                <a:gd name="T13" fmla="*/ 2147483647 h 54"/>
                <a:gd name="T14" fmla="*/ 2147483647 w 88"/>
                <a:gd name="T15" fmla="*/ 2147483647 h 54"/>
                <a:gd name="T16" fmla="*/ 2147483647 w 88"/>
                <a:gd name="T17" fmla="*/ 2147483647 h 54"/>
                <a:gd name="T18" fmla="*/ 2147483647 w 88"/>
                <a:gd name="T19" fmla="*/ 2147483647 h 54"/>
                <a:gd name="T20" fmla="*/ 2147483647 w 88"/>
                <a:gd name="T21" fmla="*/ 2147483647 h 54"/>
                <a:gd name="T22" fmla="*/ 2147483647 w 88"/>
                <a:gd name="T23" fmla="*/ 2147483647 h 54"/>
                <a:gd name="T24" fmla="*/ 0 w 88"/>
                <a:gd name="T25" fmla="*/ 2147483647 h 54"/>
                <a:gd name="T26" fmla="*/ 0 w 88"/>
                <a:gd name="T27" fmla="*/ 2147483647 h 54"/>
                <a:gd name="T28" fmla="*/ 0 w 88"/>
                <a:gd name="T29" fmla="*/ 2147483647 h 54"/>
                <a:gd name="T30" fmla="*/ 2147483647 w 88"/>
                <a:gd name="T31" fmla="*/ 2147483647 h 54"/>
                <a:gd name="T32" fmla="*/ 2147483647 w 88"/>
                <a:gd name="T33" fmla="*/ 2147483647 h 54"/>
                <a:gd name="T34" fmla="*/ 2147483647 w 88"/>
                <a:gd name="T35" fmla="*/ 2147483647 h 54"/>
                <a:gd name="T36" fmla="*/ 2147483647 w 88"/>
                <a:gd name="T37" fmla="*/ 0 h 54"/>
                <a:gd name="T38" fmla="*/ 2147483647 w 88"/>
                <a:gd name="T39" fmla="*/ 2147483647 h 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8"/>
                <a:gd name="T61" fmla="*/ 0 h 54"/>
                <a:gd name="T62" fmla="*/ 88 w 88"/>
                <a:gd name="T63" fmla="*/ 54 h 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8" h="54">
                  <a:moveTo>
                    <a:pt x="88" y="9"/>
                  </a:moveTo>
                  <a:lnTo>
                    <a:pt x="88" y="18"/>
                  </a:lnTo>
                  <a:lnTo>
                    <a:pt x="79" y="36"/>
                  </a:lnTo>
                  <a:lnTo>
                    <a:pt x="79" y="45"/>
                  </a:lnTo>
                  <a:lnTo>
                    <a:pt x="70" y="45"/>
                  </a:lnTo>
                  <a:lnTo>
                    <a:pt x="61" y="45"/>
                  </a:lnTo>
                  <a:lnTo>
                    <a:pt x="61" y="54"/>
                  </a:lnTo>
                  <a:lnTo>
                    <a:pt x="53" y="54"/>
                  </a:lnTo>
                  <a:lnTo>
                    <a:pt x="44" y="54"/>
                  </a:lnTo>
                  <a:lnTo>
                    <a:pt x="27" y="54"/>
                  </a:lnTo>
                  <a:lnTo>
                    <a:pt x="18" y="54"/>
                  </a:lnTo>
                  <a:lnTo>
                    <a:pt x="9" y="54"/>
                  </a:lnTo>
                  <a:lnTo>
                    <a:pt x="0" y="54"/>
                  </a:lnTo>
                  <a:lnTo>
                    <a:pt x="0" y="45"/>
                  </a:lnTo>
                  <a:lnTo>
                    <a:pt x="0" y="36"/>
                  </a:lnTo>
                  <a:lnTo>
                    <a:pt x="18" y="45"/>
                  </a:lnTo>
                  <a:lnTo>
                    <a:pt x="27" y="36"/>
                  </a:lnTo>
                  <a:lnTo>
                    <a:pt x="53" y="36"/>
                  </a:lnTo>
                  <a:lnTo>
                    <a:pt x="79" y="0"/>
                  </a:lnTo>
                  <a:lnTo>
                    <a:pt x="88"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81" name="Group 137"/>
            <p:cNvGrpSpPr>
              <a:grpSpLocks/>
            </p:cNvGrpSpPr>
            <p:nvPr/>
          </p:nvGrpSpPr>
          <p:grpSpPr bwMode="auto">
            <a:xfrm>
              <a:off x="5991225" y="3095624"/>
              <a:ext cx="142875" cy="82550"/>
              <a:chOff x="3379" y="1963"/>
              <a:chExt cx="88" cy="54"/>
            </a:xfrm>
          </p:grpSpPr>
          <p:sp>
            <p:nvSpPr>
              <p:cNvPr id="55159" name="Freeform 138"/>
              <p:cNvSpPr>
                <a:spLocks/>
              </p:cNvSpPr>
              <p:nvPr/>
            </p:nvSpPr>
            <p:spPr bwMode="auto">
              <a:xfrm>
                <a:off x="3379" y="1963"/>
                <a:ext cx="88" cy="54"/>
              </a:xfrm>
              <a:custGeom>
                <a:avLst/>
                <a:gdLst>
                  <a:gd name="T0" fmla="*/ 88 w 88"/>
                  <a:gd name="T1" fmla="*/ 9 h 54"/>
                  <a:gd name="T2" fmla="*/ 88 w 88"/>
                  <a:gd name="T3" fmla="*/ 18 h 54"/>
                  <a:gd name="T4" fmla="*/ 79 w 88"/>
                  <a:gd name="T5" fmla="*/ 36 h 54"/>
                  <a:gd name="T6" fmla="*/ 79 w 88"/>
                  <a:gd name="T7" fmla="*/ 45 h 54"/>
                  <a:gd name="T8" fmla="*/ 70 w 88"/>
                  <a:gd name="T9" fmla="*/ 45 h 54"/>
                  <a:gd name="T10" fmla="*/ 61 w 88"/>
                  <a:gd name="T11" fmla="*/ 45 h 54"/>
                  <a:gd name="T12" fmla="*/ 61 w 88"/>
                  <a:gd name="T13" fmla="*/ 54 h 54"/>
                  <a:gd name="T14" fmla="*/ 53 w 88"/>
                  <a:gd name="T15" fmla="*/ 54 h 54"/>
                  <a:gd name="T16" fmla="*/ 44 w 88"/>
                  <a:gd name="T17" fmla="*/ 54 h 54"/>
                  <a:gd name="T18" fmla="*/ 27 w 88"/>
                  <a:gd name="T19" fmla="*/ 54 h 54"/>
                  <a:gd name="T20" fmla="*/ 18 w 88"/>
                  <a:gd name="T21" fmla="*/ 54 h 54"/>
                  <a:gd name="T22" fmla="*/ 9 w 88"/>
                  <a:gd name="T23" fmla="*/ 54 h 54"/>
                  <a:gd name="T24" fmla="*/ 0 w 88"/>
                  <a:gd name="T25" fmla="*/ 54 h 54"/>
                  <a:gd name="T26" fmla="*/ 0 w 88"/>
                  <a:gd name="T27" fmla="*/ 45 h 54"/>
                  <a:gd name="T28" fmla="*/ 0 w 88"/>
                  <a:gd name="T29" fmla="*/ 36 h 54"/>
                  <a:gd name="T30" fmla="*/ 18 w 88"/>
                  <a:gd name="T31" fmla="*/ 45 h 54"/>
                  <a:gd name="T32" fmla="*/ 27 w 88"/>
                  <a:gd name="T33" fmla="*/ 36 h 54"/>
                  <a:gd name="T34" fmla="*/ 53 w 88"/>
                  <a:gd name="T35" fmla="*/ 36 h 54"/>
                  <a:gd name="T36" fmla="*/ 79 w 88"/>
                  <a:gd name="T37" fmla="*/ 0 h 54"/>
                  <a:gd name="T38" fmla="*/ 88 w 88"/>
                  <a:gd name="T39" fmla="*/ 9 h 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8"/>
                  <a:gd name="T61" fmla="*/ 0 h 54"/>
                  <a:gd name="T62" fmla="*/ 88 w 88"/>
                  <a:gd name="T63" fmla="*/ 54 h 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8" h="54">
                    <a:moveTo>
                      <a:pt x="88" y="9"/>
                    </a:moveTo>
                    <a:lnTo>
                      <a:pt x="88" y="18"/>
                    </a:lnTo>
                    <a:lnTo>
                      <a:pt x="79" y="36"/>
                    </a:lnTo>
                    <a:lnTo>
                      <a:pt x="79" y="45"/>
                    </a:lnTo>
                    <a:lnTo>
                      <a:pt x="70" y="45"/>
                    </a:lnTo>
                    <a:lnTo>
                      <a:pt x="61" y="45"/>
                    </a:lnTo>
                    <a:lnTo>
                      <a:pt x="61" y="54"/>
                    </a:lnTo>
                    <a:lnTo>
                      <a:pt x="53" y="54"/>
                    </a:lnTo>
                    <a:lnTo>
                      <a:pt x="44" y="54"/>
                    </a:lnTo>
                    <a:lnTo>
                      <a:pt x="27" y="54"/>
                    </a:lnTo>
                    <a:lnTo>
                      <a:pt x="18" y="54"/>
                    </a:lnTo>
                    <a:lnTo>
                      <a:pt x="9" y="54"/>
                    </a:lnTo>
                    <a:lnTo>
                      <a:pt x="0" y="54"/>
                    </a:lnTo>
                    <a:lnTo>
                      <a:pt x="0" y="45"/>
                    </a:lnTo>
                    <a:lnTo>
                      <a:pt x="0" y="36"/>
                    </a:lnTo>
                    <a:lnTo>
                      <a:pt x="18" y="45"/>
                    </a:lnTo>
                    <a:lnTo>
                      <a:pt x="27" y="36"/>
                    </a:lnTo>
                    <a:lnTo>
                      <a:pt x="53" y="36"/>
                    </a:lnTo>
                    <a:lnTo>
                      <a:pt x="79" y="0"/>
                    </a:lnTo>
                    <a:lnTo>
                      <a:pt x="88"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60" name="Freeform 139"/>
              <p:cNvSpPr>
                <a:spLocks/>
              </p:cNvSpPr>
              <p:nvPr/>
            </p:nvSpPr>
            <p:spPr bwMode="auto">
              <a:xfrm>
                <a:off x="3379" y="1963"/>
                <a:ext cx="88" cy="54"/>
              </a:xfrm>
              <a:custGeom>
                <a:avLst/>
                <a:gdLst>
                  <a:gd name="T0" fmla="*/ 88 w 88"/>
                  <a:gd name="T1" fmla="*/ 9 h 54"/>
                  <a:gd name="T2" fmla="*/ 88 w 88"/>
                  <a:gd name="T3" fmla="*/ 18 h 54"/>
                  <a:gd name="T4" fmla="*/ 79 w 88"/>
                  <a:gd name="T5" fmla="*/ 36 h 54"/>
                  <a:gd name="T6" fmla="*/ 79 w 88"/>
                  <a:gd name="T7" fmla="*/ 45 h 54"/>
                  <a:gd name="T8" fmla="*/ 70 w 88"/>
                  <a:gd name="T9" fmla="*/ 45 h 54"/>
                  <a:gd name="T10" fmla="*/ 61 w 88"/>
                  <a:gd name="T11" fmla="*/ 45 h 54"/>
                  <a:gd name="T12" fmla="*/ 61 w 88"/>
                  <a:gd name="T13" fmla="*/ 54 h 54"/>
                  <a:gd name="T14" fmla="*/ 53 w 88"/>
                  <a:gd name="T15" fmla="*/ 54 h 54"/>
                  <a:gd name="T16" fmla="*/ 44 w 88"/>
                  <a:gd name="T17" fmla="*/ 54 h 54"/>
                  <a:gd name="T18" fmla="*/ 27 w 88"/>
                  <a:gd name="T19" fmla="*/ 54 h 54"/>
                  <a:gd name="T20" fmla="*/ 18 w 88"/>
                  <a:gd name="T21" fmla="*/ 54 h 54"/>
                  <a:gd name="T22" fmla="*/ 9 w 88"/>
                  <a:gd name="T23" fmla="*/ 54 h 54"/>
                  <a:gd name="T24" fmla="*/ 0 w 88"/>
                  <a:gd name="T25" fmla="*/ 54 h 54"/>
                  <a:gd name="T26" fmla="*/ 0 w 88"/>
                  <a:gd name="T27" fmla="*/ 45 h 54"/>
                  <a:gd name="T28" fmla="*/ 0 w 88"/>
                  <a:gd name="T29" fmla="*/ 36 h 54"/>
                  <a:gd name="T30" fmla="*/ 18 w 88"/>
                  <a:gd name="T31" fmla="*/ 45 h 54"/>
                  <a:gd name="T32" fmla="*/ 27 w 88"/>
                  <a:gd name="T33" fmla="*/ 36 h 54"/>
                  <a:gd name="T34" fmla="*/ 53 w 88"/>
                  <a:gd name="T35" fmla="*/ 36 h 54"/>
                  <a:gd name="T36" fmla="*/ 79 w 88"/>
                  <a:gd name="T37" fmla="*/ 0 h 54"/>
                  <a:gd name="T38" fmla="*/ 88 w 88"/>
                  <a:gd name="T39" fmla="*/ 9 h 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8"/>
                  <a:gd name="T61" fmla="*/ 0 h 54"/>
                  <a:gd name="T62" fmla="*/ 88 w 88"/>
                  <a:gd name="T63" fmla="*/ 54 h 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8" h="54">
                    <a:moveTo>
                      <a:pt x="88" y="9"/>
                    </a:moveTo>
                    <a:lnTo>
                      <a:pt x="88" y="18"/>
                    </a:lnTo>
                    <a:lnTo>
                      <a:pt x="79" y="36"/>
                    </a:lnTo>
                    <a:lnTo>
                      <a:pt x="79" y="45"/>
                    </a:lnTo>
                    <a:lnTo>
                      <a:pt x="70" y="45"/>
                    </a:lnTo>
                    <a:lnTo>
                      <a:pt x="61" y="45"/>
                    </a:lnTo>
                    <a:lnTo>
                      <a:pt x="61" y="54"/>
                    </a:lnTo>
                    <a:lnTo>
                      <a:pt x="53" y="54"/>
                    </a:lnTo>
                    <a:lnTo>
                      <a:pt x="44" y="54"/>
                    </a:lnTo>
                    <a:lnTo>
                      <a:pt x="27" y="54"/>
                    </a:lnTo>
                    <a:lnTo>
                      <a:pt x="18" y="54"/>
                    </a:lnTo>
                    <a:lnTo>
                      <a:pt x="9" y="54"/>
                    </a:lnTo>
                    <a:lnTo>
                      <a:pt x="0" y="54"/>
                    </a:lnTo>
                    <a:lnTo>
                      <a:pt x="0" y="45"/>
                    </a:lnTo>
                    <a:lnTo>
                      <a:pt x="0" y="36"/>
                    </a:lnTo>
                    <a:lnTo>
                      <a:pt x="18" y="45"/>
                    </a:lnTo>
                    <a:lnTo>
                      <a:pt x="27" y="36"/>
                    </a:lnTo>
                    <a:lnTo>
                      <a:pt x="53" y="36"/>
                    </a:lnTo>
                    <a:lnTo>
                      <a:pt x="79" y="0"/>
                    </a:lnTo>
                    <a:lnTo>
                      <a:pt x="88"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82" name="Freeform 140"/>
            <p:cNvSpPr>
              <a:spLocks/>
            </p:cNvSpPr>
            <p:nvPr/>
          </p:nvSpPr>
          <p:spPr bwMode="auto">
            <a:xfrm>
              <a:off x="6119812" y="3082924"/>
              <a:ext cx="14288" cy="26988"/>
            </a:xfrm>
            <a:custGeom>
              <a:avLst/>
              <a:gdLst>
                <a:gd name="T0" fmla="*/ 2147483647 w 9"/>
                <a:gd name="T1" fmla="*/ 2147483647 h 18"/>
                <a:gd name="T2" fmla="*/ 2147483647 w 9"/>
                <a:gd name="T3" fmla="*/ 0 h 18"/>
                <a:gd name="T4" fmla="*/ 0 w 9"/>
                <a:gd name="T5" fmla="*/ 0 h 18"/>
                <a:gd name="T6" fmla="*/ 0 w 9"/>
                <a:gd name="T7" fmla="*/ 2147483647 h 18"/>
                <a:gd name="T8" fmla="*/ 2147483647 w 9"/>
                <a:gd name="T9" fmla="*/ 2147483647 h 18"/>
                <a:gd name="T10" fmla="*/ 0 60000 65536"/>
                <a:gd name="T11" fmla="*/ 0 60000 65536"/>
                <a:gd name="T12" fmla="*/ 0 60000 65536"/>
                <a:gd name="T13" fmla="*/ 0 60000 65536"/>
                <a:gd name="T14" fmla="*/ 0 60000 65536"/>
                <a:gd name="T15" fmla="*/ 0 w 9"/>
                <a:gd name="T16" fmla="*/ 0 h 18"/>
                <a:gd name="T17" fmla="*/ 9 w 9"/>
                <a:gd name="T18" fmla="*/ 18 h 18"/>
              </a:gdLst>
              <a:ahLst/>
              <a:cxnLst>
                <a:cxn ang="T10">
                  <a:pos x="T0" y="T1"/>
                </a:cxn>
                <a:cxn ang="T11">
                  <a:pos x="T2" y="T3"/>
                </a:cxn>
                <a:cxn ang="T12">
                  <a:pos x="T4" y="T5"/>
                </a:cxn>
                <a:cxn ang="T13">
                  <a:pos x="T6" y="T7"/>
                </a:cxn>
                <a:cxn ang="T14">
                  <a:pos x="T8" y="T9"/>
                </a:cxn>
              </a:cxnLst>
              <a:rect l="T15" t="T16" r="T17" b="T18"/>
              <a:pathLst>
                <a:path w="9" h="18">
                  <a:moveTo>
                    <a:pt x="9" y="18"/>
                  </a:moveTo>
                  <a:lnTo>
                    <a:pt x="9" y="0"/>
                  </a:lnTo>
                  <a:lnTo>
                    <a:pt x="0" y="0"/>
                  </a:lnTo>
                  <a:lnTo>
                    <a:pt x="0" y="9"/>
                  </a:lnTo>
                  <a:lnTo>
                    <a:pt x="9"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83" name="Freeform 141"/>
            <p:cNvSpPr>
              <a:spLocks/>
            </p:cNvSpPr>
            <p:nvPr/>
          </p:nvSpPr>
          <p:spPr bwMode="auto">
            <a:xfrm>
              <a:off x="6119812" y="3082924"/>
              <a:ext cx="14288" cy="26988"/>
            </a:xfrm>
            <a:custGeom>
              <a:avLst/>
              <a:gdLst>
                <a:gd name="T0" fmla="*/ 2147483647 w 9"/>
                <a:gd name="T1" fmla="*/ 2147483647 h 18"/>
                <a:gd name="T2" fmla="*/ 2147483647 w 9"/>
                <a:gd name="T3" fmla="*/ 0 h 18"/>
                <a:gd name="T4" fmla="*/ 0 w 9"/>
                <a:gd name="T5" fmla="*/ 0 h 18"/>
                <a:gd name="T6" fmla="*/ 0 w 9"/>
                <a:gd name="T7" fmla="*/ 2147483647 h 18"/>
                <a:gd name="T8" fmla="*/ 2147483647 w 9"/>
                <a:gd name="T9" fmla="*/ 2147483647 h 18"/>
                <a:gd name="T10" fmla="*/ 0 60000 65536"/>
                <a:gd name="T11" fmla="*/ 0 60000 65536"/>
                <a:gd name="T12" fmla="*/ 0 60000 65536"/>
                <a:gd name="T13" fmla="*/ 0 60000 65536"/>
                <a:gd name="T14" fmla="*/ 0 60000 65536"/>
                <a:gd name="T15" fmla="*/ 0 w 9"/>
                <a:gd name="T16" fmla="*/ 0 h 18"/>
                <a:gd name="T17" fmla="*/ 9 w 9"/>
                <a:gd name="T18" fmla="*/ 18 h 18"/>
              </a:gdLst>
              <a:ahLst/>
              <a:cxnLst>
                <a:cxn ang="T10">
                  <a:pos x="T0" y="T1"/>
                </a:cxn>
                <a:cxn ang="T11">
                  <a:pos x="T2" y="T3"/>
                </a:cxn>
                <a:cxn ang="T12">
                  <a:pos x="T4" y="T5"/>
                </a:cxn>
                <a:cxn ang="T13">
                  <a:pos x="T6" y="T7"/>
                </a:cxn>
                <a:cxn ang="T14">
                  <a:pos x="T8" y="T9"/>
                </a:cxn>
              </a:cxnLst>
              <a:rect l="T15" t="T16" r="T17" b="T18"/>
              <a:pathLst>
                <a:path w="9" h="18">
                  <a:moveTo>
                    <a:pt x="9" y="18"/>
                  </a:moveTo>
                  <a:lnTo>
                    <a:pt x="9" y="0"/>
                  </a:lnTo>
                  <a:lnTo>
                    <a:pt x="0" y="0"/>
                  </a:lnTo>
                  <a:lnTo>
                    <a:pt x="0" y="9"/>
                  </a:lnTo>
                  <a:lnTo>
                    <a:pt x="9"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84" name="Freeform 142"/>
            <p:cNvSpPr>
              <a:spLocks/>
            </p:cNvSpPr>
            <p:nvPr/>
          </p:nvSpPr>
          <p:spPr bwMode="auto">
            <a:xfrm>
              <a:off x="7986712" y="3822699"/>
              <a:ext cx="252413" cy="257175"/>
            </a:xfrm>
            <a:custGeom>
              <a:avLst/>
              <a:gdLst>
                <a:gd name="T0" fmla="*/ 2147483647 w 157"/>
                <a:gd name="T1" fmla="*/ 2147483647 h 170"/>
                <a:gd name="T2" fmla="*/ 2147483647 w 157"/>
                <a:gd name="T3" fmla="*/ 2147483647 h 170"/>
                <a:gd name="T4" fmla="*/ 2147483647 w 157"/>
                <a:gd name="T5" fmla="*/ 2147483647 h 170"/>
                <a:gd name="T6" fmla="*/ 2147483647 w 157"/>
                <a:gd name="T7" fmla="*/ 2147483647 h 170"/>
                <a:gd name="T8" fmla="*/ 2147483647 w 157"/>
                <a:gd name="T9" fmla="*/ 2147483647 h 170"/>
                <a:gd name="T10" fmla="*/ 2147483647 w 157"/>
                <a:gd name="T11" fmla="*/ 2147483647 h 170"/>
                <a:gd name="T12" fmla="*/ 2147483647 w 157"/>
                <a:gd name="T13" fmla="*/ 2147483647 h 170"/>
                <a:gd name="T14" fmla="*/ 2147483647 w 157"/>
                <a:gd name="T15" fmla="*/ 2147483647 h 170"/>
                <a:gd name="T16" fmla="*/ 2147483647 w 157"/>
                <a:gd name="T17" fmla="*/ 2147483647 h 170"/>
                <a:gd name="T18" fmla="*/ 2147483647 w 157"/>
                <a:gd name="T19" fmla="*/ 2147483647 h 170"/>
                <a:gd name="T20" fmla="*/ 2147483647 w 157"/>
                <a:gd name="T21" fmla="*/ 2147483647 h 170"/>
                <a:gd name="T22" fmla="*/ 2147483647 w 157"/>
                <a:gd name="T23" fmla="*/ 2147483647 h 170"/>
                <a:gd name="T24" fmla="*/ 2147483647 w 157"/>
                <a:gd name="T25" fmla="*/ 2147483647 h 170"/>
                <a:gd name="T26" fmla="*/ 2147483647 w 157"/>
                <a:gd name="T27" fmla="*/ 2147483647 h 170"/>
                <a:gd name="T28" fmla="*/ 2147483647 w 157"/>
                <a:gd name="T29" fmla="*/ 2147483647 h 170"/>
                <a:gd name="T30" fmla="*/ 2147483647 w 157"/>
                <a:gd name="T31" fmla="*/ 2147483647 h 170"/>
                <a:gd name="T32" fmla="*/ 0 w 157"/>
                <a:gd name="T33" fmla="*/ 2147483647 h 170"/>
                <a:gd name="T34" fmla="*/ 2147483647 w 157"/>
                <a:gd name="T35" fmla="*/ 0 h 170"/>
                <a:gd name="T36" fmla="*/ 2147483647 w 157"/>
                <a:gd name="T37" fmla="*/ 0 h 170"/>
                <a:gd name="T38" fmla="*/ 2147483647 w 157"/>
                <a:gd name="T39" fmla="*/ 2147483647 h 170"/>
                <a:gd name="T40" fmla="*/ 2147483647 w 157"/>
                <a:gd name="T41" fmla="*/ 2147483647 h 170"/>
                <a:gd name="T42" fmla="*/ 2147483647 w 157"/>
                <a:gd name="T43" fmla="*/ 2147483647 h 170"/>
                <a:gd name="T44" fmla="*/ 2147483647 w 157"/>
                <a:gd name="T45" fmla="*/ 2147483647 h 170"/>
                <a:gd name="T46" fmla="*/ 2147483647 w 157"/>
                <a:gd name="T47" fmla="*/ 2147483647 h 170"/>
                <a:gd name="T48" fmla="*/ 2147483647 w 157"/>
                <a:gd name="T49" fmla="*/ 2147483647 h 170"/>
                <a:gd name="T50" fmla="*/ 2147483647 w 157"/>
                <a:gd name="T51" fmla="*/ 2147483647 h 170"/>
                <a:gd name="T52" fmla="*/ 2147483647 w 157"/>
                <a:gd name="T53" fmla="*/ 2147483647 h 170"/>
                <a:gd name="T54" fmla="*/ 2147483647 w 157"/>
                <a:gd name="T55" fmla="*/ 2147483647 h 1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7"/>
                <a:gd name="T85" fmla="*/ 0 h 170"/>
                <a:gd name="T86" fmla="*/ 157 w 157"/>
                <a:gd name="T87" fmla="*/ 170 h 17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7" h="170">
                  <a:moveTo>
                    <a:pt x="157" y="170"/>
                  </a:moveTo>
                  <a:lnTo>
                    <a:pt x="140" y="152"/>
                  </a:lnTo>
                  <a:lnTo>
                    <a:pt x="105" y="161"/>
                  </a:lnTo>
                  <a:lnTo>
                    <a:pt x="114" y="143"/>
                  </a:lnTo>
                  <a:lnTo>
                    <a:pt x="122" y="143"/>
                  </a:lnTo>
                  <a:lnTo>
                    <a:pt x="114" y="98"/>
                  </a:lnTo>
                  <a:lnTo>
                    <a:pt x="105" y="89"/>
                  </a:lnTo>
                  <a:lnTo>
                    <a:pt x="61" y="80"/>
                  </a:lnTo>
                  <a:lnTo>
                    <a:pt x="44" y="63"/>
                  </a:lnTo>
                  <a:lnTo>
                    <a:pt x="35" y="72"/>
                  </a:lnTo>
                  <a:lnTo>
                    <a:pt x="26" y="72"/>
                  </a:lnTo>
                  <a:lnTo>
                    <a:pt x="26" y="63"/>
                  </a:lnTo>
                  <a:lnTo>
                    <a:pt x="18" y="54"/>
                  </a:lnTo>
                  <a:lnTo>
                    <a:pt x="44" y="54"/>
                  </a:lnTo>
                  <a:lnTo>
                    <a:pt x="44" y="36"/>
                  </a:lnTo>
                  <a:lnTo>
                    <a:pt x="18" y="36"/>
                  </a:lnTo>
                  <a:lnTo>
                    <a:pt x="0" y="18"/>
                  </a:lnTo>
                  <a:lnTo>
                    <a:pt x="18" y="0"/>
                  </a:lnTo>
                  <a:lnTo>
                    <a:pt x="35" y="0"/>
                  </a:lnTo>
                  <a:lnTo>
                    <a:pt x="35" y="9"/>
                  </a:lnTo>
                  <a:lnTo>
                    <a:pt x="44" y="9"/>
                  </a:lnTo>
                  <a:lnTo>
                    <a:pt x="53" y="36"/>
                  </a:lnTo>
                  <a:lnTo>
                    <a:pt x="61" y="63"/>
                  </a:lnTo>
                  <a:lnTo>
                    <a:pt x="70" y="63"/>
                  </a:lnTo>
                  <a:lnTo>
                    <a:pt x="96" y="36"/>
                  </a:lnTo>
                  <a:lnTo>
                    <a:pt x="114" y="36"/>
                  </a:lnTo>
                  <a:lnTo>
                    <a:pt x="157" y="54"/>
                  </a:lnTo>
                  <a:lnTo>
                    <a:pt x="157" y="17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85" name="Freeform 143"/>
            <p:cNvSpPr>
              <a:spLocks/>
            </p:cNvSpPr>
            <p:nvPr/>
          </p:nvSpPr>
          <p:spPr bwMode="auto">
            <a:xfrm>
              <a:off x="7986712" y="3822699"/>
              <a:ext cx="252413" cy="257175"/>
            </a:xfrm>
            <a:custGeom>
              <a:avLst/>
              <a:gdLst>
                <a:gd name="T0" fmla="*/ 2147483647 w 157"/>
                <a:gd name="T1" fmla="*/ 2147483647 h 170"/>
                <a:gd name="T2" fmla="*/ 2147483647 w 157"/>
                <a:gd name="T3" fmla="*/ 2147483647 h 170"/>
                <a:gd name="T4" fmla="*/ 2147483647 w 157"/>
                <a:gd name="T5" fmla="*/ 2147483647 h 170"/>
                <a:gd name="T6" fmla="*/ 2147483647 w 157"/>
                <a:gd name="T7" fmla="*/ 2147483647 h 170"/>
                <a:gd name="T8" fmla="*/ 2147483647 w 157"/>
                <a:gd name="T9" fmla="*/ 2147483647 h 170"/>
                <a:gd name="T10" fmla="*/ 2147483647 w 157"/>
                <a:gd name="T11" fmla="*/ 2147483647 h 170"/>
                <a:gd name="T12" fmla="*/ 2147483647 w 157"/>
                <a:gd name="T13" fmla="*/ 2147483647 h 170"/>
                <a:gd name="T14" fmla="*/ 2147483647 w 157"/>
                <a:gd name="T15" fmla="*/ 2147483647 h 170"/>
                <a:gd name="T16" fmla="*/ 2147483647 w 157"/>
                <a:gd name="T17" fmla="*/ 2147483647 h 170"/>
                <a:gd name="T18" fmla="*/ 2147483647 w 157"/>
                <a:gd name="T19" fmla="*/ 2147483647 h 170"/>
                <a:gd name="T20" fmla="*/ 2147483647 w 157"/>
                <a:gd name="T21" fmla="*/ 2147483647 h 170"/>
                <a:gd name="T22" fmla="*/ 2147483647 w 157"/>
                <a:gd name="T23" fmla="*/ 2147483647 h 170"/>
                <a:gd name="T24" fmla="*/ 2147483647 w 157"/>
                <a:gd name="T25" fmla="*/ 2147483647 h 170"/>
                <a:gd name="T26" fmla="*/ 2147483647 w 157"/>
                <a:gd name="T27" fmla="*/ 2147483647 h 170"/>
                <a:gd name="T28" fmla="*/ 2147483647 w 157"/>
                <a:gd name="T29" fmla="*/ 2147483647 h 170"/>
                <a:gd name="T30" fmla="*/ 2147483647 w 157"/>
                <a:gd name="T31" fmla="*/ 2147483647 h 170"/>
                <a:gd name="T32" fmla="*/ 0 w 157"/>
                <a:gd name="T33" fmla="*/ 2147483647 h 170"/>
                <a:gd name="T34" fmla="*/ 2147483647 w 157"/>
                <a:gd name="T35" fmla="*/ 0 h 170"/>
                <a:gd name="T36" fmla="*/ 2147483647 w 157"/>
                <a:gd name="T37" fmla="*/ 0 h 170"/>
                <a:gd name="T38" fmla="*/ 2147483647 w 157"/>
                <a:gd name="T39" fmla="*/ 2147483647 h 170"/>
                <a:gd name="T40" fmla="*/ 2147483647 w 157"/>
                <a:gd name="T41" fmla="*/ 2147483647 h 170"/>
                <a:gd name="T42" fmla="*/ 2147483647 w 157"/>
                <a:gd name="T43" fmla="*/ 2147483647 h 170"/>
                <a:gd name="T44" fmla="*/ 2147483647 w 157"/>
                <a:gd name="T45" fmla="*/ 2147483647 h 170"/>
                <a:gd name="T46" fmla="*/ 2147483647 w 157"/>
                <a:gd name="T47" fmla="*/ 2147483647 h 170"/>
                <a:gd name="T48" fmla="*/ 2147483647 w 157"/>
                <a:gd name="T49" fmla="*/ 2147483647 h 170"/>
                <a:gd name="T50" fmla="*/ 2147483647 w 157"/>
                <a:gd name="T51" fmla="*/ 2147483647 h 170"/>
                <a:gd name="T52" fmla="*/ 2147483647 w 157"/>
                <a:gd name="T53" fmla="*/ 2147483647 h 170"/>
                <a:gd name="T54" fmla="*/ 2147483647 w 157"/>
                <a:gd name="T55" fmla="*/ 2147483647 h 1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7"/>
                <a:gd name="T85" fmla="*/ 0 h 170"/>
                <a:gd name="T86" fmla="*/ 157 w 157"/>
                <a:gd name="T87" fmla="*/ 170 h 17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7" h="170">
                  <a:moveTo>
                    <a:pt x="157" y="170"/>
                  </a:moveTo>
                  <a:lnTo>
                    <a:pt x="140" y="152"/>
                  </a:lnTo>
                  <a:lnTo>
                    <a:pt x="105" y="161"/>
                  </a:lnTo>
                  <a:lnTo>
                    <a:pt x="114" y="143"/>
                  </a:lnTo>
                  <a:lnTo>
                    <a:pt x="122" y="143"/>
                  </a:lnTo>
                  <a:lnTo>
                    <a:pt x="114" y="98"/>
                  </a:lnTo>
                  <a:lnTo>
                    <a:pt x="105" y="89"/>
                  </a:lnTo>
                  <a:lnTo>
                    <a:pt x="61" y="80"/>
                  </a:lnTo>
                  <a:lnTo>
                    <a:pt x="44" y="63"/>
                  </a:lnTo>
                  <a:lnTo>
                    <a:pt x="35" y="72"/>
                  </a:lnTo>
                  <a:lnTo>
                    <a:pt x="26" y="72"/>
                  </a:lnTo>
                  <a:lnTo>
                    <a:pt x="26" y="63"/>
                  </a:lnTo>
                  <a:lnTo>
                    <a:pt x="18" y="54"/>
                  </a:lnTo>
                  <a:lnTo>
                    <a:pt x="44" y="54"/>
                  </a:lnTo>
                  <a:lnTo>
                    <a:pt x="44" y="36"/>
                  </a:lnTo>
                  <a:lnTo>
                    <a:pt x="18" y="36"/>
                  </a:lnTo>
                  <a:lnTo>
                    <a:pt x="0" y="18"/>
                  </a:lnTo>
                  <a:lnTo>
                    <a:pt x="18" y="0"/>
                  </a:lnTo>
                  <a:lnTo>
                    <a:pt x="35" y="0"/>
                  </a:lnTo>
                  <a:lnTo>
                    <a:pt x="35" y="9"/>
                  </a:lnTo>
                  <a:lnTo>
                    <a:pt x="44" y="9"/>
                  </a:lnTo>
                  <a:lnTo>
                    <a:pt x="53" y="36"/>
                  </a:lnTo>
                  <a:lnTo>
                    <a:pt x="61" y="63"/>
                  </a:lnTo>
                  <a:lnTo>
                    <a:pt x="70" y="63"/>
                  </a:lnTo>
                  <a:lnTo>
                    <a:pt x="96" y="36"/>
                  </a:lnTo>
                  <a:lnTo>
                    <a:pt x="114" y="36"/>
                  </a:lnTo>
                  <a:lnTo>
                    <a:pt x="157" y="54"/>
                  </a:lnTo>
                  <a:lnTo>
                    <a:pt x="157" y="17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86" name="Freeform 144"/>
            <p:cNvSpPr>
              <a:spLocks/>
            </p:cNvSpPr>
            <p:nvPr/>
          </p:nvSpPr>
          <p:spPr bwMode="auto">
            <a:xfrm>
              <a:off x="8239125" y="3903662"/>
              <a:ext cx="195262" cy="214312"/>
            </a:xfrm>
            <a:custGeom>
              <a:avLst/>
              <a:gdLst>
                <a:gd name="T0" fmla="*/ 0 w 122"/>
                <a:gd name="T1" fmla="*/ 0 h 142"/>
                <a:gd name="T2" fmla="*/ 2147483647 w 122"/>
                <a:gd name="T3" fmla="*/ 2147483647 h 142"/>
                <a:gd name="T4" fmla="*/ 2147483647 w 122"/>
                <a:gd name="T5" fmla="*/ 2147483647 h 142"/>
                <a:gd name="T6" fmla="*/ 2147483647 w 122"/>
                <a:gd name="T7" fmla="*/ 2147483647 h 142"/>
                <a:gd name="T8" fmla="*/ 2147483647 w 122"/>
                <a:gd name="T9" fmla="*/ 2147483647 h 142"/>
                <a:gd name="T10" fmla="*/ 2147483647 w 122"/>
                <a:gd name="T11" fmla="*/ 2147483647 h 142"/>
                <a:gd name="T12" fmla="*/ 2147483647 w 122"/>
                <a:gd name="T13" fmla="*/ 2147483647 h 142"/>
                <a:gd name="T14" fmla="*/ 2147483647 w 122"/>
                <a:gd name="T15" fmla="*/ 2147483647 h 142"/>
                <a:gd name="T16" fmla="*/ 2147483647 w 122"/>
                <a:gd name="T17" fmla="*/ 2147483647 h 142"/>
                <a:gd name="T18" fmla="*/ 2147483647 w 122"/>
                <a:gd name="T19" fmla="*/ 2147483647 h 142"/>
                <a:gd name="T20" fmla="*/ 2147483647 w 122"/>
                <a:gd name="T21" fmla="*/ 2147483647 h 142"/>
                <a:gd name="T22" fmla="*/ 2147483647 w 122"/>
                <a:gd name="T23" fmla="*/ 2147483647 h 142"/>
                <a:gd name="T24" fmla="*/ 2147483647 w 122"/>
                <a:gd name="T25" fmla="*/ 2147483647 h 142"/>
                <a:gd name="T26" fmla="*/ 2147483647 w 122"/>
                <a:gd name="T27" fmla="*/ 2147483647 h 142"/>
                <a:gd name="T28" fmla="*/ 2147483647 w 122"/>
                <a:gd name="T29" fmla="*/ 2147483647 h 142"/>
                <a:gd name="T30" fmla="*/ 2147483647 w 122"/>
                <a:gd name="T31" fmla="*/ 2147483647 h 142"/>
                <a:gd name="T32" fmla="*/ 2147483647 w 122"/>
                <a:gd name="T33" fmla="*/ 2147483647 h 142"/>
                <a:gd name="T34" fmla="*/ 2147483647 w 122"/>
                <a:gd name="T35" fmla="*/ 2147483647 h 142"/>
                <a:gd name="T36" fmla="*/ 2147483647 w 122"/>
                <a:gd name="T37" fmla="*/ 2147483647 h 142"/>
                <a:gd name="T38" fmla="*/ 2147483647 w 122"/>
                <a:gd name="T39" fmla="*/ 2147483647 h 142"/>
                <a:gd name="T40" fmla="*/ 2147483647 w 122"/>
                <a:gd name="T41" fmla="*/ 2147483647 h 142"/>
                <a:gd name="T42" fmla="*/ 2147483647 w 122"/>
                <a:gd name="T43" fmla="*/ 2147483647 h 142"/>
                <a:gd name="T44" fmla="*/ 2147483647 w 122"/>
                <a:gd name="T45" fmla="*/ 2147483647 h 142"/>
                <a:gd name="T46" fmla="*/ 2147483647 w 122"/>
                <a:gd name="T47" fmla="*/ 2147483647 h 142"/>
                <a:gd name="T48" fmla="*/ 0 w 122"/>
                <a:gd name="T49" fmla="*/ 2147483647 h 142"/>
                <a:gd name="T50" fmla="*/ 0 w 122"/>
                <a:gd name="T51" fmla="*/ 0 h 1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2"/>
                <a:gd name="T79" fmla="*/ 0 h 142"/>
                <a:gd name="T80" fmla="*/ 122 w 122"/>
                <a:gd name="T81" fmla="*/ 142 h 14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2" h="142">
                  <a:moveTo>
                    <a:pt x="0" y="0"/>
                  </a:moveTo>
                  <a:lnTo>
                    <a:pt x="35" y="9"/>
                  </a:lnTo>
                  <a:lnTo>
                    <a:pt x="61" y="26"/>
                  </a:lnTo>
                  <a:lnTo>
                    <a:pt x="61" y="44"/>
                  </a:lnTo>
                  <a:lnTo>
                    <a:pt x="78" y="53"/>
                  </a:lnTo>
                  <a:lnTo>
                    <a:pt x="87" y="53"/>
                  </a:lnTo>
                  <a:lnTo>
                    <a:pt x="87" y="62"/>
                  </a:lnTo>
                  <a:lnTo>
                    <a:pt x="78" y="80"/>
                  </a:lnTo>
                  <a:lnTo>
                    <a:pt x="78" y="89"/>
                  </a:lnTo>
                  <a:lnTo>
                    <a:pt x="87" y="98"/>
                  </a:lnTo>
                  <a:lnTo>
                    <a:pt x="96" y="116"/>
                  </a:lnTo>
                  <a:lnTo>
                    <a:pt x="105" y="116"/>
                  </a:lnTo>
                  <a:lnTo>
                    <a:pt x="105" y="124"/>
                  </a:lnTo>
                  <a:lnTo>
                    <a:pt x="113" y="124"/>
                  </a:lnTo>
                  <a:lnTo>
                    <a:pt x="122" y="133"/>
                  </a:lnTo>
                  <a:lnTo>
                    <a:pt x="122" y="142"/>
                  </a:lnTo>
                  <a:lnTo>
                    <a:pt x="113" y="142"/>
                  </a:lnTo>
                  <a:lnTo>
                    <a:pt x="105" y="133"/>
                  </a:lnTo>
                  <a:lnTo>
                    <a:pt x="78" y="133"/>
                  </a:lnTo>
                  <a:lnTo>
                    <a:pt x="61" y="98"/>
                  </a:lnTo>
                  <a:lnTo>
                    <a:pt x="52" y="89"/>
                  </a:lnTo>
                  <a:lnTo>
                    <a:pt x="44" y="89"/>
                  </a:lnTo>
                  <a:lnTo>
                    <a:pt x="18" y="107"/>
                  </a:lnTo>
                  <a:lnTo>
                    <a:pt x="18" y="116"/>
                  </a:lnTo>
                  <a:lnTo>
                    <a:pt x="0" y="116"/>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87" name="Group 145"/>
            <p:cNvGrpSpPr>
              <a:grpSpLocks/>
            </p:cNvGrpSpPr>
            <p:nvPr/>
          </p:nvGrpSpPr>
          <p:grpSpPr bwMode="auto">
            <a:xfrm>
              <a:off x="8239125" y="3903662"/>
              <a:ext cx="195262" cy="214312"/>
              <a:chOff x="4773" y="2498"/>
              <a:chExt cx="122" cy="142"/>
            </a:xfrm>
          </p:grpSpPr>
          <p:sp>
            <p:nvSpPr>
              <p:cNvPr id="55157" name="Freeform 146"/>
              <p:cNvSpPr>
                <a:spLocks/>
              </p:cNvSpPr>
              <p:nvPr/>
            </p:nvSpPr>
            <p:spPr bwMode="auto">
              <a:xfrm>
                <a:off x="4773" y="2498"/>
                <a:ext cx="122" cy="142"/>
              </a:xfrm>
              <a:custGeom>
                <a:avLst/>
                <a:gdLst>
                  <a:gd name="T0" fmla="*/ 0 w 122"/>
                  <a:gd name="T1" fmla="*/ 0 h 142"/>
                  <a:gd name="T2" fmla="*/ 35 w 122"/>
                  <a:gd name="T3" fmla="*/ 9 h 142"/>
                  <a:gd name="T4" fmla="*/ 61 w 122"/>
                  <a:gd name="T5" fmla="*/ 26 h 142"/>
                  <a:gd name="T6" fmla="*/ 61 w 122"/>
                  <a:gd name="T7" fmla="*/ 44 h 142"/>
                  <a:gd name="T8" fmla="*/ 78 w 122"/>
                  <a:gd name="T9" fmla="*/ 53 h 142"/>
                  <a:gd name="T10" fmla="*/ 87 w 122"/>
                  <a:gd name="T11" fmla="*/ 53 h 142"/>
                  <a:gd name="T12" fmla="*/ 87 w 122"/>
                  <a:gd name="T13" fmla="*/ 62 h 142"/>
                  <a:gd name="T14" fmla="*/ 78 w 122"/>
                  <a:gd name="T15" fmla="*/ 80 h 142"/>
                  <a:gd name="T16" fmla="*/ 78 w 122"/>
                  <a:gd name="T17" fmla="*/ 89 h 142"/>
                  <a:gd name="T18" fmla="*/ 87 w 122"/>
                  <a:gd name="T19" fmla="*/ 98 h 142"/>
                  <a:gd name="T20" fmla="*/ 96 w 122"/>
                  <a:gd name="T21" fmla="*/ 116 h 142"/>
                  <a:gd name="T22" fmla="*/ 105 w 122"/>
                  <a:gd name="T23" fmla="*/ 116 h 142"/>
                  <a:gd name="T24" fmla="*/ 105 w 122"/>
                  <a:gd name="T25" fmla="*/ 124 h 142"/>
                  <a:gd name="T26" fmla="*/ 113 w 122"/>
                  <a:gd name="T27" fmla="*/ 124 h 142"/>
                  <a:gd name="T28" fmla="*/ 122 w 122"/>
                  <a:gd name="T29" fmla="*/ 133 h 142"/>
                  <a:gd name="T30" fmla="*/ 122 w 122"/>
                  <a:gd name="T31" fmla="*/ 142 h 142"/>
                  <a:gd name="T32" fmla="*/ 113 w 122"/>
                  <a:gd name="T33" fmla="*/ 142 h 142"/>
                  <a:gd name="T34" fmla="*/ 105 w 122"/>
                  <a:gd name="T35" fmla="*/ 133 h 142"/>
                  <a:gd name="T36" fmla="*/ 78 w 122"/>
                  <a:gd name="T37" fmla="*/ 133 h 142"/>
                  <a:gd name="T38" fmla="*/ 61 w 122"/>
                  <a:gd name="T39" fmla="*/ 98 h 142"/>
                  <a:gd name="T40" fmla="*/ 52 w 122"/>
                  <a:gd name="T41" fmla="*/ 89 h 142"/>
                  <a:gd name="T42" fmla="*/ 44 w 122"/>
                  <a:gd name="T43" fmla="*/ 89 h 142"/>
                  <a:gd name="T44" fmla="*/ 18 w 122"/>
                  <a:gd name="T45" fmla="*/ 107 h 142"/>
                  <a:gd name="T46" fmla="*/ 18 w 122"/>
                  <a:gd name="T47" fmla="*/ 116 h 142"/>
                  <a:gd name="T48" fmla="*/ 0 w 122"/>
                  <a:gd name="T49" fmla="*/ 116 h 142"/>
                  <a:gd name="T50" fmla="*/ 0 w 122"/>
                  <a:gd name="T51" fmla="*/ 0 h 1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2"/>
                  <a:gd name="T79" fmla="*/ 0 h 142"/>
                  <a:gd name="T80" fmla="*/ 122 w 122"/>
                  <a:gd name="T81" fmla="*/ 142 h 14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2" h="142">
                    <a:moveTo>
                      <a:pt x="0" y="0"/>
                    </a:moveTo>
                    <a:lnTo>
                      <a:pt x="35" y="9"/>
                    </a:lnTo>
                    <a:lnTo>
                      <a:pt x="61" y="26"/>
                    </a:lnTo>
                    <a:lnTo>
                      <a:pt x="61" y="44"/>
                    </a:lnTo>
                    <a:lnTo>
                      <a:pt x="78" y="53"/>
                    </a:lnTo>
                    <a:lnTo>
                      <a:pt x="87" y="53"/>
                    </a:lnTo>
                    <a:lnTo>
                      <a:pt x="87" y="62"/>
                    </a:lnTo>
                    <a:lnTo>
                      <a:pt x="78" y="80"/>
                    </a:lnTo>
                    <a:lnTo>
                      <a:pt x="78" y="89"/>
                    </a:lnTo>
                    <a:lnTo>
                      <a:pt x="87" y="98"/>
                    </a:lnTo>
                    <a:lnTo>
                      <a:pt x="96" y="116"/>
                    </a:lnTo>
                    <a:lnTo>
                      <a:pt x="105" y="116"/>
                    </a:lnTo>
                    <a:lnTo>
                      <a:pt x="105" y="124"/>
                    </a:lnTo>
                    <a:lnTo>
                      <a:pt x="113" y="124"/>
                    </a:lnTo>
                    <a:lnTo>
                      <a:pt x="122" y="133"/>
                    </a:lnTo>
                    <a:lnTo>
                      <a:pt x="122" y="142"/>
                    </a:lnTo>
                    <a:lnTo>
                      <a:pt x="113" y="142"/>
                    </a:lnTo>
                    <a:lnTo>
                      <a:pt x="105" y="133"/>
                    </a:lnTo>
                    <a:lnTo>
                      <a:pt x="78" y="133"/>
                    </a:lnTo>
                    <a:lnTo>
                      <a:pt x="61" y="98"/>
                    </a:lnTo>
                    <a:lnTo>
                      <a:pt x="52" y="89"/>
                    </a:lnTo>
                    <a:lnTo>
                      <a:pt x="44" y="89"/>
                    </a:lnTo>
                    <a:lnTo>
                      <a:pt x="18" y="107"/>
                    </a:lnTo>
                    <a:lnTo>
                      <a:pt x="18" y="116"/>
                    </a:lnTo>
                    <a:lnTo>
                      <a:pt x="0" y="116"/>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58" name="Freeform 147"/>
              <p:cNvSpPr>
                <a:spLocks/>
              </p:cNvSpPr>
              <p:nvPr/>
            </p:nvSpPr>
            <p:spPr bwMode="auto">
              <a:xfrm>
                <a:off x="4773" y="2498"/>
                <a:ext cx="122" cy="142"/>
              </a:xfrm>
              <a:custGeom>
                <a:avLst/>
                <a:gdLst>
                  <a:gd name="T0" fmla="*/ 0 w 122"/>
                  <a:gd name="T1" fmla="*/ 0 h 142"/>
                  <a:gd name="T2" fmla="*/ 35 w 122"/>
                  <a:gd name="T3" fmla="*/ 9 h 142"/>
                  <a:gd name="T4" fmla="*/ 61 w 122"/>
                  <a:gd name="T5" fmla="*/ 26 h 142"/>
                  <a:gd name="T6" fmla="*/ 61 w 122"/>
                  <a:gd name="T7" fmla="*/ 44 h 142"/>
                  <a:gd name="T8" fmla="*/ 78 w 122"/>
                  <a:gd name="T9" fmla="*/ 53 h 142"/>
                  <a:gd name="T10" fmla="*/ 87 w 122"/>
                  <a:gd name="T11" fmla="*/ 53 h 142"/>
                  <a:gd name="T12" fmla="*/ 87 w 122"/>
                  <a:gd name="T13" fmla="*/ 62 h 142"/>
                  <a:gd name="T14" fmla="*/ 78 w 122"/>
                  <a:gd name="T15" fmla="*/ 80 h 142"/>
                  <a:gd name="T16" fmla="*/ 78 w 122"/>
                  <a:gd name="T17" fmla="*/ 89 h 142"/>
                  <a:gd name="T18" fmla="*/ 87 w 122"/>
                  <a:gd name="T19" fmla="*/ 98 h 142"/>
                  <a:gd name="T20" fmla="*/ 96 w 122"/>
                  <a:gd name="T21" fmla="*/ 116 h 142"/>
                  <a:gd name="T22" fmla="*/ 105 w 122"/>
                  <a:gd name="T23" fmla="*/ 116 h 142"/>
                  <a:gd name="T24" fmla="*/ 105 w 122"/>
                  <a:gd name="T25" fmla="*/ 124 h 142"/>
                  <a:gd name="T26" fmla="*/ 113 w 122"/>
                  <a:gd name="T27" fmla="*/ 124 h 142"/>
                  <a:gd name="T28" fmla="*/ 122 w 122"/>
                  <a:gd name="T29" fmla="*/ 133 h 142"/>
                  <a:gd name="T30" fmla="*/ 122 w 122"/>
                  <a:gd name="T31" fmla="*/ 142 h 142"/>
                  <a:gd name="T32" fmla="*/ 113 w 122"/>
                  <a:gd name="T33" fmla="*/ 142 h 142"/>
                  <a:gd name="T34" fmla="*/ 105 w 122"/>
                  <a:gd name="T35" fmla="*/ 133 h 142"/>
                  <a:gd name="T36" fmla="*/ 78 w 122"/>
                  <a:gd name="T37" fmla="*/ 133 h 142"/>
                  <a:gd name="T38" fmla="*/ 61 w 122"/>
                  <a:gd name="T39" fmla="*/ 98 h 142"/>
                  <a:gd name="T40" fmla="*/ 52 w 122"/>
                  <a:gd name="T41" fmla="*/ 89 h 142"/>
                  <a:gd name="T42" fmla="*/ 44 w 122"/>
                  <a:gd name="T43" fmla="*/ 89 h 142"/>
                  <a:gd name="T44" fmla="*/ 18 w 122"/>
                  <a:gd name="T45" fmla="*/ 107 h 142"/>
                  <a:gd name="T46" fmla="*/ 18 w 122"/>
                  <a:gd name="T47" fmla="*/ 116 h 142"/>
                  <a:gd name="T48" fmla="*/ 0 w 122"/>
                  <a:gd name="T49" fmla="*/ 116 h 142"/>
                  <a:gd name="T50" fmla="*/ 0 w 122"/>
                  <a:gd name="T51" fmla="*/ 0 h 1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2"/>
                  <a:gd name="T79" fmla="*/ 0 h 142"/>
                  <a:gd name="T80" fmla="*/ 122 w 122"/>
                  <a:gd name="T81" fmla="*/ 142 h 14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2" h="142">
                    <a:moveTo>
                      <a:pt x="0" y="0"/>
                    </a:moveTo>
                    <a:lnTo>
                      <a:pt x="35" y="9"/>
                    </a:lnTo>
                    <a:lnTo>
                      <a:pt x="61" y="26"/>
                    </a:lnTo>
                    <a:lnTo>
                      <a:pt x="61" y="44"/>
                    </a:lnTo>
                    <a:lnTo>
                      <a:pt x="78" y="53"/>
                    </a:lnTo>
                    <a:lnTo>
                      <a:pt x="87" y="53"/>
                    </a:lnTo>
                    <a:lnTo>
                      <a:pt x="87" y="62"/>
                    </a:lnTo>
                    <a:lnTo>
                      <a:pt x="78" y="80"/>
                    </a:lnTo>
                    <a:lnTo>
                      <a:pt x="78" y="89"/>
                    </a:lnTo>
                    <a:lnTo>
                      <a:pt x="87" y="98"/>
                    </a:lnTo>
                    <a:lnTo>
                      <a:pt x="96" y="116"/>
                    </a:lnTo>
                    <a:lnTo>
                      <a:pt x="105" y="116"/>
                    </a:lnTo>
                    <a:lnTo>
                      <a:pt x="105" y="124"/>
                    </a:lnTo>
                    <a:lnTo>
                      <a:pt x="113" y="124"/>
                    </a:lnTo>
                    <a:lnTo>
                      <a:pt x="122" y="133"/>
                    </a:lnTo>
                    <a:lnTo>
                      <a:pt x="122" y="142"/>
                    </a:lnTo>
                    <a:lnTo>
                      <a:pt x="113" y="142"/>
                    </a:lnTo>
                    <a:lnTo>
                      <a:pt x="105" y="133"/>
                    </a:lnTo>
                    <a:lnTo>
                      <a:pt x="78" y="133"/>
                    </a:lnTo>
                    <a:lnTo>
                      <a:pt x="61" y="98"/>
                    </a:lnTo>
                    <a:lnTo>
                      <a:pt x="52" y="89"/>
                    </a:lnTo>
                    <a:lnTo>
                      <a:pt x="44" y="89"/>
                    </a:lnTo>
                    <a:lnTo>
                      <a:pt x="18" y="107"/>
                    </a:lnTo>
                    <a:lnTo>
                      <a:pt x="18" y="116"/>
                    </a:lnTo>
                    <a:lnTo>
                      <a:pt x="0" y="116"/>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88" name="Freeform 148"/>
            <p:cNvSpPr>
              <a:spLocks/>
            </p:cNvSpPr>
            <p:nvPr/>
          </p:nvSpPr>
          <p:spPr bwMode="auto">
            <a:xfrm>
              <a:off x="7424737" y="3702049"/>
              <a:ext cx="254000" cy="241300"/>
            </a:xfrm>
            <a:custGeom>
              <a:avLst/>
              <a:gdLst>
                <a:gd name="T0" fmla="*/ 2147483647 w 157"/>
                <a:gd name="T1" fmla="*/ 0 h 160"/>
                <a:gd name="T2" fmla="*/ 2147483647 w 157"/>
                <a:gd name="T3" fmla="*/ 0 h 160"/>
                <a:gd name="T4" fmla="*/ 2147483647 w 157"/>
                <a:gd name="T5" fmla="*/ 2147483647 h 160"/>
                <a:gd name="T6" fmla="*/ 2147483647 w 157"/>
                <a:gd name="T7" fmla="*/ 2147483647 h 160"/>
                <a:gd name="T8" fmla="*/ 2147483647 w 157"/>
                <a:gd name="T9" fmla="*/ 2147483647 h 160"/>
                <a:gd name="T10" fmla="*/ 2147483647 w 157"/>
                <a:gd name="T11" fmla="*/ 2147483647 h 160"/>
                <a:gd name="T12" fmla="*/ 2147483647 w 157"/>
                <a:gd name="T13" fmla="*/ 2147483647 h 160"/>
                <a:gd name="T14" fmla="*/ 2147483647 w 157"/>
                <a:gd name="T15" fmla="*/ 2147483647 h 160"/>
                <a:gd name="T16" fmla="*/ 0 w 157"/>
                <a:gd name="T17" fmla="*/ 2147483647 h 160"/>
                <a:gd name="T18" fmla="*/ 0 w 157"/>
                <a:gd name="T19" fmla="*/ 2147483647 h 160"/>
                <a:gd name="T20" fmla="*/ 2147483647 w 157"/>
                <a:gd name="T21" fmla="*/ 2147483647 h 160"/>
                <a:gd name="T22" fmla="*/ 2147483647 w 157"/>
                <a:gd name="T23" fmla="*/ 2147483647 h 160"/>
                <a:gd name="T24" fmla="*/ 2147483647 w 157"/>
                <a:gd name="T25" fmla="*/ 2147483647 h 160"/>
                <a:gd name="T26" fmla="*/ 2147483647 w 157"/>
                <a:gd name="T27" fmla="*/ 2147483647 h 160"/>
                <a:gd name="T28" fmla="*/ 2147483647 w 157"/>
                <a:gd name="T29" fmla="*/ 2147483647 h 160"/>
                <a:gd name="T30" fmla="*/ 2147483647 w 157"/>
                <a:gd name="T31" fmla="*/ 2147483647 h 160"/>
                <a:gd name="T32" fmla="*/ 2147483647 w 157"/>
                <a:gd name="T33" fmla="*/ 2147483647 h 160"/>
                <a:gd name="T34" fmla="*/ 2147483647 w 157"/>
                <a:gd name="T35" fmla="*/ 2147483647 h 160"/>
                <a:gd name="T36" fmla="*/ 2147483647 w 157"/>
                <a:gd name="T37" fmla="*/ 2147483647 h 160"/>
                <a:gd name="T38" fmla="*/ 2147483647 w 157"/>
                <a:gd name="T39" fmla="*/ 2147483647 h 160"/>
                <a:gd name="T40" fmla="*/ 2147483647 w 157"/>
                <a:gd name="T41" fmla="*/ 2147483647 h 160"/>
                <a:gd name="T42" fmla="*/ 2147483647 w 157"/>
                <a:gd name="T43" fmla="*/ 2147483647 h 160"/>
                <a:gd name="T44" fmla="*/ 2147483647 w 157"/>
                <a:gd name="T45" fmla="*/ 2147483647 h 160"/>
                <a:gd name="T46" fmla="*/ 2147483647 w 157"/>
                <a:gd name="T47" fmla="*/ 2147483647 h 160"/>
                <a:gd name="T48" fmla="*/ 2147483647 w 157"/>
                <a:gd name="T49" fmla="*/ 2147483647 h 160"/>
                <a:gd name="T50" fmla="*/ 2147483647 w 157"/>
                <a:gd name="T51" fmla="*/ 2147483647 h 160"/>
                <a:gd name="T52" fmla="*/ 2147483647 w 157"/>
                <a:gd name="T53" fmla="*/ 0 h 160"/>
                <a:gd name="T54" fmla="*/ 2147483647 w 157"/>
                <a:gd name="T55" fmla="*/ 0 h 1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7"/>
                <a:gd name="T85" fmla="*/ 0 h 160"/>
                <a:gd name="T86" fmla="*/ 157 w 157"/>
                <a:gd name="T87" fmla="*/ 160 h 1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7" h="160">
                  <a:moveTo>
                    <a:pt x="122" y="0"/>
                  </a:moveTo>
                  <a:lnTo>
                    <a:pt x="104" y="0"/>
                  </a:lnTo>
                  <a:lnTo>
                    <a:pt x="87" y="54"/>
                  </a:lnTo>
                  <a:lnTo>
                    <a:pt x="70" y="62"/>
                  </a:lnTo>
                  <a:lnTo>
                    <a:pt x="52" y="54"/>
                  </a:lnTo>
                  <a:lnTo>
                    <a:pt x="43" y="62"/>
                  </a:lnTo>
                  <a:lnTo>
                    <a:pt x="26" y="62"/>
                  </a:lnTo>
                  <a:lnTo>
                    <a:pt x="17" y="45"/>
                  </a:lnTo>
                  <a:lnTo>
                    <a:pt x="0" y="62"/>
                  </a:lnTo>
                  <a:lnTo>
                    <a:pt x="0" y="89"/>
                  </a:lnTo>
                  <a:lnTo>
                    <a:pt x="17" y="98"/>
                  </a:lnTo>
                  <a:lnTo>
                    <a:pt x="26" y="134"/>
                  </a:lnTo>
                  <a:lnTo>
                    <a:pt x="43" y="134"/>
                  </a:lnTo>
                  <a:lnTo>
                    <a:pt x="43" y="143"/>
                  </a:lnTo>
                  <a:lnTo>
                    <a:pt x="70" y="143"/>
                  </a:lnTo>
                  <a:lnTo>
                    <a:pt x="78" y="143"/>
                  </a:lnTo>
                  <a:lnTo>
                    <a:pt x="87" y="160"/>
                  </a:lnTo>
                  <a:lnTo>
                    <a:pt x="96" y="152"/>
                  </a:lnTo>
                  <a:lnTo>
                    <a:pt x="122" y="143"/>
                  </a:lnTo>
                  <a:lnTo>
                    <a:pt x="122" y="116"/>
                  </a:lnTo>
                  <a:lnTo>
                    <a:pt x="131" y="98"/>
                  </a:lnTo>
                  <a:lnTo>
                    <a:pt x="148" y="62"/>
                  </a:lnTo>
                  <a:lnTo>
                    <a:pt x="157" y="62"/>
                  </a:lnTo>
                  <a:lnTo>
                    <a:pt x="139" y="45"/>
                  </a:lnTo>
                  <a:lnTo>
                    <a:pt x="148" y="36"/>
                  </a:lnTo>
                  <a:lnTo>
                    <a:pt x="139" y="27"/>
                  </a:lnTo>
                  <a:lnTo>
                    <a:pt x="139" y="0"/>
                  </a:lnTo>
                  <a:lnTo>
                    <a:pt x="122"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89" name="Freeform 149"/>
            <p:cNvSpPr>
              <a:spLocks/>
            </p:cNvSpPr>
            <p:nvPr/>
          </p:nvSpPr>
          <p:spPr bwMode="auto">
            <a:xfrm>
              <a:off x="7424737" y="3702049"/>
              <a:ext cx="254000" cy="241300"/>
            </a:xfrm>
            <a:custGeom>
              <a:avLst/>
              <a:gdLst>
                <a:gd name="T0" fmla="*/ 2147483647 w 157"/>
                <a:gd name="T1" fmla="*/ 0 h 160"/>
                <a:gd name="T2" fmla="*/ 2147483647 w 157"/>
                <a:gd name="T3" fmla="*/ 0 h 160"/>
                <a:gd name="T4" fmla="*/ 2147483647 w 157"/>
                <a:gd name="T5" fmla="*/ 2147483647 h 160"/>
                <a:gd name="T6" fmla="*/ 2147483647 w 157"/>
                <a:gd name="T7" fmla="*/ 2147483647 h 160"/>
                <a:gd name="T8" fmla="*/ 2147483647 w 157"/>
                <a:gd name="T9" fmla="*/ 2147483647 h 160"/>
                <a:gd name="T10" fmla="*/ 2147483647 w 157"/>
                <a:gd name="T11" fmla="*/ 2147483647 h 160"/>
                <a:gd name="T12" fmla="*/ 2147483647 w 157"/>
                <a:gd name="T13" fmla="*/ 2147483647 h 160"/>
                <a:gd name="T14" fmla="*/ 2147483647 w 157"/>
                <a:gd name="T15" fmla="*/ 2147483647 h 160"/>
                <a:gd name="T16" fmla="*/ 0 w 157"/>
                <a:gd name="T17" fmla="*/ 2147483647 h 160"/>
                <a:gd name="T18" fmla="*/ 0 w 157"/>
                <a:gd name="T19" fmla="*/ 2147483647 h 160"/>
                <a:gd name="T20" fmla="*/ 2147483647 w 157"/>
                <a:gd name="T21" fmla="*/ 2147483647 h 160"/>
                <a:gd name="T22" fmla="*/ 2147483647 w 157"/>
                <a:gd name="T23" fmla="*/ 2147483647 h 160"/>
                <a:gd name="T24" fmla="*/ 2147483647 w 157"/>
                <a:gd name="T25" fmla="*/ 2147483647 h 160"/>
                <a:gd name="T26" fmla="*/ 2147483647 w 157"/>
                <a:gd name="T27" fmla="*/ 2147483647 h 160"/>
                <a:gd name="T28" fmla="*/ 2147483647 w 157"/>
                <a:gd name="T29" fmla="*/ 2147483647 h 160"/>
                <a:gd name="T30" fmla="*/ 2147483647 w 157"/>
                <a:gd name="T31" fmla="*/ 2147483647 h 160"/>
                <a:gd name="T32" fmla="*/ 2147483647 w 157"/>
                <a:gd name="T33" fmla="*/ 2147483647 h 160"/>
                <a:gd name="T34" fmla="*/ 2147483647 w 157"/>
                <a:gd name="T35" fmla="*/ 2147483647 h 160"/>
                <a:gd name="T36" fmla="*/ 2147483647 w 157"/>
                <a:gd name="T37" fmla="*/ 2147483647 h 160"/>
                <a:gd name="T38" fmla="*/ 2147483647 w 157"/>
                <a:gd name="T39" fmla="*/ 2147483647 h 160"/>
                <a:gd name="T40" fmla="*/ 2147483647 w 157"/>
                <a:gd name="T41" fmla="*/ 2147483647 h 160"/>
                <a:gd name="T42" fmla="*/ 2147483647 w 157"/>
                <a:gd name="T43" fmla="*/ 2147483647 h 160"/>
                <a:gd name="T44" fmla="*/ 2147483647 w 157"/>
                <a:gd name="T45" fmla="*/ 2147483647 h 160"/>
                <a:gd name="T46" fmla="*/ 2147483647 w 157"/>
                <a:gd name="T47" fmla="*/ 2147483647 h 160"/>
                <a:gd name="T48" fmla="*/ 2147483647 w 157"/>
                <a:gd name="T49" fmla="*/ 2147483647 h 160"/>
                <a:gd name="T50" fmla="*/ 2147483647 w 157"/>
                <a:gd name="T51" fmla="*/ 2147483647 h 160"/>
                <a:gd name="T52" fmla="*/ 2147483647 w 157"/>
                <a:gd name="T53" fmla="*/ 0 h 160"/>
                <a:gd name="T54" fmla="*/ 2147483647 w 157"/>
                <a:gd name="T55" fmla="*/ 0 h 1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7"/>
                <a:gd name="T85" fmla="*/ 0 h 160"/>
                <a:gd name="T86" fmla="*/ 157 w 157"/>
                <a:gd name="T87" fmla="*/ 160 h 1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7" h="160">
                  <a:moveTo>
                    <a:pt x="122" y="0"/>
                  </a:moveTo>
                  <a:lnTo>
                    <a:pt x="104" y="0"/>
                  </a:lnTo>
                  <a:lnTo>
                    <a:pt x="87" y="54"/>
                  </a:lnTo>
                  <a:lnTo>
                    <a:pt x="70" y="62"/>
                  </a:lnTo>
                  <a:lnTo>
                    <a:pt x="52" y="54"/>
                  </a:lnTo>
                  <a:lnTo>
                    <a:pt x="43" y="62"/>
                  </a:lnTo>
                  <a:lnTo>
                    <a:pt x="26" y="62"/>
                  </a:lnTo>
                  <a:lnTo>
                    <a:pt x="17" y="45"/>
                  </a:lnTo>
                  <a:lnTo>
                    <a:pt x="0" y="62"/>
                  </a:lnTo>
                  <a:lnTo>
                    <a:pt x="0" y="89"/>
                  </a:lnTo>
                  <a:lnTo>
                    <a:pt x="17" y="98"/>
                  </a:lnTo>
                  <a:lnTo>
                    <a:pt x="26" y="134"/>
                  </a:lnTo>
                  <a:lnTo>
                    <a:pt x="43" y="134"/>
                  </a:lnTo>
                  <a:lnTo>
                    <a:pt x="43" y="143"/>
                  </a:lnTo>
                  <a:lnTo>
                    <a:pt x="70" y="143"/>
                  </a:lnTo>
                  <a:lnTo>
                    <a:pt x="78" y="143"/>
                  </a:lnTo>
                  <a:lnTo>
                    <a:pt x="87" y="160"/>
                  </a:lnTo>
                  <a:lnTo>
                    <a:pt x="96" y="152"/>
                  </a:lnTo>
                  <a:lnTo>
                    <a:pt x="122" y="143"/>
                  </a:lnTo>
                  <a:lnTo>
                    <a:pt x="122" y="116"/>
                  </a:lnTo>
                  <a:lnTo>
                    <a:pt x="131" y="98"/>
                  </a:lnTo>
                  <a:lnTo>
                    <a:pt x="148" y="62"/>
                  </a:lnTo>
                  <a:lnTo>
                    <a:pt x="157" y="62"/>
                  </a:lnTo>
                  <a:lnTo>
                    <a:pt x="139" y="45"/>
                  </a:lnTo>
                  <a:lnTo>
                    <a:pt x="148" y="36"/>
                  </a:lnTo>
                  <a:lnTo>
                    <a:pt x="139" y="27"/>
                  </a:lnTo>
                  <a:lnTo>
                    <a:pt x="139" y="0"/>
                  </a:lnTo>
                  <a:lnTo>
                    <a:pt x="122" y="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90" name="Freeform 150"/>
            <p:cNvSpPr>
              <a:spLocks/>
            </p:cNvSpPr>
            <p:nvPr/>
          </p:nvSpPr>
          <p:spPr bwMode="auto">
            <a:xfrm>
              <a:off x="7453312" y="3633787"/>
              <a:ext cx="238125" cy="160337"/>
            </a:xfrm>
            <a:custGeom>
              <a:avLst/>
              <a:gdLst>
                <a:gd name="T0" fmla="*/ 2147483647 w 148"/>
                <a:gd name="T1" fmla="*/ 2147483647 h 106"/>
                <a:gd name="T2" fmla="*/ 2147483647 w 148"/>
                <a:gd name="T3" fmla="*/ 2147483647 h 106"/>
                <a:gd name="T4" fmla="*/ 2147483647 w 148"/>
                <a:gd name="T5" fmla="*/ 2147483647 h 106"/>
                <a:gd name="T6" fmla="*/ 2147483647 w 148"/>
                <a:gd name="T7" fmla="*/ 2147483647 h 106"/>
                <a:gd name="T8" fmla="*/ 2147483647 w 148"/>
                <a:gd name="T9" fmla="*/ 2147483647 h 106"/>
                <a:gd name="T10" fmla="*/ 2147483647 w 148"/>
                <a:gd name="T11" fmla="*/ 0 h 106"/>
                <a:gd name="T12" fmla="*/ 2147483647 w 148"/>
                <a:gd name="T13" fmla="*/ 2147483647 h 106"/>
                <a:gd name="T14" fmla="*/ 2147483647 w 148"/>
                <a:gd name="T15" fmla="*/ 2147483647 h 106"/>
                <a:gd name="T16" fmla="*/ 2147483647 w 148"/>
                <a:gd name="T17" fmla="*/ 2147483647 h 106"/>
                <a:gd name="T18" fmla="*/ 2147483647 w 148"/>
                <a:gd name="T19" fmla="*/ 2147483647 h 106"/>
                <a:gd name="T20" fmla="*/ 2147483647 w 148"/>
                <a:gd name="T21" fmla="*/ 2147483647 h 106"/>
                <a:gd name="T22" fmla="*/ 2147483647 w 148"/>
                <a:gd name="T23" fmla="*/ 2147483647 h 106"/>
                <a:gd name="T24" fmla="*/ 2147483647 w 148"/>
                <a:gd name="T25" fmla="*/ 2147483647 h 106"/>
                <a:gd name="T26" fmla="*/ 2147483647 w 148"/>
                <a:gd name="T27" fmla="*/ 2147483647 h 106"/>
                <a:gd name="T28" fmla="*/ 0 w 148"/>
                <a:gd name="T29" fmla="*/ 2147483647 h 106"/>
                <a:gd name="T30" fmla="*/ 2147483647 w 148"/>
                <a:gd name="T31" fmla="*/ 2147483647 h 106"/>
                <a:gd name="T32" fmla="*/ 2147483647 w 148"/>
                <a:gd name="T33" fmla="*/ 2147483647 h 106"/>
                <a:gd name="T34" fmla="*/ 2147483647 w 148"/>
                <a:gd name="T35" fmla="*/ 2147483647 h 106"/>
                <a:gd name="T36" fmla="*/ 2147483647 w 148"/>
                <a:gd name="T37" fmla="*/ 2147483647 h 106"/>
                <a:gd name="T38" fmla="*/ 2147483647 w 148"/>
                <a:gd name="T39" fmla="*/ 2147483647 h 106"/>
                <a:gd name="T40" fmla="*/ 2147483647 w 148"/>
                <a:gd name="T41" fmla="*/ 2147483647 h 106"/>
                <a:gd name="T42" fmla="*/ 2147483647 w 148"/>
                <a:gd name="T43" fmla="*/ 2147483647 h 106"/>
                <a:gd name="T44" fmla="*/ 2147483647 w 148"/>
                <a:gd name="T45" fmla="*/ 2147483647 h 106"/>
                <a:gd name="T46" fmla="*/ 2147483647 w 148"/>
                <a:gd name="T47" fmla="*/ 2147483647 h 1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106"/>
                <a:gd name="T74" fmla="*/ 148 w 148"/>
                <a:gd name="T75" fmla="*/ 106 h 1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106">
                  <a:moveTo>
                    <a:pt x="140" y="35"/>
                  </a:moveTo>
                  <a:lnTo>
                    <a:pt x="131" y="35"/>
                  </a:lnTo>
                  <a:lnTo>
                    <a:pt x="148" y="26"/>
                  </a:lnTo>
                  <a:lnTo>
                    <a:pt x="122" y="17"/>
                  </a:lnTo>
                  <a:lnTo>
                    <a:pt x="122" y="8"/>
                  </a:lnTo>
                  <a:lnTo>
                    <a:pt x="114" y="0"/>
                  </a:lnTo>
                  <a:lnTo>
                    <a:pt x="79" y="26"/>
                  </a:lnTo>
                  <a:lnTo>
                    <a:pt x="79" y="35"/>
                  </a:lnTo>
                  <a:lnTo>
                    <a:pt x="79" y="44"/>
                  </a:lnTo>
                  <a:lnTo>
                    <a:pt x="70" y="44"/>
                  </a:lnTo>
                  <a:lnTo>
                    <a:pt x="61" y="35"/>
                  </a:lnTo>
                  <a:lnTo>
                    <a:pt x="44" y="71"/>
                  </a:lnTo>
                  <a:lnTo>
                    <a:pt x="26" y="71"/>
                  </a:lnTo>
                  <a:lnTo>
                    <a:pt x="18" y="98"/>
                  </a:lnTo>
                  <a:lnTo>
                    <a:pt x="0" y="89"/>
                  </a:lnTo>
                  <a:lnTo>
                    <a:pt x="9" y="106"/>
                  </a:lnTo>
                  <a:lnTo>
                    <a:pt x="26" y="106"/>
                  </a:lnTo>
                  <a:lnTo>
                    <a:pt x="35" y="98"/>
                  </a:lnTo>
                  <a:lnTo>
                    <a:pt x="53" y="106"/>
                  </a:lnTo>
                  <a:lnTo>
                    <a:pt x="70" y="98"/>
                  </a:lnTo>
                  <a:lnTo>
                    <a:pt x="87" y="44"/>
                  </a:lnTo>
                  <a:lnTo>
                    <a:pt x="105" y="44"/>
                  </a:lnTo>
                  <a:lnTo>
                    <a:pt x="122" y="44"/>
                  </a:lnTo>
                  <a:lnTo>
                    <a:pt x="140" y="35"/>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91" name="Group 151"/>
            <p:cNvGrpSpPr>
              <a:grpSpLocks/>
            </p:cNvGrpSpPr>
            <p:nvPr/>
          </p:nvGrpSpPr>
          <p:grpSpPr bwMode="auto">
            <a:xfrm>
              <a:off x="7453312" y="3633787"/>
              <a:ext cx="238125" cy="160337"/>
              <a:chOff x="4285" y="2320"/>
              <a:chExt cx="148" cy="106"/>
            </a:xfrm>
          </p:grpSpPr>
          <p:sp>
            <p:nvSpPr>
              <p:cNvPr id="55155" name="Freeform 152"/>
              <p:cNvSpPr>
                <a:spLocks/>
              </p:cNvSpPr>
              <p:nvPr/>
            </p:nvSpPr>
            <p:spPr bwMode="auto">
              <a:xfrm>
                <a:off x="4285" y="2320"/>
                <a:ext cx="148" cy="106"/>
              </a:xfrm>
              <a:custGeom>
                <a:avLst/>
                <a:gdLst>
                  <a:gd name="T0" fmla="*/ 140 w 148"/>
                  <a:gd name="T1" fmla="*/ 35 h 106"/>
                  <a:gd name="T2" fmla="*/ 131 w 148"/>
                  <a:gd name="T3" fmla="*/ 35 h 106"/>
                  <a:gd name="T4" fmla="*/ 148 w 148"/>
                  <a:gd name="T5" fmla="*/ 26 h 106"/>
                  <a:gd name="T6" fmla="*/ 122 w 148"/>
                  <a:gd name="T7" fmla="*/ 17 h 106"/>
                  <a:gd name="T8" fmla="*/ 122 w 148"/>
                  <a:gd name="T9" fmla="*/ 8 h 106"/>
                  <a:gd name="T10" fmla="*/ 114 w 148"/>
                  <a:gd name="T11" fmla="*/ 0 h 106"/>
                  <a:gd name="T12" fmla="*/ 79 w 148"/>
                  <a:gd name="T13" fmla="*/ 26 h 106"/>
                  <a:gd name="T14" fmla="*/ 79 w 148"/>
                  <a:gd name="T15" fmla="*/ 35 h 106"/>
                  <a:gd name="T16" fmla="*/ 79 w 148"/>
                  <a:gd name="T17" fmla="*/ 44 h 106"/>
                  <a:gd name="T18" fmla="*/ 70 w 148"/>
                  <a:gd name="T19" fmla="*/ 44 h 106"/>
                  <a:gd name="T20" fmla="*/ 61 w 148"/>
                  <a:gd name="T21" fmla="*/ 35 h 106"/>
                  <a:gd name="T22" fmla="*/ 44 w 148"/>
                  <a:gd name="T23" fmla="*/ 71 h 106"/>
                  <a:gd name="T24" fmla="*/ 26 w 148"/>
                  <a:gd name="T25" fmla="*/ 71 h 106"/>
                  <a:gd name="T26" fmla="*/ 18 w 148"/>
                  <a:gd name="T27" fmla="*/ 98 h 106"/>
                  <a:gd name="T28" fmla="*/ 0 w 148"/>
                  <a:gd name="T29" fmla="*/ 89 h 106"/>
                  <a:gd name="T30" fmla="*/ 9 w 148"/>
                  <a:gd name="T31" fmla="*/ 106 h 106"/>
                  <a:gd name="T32" fmla="*/ 26 w 148"/>
                  <a:gd name="T33" fmla="*/ 106 h 106"/>
                  <a:gd name="T34" fmla="*/ 35 w 148"/>
                  <a:gd name="T35" fmla="*/ 98 h 106"/>
                  <a:gd name="T36" fmla="*/ 53 w 148"/>
                  <a:gd name="T37" fmla="*/ 106 h 106"/>
                  <a:gd name="T38" fmla="*/ 70 w 148"/>
                  <a:gd name="T39" fmla="*/ 98 h 106"/>
                  <a:gd name="T40" fmla="*/ 87 w 148"/>
                  <a:gd name="T41" fmla="*/ 44 h 106"/>
                  <a:gd name="T42" fmla="*/ 105 w 148"/>
                  <a:gd name="T43" fmla="*/ 44 h 106"/>
                  <a:gd name="T44" fmla="*/ 122 w 148"/>
                  <a:gd name="T45" fmla="*/ 44 h 106"/>
                  <a:gd name="T46" fmla="*/ 140 w 148"/>
                  <a:gd name="T47" fmla="*/ 35 h 1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106"/>
                  <a:gd name="T74" fmla="*/ 148 w 148"/>
                  <a:gd name="T75" fmla="*/ 106 h 1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106">
                    <a:moveTo>
                      <a:pt x="140" y="35"/>
                    </a:moveTo>
                    <a:lnTo>
                      <a:pt x="131" y="35"/>
                    </a:lnTo>
                    <a:lnTo>
                      <a:pt x="148" y="26"/>
                    </a:lnTo>
                    <a:lnTo>
                      <a:pt x="122" y="17"/>
                    </a:lnTo>
                    <a:lnTo>
                      <a:pt x="122" y="8"/>
                    </a:lnTo>
                    <a:lnTo>
                      <a:pt x="114" y="0"/>
                    </a:lnTo>
                    <a:lnTo>
                      <a:pt x="79" y="26"/>
                    </a:lnTo>
                    <a:lnTo>
                      <a:pt x="79" y="35"/>
                    </a:lnTo>
                    <a:lnTo>
                      <a:pt x="79" y="44"/>
                    </a:lnTo>
                    <a:lnTo>
                      <a:pt x="70" y="44"/>
                    </a:lnTo>
                    <a:lnTo>
                      <a:pt x="61" y="35"/>
                    </a:lnTo>
                    <a:lnTo>
                      <a:pt x="44" y="71"/>
                    </a:lnTo>
                    <a:lnTo>
                      <a:pt x="26" y="71"/>
                    </a:lnTo>
                    <a:lnTo>
                      <a:pt x="18" y="98"/>
                    </a:lnTo>
                    <a:lnTo>
                      <a:pt x="0" y="89"/>
                    </a:lnTo>
                    <a:lnTo>
                      <a:pt x="9" y="106"/>
                    </a:lnTo>
                    <a:lnTo>
                      <a:pt x="26" y="106"/>
                    </a:lnTo>
                    <a:lnTo>
                      <a:pt x="35" y="98"/>
                    </a:lnTo>
                    <a:lnTo>
                      <a:pt x="53" y="106"/>
                    </a:lnTo>
                    <a:lnTo>
                      <a:pt x="70" y="98"/>
                    </a:lnTo>
                    <a:lnTo>
                      <a:pt x="87" y="44"/>
                    </a:lnTo>
                    <a:lnTo>
                      <a:pt x="105" y="44"/>
                    </a:lnTo>
                    <a:lnTo>
                      <a:pt x="122" y="44"/>
                    </a:lnTo>
                    <a:lnTo>
                      <a:pt x="140" y="35"/>
                    </a:lnTo>
                    <a:close/>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56" name="Freeform 153"/>
              <p:cNvSpPr>
                <a:spLocks/>
              </p:cNvSpPr>
              <p:nvPr/>
            </p:nvSpPr>
            <p:spPr bwMode="auto">
              <a:xfrm>
                <a:off x="4285" y="2320"/>
                <a:ext cx="148" cy="106"/>
              </a:xfrm>
              <a:custGeom>
                <a:avLst/>
                <a:gdLst>
                  <a:gd name="T0" fmla="*/ 140 w 148"/>
                  <a:gd name="T1" fmla="*/ 35 h 106"/>
                  <a:gd name="T2" fmla="*/ 131 w 148"/>
                  <a:gd name="T3" fmla="*/ 35 h 106"/>
                  <a:gd name="T4" fmla="*/ 148 w 148"/>
                  <a:gd name="T5" fmla="*/ 26 h 106"/>
                  <a:gd name="T6" fmla="*/ 122 w 148"/>
                  <a:gd name="T7" fmla="*/ 17 h 106"/>
                  <a:gd name="T8" fmla="*/ 122 w 148"/>
                  <a:gd name="T9" fmla="*/ 8 h 106"/>
                  <a:gd name="T10" fmla="*/ 114 w 148"/>
                  <a:gd name="T11" fmla="*/ 0 h 106"/>
                  <a:gd name="T12" fmla="*/ 79 w 148"/>
                  <a:gd name="T13" fmla="*/ 26 h 106"/>
                  <a:gd name="T14" fmla="*/ 79 w 148"/>
                  <a:gd name="T15" fmla="*/ 35 h 106"/>
                  <a:gd name="T16" fmla="*/ 79 w 148"/>
                  <a:gd name="T17" fmla="*/ 44 h 106"/>
                  <a:gd name="T18" fmla="*/ 70 w 148"/>
                  <a:gd name="T19" fmla="*/ 44 h 106"/>
                  <a:gd name="T20" fmla="*/ 61 w 148"/>
                  <a:gd name="T21" fmla="*/ 35 h 106"/>
                  <a:gd name="T22" fmla="*/ 44 w 148"/>
                  <a:gd name="T23" fmla="*/ 71 h 106"/>
                  <a:gd name="T24" fmla="*/ 26 w 148"/>
                  <a:gd name="T25" fmla="*/ 71 h 106"/>
                  <a:gd name="T26" fmla="*/ 18 w 148"/>
                  <a:gd name="T27" fmla="*/ 98 h 106"/>
                  <a:gd name="T28" fmla="*/ 0 w 148"/>
                  <a:gd name="T29" fmla="*/ 89 h 106"/>
                  <a:gd name="T30" fmla="*/ 9 w 148"/>
                  <a:gd name="T31" fmla="*/ 106 h 106"/>
                  <a:gd name="T32" fmla="*/ 26 w 148"/>
                  <a:gd name="T33" fmla="*/ 106 h 106"/>
                  <a:gd name="T34" fmla="*/ 35 w 148"/>
                  <a:gd name="T35" fmla="*/ 98 h 106"/>
                  <a:gd name="T36" fmla="*/ 53 w 148"/>
                  <a:gd name="T37" fmla="*/ 106 h 106"/>
                  <a:gd name="T38" fmla="*/ 70 w 148"/>
                  <a:gd name="T39" fmla="*/ 98 h 106"/>
                  <a:gd name="T40" fmla="*/ 87 w 148"/>
                  <a:gd name="T41" fmla="*/ 44 h 106"/>
                  <a:gd name="T42" fmla="*/ 105 w 148"/>
                  <a:gd name="T43" fmla="*/ 44 h 106"/>
                  <a:gd name="T44" fmla="*/ 122 w 148"/>
                  <a:gd name="T45" fmla="*/ 44 h 106"/>
                  <a:gd name="T46" fmla="*/ 140 w 148"/>
                  <a:gd name="T47" fmla="*/ 35 h 1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106"/>
                  <a:gd name="T74" fmla="*/ 148 w 148"/>
                  <a:gd name="T75" fmla="*/ 106 h 1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106">
                    <a:moveTo>
                      <a:pt x="140" y="35"/>
                    </a:moveTo>
                    <a:lnTo>
                      <a:pt x="131" y="35"/>
                    </a:lnTo>
                    <a:lnTo>
                      <a:pt x="148" y="26"/>
                    </a:lnTo>
                    <a:lnTo>
                      <a:pt x="122" y="17"/>
                    </a:lnTo>
                    <a:lnTo>
                      <a:pt x="122" y="8"/>
                    </a:lnTo>
                    <a:lnTo>
                      <a:pt x="114" y="0"/>
                    </a:lnTo>
                    <a:lnTo>
                      <a:pt x="79" y="26"/>
                    </a:lnTo>
                    <a:lnTo>
                      <a:pt x="79" y="35"/>
                    </a:lnTo>
                    <a:lnTo>
                      <a:pt x="79" y="44"/>
                    </a:lnTo>
                    <a:lnTo>
                      <a:pt x="70" y="44"/>
                    </a:lnTo>
                    <a:lnTo>
                      <a:pt x="61" y="35"/>
                    </a:lnTo>
                    <a:lnTo>
                      <a:pt x="44" y="71"/>
                    </a:lnTo>
                    <a:lnTo>
                      <a:pt x="26" y="71"/>
                    </a:lnTo>
                    <a:lnTo>
                      <a:pt x="18" y="98"/>
                    </a:lnTo>
                    <a:lnTo>
                      <a:pt x="0" y="89"/>
                    </a:lnTo>
                    <a:lnTo>
                      <a:pt x="9" y="106"/>
                    </a:lnTo>
                    <a:lnTo>
                      <a:pt x="26" y="106"/>
                    </a:lnTo>
                    <a:lnTo>
                      <a:pt x="35" y="98"/>
                    </a:lnTo>
                    <a:lnTo>
                      <a:pt x="53" y="106"/>
                    </a:lnTo>
                    <a:lnTo>
                      <a:pt x="70" y="98"/>
                    </a:lnTo>
                    <a:lnTo>
                      <a:pt x="87" y="44"/>
                    </a:lnTo>
                    <a:lnTo>
                      <a:pt x="105" y="44"/>
                    </a:lnTo>
                    <a:lnTo>
                      <a:pt x="122" y="44"/>
                    </a:lnTo>
                    <a:lnTo>
                      <a:pt x="140" y="35"/>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92" name="Freeform 154"/>
            <p:cNvSpPr>
              <a:spLocks/>
            </p:cNvSpPr>
            <p:nvPr/>
          </p:nvSpPr>
          <p:spPr bwMode="auto">
            <a:xfrm>
              <a:off x="7551737" y="3687762"/>
              <a:ext cx="28575" cy="14287"/>
            </a:xfrm>
            <a:custGeom>
              <a:avLst/>
              <a:gdLst>
                <a:gd name="T0" fmla="*/ 2147483647 w 18"/>
                <a:gd name="T1" fmla="*/ 0 h 9"/>
                <a:gd name="T2" fmla="*/ 2147483647 w 18"/>
                <a:gd name="T3" fmla="*/ 2147483647 h 9"/>
                <a:gd name="T4" fmla="*/ 2147483647 w 18"/>
                <a:gd name="T5" fmla="*/ 2147483647 h 9"/>
                <a:gd name="T6" fmla="*/ 0 w 18"/>
                <a:gd name="T7" fmla="*/ 0 h 9"/>
                <a:gd name="T8" fmla="*/ 2147483647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8" y="0"/>
                  </a:moveTo>
                  <a:lnTo>
                    <a:pt x="18" y="9"/>
                  </a:lnTo>
                  <a:lnTo>
                    <a:pt x="9" y="9"/>
                  </a:lnTo>
                  <a:lnTo>
                    <a:pt x="0" y="0"/>
                  </a:lnTo>
                  <a:lnTo>
                    <a:pt x="18"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93" name="Group 155"/>
            <p:cNvGrpSpPr>
              <a:grpSpLocks/>
            </p:cNvGrpSpPr>
            <p:nvPr/>
          </p:nvGrpSpPr>
          <p:grpSpPr bwMode="auto">
            <a:xfrm>
              <a:off x="7551737" y="3687762"/>
              <a:ext cx="28575" cy="14287"/>
              <a:chOff x="4346" y="2355"/>
              <a:chExt cx="18" cy="9"/>
            </a:xfrm>
          </p:grpSpPr>
          <p:sp>
            <p:nvSpPr>
              <p:cNvPr id="55153" name="Freeform 156"/>
              <p:cNvSpPr>
                <a:spLocks/>
              </p:cNvSpPr>
              <p:nvPr/>
            </p:nvSpPr>
            <p:spPr bwMode="auto">
              <a:xfrm>
                <a:off x="4346" y="2355"/>
                <a:ext cx="18" cy="9"/>
              </a:xfrm>
              <a:custGeom>
                <a:avLst/>
                <a:gdLst>
                  <a:gd name="T0" fmla="*/ 18 w 18"/>
                  <a:gd name="T1" fmla="*/ 0 h 9"/>
                  <a:gd name="T2" fmla="*/ 18 w 18"/>
                  <a:gd name="T3" fmla="*/ 9 h 9"/>
                  <a:gd name="T4" fmla="*/ 9 w 18"/>
                  <a:gd name="T5" fmla="*/ 9 h 9"/>
                  <a:gd name="T6" fmla="*/ 0 w 18"/>
                  <a:gd name="T7" fmla="*/ 0 h 9"/>
                  <a:gd name="T8" fmla="*/ 18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8" y="0"/>
                    </a:moveTo>
                    <a:lnTo>
                      <a:pt x="18" y="9"/>
                    </a:lnTo>
                    <a:lnTo>
                      <a:pt x="9" y="9"/>
                    </a:lnTo>
                    <a:lnTo>
                      <a:pt x="0" y="0"/>
                    </a:lnTo>
                    <a:lnTo>
                      <a:pt x="18"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54" name="Freeform 157"/>
              <p:cNvSpPr>
                <a:spLocks/>
              </p:cNvSpPr>
              <p:nvPr/>
            </p:nvSpPr>
            <p:spPr bwMode="auto">
              <a:xfrm>
                <a:off x="4346" y="2355"/>
                <a:ext cx="18" cy="9"/>
              </a:xfrm>
              <a:custGeom>
                <a:avLst/>
                <a:gdLst>
                  <a:gd name="T0" fmla="*/ 18 w 18"/>
                  <a:gd name="T1" fmla="*/ 0 h 9"/>
                  <a:gd name="T2" fmla="*/ 18 w 18"/>
                  <a:gd name="T3" fmla="*/ 9 h 9"/>
                  <a:gd name="T4" fmla="*/ 9 w 18"/>
                  <a:gd name="T5" fmla="*/ 9 h 9"/>
                  <a:gd name="T6" fmla="*/ 0 w 18"/>
                  <a:gd name="T7" fmla="*/ 0 h 9"/>
                  <a:gd name="T8" fmla="*/ 18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8" y="0"/>
                    </a:moveTo>
                    <a:lnTo>
                      <a:pt x="18" y="9"/>
                    </a:lnTo>
                    <a:lnTo>
                      <a:pt x="9" y="9"/>
                    </a:lnTo>
                    <a:lnTo>
                      <a:pt x="0" y="0"/>
                    </a:lnTo>
                    <a:lnTo>
                      <a:pt x="18"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94" name="Freeform 158"/>
            <p:cNvSpPr>
              <a:spLocks/>
            </p:cNvSpPr>
            <p:nvPr/>
          </p:nvSpPr>
          <p:spPr bwMode="auto">
            <a:xfrm>
              <a:off x="7005637" y="3043237"/>
              <a:ext cx="223838" cy="509587"/>
            </a:xfrm>
            <a:custGeom>
              <a:avLst/>
              <a:gdLst>
                <a:gd name="T0" fmla="*/ 2147483647 w 139"/>
                <a:gd name="T1" fmla="*/ 2147483647 h 338"/>
                <a:gd name="T2" fmla="*/ 2147483647 w 139"/>
                <a:gd name="T3" fmla="*/ 2147483647 h 338"/>
                <a:gd name="T4" fmla="*/ 2147483647 w 139"/>
                <a:gd name="T5" fmla="*/ 2147483647 h 338"/>
                <a:gd name="T6" fmla="*/ 2147483647 w 139"/>
                <a:gd name="T7" fmla="*/ 2147483647 h 338"/>
                <a:gd name="T8" fmla="*/ 2147483647 w 139"/>
                <a:gd name="T9" fmla="*/ 2147483647 h 338"/>
                <a:gd name="T10" fmla="*/ 2147483647 w 139"/>
                <a:gd name="T11" fmla="*/ 2147483647 h 338"/>
                <a:gd name="T12" fmla="*/ 2147483647 w 139"/>
                <a:gd name="T13" fmla="*/ 2147483647 h 338"/>
                <a:gd name="T14" fmla="*/ 2147483647 w 139"/>
                <a:gd name="T15" fmla="*/ 2147483647 h 338"/>
                <a:gd name="T16" fmla="*/ 2147483647 w 139"/>
                <a:gd name="T17" fmla="*/ 2147483647 h 338"/>
                <a:gd name="T18" fmla="*/ 2147483647 w 139"/>
                <a:gd name="T19" fmla="*/ 2147483647 h 338"/>
                <a:gd name="T20" fmla="*/ 2147483647 w 139"/>
                <a:gd name="T21" fmla="*/ 2147483647 h 338"/>
                <a:gd name="T22" fmla="*/ 2147483647 w 139"/>
                <a:gd name="T23" fmla="*/ 2147483647 h 338"/>
                <a:gd name="T24" fmla="*/ 2147483647 w 139"/>
                <a:gd name="T25" fmla="*/ 2147483647 h 338"/>
                <a:gd name="T26" fmla="*/ 2147483647 w 139"/>
                <a:gd name="T27" fmla="*/ 2147483647 h 338"/>
                <a:gd name="T28" fmla="*/ 2147483647 w 139"/>
                <a:gd name="T29" fmla="*/ 2147483647 h 338"/>
                <a:gd name="T30" fmla="*/ 2147483647 w 139"/>
                <a:gd name="T31" fmla="*/ 0 h 338"/>
                <a:gd name="T32" fmla="*/ 2147483647 w 139"/>
                <a:gd name="T33" fmla="*/ 0 h 338"/>
                <a:gd name="T34" fmla="*/ 2147483647 w 139"/>
                <a:gd name="T35" fmla="*/ 2147483647 h 338"/>
                <a:gd name="T36" fmla="*/ 2147483647 w 139"/>
                <a:gd name="T37" fmla="*/ 2147483647 h 338"/>
                <a:gd name="T38" fmla="*/ 2147483647 w 139"/>
                <a:gd name="T39" fmla="*/ 2147483647 h 338"/>
                <a:gd name="T40" fmla="*/ 2147483647 w 139"/>
                <a:gd name="T41" fmla="*/ 2147483647 h 338"/>
                <a:gd name="T42" fmla="*/ 2147483647 w 139"/>
                <a:gd name="T43" fmla="*/ 2147483647 h 338"/>
                <a:gd name="T44" fmla="*/ 2147483647 w 139"/>
                <a:gd name="T45" fmla="*/ 2147483647 h 338"/>
                <a:gd name="T46" fmla="*/ 0 w 139"/>
                <a:gd name="T47" fmla="*/ 2147483647 h 338"/>
                <a:gd name="T48" fmla="*/ 0 w 139"/>
                <a:gd name="T49" fmla="*/ 2147483647 h 338"/>
                <a:gd name="T50" fmla="*/ 2147483647 w 139"/>
                <a:gd name="T51" fmla="*/ 2147483647 h 338"/>
                <a:gd name="T52" fmla="*/ 2147483647 w 139"/>
                <a:gd name="T53" fmla="*/ 2147483647 h 338"/>
                <a:gd name="T54" fmla="*/ 2147483647 w 139"/>
                <a:gd name="T55" fmla="*/ 2147483647 h 338"/>
                <a:gd name="T56" fmla="*/ 2147483647 w 139"/>
                <a:gd name="T57" fmla="*/ 2147483647 h 338"/>
                <a:gd name="T58" fmla="*/ 2147483647 w 139"/>
                <a:gd name="T59" fmla="*/ 2147483647 h 338"/>
                <a:gd name="T60" fmla="*/ 2147483647 w 139"/>
                <a:gd name="T61" fmla="*/ 2147483647 h 338"/>
                <a:gd name="T62" fmla="*/ 2147483647 w 139"/>
                <a:gd name="T63" fmla="*/ 2147483647 h 338"/>
                <a:gd name="T64" fmla="*/ 2147483647 w 139"/>
                <a:gd name="T65" fmla="*/ 2147483647 h 338"/>
                <a:gd name="T66" fmla="*/ 2147483647 w 139"/>
                <a:gd name="T67" fmla="*/ 2147483647 h 338"/>
                <a:gd name="T68" fmla="*/ 2147483647 w 139"/>
                <a:gd name="T69" fmla="*/ 2147483647 h 338"/>
                <a:gd name="T70" fmla="*/ 2147483647 w 139"/>
                <a:gd name="T71" fmla="*/ 2147483647 h 338"/>
                <a:gd name="T72" fmla="*/ 2147483647 w 139"/>
                <a:gd name="T73" fmla="*/ 2147483647 h 338"/>
                <a:gd name="T74" fmla="*/ 2147483647 w 139"/>
                <a:gd name="T75" fmla="*/ 2147483647 h 3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9"/>
                <a:gd name="T115" fmla="*/ 0 h 338"/>
                <a:gd name="T116" fmla="*/ 139 w 139"/>
                <a:gd name="T117" fmla="*/ 338 h 33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9" h="338">
                  <a:moveTo>
                    <a:pt x="130" y="294"/>
                  </a:moveTo>
                  <a:lnTo>
                    <a:pt x="122" y="258"/>
                  </a:lnTo>
                  <a:lnTo>
                    <a:pt x="104" y="240"/>
                  </a:lnTo>
                  <a:lnTo>
                    <a:pt x="113" y="213"/>
                  </a:lnTo>
                  <a:lnTo>
                    <a:pt x="95" y="178"/>
                  </a:lnTo>
                  <a:lnTo>
                    <a:pt x="95" y="151"/>
                  </a:lnTo>
                  <a:lnTo>
                    <a:pt x="122" y="133"/>
                  </a:lnTo>
                  <a:lnTo>
                    <a:pt x="139" y="115"/>
                  </a:lnTo>
                  <a:lnTo>
                    <a:pt x="122" y="115"/>
                  </a:lnTo>
                  <a:lnTo>
                    <a:pt x="104" y="107"/>
                  </a:lnTo>
                  <a:lnTo>
                    <a:pt x="104" y="89"/>
                  </a:lnTo>
                  <a:lnTo>
                    <a:pt x="95" y="89"/>
                  </a:lnTo>
                  <a:lnTo>
                    <a:pt x="95" y="71"/>
                  </a:lnTo>
                  <a:lnTo>
                    <a:pt x="78" y="80"/>
                  </a:lnTo>
                  <a:lnTo>
                    <a:pt x="78" y="17"/>
                  </a:lnTo>
                  <a:lnTo>
                    <a:pt x="78" y="0"/>
                  </a:lnTo>
                  <a:lnTo>
                    <a:pt x="52" y="0"/>
                  </a:lnTo>
                  <a:lnTo>
                    <a:pt x="52" y="9"/>
                  </a:lnTo>
                  <a:lnTo>
                    <a:pt x="43" y="9"/>
                  </a:lnTo>
                  <a:lnTo>
                    <a:pt x="26" y="26"/>
                  </a:lnTo>
                  <a:lnTo>
                    <a:pt x="17" y="80"/>
                  </a:lnTo>
                  <a:lnTo>
                    <a:pt x="8" y="80"/>
                  </a:lnTo>
                  <a:lnTo>
                    <a:pt x="8" y="107"/>
                  </a:lnTo>
                  <a:lnTo>
                    <a:pt x="0" y="107"/>
                  </a:lnTo>
                  <a:lnTo>
                    <a:pt x="0" y="124"/>
                  </a:lnTo>
                  <a:lnTo>
                    <a:pt x="17" y="142"/>
                  </a:lnTo>
                  <a:lnTo>
                    <a:pt x="26" y="169"/>
                  </a:lnTo>
                  <a:lnTo>
                    <a:pt x="34" y="169"/>
                  </a:lnTo>
                  <a:lnTo>
                    <a:pt x="43" y="196"/>
                  </a:lnTo>
                  <a:lnTo>
                    <a:pt x="34" y="213"/>
                  </a:lnTo>
                  <a:lnTo>
                    <a:pt x="61" y="222"/>
                  </a:lnTo>
                  <a:lnTo>
                    <a:pt x="78" y="205"/>
                  </a:lnTo>
                  <a:lnTo>
                    <a:pt x="95" y="213"/>
                  </a:lnTo>
                  <a:lnTo>
                    <a:pt x="122" y="285"/>
                  </a:lnTo>
                  <a:lnTo>
                    <a:pt x="113" y="294"/>
                  </a:lnTo>
                  <a:lnTo>
                    <a:pt x="122" y="311"/>
                  </a:lnTo>
                  <a:lnTo>
                    <a:pt x="113" y="338"/>
                  </a:lnTo>
                  <a:lnTo>
                    <a:pt x="130" y="294"/>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95" name="Freeform 159"/>
            <p:cNvSpPr>
              <a:spLocks/>
            </p:cNvSpPr>
            <p:nvPr/>
          </p:nvSpPr>
          <p:spPr bwMode="auto">
            <a:xfrm>
              <a:off x="7005637" y="3043237"/>
              <a:ext cx="223838" cy="509587"/>
            </a:xfrm>
            <a:custGeom>
              <a:avLst/>
              <a:gdLst>
                <a:gd name="T0" fmla="*/ 2147483647 w 139"/>
                <a:gd name="T1" fmla="*/ 2147483647 h 338"/>
                <a:gd name="T2" fmla="*/ 2147483647 w 139"/>
                <a:gd name="T3" fmla="*/ 2147483647 h 338"/>
                <a:gd name="T4" fmla="*/ 2147483647 w 139"/>
                <a:gd name="T5" fmla="*/ 2147483647 h 338"/>
                <a:gd name="T6" fmla="*/ 2147483647 w 139"/>
                <a:gd name="T7" fmla="*/ 2147483647 h 338"/>
                <a:gd name="T8" fmla="*/ 2147483647 w 139"/>
                <a:gd name="T9" fmla="*/ 2147483647 h 338"/>
                <a:gd name="T10" fmla="*/ 2147483647 w 139"/>
                <a:gd name="T11" fmla="*/ 2147483647 h 338"/>
                <a:gd name="T12" fmla="*/ 2147483647 w 139"/>
                <a:gd name="T13" fmla="*/ 2147483647 h 338"/>
                <a:gd name="T14" fmla="*/ 2147483647 w 139"/>
                <a:gd name="T15" fmla="*/ 2147483647 h 338"/>
                <a:gd name="T16" fmla="*/ 2147483647 w 139"/>
                <a:gd name="T17" fmla="*/ 2147483647 h 338"/>
                <a:gd name="T18" fmla="*/ 2147483647 w 139"/>
                <a:gd name="T19" fmla="*/ 2147483647 h 338"/>
                <a:gd name="T20" fmla="*/ 2147483647 w 139"/>
                <a:gd name="T21" fmla="*/ 2147483647 h 338"/>
                <a:gd name="T22" fmla="*/ 2147483647 w 139"/>
                <a:gd name="T23" fmla="*/ 2147483647 h 338"/>
                <a:gd name="T24" fmla="*/ 2147483647 w 139"/>
                <a:gd name="T25" fmla="*/ 2147483647 h 338"/>
                <a:gd name="T26" fmla="*/ 2147483647 w 139"/>
                <a:gd name="T27" fmla="*/ 2147483647 h 338"/>
                <a:gd name="T28" fmla="*/ 2147483647 w 139"/>
                <a:gd name="T29" fmla="*/ 2147483647 h 338"/>
                <a:gd name="T30" fmla="*/ 2147483647 w 139"/>
                <a:gd name="T31" fmla="*/ 0 h 338"/>
                <a:gd name="T32" fmla="*/ 2147483647 w 139"/>
                <a:gd name="T33" fmla="*/ 0 h 338"/>
                <a:gd name="T34" fmla="*/ 2147483647 w 139"/>
                <a:gd name="T35" fmla="*/ 2147483647 h 338"/>
                <a:gd name="T36" fmla="*/ 2147483647 w 139"/>
                <a:gd name="T37" fmla="*/ 2147483647 h 338"/>
                <a:gd name="T38" fmla="*/ 2147483647 w 139"/>
                <a:gd name="T39" fmla="*/ 2147483647 h 338"/>
                <a:gd name="T40" fmla="*/ 2147483647 w 139"/>
                <a:gd name="T41" fmla="*/ 2147483647 h 338"/>
                <a:gd name="T42" fmla="*/ 2147483647 w 139"/>
                <a:gd name="T43" fmla="*/ 2147483647 h 338"/>
                <a:gd name="T44" fmla="*/ 2147483647 w 139"/>
                <a:gd name="T45" fmla="*/ 2147483647 h 338"/>
                <a:gd name="T46" fmla="*/ 0 w 139"/>
                <a:gd name="T47" fmla="*/ 2147483647 h 338"/>
                <a:gd name="T48" fmla="*/ 0 w 139"/>
                <a:gd name="T49" fmla="*/ 2147483647 h 338"/>
                <a:gd name="T50" fmla="*/ 2147483647 w 139"/>
                <a:gd name="T51" fmla="*/ 2147483647 h 338"/>
                <a:gd name="T52" fmla="*/ 2147483647 w 139"/>
                <a:gd name="T53" fmla="*/ 2147483647 h 338"/>
                <a:gd name="T54" fmla="*/ 2147483647 w 139"/>
                <a:gd name="T55" fmla="*/ 2147483647 h 338"/>
                <a:gd name="T56" fmla="*/ 2147483647 w 139"/>
                <a:gd name="T57" fmla="*/ 2147483647 h 338"/>
                <a:gd name="T58" fmla="*/ 2147483647 w 139"/>
                <a:gd name="T59" fmla="*/ 2147483647 h 338"/>
                <a:gd name="T60" fmla="*/ 2147483647 w 139"/>
                <a:gd name="T61" fmla="*/ 2147483647 h 338"/>
                <a:gd name="T62" fmla="*/ 2147483647 w 139"/>
                <a:gd name="T63" fmla="*/ 2147483647 h 338"/>
                <a:gd name="T64" fmla="*/ 2147483647 w 139"/>
                <a:gd name="T65" fmla="*/ 2147483647 h 338"/>
                <a:gd name="T66" fmla="*/ 2147483647 w 139"/>
                <a:gd name="T67" fmla="*/ 2147483647 h 338"/>
                <a:gd name="T68" fmla="*/ 2147483647 w 139"/>
                <a:gd name="T69" fmla="*/ 2147483647 h 338"/>
                <a:gd name="T70" fmla="*/ 2147483647 w 139"/>
                <a:gd name="T71" fmla="*/ 2147483647 h 338"/>
                <a:gd name="T72" fmla="*/ 2147483647 w 139"/>
                <a:gd name="T73" fmla="*/ 2147483647 h 338"/>
                <a:gd name="T74" fmla="*/ 2147483647 w 139"/>
                <a:gd name="T75" fmla="*/ 2147483647 h 3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9"/>
                <a:gd name="T115" fmla="*/ 0 h 338"/>
                <a:gd name="T116" fmla="*/ 139 w 139"/>
                <a:gd name="T117" fmla="*/ 338 h 33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9" h="338">
                  <a:moveTo>
                    <a:pt x="130" y="294"/>
                  </a:moveTo>
                  <a:lnTo>
                    <a:pt x="122" y="258"/>
                  </a:lnTo>
                  <a:lnTo>
                    <a:pt x="104" y="240"/>
                  </a:lnTo>
                  <a:lnTo>
                    <a:pt x="113" y="213"/>
                  </a:lnTo>
                  <a:lnTo>
                    <a:pt x="95" y="178"/>
                  </a:lnTo>
                  <a:lnTo>
                    <a:pt x="95" y="151"/>
                  </a:lnTo>
                  <a:lnTo>
                    <a:pt x="122" y="133"/>
                  </a:lnTo>
                  <a:lnTo>
                    <a:pt x="139" y="115"/>
                  </a:lnTo>
                  <a:lnTo>
                    <a:pt x="122" y="115"/>
                  </a:lnTo>
                  <a:lnTo>
                    <a:pt x="104" y="107"/>
                  </a:lnTo>
                  <a:lnTo>
                    <a:pt x="104" y="89"/>
                  </a:lnTo>
                  <a:lnTo>
                    <a:pt x="95" y="89"/>
                  </a:lnTo>
                  <a:lnTo>
                    <a:pt x="95" y="71"/>
                  </a:lnTo>
                  <a:lnTo>
                    <a:pt x="78" y="80"/>
                  </a:lnTo>
                  <a:lnTo>
                    <a:pt x="78" y="17"/>
                  </a:lnTo>
                  <a:lnTo>
                    <a:pt x="78" y="0"/>
                  </a:lnTo>
                  <a:lnTo>
                    <a:pt x="52" y="0"/>
                  </a:lnTo>
                  <a:lnTo>
                    <a:pt x="52" y="9"/>
                  </a:lnTo>
                  <a:lnTo>
                    <a:pt x="43" y="9"/>
                  </a:lnTo>
                  <a:lnTo>
                    <a:pt x="26" y="26"/>
                  </a:lnTo>
                  <a:lnTo>
                    <a:pt x="17" y="80"/>
                  </a:lnTo>
                  <a:lnTo>
                    <a:pt x="8" y="80"/>
                  </a:lnTo>
                  <a:lnTo>
                    <a:pt x="8" y="107"/>
                  </a:lnTo>
                  <a:lnTo>
                    <a:pt x="0" y="107"/>
                  </a:lnTo>
                  <a:lnTo>
                    <a:pt x="0" y="124"/>
                  </a:lnTo>
                  <a:lnTo>
                    <a:pt x="17" y="142"/>
                  </a:lnTo>
                  <a:lnTo>
                    <a:pt x="26" y="169"/>
                  </a:lnTo>
                  <a:lnTo>
                    <a:pt x="34" y="169"/>
                  </a:lnTo>
                  <a:lnTo>
                    <a:pt x="43" y="196"/>
                  </a:lnTo>
                  <a:lnTo>
                    <a:pt x="34" y="213"/>
                  </a:lnTo>
                  <a:lnTo>
                    <a:pt x="61" y="222"/>
                  </a:lnTo>
                  <a:lnTo>
                    <a:pt x="78" y="205"/>
                  </a:lnTo>
                  <a:lnTo>
                    <a:pt x="95" y="213"/>
                  </a:lnTo>
                  <a:lnTo>
                    <a:pt x="122" y="285"/>
                  </a:lnTo>
                  <a:lnTo>
                    <a:pt x="113" y="294"/>
                  </a:lnTo>
                  <a:lnTo>
                    <a:pt x="122" y="311"/>
                  </a:lnTo>
                  <a:lnTo>
                    <a:pt x="113" y="338"/>
                  </a:lnTo>
                  <a:lnTo>
                    <a:pt x="130" y="294"/>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396" name="Freeform 160"/>
            <p:cNvSpPr>
              <a:spLocks/>
            </p:cNvSpPr>
            <p:nvPr/>
          </p:nvSpPr>
          <p:spPr bwMode="auto">
            <a:xfrm>
              <a:off x="7158037" y="3243262"/>
              <a:ext cx="168275" cy="417512"/>
            </a:xfrm>
            <a:custGeom>
              <a:avLst/>
              <a:gdLst>
                <a:gd name="T0" fmla="*/ 2147483647 w 105"/>
                <a:gd name="T1" fmla="*/ 2147483647 h 276"/>
                <a:gd name="T2" fmla="*/ 2147483647 w 105"/>
                <a:gd name="T3" fmla="*/ 2147483647 h 276"/>
                <a:gd name="T4" fmla="*/ 2147483647 w 105"/>
                <a:gd name="T5" fmla="*/ 2147483647 h 276"/>
                <a:gd name="T6" fmla="*/ 2147483647 w 105"/>
                <a:gd name="T7" fmla="*/ 2147483647 h 276"/>
                <a:gd name="T8" fmla="*/ 2147483647 w 105"/>
                <a:gd name="T9" fmla="*/ 2147483647 h 276"/>
                <a:gd name="T10" fmla="*/ 2147483647 w 105"/>
                <a:gd name="T11" fmla="*/ 2147483647 h 276"/>
                <a:gd name="T12" fmla="*/ 2147483647 w 105"/>
                <a:gd name="T13" fmla="*/ 2147483647 h 276"/>
                <a:gd name="T14" fmla="*/ 2147483647 w 105"/>
                <a:gd name="T15" fmla="*/ 2147483647 h 276"/>
                <a:gd name="T16" fmla="*/ 2147483647 w 105"/>
                <a:gd name="T17" fmla="*/ 2147483647 h 276"/>
                <a:gd name="T18" fmla="*/ 2147483647 w 105"/>
                <a:gd name="T19" fmla="*/ 2147483647 h 276"/>
                <a:gd name="T20" fmla="*/ 2147483647 w 105"/>
                <a:gd name="T21" fmla="*/ 2147483647 h 276"/>
                <a:gd name="T22" fmla="*/ 2147483647 w 105"/>
                <a:gd name="T23" fmla="*/ 2147483647 h 276"/>
                <a:gd name="T24" fmla="*/ 2147483647 w 105"/>
                <a:gd name="T25" fmla="*/ 2147483647 h 276"/>
                <a:gd name="T26" fmla="*/ 2147483647 w 105"/>
                <a:gd name="T27" fmla="*/ 2147483647 h 276"/>
                <a:gd name="T28" fmla="*/ 2147483647 w 105"/>
                <a:gd name="T29" fmla="*/ 2147483647 h 276"/>
                <a:gd name="T30" fmla="*/ 2147483647 w 105"/>
                <a:gd name="T31" fmla="*/ 2147483647 h 276"/>
                <a:gd name="T32" fmla="*/ 2147483647 w 105"/>
                <a:gd name="T33" fmla="*/ 2147483647 h 276"/>
                <a:gd name="T34" fmla="*/ 2147483647 w 105"/>
                <a:gd name="T35" fmla="*/ 2147483647 h 276"/>
                <a:gd name="T36" fmla="*/ 2147483647 w 105"/>
                <a:gd name="T37" fmla="*/ 2147483647 h 276"/>
                <a:gd name="T38" fmla="*/ 2147483647 w 105"/>
                <a:gd name="T39" fmla="*/ 2147483647 h 276"/>
                <a:gd name="T40" fmla="*/ 2147483647 w 105"/>
                <a:gd name="T41" fmla="*/ 2147483647 h 276"/>
                <a:gd name="T42" fmla="*/ 2147483647 w 105"/>
                <a:gd name="T43" fmla="*/ 2147483647 h 276"/>
                <a:gd name="T44" fmla="*/ 2147483647 w 105"/>
                <a:gd name="T45" fmla="*/ 2147483647 h 276"/>
                <a:gd name="T46" fmla="*/ 2147483647 w 105"/>
                <a:gd name="T47" fmla="*/ 2147483647 h 276"/>
                <a:gd name="T48" fmla="*/ 2147483647 w 105"/>
                <a:gd name="T49" fmla="*/ 2147483647 h 276"/>
                <a:gd name="T50" fmla="*/ 2147483647 w 105"/>
                <a:gd name="T51" fmla="*/ 2147483647 h 276"/>
                <a:gd name="T52" fmla="*/ 2147483647 w 105"/>
                <a:gd name="T53" fmla="*/ 2147483647 h 276"/>
                <a:gd name="T54" fmla="*/ 2147483647 w 105"/>
                <a:gd name="T55" fmla="*/ 2147483647 h 276"/>
                <a:gd name="T56" fmla="*/ 2147483647 w 105"/>
                <a:gd name="T57" fmla="*/ 0 h 276"/>
                <a:gd name="T58" fmla="*/ 0 w 105"/>
                <a:gd name="T59" fmla="*/ 2147483647 h 276"/>
                <a:gd name="T60" fmla="*/ 0 w 105"/>
                <a:gd name="T61" fmla="*/ 2147483647 h 276"/>
                <a:gd name="T62" fmla="*/ 2147483647 w 105"/>
                <a:gd name="T63" fmla="*/ 2147483647 h 276"/>
                <a:gd name="T64" fmla="*/ 2147483647 w 105"/>
                <a:gd name="T65" fmla="*/ 2147483647 h 276"/>
                <a:gd name="T66" fmla="*/ 2147483647 w 105"/>
                <a:gd name="T67" fmla="*/ 2147483647 h 276"/>
                <a:gd name="T68" fmla="*/ 2147483647 w 105"/>
                <a:gd name="T69" fmla="*/ 2147483647 h 276"/>
                <a:gd name="T70" fmla="*/ 2147483647 w 105"/>
                <a:gd name="T71" fmla="*/ 2147483647 h 276"/>
                <a:gd name="T72" fmla="*/ 2147483647 w 105"/>
                <a:gd name="T73" fmla="*/ 2147483647 h 276"/>
                <a:gd name="T74" fmla="*/ 2147483647 w 105"/>
                <a:gd name="T75" fmla="*/ 2147483647 h 276"/>
                <a:gd name="T76" fmla="*/ 2147483647 w 105"/>
                <a:gd name="T77" fmla="*/ 2147483647 h 276"/>
                <a:gd name="T78" fmla="*/ 2147483647 w 105"/>
                <a:gd name="T79" fmla="*/ 2147483647 h 276"/>
                <a:gd name="T80" fmla="*/ 2147483647 w 105"/>
                <a:gd name="T81" fmla="*/ 2147483647 h 27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5"/>
                <a:gd name="T124" fmla="*/ 0 h 276"/>
                <a:gd name="T125" fmla="*/ 105 w 105"/>
                <a:gd name="T126" fmla="*/ 276 h 27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5" h="276">
                  <a:moveTo>
                    <a:pt x="44" y="259"/>
                  </a:moveTo>
                  <a:lnTo>
                    <a:pt x="53" y="267"/>
                  </a:lnTo>
                  <a:lnTo>
                    <a:pt x="53" y="276"/>
                  </a:lnTo>
                  <a:lnTo>
                    <a:pt x="61" y="276"/>
                  </a:lnTo>
                  <a:lnTo>
                    <a:pt x="70" y="267"/>
                  </a:lnTo>
                  <a:lnTo>
                    <a:pt x="61" y="259"/>
                  </a:lnTo>
                  <a:lnTo>
                    <a:pt x="44" y="250"/>
                  </a:lnTo>
                  <a:lnTo>
                    <a:pt x="35" y="205"/>
                  </a:lnTo>
                  <a:lnTo>
                    <a:pt x="27" y="205"/>
                  </a:lnTo>
                  <a:lnTo>
                    <a:pt x="27" y="187"/>
                  </a:lnTo>
                  <a:lnTo>
                    <a:pt x="35" y="161"/>
                  </a:lnTo>
                  <a:lnTo>
                    <a:pt x="27" y="143"/>
                  </a:lnTo>
                  <a:lnTo>
                    <a:pt x="44" y="143"/>
                  </a:lnTo>
                  <a:lnTo>
                    <a:pt x="44" y="152"/>
                  </a:lnTo>
                  <a:lnTo>
                    <a:pt x="61" y="152"/>
                  </a:lnTo>
                  <a:lnTo>
                    <a:pt x="70" y="161"/>
                  </a:lnTo>
                  <a:lnTo>
                    <a:pt x="61" y="143"/>
                  </a:lnTo>
                  <a:lnTo>
                    <a:pt x="70" y="125"/>
                  </a:lnTo>
                  <a:lnTo>
                    <a:pt x="105" y="125"/>
                  </a:lnTo>
                  <a:lnTo>
                    <a:pt x="105" y="98"/>
                  </a:lnTo>
                  <a:lnTo>
                    <a:pt x="96" y="80"/>
                  </a:lnTo>
                  <a:lnTo>
                    <a:pt x="79" y="63"/>
                  </a:lnTo>
                  <a:lnTo>
                    <a:pt x="70" y="45"/>
                  </a:lnTo>
                  <a:lnTo>
                    <a:pt x="61" y="54"/>
                  </a:lnTo>
                  <a:lnTo>
                    <a:pt x="53" y="45"/>
                  </a:lnTo>
                  <a:lnTo>
                    <a:pt x="35" y="54"/>
                  </a:lnTo>
                  <a:lnTo>
                    <a:pt x="35" y="18"/>
                  </a:lnTo>
                  <a:lnTo>
                    <a:pt x="27" y="9"/>
                  </a:lnTo>
                  <a:lnTo>
                    <a:pt x="27" y="0"/>
                  </a:lnTo>
                  <a:lnTo>
                    <a:pt x="0" y="18"/>
                  </a:lnTo>
                  <a:lnTo>
                    <a:pt x="0" y="45"/>
                  </a:lnTo>
                  <a:lnTo>
                    <a:pt x="18" y="80"/>
                  </a:lnTo>
                  <a:lnTo>
                    <a:pt x="9" y="107"/>
                  </a:lnTo>
                  <a:lnTo>
                    <a:pt x="27" y="125"/>
                  </a:lnTo>
                  <a:lnTo>
                    <a:pt x="27" y="161"/>
                  </a:lnTo>
                  <a:lnTo>
                    <a:pt x="18" y="205"/>
                  </a:lnTo>
                  <a:lnTo>
                    <a:pt x="18" y="223"/>
                  </a:lnTo>
                  <a:lnTo>
                    <a:pt x="27" y="241"/>
                  </a:lnTo>
                  <a:lnTo>
                    <a:pt x="27" y="232"/>
                  </a:lnTo>
                  <a:lnTo>
                    <a:pt x="44" y="267"/>
                  </a:lnTo>
                  <a:lnTo>
                    <a:pt x="44" y="25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97" name="Group 161"/>
            <p:cNvGrpSpPr>
              <a:grpSpLocks/>
            </p:cNvGrpSpPr>
            <p:nvPr/>
          </p:nvGrpSpPr>
          <p:grpSpPr bwMode="auto">
            <a:xfrm>
              <a:off x="7158037" y="3243262"/>
              <a:ext cx="168275" cy="417512"/>
              <a:chOff x="4102" y="2061"/>
              <a:chExt cx="105" cy="276"/>
            </a:xfrm>
          </p:grpSpPr>
          <p:sp>
            <p:nvSpPr>
              <p:cNvPr id="55151" name="Freeform 162"/>
              <p:cNvSpPr>
                <a:spLocks/>
              </p:cNvSpPr>
              <p:nvPr/>
            </p:nvSpPr>
            <p:spPr bwMode="auto">
              <a:xfrm>
                <a:off x="4102" y="2061"/>
                <a:ext cx="105" cy="276"/>
              </a:xfrm>
              <a:custGeom>
                <a:avLst/>
                <a:gdLst>
                  <a:gd name="T0" fmla="*/ 44 w 105"/>
                  <a:gd name="T1" fmla="*/ 259 h 276"/>
                  <a:gd name="T2" fmla="*/ 53 w 105"/>
                  <a:gd name="T3" fmla="*/ 267 h 276"/>
                  <a:gd name="T4" fmla="*/ 53 w 105"/>
                  <a:gd name="T5" fmla="*/ 276 h 276"/>
                  <a:gd name="T6" fmla="*/ 61 w 105"/>
                  <a:gd name="T7" fmla="*/ 276 h 276"/>
                  <a:gd name="T8" fmla="*/ 70 w 105"/>
                  <a:gd name="T9" fmla="*/ 267 h 276"/>
                  <a:gd name="T10" fmla="*/ 61 w 105"/>
                  <a:gd name="T11" fmla="*/ 259 h 276"/>
                  <a:gd name="T12" fmla="*/ 44 w 105"/>
                  <a:gd name="T13" fmla="*/ 250 h 276"/>
                  <a:gd name="T14" fmla="*/ 35 w 105"/>
                  <a:gd name="T15" fmla="*/ 205 h 276"/>
                  <a:gd name="T16" fmla="*/ 27 w 105"/>
                  <a:gd name="T17" fmla="*/ 205 h 276"/>
                  <a:gd name="T18" fmla="*/ 27 w 105"/>
                  <a:gd name="T19" fmla="*/ 187 h 276"/>
                  <a:gd name="T20" fmla="*/ 35 w 105"/>
                  <a:gd name="T21" fmla="*/ 161 h 276"/>
                  <a:gd name="T22" fmla="*/ 27 w 105"/>
                  <a:gd name="T23" fmla="*/ 143 h 276"/>
                  <a:gd name="T24" fmla="*/ 44 w 105"/>
                  <a:gd name="T25" fmla="*/ 143 h 276"/>
                  <a:gd name="T26" fmla="*/ 44 w 105"/>
                  <a:gd name="T27" fmla="*/ 152 h 276"/>
                  <a:gd name="T28" fmla="*/ 61 w 105"/>
                  <a:gd name="T29" fmla="*/ 152 h 276"/>
                  <a:gd name="T30" fmla="*/ 70 w 105"/>
                  <a:gd name="T31" fmla="*/ 161 h 276"/>
                  <a:gd name="T32" fmla="*/ 61 w 105"/>
                  <a:gd name="T33" fmla="*/ 143 h 276"/>
                  <a:gd name="T34" fmla="*/ 70 w 105"/>
                  <a:gd name="T35" fmla="*/ 125 h 276"/>
                  <a:gd name="T36" fmla="*/ 105 w 105"/>
                  <a:gd name="T37" fmla="*/ 125 h 276"/>
                  <a:gd name="T38" fmla="*/ 105 w 105"/>
                  <a:gd name="T39" fmla="*/ 98 h 276"/>
                  <a:gd name="T40" fmla="*/ 96 w 105"/>
                  <a:gd name="T41" fmla="*/ 80 h 276"/>
                  <a:gd name="T42" fmla="*/ 79 w 105"/>
                  <a:gd name="T43" fmla="*/ 63 h 276"/>
                  <a:gd name="T44" fmla="*/ 70 w 105"/>
                  <a:gd name="T45" fmla="*/ 45 h 276"/>
                  <a:gd name="T46" fmla="*/ 61 w 105"/>
                  <a:gd name="T47" fmla="*/ 54 h 276"/>
                  <a:gd name="T48" fmla="*/ 53 w 105"/>
                  <a:gd name="T49" fmla="*/ 45 h 276"/>
                  <a:gd name="T50" fmla="*/ 35 w 105"/>
                  <a:gd name="T51" fmla="*/ 54 h 276"/>
                  <a:gd name="T52" fmla="*/ 35 w 105"/>
                  <a:gd name="T53" fmla="*/ 18 h 276"/>
                  <a:gd name="T54" fmla="*/ 27 w 105"/>
                  <a:gd name="T55" fmla="*/ 9 h 276"/>
                  <a:gd name="T56" fmla="*/ 27 w 105"/>
                  <a:gd name="T57" fmla="*/ 0 h 276"/>
                  <a:gd name="T58" fmla="*/ 0 w 105"/>
                  <a:gd name="T59" fmla="*/ 18 h 276"/>
                  <a:gd name="T60" fmla="*/ 0 w 105"/>
                  <a:gd name="T61" fmla="*/ 45 h 276"/>
                  <a:gd name="T62" fmla="*/ 18 w 105"/>
                  <a:gd name="T63" fmla="*/ 80 h 276"/>
                  <a:gd name="T64" fmla="*/ 9 w 105"/>
                  <a:gd name="T65" fmla="*/ 107 h 276"/>
                  <a:gd name="T66" fmla="*/ 27 w 105"/>
                  <a:gd name="T67" fmla="*/ 125 h 276"/>
                  <a:gd name="T68" fmla="*/ 27 w 105"/>
                  <a:gd name="T69" fmla="*/ 161 h 276"/>
                  <a:gd name="T70" fmla="*/ 18 w 105"/>
                  <a:gd name="T71" fmla="*/ 205 h 276"/>
                  <a:gd name="T72" fmla="*/ 18 w 105"/>
                  <a:gd name="T73" fmla="*/ 223 h 276"/>
                  <a:gd name="T74" fmla="*/ 27 w 105"/>
                  <a:gd name="T75" fmla="*/ 241 h 276"/>
                  <a:gd name="T76" fmla="*/ 27 w 105"/>
                  <a:gd name="T77" fmla="*/ 232 h 276"/>
                  <a:gd name="T78" fmla="*/ 44 w 105"/>
                  <a:gd name="T79" fmla="*/ 267 h 276"/>
                  <a:gd name="T80" fmla="*/ 44 w 105"/>
                  <a:gd name="T81" fmla="*/ 259 h 27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5"/>
                  <a:gd name="T124" fmla="*/ 0 h 276"/>
                  <a:gd name="T125" fmla="*/ 105 w 105"/>
                  <a:gd name="T126" fmla="*/ 276 h 27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5" h="276">
                    <a:moveTo>
                      <a:pt x="44" y="259"/>
                    </a:moveTo>
                    <a:lnTo>
                      <a:pt x="53" y="267"/>
                    </a:lnTo>
                    <a:lnTo>
                      <a:pt x="53" y="276"/>
                    </a:lnTo>
                    <a:lnTo>
                      <a:pt x="61" y="276"/>
                    </a:lnTo>
                    <a:lnTo>
                      <a:pt x="70" y="267"/>
                    </a:lnTo>
                    <a:lnTo>
                      <a:pt x="61" y="259"/>
                    </a:lnTo>
                    <a:lnTo>
                      <a:pt x="44" y="250"/>
                    </a:lnTo>
                    <a:lnTo>
                      <a:pt x="35" y="205"/>
                    </a:lnTo>
                    <a:lnTo>
                      <a:pt x="27" y="205"/>
                    </a:lnTo>
                    <a:lnTo>
                      <a:pt x="27" y="187"/>
                    </a:lnTo>
                    <a:lnTo>
                      <a:pt x="35" y="161"/>
                    </a:lnTo>
                    <a:lnTo>
                      <a:pt x="27" y="143"/>
                    </a:lnTo>
                    <a:lnTo>
                      <a:pt x="44" y="143"/>
                    </a:lnTo>
                    <a:lnTo>
                      <a:pt x="44" y="152"/>
                    </a:lnTo>
                    <a:lnTo>
                      <a:pt x="61" y="152"/>
                    </a:lnTo>
                    <a:lnTo>
                      <a:pt x="70" y="161"/>
                    </a:lnTo>
                    <a:lnTo>
                      <a:pt x="61" y="143"/>
                    </a:lnTo>
                    <a:lnTo>
                      <a:pt x="70" y="125"/>
                    </a:lnTo>
                    <a:lnTo>
                      <a:pt x="105" y="125"/>
                    </a:lnTo>
                    <a:lnTo>
                      <a:pt x="105" y="98"/>
                    </a:lnTo>
                    <a:lnTo>
                      <a:pt x="96" y="80"/>
                    </a:lnTo>
                    <a:lnTo>
                      <a:pt x="79" y="63"/>
                    </a:lnTo>
                    <a:lnTo>
                      <a:pt x="70" y="45"/>
                    </a:lnTo>
                    <a:lnTo>
                      <a:pt x="61" y="54"/>
                    </a:lnTo>
                    <a:lnTo>
                      <a:pt x="53" y="45"/>
                    </a:lnTo>
                    <a:lnTo>
                      <a:pt x="35" y="54"/>
                    </a:lnTo>
                    <a:lnTo>
                      <a:pt x="35" y="18"/>
                    </a:lnTo>
                    <a:lnTo>
                      <a:pt x="27" y="9"/>
                    </a:lnTo>
                    <a:lnTo>
                      <a:pt x="27" y="0"/>
                    </a:lnTo>
                    <a:lnTo>
                      <a:pt x="0" y="18"/>
                    </a:lnTo>
                    <a:lnTo>
                      <a:pt x="0" y="45"/>
                    </a:lnTo>
                    <a:lnTo>
                      <a:pt x="18" y="80"/>
                    </a:lnTo>
                    <a:lnTo>
                      <a:pt x="9" y="107"/>
                    </a:lnTo>
                    <a:lnTo>
                      <a:pt x="27" y="125"/>
                    </a:lnTo>
                    <a:lnTo>
                      <a:pt x="27" y="161"/>
                    </a:lnTo>
                    <a:lnTo>
                      <a:pt x="18" y="205"/>
                    </a:lnTo>
                    <a:lnTo>
                      <a:pt x="18" y="223"/>
                    </a:lnTo>
                    <a:lnTo>
                      <a:pt x="27" y="241"/>
                    </a:lnTo>
                    <a:lnTo>
                      <a:pt x="27" y="232"/>
                    </a:lnTo>
                    <a:lnTo>
                      <a:pt x="44" y="267"/>
                    </a:lnTo>
                    <a:lnTo>
                      <a:pt x="44" y="259"/>
                    </a:lnTo>
                    <a:close/>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52" name="Freeform 163"/>
              <p:cNvSpPr>
                <a:spLocks/>
              </p:cNvSpPr>
              <p:nvPr/>
            </p:nvSpPr>
            <p:spPr bwMode="auto">
              <a:xfrm>
                <a:off x="4102" y="2061"/>
                <a:ext cx="105" cy="276"/>
              </a:xfrm>
              <a:custGeom>
                <a:avLst/>
                <a:gdLst>
                  <a:gd name="T0" fmla="*/ 44 w 105"/>
                  <a:gd name="T1" fmla="*/ 259 h 276"/>
                  <a:gd name="T2" fmla="*/ 53 w 105"/>
                  <a:gd name="T3" fmla="*/ 267 h 276"/>
                  <a:gd name="T4" fmla="*/ 53 w 105"/>
                  <a:gd name="T5" fmla="*/ 276 h 276"/>
                  <a:gd name="T6" fmla="*/ 61 w 105"/>
                  <a:gd name="T7" fmla="*/ 276 h 276"/>
                  <a:gd name="T8" fmla="*/ 70 w 105"/>
                  <a:gd name="T9" fmla="*/ 267 h 276"/>
                  <a:gd name="T10" fmla="*/ 61 w 105"/>
                  <a:gd name="T11" fmla="*/ 259 h 276"/>
                  <a:gd name="T12" fmla="*/ 44 w 105"/>
                  <a:gd name="T13" fmla="*/ 250 h 276"/>
                  <a:gd name="T14" fmla="*/ 35 w 105"/>
                  <a:gd name="T15" fmla="*/ 205 h 276"/>
                  <a:gd name="T16" fmla="*/ 27 w 105"/>
                  <a:gd name="T17" fmla="*/ 205 h 276"/>
                  <a:gd name="T18" fmla="*/ 27 w 105"/>
                  <a:gd name="T19" fmla="*/ 187 h 276"/>
                  <a:gd name="T20" fmla="*/ 35 w 105"/>
                  <a:gd name="T21" fmla="*/ 161 h 276"/>
                  <a:gd name="T22" fmla="*/ 27 w 105"/>
                  <a:gd name="T23" fmla="*/ 143 h 276"/>
                  <a:gd name="T24" fmla="*/ 44 w 105"/>
                  <a:gd name="T25" fmla="*/ 143 h 276"/>
                  <a:gd name="T26" fmla="*/ 44 w 105"/>
                  <a:gd name="T27" fmla="*/ 152 h 276"/>
                  <a:gd name="T28" fmla="*/ 61 w 105"/>
                  <a:gd name="T29" fmla="*/ 152 h 276"/>
                  <a:gd name="T30" fmla="*/ 70 w 105"/>
                  <a:gd name="T31" fmla="*/ 161 h 276"/>
                  <a:gd name="T32" fmla="*/ 61 w 105"/>
                  <a:gd name="T33" fmla="*/ 143 h 276"/>
                  <a:gd name="T34" fmla="*/ 70 w 105"/>
                  <a:gd name="T35" fmla="*/ 125 h 276"/>
                  <a:gd name="T36" fmla="*/ 105 w 105"/>
                  <a:gd name="T37" fmla="*/ 125 h 276"/>
                  <a:gd name="T38" fmla="*/ 105 w 105"/>
                  <a:gd name="T39" fmla="*/ 98 h 276"/>
                  <a:gd name="T40" fmla="*/ 96 w 105"/>
                  <a:gd name="T41" fmla="*/ 80 h 276"/>
                  <a:gd name="T42" fmla="*/ 79 w 105"/>
                  <a:gd name="T43" fmla="*/ 63 h 276"/>
                  <a:gd name="T44" fmla="*/ 70 w 105"/>
                  <a:gd name="T45" fmla="*/ 45 h 276"/>
                  <a:gd name="T46" fmla="*/ 61 w 105"/>
                  <a:gd name="T47" fmla="*/ 54 h 276"/>
                  <a:gd name="T48" fmla="*/ 53 w 105"/>
                  <a:gd name="T49" fmla="*/ 45 h 276"/>
                  <a:gd name="T50" fmla="*/ 35 w 105"/>
                  <a:gd name="T51" fmla="*/ 54 h 276"/>
                  <a:gd name="T52" fmla="*/ 35 w 105"/>
                  <a:gd name="T53" fmla="*/ 18 h 276"/>
                  <a:gd name="T54" fmla="*/ 27 w 105"/>
                  <a:gd name="T55" fmla="*/ 9 h 276"/>
                  <a:gd name="T56" fmla="*/ 27 w 105"/>
                  <a:gd name="T57" fmla="*/ 0 h 276"/>
                  <a:gd name="T58" fmla="*/ 0 w 105"/>
                  <a:gd name="T59" fmla="*/ 18 h 276"/>
                  <a:gd name="T60" fmla="*/ 0 w 105"/>
                  <a:gd name="T61" fmla="*/ 45 h 276"/>
                  <a:gd name="T62" fmla="*/ 18 w 105"/>
                  <a:gd name="T63" fmla="*/ 80 h 276"/>
                  <a:gd name="T64" fmla="*/ 9 w 105"/>
                  <a:gd name="T65" fmla="*/ 107 h 276"/>
                  <a:gd name="T66" fmla="*/ 27 w 105"/>
                  <a:gd name="T67" fmla="*/ 125 h 276"/>
                  <a:gd name="T68" fmla="*/ 27 w 105"/>
                  <a:gd name="T69" fmla="*/ 161 h 276"/>
                  <a:gd name="T70" fmla="*/ 18 w 105"/>
                  <a:gd name="T71" fmla="*/ 205 h 276"/>
                  <a:gd name="T72" fmla="*/ 18 w 105"/>
                  <a:gd name="T73" fmla="*/ 223 h 276"/>
                  <a:gd name="T74" fmla="*/ 27 w 105"/>
                  <a:gd name="T75" fmla="*/ 241 h 276"/>
                  <a:gd name="T76" fmla="*/ 27 w 105"/>
                  <a:gd name="T77" fmla="*/ 232 h 276"/>
                  <a:gd name="T78" fmla="*/ 44 w 105"/>
                  <a:gd name="T79" fmla="*/ 267 h 276"/>
                  <a:gd name="T80" fmla="*/ 44 w 105"/>
                  <a:gd name="T81" fmla="*/ 259 h 27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5"/>
                  <a:gd name="T124" fmla="*/ 0 h 276"/>
                  <a:gd name="T125" fmla="*/ 105 w 105"/>
                  <a:gd name="T126" fmla="*/ 276 h 27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5" h="276">
                    <a:moveTo>
                      <a:pt x="44" y="259"/>
                    </a:moveTo>
                    <a:lnTo>
                      <a:pt x="53" y="267"/>
                    </a:lnTo>
                    <a:lnTo>
                      <a:pt x="53" y="276"/>
                    </a:lnTo>
                    <a:lnTo>
                      <a:pt x="61" y="276"/>
                    </a:lnTo>
                    <a:lnTo>
                      <a:pt x="70" y="267"/>
                    </a:lnTo>
                    <a:lnTo>
                      <a:pt x="61" y="259"/>
                    </a:lnTo>
                    <a:lnTo>
                      <a:pt x="44" y="250"/>
                    </a:lnTo>
                    <a:lnTo>
                      <a:pt x="35" y="205"/>
                    </a:lnTo>
                    <a:lnTo>
                      <a:pt x="27" y="205"/>
                    </a:lnTo>
                    <a:lnTo>
                      <a:pt x="27" y="187"/>
                    </a:lnTo>
                    <a:lnTo>
                      <a:pt x="35" y="161"/>
                    </a:lnTo>
                    <a:lnTo>
                      <a:pt x="27" y="143"/>
                    </a:lnTo>
                    <a:lnTo>
                      <a:pt x="44" y="143"/>
                    </a:lnTo>
                    <a:lnTo>
                      <a:pt x="44" y="152"/>
                    </a:lnTo>
                    <a:lnTo>
                      <a:pt x="61" y="152"/>
                    </a:lnTo>
                    <a:lnTo>
                      <a:pt x="70" y="161"/>
                    </a:lnTo>
                    <a:lnTo>
                      <a:pt x="61" y="143"/>
                    </a:lnTo>
                    <a:lnTo>
                      <a:pt x="70" y="125"/>
                    </a:lnTo>
                    <a:lnTo>
                      <a:pt x="105" y="125"/>
                    </a:lnTo>
                    <a:lnTo>
                      <a:pt x="105" y="98"/>
                    </a:lnTo>
                    <a:lnTo>
                      <a:pt x="96" y="80"/>
                    </a:lnTo>
                    <a:lnTo>
                      <a:pt x="79" y="63"/>
                    </a:lnTo>
                    <a:lnTo>
                      <a:pt x="70" y="45"/>
                    </a:lnTo>
                    <a:lnTo>
                      <a:pt x="61" y="54"/>
                    </a:lnTo>
                    <a:lnTo>
                      <a:pt x="53" y="45"/>
                    </a:lnTo>
                    <a:lnTo>
                      <a:pt x="35" y="54"/>
                    </a:lnTo>
                    <a:lnTo>
                      <a:pt x="35" y="18"/>
                    </a:lnTo>
                    <a:lnTo>
                      <a:pt x="27" y="9"/>
                    </a:lnTo>
                    <a:lnTo>
                      <a:pt x="27" y="0"/>
                    </a:lnTo>
                    <a:lnTo>
                      <a:pt x="0" y="18"/>
                    </a:lnTo>
                    <a:lnTo>
                      <a:pt x="0" y="45"/>
                    </a:lnTo>
                    <a:lnTo>
                      <a:pt x="18" y="80"/>
                    </a:lnTo>
                    <a:lnTo>
                      <a:pt x="9" y="107"/>
                    </a:lnTo>
                    <a:lnTo>
                      <a:pt x="27" y="125"/>
                    </a:lnTo>
                    <a:lnTo>
                      <a:pt x="27" y="161"/>
                    </a:lnTo>
                    <a:lnTo>
                      <a:pt x="18" y="205"/>
                    </a:lnTo>
                    <a:lnTo>
                      <a:pt x="18" y="223"/>
                    </a:lnTo>
                    <a:lnTo>
                      <a:pt x="27" y="241"/>
                    </a:lnTo>
                    <a:lnTo>
                      <a:pt x="27" y="232"/>
                    </a:lnTo>
                    <a:lnTo>
                      <a:pt x="44" y="267"/>
                    </a:lnTo>
                    <a:lnTo>
                      <a:pt x="44" y="259"/>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398" name="Freeform 164"/>
            <p:cNvSpPr>
              <a:spLocks/>
            </p:cNvSpPr>
            <p:nvPr/>
          </p:nvSpPr>
          <p:spPr bwMode="auto">
            <a:xfrm>
              <a:off x="7243762" y="3633787"/>
              <a:ext cx="82550" cy="149225"/>
            </a:xfrm>
            <a:custGeom>
              <a:avLst/>
              <a:gdLst>
                <a:gd name="T0" fmla="*/ 0 w 52"/>
                <a:gd name="T1" fmla="*/ 2147483647 h 98"/>
                <a:gd name="T2" fmla="*/ 0 w 52"/>
                <a:gd name="T3" fmla="*/ 0 h 98"/>
                <a:gd name="T4" fmla="*/ 2147483647 w 52"/>
                <a:gd name="T5" fmla="*/ 2147483647 h 98"/>
                <a:gd name="T6" fmla="*/ 2147483647 w 52"/>
                <a:gd name="T7" fmla="*/ 2147483647 h 98"/>
                <a:gd name="T8" fmla="*/ 2147483647 w 52"/>
                <a:gd name="T9" fmla="*/ 2147483647 h 98"/>
                <a:gd name="T10" fmla="*/ 2147483647 w 52"/>
                <a:gd name="T11" fmla="*/ 2147483647 h 98"/>
                <a:gd name="T12" fmla="*/ 2147483647 w 52"/>
                <a:gd name="T13" fmla="*/ 2147483647 h 98"/>
                <a:gd name="T14" fmla="*/ 2147483647 w 52"/>
                <a:gd name="T15" fmla="*/ 2147483647 h 98"/>
                <a:gd name="T16" fmla="*/ 2147483647 w 52"/>
                <a:gd name="T17" fmla="*/ 2147483647 h 98"/>
                <a:gd name="T18" fmla="*/ 2147483647 w 52"/>
                <a:gd name="T19" fmla="*/ 2147483647 h 98"/>
                <a:gd name="T20" fmla="*/ 2147483647 w 52"/>
                <a:gd name="T21" fmla="*/ 2147483647 h 98"/>
                <a:gd name="T22" fmla="*/ 0 w 52"/>
                <a:gd name="T23" fmla="*/ 2147483647 h 98"/>
                <a:gd name="T24" fmla="*/ 0 w 52"/>
                <a:gd name="T25" fmla="*/ 2147483647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98"/>
                <a:gd name="T41" fmla="*/ 52 w 52"/>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98">
                  <a:moveTo>
                    <a:pt x="0" y="8"/>
                  </a:moveTo>
                  <a:lnTo>
                    <a:pt x="0" y="0"/>
                  </a:lnTo>
                  <a:lnTo>
                    <a:pt x="8" y="8"/>
                  </a:lnTo>
                  <a:lnTo>
                    <a:pt x="8" y="17"/>
                  </a:lnTo>
                  <a:lnTo>
                    <a:pt x="17" y="8"/>
                  </a:lnTo>
                  <a:lnTo>
                    <a:pt x="35" y="35"/>
                  </a:lnTo>
                  <a:lnTo>
                    <a:pt x="35" y="71"/>
                  </a:lnTo>
                  <a:lnTo>
                    <a:pt x="52" y="98"/>
                  </a:lnTo>
                  <a:lnTo>
                    <a:pt x="35" y="98"/>
                  </a:lnTo>
                  <a:lnTo>
                    <a:pt x="8" y="71"/>
                  </a:lnTo>
                  <a:lnTo>
                    <a:pt x="0" y="44"/>
                  </a:lnTo>
                  <a:lnTo>
                    <a:pt x="0" y="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399" name="Group 165"/>
            <p:cNvGrpSpPr>
              <a:grpSpLocks/>
            </p:cNvGrpSpPr>
            <p:nvPr/>
          </p:nvGrpSpPr>
          <p:grpSpPr bwMode="auto">
            <a:xfrm>
              <a:off x="7243762" y="3633787"/>
              <a:ext cx="82550" cy="149225"/>
              <a:chOff x="4155" y="2320"/>
              <a:chExt cx="52" cy="98"/>
            </a:xfrm>
          </p:grpSpPr>
          <p:sp>
            <p:nvSpPr>
              <p:cNvPr id="55149" name="Freeform 166"/>
              <p:cNvSpPr>
                <a:spLocks/>
              </p:cNvSpPr>
              <p:nvPr/>
            </p:nvSpPr>
            <p:spPr bwMode="auto">
              <a:xfrm>
                <a:off x="4155" y="2320"/>
                <a:ext cx="52" cy="98"/>
              </a:xfrm>
              <a:custGeom>
                <a:avLst/>
                <a:gdLst>
                  <a:gd name="T0" fmla="*/ 0 w 52"/>
                  <a:gd name="T1" fmla="*/ 8 h 98"/>
                  <a:gd name="T2" fmla="*/ 0 w 52"/>
                  <a:gd name="T3" fmla="*/ 0 h 98"/>
                  <a:gd name="T4" fmla="*/ 8 w 52"/>
                  <a:gd name="T5" fmla="*/ 8 h 98"/>
                  <a:gd name="T6" fmla="*/ 8 w 52"/>
                  <a:gd name="T7" fmla="*/ 17 h 98"/>
                  <a:gd name="T8" fmla="*/ 8 w 52"/>
                  <a:gd name="T9" fmla="*/ 17 h 98"/>
                  <a:gd name="T10" fmla="*/ 17 w 52"/>
                  <a:gd name="T11" fmla="*/ 8 h 98"/>
                  <a:gd name="T12" fmla="*/ 35 w 52"/>
                  <a:gd name="T13" fmla="*/ 35 h 98"/>
                  <a:gd name="T14" fmla="*/ 35 w 52"/>
                  <a:gd name="T15" fmla="*/ 71 h 98"/>
                  <a:gd name="T16" fmla="*/ 52 w 52"/>
                  <a:gd name="T17" fmla="*/ 98 h 98"/>
                  <a:gd name="T18" fmla="*/ 35 w 52"/>
                  <a:gd name="T19" fmla="*/ 98 h 98"/>
                  <a:gd name="T20" fmla="*/ 8 w 52"/>
                  <a:gd name="T21" fmla="*/ 71 h 98"/>
                  <a:gd name="T22" fmla="*/ 0 w 52"/>
                  <a:gd name="T23" fmla="*/ 44 h 98"/>
                  <a:gd name="T24" fmla="*/ 0 w 52"/>
                  <a:gd name="T25" fmla="*/ 8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98"/>
                  <a:gd name="T41" fmla="*/ 52 w 52"/>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98">
                    <a:moveTo>
                      <a:pt x="0" y="8"/>
                    </a:moveTo>
                    <a:lnTo>
                      <a:pt x="0" y="0"/>
                    </a:lnTo>
                    <a:lnTo>
                      <a:pt x="8" y="8"/>
                    </a:lnTo>
                    <a:lnTo>
                      <a:pt x="8" y="17"/>
                    </a:lnTo>
                    <a:lnTo>
                      <a:pt x="17" y="8"/>
                    </a:lnTo>
                    <a:lnTo>
                      <a:pt x="35" y="35"/>
                    </a:lnTo>
                    <a:lnTo>
                      <a:pt x="35" y="71"/>
                    </a:lnTo>
                    <a:lnTo>
                      <a:pt x="52" y="98"/>
                    </a:lnTo>
                    <a:lnTo>
                      <a:pt x="35" y="98"/>
                    </a:lnTo>
                    <a:lnTo>
                      <a:pt x="8" y="71"/>
                    </a:lnTo>
                    <a:lnTo>
                      <a:pt x="0" y="44"/>
                    </a:lnTo>
                    <a:lnTo>
                      <a:pt x="0" y="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50" name="Freeform 167"/>
              <p:cNvSpPr>
                <a:spLocks/>
              </p:cNvSpPr>
              <p:nvPr/>
            </p:nvSpPr>
            <p:spPr bwMode="auto">
              <a:xfrm>
                <a:off x="4155" y="2320"/>
                <a:ext cx="52" cy="98"/>
              </a:xfrm>
              <a:custGeom>
                <a:avLst/>
                <a:gdLst>
                  <a:gd name="T0" fmla="*/ 0 w 52"/>
                  <a:gd name="T1" fmla="*/ 8 h 98"/>
                  <a:gd name="T2" fmla="*/ 0 w 52"/>
                  <a:gd name="T3" fmla="*/ 0 h 98"/>
                  <a:gd name="T4" fmla="*/ 8 w 52"/>
                  <a:gd name="T5" fmla="*/ 8 h 98"/>
                  <a:gd name="T6" fmla="*/ 8 w 52"/>
                  <a:gd name="T7" fmla="*/ 17 h 98"/>
                  <a:gd name="T8" fmla="*/ 8 w 52"/>
                  <a:gd name="T9" fmla="*/ 17 h 98"/>
                  <a:gd name="T10" fmla="*/ 17 w 52"/>
                  <a:gd name="T11" fmla="*/ 8 h 98"/>
                  <a:gd name="T12" fmla="*/ 35 w 52"/>
                  <a:gd name="T13" fmla="*/ 35 h 98"/>
                  <a:gd name="T14" fmla="*/ 35 w 52"/>
                  <a:gd name="T15" fmla="*/ 71 h 98"/>
                  <a:gd name="T16" fmla="*/ 52 w 52"/>
                  <a:gd name="T17" fmla="*/ 98 h 98"/>
                  <a:gd name="T18" fmla="*/ 35 w 52"/>
                  <a:gd name="T19" fmla="*/ 98 h 98"/>
                  <a:gd name="T20" fmla="*/ 8 w 52"/>
                  <a:gd name="T21" fmla="*/ 71 h 98"/>
                  <a:gd name="T22" fmla="*/ 0 w 52"/>
                  <a:gd name="T23" fmla="*/ 44 h 98"/>
                  <a:gd name="T24" fmla="*/ 0 w 52"/>
                  <a:gd name="T25" fmla="*/ 8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98"/>
                  <a:gd name="T41" fmla="*/ 52 w 52"/>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98">
                    <a:moveTo>
                      <a:pt x="0" y="8"/>
                    </a:moveTo>
                    <a:lnTo>
                      <a:pt x="0" y="0"/>
                    </a:lnTo>
                    <a:lnTo>
                      <a:pt x="8" y="8"/>
                    </a:lnTo>
                    <a:lnTo>
                      <a:pt x="8" y="17"/>
                    </a:lnTo>
                    <a:lnTo>
                      <a:pt x="17" y="8"/>
                    </a:lnTo>
                    <a:lnTo>
                      <a:pt x="35" y="35"/>
                    </a:lnTo>
                    <a:lnTo>
                      <a:pt x="35" y="71"/>
                    </a:lnTo>
                    <a:lnTo>
                      <a:pt x="52" y="98"/>
                    </a:lnTo>
                    <a:lnTo>
                      <a:pt x="35" y="98"/>
                    </a:lnTo>
                    <a:lnTo>
                      <a:pt x="8" y="71"/>
                    </a:lnTo>
                    <a:lnTo>
                      <a:pt x="0" y="44"/>
                    </a:lnTo>
                    <a:lnTo>
                      <a:pt x="0" y="8"/>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00" name="Freeform 168"/>
            <p:cNvSpPr>
              <a:spLocks/>
            </p:cNvSpPr>
            <p:nvPr/>
          </p:nvSpPr>
          <p:spPr bwMode="auto">
            <a:xfrm>
              <a:off x="7243762" y="3178174"/>
              <a:ext cx="166688" cy="401638"/>
            </a:xfrm>
            <a:custGeom>
              <a:avLst/>
              <a:gdLst>
                <a:gd name="T0" fmla="*/ 0 w 104"/>
                <a:gd name="T1" fmla="*/ 2147483647 h 267"/>
                <a:gd name="T2" fmla="*/ 2147483647 w 104"/>
                <a:gd name="T3" fmla="*/ 2147483647 h 267"/>
                <a:gd name="T4" fmla="*/ 2147483647 w 104"/>
                <a:gd name="T5" fmla="*/ 2147483647 h 267"/>
                <a:gd name="T6" fmla="*/ 2147483647 w 104"/>
                <a:gd name="T7" fmla="*/ 2147483647 h 267"/>
                <a:gd name="T8" fmla="*/ 2147483647 w 104"/>
                <a:gd name="T9" fmla="*/ 2147483647 h 267"/>
                <a:gd name="T10" fmla="*/ 2147483647 w 104"/>
                <a:gd name="T11" fmla="*/ 2147483647 h 267"/>
                <a:gd name="T12" fmla="*/ 2147483647 w 104"/>
                <a:gd name="T13" fmla="*/ 2147483647 h 267"/>
                <a:gd name="T14" fmla="*/ 2147483647 w 104"/>
                <a:gd name="T15" fmla="*/ 2147483647 h 267"/>
                <a:gd name="T16" fmla="*/ 2147483647 w 104"/>
                <a:gd name="T17" fmla="*/ 2147483647 h 267"/>
                <a:gd name="T18" fmla="*/ 2147483647 w 104"/>
                <a:gd name="T19" fmla="*/ 2147483647 h 267"/>
                <a:gd name="T20" fmla="*/ 2147483647 w 104"/>
                <a:gd name="T21" fmla="*/ 2147483647 h 267"/>
                <a:gd name="T22" fmla="*/ 2147483647 w 104"/>
                <a:gd name="T23" fmla="*/ 2147483647 h 267"/>
                <a:gd name="T24" fmla="*/ 2147483647 w 104"/>
                <a:gd name="T25" fmla="*/ 2147483647 h 267"/>
                <a:gd name="T26" fmla="*/ 2147483647 w 104"/>
                <a:gd name="T27" fmla="*/ 2147483647 h 267"/>
                <a:gd name="T28" fmla="*/ 2147483647 w 104"/>
                <a:gd name="T29" fmla="*/ 2147483647 h 267"/>
                <a:gd name="T30" fmla="*/ 2147483647 w 104"/>
                <a:gd name="T31" fmla="*/ 2147483647 h 267"/>
                <a:gd name="T32" fmla="*/ 2147483647 w 104"/>
                <a:gd name="T33" fmla="*/ 2147483647 h 267"/>
                <a:gd name="T34" fmla="*/ 2147483647 w 104"/>
                <a:gd name="T35" fmla="*/ 2147483647 h 267"/>
                <a:gd name="T36" fmla="*/ 2147483647 w 104"/>
                <a:gd name="T37" fmla="*/ 2147483647 h 267"/>
                <a:gd name="T38" fmla="*/ 2147483647 w 104"/>
                <a:gd name="T39" fmla="*/ 2147483647 h 267"/>
                <a:gd name="T40" fmla="*/ 2147483647 w 104"/>
                <a:gd name="T41" fmla="*/ 2147483647 h 267"/>
                <a:gd name="T42" fmla="*/ 2147483647 w 104"/>
                <a:gd name="T43" fmla="*/ 2147483647 h 267"/>
                <a:gd name="T44" fmla="*/ 2147483647 w 104"/>
                <a:gd name="T45" fmla="*/ 2147483647 h 267"/>
                <a:gd name="T46" fmla="*/ 2147483647 w 104"/>
                <a:gd name="T47" fmla="*/ 2147483647 h 267"/>
                <a:gd name="T48" fmla="*/ 2147483647 w 104"/>
                <a:gd name="T49" fmla="*/ 2147483647 h 267"/>
                <a:gd name="T50" fmla="*/ 2147483647 w 104"/>
                <a:gd name="T51" fmla="*/ 2147483647 h 267"/>
                <a:gd name="T52" fmla="*/ 2147483647 w 104"/>
                <a:gd name="T53" fmla="*/ 2147483647 h 267"/>
                <a:gd name="T54" fmla="*/ 2147483647 w 104"/>
                <a:gd name="T55" fmla="*/ 2147483647 h 267"/>
                <a:gd name="T56" fmla="*/ 2147483647 w 104"/>
                <a:gd name="T57" fmla="*/ 0 h 267"/>
                <a:gd name="T58" fmla="*/ 2147483647 w 104"/>
                <a:gd name="T59" fmla="*/ 2147483647 h 267"/>
                <a:gd name="T60" fmla="*/ 0 w 104"/>
                <a:gd name="T61" fmla="*/ 2147483647 h 26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4"/>
                <a:gd name="T94" fmla="*/ 0 h 267"/>
                <a:gd name="T95" fmla="*/ 104 w 104"/>
                <a:gd name="T96" fmla="*/ 267 h 26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4" h="267">
                  <a:moveTo>
                    <a:pt x="0" y="9"/>
                  </a:moveTo>
                  <a:lnTo>
                    <a:pt x="17" y="35"/>
                  </a:lnTo>
                  <a:lnTo>
                    <a:pt x="26" y="44"/>
                  </a:lnTo>
                  <a:lnTo>
                    <a:pt x="35" y="53"/>
                  </a:lnTo>
                  <a:lnTo>
                    <a:pt x="26" y="62"/>
                  </a:lnTo>
                  <a:lnTo>
                    <a:pt x="61" y="107"/>
                  </a:lnTo>
                  <a:lnTo>
                    <a:pt x="61" y="116"/>
                  </a:lnTo>
                  <a:lnTo>
                    <a:pt x="78" y="133"/>
                  </a:lnTo>
                  <a:lnTo>
                    <a:pt x="87" y="151"/>
                  </a:lnTo>
                  <a:lnTo>
                    <a:pt x="87" y="196"/>
                  </a:lnTo>
                  <a:lnTo>
                    <a:pt x="69" y="214"/>
                  </a:lnTo>
                  <a:lnTo>
                    <a:pt x="61" y="222"/>
                  </a:lnTo>
                  <a:lnTo>
                    <a:pt x="52" y="231"/>
                  </a:lnTo>
                  <a:lnTo>
                    <a:pt x="52" y="240"/>
                  </a:lnTo>
                  <a:lnTo>
                    <a:pt x="52" y="267"/>
                  </a:lnTo>
                  <a:lnTo>
                    <a:pt x="78" y="249"/>
                  </a:lnTo>
                  <a:lnTo>
                    <a:pt x="78" y="231"/>
                  </a:lnTo>
                  <a:lnTo>
                    <a:pt x="87" y="231"/>
                  </a:lnTo>
                  <a:lnTo>
                    <a:pt x="104" y="214"/>
                  </a:lnTo>
                  <a:lnTo>
                    <a:pt x="104" y="178"/>
                  </a:lnTo>
                  <a:lnTo>
                    <a:pt x="95" y="142"/>
                  </a:lnTo>
                  <a:lnTo>
                    <a:pt x="52" y="89"/>
                  </a:lnTo>
                  <a:lnTo>
                    <a:pt x="52" y="80"/>
                  </a:lnTo>
                  <a:lnTo>
                    <a:pt x="52" y="53"/>
                  </a:lnTo>
                  <a:lnTo>
                    <a:pt x="61" y="35"/>
                  </a:lnTo>
                  <a:lnTo>
                    <a:pt x="78" y="26"/>
                  </a:lnTo>
                  <a:lnTo>
                    <a:pt x="61" y="18"/>
                  </a:lnTo>
                  <a:lnTo>
                    <a:pt x="52" y="9"/>
                  </a:lnTo>
                  <a:lnTo>
                    <a:pt x="35" y="0"/>
                  </a:lnTo>
                  <a:lnTo>
                    <a:pt x="8" y="9"/>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01" name="Group 169"/>
            <p:cNvGrpSpPr>
              <a:grpSpLocks/>
            </p:cNvGrpSpPr>
            <p:nvPr/>
          </p:nvGrpSpPr>
          <p:grpSpPr bwMode="auto">
            <a:xfrm>
              <a:off x="7243762" y="3178174"/>
              <a:ext cx="166688" cy="401638"/>
              <a:chOff x="4155" y="2017"/>
              <a:chExt cx="104" cy="267"/>
            </a:xfrm>
          </p:grpSpPr>
          <p:sp>
            <p:nvSpPr>
              <p:cNvPr id="55147" name="Freeform 170"/>
              <p:cNvSpPr>
                <a:spLocks/>
              </p:cNvSpPr>
              <p:nvPr/>
            </p:nvSpPr>
            <p:spPr bwMode="auto">
              <a:xfrm>
                <a:off x="4155" y="2017"/>
                <a:ext cx="104" cy="267"/>
              </a:xfrm>
              <a:custGeom>
                <a:avLst/>
                <a:gdLst>
                  <a:gd name="T0" fmla="*/ 0 w 104"/>
                  <a:gd name="T1" fmla="*/ 9 h 267"/>
                  <a:gd name="T2" fmla="*/ 17 w 104"/>
                  <a:gd name="T3" fmla="*/ 35 h 267"/>
                  <a:gd name="T4" fmla="*/ 26 w 104"/>
                  <a:gd name="T5" fmla="*/ 44 h 267"/>
                  <a:gd name="T6" fmla="*/ 35 w 104"/>
                  <a:gd name="T7" fmla="*/ 53 h 267"/>
                  <a:gd name="T8" fmla="*/ 26 w 104"/>
                  <a:gd name="T9" fmla="*/ 62 h 267"/>
                  <a:gd name="T10" fmla="*/ 61 w 104"/>
                  <a:gd name="T11" fmla="*/ 107 h 267"/>
                  <a:gd name="T12" fmla="*/ 61 w 104"/>
                  <a:gd name="T13" fmla="*/ 116 h 267"/>
                  <a:gd name="T14" fmla="*/ 78 w 104"/>
                  <a:gd name="T15" fmla="*/ 133 h 267"/>
                  <a:gd name="T16" fmla="*/ 87 w 104"/>
                  <a:gd name="T17" fmla="*/ 151 h 267"/>
                  <a:gd name="T18" fmla="*/ 87 w 104"/>
                  <a:gd name="T19" fmla="*/ 196 h 267"/>
                  <a:gd name="T20" fmla="*/ 69 w 104"/>
                  <a:gd name="T21" fmla="*/ 214 h 267"/>
                  <a:gd name="T22" fmla="*/ 61 w 104"/>
                  <a:gd name="T23" fmla="*/ 222 h 267"/>
                  <a:gd name="T24" fmla="*/ 52 w 104"/>
                  <a:gd name="T25" fmla="*/ 231 h 267"/>
                  <a:gd name="T26" fmla="*/ 52 w 104"/>
                  <a:gd name="T27" fmla="*/ 240 h 267"/>
                  <a:gd name="T28" fmla="*/ 52 w 104"/>
                  <a:gd name="T29" fmla="*/ 267 h 267"/>
                  <a:gd name="T30" fmla="*/ 78 w 104"/>
                  <a:gd name="T31" fmla="*/ 249 h 267"/>
                  <a:gd name="T32" fmla="*/ 78 w 104"/>
                  <a:gd name="T33" fmla="*/ 231 h 267"/>
                  <a:gd name="T34" fmla="*/ 87 w 104"/>
                  <a:gd name="T35" fmla="*/ 231 h 267"/>
                  <a:gd name="T36" fmla="*/ 104 w 104"/>
                  <a:gd name="T37" fmla="*/ 214 h 267"/>
                  <a:gd name="T38" fmla="*/ 104 w 104"/>
                  <a:gd name="T39" fmla="*/ 178 h 267"/>
                  <a:gd name="T40" fmla="*/ 95 w 104"/>
                  <a:gd name="T41" fmla="*/ 142 h 267"/>
                  <a:gd name="T42" fmla="*/ 52 w 104"/>
                  <a:gd name="T43" fmla="*/ 89 h 267"/>
                  <a:gd name="T44" fmla="*/ 52 w 104"/>
                  <a:gd name="T45" fmla="*/ 80 h 267"/>
                  <a:gd name="T46" fmla="*/ 52 w 104"/>
                  <a:gd name="T47" fmla="*/ 53 h 267"/>
                  <a:gd name="T48" fmla="*/ 61 w 104"/>
                  <a:gd name="T49" fmla="*/ 35 h 267"/>
                  <a:gd name="T50" fmla="*/ 78 w 104"/>
                  <a:gd name="T51" fmla="*/ 26 h 267"/>
                  <a:gd name="T52" fmla="*/ 61 w 104"/>
                  <a:gd name="T53" fmla="*/ 18 h 267"/>
                  <a:gd name="T54" fmla="*/ 52 w 104"/>
                  <a:gd name="T55" fmla="*/ 9 h 267"/>
                  <a:gd name="T56" fmla="*/ 35 w 104"/>
                  <a:gd name="T57" fmla="*/ 0 h 267"/>
                  <a:gd name="T58" fmla="*/ 8 w 104"/>
                  <a:gd name="T59" fmla="*/ 9 h 267"/>
                  <a:gd name="T60" fmla="*/ 0 w 104"/>
                  <a:gd name="T61" fmla="*/ 9 h 26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4"/>
                  <a:gd name="T94" fmla="*/ 0 h 267"/>
                  <a:gd name="T95" fmla="*/ 104 w 104"/>
                  <a:gd name="T96" fmla="*/ 267 h 26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4" h="267">
                    <a:moveTo>
                      <a:pt x="0" y="9"/>
                    </a:moveTo>
                    <a:lnTo>
                      <a:pt x="17" y="35"/>
                    </a:lnTo>
                    <a:lnTo>
                      <a:pt x="26" y="44"/>
                    </a:lnTo>
                    <a:lnTo>
                      <a:pt x="35" y="53"/>
                    </a:lnTo>
                    <a:lnTo>
                      <a:pt x="26" y="62"/>
                    </a:lnTo>
                    <a:lnTo>
                      <a:pt x="61" y="107"/>
                    </a:lnTo>
                    <a:lnTo>
                      <a:pt x="61" y="116"/>
                    </a:lnTo>
                    <a:lnTo>
                      <a:pt x="78" y="133"/>
                    </a:lnTo>
                    <a:lnTo>
                      <a:pt x="87" y="151"/>
                    </a:lnTo>
                    <a:lnTo>
                      <a:pt x="87" y="196"/>
                    </a:lnTo>
                    <a:lnTo>
                      <a:pt x="69" y="214"/>
                    </a:lnTo>
                    <a:lnTo>
                      <a:pt x="61" y="222"/>
                    </a:lnTo>
                    <a:lnTo>
                      <a:pt x="52" y="231"/>
                    </a:lnTo>
                    <a:lnTo>
                      <a:pt x="52" y="240"/>
                    </a:lnTo>
                    <a:lnTo>
                      <a:pt x="52" y="267"/>
                    </a:lnTo>
                    <a:lnTo>
                      <a:pt x="78" y="249"/>
                    </a:lnTo>
                    <a:lnTo>
                      <a:pt x="78" y="231"/>
                    </a:lnTo>
                    <a:lnTo>
                      <a:pt x="87" y="231"/>
                    </a:lnTo>
                    <a:lnTo>
                      <a:pt x="104" y="214"/>
                    </a:lnTo>
                    <a:lnTo>
                      <a:pt x="104" y="178"/>
                    </a:lnTo>
                    <a:lnTo>
                      <a:pt x="95" y="142"/>
                    </a:lnTo>
                    <a:lnTo>
                      <a:pt x="52" y="89"/>
                    </a:lnTo>
                    <a:lnTo>
                      <a:pt x="52" y="80"/>
                    </a:lnTo>
                    <a:lnTo>
                      <a:pt x="52" y="53"/>
                    </a:lnTo>
                    <a:lnTo>
                      <a:pt x="61" y="35"/>
                    </a:lnTo>
                    <a:lnTo>
                      <a:pt x="78" y="26"/>
                    </a:lnTo>
                    <a:lnTo>
                      <a:pt x="61" y="18"/>
                    </a:lnTo>
                    <a:lnTo>
                      <a:pt x="52" y="9"/>
                    </a:lnTo>
                    <a:lnTo>
                      <a:pt x="35" y="0"/>
                    </a:lnTo>
                    <a:lnTo>
                      <a:pt x="8" y="9"/>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48" name="Freeform 171"/>
              <p:cNvSpPr>
                <a:spLocks/>
              </p:cNvSpPr>
              <p:nvPr/>
            </p:nvSpPr>
            <p:spPr bwMode="auto">
              <a:xfrm>
                <a:off x="4155" y="2017"/>
                <a:ext cx="104" cy="267"/>
              </a:xfrm>
              <a:custGeom>
                <a:avLst/>
                <a:gdLst>
                  <a:gd name="T0" fmla="*/ 0 w 104"/>
                  <a:gd name="T1" fmla="*/ 9 h 267"/>
                  <a:gd name="T2" fmla="*/ 17 w 104"/>
                  <a:gd name="T3" fmla="*/ 35 h 267"/>
                  <a:gd name="T4" fmla="*/ 26 w 104"/>
                  <a:gd name="T5" fmla="*/ 44 h 267"/>
                  <a:gd name="T6" fmla="*/ 35 w 104"/>
                  <a:gd name="T7" fmla="*/ 53 h 267"/>
                  <a:gd name="T8" fmla="*/ 26 w 104"/>
                  <a:gd name="T9" fmla="*/ 62 h 267"/>
                  <a:gd name="T10" fmla="*/ 61 w 104"/>
                  <a:gd name="T11" fmla="*/ 107 h 267"/>
                  <a:gd name="T12" fmla="*/ 61 w 104"/>
                  <a:gd name="T13" fmla="*/ 116 h 267"/>
                  <a:gd name="T14" fmla="*/ 78 w 104"/>
                  <a:gd name="T15" fmla="*/ 133 h 267"/>
                  <a:gd name="T16" fmla="*/ 87 w 104"/>
                  <a:gd name="T17" fmla="*/ 151 h 267"/>
                  <a:gd name="T18" fmla="*/ 87 w 104"/>
                  <a:gd name="T19" fmla="*/ 196 h 267"/>
                  <a:gd name="T20" fmla="*/ 69 w 104"/>
                  <a:gd name="T21" fmla="*/ 214 h 267"/>
                  <a:gd name="T22" fmla="*/ 61 w 104"/>
                  <a:gd name="T23" fmla="*/ 222 h 267"/>
                  <a:gd name="T24" fmla="*/ 52 w 104"/>
                  <a:gd name="T25" fmla="*/ 231 h 267"/>
                  <a:gd name="T26" fmla="*/ 52 w 104"/>
                  <a:gd name="T27" fmla="*/ 240 h 267"/>
                  <a:gd name="T28" fmla="*/ 52 w 104"/>
                  <a:gd name="T29" fmla="*/ 267 h 267"/>
                  <a:gd name="T30" fmla="*/ 78 w 104"/>
                  <a:gd name="T31" fmla="*/ 249 h 267"/>
                  <a:gd name="T32" fmla="*/ 78 w 104"/>
                  <a:gd name="T33" fmla="*/ 231 h 267"/>
                  <a:gd name="T34" fmla="*/ 87 w 104"/>
                  <a:gd name="T35" fmla="*/ 231 h 267"/>
                  <a:gd name="T36" fmla="*/ 104 w 104"/>
                  <a:gd name="T37" fmla="*/ 214 h 267"/>
                  <a:gd name="T38" fmla="*/ 104 w 104"/>
                  <a:gd name="T39" fmla="*/ 178 h 267"/>
                  <a:gd name="T40" fmla="*/ 95 w 104"/>
                  <a:gd name="T41" fmla="*/ 142 h 267"/>
                  <a:gd name="T42" fmla="*/ 52 w 104"/>
                  <a:gd name="T43" fmla="*/ 89 h 267"/>
                  <a:gd name="T44" fmla="*/ 52 w 104"/>
                  <a:gd name="T45" fmla="*/ 80 h 267"/>
                  <a:gd name="T46" fmla="*/ 52 w 104"/>
                  <a:gd name="T47" fmla="*/ 53 h 267"/>
                  <a:gd name="T48" fmla="*/ 61 w 104"/>
                  <a:gd name="T49" fmla="*/ 35 h 267"/>
                  <a:gd name="T50" fmla="*/ 78 w 104"/>
                  <a:gd name="T51" fmla="*/ 26 h 267"/>
                  <a:gd name="T52" fmla="*/ 61 w 104"/>
                  <a:gd name="T53" fmla="*/ 18 h 267"/>
                  <a:gd name="T54" fmla="*/ 52 w 104"/>
                  <a:gd name="T55" fmla="*/ 9 h 267"/>
                  <a:gd name="T56" fmla="*/ 35 w 104"/>
                  <a:gd name="T57" fmla="*/ 0 h 267"/>
                  <a:gd name="T58" fmla="*/ 8 w 104"/>
                  <a:gd name="T59" fmla="*/ 9 h 267"/>
                  <a:gd name="T60" fmla="*/ 0 w 104"/>
                  <a:gd name="T61" fmla="*/ 9 h 26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4"/>
                  <a:gd name="T94" fmla="*/ 0 h 267"/>
                  <a:gd name="T95" fmla="*/ 104 w 104"/>
                  <a:gd name="T96" fmla="*/ 267 h 26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4" h="267">
                    <a:moveTo>
                      <a:pt x="0" y="9"/>
                    </a:moveTo>
                    <a:lnTo>
                      <a:pt x="17" y="35"/>
                    </a:lnTo>
                    <a:lnTo>
                      <a:pt x="26" y="44"/>
                    </a:lnTo>
                    <a:lnTo>
                      <a:pt x="35" y="53"/>
                    </a:lnTo>
                    <a:lnTo>
                      <a:pt x="26" y="62"/>
                    </a:lnTo>
                    <a:lnTo>
                      <a:pt x="61" y="107"/>
                    </a:lnTo>
                    <a:lnTo>
                      <a:pt x="61" y="116"/>
                    </a:lnTo>
                    <a:lnTo>
                      <a:pt x="78" y="133"/>
                    </a:lnTo>
                    <a:lnTo>
                      <a:pt x="87" y="151"/>
                    </a:lnTo>
                    <a:lnTo>
                      <a:pt x="87" y="196"/>
                    </a:lnTo>
                    <a:lnTo>
                      <a:pt x="69" y="214"/>
                    </a:lnTo>
                    <a:lnTo>
                      <a:pt x="61" y="222"/>
                    </a:lnTo>
                    <a:lnTo>
                      <a:pt x="52" y="231"/>
                    </a:lnTo>
                    <a:lnTo>
                      <a:pt x="52" y="240"/>
                    </a:lnTo>
                    <a:lnTo>
                      <a:pt x="52" y="267"/>
                    </a:lnTo>
                    <a:lnTo>
                      <a:pt x="78" y="249"/>
                    </a:lnTo>
                    <a:lnTo>
                      <a:pt x="78" y="231"/>
                    </a:lnTo>
                    <a:lnTo>
                      <a:pt x="87" y="231"/>
                    </a:lnTo>
                    <a:lnTo>
                      <a:pt x="104" y="214"/>
                    </a:lnTo>
                    <a:lnTo>
                      <a:pt x="104" y="178"/>
                    </a:lnTo>
                    <a:lnTo>
                      <a:pt x="95" y="142"/>
                    </a:lnTo>
                    <a:lnTo>
                      <a:pt x="52" y="89"/>
                    </a:lnTo>
                    <a:lnTo>
                      <a:pt x="52" y="80"/>
                    </a:lnTo>
                    <a:lnTo>
                      <a:pt x="52" y="53"/>
                    </a:lnTo>
                    <a:lnTo>
                      <a:pt x="61" y="35"/>
                    </a:lnTo>
                    <a:lnTo>
                      <a:pt x="78" y="26"/>
                    </a:lnTo>
                    <a:lnTo>
                      <a:pt x="61" y="18"/>
                    </a:lnTo>
                    <a:lnTo>
                      <a:pt x="52" y="9"/>
                    </a:lnTo>
                    <a:lnTo>
                      <a:pt x="35" y="0"/>
                    </a:lnTo>
                    <a:lnTo>
                      <a:pt x="8" y="9"/>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02" name="Freeform 172"/>
            <p:cNvSpPr>
              <a:spLocks/>
            </p:cNvSpPr>
            <p:nvPr/>
          </p:nvSpPr>
          <p:spPr bwMode="auto">
            <a:xfrm>
              <a:off x="7270750" y="3405187"/>
              <a:ext cx="98425" cy="120650"/>
            </a:xfrm>
            <a:custGeom>
              <a:avLst/>
              <a:gdLst>
                <a:gd name="T0" fmla="*/ 0 w 61"/>
                <a:gd name="T1" fmla="*/ 2147483647 h 80"/>
                <a:gd name="T2" fmla="*/ 2147483647 w 61"/>
                <a:gd name="T3" fmla="*/ 2147483647 h 80"/>
                <a:gd name="T4" fmla="*/ 2147483647 w 61"/>
                <a:gd name="T5" fmla="*/ 2147483647 h 80"/>
                <a:gd name="T6" fmla="*/ 2147483647 w 61"/>
                <a:gd name="T7" fmla="*/ 2147483647 h 80"/>
                <a:gd name="T8" fmla="*/ 2147483647 w 61"/>
                <a:gd name="T9" fmla="*/ 2147483647 h 80"/>
                <a:gd name="T10" fmla="*/ 2147483647 w 61"/>
                <a:gd name="T11" fmla="*/ 0 h 80"/>
                <a:gd name="T12" fmla="*/ 2147483647 w 61"/>
                <a:gd name="T13" fmla="*/ 2147483647 h 80"/>
                <a:gd name="T14" fmla="*/ 2147483647 w 61"/>
                <a:gd name="T15" fmla="*/ 2147483647 h 80"/>
                <a:gd name="T16" fmla="*/ 2147483647 w 61"/>
                <a:gd name="T17" fmla="*/ 2147483647 h 80"/>
                <a:gd name="T18" fmla="*/ 2147483647 w 61"/>
                <a:gd name="T19" fmla="*/ 2147483647 h 80"/>
                <a:gd name="T20" fmla="*/ 2147483647 w 61"/>
                <a:gd name="T21" fmla="*/ 2147483647 h 80"/>
                <a:gd name="T22" fmla="*/ 2147483647 w 61"/>
                <a:gd name="T23" fmla="*/ 2147483647 h 80"/>
                <a:gd name="T24" fmla="*/ 0 w 61"/>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0" y="36"/>
                  </a:moveTo>
                  <a:lnTo>
                    <a:pt x="9" y="18"/>
                  </a:lnTo>
                  <a:lnTo>
                    <a:pt x="35" y="18"/>
                  </a:lnTo>
                  <a:lnTo>
                    <a:pt x="44" y="18"/>
                  </a:lnTo>
                  <a:lnTo>
                    <a:pt x="52" y="18"/>
                  </a:lnTo>
                  <a:lnTo>
                    <a:pt x="61" y="0"/>
                  </a:lnTo>
                  <a:lnTo>
                    <a:pt x="61" y="45"/>
                  </a:lnTo>
                  <a:lnTo>
                    <a:pt x="52" y="63"/>
                  </a:lnTo>
                  <a:lnTo>
                    <a:pt x="44" y="71"/>
                  </a:lnTo>
                  <a:lnTo>
                    <a:pt x="26" y="80"/>
                  </a:lnTo>
                  <a:lnTo>
                    <a:pt x="9" y="71"/>
                  </a:lnTo>
                  <a:lnTo>
                    <a:pt x="9" y="54"/>
                  </a:lnTo>
                  <a:lnTo>
                    <a:pt x="0" y="36"/>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03" name="Freeform 173"/>
            <p:cNvSpPr>
              <a:spLocks/>
            </p:cNvSpPr>
            <p:nvPr/>
          </p:nvSpPr>
          <p:spPr bwMode="auto">
            <a:xfrm>
              <a:off x="7270750" y="3405187"/>
              <a:ext cx="98425" cy="120650"/>
            </a:xfrm>
            <a:custGeom>
              <a:avLst/>
              <a:gdLst>
                <a:gd name="T0" fmla="*/ 0 w 61"/>
                <a:gd name="T1" fmla="*/ 2147483647 h 80"/>
                <a:gd name="T2" fmla="*/ 2147483647 w 61"/>
                <a:gd name="T3" fmla="*/ 2147483647 h 80"/>
                <a:gd name="T4" fmla="*/ 2147483647 w 61"/>
                <a:gd name="T5" fmla="*/ 2147483647 h 80"/>
                <a:gd name="T6" fmla="*/ 2147483647 w 61"/>
                <a:gd name="T7" fmla="*/ 2147483647 h 80"/>
                <a:gd name="T8" fmla="*/ 2147483647 w 61"/>
                <a:gd name="T9" fmla="*/ 2147483647 h 80"/>
                <a:gd name="T10" fmla="*/ 2147483647 w 61"/>
                <a:gd name="T11" fmla="*/ 0 h 80"/>
                <a:gd name="T12" fmla="*/ 2147483647 w 61"/>
                <a:gd name="T13" fmla="*/ 2147483647 h 80"/>
                <a:gd name="T14" fmla="*/ 2147483647 w 61"/>
                <a:gd name="T15" fmla="*/ 2147483647 h 80"/>
                <a:gd name="T16" fmla="*/ 2147483647 w 61"/>
                <a:gd name="T17" fmla="*/ 2147483647 h 80"/>
                <a:gd name="T18" fmla="*/ 2147483647 w 61"/>
                <a:gd name="T19" fmla="*/ 2147483647 h 80"/>
                <a:gd name="T20" fmla="*/ 2147483647 w 61"/>
                <a:gd name="T21" fmla="*/ 2147483647 h 80"/>
                <a:gd name="T22" fmla="*/ 2147483647 w 61"/>
                <a:gd name="T23" fmla="*/ 2147483647 h 80"/>
                <a:gd name="T24" fmla="*/ 0 w 61"/>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0" y="36"/>
                  </a:moveTo>
                  <a:lnTo>
                    <a:pt x="9" y="18"/>
                  </a:lnTo>
                  <a:lnTo>
                    <a:pt x="35" y="18"/>
                  </a:lnTo>
                  <a:lnTo>
                    <a:pt x="44" y="18"/>
                  </a:lnTo>
                  <a:lnTo>
                    <a:pt x="52" y="18"/>
                  </a:lnTo>
                  <a:lnTo>
                    <a:pt x="61" y="0"/>
                  </a:lnTo>
                  <a:lnTo>
                    <a:pt x="61" y="45"/>
                  </a:lnTo>
                  <a:lnTo>
                    <a:pt x="52" y="63"/>
                  </a:lnTo>
                  <a:lnTo>
                    <a:pt x="44" y="71"/>
                  </a:lnTo>
                  <a:lnTo>
                    <a:pt x="26" y="80"/>
                  </a:lnTo>
                  <a:lnTo>
                    <a:pt x="9" y="71"/>
                  </a:lnTo>
                  <a:lnTo>
                    <a:pt x="9" y="54"/>
                  </a:lnTo>
                  <a:lnTo>
                    <a:pt x="0" y="3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04" name="Freeform 174"/>
            <p:cNvSpPr>
              <a:spLocks/>
            </p:cNvSpPr>
            <p:nvPr/>
          </p:nvSpPr>
          <p:spPr bwMode="auto">
            <a:xfrm>
              <a:off x="7200900" y="3190874"/>
              <a:ext cx="168275" cy="241300"/>
            </a:xfrm>
            <a:custGeom>
              <a:avLst/>
              <a:gdLst>
                <a:gd name="T0" fmla="*/ 2147483647 w 104"/>
                <a:gd name="T1" fmla="*/ 2147483647 h 160"/>
                <a:gd name="T2" fmla="*/ 2147483647 w 104"/>
                <a:gd name="T3" fmla="*/ 2147483647 h 160"/>
                <a:gd name="T4" fmla="*/ 2147483647 w 104"/>
                <a:gd name="T5" fmla="*/ 2147483647 h 160"/>
                <a:gd name="T6" fmla="*/ 2147483647 w 104"/>
                <a:gd name="T7" fmla="*/ 2147483647 h 160"/>
                <a:gd name="T8" fmla="*/ 2147483647 w 104"/>
                <a:gd name="T9" fmla="*/ 2147483647 h 160"/>
                <a:gd name="T10" fmla="*/ 2147483647 w 104"/>
                <a:gd name="T11" fmla="*/ 2147483647 h 160"/>
                <a:gd name="T12" fmla="*/ 2147483647 w 104"/>
                <a:gd name="T13" fmla="*/ 2147483647 h 160"/>
                <a:gd name="T14" fmla="*/ 2147483647 w 104"/>
                <a:gd name="T15" fmla="*/ 2147483647 h 160"/>
                <a:gd name="T16" fmla="*/ 2147483647 w 104"/>
                <a:gd name="T17" fmla="*/ 0 h 160"/>
                <a:gd name="T18" fmla="*/ 2147483647 w 104"/>
                <a:gd name="T19" fmla="*/ 0 h 160"/>
                <a:gd name="T20" fmla="*/ 2147483647 w 104"/>
                <a:gd name="T21" fmla="*/ 2147483647 h 160"/>
                <a:gd name="T22" fmla="*/ 0 w 104"/>
                <a:gd name="T23" fmla="*/ 2147483647 h 160"/>
                <a:gd name="T24" fmla="*/ 2147483647 w 104"/>
                <a:gd name="T25" fmla="*/ 2147483647 h 160"/>
                <a:gd name="T26" fmla="*/ 2147483647 w 104"/>
                <a:gd name="T27" fmla="*/ 2147483647 h 160"/>
                <a:gd name="T28" fmla="*/ 2147483647 w 104"/>
                <a:gd name="T29" fmla="*/ 2147483647 h 160"/>
                <a:gd name="T30" fmla="*/ 2147483647 w 104"/>
                <a:gd name="T31" fmla="*/ 2147483647 h 160"/>
                <a:gd name="T32" fmla="*/ 2147483647 w 104"/>
                <a:gd name="T33" fmla="*/ 2147483647 h 160"/>
                <a:gd name="T34" fmla="*/ 2147483647 w 104"/>
                <a:gd name="T35" fmla="*/ 2147483647 h 160"/>
                <a:gd name="T36" fmla="*/ 2147483647 w 104"/>
                <a:gd name="T37" fmla="*/ 2147483647 h 160"/>
                <a:gd name="T38" fmla="*/ 2147483647 w 104"/>
                <a:gd name="T39" fmla="*/ 2147483647 h 160"/>
                <a:gd name="T40" fmla="*/ 2147483647 w 104"/>
                <a:gd name="T41" fmla="*/ 2147483647 h 160"/>
                <a:gd name="T42" fmla="*/ 2147483647 w 104"/>
                <a:gd name="T43" fmla="*/ 2147483647 h 160"/>
                <a:gd name="T44" fmla="*/ 2147483647 w 104"/>
                <a:gd name="T45" fmla="*/ 2147483647 h 160"/>
                <a:gd name="T46" fmla="*/ 2147483647 w 104"/>
                <a:gd name="T47" fmla="*/ 2147483647 h 160"/>
                <a:gd name="T48" fmla="*/ 2147483647 w 104"/>
                <a:gd name="T49" fmla="*/ 2147483647 h 1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4"/>
                <a:gd name="T76" fmla="*/ 0 h 160"/>
                <a:gd name="T77" fmla="*/ 104 w 104"/>
                <a:gd name="T78" fmla="*/ 160 h 1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4" h="160">
                  <a:moveTo>
                    <a:pt x="104" y="142"/>
                  </a:moveTo>
                  <a:lnTo>
                    <a:pt x="95" y="124"/>
                  </a:lnTo>
                  <a:lnTo>
                    <a:pt x="87" y="107"/>
                  </a:lnTo>
                  <a:lnTo>
                    <a:pt x="87" y="98"/>
                  </a:lnTo>
                  <a:lnTo>
                    <a:pt x="52" y="53"/>
                  </a:lnTo>
                  <a:lnTo>
                    <a:pt x="52" y="44"/>
                  </a:lnTo>
                  <a:lnTo>
                    <a:pt x="52" y="35"/>
                  </a:lnTo>
                  <a:lnTo>
                    <a:pt x="34" y="26"/>
                  </a:lnTo>
                  <a:lnTo>
                    <a:pt x="17" y="0"/>
                  </a:lnTo>
                  <a:lnTo>
                    <a:pt x="17" y="17"/>
                  </a:lnTo>
                  <a:lnTo>
                    <a:pt x="0" y="35"/>
                  </a:lnTo>
                  <a:lnTo>
                    <a:pt x="8" y="44"/>
                  </a:lnTo>
                  <a:lnTo>
                    <a:pt x="17" y="53"/>
                  </a:lnTo>
                  <a:lnTo>
                    <a:pt x="17" y="89"/>
                  </a:lnTo>
                  <a:lnTo>
                    <a:pt x="26" y="80"/>
                  </a:lnTo>
                  <a:lnTo>
                    <a:pt x="34" y="89"/>
                  </a:lnTo>
                  <a:lnTo>
                    <a:pt x="43" y="80"/>
                  </a:lnTo>
                  <a:lnTo>
                    <a:pt x="52" y="98"/>
                  </a:lnTo>
                  <a:lnTo>
                    <a:pt x="69" y="115"/>
                  </a:lnTo>
                  <a:lnTo>
                    <a:pt x="78" y="133"/>
                  </a:lnTo>
                  <a:lnTo>
                    <a:pt x="78" y="160"/>
                  </a:lnTo>
                  <a:lnTo>
                    <a:pt x="87" y="160"/>
                  </a:lnTo>
                  <a:lnTo>
                    <a:pt x="104" y="142"/>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05" name="Freeform 175"/>
            <p:cNvSpPr>
              <a:spLocks/>
            </p:cNvSpPr>
            <p:nvPr/>
          </p:nvSpPr>
          <p:spPr bwMode="auto">
            <a:xfrm>
              <a:off x="6443662" y="2328862"/>
              <a:ext cx="1276350" cy="914400"/>
            </a:xfrm>
            <a:custGeom>
              <a:avLst/>
              <a:gdLst>
                <a:gd name="T0" fmla="*/ 2147483647 w 793"/>
                <a:gd name="T1" fmla="*/ 2147483647 h 606"/>
                <a:gd name="T2" fmla="*/ 2147483647 w 793"/>
                <a:gd name="T3" fmla="*/ 2147483647 h 606"/>
                <a:gd name="T4" fmla="*/ 2147483647 w 793"/>
                <a:gd name="T5" fmla="*/ 2147483647 h 606"/>
                <a:gd name="T6" fmla="*/ 2147483647 w 793"/>
                <a:gd name="T7" fmla="*/ 2147483647 h 606"/>
                <a:gd name="T8" fmla="*/ 2147483647 w 793"/>
                <a:gd name="T9" fmla="*/ 2147483647 h 606"/>
                <a:gd name="T10" fmla="*/ 2147483647 w 793"/>
                <a:gd name="T11" fmla="*/ 2147483647 h 606"/>
                <a:gd name="T12" fmla="*/ 2147483647 w 793"/>
                <a:gd name="T13" fmla="*/ 2147483647 h 606"/>
                <a:gd name="T14" fmla="*/ 2147483647 w 793"/>
                <a:gd name="T15" fmla="*/ 2147483647 h 606"/>
                <a:gd name="T16" fmla="*/ 2147483647 w 793"/>
                <a:gd name="T17" fmla="*/ 2147483647 h 606"/>
                <a:gd name="T18" fmla="*/ 2147483647 w 793"/>
                <a:gd name="T19" fmla="*/ 2147483647 h 606"/>
                <a:gd name="T20" fmla="*/ 2147483647 w 793"/>
                <a:gd name="T21" fmla="*/ 0 h 606"/>
                <a:gd name="T22" fmla="*/ 2147483647 w 793"/>
                <a:gd name="T23" fmla="*/ 2147483647 h 606"/>
                <a:gd name="T24" fmla="*/ 2147483647 w 793"/>
                <a:gd name="T25" fmla="*/ 2147483647 h 606"/>
                <a:gd name="T26" fmla="*/ 2147483647 w 793"/>
                <a:gd name="T27" fmla="*/ 2147483647 h 606"/>
                <a:gd name="T28" fmla="*/ 2147483647 w 793"/>
                <a:gd name="T29" fmla="*/ 2147483647 h 606"/>
                <a:gd name="T30" fmla="*/ 2147483647 w 793"/>
                <a:gd name="T31" fmla="*/ 2147483647 h 606"/>
                <a:gd name="T32" fmla="*/ 2147483647 w 793"/>
                <a:gd name="T33" fmla="*/ 2147483647 h 606"/>
                <a:gd name="T34" fmla="*/ 2147483647 w 793"/>
                <a:gd name="T35" fmla="*/ 2147483647 h 606"/>
                <a:gd name="T36" fmla="*/ 2147483647 w 793"/>
                <a:gd name="T37" fmla="*/ 2147483647 h 606"/>
                <a:gd name="T38" fmla="*/ 2147483647 w 793"/>
                <a:gd name="T39" fmla="*/ 2147483647 h 606"/>
                <a:gd name="T40" fmla="*/ 2147483647 w 793"/>
                <a:gd name="T41" fmla="*/ 2147483647 h 606"/>
                <a:gd name="T42" fmla="*/ 2147483647 w 793"/>
                <a:gd name="T43" fmla="*/ 2147483647 h 606"/>
                <a:gd name="T44" fmla="*/ 2147483647 w 793"/>
                <a:gd name="T45" fmla="*/ 2147483647 h 606"/>
                <a:gd name="T46" fmla="*/ 2147483647 w 793"/>
                <a:gd name="T47" fmla="*/ 2147483647 h 606"/>
                <a:gd name="T48" fmla="*/ 2147483647 w 793"/>
                <a:gd name="T49" fmla="*/ 2147483647 h 606"/>
                <a:gd name="T50" fmla="*/ 2147483647 w 793"/>
                <a:gd name="T51" fmla="*/ 2147483647 h 606"/>
                <a:gd name="T52" fmla="*/ 2147483647 w 793"/>
                <a:gd name="T53" fmla="*/ 2147483647 h 606"/>
                <a:gd name="T54" fmla="*/ 2147483647 w 793"/>
                <a:gd name="T55" fmla="*/ 2147483647 h 606"/>
                <a:gd name="T56" fmla="*/ 2147483647 w 793"/>
                <a:gd name="T57" fmla="*/ 2147483647 h 606"/>
                <a:gd name="T58" fmla="*/ 2147483647 w 793"/>
                <a:gd name="T59" fmla="*/ 2147483647 h 606"/>
                <a:gd name="T60" fmla="*/ 2147483647 w 793"/>
                <a:gd name="T61" fmla="*/ 2147483647 h 606"/>
                <a:gd name="T62" fmla="*/ 2147483647 w 793"/>
                <a:gd name="T63" fmla="*/ 2147483647 h 606"/>
                <a:gd name="T64" fmla="*/ 2147483647 w 793"/>
                <a:gd name="T65" fmla="*/ 2147483647 h 606"/>
                <a:gd name="T66" fmla="*/ 2147483647 w 793"/>
                <a:gd name="T67" fmla="*/ 2147483647 h 606"/>
                <a:gd name="T68" fmla="*/ 2147483647 w 793"/>
                <a:gd name="T69" fmla="*/ 2147483647 h 606"/>
                <a:gd name="T70" fmla="*/ 2147483647 w 793"/>
                <a:gd name="T71" fmla="*/ 2147483647 h 606"/>
                <a:gd name="T72" fmla="*/ 2147483647 w 793"/>
                <a:gd name="T73" fmla="*/ 2147483647 h 606"/>
                <a:gd name="T74" fmla="*/ 2147483647 w 793"/>
                <a:gd name="T75" fmla="*/ 2147483647 h 606"/>
                <a:gd name="T76" fmla="*/ 2147483647 w 793"/>
                <a:gd name="T77" fmla="*/ 2147483647 h 606"/>
                <a:gd name="T78" fmla="*/ 2147483647 w 793"/>
                <a:gd name="T79" fmla="*/ 2147483647 h 606"/>
                <a:gd name="T80" fmla="*/ 2147483647 w 793"/>
                <a:gd name="T81" fmla="*/ 2147483647 h 606"/>
                <a:gd name="T82" fmla="*/ 2147483647 w 793"/>
                <a:gd name="T83" fmla="*/ 2147483647 h 606"/>
                <a:gd name="T84" fmla="*/ 2147483647 w 793"/>
                <a:gd name="T85" fmla="*/ 2147483647 h 606"/>
                <a:gd name="T86" fmla="*/ 2147483647 w 793"/>
                <a:gd name="T87" fmla="*/ 2147483647 h 606"/>
                <a:gd name="T88" fmla="*/ 2147483647 w 793"/>
                <a:gd name="T89" fmla="*/ 2147483647 h 606"/>
                <a:gd name="T90" fmla="*/ 2147483647 w 793"/>
                <a:gd name="T91" fmla="*/ 2147483647 h 606"/>
                <a:gd name="T92" fmla="*/ 2147483647 w 793"/>
                <a:gd name="T93" fmla="*/ 2147483647 h 606"/>
                <a:gd name="T94" fmla="*/ 2147483647 w 793"/>
                <a:gd name="T95" fmla="*/ 2147483647 h 606"/>
                <a:gd name="T96" fmla="*/ 0 w 793"/>
                <a:gd name="T97" fmla="*/ 2147483647 h 606"/>
                <a:gd name="T98" fmla="*/ 2147483647 w 793"/>
                <a:gd name="T99" fmla="*/ 2147483647 h 606"/>
                <a:gd name="T100" fmla="*/ 2147483647 w 793"/>
                <a:gd name="T101" fmla="*/ 2147483647 h 606"/>
                <a:gd name="T102" fmla="*/ 2147483647 w 793"/>
                <a:gd name="T103" fmla="*/ 2147483647 h 606"/>
                <a:gd name="T104" fmla="*/ 2147483647 w 793"/>
                <a:gd name="T105" fmla="*/ 2147483647 h 6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3"/>
                <a:gd name="T160" fmla="*/ 0 h 606"/>
                <a:gd name="T161" fmla="*/ 793 w 793"/>
                <a:gd name="T162" fmla="*/ 606 h 6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3" h="606">
                  <a:moveTo>
                    <a:pt x="131" y="90"/>
                  </a:moveTo>
                  <a:lnTo>
                    <a:pt x="140" y="72"/>
                  </a:lnTo>
                  <a:lnTo>
                    <a:pt x="157" y="98"/>
                  </a:lnTo>
                  <a:lnTo>
                    <a:pt x="174" y="107"/>
                  </a:lnTo>
                  <a:lnTo>
                    <a:pt x="192" y="116"/>
                  </a:lnTo>
                  <a:lnTo>
                    <a:pt x="201" y="143"/>
                  </a:lnTo>
                  <a:lnTo>
                    <a:pt x="270" y="170"/>
                  </a:lnTo>
                  <a:lnTo>
                    <a:pt x="305" y="196"/>
                  </a:lnTo>
                  <a:lnTo>
                    <a:pt x="366" y="196"/>
                  </a:lnTo>
                  <a:lnTo>
                    <a:pt x="427" y="214"/>
                  </a:lnTo>
                  <a:lnTo>
                    <a:pt x="462" y="205"/>
                  </a:lnTo>
                  <a:lnTo>
                    <a:pt x="488" y="196"/>
                  </a:lnTo>
                  <a:lnTo>
                    <a:pt x="505" y="179"/>
                  </a:lnTo>
                  <a:lnTo>
                    <a:pt x="497" y="170"/>
                  </a:lnTo>
                  <a:lnTo>
                    <a:pt x="505" y="161"/>
                  </a:lnTo>
                  <a:lnTo>
                    <a:pt x="523" y="161"/>
                  </a:lnTo>
                  <a:lnTo>
                    <a:pt x="540" y="143"/>
                  </a:lnTo>
                  <a:lnTo>
                    <a:pt x="549" y="134"/>
                  </a:lnTo>
                  <a:lnTo>
                    <a:pt x="558" y="125"/>
                  </a:lnTo>
                  <a:lnTo>
                    <a:pt x="584" y="125"/>
                  </a:lnTo>
                  <a:lnTo>
                    <a:pt x="575" y="107"/>
                  </a:lnTo>
                  <a:lnTo>
                    <a:pt x="566" y="98"/>
                  </a:lnTo>
                  <a:lnTo>
                    <a:pt x="549" y="107"/>
                  </a:lnTo>
                  <a:lnTo>
                    <a:pt x="523" y="107"/>
                  </a:lnTo>
                  <a:lnTo>
                    <a:pt x="505" y="72"/>
                  </a:lnTo>
                  <a:lnTo>
                    <a:pt x="514" y="72"/>
                  </a:lnTo>
                  <a:lnTo>
                    <a:pt x="540" y="72"/>
                  </a:lnTo>
                  <a:lnTo>
                    <a:pt x="558" y="63"/>
                  </a:lnTo>
                  <a:lnTo>
                    <a:pt x="549" y="36"/>
                  </a:lnTo>
                  <a:lnTo>
                    <a:pt x="558" y="27"/>
                  </a:lnTo>
                  <a:lnTo>
                    <a:pt x="540" y="18"/>
                  </a:lnTo>
                  <a:lnTo>
                    <a:pt x="549" y="9"/>
                  </a:lnTo>
                  <a:lnTo>
                    <a:pt x="575" y="0"/>
                  </a:lnTo>
                  <a:lnTo>
                    <a:pt x="610" y="9"/>
                  </a:lnTo>
                  <a:lnTo>
                    <a:pt x="653" y="45"/>
                  </a:lnTo>
                  <a:lnTo>
                    <a:pt x="662" y="72"/>
                  </a:lnTo>
                  <a:lnTo>
                    <a:pt x="688" y="72"/>
                  </a:lnTo>
                  <a:lnTo>
                    <a:pt x="714" y="90"/>
                  </a:lnTo>
                  <a:lnTo>
                    <a:pt x="741" y="107"/>
                  </a:lnTo>
                  <a:lnTo>
                    <a:pt x="749" y="107"/>
                  </a:lnTo>
                  <a:lnTo>
                    <a:pt x="775" y="90"/>
                  </a:lnTo>
                  <a:lnTo>
                    <a:pt x="784" y="107"/>
                  </a:lnTo>
                  <a:lnTo>
                    <a:pt x="784" y="116"/>
                  </a:lnTo>
                  <a:lnTo>
                    <a:pt x="793" y="161"/>
                  </a:lnTo>
                  <a:lnTo>
                    <a:pt x="775" y="143"/>
                  </a:lnTo>
                  <a:lnTo>
                    <a:pt x="767" y="161"/>
                  </a:lnTo>
                  <a:lnTo>
                    <a:pt x="784" y="188"/>
                  </a:lnTo>
                  <a:lnTo>
                    <a:pt x="784" y="196"/>
                  </a:lnTo>
                  <a:lnTo>
                    <a:pt x="767" y="196"/>
                  </a:lnTo>
                  <a:lnTo>
                    <a:pt x="767" y="205"/>
                  </a:lnTo>
                  <a:lnTo>
                    <a:pt x="758" y="214"/>
                  </a:lnTo>
                  <a:lnTo>
                    <a:pt x="758" y="223"/>
                  </a:lnTo>
                  <a:lnTo>
                    <a:pt x="741" y="214"/>
                  </a:lnTo>
                  <a:lnTo>
                    <a:pt x="706" y="259"/>
                  </a:lnTo>
                  <a:lnTo>
                    <a:pt x="697" y="259"/>
                  </a:lnTo>
                  <a:lnTo>
                    <a:pt x="680" y="277"/>
                  </a:lnTo>
                  <a:lnTo>
                    <a:pt x="680" y="268"/>
                  </a:lnTo>
                  <a:lnTo>
                    <a:pt x="671" y="259"/>
                  </a:lnTo>
                  <a:lnTo>
                    <a:pt x="680" y="232"/>
                  </a:lnTo>
                  <a:lnTo>
                    <a:pt x="671" y="232"/>
                  </a:lnTo>
                  <a:lnTo>
                    <a:pt x="662" y="223"/>
                  </a:lnTo>
                  <a:lnTo>
                    <a:pt x="662" y="250"/>
                  </a:lnTo>
                  <a:lnTo>
                    <a:pt x="653" y="259"/>
                  </a:lnTo>
                  <a:lnTo>
                    <a:pt x="653" y="268"/>
                  </a:lnTo>
                  <a:lnTo>
                    <a:pt x="636" y="268"/>
                  </a:lnTo>
                  <a:lnTo>
                    <a:pt x="636" y="277"/>
                  </a:lnTo>
                  <a:lnTo>
                    <a:pt x="662" y="303"/>
                  </a:lnTo>
                  <a:lnTo>
                    <a:pt x="671" y="303"/>
                  </a:lnTo>
                  <a:lnTo>
                    <a:pt x="680" y="286"/>
                  </a:lnTo>
                  <a:lnTo>
                    <a:pt x="706" y="294"/>
                  </a:lnTo>
                  <a:lnTo>
                    <a:pt x="706" y="303"/>
                  </a:lnTo>
                  <a:lnTo>
                    <a:pt x="697" y="303"/>
                  </a:lnTo>
                  <a:lnTo>
                    <a:pt x="688" y="312"/>
                  </a:lnTo>
                  <a:lnTo>
                    <a:pt x="671" y="348"/>
                  </a:lnTo>
                  <a:lnTo>
                    <a:pt x="697" y="357"/>
                  </a:lnTo>
                  <a:lnTo>
                    <a:pt x="714" y="384"/>
                  </a:lnTo>
                  <a:lnTo>
                    <a:pt x="741" y="401"/>
                  </a:lnTo>
                  <a:lnTo>
                    <a:pt x="732" y="401"/>
                  </a:lnTo>
                  <a:lnTo>
                    <a:pt x="741" y="410"/>
                  </a:lnTo>
                  <a:lnTo>
                    <a:pt x="714" y="419"/>
                  </a:lnTo>
                  <a:lnTo>
                    <a:pt x="749" y="428"/>
                  </a:lnTo>
                  <a:lnTo>
                    <a:pt x="749" y="455"/>
                  </a:lnTo>
                  <a:lnTo>
                    <a:pt x="741" y="473"/>
                  </a:lnTo>
                  <a:lnTo>
                    <a:pt x="732" y="490"/>
                  </a:lnTo>
                  <a:lnTo>
                    <a:pt x="732" y="508"/>
                  </a:lnTo>
                  <a:lnTo>
                    <a:pt x="714" y="526"/>
                  </a:lnTo>
                  <a:lnTo>
                    <a:pt x="706" y="526"/>
                  </a:lnTo>
                  <a:lnTo>
                    <a:pt x="706" y="544"/>
                  </a:lnTo>
                  <a:lnTo>
                    <a:pt x="688" y="562"/>
                  </a:lnTo>
                  <a:lnTo>
                    <a:pt x="662" y="571"/>
                  </a:lnTo>
                  <a:lnTo>
                    <a:pt x="662" y="580"/>
                  </a:lnTo>
                  <a:lnTo>
                    <a:pt x="662" y="571"/>
                  </a:lnTo>
                  <a:lnTo>
                    <a:pt x="662" y="580"/>
                  </a:lnTo>
                  <a:lnTo>
                    <a:pt x="653" y="571"/>
                  </a:lnTo>
                  <a:lnTo>
                    <a:pt x="653" y="580"/>
                  </a:lnTo>
                  <a:lnTo>
                    <a:pt x="610" y="597"/>
                  </a:lnTo>
                  <a:lnTo>
                    <a:pt x="610" y="606"/>
                  </a:lnTo>
                  <a:lnTo>
                    <a:pt x="601" y="606"/>
                  </a:lnTo>
                  <a:lnTo>
                    <a:pt x="601" y="588"/>
                  </a:lnTo>
                  <a:lnTo>
                    <a:pt x="575" y="588"/>
                  </a:lnTo>
                  <a:lnTo>
                    <a:pt x="558" y="580"/>
                  </a:lnTo>
                  <a:lnTo>
                    <a:pt x="549" y="571"/>
                  </a:lnTo>
                  <a:lnTo>
                    <a:pt x="523" y="562"/>
                  </a:lnTo>
                  <a:lnTo>
                    <a:pt x="488" y="571"/>
                  </a:lnTo>
                  <a:lnTo>
                    <a:pt x="479" y="571"/>
                  </a:lnTo>
                  <a:lnTo>
                    <a:pt x="471" y="571"/>
                  </a:lnTo>
                  <a:lnTo>
                    <a:pt x="471" y="588"/>
                  </a:lnTo>
                  <a:lnTo>
                    <a:pt x="453" y="588"/>
                  </a:lnTo>
                  <a:lnTo>
                    <a:pt x="436" y="580"/>
                  </a:lnTo>
                  <a:lnTo>
                    <a:pt x="436" y="562"/>
                  </a:lnTo>
                  <a:lnTo>
                    <a:pt x="427" y="562"/>
                  </a:lnTo>
                  <a:lnTo>
                    <a:pt x="427" y="544"/>
                  </a:lnTo>
                  <a:lnTo>
                    <a:pt x="410" y="553"/>
                  </a:lnTo>
                  <a:lnTo>
                    <a:pt x="410" y="490"/>
                  </a:lnTo>
                  <a:lnTo>
                    <a:pt x="410" y="473"/>
                  </a:lnTo>
                  <a:lnTo>
                    <a:pt x="392" y="473"/>
                  </a:lnTo>
                  <a:lnTo>
                    <a:pt x="366" y="446"/>
                  </a:lnTo>
                  <a:lnTo>
                    <a:pt x="349" y="446"/>
                  </a:lnTo>
                  <a:lnTo>
                    <a:pt x="331" y="455"/>
                  </a:lnTo>
                  <a:lnTo>
                    <a:pt x="305" y="473"/>
                  </a:lnTo>
                  <a:lnTo>
                    <a:pt x="279" y="455"/>
                  </a:lnTo>
                  <a:lnTo>
                    <a:pt x="270" y="482"/>
                  </a:lnTo>
                  <a:lnTo>
                    <a:pt x="262" y="473"/>
                  </a:lnTo>
                  <a:lnTo>
                    <a:pt x="253" y="473"/>
                  </a:lnTo>
                  <a:lnTo>
                    <a:pt x="218" y="473"/>
                  </a:lnTo>
                  <a:lnTo>
                    <a:pt x="183" y="446"/>
                  </a:lnTo>
                  <a:lnTo>
                    <a:pt x="174" y="446"/>
                  </a:lnTo>
                  <a:lnTo>
                    <a:pt x="157" y="428"/>
                  </a:lnTo>
                  <a:lnTo>
                    <a:pt x="140" y="428"/>
                  </a:lnTo>
                  <a:lnTo>
                    <a:pt x="113" y="410"/>
                  </a:lnTo>
                  <a:lnTo>
                    <a:pt x="96" y="392"/>
                  </a:lnTo>
                  <a:lnTo>
                    <a:pt x="96" y="384"/>
                  </a:lnTo>
                  <a:lnTo>
                    <a:pt x="113" y="384"/>
                  </a:lnTo>
                  <a:lnTo>
                    <a:pt x="105" y="366"/>
                  </a:lnTo>
                  <a:lnTo>
                    <a:pt x="113" y="348"/>
                  </a:lnTo>
                  <a:lnTo>
                    <a:pt x="113" y="330"/>
                  </a:lnTo>
                  <a:lnTo>
                    <a:pt x="96" y="321"/>
                  </a:lnTo>
                  <a:lnTo>
                    <a:pt x="79" y="330"/>
                  </a:lnTo>
                  <a:lnTo>
                    <a:pt x="52" y="321"/>
                  </a:lnTo>
                  <a:lnTo>
                    <a:pt x="44" y="303"/>
                  </a:lnTo>
                  <a:lnTo>
                    <a:pt x="26" y="303"/>
                  </a:lnTo>
                  <a:lnTo>
                    <a:pt x="26" y="294"/>
                  </a:lnTo>
                  <a:lnTo>
                    <a:pt x="26" y="277"/>
                  </a:lnTo>
                  <a:lnTo>
                    <a:pt x="9" y="277"/>
                  </a:lnTo>
                  <a:lnTo>
                    <a:pt x="0" y="268"/>
                  </a:lnTo>
                  <a:lnTo>
                    <a:pt x="0" y="259"/>
                  </a:lnTo>
                  <a:lnTo>
                    <a:pt x="0" y="250"/>
                  </a:lnTo>
                  <a:lnTo>
                    <a:pt x="9" y="232"/>
                  </a:lnTo>
                  <a:lnTo>
                    <a:pt x="44" y="232"/>
                  </a:lnTo>
                  <a:lnTo>
                    <a:pt x="44" y="223"/>
                  </a:lnTo>
                  <a:lnTo>
                    <a:pt x="61" y="223"/>
                  </a:lnTo>
                  <a:lnTo>
                    <a:pt x="79" y="214"/>
                  </a:lnTo>
                  <a:lnTo>
                    <a:pt x="79" y="205"/>
                  </a:lnTo>
                  <a:lnTo>
                    <a:pt x="79" y="188"/>
                  </a:lnTo>
                  <a:lnTo>
                    <a:pt x="70" y="161"/>
                  </a:lnTo>
                  <a:lnTo>
                    <a:pt x="87" y="143"/>
                  </a:lnTo>
                  <a:lnTo>
                    <a:pt x="87" y="116"/>
                  </a:lnTo>
                  <a:lnTo>
                    <a:pt x="113" y="116"/>
                  </a:lnTo>
                  <a:lnTo>
                    <a:pt x="122" y="116"/>
                  </a:lnTo>
                  <a:lnTo>
                    <a:pt x="122" y="98"/>
                  </a:lnTo>
                  <a:lnTo>
                    <a:pt x="131" y="9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06" name="Freeform 176"/>
            <p:cNvSpPr>
              <a:spLocks/>
            </p:cNvSpPr>
            <p:nvPr/>
          </p:nvSpPr>
          <p:spPr bwMode="auto">
            <a:xfrm>
              <a:off x="6443662" y="2328862"/>
              <a:ext cx="1276350" cy="914400"/>
            </a:xfrm>
            <a:custGeom>
              <a:avLst/>
              <a:gdLst>
                <a:gd name="T0" fmla="*/ 2147483647 w 793"/>
                <a:gd name="T1" fmla="*/ 2147483647 h 606"/>
                <a:gd name="T2" fmla="*/ 2147483647 w 793"/>
                <a:gd name="T3" fmla="*/ 2147483647 h 606"/>
                <a:gd name="T4" fmla="*/ 2147483647 w 793"/>
                <a:gd name="T5" fmla="*/ 2147483647 h 606"/>
                <a:gd name="T6" fmla="*/ 2147483647 w 793"/>
                <a:gd name="T7" fmla="*/ 2147483647 h 606"/>
                <a:gd name="T8" fmla="*/ 2147483647 w 793"/>
                <a:gd name="T9" fmla="*/ 2147483647 h 606"/>
                <a:gd name="T10" fmla="*/ 2147483647 w 793"/>
                <a:gd name="T11" fmla="*/ 2147483647 h 606"/>
                <a:gd name="T12" fmla="*/ 2147483647 w 793"/>
                <a:gd name="T13" fmla="*/ 2147483647 h 606"/>
                <a:gd name="T14" fmla="*/ 2147483647 w 793"/>
                <a:gd name="T15" fmla="*/ 2147483647 h 606"/>
                <a:gd name="T16" fmla="*/ 2147483647 w 793"/>
                <a:gd name="T17" fmla="*/ 2147483647 h 606"/>
                <a:gd name="T18" fmla="*/ 2147483647 w 793"/>
                <a:gd name="T19" fmla="*/ 2147483647 h 606"/>
                <a:gd name="T20" fmla="*/ 2147483647 w 793"/>
                <a:gd name="T21" fmla="*/ 0 h 606"/>
                <a:gd name="T22" fmla="*/ 2147483647 w 793"/>
                <a:gd name="T23" fmla="*/ 2147483647 h 606"/>
                <a:gd name="T24" fmla="*/ 2147483647 w 793"/>
                <a:gd name="T25" fmla="*/ 2147483647 h 606"/>
                <a:gd name="T26" fmla="*/ 2147483647 w 793"/>
                <a:gd name="T27" fmla="*/ 2147483647 h 606"/>
                <a:gd name="T28" fmla="*/ 2147483647 w 793"/>
                <a:gd name="T29" fmla="*/ 2147483647 h 606"/>
                <a:gd name="T30" fmla="*/ 2147483647 w 793"/>
                <a:gd name="T31" fmla="*/ 2147483647 h 606"/>
                <a:gd name="T32" fmla="*/ 2147483647 w 793"/>
                <a:gd name="T33" fmla="*/ 2147483647 h 606"/>
                <a:gd name="T34" fmla="*/ 2147483647 w 793"/>
                <a:gd name="T35" fmla="*/ 2147483647 h 606"/>
                <a:gd name="T36" fmla="*/ 2147483647 w 793"/>
                <a:gd name="T37" fmla="*/ 2147483647 h 606"/>
                <a:gd name="T38" fmla="*/ 2147483647 w 793"/>
                <a:gd name="T39" fmla="*/ 2147483647 h 606"/>
                <a:gd name="T40" fmla="*/ 2147483647 w 793"/>
                <a:gd name="T41" fmla="*/ 2147483647 h 606"/>
                <a:gd name="T42" fmla="*/ 2147483647 w 793"/>
                <a:gd name="T43" fmla="*/ 2147483647 h 606"/>
                <a:gd name="T44" fmla="*/ 2147483647 w 793"/>
                <a:gd name="T45" fmla="*/ 2147483647 h 606"/>
                <a:gd name="T46" fmla="*/ 2147483647 w 793"/>
                <a:gd name="T47" fmla="*/ 2147483647 h 606"/>
                <a:gd name="T48" fmla="*/ 2147483647 w 793"/>
                <a:gd name="T49" fmla="*/ 2147483647 h 606"/>
                <a:gd name="T50" fmla="*/ 2147483647 w 793"/>
                <a:gd name="T51" fmla="*/ 2147483647 h 606"/>
                <a:gd name="T52" fmla="*/ 2147483647 w 793"/>
                <a:gd name="T53" fmla="*/ 2147483647 h 606"/>
                <a:gd name="T54" fmla="*/ 2147483647 w 793"/>
                <a:gd name="T55" fmla="*/ 2147483647 h 606"/>
                <a:gd name="T56" fmla="*/ 2147483647 w 793"/>
                <a:gd name="T57" fmla="*/ 2147483647 h 606"/>
                <a:gd name="T58" fmla="*/ 2147483647 w 793"/>
                <a:gd name="T59" fmla="*/ 2147483647 h 606"/>
                <a:gd name="T60" fmla="*/ 2147483647 w 793"/>
                <a:gd name="T61" fmla="*/ 2147483647 h 606"/>
                <a:gd name="T62" fmla="*/ 2147483647 w 793"/>
                <a:gd name="T63" fmla="*/ 2147483647 h 606"/>
                <a:gd name="T64" fmla="*/ 2147483647 w 793"/>
                <a:gd name="T65" fmla="*/ 2147483647 h 606"/>
                <a:gd name="T66" fmla="*/ 2147483647 w 793"/>
                <a:gd name="T67" fmla="*/ 2147483647 h 606"/>
                <a:gd name="T68" fmla="*/ 2147483647 w 793"/>
                <a:gd name="T69" fmla="*/ 2147483647 h 606"/>
                <a:gd name="T70" fmla="*/ 2147483647 w 793"/>
                <a:gd name="T71" fmla="*/ 2147483647 h 606"/>
                <a:gd name="T72" fmla="*/ 2147483647 w 793"/>
                <a:gd name="T73" fmla="*/ 2147483647 h 606"/>
                <a:gd name="T74" fmla="*/ 2147483647 w 793"/>
                <a:gd name="T75" fmla="*/ 2147483647 h 606"/>
                <a:gd name="T76" fmla="*/ 2147483647 w 793"/>
                <a:gd name="T77" fmla="*/ 2147483647 h 606"/>
                <a:gd name="T78" fmla="*/ 2147483647 w 793"/>
                <a:gd name="T79" fmla="*/ 2147483647 h 606"/>
                <a:gd name="T80" fmla="*/ 2147483647 w 793"/>
                <a:gd name="T81" fmla="*/ 2147483647 h 606"/>
                <a:gd name="T82" fmla="*/ 2147483647 w 793"/>
                <a:gd name="T83" fmla="*/ 2147483647 h 606"/>
                <a:gd name="T84" fmla="*/ 2147483647 w 793"/>
                <a:gd name="T85" fmla="*/ 2147483647 h 606"/>
                <a:gd name="T86" fmla="*/ 2147483647 w 793"/>
                <a:gd name="T87" fmla="*/ 2147483647 h 606"/>
                <a:gd name="T88" fmla="*/ 2147483647 w 793"/>
                <a:gd name="T89" fmla="*/ 2147483647 h 606"/>
                <a:gd name="T90" fmla="*/ 2147483647 w 793"/>
                <a:gd name="T91" fmla="*/ 2147483647 h 606"/>
                <a:gd name="T92" fmla="*/ 2147483647 w 793"/>
                <a:gd name="T93" fmla="*/ 2147483647 h 606"/>
                <a:gd name="T94" fmla="*/ 2147483647 w 793"/>
                <a:gd name="T95" fmla="*/ 2147483647 h 606"/>
                <a:gd name="T96" fmla="*/ 0 w 793"/>
                <a:gd name="T97" fmla="*/ 2147483647 h 606"/>
                <a:gd name="T98" fmla="*/ 2147483647 w 793"/>
                <a:gd name="T99" fmla="*/ 2147483647 h 606"/>
                <a:gd name="T100" fmla="*/ 2147483647 w 793"/>
                <a:gd name="T101" fmla="*/ 2147483647 h 606"/>
                <a:gd name="T102" fmla="*/ 2147483647 w 793"/>
                <a:gd name="T103" fmla="*/ 2147483647 h 606"/>
                <a:gd name="T104" fmla="*/ 2147483647 w 793"/>
                <a:gd name="T105" fmla="*/ 2147483647 h 6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3"/>
                <a:gd name="T160" fmla="*/ 0 h 606"/>
                <a:gd name="T161" fmla="*/ 793 w 793"/>
                <a:gd name="T162" fmla="*/ 606 h 6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3" h="606">
                  <a:moveTo>
                    <a:pt x="131" y="90"/>
                  </a:moveTo>
                  <a:lnTo>
                    <a:pt x="140" y="72"/>
                  </a:lnTo>
                  <a:lnTo>
                    <a:pt x="157" y="98"/>
                  </a:lnTo>
                  <a:lnTo>
                    <a:pt x="174" y="107"/>
                  </a:lnTo>
                  <a:lnTo>
                    <a:pt x="192" y="116"/>
                  </a:lnTo>
                  <a:lnTo>
                    <a:pt x="201" y="143"/>
                  </a:lnTo>
                  <a:lnTo>
                    <a:pt x="270" y="170"/>
                  </a:lnTo>
                  <a:lnTo>
                    <a:pt x="305" y="196"/>
                  </a:lnTo>
                  <a:lnTo>
                    <a:pt x="366" y="196"/>
                  </a:lnTo>
                  <a:lnTo>
                    <a:pt x="427" y="214"/>
                  </a:lnTo>
                  <a:lnTo>
                    <a:pt x="462" y="205"/>
                  </a:lnTo>
                  <a:lnTo>
                    <a:pt x="488" y="196"/>
                  </a:lnTo>
                  <a:lnTo>
                    <a:pt x="505" y="179"/>
                  </a:lnTo>
                  <a:lnTo>
                    <a:pt x="497" y="170"/>
                  </a:lnTo>
                  <a:lnTo>
                    <a:pt x="505" y="161"/>
                  </a:lnTo>
                  <a:lnTo>
                    <a:pt x="523" y="161"/>
                  </a:lnTo>
                  <a:lnTo>
                    <a:pt x="540" y="143"/>
                  </a:lnTo>
                  <a:lnTo>
                    <a:pt x="549" y="134"/>
                  </a:lnTo>
                  <a:lnTo>
                    <a:pt x="558" y="125"/>
                  </a:lnTo>
                  <a:lnTo>
                    <a:pt x="584" y="125"/>
                  </a:lnTo>
                  <a:lnTo>
                    <a:pt x="575" y="107"/>
                  </a:lnTo>
                  <a:lnTo>
                    <a:pt x="566" y="98"/>
                  </a:lnTo>
                  <a:lnTo>
                    <a:pt x="549" y="107"/>
                  </a:lnTo>
                  <a:lnTo>
                    <a:pt x="523" y="107"/>
                  </a:lnTo>
                  <a:lnTo>
                    <a:pt x="505" y="72"/>
                  </a:lnTo>
                  <a:lnTo>
                    <a:pt x="514" y="72"/>
                  </a:lnTo>
                  <a:lnTo>
                    <a:pt x="540" y="72"/>
                  </a:lnTo>
                  <a:lnTo>
                    <a:pt x="558" y="63"/>
                  </a:lnTo>
                  <a:lnTo>
                    <a:pt x="549" y="36"/>
                  </a:lnTo>
                  <a:lnTo>
                    <a:pt x="558" y="27"/>
                  </a:lnTo>
                  <a:lnTo>
                    <a:pt x="540" y="18"/>
                  </a:lnTo>
                  <a:lnTo>
                    <a:pt x="549" y="9"/>
                  </a:lnTo>
                  <a:lnTo>
                    <a:pt x="575" y="0"/>
                  </a:lnTo>
                  <a:lnTo>
                    <a:pt x="610" y="9"/>
                  </a:lnTo>
                  <a:lnTo>
                    <a:pt x="653" y="45"/>
                  </a:lnTo>
                  <a:lnTo>
                    <a:pt x="662" y="72"/>
                  </a:lnTo>
                  <a:lnTo>
                    <a:pt x="688" y="72"/>
                  </a:lnTo>
                  <a:lnTo>
                    <a:pt x="714" y="90"/>
                  </a:lnTo>
                  <a:lnTo>
                    <a:pt x="741" y="107"/>
                  </a:lnTo>
                  <a:lnTo>
                    <a:pt x="749" y="107"/>
                  </a:lnTo>
                  <a:lnTo>
                    <a:pt x="775" y="90"/>
                  </a:lnTo>
                  <a:lnTo>
                    <a:pt x="784" y="107"/>
                  </a:lnTo>
                  <a:lnTo>
                    <a:pt x="784" y="116"/>
                  </a:lnTo>
                  <a:lnTo>
                    <a:pt x="793" y="161"/>
                  </a:lnTo>
                  <a:lnTo>
                    <a:pt x="775" y="143"/>
                  </a:lnTo>
                  <a:lnTo>
                    <a:pt x="767" y="161"/>
                  </a:lnTo>
                  <a:lnTo>
                    <a:pt x="784" y="188"/>
                  </a:lnTo>
                  <a:lnTo>
                    <a:pt x="784" y="196"/>
                  </a:lnTo>
                  <a:lnTo>
                    <a:pt x="767" y="196"/>
                  </a:lnTo>
                  <a:lnTo>
                    <a:pt x="767" y="205"/>
                  </a:lnTo>
                  <a:lnTo>
                    <a:pt x="758" y="214"/>
                  </a:lnTo>
                  <a:lnTo>
                    <a:pt x="758" y="223"/>
                  </a:lnTo>
                  <a:lnTo>
                    <a:pt x="741" y="214"/>
                  </a:lnTo>
                  <a:lnTo>
                    <a:pt x="706" y="259"/>
                  </a:lnTo>
                  <a:lnTo>
                    <a:pt x="697" y="259"/>
                  </a:lnTo>
                  <a:lnTo>
                    <a:pt x="680" y="277"/>
                  </a:lnTo>
                  <a:lnTo>
                    <a:pt x="680" y="268"/>
                  </a:lnTo>
                  <a:lnTo>
                    <a:pt x="671" y="259"/>
                  </a:lnTo>
                  <a:lnTo>
                    <a:pt x="680" y="232"/>
                  </a:lnTo>
                  <a:lnTo>
                    <a:pt x="671" y="232"/>
                  </a:lnTo>
                  <a:lnTo>
                    <a:pt x="662" y="223"/>
                  </a:lnTo>
                  <a:lnTo>
                    <a:pt x="662" y="250"/>
                  </a:lnTo>
                  <a:lnTo>
                    <a:pt x="653" y="259"/>
                  </a:lnTo>
                  <a:lnTo>
                    <a:pt x="653" y="268"/>
                  </a:lnTo>
                  <a:lnTo>
                    <a:pt x="636" y="268"/>
                  </a:lnTo>
                  <a:lnTo>
                    <a:pt x="636" y="277"/>
                  </a:lnTo>
                  <a:lnTo>
                    <a:pt x="662" y="303"/>
                  </a:lnTo>
                  <a:lnTo>
                    <a:pt x="671" y="303"/>
                  </a:lnTo>
                  <a:lnTo>
                    <a:pt x="680" y="286"/>
                  </a:lnTo>
                  <a:lnTo>
                    <a:pt x="706" y="294"/>
                  </a:lnTo>
                  <a:lnTo>
                    <a:pt x="706" y="303"/>
                  </a:lnTo>
                  <a:lnTo>
                    <a:pt x="697" y="303"/>
                  </a:lnTo>
                  <a:lnTo>
                    <a:pt x="688" y="312"/>
                  </a:lnTo>
                  <a:lnTo>
                    <a:pt x="671" y="348"/>
                  </a:lnTo>
                  <a:lnTo>
                    <a:pt x="697" y="357"/>
                  </a:lnTo>
                  <a:lnTo>
                    <a:pt x="714" y="384"/>
                  </a:lnTo>
                  <a:lnTo>
                    <a:pt x="741" y="401"/>
                  </a:lnTo>
                  <a:lnTo>
                    <a:pt x="732" y="401"/>
                  </a:lnTo>
                  <a:lnTo>
                    <a:pt x="741" y="410"/>
                  </a:lnTo>
                  <a:lnTo>
                    <a:pt x="714" y="419"/>
                  </a:lnTo>
                  <a:lnTo>
                    <a:pt x="749" y="428"/>
                  </a:lnTo>
                  <a:lnTo>
                    <a:pt x="749" y="455"/>
                  </a:lnTo>
                  <a:lnTo>
                    <a:pt x="741" y="473"/>
                  </a:lnTo>
                  <a:lnTo>
                    <a:pt x="732" y="490"/>
                  </a:lnTo>
                  <a:lnTo>
                    <a:pt x="732" y="508"/>
                  </a:lnTo>
                  <a:lnTo>
                    <a:pt x="714" y="526"/>
                  </a:lnTo>
                  <a:lnTo>
                    <a:pt x="706" y="526"/>
                  </a:lnTo>
                  <a:lnTo>
                    <a:pt x="706" y="544"/>
                  </a:lnTo>
                  <a:lnTo>
                    <a:pt x="688" y="562"/>
                  </a:lnTo>
                  <a:lnTo>
                    <a:pt x="662" y="571"/>
                  </a:lnTo>
                  <a:lnTo>
                    <a:pt x="662" y="580"/>
                  </a:lnTo>
                  <a:lnTo>
                    <a:pt x="662" y="571"/>
                  </a:lnTo>
                  <a:lnTo>
                    <a:pt x="662" y="580"/>
                  </a:lnTo>
                  <a:lnTo>
                    <a:pt x="653" y="571"/>
                  </a:lnTo>
                  <a:lnTo>
                    <a:pt x="653" y="580"/>
                  </a:lnTo>
                  <a:lnTo>
                    <a:pt x="610" y="597"/>
                  </a:lnTo>
                  <a:lnTo>
                    <a:pt x="610" y="606"/>
                  </a:lnTo>
                  <a:lnTo>
                    <a:pt x="601" y="606"/>
                  </a:lnTo>
                  <a:lnTo>
                    <a:pt x="601" y="588"/>
                  </a:lnTo>
                  <a:lnTo>
                    <a:pt x="575" y="588"/>
                  </a:lnTo>
                  <a:lnTo>
                    <a:pt x="558" y="580"/>
                  </a:lnTo>
                  <a:lnTo>
                    <a:pt x="549" y="571"/>
                  </a:lnTo>
                  <a:lnTo>
                    <a:pt x="523" y="562"/>
                  </a:lnTo>
                  <a:lnTo>
                    <a:pt x="488" y="571"/>
                  </a:lnTo>
                  <a:lnTo>
                    <a:pt x="479" y="571"/>
                  </a:lnTo>
                  <a:lnTo>
                    <a:pt x="471" y="571"/>
                  </a:lnTo>
                  <a:lnTo>
                    <a:pt x="471" y="588"/>
                  </a:lnTo>
                  <a:lnTo>
                    <a:pt x="453" y="588"/>
                  </a:lnTo>
                  <a:lnTo>
                    <a:pt x="436" y="580"/>
                  </a:lnTo>
                  <a:lnTo>
                    <a:pt x="436" y="562"/>
                  </a:lnTo>
                  <a:lnTo>
                    <a:pt x="427" y="562"/>
                  </a:lnTo>
                  <a:lnTo>
                    <a:pt x="427" y="544"/>
                  </a:lnTo>
                  <a:lnTo>
                    <a:pt x="410" y="553"/>
                  </a:lnTo>
                  <a:lnTo>
                    <a:pt x="410" y="490"/>
                  </a:lnTo>
                  <a:lnTo>
                    <a:pt x="410" y="473"/>
                  </a:lnTo>
                  <a:lnTo>
                    <a:pt x="392" y="473"/>
                  </a:lnTo>
                  <a:lnTo>
                    <a:pt x="366" y="446"/>
                  </a:lnTo>
                  <a:lnTo>
                    <a:pt x="349" y="446"/>
                  </a:lnTo>
                  <a:lnTo>
                    <a:pt x="331" y="455"/>
                  </a:lnTo>
                  <a:lnTo>
                    <a:pt x="305" y="473"/>
                  </a:lnTo>
                  <a:lnTo>
                    <a:pt x="279" y="455"/>
                  </a:lnTo>
                  <a:lnTo>
                    <a:pt x="270" y="482"/>
                  </a:lnTo>
                  <a:lnTo>
                    <a:pt x="262" y="473"/>
                  </a:lnTo>
                  <a:lnTo>
                    <a:pt x="253" y="473"/>
                  </a:lnTo>
                  <a:lnTo>
                    <a:pt x="218" y="473"/>
                  </a:lnTo>
                  <a:lnTo>
                    <a:pt x="183" y="446"/>
                  </a:lnTo>
                  <a:lnTo>
                    <a:pt x="174" y="446"/>
                  </a:lnTo>
                  <a:lnTo>
                    <a:pt x="157" y="428"/>
                  </a:lnTo>
                  <a:lnTo>
                    <a:pt x="140" y="428"/>
                  </a:lnTo>
                  <a:lnTo>
                    <a:pt x="113" y="410"/>
                  </a:lnTo>
                  <a:lnTo>
                    <a:pt x="96" y="392"/>
                  </a:lnTo>
                  <a:lnTo>
                    <a:pt x="96" y="384"/>
                  </a:lnTo>
                  <a:lnTo>
                    <a:pt x="113" y="384"/>
                  </a:lnTo>
                  <a:lnTo>
                    <a:pt x="105" y="366"/>
                  </a:lnTo>
                  <a:lnTo>
                    <a:pt x="113" y="348"/>
                  </a:lnTo>
                  <a:lnTo>
                    <a:pt x="113" y="330"/>
                  </a:lnTo>
                  <a:lnTo>
                    <a:pt x="96" y="321"/>
                  </a:lnTo>
                  <a:lnTo>
                    <a:pt x="79" y="330"/>
                  </a:lnTo>
                  <a:lnTo>
                    <a:pt x="52" y="321"/>
                  </a:lnTo>
                  <a:lnTo>
                    <a:pt x="44" y="303"/>
                  </a:lnTo>
                  <a:lnTo>
                    <a:pt x="26" y="303"/>
                  </a:lnTo>
                  <a:lnTo>
                    <a:pt x="26" y="294"/>
                  </a:lnTo>
                  <a:lnTo>
                    <a:pt x="26" y="277"/>
                  </a:lnTo>
                  <a:lnTo>
                    <a:pt x="9" y="277"/>
                  </a:lnTo>
                  <a:lnTo>
                    <a:pt x="0" y="268"/>
                  </a:lnTo>
                  <a:lnTo>
                    <a:pt x="0" y="259"/>
                  </a:lnTo>
                  <a:lnTo>
                    <a:pt x="0" y="250"/>
                  </a:lnTo>
                  <a:lnTo>
                    <a:pt x="9" y="232"/>
                  </a:lnTo>
                  <a:lnTo>
                    <a:pt x="44" y="232"/>
                  </a:lnTo>
                  <a:lnTo>
                    <a:pt x="44" y="223"/>
                  </a:lnTo>
                  <a:lnTo>
                    <a:pt x="61" y="223"/>
                  </a:lnTo>
                  <a:lnTo>
                    <a:pt x="79" y="214"/>
                  </a:lnTo>
                  <a:lnTo>
                    <a:pt x="79" y="205"/>
                  </a:lnTo>
                  <a:lnTo>
                    <a:pt x="79" y="188"/>
                  </a:lnTo>
                  <a:lnTo>
                    <a:pt x="70" y="161"/>
                  </a:lnTo>
                  <a:lnTo>
                    <a:pt x="87" y="143"/>
                  </a:lnTo>
                  <a:lnTo>
                    <a:pt x="87" y="116"/>
                  </a:lnTo>
                  <a:lnTo>
                    <a:pt x="113" y="116"/>
                  </a:lnTo>
                  <a:lnTo>
                    <a:pt x="122" y="116"/>
                  </a:lnTo>
                  <a:lnTo>
                    <a:pt x="122" y="98"/>
                  </a:lnTo>
                  <a:lnTo>
                    <a:pt x="131" y="9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07" name="Freeform 177"/>
            <p:cNvSpPr>
              <a:spLocks/>
            </p:cNvSpPr>
            <p:nvPr/>
          </p:nvSpPr>
          <p:spPr bwMode="auto">
            <a:xfrm>
              <a:off x="6877050" y="3082924"/>
              <a:ext cx="128587" cy="147638"/>
            </a:xfrm>
            <a:custGeom>
              <a:avLst/>
              <a:gdLst>
                <a:gd name="T0" fmla="*/ 2147483647 w 79"/>
                <a:gd name="T1" fmla="*/ 2147483647 h 98"/>
                <a:gd name="T2" fmla="*/ 0 w 79"/>
                <a:gd name="T3" fmla="*/ 2147483647 h 98"/>
                <a:gd name="T4" fmla="*/ 2147483647 w 79"/>
                <a:gd name="T5" fmla="*/ 2147483647 h 98"/>
                <a:gd name="T6" fmla="*/ 0 w 79"/>
                <a:gd name="T7" fmla="*/ 2147483647 h 98"/>
                <a:gd name="T8" fmla="*/ 0 w 79"/>
                <a:gd name="T9" fmla="*/ 0 h 98"/>
                <a:gd name="T10" fmla="*/ 2147483647 w 79"/>
                <a:gd name="T11" fmla="*/ 0 h 98"/>
                <a:gd name="T12" fmla="*/ 2147483647 w 79"/>
                <a:gd name="T13" fmla="*/ 0 h 98"/>
                <a:gd name="T14" fmla="*/ 2147483647 w 79"/>
                <a:gd name="T15" fmla="*/ 2147483647 h 98"/>
                <a:gd name="T16" fmla="*/ 2147483647 w 79"/>
                <a:gd name="T17" fmla="*/ 2147483647 h 98"/>
                <a:gd name="T18" fmla="*/ 2147483647 w 79"/>
                <a:gd name="T19" fmla="*/ 2147483647 h 98"/>
                <a:gd name="T20" fmla="*/ 2147483647 w 79"/>
                <a:gd name="T21" fmla="*/ 2147483647 h 98"/>
                <a:gd name="T22" fmla="*/ 2147483647 w 79"/>
                <a:gd name="T23" fmla="*/ 2147483647 h 98"/>
                <a:gd name="T24" fmla="*/ 2147483647 w 79"/>
                <a:gd name="T25" fmla="*/ 2147483647 h 98"/>
                <a:gd name="T26" fmla="*/ 2147483647 w 79"/>
                <a:gd name="T27" fmla="*/ 2147483647 h 98"/>
                <a:gd name="T28" fmla="*/ 2147483647 w 79"/>
                <a:gd name="T29" fmla="*/ 2147483647 h 98"/>
                <a:gd name="T30" fmla="*/ 2147483647 w 79"/>
                <a:gd name="T31" fmla="*/ 2147483647 h 98"/>
                <a:gd name="T32" fmla="*/ 2147483647 w 79"/>
                <a:gd name="T33" fmla="*/ 2147483647 h 98"/>
                <a:gd name="T34" fmla="*/ 2147483647 w 79"/>
                <a:gd name="T35" fmla="*/ 2147483647 h 98"/>
                <a:gd name="T36" fmla="*/ 2147483647 w 79"/>
                <a:gd name="T37" fmla="*/ 2147483647 h 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98"/>
                <a:gd name="T59" fmla="*/ 79 w 79"/>
                <a:gd name="T60" fmla="*/ 98 h 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98">
                  <a:moveTo>
                    <a:pt x="9" y="45"/>
                  </a:moveTo>
                  <a:lnTo>
                    <a:pt x="0" y="27"/>
                  </a:lnTo>
                  <a:lnTo>
                    <a:pt x="9" y="18"/>
                  </a:lnTo>
                  <a:lnTo>
                    <a:pt x="0" y="9"/>
                  </a:lnTo>
                  <a:lnTo>
                    <a:pt x="0" y="0"/>
                  </a:lnTo>
                  <a:lnTo>
                    <a:pt x="9" y="0"/>
                  </a:lnTo>
                  <a:lnTo>
                    <a:pt x="18" y="0"/>
                  </a:lnTo>
                  <a:lnTo>
                    <a:pt x="26" y="18"/>
                  </a:lnTo>
                  <a:lnTo>
                    <a:pt x="70" y="18"/>
                  </a:lnTo>
                  <a:lnTo>
                    <a:pt x="44" y="45"/>
                  </a:lnTo>
                  <a:lnTo>
                    <a:pt x="44" y="54"/>
                  </a:lnTo>
                  <a:lnTo>
                    <a:pt x="70" y="63"/>
                  </a:lnTo>
                  <a:lnTo>
                    <a:pt x="70" y="54"/>
                  </a:lnTo>
                  <a:lnTo>
                    <a:pt x="79" y="81"/>
                  </a:lnTo>
                  <a:lnTo>
                    <a:pt x="79" y="98"/>
                  </a:lnTo>
                  <a:lnTo>
                    <a:pt x="52" y="72"/>
                  </a:lnTo>
                  <a:lnTo>
                    <a:pt x="44" y="89"/>
                  </a:lnTo>
                  <a:lnTo>
                    <a:pt x="18" y="89"/>
                  </a:lnTo>
                  <a:lnTo>
                    <a:pt x="9" y="45"/>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08" name="Group 178"/>
            <p:cNvGrpSpPr>
              <a:grpSpLocks/>
            </p:cNvGrpSpPr>
            <p:nvPr/>
          </p:nvGrpSpPr>
          <p:grpSpPr bwMode="auto">
            <a:xfrm>
              <a:off x="6877050" y="3082924"/>
              <a:ext cx="128587" cy="147638"/>
              <a:chOff x="3928" y="1954"/>
              <a:chExt cx="79" cy="98"/>
            </a:xfrm>
          </p:grpSpPr>
          <p:sp>
            <p:nvSpPr>
              <p:cNvPr id="55145" name="Freeform 179"/>
              <p:cNvSpPr>
                <a:spLocks/>
              </p:cNvSpPr>
              <p:nvPr/>
            </p:nvSpPr>
            <p:spPr bwMode="auto">
              <a:xfrm>
                <a:off x="3928" y="1954"/>
                <a:ext cx="79" cy="98"/>
              </a:xfrm>
              <a:custGeom>
                <a:avLst/>
                <a:gdLst>
                  <a:gd name="T0" fmla="*/ 9 w 79"/>
                  <a:gd name="T1" fmla="*/ 45 h 98"/>
                  <a:gd name="T2" fmla="*/ 0 w 79"/>
                  <a:gd name="T3" fmla="*/ 27 h 98"/>
                  <a:gd name="T4" fmla="*/ 9 w 79"/>
                  <a:gd name="T5" fmla="*/ 18 h 98"/>
                  <a:gd name="T6" fmla="*/ 0 w 79"/>
                  <a:gd name="T7" fmla="*/ 9 h 98"/>
                  <a:gd name="T8" fmla="*/ 0 w 79"/>
                  <a:gd name="T9" fmla="*/ 0 h 98"/>
                  <a:gd name="T10" fmla="*/ 9 w 79"/>
                  <a:gd name="T11" fmla="*/ 0 h 98"/>
                  <a:gd name="T12" fmla="*/ 18 w 79"/>
                  <a:gd name="T13" fmla="*/ 0 h 98"/>
                  <a:gd name="T14" fmla="*/ 26 w 79"/>
                  <a:gd name="T15" fmla="*/ 18 h 98"/>
                  <a:gd name="T16" fmla="*/ 70 w 79"/>
                  <a:gd name="T17" fmla="*/ 18 h 98"/>
                  <a:gd name="T18" fmla="*/ 44 w 79"/>
                  <a:gd name="T19" fmla="*/ 45 h 98"/>
                  <a:gd name="T20" fmla="*/ 44 w 79"/>
                  <a:gd name="T21" fmla="*/ 54 h 98"/>
                  <a:gd name="T22" fmla="*/ 70 w 79"/>
                  <a:gd name="T23" fmla="*/ 63 h 98"/>
                  <a:gd name="T24" fmla="*/ 70 w 79"/>
                  <a:gd name="T25" fmla="*/ 54 h 98"/>
                  <a:gd name="T26" fmla="*/ 79 w 79"/>
                  <a:gd name="T27" fmla="*/ 81 h 98"/>
                  <a:gd name="T28" fmla="*/ 79 w 79"/>
                  <a:gd name="T29" fmla="*/ 98 h 98"/>
                  <a:gd name="T30" fmla="*/ 52 w 79"/>
                  <a:gd name="T31" fmla="*/ 72 h 98"/>
                  <a:gd name="T32" fmla="*/ 44 w 79"/>
                  <a:gd name="T33" fmla="*/ 89 h 98"/>
                  <a:gd name="T34" fmla="*/ 18 w 79"/>
                  <a:gd name="T35" fmla="*/ 89 h 98"/>
                  <a:gd name="T36" fmla="*/ 9 w 79"/>
                  <a:gd name="T37" fmla="*/ 45 h 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98"/>
                  <a:gd name="T59" fmla="*/ 79 w 79"/>
                  <a:gd name="T60" fmla="*/ 98 h 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98">
                    <a:moveTo>
                      <a:pt x="9" y="45"/>
                    </a:moveTo>
                    <a:lnTo>
                      <a:pt x="0" y="27"/>
                    </a:lnTo>
                    <a:lnTo>
                      <a:pt x="9" y="18"/>
                    </a:lnTo>
                    <a:lnTo>
                      <a:pt x="0" y="9"/>
                    </a:lnTo>
                    <a:lnTo>
                      <a:pt x="0" y="0"/>
                    </a:lnTo>
                    <a:lnTo>
                      <a:pt x="9" y="0"/>
                    </a:lnTo>
                    <a:lnTo>
                      <a:pt x="18" y="0"/>
                    </a:lnTo>
                    <a:lnTo>
                      <a:pt x="26" y="18"/>
                    </a:lnTo>
                    <a:lnTo>
                      <a:pt x="70" y="18"/>
                    </a:lnTo>
                    <a:lnTo>
                      <a:pt x="44" y="45"/>
                    </a:lnTo>
                    <a:lnTo>
                      <a:pt x="44" y="54"/>
                    </a:lnTo>
                    <a:lnTo>
                      <a:pt x="70" y="63"/>
                    </a:lnTo>
                    <a:lnTo>
                      <a:pt x="70" y="54"/>
                    </a:lnTo>
                    <a:lnTo>
                      <a:pt x="79" y="81"/>
                    </a:lnTo>
                    <a:lnTo>
                      <a:pt x="79" y="98"/>
                    </a:lnTo>
                    <a:lnTo>
                      <a:pt x="52" y="72"/>
                    </a:lnTo>
                    <a:lnTo>
                      <a:pt x="44" y="89"/>
                    </a:lnTo>
                    <a:lnTo>
                      <a:pt x="18" y="89"/>
                    </a:lnTo>
                    <a:lnTo>
                      <a:pt x="9" y="45"/>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46" name="Freeform 180"/>
              <p:cNvSpPr>
                <a:spLocks/>
              </p:cNvSpPr>
              <p:nvPr/>
            </p:nvSpPr>
            <p:spPr bwMode="auto">
              <a:xfrm>
                <a:off x="3928" y="1954"/>
                <a:ext cx="79" cy="98"/>
              </a:xfrm>
              <a:custGeom>
                <a:avLst/>
                <a:gdLst>
                  <a:gd name="T0" fmla="*/ 9 w 79"/>
                  <a:gd name="T1" fmla="*/ 45 h 98"/>
                  <a:gd name="T2" fmla="*/ 0 w 79"/>
                  <a:gd name="T3" fmla="*/ 27 h 98"/>
                  <a:gd name="T4" fmla="*/ 9 w 79"/>
                  <a:gd name="T5" fmla="*/ 18 h 98"/>
                  <a:gd name="T6" fmla="*/ 0 w 79"/>
                  <a:gd name="T7" fmla="*/ 9 h 98"/>
                  <a:gd name="T8" fmla="*/ 0 w 79"/>
                  <a:gd name="T9" fmla="*/ 0 h 98"/>
                  <a:gd name="T10" fmla="*/ 9 w 79"/>
                  <a:gd name="T11" fmla="*/ 0 h 98"/>
                  <a:gd name="T12" fmla="*/ 18 w 79"/>
                  <a:gd name="T13" fmla="*/ 0 h 98"/>
                  <a:gd name="T14" fmla="*/ 26 w 79"/>
                  <a:gd name="T15" fmla="*/ 18 h 98"/>
                  <a:gd name="T16" fmla="*/ 70 w 79"/>
                  <a:gd name="T17" fmla="*/ 18 h 98"/>
                  <a:gd name="T18" fmla="*/ 44 w 79"/>
                  <a:gd name="T19" fmla="*/ 45 h 98"/>
                  <a:gd name="T20" fmla="*/ 44 w 79"/>
                  <a:gd name="T21" fmla="*/ 54 h 98"/>
                  <a:gd name="T22" fmla="*/ 70 w 79"/>
                  <a:gd name="T23" fmla="*/ 63 h 98"/>
                  <a:gd name="T24" fmla="*/ 70 w 79"/>
                  <a:gd name="T25" fmla="*/ 54 h 98"/>
                  <a:gd name="T26" fmla="*/ 79 w 79"/>
                  <a:gd name="T27" fmla="*/ 81 h 98"/>
                  <a:gd name="T28" fmla="*/ 79 w 79"/>
                  <a:gd name="T29" fmla="*/ 98 h 98"/>
                  <a:gd name="T30" fmla="*/ 52 w 79"/>
                  <a:gd name="T31" fmla="*/ 72 h 98"/>
                  <a:gd name="T32" fmla="*/ 44 w 79"/>
                  <a:gd name="T33" fmla="*/ 89 h 98"/>
                  <a:gd name="T34" fmla="*/ 18 w 79"/>
                  <a:gd name="T35" fmla="*/ 89 h 98"/>
                  <a:gd name="T36" fmla="*/ 9 w 79"/>
                  <a:gd name="T37" fmla="*/ 45 h 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98"/>
                  <a:gd name="T59" fmla="*/ 79 w 79"/>
                  <a:gd name="T60" fmla="*/ 98 h 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98">
                    <a:moveTo>
                      <a:pt x="9" y="45"/>
                    </a:moveTo>
                    <a:lnTo>
                      <a:pt x="0" y="27"/>
                    </a:lnTo>
                    <a:lnTo>
                      <a:pt x="9" y="18"/>
                    </a:lnTo>
                    <a:lnTo>
                      <a:pt x="0" y="9"/>
                    </a:lnTo>
                    <a:lnTo>
                      <a:pt x="0" y="0"/>
                    </a:lnTo>
                    <a:lnTo>
                      <a:pt x="9" y="0"/>
                    </a:lnTo>
                    <a:lnTo>
                      <a:pt x="18" y="0"/>
                    </a:lnTo>
                    <a:lnTo>
                      <a:pt x="26" y="18"/>
                    </a:lnTo>
                    <a:lnTo>
                      <a:pt x="70" y="18"/>
                    </a:lnTo>
                    <a:lnTo>
                      <a:pt x="44" y="45"/>
                    </a:lnTo>
                    <a:lnTo>
                      <a:pt x="44" y="54"/>
                    </a:lnTo>
                    <a:lnTo>
                      <a:pt x="70" y="63"/>
                    </a:lnTo>
                    <a:lnTo>
                      <a:pt x="70" y="54"/>
                    </a:lnTo>
                    <a:lnTo>
                      <a:pt x="79" y="81"/>
                    </a:lnTo>
                    <a:lnTo>
                      <a:pt x="79" y="98"/>
                    </a:lnTo>
                    <a:lnTo>
                      <a:pt x="52" y="72"/>
                    </a:lnTo>
                    <a:lnTo>
                      <a:pt x="44" y="89"/>
                    </a:lnTo>
                    <a:lnTo>
                      <a:pt x="18" y="89"/>
                    </a:lnTo>
                    <a:lnTo>
                      <a:pt x="9" y="4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09" name="Freeform 181"/>
            <p:cNvSpPr>
              <a:spLocks/>
            </p:cNvSpPr>
            <p:nvPr/>
          </p:nvSpPr>
          <p:spPr bwMode="auto">
            <a:xfrm>
              <a:off x="6891337" y="3016249"/>
              <a:ext cx="69850" cy="52388"/>
            </a:xfrm>
            <a:custGeom>
              <a:avLst/>
              <a:gdLst>
                <a:gd name="T0" fmla="*/ 2147483647 w 43"/>
                <a:gd name="T1" fmla="*/ 2147483647 h 35"/>
                <a:gd name="T2" fmla="*/ 2147483647 w 43"/>
                <a:gd name="T3" fmla="*/ 0 h 35"/>
                <a:gd name="T4" fmla="*/ 0 w 43"/>
                <a:gd name="T5" fmla="*/ 2147483647 h 35"/>
                <a:gd name="T6" fmla="*/ 0 w 43"/>
                <a:gd name="T7" fmla="*/ 2147483647 h 35"/>
                <a:gd name="T8" fmla="*/ 2147483647 w 43"/>
                <a:gd name="T9" fmla="*/ 2147483647 h 35"/>
                <a:gd name="T10" fmla="*/ 2147483647 w 43"/>
                <a:gd name="T11" fmla="*/ 2147483647 h 35"/>
                <a:gd name="T12" fmla="*/ 2147483647 w 43"/>
                <a:gd name="T13" fmla="*/ 2147483647 h 35"/>
                <a:gd name="T14" fmla="*/ 2147483647 w 43"/>
                <a:gd name="T15" fmla="*/ 2147483647 h 35"/>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35"/>
                <a:gd name="T26" fmla="*/ 43 w 43"/>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35">
                  <a:moveTo>
                    <a:pt x="35" y="18"/>
                  </a:moveTo>
                  <a:lnTo>
                    <a:pt x="9" y="0"/>
                  </a:lnTo>
                  <a:lnTo>
                    <a:pt x="0" y="27"/>
                  </a:lnTo>
                  <a:lnTo>
                    <a:pt x="0" y="35"/>
                  </a:lnTo>
                  <a:lnTo>
                    <a:pt x="9" y="35"/>
                  </a:lnTo>
                  <a:lnTo>
                    <a:pt x="43" y="35"/>
                  </a:lnTo>
                  <a:lnTo>
                    <a:pt x="43" y="27"/>
                  </a:lnTo>
                  <a:lnTo>
                    <a:pt x="35"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10" name="Group 182"/>
            <p:cNvGrpSpPr>
              <a:grpSpLocks/>
            </p:cNvGrpSpPr>
            <p:nvPr/>
          </p:nvGrpSpPr>
          <p:grpSpPr bwMode="auto">
            <a:xfrm>
              <a:off x="6891337" y="3016249"/>
              <a:ext cx="69850" cy="52388"/>
              <a:chOff x="3937" y="1910"/>
              <a:chExt cx="43" cy="35"/>
            </a:xfrm>
          </p:grpSpPr>
          <p:sp>
            <p:nvSpPr>
              <p:cNvPr id="55143" name="Freeform 183"/>
              <p:cNvSpPr>
                <a:spLocks/>
              </p:cNvSpPr>
              <p:nvPr/>
            </p:nvSpPr>
            <p:spPr bwMode="auto">
              <a:xfrm>
                <a:off x="3937" y="1910"/>
                <a:ext cx="43" cy="35"/>
              </a:xfrm>
              <a:custGeom>
                <a:avLst/>
                <a:gdLst>
                  <a:gd name="T0" fmla="*/ 35 w 43"/>
                  <a:gd name="T1" fmla="*/ 18 h 35"/>
                  <a:gd name="T2" fmla="*/ 9 w 43"/>
                  <a:gd name="T3" fmla="*/ 0 h 35"/>
                  <a:gd name="T4" fmla="*/ 0 w 43"/>
                  <a:gd name="T5" fmla="*/ 27 h 35"/>
                  <a:gd name="T6" fmla="*/ 0 w 43"/>
                  <a:gd name="T7" fmla="*/ 35 h 35"/>
                  <a:gd name="T8" fmla="*/ 9 w 43"/>
                  <a:gd name="T9" fmla="*/ 35 h 35"/>
                  <a:gd name="T10" fmla="*/ 43 w 43"/>
                  <a:gd name="T11" fmla="*/ 35 h 35"/>
                  <a:gd name="T12" fmla="*/ 43 w 43"/>
                  <a:gd name="T13" fmla="*/ 27 h 35"/>
                  <a:gd name="T14" fmla="*/ 35 w 43"/>
                  <a:gd name="T15" fmla="*/ 18 h 35"/>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35"/>
                  <a:gd name="T26" fmla="*/ 43 w 43"/>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35">
                    <a:moveTo>
                      <a:pt x="35" y="18"/>
                    </a:moveTo>
                    <a:lnTo>
                      <a:pt x="9" y="0"/>
                    </a:lnTo>
                    <a:lnTo>
                      <a:pt x="0" y="27"/>
                    </a:lnTo>
                    <a:lnTo>
                      <a:pt x="0" y="35"/>
                    </a:lnTo>
                    <a:lnTo>
                      <a:pt x="9" y="35"/>
                    </a:lnTo>
                    <a:lnTo>
                      <a:pt x="43" y="35"/>
                    </a:lnTo>
                    <a:lnTo>
                      <a:pt x="43" y="27"/>
                    </a:lnTo>
                    <a:lnTo>
                      <a:pt x="35"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44" name="Freeform 184"/>
              <p:cNvSpPr>
                <a:spLocks/>
              </p:cNvSpPr>
              <p:nvPr/>
            </p:nvSpPr>
            <p:spPr bwMode="auto">
              <a:xfrm>
                <a:off x="3937" y="1910"/>
                <a:ext cx="43" cy="35"/>
              </a:xfrm>
              <a:custGeom>
                <a:avLst/>
                <a:gdLst>
                  <a:gd name="T0" fmla="*/ 35 w 43"/>
                  <a:gd name="T1" fmla="*/ 18 h 35"/>
                  <a:gd name="T2" fmla="*/ 9 w 43"/>
                  <a:gd name="T3" fmla="*/ 0 h 35"/>
                  <a:gd name="T4" fmla="*/ 0 w 43"/>
                  <a:gd name="T5" fmla="*/ 27 h 35"/>
                  <a:gd name="T6" fmla="*/ 0 w 43"/>
                  <a:gd name="T7" fmla="*/ 35 h 35"/>
                  <a:gd name="T8" fmla="*/ 9 w 43"/>
                  <a:gd name="T9" fmla="*/ 35 h 35"/>
                  <a:gd name="T10" fmla="*/ 43 w 43"/>
                  <a:gd name="T11" fmla="*/ 35 h 35"/>
                  <a:gd name="T12" fmla="*/ 43 w 43"/>
                  <a:gd name="T13" fmla="*/ 27 h 35"/>
                  <a:gd name="T14" fmla="*/ 35 w 43"/>
                  <a:gd name="T15" fmla="*/ 18 h 35"/>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35"/>
                  <a:gd name="T26" fmla="*/ 43 w 43"/>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35">
                    <a:moveTo>
                      <a:pt x="35" y="18"/>
                    </a:moveTo>
                    <a:lnTo>
                      <a:pt x="9" y="0"/>
                    </a:lnTo>
                    <a:lnTo>
                      <a:pt x="0" y="27"/>
                    </a:lnTo>
                    <a:lnTo>
                      <a:pt x="0" y="35"/>
                    </a:lnTo>
                    <a:lnTo>
                      <a:pt x="9" y="35"/>
                    </a:lnTo>
                    <a:lnTo>
                      <a:pt x="43" y="35"/>
                    </a:lnTo>
                    <a:lnTo>
                      <a:pt x="43" y="27"/>
                    </a:lnTo>
                    <a:lnTo>
                      <a:pt x="35"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11" name="Freeform 185"/>
            <p:cNvSpPr>
              <a:spLocks/>
            </p:cNvSpPr>
            <p:nvPr/>
          </p:nvSpPr>
          <p:spPr bwMode="auto">
            <a:xfrm>
              <a:off x="6386512" y="2813049"/>
              <a:ext cx="701675" cy="793750"/>
            </a:xfrm>
            <a:custGeom>
              <a:avLst/>
              <a:gdLst>
                <a:gd name="T0" fmla="*/ 2147483647 w 436"/>
                <a:gd name="T1" fmla="*/ 2147483647 h 526"/>
                <a:gd name="T2" fmla="*/ 2147483647 w 436"/>
                <a:gd name="T3" fmla="*/ 2147483647 h 526"/>
                <a:gd name="T4" fmla="*/ 2147483647 w 436"/>
                <a:gd name="T5" fmla="*/ 2147483647 h 526"/>
                <a:gd name="T6" fmla="*/ 2147483647 w 436"/>
                <a:gd name="T7" fmla="*/ 2147483647 h 526"/>
                <a:gd name="T8" fmla="*/ 2147483647 w 436"/>
                <a:gd name="T9" fmla="*/ 2147483647 h 526"/>
                <a:gd name="T10" fmla="*/ 2147483647 w 436"/>
                <a:gd name="T11" fmla="*/ 2147483647 h 526"/>
                <a:gd name="T12" fmla="*/ 2147483647 w 436"/>
                <a:gd name="T13" fmla="*/ 2147483647 h 526"/>
                <a:gd name="T14" fmla="*/ 2147483647 w 436"/>
                <a:gd name="T15" fmla="*/ 2147483647 h 526"/>
                <a:gd name="T16" fmla="*/ 2147483647 w 436"/>
                <a:gd name="T17" fmla="*/ 2147483647 h 526"/>
                <a:gd name="T18" fmla="*/ 2147483647 w 436"/>
                <a:gd name="T19" fmla="*/ 2147483647 h 526"/>
                <a:gd name="T20" fmla="*/ 2147483647 w 436"/>
                <a:gd name="T21" fmla="*/ 2147483647 h 526"/>
                <a:gd name="T22" fmla="*/ 2147483647 w 436"/>
                <a:gd name="T23" fmla="*/ 2147483647 h 526"/>
                <a:gd name="T24" fmla="*/ 2147483647 w 436"/>
                <a:gd name="T25" fmla="*/ 2147483647 h 526"/>
                <a:gd name="T26" fmla="*/ 2147483647 w 436"/>
                <a:gd name="T27" fmla="*/ 2147483647 h 526"/>
                <a:gd name="T28" fmla="*/ 2147483647 w 436"/>
                <a:gd name="T29" fmla="*/ 2147483647 h 526"/>
                <a:gd name="T30" fmla="*/ 2147483647 w 436"/>
                <a:gd name="T31" fmla="*/ 2147483647 h 526"/>
                <a:gd name="T32" fmla="*/ 2147483647 w 436"/>
                <a:gd name="T33" fmla="*/ 2147483647 h 526"/>
                <a:gd name="T34" fmla="*/ 2147483647 w 436"/>
                <a:gd name="T35" fmla="*/ 2147483647 h 526"/>
                <a:gd name="T36" fmla="*/ 2147483647 w 436"/>
                <a:gd name="T37" fmla="*/ 2147483647 h 526"/>
                <a:gd name="T38" fmla="*/ 2147483647 w 436"/>
                <a:gd name="T39" fmla="*/ 2147483647 h 526"/>
                <a:gd name="T40" fmla="*/ 2147483647 w 436"/>
                <a:gd name="T41" fmla="*/ 2147483647 h 526"/>
                <a:gd name="T42" fmla="*/ 2147483647 w 436"/>
                <a:gd name="T43" fmla="*/ 2147483647 h 526"/>
                <a:gd name="T44" fmla="*/ 2147483647 w 436"/>
                <a:gd name="T45" fmla="*/ 2147483647 h 526"/>
                <a:gd name="T46" fmla="*/ 2147483647 w 436"/>
                <a:gd name="T47" fmla="*/ 2147483647 h 526"/>
                <a:gd name="T48" fmla="*/ 2147483647 w 436"/>
                <a:gd name="T49" fmla="*/ 2147483647 h 526"/>
                <a:gd name="T50" fmla="*/ 2147483647 w 436"/>
                <a:gd name="T51" fmla="*/ 2147483647 h 526"/>
                <a:gd name="T52" fmla="*/ 2147483647 w 436"/>
                <a:gd name="T53" fmla="*/ 2147483647 h 526"/>
                <a:gd name="T54" fmla="*/ 2147483647 w 436"/>
                <a:gd name="T55" fmla="*/ 2147483647 h 526"/>
                <a:gd name="T56" fmla="*/ 2147483647 w 436"/>
                <a:gd name="T57" fmla="*/ 2147483647 h 526"/>
                <a:gd name="T58" fmla="*/ 2147483647 w 436"/>
                <a:gd name="T59" fmla="*/ 2147483647 h 526"/>
                <a:gd name="T60" fmla="*/ 2147483647 w 436"/>
                <a:gd name="T61" fmla="*/ 2147483647 h 526"/>
                <a:gd name="T62" fmla="*/ 2147483647 w 436"/>
                <a:gd name="T63" fmla="*/ 2147483647 h 526"/>
                <a:gd name="T64" fmla="*/ 2147483647 w 436"/>
                <a:gd name="T65" fmla="*/ 2147483647 h 526"/>
                <a:gd name="T66" fmla="*/ 2147483647 w 436"/>
                <a:gd name="T67" fmla="*/ 2147483647 h 526"/>
                <a:gd name="T68" fmla="*/ 2147483647 w 436"/>
                <a:gd name="T69" fmla="*/ 2147483647 h 526"/>
                <a:gd name="T70" fmla="*/ 2147483647 w 436"/>
                <a:gd name="T71" fmla="*/ 2147483647 h 526"/>
                <a:gd name="T72" fmla="*/ 2147483647 w 436"/>
                <a:gd name="T73" fmla="*/ 2147483647 h 526"/>
                <a:gd name="T74" fmla="*/ 2147483647 w 436"/>
                <a:gd name="T75" fmla="*/ 2147483647 h 526"/>
                <a:gd name="T76" fmla="*/ 2147483647 w 436"/>
                <a:gd name="T77" fmla="*/ 2147483647 h 526"/>
                <a:gd name="T78" fmla="*/ 2147483647 w 436"/>
                <a:gd name="T79" fmla="*/ 2147483647 h 526"/>
                <a:gd name="T80" fmla="*/ 2147483647 w 436"/>
                <a:gd name="T81" fmla="*/ 2147483647 h 526"/>
                <a:gd name="T82" fmla="*/ 2147483647 w 436"/>
                <a:gd name="T83" fmla="*/ 0 h 526"/>
                <a:gd name="T84" fmla="*/ 2147483647 w 436"/>
                <a:gd name="T85" fmla="*/ 2147483647 h 526"/>
                <a:gd name="T86" fmla="*/ 2147483647 w 436"/>
                <a:gd name="T87" fmla="*/ 2147483647 h 526"/>
                <a:gd name="T88" fmla="*/ 2147483647 w 436"/>
                <a:gd name="T89" fmla="*/ 2147483647 h 526"/>
                <a:gd name="T90" fmla="*/ 2147483647 w 436"/>
                <a:gd name="T91" fmla="*/ 2147483647 h 526"/>
                <a:gd name="T92" fmla="*/ 2147483647 w 436"/>
                <a:gd name="T93" fmla="*/ 2147483647 h 526"/>
                <a:gd name="T94" fmla="*/ 2147483647 w 436"/>
                <a:gd name="T95" fmla="*/ 2147483647 h 526"/>
                <a:gd name="T96" fmla="*/ 2147483647 w 436"/>
                <a:gd name="T97" fmla="*/ 2147483647 h 526"/>
                <a:gd name="T98" fmla="*/ 2147483647 w 436"/>
                <a:gd name="T99" fmla="*/ 2147483647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36"/>
                <a:gd name="T151" fmla="*/ 0 h 526"/>
                <a:gd name="T152" fmla="*/ 436 w 436"/>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36" h="526">
                  <a:moveTo>
                    <a:pt x="305" y="152"/>
                  </a:moveTo>
                  <a:lnTo>
                    <a:pt x="314" y="161"/>
                  </a:lnTo>
                  <a:lnTo>
                    <a:pt x="314" y="169"/>
                  </a:lnTo>
                  <a:lnTo>
                    <a:pt x="323" y="169"/>
                  </a:lnTo>
                  <a:lnTo>
                    <a:pt x="357" y="169"/>
                  </a:lnTo>
                  <a:lnTo>
                    <a:pt x="357" y="161"/>
                  </a:lnTo>
                  <a:lnTo>
                    <a:pt x="349" y="152"/>
                  </a:lnTo>
                  <a:lnTo>
                    <a:pt x="375" y="134"/>
                  </a:lnTo>
                  <a:lnTo>
                    <a:pt x="392" y="125"/>
                  </a:lnTo>
                  <a:lnTo>
                    <a:pt x="410" y="125"/>
                  </a:lnTo>
                  <a:lnTo>
                    <a:pt x="436" y="152"/>
                  </a:lnTo>
                  <a:lnTo>
                    <a:pt x="436" y="161"/>
                  </a:lnTo>
                  <a:lnTo>
                    <a:pt x="427" y="161"/>
                  </a:lnTo>
                  <a:lnTo>
                    <a:pt x="410" y="178"/>
                  </a:lnTo>
                  <a:lnTo>
                    <a:pt x="401" y="232"/>
                  </a:lnTo>
                  <a:lnTo>
                    <a:pt x="392" y="232"/>
                  </a:lnTo>
                  <a:lnTo>
                    <a:pt x="392" y="259"/>
                  </a:lnTo>
                  <a:lnTo>
                    <a:pt x="384" y="259"/>
                  </a:lnTo>
                  <a:lnTo>
                    <a:pt x="375" y="232"/>
                  </a:lnTo>
                  <a:lnTo>
                    <a:pt x="375" y="241"/>
                  </a:lnTo>
                  <a:lnTo>
                    <a:pt x="349" y="232"/>
                  </a:lnTo>
                  <a:lnTo>
                    <a:pt x="349" y="223"/>
                  </a:lnTo>
                  <a:lnTo>
                    <a:pt x="375" y="196"/>
                  </a:lnTo>
                  <a:lnTo>
                    <a:pt x="331" y="196"/>
                  </a:lnTo>
                  <a:lnTo>
                    <a:pt x="323" y="178"/>
                  </a:lnTo>
                  <a:lnTo>
                    <a:pt x="314" y="178"/>
                  </a:lnTo>
                  <a:lnTo>
                    <a:pt x="305" y="178"/>
                  </a:lnTo>
                  <a:lnTo>
                    <a:pt x="305" y="187"/>
                  </a:lnTo>
                  <a:lnTo>
                    <a:pt x="314" y="196"/>
                  </a:lnTo>
                  <a:lnTo>
                    <a:pt x="305" y="205"/>
                  </a:lnTo>
                  <a:lnTo>
                    <a:pt x="314" y="223"/>
                  </a:lnTo>
                  <a:lnTo>
                    <a:pt x="323" y="267"/>
                  </a:lnTo>
                  <a:lnTo>
                    <a:pt x="314" y="259"/>
                  </a:lnTo>
                  <a:lnTo>
                    <a:pt x="314" y="267"/>
                  </a:lnTo>
                  <a:lnTo>
                    <a:pt x="297" y="267"/>
                  </a:lnTo>
                  <a:lnTo>
                    <a:pt x="297" y="294"/>
                  </a:lnTo>
                  <a:lnTo>
                    <a:pt x="270" y="303"/>
                  </a:lnTo>
                  <a:lnTo>
                    <a:pt x="262" y="330"/>
                  </a:lnTo>
                  <a:lnTo>
                    <a:pt x="236" y="357"/>
                  </a:lnTo>
                  <a:lnTo>
                    <a:pt x="227" y="365"/>
                  </a:lnTo>
                  <a:lnTo>
                    <a:pt x="218" y="365"/>
                  </a:lnTo>
                  <a:lnTo>
                    <a:pt x="218" y="374"/>
                  </a:lnTo>
                  <a:lnTo>
                    <a:pt x="209" y="374"/>
                  </a:lnTo>
                  <a:lnTo>
                    <a:pt x="201" y="383"/>
                  </a:lnTo>
                  <a:lnTo>
                    <a:pt x="209" y="428"/>
                  </a:lnTo>
                  <a:lnTo>
                    <a:pt x="201" y="455"/>
                  </a:lnTo>
                  <a:lnTo>
                    <a:pt x="201" y="472"/>
                  </a:lnTo>
                  <a:lnTo>
                    <a:pt x="192" y="490"/>
                  </a:lnTo>
                  <a:lnTo>
                    <a:pt x="183" y="508"/>
                  </a:lnTo>
                  <a:lnTo>
                    <a:pt x="175" y="526"/>
                  </a:lnTo>
                  <a:lnTo>
                    <a:pt x="148" y="508"/>
                  </a:lnTo>
                  <a:lnTo>
                    <a:pt x="114" y="392"/>
                  </a:lnTo>
                  <a:lnTo>
                    <a:pt x="96" y="365"/>
                  </a:lnTo>
                  <a:lnTo>
                    <a:pt x="79" y="259"/>
                  </a:lnTo>
                  <a:lnTo>
                    <a:pt x="70" y="259"/>
                  </a:lnTo>
                  <a:lnTo>
                    <a:pt x="70" y="276"/>
                  </a:lnTo>
                  <a:lnTo>
                    <a:pt x="61" y="276"/>
                  </a:lnTo>
                  <a:lnTo>
                    <a:pt x="44" y="285"/>
                  </a:lnTo>
                  <a:lnTo>
                    <a:pt x="18" y="259"/>
                  </a:lnTo>
                  <a:lnTo>
                    <a:pt x="35" y="250"/>
                  </a:lnTo>
                  <a:lnTo>
                    <a:pt x="35" y="241"/>
                  </a:lnTo>
                  <a:lnTo>
                    <a:pt x="18" y="250"/>
                  </a:lnTo>
                  <a:lnTo>
                    <a:pt x="0" y="232"/>
                  </a:lnTo>
                  <a:lnTo>
                    <a:pt x="9" y="223"/>
                  </a:lnTo>
                  <a:lnTo>
                    <a:pt x="35" y="223"/>
                  </a:lnTo>
                  <a:lnTo>
                    <a:pt x="35" y="205"/>
                  </a:lnTo>
                  <a:lnTo>
                    <a:pt x="35" y="187"/>
                  </a:lnTo>
                  <a:lnTo>
                    <a:pt x="26" y="187"/>
                  </a:lnTo>
                  <a:lnTo>
                    <a:pt x="26" y="178"/>
                  </a:lnTo>
                  <a:lnTo>
                    <a:pt x="18" y="169"/>
                  </a:lnTo>
                  <a:lnTo>
                    <a:pt x="18" y="161"/>
                  </a:lnTo>
                  <a:lnTo>
                    <a:pt x="26" y="152"/>
                  </a:lnTo>
                  <a:lnTo>
                    <a:pt x="35" y="152"/>
                  </a:lnTo>
                  <a:lnTo>
                    <a:pt x="44" y="152"/>
                  </a:lnTo>
                  <a:lnTo>
                    <a:pt x="87" y="89"/>
                  </a:lnTo>
                  <a:lnTo>
                    <a:pt x="79" y="71"/>
                  </a:lnTo>
                  <a:lnTo>
                    <a:pt x="87" y="71"/>
                  </a:lnTo>
                  <a:lnTo>
                    <a:pt x="70" y="54"/>
                  </a:lnTo>
                  <a:lnTo>
                    <a:pt x="70" y="36"/>
                  </a:lnTo>
                  <a:lnTo>
                    <a:pt x="61" y="27"/>
                  </a:lnTo>
                  <a:lnTo>
                    <a:pt x="87" y="27"/>
                  </a:lnTo>
                  <a:lnTo>
                    <a:pt x="105" y="27"/>
                  </a:lnTo>
                  <a:lnTo>
                    <a:pt x="114" y="9"/>
                  </a:lnTo>
                  <a:lnTo>
                    <a:pt x="131" y="0"/>
                  </a:lnTo>
                  <a:lnTo>
                    <a:pt x="148" y="9"/>
                  </a:lnTo>
                  <a:lnTo>
                    <a:pt x="148" y="27"/>
                  </a:lnTo>
                  <a:lnTo>
                    <a:pt x="140" y="45"/>
                  </a:lnTo>
                  <a:lnTo>
                    <a:pt x="148" y="63"/>
                  </a:lnTo>
                  <a:lnTo>
                    <a:pt x="131" y="63"/>
                  </a:lnTo>
                  <a:lnTo>
                    <a:pt x="131" y="71"/>
                  </a:lnTo>
                  <a:lnTo>
                    <a:pt x="148" y="89"/>
                  </a:lnTo>
                  <a:lnTo>
                    <a:pt x="183" y="107"/>
                  </a:lnTo>
                  <a:lnTo>
                    <a:pt x="175" y="125"/>
                  </a:lnTo>
                  <a:lnTo>
                    <a:pt x="218" y="161"/>
                  </a:lnTo>
                  <a:lnTo>
                    <a:pt x="236" y="161"/>
                  </a:lnTo>
                  <a:lnTo>
                    <a:pt x="262" y="169"/>
                  </a:lnTo>
                  <a:lnTo>
                    <a:pt x="288" y="178"/>
                  </a:lnTo>
                  <a:lnTo>
                    <a:pt x="305" y="178"/>
                  </a:lnTo>
                  <a:lnTo>
                    <a:pt x="297" y="169"/>
                  </a:lnTo>
                  <a:lnTo>
                    <a:pt x="297" y="152"/>
                  </a:lnTo>
                  <a:lnTo>
                    <a:pt x="305" y="15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12" name="Group 186"/>
            <p:cNvGrpSpPr>
              <a:grpSpLocks/>
            </p:cNvGrpSpPr>
            <p:nvPr/>
          </p:nvGrpSpPr>
          <p:grpSpPr bwMode="auto">
            <a:xfrm>
              <a:off x="6386512" y="2813049"/>
              <a:ext cx="701675" cy="793750"/>
              <a:chOff x="3623" y="1776"/>
              <a:chExt cx="436" cy="526"/>
            </a:xfrm>
          </p:grpSpPr>
          <p:sp>
            <p:nvSpPr>
              <p:cNvPr id="55141" name="Freeform 187"/>
              <p:cNvSpPr>
                <a:spLocks/>
              </p:cNvSpPr>
              <p:nvPr/>
            </p:nvSpPr>
            <p:spPr bwMode="auto">
              <a:xfrm>
                <a:off x="3623" y="1776"/>
                <a:ext cx="436" cy="526"/>
              </a:xfrm>
              <a:custGeom>
                <a:avLst/>
                <a:gdLst>
                  <a:gd name="T0" fmla="*/ 314 w 436"/>
                  <a:gd name="T1" fmla="*/ 161 h 526"/>
                  <a:gd name="T2" fmla="*/ 323 w 436"/>
                  <a:gd name="T3" fmla="*/ 169 h 526"/>
                  <a:gd name="T4" fmla="*/ 357 w 436"/>
                  <a:gd name="T5" fmla="*/ 161 h 526"/>
                  <a:gd name="T6" fmla="*/ 375 w 436"/>
                  <a:gd name="T7" fmla="*/ 134 h 526"/>
                  <a:gd name="T8" fmla="*/ 410 w 436"/>
                  <a:gd name="T9" fmla="*/ 125 h 526"/>
                  <a:gd name="T10" fmla="*/ 436 w 436"/>
                  <a:gd name="T11" fmla="*/ 161 h 526"/>
                  <a:gd name="T12" fmla="*/ 410 w 436"/>
                  <a:gd name="T13" fmla="*/ 178 h 526"/>
                  <a:gd name="T14" fmla="*/ 392 w 436"/>
                  <a:gd name="T15" fmla="*/ 232 h 526"/>
                  <a:gd name="T16" fmla="*/ 384 w 436"/>
                  <a:gd name="T17" fmla="*/ 259 h 526"/>
                  <a:gd name="T18" fmla="*/ 375 w 436"/>
                  <a:gd name="T19" fmla="*/ 241 h 526"/>
                  <a:gd name="T20" fmla="*/ 349 w 436"/>
                  <a:gd name="T21" fmla="*/ 223 h 526"/>
                  <a:gd name="T22" fmla="*/ 331 w 436"/>
                  <a:gd name="T23" fmla="*/ 196 h 526"/>
                  <a:gd name="T24" fmla="*/ 314 w 436"/>
                  <a:gd name="T25" fmla="*/ 178 h 526"/>
                  <a:gd name="T26" fmla="*/ 305 w 436"/>
                  <a:gd name="T27" fmla="*/ 187 h 526"/>
                  <a:gd name="T28" fmla="*/ 305 w 436"/>
                  <a:gd name="T29" fmla="*/ 205 h 526"/>
                  <a:gd name="T30" fmla="*/ 323 w 436"/>
                  <a:gd name="T31" fmla="*/ 267 h 526"/>
                  <a:gd name="T32" fmla="*/ 314 w 436"/>
                  <a:gd name="T33" fmla="*/ 267 h 526"/>
                  <a:gd name="T34" fmla="*/ 297 w 436"/>
                  <a:gd name="T35" fmla="*/ 294 h 526"/>
                  <a:gd name="T36" fmla="*/ 262 w 436"/>
                  <a:gd name="T37" fmla="*/ 330 h 526"/>
                  <a:gd name="T38" fmla="*/ 227 w 436"/>
                  <a:gd name="T39" fmla="*/ 365 h 526"/>
                  <a:gd name="T40" fmla="*/ 218 w 436"/>
                  <a:gd name="T41" fmla="*/ 374 h 526"/>
                  <a:gd name="T42" fmla="*/ 201 w 436"/>
                  <a:gd name="T43" fmla="*/ 383 h 526"/>
                  <a:gd name="T44" fmla="*/ 201 w 436"/>
                  <a:gd name="T45" fmla="*/ 455 h 526"/>
                  <a:gd name="T46" fmla="*/ 192 w 436"/>
                  <a:gd name="T47" fmla="*/ 490 h 526"/>
                  <a:gd name="T48" fmla="*/ 175 w 436"/>
                  <a:gd name="T49" fmla="*/ 526 h 526"/>
                  <a:gd name="T50" fmla="*/ 114 w 436"/>
                  <a:gd name="T51" fmla="*/ 392 h 526"/>
                  <a:gd name="T52" fmla="*/ 79 w 436"/>
                  <a:gd name="T53" fmla="*/ 259 h 526"/>
                  <a:gd name="T54" fmla="*/ 70 w 436"/>
                  <a:gd name="T55" fmla="*/ 276 h 526"/>
                  <a:gd name="T56" fmla="*/ 44 w 436"/>
                  <a:gd name="T57" fmla="*/ 285 h 526"/>
                  <a:gd name="T58" fmla="*/ 35 w 436"/>
                  <a:gd name="T59" fmla="*/ 250 h 526"/>
                  <a:gd name="T60" fmla="*/ 18 w 436"/>
                  <a:gd name="T61" fmla="*/ 250 h 526"/>
                  <a:gd name="T62" fmla="*/ 9 w 436"/>
                  <a:gd name="T63" fmla="*/ 223 h 526"/>
                  <a:gd name="T64" fmla="*/ 35 w 436"/>
                  <a:gd name="T65" fmla="*/ 205 h 526"/>
                  <a:gd name="T66" fmla="*/ 26 w 436"/>
                  <a:gd name="T67" fmla="*/ 187 h 526"/>
                  <a:gd name="T68" fmla="*/ 18 w 436"/>
                  <a:gd name="T69" fmla="*/ 169 h 526"/>
                  <a:gd name="T70" fmla="*/ 26 w 436"/>
                  <a:gd name="T71" fmla="*/ 152 h 526"/>
                  <a:gd name="T72" fmla="*/ 44 w 436"/>
                  <a:gd name="T73" fmla="*/ 152 h 526"/>
                  <a:gd name="T74" fmla="*/ 79 w 436"/>
                  <a:gd name="T75" fmla="*/ 71 h 526"/>
                  <a:gd name="T76" fmla="*/ 70 w 436"/>
                  <a:gd name="T77" fmla="*/ 54 h 526"/>
                  <a:gd name="T78" fmla="*/ 61 w 436"/>
                  <a:gd name="T79" fmla="*/ 27 h 526"/>
                  <a:gd name="T80" fmla="*/ 105 w 436"/>
                  <a:gd name="T81" fmla="*/ 27 h 526"/>
                  <a:gd name="T82" fmla="*/ 131 w 436"/>
                  <a:gd name="T83" fmla="*/ 0 h 526"/>
                  <a:gd name="T84" fmla="*/ 148 w 436"/>
                  <a:gd name="T85" fmla="*/ 27 h 526"/>
                  <a:gd name="T86" fmla="*/ 148 w 436"/>
                  <a:gd name="T87" fmla="*/ 63 h 526"/>
                  <a:gd name="T88" fmla="*/ 131 w 436"/>
                  <a:gd name="T89" fmla="*/ 71 h 526"/>
                  <a:gd name="T90" fmla="*/ 183 w 436"/>
                  <a:gd name="T91" fmla="*/ 107 h 526"/>
                  <a:gd name="T92" fmla="*/ 218 w 436"/>
                  <a:gd name="T93" fmla="*/ 161 h 526"/>
                  <a:gd name="T94" fmla="*/ 262 w 436"/>
                  <a:gd name="T95" fmla="*/ 169 h 526"/>
                  <a:gd name="T96" fmla="*/ 305 w 436"/>
                  <a:gd name="T97" fmla="*/ 178 h 526"/>
                  <a:gd name="T98" fmla="*/ 297 w 436"/>
                  <a:gd name="T99" fmla="*/ 152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36"/>
                  <a:gd name="T151" fmla="*/ 0 h 526"/>
                  <a:gd name="T152" fmla="*/ 436 w 436"/>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36" h="526">
                    <a:moveTo>
                      <a:pt x="305" y="152"/>
                    </a:moveTo>
                    <a:lnTo>
                      <a:pt x="314" y="161"/>
                    </a:lnTo>
                    <a:lnTo>
                      <a:pt x="314" y="169"/>
                    </a:lnTo>
                    <a:lnTo>
                      <a:pt x="323" y="169"/>
                    </a:lnTo>
                    <a:lnTo>
                      <a:pt x="357" y="169"/>
                    </a:lnTo>
                    <a:lnTo>
                      <a:pt x="357" y="161"/>
                    </a:lnTo>
                    <a:lnTo>
                      <a:pt x="349" y="152"/>
                    </a:lnTo>
                    <a:lnTo>
                      <a:pt x="375" y="134"/>
                    </a:lnTo>
                    <a:lnTo>
                      <a:pt x="392" y="125"/>
                    </a:lnTo>
                    <a:lnTo>
                      <a:pt x="410" y="125"/>
                    </a:lnTo>
                    <a:lnTo>
                      <a:pt x="436" y="152"/>
                    </a:lnTo>
                    <a:lnTo>
                      <a:pt x="436" y="161"/>
                    </a:lnTo>
                    <a:lnTo>
                      <a:pt x="427" y="161"/>
                    </a:lnTo>
                    <a:lnTo>
                      <a:pt x="410" y="178"/>
                    </a:lnTo>
                    <a:lnTo>
                      <a:pt x="401" y="232"/>
                    </a:lnTo>
                    <a:lnTo>
                      <a:pt x="392" y="232"/>
                    </a:lnTo>
                    <a:lnTo>
                      <a:pt x="392" y="259"/>
                    </a:lnTo>
                    <a:lnTo>
                      <a:pt x="384" y="259"/>
                    </a:lnTo>
                    <a:lnTo>
                      <a:pt x="375" y="232"/>
                    </a:lnTo>
                    <a:lnTo>
                      <a:pt x="375" y="241"/>
                    </a:lnTo>
                    <a:lnTo>
                      <a:pt x="349" y="232"/>
                    </a:lnTo>
                    <a:lnTo>
                      <a:pt x="349" y="223"/>
                    </a:lnTo>
                    <a:lnTo>
                      <a:pt x="375" y="196"/>
                    </a:lnTo>
                    <a:lnTo>
                      <a:pt x="331" y="196"/>
                    </a:lnTo>
                    <a:lnTo>
                      <a:pt x="323" y="178"/>
                    </a:lnTo>
                    <a:lnTo>
                      <a:pt x="314" y="178"/>
                    </a:lnTo>
                    <a:lnTo>
                      <a:pt x="305" y="178"/>
                    </a:lnTo>
                    <a:lnTo>
                      <a:pt x="305" y="187"/>
                    </a:lnTo>
                    <a:lnTo>
                      <a:pt x="314" y="196"/>
                    </a:lnTo>
                    <a:lnTo>
                      <a:pt x="305" y="205"/>
                    </a:lnTo>
                    <a:lnTo>
                      <a:pt x="314" y="223"/>
                    </a:lnTo>
                    <a:lnTo>
                      <a:pt x="323" y="267"/>
                    </a:lnTo>
                    <a:lnTo>
                      <a:pt x="314" y="259"/>
                    </a:lnTo>
                    <a:lnTo>
                      <a:pt x="314" y="267"/>
                    </a:lnTo>
                    <a:lnTo>
                      <a:pt x="297" y="267"/>
                    </a:lnTo>
                    <a:lnTo>
                      <a:pt x="297" y="294"/>
                    </a:lnTo>
                    <a:lnTo>
                      <a:pt x="270" y="303"/>
                    </a:lnTo>
                    <a:lnTo>
                      <a:pt x="262" y="330"/>
                    </a:lnTo>
                    <a:lnTo>
                      <a:pt x="236" y="357"/>
                    </a:lnTo>
                    <a:lnTo>
                      <a:pt x="227" y="365"/>
                    </a:lnTo>
                    <a:lnTo>
                      <a:pt x="218" y="365"/>
                    </a:lnTo>
                    <a:lnTo>
                      <a:pt x="218" y="374"/>
                    </a:lnTo>
                    <a:lnTo>
                      <a:pt x="209" y="374"/>
                    </a:lnTo>
                    <a:lnTo>
                      <a:pt x="201" y="383"/>
                    </a:lnTo>
                    <a:lnTo>
                      <a:pt x="209" y="428"/>
                    </a:lnTo>
                    <a:lnTo>
                      <a:pt x="201" y="455"/>
                    </a:lnTo>
                    <a:lnTo>
                      <a:pt x="201" y="472"/>
                    </a:lnTo>
                    <a:lnTo>
                      <a:pt x="192" y="490"/>
                    </a:lnTo>
                    <a:lnTo>
                      <a:pt x="183" y="508"/>
                    </a:lnTo>
                    <a:lnTo>
                      <a:pt x="175" y="526"/>
                    </a:lnTo>
                    <a:lnTo>
                      <a:pt x="148" y="508"/>
                    </a:lnTo>
                    <a:lnTo>
                      <a:pt x="114" y="392"/>
                    </a:lnTo>
                    <a:lnTo>
                      <a:pt x="96" y="365"/>
                    </a:lnTo>
                    <a:lnTo>
                      <a:pt x="79" y="259"/>
                    </a:lnTo>
                    <a:lnTo>
                      <a:pt x="70" y="259"/>
                    </a:lnTo>
                    <a:lnTo>
                      <a:pt x="70" y="276"/>
                    </a:lnTo>
                    <a:lnTo>
                      <a:pt x="61" y="276"/>
                    </a:lnTo>
                    <a:lnTo>
                      <a:pt x="44" y="285"/>
                    </a:lnTo>
                    <a:lnTo>
                      <a:pt x="18" y="259"/>
                    </a:lnTo>
                    <a:lnTo>
                      <a:pt x="35" y="250"/>
                    </a:lnTo>
                    <a:lnTo>
                      <a:pt x="35" y="241"/>
                    </a:lnTo>
                    <a:lnTo>
                      <a:pt x="18" y="250"/>
                    </a:lnTo>
                    <a:lnTo>
                      <a:pt x="0" y="232"/>
                    </a:lnTo>
                    <a:lnTo>
                      <a:pt x="9" y="223"/>
                    </a:lnTo>
                    <a:lnTo>
                      <a:pt x="35" y="223"/>
                    </a:lnTo>
                    <a:lnTo>
                      <a:pt x="35" y="205"/>
                    </a:lnTo>
                    <a:lnTo>
                      <a:pt x="35" y="187"/>
                    </a:lnTo>
                    <a:lnTo>
                      <a:pt x="26" y="187"/>
                    </a:lnTo>
                    <a:lnTo>
                      <a:pt x="26" y="178"/>
                    </a:lnTo>
                    <a:lnTo>
                      <a:pt x="18" y="169"/>
                    </a:lnTo>
                    <a:lnTo>
                      <a:pt x="18" y="161"/>
                    </a:lnTo>
                    <a:lnTo>
                      <a:pt x="26" y="152"/>
                    </a:lnTo>
                    <a:lnTo>
                      <a:pt x="35" y="152"/>
                    </a:lnTo>
                    <a:lnTo>
                      <a:pt x="44" y="152"/>
                    </a:lnTo>
                    <a:lnTo>
                      <a:pt x="87" y="89"/>
                    </a:lnTo>
                    <a:lnTo>
                      <a:pt x="79" y="71"/>
                    </a:lnTo>
                    <a:lnTo>
                      <a:pt x="87" y="71"/>
                    </a:lnTo>
                    <a:lnTo>
                      <a:pt x="70" y="54"/>
                    </a:lnTo>
                    <a:lnTo>
                      <a:pt x="70" y="36"/>
                    </a:lnTo>
                    <a:lnTo>
                      <a:pt x="61" y="27"/>
                    </a:lnTo>
                    <a:lnTo>
                      <a:pt x="87" y="27"/>
                    </a:lnTo>
                    <a:lnTo>
                      <a:pt x="105" y="27"/>
                    </a:lnTo>
                    <a:lnTo>
                      <a:pt x="114" y="9"/>
                    </a:lnTo>
                    <a:lnTo>
                      <a:pt x="131" y="0"/>
                    </a:lnTo>
                    <a:lnTo>
                      <a:pt x="148" y="9"/>
                    </a:lnTo>
                    <a:lnTo>
                      <a:pt x="148" y="27"/>
                    </a:lnTo>
                    <a:lnTo>
                      <a:pt x="140" y="45"/>
                    </a:lnTo>
                    <a:lnTo>
                      <a:pt x="148" y="63"/>
                    </a:lnTo>
                    <a:lnTo>
                      <a:pt x="131" y="63"/>
                    </a:lnTo>
                    <a:lnTo>
                      <a:pt x="131" y="71"/>
                    </a:lnTo>
                    <a:lnTo>
                      <a:pt x="148" y="89"/>
                    </a:lnTo>
                    <a:lnTo>
                      <a:pt x="183" y="107"/>
                    </a:lnTo>
                    <a:lnTo>
                      <a:pt x="175" y="125"/>
                    </a:lnTo>
                    <a:lnTo>
                      <a:pt x="218" y="161"/>
                    </a:lnTo>
                    <a:lnTo>
                      <a:pt x="236" y="161"/>
                    </a:lnTo>
                    <a:lnTo>
                      <a:pt x="262" y="169"/>
                    </a:lnTo>
                    <a:lnTo>
                      <a:pt x="288" y="178"/>
                    </a:lnTo>
                    <a:lnTo>
                      <a:pt x="305" y="178"/>
                    </a:lnTo>
                    <a:lnTo>
                      <a:pt x="297" y="169"/>
                    </a:lnTo>
                    <a:lnTo>
                      <a:pt x="297" y="152"/>
                    </a:lnTo>
                    <a:lnTo>
                      <a:pt x="305" y="152"/>
                    </a:lnTo>
                    <a:close/>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42" name="Freeform 188"/>
              <p:cNvSpPr>
                <a:spLocks/>
              </p:cNvSpPr>
              <p:nvPr/>
            </p:nvSpPr>
            <p:spPr bwMode="auto">
              <a:xfrm>
                <a:off x="3623" y="1776"/>
                <a:ext cx="436" cy="526"/>
              </a:xfrm>
              <a:custGeom>
                <a:avLst/>
                <a:gdLst>
                  <a:gd name="T0" fmla="*/ 314 w 436"/>
                  <a:gd name="T1" fmla="*/ 161 h 526"/>
                  <a:gd name="T2" fmla="*/ 323 w 436"/>
                  <a:gd name="T3" fmla="*/ 169 h 526"/>
                  <a:gd name="T4" fmla="*/ 357 w 436"/>
                  <a:gd name="T5" fmla="*/ 161 h 526"/>
                  <a:gd name="T6" fmla="*/ 375 w 436"/>
                  <a:gd name="T7" fmla="*/ 134 h 526"/>
                  <a:gd name="T8" fmla="*/ 410 w 436"/>
                  <a:gd name="T9" fmla="*/ 125 h 526"/>
                  <a:gd name="T10" fmla="*/ 436 w 436"/>
                  <a:gd name="T11" fmla="*/ 161 h 526"/>
                  <a:gd name="T12" fmla="*/ 410 w 436"/>
                  <a:gd name="T13" fmla="*/ 178 h 526"/>
                  <a:gd name="T14" fmla="*/ 392 w 436"/>
                  <a:gd name="T15" fmla="*/ 232 h 526"/>
                  <a:gd name="T16" fmla="*/ 384 w 436"/>
                  <a:gd name="T17" fmla="*/ 259 h 526"/>
                  <a:gd name="T18" fmla="*/ 375 w 436"/>
                  <a:gd name="T19" fmla="*/ 241 h 526"/>
                  <a:gd name="T20" fmla="*/ 349 w 436"/>
                  <a:gd name="T21" fmla="*/ 223 h 526"/>
                  <a:gd name="T22" fmla="*/ 331 w 436"/>
                  <a:gd name="T23" fmla="*/ 196 h 526"/>
                  <a:gd name="T24" fmla="*/ 314 w 436"/>
                  <a:gd name="T25" fmla="*/ 178 h 526"/>
                  <a:gd name="T26" fmla="*/ 305 w 436"/>
                  <a:gd name="T27" fmla="*/ 187 h 526"/>
                  <a:gd name="T28" fmla="*/ 305 w 436"/>
                  <a:gd name="T29" fmla="*/ 205 h 526"/>
                  <a:gd name="T30" fmla="*/ 323 w 436"/>
                  <a:gd name="T31" fmla="*/ 267 h 526"/>
                  <a:gd name="T32" fmla="*/ 314 w 436"/>
                  <a:gd name="T33" fmla="*/ 267 h 526"/>
                  <a:gd name="T34" fmla="*/ 297 w 436"/>
                  <a:gd name="T35" fmla="*/ 294 h 526"/>
                  <a:gd name="T36" fmla="*/ 262 w 436"/>
                  <a:gd name="T37" fmla="*/ 330 h 526"/>
                  <a:gd name="T38" fmla="*/ 227 w 436"/>
                  <a:gd name="T39" fmla="*/ 365 h 526"/>
                  <a:gd name="T40" fmla="*/ 218 w 436"/>
                  <a:gd name="T41" fmla="*/ 374 h 526"/>
                  <a:gd name="T42" fmla="*/ 201 w 436"/>
                  <a:gd name="T43" fmla="*/ 383 h 526"/>
                  <a:gd name="T44" fmla="*/ 201 w 436"/>
                  <a:gd name="T45" fmla="*/ 455 h 526"/>
                  <a:gd name="T46" fmla="*/ 192 w 436"/>
                  <a:gd name="T47" fmla="*/ 490 h 526"/>
                  <a:gd name="T48" fmla="*/ 175 w 436"/>
                  <a:gd name="T49" fmla="*/ 526 h 526"/>
                  <a:gd name="T50" fmla="*/ 114 w 436"/>
                  <a:gd name="T51" fmla="*/ 392 h 526"/>
                  <a:gd name="T52" fmla="*/ 79 w 436"/>
                  <a:gd name="T53" fmla="*/ 259 h 526"/>
                  <a:gd name="T54" fmla="*/ 70 w 436"/>
                  <a:gd name="T55" fmla="*/ 276 h 526"/>
                  <a:gd name="T56" fmla="*/ 44 w 436"/>
                  <a:gd name="T57" fmla="*/ 285 h 526"/>
                  <a:gd name="T58" fmla="*/ 35 w 436"/>
                  <a:gd name="T59" fmla="*/ 250 h 526"/>
                  <a:gd name="T60" fmla="*/ 18 w 436"/>
                  <a:gd name="T61" fmla="*/ 250 h 526"/>
                  <a:gd name="T62" fmla="*/ 9 w 436"/>
                  <a:gd name="T63" fmla="*/ 223 h 526"/>
                  <a:gd name="T64" fmla="*/ 35 w 436"/>
                  <a:gd name="T65" fmla="*/ 205 h 526"/>
                  <a:gd name="T66" fmla="*/ 26 w 436"/>
                  <a:gd name="T67" fmla="*/ 187 h 526"/>
                  <a:gd name="T68" fmla="*/ 18 w 436"/>
                  <a:gd name="T69" fmla="*/ 169 h 526"/>
                  <a:gd name="T70" fmla="*/ 26 w 436"/>
                  <a:gd name="T71" fmla="*/ 152 h 526"/>
                  <a:gd name="T72" fmla="*/ 44 w 436"/>
                  <a:gd name="T73" fmla="*/ 152 h 526"/>
                  <a:gd name="T74" fmla="*/ 79 w 436"/>
                  <a:gd name="T75" fmla="*/ 71 h 526"/>
                  <a:gd name="T76" fmla="*/ 70 w 436"/>
                  <a:gd name="T77" fmla="*/ 54 h 526"/>
                  <a:gd name="T78" fmla="*/ 61 w 436"/>
                  <a:gd name="T79" fmla="*/ 27 h 526"/>
                  <a:gd name="T80" fmla="*/ 105 w 436"/>
                  <a:gd name="T81" fmla="*/ 27 h 526"/>
                  <a:gd name="T82" fmla="*/ 131 w 436"/>
                  <a:gd name="T83" fmla="*/ 0 h 526"/>
                  <a:gd name="T84" fmla="*/ 148 w 436"/>
                  <a:gd name="T85" fmla="*/ 27 h 526"/>
                  <a:gd name="T86" fmla="*/ 148 w 436"/>
                  <a:gd name="T87" fmla="*/ 63 h 526"/>
                  <a:gd name="T88" fmla="*/ 131 w 436"/>
                  <a:gd name="T89" fmla="*/ 71 h 526"/>
                  <a:gd name="T90" fmla="*/ 183 w 436"/>
                  <a:gd name="T91" fmla="*/ 107 h 526"/>
                  <a:gd name="T92" fmla="*/ 218 w 436"/>
                  <a:gd name="T93" fmla="*/ 161 h 526"/>
                  <a:gd name="T94" fmla="*/ 262 w 436"/>
                  <a:gd name="T95" fmla="*/ 169 h 526"/>
                  <a:gd name="T96" fmla="*/ 305 w 436"/>
                  <a:gd name="T97" fmla="*/ 178 h 526"/>
                  <a:gd name="T98" fmla="*/ 297 w 436"/>
                  <a:gd name="T99" fmla="*/ 152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36"/>
                  <a:gd name="T151" fmla="*/ 0 h 526"/>
                  <a:gd name="T152" fmla="*/ 436 w 436"/>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36" h="526">
                    <a:moveTo>
                      <a:pt x="305" y="152"/>
                    </a:moveTo>
                    <a:lnTo>
                      <a:pt x="314" y="161"/>
                    </a:lnTo>
                    <a:lnTo>
                      <a:pt x="314" y="169"/>
                    </a:lnTo>
                    <a:lnTo>
                      <a:pt x="323" y="169"/>
                    </a:lnTo>
                    <a:lnTo>
                      <a:pt x="357" y="169"/>
                    </a:lnTo>
                    <a:lnTo>
                      <a:pt x="357" y="161"/>
                    </a:lnTo>
                    <a:lnTo>
                      <a:pt x="349" y="152"/>
                    </a:lnTo>
                    <a:lnTo>
                      <a:pt x="375" y="134"/>
                    </a:lnTo>
                    <a:lnTo>
                      <a:pt x="392" y="125"/>
                    </a:lnTo>
                    <a:lnTo>
                      <a:pt x="410" y="125"/>
                    </a:lnTo>
                    <a:lnTo>
                      <a:pt x="436" y="152"/>
                    </a:lnTo>
                    <a:lnTo>
                      <a:pt x="436" y="161"/>
                    </a:lnTo>
                    <a:lnTo>
                      <a:pt x="427" y="161"/>
                    </a:lnTo>
                    <a:lnTo>
                      <a:pt x="410" y="178"/>
                    </a:lnTo>
                    <a:lnTo>
                      <a:pt x="401" y="232"/>
                    </a:lnTo>
                    <a:lnTo>
                      <a:pt x="392" y="232"/>
                    </a:lnTo>
                    <a:lnTo>
                      <a:pt x="392" y="259"/>
                    </a:lnTo>
                    <a:lnTo>
                      <a:pt x="384" y="259"/>
                    </a:lnTo>
                    <a:lnTo>
                      <a:pt x="375" y="232"/>
                    </a:lnTo>
                    <a:lnTo>
                      <a:pt x="375" y="241"/>
                    </a:lnTo>
                    <a:lnTo>
                      <a:pt x="349" y="232"/>
                    </a:lnTo>
                    <a:lnTo>
                      <a:pt x="349" y="223"/>
                    </a:lnTo>
                    <a:lnTo>
                      <a:pt x="375" y="196"/>
                    </a:lnTo>
                    <a:lnTo>
                      <a:pt x="331" y="196"/>
                    </a:lnTo>
                    <a:lnTo>
                      <a:pt x="323" y="178"/>
                    </a:lnTo>
                    <a:lnTo>
                      <a:pt x="314" y="178"/>
                    </a:lnTo>
                    <a:lnTo>
                      <a:pt x="305" y="178"/>
                    </a:lnTo>
                    <a:lnTo>
                      <a:pt x="305" y="187"/>
                    </a:lnTo>
                    <a:lnTo>
                      <a:pt x="314" y="196"/>
                    </a:lnTo>
                    <a:lnTo>
                      <a:pt x="305" y="205"/>
                    </a:lnTo>
                    <a:lnTo>
                      <a:pt x="314" y="223"/>
                    </a:lnTo>
                    <a:lnTo>
                      <a:pt x="323" y="267"/>
                    </a:lnTo>
                    <a:lnTo>
                      <a:pt x="314" y="259"/>
                    </a:lnTo>
                    <a:lnTo>
                      <a:pt x="314" y="267"/>
                    </a:lnTo>
                    <a:lnTo>
                      <a:pt x="297" y="267"/>
                    </a:lnTo>
                    <a:lnTo>
                      <a:pt x="297" y="294"/>
                    </a:lnTo>
                    <a:lnTo>
                      <a:pt x="270" y="303"/>
                    </a:lnTo>
                    <a:lnTo>
                      <a:pt x="262" y="330"/>
                    </a:lnTo>
                    <a:lnTo>
                      <a:pt x="236" y="357"/>
                    </a:lnTo>
                    <a:lnTo>
                      <a:pt x="227" y="365"/>
                    </a:lnTo>
                    <a:lnTo>
                      <a:pt x="218" y="365"/>
                    </a:lnTo>
                    <a:lnTo>
                      <a:pt x="218" y="374"/>
                    </a:lnTo>
                    <a:lnTo>
                      <a:pt x="209" y="374"/>
                    </a:lnTo>
                    <a:lnTo>
                      <a:pt x="201" y="383"/>
                    </a:lnTo>
                    <a:lnTo>
                      <a:pt x="209" y="428"/>
                    </a:lnTo>
                    <a:lnTo>
                      <a:pt x="201" y="455"/>
                    </a:lnTo>
                    <a:lnTo>
                      <a:pt x="201" y="472"/>
                    </a:lnTo>
                    <a:lnTo>
                      <a:pt x="192" y="490"/>
                    </a:lnTo>
                    <a:lnTo>
                      <a:pt x="183" y="508"/>
                    </a:lnTo>
                    <a:lnTo>
                      <a:pt x="175" y="526"/>
                    </a:lnTo>
                    <a:lnTo>
                      <a:pt x="148" y="508"/>
                    </a:lnTo>
                    <a:lnTo>
                      <a:pt x="114" y="392"/>
                    </a:lnTo>
                    <a:lnTo>
                      <a:pt x="96" y="365"/>
                    </a:lnTo>
                    <a:lnTo>
                      <a:pt x="79" y="259"/>
                    </a:lnTo>
                    <a:lnTo>
                      <a:pt x="70" y="259"/>
                    </a:lnTo>
                    <a:lnTo>
                      <a:pt x="70" y="276"/>
                    </a:lnTo>
                    <a:lnTo>
                      <a:pt x="61" y="276"/>
                    </a:lnTo>
                    <a:lnTo>
                      <a:pt x="44" y="285"/>
                    </a:lnTo>
                    <a:lnTo>
                      <a:pt x="18" y="259"/>
                    </a:lnTo>
                    <a:lnTo>
                      <a:pt x="35" y="250"/>
                    </a:lnTo>
                    <a:lnTo>
                      <a:pt x="35" y="241"/>
                    </a:lnTo>
                    <a:lnTo>
                      <a:pt x="18" y="250"/>
                    </a:lnTo>
                    <a:lnTo>
                      <a:pt x="0" y="232"/>
                    </a:lnTo>
                    <a:lnTo>
                      <a:pt x="9" y="223"/>
                    </a:lnTo>
                    <a:lnTo>
                      <a:pt x="35" y="223"/>
                    </a:lnTo>
                    <a:lnTo>
                      <a:pt x="35" y="205"/>
                    </a:lnTo>
                    <a:lnTo>
                      <a:pt x="35" y="187"/>
                    </a:lnTo>
                    <a:lnTo>
                      <a:pt x="26" y="187"/>
                    </a:lnTo>
                    <a:lnTo>
                      <a:pt x="26" y="178"/>
                    </a:lnTo>
                    <a:lnTo>
                      <a:pt x="18" y="169"/>
                    </a:lnTo>
                    <a:lnTo>
                      <a:pt x="18" y="161"/>
                    </a:lnTo>
                    <a:lnTo>
                      <a:pt x="26" y="152"/>
                    </a:lnTo>
                    <a:lnTo>
                      <a:pt x="35" y="152"/>
                    </a:lnTo>
                    <a:lnTo>
                      <a:pt x="44" y="152"/>
                    </a:lnTo>
                    <a:lnTo>
                      <a:pt x="87" y="89"/>
                    </a:lnTo>
                    <a:lnTo>
                      <a:pt x="79" y="71"/>
                    </a:lnTo>
                    <a:lnTo>
                      <a:pt x="87" y="71"/>
                    </a:lnTo>
                    <a:lnTo>
                      <a:pt x="70" y="54"/>
                    </a:lnTo>
                    <a:lnTo>
                      <a:pt x="70" y="36"/>
                    </a:lnTo>
                    <a:lnTo>
                      <a:pt x="61" y="27"/>
                    </a:lnTo>
                    <a:lnTo>
                      <a:pt x="87" y="27"/>
                    </a:lnTo>
                    <a:lnTo>
                      <a:pt x="105" y="27"/>
                    </a:lnTo>
                    <a:lnTo>
                      <a:pt x="114" y="9"/>
                    </a:lnTo>
                    <a:lnTo>
                      <a:pt x="131" y="0"/>
                    </a:lnTo>
                    <a:lnTo>
                      <a:pt x="148" y="9"/>
                    </a:lnTo>
                    <a:lnTo>
                      <a:pt x="148" y="27"/>
                    </a:lnTo>
                    <a:lnTo>
                      <a:pt x="140" y="45"/>
                    </a:lnTo>
                    <a:lnTo>
                      <a:pt x="148" y="63"/>
                    </a:lnTo>
                    <a:lnTo>
                      <a:pt x="131" y="63"/>
                    </a:lnTo>
                    <a:lnTo>
                      <a:pt x="131" y="71"/>
                    </a:lnTo>
                    <a:lnTo>
                      <a:pt x="148" y="89"/>
                    </a:lnTo>
                    <a:lnTo>
                      <a:pt x="183" y="107"/>
                    </a:lnTo>
                    <a:lnTo>
                      <a:pt x="175" y="125"/>
                    </a:lnTo>
                    <a:lnTo>
                      <a:pt x="218" y="161"/>
                    </a:lnTo>
                    <a:lnTo>
                      <a:pt x="236" y="161"/>
                    </a:lnTo>
                    <a:lnTo>
                      <a:pt x="262" y="169"/>
                    </a:lnTo>
                    <a:lnTo>
                      <a:pt x="288" y="178"/>
                    </a:lnTo>
                    <a:lnTo>
                      <a:pt x="305" y="178"/>
                    </a:lnTo>
                    <a:lnTo>
                      <a:pt x="297" y="169"/>
                    </a:lnTo>
                    <a:lnTo>
                      <a:pt x="297" y="152"/>
                    </a:lnTo>
                    <a:lnTo>
                      <a:pt x="305" y="152"/>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13" name="Freeform 189"/>
            <p:cNvSpPr>
              <a:spLocks/>
            </p:cNvSpPr>
            <p:nvPr/>
          </p:nvSpPr>
          <p:spPr bwMode="auto">
            <a:xfrm>
              <a:off x="6667500" y="2974974"/>
              <a:ext cx="209550" cy="107950"/>
            </a:xfrm>
            <a:custGeom>
              <a:avLst/>
              <a:gdLst>
                <a:gd name="T0" fmla="*/ 2147483647 w 130"/>
                <a:gd name="T1" fmla="*/ 2147483647 h 71"/>
                <a:gd name="T2" fmla="*/ 2147483647 w 130"/>
                <a:gd name="T3" fmla="*/ 2147483647 h 71"/>
                <a:gd name="T4" fmla="*/ 2147483647 w 130"/>
                <a:gd name="T5" fmla="*/ 2147483647 h 71"/>
                <a:gd name="T6" fmla="*/ 2147483647 w 130"/>
                <a:gd name="T7" fmla="*/ 2147483647 h 71"/>
                <a:gd name="T8" fmla="*/ 2147483647 w 130"/>
                <a:gd name="T9" fmla="*/ 2147483647 h 71"/>
                <a:gd name="T10" fmla="*/ 2147483647 w 130"/>
                <a:gd name="T11" fmla="*/ 0 h 71"/>
                <a:gd name="T12" fmla="*/ 2147483647 w 130"/>
                <a:gd name="T13" fmla="*/ 0 h 71"/>
                <a:gd name="T14" fmla="*/ 0 w 130"/>
                <a:gd name="T15" fmla="*/ 2147483647 h 71"/>
                <a:gd name="T16" fmla="*/ 2147483647 w 130"/>
                <a:gd name="T17" fmla="*/ 2147483647 h 71"/>
                <a:gd name="T18" fmla="*/ 2147483647 w 130"/>
                <a:gd name="T19" fmla="*/ 2147483647 h 71"/>
                <a:gd name="T20" fmla="*/ 2147483647 w 130"/>
                <a:gd name="T21" fmla="*/ 2147483647 h 71"/>
                <a:gd name="T22" fmla="*/ 2147483647 w 130"/>
                <a:gd name="T23" fmla="*/ 2147483647 h 71"/>
                <a:gd name="T24" fmla="*/ 2147483647 w 130"/>
                <a:gd name="T25" fmla="*/ 2147483647 h 71"/>
                <a:gd name="T26" fmla="*/ 2147483647 w 130"/>
                <a:gd name="T27" fmla="*/ 2147483647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0"/>
                <a:gd name="T43" fmla="*/ 0 h 71"/>
                <a:gd name="T44" fmla="*/ 130 w 130"/>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0" h="71">
                  <a:moveTo>
                    <a:pt x="122" y="62"/>
                  </a:moveTo>
                  <a:lnTo>
                    <a:pt x="122" y="45"/>
                  </a:lnTo>
                  <a:lnTo>
                    <a:pt x="87" y="45"/>
                  </a:lnTo>
                  <a:lnTo>
                    <a:pt x="52" y="18"/>
                  </a:lnTo>
                  <a:lnTo>
                    <a:pt x="43" y="18"/>
                  </a:lnTo>
                  <a:lnTo>
                    <a:pt x="26" y="0"/>
                  </a:lnTo>
                  <a:lnTo>
                    <a:pt x="8" y="0"/>
                  </a:lnTo>
                  <a:lnTo>
                    <a:pt x="0" y="18"/>
                  </a:lnTo>
                  <a:lnTo>
                    <a:pt x="43" y="54"/>
                  </a:lnTo>
                  <a:lnTo>
                    <a:pt x="61" y="54"/>
                  </a:lnTo>
                  <a:lnTo>
                    <a:pt x="87" y="62"/>
                  </a:lnTo>
                  <a:lnTo>
                    <a:pt x="113" y="71"/>
                  </a:lnTo>
                  <a:lnTo>
                    <a:pt x="130" y="71"/>
                  </a:lnTo>
                  <a:lnTo>
                    <a:pt x="122" y="62"/>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14" name="Group 190"/>
            <p:cNvGrpSpPr>
              <a:grpSpLocks/>
            </p:cNvGrpSpPr>
            <p:nvPr/>
          </p:nvGrpSpPr>
          <p:grpSpPr bwMode="auto">
            <a:xfrm>
              <a:off x="6667500" y="2974974"/>
              <a:ext cx="209550" cy="107950"/>
              <a:chOff x="3798" y="1883"/>
              <a:chExt cx="130" cy="71"/>
            </a:xfrm>
          </p:grpSpPr>
          <p:sp>
            <p:nvSpPr>
              <p:cNvPr id="55139" name="Freeform 191"/>
              <p:cNvSpPr>
                <a:spLocks/>
              </p:cNvSpPr>
              <p:nvPr/>
            </p:nvSpPr>
            <p:spPr bwMode="auto">
              <a:xfrm>
                <a:off x="3798" y="1883"/>
                <a:ext cx="130" cy="71"/>
              </a:xfrm>
              <a:custGeom>
                <a:avLst/>
                <a:gdLst>
                  <a:gd name="T0" fmla="*/ 122 w 130"/>
                  <a:gd name="T1" fmla="*/ 62 h 71"/>
                  <a:gd name="T2" fmla="*/ 122 w 130"/>
                  <a:gd name="T3" fmla="*/ 45 h 71"/>
                  <a:gd name="T4" fmla="*/ 87 w 130"/>
                  <a:gd name="T5" fmla="*/ 45 h 71"/>
                  <a:gd name="T6" fmla="*/ 52 w 130"/>
                  <a:gd name="T7" fmla="*/ 18 h 71"/>
                  <a:gd name="T8" fmla="*/ 43 w 130"/>
                  <a:gd name="T9" fmla="*/ 18 h 71"/>
                  <a:gd name="T10" fmla="*/ 26 w 130"/>
                  <a:gd name="T11" fmla="*/ 0 h 71"/>
                  <a:gd name="T12" fmla="*/ 8 w 130"/>
                  <a:gd name="T13" fmla="*/ 0 h 71"/>
                  <a:gd name="T14" fmla="*/ 0 w 130"/>
                  <a:gd name="T15" fmla="*/ 18 h 71"/>
                  <a:gd name="T16" fmla="*/ 43 w 130"/>
                  <a:gd name="T17" fmla="*/ 54 h 71"/>
                  <a:gd name="T18" fmla="*/ 61 w 130"/>
                  <a:gd name="T19" fmla="*/ 54 h 71"/>
                  <a:gd name="T20" fmla="*/ 87 w 130"/>
                  <a:gd name="T21" fmla="*/ 62 h 71"/>
                  <a:gd name="T22" fmla="*/ 113 w 130"/>
                  <a:gd name="T23" fmla="*/ 71 h 71"/>
                  <a:gd name="T24" fmla="*/ 130 w 130"/>
                  <a:gd name="T25" fmla="*/ 71 h 71"/>
                  <a:gd name="T26" fmla="*/ 122 w 130"/>
                  <a:gd name="T27" fmla="*/ 62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0"/>
                  <a:gd name="T43" fmla="*/ 0 h 71"/>
                  <a:gd name="T44" fmla="*/ 130 w 130"/>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0" h="71">
                    <a:moveTo>
                      <a:pt x="122" y="62"/>
                    </a:moveTo>
                    <a:lnTo>
                      <a:pt x="122" y="45"/>
                    </a:lnTo>
                    <a:lnTo>
                      <a:pt x="87" y="45"/>
                    </a:lnTo>
                    <a:lnTo>
                      <a:pt x="52" y="18"/>
                    </a:lnTo>
                    <a:lnTo>
                      <a:pt x="43" y="18"/>
                    </a:lnTo>
                    <a:lnTo>
                      <a:pt x="26" y="0"/>
                    </a:lnTo>
                    <a:lnTo>
                      <a:pt x="8" y="0"/>
                    </a:lnTo>
                    <a:lnTo>
                      <a:pt x="0" y="18"/>
                    </a:lnTo>
                    <a:lnTo>
                      <a:pt x="43" y="54"/>
                    </a:lnTo>
                    <a:lnTo>
                      <a:pt x="61" y="54"/>
                    </a:lnTo>
                    <a:lnTo>
                      <a:pt x="87" y="62"/>
                    </a:lnTo>
                    <a:lnTo>
                      <a:pt x="113" y="71"/>
                    </a:lnTo>
                    <a:lnTo>
                      <a:pt x="130" y="71"/>
                    </a:lnTo>
                    <a:lnTo>
                      <a:pt x="122" y="62"/>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40" name="Freeform 192"/>
              <p:cNvSpPr>
                <a:spLocks/>
              </p:cNvSpPr>
              <p:nvPr/>
            </p:nvSpPr>
            <p:spPr bwMode="auto">
              <a:xfrm>
                <a:off x="3798" y="1883"/>
                <a:ext cx="130" cy="71"/>
              </a:xfrm>
              <a:custGeom>
                <a:avLst/>
                <a:gdLst>
                  <a:gd name="T0" fmla="*/ 122 w 130"/>
                  <a:gd name="T1" fmla="*/ 62 h 71"/>
                  <a:gd name="T2" fmla="*/ 122 w 130"/>
                  <a:gd name="T3" fmla="*/ 45 h 71"/>
                  <a:gd name="T4" fmla="*/ 87 w 130"/>
                  <a:gd name="T5" fmla="*/ 45 h 71"/>
                  <a:gd name="T6" fmla="*/ 52 w 130"/>
                  <a:gd name="T7" fmla="*/ 18 h 71"/>
                  <a:gd name="T8" fmla="*/ 43 w 130"/>
                  <a:gd name="T9" fmla="*/ 18 h 71"/>
                  <a:gd name="T10" fmla="*/ 26 w 130"/>
                  <a:gd name="T11" fmla="*/ 0 h 71"/>
                  <a:gd name="T12" fmla="*/ 8 w 130"/>
                  <a:gd name="T13" fmla="*/ 0 h 71"/>
                  <a:gd name="T14" fmla="*/ 0 w 130"/>
                  <a:gd name="T15" fmla="*/ 18 h 71"/>
                  <a:gd name="T16" fmla="*/ 43 w 130"/>
                  <a:gd name="T17" fmla="*/ 54 h 71"/>
                  <a:gd name="T18" fmla="*/ 61 w 130"/>
                  <a:gd name="T19" fmla="*/ 54 h 71"/>
                  <a:gd name="T20" fmla="*/ 87 w 130"/>
                  <a:gd name="T21" fmla="*/ 62 h 71"/>
                  <a:gd name="T22" fmla="*/ 113 w 130"/>
                  <a:gd name="T23" fmla="*/ 71 h 71"/>
                  <a:gd name="T24" fmla="*/ 130 w 130"/>
                  <a:gd name="T25" fmla="*/ 71 h 71"/>
                  <a:gd name="T26" fmla="*/ 122 w 130"/>
                  <a:gd name="T27" fmla="*/ 62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0"/>
                  <a:gd name="T43" fmla="*/ 0 h 71"/>
                  <a:gd name="T44" fmla="*/ 130 w 130"/>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0" h="71">
                    <a:moveTo>
                      <a:pt x="122" y="62"/>
                    </a:moveTo>
                    <a:lnTo>
                      <a:pt x="122" y="45"/>
                    </a:lnTo>
                    <a:lnTo>
                      <a:pt x="87" y="45"/>
                    </a:lnTo>
                    <a:lnTo>
                      <a:pt x="52" y="18"/>
                    </a:lnTo>
                    <a:lnTo>
                      <a:pt x="43" y="18"/>
                    </a:lnTo>
                    <a:lnTo>
                      <a:pt x="26" y="0"/>
                    </a:lnTo>
                    <a:lnTo>
                      <a:pt x="8" y="0"/>
                    </a:lnTo>
                    <a:lnTo>
                      <a:pt x="0" y="18"/>
                    </a:lnTo>
                    <a:lnTo>
                      <a:pt x="43" y="54"/>
                    </a:lnTo>
                    <a:lnTo>
                      <a:pt x="61" y="54"/>
                    </a:lnTo>
                    <a:lnTo>
                      <a:pt x="87" y="62"/>
                    </a:lnTo>
                    <a:lnTo>
                      <a:pt x="113" y="71"/>
                    </a:lnTo>
                    <a:lnTo>
                      <a:pt x="130" y="71"/>
                    </a:lnTo>
                    <a:lnTo>
                      <a:pt x="122" y="62"/>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15" name="Freeform 193"/>
            <p:cNvSpPr>
              <a:spLocks/>
            </p:cNvSpPr>
            <p:nvPr/>
          </p:nvSpPr>
          <p:spPr bwMode="auto">
            <a:xfrm>
              <a:off x="5783262" y="2706687"/>
              <a:ext cx="504825" cy="403225"/>
            </a:xfrm>
            <a:custGeom>
              <a:avLst/>
              <a:gdLst>
                <a:gd name="T0" fmla="*/ 2147483647 w 313"/>
                <a:gd name="T1" fmla="*/ 2147483647 h 267"/>
                <a:gd name="T2" fmla="*/ 2147483647 w 313"/>
                <a:gd name="T3" fmla="*/ 2147483647 h 267"/>
                <a:gd name="T4" fmla="*/ 2147483647 w 313"/>
                <a:gd name="T5" fmla="*/ 2147483647 h 267"/>
                <a:gd name="T6" fmla="*/ 2147483647 w 313"/>
                <a:gd name="T7" fmla="*/ 2147483647 h 267"/>
                <a:gd name="T8" fmla="*/ 2147483647 w 313"/>
                <a:gd name="T9" fmla="*/ 2147483647 h 267"/>
                <a:gd name="T10" fmla="*/ 2147483647 w 313"/>
                <a:gd name="T11" fmla="*/ 2147483647 h 267"/>
                <a:gd name="T12" fmla="*/ 2147483647 w 313"/>
                <a:gd name="T13" fmla="*/ 2147483647 h 267"/>
                <a:gd name="T14" fmla="*/ 2147483647 w 313"/>
                <a:gd name="T15" fmla="*/ 2147483647 h 267"/>
                <a:gd name="T16" fmla="*/ 2147483647 w 313"/>
                <a:gd name="T17" fmla="*/ 2147483647 h 267"/>
                <a:gd name="T18" fmla="*/ 2147483647 w 313"/>
                <a:gd name="T19" fmla="*/ 2147483647 h 267"/>
                <a:gd name="T20" fmla="*/ 2147483647 w 313"/>
                <a:gd name="T21" fmla="*/ 2147483647 h 267"/>
                <a:gd name="T22" fmla="*/ 2147483647 w 313"/>
                <a:gd name="T23" fmla="*/ 2147483647 h 267"/>
                <a:gd name="T24" fmla="*/ 2147483647 w 313"/>
                <a:gd name="T25" fmla="*/ 2147483647 h 267"/>
                <a:gd name="T26" fmla="*/ 2147483647 w 313"/>
                <a:gd name="T27" fmla="*/ 2147483647 h 267"/>
                <a:gd name="T28" fmla="*/ 0 w 313"/>
                <a:gd name="T29" fmla="*/ 2147483647 h 267"/>
                <a:gd name="T30" fmla="*/ 2147483647 w 313"/>
                <a:gd name="T31" fmla="*/ 0 h 267"/>
                <a:gd name="T32" fmla="*/ 2147483647 w 313"/>
                <a:gd name="T33" fmla="*/ 2147483647 h 267"/>
                <a:gd name="T34" fmla="*/ 2147483647 w 313"/>
                <a:gd name="T35" fmla="*/ 2147483647 h 267"/>
                <a:gd name="T36" fmla="*/ 2147483647 w 313"/>
                <a:gd name="T37" fmla="*/ 2147483647 h 267"/>
                <a:gd name="T38" fmla="*/ 2147483647 w 313"/>
                <a:gd name="T39" fmla="*/ 2147483647 h 267"/>
                <a:gd name="T40" fmla="*/ 2147483647 w 313"/>
                <a:gd name="T41" fmla="*/ 2147483647 h 267"/>
                <a:gd name="T42" fmla="*/ 2147483647 w 313"/>
                <a:gd name="T43" fmla="*/ 2147483647 h 267"/>
                <a:gd name="T44" fmla="*/ 2147483647 w 313"/>
                <a:gd name="T45" fmla="*/ 2147483647 h 267"/>
                <a:gd name="T46" fmla="*/ 2147483647 w 313"/>
                <a:gd name="T47" fmla="*/ 2147483647 h 267"/>
                <a:gd name="T48" fmla="*/ 2147483647 w 313"/>
                <a:gd name="T49" fmla="*/ 2147483647 h 267"/>
                <a:gd name="T50" fmla="*/ 2147483647 w 313"/>
                <a:gd name="T51" fmla="*/ 2147483647 h 267"/>
                <a:gd name="T52" fmla="*/ 2147483647 w 313"/>
                <a:gd name="T53" fmla="*/ 2147483647 h 267"/>
                <a:gd name="T54" fmla="*/ 2147483647 w 313"/>
                <a:gd name="T55" fmla="*/ 2147483647 h 267"/>
                <a:gd name="T56" fmla="*/ 2147483647 w 313"/>
                <a:gd name="T57" fmla="*/ 2147483647 h 267"/>
                <a:gd name="T58" fmla="*/ 2147483647 w 313"/>
                <a:gd name="T59" fmla="*/ 2147483647 h 267"/>
                <a:gd name="T60" fmla="*/ 2147483647 w 313"/>
                <a:gd name="T61" fmla="*/ 2147483647 h 267"/>
                <a:gd name="T62" fmla="*/ 2147483647 w 313"/>
                <a:gd name="T63" fmla="*/ 2147483647 h 267"/>
                <a:gd name="T64" fmla="*/ 2147483647 w 313"/>
                <a:gd name="T65" fmla="*/ 2147483647 h 267"/>
                <a:gd name="T66" fmla="*/ 2147483647 w 313"/>
                <a:gd name="T67" fmla="*/ 2147483647 h 267"/>
                <a:gd name="T68" fmla="*/ 2147483647 w 313"/>
                <a:gd name="T69" fmla="*/ 2147483647 h 267"/>
                <a:gd name="T70" fmla="*/ 2147483647 w 313"/>
                <a:gd name="T71" fmla="*/ 2147483647 h 267"/>
                <a:gd name="T72" fmla="*/ 2147483647 w 313"/>
                <a:gd name="T73" fmla="*/ 2147483647 h 267"/>
                <a:gd name="T74" fmla="*/ 2147483647 w 313"/>
                <a:gd name="T75" fmla="*/ 2147483647 h 267"/>
                <a:gd name="T76" fmla="*/ 2147483647 w 313"/>
                <a:gd name="T77" fmla="*/ 2147483647 h 267"/>
                <a:gd name="T78" fmla="*/ 2147483647 w 313"/>
                <a:gd name="T79" fmla="*/ 2147483647 h 267"/>
                <a:gd name="T80" fmla="*/ 2147483647 w 313"/>
                <a:gd name="T81" fmla="*/ 2147483647 h 267"/>
                <a:gd name="T82" fmla="*/ 2147483647 w 313"/>
                <a:gd name="T83" fmla="*/ 2147483647 h 267"/>
                <a:gd name="T84" fmla="*/ 2147483647 w 313"/>
                <a:gd name="T85" fmla="*/ 2147483647 h 267"/>
                <a:gd name="T86" fmla="*/ 2147483647 w 313"/>
                <a:gd name="T87" fmla="*/ 2147483647 h 2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3"/>
                <a:gd name="T133" fmla="*/ 0 h 267"/>
                <a:gd name="T134" fmla="*/ 313 w 313"/>
                <a:gd name="T135" fmla="*/ 267 h 2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3" h="267">
                  <a:moveTo>
                    <a:pt x="226" y="258"/>
                  </a:moveTo>
                  <a:lnTo>
                    <a:pt x="218" y="240"/>
                  </a:lnTo>
                  <a:lnTo>
                    <a:pt x="191" y="249"/>
                  </a:lnTo>
                  <a:lnTo>
                    <a:pt x="174" y="249"/>
                  </a:lnTo>
                  <a:lnTo>
                    <a:pt x="130" y="223"/>
                  </a:lnTo>
                  <a:lnTo>
                    <a:pt x="113" y="178"/>
                  </a:lnTo>
                  <a:lnTo>
                    <a:pt x="96" y="169"/>
                  </a:lnTo>
                  <a:lnTo>
                    <a:pt x="87" y="178"/>
                  </a:lnTo>
                  <a:lnTo>
                    <a:pt x="70" y="160"/>
                  </a:lnTo>
                  <a:lnTo>
                    <a:pt x="70" y="134"/>
                  </a:lnTo>
                  <a:lnTo>
                    <a:pt x="43" y="125"/>
                  </a:lnTo>
                  <a:lnTo>
                    <a:pt x="26" y="107"/>
                  </a:lnTo>
                  <a:lnTo>
                    <a:pt x="43" y="80"/>
                  </a:lnTo>
                  <a:lnTo>
                    <a:pt x="17" y="44"/>
                  </a:lnTo>
                  <a:lnTo>
                    <a:pt x="0" y="9"/>
                  </a:lnTo>
                  <a:lnTo>
                    <a:pt x="9" y="0"/>
                  </a:lnTo>
                  <a:lnTo>
                    <a:pt x="17" y="18"/>
                  </a:lnTo>
                  <a:lnTo>
                    <a:pt x="26" y="18"/>
                  </a:lnTo>
                  <a:lnTo>
                    <a:pt x="43" y="18"/>
                  </a:lnTo>
                  <a:lnTo>
                    <a:pt x="61" y="9"/>
                  </a:lnTo>
                  <a:lnTo>
                    <a:pt x="61" y="18"/>
                  </a:lnTo>
                  <a:lnTo>
                    <a:pt x="78" y="27"/>
                  </a:lnTo>
                  <a:lnTo>
                    <a:pt x="78" y="44"/>
                  </a:lnTo>
                  <a:lnTo>
                    <a:pt x="113" y="62"/>
                  </a:lnTo>
                  <a:lnTo>
                    <a:pt x="148" y="53"/>
                  </a:lnTo>
                  <a:lnTo>
                    <a:pt x="148" y="44"/>
                  </a:lnTo>
                  <a:lnTo>
                    <a:pt x="174" y="36"/>
                  </a:lnTo>
                  <a:lnTo>
                    <a:pt x="191" y="27"/>
                  </a:lnTo>
                  <a:lnTo>
                    <a:pt x="270" y="62"/>
                  </a:lnTo>
                  <a:lnTo>
                    <a:pt x="270" y="71"/>
                  </a:lnTo>
                  <a:lnTo>
                    <a:pt x="270" y="98"/>
                  </a:lnTo>
                  <a:lnTo>
                    <a:pt x="261" y="107"/>
                  </a:lnTo>
                  <a:lnTo>
                    <a:pt x="261" y="116"/>
                  </a:lnTo>
                  <a:lnTo>
                    <a:pt x="270" y="151"/>
                  </a:lnTo>
                  <a:lnTo>
                    <a:pt x="287" y="151"/>
                  </a:lnTo>
                  <a:lnTo>
                    <a:pt x="287" y="160"/>
                  </a:lnTo>
                  <a:lnTo>
                    <a:pt x="279" y="178"/>
                  </a:lnTo>
                  <a:lnTo>
                    <a:pt x="296" y="205"/>
                  </a:lnTo>
                  <a:lnTo>
                    <a:pt x="305" y="205"/>
                  </a:lnTo>
                  <a:lnTo>
                    <a:pt x="313" y="232"/>
                  </a:lnTo>
                  <a:lnTo>
                    <a:pt x="313" y="240"/>
                  </a:lnTo>
                  <a:lnTo>
                    <a:pt x="296" y="249"/>
                  </a:lnTo>
                  <a:lnTo>
                    <a:pt x="296" y="267"/>
                  </a:lnTo>
                  <a:lnTo>
                    <a:pt x="226" y="25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16" name="Group 194"/>
            <p:cNvGrpSpPr>
              <a:grpSpLocks/>
            </p:cNvGrpSpPr>
            <p:nvPr/>
          </p:nvGrpSpPr>
          <p:grpSpPr bwMode="auto">
            <a:xfrm>
              <a:off x="5783262" y="2706687"/>
              <a:ext cx="504825" cy="403225"/>
              <a:chOff x="3249" y="1705"/>
              <a:chExt cx="313" cy="267"/>
            </a:xfrm>
          </p:grpSpPr>
          <p:sp>
            <p:nvSpPr>
              <p:cNvPr id="55137" name="Freeform 195"/>
              <p:cNvSpPr>
                <a:spLocks/>
              </p:cNvSpPr>
              <p:nvPr/>
            </p:nvSpPr>
            <p:spPr bwMode="auto">
              <a:xfrm>
                <a:off x="3249" y="1705"/>
                <a:ext cx="313" cy="267"/>
              </a:xfrm>
              <a:custGeom>
                <a:avLst/>
                <a:gdLst>
                  <a:gd name="T0" fmla="*/ 226 w 313"/>
                  <a:gd name="T1" fmla="*/ 258 h 267"/>
                  <a:gd name="T2" fmla="*/ 218 w 313"/>
                  <a:gd name="T3" fmla="*/ 240 h 267"/>
                  <a:gd name="T4" fmla="*/ 191 w 313"/>
                  <a:gd name="T5" fmla="*/ 249 h 267"/>
                  <a:gd name="T6" fmla="*/ 174 w 313"/>
                  <a:gd name="T7" fmla="*/ 249 h 267"/>
                  <a:gd name="T8" fmla="*/ 130 w 313"/>
                  <a:gd name="T9" fmla="*/ 223 h 267"/>
                  <a:gd name="T10" fmla="*/ 113 w 313"/>
                  <a:gd name="T11" fmla="*/ 178 h 267"/>
                  <a:gd name="T12" fmla="*/ 96 w 313"/>
                  <a:gd name="T13" fmla="*/ 169 h 267"/>
                  <a:gd name="T14" fmla="*/ 87 w 313"/>
                  <a:gd name="T15" fmla="*/ 178 h 267"/>
                  <a:gd name="T16" fmla="*/ 70 w 313"/>
                  <a:gd name="T17" fmla="*/ 160 h 267"/>
                  <a:gd name="T18" fmla="*/ 70 w 313"/>
                  <a:gd name="T19" fmla="*/ 134 h 267"/>
                  <a:gd name="T20" fmla="*/ 43 w 313"/>
                  <a:gd name="T21" fmla="*/ 125 h 267"/>
                  <a:gd name="T22" fmla="*/ 26 w 313"/>
                  <a:gd name="T23" fmla="*/ 107 h 267"/>
                  <a:gd name="T24" fmla="*/ 43 w 313"/>
                  <a:gd name="T25" fmla="*/ 80 h 267"/>
                  <a:gd name="T26" fmla="*/ 17 w 313"/>
                  <a:gd name="T27" fmla="*/ 44 h 267"/>
                  <a:gd name="T28" fmla="*/ 0 w 313"/>
                  <a:gd name="T29" fmla="*/ 9 h 267"/>
                  <a:gd name="T30" fmla="*/ 9 w 313"/>
                  <a:gd name="T31" fmla="*/ 0 h 267"/>
                  <a:gd name="T32" fmla="*/ 17 w 313"/>
                  <a:gd name="T33" fmla="*/ 18 h 267"/>
                  <a:gd name="T34" fmla="*/ 26 w 313"/>
                  <a:gd name="T35" fmla="*/ 18 h 267"/>
                  <a:gd name="T36" fmla="*/ 43 w 313"/>
                  <a:gd name="T37" fmla="*/ 18 h 267"/>
                  <a:gd name="T38" fmla="*/ 61 w 313"/>
                  <a:gd name="T39" fmla="*/ 9 h 267"/>
                  <a:gd name="T40" fmla="*/ 61 w 313"/>
                  <a:gd name="T41" fmla="*/ 18 h 267"/>
                  <a:gd name="T42" fmla="*/ 78 w 313"/>
                  <a:gd name="T43" fmla="*/ 27 h 267"/>
                  <a:gd name="T44" fmla="*/ 78 w 313"/>
                  <a:gd name="T45" fmla="*/ 44 h 267"/>
                  <a:gd name="T46" fmla="*/ 113 w 313"/>
                  <a:gd name="T47" fmla="*/ 62 h 267"/>
                  <a:gd name="T48" fmla="*/ 148 w 313"/>
                  <a:gd name="T49" fmla="*/ 53 h 267"/>
                  <a:gd name="T50" fmla="*/ 148 w 313"/>
                  <a:gd name="T51" fmla="*/ 44 h 267"/>
                  <a:gd name="T52" fmla="*/ 174 w 313"/>
                  <a:gd name="T53" fmla="*/ 36 h 267"/>
                  <a:gd name="T54" fmla="*/ 191 w 313"/>
                  <a:gd name="T55" fmla="*/ 27 h 267"/>
                  <a:gd name="T56" fmla="*/ 270 w 313"/>
                  <a:gd name="T57" fmla="*/ 62 h 267"/>
                  <a:gd name="T58" fmla="*/ 270 w 313"/>
                  <a:gd name="T59" fmla="*/ 71 h 267"/>
                  <a:gd name="T60" fmla="*/ 270 w 313"/>
                  <a:gd name="T61" fmla="*/ 98 h 267"/>
                  <a:gd name="T62" fmla="*/ 261 w 313"/>
                  <a:gd name="T63" fmla="*/ 107 h 267"/>
                  <a:gd name="T64" fmla="*/ 261 w 313"/>
                  <a:gd name="T65" fmla="*/ 116 h 267"/>
                  <a:gd name="T66" fmla="*/ 270 w 313"/>
                  <a:gd name="T67" fmla="*/ 151 h 267"/>
                  <a:gd name="T68" fmla="*/ 287 w 313"/>
                  <a:gd name="T69" fmla="*/ 151 h 267"/>
                  <a:gd name="T70" fmla="*/ 287 w 313"/>
                  <a:gd name="T71" fmla="*/ 160 h 267"/>
                  <a:gd name="T72" fmla="*/ 279 w 313"/>
                  <a:gd name="T73" fmla="*/ 178 h 267"/>
                  <a:gd name="T74" fmla="*/ 296 w 313"/>
                  <a:gd name="T75" fmla="*/ 205 h 267"/>
                  <a:gd name="T76" fmla="*/ 305 w 313"/>
                  <a:gd name="T77" fmla="*/ 205 h 267"/>
                  <a:gd name="T78" fmla="*/ 313 w 313"/>
                  <a:gd name="T79" fmla="*/ 232 h 267"/>
                  <a:gd name="T80" fmla="*/ 313 w 313"/>
                  <a:gd name="T81" fmla="*/ 240 h 267"/>
                  <a:gd name="T82" fmla="*/ 296 w 313"/>
                  <a:gd name="T83" fmla="*/ 249 h 267"/>
                  <a:gd name="T84" fmla="*/ 296 w 313"/>
                  <a:gd name="T85" fmla="*/ 267 h 267"/>
                  <a:gd name="T86" fmla="*/ 226 w 313"/>
                  <a:gd name="T87" fmla="*/ 258 h 2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3"/>
                  <a:gd name="T133" fmla="*/ 0 h 267"/>
                  <a:gd name="T134" fmla="*/ 313 w 313"/>
                  <a:gd name="T135" fmla="*/ 267 h 2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3" h="267">
                    <a:moveTo>
                      <a:pt x="226" y="258"/>
                    </a:moveTo>
                    <a:lnTo>
                      <a:pt x="218" y="240"/>
                    </a:lnTo>
                    <a:lnTo>
                      <a:pt x="191" y="249"/>
                    </a:lnTo>
                    <a:lnTo>
                      <a:pt x="174" y="249"/>
                    </a:lnTo>
                    <a:lnTo>
                      <a:pt x="130" y="223"/>
                    </a:lnTo>
                    <a:lnTo>
                      <a:pt x="113" y="178"/>
                    </a:lnTo>
                    <a:lnTo>
                      <a:pt x="96" y="169"/>
                    </a:lnTo>
                    <a:lnTo>
                      <a:pt x="87" y="178"/>
                    </a:lnTo>
                    <a:lnTo>
                      <a:pt x="70" y="160"/>
                    </a:lnTo>
                    <a:lnTo>
                      <a:pt x="70" y="134"/>
                    </a:lnTo>
                    <a:lnTo>
                      <a:pt x="43" y="125"/>
                    </a:lnTo>
                    <a:lnTo>
                      <a:pt x="26" y="107"/>
                    </a:lnTo>
                    <a:lnTo>
                      <a:pt x="43" y="80"/>
                    </a:lnTo>
                    <a:lnTo>
                      <a:pt x="17" y="44"/>
                    </a:lnTo>
                    <a:lnTo>
                      <a:pt x="0" y="9"/>
                    </a:lnTo>
                    <a:lnTo>
                      <a:pt x="9" y="0"/>
                    </a:lnTo>
                    <a:lnTo>
                      <a:pt x="17" y="18"/>
                    </a:lnTo>
                    <a:lnTo>
                      <a:pt x="26" y="18"/>
                    </a:lnTo>
                    <a:lnTo>
                      <a:pt x="43" y="18"/>
                    </a:lnTo>
                    <a:lnTo>
                      <a:pt x="61" y="9"/>
                    </a:lnTo>
                    <a:lnTo>
                      <a:pt x="61" y="18"/>
                    </a:lnTo>
                    <a:lnTo>
                      <a:pt x="78" y="27"/>
                    </a:lnTo>
                    <a:lnTo>
                      <a:pt x="78" y="44"/>
                    </a:lnTo>
                    <a:lnTo>
                      <a:pt x="113" y="62"/>
                    </a:lnTo>
                    <a:lnTo>
                      <a:pt x="148" y="53"/>
                    </a:lnTo>
                    <a:lnTo>
                      <a:pt x="148" y="44"/>
                    </a:lnTo>
                    <a:lnTo>
                      <a:pt x="174" y="36"/>
                    </a:lnTo>
                    <a:lnTo>
                      <a:pt x="191" y="27"/>
                    </a:lnTo>
                    <a:lnTo>
                      <a:pt x="270" y="62"/>
                    </a:lnTo>
                    <a:lnTo>
                      <a:pt x="270" y="71"/>
                    </a:lnTo>
                    <a:lnTo>
                      <a:pt x="270" y="98"/>
                    </a:lnTo>
                    <a:lnTo>
                      <a:pt x="261" y="107"/>
                    </a:lnTo>
                    <a:lnTo>
                      <a:pt x="261" y="116"/>
                    </a:lnTo>
                    <a:lnTo>
                      <a:pt x="270" y="151"/>
                    </a:lnTo>
                    <a:lnTo>
                      <a:pt x="287" y="151"/>
                    </a:lnTo>
                    <a:lnTo>
                      <a:pt x="287" y="160"/>
                    </a:lnTo>
                    <a:lnTo>
                      <a:pt x="279" y="178"/>
                    </a:lnTo>
                    <a:lnTo>
                      <a:pt x="296" y="205"/>
                    </a:lnTo>
                    <a:lnTo>
                      <a:pt x="305" y="205"/>
                    </a:lnTo>
                    <a:lnTo>
                      <a:pt x="313" y="232"/>
                    </a:lnTo>
                    <a:lnTo>
                      <a:pt x="313" y="240"/>
                    </a:lnTo>
                    <a:lnTo>
                      <a:pt x="296" y="249"/>
                    </a:lnTo>
                    <a:lnTo>
                      <a:pt x="296" y="267"/>
                    </a:lnTo>
                    <a:lnTo>
                      <a:pt x="226" y="25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38" name="Freeform 196"/>
              <p:cNvSpPr>
                <a:spLocks/>
              </p:cNvSpPr>
              <p:nvPr/>
            </p:nvSpPr>
            <p:spPr bwMode="auto">
              <a:xfrm>
                <a:off x="3249" y="1705"/>
                <a:ext cx="313" cy="267"/>
              </a:xfrm>
              <a:custGeom>
                <a:avLst/>
                <a:gdLst>
                  <a:gd name="T0" fmla="*/ 226 w 313"/>
                  <a:gd name="T1" fmla="*/ 258 h 267"/>
                  <a:gd name="T2" fmla="*/ 218 w 313"/>
                  <a:gd name="T3" fmla="*/ 240 h 267"/>
                  <a:gd name="T4" fmla="*/ 191 w 313"/>
                  <a:gd name="T5" fmla="*/ 249 h 267"/>
                  <a:gd name="T6" fmla="*/ 174 w 313"/>
                  <a:gd name="T7" fmla="*/ 249 h 267"/>
                  <a:gd name="T8" fmla="*/ 130 w 313"/>
                  <a:gd name="T9" fmla="*/ 223 h 267"/>
                  <a:gd name="T10" fmla="*/ 113 w 313"/>
                  <a:gd name="T11" fmla="*/ 178 h 267"/>
                  <a:gd name="T12" fmla="*/ 96 w 313"/>
                  <a:gd name="T13" fmla="*/ 169 h 267"/>
                  <a:gd name="T14" fmla="*/ 87 w 313"/>
                  <a:gd name="T15" fmla="*/ 178 h 267"/>
                  <a:gd name="T16" fmla="*/ 70 w 313"/>
                  <a:gd name="T17" fmla="*/ 160 h 267"/>
                  <a:gd name="T18" fmla="*/ 70 w 313"/>
                  <a:gd name="T19" fmla="*/ 134 h 267"/>
                  <a:gd name="T20" fmla="*/ 43 w 313"/>
                  <a:gd name="T21" fmla="*/ 125 h 267"/>
                  <a:gd name="T22" fmla="*/ 26 w 313"/>
                  <a:gd name="T23" fmla="*/ 107 h 267"/>
                  <a:gd name="T24" fmla="*/ 43 w 313"/>
                  <a:gd name="T25" fmla="*/ 80 h 267"/>
                  <a:gd name="T26" fmla="*/ 17 w 313"/>
                  <a:gd name="T27" fmla="*/ 44 h 267"/>
                  <a:gd name="T28" fmla="*/ 0 w 313"/>
                  <a:gd name="T29" fmla="*/ 9 h 267"/>
                  <a:gd name="T30" fmla="*/ 9 w 313"/>
                  <a:gd name="T31" fmla="*/ 0 h 267"/>
                  <a:gd name="T32" fmla="*/ 17 w 313"/>
                  <a:gd name="T33" fmla="*/ 18 h 267"/>
                  <a:gd name="T34" fmla="*/ 26 w 313"/>
                  <a:gd name="T35" fmla="*/ 18 h 267"/>
                  <a:gd name="T36" fmla="*/ 43 w 313"/>
                  <a:gd name="T37" fmla="*/ 18 h 267"/>
                  <a:gd name="T38" fmla="*/ 61 w 313"/>
                  <a:gd name="T39" fmla="*/ 9 h 267"/>
                  <a:gd name="T40" fmla="*/ 61 w 313"/>
                  <a:gd name="T41" fmla="*/ 18 h 267"/>
                  <a:gd name="T42" fmla="*/ 78 w 313"/>
                  <a:gd name="T43" fmla="*/ 27 h 267"/>
                  <a:gd name="T44" fmla="*/ 78 w 313"/>
                  <a:gd name="T45" fmla="*/ 44 h 267"/>
                  <a:gd name="T46" fmla="*/ 113 w 313"/>
                  <a:gd name="T47" fmla="*/ 62 h 267"/>
                  <a:gd name="T48" fmla="*/ 148 w 313"/>
                  <a:gd name="T49" fmla="*/ 53 h 267"/>
                  <a:gd name="T50" fmla="*/ 148 w 313"/>
                  <a:gd name="T51" fmla="*/ 44 h 267"/>
                  <a:gd name="T52" fmla="*/ 174 w 313"/>
                  <a:gd name="T53" fmla="*/ 36 h 267"/>
                  <a:gd name="T54" fmla="*/ 191 w 313"/>
                  <a:gd name="T55" fmla="*/ 27 h 267"/>
                  <a:gd name="T56" fmla="*/ 270 w 313"/>
                  <a:gd name="T57" fmla="*/ 62 h 267"/>
                  <a:gd name="T58" fmla="*/ 270 w 313"/>
                  <a:gd name="T59" fmla="*/ 71 h 267"/>
                  <a:gd name="T60" fmla="*/ 270 w 313"/>
                  <a:gd name="T61" fmla="*/ 98 h 267"/>
                  <a:gd name="T62" fmla="*/ 261 w 313"/>
                  <a:gd name="T63" fmla="*/ 107 h 267"/>
                  <a:gd name="T64" fmla="*/ 261 w 313"/>
                  <a:gd name="T65" fmla="*/ 116 h 267"/>
                  <a:gd name="T66" fmla="*/ 270 w 313"/>
                  <a:gd name="T67" fmla="*/ 151 h 267"/>
                  <a:gd name="T68" fmla="*/ 287 w 313"/>
                  <a:gd name="T69" fmla="*/ 151 h 267"/>
                  <a:gd name="T70" fmla="*/ 287 w 313"/>
                  <a:gd name="T71" fmla="*/ 160 h 267"/>
                  <a:gd name="T72" fmla="*/ 279 w 313"/>
                  <a:gd name="T73" fmla="*/ 178 h 267"/>
                  <a:gd name="T74" fmla="*/ 296 w 313"/>
                  <a:gd name="T75" fmla="*/ 205 h 267"/>
                  <a:gd name="T76" fmla="*/ 305 w 313"/>
                  <a:gd name="T77" fmla="*/ 205 h 267"/>
                  <a:gd name="T78" fmla="*/ 313 w 313"/>
                  <a:gd name="T79" fmla="*/ 232 h 267"/>
                  <a:gd name="T80" fmla="*/ 313 w 313"/>
                  <a:gd name="T81" fmla="*/ 240 h 267"/>
                  <a:gd name="T82" fmla="*/ 296 w 313"/>
                  <a:gd name="T83" fmla="*/ 249 h 267"/>
                  <a:gd name="T84" fmla="*/ 296 w 313"/>
                  <a:gd name="T85" fmla="*/ 267 h 267"/>
                  <a:gd name="T86" fmla="*/ 226 w 313"/>
                  <a:gd name="T87" fmla="*/ 258 h 2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3"/>
                  <a:gd name="T133" fmla="*/ 0 h 267"/>
                  <a:gd name="T134" fmla="*/ 313 w 313"/>
                  <a:gd name="T135" fmla="*/ 267 h 2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3" h="267">
                    <a:moveTo>
                      <a:pt x="226" y="258"/>
                    </a:moveTo>
                    <a:lnTo>
                      <a:pt x="218" y="240"/>
                    </a:lnTo>
                    <a:lnTo>
                      <a:pt x="191" y="249"/>
                    </a:lnTo>
                    <a:lnTo>
                      <a:pt x="174" y="249"/>
                    </a:lnTo>
                    <a:lnTo>
                      <a:pt x="130" y="223"/>
                    </a:lnTo>
                    <a:lnTo>
                      <a:pt x="113" y="178"/>
                    </a:lnTo>
                    <a:lnTo>
                      <a:pt x="96" y="169"/>
                    </a:lnTo>
                    <a:lnTo>
                      <a:pt x="87" y="178"/>
                    </a:lnTo>
                    <a:lnTo>
                      <a:pt x="70" y="160"/>
                    </a:lnTo>
                    <a:lnTo>
                      <a:pt x="70" y="134"/>
                    </a:lnTo>
                    <a:lnTo>
                      <a:pt x="43" y="125"/>
                    </a:lnTo>
                    <a:lnTo>
                      <a:pt x="26" y="107"/>
                    </a:lnTo>
                    <a:lnTo>
                      <a:pt x="43" y="80"/>
                    </a:lnTo>
                    <a:lnTo>
                      <a:pt x="17" y="44"/>
                    </a:lnTo>
                    <a:lnTo>
                      <a:pt x="0" y="9"/>
                    </a:lnTo>
                    <a:lnTo>
                      <a:pt x="9" y="0"/>
                    </a:lnTo>
                    <a:lnTo>
                      <a:pt x="17" y="18"/>
                    </a:lnTo>
                    <a:lnTo>
                      <a:pt x="26" y="18"/>
                    </a:lnTo>
                    <a:lnTo>
                      <a:pt x="43" y="18"/>
                    </a:lnTo>
                    <a:lnTo>
                      <a:pt x="61" y="9"/>
                    </a:lnTo>
                    <a:lnTo>
                      <a:pt x="61" y="18"/>
                    </a:lnTo>
                    <a:lnTo>
                      <a:pt x="78" y="27"/>
                    </a:lnTo>
                    <a:lnTo>
                      <a:pt x="78" y="44"/>
                    </a:lnTo>
                    <a:lnTo>
                      <a:pt x="113" y="62"/>
                    </a:lnTo>
                    <a:lnTo>
                      <a:pt x="148" y="53"/>
                    </a:lnTo>
                    <a:lnTo>
                      <a:pt x="148" y="44"/>
                    </a:lnTo>
                    <a:lnTo>
                      <a:pt x="174" y="36"/>
                    </a:lnTo>
                    <a:lnTo>
                      <a:pt x="191" y="27"/>
                    </a:lnTo>
                    <a:lnTo>
                      <a:pt x="270" y="62"/>
                    </a:lnTo>
                    <a:lnTo>
                      <a:pt x="270" y="71"/>
                    </a:lnTo>
                    <a:lnTo>
                      <a:pt x="270" y="98"/>
                    </a:lnTo>
                    <a:lnTo>
                      <a:pt x="261" y="107"/>
                    </a:lnTo>
                    <a:lnTo>
                      <a:pt x="261" y="116"/>
                    </a:lnTo>
                    <a:lnTo>
                      <a:pt x="270" y="151"/>
                    </a:lnTo>
                    <a:lnTo>
                      <a:pt x="287" y="151"/>
                    </a:lnTo>
                    <a:lnTo>
                      <a:pt x="287" y="160"/>
                    </a:lnTo>
                    <a:lnTo>
                      <a:pt x="279" y="178"/>
                    </a:lnTo>
                    <a:lnTo>
                      <a:pt x="296" y="205"/>
                    </a:lnTo>
                    <a:lnTo>
                      <a:pt x="305" y="205"/>
                    </a:lnTo>
                    <a:lnTo>
                      <a:pt x="313" y="232"/>
                    </a:lnTo>
                    <a:lnTo>
                      <a:pt x="313" y="240"/>
                    </a:lnTo>
                    <a:lnTo>
                      <a:pt x="296" y="249"/>
                    </a:lnTo>
                    <a:lnTo>
                      <a:pt x="296" y="267"/>
                    </a:lnTo>
                    <a:lnTo>
                      <a:pt x="226" y="25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17" name="Freeform 197"/>
            <p:cNvSpPr>
              <a:spLocks/>
            </p:cNvSpPr>
            <p:nvPr/>
          </p:nvSpPr>
          <p:spPr bwMode="auto">
            <a:xfrm>
              <a:off x="6230937" y="2786062"/>
              <a:ext cx="338138" cy="377825"/>
            </a:xfrm>
            <a:custGeom>
              <a:avLst/>
              <a:gdLst>
                <a:gd name="T0" fmla="*/ 2147483647 w 209"/>
                <a:gd name="T1" fmla="*/ 2147483647 h 250"/>
                <a:gd name="T2" fmla="*/ 2147483647 w 209"/>
                <a:gd name="T3" fmla="*/ 2147483647 h 250"/>
                <a:gd name="T4" fmla="*/ 2147483647 w 209"/>
                <a:gd name="T5" fmla="*/ 2147483647 h 250"/>
                <a:gd name="T6" fmla="*/ 2147483647 w 209"/>
                <a:gd name="T7" fmla="*/ 2147483647 h 250"/>
                <a:gd name="T8" fmla="*/ 2147483647 w 209"/>
                <a:gd name="T9" fmla="*/ 2147483647 h 250"/>
                <a:gd name="T10" fmla="*/ 2147483647 w 209"/>
                <a:gd name="T11" fmla="*/ 2147483647 h 250"/>
                <a:gd name="T12" fmla="*/ 2147483647 w 209"/>
                <a:gd name="T13" fmla="*/ 2147483647 h 250"/>
                <a:gd name="T14" fmla="*/ 2147483647 w 209"/>
                <a:gd name="T15" fmla="*/ 2147483647 h 250"/>
                <a:gd name="T16" fmla="*/ 2147483647 w 209"/>
                <a:gd name="T17" fmla="*/ 2147483647 h 250"/>
                <a:gd name="T18" fmla="*/ 2147483647 w 209"/>
                <a:gd name="T19" fmla="*/ 2147483647 h 250"/>
                <a:gd name="T20" fmla="*/ 2147483647 w 209"/>
                <a:gd name="T21" fmla="*/ 2147483647 h 250"/>
                <a:gd name="T22" fmla="*/ 2147483647 w 209"/>
                <a:gd name="T23" fmla="*/ 2147483647 h 250"/>
                <a:gd name="T24" fmla="*/ 2147483647 w 209"/>
                <a:gd name="T25" fmla="*/ 2147483647 h 250"/>
                <a:gd name="T26" fmla="*/ 2147483647 w 209"/>
                <a:gd name="T27" fmla="*/ 2147483647 h 250"/>
                <a:gd name="T28" fmla="*/ 2147483647 w 209"/>
                <a:gd name="T29" fmla="*/ 2147483647 h 250"/>
                <a:gd name="T30" fmla="*/ 2147483647 w 209"/>
                <a:gd name="T31" fmla="*/ 2147483647 h 250"/>
                <a:gd name="T32" fmla="*/ 2147483647 w 209"/>
                <a:gd name="T33" fmla="*/ 2147483647 h 250"/>
                <a:gd name="T34" fmla="*/ 2147483647 w 209"/>
                <a:gd name="T35" fmla="*/ 2147483647 h 250"/>
                <a:gd name="T36" fmla="*/ 2147483647 w 209"/>
                <a:gd name="T37" fmla="*/ 2147483647 h 250"/>
                <a:gd name="T38" fmla="*/ 2147483647 w 209"/>
                <a:gd name="T39" fmla="*/ 2147483647 h 250"/>
                <a:gd name="T40" fmla="*/ 2147483647 w 209"/>
                <a:gd name="T41" fmla="*/ 2147483647 h 250"/>
                <a:gd name="T42" fmla="*/ 2147483647 w 209"/>
                <a:gd name="T43" fmla="*/ 0 h 250"/>
                <a:gd name="T44" fmla="*/ 2147483647 w 209"/>
                <a:gd name="T45" fmla="*/ 0 h 250"/>
                <a:gd name="T46" fmla="*/ 2147483647 w 209"/>
                <a:gd name="T47" fmla="*/ 0 h 250"/>
                <a:gd name="T48" fmla="*/ 2147483647 w 209"/>
                <a:gd name="T49" fmla="*/ 0 h 250"/>
                <a:gd name="T50" fmla="*/ 2147483647 w 209"/>
                <a:gd name="T51" fmla="*/ 2147483647 h 250"/>
                <a:gd name="T52" fmla="*/ 2147483647 w 209"/>
                <a:gd name="T53" fmla="*/ 2147483647 h 250"/>
                <a:gd name="T54" fmla="*/ 2147483647 w 209"/>
                <a:gd name="T55" fmla="*/ 2147483647 h 250"/>
                <a:gd name="T56" fmla="*/ 2147483647 w 209"/>
                <a:gd name="T57" fmla="*/ 2147483647 h 250"/>
                <a:gd name="T58" fmla="*/ 2147483647 w 209"/>
                <a:gd name="T59" fmla="*/ 2147483647 h 250"/>
                <a:gd name="T60" fmla="*/ 2147483647 w 209"/>
                <a:gd name="T61" fmla="*/ 2147483647 h 250"/>
                <a:gd name="T62" fmla="*/ 2147483647 w 209"/>
                <a:gd name="T63" fmla="*/ 2147483647 h 250"/>
                <a:gd name="T64" fmla="*/ 2147483647 w 209"/>
                <a:gd name="T65" fmla="*/ 2147483647 h 250"/>
                <a:gd name="T66" fmla="*/ 2147483647 w 209"/>
                <a:gd name="T67" fmla="*/ 2147483647 h 250"/>
                <a:gd name="T68" fmla="*/ 2147483647 w 209"/>
                <a:gd name="T69" fmla="*/ 2147483647 h 250"/>
                <a:gd name="T70" fmla="*/ 0 w 209"/>
                <a:gd name="T71" fmla="*/ 2147483647 h 250"/>
                <a:gd name="T72" fmla="*/ 2147483647 w 209"/>
                <a:gd name="T73" fmla="*/ 2147483647 h 250"/>
                <a:gd name="T74" fmla="*/ 2147483647 w 209"/>
                <a:gd name="T75" fmla="*/ 2147483647 h 250"/>
                <a:gd name="T76" fmla="*/ 2147483647 w 209"/>
                <a:gd name="T77" fmla="*/ 2147483647 h 250"/>
                <a:gd name="T78" fmla="*/ 2147483647 w 209"/>
                <a:gd name="T79" fmla="*/ 2147483647 h 250"/>
                <a:gd name="T80" fmla="*/ 2147483647 w 209"/>
                <a:gd name="T81" fmla="*/ 2147483647 h 250"/>
                <a:gd name="T82" fmla="*/ 2147483647 w 209"/>
                <a:gd name="T83" fmla="*/ 2147483647 h 250"/>
                <a:gd name="T84" fmla="*/ 2147483647 w 209"/>
                <a:gd name="T85" fmla="*/ 2147483647 h 250"/>
                <a:gd name="T86" fmla="*/ 2147483647 w 209"/>
                <a:gd name="T87" fmla="*/ 2147483647 h 250"/>
                <a:gd name="T88" fmla="*/ 2147483647 w 209"/>
                <a:gd name="T89" fmla="*/ 2147483647 h 250"/>
                <a:gd name="T90" fmla="*/ 2147483647 w 209"/>
                <a:gd name="T91" fmla="*/ 2147483647 h 250"/>
                <a:gd name="T92" fmla="*/ 2147483647 w 209"/>
                <a:gd name="T93" fmla="*/ 2147483647 h 250"/>
                <a:gd name="T94" fmla="*/ 2147483647 w 209"/>
                <a:gd name="T95" fmla="*/ 2147483647 h 2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9"/>
                <a:gd name="T145" fmla="*/ 0 h 250"/>
                <a:gd name="T146" fmla="*/ 209 w 209"/>
                <a:gd name="T147" fmla="*/ 250 h 2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9" h="250">
                  <a:moveTo>
                    <a:pt x="113" y="241"/>
                  </a:moveTo>
                  <a:lnTo>
                    <a:pt x="139" y="241"/>
                  </a:lnTo>
                  <a:lnTo>
                    <a:pt x="139" y="223"/>
                  </a:lnTo>
                  <a:lnTo>
                    <a:pt x="139" y="205"/>
                  </a:lnTo>
                  <a:lnTo>
                    <a:pt x="130" y="205"/>
                  </a:lnTo>
                  <a:lnTo>
                    <a:pt x="130" y="196"/>
                  </a:lnTo>
                  <a:lnTo>
                    <a:pt x="121" y="187"/>
                  </a:lnTo>
                  <a:lnTo>
                    <a:pt x="121" y="179"/>
                  </a:lnTo>
                  <a:lnTo>
                    <a:pt x="130" y="170"/>
                  </a:lnTo>
                  <a:lnTo>
                    <a:pt x="139" y="170"/>
                  </a:lnTo>
                  <a:lnTo>
                    <a:pt x="148" y="170"/>
                  </a:lnTo>
                  <a:lnTo>
                    <a:pt x="182" y="107"/>
                  </a:lnTo>
                  <a:lnTo>
                    <a:pt x="174" y="89"/>
                  </a:lnTo>
                  <a:lnTo>
                    <a:pt x="182" y="89"/>
                  </a:lnTo>
                  <a:lnTo>
                    <a:pt x="174" y="72"/>
                  </a:lnTo>
                  <a:lnTo>
                    <a:pt x="174" y="54"/>
                  </a:lnTo>
                  <a:lnTo>
                    <a:pt x="165" y="45"/>
                  </a:lnTo>
                  <a:lnTo>
                    <a:pt x="182" y="45"/>
                  </a:lnTo>
                  <a:lnTo>
                    <a:pt x="200" y="45"/>
                  </a:lnTo>
                  <a:lnTo>
                    <a:pt x="209" y="27"/>
                  </a:lnTo>
                  <a:lnTo>
                    <a:pt x="182" y="18"/>
                  </a:lnTo>
                  <a:lnTo>
                    <a:pt x="174" y="0"/>
                  </a:lnTo>
                  <a:lnTo>
                    <a:pt x="165" y="0"/>
                  </a:lnTo>
                  <a:lnTo>
                    <a:pt x="148" y="0"/>
                  </a:lnTo>
                  <a:lnTo>
                    <a:pt x="139" y="0"/>
                  </a:lnTo>
                  <a:lnTo>
                    <a:pt x="121" y="9"/>
                  </a:lnTo>
                  <a:lnTo>
                    <a:pt x="121" y="45"/>
                  </a:lnTo>
                  <a:lnTo>
                    <a:pt x="121" y="54"/>
                  </a:lnTo>
                  <a:lnTo>
                    <a:pt x="104" y="54"/>
                  </a:lnTo>
                  <a:lnTo>
                    <a:pt x="113" y="63"/>
                  </a:lnTo>
                  <a:lnTo>
                    <a:pt x="104" y="72"/>
                  </a:lnTo>
                  <a:lnTo>
                    <a:pt x="104" y="98"/>
                  </a:lnTo>
                  <a:lnTo>
                    <a:pt x="69" y="107"/>
                  </a:lnTo>
                  <a:lnTo>
                    <a:pt x="69" y="125"/>
                  </a:lnTo>
                  <a:lnTo>
                    <a:pt x="17" y="143"/>
                  </a:lnTo>
                  <a:lnTo>
                    <a:pt x="0" y="125"/>
                  </a:lnTo>
                  <a:lnTo>
                    <a:pt x="17" y="152"/>
                  </a:lnTo>
                  <a:lnTo>
                    <a:pt x="26" y="152"/>
                  </a:lnTo>
                  <a:lnTo>
                    <a:pt x="34" y="179"/>
                  </a:lnTo>
                  <a:lnTo>
                    <a:pt x="34" y="187"/>
                  </a:lnTo>
                  <a:lnTo>
                    <a:pt x="17" y="196"/>
                  </a:lnTo>
                  <a:lnTo>
                    <a:pt x="17" y="214"/>
                  </a:lnTo>
                  <a:lnTo>
                    <a:pt x="43" y="214"/>
                  </a:lnTo>
                  <a:lnTo>
                    <a:pt x="52" y="214"/>
                  </a:lnTo>
                  <a:lnTo>
                    <a:pt x="87" y="214"/>
                  </a:lnTo>
                  <a:lnTo>
                    <a:pt x="104" y="250"/>
                  </a:lnTo>
                  <a:lnTo>
                    <a:pt x="113" y="24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18" name="Freeform 198"/>
            <p:cNvSpPr>
              <a:spLocks/>
            </p:cNvSpPr>
            <p:nvPr/>
          </p:nvSpPr>
          <p:spPr bwMode="auto">
            <a:xfrm>
              <a:off x="6230937" y="2786062"/>
              <a:ext cx="338138" cy="377825"/>
            </a:xfrm>
            <a:custGeom>
              <a:avLst/>
              <a:gdLst>
                <a:gd name="T0" fmla="*/ 2147483647 w 209"/>
                <a:gd name="T1" fmla="*/ 2147483647 h 250"/>
                <a:gd name="T2" fmla="*/ 2147483647 w 209"/>
                <a:gd name="T3" fmla="*/ 2147483647 h 250"/>
                <a:gd name="T4" fmla="*/ 2147483647 w 209"/>
                <a:gd name="T5" fmla="*/ 2147483647 h 250"/>
                <a:gd name="T6" fmla="*/ 2147483647 w 209"/>
                <a:gd name="T7" fmla="*/ 2147483647 h 250"/>
                <a:gd name="T8" fmla="*/ 2147483647 w 209"/>
                <a:gd name="T9" fmla="*/ 2147483647 h 250"/>
                <a:gd name="T10" fmla="*/ 2147483647 w 209"/>
                <a:gd name="T11" fmla="*/ 2147483647 h 250"/>
                <a:gd name="T12" fmla="*/ 2147483647 w 209"/>
                <a:gd name="T13" fmla="*/ 2147483647 h 250"/>
                <a:gd name="T14" fmla="*/ 2147483647 w 209"/>
                <a:gd name="T15" fmla="*/ 2147483647 h 250"/>
                <a:gd name="T16" fmla="*/ 2147483647 w 209"/>
                <a:gd name="T17" fmla="*/ 2147483647 h 250"/>
                <a:gd name="T18" fmla="*/ 2147483647 w 209"/>
                <a:gd name="T19" fmla="*/ 2147483647 h 250"/>
                <a:gd name="T20" fmla="*/ 2147483647 w 209"/>
                <a:gd name="T21" fmla="*/ 2147483647 h 250"/>
                <a:gd name="T22" fmla="*/ 2147483647 w 209"/>
                <a:gd name="T23" fmla="*/ 2147483647 h 250"/>
                <a:gd name="T24" fmla="*/ 2147483647 w 209"/>
                <a:gd name="T25" fmla="*/ 2147483647 h 250"/>
                <a:gd name="T26" fmla="*/ 2147483647 w 209"/>
                <a:gd name="T27" fmla="*/ 2147483647 h 250"/>
                <a:gd name="T28" fmla="*/ 2147483647 w 209"/>
                <a:gd name="T29" fmla="*/ 2147483647 h 250"/>
                <a:gd name="T30" fmla="*/ 2147483647 w 209"/>
                <a:gd name="T31" fmla="*/ 2147483647 h 250"/>
                <a:gd name="T32" fmla="*/ 2147483647 w 209"/>
                <a:gd name="T33" fmla="*/ 2147483647 h 250"/>
                <a:gd name="T34" fmla="*/ 2147483647 w 209"/>
                <a:gd name="T35" fmla="*/ 2147483647 h 250"/>
                <a:gd name="T36" fmla="*/ 2147483647 w 209"/>
                <a:gd name="T37" fmla="*/ 2147483647 h 250"/>
                <a:gd name="T38" fmla="*/ 2147483647 w 209"/>
                <a:gd name="T39" fmla="*/ 2147483647 h 250"/>
                <a:gd name="T40" fmla="*/ 2147483647 w 209"/>
                <a:gd name="T41" fmla="*/ 2147483647 h 250"/>
                <a:gd name="T42" fmla="*/ 2147483647 w 209"/>
                <a:gd name="T43" fmla="*/ 0 h 250"/>
                <a:gd name="T44" fmla="*/ 2147483647 w 209"/>
                <a:gd name="T45" fmla="*/ 0 h 250"/>
                <a:gd name="T46" fmla="*/ 2147483647 w 209"/>
                <a:gd name="T47" fmla="*/ 0 h 250"/>
                <a:gd name="T48" fmla="*/ 2147483647 w 209"/>
                <a:gd name="T49" fmla="*/ 0 h 250"/>
                <a:gd name="T50" fmla="*/ 2147483647 w 209"/>
                <a:gd name="T51" fmla="*/ 2147483647 h 250"/>
                <a:gd name="T52" fmla="*/ 2147483647 w 209"/>
                <a:gd name="T53" fmla="*/ 2147483647 h 250"/>
                <a:gd name="T54" fmla="*/ 2147483647 w 209"/>
                <a:gd name="T55" fmla="*/ 2147483647 h 250"/>
                <a:gd name="T56" fmla="*/ 2147483647 w 209"/>
                <a:gd name="T57" fmla="*/ 2147483647 h 250"/>
                <a:gd name="T58" fmla="*/ 2147483647 w 209"/>
                <a:gd name="T59" fmla="*/ 2147483647 h 250"/>
                <a:gd name="T60" fmla="*/ 2147483647 w 209"/>
                <a:gd name="T61" fmla="*/ 2147483647 h 250"/>
                <a:gd name="T62" fmla="*/ 2147483647 w 209"/>
                <a:gd name="T63" fmla="*/ 2147483647 h 250"/>
                <a:gd name="T64" fmla="*/ 2147483647 w 209"/>
                <a:gd name="T65" fmla="*/ 2147483647 h 250"/>
                <a:gd name="T66" fmla="*/ 2147483647 w 209"/>
                <a:gd name="T67" fmla="*/ 2147483647 h 250"/>
                <a:gd name="T68" fmla="*/ 2147483647 w 209"/>
                <a:gd name="T69" fmla="*/ 2147483647 h 250"/>
                <a:gd name="T70" fmla="*/ 0 w 209"/>
                <a:gd name="T71" fmla="*/ 2147483647 h 250"/>
                <a:gd name="T72" fmla="*/ 2147483647 w 209"/>
                <a:gd name="T73" fmla="*/ 2147483647 h 250"/>
                <a:gd name="T74" fmla="*/ 2147483647 w 209"/>
                <a:gd name="T75" fmla="*/ 2147483647 h 250"/>
                <a:gd name="T76" fmla="*/ 2147483647 w 209"/>
                <a:gd name="T77" fmla="*/ 2147483647 h 250"/>
                <a:gd name="T78" fmla="*/ 2147483647 w 209"/>
                <a:gd name="T79" fmla="*/ 2147483647 h 250"/>
                <a:gd name="T80" fmla="*/ 2147483647 w 209"/>
                <a:gd name="T81" fmla="*/ 2147483647 h 250"/>
                <a:gd name="T82" fmla="*/ 2147483647 w 209"/>
                <a:gd name="T83" fmla="*/ 2147483647 h 250"/>
                <a:gd name="T84" fmla="*/ 2147483647 w 209"/>
                <a:gd name="T85" fmla="*/ 2147483647 h 250"/>
                <a:gd name="T86" fmla="*/ 2147483647 w 209"/>
                <a:gd name="T87" fmla="*/ 2147483647 h 250"/>
                <a:gd name="T88" fmla="*/ 2147483647 w 209"/>
                <a:gd name="T89" fmla="*/ 2147483647 h 250"/>
                <a:gd name="T90" fmla="*/ 2147483647 w 209"/>
                <a:gd name="T91" fmla="*/ 2147483647 h 250"/>
                <a:gd name="T92" fmla="*/ 2147483647 w 209"/>
                <a:gd name="T93" fmla="*/ 2147483647 h 250"/>
                <a:gd name="T94" fmla="*/ 2147483647 w 209"/>
                <a:gd name="T95" fmla="*/ 2147483647 h 2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9"/>
                <a:gd name="T145" fmla="*/ 0 h 250"/>
                <a:gd name="T146" fmla="*/ 209 w 209"/>
                <a:gd name="T147" fmla="*/ 250 h 2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9" h="250">
                  <a:moveTo>
                    <a:pt x="113" y="241"/>
                  </a:moveTo>
                  <a:lnTo>
                    <a:pt x="139" y="241"/>
                  </a:lnTo>
                  <a:lnTo>
                    <a:pt x="139" y="223"/>
                  </a:lnTo>
                  <a:lnTo>
                    <a:pt x="139" y="205"/>
                  </a:lnTo>
                  <a:lnTo>
                    <a:pt x="130" y="205"/>
                  </a:lnTo>
                  <a:lnTo>
                    <a:pt x="130" y="196"/>
                  </a:lnTo>
                  <a:lnTo>
                    <a:pt x="121" y="187"/>
                  </a:lnTo>
                  <a:lnTo>
                    <a:pt x="121" y="179"/>
                  </a:lnTo>
                  <a:lnTo>
                    <a:pt x="130" y="170"/>
                  </a:lnTo>
                  <a:lnTo>
                    <a:pt x="139" y="170"/>
                  </a:lnTo>
                  <a:lnTo>
                    <a:pt x="148" y="170"/>
                  </a:lnTo>
                  <a:lnTo>
                    <a:pt x="182" y="107"/>
                  </a:lnTo>
                  <a:lnTo>
                    <a:pt x="174" y="89"/>
                  </a:lnTo>
                  <a:lnTo>
                    <a:pt x="182" y="89"/>
                  </a:lnTo>
                  <a:lnTo>
                    <a:pt x="174" y="72"/>
                  </a:lnTo>
                  <a:lnTo>
                    <a:pt x="174" y="54"/>
                  </a:lnTo>
                  <a:lnTo>
                    <a:pt x="165" y="45"/>
                  </a:lnTo>
                  <a:lnTo>
                    <a:pt x="182" y="45"/>
                  </a:lnTo>
                  <a:lnTo>
                    <a:pt x="200" y="45"/>
                  </a:lnTo>
                  <a:lnTo>
                    <a:pt x="209" y="27"/>
                  </a:lnTo>
                  <a:lnTo>
                    <a:pt x="182" y="18"/>
                  </a:lnTo>
                  <a:lnTo>
                    <a:pt x="174" y="0"/>
                  </a:lnTo>
                  <a:lnTo>
                    <a:pt x="165" y="0"/>
                  </a:lnTo>
                  <a:lnTo>
                    <a:pt x="148" y="0"/>
                  </a:lnTo>
                  <a:lnTo>
                    <a:pt x="139" y="0"/>
                  </a:lnTo>
                  <a:lnTo>
                    <a:pt x="121" y="9"/>
                  </a:lnTo>
                  <a:lnTo>
                    <a:pt x="121" y="45"/>
                  </a:lnTo>
                  <a:lnTo>
                    <a:pt x="121" y="54"/>
                  </a:lnTo>
                  <a:lnTo>
                    <a:pt x="104" y="54"/>
                  </a:lnTo>
                  <a:lnTo>
                    <a:pt x="113" y="63"/>
                  </a:lnTo>
                  <a:lnTo>
                    <a:pt x="104" y="72"/>
                  </a:lnTo>
                  <a:lnTo>
                    <a:pt x="104" y="98"/>
                  </a:lnTo>
                  <a:lnTo>
                    <a:pt x="69" y="107"/>
                  </a:lnTo>
                  <a:lnTo>
                    <a:pt x="69" y="125"/>
                  </a:lnTo>
                  <a:lnTo>
                    <a:pt x="17" y="143"/>
                  </a:lnTo>
                  <a:lnTo>
                    <a:pt x="0" y="125"/>
                  </a:lnTo>
                  <a:lnTo>
                    <a:pt x="17" y="152"/>
                  </a:lnTo>
                  <a:lnTo>
                    <a:pt x="26" y="152"/>
                  </a:lnTo>
                  <a:lnTo>
                    <a:pt x="34" y="179"/>
                  </a:lnTo>
                  <a:lnTo>
                    <a:pt x="34" y="187"/>
                  </a:lnTo>
                  <a:lnTo>
                    <a:pt x="17" y="196"/>
                  </a:lnTo>
                  <a:lnTo>
                    <a:pt x="17" y="214"/>
                  </a:lnTo>
                  <a:lnTo>
                    <a:pt x="43" y="214"/>
                  </a:lnTo>
                  <a:lnTo>
                    <a:pt x="52" y="214"/>
                  </a:lnTo>
                  <a:lnTo>
                    <a:pt x="87" y="214"/>
                  </a:lnTo>
                  <a:lnTo>
                    <a:pt x="104" y="250"/>
                  </a:lnTo>
                  <a:lnTo>
                    <a:pt x="113" y="241"/>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19" name="Freeform 199"/>
            <p:cNvSpPr>
              <a:spLocks/>
            </p:cNvSpPr>
            <p:nvPr/>
          </p:nvSpPr>
          <p:spPr bwMode="auto">
            <a:xfrm>
              <a:off x="6203950" y="2747962"/>
              <a:ext cx="280987" cy="254000"/>
            </a:xfrm>
            <a:custGeom>
              <a:avLst/>
              <a:gdLst>
                <a:gd name="T0" fmla="*/ 2147483647 w 174"/>
                <a:gd name="T1" fmla="*/ 2147483647 h 169"/>
                <a:gd name="T2" fmla="*/ 2147483647 w 174"/>
                <a:gd name="T3" fmla="*/ 2147483647 h 169"/>
                <a:gd name="T4" fmla="*/ 2147483647 w 174"/>
                <a:gd name="T5" fmla="*/ 2147483647 h 169"/>
                <a:gd name="T6" fmla="*/ 2147483647 w 174"/>
                <a:gd name="T7" fmla="*/ 2147483647 h 169"/>
                <a:gd name="T8" fmla="*/ 2147483647 w 174"/>
                <a:gd name="T9" fmla="*/ 0 h 169"/>
                <a:gd name="T10" fmla="*/ 2147483647 w 174"/>
                <a:gd name="T11" fmla="*/ 2147483647 h 169"/>
                <a:gd name="T12" fmla="*/ 2147483647 w 174"/>
                <a:gd name="T13" fmla="*/ 2147483647 h 169"/>
                <a:gd name="T14" fmla="*/ 2147483647 w 174"/>
                <a:gd name="T15" fmla="*/ 2147483647 h 169"/>
                <a:gd name="T16" fmla="*/ 2147483647 w 174"/>
                <a:gd name="T17" fmla="*/ 2147483647 h 169"/>
                <a:gd name="T18" fmla="*/ 2147483647 w 174"/>
                <a:gd name="T19" fmla="*/ 2147483647 h 169"/>
                <a:gd name="T20" fmla="*/ 2147483647 w 174"/>
                <a:gd name="T21" fmla="*/ 2147483647 h 169"/>
                <a:gd name="T22" fmla="*/ 2147483647 w 174"/>
                <a:gd name="T23" fmla="*/ 2147483647 h 169"/>
                <a:gd name="T24" fmla="*/ 2147483647 w 174"/>
                <a:gd name="T25" fmla="*/ 2147483647 h 169"/>
                <a:gd name="T26" fmla="*/ 2147483647 w 174"/>
                <a:gd name="T27" fmla="*/ 2147483647 h 169"/>
                <a:gd name="T28" fmla="*/ 2147483647 w 174"/>
                <a:gd name="T29" fmla="*/ 2147483647 h 169"/>
                <a:gd name="T30" fmla="*/ 2147483647 w 174"/>
                <a:gd name="T31" fmla="*/ 2147483647 h 169"/>
                <a:gd name="T32" fmla="*/ 2147483647 w 174"/>
                <a:gd name="T33" fmla="*/ 2147483647 h 169"/>
                <a:gd name="T34" fmla="*/ 2147483647 w 174"/>
                <a:gd name="T35" fmla="*/ 2147483647 h 169"/>
                <a:gd name="T36" fmla="*/ 2147483647 w 174"/>
                <a:gd name="T37" fmla="*/ 2147483647 h 169"/>
                <a:gd name="T38" fmla="*/ 2147483647 w 174"/>
                <a:gd name="T39" fmla="*/ 2147483647 h 169"/>
                <a:gd name="T40" fmla="*/ 2147483647 w 174"/>
                <a:gd name="T41" fmla="*/ 2147483647 h 169"/>
                <a:gd name="T42" fmla="*/ 2147483647 w 174"/>
                <a:gd name="T43" fmla="*/ 2147483647 h 169"/>
                <a:gd name="T44" fmla="*/ 2147483647 w 174"/>
                <a:gd name="T45" fmla="*/ 2147483647 h 169"/>
                <a:gd name="T46" fmla="*/ 2147483647 w 174"/>
                <a:gd name="T47" fmla="*/ 2147483647 h 169"/>
                <a:gd name="T48" fmla="*/ 2147483647 w 174"/>
                <a:gd name="T49" fmla="*/ 2147483647 h 169"/>
                <a:gd name="T50" fmla="*/ 2147483647 w 174"/>
                <a:gd name="T51" fmla="*/ 2147483647 h 169"/>
                <a:gd name="T52" fmla="*/ 0 w 174"/>
                <a:gd name="T53" fmla="*/ 2147483647 h 169"/>
                <a:gd name="T54" fmla="*/ 0 w 174"/>
                <a:gd name="T55" fmla="*/ 2147483647 h 169"/>
                <a:gd name="T56" fmla="*/ 2147483647 w 174"/>
                <a:gd name="T57" fmla="*/ 2147483647 h 169"/>
                <a:gd name="T58" fmla="*/ 2147483647 w 174"/>
                <a:gd name="T59" fmla="*/ 2147483647 h 169"/>
                <a:gd name="T60" fmla="*/ 2147483647 w 174"/>
                <a:gd name="T61" fmla="*/ 2147483647 h 169"/>
                <a:gd name="T62" fmla="*/ 2147483647 w 174"/>
                <a:gd name="T63" fmla="*/ 2147483647 h 169"/>
                <a:gd name="T64" fmla="*/ 2147483647 w 174"/>
                <a:gd name="T65" fmla="*/ 2147483647 h 169"/>
                <a:gd name="T66" fmla="*/ 2147483647 w 174"/>
                <a:gd name="T67" fmla="*/ 2147483647 h 169"/>
                <a:gd name="T68" fmla="*/ 2147483647 w 174"/>
                <a:gd name="T69" fmla="*/ 2147483647 h 169"/>
                <a:gd name="T70" fmla="*/ 2147483647 w 174"/>
                <a:gd name="T71" fmla="*/ 2147483647 h 1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69"/>
                <a:gd name="T110" fmla="*/ 174 w 174"/>
                <a:gd name="T111" fmla="*/ 169 h 1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69">
                  <a:moveTo>
                    <a:pt x="61" y="17"/>
                  </a:moveTo>
                  <a:lnTo>
                    <a:pt x="87" y="26"/>
                  </a:lnTo>
                  <a:lnTo>
                    <a:pt x="105" y="17"/>
                  </a:lnTo>
                  <a:lnTo>
                    <a:pt x="113" y="17"/>
                  </a:lnTo>
                  <a:lnTo>
                    <a:pt x="122" y="0"/>
                  </a:lnTo>
                  <a:lnTo>
                    <a:pt x="131" y="9"/>
                  </a:lnTo>
                  <a:lnTo>
                    <a:pt x="139" y="26"/>
                  </a:lnTo>
                  <a:lnTo>
                    <a:pt x="148" y="17"/>
                  </a:lnTo>
                  <a:lnTo>
                    <a:pt x="174" y="17"/>
                  </a:lnTo>
                  <a:lnTo>
                    <a:pt x="174" y="26"/>
                  </a:lnTo>
                  <a:lnTo>
                    <a:pt x="157" y="26"/>
                  </a:lnTo>
                  <a:lnTo>
                    <a:pt x="148" y="26"/>
                  </a:lnTo>
                  <a:lnTo>
                    <a:pt x="139" y="35"/>
                  </a:lnTo>
                  <a:lnTo>
                    <a:pt x="139" y="71"/>
                  </a:lnTo>
                  <a:lnTo>
                    <a:pt x="139" y="80"/>
                  </a:lnTo>
                  <a:lnTo>
                    <a:pt x="122" y="80"/>
                  </a:lnTo>
                  <a:lnTo>
                    <a:pt x="131" y="89"/>
                  </a:lnTo>
                  <a:lnTo>
                    <a:pt x="122" y="98"/>
                  </a:lnTo>
                  <a:lnTo>
                    <a:pt x="122" y="124"/>
                  </a:lnTo>
                  <a:lnTo>
                    <a:pt x="87" y="133"/>
                  </a:lnTo>
                  <a:lnTo>
                    <a:pt x="87" y="151"/>
                  </a:lnTo>
                  <a:lnTo>
                    <a:pt x="26" y="169"/>
                  </a:lnTo>
                  <a:lnTo>
                    <a:pt x="18" y="151"/>
                  </a:lnTo>
                  <a:lnTo>
                    <a:pt x="26" y="133"/>
                  </a:lnTo>
                  <a:lnTo>
                    <a:pt x="26" y="124"/>
                  </a:lnTo>
                  <a:lnTo>
                    <a:pt x="9" y="124"/>
                  </a:lnTo>
                  <a:lnTo>
                    <a:pt x="0" y="89"/>
                  </a:lnTo>
                  <a:lnTo>
                    <a:pt x="0" y="80"/>
                  </a:lnTo>
                  <a:lnTo>
                    <a:pt x="9" y="71"/>
                  </a:lnTo>
                  <a:lnTo>
                    <a:pt x="9" y="44"/>
                  </a:lnTo>
                  <a:lnTo>
                    <a:pt x="26" y="53"/>
                  </a:lnTo>
                  <a:lnTo>
                    <a:pt x="26" y="44"/>
                  </a:lnTo>
                  <a:lnTo>
                    <a:pt x="44" y="35"/>
                  </a:lnTo>
                  <a:lnTo>
                    <a:pt x="44" y="17"/>
                  </a:lnTo>
                  <a:lnTo>
                    <a:pt x="52" y="17"/>
                  </a:lnTo>
                  <a:lnTo>
                    <a:pt x="61" y="1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20" name="Group 200"/>
            <p:cNvGrpSpPr>
              <a:grpSpLocks/>
            </p:cNvGrpSpPr>
            <p:nvPr/>
          </p:nvGrpSpPr>
          <p:grpSpPr bwMode="auto">
            <a:xfrm>
              <a:off x="6203950" y="2747962"/>
              <a:ext cx="280987" cy="254000"/>
              <a:chOff x="3510" y="1732"/>
              <a:chExt cx="174" cy="169"/>
            </a:xfrm>
          </p:grpSpPr>
          <p:sp>
            <p:nvSpPr>
              <p:cNvPr id="55135" name="Freeform 201"/>
              <p:cNvSpPr>
                <a:spLocks/>
              </p:cNvSpPr>
              <p:nvPr/>
            </p:nvSpPr>
            <p:spPr bwMode="auto">
              <a:xfrm>
                <a:off x="3510" y="1732"/>
                <a:ext cx="174" cy="169"/>
              </a:xfrm>
              <a:custGeom>
                <a:avLst/>
                <a:gdLst>
                  <a:gd name="T0" fmla="*/ 61 w 174"/>
                  <a:gd name="T1" fmla="*/ 17 h 169"/>
                  <a:gd name="T2" fmla="*/ 87 w 174"/>
                  <a:gd name="T3" fmla="*/ 26 h 169"/>
                  <a:gd name="T4" fmla="*/ 105 w 174"/>
                  <a:gd name="T5" fmla="*/ 17 h 169"/>
                  <a:gd name="T6" fmla="*/ 113 w 174"/>
                  <a:gd name="T7" fmla="*/ 17 h 169"/>
                  <a:gd name="T8" fmla="*/ 122 w 174"/>
                  <a:gd name="T9" fmla="*/ 0 h 169"/>
                  <a:gd name="T10" fmla="*/ 131 w 174"/>
                  <a:gd name="T11" fmla="*/ 9 h 169"/>
                  <a:gd name="T12" fmla="*/ 139 w 174"/>
                  <a:gd name="T13" fmla="*/ 26 h 169"/>
                  <a:gd name="T14" fmla="*/ 148 w 174"/>
                  <a:gd name="T15" fmla="*/ 17 h 169"/>
                  <a:gd name="T16" fmla="*/ 174 w 174"/>
                  <a:gd name="T17" fmla="*/ 17 h 169"/>
                  <a:gd name="T18" fmla="*/ 174 w 174"/>
                  <a:gd name="T19" fmla="*/ 26 h 169"/>
                  <a:gd name="T20" fmla="*/ 157 w 174"/>
                  <a:gd name="T21" fmla="*/ 26 h 169"/>
                  <a:gd name="T22" fmla="*/ 148 w 174"/>
                  <a:gd name="T23" fmla="*/ 26 h 169"/>
                  <a:gd name="T24" fmla="*/ 139 w 174"/>
                  <a:gd name="T25" fmla="*/ 35 h 169"/>
                  <a:gd name="T26" fmla="*/ 139 w 174"/>
                  <a:gd name="T27" fmla="*/ 71 h 169"/>
                  <a:gd name="T28" fmla="*/ 139 w 174"/>
                  <a:gd name="T29" fmla="*/ 80 h 169"/>
                  <a:gd name="T30" fmla="*/ 122 w 174"/>
                  <a:gd name="T31" fmla="*/ 80 h 169"/>
                  <a:gd name="T32" fmla="*/ 131 w 174"/>
                  <a:gd name="T33" fmla="*/ 89 h 169"/>
                  <a:gd name="T34" fmla="*/ 122 w 174"/>
                  <a:gd name="T35" fmla="*/ 98 h 169"/>
                  <a:gd name="T36" fmla="*/ 122 w 174"/>
                  <a:gd name="T37" fmla="*/ 124 h 169"/>
                  <a:gd name="T38" fmla="*/ 87 w 174"/>
                  <a:gd name="T39" fmla="*/ 133 h 169"/>
                  <a:gd name="T40" fmla="*/ 87 w 174"/>
                  <a:gd name="T41" fmla="*/ 151 h 169"/>
                  <a:gd name="T42" fmla="*/ 26 w 174"/>
                  <a:gd name="T43" fmla="*/ 169 h 169"/>
                  <a:gd name="T44" fmla="*/ 18 w 174"/>
                  <a:gd name="T45" fmla="*/ 151 h 169"/>
                  <a:gd name="T46" fmla="*/ 26 w 174"/>
                  <a:gd name="T47" fmla="*/ 133 h 169"/>
                  <a:gd name="T48" fmla="*/ 26 w 174"/>
                  <a:gd name="T49" fmla="*/ 124 h 169"/>
                  <a:gd name="T50" fmla="*/ 9 w 174"/>
                  <a:gd name="T51" fmla="*/ 124 h 169"/>
                  <a:gd name="T52" fmla="*/ 0 w 174"/>
                  <a:gd name="T53" fmla="*/ 89 h 169"/>
                  <a:gd name="T54" fmla="*/ 0 w 174"/>
                  <a:gd name="T55" fmla="*/ 80 h 169"/>
                  <a:gd name="T56" fmla="*/ 9 w 174"/>
                  <a:gd name="T57" fmla="*/ 71 h 169"/>
                  <a:gd name="T58" fmla="*/ 9 w 174"/>
                  <a:gd name="T59" fmla="*/ 44 h 169"/>
                  <a:gd name="T60" fmla="*/ 26 w 174"/>
                  <a:gd name="T61" fmla="*/ 53 h 169"/>
                  <a:gd name="T62" fmla="*/ 26 w 174"/>
                  <a:gd name="T63" fmla="*/ 44 h 169"/>
                  <a:gd name="T64" fmla="*/ 44 w 174"/>
                  <a:gd name="T65" fmla="*/ 35 h 169"/>
                  <a:gd name="T66" fmla="*/ 44 w 174"/>
                  <a:gd name="T67" fmla="*/ 17 h 169"/>
                  <a:gd name="T68" fmla="*/ 52 w 174"/>
                  <a:gd name="T69" fmla="*/ 17 h 169"/>
                  <a:gd name="T70" fmla="*/ 61 w 174"/>
                  <a:gd name="T71" fmla="*/ 17 h 1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69"/>
                  <a:gd name="T110" fmla="*/ 174 w 174"/>
                  <a:gd name="T111" fmla="*/ 169 h 1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69">
                    <a:moveTo>
                      <a:pt x="61" y="17"/>
                    </a:moveTo>
                    <a:lnTo>
                      <a:pt x="87" y="26"/>
                    </a:lnTo>
                    <a:lnTo>
                      <a:pt x="105" y="17"/>
                    </a:lnTo>
                    <a:lnTo>
                      <a:pt x="113" y="17"/>
                    </a:lnTo>
                    <a:lnTo>
                      <a:pt x="122" y="0"/>
                    </a:lnTo>
                    <a:lnTo>
                      <a:pt x="131" y="9"/>
                    </a:lnTo>
                    <a:lnTo>
                      <a:pt x="139" y="26"/>
                    </a:lnTo>
                    <a:lnTo>
                      <a:pt x="148" y="17"/>
                    </a:lnTo>
                    <a:lnTo>
                      <a:pt x="174" y="17"/>
                    </a:lnTo>
                    <a:lnTo>
                      <a:pt x="174" y="26"/>
                    </a:lnTo>
                    <a:lnTo>
                      <a:pt x="157" y="26"/>
                    </a:lnTo>
                    <a:lnTo>
                      <a:pt x="148" y="26"/>
                    </a:lnTo>
                    <a:lnTo>
                      <a:pt x="139" y="35"/>
                    </a:lnTo>
                    <a:lnTo>
                      <a:pt x="139" y="71"/>
                    </a:lnTo>
                    <a:lnTo>
                      <a:pt x="139" y="80"/>
                    </a:lnTo>
                    <a:lnTo>
                      <a:pt x="122" y="80"/>
                    </a:lnTo>
                    <a:lnTo>
                      <a:pt x="131" y="89"/>
                    </a:lnTo>
                    <a:lnTo>
                      <a:pt x="122" y="98"/>
                    </a:lnTo>
                    <a:lnTo>
                      <a:pt x="122" y="124"/>
                    </a:lnTo>
                    <a:lnTo>
                      <a:pt x="87" y="133"/>
                    </a:lnTo>
                    <a:lnTo>
                      <a:pt x="87" y="151"/>
                    </a:lnTo>
                    <a:lnTo>
                      <a:pt x="26" y="169"/>
                    </a:lnTo>
                    <a:lnTo>
                      <a:pt x="18" y="151"/>
                    </a:lnTo>
                    <a:lnTo>
                      <a:pt x="26" y="133"/>
                    </a:lnTo>
                    <a:lnTo>
                      <a:pt x="26" y="124"/>
                    </a:lnTo>
                    <a:lnTo>
                      <a:pt x="9" y="124"/>
                    </a:lnTo>
                    <a:lnTo>
                      <a:pt x="0" y="89"/>
                    </a:lnTo>
                    <a:lnTo>
                      <a:pt x="0" y="80"/>
                    </a:lnTo>
                    <a:lnTo>
                      <a:pt x="9" y="71"/>
                    </a:lnTo>
                    <a:lnTo>
                      <a:pt x="9" y="44"/>
                    </a:lnTo>
                    <a:lnTo>
                      <a:pt x="26" y="53"/>
                    </a:lnTo>
                    <a:lnTo>
                      <a:pt x="26" y="44"/>
                    </a:lnTo>
                    <a:lnTo>
                      <a:pt x="44" y="35"/>
                    </a:lnTo>
                    <a:lnTo>
                      <a:pt x="44" y="17"/>
                    </a:lnTo>
                    <a:lnTo>
                      <a:pt x="52" y="17"/>
                    </a:lnTo>
                    <a:lnTo>
                      <a:pt x="61" y="17"/>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36" name="Freeform 202"/>
              <p:cNvSpPr>
                <a:spLocks/>
              </p:cNvSpPr>
              <p:nvPr/>
            </p:nvSpPr>
            <p:spPr bwMode="auto">
              <a:xfrm>
                <a:off x="3510" y="1732"/>
                <a:ext cx="174" cy="169"/>
              </a:xfrm>
              <a:custGeom>
                <a:avLst/>
                <a:gdLst>
                  <a:gd name="T0" fmla="*/ 61 w 174"/>
                  <a:gd name="T1" fmla="*/ 17 h 169"/>
                  <a:gd name="T2" fmla="*/ 87 w 174"/>
                  <a:gd name="T3" fmla="*/ 26 h 169"/>
                  <a:gd name="T4" fmla="*/ 105 w 174"/>
                  <a:gd name="T5" fmla="*/ 17 h 169"/>
                  <a:gd name="T6" fmla="*/ 113 w 174"/>
                  <a:gd name="T7" fmla="*/ 17 h 169"/>
                  <a:gd name="T8" fmla="*/ 122 w 174"/>
                  <a:gd name="T9" fmla="*/ 0 h 169"/>
                  <a:gd name="T10" fmla="*/ 131 w 174"/>
                  <a:gd name="T11" fmla="*/ 9 h 169"/>
                  <a:gd name="T12" fmla="*/ 139 w 174"/>
                  <a:gd name="T13" fmla="*/ 26 h 169"/>
                  <a:gd name="T14" fmla="*/ 148 w 174"/>
                  <a:gd name="T15" fmla="*/ 17 h 169"/>
                  <a:gd name="T16" fmla="*/ 174 w 174"/>
                  <a:gd name="T17" fmla="*/ 17 h 169"/>
                  <a:gd name="T18" fmla="*/ 174 w 174"/>
                  <a:gd name="T19" fmla="*/ 26 h 169"/>
                  <a:gd name="T20" fmla="*/ 157 w 174"/>
                  <a:gd name="T21" fmla="*/ 26 h 169"/>
                  <a:gd name="T22" fmla="*/ 148 w 174"/>
                  <a:gd name="T23" fmla="*/ 26 h 169"/>
                  <a:gd name="T24" fmla="*/ 139 w 174"/>
                  <a:gd name="T25" fmla="*/ 35 h 169"/>
                  <a:gd name="T26" fmla="*/ 139 w 174"/>
                  <a:gd name="T27" fmla="*/ 71 h 169"/>
                  <a:gd name="T28" fmla="*/ 139 w 174"/>
                  <a:gd name="T29" fmla="*/ 80 h 169"/>
                  <a:gd name="T30" fmla="*/ 122 w 174"/>
                  <a:gd name="T31" fmla="*/ 80 h 169"/>
                  <a:gd name="T32" fmla="*/ 131 w 174"/>
                  <a:gd name="T33" fmla="*/ 89 h 169"/>
                  <a:gd name="T34" fmla="*/ 122 w 174"/>
                  <a:gd name="T35" fmla="*/ 98 h 169"/>
                  <a:gd name="T36" fmla="*/ 122 w 174"/>
                  <a:gd name="T37" fmla="*/ 124 h 169"/>
                  <a:gd name="T38" fmla="*/ 87 w 174"/>
                  <a:gd name="T39" fmla="*/ 133 h 169"/>
                  <a:gd name="T40" fmla="*/ 87 w 174"/>
                  <a:gd name="T41" fmla="*/ 151 h 169"/>
                  <a:gd name="T42" fmla="*/ 26 w 174"/>
                  <a:gd name="T43" fmla="*/ 169 h 169"/>
                  <a:gd name="T44" fmla="*/ 18 w 174"/>
                  <a:gd name="T45" fmla="*/ 151 h 169"/>
                  <a:gd name="T46" fmla="*/ 26 w 174"/>
                  <a:gd name="T47" fmla="*/ 133 h 169"/>
                  <a:gd name="T48" fmla="*/ 26 w 174"/>
                  <a:gd name="T49" fmla="*/ 124 h 169"/>
                  <a:gd name="T50" fmla="*/ 9 w 174"/>
                  <a:gd name="T51" fmla="*/ 124 h 169"/>
                  <a:gd name="T52" fmla="*/ 0 w 174"/>
                  <a:gd name="T53" fmla="*/ 89 h 169"/>
                  <a:gd name="T54" fmla="*/ 0 w 174"/>
                  <a:gd name="T55" fmla="*/ 80 h 169"/>
                  <a:gd name="T56" fmla="*/ 9 w 174"/>
                  <a:gd name="T57" fmla="*/ 71 h 169"/>
                  <a:gd name="T58" fmla="*/ 9 w 174"/>
                  <a:gd name="T59" fmla="*/ 44 h 169"/>
                  <a:gd name="T60" fmla="*/ 26 w 174"/>
                  <a:gd name="T61" fmla="*/ 53 h 169"/>
                  <a:gd name="T62" fmla="*/ 26 w 174"/>
                  <a:gd name="T63" fmla="*/ 44 h 169"/>
                  <a:gd name="T64" fmla="*/ 44 w 174"/>
                  <a:gd name="T65" fmla="*/ 35 h 169"/>
                  <a:gd name="T66" fmla="*/ 44 w 174"/>
                  <a:gd name="T67" fmla="*/ 17 h 169"/>
                  <a:gd name="T68" fmla="*/ 52 w 174"/>
                  <a:gd name="T69" fmla="*/ 17 h 169"/>
                  <a:gd name="T70" fmla="*/ 61 w 174"/>
                  <a:gd name="T71" fmla="*/ 17 h 1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69"/>
                  <a:gd name="T110" fmla="*/ 174 w 174"/>
                  <a:gd name="T111" fmla="*/ 169 h 1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69">
                    <a:moveTo>
                      <a:pt x="61" y="17"/>
                    </a:moveTo>
                    <a:lnTo>
                      <a:pt x="87" y="26"/>
                    </a:lnTo>
                    <a:lnTo>
                      <a:pt x="105" y="17"/>
                    </a:lnTo>
                    <a:lnTo>
                      <a:pt x="113" y="17"/>
                    </a:lnTo>
                    <a:lnTo>
                      <a:pt x="122" y="0"/>
                    </a:lnTo>
                    <a:lnTo>
                      <a:pt x="131" y="9"/>
                    </a:lnTo>
                    <a:lnTo>
                      <a:pt x="139" y="26"/>
                    </a:lnTo>
                    <a:lnTo>
                      <a:pt x="148" y="17"/>
                    </a:lnTo>
                    <a:lnTo>
                      <a:pt x="174" y="17"/>
                    </a:lnTo>
                    <a:lnTo>
                      <a:pt x="174" y="26"/>
                    </a:lnTo>
                    <a:lnTo>
                      <a:pt x="157" y="26"/>
                    </a:lnTo>
                    <a:lnTo>
                      <a:pt x="148" y="26"/>
                    </a:lnTo>
                    <a:lnTo>
                      <a:pt x="139" y="35"/>
                    </a:lnTo>
                    <a:lnTo>
                      <a:pt x="139" y="71"/>
                    </a:lnTo>
                    <a:lnTo>
                      <a:pt x="139" y="80"/>
                    </a:lnTo>
                    <a:lnTo>
                      <a:pt x="122" y="80"/>
                    </a:lnTo>
                    <a:lnTo>
                      <a:pt x="131" y="89"/>
                    </a:lnTo>
                    <a:lnTo>
                      <a:pt x="122" y="98"/>
                    </a:lnTo>
                    <a:lnTo>
                      <a:pt x="122" y="124"/>
                    </a:lnTo>
                    <a:lnTo>
                      <a:pt x="87" y="133"/>
                    </a:lnTo>
                    <a:lnTo>
                      <a:pt x="87" y="151"/>
                    </a:lnTo>
                    <a:lnTo>
                      <a:pt x="26" y="169"/>
                    </a:lnTo>
                    <a:lnTo>
                      <a:pt x="18" y="151"/>
                    </a:lnTo>
                    <a:lnTo>
                      <a:pt x="26" y="133"/>
                    </a:lnTo>
                    <a:lnTo>
                      <a:pt x="26" y="124"/>
                    </a:lnTo>
                    <a:lnTo>
                      <a:pt x="9" y="124"/>
                    </a:lnTo>
                    <a:lnTo>
                      <a:pt x="0" y="89"/>
                    </a:lnTo>
                    <a:lnTo>
                      <a:pt x="0" y="80"/>
                    </a:lnTo>
                    <a:lnTo>
                      <a:pt x="9" y="71"/>
                    </a:lnTo>
                    <a:lnTo>
                      <a:pt x="9" y="44"/>
                    </a:lnTo>
                    <a:lnTo>
                      <a:pt x="26" y="53"/>
                    </a:lnTo>
                    <a:lnTo>
                      <a:pt x="26" y="44"/>
                    </a:lnTo>
                    <a:lnTo>
                      <a:pt x="44" y="35"/>
                    </a:lnTo>
                    <a:lnTo>
                      <a:pt x="44" y="17"/>
                    </a:lnTo>
                    <a:lnTo>
                      <a:pt x="52" y="17"/>
                    </a:lnTo>
                    <a:lnTo>
                      <a:pt x="61" y="1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21" name="Freeform 203"/>
            <p:cNvSpPr>
              <a:spLocks/>
            </p:cNvSpPr>
            <p:nvPr/>
          </p:nvSpPr>
          <p:spPr bwMode="auto">
            <a:xfrm>
              <a:off x="7580312" y="2624137"/>
              <a:ext cx="127000" cy="136525"/>
            </a:xfrm>
            <a:custGeom>
              <a:avLst/>
              <a:gdLst>
                <a:gd name="T0" fmla="*/ 2147483647 w 78"/>
                <a:gd name="T1" fmla="*/ 0 h 90"/>
                <a:gd name="T2" fmla="*/ 2147483647 w 78"/>
                <a:gd name="T3" fmla="*/ 2147483647 h 90"/>
                <a:gd name="T4" fmla="*/ 2147483647 w 78"/>
                <a:gd name="T5" fmla="*/ 2147483647 h 90"/>
                <a:gd name="T6" fmla="*/ 2147483647 w 78"/>
                <a:gd name="T7" fmla="*/ 2147483647 h 90"/>
                <a:gd name="T8" fmla="*/ 2147483647 w 78"/>
                <a:gd name="T9" fmla="*/ 2147483647 h 90"/>
                <a:gd name="T10" fmla="*/ 0 w 78"/>
                <a:gd name="T11" fmla="*/ 2147483647 h 90"/>
                <a:gd name="T12" fmla="*/ 2147483647 w 78"/>
                <a:gd name="T13" fmla="*/ 2147483647 h 90"/>
                <a:gd name="T14" fmla="*/ 2147483647 w 78"/>
                <a:gd name="T15" fmla="*/ 2147483647 h 90"/>
                <a:gd name="T16" fmla="*/ 2147483647 w 78"/>
                <a:gd name="T17" fmla="*/ 2147483647 h 90"/>
                <a:gd name="T18" fmla="*/ 2147483647 w 78"/>
                <a:gd name="T19" fmla="*/ 2147483647 h 90"/>
                <a:gd name="T20" fmla="*/ 2147483647 w 78"/>
                <a:gd name="T21" fmla="*/ 2147483647 h 90"/>
                <a:gd name="T22" fmla="*/ 2147483647 w 78"/>
                <a:gd name="T23" fmla="*/ 2147483647 h 90"/>
                <a:gd name="T24" fmla="*/ 2147483647 w 78"/>
                <a:gd name="T25" fmla="*/ 2147483647 h 90"/>
                <a:gd name="T26" fmla="*/ 2147483647 w 78"/>
                <a:gd name="T27" fmla="*/ 2147483647 h 90"/>
                <a:gd name="T28" fmla="*/ 2147483647 w 78"/>
                <a:gd name="T29" fmla="*/ 2147483647 h 90"/>
                <a:gd name="T30" fmla="*/ 2147483647 w 78"/>
                <a:gd name="T31" fmla="*/ 0 h 90"/>
                <a:gd name="T32" fmla="*/ 2147483647 w 78"/>
                <a:gd name="T33" fmla="*/ 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90"/>
                <a:gd name="T53" fmla="*/ 78 w 78"/>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90">
                  <a:moveTo>
                    <a:pt x="61" y="0"/>
                  </a:moveTo>
                  <a:lnTo>
                    <a:pt x="61" y="9"/>
                  </a:lnTo>
                  <a:lnTo>
                    <a:pt x="52" y="18"/>
                  </a:lnTo>
                  <a:lnTo>
                    <a:pt x="52" y="27"/>
                  </a:lnTo>
                  <a:lnTo>
                    <a:pt x="35" y="18"/>
                  </a:lnTo>
                  <a:lnTo>
                    <a:pt x="0" y="63"/>
                  </a:lnTo>
                  <a:lnTo>
                    <a:pt x="35" y="63"/>
                  </a:lnTo>
                  <a:lnTo>
                    <a:pt x="35" y="90"/>
                  </a:lnTo>
                  <a:lnTo>
                    <a:pt x="61" y="90"/>
                  </a:lnTo>
                  <a:lnTo>
                    <a:pt x="69" y="90"/>
                  </a:lnTo>
                  <a:lnTo>
                    <a:pt x="78" y="81"/>
                  </a:lnTo>
                  <a:lnTo>
                    <a:pt x="61" y="72"/>
                  </a:lnTo>
                  <a:lnTo>
                    <a:pt x="52" y="54"/>
                  </a:lnTo>
                  <a:lnTo>
                    <a:pt x="78" y="36"/>
                  </a:lnTo>
                  <a:lnTo>
                    <a:pt x="69" y="18"/>
                  </a:lnTo>
                  <a:lnTo>
                    <a:pt x="78" y="0"/>
                  </a:lnTo>
                  <a:lnTo>
                    <a:pt x="61"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22" name="Group 204"/>
            <p:cNvGrpSpPr>
              <a:grpSpLocks/>
            </p:cNvGrpSpPr>
            <p:nvPr/>
          </p:nvGrpSpPr>
          <p:grpSpPr bwMode="auto">
            <a:xfrm>
              <a:off x="7580312" y="2624137"/>
              <a:ext cx="127000" cy="136525"/>
              <a:chOff x="4364" y="1651"/>
              <a:chExt cx="78" cy="90"/>
            </a:xfrm>
          </p:grpSpPr>
          <p:sp>
            <p:nvSpPr>
              <p:cNvPr id="55133" name="Freeform 205"/>
              <p:cNvSpPr>
                <a:spLocks/>
              </p:cNvSpPr>
              <p:nvPr/>
            </p:nvSpPr>
            <p:spPr bwMode="auto">
              <a:xfrm>
                <a:off x="4364" y="1651"/>
                <a:ext cx="78" cy="90"/>
              </a:xfrm>
              <a:custGeom>
                <a:avLst/>
                <a:gdLst>
                  <a:gd name="T0" fmla="*/ 61 w 78"/>
                  <a:gd name="T1" fmla="*/ 0 h 90"/>
                  <a:gd name="T2" fmla="*/ 61 w 78"/>
                  <a:gd name="T3" fmla="*/ 9 h 90"/>
                  <a:gd name="T4" fmla="*/ 52 w 78"/>
                  <a:gd name="T5" fmla="*/ 18 h 90"/>
                  <a:gd name="T6" fmla="*/ 52 w 78"/>
                  <a:gd name="T7" fmla="*/ 27 h 90"/>
                  <a:gd name="T8" fmla="*/ 35 w 78"/>
                  <a:gd name="T9" fmla="*/ 18 h 90"/>
                  <a:gd name="T10" fmla="*/ 0 w 78"/>
                  <a:gd name="T11" fmla="*/ 63 h 90"/>
                  <a:gd name="T12" fmla="*/ 35 w 78"/>
                  <a:gd name="T13" fmla="*/ 63 h 90"/>
                  <a:gd name="T14" fmla="*/ 35 w 78"/>
                  <a:gd name="T15" fmla="*/ 90 h 90"/>
                  <a:gd name="T16" fmla="*/ 61 w 78"/>
                  <a:gd name="T17" fmla="*/ 90 h 90"/>
                  <a:gd name="T18" fmla="*/ 69 w 78"/>
                  <a:gd name="T19" fmla="*/ 90 h 90"/>
                  <a:gd name="T20" fmla="*/ 78 w 78"/>
                  <a:gd name="T21" fmla="*/ 81 h 90"/>
                  <a:gd name="T22" fmla="*/ 61 w 78"/>
                  <a:gd name="T23" fmla="*/ 72 h 90"/>
                  <a:gd name="T24" fmla="*/ 52 w 78"/>
                  <a:gd name="T25" fmla="*/ 54 h 90"/>
                  <a:gd name="T26" fmla="*/ 78 w 78"/>
                  <a:gd name="T27" fmla="*/ 36 h 90"/>
                  <a:gd name="T28" fmla="*/ 69 w 78"/>
                  <a:gd name="T29" fmla="*/ 18 h 90"/>
                  <a:gd name="T30" fmla="*/ 78 w 78"/>
                  <a:gd name="T31" fmla="*/ 0 h 90"/>
                  <a:gd name="T32" fmla="*/ 61 w 78"/>
                  <a:gd name="T33" fmla="*/ 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90"/>
                  <a:gd name="T53" fmla="*/ 78 w 78"/>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90">
                    <a:moveTo>
                      <a:pt x="61" y="0"/>
                    </a:moveTo>
                    <a:lnTo>
                      <a:pt x="61" y="9"/>
                    </a:lnTo>
                    <a:lnTo>
                      <a:pt x="52" y="18"/>
                    </a:lnTo>
                    <a:lnTo>
                      <a:pt x="52" y="27"/>
                    </a:lnTo>
                    <a:lnTo>
                      <a:pt x="35" y="18"/>
                    </a:lnTo>
                    <a:lnTo>
                      <a:pt x="0" y="63"/>
                    </a:lnTo>
                    <a:lnTo>
                      <a:pt x="35" y="63"/>
                    </a:lnTo>
                    <a:lnTo>
                      <a:pt x="35" y="90"/>
                    </a:lnTo>
                    <a:lnTo>
                      <a:pt x="61" y="90"/>
                    </a:lnTo>
                    <a:lnTo>
                      <a:pt x="69" y="90"/>
                    </a:lnTo>
                    <a:lnTo>
                      <a:pt x="78" y="81"/>
                    </a:lnTo>
                    <a:lnTo>
                      <a:pt x="61" y="72"/>
                    </a:lnTo>
                    <a:lnTo>
                      <a:pt x="52" y="54"/>
                    </a:lnTo>
                    <a:lnTo>
                      <a:pt x="78" y="36"/>
                    </a:lnTo>
                    <a:lnTo>
                      <a:pt x="69" y="18"/>
                    </a:lnTo>
                    <a:lnTo>
                      <a:pt x="78" y="0"/>
                    </a:lnTo>
                    <a:lnTo>
                      <a:pt x="61"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34" name="Freeform 206"/>
              <p:cNvSpPr>
                <a:spLocks/>
              </p:cNvSpPr>
              <p:nvPr/>
            </p:nvSpPr>
            <p:spPr bwMode="auto">
              <a:xfrm>
                <a:off x="4364" y="1651"/>
                <a:ext cx="78" cy="90"/>
              </a:xfrm>
              <a:custGeom>
                <a:avLst/>
                <a:gdLst>
                  <a:gd name="T0" fmla="*/ 61 w 78"/>
                  <a:gd name="T1" fmla="*/ 0 h 90"/>
                  <a:gd name="T2" fmla="*/ 61 w 78"/>
                  <a:gd name="T3" fmla="*/ 9 h 90"/>
                  <a:gd name="T4" fmla="*/ 52 w 78"/>
                  <a:gd name="T5" fmla="*/ 18 h 90"/>
                  <a:gd name="T6" fmla="*/ 52 w 78"/>
                  <a:gd name="T7" fmla="*/ 27 h 90"/>
                  <a:gd name="T8" fmla="*/ 35 w 78"/>
                  <a:gd name="T9" fmla="*/ 18 h 90"/>
                  <a:gd name="T10" fmla="*/ 0 w 78"/>
                  <a:gd name="T11" fmla="*/ 63 h 90"/>
                  <a:gd name="T12" fmla="*/ 35 w 78"/>
                  <a:gd name="T13" fmla="*/ 63 h 90"/>
                  <a:gd name="T14" fmla="*/ 35 w 78"/>
                  <a:gd name="T15" fmla="*/ 90 h 90"/>
                  <a:gd name="T16" fmla="*/ 61 w 78"/>
                  <a:gd name="T17" fmla="*/ 90 h 90"/>
                  <a:gd name="T18" fmla="*/ 69 w 78"/>
                  <a:gd name="T19" fmla="*/ 90 h 90"/>
                  <a:gd name="T20" fmla="*/ 78 w 78"/>
                  <a:gd name="T21" fmla="*/ 81 h 90"/>
                  <a:gd name="T22" fmla="*/ 61 w 78"/>
                  <a:gd name="T23" fmla="*/ 72 h 90"/>
                  <a:gd name="T24" fmla="*/ 52 w 78"/>
                  <a:gd name="T25" fmla="*/ 54 h 90"/>
                  <a:gd name="T26" fmla="*/ 78 w 78"/>
                  <a:gd name="T27" fmla="*/ 36 h 90"/>
                  <a:gd name="T28" fmla="*/ 69 w 78"/>
                  <a:gd name="T29" fmla="*/ 18 h 90"/>
                  <a:gd name="T30" fmla="*/ 78 w 78"/>
                  <a:gd name="T31" fmla="*/ 0 h 90"/>
                  <a:gd name="T32" fmla="*/ 61 w 78"/>
                  <a:gd name="T33" fmla="*/ 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90"/>
                  <a:gd name="T53" fmla="*/ 78 w 78"/>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90">
                    <a:moveTo>
                      <a:pt x="61" y="0"/>
                    </a:moveTo>
                    <a:lnTo>
                      <a:pt x="61" y="9"/>
                    </a:lnTo>
                    <a:lnTo>
                      <a:pt x="52" y="18"/>
                    </a:lnTo>
                    <a:lnTo>
                      <a:pt x="52" y="27"/>
                    </a:lnTo>
                    <a:lnTo>
                      <a:pt x="35" y="18"/>
                    </a:lnTo>
                    <a:lnTo>
                      <a:pt x="0" y="63"/>
                    </a:lnTo>
                    <a:lnTo>
                      <a:pt x="35" y="63"/>
                    </a:lnTo>
                    <a:lnTo>
                      <a:pt x="35" y="90"/>
                    </a:lnTo>
                    <a:lnTo>
                      <a:pt x="61" y="90"/>
                    </a:lnTo>
                    <a:lnTo>
                      <a:pt x="69" y="90"/>
                    </a:lnTo>
                    <a:lnTo>
                      <a:pt x="78" y="81"/>
                    </a:lnTo>
                    <a:lnTo>
                      <a:pt x="61" y="72"/>
                    </a:lnTo>
                    <a:lnTo>
                      <a:pt x="52" y="54"/>
                    </a:lnTo>
                    <a:lnTo>
                      <a:pt x="78" y="36"/>
                    </a:lnTo>
                    <a:lnTo>
                      <a:pt x="69" y="18"/>
                    </a:lnTo>
                    <a:lnTo>
                      <a:pt x="78" y="0"/>
                    </a:lnTo>
                    <a:lnTo>
                      <a:pt x="61"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23" name="Freeform 207"/>
            <p:cNvSpPr>
              <a:spLocks/>
            </p:cNvSpPr>
            <p:nvPr/>
          </p:nvSpPr>
          <p:spPr bwMode="auto">
            <a:xfrm>
              <a:off x="7678737" y="2747962"/>
              <a:ext cx="98425" cy="120650"/>
            </a:xfrm>
            <a:custGeom>
              <a:avLst/>
              <a:gdLst>
                <a:gd name="T0" fmla="*/ 0 w 61"/>
                <a:gd name="T1" fmla="*/ 2147483647 h 80"/>
                <a:gd name="T2" fmla="*/ 2147483647 w 61"/>
                <a:gd name="T3" fmla="*/ 2147483647 h 80"/>
                <a:gd name="T4" fmla="*/ 2147483647 w 61"/>
                <a:gd name="T5" fmla="*/ 0 h 80"/>
                <a:gd name="T6" fmla="*/ 2147483647 w 61"/>
                <a:gd name="T7" fmla="*/ 2147483647 h 80"/>
                <a:gd name="T8" fmla="*/ 2147483647 w 61"/>
                <a:gd name="T9" fmla="*/ 2147483647 h 80"/>
                <a:gd name="T10" fmla="*/ 2147483647 w 61"/>
                <a:gd name="T11" fmla="*/ 2147483647 h 80"/>
                <a:gd name="T12" fmla="*/ 2147483647 w 61"/>
                <a:gd name="T13" fmla="*/ 2147483647 h 80"/>
                <a:gd name="T14" fmla="*/ 2147483647 w 61"/>
                <a:gd name="T15" fmla="*/ 2147483647 h 80"/>
                <a:gd name="T16" fmla="*/ 2147483647 w 61"/>
                <a:gd name="T17" fmla="*/ 2147483647 h 80"/>
                <a:gd name="T18" fmla="*/ 0 w 61"/>
                <a:gd name="T19" fmla="*/ 2147483647 h 80"/>
                <a:gd name="T20" fmla="*/ 2147483647 w 61"/>
                <a:gd name="T21" fmla="*/ 2147483647 h 80"/>
                <a:gd name="T22" fmla="*/ 0 w 61"/>
                <a:gd name="T23" fmla="*/ 2147483647 h 80"/>
                <a:gd name="T24" fmla="*/ 0 w 61"/>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0" y="9"/>
                  </a:moveTo>
                  <a:lnTo>
                    <a:pt x="8" y="9"/>
                  </a:lnTo>
                  <a:lnTo>
                    <a:pt x="17" y="0"/>
                  </a:lnTo>
                  <a:lnTo>
                    <a:pt x="35" y="17"/>
                  </a:lnTo>
                  <a:lnTo>
                    <a:pt x="61" y="44"/>
                  </a:lnTo>
                  <a:lnTo>
                    <a:pt x="61" y="53"/>
                  </a:lnTo>
                  <a:lnTo>
                    <a:pt x="26" y="80"/>
                  </a:lnTo>
                  <a:lnTo>
                    <a:pt x="8" y="53"/>
                  </a:lnTo>
                  <a:lnTo>
                    <a:pt x="17" y="44"/>
                  </a:lnTo>
                  <a:lnTo>
                    <a:pt x="0" y="26"/>
                  </a:lnTo>
                  <a:lnTo>
                    <a:pt x="8" y="26"/>
                  </a:lnTo>
                  <a:lnTo>
                    <a:pt x="0" y="17"/>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24" name="Group 208"/>
            <p:cNvGrpSpPr>
              <a:grpSpLocks/>
            </p:cNvGrpSpPr>
            <p:nvPr/>
          </p:nvGrpSpPr>
          <p:grpSpPr bwMode="auto">
            <a:xfrm>
              <a:off x="7678737" y="2747962"/>
              <a:ext cx="98425" cy="120650"/>
              <a:chOff x="4425" y="1732"/>
              <a:chExt cx="61" cy="80"/>
            </a:xfrm>
          </p:grpSpPr>
          <p:sp>
            <p:nvSpPr>
              <p:cNvPr id="55131" name="Freeform 209"/>
              <p:cNvSpPr>
                <a:spLocks/>
              </p:cNvSpPr>
              <p:nvPr/>
            </p:nvSpPr>
            <p:spPr bwMode="auto">
              <a:xfrm>
                <a:off x="4425" y="1732"/>
                <a:ext cx="61" cy="80"/>
              </a:xfrm>
              <a:custGeom>
                <a:avLst/>
                <a:gdLst>
                  <a:gd name="T0" fmla="*/ 0 w 61"/>
                  <a:gd name="T1" fmla="*/ 9 h 80"/>
                  <a:gd name="T2" fmla="*/ 8 w 61"/>
                  <a:gd name="T3" fmla="*/ 9 h 80"/>
                  <a:gd name="T4" fmla="*/ 17 w 61"/>
                  <a:gd name="T5" fmla="*/ 0 h 80"/>
                  <a:gd name="T6" fmla="*/ 35 w 61"/>
                  <a:gd name="T7" fmla="*/ 17 h 80"/>
                  <a:gd name="T8" fmla="*/ 61 w 61"/>
                  <a:gd name="T9" fmla="*/ 44 h 80"/>
                  <a:gd name="T10" fmla="*/ 61 w 61"/>
                  <a:gd name="T11" fmla="*/ 53 h 80"/>
                  <a:gd name="T12" fmla="*/ 26 w 61"/>
                  <a:gd name="T13" fmla="*/ 80 h 80"/>
                  <a:gd name="T14" fmla="*/ 8 w 61"/>
                  <a:gd name="T15" fmla="*/ 53 h 80"/>
                  <a:gd name="T16" fmla="*/ 17 w 61"/>
                  <a:gd name="T17" fmla="*/ 44 h 80"/>
                  <a:gd name="T18" fmla="*/ 0 w 61"/>
                  <a:gd name="T19" fmla="*/ 26 h 80"/>
                  <a:gd name="T20" fmla="*/ 8 w 61"/>
                  <a:gd name="T21" fmla="*/ 26 h 80"/>
                  <a:gd name="T22" fmla="*/ 0 w 61"/>
                  <a:gd name="T23" fmla="*/ 17 h 80"/>
                  <a:gd name="T24" fmla="*/ 0 w 61"/>
                  <a:gd name="T25" fmla="*/ 9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0" y="9"/>
                    </a:moveTo>
                    <a:lnTo>
                      <a:pt x="8" y="9"/>
                    </a:lnTo>
                    <a:lnTo>
                      <a:pt x="17" y="0"/>
                    </a:lnTo>
                    <a:lnTo>
                      <a:pt x="35" y="17"/>
                    </a:lnTo>
                    <a:lnTo>
                      <a:pt x="61" y="44"/>
                    </a:lnTo>
                    <a:lnTo>
                      <a:pt x="61" y="53"/>
                    </a:lnTo>
                    <a:lnTo>
                      <a:pt x="26" y="80"/>
                    </a:lnTo>
                    <a:lnTo>
                      <a:pt x="8" y="53"/>
                    </a:lnTo>
                    <a:lnTo>
                      <a:pt x="17" y="44"/>
                    </a:lnTo>
                    <a:lnTo>
                      <a:pt x="0" y="26"/>
                    </a:lnTo>
                    <a:lnTo>
                      <a:pt x="8" y="26"/>
                    </a:lnTo>
                    <a:lnTo>
                      <a:pt x="0" y="17"/>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32" name="Freeform 210"/>
              <p:cNvSpPr>
                <a:spLocks/>
              </p:cNvSpPr>
              <p:nvPr/>
            </p:nvSpPr>
            <p:spPr bwMode="auto">
              <a:xfrm>
                <a:off x="4425" y="1732"/>
                <a:ext cx="61" cy="80"/>
              </a:xfrm>
              <a:custGeom>
                <a:avLst/>
                <a:gdLst>
                  <a:gd name="T0" fmla="*/ 0 w 61"/>
                  <a:gd name="T1" fmla="*/ 9 h 80"/>
                  <a:gd name="T2" fmla="*/ 8 w 61"/>
                  <a:gd name="T3" fmla="*/ 9 h 80"/>
                  <a:gd name="T4" fmla="*/ 17 w 61"/>
                  <a:gd name="T5" fmla="*/ 0 h 80"/>
                  <a:gd name="T6" fmla="*/ 35 w 61"/>
                  <a:gd name="T7" fmla="*/ 17 h 80"/>
                  <a:gd name="T8" fmla="*/ 61 w 61"/>
                  <a:gd name="T9" fmla="*/ 44 h 80"/>
                  <a:gd name="T10" fmla="*/ 61 w 61"/>
                  <a:gd name="T11" fmla="*/ 53 h 80"/>
                  <a:gd name="T12" fmla="*/ 26 w 61"/>
                  <a:gd name="T13" fmla="*/ 80 h 80"/>
                  <a:gd name="T14" fmla="*/ 8 w 61"/>
                  <a:gd name="T15" fmla="*/ 53 h 80"/>
                  <a:gd name="T16" fmla="*/ 17 w 61"/>
                  <a:gd name="T17" fmla="*/ 44 h 80"/>
                  <a:gd name="T18" fmla="*/ 0 w 61"/>
                  <a:gd name="T19" fmla="*/ 26 h 80"/>
                  <a:gd name="T20" fmla="*/ 8 w 61"/>
                  <a:gd name="T21" fmla="*/ 26 h 80"/>
                  <a:gd name="T22" fmla="*/ 0 w 61"/>
                  <a:gd name="T23" fmla="*/ 17 h 80"/>
                  <a:gd name="T24" fmla="*/ 0 w 61"/>
                  <a:gd name="T25" fmla="*/ 9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0" y="9"/>
                    </a:moveTo>
                    <a:lnTo>
                      <a:pt x="8" y="9"/>
                    </a:lnTo>
                    <a:lnTo>
                      <a:pt x="17" y="0"/>
                    </a:lnTo>
                    <a:lnTo>
                      <a:pt x="35" y="17"/>
                    </a:lnTo>
                    <a:lnTo>
                      <a:pt x="61" y="44"/>
                    </a:lnTo>
                    <a:lnTo>
                      <a:pt x="61" y="53"/>
                    </a:lnTo>
                    <a:lnTo>
                      <a:pt x="26" y="80"/>
                    </a:lnTo>
                    <a:lnTo>
                      <a:pt x="8" y="53"/>
                    </a:lnTo>
                    <a:lnTo>
                      <a:pt x="17" y="44"/>
                    </a:lnTo>
                    <a:lnTo>
                      <a:pt x="0" y="26"/>
                    </a:lnTo>
                    <a:lnTo>
                      <a:pt x="8" y="26"/>
                    </a:lnTo>
                    <a:lnTo>
                      <a:pt x="0" y="17"/>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25" name="Freeform 211"/>
            <p:cNvSpPr>
              <a:spLocks/>
            </p:cNvSpPr>
            <p:nvPr/>
          </p:nvSpPr>
          <p:spPr bwMode="auto">
            <a:xfrm>
              <a:off x="6681787" y="2370137"/>
              <a:ext cx="687388" cy="280987"/>
            </a:xfrm>
            <a:custGeom>
              <a:avLst/>
              <a:gdLst>
                <a:gd name="T0" fmla="*/ 2147483647 w 427"/>
                <a:gd name="T1" fmla="*/ 2147483647 h 187"/>
                <a:gd name="T2" fmla="*/ 2147483647 w 427"/>
                <a:gd name="T3" fmla="*/ 2147483647 h 187"/>
                <a:gd name="T4" fmla="*/ 2147483647 w 427"/>
                <a:gd name="T5" fmla="*/ 2147483647 h 187"/>
                <a:gd name="T6" fmla="*/ 2147483647 w 427"/>
                <a:gd name="T7" fmla="*/ 2147483647 h 187"/>
                <a:gd name="T8" fmla="*/ 2147483647 w 427"/>
                <a:gd name="T9" fmla="*/ 2147483647 h 187"/>
                <a:gd name="T10" fmla="*/ 2147483647 w 427"/>
                <a:gd name="T11" fmla="*/ 2147483647 h 187"/>
                <a:gd name="T12" fmla="*/ 2147483647 w 427"/>
                <a:gd name="T13" fmla="*/ 2147483647 h 187"/>
                <a:gd name="T14" fmla="*/ 2147483647 w 427"/>
                <a:gd name="T15" fmla="*/ 2147483647 h 187"/>
                <a:gd name="T16" fmla="*/ 2147483647 w 427"/>
                <a:gd name="T17" fmla="*/ 2147483647 h 187"/>
                <a:gd name="T18" fmla="*/ 2147483647 w 427"/>
                <a:gd name="T19" fmla="*/ 2147483647 h 187"/>
                <a:gd name="T20" fmla="*/ 2147483647 w 427"/>
                <a:gd name="T21" fmla="*/ 2147483647 h 187"/>
                <a:gd name="T22" fmla="*/ 2147483647 w 427"/>
                <a:gd name="T23" fmla="*/ 2147483647 h 187"/>
                <a:gd name="T24" fmla="*/ 2147483647 w 427"/>
                <a:gd name="T25" fmla="*/ 2147483647 h 187"/>
                <a:gd name="T26" fmla="*/ 2147483647 w 427"/>
                <a:gd name="T27" fmla="*/ 2147483647 h 187"/>
                <a:gd name="T28" fmla="*/ 2147483647 w 427"/>
                <a:gd name="T29" fmla="*/ 2147483647 h 187"/>
                <a:gd name="T30" fmla="*/ 2147483647 w 427"/>
                <a:gd name="T31" fmla="*/ 2147483647 h 187"/>
                <a:gd name="T32" fmla="*/ 2147483647 w 427"/>
                <a:gd name="T33" fmla="*/ 2147483647 h 187"/>
                <a:gd name="T34" fmla="*/ 2147483647 w 427"/>
                <a:gd name="T35" fmla="*/ 2147483647 h 187"/>
                <a:gd name="T36" fmla="*/ 2147483647 w 427"/>
                <a:gd name="T37" fmla="*/ 2147483647 h 187"/>
                <a:gd name="T38" fmla="*/ 2147483647 w 427"/>
                <a:gd name="T39" fmla="*/ 2147483647 h 187"/>
                <a:gd name="T40" fmla="*/ 2147483647 w 427"/>
                <a:gd name="T41" fmla="*/ 2147483647 h 187"/>
                <a:gd name="T42" fmla="*/ 2147483647 w 427"/>
                <a:gd name="T43" fmla="*/ 2147483647 h 187"/>
                <a:gd name="T44" fmla="*/ 2147483647 w 427"/>
                <a:gd name="T45" fmla="*/ 2147483647 h 187"/>
                <a:gd name="T46" fmla="*/ 0 w 427"/>
                <a:gd name="T47" fmla="*/ 2147483647 h 187"/>
                <a:gd name="T48" fmla="*/ 2147483647 w 427"/>
                <a:gd name="T49" fmla="*/ 2147483647 h 187"/>
                <a:gd name="T50" fmla="*/ 2147483647 w 427"/>
                <a:gd name="T51" fmla="*/ 2147483647 h 187"/>
                <a:gd name="T52" fmla="*/ 2147483647 w 427"/>
                <a:gd name="T53" fmla="*/ 2147483647 h 187"/>
                <a:gd name="T54" fmla="*/ 2147483647 w 427"/>
                <a:gd name="T55" fmla="*/ 2147483647 h 187"/>
                <a:gd name="T56" fmla="*/ 2147483647 w 427"/>
                <a:gd name="T57" fmla="*/ 2147483647 h 187"/>
                <a:gd name="T58" fmla="*/ 2147483647 w 427"/>
                <a:gd name="T59" fmla="*/ 2147483647 h 187"/>
                <a:gd name="T60" fmla="*/ 2147483647 w 427"/>
                <a:gd name="T61" fmla="*/ 0 h 187"/>
                <a:gd name="T62" fmla="*/ 2147483647 w 427"/>
                <a:gd name="T63" fmla="*/ 2147483647 h 187"/>
                <a:gd name="T64" fmla="*/ 2147483647 w 427"/>
                <a:gd name="T65" fmla="*/ 2147483647 h 187"/>
                <a:gd name="T66" fmla="*/ 2147483647 w 427"/>
                <a:gd name="T67" fmla="*/ 2147483647 h 187"/>
                <a:gd name="T68" fmla="*/ 2147483647 w 427"/>
                <a:gd name="T69" fmla="*/ 2147483647 h 187"/>
                <a:gd name="T70" fmla="*/ 2147483647 w 427"/>
                <a:gd name="T71" fmla="*/ 2147483647 h 187"/>
                <a:gd name="T72" fmla="*/ 2147483647 w 427"/>
                <a:gd name="T73" fmla="*/ 2147483647 h 187"/>
                <a:gd name="T74" fmla="*/ 2147483647 w 427"/>
                <a:gd name="T75" fmla="*/ 2147483647 h 187"/>
                <a:gd name="T76" fmla="*/ 2147483647 w 427"/>
                <a:gd name="T77" fmla="*/ 2147483647 h 1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7"/>
                <a:gd name="T118" fmla="*/ 0 h 187"/>
                <a:gd name="T119" fmla="*/ 427 w 427"/>
                <a:gd name="T120" fmla="*/ 187 h 1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7" h="187">
                  <a:moveTo>
                    <a:pt x="357" y="45"/>
                  </a:moveTo>
                  <a:lnTo>
                    <a:pt x="366" y="80"/>
                  </a:lnTo>
                  <a:lnTo>
                    <a:pt x="392" y="80"/>
                  </a:lnTo>
                  <a:lnTo>
                    <a:pt x="410" y="71"/>
                  </a:lnTo>
                  <a:lnTo>
                    <a:pt x="418" y="80"/>
                  </a:lnTo>
                  <a:lnTo>
                    <a:pt x="427" y="98"/>
                  </a:lnTo>
                  <a:lnTo>
                    <a:pt x="401" y="98"/>
                  </a:lnTo>
                  <a:lnTo>
                    <a:pt x="392" y="107"/>
                  </a:lnTo>
                  <a:lnTo>
                    <a:pt x="384" y="116"/>
                  </a:lnTo>
                  <a:lnTo>
                    <a:pt x="366" y="134"/>
                  </a:lnTo>
                  <a:lnTo>
                    <a:pt x="357" y="134"/>
                  </a:lnTo>
                  <a:lnTo>
                    <a:pt x="349" y="143"/>
                  </a:lnTo>
                  <a:lnTo>
                    <a:pt x="357" y="152"/>
                  </a:lnTo>
                  <a:lnTo>
                    <a:pt x="340" y="169"/>
                  </a:lnTo>
                  <a:lnTo>
                    <a:pt x="314" y="178"/>
                  </a:lnTo>
                  <a:lnTo>
                    <a:pt x="279" y="187"/>
                  </a:lnTo>
                  <a:lnTo>
                    <a:pt x="209" y="169"/>
                  </a:lnTo>
                  <a:lnTo>
                    <a:pt x="157" y="169"/>
                  </a:lnTo>
                  <a:lnTo>
                    <a:pt x="122" y="143"/>
                  </a:lnTo>
                  <a:lnTo>
                    <a:pt x="61" y="116"/>
                  </a:lnTo>
                  <a:lnTo>
                    <a:pt x="53" y="89"/>
                  </a:lnTo>
                  <a:lnTo>
                    <a:pt x="35" y="80"/>
                  </a:lnTo>
                  <a:lnTo>
                    <a:pt x="18" y="71"/>
                  </a:lnTo>
                  <a:lnTo>
                    <a:pt x="0" y="45"/>
                  </a:lnTo>
                  <a:lnTo>
                    <a:pt x="44" y="18"/>
                  </a:lnTo>
                  <a:lnTo>
                    <a:pt x="70" y="36"/>
                  </a:lnTo>
                  <a:lnTo>
                    <a:pt x="79" y="45"/>
                  </a:lnTo>
                  <a:lnTo>
                    <a:pt x="122" y="45"/>
                  </a:lnTo>
                  <a:lnTo>
                    <a:pt x="122" y="18"/>
                  </a:lnTo>
                  <a:lnTo>
                    <a:pt x="114" y="9"/>
                  </a:lnTo>
                  <a:lnTo>
                    <a:pt x="122" y="0"/>
                  </a:lnTo>
                  <a:lnTo>
                    <a:pt x="157" y="9"/>
                  </a:lnTo>
                  <a:lnTo>
                    <a:pt x="192" y="36"/>
                  </a:lnTo>
                  <a:lnTo>
                    <a:pt x="218" y="36"/>
                  </a:lnTo>
                  <a:lnTo>
                    <a:pt x="288" y="45"/>
                  </a:lnTo>
                  <a:lnTo>
                    <a:pt x="323" y="45"/>
                  </a:lnTo>
                  <a:lnTo>
                    <a:pt x="340" y="36"/>
                  </a:lnTo>
                  <a:lnTo>
                    <a:pt x="357" y="45"/>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26" name="Freeform 212"/>
            <p:cNvSpPr>
              <a:spLocks/>
            </p:cNvSpPr>
            <p:nvPr/>
          </p:nvSpPr>
          <p:spPr bwMode="auto">
            <a:xfrm>
              <a:off x="6681787" y="2370137"/>
              <a:ext cx="687388" cy="280987"/>
            </a:xfrm>
            <a:custGeom>
              <a:avLst/>
              <a:gdLst>
                <a:gd name="T0" fmla="*/ 2147483647 w 427"/>
                <a:gd name="T1" fmla="*/ 2147483647 h 187"/>
                <a:gd name="T2" fmla="*/ 2147483647 w 427"/>
                <a:gd name="T3" fmla="*/ 2147483647 h 187"/>
                <a:gd name="T4" fmla="*/ 2147483647 w 427"/>
                <a:gd name="T5" fmla="*/ 2147483647 h 187"/>
                <a:gd name="T6" fmla="*/ 2147483647 w 427"/>
                <a:gd name="T7" fmla="*/ 2147483647 h 187"/>
                <a:gd name="T8" fmla="*/ 2147483647 w 427"/>
                <a:gd name="T9" fmla="*/ 2147483647 h 187"/>
                <a:gd name="T10" fmla="*/ 2147483647 w 427"/>
                <a:gd name="T11" fmla="*/ 2147483647 h 187"/>
                <a:gd name="T12" fmla="*/ 2147483647 w 427"/>
                <a:gd name="T13" fmla="*/ 2147483647 h 187"/>
                <a:gd name="T14" fmla="*/ 2147483647 w 427"/>
                <a:gd name="T15" fmla="*/ 2147483647 h 187"/>
                <a:gd name="T16" fmla="*/ 2147483647 w 427"/>
                <a:gd name="T17" fmla="*/ 2147483647 h 187"/>
                <a:gd name="T18" fmla="*/ 2147483647 w 427"/>
                <a:gd name="T19" fmla="*/ 2147483647 h 187"/>
                <a:gd name="T20" fmla="*/ 2147483647 w 427"/>
                <a:gd name="T21" fmla="*/ 2147483647 h 187"/>
                <a:gd name="T22" fmla="*/ 2147483647 w 427"/>
                <a:gd name="T23" fmla="*/ 2147483647 h 187"/>
                <a:gd name="T24" fmla="*/ 2147483647 w 427"/>
                <a:gd name="T25" fmla="*/ 2147483647 h 187"/>
                <a:gd name="T26" fmla="*/ 2147483647 w 427"/>
                <a:gd name="T27" fmla="*/ 2147483647 h 187"/>
                <a:gd name="T28" fmla="*/ 2147483647 w 427"/>
                <a:gd name="T29" fmla="*/ 2147483647 h 187"/>
                <a:gd name="T30" fmla="*/ 2147483647 w 427"/>
                <a:gd name="T31" fmla="*/ 2147483647 h 187"/>
                <a:gd name="T32" fmla="*/ 2147483647 w 427"/>
                <a:gd name="T33" fmla="*/ 2147483647 h 187"/>
                <a:gd name="T34" fmla="*/ 2147483647 w 427"/>
                <a:gd name="T35" fmla="*/ 2147483647 h 187"/>
                <a:gd name="T36" fmla="*/ 2147483647 w 427"/>
                <a:gd name="T37" fmla="*/ 2147483647 h 187"/>
                <a:gd name="T38" fmla="*/ 2147483647 w 427"/>
                <a:gd name="T39" fmla="*/ 2147483647 h 187"/>
                <a:gd name="T40" fmla="*/ 2147483647 w 427"/>
                <a:gd name="T41" fmla="*/ 2147483647 h 187"/>
                <a:gd name="T42" fmla="*/ 2147483647 w 427"/>
                <a:gd name="T43" fmla="*/ 2147483647 h 187"/>
                <a:gd name="T44" fmla="*/ 2147483647 w 427"/>
                <a:gd name="T45" fmla="*/ 2147483647 h 187"/>
                <a:gd name="T46" fmla="*/ 0 w 427"/>
                <a:gd name="T47" fmla="*/ 2147483647 h 187"/>
                <a:gd name="T48" fmla="*/ 2147483647 w 427"/>
                <a:gd name="T49" fmla="*/ 2147483647 h 187"/>
                <a:gd name="T50" fmla="*/ 2147483647 w 427"/>
                <a:gd name="T51" fmla="*/ 2147483647 h 187"/>
                <a:gd name="T52" fmla="*/ 2147483647 w 427"/>
                <a:gd name="T53" fmla="*/ 2147483647 h 187"/>
                <a:gd name="T54" fmla="*/ 2147483647 w 427"/>
                <a:gd name="T55" fmla="*/ 2147483647 h 187"/>
                <a:gd name="T56" fmla="*/ 2147483647 w 427"/>
                <a:gd name="T57" fmla="*/ 2147483647 h 187"/>
                <a:gd name="T58" fmla="*/ 2147483647 w 427"/>
                <a:gd name="T59" fmla="*/ 2147483647 h 187"/>
                <a:gd name="T60" fmla="*/ 2147483647 w 427"/>
                <a:gd name="T61" fmla="*/ 0 h 187"/>
                <a:gd name="T62" fmla="*/ 2147483647 w 427"/>
                <a:gd name="T63" fmla="*/ 2147483647 h 187"/>
                <a:gd name="T64" fmla="*/ 2147483647 w 427"/>
                <a:gd name="T65" fmla="*/ 2147483647 h 187"/>
                <a:gd name="T66" fmla="*/ 2147483647 w 427"/>
                <a:gd name="T67" fmla="*/ 2147483647 h 187"/>
                <a:gd name="T68" fmla="*/ 2147483647 w 427"/>
                <a:gd name="T69" fmla="*/ 2147483647 h 187"/>
                <a:gd name="T70" fmla="*/ 2147483647 w 427"/>
                <a:gd name="T71" fmla="*/ 2147483647 h 187"/>
                <a:gd name="T72" fmla="*/ 2147483647 w 427"/>
                <a:gd name="T73" fmla="*/ 2147483647 h 187"/>
                <a:gd name="T74" fmla="*/ 2147483647 w 427"/>
                <a:gd name="T75" fmla="*/ 2147483647 h 187"/>
                <a:gd name="T76" fmla="*/ 2147483647 w 427"/>
                <a:gd name="T77" fmla="*/ 2147483647 h 1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7"/>
                <a:gd name="T118" fmla="*/ 0 h 187"/>
                <a:gd name="T119" fmla="*/ 427 w 427"/>
                <a:gd name="T120" fmla="*/ 187 h 1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7" h="187">
                  <a:moveTo>
                    <a:pt x="357" y="45"/>
                  </a:moveTo>
                  <a:lnTo>
                    <a:pt x="366" y="80"/>
                  </a:lnTo>
                  <a:lnTo>
                    <a:pt x="392" y="80"/>
                  </a:lnTo>
                  <a:lnTo>
                    <a:pt x="410" y="71"/>
                  </a:lnTo>
                  <a:lnTo>
                    <a:pt x="418" y="80"/>
                  </a:lnTo>
                  <a:lnTo>
                    <a:pt x="427" y="98"/>
                  </a:lnTo>
                  <a:lnTo>
                    <a:pt x="401" y="98"/>
                  </a:lnTo>
                  <a:lnTo>
                    <a:pt x="392" y="107"/>
                  </a:lnTo>
                  <a:lnTo>
                    <a:pt x="384" y="116"/>
                  </a:lnTo>
                  <a:lnTo>
                    <a:pt x="366" y="134"/>
                  </a:lnTo>
                  <a:lnTo>
                    <a:pt x="357" y="134"/>
                  </a:lnTo>
                  <a:lnTo>
                    <a:pt x="349" y="143"/>
                  </a:lnTo>
                  <a:lnTo>
                    <a:pt x="357" y="152"/>
                  </a:lnTo>
                  <a:lnTo>
                    <a:pt x="340" y="169"/>
                  </a:lnTo>
                  <a:lnTo>
                    <a:pt x="314" y="178"/>
                  </a:lnTo>
                  <a:lnTo>
                    <a:pt x="279" y="187"/>
                  </a:lnTo>
                  <a:lnTo>
                    <a:pt x="209" y="169"/>
                  </a:lnTo>
                  <a:lnTo>
                    <a:pt x="157" y="169"/>
                  </a:lnTo>
                  <a:lnTo>
                    <a:pt x="122" y="143"/>
                  </a:lnTo>
                  <a:lnTo>
                    <a:pt x="61" y="116"/>
                  </a:lnTo>
                  <a:lnTo>
                    <a:pt x="53" y="89"/>
                  </a:lnTo>
                  <a:lnTo>
                    <a:pt x="35" y="80"/>
                  </a:lnTo>
                  <a:lnTo>
                    <a:pt x="18" y="71"/>
                  </a:lnTo>
                  <a:lnTo>
                    <a:pt x="0" y="45"/>
                  </a:lnTo>
                  <a:lnTo>
                    <a:pt x="44" y="18"/>
                  </a:lnTo>
                  <a:lnTo>
                    <a:pt x="70" y="36"/>
                  </a:lnTo>
                  <a:lnTo>
                    <a:pt x="79" y="45"/>
                  </a:lnTo>
                  <a:lnTo>
                    <a:pt x="122" y="45"/>
                  </a:lnTo>
                  <a:lnTo>
                    <a:pt x="122" y="18"/>
                  </a:lnTo>
                  <a:lnTo>
                    <a:pt x="114" y="9"/>
                  </a:lnTo>
                  <a:lnTo>
                    <a:pt x="122" y="0"/>
                  </a:lnTo>
                  <a:lnTo>
                    <a:pt x="157" y="9"/>
                  </a:lnTo>
                  <a:lnTo>
                    <a:pt x="192" y="36"/>
                  </a:lnTo>
                  <a:lnTo>
                    <a:pt x="218" y="36"/>
                  </a:lnTo>
                  <a:lnTo>
                    <a:pt x="288" y="45"/>
                  </a:lnTo>
                  <a:lnTo>
                    <a:pt x="323" y="45"/>
                  </a:lnTo>
                  <a:lnTo>
                    <a:pt x="340" y="36"/>
                  </a:lnTo>
                  <a:lnTo>
                    <a:pt x="357" y="4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27" name="Freeform 213"/>
            <p:cNvSpPr>
              <a:spLocks/>
            </p:cNvSpPr>
            <p:nvPr/>
          </p:nvSpPr>
          <p:spPr bwMode="auto">
            <a:xfrm>
              <a:off x="5389562" y="2638424"/>
              <a:ext cx="422275" cy="174625"/>
            </a:xfrm>
            <a:custGeom>
              <a:avLst/>
              <a:gdLst>
                <a:gd name="T0" fmla="*/ 2147483647 w 261"/>
                <a:gd name="T1" fmla="*/ 2147483647 h 116"/>
                <a:gd name="T2" fmla="*/ 2147483647 w 261"/>
                <a:gd name="T3" fmla="*/ 2147483647 h 116"/>
                <a:gd name="T4" fmla="*/ 2147483647 w 261"/>
                <a:gd name="T5" fmla="*/ 2147483647 h 116"/>
                <a:gd name="T6" fmla="*/ 2147483647 w 261"/>
                <a:gd name="T7" fmla="*/ 2147483647 h 116"/>
                <a:gd name="T8" fmla="*/ 2147483647 w 261"/>
                <a:gd name="T9" fmla="*/ 2147483647 h 116"/>
                <a:gd name="T10" fmla="*/ 2147483647 w 261"/>
                <a:gd name="T11" fmla="*/ 0 h 116"/>
                <a:gd name="T12" fmla="*/ 2147483647 w 261"/>
                <a:gd name="T13" fmla="*/ 0 h 116"/>
                <a:gd name="T14" fmla="*/ 2147483647 w 261"/>
                <a:gd name="T15" fmla="*/ 2147483647 h 116"/>
                <a:gd name="T16" fmla="*/ 2147483647 w 261"/>
                <a:gd name="T17" fmla="*/ 2147483647 h 116"/>
                <a:gd name="T18" fmla="*/ 2147483647 w 261"/>
                <a:gd name="T19" fmla="*/ 2147483647 h 116"/>
                <a:gd name="T20" fmla="*/ 2147483647 w 261"/>
                <a:gd name="T21" fmla="*/ 2147483647 h 116"/>
                <a:gd name="T22" fmla="*/ 0 w 261"/>
                <a:gd name="T23" fmla="*/ 2147483647 h 116"/>
                <a:gd name="T24" fmla="*/ 0 w 261"/>
                <a:gd name="T25" fmla="*/ 2147483647 h 116"/>
                <a:gd name="T26" fmla="*/ 2147483647 w 261"/>
                <a:gd name="T27" fmla="*/ 2147483647 h 116"/>
                <a:gd name="T28" fmla="*/ 0 w 261"/>
                <a:gd name="T29" fmla="*/ 2147483647 h 116"/>
                <a:gd name="T30" fmla="*/ 2147483647 w 261"/>
                <a:gd name="T31" fmla="*/ 2147483647 h 116"/>
                <a:gd name="T32" fmla="*/ 2147483647 w 261"/>
                <a:gd name="T33" fmla="*/ 2147483647 h 116"/>
                <a:gd name="T34" fmla="*/ 2147483647 w 261"/>
                <a:gd name="T35" fmla="*/ 2147483647 h 116"/>
                <a:gd name="T36" fmla="*/ 2147483647 w 261"/>
                <a:gd name="T37" fmla="*/ 2147483647 h 116"/>
                <a:gd name="T38" fmla="*/ 2147483647 w 261"/>
                <a:gd name="T39" fmla="*/ 2147483647 h 116"/>
                <a:gd name="T40" fmla="*/ 2147483647 w 261"/>
                <a:gd name="T41" fmla="*/ 2147483647 h 116"/>
                <a:gd name="T42" fmla="*/ 0 w 261"/>
                <a:gd name="T43" fmla="*/ 2147483647 h 116"/>
                <a:gd name="T44" fmla="*/ 0 w 261"/>
                <a:gd name="T45" fmla="*/ 2147483647 h 116"/>
                <a:gd name="T46" fmla="*/ 2147483647 w 261"/>
                <a:gd name="T47" fmla="*/ 2147483647 h 116"/>
                <a:gd name="T48" fmla="*/ 2147483647 w 261"/>
                <a:gd name="T49" fmla="*/ 2147483647 h 116"/>
                <a:gd name="T50" fmla="*/ 2147483647 w 261"/>
                <a:gd name="T51" fmla="*/ 2147483647 h 116"/>
                <a:gd name="T52" fmla="*/ 2147483647 w 261"/>
                <a:gd name="T53" fmla="*/ 2147483647 h 116"/>
                <a:gd name="T54" fmla="*/ 2147483647 w 261"/>
                <a:gd name="T55" fmla="*/ 2147483647 h 116"/>
                <a:gd name="T56" fmla="*/ 2147483647 w 261"/>
                <a:gd name="T57" fmla="*/ 2147483647 h 116"/>
                <a:gd name="T58" fmla="*/ 2147483647 w 261"/>
                <a:gd name="T59" fmla="*/ 2147483647 h 116"/>
                <a:gd name="T60" fmla="*/ 2147483647 w 261"/>
                <a:gd name="T61" fmla="*/ 2147483647 h 116"/>
                <a:gd name="T62" fmla="*/ 2147483647 w 261"/>
                <a:gd name="T63" fmla="*/ 2147483647 h 116"/>
                <a:gd name="T64" fmla="*/ 2147483647 w 261"/>
                <a:gd name="T65" fmla="*/ 2147483647 h 116"/>
                <a:gd name="T66" fmla="*/ 2147483647 w 261"/>
                <a:gd name="T67" fmla="*/ 2147483647 h 116"/>
                <a:gd name="T68" fmla="*/ 2147483647 w 261"/>
                <a:gd name="T69" fmla="*/ 2147483647 h 116"/>
                <a:gd name="T70" fmla="*/ 2147483647 w 261"/>
                <a:gd name="T71" fmla="*/ 2147483647 h 116"/>
                <a:gd name="T72" fmla="*/ 2147483647 w 261"/>
                <a:gd name="T73" fmla="*/ 2147483647 h 116"/>
                <a:gd name="T74" fmla="*/ 2147483647 w 261"/>
                <a:gd name="T75" fmla="*/ 2147483647 h 116"/>
                <a:gd name="T76" fmla="*/ 2147483647 w 261"/>
                <a:gd name="T77" fmla="*/ 2147483647 h 116"/>
                <a:gd name="T78" fmla="*/ 2147483647 w 261"/>
                <a:gd name="T79" fmla="*/ 2147483647 h 116"/>
                <a:gd name="T80" fmla="*/ 2147483647 w 261"/>
                <a:gd name="T81" fmla="*/ 2147483647 h 116"/>
                <a:gd name="T82" fmla="*/ 2147483647 w 261"/>
                <a:gd name="T83" fmla="*/ 2147483647 h 116"/>
                <a:gd name="T84" fmla="*/ 2147483647 w 261"/>
                <a:gd name="T85" fmla="*/ 2147483647 h 116"/>
                <a:gd name="T86" fmla="*/ 2147483647 w 261"/>
                <a:gd name="T87" fmla="*/ 2147483647 h 116"/>
                <a:gd name="T88" fmla="*/ 2147483647 w 261"/>
                <a:gd name="T89" fmla="*/ 2147483647 h 116"/>
                <a:gd name="T90" fmla="*/ 2147483647 w 261"/>
                <a:gd name="T91" fmla="*/ 2147483647 h 116"/>
                <a:gd name="T92" fmla="*/ 2147483647 w 261"/>
                <a:gd name="T93" fmla="*/ 2147483647 h 116"/>
                <a:gd name="T94" fmla="*/ 2147483647 w 261"/>
                <a:gd name="T95" fmla="*/ 2147483647 h 116"/>
                <a:gd name="T96" fmla="*/ 2147483647 w 261"/>
                <a:gd name="T97" fmla="*/ 2147483647 h 116"/>
                <a:gd name="T98" fmla="*/ 2147483647 w 261"/>
                <a:gd name="T99" fmla="*/ 2147483647 h 116"/>
                <a:gd name="T100" fmla="*/ 2147483647 w 261"/>
                <a:gd name="T101" fmla="*/ 2147483647 h 116"/>
                <a:gd name="T102" fmla="*/ 2147483647 w 261"/>
                <a:gd name="T103" fmla="*/ 2147483647 h 116"/>
                <a:gd name="T104" fmla="*/ 2147483647 w 261"/>
                <a:gd name="T105" fmla="*/ 2147483647 h 116"/>
                <a:gd name="T106" fmla="*/ 2147483647 w 261"/>
                <a:gd name="T107" fmla="*/ 2147483647 h 11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1"/>
                <a:gd name="T163" fmla="*/ 0 h 116"/>
                <a:gd name="T164" fmla="*/ 261 w 261"/>
                <a:gd name="T165" fmla="*/ 116 h 11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1" h="116">
                  <a:moveTo>
                    <a:pt x="226" y="18"/>
                  </a:moveTo>
                  <a:lnTo>
                    <a:pt x="226" y="9"/>
                  </a:lnTo>
                  <a:lnTo>
                    <a:pt x="218" y="9"/>
                  </a:lnTo>
                  <a:lnTo>
                    <a:pt x="183" y="18"/>
                  </a:lnTo>
                  <a:lnTo>
                    <a:pt x="148" y="18"/>
                  </a:lnTo>
                  <a:lnTo>
                    <a:pt x="122" y="0"/>
                  </a:lnTo>
                  <a:lnTo>
                    <a:pt x="104" y="0"/>
                  </a:lnTo>
                  <a:lnTo>
                    <a:pt x="70" y="18"/>
                  </a:lnTo>
                  <a:lnTo>
                    <a:pt x="52" y="18"/>
                  </a:lnTo>
                  <a:lnTo>
                    <a:pt x="44" y="18"/>
                  </a:lnTo>
                  <a:lnTo>
                    <a:pt x="35" y="9"/>
                  </a:lnTo>
                  <a:lnTo>
                    <a:pt x="0" y="9"/>
                  </a:lnTo>
                  <a:lnTo>
                    <a:pt x="0" y="27"/>
                  </a:lnTo>
                  <a:lnTo>
                    <a:pt x="17" y="27"/>
                  </a:lnTo>
                  <a:lnTo>
                    <a:pt x="0" y="45"/>
                  </a:lnTo>
                  <a:lnTo>
                    <a:pt x="26" y="18"/>
                  </a:lnTo>
                  <a:lnTo>
                    <a:pt x="44" y="18"/>
                  </a:lnTo>
                  <a:lnTo>
                    <a:pt x="44" y="27"/>
                  </a:lnTo>
                  <a:lnTo>
                    <a:pt x="44" y="45"/>
                  </a:lnTo>
                  <a:lnTo>
                    <a:pt x="17" y="45"/>
                  </a:lnTo>
                  <a:lnTo>
                    <a:pt x="0" y="45"/>
                  </a:lnTo>
                  <a:lnTo>
                    <a:pt x="0" y="54"/>
                  </a:lnTo>
                  <a:lnTo>
                    <a:pt x="17" y="54"/>
                  </a:lnTo>
                  <a:lnTo>
                    <a:pt x="26" y="72"/>
                  </a:lnTo>
                  <a:lnTo>
                    <a:pt x="17" y="72"/>
                  </a:lnTo>
                  <a:lnTo>
                    <a:pt x="26" y="81"/>
                  </a:lnTo>
                  <a:lnTo>
                    <a:pt x="26" y="89"/>
                  </a:lnTo>
                  <a:lnTo>
                    <a:pt x="35" y="89"/>
                  </a:lnTo>
                  <a:lnTo>
                    <a:pt x="26" y="98"/>
                  </a:lnTo>
                  <a:lnTo>
                    <a:pt x="44" y="98"/>
                  </a:lnTo>
                  <a:lnTo>
                    <a:pt x="35" y="98"/>
                  </a:lnTo>
                  <a:lnTo>
                    <a:pt x="52" y="107"/>
                  </a:lnTo>
                  <a:lnTo>
                    <a:pt x="61" y="107"/>
                  </a:lnTo>
                  <a:lnTo>
                    <a:pt x="70" y="98"/>
                  </a:lnTo>
                  <a:lnTo>
                    <a:pt x="78" y="98"/>
                  </a:lnTo>
                  <a:lnTo>
                    <a:pt x="104" y="116"/>
                  </a:lnTo>
                  <a:lnTo>
                    <a:pt x="104" y="107"/>
                  </a:lnTo>
                  <a:lnTo>
                    <a:pt x="131" y="98"/>
                  </a:lnTo>
                  <a:lnTo>
                    <a:pt x="131" y="107"/>
                  </a:lnTo>
                  <a:lnTo>
                    <a:pt x="139" y="98"/>
                  </a:lnTo>
                  <a:lnTo>
                    <a:pt x="139" y="116"/>
                  </a:lnTo>
                  <a:lnTo>
                    <a:pt x="148" y="107"/>
                  </a:lnTo>
                  <a:lnTo>
                    <a:pt x="148" y="98"/>
                  </a:lnTo>
                  <a:lnTo>
                    <a:pt x="174" y="98"/>
                  </a:lnTo>
                  <a:lnTo>
                    <a:pt x="183" y="98"/>
                  </a:lnTo>
                  <a:lnTo>
                    <a:pt x="209" y="98"/>
                  </a:lnTo>
                  <a:lnTo>
                    <a:pt x="226" y="89"/>
                  </a:lnTo>
                  <a:lnTo>
                    <a:pt x="235" y="89"/>
                  </a:lnTo>
                  <a:lnTo>
                    <a:pt x="261" y="89"/>
                  </a:lnTo>
                  <a:lnTo>
                    <a:pt x="244" y="54"/>
                  </a:lnTo>
                  <a:lnTo>
                    <a:pt x="253" y="45"/>
                  </a:lnTo>
                  <a:lnTo>
                    <a:pt x="235" y="45"/>
                  </a:lnTo>
                  <a:lnTo>
                    <a:pt x="226"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28" name="Group 214"/>
            <p:cNvGrpSpPr>
              <a:grpSpLocks/>
            </p:cNvGrpSpPr>
            <p:nvPr/>
          </p:nvGrpSpPr>
          <p:grpSpPr bwMode="auto">
            <a:xfrm>
              <a:off x="5389562" y="2638424"/>
              <a:ext cx="422275" cy="174625"/>
              <a:chOff x="3005" y="1660"/>
              <a:chExt cx="261" cy="116"/>
            </a:xfrm>
          </p:grpSpPr>
          <p:sp>
            <p:nvSpPr>
              <p:cNvPr id="55129" name="Freeform 215"/>
              <p:cNvSpPr>
                <a:spLocks/>
              </p:cNvSpPr>
              <p:nvPr/>
            </p:nvSpPr>
            <p:spPr bwMode="auto">
              <a:xfrm>
                <a:off x="3005" y="1660"/>
                <a:ext cx="261" cy="116"/>
              </a:xfrm>
              <a:custGeom>
                <a:avLst/>
                <a:gdLst>
                  <a:gd name="T0" fmla="*/ 226 w 261"/>
                  <a:gd name="T1" fmla="*/ 18 h 116"/>
                  <a:gd name="T2" fmla="*/ 226 w 261"/>
                  <a:gd name="T3" fmla="*/ 9 h 116"/>
                  <a:gd name="T4" fmla="*/ 218 w 261"/>
                  <a:gd name="T5" fmla="*/ 9 h 116"/>
                  <a:gd name="T6" fmla="*/ 183 w 261"/>
                  <a:gd name="T7" fmla="*/ 18 h 116"/>
                  <a:gd name="T8" fmla="*/ 148 w 261"/>
                  <a:gd name="T9" fmla="*/ 18 h 116"/>
                  <a:gd name="T10" fmla="*/ 122 w 261"/>
                  <a:gd name="T11" fmla="*/ 0 h 116"/>
                  <a:gd name="T12" fmla="*/ 104 w 261"/>
                  <a:gd name="T13" fmla="*/ 0 h 116"/>
                  <a:gd name="T14" fmla="*/ 70 w 261"/>
                  <a:gd name="T15" fmla="*/ 18 h 116"/>
                  <a:gd name="T16" fmla="*/ 52 w 261"/>
                  <a:gd name="T17" fmla="*/ 18 h 116"/>
                  <a:gd name="T18" fmla="*/ 44 w 261"/>
                  <a:gd name="T19" fmla="*/ 18 h 116"/>
                  <a:gd name="T20" fmla="*/ 35 w 261"/>
                  <a:gd name="T21" fmla="*/ 9 h 116"/>
                  <a:gd name="T22" fmla="*/ 0 w 261"/>
                  <a:gd name="T23" fmla="*/ 9 h 116"/>
                  <a:gd name="T24" fmla="*/ 0 w 261"/>
                  <a:gd name="T25" fmla="*/ 27 h 116"/>
                  <a:gd name="T26" fmla="*/ 17 w 261"/>
                  <a:gd name="T27" fmla="*/ 27 h 116"/>
                  <a:gd name="T28" fmla="*/ 0 w 261"/>
                  <a:gd name="T29" fmla="*/ 45 h 116"/>
                  <a:gd name="T30" fmla="*/ 26 w 261"/>
                  <a:gd name="T31" fmla="*/ 18 h 116"/>
                  <a:gd name="T32" fmla="*/ 44 w 261"/>
                  <a:gd name="T33" fmla="*/ 18 h 116"/>
                  <a:gd name="T34" fmla="*/ 44 w 261"/>
                  <a:gd name="T35" fmla="*/ 27 h 116"/>
                  <a:gd name="T36" fmla="*/ 44 w 261"/>
                  <a:gd name="T37" fmla="*/ 27 h 116"/>
                  <a:gd name="T38" fmla="*/ 44 w 261"/>
                  <a:gd name="T39" fmla="*/ 45 h 116"/>
                  <a:gd name="T40" fmla="*/ 17 w 261"/>
                  <a:gd name="T41" fmla="*/ 45 h 116"/>
                  <a:gd name="T42" fmla="*/ 0 w 261"/>
                  <a:gd name="T43" fmla="*/ 45 h 116"/>
                  <a:gd name="T44" fmla="*/ 0 w 261"/>
                  <a:gd name="T45" fmla="*/ 54 h 116"/>
                  <a:gd name="T46" fmla="*/ 17 w 261"/>
                  <a:gd name="T47" fmla="*/ 54 h 116"/>
                  <a:gd name="T48" fmla="*/ 26 w 261"/>
                  <a:gd name="T49" fmla="*/ 72 h 116"/>
                  <a:gd name="T50" fmla="*/ 17 w 261"/>
                  <a:gd name="T51" fmla="*/ 72 h 116"/>
                  <a:gd name="T52" fmla="*/ 26 w 261"/>
                  <a:gd name="T53" fmla="*/ 81 h 116"/>
                  <a:gd name="T54" fmla="*/ 26 w 261"/>
                  <a:gd name="T55" fmla="*/ 89 h 116"/>
                  <a:gd name="T56" fmla="*/ 35 w 261"/>
                  <a:gd name="T57" fmla="*/ 89 h 116"/>
                  <a:gd name="T58" fmla="*/ 26 w 261"/>
                  <a:gd name="T59" fmla="*/ 98 h 116"/>
                  <a:gd name="T60" fmla="*/ 44 w 261"/>
                  <a:gd name="T61" fmla="*/ 98 h 116"/>
                  <a:gd name="T62" fmla="*/ 35 w 261"/>
                  <a:gd name="T63" fmla="*/ 98 h 116"/>
                  <a:gd name="T64" fmla="*/ 52 w 261"/>
                  <a:gd name="T65" fmla="*/ 107 h 116"/>
                  <a:gd name="T66" fmla="*/ 61 w 261"/>
                  <a:gd name="T67" fmla="*/ 107 h 116"/>
                  <a:gd name="T68" fmla="*/ 70 w 261"/>
                  <a:gd name="T69" fmla="*/ 98 h 116"/>
                  <a:gd name="T70" fmla="*/ 78 w 261"/>
                  <a:gd name="T71" fmla="*/ 98 h 116"/>
                  <a:gd name="T72" fmla="*/ 104 w 261"/>
                  <a:gd name="T73" fmla="*/ 116 h 116"/>
                  <a:gd name="T74" fmla="*/ 104 w 261"/>
                  <a:gd name="T75" fmla="*/ 107 h 116"/>
                  <a:gd name="T76" fmla="*/ 131 w 261"/>
                  <a:gd name="T77" fmla="*/ 98 h 116"/>
                  <a:gd name="T78" fmla="*/ 131 w 261"/>
                  <a:gd name="T79" fmla="*/ 107 h 116"/>
                  <a:gd name="T80" fmla="*/ 139 w 261"/>
                  <a:gd name="T81" fmla="*/ 98 h 116"/>
                  <a:gd name="T82" fmla="*/ 139 w 261"/>
                  <a:gd name="T83" fmla="*/ 116 h 116"/>
                  <a:gd name="T84" fmla="*/ 148 w 261"/>
                  <a:gd name="T85" fmla="*/ 107 h 116"/>
                  <a:gd name="T86" fmla="*/ 148 w 261"/>
                  <a:gd name="T87" fmla="*/ 98 h 116"/>
                  <a:gd name="T88" fmla="*/ 174 w 261"/>
                  <a:gd name="T89" fmla="*/ 98 h 116"/>
                  <a:gd name="T90" fmla="*/ 183 w 261"/>
                  <a:gd name="T91" fmla="*/ 98 h 116"/>
                  <a:gd name="T92" fmla="*/ 209 w 261"/>
                  <a:gd name="T93" fmla="*/ 98 h 116"/>
                  <a:gd name="T94" fmla="*/ 226 w 261"/>
                  <a:gd name="T95" fmla="*/ 89 h 116"/>
                  <a:gd name="T96" fmla="*/ 235 w 261"/>
                  <a:gd name="T97" fmla="*/ 89 h 116"/>
                  <a:gd name="T98" fmla="*/ 261 w 261"/>
                  <a:gd name="T99" fmla="*/ 89 h 116"/>
                  <a:gd name="T100" fmla="*/ 244 w 261"/>
                  <a:gd name="T101" fmla="*/ 54 h 116"/>
                  <a:gd name="T102" fmla="*/ 253 w 261"/>
                  <a:gd name="T103" fmla="*/ 45 h 116"/>
                  <a:gd name="T104" fmla="*/ 235 w 261"/>
                  <a:gd name="T105" fmla="*/ 45 h 116"/>
                  <a:gd name="T106" fmla="*/ 226 w 261"/>
                  <a:gd name="T107" fmla="*/ 18 h 11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1"/>
                  <a:gd name="T163" fmla="*/ 0 h 116"/>
                  <a:gd name="T164" fmla="*/ 261 w 261"/>
                  <a:gd name="T165" fmla="*/ 116 h 11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1" h="116">
                    <a:moveTo>
                      <a:pt x="226" y="18"/>
                    </a:moveTo>
                    <a:lnTo>
                      <a:pt x="226" y="9"/>
                    </a:lnTo>
                    <a:lnTo>
                      <a:pt x="218" y="9"/>
                    </a:lnTo>
                    <a:lnTo>
                      <a:pt x="183" y="18"/>
                    </a:lnTo>
                    <a:lnTo>
                      <a:pt x="148" y="18"/>
                    </a:lnTo>
                    <a:lnTo>
                      <a:pt x="122" y="0"/>
                    </a:lnTo>
                    <a:lnTo>
                      <a:pt x="104" y="0"/>
                    </a:lnTo>
                    <a:lnTo>
                      <a:pt x="70" y="18"/>
                    </a:lnTo>
                    <a:lnTo>
                      <a:pt x="52" y="18"/>
                    </a:lnTo>
                    <a:lnTo>
                      <a:pt x="44" y="18"/>
                    </a:lnTo>
                    <a:lnTo>
                      <a:pt x="35" y="9"/>
                    </a:lnTo>
                    <a:lnTo>
                      <a:pt x="0" y="9"/>
                    </a:lnTo>
                    <a:lnTo>
                      <a:pt x="0" y="27"/>
                    </a:lnTo>
                    <a:lnTo>
                      <a:pt x="17" y="27"/>
                    </a:lnTo>
                    <a:lnTo>
                      <a:pt x="0" y="45"/>
                    </a:lnTo>
                    <a:lnTo>
                      <a:pt x="26" y="18"/>
                    </a:lnTo>
                    <a:lnTo>
                      <a:pt x="44" y="18"/>
                    </a:lnTo>
                    <a:lnTo>
                      <a:pt x="44" y="27"/>
                    </a:lnTo>
                    <a:lnTo>
                      <a:pt x="44" y="45"/>
                    </a:lnTo>
                    <a:lnTo>
                      <a:pt x="17" y="45"/>
                    </a:lnTo>
                    <a:lnTo>
                      <a:pt x="0" y="45"/>
                    </a:lnTo>
                    <a:lnTo>
                      <a:pt x="0" y="54"/>
                    </a:lnTo>
                    <a:lnTo>
                      <a:pt x="17" y="54"/>
                    </a:lnTo>
                    <a:lnTo>
                      <a:pt x="26" y="72"/>
                    </a:lnTo>
                    <a:lnTo>
                      <a:pt x="17" y="72"/>
                    </a:lnTo>
                    <a:lnTo>
                      <a:pt x="26" y="81"/>
                    </a:lnTo>
                    <a:lnTo>
                      <a:pt x="26" y="89"/>
                    </a:lnTo>
                    <a:lnTo>
                      <a:pt x="35" y="89"/>
                    </a:lnTo>
                    <a:lnTo>
                      <a:pt x="26" y="98"/>
                    </a:lnTo>
                    <a:lnTo>
                      <a:pt x="44" y="98"/>
                    </a:lnTo>
                    <a:lnTo>
                      <a:pt x="35" y="98"/>
                    </a:lnTo>
                    <a:lnTo>
                      <a:pt x="52" y="107"/>
                    </a:lnTo>
                    <a:lnTo>
                      <a:pt x="61" y="107"/>
                    </a:lnTo>
                    <a:lnTo>
                      <a:pt x="70" y="98"/>
                    </a:lnTo>
                    <a:lnTo>
                      <a:pt x="78" y="98"/>
                    </a:lnTo>
                    <a:lnTo>
                      <a:pt x="104" y="116"/>
                    </a:lnTo>
                    <a:lnTo>
                      <a:pt x="104" y="107"/>
                    </a:lnTo>
                    <a:lnTo>
                      <a:pt x="131" y="98"/>
                    </a:lnTo>
                    <a:lnTo>
                      <a:pt x="131" y="107"/>
                    </a:lnTo>
                    <a:lnTo>
                      <a:pt x="139" y="98"/>
                    </a:lnTo>
                    <a:lnTo>
                      <a:pt x="139" y="116"/>
                    </a:lnTo>
                    <a:lnTo>
                      <a:pt x="148" y="107"/>
                    </a:lnTo>
                    <a:lnTo>
                      <a:pt x="148" y="98"/>
                    </a:lnTo>
                    <a:lnTo>
                      <a:pt x="174" y="98"/>
                    </a:lnTo>
                    <a:lnTo>
                      <a:pt x="183" y="98"/>
                    </a:lnTo>
                    <a:lnTo>
                      <a:pt x="209" y="98"/>
                    </a:lnTo>
                    <a:lnTo>
                      <a:pt x="226" y="89"/>
                    </a:lnTo>
                    <a:lnTo>
                      <a:pt x="235" y="89"/>
                    </a:lnTo>
                    <a:lnTo>
                      <a:pt x="261" y="89"/>
                    </a:lnTo>
                    <a:lnTo>
                      <a:pt x="244" y="54"/>
                    </a:lnTo>
                    <a:lnTo>
                      <a:pt x="253" y="45"/>
                    </a:lnTo>
                    <a:lnTo>
                      <a:pt x="235" y="45"/>
                    </a:lnTo>
                    <a:lnTo>
                      <a:pt x="226" y="18"/>
                    </a:lnTo>
                    <a:close/>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30" name="Freeform 216"/>
              <p:cNvSpPr>
                <a:spLocks/>
              </p:cNvSpPr>
              <p:nvPr/>
            </p:nvSpPr>
            <p:spPr bwMode="auto">
              <a:xfrm>
                <a:off x="3005" y="1660"/>
                <a:ext cx="261" cy="116"/>
              </a:xfrm>
              <a:custGeom>
                <a:avLst/>
                <a:gdLst>
                  <a:gd name="T0" fmla="*/ 226 w 261"/>
                  <a:gd name="T1" fmla="*/ 18 h 116"/>
                  <a:gd name="T2" fmla="*/ 226 w 261"/>
                  <a:gd name="T3" fmla="*/ 9 h 116"/>
                  <a:gd name="T4" fmla="*/ 218 w 261"/>
                  <a:gd name="T5" fmla="*/ 9 h 116"/>
                  <a:gd name="T6" fmla="*/ 183 w 261"/>
                  <a:gd name="T7" fmla="*/ 18 h 116"/>
                  <a:gd name="T8" fmla="*/ 148 w 261"/>
                  <a:gd name="T9" fmla="*/ 18 h 116"/>
                  <a:gd name="T10" fmla="*/ 122 w 261"/>
                  <a:gd name="T11" fmla="*/ 0 h 116"/>
                  <a:gd name="T12" fmla="*/ 104 w 261"/>
                  <a:gd name="T13" fmla="*/ 0 h 116"/>
                  <a:gd name="T14" fmla="*/ 70 w 261"/>
                  <a:gd name="T15" fmla="*/ 18 h 116"/>
                  <a:gd name="T16" fmla="*/ 52 w 261"/>
                  <a:gd name="T17" fmla="*/ 18 h 116"/>
                  <a:gd name="T18" fmla="*/ 44 w 261"/>
                  <a:gd name="T19" fmla="*/ 18 h 116"/>
                  <a:gd name="T20" fmla="*/ 35 w 261"/>
                  <a:gd name="T21" fmla="*/ 9 h 116"/>
                  <a:gd name="T22" fmla="*/ 0 w 261"/>
                  <a:gd name="T23" fmla="*/ 9 h 116"/>
                  <a:gd name="T24" fmla="*/ 0 w 261"/>
                  <a:gd name="T25" fmla="*/ 27 h 116"/>
                  <a:gd name="T26" fmla="*/ 17 w 261"/>
                  <a:gd name="T27" fmla="*/ 27 h 116"/>
                  <a:gd name="T28" fmla="*/ 0 w 261"/>
                  <a:gd name="T29" fmla="*/ 45 h 116"/>
                  <a:gd name="T30" fmla="*/ 26 w 261"/>
                  <a:gd name="T31" fmla="*/ 18 h 116"/>
                  <a:gd name="T32" fmla="*/ 44 w 261"/>
                  <a:gd name="T33" fmla="*/ 18 h 116"/>
                  <a:gd name="T34" fmla="*/ 44 w 261"/>
                  <a:gd name="T35" fmla="*/ 27 h 116"/>
                  <a:gd name="T36" fmla="*/ 44 w 261"/>
                  <a:gd name="T37" fmla="*/ 27 h 116"/>
                  <a:gd name="T38" fmla="*/ 44 w 261"/>
                  <a:gd name="T39" fmla="*/ 45 h 116"/>
                  <a:gd name="T40" fmla="*/ 17 w 261"/>
                  <a:gd name="T41" fmla="*/ 45 h 116"/>
                  <a:gd name="T42" fmla="*/ 0 w 261"/>
                  <a:gd name="T43" fmla="*/ 45 h 116"/>
                  <a:gd name="T44" fmla="*/ 0 w 261"/>
                  <a:gd name="T45" fmla="*/ 54 h 116"/>
                  <a:gd name="T46" fmla="*/ 17 w 261"/>
                  <a:gd name="T47" fmla="*/ 54 h 116"/>
                  <a:gd name="T48" fmla="*/ 26 w 261"/>
                  <a:gd name="T49" fmla="*/ 72 h 116"/>
                  <a:gd name="T50" fmla="*/ 17 w 261"/>
                  <a:gd name="T51" fmla="*/ 72 h 116"/>
                  <a:gd name="T52" fmla="*/ 26 w 261"/>
                  <a:gd name="T53" fmla="*/ 81 h 116"/>
                  <a:gd name="T54" fmla="*/ 26 w 261"/>
                  <a:gd name="T55" fmla="*/ 89 h 116"/>
                  <a:gd name="T56" fmla="*/ 35 w 261"/>
                  <a:gd name="T57" fmla="*/ 89 h 116"/>
                  <a:gd name="T58" fmla="*/ 26 w 261"/>
                  <a:gd name="T59" fmla="*/ 98 h 116"/>
                  <a:gd name="T60" fmla="*/ 44 w 261"/>
                  <a:gd name="T61" fmla="*/ 98 h 116"/>
                  <a:gd name="T62" fmla="*/ 35 w 261"/>
                  <a:gd name="T63" fmla="*/ 98 h 116"/>
                  <a:gd name="T64" fmla="*/ 52 w 261"/>
                  <a:gd name="T65" fmla="*/ 107 h 116"/>
                  <a:gd name="T66" fmla="*/ 61 w 261"/>
                  <a:gd name="T67" fmla="*/ 107 h 116"/>
                  <a:gd name="T68" fmla="*/ 70 w 261"/>
                  <a:gd name="T69" fmla="*/ 98 h 116"/>
                  <a:gd name="T70" fmla="*/ 78 w 261"/>
                  <a:gd name="T71" fmla="*/ 98 h 116"/>
                  <a:gd name="T72" fmla="*/ 104 w 261"/>
                  <a:gd name="T73" fmla="*/ 116 h 116"/>
                  <a:gd name="T74" fmla="*/ 104 w 261"/>
                  <a:gd name="T75" fmla="*/ 107 h 116"/>
                  <a:gd name="T76" fmla="*/ 131 w 261"/>
                  <a:gd name="T77" fmla="*/ 98 h 116"/>
                  <a:gd name="T78" fmla="*/ 131 w 261"/>
                  <a:gd name="T79" fmla="*/ 107 h 116"/>
                  <a:gd name="T80" fmla="*/ 139 w 261"/>
                  <a:gd name="T81" fmla="*/ 98 h 116"/>
                  <a:gd name="T82" fmla="*/ 139 w 261"/>
                  <a:gd name="T83" fmla="*/ 116 h 116"/>
                  <a:gd name="T84" fmla="*/ 148 w 261"/>
                  <a:gd name="T85" fmla="*/ 107 h 116"/>
                  <a:gd name="T86" fmla="*/ 148 w 261"/>
                  <a:gd name="T87" fmla="*/ 98 h 116"/>
                  <a:gd name="T88" fmla="*/ 174 w 261"/>
                  <a:gd name="T89" fmla="*/ 98 h 116"/>
                  <a:gd name="T90" fmla="*/ 183 w 261"/>
                  <a:gd name="T91" fmla="*/ 98 h 116"/>
                  <a:gd name="T92" fmla="*/ 209 w 261"/>
                  <a:gd name="T93" fmla="*/ 98 h 116"/>
                  <a:gd name="T94" fmla="*/ 226 w 261"/>
                  <a:gd name="T95" fmla="*/ 89 h 116"/>
                  <a:gd name="T96" fmla="*/ 235 w 261"/>
                  <a:gd name="T97" fmla="*/ 89 h 116"/>
                  <a:gd name="T98" fmla="*/ 261 w 261"/>
                  <a:gd name="T99" fmla="*/ 89 h 116"/>
                  <a:gd name="T100" fmla="*/ 244 w 261"/>
                  <a:gd name="T101" fmla="*/ 54 h 116"/>
                  <a:gd name="T102" fmla="*/ 253 w 261"/>
                  <a:gd name="T103" fmla="*/ 45 h 116"/>
                  <a:gd name="T104" fmla="*/ 235 w 261"/>
                  <a:gd name="T105" fmla="*/ 45 h 116"/>
                  <a:gd name="T106" fmla="*/ 226 w 261"/>
                  <a:gd name="T107" fmla="*/ 18 h 11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1"/>
                  <a:gd name="T163" fmla="*/ 0 h 116"/>
                  <a:gd name="T164" fmla="*/ 261 w 261"/>
                  <a:gd name="T165" fmla="*/ 116 h 11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1" h="116">
                    <a:moveTo>
                      <a:pt x="226" y="18"/>
                    </a:moveTo>
                    <a:lnTo>
                      <a:pt x="226" y="9"/>
                    </a:lnTo>
                    <a:lnTo>
                      <a:pt x="218" y="9"/>
                    </a:lnTo>
                    <a:lnTo>
                      <a:pt x="183" y="18"/>
                    </a:lnTo>
                    <a:lnTo>
                      <a:pt x="148" y="18"/>
                    </a:lnTo>
                    <a:lnTo>
                      <a:pt x="122" y="0"/>
                    </a:lnTo>
                    <a:lnTo>
                      <a:pt x="104" y="0"/>
                    </a:lnTo>
                    <a:lnTo>
                      <a:pt x="70" y="18"/>
                    </a:lnTo>
                    <a:lnTo>
                      <a:pt x="52" y="18"/>
                    </a:lnTo>
                    <a:lnTo>
                      <a:pt x="44" y="18"/>
                    </a:lnTo>
                    <a:lnTo>
                      <a:pt x="35" y="9"/>
                    </a:lnTo>
                    <a:lnTo>
                      <a:pt x="0" y="9"/>
                    </a:lnTo>
                    <a:lnTo>
                      <a:pt x="0" y="27"/>
                    </a:lnTo>
                    <a:lnTo>
                      <a:pt x="17" y="27"/>
                    </a:lnTo>
                    <a:lnTo>
                      <a:pt x="0" y="45"/>
                    </a:lnTo>
                    <a:lnTo>
                      <a:pt x="26" y="18"/>
                    </a:lnTo>
                    <a:lnTo>
                      <a:pt x="44" y="18"/>
                    </a:lnTo>
                    <a:lnTo>
                      <a:pt x="44" y="27"/>
                    </a:lnTo>
                    <a:lnTo>
                      <a:pt x="44" y="45"/>
                    </a:lnTo>
                    <a:lnTo>
                      <a:pt x="17" y="45"/>
                    </a:lnTo>
                    <a:lnTo>
                      <a:pt x="0" y="45"/>
                    </a:lnTo>
                    <a:lnTo>
                      <a:pt x="0" y="54"/>
                    </a:lnTo>
                    <a:lnTo>
                      <a:pt x="17" y="54"/>
                    </a:lnTo>
                    <a:lnTo>
                      <a:pt x="26" y="72"/>
                    </a:lnTo>
                    <a:lnTo>
                      <a:pt x="17" y="72"/>
                    </a:lnTo>
                    <a:lnTo>
                      <a:pt x="26" y="81"/>
                    </a:lnTo>
                    <a:lnTo>
                      <a:pt x="26" y="89"/>
                    </a:lnTo>
                    <a:lnTo>
                      <a:pt x="35" y="89"/>
                    </a:lnTo>
                    <a:lnTo>
                      <a:pt x="26" y="98"/>
                    </a:lnTo>
                    <a:lnTo>
                      <a:pt x="44" y="98"/>
                    </a:lnTo>
                    <a:lnTo>
                      <a:pt x="35" y="98"/>
                    </a:lnTo>
                    <a:lnTo>
                      <a:pt x="52" y="107"/>
                    </a:lnTo>
                    <a:lnTo>
                      <a:pt x="61" y="107"/>
                    </a:lnTo>
                    <a:lnTo>
                      <a:pt x="70" y="98"/>
                    </a:lnTo>
                    <a:lnTo>
                      <a:pt x="78" y="98"/>
                    </a:lnTo>
                    <a:lnTo>
                      <a:pt x="104" y="116"/>
                    </a:lnTo>
                    <a:lnTo>
                      <a:pt x="104" y="107"/>
                    </a:lnTo>
                    <a:lnTo>
                      <a:pt x="131" y="98"/>
                    </a:lnTo>
                    <a:lnTo>
                      <a:pt x="131" y="107"/>
                    </a:lnTo>
                    <a:lnTo>
                      <a:pt x="139" y="98"/>
                    </a:lnTo>
                    <a:lnTo>
                      <a:pt x="139" y="116"/>
                    </a:lnTo>
                    <a:lnTo>
                      <a:pt x="148" y="107"/>
                    </a:lnTo>
                    <a:lnTo>
                      <a:pt x="148" y="98"/>
                    </a:lnTo>
                    <a:lnTo>
                      <a:pt x="174" y="98"/>
                    </a:lnTo>
                    <a:lnTo>
                      <a:pt x="183" y="98"/>
                    </a:lnTo>
                    <a:lnTo>
                      <a:pt x="209" y="98"/>
                    </a:lnTo>
                    <a:lnTo>
                      <a:pt x="226" y="89"/>
                    </a:lnTo>
                    <a:lnTo>
                      <a:pt x="235" y="89"/>
                    </a:lnTo>
                    <a:lnTo>
                      <a:pt x="261" y="89"/>
                    </a:lnTo>
                    <a:lnTo>
                      <a:pt x="244" y="54"/>
                    </a:lnTo>
                    <a:lnTo>
                      <a:pt x="253" y="45"/>
                    </a:lnTo>
                    <a:lnTo>
                      <a:pt x="235" y="45"/>
                    </a:lnTo>
                    <a:lnTo>
                      <a:pt x="226" y="18"/>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29" name="Freeform 217"/>
            <p:cNvSpPr>
              <a:spLocks/>
            </p:cNvSpPr>
            <p:nvPr/>
          </p:nvSpPr>
          <p:spPr bwMode="auto">
            <a:xfrm>
              <a:off x="5599112" y="2773362"/>
              <a:ext cx="153988" cy="147637"/>
            </a:xfrm>
            <a:custGeom>
              <a:avLst/>
              <a:gdLst>
                <a:gd name="T0" fmla="*/ 2147483647 w 95"/>
                <a:gd name="T1" fmla="*/ 0 h 98"/>
                <a:gd name="T2" fmla="*/ 2147483647 w 95"/>
                <a:gd name="T3" fmla="*/ 2147483647 h 98"/>
                <a:gd name="T4" fmla="*/ 2147483647 w 95"/>
                <a:gd name="T5" fmla="*/ 2147483647 h 98"/>
                <a:gd name="T6" fmla="*/ 2147483647 w 95"/>
                <a:gd name="T7" fmla="*/ 2147483647 h 98"/>
                <a:gd name="T8" fmla="*/ 2147483647 w 95"/>
                <a:gd name="T9" fmla="*/ 2147483647 h 98"/>
                <a:gd name="T10" fmla="*/ 2147483647 w 95"/>
                <a:gd name="T11" fmla="*/ 2147483647 h 98"/>
                <a:gd name="T12" fmla="*/ 0 w 95"/>
                <a:gd name="T13" fmla="*/ 2147483647 h 98"/>
                <a:gd name="T14" fmla="*/ 0 w 95"/>
                <a:gd name="T15" fmla="*/ 2147483647 h 98"/>
                <a:gd name="T16" fmla="*/ 2147483647 w 95"/>
                <a:gd name="T17" fmla="*/ 2147483647 h 98"/>
                <a:gd name="T18" fmla="*/ 0 w 95"/>
                <a:gd name="T19" fmla="*/ 2147483647 h 98"/>
                <a:gd name="T20" fmla="*/ 0 w 95"/>
                <a:gd name="T21" fmla="*/ 2147483647 h 98"/>
                <a:gd name="T22" fmla="*/ 2147483647 w 95"/>
                <a:gd name="T23" fmla="*/ 2147483647 h 98"/>
                <a:gd name="T24" fmla="*/ 2147483647 w 95"/>
                <a:gd name="T25" fmla="*/ 2147483647 h 98"/>
                <a:gd name="T26" fmla="*/ 2147483647 w 95"/>
                <a:gd name="T27" fmla="*/ 2147483647 h 98"/>
                <a:gd name="T28" fmla="*/ 2147483647 w 95"/>
                <a:gd name="T29" fmla="*/ 2147483647 h 98"/>
                <a:gd name="T30" fmla="*/ 2147483647 w 95"/>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5"/>
                <a:gd name="T49" fmla="*/ 0 h 98"/>
                <a:gd name="T50" fmla="*/ 95 w 95"/>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5" h="98">
                  <a:moveTo>
                    <a:pt x="95" y="0"/>
                  </a:moveTo>
                  <a:lnTo>
                    <a:pt x="69" y="9"/>
                  </a:lnTo>
                  <a:lnTo>
                    <a:pt x="43" y="9"/>
                  </a:lnTo>
                  <a:lnTo>
                    <a:pt x="34" y="9"/>
                  </a:lnTo>
                  <a:lnTo>
                    <a:pt x="8" y="9"/>
                  </a:lnTo>
                  <a:lnTo>
                    <a:pt x="8" y="18"/>
                  </a:lnTo>
                  <a:lnTo>
                    <a:pt x="0" y="27"/>
                  </a:lnTo>
                  <a:lnTo>
                    <a:pt x="0" y="63"/>
                  </a:lnTo>
                  <a:lnTo>
                    <a:pt x="8" y="63"/>
                  </a:lnTo>
                  <a:lnTo>
                    <a:pt x="0" y="81"/>
                  </a:lnTo>
                  <a:lnTo>
                    <a:pt x="0" y="90"/>
                  </a:lnTo>
                  <a:lnTo>
                    <a:pt x="8" y="98"/>
                  </a:lnTo>
                  <a:lnTo>
                    <a:pt x="43" y="81"/>
                  </a:lnTo>
                  <a:lnTo>
                    <a:pt x="78" y="63"/>
                  </a:lnTo>
                  <a:lnTo>
                    <a:pt x="78" y="18"/>
                  </a:lnTo>
                  <a:lnTo>
                    <a:pt x="95"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30" name="Group 218"/>
            <p:cNvGrpSpPr>
              <a:grpSpLocks/>
            </p:cNvGrpSpPr>
            <p:nvPr/>
          </p:nvGrpSpPr>
          <p:grpSpPr bwMode="auto">
            <a:xfrm>
              <a:off x="5599112" y="2773362"/>
              <a:ext cx="153988" cy="147637"/>
              <a:chOff x="3136" y="1749"/>
              <a:chExt cx="95" cy="98"/>
            </a:xfrm>
          </p:grpSpPr>
          <p:sp>
            <p:nvSpPr>
              <p:cNvPr id="55127" name="Freeform 219"/>
              <p:cNvSpPr>
                <a:spLocks/>
              </p:cNvSpPr>
              <p:nvPr/>
            </p:nvSpPr>
            <p:spPr bwMode="auto">
              <a:xfrm>
                <a:off x="3136" y="1749"/>
                <a:ext cx="95" cy="98"/>
              </a:xfrm>
              <a:custGeom>
                <a:avLst/>
                <a:gdLst>
                  <a:gd name="T0" fmla="*/ 95 w 95"/>
                  <a:gd name="T1" fmla="*/ 0 h 98"/>
                  <a:gd name="T2" fmla="*/ 69 w 95"/>
                  <a:gd name="T3" fmla="*/ 9 h 98"/>
                  <a:gd name="T4" fmla="*/ 43 w 95"/>
                  <a:gd name="T5" fmla="*/ 9 h 98"/>
                  <a:gd name="T6" fmla="*/ 34 w 95"/>
                  <a:gd name="T7" fmla="*/ 9 h 98"/>
                  <a:gd name="T8" fmla="*/ 8 w 95"/>
                  <a:gd name="T9" fmla="*/ 9 h 98"/>
                  <a:gd name="T10" fmla="*/ 8 w 95"/>
                  <a:gd name="T11" fmla="*/ 18 h 98"/>
                  <a:gd name="T12" fmla="*/ 0 w 95"/>
                  <a:gd name="T13" fmla="*/ 27 h 98"/>
                  <a:gd name="T14" fmla="*/ 0 w 95"/>
                  <a:gd name="T15" fmla="*/ 63 h 98"/>
                  <a:gd name="T16" fmla="*/ 8 w 95"/>
                  <a:gd name="T17" fmla="*/ 63 h 98"/>
                  <a:gd name="T18" fmla="*/ 0 w 95"/>
                  <a:gd name="T19" fmla="*/ 81 h 98"/>
                  <a:gd name="T20" fmla="*/ 0 w 95"/>
                  <a:gd name="T21" fmla="*/ 90 h 98"/>
                  <a:gd name="T22" fmla="*/ 8 w 95"/>
                  <a:gd name="T23" fmla="*/ 98 h 98"/>
                  <a:gd name="T24" fmla="*/ 43 w 95"/>
                  <a:gd name="T25" fmla="*/ 81 h 98"/>
                  <a:gd name="T26" fmla="*/ 78 w 95"/>
                  <a:gd name="T27" fmla="*/ 63 h 98"/>
                  <a:gd name="T28" fmla="*/ 78 w 95"/>
                  <a:gd name="T29" fmla="*/ 18 h 98"/>
                  <a:gd name="T30" fmla="*/ 95 w 95"/>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5"/>
                  <a:gd name="T49" fmla="*/ 0 h 98"/>
                  <a:gd name="T50" fmla="*/ 95 w 95"/>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5" h="98">
                    <a:moveTo>
                      <a:pt x="95" y="0"/>
                    </a:moveTo>
                    <a:lnTo>
                      <a:pt x="69" y="9"/>
                    </a:lnTo>
                    <a:lnTo>
                      <a:pt x="43" y="9"/>
                    </a:lnTo>
                    <a:lnTo>
                      <a:pt x="34" y="9"/>
                    </a:lnTo>
                    <a:lnTo>
                      <a:pt x="8" y="9"/>
                    </a:lnTo>
                    <a:lnTo>
                      <a:pt x="8" y="18"/>
                    </a:lnTo>
                    <a:lnTo>
                      <a:pt x="0" y="27"/>
                    </a:lnTo>
                    <a:lnTo>
                      <a:pt x="0" y="63"/>
                    </a:lnTo>
                    <a:lnTo>
                      <a:pt x="8" y="63"/>
                    </a:lnTo>
                    <a:lnTo>
                      <a:pt x="0" y="81"/>
                    </a:lnTo>
                    <a:lnTo>
                      <a:pt x="0" y="90"/>
                    </a:lnTo>
                    <a:lnTo>
                      <a:pt x="8" y="98"/>
                    </a:lnTo>
                    <a:lnTo>
                      <a:pt x="43" y="81"/>
                    </a:lnTo>
                    <a:lnTo>
                      <a:pt x="78" y="63"/>
                    </a:lnTo>
                    <a:lnTo>
                      <a:pt x="78" y="18"/>
                    </a:lnTo>
                    <a:lnTo>
                      <a:pt x="95"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28" name="Freeform 220"/>
              <p:cNvSpPr>
                <a:spLocks/>
              </p:cNvSpPr>
              <p:nvPr/>
            </p:nvSpPr>
            <p:spPr bwMode="auto">
              <a:xfrm>
                <a:off x="3136" y="1749"/>
                <a:ext cx="95" cy="98"/>
              </a:xfrm>
              <a:custGeom>
                <a:avLst/>
                <a:gdLst>
                  <a:gd name="T0" fmla="*/ 95 w 95"/>
                  <a:gd name="T1" fmla="*/ 0 h 98"/>
                  <a:gd name="T2" fmla="*/ 69 w 95"/>
                  <a:gd name="T3" fmla="*/ 9 h 98"/>
                  <a:gd name="T4" fmla="*/ 43 w 95"/>
                  <a:gd name="T5" fmla="*/ 9 h 98"/>
                  <a:gd name="T6" fmla="*/ 34 w 95"/>
                  <a:gd name="T7" fmla="*/ 9 h 98"/>
                  <a:gd name="T8" fmla="*/ 8 w 95"/>
                  <a:gd name="T9" fmla="*/ 9 h 98"/>
                  <a:gd name="T10" fmla="*/ 8 w 95"/>
                  <a:gd name="T11" fmla="*/ 18 h 98"/>
                  <a:gd name="T12" fmla="*/ 0 w 95"/>
                  <a:gd name="T13" fmla="*/ 27 h 98"/>
                  <a:gd name="T14" fmla="*/ 0 w 95"/>
                  <a:gd name="T15" fmla="*/ 63 h 98"/>
                  <a:gd name="T16" fmla="*/ 8 w 95"/>
                  <a:gd name="T17" fmla="*/ 63 h 98"/>
                  <a:gd name="T18" fmla="*/ 0 w 95"/>
                  <a:gd name="T19" fmla="*/ 81 h 98"/>
                  <a:gd name="T20" fmla="*/ 0 w 95"/>
                  <a:gd name="T21" fmla="*/ 90 h 98"/>
                  <a:gd name="T22" fmla="*/ 8 w 95"/>
                  <a:gd name="T23" fmla="*/ 98 h 98"/>
                  <a:gd name="T24" fmla="*/ 43 w 95"/>
                  <a:gd name="T25" fmla="*/ 81 h 98"/>
                  <a:gd name="T26" fmla="*/ 78 w 95"/>
                  <a:gd name="T27" fmla="*/ 63 h 98"/>
                  <a:gd name="T28" fmla="*/ 78 w 95"/>
                  <a:gd name="T29" fmla="*/ 18 h 98"/>
                  <a:gd name="T30" fmla="*/ 95 w 95"/>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5"/>
                  <a:gd name="T49" fmla="*/ 0 h 98"/>
                  <a:gd name="T50" fmla="*/ 95 w 95"/>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5" h="98">
                    <a:moveTo>
                      <a:pt x="95" y="0"/>
                    </a:moveTo>
                    <a:lnTo>
                      <a:pt x="69" y="9"/>
                    </a:lnTo>
                    <a:lnTo>
                      <a:pt x="43" y="9"/>
                    </a:lnTo>
                    <a:lnTo>
                      <a:pt x="34" y="9"/>
                    </a:lnTo>
                    <a:lnTo>
                      <a:pt x="8" y="9"/>
                    </a:lnTo>
                    <a:lnTo>
                      <a:pt x="8" y="18"/>
                    </a:lnTo>
                    <a:lnTo>
                      <a:pt x="0" y="27"/>
                    </a:lnTo>
                    <a:lnTo>
                      <a:pt x="0" y="63"/>
                    </a:lnTo>
                    <a:lnTo>
                      <a:pt x="8" y="63"/>
                    </a:lnTo>
                    <a:lnTo>
                      <a:pt x="0" y="81"/>
                    </a:lnTo>
                    <a:lnTo>
                      <a:pt x="0" y="90"/>
                    </a:lnTo>
                    <a:lnTo>
                      <a:pt x="8" y="98"/>
                    </a:lnTo>
                    <a:lnTo>
                      <a:pt x="43" y="81"/>
                    </a:lnTo>
                    <a:lnTo>
                      <a:pt x="78" y="63"/>
                    </a:lnTo>
                    <a:lnTo>
                      <a:pt x="78" y="18"/>
                    </a:lnTo>
                    <a:lnTo>
                      <a:pt x="95"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31" name="Freeform 221"/>
            <p:cNvSpPr>
              <a:spLocks/>
            </p:cNvSpPr>
            <p:nvPr/>
          </p:nvSpPr>
          <p:spPr bwMode="auto">
            <a:xfrm>
              <a:off x="5584825" y="2895599"/>
              <a:ext cx="114300" cy="106363"/>
            </a:xfrm>
            <a:custGeom>
              <a:avLst/>
              <a:gdLst>
                <a:gd name="T0" fmla="*/ 2147483647 w 70"/>
                <a:gd name="T1" fmla="*/ 2147483647 h 71"/>
                <a:gd name="T2" fmla="*/ 2147483647 w 70"/>
                <a:gd name="T3" fmla="*/ 2147483647 h 71"/>
                <a:gd name="T4" fmla="*/ 2147483647 w 70"/>
                <a:gd name="T5" fmla="*/ 0 h 71"/>
                <a:gd name="T6" fmla="*/ 2147483647 w 70"/>
                <a:gd name="T7" fmla="*/ 2147483647 h 71"/>
                <a:gd name="T8" fmla="*/ 2147483647 w 70"/>
                <a:gd name="T9" fmla="*/ 2147483647 h 71"/>
                <a:gd name="T10" fmla="*/ 2147483647 w 70"/>
                <a:gd name="T11" fmla="*/ 2147483647 h 71"/>
                <a:gd name="T12" fmla="*/ 2147483647 w 70"/>
                <a:gd name="T13" fmla="*/ 2147483647 h 71"/>
                <a:gd name="T14" fmla="*/ 2147483647 w 70"/>
                <a:gd name="T15" fmla="*/ 2147483647 h 71"/>
                <a:gd name="T16" fmla="*/ 2147483647 w 70"/>
                <a:gd name="T17" fmla="*/ 2147483647 h 71"/>
                <a:gd name="T18" fmla="*/ 0 w 70"/>
                <a:gd name="T19" fmla="*/ 2147483647 h 71"/>
                <a:gd name="T20" fmla="*/ 2147483647 w 70"/>
                <a:gd name="T21" fmla="*/ 2147483647 h 71"/>
                <a:gd name="T22" fmla="*/ 0 w 70"/>
                <a:gd name="T23" fmla="*/ 2147483647 h 71"/>
                <a:gd name="T24" fmla="*/ 2147483647 w 70"/>
                <a:gd name="T25" fmla="*/ 2147483647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71"/>
                <a:gd name="T41" fmla="*/ 70 w 70"/>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71">
                  <a:moveTo>
                    <a:pt x="9" y="9"/>
                  </a:moveTo>
                  <a:lnTo>
                    <a:pt x="17" y="17"/>
                  </a:lnTo>
                  <a:lnTo>
                    <a:pt x="52" y="0"/>
                  </a:lnTo>
                  <a:lnTo>
                    <a:pt x="70" y="17"/>
                  </a:lnTo>
                  <a:lnTo>
                    <a:pt x="26" y="26"/>
                  </a:lnTo>
                  <a:lnTo>
                    <a:pt x="43" y="44"/>
                  </a:lnTo>
                  <a:lnTo>
                    <a:pt x="35" y="53"/>
                  </a:lnTo>
                  <a:lnTo>
                    <a:pt x="26" y="53"/>
                  </a:lnTo>
                  <a:lnTo>
                    <a:pt x="17" y="71"/>
                  </a:lnTo>
                  <a:lnTo>
                    <a:pt x="0" y="71"/>
                  </a:lnTo>
                  <a:lnTo>
                    <a:pt x="9" y="35"/>
                  </a:lnTo>
                  <a:lnTo>
                    <a:pt x="0" y="17"/>
                  </a:lnTo>
                  <a:lnTo>
                    <a:pt x="9"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32" name="Group 222"/>
            <p:cNvGrpSpPr>
              <a:grpSpLocks/>
            </p:cNvGrpSpPr>
            <p:nvPr/>
          </p:nvGrpSpPr>
          <p:grpSpPr bwMode="auto">
            <a:xfrm>
              <a:off x="5584825" y="2895599"/>
              <a:ext cx="114300" cy="106363"/>
              <a:chOff x="3127" y="1830"/>
              <a:chExt cx="70" cy="71"/>
            </a:xfrm>
          </p:grpSpPr>
          <p:sp>
            <p:nvSpPr>
              <p:cNvPr id="55125" name="Freeform 223"/>
              <p:cNvSpPr>
                <a:spLocks/>
              </p:cNvSpPr>
              <p:nvPr/>
            </p:nvSpPr>
            <p:spPr bwMode="auto">
              <a:xfrm>
                <a:off x="3127" y="1830"/>
                <a:ext cx="70" cy="71"/>
              </a:xfrm>
              <a:custGeom>
                <a:avLst/>
                <a:gdLst>
                  <a:gd name="T0" fmla="*/ 9 w 70"/>
                  <a:gd name="T1" fmla="*/ 9 h 71"/>
                  <a:gd name="T2" fmla="*/ 17 w 70"/>
                  <a:gd name="T3" fmla="*/ 17 h 71"/>
                  <a:gd name="T4" fmla="*/ 52 w 70"/>
                  <a:gd name="T5" fmla="*/ 0 h 71"/>
                  <a:gd name="T6" fmla="*/ 70 w 70"/>
                  <a:gd name="T7" fmla="*/ 17 h 71"/>
                  <a:gd name="T8" fmla="*/ 26 w 70"/>
                  <a:gd name="T9" fmla="*/ 26 h 71"/>
                  <a:gd name="T10" fmla="*/ 43 w 70"/>
                  <a:gd name="T11" fmla="*/ 44 h 71"/>
                  <a:gd name="T12" fmla="*/ 35 w 70"/>
                  <a:gd name="T13" fmla="*/ 53 h 71"/>
                  <a:gd name="T14" fmla="*/ 26 w 70"/>
                  <a:gd name="T15" fmla="*/ 53 h 71"/>
                  <a:gd name="T16" fmla="*/ 17 w 70"/>
                  <a:gd name="T17" fmla="*/ 71 h 71"/>
                  <a:gd name="T18" fmla="*/ 0 w 70"/>
                  <a:gd name="T19" fmla="*/ 71 h 71"/>
                  <a:gd name="T20" fmla="*/ 9 w 70"/>
                  <a:gd name="T21" fmla="*/ 35 h 71"/>
                  <a:gd name="T22" fmla="*/ 0 w 70"/>
                  <a:gd name="T23" fmla="*/ 17 h 71"/>
                  <a:gd name="T24" fmla="*/ 9 w 70"/>
                  <a:gd name="T25" fmla="*/ 9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71"/>
                  <a:gd name="T41" fmla="*/ 70 w 70"/>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71">
                    <a:moveTo>
                      <a:pt x="9" y="9"/>
                    </a:moveTo>
                    <a:lnTo>
                      <a:pt x="17" y="17"/>
                    </a:lnTo>
                    <a:lnTo>
                      <a:pt x="52" y="0"/>
                    </a:lnTo>
                    <a:lnTo>
                      <a:pt x="70" y="17"/>
                    </a:lnTo>
                    <a:lnTo>
                      <a:pt x="26" y="26"/>
                    </a:lnTo>
                    <a:lnTo>
                      <a:pt x="43" y="44"/>
                    </a:lnTo>
                    <a:lnTo>
                      <a:pt x="35" y="53"/>
                    </a:lnTo>
                    <a:lnTo>
                      <a:pt x="26" y="53"/>
                    </a:lnTo>
                    <a:lnTo>
                      <a:pt x="17" y="71"/>
                    </a:lnTo>
                    <a:lnTo>
                      <a:pt x="0" y="71"/>
                    </a:lnTo>
                    <a:lnTo>
                      <a:pt x="9" y="35"/>
                    </a:lnTo>
                    <a:lnTo>
                      <a:pt x="0" y="17"/>
                    </a:lnTo>
                    <a:lnTo>
                      <a:pt x="9"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26" name="Freeform 224"/>
              <p:cNvSpPr>
                <a:spLocks/>
              </p:cNvSpPr>
              <p:nvPr/>
            </p:nvSpPr>
            <p:spPr bwMode="auto">
              <a:xfrm>
                <a:off x="3127" y="1830"/>
                <a:ext cx="70" cy="71"/>
              </a:xfrm>
              <a:custGeom>
                <a:avLst/>
                <a:gdLst>
                  <a:gd name="T0" fmla="*/ 9 w 70"/>
                  <a:gd name="T1" fmla="*/ 9 h 71"/>
                  <a:gd name="T2" fmla="*/ 17 w 70"/>
                  <a:gd name="T3" fmla="*/ 17 h 71"/>
                  <a:gd name="T4" fmla="*/ 52 w 70"/>
                  <a:gd name="T5" fmla="*/ 0 h 71"/>
                  <a:gd name="T6" fmla="*/ 70 w 70"/>
                  <a:gd name="T7" fmla="*/ 17 h 71"/>
                  <a:gd name="T8" fmla="*/ 26 w 70"/>
                  <a:gd name="T9" fmla="*/ 26 h 71"/>
                  <a:gd name="T10" fmla="*/ 43 w 70"/>
                  <a:gd name="T11" fmla="*/ 44 h 71"/>
                  <a:gd name="T12" fmla="*/ 35 w 70"/>
                  <a:gd name="T13" fmla="*/ 53 h 71"/>
                  <a:gd name="T14" fmla="*/ 26 w 70"/>
                  <a:gd name="T15" fmla="*/ 53 h 71"/>
                  <a:gd name="T16" fmla="*/ 17 w 70"/>
                  <a:gd name="T17" fmla="*/ 71 h 71"/>
                  <a:gd name="T18" fmla="*/ 0 w 70"/>
                  <a:gd name="T19" fmla="*/ 71 h 71"/>
                  <a:gd name="T20" fmla="*/ 9 w 70"/>
                  <a:gd name="T21" fmla="*/ 35 h 71"/>
                  <a:gd name="T22" fmla="*/ 0 w 70"/>
                  <a:gd name="T23" fmla="*/ 17 h 71"/>
                  <a:gd name="T24" fmla="*/ 9 w 70"/>
                  <a:gd name="T25" fmla="*/ 9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71"/>
                  <a:gd name="T41" fmla="*/ 70 w 70"/>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71">
                    <a:moveTo>
                      <a:pt x="9" y="9"/>
                    </a:moveTo>
                    <a:lnTo>
                      <a:pt x="17" y="17"/>
                    </a:lnTo>
                    <a:lnTo>
                      <a:pt x="52" y="0"/>
                    </a:lnTo>
                    <a:lnTo>
                      <a:pt x="70" y="17"/>
                    </a:lnTo>
                    <a:lnTo>
                      <a:pt x="26" y="26"/>
                    </a:lnTo>
                    <a:lnTo>
                      <a:pt x="43" y="44"/>
                    </a:lnTo>
                    <a:lnTo>
                      <a:pt x="35" y="53"/>
                    </a:lnTo>
                    <a:lnTo>
                      <a:pt x="26" y="53"/>
                    </a:lnTo>
                    <a:lnTo>
                      <a:pt x="17" y="71"/>
                    </a:lnTo>
                    <a:lnTo>
                      <a:pt x="0" y="71"/>
                    </a:lnTo>
                    <a:lnTo>
                      <a:pt x="9" y="35"/>
                    </a:lnTo>
                    <a:lnTo>
                      <a:pt x="0" y="17"/>
                    </a:lnTo>
                    <a:lnTo>
                      <a:pt x="9"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33" name="Freeform 225"/>
            <p:cNvSpPr>
              <a:spLocks/>
            </p:cNvSpPr>
            <p:nvPr/>
          </p:nvSpPr>
          <p:spPr bwMode="auto">
            <a:xfrm>
              <a:off x="5668962" y="2773362"/>
              <a:ext cx="254000" cy="228600"/>
            </a:xfrm>
            <a:custGeom>
              <a:avLst/>
              <a:gdLst>
                <a:gd name="T0" fmla="*/ 2147483647 w 157"/>
                <a:gd name="T1" fmla="*/ 0 h 152"/>
                <a:gd name="T2" fmla="*/ 2147483647 w 157"/>
                <a:gd name="T3" fmla="*/ 2147483647 h 152"/>
                <a:gd name="T4" fmla="*/ 2147483647 w 157"/>
                <a:gd name="T5" fmla="*/ 2147483647 h 152"/>
                <a:gd name="T6" fmla="*/ 2147483647 w 157"/>
                <a:gd name="T7" fmla="*/ 2147483647 h 152"/>
                <a:gd name="T8" fmla="*/ 2147483647 w 157"/>
                <a:gd name="T9" fmla="*/ 2147483647 h 152"/>
                <a:gd name="T10" fmla="*/ 2147483647 w 157"/>
                <a:gd name="T11" fmla="*/ 2147483647 h 152"/>
                <a:gd name="T12" fmla="*/ 2147483647 w 157"/>
                <a:gd name="T13" fmla="*/ 2147483647 h 152"/>
                <a:gd name="T14" fmla="*/ 2147483647 w 157"/>
                <a:gd name="T15" fmla="*/ 2147483647 h 152"/>
                <a:gd name="T16" fmla="*/ 2147483647 w 157"/>
                <a:gd name="T17" fmla="*/ 2147483647 h 152"/>
                <a:gd name="T18" fmla="*/ 2147483647 w 157"/>
                <a:gd name="T19" fmla="*/ 2147483647 h 152"/>
                <a:gd name="T20" fmla="*/ 2147483647 w 157"/>
                <a:gd name="T21" fmla="*/ 2147483647 h 152"/>
                <a:gd name="T22" fmla="*/ 2147483647 w 157"/>
                <a:gd name="T23" fmla="*/ 2147483647 h 152"/>
                <a:gd name="T24" fmla="*/ 2147483647 w 157"/>
                <a:gd name="T25" fmla="*/ 2147483647 h 152"/>
                <a:gd name="T26" fmla="*/ 2147483647 w 157"/>
                <a:gd name="T27" fmla="*/ 2147483647 h 152"/>
                <a:gd name="T28" fmla="*/ 2147483647 w 157"/>
                <a:gd name="T29" fmla="*/ 2147483647 h 152"/>
                <a:gd name="T30" fmla="*/ 2147483647 w 157"/>
                <a:gd name="T31" fmla="*/ 2147483647 h 152"/>
                <a:gd name="T32" fmla="*/ 0 w 157"/>
                <a:gd name="T33" fmla="*/ 2147483647 h 152"/>
                <a:gd name="T34" fmla="*/ 2147483647 w 157"/>
                <a:gd name="T35" fmla="*/ 2147483647 h 152"/>
                <a:gd name="T36" fmla="*/ 2147483647 w 157"/>
                <a:gd name="T37" fmla="*/ 2147483647 h 152"/>
                <a:gd name="T38" fmla="*/ 2147483647 w 157"/>
                <a:gd name="T39" fmla="*/ 0 h 152"/>
                <a:gd name="T40" fmla="*/ 2147483647 w 157"/>
                <a:gd name="T41" fmla="*/ 0 h 152"/>
                <a:gd name="T42" fmla="*/ 2147483647 w 157"/>
                <a:gd name="T43" fmla="*/ 0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152"/>
                <a:gd name="T68" fmla="*/ 157 w 157"/>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152">
                  <a:moveTo>
                    <a:pt x="87" y="0"/>
                  </a:moveTo>
                  <a:lnTo>
                    <a:pt x="113" y="36"/>
                  </a:lnTo>
                  <a:lnTo>
                    <a:pt x="96" y="63"/>
                  </a:lnTo>
                  <a:lnTo>
                    <a:pt x="113" y="81"/>
                  </a:lnTo>
                  <a:lnTo>
                    <a:pt x="140" y="90"/>
                  </a:lnTo>
                  <a:lnTo>
                    <a:pt x="140" y="116"/>
                  </a:lnTo>
                  <a:lnTo>
                    <a:pt x="157" y="134"/>
                  </a:lnTo>
                  <a:lnTo>
                    <a:pt x="140" y="134"/>
                  </a:lnTo>
                  <a:lnTo>
                    <a:pt x="131" y="152"/>
                  </a:lnTo>
                  <a:lnTo>
                    <a:pt x="113" y="152"/>
                  </a:lnTo>
                  <a:lnTo>
                    <a:pt x="96" y="152"/>
                  </a:lnTo>
                  <a:lnTo>
                    <a:pt x="79" y="152"/>
                  </a:lnTo>
                  <a:lnTo>
                    <a:pt x="79" y="125"/>
                  </a:lnTo>
                  <a:lnTo>
                    <a:pt x="70" y="125"/>
                  </a:lnTo>
                  <a:lnTo>
                    <a:pt x="35" y="107"/>
                  </a:lnTo>
                  <a:lnTo>
                    <a:pt x="18" y="98"/>
                  </a:lnTo>
                  <a:lnTo>
                    <a:pt x="0" y="81"/>
                  </a:lnTo>
                  <a:lnTo>
                    <a:pt x="35" y="63"/>
                  </a:lnTo>
                  <a:lnTo>
                    <a:pt x="35" y="18"/>
                  </a:lnTo>
                  <a:lnTo>
                    <a:pt x="52" y="0"/>
                  </a:lnTo>
                  <a:lnTo>
                    <a:pt x="61" y="0"/>
                  </a:lnTo>
                  <a:lnTo>
                    <a:pt x="87"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34" name="Freeform 226"/>
            <p:cNvSpPr>
              <a:spLocks/>
            </p:cNvSpPr>
            <p:nvPr/>
          </p:nvSpPr>
          <p:spPr bwMode="auto">
            <a:xfrm>
              <a:off x="5668962" y="2773362"/>
              <a:ext cx="254000" cy="228600"/>
            </a:xfrm>
            <a:custGeom>
              <a:avLst/>
              <a:gdLst>
                <a:gd name="T0" fmla="*/ 2147483647 w 157"/>
                <a:gd name="T1" fmla="*/ 0 h 152"/>
                <a:gd name="T2" fmla="*/ 2147483647 w 157"/>
                <a:gd name="T3" fmla="*/ 2147483647 h 152"/>
                <a:gd name="T4" fmla="*/ 2147483647 w 157"/>
                <a:gd name="T5" fmla="*/ 2147483647 h 152"/>
                <a:gd name="T6" fmla="*/ 2147483647 w 157"/>
                <a:gd name="T7" fmla="*/ 2147483647 h 152"/>
                <a:gd name="T8" fmla="*/ 2147483647 w 157"/>
                <a:gd name="T9" fmla="*/ 2147483647 h 152"/>
                <a:gd name="T10" fmla="*/ 2147483647 w 157"/>
                <a:gd name="T11" fmla="*/ 2147483647 h 152"/>
                <a:gd name="T12" fmla="*/ 2147483647 w 157"/>
                <a:gd name="T13" fmla="*/ 2147483647 h 152"/>
                <a:gd name="T14" fmla="*/ 2147483647 w 157"/>
                <a:gd name="T15" fmla="*/ 2147483647 h 152"/>
                <a:gd name="T16" fmla="*/ 2147483647 w 157"/>
                <a:gd name="T17" fmla="*/ 2147483647 h 152"/>
                <a:gd name="T18" fmla="*/ 2147483647 w 157"/>
                <a:gd name="T19" fmla="*/ 2147483647 h 152"/>
                <a:gd name="T20" fmla="*/ 2147483647 w 157"/>
                <a:gd name="T21" fmla="*/ 2147483647 h 152"/>
                <a:gd name="T22" fmla="*/ 2147483647 w 157"/>
                <a:gd name="T23" fmla="*/ 2147483647 h 152"/>
                <a:gd name="T24" fmla="*/ 2147483647 w 157"/>
                <a:gd name="T25" fmla="*/ 2147483647 h 152"/>
                <a:gd name="T26" fmla="*/ 2147483647 w 157"/>
                <a:gd name="T27" fmla="*/ 2147483647 h 152"/>
                <a:gd name="T28" fmla="*/ 2147483647 w 157"/>
                <a:gd name="T29" fmla="*/ 2147483647 h 152"/>
                <a:gd name="T30" fmla="*/ 2147483647 w 157"/>
                <a:gd name="T31" fmla="*/ 2147483647 h 152"/>
                <a:gd name="T32" fmla="*/ 0 w 157"/>
                <a:gd name="T33" fmla="*/ 2147483647 h 152"/>
                <a:gd name="T34" fmla="*/ 2147483647 w 157"/>
                <a:gd name="T35" fmla="*/ 2147483647 h 152"/>
                <a:gd name="T36" fmla="*/ 2147483647 w 157"/>
                <a:gd name="T37" fmla="*/ 2147483647 h 152"/>
                <a:gd name="T38" fmla="*/ 2147483647 w 157"/>
                <a:gd name="T39" fmla="*/ 0 h 152"/>
                <a:gd name="T40" fmla="*/ 2147483647 w 157"/>
                <a:gd name="T41" fmla="*/ 0 h 152"/>
                <a:gd name="T42" fmla="*/ 2147483647 w 157"/>
                <a:gd name="T43" fmla="*/ 0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152"/>
                <a:gd name="T68" fmla="*/ 157 w 157"/>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152">
                  <a:moveTo>
                    <a:pt x="87" y="0"/>
                  </a:moveTo>
                  <a:lnTo>
                    <a:pt x="113" y="36"/>
                  </a:lnTo>
                  <a:lnTo>
                    <a:pt x="96" y="63"/>
                  </a:lnTo>
                  <a:lnTo>
                    <a:pt x="113" y="81"/>
                  </a:lnTo>
                  <a:lnTo>
                    <a:pt x="140" y="90"/>
                  </a:lnTo>
                  <a:lnTo>
                    <a:pt x="140" y="116"/>
                  </a:lnTo>
                  <a:lnTo>
                    <a:pt x="157" y="134"/>
                  </a:lnTo>
                  <a:lnTo>
                    <a:pt x="140" y="134"/>
                  </a:lnTo>
                  <a:lnTo>
                    <a:pt x="131" y="152"/>
                  </a:lnTo>
                  <a:lnTo>
                    <a:pt x="113" y="152"/>
                  </a:lnTo>
                  <a:lnTo>
                    <a:pt x="96" y="152"/>
                  </a:lnTo>
                  <a:lnTo>
                    <a:pt x="79" y="152"/>
                  </a:lnTo>
                  <a:lnTo>
                    <a:pt x="79" y="125"/>
                  </a:lnTo>
                  <a:lnTo>
                    <a:pt x="70" y="125"/>
                  </a:lnTo>
                  <a:lnTo>
                    <a:pt x="35" y="107"/>
                  </a:lnTo>
                  <a:lnTo>
                    <a:pt x="18" y="98"/>
                  </a:lnTo>
                  <a:lnTo>
                    <a:pt x="0" y="81"/>
                  </a:lnTo>
                  <a:lnTo>
                    <a:pt x="35" y="63"/>
                  </a:lnTo>
                  <a:lnTo>
                    <a:pt x="35" y="18"/>
                  </a:lnTo>
                  <a:lnTo>
                    <a:pt x="52" y="0"/>
                  </a:lnTo>
                  <a:lnTo>
                    <a:pt x="61" y="0"/>
                  </a:lnTo>
                  <a:lnTo>
                    <a:pt x="87"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35" name="Freeform 227"/>
            <p:cNvSpPr>
              <a:spLocks/>
            </p:cNvSpPr>
            <p:nvPr/>
          </p:nvSpPr>
          <p:spPr bwMode="auto">
            <a:xfrm>
              <a:off x="5584825" y="2868612"/>
              <a:ext cx="28575" cy="26987"/>
            </a:xfrm>
            <a:custGeom>
              <a:avLst/>
              <a:gdLst>
                <a:gd name="T0" fmla="*/ 2147483647 w 17"/>
                <a:gd name="T1" fmla="*/ 0 h 18"/>
                <a:gd name="T2" fmla="*/ 2147483647 w 17"/>
                <a:gd name="T3" fmla="*/ 0 h 18"/>
                <a:gd name="T4" fmla="*/ 2147483647 w 17"/>
                <a:gd name="T5" fmla="*/ 2147483647 h 18"/>
                <a:gd name="T6" fmla="*/ 0 w 17"/>
                <a:gd name="T7" fmla="*/ 2147483647 h 18"/>
                <a:gd name="T8" fmla="*/ 2147483647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9" y="0"/>
                  </a:moveTo>
                  <a:lnTo>
                    <a:pt x="17" y="0"/>
                  </a:lnTo>
                  <a:lnTo>
                    <a:pt x="9" y="18"/>
                  </a:lnTo>
                  <a:lnTo>
                    <a:pt x="0" y="18"/>
                  </a:lnTo>
                  <a:lnTo>
                    <a:pt x="9"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36" name="Freeform 228"/>
            <p:cNvSpPr>
              <a:spLocks/>
            </p:cNvSpPr>
            <p:nvPr/>
          </p:nvSpPr>
          <p:spPr bwMode="auto">
            <a:xfrm>
              <a:off x="5584825" y="2868612"/>
              <a:ext cx="28575" cy="26987"/>
            </a:xfrm>
            <a:custGeom>
              <a:avLst/>
              <a:gdLst>
                <a:gd name="T0" fmla="*/ 2147483647 w 17"/>
                <a:gd name="T1" fmla="*/ 0 h 18"/>
                <a:gd name="T2" fmla="*/ 2147483647 w 17"/>
                <a:gd name="T3" fmla="*/ 0 h 18"/>
                <a:gd name="T4" fmla="*/ 2147483647 w 17"/>
                <a:gd name="T5" fmla="*/ 2147483647 h 18"/>
                <a:gd name="T6" fmla="*/ 0 w 17"/>
                <a:gd name="T7" fmla="*/ 2147483647 h 18"/>
                <a:gd name="T8" fmla="*/ 2147483647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9" y="0"/>
                  </a:moveTo>
                  <a:lnTo>
                    <a:pt x="17" y="0"/>
                  </a:lnTo>
                  <a:lnTo>
                    <a:pt x="9" y="18"/>
                  </a:lnTo>
                  <a:lnTo>
                    <a:pt x="0" y="18"/>
                  </a:lnTo>
                  <a:lnTo>
                    <a:pt x="9"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37" name="Freeform 229"/>
            <p:cNvSpPr>
              <a:spLocks/>
            </p:cNvSpPr>
            <p:nvPr/>
          </p:nvSpPr>
          <p:spPr bwMode="auto">
            <a:xfrm>
              <a:off x="5572125" y="2895599"/>
              <a:ext cx="26987" cy="106363"/>
            </a:xfrm>
            <a:custGeom>
              <a:avLst/>
              <a:gdLst>
                <a:gd name="T0" fmla="*/ 2147483647 w 18"/>
                <a:gd name="T1" fmla="*/ 2147483647 h 71"/>
                <a:gd name="T2" fmla="*/ 2147483647 w 18"/>
                <a:gd name="T3" fmla="*/ 2147483647 h 71"/>
                <a:gd name="T4" fmla="*/ 2147483647 w 18"/>
                <a:gd name="T5" fmla="*/ 2147483647 h 71"/>
                <a:gd name="T6" fmla="*/ 2147483647 w 18"/>
                <a:gd name="T7" fmla="*/ 2147483647 h 71"/>
                <a:gd name="T8" fmla="*/ 0 w 18"/>
                <a:gd name="T9" fmla="*/ 2147483647 h 71"/>
                <a:gd name="T10" fmla="*/ 0 w 18"/>
                <a:gd name="T11" fmla="*/ 2147483647 h 71"/>
                <a:gd name="T12" fmla="*/ 2147483647 w 18"/>
                <a:gd name="T13" fmla="*/ 0 h 71"/>
                <a:gd name="T14" fmla="*/ 2147483647 w 18"/>
                <a:gd name="T15" fmla="*/ 0 h 71"/>
                <a:gd name="T16" fmla="*/ 2147483647 w 18"/>
                <a:gd name="T17" fmla="*/ 2147483647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71"/>
                <a:gd name="T29" fmla="*/ 18 w 18"/>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71">
                  <a:moveTo>
                    <a:pt x="18" y="9"/>
                  </a:moveTo>
                  <a:lnTo>
                    <a:pt x="9" y="17"/>
                  </a:lnTo>
                  <a:lnTo>
                    <a:pt x="18" y="35"/>
                  </a:lnTo>
                  <a:lnTo>
                    <a:pt x="9" y="71"/>
                  </a:lnTo>
                  <a:lnTo>
                    <a:pt x="0" y="35"/>
                  </a:lnTo>
                  <a:lnTo>
                    <a:pt x="0" y="26"/>
                  </a:lnTo>
                  <a:lnTo>
                    <a:pt x="9" y="0"/>
                  </a:lnTo>
                  <a:lnTo>
                    <a:pt x="18" y="0"/>
                  </a:lnTo>
                  <a:lnTo>
                    <a:pt x="18"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38" name="Group 230"/>
            <p:cNvGrpSpPr>
              <a:grpSpLocks/>
            </p:cNvGrpSpPr>
            <p:nvPr/>
          </p:nvGrpSpPr>
          <p:grpSpPr bwMode="auto">
            <a:xfrm>
              <a:off x="5572125" y="2895599"/>
              <a:ext cx="26987" cy="106363"/>
              <a:chOff x="3118" y="1830"/>
              <a:chExt cx="18" cy="71"/>
            </a:xfrm>
          </p:grpSpPr>
          <p:sp>
            <p:nvSpPr>
              <p:cNvPr id="55123" name="Freeform 231"/>
              <p:cNvSpPr>
                <a:spLocks/>
              </p:cNvSpPr>
              <p:nvPr/>
            </p:nvSpPr>
            <p:spPr bwMode="auto">
              <a:xfrm>
                <a:off x="3118" y="1830"/>
                <a:ext cx="18" cy="71"/>
              </a:xfrm>
              <a:custGeom>
                <a:avLst/>
                <a:gdLst>
                  <a:gd name="T0" fmla="*/ 18 w 18"/>
                  <a:gd name="T1" fmla="*/ 9 h 71"/>
                  <a:gd name="T2" fmla="*/ 9 w 18"/>
                  <a:gd name="T3" fmla="*/ 17 h 71"/>
                  <a:gd name="T4" fmla="*/ 18 w 18"/>
                  <a:gd name="T5" fmla="*/ 35 h 71"/>
                  <a:gd name="T6" fmla="*/ 9 w 18"/>
                  <a:gd name="T7" fmla="*/ 71 h 71"/>
                  <a:gd name="T8" fmla="*/ 0 w 18"/>
                  <a:gd name="T9" fmla="*/ 35 h 71"/>
                  <a:gd name="T10" fmla="*/ 0 w 18"/>
                  <a:gd name="T11" fmla="*/ 26 h 71"/>
                  <a:gd name="T12" fmla="*/ 9 w 18"/>
                  <a:gd name="T13" fmla="*/ 0 h 71"/>
                  <a:gd name="T14" fmla="*/ 18 w 18"/>
                  <a:gd name="T15" fmla="*/ 0 h 71"/>
                  <a:gd name="T16" fmla="*/ 18 w 18"/>
                  <a:gd name="T17" fmla="*/ 9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71"/>
                  <a:gd name="T29" fmla="*/ 18 w 18"/>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71">
                    <a:moveTo>
                      <a:pt x="18" y="9"/>
                    </a:moveTo>
                    <a:lnTo>
                      <a:pt x="9" y="17"/>
                    </a:lnTo>
                    <a:lnTo>
                      <a:pt x="18" y="35"/>
                    </a:lnTo>
                    <a:lnTo>
                      <a:pt x="9" y="71"/>
                    </a:lnTo>
                    <a:lnTo>
                      <a:pt x="0" y="35"/>
                    </a:lnTo>
                    <a:lnTo>
                      <a:pt x="0" y="26"/>
                    </a:lnTo>
                    <a:lnTo>
                      <a:pt x="9" y="0"/>
                    </a:lnTo>
                    <a:lnTo>
                      <a:pt x="18" y="0"/>
                    </a:lnTo>
                    <a:lnTo>
                      <a:pt x="18"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24" name="Freeform 232"/>
              <p:cNvSpPr>
                <a:spLocks/>
              </p:cNvSpPr>
              <p:nvPr/>
            </p:nvSpPr>
            <p:spPr bwMode="auto">
              <a:xfrm>
                <a:off x="3118" y="1830"/>
                <a:ext cx="18" cy="71"/>
              </a:xfrm>
              <a:custGeom>
                <a:avLst/>
                <a:gdLst>
                  <a:gd name="T0" fmla="*/ 18 w 18"/>
                  <a:gd name="T1" fmla="*/ 9 h 71"/>
                  <a:gd name="T2" fmla="*/ 9 w 18"/>
                  <a:gd name="T3" fmla="*/ 17 h 71"/>
                  <a:gd name="T4" fmla="*/ 18 w 18"/>
                  <a:gd name="T5" fmla="*/ 35 h 71"/>
                  <a:gd name="T6" fmla="*/ 9 w 18"/>
                  <a:gd name="T7" fmla="*/ 71 h 71"/>
                  <a:gd name="T8" fmla="*/ 0 w 18"/>
                  <a:gd name="T9" fmla="*/ 35 h 71"/>
                  <a:gd name="T10" fmla="*/ 0 w 18"/>
                  <a:gd name="T11" fmla="*/ 26 h 71"/>
                  <a:gd name="T12" fmla="*/ 9 w 18"/>
                  <a:gd name="T13" fmla="*/ 0 h 71"/>
                  <a:gd name="T14" fmla="*/ 18 w 18"/>
                  <a:gd name="T15" fmla="*/ 0 h 71"/>
                  <a:gd name="T16" fmla="*/ 18 w 18"/>
                  <a:gd name="T17" fmla="*/ 9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71"/>
                  <a:gd name="T29" fmla="*/ 18 w 18"/>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71">
                    <a:moveTo>
                      <a:pt x="18" y="9"/>
                    </a:moveTo>
                    <a:lnTo>
                      <a:pt x="9" y="17"/>
                    </a:lnTo>
                    <a:lnTo>
                      <a:pt x="18" y="35"/>
                    </a:lnTo>
                    <a:lnTo>
                      <a:pt x="9" y="71"/>
                    </a:lnTo>
                    <a:lnTo>
                      <a:pt x="0" y="35"/>
                    </a:lnTo>
                    <a:lnTo>
                      <a:pt x="0" y="26"/>
                    </a:lnTo>
                    <a:lnTo>
                      <a:pt x="9" y="0"/>
                    </a:lnTo>
                    <a:lnTo>
                      <a:pt x="18" y="0"/>
                    </a:lnTo>
                    <a:lnTo>
                      <a:pt x="18"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39" name="Freeform 233"/>
            <p:cNvSpPr>
              <a:spLocks/>
            </p:cNvSpPr>
            <p:nvPr/>
          </p:nvSpPr>
          <p:spPr bwMode="auto">
            <a:xfrm>
              <a:off x="5375275" y="2933699"/>
              <a:ext cx="238125" cy="271463"/>
            </a:xfrm>
            <a:custGeom>
              <a:avLst/>
              <a:gdLst>
                <a:gd name="T0" fmla="*/ 2147483647 w 148"/>
                <a:gd name="T1" fmla="*/ 2147483647 h 179"/>
                <a:gd name="T2" fmla="*/ 2147483647 w 148"/>
                <a:gd name="T3" fmla="*/ 2147483647 h 179"/>
                <a:gd name="T4" fmla="*/ 2147483647 w 148"/>
                <a:gd name="T5" fmla="*/ 2147483647 h 179"/>
                <a:gd name="T6" fmla="*/ 2147483647 w 148"/>
                <a:gd name="T7" fmla="*/ 0 h 179"/>
                <a:gd name="T8" fmla="*/ 2147483647 w 148"/>
                <a:gd name="T9" fmla="*/ 0 h 179"/>
                <a:gd name="T10" fmla="*/ 2147483647 w 148"/>
                <a:gd name="T11" fmla="*/ 2147483647 h 179"/>
                <a:gd name="T12" fmla="*/ 2147483647 w 148"/>
                <a:gd name="T13" fmla="*/ 0 h 179"/>
                <a:gd name="T14" fmla="*/ 0 w 148"/>
                <a:gd name="T15" fmla="*/ 0 h 179"/>
                <a:gd name="T16" fmla="*/ 0 w 148"/>
                <a:gd name="T17" fmla="*/ 2147483647 h 179"/>
                <a:gd name="T18" fmla="*/ 0 w 148"/>
                <a:gd name="T19" fmla="*/ 2147483647 h 179"/>
                <a:gd name="T20" fmla="*/ 2147483647 w 148"/>
                <a:gd name="T21" fmla="*/ 2147483647 h 179"/>
                <a:gd name="T22" fmla="*/ 2147483647 w 148"/>
                <a:gd name="T23" fmla="*/ 2147483647 h 179"/>
                <a:gd name="T24" fmla="*/ 2147483647 w 148"/>
                <a:gd name="T25" fmla="*/ 2147483647 h 179"/>
                <a:gd name="T26" fmla="*/ 2147483647 w 148"/>
                <a:gd name="T27" fmla="*/ 2147483647 h 179"/>
                <a:gd name="T28" fmla="*/ 2147483647 w 148"/>
                <a:gd name="T29" fmla="*/ 2147483647 h 179"/>
                <a:gd name="T30" fmla="*/ 2147483647 w 148"/>
                <a:gd name="T31" fmla="*/ 2147483647 h 179"/>
                <a:gd name="T32" fmla="*/ 2147483647 w 148"/>
                <a:gd name="T33" fmla="*/ 2147483647 h 179"/>
                <a:gd name="T34" fmla="*/ 2147483647 w 148"/>
                <a:gd name="T35" fmla="*/ 2147483647 h 179"/>
                <a:gd name="T36" fmla="*/ 2147483647 w 148"/>
                <a:gd name="T37" fmla="*/ 2147483647 h 179"/>
                <a:gd name="T38" fmla="*/ 2147483647 w 148"/>
                <a:gd name="T39" fmla="*/ 2147483647 h 179"/>
                <a:gd name="T40" fmla="*/ 2147483647 w 148"/>
                <a:gd name="T41" fmla="*/ 2147483647 h 1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79"/>
                <a:gd name="T65" fmla="*/ 148 w 148"/>
                <a:gd name="T66" fmla="*/ 179 h 1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79">
                  <a:moveTo>
                    <a:pt x="122" y="9"/>
                  </a:moveTo>
                  <a:lnTo>
                    <a:pt x="105" y="9"/>
                  </a:lnTo>
                  <a:lnTo>
                    <a:pt x="87" y="9"/>
                  </a:lnTo>
                  <a:lnTo>
                    <a:pt x="87" y="0"/>
                  </a:lnTo>
                  <a:lnTo>
                    <a:pt x="79" y="0"/>
                  </a:lnTo>
                  <a:lnTo>
                    <a:pt x="61" y="9"/>
                  </a:lnTo>
                  <a:lnTo>
                    <a:pt x="26" y="0"/>
                  </a:lnTo>
                  <a:lnTo>
                    <a:pt x="0" y="0"/>
                  </a:lnTo>
                  <a:lnTo>
                    <a:pt x="0" y="27"/>
                  </a:lnTo>
                  <a:lnTo>
                    <a:pt x="0" y="54"/>
                  </a:lnTo>
                  <a:lnTo>
                    <a:pt x="9" y="179"/>
                  </a:lnTo>
                  <a:lnTo>
                    <a:pt x="122" y="179"/>
                  </a:lnTo>
                  <a:lnTo>
                    <a:pt x="131" y="179"/>
                  </a:lnTo>
                  <a:lnTo>
                    <a:pt x="148" y="161"/>
                  </a:lnTo>
                  <a:lnTo>
                    <a:pt x="148" y="143"/>
                  </a:lnTo>
                  <a:lnTo>
                    <a:pt x="105" y="45"/>
                  </a:lnTo>
                  <a:lnTo>
                    <a:pt x="105" y="27"/>
                  </a:lnTo>
                  <a:lnTo>
                    <a:pt x="122" y="54"/>
                  </a:lnTo>
                  <a:lnTo>
                    <a:pt x="122" y="72"/>
                  </a:lnTo>
                  <a:lnTo>
                    <a:pt x="131" y="45"/>
                  </a:lnTo>
                  <a:lnTo>
                    <a:pt x="122"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40" name="Freeform 234"/>
            <p:cNvSpPr>
              <a:spLocks/>
            </p:cNvSpPr>
            <p:nvPr/>
          </p:nvSpPr>
          <p:spPr bwMode="auto">
            <a:xfrm>
              <a:off x="5375275" y="2933699"/>
              <a:ext cx="238125" cy="271463"/>
            </a:xfrm>
            <a:custGeom>
              <a:avLst/>
              <a:gdLst>
                <a:gd name="T0" fmla="*/ 2147483647 w 148"/>
                <a:gd name="T1" fmla="*/ 2147483647 h 179"/>
                <a:gd name="T2" fmla="*/ 2147483647 w 148"/>
                <a:gd name="T3" fmla="*/ 2147483647 h 179"/>
                <a:gd name="T4" fmla="*/ 2147483647 w 148"/>
                <a:gd name="T5" fmla="*/ 2147483647 h 179"/>
                <a:gd name="T6" fmla="*/ 2147483647 w 148"/>
                <a:gd name="T7" fmla="*/ 0 h 179"/>
                <a:gd name="T8" fmla="*/ 2147483647 w 148"/>
                <a:gd name="T9" fmla="*/ 0 h 179"/>
                <a:gd name="T10" fmla="*/ 2147483647 w 148"/>
                <a:gd name="T11" fmla="*/ 2147483647 h 179"/>
                <a:gd name="T12" fmla="*/ 2147483647 w 148"/>
                <a:gd name="T13" fmla="*/ 0 h 179"/>
                <a:gd name="T14" fmla="*/ 0 w 148"/>
                <a:gd name="T15" fmla="*/ 0 h 179"/>
                <a:gd name="T16" fmla="*/ 0 w 148"/>
                <a:gd name="T17" fmla="*/ 2147483647 h 179"/>
                <a:gd name="T18" fmla="*/ 0 w 148"/>
                <a:gd name="T19" fmla="*/ 2147483647 h 179"/>
                <a:gd name="T20" fmla="*/ 2147483647 w 148"/>
                <a:gd name="T21" fmla="*/ 2147483647 h 179"/>
                <a:gd name="T22" fmla="*/ 2147483647 w 148"/>
                <a:gd name="T23" fmla="*/ 2147483647 h 179"/>
                <a:gd name="T24" fmla="*/ 2147483647 w 148"/>
                <a:gd name="T25" fmla="*/ 2147483647 h 179"/>
                <a:gd name="T26" fmla="*/ 2147483647 w 148"/>
                <a:gd name="T27" fmla="*/ 2147483647 h 179"/>
                <a:gd name="T28" fmla="*/ 2147483647 w 148"/>
                <a:gd name="T29" fmla="*/ 2147483647 h 179"/>
                <a:gd name="T30" fmla="*/ 2147483647 w 148"/>
                <a:gd name="T31" fmla="*/ 2147483647 h 179"/>
                <a:gd name="T32" fmla="*/ 2147483647 w 148"/>
                <a:gd name="T33" fmla="*/ 2147483647 h 179"/>
                <a:gd name="T34" fmla="*/ 2147483647 w 148"/>
                <a:gd name="T35" fmla="*/ 2147483647 h 179"/>
                <a:gd name="T36" fmla="*/ 2147483647 w 148"/>
                <a:gd name="T37" fmla="*/ 2147483647 h 179"/>
                <a:gd name="T38" fmla="*/ 2147483647 w 148"/>
                <a:gd name="T39" fmla="*/ 2147483647 h 179"/>
                <a:gd name="T40" fmla="*/ 2147483647 w 148"/>
                <a:gd name="T41" fmla="*/ 2147483647 h 1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79"/>
                <a:gd name="T65" fmla="*/ 148 w 148"/>
                <a:gd name="T66" fmla="*/ 179 h 1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79">
                  <a:moveTo>
                    <a:pt x="122" y="9"/>
                  </a:moveTo>
                  <a:lnTo>
                    <a:pt x="105" y="9"/>
                  </a:lnTo>
                  <a:lnTo>
                    <a:pt x="87" y="9"/>
                  </a:lnTo>
                  <a:lnTo>
                    <a:pt x="87" y="0"/>
                  </a:lnTo>
                  <a:lnTo>
                    <a:pt x="79" y="0"/>
                  </a:lnTo>
                  <a:lnTo>
                    <a:pt x="61" y="9"/>
                  </a:lnTo>
                  <a:lnTo>
                    <a:pt x="26" y="0"/>
                  </a:lnTo>
                  <a:lnTo>
                    <a:pt x="0" y="0"/>
                  </a:lnTo>
                  <a:lnTo>
                    <a:pt x="0" y="27"/>
                  </a:lnTo>
                  <a:lnTo>
                    <a:pt x="0" y="54"/>
                  </a:lnTo>
                  <a:lnTo>
                    <a:pt x="9" y="179"/>
                  </a:lnTo>
                  <a:lnTo>
                    <a:pt x="122" y="179"/>
                  </a:lnTo>
                  <a:lnTo>
                    <a:pt x="131" y="179"/>
                  </a:lnTo>
                  <a:lnTo>
                    <a:pt x="148" y="161"/>
                  </a:lnTo>
                  <a:lnTo>
                    <a:pt x="148" y="143"/>
                  </a:lnTo>
                  <a:lnTo>
                    <a:pt x="105" y="45"/>
                  </a:lnTo>
                  <a:lnTo>
                    <a:pt x="105" y="27"/>
                  </a:lnTo>
                  <a:lnTo>
                    <a:pt x="122" y="54"/>
                  </a:lnTo>
                  <a:lnTo>
                    <a:pt x="122" y="72"/>
                  </a:lnTo>
                  <a:lnTo>
                    <a:pt x="131" y="45"/>
                  </a:lnTo>
                  <a:lnTo>
                    <a:pt x="122"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41" name="Freeform 235"/>
            <p:cNvSpPr>
              <a:spLocks/>
            </p:cNvSpPr>
            <p:nvPr/>
          </p:nvSpPr>
          <p:spPr bwMode="auto">
            <a:xfrm>
              <a:off x="5572125" y="3325812"/>
              <a:ext cx="365125" cy="403225"/>
            </a:xfrm>
            <a:custGeom>
              <a:avLst/>
              <a:gdLst>
                <a:gd name="T0" fmla="*/ 2147483647 w 227"/>
                <a:gd name="T1" fmla="*/ 2147483647 h 267"/>
                <a:gd name="T2" fmla="*/ 2147483647 w 227"/>
                <a:gd name="T3" fmla="*/ 2147483647 h 267"/>
                <a:gd name="T4" fmla="*/ 2147483647 w 227"/>
                <a:gd name="T5" fmla="*/ 2147483647 h 267"/>
                <a:gd name="T6" fmla="*/ 2147483647 w 227"/>
                <a:gd name="T7" fmla="*/ 2147483647 h 267"/>
                <a:gd name="T8" fmla="*/ 2147483647 w 227"/>
                <a:gd name="T9" fmla="*/ 2147483647 h 267"/>
                <a:gd name="T10" fmla="*/ 2147483647 w 227"/>
                <a:gd name="T11" fmla="*/ 2147483647 h 267"/>
                <a:gd name="T12" fmla="*/ 2147483647 w 227"/>
                <a:gd name="T13" fmla="*/ 2147483647 h 267"/>
                <a:gd name="T14" fmla="*/ 2147483647 w 227"/>
                <a:gd name="T15" fmla="*/ 2147483647 h 267"/>
                <a:gd name="T16" fmla="*/ 2147483647 w 227"/>
                <a:gd name="T17" fmla="*/ 2147483647 h 267"/>
                <a:gd name="T18" fmla="*/ 2147483647 w 227"/>
                <a:gd name="T19" fmla="*/ 2147483647 h 267"/>
                <a:gd name="T20" fmla="*/ 2147483647 w 227"/>
                <a:gd name="T21" fmla="*/ 2147483647 h 267"/>
                <a:gd name="T22" fmla="*/ 2147483647 w 227"/>
                <a:gd name="T23" fmla="*/ 2147483647 h 267"/>
                <a:gd name="T24" fmla="*/ 2147483647 w 227"/>
                <a:gd name="T25" fmla="*/ 2147483647 h 267"/>
                <a:gd name="T26" fmla="*/ 2147483647 w 227"/>
                <a:gd name="T27" fmla="*/ 2147483647 h 267"/>
                <a:gd name="T28" fmla="*/ 2147483647 w 227"/>
                <a:gd name="T29" fmla="*/ 2147483647 h 267"/>
                <a:gd name="T30" fmla="*/ 2147483647 w 227"/>
                <a:gd name="T31" fmla="*/ 2147483647 h 267"/>
                <a:gd name="T32" fmla="*/ 2147483647 w 227"/>
                <a:gd name="T33" fmla="*/ 2147483647 h 267"/>
                <a:gd name="T34" fmla="*/ 2147483647 w 227"/>
                <a:gd name="T35" fmla="*/ 0 h 267"/>
                <a:gd name="T36" fmla="*/ 2147483647 w 227"/>
                <a:gd name="T37" fmla="*/ 2147483647 h 267"/>
                <a:gd name="T38" fmla="*/ 2147483647 w 227"/>
                <a:gd name="T39" fmla="*/ 2147483647 h 267"/>
                <a:gd name="T40" fmla="*/ 2147483647 w 227"/>
                <a:gd name="T41" fmla="*/ 2147483647 h 267"/>
                <a:gd name="T42" fmla="*/ 2147483647 w 227"/>
                <a:gd name="T43" fmla="*/ 2147483647 h 267"/>
                <a:gd name="T44" fmla="*/ 2147483647 w 227"/>
                <a:gd name="T45" fmla="*/ 2147483647 h 267"/>
                <a:gd name="T46" fmla="*/ 0 w 227"/>
                <a:gd name="T47" fmla="*/ 2147483647 h 267"/>
                <a:gd name="T48" fmla="*/ 0 w 227"/>
                <a:gd name="T49" fmla="*/ 2147483647 h 267"/>
                <a:gd name="T50" fmla="*/ 2147483647 w 227"/>
                <a:gd name="T51" fmla="*/ 2147483647 h 267"/>
                <a:gd name="T52" fmla="*/ 2147483647 w 227"/>
                <a:gd name="T53" fmla="*/ 2147483647 h 267"/>
                <a:gd name="T54" fmla="*/ 2147483647 w 227"/>
                <a:gd name="T55" fmla="*/ 2147483647 h 267"/>
                <a:gd name="T56" fmla="*/ 2147483647 w 227"/>
                <a:gd name="T57" fmla="*/ 2147483647 h 267"/>
                <a:gd name="T58" fmla="*/ 2147483647 w 227"/>
                <a:gd name="T59" fmla="*/ 2147483647 h 26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7"/>
                <a:gd name="T91" fmla="*/ 0 h 267"/>
                <a:gd name="T92" fmla="*/ 227 w 227"/>
                <a:gd name="T93" fmla="*/ 267 h 26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7" h="267">
                  <a:moveTo>
                    <a:pt x="52" y="240"/>
                  </a:moveTo>
                  <a:lnTo>
                    <a:pt x="79" y="267"/>
                  </a:lnTo>
                  <a:lnTo>
                    <a:pt x="96" y="267"/>
                  </a:lnTo>
                  <a:lnTo>
                    <a:pt x="122" y="249"/>
                  </a:lnTo>
                  <a:lnTo>
                    <a:pt x="131" y="249"/>
                  </a:lnTo>
                  <a:lnTo>
                    <a:pt x="157" y="240"/>
                  </a:lnTo>
                  <a:lnTo>
                    <a:pt x="192" y="231"/>
                  </a:lnTo>
                  <a:lnTo>
                    <a:pt x="227" y="187"/>
                  </a:lnTo>
                  <a:lnTo>
                    <a:pt x="218" y="187"/>
                  </a:lnTo>
                  <a:lnTo>
                    <a:pt x="174" y="169"/>
                  </a:lnTo>
                  <a:lnTo>
                    <a:pt x="148" y="133"/>
                  </a:lnTo>
                  <a:lnTo>
                    <a:pt x="148" y="124"/>
                  </a:lnTo>
                  <a:lnTo>
                    <a:pt x="131" y="124"/>
                  </a:lnTo>
                  <a:lnTo>
                    <a:pt x="140" y="107"/>
                  </a:lnTo>
                  <a:lnTo>
                    <a:pt x="148" y="98"/>
                  </a:lnTo>
                  <a:lnTo>
                    <a:pt x="122" y="53"/>
                  </a:lnTo>
                  <a:lnTo>
                    <a:pt x="96" y="35"/>
                  </a:lnTo>
                  <a:lnTo>
                    <a:pt x="79" y="0"/>
                  </a:lnTo>
                  <a:lnTo>
                    <a:pt x="79" y="9"/>
                  </a:lnTo>
                  <a:lnTo>
                    <a:pt x="52" y="18"/>
                  </a:lnTo>
                  <a:lnTo>
                    <a:pt x="44" y="89"/>
                  </a:lnTo>
                  <a:lnTo>
                    <a:pt x="18" y="133"/>
                  </a:lnTo>
                  <a:lnTo>
                    <a:pt x="9" y="178"/>
                  </a:lnTo>
                  <a:lnTo>
                    <a:pt x="0" y="178"/>
                  </a:lnTo>
                  <a:lnTo>
                    <a:pt x="0" y="187"/>
                  </a:lnTo>
                  <a:lnTo>
                    <a:pt x="9" y="196"/>
                  </a:lnTo>
                  <a:lnTo>
                    <a:pt x="26" y="222"/>
                  </a:lnTo>
                  <a:lnTo>
                    <a:pt x="35" y="231"/>
                  </a:lnTo>
                  <a:lnTo>
                    <a:pt x="35" y="240"/>
                  </a:lnTo>
                  <a:lnTo>
                    <a:pt x="52" y="24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42" name="Freeform 236"/>
            <p:cNvSpPr>
              <a:spLocks/>
            </p:cNvSpPr>
            <p:nvPr/>
          </p:nvSpPr>
          <p:spPr bwMode="auto">
            <a:xfrm>
              <a:off x="5572125" y="3325812"/>
              <a:ext cx="365125" cy="403225"/>
            </a:xfrm>
            <a:custGeom>
              <a:avLst/>
              <a:gdLst>
                <a:gd name="T0" fmla="*/ 2147483647 w 227"/>
                <a:gd name="T1" fmla="*/ 2147483647 h 267"/>
                <a:gd name="T2" fmla="*/ 2147483647 w 227"/>
                <a:gd name="T3" fmla="*/ 2147483647 h 267"/>
                <a:gd name="T4" fmla="*/ 2147483647 w 227"/>
                <a:gd name="T5" fmla="*/ 2147483647 h 267"/>
                <a:gd name="T6" fmla="*/ 2147483647 w 227"/>
                <a:gd name="T7" fmla="*/ 2147483647 h 267"/>
                <a:gd name="T8" fmla="*/ 2147483647 w 227"/>
                <a:gd name="T9" fmla="*/ 2147483647 h 267"/>
                <a:gd name="T10" fmla="*/ 2147483647 w 227"/>
                <a:gd name="T11" fmla="*/ 2147483647 h 267"/>
                <a:gd name="T12" fmla="*/ 2147483647 w 227"/>
                <a:gd name="T13" fmla="*/ 2147483647 h 267"/>
                <a:gd name="T14" fmla="*/ 2147483647 w 227"/>
                <a:gd name="T15" fmla="*/ 2147483647 h 267"/>
                <a:gd name="T16" fmla="*/ 2147483647 w 227"/>
                <a:gd name="T17" fmla="*/ 2147483647 h 267"/>
                <a:gd name="T18" fmla="*/ 2147483647 w 227"/>
                <a:gd name="T19" fmla="*/ 2147483647 h 267"/>
                <a:gd name="T20" fmla="*/ 2147483647 w 227"/>
                <a:gd name="T21" fmla="*/ 2147483647 h 267"/>
                <a:gd name="T22" fmla="*/ 2147483647 w 227"/>
                <a:gd name="T23" fmla="*/ 2147483647 h 267"/>
                <a:gd name="T24" fmla="*/ 2147483647 w 227"/>
                <a:gd name="T25" fmla="*/ 2147483647 h 267"/>
                <a:gd name="T26" fmla="*/ 2147483647 w 227"/>
                <a:gd name="T27" fmla="*/ 2147483647 h 267"/>
                <a:gd name="T28" fmla="*/ 2147483647 w 227"/>
                <a:gd name="T29" fmla="*/ 2147483647 h 267"/>
                <a:gd name="T30" fmla="*/ 2147483647 w 227"/>
                <a:gd name="T31" fmla="*/ 2147483647 h 267"/>
                <a:gd name="T32" fmla="*/ 2147483647 w 227"/>
                <a:gd name="T33" fmla="*/ 2147483647 h 267"/>
                <a:gd name="T34" fmla="*/ 2147483647 w 227"/>
                <a:gd name="T35" fmla="*/ 0 h 267"/>
                <a:gd name="T36" fmla="*/ 2147483647 w 227"/>
                <a:gd name="T37" fmla="*/ 2147483647 h 267"/>
                <a:gd name="T38" fmla="*/ 2147483647 w 227"/>
                <a:gd name="T39" fmla="*/ 2147483647 h 267"/>
                <a:gd name="T40" fmla="*/ 2147483647 w 227"/>
                <a:gd name="T41" fmla="*/ 2147483647 h 267"/>
                <a:gd name="T42" fmla="*/ 2147483647 w 227"/>
                <a:gd name="T43" fmla="*/ 2147483647 h 267"/>
                <a:gd name="T44" fmla="*/ 2147483647 w 227"/>
                <a:gd name="T45" fmla="*/ 2147483647 h 267"/>
                <a:gd name="T46" fmla="*/ 0 w 227"/>
                <a:gd name="T47" fmla="*/ 2147483647 h 267"/>
                <a:gd name="T48" fmla="*/ 0 w 227"/>
                <a:gd name="T49" fmla="*/ 2147483647 h 267"/>
                <a:gd name="T50" fmla="*/ 2147483647 w 227"/>
                <a:gd name="T51" fmla="*/ 2147483647 h 267"/>
                <a:gd name="T52" fmla="*/ 2147483647 w 227"/>
                <a:gd name="T53" fmla="*/ 2147483647 h 267"/>
                <a:gd name="T54" fmla="*/ 2147483647 w 227"/>
                <a:gd name="T55" fmla="*/ 2147483647 h 267"/>
                <a:gd name="T56" fmla="*/ 2147483647 w 227"/>
                <a:gd name="T57" fmla="*/ 2147483647 h 267"/>
                <a:gd name="T58" fmla="*/ 2147483647 w 227"/>
                <a:gd name="T59" fmla="*/ 2147483647 h 26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7"/>
                <a:gd name="T91" fmla="*/ 0 h 267"/>
                <a:gd name="T92" fmla="*/ 227 w 227"/>
                <a:gd name="T93" fmla="*/ 267 h 26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7" h="267">
                  <a:moveTo>
                    <a:pt x="52" y="240"/>
                  </a:moveTo>
                  <a:lnTo>
                    <a:pt x="79" y="267"/>
                  </a:lnTo>
                  <a:lnTo>
                    <a:pt x="96" y="267"/>
                  </a:lnTo>
                  <a:lnTo>
                    <a:pt x="122" y="249"/>
                  </a:lnTo>
                  <a:lnTo>
                    <a:pt x="131" y="249"/>
                  </a:lnTo>
                  <a:lnTo>
                    <a:pt x="157" y="240"/>
                  </a:lnTo>
                  <a:lnTo>
                    <a:pt x="192" y="231"/>
                  </a:lnTo>
                  <a:lnTo>
                    <a:pt x="227" y="187"/>
                  </a:lnTo>
                  <a:lnTo>
                    <a:pt x="218" y="187"/>
                  </a:lnTo>
                  <a:lnTo>
                    <a:pt x="174" y="169"/>
                  </a:lnTo>
                  <a:lnTo>
                    <a:pt x="148" y="133"/>
                  </a:lnTo>
                  <a:lnTo>
                    <a:pt x="148" y="124"/>
                  </a:lnTo>
                  <a:lnTo>
                    <a:pt x="131" y="124"/>
                  </a:lnTo>
                  <a:lnTo>
                    <a:pt x="140" y="107"/>
                  </a:lnTo>
                  <a:lnTo>
                    <a:pt x="148" y="98"/>
                  </a:lnTo>
                  <a:lnTo>
                    <a:pt x="122" y="53"/>
                  </a:lnTo>
                  <a:lnTo>
                    <a:pt x="96" y="35"/>
                  </a:lnTo>
                  <a:lnTo>
                    <a:pt x="79" y="0"/>
                  </a:lnTo>
                  <a:lnTo>
                    <a:pt x="79" y="9"/>
                  </a:lnTo>
                  <a:lnTo>
                    <a:pt x="52" y="18"/>
                  </a:lnTo>
                  <a:lnTo>
                    <a:pt x="44" y="89"/>
                  </a:lnTo>
                  <a:lnTo>
                    <a:pt x="18" y="133"/>
                  </a:lnTo>
                  <a:lnTo>
                    <a:pt x="9" y="178"/>
                  </a:lnTo>
                  <a:lnTo>
                    <a:pt x="0" y="178"/>
                  </a:lnTo>
                  <a:lnTo>
                    <a:pt x="0" y="187"/>
                  </a:lnTo>
                  <a:lnTo>
                    <a:pt x="9" y="196"/>
                  </a:lnTo>
                  <a:lnTo>
                    <a:pt x="26" y="222"/>
                  </a:lnTo>
                  <a:lnTo>
                    <a:pt x="35" y="231"/>
                  </a:lnTo>
                  <a:lnTo>
                    <a:pt x="35" y="240"/>
                  </a:lnTo>
                  <a:lnTo>
                    <a:pt x="52" y="24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43" name="Freeform 237"/>
            <p:cNvSpPr>
              <a:spLocks/>
            </p:cNvSpPr>
            <p:nvPr/>
          </p:nvSpPr>
          <p:spPr bwMode="auto">
            <a:xfrm>
              <a:off x="5473700" y="3702049"/>
              <a:ext cx="139700" cy="147638"/>
            </a:xfrm>
            <a:custGeom>
              <a:avLst/>
              <a:gdLst>
                <a:gd name="T0" fmla="*/ 2147483647 w 87"/>
                <a:gd name="T1" fmla="*/ 0 h 98"/>
                <a:gd name="T2" fmla="*/ 2147483647 w 87"/>
                <a:gd name="T3" fmla="*/ 2147483647 h 98"/>
                <a:gd name="T4" fmla="*/ 2147483647 w 87"/>
                <a:gd name="T5" fmla="*/ 2147483647 h 98"/>
                <a:gd name="T6" fmla="*/ 2147483647 w 87"/>
                <a:gd name="T7" fmla="*/ 2147483647 h 98"/>
                <a:gd name="T8" fmla="*/ 2147483647 w 87"/>
                <a:gd name="T9" fmla="*/ 2147483647 h 98"/>
                <a:gd name="T10" fmla="*/ 2147483647 w 87"/>
                <a:gd name="T11" fmla="*/ 2147483647 h 98"/>
                <a:gd name="T12" fmla="*/ 2147483647 w 87"/>
                <a:gd name="T13" fmla="*/ 2147483647 h 98"/>
                <a:gd name="T14" fmla="*/ 0 w 87"/>
                <a:gd name="T15" fmla="*/ 2147483647 h 98"/>
                <a:gd name="T16" fmla="*/ 2147483647 w 87"/>
                <a:gd name="T17" fmla="*/ 2147483647 h 98"/>
                <a:gd name="T18" fmla="*/ 2147483647 w 87"/>
                <a:gd name="T19" fmla="*/ 2147483647 h 98"/>
                <a:gd name="T20" fmla="*/ 2147483647 w 87"/>
                <a:gd name="T21" fmla="*/ 2147483647 h 98"/>
                <a:gd name="T22" fmla="*/ 2147483647 w 87"/>
                <a:gd name="T23" fmla="*/ 2147483647 h 98"/>
                <a:gd name="T24" fmla="*/ 2147483647 w 87"/>
                <a:gd name="T25" fmla="*/ 2147483647 h 98"/>
                <a:gd name="T26" fmla="*/ 2147483647 w 87"/>
                <a:gd name="T27" fmla="*/ 0 h 98"/>
                <a:gd name="T28" fmla="*/ 2147483647 w 87"/>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7"/>
                <a:gd name="T46" fmla="*/ 0 h 98"/>
                <a:gd name="T47" fmla="*/ 87 w 87"/>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7" h="98">
                  <a:moveTo>
                    <a:pt x="70" y="0"/>
                  </a:moveTo>
                  <a:lnTo>
                    <a:pt x="35" y="18"/>
                  </a:lnTo>
                  <a:lnTo>
                    <a:pt x="18" y="18"/>
                  </a:lnTo>
                  <a:lnTo>
                    <a:pt x="18" y="36"/>
                  </a:lnTo>
                  <a:lnTo>
                    <a:pt x="35" y="45"/>
                  </a:lnTo>
                  <a:lnTo>
                    <a:pt x="18" y="54"/>
                  </a:lnTo>
                  <a:lnTo>
                    <a:pt x="9" y="71"/>
                  </a:lnTo>
                  <a:lnTo>
                    <a:pt x="0" y="98"/>
                  </a:lnTo>
                  <a:lnTo>
                    <a:pt x="9" y="98"/>
                  </a:lnTo>
                  <a:lnTo>
                    <a:pt x="35" y="98"/>
                  </a:lnTo>
                  <a:lnTo>
                    <a:pt x="70" y="98"/>
                  </a:lnTo>
                  <a:lnTo>
                    <a:pt x="70" y="71"/>
                  </a:lnTo>
                  <a:lnTo>
                    <a:pt x="87" y="45"/>
                  </a:lnTo>
                  <a:lnTo>
                    <a:pt x="79" y="0"/>
                  </a:lnTo>
                  <a:lnTo>
                    <a:pt x="7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44" name="Freeform 238"/>
            <p:cNvSpPr>
              <a:spLocks/>
            </p:cNvSpPr>
            <p:nvPr/>
          </p:nvSpPr>
          <p:spPr bwMode="auto">
            <a:xfrm>
              <a:off x="5473700" y="3702049"/>
              <a:ext cx="139700" cy="147638"/>
            </a:xfrm>
            <a:custGeom>
              <a:avLst/>
              <a:gdLst>
                <a:gd name="T0" fmla="*/ 2147483647 w 87"/>
                <a:gd name="T1" fmla="*/ 0 h 98"/>
                <a:gd name="T2" fmla="*/ 2147483647 w 87"/>
                <a:gd name="T3" fmla="*/ 2147483647 h 98"/>
                <a:gd name="T4" fmla="*/ 2147483647 w 87"/>
                <a:gd name="T5" fmla="*/ 2147483647 h 98"/>
                <a:gd name="T6" fmla="*/ 2147483647 w 87"/>
                <a:gd name="T7" fmla="*/ 2147483647 h 98"/>
                <a:gd name="T8" fmla="*/ 2147483647 w 87"/>
                <a:gd name="T9" fmla="*/ 2147483647 h 98"/>
                <a:gd name="T10" fmla="*/ 2147483647 w 87"/>
                <a:gd name="T11" fmla="*/ 2147483647 h 98"/>
                <a:gd name="T12" fmla="*/ 2147483647 w 87"/>
                <a:gd name="T13" fmla="*/ 2147483647 h 98"/>
                <a:gd name="T14" fmla="*/ 0 w 87"/>
                <a:gd name="T15" fmla="*/ 2147483647 h 98"/>
                <a:gd name="T16" fmla="*/ 2147483647 w 87"/>
                <a:gd name="T17" fmla="*/ 2147483647 h 98"/>
                <a:gd name="T18" fmla="*/ 2147483647 w 87"/>
                <a:gd name="T19" fmla="*/ 2147483647 h 98"/>
                <a:gd name="T20" fmla="*/ 2147483647 w 87"/>
                <a:gd name="T21" fmla="*/ 2147483647 h 98"/>
                <a:gd name="T22" fmla="*/ 2147483647 w 87"/>
                <a:gd name="T23" fmla="*/ 2147483647 h 98"/>
                <a:gd name="T24" fmla="*/ 2147483647 w 87"/>
                <a:gd name="T25" fmla="*/ 2147483647 h 98"/>
                <a:gd name="T26" fmla="*/ 2147483647 w 87"/>
                <a:gd name="T27" fmla="*/ 0 h 98"/>
                <a:gd name="T28" fmla="*/ 2147483647 w 87"/>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7"/>
                <a:gd name="T46" fmla="*/ 0 h 98"/>
                <a:gd name="T47" fmla="*/ 87 w 87"/>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7" h="98">
                  <a:moveTo>
                    <a:pt x="70" y="0"/>
                  </a:moveTo>
                  <a:lnTo>
                    <a:pt x="35" y="18"/>
                  </a:lnTo>
                  <a:lnTo>
                    <a:pt x="18" y="18"/>
                  </a:lnTo>
                  <a:lnTo>
                    <a:pt x="18" y="36"/>
                  </a:lnTo>
                  <a:lnTo>
                    <a:pt x="35" y="45"/>
                  </a:lnTo>
                  <a:lnTo>
                    <a:pt x="18" y="54"/>
                  </a:lnTo>
                  <a:lnTo>
                    <a:pt x="9" y="71"/>
                  </a:lnTo>
                  <a:lnTo>
                    <a:pt x="0" y="98"/>
                  </a:lnTo>
                  <a:lnTo>
                    <a:pt x="9" y="98"/>
                  </a:lnTo>
                  <a:lnTo>
                    <a:pt x="35" y="98"/>
                  </a:lnTo>
                  <a:lnTo>
                    <a:pt x="70" y="98"/>
                  </a:lnTo>
                  <a:lnTo>
                    <a:pt x="70" y="71"/>
                  </a:lnTo>
                  <a:lnTo>
                    <a:pt x="87" y="45"/>
                  </a:lnTo>
                  <a:lnTo>
                    <a:pt x="79" y="0"/>
                  </a:lnTo>
                  <a:lnTo>
                    <a:pt x="7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45" name="Freeform 239"/>
            <p:cNvSpPr>
              <a:spLocks/>
            </p:cNvSpPr>
            <p:nvPr/>
          </p:nvSpPr>
          <p:spPr bwMode="auto">
            <a:xfrm>
              <a:off x="5584825" y="3687762"/>
              <a:ext cx="198437" cy="269875"/>
            </a:xfrm>
            <a:custGeom>
              <a:avLst/>
              <a:gdLst>
                <a:gd name="T0" fmla="*/ 2147483647 w 122"/>
                <a:gd name="T1" fmla="*/ 2147483647 h 178"/>
                <a:gd name="T2" fmla="*/ 2147483647 w 122"/>
                <a:gd name="T3" fmla="*/ 2147483647 h 178"/>
                <a:gd name="T4" fmla="*/ 2147483647 w 122"/>
                <a:gd name="T5" fmla="*/ 2147483647 h 178"/>
                <a:gd name="T6" fmla="*/ 0 w 122"/>
                <a:gd name="T7" fmla="*/ 2147483647 h 178"/>
                <a:gd name="T8" fmla="*/ 0 w 122"/>
                <a:gd name="T9" fmla="*/ 2147483647 h 178"/>
                <a:gd name="T10" fmla="*/ 2147483647 w 122"/>
                <a:gd name="T11" fmla="*/ 2147483647 h 178"/>
                <a:gd name="T12" fmla="*/ 2147483647 w 122"/>
                <a:gd name="T13" fmla="*/ 2147483647 h 178"/>
                <a:gd name="T14" fmla="*/ 0 w 122"/>
                <a:gd name="T15" fmla="*/ 2147483647 h 178"/>
                <a:gd name="T16" fmla="*/ 2147483647 w 122"/>
                <a:gd name="T17" fmla="*/ 0 h 178"/>
                <a:gd name="T18" fmla="*/ 2147483647 w 122"/>
                <a:gd name="T19" fmla="*/ 0 h 178"/>
                <a:gd name="T20" fmla="*/ 2147483647 w 122"/>
                <a:gd name="T21" fmla="*/ 0 h 178"/>
                <a:gd name="T22" fmla="*/ 2147483647 w 122"/>
                <a:gd name="T23" fmla="*/ 2147483647 h 178"/>
                <a:gd name="T24" fmla="*/ 2147483647 w 122"/>
                <a:gd name="T25" fmla="*/ 2147483647 h 178"/>
                <a:gd name="T26" fmla="*/ 2147483647 w 122"/>
                <a:gd name="T27" fmla="*/ 2147483647 h 178"/>
                <a:gd name="T28" fmla="*/ 2147483647 w 122"/>
                <a:gd name="T29" fmla="*/ 2147483647 h 178"/>
                <a:gd name="T30" fmla="*/ 2147483647 w 122"/>
                <a:gd name="T31" fmla="*/ 2147483647 h 178"/>
                <a:gd name="T32" fmla="*/ 2147483647 w 122"/>
                <a:gd name="T33" fmla="*/ 2147483647 h 178"/>
                <a:gd name="T34" fmla="*/ 2147483647 w 122"/>
                <a:gd name="T35" fmla="*/ 2147483647 h 178"/>
                <a:gd name="T36" fmla="*/ 2147483647 w 122"/>
                <a:gd name="T37" fmla="*/ 2147483647 h 178"/>
                <a:gd name="T38" fmla="*/ 2147483647 w 122"/>
                <a:gd name="T39" fmla="*/ 2147483647 h 178"/>
                <a:gd name="T40" fmla="*/ 2147483647 w 122"/>
                <a:gd name="T41" fmla="*/ 2147483647 h 178"/>
                <a:gd name="T42" fmla="*/ 2147483647 w 122"/>
                <a:gd name="T43" fmla="*/ 2147483647 h 178"/>
                <a:gd name="T44" fmla="*/ 2147483647 w 122"/>
                <a:gd name="T45" fmla="*/ 2147483647 h 1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178"/>
                <a:gd name="T71" fmla="*/ 122 w 122"/>
                <a:gd name="T72" fmla="*/ 178 h 1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178">
                  <a:moveTo>
                    <a:pt x="70" y="161"/>
                  </a:moveTo>
                  <a:lnTo>
                    <a:pt x="52" y="143"/>
                  </a:lnTo>
                  <a:lnTo>
                    <a:pt x="9" y="107"/>
                  </a:lnTo>
                  <a:lnTo>
                    <a:pt x="0" y="107"/>
                  </a:lnTo>
                  <a:lnTo>
                    <a:pt x="0" y="80"/>
                  </a:lnTo>
                  <a:lnTo>
                    <a:pt x="17" y="54"/>
                  </a:lnTo>
                  <a:lnTo>
                    <a:pt x="9" y="9"/>
                  </a:lnTo>
                  <a:lnTo>
                    <a:pt x="0" y="9"/>
                  </a:lnTo>
                  <a:lnTo>
                    <a:pt x="9" y="0"/>
                  </a:lnTo>
                  <a:lnTo>
                    <a:pt x="26" y="0"/>
                  </a:lnTo>
                  <a:lnTo>
                    <a:pt x="43" y="0"/>
                  </a:lnTo>
                  <a:lnTo>
                    <a:pt x="70" y="27"/>
                  </a:lnTo>
                  <a:lnTo>
                    <a:pt x="87" y="27"/>
                  </a:lnTo>
                  <a:lnTo>
                    <a:pt x="113" y="9"/>
                  </a:lnTo>
                  <a:lnTo>
                    <a:pt x="122" y="9"/>
                  </a:lnTo>
                  <a:lnTo>
                    <a:pt x="113" y="45"/>
                  </a:lnTo>
                  <a:lnTo>
                    <a:pt x="113" y="98"/>
                  </a:lnTo>
                  <a:lnTo>
                    <a:pt x="122" y="125"/>
                  </a:lnTo>
                  <a:lnTo>
                    <a:pt x="104" y="143"/>
                  </a:lnTo>
                  <a:lnTo>
                    <a:pt x="104" y="125"/>
                  </a:lnTo>
                  <a:lnTo>
                    <a:pt x="104" y="152"/>
                  </a:lnTo>
                  <a:lnTo>
                    <a:pt x="87" y="178"/>
                  </a:lnTo>
                  <a:lnTo>
                    <a:pt x="70" y="16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46" name="Freeform 240"/>
            <p:cNvSpPr>
              <a:spLocks/>
            </p:cNvSpPr>
            <p:nvPr/>
          </p:nvSpPr>
          <p:spPr bwMode="auto">
            <a:xfrm>
              <a:off x="5584825" y="3687762"/>
              <a:ext cx="198437" cy="269875"/>
            </a:xfrm>
            <a:custGeom>
              <a:avLst/>
              <a:gdLst>
                <a:gd name="T0" fmla="*/ 2147483647 w 122"/>
                <a:gd name="T1" fmla="*/ 2147483647 h 178"/>
                <a:gd name="T2" fmla="*/ 2147483647 w 122"/>
                <a:gd name="T3" fmla="*/ 2147483647 h 178"/>
                <a:gd name="T4" fmla="*/ 2147483647 w 122"/>
                <a:gd name="T5" fmla="*/ 2147483647 h 178"/>
                <a:gd name="T6" fmla="*/ 0 w 122"/>
                <a:gd name="T7" fmla="*/ 2147483647 h 178"/>
                <a:gd name="T8" fmla="*/ 0 w 122"/>
                <a:gd name="T9" fmla="*/ 2147483647 h 178"/>
                <a:gd name="T10" fmla="*/ 2147483647 w 122"/>
                <a:gd name="T11" fmla="*/ 2147483647 h 178"/>
                <a:gd name="T12" fmla="*/ 2147483647 w 122"/>
                <a:gd name="T13" fmla="*/ 2147483647 h 178"/>
                <a:gd name="T14" fmla="*/ 0 w 122"/>
                <a:gd name="T15" fmla="*/ 2147483647 h 178"/>
                <a:gd name="T16" fmla="*/ 2147483647 w 122"/>
                <a:gd name="T17" fmla="*/ 0 h 178"/>
                <a:gd name="T18" fmla="*/ 2147483647 w 122"/>
                <a:gd name="T19" fmla="*/ 0 h 178"/>
                <a:gd name="T20" fmla="*/ 2147483647 w 122"/>
                <a:gd name="T21" fmla="*/ 0 h 178"/>
                <a:gd name="T22" fmla="*/ 2147483647 w 122"/>
                <a:gd name="T23" fmla="*/ 2147483647 h 178"/>
                <a:gd name="T24" fmla="*/ 2147483647 w 122"/>
                <a:gd name="T25" fmla="*/ 2147483647 h 178"/>
                <a:gd name="T26" fmla="*/ 2147483647 w 122"/>
                <a:gd name="T27" fmla="*/ 2147483647 h 178"/>
                <a:gd name="T28" fmla="*/ 2147483647 w 122"/>
                <a:gd name="T29" fmla="*/ 2147483647 h 178"/>
                <a:gd name="T30" fmla="*/ 2147483647 w 122"/>
                <a:gd name="T31" fmla="*/ 2147483647 h 178"/>
                <a:gd name="T32" fmla="*/ 2147483647 w 122"/>
                <a:gd name="T33" fmla="*/ 2147483647 h 178"/>
                <a:gd name="T34" fmla="*/ 2147483647 w 122"/>
                <a:gd name="T35" fmla="*/ 2147483647 h 178"/>
                <a:gd name="T36" fmla="*/ 2147483647 w 122"/>
                <a:gd name="T37" fmla="*/ 2147483647 h 178"/>
                <a:gd name="T38" fmla="*/ 2147483647 w 122"/>
                <a:gd name="T39" fmla="*/ 2147483647 h 178"/>
                <a:gd name="T40" fmla="*/ 2147483647 w 122"/>
                <a:gd name="T41" fmla="*/ 2147483647 h 178"/>
                <a:gd name="T42" fmla="*/ 2147483647 w 122"/>
                <a:gd name="T43" fmla="*/ 2147483647 h 178"/>
                <a:gd name="T44" fmla="*/ 2147483647 w 122"/>
                <a:gd name="T45" fmla="*/ 2147483647 h 1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178"/>
                <a:gd name="T71" fmla="*/ 122 w 122"/>
                <a:gd name="T72" fmla="*/ 178 h 1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178">
                  <a:moveTo>
                    <a:pt x="70" y="161"/>
                  </a:moveTo>
                  <a:lnTo>
                    <a:pt x="52" y="143"/>
                  </a:lnTo>
                  <a:lnTo>
                    <a:pt x="9" y="107"/>
                  </a:lnTo>
                  <a:lnTo>
                    <a:pt x="0" y="107"/>
                  </a:lnTo>
                  <a:lnTo>
                    <a:pt x="0" y="80"/>
                  </a:lnTo>
                  <a:lnTo>
                    <a:pt x="17" y="54"/>
                  </a:lnTo>
                  <a:lnTo>
                    <a:pt x="9" y="9"/>
                  </a:lnTo>
                  <a:lnTo>
                    <a:pt x="0" y="9"/>
                  </a:lnTo>
                  <a:lnTo>
                    <a:pt x="9" y="0"/>
                  </a:lnTo>
                  <a:lnTo>
                    <a:pt x="26" y="0"/>
                  </a:lnTo>
                  <a:lnTo>
                    <a:pt x="43" y="0"/>
                  </a:lnTo>
                  <a:lnTo>
                    <a:pt x="70" y="27"/>
                  </a:lnTo>
                  <a:lnTo>
                    <a:pt x="87" y="27"/>
                  </a:lnTo>
                  <a:lnTo>
                    <a:pt x="113" y="9"/>
                  </a:lnTo>
                  <a:lnTo>
                    <a:pt x="122" y="9"/>
                  </a:lnTo>
                  <a:lnTo>
                    <a:pt x="113" y="45"/>
                  </a:lnTo>
                  <a:lnTo>
                    <a:pt x="113" y="98"/>
                  </a:lnTo>
                  <a:lnTo>
                    <a:pt x="122" y="125"/>
                  </a:lnTo>
                  <a:lnTo>
                    <a:pt x="104" y="143"/>
                  </a:lnTo>
                  <a:lnTo>
                    <a:pt x="104" y="125"/>
                  </a:lnTo>
                  <a:lnTo>
                    <a:pt x="104" y="152"/>
                  </a:lnTo>
                  <a:lnTo>
                    <a:pt x="87" y="178"/>
                  </a:lnTo>
                  <a:lnTo>
                    <a:pt x="70" y="161"/>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47" name="Freeform 241"/>
            <p:cNvSpPr>
              <a:spLocks/>
            </p:cNvSpPr>
            <p:nvPr/>
          </p:nvSpPr>
          <p:spPr bwMode="auto">
            <a:xfrm>
              <a:off x="5473700" y="3849687"/>
              <a:ext cx="279400" cy="295275"/>
            </a:xfrm>
            <a:custGeom>
              <a:avLst/>
              <a:gdLst>
                <a:gd name="T0" fmla="*/ 2147483647 w 174"/>
                <a:gd name="T1" fmla="*/ 0 h 196"/>
                <a:gd name="T2" fmla="*/ 2147483647 w 174"/>
                <a:gd name="T3" fmla="*/ 2147483647 h 196"/>
                <a:gd name="T4" fmla="*/ 2147483647 w 174"/>
                <a:gd name="T5" fmla="*/ 2147483647 h 196"/>
                <a:gd name="T6" fmla="*/ 0 w 174"/>
                <a:gd name="T7" fmla="*/ 2147483647 h 196"/>
                <a:gd name="T8" fmla="*/ 0 w 174"/>
                <a:gd name="T9" fmla="*/ 2147483647 h 196"/>
                <a:gd name="T10" fmla="*/ 2147483647 w 174"/>
                <a:gd name="T11" fmla="*/ 2147483647 h 196"/>
                <a:gd name="T12" fmla="*/ 2147483647 w 174"/>
                <a:gd name="T13" fmla="*/ 2147483647 h 196"/>
                <a:gd name="T14" fmla="*/ 2147483647 w 174"/>
                <a:gd name="T15" fmla="*/ 2147483647 h 196"/>
                <a:gd name="T16" fmla="*/ 2147483647 w 174"/>
                <a:gd name="T17" fmla="*/ 2147483647 h 196"/>
                <a:gd name="T18" fmla="*/ 2147483647 w 174"/>
                <a:gd name="T19" fmla="*/ 2147483647 h 196"/>
                <a:gd name="T20" fmla="*/ 2147483647 w 174"/>
                <a:gd name="T21" fmla="*/ 2147483647 h 196"/>
                <a:gd name="T22" fmla="*/ 2147483647 w 174"/>
                <a:gd name="T23" fmla="*/ 2147483647 h 196"/>
                <a:gd name="T24" fmla="*/ 2147483647 w 174"/>
                <a:gd name="T25" fmla="*/ 2147483647 h 196"/>
                <a:gd name="T26" fmla="*/ 2147483647 w 174"/>
                <a:gd name="T27" fmla="*/ 2147483647 h 196"/>
                <a:gd name="T28" fmla="*/ 2147483647 w 174"/>
                <a:gd name="T29" fmla="*/ 2147483647 h 196"/>
                <a:gd name="T30" fmla="*/ 2147483647 w 174"/>
                <a:gd name="T31" fmla="*/ 2147483647 h 196"/>
                <a:gd name="T32" fmla="*/ 2147483647 w 174"/>
                <a:gd name="T33" fmla="*/ 2147483647 h 196"/>
                <a:gd name="T34" fmla="*/ 2147483647 w 174"/>
                <a:gd name="T35" fmla="*/ 2147483647 h 196"/>
                <a:gd name="T36" fmla="*/ 2147483647 w 174"/>
                <a:gd name="T37" fmla="*/ 2147483647 h 196"/>
                <a:gd name="T38" fmla="*/ 2147483647 w 174"/>
                <a:gd name="T39" fmla="*/ 2147483647 h 196"/>
                <a:gd name="T40" fmla="*/ 2147483647 w 174"/>
                <a:gd name="T41" fmla="*/ 2147483647 h 196"/>
                <a:gd name="T42" fmla="*/ 2147483647 w 174"/>
                <a:gd name="T43" fmla="*/ 2147483647 h 196"/>
                <a:gd name="T44" fmla="*/ 2147483647 w 174"/>
                <a:gd name="T45" fmla="*/ 0 h 196"/>
                <a:gd name="T46" fmla="*/ 2147483647 w 174"/>
                <a:gd name="T47" fmla="*/ 0 h 196"/>
                <a:gd name="T48" fmla="*/ 2147483647 w 174"/>
                <a:gd name="T49" fmla="*/ 0 h 196"/>
                <a:gd name="T50" fmla="*/ 2147483647 w 174"/>
                <a:gd name="T51" fmla="*/ 0 h 1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4"/>
                <a:gd name="T79" fmla="*/ 0 h 196"/>
                <a:gd name="T80" fmla="*/ 174 w 174"/>
                <a:gd name="T81" fmla="*/ 196 h 1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4" h="196">
                  <a:moveTo>
                    <a:pt x="9" y="0"/>
                  </a:moveTo>
                  <a:lnTo>
                    <a:pt x="18" y="18"/>
                  </a:lnTo>
                  <a:lnTo>
                    <a:pt x="18" y="45"/>
                  </a:lnTo>
                  <a:lnTo>
                    <a:pt x="0" y="62"/>
                  </a:lnTo>
                  <a:lnTo>
                    <a:pt x="0" y="98"/>
                  </a:lnTo>
                  <a:lnTo>
                    <a:pt x="18" y="134"/>
                  </a:lnTo>
                  <a:lnTo>
                    <a:pt x="18" y="143"/>
                  </a:lnTo>
                  <a:lnTo>
                    <a:pt x="35" y="143"/>
                  </a:lnTo>
                  <a:lnTo>
                    <a:pt x="61" y="160"/>
                  </a:lnTo>
                  <a:lnTo>
                    <a:pt x="70" y="160"/>
                  </a:lnTo>
                  <a:lnTo>
                    <a:pt x="79" y="169"/>
                  </a:lnTo>
                  <a:lnTo>
                    <a:pt x="87" y="196"/>
                  </a:lnTo>
                  <a:lnTo>
                    <a:pt x="105" y="196"/>
                  </a:lnTo>
                  <a:lnTo>
                    <a:pt x="157" y="187"/>
                  </a:lnTo>
                  <a:lnTo>
                    <a:pt x="174" y="178"/>
                  </a:lnTo>
                  <a:lnTo>
                    <a:pt x="166" y="169"/>
                  </a:lnTo>
                  <a:lnTo>
                    <a:pt x="157" y="152"/>
                  </a:lnTo>
                  <a:lnTo>
                    <a:pt x="166" y="116"/>
                  </a:lnTo>
                  <a:lnTo>
                    <a:pt x="148" y="89"/>
                  </a:lnTo>
                  <a:lnTo>
                    <a:pt x="157" y="71"/>
                  </a:lnTo>
                  <a:lnTo>
                    <a:pt x="140" y="54"/>
                  </a:lnTo>
                  <a:lnTo>
                    <a:pt x="122" y="36"/>
                  </a:lnTo>
                  <a:lnTo>
                    <a:pt x="79" y="0"/>
                  </a:lnTo>
                  <a:lnTo>
                    <a:pt x="70" y="0"/>
                  </a:lnTo>
                  <a:lnTo>
                    <a:pt x="35" y="0"/>
                  </a:lnTo>
                  <a:lnTo>
                    <a:pt x="9"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48" name="Freeform 242"/>
            <p:cNvSpPr>
              <a:spLocks/>
            </p:cNvSpPr>
            <p:nvPr/>
          </p:nvSpPr>
          <p:spPr bwMode="auto">
            <a:xfrm>
              <a:off x="5473700" y="3849687"/>
              <a:ext cx="279400" cy="295275"/>
            </a:xfrm>
            <a:custGeom>
              <a:avLst/>
              <a:gdLst>
                <a:gd name="T0" fmla="*/ 2147483647 w 174"/>
                <a:gd name="T1" fmla="*/ 0 h 196"/>
                <a:gd name="T2" fmla="*/ 2147483647 w 174"/>
                <a:gd name="T3" fmla="*/ 2147483647 h 196"/>
                <a:gd name="T4" fmla="*/ 2147483647 w 174"/>
                <a:gd name="T5" fmla="*/ 2147483647 h 196"/>
                <a:gd name="T6" fmla="*/ 0 w 174"/>
                <a:gd name="T7" fmla="*/ 2147483647 h 196"/>
                <a:gd name="T8" fmla="*/ 0 w 174"/>
                <a:gd name="T9" fmla="*/ 2147483647 h 196"/>
                <a:gd name="T10" fmla="*/ 2147483647 w 174"/>
                <a:gd name="T11" fmla="*/ 2147483647 h 196"/>
                <a:gd name="T12" fmla="*/ 2147483647 w 174"/>
                <a:gd name="T13" fmla="*/ 2147483647 h 196"/>
                <a:gd name="T14" fmla="*/ 2147483647 w 174"/>
                <a:gd name="T15" fmla="*/ 2147483647 h 196"/>
                <a:gd name="T16" fmla="*/ 2147483647 w 174"/>
                <a:gd name="T17" fmla="*/ 2147483647 h 196"/>
                <a:gd name="T18" fmla="*/ 2147483647 w 174"/>
                <a:gd name="T19" fmla="*/ 2147483647 h 196"/>
                <a:gd name="T20" fmla="*/ 2147483647 w 174"/>
                <a:gd name="T21" fmla="*/ 2147483647 h 196"/>
                <a:gd name="T22" fmla="*/ 2147483647 w 174"/>
                <a:gd name="T23" fmla="*/ 2147483647 h 196"/>
                <a:gd name="T24" fmla="*/ 2147483647 w 174"/>
                <a:gd name="T25" fmla="*/ 2147483647 h 196"/>
                <a:gd name="T26" fmla="*/ 2147483647 w 174"/>
                <a:gd name="T27" fmla="*/ 2147483647 h 196"/>
                <a:gd name="T28" fmla="*/ 2147483647 w 174"/>
                <a:gd name="T29" fmla="*/ 2147483647 h 196"/>
                <a:gd name="T30" fmla="*/ 2147483647 w 174"/>
                <a:gd name="T31" fmla="*/ 2147483647 h 196"/>
                <a:gd name="T32" fmla="*/ 2147483647 w 174"/>
                <a:gd name="T33" fmla="*/ 2147483647 h 196"/>
                <a:gd name="T34" fmla="*/ 2147483647 w 174"/>
                <a:gd name="T35" fmla="*/ 2147483647 h 196"/>
                <a:gd name="T36" fmla="*/ 2147483647 w 174"/>
                <a:gd name="T37" fmla="*/ 2147483647 h 196"/>
                <a:gd name="T38" fmla="*/ 2147483647 w 174"/>
                <a:gd name="T39" fmla="*/ 2147483647 h 196"/>
                <a:gd name="T40" fmla="*/ 2147483647 w 174"/>
                <a:gd name="T41" fmla="*/ 2147483647 h 196"/>
                <a:gd name="T42" fmla="*/ 2147483647 w 174"/>
                <a:gd name="T43" fmla="*/ 2147483647 h 196"/>
                <a:gd name="T44" fmla="*/ 2147483647 w 174"/>
                <a:gd name="T45" fmla="*/ 0 h 196"/>
                <a:gd name="T46" fmla="*/ 2147483647 w 174"/>
                <a:gd name="T47" fmla="*/ 0 h 196"/>
                <a:gd name="T48" fmla="*/ 2147483647 w 174"/>
                <a:gd name="T49" fmla="*/ 0 h 196"/>
                <a:gd name="T50" fmla="*/ 2147483647 w 174"/>
                <a:gd name="T51" fmla="*/ 0 h 1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4"/>
                <a:gd name="T79" fmla="*/ 0 h 196"/>
                <a:gd name="T80" fmla="*/ 174 w 174"/>
                <a:gd name="T81" fmla="*/ 196 h 1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4" h="196">
                  <a:moveTo>
                    <a:pt x="9" y="0"/>
                  </a:moveTo>
                  <a:lnTo>
                    <a:pt x="18" y="18"/>
                  </a:lnTo>
                  <a:lnTo>
                    <a:pt x="18" y="45"/>
                  </a:lnTo>
                  <a:lnTo>
                    <a:pt x="0" y="62"/>
                  </a:lnTo>
                  <a:lnTo>
                    <a:pt x="0" y="98"/>
                  </a:lnTo>
                  <a:lnTo>
                    <a:pt x="18" y="134"/>
                  </a:lnTo>
                  <a:lnTo>
                    <a:pt x="18" y="143"/>
                  </a:lnTo>
                  <a:lnTo>
                    <a:pt x="35" y="143"/>
                  </a:lnTo>
                  <a:lnTo>
                    <a:pt x="61" y="160"/>
                  </a:lnTo>
                  <a:lnTo>
                    <a:pt x="70" y="160"/>
                  </a:lnTo>
                  <a:lnTo>
                    <a:pt x="79" y="169"/>
                  </a:lnTo>
                  <a:lnTo>
                    <a:pt x="87" y="196"/>
                  </a:lnTo>
                  <a:lnTo>
                    <a:pt x="105" y="196"/>
                  </a:lnTo>
                  <a:lnTo>
                    <a:pt x="157" y="187"/>
                  </a:lnTo>
                  <a:lnTo>
                    <a:pt x="174" y="178"/>
                  </a:lnTo>
                  <a:lnTo>
                    <a:pt x="166" y="169"/>
                  </a:lnTo>
                  <a:lnTo>
                    <a:pt x="157" y="152"/>
                  </a:lnTo>
                  <a:lnTo>
                    <a:pt x="166" y="116"/>
                  </a:lnTo>
                  <a:lnTo>
                    <a:pt x="148" y="89"/>
                  </a:lnTo>
                  <a:lnTo>
                    <a:pt x="157" y="71"/>
                  </a:lnTo>
                  <a:lnTo>
                    <a:pt x="140" y="54"/>
                  </a:lnTo>
                  <a:lnTo>
                    <a:pt x="122" y="36"/>
                  </a:lnTo>
                  <a:lnTo>
                    <a:pt x="79" y="0"/>
                  </a:lnTo>
                  <a:lnTo>
                    <a:pt x="70" y="0"/>
                  </a:lnTo>
                  <a:lnTo>
                    <a:pt x="35" y="0"/>
                  </a:lnTo>
                  <a:lnTo>
                    <a:pt x="9"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49" name="Freeform 243"/>
            <p:cNvSpPr>
              <a:spLocks/>
            </p:cNvSpPr>
            <p:nvPr/>
          </p:nvSpPr>
          <p:spPr bwMode="auto">
            <a:xfrm>
              <a:off x="5318125" y="4051299"/>
              <a:ext cx="266700" cy="282575"/>
            </a:xfrm>
            <a:custGeom>
              <a:avLst/>
              <a:gdLst>
                <a:gd name="T0" fmla="*/ 2147483647 w 166"/>
                <a:gd name="T1" fmla="*/ 2147483647 h 187"/>
                <a:gd name="T2" fmla="*/ 2147483647 w 166"/>
                <a:gd name="T3" fmla="*/ 2147483647 h 187"/>
                <a:gd name="T4" fmla="*/ 2147483647 w 166"/>
                <a:gd name="T5" fmla="*/ 2147483647 h 187"/>
                <a:gd name="T6" fmla="*/ 2147483647 w 166"/>
                <a:gd name="T7" fmla="*/ 2147483647 h 187"/>
                <a:gd name="T8" fmla="*/ 2147483647 w 166"/>
                <a:gd name="T9" fmla="*/ 2147483647 h 187"/>
                <a:gd name="T10" fmla="*/ 2147483647 w 166"/>
                <a:gd name="T11" fmla="*/ 2147483647 h 187"/>
                <a:gd name="T12" fmla="*/ 0 w 166"/>
                <a:gd name="T13" fmla="*/ 2147483647 h 187"/>
                <a:gd name="T14" fmla="*/ 0 w 166"/>
                <a:gd name="T15" fmla="*/ 2147483647 h 187"/>
                <a:gd name="T16" fmla="*/ 2147483647 w 166"/>
                <a:gd name="T17" fmla="*/ 2147483647 h 187"/>
                <a:gd name="T18" fmla="*/ 2147483647 w 166"/>
                <a:gd name="T19" fmla="*/ 2147483647 h 187"/>
                <a:gd name="T20" fmla="*/ 2147483647 w 166"/>
                <a:gd name="T21" fmla="*/ 2147483647 h 187"/>
                <a:gd name="T22" fmla="*/ 2147483647 w 166"/>
                <a:gd name="T23" fmla="*/ 2147483647 h 187"/>
                <a:gd name="T24" fmla="*/ 2147483647 w 166"/>
                <a:gd name="T25" fmla="*/ 2147483647 h 187"/>
                <a:gd name="T26" fmla="*/ 2147483647 w 166"/>
                <a:gd name="T27" fmla="*/ 2147483647 h 187"/>
                <a:gd name="T28" fmla="*/ 2147483647 w 166"/>
                <a:gd name="T29" fmla="*/ 2147483647 h 187"/>
                <a:gd name="T30" fmla="*/ 2147483647 w 166"/>
                <a:gd name="T31" fmla="*/ 2147483647 h 187"/>
                <a:gd name="T32" fmla="*/ 2147483647 w 166"/>
                <a:gd name="T33" fmla="*/ 2147483647 h 187"/>
                <a:gd name="T34" fmla="*/ 2147483647 w 166"/>
                <a:gd name="T35" fmla="*/ 2147483647 h 187"/>
                <a:gd name="T36" fmla="*/ 2147483647 w 166"/>
                <a:gd name="T37" fmla="*/ 2147483647 h 187"/>
                <a:gd name="T38" fmla="*/ 2147483647 w 166"/>
                <a:gd name="T39" fmla="*/ 2147483647 h 187"/>
                <a:gd name="T40" fmla="*/ 2147483647 w 166"/>
                <a:gd name="T41" fmla="*/ 0 h 187"/>
                <a:gd name="T42" fmla="*/ 2147483647 w 166"/>
                <a:gd name="T43" fmla="*/ 0 h 187"/>
                <a:gd name="T44" fmla="*/ 2147483647 w 166"/>
                <a:gd name="T45" fmla="*/ 2147483647 h 187"/>
                <a:gd name="T46" fmla="*/ 2147483647 w 166"/>
                <a:gd name="T47" fmla="*/ 2147483647 h 187"/>
                <a:gd name="T48" fmla="*/ 2147483647 w 166"/>
                <a:gd name="T49" fmla="*/ 2147483647 h 187"/>
                <a:gd name="T50" fmla="*/ 2147483647 w 166"/>
                <a:gd name="T51" fmla="*/ 2147483647 h 187"/>
                <a:gd name="T52" fmla="*/ 2147483647 w 166"/>
                <a:gd name="T53" fmla="*/ 2147483647 h 187"/>
                <a:gd name="T54" fmla="*/ 2147483647 w 166"/>
                <a:gd name="T55" fmla="*/ 2147483647 h 187"/>
                <a:gd name="T56" fmla="*/ 2147483647 w 166"/>
                <a:gd name="T57" fmla="*/ 2147483647 h 187"/>
                <a:gd name="T58" fmla="*/ 2147483647 w 166"/>
                <a:gd name="T59" fmla="*/ 2147483647 h 187"/>
                <a:gd name="T60" fmla="*/ 2147483647 w 166"/>
                <a:gd name="T61" fmla="*/ 2147483647 h 187"/>
                <a:gd name="T62" fmla="*/ 2147483647 w 166"/>
                <a:gd name="T63" fmla="*/ 2147483647 h 187"/>
                <a:gd name="T64" fmla="*/ 2147483647 w 166"/>
                <a:gd name="T65" fmla="*/ 2147483647 h 1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6"/>
                <a:gd name="T100" fmla="*/ 0 h 187"/>
                <a:gd name="T101" fmla="*/ 166 w 166"/>
                <a:gd name="T102" fmla="*/ 187 h 1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6" h="187">
                  <a:moveTo>
                    <a:pt x="96" y="142"/>
                  </a:moveTo>
                  <a:lnTo>
                    <a:pt x="88" y="151"/>
                  </a:lnTo>
                  <a:lnTo>
                    <a:pt x="70" y="187"/>
                  </a:lnTo>
                  <a:lnTo>
                    <a:pt x="35" y="187"/>
                  </a:lnTo>
                  <a:lnTo>
                    <a:pt x="27" y="178"/>
                  </a:lnTo>
                  <a:lnTo>
                    <a:pt x="18" y="178"/>
                  </a:lnTo>
                  <a:lnTo>
                    <a:pt x="0" y="151"/>
                  </a:lnTo>
                  <a:lnTo>
                    <a:pt x="0" y="98"/>
                  </a:lnTo>
                  <a:lnTo>
                    <a:pt x="27" y="89"/>
                  </a:lnTo>
                  <a:lnTo>
                    <a:pt x="27" y="44"/>
                  </a:lnTo>
                  <a:lnTo>
                    <a:pt x="61" y="62"/>
                  </a:lnTo>
                  <a:lnTo>
                    <a:pt x="70" y="62"/>
                  </a:lnTo>
                  <a:lnTo>
                    <a:pt x="88" y="89"/>
                  </a:lnTo>
                  <a:lnTo>
                    <a:pt x="105" y="98"/>
                  </a:lnTo>
                  <a:lnTo>
                    <a:pt x="105" y="80"/>
                  </a:lnTo>
                  <a:lnTo>
                    <a:pt x="96" y="80"/>
                  </a:lnTo>
                  <a:lnTo>
                    <a:pt x="88" y="62"/>
                  </a:lnTo>
                  <a:lnTo>
                    <a:pt x="96" y="18"/>
                  </a:lnTo>
                  <a:lnTo>
                    <a:pt x="96" y="9"/>
                  </a:lnTo>
                  <a:lnTo>
                    <a:pt x="114" y="0"/>
                  </a:lnTo>
                  <a:lnTo>
                    <a:pt x="122" y="0"/>
                  </a:lnTo>
                  <a:lnTo>
                    <a:pt x="122" y="9"/>
                  </a:lnTo>
                  <a:lnTo>
                    <a:pt x="140" y="9"/>
                  </a:lnTo>
                  <a:lnTo>
                    <a:pt x="157" y="26"/>
                  </a:lnTo>
                  <a:lnTo>
                    <a:pt x="166" y="44"/>
                  </a:lnTo>
                  <a:lnTo>
                    <a:pt x="157" y="62"/>
                  </a:lnTo>
                  <a:lnTo>
                    <a:pt x="157" y="80"/>
                  </a:lnTo>
                  <a:lnTo>
                    <a:pt x="148" y="107"/>
                  </a:lnTo>
                  <a:lnTo>
                    <a:pt x="157" y="107"/>
                  </a:lnTo>
                  <a:lnTo>
                    <a:pt x="114" y="124"/>
                  </a:lnTo>
                  <a:lnTo>
                    <a:pt x="114" y="133"/>
                  </a:lnTo>
                  <a:lnTo>
                    <a:pt x="96" y="14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50" name="Freeform 244"/>
            <p:cNvSpPr>
              <a:spLocks/>
            </p:cNvSpPr>
            <p:nvPr/>
          </p:nvSpPr>
          <p:spPr bwMode="auto">
            <a:xfrm>
              <a:off x="5318125" y="4051299"/>
              <a:ext cx="266700" cy="282575"/>
            </a:xfrm>
            <a:custGeom>
              <a:avLst/>
              <a:gdLst>
                <a:gd name="T0" fmla="*/ 2147483647 w 166"/>
                <a:gd name="T1" fmla="*/ 2147483647 h 187"/>
                <a:gd name="T2" fmla="*/ 2147483647 w 166"/>
                <a:gd name="T3" fmla="*/ 2147483647 h 187"/>
                <a:gd name="T4" fmla="*/ 2147483647 w 166"/>
                <a:gd name="T5" fmla="*/ 2147483647 h 187"/>
                <a:gd name="T6" fmla="*/ 2147483647 w 166"/>
                <a:gd name="T7" fmla="*/ 2147483647 h 187"/>
                <a:gd name="T8" fmla="*/ 2147483647 w 166"/>
                <a:gd name="T9" fmla="*/ 2147483647 h 187"/>
                <a:gd name="T10" fmla="*/ 2147483647 w 166"/>
                <a:gd name="T11" fmla="*/ 2147483647 h 187"/>
                <a:gd name="T12" fmla="*/ 0 w 166"/>
                <a:gd name="T13" fmla="*/ 2147483647 h 187"/>
                <a:gd name="T14" fmla="*/ 0 w 166"/>
                <a:gd name="T15" fmla="*/ 2147483647 h 187"/>
                <a:gd name="T16" fmla="*/ 2147483647 w 166"/>
                <a:gd name="T17" fmla="*/ 2147483647 h 187"/>
                <a:gd name="T18" fmla="*/ 2147483647 w 166"/>
                <a:gd name="T19" fmla="*/ 2147483647 h 187"/>
                <a:gd name="T20" fmla="*/ 2147483647 w 166"/>
                <a:gd name="T21" fmla="*/ 2147483647 h 187"/>
                <a:gd name="T22" fmla="*/ 2147483647 w 166"/>
                <a:gd name="T23" fmla="*/ 2147483647 h 187"/>
                <a:gd name="T24" fmla="*/ 2147483647 w 166"/>
                <a:gd name="T25" fmla="*/ 2147483647 h 187"/>
                <a:gd name="T26" fmla="*/ 2147483647 w 166"/>
                <a:gd name="T27" fmla="*/ 2147483647 h 187"/>
                <a:gd name="T28" fmla="*/ 2147483647 w 166"/>
                <a:gd name="T29" fmla="*/ 2147483647 h 187"/>
                <a:gd name="T30" fmla="*/ 2147483647 w 166"/>
                <a:gd name="T31" fmla="*/ 2147483647 h 187"/>
                <a:gd name="T32" fmla="*/ 2147483647 w 166"/>
                <a:gd name="T33" fmla="*/ 2147483647 h 187"/>
                <a:gd name="T34" fmla="*/ 2147483647 w 166"/>
                <a:gd name="T35" fmla="*/ 2147483647 h 187"/>
                <a:gd name="T36" fmla="*/ 2147483647 w 166"/>
                <a:gd name="T37" fmla="*/ 2147483647 h 187"/>
                <a:gd name="T38" fmla="*/ 2147483647 w 166"/>
                <a:gd name="T39" fmla="*/ 2147483647 h 187"/>
                <a:gd name="T40" fmla="*/ 2147483647 w 166"/>
                <a:gd name="T41" fmla="*/ 0 h 187"/>
                <a:gd name="T42" fmla="*/ 2147483647 w 166"/>
                <a:gd name="T43" fmla="*/ 0 h 187"/>
                <a:gd name="T44" fmla="*/ 2147483647 w 166"/>
                <a:gd name="T45" fmla="*/ 2147483647 h 187"/>
                <a:gd name="T46" fmla="*/ 2147483647 w 166"/>
                <a:gd name="T47" fmla="*/ 2147483647 h 187"/>
                <a:gd name="T48" fmla="*/ 2147483647 w 166"/>
                <a:gd name="T49" fmla="*/ 2147483647 h 187"/>
                <a:gd name="T50" fmla="*/ 2147483647 w 166"/>
                <a:gd name="T51" fmla="*/ 2147483647 h 187"/>
                <a:gd name="T52" fmla="*/ 2147483647 w 166"/>
                <a:gd name="T53" fmla="*/ 2147483647 h 187"/>
                <a:gd name="T54" fmla="*/ 2147483647 w 166"/>
                <a:gd name="T55" fmla="*/ 2147483647 h 187"/>
                <a:gd name="T56" fmla="*/ 2147483647 w 166"/>
                <a:gd name="T57" fmla="*/ 2147483647 h 187"/>
                <a:gd name="T58" fmla="*/ 2147483647 w 166"/>
                <a:gd name="T59" fmla="*/ 2147483647 h 187"/>
                <a:gd name="T60" fmla="*/ 2147483647 w 166"/>
                <a:gd name="T61" fmla="*/ 2147483647 h 187"/>
                <a:gd name="T62" fmla="*/ 2147483647 w 166"/>
                <a:gd name="T63" fmla="*/ 2147483647 h 187"/>
                <a:gd name="T64" fmla="*/ 2147483647 w 166"/>
                <a:gd name="T65" fmla="*/ 2147483647 h 1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6"/>
                <a:gd name="T100" fmla="*/ 0 h 187"/>
                <a:gd name="T101" fmla="*/ 166 w 166"/>
                <a:gd name="T102" fmla="*/ 187 h 1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6" h="187">
                  <a:moveTo>
                    <a:pt x="96" y="142"/>
                  </a:moveTo>
                  <a:lnTo>
                    <a:pt x="88" y="151"/>
                  </a:lnTo>
                  <a:lnTo>
                    <a:pt x="70" y="187"/>
                  </a:lnTo>
                  <a:lnTo>
                    <a:pt x="35" y="187"/>
                  </a:lnTo>
                  <a:lnTo>
                    <a:pt x="27" y="178"/>
                  </a:lnTo>
                  <a:lnTo>
                    <a:pt x="18" y="178"/>
                  </a:lnTo>
                  <a:lnTo>
                    <a:pt x="0" y="151"/>
                  </a:lnTo>
                  <a:lnTo>
                    <a:pt x="0" y="98"/>
                  </a:lnTo>
                  <a:lnTo>
                    <a:pt x="27" y="89"/>
                  </a:lnTo>
                  <a:lnTo>
                    <a:pt x="27" y="44"/>
                  </a:lnTo>
                  <a:lnTo>
                    <a:pt x="61" y="62"/>
                  </a:lnTo>
                  <a:lnTo>
                    <a:pt x="70" y="62"/>
                  </a:lnTo>
                  <a:lnTo>
                    <a:pt x="88" y="89"/>
                  </a:lnTo>
                  <a:lnTo>
                    <a:pt x="105" y="98"/>
                  </a:lnTo>
                  <a:lnTo>
                    <a:pt x="105" y="80"/>
                  </a:lnTo>
                  <a:lnTo>
                    <a:pt x="96" y="80"/>
                  </a:lnTo>
                  <a:lnTo>
                    <a:pt x="88" y="62"/>
                  </a:lnTo>
                  <a:lnTo>
                    <a:pt x="96" y="18"/>
                  </a:lnTo>
                  <a:lnTo>
                    <a:pt x="96" y="9"/>
                  </a:lnTo>
                  <a:lnTo>
                    <a:pt x="114" y="0"/>
                  </a:lnTo>
                  <a:lnTo>
                    <a:pt x="122" y="0"/>
                  </a:lnTo>
                  <a:lnTo>
                    <a:pt x="122" y="9"/>
                  </a:lnTo>
                  <a:lnTo>
                    <a:pt x="140" y="9"/>
                  </a:lnTo>
                  <a:lnTo>
                    <a:pt x="157" y="26"/>
                  </a:lnTo>
                  <a:lnTo>
                    <a:pt x="166" y="44"/>
                  </a:lnTo>
                  <a:lnTo>
                    <a:pt x="157" y="62"/>
                  </a:lnTo>
                  <a:lnTo>
                    <a:pt x="157" y="80"/>
                  </a:lnTo>
                  <a:lnTo>
                    <a:pt x="148" y="107"/>
                  </a:lnTo>
                  <a:lnTo>
                    <a:pt x="157" y="107"/>
                  </a:lnTo>
                  <a:lnTo>
                    <a:pt x="114" y="124"/>
                  </a:lnTo>
                  <a:lnTo>
                    <a:pt x="114" y="133"/>
                  </a:lnTo>
                  <a:lnTo>
                    <a:pt x="96" y="142"/>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51" name="Freeform 245"/>
            <p:cNvSpPr>
              <a:spLocks/>
            </p:cNvSpPr>
            <p:nvPr/>
          </p:nvSpPr>
          <p:spPr bwMode="auto">
            <a:xfrm>
              <a:off x="5487987" y="4117974"/>
              <a:ext cx="265113" cy="444500"/>
            </a:xfrm>
            <a:custGeom>
              <a:avLst/>
              <a:gdLst>
                <a:gd name="T0" fmla="*/ 2147483647 w 165"/>
                <a:gd name="T1" fmla="*/ 2147483647 h 294"/>
                <a:gd name="T2" fmla="*/ 2147483647 w 165"/>
                <a:gd name="T3" fmla="*/ 2147483647 h 294"/>
                <a:gd name="T4" fmla="*/ 2147483647 w 165"/>
                <a:gd name="T5" fmla="*/ 2147483647 h 294"/>
                <a:gd name="T6" fmla="*/ 2147483647 w 165"/>
                <a:gd name="T7" fmla="*/ 2147483647 h 294"/>
                <a:gd name="T8" fmla="*/ 2147483647 w 165"/>
                <a:gd name="T9" fmla="*/ 2147483647 h 294"/>
                <a:gd name="T10" fmla="*/ 2147483647 w 165"/>
                <a:gd name="T11" fmla="*/ 2147483647 h 294"/>
                <a:gd name="T12" fmla="*/ 2147483647 w 165"/>
                <a:gd name="T13" fmla="*/ 2147483647 h 294"/>
                <a:gd name="T14" fmla="*/ 2147483647 w 165"/>
                <a:gd name="T15" fmla="*/ 2147483647 h 294"/>
                <a:gd name="T16" fmla="*/ 2147483647 w 165"/>
                <a:gd name="T17" fmla="*/ 2147483647 h 294"/>
                <a:gd name="T18" fmla="*/ 2147483647 w 165"/>
                <a:gd name="T19" fmla="*/ 2147483647 h 294"/>
                <a:gd name="T20" fmla="*/ 2147483647 w 165"/>
                <a:gd name="T21" fmla="*/ 2147483647 h 294"/>
                <a:gd name="T22" fmla="*/ 2147483647 w 165"/>
                <a:gd name="T23" fmla="*/ 0 h 294"/>
                <a:gd name="T24" fmla="*/ 2147483647 w 165"/>
                <a:gd name="T25" fmla="*/ 2147483647 h 294"/>
                <a:gd name="T26" fmla="*/ 2147483647 w 165"/>
                <a:gd name="T27" fmla="*/ 2147483647 h 294"/>
                <a:gd name="T28" fmla="*/ 2147483647 w 165"/>
                <a:gd name="T29" fmla="*/ 2147483647 h 294"/>
                <a:gd name="T30" fmla="*/ 2147483647 w 165"/>
                <a:gd name="T31" fmla="*/ 2147483647 h 294"/>
                <a:gd name="T32" fmla="*/ 2147483647 w 165"/>
                <a:gd name="T33" fmla="*/ 2147483647 h 294"/>
                <a:gd name="T34" fmla="*/ 2147483647 w 165"/>
                <a:gd name="T35" fmla="*/ 2147483647 h 294"/>
                <a:gd name="T36" fmla="*/ 2147483647 w 165"/>
                <a:gd name="T37" fmla="*/ 2147483647 h 294"/>
                <a:gd name="T38" fmla="*/ 2147483647 w 165"/>
                <a:gd name="T39" fmla="*/ 2147483647 h 294"/>
                <a:gd name="T40" fmla="*/ 2147483647 w 165"/>
                <a:gd name="T41" fmla="*/ 2147483647 h 294"/>
                <a:gd name="T42" fmla="*/ 2147483647 w 165"/>
                <a:gd name="T43" fmla="*/ 2147483647 h 294"/>
                <a:gd name="T44" fmla="*/ 2147483647 w 165"/>
                <a:gd name="T45" fmla="*/ 2147483647 h 294"/>
                <a:gd name="T46" fmla="*/ 2147483647 w 165"/>
                <a:gd name="T47" fmla="*/ 2147483647 h 294"/>
                <a:gd name="T48" fmla="*/ 0 w 165"/>
                <a:gd name="T49" fmla="*/ 2147483647 h 294"/>
                <a:gd name="T50" fmla="*/ 0 w 165"/>
                <a:gd name="T51" fmla="*/ 2147483647 h 294"/>
                <a:gd name="T52" fmla="*/ 0 w 165"/>
                <a:gd name="T53" fmla="*/ 2147483647 h 294"/>
                <a:gd name="T54" fmla="*/ 2147483647 w 165"/>
                <a:gd name="T55" fmla="*/ 2147483647 h 294"/>
                <a:gd name="T56" fmla="*/ 2147483647 w 165"/>
                <a:gd name="T57" fmla="*/ 2147483647 h 294"/>
                <a:gd name="T58" fmla="*/ 2147483647 w 165"/>
                <a:gd name="T59" fmla="*/ 2147483647 h 294"/>
                <a:gd name="T60" fmla="*/ 2147483647 w 165"/>
                <a:gd name="T61" fmla="*/ 2147483647 h 294"/>
                <a:gd name="T62" fmla="*/ 2147483647 w 165"/>
                <a:gd name="T63" fmla="*/ 2147483647 h 294"/>
                <a:gd name="T64" fmla="*/ 2147483647 w 165"/>
                <a:gd name="T65" fmla="*/ 2147483647 h 294"/>
                <a:gd name="T66" fmla="*/ 2147483647 w 165"/>
                <a:gd name="T67" fmla="*/ 2147483647 h 2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5"/>
                <a:gd name="T103" fmla="*/ 0 h 294"/>
                <a:gd name="T104" fmla="*/ 165 w 165"/>
                <a:gd name="T105" fmla="*/ 294 h 2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5" h="294">
                  <a:moveTo>
                    <a:pt x="26" y="294"/>
                  </a:moveTo>
                  <a:lnTo>
                    <a:pt x="26" y="294"/>
                  </a:lnTo>
                  <a:lnTo>
                    <a:pt x="26" y="285"/>
                  </a:lnTo>
                  <a:lnTo>
                    <a:pt x="26" y="276"/>
                  </a:lnTo>
                  <a:lnTo>
                    <a:pt x="70" y="259"/>
                  </a:lnTo>
                  <a:lnTo>
                    <a:pt x="78" y="223"/>
                  </a:lnTo>
                  <a:lnTo>
                    <a:pt x="70" y="187"/>
                  </a:lnTo>
                  <a:lnTo>
                    <a:pt x="70" y="178"/>
                  </a:lnTo>
                  <a:lnTo>
                    <a:pt x="104" y="134"/>
                  </a:lnTo>
                  <a:lnTo>
                    <a:pt x="139" y="125"/>
                  </a:lnTo>
                  <a:lnTo>
                    <a:pt x="165" y="89"/>
                  </a:lnTo>
                  <a:lnTo>
                    <a:pt x="165" y="0"/>
                  </a:lnTo>
                  <a:lnTo>
                    <a:pt x="148" y="9"/>
                  </a:lnTo>
                  <a:lnTo>
                    <a:pt x="96" y="18"/>
                  </a:lnTo>
                  <a:lnTo>
                    <a:pt x="78" y="18"/>
                  </a:lnTo>
                  <a:lnTo>
                    <a:pt x="70" y="36"/>
                  </a:lnTo>
                  <a:lnTo>
                    <a:pt x="70" y="54"/>
                  </a:lnTo>
                  <a:lnTo>
                    <a:pt x="87" y="80"/>
                  </a:lnTo>
                  <a:lnTo>
                    <a:pt x="87" y="98"/>
                  </a:lnTo>
                  <a:lnTo>
                    <a:pt x="78" y="125"/>
                  </a:lnTo>
                  <a:lnTo>
                    <a:pt x="61" y="98"/>
                  </a:lnTo>
                  <a:lnTo>
                    <a:pt x="70" y="72"/>
                  </a:lnTo>
                  <a:lnTo>
                    <a:pt x="52" y="72"/>
                  </a:lnTo>
                  <a:lnTo>
                    <a:pt x="52" y="63"/>
                  </a:lnTo>
                  <a:lnTo>
                    <a:pt x="0" y="80"/>
                  </a:lnTo>
                  <a:lnTo>
                    <a:pt x="0" y="89"/>
                  </a:lnTo>
                  <a:lnTo>
                    <a:pt x="0" y="98"/>
                  </a:lnTo>
                  <a:lnTo>
                    <a:pt x="9" y="98"/>
                  </a:lnTo>
                  <a:lnTo>
                    <a:pt x="43" y="107"/>
                  </a:lnTo>
                  <a:lnTo>
                    <a:pt x="43" y="134"/>
                  </a:lnTo>
                  <a:lnTo>
                    <a:pt x="43" y="178"/>
                  </a:lnTo>
                  <a:lnTo>
                    <a:pt x="9" y="232"/>
                  </a:lnTo>
                  <a:lnTo>
                    <a:pt x="26" y="285"/>
                  </a:lnTo>
                  <a:lnTo>
                    <a:pt x="26" y="294"/>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52" name="Freeform 246"/>
            <p:cNvSpPr>
              <a:spLocks/>
            </p:cNvSpPr>
            <p:nvPr/>
          </p:nvSpPr>
          <p:spPr bwMode="auto">
            <a:xfrm>
              <a:off x="5487987" y="4117974"/>
              <a:ext cx="265113" cy="444500"/>
            </a:xfrm>
            <a:custGeom>
              <a:avLst/>
              <a:gdLst>
                <a:gd name="T0" fmla="*/ 2147483647 w 165"/>
                <a:gd name="T1" fmla="*/ 2147483647 h 294"/>
                <a:gd name="T2" fmla="*/ 2147483647 w 165"/>
                <a:gd name="T3" fmla="*/ 2147483647 h 294"/>
                <a:gd name="T4" fmla="*/ 2147483647 w 165"/>
                <a:gd name="T5" fmla="*/ 2147483647 h 294"/>
                <a:gd name="T6" fmla="*/ 2147483647 w 165"/>
                <a:gd name="T7" fmla="*/ 2147483647 h 294"/>
                <a:gd name="T8" fmla="*/ 2147483647 w 165"/>
                <a:gd name="T9" fmla="*/ 2147483647 h 294"/>
                <a:gd name="T10" fmla="*/ 2147483647 w 165"/>
                <a:gd name="T11" fmla="*/ 2147483647 h 294"/>
                <a:gd name="T12" fmla="*/ 2147483647 w 165"/>
                <a:gd name="T13" fmla="*/ 2147483647 h 294"/>
                <a:gd name="T14" fmla="*/ 2147483647 w 165"/>
                <a:gd name="T15" fmla="*/ 2147483647 h 294"/>
                <a:gd name="T16" fmla="*/ 2147483647 w 165"/>
                <a:gd name="T17" fmla="*/ 2147483647 h 294"/>
                <a:gd name="T18" fmla="*/ 2147483647 w 165"/>
                <a:gd name="T19" fmla="*/ 2147483647 h 294"/>
                <a:gd name="T20" fmla="*/ 2147483647 w 165"/>
                <a:gd name="T21" fmla="*/ 2147483647 h 294"/>
                <a:gd name="T22" fmla="*/ 2147483647 w 165"/>
                <a:gd name="T23" fmla="*/ 0 h 294"/>
                <a:gd name="T24" fmla="*/ 2147483647 w 165"/>
                <a:gd name="T25" fmla="*/ 2147483647 h 294"/>
                <a:gd name="T26" fmla="*/ 2147483647 w 165"/>
                <a:gd name="T27" fmla="*/ 2147483647 h 294"/>
                <a:gd name="T28" fmla="*/ 2147483647 w 165"/>
                <a:gd name="T29" fmla="*/ 2147483647 h 294"/>
                <a:gd name="T30" fmla="*/ 2147483647 w 165"/>
                <a:gd name="T31" fmla="*/ 2147483647 h 294"/>
                <a:gd name="T32" fmla="*/ 2147483647 w 165"/>
                <a:gd name="T33" fmla="*/ 2147483647 h 294"/>
                <a:gd name="T34" fmla="*/ 2147483647 w 165"/>
                <a:gd name="T35" fmla="*/ 2147483647 h 294"/>
                <a:gd name="T36" fmla="*/ 2147483647 w 165"/>
                <a:gd name="T37" fmla="*/ 2147483647 h 294"/>
                <a:gd name="T38" fmla="*/ 2147483647 w 165"/>
                <a:gd name="T39" fmla="*/ 2147483647 h 294"/>
                <a:gd name="T40" fmla="*/ 2147483647 w 165"/>
                <a:gd name="T41" fmla="*/ 2147483647 h 294"/>
                <a:gd name="T42" fmla="*/ 2147483647 w 165"/>
                <a:gd name="T43" fmla="*/ 2147483647 h 294"/>
                <a:gd name="T44" fmla="*/ 2147483647 w 165"/>
                <a:gd name="T45" fmla="*/ 2147483647 h 294"/>
                <a:gd name="T46" fmla="*/ 2147483647 w 165"/>
                <a:gd name="T47" fmla="*/ 2147483647 h 294"/>
                <a:gd name="T48" fmla="*/ 0 w 165"/>
                <a:gd name="T49" fmla="*/ 2147483647 h 294"/>
                <a:gd name="T50" fmla="*/ 0 w 165"/>
                <a:gd name="T51" fmla="*/ 2147483647 h 294"/>
                <a:gd name="T52" fmla="*/ 0 w 165"/>
                <a:gd name="T53" fmla="*/ 2147483647 h 294"/>
                <a:gd name="T54" fmla="*/ 2147483647 w 165"/>
                <a:gd name="T55" fmla="*/ 2147483647 h 294"/>
                <a:gd name="T56" fmla="*/ 2147483647 w 165"/>
                <a:gd name="T57" fmla="*/ 2147483647 h 294"/>
                <a:gd name="T58" fmla="*/ 2147483647 w 165"/>
                <a:gd name="T59" fmla="*/ 2147483647 h 294"/>
                <a:gd name="T60" fmla="*/ 2147483647 w 165"/>
                <a:gd name="T61" fmla="*/ 2147483647 h 294"/>
                <a:gd name="T62" fmla="*/ 2147483647 w 165"/>
                <a:gd name="T63" fmla="*/ 2147483647 h 294"/>
                <a:gd name="T64" fmla="*/ 2147483647 w 165"/>
                <a:gd name="T65" fmla="*/ 2147483647 h 294"/>
                <a:gd name="T66" fmla="*/ 2147483647 w 165"/>
                <a:gd name="T67" fmla="*/ 2147483647 h 2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5"/>
                <a:gd name="T103" fmla="*/ 0 h 294"/>
                <a:gd name="T104" fmla="*/ 165 w 165"/>
                <a:gd name="T105" fmla="*/ 294 h 2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5" h="294">
                  <a:moveTo>
                    <a:pt x="26" y="294"/>
                  </a:moveTo>
                  <a:lnTo>
                    <a:pt x="26" y="294"/>
                  </a:lnTo>
                  <a:lnTo>
                    <a:pt x="26" y="285"/>
                  </a:lnTo>
                  <a:lnTo>
                    <a:pt x="26" y="276"/>
                  </a:lnTo>
                  <a:lnTo>
                    <a:pt x="70" y="259"/>
                  </a:lnTo>
                  <a:lnTo>
                    <a:pt x="78" y="223"/>
                  </a:lnTo>
                  <a:lnTo>
                    <a:pt x="70" y="187"/>
                  </a:lnTo>
                  <a:lnTo>
                    <a:pt x="70" y="178"/>
                  </a:lnTo>
                  <a:lnTo>
                    <a:pt x="104" y="134"/>
                  </a:lnTo>
                  <a:lnTo>
                    <a:pt x="139" y="125"/>
                  </a:lnTo>
                  <a:lnTo>
                    <a:pt x="165" y="89"/>
                  </a:lnTo>
                  <a:lnTo>
                    <a:pt x="165" y="0"/>
                  </a:lnTo>
                  <a:lnTo>
                    <a:pt x="148" y="9"/>
                  </a:lnTo>
                  <a:lnTo>
                    <a:pt x="96" y="18"/>
                  </a:lnTo>
                  <a:lnTo>
                    <a:pt x="78" y="18"/>
                  </a:lnTo>
                  <a:lnTo>
                    <a:pt x="70" y="36"/>
                  </a:lnTo>
                  <a:lnTo>
                    <a:pt x="70" y="54"/>
                  </a:lnTo>
                  <a:lnTo>
                    <a:pt x="87" y="80"/>
                  </a:lnTo>
                  <a:lnTo>
                    <a:pt x="87" y="98"/>
                  </a:lnTo>
                  <a:lnTo>
                    <a:pt x="78" y="125"/>
                  </a:lnTo>
                  <a:lnTo>
                    <a:pt x="61" y="98"/>
                  </a:lnTo>
                  <a:lnTo>
                    <a:pt x="70" y="72"/>
                  </a:lnTo>
                  <a:lnTo>
                    <a:pt x="52" y="72"/>
                  </a:lnTo>
                  <a:lnTo>
                    <a:pt x="52" y="63"/>
                  </a:lnTo>
                  <a:lnTo>
                    <a:pt x="0" y="80"/>
                  </a:lnTo>
                  <a:lnTo>
                    <a:pt x="0" y="89"/>
                  </a:lnTo>
                  <a:lnTo>
                    <a:pt x="0" y="98"/>
                  </a:lnTo>
                  <a:lnTo>
                    <a:pt x="9" y="98"/>
                  </a:lnTo>
                  <a:lnTo>
                    <a:pt x="43" y="107"/>
                  </a:lnTo>
                  <a:lnTo>
                    <a:pt x="43" y="134"/>
                  </a:lnTo>
                  <a:lnTo>
                    <a:pt x="43" y="178"/>
                  </a:lnTo>
                  <a:lnTo>
                    <a:pt x="9" y="232"/>
                  </a:lnTo>
                  <a:lnTo>
                    <a:pt x="26" y="285"/>
                  </a:lnTo>
                  <a:lnTo>
                    <a:pt x="26" y="294"/>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53" name="Freeform 247"/>
            <p:cNvSpPr>
              <a:spLocks/>
            </p:cNvSpPr>
            <p:nvPr/>
          </p:nvSpPr>
          <p:spPr bwMode="auto">
            <a:xfrm>
              <a:off x="5557837" y="4090987"/>
              <a:ext cx="69850" cy="215900"/>
            </a:xfrm>
            <a:custGeom>
              <a:avLst/>
              <a:gdLst>
                <a:gd name="T0" fmla="*/ 2147483647 w 44"/>
                <a:gd name="T1" fmla="*/ 0 h 143"/>
                <a:gd name="T2" fmla="*/ 2147483647 w 44"/>
                <a:gd name="T3" fmla="*/ 2147483647 h 143"/>
                <a:gd name="T4" fmla="*/ 2147483647 w 44"/>
                <a:gd name="T5" fmla="*/ 2147483647 h 143"/>
                <a:gd name="T6" fmla="*/ 2147483647 w 44"/>
                <a:gd name="T7" fmla="*/ 2147483647 h 143"/>
                <a:gd name="T8" fmla="*/ 0 w 44"/>
                <a:gd name="T9" fmla="*/ 2147483647 h 143"/>
                <a:gd name="T10" fmla="*/ 2147483647 w 44"/>
                <a:gd name="T11" fmla="*/ 2147483647 h 143"/>
                <a:gd name="T12" fmla="*/ 2147483647 w 44"/>
                <a:gd name="T13" fmla="*/ 2147483647 h 143"/>
                <a:gd name="T14" fmla="*/ 2147483647 w 44"/>
                <a:gd name="T15" fmla="*/ 2147483647 h 143"/>
                <a:gd name="T16" fmla="*/ 2147483647 w 44"/>
                <a:gd name="T17" fmla="*/ 2147483647 h 143"/>
                <a:gd name="T18" fmla="*/ 2147483647 w 44"/>
                <a:gd name="T19" fmla="*/ 2147483647 h 143"/>
                <a:gd name="T20" fmla="*/ 2147483647 w 44"/>
                <a:gd name="T21" fmla="*/ 2147483647 h 143"/>
                <a:gd name="T22" fmla="*/ 2147483647 w 44"/>
                <a:gd name="T23" fmla="*/ 2147483647 h 143"/>
                <a:gd name="T24" fmla="*/ 2147483647 w 44"/>
                <a:gd name="T25" fmla="*/ 2147483647 h 143"/>
                <a:gd name="T26" fmla="*/ 2147483647 w 44"/>
                <a:gd name="T27" fmla="*/ 2147483647 h 143"/>
                <a:gd name="T28" fmla="*/ 2147483647 w 44"/>
                <a:gd name="T29" fmla="*/ 2147483647 h 143"/>
                <a:gd name="T30" fmla="*/ 2147483647 w 44"/>
                <a:gd name="T31" fmla="*/ 2147483647 h 143"/>
                <a:gd name="T32" fmla="*/ 2147483647 w 44"/>
                <a:gd name="T33" fmla="*/ 0 h 143"/>
                <a:gd name="T34" fmla="*/ 2147483647 w 44"/>
                <a:gd name="T35" fmla="*/ 0 h 1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143"/>
                <a:gd name="T56" fmla="*/ 44 w 44"/>
                <a:gd name="T57" fmla="*/ 143 h 1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143">
                  <a:moveTo>
                    <a:pt x="9" y="0"/>
                  </a:moveTo>
                  <a:lnTo>
                    <a:pt x="18" y="18"/>
                  </a:lnTo>
                  <a:lnTo>
                    <a:pt x="9" y="36"/>
                  </a:lnTo>
                  <a:lnTo>
                    <a:pt x="9" y="54"/>
                  </a:lnTo>
                  <a:lnTo>
                    <a:pt x="0" y="81"/>
                  </a:lnTo>
                  <a:lnTo>
                    <a:pt x="9" y="81"/>
                  </a:lnTo>
                  <a:lnTo>
                    <a:pt x="9" y="90"/>
                  </a:lnTo>
                  <a:lnTo>
                    <a:pt x="27" y="90"/>
                  </a:lnTo>
                  <a:lnTo>
                    <a:pt x="18" y="116"/>
                  </a:lnTo>
                  <a:lnTo>
                    <a:pt x="35" y="143"/>
                  </a:lnTo>
                  <a:lnTo>
                    <a:pt x="44" y="116"/>
                  </a:lnTo>
                  <a:lnTo>
                    <a:pt x="44" y="98"/>
                  </a:lnTo>
                  <a:lnTo>
                    <a:pt x="27" y="72"/>
                  </a:lnTo>
                  <a:lnTo>
                    <a:pt x="27" y="54"/>
                  </a:lnTo>
                  <a:lnTo>
                    <a:pt x="35" y="36"/>
                  </a:lnTo>
                  <a:lnTo>
                    <a:pt x="27" y="9"/>
                  </a:lnTo>
                  <a:lnTo>
                    <a:pt x="18" y="0"/>
                  </a:lnTo>
                  <a:lnTo>
                    <a:pt x="9"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54" name="Group 248"/>
            <p:cNvGrpSpPr>
              <a:grpSpLocks/>
            </p:cNvGrpSpPr>
            <p:nvPr/>
          </p:nvGrpSpPr>
          <p:grpSpPr bwMode="auto">
            <a:xfrm>
              <a:off x="5557837" y="4090987"/>
              <a:ext cx="69850" cy="215900"/>
              <a:chOff x="3109" y="2622"/>
              <a:chExt cx="44" cy="143"/>
            </a:xfrm>
          </p:grpSpPr>
          <p:sp>
            <p:nvSpPr>
              <p:cNvPr id="55121" name="Freeform 249"/>
              <p:cNvSpPr>
                <a:spLocks/>
              </p:cNvSpPr>
              <p:nvPr/>
            </p:nvSpPr>
            <p:spPr bwMode="auto">
              <a:xfrm>
                <a:off x="3109" y="2622"/>
                <a:ext cx="44" cy="143"/>
              </a:xfrm>
              <a:custGeom>
                <a:avLst/>
                <a:gdLst>
                  <a:gd name="T0" fmla="*/ 9 w 44"/>
                  <a:gd name="T1" fmla="*/ 0 h 143"/>
                  <a:gd name="T2" fmla="*/ 18 w 44"/>
                  <a:gd name="T3" fmla="*/ 18 h 143"/>
                  <a:gd name="T4" fmla="*/ 9 w 44"/>
                  <a:gd name="T5" fmla="*/ 36 h 143"/>
                  <a:gd name="T6" fmla="*/ 9 w 44"/>
                  <a:gd name="T7" fmla="*/ 54 h 143"/>
                  <a:gd name="T8" fmla="*/ 0 w 44"/>
                  <a:gd name="T9" fmla="*/ 81 h 143"/>
                  <a:gd name="T10" fmla="*/ 9 w 44"/>
                  <a:gd name="T11" fmla="*/ 81 h 143"/>
                  <a:gd name="T12" fmla="*/ 9 w 44"/>
                  <a:gd name="T13" fmla="*/ 90 h 143"/>
                  <a:gd name="T14" fmla="*/ 27 w 44"/>
                  <a:gd name="T15" fmla="*/ 90 h 143"/>
                  <a:gd name="T16" fmla="*/ 18 w 44"/>
                  <a:gd name="T17" fmla="*/ 116 h 143"/>
                  <a:gd name="T18" fmla="*/ 35 w 44"/>
                  <a:gd name="T19" fmla="*/ 143 h 143"/>
                  <a:gd name="T20" fmla="*/ 44 w 44"/>
                  <a:gd name="T21" fmla="*/ 116 h 143"/>
                  <a:gd name="T22" fmla="*/ 44 w 44"/>
                  <a:gd name="T23" fmla="*/ 98 h 143"/>
                  <a:gd name="T24" fmla="*/ 27 w 44"/>
                  <a:gd name="T25" fmla="*/ 72 h 143"/>
                  <a:gd name="T26" fmla="*/ 27 w 44"/>
                  <a:gd name="T27" fmla="*/ 54 h 143"/>
                  <a:gd name="T28" fmla="*/ 35 w 44"/>
                  <a:gd name="T29" fmla="*/ 36 h 143"/>
                  <a:gd name="T30" fmla="*/ 27 w 44"/>
                  <a:gd name="T31" fmla="*/ 9 h 143"/>
                  <a:gd name="T32" fmla="*/ 18 w 44"/>
                  <a:gd name="T33" fmla="*/ 0 h 143"/>
                  <a:gd name="T34" fmla="*/ 9 w 44"/>
                  <a:gd name="T35" fmla="*/ 0 h 1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143"/>
                  <a:gd name="T56" fmla="*/ 44 w 44"/>
                  <a:gd name="T57" fmla="*/ 143 h 1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143">
                    <a:moveTo>
                      <a:pt x="9" y="0"/>
                    </a:moveTo>
                    <a:lnTo>
                      <a:pt x="18" y="18"/>
                    </a:lnTo>
                    <a:lnTo>
                      <a:pt x="9" y="36"/>
                    </a:lnTo>
                    <a:lnTo>
                      <a:pt x="9" y="54"/>
                    </a:lnTo>
                    <a:lnTo>
                      <a:pt x="0" y="81"/>
                    </a:lnTo>
                    <a:lnTo>
                      <a:pt x="9" y="81"/>
                    </a:lnTo>
                    <a:lnTo>
                      <a:pt x="9" y="90"/>
                    </a:lnTo>
                    <a:lnTo>
                      <a:pt x="27" y="90"/>
                    </a:lnTo>
                    <a:lnTo>
                      <a:pt x="18" y="116"/>
                    </a:lnTo>
                    <a:lnTo>
                      <a:pt x="35" y="143"/>
                    </a:lnTo>
                    <a:lnTo>
                      <a:pt x="44" y="116"/>
                    </a:lnTo>
                    <a:lnTo>
                      <a:pt x="44" y="98"/>
                    </a:lnTo>
                    <a:lnTo>
                      <a:pt x="27" y="72"/>
                    </a:lnTo>
                    <a:lnTo>
                      <a:pt x="27" y="54"/>
                    </a:lnTo>
                    <a:lnTo>
                      <a:pt x="35" y="36"/>
                    </a:lnTo>
                    <a:lnTo>
                      <a:pt x="27" y="9"/>
                    </a:lnTo>
                    <a:lnTo>
                      <a:pt x="18" y="0"/>
                    </a:lnTo>
                    <a:lnTo>
                      <a:pt x="9"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22" name="Freeform 250"/>
              <p:cNvSpPr>
                <a:spLocks/>
              </p:cNvSpPr>
              <p:nvPr/>
            </p:nvSpPr>
            <p:spPr bwMode="auto">
              <a:xfrm>
                <a:off x="3109" y="2622"/>
                <a:ext cx="44" cy="143"/>
              </a:xfrm>
              <a:custGeom>
                <a:avLst/>
                <a:gdLst>
                  <a:gd name="T0" fmla="*/ 9 w 44"/>
                  <a:gd name="T1" fmla="*/ 0 h 143"/>
                  <a:gd name="T2" fmla="*/ 18 w 44"/>
                  <a:gd name="T3" fmla="*/ 18 h 143"/>
                  <a:gd name="T4" fmla="*/ 9 w 44"/>
                  <a:gd name="T5" fmla="*/ 36 h 143"/>
                  <a:gd name="T6" fmla="*/ 9 w 44"/>
                  <a:gd name="T7" fmla="*/ 54 h 143"/>
                  <a:gd name="T8" fmla="*/ 0 w 44"/>
                  <a:gd name="T9" fmla="*/ 81 h 143"/>
                  <a:gd name="T10" fmla="*/ 9 w 44"/>
                  <a:gd name="T11" fmla="*/ 81 h 143"/>
                  <a:gd name="T12" fmla="*/ 9 w 44"/>
                  <a:gd name="T13" fmla="*/ 90 h 143"/>
                  <a:gd name="T14" fmla="*/ 27 w 44"/>
                  <a:gd name="T15" fmla="*/ 90 h 143"/>
                  <a:gd name="T16" fmla="*/ 18 w 44"/>
                  <a:gd name="T17" fmla="*/ 116 h 143"/>
                  <a:gd name="T18" fmla="*/ 35 w 44"/>
                  <a:gd name="T19" fmla="*/ 143 h 143"/>
                  <a:gd name="T20" fmla="*/ 44 w 44"/>
                  <a:gd name="T21" fmla="*/ 116 h 143"/>
                  <a:gd name="T22" fmla="*/ 44 w 44"/>
                  <a:gd name="T23" fmla="*/ 98 h 143"/>
                  <a:gd name="T24" fmla="*/ 27 w 44"/>
                  <a:gd name="T25" fmla="*/ 72 h 143"/>
                  <a:gd name="T26" fmla="*/ 27 w 44"/>
                  <a:gd name="T27" fmla="*/ 54 h 143"/>
                  <a:gd name="T28" fmla="*/ 35 w 44"/>
                  <a:gd name="T29" fmla="*/ 36 h 143"/>
                  <a:gd name="T30" fmla="*/ 27 w 44"/>
                  <a:gd name="T31" fmla="*/ 9 h 143"/>
                  <a:gd name="T32" fmla="*/ 18 w 44"/>
                  <a:gd name="T33" fmla="*/ 0 h 143"/>
                  <a:gd name="T34" fmla="*/ 9 w 44"/>
                  <a:gd name="T35" fmla="*/ 0 h 1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143"/>
                  <a:gd name="T56" fmla="*/ 44 w 44"/>
                  <a:gd name="T57" fmla="*/ 143 h 1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143">
                    <a:moveTo>
                      <a:pt x="9" y="0"/>
                    </a:moveTo>
                    <a:lnTo>
                      <a:pt x="18" y="18"/>
                    </a:lnTo>
                    <a:lnTo>
                      <a:pt x="9" y="36"/>
                    </a:lnTo>
                    <a:lnTo>
                      <a:pt x="9" y="54"/>
                    </a:lnTo>
                    <a:lnTo>
                      <a:pt x="0" y="81"/>
                    </a:lnTo>
                    <a:lnTo>
                      <a:pt x="9" y="81"/>
                    </a:lnTo>
                    <a:lnTo>
                      <a:pt x="9" y="90"/>
                    </a:lnTo>
                    <a:lnTo>
                      <a:pt x="27" y="90"/>
                    </a:lnTo>
                    <a:lnTo>
                      <a:pt x="18" y="116"/>
                    </a:lnTo>
                    <a:lnTo>
                      <a:pt x="35" y="143"/>
                    </a:lnTo>
                    <a:lnTo>
                      <a:pt x="44" y="116"/>
                    </a:lnTo>
                    <a:lnTo>
                      <a:pt x="44" y="98"/>
                    </a:lnTo>
                    <a:lnTo>
                      <a:pt x="27" y="72"/>
                    </a:lnTo>
                    <a:lnTo>
                      <a:pt x="27" y="54"/>
                    </a:lnTo>
                    <a:lnTo>
                      <a:pt x="35" y="36"/>
                    </a:lnTo>
                    <a:lnTo>
                      <a:pt x="27" y="9"/>
                    </a:lnTo>
                    <a:lnTo>
                      <a:pt x="18" y="0"/>
                    </a:lnTo>
                    <a:lnTo>
                      <a:pt x="9"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55" name="Freeform 251"/>
            <p:cNvSpPr>
              <a:spLocks/>
            </p:cNvSpPr>
            <p:nvPr/>
          </p:nvSpPr>
          <p:spPr bwMode="auto">
            <a:xfrm>
              <a:off x="5389562" y="4252912"/>
              <a:ext cx="168275" cy="215900"/>
            </a:xfrm>
            <a:custGeom>
              <a:avLst/>
              <a:gdLst>
                <a:gd name="T0" fmla="*/ 2147483647 w 104"/>
                <a:gd name="T1" fmla="*/ 2147483647 h 143"/>
                <a:gd name="T2" fmla="*/ 2147483647 w 104"/>
                <a:gd name="T3" fmla="*/ 2147483647 h 143"/>
                <a:gd name="T4" fmla="*/ 2147483647 w 104"/>
                <a:gd name="T5" fmla="*/ 2147483647 h 143"/>
                <a:gd name="T6" fmla="*/ 2147483647 w 104"/>
                <a:gd name="T7" fmla="*/ 2147483647 h 143"/>
                <a:gd name="T8" fmla="*/ 0 w 104"/>
                <a:gd name="T9" fmla="*/ 2147483647 h 143"/>
                <a:gd name="T10" fmla="*/ 2147483647 w 104"/>
                <a:gd name="T11" fmla="*/ 2147483647 h 143"/>
                <a:gd name="T12" fmla="*/ 2147483647 w 104"/>
                <a:gd name="T13" fmla="*/ 2147483647 h 143"/>
                <a:gd name="T14" fmla="*/ 2147483647 w 104"/>
                <a:gd name="T15" fmla="*/ 2147483647 h 143"/>
                <a:gd name="T16" fmla="*/ 2147483647 w 104"/>
                <a:gd name="T17" fmla="*/ 0 h 143"/>
                <a:gd name="T18" fmla="*/ 2147483647 w 104"/>
                <a:gd name="T19" fmla="*/ 2147483647 h 143"/>
                <a:gd name="T20" fmla="*/ 2147483647 w 104"/>
                <a:gd name="T21" fmla="*/ 2147483647 h 143"/>
                <a:gd name="T22" fmla="*/ 2147483647 w 104"/>
                <a:gd name="T23" fmla="*/ 2147483647 h 143"/>
                <a:gd name="T24" fmla="*/ 2147483647 w 104"/>
                <a:gd name="T25" fmla="*/ 2147483647 h 143"/>
                <a:gd name="T26" fmla="*/ 2147483647 w 104"/>
                <a:gd name="T27" fmla="*/ 2147483647 h 143"/>
                <a:gd name="T28" fmla="*/ 2147483647 w 104"/>
                <a:gd name="T29" fmla="*/ 2147483647 h 143"/>
                <a:gd name="T30" fmla="*/ 2147483647 w 104"/>
                <a:gd name="T31" fmla="*/ 2147483647 h 143"/>
                <a:gd name="T32" fmla="*/ 2147483647 w 104"/>
                <a:gd name="T33" fmla="*/ 2147483647 h 1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43"/>
                <a:gd name="T53" fmla="*/ 104 w 104"/>
                <a:gd name="T54" fmla="*/ 143 h 1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43">
                  <a:moveTo>
                    <a:pt x="52" y="134"/>
                  </a:moveTo>
                  <a:lnTo>
                    <a:pt x="44" y="116"/>
                  </a:lnTo>
                  <a:lnTo>
                    <a:pt x="35" y="98"/>
                  </a:lnTo>
                  <a:lnTo>
                    <a:pt x="17" y="81"/>
                  </a:lnTo>
                  <a:lnTo>
                    <a:pt x="0" y="54"/>
                  </a:lnTo>
                  <a:lnTo>
                    <a:pt x="26" y="54"/>
                  </a:lnTo>
                  <a:lnTo>
                    <a:pt x="52" y="18"/>
                  </a:lnTo>
                  <a:lnTo>
                    <a:pt x="52" y="9"/>
                  </a:lnTo>
                  <a:lnTo>
                    <a:pt x="70" y="0"/>
                  </a:lnTo>
                  <a:lnTo>
                    <a:pt x="70" y="9"/>
                  </a:lnTo>
                  <a:lnTo>
                    <a:pt x="78" y="9"/>
                  </a:lnTo>
                  <a:lnTo>
                    <a:pt x="104" y="18"/>
                  </a:lnTo>
                  <a:lnTo>
                    <a:pt x="104" y="45"/>
                  </a:lnTo>
                  <a:lnTo>
                    <a:pt x="104" y="89"/>
                  </a:lnTo>
                  <a:lnTo>
                    <a:pt x="78" y="143"/>
                  </a:lnTo>
                  <a:lnTo>
                    <a:pt x="70" y="134"/>
                  </a:lnTo>
                  <a:lnTo>
                    <a:pt x="52" y="134"/>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56" name="Freeform 252"/>
            <p:cNvSpPr>
              <a:spLocks/>
            </p:cNvSpPr>
            <p:nvPr/>
          </p:nvSpPr>
          <p:spPr bwMode="auto">
            <a:xfrm>
              <a:off x="5389562" y="4252912"/>
              <a:ext cx="168275" cy="215900"/>
            </a:xfrm>
            <a:custGeom>
              <a:avLst/>
              <a:gdLst>
                <a:gd name="T0" fmla="*/ 2147483647 w 104"/>
                <a:gd name="T1" fmla="*/ 2147483647 h 143"/>
                <a:gd name="T2" fmla="*/ 2147483647 w 104"/>
                <a:gd name="T3" fmla="*/ 2147483647 h 143"/>
                <a:gd name="T4" fmla="*/ 2147483647 w 104"/>
                <a:gd name="T5" fmla="*/ 2147483647 h 143"/>
                <a:gd name="T6" fmla="*/ 2147483647 w 104"/>
                <a:gd name="T7" fmla="*/ 2147483647 h 143"/>
                <a:gd name="T8" fmla="*/ 0 w 104"/>
                <a:gd name="T9" fmla="*/ 2147483647 h 143"/>
                <a:gd name="T10" fmla="*/ 2147483647 w 104"/>
                <a:gd name="T11" fmla="*/ 2147483647 h 143"/>
                <a:gd name="T12" fmla="*/ 2147483647 w 104"/>
                <a:gd name="T13" fmla="*/ 2147483647 h 143"/>
                <a:gd name="T14" fmla="*/ 2147483647 w 104"/>
                <a:gd name="T15" fmla="*/ 2147483647 h 143"/>
                <a:gd name="T16" fmla="*/ 2147483647 w 104"/>
                <a:gd name="T17" fmla="*/ 0 h 143"/>
                <a:gd name="T18" fmla="*/ 2147483647 w 104"/>
                <a:gd name="T19" fmla="*/ 2147483647 h 143"/>
                <a:gd name="T20" fmla="*/ 2147483647 w 104"/>
                <a:gd name="T21" fmla="*/ 2147483647 h 143"/>
                <a:gd name="T22" fmla="*/ 2147483647 w 104"/>
                <a:gd name="T23" fmla="*/ 2147483647 h 143"/>
                <a:gd name="T24" fmla="*/ 2147483647 w 104"/>
                <a:gd name="T25" fmla="*/ 2147483647 h 143"/>
                <a:gd name="T26" fmla="*/ 2147483647 w 104"/>
                <a:gd name="T27" fmla="*/ 2147483647 h 143"/>
                <a:gd name="T28" fmla="*/ 2147483647 w 104"/>
                <a:gd name="T29" fmla="*/ 2147483647 h 143"/>
                <a:gd name="T30" fmla="*/ 2147483647 w 104"/>
                <a:gd name="T31" fmla="*/ 2147483647 h 143"/>
                <a:gd name="T32" fmla="*/ 2147483647 w 104"/>
                <a:gd name="T33" fmla="*/ 2147483647 h 1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43"/>
                <a:gd name="T53" fmla="*/ 104 w 104"/>
                <a:gd name="T54" fmla="*/ 143 h 1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43">
                  <a:moveTo>
                    <a:pt x="52" y="134"/>
                  </a:moveTo>
                  <a:lnTo>
                    <a:pt x="44" y="116"/>
                  </a:lnTo>
                  <a:lnTo>
                    <a:pt x="35" y="98"/>
                  </a:lnTo>
                  <a:lnTo>
                    <a:pt x="17" y="81"/>
                  </a:lnTo>
                  <a:lnTo>
                    <a:pt x="0" y="54"/>
                  </a:lnTo>
                  <a:lnTo>
                    <a:pt x="26" y="54"/>
                  </a:lnTo>
                  <a:lnTo>
                    <a:pt x="52" y="18"/>
                  </a:lnTo>
                  <a:lnTo>
                    <a:pt x="52" y="9"/>
                  </a:lnTo>
                  <a:lnTo>
                    <a:pt x="70" y="0"/>
                  </a:lnTo>
                  <a:lnTo>
                    <a:pt x="70" y="9"/>
                  </a:lnTo>
                  <a:lnTo>
                    <a:pt x="78" y="9"/>
                  </a:lnTo>
                  <a:lnTo>
                    <a:pt x="104" y="18"/>
                  </a:lnTo>
                  <a:lnTo>
                    <a:pt x="104" y="45"/>
                  </a:lnTo>
                  <a:lnTo>
                    <a:pt x="104" y="89"/>
                  </a:lnTo>
                  <a:lnTo>
                    <a:pt x="78" y="143"/>
                  </a:lnTo>
                  <a:lnTo>
                    <a:pt x="70" y="134"/>
                  </a:lnTo>
                  <a:lnTo>
                    <a:pt x="52" y="134"/>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57" name="Freeform 253"/>
            <p:cNvSpPr>
              <a:spLocks/>
            </p:cNvSpPr>
            <p:nvPr/>
          </p:nvSpPr>
          <p:spPr bwMode="auto">
            <a:xfrm>
              <a:off x="5180012" y="4454524"/>
              <a:ext cx="349250" cy="350838"/>
            </a:xfrm>
            <a:custGeom>
              <a:avLst/>
              <a:gdLst>
                <a:gd name="T0" fmla="*/ 2147483647 w 218"/>
                <a:gd name="T1" fmla="*/ 0 h 232"/>
                <a:gd name="T2" fmla="*/ 2147483647 w 218"/>
                <a:gd name="T3" fmla="*/ 0 h 232"/>
                <a:gd name="T4" fmla="*/ 2147483647 w 218"/>
                <a:gd name="T5" fmla="*/ 2147483647 h 232"/>
                <a:gd name="T6" fmla="*/ 2147483647 w 218"/>
                <a:gd name="T7" fmla="*/ 2147483647 h 232"/>
                <a:gd name="T8" fmla="*/ 2147483647 w 218"/>
                <a:gd name="T9" fmla="*/ 2147483647 h 232"/>
                <a:gd name="T10" fmla="*/ 2147483647 w 218"/>
                <a:gd name="T11" fmla="*/ 2147483647 h 232"/>
                <a:gd name="T12" fmla="*/ 2147483647 w 218"/>
                <a:gd name="T13" fmla="*/ 2147483647 h 232"/>
                <a:gd name="T14" fmla="*/ 2147483647 w 218"/>
                <a:gd name="T15" fmla="*/ 2147483647 h 232"/>
                <a:gd name="T16" fmla="*/ 2147483647 w 218"/>
                <a:gd name="T17" fmla="*/ 2147483647 h 232"/>
                <a:gd name="T18" fmla="*/ 2147483647 w 218"/>
                <a:gd name="T19" fmla="*/ 2147483647 h 232"/>
                <a:gd name="T20" fmla="*/ 2147483647 w 218"/>
                <a:gd name="T21" fmla="*/ 2147483647 h 232"/>
                <a:gd name="T22" fmla="*/ 2147483647 w 218"/>
                <a:gd name="T23" fmla="*/ 2147483647 h 232"/>
                <a:gd name="T24" fmla="*/ 2147483647 w 218"/>
                <a:gd name="T25" fmla="*/ 2147483647 h 232"/>
                <a:gd name="T26" fmla="*/ 2147483647 w 218"/>
                <a:gd name="T27" fmla="*/ 2147483647 h 232"/>
                <a:gd name="T28" fmla="*/ 2147483647 w 218"/>
                <a:gd name="T29" fmla="*/ 2147483647 h 232"/>
                <a:gd name="T30" fmla="*/ 2147483647 w 218"/>
                <a:gd name="T31" fmla="*/ 2147483647 h 232"/>
                <a:gd name="T32" fmla="*/ 2147483647 w 218"/>
                <a:gd name="T33" fmla="*/ 2147483647 h 232"/>
                <a:gd name="T34" fmla="*/ 2147483647 w 218"/>
                <a:gd name="T35" fmla="*/ 2147483647 h 232"/>
                <a:gd name="T36" fmla="*/ 2147483647 w 218"/>
                <a:gd name="T37" fmla="*/ 2147483647 h 232"/>
                <a:gd name="T38" fmla="*/ 2147483647 w 218"/>
                <a:gd name="T39" fmla="*/ 2147483647 h 232"/>
                <a:gd name="T40" fmla="*/ 2147483647 w 218"/>
                <a:gd name="T41" fmla="*/ 2147483647 h 232"/>
                <a:gd name="T42" fmla="*/ 2147483647 w 218"/>
                <a:gd name="T43" fmla="*/ 2147483647 h 232"/>
                <a:gd name="T44" fmla="*/ 2147483647 w 218"/>
                <a:gd name="T45" fmla="*/ 2147483647 h 232"/>
                <a:gd name="T46" fmla="*/ 0 w 218"/>
                <a:gd name="T47" fmla="*/ 2147483647 h 232"/>
                <a:gd name="T48" fmla="*/ 0 w 218"/>
                <a:gd name="T49" fmla="*/ 2147483647 h 232"/>
                <a:gd name="T50" fmla="*/ 0 w 218"/>
                <a:gd name="T51" fmla="*/ 2147483647 h 232"/>
                <a:gd name="T52" fmla="*/ 2147483647 w 218"/>
                <a:gd name="T53" fmla="*/ 2147483647 h 232"/>
                <a:gd name="T54" fmla="*/ 2147483647 w 218"/>
                <a:gd name="T55" fmla="*/ 2147483647 h 232"/>
                <a:gd name="T56" fmla="*/ 2147483647 w 218"/>
                <a:gd name="T57" fmla="*/ 2147483647 h 232"/>
                <a:gd name="T58" fmla="*/ 2147483647 w 218"/>
                <a:gd name="T59" fmla="*/ 2147483647 h 232"/>
                <a:gd name="T60" fmla="*/ 2147483647 w 218"/>
                <a:gd name="T61" fmla="*/ 2147483647 h 232"/>
                <a:gd name="T62" fmla="*/ 2147483647 w 218"/>
                <a:gd name="T63" fmla="*/ 2147483647 h 232"/>
                <a:gd name="T64" fmla="*/ 2147483647 w 218"/>
                <a:gd name="T65" fmla="*/ 2147483647 h 232"/>
                <a:gd name="T66" fmla="*/ 2147483647 w 218"/>
                <a:gd name="T67" fmla="*/ 2147483647 h 232"/>
                <a:gd name="T68" fmla="*/ 2147483647 w 218"/>
                <a:gd name="T69" fmla="*/ 2147483647 h 232"/>
                <a:gd name="T70" fmla="*/ 2147483647 w 218"/>
                <a:gd name="T71" fmla="*/ 2147483647 h 232"/>
                <a:gd name="T72" fmla="*/ 2147483647 w 218"/>
                <a:gd name="T73" fmla="*/ 2147483647 h 232"/>
                <a:gd name="T74" fmla="*/ 2147483647 w 218"/>
                <a:gd name="T75" fmla="*/ 2147483647 h 232"/>
                <a:gd name="T76" fmla="*/ 2147483647 w 218"/>
                <a:gd name="T77" fmla="*/ 2147483647 h 232"/>
                <a:gd name="T78" fmla="*/ 2147483647 w 218"/>
                <a:gd name="T79" fmla="*/ 0 h 2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8"/>
                <a:gd name="T121" fmla="*/ 0 h 232"/>
                <a:gd name="T122" fmla="*/ 218 w 218"/>
                <a:gd name="T123" fmla="*/ 232 h 23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8" h="232">
                  <a:moveTo>
                    <a:pt x="183" y="0"/>
                  </a:moveTo>
                  <a:lnTo>
                    <a:pt x="192" y="0"/>
                  </a:lnTo>
                  <a:lnTo>
                    <a:pt x="201" y="9"/>
                  </a:lnTo>
                  <a:lnTo>
                    <a:pt x="218" y="62"/>
                  </a:lnTo>
                  <a:lnTo>
                    <a:pt x="201" y="62"/>
                  </a:lnTo>
                  <a:lnTo>
                    <a:pt x="192" y="80"/>
                  </a:lnTo>
                  <a:lnTo>
                    <a:pt x="201" y="80"/>
                  </a:lnTo>
                  <a:lnTo>
                    <a:pt x="218" y="71"/>
                  </a:lnTo>
                  <a:lnTo>
                    <a:pt x="218" y="80"/>
                  </a:lnTo>
                  <a:lnTo>
                    <a:pt x="218" y="116"/>
                  </a:lnTo>
                  <a:lnTo>
                    <a:pt x="201" y="125"/>
                  </a:lnTo>
                  <a:lnTo>
                    <a:pt x="183" y="151"/>
                  </a:lnTo>
                  <a:lnTo>
                    <a:pt x="166" y="196"/>
                  </a:lnTo>
                  <a:lnTo>
                    <a:pt x="140" y="214"/>
                  </a:lnTo>
                  <a:lnTo>
                    <a:pt x="105" y="223"/>
                  </a:lnTo>
                  <a:lnTo>
                    <a:pt x="79" y="214"/>
                  </a:lnTo>
                  <a:lnTo>
                    <a:pt x="44" y="232"/>
                  </a:lnTo>
                  <a:lnTo>
                    <a:pt x="35" y="232"/>
                  </a:lnTo>
                  <a:lnTo>
                    <a:pt x="26" y="214"/>
                  </a:lnTo>
                  <a:lnTo>
                    <a:pt x="26" y="223"/>
                  </a:lnTo>
                  <a:lnTo>
                    <a:pt x="18" y="196"/>
                  </a:lnTo>
                  <a:lnTo>
                    <a:pt x="26" y="196"/>
                  </a:lnTo>
                  <a:lnTo>
                    <a:pt x="18" y="169"/>
                  </a:lnTo>
                  <a:lnTo>
                    <a:pt x="0" y="125"/>
                  </a:lnTo>
                  <a:lnTo>
                    <a:pt x="0" y="116"/>
                  </a:lnTo>
                  <a:lnTo>
                    <a:pt x="0" y="107"/>
                  </a:lnTo>
                  <a:lnTo>
                    <a:pt x="9" y="116"/>
                  </a:lnTo>
                  <a:lnTo>
                    <a:pt x="18" y="125"/>
                  </a:lnTo>
                  <a:lnTo>
                    <a:pt x="35" y="125"/>
                  </a:lnTo>
                  <a:lnTo>
                    <a:pt x="44" y="116"/>
                  </a:lnTo>
                  <a:lnTo>
                    <a:pt x="44" y="45"/>
                  </a:lnTo>
                  <a:lnTo>
                    <a:pt x="61" y="53"/>
                  </a:lnTo>
                  <a:lnTo>
                    <a:pt x="53" y="71"/>
                  </a:lnTo>
                  <a:lnTo>
                    <a:pt x="61" y="80"/>
                  </a:lnTo>
                  <a:lnTo>
                    <a:pt x="79" y="71"/>
                  </a:lnTo>
                  <a:lnTo>
                    <a:pt x="96" y="53"/>
                  </a:lnTo>
                  <a:lnTo>
                    <a:pt x="105" y="53"/>
                  </a:lnTo>
                  <a:lnTo>
                    <a:pt x="114" y="53"/>
                  </a:lnTo>
                  <a:lnTo>
                    <a:pt x="157" y="18"/>
                  </a:lnTo>
                  <a:lnTo>
                    <a:pt x="183"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58" name="Freeform 254"/>
            <p:cNvSpPr>
              <a:spLocks/>
            </p:cNvSpPr>
            <p:nvPr/>
          </p:nvSpPr>
          <p:spPr bwMode="auto">
            <a:xfrm>
              <a:off x="5067300" y="4306887"/>
              <a:ext cx="322262" cy="336550"/>
            </a:xfrm>
            <a:custGeom>
              <a:avLst/>
              <a:gdLst>
                <a:gd name="T0" fmla="*/ 2147483647 w 200"/>
                <a:gd name="T1" fmla="*/ 2147483647 h 223"/>
                <a:gd name="T2" fmla="*/ 2147483647 w 200"/>
                <a:gd name="T3" fmla="*/ 2147483647 h 223"/>
                <a:gd name="T4" fmla="*/ 2147483647 w 200"/>
                <a:gd name="T5" fmla="*/ 2147483647 h 223"/>
                <a:gd name="T6" fmla="*/ 2147483647 w 200"/>
                <a:gd name="T7" fmla="*/ 2147483647 h 223"/>
                <a:gd name="T8" fmla="*/ 2147483647 w 200"/>
                <a:gd name="T9" fmla="*/ 2147483647 h 223"/>
                <a:gd name="T10" fmla="*/ 2147483647 w 200"/>
                <a:gd name="T11" fmla="*/ 2147483647 h 223"/>
                <a:gd name="T12" fmla="*/ 2147483647 w 200"/>
                <a:gd name="T13" fmla="*/ 2147483647 h 223"/>
                <a:gd name="T14" fmla="*/ 2147483647 w 200"/>
                <a:gd name="T15" fmla="*/ 2147483647 h 223"/>
                <a:gd name="T16" fmla="*/ 2147483647 w 200"/>
                <a:gd name="T17" fmla="*/ 2147483647 h 223"/>
                <a:gd name="T18" fmla="*/ 2147483647 w 200"/>
                <a:gd name="T19" fmla="*/ 2147483647 h 223"/>
                <a:gd name="T20" fmla="*/ 2147483647 w 200"/>
                <a:gd name="T21" fmla="*/ 2147483647 h 223"/>
                <a:gd name="T22" fmla="*/ 2147483647 w 200"/>
                <a:gd name="T23" fmla="*/ 2147483647 h 223"/>
                <a:gd name="T24" fmla="*/ 2147483647 w 200"/>
                <a:gd name="T25" fmla="*/ 2147483647 h 223"/>
                <a:gd name="T26" fmla="*/ 2147483647 w 200"/>
                <a:gd name="T27" fmla="*/ 2147483647 h 223"/>
                <a:gd name="T28" fmla="*/ 2147483647 w 200"/>
                <a:gd name="T29" fmla="*/ 0 h 223"/>
                <a:gd name="T30" fmla="*/ 0 w 200"/>
                <a:gd name="T31" fmla="*/ 2147483647 h 223"/>
                <a:gd name="T32" fmla="*/ 0 w 200"/>
                <a:gd name="T33" fmla="*/ 2147483647 h 223"/>
                <a:gd name="T34" fmla="*/ 2147483647 w 200"/>
                <a:gd name="T35" fmla="*/ 2147483647 h 223"/>
                <a:gd name="T36" fmla="*/ 2147483647 w 200"/>
                <a:gd name="T37" fmla="*/ 2147483647 h 223"/>
                <a:gd name="T38" fmla="*/ 2147483647 w 200"/>
                <a:gd name="T39" fmla="*/ 2147483647 h 223"/>
                <a:gd name="T40" fmla="*/ 2147483647 w 200"/>
                <a:gd name="T41" fmla="*/ 2147483647 h 223"/>
                <a:gd name="T42" fmla="*/ 2147483647 w 200"/>
                <a:gd name="T43" fmla="*/ 2147483647 h 223"/>
                <a:gd name="T44" fmla="*/ 2147483647 w 200"/>
                <a:gd name="T45" fmla="*/ 2147483647 h 223"/>
                <a:gd name="T46" fmla="*/ 2147483647 w 200"/>
                <a:gd name="T47" fmla="*/ 2147483647 h 223"/>
                <a:gd name="T48" fmla="*/ 2147483647 w 200"/>
                <a:gd name="T49" fmla="*/ 2147483647 h 223"/>
                <a:gd name="T50" fmla="*/ 2147483647 w 200"/>
                <a:gd name="T51" fmla="*/ 2147483647 h 223"/>
                <a:gd name="T52" fmla="*/ 2147483647 w 200"/>
                <a:gd name="T53" fmla="*/ 2147483647 h 22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223"/>
                <a:gd name="T83" fmla="*/ 200 w 200"/>
                <a:gd name="T84" fmla="*/ 223 h 22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223">
                  <a:moveTo>
                    <a:pt x="122" y="143"/>
                  </a:moveTo>
                  <a:lnTo>
                    <a:pt x="122" y="98"/>
                  </a:lnTo>
                  <a:lnTo>
                    <a:pt x="139" y="80"/>
                  </a:lnTo>
                  <a:lnTo>
                    <a:pt x="139" y="27"/>
                  </a:lnTo>
                  <a:lnTo>
                    <a:pt x="174" y="18"/>
                  </a:lnTo>
                  <a:lnTo>
                    <a:pt x="174" y="27"/>
                  </a:lnTo>
                  <a:lnTo>
                    <a:pt x="183" y="18"/>
                  </a:lnTo>
                  <a:lnTo>
                    <a:pt x="200" y="18"/>
                  </a:lnTo>
                  <a:lnTo>
                    <a:pt x="183" y="9"/>
                  </a:lnTo>
                  <a:lnTo>
                    <a:pt x="174" y="9"/>
                  </a:lnTo>
                  <a:lnTo>
                    <a:pt x="148" y="18"/>
                  </a:lnTo>
                  <a:lnTo>
                    <a:pt x="113" y="18"/>
                  </a:lnTo>
                  <a:lnTo>
                    <a:pt x="95" y="9"/>
                  </a:lnTo>
                  <a:lnTo>
                    <a:pt x="34" y="9"/>
                  </a:lnTo>
                  <a:lnTo>
                    <a:pt x="26" y="0"/>
                  </a:lnTo>
                  <a:lnTo>
                    <a:pt x="0" y="9"/>
                  </a:lnTo>
                  <a:lnTo>
                    <a:pt x="0" y="18"/>
                  </a:lnTo>
                  <a:lnTo>
                    <a:pt x="43" y="98"/>
                  </a:lnTo>
                  <a:lnTo>
                    <a:pt x="43" y="125"/>
                  </a:lnTo>
                  <a:lnTo>
                    <a:pt x="52" y="196"/>
                  </a:lnTo>
                  <a:lnTo>
                    <a:pt x="69" y="214"/>
                  </a:lnTo>
                  <a:lnTo>
                    <a:pt x="69" y="205"/>
                  </a:lnTo>
                  <a:lnTo>
                    <a:pt x="78" y="214"/>
                  </a:lnTo>
                  <a:lnTo>
                    <a:pt x="87" y="223"/>
                  </a:lnTo>
                  <a:lnTo>
                    <a:pt x="113" y="223"/>
                  </a:lnTo>
                  <a:lnTo>
                    <a:pt x="122" y="214"/>
                  </a:lnTo>
                  <a:lnTo>
                    <a:pt x="122" y="143"/>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59" name="Freeform 255"/>
            <p:cNvSpPr>
              <a:spLocks/>
            </p:cNvSpPr>
            <p:nvPr/>
          </p:nvSpPr>
          <p:spPr bwMode="auto">
            <a:xfrm>
              <a:off x="5067300" y="4306887"/>
              <a:ext cx="322262" cy="336550"/>
            </a:xfrm>
            <a:custGeom>
              <a:avLst/>
              <a:gdLst>
                <a:gd name="T0" fmla="*/ 2147483647 w 200"/>
                <a:gd name="T1" fmla="*/ 2147483647 h 223"/>
                <a:gd name="T2" fmla="*/ 2147483647 w 200"/>
                <a:gd name="T3" fmla="*/ 2147483647 h 223"/>
                <a:gd name="T4" fmla="*/ 2147483647 w 200"/>
                <a:gd name="T5" fmla="*/ 2147483647 h 223"/>
                <a:gd name="T6" fmla="*/ 2147483647 w 200"/>
                <a:gd name="T7" fmla="*/ 2147483647 h 223"/>
                <a:gd name="T8" fmla="*/ 2147483647 w 200"/>
                <a:gd name="T9" fmla="*/ 2147483647 h 223"/>
                <a:gd name="T10" fmla="*/ 2147483647 w 200"/>
                <a:gd name="T11" fmla="*/ 2147483647 h 223"/>
                <a:gd name="T12" fmla="*/ 2147483647 w 200"/>
                <a:gd name="T13" fmla="*/ 2147483647 h 223"/>
                <a:gd name="T14" fmla="*/ 2147483647 w 200"/>
                <a:gd name="T15" fmla="*/ 2147483647 h 223"/>
                <a:gd name="T16" fmla="*/ 2147483647 w 200"/>
                <a:gd name="T17" fmla="*/ 2147483647 h 223"/>
                <a:gd name="T18" fmla="*/ 2147483647 w 200"/>
                <a:gd name="T19" fmla="*/ 2147483647 h 223"/>
                <a:gd name="T20" fmla="*/ 2147483647 w 200"/>
                <a:gd name="T21" fmla="*/ 2147483647 h 223"/>
                <a:gd name="T22" fmla="*/ 2147483647 w 200"/>
                <a:gd name="T23" fmla="*/ 2147483647 h 223"/>
                <a:gd name="T24" fmla="*/ 2147483647 w 200"/>
                <a:gd name="T25" fmla="*/ 2147483647 h 223"/>
                <a:gd name="T26" fmla="*/ 2147483647 w 200"/>
                <a:gd name="T27" fmla="*/ 2147483647 h 223"/>
                <a:gd name="T28" fmla="*/ 2147483647 w 200"/>
                <a:gd name="T29" fmla="*/ 0 h 223"/>
                <a:gd name="T30" fmla="*/ 0 w 200"/>
                <a:gd name="T31" fmla="*/ 2147483647 h 223"/>
                <a:gd name="T32" fmla="*/ 0 w 200"/>
                <a:gd name="T33" fmla="*/ 2147483647 h 223"/>
                <a:gd name="T34" fmla="*/ 2147483647 w 200"/>
                <a:gd name="T35" fmla="*/ 2147483647 h 223"/>
                <a:gd name="T36" fmla="*/ 2147483647 w 200"/>
                <a:gd name="T37" fmla="*/ 2147483647 h 223"/>
                <a:gd name="T38" fmla="*/ 2147483647 w 200"/>
                <a:gd name="T39" fmla="*/ 2147483647 h 223"/>
                <a:gd name="T40" fmla="*/ 2147483647 w 200"/>
                <a:gd name="T41" fmla="*/ 2147483647 h 223"/>
                <a:gd name="T42" fmla="*/ 2147483647 w 200"/>
                <a:gd name="T43" fmla="*/ 2147483647 h 223"/>
                <a:gd name="T44" fmla="*/ 2147483647 w 200"/>
                <a:gd name="T45" fmla="*/ 2147483647 h 223"/>
                <a:gd name="T46" fmla="*/ 2147483647 w 200"/>
                <a:gd name="T47" fmla="*/ 2147483647 h 223"/>
                <a:gd name="T48" fmla="*/ 2147483647 w 200"/>
                <a:gd name="T49" fmla="*/ 2147483647 h 223"/>
                <a:gd name="T50" fmla="*/ 2147483647 w 200"/>
                <a:gd name="T51" fmla="*/ 2147483647 h 223"/>
                <a:gd name="T52" fmla="*/ 2147483647 w 200"/>
                <a:gd name="T53" fmla="*/ 2147483647 h 22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223"/>
                <a:gd name="T83" fmla="*/ 200 w 200"/>
                <a:gd name="T84" fmla="*/ 223 h 22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223">
                  <a:moveTo>
                    <a:pt x="122" y="143"/>
                  </a:moveTo>
                  <a:lnTo>
                    <a:pt x="122" y="98"/>
                  </a:lnTo>
                  <a:lnTo>
                    <a:pt x="139" y="80"/>
                  </a:lnTo>
                  <a:lnTo>
                    <a:pt x="139" y="27"/>
                  </a:lnTo>
                  <a:lnTo>
                    <a:pt x="174" y="18"/>
                  </a:lnTo>
                  <a:lnTo>
                    <a:pt x="174" y="27"/>
                  </a:lnTo>
                  <a:lnTo>
                    <a:pt x="183" y="18"/>
                  </a:lnTo>
                  <a:lnTo>
                    <a:pt x="200" y="18"/>
                  </a:lnTo>
                  <a:lnTo>
                    <a:pt x="183" y="9"/>
                  </a:lnTo>
                  <a:lnTo>
                    <a:pt x="174" y="9"/>
                  </a:lnTo>
                  <a:lnTo>
                    <a:pt x="148" y="18"/>
                  </a:lnTo>
                  <a:lnTo>
                    <a:pt x="113" y="18"/>
                  </a:lnTo>
                  <a:lnTo>
                    <a:pt x="95" y="9"/>
                  </a:lnTo>
                  <a:lnTo>
                    <a:pt x="34" y="9"/>
                  </a:lnTo>
                  <a:lnTo>
                    <a:pt x="26" y="0"/>
                  </a:lnTo>
                  <a:lnTo>
                    <a:pt x="0" y="9"/>
                  </a:lnTo>
                  <a:lnTo>
                    <a:pt x="0" y="18"/>
                  </a:lnTo>
                  <a:lnTo>
                    <a:pt x="43" y="98"/>
                  </a:lnTo>
                  <a:lnTo>
                    <a:pt x="43" y="125"/>
                  </a:lnTo>
                  <a:lnTo>
                    <a:pt x="52" y="196"/>
                  </a:lnTo>
                  <a:lnTo>
                    <a:pt x="69" y="214"/>
                  </a:lnTo>
                  <a:lnTo>
                    <a:pt x="69" y="205"/>
                  </a:lnTo>
                  <a:lnTo>
                    <a:pt x="78" y="214"/>
                  </a:lnTo>
                  <a:lnTo>
                    <a:pt x="87" y="223"/>
                  </a:lnTo>
                  <a:lnTo>
                    <a:pt x="113" y="223"/>
                  </a:lnTo>
                  <a:lnTo>
                    <a:pt x="122" y="214"/>
                  </a:lnTo>
                  <a:lnTo>
                    <a:pt x="122" y="143"/>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60" name="Freeform 256"/>
            <p:cNvSpPr>
              <a:spLocks/>
            </p:cNvSpPr>
            <p:nvPr/>
          </p:nvSpPr>
          <p:spPr bwMode="auto">
            <a:xfrm>
              <a:off x="5067300" y="3984624"/>
              <a:ext cx="307975" cy="349250"/>
            </a:xfrm>
            <a:custGeom>
              <a:avLst/>
              <a:gdLst>
                <a:gd name="T0" fmla="*/ 2147483647 w 191"/>
                <a:gd name="T1" fmla="*/ 0 h 232"/>
                <a:gd name="T2" fmla="*/ 2147483647 w 191"/>
                <a:gd name="T3" fmla="*/ 0 h 232"/>
                <a:gd name="T4" fmla="*/ 2147483647 w 191"/>
                <a:gd name="T5" fmla="*/ 0 h 232"/>
                <a:gd name="T6" fmla="*/ 2147483647 w 191"/>
                <a:gd name="T7" fmla="*/ 2147483647 h 232"/>
                <a:gd name="T8" fmla="*/ 2147483647 w 191"/>
                <a:gd name="T9" fmla="*/ 2147483647 h 232"/>
                <a:gd name="T10" fmla="*/ 2147483647 w 191"/>
                <a:gd name="T11" fmla="*/ 2147483647 h 232"/>
                <a:gd name="T12" fmla="*/ 2147483647 w 191"/>
                <a:gd name="T13" fmla="*/ 2147483647 h 232"/>
                <a:gd name="T14" fmla="*/ 2147483647 w 191"/>
                <a:gd name="T15" fmla="*/ 2147483647 h 232"/>
                <a:gd name="T16" fmla="*/ 2147483647 w 191"/>
                <a:gd name="T17" fmla="*/ 2147483647 h 232"/>
                <a:gd name="T18" fmla="*/ 2147483647 w 191"/>
                <a:gd name="T19" fmla="*/ 2147483647 h 232"/>
                <a:gd name="T20" fmla="*/ 2147483647 w 191"/>
                <a:gd name="T21" fmla="*/ 2147483647 h 232"/>
                <a:gd name="T22" fmla="*/ 2147483647 w 191"/>
                <a:gd name="T23" fmla="*/ 2147483647 h 232"/>
                <a:gd name="T24" fmla="*/ 2147483647 w 191"/>
                <a:gd name="T25" fmla="*/ 2147483647 h 232"/>
                <a:gd name="T26" fmla="*/ 2147483647 w 191"/>
                <a:gd name="T27" fmla="*/ 2147483647 h 232"/>
                <a:gd name="T28" fmla="*/ 2147483647 w 191"/>
                <a:gd name="T29" fmla="*/ 2147483647 h 232"/>
                <a:gd name="T30" fmla="*/ 2147483647 w 191"/>
                <a:gd name="T31" fmla="*/ 2147483647 h 232"/>
                <a:gd name="T32" fmla="*/ 2147483647 w 191"/>
                <a:gd name="T33" fmla="*/ 2147483647 h 232"/>
                <a:gd name="T34" fmla="*/ 2147483647 w 191"/>
                <a:gd name="T35" fmla="*/ 2147483647 h 232"/>
                <a:gd name="T36" fmla="*/ 2147483647 w 191"/>
                <a:gd name="T37" fmla="*/ 2147483647 h 232"/>
                <a:gd name="T38" fmla="*/ 2147483647 w 191"/>
                <a:gd name="T39" fmla="*/ 2147483647 h 232"/>
                <a:gd name="T40" fmla="*/ 2147483647 w 191"/>
                <a:gd name="T41" fmla="*/ 2147483647 h 232"/>
                <a:gd name="T42" fmla="*/ 2147483647 w 191"/>
                <a:gd name="T43" fmla="*/ 2147483647 h 232"/>
                <a:gd name="T44" fmla="*/ 2147483647 w 191"/>
                <a:gd name="T45" fmla="*/ 2147483647 h 232"/>
                <a:gd name="T46" fmla="*/ 0 w 191"/>
                <a:gd name="T47" fmla="*/ 2147483647 h 232"/>
                <a:gd name="T48" fmla="*/ 0 w 191"/>
                <a:gd name="T49" fmla="*/ 2147483647 h 232"/>
                <a:gd name="T50" fmla="*/ 2147483647 w 191"/>
                <a:gd name="T51" fmla="*/ 2147483647 h 232"/>
                <a:gd name="T52" fmla="*/ 2147483647 w 191"/>
                <a:gd name="T53" fmla="*/ 2147483647 h 232"/>
                <a:gd name="T54" fmla="*/ 2147483647 w 191"/>
                <a:gd name="T55" fmla="*/ 2147483647 h 232"/>
                <a:gd name="T56" fmla="*/ 2147483647 w 191"/>
                <a:gd name="T57" fmla="*/ 2147483647 h 232"/>
                <a:gd name="T58" fmla="*/ 2147483647 w 191"/>
                <a:gd name="T59" fmla="*/ 2147483647 h 232"/>
                <a:gd name="T60" fmla="*/ 2147483647 w 191"/>
                <a:gd name="T61" fmla="*/ 2147483647 h 232"/>
                <a:gd name="T62" fmla="*/ 2147483647 w 191"/>
                <a:gd name="T63" fmla="*/ 0 h 2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1"/>
                <a:gd name="T97" fmla="*/ 0 h 232"/>
                <a:gd name="T98" fmla="*/ 191 w 191"/>
                <a:gd name="T99" fmla="*/ 232 h 2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1" h="232">
                  <a:moveTo>
                    <a:pt x="26" y="0"/>
                  </a:moveTo>
                  <a:lnTo>
                    <a:pt x="61" y="0"/>
                  </a:lnTo>
                  <a:lnTo>
                    <a:pt x="69" y="0"/>
                  </a:lnTo>
                  <a:lnTo>
                    <a:pt x="78" y="36"/>
                  </a:lnTo>
                  <a:lnTo>
                    <a:pt x="87" y="45"/>
                  </a:lnTo>
                  <a:lnTo>
                    <a:pt x="122" y="45"/>
                  </a:lnTo>
                  <a:lnTo>
                    <a:pt x="122" y="27"/>
                  </a:lnTo>
                  <a:lnTo>
                    <a:pt x="139" y="27"/>
                  </a:lnTo>
                  <a:lnTo>
                    <a:pt x="156" y="36"/>
                  </a:lnTo>
                  <a:lnTo>
                    <a:pt x="156" y="71"/>
                  </a:lnTo>
                  <a:lnTo>
                    <a:pt x="165" y="89"/>
                  </a:lnTo>
                  <a:lnTo>
                    <a:pt x="156" y="98"/>
                  </a:lnTo>
                  <a:lnTo>
                    <a:pt x="191" y="89"/>
                  </a:lnTo>
                  <a:lnTo>
                    <a:pt x="183" y="134"/>
                  </a:lnTo>
                  <a:lnTo>
                    <a:pt x="191" y="134"/>
                  </a:lnTo>
                  <a:lnTo>
                    <a:pt x="156" y="143"/>
                  </a:lnTo>
                  <a:lnTo>
                    <a:pt x="156" y="196"/>
                  </a:lnTo>
                  <a:lnTo>
                    <a:pt x="174" y="223"/>
                  </a:lnTo>
                  <a:lnTo>
                    <a:pt x="148" y="232"/>
                  </a:lnTo>
                  <a:lnTo>
                    <a:pt x="113" y="232"/>
                  </a:lnTo>
                  <a:lnTo>
                    <a:pt x="95" y="223"/>
                  </a:lnTo>
                  <a:lnTo>
                    <a:pt x="34" y="223"/>
                  </a:lnTo>
                  <a:lnTo>
                    <a:pt x="26" y="214"/>
                  </a:lnTo>
                  <a:lnTo>
                    <a:pt x="0" y="223"/>
                  </a:lnTo>
                  <a:lnTo>
                    <a:pt x="0" y="187"/>
                  </a:lnTo>
                  <a:lnTo>
                    <a:pt x="8" y="143"/>
                  </a:lnTo>
                  <a:lnTo>
                    <a:pt x="26" y="125"/>
                  </a:lnTo>
                  <a:lnTo>
                    <a:pt x="34" y="98"/>
                  </a:lnTo>
                  <a:lnTo>
                    <a:pt x="8" y="63"/>
                  </a:lnTo>
                  <a:lnTo>
                    <a:pt x="26" y="54"/>
                  </a:lnTo>
                  <a:lnTo>
                    <a:pt x="8" y="9"/>
                  </a:lnTo>
                  <a:lnTo>
                    <a:pt x="26"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61" name="Freeform 257"/>
            <p:cNvSpPr>
              <a:spLocks/>
            </p:cNvSpPr>
            <p:nvPr/>
          </p:nvSpPr>
          <p:spPr bwMode="auto">
            <a:xfrm>
              <a:off x="5067300" y="3984624"/>
              <a:ext cx="307975" cy="349250"/>
            </a:xfrm>
            <a:custGeom>
              <a:avLst/>
              <a:gdLst>
                <a:gd name="T0" fmla="*/ 2147483647 w 191"/>
                <a:gd name="T1" fmla="*/ 0 h 232"/>
                <a:gd name="T2" fmla="*/ 2147483647 w 191"/>
                <a:gd name="T3" fmla="*/ 0 h 232"/>
                <a:gd name="T4" fmla="*/ 2147483647 w 191"/>
                <a:gd name="T5" fmla="*/ 0 h 232"/>
                <a:gd name="T6" fmla="*/ 2147483647 w 191"/>
                <a:gd name="T7" fmla="*/ 2147483647 h 232"/>
                <a:gd name="T8" fmla="*/ 2147483647 w 191"/>
                <a:gd name="T9" fmla="*/ 2147483647 h 232"/>
                <a:gd name="T10" fmla="*/ 2147483647 w 191"/>
                <a:gd name="T11" fmla="*/ 2147483647 h 232"/>
                <a:gd name="T12" fmla="*/ 2147483647 w 191"/>
                <a:gd name="T13" fmla="*/ 2147483647 h 232"/>
                <a:gd name="T14" fmla="*/ 2147483647 w 191"/>
                <a:gd name="T15" fmla="*/ 2147483647 h 232"/>
                <a:gd name="T16" fmla="*/ 2147483647 w 191"/>
                <a:gd name="T17" fmla="*/ 2147483647 h 232"/>
                <a:gd name="T18" fmla="*/ 2147483647 w 191"/>
                <a:gd name="T19" fmla="*/ 2147483647 h 232"/>
                <a:gd name="T20" fmla="*/ 2147483647 w 191"/>
                <a:gd name="T21" fmla="*/ 2147483647 h 232"/>
                <a:gd name="T22" fmla="*/ 2147483647 w 191"/>
                <a:gd name="T23" fmla="*/ 2147483647 h 232"/>
                <a:gd name="T24" fmla="*/ 2147483647 w 191"/>
                <a:gd name="T25" fmla="*/ 2147483647 h 232"/>
                <a:gd name="T26" fmla="*/ 2147483647 w 191"/>
                <a:gd name="T27" fmla="*/ 2147483647 h 232"/>
                <a:gd name="T28" fmla="*/ 2147483647 w 191"/>
                <a:gd name="T29" fmla="*/ 2147483647 h 232"/>
                <a:gd name="T30" fmla="*/ 2147483647 w 191"/>
                <a:gd name="T31" fmla="*/ 2147483647 h 232"/>
                <a:gd name="T32" fmla="*/ 2147483647 w 191"/>
                <a:gd name="T33" fmla="*/ 2147483647 h 232"/>
                <a:gd name="T34" fmla="*/ 2147483647 w 191"/>
                <a:gd name="T35" fmla="*/ 2147483647 h 232"/>
                <a:gd name="T36" fmla="*/ 2147483647 w 191"/>
                <a:gd name="T37" fmla="*/ 2147483647 h 232"/>
                <a:gd name="T38" fmla="*/ 2147483647 w 191"/>
                <a:gd name="T39" fmla="*/ 2147483647 h 232"/>
                <a:gd name="T40" fmla="*/ 2147483647 w 191"/>
                <a:gd name="T41" fmla="*/ 2147483647 h 232"/>
                <a:gd name="T42" fmla="*/ 2147483647 w 191"/>
                <a:gd name="T43" fmla="*/ 2147483647 h 232"/>
                <a:gd name="T44" fmla="*/ 2147483647 w 191"/>
                <a:gd name="T45" fmla="*/ 2147483647 h 232"/>
                <a:gd name="T46" fmla="*/ 0 w 191"/>
                <a:gd name="T47" fmla="*/ 2147483647 h 232"/>
                <a:gd name="T48" fmla="*/ 0 w 191"/>
                <a:gd name="T49" fmla="*/ 2147483647 h 232"/>
                <a:gd name="T50" fmla="*/ 2147483647 w 191"/>
                <a:gd name="T51" fmla="*/ 2147483647 h 232"/>
                <a:gd name="T52" fmla="*/ 2147483647 w 191"/>
                <a:gd name="T53" fmla="*/ 2147483647 h 232"/>
                <a:gd name="T54" fmla="*/ 2147483647 w 191"/>
                <a:gd name="T55" fmla="*/ 2147483647 h 232"/>
                <a:gd name="T56" fmla="*/ 2147483647 w 191"/>
                <a:gd name="T57" fmla="*/ 2147483647 h 232"/>
                <a:gd name="T58" fmla="*/ 2147483647 w 191"/>
                <a:gd name="T59" fmla="*/ 2147483647 h 232"/>
                <a:gd name="T60" fmla="*/ 2147483647 w 191"/>
                <a:gd name="T61" fmla="*/ 2147483647 h 232"/>
                <a:gd name="T62" fmla="*/ 2147483647 w 191"/>
                <a:gd name="T63" fmla="*/ 0 h 2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1"/>
                <a:gd name="T97" fmla="*/ 0 h 232"/>
                <a:gd name="T98" fmla="*/ 191 w 191"/>
                <a:gd name="T99" fmla="*/ 232 h 2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1" h="232">
                  <a:moveTo>
                    <a:pt x="26" y="0"/>
                  </a:moveTo>
                  <a:lnTo>
                    <a:pt x="61" y="0"/>
                  </a:lnTo>
                  <a:lnTo>
                    <a:pt x="69" y="0"/>
                  </a:lnTo>
                  <a:lnTo>
                    <a:pt x="78" y="36"/>
                  </a:lnTo>
                  <a:lnTo>
                    <a:pt x="87" y="45"/>
                  </a:lnTo>
                  <a:lnTo>
                    <a:pt x="122" y="45"/>
                  </a:lnTo>
                  <a:lnTo>
                    <a:pt x="122" y="27"/>
                  </a:lnTo>
                  <a:lnTo>
                    <a:pt x="139" y="27"/>
                  </a:lnTo>
                  <a:lnTo>
                    <a:pt x="156" y="36"/>
                  </a:lnTo>
                  <a:lnTo>
                    <a:pt x="156" y="71"/>
                  </a:lnTo>
                  <a:lnTo>
                    <a:pt x="165" y="89"/>
                  </a:lnTo>
                  <a:lnTo>
                    <a:pt x="156" y="98"/>
                  </a:lnTo>
                  <a:lnTo>
                    <a:pt x="191" y="89"/>
                  </a:lnTo>
                  <a:lnTo>
                    <a:pt x="183" y="134"/>
                  </a:lnTo>
                  <a:lnTo>
                    <a:pt x="191" y="134"/>
                  </a:lnTo>
                  <a:lnTo>
                    <a:pt x="156" y="143"/>
                  </a:lnTo>
                  <a:lnTo>
                    <a:pt x="156" y="196"/>
                  </a:lnTo>
                  <a:lnTo>
                    <a:pt x="174" y="223"/>
                  </a:lnTo>
                  <a:lnTo>
                    <a:pt x="148" y="232"/>
                  </a:lnTo>
                  <a:lnTo>
                    <a:pt x="113" y="232"/>
                  </a:lnTo>
                  <a:lnTo>
                    <a:pt x="95" y="223"/>
                  </a:lnTo>
                  <a:lnTo>
                    <a:pt x="34" y="223"/>
                  </a:lnTo>
                  <a:lnTo>
                    <a:pt x="26" y="214"/>
                  </a:lnTo>
                  <a:lnTo>
                    <a:pt x="0" y="223"/>
                  </a:lnTo>
                  <a:lnTo>
                    <a:pt x="0" y="187"/>
                  </a:lnTo>
                  <a:lnTo>
                    <a:pt x="8" y="143"/>
                  </a:lnTo>
                  <a:lnTo>
                    <a:pt x="26" y="125"/>
                  </a:lnTo>
                  <a:lnTo>
                    <a:pt x="34" y="98"/>
                  </a:lnTo>
                  <a:lnTo>
                    <a:pt x="8" y="63"/>
                  </a:lnTo>
                  <a:lnTo>
                    <a:pt x="26" y="54"/>
                  </a:lnTo>
                  <a:lnTo>
                    <a:pt x="8" y="9"/>
                  </a:lnTo>
                  <a:lnTo>
                    <a:pt x="26" y="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62" name="Freeform 258"/>
            <p:cNvSpPr>
              <a:spLocks/>
            </p:cNvSpPr>
            <p:nvPr/>
          </p:nvSpPr>
          <p:spPr bwMode="auto">
            <a:xfrm>
              <a:off x="5080000" y="3943349"/>
              <a:ext cx="1587" cy="41275"/>
            </a:xfrm>
            <a:custGeom>
              <a:avLst/>
              <a:gdLst>
                <a:gd name="T0" fmla="*/ 0 w 1587"/>
                <a:gd name="T1" fmla="*/ 2147483647 h 27"/>
                <a:gd name="T2" fmla="*/ 0 w 1587"/>
                <a:gd name="T3" fmla="*/ 2147483647 h 27"/>
                <a:gd name="T4" fmla="*/ 0 w 1587"/>
                <a:gd name="T5" fmla="*/ 2147483647 h 27"/>
                <a:gd name="T6" fmla="*/ 0 w 1587"/>
                <a:gd name="T7" fmla="*/ 2147483647 h 27"/>
                <a:gd name="T8" fmla="*/ 0 w 1587"/>
                <a:gd name="T9" fmla="*/ 2147483647 h 27"/>
                <a:gd name="T10" fmla="*/ 0 w 1587"/>
                <a:gd name="T11" fmla="*/ 0 h 27"/>
                <a:gd name="T12" fmla="*/ 0 w 1587"/>
                <a:gd name="T13" fmla="*/ 2147483647 h 27"/>
                <a:gd name="T14" fmla="*/ 0 60000 65536"/>
                <a:gd name="T15" fmla="*/ 0 60000 65536"/>
                <a:gd name="T16" fmla="*/ 0 60000 65536"/>
                <a:gd name="T17" fmla="*/ 0 60000 65536"/>
                <a:gd name="T18" fmla="*/ 0 60000 65536"/>
                <a:gd name="T19" fmla="*/ 0 60000 65536"/>
                <a:gd name="T20" fmla="*/ 0 60000 65536"/>
                <a:gd name="T21" fmla="*/ 0 w 1587"/>
                <a:gd name="T22" fmla="*/ 0 h 27"/>
                <a:gd name="T23" fmla="*/ 1587 w 158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7" h="27">
                  <a:moveTo>
                    <a:pt x="0" y="9"/>
                  </a:moveTo>
                  <a:lnTo>
                    <a:pt x="0" y="9"/>
                  </a:lnTo>
                  <a:lnTo>
                    <a:pt x="0" y="27"/>
                  </a:lnTo>
                  <a:lnTo>
                    <a:pt x="0" y="18"/>
                  </a:lnTo>
                  <a:lnTo>
                    <a:pt x="0" y="9"/>
                  </a:lnTo>
                  <a:lnTo>
                    <a:pt x="0"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63" name="Freeform 259"/>
            <p:cNvSpPr>
              <a:spLocks/>
            </p:cNvSpPr>
            <p:nvPr/>
          </p:nvSpPr>
          <p:spPr bwMode="auto">
            <a:xfrm>
              <a:off x="5080000" y="3943349"/>
              <a:ext cx="1587" cy="41275"/>
            </a:xfrm>
            <a:custGeom>
              <a:avLst/>
              <a:gdLst>
                <a:gd name="T0" fmla="*/ 0 w 1587"/>
                <a:gd name="T1" fmla="*/ 2147483647 h 27"/>
                <a:gd name="T2" fmla="*/ 0 w 1587"/>
                <a:gd name="T3" fmla="*/ 2147483647 h 27"/>
                <a:gd name="T4" fmla="*/ 0 w 1587"/>
                <a:gd name="T5" fmla="*/ 2147483647 h 27"/>
                <a:gd name="T6" fmla="*/ 0 w 1587"/>
                <a:gd name="T7" fmla="*/ 2147483647 h 27"/>
                <a:gd name="T8" fmla="*/ 0 w 1587"/>
                <a:gd name="T9" fmla="*/ 2147483647 h 27"/>
                <a:gd name="T10" fmla="*/ 0 w 1587"/>
                <a:gd name="T11" fmla="*/ 0 h 27"/>
                <a:gd name="T12" fmla="*/ 0 w 1587"/>
                <a:gd name="T13" fmla="*/ 2147483647 h 27"/>
                <a:gd name="T14" fmla="*/ 0 60000 65536"/>
                <a:gd name="T15" fmla="*/ 0 60000 65536"/>
                <a:gd name="T16" fmla="*/ 0 60000 65536"/>
                <a:gd name="T17" fmla="*/ 0 60000 65536"/>
                <a:gd name="T18" fmla="*/ 0 60000 65536"/>
                <a:gd name="T19" fmla="*/ 0 60000 65536"/>
                <a:gd name="T20" fmla="*/ 0 60000 65536"/>
                <a:gd name="T21" fmla="*/ 0 w 1587"/>
                <a:gd name="T22" fmla="*/ 0 h 27"/>
                <a:gd name="T23" fmla="*/ 1587 w 158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7" h="27">
                  <a:moveTo>
                    <a:pt x="0" y="9"/>
                  </a:moveTo>
                  <a:lnTo>
                    <a:pt x="0" y="9"/>
                  </a:lnTo>
                  <a:lnTo>
                    <a:pt x="0" y="27"/>
                  </a:lnTo>
                  <a:lnTo>
                    <a:pt x="0" y="18"/>
                  </a:lnTo>
                  <a:lnTo>
                    <a:pt x="0" y="9"/>
                  </a:lnTo>
                  <a:lnTo>
                    <a:pt x="0"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64" name="Freeform 260"/>
            <p:cNvSpPr>
              <a:spLocks/>
            </p:cNvSpPr>
            <p:nvPr/>
          </p:nvSpPr>
          <p:spPr bwMode="auto">
            <a:xfrm>
              <a:off x="5037137" y="3729037"/>
              <a:ext cx="211138" cy="228600"/>
            </a:xfrm>
            <a:custGeom>
              <a:avLst/>
              <a:gdLst>
                <a:gd name="T0" fmla="*/ 2147483647 w 131"/>
                <a:gd name="T1" fmla="*/ 2147483647 h 151"/>
                <a:gd name="T2" fmla="*/ 2147483647 w 131"/>
                <a:gd name="T3" fmla="*/ 2147483647 h 151"/>
                <a:gd name="T4" fmla="*/ 2147483647 w 131"/>
                <a:gd name="T5" fmla="*/ 2147483647 h 151"/>
                <a:gd name="T6" fmla="*/ 2147483647 w 131"/>
                <a:gd name="T7" fmla="*/ 2147483647 h 151"/>
                <a:gd name="T8" fmla="*/ 2147483647 w 131"/>
                <a:gd name="T9" fmla="*/ 2147483647 h 151"/>
                <a:gd name="T10" fmla="*/ 2147483647 w 131"/>
                <a:gd name="T11" fmla="*/ 2147483647 h 151"/>
                <a:gd name="T12" fmla="*/ 2147483647 w 131"/>
                <a:gd name="T13" fmla="*/ 2147483647 h 151"/>
                <a:gd name="T14" fmla="*/ 2147483647 w 131"/>
                <a:gd name="T15" fmla="*/ 2147483647 h 151"/>
                <a:gd name="T16" fmla="*/ 2147483647 w 131"/>
                <a:gd name="T17" fmla="*/ 2147483647 h 151"/>
                <a:gd name="T18" fmla="*/ 2147483647 w 131"/>
                <a:gd name="T19" fmla="*/ 0 h 151"/>
                <a:gd name="T20" fmla="*/ 2147483647 w 131"/>
                <a:gd name="T21" fmla="*/ 0 h 151"/>
                <a:gd name="T22" fmla="*/ 2147483647 w 131"/>
                <a:gd name="T23" fmla="*/ 0 h 151"/>
                <a:gd name="T24" fmla="*/ 2147483647 w 131"/>
                <a:gd name="T25" fmla="*/ 0 h 151"/>
                <a:gd name="T26" fmla="*/ 2147483647 w 131"/>
                <a:gd name="T27" fmla="*/ 2147483647 h 151"/>
                <a:gd name="T28" fmla="*/ 2147483647 w 131"/>
                <a:gd name="T29" fmla="*/ 2147483647 h 151"/>
                <a:gd name="T30" fmla="*/ 2147483647 w 131"/>
                <a:gd name="T31" fmla="*/ 2147483647 h 151"/>
                <a:gd name="T32" fmla="*/ 2147483647 w 131"/>
                <a:gd name="T33" fmla="*/ 2147483647 h 151"/>
                <a:gd name="T34" fmla="*/ 2147483647 w 131"/>
                <a:gd name="T35" fmla="*/ 2147483647 h 151"/>
                <a:gd name="T36" fmla="*/ 2147483647 w 131"/>
                <a:gd name="T37" fmla="*/ 2147483647 h 151"/>
                <a:gd name="T38" fmla="*/ 2147483647 w 131"/>
                <a:gd name="T39" fmla="*/ 2147483647 h 151"/>
                <a:gd name="T40" fmla="*/ 2147483647 w 131"/>
                <a:gd name="T41" fmla="*/ 2147483647 h 151"/>
                <a:gd name="T42" fmla="*/ 2147483647 w 131"/>
                <a:gd name="T43" fmla="*/ 2147483647 h 151"/>
                <a:gd name="T44" fmla="*/ 2147483647 w 131"/>
                <a:gd name="T45" fmla="*/ 2147483647 h 151"/>
                <a:gd name="T46" fmla="*/ 2147483647 w 131"/>
                <a:gd name="T47" fmla="*/ 2147483647 h 151"/>
                <a:gd name="T48" fmla="*/ 2147483647 w 131"/>
                <a:gd name="T49" fmla="*/ 2147483647 h 151"/>
                <a:gd name="T50" fmla="*/ 0 w 131"/>
                <a:gd name="T51" fmla="*/ 2147483647 h 151"/>
                <a:gd name="T52" fmla="*/ 2147483647 w 131"/>
                <a:gd name="T53" fmla="*/ 2147483647 h 151"/>
                <a:gd name="T54" fmla="*/ 2147483647 w 131"/>
                <a:gd name="T55" fmla="*/ 2147483647 h 1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1"/>
                <a:gd name="T85" fmla="*/ 0 h 151"/>
                <a:gd name="T86" fmla="*/ 131 w 131"/>
                <a:gd name="T87" fmla="*/ 151 h 15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1" h="151">
                  <a:moveTo>
                    <a:pt x="26" y="142"/>
                  </a:moveTo>
                  <a:lnTo>
                    <a:pt x="26" y="151"/>
                  </a:lnTo>
                  <a:lnTo>
                    <a:pt x="44" y="151"/>
                  </a:lnTo>
                  <a:lnTo>
                    <a:pt x="52" y="142"/>
                  </a:lnTo>
                  <a:lnTo>
                    <a:pt x="61" y="151"/>
                  </a:lnTo>
                  <a:lnTo>
                    <a:pt x="79" y="134"/>
                  </a:lnTo>
                  <a:lnTo>
                    <a:pt x="87" y="98"/>
                  </a:lnTo>
                  <a:lnTo>
                    <a:pt x="105" y="71"/>
                  </a:lnTo>
                  <a:lnTo>
                    <a:pt x="113" y="27"/>
                  </a:lnTo>
                  <a:lnTo>
                    <a:pt x="131" y="0"/>
                  </a:lnTo>
                  <a:lnTo>
                    <a:pt x="105" y="0"/>
                  </a:lnTo>
                  <a:lnTo>
                    <a:pt x="96" y="0"/>
                  </a:lnTo>
                  <a:lnTo>
                    <a:pt x="87" y="0"/>
                  </a:lnTo>
                  <a:lnTo>
                    <a:pt x="79" y="9"/>
                  </a:lnTo>
                  <a:lnTo>
                    <a:pt x="79" y="36"/>
                  </a:lnTo>
                  <a:lnTo>
                    <a:pt x="44" y="27"/>
                  </a:lnTo>
                  <a:lnTo>
                    <a:pt x="52" y="27"/>
                  </a:lnTo>
                  <a:lnTo>
                    <a:pt x="52" y="36"/>
                  </a:lnTo>
                  <a:lnTo>
                    <a:pt x="52" y="44"/>
                  </a:lnTo>
                  <a:lnTo>
                    <a:pt x="52" y="53"/>
                  </a:lnTo>
                  <a:lnTo>
                    <a:pt x="52" y="80"/>
                  </a:lnTo>
                  <a:lnTo>
                    <a:pt x="52" y="98"/>
                  </a:lnTo>
                  <a:lnTo>
                    <a:pt x="26" y="98"/>
                  </a:lnTo>
                  <a:lnTo>
                    <a:pt x="18" y="116"/>
                  </a:lnTo>
                  <a:lnTo>
                    <a:pt x="18" y="125"/>
                  </a:lnTo>
                  <a:lnTo>
                    <a:pt x="0" y="142"/>
                  </a:lnTo>
                  <a:lnTo>
                    <a:pt x="26" y="151"/>
                  </a:lnTo>
                  <a:lnTo>
                    <a:pt x="26" y="14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65" name="Group 261"/>
            <p:cNvGrpSpPr>
              <a:grpSpLocks/>
            </p:cNvGrpSpPr>
            <p:nvPr/>
          </p:nvGrpSpPr>
          <p:grpSpPr bwMode="auto">
            <a:xfrm>
              <a:off x="5037137" y="3729037"/>
              <a:ext cx="211138" cy="228600"/>
              <a:chOff x="2787" y="2382"/>
              <a:chExt cx="131" cy="151"/>
            </a:xfrm>
          </p:grpSpPr>
          <p:sp>
            <p:nvSpPr>
              <p:cNvPr id="55119" name="Freeform 262"/>
              <p:cNvSpPr>
                <a:spLocks/>
              </p:cNvSpPr>
              <p:nvPr/>
            </p:nvSpPr>
            <p:spPr bwMode="auto">
              <a:xfrm>
                <a:off x="2787" y="2382"/>
                <a:ext cx="131" cy="151"/>
              </a:xfrm>
              <a:custGeom>
                <a:avLst/>
                <a:gdLst>
                  <a:gd name="T0" fmla="*/ 26 w 131"/>
                  <a:gd name="T1" fmla="*/ 142 h 151"/>
                  <a:gd name="T2" fmla="*/ 26 w 131"/>
                  <a:gd name="T3" fmla="*/ 151 h 151"/>
                  <a:gd name="T4" fmla="*/ 44 w 131"/>
                  <a:gd name="T5" fmla="*/ 151 h 151"/>
                  <a:gd name="T6" fmla="*/ 52 w 131"/>
                  <a:gd name="T7" fmla="*/ 142 h 151"/>
                  <a:gd name="T8" fmla="*/ 61 w 131"/>
                  <a:gd name="T9" fmla="*/ 151 h 151"/>
                  <a:gd name="T10" fmla="*/ 79 w 131"/>
                  <a:gd name="T11" fmla="*/ 134 h 151"/>
                  <a:gd name="T12" fmla="*/ 87 w 131"/>
                  <a:gd name="T13" fmla="*/ 98 h 151"/>
                  <a:gd name="T14" fmla="*/ 105 w 131"/>
                  <a:gd name="T15" fmla="*/ 71 h 151"/>
                  <a:gd name="T16" fmla="*/ 113 w 131"/>
                  <a:gd name="T17" fmla="*/ 27 h 151"/>
                  <a:gd name="T18" fmla="*/ 131 w 131"/>
                  <a:gd name="T19" fmla="*/ 0 h 151"/>
                  <a:gd name="T20" fmla="*/ 105 w 131"/>
                  <a:gd name="T21" fmla="*/ 0 h 151"/>
                  <a:gd name="T22" fmla="*/ 96 w 131"/>
                  <a:gd name="T23" fmla="*/ 0 h 151"/>
                  <a:gd name="T24" fmla="*/ 87 w 131"/>
                  <a:gd name="T25" fmla="*/ 0 h 151"/>
                  <a:gd name="T26" fmla="*/ 79 w 131"/>
                  <a:gd name="T27" fmla="*/ 9 h 151"/>
                  <a:gd name="T28" fmla="*/ 79 w 131"/>
                  <a:gd name="T29" fmla="*/ 36 h 151"/>
                  <a:gd name="T30" fmla="*/ 44 w 131"/>
                  <a:gd name="T31" fmla="*/ 27 h 151"/>
                  <a:gd name="T32" fmla="*/ 52 w 131"/>
                  <a:gd name="T33" fmla="*/ 27 h 151"/>
                  <a:gd name="T34" fmla="*/ 52 w 131"/>
                  <a:gd name="T35" fmla="*/ 36 h 151"/>
                  <a:gd name="T36" fmla="*/ 52 w 131"/>
                  <a:gd name="T37" fmla="*/ 44 h 151"/>
                  <a:gd name="T38" fmla="*/ 52 w 131"/>
                  <a:gd name="T39" fmla="*/ 53 h 151"/>
                  <a:gd name="T40" fmla="*/ 52 w 131"/>
                  <a:gd name="T41" fmla="*/ 80 h 151"/>
                  <a:gd name="T42" fmla="*/ 52 w 131"/>
                  <a:gd name="T43" fmla="*/ 98 h 151"/>
                  <a:gd name="T44" fmla="*/ 26 w 131"/>
                  <a:gd name="T45" fmla="*/ 98 h 151"/>
                  <a:gd name="T46" fmla="*/ 18 w 131"/>
                  <a:gd name="T47" fmla="*/ 116 h 151"/>
                  <a:gd name="T48" fmla="*/ 18 w 131"/>
                  <a:gd name="T49" fmla="*/ 125 h 151"/>
                  <a:gd name="T50" fmla="*/ 0 w 131"/>
                  <a:gd name="T51" fmla="*/ 142 h 151"/>
                  <a:gd name="T52" fmla="*/ 26 w 131"/>
                  <a:gd name="T53" fmla="*/ 151 h 151"/>
                  <a:gd name="T54" fmla="*/ 26 w 131"/>
                  <a:gd name="T55" fmla="*/ 142 h 1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1"/>
                  <a:gd name="T85" fmla="*/ 0 h 151"/>
                  <a:gd name="T86" fmla="*/ 131 w 131"/>
                  <a:gd name="T87" fmla="*/ 151 h 15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1" h="151">
                    <a:moveTo>
                      <a:pt x="26" y="142"/>
                    </a:moveTo>
                    <a:lnTo>
                      <a:pt x="26" y="151"/>
                    </a:lnTo>
                    <a:lnTo>
                      <a:pt x="44" y="151"/>
                    </a:lnTo>
                    <a:lnTo>
                      <a:pt x="52" y="142"/>
                    </a:lnTo>
                    <a:lnTo>
                      <a:pt x="61" y="151"/>
                    </a:lnTo>
                    <a:lnTo>
                      <a:pt x="79" y="134"/>
                    </a:lnTo>
                    <a:lnTo>
                      <a:pt x="87" y="98"/>
                    </a:lnTo>
                    <a:lnTo>
                      <a:pt x="105" y="71"/>
                    </a:lnTo>
                    <a:lnTo>
                      <a:pt x="113" y="27"/>
                    </a:lnTo>
                    <a:lnTo>
                      <a:pt x="131" y="0"/>
                    </a:lnTo>
                    <a:lnTo>
                      <a:pt x="105" y="0"/>
                    </a:lnTo>
                    <a:lnTo>
                      <a:pt x="96" y="0"/>
                    </a:lnTo>
                    <a:lnTo>
                      <a:pt x="87" y="0"/>
                    </a:lnTo>
                    <a:lnTo>
                      <a:pt x="79" y="9"/>
                    </a:lnTo>
                    <a:lnTo>
                      <a:pt x="79" y="36"/>
                    </a:lnTo>
                    <a:lnTo>
                      <a:pt x="44" y="27"/>
                    </a:lnTo>
                    <a:lnTo>
                      <a:pt x="52" y="27"/>
                    </a:lnTo>
                    <a:lnTo>
                      <a:pt x="52" y="36"/>
                    </a:lnTo>
                    <a:lnTo>
                      <a:pt x="52" y="44"/>
                    </a:lnTo>
                    <a:lnTo>
                      <a:pt x="52" y="53"/>
                    </a:lnTo>
                    <a:lnTo>
                      <a:pt x="52" y="80"/>
                    </a:lnTo>
                    <a:lnTo>
                      <a:pt x="52" y="98"/>
                    </a:lnTo>
                    <a:lnTo>
                      <a:pt x="26" y="98"/>
                    </a:lnTo>
                    <a:lnTo>
                      <a:pt x="18" y="116"/>
                    </a:lnTo>
                    <a:lnTo>
                      <a:pt x="18" y="125"/>
                    </a:lnTo>
                    <a:lnTo>
                      <a:pt x="0" y="142"/>
                    </a:lnTo>
                    <a:lnTo>
                      <a:pt x="26" y="151"/>
                    </a:lnTo>
                    <a:lnTo>
                      <a:pt x="26" y="14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20" name="Freeform 263"/>
              <p:cNvSpPr>
                <a:spLocks/>
              </p:cNvSpPr>
              <p:nvPr/>
            </p:nvSpPr>
            <p:spPr bwMode="auto">
              <a:xfrm>
                <a:off x="2787" y="2382"/>
                <a:ext cx="131" cy="151"/>
              </a:xfrm>
              <a:custGeom>
                <a:avLst/>
                <a:gdLst>
                  <a:gd name="T0" fmla="*/ 26 w 131"/>
                  <a:gd name="T1" fmla="*/ 142 h 151"/>
                  <a:gd name="T2" fmla="*/ 26 w 131"/>
                  <a:gd name="T3" fmla="*/ 151 h 151"/>
                  <a:gd name="T4" fmla="*/ 44 w 131"/>
                  <a:gd name="T5" fmla="*/ 151 h 151"/>
                  <a:gd name="T6" fmla="*/ 52 w 131"/>
                  <a:gd name="T7" fmla="*/ 142 h 151"/>
                  <a:gd name="T8" fmla="*/ 61 w 131"/>
                  <a:gd name="T9" fmla="*/ 151 h 151"/>
                  <a:gd name="T10" fmla="*/ 79 w 131"/>
                  <a:gd name="T11" fmla="*/ 134 h 151"/>
                  <a:gd name="T12" fmla="*/ 87 w 131"/>
                  <a:gd name="T13" fmla="*/ 98 h 151"/>
                  <a:gd name="T14" fmla="*/ 105 w 131"/>
                  <a:gd name="T15" fmla="*/ 71 h 151"/>
                  <a:gd name="T16" fmla="*/ 113 w 131"/>
                  <a:gd name="T17" fmla="*/ 27 h 151"/>
                  <a:gd name="T18" fmla="*/ 131 w 131"/>
                  <a:gd name="T19" fmla="*/ 0 h 151"/>
                  <a:gd name="T20" fmla="*/ 105 w 131"/>
                  <a:gd name="T21" fmla="*/ 0 h 151"/>
                  <a:gd name="T22" fmla="*/ 96 w 131"/>
                  <a:gd name="T23" fmla="*/ 0 h 151"/>
                  <a:gd name="T24" fmla="*/ 87 w 131"/>
                  <a:gd name="T25" fmla="*/ 0 h 151"/>
                  <a:gd name="T26" fmla="*/ 79 w 131"/>
                  <a:gd name="T27" fmla="*/ 9 h 151"/>
                  <a:gd name="T28" fmla="*/ 79 w 131"/>
                  <a:gd name="T29" fmla="*/ 36 h 151"/>
                  <a:gd name="T30" fmla="*/ 44 w 131"/>
                  <a:gd name="T31" fmla="*/ 27 h 151"/>
                  <a:gd name="T32" fmla="*/ 52 w 131"/>
                  <a:gd name="T33" fmla="*/ 27 h 151"/>
                  <a:gd name="T34" fmla="*/ 52 w 131"/>
                  <a:gd name="T35" fmla="*/ 36 h 151"/>
                  <a:gd name="T36" fmla="*/ 52 w 131"/>
                  <a:gd name="T37" fmla="*/ 44 h 151"/>
                  <a:gd name="T38" fmla="*/ 52 w 131"/>
                  <a:gd name="T39" fmla="*/ 53 h 151"/>
                  <a:gd name="T40" fmla="*/ 52 w 131"/>
                  <a:gd name="T41" fmla="*/ 80 h 151"/>
                  <a:gd name="T42" fmla="*/ 52 w 131"/>
                  <a:gd name="T43" fmla="*/ 98 h 151"/>
                  <a:gd name="T44" fmla="*/ 26 w 131"/>
                  <a:gd name="T45" fmla="*/ 98 h 151"/>
                  <a:gd name="T46" fmla="*/ 18 w 131"/>
                  <a:gd name="T47" fmla="*/ 116 h 151"/>
                  <a:gd name="T48" fmla="*/ 18 w 131"/>
                  <a:gd name="T49" fmla="*/ 125 h 151"/>
                  <a:gd name="T50" fmla="*/ 0 w 131"/>
                  <a:gd name="T51" fmla="*/ 142 h 151"/>
                  <a:gd name="T52" fmla="*/ 26 w 131"/>
                  <a:gd name="T53" fmla="*/ 151 h 151"/>
                  <a:gd name="T54" fmla="*/ 26 w 131"/>
                  <a:gd name="T55" fmla="*/ 142 h 1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1"/>
                  <a:gd name="T85" fmla="*/ 0 h 151"/>
                  <a:gd name="T86" fmla="*/ 131 w 131"/>
                  <a:gd name="T87" fmla="*/ 151 h 15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1" h="151">
                    <a:moveTo>
                      <a:pt x="26" y="142"/>
                    </a:moveTo>
                    <a:lnTo>
                      <a:pt x="26" y="151"/>
                    </a:lnTo>
                    <a:lnTo>
                      <a:pt x="44" y="151"/>
                    </a:lnTo>
                    <a:lnTo>
                      <a:pt x="52" y="142"/>
                    </a:lnTo>
                    <a:lnTo>
                      <a:pt x="61" y="151"/>
                    </a:lnTo>
                    <a:lnTo>
                      <a:pt x="79" y="134"/>
                    </a:lnTo>
                    <a:lnTo>
                      <a:pt x="87" y="98"/>
                    </a:lnTo>
                    <a:lnTo>
                      <a:pt x="105" y="71"/>
                    </a:lnTo>
                    <a:lnTo>
                      <a:pt x="113" y="27"/>
                    </a:lnTo>
                    <a:lnTo>
                      <a:pt x="131" y="0"/>
                    </a:lnTo>
                    <a:lnTo>
                      <a:pt x="105" y="0"/>
                    </a:lnTo>
                    <a:lnTo>
                      <a:pt x="96" y="0"/>
                    </a:lnTo>
                    <a:lnTo>
                      <a:pt x="87" y="0"/>
                    </a:lnTo>
                    <a:lnTo>
                      <a:pt x="79" y="9"/>
                    </a:lnTo>
                    <a:lnTo>
                      <a:pt x="79" y="36"/>
                    </a:lnTo>
                    <a:lnTo>
                      <a:pt x="44" y="27"/>
                    </a:lnTo>
                    <a:lnTo>
                      <a:pt x="52" y="27"/>
                    </a:lnTo>
                    <a:lnTo>
                      <a:pt x="52" y="36"/>
                    </a:lnTo>
                    <a:lnTo>
                      <a:pt x="52" y="44"/>
                    </a:lnTo>
                    <a:lnTo>
                      <a:pt x="52" y="53"/>
                    </a:lnTo>
                    <a:lnTo>
                      <a:pt x="52" y="80"/>
                    </a:lnTo>
                    <a:lnTo>
                      <a:pt x="52" y="98"/>
                    </a:lnTo>
                    <a:lnTo>
                      <a:pt x="26" y="98"/>
                    </a:lnTo>
                    <a:lnTo>
                      <a:pt x="18" y="116"/>
                    </a:lnTo>
                    <a:lnTo>
                      <a:pt x="18" y="125"/>
                    </a:lnTo>
                    <a:lnTo>
                      <a:pt x="0" y="142"/>
                    </a:lnTo>
                    <a:lnTo>
                      <a:pt x="26" y="151"/>
                    </a:lnTo>
                    <a:lnTo>
                      <a:pt x="26" y="142"/>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66" name="Freeform 264"/>
            <p:cNvSpPr>
              <a:spLocks/>
            </p:cNvSpPr>
            <p:nvPr/>
          </p:nvSpPr>
          <p:spPr bwMode="auto">
            <a:xfrm>
              <a:off x="4983162" y="3770312"/>
              <a:ext cx="138113" cy="173037"/>
            </a:xfrm>
            <a:custGeom>
              <a:avLst/>
              <a:gdLst>
                <a:gd name="T0" fmla="*/ 2147483647 w 87"/>
                <a:gd name="T1" fmla="*/ 0 h 115"/>
                <a:gd name="T2" fmla="*/ 2147483647 w 87"/>
                <a:gd name="T3" fmla="*/ 2147483647 h 115"/>
                <a:gd name="T4" fmla="*/ 2147483647 w 87"/>
                <a:gd name="T5" fmla="*/ 2147483647 h 115"/>
                <a:gd name="T6" fmla="*/ 2147483647 w 87"/>
                <a:gd name="T7" fmla="*/ 2147483647 h 115"/>
                <a:gd name="T8" fmla="*/ 2147483647 w 87"/>
                <a:gd name="T9" fmla="*/ 2147483647 h 115"/>
                <a:gd name="T10" fmla="*/ 2147483647 w 87"/>
                <a:gd name="T11" fmla="*/ 2147483647 h 115"/>
                <a:gd name="T12" fmla="*/ 2147483647 w 87"/>
                <a:gd name="T13" fmla="*/ 2147483647 h 115"/>
                <a:gd name="T14" fmla="*/ 2147483647 w 87"/>
                <a:gd name="T15" fmla="*/ 2147483647 h 115"/>
                <a:gd name="T16" fmla="*/ 2147483647 w 87"/>
                <a:gd name="T17" fmla="*/ 2147483647 h 115"/>
                <a:gd name="T18" fmla="*/ 2147483647 w 87"/>
                <a:gd name="T19" fmla="*/ 2147483647 h 115"/>
                <a:gd name="T20" fmla="*/ 2147483647 w 87"/>
                <a:gd name="T21" fmla="*/ 2147483647 h 115"/>
                <a:gd name="T22" fmla="*/ 0 w 87"/>
                <a:gd name="T23" fmla="*/ 2147483647 h 115"/>
                <a:gd name="T24" fmla="*/ 2147483647 w 87"/>
                <a:gd name="T25" fmla="*/ 2147483647 h 115"/>
                <a:gd name="T26" fmla="*/ 2147483647 w 87"/>
                <a:gd name="T27" fmla="*/ 2147483647 h 115"/>
                <a:gd name="T28" fmla="*/ 2147483647 w 87"/>
                <a:gd name="T29" fmla="*/ 2147483647 h 115"/>
                <a:gd name="T30" fmla="*/ 2147483647 w 87"/>
                <a:gd name="T31" fmla="*/ 2147483647 h 115"/>
                <a:gd name="T32" fmla="*/ 2147483647 w 87"/>
                <a:gd name="T33" fmla="*/ 0 h 115"/>
                <a:gd name="T34" fmla="*/ 2147483647 w 87"/>
                <a:gd name="T35" fmla="*/ 0 h 115"/>
                <a:gd name="T36" fmla="*/ 2147483647 w 87"/>
                <a:gd name="T37" fmla="*/ 0 h 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115"/>
                <a:gd name="T59" fmla="*/ 87 w 87"/>
                <a:gd name="T60" fmla="*/ 115 h 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115">
                  <a:moveTo>
                    <a:pt x="87" y="0"/>
                  </a:moveTo>
                  <a:lnTo>
                    <a:pt x="87" y="9"/>
                  </a:lnTo>
                  <a:lnTo>
                    <a:pt x="87" y="17"/>
                  </a:lnTo>
                  <a:lnTo>
                    <a:pt x="87" y="26"/>
                  </a:lnTo>
                  <a:lnTo>
                    <a:pt x="87" y="53"/>
                  </a:lnTo>
                  <a:lnTo>
                    <a:pt x="87" y="71"/>
                  </a:lnTo>
                  <a:lnTo>
                    <a:pt x="61" y="71"/>
                  </a:lnTo>
                  <a:lnTo>
                    <a:pt x="53" y="89"/>
                  </a:lnTo>
                  <a:lnTo>
                    <a:pt x="53" y="98"/>
                  </a:lnTo>
                  <a:lnTo>
                    <a:pt x="35" y="115"/>
                  </a:lnTo>
                  <a:lnTo>
                    <a:pt x="18" y="89"/>
                  </a:lnTo>
                  <a:lnTo>
                    <a:pt x="0" y="44"/>
                  </a:lnTo>
                  <a:lnTo>
                    <a:pt x="9" y="44"/>
                  </a:lnTo>
                  <a:lnTo>
                    <a:pt x="9" y="35"/>
                  </a:lnTo>
                  <a:lnTo>
                    <a:pt x="18" y="17"/>
                  </a:lnTo>
                  <a:lnTo>
                    <a:pt x="35" y="17"/>
                  </a:lnTo>
                  <a:lnTo>
                    <a:pt x="35" y="0"/>
                  </a:lnTo>
                  <a:lnTo>
                    <a:pt x="79" y="0"/>
                  </a:lnTo>
                  <a:lnTo>
                    <a:pt x="87"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67" name="Group 265"/>
            <p:cNvGrpSpPr>
              <a:grpSpLocks/>
            </p:cNvGrpSpPr>
            <p:nvPr/>
          </p:nvGrpSpPr>
          <p:grpSpPr bwMode="auto">
            <a:xfrm>
              <a:off x="4983162" y="3770312"/>
              <a:ext cx="138113" cy="173037"/>
              <a:chOff x="2752" y="2409"/>
              <a:chExt cx="87" cy="115"/>
            </a:xfrm>
          </p:grpSpPr>
          <p:sp>
            <p:nvSpPr>
              <p:cNvPr id="55117" name="Freeform 266"/>
              <p:cNvSpPr>
                <a:spLocks/>
              </p:cNvSpPr>
              <p:nvPr/>
            </p:nvSpPr>
            <p:spPr bwMode="auto">
              <a:xfrm>
                <a:off x="2752" y="2409"/>
                <a:ext cx="87" cy="115"/>
              </a:xfrm>
              <a:custGeom>
                <a:avLst/>
                <a:gdLst>
                  <a:gd name="T0" fmla="*/ 87 w 87"/>
                  <a:gd name="T1" fmla="*/ 0 h 115"/>
                  <a:gd name="T2" fmla="*/ 87 w 87"/>
                  <a:gd name="T3" fmla="*/ 9 h 115"/>
                  <a:gd name="T4" fmla="*/ 87 w 87"/>
                  <a:gd name="T5" fmla="*/ 17 h 115"/>
                  <a:gd name="T6" fmla="*/ 87 w 87"/>
                  <a:gd name="T7" fmla="*/ 26 h 115"/>
                  <a:gd name="T8" fmla="*/ 87 w 87"/>
                  <a:gd name="T9" fmla="*/ 53 h 115"/>
                  <a:gd name="T10" fmla="*/ 87 w 87"/>
                  <a:gd name="T11" fmla="*/ 71 h 115"/>
                  <a:gd name="T12" fmla="*/ 61 w 87"/>
                  <a:gd name="T13" fmla="*/ 71 h 115"/>
                  <a:gd name="T14" fmla="*/ 53 w 87"/>
                  <a:gd name="T15" fmla="*/ 89 h 115"/>
                  <a:gd name="T16" fmla="*/ 53 w 87"/>
                  <a:gd name="T17" fmla="*/ 98 h 115"/>
                  <a:gd name="T18" fmla="*/ 35 w 87"/>
                  <a:gd name="T19" fmla="*/ 115 h 115"/>
                  <a:gd name="T20" fmla="*/ 18 w 87"/>
                  <a:gd name="T21" fmla="*/ 89 h 115"/>
                  <a:gd name="T22" fmla="*/ 0 w 87"/>
                  <a:gd name="T23" fmla="*/ 44 h 115"/>
                  <a:gd name="T24" fmla="*/ 9 w 87"/>
                  <a:gd name="T25" fmla="*/ 44 h 115"/>
                  <a:gd name="T26" fmla="*/ 9 w 87"/>
                  <a:gd name="T27" fmla="*/ 35 h 115"/>
                  <a:gd name="T28" fmla="*/ 18 w 87"/>
                  <a:gd name="T29" fmla="*/ 17 h 115"/>
                  <a:gd name="T30" fmla="*/ 35 w 87"/>
                  <a:gd name="T31" fmla="*/ 17 h 115"/>
                  <a:gd name="T32" fmla="*/ 35 w 87"/>
                  <a:gd name="T33" fmla="*/ 0 h 115"/>
                  <a:gd name="T34" fmla="*/ 79 w 87"/>
                  <a:gd name="T35" fmla="*/ 0 h 115"/>
                  <a:gd name="T36" fmla="*/ 87 w 87"/>
                  <a:gd name="T37" fmla="*/ 0 h 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115"/>
                  <a:gd name="T59" fmla="*/ 87 w 87"/>
                  <a:gd name="T60" fmla="*/ 115 h 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115">
                    <a:moveTo>
                      <a:pt x="87" y="0"/>
                    </a:moveTo>
                    <a:lnTo>
                      <a:pt x="87" y="9"/>
                    </a:lnTo>
                    <a:lnTo>
                      <a:pt x="87" y="17"/>
                    </a:lnTo>
                    <a:lnTo>
                      <a:pt x="87" y="26"/>
                    </a:lnTo>
                    <a:lnTo>
                      <a:pt x="87" y="53"/>
                    </a:lnTo>
                    <a:lnTo>
                      <a:pt x="87" y="71"/>
                    </a:lnTo>
                    <a:lnTo>
                      <a:pt x="61" y="71"/>
                    </a:lnTo>
                    <a:lnTo>
                      <a:pt x="53" y="89"/>
                    </a:lnTo>
                    <a:lnTo>
                      <a:pt x="53" y="98"/>
                    </a:lnTo>
                    <a:lnTo>
                      <a:pt x="35" y="115"/>
                    </a:lnTo>
                    <a:lnTo>
                      <a:pt x="18" y="89"/>
                    </a:lnTo>
                    <a:lnTo>
                      <a:pt x="0" y="44"/>
                    </a:lnTo>
                    <a:lnTo>
                      <a:pt x="9" y="44"/>
                    </a:lnTo>
                    <a:lnTo>
                      <a:pt x="9" y="35"/>
                    </a:lnTo>
                    <a:lnTo>
                      <a:pt x="18" y="17"/>
                    </a:lnTo>
                    <a:lnTo>
                      <a:pt x="35" y="17"/>
                    </a:lnTo>
                    <a:lnTo>
                      <a:pt x="35" y="0"/>
                    </a:lnTo>
                    <a:lnTo>
                      <a:pt x="79" y="0"/>
                    </a:lnTo>
                    <a:lnTo>
                      <a:pt x="87"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18" name="Freeform 267"/>
              <p:cNvSpPr>
                <a:spLocks/>
              </p:cNvSpPr>
              <p:nvPr/>
            </p:nvSpPr>
            <p:spPr bwMode="auto">
              <a:xfrm>
                <a:off x="2752" y="2409"/>
                <a:ext cx="87" cy="115"/>
              </a:xfrm>
              <a:custGeom>
                <a:avLst/>
                <a:gdLst>
                  <a:gd name="T0" fmla="*/ 87 w 87"/>
                  <a:gd name="T1" fmla="*/ 0 h 115"/>
                  <a:gd name="T2" fmla="*/ 87 w 87"/>
                  <a:gd name="T3" fmla="*/ 9 h 115"/>
                  <a:gd name="T4" fmla="*/ 87 w 87"/>
                  <a:gd name="T5" fmla="*/ 17 h 115"/>
                  <a:gd name="T6" fmla="*/ 87 w 87"/>
                  <a:gd name="T7" fmla="*/ 26 h 115"/>
                  <a:gd name="T8" fmla="*/ 87 w 87"/>
                  <a:gd name="T9" fmla="*/ 53 h 115"/>
                  <a:gd name="T10" fmla="*/ 87 w 87"/>
                  <a:gd name="T11" fmla="*/ 71 h 115"/>
                  <a:gd name="T12" fmla="*/ 61 w 87"/>
                  <a:gd name="T13" fmla="*/ 71 h 115"/>
                  <a:gd name="T14" fmla="*/ 53 w 87"/>
                  <a:gd name="T15" fmla="*/ 89 h 115"/>
                  <a:gd name="T16" fmla="*/ 53 w 87"/>
                  <a:gd name="T17" fmla="*/ 98 h 115"/>
                  <a:gd name="T18" fmla="*/ 35 w 87"/>
                  <a:gd name="T19" fmla="*/ 115 h 115"/>
                  <a:gd name="T20" fmla="*/ 18 w 87"/>
                  <a:gd name="T21" fmla="*/ 89 h 115"/>
                  <a:gd name="T22" fmla="*/ 0 w 87"/>
                  <a:gd name="T23" fmla="*/ 44 h 115"/>
                  <a:gd name="T24" fmla="*/ 9 w 87"/>
                  <a:gd name="T25" fmla="*/ 44 h 115"/>
                  <a:gd name="T26" fmla="*/ 9 w 87"/>
                  <a:gd name="T27" fmla="*/ 35 h 115"/>
                  <a:gd name="T28" fmla="*/ 18 w 87"/>
                  <a:gd name="T29" fmla="*/ 17 h 115"/>
                  <a:gd name="T30" fmla="*/ 35 w 87"/>
                  <a:gd name="T31" fmla="*/ 17 h 115"/>
                  <a:gd name="T32" fmla="*/ 35 w 87"/>
                  <a:gd name="T33" fmla="*/ 0 h 115"/>
                  <a:gd name="T34" fmla="*/ 79 w 87"/>
                  <a:gd name="T35" fmla="*/ 0 h 115"/>
                  <a:gd name="T36" fmla="*/ 87 w 87"/>
                  <a:gd name="T37" fmla="*/ 0 h 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115"/>
                  <a:gd name="T59" fmla="*/ 87 w 87"/>
                  <a:gd name="T60" fmla="*/ 115 h 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115">
                    <a:moveTo>
                      <a:pt x="87" y="0"/>
                    </a:moveTo>
                    <a:lnTo>
                      <a:pt x="87" y="9"/>
                    </a:lnTo>
                    <a:lnTo>
                      <a:pt x="87" y="17"/>
                    </a:lnTo>
                    <a:lnTo>
                      <a:pt x="87" y="26"/>
                    </a:lnTo>
                    <a:lnTo>
                      <a:pt x="87" y="53"/>
                    </a:lnTo>
                    <a:lnTo>
                      <a:pt x="87" y="71"/>
                    </a:lnTo>
                    <a:lnTo>
                      <a:pt x="61" y="71"/>
                    </a:lnTo>
                    <a:lnTo>
                      <a:pt x="53" y="89"/>
                    </a:lnTo>
                    <a:lnTo>
                      <a:pt x="53" y="98"/>
                    </a:lnTo>
                    <a:lnTo>
                      <a:pt x="35" y="115"/>
                    </a:lnTo>
                    <a:lnTo>
                      <a:pt x="18" y="89"/>
                    </a:lnTo>
                    <a:lnTo>
                      <a:pt x="0" y="44"/>
                    </a:lnTo>
                    <a:lnTo>
                      <a:pt x="9" y="44"/>
                    </a:lnTo>
                    <a:lnTo>
                      <a:pt x="9" y="35"/>
                    </a:lnTo>
                    <a:lnTo>
                      <a:pt x="18" y="17"/>
                    </a:lnTo>
                    <a:lnTo>
                      <a:pt x="35" y="17"/>
                    </a:lnTo>
                    <a:lnTo>
                      <a:pt x="35" y="0"/>
                    </a:lnTo>
                    <a:lnTo>
                      <a:pt x="79" y="0"/>
                    </a:lnTo>
                    <a:lnTo>
                      <a:pt x="87"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68" name="Freeform 268"/>
            <p:cNvSpPr>
              <a:spLocks/>
            </p:cNvSpPr>
            <p:nvPr/>
          </p:nvSpPr>
          <p:spPr bwMode="auto">
            <a:xfrm>
              <a:off x="4995862" y="3770312"/>
              <a:ext cx="41275" cy="23812"/>
            </a:xfrm>
            <a:custGeom>
              <a:avLst/>
              <a:gdLst>
                <a:gd name="T0" fmla="*/ 2147483647 w 26"/>
                <a:gd name="T1" fmla="*/ 2147483647 h 17"/>
                <a:gd name="T2" fmla="*/ 2147483647 w 26"/>
                <a:gd name="T3" fmla="*/ 0 h 17"/>
                <a:gd name="T4" fmla="*/ 2147483647 w 26"/>
                <a:gd name="T5" fmla="*/ 0 h 17"/>
                <a:gd name="T6" fmla="*/ 0 w 26"/>
                <a:gd name="T7" fmla="*/ 2147483647 h 17"/>
                <a:gd name="T8" fmla="*/ 2147483647 w 26"/>
                <a:gd name="T9" fmla="*/ 214748364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6" y="17"/>
                  </a:moveTo>
                  <a:lnTo>
                    <a:pt x="26" y="0"/>
                  </a:lnTo>
                  <a:lnTo>
                    <a:pt x="9" y="0"/>
                  </a:lnTo>
                  <a:lnTo>
                    <a:pt x="0" y="17"/>
                  </a:lnTo>
                  <a:lnTo>
                    <a:pt x="26" y="1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69" name="Group 269"/>
            <p:cNvGrpSpPr>
              <a:grpSpLocks/>
            </p:cNvGrpSpPr>
            <p:nvPr/>
          </p:nvGrpSpPr>
          <p:grpSpPr bwMode="auto">
            <a:xfrm>
              <a:off x="4995862" y="3770312"/>
              <a:ext cx="41275" cy="23812"/>
              <a:chOff x="2761" y="2409"/>
              <a:chExt cx="26" cy="17"/>
            </a:xfrm>
          </p:grpSpPr>
          <p:sp>
            <p:nvSpPr>
              <p:cNvPr id="55115" name="Freeform 270"/>
              <p:cNvSpPr>
                <a:spLocks/>
              </p:cNvSpPr>
              <p:nvPr/>
            </p:nvSpPr>
            <p:spPr bwMode="auto">
              <a:xfrm>
                <a:off x="2761" y="2409"/>
                <a:ext cx="26" cy="17"/>
              </a:xfrm>
              <a:custGeom>
                <a:avLst/>
                <a:gdLst>
                  <a:gd name="T0" fmla="*/ 26 w 26"/>
                  <a:gd name="T1" fmla="*/ 17 h 17"/>
                  <a:gd name="T2" fmla="*/ 26 w 26"/>
                  <a:gd name="T3" fmla="*/ 0 h 17"/>
                  <a:gd name="T4" fmla="*/ 9 w 26"/>
                  <a:gd name="T5" fmla="*/ 0 h 17"/>
                  <a:gd name="T6" fmla="*/ 0 w 26"/>
                  <a:gd name="T7" fmla="*/ 17 h 17"/>
                  <a:gd name="T8" fmla="*/ 26 w 26"/>
                  <a:gd name="T9" fmla="*/ 1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6" y="17"/>
                    </a:moveTo>
                    <a:lnTo>
                      <a:pt x="26" y="0"/>
                    </a:lnTo>
                    <a:lnTo>
                      <a:pt x="9" y="0"/>
                    </a:lnTo>
                    <a:lnTo>
                      <a:pt x="0" y="17"/>
                    </a:lnTo>
                    <a:lnTo>
                      <a:pt x="26" y="1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16" name="Freeform 271"/>
              <p:cNvSpPr>
                <a:spLocks/>
              </p:cNvSpPr>
              <p:nvPr/>
            </p:nvSpPr>
            <p:spPr bwMode="auto">
              <a:xfrm>
                <a:off x="2761" y="2409"/>
                <a:ext cx="26" cy="17"/>
              </a:xfrm>
              <a:custGeom>
                <a:avLst/>
                <a:gdLst>
                  <a:gd name="T0" fmla="*/ 26 w 26"/>
                  <a:gd name="T1" fmla="*/ 17 h 17"/>
                  <a:gd name="T2" fmla="*/ 26 w 26"/>
                  <a:gd name="T3" fmla="*/ 0 h 17"/>
                  <a:gd name="T4" fmla="*/ 9 w 26"/>
                  <a:gd name="T5" fmla="*/ 0 h 17"/>
                  <a:gd name="T6" fmla="*/ 0 w 26"/>
                  <a:gd name="T7" fmla="*/ 17 h 17"/>
                  <a:gd name="T8" fmla="*/ 26 w 26"/>
                  <a:gd name="T9" fmla="*/ 1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6" y="17"/>
                    </a:moveTo>
                    <a:lnTo>
                      <a:pt x="26" y="0"/>
                    </a:lnTo>
                    <a:lnTo>
                      <a:pt x="9" y="0"/>
                    </a:lnTo>
                    <a:lnTo>
                      <a:pt x="0" y="17"/>
                    </a:lnTo>
                    <a:lnTo>
                      <a:pt x="26" y="1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70" name="Freeform 272"/>
            <p:cNvSpPr>
              <a:spLocks/>
            </p:cNvSpPr>
            <p:nvPr/>
          </p:nvSpPr>
          <p:spPr bwMode="auto">
            <a:xfrm>
              <a:off x="4673600" y="3513137"/>
              <a:ext cx="125412" cy="174625"/>
            </a:xfrm>
            <a:custGeom>
              <a:avLst/>
              <a:gdLst>
                <a:gd name="T0" fmla="*/ 2147483647 w 78"/>
                <a:gd name="T1" fmla="*/ 2147483647 h 116"/>
                <a:gd name="T2" fmla="*/ 2147483647 w 78"/>
                <a:gd name="T3" fmla="*/ 2147483647 h 116"/>
                <a:gd name="T4" fmla="*/ 2147483647 w 78"/>
                <a:gd name="T5" fmla="*/ 0 h 116"/>
                <a:gd name="T6" fmla="*/ 2147483647 w 78"/>
                <a:gd name="T7" fmla="*/ 0 h 116"/>
                <a:gd name="T8" fmla="*/ 2147483647 w 78"/>
                <a:gd name="T9" fmla="*/ 2147483647 h 116"/>
                <a:gd name="T10" fmla="*/ 2147483647 w 78"/>
                <a:gd name="T11" fmla="*/ 2147483647 h 116"/>
                <a:gd name="T12" fmla="*/ 0 w 78"/>
                <a:gd name="T13" fmla="*/ 2147483647 h 116"/>
                <a:gd name="T14" fmla="*/ 2147483647 w 78"/>
                <a:gd name="T15" fmla="*/ 2147483647 h 116"/>
                <a:gd name="T16" fmla="*/ 0 w 78"/>
                <a:gd name="T17" fmla="*/ 2147483647 h 116"/>
                <a:gd name="T18" fmla="*/ 2147483647 w 78"/>
                <a:gd name="T19" fmla="*/ 2147483647 h 116"/>
                <a:gd name="T20" fmla="*/ 2147483647 w 78"/>
                <a:gd name="T21" fmla="*/ 2147483647 h 116"/>
                <a:gd name="T22" fmla="*/ 2147483647 w 78"/>
                <a:gd name="T23" fmla="*/ 2147483647 h 116"/>
                <a:gd name="T24" fmla="*/ 2147483647 w 78"/>
                <a:gd name="T25" fmla="*/ 2147483647 h 116"/>
                <a:gd name="T26" fmla="*/ 2147483647 w 78"/>
                <a:gd name="T27" fmla="*/ 2147483647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
                <a:gd name="T43" fmla="*/ 0 h 116"/>
                <a:gd name="T44" fmla="*/ 78 w 78"/>
                <a:gd name="T45" fmla="*/ 116 h 1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 h="116">
                  <a:moveTo>
                    <a:pt x="69" y="81"/>
                  </a:moveTo>
                  <a:lnTo>
                    <a:pt x="52" y="45"/>
                  </a:lnTo>
                  <a:lnTo>
                    <a:pt x="52" y="0"/>
                  </a:lnTo>
                  <a:lnTo>
                    <a:pt x="8" y="0"/>
                  </a:lnTo>
                  <a:lnTo>
                    <a:pt x="8" y="27"/>
                  </a:lnTo>
                  <a:lnTo>
                    <a:pt x="17" y="54"/>
                  </a:lnTo>
                  <a:lnTo>
                    <a:pt x="0" y="81"/>
                  </a:lnTo>
                  <a:lnTo>
                    <a:pt x="8" y="107"/>
                  </a:lnTo>
                  <a:lnTo>
                    <a:pt x="0" y="107"/>
                  </a:lnTo>
                  <a:lnTo>
                    <a:pt x="17" y="116"/>
                  </a:lnTo>
                  <a:lnTo>
                    <a:pt x="52" y="98"/>
                  </a:lnTo>
                  <a:lnTo>
                    <a:pt x="69" y="98"/>
                  </a:lnTo>
                  <a:lnTo>
                    <a:pt x="78" y="89"/>
                  </a:lnTo>
                  <a:lnTo>
                    <a:pt x="69" y="8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71" name="Freeform 273"/>
            <p:cNvSpPr>
              <a:spLocks/>
            </p:cNvSpPr>
            <p:nvPr/>
          </p:nvSpPr>
          <p:spPr bwMode="auto">
            <a:xfrm>
              <a:off x="4673600" y="3513137"/>
              <a:ext cx="125412" cy="174625"/>
            </a:xfrm>
            <a:custGeom>
              <a:avLst/>
              <a:gdLst>
                <a:gd name="T0" fmla="*/ 2147483647 w 78"/>
                <a:gd name="T1" fmla="*/ 2147483647 h 116"/>
                <a:gd name="T2" fmla="*/ 2147483647 w 78"/>
                <a:gd name="T3" fmla="*/ 2147483647 h 116"/>
                <a:gd name="T4" fmla="*/ 2147483647 w 78"/>
                <a:gd name="T5" fmla="*/ 0 h 116"/>
                <a:gd name="T6" fmla="*/ 2147483647 w 78"/>
                <a:gd name="T7" fmla="*/ 0 h 116"/>
                <a:gd name="T8" fmla="*/ 2147483647 w 78"/>
                <a:gd name="T9" fmla="*/ 2147483647 h 116"/>
                <a:gd name="T10" fmla="*/ 2147483647 w 78"/>
                <a:gd name="T11" fmla="*/ 2147483647 h 116"/>
                <a:gd name="T12" fmla="*/ 0 w 78"/>
                <a:gd name="T13" fmla="*/ 2147483647 h 116"/>
                <a:gd name="T14" fmla="*/ 2147483647 w 78"/>
                <a:gd name="T15" fmla="*/ 2147483647 h 116"/>
                <a:gd name="T16" fmla="*/ 0 w 78"/>
                <a:gd name="T17" fmla="*/ 2147483647 h 116"/>
                <a:gd name="T18" fmla="*/ 2147483647 w 78"/>
                <a:gd name="T19" fmla="*/ 2147483647 h 116"/>
                <a:gd name="T20" fmla="*/ 2147483647 w 78"/>
                <a:gd name="T21" fmla="*/ 2147483647 h 116"/>
                <a:gd name="T22" fmla="*/ 2147483647 w 78"/>
                <a:gd name="T23" fmla="*/ 2147483647 h 116"/>
                <a:gd name="T24" fmla="*/ 2147483647 w 78"/>
                <a:gd name="T25" fmla="*/ 2147483647 h 116"/>
                <a:gd name="T26" fmla="*/ 2147483647 w 78"/>
                <a:gd name="T27" fmla="*/ 2147483647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
                <a:gd name="T43" fmla="*/ 0 h 116"/>
                <a:gd name="T44" fmla="*/ 78 w 78"/>
                <a:gd name="T45" fmla="*/ 116 h 1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 h="116">
                  <a:moveTo>
                    <a:pt x="69" y="81"/>
                  </a:moveTo>
                  <a:lnTo>
                    <a:pt x="52" y="45"/>
                  </a:lnTo>
                  <a:lnTo>
                    <a:pt x="52" y="0"/>
                  </a:lnTo>
                  <a:lnTo>
                    <a:pt x="8" y="0"/>
                  </a:lnTo>
                  <a:lnTo>
                    <a:pt x="8" y="27"/>
                  </a:lnTo>
                  <a:lnTo>
                    <a:pt x="17" y="54"/>
                  </a:lnTo>
                  <a:lnTo>
                    <a:pt x="0" y="81"/>
                  </a:lnTo>
                  <a:lnTo>
                    <a:pt x="8" y="107"/>
                  </a:lnTo>
                  <a:lnTo>
                    <a:pt x="0" y="107"/>
                  </a:lnTo>
                  <a:lnTo>
                    <a:pt x="17" y="116"/>
                  </a:lnTo>
                  <a:lnTo>
                    <a:pt x="52" y="98"/>
                  </a:lnTo>
                  <a:lnTo>
                    <a:pt x="69" y="98"/>
                  </a:lnTo>
                  <a:lnTo>
                    <a:pt x="78" y="89"/>
                  </a:lnTo>
                  <a:lnTo>
                    <a:pt x="69" y="81"/>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72" name="Freeform 274"/>
            <p:cNvSpPr>
              <a:spLocks/>
            </p:cNvSpPr>
            <p:nvPr/>
          </p:nvSpPr>
          <p:spPr bwMode="auto">
            <a:xfrm>
              <a:off x="4757737" y="3513137"/>
              <a:ext cx="55563" cy="134937"/>
            </a:xfrm>
            <a:custGeom>
              <a:avLst/>
              <a:gdLst>
                <a:gd name="T0" fmla="*/ 2147483647 w 35"/>
                <a:gd name="T1" fmla="*/ 2147483647 h 89"/>
                <a:gd name="T2" fmla="*/ 0 w 35"/>
                <a:gd name="T3" fmla="*/ 2147483647 h 89"/>
                <a:gd name="T4" fmla="*/ 0 w 35"/>
                <a:gd name="T5" fmla="*/ 0 h 89"/>
                <a:gd name="T6" fmla="*/ 2147483647 w 35"/>
                <a:gd name="T7" fmla="*/ 0 h 89"/>
                <a:gd name="T8" fmla="*/ 2147483647 w 35"/>
                <a:gd name="T9" fmla="*/ 2147483647 h 89"/>
                <a:gd name="T10" fmla="*/ 2147483647 w 35"/>
                <a:gd name="T11" fmla="*/ 2147483647 h 89"/>
                <a:gd name="T12" fmla="*/ 2147483647 w 35"/>
                <a:gd name="T13" fmla="*/ 2147483647 h 89"/>
                <a:gd name="T14" fmla="*/ 2147483647 w 35"/>
                <a:gd name="T15" fmla="*/ 2147483647 h 89"/>
                <a:gd name="T16" fmla="*/ 2147483647 w 35"/>
                <a:gd name="T17" fmla="*/ 2147483647 h 89"/>
                <a:gd name="T18" fmla="*/ 2147483647 w 35"/>
                <a:gd name="T19" fmla="*/ 2147483647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89"/>
                <a:gd name="T32" fmla="*/ 35 w 3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89">
                  <a:moveTo>
                    <a:pt x="17" y="81"/>
                  </a:moveTo>
                  <a:lnTo>
                    <a:pt x="0" y="45"/>
                  </a:lnTo>
                  <a:lnTo>
                    <a:pt x="0" y="0"/>
                  </a:lnTo>
                  <a:lnTo>
                    <a:pt x="17" y="0"/>
                  </a:lnTo>
                  <a:lnTo>
                    <a:pt x="17" y="9"/>
                  </a:lnTo>
                  <a:lnTo>
                    <a:pt x="26" y="18"/>
                  </a:lnTo>
                  <a:lnTo>
                    <a:pt x="26" y="54"/>
                  </a:lnTo>
                  <a:lnTo>
                    <a:pt x="35" y="89"/>
                  </a:lnTo>
                  <a:lnTo>
                    <a:pt x="26" y="89"/>
                  </a:lnTo>
                  <a:lnTo>
                    <a:pt x="17" y="8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73" name="Group 275"/>
            <p:cNvGrpSpPr>
              <a:grpSpLocks/>
            </p:cNvGrpSpPr>
            <p:nvPr/>
          </p:nvGrpSpPr>
          <p:grpSpPr bwMode="auto">
            <a:xfrm>
              <a:off x="4757737" y="3513137"/>
              <a:ext cx="55563" cy="134937"/>
              <a:chOff x="2613" y="2239"/>
              <a:chExt cx="35" cy="89"/>
            </a:xfrm>
          </p:grpSpPr>
          <p:sp>
            <p:nvSpPr>
              <p:cNvPr id="55113" name="Freeform 276"/>
              <p:cNvSpPr>
                <a:spLocks/>
              </p:cNvSpPr>
              <p:nvPr/>
            </p:nvSpPr>
            <p:spPr bwMode="auto">
              <a:xfrm>
                <a:off x="2613" y="2239"/>
                <a:ext cx="35" cy="89"/>
              </a:xfrm>
              <a:custGeom>
                <a:avLst/>
                <a:gdLst>
                  <a:gd name="T0" fmla="*/ 17 w 35"/>
                  <a:gd name="T1" fmla="*/ 81 h 89"/>
                  <a:gd name="T2" fmla="*/ 0 w 35"/>
                  <a:gd name="T3" fmla="*/ 45 h 89"/>
                  <a:gd name="T4" fmla="*/ 0 w 35"/>
                  <a:gd name="T5" fmla="*/ 0 h 89"/>
                  <a:gd name="T6" fmla="*/ 17 w 35"/>
                  <a:gd name="T7" fmla="*/ 0 h 89"/>
                  <a:gd name="T8" fmla="*/ 17 w 35"/>
                  <a:gd name="T9" fmla="*/ 9 h 89"/>
                  <a:gd name="T10" fmla="*/ 26 w 35"/>
                  <a:gd name="T11" fmla="*/ 18 h 89"/>
                  <a:gd name="T12" fmla="*/ 26 w 35"/>
                  <a:gd name="T13" fmla="*/ 54 h 89"/>
                  <a:gd name="T14" fmla="*/ 35 w 35"/>
                  <a:gd name="T15" fmla="*/ 89 h 89"/>
                  <a:gd name="T16" fmla="*/ 26 w 35"/>
                  <a:gd name="T17" fmla="*/ 89 h 89"/>
                  <a:gd name="T18" fmla="*/ 17 w 35"/>
                  <a:gd name="T19" fmla="*/ 81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89"/>
                  <a:gd name="T32" fmla="*/ 35 w 3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89">
                    <a:moveTo>
                      <a:pt x="17" y="81"/>
                    </a:moveTo>
                    <a:lnTo>
                      <a:pt x="0" y="45"/>
                    </a:lnTo>
                    <a:lnTo>
                      <a:pt x="0" y="0"/>
                    </a:lnTo>
                    <a:lnTo>
                      <a:pt x="17" y="0"/>
                    </a:lnTo>
                    <a:lnTo>
                      <a:pt x="17" y="9"/>
                    </a:lnTo>
                    <a:lnTo>
                      <a:pt x="26" y="18"/>
                    </a:lnTo>
                    <a:lnTo>
                      <a:pt x="26" y="54"/>
                    </a:lnTo>
                    <a:lnTo>
                      <a:pt x="35" y="89"/>
                    </a:lnTo>
                    <a:lnTo>
                      <a:pt x="26" y="89"/>
                    </a:lnTo>
                    <a:lnTo>
                      <a:pt x="17" y="8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14" name="Freeform 277"/>
              <p:cNvSpPr>
                <a:spLocks/>
              </p:cNvSpPr>
              <p:nvPr/>
            </p:nvSpPr>
            <p:spPr bwMode="auto">
              <a:xfrm>
                <a:off x="2613" y="2239"/>
                <a:ext cx="35" cy="89"/>
              </a:xfrm>
              <a:custGeom>
                <a:avLst/>
                <a:gdLst>
                  <a:gd name="T0" fmla="*/ 17 w 35"/>
                  <a:gd name="T1" fmla="*/ 81 h 89"/>
                  <a:gd name="T2" fmla="*/ 0 w 35"/>
                  <a:gd name="T3" fmla="*/ 45 h 89"/>
                  <a:gd name="T4" fmla="*/ 0 w 35"/>
                  <a:gd name="T5" fmla="*/ 0 h 89"/>
                  <a:gd name="T6" fmla="*/ 17 w 35"/>
                  <a:gd name="T7" fmla="*/ 0 h 89"/>
                  <a:gd name="T8" fmla="*/ 17 w 35"/>
                  <a:gd name="T9" fmla="*/ 9 h 89"/>
                  <a:gd name="T10" fmla="*/ 26 w 35"/>
                  <a:gd name="T11" fmla="*/ 18 h 89"/>
                  <a:gd name="T12" fmla="*/ 26 w 35"/>
                  <a:gd name="T13" fmla="*/ 54 h 89"/>
                  <a:gd name="T14" fmla="*/ 35 w 35"/>
                  <a:gd name="T15" fmla="*/ 89 h 89"/>
                  <a:gd name="T16" fmla="*/ 26 w 35"/>
                  <a:gd name="T17" fmla="*/ 89 h 89"/>
                  <a:gd name="T18" fmla="*/ 17 w 35"/>
                  <a:gd name="T19" fmla="*/ 81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89"/>
                  <a:gd name="T32" fmla="*/ 35 w 3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89">
                    <a:moveTo>
                      <a:pt x="17" y="81"/>
                    </a:moveTo>
                    <a:lnTo>
                      <a:pt x="0" y="45"/>
                    </a:lnTo>
                    <a:lnTo>
                      <a:pt x="0" y="0"/>
                    </a:lnTo>
                    <a:lnTo>
                      <a:pt x="17" y="0"/>
                    </a:lnTo>
                    <a:lnTo>
                      <a:pt x="17" y="9"/>
                    </a:lnTo>
                    <a:lnTo>
                      <a:pt x="26" y="18"/>
                    </a:lnTo>
                    <a:lnTo>
                      <a:pt x="26" y="54"/>
                    </a:lnTo>
                    <a:lnTo>
                      <a:pt x="35" y="89"/>
                    </a:lnTo>
                    <a:lnTo>
                      <a:pt x="26" y="89"/>
                    </a:lnTo>
                    <a:lnTo>
                      <a:pt x="17" y="81"/>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74" name="Freeform 278"/>
            <p:cNvSpPr>
              <a:spLocks/>
            </p:cNvSpPr>
            <p:nvPr/>
          </p:nvSpPr>
          <p:spPr bwMode="auto">
            <a:xfrm>
              <a:off x="4786312" y="3473449"/>
              <a:ext cx="69850" cy="174625"/>
            </a:xfrm>
            <a:custGeom>
              <a:avLst/>
              <a:gdLst>
                <a:gd name="T0" fmla="*/ 2147483647 w 44"/>
                <a:gd name="T1" fmla="*/ 2147483647 h 115"/>
                <a:gd name="T2" fmla="*/ 2147483647 w 44"/>
                <a:gd name="T3" fmla="*/ 2147483647 h 115"/>
                <a:gd name="T4" fmla="*/ 0 w 44"/>
                <a:gd name="T5" fmla="*/ 2147483647 h 115"/>
                <a:gd name="T6" fmla="*/ 0 w 44"/>
                <a:gd name="T7" fmla="*/ 2147483647 h 115"/>
                <a:gd name="T8" fmla="*/ 2147483647 w 44"/>
                <a:gd name="T9" fmla="*/ 2147483647 h 115"/>
                <a:gd name="T10" fmla="*/ 2147483647 w 44"/>
                <a:gd name="T11" fmla="*/ 2147483647 h 115"/>
                <a:gd name="T12" fmla="*/ 2147483647 w 44"/>
                <a:gd name="T13" fmla="*/ 2147483647 h 115"/>
                <a:gd name="T14" fmla="*/ 2147483647 w 44"/>
                <a:gd name="T15" fmla="*/ 0 h 115"/>
                <a:gd name="T16" fmla="*/ 2147483647 w 44"/>
                <a:gd name="T17" fmla="*/ 2147483647 h 115"/>
                <a:gd name="T18" fmla="*/ 2147483647 w 44"/>
                <a:gd name="T19" fmla="*/ 2147483647 h 115"/>
                <a:gd name="T20" fmla="*/ 2147483647 w 44"/>
                <a:gd name="T21" fmla="*/ 2147483647 h 115"/>
                <a:gd name="T22" fmla="*/ 2147483647 w 44"/>
                <a:gd name="T23" fmla="*/ 2147483647 h 115"/>
                <a:gd name="T24" fmla="*/ 2147483647 w 44"/>
                <a:gd name="T25" fmla="*/ 2147483647 h 115"/>
                <a:gd name="T26" fmla="*/ 2147483647 w 44"/>
                <a:gd name="T27" fmla="*/ 2147483647 h 1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115"/>
                <a:gd name="T44" fmla="*/ 44 w 44"/>
                <a:gd name="T45" fmla="*/ 115 h 1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115">
                  <a:moveTo>
                    <a:pt x="9" y="80"/>
                  </a:moveTo>
                  <a:lnTo>
                    <a:pt x="9" y="44"/>
                  </a:lnTo>
                  <a:lnTo>
                    <a:pt x="0" y="35"/>
                  </a:lnTo>
                  <a:lnTo>
                    <a:pt x="0" y="26"/>
                  </a:lnTo>
                  <a:lnTo>
                    <a:pt x="9" y="18"/>
                  </a:lnTo>
                  <a:lnTo>
                    <a:pt x="18" y="18"/>
                  </a:lnTo>
                  <a:lnTo>
                    <a:pt x="27" y="9"/>
                  </a:lnTo>
                  <a:lnTo>
                    <a:pt x="35" y="0"/>
                  </a:lnTo>
                  <a:lnTo>
                    <a:pt x="44" y="18"/>
                  </a:lnTo>
                  <a:lnTo>
                    <a:pt x="44" y="35"/>
                  </a:lnTo>
                  <a:lnTo>
                    <a:pt x="27" y="80"/>
                  </a:lnTo>
                  <a:lnTo>
                    <a:pt x="27" y="115"/>
                  </a:lnTo>
                  <a:lnTo>
                    <a:pt x="18" y="115"/>
                  </a:lnTo>
                  <a:lnTo>
                    <a:pt x="9" y="8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75" name="Group 279"/>
            <p:cNvGrpSpPr>
              <a:grpSpLocks/>
            </p:cNvGrpSpPr>
            <p:nvPr/>
          </p:nvGrpSpPr>
          <p:grpSpPr bwMode="auto">
            <a:xfrm>
              <a:off x="4786312" y="3473449"/>
              <a:ext cx="69850" cy="174625"/>
              <a:chOff x="2630" y="2213"/>
              <a:chExt cx="44" cy="115"/>
            </a:xfrm>
          </p:grpSpPr>
          <p:sp>
            <p:nvSpPr>
              <p:cNvPr id="55111" name="Freeform 280"/>
              <p:cNvSpPr>
                <a:spLocks/>
              </p:cNvSpPr>
              <p:nvPr/>
            </p:nvSpPr>
            <p:spPr bwMode="auto">
              <a:xfrm>
                <a:off x="2630" y="2213"/>
                <a:ext cx="44" cy="115"/>
              </a:xfrm>
              <a:custGeom>
                <a:avLst/>
                <a:gdLst>
                  <a:gd name="T0" fmla="*/ 9 w 44"/>
                  <a:gd name="T1" fmla="*/ 80 h 115"/>
                  <a:gd name="T2" fmla="*/ 9 w 44"/>
                  <a:gd name="T3" fmla="*/ 44 h 115"/>
                  <a:gd name="T4" fmla="*/ 0 w 44"/>
                  <a:gd name="T5" fmla="*/ 35 h 115"/>
                  <a:gd name="T6" fmla="*/ 0 w 44"/>
                  <a:gd name="T7" fmla="*/ 26 h 115"/>
                  <a:gd name="T8" fmla="*/ 9 w 44"/>
                  <a:gd name="T9" fmla="*/ 18 h 115"/>
                  <a:gd name="T10" fmla="*/ 18 w 44"/>
                  <a:gd name="T11" fmla="*/ 18 h 115"/>
                  <a:gd name="T12" fmla="*/ 27 w 44"/>
                  <a:gd name="T13" fmla="*/ 9 h 115"/>
                  <a:gd name="T14" fmla="*/ 35 w 44"/>
                  <a:gd name="T15" fmla="*/ 0 h 115"/>
                  <a:gd name="T16" fmla="*/ 44 w 44"/>
                  <a:gd name="T17" fmla="*/ 18 h 115"/>
                  <a:gd name="T18" fmla="*/ 44 w 44"/>
                  <a:gd name="T19" fmla="*/ 35 h 115"/>
                  <a:gd name="T20" fmla="*/ 27 w 44"/>
                  <a:gd name="T21" fmla="*/ 80 h 115"/>
                  <a:gd name="T22" fmla="*/ 27 w 44"/>
                  <a:gd name="T23" fmla="*/ 115 h 115"/>
                  <a:gd name="T24" fmla="*/ 18 w 44"/>
                  <a:gd name="T25" fmla="*/ 115 h 115"/>
                  <a:gd name="T26" fmla="*/ 9 w 44"/>
                  <a:gd name="T27" fmla="*/ 80 h 1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115"/>
                  <a:gd name="T44" fmla="*/ 44 w 44"/>
                  <a:gd name="T45" fmla="*/ 115 h 1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115">
                    <a:moveTo>
                      <a:pt x="9" y="80"/>
                    </a:moveTo>
                    <a:lnTo>
                      <a:pt x="9" y="44"/>
                    </a:lnTo>
                    <a:lnTo>
                      <a:pt x="0" y="35"/>
                    </a:lnTo>
                    <a:lnTo>
                      <a:pt x="0" y="26"/>
                    </a:lnTo>
                    <a:lnTo>
                      <a:pt x="9" y="18"/>
                    </a:lnTo>
                    <a:lnTo>
                      <a:pt x="18" y="18"/>
                    </a:lnTo>
                    <a:lnTo>
                      <a:pt x="27" y="9"/>
                    </a:lnTo>
                    <a:lnTo>
                      <a:pt x="35" y="0"/>
                    </a:lnTo>
                    <a:lnTo>
                      <a:pt x="44" y="18"/>
                    </a:lnTo>
                    <a:lnTo>
                      <a:pt x="44" y="35"/>
                    </a:lnTo>
                    <a:lnTo>
                      <a:pt x="27" y="80"/>
                    </a:lnTo>
                    <a:lnTo>
                      <a:pt x="27" y="115"/>
                    </a:lnTo>
                    <a:lnTo>
                      <a:pt x="18" y="115"/>
                    </a:lnTo>
                    <a:lnTo>
                      <a:pt x="9" y="8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12" name="Freeform 281"/>
              <p:cNvSpPr>
                <a:spLocks/>
              </p:cNvSpPr>
              <p:nvPr/>
            </p:nvSpPr>
            <p:spPr bwMode="auto">
              <a:xfrm>
                <a:off x="2630" y="2213"/>
                <a:ext cx="44" cy="115"/>
              </a:xfrm>
              <a:custGeom>
                <a:avLst/>
                <a:gdLst>
                  <a:gd name="T0" fmla="*/ 9 w 44"/>
                  <a:gd name="T1" fmla="*/ 80 h 115"/>
                  <a:gd name="T2" fmla="*/ 9 w 44"/>
                  <a:gd name="T3" fmla="*/ 44 h 115"/>
                  <a:gd name="T4" fmla="*/ 0 w 44"/>
                  <a:gd name="T5" fmla="*/ 35 h 115"/>
                  <a:gd name="T6" fmla="*/ 0 w 44"/>
                  <a:gd name="T7" fmla="*/ 26 h 115"/>
                  <a:gd name="T8" fmla="*/ 9 w 44"/>
                  <a:gd name="T9" fmla="*/ 18 h 115"/>
                  <a:gd name="T10" fmla="*/ 18 w 44"/>
                  <a:gd name="T11" fmla="*/ 18 h 115"/>
                  <a:gd name="T12" fmla="*/ 27 w 44"/>
                  <a:gd name="T13" fmla="*/ 9 h 115"/>
                  <a:gd name="T14" fmla="*/ 35 w 44"/>
                  <a:gd name="T15" fmla="*/ 0 h 115"/>
                  <a:gd name="T16" fmla="*/ 44 w 44"/>
                  <a:gd name="T17" fmla="*/ 18 h 115"/>
                  <a:gd name="T18" fmla="*/ 44 w 44"/>
                  <a:gd name="T19" fmla="*/ 35 h 115"/>
                  <a:gd name="T20" fmla="*/ 27 w 44"/>
                  <a:gd name="T21" fmla="*/ 80 h 115"/>
                  <a:gd name="T22" fmla="*/ 27 w 44"/>
                  <a:gd name="T23" fmla="*/ 115 h 115"/>
                  <a:gd name="T24" fmla="*/ 18 w 44"/>
                  <a:gd name="T25" fmla="*/ 115 h 115"/>
                  <a:gd name="T26" fmla="*/ 9 w 44"/>
                  <a:gd name="T27" fmla="*/ 80 h 1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115"/>
                  <a:gd name="T44" fmla="*/ 44 w 44"/>
                  <a:gd name="T45" fmla="*/ 115 h 1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115">
                    <a:moveTo>
                      <a:pt x="9" y="80"/>
                    </a:moveTo>
                    <a:lnTo>
                      <a:pt x="9" y="44"/>
                    </a:lnTo>
                    <a:lnTo>
                      <a:pt x="0" y="35"/>
                    </a:lnTo>
                    <a:lnTo>
                      <a:pt x="0" y="26"/>
                    </a:lnTo>
                    <a:lnTo>
                      <a:pt x="9" y="18"/>
                    </a:lnTo>
                    <a:lnTo>
                      <a:pt x="18" y="18"/>
                    </a:lnTo>
                    <a:lnTo>
                      <a:pt x="27" y="9"/>
                    </a:lnTo>
                    <a:lnTo>
                      <a:pt x="35" y="0"/>
                    </a:lnTo>
                    <a:lnTo>
                      <a:pt x="44" y="18"/>
                    </a:lnTo>
                    <a:lnTo>
                      <a:pt x="44" y="35"/>
                    </a:lnTo>
                    <a:lnTo>
                      <a:pt x="27" y="80"/>
                    </a:lnTo>
                    <a:lnTo>
                      <a:pt x="27" y="115"/>
                    </a:lnTo>
                    <a:lnTo>
                      <a:pt x="18" y="115"/>
                    </a:lnTo>
                    <a:lnTo>
                      <a:pt x="9" y="8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76" name="Freeform 282"/>
            <p:cNvSpPr>
              <a:spLocks/>
            </p:cNvSpPr>
            <p:nvPr/>
          </p:nvSpPr>
          <p:spPr bwMode="auto">
            <a:xfrm>
              <a:off x="4533900" y="3525837"/>
              <a:ext cx="166687" cy="176212"/>
            </a:xfrm>
            <a:custGeom>
              <a:avLst/>
              <a:gdLst>
                <a:gd name="T0" fmla="*/ 2147483647 w 104"/>
                <a:gd name="T1" fmla="*/ 2147483647 h 116"/>
                <a:gd name="T2" fmla="*/ 2147483647 w 104"/>
                <a:gd name="T3" fmla="*/ 2147483647 h 116"/>
                <a:gd name="T4" fmla="*/ 2147483647 w 104"/>
                <a:gd name="T5" fmla="*/ 2147483647 h 116"/>
                <a:gd name="T6" fmla="*/ 2147483647 w 104"/>
                <a:gd name="T7" fmla="*/ 2147483647 h 116"/>
                <a:gd name="T8" fmla="*/ 2147483647 w 104"/>
                <a:gd name="T9" fmla="*/ 2147483647 h 116"/>
                <a:gd name="T10" fmla="*/ 2147483647 w 104"/>
                <a:gd name="T11" fmla="*/ 2147483647 h 116"/>
                <a:gd name="T12" fmla="*/ 2147483647 w 104"/>
                <a:gd name="T13" fmla="*/ 0 h 116"/>
                <a:gd name="T14" fmla="*/ 2147483647 w 104"/>
                <a:gd name="T15" fmla="*/ 0 h 116"/>
                <a:gd name="T16" fmla="*/ 2147483647 w 104"/>
                <a:gd name="T17" fmla="*/ 0 h 116"/>
                <a:gd name="T18" fmla="*/ 2147483647 w 104"/>
                <a:gd name="T19" fmla="*/ 0 h 116"/>
                <a:gd name="T20" fmla="*/ 2147483647 w 104"/>
                <a:gd name="T21" fmla="*/ 0 h 116"/>
                <a:gd name="T22" fmla="*/ 2147483647 w 104"/>
                <a:gd name="T23" fmla="*/ 0 h 116"/>
                <a:gd name="T24" fmla="*/ 2147483647 w 104"/>
                <a:gd name="T25" fmla="*/ 2147483647 h 116"/>
                <a:gd name="T26" fmla="*/ 2147483647 w 104"/>
                <a:gd name="T27" fmla="*/ 2147483647 h 116"/>
                <a:gd name="T28" fmla="*/ 2147483647 w 104"/>
                <a:gd name="T29" fmla="*/ 2147483647 h 116"/>
                <a:gd name="T30" fmla="*/ 2147483647 w 104"/>
                <a:gd name="T31" fmla="*/ 2147483647 h 116"/>
                <a:gd name="T32" fmla="*/ 0 w 104"/>
                <a:gd name="T33" fmla="*/ 2147483647 h 116"/>
                <a:gd name="T34" fmla="*/ 2147483647 w 104"/>
                <a:gd name="T35" fmla="*/ 2147483647 h 116"/>
                <a:gd name="T36" fmla="*/ 2147483647 w 104"/>
                <a:gd name="T37" fmla="*/ 2147483647 h 116"/>
                <a:gd name="T38" fmla="*/ 2147483647 w 104"/>
                <a:gd name="T39" fmla="*/ 2147483647 h 116"/>
                <a:gd name="T40" fmla="*/ 2147483647 w 104"/>
                <a:gd name="T41" fmla="*/ 2147483647 h 116"/>
                <a:gd name="T42" fmla="*/ 2147483647 w 104"/>
                <a:gd name="T43" fmla="*/ 2147483647 h 116"/>
                <a:gd name="T44" fmla="*/ 2147483647 w 104"/>
                <a:gd name="T45" fmla="*/ 2147483647 h 116"/>
                <a:gd name="T46" fmla="*/ 2147483647 w 104"/>
                <a:gd name="T47" fmla="*/ 2147483647 h 1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4"/>
                <a:gd name="T73" fmla="*/ 0 h 116"/>
                <a:gd name="T74" fmla="*/ 104 w 104"/>
                <a:gd name="T75" fmla="*/ 116 h 1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4" h="116">
                  <a:moveTo>
                    <a:pt x="95" y="98"/>
                  </a:moveTo>
                  <a:lnTo>
                    <a:pt x="87" y="72"/>
                  </a:lnTo>
                  <a:lnTo>
                    <a:pt x="104" y="45"/>
                  </a:lnTo>
                  <a:lnTo>
                    <a:pt x="95" y="18"/>
                  </a:lnTo>
                  <a:lnTo>
                    <a:pt x="87" y="9"/>
                  </a:lnTo>
                  <a:lnTo>
                    <a:pt x="69" y="9"/>
                  </a:lnTo>
                  <a:lnTo>
                    <a:pt x="61" y="0"/>
                  </a:lnTo>
                  <a:lnTo>
                    <a:pt x="52" y="0"/>
                  </a:lnTo>
                  <a:lnTo>
                    <a:pt x="43" y="0"/>
                  </a:lnTo>
                  <a:lnTo>
                    <a:pt x="34" y="0"/>
                  </a:lnTo>
                  <a:lnTo>
                    <a:pt x="26" y="0"/>
                  </a:lnTo>
                  <a:lnTo>
                    <a:pt x="8" y="0"/>
                  </a:lnTo>
                  <a:lnTo>
                    <a:pt x="8" y="18"/>
                  </a:lnTo>
                  <a:lnTo>
                    <a:pt x="26" y="45"/>
                  </a:lnTo>
                  <a:lnTo>
                    <a:pt x="8" y="45"/>
                  </a:lnTo>
                  <a:lnTo>
                    <a:pt x="8" y="54"/>
                  </a:lnTo>
                  <a:lnTo>
                    <a:pt x="0" y="63"/>
                  </a:lnTo>
                  <a:lnTo>
                    <a:pt x="8" y="80"/>
                  </a:lnTo>
                  <a:lnTo>
                    <a:pt x="26" y="89"/>
                  </a:lnTo>
                  <a:lnTo>
                    <a:pt x="26" y="116"/>
                  </a:lnTo>
                  <a:lnTo>
                    <a:pt x="52" y="98"/>
                  </a:lnTo>
                  <a:lnTo>
                    <a:pt x="69" y="98"/>
                  </a:lnTo>
                  <a:lnTo>
                    <a:pt x="87" y="98"/>
                  </a:lnTo>
                  <a:lnTo>
                    <a:pt x="95" y="9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77" name="Freeform 283"/>
            <p:cNvSpPr>
              <a:spLocks/>
            </p:cNvSpPr>
            <p:nvPr/>
          </p:nvSpPr>
          <p:spPr bwMode="auto">
            <a:xfrm>
              <a:off x="4533900" y="3525837"/>
              <a:ext cx="166687" cy="176212"/>
            </a:xfrm>
            <a:custGeom>
              <a:avLst/>
              <a:gdLst>
                <a:gd name="T0" fmla="*/ 2147483647 w 104"/>
                <a:gd name="T1" fmla="*/ 2147483647 h 116"/>
                <a:gd name="T2" fmla="*/ 2147483647 w 104"/>
                <a:gd name="T3" fmla="*/ 2147483647 h 116"/>
                <a:gd name="T4" fmla="*/ 2147483647 w 104"/>
                <a:gd name="T5" fmla="*/ 2147483647 h 116"/>
                <a:gd name="T6" fmla="*/ 2147483647 w 104"/>
                <a:gd name="T7" fmla="*/ 2147483647 h 116"/>
                <a:gd name="T8" fmla="*/ 2147483647 w 104"/>
                <a:gd name="T9" fmla="*/ 2147483647 h 116"/>
                <a:gd name="T10" fmla="*/ 2147483647 w 104"/>
                <a:gd name="T11" fmla="*/ 2147483647 h 116"/>
                <a:gd name="T12" fmla="*/ 2147483647 w 104"/>
                <a:gd name="T13" fmla="*/ 0 h 116"/>
                <a:gd name="T14" fmla="*/ 2147483647 w 104"/>
                <a:gd name="T15" fmla="*/ 0 h 116"/>
                <a:gd name="T16" fmla="*/ 2147483647 w 104"/>
                <a:gd name="T17" fmla="*/ 0 h 116"/>
                <a:gd name="T18" fmla="*/ 2147483647 w 104"/>
                <a:gd name="T19" fmla="*/ 0 h 116"/>
                <a:gd name="T20" fmla="*/ 2147483647 w 104"/>
                <a:gd name="T21" fmla="*/ 0 h 116"/>
                <a:gd name="T22" fmla="*/ 2147483647 w 104"/>
                <a:gd name="T23" fmla="*/ 0 h 116"/>
                <a:gd name="T24" fmla="*/ 2147483647 w 104"/>
                <a:gd name="T25" fmla="*/ 2147483647 h 116"/>
                <a:gd name="T26" fmla="*/ 2147483647 w 104"/>
                <a:gd name="T27" fmla="*/ 2147483647 h 116"/>
                <a:gd name="T28" fmla="*/ 2147483647 w 104"/>
                <a:gd name="T29" fmla="*/ 2147483647 h 116"/>
                <a:gd name="T30" fmla="*/ 2147483647 w 104"/>
                <a:gd name="T31" fmla="*/ 2147483647 h 116"/>
                <a:gd name="T32" fmla="*/ 0 w 104"/>
                <a:gd name="T33" fmla="*/ 2147483647 h 116"/>
                <a:gd name="T34" fmla="*/ 2147483647 w 104"/>
                <a:gd name="T35" fmla="*/ 2147483647 h 116"/>
                <a:gd name="T36" fmla="*/ 2147483647 w 104"/>
                <a:gd name="T37" fmla="*/ 2147483647 h 116"/>
                <a:gd name="T38" fmla="*/ 2147483647 w 104"/>
                <a:gd name="T39" fmla="*/ 2147483647 h 116"/>
                <a:gd name="T40" fmla="*/ 2147483647 w 104"/>
                <a:gd name="T41" fmla="*/ 2147483647 h 116"/>
                <a:gd name="T42" fmla="*/ 2147483647 w 104"/>
                <a:gd name="T43" fmla="*/ 2147483647 h 116"/>
                <a:gd name="T44" fmla="*/ 2147483647 w 104"/>
                <a:gd name="T45" fmla="*/ 2147483647 h 116"/>
                <a:gd name="T46" fmla="*/ 2147483647 w 104"/>
                <a:gd name="T47" fmla="*/ 2147483647 h 1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4"/>
                <a:gd name="T73" fmla="*/ 0 h 116"/>
                <a:gd name="T74" fmla="*/ 104 w 104"/>
                <a:gd name="T75" fmla="*/ 116 h 1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4" h="116">
                  <a:moveTo>
                    <a:pt x="95" y="98"/>
                  </a:moveTo>
                  <a:lnTo>
                    <a:pt x="87" y="72"/>
                  </a:lnTo>
                  <a:lnTo>
                    <a:pt x="104" y="45"/>
                  </a:lnTo>
                  <a:lnTo>
                    <a:pt x="95" y="18"/>
                  </a:lnTo>
                  <a:lnTo>
                    <a:pt x="87" y="9"/>
                  </a:lnTo>
                  <a:lnTo>
                    <a:pt x="69" y="9"/>
                  </a:lnTo>
                  <a:lnTo>
                    <a:pt x="61" y="0"/>
                  </a:lnTo>
                  <a:lnTo>
                    <a:pt x="52" y="0"/>
                  </a:lnTo>
                  <a:lnTo>
                    <a:pt x="43" y="0"/>
                  </a:lnTo>
                  <a:lnTo>
                    <a:pt x="34" y="0"/>
                  </a:lnTo>
                  <a:lnTo>
                    <a:pt x="26" y="0"/>
                  </a:lnTo>
                  <a:lnTo>
                    <a:pt x="8" y="0"/>
                  </a:lnTo>
                  <a:lnTo>
                    <a:pt x="8" y="18"/>
                  </a:lnTo>
                  <a:lnTo>
                    <a:pt x="26" y="45"/>
                  </a:lnTo>
                  <a:lnTo>
                    <a:pt x="8" y="45"/>
                  </a:lnTo>
                  <a:lnTo>
                    <a:pt x="8" y="54"/>
                  </a:lnTo>
                  <a:lnTo>
                    <a:pt x="0" y="63"/>
                  </a:lnTo>
                  <a:lnTo>
                    <a:pt x="8" y="80"/>
                  </a:lnTo>
                  <a:lnTo>
                    <a:pt x="26" y="89"/>
                  </a:lnTo>
                  <a:lnTo>
                    <a:pt x="26" y="116"/>
                  </a:lnTo>
                  <a:lnTo>
                    <a:pt x="52" y="98"/>
                  </a:lnTo>
                  <a:lnTo>
                    <a:pt x="69" y="98"/>
                  </a:lnTo>
                  <a:lnTo>
                    <a:pt x="87" y="98"/>
                  </a:lnTo>
                  <a:lnTo>
                    <a:pt x="95" y="9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78" name="Freeform 284"/>
            <p:cNvSpPr>
              <a:spLocks/>
            </p:cNvSpPr>
            <p:nvPr/>
          </p:nvSpPr>
          <p:spPr bwMode="auto">
            <a:xfrm>
              <a:off x="4462462" y="3594099"/>
              <a:ext cx="112713" cy="107950"/>
            </a:xfrm>
            <a:custGeom>
              <a:avLst/>
              <a:gdLst>
                <a:gd name="T0" fmla="*/ 2147483647 w 70"/>
                <a:gd name="T1" fmla="*/ 2147483647 h 71"/>
                <a:gd name="T2" fmla="*/ 2147483647 w 70"/>
                <a:gd name="T3" fmla="*/ 2147483647 h 71"/>
                <a:gd name="T4" fmla="*/ 2147483647 w 70"/>
                <a:gd name="T5" fmla="*/ 2147483647 h 71"/>
                <a:gd name="T6" fmla="*/ 2147483647 w 70"/>
                <a:gd name="T7" fmla="*/ 2147483647 h 71"/>
                <a:gd name="T8" fmla="*/ 2147483647 w 70"/>
                <a:gd name="T9" fmla="*/ 2147483647 h 71"/>
                <a:gd name="T10" fmla="*/ 0 w 70"/>
                <a:gd name="T11" fmla="*/ 2147483647 h 71"/>
                <a:gd name="T12" fmla="*/ 2147483647 w 70"/>
                <a:gd name="T13" fmla="*/ 0 h 71"/>
                <a:gd name="T14" fmla="*/ 2147483647 w 70"/>
                <a:gd name="T15" fmla="*/ 0 h 71"/>
                <a:gd name="T16" fmla="*/ 2147483647 w 70"/>
                <a:gd name="T17" fmla="*/ 2147483647 h 71"/>
                <a:gd name="T18" fmla="*/ 2147483647 w 70"/>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71"/>
                <a:gd name="T32" fmla="*/ 70 w 70"/>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71">
                  <a:moveTo>
                    <a:pt x="44" y="18"/>
                  </a:moveTo>
                  <a:lnTo>
                    <a:pt x="52" y="35"/>
                  </a:lnTo>
                  <a:lnTo>
                    <a:pt x="70" y="44"/>
                  </a:lnTo>
                  <a:lnTo>
                    <a:pt x="70" y="71"/>
                  </a:lnTo>
                  <a:lnTo>
                    <a:pt x="52" y="62"/>
                  </a:lnTo>
                  <a:lnTo>
                    <a:pt x="0" y="27"/>
                  </a:lnTo>
                  <a:lnTo>
                    <a:pt x="18" y="0"/>
                  </a:lnTo>
                  <a:lnTo>
                    <a:pt x="26" y="0"/>
                  </a:lnTo>
                  <a:lnTo>
                    <a:pt x="35" y="18"/>
                  </a:lnTo>
                  <a:lnTo>
                    <a:pt x="44"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79" name="Group 285"/>
            <p:cNvGrpSpPr>
              <a:grpSpLocks/>
            </p:cNvGrpSpPr>
            <p:nvPr/>
          </p:nvGrpSpPr>
          <p:grpSpPr bwMode="auto">
            <a:xfrm>
              <a:off x="4462462" y="3594099"/>
              <a:ext cx="112713" cy="107950"/>
              <a:chOff x="2430" y="2293"/>
              <a:chExt cx="70" cy="71"/>
            </a:xfrm>
          </p:grpSpPr>
          <p:sp>
            <p:nvSpPr>
              <p:cNvPr id="55109" name="Freeform 286"/>
              <p:cNvSpPr>
                <a:spLocks/>
              </p:cNvSpPr>
              <p:nvPr/>
            </p:nvSpPr>
            <p:spPr bwMode="auto">
              <a:xfrm>
                <a:off x="2430" y="2293"/>
                <a:ext cx="70" cy="71"/>
              </a:xfrm>
              <a:custGeom>
                <a:avLst/>
                <a:gdLst>
                  <a:gd name="T0" fmla="*/ 44 w 70"/>
                  <a:gd name="T1" fmla="*/ 18 h 71"/>
                  <a:gd name="T2" fmla="*/ 52 w 70"/>
                  <a:gd name="T3" fmla="*/ 35 h 71"/>
                  <a:gd name="T4" fmla="*/ 70 w 70"/>
                  <a:gd name="T5" fmla="*/ 44 h 71"/>
                  <a:gd name="T6" fmla="*/ 70 w 70"/>
                  <a:gd name="T7" fmla="*/ 71 h 71"/>
                  <a:gd name="T8" fmla="*/ 52 w 70"/>
                  <a:gd name="T9" fmla="*/ 62 h 71"/>
                  <a:gd name="T10" fmla="*/ 0 w 70"/>
                  <a:gd name="T11" fmla="*/ 27 h 71"/>
                  <a:gd name="T12" fmla="*/ 18 w 70"/>
                  <a:gd name="T13" fmla="*/ 0 h 71"/>
                  <a:gd name="T14" fmla="*/ 26 w 70"/>
                  <a:gd name="T15" fmla="*/ 0 h 71"/>
                  <a:gd name="T16" fmla="*/ 35 w 70"/>
                  <a:gd name="T17" fmla="*/ 18 h 71"/>
                  <a:gd name="T18" fmla="*/ 44 w 70"/>
                  <a:gd name="T19" fmla="*/ 18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71"/>
                  <a:gd name="T32" fmla="*/ 70 w 70"/>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71">
                    <a:moveTo>
                      <a:pt x="44" y="18"/>
                    </a:moveTo>
                    <a:lnTo>
                      <a:pt x="52" y="35"/>
                    </a:lnTo>
                    <a:lnTo>
                      <a:pt x="70" y="44"/>
                    </a:lnTo>
                    <a:lnTo>
                      <a:pt x="70" y="71"/>
                    </a:lnTo>
                    <a:lnTo>
                      <a:pt x="52" y="62"/>
                    </a:lnTo>
                    <a:lnTo>
                      <a:pt x="0" y="27"/>
                    </a:lnTo>
                    <a:lnTo>
                      <a:pt x="18" y="0"/>
                    </a:lnTo>
                    <a:lnTo>
                      <a:pt x="26" y="0"/>
                    </a:lnTo>
                    <a:lnTo>
                      <a:pt x="35" y="18"/>
                    </a:lnTo>
                    <a:lnTo>
                      <a:pt x="44"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10" name="Freeform 287"/>
              <p:cNvSpPr>
                <a:spLocks/>
              </p:cNvSpPr>
              <p:nvPr/>
            </p:nvSpPr>
            <p:spPr bwMode="auto">
              <a:xfrm>
                <a:off x="2430" y="2293"/>
                <a:ext cx="70" cy="71"/>
              </a:xfrm>
              <a:custGeom>
                <a:avLst/>
                <a:gdLst>
                  <a:gd name="T0" fmla="*/ 44 w 70"/>
                  <a:gd name="T1" fmla="*/ 18 h 71"/>
                  <a:gd name="T2" fmla="*/ 52 w 70"/>
                  <a:gd name="T3" fmla="*/ 35 h 71"/>
                  <a:gd name="T4" fmla="*/ 70 w 70"/>
                  <a:gd name="T5" fmla="*/ 44 h 71"/>
                  <a:gd name="T6" fmla="*/ 70 w 70"/>
                  <a:gd name="T7" fmla="*/ 71 h 71"/>
                  <a:gd name="T8" fmla="*/ 52 w 70"/>
                  <a:gd name="T9" fmla="*/ 62 h 71"/>
                  <a:gd name="T10" fmla="*/ 0 w 70"/>
                  <a:gd name="T11" fmla="*/ 27 h 71"/>
                  <a:gd name="T12" fmla="*/ 18 w 70"/>
                  <a:gd name="T13" fmla="*/ 0 h 71"/>
                  <a:gd name="T14" fmla="*/ 26 w 70"/>
                  <a:gd name="T15" fmla="*/ 0 h 71"/>
                  <a:gd name="T16" fmla="*/ 35 w 70"/>
                  <a:gd name="T17" fmla="*/ 18 h 71"/>
                  <a:gd name="T18" fmla="*/ 44 w 70"/>
                  <a:gd name="T19" fmla="*/ 18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71"/>
                  <a:gd name="T32" fmla="*/ 70 w 70"/>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71">
                    <a:moveTo>
                      <a:pt x="44" y="18"/>
                    </a:moveTo>
                    <a:lnTo>
                      <a:pt x="52" y="35"/>
                    </a:lnTo>
                    <a:lnTo>
                      <a:pt x="70" y="44"/>
                    </a:lnTo>
                    <a:lnTo>
                      <a:pt x="70" y="71"/>
                    </a:lnTo>
                    <a:lnTo>
                      <a:pt x="52" y="62"/>
                    </a:lnTo>
                    <a:lnTo>
                      <a:pt x="0" y="27"/>
                    </a:lnTo>
                    <a:lnTo>
                      <a:pt x="18" y="0"/>
                    </a:lnTo>
                    <a:lnTo>
                      <a:pt x="26" y="0"/>
                    </a:lnTo>
                    <a:lnTo>
                      <a:pt x="35" y="18"/>
                    </a:lnTo>
                    <a:lnTo>
                      <a:pt x="44"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80" name="Freeform 288"/>
            <p:cNvSpPr>
              <a:spLocks/>
            </p:cNvSpPr>
            <p:nvPr/>
          </p:nvSpPr>
          <p:spPr bwMode="auto">
            <a:xfrm>
              <a:off x="4364037" y="3352799"/>
              <a:ext cx="114300" cy="120650"/>
            </a:xfrm>
            <a:custGeom>
              <a:avLst/>
              <a:gdLst>
                <a:gd name="T0" fmla="*/ 2147483647 w 70"/>
                <a:gd name="T1" fmla="*/ 2147483647 h 80"/>
                <a:gd name="T2" fmla="*/ 2147483647 w 70"/>
                <a:gd name="T3" fmla="*/ 2147483647 h 80"/>
                <a:gd name="T4" fmla="*/ 2147483647 w 70"/>
                <a:gd name="T5" fmla="*/ 2147483647 h 80"/>
                <a:gd name="T6" fmla="*/ 2147483647 w 70"/>
                <a:gd name="T7" fmla="*/ 2147483647 h 80"/>
                <a:gd name="T8" fmla="*/ 2147483647 w 70"/>
                <a:gd name="T9" fmla="*/ 2147483647 h 80"/>
                <a:gd name="T10" fmla="*/ 2147483647 w 70"/>
                <a:gd name="T11" fmla="*/ 2147483647 h 80"/>
                <a:gd name="T12" fmla="*/ 2147483647 w 70"/>
                <a:gd name="T13" fmla="*/ 2147483647 h 80"/>
                <a:gd name="T14" fmla="*/ 2147483647 w 70"/>
                <a:gd name="T15" fmla="*/ 2147483647 h 80"/>
                <a:gd name="T16" fmla="*/ 2147483647 w 70"/>
                <a:gd name="T17" fmla="*/ 2147483647 h 80"/>
                <a:gd name="T18" fmla="*/ 2147483647 w 70"/>
                <a:gd name="T19" fmla="*/ 2147483647 h 80"/>
                <a:gd name="T20" fmla="*/ 2147483647 w 70"/>
                <a:gd name="T21" fmla="*/ 2147483647 h 80"/>
                <a:gd name="T22" fmla="*/ 0 w 70"/>
                <a:gd name="T23" fmla="*/ 2147483647 h 80"/>
                <a:gd name="T24" fmla="*/ 2147483647 w 70"/>
                <a:gd name="T25" fmla="*/ 2147483647 h 80"/>
                <a:gd name="T26" fmla="*/ 2147483647 w 70"/>
                <a:gd name="T27" fmla="*/ 2147483647 h 80"/>
                <a:gd name="T28" fmla="*/ 2147483647 w 70"/>
                <a:gd name="T29" fmla="*/ 0 h 80"/>
                <a:gd name="T30" fmla="*/ 2147483647 w 70"/>
                <a:gd name="T31" fmla="*/ 2147483647 h 80"/>
                <a:gd name="T32" fmla="*/ 2147483647 w 70"/>
                <a:gd name="T33" fmla="*/ 2147483647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80"/>
                <a:gd name="T53" fmla="*/ 70 w 70"/>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80">
                  <a:moveTo>
                    <a:pt x="61" y="35"/>
                  </a:moveTo>
                  <a:lnTo>
                    <a:pt x="70" y="80"/>
                  </a:lnTo>
                  <a:lnTo>
                    <a:pt x="44" y="80"/>
                  </a:lnTo>
                  <a:lnTo>
                    <a:pt x="9" y="80"/>
                  </a:lnTo>
                  <a:lnTo>
                    <a:pt x="9" y="71"/>
                  </a:lnTo>
                  <a:lnTo>
                    <a:pt x="18" y="62"/>
                  </a:lnTo>
                  <a:lnTo>
                    <a:pt x="35" y="71"/>
                  </a:lnTo>
                  <a:lnTo>
                    <a:pt x="44" y="62"/>
                  </a:lnTo>
                  <a:lnTo>
                    <a:pt x="18" y="53"/>
                  </a:lnTo>
                  <a:lnTo>
                    <a:pt x="9" y="62"/>
                  </a:lnTo>
                  <a:lnTo>
                    <a:pt x="9" y="53"/>
                  </a:lnTo>
                  <a:lnTo>
                    <a:pt x="0" y="35"/>
                  </a:lnTo>
                  <a:lnTo>
                    <a:pt x="9" y="17"/>
                  </a:lnTo>
                  <a:lnTo>
                    <a:pt x="18" y="8"/>
                  </a:lnTo>
                  <a:lnTo>
                    <a:pt x="35" y="0"/>
                  </a:lnTo>
                  <a:lnTo>
                    <a:pt x="52" y="17"/>
                  </a:lnTo>
                  <a:lnTo>
                    <a:pt x="61" y="3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81" name="Freeform 289"/>
            <p:cNvSpPr>
              <a:spLocks/>
            </p:cNvSpPr>
            <p:nvPr/>
          </p:nvSpPr>
          <p:spPr bwMode="auto">
            <a:xfrm>
              <a:off x="4364037" y="3352799"/>
              <a:ext cx="114300" cy="120650"/>
            </a:xfrm>
            <a:custGeom>
              <a:avLst/>
              <a:gdLst>
                <a:gd name="T0" fmla="*/ 2147483647 w 70"/>
                <a:gd name="T1" fmla="*/ 2147483647 h 80"/>
                <a:gd name="T2" fmla="*/ 2147483647 w 70"/>
                <a:gd name="T3" fmla="*/ 2147483647 h 80"/>
                <a:gd name="T4" fmla="*/ 2147483647 w 70"/>
                <a:gd name="T5" fmla="*/ 2147483647 h 80"/>
                <a:gd name="T6" fmla="*/ 2147483647 w 70"/>
                <a:gd name="T7" fmla="*/ 2147483647 h 80"/>
                <a:gd name="T8" fmla="*/ 2147483647 w 70"/>
                <a:gd name="T9" fmla="*/ 2147483647 h 80"/>
                <a:gd name="T10" fmla="*/ 2147483647 w 70"/>
                <a:gd name="T11" fmla="*/ 2147483647 h 80"/>
                <a:gd name="T12" fmla="*/ 2147483647 w 70"/>
                <a:gd name="T13" fmla="*/ 2147483647 h 80"/>
                <a:gd name="T14" fmla="*/ 2147483647 w 70"/>
                <a:gd name="T15" fmla="*/ 2147483647 h 80"/>
                <a:gd name="T16" fmla="*/ 2147483647 w 70"/>
                <a:gd name="T17" fmla="*/ 2147483647 h 80"/>
                <a:gd name="T18" fmla="*/ 2147483647 w 70"/>
                <a:gd name="T19" fmla="*/ 2147483647 h 80"/>
                <a:gd name="T20" fmla="*/ 2147483647 w 70"/>
                <a:gd name="T21" fmla="*/ 2147483647 h 80"/>
                <a:gd name="T22" fmla="*/ 0 w 70"/>
                <a:gd name="T23" fmla="*/ 2147483647 h 80"/>
                <a:gd name="T24" fmla="*/ 2147483647 w 70"/>
                <a:gd name="T25" fmla="*/ 2147483647 h 80"/>
                <a:gd name="T26" fmla="*/ 2147483647 w 70"/>
                <a:gd name="T27" fmla="*/ 2147483647 h 80"/>
                <a:gd name="T28" fmla="*/ 2147483647 w 70"/>
                <a:gd name="T29" fmla="*/ 0 h 80"/>
                <a:gd name="T30" fmla="*/ 2147483647 w 70"/>
                <a:gd name="T31" fmla="*/ 2147483647 h 80"/>
                <a:gd name="T32" fmla="*/ 2147483647 w 70"/>
                <a:gd name="T33" fmla="*/ 2147483647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80"/>
                <a:gd name="T53" fmla="*/ 70 w 70"/>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80">
                  <a:moveTo>
                    <a:pt x="61" y="35"/>
                  </a:moveTo>
                  <a:lnTo>
                    <a:pt x="70" y="80"/>
                  </a:lnTo>
                  <a:lnTo>
                    <a:pt x="44" y="80"/>
                  </a:lnTo>
                  <a:lnTo>
                    <a:pt x="9" y="80"/>
                  </a:lnTo>
                  <a:lnTo>
                    <a:pt x="9" y="71"/>
                  </a:lnTo>
                  <a:lnTo>
                    <a:pt x="18" y="62"/>
                  </a:lnTo>
                  <a:lnTo>
                    <a:pt x="35" y="71"/>
                  </a:lnTo>
                  <a:lnTo>
                    <a:pt x="44" y="62"/>
                  </a:lnTo>
                  <a:lnTo>
                    <a:pt x="18" y="53"/>
                  </a:lnTo>
                  <a:lnTo>
                    <a:pt x="9" y="62"/>
                  </a:lnTo>
                  <a:lnTo>
                    <a:pt x="9" y="53"/>
                  </a:lnTo>
                  <a:lnTo>
                    <a:pt x="0" y="35"/>
                  </a:lnTo>
                  <a:lnTo>
                    <a:pt x="9" y="17"/>
                  </a:lnTo>
                  <a:lnTo>
                    <a:pt x="18" y="8"/>
                  </a:lnTo>
                  <a:lnTo>
                    <a:pt x="35" y="0"/>
                  </a:lnTo>
                  <a:lnTo>
                    <a:pt x="52" y="17"/>
                  </a:lnTo>
                  <a:lnTo>
                    <a:pt x="61" y="3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82" name="Freeform 290"/>
            <p:cNvSpPr>
              <a:spLocks/>
            </p:cNvSpPr>
            <p:nvPr/>
          </p:nvSpPr>
          <p:spPr bwMode="auto">
            <a:xfrm>
              <a:off x="4378325" y="3057524"/>
              <a:ext cx="266700" cy="347663"/>
            </a:xfrm>
            <a:custGeom>
              <a:avLst/>
              <a:gdLst>
                <a:gd name="T0" fmla="*/ 2147483647 w 165"/>
                <a:gd name="T1" fmla="*/ 2147483647 h 231"/>
                <a:gd name="T2" fmla="*/ 2147483647 w 165"/>
                <a:gd name="T3" fmla="*/ 2147483647 h 231"/>
                <a:gd name="T4" fmla="*/ 2147483647 w 165"/>
                <a:gd name="T5" fmla="*/ 2147483647 h 231"/>
                <a:gd name="T6" fmla="*/ 2147483647 w 165"/>
                <a:gd name="T7" fmla="*/ 2147483647 h 231"/>
                <a:gd name="T8" fmla="*/ 2147483647 w 165"/>
                <a:gd name="T9" fmla="*/ 2147483647 h 231"/>
                <a:gd name="T10" fmla="*/ 2147483647 w 165"/>
                <a:gd name="T11" fmla="*/ 2147483647 h 231"/>
                <a:gd name="T12" fmla="*/ 2147483647 w 165"/>
                <a:gd name="T13" fmla="*/ 2147483647 h 231"/>
                <a:gd name="T14" fmla="*/ 2147483647 w 165"/>
                <a:gd name="T15" fmla="*/ 2147483647 h 231"/>
                <a:gd name="T16" fmla="*/ 0 w 165"/>
                <a:gd name="T17" fmla="*/ 2147483647 h 231"/>
                <a:gd name="T18" fmla="*/ 2147483647 w 165"/>
                <a:gd name="T19" fmla="*/ 2147483647 h 231"/>
                <a:gd name="T20" fmla="*/ 2147483647 w 165"/>
                <a:gd name="T21" fmla="*/ 2147483647 h 231"/>
                <a:gd name="T22" fmla="*/ 2147483647 w 165"/>
                <a:gd name="T23" fmla="*/ 2147483647 h 231"/>
                <a:gd name="T24" fmla="*/ 2147483647 w 165"/>
                <a:gd name="T25" fmla="*/ 2147483647 h 231"/>
                <a:gd name="T26" fmla="*/ 2147483647 w 165"/>
                <a:gd name="T27" fmla="*/ 2147483647 h 231"/>
                <a:gd name="T28" fmla="*/ 2147483647 w 165"/>
                <a:gd name="T29" fmla="*/ 2147483647 h 231"/>
                <a:gd name="T30" fmla="*/ 2147483647 w 165"/>
                <a:gd name="T31" fmla="*/ 0 h 231"/>
                <a:gd name="T32" fmla="*/ 2147483647 w 165"/>
                <a:gd name="T33" fmla="*/ 2147483647 h 231"/>
                <a:gd name="T34" fmla="*/ 2147483647 w 165"/>
                <a:gd name="T35" fmla="*/ 2147483647 h 231"/>
                <a:gd name="T36" fmla="*/ 2147483647 w 165"/>
                <a:gd name="T37" fmla="*/ 2147483647 h 231"/>
                <a:gd name="T38" fmla="*/ 2147483647 w 165"/>
                <a:gd name="T39" fmla="*/ 2147483647 h 231"/>
                <a:gd name="T40" fmla="*/ 2147483647 w 165"/>
                <a:gd name="T41" fmla="*/ 2147483647 h 231"/>
                <a:gd name="T42" fmla="*/ 2147483647 w 165"/>
                <a:gd name="T43" fmla="*/ 2147483647 h 231"/>
                <a:gd name="T44" fmla="*/ 2147483647 w 165"/>
                <a:gd name="T45" fmla="*/ 2147483647 h 2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5"/>
                <a:gd name="T70" fmla="*/ 0 h 231"/>
                <a:gd name="T71" fmla="*/ 165 w 165"/>
                <a:gd name="T72" fmla="*/ 231 h 23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5" h="231">
                  <a:moveTo>
                    <a:pt x="70" y="231"/>
                  </a:moveTo>
                  <a:lnTo>
                    <a:pt x="52" y="213"/>
                  </a:lnTo>
                  <a:lnTo>
                    <a:pt x="26" y="196"/>
                  </a:lnTo>
                  <a:lnTo>
                    <a:pt x="17" y="204"/>
                  </a:lnTo>
                  <a:lnTo>
                    <a:pt x="9" y="213"/>
                  </a:lnTo>
                  <a:lnTo>
                    <a:pt x="9" y="178"/>
                  </a:lnTo>
                  <a:lnTo>
                    <a:pt x="9" y="142"/>
                  </a:lnTo>
                  <a:lnTo>
                    <a:pt x="9" y="124"/>
                  </a:lnTo>
                  <a:lnTo>
                    <a:pt x="0" y="115"/>
                  </a:lnTo>
                  <a:lnTo>
                    <a:pt x="9" y="106"/>
                  </a:lnTo>
                  <a:lnTo>
                    <a:pt x="61" y="106"/>
                  </a:lnTo>
                  <a:lnTo>
                    <a:pt x="61" y="80"/>
                  </a:lnTo>
                  <a:lnTo>
                    <a:pt x="78" y="71"/>
                  </a:lnTo>
                  <a:lnTo>
                    <a:pt x="78" y="17"/>
                  </a:lnTo>
                  <a:lnTo>
                    <a:pt x="113" y="17"/>
                  </a:lnTo>
                  <a:lnTo>
                    <a:pt x="113" y="0"/>
                  </a:lnTo>
                  <a:lnTo>
                    <a:pt x="165" y="35"/>
                  </a:lnTo>
                  <a:lnTo>
                    <a:pt x="139" y="35"/>
                  </a:lnTo>
                  <a:lnTo>
                    <a:pt x="157" y="213"/>
                  </a:lnTo>
                  <a:lnTo>
                    <a:pt x="87" y="213"/>
                  </a:lnTo>
                  <a:lnTo>
                    <a:pt x="78" y="222"/>
                  </a:lnTo>
                  <a:lnTo>
                    <a:pt x="78" y="213"/>
                  </a:lnTo>
                  <a:lnTo>
                    <a:pt x="70" y="23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83" name="Freeform 291"/>
            <p:cNvSpPr>
              <a:spLocks/>
            </p:cNvSpPr>
            <p:nvPr/>
          </p:nvSpPr>
          <p:spPr bwMode="auto">
            <a:xfrm>
              <a:off x="4378325" y="3057524"/>
              <a:ext cx="266700" cy="347663"/>
            </a:xfrm>
            <a:custGeom>
              <a:avLst/>
              <a:gdLst>
                <a:gd name="T0" fmla="*/ 2147483647 w 165"/>
                <a:gd name="T1" fmla="*/ 2147483647 h 231"/>
                <a:gd name="T2" fmla="*/ 2147483647 w 165"/>
                <a:gd name="T3" fmla="*/ 2147483647 h 231"/>
                <a:gd name="T4" fmla="*/ 2147483647 w 165"/>
                <a:gd name="T5" fmla="*/ 2147483647 h 231"/>
                <a:gd name="T6" fmla="*/ 2147483647 w 165"/>
                <a:gd name="T7" fmla="*/ 2147483647 h 231"/>
                <a:gd name="T8" fmla="*/ 2147483647 w 165"/>
                <a:gd name="T9" fmla="*/ 2147483647 h 231"/>
                <a:gd name="T10" fmla="*/ 2147483647 w 165"/>
                <a:gd name="T11" fmla="*/ 2147483647 h 231"/>
                <a:gd name="T12" fmla="*/ 2147483647 w 165"/>
                <a:gd name="T13" fmla="*/ 2147483647 h 231"/>
                <a:gd name="T14" fmla="*/ 2147483647 w 165"/>
                <a:gd name="T15" fmla="*/ 2147483647 h 231"/>
                <a:gd name="T16" fmla="*/ 0 w 165"/>
                <a:gd name="T17" fmla="*/ 2147483647 h 231"/>
                <a:gd name="T18" fmla="*/ 2147483647 w 165"/>
                <a:gd name="T19" fmla="*/ 2147483647 h 231"/>
                <a:gd name="T20" fmla="*/ 2147483647 w 165"/>
                <a:gd name="T21" fmla="*/ 2147483647 h 231"/>
                <a:gd name="T22" fmla="*/ 2147483647 w 165"/>
                <a:gd name="T23" fmla="*/ 2147483647 h 231"/>
                <a:gd name="T24" fmla="*/ 2147483647 w 165"/>
                <a:gd name="T25" fmla="*/ 2147483647 h 231"/>
                <a:gd name="T26" fmla="*/ 2147483647 w 165"/>
                <a:gd name="T27" fmla="*/ 2147483647 h 231"/>
                <a:gd name="T28" fmla="*/ 2147483647 w 165"/>
                <a:gd name="T29" fmla="*/ 2147483647 h 231"/>
                <a:gd name="T30" fmla="*/ 2147483647 w 165"/>
                <a:gd name="T31" fmla="*/ 0 h 231"/>
                <a:gd name="T32" fmla="*/ 2147483647 w 165"/>
                <a:gd name="T33" fmla="*/ 2147483647 h 231"/>
                <a:gd name="T34" fmla="*/ 2147483647 w 165"/>
                <a:gd name="T35" fmla="*/ 2147483647 h 231"/>
                <a:gd name="T36" fmla="*/ 2147483647 w 165"/>
                <a:gd name="T37" fmla="*/ 2147483647 h 231"/>
                <a:gd name="T38" fmla="*/ 2147483647 w 165"/>
                <a:gd name="T39" fmla="*/ 2147483647 h 231"/>
                <a:gd name="T40" fmla="*/ 2147483647 w 165"/>
                <a:gd name="T41" fmla="*/ 2147483647 h 231"/>
                <a:gd name="T42" fmla="*/ 2147483647 w 165"/>
                <a:gd name="T43" fmla="*/ 2147483647 h 231"/>
                <a:gd name="T44" fmla="*/ 2147483647 w 165"/>
                <a:gd name="T45" fmla="*/ 2147483647 h 2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5"/>
                <a:gd name="T70" fmla="*/ 0 h 231"/>
                <a:gd name="T71" fmla="*/ 165 w 165"/>
                <a:gd name="T72" fmla="*/ 231 h 23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5" h="231">
                  <a:moveTo>
                    <a:pt x="70" y="231"/>
                  </a:moveTo>
                  <a:lnTo>
                    <a:pt x="52" y="213"/>
                  </a:lnTo>
                  <a:lnTo>
                    <a:pt x="26" y="196"/>
                  </a:lnTo>
                  <a:lnTo>
                    <a:pt x="17" y="204"/>
                  </a:lnTo>
                  <a:lnTo>
                    <a:pt x="9" y="213"/>
                  </a:lnTo>
                  <a:lnTo>
                    <a:pt x="9" y="178"/>
                  </a:lnTo>
                  <a:lnTo>
                    <a:pt x="9" y="142"/>
                  </a:lnTo>
                  <a:lnTo>
                    <a:pt x="9" y="124"/>
                  </a:lnTo>
                  <a:lnTo>
                    <a:pt x="0" y="115"/>
                  </a:lnTo>
                  <a:lnTo>
                    <a:pt x="9" y="106"/>
                  </a:lnTo>
                  <a:lnTo>
                    <a:pt x="61" y="106"/>
                  </a:lnTo>
                  <a:lnTo>
                    <a:pt x="61" y="80"/>
                  </a:lnTo>
                  <a:lnTo>
                    <a:pt x="78" y="71"/>
                  </a:lnTo>
                  <a:lnTo>
                    <a:pt x="78" y="17"/>
                  </a:lnTo>
                  <a:lnTo>
                    <a:pt x="113" y="17"/>
                  </a:lnTo>
                  <a:lnTo>
                    <a:pt x="113" y="0"/>
                  </a:lnTo>
                  <a:lnTo>
                    <a:pt x="165" y="35"/>
                  </a:lnTo>
                  <a:lnTo>
                    <a:pt x="139" y="35"/>
                  </a:lnTo>
                  <a:lnTo>
                    <a:pt x="157" y="213"/>
                  </a:lnTo>
                  <a:lnTo>
                    <a:pt x="87" y="213"/>
                  </a:lnTo>
                  <a:lnTo>
                    <a:pt x="78" y="222"/>
                  </a:lnTo>
                  <a:lnTo>
                    <a:pt x="78" y="213"/>
                  </a:lnTo>
                  <a:lnTo>
                    <a:pt x="70" y="231"/>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84" name="Freeform 292"/>
            <p:cNvSpPr>
              <a:spLocks/>
            </p:cNvSpPr>
            <p:nvPr/>
          </p:nvSpPr>
          <p:spPr bwMode="auto">
            <a:xfrm>
              <a:off x="4378325" y="3043237"/>
              <a:ext cx="171450" cy="187325"/>
            </a:xfrm>
            <a:custGeom>
              <a:avLst/>
              <a:gdLst>
                <a:gd name="T0" fmla="*/ 2147483647 w 104"/>
                <a:gd name="T1" fmla="*/ 0 h 124"/>
                <a:gd name="T2" fmla="*/ 2147483647 w 104"/>
                <a:gd name="T3" fmla="*/ 2147483647 h 124"/>
                <a:gd name="T4" fmla="*/ 2147483647 w 104"/>
                <a:gd name="T5" fmla="*/ 2147483647 h 124"/>
                <a:gd name="T6" fmla="*/ 2147483647 w 104"/>
                <a:gd name="T7" fmla="*/ 2147483647 h 124"/>
                <a:gd name="T8" fmla="*/ 2147483647 w 104"/>
                <a:gd name="T9" fmla="*/ 2147483647 h 124"/>
                <a:gd name="T10" fmla="*/ 2147483647 w 104"/>
                <a:gd name="T11" fmla="*/ 2147483647 h 124"/>
                <a:gd name="T12" fmla="*/ 2147483647 w 104"/>
                <a:gd name="T13" fmla="*/ 2147483647 h 124"/>
                <a:gd name="T14" fmla="*/ 2147483647 w 104"/>
                <a:gd name="T15" fmla="*/ 2147483647 h 124"/>
                <a:gd name="T16" fmla="*/ 0 w 104"/>
                <a:gd name="T17" fmla="*/ 2147483647 h 124"/>
                <a:gd name="T18" fmla="*/ 0 w 104"/>
                <a:gd name="T19" fmla="*/ 2147483647 h 124"/>
                <a:gd name="T20" fmla="*/ 2147483647 w 104"/>
                <a:gd name="T21" fmla="*/ 2147483647 h 124"/>
                <a:gd name="T22" fmla="*/ 2147483647 w 104"/>
                <a:gd name="T23" fmla="*/ 2147483647 h 124"/>
                <a:gd name="T24" fmla="*/ 2147483647 w 104"/>
                <a:gd name="T25" fmla="*/ 2147483647 h 124"/>
                <a:gd name="T26" fmla="*/ 2147483647 w 104"/>
                <a:gd name="T27" fmla="*/ 0 h 124"/>
                <a:gd name="T28" fmla="*/ 2147483647 w 104"/>
                <a:gd name="T29" fmla="*/ 0 h 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124"/>
                <a:gd name="T47" fmla="*/ 104 w 104"/>
                <a:gd name="T48" fmla="*/ 124 h 1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124">
                  <a:moveTo>
                    <a:pt x="104" y="0"/>
                  </a:moveTo>
                  <a:lnTo>
                    <a:pt x="104" y="9"/>
                  </a:lnTo>
                  <a:lnTo>
                    <a:pt x="104" y="26"/>
                  </a:lnTo>
                  <a:lnTo>
                    <a:pt x="70" y="26"/>
                  </a:lnTo>
                  <a:lnTo>
                    <a:pt x="70" y="80"/>
                  </a:lnTo>
                  <a:lnTo>
                    <a:pt x="52" y="89"/>
                  </a:lnTo>
                  <a:lnTo>
                    <a:pt x="52" y="115"/>
                  </a:lnTo>
                  <a:lnTo>
                    <a:pt x="9" y="115"/>
                  </a:lnTo>
                  <a:lnTo>
                    <a:pt x="0" y="124"/>
                  </a:lnTo>
                  <a:lnTo>
                    <a:pt x="0" y="107"/>
                  </a:lnTo>
                  <a:lnTo>
                    <a:pt x="26" y="53"/>
                  </a:lnTo>
                  <a:lnTo>
                    <a:pt x="43" y="26"/>
                  </a:lnTo>
                  <a:lnTo>
                    <a:pt x="52" y="17"/>
                  </a:lnTo>
                  <a:lnTo>
                    <a:pt x="52" y="0"/>
                  </a:lnTo>
                  <a:lnTo>
                    <a:pt x="104"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85" name="Group 293"/>
            <p:cNvGrpSpPr>
              <a:grpSpLocks/>
            </p:cNvGrpSpPr>
            <p:nvPr/>
          </p:nvGrpSpPr>
          <p:grpSpPr bwMode="auto">
            <a:xfrm>
              <a:off x="4378325" y="3043237"/>
              <a:ext cx="171450" cy="187325"/>
              <a:chOff x="2378" y="1928"/>
              <a:chExt cx="104" cy="124"/>
            </a:xfrm>
          </p:grpSpPr>
          <p:sp>
            <p:nvSpPr>
              <p:cNvPr id="55107" name="Freeform 294"/>
              <p:cNvSpPr>
                <a:spLocks/>
              </p:cNvSpPr>
              <p:nvPr/>
            </p:nvSpPr>
            <p:spPr bwMode="auto">
              <a:xfrm>
                <a:off x="2378" y="1928"/>
                <a:ext cx="104" cy="124"/>
              </a:xfrm>
              <a:custGeom>
                <a:avLst/>
                <a:gdLst>
                  <a:gd name="T0" fmla="*/ 104 w 104"/>
                  <a:gd name="T1" fmla="*/ 0 h 124"/>
                  <a:gd name="T2" fmla="*/ 104 w 104"/>
                  <a:gd name="T3" fmla="*/ 9 h 124"/>
                  <a:gd name="T4" fmla="*/ 104 w 104"/>
                  <a:gd name="T5" fmla="*/ 26 h 124"/>
                  <a:gd name="T6" fmla="*/ 70 w 104"/>
                  <a:gd name="T7" fmla="*/ 26 h 124"/>
                  <a:gd name="T8" fmla="*/ 70 w 104"/>
                  <a:gd name="T9" fmla="*/ 80 h 124"/>
                  <a:gd name="T10" fmla="*/ 52 w 104"/>
                  <a:gd name="T11" fmla="*/ 89 h 124"/>
                  <a:gd name="T12" fmla="*/ 52 w 104"/>
                  <a:gd name="T13" fmla="*/ 115 h 124"/>
                  <a:gd name="T14" fmla="*/ 9 w 104"/>
                  <a:gd name="T15" fmla="*/ 115 h 124"/>
                  <a:gd name="T16" fmla="*/ 0 w 104"/>
                  <a:gd name="T17" fmla="*/ 124 h 124"/>
                  <a:gd name="T18" fmla="*/ 0 w 104"/>
                  <a:gd name="T19" fmla="*/ 107 h 124"/>
                  <a:gd name="T20" fmla="*/ 26 w 104"/>
                  <a:gd name="T21" fmla="*/ 53 h 124"/>
                  <a:gd name="T22" fmla="*/ 43 w 104"/>
                  <a:gd name="T23" fmla="*/ 26 h 124"/>
                  <a:gd name="T24" fmla="*/ 52 w 104"/>
                  <a:gd name="T25" fmla="*/ 17 h 124"/>
                  <a:gd name="T26" fmla="*/ 52 w 104"/>
                  <a:gd name="T27" fmla="*/ 0 h 124"/>
                  <a:gd name="T28" fmla="*/ 104 w 104"/>
                  <a:gd name="T29" fmla="*/ 0 h 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124"/>
                  <a:gd name="T47" fmla="*/ 104 w 104"/>
                  <a:gd name="T48" fmla="*/ 124 h 1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124">
                    <a:moveTo>
                      <a:pt x="104" y="0"/>
                    </a:moveTo>
                    <a:lnTo>
                      <a:pt x="104" y="9"/>
                    </a:lnTo>
                    <a:lnTo>
                      <a:pt x="104" y="26"/>
                    </a:lnTo>
                    <a:lnTo>
                      <a:pt x="70" y="26"/>
                    </a:lnTo>
                    <a:lnTo>
                      <a:pt x="70" y="80"/>
                    </a:lnTo>
                    <a:lnTo>
                      <a:pt x="52" y="89"/>
                    </a:lnTo>
                    <a:lnTo>
                      <a:pt x="52" y="115"/>
                    </a:lnTo>
                    <a:lnTo>
                      <a:pt x="9" y="115"/>
                    </a:lnTo>
                    <a:lnTo>
                      <a:pt x="0" y="124"/>
                    </a:lnTo>
                    <a:lnTo>
                      <a:pt x="0" y="107"/>
                    </a:lnTo>
                    <a:lnTo>
                      <a:pt x="26" y="53"/>
                    </a:lnTo>
                    <a:lnTo>
                      <a:pt x="43" y="26"/>
                    </a:lnTo>
                    <a:lnTo>
                      <a:pt x="52" y="17"/>
                    </a:lnTo>
                    <a:lnTo>
                      <a:pt x="52" y="0"/>
                    </a:lnTo>
                    <a:lnTo>
                      <a:pt x="104"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08" name="Freeform 295"/>
              <p:cNvSpPr>
                <a:spLocks/>
              </p:cNvSpPr>
              <p:nvPr/>
            </p:nvSpPr>
            <p:spPr bwMode="auto">
              <a:xfrm>
                <a:off x="2378" y="1928"/>
                <a:ext cx="104" cy="124"/>
              </a:xfrm>
              <a:custGeom>
                <a:avLst/>
                <a:gdLst>
                  <a:gd name="T0" fmla="*/ 104 w 104"/>
                  <a:gd name="T1" fmla="*/ 0 h 124"/>
                  <a:gd name="T2" fmla="*/ 104 w 104"/>
                  <a:gd name="T3" fmla="*/ 9 h 124"/>
                  <a:gd name="T4" fmla="*/ 104 w 104"/>
                  <a:gd name="T5" fmla="*/ 26 h 124"/>
                  <a:gd name="T6" fmla="*/ 70 w 104"/>
                  <a:gd name="T7" fmla="*/ 26 h 124"/>
                  <a:gd name="T8" fmla="*/ 70 w 104"/>
                  <a:gd name="T9" fmla="*/ 80 h 124"/>
                  <a:gd name="T10" fmla="*/ 52 w 104"/>
                  <a:gd name="T11" fmla="*/ 89 h 124"/>
                  <a:gd name="T12" fmla="*/ 52 w 104"/>
                  <a:gd name="T13" fmla="*/ 115 h 124"/>
                  <a:gd name="T14" fmla="*/ 9 w 104"/>
                  <a:gd name="T15" fmla="*/ 115 h 124"/>
                  <a:gd name="T16" fmla="*/ 0 w 104"/>
                  <a:gd name="T17" fmla="*/ 124 h 124"/>
                  <a:gd name="T18" fmla="*/ 0 w 104"/>
                  <a:gd name="T19" fmla="*/ 107 h 124"/>
                  <a:gd name="T20" fmla="*/ 26 w 104"/>
                  <a:gd name="T21" fmla="*/ 53 h 124"/>
                  <a:gd name="T22" fmla="*/ 43 w 104"/>
                  <a:gd name="T23" fmla="*/ 26 h 124"/>
                  <a:gd name="T24" fmla="*/ 52 w 104"/>
                  <a:gd name="T25" fmla="*/ 17 h 124"/>
                  <a:gd name="T26" fmla="*/ 52 w 104"/>
                  <a:gd name="T27" fmla="*/ 0 h 124"/>
                  <a:gd name="T28" fmla="*/ 104 w 104"/>
                  <a:gd name="T29" fmla="*/ 0 h 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124"/>
                  <a:gd name="T47" fmla="*/ 104 w 104"/>
                  <a:gd name="T48" fmla="*/ 124 h 1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124">
                    <a:moveTo>
                      <a:pt x="104" y="0"/>
                    </a:moveTo>
                    <a:lnTo>
                      <a:pt x="104" y="9"/>
                    </a:lnTo>
                    <a:lnTo>
                      <a:pt x="104" y="26"/>
                    </a:lnTo>
                    <a:lnTo>
                      <a:pt x="70" y="26"/>
                    </a:lnTo>
                    <a:lnTo>
                      <a:pt x="70" y="80"/>
                    </a:lnTo>
                    <a:lnTo>
                      <a:pt x="52" y="89"/>
                    </a:lnTo>
                    <a:lnTo>
                      <a:pt x="52" y="115"/>
                    </a:lnTo>
                    <a:lnTo>
                      <a:pt x="9" y="115"/>
                    </a:lnTo>
                    <a:lnTo>
                      <a:pt x="0" y="124"/>
                    </a:lnTo>
                    <a:lnTo>
                      <a:pt x="0" y="107"/>
                    </a:lnTo>
                    <a:lnTo>
                      <a:pt x="26" y="53"/>
                    </a:lnTo>
                    <a:lnTo>
                      <a:pt x="43" y="26"/>
                    </a:lnTo>
                    <a:lnTo>
                      <a:pt x="52" y="17"/>
                    </a:lnTo>
                    <a:lnTo>
                      <a:pt x="52" y="0"/>
                    </a:lnTo>
                    <a:lnTo>
                      <a:pt x="104"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86" name="Freeform 296"/>
            <p:cNvSpPr>
              <a:spLocks/>
            </p:cNvSpPr>
            <p:nvPr/>
          </p:nvSpPr>
          <p:spPr bwMode="auto">
            <a:xfrm>
              <a:off x="4953000" y="2773362"/>
              <a:ext cx="84137" cy="187325"/>
            </a:xfrm>
            <a:custGeom>
              <a:avLst/>
              <a:gdLst>
                <a:gd name="T0" fmla="*/ 2147483647 w 52"/>
                <a:gd name="T1" fmla="*/ 2147483647 h 125"/>
                <a:gd name="T2" fmla="*/ 2147483647 w 52"/>
                <a:gd name="T3" fmla="*/ 2147483647 h 125"/>
                <a:gd name="T4" fmla="*/ 2147483647 w 52"/>
                <a:gd name="T5" fmla="*/ 2147483647 h 125"/>
                <a:gd name="T6" fmla="*/ 2147483647 w 52"/>
                <a:gd name="T7" fmla="*/ 2147483647 h 125"/>
                <a:gd name="T8" fmla="*/ 2147483647 w 52"/>
                <a:gd name="T9" fmla="*/ 2147483647 h 125"/>
                <a:gd name="T10" fmla="*/ 2147483647 w 52"/>
                <a:gd name="T11" fmla="*/ 2147483647 h 125"/>
                <a:gd name="T12" fmla="*/ 2147483647 w 52"/>
                <a:gd name="T13" fmla="*/ 2147483647 h 125"/>
                <a:gd name="T14" fmla="*/ 0 w 52"/>
                <a:gd name="T15" fmla="*/ 2147483647 h 125"/>
                <a:gd name="T16" fmla="*/ 2147483647 w 52"/>
                <a:gd name="T17" fmla="*/ 2147483647 h 125"/>
                <a:gd name="T18" fmla="*/ 2147483647 w 52"/>
                <a:gd name="T19" fmla="*/ 2147483647 h 125"/>
                <a:gd name="T20" fmla="*/ 2147483647 w 52"/>
                <a:gd name="T21" fmla="*/ 2147483647 h 125"/>
                <a:gd name="T22" fmla="*/ 2147483647 w 52"/>
                <a:gd name="T23" fmla="*/ 0 h 125"/>
                <a:gd name="T24" fmla="*/ 2147483647 w 52"/>
                <a:gd name="T25" fmla="*/ 2147483647 h 125"/>
                <a:gd name="T26" fmla="*/ 2147483647 w 52"/>
                <a:gd name="T27" fmla="*/ 2147483647 h 125"/>
                <a:gd name="T28" fmla="*/ 2147483647 w 52"/>
                <a:gd name="T29" fmla="*/ 2147483647 h 125"/>
                <a:gd name="T30" fmla="*/ 2147483647 w 52"/>
                <a:gd name="T31" fmla="*/ 2147483647 h 125"/>
                <a:gd name="T32" fmla="*/ 2147483647 w 52"/>
                <a:gd name="T33" fmla="*/ 2147483647 h 125"/>
                <a:gd name="T34" fmla="*/ 2147483647 w 52"/>
                <a:gd name="T35" fmla="*/ 2147483647 h 125"/>
                <a:gd name="T36" fmla="*/ 2147483647 w 52"/>
                <a:gd name="T37" fmla="*/ 2147483647 h 125"/>
                <a:gd name="T38" fmla="*/ 2147483647 w 52"/>
                <a:gd name="T39" fmla="*/ 2147483647 h 125"/>
                <a:gd name="T40" fmla="*/ 2147483647 w 52"/>
                <a:gd name="T41" fmla="*/ 2147483647 h 1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25"/>
                <a:gd name="T65" fmla="*/ 52 w 52"/>
                <a:gd name="T66" fmla="*/ 125 h 1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25">
                  <a:moveTo>
                    <a:pt x="52" y="81"/>
                  </a:moveTo>
                  <a:lnTo>
                    <a:pt x="52" y="98"/>
                  </a:lnTo>
                  <a:lnTo>
                    <a:pt x="35" y="107"/>
                  </a:lnTo>
                  <a:lnTo>
                    <a:pt x="35" y="125"/>
                  </a:lnTo>
                  <a:lnTo>
                    <a:pt x="26" y="125"/>
                  </a:lnTo>
                  <a:lnTo>
                    <a:pt x="26" y="98"/>
                  </a:lnTo>
                  <a:lnTo>
                    <a:pt x="9" y="90"/>
                  </a:lnTo>
                  <a:lnTo>
                    <a:pt x="0" y="72"/>
                  </a:lnTo>
                  <a:lnTo>
                    <a:pt x="17" y="54"/>
                  </a:lnTo>
                  <a:lnTo>
                    <a:pt x="17" y="18"/>
                  </a:lnTo>
                  <a:lnTo>
                    <a:pt x="17" y="9"/>
                  </a:lnTo>
                  <a:lnTo>
                    <a:pt x="35" y="0"/>
                  </a:lnTo>
                  <a:lnTo>
                    <a:pt x="35" y="9"/>
                  </a:lnTo>
                  <a:lnTo>
                    <a:pt x="43" y="9"/>
                  </a:lnTo>
                  <a:lnTo>
                    <a:pt x="52" y="9"/>
                  </a:lnTo>
                  <a:lnTo>
                    <a:pt x="43" y="18"/>
                  </a:lnTo>
                  <a:lnTo>
                    <a:pt x="52" y="36"/>
                  </a:lnTo>
                  <a:lnTo>
                    <a:pt x="35" y="63"/>
                  </a:lnTo>
                  <a:lnTo>
                    <a:pt x="35" y="72"/>
                  </a:lnTo>
                  <a:lnTo>
                    <a:pt x="52" y="72"/>
                  </a:lnTo>
                  <a:lnTo>
                    <a:pt x="52" y="8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87" name="Group 297"/>
            <p:cNvGrpSpPr>
              <a:grpSpLocks/>
            </p:cNvGrpSpPr>
            <p:nvPr/>
          </p:nvGrpSpPr>
          <p:grpSpPr bwMode="auto">
            <a:xfrm>
              <a:off x="4953000" y="2773362"/>
              <a:ext cx="84137" cy="187325"/>
              <a:chOff x="2735" y="1749"/>
              <a:chExt cx="52" cy="125"/>
            </a:xfrm>
          </p:grpSpPr>
          <p:sp>
            <p:nvSpPr>
              <p:cNvPr id="55105" name="Freeform 298"/>
              <p:cNvSpPr>
                <a:spLocks/>
              </p:cNvSpPr>
              <p:nvPr/>
            </p:nvSpPr>
            <p:spPr bwMode="auto">
              <a:xfrm>
                <a:off x="2735" y="1749"/>
                <a:ext cx="52" cy="125"/>
              </a:xfrm>
              <a:custGeom>
                <a:avLst/>
                <a:gdLst>
                  <a:gd name="T0" fmla="*/ 52 w 52"/>
                  <a:gd name="T1" fmla="*/ 81 h 125"/>
                  <a:gd name="T2" fmla="*/ 52 w 52"/>
                  <a:gd name="T3" fmla="*/ 98 h 125"/>
                  <a:gd name="T4" fmla="*/ 35 w 52"/>
                  <a:gd name="T5" fmla="*/ 107 h 125"/>
                  <a:gd name="T6" fmla="*/ 35 w 52"/>
                  <a:gd name="T7" fmla="*/ 125 h 125"/>
                  <a:gd name="T8" fmla="*/ 26 w 52"/>
                  <a:gd name="T9" fmla="*/ 125 h 125"/>
                  <a:gd name="T10" fmla="*/ 26 w 52"/>
                  <a:gd name="T11" fmla="*/ 98 h 125"/>
                  <a:gd name="T12" fmla="*/ 9 w 52"/>
                  <a:gd name="T13" fmla="*/ 90 h 125"/>
                  <a:gd name="T14" fmla="*/ 0 w 52"/>
                  <a:gd name="T15" fmla="*/ 72 h 125"/>
                  <a:gd name="T16" fmla="*/ 17 w 52"/>
                  <a:gd name="T17" fmla="*/ 54 h 125"/>
                  <a:gd name="T18" fmla="*/ 17 w 52"/>
                  <a:gd name="T19" fmla="*/ 18 h 125"/>
                  <a:gd name="T20" fmla="*/ 17 w 52"/>
                  <a:gd name="T21" fmla="*/ 9 h 125"/>
                  <a:gd name="T22" fmla="*/ 35 w 52"/>
                  <a:gd name="T23" fmla="*/ 0 h 125"/>
                  <a:gd name="T24" fmla="*/ 35 w 52"/>
                  <a:gd name="T25" fmla="*/ 9 h 125"/>
                  <a:gd name="T26" fmla="*/ 43 w 52"/>
                  <a:gd name="T27" fmla="*/ 9 h 125"/>
                  <a:gd name="T28" fmla="*/ 52 w 52"/>
                  <a:gd name="T29" fmla="*/ 9 h 125"/>
                  <a:gd name="T30" fmla="*/ 43 w 52"/>
                  <a:gd name="T31" fmla="*/ 18 h 125"/>
                  <a:gd name="T32" fmla="*/ 52 w 52"/>
                  <a:gd name="T33" fmla="*/ 36 h 125"/>
                  <a:gd name="T34" fmla="*/ 35 w 52"/>
                  <a:gd name="T35" fmla="*/ 63 h 125"/>
                  <a:gd name="T36" fmla="*/ 35 w 52"/>
                  <a:gd name="T37" fmla="*/ 72 h 125"/>
                  <a:gd name="T38" fmla="*/ 52 w 52"/>
                  <a:gd name="T39" fmla="*/ 72 h 125"/>
                  <a:gd name="T40" fmla="*/ 52 w 52"/>
                  <a:gd name="T41" fmla="*/ 81 h 1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25"/>
                  <a:gd name="T65" fmla="*/ 52 w 52"/>
                  <a:gd name="T66" fmla="*/ 125 h 1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25">
                    <a:moveTo>
                      <a:pt x="52" y="81"/>
                    </a:moveTo>
                    <a:lnTo>
                      <a:pt x="52" y="98"/>
                    </a:lnTo>
                    <a:lnTo>
                      <a:pt x="35" y="107"/>
                    </a:lnTo>
                    <a:lnTo>
                      <a:pt x="35" y="125"/>
                    </a:lnTo>
                    <a:lnTo>
                      <a:pt x="26" y="125"/>
                    </a:lnTo>
                    <a:lnTo>
                      <a:pt x="26" y="98"/>
                    </a:lnTo>
                    <a:lnTo>
                      <a:pt x="9" y="90"/>
                    </a:lnTo>
                    <a:lnTo>
                      <a:pt x="0" y="72"/>
                    </a:lnTo>
                    <a:lnTo>
                      <a:pt x="17" y="54"/>
                    </a:lnTo>
                    <a:lnTo>
                      <a:pt x="17" y="18"/>
                    </a:lnTo>
                    <a:lnTo>
                      <a:pt x="17" y="9"/>
                    </a:lnTo>
                    <a:lnTo>
                      <a:pt x="35" y="0"/>
                    </a:lnTo>
                    <a:lnTo>
                      <a:pt x="35" y="9"/>
                    </a:lnTo>
                    <a:lnTo>
                      <a:pt x="43" y="9"/>
                    </a:lnTo>
                    <a:lnTo>
                      <a:pt x="52" y="9"/>
                    </a:lnTo>
                    <a:lnTo>
                      <a:pt x="43" y="18"/>
                    </a:lnTo>
                    <a:lnTo>
                      <a:pt x="52" y="36"/>
                    </a:lnTo>
                    <a:lnTo>
                      <a:pt x="35" y="63"/>
                    </a:lnTo>
                    <a:lnTo>
                      <a:pt x="35" y="72"/>
                    </a:lnTo>
                    <a:lnTo>
                      <a:pt x="52" y="72"/>
                    </a:lnTo>
                    <a:lnTo>
                      <a:pt x="52" y="8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06" name="Freeform 299"/>
              <p:cNvSpPr>
                <a:spLocks/>
              </p:cNvSpPr>
              <p:nvPr/>
            </p:nvSpPr>
            <p:spPr bwMode="auto">
              <a:xfrm>
                <a:off x="2735" y="1749"/>
                <a:ext cx="52" cy="125"/>
              </a:xfrm>
              <a:custGeom>
                <a:avLst/>
                <a:gdLst>
                  <a:gd name="T0" fmla="*/ 52 w 52"/>
                  <a:gd name="T1" fmla="*/ 81 h 125"/>
                  <a:gd name="T2" fmla="*/ 52 w 52"/>
                  <a:gd name="T3" fmla="*/ 98 h 125"/>
                  <a:gd name="T4" fmla="*/ 35 w 52"/>
                  <a:gd name="T5" fmla="*/ 107 h 125"/>
                  <a:gd name="T6" fmla="*/ 35 w 52"/>
                  <a:gd name="T7" fmla="*/ 125 h 125"/>
                  <a:gd name="T8" fmla="*/ 26 w 52"/>
                  <a:gd name="T9" fmla="*/ 125 h 125"/>
                  <a:gd name="T10" fmla="*/ 26 w 52"/>
                  <a:gd name="T11" fmla="*/ 98 h 125"/>
                  <a:gd name="T12" fmla="*/ 9 w 52"/>
                  <a:gd name="T13" fmla="*/ 90 h 125"/>
                  <a:gd name="T14" fmla="*/ 0 w 52"/>
                  <a:gd name="T15" fmla="*/ 72 h 125"/>
                  <a:gd name="T16" fmla="*/ 17 w 52"/>
                  <a:gd name="T17" fmla="*/ 54 h 125"/>
                  <a:gd name="T18" fmla="*/ 17 w 52"/>
                  <a:gd name="T19" fmla="*/ 18 h 125"/>
                  <a:gd name="T20" fmla="*/ 17 w 52"/>
                  <a:gd name="T21" fmla="*/ 9 h 125"/>
                  <a:gd name="T22" fmla="*/ 35 w 52"/>
                  <a:gd name="T23" fmla="*/ 0 h 125"/>
                  <a:gd name="T24" fmla="*/ 35 w 52"/>
                  <a:gd name="T25" fmla="*/ 9 h 125"/>
                  <a:gd name="T26" fmla="*/ 43 w 52"/>
                  <a:gd name="T27" fmla="*/ 9 h 125"/>
                  <a:gd name="T28" fmla="*/ 52 w 52"/>
                  <a:gd name="T29" fmla="*/ 9 h 125"/>
                  <a:gd name="T30" fmla="*/ 43 w 52"/>
                  <a:gd name="T31" fmla="*/ 18 h 125"/>
                  <a:gd name="T32" fmla="*/ 52 w 52"/>
                  <a:gd name="T33" fmla="*/ 36 h 125"/>
                  <a:gd name="T34" fmla="*/ 35 w 52"/>
                  <a:gd name="T35" fmla="*/ 63 h 125"/>
                  <a:gd name="T36" fmla="*/ 35 w 52"/>
                  <a:gd name="T37" fmla="*/ 72 h 125"/>
                  <a:gd name="T38" fmla="*/ 52 w 52"/>
                  <a:gd name="T39" fmla="*/ 72 h 125"/>
                  <a:gd name="T40" fmla="*/ 52 w 52"/>
                  <a:gd name="T41" fmla="*/ 81 h 1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25"/>
                  <a:gd name="T65" fmla="*/ 52 w 52"/>
                  <a:gd name="T66" fmla="*/ 125 h 1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25">
                    <a:moveTo>
                      <a:pt x="52" y="81"/>
                    </a:moveTo>
                    <a:lnTo>
                      <a:pt x="52" y="98"/>
                    </a:lnTo>
                    <a:lnTo>
                      <a:pt x="35" y="107"/>
                    </a:lnTo>
                    <a:lnTo>
                      <a:pt x="35" y="125"/>
                    </a:lnTo>
                    <a:lnTo>
                      <a:pt x="26" y="125"/>
                    </a:lnTo>
                    <a:lnTo>
                      <a:pt x="26" y="98"/>
                    </a:lnTo>
                    <a:lnTo>
                      <a:pt x="9" y="90"/>
                    </a:lnTo>
                    <a:lnTo>
                      <a:pt x="0" y="72"/>
                    </a:lnTo>
                    <a:lnTo>
                      <a:pt x="17" y="54"/>
                    </a:lnTo>
                    <a:lnTo>
                      <a:pt x="17" y="18"/>
                    </a:lnTo>
                    <a:lnTo>
                      <a:pt x="17" y="9"/>
                    </a:lnTo>
                    <a:lnTo>
                      <a:pt x="35" y="0"/>
                    </a:lnTo>
                    <a:lnTo>
                      <a:pt x="35" y="9"/>
                    </a:lnTo>
                    <a:lnTo>
                      <a:pt x="43" y="9"/>
                    </a:lnTo>
                    <a:lnTo>
                      <a:pt x="52" y="9"/>
                    </a:lnTo>
                    <a:lnTo>
                      <a:pt x="43" y="18"/>
                    </a:lnTo>
                    <a:lnTo>
                      <a:pt x="52" y="36"/>
                    </a:lnTo>
                    <a:lnTo>
                      <a:pt x="35" y="63"/>
                    </a:lnTo>
                    <a:lnTo>
                      <a:pt x="35" y="72"/>
                    </a:lnTo>
                    <a:lnTo>
                      <a:pt x="52" y="72"/>
                    </a:lnTo>
                    <a:lnTo>
                      <a:pt x="52" y="81"/>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88" name="Freeform 300"/>
            <p:cNvSpPr>
              <a:spLocks/>
            </p:cNvSpPr>
            <p:nvPr/>
          </p:nvSpPr>
          <p:spPr bwMode="auto">
            <a:xfrm>
              <a:off x="4575175" y="2598737"/>
              <a:ext cx="280987" cy="214312"/>
            </a:xfrm>
            <a:custGeom>
              <a:avLst/>
              <a:gdLst>
                <a:gd name="T0" fmla="*/ 2147483647 w 174"/>
                <a:gd name="T1" fmla="*/ 2147483647 h 142"/>
                <a:gd name="T2" fmla="*/ 2147483647 w 174"/>
                <a:gd name="T3" fmla="*/ 2147483647 h 142"/>
                <a:gd name="T4" fmla="*/ 2147483647 w 174"/>
                <a:gd name="T5" fmla="*/ 2147483647 h 142"/>
                <a:gd name="T6" fmla="*/ 2147483647 w 174"/>
                <a:gd name="T7" fmla="*/ 2147483647 h 142"/>
                <a:gd name="T8" fmla="*/ 2147483647 w 174"/>
                <a:gd name="T9" fmla="*/ 2147483647 h 142"/>
                <a:gd name="T10" fmla="*/ 2147483647 w 174"/>
                <a:gd name="T11" fmla="*/ 2147483647 h 142"/>
                <a:gd name="T12" fmla="*/ 2147483647 w 174"/>
                <a:gd name="T13" fmla="*/ 2147483647 h 142"/>
                <a:gd name="T14" fmla="*/ 2147483647 w 174"/>
                <a:gd name="T15" fmla="*/ 2147483647 h 142"/>
                <a:gd name="T16" fmla="*/ 2147483647 w 174"/>
                <a:gd name="T17" fmla="*/ 2147483647 h 142"/>
                <a:gd name="T18" fmla="*/ 2147483647 w 174"/>
                <a:gd name="T19" fmla="*/ 2147483647 h 142"/>
                <a:gd name="T20" fmla="*/ 2147483647 w 174"/>
                <a:gd name="T21" fmla="*/ 2147483647 h 142"/>
                <a:gd name="T22" fmla="*/ 2147483647 w 174"/>
                <a:gd name="T23" fmla="*/ 2147483647 h 142"/>
                <a:gd name="T24" fmla="*/ 2147483647 w 174"/>
                <a:gd name="T25" fmla="*/ 2147483647 h 142"/>
                <a:gd name="T26" fmla="*/ 2147483647 w 174"/>
                <a:gd name="T27" fmla="*/ 2147483647 h 142"/>
                <a:gd name="T28" fmla="*/ 2147483647 w 174"/>
                <a:gd name="T29" fmla="*/ 2147483647 h 142"/>
                <a:gd name="T30" fmla="*/ 2147483647 w 174"/>
                <a:gd name="T31" fmla="*/ 2147483647 h 142"/>
                <a:gd name="T32" fmla="*/ 2147483647 w 174"/>
                <a:gd name="T33" fmla="*/ 2147483647 h 142"/>
                <a:gd name="T34" fmla="*/ 0 w 174"/>
                <a:gd name="T35" fmla="*/ 2147483647 h 142"/>
                <a:gd name="T36" fmla="*/ 2147483647 w 174"/>
                <a:gd name="T37" fmla="*/ 2147483647 h 142"/>
                <a:gd name="T38" fmla="*/ 2147483647 w 174"/>
                <a:gd name="T39" fmla="*/ 0 h 142"/>
                <a:gd name="T40" fmla="*/ 2147483647 w 174"/>
                <a:gd name="T41" fmla="*/ 2147483647 h 142"/>
                <a:gd name="T42" fmla="*/ 2147483647 w 174"/>
                <a:gd name="T43" fmla="*/ 2147483647 h 142"/>
                <a:gd name="T44" fmla="*/ 2147483647 w 174"/>
                <a:gd name="T45" fmla="*/ 2147483647 h 142"/>
                <a:gd name="T46" fmla="*/ 2147483647 w 174"/>
                <a:gd name="T47" fmla="*/ 2147483647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4"/>
                <a:gd name="T73" fmla="*/ 0 h 142"/>
                <a:gd name="T74" fmla="*/ 174 w 174"/>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4" h="142">
                  <a:moveTo>
                    <a:pt x="130" y="17"/>
                  </a:moveTo>
                  <a:lnTo>
                    <a:pt x="174" y="17"/>
                  </a:lnTo>
                  <a:lnTo>
                    <a:pt x="174" y="35"/>
                  </a:lnTo>
                  <a:lnTo>
                    <a:pt x="148" y="44"/>
                  </a:lnTo>
                  <a:lnTo>
                    <a:pt x="113" y="80"/>
                  </a:lnTo>
                  <a:lnTo>
                    <a:pt x="130" y="98"/>
                  </a:lnTo>
                  <a:lnTo>
                    <a:pt x="87" y="124"/>
                  </a:lnTo>
                  <a:lnTo>
                    <a:pt x="61" y="124"/>
                  </a:lnTo>
                  <a:lnTo>
                    <a:pt x="43" y="142"/>
                  </a:lnTo>
                  <a:lnTo>
                    <a:pt x="26" y="115"/>
                  </a:lnTo>
                  <a:lnTo>
                    <a:pt x="26" y="98"/>
                  </a:lnTo>
                  <a:lnTo>
                    <a:pt x="26" y="80"/>
                  </a:lnTo>
                  <a:lnTo>
                    <a:pt x="35" y="71"/>
                  </a:lnTo>
                  <a:lnTo>
                    <a:pt x="35" y="53"/>
                  </a:lnTo>
                  <a:lnTo>
                    <a:pt x="43" y="35"/>
                  </a:lnTo>
                  <a:lnTo>
                    <a:pt x="35" y="35"/>
                  </a:lnTo>
                  <a:lnTo>
                    <a:pt x="8" y="35"/>
                  </a:lnTo>
                  <a:lnTo>
                    <a:pt x="0" y="17"/>
                  </a:lnTo>
                  <a:lnTo>
                    <a:pt x="8" y="9"/>
                  </a:lnTo>
                  <a:lnTo>
                    <a:pt x="17" y="0"/>
                  </a:lnTo>
                  <a:lnTo>
                    <a:pt x="69" y="9"/>
                  </a:lnTo>
                  <a:lnTo>
                    <a:pt x="104" y="9"/>
                  </a:lnTo>
                  <a:lnTo>
                    <a:pt x="113" y="9"/>
                  </a:lnTo>
                  <a:lnTo>
                    <a:pt x="130" y="1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89" name="Freeform 301"/>
            <p:cNvSpPr>
              <a:spLocks/>
            </p:cNvSpPr>
            <p:nvPr/>
          </p:nvSpPr>
          <p:spPr bwMode="auto">
            <a:xfrm>
              <a:off x="4575175" y="2598737"/>
              <a:ext cx="280987" cy="214312"/>
            </a:xfrm>
            <a:custGeom>
              <a:avLst/>
              <a:gdLst>
                <a:gd name="T0" fmla="*/ 2147483647 w 174"/>
                <a:gd name="T1" fmla="*/ 2147483647 h 142"/>
                <a:gd name="T2" fmla="*/ 2147483647 w 174"/>
                <a:gd name="T3" fmla="*/ 2147483647 h 142"/>
                <a:gd name="T4" fmla="*/ 2147483647 w 174"/>
                <a:gd name="T5" fmla="*/ 2147483647 h 142"/>
                <a:gd name="T6" fmla="*/ 2147483647 w 174"/>
                <a:gd name="T7" fmla="*/ 2147483647 h 142"/>
                <a:gd name="T8" fmla="*/ 2147483647 w 174"/>
                <a:gd name="T9" fmla="*/ 2147483647 h 142"/>
                <a:gd name="T10" fmla="*/ 2147483647 w 174"/>
                <a:gd name="T11" fmla="*/ 2147483647 h 142"/>
                <a:gd name="T12" fmla="*/ 2147483647 w 174"/>
                <a:gd name="T13" fmla="*/ 2147483647 h 142"/>
                <a:gd name="T14" fmla="*/ 2147483647 w 174"/>
                <a:gd name="T15" fmla="*/ 2147483647 h 142"/>
                <a:gd name="T16" fmla="*/ 2147483647 w 174"/>
                <a:gd name="T17" fmla="*/ 2147483647 h 142"/>
                <a:gd name="T18" fmla="*/ 2147483647 w 174"/>
                <a:gd name="T19" fmla="*/ 2147483647 h 142"/>
                <a:gd name="T20" fmla="*/ 2147483647 w 174"/>
                <a:gd name="T21" fmla="*/ 2147483647 h 142"/>
                <a:gd name="T22" fmla="*/ 2147483647 w 174"/>
                <a:gd name="T23" fmla="*/ 2147483647 h 142"/>
                <a:gd name="T24" fmla="*/ 2147483647 w 174"/>
                <a:gd name="T25" fmla="*/ 2147483647 h 142"/>
                <a:gd name="T26" fmla="*/ 2147483647 w 174"/>
                <a:gd name="T27" fmla="*/ 2147483647 h 142"/>
                <a:gd name="T28" fmla="*/ 2147483647 w 174"/>
                <a:gd name="T29" fmla="*/ 2147483647 h 142"/>
                <a:gd name="T30" fmla="*/ 2147483647 w 174"/>
                <a:gd name="T31" fmla="*/ 2147483647 h 142"/>
                <a:gd name="T32" fmla="*/ 2147483647 w 174"/>
                <a:gd name="T33" fmla="*/ 2147483647 h 142"/>
                <a:gd name="T34" fmla="*/ 0 w 174"/>
                <a:gd name="T35" fmla="*/ 2147483647 h 142"/>
                <a:gd name="T36" fmla="*/ 2147483647 w 174"/>
                <a:gd name="T37" fmla="*/ 2147483647 h 142"/>
                <a:gd name="T38" fmla="*/ 2147483647 w 174"/>
                <a:gd name="T39" fmla="*/ 0 h 142"/>
                <a:gd name="T40" fmla="*/ 2147483647 w 174"/>
                <a:gd name="T41" fmla="*/ 2147483647 h 142"/>
                <a:gd name="T42" fmla="*/ 2147483647 w 174"/>
                <a:gd name="T43" fmla="*/ 2147483647 h 142"/>
                <a:gd name="T44" fmla="*/ 2147483647 w 174"/>
                <a:gd name="T45" fmla="*/ 2147483647 h 142"/>
                <a:gd name="T46" fmla="*/ 2147483647 w 174"/>
                <a:gd name="T47" fmla="*/ 2147483647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4"/>
                <a:gd name="T73" fmla="*/ 0 h 142"/>
                <a:gd name="T74" fmla="*/ 174 w 174"/>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4" h="142">
                  <a:moveTo>
                    <a:pt x="130" y="17"/>
                  </a:moveTo>
                  <a:lnTo>
                    <a:pt x="174" y="17"/>
                  </a:lnTo>
                  <a:lnTo>
                    <a:pt x="174" y="35"/>
                  </a:lnTo>
                  <a:lnTo>
                    <a:pt x="148" y="44"/>
                  </a:lnTo>
                  <a:lnTo>
                    <a:pt x="113" y="80"/>
                  </a:lnTo>
                  <a:lnTo>
                    <a:pt x="130" y="98"/>
                  </a:lnTo>
                  <a:lnTo>
                    <a:pt x="87" y="124"/>
                  </a:lnTo>
                  <a:lnTo>
                    <a:pt x="61" y="124"/>
                  </a:lnTo>
                  <a:lnTo>
                    <a:pt x="43" y="142"/>
                  </a:lnTo>
                  <a:lnTo>
                    <a:pt x="26" y="115"/>
                  </a:lnTo>
                  <a:lnTo>
                    <a:pt x="26" y="98"/>
                  </a:lnTo>
                  <a:lnTo>
                    <a:pt x="26" y="80"/>
                  </a:lnTo>
                  <a:lnTo>
                    <a:pt x="35" y="71"/>
                  </a:lnTo>
                  <a:lnTo>
                    <a:pt x="35" y="53"/>
                  </a:lnTo>
                  <a:lnTo>
                    <a:pt x="43" y="35"/>
                  </a:lnTo>
                  <a:lnTo>
                    <a:pt x="35" y="35"/>
                  </a:lnTo>
                  <a:lnTo>
                    <a:pt x="8" y="35"/>
                  </a:lnTo>
                  <a:lnTo>
                    <a:pt x="0" y="17"/>
                  </a:lnTo>
                  <a:lnTo>
                    <a:pt x="8" y="9"/>
                  </a:lnTo>
                  <a:lnTo>
                    <a:pt x="17" y="0"/>
                  </a:lnTo>
                  <a:lnTo>
                    <a:pt x="69" y="9"/>
                  </a:lnTo>
                  <a:lnTo>
                    <a:pt x="104" y="9"/>
                  </a:lnTo>
                  <a:lnTo>
                    <a:pt x="113" y="9"/>
                  </a:lnTo>
                  <a:lnTo>
                    <a:pt x="130" y="17"/>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90" name="Freeform 302"/>
            <p:cNvSpPr>
              <a:spLocks/>
            </p:cNvSpPr>
            <p:nvPr/>
          </p:nvSpPr>
          <p:spPr bwMode="auto">
            <a:xfrm>
              <a:off x="4549775" y="2651124"/>
              <a:ext cx="95250" cy="134938"/>
            </a:xfrm>
            <a:custGeom>
              <a:avLst/>
              <a:gdLst>
                <a:gd name="T0" fmla="*/ 2147483647 w 61"/>
                <a:gd name="T1" fmla="*/ 2147483647 h 89"/>
                <a:gd name="T2" fmla="*/ 2147483647 w 61"/>
                <a:gd name="T3" fmla="*/ 2147483647 h 89"/>
                <a:gd name="T4" fmla="*/ 2147483647 w 61"/>
                <a:gd name="T5" fmla="*/ 2147483647 h 89"/>
                <a:gd name="T6" fmla="*/ 2147483647 w 61"/>
                <a:gd name="T7" fmla="*/ 2147483647 h 89"/>
                <a:gd name="T8" fmla="*/ 2147483647 w 61"/>
                <a:gd name="T9" fmla="*/ 0 h 89"/>
                <a:gd name="T10" fmla="*/ 2147483647 w 61"/>
                <a:gd name="T11" fmla="*/ 0 h 89"/>
                <a:gd name="T12" fmla="*/ 2147483647 w 61"/>
                <a:gd name="T13" fmla="*/ 0 h 89"/>
                <a:gd name="T14" fmla="*/ 2147483647 w 61"/>
                <a:gd name="T15" fmla="*/ 2147483647 h 89"/>
                <a:gd name="T16" fmla="*/ 0 w 61"/>
                <a:gd name="T17" fmla="*/ 2147483647 h 89"/>
                <a:gd name="T18" fmla="*/ 2147483647 w 61"/>
                <a:gd name="T19" fmla="*/ 2147483647 h 89"/>
                <a:gd name="T20" fmla="*/ 2147483647 w 61"/>
                <a:gd name="T21" fmla="*/ 2147483647 h 89"/>
                <a:gd name="T22" fmla="*/ 2147483647 w 61"/>
                <a:gd name="T23" fmla="*/ 2147483647 h 89"/>
                <a:gd name="T24" fmla="*/ 2147483647 w 61"/>
                <a:gd name="T25" fmla="*/ 2147483647 h 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9"/>
                <a:gd name="T41" fmla="*/ 61 w 61"/>
                <a:gd name="T42" fmla="*/ 89 h 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9">
                  <a:moveTo>
                    <a:pt x="44" y="63"/>
                  </a:moveTo>
                  <a:lnTo>
                    <a:pt x="44" y="45"/>
                  </a:lnTo>
                  <a:lnTo>
                    <a:pt x="53" y="36"/>
                  </a:lnTo>
                  <a:lnTo>
                    <a:pt x="53" y="18"/>
                  </a:lnTo>
                  <a:lnTo>
                    <a:pt x="61" y="0"/>
                  </a:lnTo>
                  <a:lnTo>
                    <a:pt x="53" y="0"/>
                  </a:lnTo>
                  <a:lnTo>
                    <a:pt x="26" y="0"/>
                  </a:lnTo>
                  <a:lnTo>
                    <a:pt x="26" y="9"/>
                  </a:lnTo>
                  <a:lnTo>
                    <a:pt x="0" y="54"/>
                  </a:lnTo>
                  <a:lnTo>
                    <a:pt x="18" y="63"/>
                  </a:lnTo>
                  <a:lnTo>
                    <a:pt x="18" y="89"/>
                  </a:lnTo>
                  <a:lnTo>
                    <a:pt x="44" y="80"/>
                  </a:lnTo>
                  <a:lnTo>
                    <a:pt x="44" y="63"/>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91" name="Group 303"/>
            <p:cNvGrpSpPr>
              <a:grpSpLocks/>
            </p:cNvGrpSpPr>
            <p:nvPr/>
          </p:nvGrpSpPr>
          <p:grpSpPr bwMode="auto">
            <a:xfrm>
              <a:off x="4549775" y="2651124"/>
              <a:ext cx="95250" cy="134938"/>
              <a:chOff x="2482" y="1669"/>
              <a:chExt cx="61" cy="89"/>
            </a:xfrm>
          </p:grpSpPr>
          <p:sp>
            <p:nvSpPr>
              <p:cNvPr id="55103" name="Freeform 304"/>
              <p:cNvSpPr>
                <a:spLocks/>
              </p:cNvSpPr>
              <p:nvPr/>
            </p:nvSpPr>
            <p:spPr bwMode="auto">
              <a:xfrm>
                <a:off x="2482" y="1669"/>
                <a:ext cx="61" cy="89"/>
              </a:xfrm>
              <a:custGeom>
                <a:avLst/>
                <a:gdLst>
                  <a:gd name="T0" fmla="*/ 44 w 61"/>
                  <a:gd name="T1" fmla="*/ 63 h 89"/>
                  <a:gd name="T2" fmla="*/ 44 w 61"/>
                  <a:gd name="T3" fmla="*/ 45 h 89"/>
                  <a:gd name="T4" fmla="*/ 53 w 61"/>
                  <a:gd name="T5" fmla="*/ 36 h 89"/>
                  <a:gd name="T6" fmla="*/ 53 w 61"/>
                  <a:gd name="T7" fmla="*/ 18 h 89"/>
                  <a:gd name="T8" fmla="*/ 61 w 61"/>
                  <a:gd name="T9" fmla="*/ 0 h 89"/>
                  <a:gd name="T10" fmla="*/ 53 w 61"/>
                  <a:gd name="T11" fmla="*/ 0 h 89"/>
                  <a:gd name="T12" fmla="*/ 26 w 61"/>
                  <a:gd name="T13" fmla="*/ 0 h 89"/>
                  <a:gd name="T14" fmla="*/ 26 w 61"/>
                  <a:gd name="T15" fmla="*/ 9 h 89"/>
                  <a:gd name="T16" fmla="*/ 0 w 61"/>
                  <a:gd name="T17" fmla="*/ 54 h 89"/>
                  <a:gd name="T18" fmla="*/ 18 w 61"/>
                  <a:gd name="T19" fmla="*/ 63 h 89"/>
                  <a:gd name="T20" fmla="*/ 18 w 61"/>
                  <a:gd name="T21" fmla="*/ 89 h 89"/>
                  <a:gd name="T22" fmla="*/ 44 w 61"/>
                  <a:gd name="T23" fmla="*/ 80 h 89"/>
                  <a:gd name="T24" fmla="*/ 44 w 61"/>
                  <a:gd name="T25" fmla="*/ 63 h 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9"/>
                  <a:gd name="T41" fmla="*/ 61 w 61"/>
                  <a:gd name="T42" fmla="*/ 89 h 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9">
                    <a:moveTo>
                      <a:pt x="44" y="63"/>
                    </a:moveTo>
                    <a:lnTo>
                      <a:pt x="44" y="45"/>
                    </a:lnTo>
                    <a:lnTo>
                      <a:pt x="53" y="36"/>
                    </a:lnTo>
                    <a:lnTo>
                      <a:pt x="53" y="18"/>
                    </a:lnTo>
                    <a:lnTo>
                      <a:pt x="61" y="0"/>
                    </a:lnTo>
                    <a:lnTo>
                      <a:pt x="53" y="0"/>
                    </a:lnTo>
                    <a:lnTo>
                      <a:pt x="26" y="0"/>
                    </a:lnTo>
                    <a:lnTo>
                      <a:pt x="26" y="9"/>
                    </a:lnTo>
                    <a:lnTo>
                      <a:pt x="0" y="54"/>
                    </a:lnTo>
                    <a:lnTo>
                      <a:pt x="18" y="63"/>
                    </a:lnTo>
                    <a:lnTo>
                      <a:pt x="18" y="89"/>
                    </a:lnTo>
                    <a:lnTo>
                      <a:pt x="44" y="80"/>
                    </a:lnTo>
                    <a:lnTo>
                      <a:pt x="44" y="63"/>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04" name="Freeform 305"/>
              <p:cNvSpPr>
                <a:spLocks/>
              </p:cNvSpPr>
              <p:nvPr/>
            </p:nvSpPr>
            <p:spPr bwMode="auto">
              <a:xfrm>
                <a:off x="2482" y="1669"/>
                <a:ext cx="61" cy="89"/>
              </a:xfrm>
              <a:custGeom>
                <a:avLst/>
                <a:gdLst>
                  <a:gd name="T0" fmla="*/ 44 w 61"/>
                  <a:gd name="T1" fmla="*/ 63 h 89"/>
                  <a:gd name="T2" fmla="*/ 44 w 61"/>
                  <a:gd name="T3" fmla="*/ 45 h 89"/>
                  <a:gd name="T4" fmla="*/ 53 w 61"/>
                  <a:gd name="T5" fmla="*/ 36 h 89"/>
                  <a:gd name="T6" fmla="*/ 53 w 61"/>
                  <a:gd name="T7" fmla="*/ 18 h 89"/>
                  <a:gd name="T8" fmla="*/ 61 w 61"/>
                  <a:gd name="T9" fmla="*/ 0 h 89"/>
                  <a:gd name="T10" fmla="*/ 53 w 61"/>
                  <a:gd name="T11" fmla="*/ 0 h 89"/>
                  <a:gd name="T12" fmla="*/ 26 w 61"/>
                  <a:gd name="T13" fmla="*/ 0 h 89"/>
                  <a:gd name="T14" fmla="*/ 26 w 61"/>
                  <a:gd name="T15" fmla="*/ 9 h 89"/>
                  <a:gd name="T16" fmla="*/ 0 w 61"/>
                  <a:gd name="T17" fmla="*/ 54 h 89"/>
                  <a:gd name="T18" fmla="*/ 18 w 61"/>
                  <a:gd name="T19" fmla="*/ 63 h 89"/>
                  <a:gd name="T20" fmla="*/ 18 w 61"/>
                  <a:gd name="T21" fmla="*/ 89 h 89"/>
                  <a:gd name="T22" fmla="*/ 44 w 61"/>
                  <a:gd name="T23" fmla="*/ 80 h 89"/>
                  <a:gd name="T24" fmla="*/ 44 w 61"/>
                  <a:gd name="T25" fmla="*/ 63 h 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9"/>
                  <a:gd name="T41" fmla="*/ 61 w 61"/>
                  <a:gd name="T42" fmla="*/ 89 h 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9">
                    <a:moveTo>
                      <a:pt x="44" y="63"/>
                    </a:moveTo>
                    <a:lnTo>
                      <a:pt x="44" y="45"/>
                    </a:lnTo>
                    <a:lnTo>
                      <a:pt x="53" y="36"/>
                    </a:lnTo>
                    <a:lnTo>
                      <a:pt x="53" y="18"/>
                    </a:lnTo>
                    <a:lnTo>
                      <a:pt x="61" y="0"/>
                    </a:lnTo>
                    <a:lnTo>
                      <a:pt x="53" y="0"/>
                    </a:lnTo>
                    <a:lnTo>
                      <a:pt x="26" y="0"/>
                    </a:lnTo>
                    <a:lnTo>
                      <a:pt x="26" y="9"/>
                    </a:lnTo>
                    <a:lnTo>
                      <a:pt x="0" y="54"/>
                    </a:lnTo>
                    <a:lnTo>
                      <a:pt x="18" y="63"/>
                    </a:lnTo>
                    <a:lnTo>
                      <a:pt x="18" y="89"/>
                    </a:lnTo>
                    <a:lnTo>
                      <a:pt x="44" y="80"/>
                    </a:lnTo>
                    <a:lnTo>
                      <a:pt x="44" y="63"/>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492" name="Freeform 306"/>
            <p:cNvSpPr>
              <a:spLocks/>
            </p:cNvSpPr>
            <p:nvPr/>
          </p:nvSpPr>
          <p:spPr bwMode="auto">
            <a:xfrm>
              <a:off x="4686300" y="2382837"/>
              <a:ext cx="280987" cy="241300"/>
            </a:xfrm>
            <a:custGeom>
              <a:avLst/>
              <a:gdLst>
                <a:gd name="T0" fmla="*/ 2147483647 w 175"/>
                <a:gd name="T1" fmla="*/ 2147483647 h 160"/>
                <a:gd name="T2" fmla="*/ 2147483647 w 175"/>
                <a:gd name="T3" fmla="*/ 2147483647 h 160"/>
                <a:gd name="T4" fmla="*/ 2147483647 w 175"/>
                <a:gd name="T5" fmla="*/ 2147483647 h 160"/>
                <a:gd name="T6" fmla="*/ 2147483647 w 175"/>
                <a:gd name="T7" fmla="*/ 2147483647 h 160"/>
                <a:gd name="T8" fmla="*/ 2147483647 w 175"/>
                <a:gd name="T9" fmla="*/ 2147483647 h 160"/>
                <a:gd name="T10" fmla="*/ 2147483647 w 175"/>
                <a:gd name="T11" fmla="*/ 2147483647 h 160"/>
                <a:gd name="T12" fmla="*/ 2147483647 w 175"/>
                <a:gd name="T13" fmla="*/ 2147483647 h 160"/>
                <a:gd name="T14" fmla="*/ 2147483647 w 175"/>
                <a:gd name="T15" fmla="*/ 2147483647 h 160"/>
                <a:gd name="T16" fmla="*/ 2147483647 w 175"/>
                <a:gd name="T17" fmla="*/ 0 h 160"/>
                <a:gd name="T18" fmla="*/ 2147483647 w 175"/>
                <a:gd name="T19" fmla="*/ 2147483647 h 160"/>
                <a:gd name="T20" fmla="*/ 2147483647 w 175"/>
                <a:gd name="T21" fmla="*/ 2147483647 h 160"/>
                <a:gd name="T22" fmla="*/ 2147483647 w 175"/>
                <a:gd name="T23" fmla="*/ 2147483647 h 160"/>
                <a:gd name="T24" fmla="*/ 2147483647 w 175"/>
                <a:gd name="T25" fmla="*/ 2147483647 h 160"/>
                <a:gd name="T26" fmla="*/ 2147483647 w 175"/>
                <a:gd name="T27" fmla="*/ 2147483647 h 160"/>
                <a:gd name="T28" fmla="*/ 2147483647 w 175"/>
                <a:gd name="T29" fmla="*/ 2147483647 h 160"/>
                <a:gd name="T30" fmla="*/ 2147483647 w 175"/>
                <a:gd name="T31" fmla="*/ 2147483647 h 160"/>
                <a:gd name="T32" fmla="*/ 0 w 175"/>
                <a:gd name="T33" fmla="*/ 2147483647 h 160"/>
                <a:gd name="T34" fmla="*/ 0 w 175"/>
                <a:gd name="T35" fmla="*/ 2147483647 h 160"/>
                <a:gd name="T36" fmla="*/ 2147483647 w 175"/>
                <a:gd name="T37" fmla="*/ 2147483647 h 160"/>
                <a:gd name="T38" fmla="*/ 2147483647 w 175"/>
                <a:gd name="T39" fmla="*/ 2147483647 h 160"/>
                <a:gd name="T40" fmla="*/ 2147483647 w 175"/>
                <a:gd name="T41" fmla="*/ 2147483647 h 160"/>
                <a:gd name="T42" fmla="*/ 2147483647 w 175"/>
                <a:gd name="T43" fmla="*/ 2147483647 h 160"/>
                <a:gd name="T44" fmla="*/ 2147483647 w 175"/>
                <a:gd name="T45" fmla="*/ 2147483647 h 160"/>
                <a:gd name="T46" fmla="*/ 2147483647 w 175"/>
                <a:gd name="T47" fmla="*/ 2147483647 h 160"/>
                <a:gd name="T48" fmla="*/ 2147483647 w 175"/>
                <a:gd name="T49" fmla="*/ 2147483647 h 160"/>
                <a:gd name="T50" fmla="*/ 2147483647 w 175"/>
                <a:gd name="T51" fmla="*/ 2147483647 h 160"/>
                <a:gd name="T52" fmla="*/ 2147483647 w 175"/>
                <a:gd name="T53" fmla="*/ 2147483647 h 160"/>
                <a:gd name="T54" fmla="*/ 2147483647 w 175"/>
                <a:gd name="T55" fmla="*/ 2147483647 h 160"/>
                <a:gd name="T56" fmla="*/ 2147483647 w 175"/>
                <a:gd name="T57" fmla="*/ 2147483647 h 160"/>
                <a:gd name="T58" fmla="*/ 2147483647 w 175"/>
                <a:gd name="T59" fmla="*/ 2147483647 h 160"/>
                <a:gd name="T60" fmla="*/ 2147483647 w 175"/>
                <a:gd name="T61" fmla="*/ 2147483647 h 160"/>
                <a:gd name="T62" fmla="*/ 2147483647 w 175"/>
                <a:gd name="T63" fmla="*/ 2147483647 h 160"/>
                <a:gd name="T64" fmla="*/ 2147483647 w 175"/>
                <a:gd name="T65" fmla="*/ 2147483647 h 160"/>
                <a:gd name="T66" fmla="*/ 2147483647 w 175"/>
                <a:gd name="T67" fmla="*/ 2147483647 h 160"/>
                <a:gd name="T68" fmla="*/ 2147483647 w 175"/>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5"/>
                <a:gd name="T106" fmla="*/ 0 h 160"/>
                <a:gd name="T107" fmla="*/ 175 w 175"/>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5" h="160">
                  <a:moveTo>
                    <a:pt x="175" y="71"/>
                  </a:moveTo>
                  <a:lnTo>
                    <a:pt x="175" y="54"/>
                  </a:lnTo>
                  <a:lnTo>
                    <a:pt x="157" y="36"/>
                  </a:lnTo>
                  <a:lnTo>
                    <a:pt x="149" y="36"/>
                  </a:lnTo>
                  <a:lnTo>
                    <a:pt x="131" y="36"/>
                  </a:lnTo>
                  <a:lnTo>
                    <a:pt x="131" y="27"/>
                  </a:lnTo>
                  <a:lnTo>
                    <a:pt x="122" y="36"/>
                  </a:lnTo>
                  <a:lnTo>
                    <a:pt x="105" y="9"/>
                  </a:lnTo>
                  <a:lnTo>
                    <a:pt x="105" y="0"/>
                  </a:lnTo>
                  <a:lnTo>
                    <a:pt x="96" y="9"/>
                  </a:lnTo>
                  <a:lnTo>
                    <a:pt x="88" y="27"/>
                  </a:lnTo>
                  <a:lnTo>
                    <a:pt x="70" y="36"/>
                  </a:lnTo>
                  <a:lnTo>
                    <a:pt x="44" y="36"/>
                  </a:lnTo>
                  <a:lnTo>
                    <a:pt x="44" y="54"/>
                  </a:lnTo>
                  <a:lnTo>
                    <a:pt x="35" y="54"/>
                  </a:lnTo>
                  <a:lnTo>
                    <a:pt x="18" y="54"/>
                  </a:lnTo>
                  <a:lnTo>
                    <a:pt x="0" y="54"/>
                  </a:lnTo>
                  <a:lnTo>
                    <a:pt x="0" y="62"/>
                  </a:lnTo>
                  <a:lnTo>
                    <a:pt x="35" y="71"/>
                  </a:lnTo>
                  <a:lnTo>
                    <a:pt x="44" y="89"/>
                  </a:lnTo>
                  <a:lnTo>
                    <a:pt x="44" y="98"/>
                  </a:lnTo>
                  <a:lnTo>
                    <a:pt x="44" y="143"/>
                  </a:lnTo>
                  <a:lnTo>
                    <a:pt x="44" y="152"/>
                  </a:lnTo>
                  <a:lnTo>
                    <a:pt x="61" y="160"/>
                  </a:lnTo>
                  <a:lnTo>
                    <a:pt x="105" y="160"/>
                  </a:lnTo>
                  <a:lnTo>
                    <a:pt x="114" y="152"/>
                  </a:lnTo>
                  <a:lnTo>
                    <a:pt x="157" y="152"/>
                  </a:lnTo>
                  <a:lnTo>
                    <a:pt x="175" y="143"/>
                  </a:lnTo>
                  <a:lnTo>
                    <a:pt x="157" y="125"/>
                  </a:lnTo>
                  <a:lnTo>
                    <a:pt x="166" y="98"/>
                  </a:lnTo>
                  <a:lnTo>
                    <a:pt x="157" y="89"/>
                  </a:lnTo>
                  <a:lnTo>
                    <a:pt x="157" y="98"/>
                  </a:lnTo>
                  <a:lnTo>
                    <a:pt x="149" y="89"/>
                  </a:lnTo>
                  <a:lnTo>
                    <a:pt x="166" y="71"/>
                  </a:lnTo>
                  <a:lnTo>
                    <a:pt x="175" y="7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93" name="Freeform 307"/>
            <p:cNvSpPr>
              <a:spLocks/>
            </p:cNvSpPr>
            <p:nvPr/>
          </p:nvSpPr>
          <p:spPr bwMode="auto">
            <a:xfrm>
              <a:off x="4686300" y="2382837"/>
              <a:ext cx="280987" cy="241300"/>
            </a:xfrm>
            <a:custGeom>
              <a:avLst/>
              <a:gdLst>
                <a:gd name="T0" fmla="*/ 2147483647 w 175"/>
                <a:gd name="T1" fmla="*/ 2147483647 h 160"/>
                <a:gd name="T2" fmla="*/ 2147483647 w 175"/>
                <a:gd name="T3" fmla="*/ 2147483647 h 160"/>
                <a:gd name="T4" fmla="*/ 2147483647 w 175"/>
                <a:gd name="T5" fmla="*/ 2147483647 h 160"/>
                <a:gd name="T6" fmla="*/ 2147483647 w 175"/>
                <a:gd name="T7" fmla="*/ 2147483647 h 160"/>
                <a:gd name="T8" fmla="*/ 2147483647 w 175"/>
                <a:gd name="T9" fmla="*/ 2147483647 h 160"/>
                <a:gd name="T10" fmla="*/ 2147483647 w 175"/>
                <a:gd name="T11" fmla="*/ 2147483647 h 160"/>
                <a:gd name="T12" fmla="*/ 2147483647 w 175"/>
                <a:gd name="T13" fmla="*/ 2147483647 h 160"/>
                <a:gd name="T14" fmla="*/ 2147483647 w 175"/>
                <a:gd name="T15" fmla="*/ 2147483647 h 160"/>
                <a:gd name="T16" fmla="*/ 2147483647 w 175"/>
                <a:gd name="T17" fmla="*/ 0 h 160"/>
                <a:gd name="T18" fmla="*/ 2147483647 w 175"/>
                <a:gd name="T19" fmla="*/ 2147483647 h 160"/>
                <a:gd name="T20" fmla="*/ 2147483647 w 175"/>
                <a:gd name="T21" fmla="*/ 2147483647 h 160"/>
                <a:gd name="T22" fmla="*/ 2147483647 w 175"/>
                <a:gd name="T23" fmla="*/ 2147483647 h 160"/>
                <a:gd name="T24" fmla="*/ 2147483647 w 175"/>
                <a:gd name="T25" fmla="*/ 2147483647 h 160"/>
                <a:gd name="T26" fmla="*/ 2147483647 w 175"/>
                <a:gd name="T27" fmla="*/ 2147483647 h 160"/>
                <a:gd name="T28" fmla="*/ 2147483647 w 175"/>
                <a:gd name="T29" fmla="*/ 2147483647 h 160"/>
                <a:gd name="T30" fmla="*/ 2147483647 w 175"/>
                <a:gd name="T31" fmla="*/ 2147483647 h 160"/>
                <a:gd name="T32" fmla="*/ 0 w 175"/>
                <a:gd name="T33" fmla="*/ 2147483647 h 160"/>
                <a:gd name="T34" fmla="*/ 0 w 175"/>
                <a:gd name="T35" fmla="*/ 2147483647 h 160"/>
                <a:gd name="T36" fmla="*/ 2147483647 w 175"/>
                <a:gd name="T37" fmla="*/ 2147483647 h 160"/>
                <a:gd name="T38" fmla="*/ 2147483647 w 175"/>
                <a:gd name="T39" fmla="*/ 2147483647 h 160"/>
                <a:gd name="T40" fmla="*/ 2147483647 w 175"/>
                <a:gd name="T41" fmla="*/ 2147483647 h 160"/>
                <a:gd name="T42" fmla="*/ 2147483647 w 175"/>
                <a:gd name="T43" fmla="*/ 2147483647 h 160"/>
                <a:gd name="T44" fmla="*/ 2147483647 w 175"/>
                <a:gd name="T45" fmla="*/ 2147483647 h 160"/>
                <a:gd name="T46" fmla="*/ 2147483647 w 175"/>
                <a:gd name="T47" fmla="*/ 2147483647 h 160"/>
                <a:gd name="T48" fmla="*/ 2147483647 w 175"/>
                <a:gd name="T49" fmla="*/ 2147483647 h 160"/>
                <a:gd name="T50" fmla="*/ 2147483647 w 175"/>
                <a:gd name="T51" fmla="*/ 2147483647 h 160"/>
                <a:gd name="T52" fmla="*/ 2147483647 w 175"/>
                <a:gd name="T53" fmla="*/ 2147483647 h 160"/>
                <a:gd name="T54" fmla="*/ 2147483647 w 175"/>
                <a:gd name="T55" fmla="*/ 2147483647 h 160"/>
                <a:gd name="T56" fmla="*/ 2147483647 w 175"/>
                <a:gd name="T57" fmla="*/ 2147483647 h 160"/>
                <a:gd name="T58" fmla="*/ 2147483647 w 175"/>
                <a:gd name="T59" fmla="*/ 2147483647 h 160"/>
                <a:gd name="T60" fmla="*/ 2147483647 w 175"/>
                <a:gd name="T61" fmla="*/ 2147483647 h 160"/>
                <a:gd name="T62" fmla="*/ 2147483647 w 175"/>
                <a:gd name="T63" fmla="*/ 2147483647 h 160"/>
                <a:gd name="T64" fmla="*/ 2147483647 w 175"/>
                <a:gd name="T65" fmla="*/ 2147483647 h 160"/>
                <a:gd name="T66" fmla="*/ 2147483647 w 175"/>
                <a:gd name="T67" fmla="*/ 2147483647 h 160"/>
                <a:gd name="T68" fmla="*/ 2147483647 w 175"/>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5"/>
                <a:gd name="T106" fmla="*/ 0 h 160"/>
                <a:gd name="T107" fmla="*/ 175 w 175"/>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5" h="160">
                  <a:moveTo>
                    <a:pt x="175" y="71"/>
                  </a:moveTo>
                  <a:lnTo>
                    <a:pt x="175" y="54"/>
                  </a:lnTo>
                  <a:lnTo>
                    <a:pt x="157" y="36"/>
                  </a:lnTo>
                  <a:lnTo>
                    <a:pt x="149" y="36"/>
                  </a:lnTo>
                  <a:lnTo>
                    <a:pt x="131" y="36"/>
                  </a:lnTo>
                  <a:lnTo>
                    <a:pt x="131" y="27"/>
                  </a:lnTo>
                  <a:lnTo>
                    <a:pt x="122" y="36"/>
                  </a:lnTo>
                  <a:lnTo>
                    <a:pt x="105" y="9"/>
                  </a:lnTo>
                  <a:lnTo>
                    <a:pt x="105" y="0"/>
                  </a:lnTo>
                  <a:lnTo>
                    <a:pt x="96" y="9"/>
                  </a:lnTo>
                  <a:lnTo>
                    <a:pt x="88" y="27"/>
                  </a:lnTo>
                  <a:lnTo>
                    <a:pt x="70" y="36"/>
                  </a:lnTo>
                  <a:lnTo>
                    <a:pt x="44" y="36"/>
                  </a:lnTo>
                  <a:lnTo>
                    <a:pt x="44" y="54"/>
                  </a:lnTo>
                  <a:lnTo>
                    <a:pt x="35" y="54"/>
                  </a:lnTo>
                  <a:lnTo>
                    <a:pt x="18" y="54"/>
                  </a:lnTo>
                  <a:lnTo>
                    <a:pt x="0" y="54"/>
                  </a:lnTo>
                  <a:lnTo>
                    <a:pt x="0" y="62"/>
                  </a:lnTo>
                  <a:lnTo>
                    <a:pt x="35" y="71"/>
                  </a:lnTo>
                  <a:lnTo>
                    <a:pt x="44" y="89"/>
                  </a:lnTo>
                  <a:lnTo>
                    <a:pt x="44" y="98"/>
                  </a:lnTo>
                  <a:lnTo>
                    <a:pt x="44" y="143"/>
                  </a:lnTo>
                  <a:lnTo>
                    <a:pt x="44" y="152"/>
                  </a:lnTo>
                  <a:lnTo>
                    <a:pt x="61" y="160"/>
                  </a:lnTo>
                  <a:lnTo>
                    <a:pt x="105" y="160"/>
                  </a:lnTo>
                  <a:lnTo>
                    <a:pt x="114" y="152"/>
                  </a:lnTo>
                  <a:lnTo>
                    <a:pt x="157" y="152"/>
                  </a:lnTo>
                  <a:lnTo>
                    <a:pt x="175" y="143"/>
                  </a:lnTo>
                  <a:lnTo>
                    <a:pt x="157" y="125"/>
                  </a:lnTo>
                  <a:lnTo>
                    <a:pt x="166" y="98"/>
                  </a:lnTo>
                  <a:lnTo>
                    <a:pt x="157" y="89"/>
                  </a:lnTo>
                  <a:lnTo>
                    <a:pt x="157" y="98"/>
                  </a:lnTo>
                  <a:lnTo>
                    <a:pt x="149" y="89"/>
                  </a:lnTo>
                  <a:lnTo>
                    <a:pt x="166" y="71"/>
                  </a:lnTo>
                  <a:lnTo>
                    <a:pt x="175" y="71"/>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94" name="Freeform 308"/>
            <p:cNvSpPr>
              <a:spLocks/>
            </p:cNvSpPr>
            <p:nvPr/>
          </p:nvSpPr>
          <p:spPr bwMode="auto">
            <a:xfrm>
              <a:off x="4941887" y="2503487"/>
              <a:ext cx="265113" cy="257175"/>
            </a:xfrm>
            <a:custGeom>
              <a:avLst/>
              <a:gdLst>
                <a:gd name="T0" fmla="*/ 0 w 166"/>
                <a:gd name="T1" fmla="*/ 2147483647 h 170"/>
                <a:gd name="T2" fmla="*/ 2147483647 w 166"/>
                <a:gd name="T3" fmla="*/ 2147483647 h 170"/>
                <a:gd name="T4" fmla="*/ 2147483647 w 166"/>
                <a:gd name="T5" fmla="*/ 2147483647 h 170"/>
                <a:gd name="T6" fmla="*/ 2147483647 w 166"/>
                <a:gd name="T7" fmla="*/ 2147483647 h 170"/>
                <a:gd name="T8" fmla="*/ 2147483647 w 166"/>
                <a:gd name="T9" fmla="*/ 2147483647 h 170"/>
                <a:gd name="T10" fmla="*/ 2147483647 w 166"/>
                <a:gd name="T11" fmla="*/ 2147483647 h 170"/>
                <a:gd name="T12" fmla="*/ 2147483647 w 166"/>
                <a:gd name="T13" fmla="*/ 0 h 170"/>
                <a:gd name="T14" fmla="*/ 2147483647 w 166"/>
                <a:gd name="T15" fmla="*/ 0 h 170"/>
                <a:gd name="T16" fmla="*/ 2147483647 w 166"/>
                <a:gd name="T17" fmla="*/ 0 h 170"/>
                <a:gd name="T18" fmla="*/ 2147483647 w 166"/>
                <a:gd name="T19" fmla="*/ 2147483647 h 170"/>
                <a:gd name="T20" fmla="*/ 2147483647 w 166"/>
                <a:gd name="T21" fmla="*/ 2147483647 h 170"/>
                <a:gd name="T22" fmla="*/ 2147483647 w 166"/>
                <a:gd name="T23" fmla="*/ 2147483647 h 170"/>
                <a:gd name="T24" fmla="*/ 2147483647 w 166"/>
                <a:gd name="T25" fmla="*/ 2147483647 h 170"/>
                <a:gd name="T26" fmla="*/ 2147483647 w 166"/>
                <a:gd name="T27" fmla="*/ 2147483647 h 170"/>
                <a:gd name="T28" fmla="*/ 2147483647 w 166"/>
                <a:gd name="T29" fmla="*/ 2147483647 h 170"/>
                <a:gd name="T30" fmla="*/ 2147483647 w 166"/>
                <a:gd name="T31" fmla="*/ 2147483647 h 170"/>
                <a:gd name="T32" fmla="*/ 2147483647 w 166"/>
                <a:gd name="T33" fmla="*/ 2147483647 h 170"/>
                <a:gd name="T34" fmla="*/ 2147483647 w 166"/>
                <a:gd name="T35" fmla="*/ 2147483647 h 170"/>
                <a:gd name="T36" fmla="*/ 2147483647 w 166"/>
                <a:gd name="T37" fmla="*/ 2147483647 h 170"/>
                <a:gd name="T38" fmla="*/ 2147483647 w 166"/>
                <a:gd name="T39" fmla="*/ 2147483647 h 170"/>
                <a:gd name="T40" fmla="*/ 2147483647 w 166"/>
                <a:gd name="T41" fmla="*/ 2147483647 h 170"/>
                <a:gd name="T42" fmla="*/ 2147483647 w 166"/>
                <a:gd name="T43" fmla="*/ 2147483647 h 170"/>
                <a:gd name="T44" fmla="*/ 2147483647 w 166"/>
                <a:gd name="T45" fmla="*/ 2147483647 h 170"/>
                <a:gd name="T46" fmla="*/ 2147483647 w 166"/>
                <a:gd name="T47" fmla="*/ 2147483647 h 170"/>
                <a:gd name="T48" fmla="*/ 2147483647 w 166"/>
                <a:gd name="T49" fmla="*/ 2147483647 h 170"/>
                <a:gd name="T50" fmla="*/ 2147483647 w 166"/>
                <a:gd name="T51" fmla="*/ 2147483647 h 170"/>
                <a:gd name="T52" fmla="*/ 2147483647 w 166"/>
                <a:gd name="T53" fmla="*/ 2147483647 h 170"/>
                <a:gd name="T54" fmla="*/ 2147483647 w 166"/>
                <a:gd name="T55" fmla="*/ 2147483647 h 170"/>
                <a:gd name="T56" fmla="*/ 2147483647 w 166"/>
                <a:gd name="T57" fmla="*/ 2147483647 h 170"/>
                <a:gd name="T58" fmla="*/ 2147483647 w 166"/>
                <a:gd name="T59" fmla="*/ 2147483647 h 170"/>
                <a:gd name="T60" fmla="*/ 2147483647 w 166"/>
                <a:gd name="T61" fmla="*/ 2147483647 h 170"/>
                <a:gd name="T62" fmla="*/ 2147483647 w 166"/>
                <a:gd name="T63" fmla="*/ 2147483647 h 170"/>
                <a:gd name="T64" fmla="*/ 2147483647 w 166"/>
                <a:gd name="T65" fmla="*/ 2147483647 h 170"/>
                <a:gd name="T66" fmla="*/ 2147483647 w 166"/>
                <a:gd name="T67" fmla="*/ 2147483647 h 170"/>
                <a:gd name="T68" fmla="*/ 2147483647 w 166"/>
                <a:gd name="T69" fmla="*/ 2147483647 h 170"/>
                <a:gd name="T70" fmla="*/ 2147483647 w 166"/>
                <a:gd name="T71" fmla="*/ 2147483647 h 170"/>
                <a:gd name="T72" fmla="*/ 2147483647 w 166"/>
                <a:gd name="T73" fmla="*/ 2147483647 h 170"/>
                <a:gd name="T74" fmla="*/ 0 w 166"/>
                <a:gd name="T75" fmla="*/ 2147483647 h 1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6"/>
                <a:gd name="T115" fmla="*/ 0 h 170"/>
                <a:gd name="T116" fmla="*/ 166 w 166"/>
                <a:gd name="T117" fmla="*/ 170 h 17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6" h="170">
                  <a:moveTo>
                    <a:pt x="0" y="45"/>
                  </a:moveTo>
                  <a:lnTo>
                    <a:pt x="9" y="18"/>
                  </a:lnTo>
                  <a:lnTo>
                    <a:pt x="26" y="9"/>
                  </a:lnTo>
                  <a:lnTo>
                    <a:pt x="35" y="18"/>
                  </a:lnTo>
                  <a:lnTo>
                    <a:pt x="35" y="9"/>
                  </a:lnTo>
                  <a:lnTo>
                    <a:pt x="44" y="9"/>
                  </a:lnTo>
                  <a:lnTo>
                    <a:pt x="52" y="0"/>
                  </a:lnTo>
                  <a:lnTo>
                    <a:pt x="79" y="0"/>
                  </a:lnTo>
                  <a:lnTo>
                    <a:pt x="87" y="0"/>
                  </a:lnTo>
                  <a:lnTo>
                    <a:pt x="105" y="9"/>
                  </a:lnTo>
                  <a:lnTo>
                    <a:pt x="105" y="18"/>
                  </a:lnTo>
                  <a:lnTo>
                    <a:pt x="105" y="27"/>
                  </a:lnTo>
                  <a:lnTo>
                    <a:pt x="87" y="18"/>
                  </a:lnTo>
                  <a:lnTo>
                    <a:pt x="87" y="27"/>
                  </a:lnTo>
                  <a:lnTo>
                    <a:pt x="87" y="54"/>
                  </a:lnTo>
                  <a:lnTo>
                    <a:pt x="105" y="72"/>
                  </a:lnTo>
                  <a:lnTo>
                    <a:pt x="113" y="89"/>
                  </a:lnTo>
                  <a:lnTo>
                    <a:pt x="122" y="98"/>
                  </a:lnTo>
                  <a:lnTo>
                    <a:pt x="140" y="98"/>
                  </a:lnTo>
                  <a:lnTo>
                    <a:pt x="131" y="98"/>
                  </a:lnTo>
                  <a:lnTo>
                    <a:pt x="166" y="134"/>
                  </a:lnTo>
                  <a:lnTo>
                    <a:pt x="148" y="116"/>
                  </a:lnTo>
                  <a:lnTo>
                    <a:pt x="140" y="143"/>
                  </a:lnTo>
                  <a:lnTo>
                    <a:pt x="148" y="143"/>
                  </a:lnTo>
                  <a:lnTo>
                    <a:pt x="148" y="152"/>
                  </a:lnTo>
                  <a:lnTo>
                    <a:pt x="140" y="152"/>
                  </a:lnTo>
                  <a:lnTo>
                    <a:pt x="140" y="170"/>
                  </a:lnTo>
                  <a:lnTo>
                    <a:pt x="131" y="170"/>
                  </a:lnTo>
                  <a:lnTo>
                    <a:pt x="140" y="152"/>
                  </a:lnTo>
                  <a:lnTo>
                    <a:pt x="131" y="134"/>
                  </a:lnTo>
                  <a:lnTo>
                    <a:pt x="105" y="107"/>
                  </a:lnTo>
                  <a:lnTo>
                    <a:pt x="87" y="98"/>
                  </a:lnTo>
                  <a:lnTo>
                    <a:pt x="79" y="89"/>
                  </a:lnTo>
                  <a:lnTo>
                    <a:pt x="61" y="89"/>
                  </a:lnTo>
                  <a:lnTo>
                    <a:pt x="44" y="63"/>
                  </a:lnTo>
                  <a:lnTo>
                    <a:pt x="26" y="54"/>
                  </a:lnTo>
                  <a:lnTo>
                    <a:pt x="18" y="63"/>
                  </a:lnTo>
                  <a:lnTo>
                    <a:pt x="0" y="4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95" name="Freeform 309"/>
            <p:cNvSpPr>
              <a:spLocks/>
            </p:cNvSpPr>
            <p:nvPr/>
          </p:nvSpPr>
          <p:spPr bwMode="auto">
            <a:xfrm>
              <a:off x="4941887" y="2503487"/>
              <a:ext cx="265113" cy="257175"/>
            </a:xfrm>
            <a:custGeom>
              <a:avLst/>
              <a:gdLst>
                <a:gd name="T0" fmla="*/ 0 w 166"/>
                <a:gd name="T1" fmla="*/ 2147483647 h 170"/>
                <a:gd name="T2" fmla="*/ 2147483647 w 166"/>
                <a:gd name="T3" fmla="*/ 2147483647 h 170"/>
                <a:gd name="T4" fmla="*/ 2147483647 w 166"/>
                <a:gd name="T5" fmla="*/ 2147483647 h 170"/>
                <a:gd name="T6" fmla="*/ 2147483647 w 166"/>
                <a:gd name="T7" fmla="*/ 2147483647 h 170"/>
                <a:gd name="T8" fmla="*/ 2147483647 w 166"/>
                <a:gd name="T9" fmla="*/ 2147483647 h 170"/>
                <a:gd name="T10" fmla="*/ 2147483647 w 166"/>
                <a:gd name="T11" fmla="*/ 2147483647 h 170"/>
                <a:gd name="T12" fmla="*/ 2147483647 w 166"/>
                <a:gd name="T13" fmla="*/ 0 h 170"/>
                <a:gd name="T14" fmla="*/ 2147483647 w 166"/>
                <a:gd name="T15" fmla="*/ 0 h 170"/>
                <a:gd name="T16" fmla="*/ 2147483647 w 166"/>
                <a:gd name="T17" fmla="*/ 0 h 170"/>
                <a:gd name="T18" fmla="*/ 2147483647 w 166"/>
                <a:gd name="T19" fmla="*/ 2147483647 h 170"/>
                <a:gd name="T20" fmla="*/ 2147483647 w 166"/>
                <a:gd name="T21" fmla="*/ 2147483647 h 170"/>
                <a:gd name="T22" fmla="*/ 2147483647 w 166"/>
                <a:gd name="T23" fmla="*/ 2147483647 h 170"/>
                <a:gd name="T24" fmla="*/ 2147483647 w 166"/>
                <a:gd name="T25" fmla="*/ 2147483647 h 170"/>
                <a:gd name="T26" fmla="*/ 2147483647 w 166"/>
                <a:gd name="T27" fmla="*/ 2147483647 h 170"/>
                <a:gd name="T28" fmla="*/ 2147483647 w 166"/>
                <a:gd name="T29" fmla="*/ 2147483647 h 170"/>
                <a:gd name="T30" fmla="*/ 2147483647 w 166"/>
                <a:gd name="T31" fmla="*/ 2147483647 h 170"/>
                <a:gd name="T32" fmla="*/ 2147483647 w 166"/>
                <a:gd name="T33" fmla="*/ 2147483647 h 170"/>
                <a:gd name="T34" fmla="*/ 2147483647 w 166"/>
                <a:gd name="T35" fmla="*/ 2147483647 h 170"/>
                <a:gd name="T36" fmla="*/ 2147483647 w 166"/>
                <a:gd name="T37" fmla="*/ 2147483647 h 170"/>
                <a:gd name="T38" fmla="*/ 2147483647 w 166"/>
                <a:gd name="T39" fmla="*/ 2147483647 h 170"/>
                <a:gd name="T40" fmla="*/ 2147483647 w 166"/>
                <a:gd name="T41" fmla="*/ 2147483647 h 170"/>
                <a:gd name="T42" fmla="*/ 2147483647 w 166"/>
                <a:gd name="T43" fmla="*/ 2147483647 h 170"/>
                <a:gd name="T44" fmla="*/ 2147483647 w 166"/>
                <a:gd name="T45" fmla="*/ 2147483647 h 170"/>
                <a:gd name="T46" fmla="*/ 2147483647 w 166"/>
                <a:gd name="T47" fmla="*/ 2147483647 h 170"/>
                <a:gd name="T48" fmla="*/ 2147483647 w 166"/>
                <a:gd name="T49" fmla="*/ 2147483647 h 170"/>
                <a:gd name="T50" fmla="*/ 2147483647 w 166"/>
                <a:gd name="T51" fmla="*/ 2147483647 h 170"/>
                <a:gd name="T52" fmla="*/ 2147483647 w 166"/>
                <a:gd name="T53" fmla="*/ 2147483647 h 170"/>
                <a:gd name="T54" fmla="*/ 2147483647 w 166"/>
                <a:gd name="T55" fmla="*/ 2147483647 h 170"/>
                <a:gd name="T56" fmla="*/ 2147483647 w 166"/>
                <a:gd name="T57" fmla="*/ 2147483647 h 170"/>
                <a:gd name="T58" fmla="*/ 2147483647 w 166"/>
                <a:gd name="T59" fmla="*/ 2147483647 h 170"/>
                <a:gd name="T60" fmla="*/ 2147483647 w 166"/>
                <a:gd name="T61" fmla="*/ 2147483647 h 170"/>
                <a:gd name="T62" fmla="*/ 2147483647 w 166"/>
                <a:gd name="T63" fmla="*/ 2147483647 h 170"/>
                <a:gd name="T64" fmla="*/ 2147483647 w 166"/>
                <a:gd name="T65" fmla="*/ 2147483647 h 170"/>
                <a:gd name="T66" fmla="*/ 2147483647 w 166"/>
                <a:gd name="T67" fmla="*/ 2147483647 h 170"/>
                <a:gd name="T68" fmla="*/ 2147483647 w 166"/>
                <a:gd name="T69" fmla="*/ 2147483647 h 170"/>
                <a:gd name="T70" fmla="*/ 2147483647 w 166"/>
                <a:gd name="T71" fmla="*/ 2147483647 h 170"/>
                <a:gd name="T72" fmla="*/ 2147483647 w 166"/>
                <a:gd name="T73" fmla="*/ 2147483647 h 170"/>
                <a:gd name="T74" fmla="*/ 0 w 166"/>
                <a:gd name="T75" fmla="*/ 2147483647 h 1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6"/>
                <a:gd name="T115" fmla="*/ 0 h 170"/>
                <a:gd name="T116" fmla="*/ 166 w 166"/>
                <a:gd name="T117" fmla="*/ 170 h 17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6" h="170">
                  <a:moveTo>
                    <a:pt x="0" y="45"/>
                  </a:moveTo>
                  <a:lnTo>
                    <a:pt x="9" y="18"/>
                  </a:lnTo>
                  <a:lnTo>
                    <a:pt x="26" y="9"/>
                  </a:lnTo>
                  <a:lnTo>
                    <a:pt x="35" y="18"/>
                  </a:lnTo>
                  <a:lnTo>
                    <a:pt x="35" y="9"/>
                  </a:lnTo>
                  <a:lnTo>
                    <a:pt x="44" y="9"/>
                  </a:lnTo>
                  <a:lnTo>
                    <a:pt x="52" y="0"/>
                  </a:lnTo>
                  <a:lnTo>
                    <a:pt x="79" y="0"/>
                  </a:lnTo>
                  <a:lnTo>
                    <a:pt x="87" y="0"/>
                  </a:lnTo>
                  <a:lnTo>
                    <a:pt x="105" y="9"/>
                  </a:lnTo>
                  <a:lnTo>
                    <a:pt x="105" y="18"/>
                  </a:lnTo>
                  <a:lnTo>
                    <a:pt x="105" y="27"/>
                  </a:lnTo>
                  <a:lnTo>
                    <a:pt x="87" y="18"/>
                  </a:lnTo>
                  <a:lnTo>
                    <a:pt x="87" y="27"/>
                  </a:lnTo>
                  <a:lnTo>
                    <a:pt x="87" y="54"/>
                  </a:lnTo>
                  <a:lnTo>
                    <a:pt x="105" y="72"/>
                  </a:lnTo>
                  <a:lnTo>
                    <a:pt x="113" y="89"/>
                  </a:lnTo>
                  <a:lnTo>
                    <a:pt x="122" y="98"/>
                  </a:lnTo>
                  <a:lnTo>
                    <a:pt x="140" y="98"/>
                  </a:lnTo>
                  <a:lnTo>
                    <a:pt x="131" y="98"/>
                  </a:lnTo>
                  <a:lnTo>
                    <a:pt x="166" y="134"/>
                  </a:lnTo>
                  <a:lnTo>
                    <a:pt x="148" y="116"/>
                  </a:lnTo>
                  <a:lnTo>
                    <a:pt x="140" y="143"/>
                  </a:lnTo>
                  <a:lnTo>
                    <a:pt x="148" y="143"/>
                  </a:lnTo>
                  <a:lnTo>
                    <a:pt x="148" y="152"/>
                  </a:lnTo>
                  <a:lnTo>
                    <a:pt x="140" y="152"/>
                  </a:lnTo>
                  <a:lnTo>
                    <a:pt x="140" y="170"/>
                  </a:lnTo>
                  <a:lnTo>
                    <a:pt x="131" y="170"/>
                  </a:lnTo>
                  <a:lnTo>
                    <a:pt x="140" y="152"/>
                  </a:lnTo>
                  <a:lnTo>
                    <a:pt x="131" y="134"/>
                  </a:lnTo>
                  <a:lnTo>
                    <a:pt x="105" y="107"/>
                  </a:lnTo>
                  <a:lnTo>
                    <a:pt x="87" y="98"/>
                  </a:lnTo>
                  <a:lnTo>
                    <a:pt x="79" y="89"/>
                  </a:lnTo>
                  <a:lnTo>
                    <a:pt x="61" y="89"/>
                  </a:lnTo>
                  <a:lnTo>
                    <a:pt x="44" y="63"/>
                  </a:lnTo>
                  <a:lnTo>
                    <a:pt x="26" y="54"/>
                  </a:lnTo>
                  <a:lnTo>
                    <a:pt x="18" y="63"/>
                  </a:lnTo>
                  <a:lnTo>
                    <a:pt x="0" y="4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96" name="Freeform 310"/>
            <p:cNvSpPr>
              <a:spLocks/>
            </p:cNvSpPr>
            <p:nvPr/>
          </p:nvSpPr>
          <p:spPr bwMode="auto">
            <a:xfrm>
              <a:off x="5305425" y="2586037"/>
              <a:ext cx="112712" cy="79375"/>
            </a:xfrm>
            <a:custGeom>
              <a:avLst/>
              <a:gdLst>
                <a:gd name="T0" fmla="*/ 2147483647 w 69"/>
                <a:gd name="T1" fmla="*/ 0 h 53"/>
                <a:gd name="T2" fmla="*/ 2147483647 w 69"/>
                <a:gd name="T3" fmla="*/ 2147483647 h 53"/>
                <a:gd name="T4" fmla="*/ 2147483647 w 69"/>
                <a:gd name="T5" fmla="*/ 2147483647 h 53"/>
                <a:gd name="T6" fmla="*/ 2147483647 w 69"/>
                <a:gd name="T7" fmla="*/ 0 h 53"/>
                <a:gd name="T8" fmla="*/ 0 w 69"/>
                <a:gd name="T9" fmla="*/ 2147483647 h 53"/>
                <a:gd name="T10" fmla="*/ 0 w 69"/>
                <a:gd name="T11" fmla="*/ 2147483647 h 53"/>
                <a:gd name="T12" fmla="*/ 0 w 69"/>
                <a:gd name="T13" fmla="*/ 2147483647 h 53"/>
                <a:gd name="T14" fmla="*/ 2147483647 w 69"/>
                <a:gd name="T15" fmla="*/ 2147483647 h 53"/>
                <a:gd name="T16" fmla="*/ 2147483647 w 69"/>
                <a:gd name="T17" fmla="*/ 2147483647 h 53"/>
                <a:gd name="T18" fmla="*/ 2147483647 w 69"/>
                <a:gd name="T19" fmla="*/ 2147483647 h 53"/>
                <a:gd name="T20" fmla="*/ 2147483647 w 69"/>
                <a:gd name="T21" fmla="*/ 2147483647 h 53"/>
                <a:gd name="T22" fmla="*/ 2147483647 w 69"/>
                <a:gd name="T23" fmla="*/ 2147483647 h 53"/>
                <a:gd name="T24" fmla="*/ 2147483647 w 69"/>
                <a:gd name="T25" fmla="*/ 2147483647 h 53"/>
                <a:gd name="T26" fmla="*/ 2147483647 w 69"/>
                <a:gd name="T27" fmla="*/ 2147483647 h 53"/>
                <a:gd name="T28" fmla="*/ 2147483647 w 69"/>
                <a:gd name="T29" fmla="*/ 2147483647 h 53"/>
                <a:gd name="T30" fmla="*/ 2147483647 w 69"/>
                <a:gd name="T31" fmla="*/ 0 h 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9"/>
                <a:gd name="T49" fmla="*/ 0 h 53"/>
                <a:gd name="T50" fmla="*/ 69 w 69"/>
                <a:gd name="T51" fmla="*/ 53 h 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9" h="53">
                  <a:moveTo>
                    <a:pt x="52" y="0"/>
                  </a:moveTo>
                  <a:lnTo>
                    <a:pt x="35" y="9"/>
                  </a:lnTo>
                  <a:lnTo>
                    <a:pt x="8" y="9"/>
                  </a:lnTo>
                  <a:lnTo>
                    <a:pt x="8" y="0"/>
                  </a:lnTo>
                  <a:lnTo>
                    <a:pt x="0" y="9"/>
                  </a:lnTo>
                  <a:lnTo>
                    <a:pt x="0" y="26"/>
                  </a:lnTo>
                  <a:lnTo>
                    <a:pt x="0" y="35"/>
                  </a:lnTo>
                  <a:lnTo>
                    <a:pt x="8" y="53"/>
                  </a:lnTo>
                  <a:lnTo>
                    <a:pt x="17" y="44"/>
                  </a:lnTo>
                  <a:lnTo>
                    <a:pt x="35" y="53"/>
                  </a:lnTo>
                  <a:lnTo>
                    <a:pt x="35" y="44"/>
                  </a:lnTo>
                  <a:lnTo>
                    <a:pt x="61" y="44"/>
                  </a:lnTo>
                  <a:lnTo>
                    <a:pt x="61" y="26"/>
                  </a:lnTo>
                  <a:lnTo>
                    <a:pt x="61" y="18"/>
                  </a:lnTo>
                  <a:lnTo>
                    <a:pt x="69" y="9"/>
                  </a:lnTo>
                  <a:lnTo>
                    <a:pt x="52"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97" name="Freeform 311"/>
            <p:cNvSpPr>
              <a:spLocks/>
            </p:cNvSpPr>
            <p:nvPr/>
          </p:nvSpPr>
          <p:spPr bwMode="auto">
            <a:xfrm>
              <a:off x="5305425" y="2586037"/>
              <a:ext cx="112712" cy="79375"/>
            </a:xfrm>
            <a:custGeom>
              <a:avLst/>
              <a:gdLst>
                <a:gd name="T0" fmla="*/ 2147483647 w 69"/>
                <a:gd name="T1" fmla="*/ 0 h 53"/>
                <a:gd name="T2" fmla="*/ 2147483647 w 69"/>
                <a:gd name="T3" fmla="*/ 2147483647 h 53"/>
                <a:gd name="T4" fmla="*/ 2147483647 w 69"/>
                <a:gd name="T5" fmla="*/ 2147483647 h 53"/>
                <a:gd name="T6" fmla="*/ 2147483647 w 69"/>
                <a:gd name="T7" fmla="*/ 0 h 53"/>
                <a:gd name="T8" fmla="*/ 0 w 69"/>
                <a:gd name="T9" fmla="*/ 2147483647 h 53"/>
                <a:gd name="T10" fmla="*/ 0 w 69"/>
                <a:gd name="T11" fmla="*/ 2147483647 h 53"/>
                <a:gd name="T12" fmla="*/ 0 w 69"/>
                <a:gd name="T13" fmla="*/ 2147483647 h 53"/>
                <a:gd name="T14" fmla="*/ 2147483647 w 69"/>
                <a:gd name="T15" fmla="*/ 2147483647 h 53"/>
                <a:gd name="T16" fmla="*/ 2147483647 w 69"/>
                <a:gd name="T17" fmla="*/ 2147483647 h 53"/>
                <a:gd name="T18" fmla="*/ 2147483647 w 69"/>
                <a:gd name="T19" fmla="*/ 2147483647 h 53"/>
                <a:gd name="T20" fmla="*/ 2147483647 w 69"/>
                <a:gd name="T21" fmla="*/ 2147483647 h 53"/>
                <a:gd name="T22" fmla="*/ 2147483647 w 69"/>
                <a:gd name="T23" fmla="*/ 2147483647 h 53"/>
                <a:gd name="T24" fmla="*/ 2147483647 w 69"/>
                <a:gd name="T25" fmla="*/ 2147483647 h 53"/>
                <a:gd name="T26" fmla="*/ 2147483647 w 69"/>
                <a:gd name="T27" fmla="*/ 2147483647 h 53"/>
                <a:gd name="T28" fmla="*/ 2147483647 w 69"/>
                <a:gd name="T29" fmla="*/ 2147483647 h 53"/>
                <a:gd name="T30" fmla="*/ 2147483647 w 69"/>
                <a:gd name="T31" fmla="*/ 0 h 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9"/>
                <a:gd name="T49" fmla="*/ 0 h 53"/>
                <a:gd name="T50" fmla="*/ 69 w 69"/>
                <a:gd name="T51" fmla="*/ 53 h 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9" h="53">
                  <a:moveTo>
                    <a:pt x="52" y="0"/>
                  </a:moveTo>
                  <a:lnTo>
                    <a:pt x="35" y="9"/>
                  </a:lnTo>
                  <a:lnTo>
                    <a:pt x="8" y="9"/>
                  </a:lnTo>
                  <a:lnTo>
                    <a:pt x="8" y="0"/>
                  </a:lnTo>
                  <a:lnTo>
                    <a:pt x="0" y="9"/>
                  </a:lnTo>
                  <a:lnTo>
                    <a:pt x="0" y="26"/>
                  </a:lnTo>
                  <a:lnTo>
                    <a:pt x="0" y="35"/>
                  </a:lnTo>
                  <a:lnTo>
                    <a:pt x="8" y="53"/>
                  </a:lnTo>
                  <a:lnTo>
                    <a:pt x="17" y="44"/>
                  </a:lnTo>
                  <a:lnTo>
                    <a:pt x="35" y="53"/>
                  </a:lnTo>
                  <a:lnTo>
                    <a:pt x="35" y="44"/>
                  </a:lnTo>
                  <a:lnTo>
                    <a:pt x="61" y="44"/>
                  </a:lnTo>
                  <a:lnTo>
                    <a:pt x="61" y="26"/>
                  </a:lnTo>
                  <a:lnTo>
                    <a:pt x="61" y="18"/>
                  </a:lnTo>
                  <a:lnTo>
                    <a:pt x="69" y="9"/>
                  </a:lnTo>
                  <a:lnTo>
                    <a:pt x="52"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498" name="Freeform 312"/>
            <p:cNvSpPr>
              <a:spLocks/>
            </p:cNvSpPr>
            <p:nvPr/>
          </p:nvSpPr>
          <p:spPr bwMode="auto">
            <a:xfrm>
              <a:off x="5264150" y="2651124"/>
              <a:ext cx="125412" cy="122238"/>
            </a:xfrm>
            <a:custGeom>
              <a:avLst/>
              <a:gdLst>
                <a:gd name="T0" fmla="*/ 2147483647 w 78"/>
                <a:gd name="T1" fmla="*/ 0 h 80"/>
                <a:gd name="T2" fmla="*/ 2147483647 w 78"/>
                <a:gd name="T3" fmla="*/ 2147483647 h 80"/>
                <a:gd name="T4" fmla="*/ 2147483647 w 78"/>
                <a:gd name="T5" fmla="*/ 0 h 80"/>
                <a:gd name="T6" fmla="*/ 2147483647 w 78"/>
                <a:gd name="T7" fmla="*/ 2147483647 h 80"/>
                <a:gd name="T8" fmla="*/ 2147483647 w 78"/>
                <a:gd name="T9" fmla="*/ 2147483647 h 80"/>
                <a:gd name="T10" fmla="*/ 0 w 78"/>
                <a:gd name="T11" fmla="*/ 2147483647 h 80"/>
                <a:gd name="T12" fmla="*/ 2147483647 w 78"/>
                <a:gd name="T13" fmla="*/ 2147483647 h 80"/>
                <a:gd name="T14" fmla="*/ 2147483647 w 78"/>
                <a:gd name="T15" fmla="*/ 2147483647 h 80"/>
                <a:gd name="T16" fmla="*/ 2147483647 w 78"/>
                <a:gd name="T17" fmla="*/ 2147483647 h 80"/>
                <a:gd name="T18" fmla="*/ 2147483647 w 78"/>
                <a:gd name="T19" fmla="*/ 2147483647 h 80"/>
                <a:gd name="T20" fmla="*/ 2147483647 w 78"/>
                <a:gd name="T21" fmla="*/ 2147483647 h 80"/>
                <a:gd name="T22" fmla="*/ 2147483647 w 78"/>
                <a:gd name="T23" fmla="*/ 2147483647 h 80"/>
                <a:gd name="T24" fmla="*/ 2147483647 w 78"/>
                <a:gd name="T25" fmla="*/ 2147483647 h 80"/>
                <a:gd name="T26" fmla="*/ 2147483647 w 78"/>
                <a:gd name="T27" fmla="*/ 2147483647 h 80"/>
                <a:gd name="T28" fmla="*/ 2147483647 w 78"/>
                <a:gd name="T29" fmla="*/ 2147483647 h 80"/>
                <a:gd name="T30" fmla="*/ 2147483647 w 78"/>
                <a:gd name="T31" fmla="*/ 2147483647 h 80"/>
                <a:gd name="T32" fmla="*/ 2147483647 w 78"/>
                <a:gd name="T33" fmla="*/ 2147483647 h 80"/>
                <a:gd name="T34" fmla="*/ 2147483647 w 78"/>
                <a:gd name="T35" fmla="*/ 2147483647 h 80"/>
                <a:gd name="T36" fmla="*/ 2147483647 w 78"/>
                <a:gd name="T37" fmla="*/ 2147483647 h 80"/>
                <a:gd name="T38" fmla="*/ 2147483647 w 78"/>
                <a:gd name="T39" fmla="*/ 0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80"/>
                <a:gd name="T62" fmla="*/ 78 w 78"/>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80">
                  <a:moveTo>
                    <a:pt x="78" y="0"/>
                  </a:moveTo>
                  <a:lnTo>
                    <a:pt x="69" y="9"/>
                  </a:lnTo>
                  <a:lnTo>
                    <a:pt x="52" y="0"/>
                  </a:lnTo>
                  <a:lnTo>
                    <a:pt x="34" y="9"/>
                  </a:lnTo>
                  <a:lnTo>
                    <a:pt x="8" y="18"/>
                  </a:lnTo>
                  <a:lnTo>
                    <a:pt x="0" y="45"/>
                  </a:lnTo>
                  <a:lnTo>
                    <a:pt x="17" y="63"/>
                  </a:lnTo>
                  <a:lnTo>
                    <a:pt x="34" y="63"/>
                  </a:lnTo>
                  <a:lnTo>
                    <a:pt x="52" y="80"/>
                  </a:lnTo>
                  <a:lnTo>
                    <a:pt x="52" y="72"/>
                  </a:lnTo>
                  <a:lnTo>
                    <a:pt x="61" y="72"/>
                  </a:lnTo>
                  <a:lnTo>
                    <a:pt x="43" y="54"/>
                  </a:lnTo>
                  <a:lnTo>
                    <a:pt x="34" y="36"/>
                  </a:lnTo>
                  <a:lnTo>
                    <a:pt x="34" y="18"/>
                  </a:lnTo>
                  <a:lnTo>
                    <a:pt x="43" y="36"/>
                  </a:lnTo>
                  <a:lnTo>
                    <a:pt x="43" y="18"/>
                  </a:lnTo>
                  <a:lnTo>
                    <a:pt x="52" y="9"/>
                  </a:lnTo>
                  <a:lnTo>
                    <a:pt x="69" y="18"/>
                  </a:lnTo>
                  <a:lnTo>
                    <a:pt x="78" y="18"/>
                  </a:lnTo>
                  <a:lnTo>
                    <a:pt x="7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499" name="Group 313"/>
            <p:cNvGrpSpPr>
              <a:grpSpLocks/>
            </p:cNvGrpSpPr>
            <p:nvPr/>
          </p:nvGrpSpPr>
          <p:grpSpPr bwMode="auto">
            <a:xfrm>
              <a:off x="5264150" y="2651124"/>
              <a:ext cx="125412" cy="122238"/>
              <a:chOff x="2927" y="1669"/>
              <a:chExt cx="78" cy="80"/>
            </a:xfrm>
          </p:grpSpPr>
          <p:sp>
            <p:nvSpPr>
              <p:cNvPr id="55101" name="Freeform 314"/>
              <p:cNvSpPr>
                <a:spLocks/>
              </p:cNvSpPr>
              <p:nvPr/>
            </p:nvSpPr>
            <p:spPr bwMode="auto">
              <a:xfrm>
                <a:off x="2927" y="1669"/>
                <a:ext cx="78" cy="80"/>
              </a:xfrm>
              <a:custGeom>
                <a:avLst/>
                <a:gdLst>
                  <a:gd name="T0" fmla="*/ 78 w 78"/>
                  <a:gd name="T1" fmla="*/ 0 h 80"/>
                  <a:gd name="T2" fmla="*/ 69 w 78"/>
                  <a:gd name="T3" fmla="*/ 9 h 80"/>
                  <a:gd name="T4" fmla="*/ 52 w 78"/>
                  <a:gd name="T5" fmla="*/ 0 h 80"/>
                  <a:gd name="T6" fmla="*/ 34 w 78"/>
                  <a:gd name="T7" fmla="*/ 9 h 80"/>
                  <a:gd name="T8" fmla="*/ 8 w 78"/>
                  <a:gd name="T9" fmla="*/ 18 h 80"/>
                  <a:gd name="T10" fmla="*/ 0 w 78"/>
                  <a:gd name="T11" fmla="*/ 45 h 80"/>
                  <a:gd name="T12" fmla="*/ 17 w 78"/>
                  <a:gd name="T13" fmla="*/ 63 h 80"/>
                  <a:gd name="T14" fmla="*/ 34 w 78"/>
                  <a:gd name="T15" fmla="*/ 63 h 80"/>
                  <a:gd name="T16" fmla="*/ 52 w 78"/>
                  <a:gd name="T17" fmla="*/ 80 h 80"/>
                  <a:gd name="T18" fmla="*/ 52 w 78"/>
                  <a:gd name="T19" fmla="*/ 72 h 80"/>
                  <a:gd name="T20" fmla="*/ 61 w 78"/>
                  <a:gd name="T21" fmla="*/ 72 h 80"/>
                  <a:gd name="T22" fmla="*/ 43 w 78"/>
                  <a:gd name="T23" fmla="*/ 54 h 80"/>
                  <a:gd name="T24" fmla="*/ 34 w 78"/>
                  <a:gd name="T25" fmla="*/ 36 h 80"/>
                  <a:gd name="T26" fmla="*/ 34 w 78"/>
                  <a:gd name="T27" fmla="*/ 18 h 80"/>
                  <a:gd name="T28" fmla="*/ 43 w 78"/>
                  <a:gd name="T29" fmla="*/ 36 h 80"/>
                  <a:gd name="T30" fmla="*/ 43 w 78"/>
                  <a:gd name="T31" fmla="*/ 18 h 80"/>
                  <a:gd name="T32" fmla="*/ 52 w 78"/>
                  <a:gd name="T33" fmla="*/ 9 h 80"/>
                  <a:gd name="T34" fmla="*/ 69 w 78"/>
                  <a:gd name="T35" fmla="*/ 18 h 80"/>
                  <a:gd name="T36" fmla="*/ 78 w 78"/>
                  <a:gd name="T37" fmla="*/ 18 h 80"/>
                  <a:gd name="T38" fmla="*/ 78 w 78"/>
                  <a:gd name="T39" fmla="*/ 0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80"/>
                  <a:gd name="T62" fmla="*/ 78 w 78"/>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80">
                    <a:moveTo>
                      <a:pt x="78" y="0"/>
                    </a:moveTo>
                    <a:lnTo>
                      <a:pt x="69" y="9"/>
                    </a:lnTo>
                    <a:lnTo>
                      <a:pt x="52" y="0"/>
                    </a:lnTo>
                    <a:lnTo>
                      <a:pt x="34" y="9"/>
                    </a:lnTo>
                    <a:lnTo>
                      <a:pt x="8" y="18"/>
                    </a:lnTo>
                    <a:lnTo>
                      <a:pt x="0" y="45"/>
                    </a:lnTo>
                    <a:lnTo>
                      <a:pt x="17" y="63"/>
                    </a:lnTo>
                    <a:lnTo>
                      <a:pt x="34" y="63"/>
                    </a:lnTo>
                    <a:lnTo>
                      <a:pt x="52" y="80"/>
                    </a:lnTo>
                    <a:lnTo>
                      <a:pt x="52" y="72"/>
                    </a:lnTo>
                    <a:lnTo>
                      <a:pt x="61" y="72"/>
                    </a:lnTo>
                    <a:lnTo>
                      <a:pt x="43" y="54"/>
                    </a:lnTo>
                    <a:lnTo>
                      <a:pt x="34" y="36"/>
                    </a:lnTo>
                    <a:lnTo>
                      <a:pt x="34" y="18"/>
                    </a:lnTo>
                    <a:lnTo>
                      <a:pt x="43" y="36"/>
                    </a:lnTo>
                    <a:lnTo>
                      <a:pt x="43" y="18"/>
                    </a:lnTo>
                    <a:lnTo>
                      <a:pt x="52" y="9"/>
                    </a:lnTo>
                    <a:lnTo>
                      <a:pt x="69" y="18"/>
                    </a:lnTo>
                    <a:lnTo>
                      <a:pt x="78" y="18"/>
                    </a:lnTo>
                    <a:lnTo>
                      <a:pt x="7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02" name="Freeform 315"/>
              <p:cNvSpPr>
                <a:spLocks/>
              </p:cNvSpPr>
              <p:nvPr/>
            </p:nvSpPr>
            <p:spPr bwMode="auto">
              <a:xfrm>
                <a:off x="2927" y="1669"/>
                <a:ext cx="78" cy="80"/>
              </a:xfrm>
              <a:custGeom>
                <a:avLst/>
                <a:gdLst>
                  <a:gd name="T0" fmla="*/ 78 w 78"/>
                  <a:gd name="T1" fmla="*/ 0 h 80"/>
                  <a:gd name="T2" fmla="*/ 69 w 78"/>
                  <a:gd name="T3" fmla="*/ 9 h 80"/>
                  <a:gd name="T4" fmla="*/ 52 w 78"/>
                  <a:gd name="T5" fmla="*/ 0 h 80"/>
                  <a:gd name="T6" fmla="*/ 34 w 78"/>
                  <a:gd name="T7" fmla="*/ 9 h 80"/>
                  <a:gd name="T8" fmla="*/ 8 w 78"/>
                  <a:gd name="T9" fmla="*/ 18 h 80"/>
                  <a:gd name="T10" fmla="*/ 0 w 78"/>
                  <a:gd name="T11" fmla="*/ 45 h 80"/>
                  <a:gd name="T12" fmla="*/ 17 w 78"/>
                  <a:gd name="T13" fmla="*/ 63 h 80"/>
                  <a:gd name="T14" fmla="*/ 34 w 78"/>
                  <a:gd name="T15" fmla="*/ 63 h 80"/>
                  <a:gd name="T16" fmla="*/ 52 w 78"/>
                  <a:gd name="T17" fmla="*/ 80 h 80"/>
                  <a:gd name="T18" fmla="*/ 52 w 78"/>
                  <a:gd name="T19" fmla="*/ 72 h 80"/>
                  <a:gd name="T20" fmla="*/ 61 w 78"/>
                  <a:gd name="T21" fmla="*/ 72 h 80"/>
                  <a:gd name="T22" fmla="*/ 43 w 78"/>
                  <a:gd name="T23" fmla="*/ 54 h 80"/>
                  <a:gd name="T24" fmla="*/ 34 w 78"/>
                  <a:gd name="T25" fmla="*/ 36 h 80"/>
                  <a:gd name="T26" fmla="*/ 34 w 78"/>
                  <a:gd name="T27" fmla="*/ 18 h 80"/>
                  <a:gd name="T28" fmla="*/ 43 w 78"/>
                  <a:gd name="T29" fmla="*/ 36 h 80"/>
                  <a:gd name="T30" fmla="*/ 43 w 78"/>
                  <a:gd name="T31" fmla="*/ 18 h 80"/>
                  <a:gd name="T32" fmla="*/ 52 w 78"/>
                  <a:gd name="T33" fmla="*/ 9 h 80"/>
                  <a:gd name="T34" fmla="*/ 69 w 78"/>
                  <a:gd name="T35" fmla="*/ 18 h 80"/>
                  <a:gd name="T36" fmla="*/ 78 w 78"/>
                  <a:gd name="T37" fmla="*/ 18 h 80"/>
                  <a:gd name="T38" fmla="*/ 78 w 78"/>
                  <a:gd name="T39" fmla="*/ 0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80"/>
                  <a:gd name="T62" fmla="*/ 78 w 78"/>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80">
                    <a:moveTo>
                      <a:pt x="78" y="0"/>
                    </a:moveTo>
                    <a:lnTo>
                      <a:pt x="69" y="9"/>
                    </a:lnTo>
                    <a:lnTo>
                      <a:pt x="52" y="0"/>
                    </a:lnTo>
                    <a:lnTo>
                      <a:pt x="34" y="9"/>
                    </a:lnTo>
                    <a:lnTo>
                      <a:pt x="8" y="18"/>
                    </a:lnTo>
                    <a:lnTo>
                      <a:pt x="0" y="45"/>
                    </a:lnTo>
                    <a:lnTo>
                      <a:pt x="17" y="63"/>
                    </a:lnTo>
                    <a:lnTo>
                      <a:pt x="34" y="63"/>
                    </a:lnTo>
                    <a:lnTo>
                      <a:pt x="52" y="80"/>
                    </a:lnTo>
                    <a:lnTo>
                      <a:pt x="52" y="72"/>
                    </a:lnTo>
                    <a:lnTo>
                      <a:pt x="61" y="72"/>
                    </a:lnTo>
                    <a:lnTo>
                      <a:pt x="43" y="54"/>
                    </a:lnTo>
                    <a:lnTo>
                      <a:pt x="34" y="36"/>
                    </a:lnTo>
                    <a:lnTo>
                      <a:pt x="34" y="18"/>
                    </a:lnTo>
                    <a:lnTo>
                      <a:pt x="43" y="36"/>
                    </a:lnTo>
                    <a:lnTo>
                      <a:pt x="43" y="18"/>
                    </a:lnTo>
                    <a:lnTo>
                      <a:pt x="52" y="9"/>
                    </a:lnTo>
                    <a:lnTo>
                      <a:pt x="69" y="18"/>
                    </a:lnTo>
                    <a:lnTo>
                      <a:pt x="78" y="18"/>
                    </a:lnTo>
                    <a:lnTo>
                      <a:pt x="78"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00" name="Freeform 316"/>
            <p:cNvSpPr>
              <a:spLocks/>
            </p:cNvSpPr>
            <p:nvPr/>
          </p:nvSpPr>
          <p:spPr bwMode="auto">
            <a:xfrm>
              <a:off x="5248275" y="2476499"/>
              <a:ext cx="182562" cy="122238"/>
            </a:xfrm>
            <a:custGeom>
              <a:avLst/>
              <a:gdLst>
                <a:gd name="T0" fmla="*/ 2147483647 w 113"/>
                <a:gd name="T1" fmla="*/ 2147483647 h 81"/>
                <a:gd name="T2" fmla="*/ 2147483647 w 113"/>
                <a:gd name="T3" fmla="*/ 2147483647 h 81"/>
                <a:gd name="T4" fmla="*/ 2147483647 w 113"/>
                <a:gd name="T5" fmla="*/ 2147483647 h 81"/>
                <a:gd name="T6" fmla="*/ 2147483647 w 113"/>
                <a:gd name="T7" fmla="*/ 2147483647 h 81"/>
                <a:gd name="T8" fmla="*/ 2147483647 w 113"/>
                <a:gd name="T9" fmla="*/ 2147483647 h 81"/>
                <a:gd name="T10" fmla="*/ 2147483647 w 113"/>
                <a:gd name="T11" fmla="*/ 2147483647 h 81"/>
                <a:gd name="T12" fmla="*/ 2147483647 w 113"/>
                <a:gd name="T13" fmla="*/ 2147483647 h 81"/>
                <a:gd name="T14" fmla="*/ 2147483647 w 113"/>
                <a:gd name="T15" fmla="*/ 2147483647 h 81"/>
                <a:gd name="T16" fmla="*/ 2147483647 w 113"/>
                <a:gd name="T17" fmla="*/ 2147483647 h 81"/>
                <a:gd name="T18" fmla="*/ 2147483647 w 113"/>
                <a:gd name="T19" fmla="*/ 2147483647 h 81"/>
                <a:gd name="T20" fmla="*/ 2147483647 w 113"/>
                <a:gd name="T21" fmla="*/ 2147483647 h 81"/>
                <a:gd name="T22" fmla="*/ 0 w 113"/>
                <a:gd name="T23" fmla="*/ 2147483647 h 81"/>
                <a:gd name="T24" fmla="*/ 2147483647 w 113"/>
                <a:gd name="T25" fmla="*/ 2147483647 h 81"/>
                <a:gd name="T26" fmla="*/ 2147483647 w 113"/>
                <a:gd name="T27" fmla="*/ 2147483647 h 81"/>
                <a:gd name="T28" fmla="*/ 2147483647 w 113"/>
                <a:gd name="T29" fmla="*/ 2147483647 h 81"/>
                <a:gd name="T30" fmla="*/ 2147483647 w 113"/>
                <a:gd name="T31" fmla="*/ 0 h 81"/>
                <a:gd name="T32" fmla="*/ 2147483647 w 113"/>
                <a:gd name="T33" fmla="*/ 2147483647 h 81"/>
                <a:gd name="T34" fmla="*/ 2147483647 w 113"/>
                <a:gd name="T35" fmla="*/ 0 h 81"/>
                <a:gd name="T36" fmla="*/ 2147483647 w 113"/>
                <a:gd name="T37" fmla="*/ 2147483647 h 81"/>
                <a:gd name="T38" fmla="*/ 2147483647 w 113"/>
                <a:gd name="T39" fmla="*/ 214748364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3"/>
                <a:gd name="T61" fmla="*/ 0 h 81"/>
                <a:gd name="T62" fmla="*/ 113 w 113"/>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3" h="81">
                  <a:moveTo>
                    <a:pt x="96" y="45"/>
                  </a:moveTo>
                  <a:lnTo>
                    <a:pt x="113" y="45"/>
                  </a:lnTo>
                  <a:lnTo>
                    <a:pt x="113" y="63"/>
                  </a:lnTo>
                  <a:lnTo>
                    <a:pt x="96" y="72"/>
                  </a:lnTo>
                  <a:lnTo>
                    <a:pt x="104" y="81"/>
                  </a:lnTo>
                  <a:lnTo>
                    <a:pt x="87" y="72"/>
                  </a:lnTo>
                  <a:lnTo>
                    <a:pt x="61" y="81"/>
                  </a:lnTo>
                  <a:lnTo>
                    <a:pt x="43" y="81"/>
                  </a:lnTo>
                  <a:lnTo>
                    <a:pt x="35" y="72"/>
                  </a:lnTo>
                  <a:lnTo>
                    <a:pt x="26" y="63"/>
                  </a:lnTo>
                  <a:lnTo>
                    <a:pt x="17" y="63"/>
                  </a:lnTo>
                  <a:lnTo>
                    <a:pt x="0" y="36"/>
                  </a:lnTo>
                  <a:lnTo>
                    <a:pt x="9" y="36"/>
                  </a:lnTo>
                  <a:lnTo>
                    <a:pt x="17" y="27"/>
                  </a:lnTo>
                  <a:lnTo>
                    <a:pt x="17" y="9"/>
                  </a:lnTo>
                  <a:lnTo>
                    <a:pt x="26" y="0"/>
                  </a:lnTo>
                  <a:lnTo>
                    <a:pt x="52" y="9"/>
                  </a:lnTo>
                  <a:lnTo>
                    <a:pt x="70" y="0"/>
                  </a:lnTo>
                  <a:lnTo>
                    <a:pt x="96" y="18"/>
                  </a:lnTo>
                  <a:lnTo>
                    <a:pt x="96" y="4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01" name="Freeform 317"/>
            <p:cNvSpPr>
              <a:spLocks/>
            </p:cNvSpPr>
            <p:nvPr/>
          </p:nvSpPr>
          <p:spPr bwMode="auto">
            <a:xfrm>
              <a:off x="5248275" y="2476499"/>
              <a:ext cx="182562" cy="122238"/>
            </a:xfrm>
            <a:custGeom>
              <a:avLst/>
              <a:gdLst>
                <a:gd name="T0" fmla="*/ 2147483647 w 113"/>
                <a:gd name="T1" fmla="*/ 2147483647 h 81"/>
                <a:gd name="T2" fmla="*/ 2147483647 w 113"/>
                <a:gd name="T3" fmla="*/ 2147483647 h 81"/>
                <a:gd name="T4" fmla="*/ 2147483647 w 113"/>
                <a:gd name="T5" fmla="*/ 2147483647 h 81"/>
                <a:gd name="T6" fmla="*/ 2147483647 w 113"/>
                <a:gd name="T7" fmla="*/ 2147483647 h 81"/>
                <a:gd name="T8" fmla="*/ 2147483647 w 113"/>
                <a:gd name="T9" fmla="*/ 2147483647 h 81"/>
                <a:gd name="T10" fmla="*/ 2147483647 w 113"/>
                <a:gd name="T11" fmla="*/ 2147483647 h 81"/>
                <a:gd name="T12" fmla="*/ 2147483647 w 113"/>
                <a:gd name="T13" fmla="*/ 2147483647 h 81"/>
                <a:gd name="T14" fmla="*/ 2147483647 w 113"/>
                <a:gd name="T15" fmla="*/ 2147483647 h 81"/>
                <a:gd name="T16" fmla="*/ 2147483647 w 113"/>
                <a:gd name="T17" fmla="*/ 2147483647 h 81"/>
                <a:gd name="T18" fmla="*/ 2147483647 w 113"/>
                <a:gd name="T19" fmla="*/ 2147483647 h 81"/>
                <a:gd name="T20" fmla="*/ 2147483647 w 113"/>
                <a:gd name="T21" fmla="*/ 2147483647 h 81"/>
                <a:gd name="T22" fmla="*/ 0 w 113"/>
                <a:gd name="T23" fmla="*/ 2147483647 h 81"/>
                <a:gd name="T24" fmla="*/ 2147483647 w 113"/>
                <a:gd name="T25" fmla="*/ 2147483647 h 81"/>
                <a:gd name="T26" fmla="*/ 2147483647 w 113"/>
                <a:gd name="T27" fmla="*/ 2147483647 h 81"/>
                <a:gd name="T28" fmla="*/ 2147483647 w 113"/>
                <a:gd name="T29" fmla="*/ 2147483647 h 81"/>
                <a:gd name="T30" fmla="*/ 2147483647 w 113"/>
                <a:gd name="T31" fmla="*/ 0 h 81"/>
                <a:gd name="T32" fmla="*/ 2147483647 w 113"/>
                <a:gd name="T33" fmla="*/ 2147483647 h 81"/>
                <a:gd name="T34" fmla="*/ 2147483647 w 113"/>
                <a:gd name="T35" fmla="*/ 0 h 81"/>
                <a:gd name="T36" fmla="*/ 2147483647 w 113"/>
                <a:gd name="T37" fmla="*/ 2147483647 h 81"/>
                <a:gd name="T38" fmla="*/ 2147483647 w 113"/>
                <a:gd name="T39" fmla="*/ 214748364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3"/>
                <a:gd name="T61" fmla="*/ 0 h 81"/>
                <a:gd name="T62" fmla="*/ 113 w 113"/>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3" h="81">
                  <a:moveTo>
                    <a:pt x="96" y="45"/>
                  </a:moveTo>
                  <a:lnTo>
                    <a:pt x="113" y="45"/>
                  </a:lnTo>
                  <a:lnTo>
                    <a:pt x="113" y="63"/>
                  </a:lnTo>
                  <a:lnTo>
                    <a:pt x="96" y="72"/>
                  </a:lnTo>
                  <a:lnTo>
                    <a:pt x="104" y="81"/>
                  </a:lnTo>
                  <a:lnTo>
                    <a:pt x="87" y="72"/>
                  </a:lnTo>
                  <a:lnTo>
                    <a:pt x="61" y="81"/>
                  </a:lnTo>
                  <a:lnTo>
                    <a:pt x="43" y="81"/>
                  </a:lnTo>
                  <a:lnTo>
                    <a:pt x="35" y="72"/>
                  </a:lnTo>
                  <a:lnTo>
                    <a:pt x="26" y="63"/>
                  </a:lnTo>
                  <a:lnTo>
                    <a:pt x="17" y="63"/>
                  </a:lnTo>
                  <a:lnTo>
                    <a:pt x="0" y="36"/>
                  </a:lnTo>
                  <a:lnTo>
                    <a:pt x="9" y="36"/>
                  </a:lnTo>
                  <a:lnTo>
                    <a:pt x="17" y="27"/>
                  </a:lnTo>
                  <a:lnTo>
                    <a:pt x="17" y="9"/>
                  </a:lnTo>
                  <a:lnTo>
                    <a:pt x="26" y="0"/>
                  </a:lnTo>
                  <a:lnTo>
                    <a:pt x="52" y="9"/>
                  </a:lnTo>
                  <a:lnTo>
                    <a:pt x="70" y="0"/>
                  </a:lnTo>
                  <a:lnTo>
                    <a:pt x="96" y="18"/>
                  </a:lnTo>
                  <a:lnTo>
                    <a:pt x="96" y="4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02" name="Freeform 318"/>
            <p:cNvSpPr>
              <a:spLocks/>
            </p:cNvSpPr>
            <p:nvPr/>
          </p:nvSpPr>
          <p:spPr bwMode="auto">
            <a:xfrm>
              <a:off x="5110162" y="2503487"/>
              <a:ext cx="55563" cy="41275"/>
            </a:xfrm>
            <a:custGeom>
              <a:avLst/>
              <a:gdLst>
                <a:gd name="T0" fmla="*/ 0 w 35"/>
                <a:gd name="T1" fmla="*/ 2147483647 h 27"/>
                <a:gd name="T2" fmla="*/ 0 w 35"/>
                <a:gd name="T3" fmla="*/ 2147483647 h 27"/>
                <a:gd name="T4" fmla="*/ 0 w 35"/>
                <a:gd name="T5" fmla="*/ 2147483647 h 27"/>
                <a:gd name="T6" fmla="*/ 2147483647 w 35"/>
                <a:gd name="T7" fmla="*/ 0 h 27"/>
                <a:gd name="T8" fmla="*/ 2147483647 w 35"/>
                <a:gd name="T9" fmla="*/ 2147483647 h 27"/>
                <a:gd name="T10" fmla="*/ 2147483647 w 35"/>
                <a:gd name="T11" fmla="*/ 2147483647 h 27"/>
                <a:gd name="T12" fmla="*/ 2147483647 w 35"/>
                <a:gd name="T13" fmla="*/ 2147483647 h 27"/>
                <a:gd name="T14" fmla="*/ 2147483647 w 35"/>
                <a:gd name="T15" fmla="*/ 2147483647 h 27"/>
                <a:gd name="T16" fmla="*/ 0 w 35"/>
                <a:gd name="T17" fmla="*/ 2147483647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27"/>
                <a:gd name="T29" fmla="*/ 35 w 35"/>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27">
                  <a:moveTo>
                    <a:pt x="0" y="27"/>
                  </a:moveTo>
                  <a:lnTo>
                    <a:pt x="0" y="18"/>
                  </a:lnTo>
                  <a:lnTo>
                    <a:pt x="0" y="9"/>
                  </a:lnTo>
                  <a:lnTo>
                    <a:pt x="26" y="0"/>
                  </a:lnTo>
                  <a:lnTo>
                    <a:pt x="35" y="9"/>
                  </a:lnTo>
                  <a:lnTo>
                    <a:pt x="17" y="18"/>
                  </a:lnTo>
                  <a:lnTo>
                    <a:pt x="17" y="27"/>
                  </a:lnTo>
                  <a:lnTo>
                    <a:pt x="8" y="18"/>
                  </a:lnTo>
                  <a:lnTo>
                    <a:pt x="0"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03" name="Group 319"/>
            <p:cNvGrpSpPr>
              <a:grpSpLocks/>
            </p:cNvGrpSpPr>
            <p:nvPr/>
          </p:nvGrpSpPr>
          <p:grpSpPr bwMode="auto">
            <a:xfrm>
              <a:off x="5110162" y="2503487"/>
              <a:ext cx="55563" cy="41275"/>
              <a:chOff x="2831" y="1571"/>
              <a:chExt cx="35" cy="27"/>
            </a:xfrm>
          </p:grpSpPr>
          <p:sp>
            <p:nvSpPr>
              <p:cNvPr id="55099" name="Freeform 320"/>
              <p:cNvSpPr>
                <a:spLocks/>
              </p:cNvSpPr>
              <p:nvPr/>
            </p:nvSpPr>
            <p:spPr bwMode="auto">
              <a:xfrm>
                <a:off x="2831" y="1571"/>
                <a:ext cx="35" cy="27"/>
              </a:xfrm>
              <a:custGeom>
                <a:avLst/>
                <a:gdLst>
                  <a:gd name="T0" fmla="*/ 0 w 35"/>
                  <a:gd name="T1" fmla="*/ 27 h 27"/>
                  <a:gd name="T2" fmla="*/ 0 w 35"/>
                  <a:gd name="T3" fmla="*/ 18 h 27"/>
                  <a:gd name="T4" fmla="*/ 0 w 35"/>
                  <a:gd name="T5" fmla="*/ 9 h 27"/>
                  <a:gd name="T6" fmla="*/ 26 w 35"/>
                  <a:gd name="T7" fmla="*/ 0 h 27"/>
                  <a:gd name="T8" fmla="*/ 35 w 35"/>
                  <a:gd name="T9" fmla="*/ 9 h 27"/>
                  <a:gd name="T10" fmla="*/ 17 w 35"/>
                  <a:gd name="T11" fmla="*/ 18 h 27"/>
                  <a:gd name="T12" fmla="*/ 17 w 35"/>
                  <a:gd name="T13" fmla="*/ 27 h 27"/>
                  <a:gd name="T14" fmla="*/ 8 w 35"/>
                  <a:gd name="T15" fmla="*/ 18 h 27"/>
                  <a:gd name="T16" fmla="*/ 0 w 35"/>
                  <a:gd name="T17" fmla="*/ 27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27"/>
                  <a:gd name="T29" fmla="*/ 35 w 35"/>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27">
                    <a:moveTo>
                      <a:pt x="0" y="27"/>
                    </a:moveTo>
                    <a:lnTo>
                      <a:pt x="0" y="18"/>
                    </a:lnTo>
                    <a:lnTo>
                      <a:pt x="0" y="9"/>
                    </a:lnTo>
                    <a:lnTo>
                      <a:pt x="26" y="0"/>
                    </a:lnTo>
                    <a:lnTo>
                      <a:pt x="35" y="9"/>
                    </a:lnTo>
                    <a:lnTo>
                      <a:pt x="17" y="18"/>
                    </a:lnTo>
                    <a:lnTo>
                      <a:pt x="17" y="27"/>
                    </a:lnTo>
                    <a:lnTo>
                      <a:pt x="8" y="18"/>
                    </a:lnTo>
                    <a:lnTo>
                      <a:pt x="0"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100" name="Freeform 321"/>
              <p:cNvSpPr>
                <a:spLocks/>
              </p:cNvSpPr>
              <p:nvPr/>
            </p:nvSpPr>
            <p:spPr bwMode="auto">
              <a:xfrm>
                <a:off x="2831" y="1571"/>
                <a:ext cx="35" cy="27"/>
              </a:xfrm>
              <a:custGeom>
                <a:avLst/>
                <a:gdLst>
                  <a:gd name="T0" fmla="*/ 0 w 35"/>
                  <a:gd name="T1" fmla="*/ 27 h 27"/>
                  <a:gd name="T2" fmla="*/ 0 w 35"/>
                  <a:gd name="T3" fmla="*/ 18 h 27"/>
                  <a:gd name="T4" fmla="*/ 0 w 35"/>
                  <a:gd name="T5" fmla="*/ 9 h 27"/>
                  <a:gd name="T6" fmla="*/ 26 w 35"/>
                  <a:gd name="T7" fmla="*/ 0 h 27"/>
                  <a:gd name="T8" fmla="*/ 35 w 35"/>
                  <a:gd name="T9" fmla="*/ 9 h 27"/>
                  <a:gd name="T10" fmla="*/ 17 w 35"/>
                  <a:gd name="T11" fmla="*/ 18 h 27"/>
                  <a:gd name="T12" fmla="*/ 17 w 35"/>
                  <a:gd name="T13" fmla="*/ 27 h 27"/>
                  <a:gd name="T14" fmla="*/ 8 w 35"/>
                  <a:gd name="T15" fmla="*/ 18 h 27"/>
                  <a:gd name="T16" fmla="*/ 0 w 35"/>
                  <a:gd name="T17" fmla="*/ 27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27"/>
                  <a:gd name="T29" fmla="*/ 35 w 35"/>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27">
                    <a:moveTo>
                      <a:pt x="0" y="27"/>
                    </a:moveTo>
                    <a:lnTo>
                      <a:pt x="0" y="18"/>
                    </a:lnTo>
                    <a:lnTo>
                      <a:pt x="0" y="9"/>
                    </a:lnTo>
                    <a:lnTo>
                      <a:pt x="26" y="0"/>
                    </a:lnTo>
                    <a:lnTo>
                      <a:pt x="35" y="9"/>
                    </a:lnTo>
                    <a:lnTo>
                      <a:pt x="17" y="18"/>
                    </a:lnTo>
                    <a:lnTo>
                      <a:pt x="17" y="27"/>
                    </a:lnTo>
                    <a:lnTo>
                      <a:pt x="8" y="18"/>
                    </a:lnTo>
                    <a:lnTo>
                      <a:pt x="0"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04" name="Freeform 322"/>
            <p:cNvSpPr>
              <a:spLocks/>
            </p:cNvSpPr>
            <p:nvPr/>
          </p:nvSpPr>
          <p:spPr bwMode="auto">
            <a:xfrm>
              <a:off x="5110162" y="2517774"/>
              <a:ext cx="111125" cy="106363"/>
            </a:xfrm>
            <a:custGeom>
              <a:avLst/>
              <a:gdLst>
                <a:gd name="T0" fmla="*/ 2147483647 w 69"/>
                <a:gd name="T1" fmla="*/ 2147483647 h 71"/>
                <a:gd name="T2" fmla="*/ 2147483647 w 69"/>
                <a:gd name="T3" fmla="*/ 2147483647 h 71"/>
                <a:gd name="T4" fmla="*/ 2147483647 w 69"/>
                <a:gd name="T5" fmla="*/ 0 h 71"/>
                <a:gd name="T6" fmla="*/ 2147483647 w 69"/>
                <a:gd name="T7" fmla="*/ 2147483647 h 71"/>
                <a:gd name="T8" fmla="*/ 2147483647 w 69"/>
                <a:gd name="T9" fmla="*/ 2147483647 h 71"/>
                <a:gd name="T10" fmla="*/ 2147483647 w 69"/>
                <a:gd name="T11" fmla="*/ 2147483647 h 71"/>
                <a:gd name="T12" fmla="*/ 0 w 69"/>
                <a:gd name="T13" fmla="*/ 2147483647 h 71"/>
                <a:gd name="T14" fmla="*/ 0 w 69"/>
                <a:gd name="T15" fmla="*/ 2147483647 h 71"/>
                <a:gd name="T16" fmla="*/ 2147483647 w 69"/>
                <a:gd name="T17" fmla="*/ 2147483647 h 71"/>
                <a:gd name="T18" fmla="*/ 2147483647 w 69"/>
                <a:gd name="T19" fmla="*/ 2147483647 h 71"/>
                <a:gd name="T20" fmla="*/ 2147483647 w 69"/>
                <a:gd name="T21" fmla="*/ 2147483647 h 71"/>
                <a:gd name="T22" fmla="*/ 2147483647 w 69"/>
                <a:gd name="T23" fmla="*/ 2147483647 h 71"/>
                <a:gd name="T24" fmla="*/ 2147483647 w 69"/>
                <a:gd name="T25" fmla="*/ 2147483647 h 71"/>
                <a:gd name="T26" fmla="*/ 2147483647 w 69"/>
                <a:gd name="T27" fmla="*/ 2147483647 h 71"/>
                <a:gd name="T28" fmla="*/ 2147483647 w 69"/>
                <a:gd name="T29" fmla="*/ 2147483647 h 71"/>
                <a:gd name="T30" fmla="*/ 2147483647 w 69"/>
                <a:gd name="T31" fmla="*/ 2147483647 h 71"/>
                <a:gd name="T32" fmla="*/ 2147483647 w 69"/>
                <a:gd name="T33" fmla="*/ 2147483647 h 71"/>
                <a:gd name="T34" fmla="*/ 2147483647 w 69"/>
                <a:gd name="T35" fmla="*/ 2147483647 h 71"/>
                <a:gd name="T36" fmla="*/ 2147483647 w 69"/>
                <a:gd name="T37" fmla="*/ 2147483647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71"/>
                <a:gd name="T59" fmla="*/ 69 w 69"/>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71">
                  <a:moveTo>
                    <a:pt x="61" y="9"/>
                  </a:moveTo>
                  <a:lnTo>
                    <a:pt x="52" y="9"/>
                  </a:lnTo>
                  <a:lnTo>
                    <a:pt x="35" y="0"/>
                  </a:lnTo>
                  <a:lnTo>
                    <a:pt x="17" y="9"/>
                  </a:lnTo>
                  <a:lnTo>
                    <a:pt x="17" y="18"/>
                  </a:lnTo>
                  <a:lnTo>
                    <a:pt x="8" y="9"/>
                  </a:lnTo>
                  <a:lnTo>
                    <a:pt x="0" y="18"/>
                  </a:lnTo>
                  <a:lnTo>
                    <a:pt x="0" y="36"/>
                  </a:lnTo>
                  <a:lnTo>
                    <a:pt x="8" y="18"/>
                  </a:lnTo>
                  <a:lnTo>
                    <a:pt x="17" y="36"/>
                  </a:lnTo>
                  <a:lnTo>
                    <a:pt x="17" y="54"/>
                  </a:lnTo>
                  <a:lnTo>
                    <a:pt x="61" y="71"/>
                  </a:lnTo>
                  <a:lnTo>
                    <a:pt x="35" y="45"/>
                  </a:lnTo>
                  <a:lnTo>
                    <a:pt x="26" y="36"/>
                  </a:lnTo>
                  <a:lnTo>
                    <a:pt x="35" y="18"/>
                  </a:lnTo>
                  <a:lnTo>
                    <a:pt x="61" y="36"/>
                  </a:lnTo>
                  <a:lnTo>
                    <a:pt x="69" y="36"/>
                  </a:lnTo>
                  <a:lnTo>
                    <a:pt x="69" y="18"/>
                  </a:lnTo>
                  <a:lnTo>
                    <a:pt x="61"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05" name="Group 323"/>
            <p:cNvGrpSpPr>
              <a:grpSpLocks/>
            </p:cNvGrpSpPr>
            <p:nvPr/>
          </p:nvGrpSpPr>
          <p:grpSpPr bwMode="auto">
            <a:xfrm>
              <a:off x="5110162" y="2517774"/>
              <a:ext cx="111125" cy="106363"/>
              <a:chOff x="2831" y="1580"/>
              <a:chExt cx="69" cy="71"/>
            </a:xfrm>
          </p:grpSpPr>
          <p:sp>
            <p:nvSpPr>
              <p:cNvPr id="55097" name="Freeform 324"/>
              <p:cNvSpPr>
                <a:spLocks/>
              </p:cNvSpPr>
              <p:nvPr/>
            </p:nvSpPr>
            <p:spPr bwMode="auto">
              <a:xfrm>
                <a:off x="2831" y="1580"/>
                <a:ext cx="69" cy="71"/>
              </a:xfrm>
              <a:custGeom>
                <a:avLst/>
                <a:gdLst>
                  <a:gd name="T0" fmla="*/ 61 w 69"/>
                  <a:gd name="T1" fmla="*/ 9 h 71"/>
                  <a:gd name="T2" fmla="*/ 52 w 69"/>
                  <a:gd name="T3" fmla="*/ 9 h 71"/>
                  <a:gd name="T4" fmla="*/ 35 w 69"/>
                  <a:gd name="T5" fmla="*/ 0 h 71"/>
                  <a:gd name="T6" fmla="*/ 17 w 69"/>
                  <a:gd name="T7" fmla="*/ 9 h 71"/>
                  <a:gd name="T8" fmla="*/ 17 w 69"/>
                  <a:gd name="T9" fmla="*/ 18 h 71"/>
                  <a:gd name="T10" fmla="*/ 8 w 69"/>
                  <a:gd name="T11" fmla="*/ 9 h 71"/>
                  <a:gd name="T12" fmla="*/ 0 w 69"/>
                  <a:gd name="T13" fmla="*/ 18 h 71"/>
                  <a:gd name="T14" fmla="*/ 0 w 69"/>
                  <a:gd name="T15" fmla="*/ 36 h 71"/>
                  <a:gd name="T16" fmla="*/ 8 w 69"/>
                  <a:gd name="T17" fmla="*/ 18 h 71"/>
                  <a:gd name="T18" fmla="*/ 17 w 69"/>
                  <a:gd name="T19" fmla="*/ 36 h 71"/>
                  <a:gd name="T20" fmla="*/ 17 w 69"/>
                  <a:gd name="T21" fmla="*/ 54 h 71"/>
                  <a:gd name="T22" fmla="*/ 61 w 69"/>
                  <a:gd name="T23" fmla="*/ 71 h 71"/>
                  <a:gd name="T24" fmla="*/ 35 w 69"/>
                  <a:gd name="T25" fmla="*/ 45 h 71"/>
                  <a:gd name="T26" fmla="*/ 26 w 69"/>
                  <a:gd name="T27" fmla="*/ 36 h 71"/>
                  <a:gd name="T28" fmla="*/ 35 w 69"/>
                  <a:gd name="T29" fmla="*/ 18 h 71"/>
                  <a:gd name="T30" fmla="*/ 61 w 69"/>
                  <a:gd name="T31" fmla="*/ 36 h 71"/>
                  <a:gd name="T32" fmla="*/ 69 w 69"/>
                  <a:gd name="T33" fmla="*/ 36 h 71"/>
                  <a:gd name="T34" fmla="*/ 69 w 69"/>
                  <a:gd name="T35" fmla="*/ 18 h 71"/>
                  <a:gd name="T36" fmla="*/ 61 w 69"/>
                  <a:gd name="T37" fmla="*/ 9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71"/>
                  <a:gd name="T59" fmla="*/ 69 w 69"/>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71">
                    <a:moveTo>
                      <a:pt x="61" y="9"/>
                    </a:moveTo>
                    <a:lnTo>
                      <a:pt x="52" y="9"/>
                    </a:lnTo>
                    <a:lnTo>
                      <a:pt x="35" y="0"/>
                    </a:lnTo>
                    <a:lnTo>
                      <a:pt x="17" y="9"/>
                    </a:lnTo>
                    <a:lnTo>
                      <a:pt x="17" y="18"/>
                    </a:lnTo>
                    <a:lnTo>
                      <a:pt x="8" y="9"/>
                    </a:lnTo>
                    <a:lnTo>
                      <a:pt x="0" y="18"/>
                    </a:lnTo>
                    <a:lnTo>
                      <a:pt x="0" y="36"/>
                    </a:lnTo>
                    <a:lnTo>
                      <a:pt x="8" y="18"/>
                    </a:lnTo>
                    <a:lnTo>
                      <a:pt x="17" y="36"/>
                    </a:lnTo>
                    <a:lnTo>
                      <a:pt x="17" y="54"/>
                    </a:lnTo>
                    <a:lnTo>
                      <a:pt x="61" y="71"/>
                    </a:lnTo>
                    <a:lnTo>
                      <a:pt x="35" y="45"/>
                    </a:lnTo>
                    <a:lnTo>
                      <a:pt x="26" y="36"/>
                    </a:lnTo>
                    <a:lnTo>
                      <a:pt x="35" y="18"/>
                    </a:lnTo>
                    <a:lnTo>
                      <a:pt x="61" y="36"/>
                    </a:lnTo>
                    <a:lnTo>
                      <a:pt x="69" y="36"/>
                    </a:lnTo>
                    <a:lnTo>
                      <a:pt x="69" y="18"/>
                    </a:lnTo>
                    <a:lnTo>
                      <a:pt x="61"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98" name="Freeform 325"/>
              <p:cNvSpPr>
                <a:spLocks/>
              </p:cNvSpPr>
              <p:nvPr/>
            </p:nvSpPr>
            <p:spPr bwMode="auto">
              <a:xfrm>
                <a:off x="2831" y="1580"/>
                <a:ext cx="69" cy="71"/>
              </a:xfrm>
              <a:custGeom>
                <a:avLst/>
                <a:gdLst>
                  <a:gd name="T0" fmla="*/ 61 w 69"/>
                  <a:gd name="T1" fmla="*/ 9 h 71"/>
                  <a:gd name="T2" fmla="*/ 52 w 69"/>
                  <a:gd name="T3" fmla="*/ 9 h 71"/>
                  <a:gd name="T4" fmla="*/ 35 w 69"/>
                  <a:gd name="T5" fmla="*/ 0 h 71"/>
                  <a:gd name="T6" fmla="*/ 17 w 69"/>
                  <a:gd name="T7" fmla="*/ 9 h 71"/>
                  <a:gd name="T8" fmla="*/ 17 w 69"/>
                  <a:gd name="T9" fmla="*/ 18 h 71"/>
                  <a:gd name="T10" fmla="*/ 8 w 69"/>
                  <a:gd name="T11" fmla="*/ 9 h 71"/>
                  <a:gd name="T12" fmla="*/ 0 w 69"/>
                  <a:gd name="T13" fmla="*/ 18 h 71"/>
                  <a:gd name="T14" fmla="*/ 0 w 69"/>
                  <a:gd name="T15" fmla="*/ 36 h 71"/>
                  <a:gd name="T16" fmla="*/ 8 w 69"/>
                  <a:gd name="T17" fmla="*/ 18 h 71"/>
                  <a:gd name="T18" fmla="*/ 17 w 69"/>
                  <a:gd name="T19" fmla="*/ 36 h 71"/>
                  <a:gd name="T20" fmla="*/ 17 w 69"/>
                  <a:gd name="T21" fmla="*/ 54 h 71"/>
                  <a:gd name="T22" fmla="*/ 61 w 69"/>
                  <a:gd name="T23" fmla="*/ 71 h 71"/>
                  <a:gd name="T24" fmla="*/ 35 w 69"/>
                  <a:gd name="T25" fmla="*/ 45 h 71"/>
                  <a:gd name="T26" fmla="*/ 26 w 69"/>
                  <a:gd name="T27" fmla="*/ 36 h 71"/>
                  <a:gd name="T28" fmla="*/ 35 w 69"/>
                  <a:gd name="T29" fmla="*/ 18 h 71"/>
                  <a:gd name="T30" fmla="*/ 61 w 69"/>
                  <a:gd name="T31" fmla="*/ 36 h 71"/>
                  <a:gd name="T32" fmla="*/ 69 w 69"/>
                  <a:gd name="T33" fmla="*/ 36 h 71"/>
                  <a:gd name="T34" fmla="*/ 69 w 69"/>
                  <a:gd name="T35" fmla="*/ 18 h 71"/>
                  <a:gd name="T36" fmla="*/ 61 w 69"/>
                  <a:gd name="T37" fmla="*/ 9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71"/>
                  <a:gd name="T59" fmla="*/ 69 w 69"/>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71">
                    <a:moveTo>
                      <a:pt x="61" y="9"/>
                    </a:moveTo>
                    <a:lnTo>
                      <a:pt x="52" y="9"/>
                    </a:lnTo>
                    <a:lnTo>
                      <a:pt x="35" y="0"/>
                    </a:lnTo>
                    <a:lnTo>
                      <a:pt x="17" y="9"/>
                    </a:lnTo>
                    <a:lnTo>
                      <a:pt x="17" y="18"/>
                    </a:lnTo>
                    <a:lnTo>
                      <a:pt x="8" y="9"/>
                    </a:lnTo>
                    <a:lnTo>
                      <a:pt x="0" y="18"/>
                    </a:lnTo>
                    <a:lnTo>
                      <a:pt x="0" y="36"/>
                    </a:lnTo>
                    <a:lnTo>
                      <a:pt x="8" y="18"/>
                    </a:lnTo>
                    <a:lnTo>
                      <a:pt x="17" y="36"/>
                    </a:lnTo>
                    <a:lnTo>
                      <a:pt x="17" y="54"/>
                    </a:lnTo>
                    <a:lnTo>
                      <a:pt x="61" y="71"/>
                    </a:lnTo>
                    <a:lnTo>
                      <a:pt x="35" y="45"/>
                    </a:lnTo>
                    <a:lnTo>
                      <a:pt x="26" y="36"/>
                    </a:lnTo>
                    <a:lnTo>
                      <a:pt x="35" y="18"/>
                    </a:lnTo>
                    <a:lnTo>
                      <a:pt x="61" y="36"/>
                    </a:lnTo>
                    <a:lnTo>
                      <a:pt x="69" y="36"/>
                    </a:lnTo>
                    <a:lnTo>
                      <a:pt x="69" y="18"/>
                    </a:lnTo>
                    <a:lnTo>
                      <a:pt x="61"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06" name="Freeform 326"/>
            <p:cNvSpPr>
              <a:spLocks/>
            </p:cNvSpPr>
            <p:nvPr/>
          </p:nvSpPr>
          <p:spPr bwMode="auto">
            <a:xfrm>
              <a:off x="5151437" y="2544762"/>
              <a:ext cx="96838" cy="79375"/>
            </a:xfrm>
            <a:custGeom>
              <a:avLst/>
              <a:gdLst>
                <a:gd name="T0" fmla="*/ 2147483647 w 61"/>
                <a:gd name="T1" fmla="*/ 2147483647 h 53"/>
                <a:gd name="T2" fmla="*/ 2147483647 w 61"/>
                <a:gd name="T3" fmla="*/ 2147483647 h 53"/>
                <a:gd name="T4" fmla="*/ 2147483647 w 61"/>
                <a:gd name="T5" fmla="*/ 2147483647 h 53"/>
                <a:gd name="T6" fmla="*/ 2147483647 w 61"/>
                <a:gd name="T7" fmla="*/ 2147483647 h 53"/>
                <a:gd name="T8" fmla="*/ 2147483647 w 61"/>
                <a:gd name="T9" fmla="*/ 2147483647 h 53"/>
                <a:gd name="T10" fmla="*/ 2147483647 w 61"/>
                <a:gd name="T11" fmla="*/ 2147483647 h 53"/>
                <a:gd name="T12" fmla="*/ 2147483647 w 61"/>
                <a:gd name="T13" fmla="*/ 2147483647 h 53"/>
                <a:gd name="T14" fmla="*/ 0 w 61"/>
                <a:gd name="T15" fmla="*/ 2147483647 h 53"/>
                <a:gd name="T16" fmla="*/ 2147483647 w 61"/>
                <a:gd name="T17" fmla="*/ 0 h 53"/>
                <a:gd name="T18" fmla="*/ 2147483647 w 61"/>
                <a:gd name="T19" fmla="*/ 2147483647 h 53"/>
                <a:gd name="T20" fmla="*/ 2147483647 w 61"/>
                <a:gd name="T21" fmla="*/ 2147483647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53"/>
                <a:gd name="T35" fmla="*/ 61 w 61"/>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53">
                  <a:moveTo>
                    <a:pt x="43" y="18"/>
                  </a:moveTo>
                  <a:lnTo>
                    <a:pt x="43" y="27"/>
                  </a:lnTo>
                  <a:lnTo>
                    <a:pt x="61" y="36"/>
                  </a:lnTo>
                  <a:lnTo>
                    <a:pt x="43" y="36"/>
                  </a:lnTo>
                  <a:lnTo>
                    <a:pt x="35" y="45"/>
                  </a:lnTo>
                  <a:lnTo>
                    <a:pt x="35" y="53"/>
                  </a:lnTo>
                  <a:lnTo>
                    <a:pt x="9" y="27"/>
                  </a:lnTo>
                  <a:lnTo>
                    <a:pt x="0" y="18"/>
                  </a:lnTo>
                  <a:lnTo>
                    <a:pt x="9" y="0"/>
                  </a:lnTo>
                  <a:lnTo>
                    <a:pt x="35" y="18"/>
                  </a:lnTo>
                  <a:lnTo>
                    <a:pt x="43"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07" name="Group 327"/>
            <p:cNvGrpSpPr>
              <a:grpSpLocks/>
            </p:cNvGrpSpPr>
            <p:nvPr/>
          </p:nvGrpSpPr>
          <p:grpSpPr bwMode="auto">
            <a:xfrm>
              <a:off x="5151437" y="2544762"/>
              <a:ext cx="96838" cy="79375"/>
              <a:chOff x="2857" y="1598"/>
              <a:chExt cx="61" cy="53"/>
            </a:xfrm>
          </p:grpSpPr>
          <p:sp>
            <p:nvSpPr>
              <p:cNvPr id="55095" name="Freeform 328"/>
              <p:cNvSpPr>
                <a:spLocks/>
              </p:cNvSpPr>
              <p:nvPr/>
            </p:nvSpPr>
            <p:spPr bwMode="auto">
              <a:xfrm>
                <a:off x="2857" y="1598"/>
                <a:ext cx="61" cy="53"/>
              </a:xfrm>
              <a:custGeom>
                <a:avLst/>
                <a:gdLst>
                  <a:gd name="T0" fmla="*/ 43 w 61"/>
                  <a:gd name="T1" fmla="*/ 18 h 53"/>
                  <a:gd name="T2" fmla="*/ 43 w 61"/>
                  <a:gd name="T3" fmla="*/ 27 h 53"/>
                  <a:gd name="T4" fmla="*/ 61 w 61"/>
                  <a:gd name="T5" fmla="*/ 36 h 53"/>
                  <a:gd name="T6" fmla="*/ 43 w 61"/>
                  <a:gd name="T7" fmla="*/ 36 h 53"/>
                  <a:gd name="T8" fmla="*/ 35 w 61"/>
                  <a:gd name="T9" fmla="*/ 45 h 53"/>
                  <a:gd name="T10" fmla="*/ 35 w 61"/>
                  <a:gd name="T11" fmla="*/ 53 h 53"/>
                  <a:gd name="T12" fmla="*/ 9 w 61"/>
                  <a:gd name="T13" fmla="*/ 27 h 53"/>
                  <a:gd name="T14" fmla="*/ 0 w 61"/>
                  <a:gd name="T15" fmla="*/ 18 h 53"/>
                  <a:gd name="T16" fmla="*/ 9 w 61"/>
                  <a:gd name="T17" fmla="*/ 0 h 53"/>
                  <a:gd name="T18" fmla="*/ 35 w 61"/>
                  <a:gd name="T19" fmla="*/ 18 h 53"/>
                  <a:gd name="T20" fmla="*/ 43 w 61"/>
                  <a:gd name="T21" fmla="*/ 18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53"/>
                  <a:gd name="T35" fmla="*/ 61 w 61"/>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53">
                    <a:moveTo>
                      <a:pt x="43" y="18"/>
                    </a:moveTo>
                    <a:lnTo>
                      <a:pt x="43" y="27"/>
                    </a:lnTo>
                    <a:lnTo>
                      <a:pt x="61" y="36"/>
                    </a:lnTo>
                    <a:lnTo>
                      <a:pt x="43" y="36"/>
                    </a:lnTo>
                    <a:lnTo>
                      <a:pt x="35" y="45"/>
                    </a:lnTo>
                    <a:lnTo>
                      <a:pt x="35" y="53"/>
                    </a:lnTo>
                    <a:lnTo>
                      <a:pt x="9" y="27"/>
                    </a:lnTo>
                    <a:lnTo>
                      <a:pt x="0" y="18"/>
                    </a:lnTo>
                    <a:lnTo>
                      <a:pt x="9" y="0"/>
                    </a:lnTo>
                    <a:lnTo>
                      <a:pt x="35" y="18"/>
                    </a:lnTo>
                    <a:lnTo>
                      <a:pt x="43"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96" name="Freeform 329"/>
              <p:cNvSpPr>
                <a:spLocks/>
              </p:cNvSpPr>
              <p:nvPr/>
            </p:nvSpPr>
            <p:spPr bwMode="auto">
              <a:xfrm>
                <a:off x="2857" y="1598"/>
                <a:ext cx="61" cy="53"/>
              </a:xfrm>
              <a:custGeom>
                <a:avLst/>
                <a:gdLst>
                  <a:gd name="T0" fmla="*/ 43 w 61"/>
                  <a:gd name="T1" fmla="*/ 18 h 53"/>
                  <a:gd name="T2" fmla="*/ 43 w 61"/>
                  <a:gd name="T3" fmla="*/ 27 h 53"/>
                  <a:gd name="T4" fmla="*/ 61 w 61"/>
                  <a:gd name="T5" fmla="*/ 36 h 53"/>
                  <a:gd name="T6" fmla="*/ 43 w 61"/>
                  <a:gd name="T7" fmla="*/ 36 h 53"/>
                  <a:gd name="T8" fmla="*/ 35 w 61"/>
                  <a:gd name="T9" fmla="*/ 45 h 53"/>
                  <a:gd name="T10" fmla="*/ 35 w 61"/>
                  <a:gd name="T11" fmla="*/ 53 h 53"/>
                  <a:gd name="T12" fmla="*/ 9 w 61"/>
                  <a:gd name="T13" fmla="*/ 27 h 53"/>
                  <a:gd name="T14" fmla="*/ 0 w 61"/>
                  <a:gd name="T15" fmla="*/ 18 h 53"/>
                  <a:gd name="T16" fmla="*/ 9 w 61"/>
                  <a:gd name="T17" fmla="*/ 0 h 53"/>
                  <a:gd name="T18" fmla="*/ 35 w 61"/>
                  <a:gd name="T19" fmla="*/ 18 h 53"/>
                  <a:gd name="T20" fmla="*/ 43 w 61"/>
                  <a:gd name="T21" fmla="*/ 18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53"/>
                  <a:gd name="T35" fmla="*/ 61 w 61"/>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53">
                    <a:moveTo>
                      <a:pt x="43" y="18"/>
                    </a:moveTo>
                    <a:lnTo>
                      <a:pt x="43" y="27"/>
                    </a:lnTo>
                    <a:lnTo>
                      <a:pt x="61" y="36"/>
                    </a:lnTo>
                    <a:lnTo>
                      <a:pt x="43" y="36"/>
                    </a:lnTo>
                    <a:lnTo>
                      <a:pt x="35" y="45"/>
                    </a:lnTo>
                    <a:lnTo>
                      <a:pt x="35" y="53"/>
                    </a:lnTo>
                    <a:lnTo>
                      <a:pt x="9" y="27"/>
                    </a:lnTo>
                    <a:lnTo>
                      <a:pt x="0" y="18"/>
                    </a:lnTo>
                    <a:lnTo>
                      <a:pt x="9" y="0"/>
                    </a:lnTo>
                    <a:lnTo>
                      <a:pt x="35" y="18"/>
                    </a:lnTo>
                    <a:lnTo>
                      <a:pt x="43"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08" name="Freeform 330"/>
            <p:cNvSpPr>
              <a:spLocks/>
            </p:cNvSpPr>
            <p:nvPr/>
          </p:nvSpPr>
          <p:spPr bwMode="auto">
            <a:xfrm>
              <a:off x="5207000" y="2598737"/>
              <a:ext cx="57150" cy="52387"/>
            </a:xfrm>
            <a:custGeom>
              <a:avLst/>
              <a:gdLst>
                <a:gd name="T0" fmla="*/ 0 w 35"/>
                <a:gd name="T1" fmla="*/ 2147483647 h 35"/>
                <a:gd name="T2" fmla="*/ 2147483647 w 35"/>
                <a:gd name="T3" fmla="*/ 2147483647 h 35"/>
                <a:gd name="T4" fmla="*/ 2147483647 w 35"/>
                <a:gd name="T5" fmla="*/ 2147483647 h 35"/>
                <a:gd name="T6" fmla="*/ 2147483647 w 35"/>
                <a:gd name="T7" fmla="*/ 2147483647 h 35"/>
                <a:gd name="T8" fmla="*/ 2147483647 w 35"/>
                <a:gd name="T9" fmla="*/ 0 h 35"/>
                <a:gd name="T10" fmla="*/ 0 w 35"/>
                <a:gd name="T11" fmla="*/ 2147483647 h 35"/>
                <a:gd name="T12" fmla="*/ 0 w 35"/>
                <a:gd name="T13" fmla="*/ 2147483647 h 35"/>
                <a:gd name="T14" fmla="*/ 0 60000 65536"/>
                <a:gd name="T15" fmla="*/ 0 60000 65536"/>
                <a:gd name="T16" fmla="*/ 0 60000 65536"/>
                <a:gd name="T17" fmla="*/ 0 60000 65536"/>
                <a:gd name="T18" fmla="*/ 0 60000 65536"/>
                <a:gd name="T19" fmla="*/ 0 60000 65536"/>
                <a:gd name="T20" fmla="*/ 0 60000 65536"/>
                <a:gd name="T21" fmla="*/ 0 w 35"/>
                <a:gd name="T22" fmla="*/ 0 h 35"/>
                <a:gd name="T23" fmla="*/ 35 w 35"/>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5">
                  <a:moveTo>
                    <a:pt x="0" y="17"/>
                  </a:moveTo>
                  <a:lnTo>
                    <a:pt x="26" y="35"/>
                  </a:lnTo>
                  <a:lnTo>
                    <a:pt x="26" y="17"/>
                  </a:lnTo>
                  <a:lnTo>
                    <a:pt x="35" y="17"/>
                  </a:lnTo>
                  <a:lnTo>
                    <a:pt x="8" y="0"/>
                  </a:lnTo>
                  <a:lnTo>
                    <a:pt x="0" y="9"/>
                  </a:lnTo>
                  <a:lnTo>
                    <a:pt x="0" y="1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09" name="Group 331"/>
            <p:cNvGrpSpPr>
              <a:grpSpLocks/>
            </p:cNvGrpSpPr>
            <p:nvPr/>
          </p:nvGrpSpPr>
          <p:grpSpPr bwMode="auto">
            <a:xfrm>
              <a:off x="5207000" y="2598737"/>
              <a:ext cx="57150" cy="52387"/>
              <a:chOff x="2892" y="1634"/>
              <a:chExt cx="35" cy="35"/>
            </a:xfrm>
          </p:grpSpPr>
          <p:sp>
            <p:nvSpPr>
              <p:cNvPr id="55093" name="Freeform 332"/>
              <p:cNvSpPr>
                <a:spLocks/>
              </p:cNvSpPr>
              <p:nvPr/>
            </p:nvSpPr>
            <p:spPr bwMode="auto">
              <a:xfrm>
                <a:off x="2892" y="1634"/>
                <a:ext cx="35" cy="35"/>
              </a:xfrm>
              <a:custGeom>
                <a:avLst/>
                <a:gdLst>
                  <a:gd name="T0" fmla="*/ 0 w 35"/>
                  <a:gd name="T1" fmla="*/ 17 h 35"/>
                  <a:gd name="T2" fmla="*/ 26 w 35"/>
                  <a:gd name="T3" fmla="*/ 35 h 35"/>
                  <a:gd name="T4" fmla="*/ 26 w 35"/>
                  <a:gd name="T5" fmla="*/ 17 h 35"/>
                  <a:gd name="T6" fmla="*/ 35 w 35"/>
                  <a:gd name="T7" fmla="*/ 17 h 35"/>
                  <a:gd name="T8" fmla="*/ 8 w 35"/>
                  <a:gd name="T9" fmla="*/ 0 h 35"/>
                  <a:gd name="T10" fmla="*/ 0 w 35"/>
                  <a:gd name="T11" fmla="*/ 9 h 35"/>
                  <a:gd name="T12" fmla="*/ 0 w 35"/>
                  <a:gd name="T13" fmla="*/ 17 h 35"/>
                  <a:gd name="T14" fmla="*/ 0 60000 65536"/>
                  <a:gd name="T15" fmla="*/ 0 60000 65536"/>
                  <a:gd name="T16" fmla="*/ 0 60000 65536"/>
                  <a:gd name="T17" fmla="*/ 0 60000 65536"/>
                  <a:gd name="T18" fmla="*/ 0 60000 65536"/>
                  <a:gd name="T19" fmla="*/ 0 60000 65536"/>
                  <a:gd name="T20" fmla="*/ 0 60000 65536"/>
                  <a:gd name="T21" fmla="*/ 0 w 35"/>
                  <a:gd name="T22" fmla="*/ 0 h 35"/>
                  <a:gd name="T23" fmla="*/ 35 w 35"/>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5">
                    <a:moveTo>
                      <a:pt x="0" y="17"/>
                    </a:moveTo>
                    <a:lnTo>
                      <a:pt x="26" y="35"/>
                    </a:lnTo>
                    <a:lnTo>
                      <a:pt x="26" y="17"/>
                    </a:lnTo>
                    <a:lnTo>
                      <a:pt x="35" y="17"/>
                    </a:lnTo>
                    <a:lnTo>
                      <a:pt x="8" y="0"/>
                    </a:lnTo>
                    <a:lnTo>
                      <a:pt x="0" y="9"/>
                    </a:lnTo>
                    <a:lnTo>
                      <a:pt x="0" y="1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94" name="Freeform 333"/>
              <p:cNvSpPr>
                <a:spLocks/>
              </p:cNvSpPr>
              <p:nvPr/>
            </p:nvSpPr>
            <p:spPr bwMode="auto">
              <a:xfrm>
                <a:off x="2892" y="1634"/>
                <a:ext cx="35" cy="35"/>
              </a:xfrm>
              <a:custGeom>
                <a:avLst/>
                <a:gdLst>
                  <a:gd name="T0" fmla="*/ 0 w 35"/>
                  <a:gd name="T1" fmla="*/ 17 h 35"/>
                  <a:gd name="T2" fmla="*/ 26 w 35"/>
                  <a:gd name="T3" fmla="*/ 35 h 35"/>
                  <a:gd name="T4" fmla="*/ 26 w 35"/>
                  <a:gd name="T5" fmla="*/ 17 h 35"/>
                  <a:gd name="T6" fmla="*/ 35 w 35"/>
                  <a:gd name="T7" fmla="*/ 17 h 35"/>
                  <a:gd name="T8" fmla="*/ 8 w 35"/>
                  <a:gd name="T9" fmla="*/ 0 h 35"/>
                  <a:gd name="T10" fmla="*/ 0 w 35"/>
                  <a:gd name="T11" fmla="*/ 9 h 35"/>
                  <a:gd name="T12" fmla="*/ 0 w 35"/>
                  <a:gd name="T13" fmla="*/ 17 h 35"/>
                  <a:gd name="T14" fmla="*/ 0 60000 65536"/>
                  <a:gd name="T15" fmla="*/ 0 60000 65536"/>
                  <a:gd name="T16" fmla="*/ 0 60000 65536"/>
                  <a:gd name="T17" fmla="*/ 0 60000 65536"/>
                  <a:gd name="T18" fmla="*/ 0 60000 65536"/>
                  <a:gd name="T19" fmla="*/ 0 60000 65536"/>
                  <a:gd name="T20" fmla="*/ 0 60000 65536"/>
                  <a:gd name="T21" fmla="*/ 0 w 35"/>
                  <a:gd name="T22" fmla="*/ 0 h 35"/>
                  <a:gd name="T23" fmla="*/ 35 w 35"/>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5">
                    <a:moveTo>
                      <a:pt x="0" y="17"/>
                    </a:moveTo>
                    <a:lnTo>
                      <a:pt x="26" y="35"/>
                    </a:lnTo>
                    <a:lnTo>
                      <a:pt x="26" y="17"/>
                    </a:lnTo>
                    <a:lnTo>
                      <a:pt x="35" y="17"/>
                    </a:lnTo>
                    <a:lnTo>
                      <a:pt x="8" y="0"/>
                    </a:lnTo>
                    <a:lnTo>
                      <a:pt x="0" y="9"/>
                    </a:lnTo>
                    <a:lnTo>
                      <a:pt x="0" y="1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10" name="Freeform 334"/>
            <p:cNvSpPr>
              <a:spLocks/>
            </p:cNvSpPr>
            <p:nvPr/>
          </p:nvSpPr>
          <p:spPr bwMode="auto">
            <a:xfrm>
              <a:off x="5207000" y="2532062"/>
              <a:ext cx="111125" cy="119062"/>
            </a:xfrm>
            <a:custGeom>
              <a:avLst/>
              <a:gdLst>
                <a:gd name="T0" fmla="*/ 2147483647 w 69"/>
                <a:gd name="T1" fmla="*/ 2147483647 h 80"/>
                <a:gd name="T2" fmla="*/ 2147483647 w 69"/>
                <a:gd name="T3" fmla="*/ 2147483647 h 80"/>
                <a:gd name="T4" fmla="*/ 2147483647 w 69"/>
                <a:gd name="T5" fmla="*/ 2147483647 h 80"/>
                <a:gd name="T6" fmla="*/ 2147483647 w 69"/>
                <a:gd name="T7" fmla="*/ 2147483647 h 80"/>
                <a:gd name="T8" fmla="*/ 2147483647 w 69"/>
                <a:gd name="T9" fmla="*/ 2147483647 h 80"/>
                <a:gd name="T10" fmla="*/ 2147483647 w 69"/>
                <a:gd name="T11" fmla="*/ 2147483647 h 80"/>
                <a:gd name="T12" fmla="*/ 2147483647 w 69"/>
                <a:gd name="T13" fmla="*/ 2147483647 h 80"/>
                <a:gd name="T14" fmla="*/ 2147483647 w 69"/>
                <a:gd name="T15" fmla="*/ 2147483647 h 80"/>
                <a:gd name="T16" fmla="*/ 2147483647 w 69"/>
                <a:gd name="T17" fmla="*/ 2147483647 h 80"/>
                <a:gd name="T18" fmla="*/ 0 w 69"/>
                <a:gd name="T19" fmla="*/ 0 h 80"/>
                <a:gd name="T20" fmla="*/ 2147483647 w 69"/>
                <a:gd name="T21" fmla="*/ 0 h 80"/>
                <a:gd name="T22" fmla="*/ 2147483647 w 69"/>
                <a:gd name="T23" fmla="*/ 2147483647 h 80"/>
                <a:gd name="T24" fmla="*/ 2147483647 w 69"/>
                <a:gd name="T25" fmla="*/ 2147483647 h 80"/>
                <a:gd name="T26" fmla="*/ 2147483647 w 69"/>
                <a:gd name="T27" fmla="*/ 2147483647 h 80"/>
                <a:gd name="T28" fmla="*/ 2147483647 w 69"/>
                <a:gd name="T29" fmla="*/ 2147483647 h 80"/>
                <a:gd name="T30" fmla="*/ 2147483647 w 69"/>
                <a:gd name="T31" fmla="*/ 2147483647 h 80"/>
                <a:gd name="T32" fmla="*/ 2147483647 w 69"/>
                <a:gd name="T33" fmla="*/ 2147483647 h 80"/>
                <a:gd name="T34" fmla="*/ 2147483647 w 69"/>
                <a:gd name="T35" fmla="*/ 2147483647 h 80"/>
                <a:gd name="T36" fmla="*/ 2147483647 w 69"/>
                <a:gd name="T37" fmla="*/ 2147483647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80"/>
                <a:gd name="T59" fmla="*/ 69 w 69"/>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80">
                  <a:moveTo>
                    <a:pt x="35" y="80"/>
                  </a:moveTo>
                  <a:lnTo>
                    <a:pt x="35" y="62"/>
                  </a:lnTo>
                  <a:lnTo>
                    <a:pt x="26" y="62"/>
                  </a:lnTo>
                  <a:lnTo>
                    <a:pt x="35" y="62"/>
                  </a:lnTo>
                  <a:lnTo>
                    <a:pt x="8" y="45"/>
                  </a:lnTo>
                  <a:lnTo>
                    <a:pt x="26" y="45"/>
                  </a:lnTo>
                  <a:lnTo>
                    <a:pt x="8" y="36"/>
                  </a:lnTo>
                  <a:lnTo>
                    <a:pt x="8" y="27"/>
                  </a:lnTo>
                  <a:lnTo>
                    <a:pt x="8" y="9"/>
                  </a:lnTo>
                  <a:lnTo>
                    <a:pt x="0" y="0"/>
                  </a:lnTo>
                  <a:lnTo>
                    <a:pt x="26" y="0"/>
                  </a:lnTo>
                  <a:lnTo>
                    <a:pt x="52" y="27"/>
                  </a:lnTo>
                  <a:lnTo>
                    <a:pt x="61" y="27"/>
                  </a:lnTo>
                  <a:lnTo>
                    <a:pt x="69" y="36"/>
                  </a:lnTo>
                  <a:lnTo>
                    <a:pt x="61" y="45"/>
                  </a:lnTo>
                  <a:lnTo>
                    <a:pt x="61" y="62"/>
                  </a:lnTo>
                  <a:lnTo>
                    <a:pt x="61" y="71"/>
                  </a:lnTo>
                  <a:lnTo>
                    <a:pt x="52" y="71"/>
                  </a:lnTo>
                  <a:lnTo>
                    <a:pt x="35" y="8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11" name="Group 335"/>
            <p:cNvGrpSpPr>
              <a:grpSpLocks/>
            </p:cNvGrpSpPr>
            <p:nvPr/>
          </p:nvGrpSpPr>
          <p:grpSpPr bwMode="auto">
            <a:xfrm>
              <a:off x="5207000" y="2532062"/>
              <a:ext cx="111125" cy="119062"/>
              <a:chOff x="2892" y="1589"/>
              <a:chExt cx="69" cy="80"/>
            </a:xfrm>
          </p:grpSpPr>
          <p:sp>
            <p:nvSpPr>
              <p:cNvPr id="55091" name="Freeform 336"/>
              <p:cNvSpPr>
                <a:spLocks/>
              </p:cNvSpPr>
              <p:nvPr/>
            </p:nvSpPr>
            <p:spPr bwMode="auto">
              <a:xfrm>
                <a:off x="2892" y="1589"/>
                <a:ext cx="69" cy="80"/>
              </a:xfrm>
              <a:custGeom>
                <a:avLst/>
                <a:gdLst>
                  <a:gd name="T0" fmla="*/ 35 w 69"/>
                  <a:gd name="T1" fmla="*/ 80 h 80"/>
                  <a:gd name="T2" fmla="*/ 35 w 69"/>
                  <a:gd name="T3" fmla="*/ 62 h 80"/>
                  <a:gd name="T4" fmla="*/ 26 w 69"/>
                  <a:gd name="T5" fmla="*/ 62 h 80"/>
                  <a:gd name="T6" fmla="*/ 35 w 69"/>
                  <a:gd name="T7" fmla="*/ 62 h 80"/>
                  <a:gd name="T8" fmla="*/ 8 w 69"/>
                  <a:gd name="T9" fmla="*/ 45 h 80"/>
                  <a:gd name="T10" fmla="*/ 26 w 69"/>
                  <a:gd name="T11" fmla="*/ 45 h 80"/>
                  <a:gd name="T12" fmla="*/ 8 w 69"/>
                  <a:gd name="T13" fmla="*/ 36 h 80"/>
                  <a:gd name="T14" fmla="*/ 8 w 69"/>
                  <a:gd name="T15" fmla="*/ 27 h 80"/>
                  <a:gd name="T16" fmla="*/ 8 w 69"/>
                  <a:gd name="T17" fmla="*/ 9 h 80"/>
                  <a:gd name="T18" fmla="*/ 0 w 69"/>
                  <a:gd name="T19" fmla="*/ 0 h 80"/>
                  <a:gd name="T20" fmla="*/ 26 w 69"/>
                  <a:gd name="T21" fmla="*/ 0 h 80"/>
                  <a:gd name="T22" fmla="*/ 52 w 69"/>
                  <a:gd name="T23" fmla="*/ 27 h 80"/>
                  <a:gd name="T24" fmla="*/ 61 w 69"/>
                  <a:gd name="T25" fmla="*/ 27 h 80"/>
                  <a:gd name="T26" fmla="*/ 69 w 69"/>
                  <a:gd name="T27" fmla="*/ 36 h 80"/>
                  <a:gd name="T28" fmla="*/ 61 w 69"/>
                  <a:gd name="T29" fmla="*/ 45 h 80"/>
                  <a:gd name="T30" fmla="*/ 61 w 69"/>
                  <a:gd name="T31" fmla="*/ 62 h 80"/>
                  <a:gd name="T32" fmla="*/ 61 w 69"/>
                  <a:gd name="T33" fmla="*/ 71 h 80"/>
                  <a:gd name="T34" fmla="*/ 52 w 69"/>
                  <a:gd name="T35" fmla="*/ 71 h 80"/>
                  <a:gd name="T36" fmla="*/ 35 w 69"/>
                  <a:gd name="T37" fmla="*/ 8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80"/>
                  <a:gd name="T59" fmla="*/ 69 w 69"/>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80">
                    <a:moveTo>
                      <a:pt x="35" y="80"/>
                    </a:moveTo>
                    <a:lnTo>
                      <a:pt x="35" y="62"/>
                    </a:lnTo>
                    <a:lnTo>
                      <a:pt x="26" y="62"/>
                    </a:lnTo>
                    <a:lnTo>
                      <a:pt x="35" y="62"/>
                    </a:lnTo>
                    <a:lnTo>
                      <a:pt x="8" y="45"/>
                    </a:lnTo>
                    <a:lnTo>
                      <a:pt x="26" y="45"/>
                    </a:lnTo>
                    <a:lnTo>
                      <a:pt x="8" y="36"/>
                    </a:lnTo>
                    <a:lnTo>
                      <a:pt x="8" y="27"/>
                    </a:lnTo>
                    <a:lnTo>
                      <a:pt x="8" y="9"/>
                    </a:lnTo>
                    <a:lnTo>
                      <a:pt x="0" y="0"/>
                    </a:lnTo>
                    <a:lnTo>
                      <a:pt x="26" y="0"/>
                    </a:lnTo>
                    <a:lnTo>
                      <a:pt x="52" y="27"/>
                    </a:lnTo>
                    <a:lnTo>
                      <a:pt x="61" y="27"/>
                    </a:lnTo>
                    <a:lnTo>
                      <a:pt x="69" y="36"/>
                    </a:lnTo>
                    <a:lnTo>
                      <a:pt x="61" y="45"/>
                    </a:lnTo>
                    <a:lnTo>
                      <a:pt x="61" y="62"/>
                    </a:lnTo>
                    <a:lnTo>
                      <a:pt x="61" y="71"/>
                    </a:lnTo>
                    <a:lnTo>
                      <a:pt x="52" y="71"/>
                    </a:lnTo>
                    <a:lnTo>
                      <a:pt x="35" y="8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92" name="Freeform 337"/>
              <p:cNvSpPr>
                <a:spLocks/>
              </p:cNvSpPr>
              <p:nvPr/>
            </p:nvSpPr>
            <p:spPr bwMode="auto">
              <a:xfrm>
                <a:off x="2892" y="1589"/>
                <a:ext cx="69" cy="80"/>
              </a:xfrm>
              <a:custGeom>
                <a:avLst/>
                <a:gdLst>
                  <a:gd name="T0" fmla="*/ 35 w 69"/>
                  <a:gd name="T1" fmla="*/ 80 h 80"/>
                  <a:gd name="T2" fmla="*/ 35 w 69"/>
                  <a:gd name="T3" fmla="*/ 62 h 80"/>
                  <a:gd name="T4" fmla="*/ 26 w 69"/>
                  <a:gd name="T5" fmla="*/ 62 h 80"/>
                  <a:gd name="T6" fmla="*/ 35 w 69"/>
                  <a:gd name="T7" fmla="*/ 62 h 80"/>
                  <a:gd name="T8" fmla="*/ 8 w 69"/>
                  <a:gd name="T9" fmla="*/ 45 h 80"/>
                  <a:gd name="T10" fmla="*/ 26 w 69"/>
                  <a:gd name="T11" fmla="*/ 45 h 80"/>
                  <a:gd name="T12" fmla="*/ 8 w 69"/>
                  <a:gd name="T13" fmla="*/ 36 h 80"/>
                  <a:gd name="T14" fmla="*/ 8 w 69"/>
                  <a:gd name="T15" fmla="*/ 27 h 80"/>
                  <a:gd name="T16" fmla="*/ 8 w 69"/>
                  <a:gd name="T17" fmla="*/ 9 h 80"/>
                  <a:gd name="T18" fmla="*/ 0 w 69"/>
                  <a:gd name="T19" fmla="*/ 0 h 80"/>
                  <a:gd name="T20" fmla="*/ 26 w 69"/>
                  <a:gd name="T21" fmla="*/ 0 h 80"/>
                  <a:gd name="T22" fmla="*/ 52 w 69"/>
                  <a:gd name="T23" fmla="*/ 27 h 80"/>
                  <a:gd name="T24" fmla="*/ 61 w 69"/>
                  <a:gd name="T25" fmla="*/ 27 h 80"/>
                  <a:gd name="T26" fmla="*/ 69 w 69"/>
                  <a:gd name="T27" fmla="*/ 36 h 80"/>
                  <a:gd name="T28" fmla="*/ 61 w 69"/>
                  <a:gd name="T29" fmla="*/ 45 h 80"/>
                  <a:gd name="T30" fmla="*/ 61 w 69"/>
                  <a:gd name="T31" fmla="*/ 62 h 80"/>
                  <a:gd name="T32" fmla="*/ 61 w 69"/>
                  <a:gd name="T33" fmla="*/ 71 h 80"/>
                  <a:gd name="T34" fmla="*/ 52 w 69"/>
                  <a:gd name="T35" fmla="*/ 71 h 80"/>
                  <a:gd name="T36" fmla="*/ 35 w 69"/>
                  <a:gd name="T37" fmla="*/ 8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80"/>
                  <a:gd name="T59" fmla="*/ 69 w 69"/>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80">
                    <a:moveTo>
                      <a:pt x="35" y="80"/>
                    </a:moveTo>
                    <a:lnTo>
                      <a:pt x="35" y="62"/>
                    </a:lnTo>
                    <a:lnTo>
                      <a:pt x="26" y="62"/>
                    </a:lnTo>
                    <a:lnTo>
                      <a:pt x="35" y="62"/>
                    </a:lnTo>
                    <a:lnTo>
                      <a:pt x="8" y="45"/>
                    </a:lnTo>
                    <a:lnTo>
                      <a:pt x="26" y="45"/>
                    </a:lnTo>
                    <a:lnTo>
                      <a:pt x="8" y="36"/>
                    </a:lnTo>
                    <a:lnTo>
                      <a:pt x="8" y="27"/>
                    </a:lnTo>
                    <a:lnTo>
                      <a:pt x="8" y="9"/>
                    </a:lnTo>
                    <a:lnTo>
                      <a:pt x="0" y="0"/>
                    </a:lnTo>
                    <a:lnTo>
                      <a:pt x="26" y="0"/>
                    </a:lnTo>
                    <a:lnTo>
                      <a:pt x="52" y="27"/>
                    </a:lnTo>
                    <a:lnTo>
                      <a:pt x="61" y="27"/>
                    </a:lnTo>
                    <a:lnTo>
                      <a:pt x="69" y="36"/>
                    </a:lnTo>
                    <a:lnTo>
                      <a:pt x="61" y="45"/>
                    </a:lnTo>
                    <a:lnTo>
                      <a:pt x="61" y="62"/>
                    </a:lnTo>
                    <a:lnTo>
                      <a:pt x="61" y="71"/>
                    </a:lnTo>
                    <a:lnTo>
                      <a:pt x="52" y="71"/>
                    </a:lnTo>
                    <a:lnTo>
                      <a:pt x="35" y="8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12" name="Freeform 338"/>
            <p:cNvSpPr>
              <a:spLocks/>
            </p:cNvSpPr>
            <p:nvPr/>
          </p:nvSpPr>
          <p:spPr bwMode="auto">
            <a:xfrm>
              <a:off x="5264150" y="2638424"/>
              <a:ext cx="53975" cy="39688"/>
            </a:xfrm>
            <a:custGeom>
              <a:avLst/>
              <a:gdLst>
                <a:gd name="T0" fmla="*/ 2147483647 w 34"/>
                <a:gd name="T1" fmla="*/ 2147483647 h 27"/>
                <a:gd name="T2" fmla="*/ 2147483647 w 34"/>
                <a:gd name="T3" fmla="*/ 0 h 27"/>
                <a:gd name="T4" fmla="*/ 2147483647 w 34"/>
                <a:gd name="T5" fmla="*/ 0 h 27"/>
                <a:gd name="T6" fmla="*/ 0 w 34"/>
                <a:gd name="T7" fmla="*/ 2147483647 h 27"/>
                <a:gd name="T8" fmla="*/ 2147483647 w 34"/>
                <a:gd name="T9" fmla="*/ 2147483647 h 27"/>
                <a:gd name="T10" fmla="*/ 2147483647 w 34"/>
                <a:gd name="T11" fmla="*/ 2147483647 h 27"/>
                <a:gd name="T12" fmla="*/ 0 60000 65536"/>
                <a:gd name="T13" fmla="*/ 0 60000 65536"/>
                <a:gd name="T14" fmla="*/ 0 60000 65536"/>
                <a:gd name="T15" fmla="*/ 0 60000 65536"/>
                <a:gd name="T16" fmla="*/ 0 60000 65536"/>
                <a:gd name="T17" fmla="*/ 0 60000 65536"/>
                <a:gd name="T18" fmla="*/ 0 w 34"/>
                <a:gd name="T19" fmla="*/ 0 h 27"/>
                <a:gd name="T20" fmla="*/ 34 w 3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4" h="27">
                  <a:moveTo>
                    <a:pt x="34" y="18"/>
                  </a:moveTo>
                  <a:lnTo>
                    <a:pt x="26" y="0"/>
                  </a:lnTo>
                  <a:lnTo>
                    <a:pt x="17" y="0"/>
                  </a:lnTo>
                  <a:lnTo>
                    <a:pt x="0" y="9"/>
                  </a:lnTo>
                  <a:lnTo>
                    <a:pt x="8" y="27"/>
                  </a:lnTo>
                  <a:lnTo>
                    <a:pt x="34"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13" name="Group 339"/>
            <p:cNvGrpSpPr>
              <a:grpSpLocks/>
            </p:cNvGrpSpPr>
            <p:nvPr/>
          </p:nvGrpSpPr>
          <p:grpSpPr bwMode="auto">
            <a:xfrm>
              <a:off x="5264150" y="2638424"/>
              <a:ext cx="53975" cy="39688"/>
              <a:chOff x="2927" y="1660"/>
              <a:chExt cx="34" cy="27"/>
            </a:xfrm>
          </p:grpSpPr>
          <p:sp>
            <p:nvSpPr>
              <p:cNvPr id="55089" name="Freeform 340"/>
              <p:cNvSpPr>
                <a:spLocks/>
              </p:cNvSpPr>
              <p:nvPr/>
            </p:nvSpPr>
            <p:spPr bwMode="auto">
              <a:xfrm>
                <a:off x="2927" y="1660"/>
                <a:ext cx="34" cy="27"/>
              </a:xfrm>
              <a:custGeom>
                <a:avLst/>
                <a:gdLst>
                  <a:gd name="T0" fmla="*/ 34 w 34"/>
                  <a:gd name="T1" fmla="*/ 18 h 27"/>
                  <a:gd name="T2" fmla="*/ 26 w 34"/>
                  <a:gd name="T3" fmla="*/ 0 h 27"/>
                  <a:gd name="T4" fmla="*/ 17 w 34"/>
                  <a:gd name="T5" fmla="*/ 0 h 27"/>
                  <a:gd name="T6" fmla="*/ 0 w 34"/>
                  <a:gd name="T7" fmla="*/ 9 h 27"/>
                  <a:gd name="T8" fmla="*/ 8 w 34"/>
                  <a:gd name="T9" fmla="*/ 27 h 27"/>
                  <a:gd name="T10" fmla="*/ 34 w 34"/>
                  <a:gd name="T11" fmla="*/ 18 h 27"/>
                  <a:gd name="T12" fmla="*/ 0 60000 65536"/>
                  <a:gd name="T13" fmla="*/ 0 60000 65536"/>
                  <a:gd name="T14" fmla="*/ 0 60000 65536"/>
                  <a:gd name="T15" fmla="*/ 0 60000 65536"/>
                  <a:gd name="T16" fmla="*/ 0 60000 65536"/>
                  <a:gd name="T17" fmla="*/ 0 60000 65536"/>
                  <a:gd name="T18" fmla="*/ 0 w 34"/>
                  <a:gd name="T19" fmla="*/ 0 h 27"/>
                  <a:gd name="T20" fmla="*/ 34 w 3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4" h="27">
                    <a:moveTo>
                      <a:pt x="34" y="18"/>
                    </a:moveTo>
                    <a:lnTo>
                      <a:pt x="26" y="0"/>
                    </a:lnTo>
                    <a:lnTo>
                      <a:pt x="17" y="0"/>
                    </a:lnTo>
                    <a:lnTo>
                      <a:pt x="0" y="9"/>
                    </a:lnTo>
                    <a:lnTo>
                      <a:pt x="8" y="27"/>
                    </a:lnTo>
                    <a:lnTo>
                      <a:pt x="34"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90" name="Freeform 341"/>
              <p:cNvSpPr>
                <a:spLocks/>
              </p:cNvSpPr>
              <p:nvPr/>
            </p:nvSpPr>
            <p:spPr bwMode="auto">
              <a:xfrm>
                <a:off x="2927" y="1660"/>
                <a:ext cx="34" cy="27"/>
              </a:xfrm>
              <a:custGeom>
                <a:avLst/>
                <a:gdLst>
                  <a:gd name="T0" fmla="*/ 34 w 34"/>
                  <a:gd name="T1" fmla="*/ 18 h 27"/>
                  <a:gd name="T2" fmla="*/ 26 w 34"/>
                  <a:gd name="T3" fmla="*/ 0 h 27"/>
                  <a:gd name="T4" fmla="*/ 17 w 34"/>
                  <a:gd name="T5" fmla="*/ 0 h 27"/>
                  <a:gd name="T6" fmla="*/ 0 w 34"/>
                  <a:gd name="T7" fmla="*/ 9 h 27"/>
                  <a:gd name="T8" fmla="*/ 8 w 34"/>
                  <a:gd name="T9" fmla="*/ 27 h 27"/>
                  <a:gd name="T10" fmla="*/ 34 w 34"/>
                  <a:gd name="T11" fmla="*/ 18 h 27"/>
                  <a:gd name="T12" fmla="*/ 0 60000 65536"/>
                  <a:gd name="T13" fmla="*/ 0 60000 65536"/>
                  <a:gd name="T14" fmla="*/ 0 60000 65536"/>
                  <a:gd name="T15" fmla="*/ 0 60000 65536"/>
                  <a:gd name="T16" fmla="*/ 0 60000 65536"/>
                  <a:gd name="T17" fmla="*/ 0 60000 65536"/>
                  <a:gd name="T18" fmla="*/ 0 w 34"/>
                  <a:gd name="T19" fmla="*/ 0 h 27"/>
                  <a:gd name="T20" fmla="*/ 34 w 3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4" h="27">
                    <a:moveTo>
                      <a:pt x="34" y="18"/>
                    </a:moveTo>
                    <a:lnTo>
                      <a:pt x="26" y="0"/>
                    </a:lnTo>
                    <a:lnTo>
                      <a:pt x="17" y="0"/>
                    </a:lnTo>
                    <a:lnTo>
                      <a:pt x="0" y="9"/>
                    </a:lnTo>
                    <a:lnTo>
                      <a:pt x="8" y="27"/>
                    </a:lnTo>
                    <a:lnTo>
                      <a:pt x="34"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14" name="Freeform 342"/>
            <p:cNvSpPr>
              <a:spLocks/>
            </p:cNvSpPr>
            <p:nvPr/>
          </p:nvSpPr>
          <p:spPr bwMode="auto">
            <a:xfrm>
              <a:off x="5110162" y="2303462"/>
              <a:ext cx="223838" cy="134937"/>
            </a:xfrm>
            <a:custGeom>
              <a:avLst/>
              <a:gdLst>
                <a:gd name="T0" fmla="*/ 2147483647 w 139"/>
                <a:gd name="T1" fmla="*/ 2147483647 h 89"/>
                <a:gd name="T2" fmla="*/ 2147483647 w 139"/>
                <a:gd name="T3" fmla="*/ 2147483647 h 89"/>
                <a:gd name="T4" fmla="*/ 2147483647 w 139"/>
                <a:gd name="T5" fmla="*/ 2147483647 h 89"/>
                <a:gd name="T6" fmla="*/ 2147483647 w 139"/>
                <a:gd name="T7" fmla="*/ 2147483647 h 89"/>
                <a:gd name="T8" fmla="*/ 2147483647 w 139"/>
                <a:gd name="T9" fmla="*/ 2147483647 h 89"/>
                <a:gd name="T10" fmla="*/ 2147483647 w 139"/>
                <a:gd name="T11" fmla="*/ 0 h 89"/>
                <a:gd name="T12" fmla="*/ 2147483647 w 139"/>
                <a:gd name="T13" fmla="*/ 2147483647 h 89"/>
                <a:gd name="T14" fmla="*/ 2147483647 w 139"/>
                <a:gd name="T15" fmla="*/ 0 h 89"/>
                <a:gd name="T16" fmla="*/ 0 w 139"/>
                <a:gd name="T17" fmla="*/ 2147483647 h 89"/>
                <a:gd name="T18" fmla="*/ 2147483647 w 139"/>
                <a:gd name="T19" fmla="*/ 2147483647 h 89"/>
                <a:gd name="T20" fmla="*/ 2147483647 w 139"/>
                <a:gd name="T21" fmla="*/ 2147483647 h 89"/>
                <a:gd name="T22" fmla="*/ 2147483647 w 139"/>
                <a:gd name="T23" fmla="*/ 2147483647 h 89"/>
                <a:gd name="T24" fmla="*/ 2147483647 w 139"/>
                <a:gd name="T25" fmla="*/ 2147483647 h 89"/>
                <a:gd name="T26" fmla="*/ 2147483647 w 139"/>
                <a:gd name="T27" fmla="*/ 2147483647 h 89"/>
                <a:gd name="T28" fmla="*/ 2147483647 w 139"/>
                <a:gd name="T29" fmla="*/ 2147483647 h 89"/>
                <a:gd name="T30" fmla="*/ 2147483647 w 139"/>
                <a:gd name="T31" fmla="*/ 2147483647 h 89"/>
                <a:gd name="T32" fmla="*/ 2147483647 w 139"/>
                <a:gd name="T33" fmla="*/ 2147483647 h 89"/>
                <a:gd name="T34" fmla="*/ 2147483647 w 139"/>
                <a:gd name="T35" fmla="*/ 2147483647 h 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9"/>
                <a:gd name="T55" fmla="*/ 0 h 89"/>
                <a:gd name="T56" fmla="*/ 139 w 139"/>
                <a:gd name="T57" fmla="*/ 89 h 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9" h="89">
                  <a:moveTo>
                    <a:pt x="130" y="53"/>
                  </a:moveTo>
                  <a:lnTo>
                    <a:pt x="122" y="44"/>
                  </a:lnTo>
                  <a:lnTo>
                    <a:pt x="130" y="26"/>
                  </a:lnTo>
                  <a:lnTo>
                    <a:pt x="122" y="9"/>
                  </a:lnTo>
                  <a:lnTo>
                    <a:pt x="113" y="9"/>
                  </a:lnTo>
                  <a:lnTo>
                    <a:pt x="69" y="0"/>
                  </a:lnTo>
                  <a:lnTo>
                    <a:pt x="61" y="9"/>
                  </a:lnTo>
                  <a:lnTo>
                    <a:pt x="52" y="0"/>
                  </a:lnTo>
                  <a:lnTo>
                    <a:pt x="0" y="17"/>
                  </a:lnTo>
                  <a:lnTo>
                    <a:pt x="8" y="62"/>
                  </a:lnTo>
                  <a:lnTo>
                    <a:pt x="26" y="62"/>
                  </a:lnTo>
                  <a:lnTo>
                    <a:pt x="35" y="80"/>
                  </a:lnTo>
                  <a:lnTo>
                    <a:pt x="43" y="80"/>
                  </a:lnTo>
                  <a:lnTo>
                    <a:pt x="87" y="89"/>
                  </a:lnTo>
                  <a:lnTo>
                    <a:pt x="104" y="89"/>
                  </a:lnTo>
                  <a:lnTo>
                    <a:pt x="113" y="89"/>
                  </a:lnTo>
                  <a:lnTo>
                    <a:pt x="139" y="80"/>
                  </a:lnTo>
                  <a:lnTo>
                    <a:pt x="130" y="53"/>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15" name="Freeform 343"/>
            <p:cNvSpPr>
              <a:spLocks/>
            </p:cNvSpPr>
            <p:nvPr/>
          </p:nvSpPr>
          <p:spPr bwMode="auto">
            <a:xfrm>
              <a:off x="5110162" y="2303462"/>
              <a:ext cx="223838" cy="134937"/>
            </a:xfrm>
            <a:custGeom>
              <a:avLst/>
              <a:gdLst>
                <a:gd name="T0" fmla="*/ 2147483647 w 139"/>
                <a:gd name="T1" fmla="*/ 2147483647 h 89"/>
                <a:gd name="T2" fmla="*/ 2147483647 w 139"/>
                <a:gd name="T3" fmla="*/ 2147483647 h 89"/>
                <a:gd name="T4" fmla="*/ 2147483647 w 139"/>
                <a:gd name="T5" fmla="*/ 2147483647 h 89"/>
                <a:gd name="T6" fmla="*/ 2147483647 w 139"/>
                <a:gd name="T7" fmla="*/ 2147483647 h 89"/>
                <a:gd name="T8" fmla="*/ 2147483647 w 139"/>
                <a:gd name="T9" fmla="*/ 2147483647 h 89"/>
                <a:gd name="T10" fmla="*/ 2147483647 w 139"/>
                <a:gd name="T11" fmla="*/ 0 h 89"/>
                <a:gd name="T12" fmla="*/ 2147483647 w 139"/>
                <a:gd name="T13" fmla="*/ 2147483647 h 89"/>
                <a:gd name="T14" fmla="*/ 2147483647 w 139"/>
                <a:gd name="T15" fmla="*/ 0 h 89"/>
                <a:gd name="T16" fmla="*/ 0 w 139"/>
                <a:gd name="T17" fmla="*/ 2147483647 h 89"/>
                <a:gd name="T18" fmla="*/ 2147483647 w 139"/>
                <a:gd name="T19" fmla="*/ 2147483647 h 89"/>
                <a:gd name="T20" fmla="*/ 2147483647 w 139"/>
                <a:gd name="T21" fmla="*/ 2147483647 h 89"/>
                <a:gd name="T22" fmla="*/ 2147483647 w 139"/>
                <a:gd name="T23" fmla="*/ 2147483647 h 89"/>
                <a:gd name="T24" fmla="*/ 2147483647 w 139"/>
                <a:gd name="T25" fmla="*/ 2147483647 h 89"/>
                <a:gd name="T26" fmla="*/ 2147483647 w 139"/>
                <a:gd name="T27" fmla="*/ 2147483647 h 89"/>
                <a:gd name="T28" fmla="*/ 2147483647 w 139"/>
                <a:gd name="T29" fmla="*/ 2147483647 h 89"/>
                <a:gd name="T30" fmla="*/ 2147483647 w 139"/>
                <a:gd name="T31" fmla="*/ 2147483647 h 89"/>
                <a:gd name="T32" fmla="*/ 2147483647 w 139"/>
                <a:gd name="T33" fmla="*/ 2147483647 h 89"/>
                <a:gd name="T34" fmla="*/ 2147483647 w 139"/>
                <a:gd name="T35" fmla="*/ 2147483647 h 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9"/>
                <a:gd name="T55" fmla="*/ 0 h 89"/>
                <a:gd name="T56" fmla="*/ 139 w 139"/>
                <a:gd name="T57" fmla="*/ 89 h 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9" h="89">
                  <a:moveTo>
                    <a:pt x="130" y="53"/>
                  </a:moveTo>
                  <a:lnTo>
                    <a:pt x="122" y="44"/>
                  </a:lnTo>
                  <a:lnTo>
                    <a:pt x="130" y="26"/>
                  </a:lnTo>
                  <a:lnTo>
                    <a:pt x="122" y="9"/>
                  </a:lnTo>
                  <a:lnTo>
                    <a:pt x="113" y="9"/>
                  </a:lnTo>
                  <a:lnTo>
                    <a:pt x="69" y="0"/>
                  </a:lnTo>
                  <a:lnTo>
                    <a:pt x="61" y="9"/>
                  </a:lnTo>
                  <a:lnTo>
                    <a:pt x="52" y="0"/>
                  </a:lnTo>
                  <a:lnTo>
                    <a:pt x="0" y="17"/>
                  </a:lnTo>
                  <a:lnTo>
                    <a:pt x="8" y="62"/>
                  </a:lnTo>
                  <a:lnTo>
                    <a:pt x="26" y="62"/>
                  </a:lnTo>
                  <a:lnTo>
                    <a:pt x="35" y="80"/>
                  </a:lnTo>
                  <a:lnTo>
                    <a:pt x="43" y="80"/>
                  </a:lnTo>
                  <a:lnTo>
                    <a:pt x="87" y="89"/>
                  </a:lnTo>
                  <a:lnTo>
                    <a:pt x="104" y="89"/>
                  </a:lnTo>
                  <a:lnTo>
                    <a:pt x="113" y="89"/>
                  </a:lnTo>
                  <a:lnTo>
                    <a:pt x="139" y="80"/>
                  </a:lnTo>
                  <a:lnTo>
                    <a:pt x="130" y="53"/>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16" name="Freeform 344"/>
            <p:cNvSpPr>
              <a:spLocks/>
            </p:cNvSpPr>
            <p:nvPr/>
          </p:nvSpPr>
          <p:spPr bwMode="auto">
            <a:xfrm>
              <a:off x="4941887" y="2303462"/>
              <a:ext cx="179388" cy="187325"/>
            </a:xfrm>
            <a:custGeom>
              <a:avLst/>
              <a:gdLst>
                <a:gd name="T0" fmla="*/ 2147483647 w 113"/>
                <a:gd name="T1" fmla="*/ 2147483647 h 124"/>
                <a:gd name="T2" fmla="*/ 2147483647 w 113"/>
                <a:gd name="T3" fmla="*/ 0 h 124"/>
                <a:gd name="T4" fmla="*/ 2147483647 w 113"/>
                <a:gd name="T5" fmla="*/ 0 h 124"/>
                <a:gd name="T6" fmla="*/ 2147483647 w 113"/>
                <a:gd name="T7" fmla="*/ 2147483647 h 124"/>
                <a:gd name="T8" fmla="*/ 2147483647 w 113"/>
                <a:gd name="T9" fmla="*/ 2147483647 h 124"/>
                <a:gd name="T10" fmla="*/ 2147483647 w 113"/>
                <a:gd name="T11" fmla="*/ 2147483647 h 124"/>
                <a:gd name="T12" fmla="*/ 0 w 113"/>
                <a:gd name="T13" fmla="*/ 2147483647 h 124"/>
                <a:gd name="T14" fmla="*/ 0 w 113"/>
                <a:gd name="T15" fmla="*/ 2147483647 h 124"/>
                <a:gd name="T16" fmla="*/ 0 w 113"/>
                <a:gd name="T17" fmla="*/ 2147483647 h 124"/>
                <a:gd name="T18" fmla="*/ 0 w 113"/>
                <a:gd name="T19" fmla="*/ 2147483647 h 124"/>
                <a:gd name="T20" fmla="*/ 2147483647 w 113"/>
                <a:gd name="T21" fmla="*/ 2147483647 h 124"/>
                <a:gd name="T22" fmla="*/ 2147483647 w 113"/>
                <a:gd name="T23" fmla="*/ 2147483647 h 124"/>
                <a:gd name="T24" fmla="*/ 2147483647 w 113"/>
                <a:gd name="T25" fmla="*/ 2147483647 h 124"/>
                <a:gd name="T26" fmla="*/ 2147483647 w 113"/>
                <a:gd name="T27" fmla="*/ 2147483647 h 124"/>
                <a:gd name="T28" fmla="*/ 2147483647 w 113"/>
                <a:gd name="T29" fmla="*/ 2147483647 h 124"/>
                <a:gd name="T30" fmla="*/ 2147483647 w 113"/>
                <a:gd name="T31" fmla="*/ 2147483647 h 124"/>
                <a:gd name="T32" fmla="*/ 2147483647 w 113"/>
                <a:gd name="T33" fmla="*/ 2147483647 h 124"/>
                <a:gd name="T34" fmla="*/ 2147483647 w 113"/>
                <a:gd name="T35" fmla="*/ 2147483647 h 124"/>
                <a:gd name="T36" fmla="*/ 2147483647 w 113"/>
                <a:gd name="T37" fmla="*/ 2147483647 h 124"/>
                <a:gd name="T38" fmla="*/ 2147483647 w 113"/>
                <a:gd name="T39" fmla="*/ 2147483647 h 124"/>
                <a:gd name="T40" fmla="*/ 2147483647 w 113"/>
                <a:gd name="T41" fmla="*/ 2147483647 h 124"/>
                <a:gd name="T42" fmla="*/ 2147483647 w 113"/>
                <a:gd name="T43" fmla="*/ 2147483647 h 124"/>
                <a:gd name="T44" fmla="*/ 2147483647 w 113"/>
                <a:gd name="T45" fmla="*/ 2147483647 h 124"/>
                <a:gd name="T46" fmla="*/ 2147483647 w 113"/>
                <a:gd name="T47" fmla="*/ 0 h 124"/>
                <a:gd name="T48" fmla="*/ 2147483647 w 113"/>
                <a:gd name="T49" fmla="*/ 2147483647 h 124"/>
                <a:gd name="T50" fmla="*/ 2147483647 w 113"/>
                <a:gd name="T51" fmla="*/ 2147483647 h 1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3"/>
                <a:gd name="T79" fmla="*/ 0 h 124"/>
                <a:gd name="T80" fmla="*/ 113 w 113"/>
                <a:gd name="T81" fmla="*/ 124 h 1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3" h="124">
                  <a:moveTo>
                    <a:pt x="61" y="9"/>
                  </a:moveTo>
                  <a:lnTo>
                    <a:pt x="44" y="0"/>
                  </a:lnTo>
                  <a:lnTo>
                    <a:pt x="35" y="0"/>
                  </a:lnTo>
                  <a:lnTo>
                    <a:pt x="26" y="17"/>
                  </a:lnTo>
                  <a:lnTo>
                    <a:pt x="18" y="17"/>
                  </a:lnTo>
                  <a:lnTo>
                    <a:pt x="9" y="35"/>
                  </a:lnTo>
                  <a:lnTo>
                    <a:pt x="0" y="44"/>
                  </a:lnTo>
                  <a:lnTo>
                    <a:pt x="0" y="62"/>
                  </a:lnTo>
                  <a:lnTo>
                    <a:pt x="0" y="80"/>
                  </a:lnTo>
                  <a:lnTo>
                    <a:pt x="0" y="89"/>
                  </a:lnTo>
                  <a:lnTo>
                    <a:pt x="18" y="107"/>
                  </a:lnTo>
                  <a:lnTo>
                    <a:pt x="18" y="124"/>
                  </a:lnTo>
                  <a:lnTo>
                    <a:pt x="44" y="124"/>
                  </a:lnTo>
                  <a:lnTo>
                    <a:pt x="87" y="124"/>
                  </a:lnTo>
                  <a:lnTo>
                    <a:pt x="87" y="115"/>
                  </a:lnTo>
                  <a:lnTo>
                    <a:pt x="105" y="107"/>
                  </a:lnTo>
                  <a:lnTo>
                    <a:pt x="87" y="89"/>
                  </a:lnTo>
                  <a:lnTo>
                    <a:pt x="79" y="80"/>
                  </a:lnTo>
                  <a:lnTo>
                    <a:pt x="113" y="53"/>
                  </a:lnTo>
                  <a:lnTo>
                    <a:pt x="113" y="62"/>
                  </a:lnTo>
                  <a:lnTo>
                    <a:pt x="105" y="17"/>
                  </a:lnTo>
                  <a:lnTo>
                    <a:pt x="87" y="9"/>
                  </a:lnTo>
                  <a:lnTo>
                    <a:pt x="105" y="9"/>
                  </a:lnTo>
                  <a:lnTo>
                    <a:pt x="87" y="0"/>
                  </a:lnTo>
                  <a:lnTo>
                    <a:pt x="61" y="17"/>
                  </a:lnTo>
                  <a:lnTo>
                    <a:pt x="61"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17" name="Freeform 345"/>
            <p:cNvSpPr>
              <a:spLocks/>
            </p:cNvSpPr>
            <p:nvPr/>
          </p:nvSpPr>
          <p:spPr bwMode="auto">
            <a:xfrm>
              <a:off x="4941887" y="2303462"/>
              <a:ext cx="179388" cy="187325"/>
            </a:xfrm>
            <a:custGeom>
              <a:avLst/>
              <a:gdLst>
                <a:gd name="T0" fmla="*/ 2147483647 w 113"/>
                <a:gd name="T1" fmla="*/ 2147483647 h 124"/>
                <a:gd name="T2" fmla="*/ 2147483647 w 113"/>
                <a:gd name="T3" fmla="*/ 0 h 124"/>
                <a:gd name="T4" fmla="*/ 2147483647 w 113"/>
                <a:gd name="T5" fmla="*/ 0 h 124"/>
                <a:gd name="T6" fmla="*/ 2147483647 w 113"/>
                <a:gd name="T7" fmla="*/ 2147483647 h 124"/>
                <a:gd name="T8" fmla="*/ 2147483647 w 113"/>
                <a:gd name="T9" fmla="*/ 2147483647 h 124"/>
                <a:gd name="T10" fmla="*/ 2147483647 w 113"/>
                <a:gd name="T11" fmla="*/ 2147483647 h 124"/>
                <a:gd name="T12" fmla="*/ 0 w 113"/>
                <a:gd name="T13" fmla="*/ 2147483647 h 124"/>
                <a:gd name="T14" fmla="*/ 0 w 113"/>
                <a:gd name="T15" fmla="*/ 2147483647 h 124"/>
                <a:gd name="T16" fmla="*/ 0 w 113"/>
                <a:gd name="T17" fmla="*/ 2147483647 h 124"/>
                <a:gd name="T18" fmla="*/ 0 w 113"/>
                <a:gd name="T19" fmla="*/ 2147483647 h 124"/>
                <a:gd name="T20" fmla="*/ 2147483647 w 113"/>
                <a:gd name="T21" fmla="*/ 2147483647 h 124"/>
                <a:gd name="T22" fmla="*/ 2147483647 w 113"/>
                <a:gd name="T23" fmla="*/ 2147483647 h 124"/>
                <a:gd name="T24" fmla="*/ 2147483647 w 113"/>
                <a:gd name="T25" fmla="*/ 2147483647 h 124"/>
                <a:gd name="T26" fmla="*/ 2147483647 w 113"/>
                <a:gd name="T27" fmla="*/ 2147483647 h 124"/>
                <a:gd name="T28" fmla="*/ 2147483647 w 113"/>
                <a:gd name="T29" fmla="*/ 2147483647 h 124"/>
                <a:gd name="T30" fmla="*/ 2147483647 w 113"/>
                <a:gd name="T31" fmla="*/ 2147483647 h 124"/>
                <a:gd name="T32" fmla="*/ 2147483647 w 113"/>
                <a:gd name="T33" fmla="*/ 2147483647 h 124"/>
                <a:gd name="T34" fmla="*/ 2147483647 w 113"/>
                <a:gd name="T35" fmla="*/ 2147483647 h 124"/>
                <a:gd name="T36" fmla="*/ 2147483647 w 113"/>
                <a:gd name="T37" fmla="*/ 2147483647 h 124"/>
                <a:gd name="T38" fmla="*/ 2147483647 w 113"/>
                <a:gd name="T39" fmla="*/ 2147483647 h 124"/>
                <a:gd name="T40" fmla="*/ 2147483647 w 113"/>
                <a:gd name="T41" fmla="*/ 2147483647 h 124"/>
                <a:gd name="T42" fmla="*/ 2147483647 w 113"/>
                <a:gd name="T43" fmla="*/ 2147483647 h 124"/>
                <a:gd name="T44" fmla="*/ 2147483647 w 113"/>
                <a:gd name="T45" fmla="*/ 2147483647 h 124"/>
                <a:gd name="T46" fmla="*/ 2147483647 w 113"/>
                <a:gd name="T47" fmla="*/ 0 h 124"/>
                <a:gd name="T48" fmla="*/ 2147483647 w 113"/>
                <a:gd name="T49" fmla="*/ 2147483647 h 124"/>
                <a:gd name="T50" fmla="*/ 2147483647 w 113"/>
                <a:gd name="T51" fmla="*/ 2147483647 h 1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3"/>
                <a:gd name="T79" fmla="*/ 0 h 124"/>
                <a:gd name="T80" fmla="*/ 113 w 113"/>
                <a:gd name="T81" fmla="*/ 124 h 1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3" h="124">
                  <a:moveTo>
                    <a:pt x="61" y="9"/>
                  </a:moveTo>
                  <a:lnTo>
                    <a:pt x="44" y="0"/>
                  </a:lnTo>
                  <a:lnTo>
                    <a:pt x="35" y="0"/>
                  </a:lnTo>
                  <a:lnTo>
                    <a:pt x="26" y="17"/>
                  </a:lnTo>
                  <a:lnTo>
                    <a:pt x="18" y="17"/>
                  </a:lnTo>
                  <a:lnTo>
                    <a:pt x="9" y="35"/>
                  </a:lnTo>
                  <a:lnTo>
                    <a:pt x="0" y="44"/>
                  </a:lnTo>
                  <a:lnTo>
                    <a:pt x="0" y="62"/>
                  </a:lnTo>
                  <a:lnTo>
                    <a:pt x="0" y="80"/>
                  </a:lnTo>
                  <a:lnTo>
                    <a:pt x="0" y="89"/>
                  </a:lnTo>
                  <a:lnTo>
                    <a:pt x="18" y="107"/>
                  </a:lnTo>
                  <a:lnTo>
                    <a:pt x="18" y="124"/>
                  </a:lnTo>
                  <a:lnTo>
                    <a:pt x="44" y="124"/>
                  </a:lnTo>
                  <a:lnTo>
                    <a:pt x="87" y="124"/>
                  </a:lnTo>
                  <a:lnTo>
                    <a:pt x="87" y="115"/>
                  </a:lnTo>
                  <a:lnTo>
                    <a:pt x="105" y="107"/>
                  </a:lnTo>
                  <a:lnTo>
                    <a:pt x="87" y="89"/>
                  </a:lnTo>
                  <a:lnTo>
                    <a:pt x="79" y="80"/>
                  </a:lnTo>
                  <a:lnTo>
                    <a:pt x="113" y="53"/>
                  </a:lnTo>
                  <a:lnTo>
                    <a:pt x="113" y="62"/>
                  </a:lnTo>
                  <a:lnTo>
                    <a:pt x="105" y="17"/>
                  </a:lnTo>
                  <a:lnTo>
                    <a:pt x="87" y="9"/>
                  </a:lnTo>
                  <a:lnTo>
                    <a:pt x="105" y="9"/>
                  </a:lnTo>
                  <a:lnTo>
                    <a:pt x="87" y="0"/>
                  </a:lnTo>
                  <a:lnTo>
                    <a:pt x="61" y="17"/>
                  </a:lnTo>
                  <a:lnTo>
                    <a:pt x="61"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18" name="Freeform 346"/>
            <p:cNvSpPr>
              <a:spLocks/>
            </p:cNvSpPr>
            <p:nvPr/>
          </p:nvSpPr>
          <p:spPr bwMode="auto">
            <a:xfrm>
              <a:off x="4856162" y="2382837"/>
              <a:ext cx="85725" cy="55562"/>
            </a:xfrm>
            <a:custGeom>
              <a:avLst/>
              <a:gdLst>
                <a:gd name="T0" fmla="*/ 2147483647 w 52"/>
                <a:gd name="T1" fmla="*/ 0 h 36"/>
                <a:gd name="T2" fmla="*/ 2147483647 w 52"/>
                <a:gd name="T3" fmla="*/ 0 h 36"/>
                <a:gd name="T4" fmla="*/ 2147483647 w 52"/>
                <a:gd name="T5" fmla="*/ 2147483647 h 36"/>
                <a:gd name="T6" fmla="*/ 2147483647 w 52"/>
                <a:gd name="T7" fmla="*/ 2147483647 h 36"/>
                <a:gd name="T8" fmla="*/ 2147483647 w 52"/>
                <a:gd name="T9" fmla="*/ 2147483647 h 36"/>
                <a:gd name="T10" fmla="*/ 2147483647 w 52"/>
                <a:gd name="T11" fmla="*/ 2147483647 h 36"/>
                <a:gd name="T12" fmla="*/ 2147483647 w 52"/>
                <a:gd name="T13" fmla="*/ 2147483647 h 36"/>
                <a:gd name="T14" fmla="*/ 2147483647 w 52"/>
                <a:gd name="T15" fmla="*/ 2147483647 h 36"/>
                <a:gd name="T16" fmla="*/ 0 w 52"/>
                <a:gd name="T17" fmla="*/ 2147483647 h 36"/>
                <a:gd name="T18" fmla="*/ 2147483647 w 52"/>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36"/>
                <a:gd name="T32" fmla="*/ 52 w 52"/>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36">
                  <a:moveTo>
                    <a:pt x="9" y="0"/>
                  </a:moveTo>
                  <a:lnTo>
                    <a:pt x="26" y="0"/>
                  </a:lnTo>
                  <a:lnTo>
                    <a:pt x="52" y="9"/>
                  </a:lnTo>
                  <a:lnTo>
                    <a:pt x="52" y="27"/>
                  </a:lnTo>
                  <a:lnTo>
                    <a:pt x="44" y="36"/>
                  </a:lnTo>
                  <a:lnTo>
                    <a:pt x="26" y="36"/>
                  </a:lnTo>
                  <a:lnTo>
                    <a:pt x="26" y="27"/>
                  </a:lnTo>
                  <a:lnTo>
                    <a:pt x="17" y="36"/>
                  </a:lnTo>
                  <a:lnTo>
                    <a:pt x="0" y="9"/>
                  </a:lnTo>
                  <a:lnTo>
                    <a:pt x="9"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19" name="Freeform 347"/>
            <p:cNvSpPr>
              <a:spLocks/>
            </p:cNvSpPr>
            <p:nvPr/>
          </p:nvSpPr>
          <p:spPr bwMode="auto">
            <a:xfrm>
              <a:off x="4856162" y="2382837"/>
              <a:ext cx="85725" cy="55562"/>
            </a:xfrm>
            <a:custGeom>
              <a:avLst/>
              <a:gdLst>
                <a:gd name="T0" fmla="*/ 2147483647 w 52"/>
                <a:gd name="T1" fmla="*/ 0 h 36"/>
                <a:gd name="T2" fmla="*/ 2147483647 w 52"/>
                <a:gd name="T3" fmla="*/ 0 h 36"/>
                <a:gd name="T4" fmla="*/ 2147483647 w 52"/>
                <a:gd name="T5" fmla="*/ 2147483647 h 36"/>
                <a:gd name="T6" fmla="*/ 2147483647 w 52"/>
                <a:gd name="T7" fmla="*/ 2147483647 h 36"/>
                <a:gd name="T8" fmla="*/ 2147483647 w 52"/>
                <a:gd name="T9" fmla="*/ 2147483647 h 36"/>
                <a:gd name="T10" fmla="*/ 2147483647 w 52"/>
                <a:gd name="T11" fmla="*/ 2147483647 h 36"/>
                <a:gd name="T12" fmla="*/ 2147483647 w 52"/>
                <a:gd name="T13" fmla="*/ 2147483647 h 36"/>
                <a:gd name="T14" fmla="*/ 2147483647 w 52"/>
                <a:gd name="T15" fmla="*/ 2147483647 h 36"/>
                <a:gd name="T16" fmla="*/ 0 w 52"/>
                <a:gd name="T17" fmla="*/ 2147483647 h 36"/>
                <a:gd name="T18" fmla="*/ 2147483647 w 52"/>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36"/>
                <a:gd name="T32" fmla="*/ 52 w 52"/>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36">
                  <a:moveTo>
                    <a:pt x="9" y="0"/>
                  </a:moveTo>
                  <a:lnTo>
                    <a:pt x="26" y="0"/>
                  </a:lnTo>
                  <a:lnTo>
                    <a:pt x="52" y="9"/>
                  </a:lnTo>
                  <a:lnTo>
                    <a:pt x="52" y="27"/>
                  </a:lnTo>
                  <a:lnTo>
                    <a:pt x="44" y="36"/>
                  </a:lnTo>
                  <a:lnTo>
                    <a:pt x="26" y="36"/>
                  </a:lnTo>
                  <a:lnTo>
                    <a:pt x="26" y="27"/>
                  </a:lnTo>
                  <a:lnTo>
                    <a:pt x="17" y="36"/>
                  </a:lnTo>
                  <a:lnTo>
                    <a:pt x="0" y="9"/>
                  </a:lnTo>
                  <a:lnTo>
                    <a:pt x="9"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20" name="Freeform 348"/>
            <p:cNvSpPr>
              <a:spLocks/>
            </p:cNvSpPr>
            <p:nvPr/>
          </p:nvSpPr>
          <p:spPr bwMode="auto">
            <a:xfrm>
              <a:off x="4926012" y="1885949"/>
              <a:ext cx="463550" cy="322263"/>
            </a:xfrm>
            <a:custGeom>
              <a:avLst/>
              <a:gdLst>
                <a:gd name="T0" fmla="*/ 2147483647 w 287"/>
                <a:gd name="T1" fmla="*/ 2147483647 h 214"/>
                <a:gd name="T2" fmla="*/ 2147483647 w 287"/>
                <a:gd name="T3" fmla="*/ 2147483647 h 214"/>
                <a:gd name="T4" fmla="*/ 2147483647 w 287"/>
                <a:gd name="T5" fmla="*/ 2147483647 h 214"/>
                <a:gd name="T6" fmla="*/ 2147483647 w 287"/>
                <a:gd name="T7" fmla="*/ 2147483647 h 214"/>
                <a:gd name="T8" fmla="*/ 2147483647 w 287"/>
                <a:gd name="T9" fmla="*/ 2147483647 h 214"/>
                <a:gd name="T10" fmla="*/ 2147483647 w 287"/>
                <a:gd name="T11" fmla="*/ 2147483647 h 214"/>
                <a:gd name="T12" fmla="*/ 2147483647 w 287"/>
                <a:gd name="T13" fmla="*/ 2147483647 h 214"/>
                <a:gd name="T14" fmla="*/ 2147483647 w 287"/>
                <a:gd name="T15" fmla="*/ 2147483647 h 214"/>
                <a:gd name="T16" fmla="*/ 2147483647 w 287"/>
                <a:gd name="T17" fmla="*/ 2147483647 h 214"/>
                <a:gd name="T18" fmla="*/ 2147483647 w 287"/>
                <a:gd name="T19" fmla="*/ 2147483647 h 214"/>
                <a:gd name="T20" fmla="*/ 2147483647 w 287"/>
                <a:gd name="T21" fmla="*/ 2147483647 h 214"/>
                <a:gd name="T22" fmla="*/ 2147483647 w 287"/>
                <a:gd name="T23" fmla="*/ 2147483647 h 214"/>
                <a:gd name="T24" fmla="*/ 2147483647 w 287"/>
                <a:gd name="T25" fmla="*/ 2147483647 h 214"/>
                <a:gd name="T26" fmla="*/ 2147483647 w 287"/>
                <a:gd name="T27" fmla="*/ 2147483647 h 214"/>
                <a:gd name="T28" fmla="*/ 2147483647 w 287"/>
                <a:gd name="T29" fmla="*/ 2147483647 h 214"/>
                <a:gd name="T30" fmla="*/ 2147483647 w 287"/>
                <a:gd name="T31" fmla="*/ 2147483647 h 214"/>
                <a:gd name="T32" fmla="*/ 2147483647 w 287"/>
                <a:gd name="T33" fmla="*/ 2147483647 h 214"/>
                <a:gd name="T34" fmla="*/ 2147483647 w 287"/>
                <a:gd name="T35" fmla="*/ 2147483647 h 214"/>
                <a:gd name="T36" fmla="*/ 2147483647 w 287"/>
                <a:gd name="T37" fmla="*/ 2147483647 h 214"/>
                <a:gd name="T38" fmla="*/ 2147483647 w 287"/>
                <a:gd name="T39" fmla="*/ 2147483647 h 214"/>
                <a:gd name="T40" fmla="*/ 0 w 287"/>
                <a:gd name="T41" fmla="*/ 2147483647 h 214"/>
                <a:gd name="T42" fmla="*/ 2147483647 w 287"/>
                <a:gd name="T43" fmla="*/ 2147483647 h 214"/>
                <a:gd name="T44" fmla="*/ 0 w 287"/>
                <a:gd name="T45" fmla="*/ 2147483647 h 214"/>
                <a:gd name="T46" fmla="*/ 0 w 287"/>
                <a:gd name="T47" fmla="*/ 2147483647 h 214"/>
                <a:gd name="T48" fmla="*/ 2147483647 w 287"/>
                <a:gd name="T49" fmla="*/ 2147483647 h 214"/>
                <a:gd name="T50" fmla="*/ 2147483647 w 287"/>
                <a:gd name="T51" fmla="*/ 2147483647 h 214"/>
                <a:gd name="T52" fmla="*/ 2147483647 w 287"/>
                <a:gd name="T53" fmla="*/ 2147483647 h 214"/>
                <a:gd name="T54" fmla="*/ 2147483647 w 287"/>
                <a:gd name="T55" fmla="*/ 2147483647 h 214"/>
                <a:gd name="T56" fmla="*/ 2147483647 w 287"/>
                <a:gd name="T57" fmla="*/ 2147483647 h 214"/>
                <a:gd name="T58" fmla="*/ 2147483647 w 287"/>
                <a:gd name="T59" fmla="*/ 2147483647 h 214"/>
                <a:gd name="T60" fmla="*/ 2147483647 w 287"/>
                <a:gd name="T61" fmla="*/ 2147483647 h 214"/>
                <a:gd name="T62" fmla="*/ 2147483647 w 287"/>
                <a:gd name="T63" fmla="*/ 2147483647 h 214"/>
                <a:gd name="T64" fmla="*/ 2147483647 w 287"/>
                <a:gd name="T65" fmla="*/ 2147483647 h 214"/>
                <a:gd name="T66" fmla="*/ 2147483647 w 287"/>
                <a:gd name="T67" fmla="*/ 2147483647 h 214"/>
                <a:gd name="T68" fmla="*/ 2147483647 w 287"/>
                <a:gd name="T69" fmla="*/ 2147483647 h 214"/>
                <a:gd name="T70" fmla="*/ 2147483647 w 287"/>
                <a:gd name="T71" fmla="*/ 2147483647 h 214"/>
                <a:gd name="T72" fmla="*/ 2147483647 w 287"/>
                <a:gd name="T73" fmla="*/ 2147483647 h 214"/>
                <a:gd name="T74" fmla="*/ 2147483647 w 287"/>
                <a:gd name="T75" fmla="*/ 2147483647 h 214"/>
                <a:gd name="T76" fmla="*/ 2147483647 w 287"/>
                <a:gd name="T77" fmla="*/ 2147483647 h 214"/>
                <a:gd name="T78" fmla="*/ 2147483647 w 287"/>
                <a:gd name="T79" fmla="*/ 2147483647 h 214"/>
                <a:gd name="T80" fmla="*/ 2147483647 w 287"/>
                <a:gd name="T81" fmla="*/ 2147483647 h 214"/>
                <a:gd name="T82" fmla="*/ 2147483647 w 287"/>
                <a:gd name="T83" fmla="*/ 2147483647 h 214"/>
                <a:gd name="T84" fmla="*/ 2147483647 w 287"/>
                <a:gd name="T85" fmla="*/ 2147483647 h 214"/>
                <a:gd name="T86" fmla="*/ 2147483647 w 287"/>
                <a:gd name="T87" fmla="*/ 0 h 214"/>
                <a:gd name="T88" fmla="*/ 2147483647 w 287"/>
                <a:gd name="T89" fmla="*/ 2147483647 h 214"/>
                <a:gd name="T90" fmla="*/ 2147483647 w 287"/>
                <a:gd name="T91" fmla="*/ 2147483647 h 214"/>
                <a:gd name="T92" fmla="*/ 2147483647 w 287"/>
                <a:gd name="T93" fmla="*/ 2147483647 h 214"/>
                <a:gd name="T94" fmla="*/ 2147483647 w 287"/>
                <a:gd name="T95" fmla="*/ 0 h 214"/>
                <a:gd name="T96" fmla="*/ 2147483647 w 287"/>
                <a:gd name="T97" fmla="*/ 2147483647 h 214"/>
                <a:gd name="T98" fmla="*/ 2147483647 w 287"/>
                <a:gd name="T99" fmla="*/ 2147483647 h 214"/>
                <a:gd name="T100" fmla="*/ 2147483647 w 287"/>
                <a:gd name="T101" fmla="*/ 2147483647 h 214"/>
                <a:gd name="T102" fmla="*/ 2147483647 w 287"/>
                <a:gd name="T103" fmla="*/ 2147483647 h 214"/>
                <a:gd name="T104" fmla="*/ 2147483647 w 287"/>
                <a:gd name="T105" fmla="*/ 2147483647 h 214"/>
                <a:gd name="T106" fmla="*/ 2147483647 w 287"/>
                <a:gd name="T107" fmla="*/ 2147483647 h 214"/>
                <a:gd name="T108" fmla="*/ 2147483647 w 287"/>
                <a:gd name="T109" fmla="*/ 2147483647 h 214"/>
                <a:gd name="T110" fmla="*/ 2147483647 w 287"/>
                <a:gd name="T111" fmla="*/ 2147483647 h 214"/>
                <a:gd name="T112" fmla="*/ 2147483647 w 287"/>
                <a:gd name="T113" fmla="*/ 2147483647 h 214"/>
                <a:gd name="T114" fmla="*/ 2147483647 w 287"/>
                <a:gd name="T115" fmla="*/ 2147483647 h 214"/>
                <a:gd name="T116" fmla="*/ 2147483647 w 287"/>
                <a:gd name="T117" fmla="*/ 2147483647 h 214"/>
                <a:gd name="T118" fmla="*/ 2147483647 w 287"/>
                <a:gd name="T119" fmla="*/ 2147483647 h 214"/>
                <a:gd name="T120" fmla="*/ 2147483647 w 287"/>
                <a:gd name="T121" fmla="*/ 2147483647 h 2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7"/>
                <a:gd name="T184" fmla="*/ 0 h 214"/>
                <a:gd name="T185" fmla="*/ 287 w 287"/>
                <a:gd name="T186" fmla="*/ 214 h 2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7" h="214">
                  <a:moveTo>
                    <a:pt x="165" y="36"/>
                  </a:moveTo>
                  <a:lnTo>
                    <a:pt x="165" y="45"/>
                  </a:lnTo>
                  <a:lnTo>
                    <a:pt x="148" y="36"/>
                  </a:lnTo>
                  <a:lnTo>
                    <a:pt x="139" y="45"/>
                  </a:lnTo>
                  <a:lnTo>
                    <a:pt x="130" y="45"/>
                  </a:lnTo>
                  <a:lnTo>
                    <a:pt x="121" y="72"/>
                  </a:lnTo>
                  <a:lnTo>
                    <a:pt x="104" y="81"/>
                  </a:lnTo>
                  <a:lnTo>
                    <a:pt x="87" y="107"/>
                  </a:lnTo>
                  <a:lnTo>
                    <a:pt x="104" y="116"/>
                  </a:lnTo>
                  <a:lnTo>
                    <a:pt x="78" y="116"/>
                  </a:lnTo>
                  <a:lnTo>
                    <a:pt x="78" y="134"/>
                  </a:lnTo>
                  <a:lnTo>
                    <a:pt x="87" y="170"/>
                  </a:lnTo>
                  <a:lnTo>
                    <a:pt x="78" y="170"/>
                  </a:lnTo>
                  <a:lnTo>
                    <a:pt x="87" y="188"/>
                  </a:lnTo>
                  <a:lnTo>
                    <a:pt x="78" y="188"/>
                  </a:lnTo>
                  <a:lnTo>
                    <a:pt x="69" y="196"/>
                  </a:lnTo>
                  <a:lnTo>
                    <a:pt x="60" y="196"/>
                  </a:lnTo>
                  <a:lnTo>
                    <a:pt x="26" y="214"/>
                  </a:lnTo>
                  <a:lnTo>
                    <a:pt x="8" y="214"/>
                  </a:lnTo>
                  <a:lnTo>
                    <a:pt x="8" y="196"/>
                  </a:lnTo>
                  <a:lnTo>
                    <a:pt x="0" y="196"/>
                  </a:lnTo>
                  <a:lnTo>
                    <a:pt x="8" y="188"/>
                  </a:lnTo>
                  <a:lnTo>
                    <a:pt x="0" y="170"/>
                  </a:lnTo>
                  <a:lnTo>
                    <a:pt x="0" y="161"/>
                  </a:lnTo>
                  <a:lnTo>
                    <a:pt x="26" y="134"/>
                  </a:lnTo>
                  <a:lnTo>
                    <a:pt x="34" y="134"/>
                  </a:lnTo>
                  <a:lnTo>
                    <a:pt x="43" y="116"/>
                  </a:lnTo>
                  <a:lnTo>
                    <a:pt x="52" y="125"/>
                  </a:lnTo>
                  <a:lnTo>
                    <a:pt x="78" y="98"/>
                  </a:lnTo>
                  <a:lnTo>
                    <a:pt x="87" y="72"/>
                  </a:lnTo>
                  <a:lnTo>
                    <a:pt x="121" y="45"/>
                  </a:lnTo>
                  <a:lnTo>
                    <a:pt x="113" y="45"/>
                  </a:lnTo>
                  <a:lnTo>
                    <a:pt x="104" y="36"/>
                  </a:lnTo>
                  <a:lnTo>
                    <a:pt x="121" y="27"/>
                  </a:lnTo>
                  <a:lnTo>
                    <a:pt x="121" y="36"/>
                  </a:lnTo>
                  <a:lnTo>
                    <a:pt x="130" y="36"/>
                  </a:lnTo>
                  <a:lnTo>
                    <a:pt x="139" y="36"/>
                  </a:lnTo>
                  <a:lnTo>
                    <a:pt x="130" y="36"/>
                  </a:lnTo>
                  <a:lnTo>
                    <a:pt x="130" y="27"/>
                  </a:lnTo>
                  <a:lnTo>
                    <a:pt x="148" y="18"/>
                  </a:lnTo>
                  <a:lnTo>
                    <a:pt x="174" y="18"/>
                  </a:lnTo>
                  <a:lnTo>
                    <a:pt x="200" y="9"/>
                  </a:lnTo>
                  <a:lnTo>
                    <a:pt x="217" y="9"/>
                  </a:lnTo>
                  <a:lnTo>
                    <a:pt x="217" y="0"/>
                  </a:lnTo>
                  <a:lnTo>
                    <a:pt x="217" y="9"/>
                  </a:lnTo>
                  <a:lnTo>
                    <a:pt x="226" y="9"/>
                  </a:lnTo>
                  <a:lnTo>
                    <a:pt x="235" y="9"/>
                  </a:lnTo>
                  <a:lnTo>
                    <a:pt x="243" y="0"/>
                  </a:lnTo>
                  <a:lnTo>
                    <a:pt x="252" y="9"/>
                  </a:lnTo>
                  <a:lnTo>
                    <a:pt x="287" y="9"/>
                  </a:lnTo>
                  <a:lnTo>
                    <a:pt x="252" y="18"/>
                  </a:lnTo>
                  <a:lnTo>
                    <a:pt x="287" y="27"/>
                  </a:lnTo>
                  <a:lnTo>
                    <a:pt x="261" y="36"/>
                  </a:lnTo>
                  <a:lnTo>
                    <a:pt x="261" y="27"/>
                  </a:lnTo>
                  <a:lnTo>
                    <a:pt x="243" y="18"/>
                  </a:lnTo>
                  <a:lnTo>
                    <a:pt x="226" y="18"/>
                  </a:lnTo>
                  <a:lnTo>
                    <a:pt x="226" y="36"/>
                  </a:lnTo>
                  <a:lnTo>
                    <a:pt x="217" y="36"/>
                  </a:lnTo>
                  <a:lnTo>
                    <a:pt x="200" y="36"/>
                  </a:lnTo>
                  <a:lnTo>
                    <a:pt x="174" y="27"/>
                  </a:lnTo>
                  <a:lnTo>
                    <a:pt x="165" y="3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21" name="Group 349"/>
            <p:cNvGrpSpPr>
              <a:grpSpLocks/>
            </p:cNvGrpSpPr>
            <p:nvPr/>
          </p:nvGrpSpPr>
          <p:grpSpPr bwMode="auto">
            <a:xfrm>
              <a:off x="4926012" y="1885949"/>
              <a:ext cx="463550" cy="322263"/>
              <a:chOff x="2718" y="1161"/>
              <a:chExt cx="287" cy="214"/>
            </a:xfrm>
          </p:grpSpPr>
          <p:sp>
            <p:nvSpPr>
              <p:cNvPr id="55087" name="Freeform 350"/>
              <p:cNvSpPr>
                <a:spLocks/>
              </p:cNvSpPr>
              <p:nvPr/>
            </p:nvSpPr>
            <p:spPr bwMode="auto">
              <a:xfrm>
                <a:off x="2718" y="1161"/>
                <a:ext cx="287" cy="214"/>
              </a:xfrm>
              <a:custGeom>
                <a:avLst/>
                <a:gdLst>
                  <a:gd name="T0" fmla="*/ 165 w 287"/>
                  <a:gd name="T1" fmla="*/ 36 h 214"/>
                  <a:gd name="T2" fmla="*/ 165 w 287"/>
                  <a:gd name="T3" fmla="*/ 45 h 214"/>
                  <a:gd name="T4" fmla="*/ 148 w 287"/>
                  <a:gd name="T5" fmla="*/ 36 h 214"/>
                  <a:gd name="T6" fmla="*/ 139 w 287"/>
                  <a:gd name="T7" fmla="*/ 45 h 214"/>
                  <a:gd name="T8" fmla="*/ 130 w 287"/>
                  <a:gd name="T9" fmla="*/ 45 h 214"/>
                  <a:gd name="T10" fmla="*/ 121 w 287"/>
                  <a:gd name="T11" fmla="*/ 72 h 214"/>
                  <a:gd name="T12" fmla="*/ 104 w 287"/>
                  <a:gd name="T13" fmla="*/ 81 h 214"/>
                  <a:gd name="T14" fmla="*/ 87 w 287"/>
                  <a:gd name="T15" fmla="*/ 107 h 214"/>
                  <a:gd name="T16" fmla="*/ 104 w 287"/>
                  <a:gd name="T17" fmla="*/ 116 h 214"/>
                  <a:gd name="T18" fmla="*/ 78 w 287"/>
                  <a:gd name="T19" fmla="*/ 116 h 214"/>
                  <a:gd name="T20" fmla="*/ 78 w 287"/>
                  <a:gd name="T21" fmla="*/ 134 h 214"/>
                  <a:gd name="T22" fmla="*/ 87 w 287"/>
                  <a:gd name="T23" fmla="*/ 170 h 214"/>
                  <a:gd name="T24" fmla="*/ 78 w 287"/>
                  <a:gd name="T25" fmla="*/ 170 h 214"/>
                  <a:gd name="T26" fmla="*/ 87 w 287"/>
                  <a:gd name="T27" fmla="*/ 188 h 214"/>
                  <a:gd name="T28" fmla="*/ 78 w 287"/>
                  <a:gd name="T29" fmla="*/ 188 h 214"/>
                  <a:gd name="T30" fmla="*/ 69 w 287"/>
                  <a:gd name="T31" fmla="*/ 196 h 214"/>
                  <a:gd name="T32" fmla="*/ 60 w 287"/>
                  <a:gd name="T33" fmla="*/ 196 h 214"/>
                  <a:gd name="T34" fmla="*/ 26 w 287"/>
                  <a:gd name="T35" fmla="*/ 214 h 214"/>
                  <a:gd name="T36" fmla="*/ 8 w 287"/>
                  <a:gd name="T37" fmla="*/ 214 h 214"/>
                  <a:gd name="T38" fmla="*/ 8 w 287"/>
                  <a:gd name="T39" fmla="*/ 196 h 214"/>
                  <a:gd name="T40" fmla="*/ 0 w 287"/>
                  <a:gd name="T41" fmla="*/ 196 h 214"/>
                  <a:gd name="T42" fmla="*/ 8 w 287"/>
                  <a:gd name="T43" fmla="*/ 188 h 214"/>
                  <a:gd name="T44" fmla="*/ 0 w 287"/>
                  <a:gd name="T45" fmla="*/ 170 h 214"/>
                  <a:gd name="T46" fmla="*/ 0 w 287"/>
                  <a:gd name="T47" fmla="*/ 161 h 214"/>
                  <a:gd name="T48" fmla="*/ 26 w 287"/>
                  <a:gd name="T49" fmla="*/ 134 h 214"/>
                  <a:gd name="T50" fmla="*/ 34 w 287"/>
                  <a:gd name="T51" fmla="*/ 134 h 214"/>
                  <a:gd name="T52" fmla="*/ 43 w 287"/>
                  <a:gd name="T53" fmla="*/ 116 h 214"/>
                  <a:gd name="T54" fmla="*/ 52 w 287"/>
                  <a:gd name="T55" fmla="*/ 125 h 214"/>
                  <a:gd name="T56" fmla="*/ 78 w 287"/>
                  <a:gd name="T57" fmla="*/ 98 h 214"/>
                  <a:gd name="T58" fmla="*/ 87 w 287"/>
                  <a:gd name="T59" fmla="*/ 72 h 214"/>
                  <a:gd name="T60" fmla="*/ 121 w 287"/>
                  <a:gd name="T61" fmla="*/ 45 h 214"/>
                  <a:gd name="T62" fmla="*/ 113 w 287"/>
                  <a:gd name="T63" fmla="*/ 45 h 214"/>
                  <a:gd name="T64" fmla="*/ 104 w 287"/>
                  <a:gd name="T65" fmla="*/ 36 h 214"/>
                  <a:gd name="T66" fmla="*/ 121 w 287"/>
                  <a:gd name="T67" fmla="*/ 27 h 214"/>
                  <a:gd name="T68" fmla="*/ 121 w 287"/>
                  <a:gd name="T69" fmla="*/ 36 h 214"/>
                  <a:gd name="T70" fmla="*/ 130 w 287"/>
                  <a:gd name="T71" fmla="*/ 36 h 214"/>
                  <a:gd name="T72" fmla="*/ 139 w 287"/>
                  <a:gd name="T73" fmla="*/ 36 h 214"/>
                  <a:gd name="T74" fmla="*/ 130 w 287"/>
                  <a:gd name="T75" fmla="*/ 36 h 214"/>
                  <a:gd name="T76" fmla="*/ 130 w 287"/>
                  <a:gd name="T77" fmla="*/ 27 h 214"/>
                  <a:gd name="T78" fmla="*/ 148 w 287"/>
                  <a:gd name="T79" fmla="*/ 18 h 214"/>
                  <a:gd name="T80" fmla="*/ 174 w 287"/>
                  <a:gd name="T81" fmla="*/ 18 h 214"/>
                  <a:gd name="T82" fmla="*/ 200 w 287"/>
                  <a:gd name="T83" fmla="*/ 9 h 214"/>
                  <a:gd name="T84" fmla="*/ 217 w 287"/>
                  <a:gd name="T85" fmla="*/ 9 h 214"/>
                  <a:gd name="T86" fmla="*/ 217 w 287"/>
                  <a:gd name="T87" fmla="*/ 0 h 214"/>
                  <a:gd name="T88" fmla="*/ 217 w 287"/>
                  <a:gd name="T89" fmla="*/ 9 h 214"/>
                  <a:gd name="T90" fmla="*/ 226 w 287"/>
                  <a:gd name="T91" fmla="*/ 9 h 214"/>
                  <a:gd name="T92" fmla="*/ 235 w 287"/>
                  <a:gd name="T93" fmla="*/ 9 h 214"/>
                  <a:gd name="T94" fmla="*/ 243 w 287"/>
                  <a:gd name="T95" fmla="*/ 0 h 214"/>
                  <a:gd name="T96" fmla="*/ 252 w 287"/>
                  <a:gd name="T97" fmla="*/ 9 h 214"/>
                  <a:gd name="T98" fmla="*/ 287 w 287"/>
                  <a:gd name="T99" fmla="*/ 9 h 214"/>
                  <a:gd name="T100" fmla="*/ 252 w 287"/>
                  <a:gd name="T101" fmla="*/ 18 h 214"/>
                  <a:gd name="T102" fmla="*/ 287 w 287"/>
                  <a:gd name="T103" fmla="*/ 27 h 214"/>
                  <a:gd name="T104" fmla="*/ 261 w 287"/>
                  <a:gd name="T105" fmla="*/ 36 h 214"/>
                  <a:gd name="T106" fmla="*/ 261 w 287"/>
                  <a:gd name="T107" fmla="*/ 27 h 214"/>
                  <a:gd name="T108" fmla="*/ 243 w 287"/>
                  <a:gd name="T109" fmla="*/ 18 h 214"/>
                  <a:gd name="T110" fmla="*/ 226 w 287"/>
                  <a:gd name="T111" fmla="*/ 18 h 214"/>
                  <a:gd name="T112" fmla="*/ 226 w 287"/>
                  <a:gd name="T113" fmla="*/ 36 h 214"/>
                  <a:gd name="T114" fmla="*/ 217 w 287"/>
                  <a:gd name="T115" fmla="*/ 36 h 214"/>
                  <a:gd name="T116" fmla="*/ 200 w 287"/>
                  <a:gd name="T117" fmla="*/ 36 h 214"/>
                  <a:gd name="T118" fmla="*/ 174 w 287"/>
                  <a:gd name="T119" fmla="*/ 27 h 214"/>
                  <a:gd name="T120" fmla="*/ 165 w 287"/>
                  <a:gd name="T121" fmla="*/ 36 h 2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7"/>
                  <a:gd name="T184" fmla="*/ 0 h 214"/>
                  <a:gd name="T185" fmla="*/ 287 w 287"/>
                  <a:gd name="T186" fmla="*/ 214 h 2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7" h="214">
                    <a:moveTo>
                      <a:pt x="165" y="36"/>
                    </a:moveTo>
                    <a:lnTo>
                      <a:pt x="165" y="45"/>
                    </a:lnTo>
                    <a:lnTo>
                      <a:pt x="148" y="36"/>
                    </a:lnTo>
                    <a:lnTo>
                      <a:pt x="139" y="45"/>
                    </a:lnTo>
                    <a:lnTo>
                      <a:pt x="130" y="45"/>
                    </a:lnTo>
                    <a:lnTo>
                      <a:pt x="121" y="72"/>
                    </a:lnTo>
                    <a:lnTo>
                      <a:pt x="104" y="81"/>
                    </a:lnTo>
                    <a:lnTo>
                      <a:pt x="87" y="107"/>
                    </a:lnTo>
                    <a:lnTo>
                      <a:pt x="104" y="116"/>
                    </a:lnTo>
                    <a:lnTo>
                      <a:pt x="78" y="116"/>
                    </a:lnTo>
                    <a:lnTo>
                      <a:pt x="78" y="134"/>
                    </a:lnTo>
                    <a:lnTo>
                      <a:pt x="87" y="170"/>
                    </a:lnTo>
                    <a:lnTo>
                      <a:pt x="78" y="170"/>
                    </a:lnTo>
                    <a:lnTo>
                      <a:pt x="87" y="188"/>
                    </a:lnTo>
                    <a:lnTo>
                      <a:pt x="78" y="188"/>
                    </a:lnTo>
                    <a:lnTo>
                      <a:pt x="69" y="196"/>
                    </a:lnTo>
                    <a:lnTo>
                      <a:pt x="60" y="196"/>
                    </a:lnTo>
                    <a:lnTo>
                      <a:pt x="26" y="214"/>
                    </a:lnTo>
                    <a:lnTo>
                      <a:pt x="8" y="214"/>
                    </a:lnTo>
                    <a:lnTo>
                      <a:pt x="8" y="196"/>
                    </a:lnTo>
                    <a:lnTo>
                      <a:pt x="0" y="196"/>
                    </a:lnTo>
                    <a:lnTo>
                      <a:pt x="8" y="188"/>
                    </a:lnTo>
                    <a:lnTo>
                      <a:pt x="0" y="170"/>
                    </a:lnTo>
                    <a:lnTo>
                      <a:pt x="0" y="161"/>
                    </a:lnTo>
                    <a:lnTo>
                      <a:pt x="26" y="134"/>
                    </a:lnTo>
                    <a:lnTo>
                      <a:pt x="34" y="134"/>
                    </a:lnTo>
                    <a:lnTo>
                      <a:pt x="43" y="116"/>
                    </a:lnTo>
                    <a:lnTo>
                      <a:pt x="52" y="125"/>
                    </a:lnTo>
                    <a:lnTo>
                      <a:pt x="78" y="98"/>
                    </a:lnTo>
                    <a:lnTo>
                      <a:pt x="87" y="72"/>
                    </a:lnTo>
                    <a:lnTo>
                      <a:pt x="121" y="45"/>
                    </a:lnTo>
                    <a:lnTo>
                      <a:pt x="113" y="45"/>
                    </a:lnTo>
                    <a:lnTo>
                      <a:pt x="104" y="36"/>
                    </a:lnTo>
                    <a:lnTo>
                      <a:pt x="121" y="27"/>
                    </a:lnTo>
                    <a:lnTo>
                      <a:pt x="121" y="36"/>
                    </a:lnTo>
                    <a:lnTo>
                      <a:pt x="130" y="36"/>
                    </a:lnTo>
                    <a:lnTo>
                      <a:pt x="139" y="36"/>
                    </a:lnTo>
                    <a:lnTo>
                      <a:pt x="130" y="36"/>
                    </a:lnTo>
                    <a:lnTo>
                      <a:pt x="130" y="27"/>
                    </a:lnTo>
                    <a:lnTo>
                      <a:pt x="148" y="18"/>
                    </a:lnTo>
                    <a:lnTo>
                      <a:pt x="174" y="18"/>
                    </a:lnTo>
                    <a:lnTo>
                      <a:pt x="200" y="9"/>
                    </a:lnTo>
                    <a:lnTo>
                      <a:pt x="217" y="9"/>
                    </a:lnTo>
                    <a:lnTo>
                      <a:pt x="217" y="0"/>
                    </a:lnTo>
                    <a:lnTo>
                      <a:pt x="217" y="9"/>
                    </a:lnTo>
                    <a:lnTo>
                      <a:pt x="226" y="9"/>
                    </a:lnTo>
                    <a:lnTo>
                      <a:pt x="235" y="9"/>
                    </a:lnTo>
                    <a:lnTo>
                      <a:pt x="243" y="0"/>
                    </a:lnTo>
                    <a:lnTo>
                      <a:pt x="252" y="9"/>
                    </a:lnTo>
                    <a:lnTo>
                      <a:pt x="287" y="9"/>
                    </a:lnTo>
                    <a:lnTo>
                      <a:pt x="252" y="18"/>
                    </a:lnTo>
                    <a:lnTo>
                      <a:pt x="287" y="27"/>
                    </a:lnTo>
                    <a:lnTo>
                      <a:pt x="261" y="36"/>
                    </a:lnTo>
                    <a:lnTo>
                      <a:pt x="261" y="27"/>
                    </a:lnTo>
                    <a:lnTo>
                      <a:pt x="243" y="18"/>
                    </a:lnTo>
                    <a:lnTo>
                      <a:pt x="226" y="18"/>
                    </a:lnTo>
                    <a:lnTo>
                      <a:pt x="226" y="36"/>
                    </a:lnTo>
                    <a:lnTo>
                      <a:pt x="217" y="36"/>
                    </a:lnTo>
                    <a:lnTo>
                      <a:pt x="200" y="36"/>
                    </a:lnTo>
                    <a:lnTo>
                      <a:pt x="174" y="27"/>
                    </a:lnTo>
                    <a:lnTo>
                      <a:pt x="165" y="3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88" name="Freeform 351"/>
              <p:cNvSpPr>
                <a:spLocks/>
              </p:cNvSpPr>
              <p:nvPr/>
            </p:nvSpPr>
            <p:spPr bwMode="auto">
              <a:xfrm>
                <a:off x="2718" y="1161"/>
                <a:ext cx="287" cy="214"/>
              </a:xfrm>
              <a:custGeom>
                <a:avLst/>
                <a:gdLst>
                  <a:gd name="T0" fmla="*/ 165 w 287"/>
                  <a:gd name="T1" fmla="*/ 36 h 214"/>
                  <a:gd name="T2" fmla="*/ 165 w 287"/>
                  <a:gd name="T3" fmla="*/ 45 h 214"/>
                  <a:gd name="T4" fmla="*/ 148 w 287"/>
                  <a:gd name="T5" fmla="*/ 36 h 214"/>
                  <a:gd name="T6" fmla="*/ 139 w 287"/>
                  <a:gd name="T7" fmla="*/ 45 h 214"/>
                  <a:gd name="T8" fmla="*/ 130 w 287"/>
                  <a:gd name="T9" fmla="*/ 45 h 214"/>
                  <a:gd name="T10" fmla="*/ 121 w 287"/>
                  <a:gd name="T11" fmla="*/ 72 h 214"/>
                  <a:gd name="T12" fmla="*/ 104 w 287"/>
                  <a:gd name="T13" fmla="*/ 81 h 214"/>
                  <a:gd name="T14" fmla="*/ 87 w 287"/>
                  <a:gd name="T15" fmla="*/ 107 h 214"/>
                  <a:gd name="T16" fmla="*/ 104 w 287"/>
                  <a:gd name="T17" fmla="*/ 116 h 214"/>
                  <a:gd name="T18" fmla="*/ 78 w 287"/>
                  <a:gd name="T19" fmla="*/ 116 h 214"/>
                  <a:gd name="T20" fmla="*/ 78 w 287"/>
                  <a:gd name="T21" fmla="*/ 134 h 214"/>
                  <a:gd name="T22" fmla="*/ 87 w 287"/>
                  <a:gd name="T23" fmla="*/ 170 h 214"/>
                  <a:gd name="T24" fmla="*/ 78 w 287"/>
                  <a:gd name="T25" fmla="*/ 170 h 214"/>
                  <a:gd name="T26" fmla="*/ 87 w 287"/>
                  <a:gd name="T27" fmla="*/ 188 h 214"/>
                  <a:gd name="T28" fmla="*/ 78 w 287"/>
                  <a:gd name="T29" fmla="*/ 188 h 214"/>
                  <a:gd name="T30" fmla="*/ 69 w 287"/>
                  <a:gd name="T31" fmla="*/ 196 h 214"/>
                  <a:gd name="T32" fmla="*/ 60 w 287"/>
                  <a:gd name="T33" fmla="*/ 196 h 214"/>
                  <a:gd name="T34" fmla="*/ 26 w 287"/>
                  <a:gd name="T35" fmla="*/ 214 h 214"/>
                  <a:gd name="T36" fmla="*/ 8 w 287"/>
                  <a:gd name="T37" fmla="*/ 214 h 214"/>
                  <a:gd name="T38" fmla="*/ 8 w 287"/>
                  <a:gd name="T39" fmla="*/ 196 h 214"/>
                  <a:gd name="T40" fmla="*/ 0 w 287"/>
                  <a:gd name="T41" fmla="*/ 196 h 214"/>
                  <a:gd name="T42" fmla="*/ 8 w 287"/>
                  <a:gd name="T43" fmla="*/ 188 h 214"/>
                  <a:gd name="T44" fmla="*/ 0 w 287"/>
                  <a:gd name="T45" fmla="*/ 170 h 214"/>
                  <a:gd name="T46" fmla="*/ 0 w 287"/>
                  <a:gd name="T47" fmla="*/ 161 h 214"/>
                  <a:gd name="T48" fmla="*/ 26 w 287"/>
                  <a:gd name="T49" fmla="*/ 134 h 214"/>
                  <a:gd name="T50" fmla="*/ 34 w 287"/>
                  <a:gd name="T51" fmla="*/ 134 h 214"/>
                  <a:gd name="T52" fmla="*/ 43 w 287"/>
                  <a:gd name="T53" fmla="*/ 116 h 214"/>
                  <a:gd name="T54" fmla="*/ 52 w 287"/>
                  <a:gd name="T55" fmla="*/ 125 h 214"/>
                  <a:gd name="T56" fmla="*/ 78 w 287"/>
                  <a:gd name="T57" fmla="*/ 98 h 214"/>
                  <a:gd name="T58" fmla="*/ 87 w 287"/>
                  <a:gd name="T59" fmla="*/ 72 h 214"/>
                  <a:gd name="T60" fmla="*/ 121 w 287"/>
                  <a:gd name="T61" fmla="*/ 45 h 214"/>
                  <a:gd name="T62" fmla="*/ 113 w 287"/>
                  <a:gd name="T63" fmla="*/ 45 h 214"/>
                  <a:gd name="T64" fmla="*/ 104 w 287"/>
                  <a:gd name="T65" fmla="*/ 36 h 214"/>
                  <a:gd name="T66" fmla="*/ 121 w 287"/>
                  <a:gd name="T67" fmla="*/ 27 h 214"/>
                  <a:gd name="T68" fmla="*/ 121 w 287"/>
                  <a:gd name="T69" fmla="*/ 36 h 214"/>
                  <a:gd name="T70" fmla="*/ 130 w 287"/>
                  <a:gd name="T71" fmla="*/ 36 h 214"/>
                  <a:gd name="T72" fmla="*/ 139 w 287"/>
                  <a:gd name="T73" fmla="*/ 36 h 214"/>
                  <a:gd name="T74" fmla="*/ 130 w 287"/>
                  <a:gd name="T75" fmla="*/ 36 h 214"/>
                  <a:gd name="T76" fmla="*/ 130 w 287"/>
                  <a:gd name="T77" fmla="*/ 27 h 214"/>
                  <a:gd name="T78" fmla="*/ 148 w 287"/>
                  <a:gd name="T79" fmla="*/ 18 h 214"/>
                  <a:gd name="T80" fmla="*/ 174 w 287"/>
                  <a:gd name="T81" fmla="*/ 18 h 214"/>
                  <a:gd name="T82" fmla="*/ 200 w 287"/>
                  <a:gd name="T83" fmla="*/ 9 h 214"/>
                  <a:gd name="T84" fmla="*/ 217 w 287"/>
                  <a:gd name="T85" fmla="*/ 9 h 214"/>
                  <a:gd name="T86" fmla="*/ 217 w 287"/>
                  <a:gd name="T87" fmla="*/ 0 h 214"/>
                  <a:gd name="T88" fmla="*/ 217 w 287"/>
                  <a:gd name="T89" fmla="*/ 9 h 214"/>
                  <a:gd name="T90" fmla="*/ 226 w 287"/>
                  <a:gd name="T91" fmla="*/ 9 h 214"/>
                  <a:gd name="T92" fmla="*/ 235 w 287"/>
                  <a:gd name="T93" fmla="*/ 9 h 214"/>
                  <a:gd name="T94" fmla="*/ 243 w 287"/>
                  <a:gd name="T95" fmla="*/ 0 h 214"/>
                  <a:gd name="T96" fmla="*/ 252 w 287"/>
                  <a:gd name="T97" fmla="*/ 9 h 214"/>
                  <a:gd name="T98" fmla="*/ 287 w 287"/>
                  <a:gd name="T99" fmla="*/ 9 h 214"/>
                  <a:gd name="T100" fmla="*/ 252 w 287"/>
                  <a:gd name="T101" fmla="*/ 18 h 214"/>
                  <a:gd name="T102" fmla="*/ 287 w 287"/>
                  <a:gd name="T103" fmla="*/ 27 h 214"/>
                  <a:gd name="T104" fmla="*/ 261 w 287"/>
                  <a:gd name="T105" fmla="*/ 36 h 214"/>
                  <a:gd name="T106" fmla="*/ 261 w 287"/>
                  <a:gd name="T107" fmla="*/ 27 h 214"/>
                  <a:gd name="T108" fmla="*/ 243 w 287"/>
                  <a:gd name="T109" fmla="*/ 18 h 214"/>
                  <a:gd name="T110" fmla="*/ 226 w 287"/>
                  <a:gd name="T111" fmla="*/ 18 h 214"/>
                  <a:gd name="T112" fmla="*/ 226 w 287"/>
                  <a:gd name="T113" fmla="*/ 36 h 214"/>
                  <a:gd name="T114" fmla="*/ 217 w 287"/>
                  <a:gd name="T115" fmla="*/ 36 h 214"/>
                  <a:gd name="T116" fmla="*/ 200 w 287"/>
                  <a:gd name="T117" fmla="*/ 36 h 214"/>
                  <a:gd name="T118" fmla="*/ 174 w 287"/>
                  <a:gd name="T119" fmla="*/ 27 h 214"/>
                  <a:gd name="T120" fmla="*/ 165 w 287"/>
                  <a:gd name="T121" fmla="*/ 36 h 2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7"/>
                  <a:gd name="T184" fmla="*/ 0 h 214"/>
                  <a:gd name="T185" fmla="*/ 287 w 287"/>
                  <a:gd name="T186" fmla="*/ 214 h 2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7" h="214">
                    <a:moveTo>
                      <a:pt x="165" y="36"/>
                    </a:moveTo>
                    <a:lnTo>
                      <a:pt x="165" y="45"/>
                    </a:lnTo>
                    <a:lnTo>
                      <a:pt x="148" y="36"/>
                    </a:lnTo>
                    <a:lnTo>
                      <a:pt x="139" y="45"/>
                    </a:lnTo>
                    <a:lnTo>
                      <a:pt x="130" y="45"/>
                    </a:lnTo>
                    <a:lnTo>
                      <a:pt x="121" y="72"/>
                    </a:lnTo>
                    <a:lnTo>
                      <a:pt x="104" y="81"/>
                    </a:lnTo>
                    <a:lnTo>
                      <a:pt x="87" y="107"/>
                    </a:lnTo>
                    <a:lnTo>
                      <a:pt x="104" y="116"/>
                    </a:lnTo>
                    <a:lnTo>
                      <a:pt x="78" y="116"/>
                    </a:lnTo>
                    <a:lnTo>
                      <a:pt x="78" y="134"/>
                    </a:lnTo>
                    <a:lnTo>
                      <a:pt x="87" y="170"/>
                    </a:lnTo>
                    <a:lnTo>
                      <a:pt x="78" y="170"/>
                    </a:lnTo>
                    <a:lnTo>
                      <a:pt x="87" y="188"/>
                    </a:lnTo>
                    <a:lnTo>
                      <a:pt x="78" y="188"/>
                    </a:lnTo>
                    <a:lnTo>
                      <a:pt x="69" y="196"/>
                    </a:lnTo>
                    <a:lnTo>
                      <a:pt x="60" y="196"/>
                    </a:lnTo>
                    <a:lnTo>
                      <a:pt x="26" y="214"/>
                    </a:lnTo>
                    <a:lnTo>
                      <a:pt x="8" y="214"/>
                    </a:lnTo>
                    <a:lnTo>
                      <a:pt x="8" y="196"/>
                    </a:lnTo>
                    <a:lnTo>
                      <a:pt x="0" y="196"/>
                    </a:lnTo>
                    <a:lnTo>
                      <a:pt x="8" y="188"/>
                    </a:lnTo>
                    <a:lnTo>
                      <a:pt x="0" y="170"/>
                    </a:lnTo>
                    <a:lnTo>
                      <a:pt x="0" y="161"/>
                    </a:lnTo>
                    <a:lnTo>
                      <a:pt x="26" y="134"/>
                    </a:lnTo>
                    <a:lnTo>
                      <a:pt x="34" y="134"/>
                    </a:lnTo>
                    <a:lnTo>
                      <a:pt x="43" y="116"/>
                    </a:lnTo>
                    <a:lnTo>
                      <a:pt x="52" y="125"/>
                    </a:lnTo>
                    <a:lnTo>
                      <a:pt x="78" y="98"/>
                    </a:lnTo>
                    <a:lnTo>
                      <a:pt x="87" y="72"/>
                    </a:lnTo>
                    <a:lnTo>
                      <a:pt x="121" y="45"/>
                    </a:lnTo>
                    <a:lnTo>
                      <a:pt x="113" y="45"/>
                    </a:lnTo>
                    <a:lnTo>
                      <a:pt x="104" y="36"/>
                    </a:lnTo>
                    <a:lnTo>
                      <a:pt x="121" y="27"/>
                    </a:lnTo>
                    <a:lnTo>
                      <a:pt x="121" y="36"/>
                    </a:lnTo>
                    <a:lnTo>
                      <a:pt x="130" y="36"/>
                    </a:lnTo>
                    <a:lnTo>
                      <a:pt x="139" y="36"/>
                    </a:lnTo>
                    <a:lnTo>
                      <a:pt x="130" y="36"/>
                    </a:lnTo>
                    <a:lnTo>
                      <a:pt x="130" y="27"/>
                    </a:lnTo>
                    <a:lnTo>
                      <a:pt x="148" y="18"/>
                    </a:lnTo>
                    <a:lnTo>
                      <a:pt x="174" y="18"/>
                    </a:lnTo>
                    <a:lnTo>
                      <a:pt x="200" y="9"/>
                    </a:lnTo>
                    <a:lnTo>
                      <a:pt x="217" y="9"/>
                    </a:lnTo>
                    <a:lnTo>
                      <a:pt x="217" y="0"/>
                    </a:lnTo>
                    <a:lnTo>
                      <a:pt x="217" y="9"/>
                    </a:lnTo>
                    <a:lnTo>
                      <a:pt x="226" y="9"/>
                    </a:lnTo>
                    <a:lnTo>
                      <a:pt x="235" y="9"/>
                    </a:lnTo>
                    <a:lnTo>
                      <a:pt x="243" y="0"/>
                    </a:lnTo>
                    <a:lnTo>
                      <a:pt x="252" y="9"/>
                    </a:lnTo>
                    <a:lnTo>
                      <a:pt x="287" y="9"/>
                    </a:lnTo>
                    <a:lnTo>
                      <a:pt x="252" y="18"/>
                    </a:lnTo>
                    <a:lnTo>
                      <a:pt x="287" y="27"/>
                    </a:lnTo>
                    <a:lnTo>
                      <a:pt x="261" y="36"/>
                    </a:lnTo>
                    <a:lnTo>
                      <a:pt x="261" y="27"/>
                    </a:lnTo>
                    <a:lnTo>
                      <a:pt x="243" y="18"/>
                    </a:lnTo>
                    <a:lnTo>
                      <a:pt x="226" y="18"/>
                    </a:lnTo>
                    <a:lnTo>
                      <a:pt x="226" y="36"/>
                    </a:lnTo>
                    <a:lnTo>
                      <a:pt x="217" y="36"/>
                    </a:lnTo>
                    <a:lnTo>
                      <a:pt x="200" y="36"/>
                    </a:lnTo>
                    <a:lnTo>
                      <a:pt x="174" y="27"/>
                    </a:lnTo>
                    <a:lnTo>
                      <a:pt x="165" y="3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22" name="Freeform 352"/>
            <p:cNvSpPr>
              <a:spLocks/>
            </p:cNvSpPr>
            <p:nvPr/>
          </p:nvSpPr>
          <p:spPr bwMode="auto">
            <a:xfrm>
              <a:off x="5037137" y="1939924"/>
              <a:ext cx="252413" cy="349250"/>
            </a:xfrm>
            <a:custGeom>
              <a:avLst/>
              <a:gdLst>
                <a:gd name="T0" fmla="*/ 2147483647 w 157"/>
                <a:gd name="T1" fmla="*/ 2147483647 h 232"/>
                <a:gd name="T2" fmla="*/ 2147483647 w 157"/>
                <a:gd name="T3" fmla="*/ 2147483647 h 232"/>
                <a:gd name="T4" fmla="*/ 2147483647 w 157"/>
                <a:gd name="T5" fmla="*/ 2147483647 h 232"/>
                <a:gd name="T6" fmla="*/ 2147483647 w 157"/>
                <a:gd name="T7" fmla="*/ 2147483647 h 232"/>
                <a:gd name="T8" fmla="*/ 2147483647 w 157"/>
                <a:gd name="T9" fmla="*/ 2147483647 h 232"/>
                <a:gd name="T10" fmla="*/ 2147483647 w 157"/>
                <a:gd name="T11" fmla="*/ 2147483647 h 232"/>
                <a:gd name="T12" fmla="*/ 2147483647 w 157"/>
                <a:gd name="T13" fmla="*/ 2147483647 h 232"/>
                <a:gd name="T14" fmla="*/ 2147483647 w 157"/>
                <a:gd name="T15" fmla="*/ 2147483647 h 232"/>
                <a:gd name="T16" fmla="*/ 2147483647 w 157"/>
                <a:gd name="T17" fmla="*/ 2147483647 h 232"/>
                <a:gd name="T18" fmla="*/ 2147483647 w 157"/>
                <a:gd name="T19" fmla="*/ 2147483647 h 232"/>
                <a:gd name="T20" fmla="*/ 2147483647 w 157"/>
                <a:gd name="T21" fmla="*/ 2147483647 h 232"/>
                <a:gd name="T22" fmla="*/ 2147483647 w 157"/>
                <a:gd name="T23" fmla="*/ 2147483647 h 232"/>
                <a:gd name="T24" fmla="*/ 2147483647 w 157"/>
                <a:gd name="T25" fmla="*/ 0 h 232"/>
                <a:gd name="T26" fmla="*/ 2147483647 w 157"/>
                <a:gd name="T27" fmla="*/ 2147483647 h 232"/>
                <a:gd name="T28" fmla="*/ 2147483647 w 157"/>
                <a:gd name="T29" fmla="*/ 0 h 232"/>
                <a:gd name="T30" fmla="*/ 2147483647 w 157"/>
                <a:gd name="T31" fmla="*/ 2147483647 h 232"/>
                <a:gd name="T32" fmla="*/ 2147483647 w 157"/>
                <a:gd name="T33" fmla="*/ 2147483647 h 232"/>
                <a:gd name="T34" fmla="*/ 2147483647 w 157"/>
                <a:gd name="T35" fmla="*/ 2147483647 h 232"/>
                <a:gd name="T36" fmla="*/ 2147483647 w 157"/>
                <a:gd name="T37" fmla="*/ 2147483647 h 232"/>
                <a:gd name="T38" fmla="*/ 2147483647 w 157"/>
                <a:gd name="T39" fmla="*/ 2147483647 h 232"/>
                <a:gd name="T40" fmla="*/ 2147483647 w 157"/>
                <a:gd name="T41" fmla="*/ 2147483647 h 232"/>
                <a:gd name="T42" fmla="*/ 2147483647 w 157"/>
                <a:gd name="T43" fmla="*/ 2147483647 h 232"/>
                <a:gd name="T44" fmla="*/ 2147483647 w 157"/>
                <a:gd name="T45" fmla="*/ 2147483647 h 232"/>
                <a:gd name="T46" fmla="*/ 2147483647 w 157"/>
                <a:gd name="T47" fmla="*/ 2147483647 h 232"/>
                <a:gd name="T48" fmla="*/ 2147483647 w 157"/>
                <a:gd name="T49" fmla="*/ 2147483647 h 232"/>
                <a:gd name="T50" fmla="*/ 2147483647 w 157"/>
                <a:gd name="T51" fmla="*/ 2147483647 h 232"/>
                <a:gd name="T52" fmla="*/ 2147483647 w 157"/>
                <a:gd name="T53" fmla="*/ 2147483647 h 232"/>
                <a:gd name="T54" fmla="*/ 2147483647 w 157"/>
                <a:gd name="T55" fmla="*/ 2147483647 h 232"/>
                <a:gd name="T56" fmla="*/ 2147483647 w 157"/>
                <a:gd name="T57" fmla="*/ 2147483647 h 232"/>
                <a:gd name="T58" fmla="*/ 2147483647 w 157"/>
                <a:gd name="T59" fmla="*/ 2147483647 h 232"/>
                <a:gd name="T60" fmla="*/ 0 w 157"/>
                <a:gd name="T61" fmla="*/ 2147483647 h 232"/>
                <a:gd name="T62" fmla="*/ 2147483647 w 157"/>
                <a:gd name="T63" fmla="*/ 2147483647 h 2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7"/>
                <a:gd name="T97" fmla="*/ 0 h 232"/>
                <a:gd name="T98" fmla="*/ 157 w 157"/>
                <a:gd name="T99" fmla="*/ 232 h 2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7" h="232">
                  <a:moveTo>
                    <a:pt x="18" y="152"/>
                  </a:moveTo>
                  <a:lnTo>
                    <a:pt x="26" y="152"/>
                  </a:lnTo>
                  <a:lnTo>
                    <a:pt x="18" y="134"/>
                  </a:lnTo>
                  <a:lnTo>
                    <a:pt x="26" y="134"/>
                  </a:lnTo>
                  <a:lnTo>
                    <a:pt x="18" y="98"/>
                  </a:lnTo>
                  <a:lnTo>
                    <a:pt x="18" y="80"/>
                  </a:lnTo>
                  <a:lnTo>
                    <a:pt x="44" y="80"/>
                  </a:lnTo>
                  <a:lnTo>
                    <a:pt x="26" y="71"/>
                  </a:lnTo>
                  <a:lnTo>
                    <a:pt x="44" y="45"/>
                  </a:lnTo>
                  <a:lnTo>
                    <a:pt x="61" y="36"/>
                  </a:lnTo>
                  <a:lnTo>
                    <a:pt x="70" y="9"/>
                  </a:lnTo>
                  <a:lnTo>
                    <a:pt x="79" y="9"/>
                  </a:lnTo>
                  <a:lnTo>
                    <a:pt x="87" y="0"/>
                  </a:lnTo>
                  <a:lnTo>
                    <a:pt x="105" y="9"/>
                  </a:lnTo>
                  <a:lnTo>
                    <a:pt x="105" y="0"/>
                  </a:lnTo>
                  <a:lnTo>
                    <a:pt x="148" y="9"/>
                  </a:lnTo>
                  <a:lnTo>
                    <a:pt x="157" y="54"/>
                  </a:lnTo>
                  <a:lnTo>
                    <a:pt x="140" y="54"/>
                  </a:lnTo>
                  <a:lnTo>
                    <a:pt x="131" y="71"/>
                  </a:lnTo>
                  <a:lnTo>
                    <a:pt x="79" y="107"/>
                  </a:lnTo>
                  <a:lnTo>
                    <a:pt x="79" y="134"/>
                  </a:lnTo>
                  <a:lnTo>
                    <a:pt x="96" y="152"/>
                  </a:lnTo>
                  <a:lnTo>
                    <a:pt x="87" y="160"/>
                  </a:lnTo>
                  <a:lnTo>
                    <a:pt x="96" y="160"/>
                  </a:lnTo>
                  <a:lnTo>
                    <a:pt x="79" y="169"/>
                  </a:lnTo>
                  <a:lnTo>
                    <a:pt x="70" y="205"/>
                  </a:lnTo>
                  <a:lnTo>
                    <a:pt x="52" y="205"/>
                  </a:lnTo>
                  <a:lnTo>
                    <a:pt x="44" y="232"/>
                  </a:lnTo>
                  <a:lnTo>
                    <a:pt x="26" y="232"/>
                  </a:lnTo>
                  <a:lnTo>
                    <a:pt x="26" y="205"/>
                  </a:lnTo>
                  <a:lnTo>
                    <a:pt x="0" y="160"/>
                  </a:lnTo>
                  <a:lnTo>
                    <a:pt x="18" y="15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23" name="Freeform 353"/>
            <p:cNvSpPr>
              <a:spLocks/>
            </p:cNvSpPr>
            <p:nvPr/>
          </p:nvSpPr>
          <p:spPr bwMode="auto">
            <a:xfrm>
              <a:off x="5037137" y="1939924"/>
              <a:ext cx="252413" cy="349250"/>
            </a:xfrm>
            <a:custGeom>
              <a:avLst/>
              <a:gdLst>
                <a:gd name="T0" fmla="*/ 2147483647 w 157"/>
                <a:gd name="T1" fmla="*/ 2147483647 h 232"/>
                <a:gd name="T2" fmla="*/ 2147483647 w 157"/>
                <a:gd name="T3" fmla="*/ 2147483647 h 232"/>
                <a:gd name="T4" fmla="*/ 2147483647 w 157"/>
                <a:gd name="T5" fmla="*/ 2147483647 h 232"/>
                <a:gd name="T6" fmla="*/ 2147483647 w 157"/>
                <a:gd name="T7" fmla="*/ 2147483647 h 232"/>
                <a:gd name="T8" fmla="*/ 2147483647 w 157"/>
                <a:gd name="T9" fmla="*/ 2147483647 h 232"/>
                <a:gd name="T10" fmla="*/ 2147483647 w 157"/>
                <a:gd name="T11" fmla="*/ 2147483647 h 232"/>
                <a:gd name="T12" fmla="*/ 2147483647 w 157"/>
                <a:gd name="T13" fmla="*/ 2147483647 h 232"/>
                <a:gd name="T14" fmla="*/ 2147483647 w 157"/>
                <a:gd name="T15" fmla="*/ 2147483647 h 232"/>
                <a:gd name="T16" fmla="*/ 2147483647 w 157"/>
                <a:gd name="T17" fmla="*/ 2147483647 h 232"/>
                <a:gd name="T18" fmla="*/ 2147483647 w 157"/>
                <a:gd name="T19" fmla="*/ 2147483647 h 232"/>
                <a:gd name="T20" fmla="*/ 2147483647 w 157"/>
                <a:gd name="T21" fmla="*/ 2147483647 h 232"/>
                <a:gd name="T22" fmla="*/ 2147483647 w 157"/>
                <a:gd name="T23" fmla="*/ 2147483647 h 232"/>
                <a:gd name="T24" fmla="*/ 2147483647 w 157"/>
                <a:gd name="T25" fmla="*/ 0 h 232"/>
                <a:gd name="T26" fmla="*/ 2147483647 w 157"/>
                <a:gd name="T27" fmla="*/ 2147483647 h 232"/>
                <a:gd name="T28" fmla="*/ 2147483647 w 157"/>
                <a:gd name="T29" fmla="*/ 0 h 232"/>
                <a:gd name="T30" fmla="*/ 2147483647 w 157"/>
                <a:gd name="T31" fmla="*/ 2147483647 h 232"/>
                <a:gd name="T32" fmla="*/ 2147483647 w 157"/>
                <a:gd name="T33" fmla="*/ 2147483647 h 232"/>
                <a:gd name="T34" fmla="*/ 2147483647 w 157"/>
                <a:gd name="T35" fmla="*/ 2147483647 h 232"/>
                <a:gd name="T36" fmla="*/ 2147483647 w 157"/>
                <a:gd name="T37" fmla="*/ 2147483647 h 232"/>
                <a:gd name="T38" fmla="*/ 2147483647 w 157"/>
                <a:gd name="T39" fmla="*/ 2147483647 h 232"/>
                <a:gd name="T40" fmla="*/ 2147483647 w 157"/>
                <a:gd name="T41" fmla="*/ 2147483647 h 232"/>
                <a:gd name="T42" fmla="*/ 2147483647 w 157"/>
                <a:gd name="T43" fmla="*/ 2147483647 h 232"/>
                <a:gd name="T44" fmla="*/ 2147483647 w 157"/>
                <a:gd name="T45" fmla="*/ 2147483647 h 232"/>
                <a:gd name="T46" fmla="*/ 2147483647 w 157"/>
                <a:gd name="T47" fmla="*/ 2147483647 h 232"/>
                <a:gd name="T48" fmla="*/ 2147483647 w 157"/>
                <a:gd name="T49" fmla="*/ 2147483647 h 232"/>
                <a:gd name="T50" fmla="*/ 2147483647 w 157"/>
                <a:gd name="T51" fmla="*/ 2147483647 h 232"/>
                <a:gd name="T52" fmla="*/ 2147483647 w 157"/>
                <a:gd name="T53" fmla="*/ 2147483647 h 232"/>
                <a:gd name="T54" fmla="*/ 2147483647 w 157"/>
                <a:gd name="T55" fmla="*/ 2147483647 h 232"/>
                <a:gd name="T56" fmla="*/ 2147483647 w 157"/>
                <a:gd name="T57" fmla="*/ 2147483647 h 232"/>
                <a:gd name="T58" fmla="*/ 2147483647 w 157"/>
                <a:gd name="T59" fmla="*/ 2147483647 h 232"/>
                <a:gd name="T60" fmla="*/ 0 w 157"/>
                <a:gd name="T61" fmla="*/ 2147483647 h 232"/>
                <a:gd name="T62" fmla="*/ 2147483647 w 157"/>
                <a:gd name="T63" fmla="*/ 2147483647 h 2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7"/>
                <a:gd name="T97" fmla="*/ 0 h 232"/>
                <a:gd name="T98" fmla="*/ 157 w 157"/>
                <a:gd name="T99" fmla="*/ 232 h 2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7" h="232">
                  <a:moveTo>
                    <a:pt x="18" y="152"/>
                  </a:moveTo>
                  <a:lnTo>
                    <a:pt x="26" y="152"/>
                  </a:lnTo>
                  <a:lnTo>
                    <a:pt x="18" y="134"/>
                  </a:lnTo>
                  <a:lnTo>
                    <a:pt x="26" y="134"/>
                  </a:lnTo>
                  <a:lnTo>
                    <a:pt x="18" y="98"/>
                  </a:lnTo>
                  <a:lnTo>
                    <a:pt x="18" y="80"/>
                  </a:lnTo>
                  <a:lnTo>
                    <a:pt x="44" y="80"/>
                  </a:lnTo>
                  <a:lnTo>
                    <a:pt x="26" y="71"/>
                  </a:lnTo>
                  <a:lnTo>
                    <a:pt x="44" y="45"/>
                  </a:lnTo>
                  <a:lnTo>
                    <a:pt x="61" y="36"/>
                  </a:lnTo>
                  <a:lnTo>
                    <a:pt x="70" y="9"/>
                  </a:lnTo>
                  <a:lnTo>
                    <a:pt x="79" y="9"/>
                  </a:lnTo>
                  <a:lnTo>
                    <a:pt x="87" y="0"/>
                  </a:lnTo>
                  <a:lnTo>
                    <a:pt x="105" y="9"/>
                  </a:lnTo>
                  <a:lnTo>
                    <a:pt x="105" y="0"/>
                  </a:lnTo>
                  <a:lnTo>
                    <a:pt x="148" y="9"/>
                  </a:lnTo>
                  <a:lnTo>
                    <a:pt x="157" y="54"/>
                  </a:lnTo>
                  <a:lnTo>
                    <a:pt x="140" y="54"/>
                  </a:lnTo>
                  <a:lnTo>
                    <a:pt x="131" y="71"/>
                  </a:lnTo>
                  <a:lnTo>
                    <a:pt x="79" y="107"/>
                  </a:lnTo>
                  <a:lnTo>
                    <a:pt x="79" y="134"/>
                  </a:lnTo>
                  <a:lnTo>
                    <a:pt x="96" y="152"/>
                  </a:lnTo>
                  <a:lnTo>
                    <a:pt x="87" y="160"/>
                  </a:lnTo>
                  <a:lnTo>
                    <a:pt x="96" y="160"/>
                  </a:lnTo>
                  <a:lnTo>
                    <a:pt x="79" y="169"/>
                  </a:lnTo>
                  <a:lnTo>
                    <a:pt x="70" y="205"/>
                  </a:lnTo>
                  <a:lnTo>
                    <a:pt x="52" y="205"/>
                  </a:lnTo>
                  <a:lnTo>
                    <a:pt x="44" y="232"/>
                  </a:lnTo>
                  <a:lnTo>
                    <a:pt x="26" y="232"/>
                  </a:lnTo>
                  <a:lnTo>
                    <a:pt x="26" y="205"/>
                  </a:lnTo>
                  <a:lnTo>
                    <a:pt x="0" y="160"/>
                  </a:lnTo>
                  <a:lnTo>
                    <a:pt x="18" y="152"/>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24" name="Freeform 354"/>
            <p:cNvSpPr>
              <a:spLocks/>
            </p:cNvSpPr>
            <p:nvPr/>
          </p:nvSpPr>
          <p:spPr bwMode="auto">
            <a:xfrm>
              <a:off x="5207000" y="1912937"/>
              <a:ext cx="196850" cy="257175"/>
            </a:xfrm>
            <a:custGeom>
              <a:avLst/>
              <a:gdLst>
                <a:gd name="T0" fmla="*/ 2147483647 w 122"/>
                <a:gd name="T1" fmla="*/ 2147483647 h 170"/>
                <a:gd name="T2" fmla="*/ 2147483647 w 122"/>
                <a:gd name="T3" fmla="*/ 2147483647 h 170"/>
                <a:gd name="T4" fmla="*/ 2147483647 w 122"/>
                <a:gd name="T5" fmla="*/ 2147483647 h 170"/>
                <a:gd name="T6" fmla="*/ 2147483647 w 122"/>
                <a:gd name="T7" fmla="*/ 2147483647 h 170"/>
                <a:gd name="T8" fmla="*/ 2147483647 w 122"/>
                <a:gd name="T9" fmla="*/ 2147483647 h 170"/>
                <a:gd name="T10" fmla="*/ 2147483647 w 122"/>
                <a:gd name="T11" fmla="*/ 2147483647 h 170"/>
                <a:gd name="T12" fmla="*/ 2147483647 w 122"/>
                <a:gd name="T13" fmla="*/ 2147483647 h 170"/>
                <a:gd name="T14" fmla="*/ 2147483647 w 122"/>
                <a:gd name="T15" fmla="*/ 2147483647 h 170"/>
                <a:gd name="T16" fmla="*/ 2147483647 w 122"/>
                <a:gd name="T17" fmla="*/ 2147483647 h 170"/>
                <a:gd name="T18" fmla="*/ 2147483647 w 122"/>
                <a:gd name="T19" fmla="*/ 2147483647 h 170"/>
                <a:gd name="T20" fmla="*/ 2147483647 w 122"/>
                <a:gd name="T21" fmla="*/ 2147483647 h 170"/>
                <a:gd name="T22" fmla="*/ 2147483647 w 122"/>
                <a:gd name="T23" fmla="*/ 2147483647 h 170"/>
                <a:gd name="T24" fmla="*/ 2147483647 w 122"/>
                <a:gd name="T25" fmla="*/ 2147483647 h 170"/>
                <a:gd name="T26" fmla="*/ 2147483647 w 122"/>
                <a:gd name="T27" fmla="*/ 2147483647 h 170"/>
                <a:gd name="T28" fmla="*/ 2147483647 w 122"/>
                <a:gd name="T29" fmla="*/ 2147483647 h 170"/>
                <a:gd name="T30" fmla="*/ 2147483647 w 122"/>
                <a:gd name="T31" fmla="*/ 2147483647 h 170"/>
                <a:gd name="T32" fmla="*/ 2147483647 w 122"/>
                <a:gd name="T33" fmla="*/ 2147483647 h 170"/>
                <a:gd name="T34" fmla="*/ 2147483647 w 122"/>
                <a:gd name="T35" fmla="*/ 2147483647 h 170"/>
                <a:gd name="T36" fmla="*/ 2147483647 w 122"/>
                <a:gd name="T37" fmla="*/ 2147483647 h 170"/>
                <a:gd name="T38" fmla="*/ 2147483647 w 122"/>
                <a:gd name="T39" fmla="*/ 2147483647 h 170"/>
                <a:gd name="T40" fmla="*/ 2147483647 w 122"/>
                <a:gd name="T41" fmla="*/ 2147483647 h 170"/>
                <a:gd name="T42" fmla="*/ 0 w 122"/>
                <a:gd name="T43" fmla="*/ 2147483647 h 170"/>
                <a:gd name="T44" fmla="*/ 2147483647 w 122"/>
                <a:gd name="T45" fmla="*/ 2147483647 h 170"/>
                <a:gd name="T46" fmla="*/ 2147483647 w 122"/>
                <a:gd name="T47" fmla="*/ 2147483647 h 170"/>
                <a:gd name="T48" fmla="*/ 2147483647 w 122"/>
                <a:gd name="T49" fmla="*/ 2147483647 h 170"/>
                <a:gd name="T50" fmla="*/ 2147483647 w 122"/>
                <a:gd name="T51" fmla="*/ 2147483647 h 170"/>
                <a:gd name="T52" fmla="*/ 2147483647 w 122"/>
                <a:gd name="T53" fmla="*/ 0 h 170"/>
                <a:gd name="T54" fmla="*/ 2147483647 w 122"/>
                <a:gd name="T55" fmla="*/ 0 h 170"/>
                <a:gd name="T56" fmla="*/ 2147483647 w 122"/>
                <a:gd name="T57" fmla="*/ 2147483647 h 170"/>
                <a:gd name="T58" fmla="*/ 2147483647 w 122"/>
                <a:gd name="T59" fmla="*/ 2147483647 h 17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2"/>
                <a:gd name="T91" fmla="*/ 0 h 170"/>
                <a:gd name="T92" fmla="*/ 122 w 122"/>
                <a:gd name="T93" fmla="*/ 170 h 17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2" h="170">
                  <a:moveTo>
                    <a:pt x="87" y="18"/>
                  </a:moveTo>
                  <a:lnTo>
                    <a:pt x="78" y="18"/>
                  </a:lnTo>
                  <a:lnTo>
                    <a:pt x="78" y="27"/>
                  </a:lnTo>
                  <a:lnTo>
                    <a:pt x="96" y="36"/>
                  </a:lnTo>
                  <a:lnTo>
                    <a:pt x="96" y="54"/>
                  </a:lnTo>
                  <a:lnTo>
                    <a:pt x="104" y="72"/>
                  </a:lnTo>
                  <a:lnTo>
                    <a:pt x="104" y="80"/>
                  </a:lnTo>
                  <a:lnTo>
                    <a:pt x="113" y="89"/>
                  </a:lnTo>
                  <a:lnTo>
                    <a:pt x="113" y="98"/>
                  </a:lnTo>
                  <a:lnTo>
                    <a:pt x="122" y="116"/>
                  </a:lnTo>
                  <a:lnTo>
                    <a:pt x="87" y="152"/>
                  </a:lnTo>
                  <a:lnTo>
                    <a:pt x="52" y="170"/>
                  </a:lnTo>
                  <a:lnTo>
                    <a:pt x="26" y="152"/>
                  </a:lnTo>
                  <a:lnTo>
                    <a:pt x="26" y="143"/>
                  </a:lnTo>
                  <a:lnTo>
                    <a:pt x="17" y="116"/>
                  </a:lnTo>
                  <a:lnTo>
                    <a:pt x="26" y="116"/>
                  </a:lnTo>
                  <a:lnTo>
                    <a:pt x="61" y="80"/>
                  </a:lnTo>
                  <a:lnTo>
                    <a:pt x="61" y="72"/>
                  </a:lnTo>
                  <a:lnTo>
                    <a:pt x="52" y="72"/>
                  </a:lnTo>
                  <a:lnTo>
                    <a:pt x="43" y="72"/>
                  </a:lnTo>
                  <a:lnTo>
                    <a:pt x="35" y="27"/>
                  </a:lnTo>
                  <a:lnTo>
                    <a:pt x="0" y="18"/>
                  </a:lnTo>
                  <a:lnTo>
                    <a:pt x="8" y="9"/>
                  </a:lnTo>
                  <a:lnTo>
                    <a:pt x="26" y="18"/>
                  </a:lnTo>
                  <a:lnTo>
                    <a:pt x="52" y="18"/>
                  </a:lnTo>
                  <a:lnTo>
                    <a:pt x="61" y="18"/>
                  </a:lnTo>
                  <a:lnTo>
                    <a:pt x="61" y="0"/>
                  </a:lnTo>
                  <a:lnTo>
                    <a:pt x="69" y="0"/>
                  </a:lnTo>
                  <a:lnTo>
                    <a:pt x="87" y="9"/>
                  </a:lnTo>
                  <a:lnTo>
                    <a:pt x="87"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25" name="Freeform 355"/>
            <p:cNvSpPr>
              <a:spLocks/>
            </p:cNvSpPr>
            <p:nvPr/>
          </p:nvSpPr>
          <p:spPr bwMode="auto">
            <a:xfrm>
              <a:off x="5207000" y="1912937"/>
              <a:ext cx="196850" cy="257175"/>
            </a:xfrm>
            <a:custGeom>
              <a:avLst/>
              <a:gdLst>
                <a:gd name="T0" fmla="*/ 2147483647 w 122"/>
                <a:gd name="T1" fmla="*/ 2147483647 h 170"/>
                <a:gd name="T2" fmla="*/ 2147483647 w 122"/>
                <a:gd name="T3" fmla="*/ 2147483647 h 170"/>
                <a:gd name="T4" fmla="*/ 2147483647 w 122"/>
                <a:gd name="T5" fmla="*/ 2147483647 h 170"/>
                <a:gd name="T6" fmla="*/ 2147483647 w 122"/>
                <a:gd name="T7" fmla="*/ 2147483647 h 170"/>
                <a:gd name="T8" fmla="*/ 2147483647 w 122"/>
                <a:gd name="T9" fmla="*/ 2147483647 h 170"/>
                <a:gd name="T10" fmla="*/ 2147483647 w 122"/>
                <a:gd name="T11" fmla="*/ 2147483647 h 170"/>
                <a:gd name="T12" fmla="*/ 2147483647 w 122"/>
                <a:gd name="T13" fmla="*/ 2147483647 h 170"/>
                <a:gd name="T14" fmla="*/ 2147483647 w 122"/>
                <a:gd name="T15" fmla="*/ 2147483647 h 170"/>
                <a:gd name="T16" fmla="*/ 2147483647 w 122"/>
                <a:gd name="T17" fmla="*/ 2147483647 h 170"/>
                <a:gd name="T18" fmla="*/ 2147483647 w 122"/>
                <a:gd name="T19" fmla="*/ 2147483647 h 170"/>
                <a:gd name="T20" fmla="*/ 2147483647 w 122"/>
                <a:gd name="T21" fmla="*/ 2147483647 h 170"/>
                <a:gd name="T22" fmla="*/ 2147483647 w 122"/>
                <a:gd name="T23" fmla="*/ 2147483647 h 170"/>
                <a:gd name="T24" fmla="*/ 2147483647 w 122"/>
                <a:gd name="T25" fmla="*/ 2147483647 h 170"/>
                <a:gd name="T26" fmla="*/ 2147483647 w 122"/>
                <a:gd name="T27" fmla="*/ 2147483647 h 170"/>
                <a:gd name="T28" fmla="*/ 2147483647 w 122"/>
                <a:gd name="T29" fmla="*/ 2147483647 h 170"/>
                <a:gd name="T30" fmla="*/ 2147483647 w 122"/>
                <a:gd name="T31" fmla="*/ 2147483647 h 170"/>
                <a:gd name="T32" fmla="*/ 2147483647 w 122"/>
                <a:gd name="T33" fmla="*/ 2147483647 h 170"/>
                <a:gd name="T34" fmla="*/ 2147483647 w 122"/>
                <a:gd name="T35" fmla="*/ 2147483647 h 170"/>
                <a:gd name="T36" fmla="*/ 2147483647 w 122"/>
                <a:gd name="T37" fmla="*/ 2147483647 h 170"/>
                <a:gd name="T38" fmla="*/ 2147483647 w 122"/>
                <a:gd name="T39" fmla="*/ 2147483647 h 170"/>
                <a:gd name="T40" fmla="*/ 2147483647 w 122"/>
                <a:gd name="T41" fmla="*/ 2147483647 h 170"/>
                <a:gd name="T42" fmla="*/ 0 w 122"/>
                <a:gd name="T43" fmla="*/ 2147483647 h 170"/>
                <a:gd name="T44" fmla="*/ 2147483647 w 122"/>
                <a:gd name="T45" fmla="*/ 2147483647 h 170"/>
                <a:gd name="T46" fmla="*/ 2147483647 w 122"/>
                <a:gd name="T47" fmla="*/ 2147483647 h 170"/>
                <a:gd name="T48" fmla="*/ 2147483647 w 122"/>
                <a:gd name="T49" fmla="*/ 2147483647 h 170"/>
                <a:gd name="T50" fmla="*/ 2147483647 w 122"/>
                <a:gd name="T51" fmla="*/ 2147483647 h 170"/>
                <a:gd name="T52" fmla="*/ 2147483647 w 122"/>
                <a:gd name="T53" fmla="*/ 0 h 170"/>
                <a:gd name="T54" fmla="*/ 2147483647 w 122"/>
                <a:gd name="T55" fmla="*/ 0 h 170"/>
                <a:gd name="T56" fmla="*/ 2147483647 w 122"/>
                <a:gd name="T57" fmla="*/ 2147483647 h 170"/>
                <a:gd name="T58" fmla="*/ 2147483647 w 122"/>
                <a:gd name="T59" fmla="*/ 2147483647 h 17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2"/>
                <a:gd name="T91" fmla="*/ 0 h 170"/>
                <a:gd name="T92" fmla="*/ 122 w 122"/>
                <a:gd name="T93" fmla="*/ 170 h 17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2" h="170">
                  <a:moveTo>
                    <a:pt x="87" y="18"/>
                  </a:moveTo>
                  <a:lnTo>
                    <a:pt x="78" y="18"/>
                  </a:lnTo>
                  <a:lnTo>
                    <a:pt x="78" y="27"/>
                  </a:lnTo>
                  <a:lnTo>
                    <a:pt x="96" y="36"/>
                  </a:lnTo>
                  <a:lnTo>
                    <a:pt x="96" y="54"/>
                  </a:lnTo>
                  <a:lnTo>
                    <a:pt x="104" y="72"/>
                  </a:lnTo>
                  <a:lnTo>
                    <a:pt x="104" y="80"/>
                  </a:lnTo>
                  <a:lnTo>
                    <a:pt x="113" y="89"/>
                  </a:lnTo>
                  <a:lnTo>
                    <a:pt x="113" y="98"/>
                  </a:lnTo>
                  <a:lnTo>
                    <a:pt x="122" y="116"/>
                  </a:lnTo>
                  <a:lnTo>
                    <a:pt x="87" y="152"/>
                  </a:lnTo>
                  <a:lnTo>
                    <a:pt x="52" y="170"/>
                  </a:lnTo>
                  <a:lnTo>
                    <a:pt x="26" y="152"/>
                  </a:lnTo>
                  <a:lnTo>
                    <a:pt x="26" y="143"/>
                  </a:lnTo>
                  <a:lnTo>
                    <a:pt x="17" y="116"/>
                  </a:lnTo>
                  <a:lnTo>
                    <a:pt x="26" y="116"/>
                  </a:lnTo>
                  <a:lnTo>
                    <a:pt x="61" y="80"/>
                  </a:lnTo>
                  <a:lnTo>
                    <a:pt x="61" y="72"/>
                  </a:lnTo>
                  <a:lnTo>
                    <a:pt x="52" y="72"/>
                  </a:lnTo>
                  <a:lnTo>
                    <a:pt x="43" y="72"/>
                  </a:lnTo>
                  <a:lnTo>
                    <a:pt x="35" y="27"/>
                  </a:lnTo>
                  <a:lnTo>
                    <a:pt x="0" y="18"/>
                  </a:lnTo>
                  <a:lnTo>
                    <a:pt x="8" y="9"/>
                  </a:lnTo>
                  <a:lnTo>
                    <a:pt x="26" y="18"/>
                  </a:lnTo>
                  <a:lnTo>
                    <a:pt x="52" y="18"/>
                  </a:lnTo>
                  <a:lnTo>
                    <a:pt x="61" y="18"/>
                  </a:lnTo>
                  <a:lnTo>
                    <a:pt x="61" y="0"/>
                  </a:lnTo>
                  <a:lnTo>
                    <a:pt x="69" y="0"/>
                  </a:lnTo>
                  <a:lnTo>
                    <a:pt x="87" y="9"/>
                  </a:lnTo>
                  <a:lnTo>
                    <a:pt x="87"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26" name="Freeform 356"/>
            <p:cNvSpPr>
              <a:spLocks/>
            </p:cNvSpPr>
            <p:nvPr/>
          </p:nvSpPr>
          <p:spPr bwMode="auto">
            <a:xfrm>
              <a:off x="2044700" y="1852612"/>
              <a:ext cx="1557337" cy="833437"/>
            </a:xfrm>
            <a:custGeom>
              <a:avLst/>
              <a:gdLst>
                <a:gd name="T0" fmla="*/ 2147483647 w 967"/>
                <a:gd name="T1" fmla="*/ 2147483647 h 552"/>
                <a:gd name="T2" fmla="*/ 2147483647 w 967"/>
                <a:gd name="T3" fmla="*/ 2147483647 h 552"/>
                <a:gd name="T4" fmla="*/ 2147483647 w 967"/>
                <a:gd name="T5" fmla="*/ 2147483647 h 552"/>
                <a:gd name="T6" fmla="*/ 2147483647 w 967"/>
                <a:gd name="T7" fmla="*/ 2147483647 h 552"/>
                <a:gd name="T8" fmla="*/ 2147483647 w 967"/>
                <a:gd name="T9" fmla="*/ 2147483647 h 552"/>
                <a:gd name="T10" fmla="*/ 2147483647 w 967"/>
                <a:gd name="T11" fmla="*/ 2147483647 h 552"/>
                <a:gd name="T12" fmla="*/ 2147483647 w 967"/>
                <a:gd name="T13" fmla="*/ 2147483647 h 552"/>
                <a:gd name="T14" fmla="*/ 2147483647 w 967"/>
                <a:gd name="T15" fmla="*/ 2147483647 h 552"/>
                <a:gd name="T16" fmla="*/ 2147483647 w 967"/>
                <a:gd name="T17" fmla="*/ 2147483647 h 552"/>
                <a:gd name="T18" fmla="*/ 2147483647 w 967"/>
                <a:gd name="T19" fmla="*/ 2147483647 h 552"/>
                <a:gd name="T20" fmla="*/ 2147483647 w 967"/>
                <a:gd name="T21" fmla="*/ 2147483647 h 552"/>
                <a:gd name="T22" fmla="*/ 2147483647 w 967"/>
                <a:gd name="T23" fmla="*/ 2147483647 h 552"/>
                <a:gd name="T24" fmla="*/ 2147483647 w 967"/>
                <a:gd name="T25" fmla="*/ 2147483647 h 552"/>
                <a:gd name="T26" fmla="*/ 2147483647 w 967"/>
                <a:gd name="T27" fmla="*/ 2147483647 h 552"/>
                <a:gd name="T28" fmla="*/ 2147483647 w 967"/>
                <a:gd name="T29" fmla="*/ 2147483647 h 552"/>
                <a:gd name="T30" fmla="*/ 2147483647 w 967"/>
                <a:gd name="T31" fmla="*/ 2147483647 h 552"/>
                <a:gd name="T32" fmla="*/ 2147483647 w 967"/>
                <a:gd name="T33" fmla="*/ 2147483647 h 552"/>
                <a:gd name="T34" fmla="*/ 2147483647 w 967"/>
                <a:gd name="T35" fmla="*/ 2147483647 h 552"/>
                <a:gd name="T36" fmla="*/ 2147483647 w 967"/>
                <a:gd name="T37" fmla="*/ 2147483647 h 552"/>
                <a:gd name="T38" fmla="*/ 2147483647 w 967"/>
                <a:gd name="T39" fmla="*/ 2147483647 h 552"/>
                <a:gd name="T40" fmla="*/ 2147483647 w 967"/>
                <a:gd name="T41" fmla="*/ 2147483647 h 552"/>
                <a:gd name="T42" fmla="*/ 2147483647 w 967"/>
                <a:gd name="T43" fmla="*/ 2147483647 h 552"/>
                <a:gd name="T44" fmla="*/ 2147483647 w 967"/>
                <a:gd name="T45" fmla="*/ 2147483647 h 552"/>
                <a:gd name="T46" fmla="*/ 2147483647 w 967"/>
                <a:gd name="T47" fmla="*/ 2147483647 h 552"/>
                <a:gd name="T48" fmla="*/ 2147483647 w 967"/>
                <a:gd name="T49" fmla="*/ 2147483647 h 552"/>
                <a:gd name="T50" fmla="*/ 2147483647 w 967"/>
                <a:gd name="T51" fmla="*/ 2147483647 h 552"/>
                <a:gd name="T52" fmla="*/ 2147483647 w 967"/>
                <a:gd name="T53" fmla="*/ 2147483647 h 552"/>
                <a:gd name="T54" fmla="*/ 2147483647 w 967"/>
                <a:gd name="T55" fmla="*/ 2147483647 h 552"/>
                <a:gd name="T56" fmla="*/ 2147483647 w 967"/>
                <a:gd name="T57" fmla="*/ 2147483647 h 552"/>
                <a:gd name="T58" fmla="*/ 2147483647 w 967"/>
                <a:gd name="T59" fmla="*/ 2147483647 h 552"/>
                <a:gd name="T60" fmla="*/ 2147483647 w 967"/>
                <a:gd name="T61" fmla="*/ 2147483647 h 552"/>
                <a:gd name="T62" fmla="*/ 2147483647 w 967"/>
                <a:gd name="T63" fmla="*/ 2147483647 h 552"/>
                <a:gd name="T64" fmla="*/ 2147483647 w 967"/>
                <a:gd name="T65" fmla="*/ 2147483647 h 552"/>
                <a:gd name="T66" fmla="*/ 2147483647 w 967"/>
                <a:gd name="T67" fmla="*/ 2147483647 h 552"/>
                <a:gd name="T68" fmla="*/ 2147483647 w 967"/>
                <a:gd name="T69" fmla="*/ 2147483647 h 552"/>
                <a:gd name="T70" fmla="*/ 2147483647 w 967"/>
                <a:gd name="T71" fmla="*/ 2147483647 h 552"/>
                <a:gd name="T72" fmla="*/ 2147483647 w 967"/>
                <a:gd name="T73" fmla="*/ 2147483647 h 552"/>
                <a:gd name="T74" fmla="*/ 2147483647 w 967"/>
                <a:gd name="T75" fmla="*/ 2147483647 h 552"/>
                <a:gd name="T76" fmla="*/ 2147483647 w 967"/>
                <a:gd name="T77" fmla="*/ 2147483647 h 552"/>
                <a:gd name="T78" fmla="*/ 2147483647 w 967"/>
                <a:gd name="T79" fmla="*/ 2147483647 h 552"/>
                <a:gd name="T80" fmla="*/ 2147483647 w 967"/>
                <a:gd name="T81" fmla="*/ 2147483647 h 552"/>
                <a:gd name="T82" fmla="*/ 2147483647 w 967"/>
                <a:gd name="T83" fmla="*/ 2147483647 h 552"/>
                <a:gd name="T84" fmla="*/ 2147483647 w 967"/>
                <a:gd name="T85" fmla="*/ 2147483647 h 552"/>
                <a:gd name="T86" fmla="*/ 2147483647 w 967"/>
                <a:gd name="T87" fmla="*/ 2147483647 h 552"/>
                <a:gd name="T88" fmla="*/ 2147483647 w 967"/>
                <a:gd name="T89" fmla="*/ 2147483647 h 552"/>
                <a:gd name="T90" fmla="*/ 2147483647 w 967"/>
                <a:gd name="T91" fmla="*/ 2147483647 h 552"/>
                <a:gd name="T92" fmla="*/ 2147483647 w 967"/>
                <a:gd name="T93" fmla="*/ 2147483647 h 552"/>
                <a:gd name="T94" fmla="*/ 2147483647 w 967"/>
                <a:gd name="T95" fmla="*/ 2147483647 h 552"/>
                <a:gd name="T96" fmla="*/ 2147483647 w 967"/>
                <a:gd name="T97" fmla="*/ 2147483647 h 552"/>
                <a:gd name="T98" fmla="*/ 2147483647 w 967"/>
                <a:gd name="T99" fmla="*/ 2147483647 h 552"/>
                <a:gd name="T100" fmla="*/ 2147483647 w 967"/>
                <a:gd name="T101" fmla="*/ 2147483647 h 552"/>
                <a:gd name="T102" fmla="*/ 2147483647 w 967"/>
                <a:gd name="T103" fmla="*/ 2147483647 h 552"/>
                <a:gd name="T104" fmla="*/ 2147483647 w 967"/>
                <a:gd name="T105" fmla="*/ 2147483647 h 552"/>
                <a:gd name="T106" fmla="*/ 2147483647 w 967"/>
                <a:gd name="T107" fmla="*/ 2147483647 h 552"/>
                <a:gd name="T108" fmla="*/ 2147483647 w 967"/>
                <a:gd name="T109" fmla="*/ 2147483647 h 552"/>
                <a:gd name="T110" fmla="*/ 2147483647 w 967"/>
                <a:gd name="T111" fmla="*/ 2147483647 h 552"/>
                <a:gd name="T112" fmla="*/ 2147483647 w 967"/>
                <a:gd name="T113" fmla="*/ 2147483647 h 552"/>
                <a:gd name="T114" fmla="*/ 2147483647 w 967"/>
                <a:gd name="T115" fmla="*/ 2147483647 h 552"/>
                <a:gd name="T116" fmla="*/ 2147483647 w 967"/>
                <a:gd name="T117" fmla="*/ 2147483647 h 552"/>
                <a:gd name="T118" fmla="*/ 2147483647 w 967"/>
                <a:gd name="T119" fmla="*/ 2147483647 h 5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7"/>
                <a:gd name="T181" fmla="*/ 0 h 552"/>
                <a:gd name="T182" fmla="*/ 967 w 967"/>
                <a:gd name="T183" fmla="*/ 552 h 5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7" h="552">
                  <a:moveTo>
                    <a:pt x="767" y="481"/>
                  </a:moveTo>
                  <a:lnTo>
                    <a:pt x="802" y="481"/>
                  </a:lnTo>
                  <a:lnTo>
                    <a:pt x="793" y="481"/>
                  </a:lnTo>
                  <a:lnTo>
                    <a:pt x="802" y="481"/>
                  </a:lnTo>
                  <a:lnTo>
                    <a:pt x="776" y="508"/>
                  </a:lnTo>
                  <a:lnTo>
                    <a:pt x="776" y="526"/>
                  </a:lnTo>
                  <a:lnTo>
                    <a:pt x="802" y="508"/>
                  </a:lnTo>
                  <a:lnTo>
                    <a:pt x="845" y="481"/>
                  </a:lnTo>
                  <a:lnTo>
                    <a:pt x="871" y="472"/>
                  </a:lnTo>
                  <a:lnTo>
                    <a:pt x="871" y="463"/>
                  </a:lnTo>
                  <a:lnTo>
                    <a:pt x="871" y="454"/>
                  </a:lnTo>
                  <a:lnTo>
                    <a:pt x="845" y="472"/>
                  </a:lnTo>
                  <a:lnTo>
                    <a:pt x="819" y="472"/>
                  </a:lnTo>
                  <a:lnTo>
                    <a:pt x="802" y="463"/>
                  </a:lnTo>
                  <a:lnTo>
                    <a:pt x="810" y="445"/>
                  </a:lnTo>
                  <a:lnTo>
                    <a:pt x="802" y="445"/>
                  </a:lnTo>
                  <a:lnTo>
                    <a:pt x="793" y="436"/>
                  </a:lnTo>
                  <a:lnTo>
                    <a:pt x="828" y="428"/>
                  </a:lnTo>
                  <a:lnTo>
                    <a:pt x="819" y="410"/>
                  </a:lnTo>
                  <a:lnTo>
                    <a:pt x="767" y="428"/>
                  </a:lnTo>
                  <a:lnTo>
                    <a:pt x="723" y="454"/>
                  </a:lnTo>
                  <a:lnTo>
                    <a:pt x="758" y="428"/>
                  </a:lnTo>
                  <a:lnTo>
                    <a:pt x="784" y="410"/>
                  </a:lnTo>
                  <a:lnTo>
                    <a:pt x="793" y="410"/>
                  </a:lnTo>
                  <a:lnTo>
                    <a:pt x="802" y="401"/>
                  </a:lnTo>
                  <a:lnTo>
                    <a:pt x="837" y="401"/>
                  </a:lnTo>
                  <a:lnTo>
                    <a:pt x="889" y="401"/>
                  </a:lnTo>
                  <a:lnTo>
                    <a:pt x="915" y="374"/>
                  </a:lnTo>
                  <a:lnTo>
                    <a:pt x="967" y="365"/>
                  </a:lnTo>
                  <a:lnTo>
                    <a:pt x="967" y="338"/>
                  </a:lnTo>
                  <a:lnTo>
                    <a:pt x="950" y="338"/>
                  </a:lnTo>
                  <a:lnTo>
                    <a:pt x="950" y="330"/>
                  </a:lnTo>
                  <a:lnTo>
                    <a:pt x="932" y="330"/>
                  </a:lnTo>
                  <a:lnTo>
                    <a:pt x="950" y="321"/>
                  </a:lnTo>
                  <a:lnTo>
                    <a:pt x="932" y="321"/>
                  </a:lnTo>
                  <a:lnTo>
                    <a:pt x="932" y="312"/>
                  </a:lnTo>
                  <a:lnTo>
                    <a:pt x="915" y="312"/>
                  </a:lnTo>
                  <a:lnTo>
                    <a:pt x="924" y="303"/>
                  </a:lnTo>
                  <a:lnTo>
                    <a:pt x="906" y="285"/>
                  </a:lnTo>
                  <a:lnTo>
                    <a:pt x="924" y="276"/>
                  </a:lnTo>
                  <a:lnTo>
                    <a:pt x="906" y="214"/>
                  </a:lnTo>
                  <a:lnTo>
                    <a:pt x="889" y="232"/>
                  </a:lnTo>
                  <a:lnTo>
                    <a:pt x="889" y="240"/>
                  </a:lnTo>
                  <a:lnTo>
                    <a:pt x="854" y="258"/>
                  </a:lnTo>
                  <a:lnTo>
                    <a:pt x="845" y="240"/>
                  </a:lnTo>
                  <a:lnTo>
                    <a:pt x="854" y="214"/>
                  </a:lnTo>
                  <a:lnTo>
                    <a:pt x="837" y="214"/>
                  </a:lnTo>
                  <a:lnTo>
                    <a:pt x="837" y="205"/>
                  </a:lnTo>
                  <a:lnTo>
                    <a:pt x="819" y="187"/>
                  </a:lnTo>
                  <a:lnTo>
                    <a:pt x="784" y="178"/>
                  </a:lnTo>
                  <a:lnTo>
                    <a:pt x="767" y="187"/>
                  </a:lnTo>
                  <a:lnTo>
                    <a:pt x="758" y="214"/>
                  </a:lnTo>
                  <a:lnTo>
                    <a:pt x="741" y="232"/>
                  </a:lnTo>
                  <a:lnTo>
                    <a:pt x="723" y="249"/>
                  </a:lnTo>
                  <a:lnTo>
                    <a:pt x="732" y="258"/>
                  </a:lnTo>
                  <a:lnTo>
                    <a:pt x="723" y="303"/>
                  </a:lnTo>
                  <a:lnTo>
                    <a:pt x="680" y="321"/>
                  </a:lnTo>
                  <a:lnTo>
                    <a:pt x="662" y="365"/>
                  </a:lnTo>
                  <a:lnTo>
                    <a:pt x="636" y="374"/>
                  </a:lnTo>
                  <a:lnTo>
                    <a:pt x="619" y="347"/>
                  </a:lnTo>
                  <a:lnTo>
                    <a:pt x="645" y="321"/>
                  </a:lnTo>
                  <a:lnTo>
                    <a:pt x="610" y="312"/>
                  </a:lnTo>
                  <a:lnTo>
                    <a:pt x="558" y="276"/>
                  </a:lnTo>
                  <a:lnTo>
                    <a:pt x="540" y="276"/>
                  </a:lnTo>
                  <a:lnTo>
                    <a:pt x="549" y="249"/>
                  </a:lnTo>
                  <a:lnTo>
                    <a:pt x="532" y="249"/>
                  </a:lnTo>
                  <a:lnTo>
                    <a:pt x="532" y="240"/>
                  </a:lnTo>
                  <a:lnTo>
                    <a:pt x="567" y="214"/>
                  </a:lnTo>
                  <a:lnTo>
                    <a:pt x="593" y="187"/>
                  </a:lnTo>
                  <a:lnTo>
                    <a:pt x="601" y="178"/>
                  </a:lnTo>
                  <a:lnTo>
                    <a:pt x="628" y="178"/>
                  </a:lnTo>
                  <a:lnTo>
                    <a:pt x="645" y="160"/>
                  </a:lnTo>
                  <a:lnTo>
                    <a:pt x="662" y="160"/>
                  </a:lnTo>
                  <a:lnTo>
                    <a:pt x="697" y="142"/>
                  </a:lnTo>
                  <a:lnTo>
                    <a:pt x="723" y="125"/>
                  </a:lnTo>
                  <a:lnTo>
                    <a:pt x="741" y="125"/>
                  </a:lnTo>
                  <a:lnTo>
                    <a:pt x="784" y="116"/>
                  </a:lnTo>
                  <a:lnTo>
                    <a:pt x="793" y="98"/>
                  </a:lnTo>
                  <a:lnTo>
                    <a:pt x="784" y="98"/>
                  </a:lnTo>
                  <a:lnTo>
                    <a:pt x="810" y="71"/>
                  </a:lnTo>
                  <a:lnTo>
                    <a:pt x="802" y="71"/>
                  </a:lnTo>
                  <a:lnTo>
                    <a:pt x="776" y="62"/>
                  </a:lnTo>
                  <a:lnTo>
                    <a:pt x="758" y="89"/>
                  </a:lnTo>
                  <a:lnTo>
                    <a:pt x="723" y="116"/>
                  </a:lnTo>
                  <a:lnTo>
                    <a:pt x="723" y="98"/>
                  </a:lnTo>
                  <a:lnTo>
                    <a:pt x="723" y="80"/>
                  </a:lnTo>
                  <a:lnTo>
                    <a:pt x="723" y="71"/>
                  </a:lnTo>
                  <a:lnTo>
                    <a:pt x="715" y="80"/>
                  </a:lnTo>
                  <a:lnTo>
                    <a:pt x="706" y="71"/>
                  </a:lnTo>
                  <a:lnTo>
                    <a:pt x="697" y="62"/>
                  </a:lnTo>
                  <a:lnTo>
                    <a:pt x="715" y="62"/>
                  </a:lnTo>
                  <a:lnTo>
                    <a:pt x="706" y="36"/>
                  </a:lnTo>
                  <a:lnTo>
                    <a:pt x="723" y="36"/>
                  </a:lnTo>
                  <a:lnTo>
                    <a:pt x="723" y="27"/>
                  </a:lnTo>
                  <a:lnTo>
                    <a:pt x="732" y="27"/>
                  </a:lnTo>
                  <a:lnTo>
                    <a:pt x="776" y="0"/>
                  </a:lnTo>
                  <a:lnTo>
                    <a:pt x="741" y="0"/>
                  </a:lnTo>
                  <a:lnTo>
                    <a:pt x="723" y="18"/>
                  </a:lnTo>
                  <a:lnTo>
                    <a:pt x="697" y="36"/>
                  </a:lnTo>
                  <a:lnTo>
                    <a:pt x="654" y="53"/>
                  </a:lnTo>
                  <a:lnTo>
                    <a:pt x="654" y="62"/>
                  </a:lnTo>
                  <a:lnTo>
                    <a:pt x="680" y="71"/>
                  </a:lnTo>
                  <a:lnTo>
                    <a:pt x="654" y="80"/>
                  </a:lnTo>
                  <a:lnTo>
                    <a:pt x="628" y="98"/>
                  </a:lnTo>
                  <a:lnTo>
                    <a:pt x="619" y="98"/>
                  </a:lnTo>
                  <a:lnTo>
                    <a:pt x="628" y="89"/>
                  </a:lnTo>
                  <a:lnTo>
                    <a:pt x="645" y="80"/>
                  </a:lnTo>
                  <a:lnTo>
                    <a:pt x="645" y="71"/>
                  </a:lnTo>
                  <a:lnTo>
                    <a:pt x="636" y="62"/>
                  </a:lnTo>
                  <a:lnTo>
                    <a:pt x="601" y="80"/>
                  </a:lnTo>
                  <a:lnTo>
                    <a:pt x="619" y="80"/>
                  </a:lnTo>
                  <a:lnTo>
                    <a:pt x="593" y="98"/>
                  </a:lnTo>
                  <a:lnTo>
                    <a:pt x="567" y="98"/>
                  </a:lnTo>
                  <a:lnTo>
                    <a:pt x="540" y="89"/>
                  </a:lnTo>
                  <a:lnTo>
                    <a:pt x="540" y="80"/>
                  </a:lnTo>
                  <a:lnTo>
                    <a:pt x="497" y="89"/>
                  </a:lnTo>
                  <a:lnTo>
                    <a:pt x="506" y="89"/>
                  </a:lnTo>
                  <a:lnTo>
                    <a:pt x="497" y="98"/>
                  </a:lnTo>
                  <a:lnTo>
                    <a:pt x="471" y="89"/>
                  </a:lnTo>
                  <a:lnTo>
                    <a:pt x="436" y="98"/>
                  </a:lnTo>
                  <a:lnTo>
                    <a:pt x="410" y="98"/>
                  </a:lnTo>
                  <a:lnTo>
                    <a:pt x="436" y="89"/>
                  </a:lnTo>
                  <a:lnTo>
                    <a:pt x="436" y="80"/>
                  </a:lnTo>
                  <a:lnTo>
                    <a:pt x="401" y="71"/>
                  </a:lnTo>
                  <a:lnTo>
                    <a:pt x="392" y="62"/>
                  </a:lnTo>
                  <a:lnTo>
                    <a:pt x="366" y="62"/>
                  </a:lnTo>
                  <a:lnTo>
                    <a:pt x="349" y="71"/>
                  </a:lnTo>
                  <a:lnTo>
                    <a:pt x="323" y="71"/>
                  </a:lnTo>
                  <a:lnTo>
                    <a:pt x="331" y="62"/>
                  </a:lnTo>
                  <a:lnTo>
                    <a:pt x="323" y="53"/>
                  </a:lnTo>
                  <a:lnTo>
                    <a:pt x="297" y="62"/>
                  </a:lnTo>
                  <a:lnTo>
                    <a:pt x="244" y="71"/>
                  </a:lnTo>
                  <a:lnTo>
                    <a:pt x="227" y="71"/>
                  </a:lnTo>
                  <a:lnTo>
                    <a:pt x="209" y="80"/>
                  </a:lnTo>
                  <a:lnTo>
                    <a:pt x="175" y="71"/>
                  </a:lnTo>
                  <a:lnTo>
                    <a:pt x="0" y="214"/>
                  </a:lnTo>
                  <a:lnTo>
                    <a:pt x="18" y="214"/>
                  </a:lnTo>
                  <a:lnTo>
                    <a:pt x="9" y="232"/>
                  </a:lnTo>
                  <a:lnTo>
                    <a:pt x="18" y="240"/>
                  </a:lnTo>
                  <a:lnTo>
                    <a:pt x="53" y="232"/>
                  </a:lnTo>
                  <a:lnTo>
                    <a:pt x="53" y="249"/>
                  </a:lnTo>
                  <a:lnTo>
                    <a:pt x="44" y="285"/>
                  </a:lnTo>
                  <a:lnTo>
                    <a:pt x="53" y="303"/>
                  </a:lnTo>
                  <a:lnTo>
                    <a:pt x="44" y="321"/>
                  </a:lnTo>
                  <a:lnTo>
                    <a:pt x="18" y="330"/>
                  </a:lnTo>
                  <a:lnTo>
                    <a:pt x="18" y="356"/>
                  </a:lnTo>
                  <a:lnTo>
                    <a:pt x="27" y="356"/>
                  </a:lnTo>
                  <a:lnTo>
                    <a:pt x="18" y="374"/>
                  </a:lnTo>
                  <a:lnTo>
                    <a:pt x="35" y="401"/>
                  </a:lnTo>
                  <a:lnTo>
                    <a:pt x="53" y="410"/>
                  </a:lnTo>
                  <a:lnTo>
                    <a:pt x="410" y="410"/>
                  </a:lnTo>
                  <a:lnTo>
                    <a:pt x="418" y="410"/>
                  </a:lnTo>
                  <a:lnTo>
                    <a:pt x="427" y="428"/>
                  </a:lnTo>
                  <a:lnTo>
                    <a:pt x="488" y="436"/>
                  </a:lnTo>
                  <a:lnTo>
                    <a:pt x="471" y="436"/>
                  </a:lnTo>
                  <a:lnTo>
                    <a:pt x="514" y="410"/>
                  </a:lnTo>
                  <a:lnTo>
                    <a:pt x="532" y="428"/>
                  </a:lnTo>
                  <a:lnTo>
                    <a:pt x="532" y="436"/>
                  </a:lnTo>
                  <a:lnTo>
                    <a:pt x="549" y="436"/>
                  </a:lnTo>
                  <a:lnTo>
                    <a:pt x="540" y="463"/>
                  </a:lnTo>
                  <a:lnTo>
                    <a:pt x="584" y="472"/>
                  </a:lnTo>
                  <a:lnTo>
                    <a:pt x="593" y="499"/>
                  </a:lnTo>
                  <a:lnTo>
                    <a:pt x="584" y="508"/>
                  </a:lnTo>
                  <a:lnTo>
                    <a:pt x="567" y="481"/>
                  </a:lnTo>
                  <a:lnTo>
                    <a:pt x="549" y="526"/>
                  </a:lnTo>
                  <a:lnTo>
                    <a:pt x="540" y="526"/>
                  </a:lnTo>
                  <a:lnTo>
                    <a:pt x="523" y="552"/>
                  </a:lnTo>
                  <a:lnTo>
                    <a:pt x="549" y="534"/>
                  </a:lnTo>
                  <a:lnTo>
                    <a:pt x="593" y="534"/>
                  </a:lnTo>
                  <a:lnTo>
                    <a:pt x="584" y="526"/>
                  </a:lnTo>
                  <a:lnTo>
                    <a:pt x="575" y="526"/>
                  </a:lnTo>
                  <a:lnTo>
                    <a:pt x="584" y="517"/>
                  </a:lnTo>
                  <a:lnTo>
                    <a:pt x="619" y="517"/>
                  </a:lnTo>
                  <a:lnTo>
                    <a:pt x="636" y="508"/>
                  </a:lnTo>
                  <a:lnTo>
                    <a:pt x="654" y="499"/>
                  </a:lnTo>
                  <a:lnTo>
                    <a:pt x="706" y="499"/>
                  </a:lnTo>
                  <a:lnTo>
                    <a:pt x="723" y="481"/>
                  </a:lnTo>
                  <a:lnTo>
                    <a:pt x="741" y="445"/>
                  </a:lnTo>
                  <a:lnTo>
                    <a:pt x="767" y="454"/>
                  </a:lnTo>
                  <a:lnTo>
                    <a:pt x="758" y="481"/>
                  </a:lnTo>
                  <a:lnTo>
                    <a:pt x="767" y="48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27" name="Freeform 357"/>
            <p:cNvSpPr>
              <a:spLocks/>
            </p:cNvSpPr>
            <p:nvPr/>
          </p:nvSpPr>
          <p:spPr bwMode="auto">
            <a:xfrm>
              <a:off x="2076450" y="1819274"/>
              <a:ext cx="1557337" cy="831850"/>
            </a:xfrm>
            <a:custGeom>
              <a:avLst/>
              <a:gdLst>
                <a:gd name="T0" fmla="*/ 2147483647 w 967"/>
                <a:gd name="T1" fmla="*/ 2147483647 h 552"/>
                <a:gd name="T2" fmla="*/ 2147483647 w 967"/>
                <a:gd name="T3" fmla="*/ 2147483647 h 552"/>
                <a:gd name="T4" fmla="*/ 2147483647 w 967"/>
                <a:gd name="T5" fmla="*/ 2147483647 h 552"/>
                <a:gd name="T6" fmla="*/ 2147483647 w 967"/>
                <a:gd name="T7" fmla="*/ 2147483647 h 552"/>
                <a:gd name="T8" fmla="*/ 2147483647 w 967"/>
                <a:gd name="T9" fmla="*/ 2147483647 h 552"/>
                <a:gd name="T10" fmla="*/ 2147483647 w 967"/>
                <a:gd name="T11" fmla="*/ 2147483647 h 552"/>
                <a:gd name="T12" fmla="*/ 2147483647 w 967"/>
                <a:gd name="T13" fmla="*/ 2147483647 h 552"/>
                <a:gd name="T14" fmla="*/ 2147483647 w 967"/>
                <a:gd name="T15" fmla="*/ 2147483647 h 552"/>
                <a:gd name="T16" fmla="*/ 2147483647 w 967"/>
                <a:gd name="T17" fmla="*/ 2147483647 h 552"/>
                <a:gd name="T18" fmla="*/ 2147483647 w 967"/>
                <a:gd name="T19" fmla="*/ 2147483647 h 552"/>
                <a:gd name="T20" fmla="*/ 2147483647 w 967"/>
                <a:gd name="T21" fmla="*/ 2147483647 h 552"/>
                <a:gd name="T22" fmla="*/ 2147483647 w 967"/>
                <a:gd name="T23" fmla="*/ 2147483647 h 552"/>
                <a:gd name="T24" fmla="*/ 2147483647 w 967"/>
                <a:gd name="T25" fmla="*/ 2147483647 h 552"/>
                <a:gd name="T26" fmla="*/ 2147483647 w 967"/>
                <a:gd name="T27" fmla="*/ 2147483647 h 552"/>
                <a:gd name="T28" fmla="*/ 2147483647 w 967"/>
                <a:gd name="T29" fmla="*/ 2147483647 h 552"/>
                <a:gd name="T30" fmla="*/ 2147483647 w 967"/>
                <a:gd name="T31" fmla="*/ 2147483647 h 552"/>
                <a:gd name="T32" fmla="*/ 2147483647 w 967"/>
                <a:gd name="T33" fmla="*/ 2147483647 h 552"/>
                <a:gd name="T34" fmla="*/ 2147483647 w 967"/>
                <a:gd name="T35" fmla="*/ 2147483647 h 552"/>
                <a:gd name="T36" fmla="*/ 2147483647 w 967"/>
                <a:gd name="T37" fmla="*/ 2147483647 h 552"/>
                <a:gd name="T38" fmla="*/ 2147483647 w 967"/>
                <a:gd name="T39" fmla="*/ 2147483647 h 552"/>
                <a:gd name="T40" fmla="*/ 2147483647 w 967"/>
                <a:gd name="T41" fmla="*/ 2147483647 h 552"/>
                <a:gd name="T42" fmla="*/ 2147483647 w 967"/>
                <a:gd name="T43" fmla="*/ 2147483647 h 552"/>
                <a:gd name="T44" fmla="*/ 2147483647 w 967"/>
                <a:gd name="T45" fmla="*/ 2147483647 h 552"/>
                <a:gd name="T46" fmla="*/ 2147483647 w 967"/>
                <a:gd name="T47" fmla="*/ 2147483647 h 552"/>
                <a:gd name="T48" fmla="*/ 2147483647 w 967"/>
                <a:gd name="T49" fmla="*/ 2147483647 h 552"/>
                <a:gd name="T50" fmla="*/ 2147483647 w 967"/>
                <a:gd name="T51" fmla="*/ 2147483647 h 552"/>
                <a:gd name="T52" fmla="*/ 2147483647 w 967"/>
                <a:gd name="T53" fmla="*/ 2147483647 h 552"/>
                <a:gd name="T54" fmla="*/ 2147483647 w 967"/>
                <a:gd name="T55" fmla="*/ 2147483647 h 552"/>
                <a:gd name="T56" fmla="*/ 2147483647 w 967"/>
                <a:gd name="T57" fmla="*/ 2147483647 h 552"/>
                <a:gd name="T58" fmla="*/ 2147483647 w 967"/>
                <a:gd name="T59" fmla="*/ 2147483647 h 552"/>
                <a:gd name="T60" fmla="*/ 2147483647 w 967"/>
                <a:gd name="T61" fmla="*/ 2147483647 h 552"/>
                <a:gd name="T62" fmla="*/ 2147483647 w 967"/>
                <a:gd name="T63" fmla="*/ 2147483647 h 552"/>
                <a:gd name="T64" fmla="*/ 2147483647 w 967"/>
                <a:gd name="T65" fmla="*/ 2147483647 h 552"/>
                <a:gd name="T66" fmla="*/ 2147483647 w 967"/>
                <a:gd name="T67" fmla="*/ 2147483647 h 552"/>
                <a:gd name="T68" fmla="*/ 2147483647 w 967"/>
                <a:gd name="T69" fmla="*/ 2147483647 h 552"/>
                <a:gd name="T70" fmla="*/ 2147483647 w 967"/>
                <a:gd name="T71" fmla="*/ 2147483647 h 552"/>
                <a:gd name="T72" fmla="*/ 2147483647 w 967"/>
                <a:gd name="T73" fmla="*/ 2147483647 h 552"/>
                <a:gd name="T74" fmla="*/ 2147483647 w 967"/>
                <a:gd name="T75" fmla="*/ 2147483647 h 552"/>
                <a:gd name="T76" fmla="*/ 2147483647 w 967"/>
                <a:gd name="T77" fmla="*/ 2147483647 h 552"/>
                <a:gd name="T78" fmla="*/ 2147483647 w 967"/>
                <a:gd name="T79" fmla="*/ 2147483647 h 552"/>
                <a:gd name="T80" fmla="*/ 2147483647 w 967"/>
                <a:gd name="T81" fmla="*/ 2147483647 h 552"/>
                <a:gd name="T82" fmla="*/ 2147483647 w 967"/>
                <a:gd name="T83" fmla="*/ 2147483647 h 552"/>
                <a:gd name="T84" fmla="*/ 2147483647 w 967"/>
                <a:gd name="T85" fmla="*/ 2147483647 h 552"/>
                <a:gd name="T86" fmla="*/ 2147483647 w 967"/>
                <a:gd name="T87" fmla="*/ 2147483647 h 552"/>
                <a:gd name="T88" fmla="*/ 2147483647 w 967"/>
                <a:gd name="T89" fmla="*/ 2147483647 h 552"/>
                <a:gd name="T90" fmla="*/ 2147483647 w 967"/>
                <a:gd name="T91" fmla="*/ 2147483647 h 552"/>
                <a:gd name="T92" fmla="*/ 2147483647 w 967"/>
                <a:gd name="T93" fmla="*/ 2147483647 h 552"/>
                <a:gd name="T94" fmla="*/ 2147483647 w 967"/>
                <a:gd name="T95" fmla="*/ 2147483647 h 552"/>
                <a:gd name="T96" fmla="*/ 2147483647 w 967"/>
                <a:gd name="T97" fmla="*/ 2147483647 h 552"/>
                <a:gd name="T98" fmla="*/ 2147483647 w 967"/>
                <a:gd name="T99" fmla="*/ 2147483647 h 552"/>
                <a:gd name="T100" fmla="*/ 2147483647 w 967"/>
                <a:gd name="T101" fmla="*/ 2147483647 h 552"/>
                <a:gd name="T102" fmla="*/ 2147483647 w 967"/>
                <a:gd name="T103" fmla="*/ 2147483647 h 552"/>
                <a:gd name="T104" fmla="*/ 2147483647 w 967"/>
                <a:gd name="T105" fmla="*/ 2147483647 h 552"/>
                <a:gd name="T106" fmla="*/ 2147483647 w 967"/>
                <a:gd name="T107" fmla="*/ 2147483647 h 552"/>
                <a:gd name="T108" fmla="*/ 2147483647 w 967"/>
                <a:gd name="T109" fmla="*/ 2147483647 h 552"/>
                <a:gd name="T110" fmla="*/ 2147483647 w 967"/>
                <a:gd name="T111" fmla="*/ 2147483647 h 552"/>
                <a:gd name="T112" fmla="*/ 2147483647 w 967"/>
                <a:gd name="T113" fmla="*/ 2147483647 h 552"/>
                <a:gd name="T114" fmla="*/ 2147483647 w 967"/>
                <a:gd name="T115" fmla="*/ 2147483647 h 552"/>
                <a:gd name="T116" fmla="*/ 2147483647 w 967"/>
                <a:gd name="T117" fmla="*/ 2147483647 h 552"/>
                <a:gd name="T118" fmla="*/ 2147483647 w 967"/>
                <a:gd name="T119" fmla="*/ 2147483647 h 5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7"/>
                <a:gd name="T181" fmla="*/ 0 h 552"/>
                <a:gd name="T182" fmla="*/ 967 w 967"/>
                <a:gd name="T183" fmla="*/ 552 h 5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7" h="552">
                  <a:moveTo>
                    <a:pt x="767" y="481"/>
                  </a:moveTo>
                  <a:lnTo>
                    <a:pt x="802" y="481"/>
                  </a:lnTo>
                  <a:lnTo>
                    <a:pt x="793" y="481"/>
                  </a:lnTo>
                  <a:lnTo>
                    <a:pt x="802" y="481"/>
                  </a:lnTo>
                  <a:lnTo>
                    <a:pt x="776" y="508"/>
                  </a:lnTo>
                  <a:lnTo>
                    <a:pt x="776" y="526"/>
                  </a:lnTo>
                  <a:lnTo>
                    <a:pt x="802" y="508"/>
                  </a:lnTo>
                  <a:lnTo>
                    <a:pt x="845" y="481"/>
                  </a:lnTo>
                  <a:lnTo>
                    <a:pt x="871" y="472"/>
                  </a:lnTo>
                  <a:lnTo>
                    <a:pt x="871" y="463"/>
                  </a:lnTo>
                  <a:lnTo>
                    <a:pt x="871" y="454"/>
                  </a:lnTo>
                  <a:lnTo>
                    <a:pt x="845" y="472"/>
                  </a:lnTo>
                  <a:lnTo>
                    <a:pt x="819" y="472"/>
                  </a:lnTo>
                  <a:lnTo>
                    <a:pt x="802" y="463"/>
                  </a:lnTo>
                  <a:lnTo>
                    <a:pt x="810" y="445"/>
                  </a:lnTo>
                  <a:lnTo>
                    <a:pt x="802" y="445"/>
                  </a:lnTo>
                  <a:lnTo>
                    <a:pt x="793" y="436"/>
                  </a:lnTo>
                  <a:lnTo>
                    <a:pt x="828" y="428"/>
                  </a:lnTo>
                  <a:lnTo>
                    <a:pt x="819" y="410"/>
                  </a:lnTo>
                  <a:lnTo>
                    <a:pt x="767" y="428"/>
                  </a:lnTo>
                  <a:lnTo>
                    <a:pt x="723" y="454"/>
                  </a:lnTo>
                  <a:lnTo>
                    <a:pt x="758" y="428"/>
                  </a:lnTo>
                  <a:lnTo>
                    <a:pt x="784" y="410"/>
                  </a:lnTo>
                  <a:lnTo>
                    <a:pt x="793" y="410"/>
                  </a:lnTo>
                  <a:lnTo>
                    <a:pt x="802" y="401"/>
                  </a:lnTo>
                  <a:lnTo>
                    <a:pt x="837" y="401"/>
                  </a:lnTo>
                  <a:lnTo>
                    <a:pt x="889" y="401"/>
                  </a:lnTo>
                  <a:lnTo>
                    <a:pt x="915" y="374"/>
                  </a:lnTo>
                  <a:lnTo>
                    <a:pt x="967" y="365"/>
                  </a:lnTo>
                  <a:lnTo>
                    <a:pt x="967" y="338"/>
                  </a:lnTo>
                  <a:lnTo>
                    <a:pt x="950" y="338"/>
                  </a:lnTo>
                  <a:lnTo>
                    <a:pt x="950" y="330"/>
                  </a:lnTo>
                  <a:lnTo>
                    <a:pt x="932" y="330"/>
                  </a:lnTo>
                  <a:lnTo>
                    <a:pt x="950" y="321"/>
                  </a:lnTo>
                  <a:lnTo>
                    <a:pt x="932" y="321"/>
                  </a:lnTo>
                  <a:lnTo>
                    <a:pt x="932" y="312"/>
                  </a:lnTo>
                  <a:lnTo>
                    <a:pt x="915" y="312"/>
                  </a:lnTo>
                  <a:lnTo>
                    <a:pt x="924" y="303"/>
                  </a:lnTo>
                  <a:lnTo>
                    <a:pt x="906" y="285"/>
                  </a:lnTo>
                  <a:lnTo>
                    <a:pt x="924" y="276"/>
                  </a:lnTo>
                  <a:lnTo>
                    <a:pt x="906" y="214"/>
                  </a:lnTo>
                  <a:lnTo>
                    <a:pt x="889" y="232"/>
                  </a:lnTo>
                  <a:lnTo>
                    <a:pt x="889" y="240"/>
                  </a:lnTo>
                  <a:lnTo>
                    <a:pt x="854" y="258"/>
                  </a:lnTo>
                  <a:lnTo>
                    <a:pt x="845" y="240"/>
                  </a:lnTo>
                  <a:lnTo>
                    <a:pt x="854" y="214"/>
                  </a:lnTo>
                  <a:lnTo>
                    <a:pt x="837" y="214"/>
                  </a:lnTo>
                  <a:lnTo>
                    <a:pt x="837" y="205"/>
                  </a:lnTo>
                  <a:lnTo>
                    <a:pt x="819" y="187"/>
                  </a:lnTo>
                  <a:lnTo>
                    <a:pt x="784" y="178"/>
                  </a:lnTo>
                  <a:lnTo>
                    <a:pt x="767" y="187"/>
                  </a:lnTo>
                  <a:lnTo>
                    <a:pt x="758" y="214"/>
                  </a:lnTo>
                  <a:lnTo>
                    <a:pt x="741" y="232"/>
                  </a:lnTo>
                  <a:lnTo>
                    <a:pt x="723" y="249"/>
                  </a:lnTo>
                  <a:lnTo>
                    <a:pt x="732" y="258"/>
                  </a:lnTo>
                  <a:lnTo>
                    <a:pt x="723" y="303"/>
                  </a:lnTo>
                  <a:lnTo>
                    <a:pt x="680" y="321"/>
                  </a:lnTo>
                  <a:lnTo>
                    <a:pt x="662" y="365"/>
                  </a:lnTo>
                  <a:lnTo>
                    <a:pt x="636" y="374"/>
                  </a:lnTo>
                  <a:lnTo>
                    <a:pt x="619" y="347"/>
                  </a:lnTo>
                  <a:lnTo>
                    <a:pt x="645" y="321"/>
                  </a:lnTo>
                  <a:lnTo>
                    <a:pt x="610" y="312"/>
                  </a:lnTo>
                  <a:lnTo>
                    <a:pt x="558" y="276"/>
                  </a:lnTo>
                  <a:lnTo>
                    <a:pt x="540" y="276"/>
                  </a:lnTo>
                  <a:lnTo>
                    <a:pt x="549" y="249"/>
                  </a:lnTo>
                  <a:lnTo>
                    <a:pt x="532" y="249"/>
                  </a:lnTo>
                  <a:lnTo>
                    <a:pt x="532" y="240"/>
                  </a:lnTo>
                  <a:lnTo>
                    <a:pt x="567" y="214"/>
                  </a:lnTo>
                  <a:lnTo>
                    <a:pt x="593" y="187"/>
                  </a:lnTo>
                  <a:lnTo>
                    <a:pt x="601" y="178"/>
                  </a:lnTo>
                  <a:lnTo>
                    <a:pt x="628" y="178"/>
                  </a:lnTo>
                  <a:lnTo>
                    <a:pt x="645" y="160"/>
                  </a:lnTo>
                  <a:lnTo>
                    <a:pt x="662" y="160"/>
                  </a:lnTo>
                  <a:lnTo>
                    <a:pt x="697" y="142"/>
                  </a:lnTo>
                  <a:lnTo>
                    <a:pt x="723" y="125"/>
                  </a:lnTo>
                  <a:lnTo>
                    <a:pt x="741" y="125"/>
                  </a:lnTo>
                  <a:lnTo>
                    <a:pt x="784" y="116"/>
                  </a:lnTo>
                  <a:lnTo>
                    <a:pt x="793" y="98"/>
                  </a:lnTo>
                  <a:lnTo>
                    <a:pt x="784" y="98"/>
                  </a:lnTo>
                  <a:lnTo>
                    <a:pt x="810" y="71"/>
                  </a:lnTo>
                  <a:lnTo>
                    <a:pt x="802" y="71"/>
                  </a:lnTo>
                  <a:lnTo>
                    <a:pt x="776" y="62"/>
                  </a:lnTo>
                  <a:lnTo>
                    <a:pt x="758" y="89"/>
                  </a:lnTo>
                  <a:lnTo>
                    <a:pt x="723" y="116"/>
                  </a:lnTo>
                  <a:lnTo>
                    <a:pt x="723" y="98"/>
                  </a:lnTo>
                  <a:lnTo>
                    <a:pt x="723" y="80"/>
                  </a:lnTo>
                  <a:lnTo>
                    <a:pt x="723" y="71"/>
                  </a:lnTo>
                  <a:lnTo>
                    <a:pt x="715" y="80"/>
                  </a:lnTo>
                  <a:lnTo>
                    <a:pt x="706" y="71"/>
                  </a:lnTo>
                  <a:lnTo>
                    <a:pt x="697" y="62"/>
                  </a:lnTo>
                  <a:lnTo>
                    <a:pt x="715" y="62"/>
                  </a:lnTo>
                  <a:lnTo>
                    <a:pt x="706" y="36"/>
                  </a:lnTo>
                  <a:lnTo>
                    <a:pt x="723" y="36"/>
                  </a:lnTo>
                  <a:lnTo>
                    <a:pt x="723" y="27"/>
                  </a:lnTo>
                  <a:lnTo>
                    <a:pt x="732" y="27"/>
                  </a:lnTo>
                  <a:lnTo>
                    <a:pt x="776" y="0"/>
                  </a:lnTo>
                  <a:lnTo>
                    <a:pt x="741" y="0"/>
                  </a:lnTo>
                  <a:lnTo>
                    <a:pt x="723" y="18"/>
                  </a:lnTo>
                  <a:lnTo>
                    <a:pt x="697" y="36"/>
                  </a:lnTo>
                  <a:lnTo>
                    <a:pt x="654" y="53"/>
                  </a:lnTo>
                  <a:lnTo>
                    <a:pt x="654" y="62"/>
                  </a:lnTo>
                  <a:lnTo>
                    <a:pt x="680" y="71"/>
                  </a:lnTo>
                  <a:lnTo>
                    <a:pt x="654" y="80"/>
                  </a:lnTo>
                  <a:lnTo>
                    <a:pt x="628" y="98"/>
                  </a:lnTo>
                  <a:lnTo>
                    <a:pt x="619" y="98"/>
                  </a:lnTo>
                  <a:lnTo>
                    <a:pt x="628" y="89"/>
                  </a:lnTo>
                  <a:lnTo>
                    <a:pt x="645" y="80"/>
                  </a:lnTo>
                  <a:lnTo>
                    <a:pt x="645" y="71"/>
                  </a:lnTo>
                  <a:lnTo>
                    <a:pt x="636" y="62"/>
                  </a:lnTo>
                  <a:lnTo>
                    <a:pt x="601" y="80"/>
                  </a:lnTo>
                  <a:lnTo>
                    <a:pt x="619" y="80"/>
                  </a:lnTo>
                  <a:lnTo>
                    <a:pt x="593" y="98"/>
                  </a:lnTo>
                  <a:lnTo>
                    <a:pt x="567" y="98"/>
                  </a:lnTo>
                  <a:lnTo>
                    <a:pt x="540" y="89"/>
                  </a:lnTo>
                  <a:lnTo>
                    <a:pt x="540" y="80"/>
                  </a:lnTo>
                  <a:lnTo>
                    <a:pt x="497" y="89"/>
                  </a:lnTo>
                  <a:lnTo>
                    <a:pt x="506" y="89"/>
                  </a:lnTo>
                  <a:lnTo>
                    <a:pt x="497" y="98"/>
                  </a:lnTo>
                  <a:lnTo>
                    <a:pt x="471" y="89"/>
                  </a:lnTo>
                  <a:lnTo>
                    <a:pt x="436" y="98"/>
                  </a:lnTo>
                  <a:lnTo>
                    <a:pt x="410" y="98"/>
                  </a:lnTo>
                  <a:lnTo>
                    <a:pt x="436" y="89"/>
                  </a:lnTo>
                  <a:lnTo>
                    <a:pt x="436" y="80"/>
                  </a:lnTo>
                  <a:lnTo>
                    <a:pt x="401" y="71"/>
                  </a:lnTo>
                  <a:lnTo>
                    <a:pt x="392" y="62"/>
                  </a:lnTo>
                  <a:lnTo>
                    <a:pt x="366" y="62"/>
                  </a:lnTo>
                  <a:lnTo>
                    <a:pt x="349" y="71"/>
                  </a:lnTo>
                  <a:lnTo>
                    <a:pt x="323" y="71"/>
                  </a:lnTo>
                  <a:lnTo>
                    <a:pt x="331" y="62"/>
                  </a:lnTo>
                  <a:lnTo>
                    <a:pt x="323" y="53"/>
                  </a:lnTo>
                  <a:lnTo>
                    <a:pt x="297" y="62"/>
                  </a:lnTo>
                  <a:lnTo>
                    <a:pt x="244" y="71"/>
                  </a:lnTo>
                  <a:lnTo>
                    <a:pt x="227" y="71"/>
                  </a:lnTo>
                  <a:lnTo>
                    <a:pt x="209" y="80"/>
                  </a:lnTo>
                  <a:lnTo>
                    <a:pt x="175" y="71"/>
                  </a:lnTo>
                  <a:lnTo>
                    <a:pt x="0" y="214"/>
                  </a:lnTo>
                  <a:lnTo>
                    <a:pt x="18" y="214"/>
                  </a:lnTo>
                  <a:lnTo>
                    <a:pt x="9" y="232"/>
                  </a:lnTo>
                  <a:lnTo>
                    <a:pt x="18" y="240"/>
                  </a:lnTo>
                  <a:lnTo>
                    <a:pt x="53" y="232"/>
                  </a:lnTo>
                  <a:lnTo>
                    <a:pt x="53" y="249"/>
                  </a:lnTo>
                  <a:lnTo>
                    <a:pt x="44" y="285"/>
                  </a:lnTo>
                  <a:lnTo>
                    <a:pt x="53" y="303"/>
                  </a:lnTo>
                  <a:lnTo>
                    <a:pt x="44" y="321"/>
                  </a:lnTo>
                  <a:lnTo>
                    <a:pt x="18" y="330"/>
                  </a:lnTo>
                  <a:lnTo>
                    <a:pt x="18" y="356"/>
                  </a:lnTo>
                  <a:lnTo>
                    <a:pt x="27" y="356"/>
                  </a:lnTo>
                  <a:lnTo>
                    <a:pt x="18" y="374"/>
                  </a:lnTo>
                  <a:lnTo>
                    <a:pt x="35" y="401"/>
                  </a:lnTo>
                  <a:lnTo>
                    <a:pt x="53" y="410"/>
                  </a:lnTo>
                  <a:lnTo>
                    <a:pt x="410" y="410"/>
                  </a:lnTo>
                  <a:lnTo>
                    <a:pt x="418" y="410"/>
                  </a:lnTo>
                  <a:lnTo>
                    <a:pt x="427" y="428"/>
                  </a:lnTo>
                  <a:lnTo>
                    <a:pt x="488" y="436"/>
                  </a:lnTo>
                  <a:lnTo>
                    <a:pt x="471" y="436"/>
                  </a:lnTo>
                  <a:lnTo>
                    <a:pt x="514" y="410"/>
                  </a:lnTo>
                  <a:lnTo>
                    <a:pt x="532" y="428"/>
                  </a:lnTo>
                  <a:lnTo>
                    <a:pt x="532" y="436"/>
                  </a:lnTo>
                  <a:lnTo>
                    <a:pt x="549" y="436"/>
                  </a:lnTo>
                  <a:lnTo>
                    <a:pt x="540" y="463"/>
                  </a:lnTo>
                  <a:lnTo>
                    <a:pt x="584" y="472"/>
                  </a:lnTo>
                  <a:lnTo>
                    <a:pt x="593" y="499"/>
                  </a:lnTo>
                  <a:lnTo>
                    <a:pt x="584" y="508"/>
                  </a:lnTo>
                  <a:lnTo>
                    <a:pt x="567" y="481"/>
                  </a:lnTo>
                  <a:lnTo>
                    <a:pt x="549" y="526"/>
                  </a:lnTo>
                  <a:lnTo>
                    <a:pt x="540" y="526"/>
                  </a:lnTo>
                  <a:lnTo>
                    <a:pt x="523" y="552"/>
                  </a:lnTo>
                  <a:lnTo>
                    <a:pt x="549" y="534"/>
                  </a:lnTo>
                  <a:lnTo>
                    <a:pt x="593" y="534"/>
                  </a:lnTo>
                  <a:lnTo>
                    <a:pt x="584" y="526"/>
                  </a:lnTo>
                  <a:lnTo>
                    <a:pt x="575" y="526"/>
                  </a:lnTo>
                  <a:lnTo>
                    <a:pt x="584" y="517"/>
                  </a:lnTo>
                  <a:lnTo>
                    <a:pt x="619" y="517"/>
                  </a:lnTo>
                  <a:lnTo>
                    <a:pt x="636" y="508"/>
                  </a:lnTo>
                  <a:lnTo>
                    <a:pt x="654" y="499"/>
                  </a:lnTo>
                  <a:lnTo>
                    <a:pt x="706" y="499"/>
                  </a:lnTo>
                  <a:lnTo>
                    <a:pt x="723" y="481"/>
                  </a:lnTo>
                  <a:lnTo>
                    <a:pt x="741" y="445"/>
                  </a:lnTo>
                  <a:lnTo>
                    <a:pt x="767" y="454"/>
                  </a:lnTo>
                  <a:lnTo>
                    <a:pt x="758" y="481"/>
                  </a:lnTo>
                  <a:lnTo>
                    <a:pt x="767" y="481"/>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28" name="Freeform 358"/>
            <p:cNvSpPr>
              <a:spLocks/>
            </p:cNvSpPr>
            <p:nvPr/>
          </p:nvSpPr>
          <p:spPr bwMode="auto">
            <a:xfrm>
              <a:off x="1430337" y="1885949"/>
              <a:ext cx="939800" cy="430213"/>
            </a:xfrm>
            <a:custGeom>
              <a:avLst/>
              <a:gdLst>
                <a:gd name="T0" fmla="*/ 2147483647 w 583"/>
                <a:gd name="T1" fmla="*/ 2147483647 h 286"/>
                <a:gd name="T2" fmla="*/ 2147483647 w 583"/>
                <a:gd name="T3" fmla="*/ 2147483647 h 286"/>
                <a:gd name="T4" fmla="*/ 2147483647 w 583"/>
                <a:gd name="T5" fmla="*/ 2147483647 h 286"/>
                <a:gd name="T6" fmla="*/ 2147483647 w 583"/>
                <a:gd name="T7" fmla="*/ 2147483647 h 286"/>
                <a:gd name="T8" fmla="*/ 2147483647 w 583"/>
                <a:gd name="T9" fmla="*/ 2147483647 h 286"/>
                <a:gd name="T10" fmla="*/ 2147483647 w 583"/>
                <a:gd name="T11" fmla="*/ 2147483647 h 286"/>
                <a:gd name="T12" fmla="*/ 2147483647 w 583"/>
                <a:gd name="T13" fmla="*/ 2147483647 h 286"/>
                <a:gd name="T14" fmla="*/ 2147483647 w 583"/>
                <a:gd name="T15" fmla="*/ 2147483647 h 286"/>
                <a:gd name="T16" fmla="*/ 2147483647 w 583"/>
                <a:gd name="T17" fmla="*/ 2147483647 h 286"/>
                <a:gd name="T18" fmla="*/ 2147483647 w 583"/>
                <a:gd name="T19" fmla="*/ 2147483647 h 286"/>
                <a:gd name="T20" fmla="*/ 2147483647 w 583"/>
                <a:gd name="T21" fmla="*/ 2147483647 h 286"/>
                <a:gd name="T22" fmla="*/ 2147483647 w 583"/>
                <a:gd name="T23" fmla="*/ 2147483647 h 286"/>
                <a:gd name="T24" fmla="*/ 2147483647 w 583"/>
                <a:gd name="T25" fmla="*/ 2147483647 h 286"/>
                <a:gd name="T26" fmla="*/ 2147483647 w 583"/>
                <a:gd name="T27" fmla="*/ 2147483647 h 286"/>
                <a:gd name="T28" fmla="*/ 2147483647 w 583"/>
                <a:gd name="T29" fmla="*/ 2147483647 h 286"/>
                <a:gd name="T30" fmla="*/ 2147483647 w 583"/>
                <a:gd name="T31" fmla="*/ 2147483647 h 286"/>
                <a:gd name="T32" fmla="*/ 2147483647 w 583"/>
                <a:gd name="T33" fmla="*/ 2147483647 h 286"/>
                <a:gd name="T34" fmla="*/ 2147483647 w 583"/>
                <a:gd name="T35" fmla="*/ 2147483647 h 286"/>
                <a:gd name="T36" fmla="*/ 2147483647 w 583"/>
                <a:gd name="T37" fmla="*/ 2147483647 h 286"/>
                <a:gd name="T38" fmla="*/ 2147483647 w 583"/>
                <a:gd name="T39" fmla="*/ 2147483647 h 286"/>
                <a:gd name="T40" fmla="*/ 2147483647 w 583"/>
                <a:gd name="T41" fmla="*/ 2147483647 h 286"/>
                <a:gd name="T42" fmla="*/ 2147483647 w 583"/>
                <a:gd name="T43" fmla="*/ 2147483647 h 286"/>
                <a:gd name="T44" fmla="*/ 2147483647 w 583"/>
                <a:gd name="T45" fmla="*/ 2147483647 h 286"/>
                <a:gd name="T46" fmla="*/ 2147483647 w 583"/>
                <a:gd name="T47" fmla="*/ 2147483647 h 286"/>
                <a:gd name="T48" fmla="*/ 2147483647 w 583"/>
                <a:gd name="T49" fmla="*/ 2147483647 h 286"/>
                <a:gd name="T50" fmla="*/ 2147483647 w 583"/>
                <a:gd name="T51" fmla="*/ 2147483647 h 286"/>
                <a:gd name="T52" fmla="*/ 2147483647 w 583"/>
                <a:gd name="T53" fmla="*/ 2147483647 h 286"/>
                <a:gd name="T54" fmla="*/ 2147483647 w 583"/>
                <a:gd name="T55" fmla="*/ 2147483647 h 286"/>
                <a:gd name="T56" fmla="*/ 2147483647 w 583"/>
                <a:gd name="T57" fmla="*/ 2147483647 h 286"/>
                <a:gd name="T58" fmla="*/ 2147483647 w 583"/>
                <a:gd name="T59" fmla="*/ 2147483647 h 286"/>
                <a:gd name="T60" fmla="*/ 2147483647 w 583"/>
                <a:gd name="T61" fmla="*/ 2147483647 h 286"/>
                <a:gd name="T62" fmla="*/ 2147483647 w 583"/>
                <a:gd name="T63" fmla="*/ 0 h 286"/>
                <a:gd name="T64" fmla="*/ 2147483647 w 583"/>
                <a:gd name="T65" fmla="*/ 2147483647 h 286"/>
                <a:gd name="T66" fmla="*/ 2147483647 w 583"/>
                <a:gd name="T67" fmla="*/ 2147483647 h 286"/>
                <a:gd name="T68" fmla="*/ 2147483647 w 583"/>
                <a:gd name="T69" fmla="*/ 2147483647 h 2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3"/>
                <a:gd name="T106" fmla="*/ 0 h 286"/>
                <a:gd name="T107" fmla="*/ 583 w 583"/>
                <a:gd name="T108" fmla="*/ 286 h 2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3" h="286">
                  <a:moveTo>
                    <a:pt x="409" y="170"/>
                  </a:moveTo>
                  <a:lnTo>
                    <a:pt x="427" y="170"/>
                  </a:lnTo>
                  <a:lnTo>
                    <a:pt x="418" y="188"/>
                  </a:lnTo>
                  <a:lnTo>
                    <a:pt x="427" y="196"/>
                  </a:lnTo>
                  <a:lnTo>
                    <a:pt x="461" y="188"/>
                  </a:lnTo>
                  <a:lnTo>
                    <a:pt x="461" y="205"/>
                  </a:lnTo>
                  <a:lnTo>
                    <a:pt x="453" y="241"/>
                  </a:lnTo>
                  <a:lnTo>
                    <a:pt x="461" y="259"/>
                  </a:lnTo>
                  <a:lnTo>
                    <a:pt x="453" y="277"/>
                  </a:lnTo>
                  <a:lnTo>
                    <a:pt x="444" y="277"/>
                  </a:lnTo>
                  <a:lnTo>
                    <a:pt x="435" y="277"/>
                  </a:lnTo>
                  <a:lnTo>
                    <a:pt x="435" y="259"/>
                  </a:lnTo>
                  <a:lnTo>
                    <a:pt x="444" y="259"/>
                  </a:lnTo>
                  <a:lnTo>
                    <a:pt x="435" y="241"/>
                  </a:lnTo>
                  <a:lnTo>
                    <a:pt x="427" y="277"/>
                  </a:lnTo>
                  <a:lnTo>
                    <a:pt x="418" y="268"/>
                  </a:lnTo>
                  <a:lnTo>
                    <a:pt x="427" y="241"/>
                  </a:lnTo>
                  <a:lnTo>
                    <a:pt x="418" y="241"/>
                  </a:lnTo>
                  <a:lnTo>
                    <a:pt x="427" y="232"/>
                  </a:lnTo>
                  <a:lnTo>
                    <a:pt x="435" y="232"/>
                  </a:lnTo>
                  <a:lnTo>
                    <a:pt x="444" y="232"/>
                  </a:lnTo>
                  <a:lnTo>
                    <a:pt x="444" y="223"/>
                  </a:lnTo>
                  <a:lnTo>
                    <a:pt x="427" y="232"/>
                  </a:lnTo>
                  <a:lnTo>
                    <a:pt x="435" y="214"/>
                  </a:lnTo>
                  <a:lnTo>
                    <a:pt x="427" y="214"/>
                  </a:lnTo>
                  <a:lnTo>
                    <a:pt x="409" y="196"/>
                  </a:lnTo>
                  <a:lnTo>
                    <a:pt x="418" y="188"/>
                  </a:lnTo>
                  <a:lnTo>
                    <a:pt x="400" y="188"/>
                  </a:lnTo>
                  <a:lnTo>
                    <a:pt x="357" y="188"/>
                  </a:lnTo>
                  <a:lnTo>
                    <a:pt x="339" y="170"/>
                  </a:lnTo>
                  <a:lnTo>
                    <a:pt x="322" y="170"/>
                  </a:lnTo>
                  <a:lnTo>
                    <a:pt x="287" y="188"/>
                  </a:lnTo>
                  <a:lnTo>
                    <a:pt x="252" y="196"/>
                  </a:lnTo>
                  <a:lnTo>
                    <a:pt x="226" y="196"/>
                  </a:lnTo>
                  <a:lnTo>
                    <a:pt x="226" y="205"/>
                  </a:lnTo>
                  <a:lnTo>
                    <a:pt x="217" y="205"/>
                  </a:lnTo>
                  <a:lnTo>
                    <a:pt x="148" y="232"/>
                  </a:lnTo>
                  <a:lnTo>
                    <a:pt x="104" y="259"/>
                  </a:lnTo>
                  <a:lnTo>
                    <a:pt x="0" y="286"/>
                  </a:lnTo>
                  <a:lnTo>
                    <a:pt x="148" y="223"/>
                  </a:lnTo>
                  <a:lnTo>
                    <a:pt x="165" y="205"/>
                  </a:lnTo>
                  <a:lnTo>
                    <a:pt x="148" y="205"/>
                  </a:lnTo>
                  <a:lnTo>
                    <a:pt x="122" y="205"/>
                  </a:lnTo>
                  <a:lnTo>
                    <a:pt x="139" y="188"/>
                  </a:lnTo>
                  <a:lnTo>
                    <a:pt x="113" y="188"/>
                  </a:lnTo>
                  <a:lnTo>
                    <a:pt x="122" y="161"/>
                  </a:lnTo>
                  <a:lnTo>
                    <a:pt x="165" y="134"/>
                  </a:lnTo>
                  <a:lnTo>
                    <a:pt x="226" y="125"/>
                  </a:lnTo>
                  <a:lnTo>
                    <a:pt x="252" y="98"/>
                  </a:lnTo>
                  <a:lnTo>
                    <a:pt x="226" y="107"/>
                  </a:lnTo>
                  <a:lnTo>
                    <a:pt x="183" y="107"/>
                  </a:lnTo>
                  <a:lnTo>
                    <a:pt x="200" y="98"/>
                  </a:lnTo>
                  <a:lnTo>
                    <a:pt x="183" y="90"/>
                  </a:lnTo>
                  <a:lnTo>
                    <a:pt x="244" y="81"/>
                  </a:lnTo>
                  <a:lnTo>
                    <a:pt x="252" y="81"/>
                  </a:lnTo>
                  <a:lnTo>
                    <a:pt x="244" y="81"/>
                  </a:lnTo>
                  <a:lnTo>
                    <a:pt x="287" y="81"/>
                  </a:lnTo>
                  <a:lnTo>
                    <a:pt x="270" y="72"/>
                  </a:lnTo>
                  <a:lnTo>
                    <a:pt x="287" y="54"/>
                  </a:lnTo>
                  <a:lnTo>
                    <a:pt x="270" y="45"/>
                  </a:lnTo>
                  <a:lnTo>
                    <a:pt x="287" y="36"/>
                  </a:lnTo>
                  <a:lnTo>
                    <a:pt x="313" y="36"/>
                  </a:lnTo>
                  <a:lnTo>
                    <a:pt x="357" y="18"/>
                  </a:lnTo>
                  <a:lnTo>
                    <a:pt x="444" y="0"/>
                  </a:lnTo>
                  <a:lnTo>
                    <a:pt x="453" y="0"/>
                  </a:lnTo>
                  <a:lnTo>
                    <a:pt x="453" y="9"/>
                  </a:lnTo>
                  <a:lnTo>
                    <a:pt x="479" y="9"/>
                  </a:lnTo>
                  <a:lnTo>
                    <a:pt x="557" y="18"/>
                  </a:lnTo>
                  <a:lnTo>
                    <a:pt x="583" y="27"/>
                  </a:lnTo>
                  <a:lnTo>
                    <a:pt x="409" y="17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29" name="Freeform 359"/>
            <p:cNvSpPr>
              <a:spLocks/>
            </p:cNvSpPr>
            <p:nvPr/>
          </p:nvSpPr>
          <p:spPr bwMode="auto">
            <a:xfrm>
              <a:off x="1430337" y="1885949"/>
              <a:ext cx="939800" cy="430213"/>
            </a:xfrm>
            <a:custGeom>
              <a:avLst/>
              <a:gdLst>
                <a:gd name="T0" fmla="*/ 2147483647 w 583"/>
                <a:gd name="T1" fmla="*/ 2147483647 h 286"/>
                <a:gd name="T2" fmla="*/ 2147483647 w 583"/>
                <a:gd name="T3" fmla="*/ 2147483647 h 286"/>
                <a:gd name="T4" fmla="*/ 2147483647 w 583"/>
                <a:gd name="T5" fmla="*/ 2147483647 h 286"/>
                <a:gd name="T6" fmla="*/ 2147483647 w 583"/>
                <a:gd name="T7" fmla="*/ 2147483647 h 286"/>
                <a:gd name="T8" fmla="*/ 2147483647 w 583"/>
                <a:gd name="T9" fmla="*/ 2147483647 h 286"/>
                <a:gd name="T10" fmla="*/ 2147483647 w 583"/>
                <a:gd name="T11" fmla="*/ 2147483647 h 286"/>
                <a:gd name="T12" fmla="*/ 2147483647 w 583"/>
                <a:gd name="T13" fmla="*/ 2147483647 h 286"/>
                <a:gd name="T14" fmla="*/ 2147483647 w 583"/>
                <a:gd name="T15" fmla="*/ 2147483647 h 286"/>
                <a:gd name="T16" fmla="*/ 2147483647 w 583"/>
                <a:gd name="T17" fmla="*/ 2147483647 h 286"/>
                <a:gd name="T18" fmla="*/ 2147483647 w 583"/>
                <a:gd name="T19" fmla="*/ 2147483647 h 286"/>
                <a:gd name="T20" fmla="*/ 2147483647 w 583"/>
                <a:gd name="T21" fmla="*/ 2147483647 h 286"/>
                <a:gd name="T22" fmla="*/ 2147483647 w 583"/>
                <a:gd name="T23" fmla="*/ 2147483647 h 286"/>
                <a:gd name="T24" fmla="*/ 2147483647 w 583"/>
                <a:gd name="T25" fmla="*/ 2147483647 h 286"/>
                <a:gd name="T26" fmla="*/ 2147483647 w 583"/>
                <a:gd name="T27" fmla="*/ 2147483647 h 286"/>
                <a:gd name="T28" fmla="*/ 2147483647 w 583"/>
                <a:gd name="T29" fmla="*/ 2147483647 h 286"/>
                <a:gd name="T30" fmla="*/ 2147483647 w 583"/>
                <a:gd name="T31" fmla="*/ 2147483647 h 286"/>
                <a:gd name="T32" fmla="*/ 2147483647 w 583"/>
                <a:gd name="T33" fmla="*/ 2147483647 h 286"/>
                <a:gd name="T34" fmla="*/ 2147483647 w 583"/>
                <a:gd name="T35" fmla="*/ 2147483647 h 286"/>
                <a:gd name="T36" fmla="*/ 2147483647 w 583"/>
                <a:gd name="T37" fmla="*/ 2147483647 h 286"/>
                <a:gd name="T38" fmla="*/ 2147483647 w 583"/>
                <a:gd name="T39" fmla="*/ 2147483647 h 286"/>
                <a:gd name="T40" fmla="*/ 2147483647 w 583"/>
                <a:gd name="T41" fmla="*/ 2147483647 h 286"/>
                <a:gd name="T42" fmla="*/ 2147483647 w 583"/>
                <a:gd name="T43" fmla="*/ 2147483647 h 286"/>
                <a:gd name="T44" fmla="*/ 2147483647 w 583"/>
                <a:gd name="T45" fmla="*/ 2147483647 h 286"/>
                <a:gd name="T46" fmla="*/ 2147483647 w 583"/>
                <a:gd name="T47" fmla="*/ 2147483647 h 286"/>
                <a:gd name="T48" fmla="*/ 2147483647 w 583"/>
                <a:gd name="T49" fmla="*/ 2147483647 h 286"/>
                <a:gd name="T50" fmla="*/ 2147483647 w 583"/>
                <a:gd name="T51" fmla="*/ 2147483647 h 286"/>
                <a:gd name="T52" fmla="*/ 2147483647 w 583"/>
                <a:gd name="T53" fmla="*/ 2147483647 h 286"/>
                <a:gd name="T54" fmla="*/ 2147483647 w 583"/>
                <a:gd name="T55" fmla="*/ 2147483647 h 286"/>
                <a:gd name="T56" fmla="*/ 2147483647 w 583"/>
                <a:gd name="T57" fmla="*/ 2147483647 h 286"/>
                <a:gd name="T58" fmla="*/ 2147483647 w 583"/>
                <a:gd name="T59" fmla="*/ 2147483647 h 286"/>
                <a:gd name="T60" fmla="*/ 2147483647 w 583"/>
                <a:gd name="T61" fmla="*/ 2147483647 h 286"/>
                <a:gd name="T62" fmla="*/ 2147483647 w 583"/>
                <a:gd name="T63" fmla="*/ 0 h 286"/>
                <a:gd name="T64" fmla="*/ 2147483647 w 583"/>
                <a:gd name="T65" fmla="*/ 2147483647 h 286"/>
                <a:gd name="T66" fmla="*/ 2147483647 w 583"/>
                <a:gd name="T67" fmla="*/ 2147483647 h 286"/>
                <a:gd name="T68" fmla="*/ 2147483647 w 583"/>
                <a:gd name="T69" fmla="*/ 2147483647 h 2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3"/>
                <a:gd name="T106" fmla="*/ 0 h 286"/>
                <a:gd name="T107" fmla="*/ 583 w 583"/>
                <a:gd name="T108" fmla="*/ 286 h 2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3" h="286">
                  <a:moveTo>
                    <a:pt x="409" y="170"/>
                  </a:moveTo>
                  <a:lnTo>
                    <a:pt x="427" y="170"/>
                  </a:lnTo>
                  <a:lnTo>
                    <a:pt x="418" y="188"/>
                  </a:lnTo>
                  <a:lnTo>
                    <a:pt x="427" y="196"/>
                  </a:lnTo>
                  <a:lnTo>
                    <a:pt x="461" y="188"/>
                  </a:lnTo>
                  <a:lnTo>
                    <a:pt x="461" y="205"/>
                  </a:lnTo>
                  <a:lnTo>
                    <a:pt x="453" y="241"/>
                  </a:lnTo>
                  <a:lnTo>
                    <a:pt x="461" y="259"/>
                  </a:lnTo>
                  <a:lnTo>
                    <a:pt x="453" y="277"/>
                  </a:lnTo>
                  <a:lnTo>
                    <a:pt x="444" y="277"/>
                  </a:lnTo>
                  <a:lnTo>
                    <a:pt x="435" y="277"/>
                  </a:lnTo>
                  <a:lnTo>
                    <a:pt x="435" y="259"/>
                  </a:lnTo>
                  <a:lnTo>
                    <a:pt x="444" y="259"/>
                  </a:lnTo>
                  <a:lnTo>
                    <a:pt x="435" y="241"/>
                  </a:lnTo>
                  <a:lnTo>
                    <a:pt x="427" y="277"/>
                  </a:lnTo>
                  <a:lnTo>
                    <a:pt x="418" y="268"/>
                  </a:lnTo>
                  <a:lnTo>
                    <a:pt x="427" y="241"/>
                  </a:lnTo>
                  <a:lnTo>
                    <a:pt x="418" y="241"/>
                  </a:lnTo>
                  <a:lnTo>
                    <a:pt x="427" y="232"/>
                  </a:lnTo>
                  <a:lnTo>
                    <a:pt x="435" y="232"/>
                  </a:lnTo>
                  <a:lnTo>
                    <a:pt x="444" y="232"/>
                  </a:lnTo>
                  <a:lnTo>
                    <a:pt x="444" y="223"/>
                  </a:lnTo>
                  <a:lnTo>
                    <a:pt x="427" y="232"/>
                  </a:lnTo>
                  <a:lnTo>
                    <a:pt x="435" y="214"/>
                  </a:lnTo>
                  <a:lnTo>
                    <a:pt x="427" y="214"/>
                  </a:lnTo>
                  <a:lnTo>
                    <a:pt x="409" y="196"/>
                  </a:lnTo>
                  <a:lnTo>
                    <a:pt x="418" y="188"/>
                  </a:lnTo>
                  <a:lnTo>
                    <a:pt x="400" y="188"/>
                  </a:lnTo>
                  <a:lnTo>
                    <a:pt x="357" y="188"/>
                  </a:lnTo>
                  <a:lnTo>
                    <a:pt x="339" y="170"/>
                  </a:lnTo>
                  <a:lnTo>
                    <a:pt x="322" y="170"/>
                  </a:lnTo>
                  <a:lnTo>
                    <a:pt x="287" y="188"/>
                  </a:lnTo>
                  <a:lnTo>
                    <a:pt x="252" y="196"/>
                  </a:lnTo>
                  <a:lnTo>
                    <a:pt x="226" y="196"/>
                  </a:lnTo>
                  <a:lnTo>
                    <a:pt x="226" y="205"/>
                  </a:lnTo>
                  <a:lnTo>
                    <a:pt x="217" y="205"/>
                  </a:lnTo>
                  <a:lnTo>
                    <a:pt x="148" y="232"/>
                  </a:lnTo>
                  <a:lnTo>
                    <a:pt x="104" y="259"/>
                  </a:lnTo>
                  <a:lnTo>
                    <a:pt x="0" y="286"/>
                  </a:lnTo>
                  <a:lnTo>
                    <a:pt x="148" y="223"/>
                  </a:lnTo>
                  <a:lnTo>
                    <a:pt x="165" y="205"/>
                  </a:lnTo>
                  <a:lnTo>
                    <a:pt x="148" y="205"/>
                  </a:lnTo>
                  <a:lnTo>
                    <a:pt x="122" y="205"/>
                  </a:lnTo>
                  <a:lnTo>
                    <a:pt x="139" y="188"/>
                  </a:lnTo>
                  <a:lnTo>
                    <a:pt x="113" y="188"/>
                  </a:lnTo>
                  <a:lnTo>
                    <a:pt x="122" y="161"/>
                  </a:lnTo>
                  <a:lnTo>
                    <a:pt x="165" y="134"/>
                  </a:lnTo>
                  <a:lnTo>
                    <a:pt x="226" y="125"/>
                  </a:lnTo>
                  <a:lnTo>
                    <a:pt x="252" y="98"/>
                  </a:lnTo>
                  <a:lnTo>
                    <a:pt x="226" y="107"/>
                  </a:lnTo>
                  <a:lnTo>
                    <a:pt x="183" y="107"/>
                  </a:lnTo>
                  <a:lnTo>
                    <a:pt x="200" y="98"/>
                  </a:lnTo>
                  <a:lnTo>
                    <a:pt x="183" y="90"/>
                  </a:lnTo>
                  <a:lnTo>
                    <a:pt x="244" y="81"/>
                  </a:lnTo>
                  <a:lnTo>
                    <a:pt x="252" y="81"/>
                  </a:lnTo>
                  <a:lnTo>
                    <a:pt x="244" y="81"/>
                  </a:lnTo>
                  <a:lnTo>
                    <a:pt x="287" y="81"/>
                  </a:lnTo>
                  <a:lnTo>
                    <a:pt x="270" y="72"/>
                  </a:lnTo>
                  <a:lnTo>
                    <a:pt x="287" y="54"/>
                  </a:lnTo>
                  <a:lnTo>
                    <a:pt x="270" y="45"/>
                  </a:lnTo>
                  <a:lnTo>
                    <a:pt x="287" y="36"/>
                  </a:lnTo>
                  <a:lnTo>
                    <a:pt x="313" y="36"/>
                  </a:lnTo>
                  <a:lnTo>
                    <a:pt x="357" y="18"/>
                  </a:lnTo>
                  <a:lnTo>
                    <a:pt x="444" y="0"/>
                  </a:lnTo>
                  <a:lnTo>
                    <a:pt x="453" y="0"/>
                  </a:lnTo>
                  <a:lnTo>
                    <a:pt x="453" y="9"/>
                  </a:lnTo>
                  <a:lnTo>
                    <a:pt x="479" y="9"/>
                  </a:lnTo>
                  <a:lnTo>
                    <a:pt x="557" y="18"/>
                  </a:lnTo>
                  <a:lnTo>
                    <a:pt x="583" y="27"/>
                  </a:lnTo>
                  <a:lnTo>
                    <a:pt x="409" y="17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30" name="Freeform 360"/>
            <p:cNvSpPr>
              <a:spLocks/>
            </p:cNvSpPr>
            <p:nvPr/>
          </p:nvSpPr>
          <p:spPr bwMode="auto">
            <a:xfrm>
              <a:off x="2047875" y="2908299"/>
              <a:ext cx="631825" cy="496888"/>
            </a:xfrm>
            <a:custGeom>
              <a:avLst/>
              <a:gdLst>
                <a:gd name="T0" fmla="*/ 0 w 392"/>
                <a:gd name="T1" fmla="*/ 2147483647 h 329"/>
                <a:gd name="T2" fmla="*/ 2147483647 w 392"/>
                <a:gd name="T3" fmla="*/ 2147483647 h 329"/>
                <a:gd name="T4" fmla="*/ 2147483647 w 392"/>
                <a:gd name="T5" fmla="*/ 2147483647 h 329"/>
                <a:gd name="T6" fmla="*/ 2147483647 w 392"/>
                <a:gd name="T7" fmla="*/ 2147483647 h 329"/>
                <a:gd name="T8" fmla="*/ 2147483647 w 392"/>
                <a:gd name="T9" fmla="*/ 2147483647 h 329"/>
                <a:gd name="T10" fmla="*/ 2147483647 w 392"/>
                <a:gd name="T11" fmla="*/ 2147483647 h 329"/>
                <a:gd name="T12" fmla="*/ 2147483647 w 392"/>
                <a:gd name="T13" fmla="*/ 2147483647 h 329"/>
                <a:gd name="T14" fmla="*/ 2147483647 w 392"/>
                <a:gd name="T15" fmla="*/ 2147483647 h 329"/>
                <a:gd name="T16" fmla="*/ 2147483647 w 392"/>
                <a:gd name="T17" fmla="*/ 2147483647 h 329"/>
                <a:gd name="T18" fmla="*/ 2147483647 w 392"/>
                <a:gd name="T19" fmla="*/ 2147483647 h 329"/>
                <a:gd name="T20" fmla="*/ 2147483647 w 392"/>
                <a:gd name="T21" fmla="*/ 2147483647 h 329"/>
                <a:gd name="T22" fmla="*/ 2147483647 w 392"/>
                <a:gd name="T23" fmla="*/ 2147483647 h 329"/>
                <a:gd name="T24" fmla="*/ 2147483647 w 392"/>
                <a:gd name="T25" fmla="*/ 2147483647 h 329"/>
                <a:gd name="T26" fmla="*/ 2147483647 w 392"/>
                <a:gd name="T27" fmla="*/ 2147483647 h 329"/>
                <a:gd name="T28" fmla="*/ 2147483647 w 392"/>
                <a:gd name="T29" fmla="*/ 2147483647 h 329"/>
                <a:gd name="T30" fmla="*/ 2147483647 w 392"/>
                <a:gd name="T31" fmla="*/ 2147483647 h 329"/>
                <a:gd name="T32" fmla="*/ 2147483647 w 392"/>
                <a:gd name="T33" fmla="*/ 2147483647 h 329"/>
                <a:gd name="T34" fmla="*/ 2147483647 w 392"/>
                <a:gd name="T35" fmla="*/ 2147483647 h 329"/>
                <a:gd name="T36" fmla="*/ 2147483647 w 392"/>
                <a:gd name="T37" fmla="*/ 2147483647 h 329"/>
                <a:gd name="T38" fmla="*/ 2147483647 w 392"/>
                <a:gd name="T39" fmla="*/ 2147483647 h 329"/>
                <a:gd name="T40" fmla="*/ 2147483647 w 392"/>
                <a:gd name="T41" fmla="*/ 2147483647 h 329"/>
                <a:gd name="T42" fmla="*/ 2147483647 w 392"/>
                <a:gd name="T43" fmla="*/ 2147483647 h 329"/>
                <a:gd name="T44" fmla="*/ 2147483647 w 392"/>
                <a:gd name="T45" fmla="*/ 2147483647 h 329"/>
                <a:gd name="T46" fmla="*/ 2147483647 w 392"/>
                <a:gd name="T47" fmla="*/ 2147483647 h 329"/>
                <a:gd name="T48" fmla="*/ 2147483647 w 392"/>
                <a:gd name="T49" fmla="*/ 2147483647 h 329"/>
                <a:gd name="T50" fmla="*/ 2147483647 w 392"/>
                <a:gd name="T51" fmla="*/ 2147483647 h 329"/>
                <a:gd name="T52" fmla="*/ 2147483647 w 392"/>
                <a:gd name="T53" fmla="*/ 2147483647 h 329"/>
                <a:gd name="T54" fmla="*/ 2147483647 w 392"/>
                <a:gd name="T55" fmla="*/ 2147483647 h 329"/>
                <a:gd name="T56" fmla="*/ 2147483647 w 392"/>
                <a:gd name="T57" fmla="*/ 2147483647 h 329"/>
                <a:gd name="T58" fmla="*/ 2147483647 w 392"/>
                <a:gd name="T59" fmla="*/ 2147483647 h 329"/>
                <a:gd name="T60" fmla="*/ 2147483647 w 392"/>
                <a:gd name="T61" fmla="*/ 2147483647 h 329"/>
                <a:gd name="T62" fmla="*/ 2147483647 w 392"/>
                <a:gd name="T63" fmla="*/ 2147483647 h 329"/>
                <a:gd name="T64" fmla="*/ 2147483647 w 392"/>
                <a:gd name="T65" fmla="*/ 2147483647 h 329"/>
                <a:gd name="T66" fmla="*/ 0 w 392"/>
                <a:gd name="T67" fmla="*/ 0 h 3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2"/>
                <a:gd name="T103" fmla="*/ 0 h 329"/>
                <a:gd name="T104" fmla="*/ 392 w 392"/>
                <a:gd name="T105" fmla="*/ 329 h 3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2" h="329">
                  <a:moveTo>
                    <a:pt x="0" y="0"/>
                  </a:moveTo>
                  <a:lnTo>
                    <a:pt x="0" y="62"/>
                  </a:lnTo>
                  <a:lnTo>
                    <a:pt x="17" y="71"/>
                  </a:lnTo>
                  <a:lnTo>
                    <a:pt x="9" y="89"/>
                  </a:lnTo>
                  <a:lnTo>
                    <a:pt x="0" y="89"/>
                  </a:lnTo>
                  <a:lnTo>
                    <a:pt x="9" y="98"/>
                  </a:lnTo>
                  <a:lnTo>
                    <a:pt x="35" y="115"/>
                  </a:lnTo>
                  <a:lnTo>
                    <a:pt x="35" y="124"/>
                  </a:lnTo>
                  <a:lnTo>
                    <a:pt x="26" y="142"/>
                  </a:lnTo>
                  <a:lnTo>
                    <a:pt x="52" y="169"/>
                  </a:lnTo>
                  <a:lnTo>
                    <a:pt x="52" y="187"/>
                  </a:lnTo>
                  <a:lnTo>
                    <a:pt x="61" y="178"/>
                  </a:lnTo>
                  <a:lnTo>
                    <a:pt x="52" y="160"/>
                  </a:lnTo>
                  <a:lnTo>
                    <a:pt x="44" y="115"/>
                  </a:lnTo>
                  <a:lnTo>
                    <a:pt x="17" y="44"/>
                  </a:lnTo>
                  <a:lnTo>
                    <a:pt x="26" y="17"/>
                  </a:lnTo>
                  <a:lnTo>
                    <a:pt x="44" y="17"/>
                  </a:lnTo>
                  <a:lnTo>
                    <a:pt x="44" y="26"/>
                  </a:lnTo>
                  <a:lnTo>
                    <a:pt x="52" y="62"/>
                  </a:lnTo>
                  <a:lnTo>
                    <a:pt x="61" y="89"/>
                  </a:lnTo>
                  <a:lnTo>
                    <a:pt x="61" y="98"/>
                  </a:lnTo>
                  <a:lnTo>
                    <a:pt x="78" y="115"/>
                  </a:lnTo>
                  <a:lnTo>
                    <a:pt x="61" y="124"/>
                  </a:lnTo>
                  <a:lnTo>
                    <a:pt x="78" y="133"/>
                  </a:lnTo>
                  <a:lnTo>
                    <a:pt x="113" y="187"/>
                  </a:lnTo>
                  <a:lnTo>
                    <a:pt x="122" y="204"/>
                  </a:lnTo>
                  <a:lnTo>
                    <a:pt x="104" y="222"/>
                  </a:lnTo>
                  <a:lnTo>
                    <a:pt x="113" y="231"/>
                  </a:lnTo>
                  <a:lnTo>
                    <a:pt x="131" y="267"/>
                  </a:lnTo>
                  <a:lnTo>
                    <a:pt x="157" y="276"/>
                  </a:lnTo>
                  <a:lnTo>
                    <a:pt x="165" y="285"/>
                  </a:lnTo>
                  <a:lnTo>
                    <a:pt x="209" y="302"/>
                  </a:lnTo>
                  <a:lnTo>
                    <a:pt x="226" y="311"/>
                  </a:lnTo>
                  <a:lnTo>
                    <a:pt x="244" y="302"/>
                  </a:lnTo>
                  <a:lnTo>
                    <a:pt x="261" y="302"/>
                  </a:lnTo>
                  <a:lnTo>
                    <a:pt x="296" y="329"/>
                  </a:lnTo>
                  <a:lnTo>
                    <a:pt x="314" y="302"/>
                  </a:lnTo>
                  <a:lnTo>
                    <a:pt x="322" y="302"/>
                  </a:lnTo>
                  <a:lnTo>
                    <a:pt x="314" y="285"/>
                  </a:lnTo>
                  <a:lnTo>
                    <a:pt x="322" y="276"/>
                  </a:lnTo>
                  <a:lnTo>
                    <a:pt x="340" y="276"/>
                  </a:lnTo>
                  <a:lnTo>
                    <a:pt x="348" y="267"/>
                  </a:lnTo>
                  <a:lnTo>
                    <a:pt x="357" y="276"/>
                  </a:lnTo>
                  <a:lnTo>
                    <a:pt x="357" y="267"/>
                  </a:lnTo>
                  <a:lnTo>
                    <a:pt x="392" y="204"/>
                  </a:lnTo>
                  <a:lnTo>
                    <a:pt x="375" y="204"/>
                  </a:lnTo>
                  <a:lnTo>
                    <a:pt x="331" y="213"/>
                  </a:lnTo>
                  <a:lnTo>
                    <a:pt x="322" y="240"/>
                  </a:lnTo>
                  <a:lnTo>
                    <a:pt x="314" y="258"/>
                  </a:lnTo>
                  <a:lnTo>
                    <a:pt x="322" y="267"/>
                  </a:lnTo>
                  <a:lnTo>
                    <a:pt x="314" y="267"/>
                  </a:lnTo>
                  <a:lnTo>
                    <a:pt x="305" y="267"/>
                  </a:lnTo>
                  <a:lnTo>
                    <a:pt x="261" y="267"/>
                  </a:lnTo>
                  <a:lnTo>
                    <a:pt x="244" y="240"/>
                  </a:lnTo>
                  <a:lnTo>
                    <a:pt x="226" y="187"/>
                  </a:lnTo>
                  <a:lnTo>
                    <a:pt x="235" y="160"/>
                  </a:lnTo>
                  <a:lnTo>
                    <a:pt x="244" y="124"/>
                  </a:lnTo>
                  <a:lnTo>
                    <a:pt x="218" y="115"/>
                  </a:lnTo>
                  <a:lnTo>
                    <a:pt x="200" y="62"/>
                  </a:lnTo>
                  <a:lnTo>
                    <a:pt x="192" y="44"/>
                  </a:lnTo>
                  <a:lnTo>
                    <a:pt x="174" y="62"/>
                  </a:lnTo>
                  <a:lnTo>
                    <a:pt x="165" y="62"/>
                  </a:lnTo>
                  <a:lnTo>
                    <a:pt x="157" y="44"/>
                  </a:lnTo>
                  <a:lnTo>
                    <a:pt x="157" y="35"/>
                  </a:lnTo>
                  <a:lnTo>
                    <a:pt x="148" y="17"/>
                  </a:lnTo>
                  <a:lnTo>
                    <a:pt x="78" y="26"/>
                  </a:lnTo>
                  <a:lnTo>
                    <a:pt x="35"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31" name="Freeform 361"/>
            <p:cNvSpPr>
              <a:spLocks/>
            </p:cNvSpPr>
            <p:nvPr/>
          </p:nvSpPr>
          <p:spPr bwMode="auto">
            <a:xfrm>
              <a:off x="2047875" y="2908299"/>
              <a:ext cx="631825" cy="496888"/>
            </a:xfrm>
            <a:custGeom>
              <a:avLst/>
              <a:gdLst>
                <a:gd name="T0" fmla="*/ 0 w 392"/>
                <a:gd name="T1" fmla="*/ 2147483647 h 329"/>
                <a:gd name="T2" fmla="*/ 2147483647 w 392"/>
                <a:gd name="T3" fmla="*/ 2147483647 h 329"/>
                <a:gd name="T4" fmla="*/ 2147483647 w 392"/>
                <a:gd name="T5" fmla="*/ 2147483647 h 329"/>
                <a:gd name="T6" fmla="*/ 2147483647 w 392"/>
                <a:gd name="T7" fmla="*/ 2147483647 h 329"/>
                <a:gd name="T8" fmla="*/ 2147483647 w 392"/>
                <a:gd name="T9" fmla="*/ 2147483647 h 329"/>
                <a:gd name="T10" fmla="*/ 2147483647 w 392"/>
                <a:gd name="T11" fmla="*/ 2147483647 h 329"/>
                <a:gd name="T12" fmla="*/ 2147483647 w 392"/>
                <a:gd name="T13" fmla="*/ 2147483647 h 329"/>
                <a:gd name="T14" fmla="*/ 2147483647 w 392"/>
                <a:gd name="T15" fmla="*/ 2147483647 h 329"/>
                <a:gd name="T16" fmla="*/ 2147483647 w 392"/>
                <a:gd name="T17" fmla="*/ 2147483647 h 329"/>
                <a:gd name="T18" fmla="*/ 2147483647 w 392"/>
                <a:gd name="T19" fmla="*/ 2147483647 h 329"/>
                <a:gd name="T20" fmla="*/ 2147483647 w 392"/>
                <a:gd name="T21" fmla="*/ 2147483647 h 329"/>
                <a:gd name="T22" fmla="*/ 2147483647 w 392"/>
                <a:gd name="T23" fmla="*/ 2147483647 h 329"/>
                <a:gd name="T24" fmla="*/ 2147483647 w 392"/>
                <a:gd name="T25" fmla="*/ 2147483647 h 329"/>
                <a:gd name="T26" fmla="*/ 2147483647 w 392"/>
                <a:gd name="T27" fmla="*/ 2147483647 h 329"/>
                <a:gd name="T28" fmla="*/ 2147483647 w 392"/>
                <a:gd name="T29" fmla="*/ 2147483647 h 329"/>
                <a:gd name="T30" fmla="*/ 2147483647 w 392"/>
                <a:gd name="T31" fmla="*/ 2147483647 h 329"/>
                <a:gd name="T32" fmla="*/ 2147483647 w 392"/>
                <a:gd name="T33" fmla="*/ 2147483647 h 329"/>
                <a:gd name="T34" fmla="*/ 2147483647 w 392"/>
                <a:gd name="T35" fmla="*/ 2147483647 h 329"/>
                <a:gd name="T36" fmla="*/ 2147483647 w 392"/>
                <a:gd name="T37" fmla="*/ 2147483647 h 329"/>
                <a:gd name="T38" fmla="*/ 2147483647 w 392"/>
                <a:gd name="T39" fmla="*/ 2147483647 h 329"/>
                <a:gd name="T40" fmla="*/ 2147483647 w 392"/>
                <a:gd name="T41" fmla="*/ 2147483647 h 329"/>
                <a:gd name="T42" fmla="*/ 2147483647 w 392"/>
                <a:gd name="T43" fmla="*/ 2147483647 h 329"/>
                <a:gd name="T44" fmla="*/ 2147483647 w 392"/>
                <a:gd name="T45" fmla="*/ 2147483647 h 329"/>
                <a:gd name="T46" fmla="*/ 2147483647 w 392"/>
                <a:gd name="T47" fmla="*/ 2147483647 h 329"/>
                <a:gd name="T48" fmla="*/ 2147483647 w 392"/>
                <a:gd name="T49" fmla="*/ 2147483647 h 329"/>
                <a:gd name="T50" fmla="*/ 2147483647 w 392"/>
                <a:gd name="T51" fmla="*/ 2147483647 h 329"/>
                <a:gd name="T52" fmla="*/ 2147483647 w 392"/>
                <a:gd name="T53" fmla="*/ 2147483647 h 329"/>
                <a:gd name="T54" fmla="*/ 2147483647 w 392"/>
                <a:gd name="T55" fmla="*/ 2147483647 h 329"/>
                <a:gd name="T56" fmla="*/ 2147483647 w 392"/>
                <a:gd name="T57" fmla="*/ 2147483647 h 329"/>
                <a:gd name="T58" fmla="*/ 2147483647 w 392"/>
                <a:gd name="T59" fmla="*/ 2147483647 h 329"/>
                <a:gd name="T60" fmla="*/ 2147483647 w 392"/>
                <a:gd name="T61" fmla="*/ 2147483647 h 329"/>
                <a:gd name="T62" fmla="*/ 2147483647 w 392"/>
                <a:gd name="T63" fmla="*/ 2147483647 h 329"/>
                <a:gd name="T64" fmla="*/ 2147483647 w 392"/>
                <a:gd name="T65" fmla="*/ 2147483647 h 329"/>
                <a:gd name="T66" fmla="*/ 0 w 392"/>
                <a:gd name="T67" fmla="*/ 0 h 3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2"/>
                <a:gd name="T103" fmla="*/ 0 h 329"/>
                <a:gd name="T104" fmla="*/ 392 w 392"/>
                <a:gd name="T105" fmla="*/ 329 h 3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2" h="329">
                  <a:moveTo>
                    <a:pt x="0" y="0"/>
                  </a:moveTo>
                  <a:lnTo>
                    <a:pt x="0" y="62"/>
                  </a:lnTo>
                  <a:lnTo>
                    <a:pt x="17" y="71"/>
                  </a:lnTo>
                  <a:lnTo>
                    <a:pt x="9" y="89"/>
                  </a:lnTo>
                  <a:lnTo>
                    <a:pt x="0" y="89"/>
                  </a:lnTo>
                  <a:lnTo>
                    <a:pt x="9" y="98"/>
                  </a:lnTo>
                  <a:lnTo>
                    <a:pt x="35" y="115"/>
                  </a:lnTo>
                  <a:lnTo>
                    <a:pt x="35" y="124"/>
                  </a:lnTo>
                  <a:lnTo>
                    <a:pt x="26" y="142"/>
                  </a:lnTo>
                  <a:lnTo>
                    <a:pt x="52" y="169"/>
                  </a:lnTo>
                  <a:lnTo>
                    <a:pt x="52" y="187"/>
                  </a:lnTo>
                  <a:lnTo>
                    <a:pt x="61" y="178"/>
                  </a:lnTo>
                  <a:lnTo>
                    <a:pt x="52" y="160"/>
                  </a:lnTo>
                  <a:lnTo>
                    <a:pt x="44" y="115"/>
                  </a:lnTo>
                  <a:lnTo>
                    <a:pt x="17" y="44"/>
                  </a:lnTo>
                  <a:lnTo>
                    <a:pt x="26" y="17"/>
                  </a:lnTo>
                  <a:lnTo>
                    <a:pt x="44" y="17"/>
                  </a:lnTo>
                  <a:lnTo>
                    <a:pt x="44" y="26"/>
                  </a:lnTo>
                  <a:lnTo>
                    <a:pt x="52" y="62"/>
                  </a:lnTo>
                  <a:lnTo>
                    <a:pt x="61" y="89"/>
                  </a:lnTo>
                  <a:lnTo>
                    <a:pt x="61" y="98"/>
                  </a:lnTo>
                  <a:lnTo>
                    <a:pt x="78" y="115"/>
                  </a:lnTo>
                  <a:lnTo>
                    <a:pt x="61" y="124"/>
                  </a:lnTo>
                  <a:lnTo>
                    <a:pt x="78" y="133"/>
                  </a:lnTo>
                  <a:lnTo>
                    <a:pt x="113" y="187"/>
                  </a:lnTo>
                  <a:lnTo>
                    <a:pt x="122" y="204"/>
                  </a:lnTo>
                  <a:lnTo>
                    <a:pt x="104" y="222"/>
                  </a:lnTo>
                  <a:lnTo>
                    <a:pt x="113" y="231"/>
                  </a:lnTo>
                  <a:lnTo>
                    <a:pt x="131" y="267"/>
                  </a:lnTo>
                  <a:lnTo>
                    <a:pt x="157" y="276"/>
                  </a:lnTo>
                  <a:lnTo>
                    <a:pt x="165" y="285"/>
                  </a:lnTo>
                  <a:lnTo>
                    <a:pt x="209" y="302"/>
                  </a:lnTo>
                  <a:lnTo>
                    <a:pt x="226" y="311"/>
                  </a:lnTo>
                  <a:lnTo>
                    <a:pt x="244" y="302"/>
                  </a:lnTo>
                  <a:lnTo>
                    <a:pt x="261" y="302"/>
                  </a:lnTo>
                  <a:lnTo>
                    <a:pt x="296" y="329"/>
                  </a:lnTo>
                  <a:lnTo>
                    <a:pt x="314" y="302"/>
                  </a:lnTo>
                  <a:lnTo>
                    <a:pt x="322" y="302"/>
                  </a:lnTo>
                  <a:lnTo>
                    <a:pt x="314" y="285"/>
                  </a:lnTo>
                  <a:lnTo>
                    <a:pt x="322" y="276"/>
                  </a:lnTo>
                  <a:lnTo>
                    <a:pt x="340" y="276"/>
                  </a:lnTo>
                  <a:lnTo>
                    <a:pt x="348" y="267"/>
                  </a:lnTo>
                  <a:lnTo>
                    <a:pt x="357" y="276"/>
                  </a:lnTo>
                  <a:lnTo>
                    <a:pt x="357" y="267"/>
                  </a:lnTo>
                  <a:lnTo>
                    <a:pt x="392" y="204"/>
                  </a:lnTo>
                  <a:lnTo>
                    <a:pt x="375" y="204"/>
                  </a:lnTo>
                  <a:lnTo>
                    <a:pt x="331" y="213"/>
                  </a:lnTo>
                  <a:lnTo>
                    <a:pt x="322" y="240"/>
                  </a:lnTo>
                  <a:lnTo>
                    <a:pt x="314" y="258"/>
                  </a:lnTo>
                  <a:lnTo>
                    <a:pt x="322" y="267"/>
                  </a:lnTo>
                  <a:lnTo>
                    <a:pt x="314" y="267"/>
                  </a:lnTo>
                  <a:lnTo>
                    <a:pt x="305" y="267"/>
                  </a:lnTo>
                  <a:lnTo>
                    <a:pt x="261" y="267"/>
                  </a:lnTo>
                  <a:lnTo>
                    <a:pt x="244" y="240"/>
                  </a:lnTo>
                  <a:lnTo>
                    <a:pt x="226" y="187"/>
                  </a:lnTo>
                  <a:lnTo>
                    <a:pt x="235" y="160"/>
                  </a:lnTo>
                  <a:lnTo>
                    <a:pt x="244" y="124"/>
                  </a:lnTo>
                  <a:lnTo>
                    <a:pt x="218" y="115"/>
                  </a:lnTo>
                  <a:lnTo>
                    <a:pt x="200" y="62"/>
                  </a:lnTo>
                  <a:lnTo>
                    <a:pt x="192" y="44"/>
                  </a:lnTo>
                  <a:lnTo>
                    <a:pt x="174" y="62"/>
                  </a:lnTo>
                  <a:lnTo>
                    <a:pt x="165" y="62"/>
                  </a:lnTo>
                  <a:lnTo>
                    <a:pt x="157" y="44"/>
                  </a:lnTo>
                  <a:lnTo>
                    <a:pt x="157" y="35"/>
                  </a:lnTo>
                  <a:lnTo>
                    <a:pt x="148" y="17"/>
                  </a:lnTo>
                  <a:lnTo>
                    <a:pt x="78" y="26"/>
                  </a:lnTo>
                  <a:lnTo>
                    <a:pt x="35" y="0"/>
                  </a:lnTo>
                  <a:lnTo>
                    <a:pt x="0" y="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32" name="Freeform 362"/>
            <p:cNvSpPr>
              <a:spLocks/>
            </p:cNvSpPr>
            <p:nvPr/>
          </p:nvSpPr>
          <p:spPr bwMode="auto">
            <a:xfrm>
              <a:off x="1963737" y="2438399"/>
              <a:ext cx="1376363" cy="671513"/>
            </a:xfrm>
            <a:custGeom>
              <a:avLst/>
              <a:gdLst>
                <a:gd name="T0" fmla="*/ 2147483647 w 853"/>
                <a:gd name="T1" fmla="*/ 2147483647 h 445"/>
                <a:gd name="T2" fmla="*/ 2147483647 w 853"/>
                <a:gd name="T3" fmla="*/ 2147483647 h 445"/>
                <a:gd name="T4" fmla="*/ 2147483647 w 853"/>
                <a:gd name="T5" fmla="*/ 2147483647 h 445"/>
                <a:gd name="T6" fmla="*/ 2147483647 w 853"/>
                <a:gd name="T7" fmla="*/ 2147483647 h 445"/>
                <a:gd name="T8" fmla="*/ 2147483647 w 853"/>
                <a:gd name="T9" fmla="*/ 2147483647 h 445"/>
                <a:gd name="T10" fmla="*/ 2147483647 w 853"/>
                <a:gd name="T11" fmla="*/ 2147483647 h 445"/>
                <a:gd name="T12" fmla="*/ 2147483647 w 853"/>
                <a:gd name="T13" fmla="*/ 2147483647 h 445"/>
                <a:gd name="T14" fmla="*/ 2147483647 w 853"/>
                <a:gd name="T15" fmla="*/ 2147483647 h 445"/>
                <a:gd name="T16" fmla="*/ 2147483647 w 853"/>
                <a:gd name="T17" fmla="*/ 2147483647 h 445"/>
                <a:gd name="T18" fmla="*/ 2147483647 w 853"/>
                <a:gd name="T19" fmla="*/ 2147483647 h 445"/>
                <a:gd name="T20" fmla="*/ 2147483647 w 853"/>
                <a:gd name="T21" fmla="*/ 2147483647 h 445"/>
                <a:gd name="T22" fmla="*/ 2147483647 w 853"/>
                <a:gd name="T23" fmla="*/ 2147483647 h 445"/>
                <a:gd name="T24" fmla="*/ 2147483647 w 853"/>
                <a:gd name="T25" fmla="*/ 2147483647 h 445"/>
                <a:gd name="T26" fmla="*/ 2147483647 w 853"/>
                <a:gd name="T27" fmla="*/ 2147483647 h 445"/>
                <a:gd name="T28" fmla="*/ 2147483647 w 853"/>
                <a:gd name="T29" fmla="*/ 2147483647 h 445"/>
                <a:gd name="T30" fmla="*/ 2147483647 w 853"/>
                <a:gd name="T31" fmla="*/ 2147483647 h 445"/>
                <a:gd name="T32" fmla="*/ 2147483647 w 853"/>
                <a:gd name="T33" fmla="*/ 2147483647 h 445"/>
                <a:gd name="T34" fmla="*/ 2147483647 w 853"/>
                <a:gd name="T35" fmla="*/ 2147483647 h 445"/>
                <a:gd name="T36" fmla="*/ 2147483647 w 853"/>
                <a:gd name="T37" fmla="*/ 2147483647 h 445"/>
                <a:gd name="T38" fmla="*/ 2147483647 w 853"/>
                <a:gd name="T39" fmla="*/ 2147483647 h 445"/>
                <a:gd name="T40" fmla="*/ 2147483647 w 853"/>
                <a:gd name="T41" fmla="*/ 2147483647 h 445"/>
                <a:gd name="T42" fmla="*/ 2147483647 w 853"/>
                <a:gd name="T43" fmla="*/ 2147483647 h 445"/>
                <a:gd name="T44" fmla="*/ 2147483647 w 853"/>
                <a:gd name="T45" fmla="*/ 2147483647 h 445"/>
                <a:gd name="T46" fmla="*/ 2147483647 w 853"/>
                <a:gd name="T47" fmla="*/ 2147483647 h 445"/>
                <a:gd name="T48" fmla="*/ 2147483647 w 853"/>
                <a:gd name="T49" fmla="*/ 2147483647 h 445"/>
                <a:gd name="T50" fmla="*/ 2147483647 w 853"/>
                <a:gd name="T51" fmla="*/ 2147483647 h 445"/>
                <a:gd name="T52" fmla="*/ 2147483647 w 853"/>
                <a:gd name="T53" fmla="*/ 2147483647 h 445"/>
                <a:gd name="T54" fmla="*/ 2147483647 w 853"/>
                <a:gd name="T55" fmla="*/ 2147483647 h 445"/>
                <a:gd name="T56" fmla="*/ 2147483647 w 853"/>
                <a:gd name="T57" fmla="*/ 2147483647 h 445"/>
                <a:gd name="T58" fmla="*/ 2147483647 w 853"/>
                <a:gd name="T59" fmla="*/ 2147483647 h 445"/>
                <a:gd name="T60" fmla="*/ 2147483647 w 853"/>
                <a:gd name="T61" fmla="*/ 2147483647 h 445"/>
                <a:gd name="T62" fmla="*/ 2147483647 w 853"/>
                <a:gd name="T63" fmla="*/ 2147483647 h 445"/>
                <a:gd name="T64" fmla="*/ 2147483647 w 853"/>
                <a:gd name="T65" fmla="*/ 2147483647 h 445"/>
                <a:gd name="T66" fmla="*/ 2147483647 w 853"/>
                <a:gd name="T67" fmla="*/ 2147483647 h 445"/>
                <a:gd name="T68" fmla="*/ 2147483647 w 853"/>
                <a:gd name="T69" fmla="*/ 2147483647 h 445"/>
                <a:gd name="T70" fmla="*/ 2147483647 w 853"/>
                <a:gd name="T71" fmla="*/ 2147483647 h 445"/>
                <a:gd name="T72" fmla="*/ 2147483647 w 853"/>
                <a:gd name="T73" fmla="*/ 2147483647 h 445"/>
                <a:gd name="T74" fmla="*/ 2147483647 w 853"/>
                <a:gd name="T75" fmla="*/ 2147483647 h 445"/>
                <a:gd name="T76" fmla="*/ 2147483647 w 853"/>
                <a:gd name="T77" fmla="*/ 2147483647 h 445"/>
                <a:gd name="T78" fmla="*/ 2147483647 w 853"/>
                <a:gd name="T79" fmla="*/ 2147483647 h 445"/>
                <a:gd name="T80" fmla="*/ 2147483647 w 853"/>
                <a:gd name="T81" fmla="*/ 2147483647 h 445"/>
                <a:gd name="T82" fmla="*/ 2147483647 w 853"/>
                <a:gd name="T83" fmla="*/ 2147483647 h 445"/>
                <a:gd name="T84" fmla="*/ 2147483647 w 853"/>
                <a:gd name="T85" fmla="*/ 2147483647 h 445"/>
                <a:gd name="T86" fmla="*/ 2147483647 w 853"/>
                <a:gd name="T87" fmla="*/ 0 h 445"/>
                <a:gd name="T88" fmla="*/ 2147483647 w 853"/>
                <a:gd name="T89" fmla="*/ 2147483647 h 445"/>
                <a:gd name="T90" fmla="*/ 2147483647 w 853"/>
                <a:gd name="T91" fmla="*/ 2147483647 h 445"/>
                <a:gd name="T92" fmla="*/ 2147483647 w 853"/>
                <a:gd name="T93" fmla="*/ 2147483647 h 445"/>
                <a:gd name="T94" fmla="*/ 2147483647 w 853"/>
                <a:gd name="T95" fmla="*/ 2147483647 h 445"/>
                <a:gd name="T96" fmla="*/ 2147483647 w 853"/>
                <a:gd name="T97" fmla="*/ 2147483647 h 445"/>
                <a:gd name="T98" fmla="*/ 2147483647 w 853"/>
                <a:gd name="T99" fmla="*/ 2147483647 h 445"/>
                <a:gd name="T100" fmla="*/ 2147483647 w 853"/>
                <a:gd name="T101" fmla="*/ 2147483647 h 445"/>
                <a:gd name="T102" fmla="*/ 2147483647 w 853"/>
                <a:gd name="T103" fmla="*/ 2147483647 h 445"/>
                <a:gd name="T104" fmla="*/ 2147483647 w 853"/>
                <a:gd name="T105" fmla="*/ 2147483647 h 445"/>
                <a:gd name="T106" fmla="*/ 2147483647 w 853"/>
                <a:gd name="T107" fmla="*/ 2147483647 h 445"/>
                <a:gd name="T108" fmla="*/ 2147483647 w 853"/>
                <a:gd name="T109" fmla="*/ 2147483647 h 445"/>
                <a:gd name="T110" fmla="*/ 2147483647 w 853"/>
                <a:gd name="T111" fmla="*/ 2147483647 h 445"/>
                <a:gd name="T112" fmla="*/ 2147483647 w 853"/>
                <a:gd name="T113" fmla="*/ 2147483647 h 445"/>
                <a:gd name="T114" fmla="*/ 2147483647 w 853"/>
                <a:gd name="T115" fmla="*/ 2147483647 h 445"/>
                <a:gd name="T116" fmla="*/ 2147483647 w 853"/>
                <a:gd name="T117" fmla="*/ 2147483647 h 445"/>
                <a:gd name="T118" fmla="*/ 2147483647 w 853"/>
                <a:gd name="T119" fmla="*/ 2147483647 h 445"/>
                <a:gd name="T120" fmla="*/ 2147483647 w 853"/>
                <a:gd name="T121" fmla="*/ 2147483647 h 4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53"/>
                <a:gd name="T184" fmla="*/ 0 h 445"/>
                <a:gd name="T185" fmla="*/ 853 w 853"/>
                <a:gd name="T186" fmla="*/ 445 h 44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53" h="445">
                  <a:moveTo>
                    <a:pt x="313" y="401"/>
                  </a:moveTo>
                  <a:lnTo>
                    <a:pt x="366" y="374"/>
                  </a:lnTo>
                  <a:lnTo>
                    <a:pt x="374" y="374"/>
                  </a:lnTo>
                  <a:lnTo>
                    <a:pt x="400" y="374"/>
                  </a:lnTo>
                  <a:lnTo>
                    <a:pt x="409" y="356"/>
                  </a:lnTo>
                  <a:lnTo>
                    <a:pt x="409" y="374"/>
                  </a:lnTo>
                  <a:lnTo>
                    <a:pt x="427" y="374"/>
                  </a:lnTo>
                  <a:lnTo>
                    <a:pt x="435" y="374"/>
                  </a:lnTo>
                  <a:lnTo>
                    <a:pt x="435" y="356"/>
                  </a:lnTo>
                  <a:lnTo>
                    <a:pt x="461" y="347"/>
                  </a:lnTo>
                  <a:lnTo>
                    <a:pt x="487" y="347"/>
                  </a:lnTo>
                  <a:lnTo>
                    <a:pt x="496" y="356"/>
                  </a:lnTo>
                  <a:lnTo>
                    <a:pt x="496" y="374"/>
                  </a:lnTo>
                  <a:lnTo>
                    <a:pt x="522" y="356"/>
                  </a:lnTo>
                  <a:lnTo>
                    <a:pt x="531" y="374"/>
                  </a:lnTo>
                  <a:lnTo>
                    <a:pt x="531" y="418"/>
                  </a:lnTo>
                  <a:lnTo>
                    <a:pt x="540" y="445"/>
                  </a:lnTo>
                  <a:lnTo>
                    <a:pt x="548" y="445"/>
                  </a:lnTo>
                  <a:lnTo>
                    <a:pt x="566" y="436"/>
                  </a:lnTo>
                  <a:lnTo>
                    <a:pt x="566" y="418"/>
                  </a:lnTo>
                  <a:lnTo>
                    <a:pt x="566" y="338"/>
                  </a:lnTo>
                  <a:lnTo>
                    <a:pt x="583" y="312"/>
                  </a:lnTo>
                  <a:lnTo>
                    <a:pt x="670" y="258"/>
                  </a:lnTo>
                  <a:lnTo>
                    <a:pt x="679" y="249"/>
                  </a:lnTo>
                  <a:lnTo>
                    <a:pt x="670" y="231"/>
                  </a:lnTo>
                  <a:lnTo>
                    <a:pt x="679" y="214"/>
                  </a:lnTo>
                  <a:lnTo>
                    <a:pt x="679" y="205"/>
                  </a:lnTo>
                  <a:lnTo>
                    <a:pt x="688" y="205"/>
                  </a:lnTo>
                  <a:lnTo>
                    <a:pt x="688" y="214"/>
                  </a:lnTo>
                  <a:lnTo>
                    <a:pt x="697" y="205"/>
                  </a:lnTo>
                  <a:lnTo>
                    <a:pt x="697" y="187"/>
                  </a:lnTo>
                  <a:lnTo>
                    <a:pt x="705" y="196"/>
                  </a:lnTo>
                  <a:lnTo>
                    <a:pt x="714" y="187"/>
                  </a:lnTo>
                  <a:lnTo>
                    <a:pt x="714" y="160"/>
                  </a:lnTo>
                  <a:lnTo>
                    <a:pt x="766" y="151"/>
                  </a:lnTo>
                  <a:lnTo>
                    <a:pt x="766" y="142"/>
                  </a:lnTo>
                  <a:lnTo>
                    <a:pt x="784" y="142"/>
                  </a:lnTo>
                  <a:lnTo>
                    <a:pt x="784" y="133"/>
                  </a:lnTo>
                  <a:lnTo>
                    <a:pt x="775" y="142"/>
                  </a:lnTo>
                  <a:lnTo>
                    <a:pt x="775" y="133"/>
                  </a:lnTo>
                  <a:lnTo>
                    <a:pt x="792" y="107"/>
                  </a:lnTo>
                  <a:lnTo>
                    <a:pt x="818" y="98"/>
                  </a:lnTo>
                  <a:lnTo>
                    <a:pt x="845" y="98"/>
                  </a:lnTo>
                  <a:lnTo>
                    <a:pt x="853" y="71"/>
                  </a:lnTo>
                  <a:lnTo>
                    <a:pt x="845" y="71"/>
                  </a:lnTo>
                  <a:lnTo>
                    <a:pt x="853" y="44"/>
                  </a:lnTo>
                  <a:lnTo>
                    <a:pt x="827" y="35"/>
                  </a:lnTo>
                  <a:lnTo>
                    <a:pt x="801" y="71"/>
                  </a:lnTo>
                  <a:lnTo>
                    <a:pt x="784" y="89"/>
                  </a:lnTo>
                  <a:lnTo>
                    <a:pt x="731" y="89"/>
                  </a:lnTo>
                  <a:lnTo>
                    <a:pt x="714" y="98"/>
                  </a:lnTo>
                  <a:lnTo>
                    <a:pt x="714" y="116"/>
                  </a:lnTo>
                  <a:lnTo>
                    <a:pt x="670" y="116"/>
                  </a:lnTo>
                  <a:lnTo>
                    <a:pt x="679" y="124"/>
                  </a:lnTo>
                  <a:lnTo>
                    <a:pt x="618" y="142"/>
                  </a:lnTo>
                  <a:lnTo>
                    <a:pt x="601" y="142"/>
                  </a:lnTo>
                  <a:lnTo>
                    <a:pt x="618" y="116"/>
                  </a:lnTo>
                  <a:lnTo>
                    <a:pt x="618" y="107"/>
                  </a:lnTo>
                  <a:lnTo>
                    <a:pt x="609" y="107"/>
                  </a:lnTo>
                  <a:lnTo>
                    <a:pt x="618" y="98"/>
                  </a:lnTo>
                  <a:lnTo>
                    <a:pt x="618" y="71"/>
                  </a:lnTo>
                  <a:lnTo>
                    <a:pt x="609" y="71"/>
                  </a:lnTo>
                  <a:lnTo>
                    <a:pt x="583" y="89"/>
                  </a:lnTo>
                  <a:lnTo>
                    <a:pt x="575" y="107"/>
                  </a:lnTo>
                  <a:lnTo>
                    <a:pt x="548" y="133"/>
                  </a:lnTo>
                  <a:lnTo>
                    <a:pt x="540" y="142"/>
                  </a:lnTo>
                  <a:lnTo>
                    <a:pt x="531" y="142"/>
                  </a:lnTo>
                  <a:lnTo>
                    <a:pt x="531" y="133"/>
                  </a:lnTo>
                  <a:lnTo>
                    <a:pt x="540" y="116"/>
                  </a:lnTo>
                  <a:lnTo>
                    <a:pt x="575" y="89"/>
                  </a:lnTo>
                  <a:lnTo>
                    <a:pt x="548" y="98"/>
                  </a:lnTo>
                  <a:lnTo>
                    <a:pt x="583" y="62"/>
                  </a:lnTo>
                  <a:lnTo>
                    <a:pt x="618" y="62"/>
                  </a:lnTo>
                  <a:lnTo>
                    <a:pt x="618" y="53"/>
                  </a:lnTo>
                  <a:lnTo>
                    <a:pt x="609" y="53"/>
                  </a:lnTo>
                  <a:lnTo>
                    <a:pt x="618" y="53"/>
                  </a:lnTo>
                  <a:lnTo>
                    <a:pt x="583" y="53"/>
                  </a:lnTo>
                  <a:lnTo>
                    <a:pt x="583" y="44"/>
                  </a:lnTo>
                  <a:lnTo>
                    <a:pt x="566" y="53"/>
                  </a:lnTo>
                  <a:lnTo>
                    <a:pt x="583" y="35"/>
                  </a:lnTo>
                  <a:lnTo>
                    <a:pt x="531" y="53"/>
                  </a:lnTo>
                  <a:lnTo>
                    <a:pt x="531" y="44"/>
                  </a:lnTo>
                  <a:lnTo>
                    <a:pt x="514" y="53"/>
                  </a:lnTo>
                  <a:lnTo>
                    <a:pt x="548" y="26"/>
                  </a:lnTo>
                  <a:lnTo>
                    <a:pt x="566" y="26"/>
                  </a:lnTo>
                  <a:lnTo>
                    <a:pt x="505" y="18"/>
                  </a:lnTo>
                  <a:lnTo>
                    <a:pt x="496" y="0"/>
                  </a:lnTo>
                  <a:lnTo>
                    <a:pt x="487" y="0"/>
                  </a:lnTo>
                  <a:lnTo>
                    <a:pt x="122" y="0"/>
                  </a:lnTo>
                  <a:lnTo>
                    <a:pt x="122" y="18"/>
                  </a:lnTo>
                  <a:lnTo>
                    <a:pt x="113" y="35"/>
                  </a:lnTo>
                  <a:lnTo>
                    <a:pt x="104" y="35"/>
                  </a:lnTo>
                  <a:lnTo>
                    <a:pt x="113" y="26"/>
                  </a:lnTo>
                  <a:lnTo>
                    <a:pt x="96" y="18"/>
                  </a:lnTo>
                  <a:lnTo>
                    <a:pt x="87" y="26"/>
                  </a:lnTo>
                  <a:lnTo>
                    <a:pt x="78" y="62"/>
                  </a:lnTo>
                  <a:lnTo>
                    <a:pt x="26" y="124"/>
                  </a:lnTo>
                  <a:lnTo>
                    <a:pt x="17" y="142"/>
                  </a:lnTo>
                  <a:lnTo>
                    <a:pt x="8" y="178"/>
                  </a:lnTo>
                  <a:lnTo>
                    <a:pt x="8" y="187"/>
                  </a:lnTo>
                  <a:lnTo>
                    <a:pt x="0" y="196"/>
                  </a:lnTo>
                  <a:lnTo>
                    <a:pt x="8" y="205"/>
                  </a:lnTo>
                  <a:lnTo>
                    <a:pt x="0" y="214"/>
                  </a:lnTo>
                  <a:lnTo>
                    <a:pt x="8" y="222"/>
                  </a:lnTo>
                  <a:lnTo>
                    <a:pt x="8" y="240"/>
                  </a:lnTo>
                  <a:lnTo>
                    <a:pt x="17" y="258"/>
                  </a:lnTo>
                  <a:lnTo>
                    <a:pt x="8" y="276"/>
                  </a:lnTo>
                  <a:lnTo>
                    <a:pt x="35" y="285"/>
                  </a:lnTo>
                  <a:lnTo>
                    <a:pt x="35" y="294"/>
                  </a:lnTo>
                  <a:lnTo>
                    <a:pt x="52" y="303"/>
                  </a:lnTo>
                  <a:lnTo>
                    <a:pt x="52" y="312"/>
                  </a:lnTo>
                  <a:lnTo>
                    <a:pt x="87" y="312"/>
                  </a:lnTo>
                  <a:lnTo>
                    <a:pt x="139" y="338"/>
                  </a:lnTo>
                  <a:lnTo>
                    <a:pt x="200" y="329"/>
                  </a:lnTo>
                  <a:lnTo>
                    <a:pt x="209" y="347"/>
                  </a:lnTo>
                  <a:lnTo>
                    <a:pt x="209" y="356"/>
                  </a:lnTo>
                  <a:lnTo>
                    <a:pt x="217" y="374"/>
                  </a:lnTo>
                  <a:lnTo>
                    <a:pt x="226" y="374"/>
                  </a:lnTo>
                  <a:lnTo>
                    <a:pt x="244" y="356"/>
                  </a:lnTo>
                  <a:lnTo>
                    <a:pt x="261" y="374"/>
                  </a:lnTo>
                  <a:lnTo>
                    <a:pt x="278" y="427"/>
                  </a:lnTo>
                  <a:lnTo>
                    <a:pt x="305" y="436"/>
                  </a:lnTo>
                  <a:lnTo>
                    <a:pt x="313" y="40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33" name="Freeform 363"/>
            <p:cNvSpPr>
              <a:spLocks/>
            </p:cNvSpPr>
            <p:nvPr/>
          </p:nvSpPr>
          <p:spPr bwMode="auto">
            <a:xfrm>
              <a:off x="1963737" y="2438399"/>
              <a:ext cx="1376363" cy="671513"/>
            </a:xfrm>
            <a:custGeom>
              <a:avLst/>
              <a:gdLst>
                <a:gd name="T0" fmla="*/ 2147483647 w 853"/>
                <a:gd name="T1" fmla="*/ 2147483647 h 445"/>
                <a:gd name="T2" fmla="*/ 2147483647 w 853"/>
                <a:gd name="T3" fmla="*/ 2147483647 h 445"/>
                <a:gd name="T4" fmla="*/ 2147483647 w 853"/>
                <a:gd name="T5" fmla="*/ 2147483647 h 445"/>
                <a:gd name="T6" fmla="*/ 2147483647 w 853"/>
                <a:gd name="T7" fmla="*/ 2147483647 h 445"/>
                <a:gd name="T8" fmla="*/ 2147483647 w 853"/>
                <a:gd name="T9" fmla="*/ 2147483647 h 445"/>
                <a:gd name="T10" fmla="*/ 2147483647 w 853"/>
                <a:gd name="T11" fmla="*/ 2147483647 h 445"/>
                <a:gd name="T12" fmla="*/ 2147483647 w 853"/>
                <a:gd name="T13" fmla="*/ 2147483647 h 445"/>
                <a:gd name="T14" fmla="*/ 2147483647 w 853"/>
                <a:gd name="T15" fmla="*/ 2147483647 h 445"/>
                <a:gd name="T16" fmla="*/ 2147483647 w 853"/>
                <a:gd name="T17" fmla="*/ 2147483647 h 445"/>
                <a:gd name="T18" fmla="*/ 2147483647 w 853"/>
                <a:gd name="T19" fmla="*/ 2147483647 h 445"/>
                <a:gd name="T20" fmla="*/ 2147483647 w 853"/>
                <a:gd name="T21" fmla="*/ 2147483647 h 445"/>
                <a:gd name="T22" fmla="*/ 2147483647 w 853"/>
                <a:gd name="T23" fmla="*/ 2147483647 h 445"/>
                <a:gd name="T24" fmla="*/ 2147483647 w 853"/>
                <a:gd name="T25" fmla="*/ 2147483647 h 445"/>
                <a:gd name="T26" fmla="*/ 2147483647 w 853"/>
                <a:gd name="T27" fmla="*/ 2147483647 h 445"/>
                <a:gd name="T28" fmla="*/ 2147483647 w 853"/>
                <a:gd name="T29" fmla="*/ 2147483647 h 445"/>
                <a:gd name="T30" fmla="*/ 2147483647 w 853"/>
                <a:gd name="T31" fmla="*/ 2147483647 h 445"/>
                <a:gd name="T32" fmla="*/ 2147483647 w 853"/>
                <a:gd name="T33" fmla="*/ 2147483647 h 445"/>
                <a:gd name="T34" fmla="*/ 2147483647 w 853"/>
                <a:gd name="T35" fmla="*/ 2147483647 h 445"/>
                <a:gd name="T36" fmla="*/ 2147483647 w 853"/>
                <a:gd name="T37" fmla="*/ 2147483647 h 445"/>
                <a:gd name="T38" fmla="*/ 2147483647 w 853"/>
                <a:gd name="T39" fmla="*/ 2147483647 h 445"/>
                <a:gd name="T40" fmla="*/ 2147483647 w 853"/>
                <a:gd name="T41" fmla="*/ 2147483647 h 445"/>
                <a:gd name="T42" fmla="*/ 2147483647 w 853"/>
                <a:gd name="T43" fmla="*/ 2147483647 h 445"/>
                <a:gd name="T44" fmla="*/ 2147483647 w 853"/>
                <a:gd name="T45" fmla="*/ 2147483647 h 445"/>
                <a:gd name="T46" fmla="*/ 2147483647 w 853"/>
                <a:gd name="T47" fmla="*/ 2147483647 h 445"/>
                <a:gd name="T48" fmla="*/ 2147483647 w 853"/>
                <a:gd name="T49" fmla="*/ 2147483647 h 445"/>
                <a:gd name="T50" fmla="*/ 2147483647 w 853"/>
                <a:gd name="T51" fmla="*/ 2147483647 h 445"/>
                <a:gd name="T52" fmla="*/ 2147483647 w 853"/>
                <a:gd name="T53" fmla="*/ 2147483647 h 445"/>
                <a:gd name="T54" fmla="*/ 2147483647 w 853"/>
                <a:gd name="T55" fmla="*/ 2147483647 h 445"/>
                <a:gd name="T56" fmla="*/ 2147483647 w 853"/>
                <a:gd name="T57" fmla="*/ 2147483647 h 445"/>
                <a:gd name="T58" fmla="*/ 2147483647 w 853"/>
                <a:gd name="T59" fmla="*/ 2147483647 h 445"/>
                <a:gd name="T60" fmla="*/ 2147483647 w 853"/>
                <a:gd name="T61" fmla="*/ 2147483647 h 445"/>
                <a:gd name="T62" fmla="*/ 2147483647 w 853"/>
                <a:gd name="T63" fmla="*/ 2147483647 h 445"/>
                <a:gd name="T64" fmla="*/ 2147483647 w 853"/>
                <a:gd name="T65" fmla="*/ 2147483647 h 445"/>
                <a:gd name="T66" fmla="*/ 2147483647 w 853"/>
                <a:gd name="T67" fmla="*/ 2147483647 h 445"/>
                <a:gd name="T68" fmla="*/ 2147483647 w 853"/>
                <a:gd name="T69" fmla="*/ 2147483647 h 445"/>
                <a:gd name="T70" fmla="*/ 2147483647 w 853"/>
                <a:gd name="T71" fmla="*/ 2147483647 h 445"/>
                <a:gd name="T72" fmla="*/ 2147483647 w 853"/>
                <a:gd name="T73" fmla="*/ 2147483647 h 445"/>
                <a:gd name="T74" fmla="*/ 2147483647 w 853"/>
                <a:gd name="T75" fmla="*/ 2147483647 h 445"/>
                <a:gd name="T76" fmla="*/ 2147483647 w 853"/>
                <a:gd name="T77" fmla="*/ 2147483647 h 445"/>
                <a:gd name="T78" fmla="*/ 2147483647 w 853"/>
                <a:gd name="T79" fmla="*/ 2147483647 h 445"/>
                <a:gd name="T80" fmla="*/ 2147483647 w 853"/>
                <a:gd name="T81" fmla="*/ 2147483647 h 445"/>
                <a:gd name="T82" fmla="*/ 2147483647 w 853"/>
                <a:gd name="T83" fmla="*/ 2147483647 h 445"/>
                <a:gd name="T84" fmla="*/ 2147483647 w 853"/>
                <a:gd name="T85" fmla="*/ 2147483647 h 445"/>
                <a:gd name="T86" fmla="*/ 2147483647 w 853"/>
                <a:gd name="T87" fmla="*/ 0 h 445"/>
                <a:gd name="T88" fmla="*/ 2147483647 w 853"/>
                <a:gd name="T89" fmla="*/ 2147483647 h 445"/>
                <a:gd name="T90" fmla="*/ 2147483647 w 853"/>
                <a:gd name="T91" fmla="*/ 2147483647 h 445"/>
                <a:gd name="T92" fmla="*/ 2147483647 w 853"/>
                <a:gd name="T93" fmla="*/ 2147483647 h 445"/>
                <a:gd name="T94" fmla="*/ 2147483647 w 853"/>
                <a:gd name="T95" fmla="*/ 2147483647 h 445"/>
                <a:gd name="T96" fmla="*/ 2147483647 w 853"/>
                <a:gd name="T97" fmla="*/ 2147483647 h 445"/>
                <a:gd name="T98" fmla="*/ 2147483647 w 853"/>
                <a:gd name="T99" fmla="*/ 2147483647 h 445"/>
                <a:gd name="T100" fmla="*/ 2147483647 w 853"/>
                <a:gd name="T101" fmla="*/ 2147483647 h 445"/>
                <a:gd name="T102" fmla="*/ 2147483647 w 853"/>
                <a:gd name="T103" fmla="*/ 2147483647 h 445"/>
                <a:gd name="T104" fmla="*/ 2147483647 w 853"/>
                <a:gd name="T105" fmla="*/ 2147483647 h 445"/>
                <a:gd name="T106" fmla="*/ 2147483647 w 853"/>
                <a:gd name="T107" fmla="*/ 2147483647 h 445"/>
                <a:gd name="T108" fmla="*/ 2147483647 w 853"/>
                <a:gd name="T109" fmla="*/ 2147483647 h 445"/>
                <a:gd name="T110" fmla="*/ 2147483647 w 853"/>
                <a:gd name="T111" fmla="*/ 2147483647 h 445"/>
                <a:gd name="T112" fmla="*/ 2147483647 w 853"/>
                <a:gd name="T113" fmla="*/ 2147483647 h 445"/>
                <a:gd name="T114" fmla="*/ 2147483647 w 853"/>
                <a:gd name="T115" fmla="*/ 2147483647 h 445"/>
                <a:gd name="T116" fmla="*/ 2147483647 w 853"/>
                <a:gd name="T117" fmla="*/ 2147483647 h 445"/>
                <a:gd name="T118" fmla="*/ 2147483647 w 853"/>
                <a:gd name="T119" fmla="*/ 2147483647 h 445"/>
                <a:gd name="T120" fmla="*/ 2147483647 w 853"/>
                <a:gd name="T121" fmla="*/ 2147483647 h 4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53"/>
                <a:gd name="T184" fmla="*/ 0 h 445"/>
                <a:gd name="T185" fmla="*/ 853 w 853"/>
                <a:gd name="T186" fmla="*/ 445 h 44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53" h="445">
                  <a:moveTo>
                    <a:pt x="313" y="401"/>
                  </a:moveTo>
                  <a:lnTo>
                    <a:pt x="366" y="374"/>
                  </a:lnTo>
                  <a:lnTo>
                    <a:pt x="374" y="374"/>
                  </a:lnTo>
                  <a:lnTo>
                    <a:pt x="400" y="374"/>
                  </a:lnTo>
                  <a:lnTo>
                    <a:pt x="409" y="356"/>
                  </a:lnTo>
                  <a:lnTo>
                    <a:pt x="409" y="374"/>
                  </a:lnTo>
                  <a:lnTo>
                    <a:pt x="427" y="374"/>
                  </a:lnTo>
                  <a:lnTo>
                    <a:pt x="435" y="374"/>
                  </a:lnTo>
                  <a:lnTo>
                    <a:pt x="435" y="356"/>
                  </a:lnTo>
                  <a:lnTo>
                    <a:pt x="461" y="347"/>
                  </a:lnTo>
                  <a:lnTo>
                    <a:pt x="487" y="347"/>
                  </a:lnTo>
                  <a:lnTo>
                    <a:pt x="496" y="356"/>
                  </a:lnTo>
                  <a:lnTo>
                    <a:pt x="496" y="374"/>
                  </a:lnTo>
                  <a:lnTo>
                    <a:pt x="522" y="356"/>
                  </a:lnTo>
                  <a:lnTo>
                    <a:pt x="531" y="374"/>
                  </a:lnTo>
                  <a:lnTo>
                    <a:pt x="531" y="418"/>
                  </a:lnTo>
                  <a:lnTo>
                    <a:pt x="540" y="445"/>
                  </a:lnTo>
                  <a:lnTo>
                    <a:pt x="548" y="445"/>
                  </a:lnTo>
                  <a:lnTo>
                    <a:pt x="566" y="436"/>
                  </a:lnTo>
                  <a:lnTo>
                    <a:pt x="566" y="418"/>
                  </a:lnTo>
                  <a:lnTo>
                    <a:pt x="566" y="338"/>
                  </a:lnTo>
                  <a:lnTo>
                    <a:pt x="583" y="312"/>
                  </a:lnTo>
                  <a:lnTo>
                    <a:pt x="670" y="258"/>
                  </a:lnTo>
                  <a:lnTo>
                    <a:pt x="679" y="249"/>
                  </a:lnTo>
                  <a:lnTo>
                    <a:pt x="670" y="231"/>
                  </a:lnTo>
                  <a:lnTo>
                    <a:pt x="679" y="214"/>
                  </a:lnTo>
                  <a:lnTo>
                    <a:pt x="679" y="205"/>
                  </a:lnTo>
                  <a:lnTo>
                    <a:pt x="688" y="205"/>
                  </a:lnTo>
                  <a:lnTo>
                    <a:pt x="688" y="214"/>
                  </a:lnTo>
                  <a:lnTo>
                    <a:pt x="697" y="205"/>
                  </a:lnTo>
                  <a:lnTo>
                    <a:pt x="697" y="187"/>
                  </a:lnTo>
                  <a:lnTo>
                    <a:pt x="705" y="196"/>
                  </a:lnTo>
                  <a:lnTo>
                    <a:pt x="714" y="187"/>
                  </a:lnTo>
                  <a:lnTo>
                    <a:pt x="714" y="160"/>
                  </a:lnTo>
                  <a:lnTo>
                    <a:pt x="766" y="151"/>
                  </a:lnTo>
                  <a:lnTo>
                    <a:pt x="766" y="142"/>
                  </a:lnTo>
                  <a:lnTo>
                    <a:pt x="784" y="142"/>
                  </a:lnTo>
                  <a:lnTo>
                    <a:pt x="784" y="133"/>
                  </a:lnTo>
                  <a:lnTo>
                    <a:pt x="775" y="142"/>
                  </a:lnTo>
                  <a:lnTo>
                    <a:pt x="775" y="133"/>
                  </a:lnTo>
                  <a:lnTo>
                    <a:pt x="792" y="107"/>
                  </a:lnTo>
                  <a:lnTo>
                    <a:pt x="818" y="98"/>
                  </a:lnTo>
                  <a:lnTo>
                    <a:pt x="845" y="98"/>
                  </a:lnTo>
                  <a:lnTo>
                    <a:pt x="853" y="71"/>
                  </a:lnTo>
                  <a:lnTo>
                    <a:pt x="845" y="71"/>
                  </a:lnTo>
                  <a:lnTo>
                    <a:pt x="853" y="44"/>
                  </a:lnTo>
                  <a:lnTo>
                    <a:pt x="827" y="35"/>
                  </a:lnTo>
                  <a:lnTo>
                    <a:pt x="801" y="71"/>
                  </a:lnTo>
                  <a:lnTo>
                    <a:pt x="784" y="89"/>
                  </a:lnTo>
                  <a:lnTo>
                    <a:pt x="731" y="89"/>
                  </a:lnTo>
                  <a:lnTo>
                    <a:pt x="714" y="98"/>
                  </a:lnTo>
                  <a:lnTo>
                    <a:pt x="714" y="116"/>
                  </a:lnTo>
                  <a:lnTo>
                    <a:pt x="670" y="116"/>
                  </a:lnTo>
                  <a:lnTo>
                    <a:pt x="679" y="124"/>
                  </a:lnTo>
                  <a:lnTo>
                    <a:pt x="618" y="142"/>
                  </a:lnTo>
                  <a:lnTo>
                    <a:pt x="601" y="142"/>
                  </a:lnTo>
                  <a:lnTo>
                    <a:pt x="618" y="116"/>
                  </a:lnTo>
                  <a:lnTo>
                    <a:pt x="618" y="107"/>
                  </a:lnTo>
                  <a:lnTo>
                    <a:pt x="609" y="107"/>
                  </a:lnTo>
                  <a:lnTo>
                    <a:pt x="618" y="98"/>
                  </a:lnTo>
                  <a:lnTo>
                    <a:pt x="618" y="71"/>
                  </a:lnTo>
                  <a:lnTo>
                    <a:pt x="609" y="71"/>
                  </a:lnTo>
                  <a:lnTo>
                    <a:pt x="583" y="89"/>
                  </a:lnTo>
                  <a:lnTo>
                    <a:pt x="575" y="107"/>
                  </a:lnTo>
                  <a:lnTo>
                    <a:pt x="548" y="133"/>
                  </a:lnTo>
                  <a:lnTo>
                    <a:pt x="540" y="142"/>
                  </a:lnTo>
                  <a:lnTo>
                    <a:pt x="531" y="142"/>
                  </a:lnTo>
                  <a:lnTo>
                    <a:pt x="531" y="133"/>
                  </a:lnTo>
                  <a:lnTo>
                    <a:pt x="540" y="116"/>
                  </a:lnTo>
                  <a:lnTo>
                    <a:pt x="575" y="89"/>
                  </a:lnTo>
                  <a:lnTo>
                    <a:pt x="548" y="98"/>
                  </a:lnTo>
                  <a:lnTo>
                    <a:pt x="583" y="62"/>
                  </a:lnTo>
                  <a:lnTo>
                    <a:pt x="618" y="62"/>
                  </a:lnTo>
                  <a:lnTo>
                    <a:pt x="618" y="53"/>
                  </a:lnTo>
                  <a:lnTo>
                    <a:pt x="609" y="53"/>
                  </a:lnTo>
                  <a:lnTo>
                    <a:pt x="618" y="53"/>
                  </a:lnTo>
                  <a:lnTo>
                    <a:pt x="583" y="53"/>
                  </a:lnTo>
                  <a:lnTo>
                    <a:pt x="583" y="44"/>
                  </a:lnTo>
                  <a:lnTo>
                    <a:pt x="566" y="53"/>
                  </a:lnTo>
                  <a:lnTo>
                    <a:pt x="583" y="35"/>
                  </a:lnTo>
                  <a:lnTo>
                    <a:pt x="531" y="53"/>
                  </a:lnTo>
                  <a:lnTo>
                    <a:pt x="531" y="44"/>
                  </a:lnTo>
                  <a:lnTo>
                    <a:pt x="514" y="53"/>
                  </a:lnTo>
                  <a:lnTo>
                    <a:pt x="548" y="26"/>
                  </a:lnTo>
                  <a:lnTo>
                    <a:pt x="566" y="26"/>
                  </a:lnTo>
                  <a:lnTo>
                    <a:pt x="505" y="18"/>
                  </a:lnTo>
                  <a:lnTo>
                    <a:pt x="496" y="0"/>
                  </a:lnTo>
                  <a:lnTo>
                    <a:pt x="487" y="0"/>
                  </a:lnTo>
                  <a:lnTo>
                    <a:pt x="122" y="0"/>
                  </a:lnTo>
                  <a:lnTo>
                    <a:pt x="122" y="18"/>
                  </a:lnTo>
                  <a:lnTo>
                    <a:pt x="113" y="35"/>
                  </a:lnTo>
                  <a:lnTo>
                    <a:pt x="104" y="35"/>
                  </a:lnTo>
                  <a:lnTo>
                    <a:pt x="113" y="26"/>
                  </a:lnTo>
                  <a:lnTo>
                    <a:pt x="96" y="18"/>
                  </a:lnTo>
                  <a:lnTo>
                    <a:pt x="87" y="26"/>
                  </a:lnTo>
                  <a:lnTo>
                    <a:pt x="78" y="62"/>
                  </a:lnTo>
                  <a:lnTo>
                    <a:pt x="26" y="124"/>
                  </a:lnTo>
                  <a:lnTo>
                    <a:pt x="17" y="142"/>
                  </a:lnTo>
                  <a:lnTo>
                    <a:pt x="8" y="178"/>
                  </a:lnTo>
                  <a:lnTo>
                    <a:pt x="8" y="187"/>
                  </a:lnTo>
                  <a:lnTo>
                    <a:pt x="0" y="196"/>
                  </a:lnTo>
                  <a:lnTo>
                    <a:pt x="8" y="205"/>
                  </a:lnTo>
                  <a:lnTo>
                    <a:pt x="0" y="214"/>
                  </a:lnTo>
                  <a:lnTo>
                    <a:pt x="8" y="222"/>
                  </a:lnTo>
                  <a:lnTo>
                    <a:pt x="8" y="240"/>
                  </a:lnTo>
                  <a:lnTo>
                    <a:pt x="17" y="258"/>
                  </a:lnTo>
                  <a:lnTo>
                    <a:pt x="8" y="276"/>
                  </a:lnTo>
                  <a:lnTo>
                    <a:pt x="35" y="285"/>
                  </a:lnTo>
                  <a:lnTo>
                    <a:pt x="35" y="294"/>
                  </a:lnTo>
                  <a:lnTo>
                    <a:pt x="52" y="303"/>
                  </a:lnTo>
                  <a:lnTo>
                    <a:pt x="52" y="312"/>
                  </a:lnTo>
                  <a:lnTo>
                    <a:pt x="87" y="312"/>
                  </a:lnTo>
                  <a:lnTo>
                    <a:pt x="139" y="338"/>
                  </a:lnTo>
                  <a:lnTo>
                    <a:pt x="200" y="329"/>
                  </a:lnTo>
                  <a:lnTo>
                    <a:pt x="209" y="347"/>
                  </a:lnTo>
                  <a:lnTo>
                    <a:pt x="209" y="356"/>
                  </a:lnTo>
                  <a:lnTo>
                    <a:pt x="217" y="374"/>
                  </a:lnTo>
                  <a:lnTo>
                    <a:pt x="226" y="374"/>
                  </a:lnTo>
                  <a:lnTo>
                    <a:pt x="244" y="356"/>
                  </a:lnTo>
                  <a:lnTo>
                    <a:pt x="261" y="374"/>
                  </a:lnTo>
                  <a:lnTo>
                    <a:pt x="278" y="427"/>
                  </a:lnTo>
                  <a:lnTo>
                    <a:pt x="305" y="436"/>
                  </a:lnTo>
                  <a:lnTo>
                    <a:pt x="313" y="401"/>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34" name="Freeform 364"/>
            <p:cNvSpPr>
              <a:spLocks/>
            </p:cNvSpPr>
            <p:nvPr/>
          </p:nvSpPr>
          <p:spPr bwMode="auto">
            <a:xfrm>
              <a:off x="2509837" y="3325812"/>
              <a:ext cx="100013" cy="120650"/>
            </a:xfrm>
            <a:custGeom>
              <a:avLst/>
              <a:gdLst>
                <a:gd name="T0" fmla="*/ 2147483647 w 61"/>
                <a:gd name="T1" fmla="*/ 2147483647 h 80"/>
                <a:gd name="T2" fmla="*/ 2147483647 w 61"/>
                <a:gd name="T3" fmla="*/ 2147483647 h 80"/>
                <a:gd name="T4" fmla="*/ 0 w 61"/>
                <a:gd name="T5" fmla="*/ 2147483647 h 80"/>
                <a:gd name="T6" fmla="*/ 0 w 61"/>
                <a:gd name="T7" fmla="*/ 2147483647 h 80"/>
                <a:gd name="T8" fmla="*/ 2147483647 w 61"/>
                <a:gd name="T9" fmla="*/ 2147483647 h 80"/>
                <a:gd name="T10" fmla="*/ 2147483647 w 61"/>
                <a:gd name="T11" fmla="*/ 2147483647 h 80"/>
                <a:gd name="T12" fmla="*/ 2147483647 w 61"/>
                <a:gd name="T13" fmla="*/ 2147483647 h 80"/>
                <a:gd name="T14" fmla="*/ 2147483647 w 61"/>
                <a:gd name="T15" fmla="*/ 0 h 80"/>
                <a:gd name="T16" fmla="*/ 2147483647 w 61"/>
                <a:gd name="T17" fmla="*/ 0 h 80"/>
                <a:gd name="T18" fmla="*/ 2147483647 w 61"/>
                <a:gd name="T19" fmla="*/ 2147483647 h 80"/>
                <a:gd name="T20" fmla="*/ 2147483647 w 61"/>
                <a:gd name="T21" fmla="*/ 2147483647 h 80"/>
                <a:gd name="T22" fmla="*/ 2147483647 w 61"/>
                <a:gd name="T23" fmla="*/ 2147483647 h 80"/>
                <a:gd name="T24" fmla="*/ 2147483647 w 61"/>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35" y="53"/>
                  </a:moveTo>
                  <a:lnTo>
                    <a:pt x="27" y="80"/>
                  </a:lnTo>
                  <a:lnTo>
                    <a:pt x="0" y="71"/>
                  </a:lnTo>
                  <a:lnTo>
                    <a:pt x="0" y="53"/>
                  </a:lnTo>
                  <a:lnTo>
                    <a:pt x="18" y="26"/>
                  </a:lnTo>
                  <a:lnTo>
                    <a:pt x="27" y="26"/>
                  </a:lnTo>
                  <a:lnTo>
                    <a:pt x="18" y="9"/>
                  </a:lnTo>
                  <a:lnTo>
                    <a:pt x="27" y="0"/>
                  </a:lnTo>
                  <a:lnTo>
                    <a:pt x="53" y="0"/>
                  </a:lnTo>
                  <a:lnTo>
                    <a:pt x="44" y="26"/>
                  </a:lnTo>
                  <a:lnTo>
                    <a:pt x="53" y="35"/>
                  </a:lnTo>
                  <a:lnTo>
                    <a:pt x="61" y="35"/>
                  </a:lnTo>
                  <a:lnTo>
                    <a:pt x="35" y="53"/>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35" name="Group 365"/>
            <p:cNvGrpSpPr>
              <a:grpSpLocks/>
            </p:cNvGrpSpPr>
            <p:nvPr/>
          </p:nvGrpSpPr>
          <p:grpSpPr bwMode="auto">
            <a:xfrm>
              <a:off x="2509837" y="3325812"/>
              <a:ext cx="100013" cy="120650"/>
              <a:chOff x="1219" y="2115"/>
              <a:chExt cx="61" cy="80"/>
            </a:xfrm>
          </p:grpSpPr>
          <p:sp>
            <p:nvSpPr>
              <p:cNvPr id="55085" name="Freeform 366"/>
              <p:cNvSpPr>
                <a:spLocks/>
              </p:cNvSpPr>
              <p:nvPr/>
            </p:nvSpPr>
            <p:spPr bwMode="auto">
              <a:xfrm>
                <a:off x="1219" y="2115"/>
                <a:ext cx="61" cy="80"/>
              </a:xfrm>
              <a:custGeom>
                <a:avLst/>
                <a:gdLst>
                  <a:gd name="T0" fmla="*/ 35 w 61"/>
                  <a:gd name="T1" fmla="*/ 53 h 80"/>
                  <a:gd name="T2" fmla="*/ 27 w 61"/>
                  <a:gd name="T3" fmla="*/ 80 h 80"/>
                  <a:gd name="T4" fmla="*/ 0 w 61"/>
                  <a:gd name="T5" fmla="*/ 71 h 80"/>
                  <a:gd name="T6" fmla="*/ 0 w 61"/>
                  <a:gd name="T7" fmla="*/ 53 h 80"/>
                  <a:gd name="T8" fmla="*/ 18 w 61"/>
                  <a:gd name="T9" fmla="*/ 26 h 80"/>
                  <a:gd name="T10" fmla="*/ 27 w 61"/>
                  <a:gd name="T11" fmla="*/ 26 h 80"/>
                  <a:gd name="T12" fmla="*/ 18 w 61"/>
                  <a:gd name="T13" fmla="*/ 9 h 80"/>
                  <a:gd name="T14" fmla="*/ 27 w 61"/>
                  <a:gd name="T15" fmla="*/ 0 h 80"/>
                  <a:gd name="T16" fmla="*/ 53 w 61"/>
                  <a:gd name="T17" fmla="*/ 0 h 80"/>
                  <a:gd name="T18" fmla="*/ 44 w 61"/>
                  <a:gd name="T19" fmla="*/ 26 h 80"/>
                  <a:gd name="T20" fmla="*/ 53 w 61"/>
                  <a:gd name="T21" fmla="*/ 35 h 80"/>
                  <a:gd name="T22" fmla="*/ 61 w 61"/>
                  <a:gd name="T23" fmla="*/ 35 h 80"/>
                  <a:gd name="T24" fmla="*/ 35 w 61"/>
                  <a:gd name="T25" fmla="*/ 53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35" y="53"/>
                    </a:moveTo>
                    <a:lnTo>
                      <a:pt x="27" y="80"/>
                    </a:lnTo>
                    <a:lnTo>
                      <a:pt x="0" y="71"/>
                    </a:lnTo>
                    <a:lnTo>
                      <a:pt x="0" y="53"/>
                    </a:lnTo>
                    <a:lnTo>
                      <a:pt x="18" y="26"/>
                    </a:lnTo>
                    <a:lnTo>
                      <a:pt x="27" y="26"/>
                    </a:lnTo>
                    <a:lnTo>
                      <a:pt x="18" y="9"/>
                    </a:lnTo>
                    <a:lnTo>
                      <a:pt x="27" y="0"/>
                    </a:lnTo>
                    <a:lnTo>
                      <a:pt x="53" y="0"/>
                    </a:lnTo>
                    <a:lnTo>
                      <a:pt x="44" y="26"/>
                    </a:lnTo>
                    <a:lnTo>
                      <a:pt x="53" y="35"/>
                    </a:lnTo>
                    <a:lnTo>
                      <a:pt x="61" y="35"/>
                    </a:lnTo>
                    <a:lnTo>
                      <a:pt x="35" y="53"/>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86" name="Freeform 367"/>
              <p:cNvSpPr>
                <a:spLocks/>
              </p:cNvSpPr>
              <p:nvPr/>
            </p:nvSpPr>
            <p:spPr bwMode="auto">
              <a:xfrm>
                <a:off x="1219" y="2115"/>
                <a:ext cx="61" cy="80"/>
              </a:xfrm>
              <a:custGeom>
                <a:avLst/>
                <a:gdLst>
                  <a:gd name="T0" fmla="*/ 35 w 61"/>
                  <a:gd name="T1" fmla="*/ 53 h 80"/>
                  <a:gd name="T2" fmla="*/ 27 w 61"/>
                  <a:gd name="T3" fmla="*/ 80 h 80"/>
                  <a:gd name="T4" fmla="*/ 0 w 61"/>
                  <a:gd name="T5" fmla="*/ 71 h 80"/>
                  <a:gd name="T6" fmla="*/ 0 w 61"/>
                  <a:gd name="T7" fmla="*/ 53 h 80"/>
                  <a:gd name="T8" fmla="*/ 18 w 61"/>
                  <a:gd name="T9" fmla="*/ 26 h 80"/>
                  <a:gd name="T10" fmla="*/ 27 w 61"/>
                  <a:gd name="T11" fmla="*/ 26 h 80"/>
                  <a:gd name="T12" fmla="*/ 18 w 61"/>
                  <a:gd name="T13" fmla="*/ 9 h 80"/>
                  <a:gd name="T14" fmla="*/ 27 w 61"/>
                  <a:gd name="T15" fmla="*/ 0 h 80"/>
                  <a:gd name="T16" fmla="*/ 53 w 61"/>
                  <a:gd name="T17" fmla="*/ 0 h 80"/>
                  <a:gd name="T18" fmla="*/ 44 w 61"/>
                  <a:gd name="T19" fmla="*/ 26 h 80"/>
                  <a:gd name="T20" fmla="*/ 53 w 61"/>
                  <a:gd name="T21" fmla="*/ 35 h 80"/>
                  <a:gd name="T22" fmla="*/ 61 w 61"/>
                  <a:gd name="T23" fmla="*/ 35 h 80"/>
                  <a:gd name="T24" fmla="*/ 35 w 61"/>
                  <a:gd name="T25" fmla="*/ 53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35" y="53"/>
                    </a:moveTo>
                    <a:lnTo>
                      <a:pt x="27" y="80"/>
                    </a:lnTo>
                    <a:lnTo>
                      <a:pt x="0" y="71"/>
                    </a:lnTo>
                    <a:lnTo>
                      <a:pt x="0" y="53"/>
                    </a:lnTo>
                    <a:lnTo>
                      <a:pt x="18" y="26"/>
                    </a:lnTo>
                    <a:lnTo>
                      <a:pt x="27" y="26"/>
                    </a:lnTo>
                    <a:lnTo>
                      <a:pt x="18" y="9"/>
                    </a:lnTo>
                    <a:lnTo>
                      <a:pt x="27" y="0"/>
                    </a:lnTo>
                    <a:lnTo>
                      <a:pt x="53" y="0"/>
                    </a:lnTo>
                    <a:lnTo>
                      <a:pt x="44" y="26"/>
                    </a:lnTo>
                    <a:lnTo>
                      <a:pt x="53" y="35"/>
                    </a:lnTo>
                    <a:lnTo>
                      <a:pt x="61" y="35"/>
                    </a:lnTo>
                    <a:lnTo>
                      <a:pt x="35" y="53"/>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36" name="Freeform 368"/>
            <p:cNvSpPr>
              <a:spLocks/>
            </p:cNvSpPr>
            <p:nvPr/>
          </p:nvSpPr>
          <p:spPr bwMode="auto">
            <a:xfrm>
              <a:off x="2554287" y="3405187"/>
              <a:ext cx="55563" cy="55562"/>
            </a:xfrm>
            <a:custGeom>
              <a:avLst/>
              <a:gdLst>
                <a:gd name="T0" fmla="*/ 2147483647 w 34"/>
                <a:gd name="T1" fmla="*/ 2147483647 h 36"/>
                <a:gd name="T2" fmla="*/ 2147483647 w 34"/>
                <a:gd name="T3" fmla="*/ 0 h 36"/>
                <a:gd name="T4" fmla="*/ 0 w 34"/>
                <a:gd name="T5" fmla="*/ 2147483647 h 36"/>
                <a:gd name="T6" fmla="*/ 2147483647 w 34"/>
                <a:gd name="T7" fmla="*/ 2147483647 h 36"/>
                <a:gd name="T8" fmla="*/ 2147483647 w 34"/>
                <a:gd name="T9" fmla="*/ 2147483647 h 36"/>
                <a:gd name="T10" fmla="*/ 2147483647 w 34"/>
                <a:gd name="T11" fmla="*/ 2147483647 h 36"/>
                <a:gd name="T12" fmla="*/ 0 60000 65536"/>
                <a:gd name="T13" fmla="*/ 0 60000 65536"/>
                <a:gd name="T14" fmla="*/ 0 60000 65536"/>
                <a:gd name="T15" fmla="*/ 0 60000 65536"/>
                <a:gd name="T16" fmla="*/ 0 60000 65536"/>
                <a:gd name="T17" fmla="*/ 0 60000 65536"/>
                <a:gd name="T18" fmla="*/ 0 w 34"/>
                <a:gd name="T19" fmla="*/ 0 h 36"/>
                <a:gd name="T20" fmla="*/ 34 w 34"/>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4" h="36">
                  <a:moveTo>
                    <a:pt x="34" y="27"/>
                  </a:moveTo>
                  <a:lnTo>
                    <a:pt x="8" y="0"/>
                  </a:lnTo>
                  <a:lnTo>
                    <a:pt x="0" y="27"/>
                  </a:lnTo>
                  <a:lnTo>
                    <a:pt x="8" y="27"/>
                  </a:lnTo>
                  <a:lnTo>
                    <a:pt x="34" y="36"/>
                  </a:lnTo>
                  <a:lnTo>
                    <a:pt x="34"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37" name="Group 369"/>
            <p:cNvGrpSpPr>
              <a:grpSpLocks/>
            </p:cNvGrpSpPr>
            <p:nvPr/>
          </p:nvGrpSpPr>
          <p:grpSpPr bwMode="auto">
            <a:xfrm>
              <a:off x="2554287" y="3405187"/>
              <a:ext cx="55563" cy="55562"/>
              <a:chOff x="1246" y="2168"/>
              <a:chExt cx="34" cy="36"/>
            </a:xfrm>
          </p:grpSpPr>
          <p:sp>
            <p:nvSpPr>
              <p:cNvPr id="55083" name="Freeform 370"/>
              <p:cNvSpPr>
                <a:spLocks/>
              </p:cNvSpPr>
              <p:nvPr/>
            </p:nvSpPr>
            <p:spPr bwMode="auto">
              <a:xfrm>
                <a:off x="1246" y="2168"/>
                <a:ext cx="34" cy="36"/>
              </a:xfrm>
              <a:custGeom>
                <a:avLst/>
                <a:gdLst>
                  <a:gd name="T0" fmla="*/ 34 w 34"/>
                  <a:gd name="T1" fmla="*/ 27 h 36"/>
                  <a:gd name="T2" fmla="*/ 8 w 34"/>
                  <a:gd name="T3" fmla="*/ 0 h 36"/>
                  <a:gd name="T4" fmla="*/ 0 w 34"/>
                  <a:gd name="T5" fmla="*/ 27 h 36"/>
                  <a:gd name="T6" fmla="*/ 8 w 34"/>
                  <a:gd name="T7" fmla="*/ 27 h 36"/>
                  <a:gd name="T8" fmla="*/ 34 w 34"/>
                  <a:gd name="T9" fmla="*/ 36 h 36"/>
                  <a:gd name="T10" fmla="*/ 34 w 34"/>
                  <a:gd name="T11" fmla="*/ 27 h 36"/>
                  <a:gd name="T12" fmla="*/ 0 60000 65536"/>
                  <a:gd name="T13" fmla="*/ 0 60000 65536"/>
                  <a:gd name="T14" fmla="*/ 0 60000 65536"/>
                  <a:gd name="T15" fmla="*/ 0 60000 65536"/>
                  <a:gd name="T16" fmla="*/ 0 60000 65536"/>
                  <a:gd name="T17" fmla="*/ 0 60000 65536"/>
                  <a:gd name="T18" fmla="*/ 0 w 34"/>
                  <a:gd name="T19" fmla="*/ 0 h 36"/>
                  <a:gd name="T20" fmla="*/ 34 w 34"/>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4" h="36">
                    <a:moveTo>
                      <a:pt x="34" y="27"/>
                    </a:moveTo>
                    <a:lnTo>
                      <a:pt x="8" y="0"/>
                    </a:lnTo>
                    <a:lnTo>
                      <a:pt x="0" y="27"/>
                    </a:lnTo>
                    <a:lnTo>
                      <a:pt x="8" y="27"/>
                    </a:lnTo>
                    <a:lnTo>
                      <a:pt x="34" y="36"/>
                    </a:lnTo>
                    <a:lnTo>
                      <a:pt x="34"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84" name="Freeform 371"/>
              <p:cNvSpPr>
                <a:spLocks/>
              </p:cNvSpPr>
              <p:nvPr/>
            </p:nvSpPr>
            <p:spPr bwMode="auto">
              <a:xfrm>
                <a:off x="1246" y="2168"/>
                <a:ext cx="34" cy="36"/>
              </a:xfrm>
              <a:custGeom>
                <a:avLst/>
                <a:gdLst>
                  <a:gd name="T0" fmla="*/ 34 w 34"/>
                  <a:gd name="T1" fmla="*/ 27 h 36"/>
                  <a:gd name="T2" fmla="*/ 8 w 34"/>
                  <a:gd name="T3" fmla="*/ 0 h 36"/>
                  <a:gd name="T4" fmla="*/ 0 w 34"/>
                  <a:gd name="T5" fmla="*/ 27 h 36"/>
                  <a:gd name="T6" fmla="*/ 8 w 34"/>
                  <a:gd name="T7" fmla="*/ 27 h 36"/>
                  <a:gd name="T8" fmla="*/ 34 w 34"/>
                  <a:gd name="T9" fmla="*/ 36 h 36"/>
                  <a:gd name="T10" fmla="*/ 34 w 34"/>
                  <a:gd name="T11" fmla="*/ 27 h 36"/>
                  <a:gd name="T12" fmla="*/ 0 60000 65536"/>
                  <a:gd name="T13" fmla="*/ 0 60000 65536"/>
                  <a:gd name="T14" fmla="*/ 0 60000 65536"/>
                  <a:gd name="T15" fmla="*/ 0 60000 65536"/>
                  <a:gd name="T16" fmla="*/ 0 60000 65536"/>
                  <a:gd name="T17" fmla="*/ 0 60000 65536"/>
                  <a:gd name="T18" fmla="*/ 0 w 34"/>
                  <a:gd name="T19" fmla="*/ 0 h 36"/>
                  <a:gd name="T20" fmla="*/ 34 w 34"/>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4" h="36">
                    <a:moveTo>
                      <a:pt x="34" y="27"/>
                    </a:moveTo>
                    <a:lnTo>
                      <a:pt x="8" y="0"/>
                    </a:lnTo>
                    <a:lnTo>
                      <a:pt x="0" y="27"/>
                    </a:lnTo>
                    <a:lnTo>
                      <a:pt x="8" y="27"/>
                    </a:lnTo>
                    <a:lnTo>
                      <a:pt x="34" y="36"/>
                    </a:lnTo>
                    <a:lnTo>
                      <a:pt x="34"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38" name="Freeform 372"/>
            <p:cNvSpPr>
              <a:spLocks/>
            </p:cNvSpPr>
            <p:nvPr/>
          </p:nvSpPr>
          <p:spPr bwMode="auto">
            <a:xfrm>
              <a:off x="2792412" y="3552824"/>
              <a:ext cx="12700" cy="26988"/>
            </a:xfrm>
            <a:custGeom>
              <a:avLst/>
              <a:gdLst>
                <a:gd name="T0" fmla="*/ 0 w 8"/>
                <a:gd name="T1" fmla="*/ 0 h 18"/>
                <a:gd name="T2" fmla="*/ 2147483647 w 8"/>
                <a:gd name="T3" fmla="*/ 0 h 18"/>
                <a:gd name="T4" fmla="*/ 2147483647 w 8"/>
                <a:gd name="T5" fmla="*/ 2147483647 h 18"/>
                <a:gd name="T6" fmla="*/ 0 w 8"/>
                <a:gd name="T7" fmla="*/ 0 h 18"/>
                <a:gd name="T8" fmla="*/ 0 60000 65536"/>
                <a:gd name="T9" fmla="*/ 0 60000 65536"/>
                <a:gd name="T10" fmla="*/ 0 60000 65536"/>
                <a:gd name="T11" fmla="*/ 0 60000 65536"/>
                <a:gd name="T12" fmla="*/ 0 w 8"/>
                <a:gd name="T13" fmla="*/ 0 h 18"/>
                <a:gd name="T14" fmla="*/ 8 w 8"/>
                <a:gd name="T15" fmla="*/ 18 h 18"/>
              </a:gdLst>
              <a:ahLst/>
              <a:cxnLst>
                <a:cxn ang="T8">
                  <a:pos x="T0" y="T1"/>
                </a:cxn>
                <a:cxn ang="T9">
                  <a:pos x="T2" y="T3"/>
                </a:cxn>
                <a:cxn ang="T10">
                  <a:pos x="T4" y="T5"/>
                </a:cxn>
                <a:cxn ang="T11">
                  <a:pos x="T6" y="T7"/>
                </a:cxn>
              </a:cxnLst>
              <a:rect l="T12" t="T13" r="T14" b="T15"/>
              <a:pathLst>
                <a:path w="8" h="18">
                  <a:moveTo>
                    <a:pt x="0" y="0"/>
                  </a:moveTo>
                  <a:lnTo>
                    <a:pt x="8" y="0"/>
                  </a:lnTo>
                  <a:lnTo>
                    <a:pt x="8" y="18"/>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39" name="Freeform 373"/>
            <p:cNvSpPr>
              <a:spLocks/>
            </p:cNvSpPr>
            <p:nvPr/>
          </p:nvSpPr>
          <p:spPr bwMode="auto">
            <a:xfrm>
              <a:off x="2792412" y="3552824"/>
              <a:ext cx="12700" cy="26988"/>
            </a:xfrm>
            <a:custGeom>
              <a:avLst/>
              <a:gdLst>
                <a:gd name="T0" fmla="*/ 0 w 8"/>
                <a:gd name="T1" fmla="*/ 0 h 18"/>
                <a:gd name="T2" fmla="*/ 2147483647 w 8"/>
                <a:gd name="T3" fmla="*/ 0 h 18"/>
                <a:gd name="T4" fmla="*/ 2147483647 w 8"/>
                <a:gd name="T5" fmla="*/ 2147483647 h 18"/>
                <a:gd name="T6" fmla="*/ 0 w 8"/>
                <a:gd name="T7" fmla="*/ 0 h 18"/>
                <a:gd name="T8" fmla="*/ 0 60000 65536"/>
                <a:gd name="T9" fmla="*/ 0 60000 65536"/>
                <a:gd name="T10" fmla="*/ 0 60000 65536"/>
                <a:gd name="T11" fmla="*/ 0 60000 65536"/>
                <a:gd name="T12" fmla="*/ 0 w 8"/>
                <a:gd name="T13" fmla="*/ 0 h 18"/>
                <a:gd name="T14" fmla="*/ 8 w 8"/>
                <a:gd name="T15" fmla="*/ 18 h 18"/>
              </a:gdLst>
              <a:ahLst/>
              <a:cxnLst>
                <a:cxn ang="T8">
                  <a:pos x="T0" y="T1"/>
                </a:cxn>
                <a:cxn ang="T9">
                  <a:pos x="T2" y="T3"/>
                </a:cxn>
                <a:cxn ang="T10">
                  <a:pos x="T4" y="T5"/>
                </a:cxn>
                <a:cxn ang="T11">
                  <a:pos x="T6" y="T7"/>
                </a:cxn>
              </a:cxnLst>
              <a:rect l="T12" t="T13" r="T14" b="T15"/>
              <a:pathLst>
                <a:path w="8" h="18">
                  <a:moveTo>
                    <a:pt x="0" y="0"/>
                  </a:moveTo>
                  <a:lnTo>
                    <a:pt x="8" y="0"/>
                  </a:lnTo>
                  <a:lnTo>
                    <a:pt x="8" y="18"/>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40" name="Freeform 374"/>
            <p:cNvSpPr>
              <a:spLocks/>
            </p:cNvSpPr>
            <p:nvPr/>
          </p:nvSpPr>
          <p:spPr bwMode="auto">
            <a:xfrm>
              <a:off x="2792412" y="3552824"/>
              <a:ext cx="12700" cy="26988"/>
            </a:xfrm>
            <a:custGeom>
              <a:avLst/>
              <a:gdLst>
                <a:gd name="T0" fmla="*/ 0 w 8"/>
                <a:gd name="T1" fmla="*/ 0 h 18"/>
                <a:gd name="T2" fmla="*/ 2147483647 w 8"/>
                <a:gd name="T3" fmla="*/ 0 h 18"/>
                <a:gd name="T4" fmla="*/ 2147483647 w 8"/>
                <a:gd name="T5" fmla="*/ 2147483647 h 18"/>
                <a:gd name="T6" fmla="*/ 0 w 8"/>
                <a:gd name="T7" fmla="*/ 0 h 18"/>
                <a:gd name="T8" fmla="*/ 0 60000 65536"/>
                <a:gd name="T9" fmla="*/ 0 60000 65536"/>
                <a:gd name="T10" fmla="*/ 0 60000 65536"/>
                <a:gd name="T11" fmla="*/ 0 60000 65536"/>
                <a:gd name="T12" fmla="*/ 0 w 8"/>
                <a:gd name="T13" fmla="*/ 0 h 18"/>
                <a:gd name="T14" fmla="*/ 8 w 8"/>
                <a:gd name="T15" fmla="*/ 18 h 18"/>
              </a:gdLst>
              <a:ahLst/>
              <a:cxnLst>
                <a:cxn ang="T8">
                  <a:pos x="T0" y="T1"/>
                </a:cxn>
                <a:cxn ang="T9">
                  <a:pos x="T2" y="T3"/>
                </a:cxn>
                <a:cxn ang="T10">
                  <a:pos x="T4" y="T5"/>
                </a:cxn>
                <a:cxn ang="T11">
                  <a:pos x="T6" y="T7"/>
                </a:cxn>
              </a:cxnLst>
              <a:rect l="T12" t="T13" r="T14" b="T15"/>
              <a:pathLst>
                <a:path w="8" h="18">
                  <a:moveTo>
                    <a:pt x="0" y="0"/>
                  </a:moveTo>
                  <a:lnTo>
                    <a:pt x="8" y="0"/>
                  </a:lnTo>
                  <a:lnTo>
                    <a:pt x="8" y="18"/>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41" name="Freeform 375"/>
            <p:cNvSpPr>
              <a:spLocks/>
            </p:cNvSpPr>
            <p:nvPr/>
          </p:nvSpPr>
          <p:spPr bwMode="auto">
            <a:xfrm>
              <a:off x="2792412" y="3552824"/>
              <a:ext cx="12700" cy="26988"/>
            </a:xfrm>
            <a:custGeom>
              <a:avLst/>
              <a:gdLst>
                <a:gd name="T0" fmla="*/ 0 w 8"/>
                <a:gd name="T1" fmla="*/ 0 h 18"/>
                <a:gd name="T2" fmla="*/ 2147483647 w 8"/>
                <a:gd name="T3" fmla="*/ 0 h 18"/>
                <a:gd name="T4" fmla="*/ 2147483647 w 8"/>
                <a:gd name="T5" fmla="*/ 2147483647 h 18"/>
                <a:gd name="T6" fmla="*/ 0 w 8"/>
                <a:gd name="T7" fmla="*/ 0 h 18"/>
                <a:gd name="T8" fmla="*/ 0 60000 65536"/>
                <a:gd name="T9" fmla="*/ 0 60000 65536"/>
                <a:gd name="T10" fmla="*/ 0 60000 65536"/>
                <a:gd name="T11" fmla="*/ 0 60000 65536"/>
                <a:gd name="T12" fmla="*/ 0 w 8"/>
                <a:gd name="T13" fmla="*/ 0 h 18"/>
                <a:gd name="T14" fmla="*/ 8 w 8"/>
                <a:gd name="T15" fmla="*/ 18 h 18"/>
              </a:gdLst>
              <a:ahLst/>
              <a:cxnLst>
                <a:cxn ang="T8">
                  <a:pos x="T0" y="T1"/>
                </a:cxn>
                <a:cxn ang="T9">
                  <a:pos x="T2" y="T3"/>
                </a:cxn>
                <a:cxn ang="T10">
                  <a:pos x="T4" y="T5"/>
                </a:cxn>
                <a:cxn ang="T11">
                  <a:pos x="T6" y="T7"/>
                </a:cxn>
              </a:cxnLst>
              <a:rect l="T12" t="T13" r="T14" b="T15"/>
              <a:pathLst>
                <a:path w="8" h="18">
                  <a:moveTo>
                    <a:pt x="0" y="0"/>
                  </a:moveTo>
                  <a:lnTo>
                    <a:pt x="8" y="0"/>
                  </a:lnTo>
                  <a:lnTo>
                    <a:pt x="8" y="18"/>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42" name="Freeform 376"/>
            <p:cNvSpPr>
              <a:spLocks/>
            </p:cNvSpPr>
            <p:nvPr/>
          </p:nvSpPr>
          <p:spPr bwMode="auto">
            <a:xfrm>
              <a:off x="2805112" y="3552824"/>
              <a:ext cx="73025" cy="68263"/>
            </a:xfrm>
            <a:custGeom>
              <a:avLst/>
              <a:gdLst>
                <a:gd name="T0" fmla="*/ 2147483647 w 44"/>
                <a:gd name="T1" fmla="*/ 2147483647 h 45"/>
                <a:gd name="T2" fmla="*/ 2147483647 w 44"/>
                <a:gd name="T3" fmla="*/ 0 h 45"/>
                <a:gd name="T4" fmla="*/ 2147483647 w 44"/>
                <a:gd name="T5" fmla="*/ 0 h 45"/>
                <a:gd name="T6" fmla="*/ 0 w 44"/>
                <a:gd name="T7" fmla="*/ 0 h 45"/>
                <a:gd name="T8" fmla="*/ 0 w 44"/>
                <a:gd name="T9" fmla="*/ 2147483647 h 45"/>
                <a:gd name="T10" fmla="*/ 2147483647 w 44"/>
                <a:gd name="T11" fmla="*/ 2147483647 h 45"/>
                <a:gd name="T12" fmla="*/ 2147483647 w 44"/>
                <a:gd name="T13" fmla="*/ 2147483647 h 45"/>
                <a:gd name="T14" fmla="*/ 2147483647 w 44"/>
                <a:gd name="T15" fmla="*/ 2147483647 h 45"/>
                <a:gd name="T16" fmla="*/ 2147483647 w 44"/>
                <a:gd name="T17" fmla="*/ 2147483647 h 45"/>
                <a:gd name="T18" fmla="*/ 2147483647 w 44"/>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5"/>
                <a:gd name="T32" fmla="*/ 44 w 44"/>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5">
                  <a:moveTo>
                    <a:pt x="44" y="27"/>
                  </a:moveTo>
                  <a:lnTo>
                    <a:pt x="18" y="0"/>
                  </a:lnTo>
                  <a:lnTo>
                    <a:pt x="9" y="0"/>
                  </a:lnTo>
                  <a:lnTo>
                    <a:pt x="0" y="0"/>
                  </a:lnTo>
                  <a:lnTo>
                    <a:pt x="0" y="18"/>
                  </a:lnTo>
                  <a:lnTo>
                    <a:pt x="18" y="27"/>
                  </a:lnTo>
                  <a:lnTo>
                    <a:pt x="18" y="36"/>
                  </a:lnTo>
                  <a:lnTo>
                    <a:pt x="35" y="45"/>
                  </a:lnTo>
                  <a:lnTo>
                    <a:pt x="44" y="36"/>
                  </a:lnTo>
                  <a:lnTo>
                    <a:pt x="44"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43" name="Group 377"/>
            <p:cNvGrpSpPr>
              <a:grpSpLocks/>
            </p:cNvGrpSpPr>
            <p:nvPr/>
          </p:nvGrpSpPr>
          <p:grpSpPr bwMode="auto">
            <a:xfrm>
              <a:off x="2805112" y="3552824"/>
              <a:ext cx="73025" cy="68263"/>
              <a:chOff x="1402" y="2266"/>
              <a:chExt cx="44" cy="45"/>
            </a:xfrm>
          </p:grpSpPr>
          <p:sp>
            <p:nvSpPr>
              <p:cNvPr id="55081" name="Freeform 378"/>
              <p:cNvSpPr>
                <a:spLocks/>
              </p:cNvSpPr>
              <p:nvPr/>
            </p:nvSpPr>
            <p:spPr bwMode="auto">
              <a:xfrm>
                <a:off x="1402" y="2266"/>
                <a:ext cx="44" cy="45"/>
              </a:xfrm>
              <a:custGeom>
                <a:avLst/>
                <a:gdLst>
                  <a:gd name="T0" fmla="*/ 44 w 44"/>
                  <a:gd name="T1" fmla="*/ 27 h 45"/>
                  <a:gd name="T2" fmla="*/ 18 w 44"/>
                  <a:gd name="T3" fmla="*/ 0 h 45"/>
                  <a:gd name="T4" fmla="*/ 9 w 44"/>
                  <a:gd name="T5" fmla="*/ 0 h 45"/>
                  <a:gd name="T6" fmla="*/ 0 w 44"/>
                  <a:gd name="T7" fmla="*/ 0 h 45"/>
                  <a:gd name="T8" fmla="*/ 0 w 44"/>
                  <a:gd name="T9" fmla="*/ 18 h 45"/>
                  <a:gd name="T10" fmla="*/ 18 w 44"/>
                  <a:gd name="T11" fmla="*/ 27 h 45"/>
                  <a:gd name="T12" fmla="*/ 18 w 44"/>
                  <a:gd name="T13" fmla="*/ 36 h 45"/>
                  <a:gd name="T14" fmla="*/ 35 w 44"/>
                  <a:gd name="T15" fmla="*/ 45 h 45"/>
                  <a:gd name="T16" fmla="*/ 44 w 44"/>
                  <a:gd name="T17" fmla="*/ 36 h 45"/>
                  <a:gd name="T18" fmla="*/ 44 w 44"/>
                  <a:gd name="T19" fmla="*/ 2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5"/>
                  <a:gd name="T32" fmla="*/ 44 w 44"/>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5">
                    <a:moveTo>
                      <a:pt x="44" y="27"/>
                    </a:moveTo>
                    <a:lnTo>
                      <a:pt x="18" y="0"/>
                    </a:lnTo>
                    <a:lnTo>
                      <a:pt x="9" y="0"/>
                    </a:lnTo>
                    <a:lnTo>
                      <a:pt x="0" y="0"/>
                    </a:lnTo>
                    <a:lnTo>
                      <a:pt x="0" y="18"/>
                    </a:lnTo>
                    <a:lnTo>
                      <a:pt x="18" y="27"/>
                    </a:lnTo>
                    <a:lnTo>
                      <a:pt x="18" y="36"/>
                    </a:lnTo>
                    <a:lnTo>
                      <a:pt x="35" y="45"/>
                    </a:lnTo>
                    <a:lnTo>
                      <a:pt x="44" y="36"/>
                    </a:lnTo>
                    <a:lnTo>
                      <a:pt x="44"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82" name="Freeform 379"/>
              <p:cNvSpPr>
                <a:spLocks/>
              </p:cNvSpPr>
              <p:nvPr/>
            </p:nvSpPr>
            <p:spPr bwMode="auto">
              <a:xfrm>
                <a:off x="1402" y="2266"/>
                <a:ext cx="44" cy="45"/>
              </a:xfrm>
              <a:custGeom>
                <a:avLst/>
                <a:gdLst>
                  <a:gd name="T0" fmla="*/ 44 w 44"/>
                  <a:gd name="T1" fmla="*/ 27 h 45"/>
                  <a:gd name="T2" fmla="*/ 18 w 44"/>
                  <a:gd name="T3" fmla="*/ 0 h 45"/>
                  <a:gd name="T4" fmla="*/ 9 w 44"/>
                  <a:gd name="T5" fmla="*/ 0 h 45"/>
                  <a:gd name="T6" fmla="*/ 0 w 44"/>
                  <a:gd name="T7" fmla="*/ 0 h 45"/>
                  <a:gd name="T8" fmla="*/ 0 w 44"/>
                  <a:gd name="T9" fmla="*/ 18 h 45"/>
                  <a:gd name="T10" fmla="*/ 18 w 44"/>
                  <a:gd name="T11" fmla="*/ 27 h 45"/>
                  <a:gd name="T12" fmla="*/ 18 w 44"/>
                  <a:gd name="T13" fmla="*/ 36 h 45"/>
                  <a:gd name="T14" fmla="*/ 35 w 44"/>
                  <a:gd name="T15" fmla="*/ 45 h 45"/>
                  <a:gd name="T16" fmla="*/ 44 w 44"/>
                  <a:gd name="T17" fmla="*/ 36 h 45"/>
                  <a:gd name="T18" fmla="*/ 44 w 44"/>
                  <a:gd name="T19" fmla="*/ 2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5"/>
                  <a:gd name="T32" fmla="*/ 44 w 44"/>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5">
                    <a:moveTo>
                      <a:pt x="44" y="27"/>
                    </a:moveTo>
                    <a:lnTo>
                      <a:pt x="18" y="0"/>
                    </a:lnTo>
                    <a:lnTo>
                      <a:pt x="9" y="0"/>
                    </a:lnTo>
                    <a:lnTo>
                      <a:pt x="0" y="0"/>
                    </a:lnTo>
                    <a:lnTo>
                      <a:pt x="0" y="18"/>
                    </a:lnTo>
                    <a:lnTo>
                      <a:pt x="18" y="27"/>
                    </a:lnTo>
                    <a:lnTo>
                      <a:pt x="18" y="36"/>
                    </a:lnTo>
                    <a:lnTo>
                      <a:pt x="35" y="45"/>
                    </a:lnTo>
                    <a:lnTo>
                      <a:pt x="44" y="36"/>
                    </a:lnTo>
                    <a:lnTo>
                      <a:pt x="44"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44" name="Freeform 380"/>
            <p:cNvSpPr>
              <a:spLocks/>
            </p:cNvSpPr>
            <p:nvPr/>
          </p:nvSpPr>
          <p:spPr bwMode="auto">
            <a:xfrm>
              <a:off x="2720975" y="3552824"/>
              <a:ext cx="84137" cy="68263"/>
            </a:xfrm>
            <a:custGeom>
              <a:avLst/>
              <a:gdLst>
                <a:gd name="T0" fmla="*/ 2147483647 w 52"/>
                <a:gd name="T1" fmla="*/ 0 h 45"/>
                <a:gd name="T2" fmla="*/ 2147483647 w 52"/>
                <a:gd name="T3" fmla="*/ 2147483647 h 45"/>
                <a:gd name="T4" fmla="*/ 2147483647 w 52"/>
                <a:gd name="T5" fmla="*/ 2147483647 h 45"/>
                <a:gd name="T6" fmla="*/ 2147483647 w 52"/>
                <a:gd name="T7" fmla="*/ 0 h 45"/>
                <a:gd name="T8" fmla="*/ 2147483647 w 52"/>
                <a:gd name="T9" fmla="*/ 2147483647 h 45"/>
                <a:gd name="T10" fmla="*/ 2147483647 w 52"/>
                <a:gd name="T11" fmla="*/ 2147483647 h 45"/>
                <a:gd name="T12" fmla="*/ 2147483647 w 52"/>
                <a:gd name="T13" fmla="*/ 2147483647 h 45"/>
                <a:gd name="T14" fmla="*/ 2147483647 w 52"/>
                <a:gd name="T15" fmla="*/ 2147483647 h 45"/>
                <a:gd name="T16" fmla="*/ 2147483647 w 52"/>
                <a:gd name="T17" fmla="*/ 2147483647 h 45"/>
                <a:gd name="T18" fmla="*/ 0 w 52"/>
                <a:gd name="T19" fmla="*/ 2147483647 h 45"/>
                <a:gd name="T20" fmla="*/ 2147483647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9" y="0"/>
                  </a:moveTo>
                  <a:lnTo>
                    <a:pt x="17" y="18"/>
                  </a:lnTo>
                  <a:lnTo>
                    <a:pt x="26" y="18"/>
                  </a:lnTo>
                  <a:lnTo>
                    <a:pt x="44" y="0"/>
                  </a:lnTo>
                  <a:lnTo>
                    <a:pt x="52" y="18"/>
                  </a:lnTo>
                  <a:lnTo>
                    <a:pt x="35" y="27"/>
                  </a:lnTo>
                  <a:lnTo>
                    <a:pt x="44" y="45"/>
                  </a:lnTo>
                  <a:lnTo>
                    <a:pt x="35" y="45"/>
                  </a:lnTo>
                  <a:lnTo>
                    <a:pt x="26" y="36"/>
                  </a:lnTo>
                  <a:lnTo>
                    <a:pt x="0" y="27"/>
                  </a:lnTo>
                  <a:lnTo>
                    <a:pt x="9"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45" name="Group 381"/>
            <p:cNvGrpSpPr>
              <a:grpSpLocks/>
            </p:cNvGrpSpPr>
            <p:nvPr/>
          </p:nvGrpSpPr>
          <p:grpSpPr bwMode="auto">
            <a:xfrm>
              <a:off x="2720975" y="3552824"/>
              <a:ext cx="84137" cy="68263"/>
              <a:chOff x="1350" y="2266"/>
              <a:chExt cx="52" cy="45"/>
            </a:xfrm>
          </p:grpSpPr>
          <p:sp>
            <p:nvSpPr>
              <p:cNvPr id="55079" name="Freeform 382"/>
              <p:cNvSpPr>
                <a:spLocks/>
              </p:cNvSpPr>
              <p:nvPr/>
            </p:nvSpPr>
            <p:spPr bwMode="auto">
              <a:xfrm>
                <a:off x="1350" y="2266"/>
                <a:ext cx="52" cy="45"/>
              </a:xfrm>
              <a:custGeom>
                <a:avLst/>
                <a:gdLst>
                  <a:gd name="T0" fmla="*/ 9 w 52"/>
                  <a:gd name="T1" fmla="*/ 0 h 45"/>
                  <a:gd name="T2" fmla="*/ 17 w 52"/>
                  <a:gd name="T3" fmla="*/ 18 h 45"/>
                  <a:gd name="T4" fmla="*/ 26 w 52"/>
                  <a:gd name="T5" fmla="*/ 18 h 45"/>
                  <a:gd name="T6" fmla="*/ 44 w 52"/>
                  <a:gd name="T7" fmla="*/ 0 h 45"/>
                  <a:gd name="T8" fmla="*/ 52 w 52"/>
                  <a:gd name="T9" fmla="*/ 18 h 45"/>
                  <a:gd name="T10" fmla="*/ 35 w 52"/>
                  <a:gd name="T11" fmla="*/ 27 h 45"/>
                  <a:gd name="T12" fmla="*/ 44 w 52"/>
                  <a:gd name="T13" fmla="*/ 45 h 45"/>
                  <a:gd name="T14" fmla="*/ 35 w 52"/>
                  <a:gd name="T15" fmla="*/ 45 h 45"/>
                  <a:gd name="T16" fmla="*/ 26 w 52"/>
                  <a:gd name="T17" fmla="*/ 36 h 45"/>
                  <a:gd name="T18" fmla="*/ 0 w 52"/>
                  <a:gd name="T19" fmla="*/ 27 h 45"/>
                  <a:gd name="T20" fmla="*/ 9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9" y="0"/>
                    </a:moveTo>
                    <a:lnTo>
                      <a:pt x="17" y="18"/>
                    </a:lnTo>
                    <a:lnTo>
                      <a:pt x="26" y="18"/>
                    </a:lnTo>
                    <a:lnTo>
                      <a:pt x="44" y="0"/>
                    </a:lnTo>
                    <a:lnTo>
                      <a:pt x="52" y="18"/>
                    </a:lnTo>
                    <a:lnTo>
                      <a:pt x="35" y="27"/>
                    </a:lnTo>
                    <a:lnTo>
                      <a:pt x="44" y="45"/>
                    </a:lnTo>
                    <a:lnTo>
                      <a:pt x="35" y="45"/>
                    </a:lnTo>
                    <a:lnTo>
                      <a:pt x="26" y="36"/>
                    </a:lnTo>
                    <a:lnTo>
                      <a:pt x="0" y="27"/>
                    </a:lnTo>
                    <a:lnTo>
                      <a:pt x="9"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80" name="Freeform 383"/>
              <p:cNvSpPr>
                <a:spLocks/>
              </p:cNvSpPr>
              <p:nvPr/>
            </p:nvSpPr>
            <p:spPr bwMode="auto">
              <a:xfrm>
                <a:off x="1350" y="2266"/>
                <a:ext cx="52" cy="45"/>
              </a:xfrm>
              <a:custGeom>
                <a:avLst/>
                <a:gdLst>
                  <a:gd name="T0" fmla="*/ 9 w 52"/>
                  <a:gd name="T1" fmla="*/ 0 h 45"/>
                  <a:gd name="T2" fmla="*/ 17 w 52"/>
                  <a:gd name="T3" fmla="*/ 18 h 45"/>
                  <a:gd name="T4" fmla="*/ 26 w 52"/>
                  <a:gd name="T5" fmla="*/ 18 h 45"/>
                  <a:gd name="T6" fmla="*/ 44 w 52"/>
                  <a:gd name="T7" fmla="*/ 0 h 45"/>
                  <a:gd name="T8" fmla="*/ 52 w 52"/>
                  <a:gd name="T9" fmla="*/ 18 h 45"/>
                  <a:gd name="T10" fmla="*/ 35 w 52"/>
                  <a:gd name="T11" fmla="*/ 27 h 45"/>
                  <a:gd name="T12" fmla="*/ 44 w 52"/>
                  <a:gd name="T13" fmla="*/ 45 h 45"/>
                  <a:gd name="T14" fmla="*/ 35 w 52"/>
                  <a:gd name="T15" fmla="*/ 45 h 45"/>
                  <a:gd name="T16" fmla="*/ 26 w 52"/>
                  <a:gd name="T17" fmla="*/ 36 h 45"/>
                  <a:gd name="T18" fmla="*/ 0 w 52"/>
                  <a:gd name="T19" fmla="*/ 27 h 45"/>
                  <a:gd name="T20" fmla="*/ 9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9" y="0"/>
                    </a:moveTo>
                    <a:lnTo>
                      <a:pt x="17" y="18"/>
                    </a:lnTo>
                    <a:lnTo>
                      <a:pt x="26" y="18"/>
                    </a:lnTo>
                    <a:lnTo>
                      <a:pt x="44" y="0"/>
                    </a:lnTo>
                    <a:lnTo>
                      <a:pt x="52" y="18"/>
                    </a:lnTo>
                    <a:lnTo>
                      <a:pt x="35" y="27"/>
                    </a:lnTo>
                    <a:lnTo>
                      <a:pt x="44" y="45"/>
                    </a:lnTo>
                    <a:lnTo>
                      <a:pt x="35" y="45"/>
                    </a:lnTo>
                    <a:lnTo>
                      <a:pt x="26" y="36"/>
                    </a:lnTo>
                    <a:lnTo>
                      <a:pt x="0" y="27"/>
                    </a:lnTo>
                    <a:lnTo>
                      <a:pt x="9"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46" name="Freeform 384"/>
            <p:cNvSpPr>
              <a:spLocks/>
            </p:cNvSpPr>
            <p:nvPr/>
          </p:nvSpPr>
          <p:spPr bwMode="auto">
            <a:xfrm>
              <a:off x="2652712" y="3513137"/>
              <a:ext cx="84138" cy="80962"/>
            </a:xfrm>
            <a:custGeom>
              <a:avLst/>
              <a:gdLst>
                <a:gd name="T0" fmla="*/ 2147483647 w 52"/>
                <a:gd name="T1" fmla="*/ 2147483647 h 54"/>
                <a:gd name="T2" fmla="*/ 2147483647 w 52"/>
                <a:gd name="T3" fmla="*/ 2147483647 h 54"/>
                <a:gd name="T4" fmla="*/ 2147483647 w 52"/>
                <a:gd name="T5" fmla="*/ 0 h 54"/>
                <a:gd name="T6" fmla="*/ 0 w 52"/>
                <a:gd name="T7" fmla="*/ 0 h 54"/>
                <a:gd name="T8" fmla="*/ 0 w 52"/>
                <a:gd name="T9" fmla="*/ 2147483647 h 54"/>
                <a:gd name="T10" fmla="*/ 2147483647 w 52"/>
                <a:gd name="T11" fmla="*/ 2147483647 h 54"/>
                <a:gd name="T12" fmla="*/ 2147483647 w 52"/>
                <a:gd name="T13" fmla="*/ 2147483647 h 54"/>
                <a:gd name="T14" fmla="*/ 2147483647 w 52"/>
                <a:gd name="T15" fmla="*/ 2147483647 h 54"/>
                <a:gd name="T16" fmla="*/ 2147483647 w 52"/>
                <a:gd name="T17" fmla="*/ 2147483647 h 54"/>
                <a:gd name="T18" fmla="*/ 2147483647 w 52"/>
                <a:gd name="T19" fmla="*/ 2147483647 h 54"/>
                <a:gd name="T20" fmla="*/ 2147483647 w 52"/>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54"/>
                <a:gd name="T35" fmla="*/ 52 w 52"/>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54">
                  <a:moveTo>
                    <a:pt x="52" y="27"/>
                  </a:moveTo>
                  <a:lnTo>
                    <a:pt x="43" y="18"/>
                  </a:lnTo>
                  <a:lnTo>
                    <a:pt x="34" y="0"/>
                  </a:lnTo>
                  <a:lnTo>
                    <a:pt x="0" y="0"/>
                  </a:lnTo>
                  <a:lnTo>
                    <a:pt x="0" y="18"/>
                  </a:lnTo>
                  <a:lnTo>
                    <a:pt x="17" y="27"/>
                  </a:lnTo>
                  <a:lnTo>
                    <a:pt x="17" y="18"/>
                  </a:lnTo>
                  <a:lnTo>
                    <a:pt x="34" y="45"/>
                  </a:lnTo>
                  <a:lnTo>
                    <a:pt x="34" y="54"/>
                  </a:lnTo>
                  <a:lnTo>
                    <a:pt x="43" y="54"/>
                  </a:lnTo>
                  <a:lnTo>
                    <a:pt x="52"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47" name="Group 385"/>
            <p:cNvGrpSpPr>
              <a:grpSpLocks/>
            </p:cNvGrpSpPr>
            <p:nvPr/>
          </p:nvGrpSpPr>
          <p:grpSpPr bwMode="auto">
            <a:xfrm>
              <a:off x="2652712" y="3513137"/>
              <a:ext cx="84138" cy="80962"/>
              <a:chOff x="1307" y="2239"/>
              <a:chExt cx="52" cy="54"/>
            </a:xfrm>
          </p:grpSpPr>
          <p:sp>
            <p:nvSpPr>
              <p:cNvPr id="55077" name="Freeform 386"/>
              <p:cNvSpPr>
                <a:spLocks/>
              </p:cNvSpPr>
              <p:nvPr/>
            </p:nvSpPr>
            <p:spPr bwMode="auto">
              <a:xfrm>
                <a:off x="1307" y="2239"/>
                <a:ext cx="52" cy="54"/>
              </a:xfrm>
              <a:custGeom>
                <a:avLst/>
                <a:gdLst>
                  <a:gd name="T0" fmla="*/ 52 w 52"/>
                  <a:gd name="T1" fmla="*/ 27 h 54"/>
                  <a:gd name="T2" fmla="*/ 43 w 52"/>
                  <a:gd name="T3" fmla="*/ 18 h 54"/>
                  <a:gd name="T4" fmla="*/ 34 w 52"/>
                  <a:gd name="T5" fmla="*/ 0 h 54"/>
                  <a:gd name="T6" fmla="*/ 0 w 52"/>
                  <a:gd name="T7" fmla="*/ 0 h 54"/>
                  <a:gd name="T8" fmla="*/ 0 w 52"/>
                  <a:gd name="T9" fmla="*/ 18 h 54"/>
                  <a:gd name="T10" fmla="*/ 17 w 52"/>
                  <a:gd name="T11" fmla="*/ 27 h 54"/>
                  <a:gd name="T12" fmla="*/ 17 w 52"/>
                  <a:gd name="T13" fmla="*/ 18 h 54"/>
                  <a:gd name="T14" fmla="*/ 34 w 52"/>
                  <a:gd name="T15" fmla="*/ 45 h 54"/>
                  <a:gd name="T16" fmla="*/ 34 w 52"/>
                  <a:gd name="T17" fmla="*/ 54 h 54"/>
                  <a:gd name="T18" fmla="*/ 43 w 52"/>
                  <a:gd name="T19" fmla="*/ 54 h 54"/>
                  <a:gd name="T20" fmla="*/ 52 w 52"/>
                  <a:gd name="T21" fmla="*/ 2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54"/>
                  <a:gd name="T35" fmla="*/ 52 w 52"/>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54">
                    <a:moveTo>
                      <a:pt x="52" y="27"/>
                    </a:moveTo>
                    <a:lnTo>
                      <a:pt x="43" y="18"/>
                    </a:lnTo>
                    <a:lnTo>
                      <a:pt x="34" y="0"/>
                    </a:lnTo>
                    <a:lnTo>
                      <a:pt x="0" y="0"/>
                    </a:lnTo>
                    <a:lnTo>
                      <a:pt x="0" y="18"/>
                    </a:lnTo>
                    <a:lnTo>
                      <a:pt x="17" y="27"/>
                    </a:lnTo>
                    <a:lnTo>
                      <a:pt x="17" y="18"/>
                    </a:lnTo>
                    <a:lnTo>
                      <a:pt x="34" y="45"/>
                    </a:lnTo>
                    <a:lnTo>
                      <a:pt x="34" y="54"/>
                    </a:lnTo>
                    <a:lnTo>
                      <a:pt x="43" y="54"/>
                    </a:lnTo>
                    <a:lnTo>
                      <a:pt x="52"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78" name="Freeform 387"/>
              <p:cNvSpPr>
                <a:spLocks/>
              </p:cNvSpPr>
              <p:nvPr/>
            </p:nvSpPr>
            <p:spPr bwMode="auto">
              <a:xfrm>
                <a:off x="1307" y="2239"/>
                <a:ext cx="52" cy="54"/>
              </a:xfrm>
              <a:custGeom>
                <a:avLst/>
                <a:gdLst>
                  <a:gd name="T0" fmla="*/ 52 w 52"/>
                  <a:gd name="T1" fmla="*/ 27 h 54"/>
                  <a:gd name="T2" fmla="*/ 43 w 52"/>
                  <a:gd name="T3" fmla="*/ 18 h 54"/>
                  <a:gd name="T4" fmla="*/ 34 w 52"/>
                  <a:gd name="T5" fmla="*/ 0 h 54"/>
                  <a:gd name="T6" fmla="*/ 0 w 52"/>
                  <a:gd name="T7" fmla="*/ 0 h 54"/>
                  <a:gd name="T8" fmla="*/ 0 w 52"/>
                  <a:gd name="T9" fmla="*/ 18 h 54"/>
                  <a:gd name="T10" fmla="*/ 17 w 52"/>
                  <a:gd name="T11" fmla="*/ 27 h 54"/>
                  <a:gd name="T12" fmla="*/ 17 w 52"/>
                  <a:gd name="T13" fmla="*/ 18 h 54"/>
                  <a:gd name="T14" fmla="*/ 34 w 52"/>
                  <a:gd name="T15" fmla="*/ 45 h 54"/>
                  <a:gd name="T16" fmla="*/ 34 w 52"/>
                  <a:gd name="T17" fmla="*/ 54 h 54"/>
                  <a:gd name="T18" fmla="*/ 43 w 52"/>
                  <a:gd name="T19" fmla="*/ 54 h 54"/>
                  <a:gd name="T20" fmla="*/ 52 w 52"/>
                  <a:gd name="T21" fmla="*/ 2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54"/>
                  <a:gd name="T35" fmla="*/ 52 w 52"/>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54">
                    <a:moveTo>
                      <a:pt x="52" y="27"/>
                    </a:moveTo>
                    <a:lnTo>
                      <a:pt x="43" y="18"/>
                    </a:lnTo>
                    <a:lnTo>
                      <a:pt x="34" y="0"/>
                    </a:lnTo>
                    <a:lnTo>
                      <a:pt x="0" y="0"/>
                    </a:lnTo>
                    <a:lnTo>
                      <a:pt x="0" y="18"/>
                    </a:lnTo>
                    <a:lnTo>
                      <a:pt x="17" y="27"/>
                    </a:lnTo>
                    <a:lnTo>
                      <a:pt x="17" y="18"/>
                    </a:lnTo>
                    <a:lnTo>
                      <a:pt x="34" y="45"/>
                    </a:lnTo>
                    <a:lnTo>
                      <a:pt x="34" y="54"/>
                    </a:lnTo>
                    <a:lnTo>
                      <a:pt x="43" y="54"/>
                    </a:lnTo>
                    <a:lnTo>
                      <a:pt x="52"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48" name="Freeform 388"/>
            <p:cNvSpPr>
              <a:spLocks/>
            </p:cNvSpPr>
            <p:nvPr/>
          </p:nvSpPr>
          <p:spPr bwMode="auto">
            <a:xfrm>
              <a:off x="2624137" y="3392487"/>
              <a:ext cx="112713" cy="120650"/>
            </a:xfrm>
            <a:custGeom>
              <a:avLst/>
              <a:gdLst>
                <a:gd name="T0" fmla="*/ 2147483647 w 70"/>
                <a:gd name="T1" fmla="*/ 2147483647 h 80"/>
                <a:gd name="T2" fmla="*/ 2147483647 w 70"/>
                <a:gd name="T3" fmla="*/ 2147483647 h 80"/>
                <a:gd name="T4" fmla="*/ 2147483647 w 70"/>
                <a:gd name="T5" fmla="*/ 0 h 80"/>
                <a:gd name="T6" fmla="*/ 2147483647 w 70"/>
                <a:gd name="T7" fmla="*/ 2147483647 h 80"/>
                <a:gd name="T8" fmla="*/ 0 w 70"/>
                <a:gd name="T9" fmla="*/ 2147483647 h 80"/>
                <a:gd name="T10" fmla="*/ 0 w 70"/>
                <a:gd name="T11" fmla="*/ 2147483647 h 80"/>
                <a:gd name="T12" fmla="*/ 2147483647 w 70"/>
                <a:gd name="T13" fmla="*/ 2147483647 h 80"/>
                <a:gd name="T14" fmla="*/ 2147483647 w 70"/>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80"/>
                <a:gd name="T26" fmla="*/ 70 w 70"/>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80">
                  <a:moveTo>
                    <a:pt x="52" y="80"/>
                  </a:moveTo>
                  <a:lnTo>
                    <a:pt x="70" y="27"/>
                  </a:lnTo>
                  <a:lnTo>
                    <a:pt x="70" y="0"/>
                  </a:lnTo>
                  <a:lnTo>
                    <a:pt x="44" y="9"/>
                  </a:lnTo>
                  <a:lnTo>
                    <a:pt x="0" y="45"/>
                  </a:lnTo>
                  <a:lnTo>
                    <a:pt x="0" y="54"/>
                  </a:lnTo>
                  <a:lnTo>
                    <a:pt x="18" y="80"/>
                  </a:lnTo>
                  <a:lnTo>
                    <a:pt x="52" y="8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49" name="Group 389"/>
            <p:cNvGrpSpPr>
              <a:grpSpLocks/>
            </p:cNvGrpSpPr>
            <p:nvPr/>
          </p:nvGrpSpPr>
          <p:grpSpPr bwMode="auto">
            <a:xfrm>
              <a:off x="2624137" y="3392487"/>
              <a:ext cx="112713" cy="120650"/>
              <a:chOff x="1289" y="2159"/>
              <a:chExt cx="70" cy="80"/>
            </a:xfrm>
          </p:grpSpPr>
          <p:sp>
            <p:nvSpPr>
              <p:cNvPr id="55075" name="Freeform 390"/>
              <p:cNvSpPr>
                <a:spLocks/>
              </p:cNvSpPr>
              <p:nvPr/>
            </p:nvSpPr>
            <p:spPr bwMode="auto">
              <a:xfrm>
                <a:off x="1289" y="2159"/>
                <a:ext cx="70" cy="80"/>
              </a:xfrm>
              <a:custGeom>
                <a:avLst/>
                <a:gdLst>
                  <a:gd name="T0" fmla="*/ 52 w 70"/>
                  <a:gd name="T1" fmla="*/ 80 h 80"/>
                  <a:gd name="T2" fmla="*/ 70 w 70"/>
                  <a:gd name="T3" fmla="*/ 27 h 80"/>
                  <a:gd name="T4" fmla="*/ 70 w 70"/>
                  <a:gd name="T5" fmla="*/ 0 h 80"/>
                  <a:gd name="T6" fmla="*/ 44 w 70"/>
                  <a:gd name="T7" fmla="*/ 9 h 80"/>
                  <a:gd name="T8" fmla="*/ 0 w 70"/>
                  <a:gd name="T9" fmla="*/ 45 h 80"/>
                  <a:gd name="T10" fmla="*/ 0 w 70"/>
                  <a:gd name="T11" fmla="*/ 54 h 80"/>
                  <a:gd name="T12" fmla="*/ 18 w 70"/>
                  <a:gd name="T13" fmla="*/ 80 h 80"/>
                  <a:gd name="T14" fmla="*/ 52 w 70"/>
                  <a:gd name="T15" fmla="*/ 80 h 8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80"/>
                  <a:gd name="T26" fmla="*/ 70 w 70"/>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80">
                    <a:moveTo>
                      <a:pt x="52" y="80"/>
                    </a:moveTo>
                    <a:lnTo>
                      <a:pt x="70" y="27"/>
                    </a:lnTo>
                    <a:lnTo>
                      <a:pt x="70" y="0"/>
                    </a:lnTo>
                    <a:lnTo>
                      <a:pt x="44" y="9"/>
                    </a:lnTo>
                    <a:lnTo>
                      <a:pt x="0" y="45"/>
                    </a:lnTo>
                    <a:lnTo>
                      <a:pt x="0" y="54"/>
                    </a:lnTo>
                    <a:lnTo>
                      <a:pt x="18" y="80"/>
                    </a:lnTo>
                    <a:lnTo>
                      <a:pt x="52" y="8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76" name="Freeform 391"/>
              <p:cNvSpPr>
                <a:spLocks/>
              </p:cNvSpPr>
              <p:nvPr/>
            </p:nvSpPr>
            <p:spPr bwMode="auto">
              <a:xfrm>
                <a:off x="1289" y="2159"/>
                <a:ext cx="70" cy="80"/>
              </a:xfrm>
              <a:custGeom>
                <a:avLst/>
                <a:gdLst>
                  <a:gd name="T0" fmla="*/ 52 w 70"/>
                  <a:gd name="T1" fmla="*/ 80 h 80"/>
                  <a:gd name="T2" fmla="*/ 70 w 70"/>
                  <a:gd name="T3" fmla="*/ 27 h 80"/>
                  <a:gd name="T4" fmla="*/ 70 w 70"/>
                  <a:gd name="T5" fmla="*/ 0 h 80"/>
                  <a:gd name="T6" fmla="*/ 44 w 70"/>
                  <a:gd name="T7" fmla="*/ 9 h 80"/>
                  <a:gd name="T8" fmla="*/ 0 w 70"/>
                  <a:gd name="T9" fmla="*/ 45 h 80"/>
                  <a:gd name="T10" fmla="*/ 0 w 70"/>
                  <a:gd name="T11" fmla="*/ 54 h 80"/>
                  <a:gd name="T12" fmla="*/ 18 w 70"/>
                  <a:gd name="T13" fmla="*/ 80 h 80"/>
                  <a:gd name="T14" fmla="*/ 52 w 70"/>
                  <a:gd name="T15" fmla="*/ 80 h 8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80"/>
                  <a:gd name="T26" fmla="*/ 70 w 70"/>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80">
                    <a:moveTo>
                      <a:pt x="52" y="80"/>
                    </a:moveTo>
                    <a:lnTo>
                      <a:pt x="70" y="27"/>
                    </a:lnTo>
                    <a:lnTo>
                      <a:pt x="70" y="0"/>
                    </a:lnTo>
                    <a:lnTo>
                      <a:pt x="44" y="9"/>
                    </a:lnTo>
                    <a:lnTo>
                      <a:pt x="0" y="45"/>
                    </a:lnTo>
                    <a:lnTo>
                      <a:pt x="0" y="54"/>
                    </a:lnTo>
                    <a:lnTo>
                      <a:pt x="18" y="80"/>
                    </a:lnTo>
                    <a:lnTo>
                      <a:pt x="52" y="8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50" name="Freeform 392"/>
            <p:cNvSpPr>
              <a:spLocks/>
            </p:cNvSpPr>
            <p:nvPr/>
          </p:nvSpPr>
          <p:spPr bwMode="auto">
            <a:xfrm>
              <a:off x="2568575" y="3378199"/>
              <a:ext cx="168275" cy="82550"/>
            </a:xfrm>
            <a:custGeom>
              <a:avLst/>
              <a:gdLst>
                <a:gd name="T0" fmla="*/ 2147483647 w 105"/>
                <a:gd name="T1" fmla="*/ 0 h 54"/>
                <a:gd name="T2" fmla="*/ 2147483647 w 105"/>
                <a:gd name="T3" fmla="*/ 0 h 54"/>
                <a:gd name="T4" fmla="*/ 2147483647 w 105"/>
                <a:gd name="T5" fmla="*/ 2147483647 h 54"/>
                <a:gd name="T6" fmla="*/ 2147483647 w 105"/>
                <a:gd name="T7" fmla="*/ 2147483647 h 54"/>
                <a:gd name="T8" fmla="*/ 2147483647 w 105"/>
                <a:gd name="T9" fmla="*/ 2147483647 h 54"/>
                <a:gd name="T10" fmla="*/ 2147483647 w 105"/>
                <a:gd name="T11" fmla="*/ 2147483647 h 54"/>
                <a:gd name="T12" fmla="*/ 0 w 105"/>
                <a:gd name="T13" fmla="*/ 2147483647 h 54"/>
                <a:gd name="T14" fmla="*/ 2147483647 w 105"/>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54"/>
                <a:gd name="T26" fmla="*/ 105 w 105"/>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54">
                  <a:moveTo>
                    <a:pt x="26" y="0"/>
                  </a:moveTo>
                  <a:lnTo>
                    <a:pt x="79" y="0"/>
                  </a:lnTo>
                  <a:lnTo>
                    <a:pt x="105" y="9"/>
                  </a:lnTo>
                  <a:lnTo>
                    <a:pt x="79" y="18"/>
                  </a:lnTo>
                  <a:lnTo>
                    <a:pt x="35" y="54"/>
                  </a:lnTo>
                  <a:lnTo>
                    <a:pt x="26" y="45"/>
                  </a:lnTo>
                  <a:lnTo>
                    <a:pt x="0" y="18"/>
                  </a:lnTo>
                  <a:lnTo>
                    <a:pt x="26"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51" name="Group 393"/>
            <p:cNvGrpSpPr>
              <a:grpSpLocks/>
            </p:cNvGrpSpPr>
            <p:nvPr/>
          </p:nvGrpSpPr>
          <p:grpSpPr bwMode="auto">
            <a:xfrm>
              <a:off x="2568575" y="3378199"/>
              <a:ext cx="168275" cy="82550"/>
              <a:chOff x="1254" y="2150"/>
              <a:chExt cx="105" cy="54"/>
            </a:xfrm>
          </p:grpSpPr>
          <p:sp>
            <p:nvSpPr>
              <p:cNvPr id="55073" name="Freeform 394"/>
              <p:cNvSpPr>
                <a:spLocks/>
              </p:cNvSpPr>
              <p:nvPr/>
            </p:nvSpPr>
            <p:spPr bwMode="auto">
              <a:xfrm>
                <a:off x="1254" y="2150"/>
                <a:ext cx="105" cy="54"/>
              </a:xfrm>
              <a:custGeom>
                <a:avLst/>
                <a:gdLst>
                  <a:gd name="T0" fmla="*/ 26 w 105"/>
                  <a:gd name="T1" fmla="*/ 0 h 54"/>
                  <a:gd name="T2" fmla="*/ 79 w 105"/>
                  <a:gd name="T3" fmla="*/ 0 h 54"/>
                  <a:gd name="T4" fmla="*/ 105 w 105"/>
                  <a:gd name="T5" fmla="*/ 9 h 54"/>
                  <a:gd name="T6" fmla="*/ 79 w 105"/>
                  <a:gd name="T7" fmla="*/ 18 h 54"/>
                  <a:gd name="T8" fmla="*/ 35 w 105"/>
                  <a:gd name="T9" fmla="*/ 54 h 54"/>
                  <a:gd name="T10" fmla="*/ 26 w 105"/>
                  <a:gd name="T11" fmla="*/ 45 h 54"/>
                  <a:gd name="T12" fmla="*/ 0 w 105"/>
                  <a:gd name="T13" fmla="*/ 18 h 54"/>
                  <a:gd name="T14" fmla="*/ 26 w 105"/>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54"/>
                  <a:gd name="T26" fmla="*/ 105 w 105"/>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54">
                    <a:moveTo>
                      <a:pt x="26" y="0"/>
                    </a:moveTo>
                    <a:lnTo>
                      <a:pt x="79" y="0"/>
                    </a:lnTo>
                    <a:lnTo>
                      <a:pt x="105" y="9"/>
                    </a:lnTo>
                    <a:lnTo>
                      <a:pt x="79" y="18"/>
                    </a:lnTo>
                    <a:lnTo>
                      <a:pt x="35" y="54"/>
                    </a:lnTo>
                    <a:lnTo>
                      <a:pt x="26" y="45"/>
                    </a:lnTo>
                    <a:lnTo>
                      <a:pt x="0" y="18"/>
                    </a:lnTo>
                    <a:lnTo>
                      <a:pt x="26"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74" name="Freeform 395"/>
              <p:cNvSpPr>
                <a:spLocks/>
              </p:cNvSpPr>
              <p:nvPr/>
            </p:nvSpPr>
            <p:spPr bwMode="auto">
              <a:xfrm>
                <a:off x="1254" y="2150"/>
                <a:ext cx="105" cy="54"/>
              </a:xfrm>
              <a:custGeom>
                <a:avLst/>
                <a:gdLst>
                  <a:gd name="T0" fmla="*/ 26 w 105"/>
                  <a:gd name="T1" fmla="*/ 0 h 54"/>
                  <a:gd name="T2" fmla="*/ 79 w 105"/>
                  <a:gd name="T3" fmla="*/ 0 h 54"/>
                  <a:gd name="T4" fmla="*/ 105 w 105"/>
                  <a:gd name="T5" fmla="*/ 9 h 54"/>
                  <a:gd name="T6" fmla="*/ 79 w 105"/>
                  <a:gd name="T7" fmla="*/ 18 h 54"/>
                  <a:gd name="T8" fmla="*/ 35 w 105"/>
                  <a:gd name="T9" fmla="*/ 54 h 54"/>
                  <a:gd name="T10" fmla="*/ 26 w 105"/>
                  <a:gd name="T11" fmla="*/ 45 h 54"/>
                  <a:gd name="T12" fmla="*/ 0 w 105"/>
                  <a:gd name="T13" fmla="*/ 18 h 54"/>
                  <a:gd name="T14" fmla="*/ 26 w 105"/>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54"/>
                  <a:gd name="T26" fmla="*/ 105 w 105"/>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54">
                    <a:moveTo>
                      <a:pt x="26" y="0"/>
                    </a:moveTo>
                    <a:lnTo>
                      <a:pt x="79" y="0"/>
                    </a:lnTo>
                    <a:lnTo>
                      <a:pt x="105" y="9"/>
                    </a:lnTo>
                    <a:lnTo>
                      <a:pt x="79" y="18"/>
                    </a:lnTo>
                    <a:lnTo>
                      <a:pt x="35" y="54"/>
                    </a:lnTo>
                    <a:lnTo>
                      <a:pt x="26" y="45"/>
                    </a:lnTo>
                    <a:lnTo>
                      <a:pt x="0" y="18"/>
                    </a:lnTo>
                    <a:lnTo>
                      <a:pt x="26"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52" name="Freeform 396"/>
            <p:cNvSpPr>
              <a:spLocks/>
            </p:cNvSpPr>
            <p:nvPr/>
          </p:nvSpPr>
          <p:spPr bwMode="auto">
            <a:xfrm>
              <a:off x="3030537" y="3257549"/>
              <a:ext cx="84138" cy="80963"/>
            </a:xfrm>
            <a:custGeom>
              <a:avLst/>
              <a:gdLst>
                <a:gd name="T0" fmla="*/ 2147483647 w 52"/>
                <a:gd name="T1" fmla="*/ 0 h 54"/>
                <a:gd name="T2" fmla="*/ 2147483647 w 52"/>
                <a:gd name="T3" fmla="*/ 2147483647 h 54"/>
                <a:gd name="T4" fmla="*/ 2147483647 w 52"/>
                <a:gd name="T5" fmla="*/ 2147483647 h 54"/>
                <a:gd name="T6" fmla="*/ 2147483647 w 52"/>
                <a:gd name="T7" fmla="*/ 2147483647 h 54"/>
                <a:gd name="T8" fmla="*/ 2147483647 w 52"/>
                <a:gd name="T9" fmla="*/ 2147483647 h 54"/>
                <a:gd name="T10" fmla="*/ 2147483647 w 52"/>
                <a:gd name="T11" fmla="*/ 2147483647 h 54"/>
                <a:gd name="T12" fmla="*/ 2147483647 w 52"/>
                <a:gd name="T13" fmla="*/ 2147483647 h 54"/>
                <a:gd name="T14" fmla="*/ 2147483647 w 52"/>
                <a:gd name="T15" fmla="*/ 2147483647 h 54"/>
                <a:gd name="T16" fmla="*/ 2147483647 w 52"/>
                <a:gd name="T17" fmla="*/ 2147483647 h 54"/>
                <a:gd name="T18" fmla="*/ 2147483647 w 52"/>
                <a:gd name="T19" fmla="*/ 2147483647 h 54"/>
                <a:gd name="T20" fmla="*/ 2147483647 w 52"/>
                <a:gd name="T21" fmla="*/ 2147483647 h 54"/>
                <a:gd name="T22" fmla="*/ 2147483647 w 52"/>
                <a:gd name="T23" fmla="*/ 2147483647 h 54"/>
                <a:gd name="T24" fmla="*/ 0 w 52"/>
                <a:gd name="T25" fmla="*/ 2147483647 h 54"/>
                <a:gd name="T26" fmla="*/ 2147483647 w 52"/>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54"/>
                <a:gd name="T44" fmla="*/ 52 w 52"/>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54">
                  <a:moveTo>
                    <a:pt x="8" y="0"/>
                  </a:moveTo>
                  <a:lnTo>
                    <a:pt x="35" y="9"/>
                  </a:lnTo>
                  <a:lnTo>
                    <a:pt x="43" y="9"/>
                  </a:lnTo>
                  <a:lnTo>
                    <a:pt x="35" y="27"/>
                  </a:lnTo>
                  <a:lnTo>
                    <a:pt x="52" y="27"/>
                  </a:lnTo>
                  <a:lnTo>
                    <a:pt x="52" y="36"/>
                  </a:lnTo>
                  <a:lnTo>
                    <a:pt x="52" y="45"/>
                  </a:lnTo>
                  <a:lnTo>
                    <a:pt x="43" y="36"/>
                  </a:lnTo>
                  <a:lnTo>
                    <a:pt x="17" y="36"/>
                  </a:lnTo>
                  <a:lnTo>
                    <a:pt x="26" y="36"/>
                  </a:lnTo>
                  <a:lnTo>
                    <a:pt x="17" y="36"/>
                  </a:lnTo>
                  <a:lnTo>
                    <a:pt x="8" y="54"/>
                  </a:lnTo>
                  <a:lnTo>
                    <a:pt x="0" y="45"/>
                  </a:lnTo>
                  <a:lnTo>
                    <a:pt x="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53" name="Group 397"/>
            <p:cNvGrpSpPr>
              <a:grpSpLocks/>
            </p:cNvGrpSpPr>
            <p:nvPr/>
          </p:nvGrpSpPr>
          <p:grpSpPr bwMode="auto">
            <a:xfrm>
              <a:off x="3030537" y="3257549"/>
              <a:ext cx="84138" cy="80963"/>
              <a:chOff x="1542" y="2070"/>
              <a:chExt cx="52" cy="54"/>
            </a:xfrm>
          </p:grpSpPr>
          <p:sp>
            <p:nvSpPr>
              <p:cNvPr id="55071" name="Freeform 398"/>
              <p:cNvSpPr>
                <a:spLocks/>
              </p:cNvSpPr>
              <p:nvPr/>
            </p:nvSpPr>
            <p:spPr bwMode="auto">
              <a:xfrm>
                <a:off x="1542" y="2070"/>
                <a:ext cx="52" cy="54"/>
              </a:xfrm>
              <a:custGeom>
                <a:avLst/>
                <a:gdLst>
                  <a:gd name="T0" fmla="*/ 8 w 52"/>
                  <a:gd name="T1" fmla="*/ 0 h 54"/>
                  <a:gd name="T2" fmla="*/ 35 w 52"/>
                  <a:gd name="T3" fmla="*/ 9 h 54"/>
                  <a:gd name="T4" fmla="*/ 43 w 52"/>
                  <a:gd name="T5" fmla="*/ 9 h 54"/>
                  <a:gd name="T6" fmla="*/ 35 w 52"/>
                  <a:gd name="T7" fmla="*/ 27 h 54"/>
                  <a:gd name="T8" fmla="*/ 52 w 52"/>
                  <a:gd name="T9" fmla="*/ 27 h 54"/>
                  <a:gd name="T10" fmla="*/ 52 w 52"/>
                  <a:gd name="T11" fmla="*/ 36 h 54"/>
                  <a:gd name="T12" fmla="*/ 52 w 52"/>
                  <a:gd name="T13" fmla="*/ 45 h 54"/>
                  <a:gd name="T14" fmla="*/ 43 w 52"/>
                  <a:gd name="T15" fmla="*/ 36 h 54"/>
                  <a:gd name="T16" fmla="*/ 17 w 52"/>
                  <a:gd name="T17" fmla="*/ 36 h 54"/>
                  <a:gd name="T18" fmla="*/ 26 w 52"/>
                  <a:gd name="T19" fmla="*/ 36 h 54"/>
                  <a:gd name="T20" fmla="*/ 17 w 52"/>
                  <a:gd name="T21" fmla="*/ 36 h 54"/>
                  <a:gd name="T22" fmla="*/ 8 w 52"/>
                  <a:gd name="T23" fmla="*/ 54 h 54"/>
                  <a:gd name="T24" fmla="*/ 0 w 52"/>
                  <a:gd name="T25" fmla="*/ 45 h 54"/>
                  <a:gd name="T26" fmla="*/ 8 w 52"/>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54"/>
                  <a:gd name="T44" fmla="*/ 52 w 52"/>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54">
                    <a:moveTo>
                      <a:pt x="8" y="0"/>
                    </a:moveTo>
                    <a:lnTo>
                      <a:pt x="35" y="9"/>
                    </a:lnTo>
                    <a:lnTo>
                      <a:pt x="43" y="9"/>
                    </a:lnTo>
                    <a:lnTo>
                      <a:pt x="35" y="27"/>
                    </a:lnTo>
                    <a:lnTo>
                      <a:pt x="52" y="27"/>
                    </a:lnTo>
                    <a:lnTo>
                      <a:pt x="52" y="36"/>
                    </a:lnTo>
                    <a:lnTo>
                      <a:pt x="52" y="45"/>
                    </a:lnTo>
                    <a:lnTo>
                      <a:pt x="43" y="36"/>
                    </a:lnTo>
                    <a:lnTo>
                      <a:pt x="17" y="36"/>
                    </a:lnTo>
                    <a:lnTo>
                      <a:pt x="26" y="36"/>
                    </a:lnTo>
                    <a:lnTo>
                      <a:pt x="17" y="36"/>
                    </a:lnTo>
                    <a:lnTo>
                      <a:pt x="8" y="54"/>
                    </a:lnTo>
                    <a:lnTo>
                      <a:pt x="0" y="45"/>
                    </a:lnTo>
                    <a:lnTo>
                      <a:pt x="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72" name="Freeform 399"/>
              <p:cNvSpPr>
                <a:spLocks/>
              </p:cNvSpPr>
              <p:nvPr/>
            </p:nvSpPr>
            <p:spPr bwMode="auto">
              <a:xfrm>
                <a:off x="1542" y="2070"/>
                <a:ext cx="52" cy="54"/>
              </a:xfrm>
              <a:custGeom>
                <a:avLst/>
                <a:gdLst>
                  <a:gd name="T0" fmla="*/ 8 w 52"/>
                  <a:gd name="T1" fmla="*/ 0 h 54"/>
                  <a:gd name="T2" fmla="*/ 35 w 52"/>
                  <a:gd name="T3" fmla="*/ 9 h 54"/>
                  <a:gd name="T4" fmla="*/ 43 w 52"/>
                  <a:gd name="T5" fmla="*/ 9 h 54"/>
                  <a:gd name="T6" fmla="*/ 35 w 52"/>
                  <a:gd name="T7" fmla="*/ 27 h 54"/>
                  <a:gd name="T8" fmla="*/ 52 w 52"/>
                  <a:gd name="T9" fmla="*/ 27 h 54"/>
                  <a:gd name="T10" fmla="*/ 52 w 52"/>
                  <a:gd name="T11" fmla="*/ 36 h 54"/>
                  <a:gd name="T12" fmla="*/ 52 w 52"/>
                  <a:gd name="T13" fmla="*/ 45 h 54"/>
                  <a:gd name="T14" fmla="*/ 43 w 52"/>
                  <a:gd name="T15" fmla="*/ 36 h 54"/>
                  <a:gd name="T16" fmla="*/ 17 w 52"/>
                  <a:gd name="T17" fmla="*/ 36 h 54"/>
                  <a:gd name="T18" fmla="*/ 26 w 52"/>
                  <a:gd name="T19" fmla="*/ 36 h 54"/>
                  <a:gd name="T20" fmla="*/ 17 w 52"/>
                  <a:gd name="T21" fmla="*/ 36 h 54"/>
                  <a:gd name="T22" fmla="*/ 8 w 52"/>
                  <a:gd name="T23" fmla="*/ 54 h 54"/>
                  <a:gd name="T24" fmla="*/ 0 w 52"/>
                  <a:gd name="T25" fmla="*/ 45 h 54"/>
                  <a:gd name="T26" fmla="*/ 8 w 52"/>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54"/>
                  <a:gd name="T44" fmla="*/ 52 w 52"/>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54">
                    <a:moveTo>
                      <a:pt x="8" y="0"/>
                    </a:moveTo>
                    <a:lnTo>
                      <a:pt x="35" y="9"/>
                    </a:lnTo>
                    <a:lnTo>
                      <a:pt x="43" y="9"/>
                    </a:lnTo>
                    <a:lnTo>
                      <a:pt x="35" y="27"/>
                    </a:lnTo>
                    <a:lnTo>
                      <a:pt x="52" y="27"/>
                    </a:lnTo>
                    <a:lnTo>
                      <a:pt x="52" y="36"/>
                    </a:lnTo>
                    <a:lnTo>
                      <a:pt x="52" y="45"/>
                    </a:lnTo>
                    <a:lnTo>
                      <a:pt x="43" y="36"/>
                    </a:lnTo>
                    <a:lnTo>
                      <a:pt x="17" y="36"/>
                    </a:lnTo>
                    <a:lnTo>
                      <a:pt x="26" y="36"/>
                    </a:lnTo>
                    <a:lnTo>
                      <a:pt x="17" y="36"/>
                    </a:lnTo>
                    <a:lnTo>
                      <a:pt x="8" y="54"/>
                    </a:lnTo>
                    <a:lnTo>
                      <a:pt x="0" y="45"/>
                    </a:lnTo>
                    <a:lnTo>
                      <a:pt x="8"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54" name="Freeform 400"/>
            <p:cNvSpPr>
              <a:spLocks/>
            </p:cNvSpPr>
            <p:nvPr/>
          </p:nvSpPr>
          <p:spPr bwMode="auto">
            <a:xfrm>
              <a:off x="2960687" y="3257549"/>
              <a:ext cx="84138" cy="68263"/>
            </a:xfrm>
            <a:custGeom>
              <a:avLst/>
              <a:gdLst>
                <a:gd name="T0" fmla="*/ 2147483647 w 52"/>
                <a:gd name="T1" fmla="*/ 0 h 45"/>
                <a:gd name="T2" fmla="*/ 2147483647 w 52"/>
                <a:gd name="T3" fmla="*/ 0 h 45"/>
                <a:gd name="T4" fmla="*/ 2147483647 w 52"/>
                <a:gd name="T5" fmla="*/ 2147483647 h 45"/>
                <a:gd name="T6" fmla="*/ 2147483647 w 52"/>
                <a:gd name="T7" fmla="*/ 2147483647 h 45"/>
                <a:gd name="T8" fmla="*/ 2147483647 w 52"/>
                <a:gd name="T9" fmla="*/ 2147483647 h 45"/>
                <a:gd name="T10" fmla="*/ 2147483647 w 52"/>
                <a:gd name="T11" fmla="*/ 2147483647 h 45"/>
                <a:gd name="T12" fmla="*/ 2147483647 w 52"/>
                <a:gd name="T13" fmla="*/ 2147483647 h 45"/>
                <a:gd name="T14" fmla="*/ 0 w 52"/>
                <a:gd name="T15" fmla="*/ 2147483647 h 45"/>
                <a:gd name="T16" fmla="*/ 2147483647 w 52"/>
                <a:gd name="T17" fmla="*/ 2147483647 h 45"/>
                <a:gd name="T18" fmla="*/ 2147483647 w 52"/>
                <a:gd name="T19" fmla="*/ 2147483647 h 45"/>
                <a:gd name="T20" fmla="*/ 2147483647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52" y="0"/>
                  </a:moveTo>
                  <a:lnTo>
                    <a:pt x="35" y="0"/>
                  </a:lnTo>
                  <a:lnTo>
                    <a:pt x="26" y="9"/>
                  </a:lnTo>
                  <a:lnTo>
                    <a:pt x="35" y="9"/>
                  </a:lnTo>
                  <a:lnTo>
                    <a:pt x="44" y="36"/>
                  </a:lnTo>
                  <a:lnTo>
                    <a:pt x="26" y="36"/>
                  </a:lnTo>
                  <a:lnTo>
                    <a:pt x="9" y="36"/>
                  </a:lnTo>
                  <a:lnTo>
                    <a:pt x="0" y="36"/>
                  </a:lnTo>
                  <a:lnTo>
                    <a:pt x="9" y="45"/>
                  </a:lnTo>
                  <a:lnTo>
                    <a:pt x="44" y="45"/>
                  </a:lnTo>
                  <a:lnTo>
                    <a:pt x="52"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55" name="Group 401"/>
            <p:cNvGrpSpPr>
              <a:grpSpLocks/>
            </p:cNvGrpSpPr>
            <p:nvPr/>
          </p:nvGrpSpPr>
          <p:grpSpPr bwMode="auto">
            <a:xfrm>
              <a:off x="2960687" y="3257549"/>
              <a:ext cx="84138" cy="68263"/>
              <a:chOff x="1498" y="2070"/>
              <a:chExt cx="52" cy="45"/>
            </a:xfrm>
          </p:grpSpPr>
          <p:sp>
            <p:nvSpPr>
              <p:cNvPr id="55069" name="Freeform 402"/>
              <p:cNvSpPr>
                <a:spLocks/>
              </p:cNvSpPr>
              <p:nvPr/>
            </p:nvSpPr>
            <p:spPr bwMode="auto">
              <a:xfrm>
                <a:off x="1498" y="2070"/>
                <a:ext cx="52" cy="45"/>
              </a:xfrm>
              <a:custGeom>
                <a:avLst/>
                <a:gdLst>
                  <a:gd name="T0" fmla="*/ 52 w 52"/>
                  <a:gd name="T1" fmla="*/ 0 h 45"/>
                  <a:gd name="T2" fmla="*/ 35 w 52"/>
                  <a:gd name="T3" fmla="*/ 0 h 45"/>
                  <a:gd name="T4" fmla="*/ 26 w 52"/>
                  <a:gd name="T5" fmla="*/ 9 h 45"/>
                  <a:gd name="T6" fmla="*/ 35 w 52"/>
                  <a:gd name="T7" fmla="*/ 9 h 45"/>
                  <a:gd name="T8" fmla="*/ 44 w 52"/>
                  <a:gd name="T9" fmla="*/ 36 h 45"/>
                  <a:gd name="T10" fmla="*/ 26 w 52"/>
                  <a:gd name="T11" fmla="*/ 36 h 45"/>
                  <a:gd name="T12" fmla="*/ 9 w 52"/>
                  <a:gd name="T13" fmla="*/ 36 h 45"/>
                  <a:gd name="T14" fmla="*/ 0 w 52"/>
                  <a:gd name="T15" fmla="*/ 36 h 45"/>
                  <a:gd name="T16" fmla="*/ 9 w 52"/>
                  <a:gd name="T17" fmla="*/ 45 h 45"/>
                  <a:gd name="T18" fmla="*/ 44 w 52"/>
                  <a:gd name="T19" fmla="*/ 45 h 45"/>
                  <a:gd name="T20" fmla="*/ 52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52" y="0"/>
                    </a:moveTo>
                    <a:lnTo>
                      <a:pt x="35" y="0"/>
                    </a:lnTo>
                    <a:lnTo>
                      <a:pt x="26" y="9"/>
                    </a:lnTo>
                    <a:lnTo>
                      <a:pt x="35" y="9"/>
                    </a:lnTo>
                    <a:lnTo>
                      <a:pt x="44" y="36"/>
                    </a:lnTo>
                    <a:lnTo>
                      <a:pt x="26" y="36"/>
                    </a:lnTo>
                    <a:lnTo>
                      <a:pt x="9" y="36"/>
                    </a:lnTo>
                    <a:lnTo>
                      <a:pt x="0" y="36"/>
                    </a:lnTo>
                    <a:lnTo>
                      <a:pt x="9" y="45"/>
                    </a:lnTo>
                    <a:lnTo>
                      <a:pt x="44" y="45"/>
                    </a:lnTo>
                    <a:lnTo>
                      <a:pt x="52"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70" name="Freeform 403"/>
              <p:cNvSpPr>
                <a:spLocks/>
              </p:cNvSpPr>
              <p:nvPr/>
            </p:nvSpPr>
            <p:spPr bwMode="auto">
              <a:xfrm>
                <a:off x="1498" y="2070"/>
                <a:ext cx="52" cy="45"/>
              </a:xfrm>
              <a:custGeom>
                <a:avLst/>
                <a:gdLst>
                  <a:gd name="T0" fmla="*/ 52 w 52"/>
                  <a:gd name="T1" fmla="*/ 0 h 45"/>
                  <a:gd name="T2" fmla="*/ 35 w 52"/>
                  <a:gd name="T3" fmla="*/ 0 h 45"/>
                  <a:gd name="T4" fmla="*/ 26 w 52"/>
                  <a:gd name="T5" fmla="*/ 9 h 45"/>
                  <a:gd name="T6" fmla="*/ 35 w 52"/>
                  <a:gd name="T7" fmla="*/ 9 h 45"/>
                  <a:gd name="T8" fmla="*/ 44 w 52"/>
                  <a:gd name="T9" fmla="*/ 36 h 45"/>
                  <a:gd name="T10" fmla="*/ 26 w 52"/>
                  <a:gd name="T11" fmla="*/ 36 h 45"/>
                  <a:gd name="T12" fmla="*/ 9 w 52"/>
                  <a:gd name="T13" fmla="*/ 36 h 45"/>
                  <a:gd name="T14" fmla="*/ 0 w 52"/>
                  <a:gd name="T15" fmla="*/ 36 h 45"/>
                  <a:gd name="T16" fmla="*/ 9 w 52"/>
                  <a:gd name="T17" fmla="*/ 45 h 45"/>
                  <a:gd name="T18" fmla="*/ 44 w 52"/>
                  <a:gd name="T19" fmla="*/ 45 h 45"/>
                  <a:gd name="T20" fmla="*/ 52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52" y="0"/>
                    </a:moveTo>
                    <a:lnTo>
                      <a:pt x="35" y="0"/>
                    </a:lnTo>
                    <a:lnTo>
                      <a:pt x="26" y="9"/>
                    </a:lnTo>
                    <a:lnTo>
                      <a:pt x="35" y="9"/>
                    </a:lnTo>
                    <a:lnTo>
                      <a:pt x="44" y="36"/>
                    </a:lnTo>
                    <a:lnTo>
                      <a:pt x="26" y="36"/>
                    </a:lnTo>
                    <a:lnTo>
                      <a:pt x="9" y="36"/>
                    </a:lnTo>
                    <a:lnTo>
                      <a:pt x="0" y="36"/>
                    </a:lnTo>
                    <a:lnTo>
                      <a:pt x="9" y="45"/>
                    </a:lnTo>
                    <a:lnTo>
                      <a:pt x="44" y="45"/>
                    </a:lnTo>
                    <a:lnTo>
                      <a:pt x="52" y="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56" name="Freeform 404"/>
            <p:cNvSpPr>
              <a:spLocks/>
            </p:cNvSpPr>
            <p:nvPr/>
          </p:nvSpPr>
          <p:spPr bwMode="auto">
            <a:xfrm>
              <a:off x="3436937" y="4670424"/>
              <a:ext cx="87313" cy="134938"/>
            </a:xfrm>
            <a:custGeom>
              <a:avLst/>
              <a:gdLst>
                <a:gd name="T0" fmla="*/ 0 w 53"/>
                <a:gd name="T1" fmla="*/ 2147483647 h 89"/>
                <a:gd name="T2" fmla="*/ 0 w 53"/>
                <a:gd name="T3" fmla="*/ 0 h 89"/>
                <a:gd name="T4" fmla="*/ 2147483647 w 53"/>
                <a:gd name="T5" fmla="*/ 0 h 89"/>
                <a:gd name="T6" fmla="*/ 2147483647 w 53"/>
                <a:gd name="T7" fmla="*/ 2147483647 h 89"/>
                <a:gd name="T8" fmla="*/ 2147483647 w 53"/>
                <a:gd name="T9" fmla="*/ 2147483647 h 89"/>
                <a:gd name="T10" fmla="*/ 2147483647 w 53"/>
                <a:gd name="T11" fmla="*/ 2147483647 h 89"/>
                <a:gd name="T12" fmla="*/ 2147483647 w 53"/>
                <a:gd name="T13" fmla="*/ 2147483647 h 89"/>
                <a:gd name="T14" fmla="*/ 2147483647 w 53"/>
                <a:gd name="T15" fmla="*/ 2147483647 h 89"/>
                <a:gd name="T16" fmla="*/ 2147483647 w 53"/>
                <a:gd name="T17" fmla="*/ 2147483647 h 89"/>
                <a:gd name="T18" fmla="*/ 2147483647 w 53"/>
                <a:gd name="T19" fmla="*/ 2147483647 h 89"/>
                <a:gd name="T20" fmla="*/ 0 w 53"/>
                <a:gd name="T21" fmla="*/ 2147483647 h 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
                <a:gd name="T34" fmla="*/ 0 h 89"/>
                <a:gd name="T35" fmla="*/ 53 w 53"/>
                <a:gd name="T36" fmla="*/ 89 h 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 h="89">
                  <a:moveTo>
                    <a:pt x="0" y="71"/>
                  </a:moveTo>
                  <a:lnTo>
                    <a:pt x="0" y="0"/>
                  </a:lnTo>
                  <a:lnTo>
                    <a:pt x="9" y="0"/>
                  </a:lnTo>
                  <a:lnTo>
                    <a:pt x="18" y="17"/>
                  </a:lnTo>
                  <a:lnTo>
                    <a:pt x="18" y="8"/>
                  </a:lnTo>
                  <a:lnTo>
                    <a:pt x="44" y="26"/>
                  </a:lnTo>
                  <a:lnTo>
                    <a:pt x="53" y="53"/>
                  </a:lnTo>
                  <a:lnTo>
                    <a:pt x="53" y="71"/>
                  </a:lnTo>
                  <a:lnTo>
                    <a:pt x="44" y="80"/>
                  </a:lnTo>
                  <a:lnTo>
                    <a:pt x="26" y="89"/>
                  </a:lnTo>
                  <a:lnTo>
                    <a:pt x="0" y="7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57" name="Freeform 405"/>
            <p:cNvSpPr>
              <a:spLocks/>
            </p:cNvSpPr>
            <p:nvPr/>
          </p:nvSpPr>
          <p:spPr bwMode="auto">
            <a:xfrm>
              <a:off x="3436937" y="4670424"/>
              <a:ext cx="87313" cy="134938"/>
            </a:xfrm>
            <a:custGeom>
              <a:avLst/>
              <a:gdLst>
                <a:gd name="T0" fmla="*/ 0 w 53"/>
                <a:gd name="T1" fmla="*/ 2147483647 h 89"/>
                <a:gd name="T2" fmla="*/ 0 w 53"/>
                <a:gd name="T3" fmla="*/ 0 h 89"/>
                <a:gd name="T4" fmla="*/ 2147483647 w 53"/>
                <a:gd name="T5" fmla="*/ 0 h 89"/>
                <a:gd name="T6" fmla="*/ 2147483647 w 53"/>
                <a:gd name="T7" fmla="*/ 2147483647 h 89"/>
                <a:gd name="T8" fmla="*/ 2147483647 w 53"/>
                <a:gd name="T9" fmla="*/ 2147483647 h 89"/>
                <a:gd name="T10" fmla="*/ 2147483647 w 53"/>
                <a:gd name="T11" fmla="*/ 2147483647 h 89"/>
                <a:gd name="T12" fmla="*/ 2147483647 w 53"/>
                <a:gd name="T13" fmla="*/ 2147483647 h 89"/>
                <a:gd name="T14" fmla="*/ 2147483647 w 53"/>
                <a:gd name="T15" fmla="*/ 2147483647 h 89"/>
                <a:gd name="T16" fmla="*/ 2147483647 w 53"/>
                <a:gd name="T17" fmla="*/ 2147483647 h 89"/>
                <a:gd name="T18" fmla="*/ 2147483647 w 53"/>
                <a:gd name="T19" fmla="*/ 2147483647 h 89"/>
                <a:gd name="T20" fmla="*/ 0 w 53"/>
                <a:gd name="T21" fmla="*/ 2147483647 h 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
                <a:gd name="T34" fmla="*/ 0 h 89"/>
                <a:gd name="T35" fmla="*/ 53 w 53"/>
                <a:gd name="T36" fmla="*/ 89 h 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 h="89">
                  <a:moveTo>
                    <a:pt x="0" y="71"/>
                  </a:moveTo>
                  <a:lnTo>
                    <a:pt x="0" y="0"/>
                  </a:lnTo>
                  <a:lnTo>
                    <a:pt x="9" y="0"/>
                  </a:lnTo>
                  <a:lnTo>
                    <a:pt x="18" y="17"/>
                  </a:lnTo>
                  <a:lnTo>
                    <a:pt x="18" y="8"/>
                  </a:lnTo>
                  <a:lnTo>
                    <a:pt x="44" y="26"/>
                  </a:lnTo>
                  <a:lnTo>
                    <a:pt x="53" y="53"/>
                  </a:lnTo>
                  <a:lnTo>
                    <a:pt x="53" y="71"/>
                  </a:lnTo>
                  <a:lnTo>
                    <a:pt x="44" y="80"/>
                  </a:lnTo>
                  <a:lnTo>
                    <a:pt x="26" y="89"/>
                  </a:lnTo>
                  <a:lnTo>
                    <a:pt x="0" y="71"/>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58" name="Freeform 406"/>
            <p:cNvSpPr>
              <a:spLocks/>
            </p:cNvSpPr>
            <p:nvPr/>
          </p:nvSpPr>
          <p:spPr bwMode="auto">
            <a:xfrm>
              <a:off x="2960687" y="3675062"/>
              <a:ext cx="941388" cy="1103312"/>
            </a:xfrm>
            <a:custGeom>
              <a:avLst/>
              <a:gdLst>
                <a:gd name="T0" fmla="*/ 2147483647 w 584"/>
                <a:gd name="T1" fmla="*/ 2147483647 h 731"/>
                <a:gd name="T2" fmla="*/ 2147483647 w 584"/>
                <a:gd name="T3" fmla="*/ 2147483647 h 731"/>
                <a:gd name="T4" fmla="*/ 2147483647 w 584"/>
                <a:gd name="T5" fmla="*/ 2147483647 h 731"/>
                <a:gd name="T6" fmla="*/ 2147483647 w 584"/>
                <a:gd name="T7" fmla="*/ 2147483647 h 731"/>
                <a:gd name="T8" fmla="*/ 2147483647 w 584"/>
                <a:gd name="T9" fmla="*/ 2147483647 h 731"/>
                <a:gd name="T10" fmla="*/ 2147483647 w 584"/>
                <a:gd name="T11" fmla="*/ 0 h 731"/>
                <a:gd name="T12" fmla="*/ 2147483647 w 584"/>
                <a:gd name="T13" fmla="*/ 2147483647 h 731"/>
                <a:gd name="T14" fmla="*/ 2147483647 w 584"/>
                <a:gd name="T15" fmla="*/ 2147483647 h 731"/>
                <a:gd name="T16" fmla="*/ 2147483647 w 584"/>
                <a:gd name="T17" fmla="*/ 2147483647 h 731"/>
                <a:gd name="T18" fmla="*/ 2147483647 w 584"/>
                <a:gd name="T19" fmla="*/ 2147483647 h 731"/>
                <a:gd name="T20" fmla="*/ 2147483647 w 584"/>
                <a:gd name="T21" fmla="*/ 2147483647 h 731"/>
                <a:gd name="T22" fmla="*/ 2147483647 w 584"/>
                <a:gd name="T23" fmla="*/ 2147483647 h 731"/>
                <a:gd name="T24" fmla="*/ 2147483647 w 584"/>
                <a:gd name="T25" fmla="*/ 2147483647 h 731"/>
                <a:gd name="T26" fmla="*/ 2147483647 w 584"/>
                <a:gd name="T27" fmla="*/ 2147483647 h 731"/>
                <a:gd name="T28" fmla="*/ 2147483647 w 584"/>
                <a:gd name="T29" fmla="*/ 2147483647 h 731"/>
                <a:gd name="T30" fmla="*/ 0 w 584"/>
                <a:gd name="T31" fmla="*/ 2147483647 h 731"/>
                <a:gd name="T32" fmla="*/ 2147483647 w 584"/>
                <a:gd name="T33" fmla="*/ 2147483647 h 731"/>
                <a:gd name="T34" fmla="*/ 2147483647 w 584"/>
                <a:gd name="T35" fmla="*/ 2147483647 h 731"/>
                <a:gd name="T36" fmla="*/ 2147483647 w 584"/>
                <a:gd name="T37" fmla="*/ 2147483647 h 731"/>
                <a:gd name="T38" fmla="*/ 2147483647 w 584"/>
                <a:gd name="T39" fmla="*/ 2147483647 h 731"/>
                <a:gd name="T40" fmla="*/ 2147483647 w 584"/>
                <a:gd name="T41" fmla="*/ 2147483647 h 731"/>
                <a:gd name="T42" fmla="*/ 2147483647 w 584"/>
                <a:gd name="T43" fmla="*/ 2147483647 h 731"/>
                <a:gd name="T44" fmla="*/ 2147483647 w 584"/>
                <a:gd name="T45" fmla="*/ 2147483647 h 731"/>
                <a:gd name="T46" fmla="*/ 2147483647 w 584"/>
                <a:gd name="T47" fmla="*/ 2147483647 h 731"/>
                <a:gd name="T48" fmla="*/ 2147483647 w 584"/>
                <a:gd name="T49" fmla="*/ 2147483647 h 731"/>
                <a:gd name="T50" fmla="*/ 2147483647 w 584"/>
                <a:gd name="T51" fmla="*/ 2147483647 h 731"/>
                <a:gd name="T52" fmla="*/ 2147483647 w 584"/>
                <a:gd name="T53" fmla="*/ 2147483647 h 731"/>
                <a:gd name="T54" fmla="*/ 2147483647 w 584"/>
                <a:gd name="T55" fmla="*/ 2147483647 h 731"/>
                <a:gd name="T56" fmla="*/ 2147483647 w 584"/>
                <a:gd name="T57" fmla="*/ 2147483647 h 731"/>
                <a:gd name="T58" fmla="*/ 2147483647 w 584"/>
                <a:gd name="T59" fmla="*/ 2147483647 h 731"/>
                <a:gd name="T60" fmla="*/ 2147483647 w 584"/>
                <a:gd name="T61" fmla="*/ 2147483647 h 731"/>
                <a:gd name="T62" fmla="*/ 2147483647 w 584"/>
                <a:gd name="T63" fmla="*/ 2147483647 h 731"/>
                <a:gd name="T64" fmla="*/ 2147483647 w 584"/>
                <a:gd name="T65" fmla="*/ 2147483647 h 731"/>
                <a:gd name="T66" fmla="*/ 2147483647 w 584"/>
                <a:gd name="T67" fmla="*/ 2147483647 h 731"/>
                <a:gd name="T68" fmla="*/ 2147483647 w 584"/>
                <a:gd name="T69" fmla="*/ 2147483647 h 731"/>
                <a:gd name="T70" fmla="*/ 2147483647 w 584"/>
                <a:gd name="T71" fmla="*/ 2147483647 h 731"/>
                <a:gd name="T72" fmla="*/ 2147483647 w 584"/>
                <a:gd name="T73" fmla="*/ 2147483647 h 731"/>
                <a:gd name="T74" fmla="*/ 2147483647 w 584"/>
                <a:gd name="T75" fmla="*/ 2147483647 h 731"/>
                <a:gd name="T76" fmla="*/ 2147483647 w 584"/>
                <a:gd name="T77" fmla="*/ 2147483647 h 731"/>
                <a:gd name="T78" fmla="*/ 2147483647 w 584"/>
                <a:gd name="T79" fmla="*/ 2147483647 h 731"/>
                <a:gd name="T80" fmla="*/ 2147483647 w 584"/>
                <a:gd name="T81" fmla="*/ 2147483647 h 731"/>
                <a:gd name="T82" fmla="*/ 2147483647 w 584"/>
                <a:gd name="T83" fmla="*/ 2147483647 h 731"/>
                <a:gd name="T84" fmla="*/ 2147483647 w 584"/>
                <a:gd name="T85" fmla="*/ 2147483647 h 731"/>
                <a:gd name="T86" fmla="*/ 2147483647 w 584"/>
                <a:gd name="T87" fmla="*/ 2147483647 h 731"/>
                <a:gd name="T88" fmla="*/ 2147483647 w 584"/>
                <a:gd name="T89" fmla="*/ 2147483647 h 731"/>
                <a:gd name="T90" fmla="*/ 2147483647 w 584"/>
                <a:gd name="T91" fmla="*/ 2147483647 h 731"/>
                <a:gd name="T92" fmla="*/ 2147483647 w 584"/>
                <a:gd name="T93" fmla="*/ 2147483647 h 731"/>
                <a:gd name="T94" fmla="*/ 2147483647 w 584"/>
                <a:gd name="T95" fmla="*/ 2147483647 h 731"/>
                <a:gd name="T96" fmla="*/ 2147483647 w 584"/>
                <a:gd name="T97" fmla="*/ 2147483647 h 731"/>
                <a:gd name="T98" fmla="*/ 2147483647 w 584"/>
                <a:gd name="T99" fmla="*/ 2147483647 h 731"/>
                <a:gd name="T100" fmla="*/ 2147483647 w 584"/>
                <a:gd name="T101" fmla="*/ 2147483647 h 731"/>
                <a:gd name="T102" fmla="*/ 2147483647 w 584"/>
                <a:gd name="T103" fmla="*/ 2147483647 h 731"/>
                <a:gd name="T104" fmla="*/ 2147483647 w 584"/>
                <a:gd name="T105" fmla="*/ 2147483647 h 731"/>
                <a:gd name="T106" fmla="*/ 2147483647 w 584"/>
                <a:gd name="T107" fmla="*/ 2147483647 h 731"/>
                <a:gd name="T108" fmla="*/ 2147483647 w 584"/>
                <a:gd name="T109" fmla="*/ 2147483647 h 73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4"/>
                <a:gd name="T166" fmla="*/ 0 h 731"/>
                <a:gd name="T167" fmla="*/ 584 w 584"/>
                <a:gd name="T168" fmla="*/ 731 h 73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4" h="731">
                  <a:moveTo>
                    <a:pt x="331" y="18"/>
                  </a:moveTo>
                  <a:lnTo>
                    <a:pt x="305" y="63"/>
                  </a:lnTo>
                  <a:lnTo>
                    <a:pt x="288" y="63"/>
                  </a:lnTo>
                  <a:lnTo>
                    <a:pt x="270" y="54"/>
                  </a:lnTo>
                  <a:lnTo>
                    <a:pt x="270" y="63"/>
                  </a:lnTo>
                  <a:lnTo>
                    <a:pt x="261" y="63"/>
                  </a:lnTo>
                  <a:lnTo>
                    <a:pt x="253" y="63"/>
                  </a:lnTo>
                  <a:lnTo>
                    <a:pt x="227" y="72"/>
                  </a:lnTo>
                  <a:lnTo>
                    <a:pt x="218" y="72"/>
                  </a:lnTo>
                  <a:lnTo>
                    <a:pt x="200" y="54"/>
                  </a:lnTo>
                  <a:lnTo>
                    <a:pt x="218" y="18"/>
                  </a:lnTo>
                  <a:lnTo>
                    <a:pt x="200" y="0"/>
                  </a:lnTo>
                  <a:lnTo>
                    <a:pt x="192" y="0"/>
                  </a:lnTo>
                  <a:lnTo>
                    <a:pt x="192" y="9"/>
                  </a:lnTo>
                  <a:lnTo>
                    <a:pt x="157" y="36"/>
                  </a:lnTo>
                  <a:lnTo>
                    <a:pt x="131" y="18"/>
                  </a:lnTo>
                  <a:lnTo>
                    <a:pt x="139" y="36"/>
                  </a:lnTo>
                  <a:lnTo>
                    <a:pt x="139" y="54"/>
                  </a:lnTo>
                  <a:lnTo>
                    <a:pt x="148" y="63"/>
                  </a:lnTo>
                  <a:lnTo>
                    <a:pt x="113" y="80"/>
                  </a:lnTo>
                  <a:lnTo>
                    <a:pt x="96" y="80"/>
                  </a:lnTo>
                  <a:lnTo>
                    <a:pt x="96" y="72"/>
                  </a:lnTo>
                  <a:lnTo>
                    <a:pt x="96" y="63"/>
                  </a:lnTo>
                  <a:lnTo>
                    <a:pt x="61" y="72"/>
                  </a:lnTo>
                  <a:lnTo>
                    <a:pt x="61" y="80"/>
                  </a:lnTo>
                  <a:lnTo>
                    <a:pt x="70" y="89"/>
                  </a:lnTo>
                  <a:lnTo>
                    <a:pt x="52" y="89"/>
                  </a:lnTo>
                  <a:lnTo>
                    <a:pt x="61" y="116"/>
                  </a:lnTo>
                  <a:lnTo>
                    <a:pt x="61" y="178"/>
                  </a:lnTo>
                  <a:lnTo>
                    <a:pt x="26" y="187"/>
                  </a:lnTo>
                  <a:lnTo>
                    <a:pt x="9" y="205"/>
                  </a:lnTo>
                  <a:lnTo>
                    <a:pt x="0" y="241"/>
                  </a:lnTo>
                  <a:lnTo>
                    <a:pt x="9" y="268"/>
                  </a:lnTo>
                  <a:lnTo>
                    <a:pt x="35" y="285"/>
                  </a:lnTo>
                  <a:lnTo>
                    <a:pt x="52" y="276"/>
                  </a:lnTo>
                  <a:lnTo>
                    <a:pt x="52" y="294"/>
                  </a:lnTo>
                  <a:lnTo>
                    <a:pt x="70" y="294"/>
                  </a:lnTo>
                  <a:lnTo>
                    <a:pt x="87" y="303"/>
                  </a:lnTo>
                  <a:lnTo>
                    <a:pt x="96" y="276"/>
                  </a:lnTo>
                  <a:lnTo>
                    <a:pt x="131" y="276"/>
                  </a:lnTo>
                  <a:lnTo>
                    <a:pt x="131" y="303"/>
                  </a:lnTo>
                  <a:lnTo>
                    <a:pt x="139" y="330"/>
                  </a:lnTo>
                  <a:lnTo>
                    <a:pt x="200" y="357"/>
                  </a:lnTo>
                  <a:lnTo>
                    <a:pt x="218" y="374"/>
                  </a:lnTo>
                  <a:lnTo>
                    <a:pt x="218" y="383"/>
                  </a:lnTo>
                  <a:lnTo>
                    <a:pt x="218" y="392"/>
                  </a:lnTo>
                  <a:lnTo>
                    <a:pt x="244" y="401"/>
                  </a:lnTo>
                  <a:lnTo>
                    <a:pt x="244" y="419"/>
                  </a:lnTo>
                  <a:lnTo>
                    <a:pt x="261" y="437"/>
                  </a:lnTo>
                  <a:lnTo>
                    <a:pt x="253" y="472"/>
                  </a:lnTo>
                  <a:lnTo>
                    <a:pt x="261" y="499"/>
                  </a:lnTo>
                  <a:lnTo>
                    <a:pt x="288" y="517"/>
                  </a:lnTo>
                  <a:lnTo>
                    <a:pt x="288" y="544"/>
                  </a:lnTo>
                  <a:lnTo>
                    <a:pt x="305" y="544"/>
                  </a:lnTo>
                  <a:lnTo>
                    <a:pt x="305" y="570"/>
                  </a:lnTo>
                  <a:lnTo>
                    <a:pt x="322" y="570"/>
                  </a:lnTo>
                  <a:lnTo>
                    <a:pt x="331" y="597"/>
                  </a:lnTo>
                  <a:lnTo>
                    <a:pt x="322" y="615"/>
                  </a:lnTo>
                  <a:lnTo>
                    <a:pt x="288" y="660"/>
                  </a:lnTo>
                  <a:lnTo>
                    <a:pt x="305" y="677"/>
                  </a:lnTo>
                  <a:lnTo>
                    <a:pt x="305" y="668"/>
                  </a:lnTo>
                  <a:lnTo>
                    <a:pt x="349" y="686"/>
                  </a:lnTo>
                  <a:lnTo>
                    <a:pt x="357" y="713"/>
                  </a:lnTo>
                  <a:lnTo>
                    <a:pt x="357" y="731"/>
                  </a:lnTo>
                  <a:lnTo>
                    <a:pt x="366" y="704"/>
                  </a:lnTo>
                  <a:lnTo>
                    <a:pt x="383" y="677"/>
                  </a:lnTo>
                  <a:lnTo>
                    <a:pt x="392" y="651"/>
                  </a:lnTo>
                  <a:lnTo>
                    <a:pt x="409" y="633"/>
                  </a:lnTo>
                  <a:lnTo>
                    <a:pt x="401" y="579"/>
                  </a:lnTo>
                  <a:lnTo>
                    <a:pt x="436" y="553"/>
                  </a:lnTo>
                  <a:lnTo>
                    <a:pt x="444" y="544"/>
                  </a:lnTo>
                  <a:lnTo>
                    <a:pt x="453" y="544"/>
                  </a:lnTo>
                  <a:lnTo>
                    <a:pt x="453" y="535"/>
                  </a:lnTo>
                  <a:lnTo>
                    <a:pt x="462" y="535"/>
                  </a:lnTo>
                  <a:lnTo>
                    <a:pt x="462" y="526"/>
                  </a:lnTo>
                  <a:lnTo>
                    <a:pt x="488" y="526"/>
                  </a:lnTo>
                  <a:lnTo>
                    <a:pt x="488" y="517"/>
                  </a:lnTo>
                  <a:lnTo>
                    <a:pt x="514" y="499"/>
                  </a:lnTo>
                  <a:lnTo>
                    <a:pt x="514" y="490"/>
                  </a:lnTo>
                  <a:lnTo>
                    <a:pt x="531" y="464"/>
                  </a:lnTo>
                  <a:lnTo>
                    <a:pt x="531" y="437"/>
                  </a:lnTo>
                  <a:lnTo>
                    <a:pt x="531" y="428"/>
                  </a:lnTo>
                  <a:lnTo>
                    <a:pt x="531" y="348"/>
                  </a:lnTo>
                  <a:lnTo>
                    <a:pt x="575" y="276"/>
                  </a:lnTo>
                  <a:lnTo>
                    <a:pt x="584" y="250"/>
                  </a:lnTo>
                  <a:lnTo>
                    <a:pt x="584" y="232"/>
                  </a:lnTo>
                  <a:lnTo>
                    <a:pt x="575" y="196"/>
                  </a:lnTo>
                  <a:lnTo>
                    <a:pt x="558" y="187"/>
                  </a:lnTo>
                  <a:lnTo>
                    <a:pt x="514" y="152"/>
                  </a:lnTo>
                  <a:lnTo>
                    <a:pt x="488" y="161"/>
                  </a:lnTo>
                  <a:lnTo>
                    <a:pt x="462" y="134"/>
                  </a:lnTo>
                  <a:lnTo>
                    <a:pt x="444" y="152"/>
                  </a:lnTo>
                  <a:lnTo>
                    <a:pt x="444" y="134"/>
                  </a:lnTo>
                  <a:lnTo>
                    <a:pt x="436" y="134"/>
                  </a:lnTo>
                  <a:lnTo>
                    <a:pt x="427" y="116"/>
                  </a:lnTo>
                  <a:lnTo>
                    <a:pt x="392" y="107"/>
                  </a:lnTo>
                  <a:lnTo>
                    <a:pt x="383" y="107"/>
                  </a:lnTo>
                  <a:lnTo>
                    <a:pt x="375" y="134"/>
                  </a:lnTo>
                  <a:lnTo>
                    <a:pt x="383" y="98"/>
                  </a:lnTo>
                  <a:lnTo>
                    <a:pt x="375" y="98"/>
                  </a:lnTo>
                  <a:lnTo>
                    <a:pt x="349" y="107"/>
                  </a:lnTo>
                  <a:lnTo>
                    <a:pt x="349" y="134"/>
                  </a:lnTo>
                  <a:lnTo>
                    <a:pt x="340" y="116"/>
                  </a:lnTo>
                  <a:lnTo>
                    <a:pt x="340" y="98"/>
                  </a:lnTo>
                  <a:lnTo>
                    <a:pt x="357" y="80"/>
                  </a:lnTo>
                  <a:lnTo>
                    <a:pt x="357" y="72"/>
                  </a:lnTo>
                  <a:lnTo>
                    <a:pt x="349" y="63"/>
                  </a:lnTo>
                  <a:lnTo>
                    <a:pt x="340" y="36"/>
                  </a:lnTo>
                  <a:lnTo>
                    <a:pt x="331"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59" name="Freeform 407"/>
            <p:cNvSpPr>
              <a:spLocks/>
            </p:cNvSpPr>
            <p:nvPr/>
          </p:nvSpPr>
          <p:spPr bwMode="auto">
            <a:xfrm>
              <a:off x="2960687" y="3675062"/>
              <a:ext cx="941388" cy="1103312"/>
            </a:xfrm>
            <a:custGeom>
              <a:avLst/>
              <a:gdLst>
                <a:gd name="T0" fmla="*/ 2147483647 w 584"/>
                <a:gd name="T1" fmla="*/ 2147483647 h 731"/>
                <a:gd name="T2" fmla="*/ 2147483647 w 584"/>
                <a:gd name="T3" fmla="*/ 2147483647 h 731"/>
                <a:gd name="T4" fmla="*/ 2147483647 w 584"/>
                <a:gd name="T5" fmla="*/ 2147483647 h 731"/>
                <a:gd name="T6" fmla="*/ 2147483647 w 584"/>
                <a:gd name="T7" fmla="*/ 2147483647 h 731"/>
                <a:gd name="T8" fmla="*/ 2147483647 w 584"/>
                <a:gd name="T9" fmla="*/ 2147483647 h 731"/>
                <a:gd name="T10" fmla="*/ 2147483647 w 584"/>
                <a:gd name="T11" fmla="*/ 0 h 731"/>
                <a:gd name="T12" fmla="*/ 2147483647 w 584"/>
                <a:gd name="T13" fmla="*/ 2147483647 h 731"/>
                <a:gd name="T14" fmla="*/ 2147483647 w 584"/>
                <a:gd name="T15" fmla="*/ 2147483647 h 731"/>
                <a:gd name="T16" fmla="*/ 2147483647 w 584"/>
                <a:gd name="T17" fmla="*/ 2147483647 h 731"/>
                <a:gd name="T18" fmla="*/ 2147483647 w 584"/>
                <a:gd name="T19" fmla="*/ 2147483647 h 731"/>
                <a:gd name="T20" fmla="*/ 2147483647 w 584"/>
                <a:gd name="T21" fmla="*/ 2147483647 h 731"/>
                <a:gd name="T22" fmla="*/ 2147483647 w 584"/>
                <a:gd name="T23" fmla="*/ 2147483647 h 731"/>
                <a:gd name="T24" fmla="*/ 2147483647 w 584"/>
                <a:gd name="T25" fmla="*/ 2147483647 h 731"/>
                <a:gd name="T26" fmla="*/ 2147483647 w 584"/>
                <a:gd name="T27" fmla="*/ 2147483647 h 731"/>
                <a:gd name="T28" fmla="*/ 2147483647 w 584"/>
                <a:gd name="T29" fmla="*/ 2147483647 h 731"/>
                <a:gd name="T30" fmla="*/ 0 w 584"/>
                <a:gd name="T31" fmla="*/ 2147483647 h 731"/>
                <a:gd name="T32" fmla="*/ 2147483647 w 584"/>
                <a:gd name="T33" fmla="*/ 2147483647 h 731"/>
                <a:gd name="T34" fmla="*/ 2147483647 w 584"/>
                <a:gd name="T35" fmla="*/ 2147483647 h 731"/>
                <a:gd name="T36" fmla="*/ 2147483647 w 584"/>
                <a:gd name="T37" fmla="*/ 2147483647 h 731"/>
                <a:gd name="T38" fmla="*/ 2147483647 w 584"/>
                <a:gd name="T39" fmla="*/ 2147483647 h 731"/>
                <a:gd name="T40" fmla="*/ 2147483647 w 584"/>
                <a:gd name="T41" fmla="*/ 2147483647 h 731"/>
                <a:gd name="T42" fmla="*/ 2147483647 w 584"/>
                <a:gd name="T43" fmla="*/ 2147483647 h 731"/>
                <a:gd name="T44" fmla="*/ 2147483647 w 584"/>
                <a:gd name="T45" fmla="*/ 2147483647 h 731"/>
                <a:gd name="T46" fmla="*/ 2147483647 w 584"/>
                <a:gd name="T47" fmla="*/ 2147483647 h 731"/>
                <a:gd name="T48" fmla="*/ 2147483647 w 584"/>
                <a:gd name="T49" fmla="*/ 2147483647 h 731"/>
                <a:gd name="T50" fmla="*/ 2147483647 w 584"/>
                <a:gd name="T51" fmla="*/ 2147483647 h 731"/>
                <a:gd name="T52" fmla="*/ 2147483647 w 584"/>
                <a:gd name="T53" fmla="*/ 2147483647 h 731"/>
                <a:gd name="T54" fmla="*/ 2147483647 w 584"/>
                <a:gd name="T55" fmla="*/ 2147483647 h 731"/>
                <a:gd name="T56" fmla="*/ 2147483647 w 584"/>
                <a:gd name="T57" fmla="*/ 2147483647 h 731"/>
                <a:gd name="T58" fmla="*/ 2147483647 w 584"/>
                <a:gd name="T59" fmla="*/ 2147483647 h 731"/>
                <a:gd name="T60" fmla="*/ 2147483647 w 584"/>
                <a:gd name="T61" fmla="*/ 2147483647 h 731"/>
                <a:gd name="T62" fmla="*/ 2147483647 w 584"/>
                <a:gd name="T63" fmla="*/ 2147483647 h 731"/>
                <a:gd name="T64" fmla="*/ 2147483647 w 584"/>
                <a:gd name="T65" fmla="*/ 2147483647 h 731"/>
                <a:gd name="T66" fmla="*/ 2147483647 w 584"/>
                <a:gd name="T67" fmla="*/ 2147483647 h 731"/>
                <a:gd name="T68" fmla="*/ 2147483647 w 584"/>
                <a:gd name="T69" fmla="*/ 2147483647 h 731"/>
                <a:gd name="T70" fmla="*/ 2147483647 w 584"/>
                <a:gd name="T71" fmla="*/ 2147483647 h 731"/>
                <a:gd name="T72" fmla="*/ 2147483647 w 584"/>
                <a:gd name="T73" fmla="*/ 2147483647 h 731"/>
                <a:gd name="T74" fmla="*/ 2147483647 w 584"/>
                <a:gd name="T75" fmla="*/ 2147483647 h 731"/>
                <a:gd name="T76" fmla="*/ 2147483647 w 584"/>
                <a:gd name="T77" fmla="*/ 2147483647 h 731"/>
                <a:gd name="T78" fmla="*/ 2147483647 w 584"/>
                <a:gd name="T79" fmla="*/ 2147483647 h 731"/>
                <a:gd name="T80" fmla="*/ 2147483647 w 584"/>
                <a:gd name="T81" fmla="*/ 2147483647 h 731"/>
                <a:gd name="T82" fmla="*/ 2147483647 w 584"/>
                <a:gd name="T83" fmla="*/ 2147483647 h 731"/>
                <a:gd name="T84" fmla="*/ 2147483647 w 584"/>
                <a:gd name="T85" fmla="*/ 2147483647 h 731"/>
                <a:gd name="T86" fmla="*/ 2147483647 w 584"/>
                <a:gd name="T87" fmla="*/ 2147483647 h 731"/>
                <a:gd name="T88" fmla="*/ 2147483647 w 584"/>
                <a:gd name="T89" fmla="*/ 2147483647 h 731"/>
                <a:gd name="T90" fmla="*/ 2147483647 w 584"/>
                <a:gd name="T91" fmla="*/ 2147483647 h 731"/>
                <a:gd name="T92" fmla="*/ 2147483647 w 584"/>
                <a:gd name="T93" fmla="*/ 2147483647 h 731"/>
                <a:gd name="T94" fmla="*/ 2147483647 w 584"/>
                <a:gd name="T95" fmla="*/ 2147483647 h 731"/>
                <a:gd name="T96" fmla="*/ 2147483647 w 584"/>
                <a:gd name="T97" fmla="*/ 2147483647 h 731"/>
                <a:gd name="T98" fmla="*/ 2147483647 w 584"/>
                <a:gd name="T99" fmla="*/ 2147483647 h 731"/>
                <a:gd name="T100" fmla="*/ 2147483647 w 584"/>
                <a:gd name="T101" fmla="*/ 2147483647 h 731"/>
                <a:gd name="T102" fmla="*/ 2147483647 w 584"/>
                <a:gd name="T103" fmla="*/ 2147483647 h 731"/>
                <a:gd name="T104" fmla="*/ 2147483647 w 584"/>
                <a:gd name="T105" fmla="*/ 2147483647 h 731"/>
                <a:gd name="T106" fmla="*/ 2147483647 w 584"/>
                <a:gd name="T107" fmla="*/ 2147483647 h 731"/>
                <a:gd name="T108" fmla="*/ 2147483647 w 584"/>
                <a:gd name="T109" fmla="*/ 2147483647 h 73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4"/>
                <a:gd name="T166" fmla="*/ 0 h 731"/>
                <a:gd name="T167" fmla="*/ 584 w 584"/>
                <a:gd name="T168" fmla="*/ 731 h 73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4" h="731">
                  <a:moveTo>
                    <a:pt x="331" y="18"/>
                  </a:moveTo>
                  <a:lnTo>
                    <a:pt x="305" y="63"/>
                  </a:lnTo>
                  <a:lnTo>
                    <a:pt x="288" y="63"/>
                  </a:lnTo>
                  <a:lnTo>
                    <a:pt x="270" y="54"/>
                  </a:lnTo>
                  <a:lnTo>
                    <a:pt x="270" y="63"/>
                  </a:lnTo>
                  <a:lnTo>
                    <a:pt x="261" y="63"/>
                  </a:lnTo>
                  <a:lnTo>
                    <a:pt x="253" y="63"/>
                  </a:lnTo>
                  <a:lnTo>
                    <a:pt x="227" y="72"/>
                  </a:lnTo>
                  <a:lnTo>
                    <a:pt x="218" y="72"/>
                  </a:lnTo>
                  <a:lnTo>
                    <a:pt x="200" y="54"/>
                  </a:lnTo>
                  <a:lnTo>
                    <a:pt x="218" y="18"/>
                  </a:lnTo>
                  <a:lnTo>
                    <a:pt x="200" y="0"/>
                  </a:lnTo>
                  <a:lnTo>
                    <a:pt x="192" y="0"/>
                  </a:lnTo>
                  <a:lnTo>
                    <a:pt x="192" y="9"/>
                  </a:lnTo>
                  <a:lnTo>
                    <a:pt x="157" y="36"/>
                  </a:lnTo>
                  <a:lnTo>
                    <a:pt x="131" y="18"/>
                  </a:lnTo>
                  <a:lnTo>
                    <a:pt x="139" y="36"/>
                  </a:lnTo>
                  <a:lnTo>
                    <a:pt x="139" y="54"/>
                  </a:lnTo>
                  <a:lnTo>
                    <a:pt x="148" y="63"/>
                  </a:lnTo>
                  <a:lnTo>
                    <a:pt x="113" y="80"/>
                  </a:lnTo>
                  <a:lnTo>
                    <a:pt x="96" y="80"/>
                  </a:lnTo>
                  <a:lnTo>
                    <a:pt x="96" y="72"/>
                  </a:lnTo>
                  <a:lnTo>
                    <a:pt x="96" y="63"/>
                  </a:lnTo>
                  <a:lnTo>
                    <a:pt x="61" y="72"/>
                  </a:lnTo>
                  <a:lnTo>
                    <a:pt x="61" y="80"/>
                  </a:lnTo>
                  <a:lnTo>
                    <a:pt x="70" y="89"/>
                  </a:lnTo>
                  <a:lnTo>
                    <a:pt x="52" y="89"/>
                  </a:lnTo>
                  <a:lnTo>
                    <a:pt x="61" y="116"/>
                  </a:lnTo>
                  <a:lnTo>
                    <a:pt x="61" y="178"/>
                  </a:lnTo>
                  <a:lnTo>
                    <a:pt x="26" y="187"/>
                  </a:lnTo>
                  <a:lnTo>
                    <a:pt x="9" y="205"/>
                  </a:lnTo>
                  <a:lnTo>
                    <a:pt x="0" y="241"/>
                  </a:lnTo>
                  <a:lnTo>
                    <a:pt x="9" y="268"/>
                  </a:lnTo>
                  <a:lnTo>
                    <a:pt x="35" y="285"/>
                  </a:lnTo>
                  <a:lnTo>
                    <a:pt x="52" y="276"/>
                  </a:lnTo>
                  <a:lnTo>
                    <a:pt x="52" y="294"/>
                  </a:lnTo>
                  <a:lnTo>
                    <a:pt x="70" y="294"/>
                  </a:lnTo>
                  <a:lnTo>
                    <a:pt x="87" y="303"/>
                  </a:lnTo>
                  <a:lnTo>
                    <a:pt x="96" y="276"/>
                  </a:lnTo>
                  <a:lnTo>
                    <a:pt x="131" y="276"/>
                  </a:lnTo>
                  <a:lnTo>
                    <a:pt x="131" y="303"/>
                  </a:lnTo>
                  <a:lnTo>
                    <a:pt x="139" y="330"/>
                  </a:lnTo>
                  <a:lnTo>
                    <a:pt x="200" y="357"/>
                  </a:lnTo>
                  <a:lnTo>
                    <a:pt x="218" y="374"/>
                  </a:lnTo>
                  <a:lnTo>
                    <a:pt x="218" y="383"/>
                  </a:lnTo>
                  <a:lnTo>
                    <a:pt x="218" y="392"/>
                  </a:lnTo>
                  <a:lnTo>
                    <a:pt x="244" y="401"/>
                  </a:lnTo>
                  <a:lnTo>
                    <a:pt x="244" y="419"/>
                  </a:lnTo>
                  <a:lnTo>
                    <a:pt x="261" y="437"/>
                  </a:lnTo>
                  <a:lnTo>
                    <a:pt x="253" y="472"/>
                  </a:lnTo>
                  <a:lnTo>
                    <a:pt x="261" y="499"/>
                  </a:lnTo>
                  <a:lnTo>
                    <a:pt x="288" y="517"/>
                  </a:lnTo>
                  <a:lnTo>
                    <a:pt x="288" y="544"/>
                  </a:lnTo>
                  <a:lnTo>
                    <a:pt x="305" y="544"/>
                  </a:lnTo>
                  <a:lnTo>
                    <a:pt x="305" y="570"/>
                  </a:lnTo>
                  <a:lnTo>
                    <a:pt x="322" y="570"/>
                  </a:lnTo>
                  <a:lnTo>
                    <a:pt x="331" y="597"/>
                  </a:lnTo>
                  <a:lnTo>
                    <a:pt x="322" y="615"/>
                  </a:lnTo>
                  <a:lnTo>
                    <a:pt x="288" y="660"/>
                  </a:lnTo>
                  <a:lnTo>
                    <a:pt x="305" y="677"/>
                  </a:lnTo>
                  <a:lnTo>
                    <a:pt x="305" y="668"/>
                  </a:lnTo>
                  <a:lnTo>
                    <a:pt x="349" y="686"/>
                  </a:lnTo>
                  <a:lnTo>
                    <a:pt x="357" y="713"/>
                  </a:lnTo>
                  <a:lnTo>
                    <a:pt x="357" y="731"/>
                  </a:lnTo>
                  <a:lnTo>
                    <a:pt x="366" y="704"/>
                  </a:lnTo>
                  <a:lnTo>
                    <a:pt x="383" y="677"/>
                  </a:lnTo>
                  <a:lnTo>
                    <a:pt x="392" y="651"/>
                  </a:lnTo>
                  <a:lnTo>
                    <a:pt x="409" y="633"/>
                  </a:lnTo>
                  <a:lnTo>
                    <a:pt x="401" y="579"/>
                  </a:lnTo>
                  <a:lnTo>
                    <a:pt x="436" y="553"/>
                  </a:lnTo>
                  <a:lnTo>
                    <a:pt x="444" y="544"/>
                  </a:lnTo>
                  <a:lnTo>
                    <a:pt x="453" y="544"/>
                  </a:lnTo>
                  <a:lnTo>
                    <a:pt x="453" y="535"/>
                  </a:lnTo>
                  <a:lnTo>
                    <a:pt x="462" y="535"/>
                  </a:lnTo>
                  <a:lnTo>
                    <a:pt x="462" y="526"/>
                  </a:lnTo>
                  <a:lnTo>
                    <a:pt x="488" y="526"/>
                  </a:lnTo>
                  <a:lnTo>
                    <a:pt x="488" y="517"/>
                  </a:lnTo>
                  <a:lnTo>
                    <a:pt x="514" y="499"/>
                  </a:lnTo>
                  <a:lnTo>
                    <a:pt x="514" y="490"/>
                  </a:lnTo>
                  <a:lnTo>
                    <a:pt x="531" y="464"/>
                  </a:lnTo>
                  <a:lnTo>
                    <a:pt x="531" y="437"/>
                  </a:lnTo>
                  <a:lnTo>
                    <a:pt x="531" y="428"/>
                  </a:lnTo>
                  <a:lnTo>
                    <a:pt x="531" y="348"/>
                  </a:lnTo>
                  <a:lnTo>
                    <a:pt x="575" y="276"/>
                  </a:lnTo>
                  <a:lnTo>
                    <a:pt x="584" y="250"/>
                  </a:lnTo>
                  <a:lnTo>
                    <a:pt x="584" y="232"/>
                  </a:lnTo>
                  <a:lnTo>
                    <a:pt x="575" y="196"/>
                  </a:lnTo>
                  <a:lnTo>
                    <a:pt x="558" y="187"/>
                  </a:lnTo>
                  <a:lnTo>
                    <a:pt x="514" y="152"/>
                  </a:lnTo>
                  <a:lnTo>
                    <a:pt x="488" y="161"/>
                  </a:lnTo>
                  <a:lnTo>
                    <a:pt x="462" y="134"/>
                  </a:lnTo>
                  <a:lnTo>
                    <a:pt x="444" y="152"/>
                  </a:lnTo>
                  <a:lnTo>
                    <a:pt x="444" y="134"/>
                  </a:lnTo>
                  <a:lnTo>
                    <a:pt x="436" y="134"/>
                  </a:lnTo>
                  <a:lnTo>
                    <a:pt x="427" y="116"/>
                  </a:lnTo>
                  <a:lnTo>
                    <a:pt x="392" y="107"/>
                  </a:lnTo>
                  <a:lnTo>
                    <a:pt x="383" y="107"/>
                  </a:lnTo>
                  <a:lnTo>
                    <a:pt x="375" y="134"/>
                  </a:lnTo>
                  <a:lnTo>
                    <a:pt x="383" y="98"/>
                  </a:lnTo>
                  <a:lnTo>
                    <a:pt x="375" y="98"/>
                  </a:lnTo>
                  <a:lnTo>
                    <a:pt x="349" y="107"/>
                  </a:lnTo>
                  <a:lnTo>
                    <a:pt x="349" y="134"/>
                  </a:lnTo>
                  <a:lnTo>
                    <a:pt x="340" y="116"/>
                  </a:lnTo>
                  <a:lnTo>
                    <a:pt x="340" y="98"/>
                  </a:lnTo>
                  <a:lnTo>
                    <a:pt x="357" y="80"/>
                  </a:lnTo>
                  <a:lnTo>
                    <a:pt x="357" y="72"/>
                  </a:lnTo>
                  <a:lnTo>
                    <a:pt x="349" y="63"/>
                  </a:lnTo>
                  <a:lnTo>
                    <a:pt x="340" y="36"/>
                  </a:lnTo>
                  <a:lnTo>
                    <a:pt x="331"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60" name="Freeform 408"/>
            <p:cNvSpPr>
              <a:spLocks/>
            </p:cNvSpPr>
            <p:nvPr/>
          </p:nvSpPr>
          <p:spPr bwMode="auto">
            <a:xfrm>
              <a:off x="2960687" y="3675062"/>
              <a:ext cx="941388" cy="1103312"/>
            </a:xfrm>
            <a:custGeom>
              <a:avLst/>
              <a:gdLst>
                <a:gd name="T0" fmla="*/ 2147483647 w 584"/>
                <a:gd name="T1" fmla="*/ 2147483647 h 731"/>
                <a:gd name="T2" fmla="*/ 2147483647 w 584"/>
                <a:gd name="T3" fmla="*/ 2147483647 h 731"/>
                <a:gd name="T4" fmla="*/ 2147483647 w 584"/>
                <a:gd name="T5" fmla="*/ 2147483647 h 731"/>
                <a:gd name="T6" fmla="*/ 2147483647 w 584"/>
                <a:gd name="T7" fmla="*/ 2147483647 h 731"/>
                <a:gd name="T8" fmla="*/ 2147483647 w 584"/>
                <a:gd name="T9" fmla="*/ 2147483647 h 731"/>
                <a:gd name="T10" fmla="*/ 2147483647 w 584"/>
                <a:gd name="T11" fmla="*/ 0 h 731"/>
                <a:gd name="T12" fmla="*/ 2147483647 w 584"/>
                <a:gd name="T13" fmla="*/ 2147483647 h 731"/>
                <a:gd name="T14" fmla="*/ 2147483647 w 584"/>
                <a:gd name="T15" fmla="*/ 2147483647 h 731"/>
                <a:gd name="T16" fmla="*/ 2147483647 w 584"/>
                <a:gd name="T17" fmla="*/ 2147483647 h 731"/>
                <a:gd name="T18" fmla="*/ 2147483647 w 584"/>
                <a:gd name="T19" fmla="*/ 2147483647 h 731"/>
                <a:gd name="T20" fmla="*/ 2147483647 w 584"/>
                <a:gd name="T21" fmla="*/ 2147483647 h 731"/>
                <a:gd name="T22" fmla="*/ 2147483647 w 584"/>
                <a:gd name="T23" fmla="*/ 2147483647 h 731"/>
                <a:gd name="T24" fmla="*/ 2147483647 w 584"/>
                <a:gd name="T25" fmla="*/ 2147483647 h 731"/>
                <a:gd name="T26" fmla="*/ 2147483647 w 584"/>
                <a:gd name="T27" fmla="*/ 2147483647 h 731"/>
                <a:gd name="T28" fmla="*/ 2147483647 w 584"/>
                <a:gd name="T29" fmla="*/ 2147483647 h 731"/>
                <a:gd name="T30" fmla="*/ 0 w 584"/>
                <a:gd name="T31" fmla="*/ 2147483647 h 731"/>
                <a:gd name="T32" fmla="*/ 2147483647 w 584"/>
                <a:gd name="T33" fmla="*/ 2147483647 h 731"/>
                <a:gd name="T34" fmla="*/ 2147483647 w 584"/>
                <a:gd name="T35" fmla="*/ 2147483647 h 731"/>
                <a:gd name="T36" fmla="*/ 2147483647 w 584"/>
                <a:gd name="T37" fmla="*/ 2147483647 h 731"/>
                <a:gd name="T38" fmla="*/ 2147483647 w 584"/>
                <a:gd name="T39" fmla="*/ 2147483647 h 731"/>
                <a:gd name="T40" fmla="*/ 2147483647 w 584"/>
                <a:gd name="T41" fmla="*/ 2147483647 h 731"/>
                <a:gd name="T42" fmla="*/ 2147483647 w 584"/>
                <a:gd name="T43" fmla="*/ 2147483647 h 731"/>
                <a:gd name="T44" fmla="*/ 2147483647 w 584"/>
                <a:gd name="T45" fmla="*/ 2147483647 h 731"/>
                <a:gd name="T46" fmla="*/ 2147483647 w 584"/>
                <a:gd name="T47" fmla="*/ 2147483647 h 731"/>
                <a:gd name="T48" fmla="*/ 2147483647 w 584"/>
                <a:gd name="T49" fmla="*/ 2147483647 h 731"/>
                <a:gd name="T50" fmla="*/ 2147483647 w 584"/>
                <a:gd name="T51" fmla="*/ 2147483647 h 731"/>
                <a:gd name="T52" fmla="*/ 2147483647 w 584"/>
                <a:gd name="T53" fmla="*/ 2147483647 h 731"/>
                <a:gd name="T54" fmla="*/ 2147483647 w 584"/>
                <a:gd name="T55" fmla="*/ 2147483647 h 731"/>
                <a:gd name="T56" fmla="*/ 2147483647 w 584"/>
                <a:gd name="T57" fmla="*/ 2147483647 h 731"/>
                <a:gd name="T58" fmla="*/ 2147483647 w 584"/>
                <a:gd name="T59" fmla="*/ 2147483647 h 731"/>
                <a:gd name="T60" fmla="*/ 2147483647 w 584"/>
                <a:gd name="T61" fmla="*/ 2147483647 h 731"/>
                <a:gd name="T62" fmla="*/ 2147483647 w 584"/>
                <a:gd name="T63" fmla="*/ 2147483647 h 731"/>
                <a:gd name="T64" fmla="*/ 2147483647 w 584"/>
                <a:gd name="T65" fmla="*/ 2147483647 h 731"/>
                <a:gd name="T66" fmla="*/ 2147483647 w 584"/>
                <a:gd name="T67" fmla="*/ 2147483647 h 731"/>
                <a:gd name="T68" fmla="*/ 2147483647 w 584"/>
                <a:gd name="T69" fmla="*/ 2147483647 h 731"/>
                <a:gd name="T70" fmla="*/ 2147483647 w 584"/>
                <a:gd name="T71" fmla="*/ 2147483647 h 731"/>
                <a:gd name="T72" fmla="*/ 2147483647 w 584"/>
                <a:gd name="T73" fmla="*/ 2147483647 h 731"/>
                <a:gd name="T74" fmla="*/ 2147483647 w 584"/>
                <a:gd name="T75" fmla="*/ 2147483647 h 731"/>
                <a:gd name="T76" fmla="*/ 2147483647 w 584"/>
                <a:gd name="T77" fmla="*/ 2147483647 h 731"/>
                <a:gd name="T78" fmla="*/ 2147483647 w 584"/>
                <a:gd name="T79" fmla="*/ 2147483647 h 731"/>
                <a:gd name="T80" fmla="*/ 2147483647 w 584"/>
                <a:gd name="T81" fmla="*/ 2147483647 h 731"/>
                <a:gd name="T82" fmla="*/ 2147483647 w 584"/>
                <a:gd name="T83" fmla="*/ 2147483647 h 731"/>
                <a:gd name="T84" fmla="*/ 2147483647 w 584"/>
                <a:gd name="T85" fmla="*/ 2147483647 h 731"/>
                <a:gd name="T86" fmla="*/ 2147483647 w 584"/>
                <a:gd name="T87" fmla="*/ 2147483647 h 731"/>
                <a:gd name="T88" fmla="*/ 2147483647 w 584"/>
                <a:gd name="T89" fmla="*/ 2147483647 h 731"/>
                <a:gd name="T90" fmla="*/ 2147483647 w 584"/>
                <a:gd name="T91" fmla="*/ 2147483647 h 731"/>
                <a:gd name="T92" fmla="*/ 2147483647 w 584"/>
                <a:gd name="T93" fmla="*/ 2147483647 h 731"/>
                <a:gd name="T94" fmla="*/ 2147483647 w 584"/>
                <a:gd name="T95" fmla="*/ 2147483647 h 731"/>
                <a:gd name="T96" fmla="*/ 2147483647 w 584"/>
                <a:gd name="T97" fmla="*/ 2147483647 h 731"/>
                <a:gd name="T98" fmla="*/ 2147483647 w 584"/>
                <a:gd name="T99" fmla="*/ 2147483647 h 731"/>
                <a:gd name="T100" fmla="*/ 2147483647 w 584"/>
                <a:gd name="T101" fmla="*/ 2147483647 h 731"/>
                <a:gd name="T102" fmla="*/ 2147483647 w 584"/>
                <a:gd name="T103" fmla="*/ 2147483647 h 731"/>
                <a:gd name="T104" fmla="*/ 2147483647 w 584"/>
                <a:gd name="T105" fmla="*/ 2147483647 h 731"/>
                <a:gd name="T106" fmla="*/ 2147483647 w 584"/>
                <a:gd name="T107" fmla="*/ 2147483647 h 731"/>
                <a:gd name="T108" fmla="*/ 2147483647 w 584"/>
                <a:gd name="T109" fmla="*/ 2147483647 h 73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4"/>
                <a:gd name="T166" fmla="*/ 0 h 731"/>
                <a:gd name="T167" fmla="*/ 584 w 584"/>
                <a:gd name="T168" fmla="*/ 731 h 73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4" h="731">
                  <a:moveTo>
                    <a:pt x="331" y="18"/>
                  </a:moveTo>
                  <a:lnTo>
                    <a:pt x="305" y="63"/>
                  </a:lnTo>
                  <a:lnTo>
                    <a:pt x="288" y="63"/>
                  </a:lnTo>
                  <a:lnTo>
                    <a:pt x="270" y="54"/>
                  </a:lnTo>
                  <a:lnTo>
                    <a:pt x="270" y="63"/>
                  </a:lnTo>
                  <a:lnTo>
                    <a:pt x="261" y="63"/>
                  </a:lnTo>
                  <a:lnTo>
                    <a:pt x="253" y="63"/>
                  </a:lnTo>
                  <a:lnTo>
                    <a:pt x="227" y="72"/>
                  </a:lnTo>
                  <a:lnTo>
                    <a:pt x="218" y="72"/>
                  </a:lnTo>
                  <a:lnTo>
                    <a:pt x="200" y="54"/>
                  </a:lnTo>
                  <a:lnTo>
                    <a:pt x="218" y="18"/>
                  </a:lnTo>
                  <a:lnTo>
                    <a:pt x="200" y="0"/>
                  </a:lnTo>
                  <a:lnTo>
                    <a:pt x="192" y="0"/>
                  </a:lnTo>
                  <a:lnTo>
                    <a:pt x="192" y="9"/>
                  </a:lnTo>
                  <a:lnTo>
                    <a:pt x="157" y="36"/>
                  </a:lnTo>
                  <a:lnTo>
                    <a:pt x="131" y="18"/>
                  </a:lnTo>
                  <a:lnTo>
                    <a:pt x="139" y="36"/>
                  </a:lnTo>
                  <a:lnTo>
                    <a:pt x="139" y="54"/>
                  </a:lnTo>
                  <a:lnTo>
                    <a:pt x="148" y="63"/>
                  </a:lnTo>
                  <a:lnTo>
                    <a:pt x="113" y="80"/>
                  </a:lnTo>
                  <a:lnTo>
                    <a:pt x="96" y="80"/>
                  </a:lnTo>
                  <a:lnTo>
                    <a:pt x="96" y="72"/>
                  </a:lnTo>
                  <a:lnTo>
                    <a:pt x="96" y="63"/>
                  </a:lnTo>
                  <a:lnTo>
                    <a:pt x="61" y="72"/>
                  </a:lnTo>
                  <a:lnTo>
                    <a:pt x="61" y="80"/>
                  </a:lnTo>
                  <a:lnTo>
                    <a:pt x="70" y="89"/>
                  </a:lnTo>
                  <a:lnTo>
                    <a:pt x="52" y="89"/>
                  </a:lnTo>
                  <a:lnTo>
                    <a:pt x="61" y="116"/>
                  </a:lnTo>
                  <a:lnTo>
                    <a:pt x="61" y="178"/>
                  </a:lnTo>
                  <a:lnTo>
                    <a:pt x="26" y="187"/>
                  </a:lnTo>
                  <a:lnTo>
                    <a:pt x="9" y="205"/>
                  </a:lnTo>
                  <a:lnTo>
                    <a:pt x="0" y="241"/>
                  </a:lnTo>
                  <a:lnTo>
                    <a:pt x="9" y="268"/>
                  </a:lnTo>
                  <a:lnTo>
                    <a:pt x="35" y="285"/>
                  </a:lnTo>
                  <a:lnTo>
                    <a:pt x="52" y="276"/>
                  </a:lnTo>
                  <a:lnTo>
                    <a:pt x="52" y="294"/>
                  </a:lnTo>
                  <a:lnTo>
                    <a:pt x="70" y="294"/>
                  </a:lnTo>
                  <a:lnTo>
                    <a:pt x="87" y="303"/>
                  </a:lnTo>
                  <a:lnTo>
                    <a:pt x="96" y="276"/>
                  </a:lnTo>
                  <a:lnTo>
                    <a:pt x="131" y="276"/>
                  </a:lnTo>
                  <a:lnTo>
                    <a:pt x="131" y="303"/>
                  </a:lnTo>
                  <a:lnTo>
                    <a:pt x="139" y="330"/>
                  </a:lnTo>
                  <a:lnTo>
                    <a:pt x="200" y="357"/>
                  </a:lnTo>
                  <a:lnTo>
                    <a:pt x="218" y="374"/>
                  </a:lnTo>
                  <a:lnTo>
                    <a:pt x="218" y="383"/>
                  </a:lnTo>
                  <a:lnTo>
                    <a:pt x="218" y="392"/>
                  </a:lnTo>
                  <a:lnTo>
                    <a:pt x="244" y="401"/>
                  </a:lnTo>
                  <a:lnTo>
                    <a:pt x="244" y="419"/>
                  </a:lnTo>
                  <a:lnTo>
                    <a:pt x="261" y="437"/>
                  </a:lnTo>
                  <a:lnTo>
                    <a:pt x="253" y="472"/>
                  </a:lnTo>
                  <a:lnTo>
                    <a:pt x="261" y="499"/>
                  </a:lnTo>
                  <a:lnTo>
                    <a:pt x="288" y="517"/>
                  </a:lnTo>
                  <a:lnTo>
                    <a:pt x="288" y="544"/>
                  </a:lnTo>
                  <a:lnTo>
                    <a:pt x="305" y="544"/>
                  </a:lnTo>
                  <a:lnTo>
                    <a:pt x="305" y="570"/>
                  </a:lnTo>
                  <a:lnTo>
                    <a:pt x="322" y="570"/>
                  </a:lnTo>
                  <a:lnTo>
                    <a:pt x="331" y="597"/>
                  </a:lnTo>
                  <a:lnTo>
                    <a:pt x="322" y="615"/>
                  </a:lnTo>
                  <a:lnTo>
                    <a:pt x="288" y="660"/>
                  </a:lnTo>
                  <a:lnTo>
                    <a:pt x="305" y="677"/>
                  </a:lnTo>
                  <a:lnTo>
                    <a:pt x="305" y="668"/>
                  </a:lnTo>
                  <a:lnTo>
                    <a:pt x="349" y="686"/>
                  </a:lnTo>
                  <a:lnTo>
                    <a:pt x="357" y="713"/>
                  </a:lnTo>
                  <a:lnTo>
                    <a:pt x="357" y="731"/>
                  </a:lnTo>
                  <a:lnTo>
                    <a:pt x="366" y="704"/>
                  </a:lnTo>
                  <a:lnTo>
                    <a:pt x="383" y="677"/>
                  </a:lnTo>
                  <a:lnTo>
                    <a:pt x="392" y="651"/>
                  </a:lnTo>
                  <a:lnTo>
                    <a:pt x="409" y="633"/>
                  </a:lnTo>
                  <a:lnTo>
                    <a:pt x="401" y="579"/>
                  </a:lnTo>
                  <a:lnTo>
                    <a:pt x="436" y="553"/>
                  </a:lnTo>
                  <a:lnTo>
                    <a:pt x="444" y="544"/>
                  </a:lnTo>
                  <a:lnTo>
                    <a:pt x="453" y="544"/>
                  </a:lnTo>
                  <a:lnTo>
                    <a:pt x="453" y="535"/>
                  </a:lnTo>
                  <a:lnTo>
                    <a:pt x="462" y="535"/>
                  </a:lnTo>
                  <a:lnTo>
                    <a:pt x="462" y="526"/>
                  </a:lnTo>
                  <a:lnTo>
                    <a:pt x="488" y="526"/>
                  </a:lnTo>
                  <a:lnTo>
                    <a:pt x="488" y="517"/>
                  </a:lnTo>
                  <a:lnTo>
                    <a:pt x="514" y="499"/>
                  </a:lnTo>
                  <a:lnTo>
                    <a:pt x="514" y="490"/>
                  </a:lnTo>
                  <a:lnTo>
                    <a:pt x="531" y="464"/>
                  </a:lnTo>
                  <a:lnTo>
                    <a:pt x="531" y="437"/>
                  </a:lnTo>
                  <a:lnTo>
                    <a:pt x="531" y="428"/>
                  </a:lnTo>
                  <a:lnTo>
                    <a:pt x="531" y="348"/>
                  </a:lnTo>
                  <a:lnTo>
                    <a:pt x="575" y="276"/>
                  </a:lnTo>
                  <a:lnTo>
                    <a:pt x="584" y="250"/>
                  </a:lnTo>
                  <a:lnTo>
                    <a:pt x="584" y="232"/>
                  </a:lnTo>
                  <a:lnTo>
                    <a:pt x="575" y="196"/>
                  </a:lnTo>
                  <a:lnTo>
                    <a:pt x="558" y="187"/>
                  </a:lnTo>
                  <a:lnTo>
                    <a:pt x="514" y="152"/>
                  </a:lnTo>
                  <a:lnTo>
                    <a:pt x="488" y="161"/>
                  </a:lnTo>
                  <a:lnTo>
                    <a:pt x="462" y="134"/>
                  </a:lnTo>
                  <a:lnTo>
                    <a:pt x="444" y="152"/>
                  </a:lnTo>
                  <a:lnTo>
                    <a:pt x="444" y="134"/>
                  </a:lnTo>
                  <a:lnTo>
                    <a:pt x="436" y="134"/>
                  </a:lnTo>
                  <a:lnTo>
                    <a:pt x="427" y="116"/>
                  </a:lnTo>
                  <a:lnTo>
                    <a:pt x="392" y="107"/>
                  </a:lnTo>
                  <a:lnTo>
                    <a:pt x="383" y="107"/>
                  </a:lnTo>
                  <a:lnTo>
                    <a:pt x="375" y="134"/>
                  </a:lnTo>
                  <a:lnTo>
                    <a:pt x="383" y="98"/>
                  </a:lnTo>
                  <a:lnTo>
                    <a:pt x="375" y="98"/>
                  </a:lnTo>
                  <a:lnTo>
                    <a:pt x="349" y="107"/>
                  </a:lnTo>
                  <a:lnTo>
                    <a:pt x="349" y="134"/>
                  </a:lnTo>
                  <a:lnTo>
                    <a:pt x="340" y="116"/>
                  </a:lnTo>
                  <a:lnTo>
                    <a:pt x="340" y="98"/>
                  </a:lnTo>
                  <a:lnTo>
                    <a:pt x="357" y="80"/>
                  </a:lnTo>
                  <a:lnTo>
                    <a:pt x="357" y="72"/>
                  </a:lnTo>
                  <a:lnTo>
                    <a:pt x="349" y="63"/>
                  </a:lnTo>
                  <a:lnTo>
                    <a:pt x="340" y="36"/>
                  </a:lnTo>
                  <a:lnTo>
                    <a:pt x="331" y="18"/>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61" name="Freeform 409"/>
            <p:cNvSpPr>
              <a:spLocks/>
            </p:cNvSpPr>
            <p:nvPr/>
          </p:nvSpPr>
          <p:spPr bwMode="auto">
            <a:xfrm>
              <a:off x="3381375" y="5287962"/>
              <a:ext cx="69850" cy="82550"/>
            </a:xfrm>
            <a:custGeom>
              <a:avLst/>
              <a:gdLst>
                <a:gd name="T0" fmla="*/ 0 w 44"/>
                <a:gd name="T1" fmla="*/ 0 h 54"/>
                <a:gd name="T2" fmla="*/ 2147483647 w 44"/>
                <a:gd name="T3" fmla="*/ 2147483647 h 54"/>
                <a:gd name="T4" fmla="*/ 2147483647 w 44"/>
                <a:gd name="T5" fmla="*/ 2147483647 h 54"/>
                <a:gd name="T6" fmla="*/ 2147483647 w 44"/>
                <a:gd name="T7" fmla="*/ 2147483647 h 54"/>
                <a:gd name="T8" fmla="*/ 2147483647 w 44"/>
                <a:gd name="T9" fmla="*/ 2147483647 h 54"/>
                <a:gd name="T10" fmla="*/ 0 w 44"/>
                <a:gd name="T11" fmla="*/ 0 h 54"/>
                <a:gd name="T12" fmla="*/ 0 60000 65536"/>
                <a:gd name="T13" fmla="*/ 0 60000 65536"/>
                <a:gd name="T14" fmla="*/ 0 60000 65536"/>
                <a:gd name="T15" fmla="*/ 0 60000 65536"/>
                <a:gd name="T16" fmla="*/ 0 60000 65536"/>
                <a:gd name="T17" fmla="*/ 0 60000 65536"/>
                <a:gd name="T18" fmla="*/ 0 w 44"/>
                <a:gd name="T19" fmla="*/ 0 h 54"/>
                <a:gd name="T20" fmla="*/ 44 w 44"/>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44" h="54">
                  <a:moveTo>
                    <a:pt x="0" y="0"/>
                  </a:moveTo>
                  <a:lnTo>
                    <a:pt x="9" y="27"/>
                  </a:lnTo>
                  <a:lnTo>
                    <a:pt x="44" y="45"/>
                  </a:lnTo>
                  <a:lnTo>
                    <a:pt x="27" y="54"/>
                  </a:lnTo>
                  <a:lnTo>
                    <a:pt x="18" y="54"/>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62" name="Group 410"/>
            <p:cNvGrpSpPr>
              <a:grpSpLocks/>
            </p:cNvGrpSpPr>
            <p:nvPr/>
          </p:nvGrpSpPr>
          <p:grpSpPr bwMode="auto">
            <a:xfrm>
              <a:off x="3381375" y="5287962"/>
              <a:ext cx="69850" cy="82550"/>
              <a:chOff x="1759" y="3415"/>
              <a:chExt cx="44" cy="54"/>
            </a:xfrm>
          </p:grpSpPr>
          <p:sp>
            <p:nvSpPr>
              <p:cNvPr id="55067" name="Freeform 411"/>
              <p:cNvSpPr>
                <a:spLocks/>
              </p:cNvSpPr>
              <p:nvPr/>
            </p:nvSpPr>
            <p:spPr bwMode="auto">
              <a:xfrm>
                <a:off x="1759" y="3415"/>
                <a:ext cx="44" cy="54"/>
              </a:xfrm>
              <a:custGeom>
                <a:avLst/>
                <a:gdLst>
                  <a:gd name="T0" fmla="*/ 0 w 44"/>
                  <a:gd name="T1" fmla="*/ 0 h 54"/>
                  <a:gd name="T2" fmla="*/ 9 w 44"/>
                  <a:gd name="T3" fmla="*/ 27 h 54"/>
                  <a:gd name="T4" fmla="*/ 44 w 44"/>
                  <a:gd name="T5" fmla="*/ 45 h 54"/>
                  <a:gd name="T6" fmla="*/ 27 w 44"/>
                  <a:gd name="T7" fmla="*/ 54 h 54"/>
                  <a:gd name="T8" fmla="*/ 18 w 44"/>
                  <a:gd name="T9" fmla="*/ 54 h 54"/>
                  <a:gd name="T10" fmla="*/ 0 w 44"/>
                  <a:gd name="T11" fmla="*/ 0 h 54"/>
                  <a:gd name="T12" fmla="*/ 0 60000 65536"/>
                  <a:gd name="T13" fmla="*/ 0 60000 65536"/>
                  <a:gd name="T14" fmla="*/ 0 60000 65536"/>
                  <a:gd name="T15" fmla="*/ 0 60000 65536"/>
                  <a:gd name="T16" fmla="*/ 0 60000 65536"/>
                  <a:gd name="T17" fmla="*/ 0 60000 65536"/>
                  <a:gd name="T18" fmla="*/ 0 w 44"/>
                  <a:gd name="T19" fmla="*/ 0 h 54"/>
                  <a:gd name="T20" fmla="*/ 44 w 44"/>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44" h="54">
                    <a:moveTo>
                      <a:pt x="0" y="0"/>
                    </a:moveTo>
                    <a:lnTo>
                      <a:pt x="9" y="27"/>
                    </a:lnTo>
                    <a:lnTo>
                      <a:pt x="44" y="45"/>
                    </a:lnTo>
                    <a:lnTo>
                      <a:pt x="27" y="54"/>
                    </a:lnTo>
                    <a:lnTo>
                      <a:pt x="18" y="54"/>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68" name="Freeform 412"/>
              <p:cNvSpPr>
                <a:spLocks/>
              </p:cNvSpPr>
              <p:nvPr/>
            </p:nvSpPr>
            <p:spPr bwMode="auto">
              <a:xfrm>
                <a:off x="1759" y="3415"/>
                <a:ext cx="44" cy="54"/>
              </a:xfrm>
              <a:custGeom>
                <a:avLst/>
                <a:gdLst>
                  <a:gd name="T0" fmla="*/ 0 w 44"/>
                  <a:gd name="T1" fmla="*/ 0 h 54"/>
                  <a:gd name="T2" fmla="*/ 9 w 44"/>
                  <a:gd name="T3" fmla="*/ 27 h 54"/>
                  <a:gd name="T4" fmla="*/ 44 w 44"/>
                  <a:gd name="T5" fmla="*/ 45 h 54"/>
                  <a:gd name="T6" fmla="*/ 27 w 44"/>
                  <a:gd name="T7" fmla="*/ 54 h 54"/>
                  <a:gd name="T8" fmla="*/ 18 w 44"/>
                  <a:gd name="T9" fmla="*/ 54 h 54"/>
                  <a:gd name="T10" fmla="*/ 0 w 44"/>
                  <a:gd name="T11" fmla="*/ 0 h 54"/>
                  <a:gd name="T12" fmla="*/ 0 60000 65536"/>
                  <a:gd name="T13" fmla="*/ 0 60000 65536"/>
                  <a:gd name="T14" fmla="*/ 0 60000 65536"/>
                  <a:gd name="T15" fmla="*/ 0 60000 65536"/>
                  <a:gd name="T16" fmla="*/ 0 60000 65536"/>
                  <a:gd name="T17" fmla="*/ 0 60000 65536"/>
                  <a:gd name="T18" fmla="*/ 0 w 44"/>
                  <a:gd name="T19" fmla="*/ 0 h 54"/>
                  <a:gd name="T20" fmla="*/ 44 w 44"/>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44" h="54">
                    <a:moveTo>
                      <a:pt x="0" y="0"/>
                    </a:moveTo>
                    <a:lnTo>
                      <a:pt x="9" y="27"/>
                    </a:lnTo>
                    <a:lnTo>
                      <a:pt x="44" y="45"/>
                    </a:lnTo>
                    <a:lnTo>
                      <a:pt x="27" y="54"/>
                    </a:lnTo>
                    <a:lnTo>
                      <a:pt x="18" y="54"/>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63" name="Freeform 413"/>
            <p:cNvSpPr>
              <a:spLocks/>
            </p:cNvSpPr>
            <p:nvPr/>
          </p:nvSpPr>
          <p:spPr bwMode="auto">
            <a:xfrm>
              <a:off x="3281362" y="5287962"/>
              <a:ext cx="142875" cy="82550"/>
            </a:xfrm>
            <a:custGeom>
              <a:avLst/>
              <a:gdLst>
                <a:gd name="T0" fmla="*/ 2147483647 w 88"/>
                <a:gd name="T1" fmla="*/ 0 h 54"/>
                <a:gd name="T2" fmla="*/ 2147483647 w 88"/>
                <a:gd name="T3" fmla="*/ 0 h 54"/>
                <a:gd name="T4" fmla="*/ 2147483647 w 88"/>
                <a:gd name="T5" fmla="*/ 2147483647 h 54"/>
                <a:gd name="T6" fmla="*/ 2147483647 w 88"/>
                <a:gd name="T7" fmla="*/ 2147483647 h 54"/>
                <a:gd name="T8" fmla="*/ 2147483647 w 88"/>
                <a:gd name="T9" fmla="*/ 2147483647 h 54"/>
                <a:gd name="T10" fmla="*/ 2147483647 w 88"/>
                <a:gd name="T11" fmla="*/ 2147483647 h 54"/>
                <a:gd name="T12" fmla="*/ 0 w 88"/>
                <a:gd name="T13" fmla="*/ 2147483647 h 54"/>
                <a:gd name="T14" fmla="*/ 0 w 88"/>
                <a:gd name="T15" fmla="*/ 2147483647 h 54"/>
                <a:gd name="T16" fmla="*/ 2147483647 w 88"/>
                <a:gd name="T17" fmla="*/ 2147483647 h 54"/>
                <a:gd name="T18" fmla="*/ 2147483647 w 88"/>
                <a:gd name="T19" fmla="*/ 2147483647 h 54"/>
                <a:gd name="T20" fmla="*/ 2147483647 w 88"/>
                <a:gd name="T21" fmla="*/ 2147483647 h 54"/>
                <a:gd name="T22" fmla="*/ 2147483647 w 88"/>
                <a:gd name="T23" fmla="*/ 2147483647 h 54"/>
                <a:gd name="T24" fmla="*/ 2147483647 w 88"/>
                <a:gd name="T25" fmla="*/ 2147483647 h 54"/>
                <a:gd name="T26" fmla="*/ 2147483647 w 88"/>
                <a:gd name="T27" fmla="*/ 2147483647 h 54"/>
                <a:gd name="T28" fmla="*/ 2147483647 w 88"/>
                <a:gd name="T29" fmla="*/ 0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54"/>
                <a:gd name="T47" fmla="*/ 88 w 88"/>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54">
                  <a:moveTo>
                    <a:pt x="61" y="0"/>
                  </a:moveTo>
                  <a:lnTo>
                    <a:pt x="44" y="0"/>
                  </a:lnTo>
                  <a:lnTo>
                    <a:pt x="53" y="9"/>
                  </a:lnTo>
                  <a:lnTo>
                    <a:pt x="61" y="9"/>
                  </a:lnTo>
                  <a:lnTo>
                    <a:pt x="53" y="27"/>
                  </a:lnTo>
                  <a:lnTo>
                    <a:pt x="53" y="36"/>
                  </a:lnTo>
                  <a:lnTo>
                    <a:pt x="0" y="9"/>
                  </a:lnTo>
                  <a:lnTo>
                    <a:pt x="0" y="27"/>
                  </a:lnTo>
                  <a:lnTo>
                    <a:pt x="9" y="36"/>
                  </a:lnTo>
                  <a:lnTo>
                    <a:pt x="27" y="36"/>
                  </a:lnTo>
                  <a:lnTo>
                    <a:pt x="53" y="45"/>
                  </a:lnTo>
                  <a:lnTo>
                    <a:pt x="70" y="45"/>
                  </a:lnTo>
                  <a:lnTo>
                    <a:pt x="70" y="54"/>
                  </a:lnTo>
                  <a:lnTo>
                    <a:pt x="88" y="54"/>
                  </a:lnTo>
                  <a:lnTo>
                    <a:pt x="61"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64" name="Group 414"/>
            <p:cNvGrpSpPr>
              <a:grpSpLocks/>
            </p:cNvGrpSpPr>
            <p:nvPr/>
          </p:nvGrpSpPr>
          <p:grpSpPr bwMode="auto">
            <a:xfrm>
              <a:off x="3281362" y="5287962"/>
              <a:ext cx="142875" cy="82550"/>
              <a:chOff x="1698" y="3415"/>
              <a:chExt cx="88" cy="54"/>
            </a:xfrm>
          </p:grpSpPr>
          <p:sp>
            <p:nvSpPr>
              <p:cNvPr id="55065" name="Freeform 415"/>
              <p:cNvSpPr>
                <a:spLocks/>
              </p:cNvSpPr>
              <p:nvPr/>
            </p:nvSpPr>
            <p:spPr bwMode="auto">
              <a:xfrm>
                <a:off x="1698" y="3415"/>
                <a:ext cx="88" cy="54"/>
              </a:xfrm>
              <a:custGeom>
                <a:avLst/>
                <a:gdLst>
                  <a:gd name="T0" fmla="*/ 61 w 88"/>
                  <a:gd name="T1" fmla="*/ 0 h 54"/>
                  <a:gd name="T2" fmla="*/ 44 w 88"/>
                  <a:gd name="T3" fmla="*/ 0 h 54"/>
                  <a:gd name="T4" fmla="*/ 53 w 88"/>
                  <a:gd name="T5" fmla="*/ 9 h 54"/>
                  <a:gd name="T6" fmla="*/ 61 w 88"/>
                  <a:gd name="T7" fmla="*/ 9 h 54"/>
                  <a:gd name="T8" fmla="*/ 53 w 88"/>
                  <a:gd name="T9" fmla="*/ 27 h 54"/>
                  <a:gd name="T10" fmla="*/ 53 w 88"/>
                  <a:gd name="T11" fmla="*/ 36 h 54"/>
                  <a:gd name="T12" fmla="*/ 0 w 88"/>
                  <a:gd name="T13" fmla="*/ 9 h 54"/>
                  <a:gd name="T14" fmla="*/ 0 w 88"/>
                  <a:gd name="T15" fmla="*/ 27 h 54"/>
                  <a:gd name="T16" fmla="*/ 9 w 88"/>
                  <a:gd name="T17" fmla="*/ 36 h 54"/>
                  <a:gd name="T18" fmla="*/ 27 w 88"/>
                  <a:gd name="T19" fmla="*/ 36 h 54"/>
                  <a:gd name="T20" fmla="*/ 53 w 88"/>
                  <a:gd name="T21" fmla="*/ 45 h 54"/>
                  <a:gd name="T22" fmla="*/ 70 w 88"/>
                  <a:gd name="T23" fmla="*/ 45 h 54"/>
                  <a:gd name="T24" fmla="*/ 70 w 88"/>
                  <a:gd name="T25" fmla="*/ 54 h 54"/>
                  <a:gd name="T26" fmla="*/ 88 w 88"/>
                  <a:gd name="T27" fmla="*/ 54 h 54"/>
                  <a:gd name="T28" fmla="*/ 61 w 88"/>
                  <a:gd name="T29" fmla="*/ 0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54"/>
                  <a:gd name="T47" fmla="*/ 88 w 88"/>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54">
                    <a:moveTo>
                      <a:pt x="61" y="0"/>
                    </a:moveTo>
                    <a:lnTo>
                      <a:pt x="44" y="0"/>
                    </a:lnTo>
                    <a:lnTo>
                      <a:pt x="53" y="9"/>
                    </a:lnTo>
                    <a:lnTo>
                      <a:pt x="61" y="9"/>
                    </a:lnTo>
                    <a:lnTo>
                      <a:pt x="53" y="27"/>
                    </a:lnTo>
                    <a:lnTo>
                      <a:pt x="53" y="36"/>
                    </a:lnTo>
                    <a:lnTo>
                      <a:pt x="0" y="9"/>
                    </a:lnTo>
                    <a:lnTo>
                      <a:pt x="0" y="27"/>
                    </a:lnTo>
                    <a:lnTo>
                      <a:pt x="9" y="36"/>
                    </a:lnTo>
                    <a:lnTo>
                      <a:pt x="27" y="36"/>
                    </a:lnTo>
                    <a:lnTo>
                      <a:pt x="53" y="45"/>
                    </a:lnTo>
                    <a:lnTo>
                      <a:pt x="70" y="45"/>
                    </a:lnTo>
                    <a:lnTo>
                      <a:pt x="70" y="54"/>
                    </a:lnTo>
                    <a:lnTo>
                      <a:pt x="88" y="54"/>
                    </a:lnTo>
                    <a:lnTo>
                      <a:pt x="61"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66" name="Freeform 416"/>
              <p:cNvSpPr>
                <a:spLocks/>
              </p:cNvSpPr>
              <p:nvPr/>
            </p:nvSpPr>
            <p:spPr bwMode="auto">
              <a:xfrm>
                <a:off x="1698" y="3415"/>
                <a:ext cx="88" cy="54"/>
              </a:xfrm>
              <a:custGeom>
                <a:avLst/>
                <a:gdLst>
                  <a:gd name="T0" fmla="*/ 61 w 88"/>
                  <a:gd name="T1" fmla="*/ 0 h 54"/>
                  <a:gd name="T2" fmla="*/ 44 w 88"/>
                  <a:gd name="T3" fmla="*/ 0 h 54"/>
                  <a:gd name="T4" fmla="*/ 53 w 88"/>
                  <a:gd name="T5" fmla="*/ 9 h 54"/>
                  <a:gd name="T6" fmla="*/ 61 w 88"/>
                  <a:gd name="T7" fmla="*/ 9 h 54"/>
                  <a:gd name="T8" fmla="*/ 53 w 88"/>
                  <a:gd name="T9" fmla="*/ 27 h 54"/>
                  <a:gd name="T10" fmla="*/ 53 w 88"/>
                  <a:gd name="T11" fmla="*/ 36 h 54"/>
                  <a:gd name="T12" fmla="*/ 0 w 88"/>
                  <a:gd name="T13" fmla="*/ 9 h 54"/>
                  <a:gd name="T14" fmla="*/ 0 w 88"/>
                  <a:gd name="T15" fmla="*/ 27 h 54"/>
                  <a:gd name="T16" fmla="*/ 9 w 88"/>
                  <a:gd name="T17" fmla="*/ 36 h 54"/>
                  <a:gd name="T18" fmla="*/ 27 w 88"/>
                  <a:gd name="T19" fmla="*/ 36 h 54"/>
                  <a:gd name="T20" fmla="*/ 53 w 88"/>
                  <a:gd name="T21" fmla="*/ 45 h 54"/>
                  <a:gd name="T22" fmla="*/ 70 w 88"/>
                  <a:gd name="T23" fmla="*/ 45 h 54"/>
                  <a:gd name="T24" fmla="*/ 70 w 88"/>
                  <a:gd name="T25" fmla="*/ 54 h 54"/>
                  <a:gd name="T26" fmla="*/ 88 w 88"/>
                  <a:gd name="T27" fmla="*/ 54 h 54"/>
                  <a:gd name="T28" fmla="*/ 61 w 88"/>
                  <a:gd name="T29" fmla="*/ 0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54"/>
                  <a:gd name="T47" fmla="*/ 88 w 88"/>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54">
                    <a:moveTo>
                      <a:pt x="61" y="0"/>
                    </a:moveTo>
                    <a:lnTo>
                      <a:pt x="44" y="0"/>
                    </a:lnTo>
                    <a:lnTo>
                      <a:pt x="53" y="9"/>
                    </a:lnTo>
                    <a:lnTo>
                      <a:pt x="61" y="9"/>
                    </a:lnTo>
                    <a:lnTo>
                      <a:pt x="53" y="27"/>
                    </a:lnTo>
                    <a:lnTo>
                      <a:pt x="53" y="36"/>
                    </a:lnTo>
                    <a:lnTo>
                      <a:pt x="0" y="9"/>
                    </a:lnTo>
                    <a:lnTo>
                      <a:pt x="0" y="27"/>
                    </a:lnTo>
                    <a:lnTo>
                      <a:pt x="9" y="36"/>
                    </a:lnTo>
                    <a:lnTo>
                      <a:pt x="27" y="36"/>
                    </a:lnTo>
                    <a:lnTo>
                      <a:pt x="53" y="45"/>
                    </a:lnTo>
                    <a:lnTo>
                      <a:pt x="70" y="45"/>
                    </a:lnTo>
                    <a:lnTo>
                      <a:pt x="70" y="54"/>
                    </a:lnTo>
                    <a:lnTo>
                      <a:pt x="88" y="54"/>
                    </a:lnTo>
                    <a:lnTo>
                      <a:pt x="61"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65" name="Freeform 417"/>
            <p:cNvSpPr>
              <a:spLocks/>
            </p:cNvSpPr>
            <p:nvPr/>
          </p:nvSpPr>
          <p:spPr bwMode="auto">
            <a:xfrm>
              <a:off x="2762250" y="3822699"/>
              <a:ext cx="338137" cy="511175"/>
            </a:xfrm>
            <a:custGeom>
              <a:avLst/>
              <a:gdLst>
                <a:gd name="T0" fmla="*/ 2147483647 w 209"/>
                <a:gd name="T1" fmla="*/ 2147483647 h 339"/>
                <a:gd name="T2" fmla="*/ 0 w 209"/>
                <a:gd name="T3" fmla="*/ 2147483647 h 339"/>
                <a:gd name="T4" fmla="*/ 2147483647 w 209"/>
                <a:gd name="T5" fmla="*/ 2147483647 h 339"/>
                <a:gd name="T6" fmla="*/ 0 w 209"/>
                <a:gd name="T7" fmla="*/ 2147483647 h 339"/>
                <a:gd name="T8" fmla="*/ 2147483647 w 209"/>
                <a:gd name="T9" fmla="*/ 2147483647 h 339"/>
                <a:gd name="T10" fmla="*/ 2147483647 w 209"/>
                <a:gd name="T11" fmla="*/ 2147483647 h 339"/>
                <a:gd name="T12" fmla="*/ 2147483647 w 209"/>
                <a:gd name="T13" fmla="*/ 2147483647 h 339"/>
                <a:gd name="T14" fmla="*/ 2147483647 w 209"/>
                <a:gd name="T15" fmla="*/ 2147483647 h 339"/>
                <a:gd name="T16" fmla="*/ 2147483647 w 209"/>
                <a:gd name="T17" fmla="*/ 2147483647 h 339"/>
                <a:gd name="T18" fmla="*/ 2147483647 w 209"/>
                <a:gd name="T19" fmla="*/ 2147483647 h 339"/>
                <a:gd name="T20" fmla="*/ 2147483647 w 209"/>
                <a:gd name="T21" fmla="*/ 2147483647 h 339"/>
                <a:gd name="T22" fmla="*/ 2147483647 w 209"/>
                <a:gd name="T23" fmla="*/ 2147483647 h 339"/>
                <a:gd name="T24" fmla="*/ 2147483647 w 209"/>
                <a:gd name="T25" fmla="*/ 2147483647 h 339"/>
                <a:gd name="T26" fmla="*/ 2147483647 w 209"/>
                <a:gd name="T27" fmla="*/ 2147483647 h 339"/>
                <a:gd name="T28" fmla="*/ 2147483647 w 209"/>
                <a:gd name="T29" fmla="*/ 2147483647 h 339"/>
                <a:gd name="T30" fmla="*/ 2147483647 w 209"/>
                <a:gd name="T31" fmla="*/ 2147483647 h 339"/>
                <a:gd name="T32" fmla="*/ 2147483647 w 209"/>
                <a:gd name="T33" fmla="*/ 2147483647 h 339"/>
                <a:gd name="T34" fmla="*/ 2147483647 w 209"/>
                <a:gd name="T35" fmla="*/ 2147483647 h 339"/>
                <a:gd name="T36" fmla="*/ 2147483647 w 209"/>
                <a:gd name="T37" fmla="*/ 2147483647 h 339"/>
                <a:gd name="T38" fmla="*/ 2147483647 w 209"/>
                <a:gd name="T39" fmla="*/ 2147483647 h 339"/>
                <a:gd name="T40" fmla="*/ 2147483647 w 209"/>
                <a:gd name="T41" fmla="*/ 2147483647 h 339"/>
                <a:gd name="T42" fmla="*/ 2147483647 w 209"/>
                <a:gd name="T43" fmla="*/ 2147483647 h 339"/>
                <a:gd name="T44" fmla="*/ 2147483647 w 209"/>
                <a:gd name="T45" fmla="*/ 2147483647 h 339"/>
                <a:gd name="T46" fmla="*/ 2147483647 w 209"/>
                <a:gd name="T47" fmla="*/ 2147483647 h 339"/>
                <a:gd name="T48" fmla="*/ 2147483647 w 209"/>
                <a:gd name="T49" fmla="*/ 2147483647 h 339"/>
                <a:gd name="T50" fmla="*/ 2147483647 w 209"/>
                <a:gd name="T51" fmla="*/ 2147483647 h 339"/>
                <a:gd name="T52" fmla="*/ 2147483647 w 209"/>
                <a:gd name="T53" fmla="*/ 0 h 339"/>
                <a:gd name="T54" fmla="*/ 2147483647 w 209"/>
                <a:gd name="T55" fmla="*/ 0 h 339"/>
                <a:gd name="T56" fmla="*/ 2147483647 w 209"/>
                <a:gd name="T57" fmla="*/ 2147483647 h 339"/>
                <a:gd name="T58" fmla="*/ 2147483647 w 209"/>
                <a:gd name="T59" fmla="*/ 2147483647 h 339"/>
                <a:gd name="T60" fmla="*/ 2147483647 w 209"/>
                <a:gd name="T61" fmla="*/ 2147483647 h 339"/>
                <a:gd name="T62" fmla="*/ 2147483647 w 209"/>
                <a:gd name="T63" fmla="*/ 2147483647 h 339"/>
                <a:gd name="T64" fmla="*/ 2147483647 w 209"/>
                <a:gd name="T65" fmla="*/ 2147483647 h 339"/>
                <a:gd name="T66" fmla="*/ 2147483647 w 209"/>
                <a:gd name="T67" fmla="*/ 2147483647 h 339"/>
                <a:gd name="T68" fmla="*/ 2147483647 w 209"/>
                <a:gd name="T69" fmla="*/ 2147483647 h 3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9"/>
                <a:gd name="T106" fmla="*/ 0 h 339"/>
                <a:gd name="T107" fmla="*/ 209 w 209"/>
                <a:gd name="T108" fmla="*/ 339 h 3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9" h="339">
                  <a:moveTo>
                    <a:pt x="9" y="63"/>
                  </a:moveTo>
                  <a:lnTo>
                    <a:pt x="0" y="80"/>
                  </a:lnTo>
                  <a:lnTo>
                    <a:pt x="9" y="107"/>
                  </a:lnTo>
                  <a:lnTo>
                    <a:pt x="0" y="107"/>
                  </a:lnTo>
                  <a:lnTo>
                    <a:pt x="18" y="134"/>
                  </a:lnTo>
                  <a:lnTo>
                    <a:pt x="35" y="161"/>
                  </a:lnTo>
                  <a:lnTo>
                    <a:pt x="96" y="276"/>
                  </a:lnTo>
                  <a:lnTo>
                    <a:pt x="183" y="339"/>
                  </a:lnTo>
                  <a:lnTo>
                    <a:pt x="201" y="330"/>
                  </a:lnTo>
                  <a:lnTo>
                    <a:pt x="209" y="303"/>
                  </a:lnTo>
                  <a:lnTo>
                    <a:pt x="201" y="294"/>
                  </a:lnTo>
                  <a:lnTo>
                    <a:pt x="201" y="232"/>
                  </a:lnTo>
                  <a:lnTo>
                    <a:pt x="192" y="196"/>
                  </a:lnTo>
                  <a:lnTo>
                    <a:pt x="174" y="196"/>
                  </a:lnTo>
                  <a:lnTo>
                    <a:pt x="174" y="178"/>
                  </a:lnTo>
                  <a:lnTo>
                    <a:pt x="157" y="187"/>
                  </a:lnTo>
                  <a:lnTo>
                    <a:pt x="131" y="170"/>
                  </a:lnTo>
                  <a:lnTo>
                    <a:pt x="122" y="143"/>
                  </a:lnTo>
                  <a:lnTo>
                    <a:pt x="131" y="107"/>
                  </a:lnTo>
                  <a:lnTo>
                    <a:pt x="148" y="89"/>
                  </a:lnTo>
                  <a:lnTo>
                    <a:pt x="183" y="80"/>
                  </a:lnTo>
                  <a:lnTo>
                    <a:pt x="174" y="72"/>
                  </a:lnTo>
                  <a:lnTo>
                    <a:pt x="174" y="54"/>
                  </a:lnTo>
                  <a:lnTo>
                    <a:pt x="166" y="36"/>
                  </a:lnTo>
                  <a:lnTo>
                    <a:pt x="122" y="54"/>
                  </a:lnTo>
                  <a:lnTo>
                    <a:pt x="113" y="18"/>
                  </a:lnTo>
                  <a:lnTo>
                    <a:pt x="96" y="0"/>
                  </a:lnTo>
                  <a:lnTo>
                    <a:pt x="87" y="0"/>
                  </a:lnTo>
                  <a:lnTo>
                    <a:pt x="96" y="18"/>
                  </a:lnTo>
                  <a:lnTo>
                    <a:pt x="87" y="36"/>
                  </a:lnTo>
                  <a:lnTo>
                    <a:pt x="79" y="54"/>
                  </a:lnTo>
                  <a:lnTo>
                    <a:pt x="44" y="63"/>
                  </a:lnTo>
                  <a:lnTo>
                    <a:pt x="26" y="89"/>
                  </a:lnTo>
                  <a:lnTo>
                    <a:pt x="9" y="80"/>
                  </a:lnTo>
                  <a:lnTo>
                    <a:pt x="9" y="63"/>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66" name="Freeform 418"/>
            <p:cNvSpPr>
              <a:spLocks/>
            </p:cNvSpPr>
            <p:nvPr/>
          </p:nvSpPr>
          <p:spPr bwMode="auto">
            <a:xfrm>
              <a:off x="2762250" y="3822699"/>
              <a:ext cx="338137" cy="511175"/>
            </a:xfrm>
            <a:custGeom>
              <a:avLst/>
              <a:gdLst>
                <a:gd name="T0" fmla="*/ 2147483647 w 209"/>
                <a:gd name="T1" fmla="*/ 2147483647 h 339"/>
                <a:gd name="T2" fmla="*/ 0 w 209"/>
                <a:gd name="T3" fmla="*/ 2147483647 h 339"/>
                <a:gd name="T4" fmla="*/ 2147483647 w 209"/>
                <a:gd name="T5" fmla="*/ 2147483647 h 339"/>
                <a:gd name="T6" fmla="*/ 0 w 209"/>
                <a:gd name="T7" fmla="*/ 2147483647 h 339"/>
                <a:gd name="T8" fmla="*/ 2147483647 w 209"/>
                <a:gd name="T9" fmla="*/ 2147483647 h 339"/>
                <a:gd name="T10" fmla="*/ 2147483647 w 209"/>
                <a:gd name="T11" fmla="*/ 2147483647 h 339"/>
                <a:gd name="T12" fmla="*/ 2147483647 w 209"/>
                <a:gd name="T13" fmla="*/ 2147483647 h 339"/>
                <a:gd name="T14" fmla="*/ 2147483647 w 209"/>
                <a:gd name="T15" fmla="*/ 2147483647 h 339"/>
                <a:gd name="T16" fmla="*/ 2147483647 w 209"/>
                <a:gd name="T17" fmla="*/ 2147483647 h 339"/>
                <a:gd name="T18" fmla="*/ 2147483647 w 209"/>
                <a:gd name="T19" fmla="*/ 2147483647 h 339"/>
                <a:gd name="T20" fmla="*/ 2147483647 w 209"/>
                <a:gd name="T21" fmla="*/ 2147483647 h 339"/>
                <a:gd name="T22" fmla="*/ 2147483647 w 209"/>
                <a:gd name="T23" fmla="*/ 2147483647 h 339"/>
                <a:gd name="T24" fmla="*/ 2147483647 w 209"/>
                <a:gd name="T25" fmla="*/ 2147483647 h 339"/>
                <a:gd name="T26" fmla="*/ 2147483647 w 209"/>
                <a:gd name="T27" fmla="*/ 2147483647 h 339"/>
                <a:gd name="T28" fmla="*/ 2147483647 w 209"/>
                <a:gd name="T29" fmla="*/ 2147483647 h 339"/>
                <a:gd name="T30" fmla="*/ 2147483647 w 209"/>
                <a:gd name="T31" fmla="*/ 2147483647 h 339"/>
                <a:gd name="T32" fmla="*/ 2147483647 w 209"/>
                <a:gd name="T33" fmla="*/ 2147483647 h 339"/>
                <a:gd name="T34" fmla="*/ 2147483647 w 209"/>
                <a:gd name="T35" fmla="*/ 2147483647 h 339"/>
                <a:gd name="T36" fmla="*/ 2147483647 w 209"/>
                <a:gd name="T37" fmla="*/ 2147483647 h 339"/>
                <a:gd name="T38" fmla="*/ 2147483647 w 209"/>
                <a:gd name="T39" fmla="*/ 2147483647 h 339"/>
                <a:gd name="T40" fmla="*/ 2147483647 w 209"/>
                <a:gd name="T41" fmla="*/ 2147483647 h 339"/>
                <a:gd name="T42" fmla="*/ 2147483647 w 209"/>
                <a:gd name="T43" fmla="*/ 2147483647 h 339"/>
                <a:gd name="T44" fmla="*/ 2147483647 w 209"/>
                <a:gd name="T45" fmla="*/ 2147483647 h 339"/>
                <a:gd name="T46" fmla="*/ 2147483647 w 209"/>
                <a:gd name="T47" fmla="*/ 2147483647 h 339"/>
                <a:gd name="T48" fmla="*/ 2147483647 w 209"/>
                <a:gd name="T49" fmla="*/ 2147483647 h 339"/>
                <a:gd name="T50" fmla="*/ 2147483647 w 209"/>
                <a:gd name="T51" fmla="*/ 2147483647 h 339"/>
                <a:gd name="T52" fmla="*/ 2147483647 w 209"/>
                <a:gd name="T53" fmla="*/ 0 h 339"/>
                <a:gd name="T54" fmla="*/ 2147483647 w 209"/>
                <a:gd name="T55" fmla="*/ 0 h 339"/>
                <a:gd name="T56" fmla="*/ 2147483647 w 209"/>
                <a:gd name="T57" fmla="*/ 2147483647 h 339"/>
                <a:gd name="T58" fmla="*/ 2147483647 w 209"/>
                <a:gd name="T59" fmla="*/ 2147483647 h 339"/>
                <a:gd name="T60" fmla="*/ 2147483647 w 209"/>
                <a:gd name="T61" fmla="*/ 2147483647 h 339"/>
                <a:gd name="T62" fmla="*/ 2147483647 w 209"/>
                <a:gd name="T63" fmla="*/ 2147483647 h 339"/>
                <a:gd name="T64" fmla="*/ 2147483647 w 209"/>
                <a:gd name="T65" fmla="*/ 2147483647 h 339"/>
                <a:gd name="T66" fmla="*/ 2147483647 w 209"/>
                <a:gd name="T67" fmla="*/ 2147483647 h 339"/>
                <a:gd name="T68" fmla="*/ 2147483647 w 209"/>
                <a:gd name="T69" fmla="*/ 2147483647 h 3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9"/>
                <a:gd name="T106" fmla="*/ 0 h 339"/>
                <a:gd name="T107" fmla="*/ 209 w 209"/>
                <a:gd name="T108" fmla="*/ 339 h 3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9" h="339">
                  <a:moveTo>
                    <a:pt x="9" y="63"/>
                  </a:moveTo>
                  <a:lnTo>
                    <a:pt x="0" y="80"/>
                  </a:lnTo>
                  <a:lnTo>
                    <a:pt x="9" y="107"/>
                  </a:lnTo>
                  <a:lnTo>
                    <a:pt x="0" y="107"/>
                  </a:lnTo>
                  <a:lnTo>
                    <a:pt x="18" y="134"/>
                  </a:lnTo>
                  <a:lnTo>
                    <a:pt x="35" y="161"/>
                  </a:lnTo>
                  <a:lnTo>
                    <a:pt x="96" y="276"/>
                  </a:lnTo>
                  <a:lnTo>
                    <a:pt x="183" y="339"/>
                  </a:lnTo>
                  <a:lnTo>
                    <a:pt x="201" y="330"/>
                  </a:lnTo>
                  <a:lnTo>
                    <a:pt x="209" y="303"/>
                  </a:lnTo>
                  <a:lnTo>
                    <a:pt x="201" y="294"/>
                  </a:lnTo>
                  <a:lnTo>
                    <a:pt x="201" y="232"/>
                  </a:lnTo>
                  <a:lnTo>
                    <a:pt x="192" y="196"/>
                  </a:lnTo>
                  <a:lnTo>
                    <a:pt x="174" y="196"/>
                  </a:lnTo>
                  <a:lnTo>
                    <a:pt x="174" y="178"/>
                  </a:lnTo>
                  <a:lnTo>
                    <a:pt x="157" y="187"/>
                  </a:lnTo>
                  <a:lnTo>
                    <a:pt x="131" y="170"/>
                  </a:lnTo>
                  <a:lnTo>
                    <a:pt x="122" y="143"/>
                  </a:lnTo>
                  <a:lnTo>
                    <a:pt x="131" y="107"/>
                  </a:lnTo>
                  <a:lnTo>
                    <a:pt x="148" y="89"/>
                  </a:lnTo>
                  <a:lnTo>
                    <a:pt x="183" y="80"/>
                  </a:lnTo>
                  <a:lnTo>
                    <a:pt x="174" y="72"/>
                  </a:lnTo>
                  <a:lnTo>
                    <a:pt x="174" y="54"/>
                  </a:lnTo>
                  <a:lnTo>
                    <a:pt x="166" y="36"/>
                  </a:lnTo>
                  <a:lnTo>
                    <a:pt x="122" y="54"/>
                  </a:lnTo>
                  <a:lnTo>
                    <a:pt x="113" y="18"/>
                  </a:lnTo>
                  <a:lnTo>
                    <a:pt x="96" y="0"/>
                  </a:lnTo>
                  <a:lnTo>
                    <a:pt x="87" y="0"/>
                  </a:lnTo>
                  <a:lnTo>
                    <a:pt x="96" y="18"/>
                  </a:lnTo>
                  <a:lnTo>
                    <a:pt x="87" y="36"/>
                  </a:lnTo>
                  <a:lnTo>
                    <a:pt x="79" y="54"/>
                  </a:lnTo>
                  <a:lnTo>
                    <a:pt x="44" y="63"/>
                  </a:lnTo>
                  <a:lnTo>
                    <a:pt x="26" y="89"/>
                  </a:lnTo>
                  <a:lnTo>
                    <a:pt x="9" y="80"/>
                  </a:lnTo>
                  <a:lnTo>
                    <a:pt x="9" y="63"/>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67" name="Freeform 419"/>
            <p:cNvSpPr>
              <a:spLocks/>
            </p:cNvSpPr>
            <p:nvPr/>
          </p:nvSpPr>
          <p:spPr bwMode="auto">
            <a:xfrm>
              <a:off x="2762250" y="3783012"/>
              <a:ext cx="157162" cy="174625"/>
            </a:xfrm>
            <a:custGeom>
              <a:avLst/>
              <a:gdLst>
                <a:gd name="T0" fmla="*/ 2147483647 w 96"/>
                <a:gd name="T1" fmla="*/ 2147483647 h 115"/>
                <a:gd name="T2" fmla="*/ 2147483647 w 96"/>
                <a:gd name="T3" fmla="*/ 2147483647 h 115"/>
                <a:gd name="T4" fmla="*/ 2147483647 w 96"/>
                <a:gd name="T5" fmla="*/ 2147483647 h 115"/>
                <a:gd name="T6" fmla="*/ 2147483647 w 96"/>
                <a:gd name="T7" fmla="*/ 2147483647 h 115"/>
                <a:gd name="T8" fmla="*/ 2147483647 w 96"/>
                <a:gd name="T9" fmla="*/ 2147483647 h 115"/>
                <a:gd name="T10" fmla="*/ 2147483647 w 96"/>
                <a:gd name="T11" fmla="*/ 2147483647 h 115"/>
                <a:gd name="T12" fmla="*/ 2147483647 w 96"/>
                <a:gd name="T13" fmla="*/ 2147483647 h 115"/>
                <a:gd name="T14" fmla="*/ 2147483647 w 96"/>
                <a:gd name="T15" fmla="*/ 2147483647 h 115"/>
                <a:gd name="T16" fmla="*/ 2147483647 w 96"/>
                <a:gd name="T17" fmla="*/ 2147483647 h 115"/>
                <a:gd name="T18" fmla="*/ 2147483647 w 96"/>
                <a:gd name="T19" fmla="*/ 2147483647 h 115"/>
                <a:gd name="T20" fmla="*/ 2147483647 w 96"/>
                <a:gd name="T21" fmla="*/ 2147483647 h 115"/>
                <a:gd name="T22" fmla="*/ 2147483647 w 96"/>
                <a:gd name="T23" fmla="*/ 0 h 115"/>
                <a:gd name="T24" fmla="*/ 2147483647 w 96"/>
                <a:gd name="T25" fmla="*/ 2147483647 h 115"/>
                <a:gd name="T26" fmla="*/ 2147483647 w 96"/>
                <a:gd name="T27" fmla="*/ 2147483647 h 115"/>
                <a:gd name="T28" fmla="*/ 2147483647 w 96"/>
                <a:gd name="T29" fmla="*/ 2147483647 h 115"/>
                <a:gd name="T30" fmla="*/ 2147483647 w 96"/>
                <a:gd name="T31" fmla="*/ 2147483647 h 115"/>
                <a:gd name="T32" fmla="*/ 0 w 96"/>
                <a:gd name="T33" fmla="*/ 2147483647 h 115"/>
                <a:gd name="T34" fmla="*/ 0 w 96"/>
                <a:gd name="T35" fmla="*/ 2147483647 h 115"/>
                <a:gd name="T36" fmla="*/ 2147483647 w 96"/>
                <a:gd name="T37" fmla="*/ 2147483647 h 115"/>
                <a:gd name="T38" fmla="*/ 2147483647 w 96"/>
                <a:gd name="T39" fmla="*/ 2147483647 h 1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5"/>
                <a:gd name="T62" fmla="*/ 96 w 96"/>
                <a:gd name="T63" fmla="*/ 115 h 1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5">
                  <a:moveTo>
                    <a:pt x="9" y="89"/>
                  </a:moveTo>
                  <a:lnTo>
                    <a:pt x="9" y="106"/>
                  </a:lnTo>
                  <a:lnTo>
                    <a:pt x="26" y="115"/>
                  </a:lnTo>
                  <a:lnTo>
                    <a:pt x="44" y="89"/>
                  </a:lnTo>
                  <a:lnTo>
                    <a:pt x="79" y="80"/>
                  </a:lnTo>
                  <a:lnTo>
                    <a:pt x="87" y="62"/>
                  </a:lnTo>
                  <a:lnTo>
                    <a:pt x="96" y="44"/>
                  </a:lnTo>
                  <a:lnTo>
                    <a:pt x="87" y="26"/>
                  </a:lnTo>
                  <a:lnTo>
                    <a:pt x="96" y="26"/>
                  </a:lnTo>
                  <a:lnTo>
                    <a:pt x="87" y="17"/>
                  </a:lnTo>
                  <a:lnTo>
                    <a:pt x="61" y="26"/>
                  </a:lnTo>
                  <a:lnTo>
                    <a:pt x="35" y="0"/>
                  </a:lnTo>
                  <a:lnTo>
                    <a:pt x="18" y="17"/>
                  </a:lnTo>
                  <a:lnTo>
                    <a:pt x="18" y="26"/>
                  </a:lnTo>
                  <a:lnTo>
                    <a:pt x="9" y="26"/>
                  </a:lnTo>
                  <a:lnTo>
                    <a:pt x="9" y="35"/>
                  </a:lnTo>
                  <a:lnTo>
                    <a:pt x="0" y="44"/>
                  </a:lnTo>
                  <a:lnTo>
                    <a:pt x="0" y="62"/>
                  </a:lnTo>
                  <a:lnTo>
                    <a:pt x="18" y="89"/>
                  </a:lnTo>
                  <a:lnTo>
                    <a:pt x="9" y="8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68" name="Group 420"/>
            <p:cNvGrpSpPr>
              <a:grpSpLocks/>
            </p:cNvGrpSpPr>
            <p:nvPr/>
          </p:nvGrpSpPr>
          <p:grpSpPr bwMode="auto">
            <a:xfrm>
              <a:off x="2762250" y="3783012"/>
              <a:ext cx="157162" cy="174625"/>
              <a:chOff x="1376" y="2418"/>
              <a:chExt cx="96" cy="115"/>
            </a:xfrm>
          </p:grpSpPr>
          <p:sp>
            <p:nvSpPr>
              <p:cNvPr id="55063" name="Freeform 421"/>
              <p:cNvSpPr>
                <a:spLocks/>
              </p:cNvSpPr>
              <p:nvPr/>
            </p:nvSpPr>
            <p:spPr bwMode="auto">
              <a:xfrm>
                <a:off x="1376" y="2418"/>
                <a:ext cx="96" cy="115"/>
              </a:xfrm>
              <a:custGeom>
                <a:avLst/>
                <a:gdLst>
                  <a:gd name="T0" fmla="*/ 9 w 96"/>
                  <a:gd name="T1" fmla="*/ 89 h 115"/>
                  <a:gd name="T2" fmla="*/ 9 w 96"/>
                  <a:gd name="T3" fmla="*/ 106 h 115"/>
                  <a:gd name="T4" fmla="*/ 26 w 96"/>
                  <a:gd name="T5" fmla="*/ 115 h 115"/>
                  <a:gd name="T6" fmla="*/ 44 w 96"/>
                  <a:gd name="T7" fmla="*/ 89 h 115"/>
                  <a:gd name="T8" fmla="*/ 79 w 96"/>
                  <a:gd name="T9" fmla="*/ 80 h 115"/>
                  <a:gd name="T10" fmla="*/ 87 w 96"/>
                  <a:gd name="T11" fmla="*/ 62 h 115"/>
                  <a:gd name="T12" fmla="*/ 96 w 96"/>
                  <a:gd name="T13" fmla="*/ 44 h 115"/>
                  <a:gd name="T14" fmla="*/ 87 w 96"/>
                  <a:gd name="T15" fmla="*/ 26 h 115"/>
                  <a:gd name="T16" fmla="*/ 96 w 96"/>
                  <a:gd name="T17" fmla="*/ 26 h 115"/>
                  <a:gd name="T18" fmla="*/ 87 w 96"/>
                  <a:gd name="T19" fmla="*/ 17 h 115"/>
                  <a:gd name="T20" fmla="*/ 61 w 96"/>
                  <a:gd name="T21" fmla="*/ 26 h 115"/>
                  <a:gd name="T22" fmla="*/ 35 w 96"/>
                  <a:gd name="T23" fmla="*/ 0 h 115"/>
                  <a:gd name="T24" fmla="*/ 18 w 96"/>
                  <a:gd name="T25" fmla="*/ 17 h 115"/>
                  <a:gd name="T26" fmla="*/ 18 w 96"/>
                  <a:gd name="T27" fmla="*/ 26 h 115"/>
                  <a:gd name="T28" fmla="*/ 9 w 96"/>
                  <a:gd name="T29" fmla="*/ 26 h 115"/>
                  <a:gd name="T30" fmla="*/ 9 w 96"/>
                  <a:gd name="T31" fmla="*/ 35 h 115"/>
                  <a:gd name="T32" fmla="*/ 0 w 96"/>
                  <a:gd name="T33" fmla="*/ 44 h 115"/>
                  <a:gd name="T34" fmla="*/ 0 w 96"/>
                  <a:gd name="T35" fmla="*/ 62 h 115"/>
                  <a:gd name="T36" fmla="*/ 18 w 96"/>
                  <a:gd name="T37" fmla="*/ 89 h 115"/>
                  <a:gd name="T38" fmla="*/ 9 w 96"/>
                  <a:gd name="T39" fmla="*/ 89 h 1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5"/>
                  <a:gd name="T62" fmla="*/ 96 w 96"/>
                  <a:gd name="T63" fmla="*/ 115 h 1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5">
                    <a:moveTo>
                      <a:pt x="9" y="89"/>
                    </a:moveTo>
                    <a:lnTo>
                      <a:pt x="9" y="106"/>
                    </a:lnTo>
                    <a:lnTo>
                      <a:pt x="26" y="115"/>
                    </a:lnTo>
                    <a:lnTo>
                      <a:pt x="44" y="89"/>
                    </a:lnTo>
                    <a:lnTo>
                      <a:pt x="79" y="80"/>
                    </a:lnTo>
                    <a:lnTo>
                      <a:pt x="87" y="62"/>
                    </a:lnTo>
                    <a:lnTo>
                      <a:pt x="96" y="44"/>
                    </a:lnTo>
                    <a:lnTo>
                      <a:pt x="87" y="26"/>
                    </a:lnTo>
                    <a:lnTo>
                      <a:pt x="96" y="26"/>
                    </a:lnTo>
                    <a:lnTo>
                      <a:pt x="87" y="17"/>
                    </a:lnTo>
                    <a:lnTo>
                      <a:pt x="61" y="26"/>
                    </a:lnTo>
                    <a:lnTo>
                      <a:pt x="35" y="0"/>
                    </a:lnTo>
                    <a:lnTo>
                      <a:pt x="18" y="17"/>
                    </a:lnTo>
                    <a:lnTo>
                      <a:pt x="18" y="26"/>
                    </a:lnTo>
                    <a:lnTo>
                      <a:pt x="9" y="26"/>
                    </a:lnTo>
                    <a:lnTo>
                      <a:pt x="9" y="35"/>
                    </a:lnTo>
                    <a:lnTo>
                      <a:pt x="0" y="44"/>
                    </a:lnTo>
                    <a:lnTo>
                      <a:pt x="0" y="62"/>
                    </a:lnTo>
                    <a:lnTo>
                      <a:pt x="18" y="89"/>
                    </a:lnTo>
                    <a:lnTo>
                      <a:pt x="9" y="8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64" name="Freeform 422"/>
              <p:cNvSpPr>
                <a:spLocks/>
              </p:cNvSpPr>
              <p:nvPr/>
            </p:nvSpPr>
            <p:spPr bwMode="auto">
              <a:xfrm>
                <a:off x="1376" y="2418"/>
                <a:ext cx="96" cy="115"/>
              </a:xfrm>
              <a:custGeom>
                <a:avLst/>
                <a:gdLst>
                  <a:gd name="T0" fmla="*/ 9 w 96"/>
                  <a:gd name="T1" fmla="*/ 89 h 115"/>
                  <a:gd name="T2" fmla="*/ 9 w 96"/>
                  <a:gd name="T3" fmla="*/ 106 h 115"/>
                  <a:gd name="T4" fmla="*/ 26 w 96"/>
                  <a:gd name="T5" fmla="*/ 115 h 115"/>
                  <a:gd name="T6" fmla="*/ 44 w 96"/>
                  <a:gd name="T7" fmla="*/ 89 h 115"/>
                  <a:gd name="T8" fmla="*/ 79 w 96"/>
                  <a:gd name="T9" fmla="*/ 80 h 115"/>
                  <a:gd name="T10" fmla="*/ 87 w 96"/>
                  <a:gd name="T11" fmla="*/ 62 h 115"/>
                  <a:gd name="T12" fmla="*/ 96 w 96"/>
                  <a:gd name="T13" fmla="*/ 44 h 115"/>
                  <a:gd name="T14" fmla="*/ 87 w 96"/>
                  <a:gd name="T15" fmla="*/ 26 h 115"/>
                  <a:gd name="T16" fmla="*/ 96 w 96"/>
                  <a:gd name="T17" fmla="*/ 26 h 115"/>
                  <a:gd name="T18" fmla="*/ 87 w 96"/>
                  <a:gd name="T19" fmla="*/ 17 h 115"/>
                  <a:gd name="T20" fmla="*/ 61 w 96"/>
                  <a:gd name="T21" fmla="*/ 26 h 115"/>
                  <a:gd name="T22" fmla="*/ 35 w 96"/>
                  <a:gd name="T23" fmla="*/ 0 h 115"/>
                  <a:gd name="T24" fmla="*/ 18 w 96"/>
                  <a:gd name="T25" fmla="*/ 17 h 115"/>
                  <a:gd name="T26" fmla="*/ 18 w 96"/>
                  <a:gd name="T27" fmla="*/ 26 h 115"/>
                  <a:gd name="T28" fmla="*/ 9 w 96"/>
                  <a:gd name="T29" fmla="*/ 26 h 115"/>
                  <a:gd name="T30" fmla="*/ 9 w 96"/>
                  <a:gd name="T31" fmla="*/ 35 h 115"/>
                  <a:gd name="T32" fmla="*/ 0 w 96"/>
                  <a:gd name="T33" fmla="*/ 44 h 115"/>
                  <a:gd name="T34" fmla="*/ 0 w 96"/>
                  <a:gd name="T35" fmla="*/ 62 h 115"/>
                  <a:gd name="T36" fmla="*/ 18 w 96"/>
                  <a:gd name="T37" fmla="*/ 89 h 115"/>
                  <a:gd name="T38" fmla="*/ 9 w 96"/>
                  <a:gd name="T39" fmla="*/ 89 h 1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5"/>
                  <a:gd name="T62" fmla="*/ 96 w 96"/>
                  <a:gd name="T63" fmla="*/ 115 h 1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5">
                    <a:moveTo>
                      <a:pt x="9" y="89"/>
                    </a:moveTo>
                    <a:lnTo>
                      <a:pt x="9" y="106"/>
                    </a:lnTo>
                    <a:lnTo>
                      <a:pt x="26" y="115"/>
                    </a:lnTo>
                    <a:lnTo>
                      <a:pt x="44" y="89"/>
                    </a:lnTo>
                    <a:lnTo>
                      <a:pt x="79" y="80"/>
                    </a:lnTo>
                    <a:lnTo>
                      <a:pt x="87" y="62"/>
                    </a:lnTo>
                    <a:lnTo>
                      <a:pt x="96" y="44"/>
                    </a:lnTo>
                    <a:lnTo>
                      <a:pt x="87" y="26"/>
                    </a:lnTo>
                    <a:lnTo>
                      <a:pt x="96" y="26"/>
                    </a:lnTo>
                    <a:lnTo>
                      <a:pt x="87" y="17"/>
                    </a:lnTo>
                    <a:lnTo>
                      <a:pt x="61" y="26"/>
                    </a:lnTo>
                    <a:lnTo>
                      <a:pt x="35" y="0"/>
                    </a:lnTo>
                    <a:lnTo>
                      <a:pt x="18" y="17"/>
                    </a:lnTo>
                    <a:lnTo>
                      <a:pt x="18" y="26"/>
                    </a:lnTo>
                    <a:lnTo>
                      <a:pt x="9" y="26"/>
                    </a:lnTo>
                    <a:lnTo>
                      <a:pt x="9" y="35"/>
                    </a:lnTo>
                    <a:lnTo>
                      <a:pt x="0" y="44"/>
                    </a:lnTo>
                    <a:lnTo>
                      <a:pt x="0" y="62"/>
                    </a:lnTo>
                    <a:lnTo>
                      <a:pt x="18" y="89"/>
                    </a:lnTo>
                    <a:lnTo>
                      <a:pt x="9" y="89"/>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69" name="Freeform 423"/>
            <p:cNvSpPr>
              <a:spLocks/>
            </p:cNvSpPr>
            <p:nvPr/>
          </p:nvSpPr>
          <p:spPr bwMode="auto">
            <a:xfrm>
              <a:off x="2819400" y="3473449"/>
              <a:ext cx="311150" cy="469900"/>
            </a:xfrm>
            <a:custGeom>
              <a:avLst/>
              <a:gdLst>
                <a:gd name="T0" fmla="*/ 0 w 192"/>
                <a:gd name="T1" fmla="*/ 2147483647 h 311"/>
                <a:gd name="T2" fmla="*/ 2147483647 w 192"/>
                <a:gd name="T3" fmla="*/ 2147483647 h 311"/>
                <a:gd name="T4" fmla="*/ 2147483647 w 192"/>
                <a:gd name="T5" fmla="*/ 2147483647 h 311"/>
                <a:gd name="T6" fmla="*/ 2147483647 w 192"/>
                <a:gd name="T7" fmla="*/ 2147483647 h 311"/>
                <a:gd name="T8" fmla="*/ 2147483647 w 192"/>
                <a:gd name="T9" fmla="*/ 2147483647 h 311"/>
                <a:gd name="T10" fmla="*/ 2147483647 w 192"/>
                <a:gd name="T11" fmla="*/ 2147483647 h 311"/>
                <a:gd name="T12" fmla="*/ 2147483647 w 192"/>
                <a:gd name="T13" fmla="*/ 2147483647 h 311"/>
                <a:gd name="T14" fmla="*/ 2147483647 w 192"/>
                <a:gd name="T15" fmla="*/ 2147483647 h 311"/>
                <a:gd name="T16" fmla="*/ 2147483647 w 192"/>
                <a:gd name="T17" fmla="*/ 2147483647 h 311"/>
                <a:gd name="T18" fmla="*/ 2147483647 w 192"/>
                <a:gd name="T19" fmla="*/ 2147483647 h 311"/>
                <a:gd name="T20" fmla="*/ 2147483647 w 192"/>
                <a:gd name="T21" fmla="*/ 2147483647 h 311"/>
                <a:gd name="T22" fmla="*/ 2147483647 w 192"/>
                <a:gd name="T23" fmla="*/ 2147483647 h 311"/>
                <a:gd name="T24" fmla="*/ 2147483647 w 192"/>
                <a:gd name="T25" fmla="*/ 2147483647 h 311"/>
                <a:gd name="T26" fmla="*/ 2147483647 w 192"/>
                <a:gd name="T27" fmla="*/ 2147483647 h 311"/>
                <a:gd name="T28" fmla="*/ 2147483647 w 192"/>
                <a:gd name="T29" fmla="*/ 2147483647 h 311"/>
                <a:gd name="T30" fmla="*/ 2147483647 w 192"/>
                <a:gd name="T31" fmla="*/ 0 h 311"/>
                <a:gd name="T32" fmla="*/ 2147483647 w 192"/>
                <a:gd name="T33" fmla="*/ 2147483647 h 311"/>
                <a:gd name="T34" fmla="*/ 2147483647 w 192"/>
                <a:gd name="T35" fmla="*/ 2147483647 h 311"/>
                <a:gd name="T36" fmla="*/ 2147483647 w 192"/>
                <a:gd name="T37" fmla="*/ 2147483647 h 311"/>
                <a:gd name="T38" fmla="*/ 2147483647 w 192"/>
                <a:gd name="T39" fmla="*/ 2147483647 h 311"/>
                <a:gd name="T40" fmla="*/ 2147483647 w 192"/>
                <a:gd name="T41" fmla="*/ 2147483647 h 311"/>
                <a:gd name="T42" fmla="*/ 2147483647 w 192"/>
                <a:gd name="T43" fmla="*/ 2147483647 h 311"/>
                <a:gd name="T44" fmla="*/ 2147483647 w 192"/>
                <a:gd name="T45" fmla="*/ 2147483647 h 311"/>
                <a:gd name="T46" fmla="*/ 2147483647 w 192"/>
                <a:gd name="T47" fmla="*/ 2147483647 h 311"/>
                <a:gd name="T48" fmla="*/ 2147483647 w 192"/>
                <a:gd name="T49" fmla="*/ 2147483647 h 311"/>
                <a:gd name="T50" fmla="*/ 2147483647 w 192"/>
                <a:gd name="T51" fmla="*/ 2147483647 h 311"/>
                <a:gd name="T52" fmla="*/ 2147483647 w 192"/>
                <a:gd name="T53" fmla="*/ 2147483647 h 311"/>
                <a:gd name="T54" fmla="*/ 2147483647 w 192"/>
                <a:gd name="T55" fmla="*/ 2147483647 h 311"/>
                <a:gd name="T56" fmla="*/ 2147483647 w 192"/>
                <a:gd name="T57" fmla="*/ 2147483647 h 311"/>
                <a:gd name="T58" fmla="*/ 2147483647 w 192"/>
                <a:gd name="T59" fmla="*/ 2147483647 h 311"/>
                <a:gd name="T60" fmla="*/ 2147483647 w 192"/>
                <a:gd name="T61" fmla="*/ 2147483647 h 311"/>
                <a:gd name="T62" fmla="*/ 2147483647 w 192"/>
                <a:gd name="T63" fmla="*/ 2147483647 h 311"/>
                <a:gd name="T64" fmla="*/ 2147483647 w 192"/>
                <a:gd name="T65" fmla="*/ 2147483647 h 311"/>
                <a:gd name="T66" fmla="*/ 2147483647 w 192"/>
                <a:gd name="T67" fmla="*/ 2147483647 h 311"/>
                <a:gd name="T68" fmla="*/ 2147483647 w 192"/>
                <a:gd name="T69" fmla="*/ 2147483647 h 311"/>
                <a:gd name="T70" fmla="*/ 2147483647 w 192"/>
                <a:gd name="T71" fmla="*/ 2147483647 h 311"/>
                <a:gd name="T72" fmla="*/ 2147483647 w 192"/>
                <a:gd name="T73" fmla="*/ 2147483647 h 311"/>
                <a:gd name="T74" fmla="*/ 2147483647 w 192"/>
                <a:gd name="T75" fmla="*/ 2147483647 h 311"/>
                <a:gd name="T76" fmla="*/ 2147483647 w 192"/>
                <a:gd name="T77" fmla="*/ 2147483647 h 311"/>
                <a:gd name="T78" fmla="*/ 2147483647 w 192"/>
                <a:gd name="T79" fmla="*/ 2147483647 h 311"/>
                <a:gd name="T80" fmla="*/ 2147483647 w 192"/>
                <a:gd name="T81" fmla="*/ 2147483647 h 311"/>
                <a:gd name="T82" fmla="*/ 2147483647 w 192"/>
                <a:gd name="T83" fmla="*/ 2147483647 h 311"/>
                <a:gd name="T84" fmla="*/ 2147483647 w 192"/>
                <a:gd name="T85" fmla="*/ 2147483647 h 311"/>
                <a:gd name="T86" fmla="*/ 2147483647 w 192"/>
                <a:gd name="T87" fmla="*/ 2147483647 h 311"/>
                <a:gd name="T88" fmla="*/ 2147483647 w 192"/>
                <a:gd name="T89" fmla="*/ 2147483647 h 311"/>
                <a:gd name="T90" fmla="*/ 0 w 192"/>
                <a:gd name="T91" fmla="*/ 2147483647 h 31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311"/>
                <a:gd name="T140" fmla="*/ 192 w 192"/>
                <a:gd name="T141" fmla="*/ 311 h 31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311">
                  <a:moveTo>
                    <a:pt x="0" y="205"/>
                  </a:moveTo>
                  <a:lnTo>
                    <a:pt x="9" y="187"/>
                  </a:lnTo>
                  <a:lnTo>
                    <a:pt x="26" y="187"/>
                  </a:lnTo>
                  <a:lnTo>
                    <a:pt x="35" y="169"/>
                  </a:lnTo>
                  <a:lnTo>
                    <a:pt x="26" y="151"/>
                  </a:lnTo>
                  <a:lnTo>
                    <a:pt x="26" y="107"/>
                  </a:lnTo>
                  <a:lnTo>
                    <a:pt x="26" y="98"/>
                  </a:lnTo>
                  <a:lnTo>
                    <a:pt x="35" y="89"/>
                  </a:lnTo>
                  <a:lnTo>
                    <a:pt x="35" y="80"/>
                  </a:lnTo>
                  <a:lnTo>
                    <a:pt x="44" y="89"/>
                  </a:lnTo>
                  <a:lnTo>
                    <a:pt x="44" y="80"/>
                  </a:lnTo>
                  <a:lnTo>
                    <a:pt x="61" y="53"/>
                  </a:lnTo>
                  <a:lnTo>
                    <a:pt x="61" y="26"/>
                  </a:lnTo>
                  <a:lnTo>
                    <a:pt x="78" y="26"/>
                  </a:lnTo>
                  <a:lnTo>
                    <a:pt x="87" y="26"/>
                  </a:lnTo>
                  <a:lnTo>
                    <a:pt x="131" y="0"/>
                  </a:lnTo>
                  <a:lnTo>
                    <a:pt x="131" y="9"/>
                  </a:lnTo>
                  <a:lnTo>
                    <a:pt x="122" y="18"/>
                  </a:lnTo>
                  <a:lnTo>
                    <a:pt x="113" y="26"/>
                  </a:lnTo>
                  <a:lnTo>
                    <a:pt x="96" y="53"/>
                  </a:lnTo>
                  <a:lnTo>
                    <a:pt x="113" y="89"/>
                  </a:lnTo>
                  <a:lnTo>
                    <a:pt x="113" y="98"/>
                  </a:lnTo>
                  <a:lnTo>
                    <a:pt x="122" y="98"/>
                  </a:lnTo>
                  <a:lnTo>
                    <a:pt x="148" y="107"/>
                  </a:lnTo>
                  <a:lnTo>
                    <a:pt x="157" y="115"/>
                  </a:lnTo>
                  <a:lnTo>
                    <a:pt x="183" y="115"/>
                  </a:lnTo>
                  <a:lnTo>
                    <a:pt x="174" y="142"/>
                  </a:lnTo>
                  <a:lnTo>
                    <a:pt x="183" y="178"/>
                  </a:lnTo>
                  <a:lnTo>
                    <a:pt x="174" y="178"/>
                  </a:lnTo>
                  <a:lnTo>
                    <a:pt x="192" y="205"/>
                  </a:lnTo>
                  <a:lnTo>
                    <a:pt x="183" y="196"/>
                  </a:lnTo>
                  <a:lnTo>
                    <a:pt x="148" y="205"/>
                  </a:lnTo>
                  <a:lnTo>
                    <a:pt x="148" y="213"/>
                  </a:lnTo>
                  <a:lnTo>
                    <a:pt x="157" y="222"/>
                  </a:lnTo>
                  <a:lnTo>
                    <a:pt x="139" y="222"/>
                  </a:lnTo>
                  <a:lnTo>
                    <a:pt x="148" y="249"/>
                  </a:lnTo>
                  <a:lnTo>
                    <a:pt x="148" y="311"/>
                  </a:lnTo>
                  <a:lnTo>
                    <a:pt x="139" y="303"/>
                  </a:lnTo>
                  <a:lnTo>
                    <a:pt x="139" y="285"/>
                  </a:lnTo>
                  <a:lnTo>
                    <a:pt x="131" y="267"/>
                  </a:lnTo>
                  <a:lnTo>
                    <a:pt x="87" y="285"/>
                  </a:lnTo>
                  <a:lnTo>
                    <a:pt x="78" y="249"/>
                  </a:lnTo>
                  <a:lnTo>
                    <a:pt x="61" y="231"/>
                  </a:lnTo>
                  <a:lnTo>
                    <a:pt x="52" y="222"/>
                  </a:lnTo>
                  <a:lnTo>
                    <a:pt x="26" y="231"/>
                  </a:lnTo>
                  <a:lnTo>
                    <a:pt x="0" y="20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70" name="Freeform 424"/>
            <p:cNvSpPr>
              <a:spLocks/>
            </p:cNvSpPr>
            <p:nvPr/>
          </p:nvSpPr>
          <p:spPr bwMode="auto">
            <a:xfrm>
              <a:off x="2819400" y="3473449"/>
              <a:ext cx="311150" cy="469900"/>
            </a:xfrm>
            <a:custGeom>
              <a:avLst/>
              <a:gdLst>
                <a:gd name="T0" fmla="*/ 0 w 192"/>
                <a:gd name="T1" fmla="*/ 2147483647 h 311"/>
                <a:gd name="T2" fmla="*/ 2147483647 w 192"/>
                <a:gd name="T3" fmla="*/ 2147483647 h 311"/>
                <a:gd name="T4" fmla="*/ 2147483647 w 192"/>
                <a:gd name="T5" fmla="*/ 2147483647 h 311"/>
                <a:gd name="T6" fmla="*/ 2147483647 w 192"/>
                <a:gd name="T7" fmla="*/ 2147483647 h 311"/>
                <a:gd name="T8" fmla="*/ 2147483647 w 192"/>
                <a:gd name="T9" fmla="*/ 2147483647 h 311"/>
                <a:gd name="T10" fmla="*/ 2147483647 w 192"/>
                <a:gd name="T11" fmla="*/ 2147483647 h 311"/>
                <a:gd name="T12" fmla="*/ 2147483647 w 192"/>
                <a:gd name="T13" fmla="*/ 2147483647 h 311"/>
                <a:gd name="T14" fmla="*/ 2147483647 w 192"/>
                <a:gd name="T15" fmla="*/ 2147483647 h 311"/>
                <a:gd name="T16" fmla="*/ 2147483647 w 192"/>
                <a:gd name="T17" fmla="*/ 2147483647 h 311"/>
                <a:gd name="T18" fmla="*/ 2147483647 w 192"/>
                <a:gd name="T19" fmla="*/ 2147483647 h 311"/>
                <a:gd name="T20" fmla="*/ 2147483647 w 192"/>
                <a:gd name="T21" fmla="*/ 2147483647 h 311"/>
                <a:gd name="T22" fmla="*/ 2147483647 w 192"/>
                <a:gd name="T23" fmla="*/ 2147483647 h 311"/>
                <a:gd name="T24" fmla="*/ 2147483647 w 192"/>
                <a:gd name="T25" fmla="*/ 2147483647 h 311"/>
                <a:gd name="T26" fmla="*/ 2147483647 w 192"/>
                <a:gd name="T27" fmla="*/ 2147483647 h 311"/>
                <a:gd name="T28" fmla="*/ 2147483647 w 192"/>
                <a:gd name="T29" fmla="*/ 2147483647 h 311"/>
                <a:gd name="T30" fmla="*/ 2147483647 w 192"/>
                <a:gd name="T31" fmla="*/ 0 h 311"/>
                <a:gd name="T32" fmla="*/ 2147483647 w 192"/>
                <a:gd name="T33" fmla="*/ 2147483647 h 311"/>
                <a:gd name="T34" fmla="*/ 2147483647 w 192"/>
                <a:gd name="T35" fmla="*/ 2147483647 h 311"/>
                <a:gd name="T36" fmla="*/ 2147483647 w 192"/>
                <a:gd name="T37" fmla="*/ 2147483647 h 311"/>
                <a:gd name="T38" fmla="*/ 2147483647 w 192"/>
                <a:gd name="T39" fmla="*/ 2147483647 h 311"/>
                <a:gd name="T40" fmla="*/ 2147483647 w 192"/>
                <a:gd name="T41" fmla="*/ 2147483647 h 311"/>
                <a:gd name="T42" fmla="*/ 2147483647 w 192"/>
                <a:gd name="T43" fmla="*/ 2147483647 h 311"/>
                <a:gd name="T44" fmla="*/ 2147483647 w 192"/>
                <a:gd name="T45" fmla="*/ 2147483647 h 311"/>
                <a:gd name="T46" fmla="*/ 2147483647 w 192"/>
                <a:gd name="T47" fmla="*/ 2147483647 h 311"/>
                <a:gd name="T48" fmla="*/ 2147483647 w 192"/>
                <a:gd name="T49" fmla="*/ 2147483647 h 311"/>
                <a:gd name="T50" fmla="*/ 2147483647 w 192"/>
                <a:gd name="T51" fmla="*/ 2147483647 h 311"/>
                <a:gd name="T52" fmla="*/ 2147483647 w 192"/>
                <a:gd name="T53" fmla="*/ 2147483647 h 311"/>
                <a:gd name="T54" fmla="*/ 2147483647 w 192"/>
                <a:gd name="T55" fmla="*/ 2147483647 h 311"/>
                <a:gd name="T56" fmla="*/ 2147483647 w 192"/>
                <a:gd name="T57" fmla="*/ 2147483647 h 311"/>
                <a:gd name="T58" fmla="*/ 2147483647 w 192"/>
                <a:gd name="T59" fmla="*/ 2147483647 h 311"/>
                <a:gd name="T60" fmla="*/ 2147483647 w 192"/>
                <a:gd name="T61" fmla="*/ 2147483647 h 311"/>
                <a:gd name="T62" fmla="*/ 2147483647 w 192"/>
                <a:gd name="T63" fmla="*/ 2147483647 h 311"/>
                <a:gd name="T64" fmla="*/ 2147483647 w 192"/>
                <a:gd name="T65" fmla="*/ 2147483647 h 311"/>
                <a:gd name="T66" fmla="*/ 2147483647 w 192"/>
                <a:gd name="T67" fmla="*/ 2147483647 h 311"/>
                <a:gd name="T68" fmla="*/ 2147483647 w 192"/>
                <a:gd name="T69" fmla="*/ 2147483647 h 311"/>
                <a:gd name="T70" fmla="*/ 2147483647 w 192"/>
                <a:gd name="T71" fmla="*/ 2147483647 h 311"/>
                <a:gd name="T72" fmla="*/ 2147483647 w 192"/>
                <a:gd name="T73" fmla="*/ 2147483647 h 311"/>
                <a:gd name="T74" fmla="*/ 2147483647 w 192"/>
                <a:gd name="T75" fmla="*/ 2147483647 h 311"/>
                <a:gd name="T76" fmla="*/ 2147483647 w 192"/>
                <a:gd name="T77" fmla="*/ 2147483647 h 311"/>
                <a:gd name="T78" fmla="*/ 2147483647 w 192"/>
                <a:gd name="T79" fmla="*/ 2147483647 h 311"/>
                <a:gd name="T80" fmla="*/ 2147483647 w 192"/>
                <a:gd name="T81" fmla="*/ 2147483647 h 311"/>
                <a:gd name="T82" fmla="*/ 2147483647 w 192"/>
                <a:gd name="T83" fmla="*/ 2147483647 h 311"/>
                <a:gd name="T84" fmla="*/ 2147483647 w 192"/>
                <a:gd name="T85" fmla="*/ 2147483647 h 311"/>
                <a:gd name="T86" fmla="*/ 2147483647 w 192"/>
                <a:gd name="T87" fmla="*/ 2147483647 h 311"/>
                <a:gd name="T88" fmla="*/ 2147483647 w 192"/>
                <a:gd name="T89" fmla="*/ 2147483647 h 311"/>
                <a:gd name="T90" fmla="*/ 0 w 192"/>
                <a:gd name="T91" fmla="*/ 2147483647 h 31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311"/>
                <a:gd name="T140" fmla="*/ 192 w 192"/>
                <a:gd name="T141" fmla="*/ 311 h 31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311">
                  <a:moveTo>
                    <a:pt x="0" y="205"/>
                  </a:moveTo>
                  <a:lnTo>
                    <a:pt x="9" y="187"/>
                  </a:lnTo>
                  <a:lnTo>
                    <a:pt x="26" y="187"/>
                  </a:lnTo>
                  <a:lnTo>
                    <a:pt x="35" y="169"/>
                  </a:lnTo>
                  <a:lnTo>
                    <a:pt x="26" y="151"/>
                  </a:lnTo>
                  <a:lnTo>
                    <a:pt x="26" y="107"/>
                  </a:lnTo>
                  <a:lnTo>
                    <a:pt x="26" y="98"/>
                  </a:lnTo>
                  <a:lnTo>
                    <a:pt x="35" y="89"/>
                  </a:lnTo>
                  <a:lnTo>
                    <a:pt x="35" y="80"/>
                  </a:lnTo>
                  <a:lnTo>
                    <a:pt x="44" y="89"/>
                  </a:lnTo>
                  <a:lnTo>
                    <a:pt x="44" y="80"/>
                  </a:lnTo>
                  <a:lnTo>
                    <a:pt x="61" y="53"/>
                  </a:lnTo>
                  <a:lnTo>
                    <a:pt x="61" y="26"/>
                  </a:lnTo>
                  <a:lnTo>
                    <a:pt x="78" y="26"/>
                  </a:lnTo>
                  <a:lnTo>
                    <a:pt x="87" y="26"/>
                  </a:lnTo>
                  <a:lnTo>
                    <a:pt x="131" y="0"/>
                  </a:lnTo>
                  <a:lnTo>
                    <a:pt x="131" y="9"/>
                  </a:lnTo>
                  <a:lnTo>
                    <a:pt x="122" y="18"/>
                  </a:lnTo>
                  <a:lnTo>
                    <a:pt x="113" y="26"/>
                  </a:lnTo>
                  <a:lnTo>
                    <a:pt x="96" y="53"/>
                  </a:lnTo>
                  <a:lnTo>
                    <a:pt x="113" y="89"/>
                  </a:lnTo>
                  <a:lnTo>
                    <a:pt x="113" y="98"/>
                  </a:lnTo>
                  <a:lnTo>
                    <a:pt x="122" y="98"/>
                  </a:lnTo>
                  <a:lnTo>
                    <a:pt x="148" y="107"/>
                  </a:lnTo>
                  <a:lnTo>
                    <a:pt x="157" y="115"/>
                  </a:lnTo>
                  <a:lnTo>
                    <a:pt x="183" y="115"/>
                  </a:lnTo>
                  <a:lnTo>
                    <a:pt x="174" y="142"/>
                  </a:lnTo>
                  <a:lnTo>
                    <a:pt x="183" y="178"/>
                  </a:lnTo>
                  <a:lnTo>
                    <a:pt x="174" y="178"/>
                  </a:lnTo>
                  <a:lnTo>
                    <a:pt x="192" y="205"/>
                  </a:lnTo>
                  <a:lnTo>
                    <a:pt x="183" y="196"/>
                  </a:lnTo>
                  <a:lnTo>
                    <a:pt x="148" y="205"/>
                  </a:lnTo>
                  <a:lnTo>
                    <a:pt x="148" y="213"/>
                  </a:lnTo>
                  <a:lnTo>
                    <a:pt x="157" y="222"/>
                  </a:lnTo>
                  <a:lnTo>
                    <a:pt x="139" y="222"/>
                  </a:lnTo>
                  <a:lnTo>
                    <a:pt x="148" y="249"/>
                  </a:lnTo>
                  <a:lnTo>
                    <a:pt x="148" y="311"/>
                  </a:lnTo>
                  <a:lnTo>
                    <a:pt x="139" y="303"/>
                  </a:lnTo>
                  <a:lnTo>
                    <a:pt x="139" y="285"/>
                  </a:lnTo>
                  <a:lnTo>
                    <a:pt x="131" y="267"/>
                  </a:lnTo>
                  <a:lnTo>
                    <a:pt x="87" y="285"/>
                  </a:lnTo>
                  <a:lnTo>
                    <a:pt x="78" y="249"/>
                  </a:lnTo>
                  <a:lnTo>
                    <a:pt x="61" y="231"/>
                  </a:lnTo>
                  <a:lnTo>
                    <a:pt x="52" y="222"/>
                  </a:lnTo>
                  <a:lnTo>
                    <a:pt x="26" y="231"/>
                  </a:lnTo>
                  <a:lnTo>
                    <a:pt x="0" y="205"/>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71" name="Freeform 425"/>
            <p:cNvSpPr>
              <a:spLocks/>
            </p:cNvSpPr>
            <p:nvPr/>
          </p:nvSpPr>
          <p:spPr bwMode="auto">
            <a:xfrm>
              <a:off x="2974975" y="3487737"/>
              <a:ext cx="350837" cy="306387"/>
            </a:xfrm>
            <a:custGeom>
              <a:avLst/>
              <a:gdLst>
                <a:gd name="T0" fmla="*/ 2147483647 w 218"/>
                <a:gd name="T1" fmla="*/ 2147483647 h 204"/>
                <a:gd name="T2" fmla="*/ 2147483647 w 218"/>
                <a:gd name="T3" fmla="*/ 2147483647 h 204"/>
                <a:gd name="T4" fmla="*/ 2147483647 w 218"/>
                <a:gd name="T5" fmla="*/ 2147483647 h 204"/>
                <a:gd name="T6" fmla="*/ 2147483647 w 218"/>
                <a:gd name="T7" fmla="*/ 2147483647 h 204"/>
                <a:gd name="T8" fmla="*/ 2147483647 w 218"/>
                <a:gd name="T9" fmla="*/ 2147483647 h 204"/>
                <a:gd name="T10" fmla="*/ 2147483647 w 218"/>
                <a:gd name="T11" fmla="*/ 2147483647 h 204"/>
                <a:gd name="T12" fmla="*/ 2147483647 w 218"/>
                <a:gd name="T13" fmla="*/ 2147483647 h 204"/>
                <a:gd name="T14" fmla="*/ 2147483647 w 218"/>
                <a:gd name="T15" fmla="*/ 2147483647 h 204"/>
                <a:gd name="T16" fmla="*/ 2147483647 w 218"/>
                <a:gd name="T17" fmla="*/ 2147483647 h 204"/>
                <a:gd name="T18" fmla="*/ 2147483647 w 218"/>
                <a:gd name="T19" fmla="*/ 2147483647 h 204"/>
                <a:gd name="T20" fmla="*/ 2147483647 w 218"/>
                <a:gd name="T21" fmla="*/ 2147483647 h 204"/>
                <a:gd name="T22" fmla="*/ 2147483647 w 218"/>
                <a:gd name="T23" fmla="*/ 2147483647 h 204"/>
                <a:gd name="T24" fmla="*/ 2147483647 w 218"/>
                <a:gd name="T25" fmla="*/ 2147483647 h 204"/>
                <a:gd name="T26" fmla="*/ 2147483647 w 218"/>
                <a:gd name="T27" fmla="*/ 2147483647 h 204"/>
                <a:gd name="T28" fmla="*/ 2147483647 w 218"/>
                <a:gd name="T29" fmla="*/ 2147483647 h 204"/>
                <a:gd name="T30" fmla="*/ 2147483647 w 218"/>
                <a:gd name="T31" fmla="*/ 2147483647 h 204"/>
                <a:gd name="T32" fmla="*/ 2147483647 w 218"/>
                <a:gd name="T33" fmla="*/ 2147483647 h 204"/>
                <a:gd name="T34" fmla="*/ 2147483647 w 218"/>
                <a:gd name="T35" fmla="*/ 2147483647 h 204"/>
                <a:gd name="T36" fmla="*/ 2147483647 w 218"/>
                <a:gd name="T37" fmla="*/ 2147483647 h 204"/>
                <a:gd name="T38" fmla="*/ 2147483647 w 218"/>
                <a:gd name="T39" fmla="*/ 2147483647 h 204"/>
                <a:gd name="T40" fmla="*/ 2147483647 w 218"/>
                <a:gd name="T41" fmla="*/ 2147483647 h 204"/>
                <a:gd name="T42" fmla="*/ 2147483647 w 218"/>
                <a:gd name="T43" fmla="*/ 2147483647 h 204"/>
                <a:gd name="T44" fmla="*/ 2147483647 w 218"/>
                <a:gd name="T45" fmla="*/ 2147483647 h 204"/>
                <a:gd name="T46" fmla="*/ 2147483647 w 218"/>
                <a:gd name="T47" fmla="*/ 2147483647 h 204"/>
                <a:gd name="T48" fmla="*/ 2147483647 w 218"/>
                <a:gd name="T49" fmla="*/ 2147483647 h 204"/>
                <a:gd name="T50" fmla="*/ 0 w 218"/>
                <a:gd name="T51" fmla="*/ 2147483647 h 204"/>
                <a:gd name="T52" fmla="*/ 2147483647 w 218"/>
                <a:gd name="T53" fmla="*/ 2147483647 h 204"/>
                <a:gd name="T54" fmla="*/ 2147483647 w 218"/>
                <a:gd name="T55" fmla="*/ 2147483647 h 204"/>
                <a:gd name="T56" fmla="*/ 2147483647 w 218"/>
                <a:gd name="T57" fmla="*/ 2147483647 h 204"/>
                <a:gd name="T58" fmla="*/ 2147483647 w 218"/>
                <a:gd name="T59" fmla="*/ 2147483647 h 204"/>
                <a:gd name="T60" fmla="*/ 2147483647 w 218"/>
                <a:gd name="T61" fmla="*/ 2147483647 h 204"/>
                <a:gd name="T62" fmla="*/ 2147483647 w 218"/>
                <a:gd name="T63" fmla="*/ 2147483647 h 204"/>
                <a:gd name="T64" fmla="*/ 2147483647 w 218"/>
                <a:gd name="T65" fmla="*/ 2147483647 h 204"/>
                <a:gd name="T66" fmla="*/ 2147483647 w 218"/>
                <a:gd name="T67" fmla="*/ 2147483647 h 204"/>
                <a:gd name="T68" fmla="*/ 2147483647 w 218"/>
                <a:gd name="T69" fmla="*/ 0 h 204"/>
                <a:gd name="T70" fmla="*/ 2147483647 w 218"/>
                <a:gd name="T71" fmla="*/ 2147483647 h 204"/>
                <a:gd name="T72" fmla="*/ 2147483647 w 218"/>
                <a:gd name="T73" fmla="*/ 2147483647 h 204"/>
                <a:gd name="T74" fmla="*/ 2147483647 w 218"/>
                <a:gd name="T75" fmla="*/ 2147483647 h 204"/>
                <a:gd name="T76" fmla="*/ 2147483647 w 218"/>
                <a:gd name="T77" fmla="*/ 2147483647 h 204"/>
                <a:gd name="T78" fmla="*/ 2147483647 w 218"/>
                <a:gd name="T79" fmla="*/ 2147483647 h 204"/>
                <a:gd name="T80" fmla="*/ 2147483647 w 218"/>
                <a:gd name="T81" fmla="*/ 2147483647 h 204"/>
                <a:gd name="T82" fmla="*/ 2147483647 w 218"/>
                <a:gd name="T83" fmla="*/ 2147483647 h 204"/>
                <a:gd name="T84" fmla="*/ 2147483647 w 218"/>
                <a:gd name="T85" fmla="*/ 2147483647 h 204"/>
                <a:gd name="T86" fmla="*/ 2147483647 w 218"/>
                <a:gd name="T87" fmla="*/ 2147483647 h 204"/>
                <a:gd name="T88" fmla="*/ 2147483647 w 218"/>
                <a:gd name="T89" fmla="*/ 2147483647 h 204"/>
                <a:gd name="T90" fmla="*/ 2147483647 w 218"/>
                <a:gd name="T91" fmla="*/ 2147483647 h 204"/>
                <a:gd name="T92" fmla="*/ 2147483647 w 218"/>
                <a:gd name="T93" fmla="*/ 2147483647 h 204"/>
                <a:gd name="T94" fmla="*/ 2147483647 w 218"/>
                <a:gd name="T95" fmla="*/ 2147483647 h 2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8"/>
                <a:gd name="T145" fmla="*/ 0 h 204"/>
                <a:gd name="T146" fmla="*/ 218 w 218"/>
                <a:gd name="T147" fmla="*/ 204 h 2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8" h="204">
                  <a:moveTo>
                    <a:pt x="218" y="71"/>
                  </a:moveTo>
                  <a:lnTo>
                    <a:pt x="191" y="80"/>
                  </a:lnTo>
                  <a:lnTo>
                    <a:pt x="191" y="89"/>
                  </a:lnTo>
                  <a:lnTo>
                    <a:pt x="200" y="98"/>
                  </a:lnTo>
                  <a:lnTo>
                    <a:pt x="191" y="98"/>
                  </a:lnTo>
                  <a:lnTo>
                    <a:pt x="183" y="115"/>
                  </a:lnTo>
                  <a:lnTo>
                    <a:pt x="191" y="124"/>
                  </a:lnTo>
                  <a:lnTo>
                    <a:pt x="191" y="133"/>
                  </a:lnTo>
                  <a:lnTo>
                    <a:pt x="157" y="160"/>
                  </a:lnTo>
                  <a:lnTo>
                    <a:pt x="130" y="142"/>
                  </a:lnTo>
                  <a:lnTo>
                    <a:pt x="139" y="160"/>
                  </a:lnTo>
                  <a:lnTo>
                    <a:pt x="139" y="178"/>
                  </a:lnTo>
                  <a:lnTo>
                    <a:pt x="148" y="187"/>
                  </a:lnTo>
                  <a:lnTo>
                    <a:pt x="113" y="204"/>
                  </a:lnTo>
                  <a:lnTo>
                    <a:pt x="96" y="204"/>
                  </a:lnTo>
                  <a:lnTo>
                    <a:pt x="96" y="196"/>
                  </a:lnTo>
                  <a:lnTo>
                    <a:pt x="78" y="169"/>
                  </a:lnTo>
                  <a:lnTo>
                    <a:pt x="87" y="169"/>
                  </a:lnTo>
                  <a:lnTo>
                    <a:pt x="78" y="133"/>
                  </a:lnTo>
                  <a:lnTo>
                    <a:pt x="87" y="106"/>
                  </a:lnTo>
                  <a:lnTo>
                    <a:pt x="61" y="106"/>
                  </a:lnTo>
                  <a:lnTo>
                    <a:pt x="52" y="98"/>
                  </a:lnTo>
                  <a:lnTo>
                    <a:pt x="26" y="89"/>
                  </a:lnTo>
                  <a:lnTo>
                    <a:pt x="17" y="89"/>
                  </a:lnTo>
                  <a:lnTo>
                    <a:pt x="17" y="80"/>
                  </a:lnTo>
                  <a:lnTo>
                    <a:pt x="0" y="44"/>
                  </a:lnTo>
                  <a:lnTo>
                    <a:pt x="17" y="17"/>
                  </a:lnTo>
                  <a:lnTo>
                    <a:pt x="26" y="9"/>
                  </a:lnTo>
                  <a:lnTo>
                    <a:pt x="35" y="26"/>
                  </a:lnTo>
                  <a:lnTo>
                    <a:pt x="26" y="35"/>
                  </a:lnTo>
                  <a:lnTo>
                    <a:pt x="26" y="62"/>
                  </a:lnTo>
                  <a:lnTo>
                    <a:pt x="35" y="44"/>
                  </a:lnTo>
                  <a:lnTo>
                    <a:pt x="35" y="17"/>
                  </a:lnTo>
                  <a:lnTo>
                    <a:pt x="52" y="9"/>
                  </a:lnTo>
                  <a:lnTo>
                    <a:pt x="52" y="0"/>
                  </a:lnTo>
                  <a:lnTo>
                    <a:pt x="61" y="9"/>
                  </a:lnTo>
                  <a:lnTo>
                    <a:pt x="78" y="17"/>
                  </a:lnTo>
                  <a:lnTo>
                    <a:pt x="78" y="26"/>
                  </a:lnTo>
                  <a:lnTo>
                    <a:pt x="104" y="26"/>
                  </a:lnTo>
                  <a:lnTo>
                    <a:pt x="130" y="35"/>
                  </a:lnTo>
                  <a:lnTo>
                    <a:pt x="148" y="26"/>
                  </a:lnTo>
                  <a:lnTo>
                    <a:pt x="174" y="26"/>
                  </a:lnTo>
                  <a:lnTo>
                    <a:pt x="165" y="26"/>
                  </a:lnTo>
                  <a:lnTo>
                    <a:pt x="174" y="35"/>
                  </a:lnTo>
                  <a:lnTo>
                    <a:pt x="191" y="44"/>
                  </a:lnTo>
                  <a:lnTo>
                    <a:pt x="191" y="71"/>
                  </a:lnTo>
                  <a:lnTo>
                    <a:pt x="200" y="71"/>
                  </a:lnTo>
                  <a:lnTo>
                    <a:pt x="218" y="7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72" name="Freeform 426"/>
            <p:cNvSpPr>
              <a:spLocks/>
            </p:cNvSpPr>
            <p:nvPr/>
          </p:nvSpPr>
          <p:spPr bwMode="auto">
            <a:xfrm>
              <a:off x="2974975" y="3487737"/>
              <a:ext cx="350837" cy="306387"/>
            </a:xfrm>
            <a:custGeom>
              <a:avLst/>
              <a:gdLst>
                <a:gd name="T0" fmla="*/ 2147483647 w 218"/>
                <a:gd name="T1" fmla="*/ 2147483647 h 204"/>
                <a:gd name="T2" fmla="*/ 2147483647 w 218"/>
                <a:gd name="T3" fmla="*/ 2147483647 h 204"/>
                <a:gd name="T4" fmla="*/ 2147483647 w 218"/>
                <a:gd name="T5" fmla="*/ 2147483647 h 204"/>
                <a:gd name="T6" fmla="*/ 2147483647 w 218"/>
                <a:gd name="T7" fmla="*/ 2147483647 h 204"/>
                <a:gd name="T8" fmla="*/ 2147483647 w 218"/>
                <a:gd name="T9" fmla="*/ 2147483647 h 204"/>
                <a:gd name="T10" fmla="*/ 2147483647 w 218"/>
                <a:gd name="T11" fmla="*/ 2147483647 h 204"/>
                <a:gd name="T12" fmla="*/ 2147483647 w 218"/>
                <a:gd name="T13" fmla="*/ 2147483647 h 204"/>
                <a:gd name="T14" fmla="*/ 2147483647 w 218"/>
                <a:gd name="T15" fmla="*/ 2147483647 h 204"/>
                <a:gd name="T16" fmla="*/ 2147483647 w 218"/>
                <a:gd name="T17" fmla="*/ 2147483647 h 204"/>
                <a:gd name="T18" fmla="*/ 2147483647 w 218"/>
                <a:gd name="T19" fmla="*/ 2147483647 h 204"/>
                <a:gd name="T20" fmla="*/ 2147483647 w 218"/>
                <a:gd name="T21" fmla="*/ 2147483647 h 204"/>
                <a:gd name="T22" fmla="*/ 2147483647 w 218"/>
                <a:gd name="T23" fmla="*/ 2147483647 h 204"/>
                <a:gd name="T24" fmla="*/ 2147483647 w 218"/>
                <a:gd name="T25" fmla="*/ 2147483647 h 204"/>
                <a:gd name="T26" fmla="*/ 2147483647 w 218"/>
                <a:gd name="T27" fmla="*/ 2147483647 h 204"/>
                <a:gd name="T28" fmla="*/ 2147483647 w 218"/>
                <a:gd name="T29" fmla="*/ 2147483647 h 204"/>
                <a:gd name="T30" fmla="*/ 2147483647 w 218"/>
                <a:gd name="T31" fmla="*/ 2147483647 h 204"/>
                <a:gd name="T32" fmla="*/ 2147483647 w 218"/>
                <a:gd name="T33" fmla="*/ 2147483647 h 204"/>
                <a:gd name="T34" fmla="*/ 2147483647 w 218"/>
                <a:gd name="T35" fmla="*/ 2147483647 h 204"/>
                <a:gd name="T36" fmla="*/ 2147483647 w 218"/>
                <a:gd name="T37" fmla="*/ 2147483647 h 204"/>
                <a:gd name="T38" fmla="*/ 2147483647 w 218"/>
                <a:gd name="T39" fmla="*/ 2147483647 h 204"/>
                <a:gd name="T40" fmla="*/ 2147483647 w 218"/>
                <a:gd name="T41" fmla="*/ 2147483647 h 204"/>
                <a:gd name="T42" fmla="*/ 2147483647 w 218"/>
                <a:gd name="T43" fmla="*/ 2147483647 h 204"/>
                <a:gd name="T44" fmla="*/ 2147483647 w 218"/>
                <a:gd name="T45" fmla="*/ 2147483647 h 204"/>
                <a:gd name="T46" fmla="*/ 2147483647 w 218"/>
                <a:gd name="T47" fmla="*/ 2147483647 h 204"/>
                <a:gd name="T48" fmla="*/ 2147483647 w 218"/>
                <a:gd name="T49" fmla="*/ 2147483647 h 204"/>
                <a:gd name="T50" fmla="*/ 0 w 218"/>
                <a:gd name="T51" fmla="*/ 2147483647 h 204"/>
                <a:gd name="T52" fmla="*/ 2147483647 w 218"/>
                <a:gd name="T53" fmla="*/ 2147483647 h 204"/>
                <a:gd name="T54" fmla="*/ 2147483647 w 218"/>
                <a:gd name="T55" fmla="*/ 2147483647 h 204"/>
                <a:gd name="T56" fmla="*/ 2147483647 w 218"/>
                <a:gd name="T57" fmla="*/ 2147483647 h 204"/>
                <a:gd name="T58" fmla="*/ 2147483647 w 218"/>
                <a:gd name="T59" fmla="*/ 2147483647 h 204"/>
                <a:gd name="T60" fmla="*/ 2147483647 w 218"/>
                <a:gd name="T61" fmla="*/ 2147483647 h 204"/>
                <a:gd name="T62" fmla="*/ 2147483647 w 218"/>
                <a:gd name="T63" fmla="*/ 2147483647 h 204"/>
                <a:gd name="T64" fmla="*/ 2147483647 w 218"/>
                <a:gd name="T65" fmla="*/ 2147483647 h 204"/>
                <a:gd name="T66" fmla="*/ 2147483647 w 218"/>
                <a:gd name="T67" fmla="*/ 2147483647 h 204"/>
                <a:gd name="T68" fmla="*/ 2147483647 w 218"/>
                <a:gd name="T69" fmla="*/ 0 h 204"/>
                <a:gd name="T70" fmla="*/ 2147483647 w 218"/>
                <a:gd name="T71" fmla="*/ 2147483647 h 204"/>
                <a:gd name="T72" fmla="*/ 2147483647 w 218"/>
                <a:gd name="T73" fmla="*/ 2147483647 h 204"/>
                <a:gd name="T74" fmla="*/ 2147483647 w 218"/>
                <a:gd name="T75" fmla="*/ 2147483647 h 204"/>
                <a:gd name="T76" fmla="*/ 2147483647 w 218"/>
                <a:gd name="T77" fmla="*/ 2147483647 h 204"/>
                <a:gd name="T78" fmla="*/ 2147483647 w 218"/>
                <a:gd name="T79" fmla="*/ 2147483647 h 204"/>
                <a:gd name="T80" fmla="*/ 2147483647 w 218"/>
                <a:gd name="T81" fmla="*/ 2147483647 h 204"/>
                <a:gd name="T82" fmla="*/ 2147483647 w 218"/>
                <a:gd name="T83" fmla="*/ 2147483647 h 204"/>
                <a:gd name="T84" fmla="*/ 2147483647 w 218"/>
                <a:gd name="T85" fmla="*/ 2147483647 h 204"/>
                <a:gd name="T86" fmla="*/ 2147483647 w 218"/>
                <a:gd name="T87" fmla="*/ 2147483647 h 204"/>
                <a:gd name="T88" fmla="*/ 2147483647 w 218"/>
                <a:gd name="T89" fmla="*/ 2147483647 h 204"/>
                <a:gd name="T90" fmla="*/ 2147483647 w 218"/>
                <a:gd name="T91" fmla="*/ 2147483647 h 204"/>
                <a:gd name="T92" fmla="*/ 2147483647 w 218"/>
                <a:gd name="T93" fmla="*/ 2147483647 h 204"/>
                <a:gd name="T94" fmla="*/ 2147483647 w 218"/>
                <a:gd name="T95" fmla="*/ 2147483647 h 2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8"/>
                <a:gd name="T145" fmla="*/ 0 h 204"/>
                <a:gd name="T146" fmla="*/ 218 w 218"/>
                <a:gd name="T147" fmla="*/ 204 h 2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8" h="204">
                  <a:moveTo>
                    <a:pt x="218" y="71"/>
                  </a:moveTo>
                  <a:lnTo>
                    <a:pt x="191" y="80"/>
                  </a:lnTo>
                  <a:lnTo>
                    <a:pt x="191" y="89"/>
                  </a:lnTo>
                  <a:lnTo>
                    <a:pt x="200" y="98"/>
                  </a:lnTo>
                  <a:lnTo>
                    <a:pt x="191" y="98"/>
                  </a:lnTo>
                  <a:lnTo>
                    <a:pt x="183" y="115"/>
                  </a:lnTo>
                  <a:lnTo>
                    <a:pt x="191" y="124"/>
                  </a:lnTo>
                  <a:lnTo>
                    <a:pt x="191" y="133"/>
                  </a:lnTo>
                  <a:lnTo>
                    <a:pt x="157" y="160"/>
                  </a:lnTo>
                  <a:lnTo>
                    <a:pt x="130" y="142"/>
                  </a:lnTo>
                  <a:lnTo>
                    <a:pt x="139" y="160"/>
                  </a:lnTo>
                  <a:lnTo>
                    <a:pt x="139" y="178"/>
                  </a:lnTo>
                  <a:lnTo>
                    <a:pt x="148" y="187"/>
                  </a:lnTo>
                  <a:lnTo>
                    <a:pt x="113" y="204"/>
                  </a:lnTo>
                  <a:lnTo>
                    <a:pt x="96" y="204"/>
                  </a:lnTo>
                  <a:lnTo>
                    <a:pt x="96" y="196"/>
                  </a:lnTo>
                  <a:lnTo>
                    <a:pt x="78" y="169"/>
                  </a:lnTo>
                  <a:lnTo>
                    <a:pt x="87" y="169"/>
                  </a:lnTo>
                  <a:lnTo>
                    <a:pt x="78" y="133"/>
                  </a:lnTo>
                  <a:lnTo>
                    <a:pt x="87" y="106"/>
                  </a:lnTo>
                  <a:lnTo>
                    <a:pt x="61" y="106"/>
                  </a:lnTo>
                  <a:lnTo>
                    <a:pt x="52" y="98"/>
                  </a:lnTo>
                  <a:lnTo>
                    <a:pt x="26" y="89"/>
                  </a:lnTo>
                  <a:lnTo>
                    <a:pt x="17" y="89"/>
                  </a:lnTo>
                  <a:lnTo>
                    <a:pt x="17" y="80"/>
                  </a:lnTo>
                  <a:lnTo>
                    <a:pt x="0" y="44"/>
                  </a:lnTo>
                  <a:lnTo>
                    <a:pt x="17" y="17"/>
                  </a:lnTo>
                  <a:lnTo>
                    <a:pt x="26" y="9"/>
                  </a:lnTo>
                  <a:lnTo>
                    <a:pt x="35" y="26"/>
                  </a:lnTo>
                  <a:lnTo>
                    <a:pt x="26" y="35"/>
                  </a:lnTo>
                  <a:lnTo>
                    <a:pt x="26" y="62"/>
                  </a:lnTo>
                  <a:lnTo>
                    <a:pt x="35" y="44"/>
                  </a:lnTo>
                  <a:lnTo>
                    <a:pt x="35" y="17"/>
                  </a:lnTo>
                  <a:lnTo>
                    <a:pt x="52" y="9"/>
                  </a:lnTo>
                  <a:lnTo>
                    <a:pt x="52" y="0"/>
                  </a:lnTo>
                  <a:lnTo>
                    <a:pt x="61" y="9"/>
                  </a:lnTo>
                  <a:lnTo>
                    <a:pt x="78" y="17"/>
                  </a:lnTo>
                  <a:lnTo>
                    <a:pt x="78" y="26"/>
                  </a:lnTo>
                  <a:lnTo>
                    <a:pt x="104" y="26"/>
                  </a:lnTo>
                  <a:lnTo>
                    <a:pt x="130" y="35"/>
                  </a:lnTo>
                  <a:lnTo>
                    <a:pt x="148" y="26"/>
                  </a:lnTo>
                  <a:lnTo>
                    <a:pt x="174" y="26"/>
                  </a:lnTo>
                  <a:lnTo>
                    <a:pt x="165" y="26"/>
                  </a:lnTo>
                  <a:lnTo>
                    <a:pt x="174" y="35"/>
                  </a:lnTo>
                  <a:lnTo>
                    <a:pt x="191" y="44"/>
                  </a:lnTo>
                  <a:lnTo>
                    <a:pt x="191" y="71"/>
                  </a:lnTo>
                  <a:lnTo>
                    <a:pt x="200" y="71"/>
                  </a:lnTo>
                  <a:lnTo>
                    <a:pt x="218" y="71"/>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73" name="Freeform 427"/>
            <p:cNvSpPr>
              <a:spLocks/>
            </p:cNvSpPr>
            <p:nvPr/>
          </p:nvSpPr>
          <p:spPr bwMode="auto">
            <a:xfrm>
              <a:off x="3451225" y="3660774"/>
              <a:ext cx="26987" cy="109538"/>
            </a:xfrm>
            <a:custGeom>
              <a:avLst/>
              <a:gdLst>
                <a:gd name="T0" fmla="*/ 2147483647 w 17"/>
                <a:gd name="T1" fmla="*/ 2147483647 h 72"/>
                <a:gd name="T2" fmla="*/ 2147483647 w 17"/>
                <a:gd name="T3" fmla="*/ 2147483647 h 72"/>
                <a:gd name="T4" fmla="*/ 0 w 17"/>
                <a:gd name="T5" fmla="*/ 2147483647 h 72"/>
                <a:gd name="T6" fmla="*/ 0 w 17"/>
                <a:gd name="T7" fmla="*/ 2147483647 h 72"/>
                <a:gd name="T8" fmla="*/ 0 w 17"/>
                <a:gd name="T9" fmla="*/ 2147483647 h 72"/>
                <a:gd name="T10" fmla="*/ 0 w 17"/>
                <a:gd name="T11" fmla="*/ 0 h 72"/>
                <a:gd name="T12" fmla="*/ 2147483647 w 17"/>
                <a:gd name="T13" fmla="*/ 2147483647 h 72"/>
                <a:gd name="T14" fmla="*/ 0 60000 65536"/>
                <a:gd name="T15" fmla="*/ 0 60000 65536"/>
                <a:gd name="T16" fmla="*/ 0 60000 65536"/>
                <a:gd name="T17" fmla="*/ 0 60000 65536"/>
                <a:gd name="T18" fmla="*/ 0 60000 65536"/>
                <a:gd name="T19" fmla="*/ 0 60000 65536"/>
                <a:gd name="T20" fmla="*/ 0 60000 65536"/>
                <a:gd name="T21" fmla="*/ 0 w 17"/>
                <a:gd name="T22" fmla="*/ 0 h 72"/>
                <a:gd name="T23" fmla="*/ 17 w 1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72">
                  <a:moveTo>
                    <a:pt x="17" y="27"/>
                  </a:moveTo>
                  <a:lnTo>
                    <a:pt x="9" y="72"/>
                  </a:lnTo>
                  <a:lnTo>
                    <a:pt x="0" y="72"/>
                  </a:lnTo>
                  <a:lnTo>
                    <a:pt x="0" y="45"/>
                  </a:lnTo>
                  <a:lnTo>
                    <a:pt x="0" y="18"/>
                  </a:lnTo>
                  <a:lnTo>
                    <a:pt x="0" y="0"/>
                  </a:lnTo>
                  <a:lnTo>
                    <a:pt x="17"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74" name="Group 428"/>
            <p:cNvGrpSpPr>
              <a:grpSpLocks/>
            </p:cNvGrpSpPr>
            <p:nvPr/>
          </p:nvGrpSpPr>
          <p:grpSpPr bwMode="auto">
            <a:xfrm>
              <a:off x="3451225" y="3660774"/>
              <a:ext cx="26987" cy="109538"/>
              <a:chOff x="1803" y="2337"/>
              <a:chExt cx="17" cy="72"/>
            </a:xfrm>
          </p:grpSpPr>
          <p:sp>
            <p:nvSpPr>
              <p:cNvPr id="55061" name="Freeform 429"/>
              <p:cNvSpPr>
                <a:spLocks/>
              </p:cNvSpPr>
              <p:nvPr/>
            </p:nvSpPr>
            <p:spPr bwMode="auto">
              <a:xfrm>
                <a:off x="1803" y="2337"/>
                <a:ext cx="17" cy="72"/>
              </a:xfrm>
              <a:custGeom>
                <a:avLst/>
                <a:gdLst>
                  <a:gd name="T0" fmla="*/ 17 w 17"/>
                  <a:gd name="T1" fmla="*/ 27 h 72"/>
                  <a:gd name="T2" fmla="*/ 9 w 17"/>
                  <a:gd name="T3" fmla="*/ 72 h 72"/>
                  <a:gd name="T4" fmla="*/ 0 w 17"/>
                  <a:gd name="T5" fmla="*/ 72 h 72"/>
                  <a:gd name="T6" fmla="*/ 0 w 17"/>
                  <a:gd name="T7" fmla="*/ 45 h 72"/>
                  <a:gd name="T8" fmla="*/ 0 w 17"/>
                  <a:gd name="T9" fmla="*/ 18 h 72"/>
                  <a:gd name="T10" fmla="*/ 0 w 17"/>
                  <a:gd name="T11" fmla="*/ 0 h 72"/>
                  <a:gd name="T12" fmla="*/ 17 w 17"/>
                  <a:gd name="T13" fmla="*/ 27 h 72"/>
                  <a:gd name="T14" fmla="*/ 0 60000 65536"/>
                  <a:gd name="T15" fmla="*/ 0 60000 65536"/>
                  <a:gd name="T16" fmla="*/ 0 60000 65536"/>
                  <a:gd name="T17" fmla="*/ 0 60000 65536"/>
                  <a:gd name="T18" fmla="*/ 0 60000 65536"/>
                  <a:gd name="T19" fmla="*/ 0 60000 65536"/>
                  <a:gd name="T20" fmla="*/ 0 60000 65536"/>
                  <a:gd name="T21" fmla="*/ 0 w 17"/>
                  <a:gd name="T22" fmla="*/ 0 h 72"/>
                  <a:gd name="T23" fmla="*/ 17 w 1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72">
                    <a:moveTo>
                      <a:pt x="17" y="27"/>
                    </a:moveTo>
                    <a:lnTo>
                      <a:pt x="9" y="72"/>
                    </a:lnTo>
                    <a:lnTo>
                      <a:pt x="0" y="72"/>
                    </a:lnTo>
                    <a:lnTo>
                      <a:pt x="0" y="45"/>
                    </a:lnTo>
                    <a:lnTo>
                      <a:pt x="0" y="18"/>
                    </a:lnTo>
                    <a:lnTo>
                      <a:pt x="0" y="0"/>
                    </a:lnTo>
                    <a:lnTo>
                      <a:pt x="17"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62" name="Freeform 430"/>
              <p:cNvSpPr>
                <a:spLocks/>
              </p:cNvSpPr>
              <p:nvPr/>
            </p:nvSpPr>
            <p:spPr bwMode="auto">
              <a:xfrm>
                <a:off x="1803" y="2337"/>
                <a:ext cx="17" cy="72"/>
              </a:xfrm>
              <a:custGeom>
                <a:avLst/>
                <a:gdLst>
                  <a:gd name="T0" fmla="*/ 17 w 17"/>
                  <a:gd name="T1" fmla="*/ 27 h 72"/>
                  <a:gd name="T2" fmla="*/ 9 w 17"/>
                  <a:gd name="T3" fmla="*/ 72 h 72"/>
                  <a:gd name="T4" fmla="*/ 0 w 17"/>
                  <a:gd name="T5" fmla="*/ 72 h 72"/>
                  <a:gd name="T6" fmla="*/ 0 w 17"/>
                  <a:gd name="T7" fmla="*/ 45 h 72"/>
                  <a:gd name="T8" fmla="*/ 0 w 17"/>
                  <a:gd name="T9" fmla="*/ 18 h 72"/>
                  <a:gd name="T10" fmla="*/ 0 w 17"/>
                  <a:gd name="T11" fmla="*/ 0 h 72"/>
                  <a:gd name="T12" fmla="*/ 17 w 17"/>
                  <a:gd name="T13" fmla="*/ 27 h 72"/>
                  <a:gd name="T14" fmla="*/ 0 60000 65536"/>
                  <a:gd name="T15" fmla="*/ 0 60000 65536"/>
                  <a:gd name="T16" fmla="*/ 0 60000 65536"/>
                  <a:gd name="T17" fmla="*/ 0 60000 65536"/>
                  <a:gd name="T18" fmla="*/ 0 60000 65536"/>
                  <a:gd name="T19" fmla="*/ 0 60000 65536"/>
                  <a:gd name="T20" fmla="*/ 0 60000 65536"/>
                  <a:gd name="T21" fmla="*/ 0 w 17"/>
                  <a:gd name="T22" fmla="*/ 0 h 72"/>
                  <a:gd name="T23" fmla="*/ 17 w 1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72">
                    <a:moveTo>
                      <a:pt x="17" y="27"/>
                    </a:moveTo>
                    <a:lnTo>
                      <a:pt x="9" y="72"/>
                    </a:lnTo>
                    <a:lnTo>
                      <a:pt x="0" y="72"/>
                    </a:lnTo>
                    <a:lnTo>
                      <a:pt x="0" y="45"/>
                    </a:lnTo>
                    <a:lnTo>
                      <a:pt x="0" y="18"/>
                    </a:lnTo>
                    <a:lnTo>
                      <a:pt x="0" y="0"/>
                    </a:lnTo>
                    <a:lnTo>
                      <a:pt x="17"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75" name="Freeform 431"/>
            <p:cNvSpPr>
              <a:spLocks/>
            </p:cNvSpPr>
            <p:nvPr/>
          </p:nvSpPr>
          <p:spPr bwMode="auto">
            <a:xfrm>
              <a:off x="3368675" y="3660774"/>
              <a:ext cx="82550" cy="109538"/>
            </a:xfrm>
            <a:custGeom>
              <a:avLst/>
              <a:gdLst>
                <a:gd name="T0" fmla="*/ 2147483647 w 52"/>
                <a:gd name="T1" fmla="*/ 0 h 72"/>
                <a:gd name="T2" fmla="*/ 2147483647 w 52"/>
                <a:gd name="T3" fmla="*/ 0 h 72"/>
                <a:gd name="T4" fmla="*/ 2147483647 w 52"/>
                <a:gd name="T5" fmla="*/ 0 h 72"/>
                <a:gd name="T6" fmla="*/ 0 w 52"/>
                <a:gd name="T7" fmla="*/ 2147483647 h 72"/>
                <a:gd name="T8" fmla="*/ 2147483647 w 52"/>
                <a:gd name="T9" fmla="*/ 2147483647 h 72"/>
                <a:gd name="T10" fmla="*/ 2147483647 w 52"/>
                <a:gd name="T11" fmla="*/ 2147483647 h 72"/>
                <a:gd name="T12" fmla="*/ 2147483647 w 52"/>
                <a:gd name="T13" fmla="*/ 2147483647 h 72"/>
                <a:gd name="T14" fmla="*/ 2147483647 w 52"/>
                <a:gd name="T15" fmla="*/ 2147483647 h 72"/>
                <a:gd name="T16" fmla="*/ 2147483647 w 52"/>
                <a:gd name="T17" fmla="*/ 2147483647 h 72"/>
                <a:gd name="T18" fmla="*/ 2147483647 w 52"/>
                <a:gd name="T19" fmla="*/ 2147483647 h 72"/>
                <a:gd name="T20" fmla="*/ 2147483647 w 52"/>
                <a:gd name="T21" fmla="*/ 0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72"/>
                <a:gd name="T35" fmla="*/ 52 w 52"/>
                <a:gd name="T36" fmla="*/ 72 h 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72">
                  <a:moveTo>
                    <a:pt x="52" y="0"/>
                  </a:moveTo>
                  <a:lnTo>
                    <a:pt x="43" y="0"/>
                  </a:lnTo>
                  <a:lnTo>
                    <a:pt x="8" y="0"/>
                  </a:lnTo>
                  <a:lnTo>
                    <a:pt x="0" y="27"/>
                  </a:lnTo>
                  <a:lnTo>
                    <a:pt x="17" y="72"/>
                  </a:lnTo>
                  <a:lnTo>
                    <a:pt x="26" y="72"/>
                  </a:lnTo>
                  <a:lnTo>
                    <a:pt x="26" y="63"/>
                  </a:lnTo>
                  <a:lnTo>
                    <a:pt x="52" y="72"/>
                  </a:lnTo>
                  <a:lnTo>
                    <a:pt x="52" y="45"/>
                  </a:lnTo>
                  <a:lnTo>
                    <a:pt x="52" y="18"/>
                  </a:lnTo>
                  <a:lnTo>
                    <a:pt x="52"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76" name="Group 432"/>
            <p:cNvGrpSpPr>
              <a:grpSpLocks/>
            </p:cNvGrpSpPr>
            <p:nvPr/>
          </p:nvGrpSpPr>
          <p:grpSpPr bwMode="auto">
            <a:xfrm>
              <a:off x="3368675" y="3660774"/>
              <a:ext cx="82550" cy="109538"/>
              <a:chOff x="1751" y="2337"/>
              <a:chExt cx="52" cy="72"/>
            </a:xfrm>
          </p:grpSpPr>
          <p:sp>
            <p:nvSpPr>
              <p:cNvPr id="55059" name="Freeform 433"/>
              <p:cNvSpPr>
                <a:spLocks/>
              </p:cNvSpPr>
              <p:nvPr/>
            </p:nvSpPr>
            <p:spPr bwMode="auto">
              <a:xfrm>
                <a:off x="1751" y="2337"/>
                <a:ext cx="52" cy="72"/>
              </a:xfrm>
              <a:custGeom>
                <a:avLst/>
                <a:gdLst>
                  <a:gd name="T0" fmla="*/ 52 w 52"/>
                  <a:gd name="T1" fmla="*/ 0 h 72"/>
                  <a:gd name="T2" fmla="*/ 43 w 52"/>
                  <a:gd name="T3" fmla="*/ 0 h 72"/>
                  <a:gd name="T4" fmla="*/ 8 w 52"/>
                  <a:gd name="T5" fmla="*/ 0 h 72"/>
                  <a:gd name="T6" fmla="*/ 0 w 52"/>
                  <a:gd name="T7" fmla="*/ 27 h 72"/>
                  <a:gd name="T8" fmla="*/ 17 w 52"/>
                  <a:gd name="T9" fmla="*/ 72 h 72"/>
                  <a:gd name="T10" fmla="*/ 26 w 52"/>
                  <a:gd name="T11" fmla="*/ 72 h 72"/>
                  <a:gd name="T12" fmla="*/ 26 w 52"/>
                  <a:gd name="T13" fmla="*/ 63 h 72"/>
                  <a:gd name="T14" fmla="*/ 52 w 52"/>
                  <a:gd name="T15" fmla="*/ 72 h 72"/>
                  <a:gd name="T16" fmla="*/ 52 w 52"/>
                  <a:gd name="T17" fmla="*/ 45 h 72"/>
                  <a:gd name="T18" fmla="*/ 52 w 52"/>
                  <a:gd name="T19" fmla="*/ 18 h 72"/>
                  <a:gd name="T20" fmla="*/ 52 w 52"/>
                  <a:gd name="T21" fmla="*/ 0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72"/>
                  <a:gd name="T35" fmla="*/ 52 w 52"/>
                  <a:gd name="T36" fmla="*/ 72 h 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72">
                    <a:moveTo>
                      <a:pt x="52" y="0"/>
                    </a:moveTo>
                    <a:lnTo>
                      <a:pt x="43" y="0"/>
                    </a:lnTo>
                    <a:lnTo>
                      <a:pt x="8" y="0"/>
                    </a:lnTo>
                    <a:lnTo>
                      <a:pt x="0" y="27"/>
                    </a:lnTo>
                    <a:lnTo>
                      <a:pt x="17" y="72"/>
                    </a:lnTo>
                    <a:lnTo>
                      <a:pt x="26" y="72"/>
                    </a:lnTo>
                    <a:lnTo>
                      <a:pt x="26" y="63"/>
                    </a:lnTo>
                    <a:lnTo>
                      <a:pt x="52" y="72"/>
                    </a:lnTo>
                    <a:lnTo>
                      <a:pt x="52" y="45"/>
                    </a:lnTo>
                    <a:lnTo>
                      <a:pt x="52" y="18"/>
                    </a:lnTo>
                    <a:lnTo>
                      <a:pt x="52"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60" name="Freeform 434"/>
              <p:cNvSpPr>
                <a:spLocks/>
              </p:cNvSpPr>
              <p:nvPr/>
            </p:nvSpPr>
            <p:spPr bwMode="auto">
              <a:xfrm>
                <a:off x="1751" y="2337"/>
                <a:ext cx="52" cy="72"/>
              </a:xfrm>
              <a:custGeom>
                <a:avLst/>
                <a:gdLst>
                  <a:gd name="T0" fmla="*/ 52 w 52"/>
                  <a:gd name="T1" fmla="*/ 0 h 72"/>
                  <a:gd name="T2" fmla="*/ 43 w 52"/>
                  <a:gd name="T3" fmla="*/ 0 h 72"/>
                  <a:gd name="T4" fmla="*/ 8 w 52"/>
                  <a:gd name="T5" fmla="*/ 0 h 72"/>
                  <a:gd name="T6" fmla="*/ 0 w 52"/>
                  <a:gd name="T7" fmla="*/ 27 h 72"/>
                  <a:gd name="T8" fmla="*/ 17 w 52"/>
                  <a:gd name="T9" fmla="*/ 72 h 72"/>
                  <a:gd name="T10" fmla="*/ 26 w 52"/>
                  <a:gd name="T11" fmla="*/ 72 h 72"/>
                  <a:gd name="T12" fmla="*/ 26 w 52"/>
                  <a:gd name="T13" fmla="*/ 63 h 72"/>
                  <a:gd name="T14" fmla="*/ 52 w 52"/>
                  <a:gd name="T15" fmla="*/ 72 h 72"/>
                  <a:gd name="T16" fmla="*/ 52 w 52"/>
                  <a:gd name="T17" fmla="*/ 45 h 72"/>
                  <a:gd name="T18" fmla="*/ 52 w 52"/>
                  <a:gd name="T19" fmla="*/ 18 h 72"/>
                  <a:gd name="T20" fmla="*/ 52 w 52"/>
                  <a:gd name="T21" fmla="*/ 0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72"/>
                  <a:gd name="T35" fmla="*/ 52 w 52"/>
                  <a:gd name="T36" fmla="*/ 72 h 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72">
                    <a:moveTo>
                      <a:pt x="52" y="0"/>
                    </a:moveTo>
                    <a:lnTo>
                      <a:pt x="43" y="0"/>
                    </a:lnTo>
                    <a:lnTo>
                      <a:pt x="8" y="0"/>
                    </a:lnTo>
                    <a:lnTo>
                      <a:pt x="0" y="27"/>
                    </a:lnTo>
                    <a:lnTo>
                      <a:pt x="17" y="72"/>
                    </a:lnTo>
                    <a:lnTo>
                      <a:pt x="26" y="72"/>
                    </a:lnTo>
                    <a:lnTo>
                      <a:pt x="26" y="63"/>
                    </a:lnTo>
                    <a:lnTo>
                      <a:pt x="52" y="72"/>
                    </a:lnTo>
                    <a:lnTo>
                      <a:pt x="52" y="45"/>
                    </a:lnTo>
                    <a:lnTo>
                      <a:pt x="52" y="18"/>
                    </a:lnTo>
                    <a:lnTo>
                      <a:pt x="52"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77" name="Freeform 435"/>
            <p:cNvSpPr>
              <a:spLocks/>
            </p:cNvSpPr>
            <p:nvPr/>
          </p:nvSpPr>
          <p:spPr bwMode="auto">
            <a:xfrm>
              <a:off x="3057525" y="4321174"/>
              <a:ext cx="311150" cy="1008063"/>
            </a:xfrm>
            <a:custGeom>
              <a:avLst/>
              <a:gdLst>
                <a:gd name="T0" fmla="*/ 2147483647 w 192"/>
                <a:gd name="T1" fmla="*/ 0 h 668"/>
                <a:gd name="T2" fmla="*/ 2147483647 w 192"/>
                <a:gd name="T3" fmla="*/ 2147483647 h 668"/>
                <a:gd name="T4" fmla="*/ 2147483647 w 192"/>
                <a:gd name="T5" fmla="*/ 2147483647 h 668"/>
                <a:gd name="T6" fmla="*/ 2147483647 w 192"/>
                <a:gd name="T7" fmla="*/ 2147483647 h 668"/>
                <a:gd name="T8" fmla="*/ 2147483647 w 192"/>
                <a:gd name="T9" fmla="*/ 2147483647 h 668"/>
                <a:gd name="T10" fmla="*/ 2147483647 w 192"/>
                <a:gd name="T11" fmla="*/ 2147483647 h 668"/>
                <a:gd name="T12" fmla="*/ 2147483647 w 192"/>
                <a:gd name="T13" fmla="*/ 2147483647 h 668"/>
                <a:gd name="T14" fmla="*/ 2147483647 w 192"/>
                <a:gd name="T15" fmla="*/ 2147483647 h 668"/>
                <a:gd name="T16" fmla="*/ 2147483647 w 192"/>
                <a:gd name="T17" fmla="*/ 2147483647 h 668"/>
                <a:gd name="T18" fmla="*/ 2147483647 w 192"/>
                <a:gd name="T19" fmla="*/ 2147483647 h 668"/>
                <a:gd name="T20" fmla="*/ 2147483647 w 192"/>
                <a:gd name="T21" fmla="*/ 2147483647 h 668"/>
                <a:gd name="T22" fmla="*/ 2147483647 w 192"/>
                <a:gd name="T23" fmla="*/ 2147483647 h 668"/>
                <a:gd name="T24" fmla="*/ 2147483647 w 192"/>
                <a:gd name="T25" fmla="*/ 2147483647 h 668"/>
                <a:gd name="T26" fmla="*/ 2147483647 w 192"/>
                <a:gd name="T27" fmla="*/ 2147483647 h 668"/>
                <a:gd name="T28" fmla="*/ 2147483647 w 192"/>
                <a:gd name="T29" fmla="*/ 2147483647 h 668"/>
                <a:gd name="T30" fmla="*/ 2147483647 w 192"/>
                <a:gd name="T31" fmla="*/ 2147483647 h 668"/>
                <a:gd name="T32" fmla="*/ 2147483647 w 192"/>
                <a:gd name="T33" fmla="*/ 2147483647 h 668"/>
                <a:gd name="T34" fmla="*/ 2147483647 w 192"/>
                <a:gd name="T35" fmla="*/ 2147483647 h 668"/>
                <a:gd name="T36" fmla="*/ 2147483647 w 192"/>
                <a:gd name="T37" fmla="*/ 2147483647 h 668"/>
                <a:gd name="T38" fmla="*/ 2147483647 w 192"/>
                <a:gd name="T39" fmla="*/ 2147483647 h 668"/>
                <a:gd name="T40" fmla="*/ 2147483647 w 192"/>
                <a:gd name="T41" fmla="*/ 2147483647 h 668"/>
                <a:gd name="T42" fmla="*/ 2147483647 w 192"/>
                <a:gd name="T43" fmla="*/ 2147483647 h 668"/>
                <a:gd name="T44" fmla="*/ 2147483647 w 192"/>
                <a:gd name="T45" fmla="*/ 2147483647 h 668"/>
                <a:gd name="T46" fmla="*/ 2147483647 w 192"/>
                <a:gd name="T47" fmla="*/ 2147483647 h 668"/>
                <a:gd name="T48" fmla="*/ 2147483647 w 192"/>
                <a:gd name="T49" fmla="*/ 2147483647 h 668"/>
                <a:gd name="T50" fmla="*/ 2147483647 w 192"/>
                <a:gd name="T51" fmla="*/ 2147483647 h 668"/>
                <a:gd name="T52" fmla="*/ 2147483647 w 192"/>
                <a:gd name="T53" fmla="*/ 2147483647 h 668"/>
                <a:gd name="T54" fmla="*/ 2147483647 w 192"/>
                <a:gd name="T55" fmla="*/ 2147483647 h 668"/>
                <a:gd name="T56" fmla="*/ 2147483647 w 192"/>
                <a:gd name="T57" fmla="*/ 2147483647 h 668"/>
                <a:gd name="T58" fmla="*/ 2147483647 w 192"/>
                <a:gd name="T59" fmla="*/ 2147483647 h 668"/>
                <a:gd name="T60" fmla="*/ 2147483647 w 192"/>
                <a:gd name="T61" fmla="*/ 2147483647 h 668"/>
                <a:gd name="T62" fmla="*/ 2147483647 w 192"/>
                <a:gd name="T63" fmla="*/ 2147483647 h 668"/>
                <a:gd name="T64" fmla="*/ 2147483647 w 192"/>
                <a:gd name="T65" fmla="*/ 2147483647 h 668"/>
                <a:gd name="T66" fmla="*/ 2147483647 w 192"/>
                <a:gd name="T67" fmla="*/ 2147483647 h 668"/>
                <a:gd name="T68" fmla="*/ 0 w 192"/>
                <a:gd name="T69" fmla="*/ 2147483647 h 6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2"/>
                <a:gd name="T106" fmla="*/ 0 h 668"/>
                <a:gd name="T107" fmla="*/ 192 w 192"/>
                <a:gd name="T108" fmla="*/ 668 h 6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2" h="668">
                  <a:moveTo>
                    <a:pt x="0" y="9"/>
                  </a:moveTo>
                  <a:lnTo>
                    <a:pt x="18" y="0"/>
                  </a:lnTo>
                  <a:lnTo>
                    <a:pt x="35" y="27"/>
                  </a:lnTo>
                  <a:lnTo>
                    <a:pt x="35" y="44"/>
                  </a:lnTo>
                  <a:lnTo>
                    <a:pt x="52" y="98"/>
                  </a:lnTo>
                  <a:lnTo>
                    <a:pt x="61" y="98"/>
                  </a:lnTo>
                  <a:lnTo>
                    <a:pt x="61" y="116"/>
                  </a:lnTo>
                  <a:lnTo>
                    <a:pt x="44" y="125"/>
                  </a:lnTo>
                  <a:lnTo>
                    <a:pt x="52" y="160"/>
                  </a:lnTo>
                  <a:lnTo>
                    <a:pt x="44" y="196"/>
                  </a:lnTo>
                  <a:lnTo>
                    <a:pt x="44" y="249"/>
                  </a:lnTo>
                  <a:lnTo>
                    <a:pt x="61" y="303"/>
                  </a:lnTo>
                  <a:lnTo>
                    <a:pt x="52" y="330"/>
                  </a:lnTo>
                  <a:lnTo>
                    <a:pt x="61" y="338"/>
                  </a:lnTo>
                  <a:lnTo>
                    <a:pt x="52" y="356"/>
                  </a:lnTo>
                  <a:lnTo>
                    <a:pt x="78" y="392"/>
                  </a:lnTo>
                  <a:lnTo>
                    <a:pt x="78" y="436"/>
                  </a:lnTo>
                  <a:lnTo>
                    <a:pt x="87" y="445"/>
                  </a:lnTo>
                  <a:lnTo>
                    <a:pt x="87" y="472"/>
                  </a:lnTo>
                  <a:lnTo>
                    <a:pt x="96" y="499"/>
                  </a:lnTo>
                  <a:lnTo>
                    <a:pt x="105" y="508"/>
                  </a:lnTo>
                  <a:lnTo>
                    <a:pt x="105" y="499"/>
                  </a:lnTo>
                  <a:lnTo>
                    <a:pt x="113" y="534"/>
                  </a:lnTo>
                  <a:lnTo>
                    <a:pt x="113" y="597"/>
                  </a:lnTo>
                  <a:lnTo>
                    <a:pt x="122" y="606"/>
                  </a:lnTo>
                  <a:lnTo>
                    <a:pt x="131" y="606"/>
                  </a:lnTo>
                  <a:lnTo>
                    <a:pt x="148" y="632"/>
                  </a:lnTo>
                  <a:lnTo>
                    <a:pt x="192" y="632"/>
                  </a:lnTo>
                  <a:lnTo>
                    <a:pt x="192" y="641"/>
                  </a:lnTo>
                  <a:lnTo>
                    <a:pt x="183" y="641"/>
                  </a:lnTo>
                  <a:lnTo>
                    <a:pt x="183" y="668"/>
                  </a:lnTo>
                  <a:lnTo>
                    <a:pt x="122" y="632"/>
                  </a:lnTo>
                  <a:lnTo>
                    <a:pt x="122" y="641"/>
                  </a:lnTo>
                  <a:lnTo>
                    <a:pt x="113" y="632"/>
                  </a:lnTo>
                  <a:lnTo>
                    <a:pt x="113" y="624"/>
                  </a:lnTo>
                  <a:lnTo>
                    <a:pt x="122" y="624"/>
                  </a:lnTo>
                  <a:lnTo>
                    <a:pt x="113" y="615"/>
                  </a:lnTo>
                  <a:lnTo>
                    <a:pt x="113" y="624"/>
                  </a:lnTo>
                  <a:lnTo>
                    <a:pt x="105" y="624"/>
                  </a:lnTo>
                  <a:lnTo>
                    <a:pt x="105" y="606"/>
                  </a:lnTo>
                  <a:lnTo>
                    <a:pt x="105" y="597"/>
                  </a:lnTo>
                  <a:lnTo>
                    <a:pt x="96" y="606"/>
                  </a:lnTo>
                  <a:lnTo>
                    <a:pt x="96" y="597"/>
                  </a:lnTo>
                  <a:lnTo>
                    <a:pt x="87" y="597"/>
                  </a:lnTo>
                  <a:lnTo>
                    <a:pt x="78" y="570"/>
                  </a:lnTo>
                  <a:lnTo>
                    <a:pt x="78" y="552"/>
                  </a:lnTo>
                  <a:lnTo>
                    <a:pt x="87" y="570"/>
                  </a:lnTo>
                  <a:lnTo>
                    <a:pt x="87" y="534"/>
                  </a:lnTo>
                  <a:lnTo>
                    <a:pt x="52" y="534"/>
                  </a:lnTo>
                  <a:lnTo>
                    <a:pt x="61" y="526"/>
                  </a:lnTo>
                  <a:lnTo>
                    <a:pt x="61" y="517"/>
                  </a:lnTo>
                  <a:lnTo>
                    <a:pt x="52" y="490"/>
                  </a:lnTo>
                  <a:lnTo>
                    <a:pt x="78" y="490"/>
                  </a:lnTo>
                  <a:lnTo>
                    <a:pt x="61" y="445"/>
                  </a:lnTo>
                  <a:lnTo>
                    <a:pt x="52" y="436"/>
                  </a:lnTo>
                  <a:lnTo>
                    <a:pt x="52" y="445"/>
                  </a:lnTo>
                  <a:lnTo>
                    <a:pt x="44" y="428"/>
                  </a:lnTo>
                  <a:lnTo>
                    <a:pt x="44" y="410"/>
                  </a:lnTo>
                  <a:lnTo>
                    <a:pt x="26" y="365"/>
                  </a:lnTo>
                  <a:lnTo>
                    <a:pt x="26" y="356"/>
                  </a:lnTo>
                  <a:lnTo>
                    <a:pt x="35" y="356"/>
                  </a:lnTo>
                  <a:lnTo>
                    <a:pt x="35" y="303"/>
                  </a:lnTo>
                  <a:lnTo>
                    <a:pt x="35" y="276"/>
                  </a:lnTo>
                  <a:lnTo>
                    <a:pt x="18" y="240"/>
                  </a:lnTo>
                  <a:lnTo>
                    <a:pt x="26" y="232"/>
                  </a:lnTo>
                  <a:lnTo>
                    <a:pt x="18" y="214"/>
                  </a:lnTo>
                  <a:lnTo>
                    <a:pt x="26" y="160"/>
                  </a:lnTo>
                  <a:lnTo>
                    <a:pt x="18" y="98"/>
                  </a:lnTo>
                  <a:lnTo>
                    <a:pt x="18" y="71"/>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78" name="Group 436"/>
            <p:cNvGrpSpPr>
              <a:grpSpLocks/>
            </p:cNvGrpSpPr>
            <p:nvPr/>
          </p:nvGrpSpPr>
          <p:grpSpPr bwMode="auto">
            <a:xfrm>
              <a:off x="3057525" y="4321174"/>
              <a:ext cx="311150" cy="1008063"/>
              <a:chOff x="1559" y="2774"/>
              <a:chExt cx="192" cy="668"/>
            </a:xfrm>
          </p:grpSpPr>
          <p:sp>
            <p:nvSpPr>
              <p:cNvPr id="55057" name="Freeform 437"/>
              <p:cNvSpPr>
                <a:spLocks/>
              </p:cNvSpPr>
              <p:nvPr/>
            </p:nvSpPr>
            <p:spPr bwMode="auto">
              <a:xfrm>
                <a:off x="1559" y="2774"/>
                <a:ext cx="192" cy="668"/>
              </a:xfrm>
              <a:custGeom>
                <a:avLst/>
                <a:gdLst>
                  <a:gd name="T0" fmla="*/ 18 w 192"/>
                  <a:gd name="T1" fmla="*/ 0 h 668"/>
                  <a:gd name="T2" fmla="*/ 35 w 192"/>
                  <a:gd name="T3" fmla="*/ 44 h 668"/>
                  <a:gd name="T4" fmla="*/ 61 w 192"/>
                  <a:gd name="T5" fmla="*/ 98 h 668"/>
                  <a:gd name="T6" fmla="*/ 44 w 192"/>
                  <a:gd name="T7" fmla="*/ 125 h 668"/>
                  <a:gd name="T8" fmla="*/ 44 w 192"/>
                  <a:gd name="T9" fmla="*/ 196 h 668"/>
                  <a:gd name="T10" fmla="*/ 61 w 192"/>
                  <a:gd name="T11" fmla="*/ 303 h 668"/>
                  <a:gd name="T12" fmla="*/ 61 w 192"/>
                  <a:gd name="T13" fmla="*/ 338 h 668"/>
                  <a:gd name="T14" fmla="*/ 78 w 192"/>
                  <a:gd name="T15" fmla="*/ 392 h 668"/>
                  <a:gd name="T16" fmla="*/ 87 w 192"/>
                  <a:gd name="T17" fmla="*/ 445 h 668"/>
                  <a:gd name="T18" fmla="*/ 96 w 192"/>
                  <a:gd name="T19" fmla="*/ 499 h 668"/>
                  <a:gd name="T20" fmla="*/ 105 w 192"/>
                  <a:gd name="T21" fmla="*/ 499 h 668"/>
                  <a:gd name="T22" fmla="*/ 113 w 192"/>
                  <a:gd name="T23" fmla="*/ 597 h 668"/>
                  <a:gd name="T24" fmla="*/ 131 w 192"/>
                  <a:gd name="T25" fmla="*/ 606 h 668"/>
                  <a:gd name="T26" fmla="*/ 192 w 192"/>
                  <a:gd name="T27" fmla="*/ 632 h 668"/>
                  <a:gd name="T28" fmla="*/ 183 w 192"/>
                  <a:gd name="T29" fmla="*/ 641 h 668"/>
                  <a:gd name="T30" fmla="*/ 122 w 192"/>
                  <a:gd name="T31" fmla="*/ 632 h 668"/>
                  <a:gd name="T32" fmla="*/ 113 w 192"/>
                  <a:gd name="T33" fmla="*/ 632 h 668"/>
                  <a:gd name="T34" fmla="*/ 122 w 192"/>
                  <a:gd name="T35" fmla="*/ 624 h 668"/>
                  <a:gd name="T36" fmla="*/ 113 w 192"/>
                  <a:gd name="T37" fmla="*/ 624 h 668"/>
                  <a:gd name="T38" fmla="*/ 105 w 192"/>
                  <a:gd name="T39" fmla="*/ 606 h 668"/>
                  <a:gd name="T40" fmla="*/ 96 w 192"/>
                  <a:gd name="T41" fmla="*/ 606 h 668"/>
                  <a:gd name="T42" fmla="*/ 87 w 192"/>
                  <a:gd name="T43" fmla="*/ 597 h 668"/>
                  <a:gd name="T44" fmla="*/ 78 w 192"/>
                  <a:gd name="T45" fmla="*/ 552 h 668"/>
                  <a:gd name="T46" fmla="*/ 87 w 192"/>
                  <a:gd name="T47" fmla="*/ 534 h 668"/>
                  <a:gd name="T48" fmla="*/ 61 w 192"/>
                  <a:gd name="T49" fmla="*/ 526 h 668"/>
                  <a:gd name="T50" fmla="*/ 52 w 192"/>
                  <a:gd name="T51" fmla="*/ 490 h 668"/>
                  <a:gd name="T52" fmla="*/ 61 w 192"/>
                  <a:gd name="T53" fmla="*/ 445 h 668"/>
                  <a:gd name="T54" fmla="*/ 52 w 192"/>
                  <a:gd name="T55" fmla="*/ 445 h 668"/>
                  <a:gd name="T56" fmla="*/ 44 w 192"/>
                  <a:gd name="T57" fmla="*/ 410 h 668"/>
                  <a:gd name="T58" fmla="*/ 26 w 192"/>
                  <a:gd name="T59" fmla="*/ 356 h 668"/>
                  <a:gd name="T60" fmla="*/ 35 w 192"/>
                  <a:gd name="T61" fmla="*/ 303 h 668"/>
                  <a:gd name="T62" fmla="*/ 18 w 192"/>
                  <a:gd name="T63" fmla="*/ 240 h 668"/>
                  <a:gd name="T64" fmla="*/ 18 w 192"/>
                  <a:gd name="T65" fmla="*/ 214 h 668"/>
                  <a:gd name="T66" fmla="*/ 18 w 192"/>
                  <a:gd name="T67" fmla="*/ 98 h 668"/>
                  <a:gd name="T68" fmla="*/ 0 w 192"/>
                  <a:gd name="T69" fmla="*/ 9 h 6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2"/>
                  <a:gd name="T106" fmla="*/ 0 h 668"/>
                  <a:gd name="T107" fmla="*/ 192 w 192"/>
                  <a:gd name="T108" fmla="*/ 668 h 6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2" h="668">
                    <a:moveTo>
                      <a:pt x="0" y="9"/>
                    </a:moveTo>
                    <a:lnTo>
                      <a:pt x="18" y="0"/>
                    </a:lnTo>
                    <a:lnTo>
                      <a:pt x="35" y="27"/>
                    </a:lnTo>
                    <a:lnTo>
                      <a:pt x="35" y="44"/>
                    </a:lnTo>
                    <a:lnTo>
                      <a:pt x="52" y="98"/>
                    </a:lnTo>
                    <a:lnTo>
                      <a:pt x="61" y="98"/>
                    </a:lnTo>
                    <a:lnTo>
                      <a:pt x="61" y="116"/>
                    </a:lnTo>
                    <a:lnTo>
                      <a:pt x="44" y="125"/>
                    </a:lnTo>
                    <a:lnTo>
                      <a:pt x="52" y="160"/>
                    </a:lnTo>
                    <a:lnTo>
                      <a:pt x="44" y="196"/>
                    </a:lnTo>
                    <a:lnTo>
                      <a:pt x="44" y="249"/>
                    </a:lnTo>
                    <a:lnTo>
                      <a:pt x="61" y="303"/>
                    </a:lnTo>
                    <a:lnTo>
                      <a:pt x="52" y="330"/>
                    </a:lnTo>
                    <a:lnTo>
                      <a:pt x="61" y="338"/>
                    </a:lnTo>
                    <a:lnTo>
                      <a:pt x="52" y="356"/>
                    </a:lnTo>
                    <a:lnTo>
                      <a:pt x="78" y="392"/>
                    </a:lnTo>
                    <a:lnTo>
                      <a:pt x="78" y="436"/>
                    </a:lnTo>
                    <a:lnTo>
                      <a:pt x="87" y="445"/>
                    </a:lnTo>
                    <a:lnTo>
                      <a:pt x="87" y="472"/>
                    </a:lnTo>
                    <a:lnTo>
                      <a:pt x="96" y="499"/>
                    </a:lnTo>
                    <a:lnTo>
                      <a:pt x="105" y="508"/>
                    </a:lnTo>
                    <a:lnTo>
                      <a:pt x="105" y="499"/>
                    </a:lnTo>
                    <a:lnTo>
                      <a:pt x="113" y="534"/>
                    </a:lnTo>
                    <a:lnTo>
                      <a:pt x="113" y="597"/>
                    </a:lnTo>
                    <a:lnTo>
                      <a:pt x="122" y="606"/>
                    </a:lnTo>
                    <a:lnTo>
                      <a:pt x="131" y="606"/>
                    </a:lnTo>
                    <a:lnTo>
                      <a:pt x="148" y="632"/>
                    </a:lnTo>
                    <a:lnTo>
                      <a:pt x="192" y="632"/>
                    </a:lnTo>
                    <a:lnTo>
                      <a:pt x="192" y="641"/>
                    </a:lnTo>
                    <a:lnTo>
                      <a:pt x="183" y="641"/>
                    </a:lnTo>
                    <a:lnTo>
                      <a:pt x="183" y="668"/>
                    </a:lnTo>
                    <a:lnTo>
                      <a:pt x="122" y="632"/>
                    </a:lnTo>
                    <a:lnTo>
                      <a:pt x="122" y="641"/>
                    </a:lnTo>
                    <a:lnTo>
                      <a:pt x="113" y="632"/>
                    </a:lnTo>
                    <a:lnTo>
                      <a:pt x="113" y="624"/>
                    </a:lnTo>
                    <a:lnTo>
                      <a:pt x="122" y="624"/>
                    </a:lnTo>
                    <a:lnTo>
                      <a:pt x="113" y="615"/>
                    </a:lnTo>
                    <a:lnTo>
                      <a:pt x="113" y="624"/>
                    </a:lnTo>
                    <a:lnTo>
                      <a:pt x="105" y="624"/>
                    </a:lnTo>
                    <a:lnTo>
                      <a:pt x="105" y="606"/>
                    </a:lnTo>
                    <a:lnTo>
                      <a:pt x="105" y="597"/>
                    </a:lnTo>
                    <a:lnTo>
                      <a:pt x="96" y="606"/>
                    </a:lnTo>
                    <a:lnTo>
                      <a:pt x="96" y="597"/>
                    </a:lnTo>
                    <a:lnTo>
                      <a:pt x="87" y="597"/>
                    </a:lnTo>
                    <a:lnTo>
                      <a:pt x="78" y="570"/>
                    </a:lnTo>
                    <a:lnTo>
                      <a:pt x="78" y="552"/>
                    </a:lnTo>
                    <a:lnTo>
                      <a:pt x="87" y="570"/>
                    </a:lnTo>
                    <a:lnTo>
                      <a:pt x="87" y="534"/>
                    </a:lnTo>
                    <a:lnTo>
                      <a:pt x="52" y="534"/>
                    </a:lnTo>
                    <a:lnTo>
                      <a:pt x="61" y="526"/>
                    </a:lnTo>
                    <a:lnTo>
                      <a:pt x="61" y="517"/>
                    </a:lnTo>
                    <a:lnTo>
                      <a:pt x="52" y="490"/>
                    </a:lnTo>
                    <a:lnTo>
                      <a:pt x="78" y="490"/>
                    </a:lnTo>
                    <a:lnTo>
                      <a:pt x="61" y="445"/>
                    </a:lnTo>
                    <a:lnTo>
                      <a:pt x="52" y="436"/>
                    </a:lnTo>
                    <a:lnTo>
                      <a:pt x="52" y="445"/>
                    </a:lnTo>
                    <a:lnTo>
                      <a:pt x="44" y="428"/>
                    </a:lnTo>
                    <a:lnTo>
                      <a:pt x="44" y="410"/>
                    </a:lnTo>
                    <a:lnTo>
                      <a:pt x="26" y="365"/>
                    </a:lnTo>
                    <a:lnTo>
                      <a:pt x="26" y="356"/>
                    </a:lnTo>
                    <a:lnTo>
                      <a:pt x="35" y="356"/>
                    </a:lnTo>
                    <a:lnTo>
                      <a:pt x="35" y="303"/>
                    </a:lnTo>
                    <a:lnTo>
                      <a:pt x="35" y="276"/>
                    </a:lnTo>
                    <a:lnTo>
                      <a:pt x="18" y="240"/>
                    </a:lnTo>
                    <a:lnTo>
                      <a:pt x="26" y="232"/>
                    </a:lnTo>
                    <a:lnTo>
                      <a:pt x="18" y="214"/>
                    </a:lnTo>
                    <a:lnTo>
                      <a:pt x="26" y="160"/>
                    </a:lnTo>
                    <a:lnTo>
                      <a:pt x="18" y="98"/>
                    </a:lnTo>
                    <a:lnTo>
                      <a:pt x="18" y="71"/>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58" name="Freeform 438"/>
              <p:cNvSpPr>
                <a:spLocks/>
              </p:cNvSpPr>
              <p:nvPr/>
            </p:nvSpPr>
            <p:spPr bwMode="auto">
              <a:xfrm>
                <a:off x="1559" y="2774"/>
                <a:ext cx="192" cy="668"/>
              </a:xfrm>
              <a:custGeom>
                <a:avLst/>
                <a:gdLst>
                  <a:gd name="T0" fmla="*/ 18 w 192"/>
                  <a:gd name="T1" fmla="*/ 0 h 668"/>
                  <a:gd name="T2" fmla="*/ 35 w 192"/>
                  <a:gd name="T3" fmla="*/ 44 h 668"/>
                  <a:gd name="T4" fmla="*/ 61 w 192"/>
                  <a:gd name="T5" fmla="*/ 98 h 668"/>
                  <a:gd name="T6" fmla="*/ 44 w 192"/>
                  <a:gd name="T7" fmla="*/ 125 h 668"/>
                  <a:gd name="T8" fmla="*/ 44 w 192"/>
                  <a:gd name="T9" fmla="*/ 196 h 668"/>
                  <a:gd name="T10" fmla="*/ 61 w 192"/>
                  <a:gd name="T11" fmla="*/ 303 h 668"/>
                  <a:gd name="T12" fmla="*/ 61 w 192"/>
                  <a:gd name="T13" fmla="*/ 338 h 668"/>
                  <a:gd name="T14" fmla="*/ 78 w 192"/>
                  <a:gd name="T15" fmla="*/ 392 h 668"/>
                  <a:gd name="T16" fmla="*/ 87 w 192"/>
                  <a:gd name="T17" fmla="*/ 445 h 668"/>
                  <a:gd name="T18" fmla="*/ 96 w 192"/>
                  <a:gd name="T19" fmla="*/ 499 h 668"/>
                  <a:gd name="T20" fmla="*/ 105 w 192"/>
                  <a:gd name="T21" fmla="*/ 499 h 668"/>
                  <a:gd name="T22" fmla="*/ 113 w 192"/>
                  <a:gd name="T23" fmla="*/ 597 h 668"/>
                  <a:gd name="T24" fmla="*/ 131 w 192"/>
                  <a:gd name="T25" fmla="*/ 606 h 668"/>
                  <a:gd name="T26" fmla="*/ 192 w 192"/>
                  <a:gd name="T27" fmla="*/ 632 h 668"/>
                  <a:gd name="T28" fmla="*/ 183 w 192"/>
                  <a:gd name="T29" fmla="*/ 641 h 668"/>
                  <a:gd name="T30" fmla="*/ 122 w 192"/>
                  <a:gd name="T31" fmla="*/ 632 h 668"/>
                  <a:gd name="T32" fmla="*/ 113 w 192"/>
                  <a:gd name="T33" fmla="*/ 632 h 668"/>
                  <a:gd name="T34" fmla="*/ 122 w 192"/>
                  <a:gd name="T35" fmla="*/ 624 h 668"/>
                  <a:gd name="T36" fmla="*/ 113 w 192"/>
                  <a:gd name="T37" fmla="*/ 624 h 668"/>
                  <a:gd name="T38" fmla="*/ 105 w 192"/>
                  <a:gd name="T39" fmla="*/ 606 h 668"/>
                  <a:gd name="T40" fmla="*/ 96 w 192"/>
                  <a:gd name="T41" fmla="*/ 606 h 668"/>
                  <a:gd name="T42" fmla="*/ 87 w 192"/>
                  <a:gd name="T43" fmla="*/ 597 h 668"/>
                  <a:gd name="T44" fmla="*/ 78 w 192"/>
                  <a:gd name="T45" fmla="*/ 552 h 668"/>
                  <a:gd name="T46" fmla="*/ 87 w 192"/>
                  <a:gd name="T47" fmla="*/ 534 h 668"/>
                  <a:gd name="T48" fmla="*/ 61 w 192"/>
                  <a:gd name="T49" fmla="*/ 526 h 668"/>
                  <a:gd name="T50" fmla="*/ 52 w 192"/>
                  <a:gd name="T51" fmla="*/ 490 h 668"/>
                  <a:gd name="T52" fmla="*/ 61 w 192"/>
                  <a:gd name="T53" fmla="*/ 445 h 668"/>
                  <a:gd name="T54" fmla="*/ 52 w 192"/>
                  <a:gd name="T55" fmla="*/ 445 h 668"/>
                  <a:gd name="T56" fmla="*/ 44 w 192"/>
                  <a:gd name="T57" fmla="*/ 410 h 668"/>
                  <a:gd name="T58" fmla="*/ 26 w 192"/>
                  <a:gd name="T59" fmla="*/ 356 h 668"/>
                  <a:gd name="T60" fmla="*/ 35 w 192"/>
                  <a:gd name="T61" fmla="*/ 303 h 668"/>
                  <a:gd name="T62" fmla="*/ 18 w 192"/>
                  <a:gd name="T63" fmla="*/ 240 h 668"/>
                  <a:gd name="T64" fmla="*/ 18 w 192"/>
                  <a:gd name="T65" fmla="*/ 214 h 668"/>
                  <a:gd name="T66" fmla="*/ 18 w 192"/>
                  <a:gd name="T67" fmla="*/ 98 h 668"/>
                  <a:gd name="T68" fmla="*/ 0 w 192"/>
                  <a:gd name="T69" fmla="*/ 9 h 6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2"/>
                  <a:gd name="T106" fmla="*/ 0 h 668"/>
                  <a:gd name="T107" fmla="*/ 192 w 192"/>
                  <a:gd name="T108" fmla="*/ 668 h 6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2" h="668">
                    <a:moveTo>
                      <a:pt x="0" y="9"/>
                    </a:moveTo>
                    <a:lnTo>
                      <a:pt x="18" y="0"/>
                    </a:lnTo>
                    <a:lnTo>
                      <a:pt x="35" y="27"/>
                    </a:lnTo>
                    <a:lnTo>
                      <a:pt x="35" y="44"/>
                    </a:lnTo>
                    <a:lnTo>
                      <a:pt x="52" y="98"/>
                    </a:lnTo>
                    <a:lnTo>
                      <a:pt x="61" y="98"/>
                    </a:lnTo>
                    <a:lnTo>
                      <a:pt x="61" y="116"/>
                    </a:lnTo>
                    <a:lnTo>
                      <a:pt x="44" y="125"/>
                    </a:lnTo>
                    <a:lnTo>
                      <a:pt x="52" y="160"/>
                    </a:lnTo>
                    <a:lnTo>
                      <a:pt x="44" y="196"/>
                    </a:lnTo>
                    <a:lnTo>
                      <a:pt x="44" y="249"/>
                    </a:lnTo>
                    <a:lnTo>
                      <a:pt x="61" y="303"/>
                    </a:lnTo>
                    <a:lnTo>
                      <a:pt x="52" y="330"/>
                    </a:lnTo>
                    <a:lnTo>
                      <a:pt x="61" y="338"/>
                    </a:lnTo>
                    <a:lnTo>
                      <a:pt x="52" y="356"/>
                    </a:lnTo>
                    <a:lnTo>
                      <a:pt x="78" y="392"/>
                    </a:lnTo>
                    <a:lnTo>
                      <a:pt x="78" y="436"/>
                    </a:lnTo>
                    <a:lnTo>
                      <a:pt x="87" y="445"/>
                    </a:lnTo>
                    <a:lnTo>
                      <a:pt x="87" y="472"/>
                    </a:lnTo>
                    <a:lnTo>
                      <a:pt x="96" y="499"/>
                    </a:lnTo>
                    <a:lnTo>
                      <a:pt x="105" y="508"/>
                    </a:lnTo>
                    <a:lnTo>
                      <a:pt x="105" y="499"/>
                    </a:lnTo>
                    <a:lnTo>
                      <a:pt x="113" y="534"/>
                    </a:lnTo>
                    <a:lnTo>
                      <a:pt x="113" y="597"/>
                    </a:lnTo>
                    <a:lnTo>
                      <a:pt x="122" y="606"/>
                    </a:lnTo>
                    <a:lnTo>
                      <a:pt x="131" y="606"/>
                    </a:lnTo>
                    <a:lnTo>
                      <a:pt x="148" y="632"/>
                    </a:lnTo>
                    <a:lnTo>
                      <a:pt x="192" y="632"/>
                    </a:lnTo>
                    <a:lnTo>
                      <a:pt x="192" y="641"/>
                    </a:lnTo>
                    <a:lnTo>
                      <a:pt x="183" y="641"/>
                    </a:lnTo>
                    <a:lnTo>
                      <a:pt x="183" y="668"/>
                    </a:lnTo>
                    <a:lnTo>
                      <a:pt x="122" y="632"/>
                    </a:lnTo>
                    <a:lnTo>
                      <a:pt x="122" y="641"/>
                    </a:lnTo>
                    <a:lnTo>
                      <a:pt x="113" y="632"/>
                    </a:lnTo>
                    <a:lnTo>
                      <a:pt x="113" y="624"/>
                    </a:lnTo>
                    <a:lnTo>
                      <a:pt x="122" y="624"/>
                    </a:lnTo>
                    <a:lnTo>
                      <a:pt x="113" y="615"/>
                    </a:lnTo>
                    <a:lnTo>
                      <a:pt x="113" y="624"/>
                    </a:lnTo>
                    <a:lnTo>
                      <a:pt x="105" y="624"/>
                    </a:lnTo>
                    <a:lnTo>
                      <a:pt x="105" y="606"/>
                    </a:lnTo>
                    <a:lnTo>
                      <a:pt x="105" y="597"/>
                    </a:lnTo>
                    <a:lnTo>
                      <a:pt x="96" y="606"/>
                    </a:lnTo>
                    <a:lnTo>
                      <a:pt x="96" y="597"/>
                    </a:lnTo>
                    <a:lnTo>
                      <a:pt x="87" y="597"/>
                    </a:lnTo>
                    <a:lnTo>
                      <a:pt x="78" y="570"/>
                    </a:lnTo>
                    <a:lnTo>
                      <a:pt x="78" y="552"/>
                    </a:lnTo>
                    <a:lnTo>
                      <a:pt x="87" y="570"/>
                    </a:lnTo>
                    <a:lnTo>
                      <a:pt x="87" y="534"/>
                    </a:lnTo>
                    <a:lnTo>
                      <a:pt x="52" y="534"/>
                    </a:lnTo>
                    <a:lnTo>
                      <a:pt x="61" y="526"/>
                    </a:lnTo>
                    <a:lnTo>
                      <a:pt x="61" y="517"/>
                    </a:lnTo>
                    <a:lnTo>
                      <a:pt x="52" y="490"/>
                    </a:lnTo>
                    <a:lnTo>
                      <a:pt x="78" y="490"/>
                    </a:lnTo>
                    <a:lnTo>
                      <a:pt x="61" y="445"/>
                    </a:lnTo>
                    <a:lnTo>
                      <a:pt x="52" y="436"/>
                    </a:lnTo>
                    <a:lnTo>
                      <a:pt x="52" y="445"/>
                    </a:lnTo>
                    <a:lnTo>
                      <a:pt x="44" y="428"/>
                    </a:lnTo>
                    <a:lnTo>
                      <a:pt x="44" y="410"/>
                    </a:lnTo>
                    <a:lnTo>
                      <a:pt x="26" y="365"/>
                    </a:lnTo>
                    <a:lnTo>
                      <a:pt x="26" y="356"/>
                    </a:lnTo>
                    <a:lnTo>
                      <a:pt x="35" y="356"/>
                    </a:lnTo>
                    <a:lnTo>
                      <a:pt x="35" y="303"/>
                    </a:lnTo>
                    <a:lnTo>
                      <a:pt x="35" y="276"/>
                    </a:lnTo>
                    <a:lnTo>
                      <a:pt x="18" y="240"/>
                    </a:lnTo>
                    <a:lnTo>
                      <a:pt x="26" y="232"/>
                    </a:lnTo>
                    <a:lnTo>
                      <a:pt x="18" y="214"/>
                    </a:lnTo>
                    <a:lnTo>
                      <a:pt x="26" y="160"/>
                    </a:lnTo>
                    <a:lnTo>
                      <a:pt x="18" y="98"/>
                    </a:lnTo>
                    <a:lnTo>
                      <a:pt x="18" y="71"/>
                    </a:lnTo>
                    <a:lnTo>
                      <a:pt x="0" y="9"/>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79" name="Freeform 439"/>
            <p:cNvSpPr>
              <a:spLocks/>
            </p:cNvSpPr>
            <p:nvPr/>
          </p:nvSpPr>
          <p:spPr bwMode="auto">
            <a:xfrm>
              <a:off x="5010150" y="2490787"/>
              <a:ext cx="3175" cy="12700"/>
            </a:xfrm>
            <a:custGeom>
              <a:avLst/>
              <a:gdLst>
                <a:gd name="T0" fmla="*/ 0 w 3175"/>
                <a:gd name="T1" fmla="*/ 0 h 9"/>
                <a:gd name="T2" fmla="*/ 0 w 3175"/>
                <a:gd name="T3" fmla="*/ 2147483647 h 9"/>
                <a:gd name="T4" fmla="*/ 0 w 3175"/>
                <a:gd name="T5" fmla="*/ 0 h 9"/>
                <a:gd name="T6" fmla="*/ 0 60000 65536"/>
                <a:gd name="T7" fmla="*/ 0 60000 65536"/>
                <a:gd name="T8" fmla="*/ 0 60000 65536"/>
                <a:gd name="T9" fmla="*/ 0 w 3175"/>
                <a:gd name="T10" fmla="*/ 0 h 9"/>
                <a:gd name="T11" fmla="*/ 3175 w 3175"/>
                <a:gd name="T12" fmla="*/ 9 h 9"/>
              </a:gdLst>
              <a:ahLst/>
              <a:cxnLst>
                <a:cxn ang="T6">
                  <a:pos x="T0" y="T1"/>
                </a:cxn>
                <a:cxn ang="T7">
                  <a:pos x="T2" y="T3"/>
                </a:cxn>
                <a:cxn ang="T8">
                  <a:pos x="T4" y="T5"/>
                </a:cxn>
              </a:cxnLst>
              <a:rect l="T9" t="T10" r="T11" b="T12"/>
              <a:pathLst>
                <a:path w="3175" h="9">
                  <a:moveTo>
                    <a:pt x="0" y="0"/>
                  </a:moveTo>
                  <a:lnTo>
                    <a:pt x="0" y="9"/>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80" name="Freeform 440"/>
            <p:cNvSpPr>
              <a:spLocks/>
            </p:cNvSpPr>
            <p:nvPr/>
          </p:nvSpPr>
          <p:spPr bwMode="auto">
            <a:xfrm>
              <a:off x="5010150" y="2490787"/>
              <a:ext cx="3175" cy="12700"/>
            </a:xfrm>
            <a:custGeom>
              <a:avLst/>
              <a:gdLst>
                <a:gd name="T0" fmla="*/ 0 w 3175"/>
                <a:gd name="T1" fmla="*/ 0 h 9"/>
                <a:gd name="T2" fmla="*/ 0 w 3175"/>
                <a:gd name="T3" fmla="*/ 2147483647 h 9"/>
                <a:gd name="T4" fmla="*/ 0 w 3175"/>
                <a:gd name="T5" fmla="*/ 0 h 9"/>
                <a:gd name="T6" fmla="*/ 0 60000 65536"/>
                <a:gd name="T7" fmla="*/ 0 60000 65536"/>
                <a:gd name="T8" fmla="*/ 0 60000 65536"/>
                <a:gd name="T9" fmla="*/ 0 w 3175"/>
                <a:gd name="T10" fmla="*/ 0 h 9"/>
                <a:gd name="T11" fmla="*/ 3175 w 3175"/>
                <a:gd name="T12" fmla="*/ 9 h 9"/>
              </a:gdLst>
              <a:ahLst/>
              <a:cxnLst>
                <a:cxn ang="T6">
                  <a:pos x="T0" y="T1"/>
                </a:cxn>
                <a:cxn ang="T7">
                  <a:pos x="T2" y="T3"/>
                </a:cxn>
                <a:cxn ang="T8">
                  <a:pos x="T4" y="T5"/>
                </a:cxn>
              </a:cxnLst>
              <a:rect l="T9" t="T10" r="T11" b="T12"/>
              <a:pathLst>
                <a:path w="3175" h="9">
                  <a:moveTo>
                    <a:pt x="0" y="0"/>
                  </a:moveTo>
                  <a:lnTo>
                    <a:pt x="0" y="9"/>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81" name="Freeform 441"/>
            <p:cNvSpPr>
              <a:spLocks/>
            </p:cNvSpPr>
            <p:nvPr/>
          </p:nvSpPr>
          <p:spPr bwMode="auto">
            <a:xfrm>
              <a:off x="5010150" y="2490787"/>
              <a:ext cx="3175" cy="12700"/>
            </a:xfrm>
            <a:custGeom>
              <a:avLst/>
              <a:gdLst>
                <a:gd name="T0" fmla="*/ 0 w 3175"/>
                <a:gd name="T1" fmla="*/ 0 h 9"/>
                <a:gd name="T2" fmla="*/ 0 w 3175"/>
                <a:gd name="T3" fmla="*/ 2147483647 h 9"/>
                <a:gd name="T4" fmla="*/ 0 w 3175"/>
                <a:gd name="T5" fmla="*/ 0 h 9"/>
                <a:gd name="T6" fmla="*/ 0 60000 65536"/>
                <a:gd name="T7" fmla="*/ 0 60000 65536"/>
                <a:gd name="T8" fmla="*/ 0 60000 65536"/>
                <a:gd name="T9" fmla="*/ 0 w 3175"/>
                <a:gd name="T10" fmla="*/ 0 h 9"/>
                <a:gd name="T11" fmla="*/ 3175 w 3175"/>
                <a:gd name="T12" fmla="*/ 9 h 9"/>
              </a:gdLst>
              <a:ahLst/>
              <a:cxnLst>
                <a:cxn ang="T6">
                  <a:pos x="T0" y="T1"/>
                </a:cxn>
                <a:cxn ang="T7">
                  <a:pos x="T2" y="T3"/>
                </a:cxn>
                <a:cxn ang="T8">
                  <a:pos x="T4" y="T5"/>
                </a:cxn>
              </a:cxnLst>
              <a:rect l="T9" t="T10" r="T11" b="T12"/>
              <a:pathLst>
                <a:path w="3175" h="9">
                  <a:moveTo>
                    <a:pt x="0" y="0"/>
                  </a:moveTo>
                  <a:lnTo>
                    <a:pt x="0" y="9"/>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82" name="Freeform 442"/>
            <p:cNvSpPr>
              <a:spLocks/>
            </p:cNvSpPr>
            <p:nvPr/>
          </p:nvSpPr>
          <p:spPr bwMode="auto">
            <a:xfrm>
              <a:off x="5010150" y="2490787"/>
              <a:ext cx="3175" cy="12700"/>
            </a:xfrm>
            <a:custGeom>
              <a:avLst/>
              <a:gdLst>
                <a:gd name="T0" fmla="*/ 0 w 3175"/>
                <a:gd name="T1" fmla="*/ 0 h 9"/>
                <a:gd name="T2" fmla="*/ 0 w 3175"/>
                <a:gd name="T3" fmla="*/ 2147483647 h 9"/>
                <a:gd name="T4" fmla="*/ 0 w 3175"/>
                <a:gd name="T5" fmla="*/ 0 h 9"/>
                <a:gd name="T6" fmla="*/ 0 60000 65536"/>
                <a:gd name="T7" fmla="*/ 0 60000 65536"/>
                <a:gd name="T8" fmla="*/ 0 60000 65536"/>
                <a:gd name="T9" fmla="*/ 0 w 3175"/>
                <a:gd name="T10" fmla="*/ 0 h 9"/>
                <a:gd name="T11" fmla="*/ 3175 w 3175"/>
                <a:gd name="T12" fmla="*/ 9 h 9"/>
              </a:gdLst>
              <a:ahLst/>
              <a:cxnLst>
                <a:cxn ang="T6">
                  <a:pos x="T0" y="T1"/>
                </a:cxn>
                <a:cxn ang="T7">
                  <a:pos x="T2" y="T3"/>
                </a:cxn>
                <a:cxn ang="T8">
                  <a:pos x="T4" y="T5"/>
                </a:cxn>
              </a:cxnLst>
              <a:rect l="T9" t="T10" r="T11" b="T12"/>
              <a:pathLst>
                <a:path w="3175" h="9">
                  <a:moveTo>
                    <a:pt x="0" y="0"/>
                  </a:moveTo>
                  <a:lnTo>
                    <a:pt x="0" y="9"/>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83" name="Freeform 443"/>
            <p:cNvSpPr>
              <a:spLocks/>
            </p:cNvSpPr>
            <p:nvPr/>
          </p:nvSpPr>
          <p:spPr bwMode="auto">
            <a:xfrm>
              <a:off x="3071812" y="4090987"/>
              <a:ext cx="322263" cy="377825"/>
            </a:xfrm>
            <a:custGeom>
              <a:avLst/>
              <a:gdLst>
                <a:gd name="T0" fmla="*/ 0 w 200"/>
                <a:gd name="T1" fmla="*/ 2147483647 h 250"/>
                <a:gd name="T2" fmla="*/ 2147483647 w 200"/>
                <a:gd name="T3" fmla="*/ 2147483647 h 250"/>
                <a:gd name="T4" fmla="*/ 2147483647 w 200"/>
                <a:gd name="T5" fmla="*/ 0 h 250"/>
                <a:gd name="T6" fmla="*/ 2147483647 w 200"/>
                <a:gd name="T7" fmla="*/ 0 h 250"/>
                <a:gd name="T8" fmla="*/ 2147483647 w 200"/>
                <a:gd name="T9" fmla="*/ 2147483647 h 250"/>
                <a:gd name="T10" fmla="*/ 2147483647 w 200"/>
                <a:gd name="T11" fmla="*/ 2147483647 h 250"/>
                <a:gd name="T12" fmla="*/ 2147483647 w 200"/>
                <a:gd name="T13" fmla="*/ 2147483647 h 250"/>
                <a:gd name="T14" fmla="*/ 2147483647 w 200"/>
                <a:gd name="T15" fmla="*/ 2147483647 h 250"/>
                <a:gd name="T16" fmla="*/ 2147483647 w 200"/>
                <a:gd name="T17" fmla="*/ 2147483647 h 250"/>
                <a:gd name="T18" fmla="*/ 2147483647 w 200"/>
                <a:gd name="T19" fmla="*/ 2147483647 h 250"/>
                <a:gd name="T20" fmla="*/ 2147483647 w 200"/>
                <a:gd name="T21" fmla="*/ 2147483647 h 250"/>
                <a:gd name="T22" fmla="*/ 2147483647 w 200"/>
                <a:gd name="T23" fmla="*/ 2147483647 h 250"/>
                <a:gd name="T24" fmla="*/ 2147483647 w 200"/>
                <a:gd name="T25" fmla="*/ 2147483647 h 250"/>
                <a:gd name="T26" fmla="*/ 2147483647 w 200"/>
                <a:gd name="T27" fmla="*/ 2147483647 h 250"/>
                <a:gd name="T28" fmla="*/ 2147483647 w 200"/>
                <a:gd name="T29" fmla="*/ 2147483647 h 250"/>
                <a:gd name="T30" fmla="*/ 2147483647 w 200"/>
                <a:gd name="T31" fmla="*/ 2147483647 h 250"/>
                <a:gd name="T32" fmla="*/ 2147483647 w 200"/>
                <a:gd name="T33" fmla="*/ 2147483647 h 250"/>
                <a:gd name="T34" fmla="*/ 2147483647 w 200"/>
                <a:gd name="T35" fmla="*/ 2147483647 h 250"/>
                <a:gd name="T36" fmla="*/ 2147483647 w 200"/>
                <a:gd name="T37" fmla="*/ 2147483647 h 250"/>
                <a:gd name="T38" fmla="*/ 2147483647 w 200"/>
                <a:gd name="T39" fmla="*/ 2147483647 h 250"/>
                <a:gd name="T40" fmla="*/ 2147483647 w 200"/>
                <a:gd name="T41" fmla="*/ 2147483647 h 250"/>
                <a:gd name="T42" fmla="*/ 2147483647 w 200"/>
                <a:gd name="T43" fmla="*/ 2147483647 h 250"/>
                <a:gd name="T44" fmla="*/ 2147483647 w 200"/>
                <a:gd name="T45" fmla="*/ 2147483647 h 250"/>
                <a:gd name="T46" fmla="*/ 2147483647 w 200"/>
                <a:gd name="T47" fmla="*/ 2147483647 h 250"/>
                <a:gd name="T48" fmla="*/ 2147483647 w 200"/>
                <a:gd name="T49" fmla="*/ 2147483647 h 250"/>
                <a:gd name="T50" fmla="*/ 2147483647 w 200"/>
                <a:gd name="T51" fmla="*/ 2147483647 h 250"/>
                <a:gd name="T52" fmla="*/ 2147483647 w 200"/>
                <a:gd name="T53" fmla="*/ 2147483647 h 250"/>
                <a:gd name="T54" fmla="*/ 0 w 200"/>
                <a:gd name="T55" fmla="*/ 2147483647 h 2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0"/>
                <a:gd name="T85" fmla="*/ 0 h 250"/>
                <a:gd name="T86" fmla="*/ 200 w 200"/>
                <a:gd name="T87" fmla="*/ 250 h 2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0" h="250">
                  <a:moveTo>
                    <a:pt x="0" y="18"/>
                  </a:moveTo>
                  <a:lnTo>
                    <a:pt x="17" y="27"/>
                  </a:lnTo>
                  <a:lnTo>
                    <a:pt x="35" y="0"/>
                  </a:lnTo>
                  <a:lnTo>
                    <a:pt x="69" y="0"/>
                  </a:lnTo>
                  <a:lnTo>
                    <a:pt x="69" y="27"/>
                  </a:lnTo>
                  <a:lnTo>
                    <a:pt x="78" y="54"/>
                  </a:lnTo>
                  <a:lnTo>
                    <a:pt x="139" y="81"/>
                  </a:lnTo>
                  <a:lnTo>
                    <a:pt x="157" y="98"/>
                  </a:lnTo>
                  <a:lnTo>
                    <a:pt x="157" y="107"/>
                  </a:lnTo>
                  <a:lnTo>
                    <a:pt x="157" y="116"/>
                  </a:lnTo>
                  <a:lnTo>
                    <a:pt x="183" y="125"/>
                  </a:lnTo>
                  <a:lnTo>
                    <a:pt x="183" y="143"/>
                  </a:lnTo>
                  <a:lnTo>
                    <a:pt x="200" y="161"/>
                  </a:lnTo>
                  <a:lnTo>
                    <a:pt x="191" y="196"/>
                  </a:lnTo>
                  <a:lnTo>
                    <a:pt x="183" y="179"/>
                  </a:lnTo>
                  <a:lnTo>
                    <a:pt x="130" y="188"/>
                  </a:lnTo>
                  <a:lnTo>
                    <a:pt x="122" y="241"/>
                  </a:lnTo>
                  <a:lnTo>
                    <a:pt x="104" y="241"/>
                  </a:lnTo>
                  <a:lnTo>
                    <a:pt x="78" y="223"/>
                  </a:lnTo>
                  <a:lnTo>
                    <a:pt x="52" y="250"/>
                  </a:lnTo>
                  <a:lnTo>
                    <a:pt x="43" y="250"/>
                  </a:lnTo>
                  <a:lnTo>
                    <a:pt x="26" y="196"/>
                  </a:lnTo>
                  <a:lnTo>
                    <a:pt x="26" y="179"/>
                  </a:lnTo>
                  <a:lnTo>
                    <a:pt x="9" y="152"/>
                  </a:lnTo>
                  <a:lnTo>
                    <a:pt x="17" y="125"/>
                  </a:lnTo>
                  <a:lnTo>
                    <a:pt x="9" y="116"/>
                  </a:lnTo>
                  <a:lnTo>
                    <a:pt x="9" y="54"/>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84" name="Freeform 444"/>
            <p:cNvSpPr>
              <a:spLocks/>
            </p:cNvSpPr>
            <p:nvPr/>
          </p:nvSpPr>
          <p:spPr bwMode="auto">
            <a:xfrm>
              <a:off x="3071812" y="4090987"/>
              <a:ext cx="322263" cy="377825"/>
            </a:xfrm>
            <a:custGeom>
              <a:avLst/>
              <a:gdLst>
                <a:gd name="T0" fmla="*/ 0 w 200"/>
                <a:gd name="T1" fmla="*/ 2147483647 h 250"/>
                <a:gd name="T2" fmla="*/ 2147483647 w 200"/>
                <a:gd name="T3" fmla="*/ 2147483647 h 250"/>
                <a:gd name="T4" fmla="*/ 2147483647 w 200"/>
                <a:gd name="T5" fmla="*/ 0 h 250"/>
                <a:gd name="T6" fmla="*/ 2147483647 w 200"/>
                <a:gd name="T7" fmla="*/ 0 h 250"/>
                <a:gd name="T8" fmla="*/ 2147483647 w 200"/>
                <a:gd name="T9" fmla="*/ 2147483647 h 250"/>
                <a:gd name="T10" fmla="*/ 2147483647 w 200"/>
                <a:gd name="T11" fmla="*/ 2147483647 h 250"/>
                <a:gd name="T12" fmla="*/ 2147483647 w 200"/>
                <a:gd name="T13" fmla="*/ 2147483647 h 250"/>
                <a:gd name="T14" fmla="*/ 2147483647 w 200"/>
                <a:gd name="T15" fmla="*/ 2147483647 h 250"/>
                <a:gd name="T16" fmla="*/ 2147483647 w 200"/>
                <a:gd name="T17" fmla="*/ 2147483647 h 250"/>
                <a:gd name="T18" fmla="*/ 2147483647 w 200"/>
                <a:gd name="T19" fmla="*/ 2147483647 h 250"/>
                <a:gd name="T20" fmla="*/ 2147483647 w 200"/>
                <a:gd name="T21" fmla="*/ 2147483647 h 250"/>
                <a:gd name="T22" fmla="*/ 2147483647 w 200"/>
                <a:gd name="T23" fmla="*/ 2147483647 h 250"/>
                <a:gd name="T24" fmla="*/ 2147483647 w 200"/>
                <a:gd name="T25" fmla="*/ 2147483647 h 250"/>
                <a:gd name="T26" fmla="*/ 2147483647 w 200"/>
                <a:gd name="T27" fmla="*/ 2147483647 h 250"/>
                <a:gd name="T28" fmla="*/ 2147483647 w 200"/>
                <a:gd name="T29" fmla="*/ 2147483647 h 250"/>
                <a:gd name="T30" fmla="*/ 2147483647 w 200"/>
                <a:gd name="T31" fmla="*/ 2147483647 h 250"/>
                <a:gd name="T32" fmla="*/ 2147483647 w 200"/>
                <a:gd name="T33" fmla="*/ 2147483647 h 250"/>
                <a:gd name="T34" fmla="*/ 2147483647 w 200"/>
                <a:gd name="T35" fmla="*/ 2147483647 h 250"/>
                <a:gd name="T36" fmla="*/ 2147483647 w 200"/>
                <a:gd name="T37" fmla="*/ 2147483647 h 250"/>
                <a:gd name="T38" fmla="*/ 2147483647 w 200"/>
                <a:gd name="T39" fmla="*/ 2147483647 h 250"/>
                <a:gd name="T40" fmla="*/ 2147483647 w 200"/>
                <a:gd name="T41" fmla="*/ 2147483647 h 250"/>
                <a:gd name="T42" fmla="*/ 2147483647 w 200"/>
                <a:gd name="T43" fmla="*/ 2147483647 h 250"/>
                <a:gd name="T44" fmla="*/ 2147483647 w 200"/>
                <a:gd name="T45" fmla="*/ 2147483647 h 250"/>
                <a:gd name="T46" fmla="*/ 2147483647 w 200"/>
                <a:gd name="T47" fmla="*/ 2147483647 h 250"/>
                <a:gd name="T48" fmla="*/ 2147483647 w 200"/>
                <a:gd name="T49" fmla="*/ 2147483647 h 250"/>
                <a:gd name="T50" fmla="*/ 2147483647 w 200"/>
                <a:gd name="T51" fmla="*/ 2147483647 h 250"/>
                <a:gd name="T52" fmla="*/ 2147483647 w 200"/>
                <a:gd name="T53" fmla="*/ 2147483647 h 250"/>
                <a:gd name="T54" fmla="*/ 0 w 200"/>
                <a:gd name="T55" fmla="*/ 2147483647 h 2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0"/>
                <a:gd name="T85" fmla="*/ 0 h 250"/>
                <a:gd name="T86" fmla="*/ 200 w 200"/>
                <a:gd name="T87" fmla="*/ 250 h 2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0" h="250">
                  <a:moveTo>
                    <a:pt x="0" y="18"/>
                  </a:moveTo>
                  <a:lnTo>
                    <a:pt x="17" y="27"/>
                  </a:lnTo>
                  <a:lnTo>
                    <a:pt x="35" y="0"/>
                  </a:lnTo>
                  <a:lnTo>
                    <a:pt x="69" y="0"/>
                  </a:lnTo>
                  <a:lnTo>
                    <a:pt x="69" y="27"/>
                  </a:lnTo>
                  <a:lnTo>
                    <a:pt x="78" y="54"/>
                  </a:lnTo>
                  <a:lnTo>
                    <a:pt x="139" y="81"/>
                  </a:lnTo>
                  <a:lnTo>
                    <a:pt x="157" y="98"/>
                  </a:lnTo>
                  <a:lnTo>
                    <a:pt x="157" y="107"/>
                  </a:lnTo>
                  <a:lnTo>
                    <a:pt x="157" y="116"/>
                  </a:lnTo>
                  <a:lnTo>
                    <a:pt x="183" y="125"/>
                  </a:lnTo>
                  <a:lnTo>
                    <a:pt x="183" y="143"/>
                  </a:lnTo>
                  <a:lnTo>
                    <a:pt x="200" y="161"/>
                  </a:lnTo>
                  <a:lnTo>
                    <a:pt x="191" y="196"/>
                  </a:lnTo>
                  <a:lnTo>
                    <a:pt x="183" y="179"/>
                  </a:lnTo>
                  <a:lnTo>
                    <a:pt x="130" y="188"/>
                  </a:lnTo>
                  <a:lnTo>
                    <a:pt x="122" y="241"/>
                  </a:lnTo>
                  <a:lnTo>
                    <a:pt x="104" y="241"/>
                  </a:lnTo>
                  <a:lnTo>
                    <a:pt x="78" y="223"/>
                  </a:lnTo>
                  <a:lnTo>
                    <a:pt x="52" y="250"/>
                  </a:lnTo>
                  <a:lnTo>
                    <a:pt x="43" y="250"/>
                  </a:lnTo>
                  <a:lnTo>
                    <a:pt x="26" y="196"/>
                  </a:lnTo>
                  <a:lnTo>
                    <a:pt x="26" y="179"/>
                  </a:lnTo>
                  <a:lnTo>
                    <a:pt x="9" y="152"/>
                  </a:lnTo>
                  <a:lnTo>
                    <a:pt x="17" y="125"/>
                  </a:lnTo>
                  <a:lnTo>
                    <a:pt x="9" y="116"/>
                  </a:lnTo>
                  <a:lnTo>
                    <a:pt x="9" y="54"/>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85" name="Freeform 445"/>
            <p:cNvSpPr>
              <a:spLocks/>
            </p:cNvSpPr>
            <p:nvPr/>
          </p:nvSpPr>
          <p:spPr bwMode="auto">
            <a:xfrm>
              <a:off x="3270250" y="4360862"/>
              <a:ext cx="180975" cy="242887"/>
            </a:xfrm>
            <a:custGeom>
              <a:avLst/>
              <a:gdLst>
                <a:gd name="T0" fmla="*/ 2147483647 w 113"/>
                <a:gd name="T1" fmla="*/ 2147483647 h 160"/>
                <a:gd name="T2" fmla="*/ 2147483647 w 113"/>
                <a:gd name="T3" fmla="*/ 2147483647 h 160"/>
                <a:gd name="T4" fmla="*/ 2147483647 w 113"/>
                <a:gd name="T5" fmla="*/ 2147483647 h 160"/>
                <a:gd name="T6" fmla="*/ 2147483647 w 113"/>
                <a:gd name="T7" fmla="*/ 2147483647 h 160"/>
                <a:gd name="T8" fmla="*/ 2147483647 w 113"/>
                <a:gd name="T9" fmla="*/ 2147483647 h 160"/>
                <a:gd name="T10" fmla="*/ 2147483647 w 113"/>
                <a:gd name="T11" fmla="*/ 2147483647 h 160"/>
                <a:gd name="T12" fmla="*/ 2147483647 w 113"/>
                <a:gd name="T13" fmla="*/ 2147483647 h 160"/>
                <a:gd name="T14" fmla="*/ 2147483647 w 113"/>
                <a:gd name="T15" fmla="*/ 0 h 160"/>
                <a:gd name="T16" fmla="*/ 2147483647 w 113"/>
                <a:gd name="T17" fmla="*/ 2147483647 h 160"/>
                <a:gd name="T18" fmla="*/ 0 w 113"/>
                <a:gd name="T19" fmla="*/ 2147483647 h 160"/>
                <a:gd name="T20" fmla="*/ 2147483647 w 113"/>
                <a:gd name="T21" fmla="*/ 2147483647 h 160"/>
                <a:gd name="T22" fmla="*/ 2147483647 w 113"/>
                <a:gd name="T23" fmla="*/ 2147483647 h 160"/>
                <a:gd name="T24" fmla="*/ 2147483647 w 113"/>
                <a:gd name="T25" fmla="*/ 2147483647 h 160"/>
                <a:gd name="T26" fmla="*/ 2147483647 w 113"/>
                <a:gd name="T27" fmla="*/ 2147483647 h 160"/>
                <a:gd name="T28" fmla="*/ 2147483647 w 113"/>
                <a:gd name="T29" fmla="*/ 2147483647 h 160"/>
                <a:gd name="T30" fmla="*/ 2147483647 w 113"/>
                <a:gd name="T31" fmla="*/ 2147483647 h 160"/>
                <a:gd name="T32" fmla="*/ 2147483647 w 113"/>
                <a:gd name="T33" fmla="*/ 2147483647 h 160"/>
                <a:gd name="T34" fmla="*/ 2147483647 w 113"/>
                <a:gd name="T35" fmla="*/ 2147483647 h 160"/>
                <a:gd name="T36" fmla="*/ 2147483647 w 113"/>
                <a:gd name="T37" fmla="*/ 2147483647 h 1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160"/>
                <a:gd name="T59" fmla="*/ 113 w 113"/>
                <a:gd name="T60" fmla="*/ 160 h 1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160">
                  <a:moveTo>
                    <a:pt x="113" y="115"/>
                  </a:moveTo>
                  <a:lnTo>
                    <a:pt x="113" y="89"/>
                  </a:lnTo>
                  <a:lnTo>
                    <a:pt x="96" y="89"/>
                  </a:lnTo>
                  <a:lnTo>
                    <a:pt x="96" y="62"/>
                  </a:lnTo>
                  <a:lnTo>
                    <a:pt x="87" y="62"/>
                  </a:lnTo>
                  <a:lnTo>
                    <a:pt x="69" y="44"/>
                  </a:lnTo>
                  <a:lnTo>
                    <a:pt x="61" y="17"/>
                  </a:lnTo>
                  <a:lnTo>
                    <a:pt x="52" y="0"/>
                  </a:lnTo>
                  <a:lnTo>
                    <a:pt x="8" y="9"/>
                  </a:lnTo>
                  <a:lnTo>
                    <a:pt x="0" y="62"/>
                  </a:lnTo>
                  <a:lnTo>
                    <a:pt x="35" y="89"/>
                  </a:lnTo>
                  <a:lnTo>
                    <a:pt x="52" y="98"/>
                  </a:lnTo>
                  <a:lnTo>
                    <a:pt x="78" y="107"/>
                  </a:lnTo>
                  <a:lnTo>
                    <a:pt x="78" y="124"/>
                  </a:lnTo>
                  <a:lnTo>
                    <a:pt x="69" y="142"/>
                  </a:lnTo>
                  <a:lnTo>
                    <a:pt x="96" y="160"/>
                  </a:lnTo>
                  <a:lnTo>
                    <a:pt x="104" y="160"/>
                  </a:lnTo>
                  <a:lnTo>
                    <a:pt x="113" y="133"/>
                  </a:lnTo>
                  <a:lnTo>
                    <a:pt x="113" y="11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86" name="Group 446"/>
            <p:cNvGrpSpPr>
              <a:grpSpLocks/>
            </p:cNvGrpSpPr>
            <p:nvPr/>
          </p:nvGrpSpPr>
          <p:grpSpPr bwMode="auto">
            <a:xfrm>
              <a:off x="3270250" y="4360862"/>
              <a:ext cx="180975" cy="242887"/>
              <a:chOff x="1690" y="2801"/>
              <a:chExt cx="113" cy="160"/>
            </a:xfrm>
          </p:grpSpPr>
          <p:sp>
            <p:nvSpPr>
              <p:cNvPr id="55055" name="Freeform 447"/>
              <p:cNvSpPr>
                <a:spLocks/>
              </p:cNvSpPr>
              <p:nvPr/>
            </p:nvSpPr>
            <p:spPr bwMode="auto">
              <a:xfrm>
                <a:off x="1690" y="2801"/>
                <a:ext cx="113" cy="160"/>
              </a:xfrm>
              <a:custGeom>
                <a:avLst/>
                <a:gdLst>
                  <a:gd name="T0" fmla="*/ 113 w 113"/>
                  <a:gd name="T1" fmla="*/ 115 h 160"/>
                  <a:gd name="T2" fmla="*/ 113 w 113"/>
                  <a:gd name="T3" fmla="*/ 89 h 160"/>
                  <a:gd name="T4" fmla="*/ 96 w 113"/>
                  <a:gd name="T5" fmla="*/ 89 h 160"/>
                  <a:gd name="T6" fmla="*/ 96 w 113"/>
                  <a:gd name="T7" fmla="*/ 62 h 160"/>
                  <a:gd name="T8" fmla="*/ 87 w 113"/>
                  <a:gd name="T9" fmla="*/ 62 h 160"/>
                  <a:gd name="T10" fmla="*/ 69 w 113"/>
                  <a:gd name="T11" fmla="*/ 44 h 160"/>
                  <a:gd name="T12" fmla="*/ 61 w 113"/>
                  <a:gd name="T13" fmla="*/ 17 h 160"/>
                  <a:gd name="T14" fmla="*/ 52 w 113"/>
                  <a:gd name="T15" fmla="*/ 0 h 160"/>
                  <a:gd name="T16" fmla="*/ 8 w 113"/>
                  <a:gd name="T17" fmla="*/ 9 h 160"/>
                  <a:gd name="T18" fmla="*/ 0 w 113"/>
                  <a:gd name="T19" fmla="*/ 62 h 160"/>
                  <a:gd name="T20" fmla="*/ 35 w 113"/>
                  <a:gd name="T21" fmla="*/ 89 h 160"/>
                  <a:gd name="T22" fmla="*/ 52 w 113"/>
                  <a:gd name="T23" fmla="*/ 98 h 160"/>
                  <a:gd name="T24" fmla="*/ 78 w 113"/>
                  <a:gd name="T25" fmla="*/ 107 h 160"/>
                  <a:gd name="T26" fmla="*/ 78 w 113"/>
                  <a:gd name="T27" fmla="*/ 124 h 160"/>
                  <a:gd name="T28" fmla="*/ 69 w 113"/>
                  <a:gd name="T29" fmla="*/ 142 h 160"/>
                  <a:gd name="T30" fmla="*/ 96 w 113"/>
                  <a:gd name="T31" fmla="*/ 160 h 160"/>
                  <a:gd name="T32" fmla="*/ 104 w 113"/>
                  <a:gd name="T33" fmla="*/ 160 h 160"/>
                  <a:gd name="T34" fmla="*/ 113 w 113"/>
                  <a:gd name="T35" fmla="*/ 133 h 160"/>
                  <a:gd name="T36" fmla="*/ 113 w 113"/>
                  <a:gd name="T37" fmla="*/ 115 h 1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160"/>
                  <a:gd name="T59" fmla="*/ 113 w 113"/>
                  <a:gd name="T60" fmla="*/ 160 h 1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160">
                    <a:moveTo>
                      <a:pt x="113" y="115"/>
                    </a:moveTo>
                    <a:lnTo>
                      <a:pt x="113" y="89"/>
                    </a:lnTo>
                    <a:lnTo>
                      <a:pt x="96" y="89"/>
                    </a:lnTo>
                    <a:lnTo>
                      <a:pt x="96" y="62"/>
                    </a:lnTo>
                    <a:lnTo>
                      <a:pt x="87" y="62"/>
                    </a:lnTo>
                    <a:lnTo>
                      <a:pt x="69" y="44"/>
                    </a:lnTo>
                    <a:lnTo>
                      <a:pt x="61" y="17"/>
                    </a:lnTo>
                    <a:lnTo>
                      <a:pt x="52" y="0"/>
                    </a:lnTo>
                    <a:lnTo>
                      <a:pt x="8" y="9"/>
                    </a:lnTo>
                    <a:lnTo>
                      <a:pt x="0" y="62"/>
                    </a:lnTo>
                    <a:lnTo>
                      <a:pt x="35" y="89"/>
                    </a:lnTo>
                    <a:lnTo>
                      <a:pt x="52" y="98"/>
                    </a:lnTo>
                    <a:lnTo>
                      <a:pt x="78" y="107"/>
                    </a:lnTo>
                    <a:lnTo>
                      <a:pt x="78" y="124"/>
                    </a:lnTo>
                    <a:lnTo>
                      <a:pt x="69" y="142"/>
                    </a:lnTo>
                    <a:lnTo>
                      <a:pt x="96" y="160"/>
                    </a:lnTo>
                    <a:lnTo>
                      <a:pt x="104" y="160"/>
                    </a:lnTo>
                    <a:lnTo>
                      <a:pt x="113" y="133"/>
                    </a:lnTo>
                    <a:lnTo>
                      <a:pt x="113" y="11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56" name="Freeform 448"/>
              <p:cNvSpPr>
                <a:spLocks/>
              </p:cNvSpPr>
              <p:nvPr/>
            </p:nvSpPr>
            <p:spPr bwMode="auto">
              <a:xfrm>
                <a:off x="1690" y="2801"/>
                <a:ext cx="113" cy="160"/>
              </a:xfrm>
              <a:custGeom>
                <a:avLst/>
                <a:gdLst>
                  <a:gd name="T0" fmla="*/ 113 w 113"/>
                  <a:gd name="T1" fmla="*/ 115 h 160"/>
                  <a:gd name="T2" fmla="*/ 113 w 113"/>
                  <a:gd name="T3" fmla="*/ 89 h 160"/>
                  <a:gd name="T4" fmla="*/ 96 w 113"/>
                  <a:gd name="T5" fmla="*/ 89 h 160"/>
                  <a:gd name="T6" fmla="*/ 96 w 113"/>
                  <a:gd name="T7" fmla="*/ 62 h 160"/>
                  <a:gd name="T8" fmla="*/ 87 w 113"/>
                  <a:gd name="T9" fmla="*/ 62 h 160"/>
                  <a:gd name="T10" fmla="*/ 69 w 113"/>
                  <a:gd name="T11" fmla="*/ 44 h 160"/>
                  <a:gd name="T12" fmla="*/ 61 w 113"/>
                  <a:gd name="T13" fmla="*/ 17 h 160"/>
                  <a:gd name="T14" fmla="*/ 52 w 113"/>
                  <a:gd name="T15" fmla="*/ 0 h 160"/>
                  <a:gd name="T16" fmla="*/ 8 w 113"/>
                  <a:gd name="T17" fmla="*/ 9 h 160"/>
                  <a:gd name="T18" fmla="*/ 0 w 113"/>
                  <a:gd name="T19" fmla="*/ 62 h 160"/>
                  <a:gd name="T20" fmla="*/ 35 w 113"/>
                  <a:gd name="T21" fmla="*/ 89 h 160"/>
                  <a:gd name="T22" fmla="*/ 52 w 113"/>
                  <a:gd name="T23" fmla="*/ 98 h 160"/>
                  <a:gd name="T24" fmla="*/ 78 w 113"/>
                  <a:gd name="T25" fmla="*/ 107 h 160"/>
                  <a:gd name="T26" fmla="*/ 78 w 113"/>
                  <a:gd name="T27" fmla="*/ 124 h 160"/>
                  <a:gd name="T28" fmla="*/ 69 w 113"/>
                  <a:gd name="T29" fmla="*/ 142 h 160"/>
                  <a:gd name="T30" fmla="*/ 96 w 113"/>
                  <a:gd name="T31" fmla="*/ 160 h 160"/>
                  <a:gd name="T32" fmla="*/ 104 w 113"/>
                  <a:gd name="T33" fmla="*/ 160 h 160"/>
                  <a:gd name="T34" fmla="*/ 113 w 113"/>
                  <a:gd name="T35" fmla="*/ 133 h 160"/>
                  <a:gd name="T36" fmla="*/ 113 w 113"/>
                  <a:gd name="T37" fmla="*/ 115 h 1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160"/>
                  <a:gd name="T59" fmla="*/ 113 w 113"/>
                  <a:gd name="T60" fmla="*/ 160 h 1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160">
                    <a:moveTo>
                      <a:pt x="113" y="115"/>
                    </a:moveTo>
                    <a:lnTo>
                      <a:pt x="113" y="89"/>
                    </a:lnTo>
                    <a:lnTo>
                      <a:pt x="96" y="89"/>
                    </a:lnTo>
                    <a:lnTo>
                      <a:pt x="96" y="62"/>
                    </a:lnTo>
                    <a:lnTo>
                      <a:pt x="87" y="62"/>
                    </a:lnTo>
                    <a:lnTo>
                      <a:pt x="69" y="44"/>
                    </a:lnTo>
                    <a:lnTo>
                      <a:pt x="61" y="17"/>
                    </a:lnTo>
                    <a:lnTo>
                      <a:pt x="52" y="0"/>
                    </a:lnTo>
                    <a:lnTo>
                      <a:pt x="8" y="9"/>
                    </a:lnTo>
                    <a:lnTo>
                      <a:pt x="0" y="62"/>
                    </a:lnTo>
                    <a:lnTo>
                      <a:pt x="35" y="89"/>
                    </a:lnTo>
                    <a:lnTo>
                      <a:pt x="52" y="98"/>
                    </a:lnTo>
                    <a:lnTo>
                      <a:pt x="78" y="107"/>
                    </a:lnTo>
                    <a:lnTo>
                      <a:pt x="78" y="124"/>
                    </a:lnTo>
                    <a:lnTo>
                      <a:pt x="69" y="142"/>
                    </a:lnTo>
                    <a:lnTo>
                      <a:pt x="96" y="160"/>
                    </a:lnTo>
                    <a:lnTo>
                      <a:pt x="104" y="160"/>
                    </a:lnTo>
                    <a:lnTo>
                      <a:pt x="113" y="133"/>
                    </a:lnTo>
                    <a:lnTo>
                      <a:pt x="113" y="11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87" name="Freeform 449"/>
            <p:cNvSpPr>
              <a:spLocks/>
            </p:cNvSpPr>
            <p:nvPr/>
          </p:nvSpPr>
          <p:spPr bwMode="auto">
            <a:xfrm>
              <a:off x="3130550" y="4427537"/>
              <a:ext cx="347662" cy="847725"/>
            </a:xfrm>
            <a:custGeom>
              <a:avLst/>
              <a:gdLst>
                <a:gd name="T0" fmla="*/ 2147483647 w 217"/>
                <a:gd name="T1" fmla="*/ 2147483647 h 561"/>
                <a:gd name="T2" fmla="*/ 2147483647 w 217"/>
                <a:gd name="T3" fmla="*/ 2147483647 h 561"/>
                <a:gd name="T4" fmla="*/ 2147483647 w 217"/>
                <a:gd name="T5" fmla="*/ 2147483647 h 561"/>
                <a:gd name="T6" fmla="*/ 2147483647 w 217"/>
                <a:gd name="T7" fmla="*/ 2147483647 h 561"/>
                <a:gd name="T8" fmla="*/ 2147483647 w 217"/>
                <a:gd name="T9" fmla="*/ 2147483647 h 561"/>
                <a:gd name="T10" fmla="*/ 2147483647 w 217"/>
                <a:gd name="T11" fmla="*/ 2147483647 h 561"/>
                <a:gd name="T12" fmla="*/ 2147483647 w 217"/>
                <a:gd name="T13" fmla="*/ 2147483647 h 561"/>
                <a:gd name="T14" fmla="*/ 2147483647 w 217"/>
                <a:gd name="T15" fmla="*/ 2147483647 h 561"/>
                <a:gd name="T16" fmla="*/ 2147483647 w 217"/>
                <a:gd name="T17" fmla="*/ 2147483647 h 561"/>
                <a:gd name="T18" fmla="*/ 2147483647 w 217"/>
                <a:gd name="T19" fmla="*/ 2147483647 h 561"/>
                <a:gd name="T20" fmla="*/ 2147483647 w 217"/>
                <a:gd name="T21" fmla="*/ 2147483647 h 561"/>
                <a:gd name="T22" fmla="*/ 2147483647 w 217"/>
                <a:gd name="T23" fmla="*/ 2147483647 h 561"/>
                <a:gd name="T24" fmla="*/ 2147483647 w 217"/>
                <a:gd name="T25" fmla="*/ 2147483647 h 561"/>
                <a:gd name="T26" fmla="*/ 2147483647 w 217"/>
                <a:gd name="T27" fmla="*/ 2147483647 h 561"/>
                <a:gd name="T28" fmla="*/ 2147483647 w 217"/>
                <a:gd name="T29" fmla="*/ 2147483647 h 561"/>
                <a:gd name="T30" fmla="*/ 2147483647 w 217"/>
                <a:gd name="T31" fmla="*/ 2147483647 h 561"/>
                <a:gd name="T32" fmla="*/ 2147483647 w 217"/>
                <a:gd name="T33" fmla="*/ 2147483647 h 561"/>
                <a:gd name="T34" fmla="*/ 2147483647 w 217"/>
                <a:gd name="T35" fmla="*/ 2147483647 h 561"/>
                <a:gd name="T36" fmla="*/ 2147483647 w 217"/>
                <a:gd name="T37" fmla="*/ 2147483647 h 561"/>
                <a:gd name="T38" fmla="*/ 2147483647 w 217"/>
                <a:gd name="T39" fmla="*/ 2147483647 h 561"/>
                <a:gd name="T40" fmla="*/ 2147483647 w 217"/>
                <a:gd name="T41" fmla="*/ 2147483647 h 561"/>
                <a:gd name="T42" fmla="*/ 2147483647 w 217"/>
                <a:gd name="T43" fmla="*/ 2147483647 h 561"/>
                <a:gd name="T44" fmla="*/ 2147483647 w 217"/>
                <a:gd name="T45" fmla="*/ 2147483647 h 561"/>
                <a:gd name="T46" fmla="*/ 2147483647 w 217"/>
                <a:gd name="T47" fmla="*/ 2147483647 h 561"/>
                <a:gd name="T48" fmla="*/ 2147483647 w 217"/>
                <a:gd name="T49" fmla="*/ 2147483647 h 561"/>
                <a:gd name="T50" fmla="*/ 2147483647 w 217"/>
                <a:gd name="T51" fmla="*/ 2147483647 h 561"/>
                <a:gd name="T52" fmla="*/ 0 w 217"/>
                <a:gd name="T53" fmla="*/ 2147483647 h 561"/>
                <a:gd name="T54" fmla="*/ 2147483647 w 217"/>
                <a:gd name="T55" fmla="*/ 2147483647 h 561"/>
                <a:gd name="T56" fmla="*/ 2147483647 w 217"/>
                <a:gd name="T57" fmla="*/ 2147483647 h 561"/>
                <a:gd name="T58" fmla="*/ 2147483647 w 217"/>
                <a:gd name="T59" fmla="*/ 0 h 561"/>
                <a:gd name="T60" fmla="*/ 2147483647 w 217"/>
                <a:gd name="T61" fmla="*/ 2147483647 h 561"/>
                <a:gd name="T62" fmla="*/ 2147483647 w 217"/>
                <a:gd name="T63" fmla="*/ 2147483647 h 561"/>
                <a:gd name="T64" fmla="*/ 2147483647 w 217"/>
                <a:gd name="T65" fmla="*/ 2147483647 h 561"/>
                <a:gd name="T66" fmla="*/ 2147483647 w 217"/>
                <a:gd name="T67" fmla="*/ 2147483647 h 561"/>
                <a:gd name="T68" fmla="*/ 2147483647 w 217"/>
                <a:gd name="T69" fmla="*/ 2147483647 h 561"/>
                <a:gd name="T70" fmla="*/ 2147483647 w 217"/>
                <a:gd name="T71" fmla="*/ 2147483647 h 561"/>
                <a:gd name="T72" fmla="*/ 2147483647 w 217"/>
                <a:gd name="T73" fmla="*/ 2147483647 h 5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7"/>
                <a:gd name="T112" fmla="*/ 0 h 561"/>
                <a:gd name="T113" fmla="*/ 217 w 217"/>
                <a:gd name="T114" fmla="*/ 561 h 5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7" h="561">
                  <a:moveTo>
                    <a:pt x="174" y="161"/>
                  </a:moveTo>
                  <a:lnTo>
                    <a:pt x="174" y="232"/>
                  </a:lnTo>
                  <a:lnTo>
                    <a:pt x="174" y="241"/>
                  </a:lnTo>
                  <a:lnTo>
                    <a:pt x="191" y="259"/>
                  </a:lnTo>
                  <a:lnTo>
                    <a:pt x="183" y="267"/>
                  </a:lnTo>
                  <a:lnTo>
                    <a:pt x="209" y="276"/>
                  </a:lnTo>
                  <a:lnTo>
                    <a:pt x="209" y="285"/>
                  </a:lnTo>
                  <a:lnTo>
                    <a:pt x="191" y="312"/>
                  </a:lnTo>
                  <a:lnTo>
                    <a:pt x="165" y="321"/>
                  </a:lnTo>
                  <a:lnTo>
                    <a:pt x="148" y="330"/>
                  </a:lnTo>
                  <a:lnTo>
                    <a:pt x="148" y="357"/>
                  </a:lnTo>
                  <a:lnTo>
                    <a:pt x="130" y="365"/>
                  </a:lnTo>
                  <a:lnTo>
                    <a:pt x="113" y="357"/>
                  </a:lnTo>
                  <a:lnTo>
                    <a:pt x="122" y="374"/>
                  </a:lnTo>
                  <a:lnTo>
                    <a:pt x="130" y="383"/>
                  </a:lnTo>
                  <a:lnTo>
                    <a:pt x="139" y="374"/>
                  </a:lnTo>
                  <a:lnTo>
                    <a:pt x="148" y="383"/>
                  </a:lnTo>
                  <a:lnTo>
                    <a:pt x="148" y="401"/>
                  </a:lnTo>
                  <a:lnTo>
                    <a:pt x="139" y="401"/>
                  </a:lnTo>
                  <a:lnTo>
                    <a:pt x="130" y="383"/>
                  </a:lnTo>
                  <a:lnTo>
                    <a:pt x="130" y="401"/>
                  </a:lnTo>
                  <a:lnTo>
                    <a:pt x="139" y="401"/>
                  </a:lnTo>
                  <a:lnTo>
                    <a:pt x="130" y="410"/>
                  </a:lnTo>
                  <a:lnTo>
                    <a:pt x="130" y="428"/>
                  </a:lnTo>
                  <a:lnTo>
                    <a:pt x="130" y="437"/>
                  </a:lnTo>
                  <a:lnTo>
                    <a:pt x="113" y="437"/>
                  </a:lnTo>
                  <a:lnTo>
                    <a:pt x="113" y="455"/>
                  </a:lnTo>
                  <a:lnTo>
                    <a:pt x="113" y="463"/>
                  </a:lnTo>
                  <a:lnTo>
                    <a:pt x="130" y="472"/>
                  </a:lnTo>
                  <a:lnTo>
                    <a:pt x="139" y="472"/>
                  </a:lnTo>
                  <a:lnTo>
                    <a:pt x="148" y="481"/>
                  </a:lnTo>
                  <a:lnTo>
                    <a:pt x="130" y="508"/>
                  </a:lnTo>
                  <a:lnTo>
                    <a:pt x="130" y="526"/>
                  </a:lnTo>
                  <a:lnTo>
                    <a:pt x="122" y="535"/>
                  </a:lnTo>
                  <a:lnTo>
                    <a:pt x="122" y="544"/>
                  </a:lnTo>
                  <a:lnTo>
                    <a:pt x="148" y="561"/>
                  </a:lnTo>
                  <a:lnTo>
                    <a:pt x="130" y="561"/>
                  </a:lnTo>
                  <a:lnTo>
                    <a:pt x="95" y="561"/>
                  </a:lnTo>
                  <a:lnTo>
                    <a:pt x="78" y="535"/>
                  </a:lnTo>
                  <a:lnTo>
                    <a:pt x="69" y="535"/>
                  </a:lnTo>
                  <a:lnTo>
                    <a:pt x="61" y="526"/>
                  </a:lnTo>
                  <a:lnTo>
                    <a:pt x="61" y="463"/>
                  </a:lnTo>
                  <a:lnTo>
                    <a:pt x="52" y="428"/>
                  </a:lnTo>
                  <a:lnTo>
                    <a:pt x="52" y="437"/>
                  </a:lnTo>
                  <a:lnTo>
                    <a:pt x="43" y="428"/>
                  </a:lnTo>
                  <a:lnTo>
                    <a:pt x="34" y="401"/>
                  </a:lnTo>
                  <a:lnTo>
                    <a:pt x="34" y="374"/>
                  </a:lnTo>
                  <a:lnTo>
                    <a:pt x="34" y="365"/>
                  </a:lnTo>
                  <a:lnTo>
                    <a:pt x="34" y="321"/>
                  </a:lnTo>
                  <a:lnTo>
                    <a:pt x="8" y="285"/>
                  </a:lnTo>
                  <a:lnTo>
                    <a:pt x="17" y="267"/>
                  </a:lnTo>
                  <a:lnTo>
                    <a:pt x="8" y="259"/>
                  </a:lnTo>
                  <a:lnTo>
                    <a:pt x="17" y="232"/>
                  </a:lnTo>
                  <a:lnTo>
                    <a:pt x="0" y="178"/>
                  </a:lnTo>
                  <a:lnTo>
                    <a:pt x="0" y="125"/>
                  </a:lnTo>
                  <a:lnTo>
                    <a:pt x="8" y="89"/>
                  </a:lnTo>
                  <a:lnTo>
                    <a:pt x="0" y="54"/>
                  </a:lnTo>
                  <a:lnTo>
                    <a:pt x="17" y="45"/>
                  </a:lnTo>
                  <a:lnTo>
                    <a:pt x="17" y="27"/>
                  </a:lnTo>
                  <a:lnTo>
                    <a:pt x="34" y="0"/>
                  </a:lnTo>
                  <a:lnTo>
                    <a:pt x="61" y="18"/>
                  </a:lnTo>
                  <a:lnTo>
                    <a:pt x="78" y="18"/>
                  </a:lnTo>
                  <a:lnTo>
                    <a:pt x="113" y="45"/>
                  </a:lnTo>
                  <a:lnTo>
                    <a:pt x="130" y="54"/>
                  </a:lnTo>
                  <a:lnTo>
                    <a:pt x="156" y="63"/>
                  </a:lnTo>
                  <a:lnTo>
                    <a:pt x="156" y="80"/>
                  </a:lnTo>
                  <a:lnTo>
                    <a:pt x="148" y="98"/>
                  </a:lnTo>
                  <a:lnTo>
                    <a:pt x="183" y="116"/>
                  </a:lnTo>
                  <a:lnTo>
                    <a:pt x="191" y="89"/>
                  </a:lnTo>
                  <a:lnTo>
                    <a:pt x="191" y="71"/>
                  </a:lnTo>
                  <a:lnTo>
                    <a:pt x="209" y="71"/>
                  </a:lnTo>
                  <a:lnTo>
                    <a:pt x="217" y="98"/>
                  </a:lnTo>
                  <a:lnTo>
                    <a:pt x="209" y="116"/>
                  </a:lnTo>
                  <a:lnTo>
                    <a:pt x="174" y="16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88" name="Freeform 450"/>
            <p:cNvSpPr>
              <a:spLocks/>
            </p:cNvSpPr>
            <p:nvPr/>
          </p:nvSpPr>
          <p:spPr bwMode="auto">
            <a:xfrm>
              <a:off x="3130550" y="4427537"/>
              <a:ext cx="347662" cy="847725"/>
            </a:xfrm>
            <a:custGeom>
              <a:avLst/>
              <a:gdLst>
                <a:gd name="T0" fmla="*/ 2147483647 w 217"/>
                <a:gd name="T1" fmla="*/ 2147483647 h 561"/>
                <a:gd name="T2" fmla="*/ 2147483647 w 217"/>
                <a:gd name="T3" fmla="*/ 2147483647 h 561"/>
                <a:gd name="T4" fmla="*/ 2147483647 w 217"/>
                <a:gd name="T5" fmla="*/ 2147483647 h 561"/>
                <a:gd name="T6" fmla="*/ 2147483647 w 217"/>
                <a:gd name="T7" fmla="*/ 2147483647 h 561"/>
                <a:gd name="T8" fmla="*/ 2147483647 w 217"/>
                <a:gd name="T9" fmla="*/ 2147483647 h 561"/>
                <a:gd name="T10" fmla="*/ 2147483647 w 217"/>
                <a:gd name="T11" fmla="*/ 2147483647 h 561"/>
                <a:gd name="T12" fmla="*/ 2147483647 w 217"/>
                <a:gd name="T13" fmla="*/ 2147483647 h 561"/>
                <a:gd name="T14" fmla="*/ 2147483647 w 217"/>
                <a:gd name="T15" fmla="*/ 2147483647 h 561"/>
                <a:gd name="T16" fmla="*/ 2147483647 w 217"/>
                <a:gd name="T17" fmla="*/ 2147483647 h 561"/>
                <a:gd name="T18" fmla="*/ 2147483647 w 217"/>
                <a:gd name="T19" fmla="*/ 2147483647 h 561"/>
                <a:gd name="T20" fmla="*/ 2147483647 w 217"/>
                <a:gd name="T21" fmla="*/ 2147483647 h 561"/>
                <a:gd name="T22" fmla="*/ 2147483647 w 217"/>
                <a:gd name="T23" fmla="*/ 2147483647 h 561"/>
                <a:gd name="T24" fmla="*/ 2147483647 w 217"/>
                <a:gd name="T25" fmla="*/ 2147483647 h 561"/>
                <a:gd name="T26" fmla="*/ 2147483647 w 217"/>
                <a:gd name="T27" fmla="*/ 2147483647 h 561"/>
                <a:gd name="T28" fmla="*/ 2147483647 w 217"/>
                <a:gd name="T29" fmla="*/ 2147483647 h 561"/>
                <a:gd name="T30" fmla="*/ 2147483647 w 217"/>
                <a:gd name="T31" fmla="*/ 2147483647 h 561"/>
                <a:gd name="T32" fmla="*/ 2147483647 w 217"/>
                <a:gd name="T33" fmla="*/ 2147483647 h 561"/>
                <a:gd name="T34" fmla="*/ 2147483647 w 217"/>
                <a:gd name="T35" fmla="*/ 2147483647 h 561"/>
                <a:gd name="T36" fmla="*/ 2147483647 w 217"/>
                <a:gd name="T37" fmla="*/ 2147483647 h 561"/>
                <a:gd name="T38" fmla="*/ 2147483647 w 217"/>
                <a:gd name="T39" fmla="*/ 2147483647 h 561"/>
                <a:gd name="T40" fmla="*/ 2147483647 w 217"/>
                <a:gd name="T41" fmla="*/ 2147483647 h 561"/>
                <a:gd name="T42" fmla="*/ 2147483647 w 217"/>
                <a:gd name="T43" fmla="*/ 2147483647 h 561"/>
                <a:gd name="T44" fmla="*/ 2147483647 w 217"/>
                <a:gd name="T45" fmla="*/ 2147483647 h 561"/>
                <a:gd name="T46" fmla="*/ 2147483647 w 217"/>
                <a:gd name="T47" fmla="*/ 2147483647 h 561"/>
                <a:gd name="T48" fmla="*/ 2147483647 w 217"/>
                <a:gd name="T49" fmla="*/ 2147483647 h 561"/>
                <a:gd name="T50" fmla="*/ 2147483647 w 217"/>
                <a:gd name="T51" fmla="*/ 2147483647 h 561"/>
                <a:gd name="T52" fmla="*/ 0 w 217"/>
                <a:gd name="T53" fmla="*/ 2147483647 h 561"/>
                <a:gd name="T54" fmla="*/ 2147483647 w 217"/>
                <a:gd name="T55" fmla="*/ 2147483647 h 561"/>
                <a:gd name="T56" fmla="*/ 2147483647 w 217"/>
                <a:gd name="T57" fmla="*/ 2147483647 h 561"/>
                <a:gd name="T58" fmla="*/ 2147483647 w 217"/>
                <a:gd name="T59" fmla="*/ 0 h 561"/>
                <a:gd name="T60" fmla="*/ 2147483647 w 217"/>
                <a:gd name="T61" fmla="*/ 2147483647 h 561"/>
                <a:gd name="T62" fmla="*/ 2147483647 w 217"/>
                <a:gd name="T63" fmla="*/ 2147483647 h 561"/>
                <a:gd name="T64" fmla="*/ 2147483647 w 217"/>
                <a:gd name="T65" fmla="*/ 2147483647 h 561"/>
                <a:gd name="T66" fmla="*/ 2147483647 w 217"/>
                <a:gd name="T67" fmla="*/ 2147483647 h 561"/>
                <a:gd name="T68" fmla="*/ 2147483647 w 217"/>
                <a:gd name="T69" fmla="*/ 2147483647 h 561"/>
                <a:gd name="T70" fmla="*/ 2147483647 w 217"/>
                <a:gd name="T71" fmla="*/ 2147483647 h 561"/>
                <a:gd name="T72" fmla="*/ 2147483647 w 217"/>
                <a:gd name="T73" fmla="*/ 2147483647 h 5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7"/>
                <a:gd name="T112" fmla="*/ 0 h 561"/>
                <a:gd name="T113" fmla="*/ 217 w 217"/>
                <a:gd name="T114" fmla="*/ 561 h 5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7" h="561">
                  <a:moveTo>
                    <a:pt x="174" y="161"/>
                  </a:moveTo>
                  <a:lnTo>
                    <a:pt x="174" y="232"/>
                  </a:lnTo>
                  <a:lnTo>
                    <a:pt x="174" y="241"/>
                  </a:lnTo>
                  <a:lnTo>
                    <a:pt x="191" y="259"/>
                  </a:lnTo>
                  <a:lnTo>
                    <a:pt x="183" y="267"/>
                  </a:lnTo>
                  <a:lnTo>
                    <a:pt x="209" y="276"/>
                  </a:lnTo>
                  <a:lnTo>
                    <a:pt x="209" y="285"/>
                  </a:lnTo>
                  <a:lnTo>
                    <a:pt x="191" y="312"/>
                  </a:lnTo>
                  <a:lnTo>
                    <a:pt x="165" y="321"/>
                  </a:lnTo>
                  <a:lnTo>
                    <a:pt x="148" y="330"/>
                  </a:lnTo>
                  <a:lnTo>
                    <a:pt x="148" y="357"/>
                  </a:lnTo>
                  <a:lnTo>
                    <a:pt x="130" y="365"/>
                  </a:lnTo>
                  <a:lnTo>
                    <a:pt x="113" y="357"/>
                  </a:lnTo>
                  <a:lnTo>
                    <a:pt x="122" y="374"/>
                  </a:lnTo>
                  <a:lnTo>
                    <a:pt x="130" y="383"/>
                  </a:lnTo>
                  <a:lnTo>
                    <a:pt x="139" y="374"/>
                  </a:lnTo>
                  <a:lnTo>
                    <a:pt x="148" y="383"/>
                  </a:lnTo>
                  <a:lnTo>
                    <a:pt x="148" y="401"/>
                  </a:lnTo>
                  <a:lnTo>
                    <a:pt x="139" y="401"/>
                  </a:lnTo>
                  <a:lnTo>
                    <a:pt x="130" y="383"/>
                  </a:lnTo>
                  <a:lnTo>
                    <a:pt x="130" y="401"/>
                  </a:lnTo>
                  <a:lnTo>
                    <a:pt x="139" y="401"/>
                  </a:lnTo>
                  <a:lnTo>
                    <a:pt x="130" y="410"/>
                  </a:lnTo>
                  <a:lnTo>
                    <a:pt x="130" y="428"/>
                  </a:lnTo>
                  <a:lnTo>
                    <a:pt x="130" y="437"/>
                  </a:lnTo>
                  <a:lnTo>
                    <a:pt x="113" y="437"/>
                  </a:lnTo>
                  <a:lnTo>
                    <a:pt x="113" y="455"/>
                  </a:lnTo>
                  <a:lnTo>
                    <a:pt x="113" y="463"/>
                  </a:lnTo>
                  <a:lnTo>
                    <a:pt x="130" y="472"/>
                  </a:lnTo>
                  <a:lnTo>
                    <a:pt x="139" y="472"/>
                  </a:lnTo>
                  <a:lnTo>
                    <a:pt x="148" y="481"/>
                  </a:lnTo>
                  <a:lnTo>
                    <a:pt x="130" y="508"/>
                  </a:lnTo>
                  <a:lnTo>
                    <a:pt x="130" y="526"/>
                  </a:lnTo>
                  <a:lnTo>
                    <a:pt x="122" y="535"/>
                  </a:lnTo>
                  <a:lnTo>
                    <a:pt x="122" y="544"/>
                  </a:lnTo>
                  <a:lnTo>
                    <a:pt x="148" y="561"/>
                  </a:lnTo>
                  <a:lnTo>
                    <a:pt x="130" y="561"/>
                  </a:lnTo>
                  <a:lnTo>
                    <a:pt x="95" y="561"/>
                  </a:lnTo>
                  <a:lnTo>
                    <a:pt x="78" y="535"/>
                  </a:lnTo>
                  <a:lnTo>
                    <a:pt x="69" y="535"/>
                  </a:lnTo>
                  <a:lnTo>
                    <a:pt x="61" y="526"/>
                  </a:lnTo>
                  <a:lnTo>
                    <a:pt x="61" y="463"/>
                  </a:lnTo>
                  <a:lnTo>
                    <a:pt x="52" y="428"/>
                  </a:lnTo>
                  <a:lnTo>
                    <a:pt x="52" y="437"/>
                  </a:lnTo>
                  <a:lnTo>
                    <a:pt x="43" y="428"/>
                  </a:lnTo>
                  <a:lnTo>
                    <a:pt x="34" y="401"/>
                  </a:lnTo>
                  <a:lnTo>
                    <a:pt x="34" y="374"/>
                  </a:lnTo>
                  <a:lnTo>
                    <a:pt x="34" y="365"/>
                  </a:lnTo>
                  <a:lnTo>
                    <a:pt x="34" y="321"/>
                  </a:lnTo>
                  <a:lnTo>
                    <a:pt x="8" y="285"/>
                  </a:lnTo>
                  <a:lnTo>
                    <a:pt x="17" y="267"/>
                  </a:lnTo>
                  <a:lnTo>
                    <a:pt x="8" y="259"/>
                  </a:lnTo>
                  <a:lnTo>
                    <a:pt x="17" y="232"/>
                  </a:lnTo>
                  <a:lnTo>
                    <a:pt x="0" y="178"/>
                  </a:lnTo>
                  <a:lnTo>
                    <a:pt x="0" y="125"/>
                  </a:lnTo>
                  <a:lnTo>
                    <a:pt x="8" y="89"/>
                  </a:lnTo>
                  <a:lnTo>
                    <a:pt x="0" y="54"/>
                  </a:lnTo>
                  <a:lnTo>
                    <a:pt x="17" y="45"/>
                  </a:lnTo>
                  <a:lnTo>
                    <a:pt x="17" y="27"/>
                  </a:lnTo>
                  <a:lnTo>
                    <a:pt x="34" y="0"/>
                  </a:lnTo>
                  <a:lnTo>
                    <a:pt x="61" y="18"/>
                  </a:lnTo>
                  <a:lnTo>
                    <a:pt x="78" y="18"/>
                  </a:lnTo>
                  <a:lnTo>
                    <a:pt x="113" y="45"/>
                  </a:lnTo>
                  <a:lnTo>
                    <a:pt x="130" y="54"/>
                  </a:lnTo>
                  <a:lnTo>
                    <a:pt x="156" y="63"/>
                  </a:lnTo>
                  <a:lnTo>
                    <a:pt x="156" y="80"/>
                  </a:lnTo>
                  <a:lnTo>
                    <a:pt x="148" y="98"/>
                  </a:lnTo>
                  <a:lnTo>
                    <a:pt x="183" y="116"/>
                  </a:lnTo>
                  <a:lnTo>
                    <a:pt x="191" y="89"/>
                  </a:lnTo>
                  <a:lnTo>
                    <a:pt x="191" y="71"/>
                  </a:lnTo>
                  <a:lnTo>
                    <a:pt x="209" y="71"/>
                  </a:lnTo>
                  <a:lnTo>
                    <a:pt x="217" y="98"/>
                  </a:lnTo>
                  <a:lnTo>
                    <a:pt x="209" y="116"/>
                  </a:lnTo>
                  <a:lnTo>
                    <a:pt x="174" y="161"/>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89" name="Freeform 451"/>
            <p:cNvSpPr>
              <a:spLocks/>
            </p:cNvSpPr>
            <p:nvPr/>
          </p:nvSpPr>
          <p:spPr bwMode="auto">
            <a:xfrm>
              <a:off x="3270250" y="3594099"/>
              <a:ext cx="123825" cy="188913"/>
            </a:xfrm>
            <a:custGeom>
              <a:avLst/>
              <a:gdLst>
                <a:gd name="T0" fmla="*/ 2147483647 w 78"/>
                <a:gd name="T1" fmla="*/ 0 h 125"/>
                <a:gd name="T2" fmla="*/ 2147483647 w 78"/>
                <a:gd name="T3" fmla="*/ 2147483647 h 125"/>
                <a:gd name="T4" fmla="*/ 2147483647 w 78"/>
                <a:gd name="T5" fmla="*/ 2147483647 h 125"/>
                <a:gd name="T6" fmla="*/ 2147483647 w 78"/>
                <a:gd name="T7" fmla="*/ 2147483647 h 125"/>
                <a:gd name="T8" fmla="*/ 2147483647 w 78"/>
                <a:gd name="T9" fmla="*/ 2147483647 h 125"/>
                <a:gd name="T10" fmla="*/ 0 w 78"/>
                <a:gd name="T11" fmla="*/ 2147483647 h 125"/>
                <a:gd name="T12" fmla="*/ 2147483647 w 78"/>
                <a:gd name="T13" fmla="*/ 2147483647 h 125"/>
                <a:gd name="T14" fmla="*/ 2147483647 w 78"/>
                <a:gd name="T15" fmla="*/ 2147483647 h 125"/>
                <a:gd name="T16" fmla="*/ 2147483647 w 78"/>
                <a:gd name="T17" fmla="*/ 2147483647 h 125"/>
                <a:gd name="T18" fmla="*/ 2147483647 w 78"/>
                <a:gd name="T19" fmla="*/ 2147483647 h 125"/>
                <a:gd name="T20" fmla="*/ 2147483647 w 78"/>
                <a:gd name="T21" fmla="*/ 2147483647 h 125"/>
                <a:gd name="T22" fmla="*/ 2147483647 w 78"/>
                <a:gd name="T23" fmla="*/ 2147483647 h 125"/>
                <a:gd name="T24" fmla="*/ 2147483647 w 78"/>
                <a:gd name="T25" fmla="*/ 2147483647 h 125"/>
                <a:gd name="T26" fmla="*/ 2147483647 w 78"/>
                <a:gd name="T27" fmla="*/ 2147483647 h 125"/>
                <a:gd name="T28" fmla="*/ 2147483647 w 78"/>
                <a:gd name="T29" fmla="*/ 2147483647 h 125"/>
                <a:gd name="T30" fmla="*/ 2147483647 w 78"/>
                <a:gd name="T31" fmla="*/ 2147483647 h 125"/>
                <a:gd name="T32" fmla="*/ 2147483647 w 78"/>
                <a:gd name="T33" fmla="*/ 2147483647 h 125"/>
                <a:gd name="T34" fmla="*/ 2147483647 w 78"/>
                <a:gd name="T35" fmla="*/ 2147483647 h 125"/>
                <a:gd name="T36" fmla="*/ 2147483647 w 78"/>
                <a:gd name="T37" fmla="*/ 0 h 1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125"/>
                <a:gd name="T59" fmla="*/ 78 w 78"/>
                <a:gd name="T60" fmla="*/ 125 h 1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125">
                  <a:moveTo>
                    <a:pt x="35" y="0"/>
                  </a:moveTo>
                  <a:lnTo>
                    <a:pt x="8" y="9"/>
                  </a:lnTo>
                  <a:lnTo>
                    <a:pt x="8" y="18"/>
                  </a:lnTo>
                  <a:lnTo>
                    <a:pt x="17" y="27"/>
                  </a:lnTo>
                  <a:lnTo>
                    <a:pt x="8" y="27"/>
                  </a:lnTo>
                  <a:lnTo>
                    <a:pt x="0" y="44"/>
                  </a:lnTo>
                  <a:lnTo>
                    <a:pt x="8" y="53"/>
                  </a:lnTo>
                  <a:lnTo>
                    <a:pt x="17" y="53"/>
                  </a:lnTo>
                  <a:lnTo>
                    <a:pt x="35" y="71"/>
                  </a:lnTo>
                  <a:lnTo>
                    <a:pt x="17" y="107"/>
                  </a:lnTo>
                  <a:lnTo>
                    <a:pt x="35" y="125"/>
                  </a:lnTo>
                  <a:lnTo>
                    <a:pt x="43" y="125"/>
                  </a:lnTo>
                  <a:lnTo>
                    <a:pt x="69" y="116"/>
                  </a:lnTo>
                  <a:lnTo>
                    <a:pt x="78" y="116"/>
                  </a:lnTo>
                  <a:lnTo>
                    <a:pt x="61" y="71"/>
                  </a:lnTo>
                  <a:lnTo>
                    <a:pt x="69" y="44"/>
                  </a:lnTo>
                  <a:lnTo>
                    <a:pt x="52" y="27"/>
                  </a:lnTo>
                  <a:lnTo>
                    <a:pt x="52" y="9"/>
                  </a:lnTo>
                  <a:lnTo>
                    <a:pt x="35"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90" name="Group 452"/>
            <p:cNvGrpSpPr>
              <a:grpSpLocks/>
            </p:cNvGrpSpPr>
            <p:nvPr/>
          </p:nvGrpSpPr>
          <p:grpSpPr bwMode="auto">
            <a:xfrm>
              <a:off x="3270250" y="3594099"/>
              <a:ext cx="123825" cy="188913"/>
              <a:chOff x="1690" y="2293"/>
              <a:chExt cx="78" cy="125"/>
            </a:xfrm>
          </p:grpSpPr>
          <p:sp>
            <p:nvSpPr>
              <p:cNvPr id="55053" name="Freeform 453"/>
              <p:cNvSpPr>
                <a:spLocks/>
              </p:cNvSpPr>
              <p:nvPr/>
            </p:nvSpPr>
            <p:spPr bwMode="auto">
              <a:xfrm>
                <a:off x="1690" y="2293"/>
                <a:ext cx="78" cy="125"/>
              </a:xfrm>
              <a:custGeom>
                <a:avLst/>
                <a:gdLst>
                  <a:gd name="T0" fmla="*/ 35 w 78"/>
                  <a:gd name="T1" fmla="*/ 0 h 125"/>
                  <a:gd name="T2" fmla="*/ 8 w 78"/>
                  <a:gd name="T3" fmla="*/ 9 h 125"/>
                  <a:gd name="T4" fmla="*/ 8 w 78"/>
                  <a:gd name="T5" fmla="*/ 18 h 125"/>
                  <a:gd name="T6" fmla="*/ 17 w 78"/>
                  <a:gd name="T7" fmla="*/ 27 h 125"/>
                  <a:gd name="T8" fmla="*/ 8 w 78"/>
                  <a:gd name="T9" fmla="*/ 27 h 125"/>
                  <a:gd name="T10" fmla="*/ 0 w 78"/>
                  <a:gd name="T11" fmla="*/ 44 h 125"/>
                  <a:gd name="T12" fmla="*/ 8 w 78"/>
                  <a:gd name="T13" fmla="*/ 53 h 125"/>
                  <a:gd name="T14" fmla="*/ 17 w 78"/>
                  <a:gd name="T15" fmla="*/ 53 h 125"/>
                  <a:gd name="T16" fmla="*/ 35 w 78"/>
                  <a:gd name="T17" fmla="*/ 71 h 125"/>
                  <a:gd name="T18" fmla="*/ 17 w 78"/>
                  <a:gd name="T19" fmla="*/ 107 h 125"/>
                  <a:gd name="T20" fmla="*/ 35 w 78"/>
                  <a:gd name="T21" fmla="*/ 125 h 125"/>
                  <a:gd name="T22" fmla="*/ 43 w 78"/>
                  <a:gd name="T23" fmla="*/ 125 h 125"/>
                  <a:gd name="T24" fmla="*/ 69 w 78"/>
                  <a:gd name="T25" fmla="*/ 116 h 125"/>
                  <a:gd name="T26" fmla="*/ 78 w 78"/>
                  <a:gd name="T27" fmla="*/ 116 h 125"/>
                  <a:gd name="T28" fmla="*/ 61 w 78"/>
                  <a:gd name="T29" fmla="*/ 71 h 125"/>
                  <a:gd name="T30" fmla="*/ 69 w 78"/>
                  <a:gd name="T31" fmla="*/ 44 h 125"/>
                  <a:gd name="T32" fmla="*/ 52 w 78"/>
                  <a:gd name="T33" fmla="*/ 27 h 125"/>
                  <a:gd name="T34" fmla="*/ 52 w 78"/>
                  <a:gd name="T35" fmla="*/ 9 h 125"/>
                  <a:gd name="T36" fmla="*/ 35 w 78"/>
                  <a:gd name="T37" fmla="*/ 0 h 1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125"/>
                  <a:gd name="T59" fmla="*/ 78 w 78"/>
                  <a:gd name="T60" fmla="*/ 125 h 1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125">
                    <a:moveTo>
                      <a:pt x="35" y="0"/>
                    </a:moveTo>
                    <a:lnTo>
                      <a:pt x="8" y="9"/>
                    </a:lnTo>
                    <a:lnTo>
                      <a:pt x="8" y="18"/>
                    </a:lnTo>
                    <a:lnTo>
                      <a:pt x="17" y="27"/>
                    </a:lnTo>
                    <a:lnTo>
                      <a:pt x="8" y="27"/>
                    </a:lnTo>
                    <a:lnTo>
                      <a:pt x="0" y="44"/>
                    </a:lnTo>
                    <a:lnTo>
                      <a:pt x="8" y="53"/>
                    </a:lnTo>
                    <a:lnTo>
                      <a:pt x="17" y="53"/>
                    </a:lnTo>
                    <a:lnTo>
                      <a:pt x="35" y="71"/>
                    </a:lnTo>
                    <a:lnTo>
                      <a:pt x="17" y="107"/>
                    </a:lnTo>
                    <a:lnTo>
                      <a:pt x="35" y="125"/>
                    </a:lnTo>
                    <a:lnTo>
                      <a:pt x="43" y="125"/>
                    </a:lnTo>
                    <a:lnTo>
                      <a:pt x="69" y="116"/>
                    </a:lnTo>
                    <a:lnTo>
                      <a:pt x="78" y="116"/>
                    </a:lnTo>
                    <a:lnTo>
                      <a:pt x="61" y="71"/>
                    </a:lnTo>
                    <a:lnTo>
                      <a:pt x="69" y="44"/>
                    </a:lnTo>
                    <a:lnTo>
                      <a:pt x="52" y="27"/>
                    </a:lnTo>
                    <a:lnTo>
                      <a:pt x="52" y="9"/>
                    </a:lnTo>
                    <a:lnTo>
                      <a:pt x="35"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54" name="Freeform 454"/>
              <p:cNvSpPr>
                <a:spLocks/>
              </p:cNvSpPr>
              <p:nvPr/>
            </p:nvSpPr>
            <p:spPr bwMode="auto">
              <a:xfrm>
                <a:off x="1690" y="2293"/>
                <a:ext cx="78" cy="125"/>
              </a:xfrm>
              <a:custGeom>
                <a:avLst/>
                <a:gdLst>
                  <a:gd name="T0" fmla="*/ 35 w 78"/>
                  <a:gd name="T1" fmla="*/ 0 h 125"/>
                  <a:gd name="T2" fmla="*/ 8 w 78"/>
                  <a:gd name="T3" fmla="*/ 9 h 125"/>
                  <a:gd name="T4" fmla="*/ 8 w 78"/>
                  <a:gd name="T5" fmla="*/ 18 h 125"/>
                  <a:gd name="T6" fmla="*/ 17 w 78"/>
                  <a:gd name="T7" fmla="*/ 27 h 125"/>
                  <a:gd name="T8" fmla="*/ 8 w 78"/>
                  <a:gd name="T9" fmla="*/ 27 h 125"/>
                  <a:gd name="T10" fmla="*/ 0 w 78"/>
                  <a:gd name="T11" fmla="*/ 44 h 125"/>
                  <a:gd name="T12" fmla="*/ 8 w 78"/>
                  <a:gd name="T13" fmla="*/ 53 h 125"/>
                  <a:gd name="T14" fmla="*/ 17 w 78"/>
                  <a:gd name="T15" fmla="*/ 53 h 125"/>
                  <a:gd name="T16" fmla="*/ 35 w 78"/>
                  <a:gd name="T17" fmla="*/ 71 h 125"/>
                  <a:gd name="T18" fmla="*/ 17 w 78"/>
                  <a:gd name="T19" fmla="*/ 107 h 125"/>
                  <a:gd name="T20" fmla="*/ 35 w 78"/>
                  <a:gd name="T21" fmla="*/ 125 h 125"/>
                  <a:gd name="T22" fmla="*/ 43 w 78"/>
                  <a:gd name="T23" fmla="*/ 125 h 125"/>
                  <a:gd name="T24" fmla="*/ 69 w 78"/>
                  <a:gd name="T25" fmla="*/ 116 h 125"/>
                  <a:gd name="T26" fmla="*/ 78 w 78"/>
                  <a:gd name="T27" fmla="*/ 116 h 125"/>
                  <a:gd name="T28" fmla="*/ 61 w 78"/>
                  <a:gd name="T29" fmla="*/ 71 h 125"/>
                  <a:gd name="T30" fmla="*/ 69 w 78"/>
                  <a:gd name="T31" fmla="*/ 44 h 125"/>
                  <a:gd name="T32" fmla="*/ 52 w 78"/>
                  <a:gd name="T33" fmla="*/ 27 h 125"/>
                  <a:gd name="T34" fmla="*/ 52 w 78"/>
                  <a:gd name="T35" fmla="*/ 9 h 125"/>
                  <a:gd name="T36" fmla="*/ 35 w 78"/>
                  <a:gd name="T37" fmla="*/ 0 h 1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125"/>
                  <a:gd name="T59" fmla="*/ 78 w 78"/>
                  <a:gd name="T60" fmla="*/ 125 h 1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125">
                    <a:moveTo>
                      <a:pt x="35" y="0"/>
                    </a:moveTo>
                    <a:lnTo>
                      <a:pt x="8" y="9"/>
                    </a:lnTo>
                    <a:lnTo>
                      <a:pt x="8" y="18"/>
                    </a:lnTo>
                    <a:lnTo>
                      <a:pt x="17" y="27"/>
                    </a:lnTo>
                    <a:lnTo>
                      <a:pt x="8" y="27"/>
                    </a:lnTo>
                    <a:lnTo>
                      <a:pt x="0" y="44"/>
                    </a:lnTo>
                    <a:lnTo>
                      <a:pt x="8" y="53"/>
                    </a:lnTo>
                    <a:lnTo>
                      <a:pt x="17" y="53"/>
                    </a:lnTo>
                    <a:lnTo>
                      <a:pt x="35" y="71"/>
                    </a:lnTo>
                    <a:lnTo>
                      <a:pt x="17" y="107"/>
                    </a:lnTo>
                    <a:lnTo>
                      <a:pt x="35" y="125"/>
                    </a:lnTo>
                    <a:lnTo>
                      <a:pt x="43" y="125"/>
                    </a:lnTo>
                    <a:lnTo>
                      <a:pt x="69" y="116"/>
                    </a:lnTo>
                    <a:lnTo>
                      <a:pt x="78" y="116"/>
                    </a:lnTo>
                    <a:lnTo>
                      <a:pt x="61" y="71"/>
                    </a:lnTo>
                    <a:lnTo>
                      <a:pt x="69" y="44"/>
                    </a:lnTo>
                    <a:lnTo>
                      <a:pt x="52" y="27"/>
                    </a:lnTo>
                    <a:lnTo>
                      <a:pt x="52" y="9"/>
                    </a:lnTo>
                    <a:lnTo>
                      <a:pt x="35"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91" name="Freeform 455"/>
            <p:cNvSpPr>
              <a:spLocks/>
            </p:cNvSpPr>
            <p:nvPr/>
          </p:nvSpPr>
          <p:spPr bwMode="auto">
            <a:xfrm>
              <a:off x="4632325" y="2289174"/>
              <a:ext cx="41275" cy="26988"/>
            </a:xfrm>
            <a:custGeom>
              <a:avLst/>
              <a:gdLst>
                <a:gd name="T0" fmla="*/ 2147483647 w 26"/>
                <a:gd name="T1" fmla="*/ 0 h 18"/>
                <a:gd name="T2" fmla="*/ 0 w 26"/>
                <a:gd name="T3" fmla="*/ 2147483647 h 18"/>
                <a:gd name="T4" fmla="*/ 2147483647 w 26"/>
                <a:gd name="T5" fmla="*/ 2147483647 h 18"/>
                <a:gd name="T6" fmla="*/ 2147483647 w 26"/>
                <a:gd name="T7" fmla="*/ 2147483647 h 18"/>
                <a:gd name="T8" fmla="*/ 2147483647 w 26"/>
                <a:gd name="T9" fmla="*/ 0 h 18"/>
                <a:gd name="T10" fmla="*/ 2147483647 w 26"/>
                <a:gd name="T11" fmla="*/ 0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8" y="0"/>
                  </a:moveTo>
                  <a:lnTo>
                    <a:pt x="0" y="9"/>
                  </a:lnTo>
                  <a:lnTo>
                    <a:pt x="8" y="18"/>
                  </a:lnTo>
                  <a:lnTo>
                    <a:pt x="26" y="18"/>
                  </a:lnTo>
                  <a:lnTo>
                    <a:pt x="26" y="0"/>
                  </a:lnTo>
                  <a:lnTo>
                    <a:pt x="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92" name="Group 456"/>
            <p:cNvGrpSpPr>
              <a:grpSpLocks/>
            </p:cNvGrpSpPr>
            <p:nvPr/>
          </p:nvGrpSpPr>
          <p:grpSpPr bwMode="auto">
            <a:xfrm>
              <a:off x="4632325" y="2289174"/>
              <a:ext cx="41275" cy="26988"/>
              <a:chOff x="2535" y="1429"/>
              <a:chExt cx="26" cy="18"/>
            </a:xfrm>
          </p:grpSpPr>
          <p:sp>
            <p:nvSpPr>
              <p:cNvPr id="55051" name="Freeform 457"/>
              <p:cNvSpPr>
                <a:spLocks/>
              </p:cNvSpPr>
              <p:nvPr/>
            </p:nvSpPr>
            <p:spPr bwMode="auto">
              <a:xfrm>
                <a:off x="2535" y="1429"/>
                <a:ext cx="26" cy="18"/>
              </a:xfrm>
              <a:custGeom>
                <a:avLst/>
                <a:gdLst>
                  <a:gd name="T0" fmla="*/ 8 w 26"/>
                  <a:gd name="T1" fmla="*/ 0 h 18"/>
                  <a:gd name="T2" fmla="*/ 0 w 26"/>
                  <a:gd name="T3" fmla="*/ 9 h 18"/>
                  <a:gd name="T4" fmla="*/ 8 w 26"/>
                  <a:gd name="T5" fmla="*/ 18 h 18"/>
                  <a:gd name="T6" fmla="*/ 26 w 26"/>
                  <a:gd name="T7" fmla="*/ 18 h 18"/>
                  <a:gd name="T8" fmla="*/ 26 w 26"/>
                  <a:gd name="T9" fmla="*/ 0 h 18"/>
                  <a:gd name="T10" fmla="*/ 8 w 26"/>
                  <a:gd name="T11" fmla="*/ 0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8" y="0"/>
                    </a:moveTo>
                    <a:lnTo>
                      <a:pt x="0" y="9"/>
                    </a:lnTo>
                    <a:lnTo>
                      <a:pt x="8" y="18"/>
                    </a:lnTo>
                    <a:lnTo>
                      <a:pt x="26" y="18"/>
                    </a:lnTo>
                    <a:lnTo>
                      <a:pt x="26" y="0"/>
                    </a:lnTo>
                    <a:lnTo>
                      <a:pt x="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52" name="Freeform 458"/>
              <p:cNvSpPr>
                <a:spLocks/>
              </p:cNvSpPr>
              <p:nvPr/>
            </p:nvSpPr>
            <p:spPr bwMode="auto">
              <a:xfrm>
                <a:off x="2535" y="1429"/>
                <a:ext cx="26" cy="18"/>
              </a:xfrm>
              <a:custGeom>
                <a:avLst/>
                <a:gdLst>
                  <a:gd name="T0" fmla="*/ 8 w 26"/>
                  <a:gd name="T1" fmla="*/ 0 h 18"/>
                  <a:gd name="T2" fmla="*/ 0 w 26"/>
                  <a:gd name="T3" fmla="*/ 9 h 18"/>
                  <a:gd name="T4" fmla="*/ 8 w 26"/>
                  <a:gd name="T5" fmla="*/ 18 h 18"/>
                  <a:gd name="T6" fmla="*/ 26 w 26"/>
                  <a:gd name="T7" fmla="*/ 18 h 18"/>
                  <a:gd name="T8" fmla="*/ 26 w 26"/>
                  <a:gd name="T9" fmla="*/ 0 h 18"/>
                  <a:gd name="T10" fmla="*/ 8 w 26"/>
                  <a:gd name="T11" fmla="*/ 0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8" y="0"/>
                    </a:moveTo>
                    <a:lnTo>
                      <a:pt x="0" y="9"/>
                    </a:lnTo>
                    <a:lnTo>
                      <a:pt x="8" y="18"/>
                    </a:lnTo>
                    <a:lnTo>
                      <a:pt x="26" y="18"/>
                    </a:lnTo>
                    <a:lnTo>
                      <a:pt x="26" y="0"/>
                    </a:lnTo>
                    <a:lnTo>
                      <a:pt x="8"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93" name="Freeform 459"/>
            <p:cNvSpPr>
              <a:spLocks/>
            </p:cNvSpPr>
            <p:nvPr/>
          </p:nvSpPr>
          <p:spPr bwMode="auto">
            <a:xfrm>
              <a:off x="4983162" y="2222499"/>
              <a:ext cx="53975" cy="80963"/>
            </a:xfrm>
            <a:custGeom>
              <a:avLst/>
              <a:gdLst>
                <a:gd name="T0" fmla="*/ 2147483647 w 35"/>
                <a:gd name="T1" fmla="*/ 2147483647 h 54"/>
                <a:gd name="T2" fmla="*/ 2147483647 w 35"/>
                <a:gd name="T3" fmla="*/ 2147483647 h 54"/>
                <a:gd name="T4" fmla="*/ 2147483647 w 35"/>
                <a:gd name="T5" fmla="*/ 2147483647 h 54"/>
                <a:gd name="T6" fmla="*/ 2147483647 w 35"/>
                <a:gd name="T7" fmla="*/ 2147483647 h 54"/>
                <a:gd name="T8" fmla="*/ 2147483647 w 35"/>
                <a:gd name="T9" fmla="*/ 2147483647 h 54"/>
                <a:gd name="T10" fmla="*/ 2147483647 w 35"/>
                <a:gd name="T11" fmla="*/ 0 h 54"/>
                <a:gd name="T12" fmla="*/ 2147483647 w 35"/>
                <a:gd name="T13" fmla="*/ 2147483647 h 54"/>
                <a:gd name="T14" fmla="*/ 0 w 35"/>
                <a:gd name="T15" fmla="*/ 2147483647 h 54"/>
                <a:gd name="T16" fmla="*/ 0 w 35"/>
                <a:gd name="T17" fmla="*/ 2147483647 h 54"/>
                <a:gd name="T18" fmla="*/ 2147483647 w 35"/>
                <a:gd name="T19" fmla="*/ 2147483647 h 54"/>
                <a:gd name="T20" fmla="*/ 2147483647 w 35"/>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54"/>
                <a:gd name="T35" fmla="*/ 35 w 35"/>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54">
                  <a:moveTo>
                    <a:pt x="9" y="54"/>
                  </a:moveTo>
                  <a:lnTo>
                    <a:pt x="18" y="54"/>
                  </a:lnTo>
                  <a:lnTo>
                    <a:pt x="26" y="36"/>
                  </a:lnTo>
                  <a:lnTo>
                    <a:pt x="35" y="18"/>
                  </a:lnTo>
                  <a:lnTo>
                    <a:pt x="26" y="18"/>
                  </a:lnTo>
                  <a:lnTo>
                    <a:pt x="26" y="0"/>
                  </a:lnTo>
                  <a:lnTo>
                    <a:pt x="9" y="9"/>
                  </a:lnTo>
                  <a:lnTo>
                    <a:pt x="0" y="18"/>
                  </a:lnTo>
                  <a:lnTo>
                    <a:pt x="0" y="36"/>
                  </a:lnTo>
                  <a:lnTo>
                    <a:pt x="9" y="45"/>
                  </a:lnTo>
                  <a:lnTo>
                    <a:pt x="9" y="54"/>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94" name="Group 460"/>
            <p:cNvGrpSpPr>
              <a:grpSpLocks/>
            </p:cNvGrpSpPr>
            <p:nvPr/>
          </p:nvGrpSpPr>
          <p:grpSpPr bwMode="auto">
            <a:xfrm>
              <a:off x="4983162" y="2222499"/>
              <a:ext cx="53975" cy="80963"/>
              <a:chOff x="2752" y="1384"/>
              <a:chExt cx="35" cy="54"/>
            </a:xfrm>
          </p:grpSpPr>
          <p:sp>
            <p:nvSpPr>
              <p:cNvPr id="55049" name="Freeform 461"/>
              <p:cNvSpPr>
                <a:spLocks/>
              </p:cNvSpPr>
              <p:nvPr/>
            </p:nvSpPr>
            <p:spPr bwMode="auto">
              <a:xfrm>
                <a:off x="2752" y="1384"/>
                <a:ext cx="35" cy="54"/>
              </a:xfrm>
              <a:custGeom>
                <a:avLst/>
                <a:gdLst>
                  <a:gd name="T0" fmla="*/ 9 w 35"/>
                  <a:gd name="T1" fmla="*/ 54 h 54"/>
                  <a:gd name="T2" fmla="*/ 18 w 35"/>
                  <a:gd name="T3" fmla="*/ 54 h 54"/>
                  <a:gd name="T4" fmla="*/ 26 w 35"/>
                  <a:gd name="T5" fmla="*/ 36 h 54"/>
                  <a:gd name="T6" fmla="*/ 35 w 35"/>
                  <a:gd name="T7" fmla="*/ 18 h 54"/>
                  <a:gd name="T8" fmla="*/ 26 w 35"/>
                  <a:gd name="T9" fmla="*/ 18 h 54"/>
                  <a:gd name="T10" fmla="*/ 26 w 35"/>
                  <a:gd name="T11" fmla="*/ 0 h 54"/>
                  <a:gd name="T12" fmla="*/ 9 w 35"/>
                  <a:gd name="T13" fmla="*/ 9 h 54"/>
                  <a:gd name="T14" fmla="*/ 0 w 35"/>
                  <a:gd name="T15" fmla="*/ 18 h 54"/>
                  <a:gd name="T16" fmla="*/ 0 w 35"/>
                  <a:gd name="T17" fmla="*/ 36 h 54"/>
                  <a:gd name="T18" fmla="*/ 9 w 35"/>
                  <a:gd name="T19" fmla="*/ 45 h 54"/>
                  <a:gd name="T20" fmla="*/ 9 w 35"/>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54"/>
                  <a:gd name="T35" fmla="*/ 35 w 35"/>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54">
                    <a:moveTo>
                      <a:pt x="9" y="54"/>
                    </a:moveTo>
                    <a:lnTo>
                      <a:pt x="18" y="54"/>
                    </a:lnTo>
                    <a:lnTo>
                      <a:pt x="26" y="36"/>
                    </a:lnTo>
                    <a:lnTo>
                      <a:pt x="35" y="18"/>
                    </a:lnTo>
                    <a:lnTo>
                      <a:pt x="26" y="18"/>
                    </a:lnTo>
                    <a:lnTo>
                      <a:pt x="26" y="0"/>
                    </a:lnTo>
                    <a:lnTo>
                      <a:pt x="9" y="9"/>
                    </a:lnTo>
                    <a:lnTo>
                      <a:pt x="0" y="18"/>
                    </a:lnTo>
                    <a:lnTo>
                      <a:pt x="0" y="36"/>
                    </a:lnTo>
                    <a:lnTo>
                      <a:pt x="9" y="45"/>
                    </a:lnTo>
                    <a:lnTo>
                      <a:pt x="9" y="54"/>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50" name="Freeform 462"/>
              <p:cNvSpPr>
                <a:spLocks/>
              </p:cNvSpPr>
              <p:nvPr/>
            </p:nvSpPr>
            <p:spPr bwMode="auto">
              <a:xfrm>
                <a:off x="2752" y="1384"/>
                <a:ext cx="35" cy="54"/>
              </a:xfrm>
              <a:custGeom>
                <a:avLst/>
                <a:gdLst>
                  <a:gd name="T0" fmla="*/ 9 w 35"/>
                  <a:gd name="T1" fmla="*/ 54 h 54"/>
                  <a:gd name="T2" fmla="*/ 18 w 35"/>
                  <a:gd name="T3" fmla="*/ 54 h 54"/>
                  <a:gd name="T4" fmla="*/ 26 w 35"/>
                  <a:gd name="T5" fmla="*/ 36 h 54"/>
                  <a:gd name="T6" fmla="*/ 35 w 35"/>
                  <a:gd name="T7" fmla="*/ 18 h 54"/>
                  <a:gd name="T8" fmla="*/ 26 w 35"/>
                  <a:gd name="T9" fmla="*/ 18 h 54"/>
                  <a:gd name="T10" fmla="*/ 26 w 35"/>
                  <a:gd name="T11" fmla="*/ 0 h 54"/>
                  <a:gd name="T12" fmla="*/ 9 w 35"/>
                  <a:gd name="T13" fmla="*/ 9 h 54"/>
                  <a:gd name="T14" fmla="*/ 0 w 35"/>
                  <a:gd name="T15" fmla="*/ 18 h 54"/>
                  <a:gd name="T16" fmla="*/ 0 w 35"/>
                  <a:gd name="T17" fmla="*/ 36 h 54"/>
                  <a:gd name="T18" fmla="*/ 9 w 35"/>
                  <a:gd name="T19" fmla="*/ 45 h 54"/>
                  <a:gd name="T20" fmla="*/ 9 w 35"/>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54"/>
                  <a:gd name="T35" fmla="*/ 35 w 35"/>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54">
                    <a:moveTo>
                      <a:pt x="9" y="54"/>
                    </a:moveTo>
                    <a:lnTo>
                      <a:pt x="18" y="54"/>
                    </a:lnTo>
                    <a:lnTo>
                      <a:pt x="26" y="36"/>
                    </a:lnTo>
                    <a:lnTo>
                      <a:pt x="35" y="18"/>
                    </a:lnTo>
                    <a:lnTo>
                      <a:pt x="26" y="18"/>
                    </a:lnTo>
                    <a:lnTo>
                      <a:pt x="26" y="0"/>
                    </a:lnTo>
                    <a:lnTo>
                      <a:pt x="9" y="9"/>
                    </a:lnTo>
                    <a:lnTo>
                      <a:pt x="0" y="18"/>
                    </a:lnTo>
                    <a:lnTo>
                      <a:pt x="0" y="36"/>
                    </a:lnTo>
                    <a:lnTo>
                      <a:pt x="9" y="45"/>
                    </a:lnTo>
                    <a:lnTo>
                      <a:pt x="9" y="54"/>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95" name="Freeform 463"/>
            <p:cNvSpPr>
              <a:spLocks/>
            </p:cNvSpPr>
            <p:nvPr/>
          </p:nvSpPr>
          <p:spPr bwMode="auto">
            <a:xfrm>
              <a:off x="4926012" y="2424112"/>
              <a:ext cx="15875" cy="14287"/>
            </a:xfrm>
            <a:custGeom>
              <a:avLst/>
              <a:gdLst>
                <a:gd name="T0" fmla="*/ 0 w 8"/>
                <a:gd name="T1" fmla="*/ 2147483647 h 9"/>
                <a:gd name="T2" fmla="*/ 2147483647 w 8"/>
                <a:gd name="T3" fmla="*/ 0 h 9"/>
                <a:gd name="T4" fmla="*/ 2147483647 w 8"/>
                <a:gd name="T5" fmla="*/ 2147483647 h 9"/>
                <a:gd name="T6" fmla="*/ 0 w 8"/>
                <a:gd name="T7" fmla="*/ 2147483647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lnTo>
                    <a:pt x="8" y="0"/>
                  </a:lnTo>
                  <a:lnTo>
                    <a:pt x="8" y="9"/>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96" name="Freeform 464"/>
            <p:cNvSpPr>
              <a:spLocks/>
            </p:cNvSpPr>
            <p:nvPr/>
          </p:nvSpPr>
          <p:spPr bwMode="auto">
            <a:xfrm>
              <a:off x="4926012" y="2424112"/>
              <a:ext cx="15875" cy="14287"/>
            </a:xfrm>
            <a:custGeom>
              <a:avLst/>
              <a:gdLst>
                <a:gd name="T0" fmla="*/ 0 w 8"/>
                <a:gd name="T1" fmla="*/ 2147483647 h 9"/>
                <a:gd name="T2" fmla="*/ 2147483647 w 8"/>
                <a:gd name="T3" fmla="*/ 0 h 9"/>
                <a:gd name="T4" fmla="*/ 2147483647 w 8"/>
                <a:gd name="T5" fmla="*/ 2147483647 h 9"/>
                <a:gd name="T6" fmla="*/ 0 w 8"/>
                <a:gd name="T7" fmla="*/ 2147483647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lnTo>
                    <a:pt x="8" y="0"/>
                  </a:lnTo>
                  <a:lnTo>
                    <a:pt x="8" y="9"/>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597" name="Freeform 465"/>
            <p:cNvSpPr>
              <a:spLocks/>
            </p:cNvSpPr>
            <p:nvPr/>
          </p:nvSpPr>
          <p:spPr bwMode="auto">
            <a:xfrm>
              <a:off x="4926012" y="2424112"/>
              <a:ext cx="15875" cy="14287"/>
            </a:xfrm>
            <a:custGeom>
              <a:avLst/>
              <a:gdLst>
                <a:gd name="T0" fmla="*/ 0 w 8"/>
                <a:gd name="T1" fmla="*/ 2147483647 h 9"/>
                <a:gd name="T2" fmla="*/ 2147483647 w 8"/>
                <a:gd name="T3" fmla="*/ 0 h 9"/>
                <a:gd name="T4" fmla="*/ 2147483647 w 8"/>
                <a:gd name="T5" fmla="*/ 2147483647 h 9"/>
                <a:gd name="T6" fmla="*/ 0 w 8"/>
                <a:gd name="T7" fmla="*/ 2147483647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lnTo>
                    <a:pt x="8" y="0"/>
                  </a:lnTo>
                  <a:lnTo>
                    <a:pt x="8" y="9"/>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598" name="Group 466"/>
            <p:cNvGrpSpPr>
              <a:grpSpLocks/>
            </p:cNvGrpSpPr>
            <p:nvPr/>
          </p:nvGrpSpPr>
          <p:grpSpPr bwMode="auto">
            <a:xfrm>
              <a:off x="4926012" y="2424112"/>
              <a:ext cx="15875" cy="14287"/>
              <a:chOff x="2718" y="1518"/>
              <a:chExt cx="8" cy="9"/>
            </a:xfrm>
          </p:grpSpPr>
          <p:sp>
            <p:nvSpPr>
              <p:cNvPr id="55047" name="Freeform 467"/>
              <p:cNvSpPr>
                <a:spLocks/>
              </p:cNvSpPr>
              <p:nvPr/>
            </p:nvSpPr>
            <p:spPr bwMode="auto">
              <a:xfrm>
                <a:off x="2718" y="1518"/>
                <a:ext cx="8" cy="9"/>
              </a:xfrm>
              <a:custGeom>
                <a:avLst/>
                <a:gdLst>
                  <a:gd name="T0" fmla="*/ 0 w 8"/>
                  <a:gd name="T1" fmla="*/ 9 h 9"/>
                  <a:gd name="T2" fmla="*/ 8 w 8"/>
                  <a:gd name="T3" fmla="*/ 0 h 9"/>
                  <a:gd name="T4" fmla="*/ 8 w 8"/>
                  <a:gd name="T5" fmla="*/ 9 h 9"/>
                  <a:gd name="T6" fmla="*/ 0 w 8"/>
                  <a:gd name="T7" fmla="*/ 9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lnTo>
                      <a:pt x="8" y="0"/>
                    </a:lnTo>
                    <a:lnTo>
                      <a:pt x="8" y="9"/>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48" name="Freeform 468"/>
              <p:cNvSpPr>
                <a:spLocks/>
              </p:cNvSpPr>
              <p:nvPr/>
            </p:nvSpPr>
            <p:spPr bwMode="auto">
              <a:xfrm>
                <a:off x="2718" y="1518"/>
                <a:ext cx="8" cy="9"/>
              </a:xfrm>
              <a:custGeom>
                <a:avLst/>
                <a:gdLst>
                  <a:gd name="T0" fmla="*/ 0 w 8"/>
                  <a:gd name="T1" fmla="*/ 9 h 9"/>
                  <a:gd name="T2" fmla="*/ 8 w 8"/>
                  <a:gd name="T3" fmla="*/ 0 h 9"/>
                  <a:gd name="T4" fmla="*/ 8 w 8"/>
                  <a:gd name="T5" fmla="*/ 9 h 9"/>
                  <a:gd name="T6" fmla="*/ 0 w 8"/>
                  <a:gd name="T7" fmla="*/ 9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lnTo>
                      <a:pt x="8" y="0"/>
                    </a:lnTo>
                    <a:lnTo>
                      <a:pt x="8" y="9"/>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599" name="Freeform 469"/>
            <p:cNvSpPr>
              <a:spLocks/>
            </p:cNvSpPr>
            <p:nvPr/>
          </p:nvSpPr>
          <p:spPr bwMode="auto">
            <a:xfrm>
              <a:off x="5010150" y="2438399"/>
              <a:ext cx="169862" cy="79375"/>
            </a:xfrm>
            <a:custGeom>
              <a:avLst/>
              <a:gdLst>
                <a:gd name="T0" fmla="*/ 0 w 104"/>
                <a:gd name="T1" fmla="*/ 2147483647 h 53"/>
                <a:gd name="T2" fmla="*/ 0 w 104"/>
                <a:gd name="T3" fmla="*/ 2147483647 h 53"/>
                <a:gd name="T4" fmla="*/ 2147483647 w 104"/>
                <a:gd name="T5" fmla="*/ 2147483647 h 53"/>
                <a:gd name="T6" fmla="*/ 2147483647 w 104"/>
                <a:gd name="T7" fmla="*/ 2147483647 h 53"/>
                <a:gd name="T8" fmla="*/ 2147483647 w 104"/>
                <a:gd name="T9" fmla="*/ 2147483647 h 53"/>
                <a:gd name="T10" fmla="*/ 2147483647 w 104"/>
                <a:gd name="T11" fmla="*/ 2147483647 h 53"/>
                <a:gd name="T12" fmla="*/ 2147483647 w 104"/>
                <a:gd name="T13" fmla="*/ 2147483647 h 53"/>
                <a:gd name="T14" fmla="*/ 2147483647 w 104"/>
                <a:gd name="T15" fmla="*/ 2147483647 h 53"/>
                <a:gd name="T16" fmla="*/ 2147483647 w 104"/>
                <a:gd name="T17" fmla="*/ 2147483647 h 53"/>
                <a:gd name="T18" fmla="*/ 2147483647 w 104"/>
                <a:gd name="T19" fmla="*/ 0 h 53"/>
                <a:gd name="T20" fmla="*/ 2147483647 w 104"/>
                <a:gd name="T21" fmla="*/ 2147483647 h 53"/>
                <a:gd name="T22" fmla="*/ 2147483647 w 104"/>
                <a:gd name="T23" fmla="*/ 2147483647 h 53"/>
                <a:gd name="T24" fmla="*/ 2147483647 w 104"/>
                <a:gd name="T25" fmla="*/ 2147483647 h 53"/>
                <a:gd name="T26" fmla="*/ 2147483647 w 104"/>
                <a:gd name="T27" fmla="*/ 2147483647 h 53"/>
                <a:gd name="T28" fmla="*/ 0 w 104"/>
                <a:gd name="T29" fmla="*/ 2147483647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53"/>
                <a:gd name="T47" fmla="*/ 104 w 104"/>
                <a:gd name="T48" fmla="*/ 53 h 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53">
                  <a:moveTo>
                    <a:pt x="0" y="35"/>
                  </a:moveTo>
                  <a:lnTo>
                    <a:pt x="0" y="44"/>
                  </a:lnTo>
                  <a:lnTo>
                    <a:pt x="8" y="44"/>
                  </a:lnTo>
                  <a:lnTo>
                    <a:pt x="35" y="44"/>
                  </a:lnTo>
                  <a:lnTo>
                    <a:pt x="43" y="44"/>
                  </a:lnTo>
                  <a:lnTo>
                    <a:pt x="61" y="53"/>
                  </a:lnTo>
                  <a:lnTo>
                    <a:pt x="87" y="44"/>
                  </a:lnTo>
                  <a:lnTo>
                    <a:pt x="104" y="26"/>
                  </a:lnTo>
                  <a:lnTo>
                    <a:pt x="96" y="18"/>
                  </a:lnTo>
                  <a:lnTo>
                    <a:pt x="78" y="0"/>
                  </a:lnTo>
                  <a:lnTo>
                    <a:pt x="69" y="18"/>
                  </a:lnTo>
                  <a:lnTo>
                    <a:pt x="61" y="18"/>
                  </a:lnTo>
                  <a:lnTo>
                    <a:pt x="43" y="26"/>
                  </a:lnTo>
                  <a:lnTo>
                    <a:pt x="43" y="35"/>
                  </a:lnTo>
                  <a:lnTo>
                    <a:pt x="0" y="3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00" name="Group 470"/>
            <p:cNvGrpSpPr>
              <a:grpSpLocks/>
            </p:cNvGrpSpPr>
            <p:nvPr/>
          </p:nvGrpSpPr>
          <p:grpSpPr bwMode="auto">
            <a:xfrm>
              <a:off x="5010150" y="2438399"/>
              <a:ext cx="169862" cy="79375"/>
              <a:chOff x="2770" y="1527"/>
              <a:chExt cx="104" cy="53"/>
            </a:xfrm>
          </p:grpSpPr>
          <p:sp>
            <p:nvSpPr>
              <p:cNvPr id="55045" name="Freeform 471"/>
              <p:cNvSpPr>
                <a:spLocks/>
              </p:cNvSpPr>
              <p:nvPr/>
            </p:nvSpPr>
            <p:spPr bwMode="auto">
              <a:xfrm>
                <a:off x="2770" y="1527"/>
                <a:ext cx="104" cy="53"/>
              </a:xfrm>
              <a:custGeom>
                <a:avLst/>
                <a:gdLst>
                  <a:gd name="T0" fmla="*/ 0 w 104"/>
                  <a:gd name="T1" fmla="*/ 35 h 53"/>
                  <a:gd name="T2" fmla="*/ 0 w 104"/>
                  <a:gd name="T3" fmla="*/ 44 h 53"/>
                  <a:gd name="T4" fmla="*/ 8 w 104"/>
                  <a:gd name="T5" fmla="*/ 44 h 53"/>
                  <a:gd name="T6" fmla="*/ 35 w 104"/>
                  <a:gd name="T7" fmla="*/ 44 h 53"/>
                  <a:gd name="T8" fmla="*/ 43 w 104"/>
                  <a:gd name="T9" fmla="*/ 44 h 53"/>
                  <a:gd name="T10" fmla="*/ 61 w 104"/>
                  <a:gd name="T11" fmla="*/ 53 h 53"/>
                  <a:gd name="T12" fmla="*/ 87 w 104"/>
                  <a:gd name="T13" fmla="*/ 44 h 53"/>
                  <a:gd name="T14" fmla="*/ 104 w 104"/>
                  <a:gd name="T15" fmla="*/ 26 h 53"/>
                  <a:gd name="T16" fmla="*/ 96 w 104"/>
                  <a:gd name="T17" fmla="*/ 18 h 53"/>
                  <a:gd name="T18" fmla="*/ 78 w 104"/>
                  <a:gd name="T19" fmla="*/ 0 h 53"/>
                  <a:gd name="T20" fmla="*/ 69 w 104"/>
                  <a:gd name="T21" fmla="*/ 18 h 53"/>
                  <a:gd name="T22" fmla="*/ 61 w 104"/>
                  <a:gd name="T23" fmla="*/ 18 h 53"/>
                  <a:gd name="T24" fmla="*/ 43 w 104"/>
                  <a:gd name="T25" fmla="*/ 26 h 53"/>
                  <a:gd name="T26" fmla="*/ 43 w 104"/>
                  <a:gd name="T27" fmla="*/ 35 h 53"/>
                  <a:gd name="T28" fmla="*/ 0 w 104"/>
                  <a:gd name="T29" fmla="*/ 35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53"/>
                  <a:gd name="T47" fmla="*/ 104 w 104"/>
                  <a:gd name="T48" fmla="*/ 53 h 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53">
                    <a:moveTo>
                      <a:pt x="0" y="35"/>
                    </a:moveTo>
                    <a:lnTo>
                      <a:pt x="0" y="44"/>
                    </a:lnTo>
                    <a:lnTo>
                      <a:pt x="8" y="44"/>
                    </a:lnTo>
                    <a:lnTo>
                      <a:pt x="35" y="44"/>
                    </a:lnTo>
                    <a:lnTo>
                      <a:pt x="43" y="44"/>
                    </a:lnTo>
                    <a:lnTo>
                      <a:pt x="61" y="53"/>
                    </a:lnTo>
                    <a:lnTo>
                      <a:pt x="87" y="44"/>
                    </a:lnTo>
                    <a:lnTo>
                      <a:pt x="104" y="26"/>
                    </a:lnTo>
                    <a:lnTo>
                      <a:pt x="96" y="18"/>
                    </a:lnTo>
                    <a:lnTo>
                      <a:pt x="78" y="0"/>
                    </a:lnTo>
                    <a:lnTo>
                      <a:pt x="69" y="18"/>
                    </a:lnTo>
                    <a:lnTo>
                      <a:pt x="61" y="18"/>
                    </a:lnTo>
                    <a:lnTo>
                      <a:pt x="43" y="26"/>
                    </a:lnTo>
                    <a:lnTo>
                      <a:pt x="43" y="35"/>
                    </a:lnTo>
                    <a:lnTo>
                      <a:pt x="0" y="3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46" name="Freeform 472"/>
              <p:cNvSpPr>
                <a:spLocks/>
              </p:cNvSpPr>
              <p:nvPr/>
            </p:nvSpPr>
            <p:spPr bwMode="auto">
              <a:xfrm>
                <a:off x="2770" y="1527"/>
                <a:ext cx="104" cy="53"/>
              </a:xfrm>
              <a:custGeom>
                <a:avLst/>
                <a:gdLst>
                  <a:gd name="T0" fmla="*/ 0 w 104"/>
                  <a:gd name="T1" fmla="*/ 35 h 53"/>
                  <a:gd name="T2" fmla="*/ 0 w 104"/>
                  <a:gd name="T3" fmla="*/ 44 h 53"/>
                  <a:gd name="T4" fmla="*/ 8 w 104"/>
                  <a:gd name="T5" fmla="*/ 44 h 53"/>
                  <a:gd name="T6" fmla="*/ 35 w 104"/>
                  <a:gd name="T7" fmla="*/ 44 h 53"/>
                  <a:gd name="T8" fmla="*/ 43 w 104"/>
                  <a:gd name="T9" fmla="*/ 44 h 53"/>
                  <a:gd name="T10" fmla="*/ 61 w 104"/>
                  <a:gd name="T11" fmla="*/ 53 h 53"/>
                  <a:gd name="T12" fmla="*/ 87 w 104"/>
                  <a:gd name="T13" fmla="*/ 44 h 53"/>
                  <a:gd name="T14" fmla="*/ 104 w 104"/>
                  <a:gd name="T15" fmla="*/ 26 h 53"/>
                  <a:gd name="T16" fmla="*/ 96 w 104"/>
                  <a:gd name="T17" fmla="*/ 18 h 53"/>
                  <a:gd name="T18" fmla="*/ 78 w 104"/>
                  <a:gd name="T19" fmla="*/ 0 h 53"/>
                  <a:gd name="T20" fmla="*/ 69 w 104"/>
                  <a:gd name="T21" fmla="*/ 18 h 53"/>
                  <a:gd name="T22" fmla="*/ 61 w 104"/>
                  <a:gd name="T23" fmla="*/ 18 h 53"/>
                  <a:gd name="T24" fmla="*/ 43 w 104"/>
                  <a:gd name="T25" fmla="*/ 26 h 53"/>
                  <a:gd name="T26" fmla="*/ 43 w 104"/>
                  <a:gd name="T27" fmla="*/ 35 h 53"/>
                  <a:gd name="T28" fmla="*/ 0 w 104"/>
                  <a:gd name="T29" fmla="*/ 35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53"/>
                  <a:gd name="T47" fmla="*/ 104 w 104"/>
                  <a:gd name="T48" fmla="*/ 53 h 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53">
                    <a:moveTo>
                      <a:pt x="0" y="35"/>
                    </a:moveTo>
                    <a:lnTo>
                      <a:pt x="0" y="44"/>
                    </a:lnTo>
                    <a:lnTo>
                      <a:pt x="8" y="44"/>
                    </a:lnTo>
                    <a:lnTo>
                      <a:pt x="35" y="44"/>
                    </a:lnTo>
                    <a:lnTo>
                      <a:pt x="43" y="44"/>
                    </a:lnTo>
                    <a:lnTo>
                      <a:pt x="61" y="53"/>
                    </a:lnTo>
                    <a:lnTo>
                      <a:pt x="87" y="44"/>
                    </a:lnTo>
                    <a:lnTo>
                      <a:pt x="104" y="26"/>
                    </a:lnTo>
                    <a:lnTo>
                      <a:pt x="96" y="18"/>
                    </a:lnTo>
                    <a:lnTo>
                      <a:pt x="78" y="0"/>
                    </a:lnTo>
                    <a:lnTo>
                      <a:pt x="69" y="18"/>
                    </a:lnTo>
                    <a:lnTo>
                      <a:pt x="61" y="18"/>
                    </a:lnTo>
                    <a:lnTo>
                      <a:pt x="43" y="26"/>
                    </a:lnTo>
                    <a:lnTo>
                      <a:pt x="43" y="35"/>
                    </a:lnTo>
                    <a:lnTo>
                      <a:pt x="0" y="3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01" name="Freeform 473"/>
            <p:cNvSpPr>
              <a:spLocks/>
            </p:cNvSpPr>
            <p:nvPr/>
          </p:nvSpPr>
          <p:spPr bwMode="auto">
            <a:xfrm>
              <a:off x="4926012" y="2490787"/>
              <a:ext cx="98425" cy="41275"/>
            </a:xfrm>
            <a:custGeom>
              <a:avLst/>
              <a:gdLst>
                <a:gd name="T0" fmla="*/ 2147483647 w 60"/>
                <a:gd name="T1" fmla="*/ 2147483647 h 27"/>
                <a:gd name="T2" fmla="*/ 2147483647 w 60"/>
                <a:gd name="T3" fmla="*/ 2147483647 h 27"/>
                <a:gd name="T4" fmla="*/ 2147483647 w 60"/>
                <a:gd name="T5" fmla="*/ 2147483647 h 27"/>
                <a:gd name="T6" fmla="*/ 0 w 60"/>
                <a:gd name="T7" fmla="*/ 2147483647 h 27"/>
                <a:gd name="T8" fmla="*/ 2147483647 w 60"/>
                <a:gd name="T9" fmla="*/ 0 h 27"/>
                <a:gd name="T10" fmla="*/ 2147483647 w 60"/>
                <a:gd name="T11" fmla="*/ 0 h 27"/>
                <a:gd name="T12" fmla="*/ 2147483647 w 60"/>
                <a:gd name="T13" fmla="*/ 0 h 27"/>
                <a:gd name="T14" fmla="*/ 2147483647 w 60"/>
                <a:gd name="T15" fmla="*/ 2147483647 h 27"/>
                <a:gd name="T16" fmla="*/ 2147483647 w 60"/>
                <a:gd name="T17" fmla="*/ 2147483647 h 27"/>
                <a:gd name="T18" fmla="*/ 2147483647 w 60"/>
                <a:gd name="T19" fmla="*/ 2147483647 h 27"/>
                <a:gd name="T20" fmla="*/ 2147483647 w 60"/>
                <a:gd name="T21" fmla="*/ 2147483647 h 27"/>
                <a:gd name="T22" fmla="*/ 2147483647 w 60"/>
                <a:gd name="T23" fmla="*/ 2147483647 h 27"/>
                <a:gd name="T24" fmla="*/ 2147483647 w 60"/>
                <a:gd name="T25" fmla="*/ 2147483647 h 27"/>
                <a:gd name="T26" fmla="*/ 2147483647 w 60"/>
                <a:gd name="T27" fmla="*/ 2147483647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27"/>
                <a:gd name="T44" fmla="*/ 60 w 60"/>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27">
                  <a:moveTo>
                    <a:pt x="17" y="27"/>
                  </a:moveTo>
                  <a:lnTo>
                    <a:pt x="8" y="18"/>
                  </a:lnTo>
                  <a:lnTo>
                    <a:pt x="8" y="27"/>
                  </a:lnTo>
                  <a:lnTo>
                    <a:pt x="0" y="18"/>
                  </a:lnTo>
                  <a:lnTo>
                    <a:pt x="17" y="0"/>
                  </a:lnTo>
                  <a:lnTo>
                    <a:pt x="26" y="0"/>
                  </a:lnTo>
                  <a:lnTo>
                    <a:pt x="52" y="0"/>
                  </a:lnTo>
                  <a:lnTo>
                    <a:pt x="52" y="9"/>
                  </a:lnTo>
                  <a:lnTo>
                    <a:pt x="60" y="9"/>
                  </a:lnTo>
                  <a:lnTo>
                    <a:pt x="52" y="18"/>
                  </a:lnTo>
                  <a:lnTo>
                    <a:pt x="43" y="18"/>
                  </a:lnTo>
                  <a:lnTo>
                    <a:pt x="43" y="27"/>
                  </a:lnTo>
                  <a:lnTo>
                    <a:pt x="34" y="18"/>
                  </a:lnTo>
                  <a:lnTo>
                    <a:pt x="17"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02" name="Group 474"/>
            <p:cNvGrpSpPr>
              <a:grpSpLocks/>
            </p:cNvGrpSpPr>
            <p:nvPr/>
          </p:nvGrpSpPr>
          <p:grpSpPr bwMode="auto">
            <a:xfrm>
              <a:off x="4926012" y="2490787"/>
              <a:ext cx="98425" cy="41275"/>
              <a:chOff x="2718" y="1562"/>
              <a:chExt cx="60" cy="27"/>
            </a:xfrm>
          </p:grpSpPr>
          <p:sp>
            <p:nvSpPr>
              <p:cNvPr id="55043" name="Freeform 475"/>
              <p:cNvSpPr>
                <a:spLocks/>
              </p:cNvSpPr>
              <p:nvPr/>
            </p:nvSpPr>
            <p:spPr bwMode="auto">
              <a:xfrm>
                <a:off x="2718" y="1562"/>
                <a:ext cx="60" cy="27"/>
              </a:xfrm>
              <a:custGeom>
                <a:avLst/>
                <a:gdLst>
                  <a:gd name="T0" fmla="*/ 17 w 60"/>
                  <a:gd name="T1" fmla="*/ 27 h 27"/>
                  <a:gd name="T2" fmla="*/ 8 w 60"/>
                  <a:gd name="T3" fmla="*/ 18 h 27"/>
                  <a:gd name="T4" fmla="*/ 8 w 60"/>
                  <a:gd name="T5" fmla="*/ 27 h 27"/>
                  <a:gd name="T6" fmla="*/ 0 w 60"/>
                  <a:gd name="T7" fmla="*/ 18 h 27"/>
                  <a:gd name="T8" fmla="*/ 17 w 60"/>
                  <a:gd name="T9" fmla="*/ 0 h 27"/>
                  <a:gd name="T10" fmla="*/ 26 w 60"/>
                  <a:gd name="T11" fmla="*/ 0 h 27"/>
                  <a:gd name="T12" fmla="*/ 52 w 60"/>
                  <a:gd name="T13" fmla="*/ 0 h 27"/>
                  <a:gd name="T14" fmla="*/ 52 w 60"/>
                  <a:gd name="T15" fmla="*/ 9 h 27"/>
                  <a:gd name="T16" fmla="*/ 60 w 60"/>
                  <a:gd name="T17" fmla="*/ 9 h 27"/>
                  <a:gd name="T18" fmla="*/ 52 w 60"/>
                  <a:gd name="T19" fmla="*/ 18 h 27"/>
                  <a:gd name="T20" fmla="*/ 43 w 60"/>
                  <a:gd name="T21" fmla="*/ 18 h 27"/>
                  <a:gd name="T22" fmla="*/ 43 w 60"/>
                  <a:gd name="T23" fmla="*/ 27 h 27"/>
                  <a:gd name="T24" fmla="*/ 34 w 60"/>
                  <a:gd name="T25" fmla="*/ 18 h 27"/>
                  <a:gd name="T26" fmla="*/ 17 w 60"/>
                  <a:gd name="T27" fmla="*/ 27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27"/>
                  <a:gd name="T44" fmla="*/ 60 w 60"/>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27">
                    <a:moveTo>
                      <a:pt x="17" y="27"/>
                    </a:moveTo>
                    <a:lnTo>
                      <a:pt x="8" y="18"/>
                    </a:lnTo>
                    <a:lnTo>
                      <a:pt x="8" y="27"/>
                    </a:lnTo>
                    <a:lnTo>
                      <a:pt x="0" y="18"/>
                    </a:lnTo>
                    <a:lnTo>
                      <a:pt x="17" y="0"/>
                    </a:lnTo>
                    <a:lnTo>
                      <a:pt x="26" y="0"/>
                    </a:lnTo>
                    <a:lnTo>
                      <a:pt x="52" y="0"/>
                    </a:lnTo>
                    <a:lnTo>
                      <a:pt x="52" y="9"/>
                    </a:lnTo>
                    <a:lnTo>
                      <a:pt x="60" y="9"/>
                    </a:lnTo>
                    <a:lnTo>
                      <a:pt x="52" y="18"/>
                    </a:lnTo>
                    <a:lnTo>
                      <a:pt x="43" y="18"/>
                    </a:lnTo>
                    <a:lnTo>
                      <a:pt x="43" y="27"/>
                    </a:lnTo>
                    <a:lnTo>
                      <a:pt x="34" y="18"/>
                    </a:lnTo>
                    <a:lnTo>
                      <a:pt x="17"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44" name="Freeform 476"/>
              <p:cNvSpPr>
                <a:spLocks/>
              </p:cNvSpPr>
              <p:nvPr/>
            </p:nvSpPr>
            <p:spPr bwMode="auto">
              <a:xfrm>
                <a:off x="2718" y="1562"/>
                <a:ext cx="60" cy="27"/>
              </a:xfrm>
              <a:custGeom>
                <a:avLst/>
                <a:gdLst>
                  <a:gd name="T0" fmla="*/ 17 w 60"/>
                  <a:gd name="T1" fmla="*/ 27 h 27"/>
                  <a:gd name="T2" fmla="*/ 8 w 60"/>
                  <a:gd name="T3" fmla="*/ 18 h 27"/>
                  <a:gd name="T4" fmla="*/ 8 w 60"/>
                  <a:gd name="T5" fmla="*/ 27 h 27"/>
                  <a:gd name="T6" fmla="*/ 0 w 60"/>
                  <a:gd name="T7" fmla="*/ 18 h 27"/>
                  <a:gd name="T8" fmla="*/ 17 w 60"/>
                  <a:gd name="T9" fmla="*/ 0 h 27"/>
                  <a:gd name="T10" fmla="*/ 26 w 60"/>
                  <a:gd name="T11" fmla="*/ 0 h 27"/>
                  <a:gd name="T12" fmla="*/ 52 w 60"/>
                  <a:gd name="T13" fmla="*/ 0 h 27"/>
                  <a:gd name="T14" fmla="*/ 52 w 60"/>
                  <a:gd name="T15" fmla="*/ 9 h 27"/>
                  <a:gd name="T16" fmla="*/ 60 w 60"/>
                  <a:gd name="T17" fmla="*/ 9 h 27"/>
                  <a:gd name="T18" fmla="*/ 52 w 60"/>
                  <a:gd name="T19" fmla="*/ 18 h 27"/>
                  <a:gd name="T20" fmla="*/ 43 w 60"/>
                  <a:gd name="T21" fmla="*/ 18 h 27"/>
                  <a:gd name="T22" fmla="*/ 43 w 60"/>
                  <a:gd name="T23" fmla="*/ 27 h 27"/>
                  <a:gd name="T24" fmla="*/ 34 w 60"/>
                  <a:gd name="T25" fmla="*/ 18 h 27"/>
                  <a:gd name="T26" fmla="*/ 17 w 60"/>
                  <a:gd name="T27" fmla="*/ 27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27"/>
                  <a:gd name="T44" fmla="*/ 60 w 60"/>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27">
                    <a:moveTo>
                      <a:pt x="17" y="27"/>
                    </a:moveTo>
                    <a:lnTo>
                      <a:pt x="8" y="18"/>
                    </a:lnTo>
                    <a:lnTo>
                      <a:pt x="8" y="27"/>
                    </a:lnTo>
                    <a:lnTo>
                      <a:pt x="0" y="18"/>
                    </a:lnTo>
                    <a:lnTo>
                      <a:pt x="17" y="0"/>
                    </a:lnTo>
                    <a:lnTo>
                      <a:pt x="26" y="0"/>
                    </a:lnTo>
                    <a:lnTo>
                      <a:pt x="52" y="0"/>
                    </a:lnTo>
                    <a:lnTo>
                      <a:pt x="52" y="9"/>
                    </a:lnTo>
                    <a:lnTo>
                      <a:pt x="60" y="9"/>
                    </a:lnTo>
                    <a:lnTo>
                      <a:pt x="52" y="18"/>
                    </a:lnTo>
                    <a:lnTo>
                      <a:pt x="43" y="18"/>
                    </a:lnTo>
                    <a:lnTo>
                      <a:pt x="43" y="27"/>
                    </a:lnTo>
                    <a:lnTo>
                      <a:pt x="34" y="18"/>
                    </a:lnTo>
                    <a:lnTo>
                      <a:pt x="17"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03" name="Freeform 477"/>
            <p:cNvSpPr>
              <a:spLocks/>
            </p:cNvSpPr>
            <p:nvPr/>
          </p:nvSpPr>
          <p:spPr bwMode="auto">
            <a:xfrm>
              <a:off x="5248275" y="2624137"/>
              <a:ext cx="26987" cy="95250"/>
            </a:xfrm>
            <a:custGeom>
              <a:avLst/>
              <a:gdLst>
                <a:gd name="T0" fmla="*/ 2147483647 w 17"/>
                <a:gd name="T1" fmla="*/ 2147483647 h 63"/>
                <a:gd name="T2" fmla="*/ 2147483647 w 17"/>
                <a:gd name="T3" fmla="*/ 2147483647 h 63"/>
                <a:gd name="T4" fmla="*/ 2147483647 w 17"/>
                <a:gd name="T5" fmla="*/ 2147483647 h 63"/>
                <a:gd name="T6" fmla="*/ 0 w 17"/>
                <a:gd name="T7" fmla="*/ 2147483647 h 63"/>
                <a:gd name="T8" fmla="*/ 0 w 17"/>
                <a:gd name="T9" fmla="*/ 2147483647 h 63"/>
                <a:gd name="T10" fmla="*/ 0 w 17"/>
                <a:gd name="T11" fmla="*/ 0 h 63"/>
                <a:gd name="T12" fmla="*/ 2147483647 w 17"/>
                <a:gd name="T13" fmla="*/ 0 h 63"/>
                <a:gd name="T14" fmla="*/ 2147483647 w 17"/>
                <a:gd name="T15" fmla="*/ 2147483647 h 6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3"/>
                <a:gd name="T26" fmla="*/ 17 w 17"/>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3">
                  <a:moveTo>
                    <a:pt x="9" y="18"/>
                  </a:moveTo>
                  <a:lnTo>
                    <a:pt x="17" y="36"/>
                  </a:lnTo>
                  <a:lnTo>
                    <a:pt x="9" y="63"/>
                  </a:lnTo>
                  <a:lnTo>
                    <a:pt x="0" y="54"/>
                  </a:lnTo>
                  <a:lnTo>
                    <a:pt x="0" y="18"/>
                  </a:lnTo>
                  <a:lnTo>
                    <a:pt x="0" y="0"/>
                  </a:lnTo>
                  <a:lnTo>
                    <a:pt x="9" y="0"/>
                  </a:lnTo>
                  <a:lnTo>
                    <a:pt x="9"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04" name="Group 478"/>
            <p:cNvGrpSpPr>
              <a:grpSpLocks/>
            </p:cNvGrpSpPr>
            <p:nvPr/>
          </p:nvGrpSpPr>
          <p:grpSpPr bwMode="auto">
            <a:xfrm>
              <a:off x="5248275" y="2624137"/>
              <a:ext cx="26987" cy="95250"/>
              <a:chOff x="2918" y="1651"/>
              <a:chExt cx="17" cy="63"/>
            </a:xfrm>
          </p:grpSpPr>
          <p:sp>
            <p:nvSpPr>
              <p:cNvPr id="55041" name="Freeform 479"/>
              <p:cNvSpPr>
                <a:spLocks/>
              </p:cNvSpPr>
              <p:nvPr/>
            </p:nvSpPr>
            <p:spPr bwMode="auto">
              <a:xfrm>
                <a:off x="2918" y="1651"/>
                <a:ext cx="17" cy="63"/>
              </a:xfrm>
              <a:custGeom>
                <a:avLst/>
                <a:gdLst>
                  <a:gd name="T0" fmla="*/ 9 w 17"/>
                  <a:gd name="T1" fmla="*/ 18 h 63"/>
                  <a:gd name="T2" fmla="*/ 17 w 17"/>
                  <a:gd name="T3" fmla="*/ 36 h 63"/>
                  <a:gd name="T4" fmla="*/ 9 w 17"/>
                  <a:gd name="T5" fmla="*/ 63 h 63"/>
                  <a:gd name="T6" fmla="*/ 0 w 17"/>
                  <a:gd name="T7" fmla="*/ 54 h 63"/>
                  <a:gd name="T8" fmla="*/ 0 w 17"/>
                  <a:gd name="T9" fmla="*/ 18 h 63"/>
                  <a:gd name="T10" fmla="*/ 0 w 17"/>
                  <a:gd name="T11" fmla="*/ 0 h 63"/>
                  <a:gd name="T12" fmla="*/ 9 w 17"/>
                  <a:gd name="T13" fmla="*/ 0 h 63"/>
                  <a:gd name="T14" fmla="*/ 9 w 17"/>
                  <a:gd name="T15" fmla="*/ 18 h 6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3"/>
                  <a:gd name="T26" fmla="*/ 17 w 17"/>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3">
                    <a:moveTo>
                      <a:pt x="9" y="18"/>
                    </a:moveTo>
                    <a:lnTo>
                      <a:pt x="17" y="36"/>
                    </a:lnTo>
                    <a:lnTo>
                      <a:pt x="9" y="63"/>
                    </a:lnTo>
                    <a:lnTo>
                      <a:pt x="0" y="54"/>
                    </a:lnTo>
                    <a:lnTo>
                      <a:pt x="0" y="18"/>
                    </a:lnTo>
                    <a:lnTo>
                      <a:pt x="0" y="0"/>
                    </a:lnTo>
                    <a:lnTo>
                      <a:pt x="9" y="0"/>
                    </a:lnTo>
                    <a:lnTo>
                      <a:pt x="9"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42" name="Freeform 480"/>
              <p:cNvSpPr>
                <a:spLocks/>
              </p:cNvSpPr>
              <p:nvPr/>
            </p:nvSpPr>
            <p:spPr bwMode="auto">
              <a:xfrm>
                <a:off x="2918" y="1651"/>
                <a:ext cx="17" cy="63"/>
              </a:xfrm>
              <a:custGeom>
                <a:avLst/>
                <a:gdLst>
                  <a:gd name="T0" fmla="*/ 9 w 17"/>
                  <a:gd name="T1" fmla="*/ 18 h 63"/>
                  <a:gd name="T2" fmla="*/ 17 w 17"/>
                  <a:gd name="T3" fmla="*/ 36 h 63"/>
                  <a:gd name="T4" fmla="*/ 9 w 17"/>
                  <a:gd name="T5" fmla="*/ 63 h 63"/>
                  <a:gd name="T6" fmla="*/ 0 w 17"/>
                  <a:gd name="T7" fmla="*/ 54 h 63"/>
                  <a:gd name="T8" fmla="*/ 0 w 17"/>
                  <a:gd name="T9" fmla="*/ 18 h 63"/>
                  <a:gd name="T10" fmla="*/ 0 w 17"/>
                  <a:gd name="T11" fmla="*/ 0 h 63"/>
                  <a:gd name="T12" fmla="*/ 9 w 17"/>
                  <a:gd name="T13" fmla="*/ 0 h 63"/>
                  <a:gd name="T14" fmla="*/ 9 w 17"/>
                  <a:gd name="T15" fmla="*/ 18 h 6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3"/>
                  <a:gd name="T26" fmla="*/ 17 w 17"/>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3">
                    <a:moveTo>
                      <a:pt x="9" y="18"/>
                    </a:moveTo>
                    <a:lnTo>
                      <a:pt x="17" y="36"/>
                    </a:lnTo>
                    <a:lnTo>
                      <a:pt x="9" y="63"/>
                    </a:lnTo>
                    <a:lnTo>
                      <a:pt x="0" y="54"/>
                    </a:lnTo>
                    <a:lnTo>
                      <a:pt x="0" y="18"/>
                    </a:lnTo>
                    <a:lnTo>
                      <a:pt x="0" y="0"/>
                    </a:lnTo>
                    <a:lnTo>
                      <a:pt x="9" y="0"/>
                    </a:lnTo>
                    <a:lnTo>
                      <a:pt x="9"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05" name="Freeform 481"/>
            <p:cNvSpPr>
              <a:spLocks/>
            </p:cNvSpPr>
            <p:nvPr/>
          </p:nvSpPr>
          <p:spPr bwMode="auto">
            <a:xfrm>
              <a:off x="5151437" y="2465387"/>
              <a:ext cx="153988" cy="66675"/>
            </a:xfrm>
            <a:custGeom>
              <a:avLst/>
              <a:gdLst>
                <a:gd name="T0" fmla="*/ 2147483647 w 96"/>
                <a:gd name="T1" fmla="*/ 2147483647 h 44"/>
                <a:gd name="T2" fmla="*/ 2147483647 w 96"/>
                <a:gd name="T3" fmla="*/ 2147483647 h 44"/>
                <a:gd name="T4" fmla="*/ 2147483647 w 96"/>
                <a:gd name="T5" fmla="*/ 2147483647 h 44"/>
                <a:gd name="T6" fmla="*/ 2147483647 w 96"/>
                <a:gd name="T7" fmla="*/ 2147483647 h 44"/>
                <a:gd name="T8" fmla="*/ 2147483647 w 96"/>
                <a:gd name="T9" fmla="*/ 2147483647 h 44"/>
                <a:gd name="T10" fmla="*/ 2147483647 w 96"/>
                <a:gd name="T11" fmla="*/ 2147483647 h 44"/>
                <a:gd name="T12" fmla="*/ 2147483647 w 96"/>
                <a:gd name="T13" fmla="*/ 2147483647 h 44"/>
                <a:gd name="T14" fmla="*/ 2147483647 w 96"/>
                <a:gd name="T15" fmla="*/ 0 h 44"/>
                <a:gd name="T16" fmla="*/ 2147483647 w 96"/>
                <a:gd name="T17" fmla="*/ 0 h 44"/>
                <a:gd name="T18" fmla="*/ 2147483647 w 96"/>
                <a:gd name="T19" fmla="*/ 2147483647 h 44"/>
                <a:gd name="T20" fmla="*/ 2147483647 w 96"/>
                <a:gd name="T21" fmla="*/ 2147483647 h 44"/>
                <a:gd name="T22" fmla="*/ 0 w 96"/>
                <a:gd name="T23" fmla="*/ 2147483647 h 44"/>
                <a:gd name="T24" fmla="*/ 2147483647 w 96"/>
                <a:gd name="T25" fmla="*/ 2147483647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44"/>
                <a:gd name="T41" fmla="*/ 96 w 96"/>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44">
                  <a:moveTo>
                    <a:pt x="9" y="35"/>
                  </a:moveTo>
                  <a:lnTo>
                    <a:pt x="26" y="44"/>
                  </a:lnTo>
                  <a:lnTo>
                    <a:pt x="70" y="44"/>
                  </a:lnTo>
                  <a:lnTo>
                    <a:pt x="78" y="35"/>
                  </a:lnTo>
                  <a:lnTo>
                    <a:pt x="87" y="17"/>
                  </a:lnTo>
                  <a:lnTo>
                    <a:pt x="96" y="8"/>
                  </a:lnTo>
                  <a:lnTo>
                    <a:pt x="87" y="8"/>
                  </a:lnTo>
                  <a:lnTo>
                    <a:pt x="87" y="0"/>
                  </a:lnTo>
                  <a:lnTo>
                    <a:pt x="70" y="0"/>
                  </a:lnTo>
                  <a:lnTo>
                    <a:pt x="35" y="17"/>
                  </a:lnTo>
                  <a:lnTo>
                    <a:pt x="17" y="8"/>
                  </a:lnTo>
                  <a:lnTo>
                    <a:pt x="0" y="26"/>
                  </a:lnTo>
                  <a:lnTo>
                    <a:pt x="9" y="3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06" name="Group 482"/>
            <p:cNvGrpSpPr>
              <a:grpSpLocks/>
            </p:cNvGrpSpPr>
            <p:nvPr/>
          </p:nvGrpSpPr>
          <p:grpSpPr bwMode="auto">
            <a:xfrm>
              <a:off x="5151437" y="2465387"/>
              <a:ext cx="153988" cy="66675"/>
              <a:chOff x="2857" y="1545"/>
              <a:chExt cx="96" cy="44"/>
            </a:xfrm>
          </p:grpSpPr>
          <p:sp>
            <p:nvSpPr>
              <p:cNvPr id="55039" name="Freeform 483"/>
              <p:cNvSpPr>
                <a:spLocks/>
              </p:cNvSpPr>
              <p:nvPr/>
            </p:nvSpPr>
            <p:spPr bwMode="auto">
              <a:xfrm>
                <a:off x="2857" y="1545"/>
                <a:ext cx="96" cy="44"/>
              </a:xfrm>
              <a:custGeom>
                <a:avLst/>
                <a:gdLst>
                  <a:gd name="T0" fmla="*/ 9 w 96"/>
                  <a:gd name="T1" fmla="*/ 35 h 44"/>
                  <a:gd name="T2" fmla="*/ 26 w 96"/>
                  <a:gd name="T3" fmla="*/ 44 h 44"/>
                  <a:gd name="T4" fmla="*/ 70 w 96"/>
                  <a:gd name="T5" fmla="*/ 44 h 44"/>
                  <a:gd name="T6" fmla="*/ 78 w 96"/>
                  <a:gd name="T7" fmla="*/ 35 h 44"/>
                  <a:gd name="T8" fmla="*/ 87 w 96"/>
                  <a:gd name="T9" fmla="*/ 17 h 44"/>
                  <a:gd name="T10" fmla="*/ 96 w 96"/>
                  <a:gd name="T11" fmla="*/ 8 h 44"/>
                  <a:gd name="T12" fmla="*/ 87 w 96"/>
                  <a:gd name="T13" fmla="*/ 8 h 44"/>
                  <a:gd name="T14" fmla="*/ 87 w 96"/>
                  <a:gd name="T15" fmla="*/ 0 h 44"/>
                  <a:gd name="T16" fmla="*/ 70 w 96"/>
                  <a:gd name="T17" fmla="*/ 0 h 44"/>
                  <a:gd name="T18" fmla="*/ 35 w 96"/>
                  <a:gd name="T19" fmla="*/ 17 h 44"/>
                  <a:gd name="T20" fmla="*/ 17 w 96"/>
                  <a:gd name="T21" fmla="*/ 8 h 44"/>
                  <a:gd name="T22" fmla="*/ 0 w 96"/>
                  <a:gd name="T23" fmla="*/ 26 h 44"/>
                  <a:gd name="T24" fmla="*/ 9 w 96"/>
                  <a:gd name="T25" fmla="*/ 35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44"/>
                  <a:gd name="T41" fmla="*/ 96 w 96"/>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44">
                    <a:moveTo>
                      <a:pt x="9" y="35"/>
                    </a:moveTo>
                    <a:lnTo>
                      <a:pt x="26" y="44"/>
                    </a:lnTo>
                    <a:lnTo>
                      <a:pt x="70" y="44"/>
                    </a:lnTo>
                    <a:lnTo>
                      <a:pt x="78" y="35"/>
                    </a:lnTo>
                    <a:lnTo>
                      <a:pt x="87" y="17"/>
                    </a:lnTo>
                    <a:lnTo>
                      <a:pt x="96" y="8"/>
                    </a:lnTo>
                    <a:lnTo>
                      <a:pt x="87" y="8"/>
                    </a:lnTo>
                    <a:lnTo>
                      <a:pt x="87" y="0"/>
                    </a:lnTo>
                    <a:lnTo>
                      <a:pt x="70" y="0"/>
                    </a:lnTo>
                    <a:lnTo>
                      <a:pt x="35" y="17"/>
                    </a:lnTo>
                    <a:lnTo>
                      <a:pt x="17" y="8"/>
                    </a:lnTo>
                    <a:lnTo>
                      <a:pt x="0" y="26"/>
                    </a:lnTo>
                    <a:lnTo>
                      <a:pt x="9" y="3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40" name="Freeform 484"/>
              <p:cNvSpPr>
                <a:spLocks/>
              </p:cNvSpPr>
              <p:nvPr/>
            </p:nvSpPr>
            <p:spPr bwMode="auto">
              <a:xfrm>
                <a:off x="2857" y="1545"/>
                <a:ext cx="96" cy="44"/>
              </a:xfrm>
              <a:custGeom>
                <a:avLst/>
                <a:gdLst>
                  <a:gd name="T0" fmla="*/ 9 w 96"/>
                  <a:gd name="T1" fmla="*/ 35 h 44"/>
                  <a:gd name="T2" fmla="*/ 26 w 96"/>
                  <a:gd name="T3" fmla="*/ 44 h 44"/>
                  <a:gd name="T4" fmla="*/ 70 w 96"/>
                  <a:gd name="T5" fmla="*/ 44 h 44"/>
                  <a:gd name="T6" fmla="*/ 78 w 96"/>
                  <a:gd name="T7" fmla="*/ 35 h 44"/>
                  <a:gd name="T8" fmla="*/ 87 w 96"/>
                  <a:gd name="T9" fmla="*/ 17 h 44"/>
                  <a:gd name="T10" fmla="*/ 96 w 96"/>
                  <a:gd name="T11" fmla="*/ 8 h 44"/>
                  <a:gd name="T12" fmla="*/ 87 w 96"/>
                  <a:gd name="T13" fmla="*/ 8 h 44"/>
                  <a:gd name="T14" fmla="*/ 87 w 96"/>
                  <a:gd name="T15" fmla="*/ 0 h 44"/>
                  <a:gd name="T16" fmla="*/ 70 w 96"/>
                  <a:gd name="T17" fmla="*/ 0 h 44"/>
                  <a:gd name="T18" fmla="*/ 35 w 96"/>
                  <a:gd name="T19" fmla="*/ 17 h 44"/>
                  <a:gd name="T20" fmla="*/ 17 w 96"/>
                  <a:gd name="T21" fmla="*/ 8 h 44"/>
                  <a:gd name="T22" fmla="*/ 0 w 96"/>
                  <a:gd name="T23" fmla="*/ 26 h 44"/>
                  <a:gd name="T24" fmla="*/ 9 w 96"/>
                  <a:gd name="T25" fmla="*/ 35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44"/>
                  <a:gd name="T41" fmla="*/ 96 w 96"/>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44">
                    <a:moveTo>
                      <a:pt x="9" y="35"/>
                    </a:moveTo>
                    <a:lnTo>
                      <a:pt x="26" y="44"/>
                    </a:lnTo>
                    <a:lnTo>
                      <a:pt x="70" y="44"/>
                    </a:lnTo>
                    <a:lnTo>
                      <a:pt x="78" y="35"/>
                    </a:lnTo>
                    <a:lnTo>
                      <a:pt x="87" y="17"/>
                    </a:lnTo>
                    <a:lnTo>
                      <a:pt x="96" y="8"/>
                    </a:lnTo>
                    <a:lnTo>
                      <a:pt x="87" y="8"/>
                    </a:lnTo>
                    <a:lnTo>
                      <a:pt x="87" y="0"/>
                    </a:lnTo>
                    <a:lnTo>
                      <a:pt x="70" y="0"/>
                    </a:lnTo>
                    <a:lnTo>
                      <a:pt x="35" y="17"/>
                    </a:lnTo>
                    <a:lnTo>
                      <a:pt x="17" y="8"/>
                    </a:lnTo>
                    <a:lnTo>
                      <a:pt x="0" y="26"/>
                    </a:lnTo>
                    <a:lnTo>
                      <a:pt x="9" y="3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07" name="Freeform 485"/>
            <p:cNvSpPr>
              <a:spLocks/>
            </p:cNvSpPr>
            <p:nvPr/>
          </p:nvSpPr>
          <p:spPr bwMode="auto">
            <a:xfrm>
              <a:off x="5880100" y="2974974"/>
              <a:ext cx="42862" cy="41275"/>
            </a:xfrm>
            <a:custGeom>
              <a:avLst/>
              <a:gdLst>
                <a:gd name="T0" fmla="*/ 0 w 26"/>
                <a:gd name="T1" fmla="*/ 2147483647 h 27"/>
                <a:gd name="T2" fmla="*/ 2147483647 w 26"/>
                <a:gd name="T3" fmla="*/ 0 h 27"/>
                <a:gd name="T4" fmla="*/ 2147483647 w 26"/>
                <a:gd name="T5" fmla="*/ 0 h 27"/>
                <a:gd name="T6" fmla="*/ 2147483647 w 26"/>
                <a:gd name="T7" fmla="*/ 2147483647 h 27"/>
                <a:gd name="T8" fmla="*/ 2147483647 w 26"/>
                <a:gd name="T9" fmla="*/ 2147483647 h 27"/>
                <a:gd name="T10" fmla="*/ 2147483647 w 26"/>
                <a:gd name="T11" fmla="*/ 2147483647 h 27"/>
                <a:gd name="T12" fmla="*/ 0 w 26"/>
                <a:gd name="T13" fmla="*/ 2147483647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18"/>
                  </a:moveTo>
                  <a:lnTo>
                    <a:pt x="9" y="0"/>
                  </a:lnTo>
                  <a:lnTo>
                    <a:pt x="26" y="0"/>
                  </a:lnTo>
                  <a:lnTo>
                    <a:pt x="26" y="18"/>
                  </a:lnTo>
                  <a:lnTo>
                    <a:pt x="17" y="18"/>
                  </a:lnTo>
                  <a:lnTo>
                    <a:pt x="26" y="27"/>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08" name="Group 486"/>
            <p:cNvGrpSpPr>
              <a:grpSpLocks/>
            </p:cNvGrpSpPr>
            <p:nvPr/>
          </p:nvGrpSpPr>
          <p:grpSpPr bwMode="auto">
            <a:xfrm>
              <a:off x="5880100" y="2974974"/>
              <a:ext cx="42862" cy="41275"/>
              <a:chOff x="3310" y="1883"/>
              <a:chExt cx="26" cy="27"/>
            </a:xfrm>
          </p:grpSpPr>
          <p:sp>
            <p:nvSpPr>
              <p:cNvPr id="55037" name="Freeform 487"/>
              <p:cNvSpPr>
                <a:spLocks/>
              </p:cNvSpPr>
              <p:nvPr/>
            </p:nvSpPr>
            <p:spPr bwMode="auto">
              <a:xfrm>
                <a:off x="3310" y="1883"/>
                <a:ext cx="26" cy="27"/>
              </a:xfrm>
              <a:custGeom>
                <a:avLst/>
                <a:gdLst>
                  <a:gd name="T0" fmla="*/ 0 w 26"/>
                  <a:gd name="T1" fmla="*/ 18 h 27"/>
                  <a:gd name="T2" fmla="*/ 9 w 26"/>
                  <a:gd name="T3" fmla="*/ 0 h 27"/>
                  <a:gd name="T4" fmla="*/ 26 w 26"/>
                  <a:gd name="T5" fmla="*/ 0 h 27"/>
                  <a:gd name="T6" fmla="*/ 26 w 26"/>
                  <a:gd name="T7" fmla="*/ 18 h 27"/>
                  <a:gd name="T8" fmla="*/ 17 w 26"/>
                  <a:gd name="T9" fmla="*/ 18 h 27"/>
                  <a:gd name="T10" fmla="*/ 26 w 26"/>
                  <a:gd name="T11" fmla="*/ 27 h 27"/>
                  <a:gd name="T12" fmla="*/ 0 w 26"/>
                  <a:gd name="T13" fmla="*/ 18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18"/>
                    </a:moveTo>
                    <a:lnTo>
                      <a:pt x="9" y="0"/>
                    </a:lnTo>
                    <a:lnTo>
                      <a:pt x="26" y="0"/>
                    </a:lnTo>
                    <a:lnTo>
                      <a:pt x="26" y="18"/>
                    </a:lnTo>
                    <a:lnTo>
                      <a:pt x="17" y="18"/>
                    </a:lnTo>
                    <a:lnTo>
                      <a:pt x="26" y="27"/>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38" name="Freeform 488"/>
              <p:cNvSpPr>
                <a:spLocks/>
              </p:cNvSpPr>
              <p:nvPr/>
            </p:nvSpPr>
            <p:spPr bwMode="auto">
              <a:xfrm>
                <a:off x="3310" y="1883"/>
                <a:ext cx="26" cy="27"/>
              </a:xfrm>
              <a:custGeom>
                <a:avLst/>
                <a:gdLst>
                  <a:gd name="T0" fmla="*/ 0 w 26"/>
                  <a:gd name="T1" fmla="*/ 18 h 27"/>
                  <a:gd name="T2" fmla="*/ 9 w 26"/>
                  <a:gd name="T3" fmla="*/ 0 h 27"/>
                  <a:gd name="T4" fmla="*/ 26 w 26"/>
                  <a:gd name="T5" fmla="*/ 0 h 27"/>
                  <a:gd name="T6" fmla="*/ 26 w 26"/>
                  <a:gd name="T7" fmla="*/ 18 h 27"/>
                  <a:gd name="T8" fmla="*/ 17 w 26"/>
                  <a:gd name="T9" fmla="*/ 18 h 27"/>
                  <a:gd name="T10" fmla="*/ 26 w 26"/>
                  <a:gd name="T11" fmla="*/ 27 h 27"/>
                  <a:gd name="T12" fmla="*/ 0 w 26"/>
                  <a:gd name="T13" fmla="*/ 18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18"/>
                    </a:moveTo>
                    <a:lnTo>
                      <a:pt x="9" y="0"/>
                    </a:lnTo>
                    <a:lnTo>
                      <a:pt x="26" y="0"/>
                    </a:lnTo>
                    <a:lnTo>
                      <a:pt x="26" y="18"/>
                    </a:lnTo>
                    <a:lnTo>
                      <a:pt x="17" y="18"/>
                    </a:lnTo>
                    <a:lnTo>
                      <a:pt x="26" y="27"/>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09" name="Freeform 489"/>
            <p:cNvSpPr>
              <a:spLocks/>
            </p:cNvSpPr>
            <p:nvPr/>
          </p:nvSpPr>
          <p:spPr bwMode="auto">
            <a:xfrm>
              <a:off x="5824537" y="3001962"/>
              <a:ext cx="55563" cy="1587"/>
            </a:xfrm>
            <a:custGeom>
              <a:avLst/>
              <a:gdLst>
                <a:gd name="T0" fmla="*/ 0 w 35"/>
                <a:gd name="T1" fmla="*/ 0 h 1587"/>
                <a:gd name="T2" fmla="*/ 2147483647 w 35"/>
                <a:gd name="T3" fmla="*/ 0 h 1587"/>
                <a:gd name="T4" fmla="*/ 2147483647 w 35"/>
                <a:gd name="T5" fmla="*/ 0 h 1587"/>
                <a:gd name="T6" fmla="*/ 2147483647 w 35"/>
                <a:gd name="T7" fmla="*/ 0 h 1587"/>
                <a:gd name="T8" fmla="*/ 0 w 35"/>
                <a:gd name="T9" fmla="*/ 0 h 1587"/>
                <a:gd name="T10" fmla="*/ 0 60000 65536"/>
                <a:gd name="T11" fmla="*/ 0 60000 65536"/>
                <a:gd name="T12" fmla="*/ 0 60000 65536"/>
                <a:gd name="T13" fmla="*/ 0 60000 65536"/>
                <a:gd name="T14" fmla="*/ 0 60000 65536"/>
                <a:gd name="T15" fmla="*/ 0 w 35"/>
                <a:gd name="T16" fmla="*/ 0 h 1587"/>
                <a:gd name="T17" fmla="*/ 35 w 35"/>
                <a:gd name="T18" fmla="*/ 1587 h 1587"/>
              </a:gdLst>
              <a:ahLst/>
              <a:cxnLst>
                <a:cxn ang="T10">
                  <a:pos x="T0" y="T1"/>
                </a:cxn>
                <a:cxn ang="T11">
                  <a:pos x="T2" y="T3"/>
                </a:cxn>
                <a:cxn ang="T12">
                  <a:pos x="T4" y="T5"/>
                </a:cxn>
                <a:cxn ang="T13">
                  <a:pos x="T6" y="T7"/>
                </a:cxn>
                <a:cxn ang="T14">
                  <a:pos x="T8" y="T9"/>
                </a:cxn>
              </a:cxnLst>
              <a:rect l="T15" t="T16" r="T17" b="T18"/>
              <a:pathLst>
                <a:path w="35" h="1587">
                  <a:moveTo>
                    <a:pt x="0" y="0"/>
                  </a:moveTo>
                  <a:lnTo>
                    <a:pt x="17" y="0"/>
                  </a:lnTo>
                  <a:lnTo>
                    <a:pt x="35" y="0"/>
                  </a:lnTo>
                  <a:lnTo>
                    <a:pt x="17"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10" name="Freeform 490"/>
            <p:cNvSpPr>
              <a:spLocks/>
            </p:cNvSpPr>
            <p:nvPr/>
          </p:nvSpPr>
          <p:spPr bwMode="auto">
            <a:xfrm>
              <a:off x="5824537" y="3001962"/>
              <a:ext cx="55563" cy="1587"/>
            </a:xfrm>
            <a:custGeom>
              <a:avLst/>
              <a:gdLst>
                <a:gd name="T0" fmla="*/ 0 w 35"/>
                <a:gd name="T1" fmla="*/ 0 h 1587"/>
                <a:gd name="T2" fmla="*/ 2147483647 w 35"/>
                <a:gd name="T3" fmla="*/ 0 h 1587"/>
                <a:gd name="T4" fmla="*/ 2147483647 w 35"/>
                <a:gd name="T5" fmla="*/ 0 h 1587"/>
                <a:gd name="T6" fmla="*/ 2147483647 w 35"/>
                <a:gd name="T7" fmla="*/ 0 h 1587"/>
                <a:gd name="T8" fmla="*/ 0 w 35"/>
                <a:gd name="T9" fmla="*/ 0 h 1587"/>
                <a:gd name="T10" fmla="*/ 0 60000 65536"/>
                <a:gd name="T11" fmla="*/ 0 60000 65536"/>
                <a:gd name="T12" fmla="*/ 0 60000 65536"/>
                <a:gd name="T13" fmla="*/ 0 60000 65536"/>
                <a:gd name="T14" fmla="*/ 0 60000 65536"/>
                <a:gd name="T15" fmla="*/ 0 w 35"/>
                <a:gd name="T16" fmla="*/ 0 h 1587"/>
                <a:gd name="T17" fmla="*/ 35 w 35"/>
                <a:gd name="T18" fmla="*/ 1587 h 1587"/>
              </a:gdLst>
              <a:ahLst/>
              <a:cxnLst>
                <a:cxn ang="T10">
                  <a:pos x="T0" y="T1"/>
                </a:cxn>
                <a:cxn ang="T11">
                  <a:pos x="T2" y="T3"/>
                </a:cxn>
                <a:cxn ang="T12">
                  <a:pos x="T4" y="T5"/>
                </a:cxn>
                <a:cxn ang="T13">
                  <a:pos x="T6" y="T7"/>
                </a:cxn>
                <a:cxn ang="T14">
                  <a:pos x="T8" y="T9"/>
                </a:cxn>
              </a:cxnLst>
              <a:rect l="T15" t="T16" r="T17" b="T18"/>
              <a:pathLst>
                <a:path w="35" h="1587">
                  <a:moveTo>
                    <a:pt x="0" y="0"/>
                  </a:moveTo>
                  <a:lnTo>
                    <a:pt x="17" y="0"/>
                  </a:lnTo>
                  <a:lnTo>
                    <a:pt x="35" y="0"/>
                  </a:lnTo>
                  <a:lnTo>
                    <a:pt x="17"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11" name="Freeform 491"/>
            <p:cNvSpPr>
              <a:spLocks/>
            </p:cNvSpPr>
            <p:nvPr/>
          </p:nvSpPr>
          <p:spPr bwMode="auto">
            <a:xfrm>
              <a:off x="4448175" y="2813049"/>
              <a:ext cx="295275" cy="230188"/>
            </a:xfrm>
            <a:custGeom>
              <a:avLst/>
              <a:gdLst>
                <a:gd name="T0" fmla="*/ 2147483647 w 183"/>
                <a:gd name="T1" fmla="*/ 2147483647 h 152"/>
                <a:gd name="T2" fmla="*/ 2147483647 w 183"/>
                <a:gd name="T3" fmla="*/ 2147483647 h 152"/>
                <a:gd name="T4" fmla="*/ 2147483647 w 183"/>
                <a:gd name="T5" fmla="*/ 2147483647 h 152"/>
                <a:gd name="T6" fmla="*/ 2147483647 w 183"/>
                <a:gd name="T7" fmla="*/ 2147483647 h 152"/>
                <a:gd name="T8" fmla="*/ 2147483647 w 183"/>
                <a:gd name="T9" fmla="*/ 2147483647 h 152"/>
                <a:gd name="T10" fmla="*/ 2147483647 w 183"/>
                <a:gd name="T11" fmla="*/ 2147483647 h 152"/>
                <a:gd name="T12" fmla="*/ 2147483647 w 183"/>
                <a:gd name="T13" fmla="*/ 2147483647 h 152"/>
                <a:gd name="T14" fmla="*/ 2147483647 w 183"/>
                <a:gd name="T15" fmla="*/ 2147483647 h 152"/>
                <a:gd name="T16" fmla="*/ 0 w 183"/>
                <a:gd name="T17" fmla="*/ 2147483647 h 152"/>
                <a:gd name="T18" fmla="*/ 2147483647 w 183"/>
                <a:gd name="T19" fmla="*/ 2147483647 h 152"/>
                <a:gd name="T20" fmla="*/ 2147483647 w 183"/>
                <a:gd name="T21" fmla="*/ 2147483647 h 152"/>
                <a:gd name="T22" fmla="*/ 2147483647 w 183"/>
                <a:gd name="T23" fmla="*/ 2147483647 h 152"/>
                <a:gd name="T24" fmla="*/ 2147483647 w 183"/>
                <a:gd name="T25" fmla="*/ 2147483647 h 152"/>
                <a:gd name="T26" fmla="*/ 2147483647 w 183"/>
                <a:gd name="T27" fmla="*/ 2147483647 h 152"/>
                <a:gd name="T28" fmla="*/ 2147483647 w 183"/>
                <a:gd name="T29" fmla="*/ 2147483647 h 152"/>
                <a:gd name="T30" fmla="*/ 2147483647 w 183"/>
                <a:gd name="T31" fmla="*/ 2147483647 h 152"/>
                <a:gd name="T32" fmla="*/ 2147483647 w 183"/>
                <a:gd name="T33" fmla="*/ 0 h 152"/>
                <a:gd name="T34" fmla="*/ 2147483647 w 183"/>
                <a:gd name="T35" fmla="*/ 0 h 152"/>
                <a:gd name="T36" fmla="*/ 2147483647 w 183"/>
                <a:gd name="T37" fmla="*/ 2147483647 h 152"/>
                <a:gd name="T38" fmla="*/ 2147483647 w 183"/>
                <a:gd name="T39" fmla="*/ 2147483647 h 152"/>
                <a:gd name="T40" fmla="*/ 2147483647 w 183"/>
                <a:gd name="T41" fmla="*/ 2147483647 h 152"/>
                <a:gd name="T42" fmla="*/ 2147483647 w 183"/>
                <a:gd name="T43" fmla="*/ 2147483647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52"/>
                <a:gd name="T68" fmla="*/ 183 w 183"/>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52">
                  <a:moveTo>
                    <a:pt x="183" y="27"/>
                  </a:moveTo>
                  <a:lnTo>
                    <a:pt x="183" y="71"/>
                  </a:lnTo>
                  <a:lnTo>
                    <a:pt x="140" y="80"/>
                  </a:lnTo>
                  <a:lnTo>
                    <a:pt x="140" y="89"/>
                  </a:lnTo>
                  <a:lnTo>
                    <a:pt x="122" y="107"/>
                  </a:lnTo>
                  <a:lnTo>
                    <a:pt x="79" y="125"/>
                  </a:lnTo>
                  <a:lnTo>
                    <a:pt x="61" y="125"/>
                  </a:lnTo>
                  <a:lnTo>
                    <a:pt x="61" y="152"/>
                  </a:lnTo>
                  <a:lnTo>
                    <a:pt x="0" y="152"/>
                  </a:lnTo>
                  <a:lnTo>
                    <a:pt x="27" y="134"/>
                  </a:lnTo>
                  <a:lnTo>
                    <a:pt x="44" y="125"/>
                  </a:lnTo>
                  <a:lnTo>
                    <a:pt x="53" y="98"/>
                  </a:lnTo>
                  <a:lnTo>
                    <a:pt x="53" y="80"/>
                  </a:lnTo>
                  <a:lnTo>
                    <a:pt x="61" y="63"/>
                  </a:lnTo>
                  <a:lnTo>
                    <a:pt x="79" y="54"/>
                  </a:lnTo>
                  <a:lnTo>
                    <a:pt x="105" y="36"/>
                  </a:lnTo>
                  <a:lnTo>
                    <a:pt x="114" y="0"/>
                  </a:lnTo>
                  <a:lnTo>
                    <a:pt x="122" y="0"/>
                  </a:lnTo>
                  <a:lnTo>
                    <a:pt x="131" y="9"/>
                  </a:lnTo>
                  <a:lnTo>
                    <a:pt x="157" y="9"/>
                  </a:lnTo>
                  <a:lnTo>
                    <a:pt x="166" y="9"/>
                  </a:lnTo>
                  <a:lnTo>
                    <a:pt x="183"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12" name="Group 492"/>
            <p:cNvGrpSpPr>
              <a:grpSpLocks/>
            </p:cNvGrpSpPr>
            <p:nvPr/>
          </p:nvGrpSpPr>
          <p:grpSpPr bwMode="auto">
            <a:xfrm>
              <a:off x="4448175" y="2813049"/>
              <a:ext cx="295275" cy="230188"/>
              <a:chOff x="2421" y="1776"/>
              <a:chExt cx="183" cy="152"/>
            </a:xfrm>
          </p:grpSpPr>
          <p:sp>
            <p:nvSpPr>
              <p:cNvPr id="55035" name="Freeform 493"/>
              <p:cNvSpPr>
                <a:spLocks/>
              </p:cNvSpPr>
              <p:nvPr/>
            </p:nvSpPr>
            <p:spPr bwMode="auto">
              <a:xfrm>
                <a:off x="2421" y="1776"/>
                <a:ext cx="183" cy="152"/>
              </a:xfrm>
              <a:custGeom>
                <a:avLst/>
                <a:gdLst>
                  <a:gd name="T0" fmla="*/ 183 w 183"/>
                  <a:gd name="T1" fmla="*/ 27 h 152"/>
                  <a:gd name="T2" fmla="*/ 183 w 183"/>
                  <a:gd name="T3" fmla="*/ 71 h 152"/>
                  <a:gd name="T4" fmla="*/ 140 w 183"/>
                  <a:gd name="T5" fmla="*/ 80 h 152"/>
                  <a:gd name="T6" fmla="*/ 140 w 183"/>
                  <a:gd name="T7" fmla="*/ 89 h 152"/>
                  <a:gd name="T8" fmla="*/ 122 w 183"/>
                  <a:gd name="T9" fmla="*/ 107 h 152"/>
                  <a:gd name="T10" fmla="*/ 79 w 183"/>
                  <a:gd name="T11" fmla="*/ 125 h 152"/>
                  <a:gd name="T12" fmla="*/ 61 w 183"/>
                  <a:gd name="T13" fmla="*/ 125 h 152"/>
                  <a:gd name="T14" fmla="*/ 61 w 183"/>
                  <a:gd name="T15" fmla="*/ 152 h 152"/>
                  <a:gd name="T16" fmla="*/ 0 w 183"/>
                  <a:gd name="T17" fmla="*/ 152 h 152"/>
                  <a:gd name="T18" fmla="*/ 27 w 183"/>
                  <a:gd name="T19" fmla="*/ 134 h 152"/>
                  <a:gd name="T20" fmla="*/ 44 w 183"/>
                  <a:gd name="T21" fmla="*/ 125 h 152"/>
                  <a:gd name="T22" fmla="*/ 53 w 183"/>
                  <a:gd name="T23" fmla="*/ 98 h 152"/>
                  <a:gd name="T24" fmla="*/ 53 w 183"/>
                  <a:gd name="T25" fmla="*/ 80 h 152"/>
                  <a:gd name="T26" fmla="*/ 61 w 183"/>
                  <a:gd name="T27" fmla="*/ 63 h 152"/>
                  <a:gd name="T28" fmla="*/ 79 w 183"/>
                  <a:gd name="T29" fmla="*/ 54 h 152"/>
                  <a:gd name="T30" fmla="*/ 105 w 183"/>
                  <a:gd name="T31" fmla="*/ 36 h 152"/>
                  <a:gd name="T32" fmla="*/ 114 w 183"/>
                  <a:gd name="T33" fmla="*/ 0 h 152"/>
                  <a:gd name="T34" fmla="*/ 122 w 183"/>
                  <a:gd name="T35" fmla="*/ 0 h 152"/>
                  <a:gd name="T36" fmla="*/ 131 w 183"/>
                  <a:gd name="T37" fmla="*/ 9 h 152"/>
                  <a:gd name="T38" fmla="*/ 157 w 183"/>
                  <a:gd name="T39" fmla="*/ 9 h 152"/>
                  <a:gd name="T40" fmla="*/ 166 w 183"/>
                  <a:gd name="T41" fmla="*/ 9 h 152"/>
                  <a:gd name="T42" fmla="*/ 183 w 183"/>
                  <a:gd name="T43" fmla="*/ 27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52"/>
                  <a:gd name="T68" fmla="*/ 183 w 183"/>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52">
                    <a:moveTo>
                      <a:pt x="183" y="27"/>
                    </a:moveTo>
                    <a:lnTo>
                      <a:pt x="183" y="71"/>
                    </a:lnTo>
                    <a:lnTo>
                      <a:pt x="140" y="80"/>
                    </a:lnTo>
                    <a:lnTo>
                      <a:pt x="140" y="89"/>
                    </a:lnTo>
                    <a:lnTo>
                      <a:pt x="122" y="107"/>
                    </a:lnTo>
                    <a:lnTo>
                      <a:pt x="79" y="125"/>
                    </a:lnTo>
                    <a:lnTo>
                      <a:pt x="61" y="125"/>
                    </a:lnTo>
                    <a:lnTo>
                      <a:pt x="61" y="152"/>
                    </a:lnTo>
                    <a:lnTo>
                      <a:pt x="0" y="152"/>
                    </a:lnTo>
                    <a:lnTo>
                      <a:pt x="27" y="134"/>
                    </a:lnTo>
                    <a:lnTo>
                      <a:pt x="44" y="125"/>
                    </a:lnTo>
                    <a:lnTo>
                      <a:pt x="53" y="98"/>
                    </a:lnTo>
                    <a:lnTo>
                      <a:pt x="53" y="80"/>
                    </a:lnTo>
                    <a:lnTo>
                      <a:pt x="61" y="63"/>
                    </a:lnTo>
                    <a:lnTo>
                      <a:pt x="79" y="54"/>
                    </a:lnTo>
                    <a:lnTo>
                      <a:pt x="105" y="36"/>
                    </a:lnTo>
                    <a:lnTo>
                      <a:pt x="114" y="0"/>
                    </a:lnTo>
                    <a:lnTo>
                      <a:pt x="122" y="0"/>
                    </a:lnTo>
                    <a:lnTo>
                      <a:pt x="131" y="9"/>
                    </a:lnTo>
                    <a:lnTo>
                      <a:pt x="157" y="9"/>
                    </a:lnTo>
                    <a:lnTo>
                      <a:pt x="166" y="9"/>
                    </a:lnTo>
                    <a:lnTo>
                      <a:pt x="183"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36" name="Freeform 494"/>
              <p:cNvSpPr>
                <a:spLocks/>
              </p:cNvSpPr>
              <p:nvPr/>
            </p:nvSpPr>
            <p:spPr bwMode="auto">
              <a:xfrm>
                <a:off x="2421" y="1776"/>
                <a:ext cx="183" cy="152"/>
              </a:xfrm>
              <a:custGeom>
                <a:avLst/>
                <a:gdLst>
                  <a:gd name="T0" fmla="*/ 183 w 183"/>
                  <a:gd name="T1" fmla="*/ 27 h 152"/>
                  <a:gd name="T2" fmla="*/ 183 w 183"/>
                  <a:gd name="T3" fmla="*/ 71 h 152"/>
                  <a:gd name="T4" fmla="*/ 140 w 183"/>
                  <a:gd name="T5" fmla="*/ 80 h 152"/>
                  <a:gd name="T6" fmla="*/ 140 w 183"/>
                  <a:gd name="T7" fmla="*/ 89 h 152"/>
                  <a:gd name="T8" fmla="*/ 122 w 183"/>
                  <a:gd name="T9" fmla="*/ 107 h 152"/>
                  <a:gd name="T10" fmla="*/ 79 w 183"/>
                  <a:gd name="T11" fmla="*/ 125 h 152"/>
                  <a:gd name="T12" fmla="*/ 61 w 183"/>
                  <a:gd name="T13" fmla="*/ 125 h 152"/>
                  <a:gd name="T14" fmla="*/ 61 w 183"/>
                  <a:gd name="T15" fmla="*/ 152 h 152"/>
                  <a:gd name="T16" fmla="*/ 0 w 183"/>
                  <a:gd name="T17" fmla="*/ 152 h 152"/>
                  <a:gd name="T18" fmla="*/ 27 w 183"/>
                  <a:gd name="T19" fmla="*/ 134 h 152"/>
                  <a:gd name="T20" fmla="*/ 44 w 183"/>
                  <a:gd name="T21" fmla="*/ 125 h 152"/>
                  <a:gd name="T22" fmla="*/ 53 w 183"/>
                  <a:gd name="T23" fmla="*/ 98 h 152"/>
                  <a:gd name="T24" fmla="*/ 53 w 183"/>
                  <a:gd name="T25" fmla="*/ 80 h 152"/>
                  <a:gd name="T26" fmla="*/ 61 w 183"/>
                  <a:gd name="T27" fmla="*/ 63 h 152"/>
                  <a:gd name="T28" fmla="*/ 79 w 183"/>
                  <a:gd name="T29" fmla="*/ 54 h 152"/>
                  <a:gd name="T30" fmla="*/ 105 w 183"/>
                  <a:gd name="T31" fmla="*/ 36 h 152"/>
                  <a:gd name="T32" fmla="*/ 114 w 183"/>
                  <a:gd name="T33" fmla="*/ 0 h 152"/>
                  <a:gd name="T34" fmla="*/ 122 w 183"/>
                  <a:gd name="T35" fmla="*/ 0 h 152"/>
                  <a:gd name="T36" fmla="*/ 131 w 183"/>
                  <a:gd name="T37" fmla="*/ 9 h 152"/>
                  <a:gd name="T38" fmla="*/ 157 w 183"/>
                  <a:gd name="T39" fmla="*/ 9 h 152"/>
                  <a:gd name="T40" fmla="*/ 166 w 183"/>
                  <a:gd name="T41" fmla="*/ 9 h 152"/>
                  <a:gd name="T42" fmla="*/ 183 w 183"/>
                  <a:gd name="T43" fmla="*/ 27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52"/>
                  <a:gd name="T68" fmla="*/ 183 w 183"/>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52">
                    <a:moveTo>
                      <a:pt x="183" y="27"/>
                    </a:moveTo>
                    <a:lnTo>
                      <a:pt x="183" y="71"/>
                    </a:lnTo>
                    <a:lnTo>
                      <a:pt x="140" y="80"/>
                    </a:lnTo>
                    <a:lnTo>
                      <a:pt x="140" y="89"/>
                    </a:lnTo>
                    <a:lnTo>
                      <a:pt x="122" y="107"/>
                    </a:lnTo>
                    <a:lnTo>
                      <a:pt x="79" y="125"/>
                    </a:lnTo>
                    <a:lnTo>
                      <a:pt x="61" y="125"/>
                    </a:lnTo>
                    <a:lnTo>
                      <a:pt x="61" y="152"/>
                    </a:lnTo>
                    <a:lnTo>
                      <a:pt x="0" y="152"/>
                    </a:lnTo>
                    <a:lnTo>
                      <a:pt x="27" y="134"/>
                    </a:lnTo>
                    <a:lnTo>
                      <a:pt x="44" y="125"/>
                    </a:lnTo>
                    <a:lnTo>
                      <a:pt x="53" y="98"/>
                    </a:lnTo>
                    <a:lnTo>
                      <a:pt x="53" y="80"/>
                    </a:lnTo>
                    <a:lnTo>
                      <a:pt x="61" y="63"/>
                    </a:lnTo>
                    <a:lnTo>
                      <a:pt x="79" y="54"/>
                    </a:lnTo>
                    <a:lnTo>
                      <a:pt x="105" y="36"/>
                    </a:lnTo>
                    <a:lnTo>
                      <a:pt x="114" y="0"/>
                    </a:lnTo>
                    <a:lnTo>
                      <a:pt x="122" y="0"/>
                    </a:lnTo>
                    <a:lnTo>
                      <a:pt x="131" y="9"/>
                    </a:lnTo>
                    <a:lnTo>
                      <a:pt x="157" y="9"/>
                    </a:lnTo>
                    <a:lnTo>
                      <a:pt x="166" y="9"/>
                    </a:lnTo>
                    <a:lnTo>
                      <a:pt x="183" y="27"/>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13" name="Freeform 495"/>
            <p:cNvSpPr>
              <a:spLocks/>
            </p:cNvSpPr>
            <p:nvPr/>
          </p:nvSpPr>
          <p:spPr bwMode="auto">
            <a:xfrm>
              <a:off x="5783262" y="3473449"/>
              <a:ext cx="41275" cy="39688"/>
            </a:xfrm>
            <a:custGeom>
              <a:avLst/>
              <a:gdLst>
                <a:gd name="T0" fmla="*/ 2147483647 w 26"/>
                <a:gd name="T1" fmla="*/ 2147483647 h 26"/>
                <a:gd name="T2" fmla="*/ 2147483647 w 26"/>
                <a:gd name="T3" fmla="*/ 2147483647 h 26"/>
                <a:gd name="T4" fmla="*/ 2147483647 w 26"/>
                <a:gd name="T5" fmla="*/ 0 h 26"/>
                <a:gd name="T6" fmla="*/ 2147483647 w 26"/>
                <a:gd name="T7" fmla="*/ 2147483647 h 26"/>
                <a:gd name="T8" fmla="*/ 0 w 26"/>
                <a:gd name="T9" fmla="*/ 2147483647 h 26"/>
                <a:gd name="T10" fmla="*/ 2147483647 w 26"/>
                <a:gd name="T11" fmla="*/ 2147483647 h 26"/>
                <a:gd name="T12" fmla="*/ 2147483647 w 26"/>
                <a:gd name="T13" fmla="*/ 2147483647 h 26"/>
                <a:gd name="T14" fmla="*/ 0 60000 65536"/>
                <a:gd name="T15" fmla="*/ 0 60000 65536"/>
                <a:gd name="T16" fmla="*/ 0 60000 65536"/>
                <a:gd name="T17" fmla="*/ 0 60000 65536"/>
                <a:gd name="T18" fmla="*/ 0 60000 65536"/>
                <a:gd name="T19" fmla="*/ 0 60000 65536"/>
                <a:gd name="T20" fmla="*/ 0 60000 65536"/>
                <a:gd name="T21" fmla="*/ 0 w 26"/>
                <a:gd name="T22" fmla="*/ 0 h 26"/>
                <a:gd name="T23" fmla="*/ 26 w 2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6">
                  <a:moveTo>
                    <a:pt x="17" y="18"/>
                  </a:moveTo>
                  <a:lnTo>
                    <a:pt x="26" y="9"/>
                  </a:lnTo>
                  <a:lnTo>
                    <a:pt x="17" y="0"/>
                  </a:lnTo>
                  <a:lnTo>
                    <a:pt x="9" y="9"/>
                  </a:lnTo>
                  <a:lnTo>
                    <a:pt x="0" y="26"/>
                  </a:lnTo>
                  <a:lnTo>
                    <a:pt x="17" y="26"/>
                  </a:lnTo>
                  <a:lnTo>
                    <a:pt x="17"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14" name="Group 496"/>
            <p:cNvGrpSpPr>
              <a:grpSpLocks/>
            </p:cNvGrpSpPr>
            <p:nvPr/>
          </p:nvGrpSpPr>
          <p:grpSpPr bwMode="auto">
            <a:xfrm>
              <a:off x="5783262" y="3473449"/>
              <a:ext cx="41275" cy="39688"/>
              <a:chOff x="3249" y="2213"/>
              <a:chExt cx="26" cy="26"/>
            </a:xfrm>
          </p:grpSpPr>
          <p:sp>
            <p:nvSpPr>
              <p:cNvPr id="55033" name="Freeform 497"/>
              <p:cNvSpPr>
                <a:spLocks/>
              </p:cNvSpPr>
              <p:nvPr/>
            </p:nvSpPr>
            <p:spPr bwMode="auto">
              <a:xfrm>
                <a:off x="3249" y="2213"/>
                <a:ext cx="26" cy="26"/>
              </a:xfrm>
              <a:custGeom>
                <a:avLst/>
                <a:gdLst>
                  <a:gd name="T0" fmla="*/ 17 w 26"/>
                  <a:gd name="T1" fmla="*/ 18 h 26"/>
                  <a:gd name="T2" fmla="*/ 26 w 26"/>
                  <a:gd name="T3" fmla="*/ 9 h 26"/>
                  <a:gd name="T4" fmla="*/ 17 w 26"/>
                  <a:gd name="T5" fmla="*/ 0 h 26"/>
                  <a:gd name="T6" fmla="*/ 9 w 26"/>
                  <a:gd name="T7" fmla="*/ 9 h 26"/>
                  <a:gd name="T8" fmla="*/ 0 w 26"/>
                  <a:gd name="T9" fmla="*/ 26 h 26"/>
                  <a:gd name="T10" fmla="*/ 17 w 26"/>
                  <a:gd name="T11" fmla="*/ 26 h 26"/>
                  <a:gd name="T12" fmla="*/ 17 w 26"/>
                  <a:gd name="T13" fmla="*/ 18 h 26"/>
                  <a:gd name="T14" fmla="*/ 0 60000 65536"/>
                  <a:gd name="T15" fmla="*/ 0 60000 65536"/>
                  <a:gd name="T16" fmla="*/ 0 60000 65536"/>
                  <a:gd name="T17" fmla="*/ 0 60000 65536"/>
                  <a:gd name="T18" fmla="*/ 0 60000 65536"/>
                  <a:gd name="T19" fmla="*/ 0 60000 65536"/>
                  <a:gd name="T20" fmla="*/ 0 60000 65536"/>
                  <a:gd name="T21" fmla="*/ 0 w 26"/>
                  <a:gd name="T22" fmla="*/ 0 h 26"/>
                  <a:gd name="T23" fmla="*/ 26 w 2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6">
                    <a:moveTo>
                      <a:pt x="17" y="18"/>
                    </a:moveTo>
                    <a:lnTo>
                      <a:pt x="26" y="9"/>
                    </a:lnTo>
                    <a:lnTo>
                      <a:pt x="17" y="0"/>
                    </a:lnTo>
                    <a:lnTo>
                      <a:pt x="9" y="9"/>
                    </a:lnTo>
                    <a:lnTo>
                      <a:pt x="0" y="26"/>
                    </a:lnTo>
                    <a:lnTo>
                      <a:pt x="17" y="26"/>
                    </a:lnTo>
                    <a:lnTo>
                      <a:pt x="17"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34" name="Freeform 498"/>
              <p:cNvSpPr>
                <a:spLocks/>
              </p:cNvSpPr>
              <p:nvPr/>
            </p:nvSpPr>
            <p:spPr bwMode="auto">
              <a:xfrm>
                <a:off x="3249" y="2213"/>
                <a:ext cx="26" cy="26"/>
              </a:xfrm>
              <a:custGeom>
                <a:avLst/>
                <a:gdLst>
                  <a:gd name="T0" fmla="*/ 17 w 26"/>
                  <a:gd name="T1" fmla="*/ 18 h 26"/>
                  <a:gd name="T2" fmla="*/ 26 w 26"/>
                  <a:gd name="T3" fmla="*/ 9 h 26"/>
                  <a:gd name="T4" fmla="*/ 17 w 26"/>
                  <a:gd name="T5" fmla="*/ 0 h 26"/>
                  <a:gd name="T6" fmla="*/ 9 w 26"/>
                  <a:gd name="T7" fmla="*/ 9 h 26"/>
                  <a:gd name="T8" fmla="*/ 0 w 26"/>
                  <a:gd name="T9" fmla="*/ 26 h 26"/>
                  <a:gd name="T10" fmla="*/ 17 w 26"/>
                  <a:gd name="T11" fmla="*/ 26 h 26"/>
                  <a:gd name="T12" fmla="*/ 17 w 26"/>
                  <a:gd name="T13" fmla="*/ 18 h 26"/>
                  <a:gd name="T14" fmla="*/ 0 60000 65536"/>
                  <a:gd name="T15" fmla="*/ 0 60000 65536"/>
                  <a:gd name="T16" fmla="*/ 0 60000 65536"/>
                  <a:gd name="T17" fmla="*/ 0 60000 65536"/>
                  <a:gd name="T18" fmla="*/ 0 60000 65536"/>
                  <a:gd name="T19" fmla="*/ 0 60000 65536"/>
                  <a:gd name="T20" fmla="*/ 0 60000 65536"/>
                  <a:gd name="T21" fmla="*/ 0 w 26"/>
                  <a:gd name="T22" fmla="*/ 0 h 26"/>
                  <a:gd name="T23" fmla="*/ 26 w 2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6">
                    <a:moveTo>
                      <a:pt x="17" y="18"/>
                    </a:moveTo>
                    <a:lnTo>
                      <a:pt x="26" y="9"/>
                    </a:lnTo>
                    <a:lnTo>
                      <a:pt x="17" y="0"/>
                    </a:lnTo>
                    <a:lnTo>
                      <a:pt x="9" y="9"/>
                    </a:lnTo>
                    <a:lnTo>
                      <a:pt x="0" y="26"/>
                    </a:lnTo>
                    <a:lnTo>
                      <a:pt x="17" y="26"/>
                    </a:lnTo>
                    <a:lnTo>
                      <a:pt x="17"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15" name="Freeform 499"/>
            <p:cNvSpPr>
              <a:spLocks/>
            </p:cNvSpPr>
            <p:nvPr/>
          </p:nvSpPr>
          <p:spPr bwMode="auto">
            <a:xfrm>
              <a:off x="5768975" y="3487737"/>
              <a:ext cx="252412" cy="388937"/>
            </a:xfrm>
            <a:custGeom>
              <a:avLst/>
              <a:gdLst>
                <a:gd name="T0" fmla="*/ 2147483647 w 157"/>
                <a:gd name="T1" fmla="*/ 2147483647 h 258"/>
                <a:gd name="T2" fmla="*/ 0 w 157"/>
                <a:gd name="T3" fmla="*/ 2147483647 h 258"/>
                <a:gd name="T4" fmla="*/ 0 w 157"/>
                <a:gd name="T5" fmla="*/ 2147483647 h 258"/>
                <a:gd name="T6" fmla="*/ 2147483647 w 157"/>
                <a:gd name="T7" fmla="*/ 2147483647 h 258"/>
                <a:gd name="T8" fmla="*/ 2147483647 w 157"/>
                <a:gd name="T9" fmla="*/ 2147483647 h 258"/>
                <a:gd name="T10" fmla="*/ 2147483647 w 157"/>
                <a:gd name="T11" fmla="*/ 2147483647 h 258"/>
                <a:gd name="T12" fmla="*/ 2147483647 w 157"/>
                <a:gd name="T13" fmla="*/ 2147483647 h 258"/>
                <a:gd name="T14" fmla="*/ 2147483647 w 157"/>
                <a:gd name="T15" fmla="*/ 2147483647 h 258"/>
                <a:gd name="T16" fmla="*/ 2147483647 w 157"/>
                <a:gd name="T17" fmla="*/ 2147483647 h 258"/>
                <a:gd name="T18" fmla="*/ 2147483647 w 157"/>
                <a:gd name="T19" fmla="*/ 2147483647 h 258"/>
                <a:gd name="T20" fmla="*/ 2147483647 w 157"/>
                <a:gd name="T21" fmla="*/ 0 h 258"/>
                <a:gd name="T22" fmla="*/ 2147483647 w 157"/>
                <a:gd name="T23" fmla="*/ 2147483647 h 258"/>
                <a:gd name="T24" fmla="*/ 2147483647 w 157"/>
                <a:gd name="T25" fmla="*/ 2147483647 h 258"/>
                <a:gd name="T26" fmla="*/ 2147483647 w 157"/>
                <a:gd name="T27" fmla="*/ 2147483647 h 258"/>
                <a:gd name="T28" fmla="*/ 2147483647 w 157"/>
                <a:gd name="T29" fmla="*/ 2147483647 h 258"/>
                <a:gd name="T30" fmla="*/ 2147483647 w 157"/>
                <a:gd name="T31" fmla="*/ 2147483647 h 258"/>
                <a:gd name="T32" fmla="*/ 2147483647 w 157"/>
                <a:gd name="T33" fmla="*/ 2147483647 h 258"/>
                <a:gd name="T34" fmla="*/ 2147483647 w 157"/>
                <a:gd name="T35" fmla="*/ 2147483647 h 258"/>
                <a:gd name="T36" fmla="*/ 2147483647 w 157"/>
                <a:gd name="T37" fmla="*/ 2147483647 h 258"/>
                <a:gd name="T38" fmla="*/ 2147483647 w 157"/>
                <a:gd name="T39" fmla="*/ 2147483647 h 258"/>
                <a:gd name="T40" fmla="*/ 2147483647 w 157"/>
                <a:gd name="T41" fmla="*/ 2147483647 h 258"/>
                <a:gd name="T42" fmla="*/ 2147483647 w 157"/>
                <a:gd name="T43" fmla="*/ 2147483647 h 258"/>
                <a:gd name="T44" fmla="*/ 2147483647 w 157"/>
                <a:gd name="T45" fmla="*/ 2147483647 h 258"/>
                <a:gd name="T46" fmla="*/ 2147483647 w 157"/>
                <a:gd name="T47" fmla="*/ 2147483647 h 258"/>
                <a:gd name="T48" fmla="*/ 2147483647 w 157"/>
                <a:gd name="T49" fmla="*/ 2147483647 h 2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7"/>
                <a:gd name="T76" fmla="*/ 0 h 258"/>
                <a:gd name="T77" fmla="*/ 157 w 157"/>
                <a:gd name="T78" fmla="*/ 258 h 2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7" h="258">
                  <a:moveTo>
                    <a:pt x="9" y="142"/>
                  </a:moveTo>
                  <a:lnTo>
                    <a:pt x="0" y="178"/>
                  </a:lnTo>
                  <a:lnTo>
                    <a:pt x="0" y="231"/>
                  </a:lnTo>
                  <a:lnTo>
                    <a:pt x="9" y="258"/>
                  </a:lnTo>
                  <a:lnTo>
                    <a:pt x="35" y="213"/>
                  </a:lnTo>
                  <a:lnTo>
                    <a:pt x="87" y="178"/>
                  </a:lnTo>
                  <a:lnTo>
                    <a:pt x="105" y="142"/>
                  </a:lnTo>
                  <a:lnTo>
                    <a:pt x="122" y="115"/>
                  </a:lnTo>
                  <a:lnTo>
                    <a:pt x="148" y="26"/>
                  </a:lnTo>
                  <a:lnTo>
                    <a:pt x="157" y="9"/>
                  </a:lnTo>
                  <a:lnTo>
                    <a:pt x="148" y="0"/>
                  </a:lnTo>
                  <a:lnTo>
                    <a:pt x="139" y="9"/>
                  </a:lnTo>
                  <a:lnTo>
                    <a:pt x="122" y="17"/>
                  </a:lnTo>
                  <a:lnTo>
                    <a:pt x="96" y="17"/>
                  </a:lnTo>
                  <a:lnTo>
                    <a:pt x="61" y="26"/>
                  </a:lnTo>
                  <a:lnTo>
                    <a:pt x="52" y="26"/>
                  </a:lnTo>
                  <a:lnTo>
                    <a:pt x="26" y="9"/>
                  </a:lnTo>
                  <a:lnTo>
                    <a:pt x="26" y="17"/>
                  </a:lnTo>
                  <a:lnTo>
                    <a:pt x="26" y="26"/>
                  </a:lnTo>
                  <a:lnTo>
                    <a:pt x="52" y="62"/>
                  </a:lnTo>
                  <a:lnTo>
                    <a:pt x="96" y="80"/>
                  </a:lnTo>
                  <a:lnTo>
                    <a:pt x="105" y="80"/>
                  </a:lnTo>
                  <a:lnTo>
                    <a:pt x="70" y="124"/>
                  </a:lnTo>
                  <a:lnTo>
                    <a:pt x="35" y="133"/>
                  </a:lnTo>
                  <a:lnTo>
                    <a:pt x="9" y="14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16" name="Freeform 500"/>
            <p:cNvSpPr>
              <a:spLocks/>
            </p:cNvSpPr>
            <p:nvPr/>
          </p:nvSpPr>
          <p:spPr bwMode="auto">
            <a:xfrm>
              <a:off x="5768975" y="3487737"/>
              <a:ext cx="252412" cy="388937"/>
            </a:xfrm>
            <a:custGeom>
              <a:avLst/>
              <a:gdLst>
                <a:gd name="T0" fmla="*/ 2147483647 w 157"/>
                <a:gd name="T1" fmla="*/ 2147483647 h 258"/>
                <a:gd name="T2" fmla="*/ 0 w 157"/>
                <a:gd name="T3" fmla="*/ 2147483647 h 258"/>
                <a:gd name="T4" fmla="*/ 0 w 157"/>
                <a:gd name="T5" fmla="*/ 2147483647 h 258"/>
                <a:gd name="T6" fmla="*/ 2147483647 w 157"/>
                <a:gd name="T7" fmla="*/ 2147483647 h 258"/>
                <a:gd name="T8" fmla="*/ 2147483647 w 157"/>
                <a:gd name="T9" fmla="*/ 2147483647 h 258"/>
                <a:gd name="T10" fmla="*/ 2147483647 w 157"/>
                <a:gd name="T11" fmla="*/ 2147483647 h 258"/>
                <a:gd name="T12" fmla="*/ 2147483647 w 157"/>
                <a:gd name="T13" fmla="*/ 2147483647 h 258"/>
                <a:gd name="T14" fmla="*/ 2147483647 w 157"/>
                <a:gd name="T15" fmla="*/ 2147483647 h 258"/>
                <a:gd name="T16" fmla="*/ 2147483647 w 157"/>
                <a:gd name="T17" fmla="*/ 2147483647 h 258"/>
                <a:gd name="T18" fmla="*/ 2147483647 w 157"/>
                <a:gd name="T19" fmla="*/ 2147483647 h 258"/>
                <a:gd name="T20" fmla="*/ 2147483647 w 157"/>
                <a:gd name="T21" fmla="*/ 0 h 258"/>
                <a:gd name="T22" fmla="*/ 2147483647 w 157"/>
                <a:gd name="T23" fmla="*/ 2147483647 h 258"/>
                <a:gd name="T24" fmla="*/ 2147483647 w 157"/>
                <a:gd name="T25" fmla="*/ 2147483647 h 258"/>
                <a:gd name="T26" fmla="*/ 2147483647 w 157"/>
                <a:gd name="T27" fmla="*/ 2147483647 h 258"/>
                <a:gd name="T28" fmla="*/ 2147483647 w 157"/>
                <a:gd name="T29" fmla="*/ 2147483647 h 258"/>
                <a:gd name="T30" fmla="*/ 2147483647 w 157"/>
                <a:gd name="T31" fmla="*/ 2147483647 h 258"/>
                <a:gd name="T32" fmla="*/ 2147483647 w 157"/>
                <a:gd name="T33" fmla="*/ 2147483647 h 258"/>
                <a:gd name="T34" fmla="*/ 2147483647 w 157"/>
                <a:gd name="T35" fmla="*/ 2147483647 h 258"/>
                <a:gd name="T36" fmla="*/ 2147483647 w 157"/>
                <a:gd name="T37" fmla="*/ 2147483647 h 258"/>
                <a:gd name="T38" fmla="*/ 2147483647 w 157"/>
                <a:gd name="T39" fmla="*/ 2147483647 h 258"/>
                <a:gd name="T40" fmla="*/ 2147483647 w 157"/>
                <a:gd name="T41" fmla="*/ 2147483647 h 258"/>
                <a:gd name="T42" fmla="*/ 2147483647 w 157"/>
                <a:gd name="T43" fmla="*/ 2147483647 h 258"/>
                <a:gd name="T44" fmla="*/ 2147483647 w 157"/>
                <a:gd name="T45" fmla="*/ 2147483647 h 258"/>
                <a:gd name="T46" fmla="*/ 2147483647 w 157"/>
                <a:gd name="T47" fmla="*/ 2147483647 h 258"/>
                <a:gd name="T48" fmla="*/ 2147483647 w 157"/>
                <a:gd name="T49" fmla="*/ 2147483647 h 2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7"/>
                <a:gd name="T76" fmla="*/ 0 h 258"/>
                <a:gd name="T77" fmla="*/ 157 w 157"/>
                <a:gd name="T78" fmla="*/ 258 h 2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7" h="258">
                  <a:moveTo>
                    <a:pt x="9" y="142"/>
                  </a:moveTo>
                  <a:lnTo>
                    <a:pt x="0" y="178"/>
                  </a:lnTo>
                  <a:lnTo>
                    <a:pt x="0" y="231"/>
                  </a:lnTo>
                  <a:lnTo>
                    <a:pt x="9" y="258"/>
                  </a:lnTo>
                  <a:lnTo>
                    <a:pt x="35" y="213"/>
                  </a:lnTo>
                  <a:lnTo>
                    <a:pt x="87" y="178"/>
                  </a:lnTo>
                  <a:lnTo>
                    <a:pt x="105" y="142"/>
                  </a:lnTo>
                  <a:lnTo>
                    <a:pt x="122" y="115"/>
                  </a:lnTo>
                  <a:lnTo>
                    <a:pt x="148" y="26"/>
                  </a:lnTo>
                  <a:lnTo>
                    <a:pt x="157" y="9"/>
                  </a:lnTo>
                  <a:lnTo>
                    <a:pt x="148" y="0"/>
                  </a:lnTo>
                  <a:lnTo>
                    <a:pt x="139" y="9"/>
                  </a:lnTo>
                  <a:lnTo>
                    <a:pt x="122" y="17"/>
                  </a:lnTo>
                  <a:lnTo>
                    <a:pt x="96" y="17"/>
                  </a:lnTo>
                  <a:lnTo>
                    <a:pt x="61" y="26"/>
                  </a:lnTo>
                  <a:lnTo>
                    <a:pt x="52" y="26"/>
                  </a:lnTo>
                  <a:lnTo>
                    <a:pt x="26" y="9"/>
                  </a:lnTo>
                  <a:lnTo>
                    <a:pt x="26" y="17"/>
                  </a:lnTo>
                  <a:lnTo>
                    <a:pt x="26" y="26"/>
                  </a:lnTo>
                  <a:lnTo>
                    <a:pt x="52" y="62"/>
                  </a:lnTo>
                  <a:lnTo>
                    <a:pt x="96" y="80"/>
                  </a:lnTo>
                  <a:lnTo>
                    <a:pt x="105" y="80"/>
                  </a:lnTo>
                  <a:lnTo>
                    <a:pt x="70" y="124"/>
                  </a:lnTo>
                  <a:lnTo>
                    <a:pt x="35" y="133"/>
                  </a:lnTo>
                  <a:lnTo>
                    <a:pt x="9" y="142"/>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17" name="Freeform 501"/>
            <p:cNvSpPr>
              <a:spLocks/>
            </p:cNvSpPr>
            <p:nvPr/>
          </p:nvSpPr>
          <p:spPr bwMode="auto">
            <a:xfrm>
              <a:off x="4378325" y="3432174"/>
              <a:ext cx="41275" cy="28575"/>
            </a:xfrm>
            <a:custGeom>
              <a:avLst/>
              <a:gdLst>
                <a:gd name="T0" fmla="*/ 0 w 26"/>
                <a:gd name="T1" fmla="*/ 2147483647 h 18"/>
                <a:gd name="T2" fmla="*/ 2147483647 w 26"/>
                <a:gd name="T3" fmla="*/ 2147483647 h 18"/>
                <a:gd name="T4" fmla="*/ 2147483647 w 26"/>
                <a:gd name="T5" fmla="*/ 2147483647 h 18"/>
                <a:gd name="T6" fmla="*/ 2147483647 w 26"/>
                <a:gd name="T7" fmla="*/ 2147483647 h 18"/>
                <a:gd name="T8" fmla="*/ 2147483647 w 26"/>
                <a:gd name="T9" fmla="*/ 0 h 18"/>
                <a:gd name="T10" fmla="*/ 0 w 26"/>
                <a:gd name="T11" fmla="*/ 2147483647 h 18"/>
                <a:gd name="T12" fmla="*/ 0 w 26"/>
                <a:gd name="T13" fmla="*/ 2147483647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8"/>
                  </a:moveTo>
                  <a:lnTo>
                    <a:pt x="9" y="9"/>
                  </a:lnTo>
                  <a:lnTo>
                    <a:pt x="17" y="18"/>
                  </a:lnTo>
                  <a:lnTo>
                    <a:pt x="26" y="9"/>
                  </a:lnTo>
                  <a:lnTo>
                    <a:pt x="9" y="0"/>
                  </a:lnTo>
                  <a:lnTo>
                    <a:pt x="0" y="9"/>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18" name="Group 502"/>
            <p:cNvGrpSpPr>
              <a:grpSpLocks/>
            </p:cNvGrpSpPr>
            <p:nvPr/>
          </p:nvGrpSpPr>
          <p:grpSpPr bwMode="auto">
            <a:xfrm>
              <a:off x="4378325" y="3432174"/>
              <a:ext cx="41275" cy="28575"/>
              <a:chOff x="2378" y="2186"/>
              <a:chExt cx="26" cy="18"/>
            </a:xfrm>
          </p:grpSpPr>
          <p:sp>
            <p:nvSpPr>
              <p:cNvPr id="55031" name="Freeform 503"/>
              <p:cNvSpPr>
                <a:spLocks/>
              </p:cNvSpPr>
              <p:nvPr/>
            </p:nvSpPr>
            <p:spPr bwMode="auto">
              <a:xfrm>
                <a:off x="2378" y="2186"/>
                <a:ext cx="26" cy="18"/>
              </a:xfrm>
              <a:custGeom>
                <a:avLst/>
                <a:gdLst>
                  <a:gd name="T0" fmla="*/ 0 w 26"/>
                  <a:gd name="T1" fmla="*/ 18 h 18"/>
                  <a:gd name="T2" fmla="*/ 9 w 26"/>
                  <a:gd name="T3" fmla="*/ 9 h 18"/>
                  <a:gd name="T4" fmla="*/ 17 w 26"/>
                  <a:gd name="T5" fmla="*/ 18 h 18"/>
                  <a:gd name="T6" fmla="*/ 26 w 26"/>
                  <a:gd name="T7" fmla="*/ 9 h 18"/>
                  <a:gd name="T8" fmla="*/ 9 w 26"/>
                  <a:gd name="T9" fmla="*/ 0 h 18"/>
                  <a:gd name="T10" fmla="*/ 0 w 26"/>
                  <a:gd name="T11" fmla="*/ 9 h 18"/>
                  <a:gd name="T12" fmla="*/ 0 w 26"/>
                  <a:gd name="T13" fmla="*/ 18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8"/>
                    </a:moveTo>
                    <a:lnTo>
                      <a:pt x="9" y="9"/>
                    </a:lnTo>
                    <a:lnTo>
                      <a:pt x="17" y="18"/>
                    </a:lnTo>
                    <a:lnTo>
                      <a:pt x="26" y="9"/>
                    </a:lnTo>
                    <a:lnTo>
                      <a:pt x="9" y="0"/>
                    </a:lnTo>
                    <a:lnTo>
                      <a:pt x="0" y="9"/>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32" name="Freeform 504"/>
              <p:cNvSpPr>
                <a:spLocks/>
              </p:cNvSpPr>
              <p:nvPr/>
            </p:nvSpPr>
            <p:spPr bwMode="auto">
              <a:xfrm>
                <a:off x="2378" y="2186"/>
                <a:ext cx="26" cy="18"/>
              </a:xfrm>
              <a:custGeom>
                <a:avLst/>
                <a:gdLst>
                  <a:gd name="T0" fmla="*/ 0 w 26"/>
                  <a:gd name="T1" fmla="*/ 18 h 18"/>
                  <a:gd name="T2" fmla="*/ 9 w 26"/>
                  <a:gd name="T3" fmla="*/ 9 h 18"/>
                  <a:gd name="T4" fmla="*/ 17 w 26"/>
                  <a:gd name="T5" fmla="*/ 18 h 18"/>
                  <a:gd name="T6" fmla="*/ 26 w 26"/>
                  <a:gd name="T7" fmla="*/ 9 h 18"/>
                  <a:gd name="T8" fmla="*/ 9 w 26"/>
                  <a:gd name="T9" fmla="*/ 0 h 18"/>
                  <a:gd name="T10" fmla="*/ 0 w 26"/>
                  <a:gd name="T11" fmla="*/ 9 h 18"/>
                  <a:gd name="T12" fmla="*/ 0 w 26"/>
                  <a:gd name="T13" fmla="*/ 18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8"/>
                    </a:moveTo>
                    <a:lnTo>
                      <a:pt x="9" y="9"/>
                    </a:lnTo>
                    <a:lnTo>
                      <a:pt x="17" y="18"/>
                    </a:lnTo>
                    <a:lnTo>
                      <a:pt x="26" y="9"/>
                    </a:lnTo>
                    <a:lnTo>
                      <a:pt x="9" y="0"/>
                    </a:lnTo>
                    <a:lnTo>
                      <a:pt x="0" y="9"/>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19" name="Freeform 505"/>
            <p:cNvSpPr>
              <a:spLocks/>
            </p:cNvSpPr>
            <p:nvPr/>
          </p:nvSpPr>
          <p:spPr bwMode="auto">
            <a:xfrm>
              <a:off x="4378325" y="3473449"/>
              <a:ext cx="41275" cy="39688"/>
            </a:xfrm>
            <a:custGeom>
              <a:avLst/>
              <a:gdLst>
                <a:gd name="T0" fmla="*/ 2147483647 w 26"/>
                <a:gd name="T1" fmla="*/ 0 h 26"/>
                <a:gd name="T2" fmla="*/ 2147483647 w 26"/>
                <a:gd name="T3" fmla="*/ 2147483647 h 26"/>
                <a:gd name="T4" fmla="*/ 2147483647 w 26"/>
                <a:gd name="T5" fmla="*/ 2147483647 h 26"/>
                <a:gd name="T6" fmla="*/ 2147483647 w 26"/>
                <a:gd name="T7" fmla="*/ 2147483647 h 26"/>
                <a:gd name="T8" fmla="*/ 2147483647 w 26"/>
                <a:gd name="T9" fmla="*/ 2147483647 h 26"/>
                <a:gd name="T10" fmla="*/ 2147483647 w 26"/>
                <a:gd name="T11" fmla="*/ 2147483647 h 26"/>
                <a:gd name="T12" fmla="*/ 0 w 26"/>
                <a:gd name="T13" fmla="*/ 2147483647 h 26"/>
                <a:gd name="T14" fmla="*/ 0 w 26"/>
                <a:gd name="T15" fmla="*/ 0 h 26"/>
                <a:gd name="T16" fmla="*/ 2147483647 w 26"/>
                <a:gd name="T17" fmla="*/ 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6"/>
                <a:gd name="T29" fmla="*/ 26 w 26"/>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6">
                  <a:moveTo>
                    <a:pt x="26" y="0"/>
                  </a:moveTo>
                  <a:lnTo>
                    <a:pt x="26" y="18"/>
                  </a:lnTo>
                  <a:lnTo>
                    <a:pt x="9" y="18"/>
                  </a:lnTo>
                  <a:lnTo>
                    <a:pt x="9" y="26"/>
                  </a:lnTo>
                  <a:lnTo>
                    <a:pt x="9" y="9"/>
                  </a:lnTo>
                  <a:lnTo>
                    <a:pt x="0" y="9"/>
                  </a:lnTo>
                  <a:lnTo>
                    <a:pt x="0" y="0"/>
                  </a:lnTo>
                  <a:lnTo>
                    <a:pt x="26"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20" name="Group 506"/>
            <p:cNvGrpSpPr>
              <a:grpSpLocks/>
            </p:cNvGrpSpPr>
            <p:nvPr/>
          </p:nvGrpSpPr>
          <p:grpSpPr bwMode="auto">
            <a:xfrm>
              <a:off x="4378325" y="3473449"/>
              <a:ext cx="41275" cy="39688"/>
              <a:chOff x="2378" y="2213"/>
              <a:chExt cx="26" cy="26"/>
            </a:xfrm>
          </p:grpSpPr>
          <p:sp>
            <p:nvSpPr>
              <p:cNvPr id="55029" name="Freeform 507"/>
              <p:cNvSpPr>
                <a:spLocks/>
              </p:cNvSpPr>
              <p:nvPr/>
            </p:nvSpPr>
            <p:spPr bwMode="auto">
              <a:xfrm>
                <a:off x="2378" y="2213"/>
                <a:ext cx="26" cy="26"/>
              </a:xfrm>
              <a:custGeom>
                <a:avLst/>
                <a:gdLst>
                  <a:gd name="T0" fmla="*/ 26 w 26"/>
                  <a:gd name="T1" fmla="*/ 0 h 26"/>
                  <a:gd name="T2" fmla="*/ 26 w 26"/>
                  <a:gd name="T3" fmla="*/ 18 h 26"/>
                  <a:gd name="T4" fmla="*/ 9 w 26"/>
                  <a:gd name="T5" fmla="*/ 18 h 26"/>
                  <a:gd name="T6" fmla="*/ 9 w 26"/>
                  <a:gd name="T7" fmla="*/ 26 h 26"/>
                  <a:gd name="T8" fmla="*/ 9 w 26"/>
                  <a:gd name="T9" fmla="*/ 26 h 26"/>
                  <a:gd name="T10" fmla="*/ 9 w 26"/>
                  <a:gd name="T11" fmla="*/ 9 h 26"/>
                  <a:gd name="T12" fmla="*/ 0 w 26"/>
                  <a:gd name="T13" fmla="*/ 9 h 26"/>
                  <a:gd name="T14" fmla="*/ 0 w 26"/>
                  <a:gd name="T15" fmla="*/ 0 h 26"/>
                  <a:gd name="T16" fmla="*/ 26 w 26"/>
                  <a:gd name="T17" fmla="*/ 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6"/>
                  <a:gd name="T29" fmla="*/ 26 w 26"/>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6">
                    <a:moveTo>
                      <a:pt x="26" y="0"/>
                    </a:moveTo>
                    <a:lnTo>
                      <a:pt x="26" y="18"/>
                    </a:lnTo>
                    <a:lnTo>
                      <a:pt x="9" y="18"/>
                    </a:lnTo>
                    <a:lnTo>
                      <a:pt x="9" y="26"/>
                    </a:lnTo>
                    <a:lnTo>
                      <a:pt x="9" y="9"/>
                    </a:lnTo>
                    <a:lnTo>
                      <a:pt x="0" y="9"/>
                    </a:lnTo>
                    <a:lnTo>
                      <a:pt x="0" y="0"/>
                    </a:lnTo>
                    <a:lnTo>
                      <a:pt x="26"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30" name="Freeform 508"/>
              <p:cNvSpPr>
                <a:spLocks/>
              </p:cNvSpPr>
              <p:nvPr/>
            </p:nvSpPr>
            <p:spPr bwMode="auto">
              <a:xfrm>
                <a:off x="2378" y="2213"/>
                <a:ext cx="26" cy="26"/>
              </a:xfrm>
              <a:custGeom>
                <a:avLst/>
                <a:gdLst>
                  <a:gd name="T0" fmla="*/ 26 w 26"/>
                  <a:gd name="T1" fmla="*/ 0 h 26"/>
                  <a:gd name="T2" fmla="*/ 26 w 26"/>
                  <a:gd name="T3" fmla="*/ 18 h 26"/>
                  <a:gd name="T4" fmla="*/ 9 w 26"/>
                  <a:gd name="T5" fmla="*/ 18 h 26"/>
                  <a:gd name="T6" fmla="*/ 9 w 26"/>
                  <a:gd name="T7" fmla="*/ 26 h 26"/>
                  <a:gd name="T8" fmla="*/ 9 w 26"/>
                  <a:gd name="T9" fmla="*/ 26 h 26"/>
                  <a:gd name="T10" fmla="*/ 9 w 26"/>
                  <a:gd name="T11" fmla="*/ 9 h 26"/>
                  <a:gd name="T12" fmla="*/ 0 w 26"/>
                  <a:gd name="T13" fmla="*/ 9 h 26"/>
                  <a:gd name="T14" fmla="*/ 0 w 26"/>
                  <a:gd name="T15" fmla="*/ 0 h 26"/>
                  <a:gd name="T16" fmla="*/ 26 w 26"/>
                  <a:gd name="T17" fmla="*/ 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6"/>
                  <a:gd name="T29" fmla="*/ 26 w 26"/>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6">
                    <a:moveTo>
                      <a:pt x="26" y="0"/>
                    </a:moveTo>
                    <a:lnTo>
                      <a:pt x="26" y="18"/>
                    </a:lnTo>
                    <a:lnTo>
                      <a:pt x="9" y="18"/>
                    </a:lnTo>
                    <a:lnTo>
                      <a:pt x="9" y="26"/>
                    </a:lnTo>
                    <a:lnTo>
                      <a:pt x="9" y="9"/>
                    </a:lnTo>
                    <a:lnTo>
                      <a:pt x="0" y="9"/>
                    </a:lnTo>
                    <a:lnTo>
                      <a:pt x="0" y="0"/>
                    </a:lnTo>
                    <a:lnTo>
                      <a:pt x="26"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21" name="Freeform 509"/>
            <p:cNvSpPr>
              <a:spLocks/>
            </p:cNvSpPr>
            <p:nvPr/>
          </p:nvSpPr>
          <p:spPr bwMode="auto">
            <a:xfrm>
              <a:off x="4419600" y="3540124"/>
              <a:ext cx="71437" cy="93663"/>
            </a:xfrm>
            <a:custGeom>
              <a:avLst/>
              <a:gdLst>
                <a:gd name="T0" fmla="*/ 0 w 44"/>
                <a:gd name="T1" fmla="*/ 2147483647 h 63"/>
                <a:gd name="T2" fmla="*/ 2147483647 w 44"/>
                <a:gd name="T3" fmla="*/ 2147483647 h 63"/>
                <a:gd name="T4" fmla="*/ 2147483647 w 44"/>
                <a:gd name="T5" fmla="*/ 2147483647 h 63"/>
                <a:gd name="T6" fmla="*/ 2147483647 w 44"/>
                <a:gd name="T7" fmla="*/ 2147483647 h 63"/>
                <a:gd name="T8" fmla="*/ 2147483647 w 44"/>
                <a:gd name="T9" fmla="*/ 2147483647 h 63"/>
                <a:gd name="T10" fmla="*/ 2147483647 w 44"/>
                <a:gd name="T11" fmla="*/ 0 h 63"/>
                <a:gd name="T12" fmla="*/ 2147483647 w 44"/>
                <a:gd name="T13" fmla="*/ 0 h 63"/>
                <a:gd name="T14" fmla="*/ 0 w 44"/>
                <a:gd name="T15" fmla="*/ 2147483647 h 63"/>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63"/>
                <a:gd name="T26" fmla="*/ 44 w 44"/>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63">
                  <a:moveTo>
                    <a:pt x="0" y="9"/>
                  </a:moveTo>
                  <a:lnTo>
                    <a:pt x="9" y="45"/>
                  </a:lnTo>
                  <a:lnTo>
                    <a:pt x="26" y="63"/>
                  </a:lnTo>
                  <a:lnTo>
                    <a:pt x="44" y="36"/>
                  </a:lnTo>
                  <a:lnTo>
                    <a:pt x="44" y="27"/>
                  </a:lnTo>
                  <a:lnTo>
                    <a:pt x="35" y="0"/>
                  </a:lnTo>
                  <a:lnTo>
                    <a:pt x="17"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22" name="Group 510"/>
            <p:cNvGrpSpPr>
              <a:grpSpLocks/>
            </p:cNvGrpSpPr>
            <p:nvPr/>
          </p:nvGrpSpPr>
          <p:grpSpPr bwMode="auto">
            <a:xfrm>
              <a:off x="4419600" y="3540124"/>
              <a:ext cx="71437" cy="93663"/>
              <a:chOff x="2404" y="2257"/>
              <a:chExt cx="44" cy="63"/>
            </a:xfrm>
          </p:grpSpPr>
          <p:sp>
            <p:nvSpPr>
              <p:cNvPr id="55027" name="Freeform 511"/>
              <p:cNvSpPr>
                <a:spLocks/>
              </p:cNvSpPr>
              <p:nvPr/>
            </p:nvSpPr>
            <p:spPr bwMode="auto">
              <a:xfrm>
                <a:off x="2404" y="2257"/>
                <a:ext cx="44" cy="63"/>
              </a:xfrm>
              <a:custGeom>
                <a:avLst/>
                <a:gdLst>
                  <a:gd name="T0" fmla="*/ 0 w 44"/>
                  <a:gd name="T1" fmla="*/ 9 h 63"/>
                  <a:gd name="T2" fmla="*/ 9 w 44"/>
                  <a:gd name="T3" fmla="*/ 45 h 63"/>
                  <a:gd name="T4" fmla="*/ 26 w 44"/>
                  <a:gd name="T5" fmla="*/ 63 h 63"/>
                  <a:gd name="T6" fmla="*/ 44 w 44"/>
                  <a:gd name="T7" fmla="*/ 36 h 63"/>
                  <a:gd name="T8" fmla="*/ 44 w 44"/>
                  <a:gd name="T9" fmla="*/ 27 h 63"/>
                  <a:gd name="T10" fmla="*/ 35 w 44"/>
                  <a:gd name="T11" fmla="*/ 0 h 63"/>
                  <a:gd name="T12" fmla="*/ 17 w 44"/>
                  <a:gd name="T13" fmla="*/ 0 h 63"/>
                  <a:gd name="T14" fmla="*/ 0 w 44"/>
                  <a:gd name="T15" fmla="*/ 9 h 63"/>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63"/>
                  <a:gd name="T26" fmla="*/ 44 w 44"/>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63">
                    <a:moveTo>
                      <a:pt x="0" y="9"/>
                    </a:moveTo>
                    <a:lnTo>
                      <a:pt x="9" y="45"/>
                    </a:lnTo>
                    <a:lnTo>
                      <a:pt x="26" y="63"/>
                    </a:lnTo>
                    <a:lnTo>
                      <a:pt x="44" y="36"/>
                    </a:lnTo>
                    <a:lnTo>
                      <a:pt x="44" y="27"/>
                    </a:lnTo>
                    <a:lnTo>
                      <a:pt x="35" y="0"/>
                    </a:lnTo>
                    <a:lnTo>
                      <a:pt x="17"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28" name="Freeform 512"/>
              <p:cNvSpPr>
                <a:spLocks/>
              </p:cNvSpPr>
              <p:nvPr/>
            </p:nvSpPr>
            <p:spPr bwMode="auto">
              <a:xfrm>
                <a:off x="2404" y="2257"/>
                <a:ext cx="44" cy="63"/>
              </a:xfrm>
              <a:custGeom>
                <a:avLst/>
                <a:gdLst>
                  <a:gd name="T0" fmla="*/ 0 w 44"/>
                  <a:gd name="T1" fmla="*/ 9 h 63"/>
                  <a:gd name="T2" fmla="*/ 9 w 44"/>
                  <a:gd name="T3" fmla="*/ 45 h 63"/>
                  <a:gd name="T4" fmla="*/ 26 w 44"/>
                  <a:gd name="T5" fmla="*/ 63 h 63"/>
                  <a:gd name="T6" fmla="*/ 44 w 44"/>
                  <a:gd name="T7" fmla="*/ 36 h 63"/>
                  <a:gd name="T8" fmla="*/ 44 w 44"/>
                  <a:gd name="T9" fmla="*/ 27 h 63"/>
                  <a:gd name="T10" fmla="*/ 35 w 44"/>
                  <a:gd name="T11" fmla="*/ 0 h 63"/>
                  <a:gd name="T12" fmla="*/ 17 w 44"/>
                  <a:gd name="T13" fmla="*/ 0 h 63"/>
                  <a:gd name="T14" fmla="*/ 0 w 44"/>
                  <a:gd name="T15" fmla="*/ 9 h 63"/>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63"/>
                  <a:gd name="T26" fmla="*/ 44 w 44"/>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63">
                    <a:moveTo>
                      <a:pt x="0" y="9"/>
                    </a:moveTo>
                    <a:lnTo>
                      <a:pt x="9" y="45"/>
                    </a:lnTo>
                    <a:lnTo>
                      <a:pt x="26" y="63"/>
                    </a:lnTo>
                    <a:lnTo>
                      <a:pt x="44" y="36"/>
                    </a:lnTo>
                    <a:lnTo>
                      <a:pt x="44" y="27"/>
                    </a:lnTo>
                    <a:lnTo>
                      <a:pt x="35" y="0"/>
                    </a:lnTo>
                    <a:lnTo>
                      <a:pt x="17"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23" name="Freeform 513"/>
            <p:cNvSpPr>
              <a:spLocks/>
            </p:cNvSpPr>
            <p:nvPr/>
          </p:nvSpPr>
          <p:spPr bwMode="auto">
            <a:xfrm>
              <a:off x="5461000" y="3876674"/>
              <a:ext cx="41275" cy="66675"/>
            </a:xfrm>
            <a:custGeom>
              <a:avLst/>
              <a:gdLst>
                <a:gd name="T0" fmla="*/ 0 w 26"/>
                <a:gd name="T1" fmla="*/ 2147483647 h 44"/>
                <a:gd name="T2" fmla="*/ 2147483647 w 26"/>
                <a:gd name="T3" fmla="*/ 0 h 44"/>
                <a:gd name="T4" fmla="*/ 2147483647 w 26"/>
                <a:gd name="T5" fmla="*/ 2147483647 h 44"/>
                <a:gd name="T6" fmla="*/ 2147483647 w 26"/>
                <a:gd name="T7" fmla="*/ 2147483647 h 44"/>
                <a:gd name="T8" fmla="*/ 2147483647 w 26"/>
                <a:gd name="T9" fmla="*/ 2147483647 h 44"/>
                <a:gd name="T10" fmla="*/ 0 w 26"/>
                <a:gd name="T11" fmla="*/ 2147483647 h 44"/>
                <a:gd name="T12" fmla="*/ 0 60000 65536"/>
                <a:gd name="T13" fmla="*/ 0 60000 65536"/>
                <a:gd name="T14" fmla="*/ 0 60000 65536"/>
                <a:gd name="T15" fmla="*/ 0 60000 65536"/>
                <a:gd name="T16" fmla="*/ 0 60000 65536"/>
                <a:gd name="T17" fmla="*/ 0 60000 65536"/>
                <a:gd name="T18" fmla="*/ 0 w 26"/>
                <a:gd name="T19" fmla="*/ 0 h 44"/>
                <a:gd name="T20" fmla="*/ 26 w 26"/>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26" h="44">
                  <a:moveTo>
                    <a:pt x="0" y="18"/>
                  </a:moveTo>
                  <a:lnTo>
                    <a:pt x="26" y="0"/>
                  </a:lnTo>
                  <a:lnTo>
                    <a:pt x="26" y="27"/>
                  </a:lnTo>
                  <a:lnTo>
                    <a:pt x="8" y="44"/>
                  </a:lnTo>
                  <a:lnTo>
                    <a:pt x="8" y="27"/>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24" name="Group 514"/>
            <p:cNvGrpSpPr>
              <a:grpSpLocks/>
            </p:cNvGrpSpPr>
            <p:nvPr/>
          </p:nvGrpSpPr>
          <p:grpSpPr bwMode="auto">
            <a:xfrm>
              <a:off x="5461000" y="3876674"/>
              <a:ext cx="41275" cy="66675"/>
              <a:chOff x="3049" y="2480"/>
              <a:chExt cx="26" cy="44"/>
            </a:xfrm>
          </p:grpSpPr>
          <p:sp>
            <p:nvSpPr>
              <p:cNvPr id="55025" name="Freeform 515"/>
              <p:cNvSpPr>
                <a:spLocks/>
              </p:cNvSpPr>
              <p:nvPr/>
            </p:nvSpPr>
            <p:spPr bwMode="auto">
              <a:xfrm>
                <a:off x="3049" y="2480"/>
                <a:ext cx="26" cy="44"/>
              </a:xfrm>
              <a:custGeom>
                <a:avLst/>
                <a:gdLst>
                  <a:gd name="T0" fmla="*/ 0 w 26"/>
                  <a:gd name="T1" fmla="*/ 18 h 44"/>
                  <a:gd name="T2" fmla="*/ 26 w 26"/>
                  <a:gd name="T3" fmla="*/ 0 h 44"/>
                  <a:gd name="T4" fmla="*/ 26 w 26"/>
                  <a:gd name="T5" fmla="*/ 27 h 44"/>
                  <a:gd name="T6" fmla="*/ 8 w 26"/>
                  <a:gd name="T7" fmla="*/ 44 h 44"/>
                  <a:gd name="T8" fmla="*/ 8 w 26"/>
                  <a:gd name="T9" fmla="*/ 27 h 44"/>
                  <a:gd name="T10" fmla="*/ 0 w 26"/>
                  <a:gd name="T11" fmla="*/ 18 h 44"/>
                  <a:gd name="T12" fmla="*/ 0 60000 65536"/>
                  <a:gd name="T13" fmla="*/ 0 60000 65536"/>
                  <a:gd name="T14" fmla="*/ 0 60000 65536"/>
                  <a:gd name="T15" fmla="*/ 0 60000 65536"/>
                  <a:gd name="T16" fmla="*/ 0 60000 65536"/>
                  <a:gd name="T17" fmla="*/ 0 60000 65536"/>
                  <a:gd name="T18" fmla="*/ 0 w 26"/>
                  <a:gd name="T19" fmla="*/ 0 h 44"/>
                  <a:gd name="T20" fmla="*/ 26 w 26"/>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26" h="44">
                    <a:moveTo>
                      <a:pt x="0" y="18"/>
                    </a:moveTo>
                    <a:lnTo>
                      <a:pt x="26" y="0"/>
                    </a:lnTo>
                    <a:lnTo>
                      <a:pt x="26" y="27"/>
                    </a:lnTo>
                    <a:lnTo>
                      <a:pt x="8" y="44"/>
                    </a:lnTo>
                    <a:lnTo>
                      <a:pt x="8" y="27"/>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26" name="Freeform 516"/>
              <p:cNvSpPr>
                <a:spLocks/>
              </p:cNvSpPr>
              <p:nvPr/>
            </p:nvSpPr>
            <p:spPr bwMode="auto">
              <a:xfrm>
                <a:off x="3049" y="2480"/>
                <a:ext cx="26" cy="44"/>
              </a:xfrm>
              <a:custGeom>
                <a:avLst/>
                <a:gdLst>
                  <a:gd name="T0" fmla="*/ 0 w 26"/>
                  <a:gd name="T1" fmla="*/ 18 h 44"/>
                  <a:gd name="T2" fmla="*/ 26 w 26"/>
                  <a:gd name="T3" fmla="*/ 0 h 44"/>
                  <a:gd name="T4" fmla="*/ 26 w 26"/>
                  <a:gd name="T5" fmla="*/ 27 h 44"/>
                  <a:gd name="T6" fmla="*/ 8 w 26"/>
                  <a:gd name="T7" fmla="*/ 44 h 44"/>
                  <a:gd name="T8" fmla="*/ 8 w 26"/>
                  <a:gd name="T9" fmla="*/ 27 h 44"/>
                  <a:gd name="T10" fmla="*/ 0 w 26"/>
                  <a:gd name="T11" fmla="*/ 18 h 44"/>
                  <a:gd name="T12" fmla="*/ 0 60000 65536"/>
                  <a:gd name="T13" fmla="*/ 0 60000 65536"/>
                  <a:gd name="T14" fmla="*/ 0 60000 65536"/>
                  <a:gd name="T15" fmla="*/ 0 60000 65536"/>
                  <a:gd name="T16" fmla="*/ 0 60000 65536"/>
                  <a:gd name="T17" fmla="*/ 0 60000 65536"/>
                  <a:gd name="T18" fmla="*/ 0 w 26"/>
                  <a:gd name="T19" fmla="*/ 0 h 44"/>
                  <a:gd name="T20" fmla="*/ 26 w 26"/>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26" h="44">
                    <a:moveTo>
                      <a:pt x="0" y="18"/>
                    </a:moveTo>
                    <a:lnTo>
                      <a:pt x="26" y="0"/>
                    </a:lnTo>
                    <a:lnTo>
                      <a:pt x="26" y="27"/>
                    </a:lnTo>
                    <a:lnTo>
                      <a:pt x="8" y="44"/>
                    </a:lnTo>
                    <a:lnTo>
                      <a:pt x="8" y="27"/>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25" name="Freeform 517"/>
            <p:cNvSpPr>
              <a:spLocks/>
            </p:cNvSpPr>
            <p:nvPr/>
          </p:nvSpPr>
          <p:spPr bwMode="auto">
            <a:xfrm>
              <a:off x="5461000" y="3849687"/>
              <a:ext cx="41275" cy="53975"/>
            </a:xfrm>
            <a:custGeom>
              <a:avLst/>
              <a:gdLst>
                <a:gd name="T0" fmla="*/ 2147483647 w 26"/>
                <a:gd name="T1" fmla="*/ 2147483647 h 36"/>
                <a:gd name="T2" fmla="*/ 0 w 26"/>
                <a:gd name="T3" fmla="*/ 2147483647 h 36"/>
                <a:gd name="T4" fmla="*/ 0 w 26"/>
                <a:gd name="T5" fmla="*/ 2147483647 h 36"/>
                <a:gd name="T6" fmla="*/ 2147483647 w 26"/>
                <a:gd name="T7" fmla="*/ 0 h 36"/>
                <a:gd name="T8" fmla="*/ 2147483647 w 26"/>
                <a:gd name="T9" fmla="*/ 0 h 36"/>
                <a:gd name="T10" fmla="*/ 2147483647 w 26"/>
                <a:gd name="T11" fmla="*/ 2147483647 h 36"/>
                <a:gd name="T12" fmla="*/ 0 60000 65536"/>
                <a:gd name="T13" fmla="*/ 0 60000 65536"/>
                <a:gd name="T14" fmla="*/ 0 60000 65536"/>
                <a:gd name="T15" fmla="*/ 0 60000 65536"/>
                <a:gd name="T16" fmla="*/ 0 60000 65536"/>
                <a:gd name="T17" fmla="*/ 0 60000 65536"/>
                <a:gd name="T18" fmla="*/ 0 w 26"/>
                <a:gd name="T19" fmla="*/ 0 h 36"/>
                <a:gd name="T20" fmla="*/ 26 w 26"/>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26" h="36">
                  <a:moveTo>
                    <a:pt x="26" y="18"/>
                  </a:moveTo>
                  <a:lnTo>
                    <a:pt x="0" y="36"/>
                  </a:lnTo>
                  <a:lnTo>
                    <a:pt x="0" y="18"/>
                  </a:lnTo>
                  <a:lnTo>
                    <a:pt x="8" y="0"/>
                  </a:lnTo>
                  <a:lnTo>
                    <a:pt x="17" y="0"/>
                  </a:lnTo>
                  <a:lnTo>
                    <a:pt x="26"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26" name="Group 518"/>
            <p:cNvGrpSpPr>
              <a:grpSpLocks/>
            </p:cNvGrpSpPr>
            <p:nvPr/>
          </p:nvGrpSpPr>
          <p:grpSpPr bwMode="auto">
            <a:xfrm>
              <a:off x="5461000" y="3849687"/>
              <a:ext cx="41275" cy="53975"/>
              <a:chOff x="3049" y="2462"/>
              <a:chExt cx="26" cy="36"/>
            </a:xfrm>
          </p:grpSpPr>
          <p:sp>
            <p:nvSpPr>
              <p:cNvPr id="55023" name="Freeform 519"/>
              <p:cNvSpPr>
                <a:spLocks/>
              </p:cNvSpPr>
              <p:nvPr/>
            </p:nvSpPr>
            <p:spPr bwMode="auto">
              <a:xfrm>
                <a:off x="3049" y="2462"/>
                <a:ext cx="26" cy="36"/>
              </a:xfrm>
              <a:custGeom>
                <a:avLst/>
                <a:gdLst>
                  <a:gd name="T0" fmla="*/ 26 w 26"/>
                  <a:gd name="T1" fmla="*/ 18 h 36"/>
                  <a:gd name="T2" fmla="*/ 0 w 26"/>
                  <a:gd name="T3" fmla="*/ 36 h 36"/>
                  <a:gd name="T4" fmla="*/ 0 w 26"/>
                  <a:gd name="T5" fmla="*/ 18 h 36"/>
                  <a:gd name="T6" fmla="*/ 8 w 26"/>
                  <a:gd name="T7" fmla="*/ 0 h 36"/>
                  <a:gd name="T8" fmla="*/ 17 w 26"/>
                  <a:gd name="T9" fmla="*/ 0 h 36"/>
                  <a:gd name="T10" fmla="*/ 26 w 26"/>
                  <a:gd name="T11" fmla="*/ 18 h 36"/>
                  <a:gd name="T12" fmla="*/ 0 60000 65536"/>
                  <a:gd name="T13" fmla="*/ 0 60000 65536"/>
                  <a:gd name="T14" fmla="*/ 0 60000 65536"/>
                  <a:gd name="T15" fmla="*/ 0 60000 65536"/>
                  <a:gd name="T16" fmla="*/ 0 60000 65536"/>
                  <a:gd name="T17" fmla="*/ 0 60000 65536"/>
                  <a:gd name="T18" fmla="*/ 0 w 26"/>
                  <a:gd name="T19" fmla="*/ 0 h 36"/>
                  <a:gd name="T20" fmla="*/ 26 w 26"/>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26" h="36">
                    <a:moveTo>
                      <a:pt x="26" y="18"/>
                    </a:moveTo>
                    <a:lnTo>
                      <a:pt x="0" y="36"/>
                    </a:lnTo>
                    <a:lnTo>
                      <a:pt x="0" y="18"/>
                    </a:lnTo>
                    <a:lnTo>
                      <a:pt x="8" y="0"/>
                    </a:lnTo>
                    <a:lnTo>
                      <a:pt x="17" y="0"/>
                    </a:lnTo>
                    <a:lnTo>
                      <a:pt x="26"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24" name="Freeform 520"/>
              <p:cNvSpPr>
                <a:spLocks/>
              </p:cNvSpPr>
              <p:nvPr/>
            </p:nvSpPr>
            <p:spPr bwMode="auto">
              <a:xfrm>
                <a:off x="3049" y="2462"/>
                <a:ext cx="26" cy="36"/>
              </a:xfrm>
              <a:custGeom>
                <a:avLst/>
                <a:gdLst>
                  <a:gd name="T0" fmla="*/ 26 w 26"/>
                  <a:gd name="T1" fmla="*/ 18 h 36"/>
                  <a:gd name="T2" fmla="*/ 0 w 26"/>
                  <a:gd name="T3" fmla="*/ 36 h 36"/>
                  <a:gd name="T4" fmla="*/ 0 w 26"/>
                  <a:gd name="T5" fmla="*/ 18 h 36"/>
                  <a:gd name="T6" fmla="*/ 8 w 26"/>
                  <a:gd name="T7" fmla="*/ 0 h 36"/>
                  <a:gd name="T8" fmla="*/ 17 w 26"/>
                  <a:gd name="T9" fmla="*/ 0 h 36"/>
                  <a:gd name="T10" fmla="*/ 26 w 26"/>
                  <a:gd name="T11" fmla="*/ 18 h 36"/>
                  <a:gd name="T12" fmla="*/ 0 60000 65536"/>
                  <a:gd name="T13" fmla="*/ 0 60000 65536"/>
                  <a:gd name="T14" fmla="*/ 0 60000 65536"/>
                  <a:gd name="T15" fmla="*/ 0 60000 65536"/>
                  <a:gd name="T16" fmla="*/ 0 60000 65536"/>
                  <a:gd name="T17" fmla="*/ 0 60000 65536"/>
                  <a:gd name="T18" fmla="*/ 0 w 26"/>
                  <a:gd name="T19" fmla="*/ 0 h 36"/>
                  <a:gd name="T20" fmla="*/ 26 w 26"/>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26" h="36">
                    <a:moveTo>
                      <a:pt x="26" y="18"/>
                    </a:moveTo>
                    <a:lnTo>
                      <a:pt x="0" y="36"/>
                    </a:lnTo>
                    <a:lnTo>
                      <a:pt x="0" y="18"/>
                    </a:lnTo>
                    <a:lnTo>
                      <a:pt x="8" y="0"/>
                    </a:lnTo>
                    <a:lnTo>
                      <a:pt x="17" y="0"/>
                    </a:lnTo>
                    <a:lnTo>
                      <a:pt x="26"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27" name="Freeform 521"/>
            <p:cNvSpPr>
              <a:spLocks/>
            </p:cNvSpPr>
            <p:nvPr/>
          </p:nvSpPr>
          <p:spPr bwMode="auto">
            <a:xfrm>
              <a:off x="5264150" y="4333874"/>
              <a:ext cx="196850" cy="242888"/>
            </a:xfrm>
            <a:custGeom>
              <a:avLst/>
              <a:gdLst>
                <a:gd name="T0" fmla="*/ 2147483647 w 122"/>
                <a:gd name="T1" fmla="*/ 0 h 160"/>
                <a:gd name="T2" fmla="*/ 2147483647 w 122"/>
                <a:gd name="T3" fmla="*/ 2147483647 h 160"/>
                <a:gd name="T4" fmla="*/ 2147483647 w 122"/>
                <a:gd name="T5" fmla="*/ 2147483647 h 160"/>
                <a:gd name="T6" fmla="*/ 2147483647 w 122"/>
                <a:gd name="T7" fmla="*/ 2147483647 h 160"/>
                <a:gd name="T8" fmla="*/ 2147483647 w 122"/>
                <a:gd name="T9" fmla="*/ 2147483647 h 160"/>
                <a:gd name="T10" fmla="*/ 2147483647 w 122"/>
                <a:gd name="T11" fmla="*/ 2147483647 h 160"/>
                <a:gd name="T12" fmla="*/ 2147483647 w 122"/>
                <a:gd name="T13" fmla="*/ 2147483647 h 160"/>
                <a:gd name="T14" fmla="*/ 2147483647 w 122"/>
                <a:gd name="T15" fmla="*/ 2147483647 h 160"/>
                <a:gd name="T16" fmla="*/ 2147483647 w 122"/>
                <a:gd name="T17" fmla="*/ 2147483647 h 160"/>
                <a:gd name="T18" fmla="*/ 2147483647 w 122"/>
                <a:gd name="T19" fmla="*/ 2147483647 h 160"/>
                <a:gd name="T20" fmla="*/ 2147483647 w 122"/>
                <a:gd name="T21" fmla="*/ 2147483647 h 160"/>
                <a:gd name="T22" fmla="*/ 2147483647 w 122"/>
                <a:gd name="T23" fmla="*/ 2147483647 h 160"/>
                <a:gd name="T24" fmla="*/ 2147483647 w 122"/>
                <a:gd name="T25" fmla="*/ 2147483647 h 160"/>
                <a:gd name="T26" fmla="*/ 0 w 122"/>
                <a:gd name="T27" fmla="*/ 2147483647 h 160"/>
                <a:gd name="T28" fmla="*/ 0 w 122"/>
                <a:gd name="T29" fmla="*/ 2147483647 h 160"/>
                <a:gd name="T30" fmla="*/ 2147483647 w 122"/>
                <a:gd name="T31" fmla="*/ 2147483647 h 160"/>
                <a:gd name="T32" fmla="*/ 2147483647 w 122"/>
                <a:gd name="T33" fmla="*/ 2147483647 h 160"/>
                <a:gd name="T34" fmla="*/ 2147483647 w 122"/>
                <a:gd name="T35" fmla="*/ 0 h 160"/>
                <a:gd name="T36" fmla="*/ 2147483647 w 122"/>
                <a:gd name="T37" fmla="*/ 2147483647 h 160"/>
                <a:gd name="T38" fmla="*/ 2147483647 w 122"/>
                <a:gd name="T39" fmla="*/ 0 h 160"/>
                <a:gd name="T40" fmla="*/ 2147483647 w 122"/>
                <a:gd name="T41" fmla="*/ 0 h 1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2"/>
                <a:gd name="T64" fmla="*/ 0 h 160"/>
                <a:gd name="T65" fmla="*/ 122 w 122"/>
                <a:gd name="T66" fmla="*/ 160 h 1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2" h="160">
                  <a:moveTo>
                    <a:pt x="61" y="0"/>
                  </a:moveTo>
                  <a:lnTo>
                    <a:pt x="87" y="27"/>
                  </a:lnTo>
                  <a:lnTo>
                    <a:pt x="104" y="44"/>
                  </a:lnTo>
                  <a:lnTo>
                    <a:pt x="104" y="62"/>
                  </a:lnTo>
                  <a:lnTo>
                    <a:pt x="122" y="80"/>
                  </a:lnTo>
                  <a:lnTo>
                    <a:pt x="104" y="98"/>
                  </a:lnTo>
                  <a:lnTo>
                    <a:pt x="61" y="133"/>
                  </a:lnTo>
                  <a:lnTo>
                    <a:pt x="43" y="133"/>
                  </a:lnTo>
                  <a:lnTo>
                    <a:pt x="26" y="151"/>
                  </a:lnTo>
                  <a:lnTo>
                    <a:pt x="17" y="160"/>
                  </a:lnTo>
                  <a:lnTo>
                    <a:pt x="8" y="151"/>
                  </a:lnTo>
                  <a:lnTo>
                    <a:pt x="17" y="133"/>
                  </a:lnTo>
                  <a:lnTo>
                    <a:pt x="0" y="125"/>
                  </a:lnTo>
                  <a:lnTo>
                    <a:pt x="0" y="80"/>
                  </a:lnTo>
                  <a:lnTo>
                    <a:pt x="17" y="62"/>
                  </a:lnTo>
                  <a:lnTo>
                    <a:pt x="17" y="9"/>
                  </a:lnTo>
                  <a:lnTo>
                    <a:pt x="43" y="0"/>
                  </a:lnTo>
                  <a:lnTo>
                    <a:pt x="43" y="9"/>
                  </a:lnTo>
                  <a:lnTo>
                    <a:pt x="52" y="0"/>
                  </a:lnTo>
                  <a:lnTo>
                    <a:pt x="61"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28" name="Freeform 522"/>
            <p:cNvSpPr>
              <a:spLocks/>
            </p:cNvSpPr>
            <p:nvPr/>
          </p:nvSpPr>
          <p:spPr bwMode="auto">
            <a:xfrm>
              <a:off x="5264150" y="4333874"/>
              <a:ext cx="196850" cy="242888"/>
            </a:xfrm>
            <a:custGeom>
              <a:avLst/>
              <a:gdLst>
                <a:gd name="T0" fmla="*/ 2147483647 w 122"/>
                <a:gd name="T1" fmla="*/ 0 h 160"/>
                <a:gd name="T2" fmla="*/ 2147483647 w 122"/>
                <a:gd name="T3" fmla="*/ 2147483647 h 160"/>
                <a:gd name="T4" fmla="*/ 2147483647 w 122"/>
                <a:gd name="T5" fmla="*/ 2147483647 h 160"/>
                <a:gd name="T6" fmla="*/ 2147483647 w 122"/>
                <a:gd name="T7" fmla="*/ 2147483647 h 160"/>
                <a:gd name="T8" fmla="*/ 2147483647 w 122"/>
                <a:gd name="T9" fmla="*/ 2147483647 h 160"/>
                <a:gd name="T10" fmla="*/ 2147483647 w 122"/>
                <a:gd name="T11" fmla="*/ 2147483647 h 160"/>
                <a:gd name="T12" fmla="*/ 2147483647 w 122"/>
                <a:gd name="T13" fmla="*/ 2147483647 h 160"/>
                <a:gd name="T14" fmla="*/ 2147483647 w 122"/>
                <a:gd name="T15" fmla="*/ 2147483647 h 160"/>
                <a:gd name="T16" fmla="*/ 2147483647 w 122"/>
                <a:gd name="T17" fmla="*/ 2147483647 h 160"/>
                <a:gd name="T18" fmla="*/ 2147483647 w 122"/>
                <a:gd name="T19" fmla="*/ 2147483647 h 160"/>
                <a:gd name="T20" fmla="*/ 2147483647 w 122"/>
                <a:gd name="T21" fmla="*/ 2147483647 h 160"/>
                <a:gd name="T22" fmla="*/ 2147483647 w 122"/>
                <a:gd name="T23" fmla="*/ 2147483647 h 160"/>
                <a:gd name="T24" fmla="*/ 2147483647 w 122"/>
                <a:gd name="T25" fmla="*/ 2147483647 h 160"/>
                <a:gd name="T26" fmla="*/ 0 w 122"/>
                <a:gd name="T27" fmla="*/ 2147483647 h 160"/>
                <a:gd name="T28" fmla="*/ 0 w 122"/>
                <a:gd name="T29" fmla="*/ 2147483647 h 160"/>
                <a:gd name="T30" fmla="*/ 2147483647 w 122"/>
                <a:gd name="T31" fmla="*/ 2147483647 h 160"/>
                <a:gd name="T32" fmla="*/ 2147483647 w 122"/>
                <a:gd name="T33" fmla="*/ 2147483647 h 160"/>
                <a:gd name="T34" fmla="*/ 2147483647 w 122"/>
                <a:gd name="T35" fmla="*/ 0 h 160"/>
                <a:gd name="T36" fmla="*/ 2147483647 w 122"/>
                <a:gd name="T37" fmla="*/ 2147483647 h 160"/>
                <a:gd name="T38" fmla="*/ 2147483647 w 122"/>
                <a:gd name="T39" fmla="*/ 0 h 160"/>
                <a:gd name="T40" fmla="*/ 2147483647 w 122"/>
                <a:gd name="T41" fmla="*/ 0 h 1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2"/>
                <a:gd name="T64" fmla="*/ 0 h 160"/>
                <a:gd name="T65" fmla="*/ 122 w 122"/>
                <a:gd name="T66" fmla="*/ 160 h 1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2" h="160">
                  <a:moveTo>
                    <a:pt x="61" y="0"/>
                  </a:moveTo>
                  <a:lnTo>
                    <a:pt x="87" y="27"/>
                  </a:lnTo>
                  <a:lnTo>
                    <a:pt x="104" y="44"/>
                  </a:lnTo>
                  <a:lnTo>
                    <a:pt x="104" y="62"/>
                  </a:lnTo>
                  <a:lnTo>
                    <a:pt x="122" y="80"/>
                  </a:lnTo>
                  <a:lnTo>
                    <a:pt x="104" y="98"/>
                  </a:lnTo>
                  <a:lnTo>
                    <a:pt x="61" y="133"/>
                  </a:lnTo>
                  <a:lnTo>
                    <a:pt x="43" y="133"/>
                  </a:lnTo>
                  <a:lnTo>
                    <a:pt x="26" y="151"/>
                  </a:lnTo>
                  <a:lnTo>
                    <a:pt x="17" y="160"/>
                  </a:lnTo>
                  <a:lnTo>
                    <a:pt x="8" y="151"/>
                  </a:lnTo>
                  <a:lnTo>
                    <a:pt x="17" y="133"/>
                  </a:lnTo>
                  <a:lnTo>
                    <a:pt x="0" y="125"/>
                  </a:lnTo>
                  <a:lnTo>
                    <a:pt x="0" y="80"/>
                  </a:lnTo>
                  <a:lnTo>
                    <a:pt x="17" y="62"/>
                  </a:lnTo>
                  <a:lnTo>
                    <a:pt x="17" y="9"/>
                  </a:lnTo>
                  <a:lnTo>
                    <a:pt x="43" y="0"/>
                  </a:lnTo>
                  <a:lnTo>
                    <a:pt x="43" y="9"/>
                  </a:lnTo>
                  <a:lnTo>
                    <a:pt x="52" y="0"/>
                  </a:lnTo>
                  <a:lnTo>
                    <a:pt x="61"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29" name="Freeform 523"/>
            <p:cNvSpPr>
              <a:spLocks/>
            </p:cNvSpPr>
            <p:nvPr/>
          </p:nvSpPr>
          <p:spPr bwMode="auto">
            <a:xfrm>
              <a:off x="2498725" y="3822699"/>
              <a:ext cx="25400" cy="26988"/>
            </a:xfrm>
            <a:custGeom>
              <a:avLst/>
              <a:gdLst>
                <a:gd name="T0" fmla="*/ 2147483647 w 17"/>
                <a:gd name="T1" fmla="*/ 0 h 18"/>
                <a:gd name="T2" fmla="*/ 0 w 17"/>
                <a:gd name="T3" fmla="*/ 2147483647 h 18"/>
                <a:gd name="T4" fmla="*/ 2147483647 w 17"/>
                <a:gd name="T5" fmla="*/ 2147483647 h 18"/>
                <a:gd name="T6" fmla="*/ 2147483647 w 17"/>
                <a:gd name="T7" fmla="*/ 2147483647 h 18"/>
                <a:gd name="T8" fmla="*/ 2147483647 w 17"/>
                <a:gd name="T9" fmla="*/ 2147483647 h 18"/>
                <a:gd name="T10" fmla="*/ 2147483647 w 17"/>
                <a:gd name="T11" fmla="*/ 0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8" y="0"/>
                  </a:moveTo>
                  <a:lnTo>
                    <a:pt x="0" y="9"/>
                  </a:lnTo>
                  <a:lnTo>
                    <a:pt x="8" y="9"/>
                  </a:lnTo>
                  <a:lnTo>
                    <a:pt x="8" y="18"/>
                  </a:lnTo>
                  <a:lnTo>
                    <a:pt x="17" y="9"/>
                  </a:lnTo>
                  <a:lnTo>
                    <a:pt x="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30" name="Freeform 524"/>
            <p:cNvSpPr>
              <a:spLocks/>
            </p:cNvSpPr>
            <p:nvPr/>
          </p:nvSpPr>
          <p:spPr bwMode="auto">
            <a:xfrm>
              <a:off x="2498725" y="3822699"/>
              <a:ext cx="25400" cy="26988"/>
            </a:xfrm>
            <a:custGeom>
              <a:avLst/>
              <a:gdLst>
                <a:gd name="T0" fmla="*/ 2147483647 w 17"/>
                <a:gd name="T1" fmla="*/ 0 h 18"/>
                <a:gd name="T2" fmla="*/ 0 w 17"/>
                <a:gd name="T3" fmla="*/ 2147483647 h 18"/>
                <a:gd name="T4" fmla="*/ 2147483647 w 17"/>
                <a:gd name="T5" fmla="*/ 2147483647 h 18"/>
                <a:gd name="T6" fmla="*/ 2147483647 w 17"/>
                <a:gd name="T7" fmla="*/ 2147483647 h 18"/>
                <a:gd name="T8" fmla="*/ 2147483647 w 17"/>
                <a:gd name="T9" fmla="*/ 2147483647 h 18"/>
                <a:gd name="T10" fmla="*/ 2147483647 w 17"/>
                <a:gd name="T11" fmla="*/ 0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8" y="0"/>
                  </a:moveTo>
                  <a:lnTo>
                    <a:pt x="0" y="9"/>
                  </a:lnTo>
                  <a:lnTo>
                    <a:pt x="8" y="9"/>
                  </a:lnTo>
                  <a:lnTo>
                    <a:pt x="8" y="18"/>
                  </a:lnTo>
                  <a:lnTo>
                    <a:pt x="17" y="9"/>
                  </a:lnTo>
                  <a:lnTo>
                    <a:pt x="8"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31" name="Freeform 525"/>
            <p:cNvSpPr>
              <a:spLocks/>
            </p:cNvSpPr>
            <p:nvPr/>
          </p:nvSpPr>
          <p:spPr bwMode="auto">
            <a:xfrm>
              <a:off x="3130550" y="4992687"/>
              <a:ext cx="25400" cy="53975"/>
            </a:xfrm>
            <a:custGeom>
              <a:avLst/>
              <a:gdLst>
                <a:gd name="T0" fmla="*/ 0 w 17"/>
                <a:gd name="T1" fmla="*/ 0 h 36"/>
                <a:gd name="T2" fmla="*/ 2147483647 w 17"/>
                <a:gd name="T3" fmla="*/ 2147483647 h 36"/>
                <a:gd name="T4" fmla="*/ 2147483647 w 17"/>
                <a:gd name="T5" fmla="*/ 2147483647 h 36"/>
                <a:gd name="T6" fmla="*/ 2147483647 w 17"/>
                <a:gd name="T7" fmla="*/ 2147483647 h 36"/>
                <a:gd name="T8" fmla="*/ 0 w 17"/>
                <a:gd name="T9" fmla="*/ 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0" y="0"/>
                  </a:moveTo>
                  <a:lnTo>
                    <a:pt x="8" y="36"/>
                  </a:lnTo>
                  <a:lnTo>
                    <a:pt x="17" y="36"/>
                  </a:lnTo>
                  <a:lnTo>
                    <a:pt x="17" y="9"/>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32" name="Group 526"/>
            <p:cNvGrpSpPr>
              <a:grpSpLocks/>
            </p:cNvGrpSpPr>
            <p:nvPr/>
          </p:nvGrpSpPr>
          <p:grpSpPr bwMode="auto">
            <a:xfrm>
              <a:off x="3130550" y="4992687"/>
              <a:ext cx="25400" cy="53975"/>
              <a:chOff x="1603" y="3219"/>
              <a:chExt cx="17" cy="36"/>
            </a:xfrm>
          </p:grpSpPr>
          <p:sp>
            <p:nvSpPr>
              <p:cNvPr id="55021" name="Freeform 527"/>
              <p:cNvSpPr>
                <a:spLocks/>
              </p:cNvSpPr>
              <p:nvPr/>
            </p:nvSpPr>
            <p:spPr bwMode="auto">
              <a:xfrm>
                <a:off x="1603" y="3219"/>
                <a:ext cx="17" cy="36"/>
              </a:xfrm>
              <a:custGeom>
                <a:avLst/>
                <a:gdLst>
                  <a:gd name="T0" fmla="*/ 0 w 17"/>
                  <a:gd name="T1" fmla="*/ 0 h 36"/>
                  <a:gd name="T2" fmla="*/ 8 w 17"/>
                  <a:gd name="T3" fmla="*/ 36 h 36"/>
                  <a:gd name="T4" fmla="*/ 17 w 17"/>
                  <a:gd name="T5" fmla="*/ 36 h 36"/>
                  <a:gd name="T6" fmla="*/ 17 w 17"/>
                  <a:gd name="T7" fmla="*/ 9 h 36"/>
                  <a:gd name="T8" fmla="*/ 0 w 17"/>
                  <a:gd name="T9" fmla="*/ 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0" y="0"/>
                    </a:moveTo>
                    <a:lnTo>
                      <a:pt x="8" y="36"/>
                    </a:lnTo>
                    <a:lnTo>
                      <a:pt x="17" y="36"/>
                    </a:lnTo>
                    <a:lnTo>
                      <a:pt x="17" y="9"/>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22" name="Freeform 528"/>
              <p:cNvSpPr>
                <a:spLocks/>
              </p:cNvSpPr>
              <p:nvPr/>
            </p:nvSpPr>
            <p:spPr bwMode="auto">
              <a:xfrm>
                <a:off x="1603" y="3219"/>
                <a:ext cx="17" cy="36"/>
              </a:xfrm>
              <a:custGeom>
                <a:avLst/>
                <a:gdLst>
                  <a:gd name="T0" fmla="*/ 0 w 17"/>
                  <a:gd name="T1" fmla="*/ 0 h 36"/>
                  <a:gd name="T2" fmla="*/ 8 w 17"/>
                  <a:gd name="T3" fmla="*/ 36 h 36"/>
                  <a:gd name="T4" fmla="*/ 17 w 17"/>
                  <a:gd name="T5" fmla="*/ 36 h 36"/>
                  <a:gd name="T6" fmla="*/ 17 w 17"/>
                  <a:gd name="T7" fmla="*/ 9 h 36"/>
                  <a:gd name="T8" fmla="*/ 0 w 17"/>
                  <a:gd name="T9" fmla="*/ 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0" y="0"/>
                    </a:moveTo>
                    <a:lnTo>
                      <a:pt x="8" y="36"/>
                    </a:lnTo>
                    <a:lnTo>
                      <a:pt x="17" y="36"/>
                    </a:lnTo>
                    <a:lnTo>
                      <a:pt x="17" y="9"/>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33" name="Freeform 529"/>
            <p:cNvSpPr>
              <a:spLocks/>
            </p:cNvSpPr>
            <p:nvPr/>
          </p:nvSpPr>
          <p:spPr bwMode="auto">
            <a:xfrm>
              <a:off x="3508375" y="5262562"/>
              <a:ext cx="57150" cy="12700"/>
            </a:xfrm>
            <a:custGeom>
              <a:avLst/>
              <a:gdLst>
                <a:gd name="T0" fmla="*/ 0 w 35"/>
                <a:gd name="T1" fmla="*/ 0 h 8"/>
                <a:gd name="T2" fmla="*/ 2147483647 w 35"/>
                <a:gd name="T3" fmla="*/ 2147483647 h 8"/>
                <a:gd name="T4" fmla="*/ 2147483647 w 35"/>
                <a:gd name="T5" fmla="*/ 0 h 8"/>
                <a:gd name="T6" fmla="*/ 2147483647 w 35"/>
                <a:gd name="T7" fmla="*/ 0 h 8"/>
                <a:gd name="T8" fmla="*/ 2147483647 w 35"/>
                <a:gd name="T9" fmla="*/ 0 h 8"/>
                <a:gd name="T10" fmla="*/ 0 w 35"/>
                <a:gd name="T11" fmla="*/ 0 h 8"/>
                <a:gd name="T12" fmla="*/ 2147483647 w 35"/>
                <a:gd name="T13" fmla="*/ 0 h 8"/>
                <a:gd name="T14" fmla="*/ 2147483647 w 35"/>
                <a:gd name="T15" fmla="*/ 2147483647 h 8"/>
                <a:gd name="T16" fmla="*/ 0 w 35"/>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8"/>
                <a:gd name="T29" fmla="*/ 35 w 35"/>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8">
                  <a:moveTo>
                    <a:pt x="0" y="0"/>
                  </a:moveTo>
                  <a:lnTo>
                    <a:pt x="17" y="8"/>
                  </a:lnTo>
                  <a:lnTo>
                    <a:pt x="35" y="0"/>
                  </a:lnTo>
                  <a:lnTo>
                    <a:pt x="26" y="0"/>
                  </a:lnTo>
                  <a:lnTo>
                    <a:pt x="9" y="0"/>
                  </a:lnTo>
                  <a:lnTo>
                    <a:pt x="0" y="0"/>
                  </a:lnTo>
                  <a:lnTo>
                    <a:pt x="9" y="0"/>
                  </a:lnTo>
                  <a:lnTo>
                    <a:pt x="9" y="8"/>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34" name="Freeform 530"/>
            <p:cNvSpPr>
              <a:spLocks/>
            </p:cNvSpPr>
            <p:nvPr/>
          </p:nvSpPr>
          <p:spPr bwMode="auto">
            <a:xfrm>
              <a:off x="3508375" y="5262562"/>
              <a:ext cx="57150" cy="12700"/>
            </a:xfrm>
            <a:custGeom>
              <a:avLst/>
              <a:gdLst>
                <a:gd name="T0" fmla="*/ 0 w 35"/>
                <a:gd name="T1" fmla="*/ 0 h 8"/>
                <a:gd name="T2" fmla="*/ 2147483647 w 35"/>
                <a:gd name="T3" fmla="*/ 2147483647 h 8"/>
                <a:gd name="T4" fmla="*/ 2147483647 w 35"/>
                <a:gd name="T5" fmla="*/ 0 h 8"/>
                <a:gd name="T6" fmla="*/ 2147483647 w 35"/>
                <a:gd name="T7" fmla="*/ 0 h 8"/>
                <a:gd name="T8" fmla="*/ 2147483647 w 35"/>
                <a:gd name="T9" fmla="*/ 0 h 8"/>
                <a:gd name="T10" fmla="*/ 0 w 35"/>
                <a:gd name="T11" fmla="*/ 0 h 8"/>
                <a:gd name="T12" fmla="*/ 2147483647 w 35"/>
                <a:gd name="T13" fmla="*/ 0 h 8"/>
                <a:gd name="T14" fmla="*/ 2147483647 w 35"/>
                <a:gd name="T15" fmla="*/ 2147483647 h 8"/>
                <a:gd name="T16" fmla="*/ 0 w 35"/>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8"/>
                <a:gd name="T29" fmla="*/ 35 w 35"/>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8">
                  <a:moveTo>
                    <a:pt x="0" y="0"/>
                  </a:moveTo>
                  <a:lnTo>
                    <a:pt x="17" y="8"/>
                  </a:lnTo>
                  <a:lnTo>
                    <a:pt x="35" y="0"/>
                  </a:lnTo>
                  <a:lnTo>
                    <a:pt x="26" y="0"/>
                  </a:lnTo>
                  <a:lnTo>
                    <a:pt x="9" y="0"/>
                  </a:lnTo>
                  <a:lnTo>
                    <a:pt x="0" y="0"/>
                  </a:lnTo>
                  <a:lnTo>
                    <a:pt x="9" y="0"/>
                  </a:lnTo>
                  <a:lnTo>
                    <a:pt x="9" y="8"/>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35" name="Freeform 531"/>
            <p:cNvSpPr>
              <a:spLocks/>
            </p:cNvSpPr>
            <p:nvPr/>
          </p:nvSpPr>
          <p:spPr bwMode="auto">
            <a:xfrm>
              <a:off x="3270250" y="3513137"/>
              <a:ext cx="11112" cy="26987"/>
            </a:xfrm>
            <a:custGeom>
              <a:avLst/>
              <a:gdLst>
                <a:gd name="T0" fmla="*/ 0 w 8"/>
                <a:gd name="T1" fmla="*/ 2147483647 h 18"/>
                <a:gd name="T2" fmla="*/ 2147483647 w 8"/>
                <a:gd name="T3" fmla="*/ 2147483647 h 18"/>
                <a:gd name="T4" fmla="*/ 2147483647 w 8"/>
                <a:gd name="T5" fmla="*/ 0 h 18"/>
                <a:gd name="T6" fmla="*/ 0 w 8"/>
                <a:gd name="T7" fmla="*/ 2147483647 h 18"/>
                <a:gd name="T8" fmla="*/ 0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0" y="18"/>
                  </a:moveTo>
                  <a:lnTo>
                    <a:pt x="8" y="18"/>
                  </a:lnTo>
                  <a:lnTo>
                    <a:pt x="8" y="0"/>
                  </a:lnTo>
                  <a:lnTo>
                    <a:pt x="0" y="9"/>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36" name="Group 532"/>
            <p:cNvGrpSpPr>
              <a:grpSpLocks/>
            </p:cNvGrpSpPr>
            <p:nvPr/>
          </p:nvGrpSpPr>
          <p:grpSpPr bwMode="auto">
            <a:xfrm>
              <a:off x="3270250" y="3513137"/>
              <a:ext cx="11112" cy="26987"/>
              <a:chOff x="1690" y="2239"/>
              <a:chExt cx="8" cy="18"/>
            </a:xfrm>
          </p:grpSpPr>
          <p:sp>
            <p:nvSpPr>
              <p:cNvPr id="55019" name="Freeform 533"/>
              <p:cNvSpPr>
                <a:spLocks/>
              </p:cNvSpPr>
              <p:nvPr/>
            </p:nvSpPr>
            <p:spPr bwMode="auto">
              <a:xfrm>
                <a:off x="1690" y="2239"/>
                <a:ext cx="8" cy="18"/>
              </a:xfrm>
              <a:custGeom>
                <a:avLst/>
                <a:gdLst>
                  <a:gd name="T0" fmla="*/ 0 w 8"/>
                  <a:gd name="T1" fmla="*/ 18 h 18"/>
                  <a:gd name="T2" fmla="*/ 8 w 8"/>
                  <a:gd name="T3" fmla="*/ 18 h 18"/>
                  <a:gd name="T4" fmla="*/ 8 w 8"/>
                  <a:gd name="T5" fmla="*/ 0 h 18"/>
                  <a:gd name="T6" fmla="*/ 0 w 8"/>
                  <a:gd name="T7" fmla="*/ 9 h 18"/>
                  <a:gd name="T8" fmla="*/ 0 w 8"/>
                  <a:gd name="T9" fmla="*/ 18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0" y="18"/>
                    </a:moveTo>
                    <a:lnTo>
                      <a:pt x="8" y="18"/>
                    </a:lnTo>
                    <a:lnTo>
                      <a:pt x="8" y="0"/>
                    </a:lnTo>
                    <a:lnTo>
                      <a:pt x="0" y="9"/>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20" name="Freeform 534"/>
              <p:cNvSpPr>
                <a:spLocks/>
              </p:cNvSpPr>
              <p:nvPr/>
            </p:nvSpPr>
            <p:spPr bwMode="auto">
              <a:xfrm>
                <a:off x="1690" y="2239"/>
                <a:ext cx="8" cy="18"/>
              </a:xfrm>
              <a:custGeom>
                <a:avLst/>
                <a:gdLst>
                  <a:gd name="T0" fmla="*/ 0 w 8"/>
                  <a:gd name="T1" fmla="*/ 18 h 18"/>
                  <a:gd name="T2" fmla="*/ 8 w 8"/>
                  <a:gd name="T3" fmla="*/ 18 h 18"/>
                  <a:gd name="T4" fmla="*/ 8 w 8"/>
                  <a:gd name="T5" fmla="*/ 0 h 18"/>
                  <a:gd name="T6" fmla="*/ 0 w 8"/>
                  <a:gd name="T7" fmla="*/ 9 h 18"/>
                  <a:gd name="T8" fmla="*/ 0 w 8"/>
                  <a:gd name="T9" fmla="*/ 18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0" y="18"/>
                    </a:moveTo>
                    <a:lnTo>
                      <a:pt x="8" y="18"/>
                    </a:lnTo>
                    <a:lnTo>
                      <a:pt x="8" y="0"/>
                    </a:lnTo>
                    <a:lnTo>
                      <a:pt x="0" y="9"/>
                    </a:lnTo>
                    <a:lnTo>
                      <a:pt x="0" y="18"/>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37" name="Freeform 535"/>
            <p:cNvSpPr>
              <a:spLocks/>
            </p:cNvSpPr>
            <p:nvPr/>
          </p:nvSpPr>
          <p:spPr bwMode="auto">
            <a:xfrm>
              <a:off x="2878137" y="3311524"/>
              <a:ext cx="41275" cy="14288"/>
            </a:xfrm>
            <a:custGeom>
              <a:avLst/>
              <a:gdLst>
                <a:gd name="T0" fmla="*/ 0 w 26"/>
                <a:gd name="T1" fmla="*/ 0 h 9"/>
                <a:gd name="T2" fmla="*/ 2147483647 w 26"/>
                <a:gd name="T3" fmla="*/ 2147483647 h 9"/>
                <a:gd name="T4" fmla="*/ 2147483647 w 26"/>
                <a:gd name="T5" fmla="*/ 2147483647 h 9"/>
                <a:gd name="T6" fmla="*/ 2147483647 w 26"/>
                <a:gd name="T7" fmla="*/ 0 h 9"/>
                <a:gd name="T8" fmla="*/ 2147483647 w 26"/>
                <a:gd name="T9" fmla="*/ 0 h 9"/>
                <a:gd name="T10" fmla="*/ 0 w 26"/>
                <a:gd name="T11" fmla="*/ 0 h 9"/>
                <a:gd name="T12" fmla="*/ 0 60000 65536"/>
                <a:gd name="T13" fmla="*/ 0 60000 65536"/>
                <a:gd name="T14" fmla="*/ 0 60000 65536"/>
                <a:gd name="T15" fmla="*/ 0 60000 65536"/>
                <a:gd name="T16" fmla="*/ 0 60000 65536"/>
                <a:gd name="T17" fmla="*/ 0 60000 65536"/>
                <a:gd name="T18" fmla="*/ 0 w 26"/>
                <a:gd name="T19" fmla="*/ 0 h 9"/>
                <a:gd name="T20" fmla="*/ 26 w 26"/>
                <a:gd name="T21" fmla="*/ 9 h 9"/>
              </a:gdLst>
              <a:ahLst/>
              <a:cxnLst>
                <a:cxn ang="T12">
                  <a:pos x="T0" y="T1"/>
                </a:cxn>
                <a:cxn ang="T13">
                  <a:pos x="T2" y="T3"/>
                </a:cxn>
                <a:cxn ang="T14">
                  <a:pos x="T4" y="T5"/>
                </a:cxn>
                <a:cxn ang="T15">
                  <a:pos x="T6" y="T7"/>
                </a:cxn>
                <a:cxn ang="T16">
                  <a:pos x="T8" y="T9"/>
                </a:cxn>
                <a:cxn ang="T17">
                  <a:pos x="T10" y="T11"/>
                </a:cxn>
              </a:cxnLst>
              <a:rect l="T18" t="T19" r="T20" b="T21"/>
              <a:pathLst>
                <a:path w="26" h="9">
                  <a:moveTo>
                    <a:pt x="0" y="0"/>
                  </a:moveTo>
                  <a:lnTo>
                    <a:pt x="9" y="9"/>
                  </a:lnTo>
                  <a:lnTo>
                    <a:pt x="26" y="9"/>
                  </a:lnTo>
                  <a:lnTo>
                    <a:pt x="26" y="0"/>
                  </a:lnTo>
                  <a:lnTo>
                    <a:pt x="9"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38" name="Group 536"/>
            <p:cNvGrpSpPr>
              <a:grpSpLocks/>
            </p:cNvGrpSpPr>
            <p:nvPr/>
          </p:nvGrpSpPr>
          <p:grpSpPr bwMode="auto">
            <a:xfrm>
              <a:off x="2878137" y="3311524"/>
              <a:ext cx="41275" cy="14288"/>
              <a:chOff x="1446" y="2106"/>
              <a:chExt cx="26" cy="9"/>
            </a:xfrm>
          </p:grpSpPr>
          <p:sp>
            <p:nvSpPr>
              <p:cNvPr id="55017" name="Freeform 537"/>
              <p:cNvSpPr>
                <a:spLocks/>
              </p:cNvSpPr>
              <p:nvPr/>
            </p:nvSpPr>
            <p:spPr bwMode="auto">
              <a:xfrm>
                <a:off x="1446" y="2106"/>
                <a:ext cx="26" cy="9"/>
              </a:xfrm>
              <a:custGeom>
                <a:avLst/>
                <a:gdLst>
                  <a:gd name="T0" fmla="*/ 0 w 26"/>
                  <a:gd name="T1" fmla="*/ 0 h 9"/>
                  <a:gd name="T2" fmla="*/ 9 w 26"/>
                  <a:gd name="T3" fmla="*/ 9 h 9"/>
                  <a:gd name="T4" fmla="*/ 26 w 26"/>
                  <a:gd name="T5" fmla="*/ 9 h 9"/>
                  <a:gd name="T6" fmla="*/ 26 w 26"/>
                  <a:gd name="T7" fmla="*/ 0 h 9"/>
                  <a:gd name="T8" fmla="*/ 9 w 26"/>
                  <a:gd name="T9" fmla="*/ 0 h 9"/>
                  <a:gd name="T10" fmla="*/ 0 w 26"/>
                  <a:gd name="T11" fmla="*/ 0 h 9"/>
                  <a:gd name="T12" fmla="*/ 0 60000 65536"/>
                  <a:gd name="T13" fmla="*/ 0 60000 65536"/>
                  <a:gd name="T14" fmla="*/ 0 60000 65536"/>
                  <a:gd name="T15" fmla="*/ 0 60000 65536"/>
                  <a:gd name="T16" fmla="*/ 0 60000 65536"/>
                  <a:gd name="T17" fmla="*/ 0 60000 65536"/>
                  <a:gd name="T18" fmla="*/ 0 w 26"/>
                  <a:gd name="T19" fmla="*/ 0 h 9"/>
                  <a:gd name="T20" fmla="*/ 26 w 26"/>
                  <a:gd name="T21" fmla="*/ 9 h 9"/>
                </a:gdLst>
                <a:ahLst/>
                <a:cxnLst>
                  <a:cxn ang="T12">
                    <a:pos x="T0" y="T1"/>
                  </a:cxn>
                  <a:cxn ang="T13">
                    <a:pos x="T2" y="T3"/>
                  </a:cxn>
                  <a:cxn ang="T14">
                    <a:pos x="T4" y="T5"/>
                  </a:cxn>
                  <a:cxn ang="T15">
                    <a:pos x="T6" y="T7"/>
                  </a:cxn>
                  <a:cxn ang="T16">
                    <a:pos x="T8" y="T9"/>
                  </a:cxn>
                  <a:cxn ang="T17">
                    <a:pos x="T10" y="T11"/>
                  </a:cxn>
                </a:cxnLst>
                <a:rect l="T18" t="T19" r="T20" b="T21"/>
                <a:pathLst>
                  <a:path w="26" h="9">
                    <a:moveTo>
                      <a:pt x="0" y="0"/>
                    </a:moveTo>
                    <a:lnTo>
                      <a:pt x="9" y="9"/>
                    </a:lnTo>
                    <a:lnTo>
                      <a:pt x="26" y="9"/>
                    </a:lnTo>
                    <a:lnTo>
                      <a:pt x="26" y="0"/>
                    </a:lnTo>
                    <a:lnTo>
                      <a:pt x="9"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18" name="Freeform 538"/>
              <p:cNvSpPr>
                <a:spLocks/>
              </p:cNvSpPr>
              <p:nvPr/>
            </p:nvSpPr>
            <p:spPr bwMode="auto">
              <a:xfrm>
                <a:off x="1446" y="2106"/>
                <a:ext cx="26" cy="9"/>
              </a:xfrm>
              <a:custGeom>
                <a:avLst/>
                <a:gdLst>
                  <a:gd name="T0" fmla="*/ 0 w 26"/>
                  <a:gd name="T1" fmla="*/ 0 h 9"/>
                  <a:gd name="T2" fmla="*/ 9 w 26"/>
                  <a:gd name="T3" fmla="*/ 9 h 9"/>
                  <a:gd name="T4" fmla="*/ 26 w 26"/>
                  <a:gd name="T5" fmla="*/ 9 h 9"/>
                  <a:gd name="T6" fmla="*/ 26 w 26"/>
                  <a:gd name="T7" fmla="*/ 0 h 9"/>
                  <a:gd name="T8" fmla="*/ 9 w 26"/>
                  <a:gd name="T9" fmla="*/ 0 h 9"/>
                  <a:gd name="T10" fmla="*/ 0 w 26"/>
                  <a:gd name="T11" fmla="*/ 0 h 9"/>
                  <a:gd name="T12" fmla="*/ 0 60000 65536"/>
                  <a:gd name="T13" fmla="*/ 0 60000 65536"/>
                  <a:gd name="T14" fmla="*/ 0 60000 65536"/>
                  <a:gd name="T15" fmla="*/ 0 60000 65536"/>
                  <a:gd name="T16" fmla="*/ 0 60000 65536"/>
                  <a:gd name="T17" fmla="*/ 0 60000 65536"/>
                  <a:gd name="T18" fmla="*/ 0 w 26"/>
                  <a:gd name="T19" fmla="*/ 0 h 9"/>
                  <a:gd name="T20" fmla="*/ 26 w 26"/>
                  <a:gd name="T21" fmla="*/ 9 h 9"/>
                </a:gdLst>
                <a:ahLst/>
                <a:cxnLst>
                  <a:cxn ang="T12">
                    <a:pos x="T0" y="T1"/>
                  </a:cxn>
                  <a:cxn ang="T13">
                    <a:pos x="T2" y="T3"/>
                  </a:cxn>
                  <a:cxn ang="T14">
                    <a:pos x="T4" y="T5"/>
                  </a:cxn>
                  <a:cxn ang="T15">
                    <a:pos x="T6" y="T7"/>
                  </a:cxn>
                  <a:cxn ang="T16">
                    <a:pos x="T8" y="T9"/>
                  </a:cxn>
                  <a:cxn ang="T17">
                    <a:pos x="T10" y="T11"/>
                  </a:cxn>
                </a:cxnLst>
                <a:rect l="T18" t="T19" r="T20" b="T21"/>
                <a:pathLst>
                  <a:path w="26" h="9">
                    <a:moveTo>
                      <a:pt x="0" y="0"/>
                    </a:moveTo>
                    <a:lnTo>
                      <a:pt x="9" y="9"/>
                    </a:lnTo>
                    <a:lnTo>
                      <a:pt x="26" y="9"/>
                    </a:lnTo>
                    <a:lnTo>
                      <a:pt x="26" y="0"/>
                    </a:lnTo>
                    <a:lnTo>
                      <a:pt x="9" y="0"/>
                    </a:lnTo>
                    <a:lnTo>
                      <a:pt x="0" y="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39" name="Freeform 539"/>
            <p:cNvSpPr>
              <a:spLocks/>
            </p:cNvSpPr>
            <p:nvPr/>
          </p:nvSpPr>
          <p:spPr bwMode="auto">
            <a:xfrm>
              <a:off x="2720975" y="3178174"/>
              <a:ext cx="254000" cy="79375"/>
            </a:xfrm>
            <a:custGeom>
              <a:avLst/>
              <a:gdLst>
                <a:gd name="T0" fmla="*/ 0 w 157"/>
                <a:gd name="T1" fmla="*/ 2147483647 h 53"/>
                <a:gd name="T2" fmla="*/ 2147483647 w 157"/>
                <a:gd name="T3" fmla="*/ 2147483647 h 53"/>
                <a:gd name="T4" fmla="*/ 2147483647 w 157"/>
                <a:gd name="T5" fmla="*/ 2147483647 h 53"/>
                <a:gd name="T6" fmla="*/ 2147483647 w 157"/>
                <a:gd name="T7" fmla="*/ 2147483647 h 53"/>
                <a:gd name="T8" fmla="*/ 2147483647 w 157"/>
                <a:gd name="T9" fmla="*/ 2147483647 h 53"/>
                <a:gd name="T10" fmla="*/ 2147483647 w 157"/>
                <a:gd name="T11" fmla="*/ 2147483647 h 53"/>
                <a:gd name="T12" fmla="*/ 2147483647 w 157"/>
                <a:gd name="T13" fmla="*/ 2147483647 h 53"/>
                <a:gd name="T14" fmla="*/ 2147483647 w 157"/>
                <a:gd name="T15" fmla="*/ 2147483647 h 53"/>
                <a:gd name="T16" fmla="*/ 2147483647 w 157"/>
                <a:gd name="T17" fmla="*/ 2147483647 h 53"/>
                <a:gd name="T18" fmla="*/ 2147483647 w 157"/>
                <a:gd name="T19" fmla="*/ 2147483647 h 53"/>
                <a:gd name="T20" fmla="*/ 2147483647 w 157"/>
                <a:gd name="T21" fmla="*/ 2147483647 h 53"/>
                <a:gd name="T22" fmla="*/ 2147483647 w 157"/>
                <a:gd name="T23" fmla="*/ 2147483647 h 53"/>
                <a:gd name="T24" fmla="*/ 2147483647 w 157"/>
                <a:gd name="T25" fmla="*/ 2147483647 h 53"/>
                <a:gd name="T26" fmla="*/ 2147483647 w 157"/>
                <a:gd name="T27" fmla="*/ 2147483647 h 53"/>
                <a:gd name="T28" fmla="*/ 2147483647 w 157"/>
                <a:gd name="T29" fmla="*/ 2147483647 h 53"/>
                <a:gd name="T30" fmla="*/ 2147483647 w 157"/>
                <a:gd name="T31" fmla="*/ 0 h 53"/>
                <a:gd name="T32" fmla="*/ 2147483647 w 157"/>
                <a:gd name="T33" fmla="*/ 2147483647 h 53"/>
                <a:gd name="T34" fmla="*/ 0 w 157"/>
                <a:gd name="T35" fmla="*/ 2147483647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53"/>
                <a:gd name="T56" fmla="*/ 157 w 157"/>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53">
                  <a:moveTo>
                    <a:pt x="0" y="26"/>
                  </a:moveTo>
                  <a:lnTo>
                    <a:pt x="9" y="26"/>
                  </a:lnTo>
                  <a:lnTo>
                    <a:pt x="35" y="9"/>
                  </a:lnTo>
                  <a:lnTo>
                    <a:pt x="52" y="9"/>
                  </a:lnTo>
                  <a:lnTo>
                    <a:pt x="44" y="18"/>
                  </a:lnTo>
                  <a:lnTo>
                    <a:pt x="96" y="26"/>
                  </a:lnTo>
                  <a:lnTo>
                    <a:pt x="105" y="44"/>
                  </a:lnTo>
                  <a:lnTo>
                    <a:pt x="113" y="44"/>
                  </a:lnTo>
                  <a:lnTo>
                    <a:pt x="105" y="53"/>
                  </a:lnTo>
                  <a:lnTo>
                    <a:pt x="157" y="53"/>
                  </a:lnTo>
                  <a:lnTo>
                    <a:pt x="148" y="44"/>
                  </a:lnTo>
                  <a:lnTo>
                    <a:pt x="139" y="44"/>
                  </a:lnTo>
                  <a:lnTo>
                    <a:pt x="139" y="35"/>
                  </a:lnTo>
                  <a:lnTo>
                    <a:pt x="122" y="35"/>
                  </a:lnTo>
                  <a:lnTo>
                    <a:pt x="105" y="18"/>
                  </a:lnTo>
                  <a:lnTo>
                    <a:pt x="52" y="0"/>
                  </a:lnTo>
                  <a:lnTo>
                    <a:pt x="17" y="9"/>
                  </a:lnTo>
                  <a:lnTo>
                    <a:pt x="0" y="2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40" name="Group 540"/>
            <p:cNvGrpSpPr>
              <a:grpSpLocks/>
            </p:cNvGrpSpPr>
            <p:nvPr/>
          </p:nvGrpSpPr>
          <p:grpSpPr bwMode="auto">
            <a:xfrm>
              <a:off x="4905375" y="2479674"/>
              <a:ext cx="254000" cy="79375"/>
              <a:chOff x="1350" y="2017"/>
              <a:chExt cx="157" cy="53"/>
            </a:xfrm>
          </p:grpSpPr>
          <p:sp>
            <p:nvSpPr>
              <p:cNvPr id="55015" name="Freeform 541"/>
              <p:cNvSpPr>
                <a:spLocks/>
              </p:cNvSpPr>
              <p:nvPr/>
            </p:nvSpPr>
            <p:spPr bwMode="auto">
              <a:xfrm>
                <a:off x="1350" y="2017"/>
                <a:ext cx="157" cy="53"/>
              </a:xfrm>
              <a:custGeom>
                <a:avLst/>
                <a:gdLst>
                  <a:gd name="T0" fmla="*/ 0 w 157"/>
                  <a:gd name="T1" fmla="*/ 26 h 53"/>
                  <a:gd name="T2" fmla="*/ 9 w 157"/>
                  <a:gd name="T3" fmla="*/ 26 h 53"/>
                  <a:gd name="T4" fmla="*/ 35 w 157"/>
                  <a:gd name="T5" fmla="*/ 9 h 53"/>
                  <a:gd name="T6" fmla="*/ 52 w 157"/>
                  <a:gd name="T7" fmla="*/ 9 h 53"/>
                  <a:gd name="T8" fmla="*/ 44 w 157"/>
                  <a:gd name="T9" fmla="*/ 18 h 53"/>
                  <a:gd name="T10" fmla="*/ 96 w 157"/>
                  <a:gd name="T11" fmla="*/ 26 h 53"/>
                  <a:gd name="T12" fmla="*/ 105 w 157"/>
                  <a:gd name="T13" fmla="*/ 44 h 53"/>
                  <a:gd name="T14" fmla="*/ 113 w 157"/>
                  <a:gd name="T15" fmla="*/ 44 h 53"/>
                  <a:gd name="T16" fmla="*/ 105 w 157"/>
                  <a:gd name="T17" fmla="*/ 53 h 53"/>
                  <a:gd name="T18" fmla="*/ 157 w 157"/>
                  <a:gd name="T19" fmla="*/ 53 h 53"/>
                  <a:gd name="T20" fmla="*/ 148 w 157"/>
                  <a:gd name="T21" fmla="*/ 44 h 53"/>
                  <a:gd name="T22" fmla="*/ 139 w 157"/>
                  <a:gd name="T23" fmla="*/ 44 h 53"/>
                  <a:gd name="T24" fmla="*/ 139 w 157"/>
                  <a:gd name="T25" fmla="*/ 35 h 53"/>
                  <a:gd name="T26" fmla="*/ 122 w 157"/>
                  <a:gd name="T27" fmla="*/ 35 h 53"/>
                  <a:gd name="T28" fmla="*/ 105 w 157"/>
                  <a:gd name="T29" fmla="*/ 18 h 53"/>
                  <a:gd name="T30" fmla="*/ 52 w 157"/>
                  <a:gd name="T31" fmla="*/ 0 h 53"/>
                  <a:gd name="T32" fmla="*/ 17 w 157"/>
                  <a:gd name="T33" fmla="*/ 9 h 53"/>
                  <a:gd name="T34" fmla="*/ 0 w 157"/>
                  <a:gd name="T35" fmla="*/ 26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53"/>
                  <a:gd name="T56" fmla="*/ 157 w 157"/>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53">
                    <a:moveTo>
                      <a:pt x="0" y="26"/>
                    </a:moveTo>
                    <a:lnTo>
                      <a:pt x="9" y="26"/>
                    </a:lnTo>
                    <a:lnTo>
                      <a:pt x="35" y="9"/>
                    </a:lnTo>
                    <a:lnTo>
                      <a:pt x="52" y="9"/>
                    </a:lnTo>
                    <a:lnTo>
                      <a:pt x="44" y="18"/>
                    </a:lnTo>
                    <a:lnTo>
                      <a:pt x="96" y="26"/>
                    </a:lnTo>
                    <a:lnTo>
                      <a:pt x="105" y="44"/>
                    </a:lnTo>
                    <a:lnTo>
                      <a:pt x="113" y="44"/>
                    </a:lnTo>
                    <a:lnTo>
                      <a:pt x="105" y="53"/>
                    </a:lnTo>
                    <a:lnTo>
                      <a:pt x="157" y="53"/>
                    </a:lnTo>
                    <a:lnTo>
                      <a:pt x="148" y="44"/>
                    </a:lnTo>
                    <a:lnTo>
                      <a:pt x="139" y="44"/>
                    </a:lnTo>
                    <a:lnTo>
                      <a:pt x="139" y="35"/>
                    </a:lnTo>
                    <a:lnTo>
                      <a:pt x="122" y="35"/>
                    </a:lnTo>
                    <a:lnTo>
                      <a:pt x="105" y="18"/>
                    </a:lnTo>
                    <a:lnTo>
                      <a:pt x="52" y="0"/>
                    </a:lnTo>
                    <a:lnTo>
                      <a:pt x="17" y="9"/>
                    </a:lnTo>
                    <a:lnTo>
                      <a:pt x="0" y="2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16" name="Freeform 542"/>
              <p:cNvSpPr>
                <a:spLocks/>
              </p:cNvSpPr>
              <p:nvPr/>
            </p:nvSpPr>
            <p:spPr bwMode="auto">
              <a:xfrm>
                <a:off x="1350" y="2017"/>
                <a:ext cx="157" cy="53"/>
              </a:xfrm>
              <a:custGeom>
                <a:avLst/>
                <a:gdLst>
                  <a:gd name="T0" fmla="*/ 0 w 157"/>
                  <a:gd name="T1" fmla="*/ 26 h 53"/>
                  <a:gd name="T2" fmla="*/ 9 w 157"/>
                  <a:gd name="T3" fmla="*/ 26 h 53"/>
                  <a:gd name="T4" fmla="*/ 35 w 157"/>
                  <a:gd name="T5" fmla="*/ 9 h 53"/>
                  <a:gd name="T6" fmla="*/ 52 w 157"/>
                  <a:gd name="T7" fmla="*/ 9 h 53"/>
                  <a:gd name="T8" fmla="*/ 44 w 157"/>
                  <a:gd name="T9" fmla="*/ 18 h 53"/>
                  <a:gd name="T10" fmla="*/ 96 w 157"/>
                  <a:gd name="T11" fmla="*/ 26 h 53"/>
                  <a:gd name="T12" fmla="*/ 105 w 157"/>
                  <a:gd name="T13" fmla="*/ 44 h 53"/>
                  <a:gd name="T14" fmla="*/ 113 w 157"/>
                  <a:gd name="T15" fmla="*/ 44 h 53"/>
                  <a:gd name="T16" fmla="*/ 105 w 157"/>
                  <a:gd name="T17" fmla="*/ 53 h 53"/>
                  <a:gd name="T18" fmla="*/ 157 w 157"/>
                  <a:gd name="T19" fmla="*/ 53 h 53"/>
                  <a:gd name="T20" fmla="*/ 148 w 157"/>
                  <a:gd name="T21" fmla="*/ 44 h 53"/>
                  <a:gd name="T22" fmla="*/ 139 w 157"/>
                  <a:gd name="T23" fmla="*/ 44 h 53"/>
                  <a:gd name="T24" fmla="*/ 139 w 157"/>
                  <a:gd name="T25" fmla="*/ 35 h 53"/>
                  <a:gd name="T26" fmla="*/ 122 w 157"/>
                  <a:gd name="T27" fmla="*/ 35 h 53"/>
                  <a:gd name="T28" fmla="*/ 105 w 157"/>
                  <a:gd name="T29" fmla="*/ 18 h 53"/>
                  <a:gd name="T30" fmla="*/ 52 w 157"/>
                  <a:gd name="T31" fmla="*/ 0 h 53"/>
                  <a:gd name="T32" fmla="*/ 17 w 157"/>
                  <a:gd name="T33" fmla="*/ 9 h 53"/>
                  <a:gd name="T34" fmla="*/ 0 w 157"/>
                  <a:gd name="T35" fmla="*/ 26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53"/>
                  <a:gd name="T56" fmla="*/ 157 w 157"/>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53">
                    <a:moveTo>
                      <a:pt x="0" y="26"/>
                    </a:moveTo>
                    <a:lnTo>
                      <a:pt x="9" y="26"/>
                    </a:lnTo>
                    <a:lnTo>
                      <a:pt x="35" y="9"/>
                    </a:lnTo>
                    <a:lnTo>
                      <a:pt x="52" y="9"/>
                    </a:lnTo>
                    <a:lnTo>
                      <a:pt x="44" y="18"/>
                    </a:lnTo>
                    <a:lnTo>
                      <a:pt x="96" y="26"/>
                    </a:lnTo>
                    <a:lnTo>
                      <a:pt x="105" y="44"/>
                    </a:lnTo>
                    <a:lnTo>
                      <a:pt x="113" y="44"/>
                    </a:lnTo>
                    <a:lnTo>
                      <a:pt x="105" y="53"/>
                    </a:lnTo>
                    <a:lnTo>
                      <a:pt x="157" y="53"/>
                    </a:lnTo>
                    <a:lnTo>
                      <a:pt x="148" y="44"/>
                    </a:lnTo>
                    <a:lnTo>
                      <a:pt x="139" y="44"/>
                    </a:lnTo>
                    <a:lnTo>
                      <a:pt x="139" y="35"/>
                    </a:lnTo>
                    <a:lnTo>
                      <a:pt x="122" y="35"/>
                    </a:lnTo>
                    <a:lnTo>
                      <a:pt x="105" y="18"/>
                    </a:lnTo>
                    <a:lnTo>
                      <a:pt x="52" y="0"/>
                    </a:lnTo>
                    <a:lnTo>
                      <a:pt x="17" y="9"/>
                    </a:lnTo>
                    <a:lnTo>
                      <a:pt x="0" y="2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41" name="Freeform 543"/>
            <p:cNvSpPr>
              <a:spLocks/>
            </p:cNvSpPr>
            <p:nvPr/>
          </p:nvSpPr>
          <p:spPr bwMode="auto">
            <a:xfrm>
              <a:off x="3141662" y="3311524"/>
              <a:ext cx="57150" cy="14288"/>
            </a:xfrm>
            <a:custGeom>
              <a:avLst/>
              <a:gdLst>
                <a:gd name="T0" fmla="*/ 0 w 35"/>
                <a:gd name="T1" fmla="*/ 2147483647 h 9"/>
                <a:gd name="T2" fmla="*/ 2147483647 w 35"/>
                <a:gd name="T3" fmla="*/ 2147483647 h 9"/>
                <a:gd name="T4" fmla="*/ 2147483647 w 35"/>
                <a:gd name="T5" fmla="*/ 0 h 9"/>
                <a:gd name="T6" fmla="*/ 2147483647 w 35"/>
                <a:gd name="T7" fmla="*/ 0 h 9"/>
                <a:gd name="T8" fmla="*/ 0 w 35"/>
                <a:gd name="T9" fmla="*/ 0 h 9"/>
                <a:gd name="T10" fmla="*/ 0 w 35"/>
                <a:gd name="T11" fmla="*/ 2147483647 h 9"/>
                <a:gd name="T12" fmla="*/ 0 60000 65536"/>
                <a:gd name="T13" fmla="*/ 0 60000 65536"/>
                <a:gd name="T14" fmla="*/ 0 60000 65536"/>
                <a:gd name="T15" fmla="*/ 0 60000 65536"/>
                <a:gd name="T16" fmla="*/ 0 60000 65536"/>
                <a:gd name="T17" fmla="*/ 0 60000 65536"/>
                <a:gd name="T18" fmla="*/ 0 w 35"/>
                <a:gd name="T19" fmla="*/ 0 h 9"/>
                <a:gd name="T20" fmla="*/ 35 w 35"/>
                <a:gd name="T21" fmla="*/ 9 h 9"/>
              </a:gdLst>
              <a:ahLst/>
              <a:cxnLst>
                <a:cxn ang="T12">
                  <a:pos x="T0" y="T1"/>
                </a:cxn>
                <a:cxn ang="T13">
                  <a:pos x="T2" y="T3"/>
                </a:cxn>
                <a:cxn ang="T14">
                  <a:pos x="T4" y="T5"/>
                </a:cxn>
                <a:cxn ang="T15">
                  <a:pos x="T6" y="T7"/>
                </a:cxn>
                <a:cxn ang="T16">
                  <a:pos x="T8" y="T9"/>
                </a:cxn>
                <a:cxn ang="T17">
                  <a:pos x="T10" y="T11"/>
                </a:cxn>
              </a:cxnLst>
              <a:rect l="T18" t="T19" r="T20" b="T21"/>
              <a:pathLst>
                <a:path w="35" h="9">
                  <a:moveTo>
                    <a:pt x="0" y="9"/>
                  </a:moveTo>
                  <a:lnTo>
                    <a:pt x="26" y="9"/>
                  </a:lnTo>
                  <a:lnTo>
                    <a:pt x="35" y="0"/>
                  </a:lnTo>
                  <a:lnTo>
                    <a:pt x="26" y="0"/>
                  </a:lnTo>
                  <a:lnTo>
                    <a:pt x="0"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42" name="Group 544"/>
            <p:cNvGrpSpPr>
              <a:grpSpLocks/>
            </p:cNvGrpSpPr>
            <p:nvPr/>
          </p:nvGrpSpPr>
          <p:grpSpPr bwMode="auto">
            <a:xfrm>
              <a:off x="3141662" y="3311524"/>
              <a:ext cx="57150" cy="14288"/>
              <a:chOff x="1611" y="2106"/>
              <a:chExt cx="35" cy="9"/>
            </a:xfrm>
          </p:grpSpPr>
          <p:sp>
            <p:nvSpPr>
              <p:cNvPr id="55013" name="Freeform 545"/>
              <p:cNvSpPr>
                <a:spLocks/>
              </p:cNvSpPr>
              <p:nvPr/>
            </p:nvSpPr>
            <p:spPr bwMode="auto">
              <a:xfrm>
                <a:off x="1611" y="2106"/>
                <a:ext cx="35" cy="9"/>
              </a:xfrm>
              <a:custGeom>
                <a:avLst/>
                <a:gdLst>
                  <a:gd name="T0" fmla="*/ 0 w 35"/>
                  <a:gd name="T1" fmla="*/ 9 h 9"/>
                  <a:gd name="T2" fmla="*/ 26 w 35"/>
                  <a:gd name="T3" fmla="*/ 9 h 9"/>
                  <a:gd name="T4" fmla="*/ 35 w 35"/>
                  <a:gd name="T5" fmla="*/ 0 h 9"/>
                  <a:gd name="T6" fmla="*/ 26 w 35"/>
                  <a:gd name="T7" fmla="*/ 0 h 9"/>
                  <a:gd name="T8" fmla="*/ 0 w 35"/>
                  <a:gd name="T9" fmla="*/ 0 h 9"/>
                  <a:gd name="T10" fmla="*/ 0 w 35"/>
                  <a:gd name="T11" fmla="*/ 9 h 9"/>
                  <a:gd name="T12" fmla="*/ 0 60000 65536"/>
                  <a:gd name="T13" fmla="*/ 0 60000 65536"/>
                  <a:gd name="T14" fmla="*/ 0 60000 65536"/>
                  <a:gd name="T15" fmla="*/ 0 60000 65536"/>
                  <a:gd name="T16" fmla="*/ 0 60000 65536"/>
                  <a:gd name="T17" fmla="*/ 0 60000 65536"/>
                  <a:gd name="T18" fmla="*/ 0 w 35"/>
                  <a:gd name="T19" fmla="*/ 0 h 9"/>
                  <a:gd name="T20" fmla="*/ 35 w 35"/>
                  <a:gd name="T21" fmla="*/ 9 h 9"/>
                </a:gdLst>
                <a:ahLst/>
                <a:cxnLst>
                  <a:cxn ang="T12">
                    <a:pos x="T0" y="T1"/>
                  </a:cxn>
                  <a:cxn ang="T13">
                    <a:pos x="T2" y="T3"/>
                  </a:cxn>
                  <a:cxn ang="T14">
                    <a:pos x="T4" y="T5"/>
                  </a:cxn>
                  <a:cxn ang="T15">
                    <a:pos x="T6" y="T7"/>
                  </a:cxn>
                  <a:cxn ang="T16">
                    <a:pos x="T8" y="T9"/>
                  </a:cxn>
                  <a:cxn ang="T17">
                    <a:pos x="T10" y="T11"/>
                  </a:cxn>
                </a:cxnLst>
                <a:rect l="T18" t="T19" r="T20" b="T21"/>
                <a:pathLst>
                  <a:path w="35" h="9">
                    <a:moveTo>
                      <a:pt x="0" y="9"/>
                    </a:moveTo>
                    <a:lnTo>
                      <a:pt x="26" y="9"/>
                    </a:lnTo>
                    <a:lnTo>
                      <a:pt x="35" y="0"/>
                    </a:lnTo>
                    <a:lnTo>
                      <a:pt x="26" y="0"/>
                    </a:lnTo>
                    <a:lnTo>
                      <a:pt x="0"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14" name="Freeform 546"/>
              <p:cNvSpPr>
                <a:spLocks/>
              </p:cNvSpPr>
              <p:nvPr/>
            </p:nvSpPr>
            <p:spPr bwMode="auto">
              <a:xfrm>
                <a:off x="1611" y="2106"/>
                <a:ext cx="35" cy="9"/>
              </a:xfrm>
              <a:custGeom>
                <a:avLst/>
                <a:gdLst>
                  <a:gd name="T0" fmla="*/ 0 w 35"/>
                  <a:gd name="T1" fmla="*/ 9 h 9"/>
                  <a:gd name="T2" fmla="*/ 26 w 35"/>
                  <a:gd name="T3" fmla="*/ 9 h 9"/>
                  <a:gd name="T4" fmla="*/ 35 w 35"/>
                  <a:gd name="T5" fmla="*/ 0 h 9"/>
                  <a:gd name="T6" fmla="*/ 26 w 35"/>
                  <a:gd name="T7" fmla="*/ 0 h 9"/>
                  <a:gd name="T8" fmla="*/ 0 w 35"/>
                  <a:gd name="T9" fmla="*/ 0 h 9"/>
                  <a:gd name="T10" fmla="*/ 0 w 35"/>
                  <a:gd name="T11" fmla="*/ 9 h 9"/>
                  <a:gd name="T12" fmla="*/ 0 60000 65536"/>
                  <a:gd name="T13" fmla="*/ 0 60000 65536"/>
                  <a:gd name="T14" fmla="*/ 0 60000 65536"/>
                  <a:gd name="T15" fmla="*/ 0 60000 65536"/>
                  <a:gd name="T16" fmla="*/ 0 60000 65536"/>
                  <a:gd name="T17" fmla="*/ 0 60000 65536"/>
                  <a:gd name="T18" fmla="*/ 0 w 35"/>
                  <a:gd name="T19" fmla="*/ 0 h 9"/>
                  <a:gd name="T20" fmla="*/ 35 w 35"/>
                  <a:gd name="T21" fmla="*/ 9 h 9"/>
                </a:gdLst>
                <a:ahLst/>
                <a:cxnLst>
                  <a:cxn ang="T12">
                    <a:pos x="T0" y="T1"/>
                  </a:cxn>
                  <a:cxn ang="T13">
                    <a:pos x="T2" y="T3"/>
                  </a:cxn>
                  <a:cxn ang="T14">
                    <a:pos x="T4" y="T5"/>
                  </a:cxn>
                  <a:cxn ang="T15">
                    <a:pos x="T6" y="T7"/>
                  </a:cxn>
                  <a:cxn ang="T16">
                    <a:pos x="T8" y="T9"/>
                  </a:cxn>
                  <a:cxn ang="T17">
                    <a:pos x="T10" y="T11"/>
                  </a:cxn>
                </a:cxnLst>
                <a:rect l="T18" t="T19" r="T20" b="T21"/>
                <a:pathLst>
                  <a:path w="35" h="9">
                    <a:moveTo>
                      <a:pt x="0" y="9"/>
                    </a:moveTo>
                    <a:lnTo>
                      <a:pt x="26" y="9"/>
                    </a:lnTo>
                    <a:lnTo>
                      <a:pt x="35" y="0"/>
                    </a:lnTo>
                    <a:lnTo>
                      <a:pt x="26" y="0"/>
                    </a:lnTo>
                    <a:lnTo>
                      <a:pt x="0" y="0"/>
                    </a:lnTo>
                    <a:lnTo>
                      <a:pt x="0" y="9"/>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43" name="Freeform 547"/>
            <p:cNvSpPr>
              <a:spLocks/>
            </p:cNvSpPr>
            <p:nvPr/>
          </p:nvSpPr>
          <p:spPr bwMode="auto">
            <a:xfrm>
              <a:off x="3436937" y="2438399"/>
              <a:ext cx="28575" cy="0"/>
            </a:xfrm>
            <a:custGeom>
              <a:avLst/>
              <a:gdLst>
                <a:gd name="T0" fmla="*/ 0 w 18"/>
                <a:gd name="T1" fmla="*/ 2147483647 w 18"/>
                <a:gd name="T2" fmla="*/ 2147483647 w 18"/>
                <a:gd name="T3" fmla="*/ 2147483647 w 18"/>
                <a:gd name="T4" fmla="*/ 0 w 18"/>
                <a:gd name="T5" fmla="*/ 0 60000 65536"/>
                <a:gd name="T6" fmla="*/ 0 60000 65536"/>
                <a:gd name="T7" fmla="*/ 0 60000 65536"/>
                <a:gd name="T8" fmla="*/ 0 60000 65536"/>
                <a:gd name="T9" fmla="*/ 0 60000 65536"/>
                <a:gd name="T10" fmla="*/ 0 w 18"/>
                <a:gd name="T11" fmla="*/ 18 w 18"/>
              </a:gdLst>
              <a:ahLst/>
              <a:cxnLst>
                <a:cxn ang="T5">
                  <a:pos x="T0" y="0"/>
                </a:cxn>
                <a:cxn ang="T6">
                  <a:pos x="T1" y="0"/>
                </a:cxn>
                <a:cxn ang="T7">
                  <a:pos x="T2" y="0"/>
                </a:cxn>
                <a:cxn ang="T8">
                  <a:pos x="T3" y="0"/>
                </a:cxn>
                <a:cxn ang="T9">
                  <a:pos x="T4" y="0"/>
                </a:cxn>
              </a:cxnLst>
              <a:rect l="T10" t="0" r="T11" b="0"/>
              <a:pathLst>
                <a:path w="18">
                  <a:moveTo>
                    <a:pt x="0" y="0"/>
                  </a:moveTo>
                  <a:lnTo>
                    <a:pt x="9" y="0"/>
                  </a:lnTo>
                  <a:lnTo>
                    <a:pt x="18" y="0"/>
                  </a:lnTo>
                  <a:lnTo>
                    <a:pt x="9"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44" name="Freeform 548"/>
            <p:cNvSpPr>
              <a:spLocks/>
            </p:cNvSpPr>
            <p:nvPr/>
          </p:nvSpPr>
          <p:spPr bwMode="auto">
            <a:xfrm>
              <a:off x="3436937" y="2438399"/>
              <a:ext cx="28575" cy="0"/>
            </a:xfrm>
            <a:custGeom>
              <a:avLst/>
              <a:gdLst>
                <a:gd name="T0" fmla="*/ 0 w 18"/>
                <a:gd name="T1" fmla="*/ 2147483647 w 18"/>
                <a:gd name="T2" fmla="*/ 2147483647 w 18"/>
                <a:gd name="T3" fmla="*/ 2147483647 w 18"/>
                <a:gd name="T4" fmla="*/ 0 w 18"/>
                <a:gd name="T5" fmla="*/ 0 60000 65536"/>
                <a:gd name="T6" fmla="*/ 0 60000 65536"/>
                <a:gd name="T7" fmla="*/ 0 60000 65536"/>
                <a:gd name="T8" fmla="*/ 0 60000 65536"/>
                <a:gd name="T9" fmla="*/ 0 60000 65536"/>
                <a:gd name="T10" fmla="*/ 0 w 18"/>
                <a:gd name="T11" fmla="*/ 18 w 18"/>
              </a:gdLst>
              <a:ahLst/>
              <a:cxnLst>
                <a:cxn ang="T5">
                  <a:pos x="T0" y="0"/>
                </a:cxn>
                <a:cxn ang="T6">
                  <a:pos x="T1" y="0"/>
                </a:cxn>
                <a:cxn ang="T7">
                  <a:pos x="T2" y="0"/>
                </a:cxn>
                <a:cxn ang="T8">
                  <a:pos x="T3" y="0"/>
                </a:cxn>
                <a:cxn ang="T9">
                  <a:pos x="T4" y="0"/>
                </a:cxn>
              </a:cxnLst>
              <a:rect l="T10" t="0" r="T11" b="0"/>
              <a:pathLst>
                <a:path w="18">
                  <a:moveTo>
                    <a:pt x="0" y="0"/>
                  </a:moveTo>
                  <a:lnTo>
                    <a:pt x="9" y="0"/>
                  </a:lnTo>
                  <a:lnTo>
                    <a:pt x="18" y="0"/>
                  </a:lnTo>
                  <a:lnTo>
                    <a:pt x="9"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45" name="Freeform 549"/>
            <p:cNvSpPr>
              <a:spLocks/>
            </p:cNvSpPr>
            <p:nvPr/>
          </p:nvSpPr>
          <p:spPr bwMode="auto">
            <a:xfrm>
              <a:off x="3409950" y="2503487"/>
              <a:ext cx="41275" cy="28575"/>
            </a:xfrm>
            <a:custGeom>
              <a:avLst/>
              <a:gdLst>
                <a:gd name="T0" fmla="*/ 0 w 26"/>
                <a:gd name="T1" fmla="*/ 2147483647 h 18"/>
                <a:gd name="T2" fmla="*/ 2147483647 w 26"/>
                <a:gd name="T3" fmla="*/ 2147483647 h 18"/>
                <a:gd name="T4" fmla="*/ 2147483647 w 26"/>
                <a:gd name="T5" fmla="*/ 2147483647 h 18"/>
                <a:gd name="T6" fmla="*/ 2147483647 w 26"/>
                <a:gd name="T7" fmla="*/ 2147483647 h 18"/>
                <a:gd name="T8" fmla="*/ 2147483647 w 26"/>
                <a:gd name="T9" fmla="*/ 0 h 18"/>
                <a:gd name="T10" fmla="*/ 0 w 26"/>
                <a:gd name="T11" fmla="*/ 2147483647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0" y="9"/>
                  </a:moveTo>
                  <a:lnTo>
                    <a:pt x="17" y="18"/>
                  </a:lnTo>
                  <a:lnTo>
                    <a:pt x="26" y="9"/>
                  </a:lnTo>
                  <a:lnTo>
                    <a:pt x="9" y="9"/>
                  </a:lnTo>
                  <a:lnTo>
                    <a:pt x="9"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46" name="Freeform 550"/>
            <p:cNvSpPr>
              <a:spLocks/>
            </p:cNvSpPr>
            <p:nvPr/>
          </p:nvSpPr>
          <p:spPr bwMode="auto">
            <a:xfrm>
              <a:off x="3409950" y="2503487"/>
              <a:ext cx="41275" cy="28575"/>
            </a:xfrm>
            <a:custGeom>
              <a:avLst/>
              <a:gdLst>
                <a:gd name="T0" fmla="*/ 0 w 26"/>
                <a:gd name="T1" fmla="*/ 2147483647 h 18"/>
                <a:gd name="T2" fmla="*/ 2147483647 w 26"/>
                <a:gd name="T3" fmla="*/ 2147483647 h 18"/>
                <a:gd name="T4" fmla="*/ 2147483647 w 26"/>
                <a:gd name="T5" fmla="*/ 2147483647 h 18"/>
                <a:gd name="T6" fmla="*/ 2147483647 w 26"/>
                <a:gd name="T7" fmla="*/ 2147483647 h 18"/>
                <a:gd name="T8" fmla="*/ 2147483647 w 26"/>
                <a:gd name="T9" fmla="*/ 0 h 18"/>
                <a:gd name="T10" fmla="*/ 0 w 26"/>
                <a:gd name="T11" fmla="*/ 2147483647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0" y="9"/>
                  </a:moveTo>
                  <a:lnTo>
                    <a:pt x="17" y="18"/>
                  </a:lnTo>
                  <a:lnTo>
                    <a:pt x="26" y="9"/>
                  </a:lnTo>
                  <a:lnTo>
                    <a:pt x="9" y="9"/>
                  </a:lnTo>
                  <a:lnTo>
                    <a:pt x="9"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47" name="Freeform 551"/>
            <p:cNvSpPr>
              <a:spLocks/>
            </p:cNvSpPr>
            <p:nvPr/>
          </p:nvSpPr>
          <p:spPr bwMode="auto">
            <a:xfrm>
              <a:off x="3494087" y="2382837"/>
              <a:ext cx="153988" cy="134937"/>
            </a:xfrm>
            <a:custGeom>
              <a:avLst/>
              <a:gdLst>
                <a:gd name="T0" fmla="*/ 0 w 96"/>
                <a:gd name="T1" fmla="*/ 2147483647 h 89"/>
                <a:gd name="T2" fmla="*/ 0 w 96"/>
                <a:gd name="T3" fmla="*/ 2147483647 h 89"/>
                <a:gd name="T4" fmla="*/ 2147483647 w 96"/>
                <a:gd name="T5" fmla="*/ 2147483647 h 89"/>
                <a:gd name="T6" fmla="*/ 2147483647 w 96"/>
                <a:gd name="T7" fmla="*/ 2147483647 h 89"/>
                <a:gd name="T8" fmla="*/ 2147483647 w 96"/>
                <a:gd name="T9" fmla="*/ 2147483647 h 89"/>
                <a:gd name="T10" fmla="*/ 2147483647 w 96"/>
                <a:gd name="T11" fmla="*/ 2147483647 h 89"/>
                <a:gd name="T12" fmla="*/ 2147483647 w 96"/>
                <a:gd name="T13" fmla="*/ 2147483647 h 89"/>
                <a:gd name="T14" fmla="*/ 2147483647 w 96"/>
                <a:gd name="T15" fmla="*/ 2147483647 h 89"/>
                <a:gd name="T16" fmla="*/ 2147483647 w 96"/>
                <a:gd name="T17" fmla="*/ 2147483647 h 89"/>
                <a:gd name="T18" fmla="*/ 2147483647 w 96"/>
                <a:gd name="T19" fmla="*/ 2147483647 h 89"/>
                <a:gd name="T20" fmla="*/ 2147483647 w 96"/>
                <a:gd name="T21" fmla="*/ 2147483647 h 89"/>
                <a:gd name="T22" fmla="*/ 2147483647 w 96"/>
                <a:gd name="T23" fmla="*/ 2147483647 h 89"/>
                <a:gd name="T24" fmla="*/ 2147483647 w 96"/>
                <a:gd name="T25" fmla="*/ 2147483647 h 89"/>
                <a:gd name="T26" fmla="*/ 2147483647 w 96"/>
                <a:gd name="T27" fmla="*/ 2147483647 h 89"/>
                <a:gd name="T28" fmla="*/ 2147483647 w 96"/>
                <a:gd name="T29" fmla="*/ 2147483647 h 89"/>
                <a:gd name="T30" fmla="*/ 2147483647 w 96"/>
                <a:gd name="T31" fmla="*/ 2147483647 h 89"/>
                <a:gd name="T32" fmla="*/ 2147483647 w 96"/>
                <a:gd name="T33" fmla="*/ 2147483647 h 89"/>
                <a:gd name="T34" fmla="*/ 2147483647 w 96"/>
                <a:gd name="T35" fmla="*/ 2147483647 h 89"/>
                <a:gd name="T36" fmla="*/ 2147483647 w 96"/>
                <a:gd name="T37" fmla="*/ 2147483647 h 89"/>
                <a:gd name="T38" fmla="*/ 2147483647 w 96"/>
                <a:gd name="T39" fmla="*/ 2147483647 h 89"/>
                <a:gd name="T40" fmla="*/ 2147483647 w 96"/>
                <a:gd name="T41" fmla="*/ 2147483647 h 89"/>
                <a:gd name="T42" fmla="*/ 2147483647 w 96"/>
                <a:gd name="T43" fmla="*/ 0 h 89"/>
                <a:gd name="T44" fmla="*/ 2147483647 w 96"/>
                <a:gd name="T45" fmla="*/ 0 h 89"/>
                <a:gd name="T46" fmla="*/ 2147483647 w 96"/>
                <a:gd name="T47" fmla="*/ 2147483647 h 89"/>
                <a:gd name="T48" fmla="*/ 0 w 96"/>
                <a:gd name="T49" fmla="*/ 2147483647 h 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6"/>
                <a:gd name="T76" fmla="*/ 0 h 89"/>
                <a:gd name="T77" fmla="*/ 96 w 96"/>
                <a:gd name="T78" fmla="*/ 89 h 8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6" h="89">
                  <a:moveTo>
                    <a:pt x="0" y="62"/>
                  </a:moveTo>
                  <a:lnTo>
                    <a:pt x="0" y="71"/>
                  </a:lnTo>
                  <a:lnTo>
                    <a:pt x="52" y="71"/>
                  </a:lnTo>
                  <a:lnTo>
                    <a:pt x="44" y="80"/>
                  </a:lnTo>
                  <a:lnTo>
                    <a:pt x="52" y="80"/>
                  </a:lnTo>
                  <a:lnTo>
                    <a:pt x="61" y="71"/>
                  </a:lnTo>
                  <a:lnTo>
                    <a:pt x="70" y="71"/>
                  </a:lnTo>
                  <a:lnTo>
                    <a:pt x="61" y="80"/>
                  </a:lnTo>
                  <a:lnTo>
                    <a:pt x="70" y="80"/>
                  </a:lnTo>
                  <a:lnTo>
                    <a:pt x="70" y="89"/>
                  </a:lnTo>
                  <a:lnTo>
                    <a:pt x="87" y="89"/>
                  </a:lnTo>
                  <a:lnTo>
                    <a:pt x="96" y="71"/>
                  </a:lnTo>
                  <a:lnTo>
                    <a:pt x="87" y="71"/>
                  </a:lnTo>
                  <a:lnTo>
                    <a:pt x="96" y="62"/>
                  </a:lnTo>
                  <a:lnTo>
                    <a:pt x="70" y="71"/>
                  </a:lnTo>
                  <a:lnTo>
                    <a:pt x="96" y="54"/>
                  </a:lnTo>
                  <a:lnTo>
                    <a:pt x="87" y="54"/>
                  </a:lnTo>
                  <a:lnTo>
                    <a:pt x="96" y="36"/>
                  </a:lnTo>
                  <a:lnTo>
                    <a:pt x="61" y="36"/>
                  </a:lnTo>
                  <a:lnTo>
                    <a:pt x="61" y="27"/>
                  </a:lnTo>
                  <a:lnTo>
                    <a:pt x="44" y="36"/>
                  </a:lnTo>
                  <a:lnTo>
                    <a:pt x="70" y="0"/>
                  </a:lnTo>
                  <a:lnTo>
                    <a:pt x="61" y="0"/>
                  </a:lnTo>
                  <a:lnTo>
                    <a:pt x="18" y="54"/>
                  </a:lnTo>
                  <a:lnTo>
                    <a:pt x="0" y="6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48" name="Group 552"/>
            <p:cNvGrpSpPr>
              <a:grpSpLocks/>
            </p:cNvGrpSpPr>
            <p:nvPr/>
          </p:nvGrpSpPr>
          <p:grpSpPr bwMode="auto">
            <a:xfrm>
              <a:off x="3494087" y="2382837"/>
              <a:ext cx="153988" cy="134937"/>
              <a:chOff x="1829" y="1491"/>
              <a:chExt cx="96" cy="89"/>
            </a:xfrm>
          </p:grpSpPr>
          <p:sp>
            <p:nvSpPr>
              <p:cNvPr id="55011" name="Freeform 553"/>
              <p:cNvSpPr>
                <a:spLocks/>
              </p:cNvSpPr>
              <p:nvPr/>
            </p:nvSpPr>
            <p:spPr bwMode="auto">
              <a:xfrm>
                <a:off x="1829" y="1491"/>
                <a:ext cx="96" cy="89"/>
              </a:xfrm>
              <a:custGeom>
                <a:avLst/>
                <a:gdLst>
                  <a:gd name="T0" fmla="*/ 0 w 96"/>
                  <a:gd name="T1" fmla="*/ 62 h 89"/>
                  <a:gd name="T2" fmla="*/ 0 w 96"/>
                  <a:gd name="T3" fmla="*/ 71 h 89"/>
                  <a:gd name="T4" fmla="*/ 52 w 96"/>
                  <a:gd name="T5" fmla="*/ 71 h 89"/>
                  <a:gd name="T6" fmla="*/ 44 w 96"/>
                  <a:gd name="T7" fmla="*/ 80 h 89"/>
                  <a:gd name="T8" fmla="*/ 52 w 96"/>
                  <a:gd name="T9" fmla="*/ 80 h 89"/>
                  <a:gd name="T10" fmla="*/ 61 w 96"/>
                  <a:gd name="T11" fmla="*/ 71 h 89"/>
                  <a:gd name="T12" fmla="*/ 70 w 96"/>
                  <a:gd name="T13" fmla="*/ 71 h 89"/>
                  <a:gd name="T14" fmla="*/ 61 w 96"/>
                  <a:gd name="T15" fmla="*/ 80 h 89"/>
                  <a:gd name="T16" fmla="*/ 70 w 96"/>
                  <a:gd name="T17" fmla="*/ 80 h 89"/>
                  <a:gd name="T18" fmla="*/ 70 w 96"/>
                  <a:gd name="T19" fmla="*/ 89 h 89"/>
                  <a:gd name="T20" fmla="*/ 87 w 96"/>
                  <a:gd name="T21" fmla="*/ 89 h 89"/>
                  <a:gd name="T22" fmla="*/ 96 w 96"/>
                  <a:gd name="T23" fmla="*/ 71 h 89"/>
                  <a:gd name="T24" fmla="*/ 87 w 96"/>
                  <a:gd name="T25" fmla="*/ 71 h 89"/>
                  <a:gd name="T26" fmla="*/ 96 w 96"/>
                  <a:gd name="T27" fmla="*/ 62 h 89"/>
                  <a:gd name="T28" fmla="*/ 70 w 96"/>
                  <a:gd name="T29" fmla="*/ 71 h 89"/>
                  <a:gd name="T30" fmla="*/ 96 w 96"/>
                  <a:gd name="T31" fmla="*/ 54 h 89"/>
                  <a:gd name="T32" fmla="*/ 87 w 96"/>
                  <a:gd name="T33" fmla="*/ 54 h 89"/>
                  <a:gd name="T34" fmla="*/ 96 w 96"/>
                  <a:gd name="T35" fmla="*/ 36 h 89"/>
                  <a:gd name="T36" fmla="*/ 61 w 96"/>
                  <a:gd name="T37" fmla="*/ 36 h 89"/>
                  <a:gd name="T38" fmla="*/ 61 w 96"/>
                  <a:gd name="T39" fmla="*/ 27 h 89"/>
                  <a:gd name="T40" fmla="*/ 44 w 96"/>
                  <a:gd name="T41" fmla="*/ 36 h 89"/>
                  <a:gd name="T42" fmla="*/ 70 w 96"/>
                  <a:gd name="T43" fmla="*/ 0 h 89"/>
                  <a:gd name="T44" fmla="*/ 61 w 96"/>
                  <a:gd name="T45" fmla="*/ 0 h 89"/>
                  <a:gd name="T46" fmla="*/ 18 w 96"/>
                  <a:gd name="T47" fmla="*/ 54 h 89"/>
                  <a:gd name="T48" fmla="*/ 0 w 96"/>
                  <a:gd name="T49" fmla="*/ 62 h 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6"/>
                  <a:gd name="T76" fmla="*/ 0 h 89"/>
                  <a:gd name="T77" fmla="*/ 96 w 96"/>
                  <a:gd name="T78" fmla="*/ 89 h 8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6" h="89">
                    <a:moveTo>
                      <a:pt x="0" y="62"/>
                    </a:moveTo>
                    <a:lnTo>
                      <a:pt x="0" y="71"/>
                    </a:lnTo>
                    <a:lnTo>
                      <a:pt x="52" y="71"/>
                    </a:lnTo>
                    <a:lnTo>
                      <a:pt x="44" y="80"/>
                    </a:lnTo>
                    <a:lnTo>
                      <a:pt x="52" y="80"/>
                    </a:lnTo>
                    <a:lnTo>
                      <a:pt x="61" y="71"/>
                    </a:lnTo>
                    <a:lnTo>
                      <a:pt x="70" y="71"/>
                    </a:lnTo>
                    <a:lnTo>
                      <a:pt x="61" y="80"/>
                    </a:lnTo>
                    <a:lnTo>
                      <a:pt x="70" y="80"/>
                    </a:lnTo>
                    <a:lnTo>
                      <a:pt x="70" y="89"/>
                    </a:lnTo>
                    <a:lnTo>
                      <a:pt x="87" y="89"/>
                    </a:lnTo>
                    <a:lnTo>
                      <a:pt x="96" y="71"/>
                    </a:lnTo>
                    <a:lnTo>
                      <a:pt x="87" y="71"/>
                    </a:lnTo>
                    <a:lnTo>
                      <a:pt x="96" y="62"/>
                    </a:lnTo>
                    <a:lnTo>
                      <a:pt x="70" y="71"/>
                    </a:lnTo>
                    <a:lnTo>
                      <a:pt x="96" y="54"/>
                    </a:lnTo>
                    <a:lnTo>
                      <a:pt x="87" y="54"/>
                    </a:lnTo>
                    <a:lnTo>
                      <a:pt x="96" y="36"/>
                    </a:lnTo>
                    <a:lnTo>
                      <a:pt x="61" y="36"/>
                    </a:lnTo>
                    <a:lnTo>
                      <a:pt x="61" y="27"/>
                    </a:lnTo>
                    <a:lnTo>
                      <a:pt x="44" y="36"/>
                    </a:lnTo>
                    <a:lnTo>
                      <a:pt x="70" y="0"/>
                    </a:lnTo>
                    <a:lnTo>
                      <a:pt x="61" y="0"/>
                    </a:lnTo>
                    <a:lnTo>
                      <a:pt x="18" y="54"/>
                    </a:lnTo>
                    <a:lnTo>
                      <a:pt x="0" y="6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12" name="Freeform 554"/>
              <p:cNvSpPr>
                <a:spLocks/>
              </p:cNvSpPr>
              <p:nvPr/>
            </p:nvSpPr>
            <p:spPr bwMode="auto">
              <a:xfrm>
                <a:off x="1829" y="1491"/>
                <a:ext cx="96" cy="89"/>
              </a:xfrm>
              <a:custGeom>
                <a:avLst/>
                <a:gdLst>
                  <a:gd name="T0" fmla="*/ 0 w 96"/>
                  <a:gd name="T1" fmla="*/ 62 h 89"/>
                  <a:gd name="T2" fmla="*/ 0 w 96"/>
                  <a:gd name="T3" fmla="*/ 71 h 89"/>
                  <a:gd name="T4" fmla="*/ 52 w 96"/>
                  <a:gd name="T5" fmla="*/ 71 h 89"/>
                  <a:gd name="T6" fmla="*/ 44 w 96"/>
                  <a:gd name="T7" fmla="*/ 80 h 89"/>
                  <a:gd name="T8" fmla="*/ 52 w 96"/>
                  <a:gd name="T9" fmla="*/ 80 h 89"/>
                  <a:gd name="T10" fmla="*/ 61 w 96"/>
                  <a:gd name="T11" fmla="*/ 71 h 89"/>
                  <a:gd name="T12" fmla="*/ 70 w 96"/>
                  <a:gd name="T13" fmla="*/ 71 h 89"/>
                  <a:gd name="T14" fmla="*/ 61 w 96"/>
                  <a:gd name="T15" fmla="*/ 80 h 89"/>
                  <a:gd name="T16" fmla="*/ 70 w 96"/>
                  <a:gd name="T17" fmla="*/ 80 h 89"/>
                  <a:gd name="T18" fmla="*/ 70 w 96"/>
                  <a:gd name="T19" fmla="*/ 89 h 89"/>
                  <a:gd name="T20" fmla="*/ 87 w 96"/>
                  <a:gd name="T21" fmla="*/ 89 h 89"/>
                  <a:gd name="T22" fmla="*/ 96 w 96"/>
                  <a:gd name="T23" fmla="*/ 71 h 89"/>
                  <a:gd name="T24" fmla="*/ 87 w 96"/>
                  <a:gd name="T25" fmla="*/ 71 h 89"/>
                  <a:gd name="T26" fmla="*/ 96 w 96"/>
                  <a:gd name="T27" fmla="*/ 62 h 89"/>
                  <a:gd name="T28" fmla="*/ 70 w 96"/>
                  <a:gd name="T29" fmla="*/ 71 h 89"/>
                  <a:gd name="T30" fmla="*/ 96 w 96"/>
                  <a:gd name="T31" fmla="*/ 54 h 89"/>
                  <a:gd name="T32" fmla="*/ 87 w 96"/>
                  <a:gd name="T33" fmla="*/ 54 h 89"/>
                  <a:gd name="T34" fmla="*/ 96 w 96"/>
                  <a:gd name="T35" fmla="*/ 36 h 89"/>
                  <a:gd name="T36" fmla="*/ 61 w 96"/>
                  <a:gd name="T37" fmla="*/ 36 h 89"/>
                  <a:gd name="T38" fmla="*/ 61 w 96"/>
                  <a:gd name="T39" fmla="*/ 27 h 89"/>
                  <a:gd name="T40" fmla="*/ 44 w 96"/>
                  <a:gd name="T41" fmla="*/ 36 h 89"/>
                  <a:gd name="T42" fmla="*/ 70 w 96"/>
                  <a:gd name="T43" fmla="*/ 0 h 89"/>
                  <a:gd name="T44" fmla="*/ 61 w 96"/>
                  <a:gd name="T45" fmla="*/ 0 h 89"/>
                  <a:gd name="T46" fmla="*/ 18 w 96"/>
                  <a:gd name="T47" fmla="*/ 54 h 89"/>
                  <a:gd name="T48" fmla="*/ 0 w 96"/>
                  <a:gd name="T49" fmla="*/ 62 h 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6"/>
                  <a:gd name="T76" fmla="*/ 0 h 89"/>
                  <a:gd name="T77" fmla="*/ 96 w 96"/>
                  <a:gd name="T78" fmla="*/ 89 h 8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6" h="89">
                    <a:moveTo>
                      <a:pt x="0" y="62"/>
                    </a:moveTo>
                    <a:lnTo>
                      <a:pt x="0" y="71"/>
                    </a:lnTo>
                    <a:lnTo>
                      <a:pt x="52" y="71"/>
                    </a:lnTo>
                    <a:lnTo>
                      <a:pt x="44" y="80"/>
                    </a:lnTo>
                    <a:lnTo>
                      <a:pt x="52" y="80"/>
                    </a:lnTo>
                    <a:lnTo>
                      <a:pt x="61" y="71"/>
                    </a:lnTo>
                    <a:lnTo>
                      <a:pt x="70" y="71"/>
                    </a:lnTo>
                    <a:lnTo>
                      <a:pt x="61" y="80"/>
                    </a:lnTo>
                    <a:lnTo>
                      <a:pt x="70" y="80"/>
                    </a:lnTo>
                    <a:lnTo>
                      <a:pt x="70" y="89"/>
                    </a:lnTo>
                    <a:lnTo>
                      <a:pt x="87" y="89"/>
                    </a:lnTo>
                    <a:lnTo>
                      <a:pt x="96" y="71"/>
                    </a:lnTo>
                    <a:lnTo>
                      <a:pt x="87" y="71"/>
                    </a:lnTo>
                    <a:lnTo>
                      <a:pt x="96" y="62"/>
                    </a:lnTo>
                    <a:lnTo>
                      <a:pt x="70" y="71"/>
                    </a:lnTo>
                    <a:lnTo>
                      <a:pt x="96" y="54"/>
                    </a:lnTo>
                    <a:lnTo>
                      <a:pt x="87" y="54"/>
                    </a:lnTo>
                    <a:lnTo>
                      <a:pt x="96" y="36"/>
                    </a:lnTo>
                    <a:lnTo>
                      <a:pt x="61" y="36"/>
                    </a:lnTo>
                    <a:lnTo>
                      <a:pt x="61" y="27"/>
                    </a:lnTo>
                    <a:lnTo>
                      <a:pt x="44" y="36"/>
                    </a:lnTo>
                    <a:lnTo>
                      <a:pt x="70" y="0"/>
                    </a:lnTo>
                    <a:lnTo>
                      <a:pt x="61" y="0"/>
                    </a:lnTo>
                    <a:lnTo>
                      <a:pt x="18" y="54"/>
                    </a:lnTo>
                    <a:lnTo>
                      <a:pt x="0" y="62"/>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49" name="Freeform 555"/>
            <p:cNvSpPr>
              <a:spLocks/>
            </p:cNvSpPr>
            <p:nvPr/>
          </p:nvSpPr>
          <p:spPr bwMode="auto">
            <a:xfrm>
              <a:off x="3184525" y="2006599"/>
              <a:ext cx="155575" cy="66675"/>
            </a:xfrm>
            <a:custGeom>
              <a:avLst/>
              <a:gdLst>
                <a:gd name="T0" fmla="*/ 0 w 96"/>
                <a:gd name="T1" fmla="*/ 2147483647 h 44"/>
                <a:gd name="T2" fmla="*/ 2147483647 w 96"/>
                <a:gd name="T3" fmla="*/ 2147483647 h 44"/>
                <a:gd name="T4" fmla="*/ 2147483647 w 96"/>
                <a:gd name="T5" fmla="*/ 2147483647 h 44"/>
                <a:gd name="T6" fmla="*/ 2147483647 w 96"/>
                <a:gd name="T7" fmla="*/ 2147483647 h 44"/>
                <a:gd name="T8" fmla="*/ 2147483647 w 96"/>
                <a:gd name="T9" fmla="*/ 2147483647 h 44"/>
                <a:gd name="T10" fmla="*/ 2147483647 w 96"/>
                <a:gd name="T11" fmla="*/ 2147483647 h 44"/>
                <a:gd name="T12" fmla="*/ 2147483647 w 96"/>
                <a:gd name="T13" fmla="*/ 2147483647 h 44"/>
                <a:gd name="T14" fmla="*/ 2147483647 w 96"/>
                <a:gd name="T15" fmla="*/ 2147483647 h 44"/>
                <a:gd name="T16" fmla="*/ 2147483647 w 96"/>
                <a:gd name="T17" fmla="*/ 0 h 44"/>
                <a:gd name="T18" fmla="*/ 2147483647 w 96"/>
                <a:gd name="T19" fmla="*/ 2147483647 h 44"/>
                <a:gd name="T20" fmla="*/ 2147483647 w 96"/>
                <a:gd name="T21" fmla="*/ 2147483647 h 44"/>
                <a:gd name="T22" fmla="*/ 0 w 96"/>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
                <a:gd name="T37" fmla="*/ 0 h 44"/>
                <a:gd name="T38" fmla="*/ 96 w 96"/>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 h="44">
                  <a:moveTo>
                    <a:pt x="0" y="35"/>
                  </a:moveTo>
                  <a:lnTo>
                    <a:pt x="18" y="35"/>
                  </a:lnTo>
                  <a:lnTo>
                    <a:pt x="18" y="44"/>
                  </a:lnTo>
                  <a:lnTo>
                    <a:pt x="44" y="35"/>
                  </a:lnTo>
                  <a:lnTo>
                    <a:pt x="53" y="35"/>
                  </a:lnTo>
                  <a:lnTo>
                    <a:pt x="70" y="44"/>
                  </a:lnTo>
                  <a:lnTo>
                    <a:pt x="96" y="35"/>
                  </a:lnTo>
                  <a:lnTo>
                    <a:pt x="53" y="9"/>
                  </a:lnTo>
                  <a:lnTo>
                    <a:pt x="53" y="0"/>
                  </a:lnTo>
                  <a:lnTo>
                    <a:pt x="35" y="17"/>
                  </a:lnTo>
                  <a:lnTo>
                    <a:pt x="18" y="35"/>
                  </a:lnTo>
                  <a:lnTo>
                    <a:pt x="0" y="3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50" name="Group 556"/>
            <p:cNvGrpSpPr>
              <a:grpSpLocks/>
            </p:cNvGrpSpPr>
            <p:nvPr/>
          </p:nvGrpSpPr>
          <p:grpSpPr bwMode="auto">
            <a:xfrm>
              <a:off x="3184525" y="2006599"/>
              <a:ext cx="155575" cy="66675"/>
              <a:chOff x="1637" y="1242"/>
              <a:chExt cx="96" cy="44"/>
            </a:xfrm>
          </p:grpSpPr>
          <p:sp>
            <p:nvSpPr>
              <p:cNvPr id="55009" name="Freeform 557"/>
              <p:cNvSpPr>
                <a:spLocks/>
              </p:cNvSpPr>
              <p:nvPr/>
            </p:nvSpPr>
            <p:spPr bwMode="auto">
              <a:xfrm>
                <a:off x="1637" y="1242"/>
                <a:ext cx="96" cy="44"/>
              </a:xfrm>
              <a:custGeom>
                <a:avLst/>
                <a:gdLst>
                  <a:gd name="T0" fmla="*/ 0 w 96"/>
                  <a:gd name="T1" fmla="*/ 35 h 44"/>
                  <a:gd name="T2" fmla="*/ 18 w 96"/>
                  <a:gd name="T3" fmla="*/ 35 h 44"/>
                  <a:gd name="T4" fmla="*/ 18 w 96"/>
                  <a:gd name="T5" fmla="*/ 44 h 44"/>
                  <a:gd name="T6" fmla="*/ 44 w 96"/>
                  <a:gd name="T7" fmla="*/ 35 h 44"/>
                  <a:gd name="T8" fmla="*/ 53 w 96"/>
                  <a:gd name="T9" fmla="*/ 35 h 44"/>
                  <a:gd name="T10" fmla="*/ 70 w 96"/>
                  <a:gd name="T11" fmla="*/ 44 h 44"/>
                  <a:gd name="T12" fmla="*/ 96 w 96"/>
                  <a:gd name="T13" fmla="*/ 35 h 44"/>
                  <a:gd name="T14" fmla="*/ 53 w 96"/>
                  <a:gd name="T15" fmla="*/ 9 h 44"/>
                  <a:gd name="T16" fmla="*/ 53 w 96"/>
                  <a:gd name="T17" fmla="*/ 0 h 44"/>
                  <a:gd name="T18" fmla="*/ 35 w 96"/>
                  <a:gd name="T19" fmla="*/ 17 h 44"/>
                  <a:gd name="T20" fmla="*/ 18 w 96"/>
                  <a:gd name="T21" fmla="*/ 35 h 44"/>
                  <a:gd name="T22" fmla="*/ 0 w 96"/>
                  <a:gd name="T23" fmla="*/ 35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
                  <a:gd name="T37" fmla="*/ 0 h 44"/>
                  <a:gd name="T38" fmla="*/ 96 w 96"/>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 h="44">
                    <a:moveTo>
                      <a:pt x="0" y="35"/>
                    </a:moveTo>
                    <a:lnTo>
                      <a:pt x="18" y="35"/>
                    </a:lnTo>
                    <a:lnTo>
                      <a:pt x="18" y="44"/>
                    </a:lnTo>
                    <a:lnTo>
                      <a:pt x="44" y="35"/>
                    </a:lnTo>
                    <a:lnTo>
                      <a:pt x="53" y="35"/>
                    </a:lnTo>
                    <a:lnTo>
                      <a:pt x="70" y="44"/>
                    </a:lnTo>
                    <a:lnTo>
                      <a:pt x="96" y="35"/>
                    </a:lnTo>
                    <a:lnTo>
                      <a:pt x="53" y="9"/>
                    </a:lnTo>
                    <a:lnTo>
                      <a:pt x="53" y="0"/>
                    </a:lnTo>
                    <a:lnTo>
                      <a:pt x="35" y="17"/>
                    </a:lnTo>
                    <a:lnTo>
                      <a:pt x="18" y="35"/>
                    </a:lnTo>
                    <a:lnTo>
                      <a:pt x="0" y="3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10" name="Freeform 558"/>
              <p:cNvSpPr>
                <a:spLocks/>
              </p:cNvSpPr>
              <p:nvPr/>
            </p:nvSpPr>
            <p:spPr bwMode="auto">
              <a:xfrm>
                <a:off x="1637" y="1242"/>
                <a:ext cx="96" cy="44"/>
              </a:xfrm>
              <a:custGeom>
                <a:avLst/>
                <a:gdLst>
                  <a:gd name="T0" fmla="*/ 0 w 96"/>
                  <a:gd name="T1" fmla="*/ 35 h 44"/>
                  <a:gd name="T2" fmla="*/ 18 w 96"/>
                  <a:gd name="T3" fmla="*/ 35 h 44"/>
                  <a:gd name="T4" fmla="*/ 18 w 96"/>
                  <a:gd name="T5" fmla="*/ 44 h 44"/>
                  <a:gd name="T6" fmla="*/ 44 w 96"/>
                  <a:gd name="T7" fmla="*/ 35 h 44"/>
                  <a:gd name="T8" fmla="*/ 53 w 96"/>
                  <a:gd name="T9" fmla="*/ 35 h 44"/>
                  <a:gd name="T10" fmla="*/ 70 w 96"/>
                  <a:gd name="T11" fmla="*/ 44 h 44"/>
                  <a:gd name="T12" fmla="*/ 96 w 96"/>
                  <a:gd name="T13" fmla="*/ 35 h 44"/>
                  <a:gd name="T14" fmla="*/ 53 w 96"/>
                  <a:gd name="T15" fmla="*/ 9 h 44"/>
                  <a:gd name="T16" fmla="*/ 53 w 96"/>
                  <a:gd name="T17" fmla="*/ 0 h 44"/>
                  <a:gd name="T18" fmla="*/ 35 w 96"/>
                  <a:gd name="T19" fmla="*/ 17 h 44"/>
                  <a:gd name="T20" fmla="*/ 18 w 96"/>
                  <a:gd name="T21" fmla="*/ 35 h 44"/>
                  <a:gd name="T22" fmla="*/ 0 w 96"/>
                  <a:gd name="T23" fmla="*/ 35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
                  <a:gd name="T37" fmla="*/ 0 h 44"/>
                  <a:gd name="T38" fmla="*/ 96 w 96"/>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 h="44">
                    <a:moveTo>
                      <a:pt x="0" y="35"/>
                    </a:moveTo>
                    <a:lnTo>
                      <a:pt x="18" y="35"/>
                    </a:lnTo>
                    <a:lnTo>
                      <a:pt x="18" y="44"/>
                    </a:lnTo>
                    <a:lnTo>
                      <a:pt x="44" y="35"/>
                    </a:lnTo>
                    <a:lnTo>
                      <a:pt x="53" y="35"/>
                    </a:lnTo>
                    <a:lnTo>
                      <a:pt x="70" y="44"/>
                    </a:lnTo>
                    <a:lnTo>
                      <a:pt x="96" y="35"/>
                    </a:lnTo>
                    <a:lnTo>
                      <a:pt x="53" y="9"/>
                    </a:lnTo>
                    <a:lnTo>
                      <a:pt x="53" y="0"/>
                    </a:lnTo>
                    <a:lnTo>
                      <a:pt x="35" y="17"/>
                    </a:lnTo>
                    <a:lnTo>
                      <a:pt x="18" y="35"/>
                    </a:lnTo>
                    <a:lnTo>
                      <a:pt x="0" y="3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51" name="Freeform 559"/>
            <p:cNvSpPr>
              <a:spLocks/>
            </p:cNvSpPr>
            <p:nvPr/>
          </p:nvSpPr>
          <p:spPr bwMode="auto">
            <a:xfrm>
              <a:off x="3451225" y="1952624"/>
              <a:ext cx="14287" cy="41275"/>
            </a:xfrm>
            <a:custGeom>
              <a:avLst/>
              <a:gdLst>
                <a:gd name="T0" fmla="*/ 0 w 9"/>
                <a:gd name="T1" fmla="*/ 2147483647 h 27"/>
                <a:gd name="T2" fmla="*/ 0 w 9"/>
                <a:gd name="T3" fmla="*/ 2147483647 h 27"/>
                <a:gd name="T4" fmla="*/ 0 w 9"/>
                <a:gd name="T5" fmla="*/ 2147483647 h 27"/>
                <a:gd name="T6" fmla="*/ 2147483647 w 9"/>
                <a:gd name="T7" fmla="*/ 0 h 27"/>
                <a:gd name="T8" fmla="*/ 0 w 9"/>
                <a:gd name="T9" fmla="*/ 0 h 27"/>
                <a:gd name="T10" fmla="*/ 0 w 9"/>
                <a:gd name="T11" fmla="*/ 2147483647 h 27"/>
                <a:gd name="T12" fmla="*/ 0 60000 65536"/>
                <a:gd name="T13" fmla="*/ 0 60000 65536"/>
                <a:gd name="T14" fmla="*/ 0 60000 65536"/>
                <a:gd name="T15" fmla="*/ 0 60000 65536"/>
                <a:gd name="T16" fmla="*/ 0 60000 65536"/>
                <a:gd name="T17" fmla="*/ 0 60000 65536"/>
                <a:gd name="T18" fmla="*/ 0 w 9"/>
                <a:gd name="T19" fmla="*/ 0 h 27"/>
                <a:gd name="T20" fmla="*/ 9 w 9"/>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9" h="27">
                  <a:moveTo>
                    <a:pt x="0" y="9"/>
                  </a:moveTo>
                  <a:lnTo>
                    <a:pt x="0" y="27"/>
                  </a:lnTo>
                  <a:lnTo>
                    <a:pt x="9" y="0"/>
                  </a:lnTo>
                  <a:lnTo>
                    <a:pt x="0"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52" name="Group 560"/>
            <p:cNvGrpSpPr>
              <a:grpSpLocks/>
            </p:cNvGrpSpPr>
            <p:nvPr/>
          </p:nvGrpSpPr>
          <p:grpSpPr bwMode="auto">
            <a:xfrm>
              <a:off x="3451225" y="1952624"/>
              <a:ext cx="14287" cy="41275"/>
              <a:chOff x="1803" y="1206"/>
              <a:chExt cx="9" cy="27"/>
            </a:xfrm>
          </p:grpSpPr>
          <p:sp>
            <p:nvSpPr>
              <p:cNvPr id="55007" name="Freeform 561"/>
              <p:cNvSpPr>
                <a:spLocks/>
              </p:cNvSpPr>
              <p:nvPr/>
            </p:nvSpPr>
            <p:spPr bwMode="auto">
              <a:xfrm>
                <a:off x="1803" y="1206"/>
                <a:ext cx="9" cy="27"/>
              </a:xfrm>
              <a:custGeom>
                <a:avLst/>
                <a:gdLst>
                  <a:gd name="T0" fmla="*/ 0 w 9"/>
                  <a:gd name="T1" fmla="*/ 9 h 27"/>
                  <a:gd name="T2" fmla="*/ 0 w 9"/>
                  <a:gd name="T3" fmla="*/ 27 h 27"/>
                  <a:gd name="T4" fmla="*/ 0 w 9"/>
                  <a:gd name="T5" fmla="*/ 27 h 27"/>
                  <a:gd name="T6" fmla="*/ 9 w 9"/>
                  <a:gd name="T7" fmla="*/ 0 h 27"/>
                  <a:gd name="T8" fmla="*/ 0 w 9"/>
                  <a:gd name="T9" fmla="*/ 0 h 27"/>
                  <a:gd name="T10" fmla="*/ 0 w 9"/>
                  <a:gd name="T11" fmla="*/ 9 h 27"/>
                  <a:gd name="T12" fmla="*/ 0 60000 65536"/>
                  <a:gd name="T13" fmla="*/ 0 60000 65536"/>
                  <a:gd name="T14" fmla="*/ 0 60000 65536"/>
                  <a:gd name="T15" fmla="*/ 0 60000 65536"/>
                  <a:gd name="T16" fmla="*/ 0 60000 65536"/>
                  <a:gd name="T17" fmla="*/ 0 60000 65536"/>
                  <a:gd name="T18" fmla="*/ 0 w 9"/>
                  <a:gd name="T19" fmla="*/ 0 h 27"/>
                  <a:gd name="T20" fmla="*/ 9 w 9"/>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9" h="27">
                    <a:moveTo>
                      <a:pt x="0" y="9"/>
                    </a:moveTo>
                    <a:lnTo>
                      <a:pt x="0" y="27"/>
                    </a:lnTo>
                    <a:lnTo>
                      <a:pt x="9" y="0"/>
                    </a:lnTo>
                    <a:lnTo>
                      <a:pt x="0"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08" name="Freeform 562"/>
              <p:cNvSpPr>
                <a:spLocks/>
              </p:cNvSpPr>
              <p:nvPr/>
            </p:nvSpPr>
            <p:spPr bwMode="auto">
              <a:xfrm>
                <a:off x="1803" y="1206"/>
                <a:ext cx="9" cy="27"/>
              </a:xfrm>
              <a:custGeom>
                <a:avLst/>
                <a:gdLst>
                  <a:gd name="T0" fmla="*/ 0 w 9"/>
                  <a:gd name="T1" fmla="*/ 9 h 27"/>
                  <a:gd name="T2" fmla="*/ 0 w 9"/>
                  <a:gd name="T3" fmla="*/ 27 h 27"/>
                  <a:gd name="T4" fmla="*/ 0 w 9"/>
                  <a:gd name="T5" fmla="*/ 27 h 27"/>
                  <a:gd name="T6" fmla="*/ 9 w 9"/>
                  <a:gd name="T7" fmla="*/ 0 h 27"/>
                  <a:gd name="T8" fmla="*/ 0 w 9"/>
                  <a:gd name="T9" fmla="*/ 0 h 27"/>
                  <a:gd name="T10" fmla="*/ 0 w 9"/>
                  <a:gd name="T11" fmla="*/ 9 h 27"/>
                  <a:gd name="T12" fmla="*/ 0 60000 65536"/>
                  <a:gd name="T13" fmla="*/ 0 60000 65536"/>
                  <a:gd name="T14" fmla="*/ 0 60000 65536"/>
                  <a:gd name="T15" fmla="*/ 0 60000 65536"/>
                  <a:gd name="T16" fmla="*/ 0 60000 65536"/>
                  <a:gd name="T17" fmla="*/ 0 60000 65536"/>
                  <a:gd name="T18" fmla="*/ 0 w 9"/>
                  <a:gd name="T19" fmla="*/ 0 h 27"/>
                  <a:gd name="T20" fmla="*/ 9 w 9"/>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9" h="27">
                    <a:moveTo>
                      <a:pt x="0" y="9"/>
                    </a:moveTo>
                    <a:lnTo>
                      <a:pt x="0" y="27"/>
                    </a:lnTo>
                    <a:lnTo>
                      <a:pt x="9" y="0"/>
                    </a:lnTo>
                    <a:lnTo>
                      <a:pt x="0"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53" name="Freeform 563"/>
            <p:cNvSpPr>
              <a:spLocks/>
            </p:cNvSpPr>
            <p:nvPr/>
          </p:nvSpPr>
          <p:spPr bwMode="auto">
            <a:xfrm>
              <a:off x="3297237" y="1819274"/>
              <a:ext cx="392113" cy="282575"/>
            </a:xfrm>
            <a:custGeom>
              <a:avLst/>
              <a:gdLst>
                <a:gd name="T0" fmla="*/ 0 w 244"/>
                <a:gd name="T1" fmla="*/ 2147483647 h 187"/>
                <a:gd name="T2" fmla="*/ 2147483647 w 244"/>
                <a:gd name="T3" fmla="*/ 2147483647 h 187"/>
                <a:gd name="T4" fmla="*/ 2147483647 w 244"/>
                <a:gd name="T5" fmla="*/ 2147483647 h 187"/>
                <a:gd name="T6" fmla="*/ 2147483647 w 244"/>
                <a:gd name="T7" fmla="*/ 2147483647 h 187"/>
                <a:gd name="T8" fmla="*/ 2147483647 w 244"/>
                <a:gd name="T9" fmla="*/ 2147483647 h 187"/>
                <a:gd name="T10" fmla="*/ 2147483647 w 244"/>
                <a:gd name="T11" fmla="*/ 2147483647 h 187"/>
                <a:gd name="T12" fmla="*/ 2147483647 w 244"/>
                <a:gd name="T13" fmla="*/ 2147483647 h 187"/>
                <a:gd name="T14" fmla="*/ 2147483647 w 244"/>
                <a:gd name="T15" fmla="*/ 2147483647 h 187"/>
                <a:gd name="T16" fmla="*/ 2147483647 w 244"/>
                <a:gd name="T17" fmla="*/ 2147483647 h 187"/>
                <a:gd name="T18" fmla="*/ 2147483647 w 244"/>
                <a:gd name="T19" fmla="*/ 2147483647 h 187"/>
                <a:gd name="T20" fmla="*/ 2147483647 w 244"/>
                <a:gd name="T21" fmla="*/ 2147483647 h 187"/>
                <a:gd name="T22" fmla="*/ 2147483647 w 244"/>
                <a:gd name="T23" fmla="*/ 2147483647 h 187"/>
                <a:gd name="T24" fmla="*/ 2147483647 w 244"/>
                <a:gd name="T25" fmla="*/ 2147483647 h 187"/>
                <a:gd name="T26" fmla="*/ 2147483647 w 244"/>
                <a:gd name="T27" fmla="*/ 2147483647 h 187"/>
                <a:gd name="T28" fmla="*/ 2147483647 w 244"/>
                <a:gd name="T29" fmla="*/ 2147483647 h 187"/>
                <a:gd name="T30" fmla="*/ 2147483647 w 244"/>
                <a:gd name="T31" fmla="*/ 2147483647 h 187"/>
                <a:gd name="T32" fmla="*/ 2147483647 w 244"/>
                <a:gd name="T33" fmla="*/ 2147483647 h 187"/>
                <a:gd name="T34" fmla="*/ 2147483647 w 244"/>
                <a:gd name="T35" fmla="*/ 2147483647 h 187"/>
                <a:gd name="T36" fmla="*/ 2147483647 w 244"/>
                <a:gd name="T37" fmla="*/ 2147483647 h 187"/>
                <a:gd name="T38" fmla="*/ 2147483647 w 244"/>
                <a:gd name="T39" fmla="*/ 2147483647 h 187"/>
                <a:gd name="T40" fmla="*/ 2147483647 w 244"/>
                <a:gd name="T41" fmla="*/ 2147483647 h 187"/>
                <a:gd name="T42" fmla="*/ 2147483647 w 244"/>
                <a:gd name="T43" fmla="*/ 2147483647 h 187"/>
                <a:gd name="T44" fmla="*/ 2147483647 w 244"/>
                <a:gd name="T45" fmla="*/ 2147483647 h 187"/>
                <a:gd name="T46" fmla="*/ 2147483647 w 244"/>
                <a:gd name="T47" fmla="*/ 2147483647 h 187"/>
                <a:gd name="T48" fmla="*/ 2147483647 w 244"/>
                <a:gd name="T49" fmla="*/ 2147483647 h 187"/>
                <a:gd name="T50" fmla="*/ 2147483647 w 244"/>
                <a:gd name="T51" fmla="*/ 2147483647 h 187"/>
                <a:gd name="T52" fmla="*/ 2147483647 w 244"/>
                <a:gd name="T53" fmla="*/ 2147483647 h 187"/>
                <a:gd name="T54" fmla="*/ 2147483647 w 244"/>
                <a:gd name="T55" fmla="*/ 2147483647 h 187"/>
                <a:gd name="T56" fmla="*/ 2147483647 w 244"/>
                <a:gd name="T57" fmla="*/ 2147483647 h 187"/>
                <a:gd name="T58" fmla="*/ 2147483647 w 244"/>
                <a:gd name="T59" fmla="*/ 2147483647 h 187"/>
                <a:gd name="T60" fmla="*/ 2147483647 w 244"/>
                <a:gd name="T61" fmla="*/ 2147483647 h 187"/>
                <a:gd name="T62" fmla="*/ 2147483647 w 244"/>
                <a:gd name="T63" fmla="*/ 2147483647 h 187"/>
                <a:gd name="T64" fmla="*/ 2147483647 w 244"/>
                <a:gd name="T65" fmla="*/ 2147483647 h 187"/>
                <a:gd name="T66" fmla="*/ 2147483647 w 244"/>
                <a:gd name="T67" fmla="*/ 2147483647 h 187"/>
                <a:gd name="T68" fmla="*/ 2147483647 w 244"/>
                <a:gd name="T69" fmla="*/ 2147483647 h 187"/>
                <a:gd name="T70" fmla="*/ 2147483647 w 244"/>
                <a:gd name="T71" fmla="*/ 2147483647 h 187"/>
                <a:gd name="T72" fmla="*/ 2147483647 w 244"/>
                <a:gd name="T73" fmla="*/ 2147483647 h 187"/>
                <a:gd name="T74" fmla="*/ 2147483647 w 244"/>
                <a:gd name="T75" fmla="*/ 2147483647 h 187"/>
                <a:gd name="T76" fmla="*/ 2147483647 w 244"/>
                <a:gd name="T77" fmla="*/ 2147483647 h 187"/>
                <a:gd name="T78" fmla="*/ 2147483647 w 244"/>
                <a:gd name="T79" fmla="*/ 2147483647 h 187"/>
                <a:gd name="T80" fmla="*/ 2147483647 w 244"/>
                <a:gd name="T81" fmla="*/ 2147483647 h 187"/>
                <a:gd name="T82" fmla="*/ 2147483647 w 244"/>
                <a:gd name="T83" fmla="*/ 2147483647 h 187"/>
                <a:gd name="T84" fmla="*/ 2147483647 w 244"/>
                <a:gd name="T85" fmla="*/ 2147483647 h 187"/>
                <a:gd name="T86" fmla="*/ 2147483647 w 244"/>
                <a:gd name="T87" fmla="*/ 2147483647 h 187"/>
                <a:gd name="T88" fmla="*/ 2147483647 w 244"/>
                <a:gd name="T89" fmla="*/ 2147483647 h 187"/>
                <a:gd name="T90" fmla="*/ 2147483647 w 244"/>
                <a:gd name="T91" fmla="*/ 2147483647 h 187"/>
                <a:gd name="T92" fmla="*/ 2147483647 w 244"/>
                <a:gd name="T93" fmla="*/ 2147483647 h 187"/>
                <a:gd name="T94" fmla="*/ 2147483647 w 244"/>
                <a:gd name="T95" fmla="*/ 2147483647 h 187"/>
                <a:gd name="T96" fmla="*/ 2147483647 w 244"/>
                <a:gd name="T97" fmla="*/ 0 h 187"/>
                <a:gd name="T98" fmla="*/ 2147483647 w 244"/>
                <a:gd name="T99" fmla="*/ 0 h 187"/>
                <a:gd name="T100" fmla="*/ 2147483647 w 244"/>
                <a:gd name="T101" fmla="*/ 0 h 187"/>
                <a:gd name="T102" fmla="*/ 2147483647 w 244"/>
                <a:gd name="T103" fmla="*/ 2147483647 h 187"/>
                <a:gd name="T104" fmla="*/ 0 w 244"/>
                <a:gd name="T105" fmla="*/ 2147483647 h 1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4"/>
                <a:gd name="T160" fmla="*/ 0 h 187"/>
                <a:gd name="T161" fmla="*/ 244 w 244"/>
                <a:gd name="T162" fmla="*/ 187 h 1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4" h="187">
                  <a:moveTo>
                    <a:pt x="0" y="36"/>
                  </a:moveTo>
                  <a:lnTo>
                    <a:pt x="18" y="53"/>
                  </a:lnTo>
                  <a:lnTo>
                    <a:pt x="35" y="62"/>
                  </a:lnTo>
                  <a:lnTo>
                    <a:pt x="70" y="62"/>
                  </a:lnTo>
                  <a:lnTo>
                    <a:pt x="79" y="71"/>
                  </a:lnTo>
                  <a:lnTo>
                    <a:pt x="105" y="62"/>
                  </a:lnTo>
                  <a:lnTo>
                    <a:pt x="122" y="71"/>
                  </a:lnTo>
                  <a:lnTo>
                    <a:pt x="105" y="80"/>
                  </a:lnTo>
                  <a:lnTo>
                    <a:pt x="122" y="80"/>
                  </a:lnTo>
                  <a:lnTo>
                    <a:pt x="131" y="80"/>
                  </a:lnTo>
                  <a:lnTo>
                    <a:pt x="140" y="89"/>
                  </a:lnTo>
                  <a:lnTo>
                    <a:pt x="140" y="116"/>
                  </a:lnTo>
                  <a:lnTo>
                    <a:pt x="96" y="125"/>
                  </a:lnTo>
                  <a:lnTo>
                    <a:pt x="105" y="134"/>
                  </a:lnTo>
                  <a:lnTo>
                    <a:pt x="87" y="142"/>
                  </a:lnTo>
                  <a:lnTo>
                    <a:pt x="61" y="134"/>
                  </a:lnTo>
                  <a:lnTo>
                    <a:pt x="44" y="151"/>
                  </a:lnTo>
                  <a:lnTo>
                    <a:pt x="70" y="151"/>
                  </a:lnTo>
                  <a:lnTo>
                    <a:pt x="96" y="160"/>
                  </a:lnTo>
                  <a:lnTo>
                    <a:pt x="105" y="160"/>
                  </a:lnTo>
                  <a:lnTo>
                    <a:pt x="105" y="178"/>
                  </a:lnTo>
                  <a:lnTo>
                    <a:pt x="131" y="187"/>
                  </a:lnTo>
                  <a:lnTo>
                    <a:pt x="157" y="187"/>
                  </a:lnTo>
                  <a:lnTo>
                    <a:pt x="140" y="169"/>
                  </a:lnTo>
                  <a:lnTo>
                    <a:pt x="140" y="160"/>
                  </a:lnTo>
                  <a:lnTo>
                    <a:pt x="166" y="178"/>
                  </a:lnTo>
                  <a:lnTo>
                    <a:pt x="183" y="178"/>
                  </a:lnTo>
                  <a:lnTo>
                    <a:pt x="192" y="169"/>
                  </a:lnTo>
                  <a:lnTo>
                    <a:pt x="183" y="160"/>
                  </a:lnTo>
                  <a:lnTo>
                    <a:pt x="192" y="151"/>
                  </a:lnTo>
                  <a:lnTo>
                    <a:pt x="174" y="134"/>
                  </a:lnTo>
                  <a:lnTo>
                    <a:pt x="183" y="125"/>
                  </a:lnTo>
                  <a:lnTo>
                    <a:pt x="200" y="134"/>
                  </a:lnTo>
                  <a:lnTo>
                    <a:pt x="200" y="142"/>
                  </a:lnTo>
                  <a:lnTo>
                    <a:pt x="209" y="142"/>
                  </a:lnTo>
                  <a:lnTo>
                    <a:pt x="244" y="116"/>
                  </a:lnTo>
                  <a:lnTo>
                    <a:pt x="218" y="89"/>
                  </a:lnTo>
                  <a:lnTo>
                    <a:pt x="200" y="89"/>
                  </a:lnTo>
                  <a:lnTo>
                    <a:pt x="192" y="80"/>
                  </a:lnTo>
                  <a:lnTo>
                    <a:pt x="200" y="80"/>
                  </a:lnTo>
                  <a:lnTo>
                    <a:pt x="218" y="71"/>
                  </a:lnTo>
                  <a:lnTo>
                    <a:pt x="218" y="62"/>
                  </a:lnTo>
                  <a:lnTo>
                    <a:pt x="192" y="44"/>
                  </a:lnTo>
                  <a:lnTo>
                    <a:pt x="166" y="36"/>
                  </a:lnTo>
                  <a:lnTo>
                    <a:pt x="174" y="27"/>
                  </a:lnTo>
                  <a:lnTo>
                    <a:pt x="140" y="27"/>
                  </a:lnTo>
                  <a:lnTo>
                    <a:pt x="96" y="36"/>
                  </a:lnTo>
                  <a:lnTo>
                    <a:pt x="122" y="18"/>
                  </a:lnTo>
                  <a:lnTo>
                    <a:pt x="96" y="0"/>
                  </a:lnTo>
                  <a:lnTo>
                    <a:pt x="87" y="0"/>
                  </a:lnTo>
                  <a:lnTo>
                    <a:pt x="61" y="0"/>
                  </a:lnTo>
                  <a:lnTo>
                    <a:pt x="35" y="18"/>
                  </a:lnTo>
                  <a:lnTo>
                    <a:pt x="0" y="3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54" name="Freeform 564"/>
            <p:cNvSpPr>
              <a:spLocks/>
            </p:cNvSpPr>
            <p:nvPr/>
          </p:nvSpPr>
          <p:spPr bwMode="auto">
            <a:xfrm>
              <a:off x="3297237" y="1819274"/>
              <a:ext cx="392113" cy="282575"/>
            </a:xfrm>
            <a:custGeom>
              <a:avLst/>
              <a:gdLst>
                <a:gd name="T0" fmla="*/ 0 w 244"/>
                <a:gd name="T1" fmla="*/ 2147483647 h 187"/>
                <a:gd name="T2" fmla="*/ 2147483647 w 244"/>
                <a:gd name="T3" fmla="*/ 2147483647 h 187"/>
                <a:gd name="T4" fmla="*/ 2147483647 w 244"/>
                <a:gd name="T5" fmla="*/ 2147483647 h 187"/>
                <a:gd name="T6" fmla="*/ 2147483647 w 244"/>
                <a:gd name="T7" fmla="*/ 2147483647 h 187"/>
                <a:gd name="T8" fmla="*/ 2147483647 w 244"/>
                <a:gd name="T9" fmla="*/ 2147483647 h 187"/>
                <a:gd name="T10" fmla="*/ 2147483647 w 244"/>
                <a:gd name="T11" fmla="*/ 2147483647 h 187"/>
                <a:gd name="T12" fmla="*/ 2147483647 w 244"/>
                <a:gd name="T13" fmla="*/ 2147483647 h 187"/>
                <a:gd name="T14" fmla="*/ 2147483647 w 244"/>
                <a:gd name="T15" fmla="*/ 2147483647 h 187"/>
                <a:gd name="T16" fmla="*/ 2147483647 w 244"/>
                <a:gd name="T17" fmla="*/ 2147483647 h 187"/>
                <a:gd name="T18" fmla="*/ 2147483647 w 244"/>
                <a:gd name="T19" fmla="*/ 2147483647 h 187"/>
                <a:gd name="T20" fmla="*/ 2147483647 w 244"/>
                <a:gd name="T21" fmla="*/ 2147483647 h 187"/>
                <a:gd name="T22" fmla="*/ 2147483647 w 244"/>
                <a:gd name="T23" fmla="*/ 2147483647 h 187"/>
                <a:gd name="T24" fmla="*/ 2147483647 w 244"/>
                <a:gd name="T25" fmla="*/ 2147483647 h 187"/>
                <a:gd name="T26" fmla="*/ 2147483647 w 244"/>
                <a:gd name="T27" fmla="*/ 2147483647 h 187"/>
                <a:gd name="T28" fmla="*/ 2147483647 w 244"/>
                <a:gd name="T29" fmla="*/ 2147483647 h 187"/>
                <a:gd name="T30" fmla="*/ 2147483647 w 244"/>
                <a:gd name="T31" fmla="*/ 2147483647 h 187"/>
                <a:gd name="T32" fmla="*/ 2147483647 w 244"/>
                <a:gd name="T33" fmla="*/ 2147483647 h 187"/>
                <a:gd name="T34" fmla="*/ 2147483647 w 244"/>
                <a:gd name="T35" fmla="*/ 2147483647 h 187"/>
                <a:gd name="T36" fmla="*/ 2147483647 w 244"/>
                <a:gd name="T37" fmla="*/ 2147483647 h 187"/>
                <a:gd name="T38" fmla="*/ 2147483647 w 244"/>
                <a:gd name="T39" fmla="*/ 2147483647 h 187"/>
                <a:gd name="T40" fmla="*/ 2147483647 w 244"/>
                <a:gd name="T41" fmla="*/ 2147483647 h 187"/>
                <a:gd name="T42" fmla="*/ 2147483647 w 244"/>
                <a:gd name="T43" fmla="*/ 2147483647 h 187"/>
                <a:gd name="T44" fmla="*/ 2147483647 w 244"/>
                <a:gd name="T45" fmla="*/ 2147483647 h 187"/>
                <a:gd name="T46" fmla="*/ 2147483647 w 244"/>
                <a:gd name="T47" fmla="*/ 2147483647 h 187"/>
                <a:gd name="T48" fmla="*/ 2147483647 w 244"/>
                <a:gd name="T49" fmla="*/ 2147483647 h 187"/>
                <a:gd name="T50" fmla="*/ 2147483647 w 244"/>
                <a:gd name="T51" fmla="*/ 2147483647 h 187"/>
                <a:gd name="T52" fmla="*/ 2147483647 w 244"/>
                <a:gd name="T53" fmla="*/ 2147483647 h 187"/>
                <a:gd name="T54" fmla="*/ 2147483647 w 244"/>
                <a:gd name="T55" fmla="*/ 2147483647 h 187"/>
                <a:gd name="T56" fmla="*/ 2147483647 w 244"/>
                <a:gd name="T57" fmla="*/ 2147483647 h 187"/>
                <a:gd name="T58" fmla="*/ 2147483647 w 244"/>
                <a:gd name="T59" fmla="*/ 2147483647 h 187"/>
                <a:gd name="T60" fmla="*/ 2147483647 w 244"/>
                <a:gd name="T61" fmla="*/ 2147483647 h 187"/>
                <a:gd name="T62" fmla="*/ 2147483647 w 244"/>
                <a:gd name="T63" fmla="*/ 2147483647 h 187"/>
                <a:gd name="T64" fmla="*/ 2147483647 w 244"/>
                <a:gd name="T65" fmla="*/ 2147483647 h 187"/>
                <a:gd name="T66" fmla="*/ 2147483647 w 244"/>
                <a:gd name="T67" fmla="*/ 2147483647 h 187"/>
                <a:gd name="T68" fmla="*/ 2147483647 w 244"/>
                <a:gd name="T69" fmla="*/ 2147483647 h 187"/>
                <a:gd name="T70" fmla="*/ 2147483647 w 244"/>
                <a:gd name="T71" fmla="*/ 2147483647 h 187"/>
                <a:gd name="T72" fmla="*/ 2147483647 w 244"/>
                <a:gd name="T73" fmla="*/ 2147483647 h 187"/>
                <a:gd name="T74" fmla="*/ 2147483647 w 244"/>
                <a:gd name="T75" fmla="*/ 2147483647 h 187"/>
                <a:gd name="T76" fmla="*/ 2147483647 w 244"/>
                <a:gd name="T77" fmla="*/ 2147483647 h 187"/>
                <a:gd name="T78" fmla="*/ 2147483647 w 244"/>
                <a:gd name="T79" fmla="*/ 2147483647 h 187"/>
                <a:gd name="T80" fmla="*/ 2147483647 w 244"/>
                <a:gd name="T81" fmla="*/ 2147483647 h 187"/>
                <a:gd name="T82" fmla="*/ 2147483647 w 244"/>
                <a:gd name="T83" fmla="*/ 2147483647 h 187"/>
                <a:gd name="T84" fmla="*/ 2147483647 w 244"/>
                <a:gd name="T85" fmla="*/ 2147483647 h 187"/>
                <a:gd name="T86" fmla="*/ 2147483647 w 244"/>
                <a:gd name="T87" fmla="*/ 2147483647 h 187"/>
                <a:gd name="T88" fmla="*/ 2147483647 w 244"/>
                <a:gd name="T89" fmla="*/ 2147483647 h 187"/>
                <a:gd name="T90" fmla="*/ 2147483647 w 244"/>
                <a:gd name="T91" fmla="*/ 2147483647 h 187"/>
                <a:gd name="T92" fmla="*/ 2147483647 w 244"/>
                <a:gd name="T93" fmla="*/ 2147483647 h 187"/>
                <a:gd name="T94" fmla="*/ 2147483647 w 244"/>
                <a:gd name="T95" fmla="*/ 2147483647 h 187"/>
                <a:gd name="T96" fmla="*/ 2147483647 w 244"/>
                <a:gd name="T97" fmla="*/ 0 h 187"/>
                <a:gd name="T98" fmla="*/ 2147483647 w 244"/>
                <a:gd name="T99" fmla="*/ 0 h 187"/>
                <a:gd name="T100" fmla="*/ 2147483647 w 244"/>
                <a:gd name="T101" fmla="*/ 0 h 187"/>
                <a:gd name="T102" fmla="*/ 2147483647 w 244"/>
                <a:gd name="T103" fmla="*/ 2147483647 h 187"/>
                <a:gd name="T104" fmla="*/ 0 w 244"/>
                <a:gd name="T105" fmla="*/ 2147483647 h 1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4"/>
                <a:gd name="T160" fmla="*/ 0 h 187"/>
                <a:gd name="T161" fmla="*/ 244 w 244"/>
                <a:gd name="T162" fmla="*/ 187 h 1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4" h="187">
                  <a:moveTo>
                    <a:pt x="0" y="36"/>
                  </a:moveTo>
                  <a:lnTo>
                    <a:pt x="18" y="53"/>
                  </a:lnTo>
                  <a:lnTo>
                    <a:pt x="35" y="62"/>
                  </a:lnTo>
                  <a:lnTo>
                    <a:pt x="70" y="62"/>
                  </a:lnTo>
                  <a:lnTo>
                    <a:pt x="79" y="71"/>
                  </a:lnTo>
                  <a:lnTo>
                    <a:pt x="105" y="62"/>
                  </a:lnTo>
                  <a:lnTo>
                    <a:pt x="122" y="71"/>
                  </a:lnTo>
                  <a:lnTo>
                    <a:pt x="105" y="80"/>
                  </a:lnTo>
                  <a:lnTo>
                    <a:pt x="122" y="80"/>
                  </a:lnTo>
                  <a:lnTo>
                    <a:pt x="131" y="80"/>
                  </a:lnTo>
                  <a:lnTo>
                    <a:pt x="140" y="89"/>
                  </a:lnTo>
                  <a:lnTo>
                    <a:pt x="140" y="116"/>
                  </a:lnTo>
                  <a:lnTo>
                    <a:pt x="96" y="125"/>
                  </a:lnTo>
                  <a:lnTo>
                    <a:pt x="105" y="134"/>
                  </a:lnTo>
                  <a:lnTo>
                    <a:pt x="87" y="142"/>
                  </a:lnTo>
                  <a:lnTo>
                    <a:pt x="61" y="134"/>
                  </a:lnTo>
                  <a:lnTo>
                    <a:pt x="44" y="151"/>
                  </a:lnTo>
                  <a:lnTo>
                    <a:pt x="70" y="151"/>
                  </a:lnTo>
                  <a:lnTo>
                    <a:pt x="96" y="160"/>
                  </a:lnTo>
                  <a:lnTo>
                    <a:pt x="105" y="160"/>
                  </a:lnTo>
                  <a:lnTo>
                    <a:pt x="105" y="178"/>
                  </a:lnTo>
                  <a:lnTo>
                    <a:pt x="131" y="187"/>
                  </a:lnTo>
                  <a:lnTo>
                    <a:pt x="157" y="187"/>
                  </a:lnTo>
                  <a:lnTo>
                    <a:pt x="140" y="169"/>
                  </a:lnTo>
                  <a:lnTo>
                    <a:pt x="140" y="160"/>
                  </a:lnTo>
                  <a:lnTo>
                    <a:pt x="166" y="178"/>
                  </a:lnTo>
                  <a:lnTo>
                    <a:pt x="183" y="178"/>
                  </a:lnTo>
                  <a:lnTo>
                    <a:pt x="192" y="169"/>
                  </a:lnTo>
                  <a:lnTo>
                    <a:pt x="183" y="160"/>
                  </a:lnTo>
                  <a:lnTo>
                    <a:pt x="192" y="151"/>
                  </a:lnTo>
                  <a:lnTo>
                    <a:pt x="174" y="134"/>
                  </a:lnTo>
                  <a:lnTo>
                    <a:pt x="183" y="125"/>
                  </a:lnTo>
                  <a:lnTo>
                    <a:pt x="200" y="134"/>
                  </a:lnTo>
                  <a:lnTo>
                    <a:pt x="200" y="142"/>
                  </a:lnTo>
                  <a:lnTo>
                    <a:pt x="209" y="142"/>
                  </a:lnTo>
                  <a:lnTo>
                    <a:pt x="244" y="116"/>
                  </a:lnTo>
                  <a:lnTo>
                    <a:pt x="218" y="89"/>
                  </a:lnTo>
                  <a:lnTo>
                    <a:pt x="200" y="89"/>
                  </a:lnTo>
                  <a:lnTo>
                    <a:pt x="192" y="80"/>
                  </a:lnTo>
                  <a:lnTo>
                    <a:pt x="200" y="80"/>
                  </a:lnTo>
                  <a:lnTo>
                    <a:pt x="218" y="71"/>
                  </a:lnTo>
                  <a:lnTo>
                    <a:pt x="218" y="62"/>
                  </a:lnTo>
                  <a:lnTo>
                    <a:pt x="192" y="44"/>
                  </a:lnTo>
                  <a:lnTo>
                    <a:pt x="166" y="36"/>
                  </a:lnTo>
                  <a:lnTo>
                    <a:pt x="174" y="27"/>
                  </a:lnTo>
                  <a:lnTo>
                    <a:pt x="140" y="27"/>
                  </a:lnTo>
                  <a:lnTo>
                    <a:pt x="96" y="36"/>
                  </a:lnTo>
                  <a:lnTo>
                    <a:pt x="122" y="18"/>
                  </a:lnTo>
                  <a:lnTo>
                    <a:pt x="96" y="0"/>
                  </a:lnTo>
                  <a:lnTo>
                    <a:pt x="87" y="0"/>
                  </a:lnTo>
                  <a:lnTo>
                    <a:pt x="61" y="0"/>
                  </a:lnTo>
                  <a:lnTo>
                    <a:pt x="35" y="18"/>
                  </a:lnTo>
                  <a:lnTo>
                    <a:pt x="0" y="3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55" name="Freeform 565"/>
            <p:cNvSpPr>
              <a:spLocks/>
            </p:cNvSpPr>
            <p:nvPr/>
          </p:nvSpPr>
          <p:spPr bwMode="auto">
            <a:xfrm>
              <a:off x="3465512" y="1819274"/>
              <a:ext cx="69850" cy="41275"/>
            </a:xfrm>
            <a:custGeom>
              <a:avLst/>
              <a:gdLst>
                <a:gd name="T0" fmla="*/ 2147483647 w 43"/>
                <a:gd name="T1" fmla="*/ 0 h 27"/>
                <a:gd name="T2" fmla="*/ 0 w 43"/>
                <a:gd name="T3" fmla="*/ 2147483647 h 27"/>
                <a:gd name="T4" fmla="*/ 2147483647 w 43"/>
                <a:gd name="T5" fmla="*/ 2147483647 h 27"/>
                <a:gd name="T6" fmla="*/ 2147483647 w 43"/>
                <a:gd name="T7" fmla="*/ 2147483647 h 27"/>
                <a:gd name="T8" fmla="*/ 2147483647 w 43"/>
                <a:gd name="T9" fmla="*/ 2147483647 h 27"/>
                <a:gd name="T10" fmla="*/ 2147483647 w 43"/>
                <a:gd name="T11" fmla="*/ 0 h 27"/>
                <a:gd name="T12" fmla="*/ 0 60000 65536"/>
                <a:gd name="T13" fmla="*/ 0 60000 65536"/>
                <a:gd name="T14" fmla="*/ 0 60000 65536"/>
                <a:gd name="T15" fmla="*/ 0 60000 65536"/>
                <a:gd name="T16" fmla="*/ 0 60000 65536"/>
                <a:gd name="T17" fmla="*/ 0 60000 65536"/>
                <a:gd name="T18" fmla="*/ 0 w 43"/>
                <a:gd name="T19" fmla="*/ 0 h 27"/>
                <a:gd name="T20" fmla="*/ 43 w 4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3" h="27">
                  <a:moveTo>
                    <a:pt x="8" y="0"/>
                  </a:moveTo>
                  <a:lnTo>
                    <a:pt x="0" y="18"/>
                  </a:lnTo>
                  <a:lnTo>
                    <a:pt x="8" y="27"/>
                  </a:lnTo>
                  <a:lnTo>
                    <a:pt x="35" y="27"/>
                  </a:lnTo>
                  <a:lnTo>
                    <a:pt x="43" y="18"/>
                  </a:lnTo>
                  <a:lnTo>
                    <a:pt x="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56" name="Freeform 566"/>
            <p:cNvSpPr>
              <a:spLocks/>
            </p:cNvSpPr>
            <p:nvPr/>
          </p:nvSpPr>
          <p:spPr bwMode="auto">
            <a:xfrm>
              <a:off x="3465512" y="1819274"/>
              <a:ext cx="69850" cy="41275"/>
            </a:xfrm>
            <a:custGeom>
              <a:avLst/>
              <a:gdLst>
                <a:gd name="T0" fmla="*/ 2147483647 w 43"/>
                <a:gd name="T1" fmla="*/ 0 h 27"/>
                <a:gd name="T2" fmla="*/ 0 w 43"/>
                <a:gd name="T3" fmla="*/ 2147483647 h 27"/>
                <a:gd name="T4" fmla="*/ 2147483647 w 43"/>
                <a:gd name="T5" fmla="*/ 2147483647 h 27"/>
                <a:gd name="T6" fmla="*/ 2147483647 w 43"/>
                <a:gd name="T7" fmla="*/ 2147483647 h 27"/>
                <a:gd name="T8" fmla="*/ 2147483647 w 43"/>
                <a:gd name="T9" fmla="*/ 2147483647 h 27"/>
                <a:gd name="T10" fmla="*/ 2147483647 w 43"/>
                <a:gd name="T11" fmla="*/ 0 h 27"/>
                <a:gd name="T12" fmla="*/ 0 60000 65536"/>
                <a:gd name="T13" fmla="*/ 0 60000 65536"/>
                <a:gd name="T14" fmla="*/ 0 60000 65536"/>
                <a:gd name="T15" fmla="*/ 0 60000 65536"/>
                <a:gd name="T16" fmla="*/ 0 60000 65536"/>
                <a:gd name="T17" fmla="*/ 0 60000 65536"/>
                <a:gd name="T18" fmla="*/ 0 w 43"/>
                <a:gd name="T19" fmla="*/ 0 h 27"/>
                <a:gd name="T20" fmla="*/ 43 w 4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3" h="27">
                  <a:moveTo>
                    <a:pt x="8" y="0"/>
                  </a:moveTo>
                  <a:lnTo>
                    <a:pt x="0" y="18"/>
                  </a:lnTo>
                  <a:lnTo>
                    <a:pt x="8" y="27"/>
                  </a:lnTo>
                  <a:lnTo>
                    <a:pt x="35" y="27"/>
                  </a:lnTo>
                  <a:lnTo>
                    <a:pt x="43" y="18"/>
                  </a:lnTo>
                  <a:lnTo>
                    <a:pt x="8"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57" name="Freeform 567"/>
            <p:cNvSpPr>
              <a:spLocks/>
            </p:cNvSpPr>
            <p:nvPr/>
          </p:nvSpPr>
          <p:spPr bwMode="auto">
            <a:xfrm>
              <a:off x="3325812" y="1763712"/>
              <a:ext cx="198438" cy="41275"/>
            </a:xfrm>
            <a:custGeom>
              <a:avLst/>
              <a:gdLst>
                <a:gd name="T0" fmla="*/ 2147483647 w 122"/>
                <a:gd name="T1" fmla="*/ 0 h 27"/>
                <a:gd name="T2" fmla="*/ 0 w 122"/>
                <a:gd name="T3" fmla="*/ 0 h 27"/>
                <a:gd name="T4" fmla="*/ 2147483647 w 122"/>
                <a:gd name="T5" fmla="*/ 2147483647 h 27"/>
                <a:gd name="T6" fmla="*/ 2147483647 w 122"/>
                <a:gd name="T7" fmla="*/ 2147483647 h 27"/>
                <a:gd name="T8" fmla="*/ 2147483647 w 122"/>
                <a:gd name="T9" fmla="*/ 2147483647 h 27"/>
                <a:gd name="T10" fmla="*/ 2147483647 w 122"/>
                <a:gd name="T11" fmla="*/ 2147483647 h 27"/>
                <a:gd name="T12" fmla="*/ 2147483647 w 122"/>
                <a:gd name="T13" fmla="*/ 2147483647 h 27"/>
                <a:gd name="T14" fmla="*/ 2147483647 w 122"/>
                <a:gd name="T15" fmla="*/ 2147483647 h 27"/>
                <a:gd name="T16" fmla="*/ 2147483647 w 122"/>
                <a:gd name="T17" fmla="*/ 2147483647 h 27"/>
                <a:gd name="T18" fmla="*/ 2147483647 w 122"/>
                <a:gd name="T19" fmla="*/ 2147483647 h 27"/>
                <a:gd name="T20" fmla="*/ 2147483647 w 122"/>
                <a:gd name="T21" fmla="*/ 2147483647 h 27"/>
                <a:gd name="T22" fmla="*/ 2147483647 w 122"/>
                <a:gd name="T23" fmla="*/ 2147483647 h 27"/>
                <a:gd name="T24" fmla="*/ 2147483647 w 122"/>
                <a:gd name="T25" fmla="*/ 2147483647 h 27"/>
                <a:gd name="T26" fmla="*/ 2147483647 w 122"/>
                <a:gd name="T27" fmla="*/ 0 h 27"/>
                <a:gd name="T28" fmla="*/ 2147483647 w 122"/>
                <a:gd name="T29" fmla="*/ 0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27"/>
                <a:gd name="T47" fmla="*/ 122 w 122"/>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27">
                  <a:moveTo>
                    <a:pt x="8" y="0"/>
                  </a:moveTo>
                  <a:lnTo>
                    <a:pt x="0" y="0"/>
                  </a:lnTo>
                  <a:lnTo>
                    <a:pt x="8" y="9"/>
                  </a:lnTo>
                  <a:lnTo>
                    <a:pt x="26" y="9"/>
                  </a:lnTo>
                  <a:lnTo>
                    <a:pt x="17" y="27"/>
                  </a:lnTo>
                  <a:lnTo>
                    <a:pt x="61" y="27"/>
                  </a:lnTo>
                  <a:lnTo>
                    <a:pt x="78" y="27"/>
                  </a:lnTo>
                  <a:lnTo>
                    <a:pt x="95" y="27"/>
                  </a:lnTo>
                  <a:lnTo>
                    <a:pt x="104" y="27"/>
                  </a:lnTo>
                  <a:lnTo>
                    <a:pt x="122" y="18"/>
                  </a:lnTo>
                  <a:lnTo>
                    <a:pt x="52" y="9"/>
                  </a:lnTo>
                  <a:lnTo>
                    <a:pt x="43" y="9"/>
                  </a:lnTo>
                  <a:lnTo>
                    <a:pt x="43" y="0"/>
                  </a:lnTo>
                  <a:lnTo>
                    <a:pt x="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58" name="Group 568"/>
            <p:cNvGrpSpPr>
              <a:grpSpLocks/>
            </p:cNvGrpSpPr>
            <p:nvPr/>
          </p:nvGrpSpPr>
          <p:grpSpPr bwMode="auto">
            <a:xfrm>
              <a:off x="3325812" y="1763712"/>
              <a:ext cx="198438" cy="41275"/>
              <a:chOff x="1725" y="1081"/>
              <a:chExt cx="122" cy="27"/>
            </a:xfrm>
          </p:grpSpPr>
          <p:sp>
            <p:nvSpPr>
              <p:cNvPr id="55005" name="Freeform 569"/>
              <p:cNvSpPr>
                <a:spLocks/>
              </p:cNvSpPr>
              <p:nvPr/>
            </p:nvSpPr>
            <p:spPr bwMode="auto">
              <a:xfrm>
                <a:off x="1725" y="1081"/>
                <a:ext cx="122" cy="27"/>
              </a:xfrm>
              <a:custGeom>
                <a:avLst/>
                <a:gdLst>
                  <a:gd name="T0" fmla="*/ 8 w 122"/>
                  <a:gd name="T1" fmla="*/ 0 h 27"/>
                  <a:gd name="T2" fmla="*/ 0 w 122"/>
                  <a:gd name="T3" fmla="*/ 0 h 27"/>
                  <a:gd name="T4" fmla="*/ 8 w 122"/>
                  <a:gd name="T5" fmla="*/ 9 h 27"/>
                  <a:gd name="T6" fmla="*/ 26 w 122"/>
                  <a:gd name="T7" fmla="*/ 9 h 27"/>
                  <a:gd name="T8" fmla="*/ 17 w 122"/>
                  <a:gd name="T9" fmla="*/ 27 h 27"/>
                  <a:gd name="T10" fmla="*/ 17 w 122"/>
                  <a:gd name="T11" fmla="*/ 27 h 27"/>
                  <a:gd name="T12" fmla="*/ 61 w 122"/>
                  <a:gd name="T13" fmla="*/ 27 h 27"/>
                  <a:gd name="T14" fmla="*/ 78 w 122"/>
                  <a:gd name="T15" fmla="*/ 27 h 27"/>
                  <a:gd name="T16" fmla="*/ 95 w 122"/>
                  <a:gd name="T17" fmla="*/ 27 h 27"/>
                  <a:gd name="T18" fmla="*/ 104 w 122"/>
                  <a:gd name="T19" fmla="*/ 27 h 27"/>
                  <a:gd name="T20" fmla="*/ 122 w 122"/>
                  <a:gd name="T21" fmla="*/ 18 h 27"/>
                  <a:gd name="T22" fmla="*/ 52 w 122"/>
                  <a:gd name="T23" fmla="*/ 9 h 27"/>
                  <a:gd name="T24" fmla="*/ 43 w 122"/>
                  <a:gd name="T25" fmla="*/ 9 h 27"/>
                  <a:gd name="T26" fmla="*/ 43 w 122"/>
                  <a:gd name="T27" fmla="*/ 0 h 27"/>
                  <a:gd name="T28" fmla="*/ 8 w 122"/>
                  <a:gd name="T29" fmla="*/ 0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27"/>
                  <a:gd name="T47" fmla="*/ 122 w 122"/>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27">
                    <a:moveTo>
                      <a:pt x="8" y="0"/>
                    </a:moveTo>
                    <a:lnTo>
                      <a:pt x="0" y="0"/>
                    </a:lnTo>
                    <a:lnTo>
                      <a:pt x="8" y="9"/>
                    </a:lnTo>
                    <a:lnTo>
                      <a:pt x="26" y="9"/>
                    </a:lnTo>
                    <a:lnTo>
                      <a:pt x="17" y="27"/>
                    </a:lnTo>
                    <a:lnTo>
                      <a:pt x="61" y="27"/>
                    </a:lnTo>
                    <a:lnTo>
                      <a:pt x="78" y="27"/>
                    </a:lnTo>
                    <a:lnTo>
                      <a:pt x="95" y="27"/>
                    </a:lnTo>
                    <a:lnTo>
                      <a:pt x="104" y="27"/>
                    </a:lnTo>
                    <a:lnTo>
                      <a:pt x="122" y="18"/>
                    </a:lnTo>
                    <a:lnTo>
                      <a:pt x="52" y="9"/>
                    </a:lnTo>
                    <a:lnTo>
                      <a:pt x="43" y="9"/>
                    </a:lnTo>
                    <a:lnTo>
                      <a:pt x="43" y="0"/>
                    </a:lnTo>
                    <a:lnTo>
                      <a:pt x="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06" name="Freeform 570"/>
              <p:cNvSpPr>
                <a:spLocks/>
              </p:cNvSpPr>
              <p:nvPr/>
            </p:nvSpPr>
            <p:spPr bwMode="auto">
              <a:xfrm>
                <a:off x="1725" y="1081"/>
                <a:ext cx="122" cy="27"/>
              </a:xfrm>
              <a:custGeom>
                <a:avLst/>
                <a:gdLst>
                  <a:gd name="T0" fmla="*/ 8 w 122"/>
                  <a:gd name="T1" fmla="*/ 0 h 27"/>
                  <a:gd name="T2" fmla="*/ 0 w 122"/>
                  <a:gd name="T3" fmla="*/ 0 h 27"/>
                  <a:gd name="T4" fmla="*/ 8 w 122"/>
                  <a:gd name="T5" fmla="*/ 9 h 27"/>
                  <a:gd name="T6" fmla="*/ 26 w 122"/>
                  <a:gd name="T7" fmla="*/ 9 h 27"/>
                  <a:gd name="T8" fmla="*/ 17 w 122"/>
                  <a:gd name="T9" fmla="*/ 27 h 27"/>
                  <a:gd name="T10" fmla="*/ 17 w 122"/>
                  <a:gd name="T11" fmla="*/ 27 h 27"/>
                  <a:gd name="T12" fmla="*/ 61 w 122"/>
                  <a:gd name="T13" fmla="*/ 27 h 27"/>
                  <a:gd name="T14" fmla="*/ 78 w 122"/>
                  <a:gd name="T15" fmla="*/ 27 h 27"/>
                  <a:gd name="T16" fmla="*/ 95 w 122"/>
                  <a:gd name="T17" fmla="*/ 27 h 27"/>
                  <a:gd name="T18" fmla="*/ 104 w 122"/>
                  <a:gd name="T19" fmla="*/ 27 h 27"/>
                  <a:gd name="T20" fmla="*/ 122 w 122"/>
                  <a:gd name="T21" fmla="*/ 18 h 27"/>
                  <a:gd name="T22" fmla="*/ 52 w 122"/>
                  <a:gd name="T23" fmla="*/ 9 h 27"/>
                  <a:gd name="T24" fmla="*/ 43 w 122"/>
                  <a:gd name="T25" fmla="*/ 9 h 27"/>
                  <a:gd name="T26" fmla="*/ 43 w 122"/>
                  <a:gd name="T27" fmla="*/ 0 h 27"/>
                  <a:gd name="T28" fmla="*/ 8 w 122"/>
                  <a:gd name="T29" fmla="*/ 0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27"/>
                  <a:gd name="T47" fmla="*/ 122 w 122"/>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27">
                    <a:moveTo>
                      <a:pt x="8" y="0"/>
                    </a:moveTo>
                    <a:lnTo>
                      <a:pt x="0" y="0"/>
                    </a:lnTo>
                    <a:lnTo>
                      <a:pt x="8" y="9"/>
                    </a:lnTo>
                    <a:lnTo>
                      <a:pt x="26" y="9"/>
                    </a:lnTo>
                    <a:lnTo>
                      <a:pt x="17" y="27"/>
                    </a:lnTo>
                    <a:lnTo>
                      <a:pt x="61" y="27"/>
                    </a:lnTo>
                    <a:lnTo>
                      <a:pt x="78" y="27"/>
                    </a:lnTo>
                    <a:lnTo>
                      <a:pt x="95" y="27"/>
                    </a:lnTo>
                    <a:lnTo>
                      <a:pt x="104" y="27"/>
                    </a:lnTo>
                    <a:lnTo>
                      <a:pt x="122" y="18"/>
                    </a:lnTo>
                    <a:lnTo>
                      <a:pt x="52" y="9"/>
                    </a:lnTo>
                    <a:lnTo>
                      <a:pt x="43" y="9"/>
                    </a:lnTo>
                    <a:lnTo>
                      <a:pt x="43" y="0"/>
                    </a:lnTo>
                    <a:lnTo>
                      <a:pt x="8"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59" name="Freeform 571"/>
            <p:cNvSpPr>
              <a:spLocks/>
            </p:cNvSpPr>
            <p:nvPr/>
          </p:nvSpPr>
          <p:spPr bwMode="auto">
            <a:xfrm>
              <a:off x="3424237" y="1670049"/>
              <a:ext cx="100013" cy="66675"/>
            </a:xfrm>
            <a:custGeom>
              <a:avLst/>
              <a:gdLst>
                <a:gd name="T0" fmla="*/ 2147483647 w 61"/>
                <a:gd name="T1" fmla="*/ 2147483647 h 44"/>
                <a:gd name="T2" fmla="*/ 2147483647 w 61"/>
                <a:gd name="T3" fmla="*/ 2147483647 h 44"/>
                <a:gd name="T4" fmla="*/ 0 w 61"/>
                <a:gd name="T5" fmla="*/ 2147483647 h 44"/>
                <a:gd name="T6" fmla="*/ 0 w 61"/>
                <a:gd name="T7" fmla="*/ 2147483647 h 44"/>
                <a:gd name="T8" fmla="*/ 2147483647 w 61"/>
                <a:gd name="T9" fmla="*/ 2147483647 h 44"/>
                <a:gd name="T10" fmla="*/ 2147483647 w 61"/>
                <a:gd name="T11" fmla="*/ 2147483647 h 44"/>
                <a:gd name="T12" fmla="*/ 2147483647 w 61"/>
                <a:gd name="T13" fmla="*/ 2147483647 h 44"/>
                <a:gd name="T14" fmla="*/ 2147483647 w 61"/>
                <a:gd name="T15" fmla="*/ 2147483647 h 44"/>
                <a:gd name="T16" fmla="*/ 2147483647 w 61"/>
                <a:gd name="T17" fmla="*/ 0 h 44"/>
                <a:gd name="T18" fmla="*/ 2147483647 w 61"/>
                <a:gd name="T19" fmla="*/ 0 h 44"/>
                <a:gd name="T20" fmla="*/ 2147483647 w 61"/>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44"/>
                <a:gd name="T35" fmla="*/ 61 w 61"/>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44">
                  <a:moveTo>
                    <a:pt x="8" y="18"/>
                  </a:moveTo>
                  <a:lnTo>
                    <a:pt x="8" y="27"/>
                  </a:lnTo>
                  <a:lnTo>
                    <a:pt x="0" y="36"/>
                  </a:lnTo>
                  <a:lnTo>
                    <a:pt x="0" y="44"/>
                  </a:lnTo>
                  <a:lnTo>
                    <a:pt x="17" y="44"/>
                  </a:lnTo>
                  <a:lnTo>
                    <a:pt x="52" y="27"/>
                  </a:lnTo>
                  <a:lnTo>
                    <a:pt x="61" y="18"/>
                  </a:lnTo>
                  <a:lnTo>
                    <a:pt x="52" y="18"/>
                  </a:lnTo>
                  <a:lnTo>
                    <a:pt x="43" y="0"/>
                  </a:lnTo>
                  <a:lnTo>
                    <a:pt x="26" y="0"/>
                  </a:lnTo>
                  <a:lnTo>
                    <a:pt x="8"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60" name="Freeform 572"/>
            <p:cNvSpPr>
              <a:spLocks/>
            </p:cNvSpPr>
            <p:nvPr/>
          </p:nvSpPr>
          <p:spPr bwMode="auto">
            <a:xfrm>
              <a:off x="3424237" y="1670049"/>
              <a:ext cx="100013" cy="66675"/>
            </a:xfrm>
            <a:custGeom>
              <a:avLst/>
              <a:gdLst>
                <a:gd name="T0" fmla="*/ 2147483647 w 61"/>
                <a:gd name="T1" fmla="*/ 2147483647 h 44"/>
                <a:gd name="T2" fmla="*/ 2147483647 w 61"/>
                <a:gd name="T3" fmla="*/ 2147483647 h 44"/>
                <a:gd name="T4" fmla="*/ 0 w 61"/>
                <a:gd name="T5" fmla="*/ 2147483647 h 44"/>
                <a:gd name="T6" fmla="*/ 0 w 61"/>
                <a:gd name="T7" fmla="*/ 2147483647 h 44"/>
                <a:gd name="T8" fmla="*/ 2147483647 w 61"/>
                <a:gd name="T9" fmla="*/ 2147483647 h 44"/>
                <a:gd name="T10" fmla="*/ 2147483647 w 61"/>
                <a:gd name="T11" fmla="*/ 2147483647 h 44"/>
                <a:gd name="T12" fmla="*/ 2147483647 w 61"/>
                <a:gd name="T13" fmla="*/ 2147483647 h 44"/>
                <a:gd name="T14" fmla="*/ 2147483647 w 61"/>
                <a:gd name="T15" fmla="*/ 2147483647 h 44"/>
                <a:gd name="T16" fmla="*/ 2147483647 w 61"/>
                <a:gd name="T17" fmla="*/ 0 h 44"/>
                <a:gd name="T18" fmla="*/ 2147483647 w 61"/>
                <a:gd name="T19" fmla="*/ 0 h 44"/>
                <a:gd name="T20" fmla="*/ 2147483647 w 61"/>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44"/>
                <a:gd name="T35" fmla="*/ 61 w 61"/>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44">
                  <a:moveTo>
                    <a:pt x="8" y="18"/>
                  </a:moveTo>
                  <a:lnTo>
                    <a:pt x="8" y="27"/>
                  </a:lnTo>
                  <a:lnTo>
                    <a:pt x="0" y="36"/>
                  </a:lnTo>
                  <a:lnTo>
                    <a:pt x="0" y="44"/>
                  </a:lnTo>
                  <a:lnTo>
                    <a:pt x="17" y="44"/>
                  </a:lnTo>
                  <a:lnTo>
                    <a:pt x="52" y="27"/>
                  </a:lnTo>
                  <a:lnTo>
                    <a:pt x="61" y="18"/>
                  </a:lnTo>
                  <a:lnTo>
                    <a:pt x="52" y="18"/>
                  </a:lnTo>
                  <a:lnTo>
                    <a:pt x="43" y="0"/>
                  </a:lnTo>
                  <a:lnTo>
                    <a:pt x="26" y="0"/>
                  </a:lnTo>
                  <a:lnTo>
                    <a:pt x="8"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61" name="Freeform 573"/>
            <p:cNvSpPr>
              <a:spLocks/>
            </p:cNvSpPr>
            <p:nvPr/>
          </p:nvSpPr>
          <p:spPr bwMode="auto">
            <a:xfrm>
              <a:off x="3424237" y="1643062"/>
              <a:ext cx="560388" cy="134937"/>
            </a:xfrm>
            <a:custGeom>
              <a:avLst/>
              <a:gdLst>
                <a:gd name="T0" fmla="*/ 2147483647 w 348"/>
                <a:gd name="T1" fmla="*/ 2147483647 h 89"/>
                <a:gd name="T2" fmla="*/ 2147483647 w 348"/>
                <a:gd name="T3" fmla="*/ 2147483647 h 89"/>
                <a:gd name="T4" fmla="*/ 2147483647 w 348"/>
                <a:gd name="T5" fmla="*/ 2147483647 h 89"/>
                <a:gd name="T6" fmla="*/ 2147483647 w 348"/>
                <a:gd name="T7" fmla="*/ 2147483647 h 89"/>
                <a:gd name="T8" fmla="*/ 2147483647 w 348"/>
                <a:gd name="T9" fmla="*/ 2147483647 h 89"/>
                <a:gd name="T10" fmla="*/ 2147483647 w 348"/>
                <a:gd name="T11" fmla="*/ 2147483647 h 89"/>
                <a:gd name="T12" fmla="*/ 2147483647 w 348"/>
                <a:gd name="T13" fmla="*/ 2147483647 h 89"/>
                <a:gd name="T14" fmla="*/ 2147483647 w 348"/>
                <a:gd name="T15" fmla="*/ 2147483647 h 89"/>
                <a:gd name="T16" fmla="*/ 0 w 348"/>
                <a:gd name="T17" fmla="*/ 2147483647 h 89"/>
                <a:gd name="T18" fmla="*/ 2147483647 w 348"/>
                <a:gd name="T19" fmla="*/ 2147483647 h 89"/>
                <a:gd name="T20" fmla="*/ 2147483647 w 348"/>
                <a:gd name="T21" fmla="*/ 2147483647 h 89"/>
                <a:gd name="T22" fmla="*/ 2147483647 w 348"/>
                <a:gd name="T23" fmla="*/ 2147483647 h 89"/>
                <a:gd name="T24" fmla="*/ 2147483647 w 348"/>
                <a:gd name="T25" fmla="*/ 2147483647 h 89"/>
                <a:gd name="T26" fmla="*/ 2147483647 w 348"/>
                <a:gd name="T27" fmla="*/ 2147483647 h 89"/>
                <a:gd name="T28" fmla="*/ 2147483647 w 348"/>
                <a:gd name="T29" fmla="*/ 2147483647 h 89"/>
                <a:gd name="T30" fmla="*/ 2147483647 w 348"/>
                <a:gd name="T31" fmla="*/ 2147483647 h 89"/>
                <a:gd name="T32" fmla="*/ 2147483647 w 348"/>
                <a:gd name="T33" fmla="*/ 2147483647 h 89"/>
                <a:gd name="T34" fmla="*/ 2147483647 w 348"/>
                <a:gd name="T35" fmla="*/ 2147483647 h 89"/>
                <a:gd name="T36" fmla="*/ 2147483647 w 348"/>
                <a:gd name="T37" fmla="*/ 0 h 89"/>
                <a:gd name="T38" fmla="*/ 2147483647 w 348"/>
                <a:gd name="T39" fmla="*/ 0 h 89"/>
                <a:gd name="T40" fmla="*/ 2147483647 w 348"/>
                <a:gd name="T41" fmla="*/ 2147483647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8"/>
                <a:gd name="T64" fmla="*/ 0 h 89"/>
                <a:gd name="T65" fmla="*/ 348 w 348"/>
                <a:gd name="T66" fmla="*/ 89 h 8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8" h="89">
                  <a:moveTo>
                    <a:pt x="69" y="18"/>
                  </a:moveTo>
                  <a:lnTo>
                    <a:pt x="78" y="36"/>
                  </a:lnTo>
                  <a:lnTo>
                    <a:pt x="95" y="36"/>
                  </a:lnTo>
                  <a:lnTo>
                    <a:pt x="78" y="45"/>
                  </a:lnTo>
                  <a:lnTo>
                    <a:pt x="87" y="45"/>
                  </a:lnTo>
                  <a:lnTo>
                    <a:pt x="87" y="54"/>
                  </a:lnTo>
                  <a:lnTo>
                    <a:pt x="34" y="62"/>
                  </a:lnTo>
                  <a:lnTo>
                    <a:pt x="8" y="80"/>
                  </a:lnTo>
                  <a:lnTo>
                    <a:pt x="0" y="80"/>
                  </a:lnTo>
                  <a:lnTo>
                    <a:pt x="78" y="80"/>
                  </a:lnTo>
                  <a:lnTo>
                    <a:pt x="78" y="89"/>
                  </a:lnTo>
                  <a:lnTo>
                    <a:pt x="121" y="80"/>
                  </a:lnTo>
                  <a:lnTo>
                    <a:pt x="113" y="71"/>
                  </a:lnTo>
                  <a:lnTo>
                    <a:pt x="130" y="71"/>
                  </a:lnTo>
                  <a:lnTo>
                    <a:pt x="130" y="62"/>
                  </a:lnTo>
                  <a:lnTo>
                    <a:pt x="165" y="62"/>
                  </a:lnTo>
                  <a:lnTo>
                    <a:pt x="191" y="45"/>
                  </a:lnTo>
                  <a:lnTo>
                    <a:pt x="348" y="9"/>
                  </a:lnTo>
                  <a:lnTo>
                    <a:pt x="278" y="0"/>
                  </a:lnTo>
                  <a:lnTo>
                    <a:pt x="209" y="0"/>
                  </a:lnTo>
                  <a:lnTo>
                    <a:pt x="69"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62" name="Freeform 574"/>
            <p:cNvSpPr>
              <a:spLocks/>
            </p:cNvSpPr>
            <p:nvPr/>
          </p:nvSpPr>
          <p:spPr bwMode="auto">
            <a:xfrm>
              <a:off x="3424237" y="1643062"/>
              <a:ext cx="560388" cy="134937"/>
            </a:xfrm>
            <a:custGeom>
              <a:avLst/>
              <a:gdLst>
                <a:gd name="T0" fmla="*/ 2147483647 w 348"/>
                <a:gd name="T1" fmla="*/ 2147483647 h 89"/>
                <a:gd name="T2" fmla="*/ 2147483647 w 348"/>
                <a:gd name="T3" fmla="*/ 2147483647 h 89"/>
                <a:gd name="T4" fmla="*/ 2147483647 w 348"/>
                <a:gd name="T5" fmla="*/ 2147483647 h 89"/>
                <a:gd name="T6" fmla="*/ 2147483647 w 348"/>
                <a:gd name="T7" fmla="*/ 2147483647 h 89"/>
                <a:gd name="T8" fmla="*/ 2147483647 w 348"/>
                <a:gd name="T9" fmla="*/ 2147483647 h 89"/>
                <a:gd name="T10" fmla="*/ 2147483647 w 348"/>
                <a:gd name="T11" fmla="*/ 2147483647 h 89"/>
                <a:gd name="T12" fmla="*/ 2147483647 w 348"/>
                <a:gd name="T13" fmla="*/ 2147483647 h 89"/>
                <a:gd name="T14" fmla="*/ 2147483647 w 348"/>
                <a:gd name="T15" fmla="*/ 2147483647 h 89"/>
                <a:gd name="T16" fmla="*/ 0 w 348"/>
                <a:gd name="T17" fmla="*/ 2147483647 h 89"/>
                <a:gd name="T18" fmla="*/ 2147483647 w 348"/>
                <a:gd name="T19" fmla="*/ 2147483647 h 89"/>
                <a:gd name="T20" fmla="*/ 2147483647 w 348"/>
                <a:gd name="T21" fmla="*/ 2147483647 h 89"/>
                <a:gd name="T22" fmla="*/ 2147483647 w 348"/>
                <a:gd name="T23" fmla="*/ 2147483647 h 89"/>
                <a:gd name="T24" fmla="*/ 2147483647 w 348"/>
                <a:gd name="T25" fmla="*/ 2147483647 h 89"/>
                <a:gd name="T26" fmla="*/ 2147483647 w 348"/>
                <a:gd name="T27" fmla="*/ 2147483647 h 89"/>
                <a:gd name="T28" fmla="*/ 2147483647 w 348"/>
                <a:gd name="T29" fmla="*/ 2147483647 h 89"/>
                <a:gd name="T30" fmla="*/ 2147483647 w 348"/>
                <a:gd name="T31" fmla="*/ 2147483647 h 89"/>
                <a:gd name="T32" fmla="*/ 2147483647 w 348"/>
                <a:gd name="T33" fmla="*/ 2147483647 h 89"/>
                <a:gd name="T34" fmla="*/ 2147483647 w 348"/>
                <a:gd name="T35" fmla="*/ 2147483647 h 89"/>
                <a:gd name="T36" fmla="*/ 2147483647 w 348"/>
                <a:gd name="T37" fmla="*/ 0 h 89"/>
                <a:gd name="T38" fmla="*/ 2147483647 w 348"/>
                <a:gd name="T39" fmla="*/ 0 h 89"/>
                <a:gd name="T40" fmla="*/ 2147483647 w 348"/>
                <a:gd name="T41" fmla="*/ 2147483647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8"/>
                <a:gd name="T64" fmla="*/ 0 h 89"/>
                <a:gd name="T65" fmla="*/ 348 w 348"/>
                <a:gd name="T66" fmla="*/ 89 h 8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8" h="89">
                  <a:moveTo>
                    <a:pt x="69" y="18"/>
                  </a:moveTo>
                  <a:lnTo>
                    <a:pt x="78" y="36"/>
                  </a:lnTo>
                  <a:lnTo>
                    <a:pt x="95" y="36"/>
                  </a:lnTo>
                  <a:lnTo>
                    <a:pt x="78" y="45"/>
                  </a:lnTo>
                  <a:lnTo>
                    <a:pt x="87" y="45"/>
                  </a:lnTo>
                  <a:lnTo>
                    <a:pt x="87" y="54"/>
                  </a:lnTo>
                  <a:lnTo>
                    <a:pt x="34" y="62"/>
                  </a:lnTo>
                  <a:lnTo>
                    <a:pt x="8" y="80"/>
                  </a:lnTo>
                  <a:lnTo>
                    <a:pt x="0" y="80"/>
                  </a:lnTo>
                  <a:lnTo>
                    <a:pt x="78" y="80"/>
                  </a:lnTo>
                  <a:lnTo>
                    <a:pt x="78" y="89"/>
                  </a:lnTo>
                  <a:lnTo>
                    <a:pt x="121" y="80"/>
                  </a:lnTo>
                  <a:lnTo>
                    <a:pt x="113" y="71"/>
                  </a:lnTo>
                  <a:lnTo>
                    <a:pt x="130" y="71"/>
                  </a:lnTo>
                  <a:lnTo>
                    <a:pt x="130" y="62"/>
                  </a:lnTo>
                  <a:lnTo>
                    <a:pt x="165" y="62"/>
                  </a:lnTo>
                  <a:lnTo>
                    <a:pt x="191" y="45"/>
                  </a:lnTo>
                  <a:lnTo>
                    <a:pt x="348" y="9"/>
                  </a:lnTo>
                  <a:lnTo>
                    <a:pt x="278" y="0"/>
                  </a:lnTo>
                  <a:lnTo>
                    <a:pt x="209" y="0"/>
                  </a:lnTo>
                  <a:lnTo>
                    <a:pt x="69"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63" name="Freeform 575"/>
            <p:cNvSpPr>
              <a:spLocks/>
            </p:cNvSpPr>
            <p:nvPr/>
          </p:nvSpPr>
          <p:spPr bwMode="auto">
            <a:xfrm>
              <a:off x="3228975" y="1724024"/>
              <a:ext cx="152400" cy="26988"/>
            </a:xfrm>
            <a:custGeom>
              <a:avLst/>
              <a:gdLst>
                <a:gd name="T0" fmla="*/ 0 w 95"/>
                <a:gd name="T1" fmla="*/ 0 h 17"/>
                <a:gd name="T2" fmla="*/ 2147483647 w 95"/>
                <a:gd name="T3" fmla="*/ 0 h 17"/>
                <a:gd name="T4" fmla="*/ 0 w 95"/>
                <a:gd name="T5" fmla="*/ 0 h 17"/>
                <a:gd name="T6" fmla="*/ 2147483647 w 95"/>
                <a:gd name="T7" fmla="*/ 2147483647 h 17"/>
                <a:gd name="T8" fmla="*/ 2147483647 w 95"/>
                <a:gd name="T9" fmla="*/ 2147483647 h 17"/>
                <a:gd name="T10" fmla="*/ 2147483647 w 95"/>
                <a:gd name="T11" fmla="*/ 2147483647 h 17"/>
                <a:gd name="T12" fmla="*/ 2147483647 w 95"/>
                <a:gd name="T13" fmla="*/ 2147483647 h 17"/>
                <a:gd name="T14" fmla="*/ 2147483647 w 95"/>
                <a:gd name="T15" fmla="*/ 0 h 17"/>
                <a:gd name="T16" fmla="*/ 2147483647 w 95"/>
                <a:gd name="T17" fmla="*/ 2147483647 h 17"/>
                <a:gd name="T18" fmla="*/ 2147483647 w 95"/>
                <a:gd name="T19" fmla="*/ 2147483647 h 17"/>
                <a:gd name="T20" fmla="*/ 2147483647 w 95"/>
                <a:gd name="T21" fmla="*/ 0 h 17"/>
                <a:gd name="T22" fmla="*/ 2147483647 w 95"/>
                <a:gd name="T23" fmla="*/ 0 h 17"/>
                <a:gd name="T24" fmla="*/ 0 w 95"/>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5"/>
                <a:gd name="T40" fmla="*/ 0 h 17"/>
                <a:gd name="T41" fmla="*/ 95 w 95"/>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5" h="17">
                  <a:moveTo>
                    <a:pt x="0" y="0"/>
                  </a:moveTo>
                  <a:lnTo>
                    <a:pt x="17" y="0"/>
                  </a:lnTo>
                  <a:lnTo>
                    <a:pt x="0" y="0"/>
                  </a:lnTo>
                  <a:lnTo>
                    <a:pt x="8" y="8"/>
                  </a:lnTo>
                  <a:lnTo>
                    <a:pt x="34" y="8"/>
                  </a:lnTo>
                  <a:lnTo>
                    <a:pt x="34" y="17"/>
                  </a:lnTo>
                  <a:lnTo>
                    <a:pt x="95" y="8"/>
                  </a:lnTo>
                  <a:lnTo>
                    <a:pt x="78" y="0"/>
                  </a:lnTo>
                  <a:lnTo>
                    <a:pt x="61" y="8"/>
                  </a:lnTo>
                  <a:lnTo>
                    <a:pt x="43" y="8"/>
                  </a:lnTo>
                  <a:lnTo>
                    <a:pt x="61" y="0"/>
                  </a:lnTo>
                  <a:lnTo>
                    <a:pt x="43"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64" name="Group 576"/>
            <p:cNvGrpSpPr>
              <a:grpSpLocks/>
            </p:cNvGrpSpPr>
            <p:nvPr/>
          </p:nvGrpSpPr>
          <p:grpSpPr bwMode="auto">
            <a:xfrm>
              <a:off x="3228975" y="1724024"/>
              <a:ext cx="152400" cy="26988"/>
              <a:chOff x="1664" y="1055"/>
              <a:chExt cx="95" cy="17"/>
            </a:xfrm>
          </p:grpSpPr>
          <p:sp>
            <p:nvSpPr>
              <p:cNvPr id="55003" name="Freeform 577"/>
              <p:cNvSpPr>
                <a:spLocks/>
              </p:cNvSpPr>
              <p:nvPr/>
            </p:nvSpPr>
            <p:spPr bwMode="auto">
              <a:xfrm>
                <a:off x="1664" y="1055"/>
                <a:ext cx="95" cy="17"/>
              </a:xfrm>
              <a:custGeom>
                <a:avLst/>
                <a:gdLst>
                  <a:gd name="T0" fmla="*/ 0 w 95"/>
                  <a:gd name="T1" fmla="*/ 0 h 17"/>
                  <a:gd name="T2" fmla="*/ 17 w 95"/>
                  <a:gd name="T3" fmla="*/ 0 h 17"/>
                  <a:gd name="T4" fmla="*/ 0 w 95"/>
                  <a:gd name="T5" fmla="*/ 0 h 17"/>
                  <a:gd name="T6" fmla="*/ 8 w 95"/>
                  <a:gd name="T7" fmla="*/ 8 h 17"/>
                  <a:gd name="T8" fmla="*/ 34 w 95"/>
                  <a:gd name="T9" fmla="*/ 8 h 17"/>
                  <a:gd name="T10" fmla="*/ 34 w 95"/>
                  <a:gd name="T11" fmla="*/ 17 h 17"/>
                  <a:gd name="T12" fmla="*/ 95 w 95"/>
                  <a:gd name="T13" fmla="*/ 8 h 17"/>
                  <a:gd name="T14" fmla="*/ 78 w 95"/>
                  <a:gd name="T15" fmla="*/ 0 h 17"/>
                  <a:gd name="T16" fmla="*/ 61 w 95"/>
                  <a:gd name="T17" fmla="*/ 8 h 17"/>
                  <a:gd name="T18" fmla="*/ 43 w 95"/>
                  <a:gd name="T19" fmla="*/ 8 h 17"/>
                  <a:gd name="T20" fmla="*/ 61 w 95"/>
                  <a:gd name="T21" fmla="*/ 0 h 17"/>
                  <a:gd name="T22" fmla="*/ 43 w 95"/>
                  <a:gd name="T23" fmla="*/ 0 h 17"/>
                  <a:gd name="T24" fmla="*/ 0 w 95"/>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5"/>
                  <a:gd name="T40" fmla="*/ 0 h 17"/>
                  <a:gd name="T41" fmla="*/ 95 w 95"/>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5" h="17">
                    <a:moveTo>
                      <a:pt x="0" y="0"/>
                    </a:moveTo>
                    <a:lnTo>
                      <a:pt x="17" y="0"/>
                    </a:lnTo>
                    <a:lnTo>
                      <a:pt x="0" y="0"/>
                    </a:lnTo>
                    <a:lnTo>
                      <a:pt x="8" y="8"/>
                    </a:lnTo>
                    <a:lnTo>
                      <a:pt x="34" y="8"/>
                    </a:lnTo>
                    <a:lnTo>
                      <a:pt x="34" y="17"/>
                    </a:lnTo>
                    <a:lnTo>
                      <a:pt x="95" y="8"/>
                    </a:lnTo>
                    <a:lnTo>
                      <a:pt x="78" y="0"/>
                    </a:lnTo>
                    <a:lnTo>
                      <a:pt x="61" y="8"/>
                    </a:lnTo>
                    <a:lnTo>
                      <a:pt x="43" y="8"/>
                    </a:lnTo>
                    <a:lnTo>
                      <a:pt x="61" y="0"/>
                    </a:lnTo>
                    <a:lnTo>
                      <a:pt x="43"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04" name="Freeform 578"/>
              <p:cNvSpPr>
                <a:spLocks/>
              </p:cNvSpPr>
              <p:nvPr/>
            </p:nvSpPr>
            <p:spPr bwMode="auto">
              <a:xfrm>
                <a:off x="1664" y="1055"/>
                <a:ext cx="95" cy="17"/>
              </a:xfrm>
              <a:custGeom>
                <a:avLst/>
                <a:gdLst>
                  <a:gd name="T0" fmla="*/ 0 w 95"/>
                  <a:gd name="T1" fmla="*/ 0 h 17"/>
                  <a:gd name="T2" fmla="*/ 17 w 95"/>
                  <a:gd name="T3" fmla="*/ 0 h 17"/>
                  <a:gd name="T4" fmla="*/ 0 w 95"/>
                  <a:gd name="T5" fmla="*/ 0 h 17"/>
                  <a:gd name="T6" fmla="*/ 8 w 95"/>
                  <a:gd name="T7" fmla="*/ 8 h 17"/>
                  <a:gd name="T8" fmla="*/ 34 w 95"/>
                  <a:gd name="T9" fmla="*/ 8 h 17"/>
                  <a:gd name="T10" fmla="*/ 34 w 95"/>
                  <a:gd name="T11" fmla="*/ 17 h 17"/>
                  <a:gd name="T12" fmla="*/ 95 w 95"/>
                  <a:gd name="T13" fmla="*/ 8 h 17"/>
                  <a:gd name="T14" fmla="*/ 78 w 95"/>
                  <a:gd name="T15" fmla="*/ 0 h 17"/>
                  <a:gd name="T16" fmla="*/ 61 w 95"/>
                  <a:gd name="T17" fmla="*/ 8 h 17"/>
                  <a:gd name="T18" fmla="*/ 43 w 95"/>
                  <a:gd name="T19" fmla="*/ 8 h 17"/>
                  <a:gd name="T20" fmla="*/ 61 w 95"/>
                  <a:gd name="T21" fmla="*/ 0 h 17"/>
                  <a:gd name="T22" fmla="*/ 43 w 95"/>
                  <a:gd name="T23" fmla="*/ 0 h 17"/>
                  <a:gd name="T24" fmla="*/ 0 w 95"/>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5"/>
                  <a:gd name="T40" fmla="*/ 0 h 17"/>
                  <a:gd name="T41" fmla="*/ 95 w 95"/>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5" h="17">
                    <a:moveTo>
                      <a:pt x="0" y="0"/>
                    </a:moveTo>
                    <a:lnTo>
                      <a:pt x="17" y="0"/>
                    </a:lnTo>
                    <a:lnTo>
                      <a:pt x="0" y="0"/>
                    </a:lnTo>
                    <a:lnTo>
                      <a:pt x="8" y="8"/>
                    </a:lnTo>
                    <a:lnTo>
                      <a:pt x="34" y="8"/>
                    </a:lnTo>
                    <a:lnTo>
                      <a:pt x="34" y="17"/>
                    </a:lnTo>
                    <a:lnTo>
                      <a:pt x="95" y="8"/>
                    </a:lnTo>
                    <a:lnTo>
                      <a:pt x="78" y="0"/>
                    </a:lnTo>
                    <a:lnTo>
                      <a:pt x="61" y="8"/>
                    </a:lnTo>
                    <a:lnTo>
                      <a:pt x="43" y="8"/>
                    </a:lnTo>
                    <a:lnTo>
                      <a:pt x="61" y="0"/>
                    </a:lnTo>
                    <a:lnTo>
                      <a:pt x="43"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65" name="Freeform 579"/>
            <p:cNvSpPr>
              <a:spLocks/>
            </p:cNvSpPr>
            <p:nvPr/>
          </p:nvSpPr>
          <p:spPr bwMode="auto">
            <a:xfrm>
              <a:off x="3311525" y="1736724"/>
              <a:ext cx="69850" cy="14288"/>
            </a:xfrm>
            <a:custGeom>
              <a:avLst/>
              <a:gdLst>
                <a:gd name="T0" fmla="*/ 0 w 43"/>
                <a:gd name="T1" fmla="*/ 2147483647 h 9"/>
                <a:gd name="T2" fmla="*/ 2147483647 w 43"/>
                <a:gd name="T3" fmla="*/ 2147483647 h 9"/>
                <a:gd name="T4" fmla="*/ 2147483647 w 43"/>
                <a:gd name="T5" fmla="*/ 0 h 9"/>
                <a:gd name="T6" fmla="*/ 0 w 43"/>
                <a:gd name="T7" fmla="*/ 2147483647 h 9"/>
                <a:gd name="T8" fmla="*/ 0 60000 65536"/>
                <a:gd name="T9" fmla="*/ 0 60000 65536"/>
                <a:gd name="T10" fmla="*/ 0 60000 65536"/>
                <a:gd name="T11" fmla="*/ 0 60000 65536"/>
                <a:gd name="T12" fmla="*/ 0 w 43"/>
                <a:gd name="T13" fmla="*/ 0 h 9"/>
                <a:gd name="T14" fmla="*/ 43 w 43"/>
                <a:gd name="T15" fmla="*/ 9 h 9"/>
              </a:gdLst>
              <a:ahLst/>
              <a:cxnLst>
                <a:cxn ang="T8">
                  <a:pos x="T0" y="T1"/>
                </a:cxn>
                <a:cxn ang="T9">
                  <a:pos x="T2" y="T3"/>
                </a:cxn>
                <a:cxn ang="T10">
                  <a:pos x="T4" y="T5"/>
                </a:cxn>
                <a:cxn ang="T11">
                  <a:pos x="T6" y="T7"/>
                </a:cxn>
              </a:cxnLst>
              <a:rect l="T12" t="T13" r="T14" b="T15"/>
              <a:pathLst>
                <a:path w="43" h="9">
                  <a:moveTo>
                    <a:pt x="0" y="9"/>
                  </a:moveTo>
                  <a:lnTo>
                    <a:pt x="35" y="9"/>
                  </a:lnTo>
                  <a:lnTo>
                    <a:pt x="43"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66" name="Freeform 580"/>
            <p:cNvSpPr>
              <a:spLocks/>
            </p:cNvSpPr>
            <p:nvPr/>
          </p:nvSpPr>
          <p:spPr bwMode="auto">
            <a:xfrm>
              <a:off x="3311525" y="1736724"/>
              <a:ext cx="69850" cy="14288"/>
            </a:xfrm>
            <a:custGeom>
              <a:avLst/>
              <a:gdLst>
                <a:gd name="T0" fmla="*/ 0 w 43"/>
                <a:gd name="T1" fmla="*/ 2147483647 h 9"/>
                <a:gd name="T2" fmla="*/ 2147483647 w 43"/>
                <a:gd name="T3" fmla="*/ 2147483647 h 9"/>
                <a:gd name="T4" fmla="*/ 2147483647 w 43"/>
                <a:gd name="T5" fmla="*/ 0 h 9"/>
                <a:gd name="T6" fmla="*/ 0 w 43"/>
                <a:gd name="T7" fmla="*/ 2147483647 h 9"/>
                <a:gd name="T8" fmla="*/ 0 60000 65536"/>
                <a:gd name="T9" fmla="*/ 0 60000 65536"/>
                <a:gd name="T10" fmla="*/ 0 60000 65536"/>
                <a:gd name="T11" fmla="*/ 0 60000 65536"/>
                <a:gd name="T12" fmla="*/ 0 w 43"/>
                <a:gd name="T13" fmla="*/ 0 h 9"/>
                <a:gd name="T14" fmla="*/ 43 w 43"/>
                <a:gd name="T15" fmla="*/ 9 h 9"/>
              </a:gdLst>
              <a:ahLst/>
              <a:cxnLst>
                <a:cxn ang="T8">
                  <a:pos x="T0" y="T1"/>
                </a:cxn>
                <a:cxn ang="T9">
                  <a:pos x="T2" y="T3"/>
                </a:cxn>
                <a:cxn ang="T10">
                  <a:pos x="T4" y="T5"/>
                </a:cxn>
                <a:cxn ang="T11">
                  <a:pos x="T6" y="T7"/>
                </a:cxn>
              </a:cxnLst>
              <a:rect l="T12" t="T13" r="T14" b="T15"/>
              <a:pathLst>
                <a:path w="43" h="9">
                  <a:moveTo>
                    <a:pt x="0" y="9"/>
                  </a:moveTo>
                  <a:lnTo>
                    <a:pt x="35" y="9"/>
                  </a:lnTo>
                  <a:lnTo>
                    <a:pt x="43"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67" name="Freeform 581"/>
            <p:cNvSpPr>
              <a:spLocks/>
            </p:cNvSpPr>
            <p:nvPr/>
          </p:nvSpPr>
          <p:spPr bwMode="auto">
            <a:xfrm>
              <a:off x="3141662" y="1763712"/>
              <a:ext cx="114300" cy="28575"/>
            </a:xfrm>
            <a:custGeom>
              <a:avLst/>
              <a:gdLst>
                <a:gd name="T0" fmla="*/ 0 w 70"/>
                <a:gd name="T1" fmla="*/ 0 h 18"/>
                <a:gd name="T2" fmla="*/ 0 w 70"/>
                <a:gd name="T3" fmla="*/ 2147483647 h 18"/>
                <a:gd name="T4" fmla="*/ 2147483647 w 70"/>
                <a:gd name="T5" fmla="*/ 2147483647 h 18"/>
                <a:gd name="T6" fmla="*/ 2147483647 w 70"/>
                <a:gd name="T7" fmla="*/ 2147483647 h 18"/>
                <a:gd name="T8" fmla="*/ 2147483647 w 70"/>
                <a:gd name="T9" fmla="*/ 0 h 18"/>
                <a:gd name="T10" fmla="*/ 2147483647 w 70"/>
                <a:gd name="T11" fmla="*/ 0 h 18"/>
                <a:gd name="T12" fmla="*/ 2147483647 w 70"/>
                <a:gd name="T13" fmla="*/ 2147483647 h 18"/>
                <a:gd name="T14" fmla="*/ 2147483647 w 70"/>
                <a:gd name="T15" fmla="*/ 0 h 18"/>
                <a:gd name="T16" fmla="*/ 0 w 70"/>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18"/>
                <a:gd name="T29" fmla="*/ 70 w 70"/>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18">
                  <a:moveTo>
                    <a:pt x="0" y="0"/>
                  </a:moveTo>
                  <a:lnTo>
                    <a:pt x="0" y="18"/>
                  </a:lnTo>
                  <a:lnTo>
                    <a:pt x="26" y="18"/>
                  </a:lnTo>
                  <a:lnTo>
                    <a:pt x="44" y="18"/>
                  </a:lnTo>
                  <a:lnTo>
                    <a:pt x="70" y="0"/>
                  </a:lnTo>
                  <a:lnTo>
                    <a:pt x="44" y="0"/>
                  </a:lnTo>
                  <a:lnTo>
                    <a:pt x="35" y="9"/>
                  </a:lnTo>
                  <a:lnTo>
                    <a:pt x="26"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68" name="Group 582"/>
            <p:cNvGrpSpPr>
              <a:grpSpLocks/>
            </p:cNvGrpSpPr>
            <p:nvPr/>
          </p:nvGrpSpPr>
          <p:grpSpPr bwMode="auto">
            <a:xfrm>
              <a:off x="3141662" y="1763712"/>
              <a:ext cx="114300" cy="28575"/>
              <a:chOff x="1611" y="1081"/>
              <a:chExt cx="70" cy="18"/>
            </a:xfrm>
          </p:grpSpPr>
          <p:sp>
            <p:nvSpPr>
              <p:cNvPr id="55001" name="Freeform 583"/>
              <p:cNvSpPr>
                <a:spLocks/>
              </p:cNvSpPr>
              <p:nvPr/>
            </p:nvSpPr>
            <p:spPr bwMode="auto">
              <a:xfrm>
                <a:off x="1611" y="1081"/>
                <a:ext cx="70" cy="18"/>
              </a:xfrm>
              <a:custGeom>
                <a:avLst/>
                <a:gdLst>
                  <a:gd name="T0" fmla="*/ 0 w 70"/>
                  <a:gd name="T1" fmla="*/ 0 h 18"/>
                  <a:gd name="T2" fmla="*/ 0 w 70"/>
                  <a:gd name="T3" fmla="*/ 18 h 18"/>
                  <a:gd name="T4" fmla="*/ 26 w 70"/>
                  <a:gd name="T5" fmla="*/ 18 h 18"/>
                  <a:gd name="T6" fmla="*/ 44 w 70"/>
                  <a:gd name="T7" fmla="*/ 18 h 18"/>
                  <a:gd name="T8" fmla="*/ 70 w 70"/>
                  <a:gd name="T9" fmla="*/ 0 h 18"/>
                  <a:gd name="T10" fmla="*/ 44 w 70"/>
                  <a:gd name="T11" fmla="*/ 0 h 18"/>
                  <a:gd name="T12" fmla="*/ 35 w 70"/>
                  <a:gd name="T13" fmla="*/ 9 h 18"/>
                  <a:gd name="T14" fmla="*/ 26 w 70"/>
                  <a:gd name="T15" fmla="*/ 0 h 18"/>
                  <a:gd name="T16" fmla="*/ 0 w 70"/>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18"/>
                  <a:gd name="T29" fmla="*/ 70 w 70"/>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18">
                    <a:moveTo>
                      <a:pt x="0" y="0"/>
                    </a:moveTo>
                    <a:lnTo>
                      <a:pt x="0" y="18"/>
                    </a:lnTo>
                    <a:lnTo>
                      <a:pt x="26" y="18"/>
                    </a:lnTo>
                    <a:lnTo>
                      <a:pt x="44" y="18"/>
                    </a:lnTo>
                    <a:lnTo>
                      <a:pt x="70" y="0"/>
                    </a:lnTo>
                    <a:lnTo>
                      <a:pt x="44" y="0"/>
                    </a:lnTo>
                    <a:lnTo>
                      <a:pt x="35" y="9"/>
                    </a:lnTo>
                    <a:lnTo>
                      <a:pt x="26"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02" name="Freeform 584"/>
              <p:cNvSpPr>
                <a:spLocks/>
              </p:cNvSpPr>
              <p:nvPr/>
            </p:nvSpPr>
            <p:spPr bwMode="auto">
              <a:xfrm>
                <a:off x="1611" y="1081"/>
                <a:ext cx="70" cy="18"/>
              </a:xfrm>
              <a:custGeom>
                <a:avLst/>
                <a:gdLst>
                  <a:gd name="T0" fmla="*/ 0 w 70"/>
                  <a:gd name="T1" fmla="*/ 0 h 18"/>
                  <a:gd name="T2" fmla="*/ 0 w 70"/>
                  <a:gd name="T3" fmla="*/ 18 h 18"/>
                  <a:gd name="T4" fmla="*/ 26 w 70"/>
                  <a:gd name="T5" fmla="*/ 18 h 18"/>
                  <a:gd name="T6" fmla="*/ 44 w 70"/>
                  <a:gd name="T7" fmla="*/ 18 h 18"/>
                  <a:gd name="T8" fmla="*/ 70 w 70"/>
                  <a:gd name="T9" fmla="*/ 0 h 18"/>
                  <a:gd name="T10" fmla="*/ 44 w 70"/>
                  <a:gd name="T11" fmla="*/ 0 h 18"/>
                  <a:gd name="T12" fmla="*/ 35 w 70"/>
                  <a:gd name="T13" fmla="*/ 9 h 18"/>
                  <a:gd name="T14" fmla="*/ 26 w 70"/>
                  <a:gd name="T15" fmla="*/ 0 h 18"/>
                  <a:gd name="T16" fmla="*/ 0 w 70"/>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18"/>
                  <a:gd name="T29" fmla="*/ 70 w 70"/>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18">
                    <a:moveTo>
                      <a:pt x="0" y="0"/>
                    </a:moveTo>
                    <a:lnTo>
                      <a:pt x="0" y="18"/>
                    </a:lnTo>
                    <a:lnTo>
                      <a:pt x="26" y="18"/>
                    </a:lnTo>
                    <a:lnTo>
                      <a:pt x="44" y="18"/>
                    </a:lnTo>
                    <a:lnTo>
                      <a:pt x="70" y="0"/>
                    </a:lnTo>
                    <a:lnTo>
                      <a:pt x="44" y="0"/>
                    </a:lnTo>
                    <a:lnTo>
                      <a:pt x="35" y="9"/>
                    </a:lnTo>
                    <a:lnTo>
                      <a:pt x="26"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69" name="Freeform 585"/>
            <p:cNvSpPr>
              <a:spLocks/>
            </p:cNvSpPr>
            <p:nvPr/>
          </p:nvSpPr>
          <p:spPr bwMode="auto">
            <a:xfrm>
              <a:off x="3087687" y="1819274"/>
              <a:ext cx="125413" cy="66675"/>
            </a:xfrm>
            <a:custGeom>
              <a:avLst/>
              <a:gdLst>
                <a:gd name="T0" fmla="*/ 0 w 78"/>
                <a:gd name="T1" fmla="*/ 2147483647 h 44"/>
                <a:gd name="T2" fmla="*/ 0 w 78"/>
                <a:gd name="T3" fmla="*/ 2147483647 h 44"/>
                <a:gd name="T4" fmla="*/ 2147483647 w 78"/>
                <a:gd name="T5" fmla="*/ 2147483647 h 44"/>
                <a:gd name="T6" fmla="*/ 2147483647 w 78"/>
                <a:gd name="T7" fmla="*/ 2147483647 h 44"/>
                <a:gd name="T8" fmla="*/ 2147483647 w 78"/>
                <a:gd name="T9" fmla="*/ 2147483647 h 44"/>
                <a:gd name="T10" fmla="*/ 2147483647 w 78"/>
                <a:gd name="T11" fmla="*/ 2147483647 h 44"/>
                <a:gd name="T12" fmla="*/ 2147483647 w 78"/>
                <a:gd name="T13" fmla="*/ 0 h 44"/>
                <a:gd name="T14" fmla="*/ 2147483647 w 78"/>
                <a:gd name="T15" fmla="*/ 0 h 44"/>
                <a:gd name="T16" fmla="*/ 2147483647 w 78"/>
                <a:gd name="T17" fmla="*/ 2147483647 h 44"/>
                <a:gd name="T18" fmla="*/ 0 w 78"/>
                <a:gd name="T19" fmla="*/ 214748364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44"/>
                <a:gd name="T32" fmla="*/ 78 w 78"/>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44">
                  <a:moveTo>
                    <a:pt x="0" y="27"/>
                  </a:moveTo>
                  <a:lnTo>
                    <a:pt x="0" y="36"/>
                  </a:lnTo>
                  <a:lnTo>
                    <a:pt x="8" y="36"/>
                  </a:lnTo>
                  <a:lnTo>
                    <a:pt x="17" y="44"/>
                  </a:lnTo>
                  <a:lnTo>
                    <a:pt x="60" y="36"/>
                  </a:lnTo>
                  <a:lnTo>
                    <a:pt x="69" y="18"/>
                  </a:lnTo>
                  <a:lnTo>
                    <a:pt x="78" y="0"/>
                  </a:lnTo>
                  <a:lnTo>
                    <a:pt x="26" y="0"/>
                  </a:lnTo>
                  <a:lnTo>
                    <a:pt x="26" y="18"/>
                  </a:lnTo>
                  <a:lnTo>
                    <a:pt x="0"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70" name="Group 586"/>
            <p:cNvGrpSpPr>
              <a:grpSpLocks/>
            </p:cNvGrpSpPr>
            <p:nvPr/>
          </p:nvGrpSpPr>
          <p:grpSpPr bwMode="auto">
            <a:xfrm>
              <a:off x="3087687" y="1819274"/>
              <a:ext cx="125413" cy="66675"/>
              <a:chOff x="1577" y="1117"/>
              <a:chExt cx="78" cy="44"/>
            </a:xfrm>
          </p:grpSpPr>
          <p:sp>
            <p:nvSpPr>
              <p:cNvPr id="54999" name="Freeform 587"/>
              <p:cNvSpPr>
                <a:spLocks/>
              </p:cNvSpPr>
              <p:nvPr/>
            </p:nvSpPr>
            <p:spPr bwMode="auto">
              <a:xfrm>
                <a:off x="1577" y="1117"/>
                <a:ext cx="78" cy="44"/>
              </a:xfrm>
              <a:custGeom>
                <a:avLst/>
                <a:gdLst>
                  <a:gd name="T0" fmla="*/ 0 w 78"/>
                  <a:gd name="T1" fmla="*/ 27 h 44"/>
                  <a:gd name="T2" fmla="*/ 0 w 78"/>
                  <a:gd name="T3" fmla="*/ 36 h 44"/>
                  <a:gd name="T4" fmla="*/ 8 w 78"/>
                  <a:gd name="T5" fmla="*/ 36 h 44"/>
                  <a:gd name="T6" fmla="*/ 17 w 78"/>
                  <a:gd name="T7" fmla="*/ 44 h 44"/>
                  <a:gd name="T8" fmla="*/ 60 w 78"/>
                  <a:gd name="T9" fmla="*/ 36 h 44"/>
                  <a:gd name="T10" fmla="*/ 69 w 78"/>
                  <a:gd name="T11" fmla="*/ 18 h 44"/>
                  <a:gd name="T12" fmla="*/ 78 w 78"/>
                  <a:gd name="T13" fmla="*/ 0 h 44"/>
                  <a:gd name="T14" fmla="*/ 26 w 78"/>
                  <a:gd name="T15" fmla="*/ 0 h 44"/>
                  <a:gd name="T16" fmla="*/ 26 w 78"/>
                  <a:gd name="T17" fmla="*/ 18 h 44"/>
                  <a:gd name="T18" fmla="*/ 0 w 78"/>
                  <a:gd name="T19" fmla="*/ 2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44"/>
                  <a:gd name="T32" fmla="*/ 78 w 78"/>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44">
                    <a:moveTo>
                      <a:pt x="0" y="27"/>
                    </a:moveTo>
                    <a:lnTo>
                      <a:pt x="0" y="36"/>
                    </a:lnTo>
                    <a:lnTo>
                      <a:pt x="8" y="36"/>
                    </a:lnTo>
                    <a:lnTo>
                      <a:pt x="17" y="44"/>
                    </a:lnTo>
                    <a:lnTo>
                      <a:pt x="60" y="36"/>
                    </a:lnTo>
                    <a:lnTo>
                      <a:pt x="69" y="18"/>
                    </a:lnTo>
                    <a:lnTo>
                      <a:pt x="78" y="0"/>
                    </a:lnTo>
                    <a:lnTo>
                      <a:pt x="26" y="0"/>
                    </a:lnTo>
                    <a:lnTo>
                      <a:pt x="26" y="18"/>
                    </a:lnTo>
                    <a:lnTo>
                      <a:pt x="0"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5000" name="Freeform 588"/>
              <p:cNvSpPr>
                <a:spLocks/>
              </p:cNvSpPr>
              <p:nvPr/>
            </p:nvSpPr>
            <p:spPr bwMode="auto">
              <a:xfrm>
                <a:off x="1577" y="1117"/>
                <a:ext cx="78" cy="44"/>
              </a:xfrm>
              <a:custGeom>
                <a:avLst/>
                <a:gdLst>
                  <a:gd name="T0" fmla="*/ 0 w 78"/>
                  <a:gd name="T1" fmla="*/ 27 h 44"/>
                  <a:gd name="T2" fmla="*/ 0 w 78"/>
                  <a:gd name="T3" fmla="*/ 36 h 44"/>
                  <a:gd name="T4" fmla="*/ 8 w 78"/>
                  <a:gd name="T5" fmla="*/ 36 h 44"/>
                  <a:gd name="T6" fmla="*/ 17 w 78"/>
                  <a:gd name="T7" fmla="*/ 44 h 44"/>
                  <a:gd name="T8" fmla="*/ 60 w 78"/>
                  <a:gd name="T9" fmla="*/ 36 h 44"/>
                  <a:gd name="T10" fmla="*/ 69 w 78"/>
                  <a:gd name="T11" fmla="*/ 18 h 44"/>
                  <a:gd name="T12" fmla="*/ 78 w 78"/>
                  <a:gd name="T13" fmla="*/ 0 h 44"/>
                  <a:gd name="T14" fmla="*/ 26 w 78"/>
                  <a:gd name="T15" fmla="*/ 0 h 44"/>
                  <a:gd name="T16" fmla="*/ 26 w 78"/>
                  <a:gd name="T17" fmla="*/ 18 h 44"/>
                  <a:gd name="T18" fmla="*/ 0 w 78"/>
                  <a:gd name="T19" fmla="*/ 2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44"/>
                  <a:gd name="T32" fmla="*/ 78 w 78"/>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44">
                    <a:moveTo>
                      <a:pt x="0" y="27"/>
                    </a:moveTo>
                    <a:lnTo>
                      <a:pt x="0" y="36"/>
                    </a:lnTo>
                    <a:lnTo>
                      <a:pt x="8" y="36"/>
                    </a:lnTo>
                    <a:lnTo>
                      <a:pt x="17" y="44"/>
                    </a:lnTo>
                    <a:lnTo>
                      <a:pt x="60" y="36"/>
                    </a:lnTo>
                    <a:lnTo>
                      <a:pt x="69" y="18"/>
                    </a:lnTo>
                    <a:lnTo>
                      <a:pt x="78" y="0"/>
                    </a:lnTo>
                    <a:lnTo>
                      <a:pt x="26" y="0"/>
                    </a:lnTo>
                    <a:lnTo>
                      <a:pt x="26" y="18"/>
                    </a:lnTo>
                    <a:lnTo>
                      <a:pt x="0"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71" name="Freeform 589"/>
            <p:cNvSpPr>
              <a:spLocks/>
            </p:cNvSpPr>
            <p:nvPr/>
          </p:nvSpPr>
          <p:spPr bwMode="auto">
            <a:xfrm>
              <a:off x="2892425" y="1777999"/>
              <a:ext cx="41275" cy="14288"/>
            </a:xfrm>
            <a:custGeom>
              <a:avLst/>
              <a:gdLst>
                <a:gd name="T0" fmla="*/ 0 w 26"/>
                <a:gd name="T1" fmla="*/ 2147483647 h 9"/>
                <a:gd name="T2" fmla="*/ 2147483647 w 26"/>
                <a:gd name="T3" fmla="*/ 2147483647 h 9"/>
                <a:gd name="T4" fmla="*/ 2147483647 w 26"/>
                <a:gd name="T5" fmla="*/ 0 h 9"/>
                <a:gd name="T6" fmla="*/ 0 w 26"/>
                <a:gd name="T7" fmla="*/ 2147483647 h 9"/>
                <a:gd name="T8" fmla="*/ 0 60000 65536"/>
                <a:gd name="T9" fmla="*/ 0 60000 65536"/>
                <a:gd name="T10" fmla="*/ 0 60000 65536"/>
                <a:gd name="T11" fmla="*/ 0 60000 65536"/>
                <a:gd name="T12" fmla="*/ 0 w 26"/>
                <a:gd name="T13" fmla="*/ 0 h 9"/>
                <a:gd name="T14" fmla="*/ 26 w 26"/>
                <a:gd name="T15" fmla="*/ 9 h 9"/>
              </a:gdLst>
              <a:ahLst/>
              <a:cxnLst>
                <a:cxn ang="T8">
                  <a:pos x="T0" y="T1"/>
                </a:cxn>
                <a:cxn ang="T9">
                  <a:pos x="T2" y="T3"/>
                </a:cxn>
                <a:cxn ang="T10">
                  <a:pos x="T4" y="T5"/>
                </a:cxn>
                <a:cxn ang="T11">
                  <a:pos x="T6" y="T7"/>
                </a:cxn>
              </a:cxnLst>
              <a:rect l="T12" t="T13" r="T14" b="T15"/>
              <a:pathLst>
                <a:path w="26" h="9">
                  <a:moveTo>
                    <a:pt x="0" y="9"/>
                  </a:moveTo>
                  <a:lnTo>
                    <a:pt x="8" y="9"/>
                  </a:lnTo>
                  <a:lnTo>
                    <a:pt x="26"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72" name="Freeform 590"/>
            <p:cNvSpPr>
              <a:spLocks/>
            </p:cNvSpPr>
            <p:nvPr/>
          </p:nvSpPr>
          <p:spPr bwMode="auto">
            <a:xfrm>
              <a:off x="2892425" y="1777999"/>
              <a:ext cx="41275" cy="14288"/>
            </a:xfrm>
            <a:custGeom>
              <a:avLst/>
              <a:gdLst>
                <a:gd name="T0" fmla="*/ 0 w 26"/>
                <a:gd name="T1" fmla="*/ 2147483647 h 9"/>
                <a:gd name="T2" fmla="*/ 2147483647 w 26"/>
                <a:gd name="T3" fmla="*/ 2147483647 h 9"/>
                <a:gd name="T4" fmla="*/ 2147483647 w 26"/>
                <a:gd name="T5" fmla="*/ 0 h 9"/>
                <a:gd name="T6" fmla="*/ 0 w 26"/>
                <a:gd name="T7" fmla="*/ 2147483647 h 9"/>
                <a:gd name="T8" fmla="*/ 0 60000 65536"/>
                <a:gd name="T9" fmla="*/ 0 60000 65536"/>
                <a:gd name="T10" fmla="*/ 0 60000 65536"/>
                <a:gd name="T11" fmla="*/ 0 60000 65536"/>
                <a:gd name="T12" fmla="*/ 0 w 26"/>
                <a:gd name="T13" fmla="*/ 0 h 9"/>
                <a:gd name="T14" fmla="*/ 26 w 26"/>
                <a:gd name="T15" fmla="*/ 9 h 9"/>
              </a:gdLst>
              <a:ahLst/>
              <a:cxnLst>
                <a:cxn ang="T8">
                  <a:pos x="T0" y="T1"/>
                </a:cxn>
                <a:cxn ang="T9">
                  <a:pos x="T2" y="T3"/>
                </a:cxn>
                <a:cxn ang="T10">
                  <a:pos x="T4" y="T5"/>
                </a:cxn>
                <a:cxn ang="T11">
                  <a:pos x="T6" y="T7"/>
                </a:cxn>
              </a:cxnLst>
              <a:rect l="T12" t="T13" r="T14" b="T15"/>
              <a:pathLst>
                <a:path w="26" h="9">
                  <a:moveTo>
                    <a:pt x="0" y="9"/>
                  </a:moveTo>
                  <a:lnTo>
                    <a:pt x="8" y="9"/>
                  </a:lnTo>
                  <a:lnTo>
                    <a:pt x="26"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73" name="Freeform 591"/>
            <p:cNvSpPr>
              <a:spLocks/>
            </p:cNvSpPr>
            <p:nvPr/>
          </p:nvSpPr>
          <p:spPr bwMode="auto">
            <a:xfrm>
              <a:off x="2833687" y="1751012"/>
              <a:ext cx="168275" cy="26987"/>
            </a:xfrm>
            <a:custGeom>
              <a:avLst/>
              <a:gdLst>
                <a:gd name="T0" fmla="*/ 0 w 104"/>
                <a:gd name="T1" fmla="*/ 2147483647 h 18"/>
                <a:gd name="T2" fmla="*/ 2147483647 w 104"/>
                <a:gd name="T3" fmla="*/ 2147483647 h 18"/>
                <a:gd name="T4" fmla="*/ 2147483647 w 104"/>
                <a:gd name="T5" fmla="*/ 2147483647 h 18"/>
                <a:gd name="T6" fmla="*/ 2147483647 w 104"/>
                <a:gd name="T7" fmla="*/ 2147483647 h 18"/>
                <a:gd name="T8" fmla="*/ 2147483647 w 104"/>
                <a:gd name="T9" fmla="*/ 0 h 18"/>
                <a:gd name="T10" fmla="*/ 2147483647 w 104"/>
                <a:gd name="T11" fmla="*/ 0 h 18"/>
                <a:gd name="T12" fmla="*/ 0 w 104"/>
                <a:gd name="T13" fmla="*/ 2147483647 h 18"/>
                <a:gd name="T14" fmla="*/ 0 60000 65536"/>
                <a:gd name="T15" fmla="*/ 0 60000 65536"/>
                <a:gd name="T16" fmla="*/ 0 60000 65536"/>
                <a:gd name="T17" fmla="*/ 0 60000 65536"/>
                <a:gd name="T18" fmla="*/ 0 60000 65536"/>
                <a:gd name="T19" fmla="*/ 0 60000 65536"/>
                <a:gd name="T20" fmla="*/ 0 60000 65536"/>
                <a:gd name="T21" fmla="*/ 0 w 104"/>
                <a:gd name="T22" fmla="*/ 0 h 18"/>
                <a:gd name="T23" fmla="*/ 104 w 10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18">
                  <a:moveTo>
                    <a:pt x="0" y="18"/>
                  </a:moveTo>
                  <a:lnTo>
                    <a:pt x="35" y="18"/>
                  </a:lnTo>
                  <a:lnTo>
                    <a:pt x="52" y="9"/>
                  </a:lnTo>
                  <a:lnTo>
                    <a:pt x="61" y="18"/>
                  </a:lnTo>
                  <a:lnTo>
                    <a:pt x="104" y="0"/>
                  </a:lnTo>
                  <a:lnTo>
                    <a:pt x="61" y="0"/>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74" name="Freeform 592"/>
            <p:cNvSpPr>
              <a:spLocks/>
            </p:cNvSpPr>
            <p:nvPr/>
          </p:nvSpPr>
          <p:spPr bwMode="auto">
            <a:xfrm>
              <a:off x="2833687" y="1751012"/>
              <a:ext cx="168275" cy="26987"/>
            </a:xfrm>
            <a:custGeom>
              <a:avLst/>
              <a:gdLst>
                <a:gd name="T0" fmla="*/ 0 w 104"/>
                <a:gd name="T1" fmla="*/ 2147483647 h 18"/>
                <a:gd name="T2" fmla="*/ 2147483647 w 104"/>
                <a:gd name="T3" fmla="*/ 2147483647 h 18"/>
                <a:gd name="T4" fmla="*/ 2147483647 w 104"/>
                <a:gd name="T5" fmla="*/ 2147483647 h 18"/>
                <a:gd name="T6" fmla="*/ 2147483647 w 104"/>
                <a:gd name="T7" fmla="*/ 2147483647 h 18"/>
                <a:gd name="T8" fmla="*/ 2147483647 w 104"/>
                <a:gd name="T9" fmla="*/ 0 h 18"/>
                <a:gd name="T10" fmla="*/ 2147483647 w 104"/>
                <a:gd name="T11" fmla="*/ 0 h 18"/>
                <a:gd name="T12" fmla="*/ 0 w 104"/>
                <a:gd name="T13" fmla="*/ 2147483647 h 18"/>
                <a:gd name="T14" fmla="*/ 0 60000 65536"/>
                <a:gd name="T15" fmla="*/ 0 60000 65536"/>
                <a:gd name="T16" fmla="*/ 0 60000 65536"/>
                <a:gd name="T17" fmla="*/ 0 60000 65536"/>
                <a:gd name="T18" fmla="*/ 0 60000 65536"/>
                <a:gd name="T19" fmla="*/ 0 60000 65536"/>
                <a:gd name="T20" fmla="*/ 0 60000 65536"/>
                <a:gd name="T21" fmla="*/ 0 w 104"/>
                <a:gd name="T22" fmla="*/ 0 h 18"/>
                <a:gd name="T23" fmla="*/ 104 w 10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18">
                  <a:moveTo>
                    <a:pt x="0" y="18"/>
                  </a:moveTo>
                  <a:lnTo>
                    <a:pt x="35" y="18"/>
                  </a:lnTo>
                  <a:lnTo>
                    <a:pt x="52" y="9"/>
                  </a:lnTo>
                  <a:lnTo>
                    <a:pt x="61" y="18"/>
                  </a:lnTo>
                  <a:lnTo>
                    <a:pt x="104" y="0"/>
                  </a:lnTo>
                  <a:lnTo>
                    <a:pt x="61" y="0"/>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75" name="Freeform 593"/>
            <p:cNvSpPr>
              <a:spLocks/>
            </p:cNvSpPr>
            <p:nvPr/>
          </p:nvSpPr>
          <p:spPr bwMode="auto">
            <a:xfrm>
              <a:off x="2903537" y="1763712"/>
              <a:ext cx="211138" cy="41275"/>
            </a:xfrm>
            <a:custGeom>
              <a:avLst/>
              <a:gdLst>
                <a:gd name="T0" fmla="*/ 0 w 131"/>
                <a:gd name="T1" fmla="*/ 2147483647 h 27"/>
                <a:gd name="T2" fmla="*/ 2147483647 w 131"/>
                <a:gd name="T3" fmla="*/ 2147483647 h 27"/>
                <a:gd name="T4" fmla="*/ 2147483647 w 131"/>
                <a:gd name="T5" fmla="*/ 2147483647 h 27"/>
                <a:gd name="T6" fmla="*/ 2147483647 w 131"/>
                <a:gd name="T7" fmla="*/ 2147483647 h 27"/>
                <a:gd name="T8" fmla="*/ 2147483647 w 131"/>
                <a:gd name="T9" fmla="*/ 2147483647 h 27"/>
                <a:gd name="T10" fmla="*/ 2147483647 w 131"/>
                <a:gd name="T11" fmla="*/ 2147483647 h 27"/>
                <a:gd name="T12" fmla="*/ 2147483647 w 131"/>
                <a:gd name="T13" fmla="*/ 2147483647 h 27"/>
                <a:gd name="T14" fmla="*/ 2147483647 w 131"/>
                <a:gd name="T15" fmla="*/ 0 h 27"/>
                <a:gd name="T16" fmla="*/ 2147483647 w 131"/>
                <a:gd name="T17" fmla="*/ 2147483647 h 27"/>
                <a:gd name="T18" fmla="*/ 2147483647 w 131"/>
                <a:gd name="T19" fmla="*/ 2147483647 h 27"/>
                <a:gd name="T20" fmla="*/ 2147483647 w 131"/>
                <a:gd name="T21" fmla="*/ 2147483647 h 27"/>
                <a:gd name="T22" fmla="*/ 2147483647 w 131"/>
                <a:gd name="T23" fmla="*/ 2147483647 h 27"/>
                <a:gd name="T24" fmla="*/ 2147483647 w 131"/>
                <a:gd name="T25" fmla="*/ 2147483647 h 27"/>
                <a:gd name="T26" fmla="*/ 2147483647 w 131"/>
                <a:gd name="T27" fmla="*/ 2147483647 h 27"/>
                <a:gd name="T28" fmla="*/ 2147483647 w 131"/>
                <a:gd name="T29" fmla="*/ 0 h 27"/>
                <a:gd name="T30" fmla="*/ 0 w 131"/>
                <a:gd name="T31" fmla="*/ 2147483647 h 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27"/>
                <a:gd name="T50" fmla="*/ 131 w 131"/>
                <a:gd name="T51" fmla="*/ 27 h 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27">
                  <a:moveTo>
                    <a:pt x="0" y="18"/>
                  </a:moveTo>
                  <a:lnTo>
                    <a:pt x="26" y="18"/>
                  </a:lnTo>
                  <a:lnTo>
                    <a:pt x="35" y="18"/>
                  </a:lnTo>
                  <a:lnTo>
                    <a:pt x="44" y="27"/>
                  </a:lnTo>
                  <a:lnTo>
                    <a:pt x="114" y="18"/>
                  </a:lnTo>
                  <a:lnTo>
                    <a:pt x="131" y="9"/>
                  </a:lnTo>
                  <a:lnTo>
                    <a:pt x="114" y="9"/>
                  </a:lnTo>
                  <a:lnTo>
                    <a:pt x="114" y="0"/>
                  </a:lnTo>
                  <a:lnTo>
                    <a:pt x="87" y="9"/>
                  </a:lnTo>
                  <a:lnTo>
                    <a:pt x="96" y="9"/>
                  </a:lnTo>
                  <a:lnTo>
                    <a:pt x="87" y="9"/>
                  </a:lnTo>
                  <a:lnTo>
                    <a:pt x="87" y="18"/>
                  </a:lnTo>
                  <a:lnTo>
                    <a:pt x="70" y="18"/>
                  </a:lnTo>
                  <a:lnTo>
                    <a:pt x="70" y="9"/>
                  </a:lnTo>
                  <a:lnTo>
                    <a:pt x="44" y="0"/>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76" name="Group 594"/>
            <p:cNvGrpSpPr>
              <a:grpSpLocks/>
            </p:cNvGrpSpPr>
            <p:nvPr/>
          </p:nvGrpSpPr>
          <p:grpSpPr bwMode="auto">
            <a:xfrm>
              <a:off x="2903537" y="1763712"/>
              <a:ext cx="211138" cy="41275"/>
              <a:chOff x="1463" y="1081"/>
              <a:chExt cx="131" cy="27"/>
            </a:xfrm>
          </p:grpSpPr>
          <p:sp>
            <p:nvSpPr>
              <p:cNvPr id="54997" name="Freeform 595"/>
              <p:cNvSpPr>
                <a:spLocks/>
              </p:cNvSpPr>
              <p:nvPr/>
            </p:nvSpPr>
            <p:spPr bwMode="auto">
              <a:xfrm>
                <a:off x="1463" y="1081"/>
                <a:ext cx="131" cy="27"/>
              </a:xfrm>
              <a:custGeom>
                <a:avLst/>
                <a:gdLst>
                  <a:gd name="T0" fmla="*/ 0 w 131"/>
                  <a:gd name="T1" fmla="*/ 18 h 27"/>
                  <a:gd name="T2" fmla="*/ 26 w 131"/>
                  <a:gd name="T3" fmla="*/ 18 h 27"/>
                  <a:gd name="T4" fmla="*/ 35 w 131"/>
                  <a:gd name="T5" fmla="*/ 18 h 27"/>
                  <a:gd name="T6" fmla="*/ 44 w 131"/>
                  <a:gd name="T7" fmla="*/ 27 h 27"/>
                  <a:gd name="T8" fmla="*/ 114 w 131"/>
                  <a:gd name="T9" fmla="*/ 18 h 27"/>
                  <a:gd name="T10" fmla="*/ 131 w 131"/>
                  <a:gd name="T11" fmla="*/ 9 h 27"/>
                  <a:gd name="T12" fmla="*/ 114 w 131"/>
                  <a:gd name="T13" fmla="*/ 9 h 27"/>
                  <a:gd name="T14" fmla="*/ 114 w 131"/>
                  <a:gd name="T15" fmla="*/ 0 h 27"/>
                  <a:gd name="T16" fmla="*/ 87 w 131"/>
                  <a:gd name="T17" fmla="*/ 9 h 27"/>
                  <a:gd name="T18" fmla="*/ 96 w 131"/>
                  <a:gd name="T19" fmla="*/ 9 h 27"/>
                  <a:gd name="T20" fmla="*/ 87 w 131"/>
                  <a:gd name="T21" fmla="*/ 9 h 27"/>
                  <a:gd name="T22" fmla="*/ 87 w 131"/>
                  <a:gd name="T23" fmla="*/ 18 h 27"/>
                  <a:gd name="T24" fmla="*/ 70 w 131"/>
                  <a:gd name="T25" fmla="*/ 18 h 27"/>
                  <a:gd name="T26" fmla="*/ 70 w 131"/>
                  <a:gd name="T27" fmla="*/ 9 h 27"/>
                  <a:gd name="T28" fmla="*/ 44 w 131"/>
                  <a:gd name="T29" fmla="*/ 0 h 27"/>
                  <a:gd name="T30" fmla="*/ 0 w 131"/>
                  <a:gd name="T31" fmla="*/ 18 h 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27"/>
                  <a:gd name="T50" fmla="*/ 131 w 131"/>
                  <a:gd name="T51" fmla="*/ 27 h 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27">
                    <a:moveTo>
                      <a:pt x="0" y="18"/>
                    </a:moveTo>
                    <a:lnTo>
                      <a:pt x="26" y="18"/>
                    </a:lnTo>
                    <a:lnTo>
                      <a:pt x="35" y="18"/>
                    </a:lnTo>
                    <a:lnTo>
                      <a:pt x="44" y="27"/>
                    </a:lnTo>
                    <a:lnTo>
                      <a:pt x="114" y="18"/>
                    </a:lnTo>
                    <a:lnTo>
                      <a:pt x="131" y="9"/>
                    </a:lnTo>
                    <a:lnTo>
                      <a:pt x="114" y="9"/>
                    </a:lnTo>
                    <a:lnTo>
                      <a:pt x="114" y="0"/>
                    </a:lnTo>
                    <a:lnTo>
                      <a:pt x="87" y="9"/>
                    </a:lnTo>
                    <a:lnTo>
                      <a:pt x="96" y="9"/>
                    </a:lnTo>
                    <a:lnTo>
                      <a:pt x="87" y="9"/>
                    </a:lnTo>
                    <a:lnTo>
                      <a:pt x="87" y="18"/>
                    </a:lnTo>
                    <a:lnTo>
                      <a:pt x="70" y="18"/>
                    </a:lnTo>
                    <a:lnTo>
                      <a:pt x="70" y="9"/>
                    </a:lnTo>
                    <a:lnTo>
                      <a:pt x="44" y="0"/>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98" name="Freeform 596"/>
              <p:cNvSpPr>
                <a:spLocks/>
              </p:cNvSpPr>
              <p:nvPr/>
            </p:nvSpPr>
            <p:spPr bwMode="auto">
              <a:xfrm>
                <a:off x="1463" y="1081"/>
                <a:ext cx="131" cy="27"/>
              </a:xfrm>
              <a:custGeom>
                <a:avLst/>
                <a:gdLst>
                  <a:gd name="T0" fmla="*/ 0 w 131"/>
                  <a:gd name="T1" fmla="*/ 18 h 27"/>
                  <a:gd name="T2" fmla="*/ 26 w 131"/>
                  <a:gd name="T3" fmla="*/ 18 h 27"/>
                  <a:gd name="T4" fmla="*/ 35 w 131"/>
                  <a:gd name="T5" fmla="*/ 18 h 27"/>
                  <a:gd name="T6" fmla="*/ 44 w 131"/>
                  <a:gd name="T7" fmla="*/ 27 h 27"/>
                  <a:gd name="T8" fmla="*/ 114 w 131"/>
                  <a:gd name="T9" fmla="*/ 18 h 27"/>
                  <a:gd name="T10" fmla="*/ 131 w 131"/>
                  <a:gd name="T11" fmla="*/ 9 h 27"/>
                  <a:gd name="T12" fmla="*/ 114 w 131"/>
                  <a:gd name="T13" fmla="*/ 9 h 27"/>
                  <a:gd name="T14" fmla="*/ 114 w 131"/>
                  <a:gd name="T15" fmla="*/ 0 h 27"/>
                  <a:gd name="T16" fmla="*/ 87 w 131"/>
                  <a:gd name="T17" fmla="*/ 9 h 27"/>
                  <a:gd name="T18" fmla="*/ 96 w 131"/>
                  <a:gd name="T19" fmla="*/ 9 h 27"/>
                  <a:gd name="T20" fmla="*/ 87 w 131"/>
                  <a:gd name="T21" fmla="*/ 9 h 27"/>
                  <a:gd name="T22" fmla="*/ 87 w 131"/>
                  <a:gd name="T23" fmla="*/ 18 h 27"/>
                  <a:gd name="T24" fmla="*/ 70 w 131"/>
                  <a:gd name="T25" fmla="*/ 18 h 27"/>
                  <a:gd name="T26" fmla="*/ 70 w 131"/>
                  <a:gd name="T27" fmla="*/ 9 h 27"/>
                  <a:gd name="T28" fmla="*/ 44 w 131"/>
                  <a:gd name="T29" fmla="*/ 0 h 27"/>
                  <a:gd name="T30" fmla="*/ 0 w 131"/>
                  <a:gd name="T31" fmla="*/ 18 h 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27"/>
                  <a:gd name="T50" fmla="*/ 131 w 131"/>
                  <a:gd name="T51" fmla="*/ 27 h 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27">
                    <a:moveTo>
                      <a:pt x="0" y="18"/>
                    </a:moveTo>
                    <a:lnTo>
                      <a:pt x="26" y="18"/>
                    </a:lnTo>
                    <a:lnTo>
                      <a:pt x="35" y="18"/>
                    </a:lnTo>
                    <a:lnTo>
                      <a:pt x="44" y="27"/>
                    </a:lnTo>
                    <a:lnTo>
                      <a:pt x="114" y="18"/>
                    </a:lnTo>
                    <a:lnTo>
                      <a:pt x="131" y="9"/>
                    </a:lnTo>
                    <a:lnTo>
                      <a:pt x="114" y="9"/>
                    </a:lnTo>
                    <a:lnTo>
                      <a:pt x="114" y="0"/>
                    </a:lnTo>
                    <a:lnTo>
                      <a:pt x="87" y="9"/>
                    </a:lnTo>
                    <a:lnTo>
                      <a:pt x="96" y="9"/>
                    </a:lnTo>
                    <a:lnTo>
                      <a:pt x="87" y="9"/>
                    </a:lnTo>
                    <a:lnTo>
                      <a:pt x="87" y="18"/>
                    </a:lnTo>
                    <a:lnTo>
                      <a:pt x="70" y="18"/>
                    </a:lnTo>
                    <a:lnTo>
                      <a:pt x="70" y="9"/>
                    </a:lnTo>
                    <a:lnTo>
                      <a:pt x="44" y="0"/>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77" name="Freeform 597"/>
            <p:cNvSpPr>
              <a:spLocks/>
            </p:cNvSpPr>
            <p:nvPr/>
          </p:nvSpPr>
          <p:spPr bwMode="auto">
            <a:xfrm>
              <a:off x="2762250" y="1819274"/>
              <a:ext cx="309562" cy="120650"/>
            </a:xfrm>
            <a:custGeom>
              <a:avLst/>
              <a:gdLst>
                <a:gd name="T0" fmla="*/ 2147483647 w 192"/>
                <a:gd name="T1" fmla="*/ 2147483647 h 80"/>
                <a:gd name="T2" fmla="*/ 2147483647 w 192"/>
                <a:gd name="T3" fmla="*/ 2147483647 h 80"/>
                <a:gd name="T4" fmla="*/ 2147483647 w 192"/>
                <a:gd name="T5" fmla="*/ 2147483647 h 80"/>
                <a:gd name="T6" fmla="*/ 2147483647 w 192"/>
                <a:gd name="T7" fmla="*/ 2147483647 h 80"/>
                <a:gd name="T8" fmla="*/ 0 w 192"/>
                <a:gd name="T9" fmla="*/ 2147483647 h 80"/>
                <a:gd name="T10" fmla="*/ 2147483647 w 192"/>
                <a:gd name="T11" fmla="*/ 2147483647 h 80"/>
                <a:gd name="T12" fmla="*/ 2147483647 w 192"/>
                <a:gd name="T13" fmla="*/ 2147483647 h 80"/>
                <a:gd name="T14" fmla="*/ 2147483647 w 192"/>
                <a:gd name="T15" fmla="*/ 2147483647 h 80"/>
                <a:gd name="T16" fmla="*/ 2147483647 w 192"/>
                <a:gd name="T17" fmla="*/ 2147483647 h 80"/>
                <a:gd name="T18" fmla="*/ 2147483647 w 192"/>
                <a:gd name="T19" fmla="*/ 2147483647 h 80"/>
                <a:gd name="T20" fmla="*/ 2147483647 w 192"/>
                <a:gd name="T21" fmla="*/ 2147483647 h 80"/>
                <a:gd name="T22" fmla="*/ 2147483647 w 192"/>
                <a:gd name="T23" fmla="*/ 2147483647 h 80"/>
                <a:gd name="T24" fmla="*/ 2147483647 w 192"/>
                <a:gd name="T25" fmla="*/ 2147483647 h 80"/>
                <a:gd name="T26" fmla="*/ 2147483647 w 192"/>
                <a:gd name="T27" fmla="*/ 2147483647 h 80"/>
                <a:gd name="T28" fmla="*/ 2147483647 w 192"/>
                <a:gd name="T29" fmla="*/ 2147483647 h 80"/>
                <a:gd name="T30" fmla="*/ 2147483647 w 192"/>
                <a:gd name="T31" fmla="*/ 2147483647 h 80"/>
                <a:gd name="T32" fmla="*/ 2147483647 w 192"/>
                <a:gd name="T33" fmla="*/ 0 h 80"/>
                <a:gd name="T34" fmla="*/ 2147483647 w 192"/>
                <a:gd name="T35" fmla="*/ 2147483647 h 80"/>
                <a:gd name="T36" fmla="*/ 2147483647 w 192"/>
                <a:gd name="T37" fmla="*/ 2147483647 h 80"/>
                <a:gd name="T38" fmla="*/ 2147483647 w 192"/>
                <a:gd name="T39" fmla="*/ 2147483647 h 80"/>
                <a:gd name="T40" fmla="*/ 2147483647 w 192"/>
                <a:gd name="T41" fmla="*/ 2147483647 h 80"/>
                <a:gd name="T42" fmla="*/ 2147483647 w 192"/>
                <a:gd name="T43" fmla="*/ 2147483647 h 80"/>
                <a:gd name="T44" fmla="*/ 2147483647 w 192"/>
                <a:gd name="T45" fmla="*/ 2147483647 h 80"/>
                <a:gd name="T46" fmla="*/ 2147483647 w 192"/>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2"/>
                <a:gd name="T73" fmla="*/ 0 h 80"/>
                <a:gd name="T74" fmla="*/ 192 w 192"/>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2" h="80">
                  <a:moveTo>
                    <a:pt x="9" y="44"/>
                  </a:moveTo>
                  <a:lnTo>
                    <a:pt x="9" y="53"/>
                  </a:lnTo>
                  <a:lnTo>
                    <a:pt x="61" y="53"/>
                  </a:lnTo>
                  <a:lnTo>
                    <a:pt x="9" y="62"/>
                  </a:lnTo>
                  <a:lnTo>
                    <a:pt x="0" y="71"/>
                  </a:lnTo>
                  <a:lnTo>
                    <a:pt x="26" y="71"/>
                  </a:lnTo>
                  <a:lnTo>
                    <a:pt x="18" y="80"/>
                  </a:lnTo>
                  <a:lnTo>
                    <a:pt x="105" y="71"/>
                  </a:lnTo>
                  <a:lnTo>
                    <a:pt x="122" y="80"/>
                  </a:lnTo>
                  <a:lnTo>
                    <a:pt x="148" y="80"/>
                  </a:lnTo>
                  <a:lnTo>
                    <a:pt x="183" y="62"/>
                  </a:lnTo>
                  <a:lnTo>
                    <a:pt x="157" y="53"/>
                  </a:lnTo>
                  <a:lnTo>
                    <a:pt x="157" y="44"/>
                  </a:lnTo>
                  <a:lnTo>
                    <a:pt x="166" y="44"/>
                  </a:lnTo>
                  <a:lnTo>
                    <a:pt x="166" y="27"/>
                  </a:lnTo>
                  <a:lnTo>
                    <a:pt x="192" y="18"/>
                  </a:lnTo>
                  <a:lnTo>
                    <a:pt x="174" y="0"/>
                  </a:lnTo>
                  <a:lnTo>
                    <a:pt x="148" y="27"/>
                  </a:lnTo>
                  <a:lnTo>
                    <a:pt x="105" y="18"/>
                  </a:lnTo>
                  <a:lnTo>
                    <a:pt x="96" y="27"/>
                  </a:lnTo>
                  <a:lnTo>
                    <a:pt x="96" y="18"/>
                  </a:lnTo>
                  <a:lnTo>
                    <a:pt x="87" y="18"/>
                  </a:lnTo>
                  <a:lnTo>
                    <a:pt x="35" y="27"/>
                  </a:lnTo>
                  <a:lnTo>
                    <a:pt x="9" y="44"/>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78" name="Group 598"/>
            <p:cNvGrpSpPr>
              <a:grpSpLocks/>
            </p:cNvGrpSpPr>
            <p:nvPr/>
          </p:nvGrpSpPr>
          <p:grpSpPr bwMode="auto">
            <a:xfrm>
              <a:off x="2762250" y="1819274"/>
              <a:ext cx="309562" cy="120650"/>
              <a:chOff x="1376" y="1117"/>
              <a:chExt cx="192" cy="80"/>
            </a:xfrm>
          </p:grpSpPr>
          <p:sp>
            <p:nvSpPr>
              <p:cNvPr id="54995" name="Freeform 599"/>
              <p:cNvSpPr>
                <a:spLocks/>
              </p:cNvSpPr>
              <p:nvPr/>
            </p:nvSpPr>
            <p:spPr bwMode="auto">
              <a:xfrm>
                <a:off x="1376" y="1117"/>
                <a:ext cx="192" cy="80"/>
              </a:xfrm>
              <a:custGeom>
                <a:avLst/>
                <a:gdLst>
                  <a:gd name="T0" fmla="*/ 9 w 192"/>
                  <a:gd name="T1" fmla="*/ 44 h 80"/>
                  <a:gd name="T2" fmla="*/ 9 w 192"/>
                  <a:gd name="T3" fmla="*/ 53 h 80"/>
                  <a:gd name="T4" fmla="*/ 61 w 192"/>
                  <a:gd name="T5" fmla="*/ 53 h 80"/>
                  <a:gd name="T6" fmla="*/ 9 w 192"/>
                  <a:gd name="T7" fmla="*/ 62 h 80"/>
                  <a:gd name="T8" fmla="*/ 0 w 192"/>
                  <a:gd name="T9" fmla="*/ 71 h 80"/>
                  <a:gd name="T10" fmla="*/ 26 w 192"/>
                  <a:gd name="T11" fmla="*/ 71 h 80"/>
                  <a:gd name="T12" fmla="*/ 18 w 192"/>
                  <a:gd name="T13" fmla="*/ 80 h 80"/>
                  <a:gd name="T14" fmla="*/ 105 w 192"/>
                  <a:gd name="T15" fmla="*/ 71 h 80"/>
                  <a:gd name="T16" fmla="*/ 122 w 192"/>
                  <a:gd name="T17" fmla="*/ 80 h 80"/>
                  <a:gd name="T18" fmla="*/ 148 w 192"/>
                  <a:gd name="T19" fmla="*/ 80 h 80"/>
                  <a:gd name="T20" fmla="*/ 183 w 192"/>
                  <a:gd name="T21" fmla="*/ 62 h 80"/>
                  <a:gd name="T22" fmla="*/ 157 w 192"/>
                  <a:gd name="T23" fmla="*/ 53 h 80"/>
                  <a:gd name="T24" fmla="*/ 157 w 192"/>
                  <a:gd name="T25" fmla="*/ 44 h 80"/>
                  <a:gd name="T26" fmla="*/ 166 w 192"/>
                  <a:gd name="T27" fmla="*/ 44 h 80"/>
                  <a:gd name="T28" fmla="*/ 166 w 192"/>
                  <a:gd name="T29" fmla="*/ 27 h 80"/>
                  <a:gd name="T30" fmla="*/ 192 w 192"/>
                  <a:gd name="T31" fmla="*/ 18 h 80"/>
                  <a:gd name="T32" fmla="*/ 174 w 192"/>
                  <a:gd name="T33" fmla="*/ 0 h 80"/>
                  <a:gd name="T34" fmla="*/ 148 w 192"/>
                  <a:gd name="T35" fmla="*/ 27 h 80"/>
                  <a:gd name="T36" fmla="*/ 105 w 192"/>
                  <a:gd name="T37" fmla="*/ 18 h 80"/>
                  <a:gd name="T38" fmla="*/ 96 w 192"/>
                  <a:gd name="T39" fmla="*/ 27 h 80"/>
                  <a:gd name="T40" fmla="*/ 96 w 192"/>
                  <a:gd name="T41" fmla="*/ 18 h 80"/>
                  <a:gd name="T42" fmla="*/ 87 w 192"/>
                  <a:gd name="T43" fmla="*/ 18 h 80"/>
                  <a:gd name="T44" fmla="*/ 35 w 192"/>
                  <a:gd name="T45" fmla="*/ 27 h 80"/>
                  <a:gd name="T46" fmla="*/ 9 w 192"/>
                  <a:gd name="T47" fmla="*/ 44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2"/>
                  <a:gd name="T73" fmla="*/ 0 h 80"/>
                  <a:gd name="T74" fmla="*/ 192 w 192"/>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2" h="80">
                    <a:moveTo>
                      <a:pt x="9" y="44"/>
                    </a:moveTo>
                    <a:lnTo>
                      <a:pt x="9" y="53"/>
                    </a:lnTo>
                    <a:lnTo>
                      <a:pt x="61" y="53"/>
                    </a:lnTo>
                    <a:lnTo>
                      <a:pt x="9" y="62"/>
                    </a:lnTo>
                    <a:lnTo>
                      <a:pt x="0" y="71"/>
                    </a:lnTo>
                    <a:lnTo>
                      <a:pt x="26" y="71"/>
                    </a:lnTo>
                    <a:lnTo>
                      <a:pt x="18" y="80"/>
                    </a:lnTo>
                    <a:lnTo>
                      <a:pt x="105" y="71"/>
                    </a:lnTo>
                    <a:lnTo>
                      <a:pt x="122" y="80"/>
                    </a:lnTo>
                    <a:lnTo>
                      <a:pt x="148" y="80"/>
                    </a:lnTo>
                    <a:lnTo>
                      <a:pt x="183" y="62"/>
                    </a:lnTo>
                    <a:lnTo>
                      <a:pt x="157" y="53"/>
                    </a:lnTo>
                    <a:lnTo>
                      <a:pt x="157" y="44"/>
                    </a:lnTo>
                    <a:lnTo>
                      <a:pt x="166" y="44"/>
                    </a:lnTo>
                    <a:lnTo>
                      <a:pt x="166" y="27"/>
                    </a:lnTo>
                    <a:lnTo>
                      <a:pt x="192" y="18"/>
                    </a:lnTo>
                    <a:lnTo>
                      <a:pt x="174" y="0"/>
                    </a:lnTo>
                    <a:lnTo>
                      <a:pt x="148" y="27"/>
                    </a:lnTo>
                    <a:lnTo>
                      <a:pt x="105" y="18"/>
                    </a:lnTo>
                    <a:lnTo>
                      <a:pt x="96" y="27"/>
                    </a:lnTo>
                    <a:lnTo>
                      <a:pt x="96" y="18"/>
                    </a:lnTo>
                    <a:lnTo>
                      <a:pt x="87" y="18"/>
                    </a:lnTo>
                    <a:lnTo>
                      <a:pt x="35" y="27"/>
                    </a:lnTo>
                    <a:lnTo>
                      <a:pt x="9" y="44"/>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96" name="Freeform 600"/>
              <p:cNvSpPr>
                <a:spLocks/>
              </p:cNvSpPr>
              <p:nvPr/>
            </p:nvSpPr>
            <p:spPr bwMode="auto">
              <a:xfrm>
                <a:off x="1376" y="1117"/>
                <a:ext cx="192" cy="80"/>
              </a:xfrm>
              <a:custGeom>
                <a:avLst/>
                <a:gdLst>
                  <a:gd name="T0" fmla="*/ 9 w 192"/>
                  <a:gd name="T1" fmla="*/ 44 h 80"/>
                  <a:gd name="T2" fmla="*/ 9 w 192"/>
                  <a:gd name="T3" fmla="*/ 53 h 80"/>
                  <a:gd name="T4" fmla="*/ 61 w 192"/>
                  <a:gd name="T5" fmla="*/ 53 h 80"/>
                  <a:gd name="T6" fmla="*/ 9 w 192"/>
                  <a:gd name="T7" fmla="*/ 62 h 80"/>
                  <a:gd name="T8" fmla="*/ 0 w 192"/>
                  <a:gd name="T9" fmla="*/ 71 h 80"/>
                  <a:gd name="T10" fmla="*/ 26 w 192"/>
                  <a:gd name="T11" fmla="*/ 71 h 80"/>
                  <a:gd name="T12" fmla="*/ 18 w 192"/>
                  <a:gd name="T13" fmla="*/ 80 h 80"/>
                  <a:gd name="T14" fmla="*/ 105 w 192"/>
                  <a:gd name="T15" fmla="*/ 71 h 80"/>
                  <a:gd name="T16" fmla="*/ 122 w 192"/>
                  <a:gd name="T17" fmla="*/ 80 h 80"/>
                  <a:gd name="T18" fmla="*/ 148 w 192"/>
                  <a:gd name="T19" fmla="*/ 80 h 80"/>
                  <a:gd name="T20" fmla="*/ 183 w 192"/>
                  <a:gd name="T21" fmla="*/ 62 h 80"/>
                  <a:gd name="T22" fmla="*/ 157 w 192"/>
                  <a:gd name="T23" fmla="*/ 53 h 80"/>
                  <a:gd name="T24" fmla="*/ 157 w 192"/>
                  <a:gd name="T25" fmla="*/ 44 h 80"/>
                  <a:gd name="T26" fmla="*/ 166 w 192"/>
                  <a:gd name="T27" fmla="*/ 44 h 80"/>
                  <a:gd name="T28" fmla="*/ 166 w 192"/>
                  <a:gd name="T29" fmla="*/ 27 h 80"/>
                  <a:gd name="T30" fmla="*/ 192 w 192"/>
                  <a:gd name="T31" fmla="*/ 18 h 80"/>
                  <a:gd name="T32" fmla="*/ 174 w 192"/>
                  <a:gd name="T33" fmla="*/ 0 h 80"/>
                  <a:gd name="T34" fmla="*/ 148 w 192"/>
                  <a:gd name="T35" fmla="*/ 27 h 80"/>
                  <a:gd name="T36" fmla="*/ 105 w 192"/>
                  <a:gd name="T37" fmla="*/ 18 h 80"/>
                  <a:gd name="T38" fmla="*/ 96 w 192"/>
                  <a:gd name="T39" fmla="*/ 27 h 80"/>
                  <a:gd name="T40" fmla="*/ 96 w 192"/>
                  <a:gd name="T41" fmla="*/ 18 h 80"/>
                  <a:gd name="T42" fmla="*/ 87 w 192"/>
                  <a:gd name="T43" fmla="*/ 18 h 80"/>
                  <a:gd name="T44" fmla="*/ 35 w 192"/>
                  <a:gd name="T45" fmla="*/ 27 h 80"/>
                  <a:gd name="T46" fmla="*/ 9 w 192"/>
                  <a:gd name="T47" fmla="*/ 44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2"/>
                  <a:gd name="T73" fmla="*/ 0 h 80"/>
                  <a:gd name="T74" fmla="*/ 192 w 192"/>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2" h="80">
                    <a:moveTo>
                      <a:pt x="9" y="44"/>
                    </a:moveTo>
                    <a:lnTo>
                      <a:pt x="9" y="53"/>
                    </a:lnTo>
                    <a:lnTo>
                      <a:pt x="61" y="53"/>
                    </a:lnTo>
                    <a:lnTo>
                      <a:pt x="9" y="62"/>
                    </a:lnTo>
                    <a:lnTo>
                      <a:pt x="0" y="71"/>
                    </a:lnTo>
                    <a:lnTo>
                      <a:pt x="26" y="71"/>
                    </a:lnTo>
                    <a:lnTo>
                      <a:pt x="18" y="80"/>
                    </a:lnTo>
                    <a:lnTo>
                      <a:pt x="105" y="71"/>
                    </a:lnTo>
                    <a:lnTo>
                      <a:pt x="122" y="80"/>
                    </a:lnTo>
                    <a:lnTo>
                      <a:pt x="148" y="80"/>
                    </a:lnTo>
                    <a:lnTo>
                      <a:pt x="183" y="62"/>
                    </a:lnTo>
                    <a:lnTo>
                      <a:pt x="157" y="53"/>
                    </a:lnTo>
                    <a:lnTo>
                      <a:pt x="157" y="44"/>
                    </a:lnTo>
                    <a:lnTo>
                      <a:pt x="166" y="44"/>
                    </a:lnTo>
                    <a:lnTo>
                      <a:pt x="166" y="27"/>
                    </a:lnTo>
                    <a:lnTo>
                      <a:pt x="192" y="18"/>
                    </a:lnTo>
                    <a:lnTo>
                      <a:pt x="174" y="0"/>
                    </a:lnTo>
                    <a:lnTo>
                      <a:pt x="148" y="27"/>
                    </a:lnTo>
                    <a:lnTo>
                      <a:pt x="105" y="18"/>
                    </a:lnTo>
                    <a:lnTo>
                      <a:pt x="96" y="27"/>
                    </a:lnTo>
                    <a:lnTo>
                      <a:pt x="96" y="18"/>
                    </a:lnTo>
                    <a:lnTo>
                      <a:pt x="87" y="18"/>
                    </a:lnTo>
                    <a:lnTo>
                      <a:pt x="35" y="27"/>
                    </a:lnTo>
                    <a:lnTo>
                      <a:pt x="9" y="44"/>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79" name="Freeform 601"/>
            <p:cNvSpPr>
              <a:spLocks/>
            </p:cNvSpPr>
            <p:nvPr/>
          </p:nvSpPr>
          <p:spPr bwMode="auto">
            <a:xfrm>
              <a:off x="2679700" y="1804987"/>
              <a:ext cx="223837" cy="80962"/>
            </a:xfrm>
            <a:custGeom>
              <a:avLst/>
              <a:gdLst>
                <a:gd name="T0" fmla="*/ 0 w 139"/>
                <a:gd name="T1" fmla="*/ 2147483647 h 53"/>
                <a:gd name="T2" fmla="*/ 2147483647 w 139"/>
                <a:gd name="T3" fmla="*/ 2147483647 h 53"/>
                <a:gd name="T4" fmla="*/ 2147483647 w 139"/>
                <a:gd name="T5" fmla="*/ 2147483647 h 53"/>
                <a:gd name="T6" fmla="*/ 2147483647 w 139"/>
                <a:gd name="T7" fmla="*/ 2147483647 h 53"/>
                <a:gd name="T8" fmla="*/ 2147483647 w 139"/>
                <a:gd name="T9" fmla="*/ 2147483647 h 53"/>
                <a:gd name="T10" fmla="*/ 2147483647 w 139"/>
                <a:gd name="T11" fmla="*/ 2147483647 h 53"/>
                <a:gd name="T12" fmla="*/ 2147483647 w 139"/>
                <a:gd name="T13" fmla="*/ 2147483647 h 53"/>
                <a:gd name="T14" fmla="*/ 2147483647 w 139"/>
                <a:gd name="T15" fmla="*/ 0 h 53"/>
                <a:gd name="T16" fmla="*/ 2147483647 w 139"/>
                <a:gd name="T17" fmla="*/ 2147483647 h 53"/>
                <a:gd name="T18" fmla="*/ 2147483647 w 139"/>
                <a:gd name="T19" fmla="*/ 2147483647 h 53"/>
                <a:gd name="T20" fmla="*/ 0 w 139"/>
                <a:gd name="T21" fmla="*/ 2147483647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9"/>
                <a:gd name="T34" fmla="*/ 0 h 53"/>
                <a:gd name="T35" fmla="*/ 139 w 139"/>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9" h="53">
                  <a:moveTo>
                    <a:pt x="0" y="45"/>
                  </a:moveTo>
                  <a:lnTo>
                    <a:pt x="9" y="45"/>
                  </a:lnTo>
                  <a:lnTo>
                    <a:pt x="9" y="53"/>
                  </a:lnTo>
                  <a:lnTo>
                    <a:pt x="35" y="53"/>
                  </a:lnTo>
                  <a:lnTo>
                    <a:pt x="70" y="36"/>
                  </a:lnTo>
                  <a:lnTo>
                    <a:pt x="139" y="27"/>
                  </a:lnTo>
                  <a:lnTo>
                    <a:pt x="131" y="9"/>
                  </a:lnTo>
                  <a:lnTo>
                    <a:pt x="87" y="0"/>
                  </a:lnTo>
                  <a:lnTo>
                    <a:pt x="43" y="9"/>
                  </a:lnTo>
                  <a:lnTo>
                    <a:pt x="43" y="27"/>
                  </a:lnTo>
                  <a:lnTo>
                    <a:pt x="0" y="4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80" name="Group 602"/>
            <p:cNvGrpSpPr>
              <a:grpSpLocks/>
            </p:cNvGrpSpPr>
            <p:nvPr/>
          </p:nvGrpSpPr>
          <p:grpSpPr bwMode="auto">
            <a:xfrm>
              <a:off x="2679700" y="1804987"/>
              <a:ext cx="223837" cy="80962"/>
              <a:chOff x="1324" y="1108"/>
              <a:chExt cx="139" cy="53"/>
            </a:xfrm>
          </p:grpSpPr>
          <p:sp>
            <p:nvSpPr>
              <p:cNvPr id="54993" name="Freeform 603"/>
              <p:cNvSpPr>
                <a:spLocks/>
              </p:cNvSpPr>
              <p:nvPr/>
            </p:nvSpPr>
            <p:spPr bwMode="auto">
              <a:xfrm>
                <a:off x="1324" y="1108"/>
                <a:ext cx="139" cy="53"/>
              </a:xfrm>
              <a:custGeom>
                <a:avLst/>
                <a:gdLst>
                  <a:gd name="T0" fmla="*/ 0 w 139"/>
                  <a:gd name="T1" fmla="*/ 45 h 53"/>
                  <a:gd name="T2" fmla="*/ 9 w 139"/>
                  <a:gd name="T3" fmla="*/ 45 h 53"/>
                  <a:gd name="T4" fmla="*/ 9 w 139"/>
                  <a:gd name="T5" fmla="*/ 53 h 53"/>
                  <a:gd name="T6" fmla="*/ 35 w 139"/>
                  <a:gd name="T7" fmla="*/ 53 h 53"/>
                  <a:gd name="T8" fmla="*/ 70 w 139"/>
                  <a:gd name="T9" fmla="*/ 36 h 53"/>
                  <a:gd name="T10" fmla="*/ 139 w 139"/>
                  <a:gd name="T11" fmla="*/ 27 h 53"/>
                  <a:gd name="T12" fmla="*/ 131 w 139"/>
                  <a:gd name="T13" fmla="*/ 9 h 53"/>
                  <a:gd name="T14" fmla="*/ 87 w 139"/>
                  <a:gd name="T15" fmla="*/ 0 h 53"/>
                  <a:gd name="T16" fmla="*/ 43 w 139"/>
                  <a:gd name="T17" fmla="*/ 9 h 53"/>
                  <a:gd name="T18" fmla="*/ 43 w 139"/>
                  <a:gd name="T19" fmla="*/ 27 h 53"/>
                  <a:gd name="T20" fmla="*/ 0 w 139"/>
                  <a:gd name="T21" fmla="*/ 45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9"/>
                  <a:gd name="T34" fmla="*/ 0 h 53"/>
                  <a:gd name="T35" fmla="*/ 139 w 139"/>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9" h="53">
                    <a:moveTo>
                      <a:pt x="0" y="45"/>
                    </a:moveTo>
                    <a:lnTo>
                      <a:pt x="9" y="45"/>
                    </a:lnTo>
                    <a:lnTo>
                      <a:pt x="9" y="53"/>
                    </a:lnTo>
                    <a:lnTo>
                      <a:pt x="35" y="53"/>
                    </a:lnTo>
                    <a:lnTo>
                      <a:pt x="70" y="36"/>
                    </a:lnTo>
                    <a:lnTo>
                      <a:pt x="139" y="27"/>
                    </a:lnTo>
                    <a:lnTo>
                      <a:pt x="131" y="9"/>
                    </a:lnTo>
                    <a:lnTo>
                      <a:pt x="87" y="0"/>
                    </a:lnTo>
                    <a:lnTo>
                      <a:pt x="43" y="9"/>
                    </a:lnTo>
                    <a:lnTo>
                      <a:pt x="43" y="27"/>
                    </a:lnTo>
                    <a:lnTo>
                      <a:pt x="0" y="45"/>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94" name="Freeform 604"/>
              <p:cNvSpPr>
                <a:spLocks/>
              </p:cNvSpPr>
              <p:nvPr/>
            </p:nvSpPr>
            <p:spPr bwMode="auto">
              <a:xfrm>
                <a:off x="1324" y="1108"/>
                <a:ext cx="139" cy="53"/>
              </a:xfrm>
              <a:custGeom>
                <a:avLst/>
                <a:gdLst>
                  <a:gd name="T0" fmla="*/ 0 w 139"/>
                  <a:gd name="T1" fmla="*/ 45 h 53"/>
                  <a:gd name="T2" fmla="*/ 9 w 139"/>
                  <a:gd name="T3" fmla="*/ 45 h 53"/>
                  <a:gd name="T4" fmla="*/ 9 w 139"/>
                  <a:gd name="T5" fmla="*/ 53 h 53"/>
                  <a:gd name="T6" fmla="*/ 35 w 139"/>
                  <a:gd name="T7" fmla="*/ 53 h 53"/>
                  <a:gd name="T8" fmla="*/ 70 w 139"/>
                  <a:gd name="T9" fmla="*/ 36 h 53"/>
                  <a:gd name="T10" fmla="*/ 139 w 139"/>
                  <a:gd name="T11" fmla="*/ 27 h 53"/>
                  <a:gd name="T12" fmla="*/ 131 w 139"/>
                  <a:gd name="T13" fmla="*/ 9 h 53"/>
                  <a:gd name="T14" fmla="*/ 87 w 139"/>
                  <a:gd name="T15" fmla="*/ 0 h 53"/>
                  <a:gd name="T16" fmla="*/ 43 w 139"/>
                  <a:gd name="T17" fmla="*/ 9 h 53"/>
                  <a:gd name="T18" fmla="*/ 43 w 139"/>
                  <a:gd name="T19" fmla="*/ 27 h 53"/>
                  <a:gd name="T20" fmla="*/ 0 w 139"/>
                  <a:gd name="T21" fmla="*/ 45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9"/>
                  <a:gd name="T34" fmla="*/ 0 h 53"/>
                  <a:gd name="T35" fmla="*/ 139 w 139"/>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9" h="53">
                    <a:moveTo>
                      <a:pt x="0" y="45"/>
                    </a:moveTo>
                    <a:lnTo>
                      <a:pt x="9" y="45"/>
                    </a:lnTo>
                    <a:lnTo>
                      <a:pt x="9" y="53"/>
                    </a:lnTo>
                    <a:lnTo>
                      <a:pt x="35" y="53"/>
                    </a:lnTo>
                    <a:lnTo>
                      <a:pt x="70" y="36"/>
                    </a:lnTo>
                    <a:lnTo>
                      <a:pt x="139" y="27"/>
                    </a:lnTo>
                    <a:lnTo>
                      <a:pt x="131" y="9"/>
                    </a:lnTo>
                    <a:lnTo>
                      <a:pt x="87" y="0"/>
                    </a:lnTo>
                    <a:lnTo>
                      <a:pt x="43" y="9"/>
                    </a:lnTo>
                    <a:lnTo>
                      <a:pt x="43" y="27"/>
                    </a:lnTo>
                    <a:lnTo>
                      <a:pt x="0" y="4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81" name="Line 605"/>
            <p:cNvSpPr>
              <a:spLocks noChangeShapeType="1"/>
            </p:cNvSpPr>
            <p:nvPr/>
          </p:nvSpPr>
          <p:spPr bwMode="auto">
            <a:xfrm flipV="1">
              <a:off x="1276350" y="2328862"/>
              <a:ext cx="41275" cy="12700"/>
            </a:xfrm>
            <a:prstGeom prst="line">
              <a:avLst/>
            </a:prstGeom>
            <a:noFill/>
            <a:ln w="14288" cap="rnd">
              <a:solidFill>
                <a:srgbClr val="C5C5C5"/>
              </a:solidFill>
              <a:round/>
              <a:headEnd/>
              <a:tailEnd/>
            </a:ln>
          </p:spPr>
          <p:txBody>
            <a:bodyPr/>
            <a:lstStyle/>
            <a:p>
              <a:endParaRPr lang="zh-CN" altLang="en-US"/>
            </a:p>
          </p:txBody>
        </p:sp>
        <p:sp>
          <p:nvSpPr>
            <p:cNvPr id="54682" name="Freeform 606"/>
            <p:cNvSpPr>
              <a:spLocks/>
            </p:cNvSpPr>
            <p:nvPr/>
          </p:nvSpPr>
          <p:spPr bwMode="auto">
            <a:xfrm>
              <a:off x="1317625" y="2316162"/>
              <a:ext cx="42862" cy="25400"/>
            </a:xfrm>
            <a:custGeom>
              <a:avLst/>
              <a:gdLst>
                <a:gd name="T0" fmla="*/ 0 w 26"/>
                <a:gd name="T1" fmla="*/ 2147483647 h 17"/>
                <a:gd name="T2" fmla="*/ 2147483647 w 26"/>
                <a:gd name="T3" fmla="*/ 0 h 17"/>
                <a:gd name="T4" fmla="*/ 2147483647 w 26"/>
                <a:gd name="T5" fmla="*/ 0 h 17"/>
                <a:gd name="T6" fmla="*/ 0 w 26"/>
                <a:gd name="T7" fmla="*/ 2147483647 h 17"/>
                <a:gd name="T8" fmla="*/ 0 60000 65536"/>
                <a:gd name="T9" fmla="*/ 0 60000 65536"/>
                <a:gd name="T10" fmla="*/ 0 60000 65536"/>
                <a:gd name="T11" fmla="*/ 0 60000 65536"/>
                <a:gd name="T12" fmla="*/ 0 w 26"/>
                <a:gd name="T13" fmla="*/ 0 h 17"/>
                <a:gd name="T14" fmla="*/ 26 w 26"/>
                <a:gd name="T15" fmla="*/ 17 h 17"/>
              </a:gdLst>
              <a:ahLst/>
              <a:cxnLst>
                <a:cxn ang="T8">
                  <a:pos x="T0" y="T1"/>
                </a:cxn>
                <a:cxn ang="T9">
                  <a:pos x="T2" y="T3"/>
                </a:cxn>
                <a:cxn ang="T10">
                  <a:pos x="T4" y="T5"/>
                </a:cxn>
                <a:cxn ang="T11">
                  <a:pos x="T6" y="T7"/>
                </a:cxn>
              </a:cxnLst>
              <a:rect l="T12" t="T13" r="T14" b="T15"/>
              <a:pathLst>
                <a:path w="26" h="17">
                  <a:moveTo>
                    <a:pt x="0" y="17"/>
                  </a:moveTo>
                  <a:lnTo>
                    <a:pt x="26" y="0"/>
                  </a:lnTo>
                  <a:lnTo>
                    <a:pt x="17" y="0"/>
                  </a:lnTo>
                  <a:lnTo>
                    <a:pt x="0" y="1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83" name="Freeform 607"/>
            <p:cNvSpPr>
              <a:spLocks/>
            </p:cNvSpPr>
            <p:nvPr/>
          </p:nvSpPr>
          <p:spPr bwMode="auto">
            <a:xfrm>
              <a:off x="8364537" y="2060574"/>
              <a:ext cx="85725" cy="12700"/>
            </a:xfrm>
            <a:custGeom>
              <a:avLst/>
              <a:gdLst>
                <a:gd name="T0" fmla="*/ 0 w 53"/>
                <a:gd name="T1" fmla="*/ 0 h 9"/>
                <a:gd name="T2" fmla="*/ 2147483647 w 53"/>
                <a:gd name="T3" fmla="*/ 2147483647 h 9"/>
                <a:gd name="T4" fmla="*/ 2147483647 w 53"/>
                <a:gd name="T5" fmla="*/ 2147483647 h 9"/>
                <a:gd name="T6" fmla="*/ 2147483647 w 53"/>
                <a:gd name="T7" fmla="*/ 2147483647 h 9"/>
                <a:gd name="T8" fmla="*/ 0 w 53"/>
                <a:gd name="T9" fmla="*/ 0 h 9"/>
                <a:gd name="T10" fmla="*/ 0 60000 65536"/>
                <a:gd name="T11" fmla="*/ 0 60000 65536"/>
                <a:gd name="T12" fmla="*/ 0 60000 65536"/>
                <a:gd name="T13" fmla="*/ 0 60000 65536"/>
                <a:gd name="T14" fmla="*/ 0 60000 65536"/>
                <a:gd name="T15" fmla="*/ 0 w 53"/>
                <a:gd name="T16" fmla="*/ 0 h 9"/>
                <a:gd name="T17" fmla="*/ 53 w 53"/>
                <a:gd name="T18" fmla="*/ 9 h 9"/>
              </a:gdLst>
              <a:ahLst/>
              <a:cxnLst>
                <a:cxn ang="T10">
                  <a:pos x="T0" y="T1"/>
                </a:cxn>
                <a:cxn ang="T11">
                  <a:pos x="T2" y="T3"/>
                </a:cxn>
                <a:cxn ang="T12">
                  <a:pos x="T4" y="T5"/>
                </a:cxn>
                <a:cxn ang="T13">
                  <a:pos x="T6" y="T7"/>
                </a:cxn>
                <a:cxn ang="T14">
                  <a:pos x="T8" y="T9"/>
                </a:cxn>
              </a:cxnLst>
              <a:rect l="T15" t="T16" r="T17" b="T18"/>
              <a:pathLst>
                <a:path w="53" h="9">
                  <a:moveTo>
                    <a:pt x="0" y="0"/>
                  </a:moveTo>
                  <a:lnTo>
                    <a:pt x="9" y="9"/>
                  </a:lnTo>
                  <a:lnTo>
                    <a:pt x="44" y="9"/>
                  </a:lnTo>
                  <a:lnTo>
                    <a:pt x="53" y="9"/>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84" name="Freeform 608"/>
            <p:cNvSpPr>
              <a:spLocks/>
            </p:cNvSpPr>
            <p:nvPr/>
          </p:nvSpPr>
          <p:spPr bwMode="auto">
            <a:xfrm>
              <a:off x="8364537" y="2060574"/>
              <a:ext cx="85725" cy="12700"/>
            </a:xfrm>
            <a:custGeom>
              <a:avLst/>
              <a:gdLst>
                <a:gd name="T0" fmla="*/ 0 w 53"/>
                <a:gd name="T1" fmla="*/ 0 h 9"/>
                <a:gd name="T2" fmla="*/ 2147483647 w 53"/>
                <a:gd name="T3" fmla="*/ 2147483647 h 9"/>
                <a:gd name="T4" fmla="*/ 2147483647 w 53"/>
                <a:gd name="T5" fmla="*/ 2147483647 h 9"/>
                <a:gd name="T6" fmla="*/ 2147483647 w 53"/>
                <a:gd name="T7" fmla="*/ 2147483647 h 9"/>
                <a:gd name="T8" fmla="*/ 0 w 53"/>
                <a:gd name="T9" fmla="*/ 0 h 9"/>
                <a:gd name="T10" fmla="*/ 0 60000 65536"/>
                <a:gd name="T11" fmla="*/ 0 60000 65536"/>
                <a:gd name="T12" fmla="*/ 0 60000 65536"/>
                <a:gd name="T13" fmla="*/ 0 60000 65536"/>
                <a:gd name="T14" fmla="*/ 0 60000 65536"/>
                <a:gd name="T15" fmla="*/ 0 w 53"/>
                <a:gd name="T16" fmla="*/ 0 h 9"/>
                <a:gd name="T17" fmla="*/ 53 w 53"/>
                <a:gd name="T18" fmla="*/ 9 h 9"/>
              </a:gdLst>
              <a:ahLst/>
              <a:cxnLst>
                <a:cxn ang="T10">
                  <a:pos x="T0" y="T1"/>
                </a:cxn>
                <a:cxn ang="T11">
                  <a:pos x="T2" y="T3"/>
                </a:cxn>
                <a:cxn ang="T12">
                  <a:pos x="T4" y="T5"/>
                </a:cxn>
                <a:cxn ang="T13">
                  <a:pos x="T6" y="T7"/>
                </a:cxn>
                <a:cxn ang="T14">
                  <a:pos x="T8" y="T9"/>
                </a:cxn>
              </a:cxnLst>
              <a:rect l="T15" t="T16" r="T17" b="T18"/>
              <a:pathLst>
                <a:path w="53" h="9">
                  <a:moveTo>
                    <a:pt x="0" y="0"/>
                  </a:moveTo>
                  <a:lnTo>
                    <a:pt x="9" y="9"/>
                  </a:lnTo>
                  <a:lnTo>
                    <a:pt x="44" y="9"/>
                  </a:lnTo>
                  <a:lnTo>
                    <a:pt x="53" y="9"/>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85" name="Freeform 609"/>
            <p:cNvSpPr>
              <a:spLocks/>
            </p:cNvSpPr>
            <p:nvPr/>
          </p:nvSpPr>
          <p:spPr bwMode="auto">
            <a:xfrm>
              <a:off x="8364537" y="2060574"/>
              <a:ext cx="85725" cy="12700"/>
            </a:xfrm>
            <a:custGeom>
              <a:avLst/>
              <a:gdLst>
                <a:gd name="T0" fmla="*/ 0 w 53"/>
                <a:gd name="T1" fmla="*/ 0 h 9"/>
                <a:gd name="T2" fmla="*/ 2147483647 w 53"/>
                <a:gd name="T3" fmla="*/ 2147483647 h 9"/>
                <a:gd name="T4" fmla="*/ 2147483647 w 53"/>
                <a:gd name="T5" fmla="*/ 2147483647 h 9"/>
                <a:gd name="T6" fmla="*/ 2147483647 w 53"/>
                <a:gd name="T7" fmla="*/ 2147483647 h 9"/>
                <a:gd name="T8" fmla="*/ 0 60000 65536"/>
                <a:gd name="T9" fmla="*/ 0 60000 65536"/>
                <a:gd name="T10" fmla="*/ 0 60000 65536"/>
                <a:gd name="T11" fmla="*/ 0 60000 65536"/>
                <a:gd name="T12" fmla="*/ 0 w 53"/>
                <a:gd name="T13" fmla="*/ 0 h 9"/>
                <a:gd name="T14" fmla="*/ 53 w 53"/>
                <a:gd name="T15" fmla="*/ 9 h 9"/>
              </a:gdLst>
              <a:ahLst/>
              <a:cxnLst>
                <a:cxn ang="T8">
                  <a:pos x="T0" y="T1"/>
                </a:cxn>
                <a:cxn ang="T9">
                  <a:pos x="T2" y="T3"/>
                </a:cxn>
                <a:cxn ang="T10">
                  <a:pos x="T4" y="T5"/>
                </a:cxn>
                <a:cxn ang="T11">
                  <a:pos x="T6" y="T7"/>
                </a:cxn>
              </a:cxnLst>
              <a:rect l="T12" t="T13" r="T14" b="T15"/>
              <a:pathLst>
                <a:path w="53" h="9">
                  <a:moveTo>
                    <a:pt x="0" y="0"/>
                  </a:moveTo>
                  <a:lnTo>
                    <a:pt x="9" y="9"/>
                  </a:lnTo>
                  <a:lnTo>
                    <a:pt x="44" y="9"/>
                  </a:lnTo>
                  <a:lnTo>
                    <a:pt x="53"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86" name="Line 610"/>
            <p:cNvSpPr>
              <a:spLocks noChangeShapeType="1"/>
            </p:cNvSpPr>
            <p:nvPr/>
          </p:nvSpPr>
          <p:spPr bwMode="auto">
            <a:xfrm flipH="1" flipV="1">
              <a:off x="8364537" y="2060574"/>
              <a:ext cx="69850" cy="12700"/>
            </a:xfrm>
            <a:prstGeom prst="line">
              <a:avLst/>
            </a:prstGeom>
            <a:noFill/>
            <a:ln w="14288" cap="rnd">
              <a:solidFill>
                <a:srgbClr val="C5C5C5"/>
              </a:solidFill>
              <a:round/>
              <a:headEnd/>
              <a:tailEnd/>
            </a:ln>
          </p:spPr>
          <p:txBody>
            <a:bodyPr/>
            <a:lstStyle/>
            <a:p>
              <a:endParaRPr lang="zh-CN" altLang="en-US"/>
            </a:p>
          </p:txBody>
        </p:sp>
        <p:sp>
          <p:nvSpPr>
            <p:cNvPr id="54687" name="Freeform 611"/>
            <p:cNvSpPr>
              <a:spLocks/>
            </p:cNvSpPr>
            <p:nvPr/>
          </p:nvSpPr>
          <p:spPr bwMode="auto">
            <a:xfrm>
              <a:off x="1528762" y="2143124"/>
              <a:ext cx="55563" cy="26988"/>
            </a:xfrm>
            <a:custGeom>
              <a:avLst/>
              <a:gdLst>
                <a:gd name="T0" fmla="*/ 0 w 35"/>
                <a:gd name="T1" fmla="*/ 0 h 18"/>
                <a:gd name="T2" fmla="*/ 2147483647 w 35"/>
                <a:gd name="T3" fmla="*/ 2147483647 h 18"/>
                <a:gd name="T4" fmla="*/ 2147483647 w 35"/>
                <a:gd name="T5" fmla="*/ 0 h 18"/>
                <a:gd name="T6" fmla="*/ 0 w 35"/>
                <a:gd name="T7" fmla="*/ 0 h 18"/>
                <a:gd name="T8" fmla="*/ 0 60000 65536"/>
                <a:gd name="T9" fmla="*/ 0 60000 65536"/>
                <a:gd name="T10" fmla="*/ 0 60000 65536"/>
                <a:gd name="T11" fmla="*/ 0 60000 65536"/>
                <a:gd name="T12" fmla="*/ 0 w 35"/>
                <a:gd name="T13" fmla="*/ 0 h 18"/>
                <a:gd name="T14" fmla="*/ 35 w 35"/>
                <a:gd name="T15" fmla="*/ 18 h 18"/>
              </a:gdLst>
              <a:ahLst/>
              <a:cxnLst>
                <a:cxn ang="T8">
                  <a:pos x="T0" y="T1"/>
                </a:cxn>
                <a:cxn ang="T9">
                  <a:pos x="T2" y="T3"/>
                </a:cxn>
                <a:cxn ang="T10">
                  <a:pos x="T4" y="T5"/>
                </a:cxn>
                <a:cxn ang="T11">
                  <a:pos x="T6" y="T7"/>
                </a:cxn>
              </a:cxnLst>
              <a:rect l="T12" t="T13" r="T14" b="T15"/>
              <a:pathLst>
                <a:path w="35" h="18">
                  <a:moveTo>
                    <a:pt x="0" y="0"/>
                  </a:moveTo>
                  <a:lnTo>
                    <a:pt x="17" y="18"/>
                  </a:lnTo>
                  <a:lnTo>
                    <a:pt x="35"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88" name="Freeform 612"/>
            <p:cNvSpPr>
              <a:spLocks/>
            </p:cNvSpPr>
            <p:nvPr/>
          </p:nvSpPr>
          <p:spPr bwMode="auto">
            <a:xfrm>
              <a:off x="1528762" y="2143124"/>
              <a:ext cx="55563" cy="26988"/>
            </a:xfrm>
            <a:custGeom>
              <a:avLst/>
              <a:gdLst>
                <a:gd name="T0" fmla="*/ 0 w 35"/>
                <a:gd name="T1" fmla="*/ 0 h 18"/>
                <a:gd name="T2" fmla="*/ 2147483647 w 35"/>
                <a:gd name="T3" fmla="*/ 2147483647 h 18"/>
                <a:gd name="T4" fmla="*/ 2147483647 w 35"/>
                <a:gd name="T5" fmla="*/ 0 h 18"/>
                <a:gd name="T6" fmla="*/ 0 w 35"/>
                <a:gd name="T7" fmla="*/ 0 h 18"/>
                <a:gd name="T8" fmla="*/ 0 60000 65536"/>
                <a:gd name="T9" fmla="*/ 0 60000 65536"/>
                <a:gd name="T10" fmla="*/ 0 60000 65536"/>
                <a:gd name="T11" fmla="*/ 0 60000 65536"/>
                <a:gd name="T12" fmla="*/ 0 w 35"/>
                <a:gd name="T13" fmla="*/ 0 h 18"/>
                <a:gd name="T14" fmla="*/ 35 w 35"/>
                <a:gd name="T15" fmla="*/ 18 h 18"/>
              </a:gdLst>
              <a:ahLst/>
              <a:cxnLst>
                <a:cxn ang="T8">
                  <a:pos x="T0" y="T1"/>
                </a:cxn>
                <a:cxn ang="T9">
                  <a:pos x="T2" y="T3"/>
                </a:cxn>
                <a:cxn ang="T10">
                  <a:pos x="T4" y="T5"/>
                </a:cxn>
                <a:cxn ang="T11">
                  <a:pos x="T6" y="T7"/>
                </a:cxn>
              </a:cxnLst>
              <a:rect l="T12" t="T13" r="T14" b="T15"/>
              <a:pathLst>
                <a:path w="35" h="18">
                  <a:moveTo>
                    <a:pt x="0" y="0"/>
                  </a:moveTo>
                  <a:lnTo>
                    <a:pt x="17" y="18"/>
                  </a:lnTo>
                  <a:lnTo>
                    <a:pt x="35"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89" name="Freeform 613"/>
            <p:cNvSpPr>
              <a:spLocks/>
            </p:cNvSpPr>
            <p:nvPr/>
          </p:nvSpPr>
          <p:spPr bwMode="auto">
            <a:xfrm>
              <a:off x="1697037" y="2195512"/>
              <a:ext cx="69850" cy="39687"/>
            </a:xfrm>
            <a:custGeom>
              <a:avLst/>
              <a:gdLst>
                <a:gd name="T0" fmla="*/ 0 w 44"/>
                <a:gd name="T1" fmla="*/ 2147483647 h 27"/>
                <a:gd name="T2" fmla="*/ 2147483647 w 44"/>
                <a:gd name="T3" fmla="*/ 2147483647 h 27"/>
                <a:gd name="T4" fmla="*/ 2147483647 w 44"/>
                <a:gd name="T5" fmla="*/ 2147483647 h 27"/>
                <a:gd name="T6" fmla="*/ 2147483647 w 44"/>
                <a:gd name="T7" fmla="*/ 2147483647 h 27"/>
                <a:gd name="T8" fmla="*/ 2147483647 w 44"/>
                <a:gd name="T9" fmla="*/ 0 h 27"/>
                <a:gd name="T10" fmla="*/ 0 w 44"/>
                <a:gd name="T11" fmla="*/ 2147483647 h 27"/>
                <a:gd name="T12" fmla="*/ 0 60000 65536"/>
                <a:gd name="T13" fmla="*/ 0 60000 65536"/>
                <a:gd name="T14" fmla="*/ 0 60000 65536"/>
                <a:gd name="T15" fmla="*/ 0 60000 65536"/>
                <a:gd name="T16" fmla="*/ 0 60000 65536"/>
                <a:gd name="T17" fmla="*/ 0 60000 65536"/>
                <a:gd name="T18" fmla="*/ 0 w 44"/>
                <a:gd name="T19" fmla="*/ 0 h 27"/>
                <a:gd name="T20" fmla="*/ 44 w 4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4" h="27">
                  <a:moveTo>
                    <a:pt x="0" y="27"/>
                  </a:moveTo>
                  <a:lnTo>
                    <a:pt x="35" y="18"/>
                  </a:lnTo>
                  <a:lnTo>
                    <a:pt x="35" y="9"/>
                  </a:lnTo>
                  <a:lnTo>
                    <a:pt x="44" y="9"/>
                  </a:lnTo>
                  <a:lnTo>
                    <a:pt x="44" y="0"/>
                  </a:lnTo>
                  <a:lnTo>
                    <a:pt x="0"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90" name="Freeform 614"/>
            <p:cNvSpPr>
              <a:spLocks/>
            </p:cNvSpPr>
            <p:nvPr/>
          </p:nvSpPr>
          <p:spPr bwMode="auto">
            <a:xfrm>
              <a:off x="1697037" y="2195512"/>
              <a:ext cx="69850" cy="39687"/>
            </a:xfrm>
            <a:custGeom>
              <a:avLst/>
              <a:gdLst>
                <a:gd name="T0" fmla="*/ 0 w 44"/>
                <a:gd name="T1" fmla="*/ 2147483647 h 27"/>
                <a:gd name="T2" fmla="*/ 2147483647 w 44"/>
                <a:gd name="T3" fmla="*/ 2147483647 h 27"/>
                <a:gd name="T4" fmla="*/ 2147483647 w 44"/>
                <a:gd name="T5" fmla="*/ 2147483647 h 27"/>
                <a:gd name="T6" fmla="*/ 2147483647 w 44"/>
                <a:gd name="T7" fmla="*/ 2147483647 h 27"/>
                <a:gd name="T8" fmla="*/ 2147483647 w 44"/>
                <a:gd name="T9" fmla="*/ 0 h 27"/>
                <a:gd name="T10" fmla="*/ 0 w 44"/>
                <a:gd name="T11" fmla="*/ 2147483647 h 27"/>
                <a:gd name="T12" fmla="*/ 0 60000 65536"/>
                <a:gd name="T13" fmla="*/ 0 60000 65536"/>
                <a:gd name="T14" fmla="*/ 0 60000 65536"/>
                <a:gd name="T15" fmla="*/ 0 60000 65536"/>
                <a:gd name="T16" fmla="*/ 0 60000 65536"/>
                <a:gd name="T17" fmla="*/ 0 60000 65536"/>
                <a:gd name="T18" fmla="*/ 0 w 44"/>
                <a:gd name="T19" fmla="*/ 0 h 27"/>
                <a:gd name="T20" fmla="*/ 44 w 4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4" h="27">
                  <a:moveTo>
                    <a:pt x="0" y="27"/>
                  </a:moveTo>
                  <a:lnTo>
                    <a:pt x="35" y="18"/>
                  </a:lnTo>
                  <a:lnTo>
                    <a:pt x="35" y="9"/>
                  </a:lnTo>
                  <a:lnTo>
                    <a:pt x="44" y="9"/>
                  </a:lnTo>
                  <a:lnTo>
                    <a:pt x="44" y="0"/>
                  </a:lnTo>
                  <a:lnTo>
                    <a:pt x="0"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91" name="Freeform 615"/>
            <p:cNvSpPr>
              <a:spLocks/>
            </p:cNvSpPr>
            <p:nvPr/>
          </p:nvSpPr>
          <p:spPr bwMode="auto">
            <a:xfrm>
              <a:off x="2033587" y="2316162"/>
              <a:ext cx="42863" cy="53975"/>
            </a:xfrm>
            <a:custGeom>
              <a:avLst/>
              <a:gdLst>
                <a:gd name="T0" fmla="*/ 2147483647 w 26"/>
                <a:gd name="T1" fmla="*/ 0 h 35"/>
                <a:gd name="T2" fmla="*/ 0 w 26"/>
                <a:gd name="T3" fmla="*/ 2147483647 h 35"/>
                <a:gd name="T4" fmla="*/ 0 w 26"/>
                <a:gd name="T5" fmla="*/ 2147483647 h 35"/>
                <a:gd name="T6" fmla="*/ 2147483647 w 26"/>
                <a:gd name="T7" fmla="*/ 2147483647 h 35"/>
                <a:gd name="T8" fmla="*/ 2147483647 w 26"/>
                <a:gd name="T9" fmla="*/ 2147483647 h 35"/>
                <a:gd name="T10" fmla="*/ 2147483647 w 26"/>
                <a:gd name="T11" fmla="*/ 0 h 35"/>
                <a:gd name="T12" fmla="*/ 2147483647 w 26"/>
                <a:gd name="T13" fmla="*/ 0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9" y="0"/>
                  </a:moveTo>
                  <a:lnTo>
                    <a:pt x="0" y="8"/>
                  </a:lnTo>
                  <a:lnTo>
                    <a:pt x="0" y="26"/>
                  </a:lnTo>
                  <a:lnTo>
                    <a:pt x="9" y="35"/>
                  </a:lnTo>
                  <a:lnTo>
                    <a:pt x="9" y="26"/>
                  </a:lnTo>
                  <a:lnTo>
                    <a:pt x="26" y="0"/>
                  </a:lnTo>
                  <a:lnTo>
                    <a:pt x="9"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92" name="Group 616"/>
            <p:cNvGrpSpPr>
              <a:grpSpLocks/>
            </p:cNvGrpSpPr>
            <p:nvPr/>
          </p:nvGrpSpPr>
          <p:grpSpPr bwMode="auto">
            <a:xfrm>
              <a:off x="2033587" y="2316162"/>
              <a:ext cx="42863" cy="53975"/>
              <a:chOff x="923" y="1447"/>
              <a:chExt cx="26" cy="35"/>
            </a:xfrm>
          </p:grpSpPr>
          <p:sp>
            <p:nvSpPr>
              <p:cNvPr id="54991" name="Freeform 617"/>
              <p:cNvSpPr>
                <a:spLocks/>
              </p:cNvSpPr>
              <p:nvPr/>
            </p:nvSpPr>
            <p:spPr bwMode="auto">
              <a:xfrm>
                <a:off x="923" y="1447"/>
                <a:ext cx="26" cy="35"/>
              </a:xfrm>
              <a:custGeom>
                <a:avLst/>
                <a:gdLst>
                  <a:gd name="T0" fmla="*/ 9 w 26"/>
                  <a:gd name="T1" fmla="*/ 0 h 35"/>
                  <a:gd name="T2" fmla="*/ 0 w 26"/>
                  <a:gd name="T3" fmla="*/ 8 h 35"/>
                  <a:gd name="T4" fmla="*/ 0 w 26"/>
                  <a:gd name="T5" fmla="*/ 26 h 35"/>
                  <a:gd name="T6" fmla="*/ 9 w 26"/>
                  <a:gd name="T7" fmla="*/ 35 h 35"/>
                  <a:gd name="T8" fmla="*/ 9 w 26"/>
                  <a:gd name="T9" fmla="*/ 26 h 35"/>
                  <a:gd name="T10" fmla="*/ 26 w 26"/>
                  <a:gd name="T11" fmla="*/ 0 h 35"/>
                  <a:gd name="T12" fmla="*/ 9 w 26"/>
                  <a:gd name="T13" fmla="*/ 0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9" y="0"/>
                    </a:moveTo>
                    <a:lnTo>
                      <a:pt x="0" y="8"/>
                    </a:lnTo>
                    <a:lnTo>
                      <a:pt x="0" y="26"/>
                    </a:lnTo>
                    <a:lnTo>
                      <a:pt x="9" y="35"/>
                    </a:lnTo>
                    <a:lnTo>
                      <a:pt x="9" y="26"/>
                    </a:lnTo>
                    <a:lnTo>
                      <a:pt x="26" y="0"/>
                    </a:lnTo>
                    <a:lnTo>
                      <a:pt x="9"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92" name="Freeform 618"/>
              <p:cNvSpPr>
                <a:spLocks/>
              </p:cNvSpPr>
              <p:nvPr/>
            </p:nvSpPr>
            <p:spPr bwMode="auto">
              <a:xfrm>
                <a:off x="923" y="1447"/>
                <a:ext cx="26" cy="35"/>
              </a:xfrm>
              <a:custGeom>
                <a:avLst/>
                <a:gdLst>
                  <a:gd name="T0" fmla="*/ 9 w 26"/>
                  <a:gd name="T1" fmla="*/ 0 h 35"/>
                  <a:gd name="T2" fmla="*/ 0 w 26"/>
                  <a:gd name="T3" fmla="*/ 8 h 35"/>
                  <a:gd name="T4" fmla="*/ 0 w 26"/>
                  <a:gd name="T5" fmla="*/ 26 h 35"/>
                  <a:gd name="T6" fmla="*/ 9 w 26"/>
                  <a:gd name="T7" fmla="*/ 35 h 35"/>
                  <a:gd name="T8" fmla="*/ 9 w 26"/>
                  <a:gd name="T9" fmla="*/ 26 h 35"/>
                  <a:gd name="T10" fmla="*/ 26 w 26"/>
                  <a:gd name="T11" fmla="*/ 0 h 35"/>
                  <a:gd name="T12" fmla="*/ 9 w 26"/>
                  <a:gd name="T13" fmla="*/ 0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9" y="0"/>
                    </a:moveTo>
                    <a:lnTo>
                      <a:pt x="0" y="8"/>
                    </a:lnTo>
                    <a:lnTo>
                      <a:pt x="0" y="26"/>
                    </a:lnTo>
                    <a:lnTo>
                      <a:pt x="9" y="35"/>
                    </a:lnTo>
                    <a:lnTo>
                      <a:pt x="9" y="26"/>
                    </a:lnTo>
                    <a:lnTo>
                      <a:pt x="26" y="0"/>
                    </a:lnTo>
                    <a:lnTo>
                      <a:pt x="9"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93" name="Freeform 619"/>
            <p:cNvSpPr>
              <a:spLocks/>
            </p:cNvSpPr>
            <p:nvPr/>
          </p:nvSpPr>
          <p:spPr bwMode="auto">
            <a:xfrm>
              <a:off x="2076450" y="2397124"/>
              <a:ext cx="53975" cy="79375"/>
            </a:xfrm>
            <a:custGeom>
              <a:avLst/>
              <a:gdLst>
                <a:gd name="T0" fmla="*/ 0 w 35"/>
                <a:gd name="T1" fmla="*/ 0 h 53"/>
                <a:gd name="T2" fmla="*/ 0 w 35"/>
                <a:gd name="T3" fmla="*/ 2147483647 h 53"/>
                <a:gd name="T4" fmla="*/ 2147483647 w 35"/>
                <a:gd name="T5" fmla="*/ 2147483647 h 53"/>
                <a:gd name="T6" fmla="*/ 2147483647 w 35"/>
                <a:gd name="T7" fmla="*/ 2147483647 h 53"/>
                <a:gd name="T8" fmla="*/ 2147483647 w 35"/>
                <a:gd name="T9" fmla="*/ 2147483647 h 53"/>
                <a:gd name="T10" fmla="*/ 2147483647 w 35"/>
                <a:gd name="T11" fmla="*/ 2147483647 h 53"/>
                <a:gd name="T12" fmla="*/ 2147483647 w 35"/>
                <a:gd name="T13" fmla="*/ 2147483647 h 53"/>
                <a:gd name="T14" fmla="*/ 2147483647 w 35"/>
                <a:gd name="T15" fmla="*/ 2147483647 h 53"/>
                <a:gd name="T16" fmla="*/ 0 w 35"/>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53"/>
                <a:gd name="T29" fmla="*/ 35 w 3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53">
                  <a:moveTo>
                    <a:pt x="0" y="0"/>
                  </a:moveTo>
                  <a:lnTo>
                    <a:pt x="0" y="18"/>
                  </a:lnTo>
                  <a:lnTo>
                    <a:pt x="9" y="27"/>
                  </a:lnTo>
                  <a:lnTo>
                    <a:pt x="18" y="27"/>
                  </a:lnTo>
                  <a:lnTo>
                    <a:pt x="18" y="45"/>
                  </a:lnTo>
                  <a:lnTo>
                    <a:pt x="27" y="53"/>
                  </a:lnTo>
                  <a:lnTo>
                    <a:pt x="35" y="45"/>
                  </a:lnTo>
                  <a:lnTo>
                    <a:pt x="27" y="18"/>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94" name="Group 620"/>
            <p:cNvGrpSpPr>
              <a:grpSpLocks/>
            </p:cNvGrpSpPr>
            <p:nvPr/>
          </p:nvGrpSpPr>
          <p:grpSpPr bwMode="auto">
            <a:xfrm>
              <a:off x="2076450" y="2397124"/>
              <a:ext cx="53975" cy="79375"/>
              <a:chOff x="949" y="1500"/>
              <a:chExt cx="35" cy="53"/>
            </a:xfrm>
          </p:grpSpPr>
          <p:sp>
            <p:nvSpPr>
              <p:cNvPr id="54989" name="Freeform 621"/>
              <p:cNvSpPr>
                <a:spLocks/>
              </p:cNvSpPr>
              <p:nvPr/>
            </p:nvSpPr>
            <p:spPr bwMode="auto">
              <a:xfrm>
                <a:off x="949" y="1500"/>
                <a:ext cx="35" cy="53"/>
              </a:xfrm>
              <a:custGeom>
                <a:avLst/>
                <a:gdLst>
                  <a:gd name="T0" fmla="*/ 0 w 35"/>
                  <a:gd name="T1" fmla="*/ 0 h 53"/>
                  <a:gd name="T2" fmla="*/ 0 w 35"/>
                  <a:gd name="T3" fmla="*/ 18 h 53"/>
                  <a:gd name="T4" fmla="*/ 9 w 35"/>
                  <a:gd name="T5" fmla="*/ 27 h 53"/>
                  <a:gd name="T6" fmla="*/ 18 w 35"/>
                  <a:gd name="T7" fmla="*/ 27 h 53"/>
                  <a:gd name="T8" fmla="*/ 18 w 35"/>
                  <a:gd name="T9" fmla="*/ 45 h 53"/>
                  <a:gd name="T10" fmla="*/ 27 w 35"/>
                  <a:gd name="T11" fmla="*/ 53 h 53"/>
                  <a:gd name="T12" fmla="*/ 35 w 35"/>
                  <a:gd name="T13" fmla="*/ 45 h 53"/>
                  <a:gd name="T14" fmla="*/ 27 w 35"/>
                  <a:gd name="T15" fmla="*/ 18 h 53"/>
                  <a:gd name="T16" fmla="*/ 0 w 35"/>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53"/>
                  <a:gd name="T29" fmla="*/ 35 w 3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53">
                    <a:moveTo>
                      <a:pt x="0" y="0"/>
                    </a:moveTo>
                    <a:lnTo>
                      <a:pt x="0" y="18"/>
                    </a:lnTo>
                    <a:lnTo>
                      <a:pt x="9" y="27"/>
                    </a:lnTo>
                    <a:lnTo>
                      <a:pt x="18" y="27"/>
                    </a:lnTo>
                    <a:lnTo>
                      <a:pt x="18" y="45"/>
                    </a:lnTo>
                    <a:lnTo>
                      <a:pt x="27" y="53"/>
                    </a:lnTo>
                    <a:lnTo>
                      <a:pt x="35" y="45"/>
                    </a:lnTo>
                    <a:lnTo>
                      <a:pt x="27" y="18"/>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90" name="Freeform 622"/>
              <p:cNvSpPr>
                <a:spLocks/>
              </p:cNvSpPr>
              <p:nvPr/>
            </p:nvSpPr>
            <p:spPr bwMode="auto">
              <a:xfrm>
                <a:off x="949" y="1500"/>
                <a:ext cx="35" cy="53"/>
              </a:xfrm>
              <a:custGeom>
                <a:avLst/>
                <a:gdLst>
                  <a:gd name="T0" fmla="*/ 0 w 35"/>
                  <a:gd name="T1" fmla="*/ 0 h 53"/>
                  <a:gd name="T2" fmla="*/ 0 w 35"/>
                  <a:gd name="T3" fmla="*/ 18 h 53"/>
                  <a:gd name="T4" fmla="*/ 9 w 35"/>
                  <a:gd name="T5" fmla="*/ 27 h 53"/>
                  <a:gd name="T6" fmla="*/ 18 w 35"/>
                  <a:gd name="T7" fmla="*/ 27 h 53"/>
                  <a:gd name="T8" fmla="*/ 18 w 35"/>
                  <a:gd name="T9" fmla="*/ 45 h 53"/>
                  <a:gd name="T10" fmla="*/ 27 w 35"/>
                  <a:gd name="T11" fmla="*/ 53 h 53"/>
                  <a:gd name="T12" fmla="*/ 35 w 35"/>
                  <a:gd name="T13" fmla="*/ 45 h 53"/>
                  <a:gd name="T14" fmla="*/ 27 w 35"/>
                  <a:gd name="T15" fmla="*/ 18 h 53"/>
                  <a:gd name="T16" fmla="*/ 0 w 35"/>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53"/>
                  <a:gd name="T29" fmla="*/ 35 w 3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53">
                    <a:moveTo>
                      <a:pt x="0" y="0"/>
                    </a:moveTo>
                    <a:lnTo>
                      <a:pt x="0" y="18"/>
                    </a:lnTo>
                    <a:lnTo>
                      <a:pt x="9" y="27"/>
                    </a:lnTo>
                    <a:lnTo>
                      <a:pt x="18" y="27"/>
                    </a:lnTo>
                    <a:lnTo>
                      <a:pt x="18" y="45"/>
                    </a:lnTo>
                    <a:lnTo>
                      <a:pt x="27" y="53"/>
                    </a:lnTo>
                    <a:lnTo>
                      <a:pt x="35" y="45"/>
                    </a:lnTo>
                    <a:lnTo>
                      <a:pt x="27" y="18"/>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95" name="Freeform 623"/>
            <p:cNvSpPr>
              <a:spLocks/>
            </p:cNvSpPr>
            <p:nvPr/>
          </p:nvSpPr>
          <p:spPr bwMode="auto">
            <a:xfrm>
              <a:off x="3703637" y="1630362"/>
              <a:ext cx="982663" cy="539750"/>
            </a:xfrm>
            <a:custGeom>
              <a:avLst/>
              <a:gdLst>
                <a:gd name="T0" fmla="*/ 2147483647 w 609"/>
                <a:gd name="T1" fmla="*/ 2147483647 h 357"/>
                <a:gd name="T2" fmla="*/ 0 w 609"/>
                <a:gd name="T3" fmla="*/ 2147483647 h 357"/>
                <a:gd name="T4" fmla="*/ 2147483647 w 609"/>
                <a:gd name="T5" fmla="*/ 2147483647 h 357"/>
                <a:gd name="T6" fmla="*/ 2147483647 w 609"/>
                <a:gd name="T7" fmla="*/ 2147483647 h 357"/>
                <a:gd name="T8" fmla="*/ 2147483647 w 609"/>
                <a:gd name="T9" fmla="*/ 2147483647 h 357"/>
                <a:gd name="T10" fmla="*/ 2147483647 w 609"/>
                <a:gd name="T11" fmla="*/ 2147483647 h 357"/>
                <a:gd name="T12" fmla="*/ 2147483647 w 609"/>
                <a:gd name="T13" fmla="*/ 2147483647 h 357"/>
                <a:gd name="T14" fmla="*/ 2147483647 w 609"/>
                <a:gd name="T15" fmla="*/ 2147483647 h 357"/>
                <a:gd name="T16" fmla="*/ 2147483647 w 609"/>
                <a:gd name="T17" fmla="*/ 2147483647 h 357"/>
                <a:gd name="T18" fmla="*/ 2147483647 w 609"/>
                <a:gd name="T19" fmla="*/ 2147483647 h 357"/>
                <a:gd name="T20" fmla="*/ 2147483647 w 609"/>
                <a:gd name="T21" fmla="*/ 2147483647 h 357"/>
                <a:gd name="T22" fmla="*/ 2147483647 w 609"/>
                <a:gd name="T23" fmla="*/ 2147483647 h 357"/>
                <a:gd name="T24" fmla="*/ 2147483647 w 609"/>
                <a:gd name="T25" fmla="*/ 2147483647 h 357"/>
                <a:gd name="T26" fmla="*/ 2147483647 w 609"/>
                <a:gd name="T27" fmla="*/ 2147483647 h 357"/>
                <a:gd name="T28" fmla="*/ 2147483647 w 609"/>
                <a:gd name="T29" fmla="*/ 2147483647 h 357"/>
                <a:gd name="T30" fmla="*/ 2147483647 w 609"/>
                <a:gd name="T31" fmla="*/ 2147483647 h 357"/>
                <a:gd name="T32" fmla="*/ 2147483647 w 609"/>
                <a:gd name="T33" fmla="*/ 2147483647 h 357"/>
                <a:gd name="T34" fmla="*/ 2147483647 w 609"/>
                <a:gd name="T35" fmla="*/ 2147483647 h 357"/>
                <a:gd name="T36" fmla="*/ 2147483647 w 609"/>
                <a:gd name="T37" fmla="*/ 2147483647 h 357"/>
                <a:gd name="T38" fmla="*/ 2147483647 w 609"/>
                <a:gd name="T39" fmla="*/ 2147483647 h 357"/>
                <a:gd name="T40" fmla="*/ 2147483647 w 609"/>
                <a:gd name="T41" fmla="*/ 2147483647 h 357"/>
                <a:gd name="T42" fmla="*/ 2147483647 w 609"/>
                <a:gd name="T43" fmla="*/ 2147483647 h 357"/>
                <a:gd name="T44" fmla="*/ 2147483647 w 609"/>
                <a:gd name="T45" fmla="*/ 2147483647 h 357"/>
                <a:gd name="T46" fmla="*/ 2147483647 w 609"/>
                <a:gd name="T47" fmla="*/ 2147483647 h 357"/>
                <a:gd name="T48" fmla="*/ 2147483647 w 609"/>
                <a:gd name="T49" fmla="*/ 2147483647 h 357"/>
                <a:gd name="T50" fmla="*/ 2147483647 w 609"/>
                <a:gd name="T51" fmla="*/ 2147483647 h 357"/>
                <a:gd name="T52" fmla="*/ 2147483647 w 609"/>
                <a:gd name="T53" fmla="*/ 2147483647 h 357"/>
                <a:gd name="T54" fmla="*/ 2147483647 w 609"/>
                <a:gd name="T55" fmla="*/ 2147483647 h 357"/>
                <a:gd name="T56" fmla="*/ 2147483647 w 609"/>
                <a:gd name="T57" fmla="*/ 2147483647 h 357"/>
                <a:gd name="T58" fmla="*/ 2147483647 w 609"/>
                <a:gd name="T59" fmla="*/ 2147483647 h 357"/>
                <a:gd name="T60" fmla="*/ 2147483647 w 609"/>
                <a:gd name="T61" fmla="*/ 2147483647 h 357"/>
                <a:gd name="T62" fmla="*/ 2147483647 w 609"/>
                <a:gd name="T63" fmla="*/ 2147483647 h 357"/>
                <a:gd name="T64" fmla="*/ 2147483647 w 609"/>
                <a:gd name="T65" fmla="*/ 2147483647 h 357"/>
                <a:gd name="T66" fmla="*/ 2147483647 w 609"/>
                <a:gd name="T67" fmla="*/ 2147483647 h 357"/>
                <a:gd name="T68" fmla="*/ 2147483647 w 609"/>
                <a:gd name="T69" fmla="*/ 2147483647 h 357"/>
                <a:gd name="T70" fmla="*/ 2147483647 w 609"/>
                <a:gd name="T71" fmla="*/ 0 h 357"/>
                <a:gd name="T72" fmla="*/ 2147483647 w 609"/>
                <a:gd name="T73" fmla="*/ 2147483647 h 357"/>
                <a:gd name="T74" fmla="*/ 2147483647 w 609"/>
                <a:gd name="T75" fmla="*/ 2147483647 h 357"/>
                <a:gd name="T76" fmla="*/ 2147483647 w 609"/>
                <a:gd name="T77" fmla="*/ 2147483647 h 357"/>
                <a:gd name="T78" fmla="*/ 2147483647 w 609"/>
                <a:gd name="T79" fmla="*/ 2147483647 h 357"/>
                <a:gd name="T80" fmla="*/ 2147483647 w 609"/>
                <a:gd name="T81" fmla="*/ 2147483647 h 3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09"/>
                <a:gd name="T124" fmla="*/ 0 h 357"/>
                <a:gd name="T125" fmla="*/ 609 w 609"/>
                <a:gd name="T126" fmla="*/ 357 h 3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09" h="357">
                  <a:moveTo>
                    <a:pt x="0" y="71"/>
                  </a:moveTo>
                  <a:lnTo>
                    <a:pt x="17" y="71"/>
                  </a:lnTo>
                  <a:lnTo>
                    <a:pt x="17" y="80"/>
                  </a:lnTo>
                  <a:lnTo>
                    <a:pt x="0" y="89"/>
                  </a:lnTo>
                  <a:lnTo>
                    <a:pt x="17" y="98"/>
                  </a:lnTo>
                  <a:lnTo>
                    <a:pt x="87" y="98"/>
                  </a:lnTo>
                  <a:lnTo>
                    <a:pt x="113" y="98"/>
                  </a:lnTo>
                  <a:lnTo>
                    <a:pt x="104" y="107"/>
                  </a:lnTo>
                  <a:lnTo>
                    <a:pt x="113" y="116"/>
                  </a:lnTo>
                  <a:lnTo>
                    <a:pt x="113" y="143"/>
                  </a:lnTo>
                  <a:lnTo>
                    <a:pt x="104" y="152"/>
                  </a:lnTo>
                  <a:lnTo>
                    <a:pt x="104" y="161"/>
                  </a:lnTo>
                  <a:lnTo>
                    <a:pt x="113" y="169"/>
                  </a:lnTo>
                  <a:lnTo>
                    <a:pt x="130" y="161"/>
                  </a:lnTo>
                  <a:lnTo>
                    <a:pt x="130" y="169"/>
                  </a:lnTo>
                  <a:lnTo>
                    <a:pt x="148" y="178"/>
                  </a:lnTo>
                  <a:lnTo>
                    <a:pt x="104" y="178"/>
                  </a:lnTo>
                  <a:lnTo>
                    <a:pt x="96" y="196"/>
                  </a:lnTo>
                  <a:lnTo>
                    <a:pt x="104" y="196"/>
                  </a:lnTo>
                  <a:lnTo>
                    <a:pt x="130" y="187"/>
                  </a:lnTo>
                  <a:lnTo>
                    <a:pt x="130" y="196"/>
                  </a:lnTo>
                  <a:lnTo>
                    <a:pt x="130" y="205"/>
                  </a:lnTo>
                  <a:lnTo>
                    <a:pt x="104" y="205"/>
                  </a:lnTo>
                  <a:lnTo>
                    <a:pt x="104" y="214"/>
                  </a:lnTo>
                  <a:lnTo>
                    <a:pt x="87" y="259"/>
                  </a:lnTo>
                  <a:lnTo>
                    <a:pt x="96" y="259"/>
                  </a:lnTo>
                  <a:lnTo>
                    <a:pt x="87" y="276"/>
                  </a:lnTo>
                  <a:lnTo>
                    <a:pt x="96" y="285"/>
                  </a:lnTo>
                  <a:lnTo>
                    <a:pt x="96" y="294"/>
                  </a:lnTo>
                  <a:lnTo>
                    <a:pt x="104" y="330"/>
                  </a:lnTo>
                  <a:lnTo>
                    <a:pt x="104" y="339"/>
                  </a:lnTo>
                  <a:lnTo>
                    <a:pt x="148" y="357"/>
                  </a:lnTo>
                  <a:lnTo>
                    <a:pt x="157" y="357"/>
                  </a:lnTo>
                  <a:lnTo>
                    <a:pt x="183" y="312"/>
                  </a:lnTo>
                  <a:lnTo>
                    <a:pt x="183" y="303"/>
                  </a:lnTo>
                  <a:lnTo>
                    <a:pt x="209" y="294"/>
                  </a:lnTo>
                  <a:lnTo>
                    <a:pt x="218" y="276"/>
                  </a:lnTo>
                  <a:lnTo>
                    <a:pt x="218" y="267"/>
                  </a:lnTo>
                  <a:lnTo>
                    <a:pt x="226" y="267"/>
                  </a:lnTo>
                  <a:lnTo>
                    <a:pt x="235" y="259"/>
                  </a:lnTo>
                  <a:lnTo>
                    <a:pt x="287" y="259"/>
                  </a:lnTo>
                  <a:lnTo>
                    <a:pt x="339" y="214"/>
                  </a:lnTo>
                  <a:lnTo>
                    <a:pt x="400" y="205"/>
                  </a:lnTo>
                  <a:lnTo>
                    <a:pt x="453" y="187"/>
                  </a:lnTo>
                  <a:lnTo>
                    <a:pt x="461" y="187"/>
                  </a:lnTo>
                  <a:lnTo>
                    <a:pt x="427" y="178"/>
                  </a:lnTo>
                  <a:lnTo>
                    <a:pt x="427" y="169"/>
                  </a:lnTo>
                  <a:lnTo>
                    <a:pt x="435" y="169"/>
                  </a:lnTo>
                  <a:lnTo>
                    <a:pt x="470" y="178"/>
                  </a:lnTo>
                  <a:lnTo>
                    <a:pt x="470" y="169"/>
                  </a:lnTo>
                  <a:lnTo>
                    <a:pt x="470" y="161"/>
                  </a:lnTo>
                  <a:lnTo>
                    <a:pt x="479" y="152"/>
                  </a:lnTo>
                  <a:lnTo>
                    <a:pt x="470" y="143"/>
                  </a:lnTo>
                  <a:lnTo>
                    <a:pt x="496" y="143"/>
                  </a:lnTo>
                  <a:lnTo>
                    <a:pt x="505" y="125"/>
                  </a:lnTo>
                  <a:lnTo>
                    <a:pt x="505" y="116"/>
                  </a:lnTo>
                  <a:lnTo>
                    <a:pt x="505" y="98"/>
                  </a:lnTo>
                  <a:lnTo>
                    <a:pt x="496" y="98"/>
                  </a:lnTo>
                  <a:lnTo>
                    <a:pt x="496" y="89"/>
                  </a:lnTo>
                  <a:lnTo>
                    <a:pt x="522" y="89"/>
                  </a:lnTo>
                  <a:lnTo>
                    <a:pt x="522" y="80"/>
                  </a:lnTo>
                  <a:lnTo>
                    <a:pt x="514" y="71"/>
                  </a:lnTo>
                  <a:lnTo>
                    <a:pt x="522" y="71"/>
                  </a:lnTo>
                  <a:lnTo>
                    <a:pt x="522" y="63"/>
                  </a:lnTo>
                  <a:lnTo>
                    <a:pt x="566" y="45"/>
                  </a:lnTo>
                  <a:lnTo>
                    <a:pt x="609" y="27"/>
                  </a:lnTo>
                  <a:lnTo>
                    <a:pt x="566" y="18"/>
                  </a:lnTo>
                  <a:lnTo>
                    <a:pt x="514" y="18"/>
                  </a:lnTo>
                  <a:lnTo>
                    <a:pt x="540" y="9"/>
                  </a:lnTo>
                  <a:lnTo>
                    <a:pt x="479" y="0"/>
                  </a:lnTo>
                  <a:lnTo>
                    <a:pt x="322" y="9"/>
                  </a:lnTo>
                  <a:lnTo>
                    <a:pt x="244" y="18"/>
                  </a:lnTo>
                  <a:lnTo>
                    <a:pt x="148" y="18"/>
                  </a:lnTo>
                  <a:lnTo>
                    <a:pt x="157" y="27"/>
                  </a:lnTo>
                  <a:lnTo>
                    <a:pt x="130" y="27"/>
                  </a:lnTo>
                  <a:lnTo>
                    <a:pt x="78" y="45"/>
                  </a:lnTo>
                  <a:lnTo>
                    <a:pt x="104" y="45"/>
                  </a:lnTo>
                  <a:lnTo>
                    <a:pt x="104" y="54"/>
                  </a:lnTo>
                  <a:lnTo>
                    <a:pt x="87" y="63"/>
                  </a:lnTo>
                  <a:lnTo>
                    <a:pt x="8" y="63"/>
                  </a:lnTo>
                  <a:lnTo>
                    <a:pt x="0" y="71"/>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96" name="Freeform 624"/>
            <p:cNvSpPr>
              <a:spLocks/>
            </p:cNvSpPr>
            <p:nvPr/>
          </p:nvSpPr>
          <p:spPr bwMode="auto">
            <a:xfrm>
              <a:off x="3703637" y="1630362"/>
              <a:ext cx="982663" cy="539750"/>
            </a:xfrm>
            <a:custGeom>
              <a:avLst/>
              <a:gdLst>
                <a:gd name="T0" fmla="*/ 2147483647 w 609"/>
                <a:gd name="T1" fmla="*/ 2147483647 h 357"/>
                <a:gd name="T2" fmla="*/ 0 w 609"/>
                <a:gd name="T3" fmla="*/ 2147483647 h 357"/>
                <a:gd name="T4" fmla="*/ 2147483647 w 609"/>
                <a:gd name="T5" fmla="*/ 2147483647 h 357"/>
                <a:gd name="T6" fmla="*/ 2147483647 w 609"/>
                <a:gd name="T7" fmla="*/ 2147483647 h 357"/>
                <a:gd name="T8" fmla="*/ 2147483647 w 609"/>
                <a:gd name="T9" fmla="*/ 2147483647 h 357"/>
                <a:gd name="T10" fmla="*/ 2147483647 w 609"/>
                <a:gd name="T11" fmla="*/ 2147483647 h 357"/>
                <a:gd name="T12" fmla="*/ 2147483647 w 609"/>
                <a:gd name="T13" fmla="*/ 2147483647 h 357"/>
                <a:gd name="T14" fmla="*/ 2147483647 w 609"/>
                <a:gd name="T15" fmla="*/ 2147483647 h 357"/>
                <a:gd name="T16" fmla="*/ 2147483647 w 609"/>
                <a:gd name="T17" fmla="*/ 2147483647 h 357"/>
                <a:gd name="T18" fmla="*/ 2147483647 w 609"/>
                <a:gd name="T19" fmla="*/ 2147483647 h 357"/>
                <a:gd name="T20" fmla="*/ 2147483647 w 609"/>
                <a:gd name="T21" fmla="*/ 2147483647 h 357"/>
                <a:gd name="T22" fmla="*/ 2147483647 w 609"/>
                <a:gd name="T23" fmla="*/ 2147483647 h 357"/>
                <a:gd name="T24" fmla="*/ 2147483647 w 609"/>
                <a:gd name="T25" fmla="*/ 2147483647 h 357"/>
                <a:gd name="T26" fmla="*/ 2147483647 w 609"/>
                <a:gd name="T27" fmla="*/ 2147483647 h 357"/>
                <a:gd name="T28" fmla="*/ 2147483647 w 609"/>
                <a:gd name="T29" fmla="*/ 2147483647 h 357"/>
                <a:gd name="T30" fmla="*/ 2147483647 w 609"/>
                <a:gd name="T31" fmla="*/ 2147483647 h 357"/>
                <a:gd name="T32" fmla="*/ 2147483647 w 609"/>
                <a:gd name="T33" fmla="*/ 2147483647 h 357"/>
                <a:gd name="T34" fmla="*/ 2147483647 w 609"/>
                <a:gd name="T35" fmla="*/ 2147483647 h 357"/>
                <a:gd name="T36" fmla="*/ 2147483647 w 609"/>
                <a:gd name="T37" fmla="*/ 2147483647 h 357"/>
                <a:gd name="T38" fmla="*/ 2147483647 w 609"/>
                <a:gd name="T39" fmla="*/ 2147483647 h 357"/>
                <a:gd name="T40" fmla="*/ 2147483647 w 609"/>
                <a:gd name="T41" fmla="*/ 2147483647 h 357"/>
                <a:gd name="T42" fmla="*/ 2147483647 w 609"/>
                <a:gd name="T43" fmla="*/ 2147483647 h 357"/>
                <a:gd name="T44" fmla="*/ 2147483647 w 609"/>
                <a:gd name="T45" fmla="*/ 2147483647 h 357"/>
                <a:gd name="T46" fmla="*/ 2147483647 w 609"/>
                <a:gd name="T47" fmla="*/ 2147483647 h 357"/>
                <a:gd name="T48" fmla="*/ 2147483647 w 609"/>
                <a:gd name="T49" fmla="*/ 2147483647 h 357"/>
                <a:gd name="T50" fmla="*/ 2147483647 w 609"/>
                <a:gd name="T51" fmla="*/ 2147483647 h 357"/>
                <a:gd name="T52" fmla="*/ 2147483647 w 609"/>
                <a:gd name="T53" fmla="*/ 2147483647 h 357"/>
                <a:gd name="T54" fmla="*/ 2147483647 w 609"/>
                <a:gd name="T55" fmla="*/ 2147483647 h 357"/>
                <a:gd name="T56" fmla="*/ 2147483647 w 609"/>
                <a:gd name="T57" fmla="*/ 2147483647 h 357"/>
                <a:gd name="T58" fmla="*/ 2147483647 w 609"/>
                <a:gd name="T59" fmla="*/ 2147483647 h 357"/>
                <a:gd name="T60" fmla="*/ 2147483647 w 609"/>
                <a:gd name="T61" fmla="*/ 2147483647 h 357"/>
                <a:gd name="T62" fmla="*/ 2147483647 w 609"/>
                <a:gd name="T63" fmla="*/ 2147483647 h 357"/>
                <a:gd name="T64" fmla="*/ 2147483647 w 609"/>
                <a:gd name="T65" fmla="*/ 2147483647 h 357"/>
                <a:gd name="T66" fmla="*/ 2147483647 w 609"/>
                <a:gd name="T67" fmla="*/ 2147483647 h 357"/>
                <a:gd name="T68" fmla="*/ 2147483647 w 609"/>
                <a:gd name="T69" fmla="*/ 2147483647 h 357"/>
                <a:gd name="T70" fmla="*/ 2147483647 w 609"/>
                <a:gd name="T71" fmla="*/ 0 h 357"/>
                <a:gd name="T72" fmla="*/ 2147483647 w 609"/>
                <a:gd name="T73" fmla="*/ 2147483647 h 357"/>
                <a:gd name="T74" fmla="*/ 2147483647 w 609"/>
                <a:gd name="T75" fmla="*/ 2147483647 h 357"/>
                <a:gd name="T76" fmla="*/ 2147483647 w 609"/>
                <a:gd name="T77" fmla="*/ 2147483647 h 357"/>
                <a:gd name="T78" fmla="*/ 2147483647 w 609"/>
                <a:gd name="T79" fmla="*/ 2147483647 h 357"/>
                <a:gd name="T80" fmla="*/ 2147483647 w 609"/>
                <a:gd name="T81" fmla="*/ 2147483647 h 3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09"/>
                <a:gd name="T124" fmla="*/ 0 h 357"/>
                <a:gd name="T125" fmla="*/ 609 w 609"/>
                <a:gd name="T126" fmla="*/ 357 h 3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09" h="357">
                  <a:moveTo>
                    <a:pt x="0" y="71"/>
                  </a:moveTo>
                  <a:lnTo>
                    <a:pt x="17" y="71"/>
                  </a:lnTo>
                  <a:lnTo>
                    <a:pt x="17" y="80"/>
                  </a:lnTo>
                  <a:lnTo>
                    <a:pt x="0" y="89"/>
                  </a:lnTo>
                  <a:lnTo>
                    <a:pt x="17" y="98"/>
                  </a:lnTo>
                  <a:lnTo>
                    <a:pt x="87" y="98"/>
                  </a:lnTo>
                  <a:lnTo>
                    <a:pt x="113" y="98"/>
                  </a:lnTo>
                  <a:lnTo>
                    <a:pt x="104" y="107"/>
                  </a:lnTo>
                  <a:lnTo>
                    <a:pt x="113" y="116"/>
                  </a:lnTo>
                  <a:lnTo>
                    <a:pt x="113" y="143"/>
                  </a:lnTo>
                  <a:lnTo>
                    <a:pt x="104" y="152"/>
                  </a:lnTo>
                  <a:lnTo>
                    <a:pt x="104" y="161"/>
                  </a:lnTo>
                  <a:lnTo>
                    <a:pt x="113" y="169"/>
                  </a:lnTo>
                  <a:lnTo>
                    <a:pt x="130" y="161"/>
                  </a:lnTo>
                  <a:lnTo>
                    <a:pt x="130" y="169"/>
                  </a:lnTo>
                  <a:lnTo>
                    <a:pt x="148" y="178"/>
                  </a:lnTo>
                  <a:lnTo>
                    <a:pt x="104" y="178"/>
                  </a:lnTo>
                  <a:lnTo>
                    <a:pt x="96" y="196"/>
                  </a:lnTo>
                  <a:lnTo>
                    <a:pt x="104" y="196"/>
                  </a:lnTo>
                  <a:lnTo>
                    <a:pt x="130" y="187"/>
                  </a:lnTo>
                  <a:lnTo>
                    <a:pt x="130" y="196"/>
                  </a:lnTo>
                  <a:lnTo>
                    <a:pt x="130" y="205"/>
                  </a:lnTo>
                  <a:lnTo>
                    <a:pt x="104" y="205"/>
                  </a:lnTo>
                  <a:lnTo>
                    <a:pt x="104" y="214"/>
                  </a:lnTo>
                  <a:lnTo>
                    <a:pt x="87" y="259"/>
                  </a:lnTo>
                  <a:lnTo>
                    <a:pt x="96" y="259"/>
                  </a:lnTo>
                  <a:lnTo>
                    <a:pt x="87" y="276"/>
                  </a:lnTo>
                  <a:lnTo>
                    <a:pt x="96" y="285"/>
                  </a:lnTo>
                  <a:lnTo>
                    <a:pt x="96" y="294"/>
                  </a:lnTo>
                  <a:lnTo>
                    <a:pt x="104" y="330"/>
                  </a:lnTo>
                  <a:lnTo>
                    <a:pt x="104" y="339"/>
                  </a:lnTo>
                  <a:lnTo>
                    <a:pt x="148" y="357"/>
                  </a:lnTo>
                  <a:lnTo>
                    <a:pt x="157" y="357"/>
                  </a:lnTo>
                  <a:lnTo>
                    <a:pt x="183" y="312"/>
                  </a:lnTo>
                  <a:lnTo>
                    <a:pt x="183" y="303"/>
                  </a:lnTo>
                  <a:lnTo>
                    <a:pt x="209" y="294"/>
                  </a:lnTo>
                  <a:lnTo>
                    <a:pt x="218" y="276"/>
                  </a:lnTo>
                  <a:lnTo>
                    <a:pt x="218" y="267"/>
                  </a:lnTo>
                  <a:lnTo>
                    <a:pt x="226" y="267"/>
                  </a:lnTo>
                  <a:lnTo>
                    <a:pt x="235" y="259"/>
                  </a:lnTo>
                  <a:lnTo>
                    <a:pt x="287" y="259"/>
                  </a:lnTo>
                  <a:lnTo>
                    <a:pt x="339" y="214"/>
                  </a:lnTo>
                  <a:lnTo>
                    <a:pt x="400" y="205"/>
                  </a:lnTo>
                  <a:lnTo>
                    <a:pt x="453" y="187"/>
                  </a:lnTo>
                  <a:lnTo>
                    <a:pt x="461" y="187"/>
                  </a:lnTo>
                  <a:lnTo>
                    <a:pt x="427" y="178"/>
                  </a:lnTo>
                  <a:lnTo>
                    <a:pt x="427" y="169"/>
                  </a:lnTo>
                  <a:lnTo>
                    <a:pt x="435" y="169"/>
                  </a:lnTo>
                  <a:lnTo>
                    <a:pt x="470" y="178"/>
                  </a:lnTo>
                  <a:lnTo>
                    <a:pt x="470" y="169"/>
                  </a:lnTo>
                  <a:lnTo>
                    <a:pt x="470" y="161"/>
                  </a:lnTo>
                  <a:lnTo>
                    <a:pt x="479" y="152"/>
                  </a:lnTo>
                  <a:lnTo>
                    <a:pt x="470" y="143"/>
                  </a:lnTo>
                  <a:lnTo>
                    <a:pt x="496" y="143"/>
                  </a:lnTo>
                  <a:lnTo>
                    <a:pt x="505" y="125"/>
                  </a:lnTo>
                  <a:lnTo>
                    <a:pt x="505" y="116"/>
                  </a:lnTo>
                  <a:lnTo>
                    <a:pt x="505" y="98"/>
                  </a:lnTo>
                  <a:lnTo>
                    <a:pt x="496" y="98"/>
                  </a:lnTo>
                  <a:lnTo>
                    <a:pt x="496" y="89"/>
                  </a:lnTo>
                  <a:lnTo>
                    <a:pt x="522" y="89"/>
                  </a:lnTo>
                  <a:lnTo>
                    <a:pt x="522" y="80"/>
                  </a:lnTo>
                  <a:lnTo>
                    <a:pt x="514" y="71"/>
                  </a:lnTo>
                  <a:lnTo>
                    <a:pt x="522" y="71"/>
                  </a:lnTo>
                  <a:lnTo>
                    <a:pt x="522" y="63"/>
                  </a:lnTo>
                  <a:lnTo>
                    <a:pt x="566" y="45"/>
                  </a:lnTo>
                  <a:lnTo>
                    <a:pt x="609" y="27"/>
                  </a:lnTo>
                  <a:lnTo>
                    <a:pt x="566" y="18"/>
                  </a:lnTo>
                  <a:lnTo>
                    <a:pt x="514" y="18"/>
                  </a:lnTo>
                  <a:lnTo>
                    <a:pt x="540" y="9"/>
                  </a:lnTo>
                  <a:lnTo>
                    <a:pt x="479" y="0"/>
                  </a:lnTo>
                  <a:lnTo>
                    <a:pt x="322" y="9"/>
                  </a:lnTo>
                  <a:lnTo>
                    <a:pt x="244" y="18"/>
                  </a:lnTo>
                  <a:lnTo>
                    <a:pt x="148" y="18"/>
                  </a:lnTo>
                  <a:lnTo>
                    <a:pt x="157" y="27"/>
                  </a:lnTo>
                  <a:lnTo>
                    <a:pt x="130" y="27"/>
                  </a:lnTo>
                  <a:lnTo>
                    <a:pt x="78" y="45"/>
                  </a:lnTo>
                  <a:lnTo>
                    <a:pt x="104" y="45"/>
                  </a:lnTo>
                  <a:lnTo>
                    <a:pt x="104" y="54"/>
                  </a:lnTo>
                  <a:lnTo>
                    <a:pt x="87" y="63"/>
                  </a:lnTo>
                  <a:lnTo>
                    <a:pt x="8" y="63"/>
                  </a:lnTo>
                  <a:lnTo>
                    <a:pt x="0" y="71"/>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697" name="Freeform 625"/>
            <p:cNvSpPr>
              <a:spLocks/>
            </p:cNvSpPr>
            <p:nvPr/>
          </p:nvSpPr>
          <p:spPr bwMode="auto">
            <a:xfrm>
              <a:off x="4364037" y="2006599"/>
              <a:ext cx="211138" cy="66675"/>
            </a:xfrm>
            <a:custGeom>
              <a:avLst/>
              <a:gdLst>
                <a:gd name="T0" fmla="*/ 0 w 131"/>
                <a:gd name="T1" fmla="*/ 2147483647 h 44"/>
                <a:gd name="T2" fmla="*/ 2147483647 w 131"/>
                <a:gd name="T3" fmla="*/ 2147483647 h 44"/>
                <a:gd name="T4" fmla="*/ 0 w 131"/>
                <a:gd name="T5" fmla="*/ 2147483647 h 44"/>
                <a:gd name="T6" fmla="*/ 2147483647 w 131"/>
                <a:gd name="T7" fmla="*/ 2147483647 h 44"/>
                <a:gd name="T8" fmla="*/ 2147483647 w 131"/>
                <a:gd name="T9" fmla="*/ 2147483647 h 44"/>
                <a:gd name="T10" fmla="*/ 2147483647 w 131"/>
                <a:gd name="T11" fmla="*/ 2147483647 h 44"/>
                <a:gd name="T12" fmla="*/ 2147483647 w 131"/>
                <a:gd name="T13" fmla="*/ 2147483647 h 44"/>
                <a:gd name="T14" fmla="*/ 2147483647 w 131"/>
                <a:gd name="T15" fmla="*/ 2147483647 h 44"/>
                <a:gd name="T16" fmla="*/ 2147483647 w 131"/>
                <a:gd name="T17" fmla="*/ 2147483647 h 44"/>
                <a:gd name="T18" fmla="*/ 2147483647 w 131"/>
                <a:gd name="T19" fmla="*/ 2147483647 h 44"/>
                <a:gd name="T20" fmla="*/ 2147483647 w 131"/>
                <a:gd name="T21" fmla="*/ 0 h 44"/>
                <a:gd name="T22" fmla="*/ 2147483647 w 131"/>
                <a:gd name="T23" fmla="*/ 0 h 44"/>
                <a:gd name="T24" fmla="*/ 2147483647 w 131"/>
                <a:gd name="T25" fmla="*/ 2147483647 h 44"/>
                <a:gd name="T26" fmla="*/ 2147483647 w 131"/>
                <a:gd name="T27" fmla="*/ 2147483647 h 44"/>
                <a:gd name="T28" fmla="*/ 2147483647 w 131"/>
                <a:gd name="T29" fmla="*/ 0 h 44"/>
                <a:gd name="T30" fmla="*/ 2147483647 w 131"/>
                <a:gd name="T31" fmla="*/ 2147483647 h 44"/>
                <a:gd name="T32" fmla="*/ 2147483647 w 131"/>
                <a:gd name="T33" fmla="*/ 2147483647 h 44"/>
                <a:gd name="T34" fmla="*/ 2147483647 w 131"/>
                <a:gd name="T35" fmla="*/ 0 h 44"/>
                <a:gd name="T36" fmla="*/ 0 w 131"/>
                <a:gd name="T37" fmla="*/ 2147483647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44"/>
                <a:gd name="T59" fmla="*/ 131 w 13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44">
                  <a:moveTo>
                    <a:pt x="0" y="9"/>
                  </a:moveTo>
                  <a:lnTo>
                    <a:pt x="26" y="17"/>
                  </a:lnTo>
                  <a:lnTo>
                    <a:pt x="0" y="26"/>
                  </a:lnTo>
                  <a:lnTo>
                    <a:pt x="26" y="26"/>
                  </a:lnTo>
                  <a:lnTo>
                    <a:pt x="9" y="35"/>
                  </a:lnTo>
                  <a:lnTo>
                    <a:pt x="61" y="44"/>
                  </a:lnTo>
                  <a:lnTo>
                    <a:pt x="105" y="26"/>
                  </a:lnTo>
                  <a:lnTo>
                    <a:pt x="113" y="17"/>
                  </a:lnTo>
                  <a:lnTo>
                    <a:pt x="131" y="9"/>
                  </a:lnTo>
                  <a:lnTo>
                    <a:pt x="113" y="9"/>
                  </a:lnTo>
                  <a:lnTo>
                    <a:pt x="113" y="0"/>
                  </a:lnTo>
                  <a:lnTo>
                    <a:pt x="96" y="0"/>
                  </a:lnTo>
                  <a:lnTo>
                    <a:pt x="79" y="9"/>
                  </a:lnTo>
                  <a:lnTo>
                    <a:pt x="61" y="9"/>
                  </a:lnTo>
                  <a:lnTo>
                    <a:pt x="61" y="0"/>
                  </a:lnTo>
                  <a:lnTo>
                    <a:pt x="44" y="17"/>
                  </a:lnTo>
                  <a:lnTo>
                    <a:pt x="44" y="9"/>
                  </a:lnTo>
                  <a:lnTo>
                    <a:pt x="18"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698" name="Group 626"/>
            <p:cNvGrpSpPr>
              <a:grpSpLocks/>
            </p:cNvGrpSpPr>
            <p:nvPr/>
          </p:nvGrpSpPr>
          <p:grpSpPr bwMode="auto">
            <a:xfrm>
              <a:off x="4364037" y="2006599"/>
              <a:ext cx="211138" cy="66675"/>
              <a:chOff x="2369" y="1242"/>
              <a:chExt cx="131" cy="44"/>
            </a:xfrm>
          </p:grpSpPr>
          <p:sp>
            <p:nvSpPr>
              <p:cNvPr id="54987" name="Freeform 627"/>
              <p:cNvSpPr>
                <a:spLocks/>
              </p:cNvSpPr>
              <p:nvPr/>
            </p:nvSpPr>
            <p:spPr bwMode="auto">
              <a:xfrm>
                <a:off x="2369" y="1242"/>
                <a:ext cx="131" cy="44"/>
              </a:xfrm>
              <a:custGeom>
                <a:avLst/>
                <a:gdLst>
                  <a:gd name="T0" fmla="*/ 0 w 131"/>
                  <a:gd name="T1" fmla="*/ 9 h 44"/>
                  <a:gd name="T2" fmla="*/ 26 w 131"/>
                  <a:gd name="T3" fmla="*/ 17 h 44"/>
                  <a:gd name="T4" fmla="*/ 0 w 131"/>
                  <a:gd name="T5" fmla="*/ 26 h 44"/>
                  <a:gd name="T6" fmla="*/ 26 w 131"/>
                  <a:gd name="T7" fmla="*/ 26 h 44"/>
                  <a:gd name="T8" fmla="*/ 9 w 131"/>
                  <a:gd name="T9" fmla="*/ 35 h 44"/>
                  <a:gd name="T10" fmla="*/ 61 w 131"/>
                  <a:gd name="T11" fmla="*/ 44 h 44"/>
                  <a:gd name="T12" fmla="*/ 105 w 131"/>
                  <a:gd name="T13" fmla="*/ 26 h 44"/>
                  <a:gd name="T14" fmla="*/ 113 w 131"/>
                  <a:gd name="T15" fmla="*/ 17 h 44"/>
                  <a:gd name="T16" fmla="*/ 131 w 131"/>
                  <a:gd name="T17" fmla="*/ 9 h 44"/>
                  <a:gd name="T18" fmla="*/ 113 w 131"/>
                  <a:gd name="T19" fmla="*/ 9 h 44"/>
                  <a:gd name="T20" fmla="*/ 113 w 131"/>
                  <a:gd name="T21" fmla="*/ 0 h 44"/>
                  <a:gd name="T22" fmla="*/ 96 w 131"/>
                  <a:gd name="T23" fmla="*/ 0 h 44"/>
                  <a:gd name="T24" fmla="*/ 79 w 131"/>
                  <a:gd name="T25" fmla="*/ 9 h 44"/>
                  <a:gd name="T26" fmla="*/ 61 w 131"/>
                  <a:gd name="T27" fmla="*/ 9 h 44"/>
                  <a:gd name="T28" fmla="*/ 61 w 131"/>
                  <a:gd name="T29" fmla="*/ 0 h 44"/>
                  <a:gd name="T30" fmla="*/ 44 w 131"/>
                  <a:gd name="T31" fmla="*/ 17 h 44"/>
                  <a:gd name="T32" fmla="*/ 44 w 131"/>
                  <a:gd name="T33" fmla="*/ 9 h 44"/>
                  <a:gd name="T34" fmla="*/ 18 w 131"/>
                  <a:gd name="T35" fmla="*/ 0 h 44"/>
                  <a:gd name="T36" fmla="*/ 0 w 131"/>
                  <a:gd name="T37" fmla="*/ 9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44"/>
                  <a:gd name="T59" fmla="*/ 131 w 13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44">
                    <a:moveTo>
                      <a:pt x="0" y="9"/>
                    </a:moveTo>
                    <a:lnTo>
                      <a:pt x="26" y="17"/>
                    </a:lnTo>
                    <a:lnTo>
                      <a:pt x="0" y="26"/>
                    </a:lnTo>
                    <a:lnTo>
                      <a:pt x="26" y="26"/>
                    </a:lnTo>
                    <a:lnTo>
                      <a:pt x="9" y="35"/>
                    </a:lnTo>
                    <a:lnTo>
                      <a:pt x="61" y="44"/>
                    </a:lnTo>
                    <a:lnTo>
                      <a:pt x="105" y="26"/>
                    </a:lnTo>
                    <a:lnTo>
                      <a:pt x="113" y="17"/>
                    </a:lnTo>
                    <a:lnTo>
                      <a:pt x="131" y="9"/>
                    </a:lnTo>
                    <a:lnTo>
                      <a:pt x="113" y="9"/>
                    </a:lnTo>
                    <a:lnTo>
                      <a:pt x="113" y="0"/>
                    </a:lnTo>
                    <a:lnTo>
                      <a:pt x="96" y="0"/>
                    </a:lnTo>
                    <a:lnTo>
                      <a:pt x="79" y="9"/>
                    </a:lnTo>
                    <a:lnTo>
                      <a:pt x="61" y="9"/>
                    </a:lnTo>
                    <a:lnTo>
                      <a:pt x="61" y="0"/>
                    </a:lnTo>
                    <a:lnTo>
                      <a:pt x="44" y="17"/>
                    </a:lnTo>
                    <a:lnTo>
                      <a:pt x="44" y="9"/>
                    </a:lnTo>
                    <a:lnTo>
                      <a:pt x="18"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88" name="Freeform 628"/>
              <p:cNvSpPr>
                <a:spLocks/>
              </p:cNvSpPr>
              <p:nvPr/>
            </p:nvSpPr>
            <p:spPr bwMode="auto">
              <a:xfrm>
                <a:off x="2369" y="1242"/>
                <a:ext cx="131" cy="44"/>
              </a:xfrm>
              <a:custGeom>
                <a:avLst/>
                <a:gdLst>
                  <a:gd name="T0" fmla="*/ 0 w 131"/>
                  <a:gd name="T1" fmla="*/ 9 h 44"/>
                  <a:gd name="T2" fmla="*/ 26 w 131"/>
                  <a:gd name="T3" fmla="*/ 17 h 44"/>
                  <a:gd name="T4" fmla="*/ 0 w 131"/>
                  <a:gd name="T5" fmla="*/ 26 h 44"/>
                  <a:gd name="T6" fmla="*/ 26 w 131"/>
                  <a:gd name="T7" fmla="*/ 26 h 44"/>
                  <a:gd name="T8" fmla="*/ 9 w 131"/>
                  <a:gd name="T9" fmla="*/ 35 h 44"/>
                  <a:gd name="T10" fmla="*/ 61 w 131"/>
                  <a:gd name="T11" fmla="*/ 44 h 44"/>
                  <a:gd name="T12" fmla="*/ 105 w 131"/>
                  <a:gd name="T13" fmla="*/ 26 h 44"/>
                  <a:gd name="T14" fmla="*/ 113 w 131"/>
                  <a:gd name="T15" fmla="*/ 17 h 44"/>
                  <a:gd name="T16" fmla="*/ 131 w 131"/>
                  <a:gd name="T17" fmla="*/ 9 h 44"/>
                  <a:gd name="T18" fmla="*/ 113 w 131"/>
                  <a:gd name="T19" fmla="*/ 9 h 44"/>
                  <a:gd name="T20" fmla="*/ 113 w 131"/>
                  <a:gd name="T21" fmla="*/ 0 h 44"/>
                  <a:gd name="T22" fmla="*/ 96 w 131"/>
                  <a:gd name="T23" fmla="*/ 0 h 44"/>
                  <a:gd name="T24" fmla="*/ 79 w 131"/>
                  <a:gd name="T25" fmla="*/ 9 h 44"/>
                  <a:gd name="T26" fmla="*/ 61 w 131"/>
                  <a:gd name="T27" fmla="*/ 9 h 44"/>
                  <a:gd name="T28" fmla="*/ 61 w 131"/>
                  <a:gd name="T29" fmla="*/ 0 h 44"/>
                  <a:gd name="T30" fmla="*/ 44 w 131"/>
                  <a:gd name="T31" fmla="*/ 17 h 44"/>
                  <a:gd name="T32" fmla="*/ 44 w 131"/>
                  <a:gd name="T33" fmla="*/ 9 h 44"/>
                  <a:gd name="T34" fmla="*/ 18 w 131"/>
                  <a:gd name="T35" fmla="*/ 0 h 44"/>
                  <a:gd name="T36" fmla="*/ 0 w 131"/>
                  <a:gd name="T37" fmla="*/ 9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44"/>
                  <a:gd name="T59" fmla="*/ 131 w 13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44">
                    <a:moveTo>
                      <a:pt x="0" y="9"/>
                    </a:moveTo>
                    <a:lnTo>
                      <a:pt x="26" y="17"/>
                    </a:lnTo>
                    <a:lnTo>
                      <a:pt x="0" y="26"/>
                    </a:lnTo>
                    <a:lnTo>
                      <a:pt x="26" y="26"/>
                    </a:lnTo>
                    <a:lnTo>
                      <a:pt x="9" y="35"/>
                    </a:lnTo>
                    <a:lnTo>
                      <a:pt x="61" y="44"/>
                    </a:lnTo>
                    <a:lnTo>
                      <a:pt x="105" y="26"/>
                    </a:lnTo>
                    <a:lnTo>
                      <a:pt x="113" y="17"/>
                    </a:lnTo>
                    <a:lnTo>
                      <a:pt x="131" y="9"/>
                    </a:lnTo>
                    <a:lnTo>
                      <a:pt x="113" y="9"/>
                    </a:lnTo>
                    <a:lnTo>
                      <a:pt x="113" y="0"/>
                    </a:lnTo>
                    <a:lnTo>
                      <a:pt x="96" y="0"/>
                    </a:lnTo>
                    <a:lnTo>
                      <a:pt x="79" y="9"/>
                    </a:lnTo>
                    <a:lnTo>
                      <a:pt x="61" y="9"/>
                    </a:lnTo>
                    <a:lnTo>
                      <a:pt x="61" y="0"/>
                    </a:lnTo>
                    <a:lnTo>
                      <a:pt x="44" y="17"/>
                    </a:lnTo>
                    <a:lnTo>
                      <a:pt x="44" y="9"/>
                    </a:lnTo>
                    <a:lnTo>
                      <a:pt x="18"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699" name="Line 629"/>
            <p:cNvSpPr>
              <a:spLocks noChangeShapeType="1"/>
            </p:cNvSpPr>
            <p:nvPr/>
          </p:nvSpPr>
          <p:spPr bwMode="auto">
            <a:xfrm>
              <a:off x="4519612" y="1792287"/>
              <a:ext cx="14288" cy="12700"/>
            </a:xfrm>
            <a:prstGeom prst="line">
              <a:avLst/>
            </a:prstGeom>
            <a:noFill/>
            <a:ln w="14288" cap="rnd">
              <a:solidFill>
                <a:srgbClr val="C5C5C5"/>
              </a:solidFill>
              <a:round/>
              <a:headEnd/>
              <a:tailEnd/>
            </a:ln>
          </p:spPr>
          <p:txBody>
            <a:bodyPr/>
            <a:lstStyle/>
            <a:p>
              <a:endParaRPr lang="zh-CN" altLang="en-US"/>
            </a:p>
          </p:txBody>
        </p:sp>
        <p:sp>
          <p:nvSpPr>
            <p:cNvPr id="54700" name="Freeform 630"/>
            <p:cNvSpPr>
              <a:spLocks/>
            </p:cNvSpPr>
            <p:nvPr/>
          </p:nvSpPr>
          <p:spPr bwMode="auto">
            <a:xfrm>
              <a:off x="5797550" y="4171949"/>
              <a:ext cx="182562" cy="363538"/>
            </a:xfrm>
            <a:custGeom>
              <a:avLst/>
              <a:gdLst>
                <a:gd name="T0" fmla="*/ 0 w 113"/>
                <a:gd name="T1" fmla="*/ 2147483647 h 240"/>
                <a:gd name="T2" fmla="*/ 0 w 113"/>
                <a:gd name="T3" fmla="*/ 2147483647 h 240"/>
                <a:gd name="T4" fmla="*/ 2147483647 w 113"/>
                <a:gd name="T5" fmla="*/ 2147483647 h 240"/>
                <a:gd name="T6" fmla="*/ 2147483647 w 113"/>
                <a:gd name="T7" fmla="*/ 2147483647 h 240"/>
                <a:gd name="T8" fmla="*/ 2147483647 w 113"/>
                <a:gd name="T9" fmla="*/ 2147483647 h 240"/>
                <a:gd name="T10" fmla="*/ 2147483647 w 113"/>
                <a:gd name="T11" fmla="*/ 2147483647 h 240"/>
                <a:gd name="T12" fmla="*/ 2147483647 w 113"/>
                <a:gd name="T13" fmla="*/ 2147483647 h 240"/>
                <a:gd name="T14" fmla="*/ 2147483647 w 113"/>
                <a:gd name="T15" fmla="*/ 2147483647 h 240"/>
                <a:gd name="T16" fmla="*/ 2147483647 w 113"/>
                <a:gd name="T17" fmla="*/ 2147483647 h 240"/>
                <a:gd name="T18" fmla="*/ 2147483647 w 113"/>
                <a:gd name="T19" fmla="*/ 2147483647 h 240"/>
                <a:gd name="T20" fmla="*/ 2147483647 w 113"/>
                <a:gd name="T21" fmla="*/ 2147483647 h 240"/>
                <a:gd name="T22" fmla="*/ 2147483647 w 113"/>
                <a:gd name="T23" fmla="*/ 0 h 240"/>
                <a:gd name="T24" fmla="*/ 2147483647 w 113"/>
                <a:gd name="T25" fmla="*/ 2147483647 h 240"/>
                <a:gd name="T26" fmla="*/ 2147483647 w 113"/>
                <a:gd name="T27" fmla="*/ 2147483647 h 240"/>
                <a:gd name="T28" fmla="*/ 2147483647 w 113"/>
                <a:gd name="T29" fmla="*/ 2147483647 h 240"/>
                <a:gd name="T30" fmla="*/ 2147483647 w 113"/>
                <a:gd name="T31" fmla="*/ 2147483647 h 240"/>
                <a:gd name="T32" fmla="*/ 2147483647 w 113"/>
                <a:gd name="T33" fmla="*/ 2147483647 h 240"/>
                <a:gd name="T34" fmla="*/ 2147483647 w 113"/>
                <a:gd name="T35" fmla="*/ 2147483647 h 240"/>
                <a:gd name="T36" fmla="*/ 0 w 113"/>
                <a:gd name="T37" fmla="*/ 2147483647 h 2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240"/>
                <a:gd name="T59" fmla="*/ 113 w 113"/>
                <a:gd name="T60" fmla="*/ 240 h 2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240">
                  <a:moveTo>
                    <a:pt x="0" y="169"/>
                  </a:moveTo>
                  <a:lnTo>
                    <a:pt x="0" y="223"/>
                  </a:lnTo>
                  <a:lnTo>
                    <a:pt x="8" y="240"/>
                  </a:lnTo>
                  <a:lnTo>
                    <a:pt x="26" y="240"/>
                  </a:lnTo>
                  <a:lnTo>
                    <a:pt x="52" y="232"/>
                  </a:lnTo>
                  <a:lnTo>
                    <a:pt x="61" y="232"/>
                  </a:lnTo>
                  <a:lnTo>
                    <a:pt x="95" y="116"/>
                  </a:lnTo>
                  <a:lnTo>
                    <a:pt x="104" y="53"/>
                  </a:lnTo>
                  <a:lnTo>
                    <a:pt x="104" y="62"/>
                  </a:lnTo>
                  <a:lnTo>
                    <a:pt x="113" y="53"/>
                  </a:lnTo>
                  <a:lnTo>
                    <a:pt x="104" y="9"/>
                  </a:lnTo>
                  <a:lnTo>
                    <a:pt x="95" y="0"/>
                  </a:lnTo>
                  <a:lnTo>
                    <a:pt x="87" y="18"/>
                  </a:lnTo>
                  <a:lnTo>
                    <a:pt x="78" y="27"/>
                  </a:lnTo>
                  <a:lnTo>
                    <a:pt x="78" y="44"/>
                  </a:lnTo>
                  <a:lnTo>
                    <a:pt x="26" y="62"/>
                  </a:lnTo>
                  <a:lnTo>
                    <a:pt x="8" y="98"/>
                  </a:lnTo>
                  <a:lnTo>
                    <a:pt x="26" y="142"/>
                  </a:lnTo>
                  <a:lnTo>
                    <a:pt x="0" y="16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01" name="Group 631"/>
            <p:cNvGrpSpPr>
              <a:grpSpLocks/>
            </p:cNvGrpSpPr>
            <p:nvPr/>
          </p:nvGrpSpPr>
          <p:grpSpPr bwMode="auto">
            <a:xfrm>
              <a:off x="5797550" y="4171949"/>
              <a:ext cx="182562" cy="363538"/>
              <a:chOff x="3258" y="2676"/>
              <a:chExt cx="113" cy="240"/>
            </a:xfrm>
          </p:grpSpPr>
          <p:sp>
            <p:nvSpPr>
              <p:cNvPr id="54985" name="Freeform 632"/>
              <p:cNvSpPr>
                <a:spLocks/>
              </p:cNvSpPr>
              <p:nvPr/>
            </p:nvSpPr>
            <p:spPr bwMode="auto">
              <a:xfrm>
                <a:off x="3258" y="2676"/>
                <a:ext cx="113" cy="240"/>
              </a:xfrm>
              <a:custGeom>
                <a:avLst/>
                <a:gdLst>
                  <a:gd name="T0" fmla="*/ 0 w 113"/>
                  <a:gd name="T1" fmla="*/ 169 h 240"/>
                  <a:gd name="T2" fmla="*/ 0 w 113"/>
                  <a:gd name="T3" fmla="*/ 223 h 240"/>
                  <a:gd name="T4" fmla="*/ 8 w 113"/>
                  <a:gd name="T5" fmla="*/ 240 h 240"/>
                  <a:gd name="T6" fmla="*/ 26 w 113"/>
                  <a:gd name="T7" fmla="*/ 240 h 240"/>
                  <a:gd name="T8" fmla="*/ 52 w 113"/>
                  <a:gd name="T9" fmla="*/ 232 h 240"/>
                  <a:gd name="T10" fmla="*/ 61 w 113"/>
                  <a:gd name="T11" fmla="*/ 232 h 240"/>
                  <a:gd name="T12" fmla="*/ 95 w 113"/>
                  <a:gd name="T13" fmla="*/ 116 h 240"/>
                  <a:gd name="T14" fmla="*/ 104 w 113"/>
                  <a:gd name="T15" fmla="*/ 53 h 240"/>
                  <a:gd name="T16" fmla="*/ 104 w 113"/>
                  <a:gd name="T17" fmla="*/ 62 h 240"/>
                  <a:gd name="T18" fmla="*/ 113 w 113"/>
                  <a:gd name="T19" fmla="*/ 53 h 240"/>
                  <a:gd name="T20" fmla="*/ 104 w 113"/>
                  <a:gd name="T21" fmla="*/ 9 h 240"/>
                  <a:gd name="T22" fmla="*/ 95 w 113"/>
                  <a:gd name="T23" fmla="*/ 0 h 240"/>
                  <a:gd name="T24" fmla="*/ 87 w 113"/>
                  <a:gd name="T25" fmla="*/ 18 h 240"/>
                  <a:gd name="T26" fmla="*/ 78 w 113"/>
                  <a:gd name="T27" fmla="*/ 27 h 240"/>
                  <a:gd name="T28" fmla="*/ 78 w 113"/>
                  <a:gd name="T29" fmla="*/ 44 h 240"/>
                  <a:gd name="T30" fmla="*/ 26 w 113"/>
                  <a:gd name="T31" fmla="*/ 62 h 240"/>
                  <a:gd name="T32" fmla="*/ 8 w 113"/>
                  <a:gd name="T33" fmla="*/ 98 h 240"/>
                  <a:gd name="T34" fmla="*/ 26 w 113"/>
                  <a:gd name="T35" fmla="*/ 142 h 240"/>
                  <a:gd name="T36" fmla="*/ 0 w 113"/>
                  <a:gd name="T37" fmla="*/ 169 h 2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240"/>
                  <a:gd name="T59" fmla="*/ 113 w 113"/>
                  <a:gd name="T60" fmla="*/ 240 h 2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240">
                    <a:moveTo>
                      <a:pt x="0" y="169"/>
                    </a:moveTo>
                    <a:lnTo>
                      <a:pt x="0" y="223"/>
                    </a:lnTo>
                    <a:lnTo>
                      <a:pt x="8" y="240"/>
                    </a:lnTo>
                    <a:lnTo>
                      <a:pt x="26" y="240"/>
                    </a:lnTo>
                    <a:lnTo>
                      <a:pt x="52" y="232"/>
                    </a:lnTo>
                    <a:lnTo>
                      <a:pt x="61" y="232"/>
                    </a:lnTo>
                    <a:lnTo>
                      <a:pt x="95" y="116"/>
                    </a:lnTo>
                    <a:lnTo>
                      <a:pt x="104" y="53"/>
                    </a:lnTo>
                    <a:lnTo>
                      <a:pt x="104" y="62"/>
                    </a:lnTo>
                    <a:lnTo>
                      <a:pt x="113" y="53"/>
                    </a:lnTo>
                    <a:lnTo>
                      <a:pt x="104" y="9"/>
                    </a:lnTo>
                    <a:lnTo>
                      <a:pt x="95" y="0"/>
                    </a:lnTo>
                    <a:lnTo>
                      <a:pt x="87" y="18"/>
                    </a:lnTo>
                    <a:lnTo>
                      <a:pt x="78" y="27"/>
                    </a:lnTo>
                    <a:lnTo>
                      <a:pt x="78" y="44"/>
                    </a:lnTo>
                    <a:lnTo>
                      <a:pt x="26" y="62"/>
                    </a:lnTo>
                    <a:lnTo>
                      <a:pt x="8" y="98"/>
                    </a:lnTo>
                    <a:lnTo>
                      <a:pt x="26" y="142"/>
                    </a:lnTo>
                    <a:lnTo>
                      <a:pt x="0" y="16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86" name="Freeform 633"/>
              <p:cNvSpPr>
                <a:spLocks/>
              </p:cNvSpPr>
              <p:nvPr/>
            </p:nvSpPr>
            <p:spPr bwMode="auto">
              <a:xfrm>
                <a:off x="3258" y="2676"/>
                <a:ext cx="113" cy="240"/>
              </a:xfrm>
              <a:custGeom>
                <a:avLst/>
                <a:gdLst>
                  <a:gd name="T0" fmla="*/ 0 w 113"/>
                  <a:gd name="T1" fmla="*/ 169 h 240"/>
                  <a:gd name="T2" fmla="*/ 0 w 113"/>
                  <a:gd name="T3" fmla="*/ 223 h 240"/>
                  <a:gd name="T4" fmla="*/ 8 w 113"/>
                  <a:gd name="T5" fmla="*/ 240 h 240"/>
                  <a:gd name="T6" fmla="*/ 26 w 113"/>
                  <a:gd name="T7" fmla="*/ 240 h 240"/>
                  <a:gd name="T8" fmla="*/ 52 w 113"/>
                  <a:gd name="T9" fmla="*/ 232 h 240"/>
                  <a:gd name="T10" fmla="*/ 61 w 113"/>
                  <a:gd name="T11" fmla="*/ 232 h 240"/>
                  <a:gd name="T12" fmla="*/ 95 w 113"/>
                  <a:gd name="T13" fmla="*/ 116 h 240"/>
                  <a:gd name="T14" fmla="*/ 104 w 113"/>
                  <a:gd name="T15" fmla="*/ 53 h 240"/>
                  <a:gd name="T16" fmla="*/ 104 w 113"/>
                  <a:gd name="T17" fmla="*/ 62 h 240"/>
                  <a:gd name="T18" fmla="*/ 113 w 113"/>
                  <a:gd name="T19" fmla="*/ 53 h 240"/>
                  <a:gd name="T20" fmla="*/ 104 w 113"/>
                  <a:gd name="T21" fmla="*/ 9 h 240"/>
                  <a:gd name="T22" fmla="*/ 95 w 113"/>
                  <a:gd name="T23" fmla="*/ 0 h 240"/>
                  <a:gd name="T24" fmla="*/ 87 w 113"/>
                  <a:gd name="T25" fmla="*/ 18 h 240"/>
                  <a:gd name="T26" fmla="*/ 78 w 113"/>
                  <a:gd name="T27" fmla="*/ 27 h 240"/>
                  <a:gd name="T28" fmla="*/ 78 w 113"/>
                  <a:gd name="T29" fmla="*/ 44 h 240"/>
                  <a:gd name="T30" fmla="*/ 26 w 113"/>
                  <a:gd name="T31" fmla="*/ 62 h 240"/>
                  <a:gd name="T32" fmla="*/ 8 w 113"/>
                  <a:gd name="T33" fmla="*/ 98 h 240"/>
                  <a:gd name="T34" fmla="*/ 26 w 113"/>
                  <a:gd name="T35" fmla="*/ 142 h 240"/>
                  <a:gd name="T36" fmla="*/ 0 w 113"/>
                  <a:gd name="T37" fmla="*/ 169 h 2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240"/>
                  <a:gd name="T59" fmla="*/ 113 w 113"/>
                  <a:gd name="T60" fmla="*/ 240 h 2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240">
                    <a:moveTo>
                      <a:pt x="0" y="169"/>
                    </a:moveTo>
                    <a:lnTo>
                      <a:pt x="0" y="223"/>
                    </a:lnTo>
                    <a:lnTo>
                      <a:pt x="8" y="240"/>
                    </a:lnTo>
                    <a:lnTo>
                      <a:pt x="26" y="240"/>
                    </a:lnTo>
                    <a:lnTo>
                      <a:pt x="52" y="232"/>
                    </a:lnTo>
                    <a:lnTo>
                      <a:pt x="61" y="232"/>
                    </a:lnTo>
                    <a:lnTo>
                      <a:pt x="95" y="116"/>
                    </a:lnTo>
                    <a:lnTo>
                      <a:pt x="104" y="53"/>
                    </a:lnTo>
                    <a:lnTo>
                      <a:pt x="104" y="62"/>
                    </a:lnTo>
                    <a:lnTo>
                      <a:pt x="113" y="53"/>
                    </a:lnTo>
                    <a:lnTo>
                      <a:pt x="104" y="9"/>
                    </a:lnTo>
                    <a:lnTo>
                      <a:pt x="95" y="0"/>
                    </a:lnTo>
                    <a:lnTo>
                      <a:pt x="87" y="18"/>
                    </a:lnTo>
                    <a:lnTo>
                      <a:pt x="78" y="27"/>
                    </a:lnTo>
                    <a:lnTo>
                      <a:pt x="78" y="44"/>
                    </a:lnTo>
                    <a:lnTo>
                      <a:pt x="26" y="62"/>
                    </a:lnTo>
                    <a:lnTo>
                      <a:pt x="8" y="98"/>
                    </a:lnTo>
                    <a:lnTo>
                      <a:pt x="26" y="142"/>
                    </a:lnTo>
                    <a:lnTo>
                      <a:pt x="0" y="16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02" name="Freeform 634"/>
            <p:cNvSpPr>
              <a:spLocks/>
            </p:cNvSpPr>
            <p:nvPr/>
          </p:nvSpPr>
          <p:spPr bwMode="auto">
            <a:xfrm>
              <a:off x="6062662" y="3473449"/>
              <a:ext cx="14288" cy="14288"/>
            </a:xfrm>
            <a:custGeom>
              <a:avLst/>
              <a:gdLst>
                <a:gd name="T0" fmla="*/ 0 w 9"/>
                <a:gd name="T1" fmla="*/ 0 h 9"/>
                <a:gd name="T2" fmla="*/ 0 w 9"/>
                <a:gd name="T3" fmla="*/ 2147483647 h 9"/>
                <a:gd name="T4" fmla="*/ 2147483647 w 9"/>
                <a:gd name="T5" fmla="*/ 0 h 9"/>
                <a:gd name="T6" fmla="*/ 0 w 9"/>
                <a:gd name="T7" fmla="*/ 0 h 9"/>
                <a:gd name="T8" fmla="*/ 0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0"/>
                  </a:moveTo>
                  <a:lnTo>
                    <a:pt x="0" y="9"/>
                  </a:lnTo>
                  <a:lnTo>
                    <a:pt x="9"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03" name="Freeform 635"/>
            <p:cNvSpPr>
              <a:spLocks/>
            </p:cNvSpPr>
            <p:nvPr/>
          </p:nvSpPr>
          <p:spPr bwMode="auto">
            <a:xfrm>
              <a:off x="6062662" y="3473449"/>
              <a:ext cx="14288" cy="14288"/>
            </a:xfrm>
            <a:custGeom>
              <a:avLst/>
              <a:gdLst>
                <a:gd name="T0" fmla="*/ 0 w 9"/>
                <a:gd name="T1" fmla="*/ 0 h 9"/>
                <a:gd name="T2" fmla="*/ 0 w 9"/>
                <a:gd name="T3" fmla="*/ 2147483647 h 9"/>
                <a:gd name="T4" fmla="*/ 2147483647 w 9"/>
                <a:gd name="T5" fmla="*/ 0 h 9"/>
                <a:gd name="T6" fmla="*/ 0 w 9"/>
                <a:gd name="T7" fmla="*/ 0 h 9"/>
                <a:gd name="T8" fmla="*/ 0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0"/>
                  </a:moveTo>
                  <a:lnTo>
                    <a:pt x="0" y="9"/>
                  </a:lnTo>
                  <a:lnTo>
                    <a:pt x="9"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04" name="Freeform 636"/>
            <p:cNvSpPr>
              <a:spLocks/>
            </p:cNvSpPr>
            <p:nvPr/>
          </p:nvSpPr>
          <p:spPr bwMode="auto">
            <a:xfrm>
              <a:off x="6696075" y="3540124"/>
              <a:ext cx="55562" cy="107950"/>
            </a:xfrm>
            <a:custGeom>
              <a:avLst/>
              <a:gdLst>
                <a:gd name="T0" fmla="*/ 0 w 35"/>
                <a:gd name="T1" fmla="*/ 2147483647 h 71"/>
                <a:gd name="T2" fmla="*/ 2147483647 w 35"/>
                <a:gd name="T3" fmla="*/ 2147483647 h 71"/>
                <a:gd name="T4" fmla="*/ 2147483647 w 35"/>
                <a:gd name="T5" fmla="*/ 2147483647 h 71"/>
                <a:gd name="T6" fmla="*/ 2147483647 w 35"/>
                <a:gd name="T7" fmla="*/ 2147483647 h 71"/>
                <a:gd name="T8" fmla="*/ 2147483647 w 35"/>
                <a:gd name="T9" fmla="*/ 2147483647 h 71"/>
                <a:gd name="T10" fmla="*/ 2147483647 w 35"/>
                <a:gd name="T11" fmla="*/ 2147483647 h 71"/>
                <a:gd name="T12" fmla="*/ 2147483647 w 35"/>
                <a:gd name="T13" fmla="*/ 0 h 71"/>
                <a:gd name="T14" fmla="*/ 2147483647 w 35"/>
                <a:gd name="T15" fmla="*/ 2147483647 h 71"/>
                <a:gd name="T16" fmla="*/ 0 w 35"/>
                <a:gd name="T17" fmla="*/ 2147483647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71"/>
                <a:gd name="T29" fmla="*/ 35 w 35"/>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71">
                  <a:moveTo>
                    <a:pt x="0" y="45"/>
                  </a:moveTo>
                  <a:lnTo>
                    <a:pt x="9" y="71"/>
                  </a:lnTo>
                  <a:lnTo>
                    <a:pt x="26" y="71"/>
                  </a:lnTo>
                  <a:lnTo>
                    <a:pt x="35" y="71"/>
                  </a:lnTo>
                  <a:lnTo>
                    <a:pt x="35" y="45"/>
                  </a:lnTo>
                  <a:lnTo>
                    <a:pt x="17" y="9"/>
                  </a:lnTo>
                  <a:lnTo>
                    <a:pt x="9" y="0"/>
                  </a:lnTo>
                  <a:lnTo>
                    <a:pt x="9" y="9"/>
                  </a:lnTo>
                  <a:lnTo>
                    <a:pt x="0" y="45"/>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05" name="Group 637"/>
            <p:cNvGrpSpPr>
              <a:grpSpLocks/>
            </p:cNvGrpSpPr>
            <p:nvPr/>
          </p:nvGrpSpPr>
          <p:grpSpPr bwMode="auto">
            <a:xfrm>
              <a:off x="6696075" y="3540124"/>
              <a:ext cx="55562" cy="107950"/>
              <a:chOff x="3815" y="2257"/>
              <a:chExt cx="35" cy="71"/>
            </a:xfrm>
          </p:grpSpPr>
          <p:sp>
            <p:nvSpPr>
              <p:cNvPr id="54983" name="Freeform 638"/>
              <p:cNvSpPr>
                <a:spLocks/>
              </p:cNvSpPr>
              <p:nvPr/>
            </p:nvSpPr>
            <p:spPr bwMode="auto">
              <a:xfrm>
                <a:off x="3815" y="2257"/>
                <a:ext cx="35" cy="71"/>
              </a:xfrm>
              <a:custGeom>
                <a:avLst/>
                <a:gdLst>
                  <a:gd name="T0" fmla="*/ 0 w 35"/>
                  <a:gd name="T1" fmla="*/ 45 h 71"/>
                  <a:gd name="T2" fmla="*/ 9 w 35"/>
                  <a:gd name="T3" fmla="*/ 71 h 71"/>
                  <a:gd name="T4" fmla="*/ 26 w 35"/>
                  <a:gd name="T5" fmla="*/ 71 h 71"/>
                  <a:gd name="T6" fmla="*/ 35 w 35"/>
                  <a:gd name="T7" fmla="*/ 71 h 71"/>
                  <a:gd name="T8" fmla="*/ 35 w 35"/>
                  <a:gd name="T9" fmla="*/ 45 h 71"/>
                  <a:gd name="T10" fmla="*/ 17 w 35"/>
                  <a:gd name="T11" fmla="*/ 9 h 71"/>
                  <a:gd name="T12" fmla="*/ 9 w 35"/>
                  <a:gd name="T13" fmla="*/ 0 h 71"/>
                  <a:gd name="T14" fmla="*/ 9 w 35"/>
                  <a:gd name="T15" fmla="*/ 9 h 71"/>
                  <a:gd name="T16" fmla="*/ 0 w 35"/>
                  <a:gd name="T17" fmla="*/ 45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71"/>
                  <a:gd name="T29" fmla="*/ 35 w 35"/>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71">
                    <a:moveTo>
                      <a:pt x="0" y="45"/>
                    </a:moveTo>
                    <a:lnTo>
                      <a:pt x="9" y="71"/>
                    </a:lnTo>
                    <a:lnTo>
                      <a:pt x="26" y="71"/>
                    </a:lnTo>
                    <a:lnTo>
                      <a:pt x="35" y="71"/>
                    </a:lnTo>
                    <a:lnTo>
                      <a:pt x="35" y="45"/>
                    </a:lnTo>
                    <a:lnTo>
                      <a:pt x="17" y="9"/>
                    </a:lnTo>
                    <a:lnTo>
                      <a:pt x="9" y="0"/>
                    </a:lnTo>
                    <a:lnTo>
                      <a:pt x="9" y="9"/>
                    </a:lnTo>
                    <a:lnTo>
                      <a:pt x="0" y="45"/>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84" name="Freeform 639"/>
              <p:cNvSpPr>
                <a:spLocks/>
              </p:cNvSpPr>
              <p:nvPr/>
            </p:nvSpPr>
            <p:spPr bwMode="auto">
              <a:xfrm>
                <a:off x="3815" y="2257"/>
                <a:ext cx="35" cy="71"/>
              </a:xfrm>
              <a:custGeom>
                <a:avLst/>
                <a:gdLst>
                  <a:gd name="T0" fmla="*/ 0 w 35"/>
                  <a:gd name="T1" fmla="*/ 45 h 71"/>
                  <a:gd name="T2" fmla="*/ 9 w 35"/>
                  <a:gd name="T3" fmla="*/ 71 h 71"/>
                  <a:gd name="T4" fmla="*/ 26 w 35"/>
                  <a:gd name="T5" fmla="*/ 71 h 71"/>
                  <a:gd name="T6" fmla="*/ 35 w 35"/>
                  <a:gd name="T7" fmla="*/ 71 h 71"/>
                  <a:gd name="T8" fmla="*/ 35 w 35"/>
                  <a:gd name="T9" fmla="*/ 45 h 71"/>
                  <a:gd name="T10" fmla="*/ 17 w 35"/>
                  <a:gd name="T11" fmla="*/ 9 h 71"/>
                  <a:gd name="T12" fmla="*/ 9 w 35"/>
                  <a:gd name="T13" fmla="*/ 0 h 71"/>
                  <a:gd name="T14" fmla="*/ 9 w 35"/>
                  <a:gd name="T15" fmla="*/ 9 h 71"/>
                  <a:gd name="T16" fmla="*/ 0 w 35"/>
                  <a:gd name="T17" fmla="*/ 45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71"/>
                  <a:gd name="T29" fmla="*/ 35 w 35"/>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71">
                    <a:moveTo>
                      <a:pt x="0" y="45"/>
                    </a:moveTo>
                    <a:lnTo>
                      <a:pt x="9" y="71"/>
                    </a:lnTo>
                    <a:lnTo>
                      <a:pt x="26" y="71"/>
                    </a:lnTo>
                    <a:lnTo>
                      <a:pt x="35" y="71"/>
                    </a:lnTo>
                    <a:lnTo>
                      <a:pt x="35" y="45"/>
                    </a:lnTo>
                    <a:lnTo>
                      <a:pt x="17" y="9"/>
                    </a:lnTo>
                    <a:lnTo>
                      <a:pt x="9" y="0"/>
                    </a:lnTo>
                    <a:lnTo>
                      <a:pt x="9" y="9"/>
                    </a:lnTo>
                    <a:lnTo>
                      <a:pt x="0" y="4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06" name="Freeform 640"/>
            <p:cNvSpPr>
              <a:spLocks/>
            </p:cNvSpPr>
            <p:nvPr/>
          </p:nvSpPr>
          <p:spPr bwMode="auto">
            <a:xfrm>
              <a:off x="7369175" y="3257549"/>
              <a:ext cx="55562" cy="53975"/>
            </a:xfrm>
            <a:custGeom>
              <a:avLst/>
              <a:gdLst>
                <a:gd name="T0" fmla="*/ 0 w 35"/>
                <a:gd name="T1" fmla="*/ 2147483647 h 36"/>
                <a:gd name="T2" fmla="*/ 2147483647 w 35"/>
                <a:gd name="T3" fmla="*/ 2147483647 h 36"/>
                <a:gd name="T4" fmla="*/ 2147483647 w 35"/>
                <a:gd name="T5" fmla="*/ 2147483647 h 36"/>
                <a:gd name="T6" fmla="*/ 2147483647 w 35"/>
                <a:gd name="T7" fmla="*/ 2147483647 h 36"/>
                <a:gd name="T8" fmla="*/ 2147483647 w 35"/>
                <a:gd name="T9" fmla="*/ 0 h 36"/>
                <a:gd name="T10" fmla="*/ 2147483647 w 35"/>
                <a:gd name="T11" fmla="*/ 0 h 36"/>
                <a:gd name="T12" fmla="*/ 0 w 35"/>
                <a:gd name="T13" fmla="*/ 2147483647 h 36"/>
                <a:gd name="T14" fmla="*/ 0 60000 65536"/>
                <a:gd name="T15" fmla="*/ 0 60000 65536"/>
                <a:gd name="T16" fmla="*/ 0 60000 65536"/>
                <a:gd name="T17" fmla="*/ 0 60000 65536"/>
                <a:gd name="T18" fmla="*/ 0 60000 65536"/>
                <a:gd name="T19" fmla="*/ 0 60000 65536"/>
                <a:gd name="T20" fmla="*/ 0 60000 65536"/>
                <a:gd name="T21" fmla="*/ 0 w 35"/>
                <a:gd name="T22" fmla="*/ 0 h 36"/>
                <a:gd name="T23" fmla="*/ 35 w 3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
                  <a:moveTo>
                    <a:pt x="0" y="9"/>
                  </a:moveTo>
                  <a:lnTo>
                    <a:pt x="9" y="36"/>
                  </a:lnTo>
                  <a:lnTo>
                    <a:pt x="17" y="36"/>
                  </a:lnTo>
                  <a:lnTo>
                    <a:pt x="35" y="27"/>
                  </a:lnTo>
                  <a:lnTo>
                    <a:pt x="35" y="0"/>
                  </a:lnTo>
                  <a:lnTo>
                    <a:pt x="17" y="0"/>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07" name="Group 641"/>
            <p:cNvGrpSpPr>
              <a:grpSpLocks/>
            </p:cNvGrpSpPr>
            <p:nvPr/>
          </p:nvGrpSpPr>
          <p:grpSpPr bwMode="auto">
            <a:xfrm>
              <a:off x="7369175" y="3257549"/>
              <a:ext cx="55562" cy="53975"/>
              <a:chOff x="4233" y="2070"/>
              <a:chExt cx="35" cy="36"/>
            </a:xfrm>
          </p:grpSpPr>
          <p:sp>
            <p:nvSpPr>
              <p:cNvPr id="54981" name="Freeform 642"/>
              <p:cNvSpPr>
                <a:spLocks/>
              </p:cNvSpPr>
              <p:nvPr/>
            </p:nvSpPr>
            <p:spPr bwMode="auto">
              <a:xfrm>
                <a:off x="4233" y="2070"/>
                <a:ext cx="35" cy="36"/>
              </a:xfrm>
              <a:custGeom>
                <a:avLst/>
                <a:gdLst>
                  <a:gd name="T0" fmla="*/ 0 w 35"/>
                  <a:gd name="T1" fmla="*/ 9 h 36"/>
                  <a:gd name="T2" fmla="*/ 9 w 35"/>
                  <a:gd name="T3" fmla="*/ 36 h 36"/>
                  <a:gd name="T4" fmla="*/ 17 w 35"/>
                  <a:gd name="T5" fmla="*/ 36 h 36"/>
                  <a:gd name="T6" fmla="*/ 35 w 35"/>
                  <a:gd name="T7" fmla="*/ 27 h 36"/>
                  <a:gd name="T8" fmla="*/ 35 w 35"/>
                  <a:gd name="T9" fmla="*/ 0 h 36"/>
                  <a:gd name="T10" fmla="*/ 17 w 35"/>
                  <a:gd name="T11" fmla="*/ 0 h 36"/>
                  <a:gd name="T12" fmla="*/ 0 w 35"/>
                  <a:gd name="T13" fmla="*/ 9 h 36"/>
                  <a:gd name="T14" fmla="*/ 0 60000 65536"/>
                  <a:gd name="T15" fmla="*/ 0 60000 65536"/>
                  <a:gd name="T16" fmla="*/ 0 60000 65536"/>
                  <a:gd name="T17" fmla="*/ 0 60000 65536"/>
                  <a:gd name="T18" fmla="*/ 0 60000 65536"/>
                  <a:gd name="T19" fmla="*/ 0 60000 65536"/>
                  <a:gd name="T20" fmla="*/ 0 60000 65536"/>
                  <a:gd name="T21" fmla="*/ 0 w 35"/>
                  <a:gd name="T22" fmla="*/ 0 h 36"/>
                  <a:gd name="T23" fmla="*/ 35 w 3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
                    <a:moveTo>
                      <a:pt x="0" y="9"/>
                    </a:moveTo>
                    <a:lnTo>
                      <a:pt x="9" y="36"/>
                    </a:lnTo>
                    <a:lnTo>
                      <a:pt x="17" y="36"/>
                    </a:lnTo>
                    <a:lnTo>
                      <a:pt x="35" y="27"/>
                    </a:lnTo>
                    <a:lnTo>
                      <a:pt x="35" y="0"/>
                    </a:lnTo>
                    <a:lnTo>
                      <a:pt x="17" y="0"/>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82" name="Freeform 643"/>
              <p:cNvSpPr>
                <a:spLocks/>
              </p:cNvSpPr>
              <p:nvPr/>
            </p:nvSpPr>
            <p:spPr bwMode="auto">
              <a:xfrm>
                <a:off x="4233" y="2070"/>
                <a:ext cx="35" cy="36"/>
              </a:xfrm>
              <a:custGeom>
                <a:avLst/>
                <a:gdLst>
                  <a:gd name="T0" fmla="*/ 0 w 35"/>
                  <a:gd name="T1" fmla="*/ 9 h 36"/>
                  <a:gd name="T2" fmla="*/ 9 w 35"/>
                  <a:gd name="T3" fmla="*/ 36 h 36"/>
                  <a:gd name="T4" fmla="*/ 17 w 35"/>
                  <a:gd name="T5" fmla="*/ 36 h 36"/>
                  <a:gd name="T6" fmla="*/ 35 w 35"/>
                  <a:gd name="T7" fmla="*/ 27 h 36"/>
                  <a:gd name="T8" fmla="*/ 35 w 35"/>
                  <a:gd name="T9" fmla="*/ 0 h 36"/>
                  <a:gd name="T10" fmla="*/ 17 w 35"/>
                  <a:gd name="T11" fmla="*/ 0 h 36"/>
                  <a:gd name="T12" fmla="*/ 0 w 35"/>
                  <a:gd name="T13" fmla="*/ 9 h 36"/>
                  <a:gd name="T14" fmla="*/ 0 60000 65536"/>
                  <a:gd name="T15" fmla="*/ 0 60000 65536"/>
                  <a:gd name="T16" fmla="*/ 0 60000 65536"/>
                  <a:gd name="T17" fmla="*/ 0 60000 65536"/>
                  <a:gd name="T18" fmla="*/ 0 60000 65536"/>
                  <a:gd name="T19" fmla="*/ 0 60000 65536"/>
                  <a:gd name="T20" fmla="*/ 0 60000 65536"/>
                  <a:gd name="T21" fmla="*/ 0 w 35"/>
                  <a:gd name="T22" fmla="*/ 0 h 36"/>
                  <a:gd name="T23" fmla="*/ 35 w 3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
                    <a:moveTo>
                      <a:pt x="0" y="9"/>
                    </a:moveTo>
                    <a:lnTo>
                      <a:pt x="9" y="36"/>
                    </a:lnTo>
                    <a:lnTo>
                      <a:pt x="17" y="36"/>
                    </a:lnTo>
                    <a:lnTo>
                      <a:pt x="35" y="27"/>
                    </a:lnTo>
                    <a:lnTo>
                      <a:pt x="35" y="0"/>
                    </a:lnTo>
                    <a:lnTo>
                      <a:pt x="17"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08" name="Freeform 644"/>
            <p:cNvSpPr>
              <a:spLocks/>
            </p:cNvSpPr>
            <p:nvPr/>
          </p:nvSpPr>
          <p:spPr bwMode="auto">
            <a:xfrm>
              <a:off x="7637462" y="3109912"/>
              <a:ext cx="28575" cy="95250"/>
            </a:xfrm>
            <a:custGeom>
              <a:avLst/>
              <a:gdLst>
                <a:gd name="T0" fmla="*/ 0 w 17"/>
                <a:gd name="T1" fmla="*/ 2147483647 h 63"/>
                <a:gd name="T2" fmla="*/ 2147483647 w 17"/>
                <a:gd name="T3" fmla="*/ 2147483647 h 63"/>
                <a:gd name="T4" fmla="*/ 2147483647 w 17"/>
                <a:gd name="T5" fmla="*/ 2147483647 h 63"/>
                <a:gd name="T6" fmla="*/ 2147483647 w 17"/>
                <a:gd name="T7" fmla="*/ 0 h 63"/>
                <a:gd name="T8" fmla="*/ 2147483647 w 17"/>
                <a:gd name="T9" fmla="*/ 2147483647 h 63"/>
                <a:gd name="T10" fmla="*/ 0 w 17"/>
                <a:gd name="T11" fmla="*/ 2147483647 h 63"/>
                <a:gd name="T12" fmla="*/ 0 60000 65536"/>
                <a:gd name="T13" fmla="*/ 0 60000 65536"/>
                <a:gd name="T14" fmla="*/ 0 60000 65536"/>
                <a:gd name="T15" fmla="*/ 0 60000 65536"/>
                <a:gd name="T16" fmla="*/ 0 60000 65536"/>
                <a:gd name="T17" fmla="*/ 0 60000 65536"/>
                <a:gd name="T18" fmla="*/ 0 w 17"/>
                <a:gd name="T19" fmla="*/ 0 h 63"/>
                <a:gd name="T20" fmla="*/ 17 w 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7" h="63">
                  <a:moveTo>
                    <a:pt x="0" y="36"/>
                  </a:moveTo>
                  <a:lnTo>
                    <a:pt x="8" y="54"/>
                  </a:lnTo>
                  <a:lnTo>
                    <a:pt x="17" y="63"/>
                  </a:lnTo>
                  <a:lnTo>
                    <a:pt x="17" y="0"/>
                  </a:lnTo>
                  <a:lnTo>
                    <a:pt x="8" y="9"/>
                  </a:lnTo>
                  <a:lnTo>
                    <a:pt x="0" y="36"/>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09" name="Group 645"/>
            <p:cNvGrpSpPr>
              <a:grpSpLocks/>
            </p:cNvGrpSpPr>
            <p:nvPr/>
          </p:nvGrpSpPr>
          <p:grpSpPr bwMode="auto">
            <a:xfrm>
              <a:off x="7637462" y="3109912"/>
              <a:ext cx="28575" cy="95250"/>
              <a:chOff x="4399" y="1972"/>
              <a:chExt cx="17" cy="63"/>
            </a:xfrm>
          </p:grpSpPr>
          <p:sp>
            <p:nvSpPr>
              <p:cNvPr id="54979" name="Freeform 646"/>
              <p:cNvSpPr>
                <a:spLocks/>
              </p:cNvSpPr>
              <p:nvPr/>
            </p:nvSpPr>
            <p:spPr bwMode="auto">
              <a:xfrm>
                <a:off x="4399" y="1972"/>
                <a:ext cx="17" cy="63"/>
              </a:xfrm>
              <a:custGeom>
                <a:avLst/>
                <a:gdLst>
                  <a:gd name="T0" fmla="*/ 0 w 17"/>
                  <a:gd name="T1" fmla="*/ 36 h 63"/>
                  <a:gd name="T2" fmla="*/ 8 w 17"/>
                  <a:gd name="T3" fmla="*/ 54 h 63"/>
                  <a:gd name="T4" fmla="*/ 17 w 17"/>
                  <a:gd name="T5" fmla="*/ 63 h 63"/>
                  <a:gd name="T6" fmla="*/ 17 w 17"/>
                  <a:gd name="T7" fmla="*/ 0 h 63"/>
                  <a:gd name="T8" fmla="*/ 8 w 17"/>
                  <a:gd name="T9" fmla="*/ 9 h 63"/>
                  <a:gd name="T10" fmla="*/ 0 w 17"/>
                  <a:gd name="T11" fmla="*/ 36 h 63"/>
                  <a:gd name="T12" fmla="*/ 0 60000 65536"/>
                  <a:gd name="T13" fmla="*/ 0 60000 65536"/>
                  <a:gd name="T14" fmla="*/ 0 60000 65536"/>
                  <a:gd name="T15" fmla="*/ 0 60000 65536"/>
                  <a:gd name="T16" fmla="*/ 0 60000 65536"/>
                  <a:gd name="T17" fmla="*/ 0 60000 65536"/>
                  <a:gd name="T18" fmla="*/ 0 w 17"/>
                  <a:gd name="T19" fmla="*/ 0 h 63"/>
                  <a:gd name="T20" fmla="*/ 17 w 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7" h="63">
                    <a:moveTo>
                      <a:pt x="0" y="36"/>
                    </a:moveTo>
                    <a:lnTo>
                      <a:pt x="8" y="54"/>
                    </a:lnTo>
                    <a:lnTo>
                      <a:pt x="17" y="63"/>
                    </a:lnTo>
                    <a:lnTo>
                      <a:pt x="17" y="0"/>
                    </a:lnTo>
                    <a:lnTo>
                      <a:pt x="8" y="9"/>
                    </a:lnTo>
                    <a:lnTo>
                      <a:pt x="0" y="36"/>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80" name="Freeform 647"/>
              <p:cNvSpPr>
                <a:spLocks/>
              </p:cNvSpPr>
              <p:nvPr/>
            </p:nvSpPr>
            <p:spPr bwMode="auto">
              <a:xfrm>
                <a:off x="4399" y="1972"/>
                <a:ext cx="17" cy="63"/>
              </a:xfrm>
              <a:custGeom>
                <a:avLst/>
                <a:gdLst>
                  <a:gd name="T0" fmla="*/ 0 w 17"/>
                  <a:gd name="T1" fmla="*/ 36 h 63"/>
                  <a:gd name="T2" fmla="*/ 8 w 17"/>
                  <a:gd name="T3" fmla="*/ 54 h 63"/>
                  <a:gd name="T4" fmla="*/ 17 w 17"/>
                  <a:gd name="T5" fmla="*/ 63 h 63"/>
                  <a:gd name="T6" fmla="*/ 17 w 17"/>
                  <a:gd name="T7" fmla="*/ 0 h 63"/>
                  <a:gd name="T8" fmla="*/ 8 w 17"/>
                  <a:gd name="T9" fmla="*/ 9 h 63"/>
                  <a:gd name="T10" fmla="*/ 0 w 17"/>
                  <a:gd name="T11" fmla="*/ 36 h 63"/>
                  <a:gd name="T12" fmla="*/ 0 60000 65536"/>
                  <a:gd name="T13" fmla="*/ 0 60000 65536"/>
                  <a:gd name="T14" fmla="*/ 0 60000 65536"/>
                  <a:gd name="T15" fmla="*/ 0 60000 65536"/>
                  <a:gd name="T16" fmla="*/ 0 60000 65536"/>
                  <a:gd name="T17" fmla="*/ 0 60000 65536"/>
                  <a:gd name="T18" fmla="*/ 0 w 17"/>
                  <a:gd name="T19" fmla="*/ 0 h 63"/>
                  <a:gd name="T20" fmla="*/ 17 w 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7" h="63">
                    <a:moveTo>
                      <a:pt x="0" y="36"/>
                    </a:moveTo>
                    <a:lnTo>
                      <a:pt x="8" y="54"/>
                    </a:lnTo>
                    <a:lnTo>
                      <a:pt x="17" y="63"/>
                    </a:lnTo>
                    <a:lnTo>
                      <a:pt x="17" y="0"/>
                    </a:lnTo>
                    <a:lnTo>
                      <a:pt x="8" y="9"/>
                    </a:lnTo>
                    <a:lnTo>
                      <a:pt x="0" y="3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10" name="Freeform 648"/>
            <p:cNvSpPr>
              <a:spLocks/>
            </p:cNvSpPr>
            <p:nvPr/>
          </p:nvSpPr>
          <p:spPr bwMode="auto">
            <a:xfrm>
              <a:off x="7789862" y="2881312"/>
              <a:ext cx="55563" cy="66675"/>
            </a:xfrm>
            <a:custGeom>
              <a:avLst/>
              <a:gdLst>
                <a:gd name="T0" fmla="*/ 0 w 35"/>
                <a:gd name="T1" fmla="*/ 2147483647 h 44"/>
                <a:gd name="T2" fmla="*/ 2147483647 w 35"/>
                <a:gd name="T3" fmla="*/ 2147483647 h 44"/>
                <a:gd name="T4" fmla="*/ 2147483647 w 35"/>
                <a:gd name="T5" fmla="*/ 2147483647 h 44"/>
                <a:gd name="T6" fmla="*/ 2147483647 w 35"/>
                <a:gd name="T7" fmla="*/ 2147483647 h 44"/>
                <a:gd name="T8" fmla="*/ 2147483647 w 35"/>
                <a:gd name="T9" fmla="*/ 2147483647 h 44"/>
                <a:gd name="T10" fmla="*/ 2147483647 w 35"/>
                <a:gd name="T11" fmla="*/ 2147483647 h 44"/>
                <a:gd name="T12" fmla="*/ 2147483647 w 35"/>
                <a:gd name="T13" fmla="*/ 2147483647 h 44"/>
                <a:gd name="T14" fmla="*/ 2147483647 w 35"/>
                <a:gd name="T15" fmla="*/ 2147483647 h 44"/>
                <a:gd name="T16" fmla="*/ 2147483647 w 35"/>
                <a:gd name="T17" fmla="*/ 0 h 44"/>
                <a:gd name="T18" fmla="*/ 2147483647 w 35"/>
                <a:gd name="T19" fmla="*/ 0 h 44"/>
                <a:gd name="T20" fmla="*/ 0 w 35"/>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44"/>
                <a:gd name="T35" fmla="*/ 35 w 35"/>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44">
                  <a:moveTo>
                    <a:pt x="0" y="9"/>
                  </a:moveTo>
                  <a:lnTo>
                    <a:pt x="9" y="18"/>
                  </a:lnTo>
                  <a:lnTo>
                    <a:pt x="9" y="9"/>
                  </a:lnTo>
                  <a:lnTo>
                    <a:pt x="18" y="18"/>
                  </a:lnTo>
                  <a:lnTo>
                    <a:pt x="18" y="44"/>
                  </a:lnTo>
                  <a:lnTo>
                    <a:pt x="26" y="44"/>
                  </a:lnTo>
                  <a:lnTo>
                    <a:pt x="35" y="35"/>
                  </a:lnTo>
                  <a:lnTo>
                    <a:pt x="35" y="18"/>
                  </a:lnTo>
                  <a:lnTo>
                    <a:pt x="26" y="0"/>
                  </a:lnTo>
                  <a:lnTo>
                    <a:pt x="9" y="0"/>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11" name="Group 649"/>
            <p:cNvGrpSpPr>
              <a:grpSpLocks/>
            </p:cNvGrpSpPr>
            <p:nvPr/>
          </p:nvGrpSpPr>
          <p:grpSpPr bwMode="auto">
            <a:xfrm>
              <a:off x="7789862" y="2881312"/>
              <a:ext cx="55563" cy="66675"/>
              <a:chOff x="4494" y="1821"/>
              <a:chExt cx="35" cy="44"/>
            </a:xfrm>
          </p:grpSpPr>
          <p:sp>
            <p:nvSpPr>
              <p:cNvPr id="54977" name="Freeform 650"/>
              <p:cNvSpPr>
                <a:spLocks/>
              </p:cNvSpPr>
              <p:nvPr/>
            </p:nvSpPr>
            <p:spPr bwMode="auto">
              <a:xfrm>
                <a:off x="4494" y="1821"/>
                <a:ext cx="35" cy="44"/>
              </a:xfrm>
              <a:custGeom>
                <a:avLst/>
                <a:gdLst>
                  <a:gd name="T0" fmla="*/ 0 w 35"/>
                  <a:gd name="T1" fmla="*/ 9 h 44"/>
                  <a:gd name="T2" fmla="*/ 9 w 35"/>
                  <a:gd name="T3" fmla="*/ 18 h 44"/>
                  <a:gd name="T4" fmla="*/ 9 w 35"/>
                  <a:gd name="T5" fmla="*/ 9 h 44"/>
                  <a:gd name="T6" fmla="*/ 18 w 35"/>
                  <a:gd name="T7" fmla="*/ 18 h 44"/>
                  <a:gd name="T8" fmla="*/ 18 w 35"/>
                  <a:gd name="T9" fmla="*/ 44 h 44"/>
                  <a:gd name="T10" fmla="*/ 26 w 35"/>
                  <a:gd name="T11" fmla="*/ 44 h 44"/>
                  <a:gd name="T12" fmla="*/ 35 w 35"/>
                  <a:gd name="T13" fmla="*/ 35 h 44"/>
                  <a:gd name="T14" fmla="*/ 35 w 35"/>
                  <a:gd name="T15" fmla="*/ 18 h 44"/>
                  <a:gd name="T16" fmla="*/ 26 w 35"/>
                  <a:gd name="T17" fmla="*/ 0 h 44"/>
                  <a:gd name="T18" fmla="*/ 9 w 35"/>
                  <a:gd name="T19" fmla="*/ 0 h 44"/>
                  <a:gd name="T20" fmla="*/ 0 w 35"/>
                  <a:gd name="T21" fmla="*/ 9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44"/>
                  <a:gd name="T35" fmla="*/ 35 w 35"/>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44">
                    <a:moveTo>
                      <a:pt x="0" y="9"/>
                    </a:moveTo>
                    <a:lnTo>
                      <a:pt x="9" y="18"/>
                    </a:lnTo>
                    <a:lnTo>
                      <a:pt x="9" y="9"/>
                    </a:lnTo>
                    <a:lnTo>
                      <a:pt x="18" y="18"/>
                    </a:lnTo>
                    <a:lnTo>
                      <a:pt x="18" y="44"/>
                    </a:lnTo>
                    <a:lnTo>
                      <a:pt x="26" y="44"/>
                    </a:lnTo>
                    <a:lnTo>
                      <a:pt x="35" y="35"/>
                    </a:lnTo>
                    <a:lnTo>
                      <a:pt x="35" y="18"/>
                    </a:lnTo>
                    <a:lnTo>
                      <a:pt x="26" y="0"/>
                    </a:lnTo>
                    <a:lnTo>
                      <a:pt x="9" y="0"/>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78" name="Freeform 651"/>
              <p:cNvSpPr>
                <a:spLocks/>
              </p:cNvSpPr>
              <p:nvPr/>
            </p:nvSpPr>
            <p:spPr bwMode="auto">
              <a:xfrm>
                <a:off x="4494" y="1821"/>
                <a:ext cx="35" cy="44"/>
              </a:xfrm>
              <a:custGeom>
                <a:avLst/>
                <a:gdLst>
                  <a:gd name="T0" fmla="*/ 0 w 35"/>
                  <a:gd name="T1" fmla="*/ 9 h 44"/>
                  <a:gd name="T2" fmla="*/ 9 w 35"/>
                  <a:gd name="T3" fmla="*/ 18 h 44"/>
                  <a:gd name="T4" fmla="*/ 9 w 35"/>
                  <a:gd name="T5" fmla="*/ 9 h 44"/>
                  <a:gd name="T6" fmla="*/ 18 w 35"/>
                  <a:gd name="T7" fmla="*/ 18 h 44"/>
                  <a:gd name="T8" fmla="*/ 18 w 35"/>
                  <a:gd name="T9" fmla="*/ 44 h 44"/>
                  <a:gd name="T10" fmla="*/ 26 w 35"/>
                  <a:gd name="T11" fmla="*/ 44 h 44"/>
                  <a:gd name="T12" fmla="*/ 35 w 35"/>
                  <a:gd name="T13" fmla="*/ 35 h 44"/>
                  <a:gd name="T14" fmla="*/ 35 w 35"/>
                  <a:gd name="T15" fmla="*/ 18 h 44"/>
                  <a:gd name="T16" fmla="*/ 26 w 35"/>
                  <a:gd name="T17" fmla="*/ 0 h 44"/>
                  <a:gd name="T18" fmla="*/ 9 w 35"/>
                  <a:gd name="T19" fmla="*/ 0 h 44"/>
                  <a:gd name="T20" fmla="*/ 0 w 35"/>
                  <a:gd name="T21" fmla="*/ 9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44"/>
                  <a:gd name="T35" fmla="*/ 35 w 35"/>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44">
                    <a:moveTo>
                      <a:pt x="0" y="9"/>
                    </a:moveTo>
                    <a:lnTo>
                      <a:pt x="9" y="18"/>
                    </a:lnTo>
                    <a:lnTo>
                      <a:pt x="9" y="9"/>
                    </a:lnTo>
                    <a:lnTo>
                      <a:pt x="18" y="18"/>
                    </a:lnTo>
                    <a:lnTo>
                      <a:pt x="18" y="44"/>
                    </a:lnTo>
                    <a:lnTo>
                      <a:pt x="26" y="44"/>
                    </a:lnTo>
                    <a:lnTo>
                      <a:pt x="35" y="35"/>
                    </a:lnTo>
                    <a:lnTo>
                      <a:pt x="35" y="18"/>
                    </a:lnTo>
                    <a:lnTo>
                      <a:pt x="26" y="0"/>
                    </a:lnTo>
                    <a:lnTo>
                      <a:pt x="9"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12" name="Freeform 652"/>
            <p:cNvSpPr>
              <a:spLocks/>
            </p:cNvSpPr>
            <p:nvPr/>
          </p:nvSpPr>
          <p:spPr bwMode="auto">
            <a:xfrm>
              <a:off x="7845425" y="2868612"/>
              <a:ext cx="57150" cy="39687"/>
            </a:xfrm>
            <a:custGeom>
              <a:avLst/>
              <a:gdLst>
                <a:gd name="T0" fmla="*/ 0 w 35"/>
                <a:gd name="T1" fmla="*/ 2147483647 h 27"/>
                <a:gd name="T2" fmla="*/ 2147483647 w 35"/>
                <a:gd name="T3" fmla="*/ 2147483647 h 27"/>
                <a:gd name="T4" fmla="*/ 2147483647 w 35"/>
                <a:gd name="T5" fmla="*/ 2147483647 h 27"/>
                <a:gd name="T6" fmla="*/ 2147483647 w 35"/>
                <a:gd name="T7" fmla="*/ 2147483647 h 27"/>
                <a:gd name="T8" fmla="*/ 2147483647 w 35"/>
                <a:gd name="T9" fmla="*/ 2147483647 h 27"/>
                <a:gd name="T10" fmla="*/ 2147483647 w 35"/>
                <a:gd name="T11" fmla="*/ 2147483647 h 27"/>
                <a:gd name="T12" fmla="*/ 2147483647 w 35"/>
                <a:gd name="T13" fmla="*/ 0 h 27"/>
                <a:gd name="T14" fmla="*/ 2147483647 w 35"/>
                <a:gd name="T15" fmla="*/ 0 h 27"/>
                <a:gd name="T16" fmla="*/ 2147483647 w 35"/>
                <a:gd name="T17" fmla="*/ 2147483647 h 27"/>
                <a:gd name="T18" fmla="*/ 2147483647 w 35"/>
                <a:gd name="T19" fmla="*/ 0 h 27"/>
                <a:gd name="T20" fmla="*/ 0 w 35"/>
                <a:gd name="T21" fmla="*/ 2147483647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27"/>
                <a:gd name="T35" fmla="*/ 35 w 35"/>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27">
                  <a:moveTo>
                    <a:pt x="0" y="18"/>
                  </a:moveTo>
                  <a:lnTo>
                    <a:pt x="18" y="27"/>
                  </a:lnTo>
                  <a:lnTo>
                    <a:pt x="18" y="18"/>
                  </a:lnTo>
                  <a:lnTo>
                    <a:pt x="18" y="9"/>
                  </a:lnTo>
                  <a:lnTo>
                    <a:pt x="26" y="18"/>
                  </a:lnTo>
                  <a:lnTo>
                    <a:pt x="35" y="9"/>
                  </a:lnTo>
                  <a:lnTo>
                    <a:pt x="26" y="0"/>
                  </a:lnTo>
                  <a:lnTo>
                    <a:pt x="18" y="0"/>
                  </a:lnTo>
                  <a:lnTo>
                    <a:pt x="18" y="9"/>
                  </a:lnTo>
                  <a:lnTo>
                    <a:pt x="9" y="0"/>
                  </a:lnTo>
                  <a:lnTo>
                    <a:pt x="0"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13" name="Group 653"/>
            <p:cNvGrpSpPr>
              <a:grpSpLocks/>
            </p:cNvGrpSpPr>
            <p:nvPr/>
          </p:nvGrpSpPr>
          <p:grpSpPr bwMode="auto">
            <a:xfrm>
              <a:off x="7845425" y="2868612"/>
              <a:ext cx="57150" cy="39687"/>
              <a:chOff x="4529" y="1812"/>
              <a:chExt cx="35" cy="27"/>
            </a:xfrm>
          </p:grpSpPr>
          <p:sp>
            <p:nvSpPr>
              <p:cNvPr id="54975" name="Freeform 654"/>
              <p:cNvSpPr>
                <a:spLocks/>
              </p:cNvSpPr>
              <p:nvPr/>
            </p:nvSpPr>
            <p:spPr bwMode="auto">
              <a:xfrm>
                <a:off x="4529" y="1812"/>
                <a:ext cx="35" cy="27"/>
              </a:xfrm>
              <a:custGeom>
                <a:avLst/>
                <a:gdLst>
                  <a:gd name="T0" fmla="*/ 0 w 35"/>
                  <a:gd name="T1" fmla="*/ 18 h 27"/>
                  <a:gd name="T2" fmla="*/ 18 w 35"/>
                  <a:gd name="T3" fmla="*/ 27 h 27"/>
                  <a:gd name="T4" fmla="*/ 18 w 35"/>
                  <a:gd name="T5" fmla="*/ 18 h 27"/>
                  <a:gd name="T6" fmla="*/ 18 w 35"/>
                  <a:gd name="T7" fmla="*/ 9 h 27"/>
                  <a:gd name="T8" fmla="*/ 26 w 35"/>
                  <a:gd name="T9" fmla="*/ 18 h 27"/>
                  <a:gd name="T10" fmla="*/ 35 w 35"/>
                  <a:gd name="T11" fmla="*/ 9 h 27"/>
                  <a:gd name="T12" fmla="*/ 26 w 35"/>
                  <a:gd name="T13" fmla="*/ 0 h 27"/>
                  <a:gd name="T14" fmla="*/ 18 w 35"/>
                  <a:gd name="T15" fmla="*/ 0 h 27"/>
                  <a:gd name="T16" fmla="*/ 18 w 35"/>
                  <a:gd name="T17" fmla="*/ 9 h 27"/>
                  <a:gd name="T18" fmla="*/ 9 w 35"/>
                  <a:gd name="T19" fmla="*/ 0 h 27"/>
                  <a:gd name="T20" fmla="*/ 0 w 35"/>
                  <a:gd name="T21" fmla="*/ 18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27"/>
                  <a:gd name="T35" fmla="*/ 35 w 35"/>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27">
                    <a:moveTo>
                      <a:pt x="0" y="18"/>
                    </a:moveTo>
                    <a:lnTo>
                      <a:pt x="18" y="27"/>
                    </a:lnTo>
                    <a:lnTo>
                      <a:pt x="18" y="18"/>
                    </a:lnTo>
                    <a:lnTo>
                      <a:pt x="18" y="9"/>
                    </a:lnTo>
                    <a:lnTo>
                      <a:pt x="26" y="18"/>
                    </a:lnTo>
                    <a:lnTo>
                      <a:pt x="35" y="9"/>
                    </a:lnTo>
                    <a:lnTo>
                      <a:pt x="26" y="0"/>
                    </a:lnTo>
                    <a:lnTo>
                      <a:pt x="18" y="0"/>
                    </a:lnTo>
                    <a:lnTo>
                      <a:pt x="18" y="9"/>
                    </a:lnTo>
                    <a:lnTo>
                      <a:pt x="9" y="0"/>
                    </a:lnTo>
                    <a:lnTo>
                      <a:pt x="0"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76" name="Freeform 655"/>
              <p:cNvSpPr>
                <a:spLocks/>
              </p:cNvSpPr>
              <p:nvPr/>
            </p:nvSpPr>
            <p:spPr bwMode="auto">
              <a:xfrm>
                <a:off x="4529" y="1812"/>
                <a:ext cx="35" cy="27"/>
              </a:xfrm>
              <a:custGeom>
                <a:avLst/>
                <a:gdLst>
                  <a:gd name="T0" fmla="*/ 0 w 35"/>
                  <a:gd name="T1" fmla="*/ 18 h 27"/>
                  <a:gd name="T2" fmla="*/ 18 w 35"/>
                  <a:gd name="T3" fmla="*/ 27 h 27"/>
                  <a:gd name="T4" fmla="*/ 18 w 35"/>
                  <a:gd name="T5" fmla="*/ 18 h 27"/>
                  <a:gd name="T6" fmla="*/ 18 w 35"/>
                  <a:gd name="T7" fmla="*/ 9 h 27"/>
                  <a:gd name="T8" fmla="*/ 26 w 35"/>
                  <a:gd name="T9" fmla="*/ 18 h 27"/>
                  <a:gd name="T10" fmla="*/ 35 w 35"/>
                  <a:gd name="T11" fmla="*/ 9 h 27"/>
                  <a:gd name="T12" fmla="*/ 26 w 35"/>
                  <a:gd name="T13" fmla="*/ 0 h 27"/>
                  <a:gd name="T14" fmla="*/ 18 w 35"/>
                  <a:gd name="T15" fmla="*/ 0 h 27"/>
                  <a:gd name="T16" fmla="*/ 18 w 35"/>
                  <a:gd name="T17" fmla="*/ 9 h 27"/>
                  <a:gd name="T18" fmla="*/ 9 w 35"/>
                  <a:gd name="T19" fmla="*/ 0 h 27"/>
                  <a:gd name="T20" fmla="*/ 0 w 35"/>
                  <a:gd name="T21" fmla="*/ 18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27"/>
                  <a:gd name="T35" fmla="*/ 35 w 35"/>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27">
                    <a:moveTo>
                      <a:pt x="0" y="18"/>
                    </a:moveTo>
                    <a:lnTo>
                      <a:pt x="18" y="27"/>
                    </a:lnTo>
                    <a:lnTo>
                      <a:pt x="18" y="18"/>
                    </a:lnTo>
                    <a:lnTo>
                      <a:pt x="18" y="9"/>
                    </a:lnTo>
                    <a:lnTo>
                      <a:pt x="26" y="18"/>
                    </a:lnTo>
                    <a:lnTo>
                      <a:pt x="35" y="9"/>
                    </a:lnTo>
                    <a:lnTo>
                      <a:pt x="26" y="0"/>
                    </a:lnTo>
                    <a:lnTo>
                      <a:pt x="18" y="0"/>
                    </a:lnTo>
                    <a:lnTo>
                      <a:pt x="18" y="9"/>
                    </a:lnTo>
                    <a:lnTo>
                      <a:pt x="9" y="0"/>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14" name="Freeform 656"/>
            <p:cNvSpPr>
              <a:spLocks/>
            </p:cNvSpPr>
            <p:nvPr/>
          </p:nvSpPr>
          <p:spPr bwMode="auto">
            <a:xfrm>
              <a:off x="7802562" y="2651124"/>
              <a:ext cx="214313" cy="244475"/>
            </a:xfrm>
            <a:custGeom>
              <a:avLst/>
              <a:gdLst>
                <a:gd name="T0" fmla="*/ 0 w 131"/>
                <a:gd name="T1" fmla="*/ 2147483647 h 161"/>
                <a:gd name="T2" fmla="*/ 2147483647 w 131"/>
                <a:gd name="T3" fmla="*/ 2147483647 h 161"/>
                <a:gd name="T4" fmla="*/ 2147483647 w 131"/>
                <a:gd name="T5" fmla="*/ 2147483647 h 161"/>
                <a:gd name="T6" fmla="*/ 2147483647 w 131"/>
                <a:gd name="T7" fmla="*/ 2147483647 h 161"/>
                <a:gd name="T8" fmla="*/ 2147483647 w 131"/>
                <a:gd name="T9" fmla="*/ 2147483647 h 161"/>
                <a:gd name="T10" fmla="*/ 2147483647 w 131"/>
                <a:gd name="T11" fmla="*/ 2147483647 h 161"/>
                <a:gd name="T12" fmla="*/ 2147483647 w 131"/>
                <a:gd name="T13" fmla="*/ 2147483647 h 161"/>
                <a:gd name="T14" fmla="*/ 2147483647 w 131"/>
                <a:gd name="T15" fmla="*/ 2147483647 h 161"/>
                <a:gd name="T16" fmla="*/ 2147483647 w 131"/>
                <a:gd name="T17" fmla="*/ 2147483647 h 161"/>
                <a:gd name="T18" fmla="*/ 2147483647 w 131"/>
                <a:gd name="T19" fmla="*/ 2147483647 h 161"/>
                <a:gd name="T20" fmla="*/ 2147483647 w 131"/>
                <a:gd name="T21" fmla="*/ 2147483647 h 161"/>
                <a:gd name="T22" fmla="*/ 2147483647 w 131"/>
                <a:gd name="T23" fmla="*/ 2147483647 h 161"/>
                <a:gd name="T24" fmla="*/ 2147483647 w 131"/>
                <a:gd name="T25" fmla="*/ 2147483647 h 161"/>
                <a:gd name="T26" fmla="*/ 2147483647 w 131"/>
                <a:gd name="T27" fmla="*/ 2147483647 h 161"/>
                <a:gd name="T28" fmla="*/ 2147483647 w 131"/>
                <a:gd name="T29" fmla="*/ 2147483647 h 161"/>
                <a:gd name="T30" fmla="*/ 2147483647 w 131"/>
                <a:gd name="T31" fmla="*/ 2147483647 h 161"/>
                <a:gd name="T32" fmla="*/ 2147483647 w 131"/>
                <a:gd name="T33" fmla="*/ 2147483647 h 161"/>
                <a:gd name="T34" fmla="*/ 2147483647 w 131"/>
                <a:gd name="T35" fmla="*/ 2147483647 h 161"/>
                <a:gd name="T36" fmla="*/ 2147483647 w 131"/>
                <a:gd name="T37" fmla="*/ 2147483647 h 161"/>
                <a:gd name="T38" fmla="*/ 2147483647 w 131"/>
                <a:gd name="T39" fmla="*/ 2147483647 h 161"/>
                <a:gd name="T40" fmla="*/ 2147483647 w 131"/>
                <a:gd name="T41" fmla="*/ 2147483647 h 161"/>
                <a:gd name="T42" fmla="*/ 2147483647 w 131"/>
                <a:gd name="T43" fmla="*/ 2147483647 h 161"/>
                <a:gd name="T44" fmla="*/ 2147483647 w 131"/>
                <a:gd name="T45" fmla="*/ 0 h 161"/>
                <a:gd name="T46" fmla="*/ 2147483647 w 131"/>
                <a:gd name="T47" fmla="*/ 2147483647 h 161"/>
                <a:gd name="T48" fmla="*/ 2147483647 w 131"/>
                <a:gd name="T49" fmla="*/ 2147483647 h 161"/>
                <a:gd name="T50" fmla="*/ 2147483647 w 131"/>
                <a:gd name="T51" fmla="*/ 2147483647 h 161"/>
                <a:gd name="T52" fmla="*/ 2147483647 w 131"/>
                <a:gd name="T53" fmla="*/ 2147483647 h 161"/>
                <a:gd name="T54" fmla="*/ 2147483647 w 131"/>
                <a:gd name="T55" fmla="*/ 2147483647 h 161"/>
                <a:gd name="T56" fmla="*/ 2147483647 w 131"/>
                <a:gd name="T57" fmla="*/ 2147483647 h 161"/>
                <a:gd name="T58" fmla="*/ 2147483647 w 131"/>
                <a:gd name="T59" fmla="*/ 2147483647 h 161"/>
                <a:gd name="T60" fmla="*/ 2147483647 w 131"/>
                <a:gd name="T61" fmla="*/ 2147483647 h 161"/>
                <a:gd name="T62" fmla="*/ 2147483647 w 131"/>
                <a:gd name="T63" fmla="*/ 2147483647 h 161"/>
                <a:gd name="T64" fmla="*/ 2147483647 w 131"/>
                <a:gd name="T65" fmla="*/ 2147483647 h 161"/>
                <a:gd name="T66" fmla="*/ 0 w 131"/>
                <a:gd name="T67" fmla="*/ 2147483647 h 1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1"/>
                <a:gd name="T103" fmla="*/ 0 h 161"/>
                <a:gd name="T104" fmla="*/ 131 w 131"/>
                <a:gd name="T105" fmla="*/ 161 h 1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1" h="161">
                  <a:moveTo>
                    <a:pt x="0" y="143"/>
                  </a:moveTo>
                  <a:lnTo>
                    <a:pt x="9" y="152"/>
                  </a:lnTo>
                  <a:lnTo>
                    <a:pt x="17" y="152"/>
                  </a:lnTo>
                  <a:lnTo>
                    <a:pt x="26" y="143"/>
                  </a:lnTo>
                  <a:lnTo>
                    <a:pt x="52" y="134"/>
                  </a:lnTo>
                  <a:lnTo>
                    <a:pt x="61" y="134"/>
                  </a:lnTo>
                  <a:lnTo>
                    <a:pt x="61" y="152"/>
                  </a:lnTo>
                  <a:lnTo>
                    <a:pt x="78" y="161"/>
                  </a:lnTo>
                  <a:lnTo>
                    <a:pt x="78" y="143"/>
                  </a:lnTo>
                  <a:lnTo>
                    <a:pt x="78" y="134"/>
                  </a:lnTo>
                  <a:lnTo>
                    <a:pt x="96" y="134"/>
                  </a:lnTo>
                  <a:lnTo>
                    <a:pt x="105" y="116"/>
                  </a:lnTo>
                  <a:lnTo>
                    <a:pt x="113" y="134"/>
                  </a:lnTo>
                  <a:lnTo>
                    <a:pt x="113" y="116"/>
                  </a:lnTo>
                  <a:lnTo>
                    <a:pt x="122" y="134"/>
                  </a:lnTo>
                  <a:lnTo>
                    <a:pt x="131" y="116"/>
                  </a:lnTo>
                  <a:lnTo>
                    <a:pt x="131" y="107"/>
                  </a:lnTo>
                  <a:lnTo>
                    <a:pt x="113" y="72"/>
                  </a:lnTo>
                  <a:lnTo>
                    <a:pt x="113" y="63"/>
                  </a:lnTo>
                  <a:lnTo>
                    <a:pt x="122" y="63"/>
                  </a:lnTo>
                  <a:lnTo>
                    <a:pt x="113" y="54"/>
                  </a:lnTo>
                  <a:lnTo>
                    <a:pt x="78" y="9"/>
                  </a:lnTo>
                  <a:lnTo>
                    <a:pt x="78" y="0"/>
                  </a:lnTo>
                  <a:lnTo>
                    <a:pt x="78" y="9"/>
                  </a:lnTo>
                  <a:lnTo>
                    <a:pt x="78" y="54"/>
                  </a:lnTo>
                  <a:lnTo>
                    <a:pt x="78" y="80"/>
                  </a:lnTo>
                  <a:lnTo>
                    <a:pt x="70" y="89"/>
                  </a:lnTo>
                  <a:lnTo>
                    <a:pt x="70" y="80"/>
                  </a:lnTo>
                  <a:lnTo>
                    <a:pt x="61" y="80"/>
                  </a:lnTo>
                  <a:lnTo>
                    <a:pt x="61" y="107"/>
                  </a:lnTo>
                  <a:lnTo>
                    <a:pt x="61" y="116"/>
                  </a:lnTo>
                  <a:lnTo>
                    <a:pt x="52" y="107"/>
                  </a:lnTo>
                  <a:lnTo>
                    <a:pt x="17" y="116"/>
                  </a:lnTo>
                  <a:lnTo>
                    <a:pt x="0" y="143"/>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15" name="Group 657"/>
            <p:cNvGrpSpPr>
              <a:grpSpLocks/>
            </p:cNvGrpSpPr>
            <p:nvPr/>
          </p:nvGrpSpPr>
          <p:grpSpPr bwMode="auto">
            <a:xfrm>
              <a:off x="7802562" y="2651124"/>
              <a:ext cx="214313" cy="244475"/>
              <a:chOff x="4503" y="1669"/>
              <a:chExt cx="131" cy="161"/>
            </a:xfrm>
          </p:grpSpPr>
          <p:sp>
            <p:nvSpPr>
              <p:cNvPr id="54973" name="Freeform 658"/>
              <p:cNvSpPr>
                <a:spLocks/>
              </p:cNvSpPr>
              <p:nvPr/>
            </p:nvSpPr>
            <p:spPr bwMode="auto">
              <a:xfrm>
                <a:off x="4503" y="1669"/>
                <a:ext cx="131" cy="161"/>
              </a:xfrm>
              <a:custGeom>
                <a:avLst/>
                <a:gdLst>
                  <a:gd name="T0" fmla="*/ 0 w 131"/>
                  <a:gd name="T1" fmla="*/ 143 h 161"/>
                  <a:gd name="T2" fmla="*/ 9 w 131"/>
                  <a:gd name="T3" fmla="*/ 152 h 161"/>
                  <a:gd name="T4" fmla="*/ 17 w 131"/>
                  <a:gd name="T5" fmla="*/ 152 h 161"/>
                  <a:gd name="T6" fmla="*/ 26 w 131"/>
                  <a:gd name="T7" fmla="*/ 143 h 161"/>
                  <a:gd name="T8" fmla="*/ 52 w 131"/>
                  <a:gd name="T9" fmla="*/ 134 h 161"/>
                  <a:gd name="T10" fmla="*/ 61 w 131"/>
                  <a:gd name="T11" fmla="*/ 134 h 161"/>
                  <a:gd name="T12" fmla="*/ 61 w 131"/>
                  <a:gd name="T13" fmla="*/ 152 h 161"/>
                  <a:gd name="T14" fmla="*/ 78 w 131"/>
                  <a:gd name="T15" fmla="*/ 161 h 161"/>
                  <a:gd name="T16" fmla="*/ 78 w 131"/>
                  <a:gd name="T17" fmla="*/ 143 h 161"/>
                  <a:gd name="T18" fmla="*/ 78 w 131"/>
                  <a:gd name="T19" fmla="*/ 134 h 161"/>
                  <a:gd name="T20" fmla="*/ 96 w 131"/>
                  <a:gd name="T21" fmla="*/ 134 h 161"/>
                  <a:gd name="T22" fmla="*/ 105 w 131"/>
                  <a:gd name="T23" fmla="*/ 116 h 161"/>
                  <a:gd name="T24" fmla="*/ 113 w 131"/>
                  <a:gd name="T25" fmla="*/ 134 h 161"/>
                  <a:gd name="T26" fmla="*/ 113 w 131"/>
                  <a:gd name="T27" fmla="*/ 116 h 161"/>
                  <a:gd name="T28" fmla="*/ 122 w 131"/>
                  <a:gd name="T29" fmla="*/ 134 h 161"/>
                  <a:gd name="T30" fmla="*/ 131 w 131"/>
                  <a:gd name="T31" fmla="*/ 116 h 161"/>
                  <a:gd name="T32" fmla="*/ 131 w 131"/>
                  <a:gd name="T33" fmla="*/ 107 h 161"/>
                  <a:gd name="T34" fmla="*/ 113 w 131"/>
                  <a:gd name="T35" fmla="*/ 72 h 161"/>
                  <a:gd name="T36" fmla="*/ 113 w 131"/>
                  <a:gd name="T37" fmla="*/ 63 h 161"/>
                  <a:gd name="T38" fmla="*/ 122 w 131"/>
                  <a:gd name="T39" fmla="*/ 63 h 161"/>
                  <a:gd name="T40" fmla="*/ 113 w 131"/>
                  <a:gd name="T41" fmla="*/ 54 h 161"/>
                  <a:gd name="T42" fmla="*/ 78 w 131"/>
                  <a:gd name="T43" fmla="*/ 9 h 161"/>
                  <a:gd name="T44" fmla="*/ 78 w 131"/>
                  <a:gd name="T45" fmla="*/ 0 h 161"/>
                  <a:gd name="T46" fmla="*/ 78 w 131"/>
                  <a:gd name="T47" fmla="*/ 9 h 161"/>
                  <a:gd name="T48" fmla="*/ 78 w 131"/>
                  <a:gd name="T49" fmla="*/ 54 h 161"/>
                  <a:gd name="T50" fmla="*/ 78 w 131"/>
                  <a:gd name="T51" fmla="*/ 80 h 161"/>
                  <a:gd name="T52" fmla="*/ 70 w 131"/>
                  <a:gd name="T53" fmla="*/ 89 h 161"/>
                  <a:gd name="T54" fmla="*/ 70 w 131"/>
                  <a:gd name="T55" fmla="*/ 80 h 161"/>
                  <a:gd name="T56" fmla="*/ 61 w 131"/>
                  <a:gd name="T57" fmla="*/ 80 h 161"/>
                  <a:gd name="T58" fmla="*/ 61 w 131"/>
                  <a:gd name="T59" fmla="*/ 107 h 161"/>
                  <a:gd name="T60" fmla="*/ 61 w 131"/>
                  <a:gd name="T61" fmla="*/ 116 h 161"/>
                  <a:gd name="T62" fmla="*/ 52 w 131"/>
                  <a:gd name="T63" fmla="*/ 107 h 161"/>
                  <a:gd name="T64" fmla="*/ 17 w 131"/>
                  <a:gd name="T65" fmla="*/ 116 h 161"/>
                  <a:gd name="T66" fmla="*/ 0 w 131"/>
                  <a:gd name="T67" fmla="*/ 143 h 1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1"/>
                  <a:gd name="T103" fmla="*/ 0 h 161"/>
                  <a:gd name="T104" fmla="*/ 131 w 131"/>
                  <a:gd name="T105" fmla="*/ 161 h 1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1" h="161">
                    <a:moveTo>
                      <a:pt x="0" y="143"/>
                    </a:moveTo>
                    <a:lnTo>
                      <a:pt x="9" y="152"/>
                    </a:lnTo>
                    <a:lnTo>
                      <a:pt x="17" y="152"/>
                    </a:lnTo>
                    <a:lnTo>
                      <a:pt x="26" y="143"/>
                    </a:lnTo>
                    <a:lnTo>
                      <a:pt x="52" y="134"/>
                    </a:lnTo>
                    <a:lnTo>
                      <a:pt x="61" y="134"/>
                    </a:lnTo>
                    <a:lnTo>
                      <a:pt x="61" y="152"/>
                    </a:lnTo>
                    <a:lnTo>
                      <a:pt x="78" y="161"/>
                    </a:lnTo>
                    <a:lnTo>
                      <a:pt x="78" y="143"/>
                    </a:lnTo>
                    <a:lnTo>
                      <a:pt x="78" y="134"/>
                    </a:lnTo>
                    <a:lnTo>
                      <a:pt x="96" y="134"/>
                    </a:lnTo>
                    <a:lnTo>
                      <a:pt x="105" y="116"/>
                    </a:lnTo>
                    <a:lnTo>
                      <a:pt x="113" y="134"/>
                    </a:lnTo>
                    <a:lnTo>
                      <a:pt x="113" y="116"/>
                    </a:lnTo>
                    <a:lnTo>
                      <a:pt x="122" y="134"/>
                    </a:lnTo>
                    <a:lnTo>
                      <a:pt x="131" y="116"/>
                    </a:lnTo>
                    <a:lnTo>
                      <a:pt x="131" y="107"/>
                    </a:lnTo>
                    <a:lnTo>
                      <a:pt x="113" y="72"/>
                    </a:lnTo>
                    <a:lnTo>
                      <a:pt x="113" y="63"/>
                    </a:lnTo>
                    <a:lnTo>
                      <a:pt x="122" y="63"/>
                    </a:lnTo>
                    <a:lnTo>
                      <a:pt x="113" y="54"/>
                    </a:lnTo>
                    <a:lnTo>
                      <a:pt x="78" y="9"/>
                    </a:lnTo>
                    <a:lnTo>
                      <a:pt x="78" y="0"/>
                    </a:lnTo>
                    <a:lnTo>
                      <a:pt x="78" y="9"/>
                    </a:lnTo>
                    <a:lnTo>
                      <a:pt x="78" y="54"/>
                    </a:lnTo>
                    <a:lnTo>
                      <a:pt x="78" y="80"/>
                    </a:lnTo>
                    <a:lnTo>
                      <a:pt x="70" y="89"/>
                    </a:lnTo>
                    <a:lnTo>
                      <a:pt x="70" y="80"/>
                    </a:lnTo>
                    <a:lnTo>
                      <a:pt x="61" y="80"/>
                    </a:lnTo>
                    <a:lnTo>
                      <a:pt x="61" y="107"/>
                    </a:lnTo>
                    <a:lnTo>
                      <a:pt x="61" y="116"/>
                    </a:lnTo>
                    <a:lnTo>
                      <a:pt x="52" y="107"/>
                    </a:lnTo>
                    <a:lnTo>
                      <a:pt x="17" y="116"/>
                    </a:lnTo>
                    <a:lnTo>
                      <a:pt x="0" y="143"/>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74" name="Freeform 659"/>
              <p:cNvSpPr>
                <a:spLocks/>
              </p:cNvSpPr>
              <p:nvPr/>
            </p:nvSpPr>
            <p:spPr bwMode="auto">
              <a:xfrm>
                <a:off x="4503" y="1669"/>
                <a:ext cx="131" cy="161"/>
              </a:xfrm>
              <a:custGeom>
                <a:avLst/>
                <a:gdLst>
                  <a:gd name="T0" fmla="*/ 0 w 131"/>
                  <a:gd name="T1" fmla="*/ 143 h 161"/>
                  <a:gd name="T2" fmla="*/ 9 w 131"/>
                  <a:gd name="T3" fmla="*/ 152 h 161"/>
                  <a:gd name="T4" fmla="*/ 17 w 131"/>
                  <a:gd name="T5" fmla="*/ 152 h 161"/>
                  <a:gd name="T6" fmla="*/ 26 w 131"/>
                  <a:gd name="T7" fmla="*/ 143 h 161"/>
                  <a:gd name="T8" fmla="*/ 52 w 131"/>
                  <a:gd name="T9" fmla="*/ 134 h 161"/>
                  <a:gd name="T10" fmla="*/ 61 w 131"/>
                  <a:gd name="T11" fmla="*/ 134 h 161"/>
                  <a:gd name="T12" fmla="*/ 61 w 131"/>
                  <a:gd name="T13" fmla="*/ 152 h 161"/>
                  <a:gd name="T14" fmla="*/ 78 w 131"/>
                  <a:gd name="T15" fmla="*/ 161 h 161"/>
                  <a:gd name="T16" fmla="*/ 78 w 131"/>
                  <a:gd name="T17" fmla="*/ 143 h 161"/>
                  <a:gd name="T18" fmla="*/ 78 w 131"/>
                  <a:gd name="T19" fmla="*/ 134 h 161"/>
                  <a:gd name="T20" fmla="*/ 96 w 131"/>
                  <a:gd name="T21" fmla="*/ 134 h 161"/>
                  <a:gd name="T22" fmla="*/ 105 w 131"/>
                  <a:gd name="T23" fmla="*/ 116 h 161"/>
                  <a:gd name="T24" fmla="*/ 113 w 131"/>
                  <a:gd name="T25" fmla="*/ 134 h 161"/>
                  <a:gd name="T26" fmla="*/ 113 w 131"/>
                  <a:gd name="T27" fmla="*/ 116 h 161"/>
                  <a:gd name="T28" fmla="*/ 122 w 131"/>
                  <a:gd name="T29" fmla="*/ 134 h 161"/>
                  <a:gd name="T30" fmla="*/ 131 w 131"/>
                  <a:gd name="T31" fmla="*/ 116 h 161"/>
                  <a:gd name="T32" fmla="*/ 131 w 131"/>
                  <a:gd name="T33" fmla="*/ 107 h 161"/>
                  <a:gd name="T34" fmla="*/ 113 w 131"/>
                  <a:gd name="T35" fmla="*/ 72 h 161"/>
                  <a:gd name="T36" fmla="*/ 113 w 131"/>
                  <a:gd name="T37" fmla="*/ 63 h 161"/>
                  <a:gd name="T38" fmla="*/ 122 w 131"/>
                  <a:gd name="T39" fmla="*/ 63 h 161"/>
                  <a:gd name="T40" fmla="*/ 113 w 131"/>
                  <a:gd name="T41" fmla="*/ 54 h 161"/>
                  <a:gd name="T42" fmla="*/ 78 w 131"/>
                  <a:gd name="T43" fmla="*/ 9 h 161"/>
                  <a:gd name="T44" fmla="*/ 78 w 131"/>
                  <a:gd name="T45" fmla="*/ 0 h 161"/>
                  <a:gd name="T46" fmla="*/ 78 w 131"/>
                  <a:gd name="T47" fmla="*/ 9 h 161"/>
                  <a:gd name="T48" fmla="*/ 78 w 131"/>
                  <a:gd name="T49" fmla="*/ 54 h 161"/>
                  <a:gd name="T50" fmla="*/ 78 w 131"/>
                  <a:gd name="T51" fmla="*/ 80 h 161"/>
                  <a:gd name="T52" fmla="*/ 70 w 131"/>
                  <a:gd name="T53" fmla="*/ 89 h 161"/>
                  <a:gd name="T54" fmla="*/ 70 w 131"/>
                  <a:gd name="T55" fmla="*/ 80 h 161"/>
                  <a:gd name="T56" fmla="*/ 61 w 131"/>
                  <a:gd name="T57" fmla="*/ 80 h 161"/>
                  <a:gd name="T58" fmla="*/ 61 w 131"/>
                  <a:gd name="T59" fmla="*/ 107 h 161"/>
                  <a:gd name="T60" fmla="*/ 61 w 131"/>
                  <a:gd name="T61" fmla="*/ 116 h 161"/>
                  <a:gd name="T62" fmla="*/ 52 w 131"/>
                  <a:gd name="T63" fmla="*/ 107 h 161"/>
                  <a:gd name="T64" fmla="*/ 17 w 131"/>
                  <a:gd name="T65" fmla="*/ 116 h 161"/>
                  <a:gd name="T66" fmla="*/ 0 w 131"/>
                  <a:gd name="T67" fmla="*/ 143 h 1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1"/>
                  <a:gd name="T103" fmla="*/ 0 h 161"/>
                  <a:gd name="T104" fmla="*/ 131 w 131"/>
                  <a:gd name="T105" fmla="*/ 161 h 1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1" h="161">
                    <a:moveTo>
                      <a:pt x="0" y="143"/>
                    </a:moveTo>
                    <a:lnTo>
                      <a:pt x="9" y="152"/>
                    </a:lnTo>
                    <a:lnTo>
                      <a:pt x="17" y="152"/>
                    </a:lnTo>
                    <a:lnTo>
                      <a:pt x="26" y="143"/>
                    </a:lnTo>
                    <a:lnTo>
                      <a:pt x="52" y="134"/>
                    </a:lnTo>
                    <a:lnTo>
                      <a:pt x="61" y="134"/>
                    </a:lnTo>
                    <a:lnTo>
                      <a:pt x="61" y="152"/>
                    </a:lnTo>
                    <a:lnTo>
                      <a:pt x="78" y="161"/>
                    </a:lnTo>
                    <a:lnTo>
                      <a:pt x="78" y="143"/>
                    </a:lnTo>
                    <a:lnTo>
                      <a:pt x="78" y="134"/>
                    </a:lnTo>
                    <a:lnTo>
                      <a:pt x="96" y="134"/>
                    </a:lnTo>
                    <a:lnTo>
                      <a:pt x="105" y="116"/>
                    </a:lnTo>
                    <a:lnTo>
                      <a:pt x="113" y="134"/>
                    </a:lnTo>
                    <a:lnTo>
                      <a:pt x="113" y="116"/>
                    </a:lnTo>
                    <a:lnTo>
                      <a:pt x="122" y="134"/>
                    </a:lnTo>
                    <a:lnTo>
                      <a:pt x="131" y="116"/>
                    </a:lnTo>
                    <a:lnTo>
                      <a:pt x="131" y="107"/>
                    </a:lnTo>
                    <a:lnTo>
                      <a:pt x="113" y="72"/>
                    </a:lnTo>
                    <a:lnTo>
                      <a:pt x="113" y="63"/>
                    </a:lnTo>
                    <a:lnTo>
                      <a:pt x="122" y="63"/>
                    </a:lnTo>
                    <a:lnTo>
                      <a:pt x="113" y="54"/>
                    </a:lnTo>
                    <a:lnTo>
                      <a:pt x="78" y="9"/>
                    </a:lnTo>
                    <a:lnTo>
                      <a:pt x="78" y="0"/>
                    </a:lnTo>
                    <a:lnTo>
                      <a:pt x="78" y="9"/>
                    </a:lnTo>
                    <a:lnTo>
                      <a:pt x="78" y="54"/>
                    </a:lnTo>
                    <a:lnTo>
                      <a:pt x="78" y="80"/>
                    </a:lnTo>
                    <a:lnTo>
                      <a:pt x="70" y="89"/>
                    </a:lnTo>
                    <a:lnTo>
                      <a:pt x="70" y="80"/>
                    </a:lnTo>
                    <a:lnTo>
                      <a:pt x="61" y="80"/>
                    </a:lnTo>
                    <a:lnTo>
                      <a:pt x="61" y="107"/>
                    </a:lnTo>
                    <a:lnTo>
                      <a:pt x="61" y="116"/>
                    </a:lnTo>
                    <a:lnTo>
                      <a:pt x="52" y="107"/>
                    </a:lnTo>
                    <a:lnTo>
                      <a:pt x="17" y="116"/>
                    </a:lnTo>
                    <a:lnTo>
                      <a:pt x="0" y="143"/>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16" name="Freeform 660"/>
            <p:cNvSpPr>
              <a:spLocks/>
            </p:cNvSpPr>
            <p:nvPr/>
          </p:nvSpPr>
          <p:spPr bwMode="auto">
            <a:xfrm>
              <a:off x="7886700" y="2544762"/>
              <a:ext cx="130175" cy="120650"/>
            </a:xfrm>
            <a:custGeom>
              <a:avLst/>
              <a:gdLst>
                <a:gd name="T0" fmla="*/ 2147483647 w 79"/>
                <a:gd name="T1" fmla="*/ 2147483647 h 80"/>
                <a:gd name="T2" fmla="*/ 2147483647 w 79"/>
                <a:gd name="T3" fmla="*/ 2147483647 h 80"/>
                <a:gd name="T4" fmla="*/ 2147483647 w 79"/>
                <a:gd name="T5" fmla="*/ 2147483647 h 80"/>
                <a:gd name="T6" fmla="*/ 2147483647 w 79"/>
                <a:gd name="T7" fmla="*/ 2147483647 h 80"/>
                <a:gd name="T8" fmla="*/ 2147483647 w 79"/>
                <a:gd name="T9" fmla="*/ 2147483647 h 80"/>
                <a:gd name="T10" fmla="*/ 2147483647 w 79"/>
                <a:gd name="T11" fmla="*/ 2147483647 h 80"/>
                <a:gd name="T12" fmla="*/ 2147483647 w 79"/>
                <a:gd name="T13" fmla="*/ 2147483647 h 80"/>
                <a:gd name="T14" fmla="*/ 2147483647 w 79"/>
                <a:gd name="T15" fmla="*/ 2147483647 h 80"/>
                <a:gd name="T16" fmla="*/ 2147483647 w 79"/>
                <a:gd name="T17" fmla="*/ 2147483647 h 80"/>
                <a:gd name="T18" fmla="*/ 2147483647 w 79"/>
                <a:gd name="T19" fmla="*/ 2147483647 h 80"/>
                <a:gd name="T20" fmla="*/ 2147483647 w 79"/>
                <a:gd name="T21" fmla="*/ 2147483647 h 80"/>
                <a:gd name="T22" fmla="*/ 2147483647 w 79"/>
                <a:gd name="T23" fmla="*/ 2147483647 h 80"/>
                <a:gd name="T24" fmla="*/ 2147483647 w 79"/>
                <a:gd name="T25" fmla="*/ 2147483647 h 80"/>
                <a:gd name="T26" fmla="*/ 2147483647 w 79"/>
                <a:gd name="T27" fmla="*/ 2147483647 h 80"/>
                <a:gd name="T28" fmla="*/ 2147483647 w 79"/>
                <a:gd name="T29" fmla="*/ 2147483647 h 80"/>
                <a:gd name="T30" fmla="*/ 0 w 79"/>
                <a:gd name="T31" fmla="*/ 0 h 80"/>
                <a:gd name="T32" fmla="*/ 2147483647 w 79"/>
                <a:gd name="T33" fmla="*/ 2147483647 h 80"/>
                <a:gd name="T34" fmla="*/ 2147483647 w 79"/>
                <a:gd name="T35" fmla="*/ 2147483647 h 80"/>
                <a:gd name="T36" fmla="*/ 2147483647 w 79"/>
                <a:gd name="T37" fmla="*/ 2147483647 h 80"/>
                <a:gd name="T38" fmla="*/ 2147483647 w 79"/>
                <a:gd name="T39" fmla="*/ 2147483647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
                <a:gd name="T61" fmla="*/ 0 h 80"/>
                <a:gd name="T62" fmla="*/ 79 w 79"/>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 h="80">
                  <a:moveTo>
                    <a:pt x="9" y="53"/>
                  </a:moveTo>
                  <a:lnTo>
                    <a:pt x="26" y="80"/>
                  </a:lnTo>
                  <a:lnTo>
                    <a:pt x="35" y="71"/>
                  </a:lnTo>
                  <a:lnTo>
                    <a:pt x="26" y="53"/>
                  </a:lnTo>
                  <a:lnTo>
                    <a:pt x="35" y="62"/>
                  </a:lnTo>
                  <a:lnTo>
                    <a:pt x="35" y="53"/>
                  </a:lnTo>
                  <a:lnTo>
                    <a:pt x="53" y="62"/>
                  </a:lnTo>
                  <a:lnTo>
                    <a:pt x="61" y="53"/>
                  </a:lnTo>
                  <a:lnTo>
                    <a:pt x="70" y="53"/>
                  </a:lnTo>
                  <a:lnTo>
                    <a:pt x="79" y="45"/>
                  </a:lnTo>
                  <a:lnTo>
                    <a:pt x="70" y="45"/>
                  </a:lnTo>
                  <a:lnTo>
                    <a:pt x="61" y="36"/>
                  </a:lnTo>
                  <a:lnTo>
                    <a:pt x="61" y="27"/>
                  </a:lnTo>
                  <a:lnTo>
                    <a:pt x="53" y="36"/>
                  </a:lnTo>
                  <a:lnTo>
                    <a:pt x="44" y="27"/>
                  </a:lnTo>
                  <a:lnTo>
                    <a:pt x="0" y="0"/>
                  </a:lnTo>
                  <a:lnTo>
                    <a:pt x="9" y="18"/>
                  </a:lnTo>
                  <a:lnTo>
                    <a:pt x="26" y="45"/>
                  </a:lnTo>
                  <a:lnTo>
                    <a:pt x="9" y="45"/>
                  </a:lnTo>
                  <a:lnTo>
                    <a:pt x="9" y="53"/>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17" name="Group 661"/>
            <p:cNvGrpSpPr>
              <a:grpSpLocks/>
            </p:cNvGrpSpPr>
            <p:nvPr/>
          </p:nvGrpSpPr>
          <p:grpSpPr bwMode="auto">
            <a:xfrm>
              <a:off x="7886700" y="2544762"/>
              <a:ext cx="130175" cy="120650"/>
              <a:chOff x="4555" y="1598"/>
              <a:chExt cx="79" cy="80"/>
            </a:xfrm>
          </p:grpSpPr>
          <p:sp>
            <p:nvSpPr>
              <p:cNvPr id="54971" name="Freeform 662"/>
              <p:cNvSpPr>
                <a:spLocks/>
              </p:cNvSpPr>
              <p:nvPr/>
            </p:nvSpPr>
            <p:spPr bwMode="auto">
              <a:xfrm>
                <a:off x="4555" y="1598"/>
                <a:ext cx="79" cy="80"/>
              </a:xfrm>
              <a:custGeom>
                <a:avLst/>
                <a:gdLst>
                  <a:gd name="T0" fmla="*/ 9 w 79"/>
                  <a:gd name="T1" fmla="*/ 53 h 80"/>
                  <a:gd name="T2" fmla="*/ 26 w 79"/>
                  <a:gd name="T3" fmla="*/ 80 h 80"/>
                  <a:gd name="T4" fmla="*/ 35 w 79"/>
                  <a:gd name="T5" fmla="*/ 71 h 80"/>
                  <a:gd name="T6" fmla="*/ 26 w 79"/>
                  <a:gd name="T7" fmla="*/ 53 h 80"/>
                  <a:gd name="T8" fmla="*/ 35 w 79"/>
                  <a:gd name="T9" fmla="*/ 62 h 80"/>
                  <a:gd name="T10" fmla="*/ 35 w 79"/>
                  <a:gd name="T11" fmla="*/ 53 h 80"/>
                  <a:gd name="T12" fmla="*/ 53 w 79"/>
                  <a:gd name="T13" fmla="*/ 62 h 80"/>
                  <a:gd name="T14" fmla="*/ 61 w 79"/>
                  <a:gd name="T15" fmla="*/ 53 h 80"/>
                  <a:gd name="T16" fmla="*/ 70 w 79"/>
                  <a:gd name="T17" fmla="*/ 53 h 80"/>
                  <a:gd name="T18" fmla="*/ 79 w 79"/>
                  <a:gd name="T19" fmla="*/ 45 h 80"/>
                  <a:gd name="T20" fmla="*/ 70 w 79"/>
                  <a:gd name="T21" fmla="*/ 45 h 80"/>
                  <a:gd name="T22" fmla="*/ 61 w 79"/>
                  <a:gd name="T23" fmla="*/ 36 h 80"/>
                  <a:gd name="T24" fmla="*/ 61 w 79"/>
                  <a:gd name="T25" fmla="*/ 27 h 80"/>
                  <a:gd name="T26" fmla="*/ 53 w 79"/>
                  <a:gd name="T27" fmla="*/ 36 h 80"/>
                  <a:gd name="T28" fmla="*/ 44 w 79"/>
                  <a:gd name="T29" fmla="*/ 27 h 80"/>
                  <a:gd name="T30" fmla="*/ 0 w 79"/>
                  <a:gd name="T31" fmla="*/ 0 h 80"/>
                  <a:gd name="T32" fmla="*/ 9 w 79"/>
                  <a:gd name="T33" fmla="*/ 18 h 80"/>
                  <a:gd name="T34" fmla="*/ 26 w 79"/>
                  <a:gd name="T35" fmla="*/ 45 h 80"/>
                  <a:gd name="T36" fmla="*/ 9 w 79"/>
                  <a:gd name="T37" fmla="*/ 45 h 80"/>
                  <a:gd name="T38" fmla="*/ 9 w 79"/>
                  <a:gd name="T39" fmla="*/ 53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
                  <a:gd name="T61" fmla="*/ 0 h 80"/>
                  <a:gd name="T62" fmla="*/ 79 w 79"/>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 h="80">
                    <a:moveTo>
                      <a:pt x="9" y="53"/>
                    </a:moveTo>
                    <a:lnTo>
                      <a:pt x="26" y="80"/>
                    </a:lnTo>
                    <a:lnTo>
                      <a:pt x="35" y="71"/>
                    </a:lnTo>
                    <a:lnTo>
                      <a:pt x="26" y="53"/>
                    </a:lnTo>
                    <a:lnTo>
                      <a:pt x="35" y="62"/>
                    </a:lnTo>
                    <a:lnTo>
                      <a:pt x="35" y="53"/>
                    </a:lnTo>
                    <a:lnTo>
                      <a:pt x="53" y="62"/>
                    </a:lnTo>
                    <a:lnTo>
                      <a:pt x="61" y="53"/>
                    </a:lnTo>
                    <a:lnTo>
                      <a:pt x="70" y="53"/>
                    </a:lnTo>
                    <a:lnTo>
                      <a:pt x="79" y="45"/>
                    </a:lnTo>
                    <a:lnTo>
                      <a:pt x="70" y="45"/>
                    </a:lnTo>
                    <a:lnTo>
                      <a:pt x="61" y="36"/>
                    </a:lnTo>
                    <a:lnTo>
                      <a:pt x="61" y="27"/>
                    </a:lnTo>
                    <a:lnTo>
                      <a:pt x="53" y="36"/>
                    </a:lnTo>
                    <a:lnTo>
                      <a:pt x="44" y="27"/>
                    </a:lnTo>
                    <a:lnTo>
                      <a:pt x="0" y="0"/>
                    </a:lnTo>
                    <a:lnTo>
                      <a:pt x="9" y="18"/>
                    </a:lnTo>
                    <a:lnTo>
                      <a:pt x="26" y="45"/>
                    </a:lnTo>
                    <a:lnTo>
                      <a:pt x="9" y="45"/>
                    </a:lnTo>
                    <a:lnTo>
                      <a:pt x="9" y="53"/>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72" name="Freeform 663"/>
              <p:cNvSpPr>
                <a:spLocks/>
              </p:cNvSpPr>
              <p:nvPr/>
            </p:nvSpPr>
            <p:spPr bwMode="auto">
              <a:xfrm>
                <a:off x="4555" y="1598"/>
                <a:ext cx="79" cy="80"/>
              </a:xfrm>
              <a:custGeom>
                <a:avLst/>
                <a:gdLst>
                  <a:gd name="T0" fmla="*/ 9 w 79"/>
                  <a:gd name="T1" fmla="*/ 53 h 80"/>
                  <a:gd name="T2" fmla="*/ 26 w 79"/>
                  <a:gd name="T3" fmla="*/ 80 h 80"/>
                  <a:gd name="T4" fmla="*/ 35 w 79"/>
                  <a:gd name="T5" fmla="*/ 71 h 80"/>
                  <a:gd name="T6" fmla="*/ 26 w 79"/>
                  <a:gd name="T7" fmla="*/ 53 h 80"/>
                  <a:gd name="T8" fmla="*/ 35 w 79"/>
                  <a:gd name="T9" fmla="*/ 62 h 80"/>
                  <a:gd name="T10" fmla="*/ 35 w 79"/>
                  <a:gd name="T11" fmla="*/ 53 h 80"/>
                  <a:gd name="T12" fmla="*/ 53 w 79"/>
                  <a:gd name="T13" fmla="*/ 62 h 80"/>
                  <a:gd name="T14" fmla="*/ 61 w 79"/>
                  <a:gd name="T15" fmla="*/ 53 h 80"/>
                  <a:gd name="T16" fmla="*/ 70 w 79"/>
                  <a:gd name="T17" fmla="*/ 53 h 80"/>
                  <a:gd name="T18" fmla="*/ 79 w 79"/>
                  <a:gd name="T19" fmla="*/ 45 h 80"/>
                  <a:gd name="T20" fmla="*/ 70 w 79"/>
                  <a:gd name="T21" fmla="*/ 45 h 80"/>
                  <a:gd name="T22" fmla="*/ 61 w 79"/>
                  <a:gd name="T23" fmla="*/ 36 h 80"/>
                  <a:gd name="T24" fmla="*/ 61 w 79"/>
                  <a:gd name="T25" fmla="*/ 27 h 80"/>
                  <a:gd name="T26" fmla="*/ 53 w 79"/>
                  <a:gd name="T27" fmla="*/ 36 h 80"/>
                  <a:gd name="T28" fmla="*/ 44 w 79"/>
                  <a:gd name="T29" fmla="*/ 27 h 80"/>
                  <a:gd name="T30" fmla="*/ 0 w 79"/>
                  <a:gd name="T31" fmla="*/ 0 h 80"/>
                  <a:gd name="T32" fmla="*/ 9 w 79"/>
                  <a:gd name="T33" fmla="*/ 18 h 80"/>
                  <a:gd name="T34" fmla="*/ 26 w 79"/>
                  <a:gd name="T35" fmla="*/ 45 h 80"/>
                  <a:gd name="T36" fmla="*/ 9 w 79"/>
                  <a:gd name="T37" fmla="*/ 45 h 80"/>
                  <a:gd name="T38" fmla="*/ 9 w 79"/>
                  <a:gd name="T39" fmla="*/ 53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
                  <a:gd name="T61" fmla="*/ 0 h 80"/>
                  <a:gd name="T62" fmla="*/ 79 w 79"/>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 h="80">
                    <a:moveTo>
                      <a:pt x="9" y="53"/>
                    </a:moveTo>
                    <a:lnTo>
                      <a:pt x="26" y="80"/>
                    </a:lnTo>
                    <a:lnTo>
                      <a:pt x="35" y="71"/>
                    </a:lnTo>
                    <a:lnTo>
                      <a:pt x="26" y="53"/>
                    </a:lnTo>
                    <a:lnTo>
                      <a:pt x="35" y="62"/>
                    </a:lnTo>
                    <a:lnTo>
                      <a:pt x="35" y="53"/>
                    </a:lnTo>
                    <a:lnTo>
                      <a:pt x="53" y="62"/>
                    </a:lnTo>
                    <a:lnTo>
                      <a:pt x="61" y="53"/>
                    </a:lnTo>
                    <a:lnTo>
                      <a:pt x="70" y="53"/>
                    </a:lnTo>
                    <a:lnTo>
                      <a:pt x="79" y="45"/>
                    </a:lnTo>
                    <a:lnTo>
                      <a:pt x="70" y="45"/>
                    </a:lnTo>
                    <a:lnTo>
                      <a:pt x="61" y="36"/>
                    </a:lnTo>
                    <a:lnTo>
                      <a:pt x="61" y="27"/>
                    </a:lnTo>
                    <a:lnTo>
                      <a:pt x="53" y="36"/>
                    </a:lnTo>
                    <a:lnTo>
                      <a:pt x="44" y="27"/>
                    </a:lnTo>
                    <a:lnTo>
                      <a:pt x="0" y="0"/>
                    </a:lnTo>
                    <a:lnTo>
                      <a:pt x="9" y="18"/>
                    </a:lnTo>
                    <a:lnTo>
                      <a:pt x="26" y="45"/>
                    </a:lnTo>
                    <a:lnTo>
                      <a:pt x="9" y="45"/>
                    </a:lnTo>
                    <a:lnTo>
                      <a:pt x="9" y="53"/>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18" name="Freeform 664"/>
            <p:cNvSpPr>
              <a:spLocks/>
            </p:cNvSpPr>
            <p:nvPr/>
          </p:nvSpPr>
          <p:spPr bwMode="auto">
            <a:xfrm>
              <a:off x="8016875" y="2544762"/>
              <a:ext cx="25400" cy="41275"/>
            </a:xfrm>
            <a:custGeom>
              <a:avLst/>
              <a:gdLst>
                <a:gd name="T0" fmla="*/ 0 w 17"/>
                <a:gd name="T1" fmla="*/ 2147483647 h 27"/>
                <a:gd name="T2" fmla="*/ 2147483647 w 17"/>
                <a:gd name="T3" fmla="*/ 0 h 27"/>
                <a:gd name="T4" fmla="*/ 2147483647 w 17"/>
                <a:gd name="T5" fmla="*/ 0 h 27"/>
                <a:gd name="T6" fmla="*/ 0 w 17"/>
                <a:gd name="T7" fmla="*/ 2147483647 h 27"/>
                <a:gd name="T8" fmla="*/ 0 60000 65536"/>
                <a:gd name="T9" fmla="*/ 0 60000 65536"/>
                <a:gd name="T10" fmla="*/ 0 60000 65536"/>
                <a:gd name="T11" fmla="*/ 0 60000 65536"/>
                <a:gd name="T12" fmla="*/ 0 w 17"/>
                <a:gd name="T13" fmla="*/ 0 h 27"/>
                <a:gd name="T14" fmla="*/ 17 w 17"/>
                <a:gd name="T15" fmla="*/ 27 h 27"/>
              </a:gdLst>
              <a:ahLst/>
              <a:cxnLst>
                <a:cxn ang="T8">
                  <a:pos x="T0" y="T1"/>
                </a:cxn>
                <a:cxn ang="T9">
                  <a:pos x="T2" y="T3"/>
                </a:cxn>
                <a:cxn ang="T10">
                  <a:pos x="T4" y="T5"/>
                </a:cxn>
                <a:cxn ang="T11">
                  <a:pos x="T6" y="T7"/>
                </a:cxn>
              </a:cxnLst>
              <a:rect l="T12" t="T13" r="T14" b="T15"/>
              <a:pathLst>
                <a:path w="17" h="27">
                  <a:moveTo>
                    <a:pt x="0" y="27"/>
                  </a:moveTo>
                  <a:lnTo>
                    <a:pt x="17" y="0"/>
                  </a:lnTo>
                  <a:lnTo>
                    <a:pt x="8" y="0"/>
                  </a:lnTo>
                  <a:lnTo>
                    <a:pt x="0" y="27"/>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19" name="Freeform 665"/>
            <p:cNvSpPr>
              <a:spLocks/>
            </p:cNvSpPr>
            <p:nvPr/>
          </p:nvSpPr>
          <p:spPr bwMode="auto">
            <a:xfrm>
              <a:off x="8016875" y="2544762"/>
              <a:ext cx="25400" cy="41275"/>
            </a:xfrm>
            <a:custGeom>
              <a:avLst/>
              <a:gdLst>
                <a:gd name="T0" fmla="*/ 0 w 17"/>
                <a:gd name="T1" fmla="*/ 2147483647 h 27"/>
                <a:gd name="T2" fmla="*/ 2147483647 w 17"/>
                <a:gd name="T3" fmla="*/ 0 h 27"/>
                <a:gd name="T4" fmla="*/ 2147483647 w 17"/>
                <a:gd name="T5" fmla="*/ 0 h 27"/>
                <a:gd name="T6" fmla="*/ 0 w 17"/>
                <a:gd name="T7" fmla="*/ 2147483647 h 27"/>
                <a:gd name="T8" fmla="*/ 0 60000 65536"/>
                <a:gd name="T9" fmla="*/ 0 60000 65536"/>
                <a:gd name="T10" fmla="*/ 0 60000 65536"/>
                <a:gd name="T11" fmla="*/ 0 60000 65536"/>
                <a:gd name="T12" fmla="*/ 0 w 17"/>
                <a:gd name="T13" fmla="*/ 0 h 27"/>
                <a:gd name="T14" fmla="*/ 17 w 17"/>
                <a:gd name="T15" fmla="*/ 27 h 27"/>
              </a:gdLst>
              <a:ahLst/>
              <a:cxnLst>
                <a:cxn ang="T8">
                  <a:pos x="T0" y="T1"/>
                </a:cxn>
                <a:cxn ang="T9">
                  <a:pos x="T2" y="T3"/>
                </a:cxn>
                <a:cxn ang="T10">
                  <a:pos x="T4" y="T5"/>
                </a:cxn>
                <a:cxn ang="T11">
                  <a:pos x="T6" y="T7"/>
                </a:cxn>
              </a:cxnLst>
              <a:rect l="T12" t="T13" r="T14" b="T15"/>
              <a:pathLst>
                <a:path w="17" h="27">
                  <a:moveTo>
                    <a:pt x="0" y="27"/>
                  </a:moveTo>
                  <a:lnTo>
                    <a:pt x="17" y="0"/>
                  </a:lnTo>
                  <a:lnTo>
                    <a:pt x="8" y="0"/>
                  </a:lnTo>
                  <a:lnTo>
                    <a:pt x="0"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20" name="Freeform 666"/>
            <p:cNvSpPr>
              <a:spLocks/>
            </p:cNvSpPr>
            <p:nvPr/>
          </p:nvSpPr>
          <p:spPr bwMode="auto">
            <a:xfrm>
              <a:off x="8099425" y="2397124"/>
              <a:ext cx="14287" cy="41275"/>
            </a:xfrm>
            <a:custGeom>
              <a:avLst/>
              <a:gdLst>
                <a:gd name="T0" fmla="*/ 0 w 9"/>
                <a:gd name="T1" fmla="*/ 2147483647 h 27"/>
                <a:gd name="T2" fmla="*/ 0 w 9"/>
                <a:gd name="T3" fmla="*/ 2147483647 h 27"/>
                <a:gd name="T4" fmla="*/ 2147483647 w 9"/>
                <a:gd name="T5" fmla="*/ 2147483647 h 27"/>
                <a:gd name="T6" fmla="*/ 0 w 9"/>
                <a:gd name="T7" fmla="*/ 0 h 27"/>
                <a:gd name="T8" fmla="*/ 0 w 9"/>
                <a:gd name="T9" fmla="*/ 2147483647 h 27"/>
                <a:gd name="T10" fmla="*/ 0 60000 65536"/>
                <a:gd name="T11" fmla="*/ 0 60000 65536"/>
                <a:gd name="T12" fmla="*/ 0 60000 65536"/>
                <a:gd name="T13" fmla="*/ 0 60000 65536"/>
                <a:gd name="T14" fmla="*/ 0 60000 65536"/>
                <a:gd name="T15" fmla="*/ 0 w 9"/>
                <a:gd name="T16" fmla="*/ 0 h 27"/>
                <a:gd name="T17" fmla="*/ 9 w 9"/>
                <a:gd name="T18" fmla="*/ 27 h 27"/>
              </a:gdLst>
              <a:ahLst/>
              <a:cxnLst>
                <a:cxn ang="T10">
                  <a:pos x="T0" y="T1"/>
                </a:cxn>
                <a:cxn ang="T11">
                  <a:pos x="T2" y="T3"/>
                </a:cxn>
                <a:cxn ang="T12">
                  <a:pos x="T4" y="T5"/>
                </a:cxn>
                <a:cxn ang="T13">
                  <a:pos x="T6" y="T7"/>
                </a:cxn>
                <a:cxn ang="T14">
                  <a:pos x="T8" y="T9"/>
                </a:cxn>
              </a:cxnLst>
              <a:rect l="T15" t="T16" r="T17" b="T18"/>
              <a:pathLst>
                <a:path w="9" h="27">
                  <a:moveTo>
                    <a:pt x="0" y="18"/>
                  </a:moveTo>
                  <a:lnTo>
                    <a:pt x="0" y="27"/>
                  </a:lnTo>
                  <a:lnTo>
                    <a:pt x="9" y="18"/>
                  </a:lnTo>
                  <a:lnTo>
                    <a:pt x="0" y="0"/>
                  </a:lnTo>
                  <a:lnTo>
                    <a:pt x="0"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21" name="Freeform 667"/>
            <p:cNvSpPr>
              <a:spLocks/>
            </p:cNvSpPr>
            <p:nvPr/>
          </p:nvSpPr>
          <p:spPr bwMode="auto">
            <a:xfrm>
              <a:off x="8099425" y="2397124"/>
              <a:ext cx="14287" cy="41275"/>
            </a:xfrm>
            <a:custGeom>
              <a:avLst/>
              <a:gdLst>
                <a:gd name="T0" fmla="*/ 0 w 9"/>
                <a:gd name="T1" fmla="*/ 2147483647 h 27"/>
                <a:gd name="T2" fmla="*/ 0 w 9"/>
                <a:gd name="T3" fmla="*/ 2147483647 h 27"/>
                <a:gd name="T4" fmla="*/ 2147483647 w 9"/>
                <a:gd name="T5" fmla="*/ 2147483647 h 27"/>
                <a:gd name="T6" fmla="*/ 0 w 9"/>
                <a:gd name="T7" fmla="*/ 0 h 27"/>
                <a:gd name="T8" fmla="*/ 0 w 9"/>
                <a:gd name="T9" fmla="*/ 2147483647 h 27"/>
                <a:gd name="T10" fmla="*/ 0 60000 65536"/>
                <a:gd name="T11" fmla="*/ 0 60000 65536"/>
                <a:gd name="T12" fmla="*/ 0 60000 65536"/>
                <a:gd name="T13" fmla="*/ 0 60000 65536"/>
                <a:gd name="T14" fmla="*/ 0 60000 65536"/>
                <a:gd name="T15" fmla="*/ 0 w 9"/>
                <a:gd name="T16" fmla="*/ 0 h 27"/>
                <a:gd name="T17" fmla="*/ 9 w 9"/>
                <a:gd name="T18" fmla="*/ 27 h 27"/>
              </a:gdLst>
              <a:ahLst/>
              <a:cxnLst>
                <a:cxn ang="T10">
                  <a:pos x="T0" y="T1"/>
                </a:cxn>
                <a:cxn ang="T11">
                  <a:pos x="T2" y="T3"/>
                </a:cxn>
                <a:cxn ang="T12">
                  <a:pos x="T4" y="T5"/>
                </a:cxn>
                <a:cxn ang="T13">
                  <a:pos x="T6" y="T7"/>
                </a:cxn>
                <a:cxn ang="T14">
                  <a:pos x="T8" y="T9"/>
                </a:cxn>
              </a:cxnLst>
              <a:rect l="T15" t="T16" r="T17" b="T18"/>
              <a:pathLst>
                <a:path w="9" h="27">
                  <a:moveTo>
                    <a:pt x="0" y="18"/>
                  </a:moveTo>
                  <a:lnTo>
                    <a:pt x="0" y="27"/>
                  </a:lnTo>
                  <a:lnTo>
                    <a:pt x="9" y="18"/>
                  </a:lnTo>
                  <a:lnTo>
                    <a:pt x="0" y="0"/>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22" name="Line 668"/>
            <p:cNvSpPr>
              <a:spLocks noChangeShapeType="1"/>
            </p:cNvSpPr>
            <p:nvPr/>
          </p:nvSpPr>
          <p:spPr bwMode="auto">
            <a:xfrm>
              <a:off x="7929562" y="1885949"/>
              <a:ext cx="28575" cy="12700"/>
            </a:xfrm>
            <a:prstGeom prst="line">
              <a:avLst/>
            </a:prstGeom>
            <a:noFill/>
            <a:ln w="14288" cap="rnd">
              <a:solidFill>
                <a:srgbClr val="C5C5C5"/>
              </a:solidFill>
              <a:round/>
              <a:headEnd/>
              <a:tailEnd/>
            </a:ln>
          </p:spPr>
          <p:txBody>
            <a:bodyPr/>
            <a:lstStyle/>
            <a:p>
              <a:endParaRPr lang="zh-CN" altLang="en-US"/>
            </a:p>
          </p:txBody>
        </p:sp>
        <p:sp>
          <p:nvSpPr>
            <p:cNvPr id="54723" name="Freeform 669"/>
            <p:cNvSpPr>
              <a:spLocks/>
            </p:cNvSpPr>
            <p:nvPr/>
          </p:nvSpPr>
          <p:spPr bwMode="auto">
            <a:xfrm>
              <a:off x="7929562" y="1885949"/>
              <a:ext cx="71438" cy="12700"/>
            </a:xfrm>
            <a:custGeom>
              <a:avLst/>
              <a:gdLst>
                <a:gd name="T0" fmla="*/ 2147483647 w 44"/>
                <a:gd name="T1" fmla="*/ 2147483647 h 9"/>
                <a:gd name="T2" fmla="*/ 2147483647 w 44"/>
                <a:gd name="T3" fmla="*/ 0 h 9"/>
                <a:gd name="T4" fmla="*/ 0 w 44"/>
                <a:gd name="T5" fmla="*/ 0 h 9"/>
                <a:gd name="T6" fmla="*/ 2147483647 w 44"/>
                <a:gd name="T7" fmla="*/ 2147483647 h 9"/>
                <a:gd name="T8" fmla="*/ 0 60000 65536"/>
                <a:gd name="T9" fmla="*/ 0 60000 65536"/>
                <a:gd name="T10" fmla="*/ 0 60000 65536"/>
                <a:gd name="T11" fmla="*/ 0 60000 65536"/>
                <a:gd name="T12" fmla="*/ 0 w 44"/>
                <a:gd name="T13" fmla="*/ 0 h 9"/>
                <a:gd name="T14" fmla="*/ 44 w 44"/>
                <a:gd name="T15" fmla="*/ 9 h 9"/>
              </a:gdLst>
              <a:ahLst/>
              <a:cxnLst>
                <a:cxn ang="T8">
                  <a:pos x="T0" y="T1"/>
                </a:cxn>
                <a:cxn ang="T9">
                  <a:pos x="T2" y="T3"/>
                </a:cxn>
                <a:cxn ang="T10">
                  <a:pos x="T4" y="T5"/>
                </a:cxn>
                <a:cxn ang="T11">
                  <a:pos x="T6" y="T7"/>
                </a:cxn>
              </a:cxnLst>
              <a:rect l="T12" t="T13" r="T14" b="T15"/>
              <a:pathLst>
                <a:path w="44" h="9">
                  <a:moveTo>
                    <a:pt x="18" y="9"/>
                  </a:moveTo>
                  <a:lnTo>
                    <a:pt x="44" y="0"/>
                  </a:lnTo>
                  <a:lnTo>
                    <a:pt x="0" y="0"/>
                  </a:lnTo>
                  <a:lnTo>
                    <a:pt x="18"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24" name="Freeform 670"/>
            <p:cNvSpPr>
              <a:spLocks/>
            </p:cNvSpPr>
            <p:nvPr/>
          </p:nvSpPr>
          <p:spPr bwMode="auto">
            <a:xfrm>
              <a:off x="7929562" y="1885949"/>
              <a:ext cx="71438" cy="12700"/>
            </a:xfrm>
            <a:custGeom>
              <a:avLst/>
              <a:gdLst>
                <a:gd name="T0" fmla="*/ 2147483647 w 44"/>
                <a:gd name="T1" fmla="*/ 2147483647 h 9"/>
                <a:gd name="T2" fmla="*/ 2147483647 w 44"/>
                <a:gd name="T3" fmla="*/ 0 h 9"/>
                <a:gd name="T4" fmla="*/ 0 w 44"/>
                <a:gd name="T5" fmla="*/ 0 h 9"/>
                <a:gd name="T6" fmla="*/ 2147483647 w 44"/>
                <a:gd name="T7" fmla="*/ 2147483647 h 9"/>
                <a:gd name="T8" fmla="*/ 0 60000 65536"/>
                <a:gd name="T9" fmla="*/ 0 60000 65536"/>
                <a:gd name="T10" fmla="*/ 0 60000 65536"/>
                <a:gd name="T11" fmla="*/ 0 60000 65536"/>
                <a:gd name="T12" fmla="*/ 0 w 44"/>
                <a:gd name="T13" fmla="*/ 0 h 9"/>
                <a:gd name="T14" fmla="*/ 44 w 44"/>
                <a:gd name="T15" fmla="*/ 9 h 9"/>
              </a:gdLst>
              <a:ahLst/>
              <a:cxnLst>
                <a:cxn ang="T8">
                  <a:pos x="T0" y="T1"/>
                </a:cxn>
                <a:cxn ang="T9">
                  <a:pos x="T2" y="T3"/>
                </a:cxn>
                <a:cxn ang="T10">
                  <a:pos x="T4" y="T5"/>
                </a:cxn>
                <a:cxn ang="T11">
                  <a:pos x="T6" y="T7"/>
                </a:cxn>
              </a:cxnLst>
              <a:rect l="T12" t="T13" r="T14" b="T15"/>
              <a:pathLst>
                <a:path w="44" h="9">
                  <a:moveTo>
                    <a:pt x="18" y="9"/>
                  </a:moveTo>
                  <a:lnTo>
                    <a:pt x="44" y="0"/>
                  </a:lnTo>
                  <a:lnTo>
                    <a:pt x="0" y="0"/>
                  </a:lnTo>
                  <a:lnTo>
                    <a:pt x="18"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25" name="Freeform 671"/>
            <p:cNvSpPr>
              <a:spLocks/>
            </p:cNvSpPr>
            <p:nvPr/>
          </p:nvSpPr>
          <p:spPr bwMode="auto">
            <a:xfrm>
              <a:off x="7929562" y="1885949"/>
              <a:ext cx="71438" cy="12700"/>
            </a:xfrm>
            <a:custGeom>
              <a:avLst/>
              <a:gdLst>
                <a:gd name="T0" fmla="*/ 2147483647 w 44"/>
                <a:gd name="T1" fmla="*/ 2147483647 h 9"/>
                <a:gd name="T2" fmla="*/ 2147483647 w 44"/>
                <a:gd name="T3" fmla="*/ 0 h 9"/>
                <a:gd name="T4" fmla="*/ 0 w 44"/>
                <a:gd name="T5" fmla="*/ 0 h 9"/>
                <a:gd name="T6" fmla="*/ 0 60000 65536"/>
                <a:gd name="T7" fmla="*/ 0 60000 65536"/>
                <a:gd name="T8" fmla="*/ 0 60000 65536"/>
                <a:gd name="T9" fmla="*/ 0 w 44"/>
                <a:gd name="T10" fmla="*/ 0 h 9"/>
                <a:gd name="T11" fmla="*/ 44 w 44"/>
                <a:gd name="T12" fmla="*/ 9 h 9"/>
              </a:gdLst>
              <a:ahLst/>
              <a:cxnLst>
                <a:cxn ang="T6">
                  <a:pos x="T0" y="T1"/>
                </a:cxn>
                <a:cxn ang="T7">
                  <a:pos x="T2" y="T3"/>
                </a:cxn>
                <a:cxn ang="T8">
                  <a:pos x="T4" y="T5"/>
                </a:cxn>
              </a:cxnLst>
              <a:rect l="T9" t="T10" r="T11" b="T12"/>
              <a:pathLst>
                <a:path w="44" h="9">
                  <a:moveTo>
                    <a:pt x="18" y="9"/>
                  </a:moveTo>
                  <a:lnTo>
                    <a:pt x="44"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26" name="Freeform 672"/>
            <p:cNvSpPr>
              <a:spLocks/>
            </p:cNvSpPr>
            <p:nvPr/>
          </p:nvSpPr>
          <p:spPr bwMode="auto">
            <a:xfrm>
              <a:off x="7213600" y="1819274"/>
              <a:ext cx="57150" cy="26988"/>
            </a:xfrm>
            <a:custGeom>
              <a:avLst/>
              <a:gdLst>
                <a:gd name="T0" fmla="*/ 0 w 35"/>
                <a:gd name="T1" fmla="*/ 2147483647 h 18"/>
                <a:gd name="T2" fmla="*/ 2147483647 w 35"/>
                <a:gd name="T3" fmla="*/ 2147483647 h 18"/>
                <a:gd name="T4" fmla="*/ 2147483647 w 35"/>
                <a:gd name="T5" fmla="*/ 0 h 18"/>
                <a:gd name="T6" fmla="*/ 0 w 35"/>
                <a:gd name="T7" fmla="*/ 0 h 18"/>
                <a:gd name="T8" fmla="*/ 0 w 35"/>
                <a:gd name="T9" fmla="*/ 2147483647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0" y="18"/>
                  </a:moveTo>
                  <a:lnTo>
                    <a:pt x="35" y="18"/>
                  </a:lnTo>
                  <a:lnTo>
                    <a:pt x="9" y="0"/>
                  </a:lnTo>
                  <a:lnTo>
                    <a:pt x="0" y="0"/>
                  </a:lnTo>
                  <a:lnTo>
                    <a:pt x="0"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27" name="Freeform 673"/>
            <p:cNvSpPr>
              <a:spLocks/>
            </p:cNvSpPr>
            <p:nvPr/>
          </p:nvSpPr>
          <p:spPr bwMode="auto">
            <a:xfrm>
              <a:off x="7213600" y="1819274"/>
              <a:ext cx="57150" cy="26988"/>
            </a:xfrm>
            <a:custGeom>
              <a:avLst/>
              <a:gdLst>
                <a:gd name="T0" fmla="*/ 0 w 35"/>
                <a:gd name="T1" fmla="*/ 2147483647 h 18"/>
                <a:gd name="T2" fmla="*/ 2147483647 w 35"/>
                <a:gd name="T3" fmla="*/ 2147483647 h 18"/>
                <a:gd name="T4" fmla="*/ 2147483647 w 35"/>
                <a:gd name="T5" fmla="*/ 0 h 18"/>
                <a:gd name="T6" fmla="*/ 0 w 35"/>
                <a:gd name="T7" fmla="*/ 0 h 18"/>
                <a:gd name="T8" fmla="*/ 0 w 35"/>
                <a:gd name="T9" fmla="*/ 2147483647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0" y="18"/>
                  </a:moveTo>
                  <a:lnTo>
                    <a:pt x="35" y="18"/>
                  </a:lnTo>
                  <a:lnTo>
                    <a:pt x="9" y="0"/>
                  </a:lnTo>
                  <a:lnTo>
                    <a:pt x="0" y="0"/>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28" name="Freeform 674"/>
            <p:cNvSpPr>
              <a:spLocks/>
            </p:cNvSpPr>
            <p:nvPr/>
          </p:nvSpPr>
          <p:spPr bwMode="auto">
            <a:xfrm>
              <a:off x="7243762" y="1792287"/>
              <a:ext cx="82550" cy="12700"/>
            </a:xfrm>
            <a:custGeom>
              <a:avLst/>
              <a:gdLst>
                <a:gd name="T0" fmla="*/ 0 w 52"/>
                <a:gd name="T1" fmla="*/ 0 h 9"/>
                <a:gd name="T2" fmla="*/ 2147483647 w 52"/>
                <a:gd name="T3" fmla="*/ 2147483647 h 9"/>
                <a:gd name="T4" fmla="*/ 2147483647 w 52"/>
                <a:gd name="T5" fmla="*/ 0 h 9"/>
                <a:gd name="T6" fmla="*/ 0 w 52"/>
                <a:gd name="T7" fmla="*/ 0 h 9"/>
                <a:gd name="T8" fmla="*/ 0 60000 65536"/>
                <a:gd name="T9" fmla="*/ 0 60000 65536"/>
                <a:gd name="T10" fmla="*/ 0 60000 65536"/>
                <a:gd name="T11" fmla="*/ 0 60000 65536"/>
                <a:gd name="T12" fmla="*/ 0 w 52"/>
                <a:gd name="T13" fmla="*/ 0 h 9"/>
                <a:gd name="T14" fmla="*/ 52 w 52"/>
                <a:gd name="T15" fmla="*/ 9 h 9"/>
              </a:gdLst>
              <a:ahLst/>
              <a:cxnLst>
                <a:cxn ang="T8">
                  <a:pos x="T0" y="T1"/>
                </a:cxn>
                <a:cxn ang="T9">
                  <a:pos x="T2" y="T3"/>
                </a:cxn>
                <a:cxn ang="T10">
                  <a:pos x="T4" y="T5"/>
                </a:cxn>
                <a:cxn ang="T11">
                  <a:pos x="T6" y="T7"/>
                </a:cxn>
              </a:cxnLst>
              <a:rect l="T12" t="T13" r="T14" b="T15"/>
              <a:pathLst>
                <a:path w="52" h="9">
                  <a:moveTo>
                    <a:pt x="0" y="0"/>
                  </a:moveTo>
                  <a:lnTo>
                    <a:pt x="52" y="9"/>
                  </a:lnTo>
                  <a:lnTo>
                    <a:pt x="52"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29" name="Freeform 675"/>
            <p:cNvSpPr>
              <a:spLocks/>
            </p:cNvSpPr>
            <p:nvPr/>
          </p:nvSpPr>
          <p:spPr bwMode="auto">
            <a:xfrm>
              <a:off x="7243762" y="1792287"/>
              <a:ext cx="82550" cy="12700"/>
            </a:xfrm>
            <a:custGeom>
              <a:avLst/>
              <a:gdLst>
                <a:gd name="T0" fmla="*/ 0 w 52"/>
                <a:gd name="T1" fmla="*/ 0 h 9"/>
                <a:gd name="T2" fmla="*/ 2147483647 w 52"/>
                <a:gd name="T3" fmla="*/ 2147483647 h 9"/>
                <a:gd name="T4" fmla="*/ 2147483647 w 52"/>
                <a:gd name="T5" fmla="*/ 0 h 9"/>
                <a:gd name="T6" fmla="*/ 0 w 52"/>
                <a:gd name="T7" fmla="*/ 0 h 9"/>
                <a:gd name="T8" fmla="*/ 0 60000 65536"/>
                <a:gd name="T9" fmla="*/ 0 60000 65536"/>
                <a:gd name="T10" fmla="*/ 0 60000 65536"/>
                <a:gd name="T11" fmla="*/ 0 60000 65536"/>
                <a:gd name="T12" fmla="*/ 0 w 52"/>
                <a:gd name="T13" fmla="*/ 0 h 9"/>
                <a:gd name="T14" fmla="*/ 52 w 52"/>
                <a:gd name="T15" fmla="*/ 9 h 9"/>
              </a:gdLst>
              <a:ahLst/>
              <a:cxnLst>
                <a:cxn ang="T8">
                  <a:pos x="T0" y="T1"/>
                </a:cxn>
                <a:cxn ang="T9">
                  <a:pos x="T2" y="T3"/>
                </a:cxn>
                <a:cxn ang="T10">
                  <a:pos x="T4" y="T5"/>
                </a:cxn>
                <a:cxn ang="T11">
                  <a:pos x="T6" y="T7"/>
                </a:cxn>
              </a:cxnLst>
              <a:rect l="T12" t="T13" r="T14" b="T15"/>
              <a:pathLst>
                <a:path w="52" h="9">
                  <a:moveTo>
                    <a:pt x="0" y="0"/>
                  </a:moveTo>
                  <a:lnTo>
                    <a:pt x="52" y="9"/>
                  </a:lnTo>
                  <a:lnTo>
                    <a:pt x="52"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30" name="Freeform 676"/>
            <p:cNvSpPr>
              <a:spLocks/>
            </p:cNvSpPr>
            <p:nvPr/>
          </p:nvSpPr>
          <p:spPr bwMode="auto">
            <a:xfrm>
              <a:off x="7075487" y="1777999"/>
              <a:ext cx="153988" cy="26988"/>
            </a:xfrm>
            <a:custGeom>
              <a:avLst/>
              <a:gdLst>
                <a:gd name="T0" fmla="*/ 2147483647 w 96"/>
                <a:gd name="T1" fmla="*/ 2147483647 h 18"/>
                <a:gd name="T2" fmla="*/ 2147483647 w 96"/>
                <a:gd name="T3" fmla="*/ 2147483647 h 18"/>
                <a:gd name="T4" fmla="*/ 2147483647 w 96"/>
                <a:gd name="T5" fmla="*/ 2147483647 h 18"/>
                <a:gd name="T6" fmla="*/ 2147483647 w 96"/>
                <a:gd name="T7" fmla="*/ 2147483647 h 18"/>
                <a:gd name="T8" fmla="*/ 2147483647 w 96"/>
                <a:gd name="T9" fmla="*/ 0 h 18"/>
                <a:gd name="T10" fmla="*/ 2147483647 w 96"/>
                <a:gd name="T11" fmla="*/ 0 h 18"/>
                <a:gd name="T12" fmla="*/ 0 w 96"/>
                <a:gd name="T13" fmla="*/ 0 h 18"/>
                <a:gd name="T14" fmla="*/ 2147483647 w 96"/>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18"/>
                <a:gd name="T26" fmla="*/ 96 w 9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18">
                  <a:moveTo>
                    <a:pt x="18" y="9"/>
                  </a:moveTo>
                  <a:lnTo>
                    <a:pt x="52" y="18"/>
                  </a:lnTo>
                  <a:lnTo>
                    <a:pt x="87" y="18"/>
                  </a:lnTo>
                  <a:lnTo>
                    <a:pt x="96" y="9"/>
                  </a:lnTo>
                  <a:lnTo>
                    <a:pt x="52" y="0"/>
                  </a:lnTo>
                  <a:lnTo>
                    <a:pt x="18" y="0"/>
                  </a:lnTo>
                  <a:lnTo>
                    <a:pt x="0" y="0"/>
                  </a:lnTo>
                  <a:lnTo>
                    <a:pt x="18"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31" name="Group 677"/>
            <p:cNvGrpSpPr>
              <a:grpSpLocks/>
            </p:cNvGrpSpPr>
            <p:nvPr/>
          </p:nvGrpSpPr>
          <p:grpSpPr bwMode="auto">
            <a:xfrm>
              <a:off x="7075487" y="1777999"/>
              <a:ext cx="153988" cy="26988"/>
              <a:chOff x="4050" y="1090"/>
              <a:chExt cx="96" cy="18"/>
            </a:xfrm>
          </p:grpSpPr>
          <p:sp>
            <p:nvSpPr>
              <p:cNvPr id="54969" name="Freeform 678"/>
              <p:cNvSpPr>
                <a:spLocks/>
              </p:cNvSpPr>
              <p:nvPr/>
            </p:nvSpPr>
            <p:spPr bwMode="auto">
              <a:xfrm>
                <a:off x="4050" y="1090"/>
                <a:ext cx="96" cy="18"/>
              </a:xfrm>
              <a:custGeom>
                <a:avLst/>
                <a:gdLst>
                  <a:gd name="T0" fmla="*/ 18 w 96"/>
                  <a:gd name="T1" fmla="*/ 9 h 18"/>
                  <a:gd name="T2" fmla="*/ 52 w 96"/>
                  <a:gd name="T3" fmla="*/ 18 h 18"/>
                  <a:gd name="T4" fmla="*/ 87 w 96"/>
                  <a:gd name="T5" fmla="*/ 18 h 18"/>
                  <a:gd name="T6" fmla="*/ 96 w 96"/>
                  <a:gd name="T7" fmla="*/ 9 h 18"/>
                  <a:gd name="T8" fmla="*/ 52 w 96"/>
                  <a:gd name="T9" fmla="*/ 0 h 18"/>
                  <a:gd name="T10" fmla="*/ 18 w 96"/>
                  <a:gd name="T11" fmla="*/ 0 h 18"/>
                  <a:gd name="T12" fmla="*/ 0 w 96"/>
                  <a:gd name="T13" fmla="*/ 0 h 18"/>
                  <a:gd name="T14" fmla="*/ 18 w 96"/>
                  <a:gd name="T15" fmla="*/ 9 h 18"/>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18"/>
                  <a:gd name="T26" fmla="*/ 96 w 9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18">
                    <a:moveTo>
                      <a:pt x="18" y="9"/>
                    </a:moveTo>
                    <a:lnTo>
                      <a:pt x="52" y="18"/>
                    </a:lnTo>
                    <a:lnTo>
                      <a:pt x="87" y="18"/>
                    </a:lnTo>
                    <a:lnTo>
                      <a:pt x="96" y="9"/>
                    </a:lnTo>
                    <a:lnTo>
                      <a:pt x="52" y="0"/>
                    </a:lnTo>
                    <a:lnTo>
                      <a:pt x="18" y="0"/>
                    </a:lnTo>
                    <a:lnTo>
                      <a:pt x="0" y="0"/>
                    </a:lnTo>
                    <a:lnTo>
                      <a:pt x="18"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70" name="Freeform 679"/>
              <p:cNvSpPr>
                <a:spLocks/>
              </p:cNvSpPr>
              <p:nvPr/>
            </p:nvSpPr>
            <p:spPr bwMode="auto">
              <a:xfrm>
                <a:off x="4050" y="1090"/>
                <a:ext cx="96" cy="18"/>
              </a:xfrm>
              <a:custGeom>
                <a:avLst/>
                <a:gdLst>
                  <a:gd name="T0" fmla="*/ 18 w 96"/>
                  <a:gd name="T1" fmla="*/ 9 h 18"/>
                  <a:gd name="T2" fmla="*/ 52 w 96"/>
                  <a:gd name="T3" fmla="*/ 18 h 18"/>
                  <a:gd name="T4" fmla="*/ 87 w 96"/>
                  <a:gd name="T5" fmla="*/ 18 h 18"/>
                  <a:gd name="T6" fmla="*/ 96 w 96"/>
                  <a:gd name="T7" fmla="*/ 9 h 18"/>
                  <a:gd name="T8" fmla="*/ 52 w 96"/>
                  <a:gd name="T9" fmla="*/ 0 h 18"/>
                  <a:gd name="T10" fmla="*/ 18 w 96"/>
                  <a:gd name="T11" fmla="*/ 0 h 18"/>
                  <a:gd name="T12" fmla="*/ 0 w 96"/>
                  <a:gd name="T13" fmla="*/ 0 h 18"/>
                  <a:gd name="T14" fmla="*/ 18 w 96"/>
                  <a:gd name="T15" fmla="*/ 9 h 18"/>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18"/>
                  <a:gd name="T26" fmla="*/ 96 w 9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18">
                    <a:moveTo>
                      <a:pt x="18" y="9"/>
                    </a:moveTo>
                    <a:lnTo>
                      <a:pt x="52" y="18"/>
                    </a:lnTo>
                    <a:lnTo>
                      <a:pt x="87" y="18"/>
                    </a:lnTo>
                    <a:lnTo>
                      <a:pt x="96" y="9"/>
                    </a:lnTo>
                    <a:lnTo>
                      <a:pt x="52" y="0"/>
                    </a:lnTo>
                    <a:lnTo>
                      <a:pt x="18" y="0"/>
                    </a:lnTo>
                    <a:lnTo>
                      <a:pt x="0" y="0"/>
                    </a:lnTo>
                    <a:lnTo>
                      <a:pt x="18"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32" name="Freeform 680"/>
            <p:cNvSpPr>
              <a:spLocks/>
            </p:cNvSpPr>
            <p:nvPr/>
          </p:nvSpPr>
          <p:spPr bwMode="auto">
            <a:xfrm>
              <a:off x="6415087" y="1711324"/>
              <a:ext cx="82550" cy="25400"/>
            </a:xfrm>
            <a:custGeom>
              <a:avLst/>
              <a:gdLst>
                <a:gd name="T0" fmla="*/ 0 w 52"/>
                <a:gd name="T1" fmla="*/ 2147483647 h 17"/>
                <a:gd name="T2" fmla="*/ 2147483647 w 52"/>
                <a:gd name="T3" fmla="*/ 2147483647 h 17"/>
                <a:gd name="T4" fmla="*/ 2147483647 w 52"/>
                <a:gd name="T5" fmla="*/ 2147483647 h 17"/>
                <a:gd name="T6" fmla="*/ 2147483647 w 52"/>
                <a:gd name="T7" fmla="*/ 0 h 17"/>
                <a:gd name="T8" fmla="*/ 0 w 52"/>
                <a:gd name="T9" fmla="*/ 0 h 17"/>
                <a:gd name="T10" fmla="*/ 0 w 52"/>
                <a:gd name="T11" fmla="*/ 2147483647 h 17"/>
                <a:gd name="T12" fmla="*/ 0 60000 65536"/>
                <a:gd name="T13" fmla="*/ 0 60000 65536"/>
                <a:gd name="T14" fmla="*/ 0 60000 65536"/>
                <a:gd name="T15" fmla="*/ 0 60000 65536"/>
                <a:gd name="T16" fmla="*/ 0 60000 65536"/>
                <a:gd name="T17" fmla="*/ 0 60000 65536"/>
                <a:gd name="T18" fmla="*/ 0 w 52"/>
                <a:gd name="T19" fmla="*/ 0 h 17"/>
                <a:gd name="T20" fmla="*/ 52 w 5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2" h="17">
                  <a:moveTo>
                    <a:pt x="0" y="17"/>
                  </a:moveTo>
                  <a:lnTo>
                    <a:pt x="52" y="17"/>
                  </a:lnTo>
                  <a:lnTo>
                    <a:pt x="43" y="9"/>
                  </a:lnTo>
                  <a:lnTo>
                    <a:pt x="8" y="0"/>
                  </a:lnTo>
                  <a:lnTo>
                    <a:pt x="0" y="0"/>
                  </a:lnTo>
                  <a:lnTo>
                    <a:pt x="0" y="1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33" name="Group 681"/>
            <p:cNvGrpSpPr>
              <a:grpSpLocks/>
            </p:cNvGrpSpPr>
            <p:nvPr/>
          </p:nvGrpSpPr>
          <p:grpSpPr bwMode="auto">
            <a:xfrm>
              <a:off x="6415087" y="1711324"/>
              <a:ext cx="82550" cy="25400"/>
              <a:chOff x="3641" y="1046"/>
              <a:chExt cx="52" cy="17"/>
            </a:xfrm>
          </p:grpSpPr>
          <p:sp>
            <p:nvSpPr>
              <p:cNvPr id="54967" name="Freeform 682"/>
              <p:cNvSpPr>
                <a:spLocks/>
              </p:cNvSpPr>
              <p:nvPr/>
            </p:nvSpPr>
            <p:spPr bwMode="auto">
              <a:xfrm>
                <a:off x="3641" y="1046"/>
                <a:ext cx="52" cy="17"/>
              </a:xfrm>
              <a:custGeom>
                <a:avLst/>
                <a:gdLst>
                  <a:gd name="T0" fmla="*/ 0 w 52"/>
                  <a:gd name="T1" fmla="*/ 17 h 17"/>
                  <a:gd name="T2" fmla="*/ 52 w 52"/>
                  <a:gd name="T3" fmla="*/ 17 h 17"/>
                  <a:gd name="T4" fmla="*/ 43 w 52"/>
                  <a:gd name="T5" fmla="*/ 9 h 17"/>
                  <a:gd name="T6" fmla="*/ 8 w 52"/>
                  <a:gd name="T7" fmla="*/ 0 h 17"/>
                  <a:gd name="T8" fmla="*/ 0 w 52"/>
                  <a:gd name="T9" fmla="*/ 0 h 17"/>
                  <a:gd name="T10" fmla="*/ 0 w 52"/>
                  <a:gd name="T11" fmla="*/ 17 h 17"/>
                  <a:gd name="T12" fmla="*/ 0 60000 65536"/>
                  <a:gd name="T13" fmla="*/ 0 60000 65536"/>
                  <a:gd name="T14" fmla="*/ 0 60000 65536"/>
                  <a:gd name="T15" fmla="*/ 0 60000 65536"/>
                  <a:gd name="T16" fmla="*/ 0 60000 65536"/>
                  <a:gd name="T17" fmla="*/ 0 60000 65536"/>
                  <a:gd name="T18" fmla="*/ 0 w 52"/>
                  <a:gd name="T19" fmla="*/ 0 h 17"/>
                  <a:gd name="T20" fmla="*/ 52 w 5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2" h="17">
                    <a:moveTo>
                      <a:pt x="0" y="17"/>
                    </a:moveTo>
                    <a:lnTo>
                      <a:pt x="52" y="17"/>
                    </a:lnTo>
                    <a:lnTo>
                      <a:pt x="43" y="9"/>
                    </a:lnTo>
                    <a:lnTo>
                      <a:pt x="8" y="0"/>
                    </a:lnTo>
                    <a:lnTo>
                      <a:pt x="0" y="0"/>
                    </a:lnTo>
                    <a:lnTo>
                      <a:pt x="0" y="1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68" name="Freeform 683"/>
              <p:cNvSpPr>
                <a:spLocks/>
              </p:cNvSpPr>
              <p:nvPr/>
            </p:nvSpPr>
            <p:spPr bwMode="auto">
              <a:xfrm>
                <a:off x="3641" y="1046"/>
                <a:ext cx="52" cy="17"/>
              </a:xfrm>
              <a:custGeom>
                <a:avLst/>
                <a:gdLst>
                  <a:gd name="T0" fmla="*/ 0 w 52"/>
                  <a:gd name="T1" fmla="*/ 17 h 17"/>
                  <a:gd name="T2" fmla="*/ 52 w 52"/>
                  <a:gd name="T3" fmla="*/ 17 h 17"/>
                  <a:gd name="T4" fmla="*/ 43 w 52"/>
                  <a:gd name="T5" fmla="*/ 9 h 17"/>
                  <a:gd name="T6" fmla="*/ 8 w 52"/>
                  <a:gd name="T7" fmla="*/ 0 h 17"/>
                  <a:gd name="T8" fmla="*/ 0 w 52"/>
                  <a:gd name="T9" fmla="*/ 0 h 17"/>
                  <a:gd name="T10" fmla="*/ 0 w 52"/>
                  <a:gd name="T11" fmla="*/ 17 h 17"/>
                  <a:gd name="T12" fmla="*/ 0 60000 65536"/>
                  <a:gd name="T13" fmla="*/ 0 60000 65536"/>
                  <a:gd name="T14" fmla="*/ 0 60000 65536"/>
                  <a:gd name="T15" fmla="*/ 0 60000 65536"/>
                  <a:gd name="T16" fmla="*/ 0 60000 65536"/>
                  <a:gd name="T17" fmla="*/ 0 60000 65536"/>
                  <a:gd name="T18" fmla="*/ 0 w 52"/>
                  <a:gd name="T19" fmla="*/ 0 h 17"/>
                  <a:gd name="T20" fmla="*/ 52 w 5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2" h="17">
                    <a:moveTo>
                      <a:pt x="0" y="17"/>
                    </a:moveTo>
                    <a:lnTo>
                      <a:pt x="52" y="17"/>
                    </a:lnTo>
                    <a:lnTo>
                      <a:pt x="43" y="9"/>
                    </a:lnTo>
                    <a:lnTo>
                      <a:pt x="8" y="0"/>
                    </a:lnTo>
                    <a:lnTo>
                      <a:pt x="0" y="0"/>
                    </a:lnTo>
                    <a:lnTo>
                      <a:pt x="0" y="1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34" name="Freeform 684"/>
            <p:cNvSpPr>
              <a:spLocks/>
            </p:cNvSpPr>
            <p:nvPr/>
          </p:nvSpPr>
          <p:spPr bwMode="auto">
            <a:xfrm>
              <a:off x="6245225" y="1670049"/>
              <a:ext cx="155575" cy="53975"/>
            </a:xfrm>
            <a:custGeom>
              <a:avLst/>
              <a:gdLst>
                <a:gd name="T0" fmla="*/ 0 w 96"/>
                <a:gd name="T1" fmla="*/ 2147483647 h 36"/>
                <a:gd name="T2" fmla="*/ 2147483647 w 96"/>
                <a:gd name="T3" fmla="*/ 2147483647 h 36"/>
                <a:gd name="T4" fmla="*/ 2147483647 w 96"/>
                <a:gd name="T5" fmla="*/ 2147483647 h 36"/>
                <a:gd name="T6" fmla="*/ 2147483647 w 96"/>
                <a:gd name="T7" fmla="*/ 2147483647 h 36"/>
                <a:gd name="T8" fmla="*/ 2147483647 w 96"/>
                <a:gd name="T9" fmla="*/ 0 h 36"/>
                <a:gd name="T10" fmla="*/ 2147483647 w 96"/>
                <a:gd name="T11" fmla="*/ 0 h 36"/>
                <a:gd name="T12" fmla="*/ 2147483647 w 96"/>
                <a:gd name="T13" fmla="*/ 2147483647 h 36"/>
                <a:gd name="T14" fmla="*/ 0 w 96"/>
                <a:gd name="T15" fmla="*/ 2147483647 h 36"/>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6"/>
                <a:gd name="T26" fmla="*/ 96 w 96"/>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6">
                  <a:moveTo>
                    <a:pt x="0" y="18"/>
                  </a:moveTo>
                  <a:lnTo>
                    <a:pt x="44" y="36"/>
                  </a:lnTo>
                  <a:lnTo>
                    <a:pt x="96" y="36"/>
                  </a:lnTo>
                  <a:lnTo>
                    <a:pt x="87" y="27"/>
                  </a:lnTo>
                  <a:lnTo>
                    <a:pt x="26" y="0"/>
                  </a:lnTo>
                  <a:lnTo>
                    <a:pt x="9" y="0"/>
                  </a:lnTo>
                  <a:lnTo>
                    <a:pt x="9" y="18"/>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35" name="Group 685"/>
            <p:cNvGrpSpPr>
              <a:grpSpLocks/>
            </p:cNvGrpSpPr>
            <p:nvPr/>
          </p:nvGrpSpPr>
          <p:grpSpPr bwMode="auto">
            <a:xfrm>
              <a:off x="6245225" y="1670049"/>
              <a:ext cx="155575" cy="53975"/>
              <a:chOff x="3536" y="1019"/>
              <a:chExt cx="96" cy="36"/>
            </a:xfrm>
          </p:grpSpPr>
          <p:sp>
            <p:nvSpPr>
              <p:cNvPr id="54965" name="Freeform 686"/>
              <p:cNvSpPr>
                <a:spLocks/>
              </p:cNvSpPr>
              <p:nvPr/>
            </p:nvSpPr>
            <p:spPr bwMode="auto">
              <a:xfrm>
                <a:off x="3536" y="1019"/>
                <a:ext cx="96" cy="36"/>
              </a:xfrm>
              <a:custGeom>
                <a:avLst/>
                <a:gdLst>
                  <a:gd name="T0" fmla="*/ 0 w 96"/>
                  <a:gd name="T1" fmla="*/ 18 h 36"/>
                  <a:gd name="T2" fmla="*/ 44 w 96"/>
                  <a:gd name="T3" fmla="*/ 36 h 36"/>
                  <a:gd name="T4" fmla="*/ 96 w 96"/>
                  <a:gd name="T5" fmla="*/ 36 h 36"/>
                  <a:gd name="T6" fmla="*/ 87 w 96"/>
                  <a:gd name="T7" fmla="*/ 27 h 36"/>
                  <a:gd name="T8" fmla="*/ 26 w 96"/>
                  <a:gd name="T9" fmla="*/ 0 h 36"/>
                  <a:gd name="T10" fmla="*/ 9 w 96"/>
                  <a:gd name="T11" fmla="*/ 0 h 36"/>
                  <a:gd name="T12" fmla="*/ 9 w 96"/>
                  <a:gd name="T13" fmla="*/ 18 h 36"/>
                  <a:gd name="T14" fmla="*/ 0 w 96"/>
                  <a:gd name="T15" fmla="*/ 18 h 36"/>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6"/>
                  <a:gd name="T26" fmla="*/ 96 w 96"/>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6">
                    <a:moveTo>
                      <a:pt x="0" y="18"/>
                    </a:moveTo>
                    <a:lnTo>
                      <a:pt x="44" y="36"/>
                    </a:lnTo>
                    <a:lnTo>
                      <a:pt x="96" y="36"/>
                    </a:lnTo>
                    <a:lnTo>
                      <a:pt x="87" y="27"/>
                    </a:lnTo>
                    <a:lnTo>
                      <a:pt x="26" y="0"/>
                    </a:lnTo>
                    <a:lnTo>
                      <a:pt x="9" y="0"/>
                    </a:lnTo>
                    <a:lnTo>
                      <a:pt x="9" y="18"/>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66" name="Freeform 687"/>
              <p:cNvSpPr>
                <a:spLocks/>
              </p:cNvSpPr>
              <p:nvPr/>
            </p:nvSpPr>
            <p:spPr bwMode="auto">
              <a:xfrm>
                <a:off x="3536" y="1019"/>
                <a:ext cx="96" cy="36"/>
              </a:xfrm>
              <a:custGeom>
                <a:avLst/>
                <a:gdLst>
                  <a:gd name="T0" fmla="*/ 0 w 96"/>
                  <a:gd name="T1" fmla="*/ 18 h 36"/>
                  <a:gd name="T2" fmla="*/ 44 w 96"/>
                  <a:gd name="T3" fmla="*/ 36 h 36"/>
                  <a:gd name="T4" fmla="*/ 96 w 96"/>
                  <a:gd name="T5" fmla="*/ 36 h 36"/>
                  <a:gd name="T6" fmla="*/ 87 w 96"/>
                  <a:gd name="T7" fmla="*/ 27 h 36"/>
                  <a:gd name="T8" fmla="*/ 26 w 96"/>
                  <a:gd name="T9" fmla="*/ 0 h 36"/>
                  <a:gd name="T10" fmla="*/ 9 w 96"/>
                  <a:gd name="T11" fmla="*/ 0 h 36"/>
                  <a:gd name="T12" fmla="*/ 9 w 96"/>
                  <a:gd name="T13" fmla="*/ 18 h 36"/>
                  <a:gd name="T14" fmla="*/ 0 w 96"/>
                  <a:gd name="T15" fmla="*/ 18 h 36"/>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6"/>
                  <a:gd name="T26" fmla="*/ 96 w 96"/>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6">
                    <a:moveTo>
                      <a:pt x="0" y="18"/>
                    </a:moveTo>
                    <a:lnTo>
                      <a:pt x="44" y="36"/>
                    </a:lnTo>
                    <a:lnTo>
                      <a:pt x="96" y="36"/>
                    </a:lnTo>
                    <a:lnTo>
                      <a:pt x="87" y="27"/>
                    </a:lnTo>
                    <a:lnTo>
                      <a:pt x="26" y="0"/>
                    </a:lnTo>
                    <a:lnTo>
                      <a:pt x="9" y="0"/>
                    </a:lnTo>
                    <a:lnTo>
                      <a:pt x="9" y="18"/>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36" name="Freeform 688"/>
            <p:cNvSpPr>
              <a:spLocks/>
            </p:cNvSpPr>
            <p:nvPr/>
          </p:nvSpPr>
          <p:spPr bwMode="auto">
            <a:xfrm>
              <a:off x="5727700" y="1763712"/>
              <a:ext cx="238125" cy="134937"/>
            </a:xfrm>
            <a:custGeom>
              <a:avLst/>
              <a:gdLst>
                <a:gd name="T0" fmla="*/ 2147483647 w 148"/>
                <a:gd name="T1" fmla="*/ 2147483647 h 89"/>
                <a:gd name="T2" fmla="*/ 2147483647 w 148"/>
                <a:gd name="T3" fmla="*/ 2147483647 h 89"/>
                <a:gd name="T4" fmla="*/ 2147483647 w 148"/>
                <a:gd name="T5" fmla="*/ 2147483647 h 89"/>
                <a:gd name="T6" fmla="*/ 2147483647 w 148"/>
                <a:gd name="T7" fmla="*/ 2147483647 h 89"/>
                <a:gd name="T8" fmla="*/ 2147483647 w 148"/>
                <a:gd name="T9" fmla="*/ 2147483647 h 89"/>
                <a:gd name="T10" fmla="*/ 2147483647 w 148"/>
                <a:gd name="T11" fmla="*/ 2147483647 h 89"/>
                <a:gd name="T12" fmla="*/ 2147483647 w 148"/>
                <a:gd name="T13" fmla="*/ 2147483647 h 89"/>
                <a:gd name="T14" fmla="*/ 2147483647 w 148"/>
                <a:gd name="T15" fmla="*/ 0 h 89"/>
                <a:gd name="T16" fmla="*/ 2147483647 w 148"/>
                <a:gd name="T17" fmla="*/ 0 h 89"/>
                <a:gd name="T18" fmla="*/ 2147483647 w 148"/>
                <a:gd name="T19" fmla="*/ 0 h 89"/>
                <a:gd name="T20" fmla="*/ 2147483647 w 148"/>
                <a:gd name="T21" fmla="*/ 2147483647 h 89"/>
                <a:gd name="T22" fmla="*/ 2147483647 w 148"/>
                <a:gd name="T23" fmla="*/ 2147483647 h 89"/>
                <a:gd name="T24" fmla="*/ 2147483647 w 148"/>
                <a:gd name="T25" fmla="*/ 2147483647 h 89"/>
                <a:gd name="T26" fmla="*/ 2147483647 w 148"/>
                <a:gd name="T27" fmla="*/ 2147483647 h 89"/>
                <a:gd name="T28" fmla="*/ 2147483647 w 148"/>
                <a:gd name="T29" fmla="*/ 2147483647 h 89"/>
                <a:gd name="T30" fmla="*/ 2147483647 w 148"/>
                <a:gd name="T31" fmla="*/ 2147483647 h 89"/>
                <a:gd name="T32" fmla="*/ 2147483647 w 148"/>
                <a:gd name="T33" fmla="*/ 2147483647 h 89"/>
                <a:gd name="T34" fmla="*/ 0 w 148"/>
                <a:gd name="T35" fmla="*/ 2147483647 h 89"/>
                <a:gd name="T36" fmla="*/ 2147483647 w 148"/>
                <a:gd name="T37" fmla="*/ 2147483647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8"/>
                <a:gd name="T58" fmla="*/ 0 h 89"/>
                <a:gd name="T59" fmla="*/ 148 w 148"/>
                <a:gd name="T60" fmla="*/ 89 h 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8" h="89">
                  <a:moveTo>
                    <a:pt x="9" y="80"/>
                  </a:moveTo>
                  <a:lnTo>
                    <a:pt x="35" y="89"/>
                  </a:lnTo>
                  <a:lnTo>
                    <a:pt x="70" y="89"/>
                  </a:lnTo>
                  <a:lnTo>
                    <a:pt x="52" y="80"/>
                  </a:lnTo>
                  <a:lnTo>
                    <a:pt x="44" y="63"/>
                  </a:lnTo>
                  <a:lnTo>
                    <a:pt x="78" y="18"/>
                  </a:lnTo>
                  <a:lnTo>
                    <a:pt x="148" y="9"/>
                  </a:lnTo>
                  <a:lnTo>
                    <a:pt x="139" y="0"/>
                  </a:lnTo>
                  <a:lnTo>
                    <a:pt x="131" y="0"/>
                  </a:lnTo>
                  <a:lnTo>
                    <a:pt x="113" y="0"/>
                  </a:lnTo>
                  <a:lnTo>
                    <a:pt x="70" y="9"/>
                  </a:lnTo>
                  <a:lnTo>
                    <a:pt x="26" y="18"/>
                  </a:lnTo>
                  <a:lnTo>
                    <a:pt x="26" y="36"/>
                  </a:lnTo>
                  <a:lnTo>
                    <a:pt x="17" y="36"/>
                  </a:lnTo>
                  <a:lnTo>
                    <a:pt x="26" y="54"/>
                  </a:lnTo>
                  <a:lnTo>
                    <a:pt x="9" y="63"/>
                  </a:lnTo>
                  <a:lnTo>
                    <a:pt x="17" y="63"/>
                  </a:lnTo>
                  <a:lnTo>
                    <a:pt x="0" y="72"/>
                  </a:lnTo>
                  <a:lnTo>
                    <a:pt x="9" y="8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37" name="Group 689"/>
            <p:cNvGrpSpPr>
              <a:grpSpLocks/>
            </p:cNvGrpSpPr>
            <p:nvPr/>
          </p:nvGrpSpPr>
          <p:grpSpPr bwMode="auto">
            <a:xfrm>
              <a:off x="5727700" y="1763712"/>
              <a:ext cx="238125" cy="134937"/>
              <a:chOff x="3214" y="1081"/>
              <a:chExt cx="148" cy="89"/>
            </a:xfrm>
          </p:grpSpPr>
          <p:sp>
            <p:nvSpPr>
              <p:cNvPr id="54963" name="Freeform 690"/>
              <p:cNvSpPr>
                <a:spLocks/>
              </p:cNvSpPr>
              <p:nvPr/>
            </p:nvSpPr>
            <p:spPr bwMode="auto">
              <a:xfrm>
                <a:off x="3214" y="1081"/>
                <a:ext cx="148" cy="89"/>
              </a:xfrm>
              <a:custGeom>
                <a:avLst/>
                <a:gdLst>
                  <a:gd name="T0" fmla="*/ 9 w 148"/>
                  <a:gd name="T1" fmla="*/ 80 h 89"/>
                  <a:gd name="T2" fmla="*/ 35 w 148"/>
                  <a:gd name="T3" fmla="*/ 89 h 89"/>
                  <a:gd name="T4" fmla="*/ 70 w 148"/>
                  <a:gd name="T5" fmla="*/ 89 h 89"/>
                  <a:gd name="T6" fmla="*/ 52 w 148"/>
                  <a:gd name="T7" fmla="*/ 80 h 89"/>
                  <a:gd name="T8" fmla="*/ 44 w 148"/>
                  <a:gd name="T9" fmla="*/ 63 h 89"/>
                  <a:gd name="T10" fmla="*/ 78 w 148"/>
                  <a:gd name="T11" fmla="*/ 18 h 89"/>
                  <a:gd name="T12" fmla="*/ 148 w 148"/>
                  <a:gd name="T13" fmla="*/ 9 h 89"/>
                  <a:gd name="T14" fmla="*/ 139 w 148"/>
                  <a:gd name="T15" fmla="*/ 0 h 89"/>
                  <a:gd name="T16" fmla="*/ 131 w 148"/>
                  <a:gd name="T17" fmla="*/ 0 h 89"/>
                  <a:gd name="T18" fmla="*/ 113 w 148"/>
                  <a:gd name="T19" fmla="*/ 0 h 89"/>
                  <a:gd name="T20" fmla="*/ 70 w 148"/>
                  <a:gd name="T21" fmla="*/ 9 h 89"/>
                  <a:gd name="T22" fmla="*/ 26 w 148"/>
                  <a:gd name="T23" fmla="*/ 18 h 89"/>
                  <a:gd name="T24" fmla="*/ 26 w 148"/>
                  <a:gd name="T25" fmla="*/ 36 h 89"/>
                  <a:gd name="T26" fmla="*/ 17 w 148"/>
                  <a:gd name="T27" fmla="*/ 36 h 89"/>
                  <a:gd name="T28" fmla="*/ 26 w 148"/>
                  <a:gd name="T29" fmla="*/ 54 h 89"/>
                  <a:gd name="T30" fmla="*/ 9 w 148"/>
                  <a:gd name="T31" fmla="*/ 63 h 89"/>
                  <a:gd name="T32" fmla="*/ 17 w 148"/>
                  <a:gd name="T33" fmla="*/ 63 h 89"/>
                  <a:gd name="T34" fmla="*/ 0 w 148"/>
                  <a:gd name="T35" fmla="*/ 72 h 89"/>
                  <a:gd name="T36" fmla="*/ 9 w 148"/>
                  <a:gd name="T37" fmla="*/ 80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8"/>
                  <a:gd name="T58" fmla="*/ 0 h 89"/>
                  <a:gd name="T59" fmla="*/ 148 w 148"/>
                  <a:gd name="T60" fmla="*/ 89 h 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8" h="89">
                    <a:moveTo>
                      <a:pt x="9" y="80"/>
                    </a:moveTo>
                    <a:lnTo>
                      <a:pt x="35" y="89"/>
                    </a:lnTo>
                    <a:lnTo>
                      <a:pt x="70" y="89"/>
                    </a:lnTo>
                    <a:lnTo>
                      <a:pt x="52" y="80"/>
                    </a:lnTo>
                    <a:lnTo>
                      <a:pt x="44" y="63"/>
                    </a:lnTo>
                    <a:lnTo>
                      <a:pt x="78" y="18"/>
                    </a:lnTo>
                    <a:lnTo>
                      <a:pt x="148" y="9"/>
                    </a:lnTo>
                    <a:lnTo>
                      <a:pt x="139" y="0"/>
                    </a:lnTo>
                    <a:lnTo>
                      <a:pt x="131" y="0"/>
                    </a:lnTo>
                    <a:lnTo>
                      <a:pt x="113" y="0"/>
                    </a:lnTo>
                    <a:lnTo>
                      <a:pt x="70" y="9"/>
                    </a:lnTo>
                    <a:lnTo>
                      <a:pt x="26" y="18"/>
                    </a:lnTo>
                    <a:lnTo>
                      <a:pt x="26" y="36"/>
                    </a:lnTo>
                    <a:lnTo>
                      <a:pt x="17" y="36"/>
                    </a:lnTo>
                    <a:lnTo>
                      <a:pt x="26" y="54"/>
                    </a:lnTo>
                    <a:lnTo>
                      <a:pt x="9" y="63"/>
                    </a:lnTo>
                    <a:lnTo>
                      <a:pt x="17" y="63"/>
                    </a:lnTo>
                    <a:lnTo>
                      <a:pt x="0" y="72"/>
                    </a:lnTo>
                    <a:lnTo>
                      <a:pt x="9" y="8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64" name="Freeform 691"/>
              <p:cNvSpPr>
                <a:spLocks/>
              </p:cNvSpPr>
              <p:nvPr/>
            </p:nvSpPr>
            <p:spPr bwMode="auto">
              <a:xfrm>
                <a:off x="3214" y="1081"/>
                <a:ext cx="148" cy="89"/>
              </a:xfrm>
              <a:custGeom>
                <a:avLst/>
                <a:gdLst>
                  <a:gd name="T0" fmla="*/ 9 w 148"/>
                  <a:gd name="T1" fmla="*/ 80 h 89"/>
                  <a:gd name="T2" fmla="*/ 35 w 148"/>
                  <a:gd name="T3" fmla="*/ 89 h 89"/>
                  <a:gd name="T4" fmla="*/ 70 w 148"/>
                  <a:gd name="T5" fmla="*/ 89 h 89"/>
                  <a:gd name="T6" fmla="*/ 52 w 148"/>
                  <a:gd name="T7" fmla="*/ 80 h 89"/>
                  <a:gd name="T8" fmla="*/ 44 w 148"/>
                  <a:gd name="T9" fmla="*/ 63 h 89"/>
                  <a:gd name="T10" fmla="*/ 78 w 148"/>
                  <a:gd name="T11" fmla="*/ 18 h 89"/>
                  <a:gd name="T12" fmla="*/ 148 w 148"/>
                  <a:gd name="T13" fmla="*/ 9 h 89"/>
                  <a:gd name="T14" fmla="*/ 139 w 148"/>
                  <a:gd name="T15" fmla="*/ 0 h 89"/>
                  <a:gd name="T16" fmla="*/ 131 w 148"/>
                  <a:gd name="T17" fmla="*/ 0 h 89"/>
                  <a:gd name="T18" fmla="*/ 113 w 148"/>
                  <a:gd name="T19" fmla="*/ 0 h 89"/>
                  <a:gd name="T20" fmla="*/ 70 w 148"/>
                  <a:gd name="T21" fmla="*/ 9 h 89"/>
                  <a:gd name="T22" fmla="*/ 26 w 148"/>
                  <a:gd name="T23" fmla="*/ 18 h 89"/>
                  <a:gd name="T24" fmla="*/ 26 w 148"/>
                  <a:gd name="T25" fmla="*/ 36 h 89"/>
                  <a:gd name="T26" fmla="*/ 17 w 148"/>
                  <a:gd name="T27" fmla="*/ 36 h 89"/>
                  <a:gd name="T28" fmla="*/ 26 w 148"/>
                  <a:gd name="T29" fmla="*/ 54 h 89"/>
                  <a:gd name="T30" fmla="*/ 9 w 148"/>
                  <a:gd name="T31" fmla="*/ 63 h 89"/>
                  <a:gd name="T32" fmla="*/ 17 w 148"/>
                  <a:gd name="T33" fmla="*/ 63 h 89"/>
                  <a:gd name="T34" fmla="*/ 0 w 148"/>
                  <a:gd name="T35" fmla="*/ 72 h 89"/>
                  <a:gd name="T36" fmla="*/ 9 w 148"/>
                  <a:gd name="T37" fmla="*/ 80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8"/>
                  <a:gd name="T58" fmla="*/ 0 h 89"/>
                  <a:gd name="T59" fmla="*/ 148 w 148"/>
                  <a:gd name="T60" fmla="*/ 89 h 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8" h="89">
                    <a:moveTo>
                      <a:pt x="9" y="80"/>
                    </a:moveTo>
                    <a:lnTo>
                      <a:pt x="35" y="89"/>
                    </a:lnTo>
                    <a:lnTo>
                      <a:pt x="70" y="89"/>
                    </a:lnTo>
                    <a:lnTo>
                      <a:pt x="52" y="80"/>
                    </a:lnTo>
                    <a:lnTo>
                      <a:pt x="44" y="63"/>
                    </a:lnTo>
                    <a:lnTo>
                      <a:pt x="78" y="18"/>
                    </a:lnTo>
                    <a:lnTo>
                      <a:pt x="148" y="9"/>
                    </a:lnTo>
                    <a:lnTo>
                      <a:pt x="139" y="0"/>
                    </a:lnTo>
                    <a:lnTo>
                      <a:pt x="131" y="0"/>
                    </a:lnTo>
                    <a:lnTo>
                      <a:pt x="113" y="0"/>
                    </a:lnTo>
                    <a:lnTo>
                      <a:pt x="70" y="9"/>
                    </a:lnTo>
                    <a:lnTo>
                      <a:pt x="26" y="18"/>
                    </a:lnTo>
                    <a:lnTo>
                      <a:pt x="26" y="36"/>
                    </a:lnTo>
                    <a:lnTo>
                      <a:pt x="17" y="36"/>
                    </a:lnTo>
                    <a:lnTo>
                      <a:pt x="26" y="54"/>
                    </a:lnTo>
                    <a:lnTo>
                      <a:pt x="9" y="63"/>
                    </a:lnTo>
                    <a:lnTo>
                      <a:pt x="17" y="63"/>
                    </a:lnTo>
                    <a:lnTo>
                      <a:pt x="0" y="72"/>
                    </a:lnTo>
                    <a:lnTo>
                      <a:pt x="9" y="8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38" name="Freeform 692"/>
            <p:cNvSpPr>
              <a:spLocks/>
            </p:cNvSpPr>
            <p:nvPr/>
          </p:nvSpPr>
          <p:spPr bwMode="auto">
            <a:xfrm>
              <a:off x="5699125" y="1925637"/>
              <a:ext cx="42862" cy="14287"/>
            </a:xfrm>
            <a:custGeom>
              <a:avLst/>
              <a:gdLst>
                <a:gd name="T0" fmla="*/ 2147483647 w 26"/>
                <a:gd name="T1" fmla="*/ 2147483647 h 9"/>
                <a:gd name="T2" fmla="*/ 2147483647 w 26"/>
                <a:gd name="T3" fmla="*/ 2147483647 h 9"/>
                <a:gd name="T4" fmla="*/ 2147483647 w 26"/>
                <a:gd name="T5" fmla="*/ 0 h 9"/>
                <a:gd name="T6" fmla="*/ 2147483647 w 26"/>
                <a:gd name="T7" fmla="*/ 0 h 9"/>
                <a:gd name="T8" fmla="*/ 0 w 26"/>
                <a:gd name="T9" fmla="*/ 0 h 9"/>
                <a:gd name="T10" fmla="*/ 2147483647 w 26"/>
                <a:gd name="T11" fmla="*/ 2147483647 h 9"/>
                <a:gd name="T12" fmla="*/ 0 60000 65536"/>
                <a:gd name="T13" fmla="*/ 0 60000 65536"/>
                <a:gd name="T14" fmla="*/ 0 60000 65536"/>
                <a:gd name="T15" fmla="*/ 0 60000 65536"/>
                <a:gd name="T16" fmla="*/ 0 60000 65536"/>
                <a:gd name="T17" fmla="*/ 0 60000 65536"/>
                <a:gd name="T18" fmla="*/ 0 w 26"/>
                <a:gd name="T19" fmla="*/ 0 h 9"/>
                <a:gd name="T20" fmla="*/ 26 w 26"/>
                <a:gd name="T21" fmla="*/ 9 h 9"/>
              </a:gdLst>
              <a:ahLst/>
              <a:cxnLst>
                <a:cxn ang="T12">
                  <a:pos x="T0" y="T1"/>
                </a:cxn>
                <a:cxn ang="T13">
                  <a:pos x="T2" y="T3"/>
                </a:cxn>
                <a:cxn ang="T14">
                  <a:pos x="T4" y="T5"/>
                </a:cxn>
                <a:cxn ang="T15">
                  <a:pos x="T6" y="T7"/>
                </a:cxn>
                <a:cxn ang="T16">
                  <a:pos x="T8" y="T9"/>
                </a:cxn>
                <a:cxn ang="T17">
                  <a:pos x="T10" y="T11"/>
                </a:cxn>
              </a:cxnLst>
              <a:rect l="T18" t="T19" r="T20" b="T21"/>
              <a:pathLst>
                <a:path w="26" h="9">
                  <a:moveTo>
                    <a:pt x="8" y="9"/>
                  </a:moveTo>
                  <a:lnTo>
                    <a:pt x="17" y="9"/>
                  </a:lnTo>
                  <a:lnTo>
                    <a:pt x="26" y="0"/>
                  </a:lnTo>
                  <a:lnTo>
                    <a:pt x="8" y="0"/>
                  </a:lnTo>
                  <a:lnTo>
                    <a:pt x="0" y="0"/>
                  </a:lnTo>
                  <a:lnTo>
                    <a:pt x="8"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39" name="Freeform 693"/>
            <p:cNvSpPr>
              <a:spLocks/>
            </p:cNvSpPr>
            <p:nvPr/>
          </p:nvSpPr>
          <p:spPr bwMode="auto">
            <a:xfrm>
              <a:off x="5699125" y="1925637"/>
              <a:ext cx="42862" cy="14287"/>
            </a:xfrm>
            <a:custGeom>
              <a:avLst/>
              <a:gdLst>
                <a:gd name="T0" fmla="*/ 2147483647 w 26"/>
                <a:gd name="T1" fmla="*/ 2147483647 h 9"/>
                <a:gd name="T2" fmla="*/ 2147483647 w 26"/>
                <a:gd name="T3" fmla="*/ 2147483647 h 9"/>
                <a:gd name="T4" fmla="*/ 2147483647 w 26"/>
                <a:gd name="T5" fmla="*/ 0 h 9"/>
                <a:gd name="T6" fmla="*/ 2147483647 w 26"/>
                <a:gd name="T7" fmla="*/ 0 h 9"/>
                <a:gd name="T8" fmla="*/ 0 w 26"/>
                <a:gd name="T9" fmla="*/ 0 h 9"/>
                <a:gd name="T10" fmla="*/ 2147483647 w 26"/>
                <a:gd name="T11" fmla="*/ 2147483647 h 9"/>
                <a:gd name="T12" fmla="*/ 0 60000 65536"/>
                <a:gd name="T13" fmla="*/ 0 60000 65536"/>
                <a:gd name="T14" fmla="*/ 0 60000 65536"/>
                <a:gd name="T15" fmla="*/ 0 60000 65536"/>
                <a:gd name="T16" fmla="*/ 0 60000 65536"/>
                <a:gd name="T17" fmla="*/ 0 60000 65536"/>
                <a:gd name="T18" fmla="*/ 0 w 26"/>
                <a:gd name="T19" fmla="*/ 0 h 9"/>
                <a:gd name="T20" fmla="*/ 26 w 26"/>
                <a:gd name="T21" fmla="*/ 9 h 9"/>
              </a:gdLst>
              <a:ahLst/>
              <a:cxnLst>
                <a:cxn ang="T12">
                  <a:pos x="T0" y="T1"/>
                </a:cxn>
                <a:cxn ang="T13">
                  <a:pos x="T2" y="T3"/>
                </a:cxn>
                <a:cxn ang="T14">
                  <a:pos x="T4" y="T5"/>
                </a:cxn>
                <a:cxn ang="T15">
                  <a:pos x="T6" y="T7"/>
                </a:cxn>
                <a:cxn ang="T16">
                  <a:pos x="T8" y="T9"/>
                </a:cxn>
                <a:cxn ang="T17">
                  <a:pos x="T10" y="T11"/>
                </a:cxn>
              </a:cxnLst>
              <a:rect l="T18" t="T19" r="T20" b="T21"/>
              <a:pathLst>
                <a:path w="26" h="9">
                  <a:moveTo>
                    <a:pt x="8" y="9"/>
                  </a:moveTo>
                  <a:lnTo>
                    <a:pt x="17" y="9"/>
                  </a:lnTo>
                  <a:lnTo>
                    <a:pt x="26" y="0"/>
                  </a:lnTo>
                  <a:lnTo>
                    <a:pt x="8" y="0"/>
                  </a:lnTo>
                  <a:lnTo>
                    <a:pt x="0" y="0"/>
                  </a:lnTo>
                  <a:lnTo>
                    <a:pt x="8"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40" name="Freeform 694"/>
            <p:cNvSpPr>
              <a:spLocks/>
            </p:cNvSpPr>
            <p:nvPr/>
          </p:nvSpPr>
          <p:spPr bwMode="auto">
            <a:xfrm>
              <a:off x="5727700" y="1670049"/>
              <a:ext cx="111125" cy="26988"/>
            </a:xfrm>
            <a:custGeom>
              <a:avLst/>
              <a:gdLst>
                <a:gd name="T0" fmla="*/ 0 w 70"/>
                <a:gd name="T1" fmla="*/ 2147483647 h 18"/>
                <a:gd name="T2" fmla="*/ 2147483647 w 70"/>
                <a:gd name="T3" fmla="*/ 2147483647 h 18"/>
                <a:gd name="T4" fmla="*/ 2147483647 w 70"/>
                <a:gd name="T5" fmla="*/ 2147483647 h 18"/>
                <a:gd name="T6" fmla="*/ 2147483647 w 70"/>
                <a:gd name="T7" fmla="*/ 0 h 18"/>
                <a:gd name="T8" fmla="*/ 2147483647 w 70"/>
                <a:gd name="T9" fmla="*/ 0 h 18"/>
                <a:gd name="T10" fmla="*/ 2147483647 w 70"/>
                <a:gd name="T11" fmla="*/ 0 h 18"/>
                <a:gd name="T12" fmla="*/ 0 w 70"/>
                <a:gd name="T13" fmla="*/ 2147483647 h 18"/>
                <a:gd name="T14" fmla="*/ 0 60000 65536"/>
                <a:gd name="T15" fmla="*/ 0 60000 65536"/>
                <a:gd name="T16" fmla="*/ 0 60000 65536"/>
                <a:gd name="T17" fmla="*/ 0 60000 65536"/>
                <a:gd name="T18" fmla="*/ 0 60000 65536"/>
                <a:gd name="T19" fmla="*/ 0 60000 65536"/>
                <a:gd name="T20" fmla="*/ 0 60000 65536"/>
                <a:gd name="T21" fmla="*/ 0 w 70"/>
                <a:gd name="T22" fmla="*/ 0 h 18"/>
                <a:gd name="T23" fmla="*/ 70 w 7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18">
                  <a:moveTo>
                    <a:pt x="0" y="18"/>
                  </a:moveTo>
                  <a:lnTo>
                    <a:pt x="35" y="18"/>
                  </a:lnTo>
                  <a:lnTo>
                    <a:pt x="44" y="18"/>
                  </a:lnTo>
                  <a:lnTo>
                    <a:pt x="35" y="0"/>
                  </a:lnTo>
                  <a:lnTo>
                    <a:pt x="70" y="0"/>
                  </a:lnTo>
                  <a:lnTo>
                    <a:pt x="52" y="0"/>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41" name="Freeform 695"/>
            <p:cNvSpPr>
              <a:spLocks/>
            </p:cNvSpPr>
            <p:nvPr/>
          </p:nvSpPr>
          <p:spPr bwMode="auto">
            <a:xfrm>
              <a:off x="5727700" y="1670049"/>
              <a:ext cx="111125" cy="26988"/>
            </a:xfrm>
            <a:custGeom>
              <a:avLst/>
              <a:gdLst>
                <a:gd name="T0" fmla="*/ 0 w 70"/>
                <a:gd name="T1" fmla="*/ 2147483647 h 18"/>
                <a:gd name="T2" fmla="*/ 2147483647 w 70"/>
                <a:gd name="T3" fmla="*/ 2147483647 h 18"/>
                <a:gd name="T4" fmla="*/ 2147483647 w 70"/>
                <a:gd name="T5" fmla="*/ 2147483647 h 18"/>
                <a:gd name="T6" fmla="*/ 2147483647 w 70"/>
                <a:gd name="T7" fmla="*/ 0 h 18"/>
                <a:gd name="T8" fmla="*/ 2147483647 w 70"/>
                <a:gd name="T9" fmla="*/ 0 h 18"/>
                <a:gd name="T10" fmla="*/ 2147483647 w 70"/>
                <a:gd name="T11" fmla="*/ 0 h 18"/>
                <a:gd name="T12" fmla="*/ 0 w 70"/>
                <a:gd name="T13" fmla="*/ 2147483647 h 18"/>
                <a:gd name="T14" fmla="*/ 0 60000 65536"/>
                <a:gd name="T15" fmla="*/ 0 60000 65536"/>
                <a:gd name="T16" fmla="*/ 0 60000 65536"/>
                <a:gd name="T17" fmla="*/ 0 60000 65536"/>
                <a:gd name="T18" fmla="*/ 0 60000 65536"/>
                <a:gd name="T19" fmla="*/ 0 60000 65536"/>
                <a:gd name="T20" fmla="*/ 0 60000 65536"/>
                <a:gd name="T21" fmla="*/ 0 w 70"/>
                <a:gd name="T22" fmla="*/ 0 h 18"/>
                <a:gd name="T23" fmla="*/ 70 w 7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18">
                  <a:moveTo>
                    <a:pt x="0" y="18"/>
                  </a:moveTo>
                  <a:lnTo>
                    <a:pt x="35" y="18"/>
                  </a:lnTo>
                  <a:lnTo>
                    <a:pt x="44" y="18"/>
                  </a:lnTo>
                  <a:lnTo>
                    <a:pt x="35" y="0"/>
                  </a:lnTo>
                  <a:lnTo>
                    <a:pt x="70" y="0"/>
                  </a:lnTo>
                  <a:lnTo>
                    <a:pt x="52" y="0"/>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42" name="Freeform 696"/>
            <p:cNvSpPr>
              <a:spLocks/>
            </p:cNvSpPr>
            <p:nvPr/>
          </p:nvSpPr>
          <p:spPr bwMode="auto">
            <a:xfrm>
              <a:off x="5668962" y="1657349"/>
              <a:ext cx="73025" cy="12700"/>
            </a:xfrm>
            <a:custGeom>
              <a:avLst/>
              <a:gdLst>
                <a:gd name="T0" fmla="*/ 0 w 44"/>
                <a:gd name="T1" fmla="*/ 2147483647 h 9"/>
                <a:gd name="T2" fmla="*/ 2147483647 w 44"/>
                <a:gd name="T3" fmla="*/ 2147483647 h 9"/>
                <a:gd name="T4" fmla="*/ 2147483647 w 44"/>
                <a:gd name="T5" fmla="*/ 2147483647 h 9"/>
                <a:gd name="T6" fmla="*/ 2147483647 w 44"/>
                <a:gd name="T7" fmla="*/ 0 h 9"/>
                <a:gd name="T8" fmla="*/ 2147483647 w 44"/>
                <a:gd name="T9" fmla="*/ 2147483647 h 9"/>
                <a:gd name="T10" fmla="*/ 0 w 44"/>
                <a:gd name="T11" fmla="*/ 2147483647 h 9"/>
                <a:gd name="T12" fmla="*/ 0 60000 65536"/>
                <a:gd name="T13" fmla="*/ 0 60000 65536"/>
                <a:gd name="T14" fmla="*/ 0 60000 65536"/>
                <a:gd name="T15" fmla="*/ 0 60000 65536"/>
                <a:gd name="T16" fmla="*/ 0 60000 65536"/>
                <a:gd name="T17" fmla="*/ 0 60000 65536"/>
                <a:gd name="T18" fmla="*/ 0 w 44"/>
                <a:gd name="T19" fmla="*/ 0 h 9"/>
                <a:gd name="T20" fmla="*/ 44 w 4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4" h="9">
                  <a:moveTo>
                    <a:pt x="0" y="9"/>
                  </a:moveTo>
                  <a:lnTo>
                    <a:pt x="44" y="9"/>
                  </a:lnTo>
                  <a:lnTo>
                    <a:pt x="35" y="9"/>
                  </a:lnTo>
                  <a:lnTo>
                    <a:pt x="35" y="0"/>
                  </a:lnTo>
                  <a:lnTo>
                    <a:pt x="18" y="9"/>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43" name="Freeform 697"/>
            <p:cNvSpPr>
              <a:spLocks/>
            </p:cNvSpPr>
            <p:nvPr/>
          </p:nvSpPr>
          <p:spPr bwMode="auto">
            <a:xfrm>
              <a:off x="5668962" y="1657349"/>
              <a:ext cx="73025" cy="12700"/>
            </a:xfrm>
            <a:custGeom>
              <a:avLst/>
              <a:gdLst>
                <a:gd name="T0" fmla="*/ 0 w 44"/>
                <a:gd name="T1" fmla="*/ 2147483647 h 9"/>
                <a:gd name="T2" fmla="*/ 2147483647 w 44"/>
                <a:gd name="T3" fmla="*/ 2147483647 h 9"/>
                <a:gd name="T4" fmla="*/ 2147483647 w 44"/>
                <a:gd name="T5" fmla="*/ 2147483647 h 9"/>
                <a:gd name="T6" fmla="*/ 2147483647 w 44"/>
                <a:gd name="T7" fmla="*/ 0 h 9"/>
                <a:gd name="T8" fmla="*/ 2147483647 w 44"/>
                <a:gd name="T9" fmla="*/ 2147483647 h 9"/>
                <a:gd name="T10" fmla="*/ 0 w 44"/>
                <a:gd name="T11" fmla="*/ 2147483647 h 9"/>
                <a:gd name="T12" fmla="*/ 0 60000 65536"/>
                <a:gd name="T13" fmla="*/ 0 60000 65536"/>
                <a:gd name="T14" fmla="*/ 0 60000 65536"/>
                <a:gd name="T15" fmla="*/ 0 60000 65536"/>
                <a:gd name="T16" fmla="*/ 0 60000 65536"/>
                <a:gd name="T17" fmla="*/ 0 60000 65536"/>
                <a:gd name="T18" fmla="*/ 0 w 44"/>
                <a:gd name="T19" fmla="*/ 0 h 9"/>
                <a:gd name="T20" fmla="*/ 44 w 4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4" h="9">
                  <a:moveTo>
                    <a:pt x="0" y="9"/>
                  </a:moveTo>
                  <a:lnTo>
                    <a:pt x="44" y="9"/>
                  </a:lnTo>
                  <a:lnTo>
                    <a:pt x="35" y="9"/>
                  </a:lnTo>
                  <a:lnTo>
                    <a:pt x="35" y="0"/>
                  </a:lnTo>
                  <a:lnTo>
                    <a:pt x="18" y="9"/>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44" name="Line 698"/>
            <p:cNvSpPr>
              <a:spLocks noChangeShapeType="1"/>
            </p:cNvSpPr>
            <p:nvPr/>
          </p:nvSpPr>
          <p:spPr bwMode="auto">
            <a:xfrm>
              <a:off x="5656262" y="1697037"/>
              <a:ext cx="42863" cy="14287"/>
            </a:xfrm>
            <a:prstGeom prst="line">
              <a:avLst/>
            </a:prstGeom>
            <a:noFill/>
            <a:ln w="14288" cap="rnd">
              <a:solidFill>
                <a:srgbClr val="C5C5C5"/>
              </a:solidFill>
              <a:round/>
              <a:headEnd/>
              <a:tailEnd/>
            </a:ln>
          </p:spPr>
          <p:txBody>
            <a:bodyPr/>
            <a:lstStyle/>
            <a:p>
              <a:endParaRPr lang="zh-CN" altLang="en-US"/>
            </a:p>
          </p:txBody>
        </p:sp>
        <p:sp>
          <p:nvSpPr>
            <p:cNvPr id="54745" name="Freeform 699"/>
            <p:cNvSpPr>
              <a:spLocks/>
            </p:cNvSpPr>
            <p:nvPr/>
          </p:nvSpPr>
          <p:spPr bwMode="auto">
            <a:xfrm>
              <a:off x="5529262" y="1670049"/>
              <a:ext cx="98425" cy="26988"/>
            </a:xfrm>
            <a:custGeom>
              <a:avLst/>
              <a:gdLst>
                <a:gd name="T0" fmla="*/ 0 w 61"/>
                <a:gd name="T1" fmla="*/ 2147483647 h 18"/>
                <a:gd name="T2" fmla="*/ 2147483647 w 61"/>
                <a:gd name="T3" fmla="*/ 2147483647 h 18"/>
                <a:gd name="T4" fmla="*/ 2147483647 w 61"/>
                <a:gd name="T5" fmla="*/ 2147483647 h 18"/>
                <a:gd name="T6" fmla="*/ 2147483647 w 61"/>
                <a:gd name="T7" fmla="*/ 2147483647 h 18"/>
                <a:gd name="T8" fmla="*/ 2147483647 w 61"/>
                <a:gd name="T9" fmla="*/ 0 h 18"/>
                <a:gd name="T10" fmla="*/ 0 w 61"/>
                <a:gd name="T11" fmla="*/ 2147483647 h 18"/>
                <a:gd name="T12" fmla="*/ 0 60000 65536"/>
                <a:gd name="T13" fmla="*/ 0 60000 65536"/>
                <a:gd name="T14" fmla="*/ 0 60000 65536"/>
                <a:gd name="T15" fmla="*/ 0 60000 65536"/>
                <a:gd name="T16" fmla="*/ 0 60000 65536"/>
                <a:gd name="T17" fmla="*/ 0 60000 65536"/>
                <a:gd name="T18" fmla="*/ 0 w 61"/>
                <a:gd name="T19" fmla="*/ 0 h 18"/>
                <a:gd name="T20" fmla="*/ 61 w 6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61" h="18">
                  <a:moveTo>
                    <a:pt x="0" y="18"/>
                  </a:moveTo>
                  <a:lnTo>
                    <a:pt x="44" y="18"/>
                  </a:lnTo>
                  <a:lnTo>
                    <a:pt x="52" y="18"/>
                  </a:lnTo>
                  <a:lnTo>
                    <a:pt x="61" y="18"/>
                  </a:lnTo>
                  <a:lnTo>
                    <a:pt x="26" y="0"/>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46" name="Freeform 700"/>
            <p:cNvSpPr>
              <a:spLocks/>
            </p:cNvSpPr>
            <p:nvPr/>
          </p:nvSpPr>
          <p:spPr bwMode="auto">
            <a:xfrm>
              <a:off x="5529262" y="1670049"/>
              <a:ext cx="98425" cy="26988"/>
            </a:xfrm>
            <a:custGeom>
              <a:avLst/>
              <a:gdLst>
                <a:gd name="T0" fmla="*/ 0 w 61"/>
                <a:gd name="T1" fmla="*/ 2147483647 h 18"/>
                <a:gd name="T2" fmla="*/ 2147483647 w 61"/>
                <a:gd name="T3" fmla="*/ 2147483647 h 18"/>
                <a:gd name="T4" fmla="*/ 2147483647 w 61"/>
                <a:gd name="T5" fmla="*/ 2147483647 h 18"/>
                <a:gd name="T6" fmla="*/ 2147483647 w 61"/>
                <a:gd name="T7" fmla="*/ 2147483647 h 18"/>
                <a:gd name="T8" fmla="*/ 2147483647 w 61"/>
                <a:gd name="T9" fmla="*/ 0 h 18"/>
                <a:gd name="T10" fmla="*/ 0 w 61"/>
                <a:gd name="T11" fmla="*/ 2147483647 h 18"/>
                <a:gd name="T12" fmla="*/ 0 60000 65536"/>
                <a:gd name="T13" fmla="*/ 0 60000 65536"/>
                <a:gd name="T14" fmla="*/ 0 60000 65536"/>
                <a:gd name="T15" fmla="*/ 0 60000 65536"/>
                <a:gd name="T16" fmla="*/ 0 60000 65536"/>
                <a:gd name="T17" fmla="*/ 0 60000 65536"/>
                <a:gd name="T18" fmla="*/ 0 w 61"/>
                <a:gd name="T19" fmla="*/ 0 h 18"/>
                <a:gd name="T20" fmla="*/ 61 w 6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61" h="18">
                  <a:moveTo>
                    <a:pt x="0" y="18"/>
                  </a:moveTo>
                  <a:lnTo>
                    <a:pt x="44" y="18"/>
                  </a:lnTo>
                  <a:lnTo>
                    <a:pt x="52" y="18"/>
                  </a:lnTo>
                  <a:lnTo>
                    <a:pt x="61" y="18"/>
                  </a:lnTo>
                  <a:lnTo>
                    <a:pt x="26" y="0"/>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47" name="Freeform 701"/>
            <p:cNvSpPr>
              <a:spLocks/>
            </p:cNvSpPr>
            <p:nvPr/>
          </p:nvSpPr>
          <p:spPr bwMode="auto">
            <a:xfrm>
              <a:off x="5024437" y="1697037"/>
              <a:ext cx="250825" cy="66675"/>
            </a:xfrm>
            <a:custGeom>
              <a:avLst/>
              <a:gdLst>
                <a:gd name="T0" fmla="*/ 0 w 157"/>
                <a:gd name="T1" fmla="*/ 2147483647 h 44"/>
                <a:gd name="T2" fmla="*/ 2147483647 w 157"/>
                <a:gd name="T3" fmla="*/ 2147483647 h 44"/>
                <a:gd name="T4" fmla="*/ 2147483647 w 157"/>
                <a:gd name="T5" fmla="*/ 2147483647 h 44"/>
                <a:gd name="T6" fmla="*/ 2147483647 w 157"/>
                <a:gd name="T7" fmla="*/ 2147483647 h 44"/>
                <a:gd name="T8" fmla="*/ 2147483647 w 157"/>
                <a:gd name="T9" fmla="*/ 2147483647 h 44"/>
                <a:gd name="T10" fmla="*/ 2147483647 w 157"/>
                <a:gd name="T11" fmla="*/ 2147483647 h 44"/>
                <a:gd name="T12" fmla="*/ 2147483647 w 157"/>
                <a:gd name="T13" fmla="*/ 2147483647 h 44"/>
                <a:gd name="T14" fmla="*/ 2147483647 w 157"/>
                <a:gd name="T15" fmla="*/ 2147483647 h 44"/>
                <a:gd name="T16" fmla="*/ 2147483647 w 157"/>
                <a:gd name="T17" fmla="*/ 2147483647 h 44"/>
                <a:gd name="T18" fmla="*/ 2147483647 w 157"/>
                <a:gd name="T19" fmla="*/ 2147483647 h 44"/>
                <a:gd name="T20" fmla="*/ 2147483647 w 157"/>
                <a:gd name="T21" fmla="*/ 2147483647 h 44"/>
                <a:gd name="T22" fmla="*/ 2147483647 w 157"/>
                <a:gd name="T23" fmla="*/ 2147483647 h 44"/>
                <a:gd name="T24" fmla="*/ 2147483647 w 157"/>
                <a:gd name="T25" fmla="*/ 2147483647 h 44"/>
                <a:gd name="T26" fmla="*/ 2147483647 w 157"/>
                <a:gd name="T27" fmla="*/ 0 h 44"/>
                <a:gd name="T28" fmla="*/ 2147483647 w 157"/>
                <a:gd name="T29" fmla="*/ 0 h 44"/>
                <a:gd name="T30" fmla="*/ 2147483647 w 157"/>
                <a:gd name="T31" fmla="*/ 2147483647 h 44"/>
                <a:gd name="T32" fmla="*/ 0 w 157"/>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7"/>
                <a:gd name="T52" fmla="*/ 0 h 44"/>
                <a:gd name="T53" fmla="*/ 157 w 157"/>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7" h="44">
                  <a:moveTo>
                    <a:pt x="0" y="9"/>
                  </a:moveTo>
                  <a:lnTo>
                    <a:pt x="18" y="18"/>
                  </a:lnTo>
                  <a:lnTo>
                    <a:pt x="27" y="26"/>
                  </a:lnTo>
                  <a:lnTo>
                    <a:pt x="27" y="35"/>
                  </a:lnTo>
                  <a:lnTo>
                    <a:pt x="61" y="44"/>
                  </a:lnTo>
                  <a:lnTo>
                    <a:pt x="79" y="26"/>
                  </a:lnTo>
                  <a:lnTo>
                    <a:pt x="88" y="26"/>
                  </a:lnTo>
                  <a:lnTo>
                    <a:pt x="88" y="35"/>
                  </a:lnTo>
                  <a:lnTo>
                    <a:pt x="140" y="35"/>
                  </a:lnTo>
                  <a:lnTo>
                    <a:pt x="79" y="18"/>
                  </a:lnTo>
                  <a:lnTo>
                    <a:pt x="79" y="9"/>
                  </a:lnTo>
                  <a:lnTo>
                    <a:pt x="122" y="18"/>
                  </a:lnTo>
                  <a:lnTo>
                    <a:pt x="157" y="9"/>
                  </a:lnTo>
                  <a:lnTo>
                    <a:pt x="149" y="0"/>
                  </a:lnTo>
                  <a:lnTo>
                    <a:pt x="79" y="0"/>
                  </a:lnTo>
                  <a:lnTo>
                    <a:pt x="53" y="9"/>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48" name="Freeform 702"/>
            <p:cNvSpPr>
              <a:spLocks/>
            </p:cNvSpPr>
            <p:nvPr/>
          </p:nvSpPr>
          <p:spPr bwMode="auto">
            <a:xfrm>
              <a:off x="5024437" y="1697037"/>
              <a:ext cx="250825" cy="66675"/>
            </a:xfrm>
            <a:custGeom>
              <a:avLst/>
              <a:gdLst>
                <a:gd name="T0" fmla="*/ 0 w 157"/>
                <a:gd name="T1" fmla="*/ 2147483647 h 44"/>
                <a:gd name="T2" fmla="*/ 2147483647 w 157"/>
                <a:gd name="T3" fmla="*/ 2147483647 h 44"/>
                <a:gd name="T4" fmla="*/ 2147483647 w 157"/>
                <a:gd name="T5" fmla="*/ 2147483647 h 44"/>
                <a:gd name="T6" fmla="*/ 2147483647 w 157"/>
                <a:gd name="T7" fmla="*/ 2147483647 h 44"/>
                <a:gd name="T8" fmla="*/ 2147483647 w 157"/>
                <a:gd name="T9" fmla="*/ 2147483647 h 44"/>
                <a:gd name="T10" fmla="*/ 2147483647 w 157"/>
                <a:gd name="T11" fmla="*/ 2147483647 h 44"/>
                <a:gd name="T12" fmla="*/ 2147483647 w 157"/>
                <a:gd name="T13" fmla="*/ 2147483647 h 44"/>
                <a:gd name="T14" fmla="*/ 2147483647 w 157"/>
                <a:gd name="T15" fmla="*/ 2147483647 h 44"/>
                <a:gd name="T16" fmla="*/ 2147483647 w 157"/>
                <a:gd name="T17" fmla="*/ 2147483647 h 44"/>
                <a:gd name="T18" fmla="*/ 2147483647 w 157"/>
                <a:gd name="T19" fmla="*/ 2147483647 h 44"/>
                <a:gd name="T20" fmla="*/ 2147483647 w 157"/>
                <a:gd name="T21" fmla="*/ 2147483647 h 44"/>
                <a:gd name="T22" fmla="*/ 2147483647 w 157"/>
                <a:gd name="T23" fmla="*/ 2147483647 h 44"/>
                <a:gd name="T24" fmla="*/ 2147483647 w 157"/>
                <a:gd name="T25" fmla="*/ 2147483647 h 44"/>
                <a:gd name="T26" fmla="*/ 2147483647 w 157"/>
                <a:gd name="T27" fmla="*/ 0 h 44"/>
                <a:gd name="T28" fmla="*/ 2147483647 w 157"/>
                <a:gd name="T29" fmla="*/ 0 h 44"/>
                <a:gd name="T30" fmla="*/ 2147483647 w 157"/>
                <a:gd name="T31" fmla="*/ 2147483647 h 44"/>
                <a:gd name="T32" fmla="*/ 0 w 157"/>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7"/>
                <a:gd name="T52" fmla="*/ 0 h 44"/>
                <a:gd name="T53" fmla="*/ 157 w 157"/>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7" h="44">
                  <a:moveTo>
                    <a:pt x="0" y="9"/>
                  </a:moveTo>
                  <a:lnTo>
                    <a:pt x="18" y="18"/>
                  </a:lnTo>
                  <a:lnTo>
                    <a:pt x="27" y="26"/>
                  </a:lnTo>
                  <a:lnTo>
                    <a:pt x="27" y="35"/>
                  </a:lnTo>
                  <a:lnTo>
                    <a:pt x="61" y="44"/>
                  </a:lnTo>
                  <a:lnTo>
                    <a:pt x="79" y="26"/>
                  </a:lnTo>
                  <a:lnTo>
                    <a:pt x="88" y="26"/>
                  </a:lnTo>
                  <a:lnTo>
                    <a:pt x="88" y="35"/>
                  </a:lnTo>
                  <a:lnTo>
                    <a:pt x="140" y="35"/>
                  </a:lnTo>
                  <a:lnTo>
                    <a:pt x="79" y="18"/>
                  </a:lnTo>
                  <a:lnTo>
                    <a:pt x="79" y="9"/>
                  </a:lnTo>
                  <a:lnTo>
                    <a:pt x="122" y="18"/>
                  </a:lnTo>
                  <a:lnTo>
                    <a:pt x="157" y="9"/>
                  </a:lnTo>
                  <a:lnTo>
                    <a:pt x="149" y="0"/>
                  </a:lnTo>
                  <a:lnTo>
                    <a:pt x="79" y="0"/>
                  </a:lnTo>
                  <a:lnTo>
                    <a:pt x="53" y="9"/>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49" name="Line 703"/>
            <p:cNvSpPr>
              <a:spLocks noChangeShapeType="1"/>
            </p:cNvSpPr>
            <p:nvPr/>
          </p:nvSpPr>
          <p:spPr bwMode="auto">
            <a:xfrm>
              <a:off x="4757737" y="2181224"/>
              <a:ext cx="14288" cy="14288"/>
            </a:xfrm>
            <a:prstGeom prst="line">
              <a:avLst/>
            </a:prstGeom>
            <a:noFill/>
            <a:ln w="14288" cap="rnd">
              <a:solidFill>
                <a:srgbClr val="C5C5C5"/>
              </a:solidFill>
              <a:round/>
              <a:headEnd/>
              <a:tailEnd/>
            </a:ln>
          </p:spPr>
          <p:txBody>
            <a:bodyPr/>
            <a:lstStyle/>
            <a:p>
              <a:endParaRPr lang="zh-CN" altLang="en-US"/>
            </a:p>
          </p:txBody>
        </p:sp>
        <p:sp>
          <p:nvSpPr>
            <p:cNvPr id="54750" name="Freeform 704"/>
            <p:cNvSpPr>
              <a:spLocks/>
            </p:cNvSpPr>
            <p:nvPr/>
          </p:nvSpPr>
          <p:spPr bwMode="auto">
            <a:xfrm>
              <a:off x="4657725" y="2195512"/>
              <a:ext cx="28575" cy="26987"/>
            </a:xfrm>
            <a:custGeom>
              <a:avLst/>
              <a:gdLst>
                <a:gd name="T0" fmla="*/ 0 w 17"/>
                <a:gd name="T1" fmla="*/ 2147483647 h 18"/>
                <a:gd name="T2" fmla="*/ 2147483647 w 17"/>
                <a:gd name="T3" fmla="*/ 2147483647 h 18"/>
                <a:gd name="T4" fmla="*/ 2147483647 w 17"/>
                <a:gd name="T5" fmla="*/ 0 h 18"/>
                <a:gd name="T6" fmla="*/ 0 w 17"/>
                <a:gd name="T7" fmla="*/ 2147483647 h 18"/>
                <a:gd name="T8" fmla="*/ 0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18"/>
                  </a:moveTo>
                  <a:lnTo>
                    <a:pt x="9" y="18"/>
                  </a:lnTo>
                  <a:lnTo>
                    <a:pt x="17" y="0"/>
                  </a:lnTo>
                  <a:lnTo>
                    <a:pt x="0" y="9"/>
                  </a:lnTo>
                  <a:lnTo>
                    <a:pt x="0" y="1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51" name="Freeform 705"/>
            <p:cNvSpPr>
              <a:spLocks/>
            </p:cNvSpPr>
            <p:nvPr/>
          </p:nvSpPr>
          <p:spPr bwMode="auto">
            <a:xfrm>
              <a:off x="4657725" y="2195512"/>
              <a:ext cx="28575" cy="26987"/>
            </a:xfrm>
            <a:custGeom>
              <a:avLst/>
              <a:gdLst>
                <a:gd name="T0" fmla="*/ 0 w 17"/>
                <a:gd name="T1" fmla="*/ 2147483647 h 18"/>
                <a:gd name="T2" fmla="*/ 2147483647 w 17"/>
                <a:gd name="T3" fmla="*/ 2147483647 h 18"/>
                <a:gd name="T4" fmla="*/ 2147483647 w 17"/>
                <a:gd name="T5" fmla="*/ 0 h 18"/>
                <a:gd name="T6" fmla="*/ 0 w 17"/>
                <a:gd name="T7" fmla="*/ 2147483647 h 18"/>
                <a:gd name="T8" fmla="*/ 0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18"/>
                  </a:moveTo>
                  <a:lnTo>
                    <a:pt x="9" y="18"/>
                  </a:lnTo>
                  <a:lnTo>
                    <a:pt x="17" y="0"/>
                  </a:lnTo>
                  <a:lnTo>
                    <a:pt x="0" y="9"/>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52" name="Freeform 706"/>
            <p:cNvSpPr>
              <a:spLocks/>
            </p:cNvSpPr>
            <p:nvPr/>
          </p:nvSpPr>
          <p:spPr bwMode="auto">
            <a:xfrm>
              <a:off x="4673600" y="2195512"/>
              <a:ext cx="155575" cy="228600"/>
            </a:xfrm>
            <a:custGeom>
              <a:avLst/>
              <a:gdLst>
                <a:gd name="T0" fmla="*/ 0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2147483647 h 152"/>
                <a:gd name="T24" fmla="*/ 2147483647 w 96"/>
                <a:gd name="T25" fmla="*/ 2147483647 h 152"/>
                <a:gd name="T26" fmla="*/ 2147483647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0 h 152"/>
                <a:gd name="T40" fmla="*/ 2147483647 w 96"/>
                <a:gd name="T41" fmla="*/ 0 h 152"/>
                <a:gd name="T42" fmla="*/ 2147483647 w 96"/>
                <a:gd name="T43" fmla="*/ 2147483647 h 152"/>
                <a:gd name="T44" fmla="*/ 2147483647 w 96"/>
                <a:gd name="T45" fmla="*/ 2147483647 h 152"/>
                <a:gd name="T46" fmla="*/ 0 w 96"/>
                <a:gd name="T47" fmla="*/ 2147483647 h 152"/>
                <a:gd name="T48" fmla="*/ 2147483647 w 96"/>
                <a:gd name="T49" fmla="*/ 2147483647 h 152"/>
                <a:gd name="T50" fmla="*/ 2147483647 w 96"/>
                <a:gd name="T51" fmla="*/ 2147483647 h 152"/>
                <a:gd name="T52" fmla="*/ 0 w 96"/>
                <a:gd name="T53" fmla="*/ 2147483647 h 152"/>
                <a:gd name="T54" fmla="*/ 2147483647 w 96"/>
                <a:gd name="T55" fmla="*/ 2147483647 h 152"/>
                <a:gd name="T56" fmla="*/ 2147483647 w 96"/>
                <a:gd name="T57" fmla="*/ 2147483647 h 152"/>
                <a:gd name="T58" fmla="*/ 2147483647 w 96"/>
                <a:gd name="T59" fmla="*/ 2147483647 h 152"/>
                <a:gd name="T60" fmla="*/ 2147483647 w 96"/>
                <a:gd name="T61" fmla="*/ 2147483647 h 152"/>
                <a:gd name="T62" fmla="*/ 2147483647 w 96"/>
                <a:gd name="T63" fmla="*/ 2147483647 h 152"/>
                <a:gd name="T64" fmla="*/ 2147483647 w 96"/>
                <a:gd name="T65" fmla="*/ 2147483647 h 152"/>
                <a:gd name="T66" fmla="*/ 2147483647 w 96"/>
                <a:gd name="T67" fmla="*/ 2147483647 h 152"/>
                <a:gd name="T68" fmla="*/ 2147483647 w 96"/>
                <a:gd name="T69" fmla="*/ 2147483647 h 152"/>
                <a:gd name="T70" fmla="*/ 2147483647 w 96"/>
                <a:gd name="T71" fmla="*/ 2147483647 h 152"/>
                <a:gd name="T72" fmla="*/ 2147483647 w 96"/>
                <a:gd name="T73" fmla="*/ 2147483647 h 152"/>
                <a:gd name="T74" fmla="*/ 2147483647 w 96"/>
                <a:gd name="T75" fmla="*/ 2147483647 h 152"/>
                <a:gd name="T76" fmla="*/ 2147483647 w 96"/>
                <a:gd name="T77" fmla="*/ 2147483647 h 152"/>
                <a:gd name="T78" fmla="*/ 2147483647 w 96"/>
                <a:gd name="T79" fmla="*/ 2147483647 h 152"/>
                <a:gd name="T80" fmla="*/ 2147483647 w 96"/>
                <a:gd name="T81" fmla="*/ 2147483647 h 152"/>
                <a:gd name="T82" fmla="*/ 2147483647 w 96"/>
                <a:gd name="T83" fmla="*/ 2147483647 h 152"/>
                <a:gd name="T84" fmla="*/ 2147483647 w 96"/>
                <a:gd name="T85" fmla="*/ 2147483647 h 152"/>
                <a:gd name="T86" fmla="*/ 2147483647 w 96"/>
                <a:gd name="T87" fmla="*/ 2147483647 h 152"/>
                <a:gd name="T88" fmla="*/ 0 w 96"/>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6"/>
                <a:gd name="T136" fmla="*/ 0 h 152"/>
                <a:gd name="T137" fmla="*/ 96 w 96"/>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6" h="152">
                  <a:moveTo>
                    <a:pt x="0" y="152"/>
                  </a:moveTo>
                  <a:lnTo>
                    <a:pt x="8" y="152"/>
                  </a:lnTo>
                  <a:lnTo>
                    <a:pt x="26" y="152"/>
                  </a:lnTo>
                  <a:lnTo>
                    <a:pt x="43" y="134"/>
                  </a:lnTo>
                  <a:lnTo>
                    <a:pt x="43" y="152"/>
                  </a:lnTo>
                  <a:lnTo>
                    <a:pt x="78" y="134"/>
                  </a:lnTo>
                  <a:lnTo>
                    <a:pt x="87" y="125"/>
                  </a:lnTo>
                  <a:lnTo>
                    <a:pt x="78" y="125"/>
                  </a:lnTo>
                  <a:lnTo>
                    <a:pt x="96" y="107"/>
                  </a:lnTo>
                  <a:lnTo>
                    <a:pt x="87" y="98"/>
                  </a:lnTo>
                  <a:lnTo>
                    <a:pt x="69" y="98"/>
                  </a:lnTo>
                  <a:lnTo>
                    <a:pt x="78" y="98"/>
                  </a:lnTo>
                  <a:lnTo>
                    <a:pt x="69" y="81"/>
                  </a:lnTo>
                  <a:lnTo>
                    <a:pt x="61" y="72"/>
                  </a:lnTo>
                  <a:lnTo>
                    <a:pt x="43" y="54"/>
                  </a:lnTo>
                  <a:lnTo>
                    <a:pt x="43" y="18"/>
                  </a:lnTo>
                  <a:lnTo>
                    <a:pt x="26" y="18"/>
                  </a:lnTo>
                  <a:lnTo>
                    <a:pt x="43" y="9"/>
                  </a:lnTo>
                  <a:lnTo>
                    <a:pt x="43" y="0"/>
                  </a:lnTo>
                  <a:lnTo>
                    <a:pt x="17" y="0"/>
                  </a:lnTo>
                  <a:lnTo>
                    <a:pt x="8" y="18"/>
                  </a:lnTo>
                  <a:lnTo>
                    <a:pt x="8" y="27"/>
                  </a:lnTo>
                  <a:lnTo>
                    <a:pt x="0" y="36"/>
                  </a:lnTo>
                  <a:lnTo>
                    <a:pt x="8" y="36"/>
                  </a:lnTo>
                  <a:lnTo>
                    <a:pt x="8" y="54"/>
                  </a:lnTo>
                  <a:lnTo>
                    <a:pt x="0" y="54"/>
                  </a:lnTo>
                  <a:lnTo>
                    <a:pt x="8" y="54"/>
                  </a:lnTo>
                  <a:lnTo>
                    <a:pt x="8" y="63"/>
                  </a:lnTo>
                  <a:lnTo>
                    <a:pt x="17" y="54"/>
                  </a:lnTo>
                  <a:lnTo>
                    <a:pt x="17" y="63"/>
                  </a:lnTo>
                  <a:lnTo>
                    <a:pt x="8" y="72"/>
                  </a:lnTo>
                  <a:lnTo>
                    <a:pt x="17" y="72"/>
                  </a:lnTo>
                  <a:lnTo>
                    <a:pt x="43" y="72"/>
                  </a:lnTo>
                  <a:lnTo>
                    <a:pt x="26" y="72"/>
                  </a:lnTo>
                  <a:lnTo>
                    <a:pt x="43" y="81"/>
                  </a:lnTo>
                  <a:lnTo>
                    <a:pt x="43" y="98"/>
                  </a:lnTo>
                  <a:lnTo>
                    <a:pt x="17" y="98"/>
                  </a:lnTo>
                  <a:lnTo>
                    <a:pt x="17" y="107"/>
                  </a:lnTo>
                  <a:lnTo>
                    <a:pt x="8" y="116"/>
                  </a:lnTo>
                  <a:lnTo>
                    <a:pt x="8" y="125"/>
                  </a:lnTo>
                  <a:lnTo>
                    <a:pt x="26" y="125"/>
                  </a:lnTo>
                  <a:lnTo>
                    <a:pt x="43" y="125"/>
                  </a:lnTo>
                  <a:lnTo>
                    <a:pt x="17" y="125"/>
                  </a:lnTo>
                  <a:lnTo>
                    <a:pt x="0" y="15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53" name="Group 707"/>
            <p:cNvGrpSpPr>
              <a:grpSpLocks/>
            </p:cNvGrpSpPr>
            <p:nvPr/>
          </p:nvGrpSpPr>
          <p:grpSpPr bwMode="auto">
            <a:xfrm>
              <a:off x="4673600" y="2195512"/>
              <a:ext cx="155575" cy="228600"/>
              <a:chOff x="2561" y="1366"/>
              <a:chExt cx="96" cy="152"/>
            </a:xfrm>
          </p:grpSpPr>
          <p:sp>
            <p:nvSpPr>
              <p:cNvPr id="54961" name="Freeform 708"/>
              <p:cNvSpPr>
                <a:spLocks/>
              </p:cNvSpPr>
              <p:nvPr/>
            </p:nvSpPr>
            <p:spPr bwMode="auto">
              <a:xfrm>
                <a:off x="2561" y="1366"/>
                <a:ext cx="96" cy="152"/>
              </a:xfrm>
              <a:custGeom>
                <a:avLst/>
                <a:gdLst>
                  <a:gd name="T0" fmla="*/ 0 w 96"/>
                  <a:gd name="T1" fmla="*/ 152 h 152"/>
                  <a:gd name="T2" fmla="*/ 8 w 96"/>
                  <a:gd name="T3" fmla="*/ 152 h 152"/>
                  <a:gd name="T4" fmla="*/ 26 w 96"/>
                  <a:gd name="T5" fmla="*/ 152 h 152"/>
                  <a:gd name="T6" fmla="*/ 43 w 96"/>
                  <a:gd name="T7" fmla="*/ 134 h 152"/>
                  <a:gd name="T8" fmla="*/ 43 w 96"/>
                  <a:gd name="T9" fmla="*/ 152 h 152"/>
                  <a:gd name="T10" fmla="*/ 78 w 96"/>
                  <a:gd name="T11" fmla="*/ 134 h 152"/>
                  <a:gd name="T12" fmla="*/ 87 w 96"/>
                  <a:gd name="T13" fmla="*/ 125 h 152"/>
                  <a:gd name="T14" fmla="*/ 78 w 96"/>
                  <a:gd name="T15" fmla="*/ 125 h 152"/>
                  <a:gd name="T16" fmla="*/ 96 w 96"/>
                  <a:gd name="T17" fmla="*/ 107 h 152"/>
                  <a:gd name="T18" fmla="*/ 87 w 96"/>
                  <a:gd name="T19" fmla="*/ 98 h 152"/>
                  <a:gd name="T20" fmla="*/ 69 w 96"/>
                  <a:gd name="T21" fmla="*/ 98 h 152"/>
                  <a:gd name="T22" fmla="*/ 78 w 96"/>
                  <a:gd name="T23" fmla="*/ 98 h 152"/>
                  <a:gd name="T24" fmla="*/ 69 w 96"/>
                  <a:gd name="T25" fmla="*/ 81 h 152"/>
                  <a:gd name="T26" fmla="*/ 61 w 96"/>
                  <a:gd name="T27" fmla="*/ 72 h 152"/>
                  <a:gd name="T28" fmla="*/ 43 w 96"/>
                  <a:gd name="T29" fmla="*/ 54 h 152"/>
                  <a:gd name="T30" fmla="*/ 43 w 96"/>
                  <a:gd name="T31" fmla="*/ 54 h 152"/>
                  <a:gd name="T32" fmla="*/ 43 w 96"/>
                  <a:gd name="T33" fmla="*/ 18 h 152"/>
                  <a:gd name="T34" fmla="*/ 26 w 96"/>
                  <a:gd name="T35" fmla="*/ 18 h 152"/>
                  <a:gd name="T36" fmla="*/ 43 w 96"/>
                  <a:gd name="T37" fmla="*/ 9 h 152"/>
                  <a:gd name="T38" fmla="*/ 43 w 96"/>
                  <a:gd name="T39" fmla="*/ 0 h 152"/>
                  <a:gd name="T40" fmla="*/ 17 w 96"/>
                  <a:gd name="T41" fmla="*/ 0 h 152"/>
                  <a:gd name="T42" fmla="*/ 8 w 96"/>
                  <a:gd name="T43" fmla="*/ 18 h 152"/>
                  <a:gd name="T44" fmla="*/ 8 w 96"/>
                  <a:gd name="T45" fmla="*/ 27 h 152"/>
                  <a:gd name="T46" fmla="*/ 0 w 96"/>
                  <a:gd name="T47" fmla="*/ 36 h 152"/>
                  <a:gd name="T48" fmla="*/ 8 w 96"/>
                  <a:gd name="T49" fmla="*/ 36 h 152"/>
                  <a:gd name="T50" fmla="*/ 8 w 96"/>
                  <a:gd name="T51" fmla="*/ 54 h 152"/>
                  <a:gd name="T52" fmla="*/ 0 w 96"/>
                  <a:gd name="T53" fmla="*/ 54 h 152"/>
                  <a:gd name="T54" fmla="*/ 8 w 96"/>
                  <a:gd name="T55" fmla="*/ 54 h 152"/>
                  <a:gd name="T56" fmla="*/ 8 w 96"/>
                  <a:gd name="T57" fmla="*/ 63 h 152"/>
                  <a:gd name="T58" fmla="*/ 17 w 96"/>
                  <a:gd name="T59" fmla="*/ 54 h 152"/>
                  <a:gd name="T60" fmla="*/ 17 w 96"/>
                  <a:gd name="T61" fmla="*/ 63 h 152"/>
                  <a:gd name="T62" fmla="*/ 8 w 96"/>
                  <a:gd name="T63" fmla="*/ 72 h 152"/>
                  <a:gd name="T64" fmla="*/ 17 w 96"/>
                  <a:gd name="T65" fmla="*/ 72 h 152"/>
                  <a:gd name="T66" fmla="*/ 43 w 96"/>
                  <a:gd name="T67" fmla="*/ 72 h 152"/>
                  <a:gd name="T68" fmla="*/ 26 w 96"/>
                  <a:gd name="T69" fmla="*/ 72 h 152"/>
                  <a:gd name="T70" fmla="*/ 43 w 96"/>
                  <a:gd name="T71" fmla="*/ 81 h 152"/>
                  <a:gd name="T72" fmla="*/ 43 w 96"/>
                  <a:gd name="T73" fmla="*/ 98 h 152"/>
                  <a:gd name="T74" fmla="*/ 17 w 96"/>
                  <a:gd name="T75" fmla="*/ 98 h 152"/>
                  <a:gd name="T76" fmla="*/ 17 w 96"/>
                  <a:gd name="T77" fmla="*/ 107 h 152"/>
                  <a:gd name="T78" fmla="*/ 8 w 96"/>
                  <a:gd name="T79" fmla="*/ 116 h 152"/>
                  <a:gd name="T80" fmla="*/ 8 w 96"/>
                  <a:gd name="T81" fmla="*/ 125 h 152"/>
                  <a:gd name="T82" fmla="*/ 26 w 96"/>
                  <a:gd name="T83" fmla="*/ 125 h 152"/>
                  <a:gd name="T84" fmla="*/ 43 w 96"/>
                  <a:gd name="T85" fmla="*/ 125 h 152"/>
                  <a:gd name="T86" fmla="*/ 17 w 96"/>
                  <a:gd name="T87" fmla="*/ 125 h 152"/>
                  <a:gd name="T88" fmla="*/ 0 w 96"/>
                  <a:gd name="T89" fmla="*/ 152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6"/>
                  <a:gd name="T136" fmla="*/ 0 h 152"/>
                  <a:gd name="T137" fmla="*/ 96 w 96"/>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6" h="152">
                    <a:moveTo>
                      <a:pt x="0" y="152"/>
                    </a:moveTo>
                    <a:lnTo>
                      <a:pt x="8" y="152"/>
                    </a:lnTo>
                    <a:lnTo>
                      <a:pt x="26" y="152"/>
                    </a:lnTo>
                    <a:lnTo>
                      <a:pt x="43" y="134"/>
                    </a:lnTo>
                    <a:lnTo>
                      <a:pt x="43" y="152"/>
                    </a:lnTo>
                    <a:lnTo>
                      <a:pt x="78" y="134"/>
                    </a:lnTo>
                    <a:lnTo>
                      <a:pt x="87" y="125"/>
                    </a:lnTo>
                    <a:lnTo>
                      <a:pt x="78" y="125"/>
                    </a:lnTo>
                    <a:lnTo>
                      <a:pt x="96" y="107"/>
                    </a:lnTo>
                    <a:lnTo>
                      <a:pt x="87" y="98"/>
                    </a:lnTo>
                    <a:lnTo>
                      <a:pt x="69" y="98"/>
                    </a:lnTo>
                    <a:lnTo>
                      <a:pt x="78" y="98"/>
                    </a:lnTo>
                    <a:lnTo>
                      <a:pt x="69" y="81"/>
                    </a:lnTo>
                    <a:lnTo>
                      <a:pt x="61" y="72"/>
                    </a:lnTo>
                    <a:lnTo>
                      <a:pt x="43" y="54"/>
                    </a:lnTo>
                    <a:lnTo>
                      <a:pt x="43" y="18"/>
                    </a:lnTo>
                    <a:lnTo>
                      <a:pt x="26" y="18"/>
                    </a:lnTo>
                    <a:lnTo>
                      <a:pt x="43" y="9"/>
                    </a:lnTo>
                    <a:lnTo>
                      <a:pt x="43" y="0"/>
                    </a:lnTo>
                    <a:lnTo>
                      <a:pt x="17" y="0"/>
                    </a:lnTo>
                    <a:lnTo>
                      <a:pt x="8" y="18"/>
                    </a:lnTo>
                    <a:lnTo>
                      <a:pt x="8" y="27"/>
                    </a:lnTo>
                    <a:lnTo>
                      <a:pt x="0" y="36"/>
                    </a:lnTo>
                    <a:lnTo>
                      <a:pt x="8" y="36"/>
                    </a:lnTo>
                    <a:lnTo>
                      <a:pt x="8" y="54"/>
                    </a:lnTo>
                    <a:lnTo>
                      <a:pt x="0" y="54"/>
                    </a:lnTo>
                    <a:lnTo>
                      <a:pt x="8" y="54"/>
                    </a:lnTo>
                    <a:lnTo>
                      <a:pt x="8" y="63"/>
                    </a:lnTo>
                    <a:lnTo>
                      <a:pt x="17" y="54"/>
                    </a:lnTo>
                    <a:lnTo>
                      <a:pt x="17" y="63"/>
                    </a:lnTo>
                    <a:lnTo>
                      <a:pt x="8" y="72"/>
                    </a:lnTo>
                    <a:lnTo>
                      <a:pt x="17" y="72"/>
                    </a:lnTo>
                    <a:lnTo>
                      <a:pt x="43" y="72"/>
                    </a:lnTo>
                    <a:lnTo>
                      <a:pt x="26" y="72"/>
                    </a:lnTo>
                    <a:lnTo>
                      <a:pt x="43" y="81"/>
                    </a:lnTo>
                    <a:lnTo>
                      <a:pt x="43" y="98"/>
                    </a:lnTo>
                    <a:lnTo>
                      <a:pt x="17" y="98"/>
                    </a:lnTo>
                    <a:lnTo>
                      <a:pt x="17" y="107"/>
                    </a:lnTo>
                    <a:lnTo>
                      <a:pt x="8" y="116"/>
                    </a:lnTo>
                    <a:lnTo>
                      <a:pt x="8" y="125"/>
                    </a:lnTo>
                    <a:lnTo>
                      <a:pt x="26" y="125"/>
                    </a:lnTo>
                    <a:lnTo>
                      <a:pt x="43" y="125"/>
                    </a:lnTo>
                    <a:lnTo>
                      <a:pt x="17" y="125"/>
                    </a:lnTo>
                    <a:lnTo>
                      <a:pt x="0" y="152"/>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62" name="Freeform 709"/>
              <p:cNvSpPr>
                <a:spLocks/>
              </p:cNvSpPr>
              <p:nvPr/>
            </p:nvSpPr>
            <p:spPr bwMode="auto">
              <a:xfrm>
                <a:off x="2561" y="1366"/>
                <a:ext cx="96" cy="152"/>
              </a:xfrm>
              <a:custGeom>
                <a:avLst/>
                <a:gdLst>
                  <a:gd name="T0" fmla="*/ 0 w 96"/>
                  <a:gd name="T1" fmla="*/ 152 h 152"/>
                  <a:gd name="T2" fmla="*/ 8 w 96"/>
                  <a:gd name="T3" fmla="*/ 152 h 152"/>
                  <a:gd name="T4" fmla="*/ 26 w 96"/>
                  <a:gd name="T5" fmla="*/ 152 h 152"/>
                  <a:gd name="T6" fmla="*/ 43 w 96"/>
                  <a:gd name="T7" fmla="*/ 134 h 152"/>
                  <a:gd name="T8" fmla="*/ 43 w 96"/>
                  <a:gd name="T9" fmla="*/ 152 h 152"/>
                  <a:gd name="T10" fmla="*/ 78 w 96"/>
                  <a:gd name="T11" fmla="*/ 134 h 152"/>
                  <a:gd name="T12" fmla="*/ 87 w 96"/>
                  <a:gd name="T13" fmla="*/ 125 h 152"/>
                  <a:gd name="T14" fmla="*/ 78 w 96"/>
                  <a:gd name="T15" fmla="*/ 125 h 152"/>
                  <a:gd name="T16" fmla="*/ 96 w 96"/>
                  <a:gd name="T17" fmla="*/ 107 h 152"/>
                  <a:gd name="T18" fmla="*/ 87 w 96"/>
                  <a:gd name="T19" fmla="*/ 98 h 152"/>
                  <a:gd name="T20" fmla="*/ 69 w 96"/>
                  <a:gd name="T21" fmla="*/ 98 h 152"/>
                  <a:gd name="T22" fmla="*/ 78 w 96"/>
                  <a:gd name="T23" fmla="*/ 98 h 152"/>
                  <a:gd name="T24" fmla="*/ 69 w 96"/>
                  <a:gd name="T25" fmla="*/ 81 h 152"/>
                  <a:gd name="T26" fmla="*/ 61 w 96"/>
                  <a:gd name="T27" fmla="*/ 72 h 152"/>
                  <a:gd name="T28" fmla="*/ 43 w 96"/>
                  <a:gd name="T29" fmla="*/ 54 h 152"/>
                  <a:gd name="T30" fmla="*/ 43 w 96"/>
                  <a:gd name="T31" fmla="*/ 54 h 152"/>
                  <a:gd name="T32" fmla="*/ 43 w 96"/>
                  <a:gd name="T33" fmla="*/ 18 h 152"/>
                  <a:gd name="T34" fmla="*/ 26 w 96"/>
                  <a:gd name="T35" fmla="*/ 18 h 152"/>
                  <a:gd name="T36" fmla="*/ 43 w 96"/>
                  <a:gd name="T37" fmla="*/ 9 h 152"/>
                  <a:gd name="T38" fmla="*/ 43 w 96"/>
                  <a:gd name="T39" fmla="*/ 0 h 152"/>
                  <a:gd name="T40" fmla="*/ 17 w 96"/>
                  <a:gd name="T41" fmla="*/ 0 h 152"/>
                  <a:gd name="T42" fmla="*/ 8 w 96"/>
                  <a:gd name="T43" fmla="*/ 18 h 152"/>
                  <a:gd name="T44" fmla="*/ 8 w 96"/>
                  <a:gd name="T45" fmla="*/ 27 h 152"/>
                  <a:gd name="T46" fmla="*/ 0 w 96"/>
                  <a:gd name="T47" fmla="*/ 36 h 152"/>
                  <a:gd name="T48" fmla="*/ 8 w 96"/>
                  <a:gd name="T49" fmla="*/ 36 h 152"/>
                  <a:gd name="T50" fmla="*/ 8 w 96"/>
                  <a:gd name="T51" fmla="*/ 54 h 152"/>
                  <a:gd name="T52" fmla="*/ 0 w 96"/>
                  <a:gd name="T53" fmla="*/ 54 h 152"/>
                  <a:gd name="T54" fmla="*/ 8 w 96"/>
                  <a:gd name="T55" fmla="*/ 54 h 152"/>
                  <a:gd name="T56" fmla="*/ 8 w 96"/>
                  <a:gd name="T57" fmla="*/ 63 h 152"/>
                  <a:gd name="T58" fmla="*/ 17 w 96"/>
                  <a:gd name="T59" fmla="*/ 54 h 152"/>
                  <a:gd name="T60" fmla="*/ 17 w 96"/>
                  <a:gd name="T61" fmla="*/ 63 h 152"/>
                  <a:gd name="T62" fmla="*/ 8 w 96"/>
                  <a:gd name="T63" fmla="*/ 72 h 152"/>
                  <a:gd name="T64" fmla="*/ 17 w 96"/>
                  <a:gd name="T65" fmla="*/ 72 h 152"/>
                  <a:gd name="T66" fmla="*/ 43 w 96"/>
                  <a:gd name="T67" fmla="*/ 72 h 152"/>
                  <a:gd name="T68" fmla="*/ 26 w 96"/>
                  <a:gd name="T69" fmla="*/ 72 h 152"/>
                  <a:gd name="T70" fmla="*/ 43 w 96"/>
                  <a:gd name="T71" fmla="*/ 81 h 152"/>
                  <a:gd name="T72" fmla="*/ 43 w 96"/>
                  <a:gd name="T73" fmla="*/ 98 h 152"/>
                  <a:gd name="T74" fmla="*/ 17 w 96"/>
                  <a:gd name="T75" fmla="*/ 98 h 152"/>
                  <a:gd name="T76" fmla="*/ 17 w 96"/>
                  <a:gd name="T77" fmla="*/ 107 h 152"/>
                  <a:gd name="T78" fmla="*/ 8 w 96"/>
                  <a:gd name="T79" fmla="*/ 116 h 152"/>
                  <a:gd name="T80" fmla="*/ 8 w 96"/>
                  <a:gd name="T81" fmla="*/ 125 h 152"/>
                  <a:gd name="T82" fmla="*/ 26 w 96"/>
                  <a:gd name="T83" fmla="*/ 125 h 152"/>
                  <a:gd name="T84" fmla="*/ 43 w 96"/>
                  <a:gd name="T85" fmla="*/ 125 h 152"/>
                  <a:gd name="T86" fmla="*/ 17 w 96"/>
                  <a:gd name="T87" fmla="*/ 125 h 152"/>
                  <a:gd name="T88" fmla="*/ 0 w 96"/>
                  <a:gd name="T89" fmla="*/ 152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6"/>
                  <a:gd name="T136" fmla="*/ 0 h 152"/>
                  <a:gd name="T137" fmla="*/ 96 w 96"/>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6" h="152">
                    <a:moveTo>
                      <a:pt x="0" y="152"/>
                    </a:moveTo>
                    <a:lnTo>
                      <a:pt x="8" y="152"/>
                    </a:lnTo>
                    <a:lnTo>
                      <a:pt x="26" y="152"/>
                    </a:lnTo>
                    <a:lnTo>
                      <a:pt x="43" y="134"/>
                    </a:lnTo>
                    <a:lnTo>
                      <a:pt x="43" y="152"/>
                    </a:lnTo>
                    <a:lnTo>
                      <a:pt x="78" y="134"/>
                    </a:lnTo>
                    <a:lnTo>
                      <a:pt x="87" y="125"/>
                    </a:lnTo>
                    <a:lnTo>
                      <a:pt x="78" y="125"/>
                    </a:lnTo>
                    <a:lnTo>
                      <a:pt x="96" y="107"/>
                    </a:lnTo>
                    <a:lnTo>
                      <a:pt x="87" y="98"/>
                    </a:lnTo>
                    <a:lnTo>
                      <a:pt x="69" y="98"/>
                    </a:lnTo>
                    <a:lnTo>
                      <a:pt x="78" y="98"/>
                    </a:lnTo>
                    <a:lnTo>
                      <a:pt x="69" y="81"/>
                    </a:lnTo>
                    <a:lnTo>
                      <a:pt x="61" y="72"/>
                    </a:lnTo>
                    <a:lnTo>
                      <a:pt x="43" y="54"/>
                    </a:lnTo>
                    <a:lnTo>
                      <a:pt x="43" y="18"/>
                    </a:lnTo>
                    <a:lnTo>
                      <a:pt x="26" y="18"/>
                    </a:lnTo>
                    <a:lnTo>
                      <a:pt x="43" y="9"/>
                    </a:lnTo>
                    <a:lnTo>
                      <a:pt x="43" y="0"/>
                    </a:lnTo>
                    <a:lnTo>
                      <a:pt x="17" y="0"/>
                    </a:lnTo>
                    <a:lnTo>
                      <a:pt x="8" y="18"/>
                    </a:lnTo>
                    <a:lnTo>
                      <a:pt x="8" y="27"/>
                    </a:lnTo>
                    <a:lnTo>
                      <a:pt x="0" y="36"/>
                    </a:lnTo>
                    <a:lnTo>
                      <a:pt x="8" y="36"/>
                    </a:lnTo>
                    <a:lnTo>
                      <a:pt x="8" y="54"/>
                    </a:lnTo>
                    <a:lnTo>
                      <a:pt x="0" y="54"/>
                    </a:lnTo>
                    <a:lnTo>
                      <a:pt x="8" y="54"/>
                    </a:lnTo>
                    <a:lnTo>
                      <a:pt x="8" y="63"/>
                    </a:lnTo>
                    <a:lnTo>
                      <a:pt x="17" y="54"/>
                    </a:lnTo>
                    <a:lnTo>
                      <a:pt x="17" y="63"/>
                    </a:lnTo>
                    <a:lnTo>
                      <a:pt x="8" y="72"/>
                    </a:lnTo>
                    <a:lnTo>
                      <a:pt x="17" y="72"/>
                    </a:lnTo>
                    <a:lnTo>
                      <a:pt x="43" y="72"/>
                    </a:lnTo>
                    <a:lnTo>
                      <a:pt x="26" y="72"/>
                    </a:lnTo>
                    <a:lnTo>
                      <a:pt x="43" y="81"/>
                    </a:lnTo>
                    <a:lnTo>
                      <a:pt x="43" y="98"/>
                    </a:lnTo>
                    <a:lnTo>
                      <a:pt x="17" y="98"/>
                    </a:lnTo>
                    <a:lnTo>
                      <a:pt x="17" y="107"/>
                    </a:lnTo>
                    <a:lnTo>
                      <a:pt x="8" y="116"/>
                    </a:lnTo>
                    <a:lnTo>
                      <a:pt x="8" y="125"/>
                    </a:lnTo>
                    <a:lnTo>
                      <a:pt x="26" y="125"/>
                    </a:lnTo>
                    <a:lnTo>
                      <a:pt x="43" y="125"/>
                    </a:lnTo>
                    <a:lnTo>
                      <a:pt x="17" y="125"/>
                    </a:lnTo>
                    <a:lnTo>
                      <a:pt x="0" y="152"/>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54" name="Freeform 710"/>
            <p:cNvSpPr>
              <a:spLocks/>
            </p:cNvSpPr>
            <p:nvPr/>
          </p:nvSpPr>
          <p:spPr bwMode="auto">
            <a:xfrm>
              <a:off x="4967287" y="2624137"/>
              <a:ext cx="15875" cy="41275"/>
            </a:xfrm>
            <a:custGeom>
              <a:avLst/>
              <a:gdLst>
                <a:gd name="T0" fmla="*/ 0 w 8"/>
                <a:gd name="T1" fmla="*/ 0 h 27"/>
                <a:gd name="T2" fmla="*/ 0 w 8"/>
                <a:gd name="T3" fmla="*/ 2147483647 h 27"/>
                <a:gd name="T4" fmla="*/ 2147483647 w 8"/>
                <a:gd name="T5" fmla="*/ 2147483647 h 27"/>
                <a:gd name="T6" fmla="*/ 2147483647 w 8"/>
                <a:gd name="T7" fmla="*/ 0 h 27"/>
                <a:gd name="T8" fmla="*/ 0 w 8"/>
                <a:gd name="T9" fmla="*/ 0 h 27"/>
                <a:gd name="T10" fmla="*/ 0 60000 65536"/>
                <a:gd name="T11" fmla="*/ 0 60000 65536"/>
                <a:gd name="T12" fmla="*/ 0 60000 65536"/>
                <a:gd name="T13" fmla="*/ 0 60000 65536"/>
                <a:gd name="T14" fmla="*/ 0 60000 65536"/>
                <a:gd name="T15" fmla="*/ 0 w 8"/>
                <a:gd name="T16" fmla="*/ 0 h 27"/>
                <a:gd name="T17" fmla="*/ 8 w 8"/>
                <a:gd name="T18" fmla="*/ 27 h 27"/>
              </a:gdLst>
              <a:ahLst/>
              <a:cxnLst>
                <a:cxn ang="T10">
                  <a:pos x="T0" y="T1"/>
                </a:cxn>
                <a:cxn ang="T11">
                  <a:pos x="T2" y="T3"/>
                </a:cxn>
                <a:cxn ang="T12">
                  <a:pos x="T4" y="T5"/>
                </a:cxn>
                <a:cxn ang="T13">
                  <a:pos x="T6" y="T7"/>
                </a:cxn>
                <a:cxn ang="T14">
                  <a:pos x="T8" y="T9"/>
                </a:cxn>
              </a:cxnLst>
              <a:rect l="T15" t="T16" r="T17" b="T18"/>
              <a:pathLst>
                <a:path w="8" h="27">
                  <a:moveTo>
                    <a:pt x="0" y="0"/>
                  </a:moveTo>
                  <a:lnTo>
                    <a:pt x="0" y="18"/>
                  </a:lnTo>
                  <a:lnTo>
                    <a:pt x="8" y="27"/>
                  </a:lnTo>
                  <a:lnTo>
                    <a:pt x="8"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55" name="Freeform 711"/>
            <p:cNvSpPr>
              <a:spLocks/>
            </p:cNvSpPr>
            <p:nvPr/>
          </p:nvSpPr>
          <p:spPr bwMode="auto">
            <a:xfrm>
              <a:off x="4967287" y="2624137"/>
              <a:ext cx="15875" cy="41275"/>
            </a:xfrm>
            <a:custGeom>
              <a:avLst/>
              <a:gdLst>
                <a:gd name="T0" fmla="*/ 0 w 8"/>
                <a:gd name="T1" fmla="*/ 0 h 27"/>
                <a:gd name="T2" fmla="*/ 0 w 8"/>
                <a:gd name="T3" fmla="*/ 2147483647 h 27"/>
                <a:gd name="T4" fmla="*/ 2147483647 w 8"/>
                <a:gd name="T5" fmla="*/ 2147483647 h 27"/>
                <a:gd name="T6" fmla="*/ 2147483647 w 8"/>
                <a:gd name="T7" fmla="*/ 0 h 27"/>
                <a:gd name="T8" fmla="*/ 0 w 8"/>
                <a:gd name="T9" fmla="*/ 0 h 27"/>
                <a:gd name="T10" fmla="*/ 0 60000 65536"/>
                <a:gd name="T11" fmla="*/ 0 60000 65536"/>
                <a:gd name="T12" fmla="*/ 0 60000 65536"/>
                <a:gd name="T13" fmla="*/ 0 60000 65536"/>
                <a:gd name="T14" fmla="*/ 0 60000 65536"/>
                <a:gd name="T15" fmla="*/ 0 w 8"/>
                <a:gd name="T16" fmla="*/ 0 h 27"/>
                <a:gd name="T17" fmla="*/ 8 w 8"/>
                <a:gd name="T18" fmla="*/ 27 h 27"/>
              </a:gdLst>
              <a:ahLst/>
              <a:cxnLst>
                <a:cxn ang="T10">
                  <a:pos x="T0" y="T1"/>
                </a:cxn>
                <a:cxn ang="T11">
                  <a:pos x="T2" y="T3"/>
                </a:cxn>
                <a:cxn ang="T12">
                  <a:pos x="T4" y="T5"/>
                </a:cxn>
                <a:cxn ang="T13">
                  <a:pos x="T6" y="T7"/>
                </a:cxn>
                <a:cxn ang="T14">
                  <a:pos x="T8" y="T9"/>
                </a:cxn>
              </a:cxnLst>
              <a:rect l="T15" t="T16" r="T17" b="T18"/>
              <a:pathLst>
                <a:path w="8" h="27">
                  <a:moveTo>
                    <a:pt x="0" y="0"/>
                  </a:moveTo>
                  <a:lnTo>
                    <a:pt x="0" y="18"/>
                  </a:lnTo>
                  <a:lnTo>
                    <a:pt x="8" y="27"/>
                  </a:lnTo>
                  <a:lnTo>
                    <a:pt x="8"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56" name="Freeform 712"/>
            <p:cNvSpPr>
              <a:spLocks/>
            </p:cNvSpPr>
            <p:nvPr/>
          </p:nvSpPr>
          <p:spPr bwMode="auto">
            <a:xfrm>
              <a:off x="4953000" y="2665412"/>
              <a:ext cx="42862" cy="68262"/>
            </a:xfrm>
            <a:custGeom>
              <a:avLst/>
              <a:gdLst>
                <a:gd name="T0" fmla="*/ 0 w 26"/>
                <a:gd name="T1" fmla="*/ 0 h 45"/>
                <a:gd name="T2" fmla="*/ 2147483647 w 26"/>
                <a:gd name="T3" fmla="*/ 2147483647 h 45"/>
                <a:gd name="T4" fmla="*/ 2147483647 w 26"/>
                <a:gd name="T5" fmla="*/ 2147483647 h 45"/>
                <a:gd name="T6" fmla="*/ 2147483647 w 26"/>
                <a:gd name="T7" fmla="*/ 2147483647 h 45"/>
                <a:gd name="T8" fmla="*/ 2147483647 w 26"/>
                <a:gd name="T9" fmla="*/ 0 h 45"/>
                <a:gd name="T10" fmla="*/ 0 w 26"/>
                <a:gd name="T11" fmla="*/ 0 h 45"/>
                <a:gd name="T12" fmla="*/ 0 60000 65536"/>
                <a:gd name="T13" fmla="*/ 0 60000 65536"/>
                <a:gd name="T14" fmla="*/ 0 60000 65536"/>
                <a:gd name="T15" fmla="*/ 0 60000 65536"/>
                <a:gd name="T16" fmla="*/ 0 60000 65536"/>
                <a:gd name="T17" fmla="*/ 0 60000 65536"/>
                <a:gd name="T18" fmla="*/ 0 w 26"/>
                <a:gd name="T19" fmla="*/ 0 h 45"/>
                <a:gd name="T20" fmla="*/ 26 w 26"/>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6" h="45">
                  <a:moveTo>
                    <a:pt x="0" y="0"/>
                  </a:moveTo>
                  <a:lnTo>
                    <a:pt x="9" y="45"/>
                  </a:lnTo>
                  <a:lnTo>
                    <a:pt x="26" y="45"/>
                  </a:lnTo>
                  <a:lnTo>
                    <a:pt x="26" y="9"/>
                  </a:lnTo>
                  <a:lnTo>
                    <a:pt x="17"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57" name="Group 713"/>
            <p:cNvGrpSpPr>
              <a:grpSpLocks/>
            </p:cNvGrpSpPr>
            <p:nvPr/>
          </p:nvGrpSpPr>
          <p:grpSpPr bwMode="auto">
            <a:xfrm>
              <a:off x="4953000" y="2665412"/>
              <a:ext cx="42862" cy="68262"/>
              <a:chOff x="2735" y="1678"/>
              <a:chExt cx="26" cy="45"/>
            </a:xfrm>
          </p:grpSpPr>
          <p:sp>
            <p:nvSpPr>
              <p:cNvPr id="54959" name="Freeform 714"/>
              <p:cNvSpPr>
                <a:spLocks/>
              </p:cNvSpPr>
              <p:nvPr/>
            </p:nvSpPr>
            <p:spPr bwMode="auto">
              <a:xfrm>
                <a:off x="2735" y="1678"/>
                <a:ext cx="26" cy="45"/>
              </a:xfrm>
              <a:custGeom>
                <a:avLst/>
                <a:gdLst>
                  <a:gd name="T0" fmla="*/ 0 w 26"/>
                  <a:gd name="T1" fmla="*/ 0 h 45"/>
                  <a:gd name="T2" fmla="*/ 9 w 26"/>
                  <a:gd name="T3" fmla="*/ 45 h 45"/>
                  <a:gd name="T4" fmla="*/ 26 w 26"/>
                  <a:gd name="T5" fmla="*/ 45 h 45"/>
                  <a:gd name="T6" fmla="*/ 26 w 26"/>
                  <a:gd name="T7" fmla="*/ 9 h 45"/>
                  <a:gd name="T8" fmla="*/ 17 w 26"/>
                  <a:gd name="T9" fmla="*/ 0 h 45"/>
                  <a:gd name="T10" fmla="*/ 0 w 26"/>
                  <a:gd name="T11" fmla="*/ 0 h 45"/>
                  <a:gd name="T12" fmla="*/ 0 60000 65536"/>
                  <a:gd name="T13" fmla="*/ 0 60000 65536"/>
                  <a:gd name="T14" fmla="*/ 0 60000 65536"/>
                  <a:gd name="T15" fmla="*/ 0 60000 65536"/>
                  <a:gd name="T16" fmla="*/ 0 60000 65536"/>
                  <a:gd name="T17" fmla="*/ 0 60000 65536"/>
                  <a:gd name="T18" fmla="*/ 0 w 26"/>
                  <a:gd name="T19" fmla="*/ 0 h 45"/>
                  <a:gd name="T20" fmla="*/ 26 w 26"/>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6" h="45">
                    <a:moveTo>
                      <a:pt x="0" y="0"/>
                    </a:moveTo>
                    <a:lnTo>
                      <a:pt x="9" y="45"/>
                    </a:lnTo>
                    <a:lnTo>
                      <a:pt x="26" y="45"/>
                    </a:lnTo>
                    <a:lnTo>
                      <a:pt x="26" y="9"/>
                    </a:lnTo>
                    <a:lnTo>
                      <a:pt x="17"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60" name="Freeform 715"/>
              <p:cNvSpPr>
                <a:spLocks/>
              </p:cNvSpPr>
              <p:nvPr/>
            </p:nvSpPr>
            <p:spPr bwMode="auto">
              <a:xfrm>
                <a:off x="2735" y="1678"/>
                <a:ext cx="26" cy="45"/>
              </a:xfrm>
              <a:custGeom>
                <a:avLst/>
                <a:gdLst>
                  <a:gd name="T0" fmla="*/ 0 w 26"/>
                  <a:gd name="T1" fmla="*/ 0 h 45"/>
                  <a:gd name="T2" fmla="*/ 9 w 26"/>
                  <a:gd name="T3" fmla="*/ 45 h 45"/>
                  <a:gd name="T4" fmla="*/ 26 w 26"/>
                  <a:gd name="T5" fmla="*/ 45 h 45"/>
                  <a:gd name="T6" fmla="*/ 26 w 26"/>
                  <a:gd name="T7" fmla="*/ 9 h 45"/>
                  <a:gd name="T8" fmla="*/ 17 w 26"/>
                  <a:gd name="T9" fmla="*/ 0 h 45"/>
                  <a:gd name="T10" fmla="*/ 0 w 26"/>
                  <a:gd name="T11" fmla="*/ 0 h 45"/>
                  <a:gd name="T12" fmla="*/ 0 60000 65536"/>
                  <a:gd name="T13" fmla="*/ 0 60000 65536"/>
                  <a:gd name="T14" fmla="*/ 0 60000 65536"/>
                  <a:gd name="T15" fmla="*/ 0 60000 65536"/>
                  <a:gd name="T16" fmla="*/ 0 60000 65536"/>
                  <a:gd name="T17" fmla="*/ 0 60000 65536"/>
                  <a:gd name="T18" fmla="*/ 0 w 26"/>
                  <a:gd name="T19" fmla="*/ 0 h 45"/>
                  <a:gd name="T20" fmla="*/ 26 w 26"/>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6" h="45">
                    <a:moveTo>
                      <a:pt x="0" y="0"/>
                    </a:moveTo>
                    <a:lnTo>
                      <a:pt x="9" y="45"/>
                    </a:lnTo>
                    <a:lnTo>
                      <a:pt x="26" y="45"/>
                    </a:lnTo>
                    <a:lnTo>
                      <a:pt x="26" y="9"/>
                    </a:lnTo>
                    <a:lnTo>
                      <a:pt x="17"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58" name="Freeform 716"/>
            <p:cNvSpPr>
              <a:spLocks/>
            </p:cNvSpPr>
            <p:nvPr/>
          </p:nvSpPr>
          <p:spPr bwMode="auto">
            <a:xfrm>
              <a:off x="5067300" y="2747962"/>
              <a:ext cx="53975" cy="38100"/>
            </a:xfrm>
            <a:custGeom>
              <a:avLst/>
              <a:gdLst>
                <a:gd name="T0" fmla="*/ 0 w 34"/>
                <a:gd name="T1" fmla="*/ 2147483647 h 26"/>
                <a:gd name="T2" fmla="*/ 0 w 34"/>
                <a:gd name="T3" fmla="*/ 2147483647 h 26"/>
                <a:gd name="T4" fmla="*/ 2147483647 w 34"/>
                <a:gd name="T5" fmla="*/ 2147483647 h 26"/>
                <a:gd name="T6" fmla="*/ 2147483647 w 34"/>
                <a:gd name="T7" fmla="*/ 0 h 26"/>
                <a:gd name="T8" fmla="*/ 2147483647 w 34"/>
                <a:gd name="T9" fmla="*/ 2147483647 h 26"/>
                <a:gd name="T10" fmla="*/ 0 w 34"/>
                <a:gd name="T11" fmla="*/ 2147483647 h 26"/>
                <a:gd name="T12" fmla="*/ 0 60000 65536"/>
                <a:gd name="T13" fmla="*/ 0 60000 65536"/>
                <a:gd name="T14" fmla="*/ 0 60000 65536"/>
                <a:gd name="T15" fmla="*/ 0 60000 65536"/>
                <a:gd name="T16" fmla="*/ 0 60000 65536"/>
                <a:gd name="T17" fmla="*/ 0 60000 65536"/>
                <a:gd name="T18" fmla="*/ 0 w 34"/>
                <a:gd name="T19" fmla="*/ 0 h 26"/>
                <a:gd name="T20" fmla="*/ 34 w 34"/>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4" h="26">
                  <a:moveTo>
                    <a:pt x="0" y="9"/>
                  </a:moveTo>
                  <a:lnTo>
                    <a:pt x="0" y="17"/>
                  </a:lnTo>
                  <a:lnTo>
                    <a:pt x="26" y="26"/>
                  </a:lnTo>
                  <a:lnTo>
                    <a:pt x="34" y="0"/>
                  </a:lnTo>
                  <a:lnTo>
                    <a:pt x="17" y="9"/>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59" name="Group 717"/>
            <p:cNvGrpSpPr>
              <a:grpSpLocks/>
            </p:cNvGrpSpPr>
            <p:nvPr/>
          </p:nvGrpSpPr>
          <p:grpSpPr bwMode="auto">
            <a:xfrm>
              <a:off x="5067300" y="2747962"/>
              <a:ext cx="53975" cy="38100"/>
              <a:chOff x="2805" y="1732"/>
              <a:chExt cx="34" cy="26"/>
            </a:xfrm>
          </p:grpSpPr>
          <p:sp>
            <p:nvSpPr>
              <p:cNvPr id="54957" name="Freeform 718"/>
              <p:cNvSpPr>
                <a:spLocks/>
              </p:cNvSpPr>
              <p:nvPr/>
            </p:nvSpPr>
            <p:spPr bwMode="auto">
              <a:xfrm>
                <a:off x="2805" y="1732"/>
                <a:ext cx="34" cy="26"/>
              </a:xfrm>
              <a:custGeom>
                <a:avLst/>
                <a:gdLst>
                  <a:gd name="T0" fmla="*/ 0 w 34"/>
                  <a:gd name="T1" fmla="*/ 9 h 26"/>
                  <a:gd name="T2" fmla="*/ 0 w 34"/>
                  <a:gd name="T3" fmla="*/ 17 h 26"/>
                  <a:gd name="T4" fmla="*/ 26 w 34"/>
                  <a:gd name="T5" fmla="*/ 26 h 26"/>
                  <a:gd name="T6" fmla="*/ 34 w 34"/>
                  <a:gd name="T7" fmla="*/ 0 h 26"/>
                  <a:gd name="T8" fmla="*/ 17 w 34"/>
                  <a:gd name="T9" fmla="*/ 9 h 26"/>
                  <a:gd name="T10" fmla="*/ 0 w 34"/>
                  <a:gd name="T11" fmla="*/ 9 h 26"/>
                  <a:gd name="T12" fmla="*/ 0 60000 65536"/>
                  <a:gd name="T13" fmla="*/ 0 60000 65536"/>
                  <a:gd name="T14" fmla="*/ 0 60000 65536"/>
                  <a:gd name="T15" fmla="*/ 0 60000 65536"/>
                  <a:gd name="T16" fmla="*/ 0 60000 65536"/>
                  <a:gd name="T17" fmla="*/ 0 60000 65536"/>
                  <a:gd name="T18" fmla="*/ 0 w 34"/>
                  <a:gd name="T19" fmla="*/ 0 h 26"/>
                  <a:gd name="T20" fmla="*/ 34 w 34"/>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4" h="26">
                    <a:moveTo>
                      <a:pt x="0" y="9"/>
                    </a:moveTo>
                    <a:lnTo>
                      <a:pt x="0" y="17"/>
                    </a:lnTo>
                    <a:lnTo>
                      <a:pt x="26" y="26"/>
                    </a:lnTo>
                    <a:lnTo>
                      <a:pt x="34" y="0"/>
                    </a:lnTo>
                    <a:lnTo>
                      <a:pt x="17" y="9"/>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58" name="Freeform 719"/>
              <p:cNvSpPr>
                <a:spLocks/>
              </p:cNvSpPr>
              <p:nvPr/>
            </p:nvSpPr>
            <p:spPr bwMode="auto">
              <a:xfrm>
                <a:off x="2805" y="1732"/>
                <a:ext cx="34" cy="26"/>
              </a:xfrm>
              <a:custGeom>
                <a:avLst/>
                <a:gdLst>
                  <a:gd name="T0" fmla="*/ 0 w 34"/>
                  <a:gd name="T1" fmla="*/ 9 h 26"/>
                  <a:gd name="T2" fmla="*/ 0 w 34"/>
                  <a:gd name="T3" fmla="*/ 17 h 26"/>
                  <a:gd name="T4" fmla="*/ 26 w 34"/>
                  <a:gd name="T5" fmla="*/ 26 h 26"/>
                  <a:gd name="T6" fmla="*/ 34 w 34"/>
                  <a:gd name="T7" fmla="*/ 0 h 26"/>
                  <a:gd name="T8" fmla="*/ 17 w 34"/>
                  <a:gd name="T9" fmla="*/ 9 h 26"/>
                  <a:gd name="T10" fmla="*/ 0 w 34"/>
                  <a:gd name="T11" fmla="*/ 9 h 26"/>
                  <a:gd name="T12" fmla="*/ 0 60000 65536"/>
                  <a:gd name="T13" fmla="*/ 0 60000 65536"/>
                  <a:gd name="T14" fmla="*/ 0 60000 65536"/>
                  <a:gd name="T15" fmla="*/ 0 60000 65536"/>
                  <a:gd name="T16" fmla="*/ 0 60000 65536"/>
                  <a:gd name="T17" fmla="*/ 0 60000 65536"/>
                  <a:gd name="T18" fmla="*/ 0 w 34"/>
                  <a:gd name="T19" fmla="*/ 0 h 26"/>
                  <a:gd name="T20" fmla="*/ 34 w 34"/>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4" h="26">
                    <a:moveTo>
                      <a:pt x="0" y="9"/>
                    </a:moveTo>
                    <a:lnTo>
                      <a:pt x="0" y="17"/>
                    </a:lnTo>
                    <a:lnTo>
                      <a:pt x="26" y="26"/>
                    </a:lnTo>
                    <a:lnTo>
                      <a:pt x="34" y="0"/>
                    </a:lnTo>
                    <a:lnTo>
                      <a:pt x="17" y="9"/>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60" name="Freeform 720"/>
            <p:cNvSpPr>
              <a:spLocks/>
            </p:cNvSpPr>
            <p:nvPr/>
          </p:nvSpPr>
          <p:spPr bwMode="auto">
            <a:xfrm>
              <a:off x="5264150" y="2747962"/>
              <a:ext cx="41275" cy="52387"/>
            </a:xfrm>
            <a:custGeom>
              <a:avLst/>
              <a:gdLst>
                <a:gd name="T0" fmla="*/ 0 w 26"/>
                <a:gd name="T1" fmla="*/ 2147483647 h 35"/>
                <a:gd name="T2" fmla="*/ 0 w 26"/>
                <a:gd name="T3" fmla="*/ 2147483647 h 35"/>
                <a:gd name="T4" fmla="*/ 2147483647 w 26"/>
                <a:gd name="T5" fmla="*/ 2147483647 h 35"/>
                <a:gd name="T6" fmla="*/ 2147483647 w 26"/>
                <a:gd name="T7" fmla="*/ 2147483647 h 35"/>
                <a:gd name="T8" fmla="*/ 2147483647 w 26"/>
                <a:gd name="T9" fmla="*/ 2147483647 h 35"/>
                <a:gd name="T10" fmla="*/ 2147483647 w 26"/>
                <a:gd name="T11" fmla="*/ 2147483647 h 35"/>
                <a:gd name="T12" fmla="*/ 2147483647 w 26"/>
                <a:gd name="T13" fmla="*/ 2147483647 h 35"/>
                <a:gd name="T14" fmla="*/ 2147483647 w 26"/>
                <a:gd name="T15" fmla="*/ 2147483647 h 35"/>
                <a:gd name="T16" fmla="*/ 2147483647 w 26"/>
                <a:gd name="T17" fmla="*/ 2147483647 h 35"/>
                <a:gd name="T18" fmla="*/ 2147483647 w 26"/>
                <a:gd name="T19" fmla="*/ 0 h 35"/>
                <a:gd name="T20" fmla="*/ 0 w 26"/>
                <a:gd name="T21" fmla="*/ 2147483647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35"/>
                <a:gd name="T35" fmla="*/ 26 w 26"/>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35">
                  <a:moveTo>
                    <a:pt x="0" y="9"/>
                  </a:moveTo>
                  <a:lnTo>
                    <a:pt x="0" y="17"/>
                  </a:lnTo>
                  <a:lnTo>
                    <a:pt x="8" y="26"/>
                  </a:lnTo>
                  <a:lnTo>
                    <a:pt x="17" y="35"/>
                  </a:lnTo>
                  <a:lnTo>
                    <a:pt x="17" y="26"/>
                  </a:lnTo>
                  <a:lnTo>
                    <a:pt x="26" y="35"/>
                  </a:lnTo>
                  <a:lnTo>
                    <a:pt x="17" y="17"/>
                  </a:lnTo>
                  <a:lnTo>
                    <a:pt x="26" y="17"/>
                  </a:lnTo>
                  <a:lnTo>
                    <a:pt x="17" y="9"/>
                  </a:lnTo>
                  <a:lnTo>
                    <a:pt x="8"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61" name="Group 721"/>
            <p:cNvGrpSpPr>
              <a:grpSpLocks/>
            </p:cNvGrpSpPr>
            <p:nvPr/>
          </p:nvGrpSpPr>
          <p:grpSpPr bwMode="auto">
            <a:xfrm>
              <a:off x="5264150" y="2747962"/>
              <a:ext cx="41275" cy="52387"/>
              <a:chOff x="2927" y="1732"/>
              <a:chExt cx="26" cy="35"/>
            </a:xfrm>
          </p:grpSpPr>
          <p:sp>
            <p:nvSpPr>
              <p:cNvPr id="54955" name="Freeform 722"/>
              <p:cNvSpPr>
                <a:spLocks/>
              </p:cNvSpPr>
              <p:nvPr/>
            </p:nvSpPr>
            <p:spPr bwMode="auto">
              <a:xfrm>
                <a:off x="2927" y="1732"/>
                <a:ext cx="26" cy="35"/>
              </a:xfrm>
              <a:custGeom>
                <a:avLst/>
                <a:gdLst>
                  <a:gd name="T0" fmla="*/ 0 w 26"/>
                  <a:gd name="T1" fmla="*/ 9 h 35"/>
                  <a:gd name="T2" fmla="*/ 0 w 26"/>
                  <a:gd name="T3" fmla="*/ 17 h 35"/>
                  <a:gd name="T4" fmla="*/ 8 w 26"/>
                  <a:gd name="T5" fmla="*/ 26 h 35"/>
                  <a:gd name="T6" fmla="*/ 17 w 26"/>
                  <a:gd name="T7" fmla="*/ 35 h 35"/>
                  <a:gd name="T8" fmla="*/ 17 w 26"/>
                  <a:gd name="T9" fmla="*/ 26 h 35"/>
                  <a:gd name="T10" fmla="*/ 26 w 26"/>
                  <a:gd name="T11" fmla="*/ 35 h 35"/>
                  <a:gd name="T12" fmla="*/ 17 w 26"/>
                  <a:gd name="T13" fmla="*/ 17 h 35"/>
                  <a:gd name="T14" fmla="*/ 26 w 26"/>
                  <a:gd name="T15" fmla="*/ 17 h 35"/>
                  <a:gd name="T16" fmla="*/ 17 w 26"/>
                  <a:gd name="T17" fmla="*/ 9 h 35"/>
                  <a:gd name="T18" fmla="*/ 8 w 26"/>
                  <a:gd name="T19" fmla="*/ 0 h 35"/>
                  <a:gd name="T20" fmla="*/ 0 w 26"/>
                  <a:gd name="T21" fmla="*/ 9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35"/>
                  <a:gd name="T35" fmla="*/ 26 w 26"/>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35">
                    <a:moveTo>
                      <a:pt x="0" y="9"/>
                    </a:moveTo>
                    <a:lnTo>
                      <a:pt x="0" y="17"/>
                    </a:lnTo>
                    <a:lnTo>
                      <a:pt x="8" y="26"/>
                    </a:lnTo>
                    <a:lnTo>
                      <a:pt x="17" y="35"/>
                    </a:lnTo>
                    <a:lnTo>
                      <a:pt x="17" y="26"/>
                    </a:lnTo>
                    <a:lnTo>
                      <a:pt x="26" y="35"/>
                    </a:lnTo>
                    <a:lnTo>
                      <a:pt x="17" y="17"/>
                    </a:lnTo>
                    <a:lnTo>
                      <a:pt x="26" y="17"/>
                    </a:lnTo>
                    <a:lnTo>
                      <a:pt x="17" y="9"/>
                    </a:lnTo>
                    <a:lnTo>
                      <a:pt x="8"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56" name="Freeform 723"/>
              <p:cNvSpPr>
                <a:spLocks/>
              </p:cNvSpPr>
              <p:nvPr/>
            </p:nvSpPr>
            <p:spPr bwMode="auto">
              <a:xfrm>
                <a:off x="2927" y="1732"/>
                <a:ext cx="26" cy="35"/>
              </a:xfrm>
              <a:custGeom>
                <a:avLst/>
                <a:gdLst>
                  <a:gd name="T0" fmla="*/ 0 w 26"/>
                  <a:gd name="T1" fmla="*/ 9 h 35"/>
                  <a:gd name="T2" fmla="*/ 0 w 26"/>
                  <a:gd name="T3" fmla="*/ 17 h 35"/>
                  <a:gd name="T4" fmla="*/ 8 w 26"/>
                  <a:gd name="T5" fmla="*/ 26 h 35"/>
                  <a:gd name="T6" fmla="*/ 17 w 26"/>
                  <a:gd name="T7" fmla="*/ 35 h 35"/>
                  <a:gd name="T8" fmla="*/ 17 w 26"/>
                  <a:gd name="T9" fmla="*/ 26 h 35"/>
                  <a:gd name="T10" fmla="*/ 26 w 26"/>
                  <a:gd name="T11" fmla="*/ 35 h 35"/>
                  <a:gd name="T12" fmla="*/ 17 w 26"/>
                  <a:gd name="T13" fmla="*/ 17 h 35"/>
                  <a:gd name="T14" fmla="*/ 26 w 26"/>
                  <a:gd name="T15" fmla="*/ 17 h 35"/>
                  <a:gd name="T16" fmla="*/ 17 w 26"/>
                  <a:gd name="T17" fmla="*/ 9 h 35"/>
                  <a:gd name="T18" fmla="*/ 8 w 26"/>
                  <a:gd name="T19" fmla="*/ 0 h 35"/>
                  <a:gd name="T20" fmla="*/ 0 w 26"/>
                  <a:gd name="T21" fmla="*/ 9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35"/>
                  <a:gd name="T35" fmla="*/ 26 w 26"/>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35">
                    <a:moveTo>
                      <a:pt x="0" y="9"/>
                    </a:moveTo>
                    <a:lnTo>
                      <a:pt x="0" y="17"/>
                    </a:lnTo>
                    <a:lnTo>
                      <a:pt x="8" y="26"/>
                    </a:lnTo>
                    <a:lnTo>
                      <a:pt x="17" y="35"/>
                    </a:lnTo>
                    <a:lnTo>
                      <a:pt x="17" y="26"/>
                    </a:lnTo>
                    <a:lnTo>
                      <a:pt x="26" y="35"/>
                    </a:lnTo>
                    <a:lnTo>
                      <a:pt x="17" y="17"/>
                    </a:lnTo>
                    <a:lnTo>
                      <a:pt x="26" y="17"/>
                    </a:lnTo>
                    <a:lnTo>
                      <a:pt x="17" y="9"/>
                    </a:lnTo>
                    <a:lnTo>
                      <a:pt x="8"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62" name="Freeform 724"/>
            <p:cNvSpPr>
              <a:spLocks/>
            </p:cNvSpPr>
            <p:nvPr/>
          </p:nvSpPr>
          <p:spPr bwMode="auto">
            <a:xfrm>
              <a:off x="5318125" y="2813049"/>
              <a:ext cx="71437" cy="41275"/>
            </a:xfrm>
            <a:custGeom>
              <a:avLst/>
              <a:gdLst>
                <a:gd name="T0" fmla="*/ 0 w 44"/>
                <a:gd name="T1" fmla="*/ 2147483647 h 27"/>
                <a:gd name="T2" fmla="*/ 2147483647 w 44"/>
                <a:gd name="T3" fmla="*/ 2147483647 h 27"/>
                <a:gd name="T4" fmla="*/ 2147483647 w 44"/>
                <a:gd name="T5" fmla="*/ 2147483647 h 27"/>
                <a:gd name="T6" fmla="*/ 2147483647 w 44"/>
                <a:gd name="T7" fmla="*/ 2147483647 h 27"/>
                <a:gd name="T8" fmla="*/ 2147483647 w 44"/>
                <a:gd name="T9" fmla="*/ 2147483647 h 27"/>
                <a:gd name="T10" fmla="*/ 0 w 44"/>
                <a:gd name="T11" fmla="*/ 0 h 27"/>
                <a:gd name="T12" fmla="*/ 0 w 44"/>
                <a:gd name="T13" fmla="*/ 2147483647 h 27"/>
                <a:gd name="T14" fmla="*/ 0 60000 65536"/>
                <a:gd name="T15" fmla="*/ 0 60000 65536"/>
                <a:gd name="T16" fmla="*/ 0 60000 65536"/>
                <a:gd name="T17" fmla="*/ 0 60000 65536"/>
                <a:gd name="T18" fmla="*/ 0 60000 65536"/>
                <a:gd name="T19" fmla="*/ 0 60000 65536"/>
                <a:gd name="T20" fmla="*/ 0 60000 65536"/>
                <a:gd name="T21" fmla="*/ 0 w 44"/>
                <a:gd name="T22" fmla="*/ 0 h 27"/>
                <a:gd name="T23" fmla="*/ 44 w 4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27">
                  <a:moveTo>
                    <a:pt x="0" y="9"/>
                  </a:moveTo>
                  <a:lnTo>
                    <a:pt x="18" y="27"/>
                  </a:lnTo>
                  <a:lnTo>
                    <a:pt x="44" y="27"/>
                  </a:lnTo>
                  <a:lnTo>
                    <a:pt x="44" y="9"/>
                  </a:lnTo>
                  <a:lnTo>
                    <a:pt x="27" y="9"/>
                  </a:lnTo>
                  <a:lnTo>
                    <a:pt x="0"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63" name="Group 725"/>
            <p:cNvGrpSpPr>
              <a:grpSpLocks/>
            </p:cNvGrpSpPr>
            <p:nvPr/>
          </p:nvGrpSpPr>
          <p:grpSpPr bwMode="auto">
            <a:xfrm>
              <a:off x="5318125" y="2813049"/>
              <a:ext cx="71437" cy="41275"/>
              <a:chOff x="2961" y="1776"/>
              <a:chExt cx="44" cy="27"/>
            </a:xfrm>
          </p:grpSpPr>
          <p:sp>
            <p:nvSpPr>
              <p:cNvPr id="54953" name="Freeform 726"/>
              <p:cNvSpPr>
                <a:spLocks/>
              </p:cNvSpPr>
              <p:nvPr/>
            </p:nvSpPr>
            <p:spPr bwMode="auto">
              <a:xfrm>
                <a:off x="2961" y="1776"/>
                <a:ext cx="44" cy="27"/>
              </a:xfrm>
              <a:custGeom>
                <a:avLst/>
                <a:gdLst>
                  <a:gd name="T0" fmla="*/ 0 w 44"/>
                  <a:gd name="T1" fmla="*/ 9 h 27"/>
                  <a:gd name="T2" fmla="*/ 18 w 44"/>
                  <a:gd name="T3" fmla="*/ 27 h 27"/>
                  <a:gd name="T4" fmla="*/ 44 w 44"/>
                  <a:gd name="T5" fmla="*/ 27 h 27"/>
                  <a:gd name="T6" fmla="*/ 44 w 44"/>
                  <a:gd name="T7" fmla="*/ 9 h 27"/>
                  <a:gd name="T8" fmla="*/ 27 w 44"/>
                  <a:gd name="T9" fmla="*/ 9 h 27"/>
                  <a:gd name="T10" fmla="*/ 0 w 44"/>
                  <a:gd name="T11" fmla="*/ 0 h 27"/>
                  <a:gd name="T12" fmla="*/ 0 w 44"/>
                  <a:gd name="T13" fmla="*/ 9 h 27"/>
                  <a:gd name="T14" fmla="*/ 0 60000 65536"/>
                  <a:gd name="T15" fmla="*/ 0 60000 65536"/>
                  <a:gd name="T16" fmla="*/ 0 60000 65536"/>
                  <a:gd name="T17" fmla="*/ 0 60000 65536"/>
                  <a:gd name="T18" fmla="*/ 0 60000 65536"/>
                  <a:gd name="T19" fmla="*/ 0 60000 65536"/>
                  <a:gd name="T20" fmla="*/ 0 60000 65536"/>
                  <a:gd name="T21" fmla="*/ 0 w 44"/>
                  <a:gd name="T22" fmla="*/ 0 h 27"/>
                  <a:gd name="T23" fmla="*/ 44 w 4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27">
                    <a:moveTo>
                      <a:pt x="0" y="9"/>
                    </a:moveTo>
                    <a:lnTo>
                      <a:pt x="18" y="27"/>
                    </a:lnTo>
                    <a:lnTo>
                      <a:pt x="44" y="27"/>
                    </a:lnTo>
                    <a:lnTo>
                      <a:pt x="44" y="9"/>
                    </a:lnTo>
                    <a:lnTo>
                      <a:pt x="27" y="9"/>
                    </a:lnTo>
                    <a:lnTo>
                      <a:pt x="0"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54" name="Freeform 727"/>
              <p:cNvSpPr>
                <a:spLocks/>
              </p:cNvSpPr>
              <p:nvPr/>
            </p:nvSpPr>
            <p:spPr bwMode="auto">
              <a:xfrm>
                <a:off x="2961" y="1776"/>
                <a:ext cx="44" cy="27"/>
              </a:xfrm>
              <a:custGeom>
                <a:avLst/>
                <a:gdLst>
                  <a:gd name="T0" fmla="*/ 0 w 44"/>
                  <a:gd name="T1" fmla="*/ 9 h 27"/>
                  <a:gd name="T2" fmla="*/ 18 w 44"/>
                  <a:gd name="T3" fmla="*/ 27 h 27"/>
                  <a:gd name="T4" fmla="*/ 44 w 44"/>
                  <a:gd name="T5" fmla="*/ 27 h 27"/>
                  <a:gd name="T6" fmla="*/ 44 w 44"/>
                  <a:gd name="T7" fmla="*/ 9 h 27"/>
                  <a:gd name="T8" fmla="*/ 27 w 44"/>
                  <a:gd name="T9" fmla="*/ 9 h 27"/>
                  <a:gd name="T10" fmla="*/ 0 w 44"/>
                  <a:gd name="T11" fmla="*/ 0 h 27"/>
                  <a:gd name="T12" fmla="*/ 0 w 44"/>
                  <a:gd name="T13" fmla="*/ 9 h 27"/>
                  <a:gd name="T14" fmla="*/ 0 60000 65536"/>
                  <a:gd name="T15" fmla="*/ 0 60000 65536"/>
                  <a:gd name="T16" fmla="*/ 0 60000 65536"/>
                  <a:gd name="T17" fmla="*/ 0 60000 65536"/>
                  <a:gd name="T18" fmla="*/ 0 60000 65536"/>
                  <a:gd name="T19" fmla="*/ 0 60000 65536"/>
                  <a:gd name="T20" fmla="*/ 0 60000 65536"/>
                  <a:gd name="T21" fmla="*/ 0 w 44"/>
                  <a:gd name="T22" fmla="*/ 0 h 27"/>
                  <a:gd name="T23" fmla="*/ 44 w 4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27">
                    <a:moveTo>
                      <a:pt x="0" y="9"/>
                    </a:moveTo>
                    <a:lnTo>
                      <a:pt x="18" y="27"/>
                    </a:lnTo>
                    <a:lnTo>
                      <a:pt x="44" y="27"/>
                    </a:lnTo>
                    <a:lnTo>
                      <a:pt x="44" y="9"/>
                    </a:lnTo>
                    <a:lnTo>
                      <a:pt x="27" y="9"/>
                    </a:lnTo>
                    <a:lnTo>
                      <a:pt x="0"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64" name="Freeform 728"/>
            <p:cNvSpPr>
              <a:spLocks/>
            </p:cNvSpPr>
            <p:nvPr/>
          </p:nvSpPr>
          <p:spPr bwMode="auto">
            <a:xfrm>
              <a:off x="5502275" y="2813049"/>
              <a:ext cx="69850" cy="41275"/>
            </a:xfrm>
            <a:custGeom>
              <a:avLst/>
              <a:gdLst>
                <a:gd name="T0" fmla="*/ 0 w 43"/>
                <a:gd name="T1" fmla="*/ 2147483647 h 27"/>
                <a:gd name="T2" fmla="*/ 2147483647 w 43"/>
                <a:gd name="T3" fmla="*/ 2147483647 h 27"/>
                <a:gd name="T4" fmla="*/ 2147483647 w 43"/>
                <a:gd name="T5" fmla="*/ 2147483647 h 27"/>
                <a:gd name="T6" fmla="*/ 2147483647 w 43"/>
                <a:gd name="T7" fmla="*/ 2147483647 h 27"/>
                <a:gd name="T8" fmla="*/ 2147483647 w 43"/>
                <a:gd name="T9" fmla="*/ 0 h 27"/>
                <a:gd name="T10" fmla="*/ 0 w 43"/>
                <a:gd name="T11" fmla="*/ 2147483647 h 27"/>
                <a:gd name="T12" fmla="*/ 0 60000 65536"/>
                <a:gd name="T13" fmla="*/ 0 60000 65536"/>
                <a:gd name="T14" fmla="*/ 0 60000 65536"/>
                <a:gd name="T15" fmla="*/ 0 60000 65536"/>
                <a:gd name="T16" fmla="*/ 0 60000 65536"/>
                <a:gd name="T17" fmla="*/ 0 60000 65536"/>
                <a:gd name="T18" fmla="*/ 0 w 43"/>
                <a:gd name="T19" fmla="*/ 0 h 27"/>
                <a:gd name="T20" fmla="*/ 43 w 4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3" h="27">
                  <a:moveTo>
                    <a:pt x="0" y="27"/>
                  </a:moveTo>
                  <a:lnTo>
                    <a:pt x="17" y="27"/>
                  </a:lnTo>
                  <a:lnTo>
                    <a:pt x="34" y="27"/>
                  </a:lnTo>
                  <a:lnTo>
                    <a:pt x="34" y="9"/>
                  </a:lnTo>
                  <a:lnTo>
                    <a:pt x="43" y="0"/>
                  </a:lnTo>
                  <a:lnTo>
                    <a:pt x="0"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65" name="Group 729"/>
            <p:cNvGrpSpPr>
              <a:grpSpLocks/>
            </p:cNvGrpSpPr>
            <p:nvPr/>
          </p:nvGrpSpPr>
          <p:grpSpPr bwMode="auto">
            <a:xfrm>
              <a:off x="5502275" y="2813049"/>
              <a:ext cx="69850" cy="41275"/>
              <a:chOff x="3075" y="1776"/>
              <a:chExt cx="43" cy="27"/>
            </a:xfrm>
          </p:grpSpPr>
          <p:sp>
            <p:nvSpPr>
              <p:cNvPr id="54951" name="Freeform 730"/>
              <p:cNvSpPr>
                <a:spLocks/>
              </p:cNvSpPr>
              <p:nvPr/>
            </p:nvSpPr>
            <p:spPr bwMode="auto">
              <a:xfrm>
                <a:off x="3075" y="1776"/>
                <a:ext cx="43" cy="27"/>
              </a:xfrm>
              <a:custGeom>
                <a:avLst/>
                <a:gdLst>
                  <a:gd name="T0" fmla="*/ 0 w 43"/>
                  <a:gd name="T1" fmla="*/ 27 h 27"/>
                  <a:gd name="T2" fmla="*/ 17 w 43"/>
                  <a:gd name="T3" fmla="*/ 27 h 27"/>
                  <a:gd name="T4" fmla="*/ 34 w 43"/>
                  <a:gd name="T5" fmla="*/ 27 h 27"/>
                  <a:gd name="T6" fmla="*/ 34 w 43"/>
                  <a:gd name="T7" fmla="*/ 9 h 27"/>
                  <a:gd name="T8" fmla="*/ 43 w 43"/>
                  <a:gd name="T9" fmla="*/ 0 h 27"/>
                  <a:gd name="T10" fmla="*/ 0 w 43"/>
                  <a:gd name="T11" fmla="*/ 27 h 27"/>
                  <a:gd name="T12" fmla="*/ 0 60000 65536"/>
                  <a:gd name="T13" fmla="*/ 0 60000 65536"/>
                  <a:gd name="T14" fmla="*/ 0 60000 65536"/>
                  <a:gd name="T15" fmla="*/ 0 60000 65536"/>
                  <a:gd name="T16" fmla="*/ 0 60000 65536"/>
                  <a:gd name="T17" fmla="*/ 0 60000 65536"/>
                  <a:gd name="T18" fmla="*/ 0 w 43"/>
                  <a:gd name="T19" fmla="*/ 0 h 27"/>
                  <a:gd name="T20" fmla="*/ 43 w 4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3" h="27">
                    <a:moveTo>
                      <a:pt x="0" y="27"/>
                    </a:moveTo>
                    <a:lnTo>
                      <a:pt x="17" y="27"/>
                    </a:lnTo>
                    <a:lnTo>
                      <a:pt x="34" y="27"/>
                    </a:lnTo>
                    <a:lnTo>
                      <a:pt x="34" y="9"/>
                    </a:lnTo>
                    <a:lnTo>
                      <a:pt x="43" y="0"/>
                    </a:lnTo>
                    <a:lnTo>
                      <a:pt x="0" y="27"/>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52" name="Freeform 731"/>
              <p:cNvSpPr>
                <a:spLocks/>
              </p:cNvSpPr>
              <p:nvPr/>
            </p:nvSpPr>
            <p:spPr bwMode="auto">
              <a:xfrm>
                <a:off x="3075" y="1776"/>
                <a:ext cx="43" cy="27"/>
              </a:xfrm>
              <a:custGeom>
                <a:avLst/>
                <a:gdLst>
                  <a:gd name="T0" fmla="*/ 0 w 43"/>
                  <a:gd name="T1" fmla="*/ 27 h 27"/>
                  <a:gd name="T2" fmla="*/ 17 w 43"/>
                  <a:gd name="T3" fmla="*/ 27 h 27"/>
                  <a:gd name="T4" fmla="*/ 34 w 43"/>
                  <a:gd name="T5" fmla="*/ 27 h 27"/>
                  <a:gd name="T6" fmla="*/ 34 w 43"/>
                  <a:gd name="T7" fmla="*/ 9 h 27"/>
                  <a:gd name="T8" fmla="*/ 43 w 43"/>
                  <a:gd name="T9" fmla="*/ 0 h 27"/>
                  <a:gd name="T10" fmla="*/ 0 w 43"/>
                  <a:gd name="T11" fmla="*/ 27 h 27"/>
                  <a:gd name="T12" fmla="*/ 0 60000 65536"/>
                  <a:gd name="T13" fmla="*/ 0 60000 65536"/>
                  <a:gd name="T14" fmla="*/ 0 60000 65536"/>
                  <a:gd name="T15" fmla="*/ 0 60000 65536"/>
                  <a:gd name="T16" fmla="*/ 0 60000 65536"/>
                  <a:gd name="T17" fmla="*/ 0 60000 65536"/>
                  <a:gd name="T18" fmla="*/ 0 w 43"/>
                  <a:gd name="T19" fmla="*/ 0 h 27"/>
                  <a:gd name="T20" fmla="*/ 43 w 4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3" h="27">
                    <a:moveTo>
                      <a:pt x="0" y="27"/>
                    </a:moveTo>
                    <a:lnTo>
                      <a:pt x="17" y="27"/>
                    </a:lnTo>
                    <a:lnTo>
                      <a:pt x="34" y="27"/>
                    </a:lnTo>
                    <a:lnTo>
                      <a:pt x="34" y="9"/>
                    </a:lnTo>
                    <a:lnTo>
                      <a:pt x="43" y="0"/>
                    </a:lnTo>
                    <a:lnTo>
                      <a:pt x="0"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66" name="Freeform 732"/>
            <p:cNvSpPr>
              <a:spLocks/>
            </p:cNvSpPr>
            <p:nvPr/>
          </p:nvSpPr>
          <p:spPr bwMode="auto">
            <a:xfrm>
              <a:off x="4813300" y="2706687"/>
              <a:ext cx="28575" cy="26987"/>
            </a:xfrm>
            <a:custGeom>
              <a:avLst/>
              <a:gdLst>
                <a:gd name="T0" fmla="*/ 0 w 17"/>
                <a:gd name="T1" fmla="*/ 2147483647 h 18"/>
                <a:gd name="T2" fmla="*/ 2147483647 w 17"/>
                <a:gd name="T3" fmla="*/ 2147483647 h 18"/>
                <a:gd name="T4" fmla="*/ 2147483647 w 17"/>
                <a:gd name="T5" fmla="*/ 2147483647 h 18"/>
                <a:gd name="T6" fmla="*/ 2147483647 w 17"/>
                <a:gd name="T7" fmla="*/ 0 h 18"/>
                <a:gd name="T8" fmla="*/ 0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9"/>
                  </a:moveTo>
                  <a:lnTo>
                    <a:pt x="17" y="18"/>
                  </a:lnTo>
                  <a:lnTo>
                    <a:pt x="17" y="9"/>
                  </a:lnTo>
                  <a:lnTo>
                    <a:pt x="9"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67" name="Freeform 733"/>
            <p:cNvSpPr>
              <a:spLocks/>
            </p:cNvSpPr>
            <p:nvPr/>
          </p:nvSpPr>
          <p:spPr bwMode="auto">
            <a:xfrm>
              <a:off x="4813300" y="2706687"/>
              <a:ext cx="28575" cy="26987"/>
            </a:xfrm>
            <a:custGeom>
              <a:avLst/>
              <a:gdLst>
                <a:gd name="T0" fmla="*/ 0 w 17"/>
                <a:gd name="T1" fmla="*/ 2147483647 h 18"/>
                <a:gd name="T2" fmla="*/ 2147483647 w 17"/>
                <a:gd name="T3" fmla="*/ 2147483647 h 18"/>
                <a:gd name="T4" fmla="*/ 2147483647 w 17"/>
                <a:gd name="T5" fmla="*/ 2147483647 h 18"/>
                <a:gd name="T6" fmla="*/ 2147483647 w 17"/>
                <a:gd name="T7" fmla="*/ 0 h 18"/>
                <a:gd name="T8" fmla="*/ 0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9"/>
                  </a:moveTo>
                  <a:lnTo>
                    <a:pt x="17" y="18"/>
                  </a:lnTo>
                  <a:lnTo>
                    <a:pt x="17" y="9"/>
                  </a:lnTo>
                  <a:lnTo>
                    <a:pt x="9"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68" name="Freeform 734"/>
            <p:cNvSpPr>
              <a:spLocks/>
            </p:cNvSpPr>
            <p:nvPr/>
          </p:nvSpPr>
          <p:spPr bwMode="auto">
            <a:xfrm>
              <a:off x="4364037" y="3016249"/>
              <a:ext cx="14288" cy="26988"/>
            </a:xfrm>
            <a:custGeom>
              <a:avLst/>
              <a:gdLst>
                <a:gd name="T0" fmla="*/ 0 w 9"/>
                <a:gd name="T1" fmla="*/ 0 h 18"/>
                <a:gd name="T2" fmla="*/ 0 w 9"/>
                <a:gd name="T3" fmla="*/ 2147483647 h 18"/>
                <a:gd name="T4" fmla="*/ 2147483647 w 9"/>
                <a:gd name="T5" fmla="*/ 0 h 18"/>
                <a:gd name="T6" fmla="*/ 0 w 9"/>
                <a:gd name="T7" fmla="*/ 0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0"/>
                  </a:moveTo>
                  <a:lnTo>
                    <a:pt x="0" y="18"/>
                  </a:lnTo>
                  <a:lnTo>
                    <a:pt x="9"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69" name="Freeform 735"/>
            <p:cNvSpPr>
              <a:spLocks/>
            </p:cNvSpPr>
            <p:nvPr/>
          </p:nvSpPr>
          <p:spPr bwMode="auto">
            <a:xfrm>
              <a:off x="4364037" y="3016249"/>
              <a:ext cx="14288" cy="26988"/>
            </a:xfrm>
            <a:custGeom>
              <a:avLst/>
              <a:gdLst>
                <a:gd name="T0" fmla="*/ 0 w 9"/>
                <a:gd name="T1" fmla="*/ 0 h 18"/>
                <a:gd name="T2" fmla="*/ 0 w 9"/>
                <a:gd name="T3" fmla="*/ 2147483647 h 18"/>
                <a:gd name="T4" fmla="*/ 2147483647 w 9"/>
                <a:gd name="T5" fmla="*/ 0 h 18"/>
                <a:gd name="T6" fmla="*/ 0 w 9"/>
                <a:gd name="T7" fmla="*/ 0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0"/>
                  </a:moveTo>
                  <a:lnTo>
                    <a:pt x="0" y="18"/>
                  </a:lnTo>
                  <a:lnTo>
                    <a:pt x="9"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70" name="Freeform 736"/>
            <p:cNvSpPr>
              <a:spLocks/>
            </p:cNvSpPr>
            <p:nvPr/>
          </p:nvSpPr>
          <p:spPr bwMode="auto">
            <a:xfrm>
              <a:off x="4435475" y="3001962"/>
              <a:ext cx="26987" cy="41275"/>
            </a:xfrm>
            <a:custGeom>
              <a:avLst/>
              <a:gdLst>
                <a:gd name="T0" fmla="*/ 0 w 17"/>
                <a:gd name="T1" fmla="*/ 2147483647 h 27"/>
                <a:gd name="T2" fmla="*/ 2147483647 w 17"/>
                <a:gd name="T3" fmla="*/ 2147483647 h 27"/>
                <a:gd name="T4" fmla="*/ 2147483647 w 17"/>
                <a:gd name="T5" fmla="*/ 0 h 27"/>
                <a:gd name="T6" fmla="*/ 2147483647 w 17"/>
                <a:gd name="T7" fmla="*/ 0 h 27"/>
                <a:gd name="T8" fmla="*/ 0 w 17"/>
                <a:gd name="T9" fmla="*/ 2147483647 h 27"/>
                <a:gd name="T10" fmla="*/ 0 60000 65536"/>
                <a:gd name="T11" fmla="*/ 0 60000 65536"/>
                <a:gd name="T12" fmla="*/ 0 60000 65536"/>
                <a:gd name="T13" fmla="*/ 0 60000 65536"/>
                <a:gd name="T14" fmla="*/ 0 60000 65536"/>
                <a:gd name="T15" fmla="*/ 0 w 17"/>
                <a:gd name="T16" fmla="*/ 0 h 27"/>
                <a:gd name="T17" fmla="*/ 17 w 17"/>
                <a:gd name="T18" fmla="*/ 27 h 27"/>
              </a:gdLst>
              <a:ahLst/>
              <a:cxnLst>
                <a:cxn ang="T10">
                  <a:pos x="T0" y="T1"/>
                </a:cxn>
                <a:cxn ang="T11">
                  <a:pos x="T2" y="T3"/>
                </a:cxn>
                <a:cxn ang="T12">
                  <a:pos x="T4" y="T5"/>
                </a:cxn>
                <a:cxn ang="T13">
                  <a:pos x="T6" y="T7"/>
                </a:cxn>
                <a:cxn ang="T14">
                  <a:pos x="T8" y="T9"/>
                </a:cxn>
              </a:cxnLst>
              <a:rect l="T15" t="T16" r="T17" b="T18"/>
              <a:pathLst>
                <a:path w="17" h="27">
                  <a:moveTo>
                    <a:pt x="0" y="27"/>
                  </a:moveTo>
                  <a:lnTo>
                    <a:pt x="8" y="9"/>
                  </a:lnTo>
                  <a:lnTo>
                    <a:pt x="8" y="0"/>
                  </a:lnTo>
                  <a:lnTo>
                    <a:pt x="17" y="0"/>
                  </a:lnTo>
                  <a:lnTo>
                    <a:pt x="0" y="27"/>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71" name="Freeform 737"/>
            <p:cNvSpPr>
              <a:spLocks/>
            </p:cNvSpPr>
            <p:nvPr/>
          </p:nvSpPr>
          <p:spPr bwMode="auto">
            <a:xfrm>
              <a:off x="4435475" y="3001962"/>
              <a:ext cx="26987" cy="41275"/>
            </a:xfrm>
            <a:custGeom>
              <a:avLst/>
              <a:gdLst>
                <a:gd name="T0" fmla="*/ 0 w 17"/>
                <a:gd name="T1" fmla="*/ 2147483647 h 27"/>
                <a:gd name="T2" fmla="*/ 2147483647 w 17"/>
                <a:gd name="T3" fmla="*/ 2147483647 h 27"/>
                <a:gd name="T4" fmla="*/ 2147483647 w 17"/>
                <a:gd name="T5" fmla="*/ 0 h 27"/>
                <a:gd name="T6" fmla="*/ 2147483647 w 17"/>
                <a:gd name="T7" fmla="*/ 0 h 27"/>
                <a:gd name="T8" fmla="*/ 0 w 17"/>
                <a:gd name="T9" fmla="*/ 2147483647 h 27"/>
                <a:gd name="T10" fmla="*/ 0 60000 65536"/>
                <a:gd name="T11" fmla="*/ 0 60000 65536"/>
                <a:gd name="T12" fmla="*/ 0 60000 65536"/>
                <a:gd name="T13" fmla="*/ 0 60000 65536"/>
                <a:gd name="T14" fmla="*/ 0 60000 65536"/>
                <a:gd name="T15" fmla="*/ 0 w 17"/>
                <a:gd name="T16" fmla="*/ 0 h 27"/>
                <a:gd name="T17" fmla="*/ 17 w 17"/>
                <a:gd name="T18" fmla="*/ 27 h 27"/>
              </a:gdLst>
              <a:ahLst/>
              <a:cxnLst>
                <a:cxn ang="T10">
                  <a:pos x="T0" y="T1"/>
                </a:cxn>
                <a:cxn ang="T11">
                  <a:pos x="T2" y="T3"/>
                </a:cxn>
                <a:cxn ang="T12">
                  <a:pos x="T4" y="T5"/>
                </a:cxn>
                <a:cxn ang="T13">
                  <a:pos x="T6" y="T7"/>
                </a:cxn>
                <a:cxn ang="T14">
                  <a:pos x="T8" y="T9"/>
                </a:cxn>
              </a:cxnLst>
              <a:rect l="T15" t="T16" r="T17" b="T18"/>
              <a:pathLst>
                <a:path w="17" h="27">
                  <a:moveTo>
                    <a:pt x="0" y="27"/>
                  </a:moveTo>
                  <a:lnTo>
                    <a:pt x="8" y="9"/>
                  </a:lnTo>
                  <a:lnTo>
                    <a:pt x="8" y="0"/>
                  </a:lnTo>
                  <a:lnTo>
                    <a:pt x="17" y="0"/>
                  </a:lnTo>
                  <a:lnTo>
                    <a:pt x="0" y="2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72" name="Freeform 738"/>
            <p:cNvSpPr>
              <a:spLocks/>
            </p:cNvSpPr>
            <p:nvPr/>
          </p:nvSpPr>
          <p:spPr bwMode="auto">
            <a:xfrm>
              <a:off x="7453312" y="4117974"/>
              <a:ext cx="955675" cy="808038"/>
            </a:xfrm>
            <a:custGeom>
              <a:avLst/>
              <a:gdLst>
                <a:gd name="T0" fmla="*/ 2147483647 w 593"/>
                <a:gd name="T1" fmla="*/ 2147483647 h 535"/>
                <a:gd name="T2" fmla="*/ 2147483647 w 593"/>
                <a:gd name="T3" fmla="*/ 2147483647 h 535"/>
                <a:gd name="T4" fmla="*/ 2147483647 w 593"/>
                <a:gd name="T5" fmla="*/ 2147483647 h 535"/>
                <a:gd name="T6" fmla="*/ 2147483647 w 593"/>
                <a:gd name="T7" fmla="*/ 2147483647 h 535"/>
                <a:gd name="T8" fmla="*/ 2147483647 w 593"/>
                <a:gd name="T9" fmla="*/ 2147483647 h 535"/>
                <a:gd name="T10" fmla="*/ 2147483647 w 593"/>
                <a:gd name="T11" fmla="*/ 2147483647 h 535"/>
                <a:gd name="T12" fmla="*/ 2147483647 w 593"/>
                <a:gd name="T13" fmla="*/ 2147483647 h 535"/>
                <a:gd name="T14" fmla="*/ 2147483647 w 593"/>
                <a:gd name="T15" fmla="*/ 2147483647 h 535"/>
                <a:gd name="T16" fmla="*/ 2147483647 w 593"/>
                <a:gd name="T17" fmla="*/ 2147483647 h 535"/>
                <a:gd name="T18" fmla="*/ 2147483647 w 593"/>
                <a:gd name="T19" fmla="*/ 2147483647 h 535"/>
                <a:gd name="T20" fmla="*/ 2147483647 w 593"/>
                <a:gd name="T21" fmla="*/ 2147483647 h 535"/>
                <a:gd name="T22" fmla="*/ 2147483647 w 593"/>
                <a:gd name="T23" fmla="*/ 2147483647 h 535"/>
                <a:gd name="T24" fmla="*/ 2147483647 w 593"/>
                <a:gd name="T25" fmla="*/ 2147483647 h 535"/>
                <a:gd name="T26" fmla="*/ 2147483647 w 593"/>
                <a:gd name="T27" fmla="*/ 2147483647 h 535"/>
                <a:gd name="T28" fmla="*/ 2147483647 w 593"/>
                <a:gd name="T29" fmla="*/ 2147483647 h 535"/>
                <a:gd name="T30" fmla="*/ 2147483647 w 593"/>
                <a:gd name="T31" fmla="*/ 2147483647 h 535"/>
                <a:gd name="T32" fmla="*/ 2147483647 w 593"/>
                <a:gd name="T33" fmla="*/ 2147483647 h 535"/>
                <a:gd name="T34" fmla="*/ 2147483647 w 593"/>
                <a:gd name="T35" fmla="*/ 2147483647 h 535"/>
                <a:gd name="T36" fmla="*/ 2147483647 w 593"/>
                <a:gd name="T37" fmla="*/ 2147483647 h 535"/>
                <a:gd name="T38" fmla="*/ 2147483647 w 593"/>
                <a:gd name="T39" fmla="*/ 2147483647 h 535"/>
                <a:gd name="T40" fmla="*/ 2147483647 w 593"/>
                <a:gd name="T41" fmla="*/ 2147483647 h 535"/>
                <a:gd name="T42" fmla="*/ 2147483647 w 593"/>
                <a:gd name="T43" fmla="*/ 2147483647 h 535"/>
                <a:gd name="T44" fmla="*/ 2147483647 w 593"/>
                <a:gd name="T45" fmla="*/ 2147483647 h 535"/>
                <a:gd name="T46" fmla="*/ 2147483647 w 593"/>
                <a:gd name="T47" fmla="*/ 2147483647 h 535"/>
                <a:gd name="T48" fmla="*/ 2147483647 w 593"/>
                <a:gd name="T49" fmla="*/ 2147483647 h 535"/>
                <a:gd name="T50" fmla="*/ 2147483647 w 593"/>
                <a:gd name="T51" fmla="*/ 2147483647 h 535"/>
                <a:gd name="T52" fmla="*/ 2147483647 w 593"/>
                <a:gd name="T53" fmla="*/ 2147483647 h 535"/>
                <a:gd name="T54" fmla="*/ 2147483647 w 593"/>
                <a:gd name="T55" fmla="*/ 2147483647 h 535"/>
                <a:gd name="T56" fmla="*/ 2147483647 w 593"/>
                <a:gd name="T57" fmla="*/ 2147483647 h 535"/>
                <a:gd name="T58" fmla="*/ 2147483647 w 593"/>
                <a:gd name="T59" fmla="*/ 2147483647 h 535"/>
                <a:gd name="T60" fmla="*/ 2147483647 w 593"/>
                <a:gd name="T61" fmla="*/ 2147483647 h 535"/>
                <a:gd name="T62" fmla="*/ 2147483647 w 593"/>
                <a:gd name="T63" fmla="*/ 2147483647 h 535"/>
                <a:gd name="T64" fmla="*/ 2147483647 w 593"/>
                <a:gd name="T65" fmla="*/ 2147483647 h 535"/>
                <a:gd name="T66" fmla="*/ 2147483647 w 593"/>
                <a:gd name="T67" fmla="*/ 2147483647 h 535"/>
                <a:gd name="T68" fmla="*/ 2147483647 w 593"/>
                <a:gd name="T69" fmla="*/ 2147483647 h 535"/>
                <a:gd name="T70" fmla="*/ 2147483647 w 593"/>
                <a:gd name="T71" fmla="*/ 2147483647 h 535"/>
                <a:gd name="T72" fmla="*/ 2147483647 w 593"/>
                <a:gd name="T73" fmla="*/ 2147483647 h 535"/>
                <a:gd name="T74" fmla="*/ 2147483647 w 593"/>
                <a:gd name="T75" fmla="*/ 2147483647 h 535"/>
                <a:gd name="T76" fmla="*/ 2147483647 w 593"/>
                <a:gd name="T77" fmla="*/ 2147483647 h 535"/>
                <a:gd name="T78" fmla="*/ 2147483647 w 593"/>
                <a:gd name="T79" fmla="*/ 2147483647 h 535"/>
                <a:gd name="T80" fmla="*/ 2147483647 w 593"/>
                <a:gd name="T81" fmla="*/ 2147483647 h 535"/>
                <a:gd name="T82" fmla="*/ 2147483647 w 593"/>
                <a:gd name="T83" fmla="*/ 2147483647 h 535"/>
                <a:gd name="T84" fmla="*/ 2147483647 w 593"/>
                <a:gd name="T85" fmla="*/ 2147483647 h 535"/>
                <a:gd name="T86" fmla="*/ 2147483647 w 593"/>
                <a:gd name="T87" fmla="*/ 2147483647 h 535"/>
                <a:gd name="T88" fmla="*/ 2147483647 w 593"/>
                <a:gd name="T89" fmla="*/ 2147483647 h 535"/>
                <a:gd name="T90" fmla="*/ 2147483647 w 593"/>
                <a:gd name="T91" fmla="*/ 2147483647 h 535"/>
                <a:gd name="T92" fmla="*/ 2147483647 w 593"/>
                <a:gd name="T93" fmla="*/ 2147483647 h 535"/>
                <a:gd name="T94" fmla="*/ 2147483647 w 593"/>
                <a:gd name="T95" fmla="*/ 2147483647 h 535"/>
                <a:gd name="T96" fmla="*/ 2147483647 w 593"/>
                <a:gd name="T97" fmla="*/ 2147483647 h 535"/>
                <a:gd name="T98" fmla="*/ 2147483647 w 593"/>
                <a:gd name="T99" fmla="*/ 2147483647 h 535"/>
                <a:gd name="T100" fmla="*/ 0 w 593"/>
                <a:gd name="T101" fmla="*/ 2147483647 h 5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93"/>
                <a:gd name="T154" fmla="*/ 0 h 535"/>
                <a:gd name="T155" fmla="*/ 593 w 593"/>
                <a:gd name="T156" fmla="*/ 535 h 5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93" h="535">
                  <a:moveTo>
                    <a:pt x="0" y="446"/>
                  </a:moveTo>
                  <a:lnTo>
                    <a:pt x="9" y="455"/>
                  </a:lnTo>
                  <a:lnTo>
                    <a:pt x="35" y="455"/>
                  </a:lnTo>
                  <a:lnTo>
                    <a:pt x="70" y="437"/>
                  </a:lnTo>
                  <a:lnTo>
                    <a:pt x="114" y="437"/>
                  </a:lnTo>
                  <a:lnTo>
                    <a:pt x="122" y="419"/>
                  </a:lnTo>
                  <a:lnTo>
                    <a:pt x="157" y="410"/>
                  </a:lnTo>
                  <a:lnTo>
                    <a:pt x="244" y="392"/>
                  </a:lnTo>
                  <a:lnTo>
                    <a:pt x="279" y="419"/>
                  </a:lnTo>
                  <a:lnTo>
                    <a:pt x="279" y="455"/>
                  </a:lnTo>
                  <a:lnTo>
                    <a:pt x="323" y="419"/>
                  </a:lnTo>
                  <a:lnTo>
                    <a:pt x="296" y="464"/>
                  </a:lnTo>
                  <a:lnTo>
                    <a:pt x="323" y="446"/>
                  </a:lnTo>
                  <a:lnTo>
                    <a:pt x="323" y="455"/>
                  </a:lnTo>
                  <a:lnTo>
                    <a:pt x="314" y="464"/>
                  </a:lnTo>
                  <a:lnTo>
                    <a:pt x="323" y="464"/>
                  </a:lnTo>
                  <a:lnTo>
                    <a:pt x="323" y="472"/>
                  </a:lnTo>
                  <a:lnTo>
                    <a:pt x="331" y="481"/>
                  </a:lnTo>
                  <a:lnTo>
                    <a:pt x="323" y="490"/>
                  </a:lnTo>
                  <a:lnTo>
                    <a:pt x="331" y="526"/>
                  </a:lnTo>
                  <a:lnTo>
                    <a:pt x="357" y="526"/>
                  </a:lnTo>
                  <a:lnTo>
                    <a:pt x="384" y="499"/>
                  </a:lnTo>
                  <a:lnTo>
                    <a:pt x="384" y="526"/>
                  </a:lnTo>
                  <a:lnTo>
                    <a:pt x="401" y="517"/>
                  </a:lnTo>
                  <a:lnTo>
                    <a:pt x="401" y="526"/>
                  </a:lnTo>
                  <a:lnTo>
                    <a:pt x="401" y="535"/>
                  </a:lnTo>
                  <a:lnTo>
                    <a:pt x="462" y="499"/>
                  </a:lnTo>
                  <a:lnTo>
                    <a:pt x="497" y="472"/>
                  </a:lnTo>
                  <a:lnTo>
                    <a:pt x="558" y="383"/>
                  </a:lnTo>
                  <a:lnTo>
                    <a:pt x="593" y="339"/>
                  </a:lnTo>
                  <a:lnTo>
                    <a:pt x="593" y="285"/>
                  </a:lnTo>
                  <a:lnTo>
                    <a:pt x="575" y="250"/>
                  </a:lnTo>
                  <a:lnTo>
                    <a:pt x="566" y="241"/>
                  </a:lnTo>
                  <a:lnTo>
                    <a:pt x="566" y="232"/>
                  </a:lnTo>
                  <a:lnTo>
                    <a:pt x="558" y="223"/>
                  </a:lnTo>
                  <a:lnTo>
                    <a:pt x="549" y="178"/>
                  </a:lnTo>
                  <a:lnTo>
                    <a:pt x="532" y="170"/>
                  </a:lnTo>
                  <a:lnTo>
                    <a:pt x="523" y="161"/>
                  </a:lnTo>
                  <a:lnTo>
                    <a:pt x="523" y="134"/>
                  </a:lnTo>
                  <a:lnTo>
                    <a:pt x="514" y="107"/>
                  </a:lnTo>
                  <a:lnTo>
                    <a:pt x="514" y="80"/>
                  </a:lnTo>
                  <a:lnTo>
                    <a:pt x="506" y="72"/>
                  </a:lnTo>
                  <a:lnTo>
                    <a:pt x="497" y="72"/>
                  </a:lnTo>
                  <a:lnTo>
                    <a:pt x="497" y="9"/>
                  </a:lnTo>
                  <a:lnTo>
                    <a:pt x="488" y="0"/>
                  </a:lnTo>
                  <a:lnTo>
                    <a:pt x="488" y="9"/>
                  </a:lnTo>
                  <a:lnTo>
                    <a:pt x="462" y="98"/>
                  </a:lnTo>
                  <a:lnTo>
                    <a:pt x="445" y="134"/>
                  </a:lnTo>
                  <a:lnTo>
                    <a:pt x="436" y="134"/>
                  </a:lnTo>
                  <a:lnTo>
                    <a:pt x="427" y="143"/>
                  </a:lnTo>
                  <a:lnTo>
                    <a:pt x="418" y="125"/>
                  </a:lnTo>
                  <a:lnTo>
                    <a:pt x="401" y="98"/>
                  </a:lnTo>
                  <a:lnTo>
                    <a:pt x="375" y="98"/>
                  </a:lnTo>
                  <a:lnTo>
                    <a:pt x="375" y="89"/>
                  </a:lnTo>
                  <a:lnTo>
                    <a:pt x="366" y="80"/>
                  </a:lnTo>
                  <a:lnTo>
                    <a:pt x="375" y="72"/>
                  </a:lnTo>
                  <a:lnTo>
                    <a:pt x="375" y="54"/>
                  </a:lnTo>
                  <a:lnTo>
                    <a:pt x="384" y="54"/>
                  </a:lnTo>
                  <a:lnTo>
                    <a:pt x="401" y="36"/>
                  </a:lnTo>
                  <a:lnTo>
                    <a:pt x="384" y="36"/>
                  </a:lnTo>
                  <a:lnTo>
                    <a:pt x="375" y="45"/>
                  </a:lnTo>
                  <a:lnTo>
                    <a:pt x="375" y="36"/>
                  </a:lnTo>
                  <a:lnTo>
                    <a:pt x="366" y="36"/>
                  </a:lnTo>
                  <a:lnTo>
                    <a:pt x="331" y="9"/>
                  </a:lnTo>
                  <a:lnTo>
                    <a:pt x="331" y="18"/>
                  </a:lnTo>
                  <a:lnTo>
                    <a:pt x="323" y="36"/>
                  </a:lnTo>
                  <a:lnTo>
                    <a:pt x="296" y="36"/>
                  </a:lnTo>
                  <a:lnTo>
                    <a:pt x="296" y="45"/>
                  </a:lnTo>
                  <a:lnTo>
                    <a:pt x="296" y="63"/>
                  </a:lnTo>
                  <a:lnTo>
                    <a:pt x="279" y="72"/>
                  </a:lnTo>
                  <a:lnTo>
                    <a:pt x="296" y="80"/>
                  </a:lnTo>
                  <a:lnTo>
                    <a:pt x="279" y="89"/>
                  </a:lnTo>
                  <a:lnTo>
                    <a:pt x="270" y="80"/>
                  </a:lnTo>
                  <a:lnTo>
                    <a:pt x="262" y="89"/>
                  </a:lnTo>
                  <a:lnTo>
                    <a:pt x="253" y="72"/>
                  </a:lnTo>
                  <a:lnTo>
                    <a:pt x="253" y="63"/>
                  </a:lnTo>
                  <a:lnTo>
                    <a:pt x="244" y="63"/>
                  </a:lnTo>
                  <a:lnTo>
                    <a:pt x="227" y="80"/>
                  </a:lnTo>
                  <a:lnTo>
                    <a:pt x="218" y="80"/>
                  </a:lnTo>
                  <a:lnTo>
                    <a:pt x="201" y="107"/>
                  </a:lnTo>
                  <a:lnTo>
                    <a:pt x="192" y="98"/>
                  </a:lnTo>
                  <a:lnTo>
                    <a:pt x="192" y="125"/>
                  </a:lnTo>
                  <a:lnTo>
                    <a:pt x="175" y="134"/>
                  </a:lnTo>
                  <a:lnTo>
                    <a:pt x="175" y="107"/>
                  </a:lnTo>
                  <a:lnTo>
                    <a:pt x="157" y="134"/>
                  </a:lnTo>
                  <a:lnTo>
                    <a:pt x="157" y="143"/>
                  </a:lnTo>
                  <a:lnTo>
                    <a:pt x="131" y="170"/>
                  </a:lnTo>
                  <a:lnTo>
                    <a:pt x="61" y="187"/>
                  </a:lnTo>
                  <a:lnTo>
                    <a:pt x="35" y="223"/>
                  </a:lnTo>
                  <a:lnTo>
                    <a:pt x="35" y="205"/>
                  </a:lnTo>
                  <a:lnTo>
                    <a:pt x="26" y="232"/>
                  </a:lnTo>
                  <a:lnTo>
                    <a:pt x="26" y="241"/>
                  </a:lnTo>
                  <a:lnTo>
                    <a:pt x="18" y="250"/>
                  </a:lnTo>
                  <a:lnTo>
                    <a:pt x="18" y="294"/>
                  </a:lnTo>
                  <a:lnTo>
                    <a:pt x="9" y="276"/>
                  </a:lnTo>
                  <a:lnTo>
                    <a:pt x="9" y="294"/>
                  </a:lnTo>
                  <a:lnTo>
                    <a:pt x="18" y="348"/>
                  </a:lnTo>
                  <a:lnTo>
                    <a:pt x="18" y="392"/>
                  </a:lnTo>
                  <a:lnTo>
                    <a:pt x="9" y="419"/>
                  </a:lnTo>
                  <a:lnTo>
                    <a:pt x="0" y="419"/>
                  </a:lnTo>
                  <a:lnTo>
                    <a:pt x="0" y="44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73" name="Freeform 739"/>
            <p:cNvSpPr>
              <a:spLocks/>
            </p:cNvSpPr>
            <p:nvPr/>
          </p:nvSpPr>
          <p:spPr bwMode="auto">
            <a:xfrm>
              <a:off x="7453312" y="4117974"/>
              <a:ext cx="955675" cy="808038"/>
            </a:xfrm>
            <a:custGeom>
              <a:avLst/>
              <a:gdLst>
                <a:gd name="T0" fmla="*/ 2147483647 w 593"/>
                <a:gd name="T1" fmla="*/ 2147483647 h 535"/>
                <a:gd name="T2" fmla="*/ 2147483647 w 593"/>
                <a:gd name="T3" fmla="*/ 2147483647 h 535"/>
                <a:gd name="T4" fmla="*/ 2147483647 w 593"/>
                <a:gd name="T5" fmla="*/ 2147483647 h 535"/>
                <a:gd name="T6" fmla="*/ 2147483647 w 593"/>
                <a:gd name="T7" fmla="*/ 2147483647 h 535"/>
                <a:gd name="T8" fmla="*/ 2147483647 w 593"/>
                <a:gd name="T9" fmla="*/ 2147483647 h 535"/>
                <a:gd name="T10" fmla="*/ 2147483647 w 593"/>
                <a:gd name="T11" fmla="*/ 2147483647 h 535"/>
                <a:gd name="T12" fmla="*/ 2147483647 w 593"/>
                <a:gd name="T13" fmla="*/ 2147483647 h 535"/>
                <a:gd name="T14" fmla="*/ 2147483647 w 593"/>
                <a:gd name="T15" fmla="*/ 2147483647 h 535"/>
                <a:gd name="T16" fmla="*/ 2147483647 w 593"/>
                <a:gd name="T17" fmla="*/ 2147483647 h 535"/>
                <a:gd name="T18" fmla="*/ 2147483647 w 593"/>
                <a:gd name="T19" fmla="*/ 2147483647 h 535"/>
                <a:gd name="T20" fmla="*/ 2147483647 w 593"/>
                <a:gd name="T21" fmla="*/ 2147483647 h 535"/>
                <a:gd name="T22" fmla="*/ 2147483647 w 593"/>
                <a:gd name="T23" fmla="*/ 2147483647 h 535"/>
                <a:gd name="T24" fmla="*/ 2147483647 w 593"/>
                <a:gd name="T25" fmla="*/ 2147483647 h 535"/>
                <a:gd name="T26" fmla="*/ 2147483647 w 593"/>
                <a:gd name="T27" fmla="*/ 2147483647 h 535"/>
                <a:gd name="T28" fmla="*/ 2147483647 w 593"/>
                <a:gd name="T29" fmla="*/ 2147483647 h 535"/>
                <a:gd name="T30" fmla="*/ 2147483647 w 593"/>
                <a:gd name="T31" fmla="*/ 2147483647 h 535"/>
                <a:gd name="T32" fmla="*/ 2147483647 w 593"/>
                <a:gd name="T33" fmla="*/ 2147483647 h 535"/>
                <a:gd name="T34" fmla="*/ 2147483647 w 593"/>
                <a:gd name="T35" fmla="*/ 2147483647 h 535"/>
                <a:gd name="T36" fmla="*/ 2147483647 w 593"/>
                <a:gd name="T37" fmla="*/ 2147483647 h 535"/>
                <a:gd name="T38" fmla="*/ 2147483647 w 593"/>
                <a:gd name="T39" fmla="*/ 2147483647 h 535"/>
                <a:gd name="T40" fmla="*/ 2147483647 w 593"/>
                <a:gd name="T41" fmla="*/ 2147483647 h 535"/>
                <a:gd name="T42" fmla="*/ 2147483647 w 593"/>
                <a:gd name="T43" fmla="*/ 2147483647 h 535"/>
                <a:gd name="T44" fmla="*/ 2147483647 w 593"/>
                <a:gd name="T45" fmla="*/ 2147483647 h 535"/>
                <a:gd name="T46" fmla="*/ 2147483647 w 593"/>
                <a:gd name="T47" fmla="*/ 2147483647 h 535"/>
                <a:gd name="T48" fmla="*/ 2147483647 w 593"/>
                <a:gd name="T49" fmla="*/ 2147483647 h 535"/>
                <a:gd name="T50" fmla="*/ 2147483647 w 593"/>
                <a:gd name="T51" fmla="*/ 2147483647 h 535"/>
                <a:gd name="T52" fmla="*/ 2147483647 w 593"/>
                <a:gd name="T53" fmla="*/ 2147483647 h 535"/>
                <a:gd name="T54" fmla="*/ 2147483647 w 593"/>
                <a:gd name="T55" fmla="*/ 2147483647 h 535"/>
                <a:gd name="T56" fmla="*/ 2147483647 w 593"/>
                <a:gd name="T57" fmla="*/ 2147483647 h 535"/>
                <a:gd name="T58" fmla="*/ 2147483647 w 593"/>
                <a:gd name="T59" fmla="*/ 2147483647 h 535"/>
                <a:gd name="T60" fmla="*/ 2147483647 w 593"/>
                <a:gd name="T61" fmla="*/ 2147483647 h 535"/>
                <a:gd name="T62" fmla="*/ 2147483647 w 593"/>
                <a:gd name="T63" fmla="*/ 2147483647 h 535"/>
                <a:gd name="T64" fmla="*/ 2147483647 w 593"/>
                <a:gd name="T65" fmla="*/ 2147483647 h 535"/>
                <a:gd name="T66" fmla="*/ 2147483647 w 593"/>
                <a:gd name="T67" fmla="*/ 2147483647 h 535"/>
                <a:gd name="T68" fmla="*/ 2147483647 w 593"/>
                <a:gd name="T69" fmla="*/ 2147483647 h 535"/>
                <a:gd name="T70" fmla="*/ 2147483647 w 593"/>
                <a:gd name="T71" fmla="*/ 2147483647 h 535"/>
                <a:gd name="T72" fmla="*/ 2147483647 w 593"/>
                <a:gd name="T73" fmla="*/ 2147483647 h 535"/>
                <a:gd name="T74" fmla="*/ 2147483647 w 593"/>
                <a:gd name="T75" fmla="*/ 2147483647 h 535"/>
                <a:gd name="T76" fmla="*/ 2147483647 w 593"/>
                <a:gd name="T77" fmla="*/ 2147483647 h 535"/>
                <a:gd name="T78" fmla="*/ 2147483647 w 593"/>
                <a:gd name="T79" fmla="*/ 2147483647 h 535"/>
                <a:gd name="T80" fmla="*/ 2147483647 w 593"/>
                <a:gd name="T81" fmla="*/ 2147483647 h 535"/>
                <a:gd name="T82" fmla="*/ 2147483647 w 593"/>
                <a:gd name="T83" fmla="*/ 2147483647 h 535"/>
                <a:gd name="T84" fmla="*/ 2147483647 w 593"/>
                <a:gd name="T85" fmla="*/ 2147483647 h 535"/>
                <a:gd name="T86" fmla="*/ 2147483647 w 593"/>
                <a:gd name="T87" fmla="*/ 2147483647 h 535"/>
                <a:gd name="T88" fmla="*/ 2147483647 w 593"/>
                <a:gd name="T89" fmla="*/ 2147483647 h 535"/>
                <a:gd name="T90" fmla="*/ 2147483647 w 593"/>
                <a:gd name="T91" fmla="*/ 2147483647 h 535"/>
                <a:gd name="T92" fmla="*/ 2147483647 w 593"/>
                <a:gd name="T93" fmla="*/ 2147483647 h 535"/>
                <a:gd name="T94" fmla="*/ 2147483647 w 593"/>
                <a:gd name="T95" fmla="*/ 2147483647 h 535"/>
                <a:gd name="T96" fmla="*/ 2147483647 w 593"/>
                <a:gd name="T97" fmla="*/ 2147483647 h 535"/>
                <a:gd name="T98" fmla="*/ 2147483647 w 593"/>
                <a:gd name="T99" fmla="*/ 2147483647 h 535"/>
                <a:gd name="T100" fmla="*/ 0 w 593"/>
                <a:gd name="T101" fmla="*/ 2147483647 h 5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93"/>
                <a:gd name="T154" fmla="*/ 0 h 535"/>
                <a:gd name="T155" fmla="*/ 593 w 593"/>
                <a:gd name="T156" fmla="*/ 535 h 5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93" h="535">
                  <a:moveTo>
                    <a:pt x="0" y="446"/>
                  </a:moveTo>
                  <a:lnTo>
                    <a:pt x="9" y="455"/>
                  </a:lnTo>
                  <a:lnTo>
                    <a:pt x="35" y="455"/>
                  </a:lnTo>
                  <a:lnTo>
                    <a:pt x="70" y="437"/>
                  </a:lnTo>
                  <a:lnTo>
                    <a:pt x="114" y="437"/>
                  </a:lnTo>
                  <a:lnTo>
                    <a:pt x="122" y="419"/>
                  </a:lnTo>
                  <a:lnTo>
                    <a:pt x="157" y="410"/>
                  </a:lnTo>
                  <a:lnTo>
                    <a:pt x="244" y="392"/>
                  </a:lnTo>
                  <a:lnTo>
                    <a:pt x="279" y="419"/>
                  </a:lnTo>
                  <a:lnTo>
                    <a:pt x="279" y="455"/>
                  </a:lnTo>
                  <a:lnTo>
                    <a:pt x="323" y="419"/>
                  </a:lnTo>
                  <a:lnTo>
                    <a:pt x="296" y="464"/>
                  </a:lnTo>
                  <a:lnTo>
                    <a:pt x="323" y="446"/>
                  </a:lnTo>
                  <a:lnTo>
                    <a:pt x="323" y="455"/>
                  </a:lnTo>
                  <a:lnTo>
                    <a:pt x="314" y="464"/>
                  </a:lnTo>
                  <a:lnTo>
                    <a:pt x="323" y="464"/>
                  </a:lnTo>
                  <a:lnTo>
                    <a:pt x="323" y="472"/>
                  </a:lnTo>
                  <a:lnTo>
                    <a:pt x="331" y="481"/>
                  </a:lnTo>
                  <a:lnTo>
                    <a:pt x="323" y="490"/>
                  </a:lnTo>
                  <a:lnTo>
                    <a:pt x="331" y="526"/>
                  </a:lnTo>
                  <a:lnTo>
                    <a:pt x="357" y="526"/>
                  </a:lnTo>
                  <a:lnTo>
                    <a:pt x="384" y="499"/>
                  </a:lnTo>
                  <a:lnTo>
                    <a:pt x="384" y="526"/>
                  </a:lnTo>
                  <a:lnTo>
                    <a:pt x="401" y="517"/>
                  </a:lnTo>
                  <a:lnTo>
                    <a:pt x="401" y="526"/>
                  </a:lnTo>
                  <a:lnTo>
                    <a:pt x="401" y="535"/>
                  </a:lnTo>
                  <a:lnTo>
                    <a:pt x="462" y="499"/>
                  </a:lnTo>
                  <a:lnTo>
                    <a:pt x="497" y="472"/>
                  </a:lnTo>
                  <a:lnTo>
                    <a:pt x="558" y="383"/>
                  </a:lnTo>
                  <a:lnTo>
                    <a:pt x="593" y="339"/>
                  </a:lnTo>
                  <a:lnTo>
                    <a:pt x="593" y="285"/>
                  </a:lnTo>
                  <a:lnTo>
                    <a:pt x="575" y="250"/>
                  </a:lnTo>
                  <a:lnTo>
                    <a:pt x="566" y="241"/>
                  </a:lnTo>
                  <a:lnTo>
                    <a:pt x="566" y="232"/>
                  </a:lnTo>
                  <a:lnTo>
                    <a:pt x="558" y="223"/>
                  </a:lnTo>
                  <a:lnTo>
                    <a:pt x="549" y="178"/>
                  </a:lnTo>
                  <a:lnTo>
                    <a:pt x="532" y="170"/>
                  </a:lnTo>
                  <a:lnTo>
                    <a:pt x="523" y="161"/>
                  </a:lnTo>
                  <a:lnTo>
                    <a:pt x="523" y="134"/>
                  </a:lnTo>
                  <a:lnTo>
                    <a:pt x="514" y="107"/>
                  </a:lnTo>
                  <a:lnTo>
                    <a:pt x="514" y="80"/>
                  </a:lnTo>
                  <a:lnTo>
                    <a:pt x="506" y="72"/>
                  </a:lnTo>
                  <a:lnTo>
                    <a:pt x="497" y="72"/>
                  </a:lnTo>
                  <a:lnTo>
                    <a:pt x="497" y="9"/>
                  </a:lnTo>
                  <a:lnTo>
                    <a:pt x="488" y="0"/>
                  </a:lnTo>
                  <a:lnTo>
                    <a:pt x="488" y="9"/>
                  </a:lnTo>
                  <a:lnTo>
                    <a:pt x="462" y="98"/>
                  </a:lnTo>
                  <a:lnTo>
                    <a:pt x="445" y="134"/>
                  </a:lnTo>
                  <a:lnTo>
                    <a:pt x="436" y="134"/>
                  </a:lnTo>
                  <a:lnTo>
                    <a:pt x="427" y="143"/>
                  </a:lnTo>
                  <a:lnTo>
                    <a:pt x="418" y="125"/>
                  </a:lnTo>
                  <a:lnTo>
                    <a:pt x="401" y="98"/>
                  </a:lnTo>
                  <a:lnTo>
                    <a:pt x="375" y="98"/>
                  </a:lnTo>
                  <a:lnTo>
                    <a:pt x="375" y="89"/>
                  </a:lnTo>
                  <a:lnTo>
                    <a:pt x="366" y="80"/>
                  </a:lnTo>
                  <a:lnTo>
                    <a:pt x="375" y="72"/>
                  </a:lnTo>
                  <a:lnTo>
                    <a:pt x="375" y="54"/>
                  </a:lnTo>
                  <a:lnTo>
                    <a:pt x="384" y="54"/>
                  </a:lnTo>
                  <a:lnTo>
                    <a:pt x="401" y="36"/>
                  </a:lnTo>
                  <a:lnTo>
                    <a:pt x="384" y="36"/>
                  </a:lnTo>
                  <a:lnTo>
                    <a:pt x="375" y="45"/>
                  </a:lnTo>
                  <a:lnTo>
                    <a:pt x="375" y="36"/>
                  </a:lnTo>
                  <a:lnTo>
                    <a:pt x="366" y="36"/>
                  </a:lnTo>
                  <a:lnTo>
                    <a:pt x="331" y="9"/>
                  </a:lnTo>
                  <a:lnTo>
                    <a:pt x="331" y="18"/>
                  </a:lnTo>
                  <a:lnTo>
                    <a:pt x="323" y="36"/>
                  </a:lnTo>
                  <a:lnTo>
                    <a:pt x="296" y="36"/>
                  </a:lnTo>
                  <a:lnTo>
                    <a:pt x="296" y="45"/>
                  </a:lnTo>
                  <a:lnTo>
                    <a:pt x="296" y="63"/>
                  </a:lnTo>
                  <a:lnTo>
                    <a:pt x="279" y="72"/>
                  </a:lnTo>
                  <a:lnTo>
                    <a:pt x="296" y="80"/>
                  </a:lnTo>
                  <a:lnTo>
                    <a:pt x="279" y="89"/>
                  </a:lnTo>
                  <a:lnTo>
                    <a:pt x="270" y="80"/>
                  </a:lnTo>
                  <a:lnTo>
                    <a:pt x="262" y="89"/>
                  </a:lnTo>
                  <a:lnTo>
                    <a:pt x="253" y="72"/>
                  </a:lnTo>
                  <a:lnTo>
                    <a:pt x="253" y="63"/>
                  </a:lnTo>
                  <a:lnTo>
                    <a:pt x="244" y="63"/>
                  </a:lnTo>
                  <a:lnTo>
                    <a:pt x="227" y="80"/>
                  </a:lnTo>
                  <a:lnTo>
                    <a:pt x="218" y="80"/>
                  </a:lnTo>
                  <a:lnTo>
                    <a:pt x="201" y="107"/>
                  </a:lnTo>
                  <a:lnTo>
                    <a:pt x="192" y="98"/>
                  </a:lnTo>
                  <a:lnTo>
                    <a:pt x="192" y="125"/>
                  </a:lnTo>
                  <a:lnTo>
                    <a:pt x="175" y="134"/>
                  </a:lnTo>
                  <a:lnTo>
                    <a:pt x="175" y="107"/>
                  </a:lnTo>
                  <a:lnTo>
                    <a:pt x="157" y="134"/>
                  </a:lnTo>
                  <a:lnTo>
                    <a:pt x="157" y="143"/>
                  </a:lnTo>
                  <a:lnTo>
                    <a:pt x="131" y="170"/>
                  </a:lnTo>
                  <a:lnTo>
                    <a:pt x="61" y="187"/>
                  </a:lnTo>
                  <a:lnTo>
                    <a:pt x="35" y="223"/>
                  </a:lnTo>
                  <a:lnTo>
                    <a:pt x="35" y="205"/>
                  </a:lnTo>
                  <a:lnTo>
                    <a:pt x="26" y="232"/>
                  </a:lnTo>
                  <a:lnTo>
                    <a:pt x="26" y="241"/>
                  </a:lnTo>
                  <a:lnTo>
                    <a:pt x="18" y="250"/>
                  </a:lnTo>
                  <a:lnTo>
                    <a:pt x="18" y="294"/>
                  </a:lnTo>
                  <a:lnTo>
                    <a:pt x="9" y="276"/>
                  </a:lnTo>
                  <a:lnTo>
                    <a:pt x="9" y="294"/>
                  </a:lnTo>
                  <a:lnTo>
                    <a:pt x="18" y="348"/>
                  </a:lnTo>
                  <a:lnTo>
                    <a:pt x="18" y="392"/>
                  </a:lnTo>
                  <a:lnTo>
                    <a:pt x="9" y="419"/>
                  </a:lnTo>
                  <a:lnTo>
                    <a:pt x="0" y="419"/>
                  </a:lnTo>
                  <a:lnTo>
                    <a:pt x="0" y="44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74" name="Freeform 740"/>
            <p:cNvSpPr>
              <a:spLocks/>
            </p:cNvSpPr>
            <p:nvPr/>
          </p:nvSpPr>
          <p:spPr bwMode="auto">
            <a:xfrm>
              <a:off x="7929562" y="4818062"/>
              <a:ext cx="4763" cy="12700"/>
            </a:xfrm>
            <a:custGeom>
              <a:avLst/>
              <a:gdLst>
                <a:gd name="T0" fmla="*/ 0 w 4763"/>
                <a:gd name="T1" fmla="*/ 2147483647 h 8"/>
                <a:gd name="T2" fmla="*/ 0 w 4763"/>
                <a:gd name="T3" fmla="*/ 2147483647 h 8"/>
                <a:gd name="T4" fmla="*/ 0 w 4763"/>
                <a:gd name="T5" fmla="*/ 0 h 8"/>
                <a:gd name="T6" fmla="*/ 0 w 4763"/>
                <a:gd name="T7" fmla="*/ 2147483647 h 8"/>
                <a:gd name="T8" fmla="*/ 0 60000 65536"/>
                <a:gd name="T9" fmla="*/ 0 60000 65536"/>
                <a:gd name="T10" fmla="*/ 0 60000 65536"/>
                <a:gd name="T11" fmla="*/ 0 60000 65536"/>
                <a:gd name="T12" fmla="*/ 0 w 4763"/>
                <a:gd name="T13" fmla="*/ 0 h 8"/>
                <a:gd name="T14" fmla="*/ 4763 w 4763"/>
                <a:gd name="T15" fmla="*/ 8 h 8"/>
              </a:gdLst>
              <a:ahLst/>
              <a:cxnLst>
                <a:cxn ang="T8">
                  <a:pos x="T0" y="T1"/>
                </a:cxn>
                <a:cxn ang="T9">
                  <a:pos x="T2" y="T3"/>
                </a:cxn>
                <a:cxn ang="T10">
                  <a:pos x="T4" y="T5"/>
                </a:cxn>
                <a:cxn ang="T11">
                  <a:pos x="T6" y="T7"/>
                </a:cxn>
              </a:cxnLst>
              <a:rect l="T12" t="T13" r="T14" b="T15"/>
              <a:pathLst>
                <a:path w="4763" h="8">
                  <a:moveTo>
                    <a:pt x="0" y="8"/>
                  </a:moveTo>
                  <a:lnTo>
                    <a:pt x="0" y="8"/>
                  </a:lnTo>
                  <a:lnTo>
                    <a:pt x="0" y="0"/>
                  </a:lnTo>
                  <a:lnTo>
                    <a:pt x="0" y="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75" name="Freeform 741"/>
            <p:cNvSpPr>
              <a:spLocks/>
            </p:cNvSpPr>
            <p:nvPr/>
          </p:nvSpPr>
          <p:spPr bwMode="auto">
            <a:xfrm>
              <a:off x="7929562" y="4818062"/>
              <a:ext cx="4763" cy="12700"/>
            </a:xfrm>
            <a:custGeom>
              <a:avLst/>
              <a:gdLst>
                <a:gd name="T0" fmla="*/ 0 w 4763"/>
                <a:gd name="T1" fmla="*/ 2147483647 h 8"/>
                <a:gd name="T2" fmla="*/ 0 w 4763"/>
                <a:gd name="T3" fmla="*/ 2147483647 h 8"/>
                <a:gd name="T4" fmla="*/ 0 w 4763"/>
                <a:gd name="T5" fmla="*/ 0 h 8"/>
                <a:gd name="T6" fmla="*/ 0 w 4763"/>
                <a:gd name="T7" fmla="*/ 2147483647 h 8"/>
                <a:gd name="T8" fmla="*/ 0 60000 65536"/>
                <a:gd name="T9" fmla="*/ 0 60000 65536"/>
                <a:gd name="T10" fmla="*/ 0 60000 65536"/>
                <a:gd name="T11" fmla="*/ 0 60000 65536"/>
                <a:gd name="T12" fmla="*/ 0 w 4763"/>
                <a:gd name="T13" fmla="*/ 0 h 8"/>
                <a:gd name="T14" fmla="*/ 4763 w 4763"/>
                <a:gd name="T15" fmla="*/ 8 h 8"/>
              </a:gdLst>
              <a:ahLst/>
              <a:cxnLst>
                <a:cxn ang="T8">
                  <a:pos x="T0" y="T1"/>
                </a:cxn>
                <a:cxn ang="T9">
                  <a:pos x="T2" y="T3"/>
                </a:cxn>
                <a:cxn ang="T10">
                  <a:pos x="T4" y="T5"/>
                </a:cxn>
                <a:cxn ang="T11">
                  <a:pos x="T6" y="T7"/>
                </a:cxn>
              </a:cxnLst>
              <a:rect l="T12" t="T13" r="T14" b="T15"/>
              <a:pathLst>
                <a:path w="4763" h="8">
                  <a:moveTo>
                    <a:pt x="0" y="8"/>
                  </a:moveTo>
                  <a:lnTo>
                    <a:pt x="0" y="8"/>
                  </a:lnTo>
                  <a:lnTo>
                    <a:pt x="0" y="0"/>
                  </a:lnTo>
                  <a:lnTo>
                    <a:pt x="0" y="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76" name="Freeform 742"/>
            <p:cNvSpPr>
              <a:spLocks/>
            </p:cNvSpPr>
            <p:nvPr/>
          </p:nvSpPr>
          <p:spPr bwMode="auto">
            <a:xfrm>
              <a:off x="8016875" y="4967287"/>
              <a:ext cx="96837" cy="79375"/>
            </a:xfrm>
            <a:custGeom>
              <a:avLst/>
              <a:gdLst>
                <a:gd name="T0" fmla="*/ 2147483647 w 61"/>
                <a:gd name="T1" fmla="*/ 0 h 53"/>
                <a:gd name="T2" fmla="*/ 0 w 61"/>
                <a:gd name="T3" fmla="*/ 2147483647 h 53"/>
                <a:gd name="T4" fmla="*/ 0 w 61"/>
                <a:gd name="T5" fmla="*/ 2147483647 h 53"/>
                <a:gd name="T6" fmla="*/ 2147483647 w 61"/>
                <a:gd name="T7" fmla="*/ 2147483647 h 53"/>
                <a:gd name="T8" fmla="*/ 2147483647 w 61"/>
                <a:gd name="T9" fmla="*/ 2147483647 h 53"/>
                <a:gd name="T10" fmla="*/ 2147483647 w 61"/>
                <a:gd name="T11" fmla="*/ 0 h 53"/>
                <a:gd name="T12" fmla="*/ 2147483647 w 61"/>
                <a:gd name="T13" fmla="*/ 2147483647 h 53"/>
                <a:gd name="T14" fmla="*/ 2147483647 w 61"/>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53"/>
                <a:gd name="T26" fmla="*/ 61 w 61"/>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53">
                  <a:moveTo>
                    <a:pt x="8" y="0"/>
                  </a:moveTo>
                  <a:lnTo>
                    <a:pt x="0" y="44"/>
                  </a:lnTo>
                  <a:lnTo>
                    <a:pt x="0" y="53"/>
                  </a:lnTo>
                  <a:lnTo>
                    <a:pt x="8" y="53"/>
                  </a:lnTo>
                  <a:lnTo>
                    <a:pt x="26" y="44"/>
                  </a:lnTo>
                  <a:lnTo>
                    <a:pt x="61" y="0"/>
                  </a:lnTo>
                  <a:lnTo>
                    <a:pt x="26" y="8"/>
                  </a:lnTo>
                  <a:lnTo>
                    <a:pt x="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77" name="Group 743"/>
            <p:cNvGrpSpPr>
              <a:grpSpLocks/>
            </p:cNvGrpSpPr>
            <p:nvPr/>
          </p:nvGrpSpPr>
          <p:grpSpPr bwMode="auto">
            <a:xfrm>
              <a:off x="8016875" y="4967287"/>
              <a:ext cx="96837" cy="79375"/>
              <a:chOff x="4634" y="3202"/>
              <a:chExt cx="61" cy="53"/>
            </a:xfrm>
          </p:grpSpPr>
          <p:sp>
            <p:nvSpPr>
              <p:cNvPr id="54949" name="Freeform 744"/>
              <p:cNvSpPr>
                <a:spLocks/>
              </p:cNvSpPr>
              <p:nvPr/>
            </p:nvSpPr>
            <p:spPr bwMode="auto">
              <a:xfrm>
                <a:off x="4634" y="3202"/>
                <a:ext cx="61" cy="53"/>
              </a:xfrm>
              <a:custGeom>
                <a:avLst/>
                <a:gdLst>
                  <a:gd name="T0" fmla="*/ 8 w 61"/>
                  <a:gd name="T1" fmla="*/ 0 h 53"/>
                  <a:gd name="T2" fmla="*/ 0 w 61"/>
                  <a:gd name="T3" fmla="*/ 44 h 53"/>
                  <a:gd name="T4" fmla="*/ 0 w 61"/>
                  <a:gd name="T5" fmla="*/ 53 h 53"/>
                  <a:gd name="T6" fmla="*/ 8 w 61"/>
                  <a:gd name="T7" fmla="*/ 53 h 53"/>
                  <a:gd name="T8" fmla="*/ 26 w 61"/>
                  <a:gd name="T9" fmla="*/ 44 h 53"/>
                  <a:gd name="T10" fmla="*/ 61 w 61"/>
                  <a:gd name="T11" fmla="*/ 0 h 53"/>
                  <a:gd name="T12" fmla="*/ 26 w 61"/>
                  <a:gd name="T13" fmla="*/ 8 h 53"/>
                  <a:gd name="T14" fmla="*/ 8 w 61"/>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53"/>
                  <a:gd name="T26" fmla="*/ 61 w 61"/>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53">
                    <a:moveTo>
                      <a:pt x="8" y="0"/>
                    </a:moveTo>
                    <a:lnTo>
                      <a:pt x="0" y="44"/>
                    </a:lnTo>
                    <a:lnTo>
                      <a:pt x="0" y="53"/>
                    </a:lnTo>
                    <a:lnTo>
                      <a:pt x="8" y="53"/>
                    </a:lnTo>
                    <a:lnTo>
                      <a:pt x="26" y="44"/>
                    </a:lnTo>
                    <a:lnTo>
                      <a:pt x="61" y="0"/>
                    </a:lnTo>
                    <a:lnTo>
                      <a:pt x="26" y="8"/>
                    </a:lnTo>
                    <a:lnTo>
                      <a:pt x="8"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50" name="Freeform 745"/>
              <p:cNvSpPr>
                <a:spLocks/>
              </p:cNvSpPr>
              <p:nvPr/>
            </p:nvSpPr>
            <p:spPr bwMode="auto">
              <a:xfrm>
                <a:off x="4634" y="3202"/>
                <a:ext cx="61" cy="53"/>
              </a:xfrm>
              <a:custGeom>
                <a:avLst/>
                <a:gdLst>
                  <a:gd name="T0" fmla="*/ 8 w 61"/>
                  <a:gd name="T1" fmla="*/ 0 h 53"/>
                  <a:gd name="T2" fmla="*/ 0 w 61"/>
                  <a:gd name="T3" fmla="*/ 44 h 53"/>
                  <a:gd name="T4" fmla="*/ 0 w 61"/>
                  <a:gd name="T5" fmla="*/ 53 h 53"/>
                  <a:gd name="T6" fmla="*/ 8 w 61"/>
                  <a:gd name="T7" fmla="*/ 53 h 53"/>
                  <a:gd name="T8" fmla="*/ 26 w 61"/>
                  <a:gd name="T9" fmla="*/ 44 h 53"/>
                  <a:gd name="T10" fmla="*/ 61 w 61"/>
                  <a:gd name="T11" fmla="*/ 0 h 53"/>
                  <a:gd name="T12" fmla="*/ 26 w 61"/>
                  <a:gd name="T13" fmla="*/ 8 h 53"/>
                  <a:gd name="T14" fmla="*/ 8 w 61"/>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53"/>
                  <a:gd name="T26" fmla="*/ 61 w 61"/>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53">
                    <a:moveTo>
                      <a:pt x="8" y="0"/>
                    </a:moveTo>
                    <a:lnTo>
                      <a:pt x="0" y="44"/>
                    </a:lnTo>
                    <a:lnTo>
                      <a:pt x="0" y="53"/>
                    </a:lnTo>
                    <a:lnTo>
                      <a:pt x="8" y="53"/>
                    </a:lnTo>
                    <a:lnTo>
                      <a:pt x="26" y="44"/>
                    </a:lnTo>
                    <a:lnTo>
                      <a:pt x="61" y="0"/>
                    </a:lnTo>
                    <a:lnTo>
                      <a:pt x="26" y="8"/>
                    </a:lnTo>
                    <a:lnTo>
                      <a:pt x="8"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78" name="Freeform 746"/>
            <p:cNvSpPr>
              <a:spLocks/>
            </p:cNvSpPr>
            <p:nvPr/>
          </p:nvSpPr>
          <p:spPr bwMode="auto">
            <a:xfrm>
              <a:off x="8715375" y="4791074"/>
              <a:ext cx="141287" cy="187325"/>
            </a:xfrm>
            <a:custGeom>
              <a:avLst/>
              <a:gdLst>
                <a:gd name="T0" fmla="*/ 0 w 87"/>
                <a:gd name="T1" fmla="*/ 2147483647 h 124"/>
                <a:gd name="T2" fmla="*/ 2147483647 w 87"/>
                <a:gd name="T3" fmla="*/ 2147483647 h 124"/>
                <a:gd name="T4" fmla="*/ 0 w 87"/>
                <a:gd name="T5" fmla="*/ 2147483647 h 124"/>
                <a:gd name="T6" fmla="*/ 2147483647 w 87"/>
                <a:gd name="T7" fmla="*/ 2147483647 h 124"/>
                <a:gd name="T8" fmla="*/ 2147483647 w 87"/>
                <a:gd name="T9" fmla="*/ 2147483647 h 124"/>
                <a:gd name="T10" fmla="*/ 2147483647 w 87"/>
                <a:gd name="T11" fmla="*/ 2147483647 h 124"/>
                <a:gd name="T12" fmla="*/ 2147483647 w 87"/>
                <a:gd name="T13" fmla="*/ 2147483647 h 124"/>
                <a:gd name="T14" fmla="*/ 2147483647 w 87"/>
                <a:gd name="T15" fmla="*/ 2147483647 h 124"/>
                <a:gd name="T16" fmla="*/ 2147483647 w 87"/>
                <a:gd name="T17" fmla="*/ 2147483647 h 124"/>
                <a:gd name="T18" fmla="*/ 2147483647 w 87"/>
                <a:gd name="T19" fmla="*/ 2147483647 h 124"/>
                <a:gd name="T20" fmla="*/ 2147483647 w 87"/>
                <a:gd name="T21" fmla="*/ 2147483647 h 124"/>
                <a:gd name="T22" fmla="*/ 2147483647 w 87"/>
                <a:gd name="T23" fmla="*/ 2147483647 h 124"/>
                <a:gd name="T24" fmla="*/ 2147483647 w 87"/>
                <a:gd name="T25" fmla="*/ 2147483647 h 124"/>
                <a:gd name="T26" fmla="*/ 2147483647 w 87"/>
                <a:gd name="T27" fmla="*/ 2147483647 h 124"/>
                <a:gd name="T28" fmla="*/ 2147483647 w 87"/>
                <a:gd name="T29" fmla="*/ 2147483647 h 124"/>
                <a:gd name="T30" fmla="*/ 2147483647 w 87"/>
                <a:gd name="T31" fmla="*/ 2147483647 h 124"/>
                <a:gd name="T32" fmla="*/ 2147483647 w 87"/>
                <a:gd name="T33" fmla="*/ 0 h 124"/>
                <a:gd name="T34" fmla="*/ 2147483647 w 87"/>
                <a:gd name="T35" fmla="*/ 2147483647 h 124"/>
                <a:gd name="T36" fmla="*/ 2147483647 w 87"/>
                <a:gd name="T37" fmla="*/ 2147483647 h 124"/>
                <a:gd name="T38" fmla="*/ 2147483647 w 87"/>
                <a:gd name="T39" fmla="*/ 2147483647 h 124"/>
                <a:gd name="T40" fmla="*/ 0 w 87"/>
                <a:gd name="T41" fmla="*/ 2147483647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
                <a:gd name="T64" fmla="*/ 0 h 124"/>
                <a:gd name="T65" fmla="*/ 87 w 87"/>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 h="124">
                  <a:moveTo>
                    <a:pt x="0" y="89"/>
                  </a:moveTo>
                  <a:lnTo>
                    <a:pt x="9" y="107"/>
                  </a:lnTo>
                  <a:lnTo>
                    <a:pt x="0" y="124"/>
                  </a:lnTo>
                  <a:lnTo>
                    <a:pt x="52" y="89"/>
                  </a:lnTo>
                  <a:lnTo>
                    <a:pt x="70" y="80"/>
                  </a:lnTo>
                  <a:lnTo>
                    <a:pt x="87" y="53"/>
                  </a:lnTo>
                  <a:lnTo>
                    <a:pt x="79" y="53"/>
                  </a:lnTo>
                  <a:lnTo>
                    <a:pt x="61" y="71"/>
                  </a:lnTo>
                  <a:lnTo>
                    <a:pt x="52" y="53"/>
                  </a:lnTo>
                  <a:lnTo>
                    <a:pt x="61" y="35"/>
                  </a:lnTo>
                  <a:lnTo>
                    <a:pt x="52" y="35"/>
                  </a:lnTo>
                  <a:lnTo>
                    <a:pt x="52" y="44"/>
                  </a:lnTo>
                  <a:lnTo>
                    <a:pt x="44" y="44"/>
                  </a:lnTo>
                  <a:lnTo>
                    <a:pt x="52" y="18"/>
                  </a:lnTo>
                  <a:lnTo>
                    <a:pt x="52" y="9"/>
                  </a:lnTo>
                  <a:lnTo>
                    <a:pt x="44" y="9"/>
                  </a:lnTo>
                  <a:lnTo>
                    <a:pt x="35" y="0"/>
                  </a:lnTo>
                  <a:lnTo>
                    <a:pt x="35" y="44"/>
                  </a:lnTo>
                  <a:lnTo>
                    <a:pt x="44" y="44"/>
                  </a:lnTo>
                  <a:lnTo>
                    <a:pt x="9" y="80"/>
                  </a:lnTo>
                  <a:lnTo>
                    <a:pt x="0" y="8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79" name="Group 747"/>
            <p:cNvGrpSpPr>
              <a:grpSpLocks/>
            </p:cNvGrpSpPr>
            <p:nvPr/>
          </p:nvGrpSpPr>
          <p:grpSpPr bwMode="auto">
            <a:xfrm>
              <a:off x="8715375" y="4791074"/>
              <a:ext cx="141287" cy="187325"/>
              <a:chOff x="5069" y="3086"/>
              <a:chExt cx="87" cy="124"/>
            </a:xfrm>
          </p:grpSpPr>
          <p:sp>
            <p:nvSpPr>
              <p:cNvPr id="54947" name="Freeform 748"/>
              <p:cNvSpPr>
                <a:spLocks/>
              </p:cNvSpPr>
              <p:nvPr/>
            </p:nvSpPr>
            <p:spPr bwMode="auto">
              <a:xfrm>
                <a:off x="5069" y="3086"/>
                <a:ext cx="87" cy="124"/>
              </a:xfrm>
              <a:custGeom>
                <a:avLst/>
                <a:gdLst>
                  <a:gd name="T0" fmla="*/ 0 w 87"/>
                  <a:gd name="T1" fmla="*/ 89 h 124"/>
                  <a:gd name="T2" fmla="*/ 9 w 87"/>
                  <a:gd name="T3" fmla="*/ 107 h 124"/>
                  <a:gd name="T4" fmla="*/ 0 w 87"/>
                  <a:gd name="T5" fmla="*/ 124 h 124"/>
                  <a:gd name="T6" fmla="*/ 52 w 87"/>
                  <a:gd name="T7" fmla="*/ 89 h 124"/>
                  <a:gd name="T8" fmla="*/ 70 w 87"/>
                  <a:gd name="T9" fmla="*/ 80 h 124"/>
                  <a:gd name="T10" fmla="*/ 87 w 87"/>
                  <a:gd name="T11" fmla="*/ 53 h 124"/>
                  <a:gd name="T12" fmla="*/ 79 w 87"/>
                  <a:gd name="T13" fmla="*/ 53 h 124"/>
                  <a:gd name="T14" fmla="*/ 61 w 87"/>
                  <a:gd name="T15" fmla="*/ 71 h 124"/>
                  <a:gd name="T16" fmla="*/ 52 w 87"/>
                  <a:gd name="T17" fmla="*/ 53 h 124"/>
                  <a:gd name="T18" fmla="*/ 61 w 87"/>
                  <a:gd name="T19" fmla="*/ 35 h 124"/>
                  <a:gd name="T20" fmla="*/ 52 w 87"/>
                  <a:gd name="T21" fmla="*/ 35 h 124"/>
                  <a:gd name="T22" fmla="*/ 52 w 87"/>
                  <a:gd name="T23" fmla="*/ 44 h 124"/>
                  <a:gd name="T24" fmla="*/ 44 w 87"/>
                  <a:gd name="T25" fmla="*/ 44 h 124"/>
                  <a:gd name="T26" fmla="*/ 52 w 87"/>
                  <a:gd name="T27" fmla="*/ 18 h 124"/>
                  <a:gd name="T28" fmla="*/ 52 w 87"/>
                  <a:gd name="T29" fmla="*/ 9 h 124"/>
                  <a:gd name="T30" fmla="*/ 44 w 87"/>
                  <a:gd name="T31" fmla="*/ 9 h 124"/>
                  <a:gd name="T32" fmla="*/ 35 w 87"/>
                  <a:gd name="T33" fmla="*/ 0 h 124"/>
                  <a:gd name="T34" fmla="*/ 35 w 87"/>
                  <a:gd name="T35" fmla="*/ 44 h 124"/>
                  <a:gd name="T36" fmla="*/ 44 w 87"/>
                  <a:gd name="T37" fmla="*/ 44 h 124"/>
                  <a:gd name="T38" fmla="*/ 9 w 87"/>
                  <a:gd name="T39" fmla="*/ 80 h 124"/>
                  <a:gd name="T40" fmla="*/ 0 w 87"/>
                  <a:gd name="T41" fmla="*/ 89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
                  <a:gd name="T64" fmla="*/ 0 h 124"/>
                  <a:gd name="T65" fmla="*/ 87 w 87"/>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 h="124">
                    <a:moveTo>
                      <a:pt x="0" y="89"/>
                    </a:moveTo>
                    <a:lnTo>
                      <a:pt x="9" y="107"/>
                    </a:lnTo>
                    <a:lnTo>
                      <a:pt x="0" y="124"/>
                    </a:lnTo>
                    <a:lnTo>
                      <a:pt x="52" y="89"/>
                    </a:lnTo>
                    <a:lnTo>
                      <a:pt x="70" y="80"/>
                    </a:lnTo>
                    <a:lnTo>
                      <a:pt x="87" y="53"/>
                    </a:lnTo>
                    <a:lnTo>
                      <a:pt x="79" y="53"/>
                    </a:lnTo>
                    <a:lnTo>
                      <a:pt x="61" y="71"/>
                    </a:lnTo>
                    <a:lnTo>
                      <a:pt x="52" y="53"/>
                    </a:lnTo>
                    <a:lnTo>
                      <a:pt x="61" y="35"/>
                    </a:lnTo>
                    <a:lnTo>
                      <a:pt x="52" y="35"/>
                    </a:lnTo>
                    <a:lnTo>
                      <a:pt x="52" y="44"/>
                    </a:lnTo>
                    <a:lnTo>
                      <a:pt x="44" y="44"/>
                    </a:lnTo>
                    <a:lnTo>
                      <a:pt x="52" y="18"/>
                    </a:lnTo>
                    <a:lnTo>
                      <a:pt x="52" y="9"/>
                    </a:lnTo>
                    <a:lnTo>
                      <a:pt x="44" y="9"/>
                    </a:lnTo>
                    <a:lnTo>
                      <a:pt x="35" y="0"/>
                    </a:lnTo>
                    <a:lnTo>
                      <a:pt x="35" y="44"/>
                    </a:lnTo>
                    <a:lnTo>
                      <a:pt x="44" y="44"/>
                    </a:lnTo>
                    <a:lnTo>
                      <a:pt x="9" y="80"/>
                    </a:lnTo>
                    <a:lnTo>
                      <a:pt x="0" y="8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48" name="Freeform 749"/>
              <p:cNvSpPr>
                <a:spLocks/>
              </p:cNvSpPr>
              <p:nvPr/>
            </p:nvSpPr>
            <p:spPr bwMode="auto">
              <a:xfrm>
                <a:off x="5069" y="3086"/>
                <a:ext cx="87" cy="124"/>
              </a:xfrm>
              <a:custGeom>
                <a:avLst/>
                <a:gdLst>
                  <a:gd name="T0" fmla="*/ 0 w 87"/>
                  <a:gd name="T1" fmla="*/ 89 h 124"/>
                  <a:gd name="T2" fmla="*/ 9 w 87"/>
                  <a:gd name="T3" fmla="*/ 107 h 124"/>
                  <a:gd name="T4" fmla="*/ 0 w 87"/>
                  <a:gd name="T5" fmla="*/ 124 h 124"/>
                  <a:gd name="T6" fmla="*/ 52 w 87"/>
                  <a:gd name="T7" fmla="*/ 89 h 124"/>
                  <a:gd name="T8" fmla="*/ 70 w 87"/>
                  <a:gd name="T9" fmla="*/ 80 h 124"/>
                  <a:gd name="T10" fmla="*/ 87 w 87"/>
                  <a:gd name="T11" fmla="*/ 53 h 124"/>
                  <a:gd name="T12" fmla="*/ 79 w 87"/>
                  <a:gd name="T13" fmla="*/ 53 h 124"/>
                  <a:gd name="T14" fmla="*/ 61 w 87"/>
                  <a:gd name="T15" fmla="*/ 71 h 124"/>
                  <a:gd name="T16" fmla="*/ 52 w 87"/>
                  <a:gd name="T17" fmla="*/ 53 h 124"/>
                  <a:gd name="T18" fmla="*/ 61 w 87"/>
                  <a:gd name="T19" fmla="*/ 35 h 124"/>
                  <a:gd name="T20" fmla="*/ 52 w 87"/>
                  <a:gd name="T21" fmla="*/ 35 h 124"/>
                  <a:gd name="T22" fmla="*/ 52 w 87"/>
                  <a:gd name="T23" fmla="*/ 44 h 124"/>
                  <a:gd name="T24" fmla="*/ 44 w 87"/>
                  <a:gd name="T25" fmla="*/ 44 h 124"/>
                  <a:gd name="T26" fmla="*/ 52 w 87"/>
                  <a:gd name="T27" fmla="*/ 18 h 124"/>
                  <a:gd name="T28" fmla="*/ 52 w 87"/>
                  <a:gd name="T29" fmla="*/ 9 h 124"/>
                  <a:gd name="T30" fmla="*/ 44 w 87"/>
                  <a:gd name="T31" fmla="*/ 9 h 124"/>
                  <a:gd name="T32" fmla="*/ 35 w 87"/>
                  <a:gd name="T33" fmla="*/ 0 h 124"/>
                  <a:gd name="T34" fmla="*/ 35 w 87"/>
                  <a:gd name="T35" fmla="*/ 44 h 124"/>
                  <a:gd name="T36" fmla="*/ 44 w 87"/>
                  <a:gd name="T37" fmla="*/ 44 h 124"/>
                  <a:gd name="T38" fmla="*/ 9 w 87"/>
                  <a:gd name="T39" fmla="*/ 80 h 124"/>
                  <a:gd name="T40" fmla="*/ 0 w 87"/>
                  <a:gd name="T41" fmla="*/ 89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
                  <a:gd name="T64" fmla="*/ 0 h 124"/>
                  <a:gd name="T65" fmla="*/ 87 w 87"/>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 h="124">
                    <a:moveTo>
                      <a:pt x="0" y="89"/>
                    </a:moveTo>
                    <a:lnTo>
                      <a:pt x="9" y="107"/>
                    </a:lnTo>
                    <a:lnTo>
                      <a:pt x="0" y="124"/>
                    </a:lnTo>
                    <a:lnTo>
                      <a:pt x="52" y="89"/>
                    </a:lnTo>
                    <a:lnTo>
                      <a:pt x="70" y="80"/>
                    </a:lnTo>
                    <a:lnTo>
                      <a:pt x="87" y="53"/>
                    </a:lnTo>
                    <a:lnTo>
                      <a:pt x="79" y="53"/>
                    </a:lnTo>
                    <a:lnTo>
                      <a:pt x="61" y="71"/>
                    </a:lnTo>
                    <a:lnTo>
                      <a:pt x="52" y="53"/>
                    </a:lnTo>
                    <a:lnTo>
                      <a:pt x="61" y="35"/>
                    </a:lnTo>
                    <a:lnTo>
                      <a:pt x="52" y="35"/>
                    </a:lnTo>
                    <a:lnTo>
                      <a:pt x="52" y="44"/>
                    </a:lnTo>
                    <a:lnTo>
                      <a:pt x="44" y="44"/>
                    </a:lnTo>
                    <a:lnTo>
                      <a:pt x="52" y="18"/>
                    </a:lnTo>
                    <a:lnTo>
                      <a:pt x="52" y="9"/>
                    </a:lnTo>
                    <a:lnTo>
                      <a:pt x="44" y="9"/>
                    </a:lnTo>
                    <a:lnTo>
                      <a:pt x="35" y="0"/>
                    </a:lnTo>
                    <a:lnTo>
                      <a:pt x="35" y="44"/>
                    </a:lnTo>
                    <a:lnTo>
                      <a:pt x="44" y="44"/>
                    </a:lnTo>
                    <a:lnTo>
                      <a:pt x="9" y="80"/>
                    </a:lnTo>
                    <a:lnTo>
                      <a:pt x="0" y="8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80" name="Freeform 750"/>
            <p:cNvSpPr>
              <a:spLocks/>
            </p:cNvSpPr>
            <p:nvPr/>
          </p:nvSpPr>
          <p:spPr bwMode="auto">
            <a:xfrm>
              <a:off x="8434387" y="4967287"/>
              <a:ext cx="254000" cy="158750"/>
            </a:xfrm>
            <a:custGeom>
              <a:avLst/>
              <a:gdLst>
                <a:gd name="T0" fmla="*/ 0 w 157"/>
                <a:gd name="T1" fmla="*/ 2147483647 h 106"/>
                <a:gd name="T2" fmla="*/ 2147483647 w 157"/>
                <a:gd name="T3" fmla="*/ 2147483647 h 106"/>
                <a:gd name="T4" fmla="*/ 2147483647 w 157"/>
                <a:gd name="T5" fmla="*/ 2147483647 h 106"/>
                <a:gd name="T6" fmla="*/ 2147483647 w 157"/>
                <a:gd name="T7" fmla="*/ 2147483647 h 106"/>
                <a:gd name="T8" fmla="*/ 2147483647 w 157"/>
                <a:gd name="T9" fmla="*/ 2147483647 h 106"/>
                <a:gd name="T10" fmla="*/ 2147483647 w 157"/>
                <a:gd name="T11" fmla="*/ 2147483647 h 106"/>
                <a:gd name="T12" fmla="*/ 2147483647 w 157"/>
                <a:gd name="T13" fmla="*/ 2147483647 h 106"/>
                <a:gd name="T14" fmla="*/ 2147483647 w 157"/>
                <a:gd name="T15" fmla="*/ 2147483647 h 106"/>
                <a:gd name="T16" fmla="*/ 2147483647 w 157"/>
                <a:gd name="T17" fmla="*/ 2147483647 h 106"/>
                <a:gd name="T18" fmla="*/ 2147483647 w 157"/>
                <a:gd name="T19" fmla="*/ 2147483647 h 106"/>
                <a:gd name="T20" fmla="*/ 2147483647 w 157"/>
                <a:gd name="T21" fmla="*/ 2147483647 h 106"/>
                <a:gd name="T22" fmla="*/ 2147483647 w 157"/>
                <a:gd name="T23" fmla="*/ 0 h 106"/>
                <a:gd name="T24" fmla="*/ 2147483647 w 157"/>
                <a:gd name="T25" fmla="*/ 2147483647 h 106"/>
                <a:gd name="T26" fmla="*/ 2147483647 w 157"/>
                <a:gd name="T27" fmla="*/ 0 h 106"/>
                <a:gd name="T28" fmla="*/ 2147483647 w 157"/>
                <a:gd name="T29" fmla="*/ 0 h 106"/>
                <a:gd name="T30" fmla="*/ 2147483647 w 157"/>
                <a:gd name="T31" fmla="*/ 2147483647 h 106"/>
                <a:gd name="T32" fmla="*/ 2147483647 w 157"/>
                <a:gd name="T33" fmla="*/ 2147483647 h 106"/>
                <a:gd name="T34" fmla="*/ 0 w 157"/>
                <a:gd name="T35" fmla="*/ 2147483647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106"/>
                <a:gd name="T56" fmla="*/ 157 w 157"/>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106">
                  <a:moveTo>
                    <a:pt x="0" y="98"/>
                  </a:moveTo>
                  <a:lnTo>
                    <a:pt x="9" y="98"/>
                  </a:lnTo>
                  <a:lnTo>
                    <a:pt x="9" y="106"/>
                  </a:lnTo>
                  <a:lnTo>
                    <a:pt x="17" y="106"/>
                  </a:lnTo>
                  <a:lnTo>
                    <a:pt x="44" y="98"/>
                  </a:lnTo>
                  <a:lnTo>
                    <a:pt x="78" y="71"/>
                  </a:lnTo>
                  <a:lnTo>
                    <a:pt x="113" y="62"/>
                  </a:lnTo>
                  <a:lnTo>
                    <a:pt x="113" y="44"/>
                  </a:lnTo>
                  <a:lnTo>
                    <a:pt x="148" y="17"/>
                  </a:lnTo>
                  <a:lnTo>
                    <a:pt x="157" y="8"/>
                  </a:lnTo>
                  <a:lnTo>
                    <a:pt x="148" y="8"/>
                  </a:lnTo>
                  <a:lnTo>
                    <a:pt x="157" y="0"/>
                  </a:lnTo>
                  <a:lnTo>
                    <a:pt x="139" y="8"/>
                  </a:lnTo>
                  <a:lnTo>
                    <a:pt x="139" y="0"/>
                  </a:lnTo>
                  <a:lnTo>
                    <a:pt x="131" y="0"/>
                  </a:lnTo>
                  <a:lnTo>
                    <a:pt x="96" y="44"/>
                  </a:lnTo>
                  <a:lnTo>
                    <a:pt x="44" y="62"/>
                  </a:lnTo>
                  <a:lnTo>
                    <a:pt x="0" y="9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81" name="Group 751"/>
            <p:cNvGrpSpPr>
              <a:grpSpLocks/>
            </p:cNvGrpSpPr>
            <p:nvPr/>
          </p:nvGrpSpPr>
          <p:grpSpPr bwMode="auto">
            <a:xfrm>
              <a:off x="8434387" y="4967287"/>
              <a:ext cx="254000" cy="158750"/>
              <a:chOff x="4895" y="3202"/>
              <a:chExt cx="157" cy="106"/>
            </a:xfrm>
          </p:grpSpPr>
          <p:sp>
            <p:nvSpPr>
              <p:cNvPr id="54945" name="Freeform 752"/>
              <p:cNvSpPr>
                <a:spLocks/>
              </p:cNvSpPr>
              <p:nvPr/>
            </p:nvSpPr>
            <p:spPr bwMode="auto">
              <a:xfrm>
                <a:off x="4895" y="3202"/>
                <a:ext cx="157" cy="106"/>
              </a:xfrm>
              <a:custGeom>
                <a:avLst/>
                <a:gdLst>
                  <a:gd name="T0" fmla="*/ 0 w 157"/>
                  <a:gd name="T1" fmla="*/ 98 h 106"/>
                  <a:gd name="T2" fmla="*/ 9 w 157"/>
                  <a:gd name="T3" fmla="*/ 98 h 106"/>
                  <a:gd name="T4" fmla="*/ 9 w 157"/>
                  <a:gd name="T5" fmla="*/ 106 h 106"/>
                  <a:gd name="T6" fmla="*/ 17 w 157"/>
                  <a:gd name="T7" fmla="*/ 106 h 106"/>
                  <a:gd name="T8" fmla="*/ 44 w 157"/>
                  <a:gd name="T9" fmla="*/ 98 h 106"/>
                  <a:gd name="T10" fmla="*/ 78 w 157"/>
                  <a:gd name="T11" fmla="*/ 71 h 106"/>
                  <a:gd name="T12" fmla="*/ 113 w 157"/>
                  <a:gd name="T13" fmla="*/ 62 h 106"/>
                  <a:gd name="T14" fmla="*/ 113 w 157"/>
                  <a:gd name="T15" fmla="*/ 44 h 106"/>
                  <a:gd name="T16" fmla="*/ 148 w 157"/>
                  <a:gd name="T17" fmla="*/ 17 h 106"/>
                  <a:gd name="T18" fmla="*/ 157 w 157"/>
                  <a:gd name="T19" fmla="*/ 8 h 106"/>
                  <a:gd name="T20" fmla="*/ 148 w 157"/>
                  <a:gd name="T21" fmla="*/ 8 h 106"/>
                  <a:gd name="T22" fmla="*/ 157 w 157"/>
                  <a:gd name="T23" fmla="*/ 0 h 106"/>
                  <a:gd name="T24" fmla="*/ 139 w 157"/>
                  <a:gd name="T25" fmla="*/ 8 h 106"/>
                  <a:gd name="T26" fmla="*/ 139 w 157"/>
                  <a:gd name="T27" fmla="*/ 0 h 106"/>
                  <a:gd name="T28" fmla="*/ 131 w 157"/>
                  <a:gd name="T29" fmla="*/ 0 h 106"/>
                  <a:gd name="T30" fmla="*/ 96 w 157"/>
                  <a:gd name="T31" fmla="*/ 44 h 106"/>
                  <a:gd name="T32" fmla="*/ 44 w 157"/>
                  <a:gd name="T33" fmla="*/ 62 h 106"/>
                  <a:gd name="T34" fmla="*/ 0 w 157"/>
                  <a:gd name="T35" fmla="*/ 98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106"/>
                  <a:gd name="T56" fmla="*/ 157 w 157"/>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106">
                    <a:moveTo>
                      <a:pt x="0" y="98"/>
                    </a:moveTo>
                    <a:lnTo>
                      <a:pt x="9" y="98"/>
                    </a:lnTo>
                    <a:lnTo>
                      <a:pt x="9" y="106"/>
                    </a:lnTo>
                    <a:lnTo>
                      <a:pt x="17" y="106"/>
                    </a:lnTo>
                    <a:lnTo>
                      <a:pt x="44" y="98"/>
                    </a:lnTo>
                    <a:lnTo>
                      <a:pt x="78" y="71"/>
                    </a:lnTo>
                    <a:lnTo>
                      <a:pt x="113" y="62"/>
                    </a:lnTo>
                    <a:lnTo>
                      <a:pt x="113" y="44"/>
                    </a:lnTo>
                    <a:lnTo>
                      <a:pt x="148" y="17"/>
                    </a:lnTo>
                    <a:lnTo>
                      <a:pt x="157" y="8"/>
                    </a:lnTo>
                    <a:lnTo>
                      <a:pt x="148" y="8"/>
                    </a:lnTo>
                    <a:lnTo>
                      <a:pt x="157" y="0"/>
                    </a:lnTo>
                    <a:lnTo>
                      <a:pt x="139" y="8"/>
                    </a:lnTo>
                    <a:lnTo>
                      <a:pt x="139" y="0"/>
                    </a:lnTo>
                    <a:lnTo>
                      <a:pt x="131" y="0"/>
                    </a:lnTo>
                    <a:lnTo>
                      <a:pt x="96" y="44"/>
                    </a:lnTo>
                    <a:lnTo>
                      <a:pt x="44" y="62"/>
                    </a:lnTo>
                    <a:lnTo>
                      <a:pt x="0" y="98"/>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46" name="Freeform 753"/>
              <p:cNvSpPr>
                <a:spLocks/>
              </p:cNvSpPr>
              <p:nvPr/>
            </p:nvSpPr>
            <p:spPr bwMode="auto">
              <a:xfrm>
                <a:off x="4895" y="3202"/>
                <a:ext cx="157" cy="106"/>
              </a:xfrm>
              <a:custGeom>
                <a:avLst/>
                <a:gdLst>
                  <a:gd name="T0" fmla="*/ 0 w 157"/>
                  <a:gd name="T1" fmla="*/ 98 h 106"/>
                  <a:gd name="T2" fmla="*/ 9 w 157"/>
                  <a:gd name="T3" fmla="*/ 98 h 106"/>
                  <a:gd name="T4" fmla="*/ 9 w 157"/>
                  <a:gd name="T5" fmla="*/ 106 h 106"/>
                  <a:gd name="T6" fmla="*/ 17 w 157"/>
                  <a:gd name="T7" fmla="*/ 106 h 106"/>
                  <a:gd name="T8" fmla="*/ 44 w 157"/>
                  <a:gd name="T9" fmla="*/ 98 h 106"/>
                  <a:gd name="T10" fmla="*/ 78 w 157"/>
                  <a:gd name="T11" fmla="*/ 71 h 106"/>
                  <a:gd name="T12" fmla="*/ 113 w 157"/>
                  <a:gd name="T13" fmla="*/ 62 h 106"/>
                  <a:gd name="T14" fmla="*/ 113 w 157"/>
                  <a:gd name="T15" fmla="*/ 44 h 106"/>
                  <a:gd name="T16" fmla="*/ 148 w 157"/>
                  <a:gd name="T17" fmla="*/ 17 h 106"/>
                  <a:gd name="T18" fmla="*/ 157 w 157"/>
                  <a:gd name="T19" fmla="*/ 8 h 106"/>
                  <a:gd name="T20" fmla="*/ 148 w 157"/>
                  <a:gd name="T21" fmla="*/ 8 h 106"/>
                  <a:gd name="T22" fmla="*/ 157 w 157"/>
                  <a:gd name="T23" fmla="*/ 0 h 106"/>
                  <a:gd name="T24" fmla="*/ 139 w 157"/>
                  <a:gd name="T25" fmla="*/ 8 h 106"/>
                  <a:gd name="T26" fmla="*/ 139 w 157"/>
                  <a:gd name="T27" fmla="*/ 0 h 106"/>
                  <a:gd name="T28" fmla="*/ 131 w 157"/>
                  <a:gd name="T29" fmla="*/ 0 h 106"/>
                  <a:gd name="T30" fmla="*/ 96 w 157"/>
                  <a:gd name="T31" fmla="*/ 44 h 106"/>
                  <a:gd name="T32" fmla="*/ 44 w 157"/>
                  <a:gd name="T33" fmla="*/ 62 h 106"/>
                  <a:gd name="T34" fmla="*/ 0 w 157"/>
                  <a:gd name="T35" fmla="*/ 98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106"/>
                  <a:gd name="T56" fmla="*/ 157 w 157"/>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106">
                    <a:moveTo>
                      <a:pt x="0" y="98"/>
                    </a:moveTo>
                    <a:lnTo>
                      <a:pt x="9" y="98"/>
                    </a:lnTo>
                    <a:lnTo>
                      <a:pt x="9" y="106"/>
                    </a:lnTo>
                    <a:lnTo>
                      <a:pt x="17" y="106"/>
                    </a:lnTo>
                    <a:lnTo>
                      <a:pt x="44" y="98"/>
                    </a:lnTo>
                    <a:lnTo>
                      <a:pt x="78" y="71"/>
                    </a:lnTo>
                    <a:lnTo>
                      <a:pt x="113" y="62"/>
                    </a:lnTo>
                    <a:lnTo>
                      <a:pt x="113" y="44"/>
                    </a:lnTo>
                    <a:lnTo>
                      <a:pt x="148" y="17"/>
                    </a:lnTo>
                    <a:lnTo>
                      <a:pt x="157" y="8"/>
                    </a:lnTo>
                    <a:lnTo>
                      <a:pt x="148" y="8"/>
                    </a:lnTo>
                    <a:lnTo>
                      <a:pt x="157" y="0"/>
                    </a:lnTo>
                    <a:lnTo>
                      <a:pt x="139" y="8"/>
                    </a:lnTo>
                    <a:lnTo>
                      <a:pt x="139" y="0"/>
                    </a:lnTo>
                    <a:lnTo>
                      <a:pt x="131" y="0"/>
                    </a:lnTo>
                    <a:lnTo>
                      <a:pt x="96" y="44"/>
                    </a:lnTo>
                    <a:lnTo>
                      <a:pt x="44" y="62"/>
                    </a:lnTo>
                    <a:lnTo>
                      <a:pt x="0" y="9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82" name="Freeform 754"/>
            <p:cNvSpPr>
              <a:spLocks/>
            </p:cNvSpPr>
            <p:nvPr/>
          </p:nvSpPr>
          <p:spPr bwMode="auto">
            <a:xfrm>
              <a:off x="8421687" y="5126037"/>
              <a:ext cx="28575" cy="14287"/>
            </a:xfrm>
            <a:custGeom>
              <a:avLst/>
              <a:gdLst>
                <a:gd name="T0" fmla="*/ 0 w 18"/>
                <a:gd name="T1" fmla="*/ 2147483647 h 9"/>
                <a:gd name="T2" fmla="*/ 2147483647 w 18"/>
                <a:gd name="T3" fmla="*/ 2147483647 h 9"/>
                <a:gd name="T4" fmla="*/ 2147483647 w 18"/>
                <a:gd name="T5" fmla="*/ 0 h 9"/>
                <a:gd name="T6" fmla="*/ 0 w 18"/>
                <a:gd name="T7" fmla="*/ 2147483647 h 9"/>
                <a:gd name="T8" fmla="*/ 0 60000 65536"/>
                <a:gd name="T9" fmla="*/ 0 60000 65536"/>
                <a:gd name="T10" fmla="*/ 0 60000 65536"/>
                <a:gd name="T11" fmla="*/ 0 60000 65536"/>
                <a:gd name="T12" fmla="*/ 0 w 18"/>
                <a:gd name="T13" fmla="*/ 0 h 9"/>
                <a:gd name="T14" fmla="*/ 18 w 18"/>
                <a:gd name="T15" fmla="*/ 9 h 9"/>
              </a:gdLst>
              <a:ahLst/>
              <a:cxnLst>
                <a:cxn ang="T8">
                  <a:pos x="T0" y="T1"/>
                </a:cxn>
                <a:cxn ang="T9">
                  <a:pos x="T2" y="T3"/>
                </a:cxn>
                <a:cxn ang="T10">
                  <a:pos x="T4" y="T5"/>
                </a:cxn>
                <a:cxn ang="T11">
                  <a:pos x="T6" y="T7"/>
                </a:cxn>
              </a:cxnLst>
              <a:rect l="T12" t="T13" r="T14" b="T15"/>
              <a:pathLst>
                <a:path w="18" h="9">
                  <a:moveTo>
                    <a:pt x="0" y="9"/>
                  </a:moveTo>
                  <a:lnTo>
                    <a:pt x="18" y="9"/>
                  </a:lnTo>
                  <a:lnTo>
                    <a:pt x="18" y="0"/>
                  </a:lnTo>
                  <a:lnTo>
                    <a:pt x="0"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83" name="Freeform 755"/>
            <p:cNvSpPr>
              <a:spLocks/>
            </p:cNvSpPr>
            <p:nvPr/>
          </p:nvSpPr>
          <p:spPr bwMode="auto">
            <a:xfrm>
              <a:off x="8421687" y="5126037"/>
              <a:ext cx="28575" cy="14287"/>
            </a:xfrm>
            <a:custGeom>
              <a:avLst/>
              <a:gdLst>
                <a:gd name="T0" fmla="*/ 0 w 18"/>
                <a:gd name="T1" fmla="*/ 2147483647 h 9"/>
                <a:gd name="T2" fmla="*/ 2147483647 w 18"/>
                <a:gd name="T3" fmla="*/ 2147483647 h 9"/>
                <a:gd name="T4" fmla="*/ 2147483647 w 18"/>
                <a:gd name="T5" fmla="*/ 0 h 9"/>
                <a:gd name="T6" fmla="*/ 0 w 18"/>
                <a:gd name="T7" fmla="*/ 2147483647 h 9"/>
                <a:gd name="T8" fmla="*/ 0 60000 65536"/>
                <a:gd name="T9" fmla="*/ 0 60000 65536"/>
                <a:gd name="T10" fmla="*/ 0 60000 65536"/>
                <a:gd name="T11" fmla="*/ 0 60000 65536"/>
                <a:gd name="T12" fmla="*/ 0 w 18"/>
                <a:gd name="T13" fmla="*/ 0 h 9"/>
                <a:gd name="T14" fmla="*/ 18 w 18"/>
                <a:gd name="T15" fmla="*/ 9 h 9"/>
              </a:gdLst>
              <a:ahLst/>
              <a:cxnLst>
                <a:cxn ang="T8">
                  <a:pos x="T0" y="T1"/>
                </a:cxn>
                <a:cxn ang="T9">
                  <a:pos x="T2" y="T3"/>
                </a:cxn>
                <a:cxn ang="T10">
                  <a:pos x="T4" y="T5"/>
                </a:cxn>
                <a:cxn ang="T11">
                  <a:pos x="T6" y="T7"/>
                </a:cxn>
              </a:cxnLst>
              <a:rect l="T12" t="T13" r="T14" b="T15"/>
              <a:pathLst>
                <a:path w="18" h="9">
                  <a:moveTo>
                    <a:pt x="0" y="9"/>
                  </a:moveTo>
                  <a:lnTo>
                    <a:pt x="18" y="9"/>
                  </a:lnTo>
                  <a:lnTo>
                    <a:pt x="18"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84" name="Freeform 756"/>
            <p:cNvSpPr>
              <a:spLocks/>
            </p:cNvSpPr>
            <p:nvPr/>
          </p:nvSpPr>
          <p:spPr bwMode="auto">
            <a:xfrm>
              <a:off x="7102475" y="3660774"/>
              <a:ext cx="254000" cy="323850"/>
            </a:xfrm>
            <a:custGeom>
              <a:avLst/>
              <a:gdLst>
                <a:gd name="T0" fmla="*/ 0 w 156"/>
                <a:gd name="T1" fmla="*/ 0 h 214"/>
                <a:gd name="T2" fmla="*/ 0 w 156"/>
                <a:gd name="T3" fmla="*/ 2147483647 h 214"/>
                <a:gd name="T4" fmla="*/ 2147483647 w 156"/>
                <a:gd name="T5" fmla="*/ 2147483647 h 214"/>
                <a:gd name="T6" fmla="*/ 2147483647 w 156"/>
                <a:gd name="T7" fmla="*/ 2147483647 h 214"/>
                <a:gd name="T8" fmla="*/ 2147483647 w 156"/>
                <a:gd name="T9" fmla="*/ 2147483647 h 214"/>
                <a:gd name="T10" fmla="*/ 2147483647 w 156"/>
                <a:gd name="T11" fmla="*/ 2147483647 h 214"/>
                <a:gd name="T12" fmla="*/ 2147483647 w 156"/>
                <a:gd name="T13" fmla="*/ 2147483647 h 214"/>
                <a:gd name="T14" fmla="*/ 2147483647 w 156"/>
                <a:gd name="T15" fmla="*/ 2147483647 h 214"/>
                <a:gd name="T16" fmla="*/ 2147483647 w 156"/>
                <a:gd name="T17" fmla="*/ 2147483647 h 214"/>
                <a:gd name="T18" fmla="*/ 2147483647 w 156"/>
                <a:gd name="T19" fmla="*/ 2147483647 h 214"/>
                <a:gd name="T20" fmla="*/ 2147483647 w 156"/>
                <a:gd name="T21" fmla="*/ 2147483647 h 214"/>
                <a:gd name="T22" fmla="*/ 2147483647 w 156"/>
                <a:gd name="T23" fmla="*/ 2147483647 h 214"/>
                <a:gd name="T24" fmla="*/ 2147483647 w 156"/>
                <a:gd name="T25" fmla="*/ 2147483647 h 214"/>
                <a:gd name="T26" fmla="*/ 2147483647 w 156"/>
                <a:gd name="T27" fmla="*/ 2147483647 h 214"/>
                <a:gd name="T28" fmla="*/ 2147483647 w 156"/>
                <a:gd name="T29" fmla="*/ 2147483647 h 214"/>
                <a:gd name="T30" fmla="*/ 2147483647 w 156"/>
                <a:gd name="T31" fmla="*/ 2147483647 h 214"/>
                <a:gd name="T32" fmla="*/ 2147483647 w 156"/>
                <a:gd name="T33" fmla="*/ 2147483647 h 214"/>
                <a:gd name="T34" fmla="*/ 2147483647 w 156"/>
                <a:gd name="T35" fmla="*/ 2147483647 h 214"/>
                <a:gd name="T36" fmla="*/ 2147483647 w 156"/>
                <a:gd name="T37" fmla="*/ 2147483647 h 214"/>
                <a:gd name="T38" fmla="*/ 2147483647 w 156"/>
                <a:gd name="T39" fmla="*/ 2147483647 h 214"/>
                <a:gd name="T40" fmla="*/ 2147483647 w 156"/>
                <a:gd name="T41" fmla="*/ 2147483647 h 214"/>
                <a:gd name="T42" fmla="*/ 2147483647 w 156"/>
                <a:gd name="T43" fmla="*/ 2147483647 h 214"/>
                <a:gd name="T44" fmla="*/ 2147483647 w 156"/>
                <a:gd name="T45" fmla="*/ 2147483647 h 214"/>
                <a:gd name="T46" fmla="*/ 2147483647 w 156"/>
                <a:gd name="T47" fmla="*/ 2147483647 h 214"/>
                <a:gd name="T48" fmla="*/ 2147483647 w 156"/>
                <a:gd name="T49" fmla="*/ 2147483647 h 214"/>
                <a:gd name="T50" fmla="*/ 0 w 156"/>
                <a:gd name="T51" fmla="*/ 0 h 2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6"/>
                <a:gd name="T79" fmla="*/ 0 h 214"/>
                <a:gd name="T80" fmla="*/ 156 w 156"/>
                <a:gd name="T81" fmla="*/ 214 h 2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6" h="214">
                  <a:moveTo>
                    <a:pt x="0" y="0"/>
                  </a:moveTo>
                  <a:lnTo>
                    <a:pt x="0" y="18"/>
                  </a:lnTo>
                  <a:lnTo>
                    <a:pt x="17" y="45"/>
                  </a:lnTo>
                  <a:lnTo>
                    <a:pt x="34" y="63"/>
                  </a:lnTo>
                  <a:lnTo>
                    <a:pt x="52" y="72"/>
                  </a:lnTo>
                  <a:lnTo>
                    <a:pt x="52" y="98"/>
                  </a:lnTo>
                  <a:lnTo>
                    <a:pt x="69" y="116"/>
                  </a:lnTo>
                  <a:lnTo>
                    <a:pt x="78" y="143"/>
                  </a:lnTo>
                  <a:lnTo>
                    <a:pt x="78" y="170"/>
                  </a:lnTo>
                  <a:lnTo>
                    <a:pt x="130" y="205"/>
                  </a:lnTo>
                  <a:lnTo>
                    <a:pt x="130" y="214"/>
                  </a:lnTo>
                  <a:lnTo>
                    <a:pt x="139" y="205"/>
                  </a:lnTo>
                  <a:lnTo>
                    <a:pt x="148" y="214"/>
                  </a:lnTo>
                  <a:lnTo>
                    <a:pt x="156" y="170"/>
                  </a:lnTo>
                  <a:lnTo>
                    <a:pt x="148" y="143"/>
                  </a:lnTo>
                  <a:lnTo>
                    <a:pt x="139" y="143"/>
                  </a:lnTo>
                  <a:lnTo>
                    <a:pt x="130" y="125"/>
                  </a:lnTo>
                  <a:lnTo>
                    <a:pt x="122" y="125"/>
                  </a:lnTo>
                  <a:lnTo>
                    <a:pt x="104" y="116"/>
                  </a:lnTo>
                  <a:lnTo>
                    <a:pt x="122" y="107"/>
                  </a:lnTo>
                  <a:lnTo>
                    <a:pt x="104" y="98"/>
                  </a:lnTo>
                  <a:lnTo>
                    <a:pt x="104" y="89"/>
                  </a:lnTo>
                  <a:lnTo>
                    <a:pt x="78" y="72"/>
                  </a:lnTo>
                  <a:lnTo>
                    <a:pt x="26" y="9"/>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85" name="Group 757"/>
            <p:cNvGrpSpPr>
              <a:grpSpLocks/>
            </p:cNvGrpSpPr>
            <p:nvPr/>
          </p:nvGrpSpPr>
          <p:grpSpPr bwMode="auto">
            <a:xfrm>
              <a:off x="7102475" y="3660774"/>
              <a:ext cx="254000" cy="323850"/>
              <a:chOff x="4068" y="2337"/>
              <a:chExt cx="156" cy="214"/>
            </a:xfrm>
          </p:grpSpPr>
          <p:sp>
            <p:nvSpPr>
              <p:cNvPr id="54943" name="Freeform 758"/>
              <p:cNvSpPr>
                <a:spLocks/>
              </p:cNvSpPr>
              <p:nvPr/>
            </p:nvSpPr>
            <p:spPr bwMode="auto">
              <a:xfrm>
                <a:off x="4068" y="2337"/>
                <a:ext cx="156" cy="214"/>
              </a:xfrm>
              <a:custGeom>
                <a:avLst/>
                <a:gdLst>
                  <a:gd name="T0" fmla="*/ 0 w 156"/>
                  <a:gd name="T1" fmla="*/ 0 h 214"/>
                  <a:gd name="T2" fmla="*/ 0 w 156"/>
                  <a:gd name="T3" fmla="*/ 18 h 214"/>
                  <a:gd name="T4" fmla="*/ 17 w 156"/>
                  <a:gd name="T5" fmla="*/ 45 h 214"/>
                  <a:gd name="T6" fmla="*/ 34 w 156"/>
                  <a:gd name="T7" fmla="*/ 63 h 214"/>
                  <a:gd name="T8" fmla="*/ 52 w 156"/>
                  <a:gd name="T9" fmla="*/ 72 h 214"/>
                  <a:gd name="T10" fmla="*/ 52 w 156"/>
                  <a:gd name="T11" fmla="*/ 98 h 214"/>
                  <a:gd name="T12" fmla="*/ 69 w 156"/>
                  <a:gd name="T13" fmla="*/ 116 h 214"/>
                  <a:gd name="T14" fmla="*/ 78 w 156"/>
                  <a:gd name="T15" fmla="*/ 143 h 214"/>
                  <a:gd name="T16" fmla="*/ 78 w 156"/>
                  <a:gd name="T17" fmla="*/ 170 h 214"/>
                  <a:gd name="T18" fmla="*/ 130 w 156"/>
                  <a:gd name="T19" fmla="*/ 205 h 214"/>
                  <a:gd name="T20" fmla="*/ 130 w 156"/>
                  <a:gd name="T21" fmla="*/ 214 h 214"/>
                  <a:gd name="T22" fmla="*/ 139 w 156"/>
                  <a:gd name="T23" fmla="*/ 205 h 214"/>
                  <a:gd name="T24" fmla="*/ 148 w 156"/>
                  <a:gd name="T25" fmla="*/ 214 h 214"/>
                  <a:gd name="T26" fmla="*/ 156 w 156"/>
                  <a:gd name="T27" fmla="*/ 170 h 214"/>
                  <a:gd name="T28" fmla="*/ 148 w 156"/>
                  <a:gd name="T29" fmla="*/ 143 h 214"/>
                  <a:gd name="T30" fmla="*/ 139 w 156"/>
                  <a:gd name="T31" fmla="*/ 143 h 214"/>
                  <a:gd name="T32" fmla="*/ 130 w 156"/>
                  <a:gd name="T33" fmla="*/ 125 h 214"/>
                  <a:gd name="T34" fmla="*/ 122 w 156"/>
                  <a:gd name="T35" fmla="*/ 125 h 214"/>
                  <a:gd name="T36" fmla="*/ 104 w 156"/>
                  <a:gd name="T37" fmla="*/ 116 h 214"/>
                  <a:gd name="T38" fmla="*/ 122 w 156"/>
                  <a:gd name="T39" fmla="*/ 107 h 214"/>
                  <a:gd name="T40" fmla="*/ 104 w 156"/>
                  <a:gd name="T41" fmla="*/ 98 h 214"/>
                  <a:gd name="T42" fmla="*/ 104 w 156"/>
                  <a:gd name="T43" fmla="*/ 89 h 214"/>
                  <a:gd name="T44" fmla="*/ 78 w 156"/>
                  <a:gd name="T45" fmla="*/ 72 h 214"/>
                  <a:gd name="T46" fmla="*/ 78 w 156"/>
                  <a:gd name="T47" fmla="*/ 72 h 214"/>
                  <a:gd name="T48" fmla="*/ 26 w 156"/>
                  <a:gd name="T49" fmla="*/ 9 h 214"/>
                  <a:gd name="T50" fmla="*/ 0 w 156"/>
                  <a:gd name="T51" fmla="*/ 0 h 2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6"/>
                  <a:gd name="T79" fmla="*/ 0 h 214"/>
                  <a:gd name="T80" fmla="*/ 156 w 156"/>
                  <a:gd name="T81" fmla="*/ 214 h 2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6" h="214">
                    <a:moveTo>
                      <a:pt x="0" y="0"/>
                    </a:moveTo>
                    <a:lnTo>
                      <a:pt x="0" y="18"/>
                    </a:lnTo>
                    <a:lnTo>
                      <a:pt x="17" y="45"/>
                    </a:lnTo>
                    <a:lnTo>
                      <a:pt x="34" y="63"/>
                    </a:lnTo>
                    <a:lnTo>
                      <a:pt x="52" y="72"/>
                    </a:lnTo>
                    <a:lnTo>
                      <a:pt x="52" y="98"/>
                    </a:lnTo>
                    <a:lnTo>
                      <a:pt x="69" y="116"/>
                    </a:lnTo>
                    <a:lnTo>
                      <a:pt x="78" y="143"/>
                    </a:lnTo>
                    <a:lnTo>
                      <a:pt x="78" y="170"/>
                    </a:lnTo>
                    <a:lnTo>
                      <a:pt x="130" y="205"/>
                    </a:lnTo>
                    <a:lnTo>
                      <a:pt x="130" y="214"/>
                    </a:lnTo>
                    <a:lnTo>
                      <a:pt x="139" y="205"/>
                    </a:lnTo>
                    <a:lnTo>
                      <a:pt x="148" y="214"/>
                    </a:lnTo>
                    <a:lnTo>
                      <a:pt x="156" y="170"/>
                    </a:lnTo>
                    <a:lnTo>
                      <a:pt x="148" y="143"/>
                    </a:lnTo>
                    <a:lnTo>
                      <a:pt x="139" y="143"/>
                    </a:lnTo>
                    <a:lnTo>
                      <a:pt x="130" y="125"/>
                    </a:lnTo>
                    <a:lnTo>
                      <a:pt x="122" y="125"/>
                    </a:lnTo>
                    <a:lnTo>
                      <a:pt x="104" y="116"/>
                    </a:lnTo>
                    <a:lnTo>
                      <a:pt x="122" y="107"/>
                    </a:lnTo>
                    <a:lnTo>
                      <a:pt x="104" y="98"/>
                    </a:lnTo>
                    <a:lnTo>
                      <a:pt x="104" y="89"/>
                    </a:lnTo>
                    <a:lnTo>
                      <a:pt x="78" y="72"/>
                    </a:lnTo>
                    <a:lnTo>
                      <a:pt x="26" y="9"/>
                    </a:lnTo>
                    <a:lnTo>
                      <a:pt x="0" y="0"/>
                    </a:lnTo>
                    <a:close/>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44" name="Freeform 759"/>
              <p:cNvSpPr>
                <a:spLocks/>
              </p:cNvSpPr>
              <p:nvPr/>
            </p:nvSpPr>
            <p:spPr bwMode="auto">
              <a:xfrm>
                <a:off x="4068" y="2337"/>
                <a:ext cx="156" cy="214"/>
              </a:xfrm>
              <a:custGeom>
                <a:avLst/>
                <a:gdLst>
                  <a:gd name="T0" fmla="*/ 0 w 156"/>
                  <a:gd name="T1" fmla="*/ 0 h 214"/>
                  <a:gd name="T2" fmla="*/ 0 w 156"/>
                  <a:gd name="T3" fmla="*/ 18 h 214"/>
                  <a:gd name="T4" fmla="*/ 17 w 156"/>
                  <a:gd name="T5" fmla="*/ 45 h 214"/>
                  <a:gd name="T6" fmla="*/ 34 w 156"/>
                  <a:gd name="T7" fmla="*/ 63 h 214"/>
                  <a:gd name="T8" fmla="*/ 52 w 156"/>
                  <a:gd name="T9" fmla="*/ 72 h 214"/>
                  <a:gd name="T10" fmla="*/ 52 w 156"/>
                  <a:gd name="T11" fmla="*/ 98 h 214"/>
                  <a:gd name="T12" fmla="*/ 69 w 156"/>
                  <a:gd name="T13" fmla="*/ 116 h 214"/>
                  <a:gd name="T14" fmla="*/ 78 w 156"/>
                  <a:gd name="T15" fmla="*/ 143 h 214"/>
                  <a:gd name="T16" fmla="*/ 78 w 156"/>
                  <a:gd name="T17" fmla="*/ 170 h 214"/>
                  <a:gd name="T18" fmla="*/ 130 w 156"/>
                  <a:gd name="T19" fmla="*/ 205 h 214"/>
                  <a:gd name="T20" fmla="*/ 130 w 156"/>
                  <a:gd name="T21" fmla="*/ 214 h 214"/>
                  <a:gd name="T22" fmla="*/ 139 w 156"/>
                  <a:gd name="T23" fmla="*/ 205 h 214"/>
                  <a:gd name="T24" fmla="*/ 148 w 156"/>
                  <a:gd name="T25" fmla="*/ 214 h 214"/>
                  <a:gd name="T26" fmla="*/ 156 w 156"/>
                  <a:gd name="T27" fmla="*/ 170 h 214"/>
                  <a:gd name="T28" fmla="*/ 148 w 156"/>
                  <a:gd name="T29" fmla="*/ 143 h 214"/>
                  <a:gd name="T30" fmla="*/ 139 w 156"/>
                  <a:gd name="T31" fmla="*/ 143 h 214"/>
                  <a:gd name="T32" fmla="*/ 130 w 156"/>
                  <a:gd name="T33" fmla="*/ 125 h 214"/>
                  <a:gd name="T34" fmla="*/ 122 w 156"/>
                  <a:gd name="T35" fmla="*/ 125 h 214"/>
                  <a:gd name="T36" fmla="*/ 104 w 156"/>
                  <a:gd name="T37" fmla="*/ 116 h 214"/>
                  <a:gd name="T38" fmla="*/ 122 w 156"/>
                  <a:gd name="T39" fmla="*/ 107 h 214"/>
                  <a:gd name="T40" fmla="*/ 104 w 156"/>
                  <a:gd name="T41" fmla="*/ 98 h 214"/>
                  <a:gd name="T42" fmla="*/ 104 w 156"/>
                  <a:gd name="T43" fmla="*/ 89 h 214"/>
                  <a:gd name="T44" fmla="*/ 78 w 156"/>
                  <a:gd name="T45" fmla="*/ 72 h 214"/>
                  <a:gd name="T46" fmla="*/ 78 w 156"/>
                  <a:gd name="T47" fmla="*/ 72 h 214"/>
                  <a:gd name="T48" fmla="*/ 26 w 156"/>
                  <a:gd name="T49" fmla="*/ 9 h 214"/>
                  <a:gd name="T50" fmla="*/ 0 w 156"/>
                  <a:gd name="T51" fmla="*/ 0 h 2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6"/>
                  <a:gd name="T79" fmla="*/ 0 h 214"/>
                  <a:gd name="T80" fmla="*/ 156 w 156"/>
                  <a:gd name="T81" fmla="*/ 214 h 2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6" h="214">
                    <a:moveTo>
                      <a:pt x="0" y="0"/>
                    </a:moveTo>
                    <a:lnTo>
                      <a:pt x="0" y="18"/>
                    </a:lnTo>
                    <a:lnTo>
                      <a:pt x="17" y="45"/>
                    </a:lnTo>
                    <a:lnTo>
                      <a:pt x="34" y="63"/>
                    </a:lnTo>
                    <a:lnTo>
                      <a:pt x="52" y="72"/>
                    </a:lnTo>
                    <a:lnTo>
                      <a:pt x="52" y="98"/>
                    </a:lnTo>
                    <a:lnTo>
                      <a:pt x="69" y="116"/>
                    </a:lnTo>
                    <a:lnTo>
                      <a:pt x="78" y="143"/>
                    </a:lnTo>
                    <a:lnTo>
                      <a:pt x="78" y="170"/>
                    </a:lnTo>
                    <a:lnTo>
                      <a:pt x="130" y="205"/>
                    </a:lnTo>
                    <a:lnTo>
                      <a:pt x="130" y="214"/>
                    </a:lnTo>
                    <a:lnTo>
                      <a:pt x="139" y="205"/>
                    </a:lnTo>
                    <a:lnTo>
                      <a:pt x="148" y="214"/>
                    </a:lnTo>
                    <a:lnTo>
                      <a:pt x="156" y="170"/>
                    </a:lnTo>
                    <a:lnTo>
                      <a:pt x="148" y="143"/>
                    </a:lnTo>
                    <a:lnTo>
                      <a:pt x="139" y="143"/>
                    </a:lnTo>
                    <a:lnTo>
                      <a:pt x="130" y="125"/>
                    </a:lnTo>
                    <a:lnTo>
                      <a:pt x="122" y="125"/>
                    </a:lnTo>
                    <a:lnTo>
                      <a:pt x="104" y="116"/>
                    </a:lnTo>
                    <a:lnTo>
                      <a:pt x="122" y="107"/>
                    </a:lnTo>
                    <a:lnTo>
                      <a:pt x="104" y="98"/>
                    </a:lnTo>
                    <a:lnTo>
                      <a:pt x="104" y="89"/>
                    </a:lnTo>
                    <a:lnTo>
                      <a:pt x="78" y="72"/>
                    </a:lnTo>
                    <a:lnTo>
                      <a:pt x="26" y="9"/>
                    </a:lnTo>
                    <a:lnTo>
                      <a:pt x="0" y="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86" name="Freeform 760"/>
            <p:cNvSpPr>
              <a:spLocks/>
            </p:cNvSpPr>
            <p:nvPr/>
          </p:nvSpPr>
          <p:spPr bwMode="auto">
            <a:xfrm>
              <a:off x="7326312" y="3984624"/>
              <a:ext cx="225425" cy="80963"/>
            </a:xfrm>
            <a:custGeom>
              <a:avLst/>
              <a:gdLst>
                <a:gd name="T0" fmla="*/ 0 w 139"/>
                <a:gd name="T1" fmla="*/ 2147483647 h 54"/>
                <a:gd name="T2" fmla="*/ 2147483647 w 139"/>
                <a:gd name="T3" fmla="*/ 2147483647 h 54"/>
                <a:gd name="T4" fmla="*/ 2147483647 w 139"/>
                <a:gd name="T5" fmla="*/ 2147483647 h 54"/>
                <a:gd name="T6" fmla="*/ 2147483647 w 139"/>
                <a:gd name="T7" fmla="*/ 2147483647 h 54"/>
                <a:gd name="T8" fmla="*/ 2147483647 w 139"/>
                <a:gd name="T9" fmla="*/ 2147483647 h 54"/>
                <a:gd name="T10" fmla="*/ 2147483647 w 139"/>
                <a:gd name="T11" fmla="*/ 2147483647 h 54"/>
                <a:gd name="T12" fmla="*/ 2147483647 w 139"/>
                <a:gd name="T13" fmla="*/ 2147483647 h 54"/>
                <a:gd name="T14" fmla="*/ 2147483647 w 139"/>
                <a:gd name="T15" fmla="*/ 2147483647 h 54"/>
                <a:gd name="T16" fmla="*/ 2147483647 w 139"/>
                <a:gd name="T17" fmla="*/ 2147483647 h 54"/>
                <a:gd name="T18" fmla="*/ 2147483647 w 139"/>
                <a:gd name="T19" fmla="*/ 2147483647 h 54"/>
                <a:gd name="T20" fmla="*/ 2147483647 w 139"/>
                <a:gd name="T21" fmla="*/ 2147483647 h 54"/>
                <a:gd name="T22" fmla="*/ 2147483647 w 139"/>
                <a:gd name="T23" fmla="*/ 2147483647 h 54"/>
                <a:gd name="T24" fmla="*/ 2147483647 w 139"/>
                <a:gd name="T25" fmla="*/ 0 h 54"/>
                <a:gd name="T26" fmla="*/ 2147483647 w 139"/>
                <a:gd name="T27" fmla="*/ 0 h 54"/>
                <a:gd name="T28" fmla="*/ 0 w 139"/>
                <a:gd name="T29" fmla="*/ 2147483647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9"/>
                <a:gd name="T46" fmla="*/ 0 h 54"/>
                <a:gd name="T47" fmla="*/ 139 w 139"/>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9" h="54">
                  <a:moveTo>
                    <a:pt x="0" y="9"/>
                  </a:moveTo>
                  <a:lnTo>
                    <a:pt x="43" y="36"/>
                  </a:lnTo>
                  <a:lnTo>
                    <a:pt x="61" y="36"/>
                  </a:lnTo>
                  <a:lnTo>
                    <a:pt x="113" y="54"/>
                  </a:lnTo>
                  <a:lnTo>
                    <a:pt x="122" y="45"/>
                  </a:lnTo>
                  <a:lnTo>
                    <a:pt x="139" y="54"/>
                  </a:lnTo>
                  <a:lnTo>
                    <a:pt x="139" y="36"/>
                  </a:lnTo>
                  <a:lnTo>
                    <a:pt x="122" y="36"/>
                  </a:lnTo>
                  <a:lnTo>
                    <a:pt x="113" y="27"/>
                  </a:lnTo>
                  <a:lnTo>
                    <a:pt x="87" y="9"/>
                  </a:lnTo>
                  <a:lnTo>
                    <a:pt x="87" y="27"/>
                  </a:lnTo>
                  <a:lnTo>
                    <a:pt x="52" y="27"/>
                  </a:lnTo>
                  <a:lnTo>
                    <a:pt x="35" y="0"/>
                  </a:lnTo>
                  <a:lnTo>
                    <a:pt x="17" y="0"/>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87" name="Group 761"/>
            <p:cNvGrpSpPr>
              <a:grpSpLocks/>
            </p:cNvGrpSpPr>
            <p:nvPr/>
          </p:nvGrpSpPr>
          <p:grpSpPr bwMode="auto">
            <a:xfrm>
              <a:off x="7326312" y="3984624"/>
              <a:ext cx="225425" cy="80963"/>
              <a:chOff x="4207" y="2551"/>
              <a:chExt cx="139" cy="54"/>
            </a:xfrm>
          </p:grpSpPr>
          <p:sp>
            <p:nvSpPr>
              <p:cNvPr id="54941" name="Freeform 762"/>
              <p:cNvSpPr>
                <a:spLocks/>
              </p:cNvSpPr>
              <p:nvPr/>
            </p:nvSpPr>
            <p:spPr bwMode="auto">
              <a:xfrm>
                <a:off x="4207" y="2551"/>
                <a:ext cx="139" cy="54"/>
              </a:xfrm>
              <a:custGeom>
                <a:avLst/>
                <a:gdLst>
                  <a:gd name="T0" fmla="*/ 0 w 139"/>
                  <a:gd name="T1" fmla="*/ 9 h 54"/>
                  <a:gd name="T2" fmla="*/ 43 w 139"/>
                  <a:gd name="T3" fmla="*/ 36 h 54"/>
                  <a:gd name="T4" fmla="*/ 61 w 139"/>
                  <a:gd name="T5" fmla="*/ 36 h 54"/>
                  <a:gd name="T6" fmla="*/ 113 w 139"/>
                  <a:gd name="T7" fmla="*/ 54 h 54"/>
                  <a:gd name="T8" fmla="*/ 122 w 139"/>
                  <a:gd name="T9" fmla="*/ 45 h 54"/>
                  <a:gd name="T10" fmla="*/ 139 w 139"/>
                  <a:gd name="T11" fmla="*/ 54 h 54"/>
                  <a:gd name="T12" fmla="*/ 139 w 139"/>
                  <a:gd name="T13" fmla="*/ 36 h 54"/>
                  <a:gd name="T14" fmla="*/ 122 w 139"/>
                  <a:gd name="T15" fmla="*/ 36 h 54"/>
                  <a:gd name="T16" fmla="*/ 113 w 139"/>
                  <a:gd name="T17" fmla="*/ 27 h 54"/>
                  <a:gd name="T18" fmla="*/ 87 w 139"/>
                  <a:gd name="T19" fmla="*/ 9 h 54"/>
                  <a:gd name="T20" fmla="*/ 87 w 139"/>
                  <a:gd name="T21" fmla="*/ 27 h 54"/>
                  <a:gd name="T22" fmla="*/ 52 w 139"/>
                  <a:gd name="T23" fmla="*/ 27 h 54"/>
                  <a:gd name="T24" fmla="*/ 35 w 139"/>
                  <a:gd name="T25" fmla="*/ 0 h 54"/>
                  <a:gd name="T26" fmla="*/ 17 w 139"/>
                  <a:gd name="T27" fmla="*/ 0 h 54"/>
                  <a:gd name="T28" fmla="*/ 0 w 139"/>
                  <a:gd name="T29" fmla="*/ 9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9"/>
                  <a:gd name="T46" fmla="*/ 0 h 54"/>
                  <a:gd name="T47" fmla="*/ 139 w 139"/>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9" h="54">
                    <a:moveTo>
                      <a:pt x="0" y="9"/>
                    </a:moveTo>
                    <a:lnTo>
                      <a:pt x="43" y="36"/>
                    </a:lnTo>
                    <a:lnTo>
                      <a:pt x="61" y="36"/>
                    </a:lnTo>
                    <a:lnTo>
                      <a:pt x="113" y="54"/>
                    </a:lnTo>
                    <a:lnTo>
                      <a:pt x="122" y="45"/>
                    </a:lnTo>
                    <a:lnTo>
                      <a:pt x="139" y="54"/>
                    </a:lnTo>
                    <a:lnTo>
                      <a:pt x="139" y="36"/>
                    </a:lnTo>
                    <a:lnTo>
                      <a:pt x="122" y="36"/>
                    </a:lnTo>
                    <a:lnTo>
                      <a:pt x="113" y="27"/>
                    </a:lnTo>
                    <a:lnTo>
                      <a:pt x="87" y="9"/>
                    </a:lnTo>
                    <a:lnTo>
                      <a:pt x="87" y="27"/>
                    </a:lnTo>
                    <a:lnTo>
                      <a:pt x="52" y="27"/>
                    </a:lnTo>
                    <a:lnTo>
                      <a:pt x="35" y="0"/>
                    </a:lnTo>
                    <a:lnTo>
                      <a:pt x="17" y="0"/>
                    </a:lnTo>
                    <a:lnTo>
                      <a:pt x="0" y="9"/>
                    </a:lnTo>
                    <a:close/>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42" name="Freeform 763"/>
              <p:cNvSpPr>
                <a:spLocks/>
              </p:cNvSpPr>
              <p:nvPr/>
            </p:nvSpPr>
            <p:spPr bwMode="auto">
              <a:xfrm>
                <a:off x="4207" y="2551"/>
                <a:ext cx="139" cy="54"/>
              </a:xfrm>
              <a:custGeom>
                <a:avLst/>
                <a:gdLst>
                  <a:gd name="T0" fmla="*/ 0 w 139"/>
                  <a:gd name="T1" fmla="*/ 9 h 54"/>
                  <a:gd name="T2" fmla="*/ 43 w 139"/>
                  <a:gd name="T3" fmla="*/ 36 h 54"/>
                  <a:gd name="T4" fmla="*/ 61 w 139"/>
                  <a:gd name="T5" fmla="*/ 36 h 54"/>
                  <a:gd name="T6" fmla="*/ 113 w 139"/>
                  <a:gd name="T7" fmla="*/ 54 h 54"/>
                  <a:gd name="T8" fmla="*/ 122 w 139"/>
                  <a:gd name="T9" fmla="*/ 45 h 54"/>
                  <a:gd name="T10" fmla="*/ 139 w 139"/>
                  <a:gd name="T11" fmla="*/ 54 h 54"/>
                  <a:gd name="T12" fmla="*/ 139 w 139"/>
                  <a:gd name="T13" fmla="*/ 36 h 54"/>
                  <a:gd name="T14" fmla="*/ 122 w 139"/>
                  <a:gd name="T15" fmla="*/ 36 h 54"/>
                  <a:gd name="T16" fmla="*/ 113 w 139"/>
                  <a:gd name="T17" fmla="*/ 27 h 54"/>
                  <a:gd name="T18" fmla="*/ 87 w 139"/>
                  <a:gd name="T19" fmla="*/ 9 h 54"/>
                  <a:gd name="T20" fmla="*/ 87 w 139"/>
                  <a:gd name="T21" fmla="*/ 27 h 54"/>
                  <a:gd name="T22" fmla="*/ 52 w 139"/>
                  <a:gd name="T23" fmla="*/ 27 h 54"/>
                  <a:gd name="T24" fmla="*/ 35 w 139"/>
                  <a:gd name="T25" fmla="*/ 0 h 54"/>
                  <a:gd name="T26" fmla="*/ 17 w 139"/>
                  <a:gd name="T27" fmla="*/ 0 h 54"/>
                  <a:gd name="T28" fmla="*/ 0 w 139"/>
                  <a:gd name="T29" fmla="*/ 9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9"/>
                  <a:gd name="T46" fmla="*/ 0 h 54"/>
                  <a:gd name="T47" fmla="*/ 139 w 139"/>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9" h="54">
                    <a:moveTo>
                      <a:pt x="0" y="9"/>
                    </a:moveTo>
                    <a:lnTo>
                      <a:pt x="43" y="36"/>
                    </a:lnTo>
                    <a:lnTo>
                      <a:pt x="61" y="36"/>
                    </a:lnTo>
                    <a:lnTo>
                      <a:pt x="113" y="54"/>
                    </a:lnTo>
                    <a:lnTo>
                      <a:pt x="122" y="45"/>
                    </a:lnTo>
                    <a:lnTo>
                      <a:pt x="139" y="54"/>
                    </a:lnTo>
                    <a:lnTo>
                      <a:pt x="139" y="36"/>
                    </a:lnTo>
                    <a:lnTo>
                      <a:pt x="122" y="36"/>
                    </a:lnTo>
                    <a:lnTo>
                      <a:pt x="113" y="27"/>
                    </a:lnTo>
                    <a:lnTo>
                      <a:pt x="87" y="9"/>
                    </a:lnTo>
                    <a:lnTo>
                      <a:pt x="87" y="27"/>
                    </a:lnTo>
                    <a:lnTo>
                      <a:pt x="52" y="27"/>
                    </a:lnTo>
                    <a:lnTo>
                      <a:pt x="35" y="0"/>
                    </a:lnTo>
                    <a:lnTo>
                      <a:pt x="17" y="0"/>
                    </a:lnTo>
                    <a:lnTo>
                      <a:pt x="0" y="9"/>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88" name="Freeform 764"/>
            <p:cNvSpPr>
              <a:spLocks/>
            </p:cNvSpPr>
            <p:nvPr/>
          </p:nvSpPr>
          <p:spPr bwMode="auto">
            <a:xfrm>
              <a:off x="7551737" y="4051299"/>
              <a:ext cx="28575" cy="14288"/>
            </a:xfrm>
            <a:custGeom>
              <a:avLst/>
              <a:gdLst>
                <a:gd name="T0" fmla="*/ 0 w 18"/>
                <a:gd name="T1" fmla="*/ 0 h 9"/>
                <a:gd name="T2" fmla="*/ 2147483647 w 18"/>
                <a:gd name="T3" fmla="*/ 2147483647 h 9"/>
                <a:gd name="T4" fmla="*/ 2147483647 w 18"/>
                <a:gd name="T5" fmla="*/ 0 h 9"/>
                <a:gd name="T6" fmla="*/ 0 w 18"/>
                <a:gd name="T7" fmla="*/ 0 h 9"/>
                <a:gd name="T8" fmla="*/ 0 60000 65536"/>
                <a:gd name="T9" fmla="*/ 0 60000 65536"/>
                <a:gd name="T10" fmla="*/ 0 60000 65536"/>
                <a:gd name="T11" fmla="*/ 0 60000 65536"/>
                <a:gd name="T12" fmla="*/ 0 w 18"/>
                <a:gd name="T13" fmla="*/ 0 h 9"/>
                <a:gd name="T14" fmla="*/ 18 w 18"/>
                <a:gd name="T15" fmla="*/ 9 h 9"/>
              </a:gdLst>
              <a:ahLst/>
              <a:cxnLst>
                <a:cxn ang="T8">
                  <a:pos x="T0" y="T1"/>
                </a:cxn>
                <a:cxn ang="T9">
                  <a:pos x="T2" y="T3"/>
                </a:cxn>
                <a:cxn ang="T10">
                  <a:pos x="T4" y="T5"/>
                </a:cxn>
                <a:cxn ang="T11">
                  <a:pos x="T6" y="T7"/>
                </a:cxn>
              </a:cxnLst>
              <a:rect l="T12" t="T13" r="T14" b="T15"/>
              <a:pathLst>
                <a:path w="18" h="9">
                  <a:moveTo>
                    <a:pt x="0" y="0"/>
                  </a:moveTo>
                  <a:lnTo>
                    <a:pt x="9" y="9"/>
                  </a:lnTo>
                  <a:lnTo>
                    <a:pt x="18"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89" name="Freeform 765"/>
            <p:cNvSpPr>
              <a:spLocks/>
            </p:cNvSpPr>
            <p:nvPr/>
          </p:nvSpPr>
          <p:spPr bwMode="auto">
            <a:xfrm>
              <a:off x="7551737" y="4051299"/>
              <a:ext cx="28575" cy="14288"/>
            </a:xfrm>
            <a:custGeom>
              <a:avLst/>
              <a:gdLst>
                <a:gd name="T0" fmla="*/ 0 w 18"/>
                <a:gd name="T1" fmla="*/ 0 h 9"/>
                <a:gd name="T2" fmla="*/ 2147483647 w 18"/>
                <a:gd name="T3" fmla="*/ 2147483647 h 9"/>
                <a:gd name="T4" fmla="*/ 2147483647 w 18"/>
                <a:gd name="T5" fmla="*/ 0 h 9"/>
                <a:gd name="T6" fmla="*/ 0 w 18"/>
                <a:gd name="T7" fmla="*/ 0 h 9"/>
                <a:gd name="T8" fmla="*/ 0 60000 65536"/>
                <a:gd name="T9" fmla="*/ 0 60000 65536"/>
                <a:gd name="T10" fmla="*/ 0 60000 65536"/>
                <a:gd name="T11" fmla="*/ 0 60000 65536"/>
                <a:gd name="T12" fmla="*/ 0 w 18"/>
                <a:gd name="T13" fmla="*/ 0 h 9"/>
                <a:gd name="T14" fmla="*/ 18 w 18"/>
                <a:gd name="T15" fmla="*/ 9 h 9"/>
              </a:gdLst>
              <a:ahLst/>
              <a:cxnLst>
                <a:cxn ang="T8">
                  <a:pos x="T0" y="T1"/>
                </a:cxn>
                <a:cxn ang="T9">
                  <a:pos x="T2" y="T3"/>
                </a:cxn>
                <a:cxn ang="T10">
                  <a:pos x="T4" y="T5"/>
                </a:cxn>
                <a:cxn ang="T11">
                  <a:pos x="T6" y="T7"/>
                </a:cxn>
              </a:cxnLst>
              <a:rect l="T12" t="T13" r="T14" b="T15"/>
              <a:pathLst>
                <a:path w="18" h="9">
                  <a:moveTo>
                    <a:pt x="0" y="0"/>
                  </a:moveTo>
                  <a:lnTo>
                    <a:pt x="9" y="9"/>
                  </a:lnTo>
                  <a:lnTo>
                    <a:pt x="18"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90" name="Freeform 766"/>
            <p:cNvSpPr>
              <a:spLocks/>
            </p:cNvSpPr>
            <p:nvPr/>
          </p:nvSpPr>
          <p:spPr bwMode="auto">
            <a:xfrm>
              <a:off x="7593012" y="4051299"/>
              <a:ext cx="196850" cy="28575"/>
            </a:xfrm>
            <a:custGeom>
              <a:avLst/>
              <a:gdLst>
                <a:gd name="T0" fmla="*/ 0 w 122"/>
                <a:gd name="T1" fmla="*/ 2147483647 h 18"/>
                <a:gd name="T2" fmla="*/ 2147483647 w 122"/>
                <a:gd name="T3" fmla="*/ 2147483647 h 18"/>
                <a:gd name="T4" fmla="*/ 2147483647 w 122"/>
                <a:gd name="T5" fmla="*/ 2147483647 h 18"/>
                <a:gd name="T6" fmla="*/ 2147483647 w 122"/>
                <a:gd name="T7" fmla="*/ 2147483647 h 18"/>
                <a:gd name="T8" fmla="*/ 2147483647 w 122"/>
                <a:gd name="T9" fmla="*/ 2147483647 h 18"/>
                <a:gd name="T10" fmla="*/ 2147483647 w 122"/>
                <a:gd name="T11" fmla="*/ 0 h 18"/>
                <a:gd name="T12" fmla="*/ 2147483647 w 122"/>
                <a:gd name="T13" fmla="*/ 2147483647 h 18"/>
                <a:gd name="T14" fmla="*/ 2147483647 w 122"/>
                <a:gd name="T15" fmla="*/ 0 h 18"/>
                <a:gd name="T16" fmla="*/ 2147483647 w 122"/>
                <a:gd name="T17" fmla="*/ 2147483647 h 18"/>
                <a:gd name="T18" fmla="*/ 2147483647 w 122"/>
                <a:gd name="T19" fmla="*/ 0 h 18"/>
                <a:gd name="T20" fmla="*/ 2147483647 w 122"/>
                <a:gd name="T21" fmla="*/ 2147483647 h 18"/>
                <a:gd name="T22" fmla="*/ 2147483647 w 122"/>
                <a:gd name="T23" fmla="*/ 0 h 18"/>
                <a:gd name="T24" fmla="*/ 0 w 122"/>
                <a:gd name="T25" fmla="*/ 2147483647 h 18"/>
                <a:gd name="T26" fmla="*/ 0 w 122"/>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18"/>
                <a:gd name="T44" fmla="*/ 122 w 122"/>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18">
                  <a:moveTo>
                    <a:pt x="0" y="18"/>
                  </a:moveTo>
                  <a:lnTo>
                    <a:pt x="27" y="18"/>
                  </a:lnTo>
                  <a:lnTo>
                    <a:pt x="61" y="9"/>
                  </a:lnTo>
                  <a:lnTo>
                    <a:pt x="88" y="18"/>
                  </a:lnTo>
                  <a:lnTo>
                    <a:pt x="122" y="9"/>
                  </a:lnTo>
                  <a:lnTo>
                    <a:pt x="105" y="0"/>
                  </a:lnTo>
                  <a:lnTo>
                    <a:pt x="88" y="9"/>
                  </a:lnTo>
                  <a:lnTo>
                    <a:pt x="61" y="0"/>
                  </a:lnTo>
                  <a:lnTo>
                    <a:pt x="61" y="9"/>
                  </a:lnTo>
                  <a:lnTo>
                    <a:pt x="35" y="0"/>
                  </a:lnTo>
                  <a:lnTo>
                    <a:pt x="35" y="9"/>
                  </a:lnTo>
                  <a:lnTo>
                    <a:pt x="18" y="0"/>
                  </a:lnTo>
                  <a:lnTo>
                    <a:pt x="0" y="9"/>
                  </a:lnTo>
                  <a:lnTo>
                    <a:pt x="0"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791" name="Group 767"/>
            <p:cNvGrpSpPr>
              <a:grpSpLocks/>
            </p:cNvGrpSpPr>
            <p:nvPr/>
          </p:nvGrpSpPr>
          <p:grpSpPr bwMode="auto">
            <a:xfrm>
              <a:off x="7593012" y="4051299"/>
              <a:ext cx="196850" cy="28575"/>
              <a:chOff x="4372" y="2596"/>
              <a:chExt cx="122" cy="18"/>
            </a:xfrm>
          </p:grpSpPr>
          <p:sp>
            <p:nvSpPr>
              <p:cNvPr id="54939" name="Freeform 768"/>
              <p:cNvSpPr>
                <a:spLocks/>
              </p:cNvSpPr>
              <p:nvPr/>
            </p:nvSpPr>
            <p:spPr bwMode="auto">
              <a:xfrm>
                <a:off x="4372" y="2596"/>
                <a:ext cx="122" cy="18"/>
              </a:xfrm>
              <a:custGeom>
                <a:avLst/>
                <a:gdLst>
                  <a:gd name="T0" fmla="*/ 0 w 122"/>
                  <a:gd name="T1" fmla="*/ 18 h 18"/>
                  <a:gd name="T2" fmla="*/ 27 w 122"/>
                  <a:gd name="T3" fmla="*/ 18 h 18"/>
                  <a:gd name="T4" fmla="*/ 61 w 122"/>
                  <a:gd name="T5" fmla="*/ 9 h 18"/>
                  <a:gd name="T6" fmla="*/ 88 w 122"/>
                  <a:gd name="T7" fmla="*/ 18 h 18"/>
                  <a:gd name="T8" fmla="*/ 122 w 122"/>
                  <a:gd name="T9" fmla="*/ 9 h 18"/>
                  <a:gd name="T10" fmla="*/ 105 w 122"/>
                  <a:gd name="T11" fmla="*/ 0 h 18"/>
                  <a:gd name="T12" fmla="*/ 88 w 122"/>
                  <a:gd name="T13" fmla="*/ 9 h 18"/>
                  <a:gd name="T14" fmla="*/ 61 w 122"/>
                  <a:gd name="T15" fmla="*/ 0 h 18"/>
                  <a:gd name="T16" fmla="*/ 61 w 122"/>
                  <a:gd name="T17" fmla="*/ 9 h 18"/>
                  <a:gd name="T18" fmla="*/ 35 w 122"/>
                  <a:gd name="T19" fmla="*/ 0 h 18"/>
                  <a:gd name="T20" fmla="*/ 35 w 122"/>
                  <a:gd name="T21" fmla="*/ 9 h 18"/>
                  <a:gd name="T22" fmla="*/ 18 w 122"/>
                  <a:gd name="T23" fmla="*/ 0 h 18"/>
                  <a:gd name="T24" fmla="*/ 0 w 122"/>
                  <a:gd name="T25" fmla="*/ 9 h 18"/>
                  <a:gd name="T26" fmla="*/ 0 w 122"/>
                  <a:gd name="T27" fmla="*/ 18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18"/>
                  <a:gd name="T44" fmla="*/ 122 w 122"/>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18">
                    <a:moveTo>
                      <a:pt x="0" y="18"/>
                    </a:moveTo>
                    <a:lnTo>
                      <a:pt x="27" y="18"/>
                    </a:lnTo>
                    <a:lnTo>
                      <a:pt x="61" y="9"/>
                    </a:lnTo>
                    <a:lnTo>
                      <a:pt x="88" y="18"/>
                    </a:lnTo>
                    <a:lnTo>
                      <a:pt x="122" y="9"/>
                    </a:lnTo>
                    <a:lnTo>
                      <a:pt x="105" y="0"/>
                    </a:lnTo>
                    <a:lnTo>
                      <a:pt x="88" y="9"/>
                    </a:lnTo>
                    <a:lnTo>
                      <a:pt x="61" y="0"/>
                    </a:lnTo>
                    <a:lnTo>
                      <a:pt x="61" y="9"/>
                    </a:lnTo>
                    <a:lnTo>
                      <a:pt x="35" y="0"/>
                    </a:lnTo>
                    <a:lnTo>
                      <a:pt x="35" y="9"/>
                    </a:lnTo>
                    <a:lnTo>
                      <a:pt x="18" y="0"/>
                    </a:lnTo>
                    <a:lnTo>
                      <a:pt x="0" y="9"/>
                    </a:lnTo>
                    <a:lnTo>
                      <a:pt x="0"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40" name="Freeform 769"/>
              <p:cNvSpPr>
                <a:spLocks/>
              </p:cNvSpPr>
              <p:nvPr/>
            </p:nvSpPr>
            <p:spPr bwMode="auto">
              <a:xfrm>
                <a:off x="4372" y="2596"/>
                <a:ext cx="122" cy="18"/>
              </a:xfrm>
              <a:custGeom>
                <a:avLst/>
                <a:gdLst>
                  <a:gd name="T0" fmla="*/ 0 w 122"/>
                  <a:gd name="T1" fmla="*/ 18 h 18"/>
                  <a:gd name="T2" fmla="*/ 27 w 122"/>
                  <a:gd name="T3" fmla="*/ 18 h 18"/>
                  <a:gd name="T4" fmla="*/ 61 w 122"/>
                  <a:gd name="T5" fmla="*/ 9 h 18"/>
                  <a:gd name="T6" fmla="*/ 88 w 122"/>
                  <a:gd name="T7" fmla="*/ 18 h 18"/>
                  <a:gd name="T8" fmla="*/ 122 w 122"/>
                  <a:gd name="T9" fmla="*/ 9 h 18"/>
                  <a:gd name="T10" fmla="*/ 105 w 122"/>
                  <a:gd name="T11" fmla="*/ 0 h 18"/>
                  <a:gd name="T12" fmla="*/ 88 w 122"/>
                  <a:gd name="T13" fmla="*/ 9 h 18"/>
                  <a:gd name="T14" fmla="*/ 61 w 122"/>
                  <a:gd name="T15" fmla="*/ 0 h 18"/>
                  <a:gd name="T16" fmla="*/ 61 w 122"/>
                  <a:gd name="T17" fmla="*/ 9 h 18"/>
                  <a:gd name="T18" fmla="*/ 35 w 122"/>
                  <a:gd name="T19" fmla="*/ 0 h 18"/>
                  <a:gd name="T20" fmla="*/ 35 w 122"/>
                  <a:gd name="T21" fmla="*/ 9 h 18"/>
                  <a:gd name="T22" fmla="*/ 18 w 122"/>
                  <a:gd name="T23" fmla="*/ 0 h 18"/>
                  <a:gd name="T24" fmla="*/ 0 w 122"/>
                  <a:gd name="T25" fmla="*/ 9 h 18"/>
                  <a:gd name="T26" fmla="*/ 0 w 122"/>
                  <a:gd name="T27" fmla="*/ 18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18"/>
                  <a:gd name="T44" fmla="*/ 122 w 122"/>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18">
                    <a:moveTo>
                      <a:pt x="0" y="18"/>
                    </a:moveTo>
                    <a:lnTo>
                      <a:pt x="27" y="18"/>
                    </a:lnTo>
                    <a:lnTo>
                      <a:pt x="61" y="9"/>
                    </a:lnTo>
                    <a:lnTo>
                      <a:pt x="88" y="18"/>
                    </a:lnTo>
                    <a:lnTo>
                      <a:pt x="122" y="9"/>
                    </a:lnTo>
                    <a:lnTo>
                      <a:pt x="105" y="0"/>
                    </a:lnTo>
                    <a:lnTo>
                      <a:pt x="88" y="9"/>
                    </a:lnTo>
                    <a:lnTo>
                      <a:pt x="61" y="0"/>
                    </a:lnTo>
                    <a:lnTo>
                      <a:pt x="61" y="9"/>
                    </a:lnTo>
                    <a:lnTo>
                      <a:pt x="35" y="0"/>
                    </a:lnTo>
                    <a:lnTo>
                      <a:pt x="35" y="9"/>
                    </a:lnTo>
                    <a:lnTo>
                      <a:pt x="18" y="0"/>
                    </a:lnTo>
                    <a:lnTo>
                      <a:pt x="0" y="9"/>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792" name="Freeform 770"/>
            <p:cNvSpPr>
              <a:spLocks/>
            </p:cNvSpPr>
            <p:nvPr/>
          </p:nvSpPr>
          <p:spPr bwMode="auto">
            <a:xfrm>
              <a:off x="7802562" y="4051299"/>
              <a:ext cx="15875" cy="14288"/>
            </a:xfrm>
            <a:custGeom>
              <a:avLst/>
              <a:gdLst>
                <a:gd name="T0" fmla="*/ 0 w 9"/>
                <a:gd name="T1" fmla="*/ 2147483647 h 9"/>
                <a:gd name="T2" fmla="*/ 2147483647 w 9"/>
                <a:gd name="T3" fmla="*/ 0 h 9"/>
                <a:gd name="T4" fmla="*/ 0 w 9"/>
                <a:gd name="T5" fmla="*/ 0 h 9"/>
                <a:gd name="T6" fmla="*/ 0 w 9"/>
                <a:gd name="T7" fmla="*/ 2147483647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9"/>
                  </a:moveTo>
                  <a:lnTo>
                    <a:pt x="9" y="0"/>
                  </a:lnTo>
                  <a:lnTo>
                    <a:pt x="0" y="0"/>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93" name="Freeform 771"/>
            <p:cNvSpPr>
              <a:spLocks/>
            </p:cNvSpPr>
            <p:nvPr/>
          </p:nvSpPr>
          <p:spPr bwMode="auto">
            <a:xfrm>
              <a:off x="7802562" y="4051299"/>
              <a:ext cx="15875" cy="14288"/>
            </a:xfrm>
            <a:custGeom>
              <a:avLst/>
              <a:gdLst>
                <a:gd name="T0" fmla="*/ 0 w 9"/>
                <a:gd name="T1" fmla="*/ 2147483647 h 9"/>
                <a:gd name="T2" fmla="*/ 2147483647 w 9"/>
                <a:gd name="T3" fmla="*/ 0 h 9"/>
                <a:gd name="T4" fmla="*/ 0 w 9"/>
                <a:gd name="T5" fmla="*/ 0 h 9"/>
                <a:gd name="T6" fmla="*/ 0 w 9"/>
                <a:gd name="T7" fmla="*/ 2147483647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9"/>
                  </a:moveTo>
                  <a:lnTo>
                    <a:pt x="9" y="0"/>
                  </a:lnTo>
                  <a:lnTo>
                    <a:pt x="0"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94" name="Freeform 772"/>
            <p:cNvSpPr>
              <a:spLocks/>
            </p:cNvSpPr>
            <p:nvPr/>
          </p:nvSpPr>
          <p:spPr bwMode="auto">
            <a:xfrm>
              <a:off x="7831137" y="4038599"/>
              <a:ext cx="30163" cy="12700"/>
            </a:xfrm>
            <a:custGeom>
              <a:avLst/>
              <a:gdLst>
                <a:gd name="T0" fmla="*/ 0 w 18"/>
                <a:gd name="T1" fmla="*/ 2147483647 h 9"/>
                <a:gd name="T2" fmla="*/ 2147483647 w 18"/>
                <a:gd name="T3" fmla="*/ 2147483647 h 9"/>
                <a:gd name="T4" fmla="*/ 2147483647 w 18"/>
                <a:gd name="T5" fmla="*/ 0 h 9"/>
                <a:gd name="T6" fmla="*/ 2147483647 w 18"/>
                <a:gd name="T7" fmla="*/ 0 h 9"/>
                <a:gd name="T8" fmla="*/ 0 w 18"/>
                <a:gd name="T9" fmla="*/ 2147483647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9"/>
                  </a:moveTo>
                  <a:lnTo>
                    <a:pt x="9" y="9"/>
                  </a:lnTo>
                  <a:lnTo>
                    <a:pt x="18" y="0"/>
                  </a:lnTo>
                  <a:lnTo>
                    <a:pt x="9" y="0"/>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95" name="Freeform 773"/>
            <p:cNvSpPr>
              <a:spLocks/>
            </p:cNvSpPr>
            <p:nvPr/>
          </p:nvSpPr>
          <p:spPr bwMode="auto">
            <a:xfrm>
              <a:off x="7831137" y="4038599"/>
              <a:ext cx="30163" cy="12700"/>
            </a:xfrm>
            <a:custGeom>
              <a:avLst/>
              <a:gdLst>
                <a:gd name="T0" fmla="*/ 0 w 18"/>
                <a:gd name="T1" fmla="*/ 2147483647 h 9"/>
                <a:gd name="T2" fmla="*/ 2147483647 w 18"/>
                <a:gd name="T3" fmla="*/ 2147483647 h 9"/>
                <a:gd name="T4" fmla="*/ 2147483647 w 18"/>
                <a:gd name="T5" fmla="*/ 0 h 9"/>
                <a:gd name="T6" fmla="*/ 2147483647 w 18"/>
                <a:gd name="T7" fmla="*/ 0 h 9"/>
                <a:gd name="T8" fmla="*/ 0 w 18"/>
                <a:gd name="T9" fmla="*/ 2147483647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9"/>
                  </a:moveTo>
                  <a:lnTo>
                    <a:pt x="9" y="9"/>
                  </a:lnTo>
                  <a:lnTo>
                    <a:pt x="18" y="0"/>
                  </a:lnTo>
                  <a:lnTo>
                    <a:pt x="9"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96" name="Freeform 774"/>
            <p:cNvSpPr>
              <a:spLocks/>
            </p:cNvSpPr>
            <p:nvPr/>
          </p:nvSpPr>
          <p:spPr bwMode="auto">
            <a:xfrm>
              <a:off x="7666037" y="4090987"/>
              <a:ext cx="41275" cy="12700"/>
            </a:xfrm>
            <a:custGeom>
              <a:avLst/>
              <a:gdLst>
                <a:gd name="T0" fmla="*/ 0 w 26"/>
                <a:gd name="T1" fmla="*/ 0 h 9"/>
                <a:gd name="T2" fmla="*/ 2147483647 w 26"/>
                <a:gd name="T3" fmla="*/ 2147483647 h 9"/>
                <a:gd name="T4" fmla="*/ 2147483647 w 26"/>
                <a:gd name="T5" fmla="*/ 2147483647 h 9"/>
                <a:gd name="T6" fmla="*/ 2147483647 w 26"/>
                <a:gd name="T7" fmla="*/ 0 h 9"/>
                <a:gd name="T8" fmla="*/ 0 w 26"/>
                <a:gd name="T9" fmla="*/ 0 h 9"/>
                <a:gd name="T10" fmla="*/ 0 60000 65536"/>
                <a:gd name="T11" fmla="*/ 0 60000 65536"/>
                <a:gd name="T12" fmla="*/ 0 60000 65536"/>
                <a:gd name="T13" fmla="*/ 0 60000 65536"/>
                <a:gd name="T14" fmla="*/ 0 60000 65536"/>
                <a:gd name="T15" fmla="*/ 0 w 26"/>
                <a:gd name="T16" fmla="*/ 0 h 9"/>
                <a:gd name="T17" fmla="*/ 26 w 26"/>
                <a:gd name="T18" fmla="*/ 9 h 9"/>
              </a:gdLst>
              <a:ahLst/>
              <a:cxnLst>
                <a:cxn ang="T10">
                  <a:pos x="T0" y="T1"/>
                </a:cxn>
                <a:cxn ang="T11">
                  <a:pos x="T2" y="T3"/>
                </a:cxn>
                <a:cxn ang="T12">
                  <a:pos x="T4" y="T5"/>
                </a:cxn>
                <a:cxn ang="T13">
                  <a:pos x="T6" y="T7"/>
                </a:cxn>
                <a:cxn ang="T14">
                  <a:pos x="T8" y="T9"/>
                </a:cxn>
              </a:cxnLst>
              <a:rect l="T15" t="T16" r="T17" b="T18"/>
              <a:pathLst>
                <a:path w="26" h="9">
                  <a:moveTo>
                    <a:pt x="0" y="0"/>
                  </a:moveTo>
                  <a:lnTo>
                    <a:pt x="17" y="9"/>
                  </a:lnTo>
                  <a:lnTo>
                    <a:pt x="26" y="9"/>
                  </a:lnTo>
                  <a:lnTo>
                    <a:pt x="9"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97" name="Freeform 775"/>
            <p:cNvSpPr>
              <a:spLocks/>
            </p:cNvSpPr>
            <p:nvPr/>
          </p:nvSpPr>
          <p:spPr bwMode="auto">
            <a:xfrm>
              <a:off x="7666037" y="4090987"/>
              <a:ext cx="41275" cy="12700"/>
            </a:xfrm>
            <a:custGeom>
              <a:avLst/>
              <a:gdLst>
                <a:gd name="T0" fmla="*/ 0 w 26"/>
                <a:gd name="T1" fmla="*/ 0 h 9"/>
                <a:gd name="T2" fmla="*/ 2147483647 w 26"/>
                <a:gd name="T3" fmla="*/ 2147483647 h 9"/>
                <a:gd name="T4" fmla="*/ 2147483647 w 26"/>
                <a:gd name="T5" fmla="*/ 2147483647 h 9"/>
                <a:gd name="T6" fmla="*/ 2147483647 w 26"/>
                <a:gd name="T7" fmla="*/ 0 h 9"/>
                <a:gd name="T8" fmla="*/ 0 w 26"/>
                <a:gd name="T9" fmla="*/ 0 h 9"/>
                <a:gd name="T10" fmla="*/ 0 60000 65536"/>
                <a:gd name="T11" fmla="*/ 0 60000 65536"/>
                <a:gd name="T12" fmla="*/ 0 60000 65536"/>
                <a:gd name="T13" fmla="*/ 0 60000 65536"/>
                <a:gd name="T14" fmla="*/ 0 60000 65536"/>
                <a:gd name="T15" fmla="*/ 0 w 26"/>
                <a:gd name="T16" fmla="*/ 0 h 9"/>
                <a:gd name="T17" fmla="*/ 26 w 26"/>
                <a:gd name="T18" fmla="*/ 9 h 9"/>
              </a:gdLst>
              <a:ahLst/>
              <a:cxnLst>
                <a:cxn ang="T10">
                  <a:pos x="T0" y="T1"/>
                </a:cxn>
                <a:cxn ang="T11">
                  <a:pos x="T2" y="T3"/>
                </a:cxn>
                <a:cxn ang="T12">
                  <a:pos x="T4" y="T5"/>
                </a:cxn>
                <a:cxn ang="T13">
                  <a:pos x="T6" y="T7"/>
                </a:cxn>
                <a:cxn ang="T14">
                  <a:pos x="T8" y="T9"/>
                </a:cxn>
              </a:cxnLst>
              <a:rect l="T15" t="T16" r="T17" b="T18"/>
              <a:pathLst>
                <a:path w="26" h="9">
                  <a:moveTo>
                    <a:pt x="0" y="0"/>
                  </a:moveTo>
                  <a:lnTo>
                    <a:pt x="17" y="9"/>
                  </a:lnTo>
                  <a:lnTo>
                    <a:pt x="26" y="9"/>
                  </a:lnTo>
                  <a:lnTo>
                    <a:pt x="9"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98" name="Freeform 776"/>
            <p:cNvSpPr>
              <a:spLocks/>
            </p:cNvSpPr>
            <p:nvPr/>
          </p:nvSpPr>
          <p:spPr bwMode="auto">
            <a:xfrm>
              <a:off x="7958137" y="4024312"/>
              <a:ext cx="17463" cy="26987"/>
            </a:xfrm>
            <a:custGeom>
              <a:avLst/>
              <a:gdLst>
                <a:gd name="T0" fmla="*/ 0 w 9"/>
                <a:gd name="T1" fmla="*/ 2147483647 h 18"/>
                <a:gd name="T2" fmla="*/ 2147483647 w 9"/>
                <a:gd name="T3" fmla="*/ 2147483647 h 18"/>
                <a:gd name="T4" fmla="*/ 2147483647 w 9"/>
                <a:gd name="T5" fmla="*/ 0 h 18"/>
                <a:gd name="T6" fmla="*/ 0 w 9"/>
                <a:gd name="T7" fmla="*/ 2147483647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18"/>
                  </a:moveTo>
                  <a:lnTo>
                    <a:pt x="9" y="9"/>
                  </a:lnTo>
                  <a:lnTo>
                    <a:pt x="9" y="0"/>
                  </a:lnTo>
                  <a:lnTo>
                    <a:pt x="0"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799" name="Freeform 777"/>
            <p:cNvSpPr>
              <a:spLocks/>
            </p:cNvSpPr>
            <p:nvPr/>
          </p:nvSpPr>
          <p:spPr bwMode="auto">
            <a:xfrm>
              <a:off x="7958137" y="4024312"/>
              <a:ext cx="17463" cy="26987"/>
            </a:xfrm>
            <a:custGeom>
              <a:avLst/>
              <a:gdLst>
                <a:gd name="T0" fmla="*/ 0 w 9"/>
                <a:gd name="T1" fmla="*/ 2147483647 h 18"/>
                <a:gd name="T2" fmla="*/ 2147483647 w 9"/>
                <a:gd name="T3" fmla="*/ 2147483647 h 18"/>
                <a:gd name="T4" fmla="*/ 2147483647 w 9"/>
                <a:gd name="T5" fmla="*/ 0 h 18"/>
                <a:gd name="T6" fmla="*/ 0 w 9"/>
                <a:gd name="T7" fmla="*/ 2147483647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18"/>
                  </a:moveTo>
                  <a:lnTo>
                    <a:pt x="9" y="9"/>
                  </a:lnTo>
                  <a:lnTo>
                    <a:pt x="9" y="0"/>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00" name="Freeform 778"/>
            <p:cNvSpPr>
              <a:spLocks/>
            </p:cNvSpPr>
            <p:nvPr/>
          </p:nvSpPr>
          <p:spPr bwMode="auto">
            <a:xfrm>
              <a:off x="8029575" y="3970337"/>
              <a:ext cx="12700" cy="53975"/>
            </a:xfrm>
            <a:custGeom>
              <a:avLst/>
              <a:gdLst>
                <a:gd name="T0" fmla="*/ 0 w 9"/>
                <a:gd name="T1" fmla="*/ 2147483647 h 36"/>
                <a:gd name="T2" fmla="*/ 2147483647 w 9"/>
                <a:gd name="T3" fmla="*/ 2147483647 h 36"/>
                <a:gd name="T4" fmla="*/ 2147483647 w 9"/>
                <a:gd name="T5" fmla="*/ 0 h 36"/>
                <a:gd name="T6" fmla="*/ 0 w 9"/>
                <a:gd name="T7" fmla="*/ 2147483647 h 36"/>
                <a:gd name="T8" fmla="*/ 0 60000 65536"/>
                <a:gd name="T9" fmla="*/ 0 60000 65536"/>
                <a:gd name="T10" fmla="*/ 0 60000 65536"/>
                <a:gd name="T11" fmla="*/ 0 60000 65536"/>
                <a:gd name="T12" fmla="*/ 0 w 9"/>
                <a:gd name="T13" fmla="*/ 0 h 36"/>
                <a:gd name="T14" fmla="*/ 9 w 9"/>
                <a:gd name="T15" fmla="*/ 36 h 36"/>
              </a:gdLst>
              <a:ahLst/>
              <a:cxnLst>
                <a:cxn ang="T8">
                  <a:pos x="T0" y="T1"/>
                </a:cxn>
                <a:cxn ang="T9">
                  <a:pos x="T2" y="T3"/>
                </a:cxn>
                <a:cxn ang="T10">
                  <a:pos x="T4" y="T5"/>
                </a:cxn>
                <a:cxn ang="T11">
                  <a:pos x="T6" y="T7"/>
                </a:cxn>
              </a:cxnLst>
              <a:rect l="T12" t="T13" r="T14" b="T15"/>
              <a:pathLst>
                <a:path w="9" h="36">
                  <a:moveTo>
                    <a:pt x="0" y="36"/>
                  </a:moveTo>
                  <a:lnTo>
                    <a:pt x="9" y="9"/>
                  </a:lnTo>
                  <a:lnTo>
                    <a:pt x="9" y="0"/>
                  </a:lnTo>
                  <a:lnTo>
                    <a:pt x="0" y="36"/>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01" name="Freeform 779"/>
            <p:cNvSpPr>
              <a:spLocks/>
            </p:cNvSpPr>
            <p:nvPr/>
          </p:nvSpPr>
          <p:spPr bwMode="auto">
            <a:xfrm>
              <a:off x="8029575" y="3970337"/>
              <a:ext cx="12700" cy="53975"/>
            </a:xfrm>
            <a:custGeom>
              <a:avLst/>
              <a:gdLst>
                <a:gd name="T0" fmla="*/ 0 w 9"/>
                <a:gd name="T1" fmla="*/ 2147483647 h 36"/>
                <a:gd name="T2" fmla="*/ 2147483647 w 9"/>
                <a:gd name="T3" fmla="*/ 2147483647 h 36"/>
                <a:gd name="T4" fmla="*/ 2147483647 w 9"/>
                <a:gd name="T5" fmla="*/ 0 h 36"/>
                <a:gd name="T6" fmla="*/ 0 w 9"/>
                <a:gd name="T7" fmla="*/ 2147483647 h 36"/>
                <a:gd name="T8" fmla="*/ 0 60000 65536"/>
                <a:gd name="T9" fmla="*/ 0 60000 65536"/>
                <a:gd name="T10" fmla="*/ 0 60000 65536"/>
                <a:gd name="T11" fmla="*/ 0 60000 65536"/>
                <a:gd name="T12" fmla="*/ 0 w 9"/>
                <a:gd name="T13" fmla="*/ 0 h 36"/>
                <a:gd name="T14" fmla="*/ 9 w 9"/>
                <a:gd name="T15" fmla="*/ 36 h 36"/>
              </a:gdLst>
              <a:ahLst/>
              <a:cxnLst>
                <a:cxn ang="T8">
                  <a:pos x="T0" y="T1"/>
                </a:cxn>
                <a:cxn ang="T9">
                  <a:pos x="T2" y="T3"/>
                </a:cxn>
                <a:cxn ang="T10">
                  <a:pos x="T4" y="T5"/>
                </a:cxn>
                <a:cxn ang="T11">
                  <a:pos x="T6" y="T7"/>
                </a:cxn>
              </a:cxnLst>
              <a:rect l="T12" t="T13" r="T14" b="T15"/>
              <a:pathLst>
                <a:path w="9" h="36">
                  <a:moveTo>
                    <a:pt x="0" y="36"/>
                  </a:moveTo>
                  <a:lnTo>
                    <a:pt x="9" y="9"/>
                  </a:lnTo>
                  <a:lnTo>
                    <a:pt x="9" y="0"/>
                  </a:lnTo>
                  <a:lnTo>
                    <a:pt x="0" y="3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02" name="Freeform 780"/>
            <p:cNvSpPr>
              <a:spLocks/>
            </p:cNvSpPr>
            <p:nvPr/>
          </p:nvSpPr>
          <p:spPr bwMode="auto">
            <a:xfrm>
              <a:off x="7326312" y="3876674"/>
              <a:ext cx="42863" cy="39688"/>
            </a:xfrm>
            <a:custGeom>
              <a:avLst/>
              <a:gdLst>
                <a:gd name="T0" fmla="*/ 0 w 26"/>
                <a:gd name="T1" fmla="*/ 0 h 27"/>
                <a:gd name="T2" fmla="*/ 2147483647 w 26"/>
                <a:gd name="T3" fmla="*/ 0 h 27"/>
                <a:gd name="T4" fmla="*/ 2147483647 w 26"/>
                <a:gd name="T5" fmla="*/ 2147483647 h 27"/>
                <a:gd name="T6" fmla="*/ 2147483647 w 26"/>
                <a:gd name="T7" fmla="*/ 2147483647 h 27"/>
                <a:gd name="T8" fmla="*/ 2147483647 w 26"/>
                <a:gd name="T9" fmla="*/ 2147483647 h 27"/>
                <a:gd name="T10" fmla="*/ 2147483647 w 26"/>
                <a:gd name="T11" fmla="*/ 0 h 27"/>
                <a:gd name="T12" fmla="*/ 0 w 26"/>
                <a:gd name="T13" fmla="*/ 0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0"/>
                  </a:moveTo>
                  <a:lnTo>
                    <a:pt x="9" y="0"/>
                  </a:lnTo>
                  <a:lnTo>
                    <a:pt x="9" y="18"/>
                  </a:lnTo>
                  <a:lnTo>
                    <a:pt x="26" y="27"/>
                  </a:lnTo>
                  <a:lnTo>
                    <a:pt x="26" y="18"/>
                  </a:lnTo>
                  <a:lnTo>
                    <a:pt x="17"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03" name="Group 781"/>
            <p:cNvGrpSpPr>
              <a:grpSpLocks/>
            </p:cNvGrpSpPr>
            <p:nvPr/>
          </p:nvGrpSpPr>
          <p:grpSpPr bwMode="auto">
            <a:xfrm>
              <a:off x="7326312" y="3876674"/>
              <a:ext cx="42863" cy="39688"/>
              <a:chOff x="4207" y="2480"/>
              <a:chExt cx="26" cy="27"/>
            </a:xfrm>
          </p:grpSpPr>
          <p:sp>
            <p:nvSpPr>
              <p:cNvPr id="54937" name="Freeform 782"/>
              <p:cNvSpPr>
                <a:spLocks/>
              </p:cNvSpPr>
              <p:nvPr/>
            </p:nvSpPr>
            <p:spPr bwMode="auto">
              <a:xfrm>
                <a:off x="4207" y="2480"/>
                <a:ext cx="26" cy="27"/>
              </a:xfrm>
              <a:custGeom>
                <a:avLst/>
                <a:gdLst>
                  <a:gd name="T0" fmla="*/ 0 w 26"/>
                  <a:gd name="T1" fmla="*/ 0 h 27"/>
                  <a:gd name="T2" fmla="*/ 9 w 26"/>
                  <a:gd name="T3" fmla="*/ 0 h 27"/>
                  <a:gd name="T4" fmla="*/ 9 w 26"/>
                  <a:gd name="T5" fmla="*/ 18 h 27"/>
                  <a:gd name="T6" fmla="*/ 26 w 26"/>
                  <a:gd name="T7" fmla="*/ 27 h 27"/>
                  <a:gd name="T8" fmla="*/ 26 w 26"/>
                  <a:gd name="T9" fmla="*/ 18 h 27"/>
                  <a:gd name="T10" fmla="*/ 17 w 26"/>
                  <a:gd name="T11" fmla="*/ 0 h 27"/>
                  <a:gd name="T12" fmla="*/ 0 w 26"/>
                  <a:gd name="T13" fmla="*/ 0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0"/>
                    </a:moveTo>
                    <a:lnTo>
                      <a:pt x="9" y="0"/>
                    </a:lnTo>
                    <a:lnTo>
                      <a:pt x="9" y="18"/>
                    </a:lnTo>
                    <a:lnTo>
                      <a:pt x="26" y="27"/>
                    </a:lnTo>
                    <a:lnTo>
                      <a:pt x="26" y="18"/>
                    </a:lnTo>
                    <a:lnTo>
                      <a:pt x="17"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38" name="Freeform 783"/>
              <p:cNvSpPr>
                <a:spLocks/>
              </p:cNvSpPr>
              <p:nvPr/>
            </p:nvSpPr>
            <p:spPr bwMode="auto">
              <a:xfrm>
                <a:off x="4207" y="2480"/>
                <a:ext cx="26" cy="27"/>
              </a:xfrm>
              <a:custGeom>
                <a:avLst/>
                <a:gdLst>
                  <a:gd name="T0" fmla="*/ 0 w 26"/>
                  <a:gd name="T1" fmla="*/ 0 h 27"/>
                  <a:gd name="T2" fmla="*/ 9 w 26"/>
                  <a:gd name="T3" fmla="*/ 0 h 27"/>
                  <a:gd name="T4" fmla="*/ 9 w 26"/>
                  <a:gd name="T5" fmla="*/ 18 h 27"/>
                  <a:gd name="T6" fmla="*/ 26 w 26"/>
                  <a:gd name="T7" fmla="*/ 27 h 27"/>
                  <a:gd name="T8" fmla="*/ 26 w 26"/>
                  <a:gd name="T9" fmla="*/ 18 h 27"/>
                  <a:gd name="T10" fmla="*/ 17 w 26"/>
                  <a:gd name="T11" fmla="*/ 0 h 27"/>
                  <a:gd name="T12" fmla="*/ 0 w 26"/>
                  <a:gd name="T13" fmla="*/ 0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0"/>
                    </a:moveTo>
                    <a:lnTo>
                      <a:pt x="9" y="0"/>
                    </a:lnTo>
                    <a:lnTo>
                      <a:pt x="9" y="18"/>
                    </a:lnTo>
                    <a:lnTo>
                      <a:pt x="26" y="27"/>
                    </a:lnTo>
                    <a:lnTo>
                      <a:pt x="26" y="18"/>
                    </a:lnTo>
                    <a:lnTo>
                      <a:pt x="17"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04" name="Freeform 784"/>
            <p:cNvSpPr>
              <a:spLocks/>
            </p:cNvSpPr>
            <p:nvPr/>
          </p:nvSpPr>
          <p:spPr bwMode="auto">
            <a:xfrm>
              <a:off x="7666037" y="3783012"/>
              <a:ext cx="165100" cy="201612"/>
            </a:xfrm>
            <a:custGeom>
              <a:avLst/>
              <a:gdLst>
                <a:gd name="T0" fmla="*/ 0 w 104"/>
                <a:gd name="T1" fmla="*/ 2147483647 h 133"/>
                <a:gd name="T2" fmla="*/ 0 w 104"/>
                <a:gd name="T3" fmla="*/ 2147483647 h 133"/>
                <a:gd name="T4" fmla="*/ 2147483647 w 104"/>
                <a:gd name="T5" fmla="*/ 2147483647 h 133"/>
                <a:gd name="T6" fmla="*/ 2147483647 w 104"/>
                <a:gd name="T7" fmla="*/ 2147483647 h 133"/>
                <a:gd name="T8" fmla="*/ 2147483647 w 104"/>
                <a:gd name="T9" fmla="*/ 2147483647 h 133"/>
                <a:gd name="T10" fmla="*/ 2147483647 w 104"/>
                <a:gd name="T11" fmla="*/ 2147483647 h 133"/>
                <a:gd name="T12" fmla="*/ 2147483647 w 104"/>
                <a:gd name="T13" fmla="*/ 2147483647 h 133"/>
                <a:gd name="T14" fmla="*/ 2147483647 w 104"/>
                <a:gd name="T15" fmla="*/ 2147483647 h 133"/>
                <a:gd name="T16" fmla="*/ 2147483647 w 104"/>
                <a:gd name="T17" fmla="*/ 2147483647 h 133"/>
                <a:gd name="T18" fmla="*/ 2147483647 w 104"/>
                <a:gd name="T19" fmla="*/ 2147483647 h 133"/>
                <a:gd name="T20" fmla="*/ 2147483647 w 104"/>
                <a:gd name="T21" fmla="*/ 2147483647 h 133"/>
                <a:gd name="T22" fmla="*/ 2147483647 w 104"/>
                <a:gd name="T23" fmla="*/ 2147483647 h 133"/>
                <a:gd name="T24" fmla="*/ 2147483647 w 104"/>
                <a:gd name="T25" fmla="*/ 2147483647 h 133"/>
                <a:gd name="T26" fmla="*/ 2147483647 w 104"/>
                <a:gd name="T27" fmla="*/ 2147483647 h 133"/>
                <a:gd name="T28" fmla="*/ 2147483647 w 104"/>
                <a:gd name="T29" fmla="*/ 2147483647 h 133"/>
                <a:gd name="T30" fmla="*/ 2147483647 w 104"/>
                <a:gd name="T31" fmla="*/ 2147483647 h 133"/>
                <a:gd name="T32" fmla="*/ 2147483647 w 104"/>
                <a:gd name="T33" fmla="*/ 2147483647 h 133"/>
                <a:gd name="T34" fmla="*/ 2147483647 w 104"/>
                <a:gd name="T35" fmla="*/ 2147483647 h 133"/>
                <a:gd name="T36" fmla="*/ 2147483647 w 104"/>
                <a:gd name="T37" fmla="*/ 2147483647 h 133"/>
                <a:gd name="T38" fmla="*/ 2147483647 w 104"/>
                <a:gd name="T39" fmla="*/ 2147483647 h 133"/>
                <a:gd name="T40" fmla="*/ 2147483647 w 104"/>
                <a:gd name="T41" fmla="*/ 2147483647 h 133"/>
                <a:gd name="T42" fmla="*/ 2147483647 w 104"/>
                <a:gd name="T43" fmla="*/ 2147483647 h 133"/>
                <a:gd name="T44" fmla="*/ 2147483647 w 104"/>
                <a:gd name="T45" fmla="*/ 2147483647 h 133"/>
                <a:gd name="T46" fmla="*/ 2147483647 w 104"/>
                <a:gd name="T47" fmla="*/ 2147483647 h 133"/>
                <a:gd name="T48" fmla="*/ 2147483647 w 104"/>
                <a:gd name="T49" fmla="*/ 2147483647 h 133"/>
                <a:gd name="T50" fmla="*/ 2147483647 w 104"/>
                <a:gd name="T51" fmla="*/ 2147483647 h 133"/>
                <a:gd name="T52" fmla="*/ 2147483647 w 104"/>
                <a:gd name="T53" fmla="*/ 2147483647 h 133"/>
                <a:gd name="T54" fmla="*/ 2147483647 w 104"/>
                <a:gd name="T55" fmla="*/ 2147483647 h 133"/>
                <a:gd name="T56" fmla="*/ 2147483647 w 104"/>
                <a:gd name="T57" fmla="*/ 2147483647 h 133"/>
                <a:gd name="T58" fmla="*/ 2147483647 w 104"/>
                <a:gd name="T59" fmla="*/ 0 h 133"/>
                <a:gd name="T60" fmla="*/ 2147483647 w 104"/>
                <a:gd name="T61" fmla="*/ 0 h 133"/>
                <a:gd name="T62" fmla="*/ 2147483647 w 104"/>
                <a:gd name="T63" fmla="*/ 2147483647 h 133"/>
                <a:gd name="T64" fmla="*/ 2147483647 w 104"/>
                <a:gd name="T65" fmla="*/ 2147483647 h 133"/>
                <a:gd name="T66" fmla="*/ 2147483647 w 104"/>
                <a:gd name="T67" fmla="*/ 0 h 133"/>
                <a:gd name="T68" fmla="*/ 2147483647 w 104"/>
                <a:gd name="T69" fmla="*/ 2147483647 h 133"/>
                <a:gd name="T70" fmla="*/ 2147483647 w 104"/>
                <a:gd name="T71" fmla="*/ 2147483647 h 133"/>
                <a:gd name="T72" fmla="*/ 2147483647 w 104"/>
                <a:gd name="T73" fmla="*/ 2147483647 h 133"/>
                <a:gd name="T74" fmla="*/ 0 w 104"/>
                <a:gd name="T75" fmla="*/ 2147483647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33"/>
                <a:gd name="T116" fmla="*/ 104 w 104"/>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33">
                  <a:moveTo>
                    <a:pt x="0" y="80"/>
                  </a:moveTo>
                  <a:lnTo>
                    <a:pt x="0" y="89"/>
                  </a:lnTo>
                  <a:lnTo>
                    <a:pt x="9" y="89"/>
                  </a:lnTo>
                  <a:lnTo>
                    <a:pt x="9" y="98"/>
                  </a:lnTo>
                  <a:lnTo>
                    <a:pt x="9" y="124"/>
                  </a:lnTo>
                  <a:lnTo>
                    <a:pt x="17" y="124"/>
                  </a:lnTo>
                  <a:lnTo>
                    <a:pt x="17" y="89"/>
                  </a:lnTo>
                  <a:lnTo>
                    <a:pt x="26" y="80"/>
                  </a:lnTo>
                  <a:lnTo>
                    <a:pt x="35" y="80"/>
                  </a:lnTo>
                  <a:lnTo>
                    <a:pt x="26" y="89"/>
                  </a:lnTo>
                  <a:lnTo>
                    <a:pt x="44" y="106"/>
                  </a:lnTo>
                  <a:lnTo>
                    <a:pt x="44" y="115"/>
                  </a:lnTo>
                  <a:lnTo>
                    <a:pt x="61" y="115"/>
                  </a:lnTo>
                  <a:lnTo>
                    <a:pt x="61" y="124"/>
                  </a:lnTo>
                  <a:lnTo>
                    <a:pt x="61" y="133"/>
                  </a:lnTo>
                  <a:lnTo>
                    <a:pt x="70" y="124"/>
                  </a:lnTo>
                  <a:lnTo>
                    <a:pt x="70" y="115"/>
                  </a:lnTo>
                  <a:lnTo>
                    <a:pt x="44" y="89"/>
                  </a:lnTo>
                  <a:lnTo>
                    <a:pt x="61" y="89"/>
                  </a:lnTo>
                  <a:lnTo>
                    <a:pt x="44" y="62"/>
                  </a:lnTo>
                  <a:lnTo>
                    <a:pt x="70" y="44"/>
                  </a:lnTo>
                  <a:lnTo>
                    <a:pt x="78" y="44"/>
                  </a:lnTo>
                  <a:lnTo>
                    <a:pt x="70" y="35"/>
                  </a:lnTo>
                  <a:lnTo>
                    <a:pt x="26" y="44"/>
                  </a:lnTo>
                  <a:lnTo>
                    <a:pt x="17" y="35"/>
                  </a:lnTo>
                  <a:lnTo>
                    <a:pt x="17" y="26"/>
                  </a:lnTo>
                  <a:lnTo>
                    <a:pt x="26" y="17"/>
                  </a:lnTo>
                  <a:lnTo>
                    <a:pt x="78" y="17"/>
                  </a:lnTo>
                  <a:lnTo>
                    <a:pt x="96" y="17"/>
                  </a:lnTo>
                  <a:lnTo>
                    <a:pt x="104" y="0"/>
                  </a:lnTo>
                  <a:lnTo>
                    <a:pt x="96" y="0"/>
                  </a:lnTo>
                  <a:lnTo>
                    <a:pt x="87" y="8"/>
                  </a:lnTo>
                  <a:lnTo>
                    <a:pt x="70" y="8"/>
                  </a:lnTo>
                  <a:lnTo>
                    <a:pt x="35" y="0"/>
                  </a:lnTo>
                  <a:lnTo>
                    <a:pt x="26" y="8"/>
                  </a:lnTo>
                  <a:lnTo>
                    <a:pt x="17" y="8"/>
                  </a:lnTo>
                  <a:lnTo>
                    <a:pt x="17" y="35"/>
                  </a:lnTo>
                  <a:lnTo>
                    <a:pt x="0" y="8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05" name="Group 785"/>
            <p:cNvGrpSpPr>
              <a:grpSpLocks/>
            </p:cNvGrpSpPr>
            <p:nvPr/>
          </p:nvGrpSpPr>
          <p:grpSpPr bwMode="auto">
            <a:xfrm>
              <a:off x="7666037" y="3783012"/>
              <a:ext cx="165100" cy="201612"/>
              <a:chOff x="4416" y="2418"/>
              <a:chExt cx="104" cy="133"/>
            </a:xfrm>
          </p:grpSpPr>
          <p:sp>
            <p:nvSpPr>
              <p:cNvPr id="54935" name="Freeform 786"/>
              <p:cNvSpPr>
                <a:spLocks/>
              </p:cNvSpPr>
              <p:nvPr/>
            </p:nvSpPr>
            <p:spPr bwMode="auto">
              <a:xfrm>
                <a:off x="4416" y="2418"/>
                <a:ext cx="104" cy="133"/>
              </a:xfrm>
              <a:custGeom>
                <a:avLst/>
                <a:gdLst>
                  <a:gd name="T0" fmla="*/ 0 w 104"/>
                  <a:gd name="T1" fmla="*/ 80 h 133"/>
                  <a:gd name="T2" fmla="*/ 0 w 104"/>
                  <a:gd name="T3" fmla="*/ 89 h 133"/>
                  <a:gd name="T4" fmla="*/ 9 w 104"/>
                  <a:gd name="T5" fmla="*/ 89 h 133"/>
                  <a:gd name="T6" fmla="*/ 9 w 104"/>
                  <a:gd name="T7" fmla="*/ 98 h 133"/>
                  <a:gd name="T8" fmla="*/ 9 w 104"/>
                  <a:gd name="T9" fmla="*/ 124 h 133"/>
                  <a:gd name="T10" fmla="*/ 17 w 104"/>
                  <a:gd name="T11" fmla="*/ 124 h 133"/>
                  <a:gd name="T12" fmla="*/ 17 w 104"/>
                  <a:gd name="T13" fmla="*/ 89 h 133"/>
                  <a:gd name="T14" fmla="*/ 26 w 104"/>
                  <a:gd name="T15" fmla="*/ 80 h 133"/>
                  <a:gd name="T16" fmla="*/ 35 w 104"/>
                  <a:gd name="T17" fmla="*/ 80 h 133"/>
                  <a:gd name="T18" fmla="*/ 26 w 104"/>
                  <a:gd name="T19" fmla="*/ 89 h 133"/>
                  <a:gd name="T20" fmla="*/ 44 w 104"/>
                  <a:gd name="T21" fmla="*/ 106 h 133"/>
                  <a:gd name="T22" fmla="*/ 44 w 104"/>
                  <a:gd name="T23" fmla="*/ 115 h 133"/>
                  <a:gd name="T24" fmla="*/ 61 w 104"/>
                  <a:gd name="T25" fmla="*/ 115 h 133"/>
                  <a:gd name="T26" fmla="*/ 61 w 104"/>
                  <a:gd name="T27" fmla="*/ 124 h 133"/>
                  <a:gd name="T28" fmla="*/ 61 w 104"/>
                  <a:gd name="T29" fmla="*/ 133 h 133"/>
                  <a:gd name="T30" fmla="*/ 70 w 104"/>
                  <a:gd name="T31" fmla="*/ 124 h 133"/>
                  <a:gd name="T32" fmla="*/ 70 w 104"/>
                  <a:gd name="T33" fmla="*/ 115 h 133"/>
                  <a:gd name="T34" fmla="*/ 44 w 104"/>
                  <a:gd name="T35" fmla="*/ 89 h 133"/>
                  <a:gd name="T36" fmla="*/ 61 w 104"/>
                  <a:gd name="T37" fmla="*/ 89 h 133"/>
                  <a:gd name="T38" fmla="*/ 44 w 104"/>
                  <a:gd name="T39" fmla="*/ 62 h 133"/>
                  <a:gd name="T40" fmla="*/ 70 w 104"/>
                  <a:gd name="T41" fmla="*/ 44 h 133"/>
                  <a:gd name="T42" fmla="*/ 78 w 104"/>
                  <a:gd name="T43" fmla="*/ 44 h 133"/>
                  <a:gd name="T44" fmla="*/ 70 w 104"/>
                  <a:gd name="T45" fmla="*/ 35 h 133"/>
                  <a:gd name="T46" fmla="*/ 26 w 104"/>
                  <a:gd name="T47" fmla="*/ 44 h 133"/>
                  <a:gd name="T48" fmla="*/ 17 w 104"/>
                  <a:gd name="T49" fmla="*/ 35 h 133"/>
                  <a:gd name="T50" fmla="*/ 17 w 104"/>
                  <a:gd name="T51" fmla="*/ 26 h 133"/>
                  <a:gd name="T52" fmla="*/ 26 w 104"/>
                  <a:gd name="T53" fmla="*/ 17 h 133"/>
                  <a:gd name="T54" fmla="*/ 78 w 104"/>
                  <a:gd name="T55" fmla="*/ 17 h 133"/>
                  <a:gd name="T56" fmla="*/ 96 w 104"/>
                  <a:gd name="T57" fmla="*/ 17 h 133"/>
                  <a:gd name="T58" fmla="*/ 104 w 104"/>
                  <a:gd name="T59" fmla="*/ 0 h 133"/>
                  <a:gd name="T60" fmla="*/ 96 w 104"/>
                  <a:gd name="T61" fmla="*/ 0 h 133"/>
                  <a:gd name="T62" fmla="*/ 87 w 104"/>
                  <a:gd name="T63" fmla="*/ 8 h 133"/>
                  <a:gd name="T64" fmla="*/ 70 w 104"/>
                  <a:gd name="T65" fmla="*/ 8 h 133"/>
                  <a:gd name="T66" fmla="*/ 35 w 104"/>
                  <a:gd name="T67" fmla="*/ 0 h 133"/>
                  <a:gd name="T68" fmla="*/ 26 w 104"/>
                  <a:gd name="T69" fmla="*/ 8 h 133"/>
                  <a:gd name="T70" fmla="*/ 17 w 104"/>
                  <a:gd name="T71" fmla="*/ 8 h 133"/>
                  <a:gd name="T72" fmla="*/ 17 w 104"/>
                  <a:gd name="T73" fmla="*/ 35 h 133"/>
                  <a:gd name="T74" fmla="*/ 0 w 104"/>
                  <a:gd name="T75" fmla="*/ 80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33"/>
                  <a:gd name="T116" fmla="*/ 104 w 104"/>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33">
                    <a:moveTo>
                      <a:pt x="0" y="80"/>
                    </a:moveTo>
                    <a:lnTo>
                      <a:pt x="0" y="89"/>
                    </a:lnTo>
                    <a:lnTo>
                      <a:pt x="9" y="89"/>
                    </a:lnTo>
                    <a:lnTo>
                      <a:pt x="9" y="98"/>
                    </a:lnTo>
                    <a:lnTo>
                      <a:pt x="9" y="124"/>
                    </a:lnTo>
                    <a:lnTo>
                      <a:pt x="17" y="124"/>
                    </a:lnTo>
                    <a:lnTo>
                      <a:pt x="17" y="89"/>
                    </a:lnTo>
                    <a:lnTo>
                      <a:pt x="26" y="80"/>
                    </a:lnTo>
                    <a:lnTo>
                      <a:pt x="35" y="80"/>
                    </a:lnTo>
                    <a:lnTo>
                      <a:pt x="26" y="89"/>
                    </a:lnTo>
                    <a:lnTo>
                      <a:pt x="44" y="106"/>
                    </a:lnTo>
                    <a:lnTo>
                      <a:pt x="44" y="115"/>
                    </a:lnTo>
                    <a:lnTo>
                      <a:pt x="61" y="115"/>
                    </a:lnTo>
                    <a:lnTo>
                      <a:pt x="61" y="124"/>
                    </a:lnTo>
                    <a:lnTo>
                      <a:pt x="61" y="133"/>
                    </a:lnTo>
                    <a:lnTo>
                      <a:pt x="70" y="124"/>
                    </a:lnTo>
                    <a:lnTo>
                      <a:pt x="70" y="115"/>
                    </a:lnTo>
                    <a:lnTo>
                      <a:pt x="44" y="89"/>
                    </a:lnTo>
                    <a:lnTo>
                      <a:pt x="61" y="89"/>
                    </a:lnTo>
                    <a:lnTo>
                      <a:pt x="44" y="62"/>
                    </a:lnTo>
                    <a:lnTo>
                      <a:pt x="70" y="44"/>
                    </a:lnTo>
                    <a:lnTo>
                      <a:pt x="78" y="44"/>
                    </a:lnTo>
                    <a:lnTo>
                      <a:pt x="70" y="35"/>
                    </a:lnTo>
                    <a:lnTo>
                      <a:pt x="26" y="44"/>
                    </a:lnTo>
                    <a:lnTo>
                      <a:pt x="17" y="35"/>
                    </a:lnTo>
                    <a:lnTo>
                      <a:pt x="17" y="26"/>
                    </a:lnTo>
                    <a:lnTo>
                      <a:pt x="26" y="17"/>
                    </a:lnTo>
                    <a:lnTo>
                      <a:pt x="78" y="17"/>
                    </a:lnTo>
                    <a:lnTo>
                      <a:pt x="96" y="17"/>
                    </a:lnTo>
                    <a:lnTo>
                      <a:pt x="104" y="0"/>
                    </a:lnTo>
                    <a:lnTo>
                      <a:pt x="96" y="0"/>
                    </a:lnTo>
                    <a:lnTo>
                      <a:pt x="87" y="8"/>
                    </a:lnTo>
                    <a:lnTo>
                      <a:pt x="70" y="8"/>
                    </a:lnTo>
                    <a:lnTo>
                      <a:pt x="35" y="0"/>
                    </a:lnTo>
                    <a:lnTo>
                      <a:pt x="26" y="8"/>
                    </a:lnTo>
                    <a:lnTo>
                      <a:pt x="17" y="8"/>
                    </a:lnTo>
                    <a:lnTo>
                      <a:pt x="17" y="35"/>
                    </a:lnTo>
                    <a:lnTo>
                      <a:pt x="0" y="80"/>
                    </a:lnTo>
                    <a:close/>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36" name="Freeform 787"/>
              <p:cNvSpPr>
                <a:spLocks/>
              </p:cNvSpPr>
              <p:nvPr/>
            </p:nvSpPr>
            <p:spPr bwMode="auto">
              <a:xfrm>
                <a:off x="4416" y="2418"/>
                <a:ext cx="104" cy="133"/>
              </a:xfrm>
              <a:custGeom>
                <a:avLst/>
                <a:gdLst>
                  <a:gd name="T0" fmla="*/ 0 w 104"/>
                  <a:gd name="T1" fmla="*/ 80 h 133"/>
                  <a:gd name="T2" fmla="*/ 0 w 104"/>
                  <a:gd name="T3" fmla="*/ 89 h 133"/>
                  <a:gd name="T4" fmla="*/ 9 w 104"/>
                  <a:gd name="T5" fmla="*/ 89 h 133"/>
                  <a:gd name="T6" fmla="*/ 9 w 104"/>
                  <a:gd name="T7" fmla="*/ 98 h 133"/>
                  <a:gd name="T8" fmla="*/ 9 w 104"/>
                  <a:gd name="T9" fmla="*/ 124 h 133"/>
                  <a:gd name="T10" fmla="*/ 17 w 104"/>
                  <a:gd name="T11" fmla="*/ 124 h 133"/>
                  <a:gd name="T12" fmla="*/ 17 w 104"/>
                  <a:gd name="T13" fmla="*/ 89 h 133"/>
                  <a:gd name="T14" fmla="*/ 26 w 104"/>
                  <a:gd name="T15" fmla="*/ 80 h 133"/>
                  <a:gd name="T16" fmla="*/ 35 w 104"/>
                  <a:gd name="T17" fmla="*/ 80 h 133"/>
                  <a:gd name="T18" fmla="*/ 26 w 104"/>
                  <a:gd name="T19" fmla="*/ 89 h 133"/>
                  <a:gd name="T20" fmla="*/ 44 w 104"/>
                  <a:gd name="T21" fmla="*/ 106 h 133"/>
                  <a:gd name="T22" fmla="*/ 44 w 104"/>
                  <a:gd name="T23" fmla="*/ 115 h 133"/>
                  <a:gd name="T24" fmla="*/ 61 w 104"/>
                  <a:gd name="T25" fmla="*/ 115 h 133"/>
                  <a:gd name="T26" fmla="*/ 61 w 104"/>
                  <a:gd name="T27" fmla="*/ 124 h 133"/>
                  <a:gd name="T28" fmla="*/ 61 w 104"/>
                  <a:gd name="T29" fmla="*/ 133 h 133"/>
                  <a:gd name="T30" fmla="*/ 70 w 104"/>
                  <a:gd name="T31" fmla="*/ 124 h 133"/>
                  <a:gd name="T32" fmla="*/ 70 w 104"/>
                  <a:gd name="T33" fmla="*/ 115 h 133"/>
                  <a:gd name="T34" fmla="*/ 44 w 104"/>
                  <a:gd name="T35" fmla="*/ 89 h 133"/>
                  <a:gd name="T36" fmla="*/ 61 w 104"/>
                  <a:gd name="T37" fmla="*/ 89 h 133"/>
                  <a:gd name="T38" fmla="*/ 44 w 104"/>
                  <a:gd name="T39" fmla="*/ 62 h 133"/>
                  <a:gd name="T40" fmla="*/ 70 w 104"/>
                  <a:gd name="T41" fmla="*/ 44 h 133"/>
                  <a:gd name="T42" fmla="*/ 78 w 104"/>
                  <a:gd name="T43" fmla="*/ 44 h 133"/>
                  <a:gd name="T44" fmla="*/ 70 w 104"/>
                  <a:gd name="T45" fmla="*/ 35 h 133"/>
                  <a:gd name="T46" fmla="*/ 26 w 104"/>
                  <a:gd name="T47" fmla="*/ 44 h 133"/>
                  <a:gd name="T48" fmla="*/ 17 w 104"/>
                  <a:gd name="T49" fmla="*/ 35 h 133"/>
                  <a:gd name="T50" fmla="*/ 17 w 104"/>
                  <a:gd name="T51" fmla="*/ 26 h 133"/>
                  <a:gd name="T52" fmla="*/ 26 w 104"/>
                  <a:gd name="T53" fmla="*/ 17 h 133"/>
                  <a:gd name="T54" fmla="*/ 78 w 104"/>
                  <a:gd name="T55" fmla="*/ 17 h 133"/>
                  <a:gd name="T56" fmla="*/ 96 w 104"/>
                  <a:gd name="T57" fmla="*/ 17 h 133"/>
                  <a:gd name="T58" fmla="*/ 104 w 104"/>
                  <a:gd name="T59" fmla="*/ 0 h 133"/>
                  <a:gd name="T60" fmla="*/ 96 w 104"/>
                  <a:gd name="T61" fmla="*/ 0 h 133"/>
                  <a:gd name="T62" fmla="*/ 87 w 104"/>
                  <a:gd name="T63" fmla="*/ 8 h 133"/>
                  <a:gd name="T64" fmla="*/ 70 w 104"/>
                  <a:gd name="T65" fmla="*/ 8 h 133"/>
                  <a:gd name="T66" fmla="*/ 35 w 104"/>
                  <a:gd name="T67" fmla="*/ 0 h 133"/>
                  <a:gd name="T68" fmla="*/ 26 w 104"/>
                  <a:gd name="T69" fmla="*/ 8 h 133"/>
                  <a:gd name="T70" fmla="*/ 17 w 104"/>
                  <a:gd name="T71" fmla="*/ 8 h 133"/>
                  <a:gd name="T72" fmla="*/ 17 w 104"/>
                  <a:gd name="T73" fmla="*/ 35 h 133"/>
                  <a:gd name="T74" fmla="*/ 0 w 104"/>
                  <a:gd name="T75" fmla="*/ 80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33"/>
                  <a:gd name="T116" fmla="*/ 104 w 104"/>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33">
                    <a:moveTo>
                      <a:pt x="0" y="80"/>
                    </a:moveTo>
                    <a:lnTo>
                      <a:pt x="0" y="89"/>
                    </a:lnTo>
                    <a:lnTo>
                      <a:pt x="9" y="89"/>
                    </a:lnTo>
                    <a:lnTo>
                      <a:pt x="9" y="98"/>
                    </a:lnTo>
                    <a:lnTo>
                      <a:pt x="9" y="124"/>
                    </a:lnTo>
                    <a:lnTo>
                      <a:pt x="17" y="124"/>
                    </a:lnTo>
                    <a:lnTo>
                      <a:pt x="17" y="89"/>
                    </a:lnTo>
                    <a:lnTo>
                      <a:pt x="26" y="80"/>
                    </a:lnTo>
                    <a:lnTo>
                      <a:pt x="35" y="80"/>
                    </a:lnTo>
                    <a:lnTo>
                      <a:pt x="26" y="89"/>
                    </a:lnTo>
                    <a:lnTo>
                      <a:pt x="44" y="106"/>
                    </a:lnTo>
                    <a:lnTo>
                      <a:pt x="44" y="115"/>
                    </a:lnTo>
                    <a:lnTo>
                      <a:pt x="61" y="115"/>
                    </a:lnTo>
                    <a:lnTo>
                      <a:pt x="61" y="124"/>
                    </a:lnTo>
                    <a:lnTo>
                      <a:pt x="61" y="133"/>
                    </a:lnTo>
                    <a:lnTo>
                      <a:pt x="70" y="124"/>
                    </a:lnTo>
                    <a:lnTo>
                      <a:pt x="70" y="115"/>
                    </a:lnTo>
                    <a:lnTo>
                      <a:pt x="44" y="89"/>
                    </a:lnTo>
                    <a:lnTo>
                      <a:pt x="61" y="89"/>
                    </a:lnTo>
                    <a:lnTo>
                      <a:pt x="44" y="62"/>
                    </a:lnTo>
                    <a:lnTo>
                      <a:pt x="70" y="44"/>
                    </a:lnTo>
                    <a:lnTo>
                      <a:pt x="78" y="44"/>
                    </a:lnTo>
                    <a:lnTo>
                      <a:pt x="70" y="35"/>
                    </a:lnTo>
                    <a:lnTo>
                      <a:pt x="26" y="44"/>
                    </a:lnTo>
                    <a:lnTo>
                      <a:pt x="17" y="35"/>
                    </a:lnTo>
                    <a:lnTo>
                      <a:pt x="17" y="26"/>
                    </a:lnTo>
                    <a:lnTo>
                      <a:pt x="26" y="17"/>
                    </a:lnTo>
                    <a:lnTo>
                      <a:pt x="78" y="17"/>
                    </a:lnTo>
                    <a:lnTo>
                      <a:pt x="96" y="17"/>
                    </a:lnTo>
                    <a:lnTo>
                      <a:pt x="104" y="0"/>
                    </a:lnTo>
                    <a:lnTo>
                      <a:pt x="96" y="0"/>
                    </a:lnTo>
                    <a:lnTo>
                      <a:pt x="87" y="8"/>
                    </a:lnTo>
                    <a:lnTo>
                      <a:pt x="70" y="8"/>
                    </a:lnTo>
                    <a:lnTo>
                      <a:pt x="35" y="0"/>
                    </a:lnTo>
                    <a:lnTo>
                      <a:pt x="26" y="8"/>
                    </a:lnTo>
                    <a:lnTo>
                      <a:pt x="17" y="8"/>
                    </a:lnTo>
                    <a:lnTo>
                      <a:pt x="17" y="35"/>
                    </a:lnTo>
                    <a:lnTo>
                      <a:pt x="0" y="80"/>
                    </a:lnTo>
                  </a:path>
                </a:pathLst>
              </a:custGeom>
              <a:noFill/>
              <a:ln w="14351"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06" name="Freeform 788"/>
            <p:cNvSpPr>
              <a:spLocks/>
            </p:cNvSpPr>
            <p:nvPr/>
          </p:nvSpPr>
          <p:spPr bwMode="auto">
            <a:xfrm>
              <a:off x="7875587" y="3770312"/>
              <a:ext cx="53975" cy="79375"/>
            </a:xfrm>
            <a:custGeom>
              <a:avLst/>
              <a:gdLst>
                <a:gd name="T0" fmla="*/ 0 w 34"/>
                <a:gd name="T1" fmla="*/ 2147483647 h 53"/>
                <a:gd name="T2" fmla="*/ 2147483647 w 34"/>
                <a:gd name="T3" fmla="*/ 2147483647 h 53"/>
                <a:gd name="T4" fmla="*/ 2147483647 w 34"/>
                <a:gd name="T5" fmla="*/ 2147483647 h 53"/>
                <a:gd name="T6" fmla="*/ 2147483647 w 34"/>
                <a:gd name="T7" fmla="*/ 2147483647 h 53"/>
                <a:gd name="T8" fmla="*/ 2147483647 w 34"/>
                <a:gd name="T9" fmla="*/ 2147483647 h 53"/>
                <a:gd name="T10" fmla="*/ 2147483647 w 34"/>
                <a:gd name="T11" fmla="*/ 2147483647 h 53"/>
                <a:gd name="T12" fmla="*/ 2147483647 w 34"/>
                <a:gd name="T13" fmla="*/ 2147483647 h 53"/>
                <a:gd name="T14" fmla="*/ 2147483647 w 34"/>
                <a:gd name="T15" fmla="*/ 2147483647 h 53"/>
                <a:gd name="T16" fmla="*/ 2147483647 w 34"/>
                <a:gd name="T17" fmla="*/ 2147483647 h 53"/>
                <a:gd name="T18" fmla="*/ 2147483647 w 34"/>
                <a:gd name="T19" fmla="*/ 2147483647 h 53"/>
                <a:gd name="T20" fmla="*/ 2147483647 w 34"/>
                <a:gd name="T21" fmla="*/ 0 h 53"/>
                <a:gd name="T22" fmla="*/ 0 w 34"/>
                <a:gd name="T23" fmla="*/ 214748364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53"/>
                <a:gd name="T38" fmla="*/ 34 w 34"/>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53">
                  <a:moveTo>
                    <a:pt x="0" y="17"/>
                  </a:moveTo>
                  <a:lnTo>
                    <a:pt x="8" y="35"/>
                  </a:lnTo>
                  <a:lnTo>
                    <a:pt x="17" y="53"/>
                  </a:lnTo>
                  <a:lnTo>
                    <a:pt x="8" y="35"/>
                  </a:lnTo>
                  <a:lnTo>
                    <a:pt x="8" y="26"/>
                  </a:lnTo>
                  <a:lnTo>
                    <a:pt x="17" y="26"/>
                  </a:lnTo>
                  <a:lnTo>
                    <a:pt x="17" y="17"/>
                  </a:lnTo>
                  <a:lnTo>
                    <a:pt x="34" y="17"/>
                  </a:lnTo>
                  <a:lnTo>
                    <a:pt x="34" y="9"/>
                  </a:lnTo>
                  <a:lnTo>
                    <a:pt x="17" y="9"/>
                  </a:lnTo>
                  <a:lnTo>
                    <a:pt x="8" y="0"/>
                  </a:lnTo>
                  <a:lnTo>
                    <a:pt x="0" y="17"/>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07" name="Group 789"/>
            <p:cNvGrpSpPr>
              <a:grpSpLocks/>
            </p:cNvGrpSpPr>
            <p:nvPr/>
          </p:nvGrpSpPr>
          <p:grpSpPr bwMode="auto">
            <a:xfrm>
              <a:off x="7875587" y="3770312"/>
              <a:ext cx="53975" cy="79375"/>
              <a:chOff x="4547" y="2409"/>
              <a:chExt cx="34" cy="53"/>
            </a:xfrm>
          </p:grpSpPr>
          <p:sp>
            <p:nvSpPr>
              <p:cNvPr id="54933" name="Freeform 790"/>
              <p:cNvSpPr>
                <a:spLocks/>
              </p:cNvSpPr>
              <p:nvPr/>
            </p:nvSpPr>
            <p:spPr bwMode="auto">
              <a:xfrm>
                <a:off x="4547" y="2409"/>
                <a:ext cx="34" cy="53"/>
              </a:xfrm>
              <a:custGeom>
                <a:avLst/>
                <a:gdLst>
                  <a:gd name="T0" fmla="*/ 0 w 34"/>
                  <a:gd name="T1" fmla="*/ 17 h 53"/>
                  <a:gd name="T2" fmla="*/ 8 w 34"/>
                  <a:gd name="T3" fmla="*/ 35 h 53"/>
                  <a:gd name="T4" fmla="*/ 17 w 34"/>
                  <a:gd name="T5" fmla="*/ 53 h 53"/>
                  <a:gd name="T6" fmla="*/ 8 w 34"/>
                  <a:gd name="T7" fmla="*/ 35 h 53"/>
                  <a:gd name="T8" fmla="*/ 8 w 34"/>
                  <a:gd name="T9" fmla="*/ 26 h 53"/>
                  <a:gd name="T10" fmla="*/ 17 w 34"/>
                  <a:gd name="T11" fmla="*/ 26 h 53"/>
                  <a:gd name="T12" fmla="*/ 17 w 34"/>
                  <a:gd name="T13" fmla="*/ 17 h 53"/>
                  <a:gd name="T14" fmla="*/ 34 w 34"/>
                  <a:gd name="T15" fmla="*/ 17 h 53"/>
                  <a:gd name="T16" fmla="*/ 34 w 34"/>
                  <a:gd name="T17" fmla="*/ 9 h 53"/>
                  <a:gd name="T18" fmla="*/ 17 w 34"/>
                  <a:gd name="T19" fmla="*/ 9 h 53"/>
                  <a:gd name="T20" fmla="*/ 8 w 34"/>
                  <a:gd name="T21" fmla="*/ 0 h 53"/>
                  <a:gd name="T22" fmla="*/ 0 w 34"/>
                  <a:gd name="T23" fmla="*/ 1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53"/>
                  <a:gd name="T38" fmla="*/ 34 w 34"/>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53">
                    <a:moveTo>
                      <a:pt x="0" y="17"/>
                    </a:moveTo>
                    <a:lnTo>
                      <a:pt x="8" y="35"/>
                    </a:lnTo>
                    <a:lnTo>
                      <a:pt x="17" y="53"/>
                    </a:lnTo>
                    <a:lnTo>
                      <a:pt x="8" y="35"/>
                    </a:lnTo>
                    <a:lnTo>
                      <a:pt x="8" y="26"/>
                    </a:lnTo>
                    <a:lnTo>
                      <a:pt x="17" y="26"/>
                    </a:lnTo>
                    <a:lnTo>
                      <a:pt x="17" y="17"/>
                    </a:lnTo>
                    <a:lnTo>
                      <a:pt x="34" y="17"/>
                    </a:lnTo>
                    <a:lnTo>
                      <a:pt x="34" y="9"/>
                    </a:lnTo>
                    <a:lnTo>
                      <a:pt x="17" y="9"/>
                    </a:lnTo>
                    <a:lnTo>
                      <a:pt x="8" y="0"/>
                    </a:lnTo>
                    <a:lnTo>
                      <a:pt x="0" y="17"/>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34" name="Freeform 791"/>
              <p:cNvSpPr>
                <a:spLocks/>
              </p:cNvSpPr>
              <p:nvPr/>
            </p:nvSpPr>
            <p:spPr bwMode="auto">
              <a:xfrm>
                <a:off x="4547" y="2409"/>
                <a:ext cx="34" cy="53"/>
              </a:xfrm>
              <a:custGeom>
                <a:avLst/>
                <a:gdLst>
                  <a:gd name="T0" fmla="*/ 0 w 34"/>
                  <a:gd name="T1" fmla="*/ 17 h 53"/>
                  <a:gd name="T2" fmla="*/ 8 w 34"/>
                  <a:gd name="T3" fmla="*/ 35 h 53"/>
                  <a:gd name="T4" fmla="*/ 17 w 34"/>
                  <a:gd name="T5" fmla="*/ 53 h 53"/>
                  <a:gd name="T6" fmla="*/ 8 w 34"/>
                  <a:gd name="T7" fmla="*/ 35 h 53"/>
                  <a:gd name="T8" fmla="*/ 8 w 34"/>
                  <a:gd name="T9" fmla="*/ 26 h 53"/>
                  <a:gd name="T10" fmla="*/ 17 w 34"/>
                  <a:gd name="T11" fmla="*/ 26 h 53"/>
                  <a:gd name="T12" fmla="*/ 17 w 34"/>
                  <a:gd name="T13" fmla="*/ 17 h 53"/>
                  <a:gd name="T14" fmla="*/ 34 w 34"/>
                  <a:gd name="T15" fmla="*/ 17 h 53"/>
                  <a:gd name="T16" fmla="*/ 34 w 34"/>
                  <a:gd name="T17" fmla="*/ 9 h 53"/>
                  <a:gd name="T18" fmla="*/ 17 w 34"/>
                  <a:gd name="T19" fmla="*/ 9 h 53"/>
                  <a:gd name="T20" fmla="*/ 8 w 34"/>
                  <a:gd name="T21" fmla="*/ 0 h 53"/>
                  <a:gd name="T22" fmla="*/ 0 w 34"/>
                  <a:gd name="T23" fmla="*/ 1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53"/>
                  <a:gd name="T38" fmla="*/ 34 w 34"/>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53">
                    <a:moveTo>
                      <a:pt x="0" y="17"/>
                    </a:moveTo>
                    <a:lnTo>
                      <a:pt x="8" y="35"/>
                    </a:lnTo>
                    <a:lnTo>
                      <a:pt x="17" y="53"/>
                    </a:lnTo>
                    <a:lnTo>
                      <a:pt x="8" y="35"/>
                    </a:lnTo>
                    <a:lnTo>
                      <a:pt x="8" y="26"/>
                    </a:lnTo>
                    <a:lnTo>
                      <a:pt x="17" y="26"/>
                    </a:lnTo>
                    <a:lnTo>
                      <a:pt x="17" y="17"/>
                    </a:lnTo>
                    <a:lnTo>
                      <a:pt x="34" y="17"/>
                    </a:lnTo>
                    <a:lnTo>
                      <a:pt x="34" y="9"/>
                    </a:lnTo>
                    <a:lnTo>
                      <a:pt x="17" y="9"/>
                    </a:lnTo>
                    <a:lnTo>
                      <a:pt x="8" y="0"/>
                    </a:lnTo>
                    <a:lnTo>
                      <a:pt x="0" y="1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08" name="Freeform 792"/>
            <p:cNvSpPr>
              <a:spLocks/>
            </p:cNvSpPr>
            <p:nvPr/>
          </p:nvSpPr>
          <p:spPr bwMode="auto">
            <a:xfrm>
              <a:off x="7845425" y="3916362"/>
              <a:ext cx="30162" cy="14287"/>
            </a:xfrm>
            <a:custGeom>
              <a:avLst/>
              <a:gdLst>
                <a:gd name="T0" fmla="*/ 0 w 18"/>
                <a:gd name="T1" fmla="*/ 0 h 9"/>
                <a:gd name="T2" fmla="*/ 2147483647 w 18"/>
                <a:gd name="T3" fmla="*/ 2147483647 h 9"/>
                <a:gd name="T4" fmla="*/ 2147483647 w 18"/>
                <a:gd name="T5" fmla="*/ 2147483647 h 9"/>
                <a:gd name="T6" fmla="*/ 2147483647 w 18"/>
                <a:gd name="T7" fmla="*/ 0 h 9"/>
                <a:gd name="T8" fmla="*/ 0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0"/>
                  </a:moveTo>
                  <a:lnTo>
                    <a:pt x="9" y="9"/>
                  </a:lnTo>
                  <a:lnTo>
                    <a:pt x="18" y="9"/>
                  </a:lnTo>
                  <a:lnTo>
                    <a:pt x="18"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09" name="Freeform 793"/>
            <p:cNvSpPr>
              <a:spLocks/>
            </p:cNvSpPr>
            <p:nvPr/>
          </p:nvSpPr>
          <p:spPr bwMode="auto">
            <a:xfrm>
              <a:off x="7845425" y="3916362"/>
              <a:ext cx="30162" cy="14287"/>
            </a:xfrm>
            <a:custGeom>
              <a:avLst/>
              <a:gdLst>
                <a:gd name="T0" fmla="*/ 0 w 18"/>
                <a:gd name="T1" fmla="*/ 0 h 9"/>
                <a:gd name="T2" fmla="*/ 2147483647 w 18"/>
                <a:gd name="T3" fmla="*/ 2147483647 h 9"/>
                <a:gd name="T4" fmla="*/ 2147483647 w 18"/>
                <a:gd name="T5" fmla="*/ 2147483647 h 9"/>
                <a:gd name="T6" fmla="*/ 2147483647 w 18"/>
                <a:gd name="T7" fmla="*/ 0 h 9"/>
                <a:gd name="T8" fmla="*/ 0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0"/>
                  </a:moveTo>
                  <a:lnTo>
                    <a:pt x="9" y="9"/>
                  </a:lnTo>
                  <a:lnTo>
                    <a:pt x="18" y="9"/>
                  </a:lnTo>
                  <a:lnTo>
                    <a:pt x="18"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10" name="Freeform 794"/>
            <p:cNvSpPr>
              <a:spLocks/>
            </p:cNvSpPr>
            <p:nvPr/>
          </p:nvSpPr>
          <p:spPr bwMode="auto">
            <a:xfrm>
              <a:off x="7886700" y="3903662"/>
              <a:ext cx="71437" cy="26987"/>
            </a:xfrm>
            <a:custGeom>
              <a:avLst/>
              <a:gdLst>
                <a:gd name="T0" fmla="*/ 0 w 44"/>
                <a:gd name="T1" fmla="*/ 2147483647 h 18"/>
                <a:gd name="T2" fmla="*/ 2147483647 w 44"/>
                <a:gd name="T3" fmla="*/ 2147483647 h 18"/>
                <a:gd name="T4" fmla="*/ 2147483647 w 44"/>
                <a:gd name="T5" fmla="*/ 2147483647 h 18"/>
                <a:gd name="T6" fmla="*/ 2147483647 w 44"/>
                <a:gd name="T7" fmla="*/ 0 h 18"/>
                <a:gd name="T8" fmla="*/ 2147483647 w 44"/>
                <a:gd name="T9" fmla="*/ 0 h 18"/>
                <a:gd name="T10" fmla="*/ 0 w 44"/>
                <a:gd name="T11" fmla="*/ 2147483647 h 18"/>
                <a:gd name="T12" fmla="*/ 0 60000 65536"/>
                <a:gd name="T13" fmla="*/ 0 60000 65536"/>
                <a:gd name="T14" fmla="*/ 0 60000 65536"/>
                <a:gd name="T15" fmla="*/ 0 60000 65536"/>
                <a:gd name="T16" fmla="*/ 0 60000 65536"/>
                <a:gd name="T17" fmla="*/ 0 60000 65536"/>
                <a:gd name="T18" fmla="*/ 0 w 44"/>
                <a:gd name="T19" fmla="*/ 0 h 18"/>
                <a:gd name="T20" fmla="*/ 44 w 4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4" h="18">
                  <a:moveTo>
                    <a:pt x="0" y="9"/>
                  </a:moveTo>
                  <a:lnTo>
                    <a:pt x="44" y="18"/>
                  </a:lnTo>
                  <a:lnTo>
                    <a:pt x="26" y="9"/>
                  </a:lnTo>
                  <a:lnTo>
                    <a:pt x="26" y="0"/>
                  </a:lnTo>
                  <a:lnTo>
                    <a:pt x="9" y="0"/>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11" name="Group 795"/>
            <p:cNvGrpSpPr>
              <a:grpSpLocks/>
            </p:cNvGrpSpPr>
            <p:nvPr/>
          </p:nvGrpSpPr>
          <p:grpSpPr bwMode="auto">
            <a:xfrm>
              <a:off x="7886700" y="3903662"/>
              <a:ext cx="71437" cy="26987"/>
              <a:chOff x="4555" y="2498"/>
              <a:chExt cx="44" cy="18"/>
            </a:xfrm>
          </p:grpSpPr>
          <p:sp>
            <p:nvSpPr>
              <p:cNvPr id="54931" name="Freeform 796"/>
              <p:cNvSpPr>
                <a:spLocks/>
              </p:cNvSpPr>
              <p:nvPr/>
            </p:nvSpPr>
            <p:spPr bwMode="auto">
              <a:xfrm>
                <a:off x="4555" y="2498"/>
                <a:ext cx="44" cy="18"/>
              </a:xfrm>
              <a:custGeom>
                <a:avLst/>
                <a:gdLst>
                  <a:gd name="T0" fmla="*/ 0 w 44"/>
                  <a:gd name="T1" fmla="*/ 9 h 18"/>
                  <a:gd name="T2" fmla="*/ 44 w 44"/>
                  <a:gd name="T3" fmla="*/ 18 h 18"/>
                  <a:gd name="T4" fmla="*/ 26 w 44"/>
                  <a:gd name="T5" fmla="*/ 9 h 18"/>
                  <a:gd name="T6" fmla="*/ 26 w 44"/>
                  <a:gd name="T7" fmla="*/ 0 h 18"/>
                  <a:gd name="T8" fmla="*/ 9 w 44"/>
                  <a:gd name="T9" fmla="*/ 0 h 18"/>
                  <a:gd name="T10" fmla="*/ 0 w 44"/>
                  <a:gd name="T11" fmla="*/ 9 h 18"/>
                  <a:gd name="T12" fmla="*/ 0 60000 65536"/>
                  <a:gd name="T13" fmla="*/ 0 60000 65536"/>
                  <a:gd name="T14" fmla="*/ 0 60000 65536"/>
                  <a:gd name="T15" fmla="*/ 0 60000 65536"/>
                  <a:gd name="T16" fmla="*/ 0 60000 65536"/>
                  <a:gd name="T17" fmla="*/ 0 60000 65536"/>
                  <a:gd name="T18" fmla="*/ 0 w 44"/>
                  <a:gd name="T19" fmla="*/ 0 h 18"/>
                  <a:gd name="T20" fmla="*/ 44 w 4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4" h="18">
                    <a:moveTo>
                      <a:pt x="0" y="9"/>
                    </a:moveTo>
                    <a:lnTo>
                      <a:pt x="44" y="18"/>
                    </a:lnTo>
                    <a:lnTo>
                      <a:pt x="26" y="9"/>
                    </a:lnTo>
                    <a:lnTo>
                      <a:pt x="26" y="0"/>
                    </a:lnTo>
                    <a:lnTo>
                      <a:pt x="9" y="0"/>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32" name="Freeform 797"/>
              <p:cNvSpPr>
                <a:spLocks/>
              </p:cNvSpPr>
              <p:nvPr/>
            </p:nvSpPr>
            <p:spPr bwMode="auto">
              <a:xfrm>
                <a:off x="4555" y="2498"/>
                <a:ext cx="44" cy="18"/>
              </a:xfrm>
              <a:custGeom>
                <a:avLst/>
                <a:gdLst>
                  <a:gd name="T0" fmla="*/ 0 w 44"/>
                  <a:gd name="T1" fmla="*/ 9 h 18"/>
                  <a:gd name="T2" fmla="*/ 44 w 44"/>
                  <a:gd name="T3" fmla="*/ 18 h 18"/>
                  <a:gd name="T4" fmla="*/ 26 w 44"/>
                  <a:gd name="T5" fmla="*/ 9 h 18"/>
                  <a:gd name="T6" fmla="*/ 26 w 44"/>
                  <a:gd name="T7" fmla="*/ 0 h 18"/>
                  <a:gd name="T8" fmla="*/ 9 w 44"/>
                  <a:gd name="T9" fmla="*/ 0 h 18"/>
                  <a:gd name="T10" fmla="*/ 0 w 44"/>
                  <a:gd name="T11" fmla="*/ 9 h 18"/>
                  <a:gd name="T12" fmla="*/ 0 60000 65536"/>
                  <a:gd name="T13" fmla="*/ 0 60000 65536"/>
                  <a:gd name="T14" fmla="*/ 0 60000 65536"/>
                  <a:gd name="T15" fmla="*/ 0 60000 65536"/>
                  <a:gd name="T16" fmla="*/ 0 60000 65536"/>
                  <a:gd name="T17" fmla="*/ 0 60000 65536"/>
                  <a:gd name="T18" fmla="*/ 0 w 44"/>
                  <a:gd name="T19" fmla="*/ 0 h 18"/>
                  <a:gd name="T20" fmla="*/ 44 w 4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4" h="18">
                    <a:moveTo>
                      <a:pt x="0" y="9"/>
                    </a:moveTo>
                    <a:lnTo>
                      <a:pt x="44" y="18"/>
                    </a:lnTo>
                    <a:lnTo>
                      <a:pt x="26" y="9"/>
                    </a:lnTo>
                    <a:lnTo>
                      <a:pt x="26" y="0"/>
                    </a:lnTo>
                    <a:lnTo>
                      <a:pt x="9"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12" name="Freeform 798"/>
            <p:cNvSpPr>
              <a:spLocks/>
            </p:cNvSpPr>
            <p:nvPr/>
          </p:nvSpPr>
          <p:spPr bwMode="auto">
            <a:xfrm>
              <a:off x="7875587" y="3849687"/>
              <a:ext cx="26988" cy="26987"/>
            </a:xfrm>
            <a:custGeom>
              <a:avLst/>
              <a:gdLst>
                <a:gd name="T0" fmla="*/ 0 w 17"/>
                <a:gd name="T1" fmla="*/ 2147483647 h 18"/>
                <a:gd name="T2" fmla="*/ 2147483647 w 17"/>
                <a:gd name="T3" fmla="*/ 2147483647 h 18"/>
                <a:gd name="T4" fmla="*/ 2147483647 w 17"/>
                <a:gd name="T5" fmla="*/ 0 h 18"/>
                <a:gd name="T6" fmla="*/ 0 w 17"/>
                <a:gd name="T7" fmla="*/ 2147483647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18"/>
                  </a:moveTo>
                  <a:lnTo>
                    <a:pt x="17" y="18"/>
                  </a:lnTo>
                  <a:lnTo>
                    <a:pt x="8" y="0"/>
                  </a:lnTo>
                  <a:lnTo>
                    <a:pt x="0"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13" name="Freeform 799"/>
            <p:cNvSpPr>
              <a:spLocks/>
            </p:cNvSpPr>
            <p:nvPr/>
          </p:nvSpPr>
          <p:spPr bwMode="auto">
            <a:xfrm>
              <a:off x="7875587" y="3849687"/>
              <a:ext cx="26988" cy="26987"/>
            </a:xfrm>
            <a:custGeom>
              <a:avLst/>
              <a:gdLst>
                <a:gd name="T0" fmla="*/ 0 w 17"/>
                <a:gd name="T1" fmla="*/ 2147483647 h 18"/>
                <a:gd name="T2" fmla="*/ 2147483647 w 17"/>
                <a:gd name="T3" fmla="*/ 2147483647 h 18"/>
                <a:gd name="T4" fmla="*/ 2147483647 w 17"/>
                <a:gd name="T5" fmla="*/ 0 h 18"/>
                <a:gd name="T6" fmla="*/ 0 w 17"/>
                <a:gd name="T7" fmla="*/ 2147483647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18"/>
                  </a:moveTo>
                  <a:lnTo>
                    <a:pt x="17" y="18"/>
                  </a:lnTo>
                  <a:lnTo>
                    <a:pt x="8" y="0"/>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14" name="Freeform 800"/>
            <p:cNvSpPr>
              <a:spLocks/>
            </p:cNvSpPr>
            <p:nvPr/>
          </p:nvSpPr>
          <p:spPr bwMode="auto">
            <a:xfrm>
              <a:off x="7929562" y="3822699"/>
              <a:ext cx="46038" cy="12700"/>
            </a:xfrm>
            <a:custGeom>
              <a:avLst/>
              <a:gdLst>
                <a:gd name="T0" fmla="*/ 0 w 27"/>
                <a:gd name="T1" fmla="*/ 0 h 9"/>
                <a:gd name="T2" fmla="*/ 2147483647 w 27"/>
                <a:gd name="T3" fmla="*/ 2147483647 h 9"/>
                <a:gd name="T4" fmla="*/ 2147483647 w 27"/>
                <a:gd name="T5" fmla="*/ 0 h 9"/>
                <a:gd name="T6" fmla="*/ 2147483647 w 27"/>
                <a:gd name="T7" fmla="*/ 0 h 9"/>
                <a:gd name="T8" fmla="*/ 0 w 27"/>
                <a:gd name="T9" fmla="*/ 0 h 9"/>
                <a:gd name="T10" fmla="*/ 0 60000 65536"/>
                <a:gd name="T11" fmla="*/ 0 60000 65536"/>
                <a:gd name="T12" fmla="*/ 0 60000 65536"/>
                <a:gd name="T13" fmla="*/ 0 60000 65536"/>
                <a:gd name="T14" fmla="*/ 0 60000 65536"/>
                <a:gd name="T15" fmla="*/ 0 w 27"/>
                <a:gd name="T16" fmla="*/ 0 h 9"/>
                <a:gd name="T17" fmla="*/ 27 w 27"/>
                <a:gd name="T18" fmla="*/ 9 h 9"/>
              </a:gdLst>
              <a:ahLst/>
              <a:cxnLst>
                <a:cxn ang="T10">
                  <a:pos x="T0" y="T1"/>
                </a:cxn>
                <a:cxn ang="T11">
                  <a:pos x="T2" y="T3"/>
                </a:cxn>
                <a:cxn ang="T12">
                  <a:pos x="T4" y="T5"/>
                </a:cxn>
                <a:cxn ang="T13">
                  <a:pos x="T6" y="T7"/>
                </a:cxn>
                <a:cxn ang="T14">
                  <a:pos x="T8" y="T9"/>
                </a:cxn>
              </a:cxnLst>
              <a:rect l="T15" t="T16" r="T17" b="T18"/>
              <a:pathLst>
                <a:path w="27" h="9">
                  <a:moveTo>
                    <a:pt x="0" y="0"/>
                  </a:moveTo>
                  <a:lnTo>
                    <a:pt x="18" y="9"/>
                  </a:lnTo>
                  <a:lnTo>
                    <a:pt x="27" y="0"/>
                  </a:lnTo>
                  <a:lnTo>
                    <a:pt x="18"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15" name="Freeform 801"/>
            <p:cNvSpPr>
              <a:spLocks/>
            </p:cNvSpPr>
            <p:nvPr/>
          </p:nvSpPr>
          <p:spPr bwMode="auto">
            <a:xfrm>
              <a:off x="7929562" y="3822699"/>
              <a:ext cx="46038" cy="12700"/>
            </a:xfrm>
            <a:custGeom>
              <a:avLst/>
              <a:gdLst>
                <a:gd name="T0" fmla="*/ 0 w 27"/>
                <a:gd name="T1" fmla="*/ 0 h 9"/>
                <a:gd name="T2" fmla="*/ 2147483647 w 27"/>
                <a:gd name="T3" fmla="*/ 2147483647 h 9"/>
                <a:gd name="T4" fmla="*/ 2147483647 w 27"/>
                <a:gd name="T5" fmla="*/ 0 h 9"/>
                <a:gd name="T6" fmla="*/ 2147483647 w 27"/>
                <a:gd name="T7" fmla="*/ 0 h 9"/>
                <a:gd name="T8" fmla="*/ 0 w 27"/>
                <a:gd name="T9" fmla="*/ 0 h 9"/>
                <a:gd name="T10" fmla="*/ 0 60000 65536"/>
                <a:gd name="T11" fmla="*/ 0 60000 65536"/>
                <a:gd name="T12" fmla="*/ 0 60000 65536"/>
                <a:gd name="T13" fmla="*/ 0 60000 65536"/>
                <a:gd name="T14" fmla="*/ 0 60000 65536"/>
                <a:gd name="T15" fmla="*/ 0 w 27"/>
                <a:gd name="T16" fmla="*/ 0 h 9"/>
                <a:gd name="T17" fmla="*/ 27 w 27"/>
                <a:gd name="T18" fmla="*/ 9 h 9"/>
              </a:gdLst>
              <a:ahLst/>
              <a:cxnLst>
                <a:cxn ang="T10">
                  <a:pos x="T0" y="T1"/>
                </a:cxn>
                <a:cxn ang="T11">
                  <a:pos x="T2" y="T3"/>
                </a:cxn>
                <a:cxn ang="T12">
                  <a:pos x="T4" y="T5"/>
                </a:cxn>
                <a:cxn ang="T13">
                  <a:pos x="T6" y="T7"/>
                </a:cxn>
                <a:cxn ang="T14">
                  <a:pos x="T8" y="T9"/>
                </a:cxn>
              </a:cxnLst>
              <a:rect l="T15" t="T16" r="T17" b="T18"/>
              <a:pathLst>
                <a:path w="27" h="9">
                  <a:moveTo>
                    <a:pt x="0" y="0"/>
                  </a:moveTo>
                  <a:lnTo>
                    <a:pt x="18" y="9"/>
                  </a:lnTo>
                  <a:lnTo>
                    <a:pt x="27" y="0"/>
                  </a:lnTo>
                  <a:lnTo>
                    <a:pt x="18"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16" name="Freeform 802"/>
            <p:cNvSpPr>
              <a:spLocks/>
            </p:cNvSpPr>
            <p:nvPr/>
          </p:nvSpPr>
          <p:spPr bwMode="auto">
            <a:xfrm>
              <a:off x="8070850" y="3835399"/>
              <a:ext cx="28575" cy="14288"/>
            </a:xfrm>
            <a:custGeom>
              <a:avLst/>
              <a:gdLst>
                <a:gd name="T0" fmla="*/ 0 w 17"/>
                <a:gd name="T1" fmla="*/ 0 h 9"/>
                <a:gd name="T2" fmla="*/ 2147483647 w 17"/>
                <a:gd name="T3" fmla="*/ 2147483647 h 9"/>
                <a:gd name="T4" fmla="*/ 2147483647 w 17"/>
                <a:gd name="T5" fmla="*/ 0 h 9"/>
                <a:gd name="T6" fmla="*/ 0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0"/>
                  </a:moveTo>
                  <a:lnTo>
                    <a:pt x="17" y="9"/>
                  </a:lnTo>
                  <a:lnTo>
                    <a:pt x="17"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17" name="Freeform 803"/>
            <p:cNvSpPr>
              <a:spLocks/>
            </p:cNvSpPr>
            <p:nvPr/>
          </p:nvSpPr>
          <p:spPr bwMode="auto">
            <a:xfrm>
              <a:off x="8070850" y="3835399"/>
              <a:ext cx="28575" cy="14288"/>
            </a:xfrm>
            <a:custGeom>
              <a:avLst/>
              <a:gdLst>
                <a:gd name="T0" fmla="*/ 0 w 17"/>
                <a:gd name="T1" fmla="*/ 0 h 9"/>
                <a:gd name="T2" fmla="*/ 2147483647 w 17"/>
                <a:gd name="T3" fmla="*/ 2147483647 h 9"/>
                <a:gd name="T4" fmla="*/ 2147483647 w 17"/>
                <a:gd name="T5" fmla="*/ 0 h 9"/>
                <a:gd name="T6" fmla="*/ 0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0"/>
                  </a:moveTo>
                  <a:lnTo>
                    <a:pt x="17" y="9"/>
                  </a:lnTo>
                  <a:lnTo>
                    <a:pt x="17"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18" name="Freeform 804"/>
            <p:cNvSpPr>
              <a:spLocks/>
            </p:cNvSpPr>
            <p:nvPr/>
          </p:nvSpPr>
          <p:spPr bwMode="auto">
            <a:xfrm>
              <a:off x="7666037" y="3311524"/>
              <a:ext cx="123825" cy="149225"/>
            </a:xfrm>
            <a:custGeom>
              <a:avLst/>
              <a:gdLst>
                <a:gd name="T0" fmla="*/ 0 w 78"/>
                <a:gd name="T1" fmla="*/ 2147483647 h 98"/>
                <a:gd name="T2" fmla="*/ 0 w 78"/>
                <a:gd name="T3" fmla="*/ 2147483647 h 98"/>
                <a:gd name="T4" fmla="*/ 2147483647 w 78"/>
                <a:gd name="T5" fmla="*/ 2147483647 h 98"/>
                <a:gd name="T6" fmla="*/ 2147483647 w 78"/>
                <a:gd name="T7" fmla="*/ 2147483647 h 98"/>
                <a:gd name="T8" fmla="*/ 2147483647 w 78"/>
                <a:gd name="T9" fmla="*/ 2147483647 h 98"/>
                <a:gd name="T10" fmla="*/ 2147483647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0 h 98"/>
                <a:gd name="T34" fmla="*/ 0 w 78"/>
                <a:gd name="T35" fmla="*/ 0 h 98"/>
                <a:gd name="T36" fmla="*/ 2147483647 w 78"/>
                <a:gd name="T37" fmla="*/ 2147483647 h 98"/>
                <a:gd name="T38" fmla="*/ 0 w 78"/>
                <a:gd name="T39" fmla="*/ 2147483647 h 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98"/>
                <a:gd name="T62" fmla="*/ 78 w 78"/>
                <a:gd name="T63" fmla="*/ 98 h 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98">
                  <a:moveTo>
                    <a:pt x="0" y="35"/>
                  </a:moveTo>
                  <a:lnTo>
                    <a:pt x="0" y="62"/>
                  </a:lnTo>
                  <a:lnTo>
                    <a:pt x="17" y="62"/>
                  </a:lnTo>
                  <a:lnTo>
                    <a:pt x="17" y="89"/>
                  </a:lnTo>
                  <a:lnTo>
                    <a:pt x="26" y="89"/>
                  </a:lnTo>
                  <a:lnTo>
                    <a:pt x="44" y="98"/>
                  </a:lnTo>
                  <a:lnTo>
                    <a:pt x="44" y="89"/>
                  </a:lnTo>
                  <a:lnTo>
                    <a:pt x="61" y="98"/>
                  </a:lnTo>
                  <a:lnTo>
                    <a:pt x="78" y="98"/>
                  </a:lnTo>
                  <a:lnTo>
                    <a:pt x="70" y="89"/>
                  </a:lnTo>
                  <a:lnTo>
                    <a:pt x="44" y="80"/>
                  </a:lnTo>
                  <a:lnTo>
                    <a:pt x="35" y="89"/>
                  </a:lnTo>
                  <a:lnTo>
                    <a:pt x="35" y="80"/>
                  </a:lnTo>
                  <a:lnTo>
                    <a:pt x="26" y="53"/>
                  </a:lnTo>
                  <a:lnTo>
                    <a:pt x="35" y="27"/>
                  </a:lnTo>
                  <a:lnTo>
                    <a:pt x="26" y="18"/>
                  </a:lnTo>
                  <a:lnTo>
                    <a:pt x="26" y="0"/>
                  </a:lnTo>
                  <a:lnTo>
                    <a:pt x="0" y="0"/>
                  </a:lnTo>
                  <a:lnTo>
                    <a:pt x="9" y="35"/>
                  </a:lnTo>
                  <a:lnTo>
                    <a:pt x="0" y="35"/>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19" name="Group 805"/>
            <p:cNvGrpSpPr>
              <a:grpSpLocks/>
            </p:cNvGrpSpPr>
            <p:nvPr/>
          </p:nvGrpSpPr>
          <p:grpSpPr bwMode="auto">
            <a:xfrm>
              <a:off x="7666037" y="3311524"/>
              <a:ext cx="123825" cy="149225"/>
              <a:chOff x="4416" y="2106"/>
              <a:chExt cx="78" cy="98"/>
            </a:xfrm>
          </p:grpSpPr>
          <p:sp>
            <p:nvSpPr>
              <p:cNvPr id="54929" name="Freeform 806"/>
              <p:cNvSpPr>
                <a:spLocks/>
              </p:cNvSpPr>
              <p:nvPr/>
            </p:nvSpPr>
            <p:spPr bwMode="auto">
              <a:xfrm>
                <a:off x="4416" y="2106"/>
                <a:ext cx="78" cy="98"/>
              </a:xfrm>
              <a:custGeom>
                <a:avLst/>
                <a:gdLst>
                  <a:gd name="T0" fmla="*/ 0 w 78"/>
                  <a:gd name="T1" fmla="*/ 35 h 98"/>
                  <a:gd name="T2" fmla="*/ 0 w 78"/>
                  <a:gd name="T3" fmla="*/ 62 h 98"/>
                  <a:gd name="T4" fmla="*/ 17 w 78"/>
                  <a:gd name="T5" fmla="*/ 62 h 98"/>
                  <a:gd name="T6" fmla="*/ 17 w 78"/>
                  <a:gd name="T7" fmla="*/ 89 h 98"/>
                  <a:gd name="T8" fmla="*/ 26 w 78"/>
                  <a:gd name="T9" fmla="*/ 89 h 98"/>
                  <a:gd name="T10" fmla="*/ 44 w 78"/>
                  <a:gd name="T11" fmla="*/ 98 h 98"/>
                  <a:gd name="T12" fmla="*/ 44 w 78"/>
                  <a:gd name="T13" fmla="*/ 89 h 98"/>
                  <a:gd name="T14" fmla="*/ 61 w 78"/>
                  <a:gd name="T15" fmla="*/ 98 h 98"/>
                  <a:gd name="T16" fmla="*/ 78 w 78"/>
                  <a:gd name="T17" fmla="*/ 98 h 98"/>
                  <a:gd name="T18" fmla="*/ 70 w 78"/>
                  <a:gd name="T19" fmla="*/ 89 h 98"/>
                  <a:gd name="T20" fmla="*/ 44 w 78"/>
                  <a:gd name="T21" fmla="*/ 80 h 98"/>
                  <a:gd name="T22" fmla="*/ 35 w 78"/>
                  <a:gd name="T23" fmla="*/ 89 h 98"/>
                  <a:gd name="T24" fmla="*/ 35 w 78"/>
                  <a:gd name="T25" fmla="*/ 80 h 98"/>
                  <a:gd name="T26" fmla="*/ 26 w 78"/>
                  <a:gd name="T27" fmla="*/ 53 h 98"/>
                  <a:gd name="T28" fmla="*/ 35 w 78"/>
                  <a:gd name="T29" fmla="*/ 27 h 98"/>
                  <a:gd name="T30" fmla="*/ 26 w 78"/>
                  <a:gd name="T31" fmla="*/ 18 h 98"/>
                  <a:gd name="T32" fmla="*/ 26 w 78"/>
                  <a:gd name="T33" fmla="*/ 0 h 98"/>
                  <a:gd name="T34" fmla="*/ 0 w 78"/>
                  <a:gd name="T35" fmla="*/ 0 h 98"/>
                  <a:gd name="T36" fmla="*/ 9 w 78"/>
                  <a:gd name="T37" fmla="*/ 35 h 98"/>
                  <a:gd name="T38" fmla="*/ 0 w 78"/>
                  <a:gd name="T39" fmla="*/ 35 h 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98"/>
                  <a:gd name="T62" fmla="*/ 78 w 78"/>
                  <a:gd name="T63" fmla="*/ 98 h 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98">
                    <a:moveTo>
                      <a:pt x="0" y="35"/>
                    </a:moveTo>
                    <a:lnTo>
                      <a:pt x="0" y="62"/>
                    </a:lnTo>
                    <a:lnTo>
                      <a:pt x="17" y="62"/>
                    </a:lnTo>
                    <a:lnTo>
                      <a:pt x="17" y="89"/>
                    </a:lnTo>
                    <a:lnTo>
                      <a:pt x="26" y="89"/>
                    </a:lnTo>
                    <a:lnTo>
                      <a:pt x="44" y="98"/>
                    </a:lnTo>
                    <a:lnTo>
                      <a:pt x="44" y="89"/>
                    </a:lnTo>
                    <a:lnTo>
                      <a:pt x="61" y="98"/>
                    </a:lnTo>
                    <a:lnTo>
                      <a:pt x="78" y="98"/>
                    </a:lnTo>
                    <a:lnTo>
                      <a:pt x="70" y="89"/>
                    </a:lnTo>
                    <a:lnTo>
                      <a:pt x="44" y="80"/>
                    </a:lnTo>
                    <a:lnTo>
                      <a:pt x="35" y="89"/>
                    </a:lnTo>
                    <a:lnTo>
                      <a:pt x="35" y="80"/>
                    </a:lnTo>
                    <a:lnTo>
                      <a:pt x="26" y="53"/>
                    </a:lnTo>
                    <a:lnTo>
                      <a:pt x="35" y="27"/>
                    </a:lnTo>
                    <a:lnTo>
                      <a:pt x="26" y="18"/>
                    </a:lnTo>
                    <a:lnTo>
                      <a:pt x="26" y="0"/>
                    </a:lnTo>
                    <a:lnTo>
                      <a:pt x="0" y="0"/>
                    </a:lnTo>
                    <a:lnTo>
                      <a:pt x="9" y="35"/>
                    </a:lnTo>
                    <a:lnTo>
                      <a:pt x="0" y="35"/>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30" name="Freeform 807"/>
              <p:cNvSpPr>
                <a:spLocks/>
              </p:cNvSpPr>
              <p:nvPr/>
            </p:nvSpPr>
            <p:spPr bwMode="auto">
              <a:xfrm>
                <a:off x="4416" y="2106"/>
                <a:ext cx="78" cy="98"/>
              </a:xfrm>
              <a:custGeom>
                <a:avLst/>
                <a:gdLst>
                  <a:gd name="T0" fmla="*/ 0 w 78"/>
                  <a:gd name="T1" fmla="*/ 35 h 98"/>
                  <a:gd name="T2" fmla="*/ 0 w 78"/>
                  <a:gd name="T3" fmla="*/ 62 h 98"/>
                  <a:gd name="T4" fmla="*/ 17 w 78"/>
                  <a:gd name="T5" fmla="*/ 62 h 98"/>
                  <a:gd name="T6" fmla="*/ 17 w 78"/>
                  <a:gd name="T7" fmla="*/ 89 h 98"/>
                  <a:gd name="T8" fmla="*/ 26 w 78"/>
                  <a:gd name="T9" fmla="*/ 89 h 98"/>
                  <a:gd name="T10" fmla="*/ 44 w 78"/>
                  <a:gd name="T11" fmla="*/ 98 h 98"/>
                  <a:gd name="T12" fmla="*/ 44 w 78"/>
                  <a:gd name="T13" fmla="*/ 89 h 98"/>
                  <a:gd name="T14" fmla="*/ 61 w 78"/>
                  <a:gd name="T15" fmla="*/ 98 h 98"/>
                  <a:gd name="T16" fmla="*/ 78 w 78"/>
                  <a:gd name="T17" fmla="*/ 98 h 98"/>
                  <a:gd name="T18" fmla="*/ 70 w 78"/>
                  <a:gd name="T19" fmla="*/ 89 h 98"/>
                  <a:gd name="T20" fmla="*/ 44 w 78"/>
                  <a:gd name="T21" fmla="*/ 80 h 98"/>
                  <a:gd name="T22" fmla="*/ 35 w 78"/>
                  <a:gd name="T23" fmla="*/ 89 h 98"/>
                  <a:gd name="T24" fmla="*/ 35 w 78"/>
                  <a:gd name="T25" fmla="*/ 80 h 98"/>
                  <a:gd name="T26" fmla="*/ 26 w 78"/>
                  <a:gd name="T27" fmla="*/ 53 h 98"/>
                  <a:gd name="T28" fmla="*/ 35 w 78"/>
                  <a:gd name="T29" fmla="*/ 27 h 98"/>
                  <a:gd name="T30" fmla="*/ 26 w 78"/>
                  <a:gd name="T31" fmla="*/ 18 h 98"/>
                  <a:gd name="T32" fmla="*/ 26 w 78"/>
                  <a:gd name="T33" fmla="*/ 0 h 98"/>
                  <a:gd name="T34" fmla="*/ 0 w 78"/>
                  <a:gd name="T35" fmla="*/ 0 h 98"/>
                  <a:gd name="T36" fmla="*/ 9 w 78"/>
                  <a:gd name="T37" fmla="*/ 35 h 98"/>
                  <a:gd name="T38" fmla="*/ 0 w 78"/>
                  <a:gd name="T39" fmla="*/ 35 h 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98"/>
                  <a:gd name="T62" fmla="*/ 78 w 78"/>
                  <a:gd name="T63" fmla="*/ 98 h 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98">
                    <a:moveTo>
                      <a:pt x="0" y="35"/>
                    </a:moveTo>
                    <a:lnTo>
                      <a:pt x="0" y="62"/>
                    </a:lnTo>
                    <a:lnTo>
                      <a:pt x="17" y="62"/>
                    </a:lnTo>
                    <a:lnTo>
                      <a:pt x="17" y="89"/>
                    </a:lnTo>
                    <a:lnTo>
                      <a:pt x="26" y="89"/>
                    </a:lnTo>
                    <a:lnTo>
                      <a:pt x="44" y="98"/>
                    </a:lnTo>
                    <a:lnTo>
                      <a:pt x="44" y="89"/>
                    </a:lnTo>
                    <a:lnTo>
                      <a:pt x="61" y="98"/>
                    </a:lnTo>
                    <a:lnTo>
                      <a:pt x="78" y="98"/>
                    </a:lnTo>
                    <a:lnTo>
                      <a:pt x="70" y="89"/>
                    </a:lnTo>
                    <a:lnTo>
                      <a:pt x="44" y="80"/>
                    </a:lnTo>
                    <a:lnTo>
                      <a:pt x="35" y="89"/>
                    </a:lnTo>
                    <a:lnTo>
                      <a:pt x="35" y="80"/>
                    </a:lnTo>
                    <a:lnTo>
                      <a:pt x="26" y="53"/>
                    </a:lnTo>
                    <a:lnTo>
                      <a:pt x="35" y="27"/>
                    </a:lnTo>
                    <a:lnTo>
                      <a:pt x="26" y="18"/>
                    </a:lnTo>
                    <a:lnTo>
                      <a:pt x="26" y="0"/>
                    </a:lnTo>
                    <a:lnTo>
                      <a:pt x="0" y="0"/>
                    </a:lnTo>
                    <a:lnTo>
                      <a:pt x="9" y="35"/>
                    </a:lnTo>
                    <a:lnTo>
                      <a:pt x="0" y="35"/>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20" name="Freeform 808"/>
            <p:cNvSpPr>
              <a:spLocks/>
            </p:cNvSpPr>
            <p:nvPr/>
          </p:nvSpPr>
          <p:spPr bwMode="auto">
            <a:xfrm>
              <a:off x="7624762" y="3513137"/>
              <a:ext cx="53975" cy="80962"/>
            </a:xfrm>
            <a:custGeom>
              <a:avLst/>
              <a:gdLst>
                <a:gd name="T0" fmla="*/ 0 w 35"/>
                <a:gd name="T1" fmla="*/ 2147483647 h 54"/>
                <a:gd name="T2" fmla="*/ 2147483647 w 35"/>
                <a:gd name="T3" fmla="*/ 2147483647 h 54"/>
                <a:gd name="T4" fmla="*/ 2147483647 w 35"/>
                <a:gd name="T5" fmla="*/ 0 h 54"/>
                <a:gd name="T6" fmla="*/ 2147483647 w 35"/>
                <a:gd name="T7" fmla="*/ 2147483647 h 54"/>
                <a:gd name="T8" fmla="*/ 0 w 35"/>
                <a:gd name="T9" fmla="*/ 2147483647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0" y="54"/>
                  </a:moveTo>
                  <a:lnTo>
                    <a:pt x="35" y="9"/>
                  </a:lnTo>
                  <a:lnTo>
                    <a:pt x="26" y="0"/>
                  </a:lnTo>
                  <a:lnTo>
                    <a:pt x="26" y="9"/>
                  </a:lnTo>
                  <a:lnTo>
                    <a:pt x="0" y="54"/>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21" name="Group 809"/>
            <p:cNvGrpSpPr>
              <a:grpSpLocks/>
            </p:cNvGrpSpPr>
            <p:nvPr/>
          </p:nvGrpSpPr>
          <p:grpSpPr bwMode="auto">
            <a:xfrm>
              <a:off x="7624762" y="3513137"/>
              <a:ext cx="53975" cy="80962"/>
              <a:chOff x="4390" y="2239"/>
              <a:chExt cx="35" cy="54"/>
            </a:xfrm>
          </p:grpSpPr>
          <p:sp>
            <p:nvSpPr>
              <p:cNvPr id="54927" name="Freeform 810"/>
              <p:cNvSpPr>
                <a:spLocks/>
              </p:cNvSpPr>
              <p:nvPr/>
            </p:nvSpPr>
            <p:spPr bwMode="auto">
              <a:xfrm>
                <a:off x="4390" y="2239"/>
                <a:ext cx="35" cy="54"/>
              </a:xfrm>
              <a:custGeom>
                <a:avLst/>
                <a:gdLst>
                  <a:gd name="T0" fmla="*/ 0 w 35"/>
                  <a:gd name="T1" fmla="*/ 54 h 54"/>
                  <a:gd name="T2" fmla="*/ 35 w 35"/>
                  <a:gd name="T3" fmla="*/ 9 h 54"/>
                  <a:gd name="T4" fmla="*/ 26 w 35"/>
                  <a:gd name="T5" fmla="*/ 0 h 54"/>
                  <a:gd name="T6" fmla="*/ 26 w 35"/>
                  <a:gd name="T7" fmla="*/ 9 h 54"/>
                  <a:gd name="T8" fmla="*/ 0 w 35"/>
                  <a:gd name="T9" fmla="*/ 54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0" y="54"/>
                    </a:moveTo>
                    <a:lnTo>
                      <a:pt x="35" y="9"/>
                    </a:lnTo>
                    <a:lnTo>
                      <a:pt x="26" y="0"/>
                    </a:lnTo>
                    <a:lnTo>
                      <a:pt x="26" y="9"/>
                    </a:lnTo>
                    <a:lnTo>
                      <a:pt x="0" y="54"/>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28" name="Freeform 811"/>
              <p:cNvSpPr>
                <a:spLocks/>
              </p:cNvSpPr>
              <p:nvPr/>
            </p:nvSpPr>
            <p:spPr bwMode="auto">
              <a:xfrm>
                <a:off x="4390" y="2239"/>
                <a:ext cx="35" cy="54"/>
              </a:xfrm>
              <a:custGeom>
                <a:avLst/>
                <a:gdLst>
                  <a:gd name="T0" fmla="*/ 0 w 35"/>
                  <a:gd name="T1" fmla="*/ 54 h 54"/>
                  <a:gd name="T2" fmla="*/ 35 w 35"/>
                  <a:gd name="T3" fmla="*/ 9 h 54"/>
                  <a:gd name="T4" fmla="*/ 26 w 35"/>
                  <a:gd name="T5" fmla="*/ 0 h 54"/>
                  <a:gd name="T6" fmla="*/ 26 w 35"/>
                  <a:gd name="T7" fmla="*/ 9 h 54"/>
                  <a:gd name="T8" fmla="*/ 0 w 35"/>
                  <a:gd name="T9" fmla="*/ 54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0" y="54"/>
                    </a:moveTo>
                    <a:lnTo>
                      <a:pt x="35" y="9"/>
                    </a:lnTo>
                    <a:lnTo>
                      <a:pt x="26" y="0"/>
                    </a:lnTo>
                    <a:lnTo>
                      <a:pt x="26" y="9"/>
                    </a:lnTo>
                    <a:lnTo>
                      <a:pt x="0" y="54"/>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22" name="Freeform 812"/>
            <p:cNvSpPr>
              <a:spLocks/>
            </p:cNvSpPr>
            <p:nvPr/>
          </p:nvSpPr>
          <p:spPr bwMode="auto">
            <a:xfrm>
              <a:off x="7678737" y="3446462"/>
              <a:ext cx="28575" cy="41275"/>
            </a:xfrm>
            <a:custGeom>
              <a:avLst/>
              <a:gdLst>
                <a:gd name="T0" fmla="*/ 0 w 17"/>
                <a:gd name="T1" fmla="*/ 0 h 27"/>
                <a:gd name="T2" fmla="*/ 2147483647 w 17"/>
                <a:gd name="T3" fmla="*/ 2147483647 h 27"/>
                <a:gd name="T4" fmla="*/ 2147483647 w 17"/>
                <a:gd name="T5" fmla="*/ 2147483647 h 27"/>
                <a:gd name="T6" fmla="*/ 2147483647 w 17"/>
                <a:gd name="T7" fmla="*/ 2147483647 h 27"/>
                <a:gd name="T8" fmla="*/ 0 w 17"/>
                <a:gd name="T9" fmla="*/ 0 h 27"/>
                <a:gd name="T10" fmla="*/ 0 60000 65536"/>
                <a:gd name="T11" fmla="*/ 0 60000 65536"/>
                <a:gd name="T12" fmla="*/ 0 60000 65536"/>
                <a:gd name="T13" fmla="*/ 0 60000 65536"/>
                <a:gd name="T14" fmla="*/ 0 60000 65536"/>
                <a:gd name="T15" fmla="*/ 0 w 17"/>
                <a:gd name="T16" fmla="*/ 0 h 27"/>
                <a:gd name="T17" fmla="*/ 17 w 17"/>
                <a:gd name="T18" fmla="*/ 27 h 27"/>
              </a:gdLst>
              <a:ahLst/>
              <a:cxnLst>
                <a:cxn ang="T10">
                  <a:pos x="T0" y="T1"/>
                </a:cxn>
                <a:cxn ang="T11">
                  <a:pos x="T2" y="T3"/>
                </a:cxn>
                <a:cxn ang="T12">
                  <a:pos x="T4" y="T5"/>
                </a:cxn>
                <a:cxn ang="T13">
                  <a:pos x="T6" y="T7"/>
                </a:cxn>
                <a:cxn ang="T14">
                  <a:pos x="T8" y="T9"/>
                </a:cxn>
              </a:cxnLst>
              <a:rect l="T15" t="T16" r="T17" b="T18"/>
              <a:pathLst>
                <a:path w="17" h="27">
                  <a:moveTo>
                    <a:pt x="0" y="0"/>
                  </a:moveTo>
                  <a:lnTo>
                    <a:pt x="17" y="27"/>
                  </a:lnTo>
                  <a:lnTo>
                    <a:pt x="17" y="18"/>
                  </a:lnTo>
                  <a:lnTo>
                    <a:pt x="17" y="9"/>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23" name="Freeform 813"/>
            <p:cNvSpPr>
              <a:spLocks/>
            </p:cNvSpPr>
            <p:nvPr/>
          </p:nvSpPr>
          <p:spPr bwMode="auto">
            <a:xfrm>
              <a:off x="7678737" y="3446462"/>
              <a:ext cx="28575" cy="41275"/>
            </a:xfrm>
            <a:custGeom>
              <a:avLst/>
              <a:gdLst>
                <a:gd name="T0" fmla="*/ 0 w 17"/>
                <a:gd name="T1" fmla="*/ 0 h 27"/>
                <a:gd name="T2" fmla="*/ 2147483647 w 17"/>
                <a:gd name="T3" fmla="*/ 2147483647 h 27"/>
                <a:gd name="T4" fmla="*/ 2147483647 w 17"/>
                <a:gd name="T5" fmla="*/ 2147483647 h 27"/>
                <a:gd name="T6" fmla="*/ 2147483647 w 17"/>
                <a:gd name="T7" fmla="*/ 2147483647 h 27"/>
                <a:gd name="T8" fmla="*/ 0 w 17"/>
                <a:gd name="T9" fmla="*/ 0 h 27"/>
                <a:gd name="T10" fmla="*/ 0 60000 65536"/>
                <a:gd name="T11" fmla="*/ 0 60000 65536"/>
                <a:gd name="T12" fmla="*/ 0 60000 65536"/>
                <a:gd name="T13" fmla="*/ 0 60000 65536"/>
                <a:gd name="T14" fmla="*/ 0 60000 65536"/>
                <a:gd name="T15" fmla="*/ 0 w 17"/>
                <a:gd name="T16" fmla="*/ 0 h 27"/>
                <a:gd name="T17" fmla="*/ 17 w 17"/>
                <a:gd name="T18" fmla="*/ 27 h 27"/>
              </a:gdLst>
              <a:ahLst/>
              <a:cxnLst>
                <a:cxn ang="T10">
                  <a:pos x="T0" y="T1"/>
                </a:cxn>
                <a:cxn ang="T11">
                  <a:pos x="T2" y="T3"/>
                </a:cxn>
                <a:cxn ang="T12">
                  <a:pos x="T4" y="T5"/>
                </a:cxn>
                <a:cxn ang="T13">
                  <a:pos x="T6" y="T7"/>
                </a:cxn>
                <a:cxn ang="T14">
                  <a:pos x="T8" y="T9"/>
                </a:cxn>
              </a:cxnLst>
              <a:rect l="T15" t="T16" r="T17" b="T18"/>
              <a:pathLst>
                <a:path w="17" h="27">
                  <a:moveTo>
                    <a:pt x="0" y="0"/>
                  </a:moveTo>
                  <a:lnTo>
                    <a:pt x="17" y="27"/>
                  </a:lnTo>
                  <a:lnTo>
                    <a:pt x="17" y="18"/>
                  </a:lnTo>
                  <a:lnTo>
                    <a:pt x="17" y="9"/>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24" name="Freeform 814"/>
            <p:cNvSpPr>
              <a:spLocks/>
            </p:cNvSpPr>
            <p:nvPr/>
          </p:nvSpPr>
          <p:spPr bwMode="auto">
            <a:xfrm>
              <a:off x="7789862" y="3473449"/>
              <a:ext cx="28575" cy="66675"/>
            </a:xfrm>
            <a:custGeom>
              <a:avLst/>
              <a:gdLst>
                <a:gd name="T0" fmla="*/ 0 w 18"/>
                <a:gd name="T1" fmla="*/ 0 h 44"/>
                <a:gd name="T2" fmla="*/ 2147483647 w 18"/>
                <a:gd name="T3" fmla="*/ 2147483647 h 44"/>
                <a:gd name="T4" fmla="*/ 0 w 18"/>
                <a:gd name="T5" fmla="*/ 2147483647 h 44"/>
                <a:gd name="T6" fmla="*/ 0 w 18"/>
                <a:gd name="T7" fmla="*/ 2147483647 h 44"/>
                <a:gd name="T8" fmla="*/ 2147483647 w 18"/>
                <a:gd name="T9" fmla="*/ 2147483647 h 44"/>
                <a:gd name="T10" fmla="*/ 2147483647 w 18"/>
                <a:gd name="T11" fmla="*/ 2147483647 h 44"/>
                <a:gd name="T12" fmla="*/ 2147483647 w 18"/>
                <a:gd name="T13" fmla="*/ 2147483647 h 44"/>
                <a:gd name="T14" fmla="*/ 2147483647 w 18"/>
                <a:gd name="T15" fmla="*/ 2147483647 h 44"/>
                <a:gd name="T16" fmla="*/ 2147483647 w 18"/>
                <a:gd name="T17" fmla="*/ 2147483647 h 44"/>
                <a:gd name="T18" fmla="*/ 2147483647 w 18"/>
                <a:gd name="T19" fmla="*/ 2147483647 h 44"/>
                <a:gd name="T20" fmla="*/ 2147483647 w 18"/>
                <a:gd name="T21" fmla="*/ 0 h 44"/>
                <a:gd name="T22" fmla="*/ 0 w 18"/>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44"/>
                <a:gd name="T38" fmla="*/ 18 w 18"/>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44">
                  <a:moveTo>
                    <a:pt x="0" y="0"/>
                  </a:moveTo>
                  <a:lnTo>
                    <a:pt x="9" y="18"/>
                  </a:lnTo>
                  <a:lnTo>
                    <a:pt x="0" y="18"/>
                  </a:lnTo>
                  <a:lnTo>
                    <a:pt x="0" y="26"/>
                  </a:lnTo>
                  <a:lnTo>
                    <a:pt x="9" y="26"/>
                  </a:lnTo>
                  <a:lnTo>
                    <a:pt x="9" y="44"/>
                  </a:lnTo>
                  <a:lnTo>
                    <a:pt x="18" y="35"/>
                  </a:lnTo>
                  <a:lnTo>
                    <a:pt x="9" y="26"/>
                  </a:lnTo>
                  <a:lnTo>
                    <a:pt x="18" y="26"/>
                  </a:lnTo>
                  <a:lnTo>
                    <a:pt x="18" y="9"/>
                  </a:lnTo>
                  <a:lnTo>
                    <a:pt x="18"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25" name="Group 815"/>
            <p:cNvGrpSpPr>
              <a:grpSpLocks/>
            </p:cNvGrpSpPr>
            <p:nvPr/>
          </p:nvGrpSpPr>
          <p:grpSpPr bwMode="auto">
            <a:xfrm>
              <a:off x="7789862" y="3473449"/>
              <a:ext cx="28575" cy="66675"/>
              <a:chOff x="4494" y="2213"/>
              <a:chExt cx="18" cy="44"/>
            </a:xfrm>
          </p:grpSpPr>
          <p:sp>
            <p:nvSpPr>
              <p:cNvPr id="54925" name="Freeform 816"/>
              <p:cNvSpPr>
                <a:spLocks/>
              </p:cNvSpPr>
              <p:nvPr/>
            </p:nvSpPr>
            <p:spPr bwMode="auto">
              <a:xfrm>
                <a:off x="4494" y="2213"/>
                <a:ext cx="18" cy="44"/>
              </a:xfrm>
              <a:custGeom>
                <a:avLst/>
                <a:gdLst>
                  <a:gd name="T0" fmla="*/ 0 w 18"/>
                  <a:gd name="T1" fmla="*/ 0 h 44"/>
                  <a:gd name="T2" fmla="*/ 9 w 18"/>
                  <a:gd name="T3" fmla="*/ 18 h 44"/>
                  <a:gd name="T4" fmla="*/ 0 w 18"/>
                  <a:gd name="T5" fmla="*/ 18 h 44"/>
                  <a:gd name="T6" fmla="*/ 0 w 18"/>
                  <a:gd name="T7" fmla="*/ 26 h 44"/>
                  <a:gd name="T8" fmla="*/ 9 w 18"/>
                  <a:gd name="T9" fmla="*/ 26 h 44"/>
                  <a:gd name="T10" fmla="*/ 9 w 18"/>
                  <a:gd name="T11" fmla="*/ 44 h 44"/>
                  <a:gd name="T12" fmla="*/ 18 w 18"/>
                  <a:gd name="T13" fmla="*/ 35 h 44"/>
                  <a:gd name="T14" fmla="*/ 9 w 18"/>
                  <a:gd name="T15" fmla="*/ 26 h 44"/>
                  <a:gd name="T16" fmla="*/ 18 w 18"/>
                  <a:gd name="T17" fmla="*/ 26 h 44"/>
                  <a:gd name="T18" fmla="*/ 18 w 18"/>
                  <a:gd name="T19" fmla="*/ 9 h 44"/>
                  <a:gd name="T20" fmla="*/ 18 w 18"/>
                  <a:gd name="T21" fmla="*/ 0 h 44"/>
                  <a:gd name="T22" fmla="*/ 0 w 18"/>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44"/>
                  <a:gd name="T38" fmla="*/ 18 w 18"/>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44">
                    <a:moveTo>
                      <a:pt x="0" y="0"/>
                    </a:moveTo>
                    <a:lnTo>
                      <a:pt x="9" y="18"/>
                    </a:lnTo>
                    <a:lnTo>
                      <a:pt x="0" y="18"/>
                    </a:lnTo>
                    <a:lnTo>
                      <a:pt x="0" y="26"/>
                    </a:lnTo>
                    <a:lnTo>
                      <a:pt x="9" y="26"/>
                    </a:lnTo>
                    <a:lnTo>
                      <a:pt x="9" y="44"/>
                    </a:lnTo>
                    <a:lnTo>
                      <a:pt x="18" y="35"/>
                    </a:lnTo>
                    <a:lnTo>
                      <a:pt x="9" y="26"/>
                    </a:lnTo>
                    <a:lnTo>
                      <a:pt x="18" y="26"/>
                    </a:lnTo>
                    <a:lnTo>
                      <a:pt x="18" y="9"/>
                    </a:lnTo>
                    <a:lnTo>
                      <a:pt x="18"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26" name="Freeform 817"/>
              <p:cNvSpPr>
                <a:spLocks/>
              </p:cNvSpPr>
              <p:nvPr/>
            </p:nvSpPr>
            <p:spPr bwMode="auto">
              <a:xfrm>
                <a:off x="4494" y="2213"/>
                <a:ext cx="18" cy="44"/>
              </a:xfrm>
              <a:custGeom>
                <a:avLst/>
                <a:gdLst>
                  <a:gd name="T0" fmla="*/ 0 w 18"/>
                  <a:gd name="T1" fmla="*/ 0 h 44"/>
                  <a:gd name="T2" fmla="*/ 9 w 18"/>
                  <a:gd name="T3" fmla="*/ 18 h 44"/>
                  <a:gd name="T4" fmla="*/ 0 w 18"/>
                  <a:gd name="T5" fmla="*/ 18 h 44"/>
                  <a:gd name="T6" fmla="*/ 0 w 18"/>
                  <a:gd name="T7" fmla="*/ 26 h 44"/>
                  <a:gd name="T8" fmla="*/ 9 w 18"/>
                  <a:gd name="T9" fmla="*/ 26 h 44"/>
                  <a:gd name="T10" fmla="*/ 9 w 18"/>
                  <a:gd name="T11" fmla="*/ 44 h 44"/>
                  <a:gd name="T12" fmla="*/ 18 w 18"/>
                  <a:gd name="T13" fmla="*/ 35 h 44"/>
                  <a:gd name="T14" fmla="*/ 9 w 18"/>
                  <a:gd name="T15" fmla="*/ 26 h 44"/>
                  <a:gd name="T16" fmla="*/ 18 w 18"/>
                  <a:gd name="T17" fmla="*/ 26 h 44"/>
                  <a:gd name="T18" fmla="*/ 18 w 18"/>
                  <a:gd name="T19" fmla="*/ 9 h 44"/>
                  <a:gd name="T20" fmla="*/ 18 w 18"/>
                  <a:gd name="T21" fmla="*/ 0 h 44"/>
                  <a:gd name="T22" fmla="*/ 0 w 18"/>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44"/>
                  <a:gd name="T38" fmla="*/ 18 w 18"/>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44">
                    <a:moveTo>
                      <a:pt x="0" y="0"/>
                    </a:moveTo>
                    <a:lnTo>
                      <a:pt x="9" y="18"/>
                    </a:lnTo>
                    <a:lnTo>
                      <a:pt x="0" y="18"/>
                    </a:lnTo>
                    <a:lnTo>
                      <a:pt x="0" y="26"/>
                    </a:lnTo>
                    <a:lnTo>
                      <a:pt x="9" y="26"/>
                    </a:lnTo>
                    <a:lnTo>
                      <a:pt x="9" y="44"/>
                    </a:lnTo>
                    <a:lnTo>
                      <a:pt x="18" y="35"/>
                    </a:lnTo>
                    <a:lnTo>
                      <a:pt x="9" y="26"/>
                    </a:lnTo>
                    <a:lnTo>
                      <a:pt x="18" y="26"/>
                    </a:lnTo>
                    <a:lnTo>
                      <a:pt x="18" y="9"/>
                    </a:lnTo>
                    <a:lnTo>
                      <a:pt x="18"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26" name="Freeform 818"/>
            <p:cNvSpPr>
              <a:spLocks/>
            </p:cNvSpPr>
            <p:nvPr/>
          </p:nvSpPr>
          <p:spPr bwMode="auto">
            <a:xfrm>
              <a:off x="7720012" y="3487737"/>
              <a:ext cx="82550" cy="92075"/>
            </a:xfrm>
            <a:custGeom>
              <a:avLst/>
              <a:gdLst>
                <a:gd name="T0" fmla="*/ 0 w 52"/>
                <a:gd name="T1" fmla="*/ 2147483647 h 62"/>
                <a:gd name="T2" fmla="*/ 2147483647 w 52"/>
                <a:gd name="T3" fmla="*/ 2147483647 h 62"/>
                <a:gd name="T4" fmla="*/ 2147483647 w 52"/>
                <a:gd name="T5" fmla="*/ 2147483647 h 62"/>
                <a:gd name="T6" fmla="*/ 2147483647 w 52"/>
                <a:gd name="T7" fmla="*/ 2147483647 h 62"/>
                <a:gd name="T8" fmla="*/ 2147483647 w 52"/>
                <a:gd name="T9" fmla="*/ 2147483647 h 62"/>
                <a:gd name="T10" fmla="*/ 2147483647 w 52"/>
                <a:gd name="T11" fmla="*/ 2147483647 h 62"/>
                <a:gd name="T12" fmla="*/ 2147483647 w 52"/>
                <a:gd name="T13" fmla="*/ 2147483647 h 62"/>
                <a:gd name="T14" fmla="*/ 2147483647 w 52"/>
                <a:gd name="T15" fmla="*/ 2147483647 h 62"/>
                <a:gd name="T16" fmla="*/ 2147483647 w 52"/>
                <a:gd name="T17" fmla="*/ 2147483647 h 62"/>
                <a:gd name="T18" fmla="*/ 2147483647 w 52"/>
                <a:gd name="T19" fmla="*/ 2147483647 h 62"/>
                <a:gd name="T20" fmla="*/ 2147483647 w 52"/>
                <a:gd name="T21" fmla="*/ 2147483647 h 62"/>
                <a:gd name="T22" fmla="*/ 2147483647 w 52"/>
                <a:gd name="T23" fmla="*/ 2147483647 h 62"/>
                <a:gd name="T24" fmla="*/ 2147483647 w 52"/>
                <a:gd name="T25" fmla="*/ 2147483647 h 62"/>
                <a:gd name="T26" fmla="*/ 2147483647 w 52"/>
                <a:gd name="T27" fmla="*/ 2147483647 h 62"/>
                <a:gd name="T28" fmla="*/ 2147483647 w 52"/>
                <a:gd name="T29" fmla="*/ 2147483647 h 62"/>
                <a:gd name="T30" fmla="*/ 2147483647 w 52"/>
                <a:gd name="T31" fmla="*/ 2147483647 h 62"/>
                <a:gd name="T32" fmla="*/ 2147483647 w 52"/>
                <a:gd name="T33" fmla="*/ 2147483647 h 62"/>
                <a:gd name="T34" fmla="*/ 0 w 52"/>
                <a:gd name="T35" fmla="*/ 0 h 62"/>
                <a:gd name="T36" fmla="*/ 0 w 52"/>
                <a:gd name="T37" fmla="*/ 214748364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62"/>
                <a:gd name="T59" fmla="*/ 52 w 52"/>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62">
                  <a:moveTo>
                    <a:pt x="0" y="26"/>
                  </a:moveTo>
                  <a:lnTo>
                    <a:pt x="26" y="26"/>
                  </a:lnTo>
                  <a:lnTo>
                    <a:pt x="26" y="35"/>
                  </a:lnTo>
                  <a:lnTo>
                    <a:pt x="9" y="35"/>
                  </a:lnTo>
                  <a:lnTo>
                    <a:pt x="26" y="62"/>
                  </a:lnTo>
                  <a:lnTo>
                    <a:pt x="35" y="44"/>
                  </a:lnTo>
                  <a:lnTo>
                    <a:pt x="35" y="35"/>
                  </a:lnTo>
                  <a:lnTo>
                    <a:pt x="35" y="44"/>
                  </a:lnTo>
                  <a:lnTo>
                    <a:pt x="43" y="35"/>
                  </a:lnTo>
                  <a:lnTo>
                    <a:pt x="43" y="44"/>
                  </a:lnTo>
                  <a:lnTo>
                    <a:pt x="52" y="44"/>
                  </a:lnTo>
                  <a:lnTo>
                    <a:pt x="52" y="35"/>
                  </a:lnTo>
                  <a:lnTo>
                    <a:pt x="43" y="35"/>
                  </a:lnTo>
                  <a:lnTo>
                    <a:pt x="43" y="17"/>
                  </a:lnTo>
                  <a:lnTo>
                    <a:pt x="35" y="26"/>
                  </a:lnTo>
                  <a:lnTo>
                    <a:pt x="26" y="9"/>
                  </a:lnTo>
                  <a:lnTo>
                    <a:pt x="9" y="9"/>
                  </a:lnTo>
                  <a:lnTo>
                    <a:pt x="0" y="0"/>
                  </a:lnTo>
                  <a:lnTo>
                    <a:pt x="0" y="26"/>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27" name="Group 819"/>
            <p:cNvGrpSpPr>
              <a:grpSpLocks/>
            </p:cNvGrpSpPr>
            <p:nvPr/>
          </p:nvGrpSpPr>
          <p:grpSpPr bwMode="auto">
            <a:xfrm>
              <a:off x="7720012" y="3487737"/>
              <a:ext cx="82550" cy="92075"/>
              <a:chOff x="4451" y="2222"/>
              <a:chExt cx="52" cy="62"/>
            </a:xfrm>
          </p:grpSpPr>
          <p:sp>
            <p:nvSpPr>
              <p:cNvPr id="54923" name="Freeform 820"/>
              <p:cNvSpPr>
                <a:spLocks/>
              </p:cNvSpPr>
              <p:nvPr/>
            </p:nvSpPr>
            <p:spPr bwMode="auto">
              <a:xfrm>
                <a:off x="4451" y="2222"/>
                <a:ext cx="52" cy="62"/>
              </a:xfrm>
              <a:custGeom>
                <a:avLst/>
                <a:gdLst>
                  <a:gd name="T0" fmla="*/ 0 w 52"/>
                  <a:gd name="T1" fmla="*/ 26 h 62"/>
                  <a:gd name="T2" fmla="*/ 26 w 52"/>
                  <a:gd name="T3" fmla="*/ 26 h 62"/>
                  <a:gd name="T4" fmla="*/ 26 w 52"/>
                  <a:gd name="T5" fmla="*/ 35 h 62"/>
                  <a:gd name="T6" fmla="*/ 9 w 52"/>
                  <a:gd name="T7" fmla="*/ 35 h 62"/>
                  <a:gd name="T8" fmla="*/ 26 w 52"/>
                  <a:gd name="T9" fmla="*/ 62 h 62"/>
                  <a:gd name="T10" fmla="*/ 35 w 52"/>
                  <a:gd name="T11" fmla="*/ 44 h 62"/>
                  <a:gd name="T12" fmla="*/ 35 w 52"/>
                  <a:gd name="T13" fmla="*/ 35 h 62"/>
                  <a:gd name="T14" fmla="*/ 35 w 52"/>
                  <a:gd name="T15" fmla="*/ 44 h 62"/>
                  <a:gd name="T16" fmla="*/ 43 w 52"/>
                  <a:gd name="T17" fmla="*/ 35 h 62"/>
                  <a:gd name="T18" fmla="*/ 43 w 52"/>
                  <a:gd name="T19" fmla="*/ 44 h 62"/>
                  <a:gd name="T20" fmla="*/ 52 w 52"/>
                  <a:gd name="T21" fmla="*/ 44 h 62"/>
                  <a:gd name="T22" fmla="*/ 52 w 52"/>
                  <a:gd name="T23" fmla="*/ 35 h 62"/>
                  <a:gd name="T24" fmla="*/ 43 w 52"/>
                  <a:gd name="T25" fmla="*/ 35 h 62"/>
                  <a:gd name="T26" fmla="*/ 43 w 52"/>
                  <a:gd name="T27" fmla="*/ 17 h 62"/>
                  <a:gd name="T28" fmla="*/ 35 w 52"/>
                  <a:gd name="T29" fmla="*/ 26 h 62"/>
                  <a:gd name="T30" fmla="*/ 26 w 52"/>
                  <a:gd name="T31" fmla="*/ 9 h 62"/>
                  <a:gd name="T32" fmla="*/ 9 w 52"/>
                  <a:gd name="T33" fmla="*/ 9 h 62"/>
                  <a:gd name="T34" fmla="*/ 0 w 52"/>
                  <a:gd name="T35" fmla="*/ 0 h 62"/>
                  <a:gd name="T36" fmla="*/ 0 w 52"/>
                  <a:gd name="T37" fmla="*/ 26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62"/>
                  <a:gd name="T59" fmla="*/ 52 w 52"/>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62">
                    <a:moveTo>
                      <a:pt x="0" y="26"/>
                    </a:moveTo>
                    <a:lnTo>
                      <a:pt x="26" y="26"/>
                    </a:lnTo>
                    <a:lnTo>
                      <a:pt x="26" y="35"/>
                    </a:lnTo>
                    <a:lnTo>
                      <a:pt x="9" y="35"/>
                    </a:lnTo>
                    <a:lnTo>
                      <a:pt x="26" y="62"/>
                    </a:lnTo>
                    <a:lnTo>
                      <a:pt x="35" y="44"/>
                    </a:lnTo>
                    <a:lnTo>
                      <a:pt x="35" y="35"/>
                    </a:lnTo>
                    <a:lnTo>
                      <a:pt x="35" y="44"/>
                    </a:lnTo>
                    <a:lnTo>
                      <a:pt x="43" y="35"/>
                    </a:lnTo>
                    <a:lnTo>
                      <a:pt x="43" y="44"/>
                    </a:lnTo>
                    <a:lnTo>
                      <a:pt x="52" y="44"/>
                    </a:lnTo>
                    <a:lnTo>
                      <a:pt x="52" y="35"/>
                    </a:lnTo>
                    <a:lnTo>
                      <a:pt x="43" y="35"/>
                    </a:lnTo>
                    <a:lnTo>
                      <a:pt x="43" y="17"/>
                    </a:lnTo>
                    <a:lnTo>
                      <a:pt x="35" y="26"/>
                    </a:lnTo>
                    <a:lnTo>
                      <a:pt x="26" y="9"/>
                    </a:lnTo>
                    <a:lnTo>
                      <a:pt x="9" y="9"/>
                    </a:lnTo>
                    <a:lnTo>
                      <a:pt x="0" y="0"/>
                    </a:lnTo>
                    <a:lnTo>
                      <a:pt x="0" y="26"/>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24" name="Freeform 821"/>
              <p:cNvSpPr>
                <a:spLocks/>
              </p:cNvSpPr>
              <p:nvPr/>
            </p:nvSpPr>
            <p:spPr bwMode="auto">
              <a:xfrm>
                <a:off x="4451" y="2222"/>
                <a:ext cx="52" cy="62"/>
              </a:xfrm>
              <a:custGeom>
                <a:avLst/>
                <a:gdLst>
                  <a:gd name="T0" fmla="*/ 0 w 52"/>
                  <a:gd name="T1" fmla="*/ 26 h 62"/>
                  <a:gd name="T2" fmla="*/ 26 w 52"/>
                  <a:gd name="T3" fmla="*/ 26 h 62"/>
                  <a:gd name="T4" fmla="*/ 26 w 52"/>
                  <a:gd name="T5" fmla="*/ 35 h 62"/>
                  <a:gd name="T6" fmla="*/ 9 w 52"/>
                  <a:gd name="T7" fmla="*/ 35 h 62"/>
                  <a:gd name="T8" fmla="*/ 26 w 52"/>
                  <a:gd name="T9" fmla="*/ 62 h 62"/>
                  <a:gd name="T10" fmla="*/ 35 w 52"/>
                  <a:gd name="T11" fmla="*/ 44 h 62"/>
                  <a:gd name="T12" fmla="*/ 35 w 52"/>
                  <a:gd name="T13" fmla="*/ 35 h 62"/>
                  <a:gd name="T14" fmla="*/ 35 w 52"/>
                  <a:gd name="T15" fmla="*/ 44 h 62"/>
                  <a:gd name="T16" fmla="*/ 43 w 52"/>
                  <a:gd name="T17" fmla="*/ 35 h 62"/>
                  <a:gd name="T18" fmla="*/ 43 w 52"/>
                  <a:gd name="T19" fmla="*/ 44 h 62"/>
                  <a:gd name="T20" fmla="*/ 52 w 52"/>
                  <a:gd name="T21" fmla="*/ 44 h 62"/>
                  <a:gd name="T22" fmla="*/ 52 w 52"/>
                  <a:gd name="T23" fmla="*/ 35 h 62"/>
                  <a:gd name="T24" fmla="*/ 43 w 52"/>
                  <a:gd name="T25" fmla="*/ 35 h 62"/>
                  <a:gd name="T26" fmla="*/ 43 w 52"/>
                  <a:gd name="T27" fmla="*/ 17 h 62"/>
                  <a:gd name="T28" fmla="*/ 35 w 52"/>
                  <a:gd name="T29" fmla="*/ 26 h 62"/>
                  <a:gd name="T30" fmla="*/ 26 w 52"/>
                  <a:gd name="T31" fmla="*/ 9 h 62"/>
                  <a:gd name="T32" fmla="*/ 9 w 52"/>
                  <a:gd name="T33" fmla="*/ 9 h 62"/>
                  <a:gd name="T34" fmla="*/ 0 w 52"/>
                  <a:gd name="T35" fmla="*/ 0 h 62"/>
                  <a:gd name="T36" fmla="*/ 0 w 52"/>
                  <a:gd name="T37" fmla="*/ 26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62"/>
                  <a:gd name="T59" fmla="*/ 52 w 52"/>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62">
                    <a:moveTo>
                      <a:pt x="0" y="26"/>
                    </a:moveTo>
                    <a:lnTo>
                      <a:pt x="26" y="26"/>
                    </a:lnTo>
                    <a:lnTo>
                      <a:pt x="26" y="35"/>
                    </a:lnTo>
                    <a:lnTo>
                      <a:pt x="9" y="35"/>
                    </a:lnTo>
                    <a:lnTo>
                      <a:pt x="26" y="62"/>
                    </a:lnTo>
                    <a:lnTo>
                      <a:pt x="35" y="44"/>
                    </a:lnTo>
                    <a:lnTo>
                      <a:pt x="35" y="35"/>
                    </a:lnTo>
                    <a:lnTo>
                      <a:pt x="35" y="44"/>
                    </a:lnTo>
                    <a:lnTo>
                      <a:pt x="43" y="35"/>
                    </a:lnTo>
                    <a:lnTo>
                      <a:pt x="43" y="44"/>
                    </a:lnTo>
                    <a:lnTo>
                      <a:pt x="52" y="44"/>
                    </a:lnTo>
                    <a:lnTo>
                      <a:pt x="52" y="35"/>
                    </a:lnTo>
                    <a:lnTo>
                      <a:pt x="43" y="35"/>
                    </a:lnTo>
                    <a:lnTo>
                      <a:pt x="43" y="17"/>
                    </a:lnTo>
                    <a:lnTo>
                      <a:pt x="35" y="26"/>
                    </a:lnTo>
                    <a:lnTo>
                      <a:pt x="26" y="9"/>
                    </a:lnTo>
                    <a:lnTo>
                      <a:pt x="9" y="9"/>
                    </a:lnTo>
                    <a:lnTo>
                      <a:pt x="0" y="0"/>
                    </a:lnTo>
                    <a:lnTo>
                      <a:pt x="0" y="2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28" name="Freeform 822"/>
            <p:cNvSpPr>
              <a:spLocks/>
            </p:cNvSpPr>
            <p:nvPr/>
          </p:nvSpPr>
          <p:spPr bwMode="auto">
            <a:xfrm>
              <a:off x="7734300" y="3540124"/>
              <a:ext cx="127000" cy="120650"/>
            </a:xfrm>
            <a:custGeom>
              <a:avLst/>
              <a:gdLst>
                <a:gd name="T0" fmla="*/ 0 w 78"/>
                <a:gd name="T1" fmla="*/ 2147483647 h 80"/>
                <a:gd name="T2" fmla="*/ 0 w 78"/>
                <a:gd name="T3" fmla="*/ 2147483647 h 80"/>
                <a:gd name="T4" fmla="*/ 2147483647 w 78"/>
                <a:gd name="T5" fmla="*/ 2147483647 h 80"/>
                <a:gd name="T6" fmla="*/ 2147483647 w 78"/>
                <a:gd name="T7" fmla="*/ 2147483647 h 80"/>
                <a:gd name="T8" fmla="*/ 2147483647 w 78"/>
                <a:gd name="T9" fmla="*/ 2147483647 h 80"/>
                <a:gd name="T10" fmla="*/ 2147483647 w 78"/>
                <a:gd name="T11" fmla="*/ 2147483647 h 80"/>
                <a:gd name="T12" fmla="*/ 2147483647 w 78"/>
                <a:gd name="T13" fmla="*/ 2147483647 h 80"/>
                <a:gd name="T14" fmla="*/ 2147483647 w 78"/>
                <a:gd name="T15" fmla="*/ 2147483647 h 80"/>
                <a:gd name="T16" fmla="*/ 2147483647 w 78"/>
                <a:gd name="T17" fmla="*/ 2147483647 h 80"/>
                <a:gd name="T18" fmla="*/ 2147483647 w 78"/>
                <a:gd name="T19" fmla="*/ 2147483647 h 80"/>
                <a:gd name="T20" fmla="*/ 2147483647 w 78"/>
                <a:gd name="T21" fmla="*/ 2147483647 h 80"/>
                <a:gd name="T22" fmla="*/ 2147483647 w 78"/>
                <a:gd name="T23" fmla="*/ 2147483647 h 80"/>
                <a:gd name="T24" fmla="*/ 2147483647 w 78"/>
                <a:gd name="T25" fmla="*/ 2147483647 h 80"/>
                <a:gd name="T26" fmla="*/ 2147483647 w 78"/>
                <a:gd name="T27" fmla="*/ 2147483647 h 80"/>
                <a:gd name="T28" fmla="*/ 2147483647 w 78"/>
                <a:gd name="T29" fmla="*/ 0 h 80"/>
                <a:gd name="T30" fmla="*/ 2147483647 w 78"/>
                <a:gd name="T31" fmla="*/ 2147483647 h 80"/>
                <a:gd name="T32" fmla="*/ 2147483647 w 78"/>
                <a:gd name="T33" fmla="*/ 2147483647 h 80"/>
                <a:gd name="T34" fmla="*/ 2147483647 w 78"/>
                <a:gd name="T35" fmla="*/ 2147483647 h 80"/>
                <a:gd name="T36" fmla="*/ 2147483647 w 78"/>
                <a:gd name="T37" fmla="*/ 2147483647 h 80"/>
                <a:gd name="T38" fmla="*/ 2147483647 w 78"/>
                <a:gd name="T39" fmla="*/ 2147483647 h 80"/>
                <a:gd name="T40" fmla="*/ 2147483647 w 78"/>
                <a:gd name="T41" fmla="*/ 2147483647 h 80"/>
                <a:gd name="T42" fmla="*/ 2147483647 w 78"/>
                <a:gd name="T43" fmla="*/ 2147483647 h 80"/>
                <a:gd name="T44" fmla="*/ 0 w 78"/>
                <a:gd name="T45" fmla="*/ 2147483647 h 80"/>
                <a:gd name="T46" fmla="*/ 0 w 78"/>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8"/>
                <a:gd name="T73" fmla="*/ 0 h 80"/>
                <a:gd name="T74" fmla="*/ 78 w 78"/>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8" h="80">
                  <a:moveTo>
                    <a:pt x="0" y="54"/>
                  </a:moveTo>
                  <a:lnTo>
                    <a:pt x="0" y="63"/>
                  </a:lnTo>
                  <a:lnTo>
                    <a:pt x="17" y="45"/>
                  </a:lnTo>
                  <a:lnTo>
                    <a:pt x="17" y="54"/>
                  </a:lnTo>
                  <a:lnTo>
                    <a:pt x="34" y="45"/>
                  </a:lnTo>
                  <a:lnTo>
                    <a:pt x="43" y="54"/>
                  </a:lnTo>
                  <a:lnTo>
                    <a:pt x="34" y="71"/>
                  </a:lnTo>
                  <a:lnTo>
                    <a:pt x="60" y="80"/>
                  </a:lnTo>
                  <a:lnTo>
                    <a:pt x="60" y="71"/>
                  </a:lnTo>
                  <a:lnTo>
                    <a:pt x="60" y="63"/>
                  </a:lnTo>
                  <a:lnTo>
                    <a:pt x="60" y="54"/>
                  </a:lnTo>
                  <a:lnTo>
                    <a:pt x="69" y="71"/>
                  </a:lnTo>
                  <a:lnTo>
                    <a:pt x="78" y="54"/>
                  </a:lnTo>
                  <a:lnTo>
                    <a:pt x="69" y="27"/>
                  </a:lnTo>
                  <a:lnTo>
                    <a:pt x="52" y="0"/>
                  </a:lnTo>
                  <a:lnTo>
                    <a:pt x="60" y="27"/>
                  </a:lnTo>
                  <a:lnTo>
                    <a:pt x="52" y="27"/>
                  </a:lnTo>
                  <a:lnTo>
                    <a:pt x="43" y="27"/>
                  </a:lnTo>
                  <a:lnTo>
                    <a:pt x="43" y="36"/>
                  </a:lnTo>
                  <a:lnTo>
                    <a:pt x="34" y="45"/>
                  </a:lnTo>
                  <a:lnTo>
                    <a:pt x="34" y="36"/>
                  </a:lnTo>
                  <a:lnTo>
                    <a:pt x="26" y="36"/>
                  </a:lnTo>
                  <a:lnTo>
                    <a:pt x="0" y="45"/>
                  </a:lnTo>
                  <a:lnTo>
                    <a:pt x="0" y="54"/>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29" name="Group 823"/>
            <p:cNvGrpSpPr>
              <a:grpSpLocks/>
            </p:cNvGrpSpPr>
            <p:nvPr/>
          </p:nvGrpSpPr>
          <p:grpSpPr bwMode="auto">
            <a:xfrm>
              <a:off x="7734300" y="3540124"/>
              <a:ext cx="127000" cy="120650"/>
              <a:chOff x="4460" y="2257"/>
              <a:chExt cx="78" cy="80"/>
            </a:xfrm>
          </p:grpSpPr>
          <p:sp>
            <p:nvSpPr>
              <p:cNvPr id="54921" name="Freeform 824"/>
              <p:cNvSpPr>
                <a:spLocks/>
              </p:cNvSpPr>
              <p:nvPr/>
            </p:nvSpPr>
            <p:spPr bwMode="auto">
              <a:xfrm>
                <a:off x="4460" y="2257"/>
                <a:ext cx="78" cy="80"/>
              </a:xfrm>
              <a:custGeom>
                <a:avLst/>
                <a:gdLst>
                  <a:gd name="T0" fmla="*/ 0 w 78"/>
                  <a:gd name="T1" fmla="*/ 54 h 80"/>
                  <a:gd name="T2" fmla="*/ 0 w 78"/>
                  <a:gd name="T3" fmla="*/ 63 h 80"/>
                  <a:gd name="T4" fmla="*/ 17 w 78"/>
                  <a:gd name="T5" fmla="*/ 45 h 80"/>
                  <a:gd name="T6" fmla="*/ 17 w 78"/>
                  <a:gd name="T7" fmla="*/ 54 h 80"/>
                  <a:gd name="T8" fmla="*/ 34 w 78"/>
                  <a:gd name="T9" fmla="*/ 45 h 80"/>
                  <a:gd name="T10" fmla="*/ 43 w 78"/>
                  <a:gd name="T11" fmla="*/ 54 h 80"/>
                  <a:gd name="T12" fmla="*/ 34 w 78"/>
                  <a:gd name="T13" fmla="*/ 71 h 80"/>
                  <a:gd name="T14" fmla="*/ 60 w 78"/>
                  <a:gd name="T15" fmla="*/ 80 h 80"/>
                  <a:gd name="T16" fmla="*/ 60 w 78"/>
                  <a:gd name="T17" fmla="*/ 71 h 80"/>
                  <a:gd name="T18" fmla="*/ 60 w 78"/>
                  <a:gd name="T19" fmla="*/ 63 h 80"/>
                  <a:gd name="T20" fmla="*/ 60 w 78"/>
                  <a:gd name="T21" fmla="*/ 54 h 80"/>
                  <a:gd name="T22" fmla="*/ 69 w 78"/>
                  <a:gd name="T23" fmla="*/ 71 h 80"/>
                  <a:gd name="T24" fmla="*/ 78 w 78"/>
                  <a:gd name="T25" fmla="*/ 54 h 80"/>
                  <a:gd name="T26" fmla="*/ 69 w 78"/>
                  <a:gd name="T27" fmla="*/ 27 h 80"/>
                  <a:gd name="T28" fmla="*/ 52 w 78"/>
                  <a:gd name="T29" fmla="*/ 0 h 80"/>
                  <a:gd name="T30" fmla="*/ 60 w 78"/>
                  <a:gd name="T31" fmla="*/ 27 h 80"/>
                  <a:gd name="T32" fmla="*/ 52 w 78"/>
                  <a:gd name="T33" fmla="*/ 27 h 80"/>
                  <a:gd name="T34" fmla="*/ 43 w 78"/>
                  <a:gd name="T35" fmla="*/ 27 h 80"/>
                  <a:gd name="T36" fmla="*/ 43 w 78"/>
                  <a:gd name="T37" fmla="*/ 36 h 80"/>
                  <a:gd name="T38" fmla="*/ 34 w 78"/>
                  <a:gd name="T39" fmla="*/ 45 h 80"/>
                  <a:gd name="T40" fmla="*/ 34 w 78"/>
                  <a:gd name="T41" fmla="*/ 36 h 80"/>
                  <a:gd name="T42" fmla="*/ 26 w 78"/>
                  <a:gd name="T43" fmla="*/ 36 h 80"/>
                  <a:gd name="T44" fmla="*/ 0 w 78"/>
                  <a:gd name="T45" fmla="*/ 45 h 80"/>
                  <a:gd name="T46" fmla="*/ 0 w 78"/>
                  <a:gd name="T47" fmla="*/ 54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8"/>
                  <a:gd name="T73" fmla="*/ 0 h 80"/>
                  <a:gd name="T74" fmla="*/ 78 w 78"/>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8" h="80">
                    <a:moveTo>
                      <a:pt x="0" y="54"/>
                    </a:moveTo>
                    <a:lnTo>
                      <a:pt x="0" y="63"/>
                    </a:lnTo>
                    <a:lnTo>
                      <a:pt x="17" y="45"/>
                    </a:lnTo>
                    <a:lnTo>
                      <a:pt x="17" y="54"/>
                    </a:lnTo>
                    <a:lnTo>
                      <a:pt x="34" y="45"/>
                    </a:lnTo>
                    <a:lnTo>
                      <a:pt x="43" y="54"/>
                    </a:lnTo>
                    <a:lnTo>
                      <a:pt x="34" y="71"/>
                    </a:lnTo>
                    <a:lnTo>
                      <a:pt x="60" y="80"/>
                    </a:lnTo>
                    <a:lnTo>
                      <a:pt x="60" y="71"/>
                    </a:lnTo>
                    <a:lnTo>
                      <a:pt x="60" y="63"/>
                    </a:lnTo>
                    <a:lnTo>
                      <a:pt x="60" y="54"/>
                    </a:lnTo>
                    <a:lnTo>
                      <a:pt x="69" y="71"/>
                    </a:lnTo>
                    <a:lnTo>
                      <a:pt x="78" y="54"/>
                    </a:lnTo>
                    <a:lnTo>
                      <a:pt x="69" y="27"/>
                    </a:lnTo>
                    <a:lnTo>
                      <a:pt x="52" y="0"/>
                    </a:lnTo>
                    <a:lnTo>
                      <a:pt x="60" y="27"/>
                    </a:lnTo>
                    <a:lnTo>
                      <a:pt x="52" y="27"/>
                    </a:lnTo>
                    <a:lnTo>
                      <a:pt x="43" y="27"/>
                    </a:lnTo>
                    <a:lnTo>
                      <a:pt x="43" y="36"/>
                    </a:lnTo>
                    <a:lnTo>
                      <a:pt x="34" y="45"/>
                    </a:lnTo>
                    <a:lnTo>
                      <a:pt x="34" y="36"/>
                    </a:lnTo>
                    <a:lnTo>
                      <a:pt x="26" y="36"/>
                    </a:lnTo>
                    <a:lnTo>
                      <a:pt x="0" y="45"/>
                    </a:lnTo>
                    <a:lnTo>
                      <a:pt x="0" y="54"/>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22" name="Freeform 825"/>
              <p:cNvSpPr>
                <a:spLocks/>
              </p:cNvSpPr>
              <p:nvPr/>
            </p:nvSpPr>
            <p:spPr bwMode="auto">
              <a:xfrm>
                <a:off x="4460" y="2257"/>
                <a:ext cx="78" cy="80"/>
              </a:xfrm>
              <a:custGeom>
                <a:avLst/>
                <a:gdLst>
                  <a:gd name="T0" fmla="*/ 0 w 78"/>
                  <a:gd name="T1" fmla="*/ 54 h 80"/>
                  <a:gd name="T2" fmla="*/ 0 w 78"/>
                  <a:gd name="T3" fmla="*/ 63 h 80"/>
                  <a:gd name="T4" fmla="*/ 17 w 78"/>
                  <a:gd name="T5" fmla="*/ 45 h 80"/>
                  <a:gd name="T6" fmla="*/ 17 w 78"/>
                  <a:gd name="T7" fmla="*/ 54 h 80"/>
                  <a:gd name="T8" fmla="*/ 34 w 78"/>
                  <a:gd name="T9" fmla="*/ 45 h 80"/>
                  <a:gd name="T10" fmla="*/ 43 w 78"/>
                  <a:gd name="T11" fmla="*/ 54 h 80"/>
                  <a:gd name="T12" fmla="*/ 34 w 78"/>
                  <a:gd name="T13" fmla="*/ 71 h 80"/>
                  <a:gd name="T14" fmla="*/ 60 w 78"/>
                  <a:gd name="T15" fmla="*/ 80 h 80"/>
                  <a:gd name="T16" fmla="*/ 60 w 78"/>
                  <a:gd name="T17" fmla="*/ 71 h 80"/>
                  <a:gd name="T18" fmla="*/ 60 w 78"/>
                  <a:gd name="T19" fmla="*/ 63 h 80"/>
                  <a:gd name="T20" fmla="*/ 60 w 78"/>
                  <a:gd name="T21" fmla="*/ 54 h 80"/>
                  <a:gd name="T22" fmla="*/ 69 w 78"/>
                  <a:gd name="T23" fmla="*/ 71 h 80"/>
                  <a:gd name="T24" fmla="*/ 78 w 78"/>
                  <a:gd name="T25" fmla="*/ 54 h 80"/>
                  <a:gd name="T26" fmla="*/ 69 w 78"/>
                  <a:gd name="T27" fmla="*/ 27 h 80"/>
                  <a:gd name="T28" fmla="*/ 52 w 78"/>
                  <a:gd name="T29" fmla="*/ 0 h 80"/>
                  <a:gd name="T30" fmla="*/ 60 w 78"/>
                  <a:gd name="T31" fmla="*/ 27 h 80"/>
                  <a:gd name="T32" fmla="*/ 52 w 78"/>
                  <a:gd name="T33" fmla="*/ 27 h 80"/>
                  <a:gd name="T34" fmla="*/ 43 w 78"/>
                  <a:gd name="T35" fmla="*/ 27 h 80"/>
                  <a:gd name="T36" fmla="*/ 43 w 78"/>
                  <a:gd name="T37" fmla="*/ 36 h 80"/>
                  <a:gd name="T38" fmla="*/ 34 w 78"/>
                  <a:gd name="T39" fmla="*/ 45 h 80"/>
                  <a:gd name="T40" fmla="*/ 34 w 78"/>
                  <a:gd name="T41" fmla="*/ 36 h 80"/>
                  <a:gd name="T42" fmla="*/ 26 w 78"/>
                  <a:gd name="T43" fmla="*/ 36 h 80"/>
                  <a:gd name="T44" fmla="*/ 0 w 78"/>
                  <a:gd name="T45" fmla="*/ 45 h 80"/>
                  <a:gd name="T46" fmla="*/ 0 w 78"/>
                  <a:gd name="T47" fmla="*/ 54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8"/>
                  <a:gd name="T73" fmla="*/ 0 h 80"/>
                  <a:gd name="T74" fmla="*/ 78 w 78"/>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8" h="80">
                    <a:moveTo>
                      <a:pt x="0" y="54"/>
                    </a:moveTo>
                    <a:lnTo>
                      <a:pt x="0" y="63"/>
                    </a:lnTo>
                    <a:lnTo>
                      <a:pt x="17" y="45"/>
                    </a:lnTo>
                    <a:lnTo>
                      <a:pt x="17" y="54"/>
                    </a:lnTo>
                    <a:lnTo>
                      <a:pt x="34" y="45"/>
                    </a:lnTo>
                    <a:lnTo>
                      <a:pt x="43" y="54"/>
                    </a:lnTo>
                    <a:lnTo>
                      <a:pt x="34" y="71"/>
                    </a:lnTo>
                    <a:lnTo>
                      <a:pt x="60" y="80"/>
                    </a:lnTo>
                    <a:lnTo>
                      <a:pt x="60" y="71"/>
                    </a:lnTo>
                    <a:lnTo>
                      <a:pt x="60" y="63"/>
                    </a:lnTo>
                    <a:lnTo>
                      <a:pt x="60" y="54"/>
                    </a:lnTo>
                    <a:lnTo>
                      <a:pt x="69" y="71"/>
                    </a:lnTo>
                    <a:lnTo>
                      <a:pt x="78" y="54"/>
                    </a:lnTo>
                    <a:lnTo>
                      <a:pt x="69" y="27"/>
                    </a:lnTo>
                    <a:lnTo>
                      <a:pt x="52" y="0"/>
                    </a:lnTo>
                    <a:lnTo>
                      <a:pt x="60" y="27"/>
                    </a:lnTo>
                    <a:lnTo>
                      <a:pt x="52" y="27"/>
                    </a:lnTo>
                    <a:lnTo>
                      <a:pt x="43" y="27"/>
                    </a:lnTo>
                    <a:lnTo>
                      <a:pt x="43" y="36"/>
                    </a:lnTo>
                    <a:lnTo>
                      <a:pt x="34" y="45"/>
                    </a:lnTo>
                    <a:lnTo>
                      <a:pt x="34" y="36"/>
                    </a:lnTo>
                    <a:lnTo>
                      <a:pt x="26" y="36"/>
                    </a:lnTo>
                    <a:lnTo>
                      <a:pt x="0" y="45"/>
                    </a:lnTo>
                    <a:lnTo>
                      <a:pt x="0" y="54"/>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30" name="Freeform 826"/>
            <p:cNvSpPr>
              <a:spLocks/>
            </p:cNvSpPr>
            <p:nvPr/>
          </p:nvSpPr>
          <p:spPr bwMode="auto">
            <a:xfrm>
              <a:off x="8378825" y="3943349"/>
              <a:ext cx="114300" cy="53975"/>
            </a:xfrm>
            <a:custGeom>
              <a:avLst/>
              <a:gdLst>
                <a:gd name="T0" fmla="*/ 0 w 70"/>
                <a:gd name="T1" fmla="*/ 2147483647 h 36"/>
                <a:gd name="T2" fmla="*/ 2147483647 w 70"/>
                <a:gd name="T3" fmla="*/ 2147483647 h 36"/>
                <a:gd name="T4" fmla="*/ 2147483647 w 70"/>
                <a:gd name="T5" fmla="*/ 2147483647 h 36"/>
                <a:gd name="T6" fmla="*/ 2147483647 w 70"/>
                <a:gd name="T7" fmla="*/ 2147483647 h 36"/>
                <a:gd name="T8" fmla="*/ 2147483647 w 70"/>
                <a:gd name="T9" fmla="*/ 2147483647 h 36"/>
                <a:gd name="T10" fmla="*/ 2147483647 w 70"/>
                <a:gd name="T11" fmla="*/ 0 h 36"/>
                <a:gd name="T12" fmla="*/ 2147483647 w 70"/>
                <a:gd name="T13" fmla="*/ 0 h 36"/>
                <a:gd name="T14" fmla="*/ 2147483647 w 70"/>
                <a:gd name="T15" fmla="*/ 2147483647 h 36"/>
                <a:gd name="T16" fmla="*/ 2147483647 w 70"/>
                <a:gd name="T17" fmla="*/ 2147483647 h 36"/>
                <a:gd name="T18" fmla="*/ 2147483647 w 70"/>
                <a:gd name="T19" fmla="*/ 2147483647 h 36"/>
                <a:gd name="T20" fmla="*/ 0 w 70"/>
                <a:gd name="T21" fmla="*/ 2147483647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36"/>
                <a:gd name="T35" fmla="*/ 70 w 70"/>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36">
                  <a:moveTo>
                    <a:pt x="0" y="18"/>
                  </a:moveTo>
                  <a:lnTo>
                    <a:pt x="18" y="36"/>
                  </a:lnTo>
                  <a:lnTo>
                    <a:pt x="44" y="36"/>
                  </a:lnTo>
                  <a:lnTo>
                    <a:pt x="61" y="18"/>
                  </a:lnTo>
                  <a:lnTo>
                    <a:pt x="70" y="9"/>
                  </a:lnTo>
                  <a:lnTo>
                    <a:pt x="70" y="0"/>
                  </a:lnTo>
                  <a:lnTo>
                    <a:pt x="61" y="0"/>
                  </a:lnTo>
                  <a:lnTo>
                    <a:pt x="61" y="9"/>
                  </a:lnTo>
                  <a:lnTo>
                    <a:pt x="52" y="9"/>
                  </a:lnTo>
                  <a:lnTo>
                    <a:pt x="44" y="18"/>
                  </a:lnTo>
                  <a:lnTo>
                    <a:pt x="0"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31" name="Group 827"/>
            <p:cNvGrpSpPr>
              <a:grpSpLocks/>
            </p:cNvGrpSpPr>
            <p:nvPr/>
          </p:nvGrpSpPr>
          <p:grpSpPr bwMode="auto">
            <a:xfrm>
              <a:off x="8378825" y="3943349"/>
              <a:ext cx="114300" cy="53975"/>
              <a:chOff x="4860" y="2524"/>
              <a:chExt cx="70" cy="36"/>
            </a:xfrm>
          </p:grpSpPr>
          <p:sp>
            <p:nvSpPr>
              <p:cNvPr id="54919" name="Freeform 828"/>
              <p:cNvSpPr>
                <a:spLocks/>
              </p:cNvSpPr>
              <p:nvPr/>
            </p:nvSpPr>
            <p:spPr bwMode="auto">
              <a:xfrm>
                <a:off x="4860" y="2524"/>
                <a:ext cx="70" cy="36"/>
              </a:xfrm>
              <a:custGeom>
                <a:avLst/>
                <a:gdLst>
                  <a:gd name="T0" fmla="*/ 0 w 70"/>
                  <a:gd name="T1" fmla="*/ 18 h 36"/>
                  <a:gd name="T2" fmla="*/ 18 w 70"/>
                  <a:gd name="T3" fmla="*/ 36 h 36"/>
                  <a:gd name="T4" fmla="*/ 44 w 70"/>
                  <a:gd name="T5" fmla="*/ 36 h 36"/>
                  <a:gd name="T6" fmla="*/ 61 w 70"/>
                  <a:gd name="T7" fmla="*/ 18 h 36"/>
                  <a:gd name="T8" fmla="*/ 70 w 70"/>
                  <a:gd name="T9" fmla="*/ 9 h 36"/>
                  <a:gd name="T10" fmla="*/ 70 w 70"/>
                  <a:gd name="T11" fmla="*/ 0 h 36"/>
                  <a:gd name="T12" fmla="*/ 61 w 70"/>
                  <a:gd name="T13" fmla="*/ 0 h 36"/>
                  <a:gd name="T14" fmla="*/ 61 w 70"/>
                  <a:gd name="T15" fmla="*/ 9 h 36"/>
                  <a:gd name="T16" fmla="*/ 52 w 70"/>
                  <a:gd name="T17" fmla="*/ 9 h 36"/>
                  <a:gd name="T18" fmla="*/ 44 w 70"/>
                  <a:gd name="T19" fmla="*/ 18 h 36"/>
                  <a:gd name="T20" fmla="*/ 0 w 70"/>
                  <a:gd name="T21" fmla="*/ 18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36"/>
                  <a:gd name="T35" fmla="*/ 70 w 70"/>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36">
                    <a:moveTo>
                      <a:pt x="0" y="18"/>
                    </a:moveTo>
                    <a:lnTo>
                      <a:pt x="18" y="36"/>
                    </a:lnTo>
                    <a:lnTo>
                      <a:pt x="44" y="36"/>
                    </a:lnTo>
                    <a:lnTo>
                      <a:pt x="61" y="18"/>
                    </a:lnTo>
                    <a:lnTo>
                      <a:pt x="70" y="9"/>
                    </a:lnTo>
                    <a:lnTo>
                      <a:pt x="70" y="0"/>
                    </a:lnTo>
                    <a:lnTo>
                      <a:pt x="61" y="0"/>
                    </a:lnTo>
                    <a:lnTo>
                      <a:pt x="61" y="9"/>
                    </a:lnTo>
                    <a:lnTo>
                      <a:pt x="52" y="9"/>
                    </a:lnTo>
                    <a:lnTo>
                      <a:pt x="44" y="18"/>
                    </a:lnTo>
                    <a:lnTo>
                      <a:pt x="0" y="18"/>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20" name="Freeform 829"/>
              <p:cNvSpPr>
                <a:spLocks/>
              </p:cNvSpPr>
              <p:nvPr/>
            </p:nvSpPr>
            <p:spPr bwMode="auto">
              <a:xfrm>
                <a:off x="4860" y="2524"/>
                <a:ext cx="70" cy="36"/>
              </a:xfrm>
              <a:custGeom>
                <a:avLst/>
                <a:gdLst>
                  <a:gd name="T0" fmla="*/ 0 w 70"/>
                  <a:gd name="T1" fmla="*/ 18 h 36"/>
                  <a:gd name="T2" fmla="*/ 18 w 70"/>
                  <a:gd name="T3" fmla="*/ 36 h 36"/>
                  <a:gd name="T4" fmla="*/ 44 w 70"/>
                  <a:gd name="T5" fmla="*/ 36 h 36"/>
                  <a:gd name="T6" fmla="*/ 61 w 70"/>
                  <a:gd name="T7" fmla="*/ 18 h 36"/>
                  <a:gd name="T8" fmla="*/ 70 w 70"/>
                  <a:gd name="T9" fmla="*/ 9 h 36"/>
                  <a:gd name="T10" fmla="*/ 70 w 70"/>
                  <a:gd name="T11" fmla="*/ 0 h 36"/>
                  <a:gd name="T12" fmla="*/ 61 w 70"/>
                  <a:gd name="T13" fmla="*/ 0 h 36"/>
                  <a:gd name="T14" fmla="*/ 61 w 70"/>
                  <a:gd name="T15" fmla="*/ 9 h 36"/>
                  <a:gd name="T16" fmla="*/ 52 w 70"/>
                  <a:gd name="T17" fmla="*/ 9 h 36"/>
                  <a:gd name="T18" fmla="*/ 44 w 70"/>
                  <a:gd name="T19" fmla="*/ 18 h 36"/>
                  <a:gd name="T20" fmla="*/ 0 w 70"/>
                  <a:gd name="T21" fmla="*/ 18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36"/>
                  <a:gd name="T35" fmla="*/ 70 w 70"/>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36">
                    <a:moveTo>
                      <a:pt x="0" y="18"/>
                    </a:moveTo>
                    <a:lnTo>
                      <a:pt x="18" y="36"/>
                    </a:lnTo>
                    <a:lnTo>
                      <a:pt x="44" y="36"/>
                    </a:lnTo>
                    <a:lnTo>
                      <a:pt x="61" y="18"/>
                    </a:lnTo>
                    <a:lnTo>
                      <a:pt x="70" y="9"/>
                    </a:lnTo>
                    <a:lnTo>
                      <a:pt x="70" y="0"/>
                    </a:lnTo>
                    <a:lnTo>
                      <a:pt x="61" y="0"/>
                    </a:lnTo>
                    <a:lnTo>
                      <a:pt x="61" y="9"/>
                    </a:lnTo>
                    <a:lnTo>
                      <a:pt x="52" y="9"/>
                    </a:lnTo>
                    <a:lnTo>
                      <a:pt x="44" y="18"/>
                    </a:lnTo>
                    <a:lnTo>
                      <a:pt x="0" y="18"/>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32" name="Freeform 830"/>
            <p:cNvSpPr>
              <a:spLocks/>
            </p:cNvSpPr>
            <p:nvPr/>
          </p:nvSpPr>
          <p:spPr bwMode="auto">
            <a:xfrm>
              <a:off x="8462962" y="3903662"/>
              <a:ext cx="44450" cy="53975"/>
            </a:xfrm>
            <a:custGeom>
              <a:avLst/>
              <a:gdLst>
                <a:gd name="T0" fmla="*/ 0 w 27"/>
                <a:gd name="T1" fmla="*/ 0 h 35"/>
                <a:gd name="T2" fmla="*/ 2147483647 w 27"/>
                <a:gd name="T3" fmla="*/ 2147483647 h 35"/>
                <a:gd name="T4" fmla="*/ 2147483647 w 27"/>
                <a:gd name="T5" fmla="*/ 2147483647 h 35"/>
                <a:gd name="T6" fmla="*/ 2147483647 w 27"/>
                <a:gd name="T7" fmla="*/ 2147483647 h 35"/>
                <a:gd name="T8" fmla="*/ 2147483647 w 27"/>
                <a:gd name="T9" fmla="*/ 0 h 35"/>
                <a:gd name="T10" fmla="*/ 0 w 27"/>
                <a:gd name="T11" fmla="*/ 0 h 35"/>
                <a:gd name="T12" fmla="*/ 0 60000 65536"/>
                <a:gd name="T13" fmla="*/ 0 60000 65536"/>
                <a:gd name="T14" fmla="*/ 0 60000 65536"/>
                <a:gd name="T15" fmla="*/ 0 60000 65536"/>
                <a:gd name="T16" fmla="*/ 0 60000 65536"/>
                <a:gd name="T17" fmla="*/ 0 60000 65536"/>
                <a:gd name="T18" fmla="*/ 0 w 27"/>
                <a:gd name="T19" fmla="*/ 0 h 35"/>
                <a:gd name="T20" fmla="*/ 27 w 2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27" h="35">
                  <a:moveTo>
                    <a:pt x="0" y="0"/>
                  </a:moveTo>
                  <a:lnTo>
                    <a:pt x="18" y="18"/>
                  </a:lnTo>
                  <a:lnTo>
                    <a:pt x="27" y="35"/>
                  </a:lnTo>
                  <a:lnTo>
                    <a:pt x="27" y="18"/>
                  </a:lnTo>
                  <a:lnTo>
                    <a:pt x="9"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33" name="Group 831"/>
            <p:cNvGrpSpPr>
              <a:grpSpLocks/>
            </p:cNvGrpSpPr>
            <p:nvPr/>
          </p:nvGrpSpPr>
          <p:grpSpPr bwMode="auto">
            <a:xfrm>
              <a:off x="8462962" y="3903662"/>
              <a:ext cx="44450" cy="53975"/>
              <a:chOff x="4912" y="2498"/>
              <a:chExt cx="27" cy="35"/>
            </a:xfrm>
          </p:grpSpPr>
          <p:sp>
            <p:nvSpPr>
              <p:cNvPr id="54917" name="Freeform 832"/>
              <p:cNvSpPr>
                <a:spLocks/>
              </p:cNvSpPr>
              <p:nvPr/>
            </p:nvSpPr>
            <p:spPr bwMode="auto">
              <a:xfrm>
                <a:off x="4912" y="2498"/>
                <a:ext cx="27" cy="35"/>
              </a:xfrm>
              <a:custGeom>
                <a:avLst/>
                <a:gdLst>
                  <a:gd name="T0" fmla="*/ 0 w 27"/>
                  <a:gd name="T1" fmla="*/ 0 h 35"/>
                  <a:gd name="T2" fmla="*/ 18 w 27"/>
                  <a:gd name="T3" fmla="*/ 18 h 35"/>
                  <a:gd name="T4" fmla="*/ 27 w 27"/>
                  <a:gd name="T5" fmla="*/ 35 h 35"/>
                  <a:gd name="T6" fmla="*/ 27 w 27"/>
                  <a:gd name="T7" fmla="*/ 18 h 35"/>
                  <a:gd name="T8" fmla="*/ 9 w 27"/>
                  <a:gd name="T9" fmla="*/ 0 h 35"/>
                  <a:gd name="T10" fmla="*/ 0 w 27"/>
                  <a:gd name="T11" fmla="*/ 0 h 35"/>
                  <a:gd name="T12" fmla="*/ 0 60000 65536"/>
                  <a:gd name="T13" fmla="*/ 0 60000 65536"/>
                  <a:gd name="T14" fmla="*/ 0 60000 65536"/>
                  <a:gd name="T15" fmla="*/ 0 60000 65536"/>
                  <a:gd name="T16" fmla="*/ 0 60000 65536"/>
                  <a:gd name="T17" fmla="*/ 0 60000 65536"/>
                  <a:gd name="T18" fmla="*/ 0 w 27"/>
                  <a:gd name="T19" fmla="*/ 0 h 35"/>
                  <a:gd name="T20" fmla="*/ 27 w 2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27" h="35">
                    <a:moveTo>
                      <a:pt x="0" y="0"/>
                    </a:moveTo>
                    <a:lnTo>
                      <a:pt x="18" y="18"/>
                    </a:lnTo>
                    <a:lnTo>
                      <a:pt x="27" y="35"/>
                    </a:lnTo>
                    <a:lnTo>
                      <a:pt x="27" y="18"/>
                    </a:lnTo>
                    <a:lnTo>
                      <a:pt x="9"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18" name="Freeform 833"/>
              <p:cNvSpPr>
                <a:spLocks/>
              </p:cNvSpPr>
              <p:nvPr/>
            </p:nvSpPr>
            <p:spPr bwMode="auto">
              <a:xfrm>
                <a:off x="4912" y="2498"/>
                <a:ext cx="27" cy="35"/>
              </a:xfrm>
              <a:custGeom>
                <a:avLst/>
                <a:gdLst>
                  <a:gd name="T0" fmla="*/ 0 w 27"/>
                  <a:gd name="T1" fmla="*/ 0 h 35"/>
                  <a:gd name="T2" fmla="*/ 18 w 27"/>
                  <a:gd name="T3" fmla="*/ 18 h 35"/>
                  <a:gd name="T4" fmla="*/ 27 w 27"/>
                  <a:gd name="T5" fmla="*/ 35 h 35"/>
                  <a:gd name="T6" fmla="*/ 27 w 27"/>
                  <a:gd name="T7" fmla="*/ 18 h 35"/>
                  <a:gd name="T8" fmla="*/ 9 w 27"/>
                  <a:gd name="T9" fmla="*/ 0 h 35"/>
                  <a:gd name="T10" fmla="*/ 0 w 27"/>
                  <a:gd name="T11" fmla="*/ 0 h 35"/>
                  <a:gd name="T12" fmla="*/ 0 60000 65536"/>
                  <a:gd name="T13" fmla="*/ 0 60000 65536"/>
                  <a:gd name="T14" fmla="*/ 0 60000 65536"/>
                  <a:gd name="T15" fmla="*/ 0 60000 65536"/>
                  <a:gd name="T16" fmla="*/ 0 60000 65536"/>
                  <a:gd name="T17" fmla="*/ 0 60000 65536"/>
                  <a:gd name="T18" fmla="*/ 0 w 27"/>
                  <a:gd name="T19" fmla="*/ 0 h 35"/>
                  <a:gd name="T20" fmla="*/ 27 w 2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27" h="35">
                    <a:moveTo>
                      <a:pt x="0" y="0"/>
                    </a:moveTo>
                    <a:lnTo>
                      <a:pt x="18" y="18"/>
                    </a:lnTo>
                    <a:lnTo>
                      <a:pt x="27" y="35"/>
                    </a:lnTo>
                    <a:lnTo>
                      <a:pt x="27" y="18"/>
                    </a:lnTo>
                    <a:lnTo>
                      <a:pt x="9"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34" name="Freeform 834"/>
            <p:cNvSpPr>
              <a:spLocks/>
            </p:cNvSpPr>
            <p:nvPr/>
          </p:nvSpPr>
          <p:spPr bwMode="auto">
            <a:xfrm>
              <a:off x="8548687" y="3970337"/>
              <a:ext cx="28575" cy="53975"/>
            </a:xfrm>
            <a:custGeom>
              <a:avLst/>
              <a:gdLst>
                <a:gd name="T0" fmla="*/ 0 w 17"/>
                <a:gd name="T1" fmla="*/ 0 h 36"/>
                <a:gd name="T2" fmla="*/ 2147483647 w 17"/>
                <a:gd name="T3" fmla="*/ 2147483647 h 36"/>
                <a:gd name="T4" fmla="*/ 2147483647 w 17"/>
                <a:gd name="T5" fmla="*/ 2147483647 h 36"/>
                <a:gd name="T6" fmla="*/ 0 w 17"/>
                <a:gd name="T7" fmla="*/ 0 h 36"/>
                <a:gd name="T8" fmla="*/ 0 60000 65536"/>
                <a:gd name="T9" fmla="*/ 0 60000 65536"/>
                <a:gd name="T10" fmla="*/ 0 60000 65536"/>
                <a:gd name="T11" fmla="*/ 0 60000 65536"/>
                <a:gd name="T12" fmla="*/ 0 w 17"/>
                <a:gd name="T13" fmla="*/ 0 h 36"/>
                <a:gd name="T14" fmla="*/ 17 w 17"/>
                <a:gd name="T15" fmla="*/ 36 h 36"/>
              </a:gdLst>
              <a:ahLst/>
              <a:cxnLst>
                <a:cxn ang="T8">
                  <a:pos x="T0" y="T1"/>
                </a:cxn>
                <a:cxn ang="T9">
                  <a:pos x="T2" y="T3"/>
                </a:cxn>
                <a:cxn ang="T10">
                  <a:pos x="T4" y="T5"/>
                </a:cxn>
                <a:cxn ang="T11">
                  <a:pos x="T6" y="T7"/>
                </a:cxn>
              </a:cxnLst>
              <a:rect l="T12" t="T13" r="T14" b="T15"/>
              <a:pathLst>
                <a:path w="17" h="36">
                  <a:moveTo>
                    <a:pt x="0" y="0"/>
                  </a:moveTo>
                  <a:lnTo>
                    <a:pt x="8" y="36"/>
                  </a:lnTo>
                  <a:lnTo>
                    <a:pt x="17" y="18"/>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35" name="Group 835"/>
            <p:cNvGrpSpPr>
              <a:grpSpLocks/>
            </p:cNvGrpSpPr>
            <p:nvPr/>
          </p:nvGrpSpPr>
          <p:grpSpPr bwMode="auto">
            <a:xfrm>
              <a:off x="8548687" y="3970337"/>
              <a:ext cx="28575" cy="53975"/>
              <a:chOff x="4965" y="2542"/>
              <a:chExt cx="17" cy="36"/>
            </a:xfrm>
          </p:grpSpPr>
          <p:sp>
            <p:nvSpPr>
              <p:cNvPr id="54915" name="Freeform 836"/>
              <p:cNvSpPr>
                <a:spLocks/>
              </p:cNvSpPr>
              <p:nvPr/>
            </p:nvSpPr>
            <p:spPr bwMode="auto">
              <a:xfrm>
                <a:off x="4965" y="2542"/>
                <a:ext cx="17" cy="36"/>
              </a:xfrm>
              <a:custGeom>
                <a:avLst/>
                <a:gdLst>
                  <a:gd name="T0" fmla="*/ 0 w 17"/>
                  <a:gd name="T1" fmla="*/ 0 h 36"/>
                  <a:gd name="T2" fmla="*/ 8 w 17"/>
                  <a:gd name="T3" fmla="*/ 36 h 36"/>
                  <a:gd name="T4" fmla="*/ 17 w 17"/>
                  <a:gd name="T5" fmla="*/ 18 h 36"/>
                  <a:gd name="T6" fmla="*/ 0 w 17"/>
                  <a:gd name="T7" fmla="*/ 0 h 36"/>
                  <a:gd name="T8" fmla="*/ 0 60000 65536"/>
                  <a:gd name="T9" fmla="*/ 0 60000 65536"/>
                  <a:gd name="T10" fmla="*/ 0 60000 65536"/>
                  <a:gd name="T11" fmla="*/ 0 60000 65536"/>
                  <a:gd name="T12" fmla="*/ 0 w 17"/>
                  <a:gd name="T13" fmla="*/ 0 h 36"/>
                  <a:gd name="T14" fmla="*/ 17 w 17"/>
                  <a:gd name="T15" fmla="*/ 36 h 36"/>
                </a:gdLst>
                <a:ahLst/>
                <a:cxnLst>
                  <a:cxn ang="T8">
                    <a:pos x="T0" y="T1"/>
                  </a:cxn>
                  <a:cxn ang="T9">
                    <a:pos x="T2" y="T3"/>
                  </a:cxn>
                  <a:cxn ang="T10">
                    <a:pos x="T4" y="T5"/>
                  </a:cxn>
                  <a:cxn ang="T11">
                    <a:pos x="T6" y="T7"/>
                  </a:cxn>
                </a:cxnLst>
                <a:rect l="T12" t="T13" r="T14" b="T15"/>
                <a:pathLst>
                  <a:path w="17" h="36">
                    <a:moveTo>
                      <a:pt x="0" y="0"/>
                    </a:moveTo>
                    <a:lnTo>
                      <a:pt x="8" y="36"/>
                    </a:lnTo>
                    <a:lnTo>
                      <a:pt x="17" y="18"/>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16" name="Freeform 837"/>
              <p:cNvSpPr>
                <a:spLocks/>
              </p:cNvSpPr>
              <p:nvPr/>
            </p:nvSpPr>
            <p:spPr bwMode="auto">
              <a:xfrm>
                <a:off x="4965" y="2542"/>
                <a:ext cx="17" cy="36"/>
              </a:xfrm>
              <a:custGeom>
                <a:avLst/>
                <a:gdLst>
                  <a:gd name="T0" fmla="*/ 0 w 17"/>
                  <a:gd name="T1" fmla="*/ 0 h 36"/>
                  <a:gd name="T2" fmla="*/ 8 w 17"/>
                  <a:gd name="T3" fmla="*/ 36 h 36"/>
                  <a:gd name="T4" fmla="*/ 17 w 17"/>
                  <a:gd name="T5" fmla="*/ 18 h 36"/>
                  <a:gd name="T6" fmla="*/ 0 w 17"/>
                  <a:gd name="T7" fmla="*/ 0 h 36"/>
                  <a:gd name="T8" fmla="*/ 0 60000 65536"/>
                  <a:gd name="T9" fmla="*/ 0 60000 65536"/>
                  <a:gd name="T10" fmla="*/ 0 60000 65536"/>
                  <a:gd name="T11" fmla="*/ 0 60000 65536"/>
                  <a:gd name="T12" fmla="*/ 0 w 17"/>
                  <a:gd name="T13" fmla="*/ 0 h 36"/>
                  <a:gd name="T14" fmla="*/ 17 w 17"/>
                  <a:gd name="T15" fmla="*/ 36 h 36"/>
                </a:gdLst>
                <a:ahLst/>
                <a:cxnLst>
                  <a:cxn ang="T8">
                    <a:pos x="T0" y="T1"/>
                  </a:cxn>
                  <a:cxn ang="T9">
                    <a:pos x="T2" y="T3"/>
                  </a:cxn>
                  <a:cxn ang="T10">
                    <a:pos x="T4" y="T5"/>
                  </a:cxn>
                  <a:cxn ang="T11">
                    <a:pos x="T6" y="T7"/>
                  </a:cxn>
                </a:cxnLst>
                <a:rect l="T12" t="T13" r="T14" b="T15"/>
                <a:pathLst>
                  <a:path w="17" h="36">
                    <a:moveTo>
                      <a:pt x="0" y="0"/>
                    </a:moveTo>
                    <a:lnTo>
                      <a:pt x="8" y="36"/>
                    </a:lnTo>
                    <a:lnTo>
                      <a:pt x="17" y="18"/>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36" name="Line 838"/>
            <p:cNvSpPr>
              <a:spLocks noChangeShapeType="1"/>
            </p:cNvSpPr>
            <p:nvPr/>
          </p:nvSpPr>
          <p:spPr bwMode="auto">
            <a:xfrm>
              <a:off x="8577262" y="3997324"/>
              <a:ext cx="28575" cy="41275"/>
            </a:xfrm>
            <a:prstGeom prst="line">
              <a:avLst/>
            </a:prstGeom>
            <a:noFill/>
            <a:ln w="14288" cap="rnd">
              <a:solidFill>
                <a:srgbClr val="C5C5C5"/>
              </a:solidFill>
              <a:round/>
              <a:headEnd/>
              <a:tailEnd/>
            </a:ln>
          </p:spPr>
          <p:txBody>
            <a:bodyPr/>
            <a:lstStyle/>
            <a:p>
              <a:endParaRPr lang="zh-CN" altLang="en-US"/>
            </a:p>
          </p:txBody>
        </p:sp>
        <p:sp>
          <p:nvSpPr>
            <p:cNvPr id="54837" name="Freeform 839"/>
            <p:cNvSpPr>
              <a:spLocks/>
            </p:cNvSpPr>
            <p:nvPr/>
          </p:nvSpPr>
          <p:spPr bwMode="auto">
            <a:xfrm>
              <a:off x="8647112" y="4079874"/>
              <a:ext cx="26988" cy="23813"/>
            </a:xfrm>
            <a:custGeom>
              <a:avLst/>
              <a:gdLst>
                <a:gd name="T0" fmla="*/ 0 w 17"/>
                <a:gd name="T1" fmla="*/ 0 h 17"/>
                <a:gd name="T2" fmla="*/ 0 w 17"/>
                <a:gd name="T3" fmla="*/ 2147483647 h 17"/>
                <a:gd name="T4" fmla="*/ 2147483647 w 17"/>
                <a:gd name="T5" fmla="*/ 2147483647 h 17"/>
                <a:gd name="T6" fmla="*/ 2147483647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8"/>
                  </a:lnTo>
                  <a:lnTo>
                    <a:pt x="17" y="17"/>
                  </a:lnTo>
                  <a:lnTo>
                    <a:pt x="17" y="8"/>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38" name="Group 840"/>
            <p:cNvGrpSpPr>
              <a:grpSpLocks/>
            </p:cNvGrpSpPr>
            <p:nvPr/>
          </p:nvGrpSpPr>
          <p:grpSpPr bwMode="auto">
            <a:xfrm>
              <a:off x="8647112" y="4079874"/>
              <a:ext cx="26988" cy="23813"/>
              <a:chOff x="5026" y="2614"/>
              <a:chExt cx="17" cy="17"/>
            </a:xfrm>
          </p:grpSpPr>
          <p:sp>
            <p:nvSpPr>
              <p:cNvPr id="54913" name="Freeform 841"/>
              <p:cNvSpPr>
                <a:spLocks/>
              </p:cNvSpPr>
              <p:nvPr/>
            </p:nvSpPr>
            <p:spPr bwMode="auto">
              <a:xfrm>
                <a:off x="5026" y="2614"/>
                <a:ext cx="17" cy="17"/>
              </a:xfrm>
              <a:custGeom>
                <a:avLst/>
                <a:gdLst>
                  <a:gd name="T0" fmla="*/ 0 w 17"/>
                  <a:gd name="T1" fmla="*/ 0 h 17"/>
                  <a:gd name="T2" fmla="*/ 0 w 17"/>
                  <a:gd name="T3" fmla="*/ 8 h 17"/>
                  <a:gd name="T4" fmla="*/ 17 w 17"/>
                  <a:gd name="T5" fmla="*/ 17 h 17"/>
                  <a:gd name="T6" fmla="*/ 17 w 17"/>
                  <a:gd name="T7" fmla="*/ 8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8"/>
                    </a:lnTo>
                    <a:lnTo>
                      <a:pt x="17" y="17"/>
                    </a:lnTo>
                    <a:lnTo>
                      <a:pt x="17" y="8"/>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14" name="Freeform 842"/>
              <p:cNvSpPr>
                <a:spLocks/>
              </p:cNvSpPr>
              <p:nvPr/>
            </p:nvSpPr>
            <p:spPr bwMode="auto">
              <a:xfrm>
                <a:off x="5026" y="2614"/>
                <a:ext cx="17" cy="17"/>
              </a:xfrm>
              <a:custGeom>
                <a:avLst/>
                <a:gdLst>
                  <a:gd name="T0" fmla="*/ 0 w 17"/>
                  <a:gd name="T1" fmla="*/ 0 h 17"/>
                  <a:gd name="T2" fmla="*/ 0 w 17"/>
                  <a:gd name="T3" fmla="*/ 8 h 17"/>
                  <a:gd name="T4" fmla="*/ 17 w 17"/>
                  <a:gd name="T5" fmla="*/ 17 h 17"/>
                  <a:gd name="T6" fmla="*/ 17 w 17"/>
                  <a:gd name="T7" fmla="*/ 8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8"/>
                    </a:lnTo>
                    <a:lnTo>
                      <a:pt x="17" y="17"/>
                    </a:lnTo>
                    <a:lnTo>
                      <a:pt x="17" y="8"/>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39" name="Freeform 843"/>
            <p:cNvSpPr>
              <a:spLocks/>
            </p:cNvSpPr>
            <p:nvPr/>
          </p:nvSpPr>
          <p:spPr bwMode="auto">
            <a:xfrm>
              <a:off x="8688387" y="4103687"/>
              <a:ext cx="26988" cy="14287"/>
            </a:xfrm>
            <a:custGeom>
              <a:avLst/>
              <a:gdLst>
                <a:gd name="T0" fmla="*/ 0 w 17"/>
                <a:gd name="T1" fmla="*/ 0 h 9"/>
                <a:gd name="T2" fmla="*/ 2147483647 w 17"/>
                <a:gd name="T3" fmla="*/ 2147483647 h 9"/>
                <a:gd name="T4" fmla="*/ 2147483647 w 17"/>
                <a:gd name="T5" fmla="*/ 0 h 9"/>
                <a:gd name="T6" fmla="*/ 0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0"/>
                  </a:moveTo>
                  <a:lnTo>
                    <a:pt x="17" y="9"/>
                  </a:lnTo>
                  <a:lnTo>
                    <a:pt x="17" y="0"/>
                  </a:lnTo>
                  <a:lnTo>
                    <a:pt x="0" y="0"/>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40" name="Freeform 844"/>
            <p:cNvSpPr>
              <a:spLocks/>
            </p:cNvSpPr>
            <p:nvPr/>
          </p:nvSpPr>
          <p:spPr bwMode="auto">
            <a:xfrm>
              <a:off x="8688387" y="4103687"/>
              <a:ext cx="26988" cy="14287"/>
            </a:xfrm>
            <a:custGeom>
              <a:avLst/>
              <a:gdLst>
                <a:gd name="T0" fmla="*/ 0 w 17"/>
                <a:gd name="T1" fmla="*/ 0 h 9"/>
                <a:gd name="T2" fmla="*/ 2147483647 w 17"/>
                <a:gd name="T3" fmla="*/ 2147483647 h 9"/>
                <a:gd name="T4" fmla="*/ 2147483647 w 17"/>
                <a:gd name="T5" fmla="*/ 0 h 9"/>
                <a:gd name="T6" fmla="*/ 0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0"/>
                  </a:moveTo>
                  <a:lnTo>
                    <a:pt x="17" y="9"/>
                  </a:lnTo>
                  <a:lnTo>
                    <a:pt x="17"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41" name="Freeform 845"/>
            <p:cNvSpPr>
              <a:spLocks/>
            </p:cNvSpPr>
            <p:nvPr/>
          </p:nvSpPr>
          <p:spPr bwMode="auto">
            <a:xfrm>
              <a:off x="8815387" y="4267199"/>
              <a:ext cx="12700" cy="12700"/>
            </a:xfrm>
            <a:custGeom>
              <a:avLst/>
              <a:gdLst>
                <a:gd name="T0" fmla="*/ 0 w 9"/>
                <a:gd name="T1" fmla="*/ 0 h 9"/>
                <a:gd name="T2" fmla="*/ 0 w 9"/>
                <a:gd name="T3" fmla="*/ 2147483647 h 9"/>
                <a:gd name="T4" fmla="*/ 2147483647 w 9"/>
                <a:gd name="T5" fmla="*/ 2147483647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9"/>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42" name="Group 846"/>
            <p:cNvGrpSpPr>
              <a:grpSpLocks/>
            </p:cNvGrpSpPr>
            <p:nvPr/>
          </p:nvGrpSpPr>
          <p:grpSpPr bwMode="auto">
            <a:xfrm>
              <a:off x="8815387" y="4267199"/>
              <a:ext cx="12700" cy="12700"/>
              <a:chOff x="5130" y="2738"/>
              <a:chExt cx="9" cy="9"/>
            </a:xfrm>
          </p:grpSpPr>
          <p:sp>
            <p:nvSpPr>
              <p:cNvPr id="54911" name="Freeform 847"/>
              <p:cNvSpPr>
                <a:spLocks/>
              </p:cNvSpPr>
              <p:nvPr/>
            </p:nvSpPr>
            <p:spPr bwMode="auto">
              <a:xfrm>
                <a:off x="5130" y="2738"/>
                <a:ext cx="9" cy="9"/>
              </a:xfrm>
              <a:custGeom>
                <a:avLst/>
                <a:gdLst>
                  <a:gd name="T0" fmla="*/ 0 w 9"/>
                  <a:gd name="T1" fmla="*/ 0 h 9"/>
                  <a:gd name="T2" fmla="*/ 0 w 9"/>
                  <a:gd name="T3" fmla="*/ 9 h 9"/>
                  <a:gd name="T4" fmla="*/ 9 w 9"/>
                  <a:gd name="T5" fmla="*/ 9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9"/>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12" name="Freeform 848"/>
              <p:cNvSpPr>
                <a:spLocks/>
              </p:cNvSpPr>
              <p:nvPr/>
            </p:nvSpPr>
            <p:spPr bwMode="auto">
              <a:xfrm>
                <a:off x="5130" y="2738"/>
                <a:ext cx="9" cy="9"/>
              </a:xfrm>
              <a:custGeom>
                <a:avLst/>
                <a:gdLst>
                  <a:gd name="T0" fmla="*/ 0 w 9"/>
                  <a:gd name="T1" fmla="*/ 0 h 9"/>
                  <a:gd name="T2" fmla="*/ 0 w 9"/>
                  <a:gd name="T3" fmla="*/ 9 h 9"/>
                  <a:gd name="T4" fmla="*/ 9 w 9"/>
                  <a:gd name="T5" fmla="*/ 9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9"/>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43" name="Freeform 849"/>
            <p:cNvSpPr>
              <a:spLocks/>
            </p:cNvSpPr>
            <p:nvPr/>
          </p:nvSpPr>
          <p:spPr bwMode="auto">
            <a:xfrm>
              <a:off x="8715375" y="4386262"/>
              <a:ext cx="57150" cy="68262"/>
            </a:xfrm>
            <a:custGeom>
              <a:avLst/>
              <a:gdLst>
                <a:gd name="T0" fmla="*/ 0 w 35"/>
                <a:gd name="T1" fmla="*/ 0 h 45"/>
                <a:gd name="T2" fmla="*/ 0 w 35"/>
                <a:gd name="T3" fmla="*/ 2147483647 h 45"/>
                <a:gd name="T4" fmla="*/ 2147483647 w 35"/>
                <a:gd name="T5" fmla="*/ 2147483647 h 45"/>
                <a:gd name="T6" fmla="*/ 2147483647 w 35"/>
                <a:gd name="T7" fmla="*/ 2147483647 h 45"/>
                <a:gd name="T8" fmla="*/ 2147483647 w 35"/>
                <a:gd name="T9" fmla="*/ 2147483647 h 45"/>
                <a:gd name="T10" fmla="*/ 0 w 35"/>
                <a:gd name="T11" fmla="*/ 0 h 45"/>
                <a:gd name="T12" fmla="*/ 0 60000 65536"/>
                <a:gd name="T13" fmla="*/ 0 60000 65536"/>
                <a:gd name="T14" fmla="*/ 0 60000 65536"/>
                <a:gd name="T15" fmla="*/ 0 60000 65536"/>
                <a:gd name="T16" fmla="*/ 0 60000 65536"/>
                <a:gd name="T17" fmla="*/ 0 60000 65536"/>
                <a:gd name="T18" fmla="*/ 0 w 35"/>
                <a:gd name="T19" fmla="*/ 0 h 45"/>
                <a:gd name="T20" fmla="*/ 35 w 35"/>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35" h="45">
                  <a:moveTo>
                    <a:pt x="0" y="0"/>
                  </a:moveTo>
                  <a:lnTo>
                    <a:pt x="0" y="18"/>
                  </a:lnTo>
                  <a:lnTo>
                    <a:pt x="26" y="45"/>
                  </a:lnTo>
                  <a:lnTo>
                    <a:pt x="35" y="45"/>
                  </a:lnTo>
                  <a:lnTo>
                    <a:pt x="9" y="9"/>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44" name="Group 850"/>
            <p:cNvGrpSpPr>
              <a:grpSpLocks/>
            </p:cNvGrpSpPr>
            <p:nvPr/>
          </p:nvGrpSpPr>
          <p:grpSpPr bwMode="auto">
            <a:xfrm>
              <a:off x="8715375" y="4386262"/>
              <a:ext cx="57150" cy="68262"/>
              <a:chOff x="5069" y="2818"/>
              <a:chExt cx="35" cy="45"/>
            </a:xfrm>
          </p:grpSpPr>
          <p:sp>
            <p:nvSpPr>
              <p:cNvPr id="54909" name="Freeform 851"/>
              <p:cNvSpPr>
                <a:spLocks/>
              </p:cNvSpPr>
              <p:nvPr/>
            </p:nvSpPr>
            <p:spPr bwMode="auto">
              <a:xfrm>
                <a:off x="5069" y="2818"/>
                <a:ext cx="35" cy="45"/>
              </a:xfrm>
              <a:custGeom>
                <a:avLst/>
                <a:gdLst>
                  <a:gd name="T0" fmla="*/ 0 w 35"/>
                  <a:gd name="T1" fmla="*/ 0 h 45"/>
                  <a:gd name="T2" fmla="*/ 0 w 35"/>
                  <a:gd name="T3" fmla="*/ 18 h 45"/>
                  <a:gd name="T4" fmla="*/ 26 w 35"/>
                  <a:gd name="T5" fmla="*/ 45 h 45"/>
                  <a:gd name="T6" fmla="*/ 35 w 35"/>
                  <a:gd name="T7" fmla="*/ 45 h 45"/>
                  <a:gd name="T8" fmla="*/ 9 w 35"/>
                  <a:gd name="T9" fmla="*/ 9 h 45"/>
                  <a:gd name="T10" fmla="*/ 0 w 35"/>
                  <a:gd name="T11" fmla="*/ 0 h 45"/>
                  <a:gd name="T12" fmla="*/ 0 60000 65536"/>
                  <a:gd name="T13" fmla="*/ 0 60000 65536"/>
                  <a:gd name="T14" fmla="*/ 0 60000 65536"/>
                  <a:gd name="T15" fmla="*/ 0 60000 65536"/>
                  <a:gd name="T16" fmla="*/ 0 60000 65536"/>
                  <a:gd name="T17" fmla="*/ 0 60000 65536"/>
                  <a:gd name="T18" fmla="*/ 0 w 35"/>
                  <a:gd name="T19" fmla="*/ 0 h 45"/>
                  <a:gd name="T20" fmla="*/ 35 w 35"/>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35" h="45">
                    <a:moveTo>
                      <a:pt x="0" y="0"/>
                    </a:moveTo>
                    <a:lnTo>
                      <a:pt x="0" y="18"/>
                    </a:lnTo>
                    <a:lnTo>
                      <a:pt x="26" y="45"/>
                    </a:lnTo>
                    <a:lnTo>
                      <a:pt x="35" y="45"/>
                    </a:lnTo>
                    <a:lnTo>
                      <a:pt x="9" y="9"/>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10" name="Freeform 852"/>
              <p:cNvSpPr>
                <a:spLocks/>
              </p:cNvSpPr>
              <p:nvPr/>
            </p:nvSpPr>
            <p:spPr bwMode="auto">
              <a:xfrm>
                <a:off x="5069" y="2818"/>
                <a:ext cx="35" cy="45"/>
              </a:xfrm>
              <a:custGeom>
                <a:avLst/>
                <a:gdLst>
                  <a:gd name="T0" fmla="*/ 0 w 35"/>
                  <a:gd name="T1" fmla="*/ 0 h 45"/>
                  <a:gd name="T2" fmla="*/ 0 w 35"/>
                  <a:gd name="T3" fmla="*/ 18 h 45"/>
                  <a:gd name="T4" fmla="*/ 26 w 35"/>
                  <a:gd name="T5" fmla="*/ 45 h 45"/>
                  <a:gd name="T6" fmla="*/ 35 w 35"/>
                  <a:gd name="T7" fmla="*/ 45 h 45"/>
                  <a:gd name="T8" fmla="*/ 9 w 35"/>
                  <a:gd name="T9" fmla="*/ 9 h 45"/>
                  <a:gd name="T10" fmla="*/ 0 w 35"/>
                  <a:gd name="T11" fmla="*/ 0 h 45"/>
                  <a:gd name="T12" fmla="*/ 0 60000 65536"/>
                  <a:gd name="T13" fmla="*/ 0 60000 65536"/>
                  <a:gd name="T14" fmla="*/ 0 60000 65536"/>
                  <a:gd name="T15" fmla="*/ 0 60000 65536"/>
                  <a:gd name="T16" fmla="*/ 0 60000 65536"/>
                  <a:gd name="T17" fmla="*/ 0 60000 65536"/>
                  <a:gd name="T18" fmla="*/ 0 w 35"/>
                  <a:gd name="T19" fmla="*/ 0 h 45"/>
                  <a:gd name="T20" fmla="*/ 35 w 35"/>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35" h="45">
                    <a:moveTo>
                      <a:pt x="0" y="0"/>
                    </a:moveTo>
                    <a:lnTo>
                      <a:pt x="0" y="18"/>
                    </a:lnTo>
                    <a:lnTo>
                      <a:pt x="26" y="45"/>
                    </a:lnTo>
                    <a:lnTo>
                      <a:pt x="35" y="45"/>
                    </a:lnTo>
                    <a:lnTo>
                      <a:pt x="9" y="9"/>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45" name="Freeform 853"/>
            <p:cNvSpPr>
              <a:spLocks/>
            </p:cNvSpPr>
            <p:nvPr/>
          </p:nvSpPr>
          <p:spPr bwMode="auto">
            <a:xfrm>
              <a:off x="7720012" y="2316162"/>
              <a:ext cx="209550" cy="215900"/>
            </a:xfrm>
            <a:custGeom>
              <a:avLst/>
              <a:gdLst>
                <a:gd name="T0" fmla="*/ 2147483647 w 130"/>
                <a:gd name="T1" fmla="*/ 2147483647 h 142"/>
                <a:gd name="T2" fmla="*/ 2147483647 w 130"/>
                <a:gd name="T3" fmla="*/ 2147483647 h 142"/>
                <a:gd name="T4" fmla="*/ 2147483647 w 130"/>
                <a:gd name="T5" fmla="*/ 2147483647 h 142"/>
                <a:gd name="T6" fmla="*/ 2147483647 w 130"/>
                <a:gd name="T7" fmla="*/ 2147483647 h 142"/>
                <a:gd name="T8" fmla="*/ 2147483647 w 130"/>
                <a:gd name="T9" fmla="*/ 2147483647 h 142"/>
                <a:gd name="T10" fmla="*/ 2147483647 w 130"/>
                <a:gd name="T11" fmla="*/ 2147483647 h 142"/>
                <a:gd name="T12" fmla="*/ 2147483647 w 130"/>
                <a:gd name="T13" fmla="*/ 2147483647 h 142"/>
                <a:gd name="T14" fmla="*/ 2147483647 w 130"/>
                <a:gd name="T15" fmla="*/ 2147483647 h 142"/>
                <a:gd name="T16" fmla="*/ 2147483647 w 130"/>
                <a:gd name="T17" fmla="*/ 2147483647 h 142"/>
                <a:gd name="T18" fmla="*/ 2147483647 w 130"/>
                <a:gd name="T19" fmla="*/ 0 h 142"/>
                <a:gd name="T20" fmla="*/ 0 w 130"/>
                <a:gd name="T21" fmla="*/ 0 h 142"/>
                <a:gd name="T22" fmla="*/ 2147483647 w 130"/>
                <a:gd name="T23" fmla="*/ 2147483647 h 142"/>
                <a:gd name="T24" fmla="*/ 2147483647 w 130"/>
                <a:gd name="T25" fmla="*/ 2147483647 h 1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
                <a:gd name="T40" fmla="*/ 0 h 142"/>
                <a:gd name="T41" fmla="*/ 130 w 130"/>
                <a:gd name="T42" fmla="*/ 142 h 1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 h="142">
                  <a:moveTo>
                    <a:pt x="9" y="17"/>
                  </a:moveTo>
                  <a:lnTo>
                    <a:pt x="87" y="106"/>
                  </a:lnTo>
                  <a:lnTo>
                    <a:pt x="96" y="133"/>
                  </a:lnTo>
                  <a:lnTo>
                    <a:pt x="104" y="142"/>
                  </a:lnTo>
                  <a:lnTo>
                    <a:pt x="104" y="133"/>
                  </a:lnTo>
                  <a:lnTo>
                    <a:pt x="130" y="133"/>
                  </a:lnTo>
                  <a:lnTo>
                    <a:pt x="87" y="106"/>
                  </a:lnTo>
                  <a:lnTo>
                    <a:pt x="87" y="80"/>
                  </a:lnTo>
                  <a:lnTo>
                    <a:pt x="104" y="80"/>
                  </a:lnTo>
                  <a:lnTo>
                    <a:pt x="26" y="0"/>
                  </a:lnTo>
                  <a:lnTo>
                    <a:pt x="0" y="0"/>
                  </a:lnTo>
                  <a:lnTo>
                    <a:pt x="9" y="8"/>
                  </a:lnTo>
                  <a:lnTo>
                    <a:pt x="9" y="17"/>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46" name="Group 854"/>
            <p:cNvGrpSpPr>
              <a:grpSpLocks/>
            </p:cNvGrpSpPr>
            <p:nvPr/>
          </p:nvGrpSpPr>
          <p:grpSpPr bwMode="auto">
            <a:xfrm>
              <a:off x="7720012" y="2316162"/>
              <a:ext cx="209550" cy="215900"/>
              <a:chOff x="4451" y="1447"/>
              <a:chExt cx="130" cy="142"/>
            </a:xfrm>
          </p:grpSpPr>
          <p:sp>
            <p:nvSpPr>
              <p:cNvPr id="54907" name="Freeform 855"/>
              <p:cNvSpPr>
                <a:spLocks/>
              </p:cNvSpPr>
              <p:nvPr/>
            </p:nvSpPr>
            <p:spPr bwMode="auto">
              <a:xfrm>
                <a:off x="4451" y="1447"/>
                <a:ext cx="130" cy="142"/>
              </a:xfrm>
              <a:custGeom>
                <a:avLst/>
                <a:gdLst>
                  <a:gd name="T0" fmla="*/ 9 w 130"/>
                  <a:gd name="T1" fmla="*/ 17 h 142"/>
                  <a:gd name="T2" fmla="*/ 87 w 130"/>
                  <a:gd name="T3" fmla="*/ 106 h 142"/>
                  <a:gd name="T4" fmla="*/ 96 w 130"/>
                  <a:gd name="T5" fmla="*/ 133 h 142"/>
                  <a:gd name="T6" fmla="*/ 104 w 130"/>
                  <a:gd name="T7" fmla="*/ 142 h 142"/>
                  <a:gd name="T8" fmla="*/ 104 w 130"/>
                  <a:gd name="T9" fmla="*/ 133 h 142"/>
                  <a:gd name="T10" fmla="*/ 130 w 130"/>
                  <a:gd name="T11" fmla="*/ 133 h 142"/>
                  <a:gd name="T12" fmla="*/ 87 w 130"/>
                  <a:gd name="T13" fmla="*/ 106 h 142"/>
                  <a:gd name="T14" fmla="*/ 87 w 130"/>
                  <a:gd name="T15" fmla="*/ 80 h 142"/>
                  <a:gd name="T16" fmla="*/ 104 w 130"/>
                  <a:gd name="T17" fmla="*/ 80 h 142"/>
                  <a:gd name="T18" fmla="*/ 26 w 130"/>
                  <a:gd name="T19" fmla="*/ 0 h 142"/>
                  <a:gd name="T20" fmla="*/ 0 w 130"/>
                  <a:gd name="T21" fmla="*/ 0 h 142"/>
                  <a:gd name="T22" fmla="*/ 9 w 130"/>
                  <a:gd name="T23" fmla="*/ 8 h 142"/>
                  <a:gd name="T24" fmla="*/ 9 w 130"/>
                  <a:gd name="T25" fmla="*/ 17 h 1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
                  <a:gd name="T40" fmla="*/ 0 h 142"/>
                  <a:gd name="T41" fmla="*/ 130 w 130"/>
                  <a:gd name="T42" fmla="*/ 142 h 1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 h="142">
                    <a:moveTo>
                      <a:pt x="9" y="17"/>
                    </a:moveTo>
                    <a:lnTo>
                      <a:pt x="87" y="106"/>
                    </a:lnTo>
                    <a:lnTo>
                      <a:pt x="96" y="133"/>
                    </a:lnTo>
                    <a:lnTo>
                      <a:pt x="104" y="142"/>
                    </a:lnTo>
                    <a:lnTo>
                      <a:pt x="104" y="133"/>
                    </a:lnTo>
                    <a:lnTo>
                      <a:pt x="130" y="133"/>
                    </a:lnTo>
                    <a:lnTo>
                      <a:pt x="87" y="106"/>
                    </a:lnTo>
                    <a:lnTo>
                      <a:pt x="87" y="80"/>
                    </a:lnTo>
                    <a:lnTo>
                      <a:pt x="104" y="80"/>
                    </a:lnTo>
                    <a:lnTo>
                      <a:pt x="26" y="0"/>
                    </a:lnTo>
                    <a:lnTo>
                      <a:pt x="0" y="0"/>
                    </a:lnTo>
                    <a:lnTo>
                      <a:pt x="9" y="8"/>
                    </a:lnTo>
                    <a:lnTo>
                      <a:pt x="9" y="17"/>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08" name="Freeform 856"/>
              <p:cNvSpPr>
                <a:spLocks/>
              </p:cNvSpPr>
              <p:nvPr/>
            </p:nvSpPr>
            <p:spPr bwMode="auto">
              <a:xfrm>
                <a:off x="4451" y="1447"/>
                <a:ext cx="130" cy="142"/>
              </a:xfrm>
              <a:custGeom>
                <a:avLst/>
                <a:gdLst>
                  <a:gd name="T0" fmla="*/ 9 w 130"/>
                  <a:gd name="T1" fmla="*/ 17 h 142"/>
                  <a:gd name="T2" fmla="*/ 87 w 130"/>
                  <a:gd name="T3" fmla="*/ 106 h 142"/>
                  <a:gd name="T4" fmla="*/ 96 w 130"/>
                  <a:gd name="T5" fmla="*/ 133 h 142"/>
                  <a:gd name="T6" fmla="*/ 104 w 130"/>
                  <a:gd name="T7" fmla="*/ 142 h 142"/>
                  <a:gd name="T8" fmla="*/ 104 w 130"/>
                  <a:gd name="T9" fmla="*/ 133 h 142"/>
                  <a:gd name="T10" fmla="*/ 130 w 130"/>
                  <a:gd name="T11" fmla="*/ 133 h 142"/>
                  <a:gd name="T12" fmla="*/ 87 w 130"/>
                  <a:gd name="T13" fmla="*/ 106 h 142"/>
                  <a:gd name="T14" fmla="*/ 87 w 130"/>
                  <a:gd name="T15" fmla="*/ 80 h 142"/>
                  <a:gd name="T16" fmla="*/ 104 w 130"/>
                  <a:gd name="T17" fmla="*/ 80 h 142"/>
                  <a:gd name="T18" fmla="*/ 26 w 130"/>
                  <a:gd name="T19" fmla="*/ 0 h 142"/>
                  <a:gd name="T20" fmla="*/ 0 w 130"/>
                  <a:gd name="T21" fmla="*/ 0 h 142"/>
                  <a:gd name="T22" fmla="*/ 9 w 130"/>
                  <a:gd name="T23" fmla="*/ 8 h 142"/>
                  <a:gd name="T24" fmla="*/ 9 w 130"/>
                  <a:gd name="T25" fmla="*/ 17 h 1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
                  <a:gd name="T40" fmla="*/ 0 h 142"/>
                  <a:gd name="T41" fmla="*/ 130 w 130"/>
                  <a:gd name="T42" fmla="*/ 142 h 1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 h="142">
                    <a:moveTo>
                      <a:pt x="9" y="17"/>
                    </a:moveTo>
                    <a:lnTo>
                      <a:pt x="87" y="106"/>
                    </a:lnTo>
                    <a:lnTo>
                      <a:pt x="96" y="133"/>
                    </a:lnTo>
                    <a:lnTo>
                      <a:pt x="104" y="142"/>
                    </a:lnTo>
                    <a:lnTo>
                      <a:pt x="104" y="133"/>
                    </a:lnTo>
                    <a:lnTo>
                      <a:pt x="130" y="133"/>
                    </a:lnTo>
                    <a:lnTo>
                      <a:pt x="87" y="106"/>
                    </a:lnTo>
                    <a:lnTo>
                      <a:pt x="87" y="80"/>
                    </a:lnTo>
                    <a:lnTo>
                      <a:pt x="104" y="80"/>
                    </a:lnTo>
                    <a:lnTo>
                      <a:pt x="26" y="0"/>
                    </a:lnTo>
                    <a:lnTo>
                      <a:pt x="0" y="0"/>
                    </a:lnTo>
                    <a:lnTo>
                      <a:pt x="9" y="8"/>
                    </a:lnTo>
                    <a:lnTo>
                      <a:pt x="9" y="17"/>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47" name="Freeform 857"/>
            <p:cNvSpPr>
              <a:spLocks/>
            </p:cNvSpPr>
            <p:nvPr/>
          </p:nvSpPr>
          <p:spPr bwMode="auto">
            <a:xfrm>
              <a:off x="7929562" y="4132262"/>
              <a:ext cx="28575" cy="39687"/>
            </a:xfrm>
            <a:custGeom>
              <a:avLst/>
              <a:gdLst>
                <a:gd name="T0" fmla="*/ 0 w 18"/>
                <a:gd name="T1" fmla="*/ 2147483647 h 27"/>
                <a:gd name="T2" fmla="*/ 0 w 18"/>
                <a:gd name="T3" fmla="*/ 2147483647 h 27"/>
                <a:gd name="T4" fmla="*/ 2147483647 w 18"/>
                <a:gd name="T5" fmla="*/ 2147483647 h 27"/>
                <a:gd name="T6" fmla="*/ 2147483647 w 18"/>
                <a:gd name="T7" fmla="*/ 0 h 27"/>
                <a:gd name="T8" fmla="*/ 0 w 18"/>
                <a:gd name="T9" fmla="*/ 0 h 27"/>
                <a:gd name="T10" fmla="*/ 0 w 18"/>
                <a:gd name="T11" fmla="*/ 2147483647 h 27"/>
                <a:gd name="T12" fmla="*/ 0 60000 65536"/>
                <a:gd name="T13" fmla="*/ 0 60000 65536"/>
                <a:gd name="T14" fmla="*/ 0 60000 65536"/>
                <a:gd name="T15" fmla="*/ 0 60000 65536"/>
                <a:gd name="T16" fmla="*/ 0 60000 65536"/>
                <a:gd name="T17" fmla="*/ 0 60000 65536"/>
                <a:gd name="T18" fmla="*/ 0 w 18"/>
                <a:gd name="T19" fmla="*/ 0 h 27"/>
                <a:gd name="T20" fmla="*/ 18 w 1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8" h="27">
                  <a:moveTo>
                    <a:pt x="0" y="9"/>
                  </a:moveTo>
                  <a:lnTo>
                    <a:pt x="0" y="27"/>
                  </a:lnTo>
                  <a:lnTo>
                    <a:pt x="18" y="9"/>
                  </a:lnTo>
                  <a:lnTo>
                    <a:pt x="18" y="0"/>
                  </a:lnTo>
                  <a:lnTo>
                    <a:pt x="0" y="0"/>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48" name="Group 858"/>
            <p:cNvGrpSpPr>
              <a:grpSpLocks/>
            </p:cNvGrpSpPr>
            <p:nvPr/>
          </p:nvGrpSpPr>
          <p:grpSpPr bwMode="auto">
            <a:xfrm>
              <a:off x="7929562" y="4132262"/>
              <a:ext cx="28575" cy="39687"/>
              <a:chOff x="4581" y="2649"/>
              <a:chExt cx="18" cy="27"/>
            </a:xfrm>
          </p:grpSpPr>
          <p:sp>
            <p:nvSpPr>
              <p:cNvPr id="54905" name="Freeform 859"/>
              <p:cNvSpPr>
                <a:spLocks/>
              </p:cNvSpPr>
              <p:nvPr/>
            </p:nvSpPr>
            <p:spPr bwMode="auto">
              <a:xfrm>
                <a:off x="4581" y="2649"/>
                <a:ext cx="18" cy="27"/>
              </a:xfrm>
              <a:custGeom>
                <a:avLst/>
                <a:gdLst>
                  <a:gd name="T0" fmla="*/ 0 w 18"/>
                  <a:gd name="T1" fmla="*/ 9 h 27"/>
                  <a:gd name="T2" fmla="*/ 0 w 18"/>
                  <a:gd name="T3" fmla="*/ 27 h 27"/>
                  <a:gd name="T4" fmla="*/ 18 w 18"/>
                  <a:gd name="T5" fmla="*/ 9 h 27"/>
                  <a:gd name="T6" fmla="*/ 18 w 18"/>
                  <a:gd name="T7" fmla="*/ 0 h 27"/>
                  <a:gd name="T8" fmla="*/ 0 w 18"/>
                  <a:gd name="T9" fmla="*/ 0 h 27"/>
                  <a:gd name="T10" fmla="*/ 0 w 18"/>
                  <a:gd name="T11" fmla="*/ 9 h 27"/>
                  <a:gd name="T12" fmla="*/ 0 60000 65536"/>
                  <a:gd name="T13" fmla="*/ 0 60000 65536"/>
                  <a:gd name="T14" fmla="*/ 0 60000 65536"/>
                  <a:gd name="T15" fmla="*/ 0 60000 65536"/>
                  <a:gd name="T16" fmla="*/ 0 60000 65536"/>
                  <a:gd name="T17" fmla="*/ 0 60000 65536"/>
                  <a:gd name="T18" fmla="*/ 0 w 18"/>
                  <a:gd name="T19" fmla="*/ 0 h 27"/>
                  <a:gd name="T20" fmla="*/ 18 w 1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8" h="27">
                    <a:moveTo>
                      <a:pt x="0" y="9"/>
                    </a:moveTo>
                    <a:lnTo>
                      <a:pt x="0" y="27"/>
                    </a:lnTo>
                    <a:lnTo>
                      <a:pt x="18" y="9"/>
                    </a:lnTo>
                    <a:lnTo>
                      <a:pt x="18" y="0"/>
                    </a:lnTo>
                    <a:lnTo>
                      <a:pt x="0" y="0"/>
                    </a:lnTo>
                    <a:lnTo>
                      <a:pt x="0" y="9"/>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06" name="Freeform 860"/>
              <p:cNvSpPr>
                <a:spLocks/>
              </p:cNvSpPr>
              <p:nvPr/>
            </p:nvSpPr>
            <p:spPr bwMode="auto">
              <a:xfrm>
                <a:off x="4581" y="2649"/>
                <a:ext cx="18" cy="27"/>
              </a:xfrm>
              <a:custGeom>
                <a:avLst/>
                <a:gdLst>
                  <a:gd name="T0" fmla="*/ 0 w 18"/>
                  <a:gd name="T1" fmla="*/ 9 h 27"/>
                  <a:gd name="T2" fmla="*/ 0 w 18"/>
                  <a:gd name="T3" fmla="*/ 27 h 27"/>
                  <a:gd name="T4" fmla="*/ 18 w 18"/>
                  <a:gd name="T5" fmla="*/ 9 h 27"/>
                  <a:gd name="T6" fmla="*/ 18 w 18"/>
                  <a:gd name="T7" fmla="*/ 0 h 27"/>
                  <a:gd name="T8" fmla="*/ 0 w 18"/>
                  <a:gd name="T9" fmla="*/ 0 h 27"/>
                  <a:gd name="T10" fmla="*/ 0 w 18"/>
                  <a:gd name="T11" fmla="*/ 9 h 27"/>
                  <a:gd name="T12" fmla="*/ 0 60000 65536"/>
                  <a:gd name="T13" fmla="*/ 0 60000 65536"/>
                  <a:gd name="T14" fmla="*/ 0 60000 65536"/>
                  <a:gd name="T15" fmla="*/ 0 60000 65536"/>
                  <a:gd name="T16" fmla="*/ 0 60000 65536"/>
                  <a:gd name="T17" fmla="*/ 0 60000 65536"/>
                  <a:gd name="T18" fmla="*/ 0 w 18"/>
                  <a:gd name="T19" fmla="*/ 0 h 27"/>
                  <a:gd name="T20" fmla="*/ 18 w 1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8" h="27">
                    <a:moveTo>
                      <a:pt x="0" y="9"/>
                    </a:moveTo>
                    <a:lnTo>
                      <a:pt x="0" y="27"/>
                    </a:lnTo>
                    <a:lnTo>
                      <a:pt x="18" y="9"/>
                    </a:lnTo>
                    <a:lnTo>
                      <a:pt x="18" y="0"/>
                    </a:lnTo>
                    <a:lnTo>
                      <a:pt x="0" y="0"/>
                    </a:lnTo>
                    <a:lnTo>
                      <a:pt x="0"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49" name="Freeform 861"/>
            <p:cNvSpPr>
              <a:spLocks/>
            </p:cNvSpPr>
            <p:nvPr/>
          </p:nvSpPr>
          <p:spPr bwMode="auto">
            <a:xfrm>
              <a:off x="7777162" y="4065587"/>
              <a:ext cx="98425" cy="38100"/>
            </a:xfrm>
            <a:custGeom>
              <a:avLst/>
              <a:gdLst>
                <a:gd name="T0" fmla="*/ 0 w 61"/>
                <a:gd name="T1" fmla="*/ 2147483647 h 26"/>
                <a:gd name="T2" fmla="*/ 2147483647 w 61"/>
                <a:gd name="T3" fmla="*/ 2147483647 h 26"/>
                <a:gd name="T4" fmla="*/ 2147483647 w 61"/>
                <a:gd name="T5" fmla="*/ 2147483647 h 26"/>
                <a:gd name="T6" fmla="*/ 2147483647 w 61"/>
                <a:gd name="T7" fmla="*/ 0 h 26"/>
                <a:gd name="T8" fmla="*/ 2147483647 w 61"/>
                <a:gd name="T9" fmla="*/ 0 h 26"/>
                <a:gd name="T10" fmla="*/ 2147483647 w 61"/>
                <a:gd name="T11" fmla="*/ 2147483647 h 26"/>
                <a:gd name="T12" fmla="*/ 0 w 61"/>
                <a:gd name="T13" fmla="*/ 2147483647 h 26"/>
                <a:gd name="T14" fmla="*/ 0 60000 65536"/>
                <a:gd name="T15" fmla="*/ 0 60000 65536"/>
                <a:gd name="T16" fmla="*/ 0 60000 65536"/>
                <a:gd name="T17" fmla="*/ 0 60000 65536"/>
                <a:gd name="T18" fmla="*/ 0 60000 65536"/>
                <a:gd name="T19" fmla="*/ 0 60000 65536"/>
                <a:gd name="T20" fmla="*/ 0 60000 65536"/>
                <a:gd name="T21" fmla="*/ 0 w 61"/>
                <a:gd name="T22" fmla="*/ 0 h 26"/>
                <a:gd name="T23" fmla="*/ 61 w 6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6">
                  <a:moveTo>
                    <a:pt x="0" y="26"/>
                  </a:moveTo>
                  <a:lnTo>
                    <a:pt x="17" y="26"/>
                  </a:lnTo>
                  <a:lnTo>
                    <a:pt x="26" y="9"/>
                  </a:lnTo>
                  <a:lnTo>
                    <a:pt x="61" y="0"/>
                  </a:lnTo>
                  <a:lnTo>
                    <a:pt x="26" y="0"/>
                  </a:lnTo>
                  <a:lnTo>
                    <a:pt x="8" y="17"/>
                  </a:lnTo>
                  <a:lnTo>
                    <a:pt x="0" y="26"/>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50" name="Group 862"/>
            <p:cNvGrpSpPr>
              <a:grpSpLocks/>
            </p:cNvGrpSpPr>
            <p:nvPr/>
          </p:nvGrpSpPr>
          <p:grpSpPr bwMode="auto">
            <a:xfrm>
              <a:off x="7789862" y="4065587"/>
              <a:ext cx="96838" cy="38100"/>
              <a:chOff x="4494" y="2605"/>
              <a:chExt cx="61" cy="26"/>
            </a:xfrm>
          </p:grpSpPr>
          <p:sp>
            <p:nvSpPr>
              <p:cNvPr id="54903" name="Freeform 863"/>
              <p:cNvSpPr>
                <a:spLocks/>
              </p:cNvSpPr>
              <p:nvPr/>
            </p:nvSpPr>
            <p:spPr bwMode="auto">
              <a:xfrm>
                <a:off x="4494" y="2605"/>
                <a:ext cx="61" cy="26"/>
              </a:xfrm>
              <a:custGeom>
                <a:avLst/>
                <a:gdLst>
                  <a:gd name="T0" fmla="*/ 0 w 61"/>
                  <a:gd name="T1" fmla="*/ 26 h 26"/>
                  <a:gd name="T2" fmla="*/ 18 w 61"/>
                  <a:gd name="T3" fmla="*/ 26 h 26"/>
                  <a:gd name="T4" fmla="*/ 26 w 61"/>
                  <a:gd name="T5" fmla="*/ 9 h 26"/>
                  <a:gd name="T6" fmla="*/ 61 w 61"/>
                  <a:gd name="T7" fmla="*/ 0 h 26"/>
                  <a:gd name="T8" fmla="*/ 26 w 61"/>
                  <a:gd name="T9" fmla="*/ 0 h 26"/>
                  <a:gd name="T10" fmla="*/ 9 w 61"/>
                  <a:gd name="T11" fmla="*/ 17 h 26"/>
                  <a:gd name="T12" fmla="*/ 0 w 61"/>
                  <a:gd name="T13" fmla="*/ 26 h 26"/>
                  <a:gd name="T14" fmla="*/ 0 60000 65536"/>
                  <a:gd name="T15" fmla="*/ 0 60000 65536"/>
                  <a:gd name="T16" fmla="*/ 0 60000 65536"/>
                  <a:gd name="T17" fmla="*/ 0 60000 65536"/>
                  <a:gd name="T18" fmla="*/ 0 60000 65536"/>
                  <a:gd name="T19" fmla="*/ 0 60000 65536"/>
                  <a:gd name="T20" fmla="*/ 0 60000 65536"/>
                  <a:gd name="T21" fmla="*/ 0 w 61"/>
                  <a:gd name="T22" fmla="*/ 0 h 26"/>
                  <a:gd name="T23" fmla="*/ 61 w 6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6">
                    <a:moveTo>
                      <a:pt x="0" y="26"/>
                    </a:moveTo>
                    <a:lnTo>
                      <a:pt x="18" y="26"/>
                    </a:lnTo>
                    <a:lnTo>
                      <a:pt x="26" y="9"/>
                    </a:lnTo>
                    <a:lnTo>
                      <a:pt x="61" y="0"/>
                    </a:lnTo>
                    <a:lnTo>
                      <a:pt x="26" y="0"/>
                    </a:lnTo>
                    <a:lnTo>
                      <a:pt x="9" y="17"/>
                    </a:lnTo>
                    <a:lnTo>
                      <a:pt x="0" y="26"/>
                    </a:lnTo>
                    <a:close/>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04" name="Freeform 864"/>
              <p:cNvSpPr>
                <a:spLocks/>
              </p:cNvSpPr>
              <p:nvPr/>
            </p:nvSpPr>
            <p:spPr bwMode="auto">
              <a:xfrm>
                <a:off x="4494" y="2605"/>
                <a:ext cx="61" cy="26"/>
              </a:xfrm>
              <a:custGeom>
                <a:avLst/>
                <a:gdLst>
                  <a:gd name="T0" fmla="*/ 0 w 61"/>
                  <a:gd name="T1" fmla="*/ 26 h 26"/>
                  <a:gd name="T2" fmla="*/ 18 w 61"/>
                  <a:gd name="T3" fmla="*/ 26 h 26"/>
                  <a:gd name="T4" fmla="*/ 26 w 61"/>
                  <a:gd name="T5" fmla="*/ 9 h 26"/>
                  <a:gd name="T6" fmla="*/ 61 w 61"/>
                  <a:gd name="T7" fmla="*/ 0 h 26"/>
                  <a:gd name="T8" fmla="*/ 26 w 61"/>
                  <a:gd name="T9" fmla="*/ 0 h 26"/>
                  <a:gd name="T10" fmla="*/ 9 w 61"/>
                  <a:gd name="T11" fmla="*/ 17 h 26"/>
                  <a:gd name="T12" fmla="*/ 0 w 61"/>
                  <a:gd name="T13" fmla="*/ 26 h 26"/>
                  <a:gd name="T14" fmla="*/ 0 60000 65536"/>
                  <a:gd name="T15" fmla="*/ 0 60000 65536"/>
                  <a:gd name="T16" fmla="*/ 0 60000 65536"/>
                  <a:gd name="T17" fmla="*/ 0 60000 65536"/>
                  <a:gd name="T18" fmla="*/ 0 60000 65536"/>
                  <a:gd name="T19" fmla="*/ 0 60000 65536"/>
                  <a:gd name="T20" fmla="*/ 0 60000 65536"/>
                  <a:gd name="T21" fmla="*/ 0 w 61"/>
                  <a:gd name="T22" fmla="*/ 0 h 26"/>
                  <a:gd name="T23" fmla="*/ 61 w 6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6">
                    <a:moveTo>
                      <a:pt x="0" y="26"/>
                    </a:moveTo>
                    <a:lnTo>
                      <a:pt x="18" y="26"/>
                    </a:lnTo>
                    <a:lnTo>
                      <a:pt x="26" y="9"/>
                    </a:lnTo>
                    <a:lnTo>
                      <a:pt x="61" y="0"/>
                    </a:lnTo>
                    <a:lnTo>
                      <a:pt x="26" y="0"/>
                    </a:lnTo>
                    <a:lnTo>
                      <a:pt x="9" y="17"/>
                    </a:lnTo>
                    <a:lnTo>
                      <a:pt x="0" y="2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51" name="Freeform 865"/>
            <p:cNvSpPr>
              <a:spLocks/>
            </p:cNvSpPr>
            <p:nvPr/>
          </p:nvSpPr>
          <p:spPr bwMode="auto">
            <a:xfrm>
              <a:off x="2974975" y="2532062"/>
              <a:ext cx="41275" cy="12700"/>
            </a:xfrm>
            <a:custGeom>
              <a:avLst/>
              <a:gdLst>
                <a:gd name="T0" fmla="*/ 0 w 26"/>
                <a:gd name="T1" fmla="*/ 0 h 9"/>
                <a:gd name="T2" fmla="*/ 2147483647 w 26"/>
                <a:gd name="T3" fmla="*/ 2147483647 h 9"/>
                <a:gd name="T4" fmla="*/ 2147483647 w 26"/>
                <a:gd name="T5" fmla="*/ 0 h 9"/>
                <a:gd name="T6" fmla="*/ 0 w 26"/>
                <a:gd name="T7" fmla="*/ 0 h 9"/>
                <a:gd name="T8" fmla="*/ 0 60000 65536"/>
                <a:gd name="T9" fmla="*/ 0 60000 65536"/>
                <a:gd name="T10" fmla="*/ 0 60000 65536"/>
                <a:gd name="T11" fmla="*/ 0 60000 65536"/>
                <a:gd name="T12" fmla="*/ 0 w 26"/>
                <a:gd name="T13" fmla="*/ 0 h 9"/>
                <a:gd name="T14" fmla="*/ 26 w 26"/>
                <a:gd name="T15" fmla="*/ 9 h 9"/>
              </a:gdLst>
              <a:ahLst/>
              <a:cxnLst>
                <a:cxn ang="T8">
                  <a:pos x="T0" y="T1"/>
                </a:cxn>
                <a:cxn ang="T9">
                  <a:pos x="T2" y="T3"/>
                </a:cxn>
                <a:cxn ang="T10">
                  <a:pos x="T4" y="T5"/>
                </a:cxn>
                <a:cxn ang="T11">
                  <a:pos x="T6" y="T7"/>
                </a:cxn>
              </a:cxnLst>
              <a:rect l="T12" t="T13" r="T14" b="T15"/>
              <a:pathLst>
                <a:path w="26" h="9">
                  <a:moveTo>
                    <a:pt x="0" y="0"/>
                  </a:moveTo>
                  <a:lnTo>
                    <a:pt x="17" y="9"/>
                  </a:lnTo>
                  <a:lnTo>
                    <a:pt x="26"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52" name="Group 866"/>
            <p:cNvGrpSpPr>
              <a:grpSpLocks/>
            </p:cNvGrpSpPr>
            <p:nvPr/>
          </p:nvGrpSpPr>
          <p:grpSpPr bwMode="auto">
            <a:xfrm>
              <a:off x="2974975" y="2532062"/>
              <a:ext cx="41275" cy="12700"/>
              <a:chOff x="1507" y="1589"/>
              <a:chExt cx="26" cy="9"/>
            </a:xfrm>
          </p:grpSpPr>
          <p:sp>
            <p:nvSpPr>
              <p:cNvPr id="54901" name="Freeform 867"/>
              <p:cNvSpPr>
                <a:spLocks/>
              </p:cNvSpPr>
              <p:nvPr/>
            </p:nvSpPr>
            <p:spPr bwMode="auto">
              <a:xfrm>
                <a:off x="1507" y="1589"/>
                <a:ext cx="26" cy="9"/>
              </a:xfrm>
              <a:custGeom>
                <a:avLst/>
                <a:gdLst>
                  <a:gd name="T0" fmla="*/ 0 w 26"/>
                  <a:gd name="T1" fmla="*/ 0 h 9"/>
                  <a:gd name="T2" fmla="*/ 17 w 26"/>
                  <a:gd name="T3" fmla="*/ 9 h 9"/>
                  <a:gd name="T4" fmla="*/ 26 w 26"/>
                  <a:gd name="T5" fmla="*/ 0 h 9"/>
                  <a:gd name="T6" fmla="*/ 0 w 26"/>
                  <a:gd name="T7" fmla="*/ 0 h 9"/>
                  <a:gd name="T8" fmla="*/ 0 60000 65536"/>
                  <a:gd name="T9" fmla="*/ 0 60000 65536"/>
                  <a:gd name="T10" fmla="*/ 0 60000 65536"/>
                  <a:gd name="T11" fmla="*/ 0 60000 65536"/>
                  <a:gd name="T12" fmla="*/ 0 w 26"/>
                  <a:gd name="T13" fmla="*/ 0 h 9"/>
                  <a:gd name="T14" fmla="*/ 26 w 26"/>
                  <a:gd name="T15" fmla="*/ 9 h 9"/>
                </a:gdLst>
                <a:ahLst/>
                <a:cxnLst>
                  <a:cxn ang="T8">
                    <a:pos x="T0" y="T1"/>
                  </a:cxn>
                  <a:cxn ang="T9">
                    <a:pos x="T2" y="T3"/>
                  </a:cxn>
                  <a:cxn ang="T10">
                    <a:pos x="T4" y="T5"/>
                  </a:cxn>
                  <a:cxn ang="T11">
                    <a:pos x="T6" y="T7"/>
                  </a:cxn>
                </a:cxnLst>
                <a:rect l="T12" t="T13" r="T14" b="T15"/>
                <a:pathLst>
                  <a:path w="26" h="9">
                    <a:moveTo>
                      <a:pt x="0" y="0"/>
                    </a:moveTo>
                    <a:lnTo>
                      <a:pt x="17" y="9"/>
                    </a:lnTo>
                    <a:lnTo>
                      <a:pt x="26"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02" name="Freeform 868"/>
              <p:cNvSpPr>
                <a:spLocks/>
              </p:cNvSpPr>
              <p:nvPr/>
            </p:nvSpPr>
            <p:spPr bwMode="auto">
              <a:xfrm>
                <a:off x="1507" y="1589"/>
                <a:ext cx="26" cy="9"/>
              </a:xfrm>
              <a:custGeom>
                <a:avLst/>
                <a:gdLst>
                  <a:gd name="T0" fmla="*/ 0 w 26"/>
                  <a:gd name="T1" fmla="*/ 0 h 9"/>
                  <a:gd name="T2" fmla="*/ 17 w 26"/>
                  <a:gd name="T3" fmla="*/ 9 h 9"/>
                  <a:gd name="T4" fmla="*/ 26 w 26"/>
                  <a:gd name="T5" fmla="*/ 0 h 9"/>
                  <a:gd name="T6" fmla="*/ 0 w 26"/>
                  <a:gd name="T7" fmla="*/ 0 h 9"/>
                  <a:gd name="T8" fmla="*/ 0 60000 65536"/>
                  <a:gd name="T9" fmla="*/ 0 60000 65536"/>
                  <a:gd name="T10" fmla="*/ 0 60000 65536"/>
                  <a:gd name="T11" fmla="*/ 0 60000 65536"/>
                  <a:gd name="T12" fmla="*/ 0 w 26"/>
                  <a:gd name="T13" fmla="*/ 0 h 9"/>
                  <a:gd name="T14" fmla="*/ 26 w 26"/>
                  <a:gd name="T15" fmla="*/ 9 h 9"/>
                </a:gdLst>
                <a:ahLst/>
                <a:cxnLst>
                  <a:cxn ang="T8">
                    <a:pos x="T0" y="T1"/>
                  </a:cxn>
                  <a:cxn ang="T9">
                    <a:pos x="T2" y="T3"/>
                  </a:cxn>
                  <a:cxn ang="T10">
                    <a:pos x="T4" y="T5"/>
                  </a:cxn>
                  <a:cxn ang="T11">
                    <a:pos x="T6" y="T7"/>
                  </a:cxn>
                </a:cxnLst>
                <a:rect l="T12" t="T13" r="T14" b="T15"/>
                <a:pathLst>
                  <a:path w="26" h="9">
                    <a:moveTo>
                      <a:pt x="0" y="0"/>
                    </a:moveTo>
                    <a:lnTo>
                      <a:pt x="17" y="9"/>
                    </a:lnTo>
                    <a:lnTo>
                      <a:pt x="26"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53" name="Freeform 869"/>
            <p:cNvSpPr>
              <a:spLocks/>
            </p:cNvSpPr>
            <p:nvPr/>
          </p:nvSpPr>
          <p:spPr bwMode="auto">
            <a:xfrm>
              <a:off x="5037137" y="2276474"/>
              <a:ext cx="42863" cy="12700"/>
            </a:xfrm>
            <a:custGeom>
              <a:avLst/>
              <a:gdLst>
                <a:gd name="T0" fmla="*/ 0 w 26"/>
                <a:gd name="T1" fmla="*/ 0 h 9"/>
                <a:gd name="T2" fmla="*/ 0 w 26"/>
                <a:gd name="T3" fmla="*/ 2147483647 h 9"/>
                <a:gd name="T4" fmla="*/ 2147483647 w 26"/>
                <a:gd name="T5" fmla="*/ 2147483647 h 9"/>
                <a:gd name="T6" fmla="*/ 2147483647 w 26"/>
                <a:gd name="T7" fmla="*/ 2147483647 h 9"/>
                <a:gd name="T8" fmla="*/ 2147483647 w 26"/>
                <a:gd name="T9" fmla="*/ 2147483647 h 9"/>
                <a:gd name="T10" fmla="*/ 2147483647 w 26"/>
                <a:gd name="T11" fmla="*/ 0 h 9"/>
                <a:gd name="T12" fmla="*/ 0 w 26"/>
                <a:gd name="T13" fmla="*/ 0 h 9"/>
                <a:gd name="T14" fmla="*/ 0 60000 65536"/>
                <a:gd name="T15" fmla="*/ 0 60000 65536"/>
                <a:gd name="T16" fmla="*/ 0 60000 65536"/>
                <a:gd name="T17" fmla="*/ 0 60000 65536"/>
                <a:gd name="T18" fmla="*/ 0 60000 65536"/>
                <a:gd name="T19" fmla="*/ 0 60000 65536"/>
                <a:gd name="T20" fmla="*/ 0 60000 65536"/>
                <a:gd name="T21" fmla="*/ 0 w 26"/>
                <a:gd name="T22" fmla="*/ 0 h 9"/>
                <a:gd name="T23" fmla="*/ 26 w 26"/>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9">
                  <a:moveTo>
                    <a:pt x="0" y="0"/>
                  </a:moveTo>
                  <a:lnTo>
                    <a:pt x="0" y="9"/>
                  </a:lnTo>
                  <a:lnTo>
                    <a:pt x="18" y="9"/>
                  </a:lnTo>
                  <a:lnTo>
                    <a:pt x="26" y="9"/>
                  </a:lnTo>
                  <a:lnTo>
                    <a:pt x="18" y="9"/>
                  </a:lnTo>
                  <a:lnTo>
                    <a:pt x="26" y="0"/>
                  </a:lnTo>
                  <a:lnTo>
                    <a:pt x="0" y="0"/>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54" name="Freeform 870"/>
            <p:cNvSpPr>
              <a:spLocks/>
            </p:cNvSpPr>
            <p:nvPr/>
          </p:nvSpPr>
          <p:spPr bwMode="auto">
            <a:xfrm>
              <a:off x="5037137" y="2276474"/>
              <a:ext cx="42863" cy="12700"/>
            </a:xfrm>
            <a:custGeom>
              <a:avLst/>
              <a:gdLst>
                <a:gd name="T0" fmla="*/ 0 w 26"/>
                <a:gd name="T1" fmla="*/ 0 h 9"/>
                <a:gd name="T2" fmla="*/ 0 w 26"/>
                <a:gd name="T3" fmla="*/ 2147483647 h 9"/>
                <a:gd name="T4" fmla="*/ 2147483647 w 26"/>
                <a:gd name="T5" fmla="*/ 2147483647 h 9"/>
                <a:gd name="T6" fmla="*/ 2147483647 w 26"/>
                <a:gd name="T7" fmla="*/ 2147483647 h 9"/>
                <a:gd name="T8" fmla="*/ 2147483647 w 26"/>
                <a:gd name="T9" fmla="*/ 2147483647 h 9"/>
                <a:gd name="T10" fmla="*/ 2147483647 w 26"/>
                <a:gd name="T11" fmla="*/ 0 h 9"/>
                <a:gd name="T12" fmla="*/ 0 w 26"/>
                <a:gd name="T13" fmla="*/ 0 h 9"/>
                <a:gd name="T14" fmla="*/ 0 60000 65536"/>
                <a:gd name="T15" fmla="*/ 0 60000 65536"/>
                <a:gd name="T16" fmla="*/ 0 60000 65536"/>
                <a:gd name="T17" fmla="*/ 0 60000 65536"/>
                <a:gd name="T18" fmla="*/ 0 60000 65536"/>
                <a:gd name="T19" fmla="*/ 0 60000 65536"/>
                <a:gd name="T20" fmla="*/ 0 60000 65536"/>
                <a:gd name="T21" fmla="*/ 0 w 26"/>
                <a:gd name="T22" fmla="*/ 0 h 9"/>
                <a:gd name="T23" fmla="*/ 26 w 26"/>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9">
                  <a:moveTo>
                    <a:pt x="0" y="0"/>
                  </a:moveTo>
                  <a:lnTo>
                    <a:pt x="0" y="9"/>
                  </a:lnTo>
                  <a:lnTo>
                    <a:pt x="18" y="9"/>
                  </a:lnTo>
                  <a:lnTo>
                    <a:pt x="26" y="9"/>
                  </a:lnTo>
                  <a:lnTo>
                    <a:pt x="18" y="9"/>
                  </a:lnTo>
                  <a:lnTo>
                    <a:pt x="26" y="0"/>
                  </a:lnTo>
                  <a:lnTo>
                    <a:pt x="0"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55" name="Freeform 871"/>
            <p:cNvSpPr>
              <a:spLocks/>
            </p:cNvSpPr>
            <p:nvPr/>
          </p:nvSpPr>
          <p:spPr bwMode="auto">
            <a:xfrm>
              <a:off x="5403850" y="4630737"/>
              <a:ext cx="41275" cy="52387"/>
            </a:xfrm>
            <a:custGeom>
              <a:avLst/>
              <a:gdLst>
                <a:gd name="T0" fmla="*/ 2147483647 w 26"/>
                <a:gd name="T1" fmla="*/ 2147483647 h 35"/>
                <a:gd name="T2" fmla="*/ 2147483647 w 26"/>
                <a:gd name="T3" fmla="*/ 2147483647 h 35"/>
                <a:gd name="T4" fmla="*/ 2147483647 w 26"/>
                <a:gd name="T5" fmla="*/ 2147483647 h 35"/>
                <a:gd name="T6" fmla="*/ 0 w 26"/>
                <a:gd name="T7" fmla="*/ 2147483647 h 35"/>
                <a:gd name="T8" fmla="*/ 2147483647 w 26"/>
                <a:gd name="T9" fmla="*/ 0 h 35"/>
                <a:gd name="T10" fmla="*/ 2147483647 w 26"/>
                <a:gd name="T11" fmla="*/ 0 h 35"/>
                <a:gd name="T12" fmla="*/ 2147483647 w 26"/>
                <a:gd name="T13" fmla="*/ 2147483647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26" y="9"/>
                  </a:moveTo>
                  <a:lnTo>
                    <a:pt x="26" y="18"/>
                  </a:lnTo>
                  <a:lnTo>
                    <a:pt x="8" y="35"/>
                  </a:lnTo>
                  <a:lnTo>
                    <a:pt x="0" y="18"/>
                  </a:lnTo>
                  <a:lnTo>
                    <a:pt x="17" y="0"/>
                  </a:lnTo>
                  <a:lnTo>
                    <a:pt x="26" y="0"/>
                  </a:lnTo>
                  <a:lnTo>
                    <a:pt x="26"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56" name="Group 872"/>
            <p:cNvGrpSpPr>
              <a:grpSpLocks/>
            </p:cNvGrpSpPr>
            <p:nvPr/>
          </p:nvGrpSpPr>
          <p:grpSpPr bwMode="auto">
            <a:xfrm>
              <a:off x="5403850" y="4630737"/>
              <a:ext cx="41275" cy="52387"/>
              <a:chOff x="3014" y="2979"/>
              <a:chExt cx="26" cy="35"/>
            </a:xfrm>
          </p:grpSpPr>
          <p:sp>
            <p:nvSpPr>
              <p:cNvPr id="54899" name="Freeform 873"/>
              <p:cNvSpPr>
                <a:spLocks/>
              </p:cNvSpPr>
              <p:nvPr/>
            </p:nvSpPr>
            <p:spPr bwMode="auto">
              <a:xfrm>
                <a:off x="3014" y="2979"/>
                <a:ext cx="26" cy="35"/>
              </a:xfrm>
              <a:custGeom>
                <a:avLst/>
                <a:gdLst>
                  <a:gd name="T0" fmla="*/ 26 w 26"/>
                  <a:gd name="T1" fmla="*/ 9 h 35"/>
                  <a:gd name="T2" fmla="*/ 26 w 26"/>
                  <a:gd name="T3" fmla="*/ 18 h 35"/>
                  <a:gd name="T4" fmla="*/ 8 w 26"/>
                  <a:gd name="T5" fmla="*/ 35 h 35"/>
                  <a:gd name="T6" fmla="*/ 0 w 26"/>
                  <a:gd name="T7" fmla="*/ 18 h 35"/>
                  <a:gd name="T8" fmla="*/ 17 w 26"/>
                  <a:gd name="T9" fmla="*/ 0 h 35"/>
                  <a:gd name="T10" fmla="*/ 26 w 26"/>
                  <a:gd name="T11" fmla="*/ 0 h 35"/>
                  <a:gd name="T12" fmla="*/ 26 w 26"/>
                  <a:gd name="T13" fmla="*/ 9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26" y="9"/>
                    </a:moveTo>
                    <a:lnTo>
                      <a:pt x="26" y="18"/>
                    </a:lnTo>
                    <a:lnTo>
                      <a:pt x="8" y="35"/>
                    </a:lnTo>
                    <a:lnTo>
                      <a:pt x="0" y="18"/>
                    </a:lnTo>
                    <a:lnTo>
                      <a:pt x="17" y="0"/>
                    </a:lnTo>
                    <a:lnTo>
                      <a:pt x="26" y="0"/>
                    </a:lnTo>
                    <a:lnTo>
                      <a:pt x="26"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900" name="Freeform 874"/>
              <p:cNvSpPr>
                <a:spLocks/>
              </p:cNvSpPr>
              <p:nvPr/>
            </p:nvSpPr>
            <p:spPr bwMode="auto">
              <a:xfrm>
                <a:off x="3014" y="2979"/>
                <a:ext cx="26" cy="35"/>
              </a:xfrm>
              <a:custGeom>
                <a:avLst/>
                <a:gdLst>
                  <a:gd name="T0" fmla="*/ 26 w 26"/>
                  <a:gd name="T1" fmla="*/ 9 h 35"/>
                  <a:gd name="T2" fmla="*/ 26 w 26"/>
                  <a:gd name="T3" fmla="*/ 18 h 35"/>
                  <a:gd name="T4" fmla="*/ 8 w 26"/>
                  <a:gd name="T5" fmla="*/ 35 h 35"/>
                  <a:gd name="T6" fmla="*/ 0 w 26"/>
                  <a:gd name="T7" fmla="*/ 18 h 35"/>
                  <a:gd name="T8" fmla="*/ 17 w 26"/>
                  <a:gd name="T9" fmla="*/ 0 h 35"/>
                  <a:gd name="T10" fmla="*/ 26 w 26"/>
                  <a:gd name="T11" fmla="*/ 0 h 35"/>
                  <a:gd name="T12" fmla="*/ 26 w 26"/>
                  <a:gd name="T13" fmla="*/ 9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26" y="9"/>
                    </a:moveTo>
                    <a:lnTo>
                      <a:pt x="26" y="18"/>
                    </a:lnTo>
                    <a:lnTo>
                      <a:pt x="8" y="35"/>
                    </a:lnTo>
                    <a:lnTo>
                      <a:pt x="0" y="18"/>
                    </a:lnTo>
                    <a:lnTo>
                      <a:pt x="17" y="0"/>
                    </a:lnTo>
                    <a:lnTo>
                      <a:pt x="26" y="0"/>
                    </a:lnTo>
                    <a:lnTo>
                      <a:pt x="26"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57" name="Rectangle 875"/>
            <p:cNvSpPr>
              <a:spLocks noChangeArrowheads="1"/>
            </p:cNvSpPr>
            <p:nvPr/>
          </p:nvSpPr>
          <p:spPr bwMode="auto">
            <a:xfrm>
              <a:off x="7493000" y="3190874"/>
              <a:ext cx="15875" cy="14288"/>
            </a:xfrm>
            <a:prstGeom prst="rect">
              <a:avLst/>
            </a:prstGeom>
            <a:noFill/>
            <a:ln w="14288" cap="rnd" algn="ctr">
              <a:solidFill>
                <a:srgbClr val="C5C5C5"/>
              </a:solidFill>
              <a:miter lim="800000"/>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58" name="Rectangle 876"/>
            <p:cNvSpPr>
              <a:spLocks noChangeArrowheads="1"/>
            </p:cNvSpPr>
            <p:nvPr/>
          </p:nvSpPr>
          <p:spPr bwMode="auto">
            <a:xfrm>
              <a:off x="7493000" y="3190874"/>
              <a:ext cx="15875" cy="14288"/>
            </a:xfrm>
            <a:prstGeom prst="rect">
              <a:avLst/>
            </a:prstGeom>
            <a:noFill/>
            <a:ln w="14288" cap="rnd" algn="ctr">
              <a:solidFill>
                <a:srgbClr val="C5C5C5"/>
              </a:solidFill>
              <a:miter lim="800000"/>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59" name="Freeform 877"/>
            <p:cNvSpPr>
              <a:spLocks/>
            </p:cNvSpPr>
            <p:nvPr/>
          </p:nvSpPr>
          <p:spPr bwMode="auto">
            <a:xfrm>
              <a:off x="7493000" y="3190874"/>
              <a:ext cx="15875" cy="14288"/>
            </a:xfrm>
            <a:custGeom>
              <a:avLst/>
              <a:gdLst>
                <a:gd name="T0" fmla="*/ 0 w 9"/>
                <a:gd name="T1" fmla="*/ 0 h 9"/>
                <a:gd name="T2" fmla="*/ 0 w 9"/>
                <a:gd name="T3" fmla="*/ 2147483647 h 9"/>
                <a:gd name="T4" fmla="*/ 2147483647 w 9"/>
                <a:gd name="T5" fmla="*/ 2147483647 h 9"/>
                <a:gd name="T6" fmla="*/ 2147483647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9"/>
                  </a:lnTo>
                  <a:lnTo>
                    <a:pt x="9" y="0"/>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60" name="Line 878"/>
            <p:cNvSpPr>
              <a:spLocks noChangeShapeType="1"/>
            </p:cNvSpPr>
            <p:nvPr/>
          </p:nvSpPr>
          <p:spPr bwMode="auto">
            <a:xfrm flipH="1">
              <a:off x="7493000" y="3190874"/>
              <a:ext cx="15875" cy="14288"/>
            </a:xfrm>
            <a:prstGeom prst="line">
              <a:avLst/>
            </a:prstGeom>
            <a:noFill/>
            <a:ln w="14288" cap="rnd">
              <a:solidFill>
                <a:srgbClr val="C5C5C5"/>
              </a:solidFill>
              <a:round/>
              <a:headEnd/>
              <a:tailEnd/>
            </a:ln>
          </p:spPr>
          <p:txBody>
            <a:bodyPr/>
            <a:lstStyle/>
            <a:p>
              <a:endParaRPr lang="zh-CN" altLang="en-US"/>
            </a:p>
          </p:txBody>
        </p:sp>
        <p:sp>
          <p:nvSpPr>
            <p:cNvPr id="54861" name="Freeform 879"/>
            <p:cNvSpPr>
              <a:spLocks/>
            </p:cNvSpPr>
            <p:nvPr/>
          </p:nvSpPr>
          <p:spPr bwMode="auto">
            <a:xfrm>
              <a:off x="4575175" y="2289174"/>
              <a:ext cx="98425" cy="93663"/>
            </a:xfrm>
            <a:custGeom>
              <a:avLst/>
              <a:gdLst>
                <a:gd name="T0" fmla="*/ 2147483647 w 61"/>
                <a:gd name="T1" fmla="*/ 2147483647 h 62"/>
                <a:gd name="T2" fmla="*/ 2147483647 w 61"/>
                <a:gd name="T3" fmla="*/ 2147483647 h 62"/>
                <a:gd name="T4" fmla="*/ 2147483647 w 61"/>
                <a:gd name="T5" fmla="*/ 2147483647 h 62"/>
                <a:gd name="T6" fmla="*/ 2147483647 w 61"/>
                <a:gd name="T7" fmla="*/ 2147483647 h 62"/>
                <a:gd name="T8" fmla="*/ 2147483647 w 61"/>
                <a:gd name="T9" fmla="*/ 2147483647 h 62"/>
                <a:gd name="T10" fmla="*/ 2147483647 w 61"/>
                <a:gd name="T11" fmla="*/ 2147483647 h 62"/>
                <a:gd name="T12" fmla="*/ 0 w 61"/>
                <a:gd name="T13" fmla="*/ 2147483647 h 62"/>
                <a:gd name="T14" fmla="*/ 2147483647 w 61"/>
                <a:gd name="T15" fmla="*/ 2147483647 h 62"/>
                <a:gd name="T16" fmla="*/ 2147483647 w 61"/>
                <a:gd name="T17" fmla="*/ 2147483647 h 62"/>
                <a:gd name="T18" fmla="*/ 2147483647 w 61"/>
                <a:gd name="T19" fmla="*/ 2147483647 h 62"/>
                <a:gd name="T20" fmla="*/ 2147483647 w 61"/>
                <a:gd name="T21" fmla="*/ 2147483647 h 62"/>
                <a:gd name="T22" fmla="*/ 2147483647 w 61"/>
                <a:gd name="T23" fmla="*/ 2147483647 h 62"/>
                <a:gd name="T24" fmla="*/ 2147483647 w 61"/>
                <a:gd name="T25" fmla="*/ 2147483647 h 62"/>
                <a:gd name="T26" fmla="*/ 2147483647 w 61"/>
                <a:gd name="T27" fmla="*/ 2147483647 h 62"/>
                <a:gd name="T28" fmla="*/ 2147483647 w 61"/>
                <a:gd name="T29" fmla="*/ 2147483647 h 62"/>
                <a:gd name="T30" fmla="*/ 2147483647 w 61"/>
                <a:gd name="T31" fmla="*/ 2147483647 h 62"/>
                <a:gd name="T32" fmla="*/ 2147483647 w 61"/>
                <a:gd name="T33" fmla="*/ 0 h 62"/>
                <a:gd name="T34" fmla="*/ 2147483647 w 61"/>
                <a:gd name="T35" fmla="*/ 0 h 62"/>
                <a:gd name="T36" fmla="*/ 2147483647 w 61"/>
                <a:gd name="T37" fmla="*/ 214748364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62"/>
                <a:gd name="T59" fmla="*/ 61 w 61"/>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62">
                  <a:moveTo>
                    <a:pt x="35" y="9"/>
                  </a:moveTo>
                  <a:lnTo>
                    <a:pt x="43" y="18"/>
                  </a:lnTo>
                  <a:lnTo>
                    <a:pt x="61" y="18"/>
                  </a:lnTo>
                  <a:lnTo>
                    <a:pt x="61" y="35"/>
                  </a:lnTo>
                  <a:lnTo>
                    <a:pt x="52" y="53"/>
                  </a:lnTo>
                  <a:lnTo>
                    <a:pt x="8" y="62"/>
                  </a:lnTo>
                  <a:lnTo>
                    <a:pt x="0" y="53"/>
                  </a:lnTo>
                  <a:lnTo>
                    <a:pt x="8" y="53"/>
                  </a:lnTo>
                  <a:lnTo>
                    <a:pt x="26" y="35"/>
                  </a:lnTo>
                  <a:lnTo>
                    <a:pt x="8" y="26"/>
                  </a:lnTo>
                  <a:lnTo>
                    <a:pt x="17" y="26"/>
                  </a:lnTo>
                  <a:lnTo>
                    <a:pt x="8" y="18"/>
                  </a:lnTo>
                  <a:lnTo>
                    <a:pt x="17" y="18"/>
                  </a:lnTo>
                  <a:lnTo>
                    <a:pt x="26" y="18"/>
                  </a:lnTo>
                  <a:lnTo>
                    <a:pt x="35" y="9"/>
                  </a:lnTo>
                  <a:lnTo>
                    <a:pt x="26" y="9"/>
                  </a:lnTo>
                  <a:lnTo>
                    <a:pt x="35" y="0"/>
                  </a:lnTo>
                  <a:lnTo>
                    <a:pt x="43" y="0"/>
                  </a:lnTo>
                  <a:lnTo>
                    <a:pt x="35"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62" name="Group 880"/>
            <p:cNvGrpSpPr>
              <a:grpSpLocks/>
            </p:cNvGrpSpPr>
            <p:nvPr/>
          </p:nvGrpSpPr>
          <p:grpSpPr bwMode="auto">
            <a:xfrm>
              <a:off x="4575175" y="2289174"/>
              <a:ext cx="98425" cy="93663"/>
              <a:chOff x="2500" y="1429"/>
              <a:chExt cx="61" cy="62"/>
            </a:xfrm>
          </p:grpSpPr>
          <p:sp>
            <p:nvSpPr>
              <p:cNvPr id="54897" name="Freeform 881"/>
              <p:cNvSpPr>
                <a:spLocks/>
              </p:cNvSpPr>
              <p:nvPr/>
            </p:nvSpPr>
            <p:spPr bwMode="auto">
              <a:xfrm>
                <a:off x="2500" y="1429"/>
                <a:ext cx="61" cy="62"/>
              </a:xfrm>
              <a:custGeom>
                <a:avLst/>
                <a:gdLst>
                  <a:gd name="T0" fmla="*/ 35 w 61"/>
                  <a:gd name="T1" fmla="*/ 9 h 62"/>
                  <a:gd name="T2" fmla="*/ 43 w 61"/>
                  <a:gd name="T3" fmla="*/ 18 h 62"/>
                  <a:gd name="T4" fmla="*/ 61 w 61"/>
                  <a:gd name="T5" fmla="*/ 18 h 62"/>
                  <a:gd name="T6" fmla="*/ 61 w 61"/>
                  <a:gd name="T7" fmla="*/ 35 h 62"/>
                  <a:gd name="T8" fmla="*/ 52 w 61"/>
                  <a:gd name="T9" fmla="*/ 53 h 62"/>
                  <a:gd name="T10" fmla="*/ 8 w 61"/>
                  <a:gd name="T11" fmla="*/ 62 h 62"/>
                  <a:gd name="T12" fmla="*/ 0 w 61"/>
                  <a:gd name="T13" fmla="*/ 53 h 62"/>
                  <a:gd name="T14" fmla="*/ 8 w 61"/>
                  <a:gd name="T15" fmla="*/ 53 h 62"/>
                  <a:gd name="T16" fmla="*/ 26 w 61"/>
                  <a:gd name="T17" fmla="*/ 35 h 62"/>
                  <a:gd name="T18" fmla="*/ 8 w 61"/>
                  <a:gd name="T19" fmla="*/ 26 h 62"/>
                  <a:gd name="T20" fmla="*/ 17 w 61"/>
                  <a:gd name="T21" fmla="*/ 26 h 62"/>
                  <a:gd name="T22" fmla="*/ 8 w 61"/>
                  <a:gd name="T23" fmla="*/ 18 h 62"/>
                  <a:gd name="T24" fmla="*/ 17 w 61"/>
                  <a:gd name="T25" fmla="*/ 18 h 62"/>
                  <a:gd name="T26" fmla="*/ 26 w 61"/>
                  <a:gd name="T27" fmla="*/ 18 h 62"/>
                  <a:gd name="T28" fmla="*/ 35 w 61"/>
                  <a:gd name="T29" fmla="*/ 9 h 62"/>
                  <a:gd name="T30" fmla="*/ 26 w 61"/>
                  <a:gd name="T31" fmla="*/ 9 h 62"/>
                  <a:gd name="T32" fmla="*/ 35 w 61"/>
                  <a:gd name="T33" fmla="*/ 0 h 62"/>
                  <a:gd name="T34" fmla="*/ 43 w 61"/>
                  <a:gd name="T35" fmla="*/ 0 h 62"/>
                  <a:gd name="T36" fmla="*/ 35 w 61"/>
                  <a:gd name="T37" fmla="*/ 9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62"/>
                  <a:gd name="T59" fmla="*/ 61 w 61"/>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62">
                    <a:moveTo>
                      <a:pt x="35" y="9"/>
                    </a:moveTo>
                    <a:lnTo>
                      <a:pt x="43" y="18"/>
                    </a:lnTo>
                    <a:lnTo>
                      <a:pt x="61" y="18"/>
                    </a:lnTo>
                    <a:lnTo>
                      <a:pt x="61" y="35"/>
                    </a:lnTo>
                    <a:lnTo>
                      <a:pt x="52" y="53"/>
                    </a:lnTo>
                    <a:lnTo>
                      <a:pt x="8" y="62"/>
                    </a:lnTo>
                    <a:lnTo>
                      <a:pt x="0" y="53"/>
                    </a:lnTo>
                    <a:lnTo>
                      <a:pt x="8" y="53"/>
                    </a:lnTo>
                    <a:lnTo>
                      <a:pt x="26" y="35"/>
                    </a:lnTo>
                    <a:lnTo>
                      <a:pt x="8" y="26"/>
                    </a:lnTo>
                    <a:lnTo>
                      <a:pt x="17" y="26"/>
                    </a:lnTo>
                    <a:lnTo>
                      <a:pt x="8" y="18"/>
                    </a:lnTo>
                    <a:lnTo>
                      <a:pt x="17" y="18"/>
                    </a:lnTo>
                    <a:lnTo>
                      <a:pt x="26" y="18"/>
                    </a:lnTo>
                    <a:lnTo>
                      <a:pt x="35" y="9"/>
                    </a:lnTo>
                    <a:lnTo>
                      <a:pt x="26" y="9"/>
                    </a:lnTo>
                    <a:lnTo>
                      <a:pt x="35" y="0"/>
                    </a:lnTo>
                    <a:lnTo>
                      <a:pt x="43" y="0"/>
                    </a:lnTo>
                    <a:lnTo>
                      <a:pt x="35"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98" name="Freeform 882"/>
              <p:cNvSpPr>
                <a:spLocks/>
              </p:cNvSpPr>
              <p:nvPr/>
            </p:nvSpPr>
            <p:spPr bwMode="auto">
              <a:xfrm>
                <a:off x="2500" y="1429"/>
                <a:ext cx="61" cy="62"/>
              </a:xfrm>
              <a:custGeom>
                <a:avLst/>
                <a:gdLst>
                  <a:gd name="T0" fmla="*/ 35 w 61"/>
                  <a:gd name="T1" fmla="*/ 9 h 62"/>
                  <a:gd name="T2" fmla="*/ 43 w 61"/>
                  <a:gd name="T3" fmla="*/ 18 h 62"/>
                  <a:gd name="T4" fmla="*/ 61 w 61"/>
                  <a:gd name="T5" fmla="*/ 18 h 62"/>
                  <a:gd name="T6" fmla="*/ 61 w 61"/>
                  <a:gd name="T7" fmla="*/ 35 h 62"/>
                  <a:gd name="T8" fmla="*/ 52 w 61"/>
                  <a:gd name="T9" fmla="*/ 53 h 62"/>
                  <a:gd name="T10" fmla="*/ 8 w 61"/>
                  <a:gd name="T11" fmla="*/ 62 h 62"/>
                  <a:gd name="T12" fmla="*/ 0 w 61"/>
                  <a:gd name="T13" fmla="*/ 53 h 62"/>
                  <a:gd name="T14" fmla="*/ 8 w 61"/>
                  <a:gd name="T15" fmla="*/ 53 h 62"/>
                  <a:gd name="T16" fmla="*/ 26 w 61"/>
                  <a:gd name="T17" fmla="*/ 35 h 62"/>
                  <a:gd name="T18" fmla="*/ 8 w 61"/>
                  <a:gd name="T19" fmla="*/ 26 h 62"/>
                  <a:gd name="T20" fmla="*/ 17 w 61"/>
                  <a:gd name="T21" fmla="*/ 26 h 62"/>
                  <a:gd name="T22" fmla="*/ 8 w 61"/>
                  <a:gd name="T23" fmla="*/ 18 h 62"/>
                  <a:gd name="T24" fmla="*/ 17 w 61"/>
                  <a:gd name="T25" fmla="*/ 18 h 62"/>
                  <a:gd name="T26" fmla="*/ 26 w 61"/>
                  <a:gd name="T27" fmla="*/ 18 h 62"/>
                  <a:gd name="T28" fmla="*/ 35 w 61"/>
                  <a:gd name="T29" fmla="*/ 9 h 62"/>
                  <a:gd name="T30" fmla="*/ 26 w 61"/>
                  <a:gd name="T31" fmla="*/ 9 h 62"/>
                  <a:gd name="T32" fmla="*/ 35 w 61"/>
                  <a:gd name="T33" fmla="*/ 0 h 62"/>
                  <a:gd name="T34" fmla="*/ 43 w 61"/>
                  <a:gd name="T35" fmla="*/ 0 h 62"/>
                  <a:gd name="T36" fmla="*/ 35 w 61"/>
                  <a:gd name="T37" fmla="*/ 9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62"/>
                  <a:gd name="T59" fmla="*/ 61 w 61"/>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62">
                    <a:moveTo>
                      <a:pt x="35" y="9"/>
                    </a:moveTo>
                    <a:lnTo>
                      <a:pt x="43" y="18"/>
                    </a:lnTo>
                    <a:lnTo>
                      <a:pt x="61" y="18"/>
                    </a:lnTo>
                    <a:lnTo>
                      <a:pt x="61" y="35"/>
                    </a:lnTo>
                    <a:lnTo>
                      <a:pt x="52" y="53"/>
                    </a:lnTo>
                    <a:lnTo>
                      <a:pt x="8" y="62"/>
                    </a:lnTo>
                    <a:lnTo>
                      <a:pt x="0" y="53"/>
                    </a:lnTo>
                    <a:lnTo>
                      <a:pt x="8" y="53"/>
                    </a:lnTo>
                    <a:lnTo>
                      <a:pt x="26" y="35"/>
                    </a:lnTo>
                    <a:lnTo>
                      <a:pt x="8" y="26"/>
                    </a:lnTo>
                    <a:lnTo>
                      <a:pt x="17" y="26"/>
                    </a:lnTo>
                    <a:lnTo>
                      <a:pt x="8" y="18"/>
                    </a:lnTo>
                    <a:lnTo>
                      <a:pt x="17" y="18"/>
                    </a:lnTo>
                    <a:lnTo>
                      <a:pt x="26" y="18"/>
                    </a:lnTo>
                    <a:lnTo>
                      <a:pt x="35" y="9"/>
                    </a:lnTo>
                    <a:lnTo>
                      <a:pt x="26" y="9"/>
                    </a:lnTo>
                    <a:lnTo>
                      <a:pt x="35" y="0"/>
                    </a:lnTo>
                    <a:lnTo>
                      <a:pt x="43" y="0"/>
                    </a:lnTo>
                    <a:lnTo>
                      <a:pt x="35" y="9"/>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63" name="Freeform 883"/>
            <p:cNvSpPr>
              <a:spLocks/>
            </p:cNvSpPr>
            <p:nvPr/>
          </p:nvSpPr>
          <p:spPr bwMode="auto">
            <a:xfrm>
              <a:off x="4870450" y="2328862"/>
              <a:ext cx="96837" cy="68262"/>
            </a:xfrm>
            <a:custGeom>
              <a:avLst/>
              <a:gdLst>
                <a:gd name="T0" fmla="*/ 0 w 61"/>
                <a:gd name="T1" fmla="*/ 2147483647 h 45"/>
                <a:gd name="T2" fmla="*/ 2147483647 w 61"/>
                <a:gd name="T3" fmla="*/ 2147483647 h 45"/>
                <a:gd name="T4" fmla="*/ 2147483647 w 61"/>
                <a:gd name="T5" fmla="*/ 2147483647 h 45"/>
                <a:gd name="T6" fmla="*/ 2147483647 w 61"/>
                <a:gd name="T7" fmla="*/ 2147483647 h 45"/>
                <a:gd name="T8" fmla="*/ 2147483647 w 61"/>
                <a:gd name="T9" fmla="*/ 2147483647 h 45"/>
                <a:gd name="T10" fmla="*/ 2147483647 w 61"/>
                <a:gd name="T11" fmla="*/ 2147483647 h 45"/>
                <a:gd name="T12" fmla="*/ 2147483647 w 61"/>
                <a:gd name="T13" fmla="*/ 0 h 45"/>
                <a:gd name="T14" fmla="*/ 2147483647 w 61"/>
                <a:gd name="T15" fmla="*/ 2147483647 h 45"/>
                <a:gd name="T16" fmla="*/ 2147483647 w 61"/>
                <a:gd name="T17" fmla="*/ 2147483647 h 45"/>
                <a:gd name="T18" fmla="*/ 2147483647 w 61"/>
                <a:gd name="T19" fmla="*/ 2147483647 h 45"/>
                <a:gd name="T20" fmla="*/ 2147483647 w 61"/>
                <a:gd name="T21" fmla="*/ 2147483647 h 45"/>
                <a:gd name="T22" fmla="*/ 0 w 61"/>
                <a:gd name="T23" fmla="*/ 2147483647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45"/>
                <a:gd name="T38" fmla="*/ 61 w 61"/>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45">
                  <a:moveTo>
                    <a:pt x="0" y="36"/>
                  </a:moveTo>
                  <a:lnTo>
                    <a:pt x="17" y="9"/>
                  </a:lnTo>
                  <a:lnTo>
                    <a:pt x="17" y="18"/>
                  </a:lnTo>
                  <a:lnTo>
                    <a:pt x="35" y="18"/>
                  </a:lnTo>
                  <a:lnTo>
                    <a:pt x="43" y="18"/>
                  </a:lnTo>
                  <a:lnTo>
                    <a:pt x="35" y="9"/>
                  </a:lnTo>
                  <a:lnTo>
                    <a:pt x="61" y="0"/>
                  </a:lnTo>
                  <a:lnTo>
                    <a:pt x="52" y="18"/>
                  </a:lnTo>
                  <a:lnTo>
                    <a:pt x="43" y="27"/>
                  </a:lnTo>
                  <a:lnTo>
                    <a:pt x="43" y="45"/>
                  </a:lnTo>
                  <a:lnTo>
                    <a:pt x="17" y="36"/>
                  </a:lnTo>
                  <a:lnTo>
                    <a:pt x="0" y="3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nvGrpSpPr>
            <p:cNvPr id="54864" name="Group 884"/>
            <p:cNvGrpSpPr>
              <a:grpSpLocks/>
            </p:cNvGrpSpPr>
            <p:nvPr/>
          </p:nvGrpSpPr>
          <p:grpSpPr bwMode="auto">
            <a:xfrm>
              <a:off x="4870450" y="2328862"/>
              <a:ext cx="96837" cy="68262"/>
              <a:chOff x="2683" y="1455"/>
              <a:chExt cx="61" cy="45"/>
            </a:xfrm>
          </p:grpSpPr>
          <p:sp>
            <p:nvSpPr>
              <p:cNvPr id="54895" name="Freeform 885"/>
              <p:cNvSpPr>
                <a:spLocks/>
              </p:cNvSpPr>
              <p:nvPr/>
            </p:nvSpPr>
            <p:spPr bwMode="auto">
              <a:xfrm>
                <a:off x="2683" y="1455"/>
                <a:ext cx="61" cy="45"/>
              </a:xfrm>
              <a:custGeom>
                <a:avLst/>
                <a:gdLst>
                  <a:gd name="T0" fmla="*/ 0 w 61"/>
                  <a:gd name="T1" fmla="*/ 36 h 45"/>
                  <a:gd name="T2" fmla="*/ 17 w 61"/>
                  <a:gd name="T3" fmla="*/ 9 h 45"/>
                  <a:gd name="T4" fmla="*/ 17 w 61"/>
                  <a:gd name="T5" fmla="*/ 18 h 45"/>
                  <a:gd name="T6" fmla="*/ 35 w 61"/>
                  <a:gd name="T7" fmla="*/ 18 h 45"/>
                  <a:gd name="T8" fmla="*/ 43 w 61"/>
                  <a:gd name="T9" fmla="*/ 18 h 45"/>
                  <a:gd name="T10" fmla="*/ 35 w 61"/>
                  <a:gd name="T11" fmla="*/ 9 h 45"/>
                  <a:gd name="T12" fmla="*/ 61 w 61"/>
                  <a:gd name="T13" fmla="*/ 0 h 45"/>
                  <a:gd name="T14" fmla="*/ 52 w 61"/>
                  <a:gd name="T15" fmla="*/ 18 h 45"/>
                  <a:gd name="T16" fmla="*/ 43 w 61"/>
                  <a:gd name="T17" fmla="*/ 27 h 45"/>
                  <a:gd name="T18" fmla="*/ 43 w 61"/>
                  <a:gd name="T19" fmla="*/ 45 h 45"/>
                  <a:gd name="T20" fmla="*/ 17 w 61"/>
                  <a:gd name="T21" fmla="*/ 36 h 45"/>
                  <a:gd name="T22" fmla="*/ 0 w 61"/>
                  <a:gd name="T23" fmla="*/ 36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45"/>
                  <a:gd name="T38" fmla="*/ 61 w 61"/>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45">
                    <a:moveTo>
                      <a:pt x="0" y="36"/>
                    </a:moveTo>
                    <a:lnTo>
                      <a:pt x="17" y="9"/>
                    </a:lnTo>
                    <a:lnTo>
                      <a:pt x="17" y="18"/>
                    </a:lnTo>
                    <a:lnTo>
                      <a:pt x="35" y="18"/>
                    </a:lnTo>
                    <a:lnTo>
                      <a:pt x="43" y="18"/>
                    </a:lnTo>
                    <a:lnTo>
                      <a:pt x="35" y="9"/>
                    </a:lnTo>
                    <a:lnTo>
                      <a:pt x="61" y="0"/>
                    </a:lnTo>
                    <a:lnTo>
                      <a:pt x="52" y="18"/>
                    </a:lnTo>
                    <a:lnTo>
                      <a:pt x="43" y="27"/>
                    </a:lnTo>
                    <a:lnTo>
                      <a:pt x="43" y="45"/>
                    </a:lnTo>
                    <a:lnTo>
                      <a:pt x="17" y="36"/>
                    </a:lnTo>
                    <a:lnTo>
                      <a:pt x="0" y="36"/>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96" name="Freeform 886"/>
              <p:cNvSpPr>
                <a:spLocks/>
              </p:cNvSpPr>
              <p:nvPr/>
            </p:nvSpPr>
            <p:spPr bwMode="auto">
              <a:xfrm>
                <a:off x="2683" y="1455"/>
                <a:ext cx="61" cy="45"/>
              </a:xfrm>
              <a:custGeom>
                <a:avLst/>
                <a:gdLst>
                  <a:gd name="T0" fmla="*/ 0 w 61"/>
                  <a:gd name="T1" fmla="*/ 36 h 45"/>
                  <a:gd name="T2" fmla="*/ 17 w 61"/>
                  <a:gd name="T3" fmla="*/ 9 h 45"/>
                  <a:gd name="T4" fmla="*/ 17 w 61"/>
                  <a:gd name="T5" fmla="*/ 18 h 45"/>
                  <a:gd name="T6" fmla="*/ 35 w 61"/>
                  <a:gd name="T7" fmla="*/ 18 h 45"/>
                  <a:gd name="T8" fmla="*/ 43 w 61"/>
                  <a:gd name="T9" fmla="*/ 18 h 45"/>
                  <a:gd name="T10" fmla="*/ 35 w 61"/>
                  <a:gd name="T11" fmla="*/ 9 h 45"/>
                  <a:gd name="T12" fmla="*/ 61 w 61"/>
                  <a:gd name="T13" fmla="*/ 0 h 45"/>
                  <a:gd name="T14" fmla="*/ 52 w 61"/>
                  <a:gd name="T15" fmla="*/ 18 h 45"/>
                  <a:gd name="T16" fmla="*/ 43 w 61"/>
                  <a:gd name="T17" fmla="*/ 27 h 45"/>
                  <a:gd name="T18" fmla="*/ 43 w 61"/>
                  <a:gd name="T19" fmla="*/ 45 h 45"/>
                  <a:gd name="T20" fmla="*/ 17 w 61"/>
                  <a:gd name="T21" fmla="*/ 36 h 45"/>
                  <a:gd name="T22" fmla="*/ 0 w 61"/>
                  <a:gd name="T23" fmla="*/ 36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45"/>
                  <a:gd name="T38" fmla="*/ 61 w 61"/>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45">
                    <a:moveTo>
                      <a:pt x="0" y="36"/>
                    </a:moveTo>
                    <a:lnTo>
                      <a:pt x="17" y="9"/>
                    </a:lnTo>
                    <a:lnTo>
                      <a:pt x="17" y="18"/>
                    </a:lnTo>
                    <a:lnTo>
                      <a:pt x="35" y="18"/>
                    </a:lnTo>
                    <a:lnTo>
                      <a:pt x="43" y="18"/>
                    </a:lnTo>
                    <a:lnTo>
                      <a:pt x="35" y="9"/>
                    </a:lnTo>
                    <a:lnTo>
                      <a:pt x="61" y="0"/>
                    </a:lnTo>
                    <a:lnTo>
                      <a:pt x="52" y="18"/>
                    </a:lnTo>
                    <a:lnTo>
                      <a:pt x="43" y="27"/>
                    </a:lnTo>
                    <a:lnTo>
                      <a:pt x="43" y="45"/>
                    </a:lnTo>
                    <a:lnTo>
                      <a:pt x="17" y="36"/>
                    </a:lnTo>
                    <a:lnTo>
                      <a:pt x="0" y="36"/>
                    </a:lnTo>
                  </a:path>
                </a:pathLst>
              </a:custGeom>
              <a:noFill/>
              <a:ln w="14288" cap="rnd">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grpSp>
        <p:sp>
          <p:nvSpPr>
            <p:cNvPr id="54865" name="Freeform 887"/>
            <p:cNvSpPr>
              <a:spLocks/>
            </p:cNvSpPr>
            <p:nvPr/>
          </p:nvSpPr>
          <p:spPr bwMode="auto">
            <a:xfrm>
              <a:off x="5067300" y="2382837"/>
              <a:ext cx="139700" cy="82550"/>
            </a:xfrm>
            <a:custGeom>
              <a:avLst/>
              <a:gdLst>
                <a:gd name="T0" fmla="*/ 2147483647 w 87"/>
                <a:gd name="T1" fmla="*/ 2147483647 h 54"/>
                <a:gd name="T2" fmla="*/ 2147483647 w 87"/>
                <a:gd name="T3" fmla="*/ 0 h 54"/>
                <a:gd name="T4" fmla="*/ 0 w 87"/>
                <a:gd name="T5" fmla="*/ 2147483647 h 54"/>
                <a:gd name="T6" fmla="*/ 2147483647 w 87"/>
                <a:gd name="T7" fmla="*/ 2147483647 h 54"/>
                <a:gd name="T8" fmla="*/ 2147483647 w 87"/>
                <a:gd name="T9" fmla="*/ 2147483647 h 54"/>
                <a:gd name="T10" fmla="*/ 2147483647 w 87"/>
                <a:gd name="T11" fmla="*/ 2147483647 h 54"/>
                <a:gd name="T12" fmla="*/ 2147483647 w 87"/>
                <a:gd name="T13" fmla="*/ 2147483647 h 54"/>
                <a:gd name="T14" fmla="*/ 2147483647 w 87"/>
                <a:gd name="T15" fmla="*/ 2147483647 h 54"/>
                <a:gd name="T16" fmla="*/ 2147483647 w 87"/>
                <a:gd name="T17" fmla="*/ 2147483647 h 54"/>
                <a:gd name="T18" fmla="*/ 2147483647 w 87"/>
                <a:gd name="T19" fmla="*/ 2147483647 h 54"/>
                <a:gd name="T20" fmla="*/ 2147483647 w 87"/>
                <a:gd name="T21" fmla="*/ 2147483647 h 54"/>
                <a:gd name="T22" fmla="*/ 2147483647 w 87"/>
                <a:gd name="T23" fmla="*/ 2147483647 h 54"/>
                <a:gd name="T24" fmla="*/ 2147483647 w 87"/>
                <a:gd name="T25" fmla="*/ 2147483647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4"/>
                <a:gd name="T41" fmla="*/ 87 w 87"/>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4">
                  <a:moveTo>
                    <a:pt x="34" y="9"/>
                  </a:moveTo>
                  <a:lnTo>
                    <a:pt x="34" y="0"/>
                  </a:lnTo>
                  <a:lnTo>
                    <a:pt x="0" y="27"/>
                  </a:lnTo>
                  <a:lnTo>
                    <a:pt x="8" y="36"/>
                  </a:lnTo>
                  <a:lnTo>
                    <a:pt x="26" y="54"/>
                  </a:lnTo>
                  <a:lnTo>
                    <a:pt x="34" y="54"/>
                  </a:lnTo>
                  <a:lnTo>
                    <a:pt x="43" y="36"/>
                  </a:lnTo>
                  <a:lnTo>
                    <a:pt x="61" y="54"/>
                  </a:lnTo>
                  <a:lnTo>
                    <a:pt x="87" y="36"/>
                  </a:lnTo>
                  <a:lnTo>
                    <a:pt x="69" y="27"/>
                  </a:lnTo>
                  <a:lnTo>
                    <a:pt x="61" y="27"/>
                  </a:lnTo>
                  <a:lnTo>
                    <a:pt x="52" y="9"/>
                  </a:lnTo>
                  <a:lnTo>
                    <a:pt x="34" y="9"/>
                  </a:lnTo>
                  <a:close/>
                </a:path>
              </a:pathLst>
            </a:custGeom>
            <a:noFill/>
            <a:ln w="9525">
              <a:solidFill>
                <a:srgbClr val="C5C5C5"/>
              </a:solidFill>
              <a:round/>
              <a:headEnd/>
              <a:tailEnd/>
            </a:ln>
          </p:spPr>
          <p:txBody>
            <a:bodyPr/>
            <a:lstStyle/>
            <a:p>
              <a:endParaRPr lang="zh-CN" altLang="en-US" sz="1200">
                <a:solidFill>
                  <a:schemeClr val="tx1"/>
                </a:solidFill>
                <a:ea typeface="微软雅黑" pitchFamily="34" charset="-122"/>
                <a:cs typeface="Arial" pitchFamily="34" charset="0"/>
              </a:endParaRPr>
            </a:p>
          </p:txBody>
        </p:sp>
        <p:sp>
          <p:nvSpPr>
            <p:cNvPr id="54866" name="Oval 888"/>
            <p:cNvSpPr>
              <a:spLocks noChangeArrowheads="1"/>
            </p:cNvSpPr>
            <p:nvPr/>
          </p:nvSpPr>
          <p:spPr bwMode="auto">
            <a:xfrm rot="16723883">
              <a:off x="6631573" y="2918052"/>
              <a:ext cx="2730359" cy="1095286"/>
            </a:xfrm>
            <a:prstGeom prst="ellipse">
              <a:avLst/>
            </a:prstGeom>
            <a:noFill/>
            <a:ln w="9525" algn="ctr">
              <a:solidFill>
                <a:srgbClr val="FF0000"/>
              </a:solidFill>
              <a:prstDash val="dash"/>
              <a:round/>
              <a:headEnd/>
              <a:tailEnd/>
            </a:ln>
          </p:spPr>
          <p:txBody>
            <a:bodyPr rot="10800000" vert="eaVert" wrap="none" lIns="0" tIns="0" rIns="0" bIns="0" anchor="ctr"/>
            <a:lstStyle/>
            <a:p>
              <a:pPr algn="ctr" fontAlgn="t">
                <a:lnSpc>
                  <a:spcPct val="120000"/>
                </a:lnSpc>
              </a:pPr>
              <a:endParaRPr lang="zh-CN" altLang="en-US" sz="1200">
                <a:solidFill>
                  <a:schemeClr val="tx1"/>
                </a:solidFill>
                <a:ea typeface="微软雅黑" pitchFamily="34" charset="-122"/>
                <a:cs typeface="Arial" pitchFamily="34" charset="0"/>
              </a:endParaRPr>
            </a:p>
            <a:p>
              <a:pPr algn="ctr" fontAlgn="t">
                <a:lnSpc>
                  <a:spcPct val="120000"/>
                </a:lnSpc>
              </a:pPr>
              <a:endParaRPr lang="zh-CN" altLang="en-US" sz="1200">
                <a:solidFill>
                  <a:schemeClr val="tx1"/>
                </a:solidFill>
                <a:ea typeface="微软雅黑" pitchFamily="34" charset="-122"/>
                <a:cs typeface="Arial" pitchFamily="34" charset="0"/>
              </a:endParaRPr>
            </a:p>
          </p:txBody>
        </p:sp>
        <p:sp>
          <p:nvSpPr>
            <p:cNvPr id="54867" name="Oval 889"/>
            <p:cNvSpPr>
              <a:spLocks noChangeArrowheads="1"/>
            </p:cNvSpPr>
            <p:nvPr/>
          </p:nvSpPr>
          <p:spPr bwMode="auto">
            <a:xfrm rot="10550553">
              <a:off x="6302375" y="2936874"/>
              <a:ext cx="460375" cy="730250"/>
            </a:xfrm>
            <a:prstGeom prst="ellipse">
              <a:avLst/>
            </a:prstGeom>
            <a:noFill/>
            <a:ln w="9525" algn="ctr">
              <a:solidFill>
                <a:srgbClr val="FF0000"/>
              </a:solidFill>
              <a:prstDash val="dash"/>
              <a:round/>
              <a:headEnd/>
              <a:tailEnd/>
            </a:ln>
          </p:spPr>
          <p:txBody>
            <a:bodyPr rot="10800000" vert="eaVert" wrap="none" lIns="0" tIns="0" rIns="0" bIns="0" anchor="ctr"/>
            <a:lstStyle/>
            <a:p>
              <a:pPr algn="ctr" fontAlgn="t">
                <a:lnSpc>
                  <a:spcPct val="120000"/>
                </a:lnSpc>
              </a:pPr>
              <a:endParaRPr lang="zh-CN" altLang="en-US" sz="1200">
                <a:solidFill>
                  <a:schemeClr val="tx1"/>
                </a:solidFill>
                <a:ea typeface="微软雅黑" pitchFamily="34" charset="-122"/>
                <a:cs typeface="Arial" pitchFamily="34" charset="0"/>
              </a:endParaRPr>
            </a:p>
            <a:p>
              <a:pPr algn="ctr" fontAlgn="t">
                <a:lnSpc>
                  <a:spcPct val="120000"/>
                </a:lnSpc>
              </a:pPr>
              <a:endParaRPr lang="zh-CN" altLang="en-US" sz="1200">
                <a:solidFill>
                  <a:schemeClr val="tx1"/>
                </a:solidFill>
                <a:ea typeface="微软雅黑" pitchFamily="34" charset="-122"/>
                <a:cs typeface="Arial" pitchFamily="34" charset="0"/>
              </a:endParaRPr>
            </a:p>
          </p:txBody>
        </p:sp>
        <p:sp>
          <p:nvSpPr>
            <p:cNvPr id="54868" name="Oval 890"/>
            <p:cNvSpPr>
              <a:spLocks noChangeArrowheads="1"/>
            </p:cNvSpPr>
            <p:nvPr/>
          </p:nvSpPr>
          <p:spPr bwMode="auto">
            <a:xfrm rot="10606791">
              <a:off x="4525962" y="3067049"/>
              <a:ext cx="1266825" cy="1770063"/>
            </a:xfrm>
            <a:prstGeom prst="ellipse">
              <a:avLst/>
            </a:prstGeom>
            <a:noFill/>
            <a:ln w="9525" algn="ctr">
              <a:solidFill>
                <a:srgbClr val="FF0000"/>
              </a:solidFill>
              <a:prstDash val="dash"/>
              <a:round/>
              <a:headEnd/>
              <a:tailEnd/>
            </a:ln>
          </p:spPr>
          <p:txBody>
            <a:bodyPr rot="10800000" vert="eaVert" wrap="none" lIns="0" tIns="0" rIns="0" bIns="0" anchor="ctr"/>
            <a:lstStyle/>
            <a:p>
              <a:pPr algn="ctr" fontAlgn="t">
                <a:lnSpc>
                  <a:spcPct val="120000"/>
                </a:lnSpc>
              </a:pPr>
              <a:endParaRPr lang="zh-CN" altLang="en-US" sz="1200">
                <a:solidFill>
                  <a:schemeClr val="tx1"/>
                </a:solidFill>
                <a:ea typeface="微软雅黑" pitchFamily="34" charset="-122"/>
                <a:cs typeface="Arial" pitchFamily="34" charset="0"/>
              </a:endParaRPr>
            </a:p>
            <a:p>
              <a:pPr algn="ctr" fontAlgn="t">
                <a:lnSpc>
                  <a:spcPct val="120000"/>
                </a:lnSpc>
              </a:pPr>
              <a:endParaRPr lang="zh-CN" altLang="en-US" sz="1200">
                <a:solidFill>
                  <a:schemeClr val="tx1"/>
                </a:solidFill>
                <a:ea typeface="微软雅黑" pitchFamily="34" charset="-122"/>
                <a:cs typeface="Arial" pitchFamily="34" charset="0"/>
              </a:endParaRPr>
            </a:p>
          </p:txBody>
        </p:sp>
        <p:sp>
          <p:nvSpPr>
            <p:cNvPr id="54869" name="Oval 891"/>
            <p:cNvSpPr>
              <a:spLocks noChangeArrowheads="1"/>
            </p:cNvSpPr>
            <p:nvPr/>
          </p:nvSpPr>
          <p:spPr bwMode="auto">
            <a:xfrm rot="-8592329">
              <a:off x="4746625" y="2066924"/>
              <a:ext cx="720725" cy="768350"/>
            </a:xfrm>
            <a:prstGeom prst="ellipse">
              <a:avLst/>
            </a:prstGeom>
            <a:noFill/>
            <a:ln w="9525" algn="ctr">
              <a:solidFill>
                <a:srgbClr val="FF0000"/>
              </a:solidFill>
              <a:prstDash val="dash"/>
              <a:round/>
              <a:headEnd/>
              <a:tailEnd/>
            </a:ln>
          </p:spPr>
          <p:txBody>
            <a:bodyPr rot="10800000" vert="eaVert" wrap="none" lIns="0" tIns="0" rIns="0" bIns="0" anchor="ctr"/>
            <a:lstStyle/>
            <a:p>
              <a:pPr algn="ctr" fontAlgn="t">
                <a:lnSpc>
                  <a:spcPct val="120000"/>
                </a:lnSpc>
              </a:pPr>
              <a:endParaRPr lang="zh-CN" altLang="en-US" sz="1200">
                <a:solidFill>
                  <a:schemeClr val="tx1"/>
                </a:solidFill>
                <a:ea typeface="微软雅黑" pitchFamily="34" charset="-122"/>
                <a:cs typeface="Arial" pitchFamily="34" charset="0"/>
              </a:endParaRPr>
            </a:p>
            <a:p>
              <a:pPr algn="ctr" fontAlgn="t">
                <a:lnSpc>
                  <a:spcPct val="120000"/>
                </a:lnSpc>
              </a:pPr>
              <a:endParaRPr lang="zh-CN" altLang="en-US" sz="1200">
                <a:solidFill>
                  <a:schemeClr val="tx1"/>
                </a:solidFill>
                <a:ea typeface="微软雅黑" pitchFamily="34" charset="-122"/>
                <a:cs typeface="Arial" pitchFamily="34" charset="0"/>
              </a:endParaRPr>
            </a:p>
          </p:txBody>
        </p:sp>
        <p:sp>
          <p:nvSpPr>
            <p:cNvPr id="54870" name="Oval 892"/>
            <p:cNvSpPr>
              <a:spLocks noChangeArrowheads="1"/>
            </p:cNvSpPr>
            <p:nvPr/>
          </p:nvSpPr>
          <p:spPr bwMode="auto">
            <a:xfrm rot="-4731154">
              <a:off x="1684337" y="2017712"/>
              <a:ext cx="1825625" cy="1054100"/>
            </a:xfrm>
            <a:prstGeom prst="ellipse">
              <a:avLst/>
            </a:prstGeom>
            <a:noFill/>
            <a:ln w="9525" algn="ctr">
              <a:solidFill>
                <a:srgbClr val="FF0000"/>
              </a:solidFill>
              <a:prstDash val="dash"/>
              <a:round/>
              <a:headEnd/>
              <a:tailEnd/>
            </a:ln>
          </p:spPr>
          <p:txBody>
            <a:bodyPr rot="10800000" vert="eaVert" wrap="none" lIns="0" tIns="0" rIns="0" bIns="0" anchor="ctr"/>
            <a:lstStyle/>
            <a:p>
              <a:pPr algn="ctr" fontAlgn="t">
                <a:lnSpc>
                  <a:spcPct val="120000"/>
                </a:lnSpc>
              </a:pPr>
              <a:endParaRPr lang="zh-CN" altLang="en-US" sz="1200">
                <a:solidFill>
                  <a:schemeClr val="tx1"/>
                </a:solidFill>
                <a:ea typeface="微软雅黑" pitchFamily="34" charset="-122"/>
                <a:cs typeface="Arial" pitchFamily="34" charset="0"/>
              </a:endParaRPr>
            </a:p>
            <a:p>
              <a:pPr algn="ctr" fontAlgn="t">
                <a:lnSpc>
                  <a:spcPct val="120000"/>
                </a:lnSpc>
              </a:pPr>
              <a:endParaRPr lang="zh-CN" altLang="en-US" sz="1200">
                <a:solidFill>
                  <a:schemeClr val="tx1"/>
                </a:solidFill>
                <a:ea typeface="微软雅黑" pitchFamily="34" charset="-122"/>
                <a:cs typeface="Arial" pitchFamily="34" charset="0"/>
              </a:endParaRPr>
            </a:p>
          </p:txBody>
        </p:sp>
        <p:sp>
          <p:nvSpPr>
            <p:cNvPr id="54871" name="Oval 893"/>
            <p:cNvSpPr>
              <a:spLocks noChangeArrowheads="1"/>
            </p:cNvSpPr>
            <p:nvPr/>
          </p:nvSpPr>
          <p:spPr bwMode="auto">
            <a:xfrm rot="-6198051">
              <a:off x="2200275" y="4117974"/>
              <a:ext cx="1570037" cy="506413"/>
            </a:xfrm>
            <a:prstGeom prst="ellipse">
              <a:avLst/>
            </a:prstGeom>
            <a:noFill/>
            <a:ln w="9525" algn="ctr">
              <a:solidFill>
                <a:srgbClr val="FF0000"/>
              </a:solidFill>
              <a:prstDash val="dash"/>
              <a:round/>
              <a:headEnd/>
              <a:tailEnd/>
            </a:ln>
          </p:spPr>
          <p:txBody>
            <a:bodyPr rot="10800000" vert="eaVert" wrap="none" lIns="0" tIns="0" rIns="0" bIns="0" anchor="ctr"/>
            <a:lstStyle/>
            <a:p>
              <a:pPr algn="ctr" fontAlgn="t">
                <a:lnSpc>
                  <a:spcPct val="120000"/>
                </a:lnSpc>
              </a:pPr>
              <a:endParaRPr lang="zh-CN" altLang="en-US" sz="1200">
                <a:solidFill>
                  <a:schemeClr val="tx1"/>
                </a:solidFill>
                <a:ea typeface="微软雅黑" pitchFamily="34" charset="-122"/>
                <a:cs typeface="Arial" pitchFamily="34" charset="0"/>
              </a:endParaRPr>
            </a:p>
            <a:p>
              <a:pPr algn="ctr" fontAlgn="t">
                <a:lnSpc>
                  <a:spcPct val="120000"/>
                </a:lnSpc>
              </a:pPr>
              <a:endParaRPr lang="zh-CN" altLang="en-US" sz="1200">
                <a:solidFill>
                  <a:schemeClr val="tx1"/>
                </a:solidFill>
                <a:ea typeface="微软雅黑" pitchFamily="34" charset="-122"/>
                <a:cs typeface="Arial" pitchFamily="34" charset="0"/>
              </a:endParaRPr>
            </a:p>
          </p:txBody>
        </p:sp>
        <p:sp>
          <p:nvSpPr>
            <p:cNvPr id="54872" name="Oval 894"/>
            <p:cNvSpPr>
              <a:spLocks noChangeArrowheads="1"/>
            </p:cNvSpPr>
            <p:nvPr/>
          </p:nvSpPr>
          <p:spPr bwMode="auto">
            <a:xfrm rot="10606791">
              <a:off x="5464175" y="1890712"/>
              <a:ext cx="1889125" cy="355600"/>
            </a:xfrm>
            <a:prstGeom prst="ellipse">
              <a:avLst/>
            </a:prstGeom>
            <a:noFill/>
            <a:ln w="9525" algn="ctr">
              <a:solidFill>
                <a:srgbClr val="FF0000"/>
              </a:solidFill>
              <a:prstDash val="dash"/>
              <a:round/>
              <a:headEnd/>
              <a:tailEnd/>
            </a:ln>
          </p:spPr>
          <p:txBody>
            <a:bodyPr rot="10800000" vert="eaVert" wrap="none" lIns="0" tIns="0" rIns="0" bIns="0" anchor="ctr"/>
            <a:lstStyle/>
            <a:p>
              <a:pPr algn="ctr" fontAlgn="t">
                <a:lnSpc>
                  <a:spcPct val="120000"/>
                </a:lnSpc>
              </a:pPr>
              <a:endParaRPr lang="zh-CN" altLang="en-US" sz="1200">
                <a:solidFill>
                  <a:schemeClr val="tx1"/>
                </a:solidFill>
                <a:ea typeface="微软雅黑" pitchFamily="34" charset="-122"/>
                <a:cs typeface="Arial" pitchFamily="34" charset="0"/>
              </a:endParaRPr>
            </a:p>
            <a:p>
              <a:pPr algn="ctr" fontAlgn="t">
                <a:lnSpc>
                  <a:spcPct val="120000"/>
                </a:lnSpc>
              </a:pPr>
              <a:endParaRPr lang="zh-CN" altLang="en-US" sz="1200">
                <a:solidFill>
                  <a:schemeClr val="tx1"/>
                </a:solidFill>
                <a:ea typeface="微软雅黑" pitchFamily="34" charset="-122"/>
                <a:cs typeface="Arial" pitchFamily="34" charset="0"/>
              </a:endParaRPr>
            </a:p>
          </p:txBody>
        </p:sp>
        <p:sp>
          <p:nvSpPr>
            <p:cNvPr id="54873" name="Oval 895"/>
            <p:cNvSpPr>
              <a:spLocks noChangeArrowheads="1"/>
            </p:cNvSpPr>
            <p:nvPr/>
          </p:nvSpPr>
          <p:spPr bwMode="auto">
            <a:xfrm rot="6198280">
              <a:off x="6933406" y="2321718"/>
              <a:ext cx="320675" cy="1020763"/>
            </a:xfrm>
            <a:prstGeom prst="ellipse">
              <a:avLst/>
            </a:prstGeom>
            <a:noFill/>
            <a:ln w="9525" algn="ctr">
              <a:solidFill>
                <a:srgbClr val="FF0000"/>
              </a:solidFill>
              <a:prstDash val="dash"/>
              <a:round/>
              <a:headEnd/>
              <a:tailEnd/>
            </a:ln>
          </p:spPr>
          <p:txBody>
            <a:bodyPr rot="10800000" vert="eaVert" wrap="none" lIns="0" tIns="0" rIns="0" bIns="0" anchor="ctr"/>
            <a:lstStyle/>
            <a:p>
              <a:pPr algn="ctr" fontAlgn="t">
                <a:lnSpc>
                  <a:spcPct val="120000"/>
                </a:lnSpc>
              </a:pPr>
              <a:endParaRPr lang="zh-CN" altLang="en-US" sz="1200">
                <a:solidFill>
                  <a:schemeClr val="tx1"/>
                </a:solidFill>
                <a:ea typeface="微软雅黑" pitchFamily="34" charset="-122"/>
                <a:cs typeface="Arial" pitchFamily="34" charset="0"/>
              </a:endParaRPr>
            </a:p>
            <a:p>
              <a:pPr algn="ctr" fontAlgn="t">
                <a:lnSpc>
                  <a:spcPct val="120000"/>
                </a:lnSpc>
              </a:pPr>
              <a:endParaRPr lang="zh-CN" altLang="en-US" sz="1200">
                <a:solidFill>
                  <a:schemeClr val="tx1"/>
                </a:solidFill>
                <a:ea typeface="微软雅黑" pitchFamily="34" charset="-122"/>
                <a:cs typeface="Arial" pitchFamily="34" charset="0"/>
              </a:endParaRPr>
            </a:p>
          </p:txBody>
        </p:sp>
        <p:sp>
          <p:nvSpPr>
            <p:cNvPr id="54874" name="Text Box 897"/>
            <p:cNvSpPr txBox="1">
              <a:spLocks noChangeArrowheads="1"/>
            </p:cNvSpPr>
            <p:nvPr/>
          </p:nvSpPr>
          <p:spPr bwMode="auto">
            <a:xfrm>
              <a:off x="2274887" y="2457449"/>
              <a:ext cx="855663" cy="221599"/>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en-US" altLang="zh-CN" sz="1200" dirty="0" smtClean="0">
                  <a:solidFill>
                    <a:schemeClr val="tx1"/>
                  </a:solidFill>
                  <a:ea typeface="微软雅黑" pitchFamily="34" charset="-122"/>
                  <a:cs typeface="Arial" pitchFamily="34" charset="0"/>
                </a:rPr>
                <a:t>4.5</a:t>
              </a:r>
              <a:r>
                <a:rPr lang="zh-CN" altLang="en-US" sz="1200" dirty="0" smtClean="0">
                  <a:solidFill>
                    <a:schemeClr val="tx1"/>
                  </a:solidFill>
                  <a:ea typeface="微软雅黑" pitchFamily="34" charset="-122"/>
                  <a:cs typeface="Arial" pitchFamily="34" charset="0"/>
                </a:rPr>
                <a:t>万台</a:t>
              </a:r>
              <a:endParaRPr lang="zh-CN" altLang="en-US" sz="1200" dirty="0">
                <a:solidFill>
                  <a:schemeClr val="tx1"/>
                </a:solidFill>
                <a:ea typeface="微软雅黑" pitchFamily="34" charset="-122"/>
                <a:cs typeface="Arial" pitchFamily="34" charset="0"/>
              </a:endParaRPr>
            </a:p>
          </p:txBody>
        </p:sp>
        <p:sp>
          <p:nvSpPr>
            <p:cNvPr id="54875" name="Text Box 898"/>
            <p:cNvSpPr txBox="1">
              <a:spLocks noChangeArrowheads="1"/>
            </p:cNvSpPr>
            <p:nvPr/>
          </p:nvSpPr>
          <p:spPr bwMode="auto">
            <a:xfrm>
              <a:off x="2605087" y="4248149"/>
              <a:ext cx="901700" cy="221599"/>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en-US" altLang="zh-CN" sz="1200" dirty="0" smtClean="0">
                  <a:solidFill>
                    <a:schemeClr val="tx1"/>
                  </a:solidFill>
                  <a:ea typeface="微软雅黑" pitchFamily="34" charset="-122"/>
                  <a:cs typeface="Arial" pitchFamily="34" charset="0"/>
                </a:rPr>
                <a:t>1</a:t>
              </a:r>
              <a:r>
                <a:rPr lang="zh-CN" altLang="en-US" sz="1200" dirty="0" smtClean="0">
                  <a:solidFill>
                    <a:schemeClr val="tx1"/>
                  </a:solidFill>
                  <a:ea typeface="微软雅黑" pitchFamily="34" charset="-122"/>
                  <a:cs typeface="Arial" pitchFamily="34" charset="0"/>
                </a:rPr>
                <a:t>万台</a:t>
              </a:r>
              <a:endParaRPr lang="zh-CN" altLang="en-US" sz="1200" dirty="0">
                <a:solidFill>
                  <a:schemeClr val="tx1"/>
                </a:solidFill>
                <a:ea typeface="微软雅黑" pitchFamily="34" charset="-122"/>
                <a:cs typeface="Arial" pitchFamily="34" charset="0"/>
              </a:endParaRPr>
            </a:p>
          </p:txBody>
        </p:sp>
        <p:sp>
          <p:nvSpPr>
            <p:cNvPr id="54876" name="Text Box 899"/>
            <p:cNvSpPr txBox="1">
              <a:spLocks noChangeArrowheads="1"/>
            </p:cNvSpPr>
            <p:nvPr/>
          </p:nvSpPr>
          <p:spPr bwMode="auto">
            <a:xfrm>
              <a:off x="4662487" y="2317749"/>
              <a:ext cx="901700" cy="221599"/>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en-US" altLang="zh-CN" sz="1200" dirty="0" smtClean="0">
                  <a:solidFill>
                    <a:schemeClr val="tx1"/>
                  </a:solidFill>
                  <a:ea typeface="微软雅黑" pitchFamily="34" charset="-122"/>
                  <a:cs typeface="Arial" pitchFamily="34" charset="0"/>
                </a:rPr>
                <a:t>3.7</a:t>
              </a:r>
              <a:r>
                <a:rPr lang="zh-CN" altLang="en-US" sz="1200" dirty="0" smtClean="0">
                  <a:solidFill>
                    <a:schemeClr val="tx1"/>
                  </a:solidFill>
                  <a:ea typeface="微软雅黑" pitchFamily="34" charset="-122"/>
                  <a:cs typeface="Arial" pitchFamily="34" charset="0"/>
                </a:rPr>
                <a:t>万台</a:t>
              </a:r>
              <a:endParaRPr lang="zh-CN" altLang="en-US" sz="1200" dirty="0">
                <a:solidFill>
                  <a:schemeClr val="tx1"/>
                </a:solidFill>
                <a:ea typeface="微软雅黑" pitchFamily="34" charset="-122"/>
                <a:cs typeface="Arial" pitchFamily="34" charset="0"/>
              </a:endParaRPr>
            </a:p>
          </p:txBody>
        </p:sp>
        <p:sp>
          <p:nvSpPr>
            <p:cNvPr id="54877" name="Text Box 900"/>
            <p:cNvSpPr txBox="1">
              <a:spLocks noChangeArrowheads="1"/>
            </p:cNvSpPr>
            <p:nvPr/>
          </p:nvSpPr>
          <p:spPr bwMode="auto">
            <a:xfrm>
              <a:off x="5729287" y="1911349"/>
              <a:ext cx="901700" cy="221599"/>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en-US" altLang="zh-CN" sz="1200" dirty="0" smtClean="0">
                  <a:solidFill>
                    <a:schemeClr val="tx1"/>
                  </a:solidFill>
                  <a:ea typeface="微软雅黑" pitchFamily="34" charset="-122"/>
                  <a:cs typeface="Arial" pitchFamily="34" charset="0"/>
                </a:rPr>
                <a:t>1.3</a:t>
              </a:r>
              <a:r>
                <a:rPr lang="zh-CN" altLang="en-US" sz="1200" dirty="0" smtClean="0">
                  <a:solidFill>
                    <a:schemeClr val="tx1"/>
                  </a:solidFill>
                  <a:ea typeface="微软雅黑" pitchFamily="34" charset="-122"/>
                  <a:cs typeface="Arial" pitchFamily="34" charset="0"/>
                </a:rPr>
                <a:t>万台</a:t>
              </a:r>
              <a:endParaRPr lang="zh-CN" altLang="en-US" sz="1200" dirty="0">
                <a:solidFill>
                  <a:schemeClr val="tx1"/>
                </a:solidFill>
                <a:ea typeface="微软雅黑" pitchFamily="34" charset="-122"/>
                <a:cs typeface="Arial" pitchFamily="34" charset="0"/>
              </a:endParaRPr>
            </a:p>
          </p:txBody>
        </p:sp>
        <p:sp>
          <p:nvSpPr>
            <p:cNvPr id="54878" name="Text Box 901"/>
            <p:cNvSpPr txBox="1">
              <a:spLocks noChangeArrowheads="1"/>
            </p:cNvSpPr>
            <p:nvPr/>
          </p:nvSpPr>
          <p:spPr bwMode="auto">
            <a:xfrm>
              <a:off x="4827587" y="3711574"/>
              <a:ext cx="901700" cy="221599"/>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en-US" altLang="zh-CN" sz="1200" dirty="0" smtClean="0">
                  <a:solidFill>
                    <a:schemeClr val="tx1"/>
                  </a:solidFill>
                  <a:ea typeface="微软雅黑" pitchFamily="34" charset="-122"/>
                  <a:cs typeface="Arial" pitchFamily="34" charset="0"/>
                </a:rPr>
                <a:t>1.3</a:t>
              </a:r>
              <a:r>
                <a:rPr lang="zh-CN" altLang="en-US" sz="1200" dirty="0" smtClean="0">
                  <a:solidFill>
                    <a:schemeClr val="tx1"/>
                  </a:solidFill>
                  <a:ea typeface="微软雅黑" pitchFamily="34" charset="-122"/>
                  <a:cs typeface="Arial" pitchFamily="34" charset="0"/>
                </a:rPr>
                <a:t>万台</a:t>
              </a:r>
              <a:endParaRPr lang="zh-CN" altLang="en-US" sz="1200" dirty="0">
                <a:solidFill>
                  <a:schemeClr val="tx1"/>
                </a:solidFill>
                <a:ea typeface="微软雅黑" pitchFamily="34" charset="-122"/>
                <a:cs typeface="Arial" pitchFamily="34" charset="0"/>
              </a:endParaRPr>
            </a:p>
          </p:txBody>
        </p:sp>
        <p:sp>
          <p:nvSpPr>
            <p:cNvPr id="54879" name="Text Box 904"/>
            <p:cNvSpPr txBox="1">
              <a:spLocks noChangeArrowheads="1"/>
            </p:cNvSpPr>
            <p:nvPr/>
          </p:nvSpPr>
          <p:spPr bwMode="auto">
            <a:xfrm>
              <a:off x="6237287" y="3117849"/>
              <a:ext cx="901700" cy="221599"/>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en-US" altLang="zh-CN" sz="1200" dirty="0" smtClean="0">
                  <a:solidFill>
                    <a:schemeClr val="tx1"/>
                  </a:solidFill>
                  <a:ea typeface="微软雅黑" pitchFamily="34" charset="-122"/>
                  <a:cs typeface="Arial" pitchFamily="34" charset="0"/>
                </a:rPr>
                <a:t>4.7</a:t>
              </a:r>
              <a:r>
                <a:rPr lang="zh-CN" altLang="en-US" sz="1200" dirty="0" smtClean="0">
                  <a:solidFill>
                    <a:schemeClr val="tx1"/>
                  </a:solidFill>
                  <a:ea typeface="微软雅黑" pitchFamily="34" charset="-122"/>
                  <a:cs typeface="Arial" pitchFamily="34" charset="0"/>
                </a:rPr>
                <a:t>万台</a:t>
              </a:r>
              <a:endParaRPr lang="zh-CN" altLang="en-US" sz="1200" dirty="0">
                <a:solidFill>
                  <a:schemeClr val="tx1"/>
                </a:solidFill>
                <a:ea typeface="微软雅黑" pitchFamily="34" charset="-122"/>
                <a:cs typeface="Arial" pitchFamily="34" charset="0"/>
              </a:endParaRPr>
            </a:p>
          </p:txBody>
        </p:sp>
        <p:sp>
          <p:nvSpPr>
            <p:cNvPr id="54880" name="Text Box 905"/>
            <p:cNvSpPr txBox="1">
              <a:spLocks noChangeArrowheads="1"/>
            </p:cNvSpPr>
            <p:nvPr/>
          </p:nvSpPr>
          <p:spPr bwMode="auto">
            <a:xfrm>
              <a:off x="6630987" y="2673349"/>
              <a:ext cx="901700" cy="221599"/>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en-US" altLang="zh-CN" sz="1200" dirty="0" smtClean="0">
                  <a:solidFill>
                    <a:schemeClr val="tx1"/>
                  </a:solidFill>
                  <a:ea typeface="微软雅黑" pitchFamily="34" charset="-122"/>
                  <a:cs typeface="Arial" pitchFamily="34" charset="0"/>
                </a:rPr>
                <a:t>17.5</a:t>
              </a:r>
              <a:r>
                <a:rPr lang="zh-CN" altLang="en-US" sz="1200" dirty="0" smtClean="0">
                  <a:solidFill>
                    <a:schemeClr val="tx1"/>
                  </a:solidFill>
                  <a:ea typeface="微软雅黑" pitchFamily="34" charset="-122"/>
                  <a:cs typeface="Arial" pitchFamily="34" charset="0"/>
                </a:rPr>
                <a:t>万</a:t>
              </a:r>
              <a:r>
                <a:rPr lang="zh-CN" altLang="en-US" sz="1200" dirty="0">
                  <a:solidFill>
                    <a:schemeClr val="tx1"/>
                  </a:solidFill>
                  <a:ea typeface="微软雅黑" pitchFamily="34" charset="-122"/>
                  <a:cs typeface="Arial" pitchFamily="34" charset="0"/>
                </a:rPr>
                <a:t>台</a:t>
              </a:r>
            </a:p>
          </p:txBody>
        </p:sp>
        <p:sp>
          <p:nvSpPr>
            <p:cNvPr id="54881" name="Text Box 906"/>
            <p:cNvSpPr txBox="1">
              <a:spLocks noChangeArrowheads="1"/>
            </p:cNvSpPr>
            <p:nvPr/>
          </p:nvSpPr>
          <p:spPr bwMode="auto">
            <a:xfrm>
              <a:off x="7339454" y="3393780"/>
              <a:ext cx="901699" cy="221599"/>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en-US" altLang="zh-CN" sz="1200" dirty="0" smtClean="0">
                  <a:solidFill>
                    <a:schemeClr val="tx1"/>
                  </a:solidFill>
                  <a:ea typeface="微软雅黑" pitchFamily="34" charset="-122"/>
                  <a:cs typeface="Arial" pitchFamily="34" charset="0"/>
                </a:rPr>
                <a:t>4.6</a:t>
              </a:r>
              <a:r>
                <a:rPr lang="zh-CN" altLang="en-US" sz="1200" dirty="0" smtClean="0">
                  <a:solidFill>
                    <a:schemeClr val="tx1"/>
                  </a:solidFill>
                  <a:ea typeface="微软雅黑" pitchFamily="34" charset="-122"/>
                  <a:cs typeface="Arial" pitchFamily="34" charset="0"/>
                </a:rPr>
                <a:t>万台</a:t>
              </a:r>
              <a:endParaRPr lang="zh-CN" altLang="en-US" sz="1200" dirty="0">
                <a:solidFill>
                  <a:schemeClr val="tx1"/>
                </a:solidFill>
                <a:ea typeface="微软雅黑" pitchFamily="34" charset="-122"/>
                <a:cs typeface="Arial" pitchFamily="34" charset="0"/>
              </a:endParaRPr>
            </a:p>
          </p:txBody>
        </p:sp>
        <p:sp>
          <p:nvSpPr>
            <p:cNvPr id="54882" name="Oval 908"/>
            <p:cNvSpPr>
              <a:spLocks noChangeArrowheads="1"/>
            </p:cNvSpPr>
            <p:nvPr/>
          </p:nvSpPr>
          <p:spPr bwMode="auto">
            <a:xfrm rot="-6210190">
              <a:off x="2890043" y="3820319"/>
              <a:ext cx="1279525" cy="614362"/>
            </a:xfrm>
            <a:prstGeom prst="ellipse">
              <a:avLst/>
            </a:prstGeom>
            <a:noFill/>
            <a:ln w="9525" algn="ctr">
              <a:solidFill>
                <a:srgbClr val="FF0000"/>
              </a:solidFill>
              <a:prstDash val="dash"/>
              <a:round/>
              <a:headEnd/>
              <a:tailEnd/>
            </a:ln>
          </p:spPr>
          <p:txBody>
            <a:bodyPr rot="10800000" vert="eaVert" wrap="none" lIns="0" tIns="0" rIns="0" bIns="0" anchor="ctr"/>
            <a:lstStyle/>
            <a:p>
              <a:pPr algn="ctr" fontAlgn="t">
                <a:lnSpc>
                  <a:spcPct val="120000"/>
                </a:lnSpc>
              </a:pPr>
              <a:endParaRPr lang="zh-CN" altLang="en-US" sz="1200">
                <a:solidFill>
                  <a:schemeClr val="tx1"/>
                </a:solidFill>
                <a:ea typeface="微软雅黑" pitchFamily="34" charset="-122"/>
                <a:cs typeface="Arial" pitchFamily="34" charset="0"/>
              </a:endParaRPr>
            </a:p>
            <a:p>
              <a:pPr algn="ctr" fontAlgn="t">
                <a:lnSpc>
                  <a:spcPct val="120000"/>
                </a:lnSpc>
              </a:pPr>
              <a:endParaRPr lang="zh-CN" altLang="en-US" sz="1200">
                <a:solidFill>
                  <a:schemeClr val="tx1"/>
                </a:solidFill>
                <a:ea typeface="微软雅黑" pitchFamily="34" charset="-122"/>
                <a:cs typeface="Arial" pitchFamily="34" charset="0"/>
              </a:endParaRPr>
            </a:p>
          </p:txBody>
        </p:sp>
        <p:sp>
          <p:nvSpPr>
            <p:cNvPr id="54883" name="Text Box 909"/>
            <p:cNvSpPr txBox="1">
              <a:spLocks noChangeArrowheads="1"/>
            </p:cNvSpPr>
            <p:nvPr/>
          </p:nvSpPr>
          <p:spPr bwMode="auto">
            <a:xfrm>
              <a:off x="3087687" y="3841749"/>
              <a:ext cx="977900" cy="221599"/>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en-US" altLang="zh-CN" sz="1200" dirty="0" smtClean="0">
                  <a:solidFill>
                    <a:schemeClr val="tx1"/>
                  </a:solidFill>
                  <a:ea typeface="微软雅黑" pitchFamily="34" charset="-122"/>
                  <a:cs typeface="Arial" pitchFamily="34" charset="0"/>
                </a:rPr>
                <a:t>1.1</a:t>
              </a:r>
              <a:r>
                <a:rPr lang="zh-CN" altLang="en-US" sz="1200" dirty="0" smtClean="0">
                  <a:solidFill>
                    <a:schemeClr val="tx1"/>
                  </a:solidFill>
                  <a:ea typeface="微软雅黑" pitchFamily="34" charset="-122"/>
                  <a:cs typeface="Arial" pitchFamily="34" charset="0"/>
                </a:rPr>
                <a:t>万台</a:t>
              </a:r>
              <a:endParaRPr lang="zh-CN" altLang="en-US" sz="1200" dirty="0">
                <a:solidFill>
                  <a:schemeClr val="tx1"/>
                </a:solidFill>
                <a:ea typeface="微软雅黑" pitchFamily="34" charset="-122"/>
                <a:cs typeface="Arial" pitchFamily="34" charset="0"/>
              </a:endParaRPr>
            </a:p>
          </p:txBody>
        </p:sp>
        <p:sp>
          <p:nvSpPr>
            <p:cNvPr id="54884" name="AutoShape 914"/>
            <p:cNvSpPr>
              <a:spLocks/>
            </p:cNvSpPr>
            <p:nvPr/>
          </p:nvSpPr>
          <p:spPr bwMode="auto">
            <a:xfrm>
              <a:off x="8396287" y="1543049"/>
              <a:ext cx="925513" cy="393700"/>
            </a:xfrm>
            <a:prstGeom prst="borderCallout2">
              <a:avLst>
                <a:gd name="adj1" fmla="val 29032"/>
                <a:gd name="adj2" fmla="val -8231"/>
                <a:gd name="adj3" fmla="val 29032"/>
                <a:gd name="adj4" fmla="val -68097"/>
                <a:gd name="adj5" fmla="val 129032"/>
                <a:gd name="adj6" fmla="val -130361"/>
              </a:avLst>
            </a:prstGeom>
            <a:noFill/>
            <a:ln w="9525" algn="ctr">
              <a:solidFill>
                <a:schemeClr val="hlink"/>
              </a:solidFill>
              <a:miter lim="800000"/>
              <a:headEnd/>
              <a:tailEnd/>
            </a:ln>
          </p:spPr>
          <p:txBody>
            <a:bodyPr anchor="ctr"/>
            <a:lstStyle/>
            <a:p>
              <a:pPr marL="342900" indent="-342900" algn="ctr" defTabSz="952500" eaLnBrk="0" hangingPunct="0">
                <a:buFont typeface="Wingdings" pitchFamily="2" charset="2"/>
                <a:buNone/>
              </a:pPr>
              <a:r>
                <a:rPr lang="zh-CN" altLang="en-US" sz="1200">
                  <a:solidFill>
                    <a:schemeClr val="tx1"/>
                  </a:solidFill>
                  <a:ea typeface="微软雅黑" pitchFamily="34" charset="-122"/>
                  <a:cs typeface="Arial" pitchFamily="34" charset="0"/>
                </a:rPr>
                <a:t>独联体</a:t>
              </a:r>
            </a:p>
          </p:txBody>
        </p:sp>
        <p:sp>
          <p:nvSpPr>
            <p:cNvPr id="54885" name="AutoShape 915"/>
            <p:cNvSpPr>
              <a:spLocks/>
            </p:cNvSpPr>
            <p:nvPr/>
          </p:nvSpPr>
          <p:spPr bwMode="auto">
            <a:xfrm>
              <a:off x="3902075" y="1559449"/>
              <a:ext cx="620712" cy="453500"/>
            </a:xfrm>
            <a:prstGeom prst="borderCallout2">
              <a:avLst>
                <a:gd name="adj1" fmla="val 24324"/>
                <a:gd name="adj2" fmla="val 108333"/>
                <a:gd name="adj3" fmla="val 24324"/>
                <a:gd name="adj4" fmla="val 129343"/>
                <a:gd name="adj5" fmla="val 118398"/>
                <a:gd name="adj6" fmla="val 164921"/>
              </a:avLst>
            </a:prstGeom>
            <a:noFill/>
            <a:ln w="9525" algn="ctr">
              <a:solidFill>
                <a:schemeClr val="hlink"/>
              </a:solidFill>
              <a:miter lim="800000"/>
              <a:headEnd/>
              <a:tailEnd/>
            </a:ln>
          </p:spPr>
          <p:txBody>
            <a:bodyPr anchor="ctr"/>
            <a:lstStyle/>
            <a:p>
              <a:pPr marL="342900" indent="-342900" algn="ctr" defTabSz="952500" eaLnBrk="0" hangingPunct="0">
                <a:buFont typeface="Wingdings" pitchFamily="2" charset="2"/>
                <a:buNone/>
              </a:pPr>
              <a:r>
                <a:rPr lang="zh-CN" altLang="en-US" sz="1200">
                  <a:solidFill>
                    <a:schemeClr val="tx1"/>
                  </a:solidFill>
                  <a:ea typeface="微软雅黑" pitchFamily="34" charset="-122"/>
                  <a:cs typeface="Arial" pitchFamily="34" charset="0"/>
                </a:rPr>
                <a:t>欧洲</a:t>
              </a:r>
            </a:p>
          </p:txBody>
        </p:sp>
        <p:sp>
          <p:nvSpPr>
            <p:cNvPr id="54886" name="AutoShape 916"/>
            <p:cNvSpPr>
              <a:spLocks/>
            </p:cNvSpPr>
            <p:nvPr/>
          </p:nvSpPr>
          <p:spPr bwMode="auto">
            <a:xfrm>
              <a:off x="8434387" y="2289174"/>
              <a:ext cx="887413" cy="439738"/>
            </a:xfrm>
            <a:prstGeom prst="borderCallout2">
              <a:avLst>
                <a:gd name="adj1" fmla="val 25991"/>
                <a:gd name="adj2" fmla="val -8588"/>
                <a:gd name="adj3" fmla="val 25991"/>
                <a:gd name="adj4" fmla="val -52773"/>
                <a:gd name="adj5" fmla="val 131769"/>
                <a:gd name="adj6" fmla="val -98750"/>
              </a:avLst>
            </a:prstGeom>
            <a:noFill/>
            <a:ln w="9525" algn="ctr">
              <a:solidFill>
                <a:schemeClr val="hlink"/>
              </a:solidFill>
              <a:miter lim="800000"/>
              <a:headEnd/>
              <a:tailEnd/>
            </a:ln>
          </p:spPr>
          <p:txBody>
            <a:bodyPr anchor="ctr"/>
            <a:lstStyle/>
            <a:p>
              <a:pPr marL="342900" indent="-342900" algn="ctr" defTabSz="952500" eaLnBrk="0" hangingPunct="0">
                <a:buFont typeface="Wingdings" pitchFamily="2" charset="2"/>
                <a:buNone/>
              </a:pPr>
              <a:r>
                <a:rPr lang="zh-CN" altLang="en-US" sz="1200">
                  <a:solidFill>
                    <a:schemeClr val="tx1"/>
                  </a:solidFill>
                  <a:ea typeface="微软雅黑" pitchFamily="34" charset="-122"/>
                  <a:cs typeface="Arial" pitchFamily="34" charset="0"/>
                </a:rPr>
                <a:t>中国</a:t>
              </a:r>
            </a:p>
          </p:txBody>
        </p:sp>
        <p:sp>
          <p:nvSpPr>
            <p:cNvPr id="54887" name="AutoShape 917"/>
            <p:cNvSpPr>
              <a:spLocks/>
            </p:cNvSpPr>
            <p:nvPr/>
          </p:nvSpPr>
          <p:spPr bwMode="auto">
            <a:xfrm>
              <a:off x="8721857" y="3985152"/>
              <a:ext cx="950913" cy="609600"/>
            </a:xfrm>
            <a:prstGeom prst="borderCallout2">
              <a:avLst>
                <a:gd name="adj1" fmla="val 18750"/>
                <a:gd name="adj2" fmla="val -5852"/>
                <a:gd name="adj3" fmla="val 18750"/>
                <a:gd name="adj4" fmla="val -25000"/>
                <a:gd name="adj5" fmla="val 18750"/>
                <a:gd name="adj6" fmla="val -44880"/>
              </a:avLst>
            </a:prstGeom>
            <a:noFill/>
            <a:ln w="9525" algn="ctr">
              <a:solidFill>
                <a:schemeClr val="hlink"/>
              </a:solidFill>
              <a:miter lim="800000"/>
              <a:headEnd/>
              <a:tailEnd/>
            </a:ln>
          </p:spPr>
          <p:txBody>
            <a:bodyPr anchor="ctr"/>
            <a:lstStyle/>
            <a:p>
              <a:pPr defTabSz="952500" eaLnBrk="0" hangingPunct="0"/>
              <a:r>
                <a:rPr lang="zh-CN" altLang="en-US" sz="1200" dirty="0">
                  <a:solidFill>
                    <a:schemeClr val="tx1"/>
                  </a:solidFill>
                  <a:ea typeface="微软雅黑" pitchFamily="34" charset="-122"/>
                  <a:cs typeface="Arial" pitchFamily="34" charset="0"/>
                </a:rPr>
                <a:t>亚洲（除中国、</a:t>
              </a:r>
              <a:r>
                <a:rPr lang="zh-CN" altLang="en-US" sz="1200" dirty="0" smtClean="0">
                  <a:solidFill>
                    <a:schemeClr val="tx1"/>
                  </a:solidFill>
                  <a:ea typeface="微软雅黑" pitchFamily="34" charset="-122"/>
                  <a:cs typeface="Arial" pitchFamily="34" charset="0"/>
                </a:rPr>
                <a:t>印度，含大洋洲）</a:t>
              </a:r>
              <a:endParaRPr lang="zh-CN" altLang="en-US" sz="1200" dirty="0">
                <a:solidFill>
                  <a:schemeClr val="tx1"/>
                </a:solidFill>
                <a:ea typeface="微软雅黑" pitchFamily="34" charset="-122"/>
                <a:cs typeface="Arial" pitchFamily="34" charset="0"/>
              </a:endParaRPr>
            </a:p>
          </p:txBody>
        </p:sp>
        <p:sp>
          <p:nvSpPr>
            <p:cNvPr id="54888" name="AutoShape 918"/>
            <p:cNvSpPr>
              <a:spLocks/>
            </p:cNvSpPr>
            <p:nvPr/>
          </p:nvSpPr>
          <p:spPr bwMode="auto">
            <a:xfrm>
              <a:off x="8332787" y="5111749"/>
              <a:ext cx="914400" cy="438150"/>
            </a:xfrm>
            <a:prstGeom prst="borderCallout2">
              <a:avLst>
                <a:gd name="adj1" fmla="val 18750"/>
                <a:gd name="adj2" fmla="val -8333"/>
                <a:gd name="adj3" fmla="val 18750"/>
                <a:gd name="adj4" fmla="val -99653"/>
                <a:gd name="adj5" fmla="val -351921"/>
                <a:gd name="adj6" fmla="val -199097"/>
              </a:avLst>
            </a:prstGeom>
            <a:noFill/>
            <a:ln w="9525" algn="ctr">
              <a:solidFill>
                <a:schemeClr val="hlink"/>
              </a:solidFill>
              <a:miter lim="800000"/>
              <a:headEnd/>
              <a:tailEnd/>
            </a:ln>
          </p:spPr>
          <p:txBody>
            <a:bodyPr anchor="ctr"/>
            <a:lstStyle/>
            <a:p>
              <a:pPr marL="342900" indent="-342900" algn="ctr" defTabSz="952500" eaLnBrk="0" hangingPunct="0">
                <a:buFont typeface="Wingdings" pitchFamily="2" charset="2"/>
                <a:buNone/>
              </a:pPr>
              <a:r>
                <a:rPr lang="zh-CN" altLang="en-US" sz="1200">
                  <a:solidFill>
                    <a:schemeClr val="tx1"/>
                  </a:solidFill>
                  <a:ea typeface="微软雅黑" pitchFamily="34" charset="-122"/>
                  <a:cs typeface="Arial" pitchFamily="34" charset="0"/>
                </a:rPr>
                <a:t>印度</a:t>
              </a:r>
            </a:p>
          </p:txBody>
        </p:sp>
        <p:sp>
          <p:nvSpPr>
            <p:cNvPr id="54889" name="AutoShape 919"/>
            <p:cNvSpPr>
              <a:spLocks/>
            </p:cNvSpPr>
            <p:nvPr/>
          </p:nvSpPr>
          <p:spPr bwMode="auto">
            <a:xfrm>
              <a:off x="5214937" y="5193395"/>
              <a:ext cx="1508918" cy="609600"/>
            </a:xfrm>
            <a:prstGeom prst="borderCallout2">
              <a:avLst>
                <a:gd name="adj1" fmla="val 18750"/>
                <a:gd name="adj2" fmla="val -3287"/>
                <a:gd name="adj3" fmla="val 18750"/>
                <a:gd name="adj4" fmla="val -3968"/>
                <a:gd name="adj5" fmla="val -99741"/>
                <a:gd name="adj6" fmla="val -3968"/>
              </a:avLst>
            </a:prstGeom>
            <a:noFill/>
            <a:ln w="9525" algn="ctr">
              <a:solidFill>
                <a:schemeClr val="hlink"/>
              </a:solidFill>
              <a:miter lim="800000"/>
              <a:headEnd/>
              <a:tailEnd/>
            </a:ln>
          </p:spPr>
          <p:txBody>
            <a:bodyPr anchor="ctr"/>
            <a:lstStyle/>
            <a:p>
              <a:pPr defTabSz="952500" eaLnBrk="0" hangingPunct="0">
                <a:buFont typeface="Wingdings" pitchFamily="2" charset="2"/>
                <a:buNone/>
              </a:pPr>
              <a:r>
                <a:rPr lang="zh-CN" altLang="en-US" sz="1200">
                  <a:solidFill>
                    <a:schemeClr val="tx1"/>
                  </a:solidFill>
                  <a:ea typeface="微软雅黑" pitchFamily="34" charset="-122"/>
                  <a:cs typeface="Arial" pitchFamily="34" charset="0"/>
                </a:rPr>
                <a:t>非洲（北非、东非、西非、中非和南非 ）</a:t>
              </a:r>
            </a:p>
          </p:txBody>
        </p:sp>
        <p:sp>
          <p:nvSpPr>
            <p:cNvPr id="54890" name="AutoShape 923"/>
            <p:cNvSpPr>
              <a:spLocks/>
            </p:cNvSpPr>
            <p:nvPr/>
          </p:nvSpPr>
          <p:spPr bwMode="auto">
            <a:xfrm>
              <a:off x="2076449" y="5140324"/>
              <a:ext cx="757237" cy="409575"/>
            </a:xfrm>
            <a:prstGeom prst="borderCallout2">
              <a:avLst>
                <a:gd name="adj1" fmla="val 18750"/>
                <a:gd name="adj2" fmla="val 108333"/>
                <a:gd name="adj3" fmla="val 18750"/>
                <a:gd name="adj4" fmla="val 150523"/>
                <a:gd name="adj5" fmla="val -116514"/>
                <a:gd name="adj6" fmla="val 202870"/>
              </a:avLst>
            </a:prstGeom>
            <a:noFill/>
            <a:ln w="9525" algn="ctr">
              <a:solidFill>
                <a:schemeClr val="hlink"/>
              </a:solidFill>
              <a:miter lim="800000"/>
              <a:headEnd/>
              <a:tailEnd/>
            </a:ln>
          </p:spPr>
          <p:txBody>
            <a:bodyPr anchor="ctr"/>
            <a:lstStyle/>
            <a:p>
              <a:pPr marL="342900" indent="-342900" algn="ctr" defTabSz="952500" eaLnBrk="0" hangingPunct="0">
                <a:buFont typeface="Wingdings" pitchFamily="2" charset="2"/>
                <a:buNone/>
              </a:pPr>
              <a:r>
                <a:rPr lang="zh-CN" altLang="en-US" sz="1200">
                  <a:solidFill>
                    <a:schemeClr val="tx1"/>
                  </a:solidFill>
                  <a:ea typeface="微软雅黑" pitchFamily="34" charset="-122"/>
                  <a:cs typeface="Arial" pitchFamily="34" charset="0"/>
                </a:rPr>
                <a:t>巴西</a:t>
              </a:r>
            </a:p>
          </p:txBody>
        </p:sp>
        <p:sp>
          <p:nvSpPr>
            <p:cNvPr id="54891" name="AutoShape 924"/>
            <p:cNvSpPr>
              <a:spLocks/>
            </p:cNvSpPr>
            <p:nvPr/>
          </p:nvSpPr>
          <p:spPr bwMode="auto">
            <a:xfrm>
              <a:off x="858837" y="3956049"/>
              <a:ext cx="984250" cy="609600"/>
            </a:xfrm>
            <a:prstGeom prst="borderCallout2">
              <a:avLst>
                <a:gd name="adj1" fmla="val 18750"/>
                <a:gd name="adj2" fmla="val 106454"/>
                <a:gd name="adj3" fmla="val 18750"/>
                <a:gd name="adj4" fmla="val 138708"/>
                <a:gd name="adj5" fmla="val 27083"/>
                <a:gd name="adj6" fmla="val 172042"/>
              </a:avLst>
            </a:prstGeom>
            <a:noFill/>
            <a:ln w="9525" algn="ctr">
              <a:solidFill>
                <a:schemeClr val="hlink"/>
              </a:solidFill>
              <a:miter lim="800000"/>
              <a:headEnd/>
              <a:tailEnd/>
            </a:ln>
          </p:spPr>
          <p:txBody>
            <a:bodyPr anchor="ctr"/>
            <a:lstStyle/>
            <a:p>
              <a:pPr defTabSz="952500" eaLnBrk="0" hangingPunct="0">
                <a:buFont typeface="Wingdings" pitchFamily="2" charset="2"/>
                <a:buNone/>
              </a:pPr>
              <a:r>
                <a:rPr lang="zh-CN" altLang="en-US" sz="1200">
                  <a:solidFill>
                    <a:schemeClr val="tx1"/>
                  </a:solidFill>
                  <a:ea typeface="微软雅黑" pitchFamily="34" charset="-122"/>
                  <a:cs typeface="Arial" pitchFamily="34" charset="0"/>
                </a:rPr>
                <a:t>拉美（不包括巴西）</a:t>
              </a:r>
            </a:p>
          </p:txBody>
        </p:sp>
        <p:sp>
          <p:nvSpPr>
            <p:cNvPr id="54892" name="Oval 925"/>
            <p:cNvSpPr>
              <a:spLocks noChangeArrowheads="1"/>
            </p:cNvSpPr>
            <p:nvPr/>
          </p:nvSpPr>
          <p:spPr bwMode="auto">
            <a:xfrm rot="-8592329">
              <a:off x="5605462" y="2457449"/>
              <a:ext cx="720725" cy="768350"/>
            </a:xfrm>
            <a:prstGeom prst="ellipse">
              <a:avLst/>
            </a:prstGeom>
            <a:noFill/>
            <a:ln w="9525" algn="ctr">
              <a:solidFill>
                <a:srgbClr val="FF0000"/>
              </a:solidFill>
              <a:prstDash val="dash"/>
              <a:round/>
              <a:headEnd/>
              <a:tailEnd/>
            </a:ln>
          </p:spPr>
          <p:txBody>
            <a:bodyPr rot="10800000" vert="eaVert" wrap="none" lIns="0" tIns="0" rIns="0" bIns="0" anchor="ctr"/>
            <a:lstStyle/>
            <a:p>
              <a:pPr algn="ctr" fontAlgn="t">
                <a:lnSpc>
                  <a:spcPct val="120000"/>
                </a:lnSpc>
              </a:pPr>
              <a:endParaRPr lang="zh-CN" altLang="en-US" sz="1200">
                <a:solidFill>
                  <a:schemeClr val="tx1"/>
                </a:solidFill>
                <a:ea typeface="微软雅黑" pitchFamily="34" charset="-122"/>
                <a:cs typeface="Arial" pitchFamily="34" charset="0"/>
              </a:endParaRPr>
            </a:p>
            <a:p>
              <a:pPr algn="ctr" fontAlgn="t">
                <a:lnSpc>
                  <a:spcPct val="120000"/>
                </a:lnSpc>
              </a:pPr>
              <a:endParaRPr lang="zh-CN" altLang="en-US" sz="1200">
                <a:solidFill>
                  <a:schemeClr val="tx1"/>
                </a:solidFill>
                <a:ea typeface="微软雅黑" pitchFamily="34" charset="-122"/>
                <a:cs typeface="Arial" pitchFamily="34" charset="0"/>
              </a:endParaRPr>
            </a:p>
          </p:txBody>
        </p:sp>
        <p:sp>
          <p:nvSpPr>
            <p:cNvPr id="54893" name="AutoShape 926"/>
            <p:cNvSpPr>
              <a:spLocks/>
            </p:cNvSpPr>
            <p:nvPr/>
          </p:nvSpPr>
          <p:spPr bwMode="auto">
            <a:xfrm>
              <a:off x="6308725" y="1160462"/>
              <a:ext cx="766762" cy="469900"/>
            </a:xfrm>
            <a:prstGeom prst="borderCallout2">
              <a:avLst>
                <a:gd name="adj1" fmla="val 24324"/>
                <a:gd name="adj2" fmla="val -8333"/>
                <a:gd name="adj3" fmla="val 24324"/>
                <a:gd name="adj4" fmla="val -19968"/>
                <a:gd name="adj5" fmla="val 296620"/>
                <a:gd name="adj6" fmla="val -32120"/>
              </a:avLst>
            </a:prstGeom>
            <a:noFill/>
            <a:ln w="9525" algn="ctr">
              <a:solidFill>
                <a:schemeClr val="hlink"/>
              </a:solidFill>
              <a:miter lim="800000"/>
              <a:headEnd/>
              <a:tailEnd/>
            </a:ln>
          </p:spPr>
          <p:txBody>
            <a:bodyPr anchor="ctr"/>
            <a:lstStyle/>
            <a:p>
              <a:pPr marL="342900" indent="-342900" algn="ctr" defTabSz="952500" eaLnBrk="0" hangingPunct="0">
                <a:buFont typeface="Wingdings" pitchFamily="2" charset="2"/>
                <a:buNone/>
              </a:pPr>
              <a:r>
                <a:rPr lang="zh-CN" altLang="en-US" sz="1200">
                  <a:solidFill>
                    <a:schemeClr val="tx1"/>
                  </a:solidFill>
                  <a:ea typeface="微软雅黑" pitchFamily="34" charset="-122"/>
                  <a:cs typeface="Arial" pitchFamily="34" charset="0"/>
                </a:rPr>
                <a:t>中东</a:t>
              </a:r>
            </a:p>
          </p:txBody>
        </p:sp>
        <p:sp>
          <p:nvSpPr>
            <p:cNvPr id="54894" name="Text Box 927"/>
            <p:cNvSpPr txBox="1">
              <a:spLocks noChangeArrowheads="1"/>
            </p:cNvSpPr>
            <p:nvPr/>
          </p:nvSpPr>
          <p:spPr bwMode="auto">
            <a:xfrm>
              <a:off x="5514975" y="2689224"/>
              <a:ext cx="901700" cy="221599"/>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en-US" altLang="zh-CN" sz="1200" dirty="0" smtClean="0">
                  <a:solidFill>
                    <a:schemeClr val="tx1"/>
                  </a:solidFill>
                  <a:ea typeface="微软雅黑" pitchFamily="34" charset="-122"/>
                  <a:cs typeface="Arial" pitchFamily="34" charset="0"/>
                </a:rPr>
                <a:t>0.8</a:t>
              </a:r>
              <a:r>
                <a:rPr lang="zh-CN" altLang="en-US" sz="1200" dirty="0" smtClean="0">
                  <a:solidFill>
                    <a:schemeClr val="tx1"/>
                  </a:solidFill>
                  <a:ea typeface="微软雅黑" pitchFamily="34" charset="-122"/>
                  <a:cs typeface="Arial" pitchFamily="34" charset="0"/>
                </a:rPr>
                <a:t>万台</a:t>
              </a:r>
              <a:endParaRPr lang="zh-CN" altLang="en-US" sz="1200" dirty="0">
                <a:solidFill>
                  <a:schemeClr val="tx1"/>
                </a:solidFill>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3.1  </a:t>
            </a:r>
            <a:r>
              <a:rPr lang="zh-CN" altLang="en-US" sz="2500">
                <a:solidFill>
                  <a:srgbClr val="FFFFFF"/>
                </a:solidFill>
                <a:latin typeface="微软雅黑" pitchFamily="34" charset="-122"/>
                <a:ea typeface="微软雅黑" pitchFamily="34" charset="-122"/>
              </a:rPr>
              <a:t>海外未来面对的机遇和挑战（</a:t>
            </a:r>
            <a:r>
              <a:rPr lang="en-US" altLang="zh-CN" sz="2500">
                <a:solidFill>
                  <a:srgbClr val="FFFFFF"/>
                </a:solidFill>
                <a:latin typeface="微软雅黑" pitchFamily="34" charset="-122"/>
                <a:ea typeface="微软雅黑" pitchFamily="34" charset="-122"/>
              </a:rPr>
              <a:t>2/6</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3" name="文本占位符 2"/>
          <p:cNvSpPr txBox="1">
            <a:spLocks/>
          </p:cNvSpPr>
          <p:nvPr/>
        </p:nvSpPr>
        <p:spPr>
          <a:xfrm>
            <a:off x="339725" y="776288"/>
            <a:ext cx="9345613" cy="1662112"/>
          </a:xfrm>
          <a:prstGeom prst="rect">
            <a:avLst/>
          </a:prstGeom>
        </p:spPr>
        <p:txBody>
          <a:bodyPr/>
          <a:lstStyle>
            <a:lvl1pPr marL="382588" indent="-382588"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7088" indent="-317500" algn="l" defTabSz="1016000" rtl="0" eaLnBrk="0" fontAlgn="base" hangingPunct="0">
              <a:spcBef>
                <a:spcPct val="20000"/>
              </a:spcBef>
              <a:spcAft>
                <a:spcPct val="0"/>
              </a:spcAft>
              <a:buChar char="–"/>
              <a:defRPr sz="3100">
                <a:solidFill>
                  <a:schemeClr val="tx1"/>
                </a:solidFill>
                <a:latin typeface="+mn-lt"/>
                <a:ea typeface="+mn-ea"/>
              </a:defRPr>
            </a:lvl2pPr>
            <a:lvl3pPr marL="1273175" indent="-257175" algn="l" defTabSz="1016000" rtl="0" eaLnBrk="0" fontAlgn="base" hangingPunct="0">
              <a:spcBef>
                <a:spcPct val="20000"/>
              </a:spcBef>
              <a:spcAft>
                <a:spcPct val="0"/>
              </a:spcAft>
              <a:buChar char="•"/>
              <a:defRPr sz="2700">
                <a:solidFill>
                  <a:schemeClr val="tx1"/>
                </a:solidFill>
                <a:latin typeface="+mn-lt"/>
                <a:ea typeface="+mn-ea"/>
              </a:defRPr>
            </a:lvl3pPr>
            <a:lvl4pPr marL="1782763" indent="-255588" algn="l" defTabSz="1016000" rtl="0" eaLnBrk="0" fontAlgn="base" hangingPunct="0">
              <a:spcBef>
                <a:spcPct val="20000"/>
              </a:spcBef>
              <a:spcAft>
                <a:spcPct val="0"/>
              </a:spcAft>
              <a:buChar char="–"/>
              <a:defRPr sz="2200">
                <a:solidFill>
                  <a:schemeClr val="tx1"/>
                </a:solidFill>
                <a:latin typeface="+mn-lt"/>
                <a:ea typeface="+mn-ea"/>
              </a:defRPr>
            </a:lvl4pPr>
            <a:lvl5pPr marL="2290763" indent="-254000" algn="l" defTabSz="1016000" rtl="0" eaLnBrk="0" fontAlgn="base" hangingPunct="0">
              <a:spcBef>
                <a:spcPct val="20000"/>
              </a:spcBef>
              <a:spcAft>
                <a:spcPct val="0"/>
              </a:spcAft>
              <a:buChar char="»"/>
              <a:defRPr sz="2200">
                <a:solidFill>
                  <a:schemeClr val="tx1"/>
                </a:solidFill>
                <a:latin typeface="+mn-lt"/>
                <a:ea typeface="+mn-ea"/>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a:lstStyle>
          <a:p>
            <a:pPr marL="266700" indent="-266700">
              <a:buFont typeface="Arial" pitchFamily="34" charset="0"/>
              <a:buChar char="•"/>
              <a:defRPr/>
            </a:pPr>
            <a:r>
              <a:rPr lang="zh-CN" altLang="en-US" sz="2000" dirty="0" smtClean="0">
                <a:solidFill>
                  <a:srgbClr val="008000"/>
                </a:solidFill>
                <a:ea typeface="微软雅黑" pitchFamily="34" charset="-122"/>
              </a:rPr>
              <a:t>我们的对手</a:t>
            </a:r>
            <a:r>
              <a:rPr lang="zh-CN" altLang="en-US" sz="2000" dirty="0" smtClean="0">
                <a:solidFill>
                  <a:srgbClr val="008000"/>
                </a:solidFill>
                <a:ea typeface="微软雅黑" pitchFamily="34" charset="-122"/>
                <a:sym typeface="Wingdings" pitchFamily="2" charset="2"/>
              </a:rPr>
              <a:t>：（</a:t>
            </a:r>
            <a:r>
              <a:rPr lang="en-US" altLang="zh-CN" sz="2000" dirty="0" smtClean="0">
                <a:solidFill>
                  <a:srgbClr val="008000"/>
                </a:solidFill>
                <a:ea typeface="微软雅黑" pitchFamily="34" charset="-122"/>
                <a:sym typeface="Wingdings" pitchFamily="2" charset="2"/>
              </a:rPr>
              <a:t>1/2</a:t>
            </a:r>
            <a:r>
              <a:rPr lang="zh-CN" altLang="en-US" sz="2000" dirty="0" smtClean="0">
                <a:solidFill>
                  <a:srgbClr val="008000"/>
                </a:solidFill>
                <a:ea typeface="微软雅黑" pitchFamily="34" charset="-122"/>
                <a:sym typeface="Wingdings" pitchFamily="2" charset="2"/>
              </a:rPr>
              <a:t>）</a:t>
            </a:r>
            <a:endParaRPr lang="en-US" altLang="zh-CN" sz="2000" dirty="0" smtClean="0">
              <a:solidFill>
                <a:srgbClr val="008000"/>
              </a:solidFill>
              <a:ea typeface="微软雅黑" pitchFamily="34" charset="-122"/>
            </a:endParaRPr>
          </a:p>
          <a:p>
            <a:pPr marL="285750" indent="-285750">
              <a:spcBef>
                <a:spcPts val="600"/>
              </a:spcBef>
              <a:buFont typeface="Wingdings" pitchFamily="2" charset="2"/>
              <a:buChar char="Ø"/>
              <a:defRPr/>
            </a:pPr>
            <a:r>
              <a:rPr lang="zh-CN" altLang="en-US" sz="1800" b="0" dirty="0">
                <a:ea typeface="微软雅黑" pitchFamily="34" charset="-122"/>
              </a:rPr>
              <a:t>受技术和贸易壁垒、本土优势以及市场需求差异等因素影响，全球各区域的客车市场被不同品牌所瓜分；但在中高端市场，仍以欧美主流品牌为主；</a:t>
            </a:r>
            <a:endParaRPr lang="en-US" altLang="zh-CN" sz="1800" b="0" dirty="0">
              <a:ea typeface="微软雅黑" pitchFamily="34" charset="-122"/>
            </a:endParaRPr>
          </a:p>
          <a:p>
            <a:pPr marL="285750" indent="-285750">
              <a:spcBef>
                <a:spcPts val="600"/>
              </a:spcBef>
              <a:buFont typeface="Wingdings" pitchFamily="2" charset="2"/>
              <a:buChar char="Ø"/>
              <a:defRPr/>
            </a:pPr>
            <a:r>
              <a:rPr lang="zh-CN" altLang="en-US" sz="1800" b="0" dirty="0">
                <a:ea typeface="微软雅黑" pitchFamily="34" charset="-122"/>
              </a:rPr>
              <a:t>在客车主要的需求市场，如中国、巴西、印度、俄罗斯、北美，主要被本土客车企业或外来投资的品牌所占据</a:t>
            </a:r>
            <a:r>
              <a:rPr lang="zh-CN" altLang="en-US" sz="1800" b="0" dirty="0" smtClean="0">
                <a:ea typeface="微软雅黑" pitchFamily="34" charset="-122"/>
              </a:rPr>
              <a:t>。</a:t>
            </a:r>
            <a:endParaRPr lang="zh-CN" altLang="en-US" sz="2000" b="0" dirty="0">
              <a:ea typeface="微软雅黑" pitchFamily="34" charset="-122"/>
            </a:endParaRPr>
          </a:p>
        </p:txBody>
      </p:sp>
      <p:grpSp>
        <p:nvGrpSpPr>
          <p:cNvPr id="55300" name="组合 921"/>
          <p:cNvGrpSpPr>
            <a:grpSpLocks/>
          </p:cNvGrpSpPr>
          <p:nvPr/>
        </p:nvGrpSpPr>
        <p:grpSpPr bwMode="auto">
          <a:xfrm>
            <a:off x="249238" y="2643188"/>
            <a:ext cx="9482137" cy="4400550"/>
            <a:chOff x="1236663" y="1898650"/>
            <a:chExt cx="7580312" cy="3740150"/>
          </a:xfrm>
        </p:grpSpPr>
        <p:sp>
          <p:nvSpPr>
            <p:cNvPr id="55302" name="Freeform 2"/>
            <p:cNvSpPr>
              <a:spLocks/>
            </p:cNvSpPr>
            <p:nvPr/>
          </p:nvSpPr>
          <p:spPr bwMode="auto">
            <a:xfrm>
              <a:off x="4718050" y="3432175"/>
              <a:ext cx="407988" cy="336550"/>
            </a:xfrm>
            <a:custGeom>
              <a:avLst/>
              <a:gdLst>
                <a:gd name="T0" fmla="*/ 2147483647 w 253"/>
                <a:gd name="T1" fmla="*/ 2147483647 h 223"/>
                <a:gd name="T2" fmla="*/ 2147483647 w 253"/>
                <a:gd name="T3" fmla="*/ 2147483647 h 223"/>
                <a:gd name="T4" fmla="*/ 2147483647 w 253"/>
                <a:gd name="T5" fmla="*/ 2147483647 h 223"/>
                <a:gd name="T6" fmla="*/ 2147483647 w 253"/>
                <a:gd name="T7" fmla="*/ 2147483647 h 223"/>
                <a:gd name="T8" fmla="*/ 2147483647 w 253"/>
                <a:gd name="T9" fmla="*/ 2147483647 h 223"/>
                <a:gd name="T10" fmla="*/ 2147483647 w 253"/>
                <a:gd name="T11" fmla="*/ 2147483647 h 223"/>
                <a:gd name="T12" fmla="*/ 2147483647 w 253"/>
                <a:gd name="T13" fmla="*/ 2147483647 h 223"/>
                <a:gd name="T14" fmla="*/ 2147483647 w 253"/>
                <a:gd name="T15" fmla="*/ 0 h 223"/>
                <a:gd name="T16" fmla="*/ 2147483647 w 253"/>
                <a:gd name="T17" fmla="*/ 0 h 223"/>
                <a:gd name="T18" fmla="*/ 2147483647 w 253"/>
                <a:gd name="T19" fmla="*/ 2147483647 h 223"/>
                <a:gd name="T20" fmla="*/ 2147483647 w 253"/>
                <a:gd name="T21" fmla="*/ 2147483647 h 223"/>
                <a:gd name="T22" fmla="*/ 2147483647 w 253"/>
                <a:gd name="T23" fmla="*/ 2147483647 h 223"/>
                <a:gd name="T24" fmla="*/ 2147483647 w 253"/>
                <a:gd name="T25" fmla="*/ 2147483647 h 223"/>
                <a:gd name="T26" fmla="*/ 0 w 253"/>
                <a:gd name="T27" fmla="*/ 2147483647 h 223"/>
                <a:gd name="T28" fmla="*/ 0 w 253"/>
                <a:gd name="T29" fmla="*/ 2147483647 h 223"/>
                <a:gd name="T30" fmla="*/ 2147483647 w 253"/>
                <a:gd name="T31" fmla="*/ 2147483647 h 223"/>
                <a:gd name="T32" fmla="*/ 2147483647 w 253"/>
                <a:gd name="T33" fmla="*/ 2147483647 h 223"/>
                <a:gd name="T34" fmla="*/ 2147483647 w 253"/>
                <a:gd name="T35" fmla="*/ 2147483647 h 223"/>
                <a:gd name="T36" fmla="*/ 2147483647 w 253"/>
                <a:gd name="T37" fmla="*/ 2147483647 h 223"/>
                <a:gd name="T38" fmla="*/ 2147483647 w 253"/>
                <a:gd name="T39" fmla="*/ 2147483647 h 223"/>
                <a:gd name="T40" fmla="*/ 2147483647 w 253"/>
                <a:gd name="T41" fmla="*/ 2147483647 h 223"/>
                <a:gd name="T42" fmla="*/ 2147483647 w 253"/>
                <a:gd name="T43" fmla="*/ 2147483647 h 223"/>
                <a:gd name="T44" fmla="*/ 2147483647 w 253"/>
                <a:gd name="T45" fmla="*/ 2147483647 h 223"/>
                <a:gd name="T46" fmla="*/ 2147483647 w 253"/>
                <a:gd name="T47" fmla="*/ 2147483647 h 223"/>
                <a:gd name="T48" fmla="*/ 2147483647 w 253"/>
                <a:gd name="T49" fmla="*/ 2147483647 h 223"/>
                <a:gd name="T50" fmla="*/ 2147483647 w 253"/>
                <a:gd name="T51" fmla="*/ 2147483647 h 223"/>
                <a:gd name="T52" fmla="*/ 2147483647 w 253"/>
                <a:gd name="T53" fmla="*/ 2147483647 h 223"/>
                <a:gd name="T54" fmla="*/ 2147483647 w 253"/>
                <a:gd name="T55" fmla="*/ 2147483647 h 223"/>
                <a:gd name="T56" fmla="*/ 2147483647 w 253"/>
                <a:gd name="T57" fmla="*/ 2147483647 h 223"/>
                <a:gd name="T58" fmla="*/ 2147483647 w 253"/>
                <a:gd name="T59" fmla="*/ 2147483647 h 2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53"/>
                <a:gd name="T91" fmla="*/ 0 h 223"/>
                <a:gd name="T92" fmla="*/ 253 w 253"/>
                <a:gd name="T93" fmla="*/ 223 h 2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53" h="223">
                  <a:moveTo>
                    <a:pt x="218" y="187"/>
                  </a:moveTo>
                  <a:lnTo>
                    <a:pt x="218" y="178"/>
                  </a:lnTo>
                  <a:lnTo>
                    <a:pt x="244" y="116"/>
                  </a:lnTo>
                  <a:lnTo>
                    <a:pt x="253" y="53"/>
                  </a:lnTo>
                  <a:lnTo>
                    <a:pt x="244" y="53"/>
                  </a:lnTo>
                  <a:lnTo>
                    <a:pt x="235" y="35"/>
                  </a:lnTo>
                  <a:lnTo>
                    <a:pt x="235" y="9"/>
                  </a:lnTo>
                  <a:lnTo>
                    <a:pt x="226" y="0"/>
                  </a:lnTo>
                  <a:lnTo>
                    <a:pt x="192" y="0"/>
                  </a:lnTo>
                  <a:lnTo>
                    <a:pt x="87" y="71"/>
                  </a:lnTo>
                  <a:lnTo>
                    <a:pt x="70" y="89"/>
                  </a:lnTo>
                  <a:lnTo>
                    <a:pt x="70" y="133"/>
                  </a:lnTo>
                  <a:lnTo>
                    <a:pt x="61" y="142"/>
                  </a:lnTo>
                  <a:lnTo>
                    <a:pt x="0" y="151"/>
                  </a:lnTo>
                  <a:lnTo>
                    <a:pt x="0" y="178"/>
                  </a:lnTo>
                  <a:lnTo>
                    <a:pt x="26" y="205"/>
                  </a:lnTo>
                  <a:lnTo>
                    <a:pt x="35" y="205"/>
                  </a:lnTo>
                  <a:lnTo>
                    <a:pt x="44" y="214"/>
                  </a:lnTo>
                  <a:lnTo>
                    <a:pt x="52" y="205"/>
                  </a:lnTo>
                  <a:lnTo>
                    <a:pt x="61" y="223"/>
                  </a:lnTo>
                  <a:lnTo>
                    <a:pt x="61" y="205"/>
                  </a:lnTo>
                  <a:lnTo>
                    <a:pt x="70" y="187"/>
                  </a:lnTo>
                  <a:lnTo>
                    <a:pt x="87" y="187"/>
                  </a:lnTo>
                  <a:lnTo>
                    <a:pt x="113" y="196"/>
                  </a:lnTo>
                  <a:lnTo>
                    <a:pt x="131" y="196"/>
                  </a:lnTo>
                  <a:lnTo>
                    <a:pt x="148" y="205"/>
                  </a:lnTo>
                  <a:lnTo>
                    <a:pt x="165" y="196"/>
                  </a:lnTo>
                  <a:lnTo>
                    <a:pt x="200" y="196"/>
                  </a:lnTo>
                  <a:lnTo>
                    <a:pt x="200" y="187"/>
                  </a:lnTo>
                  <a:lnTo>
                    <a:pt x="218" y="18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03" name="Freeform 3"/>
            <p:cNvSpPr>
              <a:spLocks/>
            </p:cNvSpPr>
            <p:nvPr/>
          </p:nvSpPr>
          <p:spPr bwMode="auto">
            <a:xfrm>
              <a:off x="4718050" y="3432175"/>
              <a:ext cx="407988" cy="336550"/>
            </a:xfrm>
            <a:custGeom>
              <a:avLst/>
              <a:gdLst>
                <a:gd name="T0" fmla="*/ 2147483647 w 253"/>
                <a:gd name="T1" fmla="*/ 2147483647 h 223"/>
                <a:gd name="T2" fmla="*/ 2147483647 w 253"/>
                <a:gd name="T3" fmla="*/ 2147483647 h 223"/>
                <a:gd name="T4" fmla="*/ 2147483647 w 253"/>
                <a:gd name="T5" fmla="*/ 2147483647 h 223"/>
                <a:gd name="T6" fmla="*/ 2147483647 w 253"/>
                <a:gd name="T7" fmla="*/ 2147483647 h 223"/>
                <a:gd name="T8" fmla="*/ 2147483647 w 253"/>
                <a:gd name="T9" fmla="*/ 2147483647 h 223"/>
                <a:gd name="T10" fmla="*/ 2147483647 w 253"/>
                <a:gd name="T11" fmla="*/ 2147483647 h 223"/>
                <a:gd name="T12" fmla="*/ 2147483647 w 253"/>
                <a:gd name="T13" fmla="*/ 2147483647 h 223"/>
                <a:gd name="T14" fmla="*/ 2147483647 w 253"/>
                <a:gd name="T15" fmla="*/ 0 h 223"/>
                <a:gd name="T16" fmla="*/ 2147483647 w 253"/>
                <a:gd name="T17" fmla="*/ 0 h 223"/>
                <a:gd name="T18" fmla="*/ 2147483647 w 253"/>
                <a:gd name="T19" fmla="*/ 2147483647 h 223"/>
                <a:gd name="T20" fmla="*/ 2147483647 w 253"/>
                <a:gd name="T21" fmla="*/ 2147483647 h 223"/>
                <a:gd name="T22" fmla="*/ 2147483647 w 253"/>
                <a:gd name="T23" fmla="*/ 2147483647 h 223"/>
                <a:gd name="T24" fmla="*/ 2147483647 w 253"/>
                <a:gd name="T25" fmla="*/ 2147483647 h 223"/>
                <a:gd name="T26" fmla="*/ 0 w 253"/>
                <a:gd name="T27" fmla="*/ 2147483647 h 223"/>
                <a:gd name="T28" fmla="*/ 0 w 253"/>
                <a:gd name="T29" fmla="*/ 2147483647 h 223"/>
                <a:gd name="T30" fmla="*/ 2147483647 w 253"/>
                <a:gd name="T31" fmla="*/ 2147483647 h 223"/>
                <a:gd name="T32" fmla="*/ 2147483647 w 253"/>
                <a:gd name="T33" fmla="*/ 2147483647 h 223"/>
                <a:gd name="T34" fmla="*/ 2147483647 w 253"/>
                <a:gd name="T35" fmla="*/ 2147483647 h 223"/>
                <a:gd name="T36" fmla="*/ 2147483647 w 253"/>
                <a:gd name="T37" fmla="*/ 2147483647 h 223"/>
                <a:gd name="T38" fmla="*/ 2147483647 w 253"/>
                <a:gd name="T39" fmla="*/ 2147483647 h 223"/>
                <a:gd name="T40" fmla="*/ 2147483647 w 253"/>
                <a:gd name="T41" fmla="*/ 2147483647 h 223"/>
                <a:gd name="T42" fmla="*/ 2147483647 w 253"/>
                <a:gd name="T43" fmla="*/ 2147483647 h 223"/>
                <a:gd name="T44" fmla="*/ 2147483647 w 253"/>
                <a:gd name="T45" fmla="*/ 2147483647 h 223"/>
                <a:gd name="T46" fmla="*/ 2147483647 w 253"/>
                <a:gd name="T47" fmla="*/ 2147483647 h 223"/>
                <a:gd name="T48" fmla="*/ 2147483647 w 253"/>
                <a:gd name="T49" fmla="*/ 2147483647 h 223"/>
                <a:gd name="T50" fmla="*/ 2147483647 w 253"/>
                <a:gd name="T51" fmla="*/ 2147483647 h 223"/>
                <a:gd name="T52" fmla="*/ 2147483647 w 253"/>
                <a:gd name="T53" fmla="*/ 2147483647 h 223"/>
                <a:gd name="T54" fmla="*/ 2147483647 w 253"/>
                <a:gd name="T55" fmla="*/ 2147483647 h 223"/>
                <a:gd name="T56" fmla="*/ 2147483647 w 253"/>
                <a:gd name="T57" fmla="*/ 2147483647 h 223"/>
                <a:gd name="T58" fmla="*/ 2147483647 w 253"/>
                <a:gd name="T59" fmla="*/ 2147483647 h 2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53"/>
                <a:gd name="T91" fmla="*/ 0 h 223"/>
                <a:gd name="T92" fmla="*/ 253 w 253"/>
                <a:gd name="T93" fmla="*/ 223 h 2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53" h="223">
                  <a:moveTo>
                    <a:pt x="218" y="187"/>
                  </a:moveTo>
                  <a:lnTo>
                    <a:pt x="218" y="178"/>
                  </a:lnTo>
                  <a:lnTo>
                    <a:pt x="244" y="116"/>
                  </a:lnTo>
                  <a:lnTo>
                    <a:pt x="253" y="53"/>
                  </a:lnTo>
                  <a:lnTo>
                    <a:pt x="244" y="53"/>
                  </a:lnTo>
                  <a:lnTo>
                    <a:pt x="235" y="35"/>
                  </a:lnTo>
                  <a:lnTo>
                    <a:pt x="235" y="9"/>
                  </a:lnTo>
                  <a:lnTo>
                    <a:pt x="226" y="0"/>
                  </a:lnTo>
                  <a:lnTo>
                    <a:pt x="192" y="0"/>
                  </a:lnTo>
                  <a:lnTo>
                    <a:pt x="87" y="71"/>
                  </a:lnTo>
                  <a:lnTo>
                    <a:pt x="70" y="89"/>
                  </a:lnTo>
                  <a:lnTo>
                    <a:pt x="70" y="133"/>
                  </a:lnTo>
                  <a:lnTo>
                    <a:pt x="61" y="142"/>
                  </a:lnTo>
                  <a:lnTo>
                    <a:pt x="0" y="151"/>
                  </a:lnTo>
                  <a:lnTo>
                    <a:pt x="0" y="178"/>
                  </a:lnTo>
                  <a:lnTo>
                    <a:pt x="26" y="205"/>
                  </a:lnTo>
                  <a:lnTo>
                    <a:pt x="35" y="205"/>
                  </a:lnTo>
                  <a:lnTo>
                    <a:pt x="44" y="214"/>
                  </a:lnTo>
                  <a:lnTo>
                    <a:pt x="52" y="205"/>
                  </a:lnTo>
                  <a:lnTo>
                    <a:pt x="61" y="223"/>
                  </a:lnTo>
                  <a:lnTo>
                    <a:pt x="61" y="205"/>
                  </a:lnTo>
                  <a:lnTo>
                    <a:pt x="70" y="187"/>
                  </a:lnTo>
                  <a:lnTo>
                    <a:pt x="87" y="187"/>
                  </a:lnTo>
                  <a:lnTo>
                    <a:pt x="113" y="196"/>
                  </a:lnTo>
                  <a:lnTo>
                    <a:pt x="131" y="196"/>
                  </a:lnTo>
                  <a:lnTo>
                    <a:pt x="148" y="205"/>
                  </a:lnTo>
                  <a:lnTo>
                    <a:pt x="165" y="196"/>
                  </a:lnTo>
                  <a:lnTo>
                    <a:pt x="200" y="196"/>
                  </a:lnTo>
                  <a:lnTo>
                    <a:pt x="200" y="187"/>
                  </a:lnTo>
                  <a:lnTo>
                    <a:pt x="218" y="18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04" name="Freeform 4"/>
            <p:cNvSpPr>
              <a:spLocks/>
            </p:cNvSpPr>
            <p:nvPr/>
          </p:nvSpPr>
          <p:spPr bwMode="auto">
            <a:xfrm>
              <a:off x="4789488" y="3714750"/>
              <a:ext cx="292100" cy="255587"/>
            </a:xfrm>
            <a:custGeom>
              <a:avLst/>
              <a:gdLst>
                <a:gd name="T0" fmla="*/ 2147483647 w 182"/>
                <a:gd name="T1" fmla="*/ 2147483647 h 169"/>
                <a:gd name="T2" fmla="*/ 2147483647 w 182"/>
                <a:gd name="T3" fmla="*/ 0 h 169"/>
                <a:gd name="T4" fmla="*/ 2147483647 w 182"/>
                <a:gd name="T5" fmla="*/ 0 h 169"/>
                <a:gd name="T6" fmla="*/ 2147483647 w 182"/>
                <a:gd name="T7" fmla="*/ 2147483647 h 169"/>
                <a:gd name="T8" fmla="*/ 2147483647 w 182"/>
                <a:gd name="T9" fmla="*/ 2147483647 h 169"/>
                <a:gd name="T10" fmla="*/ 2147483647 w 182"/>
                <a:gd name="T11" fmla="*/ 2147483647 h 169"/>
                <a:gd name="T12" fmla="*/ 2147483647 w 182"/>
                <a:gd name="T13" fmla="*/ 2147483647 h 169"/>
                <a:gd name="T14" fmla="*/ 2147483647 w 182"/>
                <a:gd name="T15" fmla="*/ 2147483647 h 169"/>
                <a:gd name="T16" fmla="*/ 2147483647 w 182"/>
                <a:gd name="T17" fmla="*/ 0 h 169"/>
                <a:gd name="T18" fmla="*/ 2147483647 w 182"/>
                <a:gd name="T19" fmla="*/ 0 h 169"/>
                <a:gd name="T20" fmla="*/ 2147483647 w 182"/>
                <a:gd name="T21" fmla="*/ 2147483647 h 169"/>
                <a:gd name="T22" fmla="*/ 2147483647 w 182"/>
                <a:gd name="T23" fmla="*/ 2147483647 h 169"/>
                <a:gd name="T24" fmla="*/ 2147483647 w 182"/>
                <a:gd name="T25" fmla="*/ 2147483647 h 169"/>
                <a:gd name="T26" fmla="*/ 0 w 182"/>
                <a:gd name="T27" fmla="*/ 2147483647 h 169"/>
                <a:gd name="T28" fmla="*/ 0 w 182"/>
                <a:gd name="T29" fmla="*/ 2147483647 h 169"/>
                <a:gd name="T30" fmla="*/ 2147483647 w 182"/>
                <a:gd name="T31" fmla="*/ 2147483647 h 169"/>
                <a:gd name="T32" fmla="*/ 2147483647 w 182"/>
                <a:gd name="T33" fmla="*/ 2147483647 h 169"/>
                <a:gd name="T34" fmla="*/ 2147483647 w 182"/>
                <a:gd name="T35" fmla="*/ 2147483647 h 169"/>
                <a:gd name="T36" fmla="*/ 2147483647 w 182"/>
                <a:gd name="T37" fmla="*/ 2147483647 h 169"/>
                <a:gd name="T38" fmla="*/ 2147483647 w 182"/>
                <a:gd name="T39" fmla="*/ 2147483647 h 169"/>
                <a:gd name="T40" fmla="*/ 2147483647 w 182"/>
                <a:gd name="T41" fmla="*/ 2147483647 h 169"/>
                <a:gd name="T42" fmla="*/ 2147483647 w 182"/>
                <a:gd name="T43" fmla="*/ 2147483647 h 169"/>
                <a:gd name="T44" fmla="*/ 2147483647 w 182"/>
                <a:gd name="T45" fmla="*/ 2147483647 h 169"/>
                <a:gd name="T46" fmla="*/ 2147483647 w 182"/>
                <a:gd name="T47" fmla="*/ 2147483647 h 169"/>
                <a:gd name="T48" fmla="*/ 2147483647 w 182"/>
                <a:gd name="T49" fmla="*/ 2147483647 h 169"/>
                <a:gd name="T50" fmla="*/ 2147483647 w 182"/>
                <a:gd name="T51" fmla="*/ 2147483647 h 169"/>
                <a:gd name="T52" fmla="*/ 2147483647 w 182"/>
                <a:gd name="T53" fmla="*/ 2147483647 h 169"/>
                <a:gd name="T54" fmla="*/ 2147483647 w 182"/>
                <a:gd name="T55" fmla="*/ 2147483647 h 169"/>
                <a:gd name="T56" fmla="*/ 2147483647 w 182"/>
                <a:gd name="T57" fmla="*/ 2147483647 h 169"/>
                <a:gd name="T58" fmla="*/ 2147483647 w 182"/>
                <a:gd name="T59" fmla="*/ 2147483647 h 1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2"/>
                <a:gd name="T91" fmla="*/ 0 h 169"/>
                <a:gd name="T92" fmla="*/ 182 w 182"/>
                <a:gd name="T93" fmla="*/ 169 h 16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2" h="169">
                  <a:moveTo>
                    <a:pt x="182" y="9"/>
                  </a:moveTo>
                  <a:lnTo>
                    <a:pt x="174" y="0"/>
                  </a:lnTo>
                  <a:lnTo>
                    <a:pt x="156" y="0"/>
                  </a:lnTo>
                  <a:lnTo>
                    <a:pt x="156" y="9"/>
                  </a:lnTo>
                  <a:lnTo>
                    <a:pt x="121" y="9"/>
                  </a:lnTo>
                  <a:lnTo>
                    <a:pt x="104" y="18"/>
                  </a:lnTo>
                  <a:lnTo>
                    <a:pt x="87" y="9"/>
                  </a:lnTo>
                  <a:lnTo>
                    <a:pt x="69" y="9"/>
                  </a:lnTo>
                  <a:lnTo>
                    <a:pt x="43" y="0"/>
                  </a:lnTo>
                  <a:lnTo>
                    <a:pt x="26" y="0"/>
                  </a:lnTo>
                  <a:lnTo>
                    <a:pt x="17" y="18"/>
                  </a:lnTo>
                  <a:lnTo>
                    <a:pt x="17" y="36"/>
                  </a:lnTo>
                  <a:lnTo>
                    <a:pt x="17" y="53"/>
                  </a:lnTo>
                  <a:lnTo>
                    <a:pt x="0" y="98"/>
                  </a:lnTo>
                  <a:lnTo>
                    <a:pt x="0" y="133"/>
                  </a:lnTo>
                  <a:lnTo>
                    <a:pt x="17" y="133"/>
                  </a:lnTo>
                  <a:lnTo>
                    <a:pt x="34" y="142"/>
                  </a:lnTo>
                  <a:lnTo>
                    <a:pt x="43" y="160"/>
                  </a:lnTo>
                  <a:lnTo>
                    <a:pt x="43" y="169"/>
                  </a:lnTo>
                  <a:lnTo>
                    <a:pt x="95" y="160"/>
                  </a:lnTo>
                  <a:lnTo>
                    <a:pt x="113" y="125"/>
                  </a:lnTo>
                  <a:lnTo>
                    <a:pt x="121" y="125"/>
                  </a:lnTo>
                  <a:lnTo>
                    <a:pt x="130" y="133"/>
                  </a:lnTo>
                  <a:lnTo>
                    <a:pt x="148" y="125"/>
                  </a:lnTo>
                  <a:lnTo>
                    <a:pt x="156" y="98"/>
                  </a:lnTo>
                  <a:lnTo>
                    <a:pt x="156" y="89"/>
                  </a:lnTo>
                  <a:lnTo>
                    <a:pt x="174" y="44"/>
                  </a:lnTo>
                  <a:lnTo>
                    <a:pt x="182" y="36"/>
                  </a:lnTo>
                  <a:lnTo>
                    <a:pt x="182" y="18"/>
                  </a:lnTo>
                  <a:lnTo>
                    <a:pt x="182"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05" name="Freeform 5"/>
            <p:cNvSpPr>
              <a:spLocks/>
            </p:cNvSpPr>
            <p:nvPr/>
          </p:nvSpPr>
          <p:spPr bwMode="auto">
            <a:xfrm>
              <a:off x="4789488" y="3714750"/>
              <a:ext cx="292100" cy="255587"/>
            </a:xfrm>
            <a:custGeom>
              <a:avLst/>
              <a:gdLst>
                <a:gd name="T0" fmla="*/ 2147483647 w 182"/>
                <a:gd name="T1" fmla="*/ 2147483647 h 169"/>
                <a:gd name="T2" fmla="*/ 2147483647 w 182"/>
                <a:gd name="T3" fmla="*/ 0 h 169"/>
                <a:gd name="T4" fmla="*/ 2147483647 w 182"/>
                <a:gd name="T5" fmla="*/ 0 h 169"/>
                <a:gd name="T6" fmla="*/ 2147483647 w 182"/>
                <a:gd name="T7" fmla="*/ 2147483647 h 169"/>
                <a:gd name="T8" fmla="*/ 2147483647 w 182"/>
                <a:gd name="T9" fmla="*/ 2147483647 h 169"/>
                <a:gd name="T10" fmla="*/ 2147483647 w 182"/>
                <a:gd name="T11" fmla="*/ 2147483647 h 169"/>
                <a:gd name="T12" fmla="*/ 2147483647 w 182"/>
                <a:gd name="T13" fmla="*/ 2147483647 h 169"/>
                <a:gd name="T14" fmla="*/ 2147483647 w 182"/>
                <a:gd name="T15" fmla="*/ 2147483647 h 169"/>
                <a:gd name="T16" fmla="*/ 2147483647 w 182"/>
                <a:gd name="T17" fmla="*/ 0 h 169"/>
                <a:gd name="T18" fmla="*/ 2147483647 w 182"/>
                <a:gd name="T19" fmla="*/ 0 h 169"/>
                <a:gd name="T20" fmla="*/ 2147483647 w 182"/>
                <a:gd name="T21" fmla="*/ 2147483647 h 169"/>
                <a:gd name="T22" fmla="*/ 2147483647 w 182"/>
                <a:gd name="T23" fmla="*/ 2147483647 h 169"/>
                <a:gd name="T24" fmla="*/ 2147483647 w 182"/>
                <a:gd name="T25" fmla="*/ 2147483647 h 169"/>
                <a:gd name="T26" fmla="*/ 0 w 182"/>
                <a:gd name="T27" fmla="*/ 2147483647 h 169"/>
                <a:gd name="T28" fmla="*/ 0 w 182"/>
                <a:gd name="T29" fmla="*/ 2147483647 h 169"/>
                <a:gd name="T30" fmla="*/ 2147483647 w 182"/>
                <a:gd name="T31" fmla="*/ 2147483647 h 169"/>
                <a:gd name="T32" fmla="*/ 2147483647 w 182"/>
                <a:gd name="T33" fmla="*/ 2147483647 h 169"/>
                <a:gd name="T34" fmla="*/ 2147483647 w 182"/>
                <a:gd name="T35" fmla="*/ 2147483647 h 169"/>
                <a:gd name="T36" fmla="*/ 2147483647 w 182"/>
                <a:gd name="T37" fmla="*/ 2147483647 h 169"/>
                <a:gd name="T38" fmla="*/ 2147483647 w 182"/>
                <a:gd name="T39" fmla="*/ 2147483647 h 169"/>
                <a:gd name="T40" fmla="*/ 2147483647 w 182"/>
                <a:gd name="T41" fmla="*/ 2147483647 h 169"/>
                <a:gd name="T42" fmla="*/ 2147483647 w 182"/>
                <a:gd name="T43" fmla="*/ 2147483647 h 169"/>
                <a:gd name="T44" fmla="*/ 2147483647 w 182"/>
                <a:gd name="T45" fmla="*/ 2147483647 h 169"/>
                <a:gd name="T46" fmla="*/ 2147483647 w 182"/>
                <a:gd name="T47" fmla="*/ 2147483647 h 169"/>
                <a:gd name="T48" fmla="*/ 2147483647 w 182"/>
                <a:gd name="T49" fmla="*/ 2147483647 h 169"/>
                <a:gd name="T50" fmla="*/ 2147483647 w 182"/>
                <a:gd name="T51" fmla="*/ 2147483647 h 169"/>
                <a:gd name="T52" fmla="*/ 2147483647 w 182"/>
                <a:gd name="T53" fmla="*/ 2147483647 h 169"/>
                <a:gd name="T54" fmla="*/ 2147483647 w 182"/>
                <a:gd name="T55" fmla="*/ 2147483647 h 169"/>
                <a:gd name="T56" fmla="*/ 2147483647 w 182"/>
                <a:gd name="T57" fmla="*/ 2147483647 h 169"/>
                <a:gd name="T58" fmla="*/ 2147483647 w 182"/>
                <a:gd name="T59" fmla="*/ 2147483647 h 1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2"/>
                <a:gd name="T91" fmla="*/ 0 h 169"/>
                <a:gd name="T92" fmla="*/ 182 w 182"/>
                <a:gd name="T93" fmla="*/ 169 h 16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2" h="169">
                  <a:moveTo>
                    <a:pt x="182" y="9"/>
                  </a:moveTo>
                  <a:lnTo>
                    <a:pt x="174" y="0"/>
                  </a:lnTo>
                  <a:lnTo>
                    <a:pt x="156" y="0"/>
                  </a:lnTo>
                  <a:lnTo>
                    <a:pt x="156" y="9"/>
                  </a:lnTo>
                  <a:lnTo>
                    <a:pt x="121" y="9"/>
                  </a:lnTo>
                  <a:lnTo>
                    <a:pt x="104" y="18"/>
                  </a:lnTo>
                  <a:lnTo>
                    <a:pt x="87" y="9"/>
                  </a:lnTo>
                  <a:lnTo>
                    <a:pt x="69" y="9"/>
                  </a:lnTo>
                  <a:lnTo>
                    <a:pt x="43" y="0"/>
                  </a:lnTo>
                  <a:lnTo>
                    <a:pt x="26" y="0"/>
                  </a:lnTo>
                  <a:lnTo>
                    <a:pt x="17" y="18"/>
                  </a:lnTo>
                  <a:lnTo>
                    <a:pt x="17" y="36"/>
                  </a:lnTo>
                  <a:lnTo>
                    <a:pt x="17" y="53"/>
                  </a:lnTo>
                  <a:lnTo>
                    <a:pt x="0" y="98"/>
                  </a:lnTo>
                  <a:lnTo>
                    <a:pt x="0" y="133"/>
                  </a:lnTo>
                  <a:lnTo>
                    <a:pt x="17" y="133"/>
                  </a:lnTo>
                  <a:lnTo>
                    <a:pt x="34" y="142"/>
                  </a:lnTo>
                  <a:lnTo>
                    <a:pt x="43" y="160"/>
                  </a:lnTo>
                  <a:lnTo>
                    <a:pt x="43" y="169"/>
                  </a:lnTo>
                  <a:lnTo>
                    <a:pt x="95" y="160"/>
                  </a:lnTo>
                  <a:lnTo>
                    <a:pt x="113" y="125"/>
                  </a:lnTo>
                  <a:lnTo>
                    <a:pt x="121" y="125"/>
                  </a:lnTo>
                  <a:lnTo>
                    <a:pt x="130" y="133"/>
                  </a:lnTo>
                  <a:lnTo>
                    <a:pt x="148" y="125"/>
                  </a:lnTo>
                  <a:lnTo>
                    <a:pt x="156" y="98"/>
                  </a:lnTo>
                  <a:lnTo>
                    <a:pt x="156" y="89"/>
                  </a:lnTo>
                  <a:lnTo>
                    <a:pt x="174" y="44"/>
                  </a:lnTo>
                  <a:lnTo>
                    <a:pt x="182" y="36"/>
                  </a:lnTo>
                  <a:lnTo>
                    <a:pt x="182" y="18"/>
                  </a:lnTo>
                  <a:lnTo>
                    <a:pt x="182" y="9"/>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06" name="Freeform 6"/>
            <p:cNvSpPr>
              <a:spLocks/>
            </p:cNvSpPr>
            <p:nvPr/>
          </p:nvSpPr>
          <p:spPr bwMode="auto">
            <a:xfrm>
              <a:off x="5097463" y="3781425"/>
              <a:ext cx="293687" cy="228600"/>
            </a:xfrm>
            <a:custGeom>
              <a:avLst/>
              <a:gdLst>
                <a:gd name="T0" fmla="*/ 0 w 183"/>
                <a:gd name="T1" fmla="*/ 2147483647 h 152"/>
                <a:gd name="T2" fmla="*/ 0 w 183"/>
                <a:gd name="T3" fmla="*/ 2147483647 h 152"/>
                <a:gd name="T4" fmla="*/ 2147483647 w 183"/>
                <a:gd name="T5" fmla="*/ 2147483647 h 152"/>
                <a:gd name="T6" fmla="*/ 2147483647 w 183"/>
                <a:gd name="T7" fmla="*/ 2147483647 h 152"/>
                <a:gd name="T8" fmla="*/ 2147483647 w 183"/>
                <a:gd name="T9" fmla="*/ 2147483647 h 152"/>
                <a:gd name="T10" fmla="*/ 2147483647 w 183"/>
                <a:gd name="T11" fmla="*/ 2147483647 h 152"/>
                <a:gd name="T12" fmla="*/ 2147483647 w 183"/>
                <a:gd name="T13" fmla="*/ 2147483647 h 152"/>
                <a:gd name="T14" fmla="*/ 2147483647 w 183"/>
                <a:gd name="T15" fmla="*/ 2147483647 h 152"/>
                <a:gd name="T16" fmla="*/ 2147483647 w 183"/>
                <a:gd name="T17" fmla="*/ 0 h 152"/>
                <a:gd name="T18" fmla="*/ 2147483647 w 183"/>
                <a:gd name="T19" fmla="*/ 2147483647 h 152"/>
                <a:gd name="T20" fmla="*/ 2147483647 w 183"/>
                <a:gd name="T21" fmla="*/ 2147483647 h 152"/>
                <a:gd name="T22" fmla="*/ 2147483647 w 183"/>
                <a:gd name="T23" fmla="*/ 2147483647 h 152"/>
                <a:gd name="T24" fmla="*/ 2147483647 w 183"/>
                <a:gd name="T25" fmla="*/ 2147483647 h 152"/>
                <a:gd name="T26" fmla="*/ 2147483647 w 183"/>
                <a:gd name="T27" fmla="*/ 2147483647 h 152"/>
                <a:gd name="T28" fmla="*/ 2147483647 w 183"/>
                <a:gd name="T29" fmla="*/ 2147483647 h 152"/>
                <a:gd name="T30" fmla="*/ 2147483647 w 183"/>
                <a:gd name="T31" fmla="*/ 2147483647 h 152"/>
                <a:gd name="T32" fmla="*/ 2147483647 w 183"/>
                <a:gd name="T33" fmla="*/ 2147483647 h 152"/>
                <a:gd name="T34" fmla="*/ 2147483647 w 183"/>
                <a:gd name="T35" fmla="*/ 2147483647 h 152"/>
                <a:gd name="T36" fmla="*/ 2147483647 w 183"/>
                <a:gd name="T37" fmla="*/ 2147483647 h 152"/>
                <a:gd name="T38" fmla="*/ 2147483647 w 183"/>
                <a:gd name="T39" fmla="*/ 2147483647 h 152"/>
                <a:gd name="T40" fmla="*/ 2147483647 w 183"/>
                <a:gd name="T41" fmla="*/ 2147483647 h 152"/>
                <a:gd name="T42" fmla="*/ 2147483647 w 183"/>
                <a:gd name="T43" fmla="*/ 2147483647 h 152"/>
                <a:gd name="T44" fmla="*/ 2147483647 w 183"/>
                <a:gd name="T45" fmla="*/ 2147483647 h 152"/>
                <a:gd name="T46" fmla="*/ 0 w 183"/>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3"/>
                <a:gd name="T73" fmla="*/ 0 h 152"/>
                <a:gd name="T74" fmla="*/ 183 w 183"/>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3" h="152">
                  <a:moveTo>
                    <a:pt x="0" y="116"/>
                  </a:moveTo>
                  <a:lnTo>
                    <a:pt x="0" y="98"/>
                  </a:lnTo>
                  <a:lnTo>
                    <a:pt x="9" y="72"/>
                  </a:lnTo>
                  <a:lnTo>
                    <a:pt x="44" y="63"/>
                  </a:lnTo>
                  <a:lnTo>
                    <a:pt x="61" y="54"/>
                  </a:lnTo>
                  <a:lnTo>
                    <a:pt x="61" y="45"/>
                  </a:lnTo>
                  <a:lnTo>
                    <a:pt x="87" y="27"/>
                  </a:lnTo>
                  <a:lnTo>
                    <a:pt x="96" y="9"/>
                  </a:lnTo>
                  <a:lnTo>
                    <a:pt x="105" y="0"/>
                  </a:lnTo>
                  <a:lnTo>
                    <a:pt x="122" y="18"/>
                  </a:lnTo>
                  <a:lnTo>
                    <a:pt x="122" y="45"/>
                  </a:lnTo>
                  <a:lnTo>
                    <a:pt x="140" y="54"/>
                  </a:lnTo>
                  <a:lnTo>
                    <a:pt x="183" y="107"/>
                  </a:lnTo>
                  <a:lnTo>
                    <a:pt x="113" y="116"/>
                  </a:lnTo>
                  <a:lnTo>
                    <a:pt x="105" y="125"/>
                  </a:lnTo>
                  <a:lnTo>
                    <a:pt x="87" y="116"/>
                  </a:lnTo>
                  <a:lnTo>
                    <a:pt x="79" y="107"/>
                  </a:lnTo>
                  <a:lnTo>
                    <a:pt x="70" y="107"/>
                  </a:lnTo>
                  <a:lnTo>
                    <a:pt x="61" y="143"/>
                  </a:lnTo>
                  <a:lnTo>
                    <a:pt x="35" y="143"/>
                  </a:lnTo>
                  <a:lnTo>
                    <a:pt x="26" y="143"/>
                  </a:lnTo>
                  <a:lnTo>
                    <a:pt x="18" y="152"/>
                  </a:lnTo>
                  <a:lnTo>
                    <a:pt x="0" y="11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07" name="Freeform 7"/>
            <p:cNvSpPr>
              <a:spLocks/>
            </p:cNvSpPr>
            <p:nvPr/>
          </p:nvSpPr>
          <p:spPr bwMode="auto">
            <a:xfrm>
              <a:off x="5097463" y="3781425"/>
              <a:ext cx="293687" cy="228600"/>
            </a:xfrm>
            <a:custGeom>
              <a:avLst/>
              <a:gdLst>
                <a:gd name="T0" fmla="*/ 0 w 183"/>
                <a:gd name="T1" fmla="*/ 2147483647 h 152"/>
                <a:gd name="T2" fmla="*/ 0 w 183"/>
                <a:gd name="T3" fmla="*/ 2147483647 h 152"/>
                <a:gd name="T4" fmla="*/ 2147483647 w 183"/>
                <a:gd name="T5" fmla="*/ 2147483647 h 152"/>
                <a:gd name="T6" fmla="*/ 2147483647 w 183"/>
                <a:gd name="T7" fmla="*/ 2147483647 h 152"/>
                <a:gd name="T8" fmla="*/ 2147483647 w 183"/>
                <a:gd name="T9" fmla="*/ 2147483647 h 152"/>
                <a:gd name="T10" fmla="*/ 2147483647 w 183"/>
                <a:gd name="T11" fmla="*/ 2147483647 h 152"/>
                <a:gd name="T12" fmla="*/ 2147483647 w 183"/>
                <a:gd name="T13" fmla="*/ 2147483647 h 152"/>
                <a:gd name="T14" fmla="*/ 2147483647 w 183"/>
                <a:gd name="T15" fmla="*/ 2147483647 h 152"/>
                <a:gd name="T16" fmla="*/ 2147483647 w 183"/>
                <a:gd name="T17" fmla="*/ 0 h 152"/>
                <a:gd name="T18" fmla="*/ 2147483647 w 183"/>
                <a:gd name="T19" fmla="*/ 2147483647 h 152"/>
                <a:gd name="T20" fmla="*/ 2147483647 w 183"/>
                <a:gd name="T21" fmla="*/ 2147483647 h 152"/>
                <a:gd name="T22" fmla="*/ 2147483647 w 183"/>
                <a:gd name="T23" fmla="*/ 2147483647 h 152"/>
                <a:gd name="T24" fmla="*/ 2147483647 w 183"/>
                <a:gd name="T25" fmla="*/ 2147483647 h 152"/>
                <a:gd name="T26" fmla="*/ 2147483647 w 183"/>
                <a:gd name="T27" fmla="*/ 2147483647 h 152"/>
                <a:gd name="T28" fmla="*/ 2147483647 w 183"/>
                <a:gd name="T29" fmla="*/ 2147483647 h 152"/>
                <a:gd name="T30" fmla="*/ 2147483647 w 183"/>
                <a:gd name="T31" fmla="*/ 2147483647 h 152"/>
                <a:gd name="T32" fmla="*/ 2147483647 w 183"/>
                <a:gd name="T33" fmla="*/ 2147483647 h 152"/>
                <a:gd name="T34" fmla="*/ 2147483647 w 183"/>
                <a:gd name="T35" fmla="*/ 2147483647 h 152"/>
                <a:gd name="T36" fmla="*/ 2147483647 w 183"/>
                <a:gd name="T37" fmla="*/ 2147483647 h 152"/>
                <a:gd name="T38" fmla="*/ 2147483647 w 183"/>
                <a:gd name="T39" fmla="*/ 2147483647 h 152"/>
                <a:gd name="T40" fmla="*/ 2147483647 w 183"/>
                <a:gd name="T41" fmla="*/ 2147483647 h 152"/>
                <a:gd name="T42" fmla="*/ 2147483647 w 183"/>
                <a:gd name="T43" fmla="*/ 2147483647 h 152"/>
                <a:gd name="T44" fmla="*/ 2147483647 w 183"/>
                <a:gd name="T45" fmla="*/ 2147483647 h 152"/>
                <a:gd name="T46" fmla="*/ 0 w 183"/>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3"/>
                <a:gd name="T73" fmla="*/ 0 h 152"/>
                <a:gd name="T74" fmla="*/ 183 w 183"/>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3" h="152">
                  <a:moveTo>
                    <a:pt x="0" y="116"/>
                  </a:moveTo>
                  <a:lnTo>
                    <a:pt x="0" y="98"/>
                  </a:lnTo>
                  <a:lnTo>
                    <a:pt x="9" y="72"/>
                  </a:lnTo>
                  <a:lnTo>
                    <a:pt x="44" y="63"/>
                  </a:lnTo>
                  <a:lnTo>
                    <a:pt x="61" y="54"/>
                  </a:lnTo>
                  <a:lnTo>
                    <a:pt x="61" y="45"/>
                  </a:lnTo>
                  <a:lnTo>
                    <a:pt x="87" y="27"/>
                  </a:lnTo>
                  <a:lnTo>
                    <a:pt x="96" y="9"/>
                  </a:lnTo>
                  <a:lnTo>
                    <a:pt x="105" y="0"/>
                  </a:lnTo>
                  <a:lnTo>
                    <a:pt x="122" y="18"/>
                  </a:lnTo>
                  <a:lnTo>
                    <a:pt x="122" y="45"/>
                  </a:lnTo>
                  <a:lnTo>
                    <a:pt x="140" y="54"/>
                  </a:lnTo>
                  <a:lnTo>
                    <a:pt x="183" y="107"/>
                  </a:lnTo>
                  <a:lnTo>
                    <a:pt x="113" y="116"/>
                  </a:lnTo>
                  <a:lnTo>
                    <a:pt x="105" y="125"/>
                  </a:lnTo>
                  <a:lnTo>
                    <a:pt x="87" y="116"/>
                  </a:lnTo>
                  <a:lnTo>
                    <a:pt x="79" y="107"/>
                  </a:lnTo>
                  <a:lnTo>
                    <a:pt x="70" y="107"/>
                  </a:lnTo>
                  <a:lnTo>
                    <a:pt x="61" y="143"/>
                  </a:lnTo>
                  <a:lnTo>
                    <a:pt x="35" y="143"/>
                  </a:lnTo>
                  <a:lnTo>
                    <a:pt x="26" y="143"/>
                  </a:lnTo>
                  <a:lnTo>
                    <a:pt x="18" y="152"/>
                  </a:lnTo>
                  <a:lnTo>
                    <a:pt x="0" y="11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08" name="Freeform 8"/>
            <p:cNvSpPr>
              <a:spLocks/>
            </p:cNvSpPr>
            <p:nvPr/>
          </p:nvSpPr>
          <p:spPr bwMode="auto">
            <a:xfrm>
              <a:off x="5040313" y="3943350"/>
              <a:ext cx="449262" cy="523875"/>
            </a:xfrm>
            <a:custGeom>
              <a:avLst/>
              <a:gdLst>
                <a:gd name="T0" fmla="*/ 2147483647 w 279"/>
                <a:gd name="T1" fmla="*/ 2147483647 h 348"/>
                <a:gd name="T2" fmla="*/ 2147483647 w 279"/>
                <a:gd name="T3" fmla="*/ 2147483647 h 348"/>
                <a:gd name="T4" fmla="*/ 2147483647 w 279"/>
                <a:gd name="T5" fmla="*/ 2147483647 h 348"/>
                <a:gd name="T6" fmla="*/ 2147483647 w 279"/>
                <a:gd name="T7" fmla="*/ 0 h 348"/>
                <a:gd name="T8" fmla="*/ 2147483647 w 279"/>
                <a:gd name="T9" fmla="*/ 0 h 348"/>
                <a:gd name="T10" fmla="*/ 2147483647 w 279"/>
                <a:gd name="T11" fmla="*/ 2147483647 h 348"/>
                <a:gd name="T12" fmla="*/ 2147483647 w 279"/>
                <a:gd name="T13" fmla="*/ 2147483647 h 348"/>
                <a:gd name="T14" fmla="*/ 2147483647 w 279"/>
                <a:gd name="T15" fmla="*/ 2147483647 h 348"/>
                <a:gd name="T16" fmla="*/ 2147483647 w 279"/>
                <a:gd name="T17" fmla="*/ 2147483647 h 348"/>
                <a:gd name="T18" fmla="*/ 2147483647 w 279"/>
                <a:gd name="T19" fmla="*/ 2147483647 h 348"/>
                <a:gd name="T20" fmla="*/ 2147483647 w 279"/>
                <a:gd name="T21" fmla="*/ 2147483647 h 348"/>
                <a:gd name="T22" fmla="*/ 2147483647 w 279"/>
                <a:gd name="T23" fmla="*/ 2147483647 h 348"/>
                <a:gd name="T24" fmla="*/ 2147483647 w 279"/>
                <a:gd name="T25" fmla="*/ 2147483647 h 348"/>
                <a:gd name="T26" fmla="*/ 0 w 279"/>
                <a:gd name="T27" fmla="*/ 2147483647 h 348"/>
                <a:gd name="T28" fmla="*/ 0 w 279"/>
                <a:gd name="T29" fmla="*/ 2147483647 h 348"/>
                <a:gd name="T30" fmla="*/ 0 w 279"/>
                <a:gd name="T31" fmla="*/ 2147483647 h 348"/>
                <a:gd name="T32" fmla="*/ 2147483647 w 279"/>
                <a:gd name="T33" fmla="*/ 2147483647 h 348"/>
                <a:gd name="T34" fmla="*/ 2147483647 w 279"/>
                <a:gd name="T35" fmla="*/ 2147483647 h 348"/>
                <a:gd name="T36" fmla="*/ 2147483647 w 279"/>
                <a:gd name="T37" fmla="*/ 2147483647 h 348"/>
                <a:gd name="T38" fmla="*/ 2147483647 w 279"/>
                <a:gd name="T39" fmla="*/ 2147483647 h 348"/>
                <a:gd name="T40" fmla="*/ 2147483647 w 279"/>
                <a:gd name="T41" fmla="*/ 2147483647 h 348"/>
                <a:gd name="T42" fmla="*/ 2147483647 w 279"/>
                <a:gd name="T43" fmla="*/ 2147483647 h 348"/>
                <a:gd name="T44" fmla="*/ 2147483647 w 279"/>
                <a:gd name="T45" fmla="*/ 2147483647 h 348"/>
                <a:gd name="T46" fmla="*/ 2147483647 w 279"/>
                <a:gd name="T47" fmla="*/ 2147483647 h 348"/>
                <a:gd name="T48" fmla="*/ 2147483647 w 279"/>
                <a:gd name="T49" fmla="*/ 2147483647 h 348"/>
                <a:gd name="T50" fmla="*/ 2147483647 w 279"/>
                <a:gd name="T51" fmla="*/ 2147483647 h 348"/>
                <a:gd name="T52" fmla="*/ 2147483647 w 279"/>
                <a:gd name="T53" fmla="*/ 2147483647 h 348"/>
                <a:gd name="T54" fmla="*/ 2147483647 w 279"/>
                <a:gd name="T55" fmla="*/ 2147483647 h 348"/>
                <a:gd name="T56" fmla="*/ 2147483647 w 279"/>
                <a:gd name="T57" fmla="*/ 2147483647 h 348"/>
                <a:gd name="T58" fmla="*/ 2147483647 w 279"/>
                <a:gd name="T59" fmla="*/ 2147483647 h 348"/>
                <a:gd name="T60" fmla="*/ 2147483647 w 279"/>
                <a:gd name="T61" fmla="*/ 2147483647 h 348"/>
                <a:gd name="T62" fmla="*/ 2147483647 w 279"/>
                <a:gd name="T63" fmla="*/ 2147483647 h 348"/>
                <a:gd name="T64" fmla="*/ 2147483647 w 279"/>
                <a:gd name="T65" fmla="*/ 2147483647 h 348"/>
                <a:gd name="T66" fmla="*/ 2147483647 w 279"/>
                <a:gd name="T67" fmla="*/ 2147483647 h 348"/>
                <a:gd name="T68" fmla="*/ 2147483647 w 279"/>
                <a:gd name="T69" fmla="*/ 2147483647 h 348"/>
                <a:gd name="T70" fmla="*/ 2147483647 w 279"/>
                <a:gd name="T71" fmla="*/ 2147483647 h 348"/>
                <a:gd name="T72" fmla="*/ 2147483647 w 279"/>
                <a:gd name="T73" fmla="*/ 2147483647 h 348"/>
                <a:gd name="T74" fmla="*/ 2147483647 w 279"/>
                <a:gd name="T75" fmla="*/ 2147483647 h 348"/>
                <a:gd name="T76" fmla="*/ 2147483647 w 279"/>
                <a:gd name="T77" fmla="*/ 2147483647 h 348"/>
                <a:gd name="T78" fmla="*/ 2147483647 w 279"/>
                <a:gd name="T79" fmla="*/ 2147483647 h 348"/>
                <a:gd name="T80" fmla="*/ 2147483647 w 279"/>
                <a:gd name="T81" fmla="*/ 2147483647 h 348"/>
                <a:gd name="T82" fmla="*/ 2147483647 w 279"/>
                <a:gd name="T83" fmla="*/ 2147483647 h 348"/>
                <a:gd name="T84" fmla="*/ 2147483647 w 279"/>
                <a:gd name="T85" fmla="*/ 2147483647 h 348"/>
                <a:gd name="T86" fmla="*/ 2147483647 w 279"/>
                <a:gd name="T87" fmla="*/ 2147483647 h 348"/>
                <a:gd name="T88" fmla="*/ 2147483647 w 279"/>
                <a:gd name="T89" fmla="*/ 2147483647 h 348"/>
                <a:gd name="T90" fmla="*/ 2147483647 w 279"/>
                <a:gd name="T91" fmla="*/ 2147483647 h 348"/>
                <a:gd name="T92" fmla="*/ 2147483647 w 279"/>
                <a:gd name="T93" fmla="*/ 2147483647 h 348"/>
                <a:gd name="T94" fmla="*/ 2147483647 w 279"/>
                <a:gd name="T95" fmla="*/ 2147483647 h 348"/>
                <a:gd name="T96" fmla="*/ 2147483647 w 279"/>
                <a:gd name="T97" fmla="*/ 2147483647 h 348"/>
                <a:gd name="T98" fmla="*/ 2147483647 w 279"/>
                <a:gd name="T99" fmla="*/ 2147483647 h 348"/>
                <a:gd name="T100" fmla="*/ 2147483647 w 279"/>
                <a:gd name="T101" fmla="*/ 2147483647 h 348"/>
                <a:gd name="T102" fmla="*/ 2147483647 w 279"/>
                <a:gd name="T103" fmla="*/ 2147483647 h 348"/>
                <a:gd name="T104" fmla="*/ 2147483647 w 279"/>
                <a:gd name="T105" fmla="*/ 2147483647 h 348"/>
                <a:gd name="T106" fmla="*/ 2147483647 w 279"/>
                <a:gd name="T107" fmla="*/ 0 h 348"/>
                <a:gd name="T108" fmla="*/ 2147483647 w 279"/>
                <a:gd name="T109" fmla="*/ 2147483647 h 3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9"/>
                <a:gd name="T166" fmla="*/ 0 h 348"/>
                <a:gd name="T167" fmla="*/ 279 w 279"/>
                <a:gd name="T168" fmla="*/ 348 h 3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9" h="348">
                  <a:moveTo>
                    <a:pt x="148" y="9"/>
                  </a:moveTo>
                  <a:lnTo>
                    <a:pt x="140" y="18"/>
                  </a:lnTo>
                  <a:lnTo>
                    <a:pt x="122" y="9"/>
                  </a:lnTo>
                  <a:lnTo>
                    <a:pt x="114" y="0"/>
                  </a:lnTo>
                  <a:lnTo>
                    <a:pt x="105" y="0"/>
                  </a:lnTo>
                  <a:lnTo>
                    <a:pt x="96" y="36"/>
                  </a:lnTo>
                  <a:lnTo>
                    <a:pt x="79" y="63"/>
                  </a:lnTo>
                  <a:lnTo>
                    <a:pt x="70" y="107"/>
                  </a:lnTo>
                  <a:lnTo>
                    <a:pt x="53" y="134"/>
                  </a:lnTo>
                  <a:lnTo>
                    <a:pt x="44" y="170"/>
                  </a:lnTo>
                  <a:lnTo>
                    <a:pt x="35" y="187"/>
                  </a:lnTo>
                  <a:lnTo>
                    <a:pt x="26" y="178"/>
                  </a:lnTo>
                  <a:lnTo>
                    <a:pt x="18" y="187"/>
                  </a:lnTo>
                  <a:lnTo>
                    <a:pt x="0" y="187"/>
                  </a:lnTo>
                  <a:lnTo>
                    <a:pt x="0" y="205"/>
                  </a:lnTo>
                  <a:lnTo>
                    <a:pt x="0" y="214"/>
                  </a:lnTo>
                  <a:lnTo>
                    <a:pt x="18" y="205"/>
                  </a:lnTo>
                  <a:lnTo>
                    <a:pt x="44" y="205"/>
                  </a:lnTo>
                  <a:lnTo>
                    <a:pt x="53" y="205"/>
                  </a:lnTo>
                  <a:lnTo>
                    <a:pt x="61" y="241"/>
                  </a:lnTo>
                  <a:lnTo>
                    <a:pt x="70" y="250"/>
                  </a:lnTo>
                  <a:lnTo>
                    <a:pt x="105" y="250"/>
                  </a:lnTo>
                  <a:lnTo>
                    <a:pt x="105" y="232"/>
                  </a:lnTo>
                  <a:lnTo>
                    <a:pt x="122" y="232"/>
                  </a:lnTo>
                  <a:lnTo>
                    <a:pt x="140" y="241"/>
                  </a:lnTo>
                  <a:lnTo>
                    <a:pt x="140" y="276"/>
                  </a:lnTo>
                  <a:lnTo>
                    <a:pt x="140" y="294"/>
                  </a:lnTo>
                  <a:lnTo>
                    <a:pt x="140" y="303"/>
                  </a:lnTo>
                  <a:lnTo>
                    <a:pt x="166" y="294"/>
                  </a:lnTo>
                  <a:lnTo>
                    <a:pt x="201" y="312"/>
                  </a:lnTo>
                  <a:lnTo>
                    <a:pt x="209" y="312"/>
                  </a:lnTo>
                  <a:lnTo>
                    <a:pt x="236" y="339"/>
                  </a:lnTo>
                  <a:lnTo>
                    <a:pt x="244" y="348"/>
                  </a:lnTo>
                  <a:lnTo>
                    <a:pt x="244" y="330"/>
                  </a:lnTo>
                  <a:lnTo>
                    <a:pt x="236" y="330"/>
                  </a:lnTo>
                  <a:lnTo>
                    <a:pt x="236" y="312"/>
                  </a:lnTo>
                  <a:lnTo>
                    <a:pt x="236" y="268"/>
                  </a:lnTo>
                  <a:lnTo>
                    <a:pt x="236" y="259"/>
                  </a:lnTo>
                  <a:lnTo>
                    <a:pt x="253" y="250"/>
                  </a:lnTo>
                  <a:lnTo>
                    <a:pt x="262" y="250"/>
                  </a:lnTo>
                  <a:lnTo>
                    <a:pt x="244" y="214"/>
                  </a:lnTo>
                  <a:lnTo>
                    <a:pt x="244" y="178"/>
                  </a:lnTo>
                  <a:lnTo>
                    <a:pt x="244" y="161"/>
                  </a:lnTo>
                  <a:lnTo>
                    <a:pt x="236" y="152"/>
                  </a:lnTo>
                  <a:lnTo>
                    <a:pt x="236" y="134"/>
                  </a:lnTo>
                  <a:lnTo>
                    <a:pt x="244" y="116"/>
                  </a:lnTo>
                  <a:lnTo>
                    <a:pt x="253" y="89"/>
                  </a:lnTo>
                  <a:lnTo>
                    <a:pt x="262" y="72"/>
                  </a:lnTo>
                  <a:lnTo>
                    <a:pt x="279" y="63"/>
                  </a:lnTo>
                  <a:lnTo>
                    <a:pt x="262" y="54"/>
                  </a:lnTo>
                  <a:lnTo>
                    <a:pt x="262" y="36"/>
                  </a:lnTo>
                  <a:lnTo>
                    <a:pt x="244" y="9"/>
                  </a:lnTo>
                  <a:lnTo>
                    <a:pt x="236" y="9"/>
                  </a:lnTo>
                  <a:lnTo>
                    <a:pt x="227" y="0"/>
                  </a:lnTo>
                  <a:lnTo>
                    <a:pt x="148"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09" name="Freeform 9"/>
            <p:cNvSpPr>
              <a:spLocks/>
            </p:cNvSpPr>
            <p:nvPr/>
          </p:nvSpPr>
          <p:spPr bwMode="auto">
            <a:xfrm>
              <a:off x="5040313" y="3943350"/>
              <a:ext cx="449262" cy="523875"/>
            </a:xfrm>
            <a:custGeom>
              <a:avLst/>
              <a:gdLst>
                <a:gd name="T0" fmla="*/ 2147483647 w 279"/>
                <a:gd name="T1" fmla="*/ 2147483647 h 348"/>
                <a:gd name="T2" fmla="*/ 2147483647 w 279"/>
                <a:gd name="T3" fmla="*/ 2147483647 h 348"/>
                <a:gd name="T4" fmla="*/ 2147483647 w 279"/>
                <a:gd name="T5" fmla="*/ 2147483647 h 348"/>
                <a:gd name="T6" fmla="*/ 2147483647 w 279"/>
                <a:gd name="T7" fmla="*/ 0 h 348"/>
                <a:gd name="T8" fmla="*/ 2147483647 w 279"/>
                <a:gd name="T9" fmla="*/ 0 h 348"/>
                <a:gd name="T10" fmla="*/ 2147483647 w 279"/>
                <a:gd name="T11" fmla="*/ 2147483647 h 348"/>
                <a:gd name="T12" fmla="*/ 2147483647 w 279"/>
                <a:gd name="T13" fmla="*/ 2147483647 h 348"/>
                <a:gd name="T14" fmla="*/ 2147483647 w 279"/>
                <a:gd name="T15" fmla="*/ 2147483647 h 348"/>
                <a:gd name="T16" fmla="*/ 2147483647 w 279"/>
                <a:gd name="T17" fmla="*/ 2147483647 h 348"/>
                <a:gd name="T18" fmla="*/ 2147483647 w 279"/>
                <a:gd name="T19" fmla="*/ 2147483647 h 348"/>
                <a:gd name="T20" fmla="*/ 2147483647 w 279"/>
                <a:gd name="T21" fmla="*/ 2147483647 h 348"/>
                <a:gd name="T22" fmla="*/ 2147483647 w 279"/>
                <a:gd name="T23" fmla="*/ 2147483647 h 348"/>
                <a:gd name="T24" fmla="*/ 2147483647 w 279"/>
                <a:gd name="T25" fmla="*/ 2147483647 h 348"/>
                <a:gd name="T26" fmla="*/ 0 w 279"/>
                <a:gd name="T27" fmla="*/ 2147483647 h 348"/>
                <a:gd name="T28" fmla="*/ 0 w 279"/>
                <a:gd name="T29" fmla="*/ 2147483647 h 348"/>
                <a:gd name="T30" fmla="*/ 0 w 279"/>
                <a:gd name="T31" fmla="*/ 2147483647 h 348"/>
                <a:gd name="T32" fmla="*/ 2147483647 w 279"/>
                <a:gd name="T33" fmla="*/ 2147483647 h 348"/>
                <a:gd name="T34" fmla="*/ 2147483647 w 279"/>
                <a:gd name="T35" fmla="*/ 2147483647 h 348"/>
                <a:gd name="T36" fmla="*/ 2147483647 w 279"/>
                <a:gd name="T37" fmla="*/ 2147483647 h 348"/>
                <a:gd name="T38" fmla="*/ 2147483647 w 279"/>
                <a:gd name="T39" fmla="*/ 2147483647 h 348"/>
                <a:gd name="T40" fmla="*/ 2147483647 w 279"/>
                <a:gd name="T41" fmla="*/ 2147483647 h 348"/>
                <a:gd name="T42" fmla="*/ 2147483647 w 279"/>
                <a:gd name="T43" fmla="*/ 2147483647 h 348"/>
                <a:gd name="T44" fmla="*/ 2147483647 w 279"/>
                <a:gd name="T45" fmla="*/ 2147483647 h 348"/>
                <a:gd name="T46" fmla="*/ 2147483647 w 279"/>
                <a:gd name="T47" fmla="*/ 2147483647 h 348"/>
                <a:gd name="T48" fmla="*/ 2147483647 w 279"/>
                <a:gd name="T49" fmla="*/ 2147483647 h 348"/>
                <a:gd name="T50" fmla="*/ 2147483647 w 279"/>
                <a:gd name="T51" fmla="*/ 2147483647 h 348"/>
                <a:gd name="T52" fmla="*/ 2147483647 w 279"/>
                <a:gd name="T53" fmla="*/ 2147483647 h 348"/>
                <a:gd name="T54" fmla="*/ 2147483647 w 279"/>
                <a:gd name="T55" fmla="*/ 2147483647 h 348"/>
                <a:gd name="T56" fmla="*/ 2147483647 w 279"/>
                <a:gd name="T57" fmla="*/ 2147483647 h 348"/>
                <a:gd name="T58" fmla="*/ 2147483647 w 279"/>
                <a:gd name="T59" fmla="*/ 2147483647 h 348"/>
                <a:gd name="T60" fmla="*/ 2147483647 w 279"/>
                <a:gd name="T61" fmla="*/ 2147483647 h 348"/>
                <a:gd name="T62" fmla="*/ 2147483647 w 279"/>
                <a:gd name="T63" fmla="*/ 2147483647 h 348"/>
                <a:gd name="T64" fmla="*/ 2147483647 w 279"/>
                <a:gd name="T65" fmla="*/ 2147483647 h 348"/>
                <a:gd name="T66" fmla="*/ 2147483647 w 279"/>
                <a:gd name="T67" fmla="*/ 2147483647 h 348"/>
                <a:gd name="T68" fmla="*/ 2147483647 w 279"/>
                <a:gd name="T69" fmla="*/ 2147483647 h 348"/>
                <a:gd name="T70" fmla="*/ 2147483647 w 279"/>
                <a:gd name="T71" fmla="*/ 2147483647 h 348"/>
                <a:gd name="T72" fmla="*/ 2147483647 w 279"/>
                <a:gd name="T73" fmla="*/ 2147483647 h 348"/>
                <a:gd name="T74" fmla="*/ 2147483647 w 279"/>
                <a:gd name="T75" fmla="*/ 2147483647 h 348"/>
                <a:gd name="T76" fmla="*/ 2147483647 w 279"/>
                <a:gd name="T77" fmla="*/ 2147483647 h 348"/>
                <a:gd name="T78" fmla="*/ 2147483647 w 279"/>
                <a:gd name="T79" fmla="*/ 2147483647 h 348"/>
                <a:gd name="T80" fmla="*/ 2147483647 w 279"/>
                <a:gd name="T81" fmla="*/ 2147483647 h 348"/>
                <a:gd name="T82" fmla="*/ 2147483647 w 279"/>
                <a:gd name="T83" fmla="*/ 2147483647 h 348"/>
                <a:gd name="T84" fmla="*/ 2147483647 w 279"/>
                <a:gd name="T85" fmla="*/ 2147483647 h 348"/>
                <a:gd name="T86" fmla="*/ 2147483647 w 279"/>
                <a:gd name="T87" fmla="*/ 2147483647 h 348"/>
                <a:gd name="T88" fmla="*/ 2147483647 w 279"/>
                <a:gd name="T89" fmla="*/ 2147483647 h 348"/>
                <a:gd name="T90" fmla="*/ 2147483647 w 279"/>
                <a:gd name="T91" fmla="*/ 2147483647 h 348"/>
                <a:gd name="T92" fmla="*/ 2147483647 w 279"/>
                <a:gd name="T93" fmla="*/ 2147483647 h 348"/>
                <a:gd name="T94" fmla="*/ 2147483647 w 279"/>
                <a:gd name="T95" fmla="*/ 2147483647 h 348"/>
                <a:gd name="T96" fmla="*/ 2147483647 w 279"/>
                <a:gd name="T97" fmla="*/ 2147483647 h 348"/>
                <a:gd name="T98" fmla="*/ 2147483647 w 279"/>
                <a:gd name="T99" fmla="*/ 2147483647 h 348"/>
                <a:gd name="T100" fmla="*/ 2147483647 w 279"/>
                <a:gd name="T101" fmla="*/ 2147483647 h 348"/>
                <a:gd name="T102" fmla="*/ 2147483647 w 279"/>
                <a:gd name="T103" fmla="*/ 2147483647 h 348"/>
                <a:gd name="T104" fmla="*/ 2147483647 w 279"/>
                <a:gd name="T105" fmla="*/ 2147483647 h 348"/>
                <a:gd name="T106" fmla="*/ 2147483647 w 279"/>
                <a:gd name="T107" fmla="*/ 0 h 348"/>
                <a:gd name="T108" fmla="*/ 2147483647 w 279"/>
                <a:gd name="T109" fmla="*/ 2147483647 h 3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9"/>
                <a:gd name="T166" fmla="*/ 0 h 348"/>
                <a:gd name="T167" fmla="*/ 279 w 279"/>
                <a:gd name="T168" fmla="*/ 348 h 3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9" h="348">
                  <a:moveTo>
                    <a:pt x="148" y="9"/>
                  </a:moveTo>
                  <a:lnTo>
                    <a:pt x="140" y="18"/>
                  </a:lnTo>
                  <a:lnTo>
                    <a:pt x="122" y="9"/>
                  </a:lnTo>
                  <a:lnTo>
                    <a:pt x="114" y="0"/>
                  </a:lnTo>
                  <a:lnTo>
                    <a:pt x="105" y="0"/>
                  </a:lnTo>
                  <a:lnTo>
                    <a:pt x="96" y="36"/>
                  </a:lnTo>
                  <a:lnTo>
                    <a:pt x="79" y="63"/>
                  </a:lnTo>
                  <a:lnTo>
                    <a:pt x="70" y="107"/>
                  </a:lnTo>
                  <a:lnTo>
                    <a:pt x="53" y="134"/>
                  </a:lnTo>
                  <a:lnTo>
                    <a:pt x="44" y="170"/>
                  </a:lnTo>
                  <a:lnTo>
                    <a:pt x="35" y="187"/>
                  </a:lnTo>
                  <a:lnTo>
                    <a:pt x="26" y="178"/>
                  </a:lnTo>
                  <a:lnTo>
                    <a:pt x="18" y="187"/>
                  </a:lnTo>
                  <a:lnTo>
                    <a:pt x="0" y="187"/>
                  </a:lnTo>
                  <a:lnTo>
                    <a:pt x="0" y="205"/>
                  </a:lnTo>
                  <a:lnTo>
                    <a:pt x="0" y="214"/>
                  </a:lnTo>
                  <a:lnTo>
                    <a:pt x="18" y="205"/>
                  </a:lnTo>
                  <a:lnTo>
                    <a:pt x="44" y="205"/>
                  </a:lnTo>
                  <a:lnTo>
                    <a:pt x="53" y="205"/>
                  </a:lnTo>
                  <a:lnTo>
                    <a:pt x="61" y="241"/>
                  </a:lnTo>
                  <a:lnTo>
                    <a:pt x="70" y="250"/>
                  </a:lnTo>
                  <a:lnTo>
                    <a:pt x="105" y="250"/>
                  </a:lnTo>
                  <a:lnTo>
                    <a:pt x="105" y="232"/>
                  </a:lnTo>
                  <a:lnTo>
                    <a:pt x="122" y="232"/>
                  </a:lnTo>
                  <a:lnTo>
                    <a:pt x="140" y="241"/>
                  </a:lnTo>
                  <a:lnTo>
                    <a:pt x="140" y="276"/>
                  </a:lnTo>
                  <a:lnTo>
                    <a:pt x="140" y="294"/>
                  </a:lnTo>
                  <a:lnTo>
                    <a:pt x="140" y="303"/>
                  </a:lnTo>
                  <a:lnTo>
                    <a:pt x="166" y="294"/>
                  </a:lnTo>
                  <a:lnTo>
                    <a:pt x="201" y="312"/>
                  </a:lnTo>
                  <a:lnTo>
                    <a:pt x="209" y="312"/>
                  </a:lnTo>
                  <a:lnTo>
                    <a:pt x="236" y="339"/>
                  </a:lnTo>
                  <a:lnTo>
                    <a:pt x="244" y="348"/>
                  </a:lnTo>
                  <a:lnTo>
                    <a:pt x="244" y="330"/>
                  </a:lnTo>
                  <a:lnTo>
                    <a:pt x="236" y="330"/>
                  </a:lnTo>
                  <a:lnTo>
                    <a:pt x="236" y="312"/>
                  </a:lnTo>
                  <a:lnTo>
                    <a:pt x="236" y="268"/>
                  </a:lnTo>
                  <a:lnTo>
                    <a:pt x="236" y="259"/>
                  </a:lnTo>
                  <a:lnTo>
                    <a:pt x="253" y="250"/>
                  </a:lnTo>
                  <a:lnTo>
                    <a:pt x="262" y="250"/>
                  </a:lnTo>
                  <a:lnTo>
                    <a:pt x="244" y="214"/>
                  </a:lnTo>
                  <a:lnTo>
                    <a:pt x="244" y="178"/>
                  </a:lnTo>
                  <a:lnTo>
                    <a:pt x="244" y="161"/>
                  </a:lnTo>
                  <a:lnTo>
                    <a:pt x="236" y="152"/>
                  </a:lnTo>
                  <a:lnTo>
                    <a:pt x="236" y="134"/>
                  </a:lnTo>
                  <a:lnTo>
                    <a:pt x="244" y="116"/>
                  </a:lnTo>
                  <a:lnTo>
                    <a:pt x="253" y="89"/>
                  </a:lnTo>
                  <a:lnTo>
                    <a:pt x="262" y="72"/>
                  </a:lnTo>
                  <a:lnTo>
                    <a:pt x="279" y="63"/>
                  </a:lnTo>
                  <a:lnTo>
                    <a:pt x="262" y="54"/>
                  </a:lnTo>
                  <a:lnTo>
                    <a:pt x="262" y="36"/>
                  </a:lnTo>
                  <a:lnTo>
                    <a:pt x="244" y="9"/>
                  </a:lnTo>
                  <a:lnTo>
                    <a:pt x="236" y="9"/>
                  </a:lnTo>
                  <a:lnTo>
                    <a:pt x="227" y="0"/>
                  </a:lnTo>
                  <a:lnTo>
                    <a:pt x="148"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10" name="Freeform 10"/>
            <p:cNvSpPr>
              <a:spLocks/>
            </p:cNvSpPr>
            <p:nvPr/>
          </p:nvSpPr>
          <p:spPr bwMode="auto">
            <a:xfrm>
              <a:off x="4943475" y="3729037"/>
              <a:ext cx="182563" cy="322263"/>
            </a:xfrm>
            <a:custGeom>
              <a:avLst/>
              <a:gdLst>
                <a:gd name="T0" fmla="*/ 2147483647 w 114"/>
                <a:gd name="T1" fmla="*/ 0 h 214"/>
                <a:gd name="T2" fmla="*/ 2147483647 w 114"/>
                <a:gd name="T3" fmla="*/ 2147483647 h 214"/>
                <a:gd name="T4" fmla="*/ 2147483647 w 114"/>
                <a:gd name="T5" fmla="*/ 2147483647 h 214"/>
                <a:gd name="T6" fmla="*/ 2147483647 w 114"/>
                <a:gd name="T7" fmla="*/ 2147483647 h 214"/>
                <a:gd name="T8" fmla="*/ 2147483647 w 114"/>
                <a:gd name="T9" fmla="*/ 2147483647 h 214"/>
                <a:gd name="T10" fmla="*/ 2147483647 w 114"/>
                <a:gd name="T11" fmla="*/ 2147483647 h 214"/>
                <a:gd name="T12" fmla="*/ 2147483647 w 114"/>
                <a:gd name="T13" fmla="*/ 2147483647 h 214"/>
                <a:gd name="T14" fmla="*/ 2147483647 w 114"/>
                <a:gd name="T15" fmla="*/ 2147483647 h 214"/>
                <a:gd name="T16" fmla="*/ 2147483647 w 114"/>
                <a:gd name="T17" fmla="*/ 2147483647 h 214"/>
                <a:gd name="T18" fmla="*/ 2147483647 w 114"/>
                <a:gd name="T19" fmla="*/ 2147483647 h 214"/>
                <a:gd name="T20" fmla="*/ 0 w 114"/>
                <a:gd name="T21" fmla="*/ 2147483647 h 214"/>
                <a:gd name="T22" fmla="*/ 0 w 114"/>
                <a:gd name="T23" fmla="*/ 2147483647 h 214"/>
                <a:gd name="T24" fmla="*/ 2147483647 w 114"/>
                <a:gd name="T25" fmla="*/ 2147483647 h 214"/>
                <a:gd name="T26" fmla="*/ 2147483647 w 114"/>
                <a:gd name="T27" fmla="*/ 2147483647 h 214"/>
                <a:gd name="T28" fmla="*/ 2147483647 w 114"/>
                <a:gd name="T29" fmla="*/ 2147483647 h 214"/>
                <a:gd name="T30" fmla="*/ 2147483647 w 114"/>
                <a:gd name="T31" fmla="*/ 2147483647 h 214"/>
                <a:gd name="T32" fmla="*/ 2147483647 w 114"/>
                <a:gd name="T33" fmla="*/ 2147483647 h 214"/>
                <a:gd name="T34" fmla="*/ 2147483647 w 114"/>
                <a:gd name="T35" fmla="*/ 2147483647 h 214"/>
                <a:gd name="T36" fmla="*/ 2147483647 w 114"/>
                <a:gd name="T37" fmla="*/ 2147483647 h 214"/>
                <a:gd name="T38" fmla="*/ 2147483647 w 114"/>
                <a:gd name="T39" fmla="*/ 2147483647 h 214"/>
                <a:gd name="T40" fmla="*/ 2147483647 w 114"/>
                <a:gd name="T41" fmla="*/ 2147483647 h 214"/>
                <a:gd name="T42" fmla="*/ 2147483647 w 114"/>
                <a:gd name="T43" fmla="*/ 2147483647 h 214"/>
                <a:gd name="T44" fmla="*/ 2147483647 w 114"/>
                <a:gd name="T45" fmla="*/ 2147483647 h 214"/>
                <a:gd name="T46" fmla="*/ 2147483647 w 114"/>
                <a:gd name="T47" fmla="*/ 2147483647 h 214"/>
                <a:gd name="T48" fmla="*/ 2147483647 w 114"/>
                <a:gd name="T49" fmla="*/ 2147483647 h 214"/>
                <a:gd name="T50" fmla="*/ 2147483647 w 114"/>
                <a:gd name="T51" fmla="*/ 2147483647 h 214"/>
                <a:gd name="T52" fmla="*/ 2147483647 w 114"/>
                <a:gd name="T53" fmla="*/ 2147483647 h 214"/>
                <a:gd name="T54" fmla="*/ 2147483647 w 114"/>
                <a:gd name="T55" fmla="*/ 2147483647 h 214"/>
                <a:gd name="T56" fmla="*/ 2147483647 w 114"/>
                <a:gd name="T57" fmla="*/ 0 h 2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4"/>
                <a:gd name="T88" fmla="*/ 0 h 214"/>
                <a:gd name="T89" fmla="*/ 114 w 114"/>
                <a:gd name="T90" fmla="*/ 214 h 2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4" h="214">
                  <a:moveTo>
                    <a:pt x="87" y="0"/>
                  </a:moveTo>
                  <a:lnTo>
                    <a:pt x="87" y="9"/>
                  </a:lnTo>
                  <a:lnTo>
                    <a:pt x="87" y="27"/>
                  </a:lnTo>
                  <a:lnTo>
                    <a:pt x="79" y="35"/>
                  </a:lnTo>
                  <a:lnTo>
                    <a:pt x="61" y="80"/>
                  </a:lnTo>
                  <a:lnTo>
                    <a:pt x="61" y="89"/>
                  </a:lnTo>
                  <a:lnTo>
                    <a:pt x="53" y="116"/>
                  </a:lnTo>
                  <a:lnTo>
                    <a:pt x="35" y="124"/>
                  </a:lnTo>
                  <a:lnTo>
                    <a:pt x="26" y="116"/>
                  </a:lnTo>
                  <a:lnTo>
                    <a:pt x="18" y="116"/>
                  </a:lnTo>
                  <a:lnTo>
                    <a:pt x="0" y="151"/>
                  </a:lnTo>
                  <a:lnTo>
                    <a:pt x="0" y="160"/>
                  </a:lnTo>
                  <a:lnTo>
                    <a:pt x="9" y="160"/>
                  </a:lnTo>
                  <a:lnTo>
                    <a:pt x="18" y="187"/>
                  </a:lnTo>
                  <a:lnTo>
                    <a:pt x="18" y="205"/>
                  </a:lnTo>
                  <a:lnTo>
                    <a:pt x="35" y="205"/>
                  </a:lnTo>
                  <a:lnTo>
                    <a:pt x="79" y="205"/>
                  </a:lnTo>
                  <a:lnTo>
                    <a:pt x="114" y="214"/>
                  </a:lnTo>
                  <a:lnTo>
                    <a:pt x="114" y="187"/>
                  </a:lnTo>
                  <a:lnTo>
                    <a:pt x="96" y="151"/>
                  </a:lnTo>
                  <a:lnTo>
                    <a:pt x="96" y="133"/>
                  </a:lnTo>
                  <a:lnTo>
                    <a:pt x="105" y="107"/>
                  </a:lnTo>
                  <a:lnTo>
                    <a:pt x="96" y="80"/>
                  </a:lnTo>
                  <a:lnTo>
                    <a:pt x="87" y="62"/>
                  </a:lnTo>
                  <a:lnTo>
                    <a:pt x="87" y="53"/>
                  </a:lnTo>
                  <a:lnTo>
                    <a:pt x="105" y="53"/>
                  </a:lnTo>
                  <a:lnTo>
                    <a:pt x="96" y="35"/>
                  </a:lnTo>
                  <a:lnTo>
                    <a:pt x="96" y="9"/>
                  </a:lnTo>
                  <a:lnTo>
                    <a:pt x="87"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11" name="Freeform 11"/>
            <p:cNvSpPr>
              <a:spLocks/>
            </p:cNvSpPr>
            <p:nvPr/>
          </p:nvSpPr>
          <p:spPr bwMode="auto">
            <a:xfrm>
              <a:off x="4943475" y="3729037"/>
              <a:ext cx="182563" cy="322263"/>
            </a:xfrm>
            <a:custGeom>
              <a:avLst/>
              <a:gdLst>
                <a:gd name="T0" fmla="*/ 2147483647 w 114"/>
                <a:gd name="T1" fmla="*/ 0 h 214"/>
                <a:gd name="T2" fmla="*/ 2147483647 w 114"/>
                <a:gd name="T3" fmla="*/ 2147483647 h 214"/>
                <a:gd name="T4" fmla="*/ 2147483647 w 114"/>
                <a:gd name="T5" fmla="*/ 2147483647 h 214"/>
                <a:gd name="T6" fmla="*/ 2147483647 w 114"/>
                <a:gd name="T7" fmla="*/ 2147483647 h 214"/>
                <a:gd name="T8" fmla="*/ 2147483647 w 114"/>
                <a:gd name="T9" fmla="*/ 2147483647 h 214"/>
                <a:gd name="T10" fmla="*/ 2147483647 w 114"/>
                <a:gd name="T11" fmla="*/ 2147483647 h 214"/>
                <a:gd name="T12" fmla="*/ 2147483647 w 114"/>
                <a:gd name="T13" fmla="*/ 2147483647 h 214"/>
                <a:gd name="T14" fmla="*/ 2147483647 w 114"/>
                <a:gd name="T15" fmla="*/ 2147483647 h 214"/>
                <a:gd name="T16" fmla="*/ 2147483647 w 114"/>
                <a:gd name="T17" fmla="*/ 2147483647 h 214"/>
                <a:gd name="T18" fmla="*/ 2147483647 w 114"/>
                <a:gd name="T19" fmla="*/ 2147483647 h 214"/>
                <a:gd name="T20" fmla="*/ 0 w 114"/>
                <a:gd name="T21" fmla="*/ 2147483647 h 214"/>
                <a:gd name="T22" fmla="*/ 0 w 114"/>
                <a:gd name="T23" fmla="*/ 2147483647 h 214"/>
                <a:gd name="T24" fmla="*/ 2147483647 w 114"/>
                <a:gd name="T25" fmla="*/ 2147483647 h 214"/>
                <a:gd name="T26" fmla="*/ 2147483647 w 114"/>
                <a:gd name="T27" fmla="*/ 2147483647 h 214"/>
                <a:gd name="T28" fmla="*/ 2147483647 w 114"/>
                <a:gd name="T29" fmla="*/ 2147483647 h 214"/>
                <a:gd name="T30" fmla="*/ 2147483647 w 114"/>
                <a:gd name="T31" fmla="*/ 2147483647 h 214"/>
                <a:gd name="T32" fmla="*/ 2147483647 w 114"/>
                <a:gd name="T33" fmla="*/ 2147483647 h 214"/>
                <a:gd name="T34" fmla="*/ 2147483647 w 114"/>
                <a:gd name="T35" fmla="*/ 2147483647 h 214"/>
                <a:gd name="T36" fmla="*/ 2147483647 w 114"/>
                <a:gd name="T37" fmla="*/ 2147483647 h 214"/>
                <a:gd name="T38" fmla="*/ 2147483647 w 114"/>
                <a:gd name="T39" fmla="*/ 2147483647 h 214"/>
                <a:gd name="T40" fmla="*/ 2147483647 w 114"/>
                <a:gd name="T41" fmla="*/ 2147483647 h 214"/>
                <a:gd name="T42" fmla="*/ 2147483647 w 114"/>
                <a:gd name="T43" fmla="*/ 2147483647 h 214"/>
                <a:gd name="T44" fmla="*/ 2147483647 w 114"/>
                <a:gd name="T45" fmla="*/ 2147483647 h 214"/>
                <a:gd name="T46" fmla="*/ 2147483647 w 114"/>
                <a:gd name="T47" fmla="*/ 2147483647 h 214"/>
                <a:gd name="T48" fmla="*/ 2147483647 w 114"/>
                <a:gd name="T49" fmla="*/ 2147483647 h 214"/>
                <a:gd name="T50" fmla="*/ 2147483647 w 114"/>
                <a:gd name="T51" fmla="*/ 2147483647 h 214"/>
                <a:gd name="T52" fmla="*/ 2147483647 w 114"/>
                <a:gd name="T53" fmla="*/ 2147483647 h 214"/>
                <a:gd name="T54" fmla="*/ 2147483647 w 114"/>
                <a:gd name="T55" fmla="*/ 2147483647 h 214"/>
                <a:gd name="T56" fmla="*/ 2147483647 w 114"/>
                <a:gd name="T57" fmla="*/ 0 h 2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4"/>
                <a:gd name="T88" fmla="*/ 0 h 214"/>
                <a:gd name="T89" fmla="*/ 114 w 114"/>
                <a:gd name="T90" fmla="*/ 214 h 2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4" h="214">
                  <a:moveTo>
                    <a:pt x="87" y="0"/>
                  </a:moveTo>
                  <a:lnTo>
                    <a:pt x="87" y="9"/>
                  </a:lnTo>
                  <a:lnTo>
                    <a:pt x="87" y="27"/>
                  </a:lnTo>
                  <a:lnTo>
                    <a:pt x="79" y="35"/>
                  </a:lnTo>
                  <a:lnTo>
                    <a:pt x="61" y="80"/>
                  </a:lnTo>
                  <a:lnTo>
                    <a:pt x="61" y="89"/>
                  </a:lnTo>
                  <a:lnTo>
                    <a:pt x="53" y="116"/>
                  </a:lnTo>
                  <a:lnTo>
                    <a:pt x="35" y="124"/>
                  </a:lnTo>
                  <a:lnTo>
                    <a:pt x="26" y="116"/>
                  </a:lnTo>
                  <a:lnTo>
                    <a:pt x="18" y="116"/>
                  </a:lnTo>
                  <a:lnTo>
                    <a:pt x="0" y="151"/>
                  </a:lnTo>
                  <a:lnTo>
                    <a:pt x="0" y="160"/>
                  </a:lnTo>
                  <a:lnTo>
                    <a:pt x="9" y="160"/>
                  </a:lnTo>
                  <a:lnTo>
                    <a:pt x="18" y="187"/>
                  </a:lnTo>
                  <a:lnTo>
                    <a:pt x="18" y="205"/>
                  </a:lnTo>
                  <a:lnTo>
                    <a:pt x="35" y="205"/>
                  </a:lnTo>
                  <a:lnTo>
                    <a:pt x="79" y="205"/>
                  </a:lnTo>
                  <a:lnTo>
                    <a:pt x="114" y="214"/>
                  </a:lnTo>
                  <a:lnTo>
                    <a:pt x="114" y="187"/>
                  </a:lnTo>
                  <a:lnTo>
                    <a:pt x="96" y="151"/>
                  </a:lnTo>
                  <a:lnTo>
                    <a:pt x="96" y="133"/>
                  </a:lnTo>
                  <a:lnTo>
                    <a:pt x="105" y="107"/>
                  </a:lnTo>
                  <a:lnTo>
                    <a:pt x="96" y="80"/>
                  </a:lnTo>
                  <a:lnTo>
                    <a:pt x="87" y="62"/>
                  </a:lnTo>
                  <a:lnTo>
                    <a:pt x="87" y="53"/>
                  </a:lnTo>
                  <a:lnTo>
                    <a:pt x="105" y="53"/>
                  </a:lnTo>
                  <a:lnTo>
                    <a:pt x="96" y="35"/>
                  </a:lnTo>
                  <a:lnTo>
                    <a:pt x="96" y="9"/>
                  </a:lnTo>
                  <a:lnTo>
                    <a:pt x="87" y="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12" name="Freeform 12"/>
            <p:cNvSpPr>
              <a:spLocks/>
            </p:cNvSpPr>
            <p:nvPr/>
          </p:nvSpPr>
          <p:spPr bwMode="auto">
            <a:xfrm>
              <a:off x="5070475" y="3446462"/>
              <a:ext cx="250825" cy="442913"/>
            </a:xfrm>
            <a:custGeom>
              <a:avLst/>
              <a:gdLst>
                <a:gd name="T0" fmla="*/ 2147483647 w 157"/>
                <a:gd name="T1" fmla="*/ 2147483647 h 294"/>
                <a:gd name="T2" fmla="*/ 2147483647 w 157"/>
                <a:gd name="T3" fmla="*/ 2147483647 h 294"/>
                <a:gd name="T4" fmla="*/ 2147483647 w 157"/>
                <a:gd name="T5" fmla="*/ 2147483647 h 294"/>
                <a:gd name="T6" fmla="*/ 2147483647 w 157"/>
                <a:gd name="T7" fmla="*/ 2147483647 h 294"/>
                <a:gd name="T8" fmla="*/ 0 w 157"/>
                <a:gd name="T9" fmla="*/ 2147483647 h 294"/>
                <a:gd name="T10" fmla="*/ 0 w 157"/>
                <a:gd name="T11" fmla="*/ 2147483647 h 294"/>
                <a:gd name="T12" fmla="*/ 2147483647 w 157"/>
                <a:gd name="T13" fmla="*/ 2147483647 h 294"/>
                <a:gd name="T14" fmla="*/ 2147483647 w 157"/>
                <a:gd name="T15" fmla="*/ 2147483647 h 294"/>
                <a:gd name="T16" fmla="*/ 2147483647 w 157"/>
                <a:gd name="T17" fmla="*/ 2147483647 h 294"/>
                <a:gd name="T18" fmla="*/ 2147483647 w 157"/>
                <a:gd name="T19" fmla="*/ 2147483647 h 294"/>
                <a:gd name="T20" fmla="*/ 2147483647 w 157"/>
                <a:gd name="T21" fmla="*/ 2147483647 h 294"/>
                <a:gd name="T22" fmla="*/ 2147483647 w 157"/>
                <a:gd name="T23" fmla="*/ 2147483647 h 294"/>
                <a:gd name="T24" fmla="*/ 2147483647 w 157"/>
                <a:gd name="T25" fmla="*/ 2147483647 h 294"/>
                <a:gd name="T26" fmla="*/ 2147483647 w 157"/>
                <a:gd name="T27" fmla="*/ 2147483647 h 294"/>
                <a:gd name="T28" fmla="*/ 2147483647 w 157"/>
                <a:gd name="T29" fmla="*/ 2147483647 h 294"/>
                <a:gd name="T30" fmla="*/ 2147483647 w 157"/>
                <a:gd name="T31" fmla="*/ 2147483647 h 294"/>
                <a:gd name="T32" fmla="*/ 2147483647 w 157"/>
                <a:gd name="T33" fmla="*/ 2147483647 h 294"/>
                <a:gd name="T34" fmla="*/ 2147483647 w 157"/>
                <a:gd name="T35" fmla="*/ 2147483647 h 294"/>
                <a:gd name="T36" fmla="*/ 2147483647 w 157"/>
                <a:gd name="T37" fmla="*/ 2147483647 h 294"/>
                <a:gd name="T38" fmla="*/ 2147483647 w 157"/>
                <a:gd name="T39" fmla="*/ 2147483647 h 294"/>
                <a:gd name="T40" fmla="*/ 2147483647 w 157"/>
                <a:gd name="T41" fmla="*/ 2147483647 h 294"/>
                <a:gd name="T42" fmla="*/ 2147483647 w 157"/>
                <a:gd name="T43" fmla="*/ 2147483647 h 294"/>
                <a:gd name="T44" fmla="*/ 2147483647 w 157"/>
                <a:gd name="T45" fmla="*/ 2147483647 h 294"/>
                <a:gd name="T46" fmla="*/ 2147483647 w 157"/>
                <a:gd name="T47" fmla="*/ 2147483647 h 294"/>
                <a:gd name="T48" fmla="*/ 2147483647 w 157"/>
                <a:gd name="T49" fmla="*/ 2147483647 h 294"/>
                <a:gd name="T50" fmla="*/ 2147483647 w 157"/>
                <a:gd name="T51" fmla="*/ 2147483647 h 294"/>
                <a:gd name="T52" fmla="*/ 2147483647 w 157"/>
                <a:gd name="T53" fmla="*/ 0 h 294"/>
                <a:gd name="T54" fmla="*/ 2147483647 w 157"/>
                <a:gd name="T55" fmla="*/ 0 h 294"/>
                <a:gd name="T56" fmla="*/ 2147483647 w 157"/>
                <a:gd name="T57" fmla="*/ 2147483647 h 2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7"/>
                <a:gd name="T88" fmla="*/ 0 h 294"/>
                <a:gd name="T89" fmla="*/ 157 w 157"/>
                <a:gd name="T90" fmla="*/ 294 h 29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7" h="294">
                  <a:moveTo>
                    <a:pt x="17" y="26"/>
                  </a:moveTo>
                  <a:lnTo>
                    <a:pt x="26" y="44"/>
                  </a:lnTo>
                  <a:lnTo>
                    <a:pt x="35" y="44"/>
                  </a:lnTo>
                  <a:lnTo>
                    <a:pt x="26" y="107"/>
                  </a:lnTo>
                  <a:lnTo>
                    <a:pt x="0" y="169"/>
                  </a:lnTo>
                  <a:lnTo>
                    <a:pt x="0" y="178"/>
                  </a:lnTo>
                  <a:lnTo>
                    <a:pt x="8" y="187"/>
                  </a:lnTo>
                  <a:lnTo>
                    <a:pt x="17" y="196"/>
                  </a:lnTo>
                  <a:lnTo>
                    <a:pt x="17" y="222"/>
                  </a:lnTo>
                  <a:lnTo>
                    <a:pt x="26" y="240"/>
                  </a:lnTo>
                  <a:lnTo>
                    <a:pt x="8" y="240"/>
                  </a:lnTo>
                  <a:lnTo>
                    <a:pt x="8" y="249"/>
                  </a:lnTo>
                  <a:lnTo>
                    <a:pt x="17" y="267"/>
                  </a:lnTo>
                  <a:lnTo>
                    <a:pt x="26" y="294"/>
                  </a:lnTo>
                  <a:lnTo>
                    <a:pt x="69" y="285"/>
                  </a:lnTo>
                  <a:lnTo>
                    <a:pt x="87" y="276"/>
                  </a:lnTo>
                  <a:lnTo>
                    <a:pt x="87" y="267"/>
                  </a:lnTo>
                  <a:lnTo>
                    <a:pt x="113" y="249"/>
                  </a:lnTo>
                  <a:lnTo>
                    <a:pt x="130" y="231"/>
                  </a:lnTo>
                  <a:lnTo>
                    <a:pt x="139" y="222"/>
                  </a:lnTo>
                  <a:lnTo>
                    <a:pt x="148" y="214"/>
                  </a:lnTo>
                  <a:lnTo>
                    <a:pt x="130" y="187"/>
                  </a:lnTo>
                  <a:lnTo>
                    <a:pt x="148" y="133"/>
                  </a:lnTo>
                  <a:lnTo>
                    <a:pt x="157" y="133"/>
                  </a:lnTo>
                  <a:lnTo>
                    <a:pt x="157" y="124"/>
                  </a:lnTo>
                  <a:lnTo>
                    <a:pt x="157" y="62"/>
                  </a:lnTo>
                  <a:lnTo>
                    <a:pt x="43" y="0"/>
                  </a:lnTo>
                  <a:lnTo>
                    <a:pt x="17" y="0"/>
                  </a:lnTo>
                  <a:lnTo>
                    <a:pt x="17" y="2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13" name="Freeform 13"/>
            <p:cNvSpPr>
              <a:spLocks/>
            </p:cNvSpPr>
            <p:nvPr/>
          </p:nvSpPr>
          <p:spPr bwMode="auto">
            <a:xfrm>
              <a:off x="5070475" y="3446462"/>
              <a:ext cx="250825" cy="442913"/>
            </a:xfrm>
            <a:custGeom>
              <a:avLst/>
              <a:gdLst>
                <a:gd name="T0" fmla="*/ 2147483647 w 157"/>
                <a:gd name="T1" fmla="*/ 2147483647 h 294"/>
                <a:gd name="T2" fmla="*/ 2147483647 w 157"/>
                <a:gd name="T3" fmla="*/ 2147483647 h 294"/>
                <a:gd name="T4" fmla="*/ 2147483647 w 157"/>
                <a:gd name="T5" fmla="*/ 2147483647 h 294"/>
                <a:gd name="T6" fmla="*/ 2147483647 w 157"/>
                <a:gd name="T7" fmla="*/ 2147483647 h 294"/>
                <a:gd name="T8" fmla="*/ 0 w 157"/>
                <a:gd name="T9" fmla="*/ 2147483647 h 294"/>
                <a:gd name="T10" fmla="*/ 0 w 157"/>
                <a:gd name="T11" fmla="*/ 2147483647 h 294"/>
                <a:gd name="T12" fmla="*/ 2147483647 w 157"/>
                <a:gd name="T13" fmla="*/ 2147483647 h 294"/>
                <a:gd name="T14" fmla="*/ 2147483647 w 157"/>
                <a:gd name="T15" fmla="*/ 2147483647 h 294"/>
                <a:gd name="T16" fmla="*/ 2147483647 w 157"/>
                <a:gd name="T17" fmla="*/ 2147483647 h 294"/>
                <a:gd name="T18" fmla="*/ 2147483647 w 157"/>
                <a:gd name="T19" fmla="*/ 2147483647 h 294"/>
                <a:gd name="T20" fmla="*/ 2147483647 w 157"/>
                <a:gd name="T21" fmla="*/ 2147483647 h 294"/>
                <a:gd name="T22" fmla="*/ 2147483647 w 157"/>
                <a:gd name="T23" fmla="*/ 2147483647 h 294"/>
                <a:gd name="T24" fmla="*/ 2147483647 w 157"/>
                <a:gd name="T25" fmla="*/ 2147483647 h 294"/>
                <a:gd name="T26" fmla="*/ 2147483647 w 157"/>
                <a:gd name="T27" fmla="*/ 2147483647 h 294"/>
                <a:gd name="T28" fmla="*/ 2147483647 w 157"/>
                <a:gd name="T29" fmla="*/ 2147483647 h 294"/>
                <a:gd name="T30" fmla="*/ 2147483647 w 157"/>
                <a:gd name="T31" fmla="*/ 2147483647 h 294"/>
                <a:gd name="T32" fmla="*/ 2147483647 w 157"/>
                <a:gd name="T33" fmla="*/ 2147483647 h 294"/>
                <a:gd name="T34" fmla="*/ 2147483647 w 157"/>
                <a:gd name="T35" fmla="*/ 2147483647 h 294"/>
                <a:gd name="T36" fmla="*/ 2147483647 w 157"/>
                <a:gd name="T37" fmla="*/ 2147483647 h 294"/>
                <a:gd name="T38" fmla="*/ 2147483647 w 157"/>
                <a:gd name="T39" fmla="*/ 2147483647 h 294"/>
                <a:gd name="T40" fmla="*/ 2147483647 w 157"/>
                <a:gd name="T41" fmla="*/ 2147483647 h 294"/>
                <a:gd name="T42" fmla="*/ 2147483647 w 157"/>
                <a:gd name="T43" fmla="*/ 2147483647 h 294"/>
                <a:gd name="T44" fmla="*/ 2147483647 w 157"/>
                <a:gd name="T45" fmla="*/ 2147483647 h 294"/>
                <a:gd name="T46" fmla="*/ 2147483647 w 157"/>
                <a:gd name="T47" fmla="*/ 2147483647 h 294"/>
                <a:gd name="T48" fmla="*/ 2147483647 w 157"/>
                <a:gd name="T49" fmla="*/ 2147483647 h 294"/>
                <a:gd name="T50" fmla="*/ 2147483647 w 157"/>
                <a:gd name="T51" fmla="*/ 2147483647 h 294"/>
                <a:gd name="T52" fmla="*/ 2147483647 w 157"/>
                <a:gd name="T53" fmla="*/ 0 h 294"/>
                <a:gd name="T54" fmla="*/ 2147483647 w 157"/>
                <a:gd name="T55" fmla="*/ 0 h 294"/>
                <a:gd name="T56" fmla="*/ 2147483647 w 157"/>
                <a:gd name="T57" fmla="*/ 2147483647 h 2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7"/>
                <a:gd name="T88" fmla="*/ 0 h 294"/>
                <a:gd name="T89" fmla="*/ 157 w 157"/>
                <a:gd name="T90" fmla="*/ 294 h 29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7" h="294">
                  <a:moveTo>
                    <a:pt x="17" y="26"/>
                  </a:moveTo>
                  <a:lnTo>
                    <a:pt x="26" y="44"/>
                  </a:lnTo>
                  <a:lnTo>
                    <a:pt x="35" y="44"/>
                  </a:lnTo>
                  <a:lnTo>
                    <a:pt x="26" y="107"/>
                  </a:lnTo>
                  <a:lnTo>
                    <a:pt x="0" y="169"/>
                  </a:lnTo>
                  <a:lnTo>
                    <a:pt x="0" y="178"/>
                  </a:lnTo>
                  <a:lnTo>
                    <a:pt x="8" y="187"/>
                  </a:lnTo>
                  <a:lnTo>
                    <a:pt x="17" y="196"/>
                  </a:lnTo>
                  <a:lnTo>
                    <a:pt x="17" y="222"/>
                  </a:lnTo>
                  <a:lnTo>
                    <a:pt x="26" y="240"/>
                  </a:lnTo>
                  <a:lnTo>
                    <a:pt x="8" y="240"/>
                  </a:lnTo>
                  <a:lnTo>
                    <a:pt x="8" y="249"/>
                  </a:lnTo>
                  <a:lnTo>
                    <a:pt x="17" y="267"/>
                  </a:lnTo>
                  <a:lnTo>
                    <a:pt x="26" y="294"/>
                  </a:lnTo>
                  <a:lnTo>
                    <a:pt x="69" y="285"/>
                  </a:lnTo>
                  <a:lnTo>
                    <a:pt x="87" y="276"/>
                  </a:lnTo>
                  <a:lnTo>
                    <a:pt x="87" y="267"/>
                  </a:lnTo>
                  <a:lnTo>
                    <a:pt x="113" y="249"/>
                  </a:lnTo>
                  <a:lnTo>
                    <a:pt x="130" y="231"/>
                  </a:lnTo>
                  <a:lnTo>
                    <a:pt x="139" y="222"/>
                  </a:lnTo>
                  <a:lnTo>
                    <a:pt x="148" y="214"/>
                  </a:lnTo>
                  <a:lnTo>
                    <a:pt x="130" y="187"/>
                  </a:lnTo>
                  <a:lnTo>
                    <a:pt x="148" y="133"/>
                  </a:lnTo>
                  <a:lnTo>
                    <a:pt x="157" y="133"/>
                  </a:lnTo>
                  <a:lnTo>
                    <a:pt x="157" y="124"/>
                  </a:lnTo>
                  <a:lnTo>
                    <a:pt x="157" y="62"/>
                  </a:lnTo>
                  <a:lnTo>
                    <a:pt x="43" y="0"/>
                  </a:lnTo>
                  <a:lnTo>
                    <a:pt x="17" y="0"/>
                  </a:lnTo>
                  <a:lnTo>
                    <a:pt x="17" y="2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14" name="Freeform 14"/>
            <p:cNvSpPr>
              <a:spLocks/>
            </p:cNvSpPr>
            <p:nvPr/>
          </p:nvSpPr>
          <p:spPr bwMode="auto">
            <a:xfrm>
              <a:off x="5321300" y="2019300"/>
              <a:ext cx="2962275" cy="914400"/>
            </a:xfrm>
            <a:custGeom>
              <a:avLst/>
              <a:gdLst>
                <a:gd name="T0" fmla="*/ 2147483647 w 1837"/>
                <a:gd name="T1" fmla="*/ 2147483647 h 606"/>
                <a:gd name="T2" fmla="*/ 2147483647 w 1837"/>
                <a:gd name="T3" fmla="*/ 2147483647 h 606"/>
                <a:gd name="T4" fmla="*/ 2147483647 w 1837"/>
                <a:gd name="T5" fmla="*/ 2147483647 h 606"/>
                <a:gd name="T6" fmla="*/ 2147483647 w 1837"/>
                <a:gd name="T7" fmla="*/ 2147483647 h 606"/>
                <a:gd name="T8" fmla="*/ 2147483647 w 1837"/>
                <a:gd name="T9" fmla="*/ 2147483647 h 606"/>
                <a:gd name="T10" fmla="*/ 2147483647 w 1837"/>
                <a:gd name="T11" fmla="*/ 2147483647 h 606"/>
                <a:gd name="T12" fmla="*/ 2147483647 w 1837"/>
                <a:gd name="T13" fmla="*/ 2147483647 h 606"/>
                <a:gd name="T14" fmla="*/ 2147483647 w 1837"/>
                <a:gd name="T15" fmla="*/ 2147483647 h 606"/>
                <a:gd name="T16" fmla="*/ 2147483647 w 1837"/>
                <a:gd name="T17" fmla="*/ 2147483647 h 606"/>
                <a:gd name="T18" fmla="*/ 2147483647 w 1837"/>
                <a:gd name="T19" fmla="*/ 2147483647 h 606"/>
                <a:gd name="T20" fmla="*/ 2147483647 w 1837"/>
                <a:gd name="T21" fmla="*/ 2147483647 h 606"/>
                <a:gd name="T22" fmla="*/ 2147483647 w 1837"/>
                <a:gd name="T23" fmla="*/ 2147483647 h 606"/>
                <a:gd name="T24" fmla="*/ 0 w 1837"/>
                <a:gd name="T25" fmla="*/ 2147483647 h 606"/>
                <a:gd name="T26" fmla="*/ 2147483647 w 1837"/>
                <a:gd name="T27" fmla="*/ 2147483647 h 606"/>
                <a:gd name="T28" fmla="*/ 2147483647 w 1837"/>
                <a:gd name="T29" fmla="*/ 2147483647 h 606"/>
                <a:gd name="T30" fmla="*/ 2147483647 w 1837"/>
                <a:gd name="T31" fmla="*/ 2147483647 h 606"/>
                <a:gd name="T32" fmla="*/ 2147483647 w 1837"/>
                <a:gd name="T33" fmla="*/ 2147483647 h 606"/>
                <a:gd name="T34" fmla="*/ 2147483647 w 1837"/>
                <a:gd name="T35" fmla="*/ 2147483647 h 606"/>
                <a:gd name="T36" fmla="*/ 2147483647 w 1837"/>
                <a:gd name="T37" fmla="*/ 2147483647 h 606"/>
                <a:gd name="T38" fmla="*/ 2147483647 w 1837"/>
                <a:gd name="T39" fmla="*/ 2147483647 h 606"/>
                <a:gd name="T40" fmla="*/ 2147483647 w 1837"/>
                <a:gd name="T41" fmla="*/ 2147483647 h 606"/>
                <a:gd name="T42" fmla="*/ 2147483647 w 1837"/>
                <a:gd name="T43" fmla="*/ 2147483647 h 606"/>
                <a:gd name="T44" fmla="*/ 2147483647 w 1837"/>
                <a:gd name="T45" fmla="*/ 2147483647 h 606"/>
                <a:gd name="T46" fmla="*/ 2147483647 w 1837"/>
                <a:gd name="T47" fmla="*/ 2147483647 h 606"/>
                <a:gd name="T48" fmla="*/ 2147483647 w 1837"/>
                <a:gd name="T49" fmla="*/ 2147483647 h 606"/>
                <a:gd name="T50" fmla="*/ 2147483647 w 1837"/>
                <a:gd name="T51" fmla="*/ 2147483647 h 606"/>
                <a:gd name="T52" fmla="*/ 2147483647 w 1837"/>
                <a:gd name="T53" fmla="*/ 2147483647 h 606"/>
                <a:gd name="T54" fmla="*/ 2147483647 w 1837"/>
                <a:gd name="T55" fmla="*/ 2147483647 h 606"/>
                <a:gd name="T56" fmla="*/ 2147483647 w 1837"/>
                <a:gd name="T57" fmla="*/ 2147483647 h 606"/>
                <a:gd name="T58" fmla="*/ 2147483647 w 1837"/>
                <a:gd name="T59" fmla="*/ 2147483647 h 606"/>
                <a:gd name="T60" fmla="*/ 2147483647 w 1837"/>
                <a:gd name="T61" fmla="*/ 2147483647 h 606"/>
                <a:gd name="T62" fmla="*/ 2147483647 w 1837"/>
                <a:gd name="T63" fmla="*/ 2147483647 h 606"/>
                <a:gd name="T64" fmla="*/ 2147483647 w 1837"/>
                <a:gd name="T65" fmla="*/ 2147483647 h 606"/>
                <a:gd name="T66" fmla="*/ 2147483647 w 1837"/>
                <a:gd name="T67" fmla="*/ 2147483647 h 606"/>
                <a:gd name="T68" fmla="*/ 2147483647 w 1837"/>
                <a:gd name="T69" fmla="*/ 2147483647 h 606"/>
                <a:gd name="T70" fmla="*/ 2147483647 w 1837"/>
                <a:gd name="T71" fmla="*/ 2147483647 h 606"/>
                <a:gd name="T72" fmla="*/ 2147483647 w 1837"/>
                <a:gd name="T73" fmla="*/ 2147483647 h 606"/>
                <a:gd name="T74" fmla="*/ 2147483647 w 1837"/>
                <a:gd name="T75" fmla="*/ 2147483647 h 606"/>
                <a:gd name="T76" fmla="*/ 2147483647 w 1837"/>
                <a:gd name="T77" fmla="*/ 2147483647 h 606"/>
                <a:gd name="T78" fmla="*/ 2147483647 w 1837"/>
                <a:gd name="T79" fmla="*/ 2147483647 h 606"/>
                <a:gd name="T80" fmla="*/ 2147483647 w 1837"/>
                <a:gd name="T81" fmla="*/ 2147483647 h 606"/>
                <a:gd name="T82" fmla="*/ 2147483647 w 1837"/>
                <a:gd name="T83" fmla="*/ 2147483647 h 606"/>
                <a:gd name="T84" fmla="*/ 2147483647 w 1837"/>
                <a:gd name="T85" fmla="*/ 2147483647 h 606"/>
                <a:gd name="T86" fmla="*/ 2147483647 w 1837"/>
                <a:gd name="T87" fmla="*/ 2147483647 h 606"/>
                <a:gd name="T88" fmla="*/ 2147483647 w 1837"/>
                <a:gd name="T89" fmla="*/ 2147483647 h 606"/>
                <a:gd name="T90" fmla="*/ 2147483647 w 1837"/>
                <a:gd name="T91" fmla="*/ 2147483647 h 606"/>
                <a:gd name="T92" fmla="*/ 2147483647 w 1837"/>
                <a:gd name="T93" fmla="*/ 2147483647 h 606"/>
                <a:gd name="T94" fmla="*/ 2147483647 w 1837"/>
                <a:gd name="T95" fmla="*/ 2147483647 h 606"/>
                <a:gd name="T96" fmla="*/ 2147483647 w 1837"/>
                <a:gd name="T97" fmla="*/ 2147483647 h 606"/>
                <a:gd name="T98" fmla="*/ 2147483647 w 1837"/>
                <a:gd name="T99" fmla="*/ 2147483647 h 606"/>
                <a:gd name="T100" fmla="*/ 2147483647 w 1837"/>
                <a:gd name="T101" fmla="*/ 2147483647 h 606"/>
                <a:gd name="T102" fmla="*/ 2147483647 w 1837"/>
                <a:gd name="T103" fmla="*/ 2147483647 h 606"/>
                <a:gd name="T104" fmla="*/ 2147483647 w 1837"/>
                <a:gd name="T105" fmla="*/ 2147483647 h 606"/>
                <a:gd name="T106" fmla="*/ 2147483647 w 1837"/>
                <a:gd name="T107" fmla="*/ 2147483647 h 606"/>
                <a:gd name="T108" fmla="*/ 2147483647 w 1837"/>
                <a:gd name="T109" fmla="*/ 2147483647 h 606"/>
                <a:gd name="T110" fmla="*/ 2147483647 w 1837"/>
                <a:gd name="T111" fmla="*/ 2147483647 h 606"/>
                <a:gd name="T112" fmla="*/ 2147483647 w 1837"/>
                <a:gd name="T113" fmla="*/ 2147483647 h 606"/>
                <a:gd name="T114" fmla="*/ 2147483647 w 1837"/>
                <a:gd name="T115" fmla="*/ 2147483647 h 6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837"/>
                <a:gd name="T175" fmla="*/ 0 h 606"/>
                <a:gd name="T176" fmla="*/ 1837 w 1837"/>
                <a:gd name="T177" fmla="*/ 606 h 6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837" h="606">
                  <a:moveTo>
                    <a:pt x="487" y="72"/>
                  </a:moveTo>
                  <a:lnTo>
                    <a:pt x="470" y="89"/>
                  </a:lnTo>
                  <a:lnTo>
                    <a:pt x="487" y="98"/>
                  </a:lnTo>
                  <a:lnTo>
                    <a:pt x="487" y="116"/>
                  </a:lnTo>
                  <a:lnTo>
                    <a:pt x="496" y="125"/>
                  </a:lnTo>
                  <a:lnTo>
                    <a:pt x="505" y="125"/>
                  </a:lnTo>
                  <a:lnTo>
                    <a:pt x="531" y="143"/>
                  </a:lnTo>
                  <a:lnTo>
                    <a:pt x="522" y="161"/>
                  </a:lnTo>
                  <a:lnTo>
                    <a:pt x="496" y="170"/>
                  </a:lnTo>
                  <a:lnTo>
                    <a:pt x="479" y="161"/>
                  </a:lnTo>
                  <a:lnTo>
                    <a:pt x="496" y="143"/>
                  </a:lnTo>
                  <a:lnTo>
                    <a:pt x="496" y="125"/>
                  </a:lnTo>
                  <a:lnTo>
                    <a:pt x="487" y="125"/>
                  </a:lnTo>
                  <a:lnTo>
                    <a:pt x="470" y="89"/>
                  </a:lnTo>
                  <a:lnTo>
                    <a:pt x="461" y="89"/>
                  </a:lnTo>
                  <a:lnTo>
                    <a:pt x="461" y="72"/>
                  </a:lnTo>
                  <a:lnTo>
                    <a:pt x="444" y="63"/>
                  </a:lnTo>
                  <a:lnTo>
                    <a:pt x="435" y="63"/>
                  </a:lnTo>
                  <a:lnTo>
                    <a:pt x="418" y="63"/>
                  </a:lnTo>
                  <a:lnTo>
                    <a:pt x="400" y="89"/>
                  </a:lnTo>
                  <a:lnTo>
                    <a:pt x="409" y="98"/>
                  </a:lnTo>
                  <a:lnTo>
                    <a:pt x="409" y="116"/>
                  </a:lnTo>
                  <a:lnTo>
                    <a:pt x="452" y="125"/>
                  </a:lnTo>
                  <a:lnTo>
                    <a:pt x="444" y="134"/>
                  </a:lnTo>
                  <a:lnTo>
                    <a:pt x="331" y="98"/>
                  </a:lnTo>
                  <a:lnTo>
                    <a:pt x="331" y="107"/>
                  </a:lnTo>
                  <a:lnTo>
                    <a:pt x="365" y="125"/>
                  </a:lnTo>
                  <a:lnTo>
                    <a:pt x="348" y="125"/>
                  </a:lnTo>
                  <a:lnTo>
                    <a:pt x="357" y="134"/>
                  </a:lnTo>
                  <a:lnTo>
                    <a:pt x="348" y="134"/>
                  </a:lnTo>
                  <a:lnTo>
                    <a:pt x="339" y="125"/>
                  </a:lnTo>
                  <a:lnTo>
                    <a:pt x="296" y="125"/>
                  </a:lnTo>
                  <a:lnTo>
                    <a:pt x="296" y="134"/>
                  </a:lnTo>
                  <a:lnTo>
                    <a:pt x="278" y="125"/>
                  </a:lnTo>
                  <a:lnTo>
                    <a:pt x="226" y="143"/>
                  </a:lnTo>
                  <a:lnTo>
                    <a:pt x="226" y="161"/>
                  </a:lnTo>
                  <a:lnTo>
                    <a:pt x="191" y="143"/>
                  </a:lnTo>
                  <a:lnTo>
                    <a:pt x="209" y="143"/>
                  </a:lnTo>
                  <a:lnTo>
                    <a:pt x="200" y="134"/>
                  </a:lnTo>
                  <a:lnTo>
                    <a:pt x="165" y="125"/>
                  </a:lnTo>
                  <a:lnTo>
                    <a:pt x="182" y="134"/>
                  </a:lnTo>
                  <a:lnTo>
                    <a:pt x="182" y="161"/>
                  </a:lnTo>
                  <a:lnTo>
                    <a:pt x="191" y="170"/>
                  </a:lnTo>
                  <a:lnTo>
                    <a:pt x="182" y="170"/>
                  </a:lnTo>
                  <a:lnTo>
                    <a:pt x="165" y="170"/>
                  </a:lnTo>
                  <a:lnTo>
                    <a:pt x="139" y="179"/>
                  </a:lnTo>
                  <a:lnTo>
                    <a:pt x="156" y="196"/>
                  </a:lnTo>
                  <a:lnTo>
                    <a:pt x="104" y="187"/>
                  </a:lnTo>
                  <a:lnTo>
                    <a:pt x="95" y="187"/>
                  </a:lnTo>
                  <a:lnTo>
                    <a:pt x="121" y="196"/>
                  </a:lnTo>
                  <a:lnTo>
                    <a:pt x="121" y="205"/>
                  </a:lnTo>
                  <a:lnTo>
                    <a:pt x="104" y="205"/>
                  </a:lnTo>
                  <a:lnTo>
                    <a:pt x="78" y="196"/>
                  </a:lnTo>
                  <a:lnTo>
                    <a:pt x="78" y="179"/>
                  </a:lnTo>
                  <a:lnTo>
                    <a:pt x="52" y="161"/>
                  </a:lnTo>
                  <a:lnTo>
                    <a:pt x="121" y="170"/>
                  </a:lnTo>
                  <a:lnTo>
                    <a:pt x="156" y="161"/>
                  </a:lnTo>
                  <a:lnTo>
                    <a:pt x="148" y="143"/>
                  </a:lnTo>
                  <a:lnTo>
                    <a:pt x="87" y="125"/>
                  </a:lnTo>
                  <a:lnTo>
                    <a:pt x="52" y="107"/>
                  </a:lnTo>
                  <a:lnTo>
                    <a:pt x="34" y="116"/>
                  </a:lnTo>
                  <a:lnTo>
                    <a:pt x="8" y="125"/>
                  </a:lnTo>
                  <a:lnTo>
                    <a:pt x="0" y="125"/>
                  </a:lnTo>
                  <a:lnTo>
                    <a:pt x="0" y="134"/>
                  </a:lnTo>
                  <a:lnTo>
                    <a:pt x="17" y="143"/>
                  </a:lnTo>
                  <a:lnTo>
                    <a:pt x="17" y="161"/>
                  </a:lnTo>
                  <a:lnTo>
                    <a:pt x="34" y="179"/>
                  </a:lnTo>
                  <a:lnTo>
                    <a:pt x="34" y="187"/>
                  </a:lnTo>
                  <a:lnTo>
                    <a:pt x="43" y="196"/>
                  </a:lnTo>
                  <a:lnTo>
                    <a:pt x="43" y="205"/>
                  </a:lnTo>
                  <a:lnTo>
                    <a:pt x="52" y="223"/>
                  </a:lnTo>
                  <a:lnTo>
                    <a:pt x="8" y="259"/>
                  </a:lnTo>
                  <a:lnTo>
                    <a:pt x="17" y="259"/>
                  </a:lnTo>
                  <a:lnTo>
                    <a:pt x="34" y="277"/>
                  </a:lnTo>
                  <a:lnTo>
                    <a:pt x="17" y="285"/>
                  </a:lnTo>
                  <a:lnTo>
                    <a:pt x="8" y="285"/>
                  </a:lnTo>
                  <a:lnTo>
                    <a:pt x="0" y="294"/>
                  </a:lnTo>
                  <a:lnTo>
                    <a:pt x="8" y="303"/>
                  </a:lnTo>
                  <a:lnTo>
                    <a:pt x="8" y="312"/>
                  </a:lnTo>
                  <a:lnTo>
                    <a:pt x="34" y="330"/>
                  </a:lnTo>
                  <a:lnTo>
                    <a:pt x="61" y="348"/>
                  </a:lnTo>
                  <a:lnTo>
                    <a:pt x="69" y="366"/>
                  </a:lnTo>
                  <a:lnTo>
                    <a:pt x="78" y="383"/>
                  </a:lnTo>
                  <a:lnTo>
                    <a:pt x="78" y="392"/>
                  </a:lnTo>
                  <a:lnTo>
                    <a:pt x="69" y="392"/>
                  </a:lnTo>
                  <a:lnTo>
                    <a:pt x="78" y="410"/>
                  </a:lnTo>
                  <a:lnTo>
                    <a:pt x="95" y="401"/>
                  </a:lnTo>
                  <a:lnTo>
                    <a:pt x="104" y="410"/>
                  </a:lnTo>
                  <a:lnTo>
                    <a:pt x="104" y="419"/>
                  </a:lnTo>
                  <a:lnTo>
                    <a:pt x="121" y="419"/>
                  </a:lnTo>
                  <a:lnTo>
                    <a:pt x="121" y="446"/>
                  </a:lnTo>
                  <a:lnTo>
                    <a:pt x="156" y="446"/>
                  </a:lnTo>
                  <a:lnTo>
                    <a:pt x="165" y="455"/>
                  </a:lnTo>
                  <a:lnTo>
                    <a:pt x="191" y="455"/>
                  </a:lnTo>
                  <a:lnTo>
                    <a:pt x="191" y="473"/>
                  </a:lnTo>
                  <a:lnTo>
                    <a:pt x="191" y="490"/>
                  </a:lnTo>
                  <a:lnTo>
                    <a:pt x="182" y="481"/>
                  </a:lnTo>
                  <a:lnTo>
                    <a:pt x="174" y="490"/>
                  </a:lnTo>
                  <a:lnTo>
                    <a:pt x="174" y="499"/>
                  </a:lnTo>
                  <a:lnTo>
                    <a:pt x="191" y="499"/>
                  </a:lnTo>
                  <a:lnTo>
                    <a:pt x="165" y="508"/>
                  </a:lnTo>
                  <a:lnTo>
                    <a:pt x="174" y="508"/>
                  </a:lnTo>
                  <a:lnTo>
                    <a:pt x="165" y="526"/>
                  </a:lnTo>
                  <a:lnTo>
                    <a:pt x="156" y="526"/>
                  </a:lnTo>
                  <a:lnTo>
                    <a:pt x="156" y="544"/>
                  </a:lnTo>
                  <a:lnTo>
                    <a:pt x="165" y="544"/>
                  </a:lnTo>
                  <a:lnTo>
                    <a:pt x="209" y="571"/>
                  </a:lnTo>
                  <a:lnTo>
                    <a:pt x="243" y="571"/>
                  </a:lnTo>
                  <a:lnTo>
                    <a:pt x="261" y="579"/>
                  </a:lnTo>
                  <a:lnTo>
                    <a:pt x="278" y="579"/>
                  </a:lnTo>
                  <a:lnTo>
                    <a:pt x="296" y="597"/>
                  </a:lnTo>
                  <a:lnTo>
                    <a:pt x="313" y="606"/>
                  </a:lnTo>
                  <a:lnTo>
                    <a:pt x="322" y="606"/>
                  </a:lnTo>
                  <a:lnTo>
                    <a:pt x="331" y="597"/>
                  </a:lnTo>
                  <a:lnTo>
                    <a:pt x="313" y="579"/>
                  </a:lnTo>
                  <a:lnTo>
                    <a:pt x="313" y="562"/>
                  </a:lnTo>
                  <a:lnTo>
                    <a:pt x="287" y="544"/>
                  </a:lnTo>
                  <a:lnTo>
                    <a:pt x="296" y="517"/>
                  </a:lnTo>
                  <a:lnTo>
                    <a:pt x="313" y="517"/>
                  </a:lnTo>
                  <a:lnTo>
                    <a:pt x="322" y="508"/>
                  </a:lnTo>
                  <a:lnTo>
                    <a:pt x="313" y="490"/>
                  </a:lnTo>
                  <a:lnTo>
                    <a:pt x="287" y="490"/>
                  </a:lnTo>
                  <a:lnTo>
                    <a:pt x="287" y="481"/>
                  </a:lnTo>
                  <a:lnTo>
                    <a:pt x="278" y="473"/>
                  </a:lnTo>
                  <a:lnTo>
                    <a:pt x="287" y="446"/>
                  </a:lnTo>
                  <a:lnTo>
                    <a:pt x="296" y="455"/>
                  </a:lnTo>
                  <a:lnTo>
                    <a:pt x="313" y="455"/>
                  </a:lnTo>
                  <a:lnTo>
                    <a:pt x="296" y="428"/>
                  </a:lnTo>
                  <a:lnTo>
                    <a:pt x="313" y="428"/>
                  </a:lnTo>
                  <a:lnTo>
                    <a:pt x="331" y="419"/>
                  </a:lnTo>
                  <a:lnTo>
                    <a:pt x="339" y="419"/>
                  </a:lnTo>
                  <a:lnTo>
                    <a:pt x="348" y="410"/>
                  </a:lnTo>
                  <a:lnTo>
                    <a:pt x="365" y="419"/>
                  </a:lnTo>
                  <a:lnTo>
                    <a:pt x="383" y="446"/>
                  </a:lnTo>
                  <a:lnTo>
                    <a:pt x="383" y="428"/>
                  </a:lnTo>
                  <a:lnTo>
                    <a:pt x="400" y="428"/>
                  </a:lnTo>
                  <a:lnTo>
                    <a:pt x="418" y="428"/>
                  </a:lnTo>
                  <a:lnTo>
                    <a:pt x="444" y="428"/>
                  </a:lnTo>
                  <a:lnTo>
                    <a:pt x="461" y="428"/>
                  </a:lnTo>
                  <a:lnTo>
                    <a:pt x="470" y="419"/>
                  </a:lnTo>
                  <a:lnTo>
                    <a:pt x="444" y="410"/>
                  </a:lnTo>
                  <a:lnTo>
                    <a:pt x="452" y="401"/>
                  </a:lnTo>
                  <a:lnTo>
                    <a:pt x="444" y="401"/>
                  </a:lnTo>
                  <a:lnTo>
                    <a:pt x="452" y="392"/>
                  </a:lnTo>
                  <a:lnTo>
                    <a:pt x="452" y="383"/>
                  </a:lnTo>
                  <a:lnTo>
                    <a:pt x="444" y="383"/>
                  </a:lnTo>
                  <a:lnTo>
                    <a:pt x="444" y="375"/>
                  </a:lnTo>
                  <a:lnTo>
                    <a:pt x="461" y="375"/>
                  </a:lnTo>
                  <a:lnTo>
                    <a:pt x="505" y="366"/>
                  </a:lnTo>
                  <a:lnTo>
                    <a:pt x="540" y="366"/>
                  </a:lnTo>
                  <a:lnTo>
                    <a:pt x="540" y="357"/>
                  </a:lnTo>
                  <a:lnTo>
                    <a:pt x="557" y="357"/>
                  </a:lnTo>
                  <a:lnTo>
                    <a:pt x="566" y="366"/>
                  </a:lnTo>
                  <a:lnTo>
                    <a:pt x="566" y="375"/>
                  </a:lnTo>
                  <a:lnTo>
                    <a:pt x="583" y="375"/>
                  </a:lnTo>
                  <a:lnTo>
                    <a:pt x="609" y="375"/>
                  </a:lnTo>
                  <a:lnTo>
                    <a:pt x="609" y="383"/>
                  </a:lnTo>
                  <a:lnTo>
                    <a:pt x="635" y="375"/>
                  </a:lnTo>
                  <a:lnTo>
                    <a:pt x="644" y="375"/>
                  </a:lnTo>
                  <a:lnTo>
                    <a:pt x="670" y="392"/>
                  </a:lnTo>
                  <a:lnTo>
                    <a:pt x="705" y="428"/>
                  </a:lnTo>
                  <a:lnTo>
                    <a:pt x="714" y="419"/>
                  </a:lnTo>
                  <a:lnTo>
                    <a:pt x="722" y="428"/>
                  </a:lnTo>
                  <a:lnTo>
                    <a:pt x="749" y="428"/>
                  </a:lnTo>
                  <a:lnTo>
                    <a:pt x="783" y="455"/>
                  </a:lnTo>
                  <a:lnTo>
                    <a:pt x="792" y="455"/>
                  </a:lnTo>
                  <a:lnTo>
                    <a:pt x="801" y="455"/>
                  </a:lnTo>
                  <a:lnTo>
                    <a:pt x="818" y="455"/>
                  </a:lnTo>
                  <a:lnTo>
                    <a:pt x="818" y="473"/>
                  </a:lnTo>
                  <a:lnTo>
                    <a:pt x="827" y="455"/>
                  </a:lnTo>
                  <a:lnTo>
                    <a:pt x="862" y="428"/>
                  </a:lnTo>
                  <a:lnTo>
                    <a:pt x="897" y="446"/>
                  </a:lnTo>
                  <a:lnTo>
                    <a:pt x="905" y="455"/>
                  </a:lnTo>
                  <a:lnTo>
                    <a:pt x="949" y="455"/>
                  </a:lnTo>
                  <a:lnTo>
                    <a:pt x="949" y="428"/>
                  </a:lnTo>
                  <a:lnTo>
                    <a:pt x="940" y="419"/>
                  </a:lnTo>
                  <a:lnTo>
                    <a:pt x="949" y="410"/>
                  </a:lnTo>
                  <a:lnTo>
                    <a:pt x="984" y="419"/>
                  </a:lnTo>
                  <a:lnTo>
                    <a:pt x="1010" y="446"/>
                  </a:lnTo>
                  <a:lnTo>
                    <a:pt x="1045" y="446"/>
                  </a:lnTo>
                  <a:lnTo>
                    <a:pt x="1114" y="455"/>
                  </a:lnTo>
                  <a:lnTo>
                    <a:pt x="1149" y="455"/>
                  </a:lnTo>
                  <a:lnTo>
                    <a:pt x="1158" y="446"/>
                  </a:lnTo>
                  <a:lnTo>
                    <a:pt x="1184" y="455"/>
                  </a:lnTo>
                  <a:lnTo>
                    <a:pt x="1210" y="455"/>
                  </a:lnTo>
                  <a:lnTo>
                    <a:pt x="1228" y="446"/>
                  </a:lnTo>
                  <a:lnTo>
                    <a:pt x="1219" y="419"/>
                  </a:lnTo>
                  <a:lnTo>
                    <a:pt x="1228" y="410"/>
                  </a:lnTo>
                  <a:lnTo>
                    <a:pt x="1210" y="401"/>
                  </a:lnTo>
                  <a:lnTo>
                    <a:pt x="1219" y="392"/>
                  </a:lnTo>
                  <a:lnTo>
                    <a:pt x="1245" y="383"/>
                  </a:lnTo>
                  <a:lnTo>
                    <a:pt x="1280" y="392"/>
                  </a:lnTo>
                  <a:lnTo>
                    <a:pt x="1315" y="428"/>
                  </a:lnTo>
                  <a:lnTo>
                    <a:pt x="1332" y="455"/>
                  </a:lnTo>
                  <a:lnTo>
                    <a:pt x="1358" y="455"/>
                  </a:lnTo>
                  <a:lnTo>
                    <a:pt x="1384" y="473"/>
                  </a:lnTo>
                  <a:lnTo>
                    <a:pt x="1411" y="490"/>
                  </a:lnTo>
                  <a:lnTo>
                    <a:pt x="1419" y="490"/>
                  </a:lnTo>
                  <a:lnTo>
                    <a:pt x="1445" y="473"/>
                  </a:lnTo>
                  <a:lnTo>
                    <a:pt x="1454" y="490"/>
                  </a:lnTo>
                  <a:lnTo>
                    <a:pt x="1454" y="499"/>
                  </a:lnTo>
                  <a:lnTo>
                    <a:pt x="1454" y="544"/>
                  </a:lnTo>
                  <a:lnTo>
                    <a:pt x="1445" y="526"/>
                  </a:lnTo>
                  <a:lnTo>
                    <a:pt x="1437" y="544"/>
                  </a:lnTo>
                  <a:lnTo>
                    <a:pt x="1454" y="571"/>
                  </a:lnTo>
                  <a:lnTo>
                    <a:pt x="1454" y="579"/>
                  </a:lnTo>
                  <a:lnTo>
                    <a:pt x="1454" y="571"/>
                  </a:lnTo>
                  <a:lnTo>
                    <a:pt x="1472" y="579"/>
                  </a:lnTo>
                  <a:lnTo>
                    <a:pt x="1498" y="571"/>
                  </a:lnTo>
                  <a:lnTo>
                    <a:pt x="1498" y="553"/>
                  </a:lnTo>
                  <a:lnTo>
                    <a:pt x="1515" y="526"/>
                  </a:lnTo>
                  <a:lnTo>
                    <a:pt x="1515" y="473"/>
                  </a:lnTo>
                  <a:lnTo>
                    <a:pt x="1489" y="428"/>
                  </a:lnTo>
                  <a:lnTo>
                    <a:pt x="1463" y="392"/>
                  </a:lnTo>
                  <a:lnTo>
                    <a:pt x="1437" y="375"/>
                  </a:lnTo>
                  <a:lnTo>
                    <a:pt x="1428" y="383"/>
                  </a:lnTo>
                  <a:lnTo>
                    <a:pt x="1419" y="383"/>
                  </a:lnTo>
                  <a:lnTo>
                    <a:pt x="1419" y="375"/>
                  </a:lnTo>
                  <a:lnTo>
                    <a:pt x="1411" y="375"/>
                  </a:lnTo>
                  <a:lnTo>
                    <a:pt x="1411" y="383"/>
                  </a:lnTo>
                  <a:lnTo>
                    <a:pt x="1402" y="366"/>
                  </a:lnTo>
                  <a:lnTo>
                    <a:pt x="1367" y="366"/>
                  </a:lnTo>
                  <a:lnTo>
                    <a:pt x="1384" y="348"/>
                  </a:lnTo>
                  <a:lnTo>
                    <a:pt x="1402" y="285"/>
                  </a:lnTo>
                  <a:lnTo>
                    <a:pt x="1419" y="285"/>
                  </a:lnTo>
                  <a:lnTo>
                    <a:pt x="1472" y="285"/>
                  </a:lnTo>
                  <a:lnTo>
                    <a:pt x="1472" y="277"/>
                  </a:lnTo>
                  <a:lnTo>
                    <a:pt x="1506" y="277"/>
                  </a:lnTo>
                  <a:lnTo>
                    <a:pt x="1515" y="294"/>
                  </a:lnTo>
                  <a:lnTo>
                    <a:pt x="1559" y="285"/>
                  </a:lnTo>
                  <a:lnTo>
                    <a:pt x="1541" y="285"/>
                  </a:lnTo>
                  <a:lnTo>
                    <a:pt x="1532" y="277"/>
                  </a:lnTo>
                  <a:lnTo>
                    <a:pt x="1541" y="250"/>
                  </a:lnTo>
                  <a:lnTo>
                    <a:pt x="1576" y="250"/>
                  </a:lnTo>
                  <a:lnTo>
                    <a:pt x="1576" y="259"/>
                  </a:lnTo>
                  <a:lnTo>
                    <a:pt x="1602" y="259"/>
                  </a:lnTo>
                  <a:lnTo>
                    <a:pt x="1602" y="250"/>
                  </a:lnTo>
                  <a:lnTo>
                    <a:pt x="1602" y="223"/>
                  </a:lnTo>
                  <a:lnTo>
                    <a:pt x="1611" y="223"/>
                  </a:lnTo>
                  <a:lnTo>
                    <a:pt x="1611" y="232"/>
                  </a:lnTo>
                  <a:lnTo>
                    <a:pt x="1628" y="259"/>
                  </a:lnTo>
                  <a:lnTo>
                    <a:pt x="1620" y="259"/>
                  </a:lnTo>
                  <a:lnTo>
                    <a:pt x="1611" y="303"/>
                  </a:lnTo>
                  <a:lnTo>
                    <a:pt x="1602" y="312"/>
                  </a:lnTo>
                  <a:lnTo>
                    <a:pt x="1611" y="321"/>
                  </a:lnTo>
                  <a:lnTo>
                    <a:pt x="1602" y="321"/>
                  </a:lnTo>
                  <a:lnTo>
                    <a:pt x="1620" y="357"/>
                  </a:lnTo>
                  <a:lnTo>
                    <a:pt x="1707" y="428"/>
                  </a:lnTo>
                  <a:lnTo>
                    <a:pt x="1707" y="419"/>
                  </a:lnTo>
                  <a:lnTo>
                    <a:pt x="1707" y="392"/>
                  </a:lnTo>
                  <a:lnTo>
                    <a:pt x="1715" y="392"/>
                  </a:lnTo>
                  <a:lnTo>
                    <a:pt x="1698" y="375"/>
                  </a:lnTo>
                  <a:lnTo>
                    <a:pt x="1715" y="366"/>
                  </a:lnTo>
                  <a:lnTo>
                    <a:pt x="1698" y="348"/>
                  </a:lnTo>
                  <a:lnTo>
                    <a:pt x="1707" y="330"/>
                  </a:lnTo>
                  <a:lnTo>
                    <a:pt x="1681" y="321"/>
                  </a:lnTo>
                  <a:lnTo>
                    <a:pt x="1672" y="312"/>
                  </a:lnTo>
                  <a:lnTo>
                    <a:pt x="1663" y="312"/>
                  </a:lnTo>
                  <a:lnTo>
                    <a:pt x="1654" y="303"/>
                  </a:lnTo>
                  <a:lnTo>
                    <a:pt x="1654" y="285"/>
                  </a:lnTo>
                  <a:lnTo>
                    <a:pt x="1646" y="277"/>
                  </a:lnTo>
                  <a:lnTo>
                    <a:pt x="1654" y="277"/>
                  </a:lnTo>
                  <a:lnTo>
                    <a:pt x="1663" y="259"/>
                  </a:lnTo>
                  <a:lnTo>
                    <a:pt x="1681" y="277"/>
                  </a:lnTo>
                  <a:lnTo>
                    <a:pt x="1681" y="259"/>
                  </a:lnTo>
                  <a:lnTo>
                    <a:pt x="1698" y="259"/>
                  </a:lnTo>
                  <a:lnTo>
                    <a:pt x="1733" y="277"/>
                  </a:lnTo>
                  <a:lnTo>
                    <a:pt x="1724" y="259"/>
                  </a:lnTo>
                  <a:lnTo>
                    <a:pt x="1750" y="232"/>
                  </a:lnTo>
                  <a:lnTo>
                    <a:pt x="1759" y="223"/>
                  </a:lnTo>
                  <a:lnTo>
                    <a:pt x="1785" y="232"/>
                  </a:lnTo>
                  <a:lnTo>
                    <a:pt x="1785" y="223"/>
                  </a:lnTo>
                  <a:lnTo>
                    <a:pt x="1724" y="196"/>
                  </a:lnTo>
                  <a:lnTo>
                    <a:pt x="1742" y="196"/>
                  </a:lnTo>
                  <a:lnTo>
                    <a:pt x="1742" y="187"/>
                  </a:lnTo>
                  <a:lnTo>
                    <a:pt x="1742" y="179"/>
                  </a:lnTo>
                  <a:lnTo>
                    <a:pt x="1724" y="179"/>
                  </a:lnTo>
                  <a:lnTo>
                    <a:pt x="1733" y="170"/>
                  </a:lnTo>
                  <a:lnTo>
                    <a:pt x="1750" y="179"/>
                  </a:lnTo>
                  <a:lnTo>
                    <a:pt x="1785" y="187"/>
                  </a:lnTo>
                  <a:lnTo>
                    <a:pt x="1837" y="196"/>
                  </a:lnTo>
                  <a:lnTo>
                    <a:pt x="1820" y="179"/>
                  </a:lnTo>
                  <a:lnTo>
                    <a:pt x="1837" y="179"/>
                  </a:lnTo>
                  <a:lnTo>
                    <a:pt x="1837" y="170"/>
                  </a:lnTo>
                  <a:lnTo>
                    <a:pt x="1785" y="161"/>
                  </a:lnTo>
                  <a:lnTo>
                    <a:pt x="1759" y="161"/>
                  </a:lnTo>
                  <a:lnTo>
                    <a:pt x="1654" y="125"/>
                  </a:lnTo>
                  <a:lnTo>
                    <a:pt x="1602" y="107"/>
                  </a:lnTo>
                  <a:lnTo>
                    <a:pt x="1532" y="107"/>
                  </a:lnTo>
                  <a:lnTo>
                    <a:pt x="1559" y="125"/>
                  </a:lnTo>
                  <a:lnTo>
                    <a:pt x="1550" y="125"/>
                  </a:lnTo>
                  <a:lnTo>
                    <a:pt x="1524" y="116"/>
                  </a:lnTo>
                  <a:lnTo>
                    <a:pt x="1532" y="116"/>
                  </a:lnTo>
                  <a:lnTo>
                    <a:pt x="1532" y="107"/>
                  </a:lnTo>
                  <a:lnTo>
                    <a:pt x="1515" y="107"/>
                  </a:lnTo>
                  <a:lnTo>
                    <a:pt x="1515" y="116"/>
                  </a:lnTo>
                  <a:lnTo>
                    <a:pt x="1445" y="116"/>
                  </a:lnTo>
                  <a:lnTo>
                    <a:pt x="1419" y="107"/>
                  </a:lnTo>
                  <a:lnTo>
                    <a:pt x="1384" y="98"/>
                  </a:lnTo>
                  <a:lnTo>
                    <a:pt x="1323" y="98"/>
                  </a:lnTo>
                  <a:lnTo>
                    <a:pt x="1271" y="81"/>
                  </a:lnTo>
                  <a:lnTo>
                    <a:pt x="1158" y="72"/>
                  </a:lnTo>
                  <a:lnTo>
                    <a:pt x="1158" y="81"/>
                  </a:lnTo>
                  <a:lnTo>
                    <a:pt x="1175" y="89"/>
                  </a:lnTo>
                  <a:lnTo>
                    <a:pt x="1141" y="81"/>
                  </a:lnTo>
                  <a:lnTo>
                    <a:pt x="1132" y="89"/>
                  </a:lnTo>
                  <a:lnTo>
                    <a:pt x="1088" y="81"/>
                  </a:lnTo>
                  <a:lnTo>
                    <a:pt x="1106" y="89"/>
                  </a:lnTo>
                  <a:lnTo>
                    <a:pt x="1106" y="98"/>
                  </a:lnTo>
                  <a:lnTo>
                    <a:pt x="1053" y="81"/>
                  </a:lnTo>
                  <a:lnTo>
                    <a:pt x="1053" y="72"/>
                  </a:lnTo>
                  <a:lnTo>
                    <a:pt x="1027" y="63"/>
                  </a:lnTo>
                  <a:lnTo>
                    <a:pt x="966" y="45"/>
                  </a:lnTo>
                  <a:lnTo>
                    <a:pt x="984" y="63"/>
                  </a:lnTo>
                  <a:lnTo>
                    <a:pt x="949" y="63"/>
                  </a:lnTo>
                  <a:lnTo>
                    <a:pt x="932" y="63"/>
                  </a:lnTo>
                  <a:lnTo>
                    <a:pt x="923" y="63"/>
                  </a:lnTo>
                  <a:lnTo>
                    <a:pt x="871" y="63"/>
                  </a:lnTo>
                  <a:lnTo>
                    <a:pt x="853" y="36"/>
                  </a:lnTo>
                  <a:lnTo>
                    <a:pt x="844" y="36"/>
                  </a:lnTo>
                  <a:lnTo>
                    <a:pt x="862" y="45"/>
                  </a:lnTo>
                  <a:lnTo>
                    <a:pt x="836" y="45"/>
                  </a:lnTo>
                  <a:lnTo>
                    <a:pt x="844" y="63"/>
                  </a:lnTo>
                  <a:lnTo>
                    <a:pt x="801" y="63"/>
                  </a:lnTo>
                  <a:lnTo>
                    <a:pt x="844" y="27"/>
                  </a:lnTo>
                  <a:lnTo>
                    <a:pt x="844" y="18"/>
                  </a:lnTo>
                  <a:lnTo>
                    <a:pt x="801" y="9"/>
                  </a:lnTo>
                  <a:lnTo>
                    <a:pt x="757" y="9"/>
                  </a:lnTo>
                  <a:lnTo>
                    <a:pt x="740" y="0"/>
                  </a:lnTo>
                  <a:lnTo>
                    <a:pt x="714" y="0"/>
                  </a:lnTo>
                  <a:lnTo>
                    <a:pt x="688" y="9"/>
                  </a:lnTo>
                  <a:lnTo>
                    <a:pt x="688" y="18"/>
                  </a:lnTo>
                  <a:lnTo>
                    <a:pt x="635" y="18"/>
                  </a:lnTo>
                  <a:lnTo>
                    <a:pt x="592" y="27"/>
                  </a:lnTo>
                  <a:lnTo>
                    <a:pt x="574" y="36"/>
                  </a:lnTo>
                  <a:lnTo>
                    <a:pt x="592" y="45"/>
                  </a:lnTo>
                  <a:lnTo>
                    <a:pt x="540" y="63"/>
                  </a:lnTo>
                  <a:lnTo>
                    <a:pt x="540" y="72"/>
                  </a:lnTo>
                  <a:lnTo>
                    <a:pt x="566" y="81"/>
                  </a:lnTo>
                  <a:lnTo>
                    <a:pt x="557" y="81"/>
                  </a:lnTo>
                  <a:lnTo>
                    <a:pt x="505" y="72"/>
                  </a:lnTo>
                  <a:lnTo>
                    <a:pt x="496" y="81"/>
                  </a:lnTo>
                  <a:lnTo>
                    <a:pt x="540" y="98"/>
                  </a:lnTo>
                  <a:lnTo>
                    <a:pt x="496" y="89"/>
                  </a:lnTo>
                  <a:lnTo>
                    <a:pt x="544" y="129"/>
                  </a:lnTo>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15" name="Freeform 15"/>
            <p:cNvSpPr>
              <a:spLocks/>
            </p:cNvSpPr>
            <p:nvPr/>
          </p:nvSpPr>
          <p:spPr bwMode="auto">
            <a:xfrm>
              <a:off x="5321300" y="2019300"/>
              <a:ext cx="2962275" cy="914400"/>
            </a:xfrm>
            <a:custGeom>
              <a:avLst/>
              <a:gdLst>
                <a:gd name="T0" fmla="*/ 2147483647 w 1837"/>
                <a:gd name="T1" fmla="*/ 2147483647 h 606"/>
                <a:gd name="T2" fmla="*/ 2147483647 w 1837"/>
                <a:gd name="T3" fmla="*/ 2147483647 h 606"/>
                <a:gd name="T4" fmla="*/ 2147483647 w 1837"/>
                <a:gd name="T5" fmla="*/ 2147483647 h 606"/>
                <a:gd name="T6" fmla="*/ 2147483647 w 1837"/>
                <a:gd name="T7" fmla="*/ 2147483647 h 606"/>
                <a:gd name="T8" fmla="*/ 2147483647 w 1837"/>
                <a:gd name="T9" fmla="*/ 2147483647 h 606"/>
                <a:gd name="T10" fmla="*/ 2147483647 w 1837"/>
                <a:gd name="T11" fmla="*/ 2147483647 h 606"/>
                <a:gd name="T12" fmla="*/ 2147483647 w 1837"/>
                <a:gd name="T13" fmla="*/ 2147483647 h 606"/>
                <a:gd name="T14" fmla="*/ 2147483647 w 1837"/>
                <a:gd name="T15" fmla="*/ 2147483647 h 606"/>
                <a:gd name="T16" fmla="*/ 2147483647 w 1837"/>
                <a:gd name="T17" fmla="*/ 2147483647 h 606"/>
                <a:gd name="T18" fmla="*/ 2147483647 w 1837"/>
                <a:gd name="T19" fmla="*/ 2147483647 h 606"/>
                <a:gd name="T20" fmla="*/ 2147483647 w 1837"/>
                <a:gd name="T21" fmla="*/ 2147483647 h 606"/>
                <a:gd name="T22" fmla="*/ 2147483647 w 1837"/>
                <a:gd name="T23" fmla="*/ 2147483647 h 606"/>
                <a:gd name="T24" fmla="*/ 0 w 1837"/>
                <a:gd name="T25" fmla="*/ 2147483647 h 606"/>
                <a:gd name="T26" fmla="*/ 2147483647 w 1837"/>
                <a:gd name="T27" fmla="*/ 2147483647 h 606"/>
                <a:gd name="T28" fmla="*/ 2147483647 w 1837"/>
                <a:gd name="T29" fmla="*/ 2147483647 h 606"/>
                <a:gd name="T30" fmla="*/ 2147483647 w 1837"/>
                <a:gd name="T31" fmla="*/ 2147483647 h 606"/>
                <a:gd name="T32" fmla="*/ 2147483647 w 1837"/>
                <a:gd name="T33" fmla="*/ 2147483647 h 606"/>
                <a:gd name="T34" fmla="*/ 2147483647 w 1837"/>
                <a:gd name="T35" fmla="*/ 2147483647 h 606"/>
                <a:gd name="T36" fmla="*/ 2147483647 w 1837"/>
                <a:gd name="T37" fmla="*/ 2147483647 h 606"/>
                <a:gd name="T38" fmla="*/ 2147483647 w 1837"/>
                <a:gd name="T39" fmla="*/ 2147483647 h 606"/>
                <a:gd name="T40" fmla="*/ 2147483647 w 1837"/>
                <a:gd name="T41" fmla="*/ 2147483647 h 606"/>
                <a:gd name="T42" fmla="*/ 2147483647 w 1837"/>
                <a:gd name="T43" fmla="*/ 2147483647 h 606"/>
                <a:gd name="T44" fmla="*/ 2147483647 w 1837"/>
                <a:gd name="T45" fmla="*/ 2147483647 h 606"/>
                <a:gd name="T46" fmla="*/ 2147483647 w 1837"/>
                <a:gd name="T47" fmla="*/ 2147483647 h 606"/>
                <a:gd name="T48" fmla="*/ 2147483647 w 1837"/>
                <a:gd name="T49" fmla="*/ 2147483647 h 606"/>
                <a:gd name="T50" fmla="*/ 2147483647 w 1837"/>
                <a:gd name="T51" fmla="*/ 2147483647 h 606"/>
                <a:gd name="T52" fmla="*/ 2147483647 w 1837"/>
                <a:gd name="T53" fmla="*/ 2147483647 h 606"/>
                <a:gd name="T54" fmla="*/ 2147483647 w 1837"/>
                <a:gd name="T55" fmla="*/ 2147483647 h 606"/>
                <a:gd name="T56" fmla="*/ 2147483647 w 1837"/>
                <a:gd name="T57" fmla="*/ 2147483647 h 606"/>
                <a:gd name="T58" fmla="*/ 2147483647 w 1837"/>
                <a:gd name="T59" fmla="*/ 2147483647 h 606"/>
                <a:gd name="T60" fmla="*/ 2147483647 w 1837"/>
                <a:gd name="T61" fmla="*/ 2147483647 h 606"/>
                <a:gd name="T62" fmla="*/ 2147483647 w 1837"/>
                <a:gd name="T63" fmla="*/ 2147483647 h 606"/>
                <a:gd name="T64" fmla="*/ 2147483647 w 1837"/>
                <a:gd name="T65" fmla="*/ 2147483647 h 606"/>
                <a:gd name="T66" fmla="*/ 2147483647 w 1837"/>
                <a:gd name="T67" fmla="*/ 2147483647 h 606"/>
                <a:gd name="T68" fmla="*/ 2147483647 w 1837"/>
                <a:gd name="T69" fmla="*/ 2147483647 h 606"/>
                <a:gd name="T70" fmla="*/ 2147483647 w 1837"/>
                <a:gd name="T71" fmla="*/ 2147483647 h 606"/>
                <a:gd name="T72" fmla="*/ 2147483647 w 1837"/>
                <a:gd name="T73" fmla="*/ 2147483647 h 606"/>
                <a:gd name="T74" fmla="*/ 2147483647 w 1837"/>
                <a:gd name="T75" fmla="*/ 2147483647 h 606"/>
                <a:gd name="T76" fmla="*/ 2147483647 w 1837"/>
                <a:gd name="T77" fmla="*/ 2147483647 h 606"/>
                <a:gd name="T78" fmla="*/ 2147483647 w 1837"/>
                <a:gd name="T79" fmla="*/ 2147483647 h 606"/>
                <a:gd name="T80" fmla="*/ 2147483647 w 1837"/>
                <a:gd name="T81" fmla="*/ 2147483647 h 606"/>
                <a:gd name="T82" fmla="*/ 2147483647 w 1837"/>
                <a:gd name="T83" fmla="*/ 2147483647 h 606"/>
                <a:gd name="T84" fmla="*/ 2147483647 w 1837"/>
                <a:gd name="T85" fmla="*/ 2147483647 h 606"/>
                <a:gd name="T86" fmla="*/ 2147483647 w 1837"/>
                <a:gd name="T87" fmla="*/ 2147483647 h 606"/>
                <a:gd name="T88" fmla="*/ 2147483647 w 1837"/>
                <a:gd name="T89" fmla="*/ 2147483647 h 606"/>
                <a:gd name="T90" fmla="*/ 2147483647 w 1837"/>
                <a:gd name="T91" fmla="*/ 2147483647 h 606"/>
                <a:gd name="T92" fmla="*/ 2147483647 w 1837"/>
                <a:gd name="T93" fmla="*/ 2147483647 h 606"/>
                <a:gd name="T94" fmla="*/ 2147483647 w 1837"/>
                <a:gd name="T95" fmla="*/ 2147483647 h 606"/>
                <a:gd name="T96" fmla="*/ 2147483647 w 1837"/>
                <a:gd name="T97" fmla="*/ 2147483647 h 606"/>
                <a:gd name="T98" fmla="*/ 2147483647 w 1837"/>
                <a:gd name="T99" fmla="*/ 2147483647 h 606"/>
                <a:gd name="T100" fmla="*/ 2147483647 w 1837"/>
                <a:gd name="T101" fmla="*/ 2147483647 h 606"/>
                <a:gd name="T102" fmla="*/ 2147483647 w 1837"/>
                <a:gd name="T103" fmla="*/ 2147483647 h 606"/>
                <a:gd name="T104" fmla="*/ 2147483647 w 1837"/>
                <a:gd name="T105" fmla="*/ 2147483647 h 606"/>
                <a:gd name="T106" fmla="*/ 2147483647 w 1837"/>
                <a:gd name="T107" fmla="*/ 2147483647 h 606"/>
                <a:gd name="T108" fmla="*/ 2147483647 w 1837"/>
                <a:gd name="T109" fmla="*/ 2147483647 h 606"/>
                <a:gd name="T110" fmla="*/ 2147483647 w 1837"/>
                <a:gd name="T111" fmla="*/ 2147483647 h 606"/>
                <a:gd name="T112" fmla="*/ 2147483647 w 1837"/>
                <a:gd name="T113" fmla="*/ 2147483647 h 606"/>
                <a:gd name="T114" fmla="*/ 2147483647 w 1837"/>
                <a:gd name="T115" fmla="*/ 2147483647 h 6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837"/>
                <a:gd name="T175" fmla="*/ 0 h 606"/>
                <a:gd name="T176" fmla="*/ 1837 w 1837"/>
                <a:gd name="T177" fmla="*/ 606 h 6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837" h="606">
                  <a:moveTo>
                    <a:pt x="487" y="72"/>
                  </a:moveTo>
                  <a:lnTo>
                    <a:pt x="470" y="89"/>
                  </a:lnTo>
                  <a:lnTo>
                    <a:pt x="487" y="98"/>
                  </a:lnTo>
                  <a:lnTo>
                    <a:pt x="487" y="116"/>
                  </a:lnTo>
                  <a:lnTo>
                    <a:pt x="496" y="125"/>
                  </a:lnTo>
                  <a:lnTo>
                    <a:pt x="505" y="125"/>
                  </a:lnTo>
                  <a:lnTo>
                    <a:pt x="531" y="143"/>
                  </a:lnTo>
                  <a:lnTo>
                    <a:pt x="522" y="161"/>
                  </a:lnTo>
                  <a:lnTo>
                    <a:pt x="496" y="170"/>
                  </a:lnTo>
                  <a:lnTo>
                    <a:pt x="479" y="161"/>
                  </a:lnTo>
                  <a:lnTo>
                    <a:pt x="496" y="143"/>
                  </a:lnTo>
                  <a:lnTo>
                    <a:pt x="496" y="125"/>
                  </a:lnTo>
                  <a:lnTo>
                    <a:pt x="487" y="125"/>
                  </a:lnTo>
                  <a:lnTo>
                    <a:pt x="470" y="89"/>
                  </a:lnTo>
                  <a:lnTo>
                    <a:pt x="461" y="89"/>
                  </a:lnTo>
                  <a:lnTo>
                    <a:pt x="461" y="72"/>
                  </a:lnTo>
                  <a:lnTo>
                    <a:pt x="444" y="63"/>
                  </a:lnTo>
                  <a:lnTo>
                    <a:pt x="435" y="63"/>
                  </a:lnTo>
                  <a:lnTo>
                    <a:pt x="418" y="63"/>
                  </a:lnTo>
                  <a:lnTo>
                    <a:pt x="400" y="89"/>
                  </a:lnTo>
                  <a:lnTo>
                    <a:pt x="409" y="98"/>
                  </a:lnTo>
                  <a:lnTo>
                    <a:pt x="409" y="116"/>
                  </a:lnTo>
                  <a:lnTo>
                    <a:pt x="452" y="125"/>
                  </a:lnTo>
                  <a:lnTo>
                    <a:pt x="444" y="134"/>
                  </a:lnTo>
                  <a:lnTo>
                    <a:pt x="331" y="98"/>
                  </a:lnTo>
                  <a:lnTo>
                    <a:pt x="331" y="107"/>
                  </a:lnTo>
                  <a:lnTo>
                    <a:pt x="365" y="125"/>
                  </a:lnTo>
                  <a:lnTo>
                    <a:pt x="348" y="125"/>
                  </a:lnTo>
                  <a:lnTo>
                    <a:pt x="357" y="134"/>
                  </a:lnTo>
                  <a:lnTo>
                    <a:pt x="348" y="134"/>
                  </a:lnTo>
                  <a:lnTo>
                    <a:pt x="339" y="125"/>
                  </a:lnTo>
                  <a:lnTo>
                    <a:pt x="296" y="125"/>
                  </a:lnTo>
                  <a:lnTo>
                    <a:pt x="296" y="134"/>
                  </a:lnTo>
                  <a:lnTo>
                    <a:pt x="278" y="125"/>
                  </a:lnTo>
                  <a:lnTo>
                    <a:pt x="226" y="143"/>
                  </a:lnTo>
                  <a:lnTo>
                    <a:pt x="226" y="161"/>
                  </a:lnTo>
                  <a:lnTo>
                    <a:pt x="191" y="143"/>
                  </a:lnTo>
                  <a:lnTo>
                    <a:pt x="209" y="143"/>
                  </a:lnTo>
                  <a:lnTo>
                    <a:pt x="200" y="134"/>
                  </a:lnTo>
                  <a:lnTo>
                    <a:pt x="165" y="125"/>
                  </a:lnTo>
                  <a:lnTo>
                    <a:pt x="182" y="134"/>
                  </a:lnTo>
                  <a:lnTo>
                    <a:pt x="182" y="161"/>
                  </a:lnTo>
                  <a:lnTo>
                    <a:pt x="191" y="170"/>
                  </a:lnTo>
                  <a:lnTo>
                    <a:pt x="182" y="170"/>
                  </a:lnTo>
                  <a:lnTo>
                    <a:pt x="165" y="170"/>
                  </a:lnTo>
                  <a:lnTo>
                    <a:pt x="139" y="179"/>
                  </a:lnTo>
                  <a:lnTo>
                    <a:pt x="156" y="196"/>
                  </a:lnTo>
                  <a:lnTo>
                    <a:pt x="104" y="187"/>
                  </a:lnTo>
                  <a:lnTo>
                    <a:pt x="95" y="187"/>
                  </a:lnTo>
                  <a:lnTo>
                    <a:pt x="121" y="196"/>
                  </a:lnTo>
                  <a:lnTo>
                    <a:pt x="121" y="205"/>
                  </a:lnTo>
                  <a:lnTo>
                    <a:pt x="104" y="205"/>
                  </a:lnTo>
                  <a:lnTo>
                    <a:pt x="78" y="196"/>
                  </a:lnTo>
                  <a:lnTo>
                    <a:pt x="78" y="179"/>
                  </a:lnTo>
                  <a:lnTo>
                    <a:pt x="52" y="161"/>
                  </a:lnTo>
                  <a:lnTo>
                    <a:pt x="121" y="170"/>
                  </a:lnTo>
                  <a:lnTo>
                    <a:pt x="156" y="161"/>
                  </a:lnTo>
                  <a:lnTo>
                    <a:pt x="148" y="143"/>
                  </a:lnTo>
                  <a:lnTo>
                    <a:pt x="87" y="125"/>
                  </a:lnTo>
                  <a:lnTo>
                    <a:pt x="52" y="107"/>
                  </a:lnTo>
                  <a:lnTo>
                    <a:pt x="34" y="116"/>
                  </a:lnTo>
                  <a:lnTo>
                    <a:pt x="8" y="125"/>
                  </a:lnTo>
                  <a:lnTo>
                    <a:pt x="0" y="125"/>
                  </a:lnTo>
                  <a:lnTo>
                    <a:pt x="0" y="134"/>
                  </a:lnTo>
                  <a:lnTo>
                    <a:pt x="17" y="143"/>
                  </a:lnTo>
                  <a:lnTo>
                    <a:pt x="17" y="161"/>
                  </a:lnTo>
                  <a:lnTo>
                    <a:pt x="34" y="179"/>
                  </a:lnTo>
                  <a:lnTo>
                    <a:pt x="34" y="187"/>
                  </a:lnTo>
                  <a:lnTo>
                    <a:pt x="43" y="196"/>
                  </a:lnTo>
                  <a:lnTo>
                    <a:pt x="43" y="205"/>
                  </a:lnTo>
                  <a:lnTo>
                    <a:pt x="52" y="223"/>
                  </a:lnTo>
                  <a:lnTo>
                    <a:pt x="8" y="259"/>
                  </a:lnTo>
                  <a:lnTo>
                    <a:pt x="17" y="259"/>
                  </a:lnTo>
                  <a:lnTo>
                    <a:pt x="34" y="277"/>
                  </a:lnTo>
                  <a:lnTo>
                    <a:pt x="17" y="285"/>
                  </a:lnTo>
                  <a:lnTo>
                    <a:pt x="8" y="285"/>
                  </a:lnTo>
                  <a:lnTo>
                    <a:pt x="0" y="294"/>
                  </a:lnTo>
                  <a:lnTo>
                    <a:pt x="8" y="303"/>
                  </a:lnTo>
                  <a:lnTo>
                    <a:pt x="8" y="312"/>
                  </a:lnTo>
                  <a:lnTo>
                    <a:pt x="34" y="330"/>
                  </a:lnTo>
                  <a:lnTo>
                    <a:pt x="61" y="348"/>
                  </a:lnTo>
                  <a:lnTo>
                    <a:pt x="69" y="366"/>
                  </a:lnTo>
                  <a:lnTo>
                    <a:pt x="78" y="383"/>
                  </a:lnTo>
                  <a:lnTo>
                    <a:pt x="78" y="392"/>
                  </a:lnTo>
                  <a:lnTo>
                    <a:pt x="69" y="392"/>
                  </a:lnTo>
                  <a:lnTo>
                    <a:pt x="78" y="410"/>
                  </a:lnTo>
                  <a:lnTo>
                    <a:pt x="95" y="401"/>
                  </a:lnTo>
                  <a:lnTo>
                    <a:pt x="104" y="410"/>
                  </a:lnTo>
                  <a:lnTo>
                    <a:pt x="104" y="419"/>
                  </a:lnTo>
                  <a:lnTo>
                    <a:pt x="121" y="419"/>
                  </a:lnTo>
                  <a:lnTo>
                    <a:pt x="121" y="446"/>
                  </a:lnTo>
                  <a:lnTo>
                    <a:pt x="156" y="446"/>
                  </a:lnTo>
                  <a:lnTo>
                    <a:pt x="165" y="455"/>
                  </a:lnTo>
                  <a:lnTo>
                    <a:pt x="191" y="455"/>
                  </a:lnTo>
                  <a:lnTo>
                    <a:pt x="191" y="473"/>
                  </a:lnTo>
                  <a:lnTo>
                    <a:pt x="191" y="490"/>
                  </a:lnTo>
                  <a:lnTo>
                    <a:pt x="182" y="481"/>
                  </a:lnTo>
                  <a:lnTo>
                    <a:pt x="174" y="490"/>
                  </a:lnTo>
                  <a:lnTo>
                    <a:pt x="174" y="499"/>
                  </a:lnTo>
                  <a:lnTo>
                    <a:pt x="191" y="499"/>
                  </a:lnTo>
                  <a:lnTo>
                    <a:pt x="165" y="508"/>
                  </a:lnTo>
                  <a:lnTo>
                    <a:pt x="174" y="508"/>
                  </a:lnTo>
                  <a:lnTo>
                    <a:pt x="165" y="526"/>
                  </a:lnTo>
                  <a:lnTo>
                    <a:pt x="156" y="526"/>
                  </a:lnTo>
                  <a:lnTo>
                    <a:pt x="156" y="544"/>
                  </a:lnTo>
                  <a:lnTo>
                    <a:pt x="165" y="544"/>
                  </a:lnTo>
                  <a:lnTo>
                    <a:pt x="209" y="571"/>
                  </a:lnTo>
                  <a:lnTo>
                    <a:pt x="243" y="571"/>
                  </a:lnTo>
                  <a:lnTo>
                    <a:pt x="261" y="579"/>
                  </a:lnTo>
                  <a:lnTo>
                    <a:pt x="278" y="579"/>
                  </a:lnTo>
                  <a:lnTo>
                    <a:pt x="296" y="597"/>
                  </a:lnTo>
                  <a:lnTo>
                    <a:pt x="313" y="606"/>
                  </a:lnTo>
                  <a:lnTo>
                    <a:pt x="322" y="606"/>
                  </a:lnTo>
                  <a:lnTo>
                    <a:pt x="331" y="597"/>
                  </a:lnTo>
                  <a:lnTo>
                    <a:pt x="313" y="579"/>
                  </a:lnTo>
                  <a:lnTo>
                    <a:pt x="313" y="562"/>
                  </a:lnTo>
                  <a:lnTo>
                    <a:pt x="287" y="544"/>
                  </a:lnTo>
                  <a:lnTo>
                    <a:pt x="296" y="517"/>
                  </a:lnTo>
                  <a:lnTo>
                    <a:pt x="313" y="517"/>
                  </a:lnTo>
                  <a:lnTo>
                    <a:pt x="322" y="508"/>
                  </a:lnTo>
                  <a:lnTo>
                    <a:pt x="313" y="490"/>
                  </a:lnTo>
                  <a:lnTo>
                    <a:pt x="287" y="490"/>
                  </a:lnTo>
                  <a:lnTo>
                    <a:pt x="287" y="481"/>
                  </a:lnTo>
                  <a:lnTo>
                    <a:pt x="278" y="473"/>
                  </a:lnTo>
                  <a:lnTo>
                    <a:pt x="287" y="446"/>
                  </a:lnTo>
                  <a:lnTo>
                    <a:pt x="296" y="455"/>
                  </a:lnTo>
                  <a:lnTo>
                    <a:pt x="313" y="455"/>
                  </a:lnTo>
                  <a:lnTo>
                    <a:pt x="296" y="428"/>
                  </a:lnTo>
                  <a:lnTo>
                    <a:pt x="313" y="428"/>
                  </a:lnTo>
                  <a:lnTo>
                    <a:pt x="331" y="419"/>
                  </a:lnTo>
                  <a:lnTo>
                    <a:pt x="339" y="419"/>
                  </a:lnTo>
                  <a:lnTo>
                    <a:pt x="348" y="410"/>
                  </a:lnTo>
                  <a:lnTo>
                    <a:pt x="365" y="419"/>
                  </a:lnTo>
                  <a:lnTo>
                    <a:pt x="383" y="446"/>
                  </a:lnTo>
                  <a:lnTo>
                    <a:pt x="383" y="428"/>
                  </a:lnTo>
                  <a:lnTo>
                    <a:pt x="400" y="428"/>
                  </a:lnTo>
                  <a:lnTo>
                    <a:pt x="418" y="428"/>
                  </a:lnTo>
                  <a:lnTo>
                    <a:pt x="444" y="428"/>
                  </a:lnTo>
                  <a:lnTo>
                    <a:pt x="461" y="428"/>
                  </a:lnTo>
                  <a:lnTo>
                    <a:pt x="470" y="419"/>
                  </a:lnTo>
                  <a:lnTo>
                    <a:pt x="444" y="410"/>
                  </a:lnTo>
                  <a:lnTo>
                    <a:pt x="452" y="401"/>
                  </a:lnTo>
                  <a:lnTo>
                    <a:pt x="444" y="401"/>
                  </a:lnTo>
                  <a:lnTo>
                    <a:pt x="452" y="392"/>
                  </a:lnTo>
                  <a:lnTo>
                    <a:pt x="452" y="383"/>
                  </a:lnTo>
                  <a:lnTo>
                    <a:pt x="444" y="383"/>
                  </a:lnTo>
                  <a:lnTo>
                    <a:pt x="444" y="375"/>
                  </a:lnTo>
                  <a:lnTo>
                    <a:pt x="461" y="375"/>
                  </a:lnTo>
                  <a:lnTo>
                    <a:pt x="505" y="366"/>
                  </a:lnTo>
                  <a:lnTo>
                    <a:pt x="540" y="366"/>
                  </a:lnTo>
                  <a:lnTo>
                    <a:pt x="540" y="357"/>
                  </a:lnTo>
                  <a:lnTo>
                    <a:pt x="557" y="357"/>
                  </a:lnTo>
                  <a:lnTo>
                    <a:pt x="566" y="366"/>
                  </a:lnTo>
                  <a:lnTo>
                    <a:pt x="566" y="375"/>
                  </a:lnTo>
                  <a:lnTo>
                    <a:pt x="583" y="375"/>
                  </a:lnTo>
                  <a:lnTo>
                    <a:pt x="609" y="375"/>
                  </a:lnTo>
                  <a:lnTo>
                    <a:pt x="609" y="383"/>
                  </a:lnTo>
                  <a:lnTo>
                    <a:pt x="635" y="375"/>
                  </a:lnTo>
                  <a:lnTo>
                    <a:pt x="644" y="375"/>
                  </a:lnTo>
                  <a:lnTo>
                    <a:pt x="670" y="392"/>
                  </a:lnTo>
                  <a:lnTo>
                    <a:pt x="705" y="428"/>
                  </a:lnTo>
                  <a:lnTo>
                    <a:pt x="714" y="419"/>
                  </a:lnTo>
                  <a:lnTo>
                    <a:pt x="722" y="428"/>
                  </a:lnTo>
                  <a:lnTo>
                    <a:pt x="749" y="428"/>
                  </a:lnTo>
                  <a:lnTo>
                    <a:pt x="783" y="455"/>
                  </a:lnTo>
                  <a:lnTo>
                    <a:pt x="792" y="455"/>
                  </a:lnTo>
                  <a:lnTo>
                    <a:pt x="801" y="455"/>
                  </a:lnTo>
                  <a:lnTo>
                    <a:pt x="818" y="455"/>
                  </a:lnTo>
                  <a:lnTo>
                    <a:pt x="818" y="473"/>
                  </a:lnTo>
                  <a:lnTo>
                    <a:pt x="827" y="455"/>
                  </a:lnTo>
                  <a:lnTo>
                    <a:pt x="862" y="428"/>
                  </a:lnTo>
                  <a:lnTo>
                    <a:pt x="897" y="446"/>
                  </a:lnTo>
                  <a:lnTo>
                    <a:pt x="905" y="455"/>
                  </a:lnTo>
                  <a:lnTo>
                    <a:pt x="949" y="455"/>
                  </a:lnTo>
                  <a:lnTo>
                    <a:pt x="949" y="428"/>
                  </a:lnTo>
                  <a:lnTo>
                    <a:pt x="940" y="419"/>
                  </a:lnTo>
                  <a:lnTo>
                    <a:pt x="949" y="410"/>
                  </a:lnTo>
                  <a:lnTo>
                    <a:pt x="984" y="419"/>
                  </a:lnTo>
                  <a:lnTo>
                    <a:pt x="1010" y="446"/>
                  </a:lnTo>
                  <a:lnTo>
                    <a:pt x="1045" y="446"/>
                  </a:lnTo>
                  <a:lnTo>
                    <a:pt x="1114" y="455"/>
                  </a:lnTo>
                  <a:lnTo>
                    <a:pt x="1149" y="455"/>
                  </a:lnTo>
                  <a:lnTo>
                    <a:pt x="1158" y="446"/>
                  </a:lnTo>
                  <a:lnTo>
                    <a:pt x="1184" y="455"/>
                  </a:lnTo>
                  <a:lnTo>
                    <a:pt x="1210" y="455"/>
                  </a:lnTo>
                  <a:lnTo>
                    <a:pt x="1228" y="446"/>
                  </a:lnTo>
                  <a:lnTo>
                    <a:pt x="1219" y="419"/>
                  </a:lnTo>
                  <a:lnTo>
                    <a:pt x="1228" y="410"/>
                  </a:lnTo>
                  <a:lnTo>
                    <a:pt x="1210" y="401"/>
                  </a:lnTo>
                  <a:lnTo>
                    <a:pt x="1219" y="392"/>
                  </a:lnTo>
                  <a:lnTo>
                    <a:pt x="1245" y="383"/>
                  </a:lnTo>
                  <a:lnTo>
                    <a:pt x="1280" y="392"/>
                  </a:lnTo>
                  <a:lnTo>
                    <a:pt x="1315" y="428"/>
                  </a:lnTo>
                  <a:lnTo>
                    <a:pt x="1332" y="455"/>
                  </a:lnTo>
                  <a:lnTo>
                    <a:pt x="1358" y="455"/>
                  </a:lnTo>
                  <a:lnTo>
                    <a:pt x="1384" y="473"/>
                  </a:lnTo>
                  <a:lnTo>
                    <a:pt x="1411" y="490"/>
                  </a:lnTo>
                  <a:lnTo>
                    <a:pt x="1419" y="490"/>
                  </a:lnTo>
                  <a:lnTo>
                    <a:pt x="1445" y="473"/>
                  </a:lnTo>
                  <a:lnTo>
                    <a:pt x="1454" y="490"/>
                  </a:lnTo>
                  <a:lnTo>
                    <a:pt x="1454" y="499"/>
                  </a:lnTo>
                  <a:lnTo>
                    <a:pt x="1454" y="544"/>
                  </a:lnTo>
                  <a:lnTo>
                    <a:pt x="1445" y="526"/>
                  </a:lnTo>
                  <a:lnTo>
                    <a:pt x="1437" y="544"/>
                  </a:lnTo>
                  <a:lnTo>
                    <a:pt x="1454" y="571"/>
                  </a:lnTo>
                  <a:lnTo>
                    <a:pt x="1454" y="579"/>
                  </a:lnTo>
                  <a:lnTo>
                    <a:pt x="1454" y="571"/>
                  </a:lnTo>
                  <a:lnTo>
                    <a:pt x="1472" y="579"/>
                  </a:lnTo>
                  <a:lnTo>
                    <a:pt x="1498" y="571"/>
                  </a:lnTo>
                  <a:lnTo>
                    <a:pt x="1498" y="553"/>
                  </a:lnTo>
                  <a:lnTo>
                    <a:pt x="1515" y="526"/>
                  </a:lnTo>
                  <a:lnTo>
                    <a:pt x="1515" y="473"/>
                  </a:lnTo>
                  <a:lnTo>
                    <a:pt x="1489" y="428"/>
                  </a:lnTo>
                  <a:lnTo>
                    <a:pt x="1463" y="392"/>
                  </a:lnTo>
                  <a:lnTo>
                    <a:pt x="1437" y="375"/>
                  </a:lnTo>
                  <a:lnTo>
                    <a:pt x="1428" y="383"/>
                  </a:lnTo>
                  <a:lnTo>
                    <a:pt x="1419" y="383"/>
                  </a:lnTo>
                  <a:lnTo>
                    <a:pt x="1419" y="375"/>
                  </a:lnTo>
                  <a:lnTo>
                    <a:pt x="1411" y="375"/>
                  </a:lnTo>
                  <a:lnTo>
                    <a:pt x="1411" y="383"/>
                  </a:lnTo>
                  <a:lnTo>
                    <a:pt x="1402" y="366"/>
                  </a:lnTo>
                  <a:lnTo>
                    <a:pt x="1367" y="366"/>
                  </a:lnTo>
                  <a:lnTo>
                    <a:pt x="1384" y="348"/>
                  </a:lnTo>
                  <a:lnTo>
                    <a:pt x="1402" y="285"/>
                  </a:lnTo>
                  <a:lnTo>
                    <a:pt x="1419" y="285"/>
                  </a:lnTo>
                  <a:lnTo>
                    <a:pt x="1472" y="285"/>
                  </a:lnTo>
                  <a:lnTo>
                    <a:pt x="1472" y="277"/>
                  </a:lnTo>
                  <a:lnTo>
                    <a:pt x="1506" y="277"/>
                  </a:lnTo>
                  <a:lnTo>
                    <a:pt x="1515" y="294"/>
                  </a:lnTo>
                  <a:lnTo>
                    <a:pt x="1559" y="285"/>
                  </a:lnTo>
                  <a:lnTo>
                    <a:pt x="1541" y="285"/>
                  </a:lnTo>
                  <a:lnTo>
                    <a:pt x="1532" y="277"/>
                  </a:lnTo>
                  <a:lnTo>
                    <a:pt x="1541" y="250"/>
                  </a:lnTo>
                  <a:lnTo>
                    <a:pt x="1576" y="250"/>
                  </a:lnTo>
                  <a:lnTo>
                    <a:pt x="1576" y="259"/>
                  </a:lnTo>
                  <a:lnTo>
                    <a:pt x="1602" y="259"/>
                  </a:lnTo>
                  <a:lnTo>
                    <a:pt x="1602" y="250"/>
                  </a:lnTo>
                  <a:lnTo>
                    <a:pt x="1602" y="223"/>
                  </a:lnTo>
                  <a:lnTo>
                    <a:pt x="1611" y="223"/>
                  </a:lnTo>
                  <a:lnTo>
                    <a:pt x="1611" y="232"/>
                  </a:lnTo>
                  <a:lnTo>
                    <a:pt x="1628" y="259"/>
                  </a:lnTo>
                  <a:lnTo>
                    <a:pt x="1620" y="259"/>
                  </a:lnTo>
                  <a:lnTo>
                    <a:pt x="1611" y="303"/>
                  </a:lnTo>
                  <a:lnTo>
                    <a:pt x="1602" y="312"/>
                  </a:lnTo>
                  <a:lnTo>
                    <a:pt x="1611" y="321"/>
                  </a:lnTo>
                  <a:lnTo>
                    <a:pt x="1602" y="321"/>
                  </a:lnTo>
                  <a:lnTo>
                    <a:pt x="1620" y="357"/>
                  </a:lnTo>
                  <a:lnTo>
                    <a:pt x="1707" y="428"/>
                  </a:lnTo>
                  <a:lnTo>
                    <a:pt x="1707" y="419"/>
                  </a:lnTo>
                  <a:lnTo>
                    <a:pt x="1707" y="392"/>
                  </a:lnTo>
                  <a:lnTo>
                    <a:pt x="1715" y="392"/>
                  </a:lnTo>
                  <a:lnTo>
                    <a:pt x="1698" y="375"/>
                  </a:lnTo>
                  <a:lnTo>
                    <a:pt x="1715" y="366"/>
                  </a:lnTo>
                  <a:lnTo>
                    <a:pt x="1698" y="348"/>
                  </a:lnTo>
                  <a:lnTo>
                    <a:pt x="1707" y="330"/>
                  </a:lnTo>
                  <a:lnTo>
                    <a:pt x="1681" y="321"/>
                  </a:lnTo>
                  <a:lnTo>
                    <a:pt x="1672" y="312"/>
                  </a:lnTo>
                  <a:lnTo>
                    <a:pt x="1663" y="312"/>
                  </a:lnTo>
                  <a:lnTo>
                    <a:pt x="1654" y="303"/>
                  </a:lnTo>
                  <a:lnTo>
                    <a:pt x="1654" y="285"/>
                  </a:lnTo>
                  <a:lnTo>
                    <a:pt x="1646" y="277"/>
                  </a:lnTo>
                  <a:lnTo>
                    <a:pt x="1654" y="277"/>
                  </a:lnTo>
                  <a:lnTo>
                    <a:pt x="1663" y="259"/>
                  </a:lnTo>
                  <a:lnTo>
                    <a:pt x="1681" y="277"/>
                  </a:lnTo>
                  <a:lnTo>
                    <a:pt x="1681" y="259"/>
                  </a:lnTo>
                  <a:lnTo>
                    <a:pt x="1698" y="259"/>
                  </a:lnTo>
                  <a:lnTo>
                    <a:pt x="1733" y="277"/>
                  </a:lnTo>
                  <a:lnTo>
                    <a:pt x="1724" y="259"/>
                  </a:lnTo>
                  <a:lnTo>
                    <a:pt x="1750" y="232"/>
                  </a:lnTo>
                  <a:lnTo>
                    <a:pt x="1759" y="223"/>
                  </a:lnTo>
                  <a:lnTo>
                    <a:pt x="1785" y="232"/>
                  </a:lnTo>
                  <a:lnTo>
                    <a:pt x="1785" y="223"/>
                  </a:lnTo>
                  <a:lnTo>
                    <a:pt x="1724" y="196"/>
                  </a:lnTo>
                  <a:lnTo>
                    <a:pt x="1742" y="196"/>
                  </a:lnTo>
                  <a:lnTo>
                    <a:pt x="1742" y="187"/>
                  </a:lnTo>
                  <a:lnTo>
                    <a:pt x="1742" y="179"/>
                  </a:lnTo>
                  <a:lnTo>
                    <a:pt x="1724" y="179"/>
                  </a:lnTo>
                  <a:lnTo>
                    <a:pt x="1733" y="170"/>
                  </a:lnTo>
                  <a:lnTo>
                    <a:pt x="1750" y="179"/>
                  </a:lnTo>
                  <a:lnTo>
                    <a:pt x="1785" y="187"/>
                  </a:lnTo>
                  <a:lnTo>
                    <a:pt x="1837" y="196"/>
                  </a:lnTo>
                  <a:lnTo>
                    <a:pt x="1820" y="179"/>
                  </a:lnTo>
                  <a:lnTo>
                    <a:pt x="1837" y="179"/>
                  </a:lnTo>
                  <a:lnTo>
                    <a:pt x="1837" y="170"/>
                  </a:lnTo>
                  <a:lnTo>
                    <a:pt x="1785" y="161"/>
                  </a:lnTo>
                  <a:lnTo>
                    <a:pt x="1759" y="161"/>
                  </a:lnTo>
                  <a:lnTo>
                    <a:pt x="1654" y="125"/>
                  </a:lnTo>
                  <a:lnTo>
                    <a:pt x="1602" y="107"/>
                  </a:lnTo>
                  <a:lnTo>
                    <a:pt x="1532" y="107"/>
                  </a:lnTo>
                  <a:lnTo>
                    <a:pt x="1559" y="125"/>
                  </a:lnTo>
                  <a:lnTo>
                    <a:pt x="1550" y="125"/>
                  </a:lnTo>
                  <a:lnTo>
                    <a:pt x="1524" y="116"/>
                  </a:lnTo>
                  <a:lnTo>
                    <a:pt x="1532" y="116"/>
                  </a:lnTo>
                  <a:lnTo>
                    <a:pt x="1532" y="107"/>
                  </a:lnTo>
                  <a:lnTo>
                    <a:pt x="1515" y="107"/>
                  </a:lnTo>
                  <a:lnTo>
                    <a:pt x="1515" y="116"/>
                  </a:lnTo>
                  <a:lnTo>
                    <a:pt x="1445" y="116"/>
                  </a:lnTo>
                  <a:lnTo>
                    <a:pt x="1419" y="107"/>
                  </a:lnTo>
                  <a:lnTo>
                    <a:pt x="1384" y="98"/>
                  </a:lnTo>
                  <a:lnTo>
                    <a:pt x="1323" y="98"/>
                  </a:lnTo>
                  <a:lnTo>
                    <a:pt x="1271" y="81"/>
                  </a:lnTo>
                  <a:lnTo>
                    <a:pt x="1158" y="72"/>
                  </a:lnTo>
                  <a:lnTo>
                    <a:pt x="1158" y="81"/>
                  </a:lnTo>
                  <a:lnTo>
                    <a:pt x="1175" y="89"/>
                  </a:lnTo>
                  <a:lnTo>
                    <a:pt x="1141" y="81"/>
                  </a:lnTo>
                  <a:lnTo>
                    <a:pt x="1132" y="89"/>
                  </a:lnTo>
                  <a:lnTo>
                    <a:pt x="1088" y="81"/>
                  </a:lnTo>
                  <a:lnTo>
                    <a:pt x="1106" y="89"/>
                  </a:lnTo>
                  <a:lnTo>
                    <a:pt x="1106" y="98"/>
                  </a:lnTo>
                  <a:lnTo>
                    <a:pt x="1053" y="81"/>
                  </a:lnTo>
                  <a:lnTo>
                    <a:pt x="1053" y="72"/>
                  </a:lnTo>
                  <a:lnTo>
                    <a:pt x="1027" y="63"/>
                  </a:lnTo>
                  <a:lnTo>
                    <a:pt x="966" y="45"/>
                  </a:lnTo>
                  <a:lnTo>
                    <a:pt x="984" y="63"/>
                  </a:lnTo>
                  <a:lnTo>
                    <a:pt x="949" y="63"/>
                  </a:lnTo>
                  <a:lnTo>
                    <a:pt x="932" y="63"/>
                  </a:lnTo>
                  <a:lnTo>
                    <a:pt x="923" y="63"/>
                  </a:lnTo>
                  <a:lnTo>
                    <a:pt x="871" y="63"/>
                  </a:lnTo>
                  <a:lnTo>
                    <a:pt x="853" y="36"/>
                  </a:lnTo>
                  <a:lnTo>
                    <a:pt x="844" y="36"/>
                  </a:lnTo>
                  <a:lnTo>
                    <a:pt x="862" y="45"/>
                  </a:lnTo>
                  <a:lnTo>
                    <a:pt x="836" y="45"/>
                  </a:lnTo>
                  <a:lnTo>
                    <a:pt x="844" y="63"/>
                  </a:lnTo>
                  <a:lnTo>
                    <a:pt x="801" y="63"/>
                  </a:lnTo>
                  <a:lnTo>
                    <a:pt x="844" y="27"/>
                  </a:lnTo>
                  <a:lnTo>
                    <a:pt x="844" y="18"/>
                  </a:lnTo>
                  <a:lnTo>
                    <a:pt x="801" y="9"/>
                  </a:lnTo>
                  <a:lnTo>
                    <a:pt x="757" y="9"/>
                  </a:lnTo>
                  <a:lnTo>
                    <a:pt x="740" y="0"/>
                  </a:lnTo>
                  <a:lnTo>
                    <a:pt x="714" y="0"/>
                  </a:lnTo>
                  <a:lnTo>
                    <a:pt x="688" y="9"/>
                  </a:lnTo>
                  <a:lnTo>
                    <a:pt x="688" y="18"/>
                  </a:lnTo>
                  <a:lnTo>
                    <a:pt x="635" y="18"/>
                  </a:lnTo>
                  <a:lnTo>
                    <a:pt x="592" y="27"/>
                  </a:lnTo>
                  <a:lnTo>
                    <a:pt x="574" y="36"/>
                  </a:lnTo>
                  <a:lnTo>
                    <a:pt x="592" y="45"/>
                  </a:lnTo>
                  <a:lnTo>
                    <a:pt x="540" y="63"/>
                  </a:lnTo>
                  <a:lnTo>
                    <a:pt x="540" y="72"/>
                  </a:lnTo>
                  <a:lnTo>
                    <a:pt x="566" y="81"/>
                  </a:lnTo>
                  <a:lnTo>
                    <a:pt x="557" y="81"/>
                  </a:lnTo>
                  <a:lnTo>
                    <a:pt x="505" y="72"/>
                  </a:lnTo>
                  <a:lnTo>
                    <a:pt x="496" y="81"/>
                  </a:lnTo>
                  <a:lnTo>
                    <a:pt x="540" y="98"/>
                  </a:lnTo>
                  <a:lnTo>
                    <a:pt x="496" y="89"/>
                  </a:lnTo>
                  <a:lnTo>
                    <a:pt x="487" y="72"/>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16" name="Freeform 16"/>
            <p:cNvSpPr>
              <a:spLocks/>
            </p:cNvSpPr>
            <p:nvPr/>
          </p:nvSpPr>
          <p:spPr bwMode="auto">
            <a:xfrm>
              <a:off x="5040313" y="3700462"/>
              <a:ext cx="71437" cy="41275"/>
            </a:xfrm>
            <a:custGeom>
              <a:avLst/>
              <a:gdLst>
                <a:gd name="T0" fmla="*/ 0 w 44"/>
                <a:gd name="T1" fmla="*/ 0 h 27"/>
                <a:gd name="T2" fmla="*/ 2147483647 w 44"/>
                <a:gd name="T3" fmla="*/ 2147483647 h 27"/>
                <a:gd name="T4" fmla="*/ 2147483647 w 44"/>
                <a:gd name="T5" fmla="*/ 2147483647 h 27"/>
                <a:gd name="T6" fmla="*/ 2147483647 w 44"/>
                <a:gd name="T7" fmla="*/ 2147483647 h 27"/>
                <a:gd name="T8" fmla="*/ 2147483647 w 44"/>
                <a:gd name="T9" fmla="*/ 2147483647 h 27"/>
                <a:gd name="T10" fmla="*/ 2147483647 w 44"/>
                <a:gd name="T11" fmla="*/ 0 h 27"/>
                <a:gd name="T12" fmla="*/ 0 w 44"/>
                <a:gd name="T13" fmla="*/ 0 h 27"/>
                <a:gd name="T14" fmla="*/ 0 60000 65536"/>
                <a:gd name="T15" fmla="*/ 0 60000 65536"/>
                <a:gd name="T16" fmla="*/ 0 60000 65536"/>
                <a:gd name="T17" fmla="*/ 0 60000 65536"/>
                <a:gd name="T18" fmla="*/ 0 60000 65536"/>
                <a:gd name="T19" fmla="*/ 0 60000 65536"/>
                <a:gd name="T20" fmla="*/ 0 60000 65536"/>
                <a:gd name="T21" fmla="*/ 0 w 44"/>
                <a:gd name="T22" fmla="*/ 0 h 27"/>
                <a:gd name="T23" fmla="*/ 44 w 4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27">
                  <a:moveTo>
                    <a:pt x="0" y="0"/>
                  </a:moveTo>
                  <a:lnTo>
                    <a:pt x="26" y="27"/>
                  </a:lnTo>
                  <a:lnTo>
                    <a:pt x="44" y="18"/>
                  </a:lnTo>
                  <a:lnTo>
                    <a:pt x="44" y="9"/>
                  </a:lnTo>
                  <a:lnTo>
                    <a:pt x="26" y="9"/>
                  </a:lnTo>
                  <a:lnTo>
                    <a:pt x="26"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17" name="Freeform 17"/>
            <p:cNvSpPr>
              <a:spLocks/>
            </p:cNvSpPr>
            <p:nvPr/>
          </p:nvSpPr>
          <p:spPr bwMode="auto">
            <a:xfrm>
              <a:off x="5040313" y="3700462"/>
              <a:ext cx="71437" cy="41275"/>
            </a:xfrm>
            <a:custGeom>
              <a:avLst/>
              <a:gdLst>
                <a:gd name="T0" fmla="*/ 0 w 44"/>
                <a:gd name="T1" fmla="*/ 0 h 27"/>
                <a:gd name="T2" fmla="*/ 2147483647 w 44"/>
                <a:gd name="T3" fmla="*/ 2147483647 h 27"/>
                <a:gd name="T4" fmla="*/ 2147483647 w 44"/>
                <a:gd name="T5" fmla="*/ 2147483647 h 27"/>
                <a:gd name="T6" fmla="*/ 2147483647 w 44"/>
                <a:gd name="T7" fmla="*/ 2147483647 h 27"/>
                <a:gd name="T8" fmla="*/ 2147483647 w 44"/>
                <a:gd name="T9" fmla="*/ 2147483647 h 27"/>
                <a:gd name="T10" fmla="*/ 2147483647 w 44"/>
                <a:gd name="T11" fmla="*/ 0 h 27"/>
                <a:gd name="T12" fmla="*/ 0 w 44"/>
                <a:gd name="T13" fmla="*/ 0 h 27"/>
                <a:gd name="T14" fmla="*/ 0 60000 65536"/>
                <a:gd name="T15" fmla="*/ 0 60000 65536"/>
                <a:gd name="T16" fmla="*/ 0 60000 65536"/>
                <a:gd name="T17" fmla="*/ 0 60000 65536"/>
                <a:gd name="T18" fmla="*/ 0 60000 65536"/>
                <a:gd name="T19" fmla="*/ 0 60000 65536"/>
                <a:gd name="T20" fmla="*/ 0 60000 65536"/>
                <a:gd name="T21" fmla="*/ 0 w 44"/>
                <a:gd name="T22" fmla="*/ 0 h 27"/>
                <a:gd name="T23" fmla="*/ 44 w 4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27">
                  <a:moveTo>
                    <a:pt x="0" y="0"/>
                  </a:moveTo>
                  <a:lnTo>
                    <a:pt x="26" y="27"/>
                  </a:lnTo>
                  <a:lnTo>
                    <a:pt x="44" y="18"/>
                  </a:lnTo>
                  <a:lnTo>
                    <a:pt x="44" y="9"/>
                  </a:lnTo>
                  <a:lnTo>
                    <a:pt x="26" y="9"/>
                  </a:lnTo>
                  <a:lnTo>
                    <a:pt x="26"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18" name="Freeform 18"/>
            <p:cNvSpPr>
              <a:spLocks/>
            </p:cNvSpPr>
            <p:nvPr/>
          </p:nvSpPr>
          <p:spPr bwMode="auto">
            <a:xfrm>
              <a:off x="5489575" y="4076700"/>
              <a:ext cx="69850" cy="95250"/>
            </a:xfrm>
            <a:custGeom>
              <a:avLst/>
              <a:gdLst>
                <a:gd name="T0" fmla="*/ 0 w 44"/>
                <a:gd name="T1" fmla="*/ 2147483647 h 63"/>
                <a:gd name="T2" fmla="*/ 0 w 44"/>
                <a:gd name="T3" fmla="*/ 2147483647 h 63"/>
                <a:gd name="T4" fmla="*/ 0 w 44"/>
                <a:gd name="T5" fmla="*/ 2147483647 h 63"/>
                <a:gd name="T6" fmla="*/ 2147483647 w 44"/>
                <a:gd name="T7" fmla="*/ 2147483647 h 63"/>
                <a:gd name="T8" fmla="*/ 2147483647 w 44"/>
                <a:gd name="T9" fmla="*/ 2147483647 h 63"/>
                <a:gd name="T10" fmla="*/ 2147483647 w 44"/>
                <a:gd name="T11" fmla="*/ 2147483647 h 63"/>
                <a:gd name="T12" fmla="*/ 2147483647 w 44"/>
                <a:gd name="T13" fmla="*/ 2147483647 h 63"/>
                <a:gd name="T14" fmla="*/ 2147483647 w 44"/>
                <a:gd name="T15" fmla="*/ 2147483647 h 63"/>
                <a:gd name="T16" fmla="*/ 2147483647 w 44"/>
                <a:gd name="T17" fmla="*/ 0 h 63"/>
                <a:gd name="T18" fmla="*/ 0 w 44"/>
                <a:gd name="T19" fmla="*/ 2147483647 h 63"/>
                <a:gd name="T20" fmla="*/ 0 w 44"/>
                <a:gd name="T21" fmla="*/ 2147483647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63"/>
                <a:gd name="T35" fmla="*/ 44 w 44"/>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63">
                  <a:moveTo>
                    <a:pt x="0" y="45"/>
                  </a:moveTo>
                  <a:lnTo>
                    <a:pt x="0" y="63"/>
                  </a:lnTo>
                  <a:lnTo>
                    <a:pt x="0" y="45"/>
                  </a:lnTo>
                  <a:lnTo>
                    <a:pt x="26" y="63"/>
                  </a:lnTo>
                  <a:lnTo>
                    <a:pt x="35" y="45"/>
                  </a:lnTo>
                  <a:lnTo>
                    <a:pt x="26" y="45"/>
                  </a:lnTo>
                  <a:lnTo>
                    <a:pt x="44" y="18"/>
                  </a:lnTo>
                  <a:lnTo>
                    <a:pt x="35" y="9"/>
                  </a:lnTo>
                  <a:lnTo>
                    <a:pt x="26" y="0"/>
                  </a:lnTo>
                  <a:lnTo>
                    <a:pt x="0" y="9"/>
                  </a:lnTo>
                  <a:lnTo>
                    <a:pt x="0" y="4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19" name="Freeform 19"/>
            <p:cNvSpPr>
              <a:spLocks/>
            </p:cNvSpPr>
            <p:nvPr/>
          </p:nvSpPr>
          <p:spPr bwMode="auto">
            <a:xfrm>
              <a:off x="5489575" y="4076700"/>
              <a:ext cx="69850" cy="95250"/>
            </a:xfrm>
            <a:custGeom>
              <a:avLst/>
              <a:gdLst>
                <a:gd name="T0" fmla="*/ 0 w 44"/>
                <a:gd name="T1" fmla="*/ 2147483647 h 63"/>
                <a:gd name="T2" fmla="*/ 0 w 44"/>
                <a:gd name="T3" fmla="*/ 2147483647 h 63"/>
                <a:gd name="T4" fmla="*/ 0 w 44"/>
                <a:gd name="T5" fmla="*/ 2147483647 h 63"/>
                <a:gd name="T6" fmla="*/ 2147483647 w 44"/>
                <a:gd name="T7" fmla="*/ 2147483647 h 63"/>
                <a:gd name="T8" fmla="*/ 2147483647 w 44"/>
                <a:gd name="T9" fmla="*/ 2147483647 h 63"/>
                <a:gd name="T10" fmla="*/ 2147483647 w 44"/>
                <a:gd name="T11" fmla="*/ 2147483647 h 63"/>
                <a:gd name="T12" fmla="*/ 2147483647 w 44"/>
                <a:gd name="T13" fmla="*/ 2147483647 h 63"/>
                <a:gd name="T14" fmla="*/ 2147483647 w 44"/>
                <a:gd name="T15" fmla="*/ 2147483647 h 63"/>
                <a:gd name="T16" fmla="*/ 2147483647 w 44"/>
                <a:gd name="T17" fmla="*/ 0 h 63"/>
                <a:gd name="T18" fmla="*/ 0 w 44"/>
                <a:gd name="T19" fmla="*/ 2147483647 h 63"/>
                <a:gd name="T20" fmla="*/ 0 w 44"/>
                <a:gd name="T21" fmla="*/ 2147483647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63"/>
                <a:gd name="T35" fmla="*/ 44 w 44"/>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63">
                  <a:moveTo>
                    <a:pt x="0" y="45"/>
                  </a:moveTo>
                  <a:lnTo>
                    <a:pt x="0" y="63"/>
                  </a:lnTo>
                  <a:lnTo>
                    <a:pt x="0" y="45"/>
                  </a:lnTo>
                  <a:lnTo>
                    <a:pt x="26" y="63"/>
                  </a:lnTo>
                  <a:lnTo>
                    <a:pt x="35" y="45"/>
                  </a:lnTo>
                  <a:lnTo>
                    <a:pt x="26" y="45"/>
                  </a:lnTo>
                  <a:lnTo>
                    <a:pt x="44" y="18"/>
                  </a:lnTo>
                  <a:lnTo>
                    <a:pt x="35" y="9"/>
                  </a:lnTo>
                  <a:lnTo>
                    <a:pt x="26" y="0"/>
                  </a:lnTo>
                  <a:lnTo>
                    <a:pt x="0" y="9"/>
                  </a:lnTo>
                  <a:lnTo>
                    <a:pt x="0" y="4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20" name="Freeform 20"/>
            <p:cNvSpPr>
              <a:spLocks/>
            </p:cNvSpPr>
            <p:nvPr/>
          </p:nvSpPr>
          <p:spPr bwMode="auto">
            <a:xfrm>
              <a:off x="5421313" y="4184650"/>
              <a:ext cx="41275" cy="149225"/>
            </a:xfrm>
            <a:custGeom>
              <a:avLst/>
              <a:gdLst>
                <a:gd name="T0" fmla="*/ 0 w 26"/>
                <a:gd name="T1" fmla="*/ 2147483647 h 98"/>
                <a:gd name="T2" fmla="*/ 2147483647 w 26"/>
                <a:gd name="T3" fmla="*/ 2147483647 h 98"/>
                <a:gd name="T4" fmla="*/ 2147483647 w 26"/>
                <a:gd name="T5" fmla="*/ 2147483647 h 98"/>
                <a:gd name="T6" fmla="*/ 2147483647 w 26"/>
                <a:gd name="T7" fmla="*/ 2147483647 h 98"/>
                <a:gd name="T8" fmla="*/ 2147483647 w 26"/>
                <a:gd name="T9" fmla="*/ 2147483647 h 98"/>
                <a:gd name="T10" fmla="*/ 2147483647 w 26"/>
                <a:gd name="T11" fmla="*/ 2147483647 h 98"/>
                <a:gd name="T12" fmla="*/ 2147483647 w 26"/>
                <a:gd name="T13" fmla="*/ 2147483647 h 98"/>
                <a:gd name="T14" fmla="*/ 0 w 26"/>
                <a:gd name="T15" fmla="*/ 0 h 98"/>
                <a:gd name="T16" fmla="*/ 0 w 26"/>
                <a:gd name="T17" fmla="*/ 2147483647 h 98"/>
                <a:gd name="T18" fmla="*/ 0 w 26"/>
                <a:gd name="T19" fmla="*/ 2147483647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98"/>
                <a:gd name="T32" fmla="*/ 26 w 26"/>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98">
                  <a:moveTo>
                    <a:pt x="0" y="44"/>
                  </a:moveTo>
                  <a:lnTo>
                    <a:pt x="17" y="80"/>
                  </a:lnTo>
                  <a:lnTo>
                    <a:pt x="17" y="98"/>
                  </a:lnTo>
                  <a:lnTo>
                    <a:pt x="26" y="98"/>
                  </a:lnTo>
                  <a:lnTo>
                    <a:pt x="26" y="71"/>
                  </a:lnTo>
                  <a:lnTo>
                    <a:pt x="8" y="53"/>
                  </a:lnTo>
                  <a:lnTo>
                    <a:pt x="17" y="44"/>
                  </a:lnTo>
                  <a:lnTo>
                    <a:pt x="0" y="0"/>
                  </a:lnTo>
                  <a:lnTo>
                    <a:pt x="0" y="9"/>
                  </a:lnTo>
                  <a:lnTo>
                    <a:pt x="0" y="44"/>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21" name="Freeform 21"/>
            <p:cNvSpPr>
              <a:spLocks/>
            </p:cNvSpPr>
            <p:nvPr/>
          </p:nvSpPr>
          <p:spPr bwMode="auto">
            <a:xfrm>
              <a:off x="5421313" y="4184650"/>
              <a:ext cx="41275" cy="149225"/>
            </a:xfrm>
            <a:custGeom>
              <a:avLst/>
              <a:gdLst>
                <a:gd name="T0" fmla="*/ 0 w 26"/>
                <a:gd name="T1" fmla="*/ 2147483647 h 98"/>
                <a:gd name="T2" fmla="*/ 2147483647 w 26"/>
                <a:gd name="T3" fmla="*/ 2147483647 h 98"/>
                <a:gd name="T4" fmla="*/ 2147483647 w 26"/>
                <a:gd name="T5" fmla="*/ 2147483647 h 98"/>
                <a:gd name="T6" fmla="*/ 2147483647 w 26"/>
                <a:gd name="T7" fmla="*/ 2147483647 h 98"/>
                <a:gd name="T8" fmla="*/ 2147483647 w 26"/>
                <a:gd name="T9" fmla="*/ 2147483647 h 98"/>
                <a:gd name="T10" fmla="*/ 2147483647 w 26"/>
                <a:gd name="T11" fmla="*/ 2147483647 h 98"/>
                <a:gd name="T12" fmla="*/ 2147483647 w 26"/>
                <a:gd name="T13" fmla="*/ 2147483647 h 98"/>
                <a:gd name="T14" fmla="*/ 0 w 26"/>
                <a:gd name="T15" fmla="*/ 0 h 98"/>
                <a:gd name="T16" fmla="*/ 0 w 26"/>
                <a:gd name="T17" fmla="*/ 2147483647 h 98"/>
                <a:gd name="T18" fmla="*/ 0 w 26"/>
                <a:gd name="T19" fmla="*/ 2147483647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98"/>
                <a:gd name="T32" fmla="*/ 26 w 26"/>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98">
                  <a:moveTo>
                    <a:pt x="0" y="44"/>
                  </a:moveTo>
                  <a:lnTo>
                    <a:pt x="17" y="80"/>
                  </a:lnTo>
                  <a:lnTo>
                    <a:pt x="17" y="98"/>
                  </a:lnTo>
                  <a:lnTo>
                    <a:pt x="26" y="98"/>
                  </a:lnTo>
                  <a:lnTo>
                    <a:pt x="26" y="71"/>
                  </a:lnTo>
                  <a:lnTo>
                    <a:pt x="8" y="53"/>
                  </a:lnTo>
                  <a:lnTo>
                    <a:pt x="17" y="44"/>
                  </a:lnTo>
                  <a:lnTo>
                    <a:pt x="0" y="0"/>
                  </a:lnTo>
                  <a:lnTo>
                    <a:pt x="0" y="9"/>
                  </a:lnTo>
                  <a:lnTo>
                    <a:pt x="0" y="44"/>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22" name="Freeform 22"/>
            <p:cNvSpPr>
              <a:spLocks/>
            </p:cNvSpPr>
            <p:nvPr/>
          </p:nvSpPr>
          <p:spPr bwMode="auto">
            <a:xfrm>
              <a:off x="5545138" y="4359275"/>
              <a:ext cx="28575" cy="134937"/>
            </a:xfrm>
            <a:custGeom>
              <a:avLst/>
              <a:gdLst>
                <a:gd name="T0" fmla="*/ 0 w 17"/>
                <a:gd name="T1" fmla="*/ 2147483647 h 90"/>
                <a:gd name="T2" fmla="*/ 2147483647 w 17"/>
                <a:gd name="T3" fmla="*/ 2147483647 h 90"/>
                <a:gd name="T4" fmla="*/ 2147483647 w 17"/>
                <a:gd name="T5" fmla="*/ 2147483647 h 90"/>
                <a:gd name="T6" fmla="*/ 2147483647 w 17"/>
                <a:gd name="T7" fmla="*/ 2147483647 h 90"/>
                <a:gd name="T8" fmla="*/ 2147483647 w 17"/>
                <a:gd name="T9" fmla="*/ 2147483647 h 90"/>
                <a:gd name="T10" fmla="*/ 2147483647 w 17"/>
                <a:gd name="T11" fmla="*/ 2147483647 h 90"/>
                <a:gd name="T12" fmla="*/ 0 w 17"/>
                <a:gd name="T13" fmla="*/ 0 h 90"/>
                <a:gd name="T14" fmla="*/ 2147483647 w 17"/>
                <a:gd name="T15" fmla="*/ 2147483647 h 90"/>
                <a:gd name="T16" fmla="*/ 0 w 17"/>
                <a:gd name="T17" fmla="*/ 2147483647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90"/>
                <a:gd name="T29" fmla="*/ 17 w 17"/>
                <a:gd name="T30" fmla="*/ 90 h 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90">
                  <a:moveTo>
                    <a:pt x="0" y="54"/>
                  </a:moveTo>
                  <a:lnTo>
                    <a:pt x="9" y="72"/>
                  </a:lnTo>
                  <a:lnTo>
                    <a:pt x="17" y="90"/>
                  </a:lnTo>
                  <a:lnTo>
                    <a:pt x="9" y="63"/>
                  </a:lnTo>
                  <a:lnTo>
                    <a:pt x="17" y="36"/>
                  </a:lnTo>
                  <a:lnTo>
                    <a:pt x="9" y="9"/>
                  </a:lnTo>
                  <a:lnTo>
                    <a:pt x="0" y="0"/>
                  </a:lnTo>
                  <a:lnTo>
                    <a:pt x="9" y="36"/>
                  </a:lnTo>
                  <a:lnTo>
                    <a:pt x="0" y="54"/>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23" name="Freeform 23"/>
            <p:cNvSpPr>
              <a:spLocks/>
            </p:cNvSpPr>
            <p:nvPr/>
          </p:nvSpPr>
          <p:spPr bwMode="auto">
            <a:xfrm>
              <a:off x="5545138" y="4359275"/>
              <a:ext cx="28575" cy="134937"/>
            </a:xfrm>
            <a:custGeom>
              <a:avLst/>
              <a:gdLst>
                <a:gd name="T0" fmla="*/ 0 w 17"/>
                <a:gd name="T1" fmla="*/ 2147483647 h 90"/>
                <a:gd name="T2" fmla="*/ 2147483647 w 17"/>
                <a:gd name="T3" fmla="*/ 2147483647 h 90"/>
                <a:gd name="T4" fmla="*/ 2147483647 w 17"/>
                <a:gd name="T5" fmla="*/ 2147483647 h 90"/>
                <a:gd name="T6" fmla="*/ 2147483647 w 17"/>
                <a:gd name="T7" fmla="*/ 2147483647 h 90"/>
                <a:gd name="T8" fmla="*/ 2147483647 w 17"/>
                <a:gd name="T9" fmla="*/ 2147483647 h 90"/>
                <a:gd name="T10" fmla="*/ 2147483647 w 17"/>
                <a:gd name="T11" fmla="*/ 2147483647 h 90"/>
                <a:gd name="T12" fmla="*/ 0 w 17"/>
                <a:gd name="T13" fmla="*/ 0 h 90"/>
                <a:gd name="T14" fmla="*/ 2147483647 w 17"/>
                <a:gd name="T15" fmla="*/ 2147483647 h 90"/>
                <a:gd name="T16" fmla="*/ 0 w 17"/>
                <a:gd name="T17" fmla="*/ 2147483647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90"/>
                <a:gd name="T29" fmla="*/ 17 w 17"/>
                <a:gd name="T30" fmla="*/ 90 h 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90">
                  <a:moveTo>
                    <a:pt x="0" y="54"/>
                  </a:moveTo>
                  <a:lnTo>
                    <a:pt x="9" y="72"/>
                  </a:lnTo>
                  <a:lnTo>
                    <a:pt x="17" y="90"/>
                  </a:lnTo>
                  <a:lnTo>
                    <a:pt x="9" y="63"/>
                  </a:lnTo>
                  <a:lnTo>
                    <a:pt x="17" y="36"/>
                  </a:lnTo>
                  <a:lnTo>
                    <a:pt x="9" y="9"/>
                  </a:lnTo>
                  <a:lnTo>
                    <a:pt x="0" y="0"/>
                  </a:lnTo>
                  <a:lnTo>
                    <a:pt x="9" y="36"/>
                  </a:lnTo>
                  <a:lnTo>
                    <a:pt x="0" y="54"/>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24" name="Freeform 24"/>
            <p:cNvSpPr>
              <a:spLocks/>
            </p:cNvSpPr>
            <p:nvPr/>
          </p:nvSpPr>
          <p:spPr bwMode="auto">
            <a:xfrm>
              <a:off x="2470150" y="2262187"/>
              <a:ext cx="142875" cy="38100"/>
            </a:xfrm>
            <a:custGeom>
              <a:avLst/>
              <a:gdLst>
                <a:gd name="T0" fmla="*/ 0 w 88"/>
                <a:gd name="T1" fmla="*/ 2147483647 h 26"/>
                <a:gd name="T2" fmla="*/ 2147483647 w 88"/>
                <a:gd name="T3" fmla="*/ 2147483647 h 26"/>
                <a:gd name="T4" fmla="*/ 2147483647 w 88"/>
                <a:gd name="T5" fmla="*/ 2147483647 h 26"/>
                <a:gd name="T6" fmla="*/ 0 w 88"/>
                <a:gd name="T7" fmla="*/ 2147483647 h 26"/>
                <a:gd name="T8" fmla="*/ 2147483647 w 88"/>
                <a:gd name="T9" fmla="*/ 2147483647 h 26"/>
                <a:gd name="T10" fmla="*/ 2147483647 w 88"/>
                <a:gd name="T11" fmla="*/ 2147483647 h 26"/>
                <a:gd name="T12" fmla="*/ 2147483647 w 88"/>
                <a:gd name="T13" fmla="*/ 2147483647 h 26"/>
                <a:gd name="T14" fmla="*/ 2147483647 w 88"/>
                <a:gd name="T15" fmla="*/ 2147483647 h 26"/>
                <a:gd name="T16" fmla="*/ 2147483647 w 88"/>
                <a:gd name="T17" fmla="*/ 2147483647 h 26"/>
                <a:gd name="T18" fmla="*/ 2147483647 w 88"/>
                <a:gd name="T19" fmla="*/ 2147483647 h 26"/>
                <a:gd name="T20" fmla="*/ 2147483647 w 88"/>
                <a:gd name="T21" fmla="*/ 2147483647 h 26"/>
                <a:gd name="T22" fmla="*/ 2147483647 w 88"/>
                <a:gd name="T23" fmla="*/ 2147483647 h 26"/>
                <a:gd name="T24" fmla="*/ 2147483647 w 88"/>
                <a:gd name="T25" fmla="*/ 0 h 26"/>
                <a:gd name="T26" fmla="*/ 2147483647 w 88"/>
                <a:gd name="T27" fmla="*/ 0 h 26"/>
                <a:gd name="T28" fmla="*/ 0 w 88"/>
                <a:gd name="T29" fmla="*/ 2147483647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26"/>
                <a:gd name="T47" fmla="*/ 88 w 88"/>
                <a:gd name="T48" fmla="*/ 26 h 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26">
                  <a:moveTo>
                    <a:pt x="0" y="9"/>
                  </a:moveTo>
                  <a:lnTo>
                    <a:pt x="35" y="9"/>
                  </a:lnTo>
                  <a:lnTo>
                    <a:pt x="44" y="18"/>
                  </a:lnTo>
                  <a:lnTo>
                    <a:pt x="0" y="26"/>
                  </a:lnTo>
                  <a:lnTo>
                    <a:pt x="18" y="26"/>
                  </a:lnTo>
                  <a:lnTo>
                    <a:pt x="44" y="18"/>
                  </a:lnTo>
                  <a:lnTo>
                    <a:pt x="27" y="26"/>
                  </a:lnTo>
                  <a:lnTo>
                    <a:pt x="53" y="26"/>
                  </a:lnTo>
                  <a:lnTo>
                    <a:pt x="53" y="18"/>
                  </a:lnTo>
                  <a:lnTo>
                    <a:pt x="70" y="18"/>
                  </a:lnTo>
                  <a:lnTo>
                    <a:pt x="88" y="9"/>
                  </a:lnTo>
                  <a:lnTo>
                    <a:pt x="53" y="9"/>
                  </a:lnTo>
                  <a:lnTo>
                    <a:pt x="88" y="0"/>
                  </a:lnTo>
                  <a:lnTo>
                    <a:pt x="70"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25" name="Freeform 25"/>
            <p:cNvSpPr>
              <a:spLocks/>
            </p:cNvSpPr>
            <p:nvPr/>
          </p:nvSpPr>
          <p:spPr bwMode="auto">
            <a:xfrm>
              <a:off x="2470150" y="2262187"/>
              <a:ext cx="142875" cy="38100"/>
            </a:xfrm>
            <a:custGeom>
              <a:avLst/>
              <a:gdLst>
                <a:gd name="T0" fmla="*/ 0 w 88"/>
                <a:gd name="T1" fmla="*/ 2147483647 h 26"/>
                <a:gd name="T2" fmla="*/ 2147483647 w 88"/>
                <a:gd name="T3" fmla="*/ 2147483647 h 26"/>
                <a:gd name="T4" fmla="*/ 2147483647 w 88"/>
                <a:gd name="T5" fmla="*/ 2147483647 h 26"/>
                <a:gd name="T6" fmla="*/ 0 w 88"/>
                <a:gd name="T7" fmla="*/ 2147483647 h 26"/>
                <a:gd name="T8" fmla="*/ 2147483647 w 88"/>
                <a:gd name="T9" fmla="*/ 2147483647 h 26"/>
                <a:gd name="T10" fmla="*/ 2147483647 w 88"/>
                <a:gd name="T11" fmla="*/ 2147483647 h 26"/>
                <a:gd name="T12" fmla="*/ 2147483647 w 88"/>
                <a:gd name="T13" fmla="*/ 2147483647 h 26"/>
                <a:gd name="T14" fmla="*/ 2147483647 w 88"/>
                <a:gd name="T15" fmla="*/ 2147483647 h 26"/>
                <a:gd name="T16" fmla="*/ 2147483647 w 88"/>
                <a:gd name="T17" fmla="*/ 2147483647 h 26"/>
                <a:gd name="T18" fmla="*/ 2147483647 w 88"/>
                <a:gd name="T19" fmla="*/ 2147483647 h 26"/>
                <a:gd name="T20" fmla="*/ 2147483647 w 88"/>
                <a:gd name="T21" fmla="*/ 2147483647 h 26"/>
                <a:gd name="T22" fmla="*/ 2147483647 w 88"/>
                <a:gd name="T23" fmla="*/ 2147483647 h 26"/>
                <a:gd name="T24" fmla="*/ 2147483647 w 88"/>
                <a:gd name="T25" fmla="*/ 0 h 26"/>
                <a:gd name="T26" fmla="*/ 2147483647 w 88"/>
                <a:gd name="T27" fmla="*/ 0 h 26"/>
                <a:gd name="T28" fmla="*/ 0 w 88"/>
                <a:gd name="T29" fmla="*/ 2147483647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26"/>
                <a:gd name="T47" fmla="*/ 88 w 88"/>
                <a:gd name="T48" fmla="*/ 26 h 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26">
                  <a:moveTo>
                    <a:pt x="0" y="9"/>
                  </a:moveTo>
                  <a:lnTo>
                    <a:pt x="35" y="9"/>
                  </a:lnTo>
                  <a:lnTo>
                    <a:pt x="44" y="18"/>
                  </a:lnTo>
                  <a:lnTo>
                    <a:pt x="0" y="26"/>
                  </a:lnTo>
                  <a:lnTo>
                    <a:pt x="18" y="26"/>
                  </a:lnTo>
                  <a:lnTo>
                    <a:pt x="44" y="18"/>
                  </a:lnTo>
                  <a:lnTo>
                    <a:pt x="27" y="26"/>
                  </a:lnTo>
                  <a:lnTo>
                    <a:pt x="53" y="26"/>
                  </a:lnTo>
                  <a:lnTo>
                    <a:pt x="53" y="18"/>
                  </a:lnTo>
                  <a:lnTo>
                    <a:pt x="70" y="18"/>
                  </a:lnTo>
                  <a:lnTo>
                    <a:pt x="88" y="9"/>
                  </a:lnTo>
                  <a:lnTo>
                    <a:pt x="53" y="9"/>
                  </a:lnTo>
                  <a:lnTo>
                    <a:pt x="88" y="0"/>
                  </a:lnTo>
                  <a:lnTo>
                    <a:pt x="70"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26" name="Freeform 26"/>
            <p:cNvSpPr>
              <a:spLocks/>
            </p:cNvSpPr>
            <p:nvPr/>
          </p:nvSpPr>
          <p:spPr bwMode="auto">
            <a:xfrm>
              <a:off x="2500313" y="2355850"/>
              <a:ext cx="168275" cy="55562"/>
            </a:xfrm>
            <a:custGeom>
              <a:avLst/>
              <a:gdLst>
                <a:gd name="T0" fmla="*/ 2147483647 w 104"/>
                <a:gd name="T1" fmla="*/ 0 h 36"/>
                <a:gd name="T2" fmla="*/ 2147483647 w 104"/>
                <a:gd name="T3" fmla="*/ 2147483647 h 36"/>
                <a:gd name="T4" fmla="*/ 2147483647 w 104"/>
                <a:gd name="T5" fmla="*/ 2147483647 h 36"/>
                <a:gd name="T6" fmla="*/ 2147483647 w 104"/>
                <a:gd name="T7" fmla="*/ 2147483647 h 36"/>
                <a:gd name="T8" fmla="*/ 2147483647 w 104"/>
                <a:gd name="T9" fmla="*/ 2147483647 h 36"/>
                <a:gd name="T10" fmla="*/ 0 w 104"/>
                <a:gd name="T11" fmla="*/ 2147483647 h 36"/>
                <a:gd name="T12" fmla="*/ 2147483647 w 104"/>
                <a:gd name="T13" fmla="*/ 2147483647 h 36"/>
                <a:gd name="T14" fmla="*/ 2147483647 w 104"/>
                <a:gd name="T15" fmla="*/ 2147483647 h 36"/>
                <a:gd name="T16" fmla="*/ 2147483647 w 104"/>
                <a:gd name="T17" fmla="*/ 2147483647 h 36"/>
                <a:gd name="T18" fmla="*/ 2147483647 w 104"/>
                <a:gd name="T19" fmla="*/ 2147483647 h 36"/>
                <a:gd name="T20" fmla="*/ 2147483647 w 104"/>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36"/>
                <a:gd name="T35" fmla="*/ 104 w 104"/>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36">
                  <a:moveTo>
                    <a:pt x="104" y="0"/>
                  </a:moveTo>
                  <a:lnTo>
                    <a:pt x="52" y="9"/>
                  </a:lnTo>
                  <a:lnTo>
                    <a:pt x="35" y="9"/>
                  </a:lnTo>
                  <a:lnTo>
                    <a:pt x="35" y="27"/>
                  </a:lnTo>
                  <a:lnTo>
                    <a:pt x="9" y="36"/>
                  </a:lnTo>
                  <a:lnTo>
                    <a:pt x="0" y="36"/>
                  </a:lnTo>
                  <a:lnTo>
                    <a:pt x="9" y="36"/>
                  </a:lnTo>
                  <a:lnTo>
                    <a:pt x="35" y="36"/>
                  </a:lnTo>
                  <a:lnTo>
                    <a:pt x="70" y="9"/>
                  </a:lnTo>
                  <a:lnTo>
                    <a:pt x="104" y="9"/>
                  </a:lnTo>
                  <a:lnTo>
                    <a:pt x="104"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27" name="Freeform 27"/>
            <p:cNvSpPr>
              <a:spLocks/>
            </p:cNvSpPr>
            <p:nvPr/>
          </p:nvSpPr>
          <p:spPr bwMode="auto">
            <a:xfrm>
              <a:off x="2500313" y="2355850"/>
              <a:ext cx="168275" cy="55562"/>
            </a:xfrm>
            <a:custGeom>
              <a:avLst/>
              <a:gdLst>
                <a:gd name="T0" fmla="*/ 2147483647 w 104"/>
                <a:gd name="T1" fmla="*/ 0 h 36"/>
                <a:gd name="T2" fmla="*/ 2147483647 w 104"/>
                <a:gd name="T3" fmla="*/ 2147483647 h 36"/>
                <a:gd name="T4" fmla="*/ 2147483647 w 104"/>
                <a:gd name="T5" fmla="*/ 2147483647 h 36"/>
                <a:gd name="T6" fmla="*/ 2147483647 w 104"/>
                <a:gd name="T7" fmla="*/ 2147483647 h 36"/>
                <a:gd name="T8" fmla="*/ 2147483647 w 104"/>
                <a:gd name="T9" fmla="*/ 2147483647 h 36"/>
                <a:gd name="T10" fmla="*/ 0 w 104"/>
                <a:gd name="T11" fmla="*/ 2147483647 h 36"/>
                <a:gd name="T12" fmla="*/ 2147483647 w 104"/>
                <a:gd name="T13" fmla="*/ 2147483647 h 36"/>
                <a:gd name="T14" fmla="*/ 2147483647 w 104"/>
                <a:gd name="T15" fmla="*/ 2147483647 h 36"/>
                <a:gd name="T16" fmla="*/ 2147483647 w 104"/>
                <a:gd name="T17" fmla="*/ 2147483647 h 36"/>
                <a:gd name="T18" fmla="*/ 2147483647 w 104"/>
                <a:gd name="T19" fmla="*/ 2147483647 h 36"/>
                <a:gd name="T20" fmla="*/ 2147483647 w 104"/>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36"/>
                <a:gd name="T35" fmla="*/ 104 w 104"/>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36">
                  <a:moveTo>
                    <a:pt x="104" y="0"/>
                  </a:moveTo>
                  <a:lnTo>
                    <a:pt x="52" y="9"/>
                  </a:lnTo>
                  <a:lnTo>
                    <a:pt x="35" y="9"/>
                  </a:lnTo>
                  <a:lnTo>
                    <a:pt x="35" y="27"/>
                  </a:lnTo>
                  <a:lnTo>
                    <a:pt x="9" y="36"/>
                  </a:lnTo>
                  <a:lnTo>
                    <a:pt x="0" y="36"/>
                  </a:lnTo>
                  <a:lnTo>
                    <a:pt x="9" y="36"/>
                  </a:lnTo>
                  <a:lnTo>
                    <a:pt x="35" y="36"/>
                  </a:lnTo>
                  <a:lnTo>
                    <a:pt x="70" y="9"/>
                  </a:lnTo>
                  <a:lnTo>
                    <a:pt x="104" y="9"/>
                  </a:lnTo>
                  <a:lnTo>
                    <a:pt x="104"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28" name="Freeform 28"/>
            <p:cNvSpPr>
              <a:spLocks/>
            </p:cNvSpPr>
            <p:nvPr/>
          </p:nvSpPr>
          <p:spPr bwMode="auto">
            <a:xfrm>
              <a:off x="2555875" y="2438400"/>
              <a:ext cx="98425" cy="25400"/>
            </a:xfrm>
            <a:custGeom>
              <a:avLst/>
              <a:gdLst>
                <a:gd name="T0" fmla="*/ 0 w 61"/>
                <a:gd name="T1" fmla="*/ 2147483647 h 17"/>
                <a:gd name="T2" fmla="*/ 2147483647 w 61"/>
                <a:gd name="T3" fmla="*/ 2147483647 h 17"/>
                <a:gd name="T4" fmla="*/ 2147483647 w 61"/>
                <a:gd name="T5" fmla="*/ 0 h 17"/>
                <a:gd name="T6" fmla="*/ 0 w 61"/>
                <a:gd name="T7" fmla="*/ 2147483647 h 17"/>
                <a:gd name="T8" fmla="*/ 0 60000 65536"/>
                <a:gd name="T9" fmla="*/ 0 60000 65536"/>
                <a:gd name="T10" fmla="*/ 0 60000 65536"/>
                <a:gd name="T11" fmla="*/ 0 60000 65536"/>
                <a:gd name="T12" fmla="*/ 0 w 61"/>
                <a:gd name="T13" fmla="*/ 0 h 17"/>
                <a:gd name="T14" fmla="*/ 61 w 61"/>
                <a:gd name="T15" fmla="*/ 17 h 17"/>
              </a:gdLst>
              <a:ahLst/>
              <a:cxnLst>
                <a:cxn ang="T8">
                  <a:pos x="T0" y="T1"/>
                </a:cxn>
                <a:cxn ang="T9">
                  <a:pos x="T2" y="T3"/>
                </a:cxn>
                <a:cxn ang="T10">
                  <a:pos x="T4" y="T5"/>
                </a:cxn>
                <a:cxn ang="T11">
                  <a:pos x="T6" y="T7"/>
                </a:cxn>
              </a:cxnLst>
              <a:rect l="T12" t="T13" r="T14" b="T15"/>
              <a:pathLst>
                <a:path w="61" h="17">
                  <a:moveTo>
                    <a:pt x="0" y="17"/>
                  </a:moveTo>
                  <a:lnTo>
                    <a:pt x="61" y="8"/>
                  </a:lnTo>
                  <a:lnTo>
                    <a:pt x="35" y="0"/>
                  </a:lnTo>
                  <a:lnTo>
                    <a:pt x="0" y="1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29" name="Freeform 29"/>
            <p:cNvSpPr>
              <a:spLocks/>
            </p:cNvSpPr>
            <p:nvPr/>
          </p:nvSpPr>
          <p:spPr bwMode="auto">
            <a:xfrm>
              <a:off x="2555875" y="2438400"/>
              <a:ext cx="98425" cy="25400"/>
            </a:xfrm>
            <a:custGeom>
              <a:avLst/>
              <a:gdLst>
                <a:gd name="T0" fmla="*/ 0 w 61"/>
                <a:gd name="T1" fmla="*/ 2147483647 h 17"/>
                <a:gd name="T2" fmla="*/ 2147483647 w 61"/>
                <a:gd name="T3" fmla="*/ 2147483647 h 17"/>
                <a:gd name="T4" fmla="*/ 2147483647 w 61"/>
                <a:gd name="T5" fmla="*/ 0 h 17"/>
                <a:gd name="T6" fmla="*/ 0 w 61"/>
                <a:gd name="T7" fmla="*/ 2147483647 h 17"/>
                <a:gd name="T8" fmla="*/ 0 60000 65536"/>
                <a:gd name="T9" fmla="*/ 0 60000 65536"/>
                <a:gd name="T10" fmla="*/ 0 60000 65536"/>
                <a:gd name="T11" fmla="*/ 0 60000 65536"/>
                <a:gd name="T12" fmla="*/ 0 w 61"/>
                <a:gd name="T13" fmla="*/ 0 h 17"/>
                <a:gd name="T14" fmla="*/ 61 w 61"/>
                <a:gd name="T15" fmla="*/ 17 h 17"/>
              </a:gdLst>
              <a:ahLst/>
              <a:cxnLst>
                <a:cxn ang="T8">
                  <a:pos x="T0" y="T1"/>
                </a:cxn>
                <a:cxn ang="T9">
                  <a:pos x="T2" y="T3"/>
                </a:cxn>
                <a:cxn ang="T10">
                  <a:pos x="T4" y="T5"/>
                </a:cxn>
                <a:cxn ang="T11">
                  <a:pos x="T6" y="T7"/>
                </a:cxn>
              </a:cxnLst>
              <a:rect l="T12" t="T13" r="T14" b="T15"/>
              <a:pathLst>
                <a:path w="61" h="17">
                  <a:moveTo>
                    <a:pt x="0" y="17"/>
                  </a:moveTo>
                  <a:lnTo>
                    <a:pt x="61" y="8"/>
                  </a:lnTo>
                  <a:lnTo>
                    <a:pt x="35" y="0"/>
                  </a:lnTo>
                  <a:lnTo>
                    <a:pt x="0" y="1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30" name="Freeform 30"/>
            <p:cNvSpPr>
              <a:spLocks/>
            </p:cNvSpPr>
            <p:nvPr/>
          </p:nvSpPr>
          <p:spPr bwMode="auto">
            <a:xfrm>
              <a:off x="2668588" y="2476500"/>
              <a:ext cx="53975" cy="41275"/>
            </a:xfrm>
            <a:custGeom>
              <a:avLst/>
              <a:gdLst>
                <a:gd name="T0" fmla="*/ 0 w 35"/>
                <a:gd name="T1" fmla="*/ 2147483647 h 27"/>
                <a:gd name="T2" fmla="*/ 2147483647 w 35"/>
                <a:gd name="T3" fmla="*/ 2147483647 h 27"/>
                <a:gd name="T4" fmla="*/ 2147483647 w 35"/>
                <a:gd name="T5" fmla="*/ 2147483647 h 27"/>
                <a:gd name="T6" fmla="*/ 2147483647 w 35"/>
                <a:gd name="T7" fmla="*/ 2147483647 h 27"/>
                <a:gd name="T8" fmla="*/ 2147483647 w 35"/>
                <a:gd name="T9" fmla="*/ 0 h 27"/>
                <a:gd name="T10" fmla="*/ 0 w 35"/>
                <a:gd name="T11" fmla="*/ 2147483647 h 27"/>
                <a:gd name="T12" fmla="*/ 0 60000 65536"/>
                <a:gd name="T13" fmla="*/ 0 60000 65536"/>
                <a:gd name="T14" fmla="*/ 0 60000 65536"/>
                <a:gd name="T15" fmla="*/ 0 60000 65536"/>
                <a:gd name="T16" fmla="*/ 0 60000 65536"/>
                <a:gd name="T17" fmla="*/ 0 60000 65536"/>
                <a:gd name="T18" fmla="*/ 0 w 35"/>
                <a:gd name="T19" fmla="*/ 0 h 27"/>
                <a:gd name="T20" fmla="*/ 35 w 35"/>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5" h="27">
                  <a:moveTo>
                    <a:pt x="0" y="27"/>
                  </a:moveTo>
                  <a:lnTo>
                    <a:pt x="18" y="27"/>
                  </a:lnTo>
                  <a:lnTo>
                    <a:pt x="26" y="9"/>
                  </a:lnTo>
                  <a:lnTo>
                    <a:pt x="35" y="9"/>
                  </a:lnTo>
                  <a:lnTo>
                    <a:pt x="35" y="0"/>
                  </a:lnTo>
                  <a:lnTo>
                    <a:pt x="0"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31" name="Freeform 31"/>
            <p:cNvSpPr>
              <a:spLocks/>
            </p:cNvSpPr>
            <p:nvPr/>
          </p:nvSpPr>
          <p:spPr bwMode="auto">
            <a:xfrm>
              <a:off x="2668588" y="2476500"/>
              <a:ext cx="53975" cy="41275"/>
            </a:xfrm>
            <a:custGeom>
              <a:avLst/>
              <a:gdLst>
                <a:gd name="T0" fmla="*/ 0 w 35"/>
                <a:gd name="T1" fmla="*/ 2147483647 h 27"/>
                <a:gd name="T2" fmla="*/ 2147483647 w 35"/>
                <a:gd name="T3" fmla="*/ 2147483647 h 27"/>
                <a:gd name="T4" fmla="*/ 2147483647 w 35"/>
                <a:gd name="T5" fmla="*/ 2147483647 h 27"/>
                <a:gd name="T6" fmla="*/ 2147483647 w 35"/>
                <a:gd name="T7" fmla="*/ 2147483647 h 27"/>
                <a:gd name="T8" fmla="*/ 2147483647 w 35"/>
                <a:gd name="T9" fmla="*/ 0 h 27"/>
                <a:gd name="T10" fmla="*/ 0 w 35"/>
                <a:gd name="T11" fmla="*/ 2147483647 h 27"/>
                <a:gd name="T12" fmla="*/ 0 60000 65536"/>
                <a:gd name="T13" fmla="*/ 0 60000 65536"/>
                <a:gd name="T14" fmla="*/ 0 60000 65536"/>
                <a:gd name="T15" fmla="*/ 0 60000 65536"/>
                <a:gd name="T16" fmla="*/ 0 60000 65536"/>
                <a:gd name="T17" fmla="*/ 0 60000 65536"/>
                <a:gd name="T18" fmla="*/ 0 w 35"/>
                <a:gd name="T19" fmla="*/ 0 h 27"/>
                <a:gd name="T20" fmla="*/ 35 w 35"/>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5" h="27">
                  <a:moveTo>
                    <a:pt x="0" y="27"/>
                  </a:moveTo>
                  <a:lnTo>
                    <a:pt x="18" y="27"/>
                  </a:lnTo>
                  <a:lnTo>
                    <a:pt x="26" y="9"/>
                  </a:lnTo>
                  <a:lnTo>
                    <a:pt x="35" y="9"/>
                  </a:lnTo>
                  <a:lnTo>
                    <a:pt x="35" y="0"/>
                  </a:lnTo>
                  <a:lnTo>
                    <a:pt x="0"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32" name="Freeform 32"/>
            <p:cNvSpPr>
              <a:spLocks/>
            </p:cNvSpPr>
            <p:nvPr/>
          </p:nvSpPr>
          <p:spPr bwMode="auto">
            <a:xfrm>
              <a:off x="2697163" y="2597150"/>
              <a:ext cx="25400" cy="95250"/>
            </a:xfrm>
            <a:custGeom>
              <a:avLst/>
              <a:gdLst>
                <a:gd name="T0" fmla="*/ 0 w 17"/>
                <a:gd name="T1" fmla="*/ 2147483647 h 63"/>
                <a:gd name="T2" fmla="*/ 0 w 17"/>
                <a:gd name="T3" fmla="*/ 2147483647 h 63"/>
                <a:gd name="T4" fmla="*/ 2147483647 w 17"/>
                <a:gd name="T5" fmla="*/ 2147483647 h 63"/>
                <a:gd name="T6" fmla="*/ 0 w 17"/>
                <a:gd name="T7" fmla="*/ 2147483647 h 63"/>
                <a:gd name="T8" fmla="*/ 2147483647 w 17"/>
                <a:gd name="T9" fmla="*/ 2147483647 h 63"/>
                <a:gd name="T10" fmla="*/ 0 w 17"/>
                <a:gd name="T11" fmla="*/ 2147483647 h 63"/>
                <a:gd name="T12" fmla="*/ 2147483647 w 17"/>
                <a:gd name="T13" fmla="*/ 2147483647 h 63"/>
                <a:gd name="T14" fmla="*/ 2147483647 w 17"/>
                <a:gd name="T15" fmla="*/ 0 h 63"/>
                <a:gd name="T16" fmla="*/ 2147483647 w 17"/>
                <a:gd name="T17" fmla="*/ 0 h 63"/>
                <a:gd name="T18" fmla="*/ 0 w 17"/>
                <a:gd name="T19" fmla="*/ 2147483647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3"/>
                <a:gd name="T32" fmla="*/ 17 w 1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3">
                  <a:moveTo>
                    <a:pt x="0" y="9"/>
                  </a:moveTo>
                  <a:lnTo>
                    <a:pt x="0" y="27"/>
                  </a:lnTo>
                  <a:lnTo>
                    <a:pt x="8" y="27"/>
                  </a:lnTo>
                  <a:lnTo>
                    <a:pt x="0" y="36"/>
                  </a:lnTo>
                  <a:lnTo>
                    <a:pt x="8" y="36"/>
                  </a:lnTo>
                  <a:lnTo>
                    <a:pt x="0" y="63"/>
                  </a:lnTo>
                  <a:lnTo>
                    <a:pt x="17" y="36"/>
                  </a:lnTo>
                  <a:lnTo>
                    <a:pt x="17" y="0"/>
                  </a:lnTo>
                  <a:lnTo>
                    <a:pt x="8"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33" name="Freeform 33"/>
            <p:cNvSpPr>
              <a:spLocks/>
            </p:cNvSpPr>
            <p:nvPr/>
          </p:nvSpPr>
          <p:spPr bwMode="auto">
            <a:xfrm>
              <a:off x="2697163" y="2597150"/>
              <a:ext cx="25400" cy="95250"/>
            </a:xfrm>
            <a:custGeom>
              <a:avLst/>
              <a:gdLst>
                <a:gd name="T0" fmla="*/ 0 w 17"/>
                <a:gd name="T1" fmla="*/ 2147483647 h 63"/>
                <a:gd name="T2" fmla="*/ 0 w 17"/>
                <a:gd name="T3" fmla="*/ 2147483647 h 63"/>
                <a:gd name="T4" fmla="*/ 2147483647 w 17"/>
                <a:gd name="T5" fmla="*/ 2147483647 h 63"/>
                <a:gd name="T6" fmla="*/ 0 w 17"/>
                <a:gd name="T7" fmla="*/ 2147483647 h 63"/>
                <a:gd name="T8" fmla="*/ 2147483647 w 17"/>
                <a:gd name="T9" fmla="*/ 2147483647 h 63"/>
                <a:gd name="T10" fmla="*/ 0 w 17"/>
                <a:gd name="T11" fmla="*/ 2147483647 h 63"/>
                <a:gd name="T12" fmla="*/ 2147483647 w 17"/>
                <a:gd name="T13" fmla="*/ 2147483647 h 63"/>
                <a:gd name="T14" fmla="*/ 2147483647 w 17"/>
                <a:gd name="T15" fmla="*/ 0 h 63"/>
                <a:gd name="T16" fmla="*/ 2147483647 w 17"/>
                <a:gd name="T17" fmla="*/ 0 h 63"/>
                <a:gd name="T18" fmla="*/ 0 w 17"/>
                <a:gd name="T19" fmla="*/ 2147483647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3"/>
                <a:gd name="T32" fmla="*/ 17 w 1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3">
                  <a:moveTo>
                    <a:pt x="0" y="9"/>
                  </a:moveTo>
                  <a:lnTo>
                    <a:pt x="0" y="27"/>
                  </a:lnTo>
                  <a:lnTo>
                    <a:pt x="8" y="27"/>
                  </a:lnTo>
                  <a:lnTo>
                    <a:pt x="0" y="36"/>
                  </a:lnTo>
                  <a:lnTo>
                    <a:pt x="8" y="36"/>
                  </a:lnTo>
                  <a:lnTo>
                    <a:pt x="0" y="63"/>
                  </a:lnTo>
                  <a:lnTo>
                    <a:pt x="17" y="36"/>
                  </a:lnTo>
                  <a:lnTo>
                    <a:pt x="17" y="0"/>
                  </a:lnTo>
                  <a:lnTo>
                    <a:pt x="8"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34" name="Freeform 34"/>
            <p:cNvSpPr>
              <a:spLocks/>
            </p:cNvSpPr>
            <p:nvPr/>
          </p:nvSpPr>
          <p:spPr bwMode="auto">
            <a:xfrm>
              <a:off x="2976563" y="2854325"/>
              <a:ext cx="98425" cy="26987"/>
            </a:xfrm>
            <a:custGeom>
              <a:avLst/>
              <a:gdLst>
                <a:gd name="T0" fmla="*/ 2147483647 w 61"/>
                <a:gd name="T1" fmla="*/ 2147483647 h 18"/>
                <a:gd name="T2" fmla="*/ 2147483647 w 61"/>
                <a:gd name="T3" fmla="*/ 2147483647 h 18"/>
                <a:gd name="T4" fmla="*/ 2147483647 w 61"/>
                <a:gd name="T5" fmla="*/ 0 h 18"/>
                <a:gd name="T6" fmla="*/ 2147483647 w 61"/>
                <a:gd name="T7" fmla="*/ 2147483647 h 18"/>
                <a:gd name="T8" fmla="*/ 2147483647 w 61"/>
                <a:gd name="T9" fmla="*/ 2147483647 h 18"/>
                <a:gd name="T10" fmla="*/ 0 w 61"/>
                <a:gd name="T11" fmla="*/ 2147483647 h 18"/>
                <a:gd name="T12" fmla="*/ 2147483647 w 61"/>
                <a:gd name="T13" fmla="*/ 2147483647 h 18"/>
                <a:gd name="T14" fmla="*/ 0 60000 65536"/>
                <a:gd name="T15" fmla="*/ 0 60000 65536"/>
                <a:gd name="T16" fmla="*/ 0 60000 65536"/>
                <a:gd name="T17" fmla="*/ 0 60000 65536"/>
                <a:gd name="T18" fmla="*/ 0 60000 65536"/>
                <a:gd name="T19" fmla="*/ 0 60000 65536"/>
                <a:gd name="T20" fmla="*/ 0 60000 65536"/>
                <a:gd name="T21" fmla="*/ 0 w 61"/>
                <a:gd name="T22" fmla="*/ 0 h 18"/>
                <a:gd name="T23" fmla="*/ 61 w 61"/>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18">
                  <a:moveTo>
                    <a:pt x="9" y="18"/>
                  </a:moveTo>
                  <a:lnTo>
                    <a:pt x="52" y="18"/>
                  </a:lnTo>
                  <a:lnTo>
                    <a:pt x="61" y="0"/>
                  </a:lnTo>
                  <a:lnTo>
                    <a:pt x="44" y="9"/>
                  </a:lnTo>
                  <a:lnTo>
                    <a:pt x="9" y="9"/>
                  </a:lnTo>
                  <a:lnTo>
                    <a:pt x="0" y="18"/>
                  </a:lnTo>
                  <a:lnTo>
                    <a:pt x="9"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35" name="Freeform 35"/>
            <p:cNvSpPr>
              <a:spLocks/>
            </p:cNvSpPr>
            <p:nvPr/>
          </p:nvSpPr>
          <p:spPr bwMode="auto">
            <a:xfrm>
              <a:off x="2976563" y="2854325"/>
              <a:ext cx="98425" cy="26987"/>
            </a:xfrm>
            <a:custGeom>
              <a:avLst/>
              <a:gdLst>
                <a:gd name="T0" fmla="*/ 2147483647 w 61"/>
                <a:gd name="T1" fmla="*/ 2147483647 h 18"/>
                <a:gd name="T2" fmla="*/ 2147483647 w 61"/>
                <a:gd name="T3" fmla="*/ 2147483647 h 18"/>
                <a:gd name="T4" fmla="*/ 2147483647 w 61"/>
                <a:gd name="T5" fmla="*/ 0 h 18"/>
                <a:gd name="T6" fmla="*/ 2147483647 w 61"/>
                <a:gd name="T7" fmla="*/ 2147483647 h 18"/>
                <a:gd name="T8" fmla="*/ 2147483647 w 61"/>
                <a:gd name="T9" fmla="*/ 2147483647 h 18"/>
                <a:gd name="T10" fmla="*/ 0 w 61"/>
                <a:gd name="T11" fmla="*/ 2147483647 h 18"/>
                <a:gd name="T12" fmla="*/ 2147483647 w 61"/>
                <a:gd name="T13" fmla="*/ 2147483647 h 18"/>
                <a:gd name="T14" fmla="*/ 0 60000 65536"/>
                <a:gd name="T15" fmla="*/ 0 60000 65536"/>
                <a:gd name="T16" fmla="*/ 0 60000 65536"/>
                <a:gd name="T17" fmla="*/ 0 60000 65536"/>
                <a:gd name="T18" fmla="*/ 0 60000 65536"/>
                <a:gd name="T19" fmla="*/ 0 60000 65536"/>
                <a:gd name="T20" fmla="*/ 0 60000 65536"/>
                <a:gd name="T21" fmla="*/ 0 w 61"/>
                <a:gd name="T22" fmla="*/ 0 h 18"/>
                <a:gd name="T23" fmla="*/ 61 w 61"/>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18">
                  <a:moveTo>
                    <a:pt x="9" y="18"/>
                  </a:moveTo>
                  <a:lnTo>
                    <a:pt x="52" y="18"/>
                  </a:lnTo>
                  <a:lnTo>
                    <a:pt x="61" y="0"/>
                  </a:lnTo>
                  <a:lnTo>
                    <a:pt x="44" y="9"/>
                  </a:lnTo>
                  <a:lnTo>
                    <a:pt x="9" y="9"/>
                  </a:lnTo>
                  <a:lnTo>
                    <a:pt x="0" y="18"/>
                  </a:lnTo>
                  <a:lnTo>
                    <a:pt x="9"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36" name="Freeform 36"/>
            <p:cNvSpPr>
              <a:spLocks/>
            </p:cNvSpPr>
            <p:nvPr/>
          </p:nvSpPr>
          <p:spPr bwMode="auto">
            <a:xfrm>
              <a:off x="2879725" y="2892425"/>
              <a:ext cx="125413" cy="26987"/>
            </a:xfrm>
            <a:custGeom>
              <a:avLst/>
              <a:gdLst>
                <a:gd name="T0" fmla="*/ 0 w 78"/>
                <a:gd name="T1" fmla="*/ 2147483647 h 18"/>
                <a:gd name="T2" fmla="*/ 2147483647 w 78"/>
                <a:gd name="T3" fmla="*/ 2147483647 h 18"/>
                <a:gd name="T4" fmla="*/ 2147483647 w 78"/>
                <a:gd name="T5" fmla="*/ 0 h 18"/>
                <a:gd name="T6" fmla="*/ 2147483647 w 78"/>
                <a:gd name="T7" fmla="*/ 0 h 18"/>
                <a:gd name="T8" fmla="*/ 0 w 78"/>
                <a:gd name="T9" fmla="*/ 2147483647 h 18"/>
                <a:gd name="T10" fmla="*/ 0 60000 65536"/>
                <a:gd name="T11" fmla="*/ 0 60000 65536"/>
                <a:gd name="T12" fmla="*/ 0 60000 65536"/>
                <a:gd name="T13" fmla="*/ 0 60000 65536"/>
                <a:gd name="T14" fmla="*/ 0 60000 65536"/>
                <a:gd name="T15" fmla="*/ 0 w 78"/>
                <a:gd name="T16" fmla="*/ 0 h 18"/>
                <a:gd name="T17" fmla="*/ 78 w 78"/>
                <a:gd name="T18" fmla="*/ 18 h 18"/>
              </a:gdLst>
              <a:ahLst/>
              <a:cxnLst>
                <a:cxn ang="T10">
                  <a:pos x="T0" y="T1"/>
                </a:cxn>
                <a:cxn ang="T11">
                  <a:pos x="T2" y="T3"/>
                </a:cxn>
                <a:cxn ang="T12">
                  <a:pos x="T4" y="T5"/>
                </a:cxn>
                <a:cxn ang="T13">
                  <a:pos x="T6" y="T7"/>
                </a:cxn>
                <a:cxn ang="T14">
                  <a:pos x="T8" y="T9"/>
                </a:cxn>
              </a:cxnLst>
              <a:rect l="T15" t="T16" r="T17" b="T18"/>
              <a:pathLst>
                <a:path w="78" h="18">
                  <a:moveTo>
                    <a:pt x="0" y="18"/>
                  </a:moveTo>
                  <a:lnTo>
                    <a:pt x="17" y="18"/>
                  </a:lnTo>
                  <a:lnTo>
                    <a:pt x="78" y="0"/>
                  </a:lnTo>
                  <a:lnTo>
                    <a:pt x="26" y="0"/>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37" name="Freeform 37"/>
            <p:cNvSpPr>
              <a:spLocks/>
            </p:cNvSpPr>
            <p:nvPr/>
          </p:nvSpPr>
          <p:spPr bwMode="auto">
            <a:xfrm>
              <a:off x="2879725" y="2892425"/>
              <a:ext cx="125413" cy="26987"/>
            </a:xfrm>
            <a:custGeom>
              <a:avLst/>
              <a:gdLst>
                <a:gd name="T0" fmla="*/ 0 w 78"/>
                <a:gd name="T1" fmla="*/ 2147483647 h 18"/>
                <a:gd name="T2" fmla="*/ 2147483647 w 78"/>
                <a:gd name="T3" fmla="*/ 2147483647 h 18"/>
                <a:gd name="T4" fmla="*/ 2147483647 w 78"/>
                <a:gd name="T5" fmla="*/ 0 h 18"/>
                <a:gd name="T6" fmla="*/ 2147483647 w 78"/>
                <a:gd name="T7" fmla="*/ 0 h 18"/>
                <a:gd name="T8" fmla="*/ 0 w 78"/>
                <a:gd name="T9" fmla="*/ 2147483647 h 18"/>
                <a:gd name="T10" fmla="*/ 0 60000 65536"/>
                <a:gd name="T11" fmla="*/ 0 60000 65536"/>
                <a:gd name="T12" fmla="*/ 0 60000 65536"/>
                <a:gd name="T13" fmla="*/ 0 60000 65536"/>
                <a:gd name="T14" fmla="*/ 0 60000 65536"/>
                <a:gd name="T15" fmla="*/ 0 w 78"/>
                <a:gd name="T16" fmla="*/ 0 h 18"/>
                <a:gd name="T17" fmla="*/ 78 w 78"/>
                <a:gd name="T18" fmla="*/ 18 h 18"/>
              </a:gdLst>
              <a:ahLst/>
              <a:cxnLst>
                <a:cxn ang="T10">
                  <a:pos x="T0" y="T1"/>
                </a:cxn>
                <a:cxn ang="T11">
                  <a:pos x="T2" y="T3"/>
                </a:cxn>
                <a:cxn ang="T12">
                  <a:pos x="T4" y="T5"/>
                </a:cxn>
                <a:cxn ang="T13">
                  <a:pos x="T6" y="T7"/>
                </a:cxn>
                <a:cxn ang="T14">
                  <a:pos x="T8" y="T9"/>
                </a:cxn>
              </a:cxnLst>
              <a:rect l="T15" t="T16" r="T17" b="T18"/>
              <a:pathLst>
                <a:path w="78" h="18">
                  <a:moveTo>
                    <a:pt x="0" y="18"/>
                  </a:moveTo>
                  <a:lnTo>
                    <a:pt x="17" y="18"/>
                  </a:lnTo>
                  <a:lnTo>
                    <a:pt x="78" y="0"/>
                  </a:lnTo>
                  <a:lnTo>
                    <a:pt x="26" y="0"/>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38" name="Freeform 38"/>
            <p:cNvSpPr>
              <a:spLocks/>
            </p:cNvSpPr>
            <p:nvPr/>
          </p:nvSpPr>
          <p:spPr bwMode="auto">
            <a:xfrm>
              <a:off x="2765425" y="2786062"/>
              <a:ext cx="239713" cy="133350"/>
            </a:xfrm>
            <a:custGeom>
              <a:avLst/>
              <a:gdLst>
                <a:gd name="T0" fmla="*/ 2147483647 w 148"/>
                <a:gd name="T1" fmla="*/ 0 h 89"/>
                <a:gd name="T2" fmla="*/ 2147483647 w 148"/>
                <a:gd name="T3" fmla="*/ 2147483647 h 89"/>
                <a:gd name="T4" fmla="*/ 2147483647 w 148"/>
                <a:gd name="T5" fmla="*/ 2147483647 h 89"/>
                <a:gd name="T6" fmla="*/ 2147483647 w 148"/>
                <a:gd name="T7" fmla="*/ 2147483647 h 89"/>
                <a:gd name="T8" fmla="*/ 2147483647 w 148"/>
                <a:gd name="T9" fmla="*/ 2147483647 h 89"/>
                <a:gd name="T10" fmla="*/ 2147483647 w 148"/>
                <a:gd name="T11" fmla="*/ 2147483647 h 89"/>
                <a:gd name="T12" fmla="*/ 0 w 148"/>
                <a:gd name="T13" fmla="*/ 2147483647 h 89"/>
                <a:gd name="T14" fmla="*/ 0 w 148"/>
                <a:gd name="T15" fmla="*/ 2147483647 h 89"/>
                <a:gd name="T16" fmla="*/ 2147483647 w 148"/>
                <a:gd name="T17" fmla="*/ 2147483647 h 89"/>
                <a:gd name="T18" fmla="*/ 2147483647 w 148"/>
                <a:gd name="T19" fmla="*/ 2147483647 h 89"/>
                <a:gd name="T20" fmla="*/ 2147483647 w 148"/>
                <a:gd name="T21" fmla="*/ 2147483647 h 89"/>
                <a:gd name="T22" fmla="*/ 2147483647 w 148"/>
                <a:gd name="T23" fmla="*/ 2147483647 h 89"/>
                <a:gd name="T24" fmla="*/ 2147483647 w 148"/>
                <a:gd name="T25" fmla="*/ 2147483647 h 89"/>
                <a:gd name="T26" fmla="*/ 2147483647 w 148"/>
                <a:gd name="T27" fmla="*/ 2147483647 h 89"/>
                <a:gd name="T28" fmla="*/ 2147483647 w 148"/>
                <a:gd name="T29" fmla="*/ 2147483647 h 89"/>
                <a:gd name="T30" fmla="*/ 2147483647 w 148"/>
                <a:gd name="T31" fmla="*/ 2147483647 h 89"/>
                <a:gd name="T32" fmla="*/ 2147483647 w 148"/>
                <a:gd name="T33" fmla="*/ 2147483647 h 89"/>
                <a:gd name="T34" fmla="*/ 2147483647 w 148"/>
                <a:gd name="T35" fmla="*/ 2147483647 h 89"/>
                <a:gd name="T36" fmla="*/ 2147483647 w 148"/>
                <a:gd name="T37" fmla="*/ 2147483647 h 89"/>
                <a:gd name="T38" fmla="*/ 2147483647 w 148"/>
                <a:gd name="T39" fmla="*/ 2147483647 h 89"/>
                <a:gd name="T40" fmla="*/ 2147483647 w 148"/>
                <a:gd name="T41" fmla="*/ 2147483647 h 89"/>
                <a:gd name="T42" fmla="*/ 2147483647 w 148"/>
                <a:gd name="T43" fmla="*/ 2147483647 h 89"/>
                <a:gd name="T44" fmla="*/ 2147483647 w 148"/>
                <a:gd name="T45" fmla="*/ 2147483647 h 89"/>
                <a:gd name="T46" fmla="*/ 2147483647 w 148"/>
                <a:gd name="T47" fmla="*/ 0 h 8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89"/>
                <a:gd name="T74" fmla="*/ 148 w 148"/>
                <a:gd name="T75" fmla="*/ 89 h 8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89">
                  <a:moveTo>
                    <a:pt x="87" y="0"/>
                  </a:moveTo>
                  <a:lnTo>
                    <a:pt x="87" y="9"/>
                  </a:lnTo>
                  <a:lnTo>
                    <a:pt x="53" y="9"/>
                  </a:lnTo>
                  <a:lnTo>
                    <a:pt x="18" y="45"/>
                  </a:lnTo>
                  <a:lnTo>
                    <a:pt x="44" y="36"/>
                  </a:lnTo>
                  <a:lnTo>
                    <a:pt x="9" y="63"/>
                  </a:lnTo>
                  <a:lnTo>
                    <a:pt x="0" y="80"/>
                  </a:lnTo>
                  <a:lnTo>
                    <a:pt x="0" y="89"/>
                  </a:lnTo>
                  <a:lnTo>
                    <a:pt x="9" y="89"/>
                  </a:lnTo>
                  <a:lnTo>
                    <a:pt x="18" y="80"/>
                  </a:lnTo>
                  <a:lnTo>
                    <a:pt x="44" y="54"/>
                  </a:lnTo>
                  <a:lnTo>
                    <a:pt x="53" y="36"/>
                  </a:lnTo>
                  <a:lnTo>
                    <a:pt x="79" y="18"/>
                  </a:lnTo>
                  <a:lnTo>
                    <a:pt x="87" y="18"/>
                  </a:lnTo>
                  <a:lnTo>
                    <a:pt x="87" y="45"/>
                  </a:lnTo>
                  <a:lnTo>
                    <a:pt x="79" y="54"/>
                  </a:lnTo>
                  <a:lnTo>
                    <a:pt x="87" y="54"/>
                  </a:lnTo>
                  <a:lnTo>
                    <a:pt x="87" y="63"/>
                  </a:lnTo>
                  <a:lnTo>
                    <a:pt x="96" y="63"/>
                  </a:lnTo>
                  <a:lnTo>
                    <a:pt x="122" y="18"/>
                  </a:lnTo>
                  <a:lnTo>
                    <a:pt x="140" y="45"/>
                  </a:lnTo>
                  <a:lnTo>
                    <a:pt x="148" y="36"/>
                  </a:lnTo>
                  <a:lnTo>
                    <a:pt x="140" y="9"/>
                  </a:lnTo>
                  <a:lnTo>
                    <a:pt x="87"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39" name="Freeform 39"/>
            <p:cNvSpPr>
              <a:spLocks/>
            </p:cNvSpPr>
            <p:nvPr/>
          </p:nvSpPr>
          <p:spPr bwMode="auto">
            <a:xfrm>
              <a:off x="2765425" y="2786062"/>
              <a:ext cx="239713" cy="133350"/>
            </a:xfrm>
            <a:custGeom>
              <a:avLst/>
              <a:gdLst>
                <a:gd name="T0" fmla="*/ 2147483647 w 148"/>
                <a:gd name="T1" fmla="*/ 0 h 89"/>
                <a:gd name="T2" fmla="*/ 2147483647 w 148"/>
                <a:gd name="T3" fmla="*/ 2147483647 h 89"/>
                <a:gd name="T4" fmla="*/ 2147483647 w 148"/>
                <a:gd name="T5" fmla="*/ 2147483647 h 89"/>
                <a:gd name="T6" fmla="*/ 2147483647 w 148"/>
                <a:gd name="T7" fmla="*/ 2147483647 h 89"/>
                <a:gd name="T8" fmla="*/ 2147483647 w 148"/>
                <a:gd name="T9" fmla="*/ 2147483647 h 89"/>
                <a:gd name="T10" fmla="*/ 2147483647 w 148"/>
                <a:gd name="T11" fmla="*/ 2147483647 h 89"/>
                <a:gd name="T12" fmla="*/ 0 w 148"/>
                <a:gd name="T13" fmla="*/ 2147483647 h 89"/>
                <a:gd name="T14" fmla="*/ 0 w 148"/>
                <a:gd name="T15" fmla="*/ 2147483647 h 89"/>
                <a:gd name="T16" fmla="*/ 2147483647 w 148"/>
                <a:gd name="T17" fmla="*/ 2147483647 h 89"/>
                <a:gd name="T18" fmla="*/ 2147483647 w 148"/>
                <a:gd name="T19" fmla="*/ 2147483647 h 89"/>
                <a:gd name="T20" fmla="*/ 2147483647 w 148"/>
                <a:gd name="T21" fmla="*/ 2147483647 h 89"/>
                <a:gd name="T22" fmla="*/ 2147483647 w 148"/>
                <a:gd name="T23" fmla="*/ 2147483647 h 89"/>
                <a:gd name="T24" fmla="*/ 2147483647 w 148"/>
                <a:gd name="T25" fmla="*/ 2147483647 h 89"/>
                <a:gd name="T26" fmla="*/ 2147483647 w 148"/>
                <a:gd name="T27" fmla="*/ 2147483647 h 89"/>
                <a:gd name="T28" fmla="*/ 2147483647 w 148"/>
                <a:gd name="T29" fmla="*/ 2147483647 h 89"/>
                <a:gd name="T30" fmla="*/ 2147483647 w 148"/>
                <a:gd name="T31" fmla="*/ 2147483647 h 89"/>
                <a:gd name="T32" fmla="*/ 2147483647 w 148"/>
                <a:gd name="T33" fmla="*/ 2147483647 h 89"/>
                <a:gd name="T34" fmla="*/ 2147483647 w 148"/>
                <a:gd name="T35" fmla="*/ 2147483647 h 89"/>
                <a:gd name="T36" fmla="*/ 2147483647 w 148"/>
                <a:gd name="T37" fmla="*/ 2147483647 h 89"/>
                <a:gd name="T38" fmla="*/ 2147483647 w 148"/>
                <a:gd name="T39" fmla="*/ 2147483647 h 89"/>
                <a:gd name="T40" fmla="*/ 2147483647 w 148"/>
                <a:gd name="T41" fmla="*/ 2147483647 h 89"/>
                <a:gd name="T42" fmla="*/ 2147483647 w 148"/>
                <a:gd name="T43" fmla="*/ 2147483647 h 89"/>
                <a:gd name="T44" fmla="*/ 2147483647 w 148"/>
                <a:gd name="T45" fmla="*/ 2147483647 h 89"/>
                <a:gd name="T46" fmla="*/ 2147483647 w 148"/>
                <a:gd name="T47" fmla="*/ 0 h 8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89"/>
                <a:gd name="T74" fmla="*/ 148 w 148"/>
                <a:gd name="T75" fmla="*/ 89 h 8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89">
                  <a:moveTo>
                    <a:pt x="87" y="0"/>
                  </a:moveTo>
                  <a:lnTo>
                    <a:pt x="87" y="9"/>
                  </a:lnTo>
                  <a:lnTo>
                    <a:pt x="53" y="9"/>
                  </a:lnTo>
                  <a:lnTo>
                    <a:pt x="18" y="45"/>
                  </a:lnTo>
                  <a:lnTo>
                    <a:pt x="44" y="36"/>
                  </a:lnTo>
                  <a:lnTo>
                    <a:pt x="9" y="63"/>
                  </a:lnTo>
                  <a:lnTo>
                    <a:pt x="0" y="80"/>
                  </a:lnTo>
                  <a:lnTo>
                    <a:pt x="0" y="89"/>
                  </a:lnTo>
                  <a:lnTo>
                    <a:pt x="9" y="89"/>
                  </a:lnTo>
                  <a:lnTo>
                    <a:pt x="18" y="80"/>
                  </a:lnTo>
                  <a:lnTo>
                    <a:pt x="44" y="54"/>
                  </a:lnTo>
                  <a:lnTo>
                    <a:pt x="53" y="36"/>
                  </a:lnTo>
                  <a:lnTo>
                    <a:pt x="79" y="18"/>
                  </a:lnTo>
                  <a:lnTo>
                    <a:pt x="87" y="18"/>
                  </a:lnTo>
                  <a:lnTo>
                    <a:pt x="87" y="45"/>
                  </a:lnTo>
                  <a:lnTo>
                    <a:pt x="79" y="54"/>
                  </a:lnTo>
                  <a:lnTo>
                    <a:pt x="87" y="54"/>
                  </a:lnTo>
                  <a:lnTo>
                    <a:pt x="87" y="63"/>
                  </a:lnTo>
                  <a:lnTo>
                    <a:pt x="96" y="63"/>
                  </a:lnTo>
                  <a:lnTo>
                    <a:pt x="122" y="18"/>
                  </a:lnTo>
                  <a:lnTo>
                    <a:pt x="140" y="45"/>
                  </a:lnTo>
                  <a:lnTo>
                    <a:pt x="148" y="36"/>
                  </a:lnTo>
                  <a:lnTo>
                    <a:pt x="140" y="9"/>
                  </a:lnTo>
                  <a:lnTo>
                    <a:pt x="87"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40" name="Freeform 40"/>
            <p:cNvSpPr>
              <a:spLocks/>
            </p:cNvSpPr>
            <p:nvPr/>
          </p:nvSpPr>
          <p:spPr bwMode="auto">
            <a:xfrm>
              <a:off x="2738438" y="2706687"/>
              <a:ext cx="182562" cy="79375"/>
            </a:xfrm>
            <a:custGeom>
              <a:avLst/>
              <a:gdLst>
                <a:gd name="T0" fmla="*/ 2147483647 w 113"/>
                <a:gd name="T1" fmla="*/ 2147483647 h 53"/>
                <a:gd name="T2" fmla="*/ 2147483647 w 113"/>
                <a:gd name="T3" fmla="*/ 2147483647 h 53"/>
                <a:gd name="T4" fmla="*/ 2147483647 w 113"/>
                <a:gd name="T5" fmla="*/ 2147483647 h 53"/>
                <a:gd name="T6" fmla="*/ 2147483647 w 113"/>
                <a:gd name="T7" fmla="*/ 2147483647 h 53"/>
                <a:gd name="T8" fmla="*/ 2147483647 w 113"/>
                <a:gd name="T9" fmla="*/ 0 h 53"/>
                <a:gd name="T10" fmla="*/ 2147483647 w 113"/>
                <a:gd name="T11" fmla="*/ 2147483647 h 53"/>
                <a:gd name="T12" fmla="*/ 2147483647 w 113"/>
                <a:gd name="T13" fmla="*/ 2147483647 h 53"/>
                <a:gd name="T14" fmla="*/ 2147483647 w 113"/>
                <a:gd name="T15" fmla="*/ 2147483647 h 53"/>
                <a:gd name="T16" fmla="*/ 0 w 113"/>
                <a:gd name="T17" fmla="*/ 2147483647 h 53"/>
                <a:gd name="T18" fmla="*/ 2147483647 w 113"/>
                <a:gd name="T19" fmla="*/ 2147483647 h 53"/>
                <a:gd name="T20" fmla="*/ 2147483647 w 113"/>
                <a:gd name="T21" fmla="*/ 2147483647 h 53"/>
                <a:gd name="T22" fmla="*/ 2147483647 w 113"/>
                <a:gd name="T23" fmla="*/ 2147483647 h 53"/>
                <a:gd name="T24" fmla="*/ 2147483647 w 113"/>
                <a:gd name="T25" fmla="*/ 2147483647 h 53"/>
                <a:gd name="T26" fmla="*/ 2147483647 w 113"/>
                <a:gd name="T27" fmla="*/ 2147483647 h 53"/>
                <a:gd name="T28" fmla="*/ 2147483647 w 113"/>
                <a:gd name="T29" fmla="*/ 2147483647 h 53"/>
                <a:gd name="T30" fmla="*/ 2147483647 w 113"/>
                <a:gd name="T31" fmla="*/ 2147483647 h 53"/>
                <a:gd name="T32" fmla="*/ 2147483647 w 113"/>
                <a:gd name="T33" fmla="*/ 2147483647 h 53"/>
                <a:gd name="T34" fmla="*/ 2147483647 w 113"/>
                <a:gd name="T35" fmla="*/ 2147483647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53"/>
                <a:gd name="T56" fmla="*/ 113 w 113"/>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53">
                  <a:moveTo>
                    <a:pt x="104" y="53"/>
                  </a:moveTo>
                  <a:lnTo>
                    <a:pt x="113" y="26"/>
                  </a:lnTo>
                  <a:lnTo>
                    <a:pt x="96" y="26"/>
                  </a:lnTo>
                  <a:lnTo>
                    <a:pt x="96" y="18"/>
                  </a:lnTo>
                  <a:lnTo>
                    <a:pt x="78" y="0"/>
                  </a:lnTo>
                  <a:lnTo>
                    <a:pt x="35" y="26"/>
                  </a:lnTo>
                  <a:lnTo>
                    <a:pt x="52" y="26"/>
                  </a:lnTo>
                  <a:lnTo>
                    <a:pt x="35" y="26"/>
                  </a:lnTo>
                  <a:lnTo>
                    <a:pt x="0" y="53"/>
                  </a:lnTo>
                  <a:lnTo>
                    <a:pt x="17" y="44"/>
                  </a:lnTo>
                  <a:lnTo>
                    <a:pt x="17" y="53"/>
                  </a:lnTo>
                  <a:lnTo>
                    <a:pt x="70" y="35"/>
                  </a:lnTo>
                  <a:lnTo>
                    <a:pt x="52" y="53"/>
                  </a:lnTo>
                  <a:lnTo>
                    <a:pt x="70" y="44"/>
                  </a:lnTo>
                  <a:lnTo>
                    <a:pt x="70" y="53"/>
                  </a:lnTo>
                  <a:lnTo>
                    <a:pt x="104" y="53"/>
                  </a:lnTo>
                  <a:lnTo>
                    <a:pt x="96" y="53"/>
                  </a:lnTo>
                  <a:lnTo>
                    <a:pt x="104" y="53"/>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41" name="Freeform 41"/>
            <p:cNvSpPr>
              <a:spLocks/>
            </p:cNvSpPr>
            <p:nvPr/>
          </p:nvSpPr>
          <p:spPr bwMode="auto">
            <a:xfrm>
              <a:off x="2738438" y="2706687"/>
              <a:ext cx="182562" cy="79375"/>
            </a:xfrm>
            <a:custGeom>
              <a:avLst/>
              <a:gdLst>
                <a:gd name="T0" fmla="*/ 2147483647 w 113"/>
                <a:gd name="T1" fmla="*/ 2147483647 h 53"/>
                <a:gd name="T2" fmla="*/ 2147483647 w 113"/>
                <a:gd name="T3" fmla="*/ 2147483647 h 53"/>
                <a:gd name="T4" fmla="*/ 2147483647 w 113"/>
                <a:gd name="T5" fmla="*/ 2147483647 h 53"/>
                <a:gd name="T6" fmla="*/ 2147483647 w 113"/>
                <a:gd name="T7" fmla="*/ 2147483647 h 53"/>
                <a:gd name="T8" fmla="*/ 2147483647 w 113"/>
                <a:gd name="T9" fmla="*/ 0 h 53"/>
                <a:gd name="T10" fmla="*/ 2147483647 w 113"/>
                <a:gd name="T11" fmla="*/ 2147483647 h 53"/>
                <a:gd name="T12" fmla="*/ 2147483647 w 113"/>
                <a:gd name="T13" fmla="*/ 2147483647 h 53"/>
                <a:gd name="T14" fmla="*/ 2147483647 w 113"/>
                <a:gd name="T15" fmla="*/ 2147483647 h 53"/>
                <a:gd name="T16" fmla="*/ 0 w 113"/>
                <a:gd name="T17" fmla="*/ 2147483647 h 53"/>
                <a:gd name="T18" fmla="*/ 2147483647 w 113"/>
                <a:gd name="T19" fmla="*/ 2147483647 h 53"/>
                <a:gd name="T20" fmla="*/ 2147483647 w 113"/>
                <a:gd name="T21" fmla="*/ 2147483647 h 53"/>
                <a:gd name="T22" fmla="*/ 2147483647 w 113"/>
                <a:gd name="T23" fmla="*/ 2147483647 h 53"/>
                <a:gd name="T24" fmla="*/ 2147483647 w 113"/>
                <a:gd name="T25" fmla="*/ 2147483647 h 53"/>
                <a:gd name="T26" fmla="*/ 2147483647 w 113"/>
                <a:gd name="T27" fmla="*/ 2147483647 h 53"/>
                <a:gd name="T28" fmla="*/ 2147483647 w 113"/>
                <a:gd name="T29" fmla="*/ 2147483647 h 53"/>
                <a:gd name="T30" fmla="*/ 2147483647 w 113"/>
                <a:gd name="T31" fmla="*/ 2147483647 h 53"/>
                <a:gd name="T32" fmla="*/ 2147483647 w 113"/>
                <a:gd name="T33" fmla="*/ 2147483647 h 53"/>
                <a:gd name="T34" fmla="*/ 2147483647 w 113"/>
                <a:gd name="T35" fmla="*/ 2147483647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53"/>
                <a:gd name="T56" fmla="*/ 113 w 113"/>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53">
                  <a:moveTo>
                    <a:pt x="104" y="53"/>
                  </a:moveTo>
                  <a:lnTo>
                    <a:pt x="113" y="26"/>
                  </a:lnTo>
                  <a:lnTo>
                    <a:pt x="96" y="26"/>
                  </a:lnTo>
                  <a:lnTo>
                    <a:pt x="96" y="18"/>
                  </a:lnTo>
                  <a:lnTo>
                    <a:pt x="78" y="0"/>
                  </a:lnTo>
                  <a:lnTo>
                    <a:pt x="35" y="26"/>
                  </a:lnTo>
                  <a:lnTo>
                    <a:pt x="52" y="26"/>
                  </a:lnTo>
                  <a:lnTo>
                    <a:pt x="35" y="26"/>
                  </a:lnTo>
                  <a:lnTo>
                    <a:pt x="0" y="53"/>
                  </a:lnTo>
                  <a:lnTo>
                    <a:pt x="17" y="44"/>
                  </a:lnTo>
                  <a:lnTo>
                    <a:pt x="17" y="53"/>
                  </a:lnTo>
                  <a:lnTo>
                    <a:pt x="70" y="35"/>
                  </a:lnTo>
                  <a:lnTo>
                    <a:pt x="52" y="53"/>
                  </a:lnTo>
                  <a:lnTo>
                    <a:pt x="70" y="44"/>
                  </a:lnTo>
                  <a:lnTo>
                    <a:pt x="70" y="53"/>
                  </a:lnTo>
                  <a:lnTo>
                    <a:pt x="104" y="53"/>
                  </a:lnTo>
                  <a:lnTo>
                    <a:pt x="96" y="53"/>
                  </a:lnTo>
                  <a:lnTo>
                    <a:pt x="104" y="53"/>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42" name="Freeform 42"/>
            <p:cNvSpPr>
              <a:spLocks/>
            </p:cNvSpPr>
            <p:nvPr/>
          </p:nvSpPr>
          <p:spPr bwMode="auto">
            <a:xfrm>
              <a:off x="2654300" y="2609850"/>
              <a:ext cx="26988" cy="82550"/>
            </a:xfrm>
            <a:custGeom>
              <a:avLst/>
              <a:gdLst>
                <a:gd name="T0" fmla="*/ 0 w 17"/>
                <a:gd name="T1" fmla="*/ 0 h 54"/>
                <a:gd name="T2" fmla="*/ 0 w 17"/>
                <a:gd name="T3" fmla="*/ 2147483647 h 54"/>
                <a:gd name="T4" fmla="*/ 2147483647 w 17"/>
                <a:gd name="T5" fmla="*/ 0 h 54"/>
                <a:gd name="T6" fmla="*/ 2147483647 w 17"/>
                <a:gd name="T7" fmla="*/ 2147483647 h 54"/>
                <a:gd name="T8" fmla="*/ 0 w 17"/>
                <a:gd name="T9" fmla="*/ 2147483647 h 54"/>
                <a:gd name="T10" fmla="*/ 2147483647 w 17"/>
                <a:gd name="T11" fmla="*/ 2147483647 h 54"/>
                <a:gd name="T12" fmla="*/ 0 w 17"/>
                <a:gd name="T13" fmla="*/ 2147483647 h 54"/>
                <a:gd name="T14" fmla="*/ 2147483647 w 17"/>
                <a:gd name="T15" fmla="*/ 2147483647 h 54"/>
                <a:gd name="T16" fmla="*/ 2147483647 w 17"/>
                <a:gd name="T17" fmla="*/ 2147483647 h 54"/>
                <a:gd name="T18" fmla="*/ 2147483647 w 17"/>
                <a:gd name="T19" fmla="*/ 2147483647 h 54"/>
                <a:gd name="T20" fmla="*/ 0 w 17"/>
                <a:gd name="T21" fmla="*/ 2147483647 h 54"/>
                <a:gd name="T22" fmla="*/ 2147483647 w 17"/>
                <a:gd name="T23" fmla="*/ 2147483647 h 54"/>
                <a:gd name="T24" fmla="*/ 2147483647 w 17"/>
                <a:gd name="T25" fmla="*/ 0 h 54"/>
                <a:gd name="T26" fmla="*/ 0 w 17"/>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4"/>
                <a:gd name="T44" fmla="*/ 17 w 17"/>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4">
                  <a:moveTo>
                    <a:pt x="0" y="0"/>
                  </a:moveTo>
                  <a:lnTo>
                    <a:pt x="0" y="9"/>
                  </a:lnTo>
                  <a:lnTo>
                    <a:pt x="8" y="0"/>
                  </a:lnTo>
                  <a:lnTo>
                    <a:pt x="8" y="9"/>
                  </a:lnTo>
                  <a:lnTo>
                    <a:pt x="0" y="18"/>
                  </a:lnTo>
                  <a:lnTo>
                    <a:pt x="8" y="27"/>
                  </a:lnTo>
                  <a:lnTo>
                    <a:pt x="0" y="54"/>
                  </a:lnTo>
                  <a:lnTo>
                    <a:pt x="8" y="54"/>
                  </a:lnTo>
                  <a:lnTo>
                    <a:pt x="8" y="27"/>
                  </a:lnTo>
                  <a:lnTo>
                    <a:pt x="17" y="27"/>
                  </a:lnTo>
                  <a:lnTo>
                    <a:pt x="0" y="27"/>
                  </a:lnTo>
                  <a:lnTo>
                    <a:pt x="17" y="9"/>
                  </a:lnTo>
                  <a:lnTo>
                    <a:pt x="8"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43" name="Freeform 43"/>
            <p:cNvSpPr>
              <a:spLocks/>
            </p:cNvSpPr>
            <p:nvPr/>
          </p:nvSpPr>
          <p:spPr bwMode="auto">
            <a:xfrm>
              <a:off x="2654300" y="2609850"/>
              <a:ext cx="26988" cy="82550"/>
            </a:xfrm>
            <a:custGeom>
              <a:avLst/>
              <a:gdLst>
                <a:gd name="T0" fmla="*/ 0 w 17"/>
                <a:gd name="T1" fmla="*/ 0 h 54"/>
                <a:gd name="T2" fmla="*/ 0 w 17"/>
                <a:gd name="T3" fmla="*/ 2147483647 h 54"/>
                <a:gd name="T4" fmla="*/ 2147483647 w 17"/>
                <a:gd name="T5" fmla="*/ 0 h 54"/>
                <a:gd name="T6" fmla="*/ 2147483647 w 17"/>
                <a:gd name="T7" fmla="*/ 2147483647 h 54"/>
                <a:gd name="T8" fmla="*/ 0 w 17"/>
                <a:gd name="T9" fmla="*/ 2147483647 h 54"/>
                <a:gd name="T10" fmla="*/ 2147483647 w 17"/>
                <a:gd name="T11" fmla="*/ 2147483647 h 54"/>
                <a:gd name="T12" fmla="*/ 0 w 17"/>
                <a:gd name="T13" fmla="*/ 2147483647 h 54"/>
                <a:gd name="T14" fmla="*/ 2147483647 w 17"/>
                <a:gd name="T15" fmla="*/ 2147483647 h 54"/>
                <a:gd name="T16" fmla="*/ 2147483647 w 17"/>
                <a:gd name="T17" fmla="*/ 2147483647 h 54"/>
                <a:gd name="T18" fmla="*/ 2147483647 w 17"/>
                <a:gd name="T19" fmla="*/ 2147483647 h 54"/>
                <a:gd name="T20" fmla="*/ 0 w 17"/>
                <a:gd name="T21" fmla="*/ 2147483647 h 54"/>
                <a:gd name="T22" fmla="*/ 2147483647 w 17"/>
                <a:gd name="T23" fmla="*/ 2147483647 h 54"/>
                <a:gd name="T24" fmla="*/ 2147483647 w 17"/>
                <a:gd name="T25" fmla="*/ 0 h 54"/>
                <a:gd name="T26" fmla="*/ 0 w 17"/>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4"/>
                <a:gd name="T44" fmla="*/ 17 w 17"/>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4">
                  <a:moveTo>
                    <a:pt x="0" y="0"/>
                  </a:moveTo>
                  <a:lnTo>
                    <a:pt x="0" y="9"/>
                  </a:lnTo>
                  <a:lnTo>
                    <a:pt x="8" y="0"/>
                  </a:lnTo>
                  <a:lnTo>
                    <a:pt x="8" y="9"/>
                  </a:lnTo>
                  <a:lnTo>
                    <a:pt x="0" y="18"/>
                  </a:lnTo>
                  <a:lnTo>
                    <a:pt x="8" y="27"/>
                  </a:lnTo>
                  <a:lnTo>
                    <a:pt x="0" y="54"/>
                  </a:lnTo>
                  <a:lnTo>
                    <a:pt x="8" y="54"/>
                  </a:lnTo>
                  <a:lnTo>
                    <a:pt x="8" y="27"/>
                  </a:lnTo>
                  <a:lnTo>
                    <a:pt x="17" y="27"/>
                  </a:lnTo>
                  <a:lnTo>
                    <a:pt x="0" y="27"/>
                  </a:lnTo>
                  <a:lnTo>
                    <a:pt x="17" y="9"/>
                  </a:lnTo>
                  <a:lnTo>
                    <a:pt x="8"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44" name="Freeform 44"/>
            <p:cNvSpPr>
              <a:spLocks/>
            </p:cNvSpPr>
            <p:nvPr/>
          </p:nvSpPr>
          <p:spPr bwMode="auto">
            <a:xfrm>
              <a:off x="6051550" y="2786062"/>
              <a:ext cx="69850" cy="80963"/>
            </a:xfrm>
            <a:custGeom>
              <a:avLst/>
              <a:gdLst>
                <a:gd name="T0" fmla="*/ 0 w 44"/>
                <a:gd name="T1" fmla="*/ 2147483647 h 54"/>
                <a:gd name="T2" fmla="*/ 2147483647 w 44"/>
                <a:gd name="T3" fmla="*/ 2147483647 h 54"/>
                <a:gd name="T4" fmla="*/ 2147483647 w 44"/>
                <a:gd name="T5" fmla="*/ 2147483647 h 54"/>
                <a:gd name="T6" fmla="*/ 2147483647 w 44"/>
                <a:gd name="T7" fmla="*/ 2147483647 h 54"/>
                <a:gd name="T8" fmla="*/ 2147483647 w 44"/>
                <a:gd name="T9" fmla="*/ 2147483647 h 54"/>
                <a:gd name="T10" fmla="*/ 2147483647 w 44"/>
                <a:gd name="T11" fmla="*/ 2147483647 h 54"/>
                <a:gd name="T12" fmla="*/ 2147483647 w 44"/>
                <a:gd name="T13" fmla="*/ 2147483647 h 54"/>
                <a:gd name="T14" fmla="*/ 2147483647 w 44"/>
                <a:gd name="T15" fmla="*/ 0 h 54"/>
                <a:gd name="T16" fmla="*/ 2147483647 w 44"/>
                <a:gd name="T17" fmla="*/ 0 h 54"/>
                <a:gd name="T18" fmla="*/ 2147483647 w 44"/>
                <a:gd name="T19" fmla="*/ 2147483647 h 54"/>
                <a:gd name="T20" fmla="*/ 0 w 44"/>
                <a:gd name="T21" fmla="*/ 2147483647 h 54"/>
                <a:gd name="T22" fmla="*/ 0 w 44"/>
                <a:gd name="T23" fmla="*/ 2147483647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54"/>
                <a:gd name="T38" fmla="*/ 44 w 44"/>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54">
                  <a:moveTo>
                    <a:pt x="0" y="45"/>
                  </a:moveTo>
                  <a:lnTo>
                    <a:pt x="9" y="54"/>
                  </a:lnTo>
                  <a:lnTo>
                    <a:pt x="27" y="54"/>
                  </a:lnTo>
                  <a:lnTo>
                    <a:pt x="35" y="45"/>
                  </a:lnTo>
                  <a:lnTo>
                    <a:pt x="35" y="36"/>
                  </a:lnTo>
                  <a:lnTo>
                    <a:pt x="44" y="36"/>
                  </a:lnTo>
                  <a:lnTo>
                    <a:pt x="27" y="9"/>
                  </a:lnTo>
                  <a:lnTo>
                    <a:pt x="35" y="0"/>
                  </a:lnTo>
                  <a:lnTo>
                    <a:pt x="18" y="0"/>
                  </a:lnTo>
                  <a:lnTo>
                    <a:pt x="9" y="9"/>
                  </a:lnTo>
                  <a:lnTo>
                    <a:pt x="0" y="9"/>
                  </a:lnTo>
                  <a:lnTo>
                    <a:pt x="0" y="4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45" name="Freeform 45"/>
            <p:cNvSpPr>
              <a:spLocks/>
            </p:cNvSpPr>
            <p:nvPr/>
          </p:nvSpPr>
          <p:spPr bwMode="auto">
            <a:xfrm>
              <a:off x="6051550" y="2786062"/>
              <a:ext cx="69850" cy="80963"/>
            </a:xfrm>
            <a:custGeom>
              <a:avLst/>
              <a:gdLst>
                <a:gd name="T0" fmla="*/ 0 w 44"/>
                <a:gd name="T1" fmla="*/ 2147483647 h 54"/>
                <a:gd name="T2" fmla="*/ 2147483647 w 44"/>
                <a:gd name="T3" fmla="*/ 2147483647 h 54"/>
                <a:gd name="T4" fmla="*/ 2147483647 w 44"/>
                <a:gd name="T5" fmla="*/ 2147483647 h 54"/>
                <a:gd name="T6" fmla="*/ 2147483647 w 44"/>
                <a:gd name="T7" fmla="*/ 2147483647 h 54"/>
                <a:gd name="T8" fmla="*/ 2147483647 w 44"/>
                <a:gd name="T9" fmla="*/ 2147483647 h 54"/>
                <a:gd name="T10" fmla="*/ 2147483647 w 44"/>
                <a:gd name="T11" fmla="*/ 2147483647 h 54"/>
                <a:gd name="T12" fmla="*/ 2147483647 w 44"/>
                <a:gd name="T13" fmla="*/ 2147483647 h 54"/>
                <a:gd name="T14" fmla="*/ 2147483647 w 44"/>
                <a:gd name="T15" fmla="*/ 0 h 54"/>
                <a:gd name="T16" fmla="*/ 2147483647 w 44"/>
                <a:gd name="T17" fmla="*/ 0 h 54"/>
                <a:gd name="T18" fmla="*/ 2147483647 w 44"/>
                <a:gd name="T19" fmla="*/ 2147483647 h 54"/>
                <a:gd name="T20" fmla="*/ 0 w 44"/>
                <a:gd name="T21" fmla="*/ 2147483647 h 54"/>
                <a:gd name="T22" fmla="*/ 0 w 44"/>
                <a:gd name="T23" fmla="*/ 2147483647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54"/>
                <a:gd name="T38" fmla="*/ 44 w 44"/>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54">
                  <a:moveTo>
                    <a:pt x="0" y="45"/>
                  </a:moveTo>
                  <a:lnTo>
                    <a:pt x="9" y="54"/>
                  </a:lnTo>
                  <a:lnTo>
                    <a:pt x="27" y="54"/>
                  </a:lnTo>
                  <a:lnTo>
                    <a:pt x="35" y="45"/>
                  </a:lnTo>
                  <a:lnTo>
                    <a:pt x="35" y="36"/>
                  </a:lnTo>
                  <a:lnTo>
                    <a:pt x="44" y="36"/>
                  </a:lnTo>
                  <a:lnTo>
                    <a:pt x="27" y="9"/>
                  </a:lnTo>
                  <a:lnTo>
                    <a:pt x="35" y="0"/>
                  </a:lnTo>
                  <a:lnTo>
                    <a:pt x="18" y="0"/>
                  </a:lnTo>
                  <a:lnTo>
                    <a:pt x="9" y="9"/>
                  </a:lnTo>
                  <a:lnTo>
                    <a:pt x="0" y="9"/>
                  </a:lnTo>
                  <a:lnTo>
                    <a:pt x="0" y="4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46" name="Freeform 46"/>
            <p:cNvSpPr>
              <a:spLocks/>
            </p:cNvSpPr>
            <p:nvPr/>
          </p:nvSpPr>
          <p:spPr bwMode="auto">
            <a:xfrm>
              <a:off x="6346825" y="2786062"/>
              <a:ext cx="125413" cy="53975"/>
            </a:xfrm>
            <a:custGeom>
              <a:avLst/>
              <a:gdLst>
                <a:gd name="T0" fmla="*/ 0 w 79"/>
                <a:gd name="T1" fmla="*/ 2147483647 h 36"/>
                <a:gd name="T2" fmla="*/ 2147483647 w 79"/>
                <a:gd name="T3" fmla="*/ 2147483647 h 36"/>
                <a:gd name="T4" fmla="*/ 2147483647 w 79"/>
                <a:gd name="T5" fmla="*/ 2147483647 h 36"/>
                <a:gd name="T6" fmla="*/ 2147483647 w 79"/>
                <a:gd name="T7" fmla="*/ 2147483647 h 36"/>
                <a:gd name="T8" fmla="*/ 2147483647 w 79"/>
                <a:gd name="T9" fmla="*/ 2147483647 h 36"/>
                <a:gd name="T10" fmla="*/ 2147483647 w 79"/>
                <a:gd name="T11" fmla="*/ 0 h 36"/>
                <a:gd name="T12" fmla="*/ 2147483647 w 79"/>
                <a:gd name="T13" fmla="*/ 0 h 36"/>
                <a:gd name="T14" fmla="*/ 0 w 79"/>
                <a:gd name="T15" fmla="*/ 2147483647 h 36"/>
                <a:gd name="T16" fmla="*/ 0 w 79"/>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36"/>
                <a:gd name="T29" fmla="*/ 79 w 79"/>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36">
                  <a:moveTo>
                    <a:pt x="0" y="18"/>
                  </a:moveTo>
                  <a:lnTo>
                    <a:pt x="9" y="36"/>
                  </a:lnTo>
                  <a:lnTo>
                    <a:pt x="9" y="18"/>
                  </a:lnTo>
                  <a:lnTo>
                    <a:pt x="18" y="9"/>
                  </a:lnTo>
                  <a:lnTo>
                    <a:pt x="70" y="9"/>
                  </a:lnTo>
                  <a:lnTo>
                    <a:pt x="79" y="0"/>
                  </a:lnTo>
                  <a:lnTo>
                    <a:pt x="9" y="0"/>
                  </a:lnTo>
                  <a:lnTo>
                    <a:pt x="0" y="9"/>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47" name="Freeform 47"/>
            <p:cNvSpPr>
              <a:spLocks/>
            </p:cNvSpPr>
            <p:nvPr/>
          </p:nvSpPr>
          <p:spPr bwMode="auto">
            <a:xfrm>
              <a:off x="6346825" y="2786062"/>
              <a:ext cx="125413" cy="53975"/>
            </a:xfrm>
            <a:custGeom>
              <a:avLst/>
              <a:gdLst>
                <a:gd name="T0" fmla="*/ 0 w 79"/>
                <a:gd name="T1" fmla="*/ 2147483647 h 36"/>
                <a:gd name="T2" fmla="*/ 2147483647 w 79"/>
                <a:gd name="T3" fmla="*/ 2147483647 h 36"/>
                <a:gd name="T4" fmla="*/ 2147483647 w 79"/>
                <a:gd name="T5" fmla="*/ 2147483647 h 36"/>
                <a:gd name="T6" fmla="*/ 2147483647 w 79"/>
                <a:gd name="T7" fmla="*/ 2147483647 h 36"/>
                <a:gd name="T8" fmla="*/ 2147483647 w 79"/>
                <a:gd name="T9" fmla="*/ 2147483647 h 36"/>
                <a:gd name="T10" fmla="*/ 2147483647 w 79"/>
                <a:gd name="T11" fmla="*/ 0 h 36"/>
                <a:gd name="T12" fmla="*/ 2147483647 w 79"/>
                <a:gd name="T13" fmla="*/ 0 h 36"/>
                <a:gd name="T14" fmla="*/ 0 w 79"/>
                <a:gd name="T15" fmla="*/ 2147483647 h 36"/>
                <a:gd name="T16" fmla="*/ 0 w 79"/>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36"/>
                <a:gd name="T29" fmla="*/ 79 w 79"/>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36">
                  <a:moveTo>
                    <a:pt x="0" y="18"/>
                  </a:moveTo>
                  <a:lnTo>
                    <a:pt x="9" y="36"/>
                  </a:lnTo>
                  <a:lnTo>
                    <a:pt x="9" y="18"/>
                  </a:lnTo>
                  <a:lnTo>
                    <a:pt x="18" y="9"/>
                  </a:lnTo>
                  <a:lnTo>
                    <a:pt x="70" y="9"/>
                  </a:lnTo>
                  <a:lnTo>
                    <a:pt x="79" y="0"/>
                  </a:lnTo>
                  <a:lnTo>
                    <a:pt x="9" y="0"/>
                  </a:lnTo>
                  <a:lnTo>
                    <a:pt x="0" y="9"/>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48" name="Freeform 48"/>
            <p:cNvSpPr>
              <a:spLocks/>
            </p:cNvSpPr>
            <p:nvPr/>
          </p:nvSpPr>
          <p:spPr bwMode="auto">
            <a:xfrm>
              <a:off x="6965950" y="2544762"/>
              <a:ext cx="69850" cy="106363"/>
            </a:xfrm>
            <a:custGeom>
              <a:avLst/>
              <a:gdLst>
                <a:gd name="T0" fmla="*/ 0 w 43"/>
                <a:gd name="T1" fmla="*/ 2147483647 h 71"/>
                <a:gd name="T2" fmla="*/ 2147483647 w 43"/>
                <a:gd name="T3" fmla="*/ 2147483647 h 71"/>
                <a:gd name="T4" fmla="*/ 2147483647 w 43"/>
                <a:gd name="T5" fmla="*/ 2147483647 h 71"/>
                <a:gd name="T6" fmla="*/ 2147483647 w 43"/>
                <a:gd name="T7" fmla="*/ 2147483647 h 71"/>
                <a:gd name="T8" fmla="*/ 2147483647 w 43"/>
                <a:gd name="T9" fmla="*/ 2147483647 h 71"/>
                <a:gd name="T10" fmla="*/ 2147483647 w 43"/>
                <a:gd name="T11" fmla="*/ 2147483647 h 71"/>
                <a:gd name="T12" fmla="*/ 2147483647 w 43"/>
                <a:gd name="T13" fmla="*/ 0 h 71"/>
                <a:gd name="T14" fmla="*/ 2147483647 w 43"/>
                <a:gd name="T15" fmla="*/ 0 h 71"/>
                <a:gd name="T16" fmla="*/ 2147483647 w 43"/>
                <a:gd name="T17" fmla="*/ 2147483647 h 71"/>
                <a:gd name="T18" fmla="*/ 2147483647 w 43"/>
                <a:gd name="T19" fmla="*/ 2147483647 h 71"/>
                <a:gd name="T20" fmla="*/ 0 w 43"/>
                <a:gd name="T21" fmla="*/ 2147483647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71"/>
                <a:gd name="T35" fmla="*/ 43 w 43"/>
                <a:gd name="T36" fmla="*/ 71 h 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71">
                  <a:moveTo>
                    <a:pt x="0" y="71"/>
                  </a:moveTo>
                  <a:lnTo>
                    <a:pt x="8" y="71"/>
                  </a:lnTo>
                  <a:lnTo>
                    <a:pt x="26" y="71"/>
                  </a:lnTo>
                  <a:lnTo>
                    <a:pt x="26" y="62"/>
                  </a:lnTo>
                  <a:lnTo>
                    <a:pt x="43" y="53"/>
                  </a:lnTo>
                  <a:lnTo>
                    <a:pt x="43" y="27"/>
                  </a:lnTo>
                  <a:lnTo>
                    <a:pt x="34" y="0"/>
                  </a:lnTo>
                  <a:lnTo>
                    <a:pt x="26" y="0"/>
                  </a:lnTo>
                  <a:lnTo>
                    <a:pt x="34" y="27"/>
                  </a:lnTo>
                  <a:lnTo>
                    <a:pt x="17" y="62"/>
                  </a:lnTo>
                  <a:lnTo>
                    <a:pt x="0" y="71"/>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49" name="Freeform 49"/>
            <p:cNvSpPr>
              <a:spLocks/>
            </p:cNvSpPr>
            <p:nvPr/>
          </p:nvSpPr>
          <p:spPr bwMode="auto">
            <a:xfrm>
              <a:off x="6965950" y="2544762"/>
              <a:ext cx="69850" cy="106363"/>
            </a:xfrm>
            <a:custGeom>
              <a:avLst/>
              <a:gdLst>
                <a:gd name="T0" fmla="*/ 0 w 43"/>
                <a:gd name="T1" fmla="*/ 2147483647 h 71"/>
                <a:gd name="T2" fmla="*/ 2147483647 w 43"/>
                <a:gd name="T3" fmla="*/ 2147483647 h 71"/>
                <a:gd name="T4" fmla="*/ 2147483647 w 43"/>
                <a:gd name="T5" fmla="*/ 2147483647 h 71"/>
                <a:gd name="T6" fmla="*/ 2147483647 w 43"/>
                <a:gd name="T7" fmla="*/ 2147483647 h 71"/>
                <a:gd name="T8" fmla="*/ 2147483647 w 43"/>
                <a:gd name="T9" fmla="*/ 2147483647 h 71"/>
                <a:gd name="T10" fmla="*/ 2147483647 w 43"/>
                <a:gd name="T11" fmla="*/ 2147483647 h 71"/>
                <a:gd name="T12" fmla="*/ 2147483647 w 43"/>
                <a:gd name="T13" fmla="*/ 0 h 71"/>
                <a:gd name="T14" fmla="*/ 2147483647 w 43"/>
                <a:gd name="T15" fmla="*/ 0 h 71"/>
                <a:gd name="T16" fmla="*/ 2147483647 w 43"/>
                <a:gd name="T17" fmla="*/ 2147483647 h 71"/>
                <a:gd name="T18" fmla="*/ 2147483647 w 43"/>
                <a:gd name="T19" fmla="*/ 2147483647 h 71"/>
                <a:gd name="T20" fmla="*/ 0 w 43"/>
                <a:gd name="T21" fmla="*/ 2147483647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71"/>
                <a:gd name="T35" fmla="*/ 43 w 43"/>
                <a:gd name="T36" fmla="*/ 71 h 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71">
                  <a:moveTo>
                    <a:pt x="0" y="71"/>
                  </a:moveTo>
                  <a:lnTo>
                    <a:pt x="8" y="71"/>
                  </a:lnTo>
                  <a:lnTo>
                    <a:pt x="26" y="71"/>
                  </a:lnTo>
                  <a:lnTo>
                    <a:pt x="26" y="62"/>
                  </a:lnTo>
                  <a:lnTo>
                    <a:pt x="43" y="53"/>
                  </a:lnTo>
                  <a:lnTo>
                    <a:pt x="43" y="27"/>
                  </a:lnTo>
                  <a:lnTo>
                    <a:pt x="34" y="0"/>
                  </a:lnTo>
                  <a:lnTo>
                    <a:pt x="26" y="0"/>
                  </a:lnTo>
                  <a:lnTo>
                    <a:pt x="34" y="27"/>
                  </a:lnTo>
                  <a:lnTo>
                    <a:pt x="17" y="62"/>
                  </a:lnTo>
                  <a:lnTo>
                    <a:pt x="0" y="71"/>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50" name="Freeform 50"/>
            <p:cNvSpPr>
              <a:spLocks/>
            </p:cNvSpPr>
            <p:nvPr/>
          </p:nvSpPr>
          <p:spPr bwMode="auto">
            <a:xfrm>
              <a:off x="5126038" y="2706687"/>
              <a:ext cx="123825" cy="52388"/>
            </a:xfrm>
            <a:custGeom>
              <a:avLst/>
              <a:gdLst>
                <a:gd name="T0" fmla="*/ 0 w 78"/>
                <a:gd name="T1" fmla="*/ 2147483647 h 35"/>
                <a:gd name="T2" fmla="*/ 2147483647 w 78"/>
                <a:gd name="T3" fmla="*/ 2147483647 h 35"/>
                <a:gd name="T4" fmla="*/ 2147483647 w 78"/>
                <a:gd name="T5" fmla="*/ 2147483647 h 35"/>
                <a:gd name="T6" fmla="*/ 2147483647 w 78"/>
                <a:gd name="T7" fmla="*/ 2147483647 h 35"/>
                <a:gd name="T8" fmla="*/ 2147483647 w 78"/>
                <a:gd name="T9" fmla="*/ 2147483647 h 35"/>
                <a:gd name="T10" fmla="*/ 2147483647 w 78"/>
                <a:gd name="T11" fmla="*/ 0 h 35"/>
                <a:gd name="T12" fmla="*/ 2147483647 w 78"/>
                <a:gd name="T13" fmla="*/ 0 h 35"/>
                <a:gd name="T14" fmla="*/ 2147483647 w 78"/>
                <a:gd name="T15" fmla="*/ 0 h 35"/>
                <a:gd name="T16" fmla="*/ 2147483647 w 78"/>
                <a:gd name="T17" fmla="*/ 0 h 35"/>
                <a:gd name="T18" fmla="*/ 0 w 78"/>
                <a:gd name="T19" fmla="*/ 2147483647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35"/>
                <a:gd name="T32" fmla="*/ 78 w 78"/>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35">
                  <a:moveTo>
                    <a:pt x="0" y="18"/>
                  </a:moveTo>
                  <a:lnTo>
                    <a:pt x="8" y="26"/>
                  </a:lnTo>
                  <a:lnTo>
                    <a:pt x="26" y="35"/>
                  </a:lnTo>
                  <a:lnTo>
                    <a:pt x="61" y="18"/>
                  </a:lnTo>
                  <a:lnTo>
                    <a:pt x="78" y="18"/>
                  </a:lnTo>
                  <a:lnTo>
                    <a:pt x="78" y="0"/>
                  </a:lnTo>
                  <a:lnTo>
                    <a:pt x="69" y="0"/>
                  </a:lnTo>
                  <a:lnTo>
                    <a:pt x="52" y="0"/>
                  </a:lnTo>
                  <a:lnTo>
                    <a:pt x="26" y="0"/>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51" name="Group 51"/>
            <p:cNvGrpSpPr>
              <a:grpSpLocks/>
            </p:cNvGrpSpPr>
            <p:nvPr/>
          </p:nvGrpSpPr>
          <p:grpSpPr bwMode="auto">
            <a:xfrm>
              <a:off x="5126038" y="2706687"/>
              <a:ext cx="123825" cy="52388"/>
              <a:chOff x="2866" y="1527"/>
              <a:chExt cx="78" cy="35"/>
            </a:xfrm>
          </p:grpSpPr>
          <p:sp>
            <p:nvSpPr>
              <p:cNvPr id="56196" name="Freeform 52"/>
              <p:cNvSpPr>
                <a:spLocks/>
              </p:cNvSpPr>
              <p:nvPr/>
            </p:nvSpPr>
            <p:spPr bwMode="auto">
              <a:xfrm>
                <a:off x="2866" y="1527"/>
                <a:ext cx="78" cy="35"/>
              </a:xfrm>
              <a:custGeom>
                <a:avLst/>
                <a:gdLst>
                  <a:gd name="T0" fmla="*/ 0 w 78"/>
                  <a:gd name="T1" fmla="*/ 18 h 35"/>
                  <a:gd name="T2" fmla="*/ 8 w 78"/>
                  <a:gd name="T3" fmla="*/ 26 h 35"/>
                  <a:gd name="T4" fmla="*/ 26 w 78"/>
                  <a:gd name="T5" fmla="*/ 35 h 35"/>
                  <a:gd name="T6" fmla="*/ 61 w 78"/>
                  <a:gd name="T7" fmla="*/ 18 h 35"/>
                  <a:gd name="T8" fmla="*/ 78 w 78"/>
                  <a:gd name="T9" fmla="*/ 18 h 35"/>
                  <a:gd name="T10" fmla="*/ 78 w 78"/>
                  <a:gd name="T11" fmla="*/ 0 h 35"/>
                  <a:gd name="T12" fmla="*/ 69 w 78"/>
                  <a:gd name="T13" fmla="*/ 0 h 35"/>
                  <a:gd name="T14" fmla="*/ 52 w 78"/>
                  <a:gd name="T15" fmla="*/ 0 h 35"/>
                  <a:gd name="T16" fmla="*/ 26 w 78"/>
                  <a:gd name="T17" fmla="*/ 0 h 35"/>
                  <a:gd name="T18" fmla="*/ 0 w 78"/>
                  <a:gd name="T19" fmla="*/ 18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35"/>
                  <a:gd name="T32" fmla="*/ 78 w 78"/>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35">
                    <a:moveTo>
                      <a:pt x="0" y="18"/>
                    </a:moveTo>
                    <a:lnTo>
                      <a:pt x="8" y="26"/>
                    </a:lnTo>
                    <a:lnTo>
                      <a:pt x="26" y="35"/>
                    </a:lnTo>
                    <a:lnTo>
                      <a:pt x="61" y="18"/>
                    </a:lnTo>
                    <a:lnTo>
                      <a:pt x="78" y="18"/>
                    </a:lnTo>
                    <a:lnTo>
                      <a:pt x="78" y="0"/>
                    </a:lnTo>
                    <a:lnTo>
                      <a:pt x="69" y="0"/>
                    </a:lnTo>
                    <a:lnTo>
                      <a:pt x="52" y="0"/>
                    </a:lnTo>
                    <a:lnTo>
                      <a:pt x="26" y="0"/>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97" name="Freeform 53"/>
              <p:cNvSpPr>
                <a:spLocks/>
              </p:cNvSpPr>
              <p:nvPr/>
            </p:nvSpPr>
            <p:spPr bwMode="auto">
              <a:xfrm>
                <a:off x="2866" y="1527"/>
                <a:ext cx="78" cy="35"/>
              </a:xfrm>
              <a:custGeom>
                <a:avLst/>
                <a:gdLst>
                  <a:gd name="T0" fmla="*/ 0 w 78"/>
                  <a:gd name="T1" fmla="*/ 18 h 35"/>
                  <a:gd name="T2" fmla="*/ 8 w 78"/>
                  <a:gd name="T3" fmla="*/ 26 h 35"/>
                  <a:gd name="T4" fmla="*/ 26 w 78"/>
                  <a:gd name="T5" fmla="*/ 35 h 35"/>
                  <a:gd name="T6" fmla="*/ 61 w 78"/>
                  <a:gd name="T7" fmla="*/ 18 h 35"/>
                  <a:gd name="T8" fmla="*/ 78 w 78"/>
                  <a:gd name="T9" fmla="*/ 18 h 35"/>
                  <a:gd name="T10" fmla="*/ 78 w 78"/>
                  <a:gd name="T11" fmla="*/ 0 h 35"/>
                  <a:gd name="T12" fmla="*/ 69 w 78"/>
                  <a:gd name="T13" fmla="*/ 0 h 35"/>
                  <a:gd name="T14" fmla="*/ 52 w 78"/>
                  <a:gd name="T15" fmla="*/ 0 h 35"/>
                  <a:gd name="T16" fmla="*/ 26 w 78"/>
                  <a:gd name="T17" fmla="*/ 0 h 35"/>
                  <a:gd name="T18" fmla="*/ 0 w 78"/>
                  <a:gd name="T19" fmla="*/ 18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35"/>
                  <a:gd name="T32" fmla="*/ 78 w 78"/>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35">
                    <a:moveTo>
                      <a:pt x="0" y="18"/>
                    </a:moveTo>
                    <a:lnTo>
                      <a:pt x="8" y="26"/>
                    </a:lnTo>
                    <a:lnTo>
                      <a:pt x="26" y="35"/>
                    </a:lnTo>
                    <a:lnTo>
                      <a:pt x="61" y="18"/>
                    </a:lnTo>
                    <a:lnTo>
                      <a:pt x="78" y="18"/>
                    </a:lnTo>
                    <a:lnTo>
                      <a:pt x="78" y="0"/>
                    </a:lnTo>
                    <a:lnTo>
                      <a:pt x="69" y="0"/>
                    </a:lnTo>
                    <a:lnTo>
                      <a:pt x="52" y="0"/>
                    </a:lnTo>
                    <a:lnTo>
                      <a:pt x="26" y="0"/>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52" name="Freeform 54"/>
            <p:cNvSpPr>
              <a:spLocks/>
            </p:cNvSpPr>
            <p:nvPr/>
          </p:nvSpPr>
          <p:spPr bwMode="auto">
            <a:xfrm>
              <a:off x="5249863" y="2624137"/>
              <a:ext cx="354012" cy="230188"/>
            </a:xfrm>
            <a:custGeom>
              <a:avLst/>
              <a:gdLst>
                <a:gd name="T0" fmla="*/ 2147483647 w 218"/>
                <a:gd name="T1" fmla="*/ 2147483647 h 152"/>
                <a:gd name="T2" fmla="*/ 2147483647 w 218"/>
                <a:gd name="T3" fmla="*/ 2147483647 h 152"/>
                <a:gd name="T4" fmla="*/ 2147483647 w 218"/>
                <a:gd name="T5" fmla="*/ 2147483647 h 152"/>
                <a:gd name="T6" fmla="*/ 2147483647 w 218"/>
                <a:gd name="T7" fmla="*/ 2147483647 h 152"/>
                <a:gd name="T8" fmla="*/ 2147483647 w 218"/>
                <a:gd name="T9" fmla="*/ 2147483647 h 152"/>
                <a:gd name="T10" fmla="*/ 2147483647 w 218"/>
                <a:gd name="T11" fmla="*/ 2147483647 h 152"/>
                <a:gd name="T12" fmla="*/ 2147483647 w 218"/>
                <a:gd name="T13" fmla="*/ 2147483647 h 152"/>
                <a:gd name="T14" fmla="*/ 2147483647 w 218"/>
                <a:gd name="T15" fmla="*/ 2147483647 h 152"/>
                <a:gd name="T16" fmla="*/ 2147483647 w 218"/>
                <a:gd name="T17" fmla="*/ 2147483647 h 152"/>
                <a:gd name="T18" fmla="*/ 2147483647 w 218"/>
                <a:gd name="T19" fmla="*/ 2147483647 h 152"/>
                <a:gd name="T20" fmla="*/ 2147483647 w 218"/>
                <a:gd name="T21" fmla="*/ 2147483647 h 152"/>
                <a:gd name="T22" fmla="*/ 2147483647 w 218"/>
                <a:gd name="T23" fmla="*/ 2147483647 h 152"/>
                <a:gd name="T24" fmla="*/ 2147483647 w 218"/>
                <a:gd name="T25" fmla="*/ 2147483647 h 152"/>
                <a:gd name="T26" fmla="*/ 2147483647 w 218"/>
                <a:gd name="T27" fmla="*/ 2147483647 h 152"/>
                <a:gd name="T28" fmla="*/ 2147483647 w 218"/>
                <a:gd name="T29" fmla="*/ 2147483647 h 152"/>
                <a:gd name="T30" fmla="*/ 2147483647 w 218"/>
                <a:gd name="T31" fmla="*/ 2147483647 h 152"/>
                <a:gd name="T32" fmla="*/ 2147483647 w 218"/>
                <a:gd name="T33" fmla="*/ 2147483647 h 152"/>
                <a:gd name="T34" fmla="*/ 2147483647 w 218"/>
                <a:gd name="T35" fmla="*/ 2147483647 h 152"/>
                <a:gd name="T36" fmla="*/ 2147483647 w 218"/>
                <a:gd name="T37" fmla="*/ 2147483647 h 152"/>
                <a:gd name="T38" fmla="*/ 2147483647 w 218"/>
                <a:gd name="T39" fmla="*/ 2147483647 h 152"/>
                <a:gd name="T40" fmla="*/ 2147483647 w 218"/>
                <a:gd name="T41" fmla="*/ 2147483647 h 152"/>
                <a:gd name="T42" fmla="*/ 2147483647 w 218"/>
                <a:gd name="T43" fmla="*/ 2147483647 h 152"/>
                <a:gd name="T44" fmla="*/ 2147483647 w 218"/>
                <a:gd name="T45" fmla="*/ 2147483647 h 152"/>
                <a:gd name="T46" fmla="*/ 2147483647 w 218"/>
                <a:gd name="T47" fmla="*/ 2147483647 h 152"/>
                <a:gd name="T48" fmla="*/ 2147483647 w 218"/>
                <a:gd name="T49" fmla="*/ 2147483647 h 152"/>
                <a:gd name="T50" fmla="*/ 2147483647 w 218"/>
                <a:gd name="T51" fmla="*/ 2147483647 h 152"/>
                <a:gd name="T52" fmla="*/ 2147483647 w 218"/>
                <a:gd name="T53" fmla="*/ 2147483647 h 152"/>
                <a:gd name="T54" fmla="*/ 2147483647 w 218"/>
                <a:gd name="T55" fmla="*/ 0 h 152"/>
                <a:gd name="T56" fmla="*/ 2147483647 w 218"/>
                <a:gd name="T57" fmla="*/ 2147483647 h 152"/>
                <a:gd name="T58" fmla="*/ 2147483647 w 218"/>
                <a:gd name="T59" fmla="*/ 2147483647 h 152"/>
                <a:gd name="T60" fmla="*/ 2147483647 w 218"/>
                <a:gd name="T61" fmla="*/ 2147483647 h 152"/>
                <a:gd name="T62" fmla="*/ 2147483647 w 218"/>
                <a:gd name="T63" fmla="*/ 2147483647 h 152"/>
                <a:gd name="T64" fmla="*/ 2147483647 w 218"/>
                <a:gd name="T65" fmla="*/ 2147483647 h 152"/>
                <a:gd name="T66" fmla="*/ 2147483647 w 218"/>
                <a:gd name="T67" fmla="*/ 2147483647 h 152"/>
                <a:gd name="T68" fmla="*/ 2147483647 w 218"/>
                <a:gd name="T69" fmla="*/ 2147483647 h 152"/>
                <a:gd name="T70" fmla="*/ 2147483647 w 218"/>
                <a:gd name="T71" fmla="*/ 2147483647 h 152"/>
                <a:gd name="T72" fmla="*/ 0 w 218"/>
                <a:gd name="T73" fmla="*/ 2147483647 h 152"/>
                <a:gd name="T74" fmla="*/ 0 w 218"/>
                <a:gd name="T75" fmla="*/ 2147483647 h 152"/>
                <a:gd name="T76" fmla="*/ 0 w 218"/>
                <a:gd name="T77" fmla="*/ 2147483647 h 152"/>
                <a:gd name="T78" fmla="*/ 2147483647 w 218"/>
                <a:gd name="T79" fmla="*/ 2147483647 h 152"/>
                <a:gd name="T80" fmla="*/ 2147483647 w 218"/>
                <a:gd name="T81" fmla="*/ 2147483647 h 152"/>
                <a:gd name="T82" fmla="*/ 2147483647 w 218"/>
                <a:gd name="T83" fmla="*/ 2147483647 h 152"/>
                <a:gd name="T84" fmla="*/ 2147483647 w 218"/>
                <a:gd name="T85" fmla="*/ 2147483647 h 152"/>
                <a:gd name="T86" fmla="*/ 2147483647 w 218"/>
                <a:gd name="T87" fmla="*/ 2147483647 h 152"/>
                <a:gd name="T88" fmla="*/ 2147483647 w 218"/>
                <a:gd name="T89" fmla="*/ 2147483647 h 152"/>
                <a:gd name="T90" fmla="*/ 2147483647 w 218"/>
                <a:gd name="T91" fmla="*/ 2147483647 h 152"/>
                <a:gd name="T92" fmla="*/ 2147483647 w 218"/>
                <a:gd name="T93" fmla="*/ 2147483647 h 152"/>
                <a:gd name="T94" fmla="*/ 2147483647 w 218"/>
                <a:gd name="T95" fmla="*/ 2147483647 h 152"/>
                <a:gd name="T96" fmla="*/ 2147483647 w 218"/>
                <a:gd name="T97" fmla="*/ 2147483647 h 1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8"/>
                <a:gd name="T148" fmla="*/ 0 h 152"/>
                <a:gd name="T149" fmla="*/ 218 w 218"/>
                <a:gd name="T150" fmla="*/ 152 h 1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8" h="152">
                  <a:moveTo>
                    <a:pt x="87" y="125"/>
                  </a:moveTo>
                  <a:lnTo>
                    <a:pt x="105" y="125"/>
                  </a:lnTo>
                  <a:lnTo>
                    <a:pt x="105" y="116"/>
                  </a:lnTo>
                  <a:lnTo>
                    <a:pt x="105" y="107"/>
                  </a:lnTo>
                  <a:lnTo>
                    <a:pt x="122" y="107"/>
                  </a:lnTo>
                  <a:lnTo>
                    <a:pt x="157" y="116"/>
                  </a:lnTo>
                  <a:lnTo>
                    <a:pt x="131" y="125"/>
                  </a:lnTo>
                  <a:lnTo>
                    <a:pt x="157" y="143"/>
                  </a:lnTo>
                  <a:lnTo>
                    <a:pt x="157" y="152"/>
                  </a:lnTo>
                  <a:lnTo>
                    <a:pt x="183" y="143"/>
                  </a:lnTo>
                  <a:lnTo>
                    <a:pt x="183" y="125"/>
                  </a:lnTo>
                  <a:lnTo>
                    <a:pt x="157" y="116"/>
                  </a:lnTo>
                  <a:lnTo>
                    <a:pt x="192" y="98"/>
                  </a:lnTo>
                  <a:lnTo>
                    <a:pt x="200" y="98"/>
                  </a:lnTo>
                  <a:lnTo>
                    <a:pt x="200" y="89"/>
                  </a:lnTo>
                  <a:lnTo>
                    <a:pt x="209" y="80"/>
                  </a:lnTo>
                  <a:lnTo>
                    <a:pt x="218" y="89"/>
                  </a:lnTo>
                  <a:lnTo>
                    <a:pt x="218" y="72"/>
                  </a:lnTo>
                  <a:lnTo>
                    <a:pt x="218" y="54"/>
                  </a:lnTo>
                  <a:lnTo>
                    <a:pt x="192" y="54"/>
                  </a:lnTo>
                  <a:lnTo>
                    <a:pt x="183" y="45"/>
                  </a:lnTo>
                  <a:lnTo>
                    <a:pt x="157" y="45"/>
                  </a:lnTo>
                  <a:lnTo>
                    <a:pt x="157" y="18"/>
                  </a:lnTo>
                  <a:lnTo>
                    <a:pt x="139" y="18"/>
                  </a:lnTo>
                  <a:lnTo>
                    <a:pt x="139" y="9"/>
                  </a:lnTo>
                  <a:lnTo>
                    <a:pt x="131" y="0"/>
                  </a:lnTo>
                  <a:lnTo>
                    <a:pt x="105" y="9"/>
                  </a:lnTo>
                  <a:lnTo>
                    <a:pt x="105" y="18"/>
                  </a:lnTo>
                  <a:lnTo>
                    <a:pt x="87" y="18"/>
                  </a:lnTo>
                  <a:lnTo>
                    <a:pt x="70" y="18"/>
                  </a:lnTo>
                  <a:lnTo>
                    <a:pt x="35" y="9"/>
                  </a:lnTo>
                  <a:lnTo>
                    <a:pt x="17" y="18"/>
                  </a:lnTo>
                  <a:lnTo>
                    <a:pt x="26" y="45"/>
                  </a:lnTo>
                  <a:lnTo>
                    <a:pt x="0" y="54"/>
                  </a:lnTo>
                  <a:lnTo>
                    <a:pt x="0" y="72"/>
                  </a:lnTo>
                  <a:lnTo>
                    <a:pt x="0" y="80"/>
                  </a:lnTo>
                  <a:lnTo>
                    <a:pt x="9" y="80"/>
                  </a:lnTo>
                  <a:lnTo>
                    <a:pt x="35" y="89"/>
                  </a:lnTo>
                  <a:lnTo>
                    <a:pt x="52" y="80"/>
                  </a:lnTo>
                  <a:lnTo>
                    <a:pt x="70" y="72"/>
                  </a:lnTo>
                  <a:lnTo>
                    <a:pt x="87" y="80"/>
                  </a:lnTo>
                  <a:lnTo>
                    <a:pt x="96" y="89"/>
                  </a:lnTo>
                  <a:lnTo>
                    <a:pt x="105" y="98"/>
                  </a:lnTo>
                  <a:lnTo>
                    <a:pt x="105" y="107"/>
                  </a:lnTo>
                  <a:lnTo>
                    <a:pt x="96" y="107"/>
                  </a:lnTo>
                  <a:lnTo>
                    <a:pt x="87" y="12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53" name="Freeform 55"/>
            <p:cNvSpPr>
              <a:spLocks/>
            </p:cNvSpPr>
            <p:nvPr/>
          </p:nvSpPr>
          <p:spPr bwMode="auto">
            <a:xfrm>
              <a:off x="5249863" y="2624137"/>
              <a:ext cx="354012" cy="230188"/>
            </a:xfrm>
            <a:custGeom>
              <a:avLst/>
              <a:gdLst>
                <a:gd name="T0" fmla="*/ 2147483647 w 218"/>
                <a:gd name="T1" fmla="*/ 2147483647 h 152"/>
                <a:gd name="T2" fmla="*/ 2147483647 w 218"/>
                <a:gd name="T3" fmla="*/ 2147483647 h 152"/>
                <a:gd name="T4" fmla="*/ 2147483647 w 218"/>
                <a:gd name="T5" fmla="*/ 2147483647 h 152"/>
                <a:gd name="T6" fmla="*/ 2147483647 w 218"/>
                <a:gd name="T7" fmla="*/ 2147483647 h 152"/>
                <a:gd name="T8" fmla="*/ 2147483647 w 218"/>
                <a:gd name="T9" fmla="*/ 2147483647 h 152"/>
                <a:gd name="T10" fmla="*/ 2147483647 w 218"/>
                <a:gd name="T11" fmla="*/ 2147483647 h 152"/>
                <a:gd name="T12" fmla="*/ 2147483647 w 218"/>
                <a:gd name="T13" fmla="*/ 2147483647 h 152"/>
                <a:gd name="T14" fmla="*/ 2147483647 w 218"/>
                <a:gd name="T15" fmla="*/ 2147483647 h 152"/>
                <a:gd name="T16" fmla="*/ 2147483647 w 218"/>
                <a:gd name="T17" fmla="*/ 2147483647 h 152"/>
                <a:gd name="T18" fmla="*/ 2147483647 w 218"/>
                <a:gd name="T19" fmla="*/ 2147483647 h 152"/>
                <a:gd name="T20" fmla="*/ 2147483647 w 218"/>
                <a:gd name="T21" fmla="*/ 2147483647 h 152"/>
                <a:gd name="T22" fmla="*/ 2147483647 w 218"/>
                <a:gd name="T23" fmla="*/ 2147483647 h 152"/>
                <a:gd name="T24" fmla="*/ 2147483647 w 218"/>
                <a:gd name="T25" fmla="*/ 2147483647 h 152"/>
                <a:gd name="T26" fmla="*/ 2147483647 w 218"/>
                <a:gd name="T27" fmla="*/ 2147483647 h 152"/>
                <a:gd name="T28" fmla="*/ 2147483647 w 218"/>
                <a:gd name="T29" fmla="*/ 2147483647 h 152"/>
                <a:gd name="T30" fmla="*/ 2147483647 w 218"/>
                <a:gd name="T31" fmla="*/ 2147483647 h 152"/>
                <a:gd name="T32" fmla="*/ 2147483647 w 218"/>
                <a:gd name="T33" fmla="*/ 2147483647 h 152"/>
                <a:gd name="T34" fmla="*/ 2147483647 w 218"/>
                <a:gd name="T35" fmla="*/ 2147483647 h 152"/>
                <a:gd name="T36" fmla="*/ 2147483647 w 218"/>
                <a:gd name="T37" fmla="*/ 2147483647 h 152"/>
                <a:gd name="T38" fmla="*/ 2147483647 w 218"/>
                <a:gd name="T39" fmla="*/ 2147483647 h 152"/>
                <a:gd name="T40" fmla="*/ 2147483647 w 218"/>
                <a:gd name="T41" fmla="*/ 2147483647 h 152"/>
                <a:gd name="T42" fmla="*/ 2147483647 w 218"/>
                <a:gd name="T43" fmla="*/ 2147483647 h 152"/>
                <a:gd name="T44" fmla="*/ 2147483647 w 218"/>
                <a:gd name="T45" fmla="*/ 2147483647 h 152"/>
                <a:gd name="T46" fmla="*/ 2147483647 w 218"/>
                <a:gd name="T47" fmla="*/ 2147483647 h 152"/>
                <a:gd name="T48" fmla="*/ 2147483647 w 218"/>
                <a:gd name="T49" fmla="*/ 2147483647 h 152"/>
                <a:gd name="T50" fmla="*/ 2147483647 w 218"/>
                <a:gd name="T51" fmla="*/ 2147483647 h 152"/>
                <a:gd name="T52" fmla="*/ 2147483647 w 218"/>
                <a:gd name="T53" fmla="*/ 2147483647 h 152"/>
                <a:gd name="T54" fmla="*/ 2147483647 w 218"/>
                <a:gd name="T55" fmla="*/ 0 h 152"/>
                <a:gd name="T56" fmla="*/ 2147483647 w 218"/>
                <a:gd name="T57" fmla="*/ 2147483647 h 152"/>
                <a:gd name="T58" fmla="*/ 2147483647 w 218"/>
                <a:gd name="T59" fmla="*/ 2147483647 h 152"/>
                <a:gd name="T60" fmla="*/ 2147483647 w 218"/>
                <a:gd name="T61" fmla="*/ 2147483647 h 152"/>
                <a:gd name="T62" fmla="*/ 2147483647 w 218"/>
                <a:gd name="T63" fmla="*/ 2147483647 h 152"/>
                <a:gd name="T64" fmla="*/ 2147483647 w 218"/>
                <a:gd name="T65" fmla="*/ 2147483647 h 152"/>
                <a:gd name="T66" fmla="*/ 2147483647 w 218"/>
                <a:gd name="T67" fmla="*/ 2147483647 h 152"/>
                <a:gd name="T68" fmla="*/ 2147483647 w 218"/>
                <a:gd name="T69" fmla="*/ 2147483647 h 152"/>
                <a:gd name="T70" fmla="*/ 2147483647 w 218"/>
                <a:gd name="T71" fmla="*/ 2147483647 h 152"/>
                <a:gd name="T72" fmla="*/ 0 w 218"/>
                <a:gd name="T73" fmla="*/ 2147483647 h 152"/>
                <a:gd name="T74" fmla="*/ 0 w 218"/>
                <a:gd name="T75" fmla="*/ 2147483647 h 152"/>
                <a:gd name="T76" fmla="*/ 0 w 218"/>
                <a:gd name="T77" fmla="*/ 2147483647 h 152"/>
                <a:gd name="T78" fmla="*/ 2147483647 w 218"/>
                <a:gd name="T79" fmla="*/ 2147483647 h 152"/>
                <a:gd name="T80" fmla="*/ 2147483647 w 218"/>
                <a:gd name="T81" fmla="*/ 2147483647 h 152"/>
                <a:gd name="T82" fmla="*/ 2147483647 w 218"/>
                <a:gd name="T83" fmla="*/ 2147483647 h 152"/>
                <a:gd name="T84" fmla="*/ 2147483647 w 218"/>
                <a:gd name="T85" fmla="*/ 2147483647 h 152"/>
                <a:gd name="T86" fmla="*/ 2147483647 w 218"/>
                <a:gd name="T87" fmla="*/ 2147483647 h 152"/>
                <a:gd name="T88" fmla="*/ 2147483647 w 218"/>
                <a:gd name="T89" fmla="*/ 2147483647 h 152"/>
                <a:gd name="T90" fmla="*/ 2147483647 w 218"/>
                <a:gd name="T91" fmla="*/ 2147483647 h 152"/>
                <a:gd name="T92" fmla="*/ 2147483647 w 218"/>
                <a:gd name="T93" fmla="*/ 2147483647 h 152"/>
                <a:gd name="T94" fmla="*/ 2147483647 w 218"/>
                <a:gd name="T95" fmla="*/ 2147483647 h 152"/>
                <a:gd name="T96" fmla="*/ 2147483647 w 218"/>
                <a:gd name="T97" fmla="*/ 2147483647 h 1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8"/>
                <a:gd name="T148" fmla="*/ 0 h 152"/>
                <a:gd name="T149" fmla="*/ 218 w 218"/>
                <a:gd name="T150" fmla="*/ 152 h 1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8" h="152">
                  <a:moveTo>
                    <a:pt x="87" y="125"/>
                  </a:moveTo>
                  <a:lnTo>
                    <a:pt x="105" y="125"/>
                  </a:lnTo>
                  <a:lnTo>
                    <a:pt x="105" y="116"/>
                  </a:lnTo>
                  <a:lnTo>
                    <a:pt x="105" y="107"/>
                  </a:lnTo>
                  <a:lnTo>
                    <a:pt x="122" y="107"/>
                  </a:lnTo>
                  <a:lnTo>
                    <a:pt x="157" y="116"/>
                  </a:lnTo>
                  <a:lnTo>
                    <a:pt x="131" y="125"/>
                  </a:lnTo>
                  <a:lnTo>
                    <a:pt x="157" y="143"/>
                  </a:lnTo>
                  <a:lnTo>
                    <a:pt x="157" y="152"/>
                  </a:lnTo>
                  <a:lnTo>
                    <a:pt x="183" y="143"/>
                  </a:lnTo>
                  <a:lnTo>
                    <a:pt x="183" y="125"/>
                  </a:lnTo>
                  <a:lnTo>
                    <a:pt x="157" y="116"/>
                  </a:lnTo>
                  <a:lnTo>
                    <a:pt x="192" y="98"/>
                  </a:lnTo>
                  <a:lnTo>
                    <a:pt x="200" y="98"/>
                  </a:lnTo>
                  <a:lnTo>
                    <a:pt x="200" y="89"/>
                  </a:lnTo>
                  <a:lnTo>
                    <a:pt x="209" y="80"/>
                  </a:lnTo>
                  <a:lnTo>
                    <a:pt x="218" y="89"/>
                  </a:lnTo>
                  <a:lnTo>
                    <a:pt x="218" y="72"/>
                  </a:lnTo>
                  <a:lnTo>
                    <a:pt x="218" y="54"/>
                  </a:lnTo>
                  <a:lnTo>
                    <a:pt x="192" y="54"/>
                  </a:lnTo>
                  <a:lnTo>
                    <a:pt x="183" y="45"/>
                  </a:lnTo>
                  <a:lnTo>
                    <a:pt x="157" y="45"/>
                  </a:lnTo>
                  <a:lnTo>
                    <a:pt x="157" y="18"/>
                  </a:lnTo>
                  <a:lnTo>
                    <a:pt x="139" y="18"/>
                  </a:lnTo>
                  <a:lnTo>
                    <a:pt x="139" y="9"/>
                  </a:lnTo>
                  <a:lnTo>
                    <a:pt x="131" y="0"/>
                  </a:lnTo>
                  <a:lnTo>
                    <a:pt x="105" y="9"/>
                  </a:lnTo>
                  <a:lnTo>
                    <a:pt x="105" y="18"/>
                  </a:lnTo>
                  <a:lnTo>
                    <a:pt x="87" y="18"/>
                  </a:lnTo>
                  <a:lnTo>
                    <a:pt x="70" y="18"/>
                  </a:lnTo>
                  <a:lnTo>
                    <a:pt x="35" y="9"/>
                  </a:lnTo>
                  <a:lnTo>
                    <a:pt x="17" y="18"/>
                  </a:lnTo>
                  <a:lnTo>
                    <a:pt x="26" y="45"/>
                  </a:lnTo>
                  <a:lnTo>
                    <a:pt x="0" y="54"/>
                  </a:lnTo>
                  <a:lnTo>
                    <a:pt x="0" y="72"/>
                  </a:lnTo>
                  <a:lnTo>
                    <a:pt x="0" y="80"/>
                  </a:lnTo>
                  <a:lnTo>
                    <a:pt x="9" y="80"/>
                  </a:lnTo>
                  <a:lnTo>
                    <a:pt x="35" y="89"/>
                  </a:lnTo>
                  <a:lnTo>
                    <a:pt x="52" y="80"/>
                  </a:lnTo>
                  <a:lnTo>
                    <a:pt x="70" y="72"/>
                  </a:lnTo>
                  <a:lnTo>
                    <a:pt x="87" y="80"/>
                  </a:lnTo>
                  <a:lnTo>
                    <a:pt x="96" y="89"/>
                  </a:lnTo>
                  <a:lnTo>
                    <a:pt x="105" y="98"/>
                  </a:lnTo>
                  <a:lnTo>
                    <a:pt x="105" y="107"/>
                  </a:lnTo>
                  <a:lnTo>
                    <a:pt x="96" y="107"/>
                  </a:lnTo>
                  <a:lnTo>
                    <a:pt x="87" y="12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54" name="Freeform 56"/>
            <p:cNvSpPr>
              <a:spLocks/>
            </p:cNvSpPr>
            <p:nvPr/>
          </p:nvSpPr>
          <p:spPr bwMode="auto">
            <a:xfrm>
              <a:off x="5265738" y="2517775"/>
              <a:ext cx="155575" cy="133350"/>
            </a:xfrm>
            <a:custGeom>
              <a:avLst/>
              <a:gdLst>
                <a:gd name="T0" fmla="*/ 2147483647 w 96"/>
                <a:gd name="T1" fmla="*/ 2147483647 h 89"/>
                <a:gd name="T2" fmla="*/ 0 w 96"/>
                <a:gd name="T3" fmla="*/ 2147483647 h 89"/>
                <a:gd name="T4" fmla="*/ 2147483647 w 96"/>
                <a:gd name="T5" fmla="*/ 2147483647 h 89"/>
                <a:gd name="T6" fmla="*/ 2147483647 w 96"/>
                <a:gd name="T7" fmla="*/ 2147483647 h 89"/>
                <a:gd name="T8" fmla="*/ 2147483647 w 96"/>
                <a:gd name="T9" fmla="*/ 2147483647 h 89"/>
                <a:gd name="T10" fmla="*/ 2147483647 w 96"/>
                <a:gd name="T11" fmla="*/ 2147483647 h 89"/>
                <a:gd name="T12" fmla="*/ 2147483647 w 96"/>
                <a:gd name="T13" fmla="*/ 2147483647 h 89"/>
                <a:gd name="T14" fmla="*/ 2147483647 w 96"/>
                <a:gd name="T15" fmla="*/ 2147483647 h 89"/>
                <a:gd name="T16" fmla="*/ 2147483647 w 96"/>
                <a:gd name="T17" fmla="*/ 2147483647 h 89"/>
                <a:gd name="T18" fmla="*/ 2147483647 w 96"/>
                <a:gd name="T19" fmla="*/ 2147483647 h 89"/>
                <a:gd name="T20" fmla="*/ 2147483647 w 96"/>
                <a:gd name="T21" fmla="*/ 2147483647 h 89"/>
                <a:gd name="T22" fmla="*/ 2147483647 w 96"/>
                <a:gd name="T23" fmla="*/ 2147483647 h 89"/>
                <a:gd name="T24" fmla="*/ 2147483647 w 96"/>
                <a:gd name="T25" fmla="*/ 2147483647 h 89"/>
                <a:gd name="T26" fmla="*/ 2147483647 w 96"/>
                <a:gd name="T27" fmla="*/ 2147483647 h 89"/>
                <a:gd name="T28" fmla="*/ 2147483647 w 96"/>
                <a:gd name="T29" fmla="*/ 2147483647 h 89"/>
                <a:gd name="T30" fmla="*/ 2147483647 w 96"/>
                <a:gd name="T31" fmla="*/ 0 h 89"/>
                <a:gd name="T32" fmla="*/ 2147483647 w 96"/>
                <a:gd name="T33" fmla="*/ 2147483647 h 89"/>
                <a:gd name="T34" fmla="*/ 2147483647 w 96"/>
                <a:gd name="T35" fmla="*/ 2147483647 h 89"/>
                <a:gd name="T36" fmla="*/ 2147483647 w 96"/>
                <a:gd name="T37" fmla="*/ 2147483647 h 89"/>
                <a:gd name="T38" fmla="*/ 2147483647 w 96"/>
                <a:gd name="T39" fmla="*/ 2147483647 h 89"/>
                <a:gd name="T40" fmla="*/ 0 w 96"/>
                <a:gd name="T41" fmla="*/ 2147483647 h 89"/>
                <a:gd name="T42" fmla="*/ 2147483647 w 96"/>
                <a:gd name="T43" fmla="*/ 2147483647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89"/>
                <a:gd name="T68" fmla="*/ 96 w 96"/>
                <a:gd name="T69" fmla="*/ 89 h 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89">
                  <a:moveTo>
                    <a:pt x="8" y="62"/>
                  </a:moveTo>
                  <a:lnTo>
                    <a:pt x="0" y="80"/>
                  </a:lnTo>
                  <a:lnTo>
                    <a:pt x="8" y="89"/>
                  </a:lnTo>
                  <a:lnTo>
                    <a:pt x="26" y="80"/>
                  </a:lnTo>
                  <a:lnTo>
                    <a:pt x="52" y="89"/>
                  </a:lnTo>
                  <a:lnTo>
                    <a:pt x="69" y="89"/>
                  </a:lnTo>
                  <a:lnTo>
                    <a:pt x="78" y="89"/>
                  </a:lnTo>
                  <a:lnTo>
                    <a:pt x="78" y="80"/>
                  </a:lnTo>
                  <a:lnTo>
                    <a:pt x="87" y="80"/>
                  </a:lnTo>
                  <a:lnTo>
                    <a:pt x="78" y="62"/>
                  </a:lnTo>
                  <a:lnTo>
                    <a:pt x="96" y="62"/>
                  </a:lnTo>
                  <a:lnTo>
                    <a:pt x="96" y="53"/>
                  </a:lnTo>
                  <a:lnTo>
                    <a:pt x="87" y="53"/>
                  </a:lnTo>
                  <a:lnTo>
                    <a:pt x="78" y="36"/>
                  </a:lnTo>
                  <a:lnTo>
                    <a:pt x="78" y="18"/>
                  </a:lnTo>
                  <a:lnTo>
                    <a:pt x="52" y="0"/>
                  </a:lnTo>
                  <a:lnTo>
                    <a:pt x="35" y="18"/>
                  </a:lnTo>
                  <a:lnTo>
                    <a:pt x="35" y="27"/>
                  </a:lnTo>
                  <a:lnTo>
                    <a:pt x="17" y="36"/>
                  </a:lnTo>
                  <a:lnTo>
                    <a:pt x="26" y="45"/>
                  </a:lnTo>
                  <a:lnTo>
                    <a:pt x="0" y="45"/>
                  </a:lnTo>
                  <a:lnTo>
                    <a:pt x="8" y="6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55" name="Freeform 57"/>
            <p:cNvSpPr>
              <a:spLocks/>
            </p:cNvSpPr>
            <p:nvPr/>
          </p:nvSpPr>
          <p:spPr bwMode="auto">
            <a:xfrm>
              <a:off x="5265738" y="2517775"/>
              <a:ext cx="155575" cy="133350"/>
            </a:xfrm>
            <a:custGeom>
              <a:avLst/>
              <a:gdLst>
                <a:gd name="T0" fmla="*/ 2147483647 w 96"/>
                <a:gd name="T1" fmla="*/ 2147483647 h 89"/>
                <a:gd name="T2" fmla="*/ 0 w 96"/>
                <a:gd name="T3" fmla="*/ 2147483647 h 89"/>
                <a:gd name="T4" fmla="*/ 2147483647 w 96"/>
                <a:gd name="T5" fmla="*/ 2147483647 h 89"/>
                <a:gd name="T6" fmla="*/ 2147483647 w 96"/>
                <a:gd name="T7" fmla="*/ 2147483647 h 89"/>
                <a:gd name="T8" fmla="*/ 2147483647 w 96"/>
                <a:gd name="T9" fmla="*/ 2147483647 h 89"/>
                <a:gd name="T10" fmla="*/ 2147483647 w 96"/>
                <a:gd name="T11" fmla="*/ 2147483647 h 89"/>
                <a:gd name="T12" fmla="*/ 2147483647 w 96"/>
                <a:gd name="T13" fmla="*/ 2147483647 h 89"/>
                <a:gd name="T14" fmla="*/ 2147483647 w 96"/>
                <a:gd name="T15" fmla="*/ 2147483647 h 89"/>
                <a:gd name="T16" fmla="*/ 2147483647 w 96"/>
                <a:gd name="T17" fmla="*/ 2147483647 h 89"/>
                <a:gd name="T18" fmla="*/ 2147483647 w 96"/>
                <a:gd name="T19" fmla="*/ 2147483647 h 89"/>
                <a:gd name="T20" fmla="*/ 2147483647 w 96"/>
                <a:gd name="T21" fmla="*/ 2147483647 h 89"/>
                <a:gd name="T22" fmla="*/ 2147483647 w 96"/>
                <a:gd name="T23" fmla="*/ 2147483647 h 89"/>
                <a:gd name="T24" fmla="*/ 2147483647 w 96"/>
                <a:gd name="T25" fmla="*/ 2147483647 h 89"/>
                <a:gd name="T26" fmla="*/ 2147483647 w 96"/>
                <a:gd name="T27" fmla="*/ 2147483647 h 89"/>
                <a:gd name="T28" fmla="*/ 2147483647 w 96"/>
                <a:gd name="T29" fmla="*/ 2147483647 h 89"/>
                <a:gd name="T30" fmla="*/ 2147483647 w 96"/>
                <a:gd name="T31" fmla="*/ 0 h 89"/>
                <a:gd name="T32" fmla="*/ 2147483647 w 96"/>
                <a:gd name="T33" fmla="*/ 2147483647 h 89"/>
                <a:gd name="T34" fmla="*/ 2147483647 w 96"/>
                <a:gd name="T35" fmla="*/ 2147483647 h 89"/>
                <a:gd name="T36" fmla="*/ 2147483647 w 96"/>
                <a:gd name="T37" fmla="*/ 2147483647 h 89"/>
                <a:gd name="T38" fmla="*/ 2147483647 w 96"/>
                <a:gd name="T39" fmla="*/ 2147483647 h 89"/>
                <a:gd name="T40" fmla="*/ 0 w 96"/>
                <a:gd name="T41" fmla="*/ 2147483647 h 89"/>
                <a:gd name="T42" fmla="*/ 2147483647 w 96"/>
                <a:gd name="T43" fmla="*/ 2147483647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89"/>
                <a:gd name="T68" fmla="*/ 96 w 96"/>
                <a:gd name="T69" fmla="*/ 89 h 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89">
                  <a:moveTo>
                    <a:pt x="8" y="62"/>
                  </a:moveTo>
                  <a:lnTo>
                    <a:pt x="0" y="80"/>
                  </a:lnTo>
                  <a:lnTo>
                    <a:pt x="8" y="89"/>
                  </a:lnTo>
                  <a:lnTo>
                    <a:pt x="26" y="80"/>
                  </a:lnTo>
                  <a:lnTo>
                    <a:pt x="52" y="89"/>
                  </a:lnTo>
                  <a:lnTo>
                    <a:pt x="69" y="89"/>
                  </a:lnTo>
                  <a:lnTo>
                    <a:pt x="78" y="89"/>
                  </a:lnTo>
                  <a:lnTo>
                    <a:pt x="78" y="80"/>
                  </a:lnTo>
                  <a:lnTo>
                    <a:pt x="87" y="80"/>
                  </a:lnTo>
                  <a:lnTo>
                    <a:pt x="78" y="62"/>
                  </a:lnTo>
                  <a:lnTo>
                    <a:pt x="96" y="62"/>
                  </a:lnTo>
                  <a:lnTo>
                    <a:pt x="96" y="53"/>
                  </a:lnTo>
                  <a:lnTo>
                    <a:pt x="87" y="53"/>
                  </a:lnTo>
                  <a:lnTo>
                    <a:pt x="78" y="36"/>
                  </a:lnTo>
                  <a:lnTo>
                    <a:pt x="78" y="18"/>
                  </a:lnTo>
                  <a:lnTo>
                    <a:pt x="52" y="0"/>
                  </a:lnTo>
                  <a:lnTo>
                    <a:pt x="35" y="18"/>
                  </a:lnTo>
                  <a:lnTo>
                    <a:pt x="35" y="27"/>
                  </a:lnTo>
                  <a:lnTo>
                    <a:pt x="17" y="36"/>
                  </a:lnTo>
                  <a:lnTo>
                    <a:pt x="26" y="45"/>
                  </a:lnTo>
                  <a:lnTo>
                    <a:pt x="0" y="45"/>
                  </a:lnTo>
                  <a:lnTo>
                    <a:pt x="8" y="62"/>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56" name="Freeform 58"/>
            <p:cNvSpPr>
              <a:spLocks/>
            </p:cNvSpPr>
            <p:nvPr/>
          </p:nvSpPr>
          <p:spPr bwMode="auto">
            <a:xfrm>
              <a:off x="5265738" y="2438400"/>
              <a:ext cx="84137" cy="52387"/>
            </a:xfrm>
            <a:custGeom>
              <a:avLst/>
              <a:gdLst>
                <a:gd name="T0" fmla="*/ 2147483647 w 52"/>
                <a:gd name="T1" fmla="*/ 2147483647 h 35"/>
                <a:gd name="T2" fmla="*/ 0 w 52"/>
                <a:gd name="T3" fmla="*/ 2147483647 h 35"/>
                <a:gd name="T4" fmla="*/ 0 w 52"/>
                <a:gd name="T5" fmla="*/ 2147483647 h 35"/>
                <a:gd name="T6" fmla="*/ 2147483647 w 52"/>
                <a:gd name="T7" fmla="*/ 0 h 35"/>
                <a:gd name="T8" fmla="*/ 2147483647 w 52"/>
                <a:gd name="T9" fmla="*/ 2147483647 h 35"/>
                <a:gd name="T10" fmla="*/ 2147483647 w 52"/>
                <a:gd name="T11" fmla="*/ 2147483647 h 35"/>
                <a:gd name="T12" fmla="*/ 2147483647 w 52"/>
                <a:gd name="T13" fmla="*/ 2147483647 h 35"/>
                <a:gd name="T14" fmla="*/ 2147483647 w 52"/>
                <a:gd name="T15" fmla="*/ 2147483647 h 35"/>
                <a:gd name="T16" fmla="*/ 2147483647 w 52"/>
                <a:gd name="T17" fmla="*/ 2147483647 h 35"/>
                <a:gd name="T18" fmla="*/ 2147483647 w 52"/>
                <a:gd name="T19" fmla="*/ 2147483647 h 35"/>
                <a:gd name="T20" fmla="*/ 2147483647 w 52"/>
                <a:gd name="T21" fmla="*/ 2147483647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5"/>
                <a:gd name="T35" fmla="*/ 52 w 52"/>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5">
                  <a:moveTo>
                    <a:pt x="8" y="26"/>
                  </a:moveTo>
                  <a:lnTo>
                    <a:pt x="0" y="26"/>
                  </a:lnTo>
                  <a:lnTo>
                    <a:pt x="0" y="8"/>
                  </a:lnTo>
                  <a:lnTo>
                    <a:pt x="26" y="0"/>
                  </a:lnTo>
                  <a:lnTo>
                    <a:pt x="52" y="8"/>
                  </a:lnTo>
                  <a:lnTo>
                    <a:pt x="43" y="8"/>
                  </a:lnTo>
                  <a:lnTo>
                    <a:pt x="35" y="17"/>
                  </a:lnTo>
                  <a:lnTo>
                    <a:pt x="43" y="26"/>
                  </a:lnTo>
                  <a:lnTo>
                    <a:pt x="43" y="35"/>
                  </a:lnTo>
                  <a:lnTo>
                    <a:pt x="17" y="26"/>
                  </a:lnTo>
                  <a:lnTo>
                    <a:pt x="8" y="2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57" name="Group 59"/>
            <p:cNvGrpSpPr>
              <a:grpSpLocks/>
            </p:cNvGrpSpPr>
            <p:nvPr/>
          </p:nvGrpSpPr>
          <p:grpSpPr bwMode="auto">
            <a:xfrm>
              <a:off x="5265738" y="2438400"/>
              <a:ext cx="84137" cy="52387"/>
              <a:chOff x="2953" y="1349"/>
              <a:chExt cx="52" cy="35"/>
            </a:xfrm>
          </p:grpSpPr>
          <p:sp>
            <p:nvSpPr>
              <p:cNvPr id="56194" name="Freeform 60"/>
              <p:cNvSpPr>
                <a:spLocks/>
              </p:cNvSpPr>
              <p:nvPr/>
            </p:nvSpPr>
            <p:spPr bwMode="auto">
              <a:xfrm>
                <a:off x="2953" y="1349"/>
                <a:ext cx="52" cy="35"/>
              </a:xfrm>
              <a:custGeom>
                <a:avLst/>
                <a:gdLst>
                  <a:gd name="T0" fmla="*/ 8 w 52"/>
                  <a:gd name="T1" fmla="*/ 26 h 35"/>
                  <a:gd name="T2" fmla="*/ 0 w 52"/>
                  <a:gd name="T3" fmla="*/ 26 h 35"/>
                  <a:gd name="T4" fmla="*/ 0 w 52"/>
                  <a:gd name="T5" fmla="*/ 8 h 35"/>
                  <a:gd name="T6" fmla="*/ 26 w 52"/>
                  <a:gd name="T7" fmla="*/ 0 h 35"/>
                  <a:gd name="T8" fmla="*/ 52 w 52"/>
                  <a:gd name="T9" fmla="*/ 8 h 35"/>
                  <a:gd name="T10" fmla="*/ 43 w 52"/>
                  <a:gd name="T11" fmla="*/ 8 h 35"/>
                  <a:gd name="T12" fmla="*/ 35 w 52"/>
                  <a:gd name="T13" fmla="*/ 17 h 35"/>
                  <a:gd name="T14" fmla="*/ 43 w 52"/>
                  <a:gd name="T15" fmla="*/ 26 h 35"/>
                  <a:gd name="T16" fmla="*/ 43 w 52"/>
                  <a:gd name="T17" fmla="*/ 35 h 35"/>
                  <a:gd name="T18" fmla="*/ 17 w 52"/>
                  <a:gd name="T19" fmla="*/ 26 h 35"/>
                  <a:gd name="T20" fmla="*/ 8 w 52"/>
                  <a:gd name="T21" fmla="*/ 26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5"/>
                  <a:gd name="T35" fmla="*/ 52 w 52"/>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5">
                    <a:moveTo>
                      <a:pt x="8" y="26"/>
                    </a:moveTo>
                    <a:lnTo>
                      <a:pt x="0" y="26"/>
                    </a:lnTo>
                    <a:lnTo>
                      <a:pt x="0" y="8"/>
                    </a:lnTo>
                    <a:lnTo>
                      <a:pt x="26" y="0"/>
                    </a:lnTo>
                    <a:lnTo>
                      <a:pt x="52" y="8"/>
                    </a:lnTo>
                    <a:lnTo>
                      <a:pt x="43" y="8"/>
                    </a:lnTo>
                    <a:lnTo>
                      <a:pt x="35" y="17"/>
                    </a:lnTo>
                    <a:lnTo>
                      <a:pt x="43" y="26"/>
                    </a:lnTo>
                    <a:lnTo>
                      <a:pt x="43" y="35"/>
                    </a:lnTo>
                    <a:lnTo>
                      <a:pt x="17" y="26"/>
                    </a:lnTo>
                    <a:lnTo>
                      <a:pt x="8" y="2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95" name="Freeform 61"/>
              <p:cNvSpPr>
                <a:spLocks/>
              </p:cNvSpPr>
              <p:nvPr/>
            </p:nvSpPr>
            <p:spPr bwMode="auto">
              <a:xfrm>
                <a:off x="2953" y="1349"/>
                <a:ext cx="52" cy="35"/>
              </a:xfrm>
              <a:custGeom>
                <a:avLst/>
                <a:gdLst>
                  <a:gd name="T0" fmla="*/ 8 w 52"/>
                  <a:gd name="T1" fmla="*/ 26 h 35"/>
                  <a:gd name="T2" fmla="*/ 0 w 52"/>
                  <a:gd name="T3" fmla="*/ 26 h 35"/>
                  <a:gd name="T4" fmla="*/ 0 w 52"/>
                  <a:gd name="T5" fmla="*/ 8 h 35"/>
                  <a:gd name="T6" fmla="*/ 26 w 52"/>
                  <a:gd name="T7" fmla="*/ 0 h 35"/>
                  <a:gd name="T8" fmla="*/ 52 w 52"/>
                  <a:gd name="T9" fmla="*/ 8 h 35"/>
                  <a:gd name="T10" fmla="*/ 43 w 52"/>
                  <a:gd name="T11" fmla="*/ 8 h 35"/>
                  <a:gd name="T12" fmla="*/ 35 w 52"/>
                  <a:gd name="T13" fmla="*/ 17 h 35"/>
                  <a:gd name="T14" fmla="*/ 43 w 52"/>
                  <a:gd name="T15" fmla="*/ 26 h 35"/>
                  <a:gd name="T16" fmla="*/ 43 w 52"/>
                  <a:gd name="T17" fmla="*/ 35 h 35"/>
                  <a:gd name="T18" fmla="*/ 17 w 52"/>
                  <a:gd name="T19" fmla="*/ 26 h 35"/>
                  <a:gd name="T20" fmla="*/ 8 w 52"/>
                  <a:gd name="T21" fmla="*/ 26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5"/>
                  <a:gd name="T35" fmla="*/ 52 w 52"/>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5">
                    <a:moveTo>
                      <a:pt x="8" y="26"/>
                    </a:moveTo>
                    <a:lnTo>
                      <a:pt x="0" y="26"/>
                    </a:lnTo>
                    <a:lnTo>
                      <a:pt x="0" y="8"/>
                    </a:lnTo>
                    <a:lnTo>
                      <a:pt x="26" y="0"/>
                    </a:lnTo>
                    <a:lnTo>
                      <a:pt x="52" y="8"/>
                    </a:lnTo>
                    <a:lnTo>
                      <a:pt x="43" y="8"/>
                    </a:lnTo>
                    <a:lnTo>
                      <a:pt x="35" y="17"/>
                    </a:lnTo>
                    <a:lnTo>
                      <a:pt x="43" y="26"/>
                    </a:lnTo>
                    <a:lnTo>
                      <a:pt x="43" y="35"/>
                    </a:lnTo>
                    <a:lnTo>
                      <a:pt x="17" y="26"/>
                    </a:lnTo>
                    <a:lnTo>
                      <a:pt x="8" y="2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58" name="Freeform 62"/>
            <p:cNvSpPr>
              <a:spLocks/>
            </p:cNvSpPr>
            <p:nvPr/>
          </p:nvSpPr>
          <p:spPr bwMode="auto">
            <a:xfrm>
              <a:off x="5224463" y="2476500"/>
              <a:ext cx="125412" cy="68262"/>
            </a:xfrm>
            <a:custGeom>
              <a:avLst/>
              <a:gdLst>
                <a:gd name="T0" fmla="*/ 0 w 78"/>
                <a:gd name="T1" fmla="*/ 2147483647 h 45"/>
                <a:gd name="T2" fmla="*/ 0 w 78"/>
                <a:gd name="T3" fmla="*/ 2147483647 h 45"/>
                <a:gd name="T4" fmla="*/ 0 w 78"/>
                <a:gd name="T5" fmla="*/ 2147483647 h 45"/>
                <a:gd name="T6" fmla="*/ 2147483647 w 78"/>
                <a:gd name="T7" fmla="*/ 2147483647 h 45"/>
                <a:gd name="T8" fmla="*/ 2147483647 w 78"/>
                <a:gd name="T9" fmla="*/ 2147483647 h 45"/>
                <a:gd name="T10" fmla="*/ 2147483647 w 78"/>
                <a:gd name="T11" fmla="*/ 2147483647 h 45"/>
                <a:gd name="T12" fmla="*/ 2147483647 w 78"/>
                <a:gd name="T13" fmla="*/ 0 h 45"/>
                <a:gd name="T14" fmla="*/ 2147483647 w 78"/>
                <a:gd name="T15" fmla="*/ 0 h 45"/>
                <a:gd name="T16" fmla="*/ 2147483647 w 78"/>
                <a:gd name="T17" fmla="*/ 2147483647 h 45"/>
                <a:gd name="T18" fmla="*/ 2147483647 w 78"/>
                <a:gd name="T19" fmla="*/ 2147483647 h 45"/>
                <a:gd name="T20" fmla="*/ 2147483647 w 78"/>
                <a:gd name="T21" fmla="*/ 2147483647 h 45"/>
                <a:gd name="T22" fmla="*/ 2147483647 w 78"/>
                <a:gd name="T23" fmla="*/ 2147483647 h 45"/>
                <a:gd name="T24" fmla="*/ 2147483647 w 78"/>
                <a:gd name="T25" fmla="*/ 2147483647 h 45"/>
                <a:gd name="T26" fmla="*/ 0 w 78"/>
                <a:gd name="T27" fmla="*/ 2147483647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
                <a:gd name="T43" fmla="*/ 0 h 45"/>
                <a:gd name="T44" fmla="*/ 78 w 78"/>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 h="45">
                  <a:moveTo>
                    <a:pt x="0" y="45"/>
                  </a:moveTo>
                  <a:lnTo>
                    <a:pt x="0" y="18"/>
                  </a:lnTo>
                  <a:lnTo>
                    <a:pt x="0" y="9"/>
                  </a:lnTo>
                  <a:lnTo>
                    <a:pt x="8" y="9"/>
                  </a:lnTo>
                  <a:lnTo>
                    <a:pt x="17" y="18"/>
                  </a:lnTo>
                  <a:lnTo>
                    <a:pt x="26" y="18"/>
                  </a:lnTo>
                  <a:lnTo>
                    <a:pt x="26" y="0"/>
                  </a:lnTo>
                  <a:lnTo>
                    <a:pt x="34" y="0"/>
                  </a:lnTo>
                  <a:lnTo>
                    <a:pt x="61" y="9"/>
                  </a:lnTo>
                  <a:lnTo>
                    <a:pt x="78" y="27"/>
                  </a:lnTo>
                  <a:lnTo>
                    <a:pt x="61" y="45"/>
                  </a:lnTo>
                  <a:lnTo>
                    <a:pt x="34" y="27"/>
                  </a:lnTo>
                  <a:lnTo>
                    <a:pt x="8" y="27"/>
                  </a:lnTo>
                  <a:lnTo>
                    <a:pt x="0" y="4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59" name="Group 63"/>
            <p:cNvGrpSpPr>
              <a:grpSpLocks/>
            </p:cNvGrpSpPr>
            <p:nvPr/>
          </p:nvGrpSpPr>
          <p:grpSpPr bwMode="auto">
            <a:xfrm>
              <a:off x="5224463" y="2476500"/>
              <a:ext cx="125412" cy="68262"/>
              <a:chOff x="2927" y="1375"/>
              <a:chExt cx="78" cy="45"/>
            </a:xfrm>
          </p:grpSpPr>
          <p:sp>
            <p:nvSpPr>
              <p:cNvPr id="56192" name="Freeform 64"/>
              <p:cNvSpPr>
                <a:spLocks/>
              </p:cNvSpPr>
              <p:nvPr/>
            </p:nvSpPr>
            <p:spPr bwMode="auto">
              <a:xfrm>
                <a:off x="2927" y="1375"/>
                <a:ext cx="78" cy="45"/>
              </a:xfrm>
              <a:custGeom>
                <a:avLst/>
                <a:gdLst>
                  <a:gd name="T0" fmla="*/ 0 w 78"/>
                  <a:gd name="T1" fmla="*/ 45 h 45"/>
                  <a:gd name="T2" fmla="*/ 0 w 78"/>
                  <a:gd name="T3" fmla="*/ 18 h 45"/>
                  <a:gd name="T4" fmla="*/ 0 w 78"/>
                  <a:gd name="T5" fmla="*/ 9 h 45"/>
                  <a:gd name="T6" fmla="*/ 8 w 78"/>
                  <a:gd name="T7" fmla="*/ 9 h 45"/>
                  <a:gd name="T8" fmla="*/ 17 w 78"/>
                  <a:gd name="T9" fmla="*/ 18 h 45"/>
                  <a:gd name="T10" fmla="*/ 26 w 78"/>
                  <a:gd name="T11" fmla="*/ 18 h 45"/>
                  <a:gd name="T12" fmla="*/ 26 w 78"/>
                  <a:gd name="T13" fmla="*/ 0 h 45"/>
                  <a:gd name="T14" fmla="*/ 34 w 78"/>
                  <a:gd name="T15" fmla="*/ 0 h 45"/>
                  <a:gd name="T16" fmla="*/ 61 w 78"/>
                  <a:gd name="T17" fmla="*/ 9 h 45"/>
                  <a:gd name="T18" fmla="*/ 78 w 78"/>
                  <a:gd name="T19" fmla="*/ 27 h 45"/>
                  <a:gd name="T20" fmla="*/ 61 w 78"/>
                  <a:gd name="T21" fmla="*/ 45 h 45"/>
                  <a:gd name="T22" fmla="*/ 34 w 78"/>
                  <a:gd name="T23" fmla="*/ 27 h 45"/>
                  <a:gd name="T24" fmla="*/ 8 w 78"/>
                  <a:gd name="T25" fmla="*/ 27 h 45"/>
                  <a:gd name="T26" fmla="*/ 0 w 78"/>
                  <a:gd name="T27" fmla="*/ 45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
                  <a:gd name="T43" fmla="*/ 0 h 45"/>
                  <a:gd name="T44" fmla="*/ 78 w 78"/>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 h="45">
                    <a:moveTo>
                      <a:pt x="0" y="45"/>
                    </a:moveTo>
                    <a:lnTo>
                      <a:pt x="0" y="18"/>
                    </a:lnTo>
                    <a:lnTo>
                      <a:pt x="0" y="9"/>
                    </a:lnTo>
                    <a:lnTo>
                      <a:pt x="8" y="9"/>
                    </a:lnTo>
                    <a:lnTo>
                      <a:pt x="17" y="18"/>
                    </a:lnTo>
                    <a:lnTo>
                      <a:pt x="26" y="18"/>
                    </a:lnTo>
                    <a:lnTo>
                      <a:pt x="26" y="0"/>
                    </a:lnTo>
                    <a:lnTo>
                      <a:pt x="34" y="0"/>
                    </a:lnTo>
                    <a:lnTo>
                      <a:pt x="61" y="9"/>
                    </a:lnTo>
                    <a:lnTo>
                      <a:pt x="78" y="27"/>
                    </a:lnTo>
                    <a:lnTo>
                      <a:pt x="61" y="45"/>
                    </a:lnTo>
                    <a:lnTo>
                      <a:pt x="34" y="27"/>
                    </a:lnTo>
                    <a:lnTo>
                      <a:pt x="8" y="27"/>
                    </a:lnTo>
                    <a:lnTo>
                      <a:pt x="0" y="4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93" name="Freeform 65"/>
              <p:cNvSpPr>
                <a:spLocks/>
              </p:cNvSpPr>
              <p:nvPr/>
            </p:nvSpPr>
            <p:spPr bwMode="auto">
              <a:xfrm>
                <a:off x="2927" y="1375"/>
                <a:ext cx="78" cy="45"/>
              </a:xfrm>
              <a:custGeom>
                <a:avLst/>
                <a:gdLst>
                  <a:gd name="T0" fmla="*/ 0 w 78"/>
                  <a:gd name="T1" fmla="*/ 45 h 45"/>
                  <a:gd name="T2" fmla="*/ 0 w 78"/>
                  <a:gd name="T3" fmla="*/ 18 h 45"/>
                  <a:gd name="T4" fmla="*/ 0 w 78"/>
                  <a:gd name="T5" fmla="*/ 9 h 45"/>
                  <a:gd name="T6" fmla="*/ 8 w 78"/>
                  <a:gd name="T7" fmla="*/ 9 h 45"/>
                  <a:gd name="T8" fmla="*/ 17 w 78"/>
                  <a:gd name="T9" fmla="*/ 18 h 45"/>
                  <a:gd name="T10" fmla="*/ 26 w 78"/>
                  <a:gd name="T11" fmla="*/ 18 h 45"/>
                  <a:gd name="T12" fmla="*/ 26 w 78"/>
                  <a:gd name="T13" fmla="*/ 0 h 45"/>
                  <a:gd name="T14" fmla="*/ 34 w 78"/>
                  <a:gd name="T15" fmla="*/ 0 h 45"/>
                  <a:gd name="T16" fmla="*/ 61 w 78"/>
                  <a:gd name="T17" fmla="*/ 9 h 45"/>
                  <a:gd name="T18" fmla="*/ 78 w 78"/>
                  <a:gd name="T19" fmla="*/ 27 h 45"/>
                  <a:gd name="T20" fmla="*/ 61 w 78"/>
                  <a:gd name="T21" fmla="*/ 45 h 45"/>
                  <a:gd name="T22" fmla="*/ 34 w 78"/>
                  <a:gd name="T23" fmla="*/ 27 h 45"/>
                  <a:gd name="T24" fmla="*/ 8 w 78"/>
                  <a:gd name="T25" fmla="*/ 27 h 45"/>
                  <a:gd name="T26" fmla="*/ 0 w 78"/>
                  <a:gd name="T27" fmla="*/ 45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
                  <a:gd name="T43" fmla="*/ 0 h 45"/>
                  <a:gd name="T44" fmla="*/ 78 w 78"/>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 h="45">
                    <a:moveTo>
                      <a:pt x="0" y="45"/>
                    </a:moveTo>
                    <a:lnTo>
                      <a:pt x="0" y="18"/>
                    </a:lnTo>
                    <a:lnTo>
                      <a:pt x="0" y="9"/>
                    </a:lnTo>
                    <a:lnTo>
                      <a:pt x="8" y="9"/>
                    </a:lnTo>
                    <a:lnTo>
                      <a:pt x="17" y="18"/>
                    </a:lnTo>
                    <a:lnTo>
                      <a:pt x="26" y="18"/>
                    </a:lnTo>
                    <a:lnTo>
                      <a:pt x="26" y="0"/>
                    </a:lnTo>
                    <a:lnTo>
                      <a:pt x="34" y="0"/>
                    </a:lnTo>
                    <a:lnTo>
                      <a:pt x="61" y="9"/>
                    </a:lnTo>
                    <a:lnTo>
                      <a:pt x="78" y="27"/>
                    </a:lnTo>
                    <a:lnTo>
                      <a:pt x="61" y="45"/>
                    </a:lnTo>
                    <a:lnTo>
                      <a:pt x="34" y="27"/>
                    </a:lnTo>
                    <a:lnTo>
                      <a:pt x="8" y="27"/>
                    </a:lnTo>
                    <a:lnTo>
                      <a:pt x="0" y="4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60" name="Freeform 66"/>
            <p:cNvSpPr>
              <a:spLocks/>
            </p:cNvSpPr>
            <p:nvPr/>
          </p:nvSpPr>
          <p:spPr bwMode="auto">
            <a:xfrm>
              <a:off x="5208588" y="2517775"/>
              <a:ext cx="127000" cy="66675"/>
            </a:xfrm>
            <a:custGeom>
              <a:avLst/>
              <a:gdLst>
                <a:gd name="T0" fmla="*/ 2147483647 w 78"/>
                <a:gd name="T1" fmla="*/ 2147483647 h 45"/>
                <a:gd name="T2" fmla="*/ 2147483647 w 78"/>
                <a:gd name="T3" fmla="*/ 2147483647 h 45"/>
                <a:gd name="T4" fmla="*/ 2147483647 w 78"/>
                <a:gd name="T5" fmla="*/ 2147483647 h 45"/>
                <a:gd name="T6" fmla="*/ 0 w 78"/>
                <a:gd name="T7" fmla="*/ 2147483647 h 45"/>
                <a:gd name="T8" fmla="*/ 2147483647 w 78"/>
                <a:gd name="T9" fmla="*/ 2147483647 h 45"/>
                <a:gd name="T10" fmla="*/ 2147483647 w 78"/>
                <a:gd name="T11" fmla="*/ 0 h 45"/>
                <a:gd name="T12" fmla="*/ 2147483647 w 78"/>
                <a:gd name="T13" fmla="*/ 0 h 45"/>
                <a:gd name="T14" fmla="*/ 2147483647 w 78"/>
                <a:gd name="T15" fmla="*/ 2147483647 h 45"/>
                <a:gd name="T16" fmla="*/ 2147483647 w 78"/>
                <a:gd name="T17" fmla="*/ 2147483647 h 45"/>
                <a:gd name="T18" fmla="*/ 2147483647 w 78"/>
                <a:gd name="T19" fmla="*/ 2147483647 h 45"/>
                <a:gd name="T20" fmla="*/ 2147483647 w 78"/>
                <a:gd name="T21" fmla="*/ 2147483647 h 45"/>
                <a:gd name="T22" fmla="*/ 2147483647 w 78"/>
                <a:gd name="T23" fmla="*/ 2147483647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45"/>
                <a:gd name="T38" fmla="*/ 78 w 78"/>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45">
                  <a:moveTo>
                    <a:pt x="35" y="45"/>
                  </a:moveTo>
                  <a:lnTo>
                    <a:pt x="26" y="45"/>
                  </a:lnTo>
                  <a:lnTo>
                    <a:pt x="26" y="27"/>
                  </a:lnTo>
                  <a:lnTo>
                    <a:pt x="0" y="27"/>
                  </a:lnTo>
                  <a:lnTo>
                    <a:pt x="9" y="18"/>
                  </a:lnTo>
                  <a:lnTo>
                    <a:pt x="17" y="0"/>
                  </a:lnTo>
                  <a:lnTo>
                    <a:pt x="52" y="0"/>
                  </a:lnTo>
                  <a:lnTo>
                    <a:pt x="78" y="18"/>
                  </a:lnTo>
                  <a:lnTo>
                    <a:pt x="78" y="27"/>
                  </a:lnTo>
                  <a:lnTo>
                    <a:pt x="61" y="36"/>
                  </a:lnTo>
                  <a:lnTo>
                    <a:pt x="70" y="45"/>
                  </a:lnTo>
                  <a:lnTo>
                    <a:pt x="35" y="4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61" name="Group 67"/>
            <p:cNvGrpSpPr>
              <a:grpSpLocks/>
            </p:cNvGrpSpPr>
            <p:nvPr/>
          </p:nvGrpSpPr>
          <p:grpSpPr bwMode="auto">
            <a:xfrm>
              <a:off x="5208588" y="2517775"/>
              <a:ext cx="127000" cy="66675"/>
              <a:chOff x="2918" y="1402"/>
              <a:chExt cx="78" cy="45"/>
            </a:xfrm>
          </p:grpSpPr>
          <p:sp>
            <p:nvSpPr>
              <p:cNvPr id="56190" name="Freeform 68"/>
              <p:cNvSpPr>
                <a:spLocks/>
              </p:cNvSpPr>
              <p:nvPr/>
            </p:nvSpPr>
            <p:spPr bwMode="auto">
              <a:xfrm>
                <a:off x="2918" y="1402"/>
                <a:ext cx="78" cy="45"/>
              </a:xfrm>
              <a:custGeom>
                <a:avLst/>
                <a:gdLst>
                  <a:gd name="T0" fmla="*/ 35 w 78"/>
                  <a:gd name="T1" fmla="*/ 45 h 45"/>
                  <a:gd name="T2" fmla="*/ 26 w 78"/>
                  <a:gd name="T3" fmla="*/ 45 h 45"/>
                  <a:gd name="T4" fmla="*/ 26 w 78"/>
                  <a:gd name="T5" fmla="*/ 27 h 45"/>
                  <a:gd name="T6" fmla="*/ 0 w 78"/>
                  <a:gd name="T7" fmla="*/ 27 h 45"/>
                  <a:gd name="T8" fmla="*/ 9 w 78"/>
                  <a:gd name="T9" fmla="*/ 18 h 45"/>
                  <a:gd name="T10" fmla="*/ 17 w 78"/>
                  <a:gd name="T11" fmla="*/ 0 h 45"/>
                  <a:gd name="T12" fmla="*/ 52 w 78"/>
                  <a:gd name="T13" fmla="*/ 0 h 45"/>
                  <a:gd name="T14" fmla="*/ 78 w 78"/>
                  <a:gd name="T15" fmla="*/ 18 h 45"/>
                  <a:gd name="T16" fmla="*/ 78 w 78"/>
                  <a:gd name="T17" fmla="*/ 27 h 45"/>
                  <a:gd name="T18" fmla="*/ 61 w 78"/>
                  <a:gd name="T19" fmla="*/ 36 h 45"/>
                  <a:gd name="T20" fmla="*/ 70 w 78"/>
                  <a:gd name="T21" fmla="*/ 45 h 45"/>
                  <a:gd name="T22" fmla="*/ 35 w 78"/>
                  <a:gd name="T23" fmla="*/ 45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45"/>
                  <a:gd name="T38" fmla="*/ 78 w 78"/>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45">
                    <a:moveTo>
                      <a:pt x="35" y="45"/>
                    </a:moveTo>
                    <a:lnTo>
                      <a:pt x="26" y="45"/>
                    </a:lnTo>
                    <a:lnTo>
                      <a:pt x="26" y="27"/>
                    </a:lnTo>
                    <a:lnTo>
                      <a:pt x="0" y="27"/>
                    </a:lnTo>
                    <a:lnTo>
                      <a:pt x="9" y="18"/>
                    </a:lnTo>
                    <a:lnTo>
                      <a:pt x="17" y="0"/>
                    </a:lnTo>
                    <a:lnTo>
                      <a:pt x="52" y="0"/>
                    </a:lnTo>
                    <a:lnTo>
                      <a:pt x="78" y="18"/>
                    </a:lnTo>
                    <a:lnTo>
                      <a:pt x="78" y="27"/>
                    </a:lnTo>
                    <a:lnTo>
                      <a:pt x="61" y="36"/>
                    </a:lnTo>
                    <a:lnTo>
                      <a:pt x="70" y="45"/>
                    </a:lnTo>
                    <a:lnTo>
                      <a:pt x="35" y="4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91" name="Freeform 69"/>
              <p:cNvSpPr>
                <a:spLocks/>
              </p:cNvSpPr>
              <p:nvPr/>
            </p:nvSpPr>
            <p:spPr bwMode="auto">
              <a:xfrm>
                <a:off x="2918" y="1402"/>
                <a:ext cx="78" cy="45"/>
              </a:xfrm>
              <a:custGeom>
                <a:avLst/>
                <a:gdLst>
                  <a:gd name="T0" fmla="*/ 35 w 78"/>
                  <a:gd name="T1" fmla="*/ 45 h 45"/>
                  <a:gd name="T2" fmla="*/ 26 w 78"/>
                  <a:gd name="T3" fmla="*/ 45 h 45"/>
                  <a:gd name="T4" fmla="*/ 26 w 78"/>
                  <a:gd name="T5" fmla="*/ 27 h 45"/>
                  <a:gd name="T6" fmla="*/ 0 w 78"/>
                  <a:gd name="T7" fmla="*/ 27 h 45"/>
                  <a:gd name="T8" fmla="*/ 9 w 78"/>
                  <a:gd name="T9" fmla="*/ 18 h 45"/>
                  <a:gd name="T10" fmla="*/ 17 w 78"/>
                  <a:gd name="T11" fmla="*/ 0 h 45"/>
                  <a:gd name="T12" fmla="*/ 52 w 78"/>
                  <a:gd name="T13" fmla="*/ 0 h 45"/>
                  <a:gd name="T14" fmla="*/ 78 w 78"/>
                  <a:gd name="T15" fmla="*/ 18 h 45"/>
                  <a:gd name="T16" fmla="*/ 78 w 78"/>
                  <a:gd name="T17" fmla="*/ 27 h 45"/>
                  <a:gd name="T18" fmla="*/ 61 w 78"/>
                  <a:gd name="T19" fmla="*/ 36 h 45"/>
                  <a:gd name="T20" fmla="*/ 70 w 78"/>
                  <a:gd name="T21" fmla="*/ 45 h 45"/>
                  <a:gd name="T22" fmla="*/ 35 w 78"/>
                  <a:gd name="T23" fmla="*/ 45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45"/>
                  <a:gd name="T38" fmla="*/ 78 w 78"/>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45">
                    <a:moveTo>
                      <a:pt x="35" y="45"/>
                    </a:moveTo>
                    <a:lnTo>
                      <a:pt x="26" y="45"/>
                    </a:lnTo>
                    <a:lnTo>
                      <a:pt x="26" y="27"/>
                    </a:lnTo>
                    <a:lnTo>
                      <a:pt x="0" y="27"/>
                    </a:lnTo>
                    <a:lnTo>
                      <a:pt x="9" y="18"/>
                    </a:lnTo>
                    <a:lnTo>
                      <a:pt x="17" y="0"/>
                    </a:lnTo>
                    <a:lnTo>
                      <a:pt x="52" y="0"/>
                    </a:lnTo>
                    <a:lnTo>
                      <a:pt x="78" y="18"/>
                    </a:lnTo>
                    <a:lnTo>
                      <a:pt x="78" y="27"/>
                    </a:lnTo>
                    <a:lnTo>
                      <a:pt x="61" y="36"/>
                    </a:lnTo>
                    <a:lnTo>
                      <a:pt x="70" y="45"/>
                    </a:lnTo>
                    <a:lnTo>
                      <a:pt x="35" y="4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62" name="Freeform 70"/>
            <p:cNvSpPr>
              <a:spLocks/>
            </p:cNvSpPr>
            <p:nvPr/>
          </p:nvSpPr>
          <p:spPr bwMode="auto">
            <a:xfrm>
              <a:off x="5181600" y="2557462"/>
              <a:ext cx="68263" cy="26988"/>
            </a:xfrm>
            <a:custGeom>
              <a:avLst/>
              <a:gdLst>
                <a:gd name="T0" fmla="*/ 0 w 44"/>
                <a:gd name="T1" fmla="*/ 2147483647 h 18"/>
                <a:gd name="T2" fmla="*/ 2147483647 w 44"/>
                <a:gd name="T3" fmla="*/ 2147483647 h 18"/>
                <a:gd name="T4" fmla="*/ 2147483647 w 44"/>
                <a:gd name="T5" fmla="*/ 0 h 18"/>
                <a:gd name="T6" fmla="*/ 2147483647 w 44"/>
                <a:gd name="T7" fmla="*/ 0 h 18"/>
                <a:gd name="T8" fmla="*/ 0 w 44"/>
                <a:gd name="T9" fmla="*/ 2147483647 h 18"/>
                <a:gd name="T10" fmla="*/ 0 60000 65536"/>
                <a:gd name="T11" fmla="*/ 0 60000 65536"/>
                <a:gd name="T12" fmla="*/ 0 60000 65536"/>
                <a:gd name="T13" fmla="*/ 0 60000 65536"/>
                <a:gd name="T14" fmla="*/ 0 60000 65536"/>
                <a:gd name="T15" fmla="*/ 0 w 44"/>
                <a:gd name="T16" fmla="*/ 0 h 18"/>
                <a:gd name="T17" fmla="*/ 44 w 44"/>
                <a:gd name="T18" fmla="*/ 18 h 18"/>
              </a:gdLst>
              <a:ahLst/>
              <a:cxnLst>
                <a:cxn ang="T10">
                  <a:pos x="T0" y="T1"/>
                </a:cxn>
                <a:cxn ang="T11">
                  <a:pos x="T2" y="T3"/>
                </a:cxn>
                <a:cxn ang="T12">
                  <a:pos x="T4" y="T5"/>
                </a:cxn>
                <a:cxn ang="T13">
                  <a:pos x="T6" y="T7"/>
                </a:cxn>
                <a:cxn ang="T14">
                  <a:pos x="T8" y="T9"/>
                </a:cxn>
              </a:cxnLst>
              <a:rect l="T15" t="T16" r="T17" b="T18"/>
              <a:pathLst>
                <a:path w="44" h="18">
                  <a:moveTo>
                    <a:pt x="0" y="9"/>
                  </a:moveTo>
                  <a:lnTo>
                    <a:pt x="44" y="18"/>
                  </a:lnTo>
                  <a:lnTo>
                    <a:pt x="44" y="0"/>
                  </a:lnTo>
                  <a:lnTo>
                    <a:pt x="18"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63" name="Group 71"/>
            <p:cNvGrpSpPr>
              <a:grpSpLocks/>
            </p:cNvGrpSpPr>
            <p:nvPr/>
          </p:nvGrpSpPr>
          <p:grpSpPr bwMode="auto">
            <a:xfrm>
              <a:off x="5181600" y="2557462"/>
              <a:ext cx="68263" cy="26988"/>
              <a:chOff x="2900" y="1429"/>
              <a:chExt cx="44" cy="18"/>
            </a:xfrm>
          </p:grpSpPr>
          <p:sp>
            <p:nvSpPr>
              <p:cNvPr id="56188" name="Freeform 72"/>
              <p:cNvSpPr>
                <a:spLocks/>
              </p:cNvSpPr>
              <p:nvPr/>
            </p:nvSpPr>
            <p:spPr bwMode="auto">
              <a:xfrm>
                <a:off x="2900" y="1429"/>
                <a:ext cx="44" cy="18"/>
              </a:xfrm>
              <a:custGeom>
                <a:avLst/>
                <a:gdLst>
                  <a:gd name="T0" fmla="*/ 0 w 44"/>
                  <a:gd name="T1" fmla="*/ 9 h 18"/>
                  <a:gd name="T2" fmla="*/ 44 w 44"/>
                  <a:gd name="T3" fmla="*/ 18 h 18"/>
                  <a:gd name="T4" fmla="*/ 44 w 44"/>
                  <a:gd name="T5" fmla="*/ 0 h 18"/>
                  <a:gd name="T6" fmla="*/ 18 w 44"/>
                  <a:gd name="T7" fmla="*/ 0 h 18"/>
                  <a:gd name="T8" fmla="*/ 0 w 44"/>
                  <a:gd name="T9" fmla="*/ 9 h 18"/>
                  <a:gd name="T10" fmla="*/ 0 60000 65536"/>
                  <a:gd name="T11" fmla="*/ 0 60000 65536"/>
                  <a:gd name="T12" fmla="*/ 0 60000 65536"/>
                  <a:gd name="T13" fmla="*/ 0 60000 65536"/>
                  <a:gd name="T14" fmla="*/ 0 60000 65536"/>
                  <a:gd name="T15" fmla="*/ 0 w 44"/>
                  <a:gd name="T16" fmla="*/ 0 h 18"/>
                  <a:gd name="T17" fmla="*/ 44 w 44"/>
                  <a:gd name="T18" fmla="*/ 18 h 18"/>
                </a:gdLst>
                <a:ahLst/>
                <a:cxnLst>
                  <a:cxn ang="T10">
                    <a:pos x="T0" y="T1"/>
                  </a:cxn>
                  <a:cxn ang="T11">
                    <a:pos x="T2" y="T3"/>
                  </a:cxn>
                  <a:cxn ang="T12">
                    <a:pos x="T4" y="T5"/>
                  </a:cxn>
                  <a:cxn ang="T13">
                    <a:pos x="T6" y="T7"/>
                  </a:cxn>
                  <a:cxn ang="T14">
                    <a:pos x="T8" y="T9"/>
                  </a:cxn>
                </a:cxnLst>
                <a:rect l="T15" t="T16" r="T17" b="T18"/>
                <a:pathLst>
                  <a:path w="44" h="18">
                    <a:moveTo>
                      <a:pt x="0" y="9"/>
                    </a:moveTo>
                    <a:lnTo>
                      <a:pt x="44" y="18"/>
                    </a:lnTo>
                    <a:lnTo>
                      <a:pt x="44" y="0"/>
                    </a:lnTo>
                    <a:lnTo>
                      <a:pt x="18"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89" name="Freeform 73"/>
              <p:cNvSpPr>
                <a:spLocks/>
              </p:cNvSpPr>
              <p:nvPr/>
            </p:nvSpPr>
            <p:spPr bwMode="auto">
              <a:xfrm>
                <a:off x="2900" y="1429"/>
                <a:ext cx="44" cy="18"/>
              </a:xfrm>
              <a:custGeom>
                <a:avLst/>
                <a:gdLst>
                  <a:gd name="T0" fmla="*/ 0 w 44"/>
                  <a:gd name="T1" fmla="*/ 9 h 18"/>
                  <a:gd name="T2" fmla="*/ 44 w 44"/>
                  <a:gd name="T3" fmla="*/ 18 h 18"/>
                  <a:gd name="T4" fmla="*/ 44 w 44"/>
                  <a:gd name="T5" fmla="*/ 0 h 18"/>
                  <a:gd name="T6" fmla="*/ 18 w 44"/>
                  <a:gd name="T7" fmla="*/ 0 h 18"/>
                  <a:gd name="T8" fmla="*/ 0 w 44"/>
                  <a:gd name="T9" fmla="*/ 9 h 18"/>
                  <a:gd name="T10" fmla="*/ 0 60000 65536"/>
                  <a:gd name="T11" fmla="*/ 0 60000 65536"/>
                  <a:gd name="T12" fmla="*/ 0 60000 65536"/>
                  <a:gd name="T13" fmla="*/ 0 60000 65536"/>
                  <a:gd name="T14" fmla="*/ 0 60000 65536"/>
                  <a:gd name="T15" fmla="*/ 0 w 44"/>
                  <a:gd name="T16" fmla="*/ 0 h 18"/>
                  <a:gd name="T17" fmla="*/ 44 w 44"/>
                  <a:gd name="T18" fmla="*/ 18 h 18"/>
                </a:gdLst>
                <a:ahLst/>
                <a:cxnLst>
                  <a:cxn ang="T10">
                    <a:pos x="T0" y="T1"/>
                  </a:cxn>
                  <a:cxn ang="T11">
                    <a:pos x="T2" y="T3"/>
                  </a:cxn>
                  <a:cxn ang="T12">
                    <a:pos x="T4" y="T5"/>
                  </a:cxn>
                  <a:cxn ang="T13">
                    <a:pos x="T6" y="T7"/>
                  </a:cxn>
                  <a:cxn ang="T14">
                    <a:pos x="T8" y="T9"/>
                  </a:cxn>
                </a:cxnLst>
                <a:rect l="T15" t="T16" r="T17" b="T18"/>
                <a:pathLst>
                  <a:path w="44" h="18">
                    <a:moveTo>
                      <a:pt x="0" y="9"/>
                    </a:moveTo>
                    <a:lnTo>
                      <a:pt x="44" y="18"/>
                    </a:lnTo>
                    <a:lnTo>
                      <a:pt x="44" y="0"/>
                    </a:lnTo>
                    <a:lnTo>
                      <a:pt x="18"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64" name="Freeform 74"/>
            <p:cNvSpPr>
              <a:spLocks/>
            </p:cNvSpPr>
            <p:nvPr/>
          </p:nvSpPr>
          <p:spPr bwMode="auto">
            <a:xfrm>
              <a:off x="5349875" y="2733675"/>
              <a:ext cx="41275" cy="79375"/>
            </a:xfrm>
            <a:custGeom>
              <a:avLst/>
              <a:gdLst>
                <a:gd name="T0" fmla="*/ 2147483647 w 26"/>
                <a:gd name="T1" fmla="*/ 2147483647 h 53"/>
                <a:gd name="T2" fmla="*/ 2147483647 w 26"/>
                <a:gd name="T3" fmla="*/ 2147483647 h 53"/>
                <a:gd name="T4" fmla="*/ 0 w 26"/>
                <a:gd name="T5" fmla="*/ 2147483647 h 53"/>
                <a:gd name="T6" fmla="*/ 2147483647 w 26"/>
                <a:gd name="T7" fmla="*/ 0 h 53"/>
                <a:gd name="T8" fmla="*/ 2147483647 w 26"/>
                <a:gd name="T9" fmla="*/ 2147483647 h 53"/>
                <a:gd name="T10" fmla="*/ 2147483647 w 26"/>
                <a:gd name="T11" fmla="*/ 2147483647 h 53"/>
                <a:gd name="T12" fmla="*/ 2147483647 w 26"/>
                <a:gd name="T13" fmla="*/ 2147483647 h 53"/>
                <a:gd name="T14" fmla="*/ 2147483647 w 26"/>
                <a:gd name="T15" fmla="*/ 2147483647 h 53"/>
                <a:gd name="T16" fmla="*/ 2147483647 w 26"/>
                <a:gd name="T17" fmla="*/ 2147483647 h 53"/>
                <a:gd name="T18" fmla="*/ 2147483647 w 26"/>
                <a:gd name="T19" fmla="*/ 2147483647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53"/>
                <a:gd name="T32" fmla="*/ 26 w 2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53">
                  <a:moveTo>
                    <a:pt x="17" y="53"/>
                  </a:moveTo>
                  <a:lnTo>
                    <a:pt x="9" y="26"/>
                  </a:lnTo>
                  <a:lnTo>
                    <a:pt x="0" y="8"/>
                  </a:lnTo>
                  <a:lnTo>
                    <a:pt x="9" y="0"/>
                  </a:lnTo>
                  <a:lnTo>
                    <a:pt x="17" y="8"/>
                  </a:lnTo>
                  <a:lnTo>
                    <a:pt x="17" y="17"/>
                  </a:lnTo>
                  <a:lnTo>
                    <a:pt x="26" y="26"/>
                  </a:lnTo>
                  <a:lnTo>
                    <a:pt x="26" y="35"/>
                  </a:lnTo>
                  <a:lnTo>
                    <a:pt x="17" y="35"/>
                  </a:lnTo>
                  <a:lnTo>
                    <a:pt x="17" y="53"/>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65" name="Group 75"/>
            <p:cNvGrpSpPr>
              <a:grpSpLocks/>
            </p:cNvGrpSpPr>
            <p:nvPr/>
          </p:nvGrpSpPr>
          <p:grpSpPr bwMode="auto">
            <a:xfrm>
              <a:off x="5349875" y="2733675"/>
              <a:ext cx="41275" cy="79375"/>
              <a:chOff x="3005" y="1545"/>
              <a:chExt cx="26" cy="53"/>
            </a:xfrm>
          </p:grpSpPr>
          <p:sp>
            <p:nvSpPr>
              <p:cNvPr id="56186" name="Freeform 76"/>
              <p:cNvSpPr>
                <a:spLocks/>
              </p:cNvSpPr>
              <p:nvPr/>
            </p:nvSpPr>
            <p:spPr bwMode="auto">
              <a:xfrm>
                <a:off x="3005" y="1545"/>
                <a:ext cx="26" cy="53"/>
              </a:xfrm>
              <a:custGeom>
                <a:avLst/>
                <a:gdLst>
                  <a:gd name="T0" fmla="*/ 17 w 26"/>
                  <a:gd name="T1" fmla="*/ 53 h 53"/>
                  <a:gd name="T2" fmla="*/ 9 w 26"/>
                  <a:gd name="T3" fmla="*/ 26 h 53"/>
                  <a:gd name="T4" fmla="*/ 0 w 26"/>
                  <a:gd name="T5" fmla="*/ 8 h 53"/>
                  <a:gd name="T6" fmla="*/ 9 w 26"/>
                  <a:gd name="T7" fmla="*/ 0 h 53"/>
                  <a:gd name="T8" fmla="*/ 17 w 26"/>
                  <a:gd name="T9" fmla="*/ 8 h 53"/>
                  <a:gd name="T10" fmla="*/ 17 w 26"/>
                  <a:gd name="T11" fmla="*/ 17 h 53"/>
                  <a:gd name="T12" fmla="*/ 26 w 26"/>
                  <a:gd name="T13" fmla="*/ 26 h 53"/>
                  <a:gd name="T14" fmla="*/ 26 w 26"/>
                  <a:gd name="T15" fmla="*/ 35 h 53"/>
                  <a:gd name="T16" fmla="*/ 17 w 26"/>
                  <a:gd name="T17" fmla="*/ 35 h 53"/>
                  <a:gd name="T18" fmla="*/ 17 w 26"/>
                  <a:gd name="T19" fmla="*/ 53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53"/>
                  <a:gd name="T32" fmla="*/ 26 w 2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53">
                    <a:moveTo>
                      <a:pt x="17" y="53"/>
                    </a:moveTo>
                    <a:lnTo>
                      <a:pt x="9" y="26"/>
                    </a:lnTo>
                    <a:lnTo>
                      <a:pt x="0" y="8"/>
                    </a:lnTo>
                    <a:lnTo>
                      <a:pt x="9" y="0"/>
                    </a:lnTo>
                    <a:lnTo>
                      <a:pt x="17" y="8"/>
                    </a:lnTo>
                    <a:lnTo>
                      <a:pt x="17" y="17"/>
                    </a:lnTo>
                    <a:lnTo>
                      <a:pt x="26" y="26"/>
                    </a:lnTo>
                    <a:lnTo>
                      <a:pt x="26" y="35"/>
                    </a:lnTo>
                    <a:lnTo>
                      <a:pt x="17" y="35"/>
                    </a:lnTo>
                    <a:lnTo>
                      <a:pt x="17" y="53"/>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87" name="Freeform 77"/>
              <p:cNvSpPr>
                <a:spLocks/>
              </p:cNvSpPr>
              <p:nvPr/>
            </p:nvSpPr>
            <p:spPr bwMode="auto">
              <a:xfrm>
                <a:off x="3005" y="1545"/>
                <a:ext cx="26" cy="53"/>
              </a:xfrm>
              <a:custGeom>
                <a:avLst/>
                <a:gdLst>
                  <a:gd name="T0" fmla="*/ 17 w 26"/>
                  <a:gd name="T1" fmla="*/ 53 h 53"/>
                  <a:gd name="T2" fmla="*/ 9 w 26"/>
                  <a:gd name="T3" fmla="*/ 26 h 53"/>
                  <a:gd name="T4" fmla="*/ 0 w 26"/>
                  <a:gd name="T5" fmla="*/ 8 h 53"/>
                  <a:gd name="T6" fmla="*/ 9 w 26"/>
                  <a:gd name="T7" fmla="*/ 0 h 53"/>
                  <a:gd name="T8" fmla="*/ 17 w 26"/>
                  <a:gd name="T9" fmla="*/ 8 h 53"/>
                  <a:gd name="T10" fmla="*/ 17 w 26"/>
                  <a:gd name="T11" fmla="*/ 17 h 53"/>
                  <a:gd name="T12" fmla="*/ 26 w 26"/>
                  <a:gd name="T13" fmla="*/ 26 h 53"/>
                  <a:gd name="T14" fmla="*/ 26 w 26"/>
                  <a:gd name="T15" fmla="*/ 35 h 53"/>
                  <a:gd name="T16" fmla="*/ 17 w 26"/>
                  <a:gd name="T17" fmla="*/ 35 h 53"/>
                  <a:gd name="T18" fmla="*/ 17 w 26"/>
                  <a:gd name="T19" fmla="*/ 53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53"/>
                  <a:gd name="T32" fmla="*/ 26 w 2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53">
                    <a:moveTo>
                      <a:pt x="17" y="53"/>
                    </a:moveTo>
                    <a:lnTo>
                      <a:pt x="9" y="26"/>
                    </a:lnTo>
                    <a:lnTo>
                      <a:pt x="0" y="8"/>
                    </a:lnTo>
                    <a:lnTo>
                      <a:pt x="9" y="0"/>
                    </a:lnTo>
                    <a:lnTo>
                      <a:pt x="17" y="8"/>
                    </a:lnTo>
                    <a:lnTo>
                      <a:pt x="17" y="17"/>
                    </a:lnTo>
                    <a:lnTo>
                      <a:pt x="26" y="26"/>
                    </a:lnTo>
                    <a:lnTo>
                      <a:pt x="26" y="35"/>
                    </a:lnTo>
                    <a:lnTo>
                      <a:pt x="17" y="35"/>
                    </a:lnTo>
                    <a:lnTo>
                      <a:pt x="17" y="53"/>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66" name="Freeform 78"/>
            <p:cNvSpPr>
              <a:spLocks/>
            </p:cNvSpPr>
            <p:nvPr/>
          </p:nvSpPr>
          <p:spPr bwMode="auto">
            <a:xfrm>
              <a:off x="5629275" y="2881312"/>
              <a:ext cx="155575" cy="52388"/>
            </a:xfrm>
            <a:custGeom>
              <a:avLst/>
              <a:gdLst>
                <a:gd name="T0" fmla="*/ 2147483647 w 96"/>
                <a:gd name="T1" fmla="*/ 2147483647 h 35"/>
                <a:gd name="T2" fmla="*/ 2147483647 w 96"/>
                <a:gd name="T3" fmla="*/ 2147483647 h 35"/>
                <a:gd name="T4" fmla="*/ 2147483647 w 96"/>
                <a:gd name="T5" fmla="*/ 2147483647 h 35"/>
                <a:gd name="T6" fmla="*/ 2147483647 w 96"/>
                <a:gd name="T7" fmla="*/ 2147483647 h 35"/>
                <a:gd name="T8" fmla="*/ 2147483647 w 96"/>
                <a:gd name="T9" fmla="*/ 2147483647 h 35"/>
                <a:gd name="T10" fmla="*/ 2147483647 w 96"/>
                <a:gd name="T11" fmla="*/ 0 h 35"/>
                <a:gd name="T12" fmla="*/ 0 w 96"/>
                <a:gd name="T13" fmla="*/ 0 h 35"/>
                <a:gd name="T14" fmla="*/ 2147483647 w 96"/>
                <a:gd name="T15" fmla="*/ 2147483647 h 35"/>
                <a:gd name="T16" fmla="*/ 2147483647 w 96"/>
                <a:gd name="T17" fmla="*/ 2147483647 h 35"/>
                <a:gd name="T18" fmla="*/ 2147483647 w 96"/>
                <a:gd name="T19" fmla="*/ 2147483647 h 35"/>
                <a:gd name="T20" fmla="*/ 2147483647 w 96"/>
                <a:gd name="T21" fmla="*/ 2147483647 h 35"/>
                <a:gd name="T22" fmla="*/ 2147483647 w 96"/>
                <a:gd name="T23" fmla="*/ 2147483647 h 35"/>
                <a:gd name="T24" fmla="*/ 2147483647 w 96"/>
                <a:gd name="T25" fmla="*/ 2147483647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35"/>
                <a:gd name="T41" fmla="*/ 96 w 96"/>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35">
                  <a:moveTo>
                    <a:pt x="79" y="35"/>
                  </a:moveTo>
                  <a:lnTo>
                    <a:pt x="79" y="26"/>
                  </a:lnTo>
                  <a:lnTo>
                    <a:pt x="96" y="26"/>
                  </a:lnTo>
                  <a:lnTo>
                    <a:pt x="79" y="8"/>
                  </a:lnTo>
                  <a:lnTo>
                    <a:pt x="61" y="8"/>
                  </a:lnTo>
                  <a:lnTo>
                    <a:pt x="44" y="0"/>
                  </a:lnTo>
                  <a:lnTo>
                    <a:pt x="0" y="0"/>
                  </a:lnTo>
                  <a:lnTo>
                    <a:pt x="18" y="8"/>
                  </a:lnTo>
                  <a:lnTo>
                    <a:pt x="35" y="17"/>
                  </a:lnTo>
                  <a:lnTo>
                    <a:pt x="35" y="26"/>
                  </a:lnTo>
                  <a:lnTo>
                    <a:pt x="52" y="26"/>
                  </a:lnTo>
                  <a:lnTo>
                    <a:pt x="52" y="35"/>
                  </a:lnTo>
                  <a:lnTo>
                    <a:pt x="79" y="3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67" name="Group 79"/>
            <p:cNvGrpSpPr>
              <a:grpSpLocks/>
            </p:cNvGrpSpPr>
            <p:nvPr/>
          </p:nvGrpSpPr>
          <p:grpSpPr bwMode="auto">
            <a:xfrm>
              <a:off x="5629275" y="2881312"/>
              <a:ext cx="155575" cy="52388"/>
              <a:chOff x="3179" y="1643"/>
              <a:chExt cx="96" cy="35"/>
            </a:xfrm>
          </p:grpSpPr>
          <p:sp>
            <p:nvSpPr>
              <p:cNvPr id="56184" name="Freeform 80"/>
              <p:cNvSpPr>
                <a:spLocks/>
              </p:cNvSpPr>
              <p:nvPr/>
            </p:nvSpPr>
            <p:spPr bwMode="auto">
              <a:xfrm>
                <a:off x="3179" y="1643"/>
                <a:ext cx="96" cy="35"/>
              </a:xfrm>
              <a:custGeom>
                <a:avLst/>
                <a:gdLst>
                  <a:gd name="T0" fmla="*/ 79 w 96"/>
                  <a:gd name="T1" fmla="*/ 35 h 35"/>
                  <a:gd name="T2" fmla="*/ 79 w 96"/>
                  <a:gd name="T3" fmla="*/ 26 h 35"/>
                  <a:gd name="T4" fmla="*/ 96 w 96"/>
                  <a:gd name="T5" fmla="*/ 26 h 35"/>
                  <a:gd name="T6" fmla="*/ 79 w 96"/>
                  <a:gd name="T7" fmla="*/ 8 h 35"/>
                  <a:gd name="T8" fmla="*/ 61 w 96"/>
                  <a:gd name="T9" fmla="*/ 8 h 35"/>
                  <a:gd name="T10" fmla="*/ 44 w 96"/>
                  <a:gd name="T11" fmla="*/ 0 h 35"/>
                  <a:gd name="T12" fmla="*/ 0 w 96"/>
                  <a:gd name="T13" fmla="*/ 0 h 35"/>
                  <a:gd name="T14" fmla="*/ 18 w 96"/>
                  <a:gd name="T15" fmla="*/ 8 h 35"/>
                  <a:gd name="T16" fmla="*/ 35 w 96"/>
                  <a:gd name="T17" fmla="*/ 17 h 35"/>
                  <a:gd name="T18" fmla="*/ 35 w 96"/>
                  <a:gd name="T19" fmla="*/ 26 h 35"/>
                  <a:gd name="T20" fmla="*/ 52 w 96"/>
                  <a:gd name="T21" fmla="*/ 26 h 35"/>
                  <a:gd name="T22" fmla="*/ 52 w 96"/>
                  <a:gd name="T23" fmla="*/ 35 h 35"/>
                  <a:gd name="T24" fmla="*/ 79 w 96"/>
                  <a:gd name="T25" fmla="*/ 35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35"/>
                  <a:gd name="T41" fmla="*/ 96 w 96"/>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35">
                    <a:moveTo>
                      <a:pt x="79" y="35"/>
                    </a:moveTo>
                    <a:lnTo>
                      <a:pt x="79" y="26"/>
                    </a:lnTo>
                    <a:lnTo>
                      <a:pt x="96" y="26"/>
                    </a:lnTo>
                    <a:lnTo>
                      <a:pt x="79" y="8"/>
                    </a:lnTo>
                    <a:lnTo>
                      <a:pt x="61" y="8"/>
                    </a:lnTo>
                    <a:lnTo>
                      <a:pt x="44" y="0"/>
                    </a:lnTo>
                    <a:lnTo>
                      <a:pt x="0" y="0"/>
                    </a:lnTo>
                    <a:lnTo>
                      <a:pt x="18" y="8"/>
                    </a:lnTo>
                    <a:lnTo>
                      <a:pt x="35" y="17"/>
                    </a:lnTo>
                    <a:lnTo>
                      <a:pt x="35" y="26"/>
                    </a:lnTo>
                    <a:lnTo>
                      <a:pt x="52" y="26"/>
                    </a:lnTo>
                    <a:lnTo>
                      <a:pt x="52" y="35"/>
                    </a:lnTo>
                    <a:lnTo>
                      <a:pt x="79" y="3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85" name="Freeform 81"/>
              <p:cNvSpPr>
                <a:spLocks/>
              </p:cNvSpPr>
              <p:nvPr/>
            </p:nvSpPr>
            <p:spPr bwMode="auto">
              <a:xfrm>
                <a:off x="3179" y="1643"/>
                <a:ext cx="96" cy="35"/>
              </a:xfrm>
              <a:custGeom>
                <a:avLst/>
                <a:gdLst>
                  <a:gd name="T0" fmla="*/ 79 w 96"/>
                  <a:gd name="T1" fmla="*/ 35 h 35"/>
                  <a:gd name="T2" fmla="*/ 79 w 96"/>
                  <a:gd name="T3" fmla="*/ 26 h 35"/>
                  <a:gd name="T4" fmla="*/ 96 w 96"/>
                  <a:gd name="T5" fmla="*/ 26 h 35"/>
                  <a:gd name="T6" fmla="*/ 79 w 96"/>
                  <a:gd name="T7" fmla="*/ 8 h 35"/>
                  <a:gd name="T8" fmla="*/ 61 w 96"/>
                  <a:gd name="T9" fmla="*/ 8 h 35"/>
                  <a:gd name="T10" fmla="*/ 44 w 96"/>
                  <a:gd name="T11" fmla="*/ 0 h 35"/>
                  <a:gd name="T12" fmla="*/ 0 w 96"/>
                  <a:gd name="T13" fmla="*/ 0 h 35"/>
                  <a:gd name="T14" fmla="*/ 18 w 96"/>
                  <a:gd name="T15" fmla="*/ 8 h 35"/>
                  <a:gd name="T16" fmla="*/ 35 w 96"/>
                  <a:gd name="T17" fmla="*/ 17 h 35"/>
                  <a:gd name="T18" fmla="*/ 35 w 96"/>
                  <a:gd name="T19" fmla="*/ 26 h 35"/>
                  <a:gd name="T20" fmla="*/ 52 w 96"/>
                  <a:gd name="T21" fmla="*/ 26 h 35"/>
                  <a:gd name="T22" fmla="*/ 52 w 96"/>
                  <a:gd name="T23" fmla="*/ 35 h 35"/>
                  <a:gd name="T24" fmla="*/ 79 w 96"/>
                  <a:gd name="T25" fmla="*/ 35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35"/>
                  <a:gd name="T41" fmla="*/ 96 w 96"/>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35">
                    <a:moveTo>
                      <a:pt x="79" y="35"/>
                    </a:moveTo>
                    <a:lnTo>
                      <a:pt x="79" y="26"/>
                    </a:lnTo>
                    <a:lnTo>
                      <a:pt x="96" y="26"/>
                    </a:lnTo>
                    <a:lnTo>
                      <a:pt x="79" y="8"/>
                    </a:lnTo>
                    <a:lnTo>
                      <a:pt x="61" y="8"/>
                    </a:lnTo>
                    <a:lnTo>
                      <a:pt x="44" y="0"/>
                    </a:lnTo>
                    <a:lnTo>
                      <a:pt x="0" y="0"/>
                    </a:lnTo>
                    <a:lnTo>
                      <a:pt x="18" y="8"/>
                    </a:lnTo>
                    <a:lnTo>
                      <a:pt x="35" y="17"/>
                    </a:lnTo>
                    <a:lnTo>
                      <a:pt x="35" y="26"/>
                    </a:lnTo>
                    <a:lnTo>
                      <a:pt x="52" y="26"/>
                    </a:lnTo>
                    <a:lnTo>
                      <a:pt x="52" y="35"/>
                    </a:lnTo>
                    <a:lnTo>
                      <a:pt x="79" y="3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68" name="Freeform 82"/>
            <p:cNvSpPr>
              <a:spLocks/>
            </p:cNvSpPr>
            <p:nvPr/>
          </p:nvSpPr>
          <p:spPr bwMode="auto">
            <a:xfrm>
              <a:off x="5713413" y="2933700"/>
              <a:ext cx="100012" cy="68262"/>
            </a:xfrm>
            <a:custGeom>
              <a:avLst/>
              <a:gdLst>
                <a:gd name="T0" fmla="*/ 2147483647 w 61"/>
                <a:gd name="T1" fmla="*/ 2147483647 h 45"/>
                <a:gd name="T2" fmla="*/ 2147483647 w 61"/>
                <a:gd name="T3" fmla="*/ 2147483647 h 45"/>
                <a:gd name="T4" fmla="*/ 0 w 61"/>
                <a:gd name="T5" fmla="*/ 0 h 45"/>
                <a:gd name="T6" fmla="*/ 2147483647 w 61"/>
                <a:gd name="T7" fmla="*/ 0 h 45"/>
                <a:gd name="T8" fmla="*/ 2147483647 w 61"/>
                <a:gd name="T9" fmla="*/ 2147483647 h 45"/>
                <a:gd name="T10" fmla="*/ 2147483647 w 61"/>
                <a:gd name="T11" fmla="*/ 2147483647 h 45"/>
                <a:gd name="T12" fmla="*/ 2147483647 w 61"/>
                <a:gd name="T13" fmla="*/ 2147483647 h 45"/>
                <a:gd name="T14" fmla="*/ 2147483647 w 61"/>
                <a:gd name="T15" fmla="*/ 2147483647 h 45"/>
                <a:gd name="T16" fmla="*/ 2147483647 w 61"/>
                <a:gd name="T17" fmla="*/ 2147483647 h 45"/>
                <a:gd name="T18" fmla="*/ 2147483647 w 61"/>
                <a:gd name="T19" fmla="*/ 2147483647 h 45"/>
                <a:gd name="T20" fmla="*/ 2147483647 w 61"/>
                <a:gd name="T21" fmla="*/ 214748364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45"/>
                <a:gd name="T35" fmla="*/ 61 w 61"/>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45">
                  <a:moveTo>
                    <a:pt x="27" y="27"/>
                  </a:moveTo>
                  <a:lnTo>
                    <a:pt x="9" y="27"/>
                  </a:lnTo>
                  <a:lnTo>
                    <a:pt x="0" y="0"/>
                  </a:lnTo>
                  <a:lnTo>
                    <a:pt x="27" y="0"/>
                  </a:lnTo>
                  <a:lnTo>
                    <a:pt x="35" y="9"/>
                  </a:lnTo>
                  <a:lnTo>
                    <a:pt x="35" y="27"/>
                  </a:lnTo>
                  <a:lnTo>
                    <a:pt x="44" y="27"/>
                  </a:lnTo>
                  <a:lnTo>
                    <a:pt x="61" y="45"/>
                  </a:lnTo>
                  <a:lnTo>
                    <a:pt x="44" y="45"/>
                  </a:lnTo>
                  <a:lnTo>
                    <a:pt x="35" y="36"/>
                  </a:lnTo>
                  <a:lnTo>
                    <a:pt x="27"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69" name="Group 83"/>
            <p:cNvGrpSpPr>
              <a:grpSpLocks/>
            </p:cNvGrpSpPr>
            <p:nvPr/>
          </p:nvGrpSpPr>
          <p:grpSpPr bwMode="auto">
            <a:xfrm>
              <a:off x="5713413" y="2933700"/>
              <a:ext cx="100012" cy="68262"/>
              <a:chOff x="3231" y="1678"/>
              <a:chExt cx="61" cy="45"/>
            </a:xfrm>
          </p:grpSpPr>
          <p:sp>
            <p:nvSpPr>
              <p:cNvPr id="56182" name="Freeform 84"/>
              <p:cNvSpPr>
                <a:spLocks/>
              </p:cNvSpPr>
              <p:nvPr/>
            </p:nvSpPr>
            <p:spPr bwMode="auto">
              <a:xfrm>
                <a:off x="3231" y="1678"/>
                <a:ext cx="61" cy="45"/>
              </a:xfrm>
              <a:custGeom>
                <a:avLst/>
                <a:gdLst>
                  <a:gd name="T0" fmla="*/ 27 w 61"/>
                  <a:gd name="T1" fmla="*/ 27 h 45"/>
                  <a:gd name="T2" fmla="*/ 9 w 61"/>
                  <a:gd name="T3" fmla="*/ 27 h 45"/>
                  <a:gd name="T4" fmla="*/ 0 w 61"/>
                  <a:gd name="T5" fmla="*/ 0 h 45"/>
                  <a:gd name="T6" fmla="*/ 27 w 61"/>
                  <a:gd name="T7" fmla="*/ 0 h 45"/>
                  <a:gd name="T8" fmla="*/ 35 w 61"/>
                  <a:gd name="T9" fmla="*/ 9 h 45"/>
                  <a:gd name="T10" fmla="*/ 35 w 61"/>
                  <a:gd name="T11" fmla="*/ 27 h 45"/>
                  <a:gd name="T12" fmla="*/ 44 w 61"/>
                  <a:gd name="T13" fmla="*/ 27 h 45"/>
                  <a:gd name="T14" fmla="*/ 61 w 61"/>
                  <a:gd name="T15" fmla="*/ 45 h 45"/>
                  <a:gd name="T16" fmla="*/ 44 w 61"/>
                  <a:gd name="T17" fmla="*/ 45 h 45"/>
                  <a:gd name="T18" fmla="*/ 35 w 61"/>
                  <a:gd name="T19" fmla="*/ 36 h 45"/>
                  <a:gd name="T20" fmla="*/ 27 w 61"/>
                  <a:gd name="T21" fmla="*/ 2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45"/>
                  <a:gd name="T35" fmla="*/ 61 w 61"/>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45">
                    <a:moveTo>
                      <a:pt x="27" y="27"/>
                    </a:moveTo>
                    <a:lnTo>
                      <a:pt x="9" y="27"/>
                    </a:lnTo>
                    <a:lnTo>
                      <a:pt x="0" y="0"/>
                    </a:lnTo>
                    <a:lnTo>
                      <a:pt x="27" y="0"/>
                    </a:lnTo>
                    <a:lnTo>
                      <a:pt x="35" y="9"/>
                    </a:lnTo>
                    <a:lnTo>
                      <a:pt x="35" y="27"/>
                    </a:lnTo>
                    <a:lnTo>
                      <a:pt x="44" y="27"/>
                    </a:lnTo>
                    <a:lnTo>
                      <a:pt x="61" y="45"/>
                    </a:lnTo>
                    <a:lnTo>
                      <a:pt x="44" y="45"/>
                    </a:lnTo>
                    <a:lnTo>
                      <a:pt x="35" y="36"/>
                    </a:lnTo>
                    <a:lnTo>
                      <a:pt x="27"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83" name="Freeform 85"/>
              <p:cNvSpPr>
                <a:spLocks/>
              </p:cNvSpPr>
              <p:nvPr/>
            </p:nvSpPr>
            <p:spPr bwMode="auto">
              <a:xfrm>
                <a:off x="3231" y="1678"/>
                <a:ext cx="61" cy="45"/>
              </a:xfrm>
              <a:custGeom>
                <a:avLst/>
                <a:gdLst>
                  <a:gd name="T0" fmla="*/ 27 w 61"/>
                  <a:gd name="T1" fmla="*/ 27 h 45"/>
                  <a:gd name="T2" fmla="*/ 9 w 61"/>
                  <a:gd name="T3" fmla="*/ 27 h 45"/>
                  <a:gd name="T4" fmla="*/ 0 w 61"/>
                  <a:gd name="T5" fmla="*/ 0 h 45"/>
                  <a:gd name="T6" fmla="*/ 27 w 61"/>
                  <a:gd name="T7" fmla="*/ 0 h 45"/>
                  <a:gd name="T8" fmla="*/ 35 w 61"/>
                  <a:gd name="T9" fmla="*/ 9 h 45"/>
                  <a:gd name="T10" fmla="*/ 35 w 61"/>
                  <a:gd name="T11" fmla="*/ 27 h 45"/>
                  <a:gd name="T12" fmla="*/ 44 w 61"/>
                  <a:gd name="T13" fmla="*/ 27 h 45"/>
                  <a:gd name="T14" fmla="*/ 61 w 61"/>
                  <a:gd name="T15" fmla="*/ 45 h 45"/>
                  <a:gd name="T16" fmla="*/ 44 w 61"/>
                  <a:gd name="T17" fmla="*/ 45 h 45"/>
                  <a:gd name="T18" fmla="*/ 35 w 61"/>
                  <a:gd name="T19" fmla="*/ 36 h 45"/>
                  <a:gd name="T20" fmla="*/ 27 w 61"/>
                  <a:gd name="T21" fmla="*/ 2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45"/>
                  <a:gd name="T35" fmla="*/ 61 w 61"/>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45">
                    <a:moveTo>
                      <a:pt x="27" y="27"/>
                    </a:moveTo>
                    <a:lnTo>
                      <a:pt x="9" y="27"/>
                    </a:lnTo>
                    <a:lnTo>
                      <a:pt x="0" y="0"/>
                    </a:lnTo>
                    <a:lnTo>
                      <a:pt x="27" y="0"/>
                    </a:lnTo>
                    <a:lnTo>
                      <a:pt x="35" y="9"/>
                    </a:lnTo>
                    <a:lnTo>
                      <a:pt x="35" y="27"/>
                    </a:lnTo>
                    <a:lnTo>
                      <a:pt x="44" y="27"/>
                    </a:lnTo>
                    <a:lnTo>
                      <a:pt x="61" y="45"/>
                    </a:lnTo>
                    <a:lnTo>
                      <a:pt x="44" y="45"/>
                    </a:lnTo>
                    <a:lnTo>
                      <a:pt x="35" y="36"/>
                    </a:lnTo>
                    <a:lnTo>
                      <a:pt x="27"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70" name="Freeform 86"/>
            <p:cNvSpPr>
              <a:spLocks/>
            </p:cNvSpPr>
            <p:nvPr/>
          </p:nvSpPr>
          <p:spPr bwMode="auto">
            <a:xfrm>
              <a:off x="5757863" y="2974975"/>
              <a:ext cx="26987" cy="26987"/>
            </a:xfrm>
            <a:custGeom>
              <a:avLst/>
              <a:gdLst>
                <a:gd name="T0" fmla="*/ 2147483647 w 17"/>
                <a:gd name="T1" fmla="*/ 2147483647 h 18"/>
                <a:gd name="T2" fmla="*/ 2147483647 w 17"/>
                <a:gd name="T3" fmla="*/ 2147483647 h 18"/>
                <a:gd name="T4" fmla="*/ 0 w 17"/>
                <a:gd name="T5" fmla="*/ 0 h 18"/>
                <a:gd name="T6" fmla="*/ 2147483647 w 17"/>
                <a:gd name="T7" fmla="*/ 2147483647 h 18"/>
                <a:gd name="T8" fmla="*/ 2147483647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7" y="18"/>
                  </a:moveTo>
                  <a:lnTo>
                    <a:pt x="8" y="18"/>
                  </a:lnTo>
                  <a:lnTo>
                    <a:pt x="0" y="0"/>
                  </a:lnTo>
                  <a:lnTo>
                    <a:pt x="8" y="9"/>
                  </a:lnTo>
                  <a:lnTo>
                    <a:pt x="17"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71" name="Freeform 87"/>
            <p:cNvSpPr>
              <a:spLocks/>
            </p:cNvSpPr>
            <p:nvPr/>
          </p:nvSpPr>
          <p:spPr bwMode="auto">
            <a:xfrm>
              <a:off x="5757863" y="2974975"/>
              <a:ext cx="26987" cy="26987"/>
            </a:xfrm>
            <a:custGeom>
              <a:avLst/>
              <a:gdLst>
                <a:gd name="T0" fmla="*/ 2147483647 w 17"/>
                <a:gd name="T1" fmla="*/ 2147483647 h 18"/>
                <a:gd name="T2" fmla="*/ 2147483647 w 17"/>
                <a:gd name="T3" fmla="*/ 2147483647 h 18"/>
                <a:gd name="T4" fmla="*/ 0 w 17"/>
                <a:gd name="T5" fmla="*/ 0 h 18"/>
                <a:gd name="T6" fmla="*/ 2147483647 w 17"/>
                <a:gd name="T7" fmla="*/ 2147483647 h 18"/>
                <a:gd name="T8" fmla="*/ 2147483647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7" y="18"/>
                  </a:moveTo>
                  <a:lnTo>
                    <a:pt x="8" y="18"/>
                  </a:lnTo>
                  <a:lnTo>
                    <a:pt x="0" y="0"/>
                  </a:lnTo>
                  <a:lnTo>
                    <a:pt x="8" y="9"/>
                  </a:lnTo>
                  <a:lnTo>
                    <a:pt x="17"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72" name="Freeform 88"/>
            <p:cNvSpPr>
              <a:spLocks/>
            </p:cNvSpPr>
            <p:nvPr/>
          </p:nvSpPr>
          <p:spPr bwMode="auto">
            <a:xfrm>
              <a:off x="5757863" y="2919412"/>
              <a:ext cx="125412" cy="96838"/>
            </a:xfrm>
            <a:custGeom>
              <a:avLst/>
              <a:gdLst>
                <a:gd name="T0" fmla="*/ 2147483647 w 78"/>
                <a:gd name="T1" fmla="*/ 0 h 63"/>
                <a:gd name="T2" fmla="*/ 2147483647 w 78"/>
                <a:gd name="T3" fmla="*/ 2147483647 h 63"/>
                <a:gd name="T4" fmla="*/ 2147483647 w 78"/>
                <a:gd name="T5" fmla="*/ 2147483647 h 63"/>
                <a:gd name="T6" fmla="*/ 2147483647 w 78"/>
                <a:gd name="T7" fmla="*/ 2147483647 h 63"/>
                <a:gd name="T8" fmla="*/ 2147483647 w 78"/>
                <a:gd name="T9" fmla="*/ 2147483647 h 63"/>
                <a:gd name="T10" fmla="*/ 2147483647 w 78"/>
                <a:gd name="T11" fmla="*/ 2147483647 h 63"/>
                <a:gd name="T12" fmla="*/ 2147483647 w 78"/>
                <a:gd name="T13" fmla="*/ 2147483647 h 63"/>
                <a:gd name="T14" fmla="*/ 2147483647 w 78"/>
                <a:gd name="T15" fmla="*/ 2147483647 h 63"/>
                <a:gd name="T16" fmla="*/ 2147483647 w 78"/>
                <a:gd name="T17" fmla="*/ 2147483647 h 63"/>
                <a:gd name="T18" fmla="*/ 2147483647 w 78"/>
                <a:gd name="T19" fmla="*/ 2147483647 h 63"/>
                <a:gd name="T20" fmla="*/ 2147483647 w 78"/>
                <a:gd name="T21" fmla="*/ 2147483647 h 63"/>
                <a:gd name="T22" fmla="*/ 2147483647 w 78"/>
                <a:gd name="T23" fmla="*/ 2147483647 h 63"/>
                <a:gd name="T24" fmla="*/ 2147483647 w 78"/>
                <a:gd name="T25" fmla="*/ 2147483647 h 63"/>
                <a:gd name="T26" fmla="*/ 0 w 78"/>
                <a:gd name="T27" fmla="*/ 2147483647 h 63"/>
                <a:gd name="T28" fmla="*/ 0 w 78"/>
                <a:gd name="T29" fmla="*/ 0 h 63"/>
                <a:gd name="T30" fmla="*/ 2147483647 w 78"/>
                <a:gd name="T31" fmla="*/ 0 h 63"/>
                <a:gd name="T32" fmla="*/ 2147483647 w 78"/>
                <a:gd name="T33" fmla="*/ 2147483647 h 63"/>
                <a:gd name="T34" fmla="*/ 2147483647 w 78"/>
                <a:gd name="T35" fmla="*/ 2147483647 h 63"/>
                <a:gd name="T36" fmla="*/ 2147483647 w 78"/>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63"/>
                <a:gd name="T59" fmla="*/ 78 w 78"/>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63">
                  <a:moveTo>
                    <a:pt x="52" y="0"/>
                  </a:moveTo>
                  <a:lnTo>
                    <a:pt x="61" y="9"/>
                  </a:lnTo>
                  <a:lnTo>
                    <a:pt x="78" y="18"/>
                  </a:lnTo>
                  <a:lnTo>
                    <a:pt x="69" y="36"/>
                  </a:lnTo>
                  <a:lnTo>
                    <a:pt x="69" y="54"/>
                  </a:lnTo>
                  <a:lnTo>
                    <a:pt x="61" y="54"/>
                  </a:lnTo>
                  <a:lnTo>
                    <a:pt x="69" y="63"/>
                  </a:lnTo>
                  <a:lnTo>
                    <a:pt x="52" y="54"/>
                  </a:lnTo>
                  <a:lnTo>
                    <a:pt x="52" y="45"/>
                  </a:lnTo>
                  <a:lnTo>
                    <a:pt x="34" y="54"/>
                  </a:lnTo>
                  <a:lnTo>
                    <a:pt x="17" y="36"/>
                  </a:lnTo>
                  <a:lnTo>
                    <a:pt x="8" y="36"/>
                  </a:lnTo>
                  <a:lnTo>
                    <a:pt x="8" y="18"/>
                  </a:lnTo>
                  <a:lnTo>
                    <a:pt x="0" y="9"/>
                  </a:lnTo>
                  <a:lnTo>
                    <a:pt x="0" y="0"/>
                  </a:lnTo>
                  <a:lnTo>
                    <a:pt x="17" y="0"/>
                  </a:lnTo>
                  <a:lnTo>
                    <a:pt x="34" y="9"/>
                  </a:lnTo>
                  <a:lnTo>
                    <a:pt x="43" y="9"/>
                  </a:lnTo>
                  <a:lnTo>
                    <a:pt x="52"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73" name="Group 89"/>
            <p:cNvGrpSpPr>
              <a:grpSpLocks/>
            </p:cNvGrpSpPr>
            <p:nvPr/>
          </p:nvGrpSpPr>
          <p:grpSpPr bwMode="auto">
            <a:xfrm>
              <a:off x="5757863" y="2919412"/>
              <a:ext cx="125412" cy="96838"/>
              <a:chOff x="3258" y="1669"/>
              <a:chExt cx="78" cy="63"/>
            </a:xfrm>
          </p:grpSpPr>
          <p:sp>
            <p:nvSpPr>
              <p:cNvPr id="56180" name="Freeform 90"/>
              <p:cNvSpPr>
                <a:spLocks/>
              </p:cNvSpPr>
              <p:nvPr/>
            </p:nvSpPr>
            <p:spPr bwMode="auto">
              <a:xfrm>
                <a:off x="3258" y="1669"/>
                <a:ext cx="78" cy="63"/>
              </a:xfrm>
              <a:custGeom>
                <a:avLst/>
                <a:gdLst>
                  <a:gd name="T0" fmla="*/ 52 w 78"/>
                  <a:gd name="T1" fmla="*/ 0 h 63"/>
                  <a:gd name="T2" fmla="*/ 61 w 78"/>
                  <a:gd name="T3" fmla="*/ 9 h 63"/>
                  <a:gd name="T4" fmla="*/ 78 w 78"/>
                  <a:gd name="T5" fmla="*/ 18 h 63"/>
                  <a:gd name="T6" fmla="*/ 69 w 78"/>
                  <a:gd name="T7" fmla="*/ 36 h 63"/>
                  <a:gd name="T8" fmla="*/ 69 w 78"/>
                  <a:gd name="T9" fmla="*/ 54 h 63"/>
                  <a:gd name="T10" fmla="*/ 61 w 78"/>
                  <a:gd name="T11" fmla="*/ 54 h 63"/>
                  <a:gd name="T12" fmla="*/ 69 w 78"/>
                  <a:gd name="T13" fmla="*/ 63 h 63"/>
                  <a:gd name="T14" fmla="*/ 52 w 78"/>
                  <a:gd name="T15" fmla="*/ 54 h 63"/>
                  <a:gd name="T16" fmla="*/ 52 w 78"/>
                  <a:gd name="T17" fmla="*/ 45 h 63"/>
                  <a:gd name="T18" fmla="*/ 34 w 78"/>
                  <a:gd name="T19" fmla="*/ 54 h 63"/>
                  <a:gd name="T20" fmla="*/ 17 w 78"/>
                  <a:gd name="T21" fmla="*/ 36 h 63"/>
                  <a:gd name="T22" fmla="*/ 8 w 78"/>
                  <a:gd name="T23" fmla="*/ 36 h 63"/>
                  <a:gd name="T24" fmla="*/ 8 w 78"/>
                  <a:gd name="T25" fmla="*/ 18 h 63"/>
                  <a:gd name="T26" fmla="*/ 0 w 78"/>
                  <a:gd name="T27" fmla="*/ 9 h 63"/>
                  <a:gd name="T28" fmla="*/ 0 w 78"/>
                  <a:gd name="T29" fmla="*/ 0 h 63"/>
                  <a:gd name="T30" fmla="*/ 17 w 78"/>
                  <a:gd name="T31" fmla="*/ 0 h 63"/>
                  <a:gd name="T32" fmla="*/ 34 w 78"/>
                  <a:gd name="T33" fmla="*/ 9 h 63"/>
                  <a:gd name="T34" fmla="*/ 43 w 78"/>
                  <a:gd name="T35" fmla="*/ 9 h 63"/>
                  <a:gd name="T36" fmla="*/ 52 w 78"/>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63"/>
                  <a:gd name="T59" fmla="*/ 78 w 78"/>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63">
                    <a:moveTo>
                      <a:pt x="52" y="0"/>
                    </a:moveTo>
                    <a:lnTo>
                      <a:pt x="61" y="9"/>
                    </a:lnTo>
                    <a:lnTo>
                      <a:pt x="78" y="18"/>
                    </a:lnTo>
                    <a:lnTo>
                      <a:pt x="69" y="36"/>
                    </a:lnTo>
                    <a:lnTo>
                      <a:pt x="69" y="54"/>
                    </a:lnTo>
                    <a:lnTo>
                      <a:pt x="61" y="54"/>
                    </a:lnTo>
                    <a:lnTo>
                      <a:pt x="69" y="63"/>
                    </a:lnTo>
                    <a:lnTo>
                      <a:pt x="52" y="54"/>
                    </a:lnTo>
                    <a:lnTo>
                      <a:pt x="52" y="45"/>
                    </a:lnTo>
                    <a:lnTo>
                      <a:pt x="34" y="54"/>
                    </a:lnTo>
                    <a:lnTo>
                      <a:pt x="17" y="36"/>
                    </a:lnTo>
                    <a:lnTo>
                      <a:pt x="8" y="36"/>
                    </a:lnTo>
                    <a:lnTo>
                      <a:pt x="8" y="18"/>
                    </a:lnTo>
                    <a:lnTo>
                      <a:pt x="0" y="9"/>
                    </a:lnTo>
                    <a:lnTo>
                      <a:pt x="0" y="0"/>
                    </a:lnTo>
                    <a:lnTo>
                      <a:pt x="17" y="0"/>
                    </a:lnTo>
                    <a:lnTo>
                      <a:pt x="34" y="9"/>
                    </a:lnTo>
                    <a:lnTo>
                      <a:pt x="43" y="9"/>
                    </a:lnTo>
                    <a:lnTo>
                      <a:pt x="52"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81" name="Freeform 91"/>
              <p:cNvSpPr>
                <a:spLocks/>
              </p:cNvSpPr>
              <p:nvPr/>
            </p:nvSpPr>
            <p:spPr bwMode="auto">
              <a:xfrm>
                <a:off x="3258" y="1669"/>
                <a:ext cx="78" cy="63"/>
              </a:xfrm>
              <a:custGeom>
                <a:avLst/>
                <a:gdLst>
                  <a:gd name="T0" fmla="*/ 52 w 78"/>
                  <a:gd name="T1" fmla="*/ 0 h 63"/>
                  <a:gd name="T2" fmla="*/ 61 w 78"/>
                  <a:gd name="T3" fmla="*/ 9 h 63"/>
                  <a:gd name="T4" fmla="*/ 78 w 78"/>
                  <a:gd name="T5" fmla="*/ 18 h 63"/>
                  <a:gd name="T6" fmla="*/ 69 w 78"/>
                  <a:gd name="T7" fmla="*/ 36 h 63"/>
                  <a:gd name="T8" fmla="*/ 69 w 78"/>
                  <a:gd name="T9" fmla="*/ 54 h 63"/>
                  <a:gd name="T10" fmla="*/ 61 w 78"/>
                  <a:gd name="T11" fmla="*/ 54 h 63"/>
                  <a:gd name="T12" fmla="*/ 69 w 78"/>
                  <a:gd name="T13" fmla="*/ 63 h 63"/>
                  <a:gd name="T14" fmla="*/ 52 w 78"/>
                  <a:gd name="T15" fmla="*/ 54 h 63"/>
                  <a:gd name="T16" fmla="*/ 52 w 78"/>
                  <a:gd name="T17" fmla="*/ 45 h 63"/>
                  <a:gd name="T18" fmla="*/ 34 w 78"/>
                  <a:gd name="T19" fmla="*/ 54 h 63"/>
                  <a:gd name="T20" fmla="*/ 17 w 78"/>
                  <a:gd name="T21" fmla="*/ 36 h 63"/>
                  <a:gd name="T22" fmla="*/ 8 w 78"/>
                  <a:gd name="T23" fmla="*/ 36 h 63"/>
                  <a:gd name="T24" fmla="*/ 8 w 78"/>
                  <a:gd name="T25" fmla="*/ 18 h 63"/>
                  <a:gd name="T26" fmla="*/ 0 w 78"/>
                  <a:gd name="T27" fmla="*/ 9 h 63"/>
                  <a:gd name="T28" fmla="*/ 0 w 78"/>
                  <a:gd name="T29" fmla="*/ 0 h 63"/>
                  <a:gd name="T30" fmla="*/ 17 w 78"/>
                  <a:gd name="T31" fmla="*/ 0 h 63"/>
                  <a:gd name="T32" fmla="*/ 34 w 78"/>
                  <a:gd name="T33" fmla="*/ 9 h 63"/>
                  <a:gd name="T34" fmla="*/ 43 w 78"/>
                  <a:gd name="T35" fmla="*/ 9 h 63"/>
                  <a:gd name="T36" fmla="*/ 52 w 78"/>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63"/>
                  <a:gd name="T59" fmla="*/ 78 w 78"/>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63">
                    <a:moveTo>
                      <a:pt x="52" y="0"/>
                    </a:moveTo>
                    <a:lnTo>
                      <a:pt x="61" y="9"/>
                    </a:lnTo>
                    <a:lnTo>
                      <a:pt x="78" y="18"/>
                    </a:lnTo>
                    <a:lnTo>
                      <a:pt x="69" y="36"/>
                    </a:lnTo>
                    <a:lnTo>
                      <a:pt x="69" y="54"/>
                    </a:lnTo>
                    <a:lnTo>
                      <a:pt x="61" y="54"/>
                    </a:lnTo>
                    <a:lnTo>
                      <a:pt x="69" y="63"/>
                    </a:lnTo>
                    <a:lnTo>
                      <a:pt x="52" y="54"/>
                    </a:lnTo>
                    <a:lnTo>
                      <a:pt x="52" y="45"/>
                    </a:lnTo>
                    <a:lnTo>
                      <a:pt x="34" y="54"/>
                    </a:lnTo>
                    <a:lnTo>
                      <a:pt x="17" y="36"/>
                    </a:lnTo>
                    <a:lnTo>
                      <a:pt x="8" y="36"/>
                    </a:lnTo>
                    <a:lnTo>
                      <a:pt x="8" y="18"/>
                    </a:lnTo>
                    <a:lnTo>
                      <a:pt x="0" y="9"/>
                    </a:lnTo>
                    <a:lnTo>
                      <a:pt x="0" y="0"/>
                    </a:lnTo>
                    <a:lnTo>
                      <a:pt x="17" y="0"/>
                    </a:lnTo>
                    <a:lnTo>
                      <a:pt x="34" y="9"/>
                    </a:lnTo>
                    <a:lnTo>
                      <a:pt x="43" y="9"/>
                    </a:lnTo>
                    <a:lnTo>
                      <a:pt x="52"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74" name="Freeform 92"/>
            <p:cNvSpPr>
              <a:spLocks/>
            </p:cNvSpPr>
            <p:nvPr/>
          </p:nvSpPr>
          <p:spPr bwMode="auto">
            <a:xfrm>
              <a:off x="5757863" y="2557462"/>
              <a:ext cx="869950" cy="376238"/>
            </a:xfrm>
            <a:custGeom>
              <a:avLst/>
              <a:gdLst>
                <a:gd name="T0" fmla="*/ 2147483647 w 540"/>
                <a:gd name="T1" fmla="*/ 2147483647 h 249"/>
                <a:gd name="T2" fmla="*/ 2147483647 w 540"/>
                <a:gd name="T3" fmla="*/ 2147483647 h 249"/>
                <a:gd name="T4" fmla="*/ 2147483647 w 540"/>
                <a:gd name="T5" fmla="*/ 2147483647 h 249"/>
                <a:gd name="T6" fmla="*/ 2147483647 w 540"/>
                <a:gd name="T7" fmla="*/ 2147483647 h 249"/>
                <a:gd name="T8" fmla="*/ 2147483647 w 540"/>
                <a:gd name="T9" fmla="*/ 2147483647 h 249"/>
                <a:gd name="T10" fmla="*/ 2147483647 w 540"/>
                <a:gd name="T11" fmla="*/ 2147483647 h 249"/>
                <a:gd name="T12" fmla="*/ 2147483647 w 540"/>
                <a:gd name="T13" fmla="*/ 2147483647 h 249"/>
                <a:gd name="T14" fmla="*/ 2147483647 w 540"/>
                <a:gd name="T15" fmla="*/ 2147483647 h 249"/>
                <a:gd name="T16" fmla="*/ 2147483647 w 540"/>
                <a:gd name="T17" fmla="*/ 0 h 249"/>
                <a:gd name="T18" fmla="*/ 2147483647 w 540"/>
                <a:gd name="T19" fmla="*/ 2147483647 h 249"/>
                <a:gd name="T20" fmla="*/ 2147483647 w 540"/>
                <a:gd name="T21" fmla="*/ 2147483647 h 249"/>
                <a:gd name="T22" fmla="*/ 2147483647 w 540"/>
                <a:gd name="T23" fmla="*/ 2147483647 h 249"/>
                <a:gd name="T24" fmla="*/ 2147483647 w 540"/>
                <a:gd name="T25" fmla="*/ 2147483647 h 249"/>
                <a:gd name="T26" fmla="*/ 2147483647 w 540"/>
                <a:gd name="T27" fmla="*/ 2147483647 h 249"/>
                <a:gd name="T28" fmla="*/ 2147483647 w 540"/>
                <a:gd name="T29" fmla="*/ 2147483647 h 249"/>
                <a:gd name="T30" fmla="*/ 2147483647 w 540"/>
                <a:gd name="T31" fmla="*/ 2147483647 h 249"/>
                <a:gd name="T32" fmla="*/ 2147483647 w 540"/>
                <a:gd name="T33" fmla="*/ 2147483647 h 249"/>
                <a:gd name="T34" fmla="*/ 2147483647 w 540"/>
                <a:gd name="T35" fmla="*/ 2147483647 h 249"/>
                <a:gd name="T36" fmla="*/ 2147483647 w 540"/>
                <a:gd name="T37" fmla="*/ 2147483647 h 249"/>
                <a:gd name="T38" fmla="*/ 2147483647 w 540"/>
                <a:gd name="T39" fmla="*/ 2147483647 h 249"/>
                <a:gd name="T40" fmla="*/ 2147483647 w 540"/>
                <a:gd name="T41" fmla="*/ 2147483647 h 249"/>
                <a:gd name="T42" fmla="*/ 2147483647 w 540"/>
                <a:gd name="T43" fmla="*/ 2147483647 h 249"/>
                <a:gd name="T44" fmla="*/ 2147483647 w 540"/>
                <a:gd name="T45" fmla="*/ 2147483647 h 249"/>
                <a:gd name="T46" fmla="*/ 2147483647 w 540"/>
                <a:gd name="T47" fmla="*/ 2147483647 h 249"/>
                <a:gd name="T48" fmla="*/ 2147483647 w 540"/>
                <a:gd name="T49" fmla="*/ 2147483647 h 249"/>
                <a:gd name="T50" fmla="*/ 2147483647 w 540"/>
                <a:gd name="T51" fmla="*/ 2147483647 h 249"/>
                <a:gd name="T52" fmla="*/ 2147483647 w 540"/>
                <a:gd name="T53" fmla="*/ 2147483647 h 249"/>
                <a:gd name="T54" fmla="*/ 2147483647 w 540"/>
                <a:gd name="T55" fmla="*/ 2147483647 h 249"/>
                <a:gd name="T56" fmla="*/ 2147483647 w 540"/>
                <a:gd name="T57" fmla="*/ 2147483647 h 249"/>
                <a:gd name="T58" fmla="*/ 2147483647 w 540"/>
                <a:gd name="T59" fmla="*/ 2147483647 h 249"/>
                <a:gd name="T60" fmla="*/ 2147483647 w 540"/>
                <a:gd name="T61" fmla="*/ 2147483647 h 249"/>
                <a:gd name="T62" fmla="*/ 2147483647 w 540"/>
                <a:gd name="T63" fmla="*/ 2147483647 h 249"/>
                <a:gd name="T64" fmla="*/ 2147483647 w 540"/>
                <a:gd name="T65" fmla="*/ 2147483647 h 249"/>
                <a:gd name="T66" fmla="*/ 2147483647 w 540"/>
                <a:gd name="T67" fmla="*/ 2147483647 h 249"/>
                <a:gd name="T68" fmla="*/ 2147483647 w 540"/>
                <a:gd name="T69" fmla="*/ 2147483647 h 249"/>
                <a:gd name="T70" fmla="*/ 2147483647 w 540"/>
                <a:gd name="T71" fmla="*/ 2147483647 h 249"/>
                <a:gd name="T72" fmla="*/ 2147483647 w 540"/>
                <a:gd name="T73" fmla="*/ 2147483647 h 249"/>
                <a:gd name="T74" fmla="*/ 2147483647 w 540"/>
                <a:gd name="T75" fmla="*/ 2147483647 h 249"/>
                <a:gd name="T76" fmla="*/ 2147483647 w 540"/>
                <a:gd name="T77" fmla="*/ 2147483647 h 249"/>
                <a:gd name="T78" fmla="*/ 2147483647 w 540"/>
                <a:gd name="T79" fmla="*/ 2147483647 h 249"/>
                <a:gd name="T80" fmla="*/ 2147483647 w 540"/>
                <a:gd name="T81" fmla="*/ 2147483647 h 249"/>
                <a:gd name="T82" fmla="*/ 2147483647 w 540"/>
                <a:gd name="T83" fmla="*/ 2147483647 h 249"/>
                <a:gd name="T84" fmla="*/ 2147483647 w 540"/>
                <a:gd name="T85" fmla="*/ 2147483647 h 249"/>
                <a:gd name="T86" fmla="*/ 2147483647 w 540"/>
                <a:gd name="T87" fmla="*/ 2147483647 h 249"/>
                <a:gd name="T88" fmla="*/ 2147483647 w 540"/>
                <a:gd name="T89" fmla="*/ 2147483647 h 249"/>
                <a:gd name="T90" fmla="*/ 2147483647 w 540"/>
                <a:gd name="T91" fmla="*/ 2147483647 h 2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40"/>
                <a:gd name="T139" fmla="*/ 0 h 249"/>
                <a:gd name="T140" fmla="*/ 540 w 540"/>
                <a:gd name="T141" fmla="*/ 249 h 2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40" h="249">
                  <a:moveTo>
                    <a:pt x="540" y="116"/>
                  </a:moveTo>
                  <a:lnTo>
                    <a:pt x="540" y="98"/>
                  </a:lnTo>
                  <a:lnTo>
                    <a:pt x="522" y="98"/>
                  </a:lnTo>
                  <a:lnTo>
                    <a:pt x="513" y="98"/>
                  </a:lnTo>
                  <a:lnTo>
                    <a:pt x="505" y="98"/>
                  </a:lnTo>
                  <a:lnTo>
                    <a:pt x="470" y="71"/>
                  </a:lnTo>
                  <a:lnTo>
                    <a:pt x="452" y="71"/>
                  </a:lnTo>
                  <a:lnTo>
                    <a:pt x="444" y="62"/>
                  </a:lnTo>
                  <a:lnTo>
                    <a:pt x="435" y="71"/>
                  </a:lnTo>
                  <a:lnTo>
                    <a:pt x="391" y="35"/>
                  </a:lnTo>
                  <a:lnTo>
                    <a:pt x="365" y="18"/>
                  </a:lnTo>
                  <a:lnTo>
                    <a:pt x="357" y="18"/>
                  </a:lnTo>
                  <a:lnTo>
                    <a:pt x="331" y="26"/>
                  </a:lnTo>
                  <a:lnTo>
                    <a:pt x="331" y="18"/>
                  </a:lnTo>
                  <a:lnTo>
                    <a:pt x="304" y="18"/>
                  </a:lnTo>
                  <a:lnTo>
                    <a:pt x="287" y="18"/>
                  </a:lnTo>
                  <a:lnTo>
                    <a:pt x="287" y="9"/>
                  </a:lnTo>
                  <a:lnTo>
                    <a:pt x="278" y="0"/>
                  </a:lnTo>
                  <a:lnTo>
                    <a:pt x="261" y="0"/>
                  </a:lnTo>
                  <a:lnTo>
                    <a:pt x="261" y="9"/>
                  </a:lnTo>
                  <a:lnTo>
                    <a:pt x="226" y="9"/>
                  </a:lnTo>
                  <a:lnTo>
                    <a:pt x="182" y="18"/>
                  </a:lnTo>
                  <a:lnTo>
                    <a:pt x="165" y="18"/>
                  </a:lnTo>
                  <a:lnTo>
                    <a:pt x="165" y="26"/>
                  </a:lnTo>
                  <a:lnTo>
                    <a:pt x="174" y="26"/>
                  </a:lnTo>
                  <a:lnTo>
                    <a:pt x="174" y="35"/>
                  </a:lnTo>
                  <a:lnTo>
                    <a:pt x="165" y="44"/>
                  </a:lnTo>
                  <a:lnTo>
                    <a:pt x="174" y="44"/>
                  </a:lnTo>
                  <a:lnTo>
                    <a:pt x="165" y="53"/>
                  </a:lnTo>
                  <a:lnTo>
                    <a:pt x="191" y="62"/>
                  </a:lnTo>
                  <a:lnTo>
                    <a:pt x="182" y="71"/>
                  </a:lnTo>
                  <a:lnTo>
                    <a:pt x="165" y="71"/>
                  </a:lnTo>
                  <a:lnTo>
                    <a:pt x="139" y="71"/>
                  </a:lnTo>
                  <a:lnTo>
                    <a:pt x="121" y="71"/>
                  </a:lnTo>
                  <a:lnTo>
                    <a:pt x="104" y="71"/>
                  </a:lnTo>
                  <a:lnTo>
                    <a:pt x="95" y="71"/>
                  </a:lnTo>
                  <a:lnTo>
                    <a:pt x="95" y="89"/>
                  </a:lnTo>
                  <a:lnTo>
                    <a:pt x="87" y="62"/>
                  </a:lnTo>
                  <a:lnTo>
                    <a:pt x="69" y="53"/>
                  </a:lnTo>
                  <a:lnTo>
                    <a:pt x="61" y="62"/>
                  </a:lnTo>
                  <a:lnTo>
                    <a:pt x="52" y="62"/>
                  </a:lnTo>
                  <a:lnTo>
                    <a:pt x="34" y="71"/>
                  </a:lnTo>
                  <a:lnTo>
                    <a:pt x="17" y="71"/>
                  </a:lnTo>
                  <a:lnTo>
                    <a:pt x="34" y="98"/>
                  </a:lnTo>
                  <a:lnTo>
                    <a:pt x="17" y="98"/>
                  </a:lnTo>
                  <a:lnTo>
                    <a:pt x="8" y="89"/>
                  </a:lnTo>
                  <a:lnTo>
                    <a:pt x="0" y="116"/>
                  </a:lnTo>
                  <a:lnTo>
                    <a:pt x="8" y="124"/>
                  </a:lnTo>
                  <a:lnTo>
                    <a:pt x="8" y="133"/>
                  </a:lnTo>
                  <a:lnTo>
                    <a:pt x="34" y="133"/>
                  </a:lnTo>
                  <a:lnTo>
                    <a:pt x="43" y="151"/>
                  </a:lnTo>
                  <a:lnTo>
                    <a:pt x="69" y="142"/>
                  </a:lnTo>
                  <a:lnTo>
                    <a:pt x="87" y="142"/>
                  </a:lnTo>
                  <a:lnTo>
                    <a:pt x="95" y="151"/>
                  </a:lnTo>
                  <a:lnTo>
                    <a:pt x="113" y="169"/>
                  </a:lnTo>
                  <a:lnTo>
                    <a:pt x="87" y="169"/>
                  </a:lnTo>
                  <a:lnTo>
                    <a:pt x="78" y="187"/>
                  </a:lnTo>
                  <a:lnTo>
                    <a:pt x="87" y="196"/>
                  </a:lnTo>
                  <a:lnTo>
                    <a:pt x="78" y="196"/>
                  </a:lnTo>
                  <a:lnTo>
                    <a:pt x="87" y="222"/>
                  </a:lnTo>
                  <a:lnTo>
                    <a:pt x="95" y="222"/>
                  </a:lnTo>
                  <a:lnTo>
                    <a:pt x="95" y="231"/>
                  </a:lnTo>
                  <a:lnTo>
                    <a:pt x="95" y="240"/>
                  </a:lnTo>
                  <a:lnTo>
                    <a:pt x="104" y="231"/>
                  </a:lnTo>
                  <a:lnTo>
                    <a:pt x="113" y="231"/>
                  </a:lnTo>
                  <a:lnTo>
                    <a:pt x="139" y="249"/>
                  </a:lnTo>
                  <a:lnTo>
                    <a:pt x="156" y="249"/>
                  </a:lnTo>
                  <a:lnTo>
                    <a:pt x="130" y="187"/>
                  </a:lnTo>
                  <a:lnTo>
                    <a:pt x="174" y="169"/>
                  </a:lnTo>
                  <a:lnTo>
                    <a:pt x="226" y="214"/>
                  </a:lnTo>
                  <a:lnTo>
                    <a:pt x="270" y="205"/>
                  </a:lnTo>
                  <a:lnTo>
                    <a:pt x="278" y="222"/>
                  </a:lnTo>
                  <a:lnTo>
                    <a:pt x="287" y="240"/>
                  </a:lnTo>
                  <a:lnTo>
                    <a:pt x="296" y="240"/>
                  </a:lnTo>
                  <a:lnTo>
                    <a:pt x="296" y="249"/>
                  </a:lnTo>
                  <a:lnTo>
                    <a:pt x="331" y="249"/>
                  </a:lnTo>
                  <a:lnTo>
                    <a:pt x="348" y="240"/>
                  </a:lnTo>
                  <a:lnTo>
                    <a:pt x="357" y="231"/>
                  </a:lnTo>
                  <a:lnTo>
                    <a:pt x="357" y="222"/>
                  </a:lnTo>
                  <a:lnTo>
                    <a:pt x="383" y="231"/>
                  </a:lnTo>
                  <a:lnTo>
                    <a:pt x="391" y="222"/>
                  </a:lnTo>
                  <a:lnTo>
                    <a:pt x="391" y="214"/>
                  </a:lnTo>
                  <a:lnTo>
                    <a:pt x="409" y="222"/>
                  </a:lnTo>
                  <a:lnTo>
                    <a:pt x="461" y="222"/>
                  </a:lnTo>
                  <a:lnTo>
                    <a:pt x="479" y="231"/>
                  </a:lnTo>
                  <a:lnTo>
                    <a:pt x="479" y="214"/>
                  </a:lnTo>
                  <a:lnTo>
                    <a:pt x="470" y="187"/>
                  </a:lnTo>
                  <a:lnTo>
                    <a:pt x="487" y="169"/>
                  </a:lnTo>
                  <a:lnTo>
                    <a:pt x="487" y="142"/>
                  </a:lnTo>
                  <a:lnTo>
                    <a:pt x="513" y="142"/>
                  </a:lnTo>
                  <a:lnTo>
                    <a:pt x="522" y="142"/>
                  </a:lnTo>
                  <a:lnTo>
                    <a:pt x="522" y="124"/>
                  </a:lnTo>
                  <a:lnTo>
                    <a:pt x="540" y="11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75" name="Freeform 93"/>
            <p:cNvSpPr>
              <a:spLocks/>
            </p:cNvSpPr>
            <p:nvPr/>
          </p:nvSpPr>
          <p:spPr bwMode="auto">
            <a:xfrm>
              <a:off x="5757863" y="2557462"/>
              <a:ext cx="869950" cy="376238"/>
            </a:xfrm>
            <a:custGeom>
              <a:avLst/>
              <a:gdLst>
                <a:gd name="T0" fmla="*/ 2147483647 w 540"/>
                <a:gd name="T1" fmla="*/ 2147483647 h 249"/>
                <a:gd name="T2" fmla="*/ 2147483647 w 540"/>
                <a:gd name="T3" fmla="*/ 2147483647 h 249"/>
                <a:gd name="T4" fmla="*/ 2147483647 w 540"/>
                <a:gd name="T5" fmla="*/ 2147483647 h 249"/>
                <a:gd name="T6" fmla="*/ 2147483647 w 540"/>
                <a:gd name="T7" fmla="*/ 2147483647 h 249"/>
                <a:gd name="T8" fmla="*/ 2147483647 w 540"/>
                <a:gd name="T9" fmla="*/ 2147483647 h 249"/>
                <a:gd name="T10" fmla="*/ 2147483647 w 540"/>
                <a:gd name="T11" fmla="*/ 2147483647 h 249"/>
                <a:gd name="T12" fmla="*/ 2147483647 w 540"/>
                <a:gd name="T13" fmla="*/ 2147483647 h 249"/>
                <a:gd name="T14" fmla="*/ 2147483647 w 540"/>
                <a:gd name="T15" fmla="*/ 2147483647 h 249"/>
                <a:gd name="T16" fmla="*/ 2147483647 w 540"/>
                <a:gd name="T17" fmla="*/ 0 h 249"/>
                <a:gd name="T18" fmla="*/ 2147483647 w 540"/>
                <a:gd name="T19" fmla="*/ 2147483647 h 249"/>
                <a:gd name="T20" fmla="*/ 2147483647 w 540"/>
                <a:gd name="T21" fmla="*/ 2147483647 h 249"/>
                <a:gd name="T22" fmla="*/ 2147483647 w 540"/>
                <a:gd name="T23" fmla="*/ 2147483647 h 249"/>
                <a:gd name="T24" fmla="*/ 2147483647 w 540"/>
                <a:gd name="T25" fmla="*/ 2147483647 h 249"/>
                <a:gd name="T26" fmla="*/ 2147483647 w 540"/>
                <a:gd name="T27" fmla="*/ 2147483647 h 249"/>
                <a:gd name="T28" fmla="*/ 2147483647 w 540"/>
                <a:gd name="T29" fmla="*/ 2147483647 h 249"/>
                <a:gd name="T30" fmla="*/ 2147483647 w 540"/>
                <a:gd name="T31" fmla="*/ 2147483647 h 249"/>
                <a:gd name="T32" fmla="*/ 2147483647 w 540"/>
                <a:gd name="T33" fmla="*/ 2147483647 h 249"/>
                <a:gd name="T34" fmla="*/ 2147483647 w 540"/>
                <a:gd name="T35" fmla="*/ 2147483647 h 249"/>
                <a:gd name="T36" fmla="*/ 2147483647 w 540"/>
                <a:gd name="T37" fmla="*/ 2147483647 h 249"/>
                <a:gd name="T38" fmla="*/ 2147483647 w 540"/>
                <a:gd name="T39" fmla="*/ 2147483647 h 249"/>
                <a:gd name="T40" fmla="*/ 2147483647 w 540"/>
                <a:gd name="T41" fmla="*/ 2147483647 h 249"/>
                <a:gd name="T42" fmla="*/ 2147483647 w 540"/>
                <a:gd name="T43" fmla="*/ 2147483647 h 249"/>
                <a:gd name="T44" fmla="*/ 2147483647 w 540"/>
                <a:gd name="T45" fmla="*/ 2147483647 h 249"/>
                <a:gd name="T46" fmla="*/ 2147483647 w 540"/>
                <a:gd name="T47" fmla="*/ 2147483647 h 249"/>
                <a:gd name="T48" fmla="*/ 2147483647 w 540"/>
                <a:gd name="T49" fmla="*/ 2147483647 h 249"/>
                <a:gd name="T50" fmla="*/ 2147483647 w 540"/>
                <a:gd name="T51" fmla="*/ 2147483647 h 249"/>
                <a:gd name="T52" fmla="*/ 2147483647 w 540"/>
                <a:gd name="T53" fmla="*/ 2147483647 h 249"/>
                <a:gd name="T54" fmla="*/ 2147483647 w 540"/>
                <a:gd name="T55" fmla="*/ 2147483647 h 249"/>
                <a:gd name="T56" fmla="*/ 2147483647 w 540"/>
                <a:gd name="T57" fmla="*/ 2147483647 h 249"/>
                <a:gd name="T58" fmla="*/ 2147483647 w 540"/>
                <a:gd name="T59" fmla="*/ 2147483647 h 249"/>
                <a:gd name="T60" fmla="*/ 2147483647 w 540"/>
                <a:gd name="T61" fmla="*/ 2147483647 h 249"/>
                <a:gd name="T62" fmla="*/ 2147483647 w 540"/>
                <a:gd name="T63" fmla="*/ 2147483647 h 249"/>
                <a:gd name="T64" fmla="*/ 2147483647 w 540"/>
                <a:gd name="T65" fmla="*/ 2147483647 h 249"/>
                <a:gd name="T66" fmla="*/ 2147483647 w 540"/>
                <a:gd name="T67" fmla="*/ 2147483647 h 249"/>
                <a:gd name="T68" fmla="*/ 2147483647 w 540"/>
                <a:gd name="T69" fmla="*/ 2147483647 h 249"/>
                <a:gd name="T70" fmla="*/ 2147483647 w 540"/>
                <a:gd name="T71" fmla="*/ 2147483647 h 249"/>
                <a:gd name="T72" fmla="*/ 2147483647 w 540"/>
                <a:gd name="T73" fmla="*/ 2147483647 h 249"/>
                <a:gd name="T74" fmla="*/ 2147483647 w 540"/>
                <a:gd name="T75" fmla="*/ 2147483647 h 249"/>
                <a:gd name="T76" fmla="*/ 2147483647 w 540"/>
                <a:gd name="T77" fmla="*/ 2147483647 h 249"/>
                <a:gd name="T78" fmla="*/ 2147483647 w 540"/>
                <a:gd name="T79" fmla="*/ 2147483647 h 249"/>
                <a:gd name="T80" fmla="*/ 2147483647 w 540"/>
                <a:gd name="T81" fmla="*/ 2147483647 h 249"/>
                <a:gd name="T82" fmla="*/ 2147483647 w 540"/>
                <a:gd name="T83" fmla="*/ 2147483647 h 249"/>
                <a:gd name="T84" fmla="*/ 2147483647 w 540"/>
                <a:gd name="T85" fmla="*/ 2147483647 h 249"/>
                <a:gd name="T86" fmla="*/ 2147483647 w 540"/>
                <a:gd name="T87" fmla="*/ 2147483647 h 249"/>
                <a:gd name="T88" fmla="*/ 2147483647 w 540"/>
                <a:gd name="T89" fmla="*/ 2147483647 h 249"/>
                <a:gd name="T90" fmla="*/ 2147483647 w 540"/>
                <a:gd name="T91" fmla="*/ 2147483647 h 2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40"/>
                <a:gd name="T139" fmla="*/ 0 h 249"/>
                <a:gd name="T140" fmla="*/ 540 w 540"/>
                <a:gd name="T141" fmla="*/ 249 h 2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40" h="249">
                  <a:moveTo>
                    <a:pt x="540" y="116"/>
                  </a:moveTo>
                  <a:lnTo>
                    <a:pt x="540" y="98"/>
                  </a:lnTo>
                  <a:lnTo>
                    <a:pt x="522" y="98"/>
                  </a:lnTo>
                  <a:lnTo>
                    <a:pt x="513" y="98"/>
                  </a:lnTo>
                  <a:lnTo>
                    <a:pt x="505" y="98"/>
                  </a:lnTo>
                  <a:lnTo>
                    <a:pt x="470" y="71"/>
                  </a:lnTo>
                  <a:lnTo>
                    <a:pt x="452" y="71"/>
                  </a:lnTo>
                  <a:lnTo>
                    <a:pt x="444" y="62"/>
                  </a:lnTo>
                  <a:lnTo>
                    <a:pt x="435" y="71"/>
                  </a:lnTo>
                  <a:lnTo>
                    <a:pt x="391" y="35"/>
                  </a:lnTo>
                  <a:lnTo>
                    <a:pt x="365" y="18"/>
                  </a:lnTo>
                  <a:lnTo>
                    <a:pt x="357" y="18"/>
                  </a:lnTo>
                  <a:lnTo>
                    <a:pt x="331" y="26"/>
                  </a:lnTo>
                  <a:lnTo>
                    <a:pt x="331" y="18"/>
                  </a:lnTo>
                  <a:lnTo>
                    <a:pt x="304" y="18"/>
                  </a:lnTo>
                  <a:lnTo>
                    <a:pt x="287" y="18"/>
                  </a:lnTo>
                  <a:lnTo>
                    <a:pt x="287" y="9"/>
                  </a:lnTo>
                  <a:lnTo>
                    <a:pt x="278" y="0"/>
                  </a:lnTo>
                  <a:lnTo>
                    <a:pt x="261" y="0"/>
                  </a:lnTo>
                  <a:lnTo>
                    <a:pt x="261" y="9"/>
                  </a:lnTo>
                  <a:lnTo>
                    <a:pt x="226" y="9"/>
                  </a:lnTo>
                  <a:lnTo>
                    <a:pt x="182" y="18"/>
                  </a:lnTo>
                  <a:lnTo>
                    <a:pt x="165" y="18"/>
                  </a:lnTo>
                  <a:lnTo>
                    <a:pt x="165" y="26"/>
                  </a:lnTo>
                  <a:lnTo>
                    <a:pt x="174" y="26"/>
                  </a:lnTo>
                  <a:lnTo>
                    <a:pt x="174" y="35"/>
                  </a:lnTo>
                  <a:lnTo>
                    <a:pt x="165" y="44"/>
                  </a:lnTo>
                  <a:lnTo>
                    <a:pt x="174" y="44"/>
                  </a:lnTo>
                  <a:lnTo>
                    <a:pt x="165" y="53"/>
                  </a:lnTo>
                  <a:lnTo>
                    <a:pt x="191" y="62"/>
                  </a:lnTo>
                  <a:lnTo>
                    <a:pt x="182" y="71"/>
                  </a:lnTo>
                  <a:lnTo>
                    <a:pt x="165" y="71"/>
                  </a:lnTo>
                  <a:lnTo>
                    <a:pt x="139" y="71"/>
                  </a:lnTo>
                  <a:lnTo>
                    <a:pt x="121" y="71"/>
                  </a:lnTo>
                  <a:lnTo>
                    <a:pt x="104" y="71"/>
                  </a:lnTo>
                  <a:lnTo>
                    <a:pt x="95" y="71"/>
                  </a:lnTo>
                  <a:lnTo>
                    <a:pt x="95" y="89"/>
                  </a:lnTo>
                  <a:lnTo>
                    <a:pt x="87" y="62"/>
                  </a:lnTo>
                  <a:lnTo>
                    <a:pt x="69" y="53"/>
                  </a:lnTo>
                  <a:lnTo>
                    <a:pt x="61" y="62"/>
                  </a:lnTo>
                  <a:lnTo>
                    <a:pt x="52" y="62"/>
                  </a:lnTo>
                  <a:lnTo>
                    <a:pt x="34" y="71"/>
                  </a:lnTo>
                  <a:lnTo>
                    <a:pt x="17" y="71"/>
                  </a:lnTo>
                  <a:lnTo>
                    <a:pt x="34" y="98"/>
                  </a:lnTo>
                  <a:lnTo>
                    <a:pt x="17" y="98"/>
                  </a:lnTo>
                  <a:lnTo>
                    <a:pt x="8" y="89"/>
                  </a:lnTo>
                  <a:lnTo>
                    <a:pt x="0" y="116"/>
                  </a:lnTo>
                  <a:lnTo>
                    <a:pt x="8" y="124"/>
                  </a:lnTo>
                  <a:lnTo>
                    <a:pt x="8" y="133"/>
                  </a:lnTo>
                  <a:lnTo>
                    <a:pt x="34" y="133"/>
                  </a:lnTo>
                  <a:lnTo>
                    <a:pt x="43" y="151"/>
                  </a:lnTo>
                  <a:lnTo>
                    <a:pt x="69" y="142"/>
                  </a:lnTo>
                  <a:lnTo>
                    <a:pt x="87" y="142"/>
                  </a:lnTo>
                  <a:lnTo>
                    <a:pt x="95" y="151"/>
                  </a:lnTo>
                  <a:lnTo>
                    <a:pt x="113" y="169"/>
                  </a:lnTo>
                  <a:lnTo>
                    <a:pt x="87" y="169"/>
                  </a:lnTo>
                  <a:lnTo>
                    <a:pt x="78" y="187"/>
                  </a:lnTo>
                  <a:lnTo>
                    <a:pt x="87" y="196"/>
                  </a:lnTo>
                  <a:lnTo>
                    <a:pt x="78" y="196"/>
                  </a:lnTo>
                  <a:lnTo>
                    <a:pt x="87" y="222"/>
                  </a:lnTo>
                  <a:lnTo>
                    <a:pt x="95" y="222"/>
                  </a:lnTo>
                  <a:lnTo>
                    <a:pt x="95" y="231"/>
                  </a:lnTo>
                  <a:lnTo>
                    <a:pt x="95" y="240"/>
                  </a:lnTo>
                  <a:lnTo>
                    <a:pt x="104" y="231"/>
                  </a:lnTo>
                  <a:lnTo>
                    <a:pt x="113" y="231"/>
                  </a:lnTo>
                  <a:lnTo>
                    <a:pt x="139" y="249"/>
                  </a:lnTo>
                  <a:lnTo>
                    <a:pt x="156" y="249"/>
                  </a:lnTo>
                  <a:lnTo>
                    <a:pt x="130" y="187"/>
                  </a:lnTo>
                  <a:lnTo>
                    <a:pt x="174" y="169"/>
                  </a:lnTo>
                  <a:lnTo>
                    <a:pt x="226" y="214"/>
                  </a:lnTo>
                  <a:lnTo>
                    <a:pt x="270" y="205"/>
                  </a:lnTo>
                  <a:lnTo>
                    <a:pt x="278" y="222"/>
                  </a:lnTo>
                  <a:lnTo>
                    <a:pt x="287" y="240"/>
                  </a:lnTo>
                  <a:lnTo>
                    <a:pt x="296" y="240"/>
                  </a:lnTo>
                  <a:lnTo>
                    <a:pt x="296" y="249"/>
                  </a:lnTo>
                  <a:lnTo>
                    <a:pt x="331" y="249"/>
                  </a:lnTo>
                  <a:lnTo>
                    <a:pt x="348" y="240"/>
                  </a:lnTo>
                  <a:lnTo>
                    <a:pt x="357" y="231"/>
                  </a:lnTo>
                  <a:lnTo>
                    <a:pt x="357" y="222"/>
                  </a:lnTo>
                  <a:lnTo>
                    <a:pt x="383" y="231"/>
                  </a:lnTo>
                  <a:lnTo>
                    <a:pt x="391" y="222"/>
                  </a:lnTo>
                  <a:lnTo>
                    <a:pt x="391" y="214"/>
                  </a:lnTo>
                  <a:lnTo>
                    <a:pt x="409" y="222"/>
                  </a:lnTo>
                  <a:lnTo>
                    <a:pt x="461" y="222"/>
                  </a:lnTo>
                  <a:lnTo>
                    <a:pt x="479" y="231"/>
                  </a:lnTo>
                  <a:lnTo>
                    <a:pt x="479" y="214"/>
                  </a:lnTo>
                  <a:lnTo>
                    <a:pt x="470" y="187"/>
                  </a:lnTo>
                  <a:lnTo>
                    <a:pt x="487" y="169"/>
                  </a:lnTo>
                  <a:lnTo>
                    <a:pt x="487" y="142"/>
                  </a:lnTo>
                  <a:lnTo>
                    <a:pt x="513" y="142"/>
                  </a:lnTo>
                  <a:lnTo>
                    <a:pt x="522" y="142"/>
                  </a:lnTo>
                  <a:lnTo>
                    <a:pt x="522" y="124"/>
                  </a:lnTo>
                  <a:lnTo>
                    <a:pt x="540" y="116"/>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76" name="Freeform 94"/>
            <p:cNvSpPr>
              <a:spLocks/>
            </p:cNvSpPr>
            <p:nvPr/>
          </p:nvSpPr>
          <p:spPr bwMode="auto">
            <a:xfrm>
              <a:off x="5981700" y="2813050"/>
              <a:ext cx="393700" cy="241300"/>
            </a:xfrm>
            <a:custGeom>
              <a:avLst/>
              <a:gdLst>
                <a:gd name="T0" fmla="*/ 2147483647 w 244"/>
                <a:gd name="T1" fmla="*/ 2147483647 h 160"/>
                <a:gd name="T2" fmla="*/ 2147483647 w 244"/>
                <a:gd name="T3" fmla="*/ 2147483647 h 160"/>
                <a:gd name="T4" fmla="*/ 2147483647 w 244"/>
                <a:gd name="T5" fmla="*/ 2147483647 h 160"/>
                <a:gd name="T6" fmla="*/ 2147483647 w 244"/>
                <a:gd name="T7" fmla="*/ 2147483647 h 160"/>
                <a:gd name="T8" fmla="*/ 2147483647 w 244"/>
                <a:gd name="T9" fmla="*/ 2147483647 h 160"/>
                <a:gd name="T10" fmla="*/ 2147483647 w 244"/>
                <a:gd name="T11" fmla="*/ 2147483647 h 160"/>
                <a:gd name="T12" fmla="*/ 2147483647 w 244"/>
                <a:gd name="T13" fmla="*/ 2147483647 h 160"/>
                <a:gd name="T14" fmla="*/ 2147483647 w 244"/>
                <a:gd name="T15" fmla="*/ 2147483647 h 160"/>
                <a:gd name="T16" fmla="*/ 2147483647 w 244"/>
                <a:gd name="T17" fmla="*/ 2147483647 h 160"/>
                <a:gd name="T18" fmla="*/ 2147483647 w 244"/>
                <a:gd name="T19" fmla="*/ 2147483647 h 160"/>
                <a:gd name="T20" fmla="*/ 2147483647 w 244"/>
                <a:gd name="T21" fmla="*/ 2147483647 h 160"/>
                <a:gd name="T22" fmla="*/ 2147483647 w 244"/>
                <a:gd name="T23" fmla="*/ 2147483647 h 160"/>
                <a:gd name="T24" fmla="*/ 2147483647 w 244"/>
                <a:gd name="T25" fmla="*/ 2147483647 h 160"/>
                <a:gd name="T26" fmla="*/ 2147483647 w 244"/>
                <a:gd name="T27" fmla="*/ 2147483647 h 160"/>
                <a:gd name="T28" fmla="*/ 2147483647 w 244"/>
                <a:gd name="T29" fmla="*/ 2147483647 h 160"/>
                <a:gd name="T30" fmla="*/ 2147483647 w 244"/>
                <a:gd name="T31" fmla="*/ 2147483647 h 160"/>
                <a:gd name="T32" fmla="*/ 2147483647 w 244"/>
                <a:gd name="T33" fmla="*/ 2147483647 h 160"/>
                <a:gd name="T34" fmla="*/ 2147483647 w 244"/>
                <a:gd name="T35" fmla="*/ 2147483647 h 160"/>
                <a:gd name="T36" fmla="*/ 2147483647 w 244"/>
                <a:gd name="T37" fmla="*/ 2147483647 h 160"/>
                <a:gd name="T38" fmla="*/ 2147483647 w 244"/>
                <a:gd name="T39" fmla="*/ 2147483647 h 160"/>
                <a:gd name="T40" fmla="*/ 2147483647 w 244"/>
                <a:gd name="T41" fmla="*/ 2147483647 h 160"/>
                <a:gd name="T42" fmla="*/ 2147483647 w 244"/>
                <a:gd name="T43" fmla="*/ 0 h 160"/>
                <a:gd name="T44" fmla="*/ 0 w 244"/>
                <a:gd name="T45" fmla="*/ 2147483647 h 160"/>
                <a:gd name="T46" fmla="*/ 2147483647 w 244"/>
                <a:gd name="T47" fmla="*/ 2147483647 h 160"/>
                <a:gd name="T48" fmla="*/ 2147483647 w 244"/>
                <a:gd name="T49" fmla="*/ 2147483647 h 160"/>
                <a:gd name="T50" fmla="*/ 2147483647 w 244"/>
                <a:gd name="T51" fmla="*/ 2147483647 h 160"/>
                <a:gd name="T52" fmla="*/ 2147483647 w 244"/>
                <a:gd name="T53" fmla="*/ 2147483647 h 160"/>
                <a:gd name="T54" fmla="*/ 2147483647 w 244"/>
                <a:gd name="T55" fmla="*/ 2147483647 h 160"/>
                <a:gd name="T56" fmla="*/ 2147483647 w 244"/>
                <a:gd name="T57" fmla="*/ 2147483647 h 160"/>
                <a:gd name="T58" fmla="*/ 2147483647 w 244"/>
                <a:gd name="T59" fmla="*/ 2147483647 h 160"/>
                <a:gd name="T60" fmla="*/ 2147483647 w 244"/>
                <a:gd name="T61" fmla="*/ 2147483647 h 160"/>
                <a:gd name="T62" fmla="*/ 2147483647 w 244"/>
                <a:gd name="T63" fmla="*/ 2147483647 h 160"/>
                <a:gd name="T64" fmla="*/ 2147483647 w 244"/>
                <a:gd name="T65" fmla="*/ 2147483647 h 160"/>
                <a:gd name="T66" fmla="*/ 2147483647 w 244"/>
                <a:gd name="T67" fmla="*/ 2147483647 h 160"/>
                <a:gd name="T68" fmla="*/ 2147483647 w 244"/>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4"/>
                <a:gd name="T106" fmla="*/ 0 h 160"/>
                <a:gd name="T107" fmla="*/ 244 w 24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4" h="160">
                  <a:moveTo>
                    <a:pt x="165" y="151"/>
                  </a:moveTo>
                  <a:lnTo>
                    <a:pt x="192" y="160"/>
                  </a:lnTo>
                  <a:lnTo>
                    <a:pt x="192" y="143"/>
                  </a:lnTo>
                  <a:lnTo>
                    <a:pt x="192" y="125"/>
                  </a:lnTo>
                  <a:lnTo>
                    <a:pt x="174" y="116"/>
                  </a:lnTo>
                  <a:lnTo>
                    <a:pt x="192" y="116"/>
                  </a:lnTo>
                  <a:lnTo>
                    <a:pt x="192" y="89"/>
                  </a:lnTo>
                  <a:lnTo>
                    <a:pt x="209" y="80"/>
                  </a:lnTo>
                  <a:lnTo>
                    <a:pt x="209" y="107"/>
                  </a:lnTo>
                  <a:lnTo>
                    <a:pt x="226" y="107"/>
                  </a:lnTo>
                  <a:lnTo>
                    <a:pt x="244" y="89"/>
                  </a:lnTo>
                  <a:lnTo>
                    <a:pt x="218" y="71"/>
                  </a:lnTo>
                  <a:lnTo>
                    <a:pt x="218" y="80"/>
                  </a:lnTo>
                  <a:lnTo>
                    <a:pt x="200" y="71"/>
                  </a:lnTo>
                  <a:lnTo>
                    <a:pt x="192" y="80"/>
                  </a:lnTo>
                  <a:lnTo>
                    <a:pt x="157" y="80"/>
                  </a:lnTo>
                  <a:lnTo>
                    <a:pt x="157" y="71"/>
                  </a:lnTo>
                  <a:lnTo>
                    <a:pt x="148" y="71"/>
                  </a:lnTo>
                  <a:lnTo>
                    <a:pt x="139" y="53"/>
                  </a:lnTo>
                  <a:lnTo>
                    <a:pt x="122" y="36"/>
                  </a:lnTo>
                  <a:lnTo>
                    <a:pt x="87" y="45"/>
                  </a:lnTo>
                  <a:lnTo>
                    <a:pt x="43" y="0"/>
                  </a:lnTo>
                  <a:lnTo>
                    <a:pt x="0" y="18"/>
                  </a:lnTo>
                  <a:lnTo>
                    <a:pt x="26" y="80"/>
                  </a:lnTo>
                  <a:lnTo>
                    <a:pt x="35" y="80"/>
                  </a:lnTo>
                  <a:lnTo>
                    <a:pt x="35" y="71"/>
                  </a:lnTo>
                  <a:lnTo>
                    <a:pt x="43" y="53"/>
                  </a:lnTo>
                  <a:lnTo>
                    <a:pt x="61" y="62"/>
                  </a:lnTo>
                  <a:lnTo>
                    <a:pt x="70" y="80"/>
                  </a:lnTo>
                  <a:lnTo>
                    <a:pt x="104" y="80"/>
                  </a:lnTo>
                  <a:lnTo>
                    <a:pt x="113" y="107"/>
                  </a:lnTo>
                  <a:lnTo>
                    <a:pt x="148" y="134"/>
                  </a:lnTo>
                  <a:lnTo>
                    <a:pt x="165" y="143"/>
                  </a:lnTo>
                  <a:lnTo>
                    <a:pt x="165" y="15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77" name="Group 95"/>
            <p:cNvGrpSpPr>
              <a:grpSpLocks/>
            </p:cNvGrpSpPr>
            <p:nvPr/>
          </p:nvGrpSpPr>
          <p:grpSpPr bwMode="auto">
            <a:xfrm>
              <a:off x="5981700" y="2813050"/>
              <a:ext cx="393700" cy="241300"/>
              <a:chOff x="3397" y="1598"/>
              <a:chExt cx="244" cy="160"/>
            </a:xfrm>
          </p:grpSpPr>
          <p:sp>
            <p:nvSpPr>
              <p:cNvPr id="56178" name="Freeform 96"/>
              <p:cNvSpPr>
                <a:spLocks/>
              </p:cNvSpPr>
              <p:nvPr/>
            </p:nvSpPr>
            <p:spPr bwMode="auto">
              <a:xfrm>
                <a:off x="3397" y="1598"/>
                <a:ext cx="244" cy="160"/>
              </a:xfrm>
              <a:custGeom>
                <a:avLst/>
                <a:gdLst>
                  <a:gd name="T0" fmla="*/ 165 w 244"/>
                  <a:gd name="T1" fmla="*/ 151 h 160"/>
                  <a:gd name="T2" fmla="*/ 192 w 244"/>
                  <a:gd name="T3" fmla="*/ 160 h 160"/>
                  <a:gd name="T4" fmla="*/ 192 w 244"/>
                  <a:gd name="T5" fmla="*/ 143 h 160"/>
                  <a:gd name="T6" fmla="*/ 192 w 244"/>
                  <a:gd name="T7" fmla="*/ 125 h 160"/>
                  <a:gd name="T8" fmla="*/ 174 w 244"/>
                  <a:gd name="T9" fmla="*/ 116 h 160"/>
                  <a:gd name="T10" fmla="*/ 192 w 244"/>
                  <a:gd name="T11" fmla="*/ 116 h 160"/>
                  <a:gd name="T12" fmla="*/ 192 w 244"/>
                  <a:gd name="T13" fmla="*/ 89 h 160"/>
                  <a:gd name="T14" fmla="*/ 209 w 244"/>
                  <a:gd name="T15" fmla="*/ 80 h 160"/>
                  <a:gd name="T16" fmla="*/ 209 w 244"/>
                  <a:gd name="T17" fmla="*/ 107 h 160"/>
                  <a:gd name="T18" fmla="*/ 226 w 244"/>
                  <a:gd name="T19" fmla="*/ 107 h 160"/>
                  <a:gd name="T20" fmla="*/ 244 w 244"/>
                  <a:gd name="T21" fmla="*/ 89 h 160"/>
                  <a:gd name="T22" fmla="*/ 218 w 244"/>
                  <a:gd name="T23" fmla="*/ 71 h 160"/>
                  <a:gd name="T24" fmla="*/ 218 w 244"/>
                  <a:gd name="T25" fmla="*/ 80 h 160"/>
                  <a:gd name="T26" fmla="*/ 200 w 244"/>
                  <a:gd name="T27" fmla="*/ 71 h 160"/>
                  <a:gd name="T28" fmla="*/ 192 w 244"/>
                  <a:gd name="T29" fmla="*/ 80 h 160"/>
                  <a:gd name="T30" fmla="*/ 157 w 244"/>
                  <a:gd name="T31" fmla="*/ 80 h 160"/>
                  <a:gd name="T32" fmla="*/ 157 w 244"/>
                  <a:gd name="T33" fmla="*/ 71 h 160"/>
                  <a:gd name="T34" fmla="*/ 148 w 244"/>
                  <a:gd name="T35" fmla="*/ 71 h 160"/>
                  <a:gd name="T36" fmla="*/ 139 w 244"/>
                  <a:gd name="T37" fmla="*/ 53 h 160"/>
                  <a:gd name="T38" fmla="*/ 122 w 244"/>
                  <a:gd name="T39" fmla="*/ 36 h 160"/>
                  <a:gd name="T40" fmla="*/ 87 w 244"/>
                  <a:gd name="T41" fmla="*/ 45 h 160"/>
                  <a:gd name="T42" fmla="*/ 43 w 244"/>
                  <a:gd name="T43" fmla="*/ 0 h 160"/>
                  <a:gd name="T44" fmla="*/ 0 w 244"/>
                  <a:gd name="T45" fmla="*/ 18 h 160"/>
                  <a:gd name="T46" fmla="*/ 26 w 244"/>
                  <a:gd name="T47" fmla="*/ 80 h 160"/>
                  <a:gd name="T48" fmla="*/ 35 w 244"/>
                  <a:gd name="T49" fmla="*/ 80 h 160"/>
                  <a:gd name="T50" fmla="*/ 35 w 244"/>
                  <a:gd name="T51" fmla="*/ 71 h 160"/>
                  <a:gd name="T52" fmla="*/ 43 w 244"/>
                  <a:gd name="T53" fmla="*/ 53 h 160"/>
                  <a:gd name="T54" fmla="*/ 43 w 244"/>
                  <a:gd name="T55" fmla="*/ 53 h 160"/>
                  <a:gd name="T56" fmla="*/ 61 w 244"/>
                  <a:gd name="T57" fmla="*/ 62 h 160"/>
                  <a:gd name="T58" fmla="*/ 70 w 244"/>
                  <a:gd name="T59" fmla="*/ 80 h 160"/>
                  <a:gd name="T60" fmla="*/ 104 w 244"/>
                  <a:gd name="T61" fmla="*/ 80 h 160"/>
                  <a:gd name="T62" fmla="*/ 113 w 244"/>
                  <a:gd name="T63" fmla="*/ 107 h 160"/>
                  <a:gd name="T64" fmla="*/ 148 w 244"/>
                  <a:gd name="T65" fmla="*/ 134 h 160"/>
                  <a:gd name="T66" fmla="*/ 165 w 244"/>
                  <a:gd name="T67" fmla="*/ 143 h 160"/>
                  <a:gd name="T68" fmla="*/ 165 w 244"/>
                  <a:gd name="T69" fmla="*/ 151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4"/>
                  <a:gd name="T106" fmla="*/ 0 h 160"/>
                  <a:gd name="T107" fmla="*/ 244 w 24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4" h="160">
                    <a:moveTo>
                      <a:pt x="165" y="151"/>
                    </a:moveTo>
                    <a:lnTo>
                      <a:pt x="192" y="160"/>
                    </a:lnTo>
                    <a:lnTo>
                      <a:pt x="192" y="143"/>
                    </a:lnTo>
                    <a:lnTo>
                      <a:pt x="192" y="125"/>
                    </a:lnTo>
                    <a:lnTo>
                      <a:pt x="174" y="116"/>
                    </a:lnTo>
                    <a:lnTo>
                      <a:pt x="192" y="116"/>
                    </a:lnTo>
                    <a:lnTo>
                      <a:pt x="192" y="89"/>
                    </a:lnTo>
                    <a:lnTo>
                      <a:pt x="209" y="80"/>
                    </a:lnTo>
                    <a:lnTo>
                      <a:pt x="209" y="107"/>
                    </a:lnTo>
                    <a:lnTo>
                      <a:pt x="226" y="107"/>
                    </a:lnTo>
                    <a:lnTo>
                      <a:pt x="244" y="89"/>
                    </a:lnTo>
                    <a:lnTo>
                      <a:pt x="218" y="71"/>
                    </a:lnTo>
                    <a:lnTo>
                      <a:pt x="218" y="80"/>
                    </a:lnTo>
                    <a:lnTo>
                      <a:pt x="200" y="71"/>
                    </a:lnTo>
                    <a:lnTo>
                      <a:pt x="192" y="80"/>
                    </a:lnTo>
                    <a:lnTo>
                      <a:pt x="157" y="80"/>
                    </a:lnTo>
                    <a:lnTo>
                      <a:pt x="157" y="71"/>
                    </a:lnTo>
                    <a:lnTo>
                      <a:pt x="148" y="71"/>
                    </a:lnTo>
                    <a:lnTo>
                      <a:pt x="139" y="53"/>
                    </a:lnTo>
                    <a:lnTo>
                      <a:pt x="122" y="36"/>
                    </a:lnTo>
                    <a:lnTo>
                      <a:pt x="87" y="45"/>
                    </a:lnTo>
                    <a:lnTo>
                      <a:pt x="43" y="0"/>
                    </a:lnTo>
                    <a:lnTo>
                      <a:pt x="0" y="18"/>
                    </a:lnTo>
                    <a:lnTo>
                      <a:pt x="26" y="80"/>
                    </a:lnTo>
                    <a:lnTo>
                      <a:pt x="35" y="80"/>
                    </a:lnTo>
                    <a:lnTo>
                      <a:pt x="35" y="71"/>
                    </a:lnTo>
                    <a:lnTo>
                      <a:pt x="43" y="53"/>
                    </a:lnTo>
                    <a:lnTo>
                      <a:pt x="61" y="62"/>
                    </a:lnTo>
                    <a:lnTo>
                      <a:pt x="70" y="80"/>
                    </a:lnTo>
                    <a:lnTo>
                      <a:pt x="104" y="80"/>
                    </a:lnTo>
                    <a:lnTo>
                      <a:pt x="113" y="107"/>
                    </a:lnTo>
                    <a:lnTo>
                      <a:pt x="148" y="134"/>
                    </a:lnTo>
                    <a:lnTo>
                      <a:pt x="165" y="143"/>
                    </a:lnTo>
                    <a:lnTo>
                      <a:pt x="165" y="15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79" name="Freeform 97"/>
              <p:cNvSpPr>
                <a:spLocks/>
              </p:cNvSpPr>
              <p:nvPr/>
            </p:nvSpPr>
            <p:spPr bwMode="auto">
              <a:xfrm>
                <a:off x="3397" y="1598"/>
                <a:ext cx="244" cy="160"/>
              </a:xfrm>
              <a:custGeom>
                <a:avLst/>
                <a:gdLst>
                  <a:gd name="T0" fmla="*/ 165 w 244"/>
                  <a:gd name="T1" fmla="*/ 151 h 160"/>
                  <a:gd name="T2" fmla="*/ 192 w 244"/>
                  <a:gd name="T3" fmla="*/ 160 h 160"/>
                  <a:gd name="T4" fmla="*/ 192 w 244"/>
                  <a:gd name="T5" fmla="*/ 143 h 160"/>
                  <a:gd name="T6" fmla="*/ 192 w 244"/>
                  <a:gd name="T7" fmla="*/ 125 h 160"/>
                  <a:gd name="T8" fmla="*/ 174 w 244"/>
                  <a:gd name="T9" fmla="*/ 116 h 160"/>
                  <a:gd name="T10" fmla="*/ 192 w 244"/>
                  <a:gd name="T11" fmla="*/ 116 h 160"/>
                  <a:gd name="T12" fmla="*/ 192 w 244"/>
                  <a:gd name="T13" fmla="*/ 89 h 160"/>
                  <a:gd name="T14" fmla="*/ 209 w 244"/>
                  <a:gd name="T15" fmla="*/ 80 h 160"/>
                  <a:gd name="T16" fmla="*/ 209 w 244"/>
                  <a:gd name="T17" fmla="*/ 107 h 160"/>
                  <a:gd name="T18" fmla="*/ 226 w 244"/>
                  <a:gd name="T19" fmla="*/ 107 h 160"/>
                  <a:gd name="T20" fmla="*/ 244 w 244"/>
                  <a:gd name="T21" fmla="*/ 89 h 160"/>
                  <a:gd name="T22" fmla="*/ 218 w 244"/>
                  <a:gd name="T23" fmla="*/ 71 h 160"/>
                  <a:gd name="T24" fmla="*/ 218 w 244"/>
                  <a:gd name="T25" fmla="*/ 80 h 160"/>
                  <a:gd name="T26" fmla="*/ 200 w 244"/>
                  <a:gd name="T27" fmla="*/ 71 h 160"/>
                  <a:gd name="T28" fmla="*/ 192 w 244"/>
                  <a:gd name="T29" fmla="*/ 80 h 160"/>
                  <a:gd name="T30" fmla="*/ 157 w 244"/>
                  <a:gd name="T31" fmla="*/ 80 h 160"/>
                  <a:gd name="T32" fmla="*/ 157 w 244"/>
                  <a:gd name="T33" fmla="*/ 71 h 160"/>
                  <a:gd name="T34" fmla="*/ 148 w 244"/>
                  <a:gd name="T35" fmla="*/ 71 h 160"/>
                  <a:gd name="T36" fmla="*/ 139 w 244"/>
                  <a:gd name="T37" fmla="*/ 53 h 160"/>
                  <a:gd name="T38" fmla="*/ 122 w 244"/>
                  <a:gd name="T39" fmla="*/ 36 h 160"/>
                  <a:gd name="T40" fmla="*/ 87 w 244"/>
                  <a:gd name="T41" fmla="*/ 45 h 160"/>
                  <a:gd name="T42" fmla="*/ 43 w 244"/>
                  <a:gd name="T43" fmla="*/ 0 h 160"/>
                  <a:gd name="T44" fmla="*/ 0 w 244"/>
                  <a:gd name="T45" fmla="*/ 18 h 160"/>
                  <a:gd name="T46" fmla="*/ 26 w 244"/>
                  <a:gd name="T47" fmla="*/ 80 h 160"/>
                  <a:gd name="T48" fmla="*/ 35 w 244"/>
                  <a:gd name="T49" fmla="*/ 80 h 160"/>
                  <a:gd name="T50" fmla="*/ 35 w 244"/>
                  <a:gd name="T51" fmla="*/ 71 h 160"/>
                  <a:gd name="T52" fmla="*/ 43 w 244"/>
                  <a:gd name="T53" fmla="*/ 53 h 160"/>
                  <a:gd name="T54" fmla="*/ 43 w 244"/>
                  <a:gd name="T55" fmla="*/ 53 h 160"/>
                  <a:gd name="T56" fmla="*/ 61 w 244"/>
                  <a:gd name="T57" fmla="*/ 62 h 160"/>
                  <a:gd name="T58" fmla="*/ 70 w 244"/>
                  <a:gd name="T59" fmla="*/ 80 h 160"/>
                  <a:gd name="T60" fmla="*/ 104 w 244"/>
                  <a:gd name="T61" fmla="*/ 80 h 160"/>
                  <a:gd name="T62" fmla="*/ 113 w 244"/>
                  <a:gd name="T63" fmla="*/ 107 h 160"/>
                  <a:gd name="T64" fmla="*/ 148 w 244"/>
                  <a:gd name="T65" fmla="*/ 134 h 160"/>
                  <a:gd name="T66" fmla="*/ 165 w 244"/>
                  <a:gd name="T67" fmla="*/ 143 h 160"/>
                  <a:gd name="T68" fmla="*/ 165 w 244"/>
                  <a:gd name="T69" fmla="*/ 151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4"/>
                  <a:gd name="T106" fmla="*/ 0 h 160"/>
                  <a:gd name="T107" fmla="*/ 244 w 24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4" h="160">
                    <a:moveTo>
                      <a:pt x="165" y="151"/>
                    </a:moveTo>
                    <a:lnTo>
                      <a:pt x="192" y="160"/>
                    </a:lnTo>
                    <a:lnTo>
                      <a:pt x="192" y="143"/>
                    </a:lnTo>
                    <a:lnTo>
                      <a:pt x="192" y="125"/>
                    </a:lnTo>
                    <a:lnTo>
                      <a:pt x="174" y="116"/>
                    </a:lnTo>
                    <a:lnTo>
                      <a:pt x="192" y="116"/>
                    </a:lnTo>
                    <a:lnTo>
                      <a:pt x="192" y="89"/>
                    </a:lnTo>
                    <a:lnTo>
                      <a:pt x="209" y="80"/>
                    </a:lnTo>
                    <a:lnTo>
                      <a:pt x="209" y="107"/>
                    </a:lnTo>
                    <a:lnTo>
                      <a:pt x="226" y="107"/>
                    </a:lnTo>
                    <a:lnTo>
                      <a:pt x="244" y="89"/>
                    </a:lnTo>
                    <a:lnTo>
                      <a:pt x="218" y="71"/>
                    </a:lnTo>
                    <a:lnTo>
                      <a:pt x="218" y="80"/>
                    </a:lnTo>
                    <a:lnTo>
                      <a:pt x="200" y="71"/>
                    </a:lnTo>
                    <a:lnTo>
                      <a:pt x="192" y="80"/>
                    </a:lnTo>
                    <a:lnTo>
                      <a:pt x="157" y="80"/>
                    </a:lnTo>
                    <a:lnTo>
                      <a:pt x="157" y="71"/>
                    </a:lnTo>
                    <a:lnTo>
                      <a:pt x="148" y="71"/>
                    </a:lnTo>
                    <a:lnTo>
                      <a:pt x="139" y="53"/>
                    </a:lnTo>
                    <a:lnTo>
                      <a:pt x="122" y="36"/>
                    </a:lnTo>
                    <a:lnTo>
                      <a:pt x="87" y="45"/>
                    </a:lnTo>
                    <a:lnTo>
                      <a:pt x="43" y="0"/>
                    </a:lnTo>
                    <a:lnTo>
                      <a:pt x="0" y="18"/>
                    </a:lnTo>
                    <a:lnTo>
                      <a:pt x="26" y="80"/>
                    </a:lnTo>
                    <a:lnTo>
                      <a:pt x="35" y="80"/>
                    </a:lnTo>
                    <a:lnTo>
                      <a:pt x="35" y="71"/>
                    </a:lnTo>
                    <a:lnTo>
                      <a:pt x="43" y="53"/>
                    </a:lnTo>
                    <a:lnTo>
                      <a:pt x="61" y="62"/>
                    </a:lnTo>
                    <a:lnTo>
                      <a:pt x="70" y="80"/>
                    </a:lnTo>
                    <a:lnTo>
                      <a:pt x="104" y="80"/>
                    </a:lnTo>
                    <a:lnTo>
                      <a:pt x="113" y="107"/>
                    </a:lnTo>
                    <a:lnTo>
                      <a:pt x="148" y="134"/>
                    </a:lnTo>
                    <a:lnTo>
                      <a:pt x="165" y="143"/>
                    </a:lnTo>
                    <a:lnTo>
                      <a:pt x="165" y="151"/>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78" name="Freeform 98"/>
            <p:cNvSpPr>
              <a:spLocks/>
            </p:cNvSpPr>
            <p:nvPr/>
          </p:nvSpPr>
          <p:spPr bwMode="auto">
            <a:xfrm>
              <a:off x="6291263" y="2933700"/>
              <a:ext cx="153987" cy="120650"/>
            </a:xfrm>
            <a:custGeom>
              <a:avLst/>
              <a:gdLst>
                <a:gd name="T0" fmla="*/ 2147483647 w 95"/>
                <a:gd name="T1" fmla="*/ 2147483647 h 80"/>
                <a:gd name="T2" fmla="*/ 2147483647 w 95"/>
                <a:gd name="T3" fmla="*/ 2147483647 h 80"/>
                <a:gd name="T4" fmla="*/ 2147483647 w 95"/>
                <a:gd name="T5" fmla="*/ 2147483647 h 80"/>
                <a:gd name="T6" fmla="*/ 2147483647 w 95"/>
                <a:gd name="T7" fmla="*/ 2147483647 h 80"/>
                <a:gd name="T8" fmla="*/ 2147483647 w 95"/>
                <a:gd name="T9" fmla="*/ 2147483647 h 80"/>
                <a:gd name="T10" fmla="*/ 2147483647 w 95"/>
                <a:gd name="T11" fmla="*/ 2147483647 h 80"/>
                <a:gd name="T12" fmla="*/ 2147483647 w 95"/>
                <a:gd name="T13" fmla="*/ 2147483647 h 80"/>
                <a:gd name="T14" fmla="*/ 2147483647 w 95"/>
                <a:gd name="T15" fmla="*/ 2147483647 h 80"/>
                <a:gd name="T16" fmla="*/ 2147483647 w 95"/>
                <a:gd name="T17" fmla="*/ 2147483647 h 80"/>
                <a:gd name="T18" fmla="*/ 2147483647 w 95"/>
                <a:gd name="T19" fmla="*/ 2147483647 h 80"/>
                <a:gd name="T20" fmla="*/ 2147483647 w 95"/>
                <a:gd name="T21" fmla="*/ 2147483647 h 80"/>
                <a:gd name="T22" fmla="*/ 2147483647 w 95"/>
                <a:gd name="T23" fmla="*/ 2147483647 h 80"/>
                <a:gd name="T24" fmla="*/ 2147483647 w 95"/>
                <a:gd name="T25" fmla="*/ 2147483647 h 80"/>
                <a:gd name="T26" fmla="*/ 2147483647 w 95"/>
                <a:gd name="T27" fmla="*/ 2147483647 h 80"/>
                <a:gd name="T28" fmla="*/ 2147483647 w 95"/>
                <a:gd name="T29" fmla="*/ 2147483647 h 80"/>
                <a:gd name="T30" fmla="*/ 2147483647 w 95"/>
                <a:gd name="T31" fmla="*/ 2147483647 h 80"/>
                <a:gd name="T32" fmla="*/ 2147483647 w 95"/>
                <a:gd name="T33" fmla="*/ 2147483647 h 80"/>
                <a:gd name="T34" fmla="*/ 2147483647 w 95"/>
                <a:gd name="T35" fmla="*/ 2147483647 h 80"/>
                <a:gd name="T36" fmla="*/ 2147483647 w 95"/>
                <a:gd name="T37" fmla="*/ 2147483647 h 80"/>
                <a:gd name="T38" fmla="*/ 2147483647 w 95"/>
                <a:gd name="T39" fmla="*/ 0 h 80"/>
                <a:gd name="T40" fmla="*/ 2147483647 w 95"/>
                <a:gd name="T41" fmla="*/ 2147483647 h 80"/>
                <a:gd name="T42" fmla="*/ 2147483647 w 95"/>
                <a:gd name="T43" fmla="*/ 2147483647 h 80"/>
                <a:gd name="T44" fmla="*/ 2147483647 w 95"/>
                <a:gd name="T45" fmla="*/ 2147483647 h 80"/>
                <a:gd name="T46" fmla="*/ 0 w 95"/>
                <a:gd name="T47" fmla="*/ 2147483647 h 80"/>
                <a:gd name="T48" fmla="*/ 2147483647 w 95"/>
                <a:gd name="T49" fmla="*/ 2147483647 h 80"/>
                <a:gd name="T50" fmla="*/ 2147483647 w 95"/>
                <a:gd name="T51" fmla="*/ 2147483647 h 80"/>
                <a:gd name="T52" fmla="*/ 2147483647 w 95"/>
                <a:gd name="T53" fmla="*/ 2147483647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80"/>
                <a:gd name="T83" fmla="*/ 95 w 95"/>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80">
                  <a:moveTo>
                    <a:pt x="17" y="80"/>
                  </a:moveTo>
                  <a:lnTo>
                    <a:pt x="34" y="71"/>
                  </a:lnTo>
                  <a:lnTo>
                    <a:pt x="43" y="71"/>
                  </a:lnTo>
                  <a:lnTo>
                    <a:pt x="43" y="54"/>
                  </a:lnTo>
                  <a:lnTo>
                    <a:pt x="52" y="63"/>
                  </a:lnTo>
                  <a:lnTo>
                    <a:pt x="60" y="80"/>
                  </a:lnTo>
                  <a:lnTo>
                    <a:pt x="78" y="71"/>
                  </a:lnTo>
                  <a:lnTo>
                    <a:pt x="95" y="71"/>
                  </a:lnTo>
                  <a:lnTo>
                    <a:pt x="95" y="54"/>
                  </a:lnTo>
                  <a:lnTo>
                    <a:pt x="78" y="54"/>
                  </a:lnTo>
                  <a:lnTo>
                    <a:pt x="78" y="45"/>
                  </a:lnTo>
                  <a:lnTo>
                    <a:pt x="78" y="36"/>
                  </a:lnTo>
                  <a:lnTo>
                    <a:pt x="52" y="45"/>
                  </a:lnTo>
                  <a:lnTo>
                    <a:pt x="43" y="36"/>
                  </a:lnTo>
                  <a:lnTo>
                    <a:pt x="26" y="36"/>
                  </a:lnTo>
                  <a:lnTo>
                    <a:pt x="26" y="27"/>
                  </a:lnTo>
                  <a:lnTo>
                    <a:pt x="34" y="27"/>
                  </a:lnTo>
                  <a:lnTo>
                    <a:pt x="43" y="27"/>
                  </a:lnTo>
                  <a:lnTo>
                    <a:pt x="34" y="27"/>
                  </a:lnTo>
                  <a:lnTo>
                    <a:pt x="34" y="0"/>
                  </a:lnTo>
                  <a:lnTo>
                    <a:pt x="17" y="9"/>
                  </a:lnTo>
                  <a:lnTo>
                    <a:pt x="17" y="27"/>
                  </a:lnTo>
                  <a:lnTo>
                    <a:pt x="17" y="36"/>
                  </a:lnTo>
                  <a:lnTo>
                    <a:pt x="0" y="36"/>
                  </a:lnTo>
                  <a:lnTo>
                    <a:pt x="17" y="45"/>
                  </a:lnTo>
                  <a:lnTo>
                    <a:pt x="17" y="63"/>
                  </a:lnTo>
                  <a:lnTo>
                    <a:pt x="17" y="8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79" name="Group 99"/>
            <p:cNvGrpSpPr>
              <a:grpSpLocks/>
            </p:cNvGrpSpPr>
            <p:nvPr/>
          </p:nvGrpSpPr>
          <p:grpSpPr bwMode="auto">
            <a:xfrm>
              <a:off x="6291263" y="2933700"/>
              <a:ext cx="153987" cy="120650"/>
              <a:chOff x="3589" y="1678"/>
              <a:chExt cx="95" cy="80"/>
            </a:xfrm>
          </p:grpSpPr>
          <p:sp>
            <p:nvSpPr>
              <p:cNvPr id="56176" name="Freeform 100"/>
              <p:cNvSpPr>
                <a:spLocks/>
              </p:cNvSpPr>
              <p:nvPr/>
            </p:nvSpPr>
            <p:spPr bwMode="auto">
              <a:xfrm>
                <a:off x="3589" y="1678"/>
                <a:ext cx="95" cy="80"/>
              </a:xfrm>
              <a:custGeom>
                <a:avLst/>
                <a:gdLst>
                  <a:gd name="T0" fmla="*/ 17 w 95"/>
                  <a:gd name="T1" fmla="*/ 80 h 80"/>
                  <a:gd name="T2" fmla="*/ 34 w 95"/>
                  <a:gd name="T3" fmla="*/ 71 h 80"/>
                  <a:gd name="T4" fmla="*/ 43 w 95"/>
                  <a:gd name="T5" fmla="*/ 71 h 80"/>
                  <a:gd name="T6" fmla="*/ 43 w 95"/>
                  <a:gd name="T7" fmla="*/ 54 h 80"/>
                  <a:gd name="T8" fmla="*/ 52 w 95"/>
                  <a:gd name="T9" fmla="*/ 63 h 80"/>
                  <a:gd name="T10" fmla="*/ 60 w 95"/>
                  <a:gd name="T11" fmla="*/ 80 h 80"/>
                  <a:gd name="T12" fmla="*/ 78 w 95"/>
                  <a:gd name="T13" fmla="*/ 71 h 80"/>
                  <a:gd name="T14" fmla="*/ 95 w 95"/>
                  <a:gd name="T15" fmla="*/ 71 h 80"/>
                  <a:gd name="T16" fmla="*/ 95 w 95"/>
                  <a:gd name="T17" fmla="*/ 54 h 80"/>
                  <a:gd name="T18" fmla="*/ 78 w 95"/>
                  <a:gd name="T19" fmla="*/ 54 h 80"/>
                  <a:gd name="T20" fmla="*/ 78 w 95"/>
                  <a:gd name="T21" fmla="*/ 45 h 80"/>
                  <a:gd name="T22" fmla="*/ 78 w 95"/>
                  <a:gd name="T23" fmla="*/ 36 h 80"/>
                  <a:gd name="T24" fmla="*/ 52 w 95"/>
                  <a:gd name="T25" fmla="*/ 45 h 80"/>
                  <a:gd name="T26" fmla="*/ 43 w 95"/>
                  <a:gd name="T27" fmla="*/ 36 h 80"/>
                  <a:gd name="T28" fmla="*/ 26 w 95"/>
                  <a:gd name="T29" fmla="*/ 36 h 80"/>
                  <a:gd name="T30" fmla="*/ 26 w 95"/>
                  <a:gd name="T31" fmla="*/ 27 h 80"/>
                  <a:gd name="T32" fmla="*/ 34 w 95"/>
                  <a:gd name="T33" fmla="*/ 27 h 80"/>
                  <a:gd name="T34" fmla="*/ 43 w 95"/>
                  <a:gd name="T35" fmla="*/ 27 h 80"/>
                  <a:gd name="T36" fmla="*/ 34 w 95"/>
                  <a:gd name="T37" fmla="*/ 27 h 80"/>
                  <a:gd name="T38" fmla="*/ 34 w 95"/>
                  <a:gd name="T39" fmla="*/ 0 h 80"/>
                  <a:gd name="T40" fmla="*/ 17 w 95"/>
                  <a:gd name="T41" fmla="*/ 9 h 80"/>
                  <a:gd name="T42" fmla="*/ 17 w 95"/>
                  <a:gd name="T43" fmla="*/ 27 h 80"/>
                  <a:gd name="T44" fmla="*/ 17 w 95"/>
                  <a:gd name="T45" fmla="*/ 36 h 80"/>
                  <a:gd name="T46" fmla="*/ 0 w 95"/>
                  <a:gd name="T47" fmla="*/ 36 h 80"/>
                  <a:gd name="T48" fmla="*/ 17 w 95"/>
                  <a:gd name="T49" fmla="*/ 45 h 80"/>
                  <a:gd name="T50" fmla="*/ 17 w 95"/>
                  <a:gd name="T51" fmla="*/ 63 h 80"/>
                  <a:gd name="T52" fmla="*/ 17 w 95"/>
                  <a:gd name="T53" fmla="*/ 80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80"/>
                  <a:gd name="T83" fmla="*/ 95 w 95"/>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80">
                    <a:moveTo>
                      <a:pt x="17" y="80"/>
                    </a:moveTo>
                    <a:lnTo>
                      <a:pt x="34" y="71"/>
                    </a:lnTo>
                    <a:lnTo>
                      <a:pt x="43" y="71"/>
                    </a:lnTo>
                    <a:lnTo>
                      <a:pt x="43" y="54"/>
                    </a:lnTo>
                    <a:lnTo>
                      <a:pt x="52" y="63"/>
                    </a:lnTo>
                    <a:lnTo>
                      <a:pt x="60" y="80"/>
                    </a:lnTo>
                    <a:lnTo>
                      <a:pt x="78" y="71"/>
                    </a:lnTo>
                    <a:lnTo>
                      <a:pt x="95" y="71"/>
                    </a:lnTo>
                    <a:lnTo>
                      <a:pt x="95" y="54"/>
                    </a:lnTo>
                    <a:lnTo>
                      <a:pt x="78" y="54"/>
                    </a:lnTo>
                    <a:lnTo>
                      <a:pt x="78" y="45"/>
                    </a:lnTo>
                    <a:lnTo>
                      <a:pt x="78" y="36"/>
                    </a:lnTo>
                    <a:lnTo>
                      <a:pt x="52" y="45"/>
                    </a:lnTo>
                    <a:lnTo>
                      <a:pt x="43" y="36"/>
                    </a:lnTo>
                    <a:lnTo>
                      <a:pt x="26" y="36"/>
                    </a:lnTo>
                    <a:lnTo>
                      <a:pt x="26" y="27"/>
                    </a:lnTo>
                    <a:lnTo>
                      <a:pt x="34" y="27"/>
                    </a:lnTo>
                    <a:lnTo>
                      <a:pt x="43" y="27"/>
                    </a:lnTo>
                    <a:lnTo>
                      <a:pt x="34" y="27"/>
                    </a:lnTo>
                    <a:lnTo>
                      <a:pt x="34" y="0"/>
                    </a:lnTo>
                    <a:lnTo>
                      <a:pt x="17" y="9"/>
                    </a:lnTo>
                    <a:lnTo>
                      <a:pt x="17" y="27"/>
                    </a:lnTo>
                    <a:lnTo>
                      <a:pt x="17" y="36"/>
                    </a:lnTo>
                    <a:lnTo>
                      <a:pt x="0" y="36"/>
                    </a:lnTo>
                    <a:lnTo>
                      <a:pt x="17" y="45"/>
                    </a:lnTo>
                    <a:lnTo>
                      <a:pt x="17" y="63"/>
                    </a:lnTo>
                    <a:lnTo>
                      <a:pt x="17" y="8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77" name="Freeform 101"/>
              <p:cNvSpPr>
                <a:spLocks/>
              </p:cNvSpPr>
              <p:nvPr/>
            </p:nvSpPr>
            <p:spPr bwMode="auto">
              <a:xfrm>
                <a:off x="3589" y="1678"/>
                <a:ext cx="95" cy="80"/>
              </a:xfrm>
              <a:custGeom>
                <a:avLst/>
                <a:gdLst>
                  <a:gd name="T0" fmla="*/ 17 w 95"/>
                  <a:gd name="T1" fmla="*/ 80 h 80"/>
                  <a:gd name="T2" fmla="*/ 34 w 95"/>
                  <a:gd name="T3" fmla="*/ 71 h 80"/>
                  <a:gd name="T4" fmla="*/ 43 w 95"/>
                  <a:gd name="T5" fmla="*/ 71 h 80"/>
                  <a:gd name="T6" fmla="*/ 43 w 95"/>
                  <a:gd name="T7" fmla="*/ 54 h 80"/>
                  <a:gd name="T8" fmla="*/ 52 w 95"/>
                  <a:gd name="T9" fmla="*/ 63 h 80"/>
                  <a:gd name="T10" fmla="*/ 60 w 95"/>
                  <a:gd name="T11" fmla="*/ 80 h 80"/>
                  <a:gd name="T12" fmla="*/ 78 w 95"/>
                  <a:gd name="T13" fmla="*/ 71 h 80"/>
                  <a:gd name="T14" fmla="*/ 95 w 95"/>
                  <a:gd name="T15" fmla="*/ 71 h 80"/>
                  <a:gd name="T16" fmla="*/ 95 w 95"/>
                  <a:gd name="T17" fmla="*/ 54 h 80"/>
                  <a:gd name="T18" fmla="*/ 78 w 95"/>
                  <a:gd name="T19" fmla="*/ 54 h 80"/>
                  <a:gd name="T20" fmla="*/ 78 w 95"/>
                  <a:gd name="T21" fmla="*/ 45 h 80"/>
                  <a:gd name="T22" fmla="*/ 78 w 95"/>
                  <a:gd name="T23" fmla="*/ 36 h 80"/>
                  <a:gd name="T24" fmla="*/ 52 w 95"/>
                  <a:gd name="T25" fmla="*/ 45 h 80"/>
                  <a:gd name="T26" fmla="*/ 43 w 95"/>
                  <a:gd name="T27" fmla="*/ 36 h 80"/>
                  <a:gd name="T28" fmla="*/ 26 w 95"/>
                  <a:gd name="T29" fmla="*/ 36 h 80"/>
                  <a:gd name="T30" fmla="*/ 26 w 95"/>
                  <a:gd name="T31" fmla="*/ 27 h 80"/>
                  <a:gd name="T32" fmla="*/ 34 w 95"/>
                  <a:gd name="T33" fmla="*/ 27 h 80"/>
                  <a:gd name="T34" fmla="*/ 43 w 95"/>
                  <a:gd name="T35" fmla="*/ 27 h 80"/>
                  <a:gd name="T36" fmla="*/ 34 w 95"/>
                  <a:gd name="T37" fmla="*/ 27 h 80"/>
                  <a:gd name="T38" fmla="*/ 34 w 95"/>
                  <a:gd name="T39" fmla="*/ 0 h 80"/>
                  <a:gd name="T40" fmla="*/ 17 w 95"/>
                  <a:gd name="T41" fmla="*/ 9 h 80"/>
                  <a:gd name="T42" fmla="*/ 17 w 95"/>
                  <a:gd name="T43" fmla="*/ 27 h 80"/>
                  <a:gd name="T44" fmla="*/ 17 w 95"/>
                  <a:gd name="T45" fmla="*/ 36 h 80"/>
                  <a:gd name="T46" fmla="*/ 0 w 95"/>
                  <a:gd name="T47" fmla="*/ 36 h 80"/>
                  <a:gd name="T48" fmla="*/ 17 w 95"/>
                  <a:gd name="T49" fmla="*/ 45 h 80"/>
                  <a:gd name="T50" fmla="*/ 17 w 95"/>
                  <a:gd name="T51" fmla="*/ 63 h 80"/>
                  <a:gd name="T52" fmla="*/ 17 w 95"/>
                  <a:gd name="T53" fmla="*/ 80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5"/>
                  <a:gd name="T82" fmla="*/ 0 h 80"/>
                  <a:gd name="T83" fmla="*/ 95 w 95"/>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5" h="80">
                    <a:moveTo>
                      <a:pt x="17" y="80"/>
                    </a:moveTo>
                    <a:lnTo>
                      <a:pt x="34" y="71"/>
                    </a:lnTo>
                    <a:lnTo>
                      <a:pt x="43" y="71"/>
                    </a:lnTo>
                    <a:lnTo>
                      <a:pt x="43" y="54"/>
                    </a:lnTo>
                    <a:lnTo>
                      <a:pt x="52" y="63"/>
                    </a:lnTo>
                    <a:lnTo>
                      <a:pt x="60" y="80"/>
                    </a:lnTo>
                    <a:lnTo>
                      <a:pt x="78" y="71"/>
                    </a:lnTo>
                    <a:lnTo>
                      <a:pt x="95" y="71"/>
                    </a:lnTo>
                    <a:lnTo>
                      <a:pt x="95" y="54"/>
                    </a:lnTo>
                    <a:lnTo>
                      <a:pt x="78" y="54"/>
                    </a:lnTo>
                    <a:lnTo>
                      <a:pt x="78" y="45"/>
                    </a:lnTo>
                    <a:lnTo>
                      <a:pt x="78" y="36"/>
                    </a:lnTo>
                    <a:lnTo>
                      <a:pt x="52" y="45"/>
                    </a:lnTo>
                    <a:lnTo>
                      <a:pt x="43" y="36"/>
                    </a:lnTo>
                    <a:lnTo>
                      <a:pt x="26" y="36"/>
                    </a:lnTo>
                    <a:lnTo>
                      <a:pt x="26" y="27"/>
                    </a:lnTo>
                    <a:lnTo>
                      <a:pt x="34" y="27"/>
                    </a:lnTo>
                    <a:lnTo>
                      <a:pt x="43" y="27"/>
                    </a:lnTo>
                    <a:lnTo>
                      <a:pt x="34" y="27"/>
                    </a:lnTo>
                    <a:lnTo>
                      <a:pt x="34" y="0"/>
                    </a:lnTo>
                    <a:lnTo>
                      <a:pt x="17" y="9"/>
                    </a:lnTo>
                    <a:lnTo>
                      <a:pt x="17" y="27"/>
                    </a:lnTo>
                    <a:lnTo>
                      <a:pt x="17" y="36"/>
                    </a:lnTo>
                    <a:lnTo>
                      <a:pt x="0" y="36"/>
                    </a:lnTo>
                    <a:lnTo>
                      <a:pt x="17" y="45"/>
                    </a:lnTo>
                    <a:lnTo>
                      <a:pt x="17" y="63"/>
                    </a:lnTo>
                    <a:lnTo>
                      <a:pt x="17" y="8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80" name="Freeform 102"/>
            <p:cNvSpPr>
              <a:spLocks/>
            </p:cNvSpPr>
            <p:nvPr/>
          </p:nvSpPr>
          <p:spPr bwMode="auto">
            <a:xfrm>
              <a:off x="6319838" y="2881312"/>
              <a:ext cx="209550" cy="120650"/>
            </a:xfrm>
            <a:custGeom>
              <a:avLst/>
              <a:gdLst>
                <a:gd name="T0" fmla="*/ 2147483647 w 131"/>
                <a:gd name="T1" fmla="*/ 2147483647 h 80"/>
                <a:gd name="T2" fmla="*/ 0 w 131"/>
                <a:gd name="T3" fmla="*/ 2147483647 h 80"/>
                <a:gd name="T4" fmla="*/ 0 w 131"/>
                <a:gd name="T5" fmla="*/ 2147483647 h 80"/>
                <a:gd name="T6" fmla="*/ 2147483647 w 131"/>
                <a:gd name="T7" fmla="*/ 2147483647 h 80"/>
                <a:gd name="T8" fmla="*/ 2147483647 w 131"/>
                <a:gd name="T9" fmla="*/ 2147483647 h 80"/>
                <a:gd name="T10" fmla="*/ 2147483647 w 131"/>
                <a:gd name="T11" fmla="*/ 2147483647 h 80"/>
                <a:gd name="T12" fmla="*/ 2147483647 w 131"/>
                <a:gd name="T13" fmla="*/ 2147483647 h 80"/>
                <a:gd name="T14" fmla="*/ 2147483647 w 131"/>
                <a:gd name="T15" fmla="*/ 2147483647 h 80"/>
                <a:gd name="T16" fmla="*/ 2147483647 w 131"/>
                <a:gd name="T17" fmla="*/ 2147483647 h 80"/>
                <a:gd name="T18" fmla="*/ 2147483647 w 131"/>
                <a:gd name="T19" fmla="*/ 2147483647 h 80"/>
                <a:gd name="T20" fmla="*/ 2147483647 w 131"/>
                <a:gd name="T21" fmla="*/ 2147483647 h 80"/>
                <a:gd name="T22" fmla="*/ 2147483647 w 131"/>
                <a:gd name="T23" fmla="*/ 2147483647 h 80"/>
                <a:gd name="T24" fmla="*/ 2147483647 w 131"/>
                <a:gd name="T25" fmla="*/ 2147483647 h 80"/>
                <a:gd name="T26" fmla="*/ 2147483647 w 131"/>
                <a:gd name="T27" fmla="*/ 2147483647 h 80"/>
                <a:gd name="T28" fmla="*/ 2147483647 w 131"/>
                <a:gd name="T29" fmla="*/ 2147483647 h 80"/>
                <a:gd name="T30" fmla="*/ 2147483647 w 131"/>
                <a:gd name="T31" fmla="*/ 0 h 80"/>
                <a:gd name="T32" fmla="*/ 2147483647 w 131"/>
                <a:gd name="T33" fmla="*/ 2147483647 h 80"/>
                <a:gd name="T34" fmla="*/ 2147483647 w 131"/>
                <a:gd name="T35" fmla="*/ 2147483647 h 80"/>
                <a:gd name="T36" fmla="*/ 2147483647 w 131"/>
                <a:gd name="T37" fmla="*/ 2147483647 h 80"/>
                <a:gd name="T38" fmla="*/ 2147483647 w 131"/>
                <a:gd name="T39" fmla="*/ 2147483647 h 80"/>
                <a:gd name="T40" fmla="*/ 2147483647 w 131"/>
                <a:gd name="T41" fmla="*/ 2147483647 h 80"/>
                <a:gd name="T42" fmla="*/ 0 w 131"/>
                <a:gd name="T43" fmla="*/ 2147483647 h 80"/>
                <a:gd name="T44" fmla="*/ 2147483647 w 131"/>
                <a:gd name="T45" fmla="*/ 2147483647 h 80"/>
                <a:gd name="T46" fmla="*/ 2147483647 w 131"/>
                <a:gd name="T47" fmla="*/ 2147483647 h 80"/>
                <a:gd name="T48" fmla="*/ 2147483647 w 131"/>
                <a:gd name="T49" fmla="*/ 2147483647 h 80"/>
                <a:gd name="T50" fmla="*/ 2147483647 w 131"/>
                <a:gd name="T51" fmla="*/ 2147483647 h 80"/>
                <a:gd name="T52" fmla="*/ 2147483647 w 131"/>
                <a:gd name="T53" fmla="*/ 2147483647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1"/>
                <a:gd name="T82" fmla="*/ 0 h 80"/>
                <a:gd name="T83" fmla="*/ 131 w 131"/>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1" h="80">
                  <a:moveTo>
                    <a:pt x="9" y="62"/>
                  </a:moveTo>
                  <a:lnTo>
                    <a:pt x="0" y="62"/>
                  </a:lnTo>
                  <a:lnTo>
                    <a:pt x="0" y="71"/>
                  </a:lnTo>
                  <a:lnTo>
                    <a:pt x="26" y="71"/>
                  </a:lnTo>
                  <a:lnTo>
                    <a:pt x="35" y="80"/>
                  </a:lnTo>
                  <a:lnTo>
                    <a:pt x="61" y="71"/>
                  </a:lnTo>
                  <a:lnTo>
                    <a:pt x="61" y="62"/>
                  </a:lnTo>
                  <a:lnTo>
                    <a:pt x="61" y="44"/>
                  </a:lnTo>
                  <a:lnTo>
                    <a:pt x="96" y="44"/>
                  </a:lnTo>
                  <a:lnTo>
                    <a:pt x="96" y="35"/>
                  </a:lnTo>
                  <a:lnTo>
                    <a:pt x="113" y="35"/>
                  </a:lnTo>
                  <a:lnTo>
                    <a:pt x="131" y="26"/>
                  </a:lnTo>
                  <a:lnTo>
                    <a:pt x="131" y="17"/>
                  </a:lnTo>
                  <a:lnTo>
                    <a:pt x="113" y="8"/>
                  </a:lnTo>
                  <a:lnTo>
                    <a:pt x="61" y="8"/>
                  </a:lnTo>
                  <a:lnTo>
                    <a:pt x="43" y="0"/>
                  </a:lnTo>
                  <a:lnTo>
                    <a:pt x="43" y="8"/>
                  </a:lnTo>
                  <a:lnTo>
                    <a:pt x="35" y="17"/>
                  </a:lnTo>
                  <a:lnTo>
                    <a:pt x="17" y="8"/>
                  </a:lnTo>
                  <a:lnTo>
                    <a:pt x="9" y="8"/>
                  </a:lnTo>
                  <a:lnTo>
                    <a:pt x="9" y="17"/>
                  </a:lnTo>
                  <a:lnTo>
                    <a:pt x="0" y="26"/>
                  </a:lnTo>
                  <a:lnTo>
                    <a:pt x="17" y="35"/>
                  </a:lnTo>
                  <a:lnTo>
                    <a:pt x="17" y="26"/>
                  </a:lnTo>
                  <a:lnTo>
                    <a:pt x="43" y="44"/>
                  </a:lnTo>
                  <a:lnTo>
                    <a:pt x="26" y="62"/>
                  </a:lnTo>
                  <a:lnTo>
                    <a:pt x="9" y="6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81" name="Group 103"/>
            <p:cNvGrpSpPr>
              <a:grpSpLocks/>
            </p:cNvGrpSpPr>
            <p:nvPr/>
          </p:nvGrpSpPr>
          <p:grpSpPr bwMode="auto">
            <a:xfrm>
              <a:off x="6319838" y="2881312"/>
              <a:ext cx="209550" cy="120650"/>
              <a:chOff x="3606" y="1643"/>
              <a:chExt cx="131" cy="80"/>
            </a:xfrm>
          </p:grpSpPr>
          <p:sp>
            <p:nvSpPr>
              <p:cNvPr id="56174" name="Freeform 104"/>
              <p:cNvSpPr>
                <a:spLocks/>
              </p:cNvSpPr>
              <p:nvPr/>
            </p:nvSpPr>
            <p:spPr bwMode="auto">
              <a:xfrm>
                <a:off x="3606" y="1643"/>
                <a:ext cx="131" cy="80"/>
              </a:xfrm>
              <a:custGeom>
                <a:avLst/>
                <a:gdLst>
                  <a:gd name="T0" fmla="*/ 9 w 131"/>
                  <a:gd name="T1" fmla="*/ 62 h 80"/>
                  <a:gd name="T2" fmla="*/ 0 w 131"/>
                  <a:gd name="T3" fmla="*/ 62 h 80"/>
                  <a:gd name="T4" fmla="*/ 0 w 131"/>
                  <a:gd name="T5" fmla="*/ 71 h 80"/>
                  <a:gd name="T6" fmla="*/ 26 w 131"/>
                  <a:gd name="T7" fmla="*/ 71 h 80"/>
                  <a:gd name="T8" fmla="*/ 35 w 131"/>
                  <a:gd name="T9" fmla="*/ 80 h 80"/>
                  <a:gd name="T10" fmla="*/ 61 w 131"/>
                  <a:gd name="T11" fmla="*/ 71 h 80"/>
                  <a:gd name="T12" fmla="*/ 61 w 131"/>
                  <a:gd name="T13" fmla="*/ 62 h 80"/>
                  <a:gd name="T14" fmla="*/ 61 w 131"/>
                  <a:gd name="T15" fmla="*/ 44 h 80"/>
                  <a:gd name="T16" fmla="*/ 96 w 131"/>
                  <a:gd name="T17" fmla="*/ 44 h 80"/>
                  <a:gd name="T18" fmla="*/ 96 w 131"/>
                  <a:gd name="T19" fmla="*/ 35 h 80"/>
                  <a:gd name="T20" fmla="*/ 113 w 131"/>
                  <a:gd name="T21" fmla="*/ 35 h 80"/>
                  <a:gd name="T22" fmla="*/ 131 w 131"/>
                  <a:gd name="T23" fmla="*/ 26 h 80"/>
                  <a:gd name="T24" fmla="*/ 131 w 131"/>
                  <a:gd name="T25" fmla="*/ 17 h 80"/>
                  <a:gd name="T26" fmla="*/ 113 w 131"/>
                  <a:gd name="T27" fmla="*/ 8 h 80"/>
                  <a:gd name="T28" fmla="*/ 61 w 131"/>
                  <a:gd name="T29" fmla="*/ 8 h 80"/>
                  <a:gd name="T30" fmla="*/ 43 w 131"/>
                  <a:gd name="T31" fmla="*/ 0 h 80"/>
                  <a:gd name="T32" fmla="*/ 43 w 131"/>
                  <a:gd name="T33" fmla="*/ 8 h 80"/>
                  <a:gd name="T34" fmla="*/ 35 w 131"/>
                  <a:gd name="T35" fmla="*/ 17 h 80"/>
                  <a:gd name="T36" fmla="*/ 17 w 131"/>
                  <a:gd name="T37" fmla="*/ 8 h 80"/>
                  <a:gd name="T38" fmla="*/ 9 w 131"/>
                  <a:gd name="T39" fmla="*/ 8 h 80"/>
                  <a:gd name="T40" fmla="*/ 9 w 131"/>
                  <a:gd name="T41" fmla="*/ 17 h 80"/>
                  <a:gd name="T42" fmla="*/ 0 w 131"/>
                  <a:gd name="T43" fmla="*/ 26 h 80"/>
                  <a:gd name="T44" fmla="*/ 17 w 131"/>
                  <a:gd name="T45" fmla="*/ 35 h 80"/>
                  <a:gd name="T46" fmla="*/ 17 w 131"/>
                  <a:gd name="T47" fmla="*/ 26 h 80"/>
                  <a:gd name="T48" fmla="*/ 43 w 131"/>
                  <a:gd name="T49" fmla="*/ 44 h 80"/>
                  <a:gd name="T50" fmla="*/ 26 w 131"/>
                  <a:gd name="T51" fmla="*/ 62 h 80"/>
                  <a:gd name="T52" fmla="*/ 9 w 131"/>
                  <a:gd name="T53" fmla="*/ 62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1"/>
                  <a:gd name="T82" fmla="*/ 0 h 80"/>
                  <a:gd name="T83" fmla="*/ 131 w 131"/>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1" h="80">
                    <a:moveTo>
                      <a:pt x="9" y="62"/>
                    </a:moveTo>
                    <a:lnTo>
                      <a:pt x="0" y="62"/>
                    </a:lnTo>
                    <a:lnTo>
                      <a:pt x="0" y="71"/>
                    </a:lnTo>
                    <a:lnTo>
                      <a:pt x="26" y="71"/>
                    </a:lnTo>
                    <a:lnTo>
                      <a:pt x="35" y="80"/>
                    </a:lnTo>
                    <a:lnTo>
                      <a:pt x="61" y="71"/>
                    </a:lnTo>
                    <a:lnTo>
                      <a:pt x="61" y="62"/>
                    </a:lnTo>
                    <a:lnTo>
                      <a:pt x="61" y="44"/>
                    </a:lnTo>
                    <a:lnTo>
                      <a:pt x="96" y="44"/>
                    </a:lnTo>
                    <a:lnTo>
                      <a:pt x="96" y="35"/>
                    </a:lnTo>
                    <a:lnTo>
                      <a:pt x="113" y="35"/>
                    </a:lnTo>
                    <a:lnTo>
                      <a:pt x="131" y="26"/>
                    </a:lnTo>
                    <a:lnTo>
                      <a:pt x="131" y="17"/>
                    </a:lnTo>
                    <a:lnTo>
                      <a:pt x="113" y="8"/>
                    </a:lnTo>
                    <a:lnTo>
                      <a:pt x="61" y="8"/>
                    </a:lnTo>
                    <a:lnTo>
                      <a:pt x="43" y="0"/>
                    </a:lnTo>
                    <a:lnTo>
                      <a:pt x="43" y="8"/>
                    </a:lnTo>
                    <a:lnTo>
                      <a:pt x="35" y="17"/>
                    </a:lnTo>
                    <a:lnTo>
                      <a:pt x="17" y="8"/>
                    </a:lnTo>
                    <a:lnTo>
                      <a:pt x="9" y="8"/>
                    </a:lnTo>
                    <a:lnTo>
                      <a:pt x="9" y="17"/>
                    </a:lnTo>
                    <a:lnTo>
                      <a:pt x="0" y="26"/>
                    </a:lnTo>
                    <a:lnTo>
                      <a:pt x="17" y="35"/>
                    </a:lnTo>
                    <a:lnTo>
                      <a:pt x="17" y="26"/>
                    </a:lnTo>
                    <a:lnTo>
                      <a:pt x="43" y="44"/>
                    </a:lnTo>
                    <a:lnTo>
                      <a:pt x="26" y="62"/>
                    </a:lnTo>
                    <a:lnTo>
                      <a:pt x="9" y="6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75" name="Freeform 105"/>
              <p:cNvSpPr>
                <a:spLocks/>
              </p:cNvSpPr>
              <p:nvPr/>
            </p:nvSpPr>
            <p:spPr bwMode="auto">
              <a:xfrm>
                <a:off x="3606" y="1643"/>
                <a:ext cx="131" cy="80"/>
              </a:xfrm>
              <a:custGeom>
                <a:avLst/>
                <a:gdLst>
                  <a:gd name="T0" fmla="*/ 9 w 131"/>
                  <a:gd name="T1" fmla="*/ 62 h 80"/>
                  <a:gd name="T2" fmla="*/ 0 w 131"/>
                  <a:gd name="T3" fmla="*/ 62 h 80"/>
                  <a:gd name="T4" fmla="*/ 0 w 131"/>
                  <a:gd name="T5" fmla="*/ 71 h 80"/>
                  <a:gd name="T6" fmla="*/ 26 w 131"/>
                  <a:gd name="T7" fmla="*/ 71 h 80"/>
                  <a:gd name="T8" fmla="*/ 35 w 131"/>
                  <a:gd name="T9" fmla="*/ 80 h 80"/>
                  <a:gd name="T10" fmla="*/ 61 w 131"/>
                  <a:gd name="T11" fmla="*/ 71 h 80"/>
                  <a:gd name="T12" fmla="*/ 61 w 131"/>
                  <a:gd name="T13" fmla="*/ 62 h 80"/>
                  <a:gd name="T14" fmla="*/ 61 w 131"/>
                  <a:gd name="T15" fmla="*/ 44 h 80"/>
                  <a:gd name="T16" fmla="*/ 96 w 131"/>
                  <a:gd name="T17" fmla="*/ 44 h 80"/>
                  <a:gd name="T18" fmla="*/ 96 w 131"/>
                  <a:gd name="T19" fmla="*/ 35 h 80"/>
                  <a:gd name="T20" fmla="*/ 113 w 131"/>
                  <a:gd name="T21" fmla="*/ 35 h 80"/>
                  <a:gd name="T22" fmla="*/ 131 w 131"/>
                  <a:gd name="T23" fmla="*/ 26 h 80"/>
                  <a:gd name="T24" fmla="*/ 131 w 131"/>
                  <a:gd name="T25" fmla="*/ 17 h 80"/>
                  <a:gd name="T26" fmla="*/ 113 w 131"/>
                  <a:gd name="T27" fmla="*/ 8 h 80"/>
                  <a:gd name="T28" fmla="*/ 61 w 131"/>
                  <a:gd name="T29" fmla="*/ 8 h 80"/>
                  <a:gd name="T30" fmla="*/ 43 w 131"/>
                  <a:gd name="T31" fmla="*/ 0 h 80"/>
                  <a:gd name="T32" fmla="*/ 43 w 131"/>
                  <a:gd name="T33" fmla="*/ 8 h 80"/>
                  <a:gd name="T34" fmla="*/ 35 w 131"/>
                  <a:gd name="T35" fmla="*/ 17 h 80"/>
                  <a:gd name="T36" fmla="*/ 17 w 131"/>
                  <a:gd name="T37" fmla="*/ 8 h 80"/>
                  <a:gd name="T38" fmla="*/ 9 w 131"/>
                  <a:gd name="T39" fmla="*/ 8 h 80"/>
                  <a:gd name="T40" fmla="*/ 9 w 131"/>
                  <a:gd name="T41" fmla="*/ 17 h 80"/>
                  <a:gd name="T42" fmla="*/ 0 w 131"/>
                  <a:gd name="T43" fmla="*/ 26 h 80"/>
                  <a:gd name="T44" fmla="*/ 17 w 131"/>
                  <a:gd name="T45" fmla="*/ 35 h 80"/>
                  <a:gd name="T46" fmla="*/ 17 w 131"/>
                  <a:gd name="T47" fmla="*/ 26 h 80"/>
                  <a:gd name="T48" fmla="*/ 43 w 131"/>
                  <a:gd name="T49" fmla="*/ 44 h 80"/>
                  <a:gd name="T50" fmla="*/ 26 w 131"/>
                  <a:gd name="T51" fmla="*/ 62 h 80"/>
                  <a:gd name="T52" fmla="*/ 9 w 131"/>
                  <a:gd name="T53" fmla="*/ 62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1"/>
                  <a:gd name="T82" fmla="*/ 0 h 80"/>
                  <a:gd name="T83" fmla="*/ 131 w 131"/>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1" h="80">
                    <a:moveTo>
                      <a:pt x="9" y="62"/>
                    </a:moveTo>
                    <a:lnTo>
                      <a:pt x="0" y="62"/>
                    </a:lnTo>
                    <a:lnTo>
                      <a:pt x="0" y="71"/>
                    </a:lnTo>
                    <a:lnTo>
                      <a:pt x="26" y="71"/>
                    </a:lnTo>
                    <a:lnTo>
                      <a:pt x="35" y="80"/>
                    </a:lnTo>
                    <a:lnTo>
                      <a:pt x="61" y="71"/>
                    </a:lnTo>
                    <a:lnTo>
                      <a:pt x="61" y="62"/>
                    </a:lnTo>
                    <a:lnTo>
                      <a:pt x="61" y="44"/>
                    </a:lnTo>
                    <a:lnTo>
                      <a:pt x="96" y="44"/>
                    </a:lnTo>
                    <a:lnTo>
                      <a:pt x="96" y="35"/>
                    </a:lnTo>
                    <a:lnTo>
                      <a:pt x="113" y="35"/>
                    </a:lnTo>
                    <a:lnTo>
                      <a:pt x="131" y="26"/>
                    </a:lnTo>
                    <a:lnTo>
                      <a:pt x="131" y="17"/>
                    </a:lnTo>
                    <a:lnTo>
                      <a:pt x="113" y="8"/>
                    </a:lnTo>
                    <a:lnTo>
                      <a:pt x="61" y="8"/>
                    </a:lnTo>
                    <a:lnTo>
                      <a:pt x="43" y="0"/>
                    </a:lnTo>
                    <a:lnTo>
                      <a:pt x="43" y="8"/>
                    </a:lnTo>
                    <a:lnTo>
                      <a:pt x="35" y="17"/>
                    </a:lnTo>
                    <a:lnTo>
                      <a:pt x="17" y="8"/>
                    </a:lnTo>
                    <a:lnTo>
                      <a:pt x="9" y="8"/>
                    </a:lnTo>
                    <a:lnTo>
                      <a:pt x="9" y="17"/>
                    </a:lnTo>
                    <a:lnTo>
                      <a:pt x="0" y="26"/>
                    </a:lnTo>
                    <a:lnTo>
                      <a:pt x="17" y="35"/>
                    </a:lnTo>
                    <a:lnTo>
                      <a:pt x="17" y="26"/>
                    </a:lnTo>
                    <a:lnTo>
                      <a:pt x="43" y="44"/>
                    </a:lnTo>
                    <a:lnTo>
                      <a:pt x="26" y="62"/>
                    </a:lnTo>
                    <a:lnTo>
                      <a:pt x="9" y="62"/>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82" name="Freeform 106"/>
            <p:cNvSpPr>
              <a:spLocks/>
            </p:cNvSpPr>
            <p:nvPr/>
          </p:nvSpPr>
          <p:spPr bwMode="auto">
            <a:xfrm>
              <a:off x="5926138" y="2892425"/>
              <a:ext cx="349250" cy="203200"/>
            </a:xfrm>
            <a:custGeom>
              <a:avLst/>
              <a:gdLst>
                <a:gd name="T0" fmla="*/ 2147483647 w 218"/>
                <a:gd name="T1" fmla="*/ 2147483647 h 134"/>
                <a:gd name="T2" fmla="*/ 2147483647 w 218"/>
                <a:gd name="T3" fmla="*/ 2147483647 h 134"/>
                <a:gd name="T4" fmla="*/ 2147483647 w 218"/>
                <a:gd name="T5" fmla="*/ 2147483647 h 134"/>
                <a:gd name="T6" fmla="*/ 2147483647 w 218"/>
                <a:gd name="T7" fmla="*/ 0 h 134"/>
                <a:gd name="T8" fmla="*/ 2147483647 w 218"/>
                <a:gd name="T9" fmla="*/ 0 h 134"/>
                <a:gd name="T10" fmla="*/ 2147483647 w 218"/>
                <a:gd name="T11" fmla="*/ 2147483647 h 134"/>
                <a:gd name="T12" fmla="*/ 2147483647 w 218"/>
                <a:gd name="T13" fmla="*/ 2147483647 h 134"/>
                <a:gd name="T14" fmla="*/ 2147483647 w 218"/>
                <a:gd name="T15" fmla="*/ 2147483647 h 134"/>
                <a:gd name="T16" fmla="*/ 2147483647 w 218"/>
                <a:gd name="T17" fmla="*/ 2147483647 h 134"/>
                <a:gd name="T18" fmla="*/ 2147483647 w 218"/>
                <a:gd name="T19" fmla="*/ 2147483647 h 134"/>
                <a:gd name="T20" fmla="*/ 2147483647 w 218"/>
                <a:gd name="T21" fmla="*/ 2147483647 h 134"/>
                <a:gd name="T22" fmla="*/ 2147483647 w 218"/>
                <a:gd name="T23" fmla="*/ 2147483647 h 134"/>
                <a:gd name="T24" fmla="*/ 2147483647 w 218"/>
                <a:gd name="T25" fmla="*/ 2147483647 h 134"/>
                <a:gd name="T26" fmla="*/ 2147483647 w 218"/>
                <a:gd name="T27" fmla="*/ 2147483647 h 134"/>
                <a:gd name="T28" fmla="*/ 2147483647 w 218"/>
                <a:gd name="T29" fmla="*/ 2147483647 h 134"/>
                <a:gd name="T30" fmla="*/ 2147483647 w 218"/>
                <a:gd name="T31" fmla="*/ 2147483647 h 134"/>
                <a:gd name="T32" fmla="*/ 2147483647 w 218"/>
                <a:gd name="T33" fmla="*/ 2147483647 h 134"/>
                <a:gd name="T34" fmla="*/ 2147483647 w 218"/>
                <a:gd name="T35" fmla="*/ 2147483647 h 134"/>
                <a:gd name="T36" fmla="*/ 2147483647 w 218"/>
                <a:gd name="T37" fmla="*/ 2147483647 h 134"/>
                <a:gd name="T38" fmla="*/ 2147483647 w 218"/>
                <a:gd name="T39" fmla="*/ 2147483647 h 134"/>
                <a:gd name="T40" fmla="*/ 2147483647 w 218"/>
                <a:gd name="T41" fmla="*/ 2147483647 h 134"/>
                <a:gd name="T42" fmla="*/ 2147483647 w 218"/>
                <a:gd name="T43" fmla="*/ 2147483647 h 134"/>
                <a:gd name="T44" fmla="*/ 2147483647 w 218"/>
                <a:gd name="T45" fmla="*/ 2147483647 h 134"/>
                <a:gd name="T46" fmla="*/ 2147483647 w 218"/>
                <a:gd name="T47" fmla="*/ 2147483647 h 134"/>
                <a:gd name="T48" fmla="*/ 2147483647 w 218"/>
                <a:gd name="T49" fmla="*/ 2147483647 h 134"/>
                <a:gd name="T50" fmla="*/ 2147483647 w 218"/>
                <a:gd name="T51" fmla="*/ 2147483647 h 134"/>
                <a:gd name="T52" fmla="*/ 2147483647 w 218"/>
                <a:gd name="T53" fmla="*/ 2147483647 h 134"/>
                <a:gd name="T54" fmla="*/ 2147483647 w 218"/>
                <a:gd name="T55" fmla="*/ 2147483647 h 134"/>
                <a:gd name="T56" fmla="*/ 2147483647 w 218"/>
                <a:gd name="T57" fmla="*/ 2147483647 h 134"/>
                <a:gd name="T58" fmla="*/ 2147483647 w 218"/>
                <a:gd name="T59" fmla="*/ 2147483647 h 134"/>
                <a:gd name="T60" fmla="*/ 2147483647 w 218"/>
                <a:gd name="T61" fmla="*/ 2147483647 h 134"/>
                <a:gd name="T62" fmla="*/ 0 w 218"/>
                <a:gd name="T63" fmla="*/ 2147483647 h 134"/>
                <a:gd name="T64" fmla="*/ 2147483647 w 218"/>
                <a:gd name="T65" fmla="*/ 2147483647 h 134"/>
                <a:gd name="T66" fmla="*/ 2147483647 w 218"/>
                <a:gd name="T67" fmla="*/ 2147483647 h 134"/>
                <a:gd name="T68" fmla="*/ 2147483647 w 218"/>
                <a:gd name="T69" fmla="*/ 2147483647 h 134"/>
                <a:gd name="T70" fmla="*/ 2147483647 w 218"/>
                <a:gd name="T71" fmla="*/ 2147483647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8"/>
                <a:gd name="T109" fmla="*/ 0 h 134"/>
                <a:gd name="T110" fmla="*/ 218 w 218"/>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8" h="134">
                  <a:moveTo>
                    <a:pt x="61" y="27"/>
                  </a:moveTo>
                  <a:lnTo>
                    <a:pt x="70" y="27"/>
                  </a:lnTo>
                  <a:lnTo>
                    <a:pt x="70" y="18"/>
                  </a:lnTo>
                  <a:lnTo>
                    <a:pt x="78" y="0"/>
                  </a:lnTo>
                  <a:lnTo>
                    <a:pt x="87" y="0"/>
                  </a:lnTo>
                  <a:lnTo>
                    <a:pt x="105" y="9"/>
                  </a:lnTo>
                  <a:lnTo>
                    <a:pt x="113" y="27"/>
                  </a:lnTo>
                  <a:lnTo>
                    <a:pt x="148" y="27"/>
                  </a:lnTo>
                  <a:lnTo>
                    <a:pt x="157" y="54"/>
                  </a:lnTo>
                  <a:lnTo>
                    <a:pt x="200" y="81"/>
                  </a:lnTo>
                  <a:lnTo>
                    <a:pt x="218" y="90"/>
                  </a:lnTo>
                  <a:lnTo>
                    <a:pt x="218" y="98"/>
                  </a:lnTo>
                  <a:lnTo>
                    <a:pt x="209" y="98"/>
                  </a:lnTo>
                  <a:lnTo>
                    <a:pt x="200" y="98"/>
                  </a:lnTo>
                  <a:lnTo>
                    <a:pt x="200" y="116"/>
                  </a:lnTo>
                  <a:lnTo>
                    <a:pt x="183" y="125"/>
                  </a:lnTo>
                  <a:lnTo>
                    <a:pt x="174" y="134"/>
                  </a:lnTo>
                  <a:lnTo>
                    <a:pt x="157" y="125"/>
                  </a:lnTo>
                  <a:lnTo>
                    <a:pt x="157" y="116"/>
                  </a:lnTo>
                  <a:lnTo>
                    <a:pt x="78" y="81"/>
                  </a:lnTo>
                  <a:lnTo>
                    <a:pt x="61" y="90"/>
                  </a:lnTo>
                  <a:lnTo>
                    <a:pt x="35" y="98"/>
                  </a:lnTo>
                  <a:lnTo>
                    <a:pt x="26" y="72"/>
                  </a:lnTo>
                  <a:lnTo>
                    <a:pt x="17" y="54"/>
                  </a:lnTo>
                  <a:lnTo>
                    <a:pt x="9" y="54"/>
                  </a:lnTo>
                  <a:lnTo>
                    <a:pt x="9" y="36"/>
                  </a:lnTo>
                  <a:lnTo>
                    <a:pt x="26" y="36"/>
                  </a:lnTo>
                  <a:lnTo>
                    <a:pt x="26" y="27"/>
                  </a:lnTo>
                  <a:lnTo>
                    <a:pt x="17" y="18"/>
                  </a:lnTo>
                  <a:lnTo>
                    <a:pt x="9" y="18"/>
                  </a:lnTo>
                  <a:lnTo>
                    <a:pt x="9" y="27"/>
                  </a:lnTo>
                  <a:lnTo>
                    <a:pt x="0" y="18"/>
                  </a:lnTo>
                  <a:lnTo>
                    <a:pt x="9" y="9"/>
                  </a:lnTo>
                  <a:lnTo>
                    <a:pt x="17" y="9"/>
                  </a:lnTo>
                  <a:lnTo>
                    <a:pt x="44" y="27"/>
                  </a:lnTo>
                  <a:lnTo>
                    <a:pt x="61"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83" name="Freeform 107"/>
            <p:cNvSpPr>
              <a:spLocks/>
            </p:cNvSpPr>
            <p:nvPr/>
          </p:nvSpPr>
          <p:spPr bwMode="auto">
            <a:xfrm>
              <a:off x="5926138" y="2892425"/>
              <a:ext cx="349250" cy="203200"/>
            </a:xfrm>
            <a:custGeom>
              <a:avLst/>
              <a:gdLst>
                <a:gd name="T0" fmla="*/ 2147483647 w 218"/>
                <a:gd name="T1" fmla="*/ 2147483647 h 134"/>
                <a:gd name="T2" fmla="*/ 2147483647 w 218"/>
                <a:gd name="T3" fmla="*/ 2147483647 h 134"/>
                <a:gd name="T4" fmla="*/ 2147483647 w 218"/>
                <a:gd name="T5" fmla="*/ 2147483647 h 134"/>
                <a:gd name="T6" fmla="*/ 2147483647 w 218"/>
                <a:gd name="T7" fmla="*/ 0 h 134"/>
                <a:gd name="T8" fmla="*/ 2147483647 w 218"/>
                <a:gd name="T9" fmla="*/ 0 h 134"/>
                <a:gd name="T10" fmla="*/ 2147483647 w 218"/>
                <a:gd name="T11" fmla="*/ 2147483647 h 134"/>
                <a:gd name="T12" fmla="*/ 2147483647 w 218"/>
                <a:gd name="T13" fmla="*/ 2147483647 h 134"/>
                <a:gd name="T14" fmla="*/ 2147483647 w 218"/>
                <a:gd name="T15" fmla="*/ 2147483647 h 134"/>
                <a:gd name="T16" fmla="*/ 2147483647 w 218"/>
                <a:gd name="T17" fmla="*/ 2147483647 h 134"/>
                <a:gd name="T18" fmla="*/ 2147483647 w 218"/>
                <a:gd name="T19" fmla="*/ 2147483647 h 134"/>
                <a:gd name="T20" fmla="*/ 2147483647 w 218"/>
                <a:gd name="T21" fmla="*/ 2147483647 h 134"/>
                <a:gd name="T22" fmla="*/ 2147483647 w 218"/>
                <a:gd name="T23" fmla="*/ 2147483647 h 134"/>
                <a:gd name="T24" fmla="*/ 2147483647 w 218"/>
                <a:gd name="T25" fmla="*/ 2147483647 h 134"/>
                <a:gd name="T26" fmla="*/ 2147483647 w 218"/>
                <a:gd name="T27" fmla="*/ 2147483647 h 134"/>
                <a:gd name="T28" fmla="*/ 2147483647 w 218"/>
                <a:gd name="T29" fmla="*/ 2147483647 h 134"/>
                <a:gd name="T30" fmla="*/ 2147483647 w 218"/>
                <a:gd name="T31" fmla="*/ 2147483647 h 134"/>
                <a:gd name="T32" fmla="*/ 2147483647 w 218"/>
                <a:gd name="T33" fmla="*/ 2147483647 h 134"/>
                <a:gd name="T34" fmla="*/ 2147483647 w 218"/>
                <a:gd name="T35" fmla="*/ 2147483647 h 134"/>
                <a:gd name="T36" fmla="*/ 2147483647 w 218"/>
                <a:gd name="T37" fmla="*/ 2147483647 h 134"/>
                <a:gd name="T38" fmla="*/ 2147483647 w 218"/>
                <a:gd name="T39" fmla="*/ 2147483647 h 134"/>
                <a:gd name="T40" fmla="*/ 2147483647 w 218"/>
                <a:gd name="T41" fmla="*/ 2147483647 h 134"/>
                <a:gd name="T42" fmla="*/ 2147483647 w 218"/>
                <a:gd name="T43" fmla="*/ 2147483647 h 134"/>
                <a:gd name="T44" fmla="*/ 2147483647 w 218"/>
                <a:gd name="T45" fmla="*/ 2147483647 h 134"/>
                <a:gd name="T46" fmla="*/ 2147483647 w 218"/>
                <a:gd name="T47" fmla="*/ 2147483647 h 134"/>
                <a:gd name="T48" fmla="*/ 2147483647 w 218"/>
                <a:gd name="T49" fmla="*/ 2147483647 h 134"/>
                <a:gd name="T50" fmla="*/ 2147483647 w 218"/>
                <a:gd name="T51" fmla="*/ 2147483647 h 134"/>
                <a:gd name="T52" fmla="*/ 2147483647 w 218"/>
                <a:gd name="T53" fmla="*/ 2147483647 h 134"/>
                <a:gd name="T54" fmla="*/ 2147483647 w 218"/>
                <a:gd name="T55" fmla="*/ 2147483647 h 134"/>
                <a:gd name="T56" fmla="*/ 2147483647 w 218"/>
                <a:gd name="T57" fmla="*/ 2147483647 h 134"/>
                <a:gd name="T58" fmla="*/ 2147483647 w 218"/>
                <a:gd name="T59" fmla="*/ 2147483647 h 134"/>
                <a:gd name="T60" fmla="*/ 2147483647 w 218"/>
                <a:gd name="T61" fmla="*/ 2147483647 h 134"/>
                <a:gd name="T62" fmla="*/ 0 w 218"/>
                <a:gd name="T63" fmla="*/ 2147483647 h 134"/>
                <a:gd name="T64" fmla="*/ 2147483647 w 218"/>
                <a:gd name="T65" fmla="*/ 2147483647 h 134"/>
                <a:gd name="T66" fmla="*/ 2147483647 w 218"/>
                <a:gd name="T67" fmla="*/ 2147483647 h 134"/>
                <a:gd name="T68" fmla="*/ 2147483647 w 218"/>
                <a:gd name="T69" fmla="*/ 2147483647 h 134"/>
                <a:gd name="T70" fmla="*/ 2147483647 w 218"/>
                <a:gd name="T71" fmla="*/ 2147483647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8"/>
                <a:gd name="T109" fmla="*/ 0 h 134"/>
                <a:gd name="T110" fmla="*/ 218 w 218"/>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8" h="134">
                  <a:moveTo>
                    <a:pt x="61" y="27"/>
                  </a:moveTo>
                  <a:lnTo>
                    <a:pt x="70" y="27"/>
                  </a:lnTo>
                  <a:lnTo>
                    <a:pt x="70" y="18"/>
                  </a:lnTo>
                  <a:lnTo>
                    <a:pt x="78" y="0"/>
                  </a:lnTo>
                  <a:lnTo>
                    <a:pt x="87" y="0"/>
                  </a:lnTo>
                  <a:lnTo>
                    <a:pt x="105" y="9"/>
                  </a:lnTo>
                  <a:lnTo>
                    <a:pt x="113" y="27"/>
                  </a:lnTo>
                  <a:lnTo>
                    <a:pt x="148" y="27"/>
                  </a:lnTo>
                  <a:lnTo>
                    <a:pt x="157" y="54"/>
                  </a:lnTo>
                  <a:lnTo>
                    <a:pt x="200" y="81"/>
                  </a:lnTo>
                  <a:lnTo>
                    <a:pt x="218" y="90"/>
                  </a:lnTo>
                  <a:lnTo>
                    <a:pt x="218" y="98"/>
                  </a:lnTo>
                  <a:lnTo>
                    <a:pt x="209" y="98"/>
                  </a:lnTo>
                  <a:lnTo>
                    <a:pt x="200" y="98"/>
                  </a:lnTo>
                  <a:lnTo>
                    <a:pt x="200" y="116"/>
                  </a:lnTo>
                  <a:lnTo>
                    <a:pt x="183" y="125"/>
                  </a:lnTo>
                  <a:lnTo>
                    <a:pt x="174" y="134"/>
                  </a:lnTo>
                  <a:lnTo>
                    <a:pt x="157" y="125"/>
                  </a:lnTo>
                  <a:lnTo>
                    <a:pt x="157" y="116"/>
                  </a:lnTo>
                  <a:lnTo>
                    <a:pt x="78" y="81"/>
                  </a:lnTo>
                  <a:lnTo>
                    <a:pt x="61" y="90"/>
                  </a:lnTo>
                  <a:lnTo>
                    <a:pt x="35" y="98"/>
                  </a:lnTo>
                  <a:lnTo>
                    <a:pt x="26" y="72"/>
                  </a:lnTo>
                  <a:lnTo>
                    <a:pt x="17" y="54"/>
                  </a:lnTo>
                  <a:lnTo>
                    <a:pt x="9" y="54"/>
                  </a:lnTo>
                  <a:lnTo>
                    <a:pt x="9" y="36"/>
                  </a:lnTo>
                  <a:lnTo>
                    <a:pt x="26" y="36"/>
                  </a:lnTo>
                  <a:lnTo>
                    <a:pt x="26" y="27"/>
                  </a:lnTo>
                  <a:lnTo>
                    <a:pt x="17" y="18"/>
                  </a:lnTo>
                  <a:lnTo>
                    <a:pt x="9" y="18"/>
                  </a:lnTo>
                  <a:lnTo>
                    <a:pt x="9" y="27"/>
                  </a:lnTo>
                  <a:lnTo>
                    <a:pt x="0" y="18"/>
                  </a:lnTo>
                  <a:lnTo>
                    <a:pt x="9" y="9"/>
                  </a:lnTo>
                  <a:lnTo>
                    <a:pt x="17" y="9"/>
                  </a:lnTo>
                  <a:lnTo>
                    <a:pt x="44" y="27"/>
                  </a:lnTo>
                  <a:lnTo>
                    <a:pt x="61"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84" name="Freeform 108"/>
            <p:cNvSpPr>
              <a:spLocks/>
            </p:cNvSpPr>
            <p:nvPr/>
          </p:nvSpPr>
          <p:spPr bwMode="auto">
            <a:xfrm>
              <a:off x="4379913" y="3741737"/>
              <a:ext cx="155575" cy="147638"/>
            </a:xfrm>
            <a:custGeom>
              <a:avLst/>
              <a:gdLst>
                <a:gd name="T0" fmla="*/ 2147483647 w 96"/>
                <a:gd name="T1" fmla="*/ 2147483647 h 98"/>
                <a:gd name="T2" fmla="*/ 2147483647 w 96"/>
                <a:gd name="T3" fmla="*/ 2147483647 h 98"/>
                <a:gd name="T4" fmla="*/ 2147483647 w 96"/>
                <a:gd name="T5" fmla="*/ 2147483647 h 98"/>
                <a:gd name="T6" fmla="*/ 2147483647 w 96"/>
                <a:gd name="T7" fmla="*/ 2147483647 h 98"/>
                <a:gd name="T8" fmla="*/ 2147483647 w 96"/>
                <a:gd name="T9" fmla="*/ 2147483647 h 98"/>
                <a:gd name="T10" fmla="*/ 2147483647 w 96"/>
                <a:gd name="T11" fmla="*/ 2147483647 h 98"/>
                <a:gd name="T12" fmla="*/ 2147483647 w 96"/>
                <a:gd name="T13" fmla="*/ 0 h 98"/>
                <a:gd name="T14" fmla="*/ 2147483647 w 96"/>
                <a:gd name="T15" fmla="*/ 2147483647 h 98"/>
                <a:gd name="T16" fmla="*/ 2147483647 w 96"/>
                <a:gd name="T17" fmla="*/ 0 h 98"/>
                <a:gd name="T18" fmla="*/ 2147483647 w 96"/>
                <a:gd name="T19" fmla="*/ 0 h 98"/>
                <a:gd name="T20" fmla="*/ 2147483647 w 96"/>
                <a:gd name="T21" fmla="*/ 2147483647 h 98"/>
                <a:gd name="T22" fmla="*/ 0 w 96"/>
                <a:gd name="T23" fmla="*/ 2147483647 h 98"/>
                <a:gd name="T24" fmla="*/ 0 w 96"/>
                <a:gd name="T25" fmla="*/ 2147483647 h 98"/>
                <a:gd name="T26" fmla="*/ 2147483647 w 96"/>
                <a:gd name="T27" fmla="*/ 2147483647 h 98"/>
                <a:gd name="T28" fmla="*/ 2147483647 w 96"/>
                <a:gd name="T29" fmla="*/ 2147483647 h 98"/>
                <a:gd name="T30" fmla="*/ 2147483647 w 96"/>
                <a:gd name="T31" fmla="*/ 2147483647 h 98"/>
                <a:gd name="T32" fmla="*/ 2147483647 w 96"/>
                <a:gd name="T33" fmla="*/ 2147483647 h 98"/>
                <a:gd name="T34" fmla="*/ 2147483647 w 96"/>
                <a:gd name="T35" fmla="*/ 2147483647 h 98"/>
                <a:gd name="T36" fmla="*/ 2147483647 w 96"/>
                <a:gd name="T37" fmla="*/ 2147483647 h 98"/>
                <a:gd name="T38" fmla="*/ 2147483647 w 96"/>
                <a:gd name="T39" fmla="*/ 2147483647 h 98"/>
                <a:gd name="T40" fmla="*/ 2147483647 w 96"/>
                <a:gd name="T41" fmla="*/ 2147483647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98"/>
                <a:gd name="T65" fmla="*/ 96 w 96"/>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98">
                  <a:moveTo>
                    <a:pt x="78" y="98"/>
                  </a:moveTo>
                  <a:lnTo>
                    <a:pt x="78" y="89"/>
                  </a:lnTo>
                  <a:lnTo>
                    <a:pt x="78" y="80"/>
                  </a:lnTo>
                  <a:lnTo>
                    <a:pt x="96" y="80"/>
                  </a:lnTo>
                  <a:lnTo>
                    <a:pt x="78" y="53"/>
                  </a:lnTo>
                  <a:lnTo>
                    <a:pt x="78" y="35"/>
                  </a:lnTo>
                  <a:lnTo>
                    <a:pt x="70" y="0"/>
                  </a:lnTo>
                  <a:lnTo>
                    <a:pt x="52" y="9"/>
                  </a:lnTo>
                  <a:lnTo>
                    <a:pt x="44" y="0"/>
                  </a:lnTo>
                  <a:lnTo>
                    <a:pt x="17" y="0"/>
                  </a:lnTo>
                  <a:lnTo>
                    <a:pt x="17" y="18"/>
                  </a:lnTo>
                  <a:lnTo>
                    <a:pt x="0" y="18"/>
                  </a:lnTo>
                  <a:lnTo>
                    <a:pt x="0" y="26"/>
                  </a:lnTo>
                  <a:lnTo>
                    <a:pt x="17" y="53"/>
                  </a:lnTo>
                  <a:lnTo>
                    <a:pt x="35" y="44"/>
                  </a:lnTo>
                  <a:lnTo>
                    <a:pt x="44" y="44"/>
                  </a:lnTo>
                  <a:lnTo>
                    <a:pt x="52" y="71"/>
                  </a:lnTo>
                  <a:lnTo>
                    <a:pt x="52" y="80"/>
                  </a:lnTo>
                  <a:lnTo>
                    <a:pt x="61" y="80"/>
                  </a:lnTo>
                  <a:lnTo>
                    <a:pt x="70" y="98"/>
                  </a:lnTo>
                  <a:lnTo>
                    <a:pt x="78" y="9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85" name="Group 109"/>
            <p:cNvGrpSpPr>
              <a:grpSpLocks/>
            </p:cNvGrpSpPr>
            <p:nvPr/>
          </p:nvGrpSpPr>
          <p:grpSpPr bwMode="auto">
            <a:xfrm>
              <a:off x="4379913" y="3741737"/>
              <a:ext cx="155575" cy="147638"/>
              <a:chOff x="2404" y="2213"/>
              <a:chExt cx="96" cy="98"/>
            </a:xfrm>
          </p:grpSpPr>
          <p:sp>
            <p:nvSpPr>
              <p:cNvPr id="56172" name="Freeform 110"/>
              <p:cNvSpPr>
                <a:spLocks/>
              </p:cNvSpPr>
              <p:nvPr/>
            </p:nvSpPr>
            <p:spPr bwMode="auto">
              <a:xfrm>
                <a:off x="2404" y="2213"/>
                <a:ext cx="96" cy="98"/>
              </a:xfrm>
              <a:custGeom>
                <a:avLst/>
                <a:gdLst>
                  <a:gd name="T0" fmla="*/ 78 w 96"/>
                  <a:gd name="T1" fmla="*/ 98 h 98"/>
                  <a:gd name="T2" fmla="*/ 78 w 96"/>
                  <a:gd name="T3" fmla="*/ 89 h 98"/>
                  <a:gd name="T4" fmla="*/ 78 w 96"/>
                  <a:gd name="T5" fmla="*/ 80 h 98"/>
                  <a:gd name="T6" fmla="*/ 96 w 96"/>
                  <a:gd name="T7" fmla="*/ 80 h 98"/>
                  <a:gd name="T8" fmla="*/ 78 w 96"/>
                  <a:gd name="T9" fmla="*/ 53 h 98"/>
                  <a:gd name="T10" fmla="*/ 78 w 96"/>
                  <a:gd name="T11" fmla="*/ 35 h 98"/>
                  <a:gd name="T12" fmla="*/ 70 w 96"/>
                  <a:gd name="T13" fmla="*/ 0 h 98"/>
                  <a:gd name="T14" fmla="*/ 52 w 96"/>
                  <a:gd name="T15" fmla="*/ 9 h 98"/>
                  <a:gd name="T16" fmla="*/ 44 w 96"/>
                  <a:gd name="T17" fmla="*/ 0 h 98"/>
                  <a:gd name="T18" fmla="*/ 17 w 96"/>
                  <a:gd name="T19" fmla="*/ 0 h 98"/>
                  <a:gd name="T20" fmla="*/ 17 w 96"/>
                  <a:gd name="T21" fmla="*/ 18 h 98"/>
                  <a:gd name="T22" fmla="*/ 0 w 96"/>
                  <a:gd name="T23" fmla="*/ 18 h 98"/>
                  <a:gd name="T24" fmla="*/ 0 w 96"/>
                  <a:gd name="T25" fmla="*/ 26 h 98"/>
                  <a:gd name="T26" fmla="*/ 17 w 96"/>
                  <a:gd name="T27" fmla="*/ 53 h 98"/>
                  <a:gd name="T28" fmla="*/ 35 w 96"/>
                  <a:gd name="T29" fmla="*/ 44 h 98"/>
                  <a:gd name="T30" fmla="*/ 44 w 96"/>
                  <a:gd name="T31" fmla="*/ 44 h 98"/>
                  <a:gd name="T32" fmla="*/ 52 w 96"/>
                  <a:gd name="T33" fmla="*/ 71 h 98"/>
                  <a:gd name="T34" fmla="*/ 52 w 96"/>
                  <a:gd name="T35" fmla="*/ 80 h 98"/>
                  <a:gd name="T36" fmla="*/ 61 w 96"/>
                  <a:gd name="T37" fmla="*/ 80 h 98"/>
                  <a:gd name="T38" fmla="*/ 70 w 96"/>
                  <a:gd name="T39" fmla="*/ 98 h 98"/>
                  <a:gd name="T40" fmla="*/ 78 w 96"/>
                  <a:gd name="T41" fmla="*/ 98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98"/>
                  <a:gd name="T65" fmla="*/ 96 w 96"/>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98">
                    <a:moveTo>
                      <a:pt x="78" y="98"/>
                    </a:moveTo>
                    <a:lnTo>
                      <a:pt x="78" y="89"/>
                    </a:lnTo>
                    <a:lnTo>
                      <a:pt x="78" y="80"/>
                    </a:lnTo>
                    <a:lnTo>
                      <a:pt x="96" y="80"/>
                    </a:lnTo>
                    <a:lnTo>
                      <a:pt x="78" y="53"/>
                    </a:lnTo>
                    <a:lnTo>
                      <a:pt x="78" y="35"/>
                    </a:lnTo>
                    <a:lnTo>
                      <a:pt x="70" y="0"/>
                    </a:lnTo>
                    <a:lnTo>
                      <a:pt x="52" y="9"/>
                    </a:lnTo>
                    <a:lnTo>
                      <a:pt x="44" y="0"/>
                    </a:lnTo>
                    <a:lnTo>
                      <a:pt x="17" y="0"/>
                    </a:lnTo>
                    <a:lnTo>
                      <a:pt x="17" y="18"/>
                    </a:lnTo>
                    <a:lnTo>
                      <a:pt x="0" y="18"/>
                    </a:lnTo>
                    <a:lnTo>
                      <a:pt x="0" y="26"/>
                    </a:lnTo>
                    <a:lnTo>
                      <a:pt x="17" y="53"/>
                    </a:lnTo>
                    <a:lnTo>
                      <a:pt x="35" y="44"/>
                    </a:lnTo>
                    <a:lnTo>
                      <a:pt x="44" y="44"/>
                    </a:lnTo>
                    <a:lnTo>
                      <a:pt x="52" y="71"/>
                    </a:lnTo>
                    <a:lnTo>
                      <a:pt x="52" y="80"/>
                    </a:lnTo>
                    <a:lnTo>
                      <a:pt x="61" y="80"/>
                    </a:lnTo>
                    <a:lnTo>
                      <a:pt x="70" y="98"/>
                    </a:lnTo>
                    <a:lnTo>
                      <a:pt x="78" y="9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73" name="Freeform 111"/>
              <p:cNvSpPr>
                <a:spLocks/>
              </p:cNvSpPr>
              <p:nvPr/>
            </p:nvSpPr>
            <p:spPr bwMode="auto">
              <a:xfrm>
                <a:off x="2404" y="2213"/>
                <a:ext cx="96" cy="98"/>
              </a:xfrm>
              <a:custGeom>
                <a:avLst/>
                <a:gdLst>
                  <a:gd name="T0" fmla="*/ 78 w 96"/>
                  <a:gd name="T1" fmla="*/ 98 h 98"/>
                  <a:gd name="T2" fmla="*/ 78 w 96"/>
                  <a:gd name="T3" fmla="*/ 89 h 98"/>
                  <a:gd name="T4" fmla="*/ 78 w 96"/>
                  <a:gd name="T5" fmla="*/ 80 h 98"/>
                  <a:gd name="T6" fmla="*/ 96 w 96"/>
                  <a:gd name="T7" fmla="*/ 80 h 98"/>
                  <a:gd name="T8" fmla="*/ 78 w 96"/>
                  <a:gd name="T9" fmla="*/ 53 h 98"/>
                  <a:gd name="T10" fmla="*/ 78 w 96"/>
                  <a:gd name="T11" fmla="*/ 35 h 98"/>
                  <a:gd name="T12" fmla="*/ 70 w 96"/>
                  <a:gd name="T13" fmla="*/ 0 h 98"/>
                  <a:gd name="T14" fmla="*/ 52 w 96"/>
                  <a:gd name="T15" fmla="*/ 9 h 98"/>
                  <a:gd name="T16" fmla="*/ 44 w 96"/>
                  <a:gd name="T17" fmla="*/ 0 h 98"/>
                  <a:gd name="T18" fmla="*/ 17 w 96"/>
                  <a:gd name="T19" fmla="*/ 0 h 98"/>
                  <a:gd name="T20" fmla="*/ 17 w 96"/>
                  <a:gd name="T21" fmla="*/ 18 h 98"/>
                  <a:gd name="T22" fmla="*/ 0 w 96"/>
                  <a:gd name="T23" fmla="*/ 18 h 98"/>
                  <a:gd name="T24" fmla="*/ 0 w 96"/>
                  <a:gd name="T25" fmla="*/ 26 h 98"/>
                  <a:gd name="T26" fmla="*/ 17 w 96"/>
                  <a:gd name="T27" fmla="*/ 53 h 98"/>
                  <a:gd name="T28" fmla="*/ 35 w 96"/>
                  <a:gd name="T29" fmla="*/ 44 h 98"/>
                  <a:gd name="T30" fmla="*/ 44 w 96"/>
                  <a:gd name="T31" fmla="*/ 44 h 98"/>
                  <a:gd name="T32" fmla="*/ 52 w 96"/>
                  <a:gd name="T33" fmla="*/ 71 h 98"/>
                  <a:gd name="T34" fmla="*/ 52 w 96"/>
                  <a:gd name="T35" fmla="*/ 80 h 98"/>
                  <a:gd name="T36" fmla="*/ 61 w 96"/>
                  <a:gd name="T37" fmla="*/ 80 h 98"/>
                  <a:gd name="T38" fmla="*/ 70 w 96"/>
                  <a:gd name="T39" fmla="*/ 98 h 98"/>
                  <a:gd name="T40" fmla="*/ 78 w 96"/>
                  <a:gd name="T41" fmla="*/ 98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98"/>
                  <a:gd name="T65" fmla="*/ 96 w 96"/>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98">
                    <a:moveTo>
                      <a:pt x="78" y="98"/>
                    </a:moveTo>
                    <a:lnTo>
                      <a:pt x="78" y="89"/>
                    </a:lnTo>
                    <a:lnTo>
                      <a:pt x="78" y="80"/>
                    </a:lnTo>
                    <a:lnTo>
                      <a:pt x="96" y="80"/>
                    </a:lnTo>
                    <a:lnTo>
                      <a:pt x="78" y="53"/>
                    </a:lnTo>
                    <a:lnTo>
                      <a:pt x="78" y="35"/>
                    </a:lnTo>
                    <a:lnTo>
                      <a:pt x="70" y="0"/>
                    </a:lnTo>
                    <a:lnTo>
                      <a:pt x="52" y="9"/>
                    </a:lnTo>
                    <a:lnTo>
                      <a:pt x="44" y="0"/>
                    </a:lnTo>
                    <a:lnTo>
                      <a:pt x="17" y="0"/>
                    </a:lnTo>
                    <a:lnTo>
                      <a:pt x="17" y="18"/>
                    </a:lnTo>
                    <a:lnTo>
                      <a:pt x="0" y="18"/>
                    </a:lnTo>
                    <a:lnTo>
                      <a:pt x="0" y="26"/>
                    </a:lnTo>
                    <a:lnTo>
                      <a:pt x="17" y="53"/>
                    </a:lnTo>
                    <a:lnTo>
                      <a:pt x="35" y="44"/>
                    </a:lnTo>
                    <a:lnTo>
                      <a:pt x="44" y="44"/>
                    </a:lnTo>
                    <a:lnTo>
                      <a:pt x="52" y="71"/>
                    </a:lnTo>
                    <a:lnTo>
                      <a:pt x="52" y="80"/>
                    </a:lnTo>
                    <a:lnTo>
                      <a:pt x="61" y="80"/>
                    </a:lnTo>
                    <a:lnTo>
                      <a:pt x="70" y="98"/>
                    </a:lnTo>
                    <a:lnTo>
                      <a:pt x="78" y="9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86" name="Freeform 112"/>
            <p:cNvSpPr>
              <a:spLocks/>
            </p:cNvSpPr>
            <p:nvPr/>
          </p:nvSpPr>
          <p:spPr bwMode="auto">
            <a:xfrm>
              <a:off x="4592638" y="3660775"/>
              <a:ext cx="196850" cy="160337"/>
            </a:xfrm>
            <a:custGeom>
              <a:avLst/>
              <a:gdLst>
                <a:gd name="T0" fmla="*/ 2147483647 w 122"/>
                <a:gd name="T1" fmla="*/ 2147483647 h 107"/>
                <a:gd name="T2" fmla="*/ 2147483647 w 122"/>
                <a:gd name="T3" fmla="*/ 2147483647 h 107"/>
                <a:gd name="T4" fmla="*/ 2147483647 w 122"/>
                <a:gd name="T5" fmla="*/ 2147483647 h 107"/>
                <a:gd name="T6" fmla="*/ 2147483647 w 122"/>
                <a:gd name="T7" fmla="*/ 0 h 107"/>
                <a:gd name="T8" fmla="*/ 2147483647 w 122"/>
                <a:gd name="T9" fmla="*/ 2147483647 h 107"/>
                <a:gd name="T10" fmla="*/ 2147483647 w 122"/>
                <a:gd name="T11" fmla="*/ 2147483647 h 107"/>
                <a:gd name="T12" fmla="*/ 2147483647 w 122"/>
                <a:gd name="T13" fmla="*/ 2147483647 h 107"/>
                <a:gd name="T14" fmla="*/ 0 w 122"/>
                <a:gd name="T15" fmla="*/ 2147483647 h 107"/>
                <a:gd name="T16" fmla="*/ 0 w 122"/>
                <a:gd name="T17" fmla="*/ 2147483647 h 107"/>
                <a:gd name="T18" fmla="*/ 2147483647 w 122"/>
                <a:gd name="T19" fmla="*/ 2147483647 h 107"/>
                <a:gd name="T20" fmla="*/ 2147483647 w 122"/>
                <a:gd name="T21" fmla="*/ 2147483647 h 107"/>
                <a:gd name="T22" fmla="*/ 2147483647 w 122"/>
                <a:gd name="T23" fmla="*/ 2147483647 h 107"/>
                <a:gd name="T24" fmla="*/ 2147483647 w 122"/>
                <a:gd name="T25" fmla="*/ 2147483647 h 107"/>
                <a:gd name="T26" fmla="*/ 2147483647 w 122"/>
                <a:gd name="T27" fmla="*/ 2147483647 h 107"/>
                <a:gd name="T28" fmla="*/ 2147483647 w 122"/>
                <a:gd name="T29" fmla="*/ 2147483647 h 107"/>
                <a:gd name="T30" fmla="*/ 2147483647 w 122"/>
                <a:gd name="T31" fmla="*/ 2147483647 h 107"/>
                <a:gd name="T32" fmla="*/ 2147483647 w 122"/>
                <a:gd name="T33" fmla="*/ 2147483647 h 107"/>
                <a:gd name="T34" fmla="*/ 2147483647 w 122"/>
                <a:gd name="T35" fmla="*/ 2147483647 h 107"/>
                <a:gd name="T36" fmla="*/ 2147483647 w 122"/>
                <a:gd name="T37" fmla="*/ 2147483647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07"/>
                <a:gd name="T59" fmla="*/ 122 w 122"/>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07">
                  <a:moveTo>
                    <a:pt x="113" y="54"/>
                  </a:moveTo>
                  <a:lnTo>
                    <a:pt x="104" y="54"/>
                  </a:lnTo>
                  <a:lnTo>
                    <a:pt x="78" y="27"/>
                  </a:lnTo>
                  <a:lnTo>
                    <a:pt x="78" y="0"/>
                  </a:lnTo>
                  <a:lnTo>
                    <a:pt x="69" y="9"/>
                  </a:lnTo>
                  <a:lnTo>
                    <a:pt x="34" y="36"/>
                  </a:lnTo>
                  <a:lnTo>
                    <a:pt x="17" y="45"/>
                  </a:lnTo>
                  <a:lnTo>
                    <a:pt x="0" y="72"/>
                  </a:lnTo>
                  <a:lnTo>
                    <a:pt x="0" y="89"/>
                  </a:lnTo>
                  <a:lnTo>
                    <a:pt x="8" y="98"/>
                  </a:lnTo>
                  <a:lnTo>
                    <a:pt x="26" y="98"/>
                  </a:lnTo>
                  <a:lnTo>
                    <a:pt x="34" y="107"/>
                  </a:lnTo>
                  <a:lnTo>
                    <a:pt x="34" y="80"/>
                  </a:lnTo>
                  <a:lnTo>
                    <a:pt x="78" y="80"/>
                  </a:lnTo>
                  <a:lnTo>
                    <a:pt x="95" y="80"/>
                  </a:lnTo>
                  <a:lnTo>
                    <a:pt x="104" y="72"/>
                  </a:lnTo>
                  <a:lnTo>
                    <a:pt x="113" y="72"/>
                  </a:lnTo>
                  <a:lnTo>
                    <a:pt x="122" y="63"/>
                  </a:lnTo>
                  <a:lnTo>
                    <a:pt x="113" y="54"/>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87" name="Group 113"/>
            <p:cNvGrpSpPr>
              <a:grpSpLocks/>
            </p:cNvGrpSpPr>
            <p:nvPr/>
          </p:nvGrpSpPr>
          <p:grpSpPr bwMode="auto">
            <a:xfrm>
              <a:off x="4592638" y="3660775"/>
              <a:ext cx="196850" cy="160337"/>
              <a:chOff x="2535" y="2159"/>
              <a:chExt cx="122" cy="107"/>
            </a:xfrm>
          </p:grpSpPr>
          <p:sp>
            <p:nvSpPr>
              <p:cNvPr id="56170" name="Freeform 114"/>
              <p:cNvSpPr>
                <a:spLocks/>
              </p:cNvSpPr>
              <p:nvPr/>
            </p:nvSpPr>
            <p:spPr bwMode="auto">
              <a:xfrm>
                <a:off x="2535" y="2159"/>
                <a:ext cx="122" cy="107"/>
              </a:xfrm>
              <a:custGeom>
                <a:avLst/>
                <a:gdLst>
                  <a:gd name="T0" fmla="*/ 113 w 122"/>
                  <a:gd name="T1" fmla="*/ 54 h 107"/>
                  <a:gd name="T2" fmla="*/ 104 w 122"/>
                  <a:gd name="T3" fmla="*/ 54 h 107"/>
                  <a:gd name="T4" fmla="*/ 78 w 122"/>
                  <a:gd name="T5" fmla="*/ 27 h 107"/>
                  <a:gd name="T6" fmla="*/ 78 w 122"/>
                  <a:gd name="T7" fmla="*/ 0 h 107"/>
                  <a:gd name="T8" fmla="*/ 69 w 122"/>
                  <a:gd name="T9" fmla="*/ 9 h 107"/>
                  <a:gd name="T10" fmla="*/ 34 w 122"/>
                  <a:gd name="T11" fmla="*/ 36 h 107"/>
                  <a:gd name="T12" fmla="*/ 17 w 122"/>
                  <a:gd name="T13" fmla="*/ 45 h 107"/>
                  <a:gd name="T14" fmla="*/ 0 w 122"/>
                  <a:gd name="T15" fmla="*/ 72 h 107"/>
                  <a:gd name="T16" fmla="*/ 0 w 122"/>
                  <a:gd name="T17" fmla="*/ 89 h 107"/>
                  <a:gd name="T18" fmla="*/ 8 w 122"/>
                  <a:gd name="T19" fmla="*/ 98 h 107"/>
                  <a:gd name="T20" fmla="*/ 26 w 122"/>
                  <a:gd name="T21" fmla="*/ 98 h 107"/>
                  <a:gd name="T22" fmla="*/ 34 w 122"/>
                  <a:gd name="T23" fmla="*/ 107 h 107"/>
                  <a:gd name="T24" fmla="*/ 34 w 122"/>
                  <a:gd name="T25" fmla="*/ 80 h 107"/>
                  <a:gd name="T26" fmla="*/ 78 w 122"/>
                  <a:gd name="T27" fmla="*/ 80 h 107"/>
                  <a:gd name="T28" fmla="*/ 95 w 122"/>
                  <a:gd name="T29" fmla="*/ 80 h 107"/>
                  <a:gd name="T30" fmla="*/ 104 w 122"/>
                  <a:gd name="T31" fmla="*/ 72 h 107"/>
                  <a:gd name="T32" fmla="*/ 113 w 122"/>
                  <a:gd name="T33" fmla="*/ 72 h 107"/>
                  <a:gd name="T34" fmla="*/ 122 w 122"/>
                  <a:gd name="T35" fmla="*/ 63 h 107"/>
                  <a:gd name="T36" fmla="*/ 113 w 122"/>
                  <a:gd name="T37" fmla="*/ 54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07"/>
                  <a:gd name="T59" fmla="*/ 122 w 122"/>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07">
                    <a:moveTo>
                      <a:pt x="113" y="54"/>
                    </a:moveTo>
                    <a:lnTo>
                      <a:pt x="104" y="54"/>
                    </a:lnTo>
                    <a:lnTo>
                      <a:pt x="78" y="27"/>
                    </a:lnTo>
                    <a:lnTo>
                      <a:pt x="78" y="0"/>
                    </a:lnTo>
                    <a:lnTo>
                      <a:pt x="69" y="9"/>
                    </a:lnTo>
                    <a:lnTo>
                      <a:pt x="34" y="36"/>
                    </a:lnTo>
                    <a:lnTo>
                      <a:pt x="17" y="45"/>
                    </a:lnTo>
                    <a:lnTo>
                      <a:pt x="0" y="72"/>
                    </a:lnTo>
                    <a:lnTo>
                      <a:pt x="0" y="89"/>
                    </a:lnTo>
                    <a:lnTo>
                      <a:pt x="8" y="98"/>
                    </a:lnTo>
                    <a:lnTo>
                      <a:pt x="26" y="98"/>
                    </a:lnTo>
                    <a:lnTo>
                      <a:pt x="34" y="107"/>
                    </a:lnTo>
                    <a:lnTo>
                      <a:pt x="34" y="80"/>
                    </a:lnTo>
                    <a:lnTo>
                      <a:pt x="78" y="80"/>
                    </a:lnTo>
                    <a:lnTo>
                      <a:pt x="95" y="80"/>
                    </a:lnTo>
                    <a:lnTo>
                      <a:pt x="104" y="72"/>
                    </a:lnTo>
                    <a:lnTo>
                      <a:pt x="113" y="72"/>
                    </a:lnTo>
                    <a:lnTo>
                      <a:pt x="122" y="63"/>
                    </a:lnTo>
                    <a:lnTo>
                      <a:pt x="113" y="54"/>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71" name="Freeform 115"/>
              <p:cNvSpPr>
                <a:spLocks/>
              </p:cNvSpPr>
              <p:nvPr/>
            </p:nvSpPr>
            <p:spPr bwMode="auto">
              <a:xfrm>
                <a:off x="2535" y="2159"/>
                <a:ext cx="122" cy="107"/>
              </a:xfrm>
              <a:custGeom>
                <a:avLst/>
                <a:gdLst>
                  <a:gd name="T0" fmla="*/ 113 w 122"/>
                  <a:gd name="T1" fmla="*/ 54 h 107"/>
                  <a:gd name="T2" fmla="*/ 104 w 122"/>
                  <a:gd name="T3" fmla="*/ 54 h 107"/>
                  <a:gd name="T4" fmla="*/ 78 w 122"/>
                  <a:gd name="T5" fmla="*/ 27 h 107"/>
                  <a:gd name="T6" fmla="*/ 78 w 122"/>
                  <a:gd name="T7" fmla="*/ 0 h 107"/>
                  <a:gd name="T8" fmla="*/ 69 w 122"/>
                  <a:gd name="T9" fmla="*/ 9 h 107"/>
                  <a:gd name="T10" fmla="*/ 34 w 122"/>
                  <a:gd name="T11" fmla="*/ 36 h 107"/>
                  <a:gd name="T12" fmla="*/ 17 w 122"/>
                  <a:gd name="T13" fmla="*/ 45 h 107"/>
                  <a:gd name="T14" fmla="*/ 0 w 122"/>
                  <a:gd name="T15" fmla="*/ 72 h 107"/>
                  <a:gd name="T16" fmla="*/ 0 w 122"/>
                  <a:gd name="T17" fmla="*/ 89 h 107"/>
                  <a:gd name="T18" fmla="*/ 8 w 122"/>
                  <a:gd name="T19" fmla="*/ 98 h 107"/>
                  <a:gd name="T20" fmla="*/ 26 w 122"/>
                  <a:gd name="T21" fmla="*/ 98 h 107"/>
                  <a:gd name="T22" fmla="*/ 34 w 122"/>
                  <a:gd name="T23" fmla="*/ 107 h 107"/>
                  <a:gd name="T24" fmla="*/ 34 w 122"/>
                  <a:gd name="T25" fmla="*/ 80 h 107"/>
                  <a:gd name="T26" fmla="*/ 78 w 122"/>
                  <a:gd name="T27" fmla="*/ 80 h 107"/>
                  <a:gd name="T28" fmla="*/ 95 w 122"/>
                  <a:gd name="T29" fmla="*/ 80 h 107"/>
                  <a:gd name="T30" fmla="*/ 104 w 122"/>
                  <a:gd name="T31" fmla="*/ 72 h 107"/>
                  <a:gd name="T32" fmla="*/ 113 w 122"/>
                  <a:gd name="T33" fmla="*/ 72 h 107"/>
                  <a:gd name="T34" fmla="*/ 122 w 122"/>
                  <a:gd name="T35" fmla="*/ 63 h 107"/>
                  <a:gd name="T36" fmla="*/ 113 w 122"/>
                  <a:gd name="T37" fmla="*/ 54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07"/>
                  <a:gd name="T59" fmla="*/ 122 w 122"/>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07">
                    <a:moveTo>
                      <a:pt x="113" y="54"/>
                    </a:moveTo>
                    <a:lnTo>
                      <a:pt x="104" y="54"/>
                    </a:lnTo>
                    <a:lnTo>
                      <a:pt x="78" y="27"/>
                    </a:lnTo>
                    <a:lnTo>
                      <a:pt x="78" y="0"/>
                    </a:lnTo>
                    <a:lnTo>
                      <a:pt x="69" y="9"/>
                    </a:lnTo>
                    <a:lnTo>
                      <a:pt x="34" y="36"/>
                    </a:lnTo>
                    <a:lnTo>
                      <a:pt x="17" y="45"/>
                    </a:lnTo>
                    <a:lnTo>
                      <a:pt x="0" y="72"/>
                    </a:lnTo>
                    <a:lnTo>
                      <a:pt x="0" y="89"/>
                    </a:lnTo>
                    <a:lnTo>
                      <a:pt x="8" y="98"/>
                    </a:lnTo>
                    <a:lnTo>
                      <a:pt x="26" y="98"/>
                    </a:lnTo>
                    <a:lnTo>
                      <a:pt x="34" y="107"/>
                    </a:lnTo>
                    <a:lnTo>
                      <a:pt x="34" y="80"/>
                    </a:lnTo>
                    <a:lnTo>
                      <a:pt x="78" y="80"/>
                    </a:lnTo>
                    <a:lnTo>
                      <a:pt x="95" y="80"/>
                    </a:lnTo>
                    <a:lnTo>
                      <a:pt x="104" y="72"/>
                    </a:lnTo>
                    <a:lnTo>
                      <a:pt x="113" y="72"/>
                    </a:lnTo>
                    <a:lnTo>
                      <a:pt x="122" y="63"/>
                    </a:lnTo>
                    <a:lnTo>
                      <a:pt x="113" y="54"/>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388" name="Freeform 116"/>
            <p:cNvSpPr>
              <a:spLocks/>
            </p:cNvSpPr>
            <p:nvPr/>
          </p:nvSpPr>
          <p:spPr bwMode="auto">
            <a:xfrm>
              <a:off x="4422775" y="3378200"/>
              <a:ext cx="407988" cy="415925"/>
            </a:xfrm>
            <a:custGeom>
              <a:avLst/>
              <a:gdLst>
                <a:gd name="T0" fmla="*/ 2147483647 w 253"/>
                <a:gd name="T1" fmla="*/ 2147483647 h 276"/>
                <a:gd name="T2" fmla="*/ 2147483647 w 253"/>
                <a:gd name="T3" fmla="*/ 2147483647 h 276"/>
                <a:gd name="T4" fmla="*/ 2147483647 w 253"/>
                <a:gd name="T5" fmla="*/ 2147483647 h 276"/>
                <a:gd name="T6" fmla="*/ 2147483647 w 253"/>
                <a:gd name="T7" fmla="*/ 2147483647 h 276"/>
                <a:gd name="T8" fmla="*/ 2147483647 w 253"/>
                <a:gd name="T9" fmla="*/ 2147483647 h 276"/>
                <a:gd name="T10" fmla="*/ 2147483647 w 253"/>
                <a:gd name="T11" fmla="*/ 2147483647 h 276"/>
                <a:gd name="T12" fmla="*/ 2147483647 w 253"/>
                <a:gd name="T13" fmla="*/ 2147483647 h 276"/>
                <a:gd name="T14" fmla="*/ 2147483647 w 253"/>
                <a:gd name="T15" fmla="*/ 2147483647 h 276"/>
                <a:gd name="T16" fmla="*/ 2147483647 w 253"/>
                <a:gd name="T17" fmla="*/ 0 h 276"/>
                <a:gd name="T18" fmla="*/ 2147483647 w 253"/>
                <a:gd name="T19" fmla="*/ 0 h 276"/>
                <a:gd name="T20" fmla="*/ 2147483647 w 253"/>
                <a:gd name="T21" fmla="*/ 2147483647 h 276"/>
                <a:gd name="T22" fmla="*/ 2147483647 w 253"/>
                <a:gd name="T23" fmla="*/ 2147483647 h 276"/>
                <a:gd name="T24" fmla="*/ 2147483647 w 253"/>
                <a:gd name="T25" fmla="*/ 2147483647 h 276"/>
                <a:gd name="T26" fmla="*/ 2147483647 w 253"/>
                <a:gd name="T27" fmla="*/ 2147483647 h 276"/>
                <a:gd name="T28" fmla="*/ 0 w 253"/>
                <a:gd name="T29" fmla="*/ 2147483647 h 276"/>
                <a:gd name="T30" fmla="*/ 2147483647 w 253"/>
                <a:gd name="T31" fmla="*/ 2147483647 h 276"/>
                <a:gd name="T32" fmla="*/ 2147483647 w 253"/>
                <a:gd name="T33" fmla="*/ 2147483647 h 276"/>
                <a:gd name="T34" fmla="*/ 2147483647 w 253"/>
                <a:gd name="T35" fmla="*/ 2147483647 h 276"/>
                <a:gd name="T36" fmla="*/ 2147483647 w 253"/>
                <a:gd name="T37" fmla="*/ 2147483647 h 276"/>
                <a:gd name="T38" fmla="*/ 2147483647 w 253"/>
                <a:gd name="T39" fmla="*/ 2147483647 h 276"/>
                <a:gd name="T40" fmla="*/ 2147483647 w 253"/>
                <a:gd name="T41" fmla="*/ 2147483647 h 276"/>
                <a:gd name="T42" fmla="*/ 2147483647 w 253"/>
                <a:gd name="T43" fmla="*/ 2147483647 h 276"/>
                <a:gd name="T44" fmla="*/ 2147483647 w 253"/>
                <a:gd name="T45" fmla="*/ 2147483647 h 276"/>
                <a:gd name="T46" fmla="*/ 2147483647 w 253"/>
                <a:gd name="T47" fmla="*/ 2147483647 h 276"/>
                <a:gd name="T48" fmla="*/ 2147483647 w 253"/>
                <a:gd name="T49" fmla="*/ 2147483647 h 276"/>
                <a:gd name="T50" fmla="*/ 2147483647 w 253"/>
                <a:gd name="T51" fmla="*/ 2147483647 h 276"/>
                <a:gd name="T52" fmla="*/ 2147483647 w 253"/>
                <a:gd name="T53" fmla="*/ 2147483647 h 276"/>
                <a:gd name="T54" fmla="*/ 2147483647 w 253"/>
                <a:gd name="T55" fmla="*/ 2147483647 h 276"/>
                <a:gd name="T56" fmla="*/ 2147483647 w 253"/>
                <a:gd name="T57" fmla="*/ 2147483647 h 2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3"/>
                <a:gd name="T88" fmla="*/ 0 h 276"/>
                <a:gd name="T89" fmla="*/ 253 w 253"/>
                <a:gd name="T90" fmla="*/ 276 h 2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3" h="276">
                  <a:moveTo>
                    <a:pt x="183" y="187"/>
                  </a:moveTo>
                  <a:lnTo>
                    <a:pt x="244" y="178"/>
                  </a:lnTo>
                  <a:lnTo>
                    <a:pt x="253" y="169"/>
                  </a:lnTo>
                  <a:lnTo>
                    <a:pt x="253" y="125"/>
                  </a:lnTo>
                  <a:lnTo>
                    <a:pt x="235" y="125"/>
                  </a:lnTo>
                  <a:lnTo>
                    <a:pt x="235" y="98"/>
                  </a:lnTo>
                  <a:lnTo>
                    <a:pt x="218" y="89"/>
                  </a:lnTo>
                  <a:lnTo>
                    <a:pt x="200" y="80"/>
                  </a:lnTo>
                  <a:lnTo>
                    <a:pt x="113" y="0"/>
                  </a:lnTo>
                  <a:lnTo>
                    <a:pt x="87" y="0"/>
                  </a:lnTo>
                  <a:lnTo>
                    <a:pt x="105" y="178"/>
                  </a:lnTo>
                  <a:lnTo>
                    <a:pt x="26" y="178"/>
                  </a:lnTo>
                  <a:lnTo>
                    <a:pt x="18" y="187"/>
                  </a:lnTo>
                  <a:lnTo>
                    <a:pt x="9" y="178"/>
                  </a:lnTo>
                  <a:lnTo>
                    <a:pt x="0" y="196"/>
                  </a:lnTo>
                  <a:lnTo>
                    <a:pt x="9" y="241"/>
                  </a:lnTo>
                  <a:lnTo>
                    <a:pt x="18" y="250"/>
                  </a:lnTo>
                  <a:lnTo>
                    <a:pt x="35" y="241"/>
                  </a:lnTo>
                  <a:lnTo>
                    <a:pt x="52" y="276"/>
                  </a:lnTo>
                  <a:lnTo>
                    <a:pt x="70" y="276"/>
                  </a:lnTo>
                  <a:lnTo>
                    <a:pt x="78" y="276"/>
                  </a:lnTo>
                  <a:lnTo>
                    <a:pt x="87" y="276"/>
                  </a:lnTo>
                  <a:lnTo>
                    <a:pt x="96" y="276"/>
                  </a:lnTo>
                  <a:lnTo>
                    <a:pt x="105" y="276"/>
                  </a:lnTo>
                  <a:lnTo>
                    <a:pt x="105" y="259"/>
                  </a:lnTo>
                  <a:lnTo>
                    <a:pt x="122" y="232"/>
                  </a:lnTo>
                  <a:lnTo>
                    <a:pt x="139" y="223"/>
                  </a:lnTo>
                  <a:lnTo>
                    <a:pt x="174" y="196"/>
                  </a:lnTo>
                  <a:lnTo>
                    <a:pt x="183" y="18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89" name="Freeform 117"/>
            <p:cNvSpPr>
              <a:spLocks/>
            </p:cNvSpPr>
            <p:nvPr/>
          </p:nvSpPr>
          <p:spPr bwMode="auto">
            <a:xfrm>
              <a:off x="4422775" y="3378200"/>
              <a:ext cx="407988" cy="415925"/>
            </a:xfrm>
            <a:custGeom>
              <a:avLst/>
              <a:gdLst>
                <a:gd name="T0" fmla="*/ 2147483647 w 253"/>
                <a:gd name="T1" fmla="*/ 2147483647 h 276"/>
                <a:gd name="T2" fmla="*/ 2147483647 w 253"/>
                <a:gd name="T3" fmla="*/ 2147483647 h 276"/>
                <a:gd name="T4" fmla="*/ 2147483647 w 253"/>
                <a:gd name="T5" fmla="*/ 2147483647 h 276"/>
                <a:gd name="T6" fmla="*/ 2147483647 w 253"/>
                <a:gd name="T7" fmla="*/ 2147483647 h 276"/>
                <a:gd name="T8" fmla="*/ 2147483647 w 253"/>
                <a:gd name="T9" fmla="*/ 2147483647 h 276"/>
                <a:gd name="T10" fmla="*/ 2147483647 w 253"/>
                <a:gd name="T11" fmla="*/ 2147483647 h 276"/>
                <a:gd name="T12" fmla="*/ 2147483647 w 253"/>
                <a:gd name="T13" fmla="*/ 2147483647 h 276"/>
                <a:gd name="T14" fmla="*/ 2147483647 w 253"/>
                <a:gd name="T15" fmla="*/ 2147483647 h 276"/>
                <a:gd name="T16" fmla="*/ 2147483647 w 253"/>
                <a:gd name="T17" fmla="*/ 0 h 276"/>
                <a:gd name="T18" fmla="*/ 2147483647 w 253"/>
                <a:gd name="T19" fmla="*/ 0 h 276"/>
                <a:gd name="T20" fmla="*/ 2147483647 w 253"/>
                <a:gd name="T21" fmla="*/ 2147483647 h 276"/>
                <a:gd name="T22" fmla="*/ 2147483647 w 253"/>
                <a:gd name="T23" fmla="*/ 2147483647 h 276"/>
                <a:gd name="T24" fmla="*/ 2147483647 w 253"/>
                <a:gd name="T25" fmla="*/ 2147483647 h 276"/>
                <a:gd name="T26" fmla="*/ 2147483647 w 253"/>
                <a:gd name="T27" fmla="*/ 2147483647 h 276"/>
                <a:gd name="T28" fmla="*/ 0 w 253"/>
                <a:gd name="T29" fmla="*/ 2147483647 h 276"/>
                <a:gd name="T30" fmla="*/ 2147483647 w 253"/>
                <a:gd name="T31" fmla="*/ 2147483647 h 276"/>
                <a:gd name="T32" fmla="*/ 2147483647 w 253"/>
                <a:gd name="T33" fmla="*/ 2147483647 h 276"/>
                <a:gd name="T34" fmla="*/ 2147483647 w 253"/>
                <a:gd name="T35" fmla="*/ 2147483647 h 276"/>
                <a:gd name="T36" fmla="*/ 2147483647 w 253"/>
                <a:gd name="T37" fmla="*/ 2147483647 h 276"/>
                <a:gd name="T38" fmla="*/ 2147483647 w 253"/>
                <a:gd name="T39" fmla="*/ 2147483647 h 276"/>
                <a:gd name="T40" fmla="*/ 2147483647 w 253"/>
                <a:gd name="T41" fmla="*/ 2147483647 h 276"/>
                <a:gd name="T42" fmla="*/ 2147483647 w 253"/>
                <a:gd name="T43" fmla="*/ 2147483647 h 276"/>
                <a:gd name="T44" fmla="*/ 2147483647 w 253"/>
                <a:gd name="T45" fmla="*/ 2147483647 h 276"/>
                <a:gd name="T46" fmla="*/ 2147483647 w 253"/>
                <a:gd name="T47" fmla="*/ 2147483647 h 276"/>
                <a:gd name="T48" fmla="*/ 2147483647 w 253"/>
                <a:gd name="T49" fmla="*/ 2147483647 h 276"/>
                <a:gd name="T50" fmla="*/ 2147483647 w 253"/>
                <a:gd name="T51" fmla="*/ 2147483647 h 276"/>
                <a:gd name="T52" fmla="*/ 2147483647 w 253"/>
                <a:gd name="T53" fmla="*/ 2147483647 h 276"/>
                <a:gd name="T54" fmla="*/ 2147483647 w 253"/>
                <a:gd name="T55" fmla="*/ 2147483647 h 276"/>
                <a:gd name="T56" fmla="*/ 2147483647 w 253"/>
                <a:gd name="T57" fmla="*/ 2147483647 h 2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3"/>
                <a:gd name="T88" fmla="*/ 0 h 276"/>
                <a:gd name="T89" fmla="*/ 253 w 253"/>
                <a:gd name="T90" fmla="*/ 276 h 2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3" h="276">
                  <a:moveTo>
                    <a:pt x="183" y="187"/>
                  </a:moveTo>
                  <a:lnTo>
                    <a:pt x="244" y="178"/>
                  </a:lnTo>
                  <a:lnTo>
                    <a:pt x="253" y="169"/>
                  </a:lnTo>
                  <a:lnTo>
                    <a:pt x="253" y="125"/>
                  </a:lnTo>
                  <a:lnTo>
                    <a:pt x="235" y="125"/>
                  </a:lnTo>
                  <a:lnTo>
                    <a:pt x="235" y="98"/>
                  </a:lnTo>
                  <a:lnTo>
                    <a:pt x="218" y="89"/>
                  </a:lnTo>
                  <a:lnTo>
                    <a:pt x="200" y="80"/>
                  </a:lnTo>
                  <a:lnTo>
                    <a:pt x="113" y="0"/>
                  </a:lnTo>
                  <a:lnTo>
                    <a:pt x="87" y="0"/>
                  </a:lnTo>
                  <a:lnTo>
                    <a:pt x="105" y="178"/>
                  </a:lnTo>
                  <a:lnTo>
                    <a:pt x="26" y="178"/>
                  </a:lnTo>
                  <a:lnTo>
                    <a:pt x="18" y="187"/>
                  </a:lnTo>
                  <a:lnTo>
                    <a:pt x="9" y="178"/>
                  </a:lnTo>
                  <a:lnTo>
                    <a:pt x="0" y="196"/>
                  </a:lnTo>
                  <a:lnTo>
                    <a:pt x="9" y="241"/>
                  </a:lnTo>
                  <a:lnTo>
                    <a:pt x="18" y="250"/>
                  </a:lnTo>
                  <a:lnTo>
                    <a:pt x="35" y="241"/>
                  </a:lnTo>
                  <a:lnTo>
                    <a:pt x="52" y="276"/>
                  </a:lnTo>
                  <a:lnTo>
                    <a:pt x="70" y="276"/>
                  </a:lnTo>
                  <a:lnTo>
                    <a:pt x="78" y="276"/>
                  </a:lnTo>
                  <a:lnTo>
                    <a:pt x="87" y="276"/>
                  </a:lnTo>
                  <a:lnTo>
                    <a:pt x="96" y="276"/>
                  </a:lnTo>
                  <a:lnTo>
                    <a:pt x="105" y="276"/>
                  </a:lnTo>
                  <a:lnTo>
                    <a:pt x="105" y="259"/>
                  </a:lnTo>
                  <a:lnTo>
                    <a:pt x="122" y="232"/>
                  </a:lnTo>
                  <a:lnTo>
                    <a:pt x="139" y="223"/>
                  </a:lnTo>
                  <a:lnTo>
                    <a:pt x="174" y="196"/>
                  </a:lnTo>
                  <a:lnTo>
                    <a:pt x="183" y="18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90" name="Freeform 118"/>
            <p:cNvSpPr>
              <a:spLocks/>
            </p:cNvSpPr>
            <p:nvPr/>
          </p:nvSpPr>
          <p:spPr bwMode="auto">
            <a:xfrm>
              <a:off x="5278438" y="3446462"/>
              <a:ext cx="381000" cy="550863"/>
            </a:xfrm>
            <a:custGeom>
              <a:avLst/>
              <a:gdLst>
                <a:gd name="T0" fmla="*/ 2147483647 w 236"/>
                <a:gd name="T1" fmla="*/ 2147483647 h 365"/>
                <a:gd name="T2" fmla="*/ 2147483647 w 236"/>
                <a:gd name="T3" fmla="*/ 2147483647 h 365"/>
                <a:gd name="T4" fmla="*/ 2147483647 w 236"/>
                <a:gd name="T5" fmla="*/ 2147483647 h 365"/>
                <a:gd name="T6" fmla="*/ 2147483647 w 236"/>
                <a:gd name="T7" fmla="*/ 2147483647 h 365"/>
                <a:gd name="T8" fmla="*/ 2147483647 w 236"/>
                <a:gd name="T9" fmla="*/ 2147483647 h 365"/>
                <a:gd name="T10" fmla="*/ 2147483647 w 236"/>
                <a:gd name="T11" fmla="*/ 2147483647 h 365"/>
                <a:gd name="T12" fmla="*/ 2147483647 w 236"/>
                <a:gd name="T13" fmla="*/ 2147483647 h 365"/>
                <a:gd name="T14" fmla="*/ 2147483647 w 236"/>
                <a:gd name="T15" fmla="*/ 2147483647 h 365"/>
                <a:gd name="T16" fmla="*/ 2147483647 w 236"/>
                <a:gd name="T17" fmla="*/ 2147483647 h 365"/>
                <a:gd name="T18" fmla="*/ 2147483647 w 236"/>
                <a:gd name="T19" fmla="*/ 2147483647 h 365"/>
                <a:gd name="T20" fmla="*/ 2147483647 w 236"/>
                <a:gd name="T21" fmla="*/ 2147483647 h 365"/>
                <a:gd name="T22" fmla="*/ 2147483647 w 236"/>
                <a:gd name="T23" fmla="*/ 2147483647 h 365"/>
                <a:gd name="T24" fmla="*/ 2147483647 w 236"/>
                <a:gd name="T25" fmla="*/ 2147483647 h 365"/>
                <a:gd name="T26" fmla="*/ 2147483647 w 236"/>
                <a:gd name="T27" fmla="*/ 2147483647 h 365"/>
                <a:gd name="T28" fmla="*/ 2147483647 w 236"/>
                <a:gd name="T29" fmla="*/ 0 h 365"/>
                <a:gd name="T30" fmla="*/ 2147483647 w 236"/>
                <a:gd name="T31" fmla="*/ 2147483647 h 365"/>
                <a:gd name="T32" fmla="*/ 2147483647 w 236"/>
                <a:gd name="T33" fmla="*/ 2147483647 h 365"/>
                <a:gd name="T34" fmla="*/ 2147483647 w 236"/>
                <a:gd name="T35" fmla="*/ 2147483647 h 365"/>
                <a:gd name="T36" fmla="*/ 2147483647 w 236"/>
                <a:gd name="T37" fmla="*/ 2147483647 h 365"/>
                <a:gd name="T38" fmla="*/ 2147483647 w 236"/>
                <a:gd name="T39" fmla="*/ 2147483647 h 365"/>
                <a:gd name="T40" fmla="*/ 2147483647 w 236"/>
                <a:gd name="T41" fmla="*/ 2147483647 h 365"/>
                <a:gd name="T42" fmla="*/ 2147483647 w 236"/>
                <a:gd name="T43" fmla="*/ 2147483647 h 365"/>
                <a:gd name="T44" fmla="*/ 2147483647 w 236"/>
                <a:gd name="T45" fmla="*/ 2147483647 h 365"/>
                <a:gd name="T46" fmla="*/ 2147483647 w 236"/>
                <a:gd name="T47" fmla="*/ 2147483647 h 365"/>
                <a:gd name="T48" fmla="*/ 0 w 236"/>
                <a:gd name="T49" fmla="*/ 2147483647 h 365"/>
                <a:gd name="T50" fmla="*/ 2147483647 w 236"/>
                <a:gd name="T51" fmla="*/ 2147483647 h 365"/>
                <a:gd name="T52" fmla="*/ 2147483647 w 236"/>
                <a:gd name="T53" fmla="*/ 2147483647 h 365"/>
                <a:gd name="T54" fmla="*/ 2147483647 w 236"/>
                <a:gd name="T55" fmla="*/ 2147483647 h 365"/>
                <a:gd name="T56" fmla="*/ 2147483647 w 236"/>
                <a:gd name="T57" fmla="*/ 2147483647 h 365"/>
                <a:gd name="T58" fmla="*/ 2147483647 w 236"/>
                <a:gd name="T59" fmla="*/ 2147483647 h 365"/>
                <a:gd name="T60" fmla="*/ 2147483647 w 236"/>
                <a:gd name="T61" fmla="*/ 2147483647 h 365"/>
                <a:gd name="T62" fmla="*/ 2147483647 w 236"/>
                <a:gd name="T63" fmla="*/ 2147483647 h 365"/>
                <a:gd name="T64" fmla="*/ 2147483647 w 236"/>
                <a:gd name="T65" fmla="*/ 2147483647 h 365"/>
                <a:gd name="T66" fmla="*/ 2147483647 w 236"/>
                <a:gd name="T67" fmla="*/ 2147483647 h 365"/>
                <a:gd name="T68" fmla="*/ 2147483647 w 236"/>
                <a:gd name="T69" fmla="*/ 2147483647 h 365"/>
                <a:gd name="T70" fmla="*/ 2147483647 w 236"/>
                <a:gd name="T71" fmla="*/ 2147483647 h 365"/>
                <a:gd name="T72" fmla="*/ 2147483647 w 236"/>
                <a:gd name="T73" fmla="*/ 2147483647 h 365"/>
                <a:gd name="T74" fmla="*/ 2147483647 w 236"/>
                <a:gd name="T75" fmla="*/ 2147483647 h 365"/>
                <a:gd name="T76" fmla="*/ 2147483647 w 236"/>
                <a:gd name="T77" fmla="*/ 2147483647 h 3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6"/>
                <a:gd name="T118" fmla="*/ 0 h 365"/>
                <a:gd name="T119" fmla="*/ 236 w 236"/>
                <a:gd name="T120" fmla="*/ 365 h 3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6" h="365">
                  <a:moveTo>
                    <a:pt x="192" y="329"/>
                  </a:moveTo>
                  <a:lnTo>
                    <a:pt x="192" y="320"/>
                  </a:lnTo>
                  <a:lnTo>
                    <a:pt x="175" y="294"/>
                  </a:lnTo>
                  <a:lnTo>
                    <a:pt x="166" y="285"/>
                  </a:lnTo>
                  <a:lnTo>
                    <a:pt x="166" y="276"/>
                  </a:lnTo>
                  <a:lnTo>
                    <a:pt x="175" y="276"/>
                  </a:lnTo>
                  <a:lnTo>
                    <a:pt x="183" y="231"/>
                  </a:lnTo>
                  <a:lnTo>
                    <a:pt x="201" y="187"/>
                  </a:lnTo>
                  <a:lnTo>
                    <a:pt x="209" y="116"/>
                  </a:lnTo>
                  <a:lnTo>
                    <a:pt x="236" y="107"/>
                  </a:lnTo>
                  <a:lnTo>
                    <a:pt x="236" y="98"/>
                  </a:lnTo>
                  <a:lnTo>
                    <a:pt x="218" y="89"/>
                  </a:lnTo>
                  <a:lnTo>
                    <a:pt x="201" y="18"/>
                  </a:lnTo>
                  <a:lnTo>
                    <a:pt x="192" y="9"/>
                  </a:lnTo>
                  <a:lnTo>
                    <a:pt x="192" y="0"/>
                  </a:lnTo>
                  <a:lnTo>
                    <a:pt x="175" y="18"/>
                  </a:lnTo>
                  <a:lnTo>
                    <a:pt x="157" y="18"/>
                  </a:lnTo>
                  <a:lnTo>
                    <a:pt x="35" y="18"/>
                  </a:lnTo>
                  <a:lnTo>
                    <a:pt x="35" y="53"/>
                  </a:lnTo>
                  <a:lnTo>
                    <a:pt x="27" y="53"/>
                  </a:lnTo>
                  <a:lnTo>
                    <a:pt x="27" y="62"/>
                  </a:lnTo>
                  <a:lnTo>
                    <a:pt x="27" y="124"/>
                  </a:lnTo>
                  <a:lnTo>
                    <a:pt x="27" y="133"/>
                  </a:lnTo>
                  <a:lnTo>
                    <a:pt x="18" y="133"/>
                  </a:lnTo>
                  <a:lnTo>
                    <a:pt x="0" y="187"/>
                  </a:lnTo>
                  <a:lnTo>
                    <a:pt x="18" y="214"/>
                  </a:lnTo>
                  <a:lnTo>
                    <a:pt x="9" y="222"/>
                  </a:lnTo>
                  <a:lnTo>
                    <a:pt x="27" y="240"/>
                  </a:lnTo>
                  <a:lnTo>
                    <a:pt x="27" y="267"/>
                  </a:lnTo>
                  <a:lnTo>
                    <a:pt x="35" y="276"/>
                  </a:lnTo>
                  <a:lnTo>
                    <a:pt x="88" y="329"/>
                  </a:lnTo>
                  <a:lnTo>
                    <a:pt x="96" y="338"/>
                  </a:lnTo>
                  <a:lnTo>
                    <a:pt x="114" y="338"/>
                  </a:lnTo>
                  <a:lnTo>
                    <a:pt x="122" y="365"/>
                  </a:lnTo>
                  <a:lnTo>
                    <a:pt x="140" y="365"/>
                  </a:lnTo>
                  <a:lnTo>
                    <a:pt x="175" y="347"/>
                  </a:lnTo>
                  <a:lnTo>
                    <a:pt x="183" y="338"/>
                  </a:lnTo>
                  <a:lnTo>
                    <a:pt x="192" y="338"/>
                  </a:lnTo>
                  <a:lnTo>
                    <a:pt x="192" y="32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91" name="Freeform 119"/>
            <p:cNvSpPr>
              <a:spLocks/>
            </p:cNvSpPr>
            <p:nvPr/>
          </p:nvSpPr>
          <p:spPr bwMode="auto">
            <a:xfrm>
              <a:off x="5278438" y="3446462"/>
              <a:ext cx="381000" cy="550863"/>
            </a:xfrm>
            <a:custGeom>
              <a:avLst/>
              <a:gdLst>
                <a:gd name="T0" fmla="*/ 2147483647 w 236"/>
                <a:gd name="T1" fmla="*/ 2147483647 h 365"/>
                <a:gd name="T2" fmla="*/ 2147483647 w 236"/>
                <a:gd name="T3" fmla="*/ 2147483647 h 365"/>
                <a:gd name="T4" fmla="*/ 2147483647 w 236"/>
                <a:gd name="T5" fmla="*/ 2147483647 h 365"/>
                <a:gd name="T6" fmla="*/ 2147483647 w 236"/>
                <a:gd name="T7" fmla="*/ 2147483647 h 365"/>
                <a:gd name="T8" fmla="*/ 2147483647 w 236"/>
                <a:gd name="T9" fmla="*/ 2147483647 h 365"/>
                <a:gd name="T10" fmla="*/ 2147483647 w 236"/>
                <a:gd name="T11" fmla="*/ 2147483647 h 365"/>
                <a:gd name="T12" fmla="*/ 2147483647 w 236"/>
                <a:gd name="T13" fmla="*/ 2147483647 h 365"/>
                <a:gd name="T14" fmla="*/ 2147483647 w 236"/>
                <a:gd name="T15" fmla="*/ 2147483647 h 365"/>
                <a:gd name="T16" fmla="*/ 2147483647 w 236"/>
                <a:gd name="T17" fmla="*/ 2147483647 h 365"/>
                <a:gd name="T18" fmla="*/ 2147483647 w 236"/>
                <a:gd name="T19" fmla="*/ 2147483647 h 365"/>
                <a:gd name="T20" fmla="*/ 2147483647 w 236"/>
                <a:gd name="T21" fmla="*/ 2147483647 h 365"/>
                <a:gd name="T22" fmla="*/ 2147483647 w 236"/>
                <a:gd name="T23" fmla="*/ 2147483647 h 365"/>
                <a:gd name="T24" fmla="*/ 2147483647 w 236"/>
                <a:gd name="T25" fmla="*/ 2147483647 h 365"/>
                <a:gd name="T26" fmla="*/ 2147483647 w 236"/>
                <a:gd name="T27" fmla="*/ 2147483647 h 365"/>
                <a:gd name="T28" fmla="*/ 2147483647 w 236"/>
                <a:gd name="T29" fmla="*/ 0 h 365"/>
                <a:gd name="T30" fmla="*/ 2147483647 w 236"/>
                <a:gd name="T31" fmla="*/ 2147483647 h 365"/>
                <a:gd name="T32" fmla="*/ 2147483647 w 236"/>
                <a:gd name="T33" fmla="*/ 2147483647 h 365"/>
                <a:gd name="T34" fmla="*/ 2147483647 w 236"/>
                <a:gd name="T35" fmla="*/ 2147483647 h 365"/>
                <a:gd name="T36" fmla="*/ 2147483647 w 236"/>
                <a:gd name="T37" fmla="*/ 2147483647 h 365"/>
                <a:gd name="T38" fmla="*/ 2147483647 w 236"/>
                <a:gd name="T39" fmla="*/ 2147483647 h 365"/>
                <a:gd name="T40" fmla="*/ 2147483647 w 236"/>
                <a:gd name="T41" fmla="*/ 2147483647 h 365"/>
                <a:gd name="T42" fmla="*/ 2147483647 w 236"/>
                <a:gd name="T43" fmla="*/ 2147483647 h 365"/>
                <a:gd name="T44" fmla="*/ 2147483647 w 236"/>
                <a:gd name="T45" fmla="*/ 2147483647 h 365"/>
                <a:gd name="T46" fmla="*/ 2147483647 w 236"/>
                <a:gd name="T47" fmla="*/ 2147483647 h 365"/>
                <a:gd name="T48" fmla="*/ 0 w 236"/>
                <a:gd name="T49" fmla="*/ 2147483647 h 365"/>
                <a:gd name="T50" fmla="*/ 2147483647 w 236"/>
                <a:gd name="T51" fmla="*/ 2147483647 h 365"/>
                <a:gd name="T52" fmla="*/ 2147483647 w 236"/>
                <a:gd name="T53" fmla="*/ 2147483647 h 365"/>
                <a:gd name="T54" fmla="*/ 2147483647 w 236"/>
                <a:gd name="T55" fmla="*/ 2147483647 h 365"/>
                <a:gd name="T56" fmla="*/ 2147483647 w 236"/>
                <a:gd name="T57" fmla="*/ 2147483647 h 365"/>
                <a:gd name="T58" fmla="*/ 2147483647 w 236"/>
                <a:gd name="T59" fmla="*/ 2147483647 h 365"/>
                <a:gd name="T60" fmla="*/ 2147483647 w 236"/>
                <a:gd name="T61" fmla="*/ 2147483647 h 365"/>
                <a:gd name="T62" fmla="*/ 2147483647 w 236"/>
                <a:gd name="T63" fmla="*/ 2147483647 h 365"/>
                <a:gd name="T64" fmla="*/ 2147483647 w 236"/>
                <a:gd name="T65" fmla="*/ 2147483647 h 365"/>
                <a:gd name="T66" fmla="*/ 2147483647 w 236"/>
                <a:gd name="T67" fmla="*/ 2147483647 h 365"/>
                <a:gd name="T68" fmla="*/ 2147483647 w 236"/>
                <a:gd name="T69" fmla="*/ 2147483647 h 365"/>
                <a:gd name="T70" fmla="*/ 2147483647 w 236"/>
                <a:gd name="T71" fmla="*/ 2147483647 h 365"/>
                <a:gd name="T72" fmla="*/ 2147483647 w 236"/>
                <a:gd name="T73" fmla="*/ 2147483647 h 365"/>
                <a:gd name="T74" fmla="*/ 2147483647 w 236"/>
                <a:gd name="T75" fmla="*/ 2147483647 h 365"/>
                <a:gd name="T76" fmla="*/ 2147483647 w 236"/>
                <a:gd name="T77" fmla="*/ 2147483647 h 3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6"/>
                <a:gd name="T118" fmla="*/ 0 h 365"/>
                <a:gd name="T119" fmla="*/ 236 w 236"/>
                <a:gd name="T120" fmla="*/ 365 h 3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6" h="365">
                  <a:moveTo>
                    <a:pt x="192" y="329"/>
                  </a:moveTo>
                  <a:lnTo>
                    <a:pt x="192" y="320"/>
                  </a:lnTo>
                  <a:lnTo>
                    <a:pt x="175" y="294"/>
                  </a:lnTo>
                  <a:lnTo>
                    <a:pt x="166" y="285"/>
                  </a:lnTo>
                  <a:lnTo>
                    <a:pt x="166" y="276"/>
                  </a:lnTo>
                  <a:lnTo>
                    <a:pt x="175" y="276"/>
                  </a:lnTo>
                  <a:lnTo>
                    <a:pt x="183" y="231"/>
                  </a:lnTo>
                  <a:lnTo>
                    <a:pt x="201" y="187"/>
                  </a:lnTo>
                  <a:lnTo>
                    <a:pt x="209" y="116"/>
                  </a:lnTo>
                  <a:lnTo>
                    <a:pt x="236" y="107"/>
                  </a:lnTo>
                  <a:lnTo>
                    <a:pt x="236" y="98"/>
                  </a:lnTo>
                  <a:lnTo>
                    <a:pt x="218" y="89"/>
                  </a:lnTo>
                  <a:lnTo>
                    <a:pt x="201" y="18"/>
                  </a:lnTo>
                  <a:lnTo>
                    <a:pt x="192" y="9"/>
                  </a:lnTo>
                  <a:lnTo>
                    <a:pt x="192" y="0"/>
                  </a:lnTo>
                  <a:lnTo>
                    <a:pt x="175" y="18"/>
                  </a:lnTo>
                  <a:lnTo>
                    <a:pt x="157" y="18"/>
                  </a:lnTo>
                  <a:lnTo>
                    <a:pt x="35" y="18"/>
                  </a:lnTo>
                  <a:lnTo>
                    <a:pt x="35" y="53"/>
                  </a:lnTo>
                  <a:lnTo>
                    <a:pt x="27" y="53"/>
                  </a:lnTo>
                  <a:lnTo>
                    <a:pt x="27" y="62"/>
                  </a:lnTo>
                  <a:lnTo>
                    <a:pt x="27" y="124"/>
                  </a:lnTo>
                  <a:lnTo>
                    <a:pt x="27" y="133"/>
                  </a:lnTo>
                  <a:lnTo>
                    <a:pt x="18" y="133"/>
                  </a:lnTo>
                  <a:lnTo>
                    <a:pt x="0" y="187"/>
                  </a:lnTo>
                  <a:lnTo>
                    <a:pt x="18" y="214"/>
                  </a:lnTo>
                  <a:lnTo>
                    <a:pt x="9" y="222"/>
                  </a:lnTo>
                  <a:lnTo>
                    <a:pt x="27" y="240"/>
                  </a:lnTo>
                  <a:lnTo>
                    <a:pt x="27" y="267"/>
                  </a:lnTo>
                  <a:lnTo>
                    <a:pt x="35" y="276"/>
                  </a:lnTo>
                  <a:lnTo>
                    <a:pt x="88" y="329"/>
                  </a:lnTo>
                  <a:lnTo>
                    <a:pt x="96" y="338"/>
                  </a:lnTo>
                  <a:lnTo>
                    <a:pt x="114" y="338"/>
                  </a:lnTo>
                  <a:lnTo>
                    <a:pt x="122" y="365"/>
                  </a:lnTo>
                  <a:lnTo>
                    <a:pt x="140" y="365"/>
                  </a:lnTo>
                  <a:lnTo>
                    <a:pt x="175" y="347"/>
                  </a:lnTo>
                  <a:lnTo>
                    <a:pt x="183" y="338"/>
                  </a:lnTo>
                  <a:lnTo>
                    <a:pt x="192" y="338"/>
                  </a:lnTo>
                  <a:lnTo>
                    <a:pt x="192" y="329"/>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92" name="Freeform 120"/>
            <p:cNvSpPr>
              <a:spLocks/>
            </p:cNvSpPr>
            <p:nvPr/>
          </p:nvSpPr>
          <p:spPr bwMode="auto">
            <a:xfrm>
              <a:off x="4956175" y="3163887"/>
              <a:ext cx="393700" cy="374650"/>
            </a:xfrm>
            <a:custGeom>
              <a:avLst/>
              <a:gdLst>
                <a:gd name="T0" fmla="*/ 2147483647 w 244"/>
                <a:gd name="T1" fmla="*/ 2147483647 h 249"/>
                <a:gd name="T2" fmla="*/ 2147483647 w 244"/>
                <a:gd name="T3" fmla="*/ 2147483647 h 249"/>
                <a:gd name="T4" fmla="*/ 2147483647 w 244"/>
                <a:gd name="T5" fmla="*/ 2147483647 h 249"/>
                <a:gd name="T6" fmla="*/ 2147483647 w 244"/>
                <a:gd name="T7" fmla="*/ 2147483647 h 249"/>
                <a:gd name="T8" fmla="*/ 2147483647 w 244"/>
                <a:gd name="T9" fmla="*/ 2147483647 h 249"/>
                <a:gd name="T10" fmla="*/ 2147483647 w 244"/>
                <a:gd name="T11" fmla="*/ 2147483647 h 249"/>
                <a:gd name="T12" fmla="*/ 2147483647 w 244"/>
                <a:gd name="T13" fmla="*/ 2147483647 h 249"/>
                <a:gd name="T14" fmla="*/ 2147483647 w 244"/>
                <a:gd name="T15" fmla="*/ 2147483647 h 249"/>
                <a:gd name="T16" fmla="*/ 2147483647 w 244"/>
                <a:gd name="T17" fmla="*/ 2147483647 h 249"/>
                <a:gd name="T18" fmla="*/ 2147483647 w 244"/>
                <a:gd name="T19" fmla="*/ 2147483647 h 249"/>
                <a:gd name="T20" fmla="*/ 2147483647 w 244"/>
                <a:gd name="T21" fmla="*/ 2147483647 h 249"/>
                <a:gd name="T22" fmla="*/ 2147483647 w 244"/>
                <a:gd name="T23" fmla="*/ 2147483647 h 249"/>
                <a:gd name="T24" fmla="*/ 2147483647 w 244"/>
                <a:gd name="T25" fmla="*/ 2147483647 h 249"/>
                <a:gd name="T26" fmla="*/ 2147483647 w 244"/>
                <a:gd name="T27" fmla="*/ 2147483647 h 249"/>
                <a:gd name="T28" fmla="*/ 2147483647 w 244"/>
                <a:gd name="T29" fmla="*/ 2147483647 h 249"/>
                <a:gd name="T30" fmla="*/ 2147483647 w 244"/>
                <a:gd name="T31" fmla="*/ 2147483647 h 249"/>
                <a:gd name="T32" fmla="*/ 2147483647 w 244"/>
                <a:gd name="T33" fmla="*/ 0 h 249"/>
                <a:gd name="T34" fmla="*/ 2147483647 w 244"/>
                <a:gd name="T35" fmla="*/ 2147483647 h 249"/>
                <a:gd name="T36" fmla="*/ 2147483647 w 244"/>
                <a:gd name="T37" fmla="*/ 2147483647 h 249"/>
                <a:gd name="T38" fmla="*/ 2147483647 w 244"/>
                <a:gd name="T39" fmla="*/ 2147483647 h 249"/>
                <a:gd name="T40" fmla="*/ 0 w 244"/>
                <a:gd name="T41" fmla="*/ 2147483647 h 249"/>
                <a:gd name="T42" fmla="*/ 0 w 244"/>
                <a:gd name="T43" fmla="*/ 2147483647 h 249"/>
                <a:gd name="T44" fmla="*/ 2147483647 w 244"/>
                <a:gd name="T45" fmla="*/ 2147483647 h 249"/>
                <a:gd name="T46" fmla="*/ 2147483647 w 244"/>
                <a:gd name="T47" fmla="*/ 2147483647 h 249"/>
                <a:gd name="T48" fmla="*/ 2147483647 w 244"/>
                <a:gd name="T49" fmla="*/ 2147483647 h 249"/>
                <a:gd name="T50" fmla="*/ 0 w 244"/>
                <a:gd name="T51" fmla="*/ 2147483647 h 249"/>
                <a:gd name="T52" fmla="*/ 2147483647 w 244"/>
                <a:gd name="T53" fmla="*/ 2147483647 h 249"/>
                <a:gd name="T54" fmla="*/ 2147483647 w 244"/>
                <a:gd name="T55" fmla="*/ 2147483647 h 249"/>
                <a:gd name="T56" fmla="*/ 2147483647 w 244"/>
                <a:gd name="T57" fmla="*/ 2147483647 h 249"/>
                <a:gd name="T58" fmla="*/ 2147483647 w 244"/>
                <a:gd name="T59" fmla="*/ 2147483647 h 249"/>
                <a:gd name="T60" fmla="*/ 2147483647 w 244"/>
                <a:gd name="T61" fmla="*/ 2147483647 h 249"/>
                <a:gd name="T62" fmla="*/ 2147483647 w 244"/>
                <a:gd name="T63" fmla="*/ 2147483647 h 249"/>
                <a:gd name="T64" fmla="*/ 2147483647 w 244"/>
                <a:gd name="T65" fmla="*/ 2147483647 h 249"/>
                <a:gd name="T66" fmla="*/ 2147483647 w 244"/>
                <a:gd name="T67" fmla="*/ 2147483647 h 249"/>
                <a:gd name="T68" fmla="*/ 2147483647 w 244"/>
                <a:gd name="T69" fmla="*/ 2147483647 h 249"/>
                <a:gd name="T70" fmla="*/ 2147483647 w 244"/>
                <a:gd name="T71" fmla="*/ 2147483647 h 24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4"/>
                <a:gd name="T109" fmla="*/ 0 h 249"/>
                <a:gd name="T110" fmla="*/ 244 w 244"/>
                <a:gd name="T111" fmla="*/ 249 h 24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4" h="249">
                  <a:moveTo>
                    <a:pt x="244" y="205"/>
                  </a:moveTo>
                  <a:lnTo>
                    <a:pt x="235" y="80"/>
                  </a:lnTo>
                  <a:lnTo>
                    <a:pt x="235" y="53"/>
                  </a:lnTo>
                  <a:lnTo>
                    <a:pt x="235" y="26"/>
                  </a:lnTo>
                  <a:lnTo>
                    <a:pt x="209" y="17"/>
                  </a:lnTo>
                  <a:lnTo>
                    <a:pt x="209" y="9"/>
                  </a:lnTo>
                  <a:lnTo>
                    <a:pt x="192" y="9"/>
                  </a:lnTo>
                  <a:lnTo>
                    <a:pt x="166" y="17"/>
                  </a:lnTo>
                  <a:lnTo>
                    <a:pt x="166" y="44"/>
                  </a:lnTo>
                  <a:lnTo>
                    <a:pt x="157" y="53"/>
                  </a:lnTo>
                  <a:lnTo>
                    <a:pt x="139" y="44"/>
                  </a:lnTo>
                  <a:lnTo>
                    <a:pt x="122" y="35"/>
                  </a:lnTo>
                  <a:lnTo>
                    <a:pt x="96" y="26"/>
                  </a:lnTo>
                  <a:lnTo>
                    <a:pt x="96" y="17"/>
                  </a:lnTo>
                  <a:lnTo>
                    <a:pt x="78" y="9"/>
                  </a:lnTo>
                  <a:lnTo>
                    <a:pt x="52" y="9"/>
                  </a:lnTo>
                  <a:lnTo>
                    <a:pt x="26" y="0"/>
                  </a:lnTo>
                  <a:lnTo>
                    <a:pt x="26" y="17"/>
                  </a:lnTo>
                  <a:lnTo>
                    <a:pt x="9" y="26"/>
                  </a:lnTo>
                  <a:lnTo>
                    <a:pt x="9" y="44"/>
                  </a:lnTo>
                  <a:lnTo>
                    <a:pt x="0" y="44"/>
                  </a:lnTo>
                  <a:lnTo>
                    <a:pt x="0" y="53"/>
                  </a:lnTo>
                  <a:lnTo>
                    <a:pt x="9" y="71"/>
                  </a:lnTo>
                  <a:lnTo>
                    <a:pt x="9" y="98"/>
                  </a:lnTo>
                  <a:lnTo>
                    <a:pt x="9" y="115"/>
                  </a:lnTo>
                  <a:lnTo>
                    <a:pt x="0" y="124"/>
                  </a:lnTo>
                  <a:lnTo>
                    <a:pt x="17" y="151"/>
                  </a:lnTo>
                  <a:lnTo>
                    <a:pt x="26" y="151"/>
                  </a:lnTo>
                  <a:lnTo>
                    <a:pt x="44" y="178"/>
                  </a:lnTo>
                  <a:lnTo>
                    <a:pt x="78" y="178"/>
                  </a:lnTo>
                  <a:lnTo>
                    <a:pt x="87" y="187"/>
                  </a:lnTo>
                  <a:lnTo>
                    <a:pt x="113" y="187"/>
                  </a:lnTo>
                  <a:lnTo>
                    <a:pt x="227" y="249"/>
                  </a:lnTo>
                  <a:lnTo>
                    <a:pt x="227" y="240"/>
                  </a:lnTo>
                  <a:lnTo>
                    <a:pt x="244" y="240"/>
                  </a:lnTo>
                  <a:lnTo>
                    <a:pt x="244" y="20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93" name="Freeform 121"/>
            <p:cNvSpPr>
              <a:spLocks/>
            </p:cNvSpPr>
            <p:nvPr/>
          </p:nvSpPr>
          <p:spPr bwMode="auto">
            <a:xfrm>
              <a:off x="4956175" y="3163887"/>
              <a:ext cx="393700" cy="374650"/>
            </a:xfrm>
            <a:custGeom>
              <a:avLst/>
              <a:gdLst>
                <a:gd name="T0" fmla="*/ 2147483647 w 244"/>
                <a:gd name="T1" fmla="*/ 2147483647 h 249"/>
                <a:gd name="T2" fmla="*/ 2147483647 w 244"/>
                <a:gd name="T3" fmla="*/ 2147483647 h 249"/>
                <a:gd name="T4" fmla="*/ 2147483647 w 244"/>
                <a:gd name="T5" fmla="*/ 2147483647 h 249"/>
                <a:gd name="T6" fmla="*/ 2147483647 w 244"/>
                <a:gd name="T7" fmla="*/ 2147483647 h 249"/>
                <a:gd name="T8" fmla="*/ 2147483647 w 244"/>
                <a:gd name="T9" fmla="*/ 2147483647 h 249"/>
                <a:gd name="T10" fmla="*/ 2147483647 w 244"/>
                <a:gd name="T11" fmla="*/ 2147483647 h 249"/>
                <a:gd name="T12" fmla="*/ 2147483647 w 244"/>
                <a:gd name="T13" fmla="*/ 2147483647 h 249"/>
                <a:gd name="T14" fmla="*/ 2147483647 w 244"/>
                <a:gd name="T15" fmla="*/ 2147483647 h 249"/>
                <a:gd name="T16" fmla="*/ 2147483647 w 244"/>
                <a:gd name="T17" fmla="*/ 2147483647 h 249"/>
                <a:gd name="T18" fmla="*/ 2147483647 w 244"/>
                <a:gd name="T19" fmla="*/ 2147483647 h 249"/>
                <a:gd name="T20" fmla="*/ 2147483647 w 244"/>
                <a:gd name="T21" fmla="*/ 2147483647 h 249"/>
                <a:gd name="T22" fmla="*/ 2147483647 w 244"/>
                <a:gd name="T23" fmla="*/ 2147483647 h 249"/>
                <a:gd name="T24" fmla="*/ 2147483647 w 244"/>
                <a:gd name="T25" fmla="*/ 2147483647 h 249"/>
                <a:gd name="T26" fmla="*/ 2147483647 w 244"/>
                <a:gd name="T27" fmla="*/ 2147483647 h 249"/>
                <a:gd name="T28" fmla="*/ 2147483647 w 244"/>
                <a:gd name="T29" fmla="*/ 2147483647 h 249"/>
                <a:gd name="T30" fmla="*/ 2147483647 w 244"/>
                <a:gd name="T31" fmla="*/ 2147483647 h 249"/>
                <a:gd name="T32" fmla="*/ 2147483647 w 244"/>
                <a:gd name="T33" fmla="*/ 0 h 249"/>
                <a:gd name="T34" fmla="*/ 2147483647 w 244"/>
                <a:gd name="T35" fmla="*/ 2147483647 h 249"/>
                <a:gd name="T36" fmla="*/ 2147483647 w 244"/>
                <a:gd name="T37" fmla="*/ 2147483647 h 249"/>
                <a:gd name="T38" fmla="*/ 2147483647 w 244"/>
                <a:gd name="T39" fmla="*/ 2147483647 h 249"/>
                <a:gd name="T40" fmla="*/ 0 w 244"/>
                <a:gd name="T41" fmla="*/ 2147483647 h 249"/>
                <a:gd name="T42" fmla="*/ 0 w 244"/>
                <a:gd name="T43" fmla="*/ 2147483647 h 249"/>
                <a:gd name="T44" fmla="*/ 2147483647 w 244"/>
                <a:gd name="T45" fmla="*/ 2147483647 h 249"/>
                <a:gd name="T46" fmla="*/ 2147483647 w 244"/>
                <a:gd name="T47" fmla="*/ 2147483647 h 249"/>
                <a:gd name="T48" fmla="*/ 2147483647 w 244"/>
                <a:gd name="T49" fmla="*/ 2147483647 h 249"/>
                <a:gd name="T50" fmla="*/ 0 w 244"/>
                <a:gd name="T51" fmla="*/ 2147483647 h 249"/>
                <a:gd name="T52" fmla="*/ 2147483647 w 244"/>
                <a:gd name="T53" fmla="*/ 2147483647 h 249"/>
                <a:gd name="T54" fmla="*/ 2147483647 w 244"/>
                <a:gd name="T55" fmla="*/ 2147483647 h 249"/>
                <a:gd name="T56" fmla="*/ 2147483647 w 244"/>
                <a:gd name="T57" fmla="*/ 2147483647 h 249"/>
                <a:gd name="T58" fmla="*/ 2147483647 w 244"/>
                <a:gd name="T59" fmla="*/ 2147483647 h 249"/>
                <a:gd name="T60" fmla="*/ 2147483647 w 244"/>
                <a:gd name="T61" fmla="*/ 2147483647 h 249"/>
                <a:gd name="T62" fmla="*/ 2147483647 w 244"/>
                <a:gd name="T63" fmla="*/ 2147483647 h 249"/>
                <a:gd name="T64" fmla="*/ 2147483647 w 244"/>
                <a:gd name="T65" fmla="*/ 2147483647 h 249"/>
                <a:gd name="T66" fmla="*/ 2147483647 w 244"/>
                <a:gd name="T67" fmla="*/ 2147483647 h 249"/>
                <a:gd name="T68" fmla="*/ 2147483647 w 244"/>
                <a:gd name="T69" fmla="*/ 2147483647 h 249"/>
                <a:gd name="T70" fmla="*/ 2147483647 w 244"/>
                <a:gd name="T71" fmla="*/ 2147483647 h 24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4"/>
                <a:gd name="T109" fmla="*/ 0 h 249"/>
                <a:gd name="T110" fmla="*/ 244 w 244"/>
                <a:gd name="T111" fmla="*/ 249 h 24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4" h="249">
                  <a:moveTo>
                    <a:pt x="244" y="205"/>
                  </a:moveTo>
                  <a:lnTo>
                    <a:pt x="235" y="80"/>
                  </a:lnTo>
                  <a:lnTo>
                    <a:pt x="235" y="53"/>
                  </a:lnTo>
                  <a:lnTo>
                    <a:pt x="235" y="26"/>
                  </a:lnTo>
                  <a:lnTo>
                    <a:pt x="209" y="17"/>
                  </a:lnTo>
                  <a:lnTo>
                    <a:pt x="209" y="9"/>
                  </a:lnTo>
                  <a:lnTo>
                    <a:pt x="192" y="9"/>
                  </a:lnTo>
                  <a:lnTo>
                    <a:pt x="166" y="17"/>
                  </a:lnTo>
                  <a:lnTo>
                    <a:pt x="166" y="44"/>
                  </a:lnTo>
                  <a:lnTo>
                    <a:pt x="157" y="53"/>
                  </a:lnTo>
                  <a:lnTo>
                    <a:pt x="139" y="44"/>
                  </a:lnTo>
                  <a:lnTo>
                    <a:pt x="122" y="35"/>
                  </a:lnTo>
                  <a:lnTo>
                    <a:pt x="96" y="26"/>
                  </a:lnTo>
                  <a:lnTo>
                    <a:pt x="96" y="17"/>
                  </a:lnTo>
                  <a:lnTo>
                    <a:pt x="78" y="9"/>
                  </a:lnTo>
                  <a:lnTo>
                    <a:pt x="52" y="9"/>
                  </a:lnTo>
                  <a:lnTo>
                    <a:pt x="26" y="0"/>
                  </a:lnTo>
                  <a:lnTo>
                    <a:pt x="26" y="17"/>
                  </a:lnTo>
                  <a:lnTo>
                    <a:pt x="9" y="26"/>
                  </a:lnTo>
                  <a:lnTo>
                    <a:pt x="9" y="44"/>
                  </a:lnTo>
                  <a:lnTo>
                    <a:pt x="0" y="44"/>
                  </a:lnTo>
                  <a:lnTo>
                    <a:pt x="0" y="53"/>
                  </a:lnTo>
                  <a:lnTo>
                    <a:pt x="9" y="71"/>
                  </a:lnTo>
                  <a:lnTo>
                    <a:pt x="9" y="98"/>
                  </a:lnTo>
                  <a:lnTo>
                    <a:pt x="9" y="115"/>
                  </a:lnTo>
                  <a:lnTo>
                    <a:pt x="0" y="124"/>
                  </a:lnTo>
                  <a:lnTo>
                    <a:pt x="17" y="151"/>
                  </a:lnTo>
                  <a:lnTo>
                    <a:pt x="26" y="151"/>
                  </a:lnTo>
                  <a:lnTo>
                    <a:pt x="44" y="178"/>
                  </a:lnTo>
                  <a:lnTo>
                    <a:pt x="78" y="178"/>
                  </a:lnTo>
                  <a:lnTo>
                    <a:pt x="87" y="187"/>
                  </a:lnTo>
                  <a:lnTo>
                    <a:pt x="113" y="187"/>
                  </a:lnTo>
                  <a:lnTo>
                    <a:pt x="227" y="249"/>
                  </a:lnTo>
                  <a:lnTo>
                    <a:pt x="227" y="240"/>
                  </a:lnTo>
                  <a:lnTo>
                    <a:pt x="244" y="240"/>
                  </a:lnTo>
                  <a:lnTo>
                    <a:pt x="244" y="20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94" name="Freeform 122"/>
            <p:cNvSpPr>
              <a:spLocks/>
            </p:cNvSpPr>
            <p:nvPr/>
          </p:nvSpPr>
          <p:spPr bwMode="auto">
            <a:xfrm>
              <a:off x="4510088" y="3054350"/>
              <a:ext cx="517525" cy="511175"/>
            </a:xfrm>
            <a:custGeom>
              <a:avLst/>
              <a:gdLst>
                <a:gd name="T0" fmla="*/ 2147483647 w 323"/>
                <a:gd name="T1" fmla="*/ 0 h 339"/>
                <a:gd name="T2" fmla="*/ 2147483647 w 323"/>
                <a:gd name="T3" fmla="*/ 0 h 339"/>
                <a:gd name="T4" fmla="*/ 2147483647 w 323"/>
                <a:gd name="T5" fmla="*/ 0 h 339"/>
                <a:gd name="T6" fmla="*/ 2147483647 w 323"/>
                <a:gd name="T7" fmla="*/ 0 h 339"/>
                <a:gd name="T8" fmla="*/ 2147483647 w 323"/>
                <a:gd name="T9" fmla="*/ 2147483647 h 339"/>
                <a:gd name="T10" fmla="*/ 2147483647 w 323"/>
                <a:gd name="T11" fmla="*/ 2147483647 h 339"/>
                <a:gd name="T12" fmla="*/ 2147483647 w 323"/>
                <a:gd name="T13" fmla="*/ 2147483647 h 339"/>
                <a:gd name="T14" fmla="*/ 2147483647 w 323"/>
                <a:gd name="T15" fmla="*/ 2147483647 h 339"/>
                <a:gd name="T16" fmla="*/ 2147483647 w 323"/>
                <a:gd name="T17" fmla="*/ 2147483647 h 339"/>
                <a:gd name="T18" fmla="*/ 2147483647 w 323"/>
                <a:gd name="T19" fmla="*/ 2147483647 h 339"/>
                <a:gd name="T20" fmla="*/ 2147483647 w 323"/>
                <a:gd name="T21" fmla="*/ 2147483647 h 339"/>
                <a:gd name="T22" fmla="*/ 2147483647 w 323"/>
                <a:gd name="T23" fmla="*/ 2147483647 h 339"/>
                <a:gd name="T24" fmla="*/ 0 w 323"/>
                <a:gd name="T25" fmla="*/ 2147483647 h 339"/>
                <a:gd name="T26" fmla="*/ 0 w 323"/>
                <a:gd name="T27" fmla="*/ 2147483647 h 339"/>
                <a:gd name="T28" fmla="*/ 0 w 323"/>
                <a:gd name="T29" fmla="*/ 2147483647 h 339"/>
                <a:gd name="T30" fmla="*/ 2147483647 w 323"/>
                <a:gd name="T31" fmla="*/ 2147483647 h 339"/>
                <a:gd name="T32" fmla="*/ 2147483647 w 323"/>
                <a:gd name="T33" fmla="*/ 2147483647 h 339"/>
                <a:gd name="T34" fmla="*/ 2147483647 w 323"/>
                <a:gd name="T35" fmla="*/ 2147483647 h 339"/>
                <a:gd name="T36" fmla="*/ 2147483647 w 323"/>
                <a:gd name="T37" fmla="*/ 2147483647 h 339"/>
                <a:gd name="T38" fmla="*/ 2147483647 w 323"/>
                <a:gd name="T39" fmla="*/ 2147483647 h 339"/>
                <a:gd name="T40" fmla="*/ 2147483647 w 323"/>
                <a:gd name="T41" fmla="*/ 2147483647 h 339"/>
                <a:gd name="T42" fmla="*/ 2147483647 w 323"/>
                <a:gd name="T43" fmla="*/ 2147483647 h 339"/>
                <a:gd name="T44" fmla="*/ 2147483647 w 323"/>
                <a:gd name="T45" fmla="*/ 2147483647 h 339"/>
                <a:gd name="T46" fmla="*/ 2147483647 w 323"/>
                <a:gd name="T47" fmla="*/ 2147483647 h 339"/>
                <a:gd name="T48" fmla="*/ 2147483647 w 323"/>
                <a:gd name="T49" fmla="*/ 2147483647 h 339"/>
                <a:gd name="T50" fmla="*/ 2147483647 w 323"/>
                <a:gd name="T51" fmla="*/ 2147483647 h 339"/>
                <a:gd name="T52" fmla="*/ 2147483647 w 323"/>
                <a:gd name="T53" fmla="*/ 2147483647 h 339"/>
                <a:gd name="T54" fmla="*/ 2147483647 w 323"/>
                <a:gd name="T55" fmla="*/ 2147483647 h 339"/>
                <a:gd name="T56" fmla="*/ 2147483647 w 323"/>
                <a:gd name="T57" fmla="*/ 2147483647 h 339"/>
                <a:gd name="T58" fmla="*/ 2147483647 w 323"/>
                <a:gd name="T59" fmla="*/ 2147483647 h 339"/>
                <a:gd name="T60" fmla="*/ 2147483647 w 323"/>
                <a:gd name="T61" fmla="*/ 2147483647 h 339"/>
                <a:gd name="T62" fmla="*/ 2147483647 w 323"/>
                <a:gd name="T63" fmla="*/ 2147483647 h 339"/>
                <a:gd name="T64" fmla="*/ 2147483647 w 323"/>
                <a:gd name="T65" fmla="*/ 2147483647 h 339"/>
                <a:gd name="T66" fmla="*/ 2147483647 w 323"/>
                <a:gd name="T67" fmla="*/ 2147483647 h 339"/>
                <a:gd name="T68" fmla="*/ 2147483647 w 323"/>
                <a:gd name="T69" fmla="*/ 2147483647 h 339"/>
                <a:gd name="T70" fmla="*/ 2147483647 w 323"/>
                <a:gd name="T71" fmla="*/ 2147483647 h 339"/>
                <a:gd name="T72" fmla="*/ 2147483647 w 323"/>
                <a:gd name="T73" fmla="*/ 0 h 339"/>
                <a:gd name="T74" fmla="*/ 2147483647 w 323"/>
                <a:gd name="T75" fmla="*/ 0 h 3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3"/>
                <a:gd name="T115" fmla="*/ 0 h 339"/>
                <a:gd name="T116" fmla="*/ 323 w 323"/>
                <a:gd name="T117" fmla="*/ 339 h 3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3" h="339">
                  <a:moveTo>
                    <a:pt x="262" y="0"/>
                  </a:moveTo>
                  <a:lnTo>
                    <a:pt x="236" y="0"/>
                  </a:lnTo>
                  <a:lnTo>
                    <a:pt x="218" y="0"/>
                  </a:lnTo>
                  <a:lnTo>
                    <a:pt x="201" y="0"/>
                  </a:lnTo>
                  <a:lnTo>
                    <a:pt x="157" y="9"/>
                  </a:lnTo>
                  <a:lnTo>
                    <a:pt x="105" y="27"/>
                  </a:lnTo>
                  <a:lnTo>
                    <a:pt x="122" y="45"/>
                  </a:lnTo>
                  <a:lnTo>
                    <a:pt x="122" y="89"/>
                  </a:lnTo>
                  <a:lnTo>
                    <a:pt x="79" y="98"/>
                  </a:lnTo>
                  <a:lnTo>
                    <a:pt x="79" y="107"/>
                  </a:lnTo>
                  <a:lnTo>
                    <a:pt x="61" y="125"/>
                  </a:lnTo>
                  <a:lnTo>
                    <a:pt x="18" y="143"/>
                  </a:lnTo>
                  <a:lnTo>
                    <a:pt x="0" y="143"/>
                  </a:lnTo>
                  <a:lnTo>
                    <a:pt x="0" y="170"/>
                  </a:lnTo>
                  <a:lnTo>
                    <a:pt x="0" y="179"/>
                  </a:lnTo>
                  <a:lnTo>
                    <a:pt x="61" y="214"/>
                  </a:lnTo>
                  <a:lnTo>
                    <a:pt x="148" y="294"/>
                  </a:lnTo>
                  <a:lnTo>
                    <a:pt x="166" y="303"/>
                  </a:lnTo>
                  <a:lnTo>
                    <a:pt x="183" y="312"/>
                  </a:lnTo>
                  <a:lnTo>
                    <a:pt x="183" y="339"/>
                  </a:lnTo>
                  <a:lnTo>
                    <a:pt x="201" y="339"/>
                  </a:lnTo>
                  <a:lnTo>
                    <a:pt x="218" y="321"/>
                  </a:lnTo>
                  <a:lnTo>
                    <a:pt x="323" y="250"/>
                  </a:lnTo>
                  <a:lnTo>
                    <a:pt x="305" y="223"/>
                  </a:lnTo>
                  <a:lnTo>
                    <a:pt x="296" y="223"/>
                  </a:lnTo>
                  <a:lnTo>
                    <a:pt x="279" y="196"/>
                  </a:lnTo>
                  <a:lnTo>
                    <a:pt x="288" y="187"/>
                  </a:lnTo>
                  <a:lnTo>
                    <a:pt x="288" y="170"/>
                  </a:lnTo>
                  <a:lnTo>
                    <a:pt x="288" y="143"/>
                  </a:lnTo>
                  <a:lnTo>
                    <a:pt x="279" y="125"/>
                  </a:lnTo>
                  <a:lnTo>
                    <a:pt x="279" y="116"/>
                  </a:lnTo>
                  <a:lnTo>
                    <a:pt x="279" y="89"/>
                  </a:lnTo>
                  <a:lnTo>
                    <a:pt x="262" y="81"/>
                  </a:lnTo>
                  <a:lnTo>
                    <a:pt x="253" y="63"/>
                  </a:lnTo>
                  <a:lnTo>
                    <a:pt x="270" y="45"/>
                  </a:lnTo>
                  <a:lnTo>
                    <a:pt x="270" y="9"/>
                  </a:lnTo>
                  <a:lnTo>
                    <a:pt x="270" y="0"/>
                  </a:lnTo>
                  <a:lnTo>
                    <a:pt x="262"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95" name="Freeform 123"/>
            <p:cNvSpPr>
              <a:spLocks/>
            </p:cNvSpPr>
            <p:nvPr/>
          </p:nvSpPr>
          <p:spPr bwMode="auto">
            <a:xfrm>
              <a:off x="4510088" y="3054350"/>
              <a:ext cx="517525" cy="511175"/>
            </a:xfrm>
            <a:custGeom>
              <a:avLst/>
              <a:gdLst>
                <a:gd name="T0" fmla="*/ 2147483647 w 323"/>
                <a:gd name="T1" fmla="*/ 0 h 339"/>
                <a:gd name="T2" fmla="*/ 2147483647 w 323"/>
                <a:gd name="T3" fmla="*/ 0 h 339"/>
                <a:gd name="T4" fmla="*/ 2147483647 w 323"/>
                <a:gd name="T5" fmla="*/ 0 h 339"/>
                <a:gd name="T6" fmla="*/ 2147483647 w 323"/>
                <a:gd name="T7" fmla="*/ 0 h 339"/>
                <a:gd name="T8" fmla="*/ 2147483647 w 323"/>
                <a:gd name="T9" fmla="*/ 2147483647 h 339"/>
                <a:gd name="T10" fmla="*/ 2147483647 w 323"/>
                <a:gd name="T11" fmla="*/ 2147483647 h 339"/>
                <a:gd name="T12" fmla="*/ 2147483647 w 323"/>
                <a:gd name="T13" fmla="*/ 2147483647 h 339"/>
                <a:gd name="T14" fmla="*/ 2147483647 w 323"/>
                <a:gd name="T15" fmla="*/ 2147483647 h 339"/>
                <a:gd name="T16" fmla="*/ 2147483647 w 323"/>
                <a:gd name="T17" fmla="*/ 2147483647 h 339"/>
                <a:gd name="T18" fmla="*/ 2147483647 w 323"/>
                <a:gd name="T19" fmla="*/ 2147483647 h 339"/>
                <a:gd name="T20" fmla="*/ 2147483647 w 323"/>
                <a:gd name="T21" fmla="*/ 2147483647 h 339"/>
                <a:gd name="T22" fmla="*/ 2147483647 w 323"/>
                <a:gd name="T23" fmla="*/ 2147483647 h 339"/>
                <a:gd name="T24" fmla="*/ 0 w 323"/>
                <a:gd name="T25" fmla="*/ 2147483647 h 339"/>
                <a:gd name="T26" fmla="*/ 0 w 323"/>
                <a:gd name="T27" fmla="*/ 2147483647 h 339"/>
                <a:gd name="T28" fmla="*/ 0 w 323"/>
                <a:gd name="T29" fmla="*/ 2147483647 h 339"/>
                <a:gd name="T30" fmla="*/ 2147483647 w 323"/>
                <a:gd name="T31" fmla="*/ 2147483647 h 339"/>
                <a:gd name="T32" fmla="*/ 2147483647 w 323"/>
                <a:gd name="T33" fmla="*/ 2147483647 h 339"/>
                <a:gd name="T34" fmla="*/ 2147483647 w 323"/>
                <a:gd name="T35" fmla="*/ 2147483647 h 339"/>
                <a:gd name="T36" fmla="*/ 2147483647 w 323"/>
                <a:gd name="T37" fmla="*/ 2147483647 h 339"/>
                <a:gd name="T38" fmla="*/ 2147483647 w 323"/>
                <a:gd name="T39" fmla="*/ 2147483647 h 339"/>
                <a:gd name="T40" fmla="*/ 2147483647 w 323"/>
                <a:gd name="T41" fmla="*/ 2147483647 h 339"/>
                <a:gd name="T42" fmla="*/ 2147483647 w 323"/>
                <a:gd name="T43" fmla="*/ 2147483647 h 339"/>
                <a:gd name="T44" fmla="*/ 2147483647 w 323"/>
                <a:gd name="T45" fmla="*/ 2147483647 h 339"/>
                <a:gd name="T46" fmla="*/ 2147483647 w 323"/>
                <a:gd name="T47" fmla="*/ 2147483647 h 339"/>
                <a:gd name="T48" fmla="*/ 2147483647 w 323"/>
                <a:gd name="T49" fmla="*/ 2147483647 h 339"/>
                <a:gd name="T50" fmla="*/ 2147483647 w 323"/>
                <a:gd name="T51" fmla="*/ 2147483647 h 339"/>
                <a:gd name="T52" fmla="*/ 2147483647 w 323"/>
                <a:gd name="T53" fmla="*/ 2147483647 h 339"/>
                <a:gd name="T54" fmla="*/ 2147483647 w 323"/>
                <a:gd name="T55" fmla="*/ 2147483647 h 339"/>
                <a:gd name="T56" fmla="*/ 2147483647 w 323"/>
                <a:gd name="T57" fmla="*/ 2147483647 h 339"/>
                <a:gd name="T58" fmla="*/ 2147483647 w 323"/>
                <a:gd name="T59" fmla="*/ 2147483647 h 339"/>
                <a:gd name="T60" fmla="*/ 2147483647 w 323"/>
                <a:gd name="T61" fmla="*/ 2147483647 h 339"/>
                <a:gd name="T62" fmla="*/ 2147483647 w 323"/>
                <a:gd name="T63" fmla="*/ 2147483647 h 339"/>
                <a:gd name="T64" fmla="*/ 2147483647 w 323"/>
                <a:gd name="T65" fmla="*/ 2147483647 h 339"/>
                <a:gd name="T66" fmla="*/ 2147483647 w 323"/>
                <a:gd name="T67" fmla="*/ 2147483647 h 339"/>
                <a:gd name="T68" fmla="*/ 2147483647 w 323"/>
                <a:gd name="T69" fmla="*/ 2147483647 h 339"/>
                <a:gd name="T70" fmla="*/ 2147483647 w 323"/>
                <a:gd name="T71" fmla="*/ 2147483647 h 339"/>
                <a:gd name="T72" fmla="*/ 2147483647 w 323"/>
                <a:gd name="T73" fmla="*/ 0 h 339"/>
                <a:gd name="T74" fmla="*/ 2147483647 w 323"/>
                <a:gd name="T75" fmla="*/ 0 h 3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3"/>
                <a:gd name="T115" fmla="*/ 0 h 339"/>
                <a:gd name="T116" fmla="*/ 323 w 323"/>
                <a:gd name="T117" fmla="*/ 339 h 3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3" h="339">
                  <a:moveTo>
                    <a:pt x="262" y="0"/>
                  </a:moveTo>
                  <a:lnTo>
                    <a:pt x="236" y="0"/>
                  </a:lnTo>
                  <a:lnTo>
                    <a:pt x="218" y="0"/>
                  </a:lnTo>
                  <a:lnTo>
                    <a:pt x="201" y="0"/>
                  </a:lnTo>
                  <a:lnTo>
                    <a:pt x="157" y="9"/>
                  </a:lnTo>
                  <a:lnTo>
                    <a:pt x="105" y="27"/>
                  </a:lnTo>
                  <a:lnTo>
                    <a:pt x="122" y="45"/>
                  </a:lnTo>
                  <a:lnTo>
                    <a:pt x="122" y="89"/>
                  </a:lnTo>
                  <a:lnTo>
                    <a:pt x="79" y="98"/>
                  </a:lnTo>
                  <a:lnTo>
                    <a:pt x="79" y="107"/>
                  </a:lnTo>
                  <a:lnTo>
                    <a:pt x="61" y="125"/>
                  </a:lnTo>
                  <a:lnTo>
                    <a:pt x="18" y="143"/>
                  </a:lnTo>
                  <a:lnTo>
                    <a:pt x="0" y="143"/>
                  </a:lnTo>
                  <a:lnTo>
                    <a:pt x="0" y="170"/>
                  </a:lnTo>
                  <a:lnTo>
                    <a:pt x="0" y="179"/>
                  </a:lnTo>
                  <a:lnTo>
                    <a:pt x="61" y="214"/>
                  </a:lnTo>
                  <a:lnTo>
                    <a:pt x="148" y="294"/>
                  </a:lnTo>
                  <a:lnTo>
                    <a:pt x="166" y="303"/>
                  </a:lnTo>
                  <a:lnTo>
                    <a:pt x="183" y="312"/>
                  </a:lnTo>
                  <a:lnTo>
                    <a:pt x="183" y="339"/>
                  </a:lnTo>
                  <a:lnTo>
                    <a:pt x="201" y="339"/>
                  </a:lnTo>
                  <a:lnTo>
                    <a:pt x="218" y="321"/>
                  </a:lnTo>
                  <a:lnTo>
                    <a:pt x="323" y="250"/>
                  </a:lnTo>
                  <a:lnTo>
                    <a:pt x="305" y="223"/>
                  </a:lnTo>
                  <a:lnTo>
                    <a:pt x="296" y="223"/>
                  </a:lnTo>
                  <a:lnTo>
                    <a:pt x="279" y="196"/>
                  </a:lnTo>
                  <a:lnTo>
                    <a:pt x="288" y="187"/>
                  </a:lnTo>
                  <a:lnTo>
                    <a:pt x="288" y="170"/>
                  </a:lnTo>
                  <a:lnTo>
                    <a:pt x="288" y="143"/>
                  </a:lnTo>
                  <a:lnTo>
                    <a:pt x="279" y="125"/>
                  </a:lnTo>
                  <a:lnTo>
                    <a:pt x="279" y="116"/>
                  </a:lnTo>
                  <a:lnTo>
                    <a:pt x="279" y="89"/>
                  </a:lnTo>
                  <a:lnTo>
                    <a:pt x="262" y="81"/>
                  </a:lnTo>
                  <a:lnTo>
                    <a:pt x="253" y="63"/>
                  </a:lnTo>
                  <a:lnTo>
                    <a:pt x="270" y="45"/>
                  </a:lnTo>
                  <a:lnTo>
                    <a:pt x="270" y="9"/>
                  </a:lnTo>
                  <a:lnTo>
                    <a:pt x="270" y="0"/>
                  </a:lnTo>
                  <a:lnTo>
                    <a:pt x="262" y="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96" name="Freeform 124"/>
            <p:cNvSpPr>
              <a:spLocks/>
            </p:cNvSpPr>
            <p:nvPr/>
          </p:nvSpPr>
          <p:spPr bwMode="auto">
            <a:xfrm>
              <a:off x="5757863" y="3594100"/>
              <a:ext cx="265112" cy="147637"/>
            </a:xfrm>
            <a:custGeom>
              <a:avLst/>
              <a:gdLst>
                <a:gd name="T0" fmla="*/ 0 w 165"/>
                <a:gd name="T1" fmla="*/ 2147483647 h 98"/>
                <a:gd name="T2" fmla="*/ 2147483647 w 165"/>
                <a:gd name="T3" fmla="*/ 2147483647 h 98"/>
                <a:gd name="T4" fmla="*/ 2147483647 w 165"/>
                <a:gd name="T5" fmla="*/ 2147483647 h 98"/>
                <a:gd name="T6" fmla="*/ 2147483647 w 165"/>
                <a:gd name="T7" fmla="*/ 2147483647 h 98"/>
                <a:gd name="T8" fmla="*/ 2147483647 w 165"/>
                <a:gd name="T9" fmla="*/ 0 h 98"/>
                <a:gd name="T10" fmla="*/ 2147483647 w 165"/>
                <a:gd name="T11" fmla="*/ 2147483647 h 98"/>
                <a:gd name="T12" fmla="*/ 2147483647 w 165"/>
                <a:gd name="T13" fmla="*/ 2147483647 h 98"/>
                <a:gd name="T14" fmla="*/ 2147483647 w 165"/>
                <a:gd name="T15" fmla="*/ 2147483647 h 98"/>
                <a:gd name="T16" fmla="*/ 2147483647 w 165"/>
                <a:gd name="T17" fmla="*/ 2147483647 h 98"/>
                <a:gd name="T18" fmla="*/ 2147483647 w 165"/>
                <a:gd name="T19" fmla="*/ 2147483647 h 98"/>
                <a:gd name="T20" fmla="*/ 2147483647 w 165"/>
                <a:gd name="T21" fmla="*/ 2147483647 h 98"/>
                <a:gd name="T22" fmla="*/ 2147483647 w 165"/>
                <a:gd name="T23" fmla="*/ 2147483647 h 98"/>
                <a:gd name="T24" fmla="*/ 2147483647 w 165"/>
                <a:gd name="T25" fmla="*/ 2147483647 h 98"/>
                <a:gd name="T26" fmla="*/ 2147483647 w 165"/>
                <a:gd name="T27" fmla="*/ 2147483647 h 98"/>
                <a:gd name="T28" fmla="*/ 0 w 165"/>
                <a:gd name="T29" fmla="*/ 2147483647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98"/>
                <a:gd name="T47" fmla="*/ 165 w 165"/>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98">
                  <a:moveTo>
                    <a:pt x="0" y="26"/>
                  </a:moveTo>
                  <a:lnTo>
                    <a:pt x="17" y="18"/>
                  </a:lnTo>
                  <a:lnTo>
                    <a:pt x="52" y="53"/>
                  </a:lnTo>
                  <a:lnTo>
                    <a:pt x="104" y="9"/>
                  </a:lnTo>
                  <a:lnTo>
                    <a:pt x="148" y="0"/>
                  </a:lnTo>
                  <a:lnTo>
                    <a:pt x="165" y="18"/>
                  </a:lnTo>
                  <a:lnTo>
                    <a:pt x="165" y="26"/>
                  </a:lnTo>
                  <a:lnTo>
                    <a:pt x="148" y="26"/>
                  </a:lnTo>
                  <a:lnTo>
                    <a:pt x="148" y="35"/>
                  </a:lnTo>
                  <a:lnTo>
                    <a:pt x="113" y="53"/>
                  </a:lnTo>
                  <a:lnTo>
                    <a:pt x="78" y="89"/>
                  </a:lnTo>
                  <a:lnTo>
                    <a:pt x="52" y="89"/>
                  </a:lnTo>
                  <a:lnTo>
                    <a:pt x="43" y="98"/>
                  </a:lnTo>
                  <a:lnTo>
                    <a:pt x="17" y="98"/>
                  </a:lnTo>
                  <a:lnTo>
                    <a:pt x="0" y="2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97" name="Freeform 125"/>
            <p:cNvSpPr>
              <a:spLocks/>
            </p:cNvSpPr>
            <p:nvPr/>
          </p:nvSpPr>
          <p:spPr bwMode="auto">
            <a:xfrm>
              <a:off x="5757863" y="3594100"/>
              <a:ext cx="265112" cy="147637"/>
            </a:xfrm>
            <a:custGeom>
              <a:avLst/>
              <a:gdLst>
                <a:gd name="T0" fmla="*/ 0 w 165"/>
                <a:gd name="T1" fmla="*/ 2147483647 h 98"/>
                <a:gd name="T2" fmla="*/ 2147483647 w 165"/>
                <a:gd name="T3" fmla="*/ 2147483647 h 98"/>
                <a:gd name="T4" fmla="*/ 2147483647 w 165"/>
                <a:gd name="T5" fmla="*/ 2147483647 h 98"/>
                <a:gd name="T6" fmla="*/ 2147483647 w 165"/>
                <a:gd name="T7" fmla="*/ 2147483647 h 98"/>
                <a:gd name="T8" fmla="*/ 2147483647 w 165"/>
                <a:gd name="T9" fmla="*/ 0 h 98"/>
                <a:gd name="T10" fmla="*/ 2147483647 w 165"/>
                <a:gd name="T11" fmla="*/ 2147483647 h 98"/>
                <a:gd name="T12" fmla="*/ 2147483647 w 165"/>
                <a:gd name="T13" fmla="*/ 2147483647 h 98"/>
                <a:gd name="T14" fmla="*/ 2147483647 w 165"/>
                <a:gd name="T15" fmla="*/ 2147483647 h 98"/>
                <a:gd name="T16" fmla="*/ 2147483647 w 165"/>
                <a:gd name="T17" fmla="*/ 2147483647 h 98"/>
                <a:gd name="T18" fmla="*/ 2147483647 w 165"/>
                <a:gd name="T19" fmla="*/ 2147483647 h 98"/>
                <a:gd name="T20" fmla="*/ 2147483647 w 165"/>
                <a:gd name="T21" fmla="*/ 2147483647 h 98"/>
                <a:gd name="T22" fmla="*/ 2147483647 w 165"/>
                <a:gd name="T23" fmla="*/ 2147483647 h 98"/>
                <a:gd name="T24" fmla="*/ 2147483647 w 165"/>
                <a:gd name="T25" fmla="*/ 2147483647 h 98"/>
                <a:gd name="T26" fmla="*/ 2147483647 w 165"/>
                <a:gd name="T27" fmla="*/ 2147483647 h 98"/>
                <a:gd name="T28" fmla="*/ 0 w 165"/>
                <a:gd name="T29" fmla="*/ 2147483647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98"/>
                <a:gd name="T47" fmla="*/ 165 w 165"/>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98">
                  <a:moveTo>
                    <a:pt x="0" y="26"/>
                  </a:moveTo>
                  <a:lnTo>
                    <a:pt x="17" y="18"/>
                  </a:lnTo>
                  <a:lnTo>
                    <a:pt x="52" y="53"/>
                  </a:lnTo>
                  <a:lnTo>
                    <a:pt x="104" y="9"/>
                  </a:lnTo>
                  <a:lnTo>
                    <a:pt x="148" y="0"/>
                  </a:lnTo>
                  <a:lnTo>
                    <a:pt x="165" y="18"/>
                  </a:lnTo>
                  <a:lnTo>
                    <a:pt x="165" y="26"/>
                  </a:lnTo>
                  <a:lnTo>
                    <a:pt x="148" y="26"/>
                  </a:lnTo>
                  <a:lnTo>
                    <a:pt x="148" y="35"/>
                  </a:lnTo>
                  <a:lnTo>
                    <a:pt x="113" y="53"/>
                  </a:lnTo>
                  <a:lnTo>
                    <a:pt x="78" y="89"/>
                  </a:lnTo>
                  <a:lnTo>
                    <a:pt x="52" y="89"/>
                  </a:lnTo>
                  <a:lnTo>
                    <a:pt x="43" y="98"/>
                  </a:lnTo>
                  <a:lnTo>
                    <a:pt x="17" y="98"/>
                  </a:lnTo>
                  <a:lnTo>
                    <a:pt x="0" y="2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398" name="Freeform 126"/>
            <p:cNvSpPr>
              <a:spLocks/>
            </p:cNvSpPr>
            <p:nvPr/>
          </p:nvSpPr>
          <p:spPr bwMode="auto">
            <a:xfrm>
              <a:off x="5995988" y="3390900"/>
              <a:ext cx="195262" cy="230187"/>
            </a:xfrm>
            <a:custGeom>
              <a:avLst/>
              <a:gdLst>
                <a:gd name="T0" fmla="*/ 2147483647 w 122"/>
                <a:gd name="T1" fmla="*/ 2147483647 h 152"/>
                <a:gd name="T2" fmla="*/ 2147483647 w 122"/>
                <a:gd name="T3" fmla="*/ 2147483647 h 152"/>
                <a:gd name="T4" fmla="*/ 2147483647 w 122"/>
                <a:gd name="T5" fmla="*/ 2147483647 h 152"/>
                <a:gd name="T6" fmla="*/ 2147483647 w 122"/>
                <a:gd name="T7" fmla="*/ 2147483647 h 152"/>
                <a:gd name="T8" fmla="*/ 2147483647 w 122"/>
                <a:gd name="T9" fmla="*/ 2147483647 h 152"/>
                <a:gd name="T10" fmla="*/ 2147483647 w 122"/>
                <a:gd name="T11" fmla="*/ 2147483647 h 152"/>
                <a:gd name="T12" fmla="*/ 2147483647 w 122"/>
                <a:gd name="T13" fmla="*/ 2147483647 h 152"/>
                <a:gd name="T14" fmla="*/ 2147483647 w 122"/>
                <a:gd name="T15" fmla="*/ 2147483647 h 152"/>
                <a:gd name="T16" fmla="*/ 2147483647 w 122"/>
                <a:gd name="T17" fmla="*/ 2147483647 h 152"/>
                <a:gd name="T18" fmla="*/ 2147483647 w 122"/>
                <a:gd name="T19" fmla="*/ 2147483647 h 152"/>
                <a:gd name="T20" fmla="*/ 2147483647 w 122"/>
                <a:gd name="T21" fmla="*/ 2147483647 h 152"/>
                <a:gd name="T22" fmla="*/ 2147483647 w 122"/>
                <a:gd name="T23" fmla="*/ 0 h 152"/>
                <a:gd name="T24" fmla="*/ 2147483647 w 122"/>
                <a:gd name="T25" fmla="*/ 2147483647 h 152"/>
                <a:gd name="T26" fmla="*/ 2147483647 w 122"/>
                <a:gd name="T27" fmla="*/ 2147483647 h 152"/>
                <a:gd name="T28" fmla="*/ 2147483647 w 122"/>
                <a:gd name="T29" fmla="*/ 2147483647 h 152"/>
                <a:gd name="T30" fmla="*/ 2147483647 w 122"/>
                <a:gd name="T31" fmla="*/ 2147483647 h 152"/>
                <a:gd name="T32" fmla="*/ 2147483647 w 122"/>
                <a:gd name="T33" fmla="*/ 2147483647 h 152"/>
                <a:gd name="T34" fmla="*/ 2147483647 w 122"/>
                <a:gd name="T35" fmla="*/ 2147483647 h 152"/>
                <a:gd name="T36" fmla="*/ 2147483647 w 122"/>
                <a:gd name="T37" fmla="*/ 2147483647 h 152"/>
                <a:gd name="T38" fmla="*/ 0 w 122"/>
                <a:gd name="T39" fmla="*/ 2147483647 h 152"/>
                <a:gd name="T40" fmla="*/ 2147483647 w 122"/>
                <a:gd name="T41" fmla="*/ 2147483647 h 152"/>
                <a:gd name="T42" fmla="*/ 2147483647 w 122"/>
                <a:gd name="T43" fmla="*/ 2147483647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152"/>
                <a:gd name="T68" fmla="*/ 122 w 122"/>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152">
                  <a:moveTo>
                    <a:pt x="34" y="152"/>
                  </a:moveTo>
                  <a:lnTo>
                    <a:pt x="43" y="152"/>
                  </a:lnTo>
                  <a:lnTo>
                    <a:pt x="52" y="134"/>
                  </a:lnTo>
                  <a:lnTo>
                    <a:pt x="69" y="134"/>
                  </a:lnTo>
                  <a:lnTo>
                    <a:pt x="78" y="116"/>
                  </a:lnTo>
                  <a:lnTo>
                    <a:pt x="87" y="116"/>
                  </a:lnTo>
                  <a:lnTo>
                    <a:pt x="87" y="89"/>
                  </a:lnTo>
                  <a:lnTo>
                    <a:pt x="113" y="62"/>
                  </a:lnTo>
                  <a:lnTo>
                    <a:pt x="122" y="45"/>
                  </a:lnTo>
                  <a:lnTo>
                    <a:pt x="104" y="27"/>
                  </a:lnTo>
                  <a:lnTo>
                    <a:pt x="69" y="18"/>
                  </a:lnTo>
                  <a:lnTo>
                    <a:pt x="61" y="0"/>
                  </a:lnTo>
                  <a:lnTo>
                    <a:pt x="52" y="18"/>
                  </a:lnTo>
                  <a:lnTo>
                    <a:pt x="52" y="27"/>
                  </a:lnTo>
                  <a:lnTo>
                    <a:pt x="43" y="27"/>
                  </a:lnTo>
                  <a:lnTo>
                    <a:pt x="52" y="36"/>
                  </a:lnTo>
                  <a:lnTo>
                    <a:pt x="61" y="45"/>
                  </a:lnTo>
                  <a:lnTo>
                    <a:pt x="61" y="62"/>
                  </a:lnTo>
                  <a:lnTo>
                    <a:pt x="43" y="98"/>
                  </a:lnTo>
                  <a:lnTo>
                    <a:pt x="0" y="134"/>
                  </a:lnTo>
                  <a:lnTo>
                    <a:pt x="17" y="152"/>
                  </a:lnTo>
                  <a:lnTo>
                    <a:pt x="34" y="15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399" name="Group 127"/>
            <p:cNvGrpSpPr>
              <a:grpSpLocks/>
            </p:cNvGrpSpPr>
            <p:nvPr/>
          </p:nvGrpSpPr>
          <p:grpSpPr bwMode="auto">
            <a:xfrm>
              <a:off x="5995988" y="3390900"/>
              <a:ext cx="195262" cy="230187"/>
              <a:chOff x="3406" y="1981"/>
              <a:chExt cx="122" cy="152"/>
            </a:xfrm>
          </p:grpSpPr>
          <p:sp>
            <p:nvSpPr>
              <p:cNvPr id="56168" name="Freeform 128"/>
              <p:cNvSpPr>
                <a:spLocks/>
              </p:cNvSpPr>
              <p:nvPr/>
            </p:nvSpPr>
            <p:spPr bwMode="auto">
              <a:xfrm>
                <a:off x="3406" y="1981"/>
                <a:ext cx="122" cy="152"/>
              </a:xfrm>
              <a:custGeom>
                <a:avLst/>
                <a:gdLst>
                  <a:gd name="T0" fmla="*/ 34 w 122"/>
                  <a:gd name="T1" fmla="*/ 152 h 152"/>
                  <a:gd name="T2" fmla="*/ 43 w 122"/>
                  <a:gd name="T3" fmla="*/ 152 h 152"/>
                  <a:gd name="T4" fmla="*/ 52 w 122"/>
                  <a:gd name="T5" fmla="*/ 134 h 152"/>
                  <a:gd name="T6" fmla="*/ 69 w 122"/>
                  <a:gd name="T7" fmla="*/ 134 h 152"/>
                  <a:gd name="T8" fmla="*/ 78 w 122"/>
                  <a:gd name="T9" fmla="*/ 116 h 152"/>
                  <a:gd name="T10" fmla="*/ 87 w 122"/>
                  <a:gd name="T11" fmla="*/ 116 h 152"/>
                  <a:gd name="T12" fmla="*/ 87 w 122"/>
                  <a:gd name="T13" fmla="*/ 89 h 152"/>
                  <a:gd name="T14" fmla="*/ 113 w 122"/>
                  <a:gd name="T15" fmla="*/ 62 h 152"/>
                  <a:gd name="T16" fmla="*/ 122 w 122"/>
                  <a:gd name="T17" fmla="*/ 45 h 152"/>
                  <a:gd name="T18" fmla="*/ 104 w 122"/>
                  <a:gd name="T19" fmla="*/ 27 h 152"/>
                  <a:gd name="T20" fmla="*/ 69 w 122"/>
                  <a:gd name="T21" fmla="*/ 18 h 152"/>
                  <a:gd name="T22" fmla="*/ 61 w 122"/>
                  <a:gd name="T23" fmla="*/ 0 h 152"/>
                  <a:gd name="T24" fmla="*/ 52 w 122"/>
                  <a:gd name="T25" fmla="*/ 18 h 152"/>
                  <a:gd name="T26" fmla="*/ 52 w 122"/>
                  <a:gd name="T27" fmla="*/ 27 h 152"/>
                  <a:gd name="T28" fmla="*/ 43 w 122"/>
                  <a:gd name="T29" fmla="*/ 27 h 152"/>
                  <a:gd name="T30" fmla="*/ 52 w 122"/>
                  <a:gd name="T31" fmla="*/ 36 h 152"/>
                  <a:gd name="T32" fmla="*/ 61 w 122"/>
                  <a:gd name="T33" fmla="*/ 45 h 152"/>
                  <a:gd name="T34" fmla="*/ 61 w 122"/>
                  <a:gd name="T35" fmla="*/ 62 h 152"/>
                  <a:gd name="T36" fmla="*/ 43 w 122"/>
                  <a:gd name="T37" fmla="*/ 98 h 152"/>
                  <a:gd name="T38" fmla="*/ 0 w 122"/>
                  <a:gd name="T39" fmla="*/ 134 h 152"/>
                  <a:gd name="T40" fmla="*/ 17 w 122"/>
                  <a:gd name="T41" fmla="*/ 152 h 152"/>
                  <a:gd name="T42" fmla="*/ 34 w 122"/>
                  <a:gd name="T43" fmla="*/ 152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152"/>
                  <a:gd name="T68" fmla="*/ 122 w 122"/>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152">
                    <a:moveTo>
                      <a:pt x="34" y="152"/>
                    </a:moveTo>
                    <a:lnTo>
                      <a:pt x="43" y="152"/>
                    </a:lnTo>
                    <a:lnTo>
                      <a:pt x="52" y="134"/>
                    </a:lnTo>
                    <a:lnTo>
                      <a:pt x="69" y="134"/>
                    </a:lnTo>
                    <a:lnTo>
                      <a:pt x="78" y="116"/>
                    </a:lnTo>
                    <a:lnTo>
                      <a:pt x="87" y="116"/>
                    </a:lnTo>
                    <a:lnTo>
                      <a:pt x="87" y="89"/>
                    </a:lnTo>
                    <a:lnTo>
                      <a:pt x="113" y="62"/>
                    </a:lnTo>
                    <a:lnTo>
                      <a:pt x="122" y="45"/>
                    </a:lnTo>
                    <a:lnTo>
                      <a:pt x="104" y="27"/>
                    </a:lnTo>
                    <a:lnTo>
                      <a:pt x="69" y="18"/>
                    </a:lnTo>
                    <a:lnTo>
                      <a:pt x="61" y="0"/>
                    </a:lnTo>
                    <a:lnTo>
                      <a:pt x="52" y="18"/>
                    </a:lnTo>
                    <a:lnTo>
                      <a:pt x="52" y="27"/>
                    </a:lnTo>
                    <a:lnTo>
                      <a:pt x="43" y="27"/>
                    </a:lnTo>
                    <a:lnTo>
                      <a:pt x="52" y="36"/>
                    </a:lnTo>
                    <a:lnTo>
                      <a:pt x="61" y="45"/>
                    </a:lnTo>
                    <a:lnTo>
                      <a:pt x="61" y="62"/>
                    </a:lnTo>
                    <a:lnTo>
                      <a:pt x="43" y="98"/>
                    </a:lnTo>
                    <a:lnTo>
                      <a:pt x="0" y="134"/>
                    </a:lnTo>
                    <a:lnTo>
                      <a:pt x="17" y="152"/>
                    </a:lnTo>
                    <a:lnTo>
                      <a:pt x="34" y="15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69" name="Freeform 129"/>
              <p:cNvSpPr>
                <a:spLocks/>
              </p:cNvSpPr>
              <p:nvPr/>
            </p:nvSpPr>
            <p:spPr bwMode="auto">
              <a:xfrm>
                <a:off x="3406" y="1981"/>
                <a:ext cx="122" cy="152"/>
              </a:xfrm>
              <a:custGeom>
                <a:avLst/>
                <a:gdLst>
                  <a:gd name="T0" fmla="*/ 34 w 122"/>
                  <a:gd name="T1" fmla="*/ 152 h 152"/>
                  <a:gd name="T2" fmla="*/ 43 w 122"/>
                  <a:gd name="T3" fmla="*/ 152 h 152"/>
                  <a:gd name="T4" fmla="*/ 52 w 122"/>
                  <a:gd name="T5" fmla="*/ 134 h 152"/>
                  <a:gd name="T6" fmla="*/ 69 w 122"/>
                  <a:gd name="T7" fmla="*/ 134 h 152"/>
                  <a:gd name="T8" fmla="*/ 78 w 122"/>
                  <a:gd name="T9" fmla="*/ 116 h 152"/>
                  <a:gd name="T10" fmla="*/ 87 w 122"/>
                  <a:gd name="T11" fmla="*/ 116 h 152"/>
                  <a:gd name="T12" fmla="*/ 87 w 122"/>
                  <a:gd name="T13" fmla="*/ 89 h 152"/>
                  <a:gd name="T14" fmla="*/ 113 w 122"/>
                  <a:gd name="T15" fmla="*/ 62 h 152"/>
                  <a:gd name="T16" fmla="*/ 122 w 122"/>
                  <a:gd name="T17" fmla="*/ 45 h 152"/>
                  <a:gd name="T18" fmla="*/ 104 w 122"/>
                  <a:gd name="T19" fmla="*/ 27 h 152"/>
                  <a:gd name="T20" fmla="*/ 69 w 122"/>
                  <a:gd name="T21" fmla="*/ 18 h 152"/>
                  <a:gd name="T22" fmla="*/ 61 w 122"/>
                  <a:gd name="T23" fmla="*/ 0 h 152"/>
                  <a:gd name="T24" fmla="*/ 52 w 122"/>
                  <a:gd name="T25" fmla="*/ 18 h 152"/>
                  <a:gd name="T26" fmla="*/ 52 w 122"/>
                  <a:gd name="T27" fmla="*/ 27 h 152"/>
                  <a:gd name="T28" fmla="*/ 43 w 122"/>
                  <a:gd name="T29" fmla="*/ 27 h 152"/>
                  <a:gd name="T30" fmla="*/ 52 w 122"/>
                  <a:gd name="T31" fmla="*/ 36 h 152"/>
                  <a:gd name="T32" fmla="*/ 61 w 122"/>
                  <a:gd name="T33" fmla="*/ 45 h 152"/>
                  <a:gd name="T34" fmla="*/ 61 w 122"/>
                  <a:gd name="T35" fmla="*/ 62 h 152"/>
                  <a:gd name="T36" fmla="*/ 43 w 122"/>
                  <a:gd name="T37" fmla="*/ 98 h 152"/>
                  <a:gd name="T38" fmla="*/ 0 w 122"/>
                  <a:gd name="T39" fmla="*/ 134 h 152"/>
                  <a:gd name="T40" fmla="*/ 17 w 122"/>
                  <a:gd name="T41" fmla="*/ 152 h 152"/>
                  <a:gd name="T42" fmla="*/ 34 w 122"/>
                  <a:gd name="T43" fmla="*/ 152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152"/>
                  <a:gd name="T68" fmla="*/ 122 w 122"/>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152">
                    <a:moveTo>
                      <a:pt x="34" y="152"/>
                    </a:moveTo>
                    <a:lnTo>
                      <a:pt x="43" y="152"/>
                    </a:lnTo>
                    <a:lnTo>
                      <a:pt x="52" y="134"/>
                    </a:lnTo>
                    <a:lnTo>
                      <a:pt x="69" y="134"/>
                    </a:lnTo>
                    <a:lnTo>
                      <a:pt x="78" y="116"/>
                    </a:lnTo>
                    <a:lnTo>
                      <a:pt x="87" y="116"/>
                    </a:lnTo>
                    <a:lnTo>
                      <a:pt x="87" y="89"/>
                    </a:lnTo>
                    <a:lnTo>
                      <a:pt x="113" y="62"/>
                    </a:lnTo>
                    <a:lnTo>
                      <a:pt x="122" y="45"/>
                    </a:lnTo>
                    <a:lnTo>
                      <a:pt x="104" y="27"/>
                    </a:lnTo>
                    <a:lnTo>
                      <a:pt x="69" y="18"/>
                    </a:lnTo>
                    <a:lnTo>
                      <a:pt x="61" y="0"/>
                    </a:lnTo>
                    <a:lnTo>
                      <a:pt x="52" y="18"/>
                    </a:lnTo>
                    <a:lnTo>
                      <a:pt x="52" y="27"/>
                    </a:lnTo>
                    <a:lnTo>
                      <a:pt x="43" y="27"/>
                    </a:lnTo>
                    <a:lnTo>
                      <a:pt x="52" y="36"/>
                    </a:lnTo>
                    <a:lnTo>
                      <a:pt x="61" y="45"/>
                    </a:lnTo>
                    <a:lnTo>
                      <a:pt x="61" y="62"/>
                    </a:lnTo>
                    <a:lnTo>
                      <a:pt x="43" y="98"/>
                    </a:lnTo>
                    <a:lnTo>
                      <a:pt x="0" y="134"/>
                    </a:lnTo>
                    <a:lnTo>
                      <a:pt x="17" y="152"/>
                    </a:lnTo>
                    <a:lnTo>
                      <a:pt x="34" y="152"/>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00" name="Freeform 130"/>
            <p:cNvSpPr>
              <a:spLocks/>
            </p:cNvSpPr>
            <p:nvPr/>
          </p:nvSpPr>
          <p:spPr bwMode="auto">
            <a:xfrm>
              <a:off x="5545138" y="3189287"/>
              <a:ext cx="549275" cy="484188"/>
            </a:xfrm>
            <a:custGeom>
              <a:avLst/>
              <a:gdLst>
                <a:gd name="T0" fmla="*/ 2147483647 w 340"/>
                <a:gd name="T1" fmla="*/ 2147483647 h 321"/>
                <a:gd name="T2" fmla="*/ 2147483647 w 340"/>
                <a:gd name="T3" fmla="*/ 2147483647 h 321"/>
                <a:gd name="T4" fmla="*/ 2147483647 w 340"/>
                <a:gd name="T5" fmla="*/ 2147483647 h 321"/>
                <a:gd name="T6" fmla="*/ 2147483647 w 340"/>
                <a:gd name="T7" fmla="*/ 2147483647 h 321"/>
                <a:gd name="T8" fmla="*/ 2147483647 w 340"/>
                <a:gd name="T9" fmla="*/ 2147483647 h 321"/>
                <a:gd name="T10" fmla="*/ 2147483647 w 340"/>
                <a:gd name="T11" fmla="*/ 2147483647 h 321"/>
                <a:gd name="T12" fmla="*/ 2147483647 w 340"/>
                <a:gd name="T13" fmla="*/ 2147483647 h 321"/>
                <a:gd name="T14" fmla="*/ 2147483647 w 340"/>
                <a:gd name="T15" fmla="*/ 2147483647 h 321"/>
                <a:gd name="T16" fmla="*/ 2147483647 w 340"/>
                <a:gd name="T17" fmla="*/ 2147483647 h 321"/>
                <a:gd name="T18" fmla="*/ 2147483647 w 340"/>
                <a:gd name="T19" fmla="*/ 2147483647 h 321"/>
                <a:gd name="T20" fmla="*/ 2147483647 w 340"/>
                <a:gd name="T21" fmla="*/ 2147483647 h 321"/>
                <a:gd name="T22" fmla="*/ 2147483647 w 340"/>
                <a:gd name="T23" fmla="*/ 2147483647 h 321"/>
                <a:gd name="T24" fmla="*/ 2147483647 w 340"/>
                <a:gd name="T25" fmla="*/ 2147483647 h 321"/>
                <a:gd name="T26" fmla="*/ 2147483647 w 340"/>
                <a:gd name="T27" fmla="*/ 2147483647 h 321"/>
                <a:gd name="T28" fmla="*/ 2147483647 w 340"/>
                <a:gd name="T29" fmla="*/ 2147483647 h 321"/>
                <a:gd name="T30" fmla="*/ 2147483647 w 340"/>
                <a:gd name="T31" fmla="*/ 2147483647 h 321"/>
                <a:gd name="T32" fmla="*/ 2147483647 w 340"/>
                <a:gd name="T33" fmla="*/ 2147483647 h 321"/>
                <a:gd name="T34" fmla="*/ 2147483647 w 340"/>
                <a:gd name="T35" fmla="*/ 2147483647 h 321"/>
                <a:gd name="T36" fmla="*/ 2147483647 w 340"/>
                <a:gd name="T37" fmla="*/ 2147483647 h 321"/>
                <a:gd name="T38" fmla="*/ 2147483647 w 340"/>
                <a:gd name="T39" fmla="*/ 2147483647 h 321"/>
                <a:gd name="T40" fmla="*/ 2147483647 w 340"/>
                <a:gd name="T41" fmla="*/ 2147483647 h 321"/>
                <a:gd name="T42" fmla="*/ 2147483647 w 340"/>
                <a:gd name="T43" fmla="*/ 2147483647 h 321"/>
                <a:gd name="T44" fmla="*/ 2147483647 w 340"/>
                <a:gd name="T45" fmla="*/ 2147483647 h 321"/>
                <a:gd name="T46" fmla="*/ 2147483647 w 340"/>
                <a:gd name="T47" fmla="*/ 2147483647 h 321"/>
                <a:gd name="T48" fmla="*/ 2147483647 w 340"/>
                <a:gd name="T49" fmla="*/ 2147483647 h 321"/>
                <a:gd name="T50" fmla="*/ 2147483647 w 340"/>
                <a:gd name="T51" fmla="*/ 2147483647 h 321"/>
                <a:gd name="T52" fmla="*/ 2147483647 w 340"/>
                <a:gd name="T53" fmla="*/ 2147483647 h 321"/>
                <a:gd name="T54" fmla="*/ 2147483647 w 340"/>
                <a:gd name="T55" fmla="*/ 2147483647 h 321"/>
                <a:gd name="T56" fmla="*/ 2147483647 w 340"/>
                <a:gd name="T57" fmla="*/ 2147483647 h 321"/>
                <a:gd name="T58" fmla="*/ 2147483647 w 340"/>
                <a:gd name="T59" fmla="*/ 2147483647 h 321"/>
                <a:gd name="T60" fmla="*/ 2147483647 w 340"/>
                <a:gd name="T61" fmla="*/ 2147483647 h 321"/>
                <a:gd name="T62" fmla="*/ 2147483647 w 340"/>
                <a:gd name="T63" fmla="*/ 2147483647 h 321"/>
                <a:gd name="T64" fmla="*/ 2147483647 w 340"/>
                <a:gd name="T65" fmla="*/ 2147483647 h 321"/>
                <a:gd name="T66" fmla="*/ 2147483647 w 340"/>
                <a:gd name="T67" fmla="*/ 2147483647 h 321"/>
                <a:gd name="T68" fmla="*/ 0 w 340"/>
                <a:gd name="T69" fmla="*/ 2147483647 h 321"/>
                <a:gd name="T70" fmla="*/ 0 w 340"/>
                <a:gd name="T71" fmla="*/ 2147483647 h 321"/>
                <a:gd name="T72" fmla="*/ 2147483647 w 340"/>
                <a:gd name="T73" fmla="*/ 2147483647 h 321"/>
                <a:gd name="T74" fmla="*/ 2147483647 w 340"/>
                <a:gd name="T75" fmla="*/ 2147483647 h 321"/>
                <a:gd name="T76" fmla="*/ 2147483647 w 340"/>
                <a:gd name="T77" fmla="*/ 2147483647 h 321"/>
                <a:gd name="T78" fmla="*/ 2147483647 w 340"/>
                <a:gd name="T79" fmla="*/ 2147483647 h 321"/>
                <a:gd name="T80" fmla="*/ 2147483647 w 340"/>
                <a:gd name="T81" fmla="*/ 2147483647 h 321"/>
                <a:gd name="T82" fmla="*/ 2147483647 w 340"/>
                <a:gd name="T83" fmla="*/ 0 h 321"/>
                <a:gd name="T84" fmla="*/ 2147483647 w 340"/>
                <a:gd name="T85" fmla="*/ 2147483647 h 321"/>
                <a:gd name="T86" fmla="*/ 2147483647 w 340"/>
                <a:gd name="T87" fmla="*/ 2147483647 h 321"/>
                <a:gd name="T88" fmla="*/ 2147483647 w 340"/>
                <a:gd name="T89" fmla="*/ 2147483647 h 321"/>
                <a:gd name="T90" fmla="*/ 2147483647 w 340"/>
                <a:gd name="T91" fmla="*/ 2147483647 h 321"/>
                <a:gd name="T92" fmla="*/ 2147483647 w 340"/>
                <a:gd name="T93" fmla="*/ 2147483647 h 32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40"/>
                <a:gd name="T142" fmla="*/ 0 h 321"/>
                <a:gd name="T143" fmla="*/ 340 w 340"/>
                <a:gd name="T144" fmla="*/ 321 h 32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40" h="321">
                  <a:moveTo>
                    <a:pt x="148" y="54"/>
                  </a:moveTo>
                  <a:lnTo>
                    <a:pt x="165" y="54"/>
                  </a:lnTo>
                  <a:lnTo>
                    <a:pt x="183" y="54"/>
                  </a:lnTo>
                  <a:lnTo>
                    <a:pt x="209" y="63"/>
                  </a:lnTo>
                  <a:lnTo>
                    <a:pt x="235" y="98"/>
                  </a:lnTo>
                  <a:lnTo>
                    <a:pt x="244" y="125"/>
                  </a:lnTo>
                  <a:lnTo>
                    <a:pt x="252" y="152"/>
                  </a:lnTo>
                  <a:lnTo>
                    <a:pt x="252" y="161"/>
                  </a:lnTo>
                  <a:lnTo>
                    <a:pt x="252" y="170"/>
                  </a:lnTo>
                  <a:lnTo>
                    <a:pt x="261" y="170"/>
                  </a:lnTo>
                  <a:lnTo>
                    <a:pt x="270" y="170"/>
                  </a:lnTo>
                  <a:lnTo>
                    <a:pt x="279" y="170"/>
                  </a:lnTo>
                  <a:lnTo>
                    <a:pt x="296" y="170"/>
                  </a:lnTo>
                  <a:lnTo>
                    <a:pt x="305" y="170"/>
                  </a:lnTo>
                  <a:lnTo>
                    <a:pt x="313" y="170"/>
                  </a:lnTo>
                  <a:lnTo>
                    <a:pt x="313" y="161"/>
                  </a:lnTo>
                  <a:lnTo>
                    <a:pt x="322" y="161"/>
                  </a:lnTo>
                  <a:lnTo>
                    <a:pt x="331" y="170"/>
                  </a:lnTo>
                  <a:lnTo>
                    <a:pt x="340" y="179"/>
                  </a:lnTo>
                  <a:lnTo>
                    <a:pt x="340" y="196"/>
                  </a:lnTo>
                  <a:lnTo>
                    <a:pt x="322" y="232"/>
                  </a:lnTo>
                  <a:lnTo>
                    <a:pt x="279" y="268"/>
                  </a:lnTo>
                  <a:lnTo>
                    <a:pt x="235" y="277"/>
                  </a:lnTo>
                  <a:lnTo>
                    <a:pt x="183" y="321"/>
                  </a:lnTo>
                  <a:lnTo>
                    <a:pt x="148" y="286"/>
                  </a:lnTo>
                  <a:lnTo>
                    <a:pt x="131" y="294"/>
                  </a:lnTo>
                  <a:lnTo>
                    <a:pt x="131" y="286"/>
                  </a:lnTo>
                  <a:lnTo>
                    <a:pt x="104" y="232"/>
                  </a:lnTo>
                  <a:lnTo>
                    <a:pt x="87" y="223"/>
                  </a:lnTo>
                  <a:lnTo>
                    <a:pt x="78" y="205"/>
                  </a:lnTo>
                  <a:lnTo>
                    <a:pt x="78" y="179"/>
                  </a:lnTo>
                  <a:lnTo>
                    <a:pt x="70" y="161"/>
                  </a:lnTo>
                  <a:lnTo>
                    <a:pt x="43" y="152"/>
                  </a:lnTo>
                  <a:lnTo>
                    <a:pt x="9" y="81"/>
                  </a:lnTo>
                  <a:lnTo>
                    <a:pt x="0" y="81"/>
                  </a:lnTo>
                  <a:lnTo>
                    <a:pt x="0" y="54"/>
                  </a:lnTo>
                  <a:lnTo>
                    <a:pt x="17" y="54"/>
                  </a:lnTo>
                  <a:lnTo>
                    <a:pt x="26" y="36"/>
                  </a:lnTo>
                  <a:lnTo>
                    <a:pt x="35" y="36"/>
                  </a:lnTo>
                  <a:lnTo>
                    <a:pt x="43" y="27"/>
                  </a:lnTo>
                  <a:lnTo>
                    <a:pt x="26" y="9"/>
                  </a:lnTo>
                  <a:lnTo>
                    <a:pt x="70" y="0"/>
                  </a:lnTo>
                  <a:lnTo>
                    <a:pt x="87" y="9"/>
                  </a:lnTo>
                  <a:lnTo>
                    <a:pt x="122" y="27"/>
                  </a:lnTo>
                  <a:lnTo>
                    <a:pt x="131" y="27"/>
                  </a:lnTo>
                  <a:lnTo>
                    <a:pt x="131" y="54"/>
                  </a:lnTo>
                  <a:lnTo>
                    <a:pt x="148" y="54"/>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01" name="Freeform 131"/>
            <p:cNvSpPr>
              <a:spLocks/>
            </p:cNvSpPr>
            <p:nvPr/>
          </p:nvSpPr>
          <p:spPr bwMode="auto">
            <a:xfrm>
              <a:off x="5545138" y="3189287"/>
              <a:ext cx="549275" cy="484188"/>
            </a:xfrm>
            <a:custGeom>
              <a:avLst/>
              <a:gdLst>
                <a:gd name="T0" fmla="*/ 2147483647 w 340"/>
                <a:gd name="T1" fmla="*/ 2147483647 h 321"/>
                <a:gd name="T2" fmla="*/ 2147483647 w 340"/>
                <a:gd name="T3" fmla="*/ 2147483647 h 321"/>
                <a:gd name="T4" fmla="*/ 2147483647 w 340"/>
                <a:gd name="T5" fmla="*/ 2147483647 h 321"/>
                <a:gd name="T6" fmla="*/ 2147483647 w 340"/>
                <a:gd name="T7" fmla="*/ 2147483647 h 321"/>
                <a:gd name="T8" fmla="*/ 2147483647 w 340"/>
                <a:gd name="T9" fmla="*/ 2147483647 h 321"/>
                <a:gd name="T10" fmla="*/ 2147483647 w 340"/>
                <a:gd name="T11" fmla="*/ 2147483647 h 321"/>
                <a:gd name="T12" fmla="*/ 2147483647 w 340"/>
                <a:gd name="T13" fmla="*/ 2147483647 h 321"/>
                <a:gd name="T14" fmla="*/ 2147483647 w 340"/>
                <a:gd name="T15" fmla="*/ 2147483647 h 321"/>
                <a:gd name="T16" fmla="*/ 2147483647 w 340"/>
                <a:gd name="T17" fmla="*/ 2147483647 h 321"/>
                <a:gd name="T18" fmla="*/ 2147483647 w 340"/>
                <a:gd name="T19" fmla="*/ 2147483647 h 321"/>
                <a:gd name="T20" fmla="*/ 2147483647 w 340"/>
                <a:gd name="T21" fmla="*/ 2147483647 h 321"/>
                <a:gd name="T22" fmla="*/ 2147483647 w 340"/>
                <a:gd name="T23" fmla="*/ 2147483647 h 321"/>
                <a:gd name="T24" fmla="*/ 2147483647 w 340"/>
                <a:gd name="T25" fmla="*/ 2147483647 h 321"/>
                <a:gd name="T26" fmla="*/ 2147483647 w 340"/>
                <a:gd name="T27" fmla="*/ 2147483647 h 321"/>
                <a:gd name="T28" fmla="*/ 2147483647 w 340"/>
                <a:gd name="T29" fmla="*/ 2147483647 h 321"/>
                <a:gd name="T30" fmla="*/ 2147483647 w 340"/>
                <a:gd name="T31" fmla="*/ 2147483647 h 321"/>
                <a:gd name="T32" fmla="*/ 2147483647 w 340"/>
                <a:gd name="T33" fmla="*/ 2147483647 h 321"/>
                <a:gd name="T34" fmla="*/ 2147483647 w 340"/>
                <a:gd name="T35" fmla="*/ 2147483647 h 321"/>
                <a:gd name="T36" fmla="*/ 2147483647 w 340"/>
                <a:gd name="T37" fmla="*/ 2147483647 h 321"/>
                <a:gd name="T38" fmla="*/ 2147483647 w 340"/>
                <a:gd name="T39" fmla="*/ 2147483647 h 321"/>
                <a:gd name="T40" fmla="*/ 2147483647 w 340"/>
                <a:gd name="T41" fmla="*/ 2147483647 h 321"/>
                <a:gd name="T42" fmla="*/ 2147483647 w 340"/>
                <a:gd name="T43" fmla="*/ 2147483647 h 321"/>
                <a:gd name="T44" fmla="*/ 2147483647 w 340"/>
                <a:gd name="T45" fmla="*/ 2147483647 h 321"/>
                <a:gd name="T46" fmla="*/ 2147483647 w 340"/>
                <a:gd name="T47" fmla="*/ 2147483647 h 321"/>
                <a:gd name="T48" fmla="*/ 2147483647 w 340"/>
                <a:gd name="T49" fmla="*/ 2147483647 h 321"/>
                <a:gd name="T50" fmla="*/ 2147483647 w 340"/>
                <a:gd name="T51" fmla="*/ 2147483647 h 321"/>
                <a:gd name="T52" fmla="*/ 2147483647 w 340"/>
                <a:gd name="T53" fmla="*/ 2147483647 h 321"/>
                <a:gd name="T54" fmla="*/ 2147483647 w 340"/>
                <a:gd name="T55" fmla="*/ 2147483647 h 321"/>
                <a:gd name="T56" fmla="*/ 2147483647 w 340"/>
                <a:gd name="T57" fmla="*/ 2147483647 h 321"/>
                <a:gd name="T58" fmla="*/ 2147483647 w 340"/>
                <a:gd name="T59" fmla="*/ 2147483647 h 321"/>
                <a:gd name="T60" fmla="*/ 2147483647 w 340"/>
                <a:gd name="T61" fmla="*/ 2147483647 h 321"/>
                <a:gd name="T62" fmla="*/ 2147483647 w 340"/>
                <a:gd name="T63" fmla="*/ 2147483647 h 321"/>
                <a:gd name="T64" fmla="*/ 2147483647 w 340"/>
                <a:gd name="T65" fmla="*/ 2147483647 h 321"/>
                <a:gd name="T66" fmla="*/ 2147483647 w 340"/>
                <a:gd name="T67" fmla="*/ 2147483647 h 321"/>
                <a:gd name="T68" fmla="*/ 0 w 340"/>
                <a:gd name="T69" fmla="*/ 2147483647 h 321"/>
                <a:gd name="T70" fmla="*/ 0 w 340"/>
                <a:gd name="T71" fmla="*/ 2147483647 h 321"/>
                <a:gd name="T72" fmla="*/ 2147483647 w 340"/>
                <a:gd name="T73" fmla="*/ 2147483647 h 321"/>
                <a:gd name="T74" fmla="*/ 2147483647 w 340"/>
                <a:gd name="T75" fmla="*/ 2147483647 h 321"/>
                <a:gd name="T76" fmla="*/ 2147483647 w 340"/>
                <a:gd name="T77" fmla="*/ 2147483647 h 321"/>
                <a:gd name="T78" fmla="*/ 2147483647 w 340"/>
                <a:gd name="T79" fmla="*/ 2147483647 h 321"/>
                <a:gd name="T80" fmla="*/ 2147483647 w 340"/>
                <a:gd name="T81" fmla="*/ 2147483647 h 321"/>
                <a:gd name="T82" fmla="*/ 2147483647 w 340"/>
                <a:gd name="T83" fmla="*/ 0 h 321"/>
                <a:gd name="T84" fmla="*/ 2147483647 w 340"/>
                <a:gd name="T85" fmla="*/ 2147483647 h 321"/>
                <a:gd name="T86" fmla="*/ 2147483647 w 340"/>
                <a:gd name="T87" fmla="*/ 2147483647 h 321"/>
                <a:gd name="T88" fmla="*/ 2147483647 w 340"/>
                <a:gd name="T89" fmla="*/ 2147483647 h 321"/>
                <a:gd name="T90" fmla="*/ 2147483647 w 340"/>
                <a:gd name="T91" fmla="*/ 2147483647 h 321"/>
                <a:gd name="T92" fmla="*/ 2147483647 w 340"/>
                <a:gd name="T93" fmla="*/ 2147483647 h 32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40"/>
                <a:gd name="T142" fmla="*/ 0 h 321"/>
                <a:gd name="T143" fmla="*/ 340 w 340"/>
                <a:gd name="T144" fmla="*/ 321 h 32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40" h="321">
                  <a:moveTo>
                    <a:pt x="148" y="54"/>
                  </a:moveTo>
                  <a:lnTo>
                    <a:pt x="165" y="54"/>
                  </a:lnTo>
                  <a:lnTo>
                    <a:pt x="183" y="54"/>
                  </a:lnTo>
                  <a:lnTo>
                    <a:pt x="209" y="63"/>
                  </a:lnTo>
                  <a:lnTo>
                    <a:pt x="235" y="98"/>
                  </a:lnTo>
                  <a:lnTo>
                    <a:pt x="244" y="125"/>
                  </a:lnTo>
                  <a:lnTo>
                    <a:pt x="252" y="152"/>
                  </a:lnTo>
                  <a:lnTo>
                    <a:pt x="252" y="161"/>
                  </a:lnTo>
                  <a:lnTo>
                    <a:pt x="252" y="170"/>
                  </a:lnTo>
                  <a:lnTo>
                    <a:pt x="261" y="170"/>
                  </a:lnTo>
                  <a:lnTo>
                    <a:pt x="270" y="170"/>
                  </a:lnTo>
                  <a:lnTo>
                    <a:pt x="279" y="170"/>
                  </a:lnTo>
                  <a:lnTo>
                    <a:pt x="296" y="170"/>
                  </a:lnTo>
                  <a:lnTo>
                    <a:pt x="305" y="170"/>
                  </a:lnTo>
                  <a:lnTo>
                    <a:pt x="313" y="170"/>
                  </a:lnTo>
                  <a:lnTo>
                    <a:pt x="313" y="161"/>
                  </a:lnTo>
                  <a:lnTo>
                    <a:pt x="322" y="161"/>
                  </a:lnTo>
                  <a:lnTo>
                    <a:pt x="331" y="170"/>
                  </a:lnTo>
                  <a:lnTo>
                    <a:pt x="340" y="179"/>
                  </a:lnTo>
                  <a:lnTo>
                    <a:pt x="340" y="196"/>
                  </a:lnTo>
                  <a:lnTo>
                    <a:pt x="322" y="232"/>
                  </a:lnTo>
                  <a:lnTo>
                    <a:pt x="279" y="268"/>
                  </a:lnTo>
                  <a:lnTo>
                    <a:pt x="235" y="277"/>
                  </a:lnTo>
                  <a:lnTo>
                    <a:pt x="183" y="321"/>
                  </a:lnTo>
                  <a:lnTo>
                    <a:pt x="148" y="286"/>
                  </a:lnTo>
                  <a:lnTo>
                    <a:pt x="131" y="294"/>
                  </a:lnTo>
                  <a:lnTo>
                    <a:pt x="131" y="286"/>
                  </a:lnTo>
                  <a:lnTo>
                    <a:pt x="104" y="232"/>
                  </a:lnTo>
                  <a:lnTo>
                    <a:pt x="87" y="223"/>
                  </a:lnTo>
                  <a:lnTo>
                    <a:pt x="78" y="205"/>
                  </a:lnTo>
                  <a:lnTo>
                    <a:pt x="78" y="179"/>
                  </a:lnTo>
                  <a:lnTo>
                    <a:pt x="70" y="161"/>
                  </a:lnTo>
                  <a:lnTo>
                    <a:pt x="43" y="152"/>
                  </a:lnTo>
                  <a:lnTo>
                    <a:pt x="9" y="81"/>
                  </a:lnTo>
                  <a:lnTo>
                    <a:pt x="0" y="81"/>
                  </a:lnTo>
                  <a:lnTo>
                    <a:pt x="0" y="54"/>
                  </a:lnTo>
                  <a:lnTo>
                    <a:pt x="17" y="54"/>
                  </a:lnTo>
                  <a:lnTo>
                    <a:pt x="26" y="36"/>
                  </a:lnTo>
                  <a:lnTo>
                    <a:pt x="35" y="36"/>
                  </a:lnTo>
                  <a:lnTo>
                    <a:pt x="43" y="27"/>
                  </a:lnTo>
                  <a:lnTo>
                    <a:pt x="26" y="9"/>
                  </a:lnTo>
                  <a:lnTo>
                    <a:pt x="70" y="0"/>
                  </a:lnTo>
                  <a:lnTo>
                    <a:pt x="87" y="9"/>
                  </a:lnTo>
                  <a:lnTo>
                    <a:pt x="122" y="27"/>
                  </a:lnTo>
                  <a:lnTo>
                    <a:pt x="131" y="27"/>
                  </a:lnTo>
                  <a:lnTo>
                    <a:pt x="131" y="54"/>
                  </a:lnTo>
                  <a:lnTo>
                    <a:pt x="148" y="54"/>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02" name="Freeform 132"/>
            <p:cNvSpPr>
              <a:spLocks/>
            </p:cNvSpPr>
            <p:nvPr/>
          </p:nvSpPr>
          <p:spPr bwMode="auto">
            <a:xfrm>
              <a:off x="5940425" y="3363912"/>
              <a:ext cx="26988" cy="55563"/>
            </a:xfrm>
            <a:custGeom>
              <a:avLst/>
              <a:gdLst>
                <a:gd name="T0" fmla="*/ 0 w 17"/>
                <a:gd name="T1" fmla="*/ 2147483647 h 36"/>
                <a:gd name="T2" fmla="*/ 2147483647 w 17"/>
                <a:gd name="T3" fmla="*/ 0 h 36"/>
                <a:gd name="T4" fmla="*/ 2147483647 w 17"/>
                <a:gd name="T5" fmla="*/ 0 h 36"/>
                <a:gd name="T6" fmla="*/ 2147483647 w 17"/>
                <a:gd name="T7" fmla="*/ 2147483647 h 36"/>
                <a:gd name="T8" fmla="*/ 2147483647 w 17"/>
                <a:gd name="T9" fmla="*/ 2147483647 h 36"/>
                <a:gd name="T10" fmla="*/ 0 w 17"/>
                <a:gd name="T11" fmla="*/ 2147483647 h 36"/>
                <a:gd name="T12" fmla="*/ 0 60000 65536"/>
                <a:gd name="T13" fmla="*/ 0 60000 65536"/>
                <a:gd name="T14" fmla="*/ 0 60000 65536"/>
                <a:gd name="T15" fmla="*/ 0 60000 65536"/>
                <a:gd name="T16" fmla="*/ 0 60000 65536"/>
                <a:gd name="T17" fmla="*/ 0 60000 65536"/>
                <a:gd name="T18" fmla="*/ 0 w 17"/>
                <a:gd name="T19" fmla="*/ 0 h 36"/>
                <a:gd name="T20" fmla="*/ 17 w 17"/>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7" h="36">
                  <a:moveTo>
                    <a:pt x="0" y="9"/>
                  </a:moveTo>
                  <a:lnTo>
                    <a:pt x="8" y="0"/>
                  </a:lnTo>
                  <a:lnTo>
                    <a:pt x="17" y="0"/>
                  </a:lnTo>
                  <a:lnTo>
                    <a:pt x="17" y="18"/>
                  </a:lnTo>
                  <a:lnTo>
                    <a:pt x="8" y="36"/>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03" name="Group 133"/>
            <p:cNvGrpSpPr>
              <a:grpSpLocks/>
            </p:cNvGrpSpPr>
            <p:nvPr/>
          </p:nvGrpSpPr>
          <p:grpSpPr bwMode="auto">
            <a:xfrm>
              <a:off x="5940425" y="3363912"/>
              <a:ext cx="26988" cy="55563"/>
              <a:chOff x="3371" y="1963"/>
              <a:chExt cx="17" cy="36"/>
            </a:xfrm>
          </p:grpSpPr>
          <p:sp>
            <p:nvSpPr>
              <p:cNvPr id="56166" name="Freeform 134"/>
              <p:cNvSpPr>
                <a:spLocks/>
              </p:cNvSpPr>
              <p:nvPr/>
            </p:nvSpPr>
            <p:spPr bwMode="auto">
              <a:xfrm>
                <a:off x="3371" y="1963"/>
                <a:ext cx="17" cy="36"/>
              </a:xfrm>
              <a:custGeom>
                <a:avLst/>
                <a:gdLst>
                  <a:gd name="T0" fmla="*/ 0 w 17"/>
                  <a:gd name="T1" fmla="*/ 9 h 36"/>
                  <a:gd name="T2" fmla="*/ 8 w 17"/>
                  <a:gd name="T3" fmla="*/ 0 h 36"/>
                  <a:gd name="T4" fmla="*/ 17 w 17"/>
                  <a:gd name="T5" fmla="*/ 0 h 36"/>
                  <a:gd name="T6" fmla="*/ 17 w 17"/>
                  <a:gd name="T7" fmla="*/ 18 h 36"/>
                  <a:gd name="T8" fmla="*/ 8 w 17"/>
                  <a:gd name="T9" fmla="*/ 36 h 36"/>
                  <a:gd name="T10" fmla="*/ 0 w 17"/>
                  <a:gd name="T11" fmla="*/ 9 h 36"/>
                  <a:gd name="T12" fmla="*/ 0 60000 65536"/>
                  <a:gd name="T13" fmla="*/ 0 60000 65536"/>
                  <a:gd name="T14" fmla="*/ 0 60000 65536"/>
                  <a:gd name="T15" fmla="*/ 0 60000 65536"/>
                  <a:gd name="T16" fmla="*/ 0 60000 65536"/>
                  <a:gd name="T17" fmla="*/ 0 60000 65536"/>
                  <a:gd name="T18" fmla="*/ 0 w 17"/>
                  <a:gd name="T19" fmla="*/ 0 h 36"/>
                  <a:gd name="T20" fmla="*/ 17 w 17"/>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7" h="36">
                    <a:moveTo>
                      <a:pt x="0" y="9"/>
                    </a:moveTo>
                    <a:lnTo>
                      <a:pt x="8" y="0"/>
                    </a:lnTo>
                    <a:lnTo>
                      <a:pt x="17" y="0"/>
                    </a:lnTo>
                    <a:lnTo>
                      <a:pt x="17" y="18"/>
                    </a:lnTo>
                    <a:lnTo>
                      <a:pt x="8" y="36"/>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67" name="Freeform 135"/>
              <p:cNvSpPr>
                <a:spLocks/>
              </p:cNvSpPr>
              <p:nvPr/>
            </p:nvSpPr>
            <p:spPr bwMode="auto">
              <a:xfrm>
                <a:off x="3371" y="1963"/>
                <a:ext cx="17" cy="36"/>
              </a:xfrm>
              <a:custGeom>
                <a:avLst/>
                <a:gdLst>
                  <a:gd name="T0" fmla="*/ 0 w 17"/>
                  <a:gd name="T1" fmla="*/ 9 h 36"/>
                  <a:gd name="T2" fmla="*/ 8 w 17"/>
                  <a:gd name="T3" fmla="*/ 0 h 36"/>
                  <a:gd name="T4" fmla="*/ 17 w 17"/>
                  <a:gd name="T5" fmla="*/ 0 h 36"/>
                  <a:gd name="T6" fmla="*/ 17 w 17"/>
                  <a:gd name="T7" fmla="*/ 18 h 36"/>
                  <a:gd name="T8" fmla="*/ 8 w 17"/>
                  <a:gd name="T9" fmla="*/ 36 h 36"/>
                  <a:gd name="T10" fmla="*/ 0 w 17"/>
                  <a:gd name="T11" fmla="*/ 9 h 36"/>
                  <a:gd name="T12" fmla="*/ 0 60000 65536"/>
                  <a:gd name="T13" fmla="*/ 0 60000 65536"/>
                  <a:gd name="T14" fmla="*/ 0 60000 65536"/>
                  <a:gd name="T15" fmla="*/ 0 60000 65536"/>
                  <a:gd name="T16" fmla="*/ 0 60000 65536"/>
                  <a:gd name="T17" fmla="*/ 0 60000 65536"/>
                  <a:gd name="T18" fmla="*/ 0 w 17"/>
                  <a:gd name="T19" fmla="*/ 0 h 36"/>
                  <a:gd name="T20" fmla="*/ 17 w 17"/>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7" h="36">
                    <a:moveTo>
                      <a:pt x="0" y="9"/>
                    </a:moveTo>
                    <a:lnTo>
                      <a:pt x="8" y="0"/>
                    </a:lnTo>
                    <a:lnTo>
                      <a:pt x="17" y="0"/>
                    </a:lnTo>
                    <a:lnTo>
                      <a:pt x="17" y="18"/>
                    </a:lnTo>
                    <a:lnTo>
                      <a:pt x="8" y="36"/>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04" name="Freeform 136"/>
            <p:cNvSpPr>
              <a:spLocks/>
            </p:cNvSpPr>
            <p:nvPr/>
          </p:nvSpPr>
          <p:spPr bwMode="auto">
            <a:xfrm>
              <a:off x="5951538" y="3363912"/>
              <a:ext cx="142875" cy="82550"/>
            </a:xfrm>
            <a:custGeom>
              <a:avLst/>
              <a:gdLst>
                <a:gd name="T0" fmla="*/ 2147483647 w 88"/>
                <a:gd name="T1" fmla="*/ 2147483647 h 54"/>
                <a:gd name="T2" fmla="*/ 2147483647 w 88"/>
                <a:gd name="T3" fmla="*/ 2147483647 h 54"/>
                <a:gd name="T4" fmla="*/ 2147483647 w 88"/>
                <a:gd name="T5" fmla="*/ 2147483647 h 54"/>
                <a:gd name="T6" fmla="*/ 2147483647 w 88"/>
                <a:gd name="T7" fmla="*/ 2147483647 h 54"/>
                <a:gd name="T8" fmla="*/ 2147483647 w 88"/>
                <a:gd name="T9" fmla="*/ 2147483647 h 54"/>
                <a:gd name="T10" fmla="*/ 2147483647 w 88"/>
                <a:gd name="T11" fmla="*/ 2147483647 h 54"/>
                <a:gd name="T12" fmla="*/ 2147483647 w 88"/>
                <a:gd name="T13" fmla="*/ 2147483647 h 54"/>
                <a:gd name="T14" fmla="*/ 2147483647 w 88"/>
                <a:gd name="T15" fmla="*/ 2147483647 h 54"/>
                <a:gd name="T16" fmla="*/ 2147483647 w 88"/>
                <a:gd name="T17" fmla="*/ 2147483647 h 54"/>
                <a:gd name="T18" fmla="*/ 2147483647 w 88"/>
                <a:gd name="T19" fmla="*/ 2147483647 h 54"/>
                <a:gd name="T20" fmla="*/ 2147483647 w 88"/>
                <a:gd name="T21" fmla="*/ 2147483647 h 54"/>
                <a:gd name="T22" fmla="*/ 2147483647 w 88"/>
                <a:gd name="T23" fmla="*/ 2147483647 h 54"/>
                <a:gd name="T24" fmla="*/ 0 w 88"/>
                <a:gd name="T25" fmla="*/ 2147483647 h 54"/>
                <a:gd name="T26" fmla="*/ 0 w 88"/>
                <a:gd name="T27" fmla="*/ 2147483647 h 54"/>
                <a:gd name="T28" fmla="*/ 0 w 88"/>
                <a:gd name="T29" fmla="*/ 2147483647 h 54"/>
                <a:gd name="T30" fmla="*/ 2147483647 w 88"/>
                <a:gd name="T31" fmla="*/ 2147483647 h 54"/>
                <a:gd name="T32" fmla="*/ 2147483647 w 88"/>
                <a:gd name="T33" fmla="*/ 2147483647 h 54"/>
                <a:gd name="T34" fmla="*/ 2147483647 w 88"/>
                <a:gd name="T35" fmla="*/ 2147483647 h 54"/>
                <a:gd name="T36" fmla="*/ 2147483647 w 88"/>
                <a:gd name="T37" fmla="*/ 0 h 54"/>
                <a:gd name="T38" fmla="*/ 2147483647 w 88"/>
                <a:gd name="T39" fmla="*/ 2147483647 h 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8"/>
                <a:gd name="T61" fmla="*/ 0 h 54"/>
                <a:gd name="T62" fmla="*/ 88 w 88"/>
                <a:gd name="T63" fmla="*/ 54 h 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8" h="54">
                  <a:moveTo>
                    <a:pt x="88" y="9"/>
                  </a:moveTo>
                  <a:lnTo>
                    <a:pt x="88" y="18"/>
                  </a:lnTo>
                  <a:lnTo>
                    <a:pt x="79" y="36"/>
                  </a:lnTo>
                  <a:lnTo>
                    <a:pt x="79" y="45"/>
                  </a:lnTo>
                  <a:lnTo>
                    <a:pt x="70" y="45"/>
                  </a:lnTo>
                  <a:lnTo>
                    <a:pt x="61" y="45"/>
                  </a:lnTo>
                  <a:lnTo>
                    <a:pt x="61" y="54"/>
                  </a:lnTo>
                  <a:lnTo>
                    <a:pt x="53" y="54"/>
                  </a:lnTo>
                  <a:lnTo>
                    <a:pt x="44" y="54"/>
                  </a:lnTo>
                  <a:lnTo>
                    <a:pt x="27" y="54"/>
                  </a:lnTo>
                  <a:lnTo>
                    <a:pt x="18" y="54"/>
                  </a:lnTo>
                  <a:lnTo>
                    <a:pt x="9" y="54"/>
                  </a:lnTo>
                  <a:lnTo>
                    <a:pt x="0" y="54"/>
                  </a:lnTo>
                  <a:lnTo>
                    <a:pt x="0" y="45"/>
                  </a:lnTo>
                  <a:lnTo>
                    <a:pt x="0" y="36"/>
                  </a:lnTo>
                  <a:lnTo>
                    <a:pt x="18" y="45"/>
                  </a:lnTo>
                  <a:lnTo>
                    <a:pt x="27" y="36"/>
                  </a:lnTo>
                  <a:lnTo>
                    <a:pt x="53" y="36"/>
                  </a:lnTo>
                  <a:lnTo>
                    <a:pt x="79" y="0"/>
                  </a:lnTo>
                  <a:lnTo>
                    <a:pt x="88"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05" name="Group 137"/>
            <p:cNvGrpSpPr>
              <a:grpSpLocks/>
            </p:cNvGrpSpPr>
            <p:nvPr/>
          </p:nvGrpSpPr>
          <p:grpSpPr bwMode="auto">
            <a:xfrm>
              <a:off x="5951538" y="3363912"/>
              <a:ext cx="142875" cy="82550"/>
              <a:chOff x="3379" y="1963"/>
              <a:chExt cx="88" cy="54"/>
            </a:xfrm>
          </p:grpSpPr>
          <p:sp>
            <p:nvSpPr>
              <p:cNvPr id="56164" name="Freeform 138"/>
              <p:cNvSpPr>
                <a:spLocks/>
              </p:cNvSpPr>
              <p:nvPr/>
            </p:nvSpPr>
            <p:spPr bwMode="auto">
              <a:xfrm>
                <a:off x="3379" y="1963"/>
                <a:ext cx="88" cy="54"/>
              </a:xfrm>
              <a:custGeom>
                <a:avLst/>
                <a:gdLst>
                  <a:gd name="T0" fmla="*/ 88 w 88"/>
                  <a:gd name="T1" fmla="*/ 9 h 54"/>
                  <a:gd name="T2" fmla="*/ 88 w 88"/>
                  <a:gd name="T3" fmla="*/ 18 h 54"/>
                  <a:gd name="T4" fmla="*/ 79 w 88"/>
                  <a:gd name="T5" fmla="*/ 36 h 54"/>
                  <a:gd name="T6" fmla="*/ 79 w 88"/>
                  <a:gd name="T7" fmla="*/ 45 h 54"/>
                  <a:gd name="T8" fmla="*/ 70 w 88"/>
                  <a:gd name="T9" fmla="*/ 45 h 54"/>
                  <a:gd name="T10" fmla="*/ 61 w 88"/>
                  <a:gd name="T11" fmla="*/ 45 h 54"/>
                  <a:gd name="T12" fmla="*/ 61 w 88"/>
                  <a:gd name="T13" fmla="*/ 54 h 54"/>
                  <a:gd name="T14" fmla="*/ 53 w 88"/>
                  <a:gd name="T15" fmla="*/ 54 h 54"/>
                  <a:gd name="T16" fmla="*/ 44 w 88"/>
                  <a:gd name="T17" fmla="*/ 54 h 54"/>
                  <a:gd name="T18" fmla="*/ 27 w 88"/>
                  <a:gd name="T19" fmla="*/ 54 h 54"/>
                  <a:gd name="T20" fmla="*/ 18 w 88"/>
                  <a:gd name="T21" fmla="*/ 54 h 54"/>
                  <a:gd name="T22" fmla="*/ 9 w 88"/>
                  <a:gd name="T23" fmla="*/ 54 h 54"/>
                  <a:gd name="T24" fmla="*/ 0 w 88"/>
                  <a:gd name="T25" fmla="*/ 54 h 54"/>
                  <a:gd name="T26" fmla="*/ 0 w 88"/>
                  <a:gd name="T27" fmla="*/ 45 h 54"/>
                  <a:gd name="T28" fmla="*/ 0 w 88"/>
                  <a:gd name="T29" fmla="*/ 36 h 54"/>
                  <a:gd name="T30" fmla="*/ 18 w 88"/>
                  <a:gd name="T31" fmla="*/ 45 h 54"/>
                  <a:gd name="T32" fmla="*/ 27 w 88"/>
                  <a:gd name="T33" fmla="*/ 36 h 54"/>
                  <a:gd name="T34" fmla="*/ 53 w 88"/>
                  <a:gd name="T35" fmla="*/ 36 h 54"/>
                  <a:gd name="T36" fmla="*/ 79 w 88"/>
                  <a:gd name="T37" fmla="*/ 0 h 54"/>
                  <a:gd name="T38" fmla="*/ 88 w 88"/>
                  <a:gd name="T39" fmla="*/ 9 h 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8"/>
                  <a:gd name="T61" fmla="*/ 0 h 54"/>
                  <a:gd name="T62" fmla="*/ 88 w 88"/>
                  <a:gd name="T63" fmla="*/ 54 h 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8" h="54">
                    <a:moveTo>
                      <a:pt x="88" y="9"/>
                    </a:moveTo>
                    <a:lnTo>
                      <a:pt x="88" y="18"/>
                    </a:lnTo>
                    <a:lnTo>
                      <a:pt x="79" y="36"/>
                    </a:lnTo>
                    <a:lnTo>
                      <a:pt x="79" y="45"/>
                    </a:lnTo>
                    <a:lnTo>
                      <a:pt x="70" y="45"/>
                    </a:lnTo>
                    <a:lnTo>
                      <a:pt x="61" y="45"/>
                    </a:lnTo>
                    <a:lnTo>
                      <a:pt x="61" y="54"/>
                    </a:lnTo>
                    <a:lnTo>
                      <a:pt x="53" y="54"/>
                    </a:lnTo>
                    <a:lnTo>
                      <a:pt x="44" y="54"/>
                    </a:lnTo>
                    <a:lnTo>
                      <a:pt x="27" y="54"/>
                    </a:lnTo>
                    <a:lnTo>
                      <a:pt x="18" y="54"/>
                    </a:lnTo>
                    <a:lnTo>
                      <a:pt x="9" y="54"/>
                    </a:lnTo>
                    <a:lnTo>
                      <a:pt x="0" y="54"/>
                    </a:lnTo>
                    <a:lnTo>
                      <a:pt x="0" y="45"/>
                    </a:lnTo>
                    <a:lnTo>
                      <a:pt x="0" y="36"/>
                    </a:lnTo>
                    <a:lnTo>
                      <a:pt x="18" y="45"/>
                    </a:lnTo>
                    <a:lnTo>
                      <a:pt x="27" y="36"/>
                    </a:lnTo>
                    <a:lnTo>
                      <a:pt x="53" y="36"/>
                    </a:lnTo>
                    <a:lnTo>
                      <a:pt x="79" y="0"/>
                    </a:lnTo>
                    <a:lnTo>
                      <a:pt x="88"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65" name="Freeform 139"/>
              <p:cNvSpPr>
                <a:spLocks/>
              </p:cNvSpPr>
              <p:nvPr/>
            </p:nvSpPr>
            <p:spPr bwMode="auto">
              <a:xfrm>
                <a:off x="3379" y="1963"/>
                <a:ext cx="88" cy="54"/>
              </a:xfrm>
              <a:custGeom>
                <a:avLst/>
                <a:gdLst>
                  <a:gd name="T0" fmla="*/ 88 w 88"/>
                  <a:gd name="T1" fmla="*/ 9 h 54"/>
                  <a:gd name="T2" fmla="*/ 88 w 88"/>
                  <a:gd name="T3" fmla="*/ 18 h 54"/>
                  <a:gd name="T4" fmla="*/ 79 w 88"/>
                  <a:gd name="T5" fmla="*/ 36 h 54"/>
                  <a:gd name="T6" fmla="*/ 79 w 88"/>
                  <a:gd name="T7" fmla="*/ 45 h 54"/>
                  <a:gd name="T8" fmla="*/ 70 w 88"/>
                  <a:gd name="T9" fmla="*/ 45 h 54"/>
                  <a:gd name="T10" fmla="*/ 61 w 88"/>
                  <a:gd name="T11" fmla="*/ 45 h 54"/>
                  <a:gd name="T12" fmla="*/ 61 w 88"/>
                  <a:gd name="T13" fmla="*/ 54 h 54"/>
                  <a:gd name="T14" fmla="*/ 53 w 88"/>
                  <a:gd name="T15" fmla="*/ 54 h 54"/>
                  <a:gd name="T16" fmla="*/ 44 w 88"/>
                  <a:gd name="T17" fmla="*/ 54 h 54"/>
                  <a:gd name="T18" fmla="*/ 27 w 88"/>
                  <a:gd name="T19" fmla="*/ 54 h 54"/>
                  <a:gd name="T20" fmla="*/ 18 w 88"/>
                  <a:gd name="T21" fmla="*/ 54 h 54"/>
                  <a:gd name="T22" fmla="*/ 9 w 88"/>
                  <a:gd name="T23" fmla="*/ 54 h 54"/>
                  <a:gd name="T24" fmla="*/ 0 w 88"/>
                  <a:gd name="T25" fmla="*/ 54 h 54"/>
                  <a:gd name="T26" fmla="*/ 0 w 88"/>
                  <a:gd name="T27" fmla="*/ 45 h 54"/>
                  <a:gd name="T28" fmla="*/ 0 w 88"/>
                  <a:gd name="T29" fmla="*/ 36 h 54"/>
                  <a:gd name="T30" fmla="*/ 18 w 88"/>
                  <a:gd name="T31" fmla="*/ 45 h 54"/>
                  <a:gd name="T32" fmla="*/ 27 w 88"/>
                  <a:gd name="T33" fmla="*/ 36 h 54"/>
                  <a:gd name="T34" fmla="*/ 53 w 88"/>
                  <a:gd name="T35" fmla="*/ 36 h 54"/>
                  <a:gd name="T36" fmla="*/ 79 w 88"/>
                  <a:gd name="T37" fmla="*/ 0 h 54"/>
                  <a:gd name="T38" fmla="*/ 88 w 88"/>
                  <a:gd name="T39" fmla="*/ 9 h 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8"/>
                  <a:gd name="T61" fmla="*/ 0 h 54"/>
                  <a:gd name="T62" fmla="*/ 88 w 88"/>
                  <a:gd name="T63" fmla="*/ 54 h 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8" h="54">
                    <a:moveTo>
                      <a:pt x="88" y="9"/>
                    </a:moveTo>
                    <a:lnTo>
                      <a:pt x="88" y="18"/>
                    </a:lnTo>
                    <a:lnTo>
                      <a:pt x="79" y="36"/>
                    </a:lnTo>
                    <a:lnTo>
                      <a:pt x="79" y="45"/>
                    </a:lnTo>
                    <a:lnTo>
                      <a:pt x="70" y="45"/>
                    </a:lnTo>
                    <a:lnTo>
                      <a:pt x="61" y="45"/>
                    </a:lnTo>
                    <a:lnTo>
                      <a:pt x="61" y="54"/>
                    </a:lnTo>
                    <a:lnTo>
                      <a:pt x="53" y="54"/>
                    </a:lnTo>
                    <a:lnTo>
                      <a:pt x="44" y="54"/>
                    </a:lnTo>
                    <a:lnTo>
                      <a:pt x="27" y="54"/>
                    </a:lnTo>
                    <a:lnTo>
                      <a:pt x="18" y="54"/>
                    </a:lnTo>
                    <a:lnTo>
                      <a:pt x="9" y="54"/>
                    </a:lnTo>
                    <a:lnTo>
                      <a:pt x="0" y="54"/>
                    </a:lnTo>
                    <a:lnTo>
                      <a:pt x="0" y="45"/>
                    </a:lnTo>
                    <a:lnTo>
                      <a:pt x="0" y="36"/>
                    </a:lnTo>
                    <a:lnTo>
                      <a:pt x="18" y="45"/>
                    </a:lnTo>
                    <a:lnTo>
                      <a:pt x="27" y="36"/>
                    </a:lnTo>
                    <a:lnTo>
                      <a:pt x="53" y="36"/>
                    </a:lnTo>
                    <a:lnTo>
                      <a:pt x="79" y="0"/>
                    </a:lnTo>
                    <a:lnTo>
                      <a:pt x="88"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06" name="Freeform 140"/>
            <p:cNvSpPr>
              <a:spLocks/>
            </p:cNvSpPr>
            <p:nvPr/>
          </p:nvSpPr>
          <p:spPr bwMode="auto">
            <a:xfrm>
              <a:off x="6080125" y="3351212"/>
              <a:ext cx="14288" cy="26988"/>
            </a:xfrm>
            <a:custGeom>
              <a:avLst/>
              <a:gdLst>
                <a:gd name="T0" fmla="*/ 2147483647 w 9"/>
                <a:gd name="T1" fmla="*/ 2147483647 h 18"/>
                <a:gd name="T2" fmla="*/ 2147483647 w 9"/>
                <a:gd name="T3" fmla="*/ 0 h 18"/>
                <a:gd name="T4" fmla="*/ 0 w 9"/>
                <a:gd name="T5" fmla="*/ 0 h 18"/>
                <a:gd name="T6" fmla="*/ 0 w 9"/>
                <a:gd name="T7" fmla="*/ 2147483647 h 18"/>
                <a:gd name="T8" fmla="*/ 2147483647 w 9"/>
                <a:gd name="T9" fmla="*/ 2147483647 h 18"/>
                <a:gd name="T10" fmla="*/ 0 60000 65536"/>
                <a:gd name="T11" fmla="*/ 0 60000 65536"/>
                <a:gd name="T12" fmla="*/ 0 60000 65536"/>
                <a:gd name="T13" fmla="*/ 0 60000 65536"/>
                <a:gd name="T14" fmla="*/ 0 60000 65536"/>
                <a:gd name="T15" fmla="*/ 0 w 9"/>
                <a:gd name="T16" fmla="*/ 0 h 18"/>
                <a:gd name="T17" fmla="*/ 9 w 9"/>
                <a:gd name="T18" fmla="*/ 18 h 18"/>
              </a:gdLst>
              <a:ahLst/>
              <a:cxnLst>
                <a:cxn ang="T10">
                  <a:pos x="T0" y="T1"/>
                </a:cxn>
                <a:cxn ang="T11">
                  <a:pos x="T2" y="T3"/>
                </a:cxn>
                <a:cxn ang="T12">
                  <a:pos x="T4" y="T5"/>
                </a:cxn>
                <a:cxn ang="T13">
                  <a:pos x="T6" y="T7"/>
                </a:cxn>
                <a:cxn ang="T14">
                  <a:pos x="T8" y="T9"/>
                </a:cxn>
              </a:cxnLst>
              <a:rect l="T15" t="T16" r="T17" b="T18"/>
              <a:pathLst>
                <a:path w="9" h="18">
                  <a:moveTo>
                    <a:pt x="9" y="18"/>
                  </a:moveTo>
                  <a:lnTo>
                    <a:pt x="9" y="0"/>
                  </a:lnTo>
                  <a:lnTo>
                    <a:pt x="0" y="0"/>
                  </a:lnTo>
                  <a:lnTo>
                    <a:pt x="0" y="9"/>
                  </a:lnTo>
                  <a:lnTo>
                    <a:pt x="9"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07" name="Freeform 141"/>
            <p:cNvSpPr>
              <a:spLocks/>
            </p:cNvSpPr>
            <p:nvPr/>
          </p:nvSpPr>
          <p:spPr bwMode="auto">
            <a:xfrm>
              <a:off x="6080125" y="3351212"/>
              <a:ext cx="14288" cy="26988"/>
            </a:xfrm>
            <a:custGeom>
              <a:avLst/>
              <a:gdLst>
                <a:gd name="T0" fmla="*/ 2147483647 w 9"/>
                <a:gd name="T1" fmla="*/ 2147483647 h 18"/>
                <a:gd name="T2" fmla="*/ 2147483647 w 9"/>
                <a:gd name="T3" fmla="*/ 0 h 18"/>
                <a:gd name="T4" fmla="*/ 0 w 9"/>
                <a:gd name="T5" fmla="*/ 0 h 18"/>
                <a:gd name="T6" fmla="*/ 0 w 9"/>
                <a:gd name="T7" fmla="*/ 2147483647 h 18"/>
                <a:gd name="T8" fmla="*/ 2147483647 w 9"/>
                <a:gd name="T9" fmla="*/ 2147483647 h 18"/>
                <a:gd name="T10" fmla="*/ 0 60000 65536"/>
                <a:gd name="T11" fmla="*/ 0 60000 65536"/>
                <a:gd name="T12" fmla="*/ 0 60000 65536"/>
                <a:gd name="T13" fmla="*/ 0 60000 65536"/>
                <a:gd name="T14" fmla="*/ 0 60000 65536"/>
                <a:gd name="T15" fmla="*/ 0 w 9"/>
                <a:gd name="T16" fmla="*/ 0 h 18"/>
                <a:gd name="T17" fmla="*/ 9 w 9"/>
                <a:gd name="T18" fmla="*/ 18 h 18"/>
              </a:gdLst>
              <a:ahLst/>
              <a:cxnLst>
                <a:cxn ang="T10">
                  <a:pos x="T0" y="T1"/>
                </a:cxn>
                <a:cxn ang="T11">
                  <a:pos x="T2" y="T3"/>
                </a:cxn>
                <a:cxn ang="T12">
                  <a:pos x="T4" y="T5"/>
                </a:cxn>
                <a:cxn ang="T13">
                  <a:pos x="T6" y="T7"/>
                </a:cxn>
                <a:cxn ang="T14">
                  <a:pos x="T8" y="T9"/>
                </a:cxn>
              </a:cxnLst>
              <a:rect l="T15" t="T16" r="T17" b="T18"/>
              <a:pathLst>
                <a:path w="9" h="18">
                  <a:moveTo>
                    <a:pt x="9" y="18"/>
                  </a:moveTo>
                  <a:lnTo>
                    <a:pt x="9" y="0"/>
                  </a:lnTo>
                  <a:lnTo>
                    <a:pt x="0" y="0"/>
                  </a:lnTo>
                  <a:lnTo>
                    <a:pt x="0" y="9"/>
                  </a:lnTo>
                  <a:lnTo>
                    <a:pt x="9"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08" name="Freeform 142"/>
            <p:cNvSpPr>
              <a:spLocks/>
            </p:cNvSpPr>
            <p:nvPr/>
          </p:nvSpPr>
          <p:spPr bwMode="auto">
            <a:xfrm>
              <a:off x="7947025" y="4090987"/>
              <a:ext cx="252413" cy="257175"/>
            </a:xfrm>
            <a:custGeom>
              <a:avLst/>
              <a:gdLst>
                <a:gd name="T0" fmla="*/ 2147483647 w 157"/>
                <a:gd name="T1" fmla="*/ 2147483647 h 170"/>
                <a:gd name="T2" fmla="*/ 2147483647 w 157"/>
                <a:gd name="T3" fmla="*/ 2147483647 h 170"/>
                <a:gd name="T4" fmla="*/ 2147483647 w 157"/>
                <a:gd name="T5" fmla="*/ 2147483647 h 170"/>
                <a:gd name="T6" fmla="*/ 2147483647 w 157"/>
                <a:gd name="T7" fmla="*/ 2147483647 h 170"/>
                <a:gd name="T8" fmla="*/ 2147483647 w 157"/>
                <a:gd name="T9" fmla="*/ 2147483647 h 170"/>
                <a:gd name="T10" fmla="*/ 2147483647 w 157"/>
                <a:gd name="T11" fmla="*/ 2147483647 h 170"/>
                <a:gd name="T12" fmla="*/ 2147483647 w 157"/>
                <a:gd name="T13" fmla="*/ 2147483647 h 170"/>
                <a:gd name="T14" fmla="*/ 2147483647 w 157"/>
                <a:gd name="T15" fmla="*/ 2147483647 h 170"/>
                <a:gd name="T16" fmla="*/ 2147483647 w 157"/>
                <a:gd name="T17" fmla="*/ 2147483647 h 170"/>
                <a:gd name="T18" fmla="*/ 2147483647 w 157"/>
                <a:gd name="T19" fmla="*/ 2147483647 h 170"/>
                <a:gd name="T20" fmla="*/ 2147483647 w 157"/>
                <a:gd name="T21" fmla="*/ 2147483647 h 170"/>
                <a:gd name="T22" fmla="*/ 2147483647 w 157"/>
                <a:gd name="T23" fmla="*/ 2147483647 h 170"/>
                <a:gd name="T24" fmla="*/ 2147483647 w 157"/>
                <a:gd name="T25" fmla="*/ 2147483647 h 170"/>
                <a:gd name="T26" fmla="*/ 2147483647 w 157"/>
                <a:gd name="T27" fmla="*/ 2147483647 h 170"/>
                <a:gd name="T28" fmla="*/ 2147483647 w 157"/>
                <a:gd name="T29" fmla="*/ 2147483647 h 170"/>
                <a:gd name="T30" fmla="*/ 2147483647 w 157"/>
                <a:gd name="T31" fmla="*/ 2147483647 h 170"/>
                <a:gd name="T32" fmla="*/ 0 w 157"/>
                <a:gd name="T33" fmla="*/ 2147483647 h 170"/>
                <a:gd name="T34" fmla="*/ 2147483647 w 157"/>
                <a:gd name="T35" fmla="*/ 0 h 170"/>
                <a:gd name="T36" fmla="*/ 2147483647 w 157"/>
                <a:gd name="T37" fmla="*/ 0 h 170"/>
                <a:gd name="T38" fmla="*/ 2147483647 w 157"/>
                <a:gd name="T39" fmla="*/ 2147483647 h 170"/>
                <a:gd name="T40" fmla="*/ 2147483647 w 157"/>
                <a:gd name="T41" fmla="*/ 2147483647 h 170"/>
                <a:gd name="T42" fmla="*/ 2147483647 w 157"/>
                <a:gd name="T43" fmla="*/ 2147483647 h 170"/>
                <a:gd name="T44" fmla="*/ 2147483647 w 157"/>
                <a:gd name="T45" fmla="*/ 2147483647 h 170"/>
                <a:gd name="T46" fmla="*/ 2147483647 w 157"/>
                <a:gd name="T47" fmla="*/ 2147483647 h 170"/>
                <a:gd name="T48" fmla="*/ 2147483647 w 157"/>
                <a:gd name="T49" fmla="*/ 2147483647 h 170"/>
                <a:gd name="T50" fmla="*/ 2147483647 w 157"/>
                <a:gd name="T51" fmla="*/ 2147483647 h 170"/>
                <a:gd name="T52" fmla="*/ 2147483647 w 157"/>
                <a:gd name="T53" fmla="*/ 2147483647 h 170"/>
                <a:gd name="T54" fmla="*/ 2147483647 w 157"/>
                <a:gd name="T55" fmla="*/ 2147483647 h 1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7"/>
                <a:gd name="T85" fmla="*/ 0 h 170"/>
                <a:gd name="T86" fmla="*/ 157 w 157"/>
                <a:gd name="T87" fmla="*/ 170 h 17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7" h="170">
                  <a:moveTo>
                    <a:pt x="157" y="170"/>
                  </a:moveTo>
                  <a:lnTo>
                    <a:pt x="140" y="152"/>
                  </a:lnTo>
                  <a:lnTo>
                    <a:pt x="105" y="161"/>
                  </a:lnTo>
                  <a:lnTo>
                    <a:pt x="114" y="143"/>
                  </a:lnTo>
                  <a:lnTo>
                    <a:pt x="122" y="143"/>
                  </a:lnTo>
                  <a:lnTo>
                    <a:pt x="114" y="98"/>
                  </a:lnTo>
                  <a:lnTo>
                    <a:pt x="105" y="89"/>
                  </a:lnTo>
                  <a:lnTo>
                    <a:pt x="61" y="80"/>
                  </a:lnTo>
                  <a:lnTo>
                    <a:pt x="44" y="63"/>
                  </a:lnTo>
                  <a:lnTo>
                    <a:pt x="35" y="72"/>
                  </a:lnTo>
                  <a:lnTo>
                    <a:pt x="26" y="72"/>
                  </a:lnTo>
                  <a:lnTo>
                    <a:pt x="26" y="63"/>
                  </a:lnTo>
                  <a:lnTo>
                    <a:pt x="18" y="54"/>
                  </a:lnTo>
                  <a:lnTo>
                    <a:pt x="44" y="54"/>
                  </a:lnTo>
                  <a:lnTo>
                    <a:pt x="44" y="36"/>
                  </a:lnTo>
                  <a:lnTo>
                    <a:pt x="18" y="36"/>
                  </a:lnTo>
                  <a:lnTo>
                    <a:pt x="0" y="18"/>
                  </a:lnTo>
                  <a:lnTo>
                    <a:pt x="18" y="0"/>
                  </a:lnTo>
                  <a:lnTo>
                    <a:pt x="35" y="0"/>
                  </a:lnTo>
                  <a:lnTo>
                    <a:pt x="35" y="9"/>
                  </a:lnTo>
                  <a:lnTo>
                    <a:pt x="44" y="9"/>
                  </a:lnTo>
                  <a:lnTo>
                    <a:pt x="53" y="36"/>
                  </a:lnTo>
                  <a:lnTo>
                    <a:pt x="61" y="63"/>
                  </a:lnTo>
                  <a:lnTo>
                    <a:pt x="70" y="63"/>
                  </a:lnTo>
                  <a:lnTo>
                    <a:pt x="96" y="36"/>
                  </a:lnTo>
                  <a:lnTo>
                    <a:pt x="114" y="36"/>
                  </a:lnTo>
                  <a:lnTo>
                    <a:pt x="157" y="54"/>
                  </a:lnTo>
                  <a:lnTo>
                    <a:pt x="157" y="17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09" name="Freeform 143"/>
            <p:cNvSpPr>
              <a:spLocks/>
            </p:cNvSpPr>
            <p:nvPr/>
          </p:nvSpPr>
          <p:spPr bwMode="auto">
            <a:xfrm>
              <a:off x="7947025" y="4090987"/>
              <a:ext cx="252413" cy="257175"/>
            </a:xfrm>
            <a:custGeom>
              <a:avLst/>
              <a:gdLst>
                <a:gd name="T0" fmla="*/ 2147483647 w 157"/>
                <a:gd name="T1" fmla="*/ 2147483647 h 170"/>
                <a:gd name="T2" fmla="*/ 2147483647 w 157"/>
                <a:gd name="T3" fmla="*/ 2147483647 h 170"/>
                <a:gd name="T4" fmla="*/ 2147483647 w 157"/>
                <a:gd name="T5" fmla="*/ 2147483647 h 170"/>
                <a:gd name="T6" fmla="*/ 2147483647 w 157"/>
                <a:gd name="T7" fmla="*/ 2147483647 h 170"/>
                <a:gd name="T8" fmla="*/ 2147483647 w 157"/>
                <a:gd name="T9" fmla="*/ 2147483647 h 170"/>
                <a:gd name="T10" fmla="*/ 2147483647 w 157"/>
                <a:gd name="T11" fmla="*/ 2147483647 h 170"/>
                <a:gd name="T12" fmla="*/ 2147483647 w 157"/>
                <a:gd name="T13" fmla="*/ 2147483647 h 170"/>
                <a:gd name="T14" fmla="*/ 2147483647 w 157"/>
                <a:gd name="T15" fmla="*/ 2147483647 h 170"/>
                <a:gd name="T16" fmla="*/ 2147483647 w 157"/>
                <a:gd name="T17" fmla="*/ 2147483647 h 170"/>
                <a:gd name="T18" fmla="*/ 2147483647 w 157"/>
                <a:gd name="T19" fmla="*/ 2147483647 h 170"/>
                <a:gd name="T20" fmla="*/ 2147483647 w 157"/>
                <a:gd name="T21" fmla="*/ 2147483647 h 170"/>
                <a:gd name="T22" fmla="*/ 2147483647 w 157"/>
                <a:gd name="T23" fmla="*/ 2147483647 h 170"/>
                <a:gd name="T24" fmla="*/ 2147483647 w 157"/>
                <a:gd name="T25" fmla="*/ 2147483647 h 170"/>
                <a:gd name="T26" fmla="*/ 2147483647 w 157"/>
                <a:gd name="T27" fmla="*/ 2147483647 h 170"/>
                <a:gd name="T28" fmla="*/ 2147483647 w 157"/>
                <a:gd name="T29" fmla="*/ 2147483647 h 170"/>
                <a:gd name="T30" fmla="*/ 2147483647 w 157"/>
                <a:gd name="T31" fmla="*/ 2147483647 h 170"/>
                <a:gd name="T32" fmla="*/ 0 w 157"/>
                <a:gd name="T33" fmla="*/ 2147483647 h 170"/>
                <a:gd name="T34" fmla="*/ 2147483647 w 157"/>
                <a:gd name="T35" fmla="*/ 0 h 170"/>
                <a:gd name="T36" fmla="*/ 2147483647 w 157"/>
                <a:gd name="T37" fmla="*/ 0 h 170"/>
                <a:gd name="T38" fmla="*/ 2147483647 w 157"/>
                <a:gd name="T39" fmla="*/ 2147483647 h 170"/>
                <a:gd name="T40" fmla="*/ 2147483647 w 157"/>
                <a:gd name="T41" fmla="*/ 2147483647 h 170"/>
                <a:gd name="T42" fmla="*/ 2147483647 w 157"/>
                <a:gd name="T43" fmla="*/ 2147483647 h 170"/>
                <a:gd name="T44" fmla="*/ 2147483647 w 157"/>
                <a:gd name="T45" fmla="*/ 2147483647 h 170"/>
                <a:gd name="T46" fmla="*/ 2147483647 w 157"/>
                <a:gd name="T47" fmla="*/ 2147483647 h 170"/>
                <a:gd name="T48" fmla="*/ 2147483647 w 157"/>
                <a:gd name="T49" fmla="*/ 2147483647 h 170"/>
                <a:gd name="T50" fmla="*/ 2147483647 w 157"/>
                <a:gd name="T51" fmla="*/ 2147483647 h 170"/>
                <a:gd name="T52" fmla="*/ 2147483647 w 157"/>
                <a:gd name="T53" fmla="*/ 2147483647 h 170"/>
                <a:gd name="T54" fmla="*/ 2147483647 w 157"/>
                <a:gd name="T55" fmla="*/ 2147483647 h 1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7"/>
                <a:gd name="T85" fmla="*/ 0 h 170"/>
                <a:gd name="T86" fmla="*/ 157 w 157"/>
                <a:gd name="T87" fmla="*/ 170 h 17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7" h="170">
                  <a:moveTo>
                    <a:pt x="157" y="170"/>
                  </a:moveTo>
                  <a:lnTo>
                    <a:pt x="140" y="152"/>
                  </a:lnTo>
                  <a:lnTo>
                    <a:pt x="105" y="161"/>
                  </a:lnTo>
                  <a:lnTo>
                    <a:pt x="114" y="143"/>
                  </a:lnTo>
                  <a:lnTo>
                    <a:pt x="122" y="143"/>
                  </a:lnTo>
                  <a:lnTo>
                    <a:pt x="114" y="98"/>
                  </a:lnTo>
                  <a:lnTo>
                    <a:pt x="105" y="89"/>
                  </a:lnTo>
                  <a:lnTo>
                    <a:pt x="61" y="80"/>
                  </a:lnTo>
                  <a:lnTo>
                    <a:pt x="44" y="63"/>
                  </a:lnTo>
                  <a:lnTo>
                    <a:pt x="35" y="72"/>
                  </a:lnTo>
                  <a:lnTo>
                    <a:pt x="26" y="72"/>
                  </a:lnTo>
                  <a:lnTo>
                    <a:pt x="26" y="63"/>
                  </a:lnTo>
                  <a:lnTo>
                    <a:pt x="18" y="54"/>
                  </a:lnTo>
                  <a:lnTo>
                    <a:pt x="44" y="54"/>
                  </a:lnTo>
                  <a:lnTo>
                    <a:pt x="44" y="36"/>
                  </a:lnTo>
                  <a:lnTo>
                    <a:pt x="18" y="36"/>
                  </a:lnTo>
                  <a:lnTo>
                    <a:pt x="0" y="18"/>
                  </a:lnTo>
                  <a:lnTo>
                    <a:pt x="18" y="0"/>
                  </a:lnTo>
                  <a:lnTo>
                    <a:pt x="35" y="0"/>
                  </a:lnTo>
                  <a:lnTo>
                    <a:pt x="35" y="9"/>
                  </a:lnTo>
                  <a:lnTo>
                    <a:pt x="44" y="9"/>
                  </a:lnTo>
                  <a:lnTo>
                    <a:pt x="53" y="36"/>
                  </a:lnTo>
                  <a:lnTo>
                    <a:pt x="61" y="63"/>
                  </a:lnTo>
                  <a:lnTo>
                    <a:pt x="70" y="63"/>
                  </a:lnTo>
                  <a:lnTo>
                    <a:pt x="96" y="36"/>
                  </a:lnTo>
                  <a:lnTo>
                    <a:pt x="114" y="36"/>
                  </a:lnTo>
                  <a:lnTo>
                    <a:pt x="157" y="54"/>
                  </a:lnTo>
                  <a:lnTo>
                    <a:pt x="157" y="17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10" name="Freeform 144"/>
            <p:cNvSpPr>
              <a:spLocks/>
            </p:cNvSpPr>
            <p:nvPr/>
          </p:nvSpPr>
          <p:spPr bwMode="auto">
            <a:xfrm>
              <a:off x="8199438" y="4171950"/>
              <a:ext cx="195262" cy="214312"/>
            </a:xfrm>
            <a:custGeom>
              <a:avLst/>
              <a:gdLst>
                <a:gd name="T0" fmla="*/ 0 w 122"/>
                <a:gd name="T1" fmla="*/ 0 h 142"/>
                <a:gd name="T2" fmla="*/ 2147483647 w 122"/>
                <a:gd name="T3" fmla="*/ 2147483647 h 142"/>
                <a:gd name="T4" fmla="*/ 2147483647 w 122"/>
                <a:gd name="T5" fmla="*/ 2147483647 h 142"/>
                <a:gd name="T6" fmla="*/ 2147483647 w 122"/>
                <a:gd name="T7" fmla="*/ 2147483647 h 142"/>
                <a:gd name="T8" fmla="*/ 2147483647 w 122"/>
                <a:gd name="T9" fmla="*/ 2147483647 h 142"/>
                <a:gd name="T10" fmla="*/ 2147483647 w 122"/>
                <a:gd name="T11" fmla="*/ 2147483647 h 142"/>
                <a:gd name="T12" fmla="*/ 2147483647 w 122"/>
                <a:gd name="T13" fmla="*/ 2147483647 h 142"/>
                <a:gd name="T14" fmla="*/ 2147483647 w 122"/>
                <a:gd name="T15" fmla="*/ 2147483647 h 142"/>
                <a:gd name="T16" fmla="*/ 2147483647 w 122"/>
                <a:gd name="T17" fmla="*/ 2147483647 h 142"/>
                <a:gd name="T18" fmla="*/ 2147483647 w 122"/>
                <a:gd name="T19" fmla="*/ 2147483647 h 142"/>
                <a:gd name="T20" fmla="*/ 2147483647 w 122"/>
                <a:gd name="T21" fmla="*/ 2147483647 h 142"/>
                <a:gd name="T22" fmla="*/ 2147483647 w 122"/>
                <a:gd name="T23" fmla="*/ 2147483647 h 142"/>
                <a:gd name="T24" fmla="*/ 2147483647 w 122"/>
                <a:gd name="T25" fmla="*/ 2147483647 h 142"/>
                <a:gd name="T26" fmla="*/ 2147483647 w 122"/>
                <a:gd name="T27" fmla="*/ 2147483647 h 142"/>
                <a:gd name="T28" fmla="*/ 2147483647 w 122"/>
                <a:gd name="T29" fmla="*/ 2147483647 h 142"/>
                <a:gd name="T30" fmla="*/ 2147483647 w 122"/>
                <a:gd name="T31" fmla="*/ 2147483647 h 142"/>
                <a:gd name="T32" fmla="*/ 2147483647 w 122"/>
                <a:gd name="T33" fmla="*/ 2147483647 h 142"/>
                <a:gd name="T34" fmla="*/ 2147483647 w 122"/>
                <a:gd name="T35" fmla="*/ 2147483647 h 142"/>
                <a:gd name="T36" fmla="*/ 2147483647 w 122"/>
                <a:gd name="T37" fmla="*/ 2147483647 h 142"/>
                <a:gd name="T38" fmla="*/ 2147483647 w 122"/>
                <a:gd name="T39" fmla="*/ 2147483647 h 142"/>
                <a:gd name="T40" fmla="*/ 2147483647 w 122"/>
                <a:gd name="T41" fmla="*/ 2147483647 h 142"/>
                <a:gd name="T42" fmla="*/ 2147483647 w 122"/>
                <a:gd name="T43" fmla="*/ 2147483647 h 142"/>
                <a:gd name="T44" fmla="*/ 2147483647 w 122"/>
                <a:gd name="T45" fmla="*/ 2147483647 h 142"/>
                <a:gd name="T46" fmla="*/ 2147483647 w 122"/>
                <a:gd name="T47" fmla="*/ 2147483647 h 142"/>
                <a:gd name="T48" fmla="*/ 0 w 122"/>
                <a:gd name="T49" fmla="*/ 2147483647 h 142"/>
                <a:gd name="T50" fmla="*/ 0 w 122"/>
                <a:gd name="T51" fmla="*/ 0 h 1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2"/>
                <a:gd name="T79" fmla="*/ 0 h 142"/>
                <a:gd name="T80" fmla="*/ 122 w 122"/>
                <a:gd name="T81" fmla="*/ 142 h 14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2" h="142">
                  <a:moveTo>
                    <a:pt x="0" y="0"/>
                  </a:moveTo>
                  <a:lnTo>
                    <a:pt x="35" y="9"/>
                  </a:lnTo>
                  <a:lnTo>
                    <a:pt x="61" y="26"/>
                  </a:lnTo>
                  <a:lnTo>
                    <a:pt x="61" y="44"/>
                  </a:lnTo>
                  <a:lnTo>
                    <a:pt x="78" y="53"/>
                  </a:lnTo>
                  <a:lnTo>
                    <a:pt x="87" y="53"/>
                  </a:lnTo>
                  <a:lnTo>
                    <a:pt x="87" y="62"/>
                  </a:lnTo>
                  <a:lnTo>
                    <a:pt x="78" y="80"/>
                  </a:lnTo>
                  <a:lnTo>
                    <a:pt x="78" y="89"/>
                  </a:lnTo>
                  <a:lnTo>
                    <a:pt x="87" y="98"/>
                  </a:lnTo>
                  <a:lnTo>
                    <a:pt x="96" y="116"/>
                  </a:lnTo>
                  <a:lnTo>
                    <a:pt x="105" y="116"/>
                  </a:lnTo>
                  <a:lnTo>
                    <a:pt x="105" y="124"/>
                  </a:lnTo>
                  <a:lnTo>
                    <a:pt x="113" y="124"/>
                  </a:lnTo>
                  <a:lnTo>
                    <a:pt x="122" y="133"/>
                  </a:lnTo>
                  <a:lnTo>
                    <a:pt x="122" y="142"/>
                  </a:lnTo>
                  <a:lnTo>
                    <a:pt x="113" y="142"/>
                  </a:lnTo>
                  <a:lnTo>
                    <a:pt x="105" y="133"/>
                  </a:lnTo>
                  <a:lnTo>
                    <a:pt x="78" y="133"/>
                  </a:lnTo>
                  <a:lnTo>
                    <a:pt x="61" y="98"/>
                  </a:lnTo>
                  <a:lnTo>
                    <a:pt x="52" y="89"/>
                  </a:lnTo>
                  <a:lnTo>
                    <a:pt x="44" y="89"/>
                  </a:lnTo>
                  <a:lnTo>
                    <a:pt x="18" y="107"/>
                  </a:lnTo>
                  <a:lnTo>
                    <a:pt x="18" y="116"/>
                  </a:lnTo>
                  <a:lnTo>
                    <a:pt x="0" y="116"/>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11" name="Group 145"/>
            <p:cNvGrpSpPr>
              <a:grpSpLocks/>
            </p:cNvGrpSpPr>
            <p:nvPr/>
          </p:nvGrpSpPr>
          <p:grpSpPr bwMode="auto">
            <a:xfrm>
              <a:off x="8199438" y="4171950"/>
              <a:ext cx="195262" cy="214312"/>
              <a:chOff x="4773" y="2498"/>
              <a:chExt cx="122" cy="142"/>
            </a:xfrm>
          </p:grpSpPr>
          <p:sp>
            <p:nvSpPr>
              <p:cNvPr id="56162" name="Freeform 146"/>
              <p:cNvSpPr>
                <a:spLocks/>
              </p:cNvSpPr>
              <p:nvPr/>
            </p:nvSpPr>
            <p:spPr bwMode="auto">
              <a:xfrm>
                <a:off x="4773" y="2498"/>
                <a:ext cx="122" cy="142"/>
              </a:xfrm>
              <a:custGeom>
                <a:avLst/>
                <a:gdLst>
                  <a:gd name="T0" fmla="*/ 0 w 122"/>
                  <a:gd name="T1" fmla="*/ 0 h 142"/>
                  <a:gd name="T2" fmla="*/ 35 w 122"/>
                  <a:gd name="T3" fmla="*/ 9 h 142"/>
                  <a:gd name="T4" fmla="*/ 61 w 122"/>
                  <a:gd name="T5" fmla="*/ 26 h 142"/>
                  <a:gd name="T6" fmla="*/ 61 w 122"/>
                  <a:gd name="T7" fmla="*/ 44 h 142"/>
                  <a:gd name="T8" fmla="*/ 78 w 122"/>
                  <a:gd name="T9" fmla="*/ 53 h 142"/>
                  <a:gd name="T10" fmla="*/ 87 w 122"/>
                  <a:gd name="T11" fmla="*/ 53 h 142"/>
                  <a:gd name="T12" fmla="*/ 87 w 122"/>
                  <a:gd name="T13" fmla="*/ 62 h 142"/>
                  <a:gd name="T14" fmla="*/ 78 w 122"/>
                  <a:gd name="T15" fmla="*/ 80 h 142"/>
                  <a:gd name="T16" fmla="*/ 78 w 122"/>
                  <a:gd name="T17" fmla="*/ 89 h 142"/>
                  <a:gd name="T18" fmla="*/ 87 w 122"/>
                  <a:gd name="T19" fmla="*/ 98 h 142"/>
                  <a:gd name="T20" fmla="*/ 96 w 122"/>
                  <a:gd name="T21" fmla="*/ 116 h 142"/>
                  <a:gd name="T22" fmla="*/ 105 w 122"/>
                  <a:gd name="T23" fmla="*/ 116 h 142"/>
                  <a:gd name="T24" fmla="*/ 105 w 122"/>
                  <a:gd name="T25" fmla="*/ 124 h 142"/>
                  <a:gd name="T26" fmla="*/ 113 w 122"/>
                  <a:gd name="T27" fmla="*/ 124 h 142"/>
                  <a:gd name="T28" fmla="*/ 122 w 122"/>
                  <a:gd name="T29" fmla="*/ 133 h 142"/>
                  <a:gd name="T30" fmla="*/ 122 w 122"/>
                  <a:gd name="T31" fmla="*/ 142 h 142"/>
                  <a:gd name="T32" fmla="*/ 113 w 122"/>
                  <a:gd name="T33" fmla="*/ 142 h 142"/>
                  <a:gd name="T34" fmla="*/ 105 w 122"/>
                  <a:gd name="T35" fmla="*/ 133 h 142"/>
                  <a:gd name="T36" fmla="*/ 78 w 122"/>
                  <a:gd name="T37" fmla="*/ 133 h 142"/>
                  <a:gd name="T38" fmla="*/ 61 w 122"/>
                  <a:gd name="T39" fmla="*/ 98 h 142"/>
                  <a:gd name="T40" fmla="*/ 52 w 122"/>
                  <a:gd name="T41" fmla="*/ 89 h 142"/>
                  <a:gd name="T42" fmla="*/ 44 w 122"/>
                  <a:gd name="T43" fmla="*/ 89 h 142"/>
                  <a:gd name="T44" fmla="*/ 18 w 122"/>
                  <a:gd name="T45" fmla="*/ 107 h 142"/>
                  <a:gd name="T46" fmla="*/ 18 w 122"/>
                  <a:gd name="T47" fmla="*/ 116 h 142"/>
                  <a:gd name="T48" fmla="*/ 0 w 122"/>
                  <a:gd name="T49" fmla="*/ 116 h 142"/>
                  <a:gd name="T50" fmla="*/ 0 w 122"/>
                  <a:gd name="T51" fmla="*/ 0 h 1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2"/>
                  <a:gd name="T79" fmla="*/ 0 h 142"/>
                  <a:gd name="T80" fmla="*/ 122 w 122"/>
                  <a:gd name="T81" fmla="*/ 142 h 14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2" h="142">
                    <a:moveTo>
                      <a:pt x="0" y="0"/>
                    </a:moveTo>
                    <a:lnTo>
                      <a:pt x="35" y="9"/>
                    </a:lnTo>
                    <a:lnTo>
                      <a:pt x="61" y="26"/>
                    </a:lnTo>
                    <a:lnTo>
                      <a:pt x="61" y="44"/>
                    </a:lnTo>
                    <a:lnTo>
                      <a:pt x="78" y="53"/>
                    </a:lnTo>
                    <a:lnTo>
                      <a:pt x="87" y="53"/>
                    </a:lnTo>
                    <a:lnTo>
                      <a:pt x="87" y="62"/>
                    </a:lnTo>
                    <a:lnTo>
                      <a:pt x="78" y="80"/>
                    </a:lnTo>
                    <a:lnTo>
                      <a:pt x="78" y="89"/>
                    </a:lnTo>
                    <a:lnTo>
                      <a:pt x="87" y="98"/>
                    </a:lnTo>
                    <a:lnTo>
                      <a:pt x="96" y="116"/>
                    </a:lnTo>
                    <a:lnTo>
                      <a:pt x="105" y="116"/>
                    </a:lnTo>
                    <a:lnTo>
                      <a:pt x="105" y="124"/>
                    </a:lnTo>
                    <a:lnTo>
                      <a:pt x="113" y="124"/>
                    </a:lnTo>
                    <a:lnTo>
                      <a:pt x="122" y="133"/>
                    </a:lnTo>
                    <a:lnTo>
                      <a:pt x="122" y="142"/>
                    </a:lnTo>
                    <a:lnTo>
                      <a:pt x="113" y="142"/>
                    </a:lnTo>
                    <a:lnTo>
                      <a:pt x="105" y="133"/>
                    </a:lnTo>
                    <a:lnTo>
                      <a:pt x="78" y="133"/>
                    </a:lnTo>
                    <a:lnTo>
                      <a:pt x="61" y="98"/>
                    </a:lnTo>
                    <a:lnTo>
                      <a:pt x="52" y="89"/>
                    </a:lnTo>
                    <a:lnTo>
                      <a:pt x="44" y="89"/>
                    </a:lnTo>
                    <a:lnTo>
                      <a:pt x="18" y="107"/>
                    </a:lnTo>
                    <a:lnTo>
                      <a:pt x="18" y="116"/>
                    </a:lnTo>
                    <a:lnTo>
                      <a:pt x="0" y="116"/>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63" name="Freeform 147"/>
              <p:cNvSpPr>
                <a:spLocks/>
              </p:cNvSpPr>
              <p:nvPr/>
            </p:nvSpPr>
            <p:spPr bwMode="auto">
              <a:xfrm>
                <a:off x="4773" y="2498"/>
                <a:ext cx="122" cy="142"/>
              </a:xfrm>
              <a:custGeom>
                <a:avLst/>
                <a:gdLst>
                  <a:gd name="T0" fmla="*/ 0 w 122"/>
                  <a:gd name="T1" fmla="*/ 0 h 142"/>
                  <a:gd name="T2" fmla="*/ 35 w 122"/>
                  <a:gd name="T3" fmla="*/ 9 h 142"/>
                  <a:gd name="T4" fmla="*/ 61 w 122"/>
                  <a:gd name="T5" fmla="*/ 26 h 142"/>
                  <a:gd name="T6" fmla="*/ 61 w 122"/>
                  <a:gd name="T7" fmla="*/ 44 h 142"/>
                  <a:gd name="T8" fmla="*/ 78 w 122"/>
                  <a:gd name="T9" fmla="*/ 53 h 142"/>
                  <a:gd name="T10" fmla="*/ 87 w 122"/>
                  <a:gd name="T11" fmla="*/ 53 h 142"/>
                  <a:gd name="T12" fmla="*/ 87 w 122"/>
                  <a:gd name="T13" fmla="*/ 62 h 142"/>
                  <a:gd name="T14" fmla="*/ 78 w 122"/>
                  <a:gd name="T15" fmla="*/ 80 h 142"/>
                  <a:gd name="T16" fmla="*/ 78 w 122"/>
                  <a:gd name="T17" fmla="*/ 89 h 142"/>
                  <a:gd name="T18" fmla="*/ 87 w 122"/>
                  <a:gd name="T19" fmla="*/ 98 h 142"/>
                  <a:gd name="T20" fmla="*/ 96 w 122"/>
                  <a:gd name="T21" fmla="*/ 116 h 142"/>
                  <a:gd name="T22" fmla="*/ 105 w 122"/>
                  <a:gd name="T23" fmla="*/ 116 h 142"/>
                  <a:gd name="T24" fmla="*/ 105 w 122"/>
                  <a:gd name="T25" fmla="*/ 124 h 142"/>
                  <a:gd name="T26" fmla="*/ 113 w 122"/>
                  <a:gd name="T27" fmla="*/ 124 h 142"/>
                  <a:gd name="T28" fmla="*/ 122 w 122"/>
                  <a:gd name="T29" fmla="*/ 133 h 142"/>
                  <a:gd name="T30" fmla="*/ 122 w 122"/>
                  <a:gd name="T31" fmla="*/ 142 h 142"/>
                  <a:gd name="T32" fmla="*/ 113 w 122"/>
                  <a:gd name="T33" fmla="*/ 142 h 142"/>
                  <a:gd name="T34" fmla="*/ 105 w 122"/>
                  <a:gd name="T35" fmla="*/ 133 h 142"/>
                  <a:gd name="T36" fmla="*/ 78 w 122"/>
                  <a:gd name="T37" fmla="*/ 133 h 142"/>
                  <a:gd name="T38" fmla="*/ 61 w 122"/>
                  <a:gd name="T39" fmla="*/ 98 h 142"/>
                  <a:gd name="T40" fmla="*/ 52 w 122"/>
                  <a:gd name="T41" fmla="*/ 89 h 142"/>
                  <a:gd name="T42" fmla="*/ 44 w 122"/>
                  <a:gd name="T43" fmla="*/ 89 h 142"/>
                  <a:gd name="T44" fmla="*/ 18 w 122"/>
                  <a:gd name="T45" fmla="*/ 107 h 142"/>
                  <a:gd name="T46" fmla="*/ 18 w 122"/>
                  <a:gd name="T47" fmla="*/ 116 h 142"/>
                  <a:gd name="T48" fmla="*/ 0 w 122"/>
                  <a:gd name="T49" fmla="*/ 116 h 142"/>
                  <a:gd name="T50" fmla="*/ 0 w 122"/>
                  <a:gd name="T51" fmla="*/ 0 h 1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2"/>
                  <a:gd name="T79" fmla="*/ 0 h 142"/>
                  <a:gd name="T80" fmla="*/ 122 w 122"/>
                  <a:gd name="T81" fmla="*/ 142 h 14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2" h="142">
                    <a:moveTo>
                      <a:pt x="0" y="0"/>
                    </a:moveTo>
                    <a:lnTo>
                      <a:pt x="35" y="9"/>
                    </a:lnTo>
                    <a:lnTo>
                      <a:pt x="61" y="26"/>
                    </a:lnTo>
                    <a:lnTo>
                      <a:pt x="61" y="44"/>
                    </a:lnTo>
                    <a:lnTo>
                      <a:pt x="78" y="53"/>
                    </a:lnTo>
                    <a:lnTo>
                      <a:pt x="87" y="53"/>
                    </a:lnTo>
                    <a:lnTo>
                      <a:pt x="87" y="62"/>
                    </a:lnTo>
                    <a:lnTo>
                      <a:pt x="78" y="80"/>
                    </a:lnTo>
                    <a:lnTo>
                      <a:pt x="78" y="89"/>
                    </a:lnTo>
                    <a:lnTo>
                      <a:pt x="87" y="98"/>
                    </a:lnTo>
                    <a:lnTo>
                      <a:pt x="96" y="116"/>
                    </a:lnTo>
                    <a:lnTo>
                      <a:pt x="105" y="116"/>
                    </a:lnTo>
                    <a:lnTo>
                      <a:pt x="105" y="124"/>
                    </a:lnTo>
                    <a:lnTo>
                      <a:pt x="113" y="124"/>
                    </a:lnTo>
                    <a:lnTo>
                      <a:pt x="122" y="133"/>
                    </a:lnTo>
                    <a:lnTo>
                      <a:pt x="122" y="142"/>
                    </a:lnTo>
                    <a:lnTo>
                      <a:pt x="113" y="142"/>
                    </a:lnTo>
                    <a:lnTo>
                      <a:pt x="105" y="133"/>
                    </a:lnTo>
                    <a:lnTo>
                      <a:pt x="78" y="133"/>
                    </a:lnTo>
                    <a:lnTo>
                      <a:pt x="61" y="98"/>
                    </a:lnTo>
                    <a:lnTo>
                      <a:pt x="52" y="89"/>
                    </a:lnTo>
                    <a:lnTo>
                      <a:pt x="44" y="89"/>
                    </a:lnTo>
                    <a:lnTo>
                      <a:pt x="18" y="107"/>
                    </a:lnTo>
                    <a:lnTo>
                      <a:pt x="18" y="116"/>
                    </a:lnTo>
                    <a:lnTo>
                      <a:pt x="0" y="116"/>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12" name="Freeform 148"/>
            <p:cNvSpPr>
              <a:spLocks/>
            </p:cNvSpPr>
            <p:nvPr/>
          </p:nvSpPr>
          <p:spPr bwMode="auto">
            <a:xfrm>
              <a:off x="7385050" y="3970337"/>
              <a:ext cx="254000" cy="241300"/>
            </a:xfrm>
            <a:custGeom>
              <a:avLst/>
              <a:gdLst>
                <a:gd name="T0" fmla="*/ 2147483647 w 157"/>
                <a:gd name="T1" fmla="*/ 0 h 160"/>
                <a:gd name="T2" fmla="*/ 2147483647 w 157"/>
                <a:gd name="T3" fmla="*/ 0 h 160"/>
                <a:gd name="T4" fmla="*/ 2147483647 w 157"/>
                <a:gd name="T5" fmla="*/ 2147483647 h 160"/>
                <a:gd name="T6" fmla="*/ 2147483647 w 157"/>
                <a:gd name="T7" fmla="*/ 2147483647 h 160"/>
                <a:gd name="T8" fmla="*/ 2147483647 w 157"/>
                <a:gd name="T9" fmla="*/ 2147483647 h 160"/>
                <a:gd name="T10" fmla="*/ 2147483647 w 157"/>
                <a:gd name="T11" fmla="*/ 2147483647 h 160"/>
                <a:gd name="T12" fmla="*/ 2147483647 w 157"/>
                <a:gd name="T13" fmla="*/ 2147483647 h 160"/>
                <a:gd name="T14" fmla="*/ 2147483647 w 157"/>
                <a:gd name="T15" fmla="*/ 2147483647 h 160"/>
                <a:gd name="T16" fmla="*/ 0 w 157"/>
                <a:gd name="T17" fmla="*/ 2147483647 h 160"/>
                <a:gd name="T18" fmla="*/ 0 w 157"/>
                <a:gd name="T19" fmla="*/ 2147483647 h 160"/>
                <a:gd name="T20" fmla="*/ 2147483647 w 157"/>
                <a:gd name="T21" fmla="*/ 2147483647 h 160"/>
                <a:gd name="T22" fmla="*/ 2147483647 w 157"/>
                <a:gd name="T23" fmla="*/ 2147483647 h 160"/>
                <a:gd name="T24" fmla="*/ 2147483647 w 157"/>
                <a:gd name="T25" fmla="*/ 2147483647 h 160"/>
                <a:gd name="T26" fmla="*/ 2147483647 w 157"/>
                <a:gd name="T27" fmla="*/ 2147483647 h 160"/>
                <a:gd name="T28" fmla="*/ 2147483647 w 157"/>
                <a:gd name="T29" fmla="*/ 2147483647 h 160"/>
                <a:gd name="T30" fmla="*/ 2147483647 w 157"/>
                <a:gd name="T31" fmla="*/ 2147483647 h 160"/>
                <a:gd name="T32" fmla="*/ 2147483647 w 157"/>
                <a:gd name="T33" fmla="*/ 2147483647 h 160"/>
                <a:gd name="T34" fmla="*/ 2147483647 w 157"/>
                <a:gd name="T35" fmla="*/ 2147483647 h 160"/>
                <a:gd name="T36" fmla="*/ 2147483647 w 157"/>
                <a:gd name="T37" fmla="*/ 2147483647 h 160"/>
                <a:gd name="T38" fmla="*/ 2147483647 w 157"/>
                <a:gd name="T39" fmla="*/ 2147483647 h 160"/>
                <a:gd name="T40" fmla="*/ 2147483647 w 157"/>
                <a:gd name="T41" fmla="*/ 2147483647 h 160"/>
                <a:gd name="T42" fmla="*/ 2147483647 w 157"/>
                <a:gd name="T43" fmla="*/ 2147483647 h 160"/>
                <a:gd name="T44" fmla="*/ 2147483647 w 157"/>
                <a:gd name="T45" fmla="*/ 2147483647 h 160"/>
                <a:gd name="T46" fmla="*/ 2147483647 w 157"/>
                <a:gd name="T47" fmla="*/ 2147483647 h 160"/>
                <a:gd name="T48" fmla="*/ 2147483647 w 157"/>
                <a:gd name="T49" fmla="*/ 2147483647 h 160"/>
                <a:gd name="T50" fmla="*/ 2147483647 w 157"/>
                <a:gd name="T51" fmla="*/ 2147483647 h 160"/>
                <a:gd name="T52" fmla="*/ 2147483647 w 157"/>
                <a:gd name="T53" fmla="*/ 0 h 160"/>
                <a:gd name="T54" fmla="*/ 2147483647 w 157"/>
                <a:gd name="T55" fmla="*/ 0 h 1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7"/>
                <a:gd name="T85" fmla="*/ 0 h 160"/>
                <a:gd name="T86" fmla="*/ 157 w 157"/>
                <a:gd name="T87" fmla="*/ 160 h 1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7" h="160">
                  <a:moveTo>
                    <a:pt x="122" y="0"/>
                  </a:moveTo>
                  <a:lnTo>
                    <a:pt x="104" y="0"/>
                  </a:lnTo>
                  <a:lnTo>
                    <a:pt x="87" y="54"/>
                  </a:lnTo>
                  <a:lnTo>
                    <a:pt x="70" y="62"/>
                  </a:lnTo>
                  <a:lnTo>
                    <a:pt x="52" y="54"/>
                  </a:lnTo>
                  <a:lnTo>
                    <a:pt x="43" y="62"/>
                  </a:lnTo>
                  <a:lnTo>
                    <a:pt x="26" y="62"/>
                  </a:lnTo>
                  <a:lnTo>
                    <a:pt x="17" y="45"/>
                  </a:lnTo>
                  <a:lnTo>
                    <a:pt x="0" y="62"/>
                  </a:lnTo>
                  <a:lnTo>
                    <a:pt x="0" y="89"/>
                  </a:lnTo>
                  <a:lnTo>
                    <a:pt x="17" y="98"/>
                  </a:lnTo>
                  <a:lnTo>
                    <a:pt x="26" y="134"/>
                  </a:lnTo>
                  <a:lnTo>
                    <a:pt x="43" y="134"/>
                  </a:lnTo>
                  <a:lnTo>
                    <a:pt x="43" y="143"/>
                  </a:lnTo>
                  <a:lnTo>
                    <a:pt x="70" y="143"/>
                  </a:lnTo>
                  <a:lnTo>
                    <a:pt x="78" y="143"/>
                  </a:lnTo>
                  <a:lnTo>
                    <a:pt x="87" y="160"/>
                  </a:lnTo>
                  <a:lnTo>
                    <a:pt x="96" y="152"/>
                  </a:lnTo>
                  <a:lnTo>
                    <a:pt x="122" y="143"/>
                  </a:lnTo>
                  <a:lnTo>
                    <a:pt x="122" y="116"/>
                  </a:lnTo>
                  <a:lnTo>
                    <a:pt x="131" y="98"/>
                  </a:lnTo>
                  <a:lnTo>
                    <a:pt x="148" y="62"/>
                  </a:lnTo>
                  <a:lnTo>
                    <a:pt x="157" y="62"/>
                  </a:lnTo>
                  <a:lnTo>
                    <a:pt x="139" y="45"/>
                  </a:lnTo>
                  <a:lnTo>
                    <a:pt x="148" y="36"/>
                  </a:lnTo>
                  <a:lnTo>
                    <a:pt x="139" y="27"/>
                  </a:lnTo>
                  <a:lnTo>
                    <a:pt x="139" y="0"/>
                  </a:lnTo>
                  <a:lnTo>
                    <a:pt x="122"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13" name="Freeform 149"/>
            <p:cNvSpPr>
              <a:spLocks/>
            </p:cNvSpPr>
            <p:nvPr/>
          </p:nvSpPr>
          <p:spPr bwMode="auto">
            <a:xfrm>
              <a:off x="7385050" y="3970337"/>
              <a:ext cx="254000" cy="241300"/>
            </a:xfrm>
            <a:custGeom>
              <a:avLst/>
              <a:gdLst>
                <a:gd name="T0" fmla="*/ 2147483647 w 157"/>
                <a:gd name="T1" fmla="*/ 0 h 160"/>
                <a:gd name="T2" fmla="*/ 2147483647 w 157"/>
                <a:gd name="T3" fmla="*/ 0 h 160"/>
                <a:gd name="T4" fmla="*/ 2147483647 w 157"/>
                <a:gd name="T5" fmla="*/ 2147483647 h 160"/>
                <a:gd name="T6" fmla="*/ 2147483647 w 157"/>
                <a:gd name="T7" fmla="*/ 2147483647 h 160"/>
                <a:gd name="T8" fmla="*/ 2147483647 w 157"/>
                <a:gd name="T9" fmla="*/ 2147483647 h 160"/>
                <a:gd name="T10" fmla="*/ 2147483647 w 157"/>
                <a:gd name="T11" fmla="*/ 2147483647 h 160"/>
                <a:gd name="T12" fmla="*/ 2147483647 w 157"/>
                <a:gd name="T13" fmla="*/ 2147483647 h 160"/>
                <a:gd name="T14" fmla="*/ 2147483647 w 157"/>
                <a:gd name="T15" fmla="*/ 2147483647 h 160"/>
                <a:gd name="T16" fmla="*/ 0 w 157"/>
                <a:gd name="T17" fmla="*/ 2147483647 h 160"/>
                <a:gd name="T18" fmla="*/ 0 w 157"/>
                <a:gd name="T19" fmla="*/ 2147483647 h 160"/>
                <a:gd name="T20" fmla="*/ 2147483647 w 157"/>
                <a:gd name="T21" fmla="*/ 2147483647 h 160"/>
                <a:gd name="T22" fmla="*/ 2147483647 w 157"/>
                <a:gd name="T23" fmla="*/ 2147483647 h 160"/>
                <a:gd name="T24" fmla="*/ 2147483647 w 157"/>
                <a:gd name="T25" fmla="*/ 2147483647 h 160"/>
                <a:gd name="T26" fmla="*/ 2147483647 w 157"/>
                <a:gd name="T27" fmla="*/ 2147483647 h 160"/>
                <a:gd name="T28" fmla="*/ 2147483647 w 157"/>
                <a:gd name="T29" fmla="*/ 2147483647 h 160"/>
                <a:gd name="T30" fmla="*/ 2147483647 w 157"/>
                <a:gd name="T31" fmla="*/ 2147483647 h 160"/>
                <a:gd name="T32" fmla="*/ 2147483647 w 157"/>
                <a:gd name="T33" fmla="*/ 2147483647 h 160"/>
                <a:gd name="T34" fmla="*/ 2147483647 w 157"/>
                <a:gd name="T35" fmla="*/ 2147483647 h 160"/>
                <a:gd name="T36" fmla="*/ 2147483647 w 157"/>
                <a:gd name="T37" fmla="*/ 2147483647 h 160"/>
                <a:gd name="T38" fmla="*/ 2147483647 w 157"/>
                <a:gd name="T39" fmla="*/ 2147483647 h 160"/>
                <a:gd name="T40" fmla="*/ 2147483647 w 157"/>
                <a:gd name="T41" fmla="*/ 2147483647 h 160"/>
                <a:gd name="T42" fmla="*/ 2147483647 w 157"/>
                <a:gd name="T43" fmla="*/ 2147483647 h 160"/>
                <a:gd name="T44" fmla="*/ 2147483647 w 157"/>
                <a:gd name="T45" fmla="*/ 2147483647 h 160"/>
                <a:gd name="T46" fmla="*/ 2147483647 w 157"/>
                <a:gd name="T47" fmla="*/ 2147483647 h 160"/>
                <a:gd name="T48" fmla="*/ 2147483647 w 157"/>
                <a:gd name="T49" fmla="*/ 2147483647 h 160"/>
                <a:gd name="T50" fmla="*/ 2147483647 w 157"/>
                <a:gd name="T51" fmla="*/ 2147483647 h 160"/>
                <a:gd name="T52" fmla="*/ 2147483647 w 157"/>
                <a:gd name="T53" fmla="*/ 0 h 160"/>
                <a:gd name="T54" fmla="*/ 2147483647 w 157"/>
                <a:gd name="T55" fmla="*/ 0 h 1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7"/>
                <a:gd name="T85" fmla="*/ 0 h 160"/>
                <a:gd name="T86" fmla="*/ 157 w 157"/>
                <a:gd name="T87" fmla="*/ 160 h 1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7" h="160">
                  <a:moveTo>
                    <a:pt x="122" y="0"/>
                  </a:moveTo>
                  <a:lnTo>
                    <a:pt x="104" y="0"/>
                  </a:lnTo>
                  <a:lnTo>
                    <a:pt x="87" y="54"/>
                  </a:lnTo>
                  <a:lnTo>
                    <a:pt x="70" y="62"/>
                  </a:lnTo>
                  <a:lnTo>
                    <a:pt x="52" y="54"/>
                  </a:lnTo>
                  <a:lnTo>
                    <a:pt x="43" y="62"/>
                  </a:lnTo>
                  <a:lnTo>
                    <a:pt x="26" y="62"/>
                  </a:lnTo>
                  <a:lnTo>
                    <a:pt x="17" y="45"/>
                  </a:lnTo>
                  <a:lnTo>
                    <a:pt x="0" y="62"/>
                  </a:lnTo>
                  <a:lnTo>
                    <a:pt x="0" y="89"/>
                  </a:lnTo>
                  <a:lnTo>
                    <a:pt x="17" y="98"/>
                  </a:lnTo>
                  <a:lnTo>
                    <a:pt x="26" y="134"/>
                  </a:lnTo>
                  <a:lnTo>
                    <a:pt x="43" y="134"/>
                  </a:lnTo>
                  <a:lnTo>
                    <a:pt x="43" y="143"/>
                  </a:lnTo>
                  <a:lnTo>
                    <a:pt x="70" y="143"/>
                  </a:lnTo>
                  <a:lnTo>
                    <a:pt x="78" y="143"/>
                  </a:lnTo>
                  <a:lnTo>
                    <a:pt x="87" y="160"/>
                  </a:lnTo>
                  <a:lnTo>
                    <a:pt x="96" y="152"/>
                  </a:lnTo>
                  <a:lnTo>
                    <a:pt x="122" y="143"/>
                  </a:lnTo>
                  <a:lnTo>
                    <a:pt x="122" y="116"/>
                  </a:lnTo>
                  <a:lnTo>
                    <a:pt x="131" y="98"/>
                  </a:lnTo>
                  <a:lnTo>
                    <a:pt x="148" y="62"/>
                  </a:lnTo>
                  <a:lnTo>
                    <a:pt x="157" y="62"/>
                  </a:lnTo>
                  <a:lnTo>
                    <a:pt x="139" y="45"/>
                  </a:lnTo>
                  <a:lnTo>
                    <a:pt x="148" y="36"/>
                  </a:lnTo>
                  <a:lnTo>
                    <a:pt x="139" y="27"/>
                  </a:lnTo>
                  <a:lnTo>
                    <a:pt x="139" y="0"/>
                  </a:lnTo>
                  <a:lnTo>
                    <a:pt x="122" y="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14" name="Freeform 150"/>
            <p:cNvSpPr>
              <a:spLocks/>
            </p:cNvSpPr>
            <p:nvPr/>
          </p:nvSpPr>
          <p:spPr bwMode="auto">
            <a:xfrm>
              <a:off x="7413625" y="3902075"/>
              <a:ext cx="238125" cy="160337"/>
            </a:xfrm>
            <a:custGeom>
              <a:avLst/>
              <a:gdLst>
                <a:gd name="T0" fmla="*/ 2147483647 w 148"/>
                <a:gd name="T1" fmla="*/ 2147483647 h 106"/>
                <a:gd name="T2" fmla="*/ 2147483647 w 148"/>
                <a:gd name="T3" fmla="*/ 2147483647 h 106"/>
                <a:gd name="T4" fmla="*/ 2147483647 w 148"/>
                <a:gd name="T5" fmla="*/ 2147483647 h 106"/>
                <a:gd name="T6" fmla="*/ 2147483647 w 148"/>
                <a:gd name="T7" fmla="*/ 2147483647 h 106"/>
                <a:gd name="T8" fmla="*/ 2147483647 w 148"/>
                <a:gd name="T9" fmla="*/ 2147483647 h 106"/>
                <a:gd name="T10" fmla="*/ 2147483647 w 148"/>
                <a:gd name="T11" fmla="*/ 0 h 106"/>
                <a:gd name="T12" fmla="*/ 2147483647 w 148"/>
                <a:gd name="T13" fmla="*/ 2147483647 h 106"/>
                <a:gd name="T14" fmla="*/ 2147483647 w 148"/>
                <a:gd name="T15" fmla="*/ 2147483647 h 106"/>
                <a:gd name="T16" fmla="*/ 2147483647 w 148"/>
                <a:gd name="T17" fmla="*/ 2147483647 h 106"/>
                <a:gd name="T18" fmla="*/ 2147483647 w 148"/>
                <a:gd name="T19" fmla="*/ 2147483647 h 106"/>
                <a:gd name="T20" fmla="*/ 2147483647 w 148"/>
                <a:gd name="T21" fmla="*/ 2147483647 h 106"/>
                <a:gd name="T22" fmla="*/ 2147483647 w 148"/>
                <a:gd name="T23" fmla="*/ 2147483647 h 106"/>
                <a:gd name="T24" fmla="*/ 2147483647 w 148"/>
                <a:gd name="T25" fmla="*/ 2147483647 h 106"/>
                <a:gd name="T26" fmla="*/ 2147483647 w 148"/>
                <a:gd name="T27" fmla="*/ 2147483647 h 106"/>
                <a:gd name="T28" fmla="*/ 0 w 148"/>
                <a:gd name="T29" fmla="*/ 2147483647 h 106"/>
                <a:gd name="T30" fmla="*/ 2147483647 w 148"/>
                <a:gd name="T31" fmla="*/ 2147483647 h 106"/>
                <a:gd name="T32" fmla="*/ 2147483647 w 148"/>
                <a:gd name="T33" fmla="*/ 2147483647 h 106"/>
                <a:gd name="T34" fmla="*/ 2147483647 w 148"/>
                <a:gd name="T35" fmla="*/ 2147483647 h 106"/>
                <a:gd name="T36" fmla="*/ 2147483647 w 148"/>
                <a:gd name="T37" fmla="*/ 2147483647 h 106"/>
                <a:gd name="T38" fmla="*/ 2147483647 w 148"/>
                <a:gd name="T39" fmla="*/ 2147483647 h 106"/>
                <a:gd name="T40" fmla="*/ 2147483647 w 148"/>
                <a:gd name="T41" fmla="*/ 2147483647 h 106"/>
                <a:gd name="T42" fmla="*/ 2147483647 w 148"/>
                <a:gd name="T43" fmla="*/ 2147483647 h 106"/>
                <a:gd name="T44" fmla="*/ 2147483647 w 148"/>
                <a:gd name="T45" fmla="*/ 2147483647 h 106"/>
                <a:gd name="T46" fmla="*/ 2147483647 w 148"/>
                <a:gd name="T47" fmla="*/ 2147483647 h 1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106"/>
                <a:gd name="T74" fmla="*/ 148 w 148"/>
                <a:gd name="T75" fmla="*/ 106 h 1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106">
                  <a:moveTo>
                    <a:pt x="140" y="35"/>
                  </a:moveTo>
                  <a:lnTo>
                    <a:pt x="131" y="35"/>
                  </a:lnTo>
                  <a:lnTo>
                    <a:pt x="148" y="26"/>
                  </a:lnTo>
                  <a:lnTo>
                    <a:pt x="122" y="17"/>
                  </a:lnTo>
                  <a:lnTo>
                    <a:pt x="122" y="8"/>
                  </a:lnTo>
                  <a:lnTo>
                    <a:pt x="114" y="0"/>
                  </a:lnTo>
                  <a:lnTo>
                    <a:pt x="79" y="26"/>
                  </a:lnTo>
                  <a:lnTo>
                    <a:pt x="79" y="35"/>
                  </a:lnTo>
                  <a:lnTo>
                    <a:pt x="79" y="44"/>
                  </a:lnTo>
                  <a:lnTo>
                    <a:pt x="70" y="44"/>
                  </a:lnTo>
                  <a:lnTo>
                    <a:pt x="61" y="35"/>
                  </a:lnTo>
                  <a:lnTo>
                    <a:pt x="44" y="71"/>
                  </a:lnTo>
                  <a:lnTo>
                    <a:pt x="26" y="71"/>
                  </a:lnTo>
                  <a:lnTo>
                    <a:pt x="18" y="98"/>
                  </a:lnTo>
                  <a:lnTo>
                    <a:pt x="0" y="89"/>
                  </a:lnTo>
                  <a:lnTo>
                    <a:pt x="9" y="106"/>
                  </a:lnTo>
                  <a:lnTo>
                    <a:pt x="26" y="106"/>
                  </a:lnTo>
                  <a:lnTo>
                    <a:pt x="35" y="98"/>
                  </a:lnTo>
                  <a:lnTo>
                    <a:pt x="53" y="106"/>
                  </a:lnTo>
                  <a:lnTo>
                    <a:pt x="70" y="98"/>
                  </a:lnTo>
                  <a:lnTo>
                    <a:pt x="87" y="44"/>
                  </a:lnTo>
                  <a:lnTo>
                    <a:pt x="105" y="44"/>
                  </a:lnTo>
                  <a:lnTo>
                    <a:pt x="122" y="44"/>
                  </a:lnTo>
                  <a:lnTo>
                    <a:pt x="140" y="35"/>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15" name="Group 151"/>
            <p:cNvGrpSpPr>
              <a:grpSpLocks/>
            </p:cNvGrpSpPr>
            <p:nvPr/>
          </p:nvGrpSpPr>
          <p:grpSpPr bwMode="auto">
            <a:xfrm>
              <a:off x="7413625" y="3902075"/>
              <a:ext cx="238125" cy="160337"/>
              <a:chOff x="4285" y="2320"/>
              <a:chExt cx="148" cy="106"/>
            </a:xfrm>
          </p:grpSpPr>
          <p:sp>
            <p:nvSpPr>
              <p:cNvPr id="56160" name="Freeform 152"/>
              <p:cNvSpPr>
                <a:spLocks/>
              </p:cNvSpPr>
              <p:nvPr/>
            </p:nvSpPr>
            <p:spPr bwMode="auto">
              <a:xfrm>
                <a:off x="4285" y="2320"/>
                <a:ext cx="148" cy="106"/>
              </a:xfrm>
              <a:custGeom>
                <a:avLst/>
                <a:gdLst>
                  <a:gd name="T0" fmla="*/ 140 w 148"/>
                  <a:gd name="T1" fmla="*/ 35 h 106"/>
                  <a:gd name="T2" fmla="*/ 131 w 148"/>
                  <a:gd name="T3" fmla="*/ 35 h 106"/>
                  <a:gd name="T4" fmla="*/ 148 w 148"/>
                  <a:gd name="T5" fmla="*/ 26 h 106"/>
                  <a:gd name="T6" fmla="*/ 122 w 148"/>
                  <a:gd name="T7" fmla="*/ 17 h 106"/>
                  <a:gd name="T8" fmla="*/ 122 w 148"/>
                  <a:gd name="T9" fmla="*/ 8 h 106"/>
                  <a:gd name="T10" fmla="*/ 114 w 148"/>
                  <a:gd name="T11" fmla="*/ 0 h 106"/>
                  <a:gd name="T12" fmla="*/ 79 w 148"/>
                  <a:gd name="T13" fmla="*/ 26 h 106"/>
                  <a:gd name="T14" fmla="*/ 79 w 148"/>
                  <a:gd name="T15" fmla="*/ 35 h 106"/>
                  <a:gd name="T16" fmla="*/ 79 w 148"/>
                  <a:gd name="T17" fmla="*/ 44 h 106"/>
                  <a:gd name="T18" fmla="*/ 70 w 148"/>
                  <a:gd name="T19" fmla="*/ 44 h 106"/>
                  <a:gd name="T20" fmla="*/ 61 w 148"/>
                  <a:gd name="T21" fmla="*/ 35 h 106"/>
                  <a:gd name="T22" fmla="*/ 44 w 148"/>
                  <a:gd name="T23" fmla="*/ 71 h 106"/>
                  <a:gd name="T24" fmla="*/ 26 w 148"/>
                  <a:gd name="T25" fmla="*/ 71 h 106"/>
                  <a:gd name="T26" fmla="*/ 18 w 148"/>
                  <a:gd name="T27" fmla="*/ 98 h 106"/>
                  <a:gd name="T28" fmla="*/ 0 w 148"/>
                  <a:gd name="T29" fmla="*/ 89 h 106"/>
                  <a:gd name="T30" fmla="*/ 9 w 148"/>
                  <a:gd name="T31" fmla="*/ 106 h 106"/>
                  <a:gd name="T32" fmla="*/ 26 w 148"/>
                  <a:gd name="T33" fmla="*/ 106 h 106"/>
                  <a:gd name="T34" fmla="*/ 35 w 148"/>
                  <a:gd name="T35" fmla="*/ 98 h 106"/>
                  <a:gd name="T36" fmla="*/ 53 w 148"/>
                  <a:gd name="T37" fmla="*/ 106 h 106"/>
                  <a:gd name="T38" fmla="*/ 70 w 148"/>
                  <a:gd name="T39" fmla="*/ 98 h 106"/>
                  <a:gd name="T40" fmla="*/ 87 w 148"/>
                  <a:gd name="T41" fmla="*/ 44 h 106"/>
                  <a:gd name="T42" fmla="*/ 105 w 148"/>
                  <a:gd name="T43" fmla="*/ 44 h 106"/>
                  <a:gd name="T44" fmla="*/ 122 w 148"/>
                  <a:gd name="T45" fmla="*/ 44 h 106"/>
                  <a:gd name="T46" fmla="*/ 140 w 148"/>
                  <a:gd name="T47" fmla="*/ 35 h 1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106"/>
                  <a:gd name="T74" fmla="*/ 148 w 148"/>
                  <a:gd name="T75" fmla="*/ 106 h 1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106">
                    <a:moveTo>
                      <a:pt x="140" y="35"/>
                    </a:moveTo>
                    <a:lnTo>
                      <a:pt x="131" y="35"/>
                    </a:lnTo>
                    <a:lnTo>
                      <a:pt x="148" y="26"/>
                    </a:lnTo>
                    <a:lnTo>
                      <a:pt x="122" y="17"/>
                    </a:lnTo>
                    <a:lnTo>
                      <a:pt x="122" y="8"/>
                    </a:lnTo>
                    <a:lnTo>
                      <a:pt x="114" y="0"/>
                    </a:lnTo>
                    <a:lnTo>
                      <a:pt x="79" y="26"/>
                    </a:lnTo>
                    <a:lnTo>
                      <a:pt x="79" y="35"/>
                    </a:lnTo>
                    <a:lnTo>
                      <a:pt x="79" y="44"/>
                    </a:lnTo>
                    <a:lnTo>
                      <a:pt x="70" y="44"/>
                    </a:lnTo>
                    <a:lnTo>
                      <a:pt x="61" y="35"/>
                    </a:lnTo>
                    <a:lnTo>
                      <a:pt x="44" y="71"/>
                    </a:lnTo>
                    <a:lnTo>
                      <a:pt x="26" y="71"/>
                    </a:lnTo>
                    <a:lnTo>
                      <a:pt x="18" y="98"/>
                    </a:lnTo>
                    <a:lnTo>
                      <a:pt x="0" y="89"/>
                    </a:lnTo>
                    <a:lnTo>
                      <a:pt x="9" y="106"/>
                    </a:lnTo>
                    <a:lnTo>
                      <a:pt x="26" y="106"/>
                    </a:lnTo>
                    <a:lnTo>
                      <a:pt x="35" y="98"/>
                    </a:lnTo>
                    <a:lnTo>
                      <a:pt x="53" y="106"/>
                    </a:lnTo>
                    <a:lnTo>
                      <a:pt x="70" y="98"/>
                    </a:lnTo>
                    <a:lnTo>
                      <a:pt x="87" y="44"/>
                    </a:lnTo>
                    <a:lnTo>
                      <a:pt x="105" y="44"/>
                    </a:lnTo>
                    <a:lnTo>
                      <a:pt x="122" y="44"/>
                    </a:lnTo>
                    <a:lnTo>
                      <a:pt x="140" y="35"/>
                    </a:lnTo>
                    <a:close/>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61" name="Freeform 153"/>
              <p:cNvSpPr>
                <a:spLocks/>
              </p:cNvSpPr>
              <p:nvPr/>
            </p:nvSpPr>
            <p:spPr bwMode="auto">
              <a:xfrm>
                <a:off x="4285" y="2320"/>
                <a:ext cx="148" cy="106"/>
              </a:xfrm>
              <a:custGeom>
                <a:avLst/>
                <a:gdLst>
                  <a:gd name="T0" fmla="*/ 140 w 148"/>
                  <a:gd name="T1" fmla="*/ 35 h 106"/>
                  <a:gd name="T2" fmla="*/ 131 w 148"/>
                  <a:gd name="T3" fmla="*/ 35 h 106"/>
                  <a:gd name="T4" fmla="*/ 148 w 148"/>
                  <a:gd name="T5" fmla="*/ 26 h 106"/>
                  <a:gd name="T6" fmla="*/ 122 w 148"/>
                  <a:gd name="T7" fmla="*/ 17 h 106"/>
                  <a:gd name="T8" fmla="*/ 122 w 148"/>
                  <a:gd name="T9" fmla="*/ 8 h 106"/>
                  <a:gd name="T10" fmla="*/ 114 w 148"/>
                  <a:gd name="T11" fmla="*/ 0 h 106"/>
                  <a:gd name="T12" fmla="*/ 79 w 148"/>
                  <a:gd name="T13" fmla="*/ 26 h 106"/>
                  <a:gd name="T14" fmla="*/ 79 w 148"/>
                  <a:gd name="T15" fmla="*/ 35 h 106"/>
                  <a:gd name="T16" fmla="*/ 79 w 148"/>
                  <a:gd name="T17" fmla="*/ 44 h 106"/>
                  <a:gd name="T18" fmla="*/ 70 w 148"/>
                  <a:gd name="T19" fmla="*/ 44 h 106"/>
                  <a:gd name="T20" fmla="*/ 61 w 148"/>
                  <a:gd name="T21" fmla="*/ 35 h 106"/>
                  <a:gd name="T22" fmla="*/ 44 w 148"/>
                  <a:gd name="T23" fmla="*/ 71 h 106"/>
                  <a:gd name="T24" fmla="*/ 26 w 148"/>
                  <a:gd name="T25" fmla="*/ 71 h 106"/>
                  <a:gd name="T26" fmla="*/ 18 w 148"/>
                  <a:gd name="T27" fmla="*/ 98 h 106"/>
                  <a:gd name="T28" fmla="*/ 0 w 148"/>
                  <a:gd name="T29" fmla="*/ 89 h 106"/>
                  <a:gd name="T30" fmla="*/ 9 w 148"/>
                  <a:gd name="T31" fmla="*/ 106 h 106"/>
                  <a:gd name="T32" fmla="*/ 26 w 148"/>
                  <a:gd name="T33" fmla="*/ 106 h 106"/>
                  <a:gd name="T34" fmla="*/ 35 w 148"/>
                  <a:gd name="T35" fmla="*/ 98 h 106"/>
                  <a:gd name="T36" fmla="*/ 53 w 148"/>
                  <a:gd name="T37" fmla="*/ 106 h 106"/>
                  <a:gd name="T38" fmla="*/ 70 w 148"/>
                  <a:gd name="T39" fmla="*/ 98 h 106"/>
                  <a:gd name="T40" fmla="*/ 87 w 148"/>
                  <a:gd name="T41" fmla="*/ 44 h 106"/>
                  <a:gd name="T42" fmla="*/ 105 w 148"/>
                  <a:gd name="T43" fmla="*/ 44 h 106"/>
                  <a:gd name="T44" fmla="*/ 122 w 148"/>
                  <a:gd name="T45" fmla="*/ 44 h 106"/>
                  <a:gd name="T46" fmla="*/ 140 w 148"/>
                  <a:gd name="T47" fmla="*/ 35 h 1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106"/>
                  <a:gd name="T74" fmla="*/ 148 w 148"/>
                  <a:gd name="T75" fmla="*/ 106 h 1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106">
                    <a:moveTo>
                      <a:pt x="140" y="35"/>
                    </a:moveTo>
                    <a:lnTo>
                      <a:pt x="131" y="35"/>
                    </a:lnTo>
                    <a:lnTo>
                      <a:pt x="148" y="26"/>
                    </a:lnTo>
                    <a:lnTo>
                      <a:pt x="122" y="17"/>
                    </a:lnTo>
                    <a:lnTo>
                      <a:pt x="122" y="8"/>
                    </a:lnTo>
                    <a:lnTo>
                      <a:pt x="114" y="0"/>
                    </a:lnTo>
                    <a:lnTo>
                      <a:pt x="79" y="26"/>
                    </a:lnTo>
                    <a:lnTo>
                      <a:pt x="79" y="35"/>
                    </a:lnTo>
                    <a:lnTo>
                      <a:pt x="79" y="44"/>
                    </a:lnTo>
                    <a:lnTo>
                      <a:pt x="70" y="44"/>
                    </a:lnTo>
                    <a:lnTo>
                      <a:pt x="61" y="35"/>
                    </a:lnTo>
                    <a:lnTo>
                      <a:pt x="44" y="71"/>
                    </a:lnTo>
                    <a:lnTo>
                      <a:pt x="26" y="71"/>
                    </a:lnTo>
                    <a:lnTo>
                      <a:pt x="18" y="98"/>
                    </a:lnTo>
                    <a:lnTo>
                      <a:pt x="0" y="89"/>
                    </a:lnTo>
                    <a:lnTo>
                      <a:pt x="9" y="106"/>
                    </a:lnTo>
                    <a:lnTo>
                      <a:pt x="26" y="106"/>
                    </a:lnTo>
                    <a:lnTo>
                      <a:pt x="35" y="98"/>
                    </a:lnTo>
                    <a:lnTo>
                      <a:pt x="53" y="106"/>
                    </a:lnTo>
                    <a:lnTo>
                      <a:pt x="70" y="98"/>
                    </a:lnTo>
                    <a:lnTo>
                      <a:pt x="87" y="44"/>
                    </a:lnTo>
                    <a:lnTo>
                      <a:pt x="105" y="44"/>
                    </a:lnTo>
                    <a:lnTo>
                      <a:pt x="122" y="44"/>
                    </a:lnTo>
                    <a:lnTo>
                      <a:pt x="140" y="35"/>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16" name="Freeform 154"/>
            <p:cNvSpPr>
              <a:spLocks/>
            </p:cNvSpPr>
            <p:nvPr/>
          </p:nvSpPr>
          <p:spPr bwMode="auto">
            <a:xfrm>
              <a:off x="7512050" y="3956050"/>
              <a:ext cx="28575" cy="14287"/>
            </a:xfrm>
            <a:custGeom>
              <a:avLst/>
              <a:gdLst>
                <a:gd name="T0" fmla="*/ 2147483647 w 18"/>
                <a:gd name="T1" fmla="*/ 0 h 9"/>
                <a:gd name="T2" fmla="*/ 2147483647 w 18"/>
                <a:gd name="T3" fmla="*/ 2147483647 h 9"/>
                <a:gd name="T4" fmla="*/ 2147483647 w 18"/>
                <a:gd name="T5" fmla="*/ 2147483647 h 9"/>
                <a:gd name="T6" fmla="*/ 0 w 18"/>
                <a:gd name="T7" fmla="*/ 0 h 9"/>
                <a:gd name="T8" fmla="*/ 2147483647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8" y="0"/>
                  </a:moveTo>
                  <a:lnTo>
                    <a:pt x="18" y="9"/>
                  </a:lnTo>
                  <a:lnTo>
                    <a:pt x="9" y="9"/>
                  </a:lnTo>
                  <a:lnTo>
                    <a:pt x="0" y="0"/>
                  </a:lnTo>
                  <a:lnTo>
                    <a:pt x="18"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17" name="Group 155"/>
            <p:cNvGrpSpPr>
              <a:grpSpLocks/>
            </p:cNvGrpSpPr>
            <p:nvPr/>
          </p:nvGrpSpPr>
          <p:grpSpPr bwMode="auto">
            <a:xfrm>
              <a:off x="7512050" y="3956050"/>
              <a:ext cx="28575" cy="14287"/>
              <a:chOff x="4346" y="2355"/>
              <a:chExt cx="18" cy="9"/>
            </a:xfrm>
          </p:grpSpPr>
          <p:sp>
            <p:nvSpPr>
              <p:cNvPr id="56158" name="Freeform 156"/>
              <p:cNvSpPr>
                <a:spLocks/>
              </p:cNvSpPr>
              <p:nvPr/>
            </p:nvSpPr>
            <p:spPr bwMode="auto">
              <a:xfrm>
                <a:off x="4346" y="2355"/>
                <a:ext cx="18" cy="9"/>
              </a:xfrm>
              <a:custGeom>
                <a:avLst/>
                <a:gdLst>
                  <a:gd name="T0" fmla="*/ 18 w 18"/>
                  <a:gd name="T1" fmla="*/ 0 h 9"/>
                  <a:gd name="T2" fmla="*/ 18 w 18"/>
                  <a:gd name="T3" fmla="*/ 9 h 9"/>
                  <a:gd name="T4" fmla="*/ 9 w 18"/>
                  <a:gd name="T5" fmla="*/ 9 h 9"/>
                  <a:gd name="T6" fmla="*/ 0 w 18"/>
                  <a:gd name="T7" fmla="*/ 0 h 9"/>
                  <a:gd name="T8" fmla="*/ 18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8" y="0"/>
                    </a:moveTo>
                    <a:lnTo>
                      <a:pt x="18" y="9"/>
                    </a:lnTo>
                    <a:lnTo>
                      <a:pt x="9" y="9"/>
                    </a:lnTo>
                    <a:lnTo>
                      <a:pt x="0" y="0"/>
                    </a:lnTo>
                    <a:lnTo>
                      <a:pt x="18"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59" name="Freeform 157"/>
              <p:cNvSpPr>
                <a:spLocks/>
              </p:cNvSpPr>
              <p:nvPr/>
            </p:nvSpPr>
            <p:spPr bwMode="auto">
              <a:xfrm>
                <a:off x="4346" y="2355"/>
                <a:ext cx="18" cy="9"/>
              </a:xfrm>
              <a:custGeom>
                <a:avLst/>
                <a:gdLst>
                  <a:gd name="T0" fmla="*/ 18 w 18"/>
                  <a:gd name="T1" fmla="*/ 0 h 9"/>
                  <a:gd name="T2" fmla="*/ 18 w 18"/>
                  <a:gd name="T3" fmla="*/ 9 h 9"/>
                  <a:gd name="T4" fmla="*/ 9 w 18"/>
                  <a:gd name="T5" fmla="*/ 9 h 9"/>
                  <a:gd name="T6" fmla="*/ 0 w 18"/>
                  <a:gd name="T7" fmla="*/ 0 h 9"/>
                  <a:gd name="T8" fmla="*/ 18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8" y="0"/>
                    </a:moveTo>
                    <a:lnTo>
                      <a:pt x="18" y="9"/>
                    </a:lnTo>
                    <a:lnTo>
                      <a:pt x="9" y="9"/>
                    </a:lnTo>
                    <a:lnTo>
                      <a:pt x="0" y="0"/>
                    </a:lnTo>
                    <a:lnTo>
                      <a:pt x="18"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18" name="Freeform 158"/>
            <p:cNvSpPr>
              <a:spLocks/>
            </p:cNvSpPr>
            <p:nvPr/>
          </p:nvSpPr>
          <p:spPr bwMode="auto">
            <a:xfrm>
              <a:off x="6965950" y="3311525"/>
              <a:ext cx="223838" cy="509587"/>
            </a:xfrm>
            <a:custGeom>
              <a:avLst/>
              <a:gdLst>
                <a:gd name="T0" fmla="*/ 2147483647 w 139"/>
                <a:gd name="T1" fmla="*/ 2147483647 h 338"/>
                <a:gd name="T2" fmla="*/ 2147483647 w 139"/>
                <a:gd name="T3" fmla="*/ 2147483647 h 338"/>
                <a:gd name="T4" fmla="*/ 2147483647 w 139"/>
                <a:gd name="T5" fmla="*/ 2147483647 h 338"/>
                <a:gd name="T6" fmla="*/ 2147483647 w 139"/>
                <a:gd name="T7" fmla="*/ 2147483647 h 338"/>
                <a:gd name="T8" fmla="*/ 2147483647 w 139"/>
                <a:gd name="T9" fmla="*/ 2147483647 h 338"/>
                <a:gd name="T10" fmla="*/ 2147483647 w 139"/>
                <a:gd name="T11" fmla="*/ 2147483647 h 338"/>
                <a:gd name="T12" fmla="*/ 2147483647 w 139"/>
                <a:gd name="T13" fmla="*/ 2147483647 h 338"/>
                <a:gd name="T14" fmla="*/ 2147483647 w 139"/>
                <a:gd name="T15" fmla="*/ 2147483647 h 338"/>
                <a:gd name="T16" fmla="*/ 2147483647 w 139"/>
                <a:gd name="T17" fmla="*/ 2147483647 h 338"/>
                <a:gd name="T18" fmla="*/ 2147483647 w 139"/>
                <a:gd name="T19" fmla="*/ 2147483647 h 338"/>
                <a:gd name="T20" fmla="*/ 2147483647 w 139"/>
                <a:gd name="T21" fmla="*/ 2147483647 h 338"/>
                <a:gd name="T22" fmla="*/ 2147483647 w 139"/>
                <a:gd name="T23" fmla="*/ 2147483647 h 338"/>
                <a:gd name="T24" fmla="*/ 2147483647 w 139"/>
                <a:gd name="T25" fmla="*/ 2147483647 h 338"/>
                <a:gd name="T26" fmla="*/ 2147483647 w 139"/>
                <a:gd name="T27" fmla="*/ 2147483647 h 338"/>
                <a:gd name="T28" fmla="*/ 2147483647 w 139"/>
                <a:gd name="T29" fmla="*/ 2147483647 h 338"/>
                <a:gd name="T30" fmla="*/ 2147483647 w 139"/>
                <a:gd name="T31" fmla="*/ 0 h 338"/>
                <a:gd name="T32" fmla="*/ 2147483647 w 139"/>
                <a:gd name="T33" fmla="*/ 0 h 338"/>
                <a:gd name="T34" fmla="*/ 2147483647 w 139"/>
                <a:gd name="T35" fmla="*/ 2147483647 h 338"/>
                <a:gd name="T36" fmla="*/ 2147483647 w 139"/>
                <a:gd name="T37" fmla="*/ 2147483647 h 338"/>
                <a:gd name="T38" fmla="*/ 2147483647 w 139"/>
                <a:gd name="T39" fmla="*/ 2147483647 h 338"/>
                <a:gd name="T40" fmla="*/ 2147483647 w 139"/>
                <a:gd name="T41" fmla="*/ 2147483647 h 338"/>
                <a:gd name="T42" fmla="*/ 2147483647 w 139"/>
                <a:gd name="T43" fmla="*/ 2147483647 h 338"/>
                <a:gd name="T44" fmla="*/ 2147483647 w 139"/>
                <a:gd name="T45" fmla="*/ 2147483647 h 338"/>
                <a:gd name="T46" fmla="*/ 0 w 139"/>
                <a:gd name="T47" fmla="*/ 2147483647 h 338"/>
                <a:gd name="T48" fmla="*/ 0 w 139"/>
                <a:gd name="T49" fmla="*/ 2147483647 h 338"/>
                <a:gd name="T50" fmla="*/ 2147483647 w 139"/>
                <a:gd name="T51" fmla="*/ 2147483647 h 338"/>
                <a:gd name="T52" fmla="*/ 2147483647 w 139"/>
                <a:gd name="T53" fmla="*/ 2147483647 h 338"/>
                <a:gd name="T54" fmla="*/ 2147483647 w 139"/>
                <a:gd name="T55" fmla="*/ 2147483647 h 338"/>
                <a:gd name="T56" fmla="*/ 2147483647 w 139"/>
                <a:gd name="T57" fmla="*/ 2147483647 h 338"/>
                <a:gd name="T58" fmla="*/ 2147483647 w 139"/>
                <a:gd name="T59" fmla="*/ 2147483647 h 338"/>
                <a:gd name="T60" fmla="*/ 2147483647 w 139"/>
                <a:gd name="T61" fmla="*/ 2147483647 h 338"/>
                <a:gd name="T62" fmla="*/ 2147483647 w 139"/>
                <a:gd name="T63" fmla="*/ 2147483647 h 338"/>
                <a:gd name="T64" fmla="*/ 2147483647 w 139"/>
                <a:gd name="T65" fmla="*/ 2147483647 h 338"/>
                <a:gd name="T66" fmla="*/ 2147483647 w 139"/>
                <a:gd name="T67" fmla="*/ 2147483647 h 338"/>
                <a:gd name="T68" fmla="*/ 2147483647 w 139"/>
                <a:gd name="T69" fmla="*/ 2147483647 h 338"/>
                <a:gd name="T70" fmla="*/ 2147483647 w 139"/>
                <a:gd name="T71" fmla="*/ 2147483647 h 338"/>
                <a:gd name="T72" fmla="*/ 2147483647 w 139"/>
                <a:gd name="T73" fmla="*/ 2147483647 h 338"/>
                <a:gd name="T74" fmla="*/ 2147483647 w 139"/>
                <a:gd name="T75" fmla="*/ 2147483647 h 3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9"/>
                <a:gd name="T115" fmla="*/ 0 h 338"/>
                <a:gd name="T116" fmla="*/ 139 w 139"/>
                <a:gd name="T117" fmla="*/ 338 h 33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9" h="338">
                  <a:moveTo>
                    <a:pt x="130" y="294"/>
                  </a:moveTo>
                  <a:lnTo>
                    <a:pt x="122" y="258"/>
                  </a:lnTo>
                  <a:lnTo>
                    <a:pt x="104" y="240"/>
                  </a:lnTo>
                  <a:lnTo>
                    <a:pt x="113" y="213"/>
                  </a:lnTo>
                  <a:lnTo>
                    <a:pt x="95" y="178"/>
                  </a:lnTo>
                  <a:lnTo>
                    <a:pt x="95" y="151"/>
                  </a:lnTo>
                  <a:lnTo>
                    <a:pt x="122" y="133"/>
                  </a:lnTo>
                  <a:lnTo>
                    <a:pt x="139" y="115"/>
                  </a:lnTo>
                  <a:lnTo>
                    <a:pt x="122" y="115"/>
                  </a:lnTo>
                  <a:lnTo>
                    <a:pt x="104" y="107"/>
                  </a:lnTo>
                  <a:lnTo>
                    <a:pt x="104" y="89"/>
                  </a:lnTo>
                  <a:lnTo>
                    <a:pt x="95" y="89"/>
                  </a:lnTo>
                  <a:lnTo>
                    <a:pt x="95" y="71"/>
                  </a:lnTo>
                  <a:lnTo>
                    <a:pt x="78" y="80"/>
                  </a:lnTo>
                  <a:lnTo>
                    <a:pt x="78" y="17"/>
                  </a:lnTo>
                  <a:lnTo>
                    <a:pt x="78" y="0"/>
                  </a:lnTo>
                  <a:lnTo>
                    <a:pt x="52" y="0"/>
                  </a:lnTo>
                  <a:lnTo>
                    <a:pt x="52" y="9"/>
                  </a:lnTo>
                  <a:lnTo>
                    <a:pt x="43" y="9"/>
                  </a:lnTo>
                  <a:lnTo>
                    <a:pt x="26" y="26"/>
                  </a:lnTo>
                  <a:lnTo>
                    <a:pt x="17" y="80"/>
                  </a:lnTo>
                  <a:lnTo>
                    <a:pt x="8" y="80"/>
                  </a:lnTo>
                  <a:lnTo>
                    <a:pt x="8" y="107"/>
                  </a:lnTo>
                  <a:lnTo>
                    <a:pt x="0" y="107"/>
                  </a:lnTo>
                  <a:lnTo>
                    <a:pt x="0" y="124"/>
                  </a:lnTo>
                  <a:lnTo>
                    <a:pt x="17" y="142"/>
                  </a:lnTo>
                  <a:lnTo>
                    <a:pt x="26" y="169"/>
                  </a:lnTo>
                  <a:lnTo>
                    <a:pt x="34" y="169"/>
                  </a:lnTo>
                  <a:lnTo>
                    <a:pt x="43" y="196"/>
                  </a:lnTo>
                  <a:lnTo>
                    <a:pt x="34" y="213"/>
                  </a:lnTo>
                  <a:lnTo>
                    <a:pt x="61" y="222"/>
                  </a:lnTo>
                  <a:lnTo>
                    <a:pt x="78" y="205"/>
                  </a:lnTo>
                  <a:lnTo>
                    <a:pt x="95" y="213"/>
                  </a:lnTo>
                  <a:lnTo>
                    <a:pt x="122" y="285"/>
                  </a:lnTo>
                  <a:lnTo>
                    <a:pt x="113" y="294"/>
                  </a:lnTo>
                  <a:lnTo>
                    <a:pt x="122" y="311"/>
                  </a:lnTo>
                  <a:lnTo>
                    <a:pt x="113" y="338"/>
                  </a:lnTo>
                  <a:lnTo>
                    <a:pt x="130" y="294"/>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19" name="Freeform 159"/>
            <p:cNvSpPr>
              <a:spLocks/>
            </p:cNvSpPr>
            <p:nvPr/>
          </p:nvSpPr>
          <p:spPr bwMode="auto">
            <a:xfrm>
              <a:off x="6965950" y="3311525"/>
              <a:ext cx="223838" cy="509587"/>
            </a:xfrm>
            <a:custGeom>
              <a:avLst/>
              <a:gdLst>
                <a:gd name="T0" fmla="*/ 2147483647 w 139"/>
                <a:gd name="T1" fmla="*/ 2147483647 h 338"/>
                <a:gd name="T2" fmla="*/ 2147483647 w 139"/>
                <a:gd name="T3" fmla="*/ 2147483647 h 338"/>
                <a:gd name="T4" fmla="*/ 2147483647 w 139"/>
                <a:gd name="T5" fmla="*/ 2147483647 h 338"/>
                <a:gd name="T6" fmla="*/ 2147483647 w 139"/>
                <a:gd name="T7" fmla="*/ 2147483647 h 338"/>
                <a:gd name="T8" fmla="*/ 2147483647 w 139"/>
                <a:gd name="T9" fmla="*/ 2147483647 h 338"/>
                <a:gd name="T10" fmla="*/ 2147483647 w 139"/>
                <a:gd name="T11" fmla="*/ 2147483647 h 338"/>
                <a:gd name="T12" fmla="*/ 2147483647 w 139"/>
                <a:gd name="T13" fmla="*/ 2147483647 h 338"/>
                <a:gd name="T14" fmla="*/ 2147483647 w 139"/>
                <a:gd name="T15" fmla="*/ 2147483647 h 338"/>
                <a:gd name="T16" fmla="*/ 2147483647 w 139"/>
                <a:gd name="T17" fmla="*/ 2147483647 h 338"/>
                <a:gd name="T18" fmla="*/ 2147483647 w 139"/>
                <a:gd name="T19" fmla="*/ 2147483647 h 338"/>
                <a:gd name="T20" fmla="*/ 2147483647 w 139"/>
                <a:gd name="T21" fmla="*/ 2147483647 h 338"/>
                <a:gd name="T22" fmla="*/ 2147483647 w 139"/>
                <a:gd name="T23" fmla="*/ 2147483647 h 338"/>
                <a:gd name="T24" fmla="*/ 2147483647 w 139"/>
                <a:gd name="T25" fmla="*/ 2147483647 h 338"/>
                <a:gd name="T26" fmla="*/ 2147483647 w 139"/>
                <a:gd name="T27" fmla="*/ 2147483647 h 338"/>
                <a:gd name="T28" fmla="*/ 2147483647 w 139"/>
                <a:gd name="T29" fmla="*/ 2147483647 h 338"/>
                <a:gd name="T30" fmla="*/ 2147483647 w 139"/>
                <a:gd name="T31" fmla="*/ 0 h 338"/>
                <a:gd name="T32" fmla="*/ 2147483647 w 139"/>
                <a:gd name="T33" fmla="*/ 0 h 338"/>
                <a:gd name="T34" fmla="*/ 2147483647 w 139"/>
                <a:gd name="T35" fmla="*/ 2147483647 h 338"/>
                <a:gd name="T36" fmla="*/ 2147483647 w 139"/>
                <a:gd name="T37" fmla="*/ 2147483647 h 338"/>
                <a:gd name="T38" fmla="*/ 2147483647 w 139"/>
                <a:gd name="T39" fmla="*/ 2147483647 h 338"/>
                <a:gd name="T40" fmla="*/ 2147483647 w 139"/>
                <a:gd name="T41" fmla="*/ 2147483647 h 338"/>
                <a:gd name="T42" fmla="*/ 2147483647 w 139"/>
                <a:gd name="T43" fmla="*/ 2147483647 h 338"/>
                <a:gd name="T44" fmla="*/ 2147483647 w 139"/>
                <a:gd name="T45" fmla="*/ 2147483647 h 338"/>
                <a:gd name="T46" fmla="*/ 0 w 139"/>
                <a:gd name="T47" fmla="*/ 2147483647 h 338"/>
                <a:gd name="T48" fmla="*/ 0 w 139"/>
                <a:gd name="T49" fmla="*/ 2147483647 h 338"/>
                <a:gd name="T50" fmla="*/ 2147483647 w 139"/>
                <a:gd name="T51" fmla="*/ 2147483647 h 338"/>
                <a:gd name="T52" fmla="*/ 2147483647 w 139"/>
                <a:gd name="T53" fmla="*/ 2147483647 h 338"/>
                <a:gd name="T54" fmla="*/ 2147483647 w 139"/>
                <a:gd name="T55" fmla="*/ 2147483647 h 338"/>
                <a:gd name="T56" fmla="*/ 2147483647 w 139"/>
                <a:gd name="T57" fmla="*/ 2147483647 h 338"/>
                <a:gd name="T58" fmla="*/ 2147483647 w 139"/>
                <a:gd name="T59" fmla="*/ 2147483647 h 338"/>
                <a:gd name="T60" fmla="*/ 2147483647 w 139"/>
                <a:gd name="T61" fmla="*/ 2147483647 h 338"/>
                <a:gd name="T62" fmla="*/ 2147483647 w 139"/>
                <a:gd name="T63" fmla="*/ 2147483647 h 338"/>
                <a:gd name="T64" fmla="*/ 2147483647 w 139"/>
                <a:gd name="T65" fmla="*/ 2147483647 h 338"/>
                <a:gd name="T66" fmla="*/ 2147483647 w 139"/>
                <a:gd name="T67" fmla="*/ 2147483647 h 338"/>
                <a:gd name="T68" fmla="*/ 2147483647 w 139"/>
                <a:gd name="T69" fmla="*/ 2147483647 h 338"/>
                <a:gd name="T70" fmla="*/ 2147483647 w 139"/>
                <a:gd name="T71" fmla="*/ 2147483647 h 338"/>
                <a:gd name="T72" fmla="*/ 2147483647 w 139"/>
                <a:gd name="T73" fmla="*/ 2147483647 h 338"/>
                <a:gd name="T74" fmla="*/ 2147483647 w 139"/>
                <a:gd name="T75" fmla="*/ 2147483647 h 3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9"/>
                <a:gd name="T115" fmla="*/ 0 h 338"/>
                <a:gd name="T116" fmla="*/ 139 w 139"/>
                <a:gd name="T117" fmla="*/ 338 h 33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9" h="338">
                  <a:moveTo>
                    <a:pt x="130" y="294"/>
                  </a:moveTo>
                  <a:lnTo>
                    <a:pt x="122" y="258"/>
                  </a:lnTo>
                  <a:lnTo>
                    <a:pt x="104" y="240"/>
                  </a:lnTo>
                  <a:lnTo>
                    <a:pt x="113" y="213"/>
                  </a:lnTo>
                  <a:lnTo>
                    <a:pt x="95" y="178"/>
                  </a:lnTo>
                  <a:lnTo>
                    <a:pt x="95" y="151"/>
                  </a:lnTo>
                  <a:lnTo>
                    <a:pt x="122" y="133"/>
                  </a:lnTo>
                  <a:lnTo>
                    <a:pt x="139" y="115"/>
                  </a:lnTo>
                  <a:lnTo>
                    <a:pt x="122" y="115"/>
                  </a:lnTo>
                  <a:lnTo>
                    <a:pt x="104" y="107"/>
                  </a:lnTo>
                  <a:lnTo>
                    <a:pt x="104" y="89"/>
                  </a:lnTo>
                  <a:lnTo>
                    <a:pt x="95" y="89"/>
                  </a:lnTo>
                  <a:lnTo>
                    <a:pt x="95" y="71"/>
                  </a:lnTo>
                  <a:lnTo>
                    <a:pt x="78" y="80"/>
                  </a:lnTo>
                  <a:lnTo>
                    <a:pt x="78" y="17"/>
                  </a:lnTo>
                  <a:lnTo>
                    <a:pt x="78" y="0"/>
                  </a:lnTo>
                  <a:lnTo>
                    <a:pt x="52" y="0"/>
                  </a:lnTo>
                  <a:lnTo>
                    <a:pt x="52" y="9"/>
                  </a:lnTo>
                  <a:lnTo>
                    <a:pt x="43" y="9"/>
                  </a:lnTo>
                  <a:lnTo>
                    <a:pt x="26" y="26"/>
                  </a:lnTo>
                  <a:lnTo>
                    <a:pt x="17" y="80"/>
                  </a:lnTo>
                  <a:lnTo>
                    <a:pt x="8" y="80"/>
                  </a:lnTo>
                  <a:lnTo>
                    <a:pt x="8" y="107"/>
                  </a:lnTo>
                  <a:lnTo>
                    <a:pt x="0" y="107"/>
                  </a:lnTo>
                  <a:lnTo>
                    <a:pt x="0" y="124"/>
                  </a:lnTo>
                  <a:lnTo>
                    <a:pt x="17" y="142"/>
                  </a:lnTo>
                  <a:lnTo>
                    <a:pt x="26" y="169"/>
                  </a:lnTo>
                  <a:lnTo>
                    <a:pt x="34" y="169"/>
                  </a:lnTo>
                  <a:lnTo>
                    <a:pt x="43" y="196"/>
                  </a:lnTo>
                  <a:lnTo>
                    <a:pt x="34" y="213"/>
                  </a:lnTo>
                  <a:lnTo>
                    <a:pt x="61" y="222"/>
                  </a:lnTo>
                  <a:lnTo>
                    <a:pt x="78" y="205"/>
                  </a:lnTo>
                  <a:lnTo>
                    <a:pt x="95" y="213"/>
                  </a:lnTo>
                  <a:lnTo>
                    <a:pt x="122" y="285"/>
                  </a:lnTo>
                  <a:lnTo>
                    <a:pt x="113" y="294"/>
                  </a:lnTo>
                  <a:lnTo>
                    <a:pt x="122" y="311"/>
                  </a:lnTo>
                  <a:lnTo>
                    <a:pt x="113" y="338"/>
                  </a:lnTo>
                  <a:lnTo>
                    <a:pt x="130" y="294"/>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20" name="Freeform 160"/>
            <p:cNvSpPr>
              <a:spLocks/>
            </p:cNvSpPr>
            <p:nvPr/>
          </p:nvSpPr>
          <p:spPr bwMode="auto">
            <a:xfrm>
              <a:off x="7118350" y="3511550"/>
              <a:ext cx="168275" cy="417512"/>
            </a:xfrm>
            <a:custGeom>
              <a:avLst/>
              <a:gdLst>
                <a:gd name="T0" fmla="*/ 2147483647 w 105"/>
                <a:gd name="T1" fmla="*/ 2147483647 h 276"/>
                <a:gd name="T2" fmla="*/ 2147483647 w 105"/>
                <a:gd name="T3" fmla="*/ 2147483647 h 276"/>
                <a:gd name="T4" fmla="*/ 2147483647 w 105"/>
                <a:gd name="T5" fmla="*/ 2147483647 h 276"/>
                <a:gd name="T6" fmla="*/ 2147483647 w 105"/>
                <a:gd name="T7" fmla="*/ 2147483647 h 276"/>
                <a:gd name="T8" fmla="*/ 2147483647 w 105"/>
                <a:gd name="T9" fmla="*/ 2147483647 h 276"/>
                <a:gd name="T10" fmla="*/ 2147483647 w 105"/>
                <a:gd name="T11" fmla="*/ 2147483647 h 276"/>
                <a:gd name="T12" fmla="*/ 2147483647 w 105"/>
                <a:gd name="T13" fmla="*/ 2147483647 h 276"/>
                <a:gd name="T14" fmla="*/ 2147483647 w 105"/>
                <a:gd name="T15" fmla="*/ 2147483647 h 276"/>
                <a:gd name="T16" fmla="*/ 2147483647 w 105"/>
                <a:gd name="T17" fmla="*/ 2147483647 h 276"/>
                <a:gd name="T18" fmla="*/ 2147483647 w 105"/>
                <a:gd name="T19" fmla="*/ 2147483647 h 276"/>
                <a:gd name="T20" fmla="*/ 2147483647 w 105"/>
                <a:gd name="T21" fmla="*/ 2147483647 h 276"/>
                <a:gd name="T22" fmla="*/ 2147483647 w 105"/>
                <a:gd name="T23" fmla="*/ 2147483647 h 276"/>
                <a:gd name="T24" fmla="*/ 2147483647 w 105"/>
                <a:gd name="T25" fmla="*/ 2147483647 h 276"/>
                <a:gd name="T26" fmla="*/ 2147483647 w 105"/>
                <a:gd name="T27" fmla="*/ 2147483647 h 276"/>
                <a:gd name="T28" fmla="*/ 2147483647 w 105"/>
                <a:gd name="T29" fmla="*/ 2147483647 h 276"/>
                <a:gd name="T30" fmla="*/ 2147483647 w 105"/>
                <a:gd name="T31" fmla="*/ 2147483647 h 276"/>
                <a:gd name="T32" fmla="*/ 2147483647 w 105"/>
                <a:gd name="T33" fmla="*/ 2147483647 h 276"/>
                <a:gd name="T34" fmla="*/ 2147483647 w 105"/>
                <a:gd name="T35" fmla="*/ 2147483647 h 276"/>
                <a:gd name="T36" fmla="*/ 2147483647 w 105"/>
                <a:gd name="T37" fmla="*/ 2147483647 h 276"/>
                <a:gd name="T38" fmla="*/ 2147483647 w 105"/>
                <a:gd name="T39" fmla="*/ 2147483647 h 276"/>
                <a:gd name="T40" fmla="*/ 2147483647 w 105"/>
                <a:gd name="T41" fmla="*/ 2147483647 h 276"/>
                <a:gd name="T42" fmla="*/ 2147483647 w 105"/>
                <a:gd name="T43" fmla="*/ 2147483647 h 276"/>
                <a:gd name="T44" fmla="*/ 2147483647 w 105"/>
                <a:gd name="T45" fmla="*/ 2147483647 h 276"/>
                <a:gd name="T46" fmla="*/ 2147483647 w 105"/>
                <a:gd name="T47" fmla="*/ 2147483647 h 276"/>
                <a:gd name="T48" fmla="*/ 2147483647 w 105"/>
                <a:gd name="T49" fmla="*/ 2147483647 h 276"/>
                <a:gd name="T50" fmla="*/ 2147483647 w 105"/>
                <a:gd name="T51" fmla="*/ 2147483647 h 276"/>
                <a:gd name="T52" fmla="*/ 2147483647 w 105"/>
                <a:gd name="T53" fmla="*/ 2147483647 h 276"/>
                <a:gd name="T54" fmla="*/ 2147483647 w 105"/>
                <a:gd name="T55" fmla="*/ 2147483647 h 276"/>
                <a:gd name="T56" fmla="*/ 2147483647 w 105"/>
                <a:gd name="T57" fmla="*/ 0 h 276"/>
                <a:gd name="T58" fmla="*/ 0 w 105"/>
                <a:gd name="T59" fmla="*/ 2147483647 h 276"/>
                <a:gd name="T60" fmla="*/ 0 w 105"/>
                <a:gd name="T61" fmla="*/ 2147483647 h 276"/>
                <a:gd name="T62" fmla="*/ 2147483647 w 105"/>
                <a:gd name="T63" fmla="*/ 2147483647 h 276"/>
                <a:gd name="T64" fmla="*/ 2147483647 w 105"/>
                <a:gd name="T65" fmla="*/ 2147483647 h 276"/>
                <a:gd name="T66" fmla="*/ 2147483647 w 105"/>
                <a:gd name="T67" fmla="*/ 2147483647 h 276"/>
                <a:gd name="T68" fmla="*/ 2147483647 w 105"/>
                <a:gd name="T69" fmla="*/ 2147483647 h 276"/>
                <a:gd name="T70" fmla="*/ 2147483647 w 105"/>
                <a:gd name="T71" fmla="*/ 2147483647 h 276"/>
                <a:gd name="T72" fmla="*/ 2147483647 w 105"/>
                <a:gd name="T73" fmla="*/ 2147483647 h 276"/>
                <a:gd name="T74" fmla="*/ 2147483647 w 105"/>
                <a:gd name="T75" fmla="*/ 2147483647 h 276"/>
                <a:gd name="T76" fmla="*/ 2147483647 w 105"/>
                <a:gd name="T77" fmla="*/ 2147483647 h 276"/>
                <a:gd name="T78" fmla="*/ 2147483647 w 105"/>
                <a:gd name="T79" fmla="*/ 2147483647 h 276"/>
                <a:gd name="T80" fmla="*/ 2147483647 w 105"/>
                <a:gd name="T81" fmla="*/ 2147483647 h 27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5"/>
                <a:gd name="T124" fmla="*/ 0 h 276"/>
                <a:gd name="T125" fmla="*/ 105 w 105"/>
                <a:gd name="T126" fmla="*/ 276 h 27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5" h="276">
                  <a:moveTo>
                    <a:pt x="44" y="259"/>
                  </a:moveTo>
                  <a:lnTo>
                    <a:pt x="53" y="267"/>
                  </a:lnTo>
                  <a:lnTo>
                    <a:pt x="53" y="276"/>
                  </a:lnTo>
                  <a:lnTo>
                    <a:pt x="61" y="276"/>
                  </a:lnTo>
                  <a:lnTo>
                    <a:pt x="70" y="267"/>
                  </a:lnTo>
                  <a:lnTo>
                    <a:pt x="61" y="259"/>
                  </a:lnTo>
                  <a:lnTo>
                    <a:pt x="44" y="250"/>
                  </a:lnTo>
                  <a:lnTo>
                    <a:pt x="35" y="205"/>
                  </a:lnTo>
                  <a:lnTo>
                    <a:pt x="27" y="205"/>
                  </a:lnTo>
                  <a:lnTo>
                    <a:pt x="27" y="187"/>
                  </a:lnTo>
                  <a:lnTo>
                    <a:pt x="35" y="161"/>
                  </a:lnTo>
                  <a:lnTo>
                    <a:pt x="27" y="143"/>
                  </a:lnTo>
                  <a:lnTo>
                    <a:pt x="44" y="143"/>
                  </a:lnTo>
                  <a:lnTo>
                    <a:pt x="44" y="152"/>
                  </a:lnTo>
                  <a:lnTo>
                    <a:pt x="61" y="152"/>
                  </a:lnTo>
                  <a:lnTo>
                    <a:pt x="70" y="161"/>
                  </a:lnTo>
                  <a:lnTo>
                    <a:pt x="61" y="143"/>
                  </a:lnTo>
                  <a:lnTo>
                    <a:pt x="70" y="125"/>
                  </a:lnTo>
                  <a:lnTo>
                    <a:pt x="105" y="125"/>
                  </a:lnTo>
                  <a:lnTo>
                    <a:pt x="105" y="98"/>
                  </a:lnTo>
                  <a:lnTo>
                    <a:pt x="96" y="80"/>
                  </a:lnTo>
                  <a:lnTo>
                    <a:pt x="79" y="63"/>
                  </a:lnTo>
                  <a:lnTo>
                    <a:pt x="70" y="45"/>
                  </a:lnTo>
                  <a:lnTo>
                    <a:pt x="61" y="54"/>
                  </a:lnTo>
                  <a:lnTo>
                    <a:pt x="53" y="45"/>
                  </a:lnTo>
                  <a:lnTo>
                    <a:pt x="35" y="54"/>
                  </a:lnTo>
                  <a:lnTo>
                    <a:pt x="35" y="18"/>
                  </a:lnTo>
                  <a:lnTo>
                    <a:pt x="27" y="9"/>
                  </a:lnTo>
                  <a:lnTo>
                    <a:pt x="27" y="0"/>
                  </a:lnTo>
                  <a:lnTo>
                    <a:pt x="0" y="18"/>
                  </a:lnTo>
                  <a:lnTo>
                    <a:pt x="0" y="45"/>
                  </a:lnTo>
                  <a:lnTo>
                    <a:pt x="18" y="80"/>
                  </a:lnTo>
                  <a:lnTo>
                    <a:pt x="9" y="107"/>
                  </a:lnTo>
                  <a:lnTo>
                    <a:pt x="27" y="125"/>
                  </a:lnTo>
                  <a:lnTo>
                    <a:pt x="27" y="161"/>
                  </a:lnTo>
                  <a:lnTo>
                    <a:pt x="18" y="205"/>
                  </a:lnTo>
                  <a:lnTo>
                    <a:pt x="18" y="223"/>
                  </a:lnTo>
                  <a:lnTo>
                    <a:pt x="27" y="241"/>
                  </a:lnTo>
                  <a:lnTo>
                    <a:pt x="27" y="232"/>
                  </a:lnTo>
                  <a:lnTo>
                    <a:pt x="44" y="267"/>
                  </a:lnTo>
                  <a:lnTo>
                    <a:pt x="44" y="25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21" name="Group 161"/>
            <p:cNvGrpSpPr>
              <a:grpSpLocks/>
            </p:cNvGrpSpPr>
            <p:nvPr/>
          </p:nvGrpSpPr>
          <p:grpSpPr bwMode="auto">
            <a:xfrm>
              <a:off x="7118350" y="3511550"/>
              <a:ext cx="168275" cy="417512"/>
              <a:chOff x="4102" y="2061"/>
              <a:chExt cx="105" cy="276"/>
            </a:xfrm>
          </p:grpSpPr>
          <p:sp>
            <p:nvSpPr>
              <p:cNvPr id="56156" name="Freeform 162"/>
              <p:cNvSpPr>
                <a:spLocks/>
              </p:cNvSpPr>
              <p:nvPr/>
            </p:nvSpPr>
            <p:spPr bwMode="auto">
              <a:xfrm>
                <a:off x="4102" y="2061"/>
                <a:ext cx="105" cy="276"/>
              </a:xfrm>
              <a:custGeom>
                <a:avLst/>
                <a:gdLst>
                  <a:gd name="T0" fmla="*/ 44 w 105"/>
                  <a:gd name="T1" fmla="*/ 259 h 276"/>
                  <a:gd name="T2" fmla="*/ 53 w 105"/>
                  <a:gd name="T3" fmla="*/ 267 h 276"/>
                  <a:gd name="T4" fmla="*/ 53 w 105"/>
                  <a:gd name="T5" fmla="*/ 276 h 276"/>
                  <a:gd name="T6" fmla="*/ 61 w 105"/>
                  <a:gd name="T7" fmla="*/ 276 h 276"/>
                  <a:gd name="T8" fmla="*/ 70 w 105"/>
                  <a:gd name="T9" fmla="*/ 267 h 276"/>
                  <a:gd name="T10" fmla="*/ 61 w 105"/>
                  <a:gd name="T11" fmla="*/ 259 h 276"/>
                  <a:gd name="T12" fmla="*/ 44 w 105"/>
                  <a:gd name="T13" fmla="*/ 250 h 276"/>
                  <a:gd name="T14" fmla="*/ 35 w 105"/>
                  <a:gd name="T15" fmla="*/ 205 h 276"/>
                  <a:gd name="T16" fmla="*/ 27 w 105"/>
                  <a:gd name="T17" fmla="*/ 205 h 276"/>
                  <a:gd name="T18" fmla="*/ 27 w 105"/>
                  <a:gd name="T19" fmla="*/ 187 h 276"/>
                  <a:gd name="T20" fmla="*/ 35 w 105"/>
                  <a:gd name="T21" fmla="*/ 161 h 276"/>
                  <a:gd name="T22" fmla="*/ 27 w 105"/>
                  <a:gd name="T23" fmla="*/ 143 h 276"/>
                  <a:gd name="T24" fmla="*/ 44 w 105"/>
                  <a:gd name="T25" fmla="*/ 143 h 276"/>
                  <a:gd name="T26" fmla="*/ 44 w 105"/>
                  <a:gd name="T27" fmla="*/ 152 h 276"/>
                  <a:gd name="T28" fmla="*/ 61 w 105"/>
                  <a:gd name="T29" fmla="*/ 152 h 276"/>
                  <a:gd name="T30" fmla="*/ 70 w 105"/>
                  <a:gd name="T31" fmla="*/ 161 h 276"/>
                  <a:gd name="T32" fmla="*/ 61 w 105"/>
                  <a:gd name="T33" fmla="*/ 143 h 276"/>
                  <a:gd name="T34" fmla="*/ 70 w 105"/>
                  <a:gd name="T35" fmla="*/ 125 h 276"/>
                  <a:gd name="T36" fmla="*/ 105 w 105"/>
                  <a:gd name="T37" fmla="*/ 125 h 276"/>
                  <a:gd name="T38" fmla="*/ 105 w 105"/>
                  <a:gd name="T39" fmla="*/ 98 h 276"/>
                  <a:gd name="T40" fmla="*/ 96 w 105"/>
                  <a:gd name="T41" fmla="*/ 80 h 276"/>
                  <a:gd name="T42" fmla="*/ 79 w 105"/>
                  <a:gd name="T43" fmla="*/ 63 h 276"/>
                  <a:gd name="T44" fmla="*/ 70 w 105"/>
                  <a:gd name="T45" fmla="*/ 45 h 276"/>
                  <a:gd name="T46" fmla="*/ 61 w 105"/>
                  <a:gd name="T47" fmla="*/ 54 h 276"/>
                  <a:gd name="T48" fmla="*/ 53 w 105"/>
                  <a:gd name="T49" fmla="*/ 45 h 276"/>
                  <a:gd name="T50" fmla="*/ 35 w 105"/>
                  <a:gd name="T51" fmla="*/ 54 h 276"/>
                  <a:gd name="T52" fmla="*/ 35 w 105"/>
                  <a:gd name="T53" fmla="*/ 18 h 276"/>
                  <a:gd name="T54" fmla="*/ 27 w 105"/>
                  <a:gd name="T55" fmla="*/ 9 h 276"/>
                  <a:gd name="T56" fmla="*/ 27 w 105"/>
                  <a:gd name="T57" fmla="*/ 0 h 276"/>
                  <a:gd name="T58" fmla="*/ 0 w 105"/>
                  <a:gd name="T59" fmla="*/ 18 h 276"/>
                  <a:gd name="T60" fmla="*/ 0 w 105"/>
                  <a:gd name="T61" fmla="*/ 45 h 276"/>
                  <a:gd name="T62" fmla="*/ 18 w 105"/>
                  <a:gd name="T63" fmla="*/ 80 h 276"/>
                  <a:gd name="T64" fmla="*/ 9 w 105"/>
                  <a:gd name="T65" fmla="*/ 107 h 276"/>
                  <a:gd name="T66" fmla="*/ 27 w 105"/>
                  <a:gd name="T67" fmla="*/ 125 h 276"/>
                  <a:gd name="T68" fmla="*/ 27 w 105"/>
                  <a:gd name="T69" fmla="*/ 161 h 276"/>
                  <a:gd name="T70" fmla="*/ 18 w 105"/>
                  <a:gd name="T71" fmla="*/ 205 h 276"/>
                  <a:gd name="T72" fmla="*/ 18 w 105"/>
                  <a:gd name="T73" fmla="*/ 223 h 276"/>
                  <a:gd name="T74" fmla="*/ 27 w 105"/>
                  <a:gd name="T75" fmla="*/ 241 h 276"/>
                  <a:gd name="T76" fmla="*/ 27 w 105"/>
                  <a:gd name="T77" fmla="*/ 232 h 276"/>
                  <a:gd name="T78" fmla="*/ 44 w 105"/>
                  <a:gd name="T79" fmla="*/ 267 h 276"/>
                  <a:gd name="T80" fmla="*/ 44 w 105"/>
                  <a:gd name="T81" fmla="*/ 259 h 27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5"/>
                  <a:gd name="T124" fmla="*/ 0 h 276"/>
                  <a:gd name="T125" fmla="*/ 105 w 105"/>
                  <a:gd name="T126" fmla="*/ 276 h 27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5" h="276">
                    <a:moveTo>
                      <a:pt x="44" y="259"/>
                    </a:moveTo>
                    <a:lnTo>
                      <a:pt x="53" y="267"/>
                    </a:lnTo>
                    <a:lnTo>
                      <a:pt x="53" y="276"/>
                    </a:lnTo>
                    <a:lnTo>
                      <a:pt x="61" y="276"/>
                    </a:lnTo>
                    <a:lnTo>
                      <a:pt x="70" y="267"/>
                    </a:lnTo>
                    <a:lnTo>
                      <a:pt x="61" y="259"/>
                    </a:lnTo>
                    <a:lnTo>
                      <a:pt x="44" y="250"/>
                    </a:lnTo>
                    <a:lnTo>
                      <a:pt x="35" y="205"/>
                    </a:lnTo>
                    <a:lnTo>
                      <a:pt x="27" y="205"/>
                    </a:lnTo>
                    <a:lnTo>
                      <a:pt x="27" y="187"/>
                    </a:lnTo>
                    <a:lnTo>
                      <a:pt x="35" y="161"/>
                    </a:lnTo>
                    <a:lnTo>
                      <a:pt x="27" y="143"/>
                    </a:lnTo>
                    <a:lnTo>
                      <a:pt x="44" y="143"/>
                    </a:lnTo>
                    <a:lnTo>
                      <a:pt x="44" y="152"/>
                    </a:lnTo>
                    <a:lnTo>
                      <a:pt x="61" y="152"/>
                    </a:lnTo>
                    <a:lnTo>
                      <a:pt x="70" y="161"/>
                    </a:lnTo>
                    <a:lnTo>
                      <a:pt x="61" y="143"/>
                    </a:lnTo>
                    <a:lnTo>
                      <a:pt x="70" y="125"/>
                    </a:lnTo>
                    <a:lnTo>
                      <a:pt x="105" y="125"/>
                    </a:lnTo>
                    <a:lnTo>
                      <a:pt x="105" y="98"/>
                    </a:lnTo>
                    <a:lnTo>
                      <a:pt x="96" y="80"/>
                    </a:lnTo>
                    <a:lnTo>
                      <a:pt x="79" y="63"/>
                    </a:lnTo>
                    <a:lnTo>
                      <a:pt x="70" y="45"/>
                    </a:lnTo>
                    <a:lnTo>
                      <a:pt x="61" y="54"/>
                    </a:lnTo>
                    <a:lnTo>
                      <a:pt x="53" y="45"/>
                    </a:lnTo>
                    <a:lnTo>
                      <a:pt x="35" y="54"/>
                    </a:lnTo>
                    <a:lnTo>
                      <a:pt x="35" y="18"/>
                    </a:lnTo>
                    <a:lnTo>
                      <a:pt x="27" y="9"/>
                    </a:lnTo>
                    <a:lnTo>
                      <a:pt x="27" y="0"/>
                    </a:lnTo>
                    <a:lnTo>
                      <a:pt x="0" y="18"/>
                    </a:lnTo>
                    <a:lnTo>
                      <a:pt x="0" y="45"/>
                    </a:lnTo>
                    <a:lnTo>
                      <a:pt x="18" y="80"/>
                    </a:lnTo>
                    <a:lnTo>
                      <a:pt x="9" y="107"/>
                    </a:lnTo>
                    <a:lnTo>
                      <a:pt x="27" y="125"/>
                    </a:lnTo>
                    <a:lnTo>
                      <a:pt x="27" y="161"/>
                    </a:lnTo>
                    <a:lnTo>
                      <a:pt x="18" y="205"/>
                    </a:lnTo>
                    <a:lnTo>
                      <a:pt x="18" y="223"/>
                    </a:lnTo>
                    <a:lnTo>
                      <a:pt x="27" y="241"/>
                    </a:lnTo>
                    <a:lnTo>
                      <a:pt x="27" y="232"/>
                    </a:lnTo>
                    <a:lnTo>
                      <a:pt x="44" y="267"/>
                    </a:lnTo>
                    <a:lnTo>
                      <a:pt x="44" y="259"/>
                    </a:lnTo>
                    <a:close/>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57" name="Freeform 163"/>
              <p:cNvSpPr>
                <a:spLocks/>
              </p:cNvSpPr>
              <p:nvPr/>
            </p:nvSpPr>
            <p:spPr bwMode="auto">
              <a:xfrm>
                <a:off x="4102" y="2061"/>
                <a:ext cx="105" cy="276"/>
              </a:xfrm>
              <a:custGeom>
                <a:avLst/>
                <a:gdLst>
                  <a:gd name="T0" fmla="*/ 44 w 105"/>
                  <a:gd name="T1" fmla="*/ 259 h 276"/>
                  <a:gd name="T2" fmla="*/ 53 w 105"/>
                  <a:gd name="T3" fmla="*/ 267 h 276"/>
                  <a:gd name="T4" fmla="*/ 53 w 105"/>
                  <a:gd name="T5" fmla="*/ 276 h 276"/>
                  <a:gd name="T6" fmla="*/ 61 w 105"/>
                  <a:gd name="T7" fmla="*/ 276 h 276"/>
                  <a:gd name="T8" fmla="*/ 70 w 105"/>
                  <a:gd name="T9" fmla="*/ 267 h 276"/>
                  <a:gd name="T10" fmla="*/ 61 w 105"/>
                  <a:gd name="T11" fmla="*/ 259 h 276"/>
                  <a:gd name="T12" fmla="*/ 44 w 105"/>
                  <a:gd name="T13" fmla="*/ 250 h 276"/>
                  <a:gd name="T14" fmla="*/ 35 w 105"/>
                  <a:gd name="T15" fmla="*/ 205 h 276"/>
                  <a:gd name="T16" fmla="*/ 27 w 105"/>
                  <a:gd name="T17" fmla="*/ 205 h 276"/>
                  <a:gd name="T18" fmla="*/ 27 w 105"/>
                  <a:gd name="T19" fmla="*/ 187 h 276"/>
                  <a:gd name="T20" fmla="*/ 35 w 105"/>
                  <a:gd name="T21" fmla="*/ 161 h 276"/>
                  <a:gd name="T22" fmla="*/ 27 w 105"/>
                  <a:gd name="T23" fmla="*/ 143 h 276"/>
                  <a:gd name="T24" fmla="*/ 44 w 105"/>
                  <a:gd name="T25" fmla="*/ 143 h 276"/>
                  <a:gd name="T26" fmla="*/ 44 w 105"/>
                  <a:gd name="T27" fmla="*/ 152 h 276"/>
                  <a:gd name="T28" fmla="*/ 61 w 105"/>
                  <a:gd name="T29" fmla="*/ 152 h 276"/>
                  <a:gd name="T30" fmla="*/ 70 w 105"/>
                  <a:gd name="T31" fmla="*/ 161 h 276"/>
                  <a:gd name="T32" fmla="*/ 61 w 105"/>
                  <a:gd name="T33" fmla="*/ 143 h 276"/>
                  <a:gd name="T34" fmla="*/ 70 w 105"/>
                  <a:gd name="T35" fmla="*/ 125 h 276"/>
                  <a:gd name="T36" fmla="*/ 105 w 105"/>
                  <a:gd name="T37" fmla="*/ 125 h 276"/>
                  <a:gd name="T38" fmla="*/ 105 w 105"/>
                  <a:gd name="T39" fmla="*/ 98 h 276"/>
                  <a:gd name="T40" fmla="*/ 96 w 105"/>
                  <a:gd name="T41" fmla="*/ 80 h 276"/>
                  <a:gd name="T42" fmla="*/ 79 w 105"/>
                  <a:gd name="T43" fmla="*/ 63 h 276"/>
                  <a:gd name="T44" fmla="*/ 70 w 105"/>
                  <a:gd name="T45" fmla="*/ 45 h 276"/>
                  <a:gd name="T46" fmla="*/ 61 w 105"/>
                  <a:gd name="T47" fmla="*/ 54 h 276"/>
                  <a:gd name="T48" fmla="*/ 53 w 105"/>
                  <a:gd name="T49" fmla="*/ 45 h 276"/>
                  <a:gd name="T50" fmla="*/ 35 w 105"/>
                  <a:gd name="T51" fmla="*/ 54 h 276"/>
                  <a:gd name="T52" fmla="*/ 35 w 105"/>
                  <a:gd name="T53" fmla="*/ 18 h 276"/>
                  <a:gd name="T54" fmla="*/ 27 w 105"/>
                  <a:gd name="T55" fmla="*/ 9 h 276"/>
                  <a:gd name="T56" fmla="*/ 27 w 105"/>
                  <a:gd name="T57" fmla="*/ 0 h 276"/>
                  <a:gd name="T58" fmla="*/ 0 w 105"/>
                  <a:gd name="T59" fmla="*/ 18 h 276"/>
                  <a:gd name="T60" fmla="*/ 0 w 105"/>
                  <a:gd name="T61" fmla="*/ 45 h 276"/>
                  <a:gd name="T62" fmla="*/ 18 w 105"/>
                  <a:gd name="T63" fmla="*/ 80 h 276"/>
                  <a:gd name="T64" fmla="*/ 9 w 105"/>
                  <a:gd name="T65" fmla="*/ 107 h 276"/>
                  <a:gd name="T66" fmla="*/ 27 w 105"/>
                  <a:gd name="T67" fmla="*/ 125 h 276"/>
                  <a:gd name="T68" fmla="*/ 27 w 105"/>
                  <a:gd name="T69" fmla="*/ 161 h 276"/>
                  <a:gd name="T70" fmla="*/ 18 w 105"/>
                  <a:gd name="T71" fmla="*/ 205 h 276"/>
                  <a:gd name="T72" fmla="*/ 18 w 105"/>
                  <a:gd name="T73" fmla="*/ 223 h 276"/>
                  <a:gd name="T74" fmla="*/ 27 w 105"/>
                  <a:gd name="T75" fmla="*/ 241 h 276"/>
                  <a:gd name="T76" fmla="*/ 27 w 105"/>
                  <a:gd name="T77" fmla="*/ 232 h 276"/>
                  <a:gd name="T78" fmla="*/ 44 w 105"/>
                  <a:gd name="T79" fmla="*/ 267 h 276"/>
                  <a:gd name="T80" fmla="*/ 44 w 105"/>
                  <a:gd name="T81" fmla="*/ 259 h 27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5"/>
                  <a:gd name="T124" fmla="*/ 0 h 276"/>
                  <a:gd name="T125" fmla="*/ 105 w 105"/>
                  <a:gd name="T126" fmla="*/ 276 h 27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5" h="276">
                    <a:moveTo>
                      <a:pt x="44" y="259"/>
                    </a:moveTo>
                    <a:lnTo>
                      <a:pt x="53" y="267"/>
                    </a:lnTo>
                    <a:lnTo>
                      <a:pt x="53" y="276"/>
                    </a:lnTo>
                    <a:lnTo>
                      <a:pt x="61" y="276"/>
                    </a:lnTo>
                    <a:lnTo>
                      <a:pt x="70" y="267"/>
                    </a:lnTo>
                    <a:lnTo>
                      <a:pt x="61" y="259"/>
                    </a:lnTo>
                    <a:lnTo>
                      <a:pt x="44" y="250"/>
                    </a:lnTo>
                    <a:lnTo>
                      <a:pt x="35" y="205"/>
                    </a:lnTo>
                    <a:lnTo>
                      <a:pt x="27" y="205"/>
                    </a:lnTo>
                    <a:lnTo>
                      <a:pt x="27" y="187"/>
                    </a:lnTo>
                    <a:lnTo>
                      <a:pt x="35" y="161"/>
                    </a:lnTo>
                    <a:lnTo>
                      <a:pt x="27" y="143"/>
                    </a:lnTo>
                    <a:lnTo>
                      <a:pt x="44" y="143"/>
                    </a:lnTo>
                    <a:lnTo>
                      <a:pt x="44" y="152"/>
                    </a:lnTo>
                    <a:lnTo>
                      <a:pt x="61" y="152"/>
                    </a:lnTo>
                    <a:lnTo>
                      <a:pt x="70" y="161"/>
                    </a:lnTo>
                    <a:lnTo>
                      <a:pt x="61" y="143"/>
                    </a:lnTo>
                    <a:lnTo>
                      <a:pt x="70" y="125"/>
                    </a:lnTo>
                    <a:lnTo>
                      <a:pt x="105" y="125"/>
                    </a:lnTo>
                    <a:lnTo>
                      <a:pt x="105" y="98"/>
                    </a:lnTo>
                    <a:lnTo>
                      <a:pt x="96" y="80"/>
                    </a:lnTo>
                    <a:lnTo>
                      <a:pt x="79" y="63"/>
                    </a:lnTo>
                    <a:lnTo>
                      <a:pt x="70" y="45"/>
                    </a:lnTo>
                    <a:lnTo>
                      <a:pt x="61" y="54"/>
                    </a:lnTo>
                    <a:lnTo>
                      <a:pt x="53" y="45"/>
                    </a:lnTo>
                    <a:lnTo>
                      <a:pt x="35" y="54"/>
                    </a:lnTo>
                    <a:lnTo>
                      <a:pt x="35" y="18"/>
                    </a:lnTo>
                    <a:lnTo>
                      <a:pt x="27" y="9"/>
                    </a:lnTo>
                    <a:lnTo>
                      <a:pt x="27" y="0"/>
                    </a:lnTo>
                    <a:lnTo>
                      <a:pt x="0" y="18"/>
                    </a:lnTo>
                    <a:lnTo>
                      <a:pt x="0" y="45"/>
                    </a:lnTo>
                    <a:lnTo>
                      <a:pt x="18" y="80"/>
                    </a:lnTo>
                    <a:lnTo>
                      <a:pt x="9" y="107"/>
                    </a:lnTo>
                    <a:lnTo>
                      <a:pt x="27" y="125"/>
                    </a:lnTo>
                    <a:lnTo>
                      <a:pt x="27" y="161"/>
                    </a:lnTo>
                    <a:lnTo>
                      <a:pt x="18" y="205"/>
                    </a:lnTo>
                    <a:lnTo>
                      <a:pt x="18" y="223"/>
                    </a:lnTo>
                    <a:lnTo>
                      <a:pt x="27" y="241"/>
                    </a:lnTo>
                    <a:lnTo>
                      <a:pt x="27" y="232"/>
                    </a:lnTo>
                    <a:lnTo>
                      <a:pt x="44" y="267"/>
                    </a:lnTo>
                    <a:lnTo>
                      <a:pt x="44" y="259"/>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22" name="Freeform 164"/>
            <p:cNvSpPr>
              <a:spLocks/>
            </p:cNvSpPr>
            <p:nvPr/>
          </p:nvSpPr>
          <p:spPr bwMode="auto">
            <a:xfrm>
              <a:off x="7204075" y="3902075"/>
              <a:ext cx="82550" cy="149225"/>
            </a:xfrm>
            <a:custGeom>
              <a:avLst/>
              <a:gdLst>
                <a:gd name="T0" fmla="*/ 0 w 52"/>
                <a:gd name="T1" fmla="*/ 2147483647 h 98"/>
                <a:gd name="T2" fmla="*/ 0 w 52"/>
                <a:gd name="T3" fmla="*/ 0 h 98"/>
                <a:gd name="T4" fmla="*/ 2147483647 w 52"/>
                <a:gd name="T5" fmla="*/ 2147483647 h 98"/>
                <a:gd name="T6" fmla="*/ 2147483647 w 52"/>
                <a:gd name="T7" fmla="*/ 2147483647 h 98"/>
                <a:gd name="T8" fmla="*/ 2147483647 w 52"/>
                <a:gd name="T9" fmla="*/ 2147483647 h 98"/>
                <a:gd name="T10" fmla="*/ 2147483647 w 52"/>
                <a:gd name="T11" fmla="*/ 2147483647 h 98"/>
                <a:gd name="T12" fmla="*/ 2147483647 w 52"/>
                <a:gd name="T13" fmla="*/ 2147483647 h 98"/>
                <a:gd name="T14" fmla="*/ 2147483647 w 52"/>
                <a:gd name="T15" fmla="*/ 2147483647 h 98"/>
                <a:gd name="T16" fmla="*/ 2147483647 w 52"/>
                <a:gd name="T17" fmla="*/ 2147483647 h 98"/>
                <a:gd name="T18" fmla="*/ 2147483647 w 52"/>
                <a:gd name="T19" fmla="*/ 2147483647 h 98"/>
                <a:gd name="T20" fmla="*/ 2147483647 w 52"/>
                <a:gd name="T21" fmla="*/ 2147483647 h 98"/>
                <a:gd name="T22" fmla="*/ 0 w 52"/>
                <a:gd name="T23" fmla="*/ 2147483647 h 98"/>
                <a:gd name="T24" fmla="*/ 0 w 52"/>
                <a:gd name="T25" fmla="*/ 2147483647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98"/>
                <a:gd name="T41" fmla="*/ 52 w 52"/>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98">
                  <a:moveTo>
                    <a:pt x="0" y="8"/>
                  </a:moveTo>
                  <a:lnTo>
                    <a:pt x="0" y="0"/>
                  </a:lnTo>
                  <a:lnTo>
                    <a:pt x="8" y="8"/>
                  </a:lnTo>
                  <a:lnTo>
                    <a:pt x="8" y="17"/>
                  </a:lnTo>
                  <a:lnTo>
                    <a:pt x="17" y="8"/>
                  </a:lnTo>
                  <a:lnTo>
                    <a:pt x="35" y="35"/>
                  </a:lnTo>
                  <a:lnTo>
                    <a:pt x="35" y="71"/>
                  </a:lnTo>
                  <a:lnTo>
                    <a:pt x="52" y="98"/>
                  </a:lnTo>
                  <a:lnTo>
                    <a:pt x="35" y="98"/>
                  </a:lnTo>
                  <a:lnTo>
                    <a:pt x="8" y="71"/>
                  </a:lnTo>
                  <a:lnTo>
                    <a:pt x="0" y="44"/>
                  </a:lnTo>
                  <a:lnTo>
                    <a:pt x="0" y="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23" name="Group 165"/>
            <p:cNvGrpSpPr>
              <a:grpSpLocks/>
            </p:cNvGrpSpPr>
            <p:nvPr/>
          </p:nvGrpSpPr>
          <p:grpSpPr bwMode="auto">
            <a:xfrm>
              <a:off x="7204075" y="3902075"/>
              <a:ext cx="82550" cy="149225"/>
              <a:chOff x="4155" y="2320"/>
              <a:chExt cx="52" cy="98"/>
            </a:xfrm>
          </p:grpSpPr>
          <p:sp>
            <p:nvSpPr>
              <p:cNvPr id="56154" name="Freeform 166"/>
              <p:cNvSpPr>
                <a:spLocks/>
              </p:cNvSpPr>
              <p:nvPr/>
            </p:nvSpPr>
            <p:spPr bwMode="auto">
              <a:xfrm>
                <a:off x="4155" y="2320"/>
                <a:ext cx="52" cy="98"/>
              </a:xfrm>
              <a:custGeom>
                <a:avLst/>
                <a:gdLst>
                  <a:gd name="T0" fmla="*/ 0 w 52"/>
                  <a:gd name="T1" fmla="*/ 8 h 98"/>
                  <a:gd name="T2" fmla="*/ 0 w 52"/>
                  <a:gd name="T3" fmla="*/ 0 h 98"/>
                  <a:gd name="T4" fmla="*/ 8 w 52"/>
                  <a:gd name="T5" fmla="*/ 8 h 98"/>
                  <a:gd name="T6" fmla="*/ 8 w 52"/>
                  <a:gd name="T7" fmla="*/ 17 h 98"/>
                  <a:gd name="T8" fmla="*/ 8 w 52"/>
                  <a:gd name="T9" fmla="*/ 17 h 98"/>
                  <a:gd name="T10" fmla="*/ 17 w 52"/>
                  <a:gd name="T11" fmla="*/ 8 h 98"/>
                  <a:gd name="T12" fmla="*/ 35 w 52"/>
                  <a:gd name="T13" fmla="*/ 35 h 98"/>
                  <a:gd name="T14" fmla="*/ 35 w 52"/>
                  <a:gd name="T15" fmla="*/ 71 h 98"/>
                  <a:gd name="T16" fmla="*/ 52 w 52"/>
                  <a:gd name="T17" fmla="*/ 98 h 98"/>
                  <a:gd name="T18" fmla="*/ 35 w 52"/>
                  <a:gd name="T19" fmla="*/ 98 h 98"/>
                  <a:gd name="T20" fmla="*/ 8 w 52"/>
                  <a:gd name="T21" fmla="*/ 71 h 98"/>
                  <a:gd name="T22" fmla="*/ 0 w 52"/>
                  <a:gd name="T23" fmla="*/ 44 h 98"/>
                  <a:gd name="T24" fmla="*/ 0 w 52"/>
                  <a:gd name="T25" fmla="*/ 8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98"/>
                  <a:gd name="T41" fmla="*/ 52 w 52"/>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98">
                    <a:moveTo>
                      <a:pt x="0" y="8"/>
                    </a:moveTo>
                    <a:lnTo>
                      <a:pt x="0" y="0"/>
                    </a:lnTo>
                    <a:lnTo>
                      <a:pt x="8" y="8"/>
                    </a:lnTo>
                    <a:lnTo>
                      <a:pt x="8" y="17"/>
                    </a:lnTo>
                    <a:lnTo>
                      <a:pt x="17" y="8"/>
                    </a:lnTo>
                    <a:lnTo>
                      <a:pt x="35" y="35"/>
                    </a:lnTo>
                    <a:lnTo>
                      <a:pt x="35" y="71"/>
                    </a:lnTo>
                    <a:lnTo>
                      <a:pt x="52" y="98"/>
                    </a:lnTo>
                    <a:lnTo>
                      <a:pt x="35" y="98"/>
                    </a:lnTo>
                    <a:lnTo>
                      <a:pt x="8" y="71"/>
                    </a:lnTo>
                    <a:lnTo>
                      <a:pt x="0" y="44"/>
                    </a:lnTo>
                    <a:lnTo>
                      <a:pt x="0" y="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55" name="Freeform 167"/>
              <p:cNvSpPr>
                <a:spLocks/>
              </p:cNvSpPr>
              <p:nvPr/>
            </p:nvSpPr>
            <p:spPr bwMode="auto">
              <a:xfrm>
                <a:off x="4155" y="2320"/>
                <a:ext cx="52" cy="98"/>
              </a:xfrm>
              <a:custGeom>
                <a:avLst/>
                <a:gdLst>
                  <a:gd name="T0" fmla="*/ 0 w 52"/>
                  <a:gd name="T1" fmla="*/ 8 h 98"/>
                  <a:gd name="T2" fmla="*/ 0 w 52"/>
                  <a:gd name="T3" fmla="*/ 0 h 98"/>
                  <a:gd name="T4" fmla="*/ 8 w 52"/>
                  <a:gd name="T5" fmla="*/ 8 h 98"/>
                  <a:gd name="T6" fmla="*/ 8 w 52"/>
                  <a:gd name="T7" fmla="*/ 17 h 98"/>
                  <a:gd name="T8" fmla="*/ 8 w 52"/>
                  <a:gd name="T9" fmla="*/ 17 h 98"/>
                  <a:gd name="T10" fmla="*/ 17 w 52"/>
                  <a:gd name="T11" fmla="*/ 8 h 98"/>
                  <a:gd name="T12" fmla="*/ 35 w 52"/>
                  <a:gd name="T13" fmla="*/ 35 h 98"/>
                  <a:gd name="T14" fmla="*/ 35 w 52"/>
                  <a:gd name="T15" fmla="*/ 71 h 98"/>
                  <a:gd name="T16" fmla="*/ 52 w 52"/>
                  <a:gd name="T17" fmla="*/ 98 h 98"/>
                  <a:gd name="T18" fmla="*/ 35 w 52"/>
                  <a:gd name="T19" fmla="*/ 98 h 98"/>
                  <a:gd name="T20" fmla="*/ 8 w 52"/>
                  <a:gd name="T21" fmla="*/ 71 h 98"/>
                  <a:gd name="T22" fmla="*/ 0 w 52"/>
                  <a:gd name="T23" fmla="*/ 44 h 98"/>
                  <a:gd name="T24" fmla="*/ 0 w 52"/>
                  <a:gd name="T25" fmla="*/ 8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98"/>
                  <a:gd name="T41" fmla="*/ 52 w 52"/>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98">
                    <a:moveTo>
                      <a:pt x="0" y="8"/>
                    </a:moveTo>
                    <a:lnTo>
                      <a:pt x="0" y="0"/>
                    </a:lnTo>
                    <a:lnTo>
                      <a:pt x="8" y="8"/>
                    </a:lnTo>
                    <a:lnTo>
                      <a:pt x="8" y="17"/>
                    </a:lnTo>
                    <a:lnTo>
                      <a:pt x="17" y="8"/>
                    </a:lnTo>
                    <a:lnTo>
                      <a:pt x="35" y="35"/>
                    </a:lnTo>
                    <a:lnTo>
                      <a:pt x="35" y="71"/>
                    </a:lnTo>
                    <a:lnTo>
                      <a:pt x="52" y="98"/>
                    </a:lnTo>
                    <a:lnTo>
                      <a:pt x="35" y="98"/>
                    </a:lnTo>
                    <a:lnTo>
                      <a:pt x="8" y="71"/>
                    </a:lnTo>
                    <a:lnTo>
                      <a:pt x="0" y="44"/>
                    </a:lnTo>
                    <a:lnTo>
                      <a:pt x="0" y="8"/>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24" name="Freeform 168"/>
            <p:cNvSpPr>
              <a:spLocks/>
            </p:cNvSpPr>
            <p:nvPr/>
          </p:nvSpPr>
          <p:spPr bwMode="auto">
            <a:xfrm>
              <a:off x="7204075" y="3446462"/>
              <a:ext cx="166688" cy="401638"/>
            </a:xfrm>
            <a:custGeom>
              <a:avLst/>
              <a:gdLst>
                <a:gd name="T0" fmla="*/ 0 w 104"/>
                <a:gd name="T1" fmla="*/ 2147483647 h 267"/>
                <a:gd name="T2" fmla="*/ 2147483647 w 104"/>
                <a:gd name="T3" fmla="*/ 2147483647 h 267"/>
                <a:gd name="T4" fmla="*/ 2147483647 w 104"/>
                <a:gd name="T5" fmla="*/ 2147483647 h 267"/>
                <a:gd name="T6" fmla="*/ 2147483647 w 104"/>
                <a:gd name="T7" fmla="*/ 2147483647 h 267"/>
                <a:gd name="T8" fmla="*/ 2147483647 w 104"/>
                <a:gd name="T9" fmla="*/ 2147483647 h 267"/>
                <a:gd name="T10" fmla="*/ 2147483647 w 104"/>
                <a:gd name="T11" fmla="*/ 2147483647 h 267"/>
                <a:gd name="T12" fmla="*/ 2147483647 w 104"/>
                <a:gd name="T13" fmla="*/ 2147483647 h 267"/>
                <a:gd name="T14" fmla="*/ 2147483647 w 104"/>
                <a:gd name="T15" fmla="*/ 2147483647 h 267"/>
                <a:gd name="T16" fmla="*/ 2147483647 w 104"/>
                <a:gd name="T17" fmla="*/ 2147483647 h 267"/>
                <a:gd name="T18" fmla="*/ 2147483647 w 104"/>
                <a:gd name="T19" fmla="*/ 2147483647 h 267"/>
                <a:gd name="T20" fmla="*/ 2147483647 w 104"/>
                <a:gd name="T21" fmla="*/ 2147483647 h 267"/>
                <a:gd name="T22" fmla="*/ 2147483647 w 104"/>
                <a:gd name="T23" fmla="*/ 2147483647 h 267"/>
                <a:gd name="T24" fmla="*/ 2147483647 w 104"/>
                <a:gd name="T25" fmla="*/ 2147483647 h 267"/>
                <a:gd name="T26" fmla="*/ 2147483647 w 104"/>
                <a:gd name="T27" fmla="*/ 2147483647 h 267"/>
                <a:gd name="T28" fmla="*/ 2147483647 w 104"/>
                <a:gd name="T29" fmla="*/ 2147483647 h 267"/>
                <a:gd name="T30" fmla="*/ 2147483647 w 104"/>
                <a:gd name="T31" fmla="*/ 2147483647 h 267"/>
                <a:gd name="T32" fmla="*/ 2147483647 w 104"/>
                <a:gd name="T33" fmla="*/ 2147483647 h 267"/>
                <a:gd name="T34" fmla="*/ 2147483647 w 104"/>
                <a:gd name="T35" fmla="*/ 2147483647 h 267"/>
                <a:gd name="T36" fmla="*/ 2147483647 w 104"/>
                <a:gd name="T37" fmla="*/ 2147483647 h 267"/>
                <a:gd name="T38" fmla="*/ 2147483647 w 104"/>
                <a:gd name="T39" fmla="*/ 2147483647 h 267"/>
                <a:gd name="T40" fmla="*/ 2147483647 w 104"/>
                <a:gd name="T41" fmla="*/ 2147483647 h 267"/>
                <a:gd name="T42" fmla="*/ 2147483647 w 104"/>
                <a:gd name="T43" fmla="*/ 2147483647 h 267"/>
                <a:gd name="T44" fmla="*/ 2147483647 w 104"/>
                <a:gd name="T45" fmla="*/ 2147483647 h 267"/>
                <a:gd name="T46" fmla="*/ 2147483647 w 104"/>
                <a:gd name="T47" fmla="*/ 2147483647 h 267"/>
                <a:gd name="T48" fmla="*/ 2147483647 w 104"/>
                <a:gd name="T49" fmla="*/ 2147483647 h 267"/>
                <a:gd name="T50" fmla="*/ 2147483647 w 104"/>
                <a:gd name="T51" fmla="*/ 2147483647 h 267"/>
                <a:gd name="T52" fmla="*/ 2147483647 w 104"/>
                <a:gd name="T53" fmla="*/ 2147483647 h 267"/>
                <a:gd name="T54" fmla="*/ 2147483647 w 104"/>
                <a:gd name="T55" fmla="*/ 2147483647 h 267"/>
                <a:gd name="T56" fmla="*/ 2147483647 w 104"/>
                <a:gd name="T57" fmla="*/ 0 h 267"/>
                <a:gd name="T58" fmla="*/ 2147483647 w 104"/>
                <a:gd name="T59" fmla="*/ 2147483647 h 267"/>
                <a:gd name="T60" fmla="*/ 0 w 104"/>
                <a:gd name="T61" fmla="*/ 2147483647 h 26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4"/>
                <a:gd name="T94" fmla="*/ 0 h 267"/>
                <a:gd name="T95" fmla="*/ 104 w 104"/>
                <a:gd name="T96" fmla="*/ 267 h 26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4" h="267">
                  <a:moveTo>
                    <a:pt x="0" y="9"/>
                  </a:moveTo>
                  <a:lnTo>
                    <a:pt x="17" y="35"/>
                  </a:lnTo>
                  <a:lnTo>
                    <a:pt x="26" y="44"/>
                  </a:lnTo>
                  <a:lnTo>
                    <a:pt x="35" y="53"/>
                  </a:lnTo>
                  <a:lnTo>
                    <a:pt x="26" y="62"/>
                  </a:lnTo>
                  <a:lnTo>
                    <a:pt x="61" y="107"/>
                  </a:lnTo>
                  <a:lnTo>
                    <a:pt x="61" y="116"/>
                  </a:lnTo>
                  <a:lnTo>
                    <a:pt x="78" y="133"/>
                  </a:lnTo>
                  <a:lnTo>
                    <a:pt x="87" y="151"/>
                  </a:lnTo>
                  <a:lnTo>
                    <a:pt x="87" y="196"/>
                  </a:lnTo>
                  <a:lnTo>
                    <a:pt x="69" y="214"/>
                  </a:lnTo>
                  <a:lnTo>
                    <a:pt x="61" y="222"/>
                  </a:lnTo>
                  <a:lnTo>
                    <a:pt x="52" y="231"/>
                  </a:lnTo>
                  <a:lnTo>
                    <a:pt x="52" y="240"/>
                  </a:lnTo>
                  <a:lnTo>
                    <a:pt x="52" y="267"/>
                  </a:lnTo>
                  <a:lnTo>
                    <a:pt x="78" y="249"/>
                  </a:lnTo>
                  <a:lnTo>
                    <a:pt x="78" y="231"/>
                  </a:lnTo>
                  <a:lnTo>
                    <a:pt x="87" y="231"/>
                  </a:lnTo>
                  <a:lnTo>
                    <a:pt x="104" y="214"/>
                  </a:lnTo>
                  <a:lnTo>
                    <a:pt x="104" y="178"/>
                  </a:lnTo>
                  <a:lnTo>
                    <a:pt x="95" y="142"/>
                  </a:lnTo>
                  <a:lnTo>
                    <a:pt x="52" y="89"/>
                  </a:lnTo>
                  <a:lnTo>
                    <a:pt x="52" y="80"/>
                  </a:lnTo>
                  <a:lnTo>
                    <a:pt x="52" y="53"/>
                  </a:lnTo>
                  <a:lnTo>
                    <a:pt x="61" y="35"/>
                  </a:lnTo>
                  <a:lnTo>
                    <a:pt x="78" y="26"/>
                  </a:lnTo>
                  <a:lnTo>
                    <a:pt x="61" y="18"/>
                  </a:lnTo>
                  <a:lnTo>
                    <a:pt x="52" y="9"/>
                  </a:lnTo>
                  <a:lnTo>
                    <a:pt x="35" y="0"/>
                  </a:lnTo>
                  <a:lnTo>
                    <a:pt x="8" y="9"/>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25" name="Group 169"/>
            <p:cNvGrpSpPr>
              <a:grpSpLocks/>
            </p:cNvGrpSpPr>
            <p:nvPr/>
          </p:nvGrpSpPr>
          <p:grpSpPr bwMode="auto">
            <a:xfrm>
              <a:off x="7204075" y="3446462"/>
              <a:ext cx="166688" cy="401638"/>
              <a:chOff x="4155" y="2017"/>
              <a:chExt cx="104" cy="267"/>
            </a:xfrm>
          </p:grpSpPr>
          <p:sp>
            <p:nvSpPr>
              <p:cNvPr id="56152" name="Freeform 170"/>
              <p:cNvSpPr>
                <a:spLocks/>
              </p:cNvSpPr>
              <p:nvPr/>
            </p:nvSpPr>
            <p:spPr bwMode="auto">
              <a:xfrm>
                <a:off x="4155" y="2017"/>
                <a:ext cx="104" cy="267"/>
              </a:xfrm>
              <a:custGeom>
                <a:avLst/>
                <a:gdLst>
                  <a:gd name="T0" fmla="*/ 0 w 104"/>
                  <a:gd name="T1" fmla="*/ 9 h 267"/>
                  <a:gd name="T2" fmla="*/ 17 w 104"/>
                  <a:gd name="T3" fmla="*/ 35 h 267"/>
                  <a:gd name="T4" fmla="*/ 26 w 104"/>
                  <a:gd name="T5" fmla="*/ 44 h 267"/>
                  <a:gd name="T6" fmla="*/ 35 w 104"/>
                  <a:gd name="T7" fmla="*/ 53 h 267"/>
                  <a:gd name="T8" fmla="*/ 26 w 104"/>
                  <a:gd name="T9" fmla="*/ 62 h 267"/>
                  <a:gd name="T10" fmla="*/ 61 w 104"/>
                  <a:gd name="T11" fmla="*/ 107 h 267"/>
                  <a:gd name="T12" fmla="*/ 61 w 104"/>
                  <a:gd name="T13" fmla="*/ 116 h 267"/>
                  <a:gd name="T14" fmla="*/ 78 w 104"/>
                  <a:gd name="T15" fmla="*/ 133 h 267"/>
                  <a:gd name="T16" fmla="*/ 87 w 104"/>
                  <a:gd name="T17" fmla="*/ 151 h 267"/>
                  <a:gd name="T18" fmla="*/ 87 w 104"/>
                  <a:gd name="T19" fmla="*/ 196 h 267"/>
                  <a:gd name="T20" fmla="*/ 69 w 104"/>
                  <a:gd name="T21" fmla="*/ 214 h 267"/>
                  <a:gd name="T22" fmla="*/ 61 w 104"/>
                  <a:gd name="T23" fmla="*/ 222 h 267"/>
                  <a:gd name="T24" fmla="*/ 52 w 104"/>
                  <a:gd name="T25" fmla="*/ 231 h 267"/>
                  <a:gd name="T26" fmla="*/ 52 w 104"/>
                  <a:gd name="T27" fmla="*/ 240 h 267"/>
                  <a:gd name="T28" fmla="*/ 52 w 104"/>
                  <a:gd name="T29" fmla="*/ 267 h 267"/>
                  <a:gd name="T30" fmla="*/ 78 w 104"/>
                  <a:gd name="T31" fmla="*/ 249 h 267"/>
                  <a:gd name="T32" fmla="*/ 78 w 104"/>
                  <a:gd name="T33" fmla="*/ 231 h 267"/>
                  <a:gd name="T34" fmla="*/ 87 w 104"/>
                  <a:gd name="T35" fmla="*/ 231 h 267"/>
                  <a:gd name="T36" fmla="*/ 104 w 104"/>
                  <a:gd name="T37" fmla="*/ 214 h 267"/>
                  <a:gd name="T38" fmla="*/ 104 w 104"/>
                  <a:gd name="T39" fmla="*/ 178 h 267"/>
                  <a:gd name="T40" fmla="*/ 95 w 104"/>
                  <a:gd name="T41" fmla="*/ 142 h 267"/>
                  <a:gd name="T42" fmla="*/ 52 w 104"/>
                  <a:gd name="T43" fmla="*/ 89 h 267"/>
                  <a:gd name="T44" fmla="*/ 52 w 104"/>
                  <a:gd name="T45" fmla="*/ 80 h 267"/>
                  <a:gd name="T46" fmla="*/ 52 w 104"/>
                  <a:gd name="T47" fmla="*/ 53 h 267"/>
                  <a:gd name="T48" fmla="*/ 61 w 104"/>
                  <a:gd name="T49" fmla="*/ 35 h 267"/>
                  <a:gd name="T50" fmla="*/ 78 w 104"/>
                  <a:gd name="T51" fmla="*/ 26 h 267"/>
                  <a:gd name="T52" fmla="*/ 61 w 104"/>
                  <a:gd name="T53" fmla="*/ 18 h 267"/>
                  <a:gd name="T54" fmla="*/ 52 w 104"/>
                  <a:gd name="T55" fmla="*/ 9 h 267"/>
                  <a:gd name="T56" fmla="*/ 35 w 104"/>
                  <a:gd name="T57" fmla="*/ 0 h 267"/>
                  <a:gd name="T58" fmla="*/ 8 w 104"/>
                  <a:gd name="T59" fmla="*/ 9 h 267"/>
                  <a:gd name="T60" fmla="*/ 0 w 104"/>
                  <a:gd name="T61" fmla="*/ 9 h 26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4"/>
                  <a:gd name="T94" fmla="*/ 0 h 267"/>
                  <a:gd name="T95" fmla="*/ 104 w 104"/>
                  <a:gd name="T96" fmla="*/ 267 h 26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4" h="267">
                    <a:moveTo>
                      <a:pt x="0" y="9"/>
                    </a:moveTo>
                    <a:lnTo>
                      <a:pt x="17" y="35"/>
                    </a:lnTo>
                    <a:lnTo>
                      <a:pt x="26" y="44"/>
                    </a:lnTo>
                    <a:lnTo>
                      <a:pt x="35" y="53"/>
                    </a:lnTo>
                    <a:lnTo>
                      <a:pt x="26" y="62"/>
                    </a:lnTo>
                    <a:lnTo>
                      <a:pt x="61" y="107"/>
                    </a:lnTo>
                    <a:lnTo>
                      <a:pt x="61" y="116"/>
                    </a:lnTo>
                    <a:lnTo>
                      <a:pt x="78" y="133"/>
                    </a:lnTo>
                    <a:lnTo>
                      <a:pt x="87" y="151"/>
                    </a:lnTo>
                    <a:lnTo>
                      <a:pt x="87" y="196"/>
                    </a:lnTo>
                    <a:lnTo>
                      <a:pt x="69" y="214"/>
                    </a:lnTo>
                    <a:lnTo>
                      <a:pt x="61" y="222"/>
                    </a:lnTo>
                    <a:lnTo>
                      <a:pt x="52" y="231"/>
                    </a:lnTo>
                    <a:lnTo>
                      <a:pt x="52" y="240"/>
                    </a:lnTo>
                    <a:lnTo>
                      <a:pt x="52" y="267"/>
                    </a:lnTo>
                    <a:lnTo>
                      <a:pt x="78" y="249"/>
                    </a:lnTo>
                    <a:lnTo>
                      <a:pt x="78" y="231"/>
                    </a:lnTo>
                    <a:lnTo>
                      <a:pt x="87" y="231"/>
                    </a:lnTo>
                    <a:lnTo>
                      <a:pt x="104" y="214"/>
                    </a:lnTo>
                    <a:lnTo>
                      <a:pt x="104" y="178"/>
                    </a:lnTo>
                    <a:lnTo>
                      <a:pt x="95" y="142"/>
                    </a:lnTo>
                    <a:lnTo>
                      <a:pt x="52" y="89"/>
                    </a:lnTo>
                    <a:lnTo>
                      <a:pt x="52" y="80"/>
                    </a:lnTo>
                    <a:lnTo>
                      <a:pt x="52" y="53"/>
                    </a:lnTo>
                    <a:lnTo>
                      <a:pt x="61" y="35"/>
                    </a:lnTo>
                    <a:lnTo>
                      <a:pt x="78" y="26"/>
                    </a:lnTo>
                    <a:lnTo>
                      <a:pt x="61" y="18"/>
                    </a:lnTo>
                    <a:lnTo>
                      <a:pt x="52" y="9"/>
                    </a:lnTo>
                    <a:lnTo>
                      <a:pt x="35" y="0"/>
                    </a:lnTo>
                    <a:lnTo>
                      <a:pt x="8" y="9"/>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53" name="Freeform 171"/>
              <p:cNvSpPr>
                <a:spLocks/>
              </p:cNvSpPr>
              <p:nvPr/>
            </p:nvSpPr>
            <p:spPr bwMode="auto">
              <a:xfrm>
                <a:off x="4155" y="2017"/>
                <a:ext cx="104" cy="267"/>
              </a:xfrm>
              <a:custGeom>
                <a:avLst/>
                <a:gdLst>
                  <a:gd name="T0" fmla="*/ 0 w 104"/>
                  <a:gd name="T1" fmla="*/ 9 h 267"/>
                  <a:gd name="T2" fmla="*/ 17 w 104"/>
                  <a:gd name="T3" fmla="*/ 35 h 267"/>
                  <a:gd name="T4" fmla="*/ 26 w 104"/>
                  <a:gd name="T5" fmla="*/ 44 h 267"/>
                  <a:gd name="T6" fmla="*/ 35 w 104"/>
                  <a:gd name="T7" fmla="*/ 53 h 267"/>
                  <a:gd name="T8" fmla="*/ 26 w 104"/>
                  <a:gd name="T9" fmla="*/ 62 h 267"/>
                  <a:gd name="T10" fmla="*/ 61 w 104"/>
                  <a:gd name="T11" fmla="*/ 107 h 267"/>
                  <a:gd name="T12" fmla="*/ 61 w 104"/>
                  <a:gd name="T13" fmla="*/ 116 h 267"/>
                  <a:gd name="T14" fmla="*/ 78 w 104"/>
                  <a:gd name="T15" fmla="*/ 133 h 267"/>
                  <a:gd name="T16" fmla="*/ 87 w 104"/>
                  <a:gd name="T17" fmla="*/ 151 h 267"/>
                  <a:gd name="T18" fmla="*/ 87 w 104"/>
                  <a:gd name="T19" fmla="*/ 196 h 267"/>
                  <a:gd name="T20" fmla="*/ 69 w 104"/>
                  <a:gd name="T21" fmla="*/ 214 h 267"/>
                  <a:gd name="T22" fmla="*/ 61 w 104"/>
                  <a:gd name="T23" fmla="*/ 222 h 267"/>
                  <a:gd name="T24" fmla="*/ 52 w 104"/>
                  <a:gd name="T25" fmla="*/ 231 h 267"/>
                  <a:gd name="T26" fmla="*/ 52 w 104"/>
                  <a:gd name="T27" fmla="*/ 240 h 267"/>
                  <a:gd name="T28" fmla="*/ 52 w 104"/>
                  <a:gd name="T29" fmla="*/ 267 h 267"/>
                  <a:gd name="T30" fmla="*/ 78 w 104"/>
                  <a:gd name="T31" fmla="*/ 249 h 267"/>
                  <a:gd name="T32" fmla="*/ 78 w 104"/>
                  <a:gd name="T33" fmla="*/ 231 h 267"/>
                  <a:gd name="T34" fmla="*/ 87 w 104"/>
                  <a:gd name="T35" fmla="*/ 231 h 267"/>
                  <a:gd name="T36" fmla="*/ 104 w 104"/>
                  <a:gd name="T37" fmla="*/ 214 h 267"/>
                  <a:gd name="T38" fmla="*/ 104 w 104"/>
                  <a:gd name="T39" fmla="*/ 178 h 267"/>
                  <a:gd name="T40" fmla="*/ 95 w 104"/>
                  <a:gd name="T41" fmla="*/ 142 h 267"/>
                  <a:gd name="T42" fmla="*/ 52 w 104"/>
                  <a:gd name="T43" fmla="*/ 89 h 267"/>
                  <a:gd name="T44" fmla="*/ 52 w 104"/>
                  <a:gd name="T45" fmla="*/ 80 h 267"/>
                  <a:gd name="T46" fmla="*/ 52 w 104"/>
                  <a:gd name="T47" fmla="*/ 53 h 267"/>
                  <a:gd name="T48" fmla="*/ 61 w 104"/>
                  <a:gd name="T49" fmla="*/ 35 h 267"/>
                  <a:gd name="T50" fmla="*/ 78 w 104"/>
                  <a:gd name="T51" fmla="*/ 26 h 267"/>
                  <a:gd name="T52" fmla="*/ 61 w 104"/>
                  <a:gd name="T53" fmla="*/ 18 h 267"/>
                  <a:gd name="T54" fmla="*/ 52 w 104"/>
                  <a:gd name="T55" fmla="*/ 9 h 267"/>
                  <a:gd name="T56" fmla="*/ 35 w 104"/>
                  <a:gd name="T57" fmla="*/ 0 h 267"/>
                  <a:gd name="T58" fmla="*/ 8 w 104"/>
                  <a:gd name="T59" fmla="*/ 9 h 267"/>
                  <a:gd name="T60" fmla="*/ 0 w 104"/>
                  <a:gd name="T61" fmla="*/ 9 h 26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4"/>
                  <a:gd name="T94" fmla="*/ 0 h 267"/>
                  <a:gd name="T95" fmla="*/ 104 w 104"/>
                  <a:gd name="T96" fmla="*/ 267 h 26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4" h="267">
                    <a:moveTo>
                      <a:pt x="0" y="9"/>
                    </a:moveTo>
                    <a:lnTo>
                      <a:pt x="17" y="35"/>
                    </a:lnTo>
                    <a:lnTo>
                      <a:pt x="26" y="44"/>
                    </a:lnTo>
                    <a:lnTo>
                      <a:pt x="35" y="53"/>
                    </a:lnTo>
                    <a:lnTo>
                      <a:pt x="26" y="62"/>
                    </a:lnTo>
                    <a:lnTo>
                      <a:pt x="61" y="107"/>
                    </a:lnTo>
                    <a:lnTo>
                      <a:pt x="61" y="116"/>
                    </a:lnTo>
                    <a:lnTo>
                      <a:pt x="78" y="133"/>
                    </a:lnTo>
                    <a:lnTo>
                      <a:pt x="87" y="151"/>
                    </a:lnTo>
                    <a:lnTo>
                      <a:pt x="87" y="196"/>
                    </a:lnTo>
                    <a:lnTo>
                      <a:pt x="69" y="214"/>
                    </a:lnTo>
                    <a:lnTo>
                      <a:pt x="61" y="222"/>
                    </a:lnTo>
                    <a:lnTo>
                      <a:pt x="52" y="231"/>
                    </a:lnTo>
                    <a:lnTo>
                      <a:pt x="52" y="240"/>
                    </a:lnTo>
                    <a:lnTo>
                      <a:pt x="52" y="267"/>
                    </a:lnTo>
                    <a:lnTo>
                      <a:pt x="78" y="249"/>
                    </a:lnTo>
                    <a:lnTo>
                      <a:pt x="78" y="231"/>
                    </a:lnTo>
                    <a:lnTo>
                      <a:pt x="87" y="231"/>
                    </a:lnTo>
                    <a:lnTo>
                      <a:pt x="104" y="214"/>
                    </a:lnTo>
                    <a:lnTo>
                      <a:pt x="104" y="178"/>
                    </a:lnTo>
                    <a:lnTo>
                      <a:pt x="95" y="142"/>
                    </a:lnTo>
                    <a:lnTo>
                      <a:pt x="52" y="89"/>
                    </a:lnTo>
                    <a:lnTo>
                      <a:pt x="52" y="80"/>
                    </a:lnTo>
                    <a:lnTo>
                      <a:pt x="52" y="53"/>
                    </a:lnTo>
                    <a:lnTo>
                      <a:pt x="61" y="35"/>
                    </a:lnTo>
                    <a:lnTo>
                      <a:pt x="78" y="26"/>
                    </a:lnTo>
                    <a:lnTo>
                      <a:pt x="61" y="18"/>
                    </a:lnTo>
                    <a:lnTo>
                      <a:pt x="52" y="9"/>
                    </a:lnTo>
                    <a:lnTo>
                      <a:pt x="35" y="0"/>
                    </a:lnTo>
                    <a:lnTo>
                      <a:pt x="8" y="9"/>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26" name="Freeform 172"/>
            <p:cNvSpPr>
              <a:spLocks/>
            </p:cNvSpPr>
            <p:nvPr/>
          </p:nvSpPr>
          <p:spPr bwMode="auto">
            <a:xfrm>
              <a:off x="7231063" y="3673475"/>
              <a:ext cx="98425" cy="120650"/>
            </a:xfrm>
            <a:custGeom>
              <a:avLst/>
              <a:gdLst>
                <a:gd name="T0" fmla="*/ 0 w 61"/>
                <a:gd name="T1" fmla="*/ 2147483647 h 80"/>
                <a:gd name="T2" fmla="*/ 2147483647 w 61"/>
                <a:gd name="T3" fmla="*/ 2147483647 h 80"/>
                <a:gd name="T4" fmla="*/ 2147483647 w 61"/>
                <a:gd name="T5" fmla="*/ 2147483647 h 80"/>
                <a:gd name="T6" fmla="*/ 2147483647 w 61"/>
                <a:gd name="T7" fmla="*/ 2147483647 h 80"/>
                <a:gd name="T8" fmla="*/ 2147483647 w 61"/>
                <a:gd name="T9" fmla="*/ 2147483647 h 80"/>
                <a:gd name="T10" fmla="*/ 2147483647 w 61"/>
                <a:gd name="T11" fmla="*/ 0 h 80"/>
                <a:gd name="T12" fmla="*/ 2147483647 w 61"/>
                <a:gd name="T13" fmla="*/ 2147483647 h 80"/>
                <a:gd name="T14" fmla="*/ 2147483647 w 61"/>
                <a:gd name="T15" fmla="*/ 2147483647 h 80"/>
                <a:gd name="T16" fmla="*/ 2147483647 w 61"/>
                <a:gd name="T17" fmla="*/ 2147483647 h 80"/>
                <a:gd name="T18" fmla="*/ 2147483647 w 61"/>
                <a:gd name="T19" fmla="*/ 2147483647 h 80"/>
                <a:gd name="T20" fmla="*/ 2147483647 w 61"/>
                <a:gd name="T21" fmla="*/ 2147483647 h 80"/>
                <a:gd name="T22" fmla="*/ 2147483647 w 61"/>
                <a:gd name="T23" fmla="*/ 2147483647 h 80"/>
                <a:gd name="T24" fmla="*/ 0 w 61"/>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0" y="36"/>
                  </a:moveTo>
                  <a:lnTo>
                    <a:pt x="9" y="18"/>
                  </a:lnTo>
                  <a:lnTo>
                    <a:pt x="35" y="18"/>
                  </a:lnTo>
                  <a:lnTo>
                    <a:pt x="44" y="18"/>
                  </a:lnTo>
                  <a:lnTo>
                    <a:pt x="52" y="18"/>
                  </a:lnTo>
                  <a:lnTo>
                    <a:pt x="61" y="0"/>
                  </a:lnTo>
                  <a:lnTo>
                    <a:pt x="61" y="45"/>
                  </a:lnTo>
                  <a:lnTo>
                    <a:pt x="52" y="63"/>
                  </a:lnTo>
                  <a:lnTo>
                    <a:pt x="44" y="71"/>
                  </a:lnTo>
                  <a:lnTo>
                    <a:pt x="26" y="80"/>
                  </a:lnTo>
                  <a:lnTo>
                    <a:pt x="9" y="71"/>
                  </a:lnTo>
                  <a:lnTo>
                    <a:pt x="9" y="54"/>
                  </a:lnTo>
                  <a:lnTo>
                    <a:pt x="0" y="36"/>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27" name="Freeform 173"/>
            <p:cNvSpPr>
              <a:spLocks/>
            </p:cNvSpPr>
            <p:nvPr/>
          </p:nvSpPr>
          <p:spPr bwMode="auto">
            <a:xfrm>
              <a:off x="7231063" y="3673475"/>
              <a:ext cx="98425" cy="120650"/>
            </a:xfrm>
            <a:custGeom>
              <a:avLst/>
              <a:gdLst>
                <a:gd name="T0" fmla="*/ 0 w 61"/>
                <a:gd name="T1" fmla="*/ 2147483647 h 80"/>
                <a:gd name="T2" fmla="*/ 2147483647 w 61"/>
                <a:gd name="T3" fmla="*/ 2147483647 h 80"/>
                <a:gd name="T4" fmla="*/ 2147483647 w 61"/>
                <a:gd name="T5" fmla="*/ 2147483647 h 80"/>
                <a:gd name="T6" fmla="*/ 2147483647 w 61"/>
                <a:gd name="T7" fmla="*/ 2147483647 h 80"/>
                <a:gd name="T8" fmla="*/ 2147483647 w 61"/>
                <a:gd name="T9" fmla="*/ 2147483647 h 80"/>
                <a:gd name="T10" fmla="*/ 2147483647 w 61"/>
                <a:gd name="T11" fmla="*/ 0 h 80"/>
                <a:gd name="T12" fmla="*/ 2147483647 w 61"/>
                <a:gd name="T13" fmla="*/ 2147483647 h 80"/>
                <a:gd name="T14" fmla="*/ 2147483647 w 61"/>
                <a:gd name="T15" fmla="*/ 2147483647 h 80"/>
                <a:gd name="T16" fmla="*/ 2147483647 w 61"/>
                <a:gd name="T17" fmla="*/ 2147483647 h 80"/>
                <a:gd name="T18" fmla="*/ 2147483647 w 61"/>
                <a:gd name="T19" fmla="*/ 2147483647 h 80"/>
                <a:gd name="T20" fmla="*/ 2147483647 w 61"/>
                <a:gd name="T21" fmla="*/ 2147483647 h 80"/>
                <a:gd name="T22" fmla="*/ 2147483647 w 61"/>
                <a:gd name="T23" fmla="*/ 2147483647 h 80"/>
                <a:gd name="T24" fmla="*/ 0 w 61"/>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0" y="36"/>
                  </a:moveTo>
                  <a:lnTo>
                    <a:pt x="9" y="18"/>
                  </a:lnTo>
                  <a:lnTo>
                    <a:pt x="35" y="18"/>
                  </a:lnTo>
                  <a:lnTo>
                    <a:pt x="44" y="18"/>
                  </a:lnTo>
                  <a:lnTo>
                    <a:pt x="52" y="18"/>
                  </a:lnTo>
                  <a:lnTo>
                    <a:pt x="61" y="0"/>
                  </a:lnTo>
                  <a:lnTo>
                    <a:pt x="61" y="45"/>
                  </a:lnTo>
                  <a:lnTo>
                    <a:pt x="52" y="63"/>
                  </a:lnTo>
                  <a:lnTo>
                    <a:pt x="44" y="71"/>
                  </a:lnTo>
                  <a:lnTo>
                    <a:pt x="26" y="80"/>
                  </a:lnTo>
                  <a:lnTo>
                    <a:pt x="9" y="71"/>
                  </a:lnTo>
                  <a:lnTo>
                    <a:pt x="9" y="54"/>
                  </a:lnTo>
                  <a:lnTo>
                    <a:pt x="0" y="3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28" name="Freeform 174"/>
            <p:cNvSpPr>
              <a:spLocks/>
            </p:cNvSpPr>
            <p:nvPr/>
          </p:nvSpPr>
          <p:spPr bwMode="auto">
            <a:xfrm>
              <a:off x="7161213" y="3459162"/>
              <a:ext cx="168275" cy="241300"/>
            </a:xfrm>
            <a:custGeom>
              <a:avLst/>
              <a:gdLst>
                <a:gd name="T0" fmla="*/ 2147483647 w 104"/>
                <a:gd name="T1" fmla="*/ 2147483647 h 160"/>
                <a:gd name="T2" fmla="*/ 2147483647 w 104"/>
                <a:gd name="T3" fmla="*/ 2147483647 h 160"/>
                <a:gd name="T4" fmla="*/ 2147483647 w 104"/>
                <a:gd name="T5" fmla="*/ 2147483647 h 160"/>
                <a:gd name="T6" fmla="*/ 2147483647 w 104"/>
                <a:gd name="T7" fmla="*/ 2147483647 h 160"/>
                <a:gd name="T8" fmla="*/ 2147483647 w 104"/>
                <a:gd name="T9" fmla="*/ 2147483647 h 160"/>
                <a:gd name="T10" fmla="*/ 2147483647 w 104"/>
                <a:gd name="T11" fmla="*/ 2147483647 h 160"/>
                <a:gd name="T12" fmla="*/ 2147483647 w 104"/>
                <a:gd name="T13" fmla="*/ 2147483647 h 160"/>
                <a:gd name="T14" fmla="*/ 2147483647 w 104"/>
                <a:gd name="T15" fmla="*/ 2147483647 h 160"/>
                <a:gd name="T16" fmla="*/ 2147483647 w 104"/>
                <a:gd name="T17" fmla="*/ 0 h 160"/>
                <a:gd name="T18" fmla="*/ 2147483647 w 104"/>
                <a:gd name="T19" fmla="*/ 0 h 160"/>
                <a:gd name="T20" fmla="*/ 2147483647 w 104"/>
                <a:gd name="T21" fmla="*/ 2147483647 h 160"/>
                <a:gd name="T22" fmla="*/ 0 w 104"/>
                <a:gd name="T23" fmla="*/ 2147483647 h 160"/>
                <a:gd name="T24" fmla="*/ 2147483647 w 104"/>
                <a:gd name="T25" fmla="*/ 2147483647 h 160"/>
                <a:gd name="T26" fmla="*/ 2147483647 w 104"/>
                <a:gd name="T27" fmla="*/ 2147483647 h 160"/>
                <a:gd name="T28" fmla="*/ 2147483647 w 104"/>
                <a:gd name="T29" fmla="*/ 2147483647 h 160"/>
                <a:gd name="T30" fmla="*/ 2147483647 w 104"/>
                <a:gd name="T31" fmla="*/ 2147483647 h 160"/>
                <a:gd name="T32" fmla="*/ 2147483647 w 104"/>
                <a:gd name="T33" fmla="*/ 2147483647 h 160"/>
                <a:gd name="T34" fmla="*/ 2147483647 w 104"/>
                <a:gd name="T35" fmla="*/ 2147483647 h 160"/>
                <a:gd name="T36" fmla="*/ 2147483647 w 104"/>
                <a:gd name="T37" fmla="*/ 2147483647 h 160"/>
                <a:gd name="T38" fmla="*/ 2147483647 w 104"/>
                <a:gd name="T39" fmla="*/ 2147483647 h 160"/>
                <a:gd name="T40" fmla="*/ 2147483647 w 104"/>
                <a:gd name="T41" fmla="*/ 2147483647 h 160"/>
                <a:gd name="T42" fmla="*/ 2147483647 w 104"/>
                <a:gd name="T43" fmla="*/ 2147483647 h 160"/>
                <a:gd name="T44" fmla="*/ 2147483647 w 104"/>
                <a:gd name="T45" fmla="*/ 2147483647 h 160"/>
                <a:gd name="T46" fmla="*/ 2147483647 w 104"/>
                <a:gd name="T47" fmla="*/ 2147483647 h 160"/>
                <a:gd name="T48" fmla="*/ 2147483647 w 104"/>
                <a:gd name="T49" fmla="*/ 2147483647 h 1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4"/>
                <a:gd name="T76" fmla="*/ 0 h 160"/>
                <a:gd name="T77" fmla="*/ 104 w 104"/>
                <a:gd name="T78" fmla="*/ 160 h 1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4" h="160">
                  <a:moveTo>
                    <a:pt x="104" y="142"/>
                  </a:moveTo>
                  <a:lnTo>
                    <a:pt x="95" y="124"/>
                  </a:lnTo>
                  <a:lnTo>
                    <a:pt x="87" y="107"/>
                  </a:lnTo>
                  <a:lnTo>
                    <a:pt x="87" y="98"/>
                  </a:lnTo>
                  <a:lnTo>
                    <a:pt x="52" y="53"/>
                  </a:lnTo>
                  <a:lnTo>
                    <a:pt x="52" y="44"/>
                  </a:lnTo>
                  <a:lnTo>
                    <a:pt x="52" y="35"/>
                  </a:lnTo>
                  <a:lnTo>
                    <a:pt x="34" y="26"/>
                  </a:lnTo>
                  <a:lnTo>
                    <a:pt x="17" y="0"/>
                  </a:lnTo>
                  <a:lnTo>
                    <a:pt x="17" y="17"/>
                  </a:lnTo>
                  <a:lnTo>
                    <a:pt x="0" y="35"/>
                  </a:lnTo>
                  <a:lnTo>
                    <a:pt x="8" y="44"/>
                  </a:lnTo>
                  <a:lnTo>
                    <a:pt x="17" y="53"/>
                  </a:lnTo>
                  <a:lnTo>
                    <a:pt x="17" y="89"/>
                  </a:lnTo>
                  <a:lnTo>
                    <a:pt x="26" y="80"/>
                  </a:lnTo>
                  <a:lnTo>
                    <a:pt x="34" y="89"/>
                  </a:lnTo>
                  <a:lnTo>
                    <a:pt x="43" y="80"/>
                  </a:lnTo>
                  <a:lnTo>
                    <a:pt x="52" y="98"/>
                  </a:lnTo>
                  <a:lnTo>
                    <a:pt x="69" y="115"/>
                  </a:lnTo>
                  <a:lnTo>
                    <a:pt x="78" y="133"/>
                  </a:lnTo>
                  <a:lnTo>
                    <a:pt x="78" y="160"/>
                  </a:lnTo>
                  <a:lnTo>
                    <a:pt x="87" y="160"/>
                  </a:lnTo>
                  <a:lnTo>
                    <a:pt x="104" y="142"/>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29" name="Freeform 175"/>
            <p:cNvSpPr>
              <a:spLocks/>
            </p:cNvSpPr>
            <p:nvPr/>
          </p:nvSpPr>
          <p:spPr bwMode="auto">
            <a:xfrm>
              <a:off x="6403975" y="2597150"/>
              <a:ext cx="1276350" cy="914400"/>
            </a:xfrm>
            <a:custGeom>
              <a:avLst/>
              <a:gdLst>
                <a:gd name="T0" fmla="*/ 2147483647 w 793"/>
                <a:gd name="T1" fmla="*/ 2147483647 h 606"/>
                <a:gd name="T2" fmla="*/ 2147483647 w 793"/>
                <a:gd name="T3" fmla="*/ 2147483647 h 606"/>
                <a:gd name="T4" fmla="*/ 2147483647 w 793"/>
                <a:gd name="T5" fmla="*/ 2147483647 h 606"/>
                <a:gd name="T6" fmla="*/ 2147483647 w 793"/>
                <a:gd name="T7" fmla="*/ 2147483647 h 606"/>
                <a:gd name="T8" fmla="*/ 2147483647 w 793"/>
                <a:gd name="T9" fmla="*/ 2147483647 h 606"/>
                <a:gd name="T10" fmla="*/ 2147483647 w 793"/>
                <a:gd name="T11" fmla="*/ 2147483647 h 606"/>
                <a:gd name="T12" fmla="*/ 2147483647 w 793"/>
                <a:gd name="T13" fmla="*/ 2147483647 h 606"/>
                <a:gd name="T14" fmla="*/ 2147483647 w 793"/>
                <a:gd name="T15" fmla="*/ 2147483647 h 606"/>
                <a:gd name="T16" fmla="*/ 2147483647 w 793"/>
                <a:gd name="T17" fmla="*/ 2147483647 h 606"/>
                <a:gd name="T18" fmla="*/ 2147483647 w 793"/>
                <a:gd name="T19" fmla="*/ 2147483647 h 606"/>
                <a:gd name="T20" fmla="*/ 2147483647 w 793"/>
                <a:gd name="T21" fmla="*/ 0 h 606"/>
                <a:gd name="T22" fmla="*/ 2147483647 w 793"/>
                <a:gd name="T23" fmla="*/ 2147483647 h 606"/>
                <a:gd name="T24" fmla="*/ 2147483647 w 793"/>
                <a:gd name="T25" fmla="*/ 2147483647 h 606"/>
                <a:gd name="T26" fmla="*/ 2147483647 w 793"/>
                <a:gd name="T27" fmla="*/ 2147483647 h 606"/>
                <a:gd name="T28" fmla="*/ 2147483647 w 793"/>
                <a:gd name="T29" fmla="*/ 2147483647 h 606"/>
                <a:gd name="T30" fmla="*/ 2147483647 w 793"/>
                <a:gd name="T31" fmla="*/ 2147483647 h 606"/>
                <a:gd name="T32" fmla="*/ 2147483647 w 793"/>
                <a:gd name="T33" fmla="*/ 2147483647 h 606"/>
                <a:gd name="T34" fmla="*/ 2147483647 w 793"/>
                <a:gd name="T35" fmla="*/ 2147483647 h 606"/>
                <a:gd name="T36" fmla="*/ 2147483647 w 793"/>
                <a:gd name="T37" fmla="*/ 2147483647 h 606"/>
                <a:gd name="T38" fmla="*/ 2147483647 w 793"/>
                <a:gd name="T39" fmla="*/ 2147483647 h 606"/>
                <a:gd name="T40" fmla="*/ 2147483647 w 793"/>
                <a:gd name="T41" fmla="*/ 2147483647 h 606"/>
                <a:gd name="T42" fmla="*/ 2147483647 w 793"/>
                <a:gd name="T43" fmla="*/ 2147483647 h 606"/>
                <a:gd name="T44" fmla="*/ 2147483647 w 793"/>
                <a:gd name="T45" fmla="*/ 2147483647 h 606"/>
                <a:gd name="T46" fmla="*/ 2147483647 w 793"/>
                <a:gd name="T47" fmla="*/ 2147483647 h 606"/>
                <a:gd name="T48" fmla="*/ 2147483647 w 793"/>
                <a:gd name="T49" fmla="*/ 2147483647 h 606"/>
                <a:gd name="T50" fmla="*/ 2147483647 w 793"/>
                <a:gd name="T51" fmla="*/ 2147483647 h 606"/>
                <a:gd name="T52" fmla="*/ 2147483647 w 793"/>
                <a:gd name="T53" fmla="*/ 2147483647 h 606"/>
                <a:gd name="T54" fmla="*/ 2147483647 w 793"/>
                <a:gd name="T55" fmla="*/ 2147483647 h 606"/>
                <a:gd name="T56" fmla="*/ 2147483647 w 793"/>
                <a:gd name="T57" fmla="*/ 2147483647 h 606"/>
                <a:gd name="T58" fmla="*/ 2147483647 w 793"/>
                <a:gd name="T59" fmla="*/ 2147483647 h 606"/>
                <a:gd name="T60" fmla="*/ 2147483647 w 793"/>
                <a:gd name="T61" fmla="*/ 2147483647 h 606"/>
                <a:gd name="T62" fmla="*/ 2147483647 w 793"/>
                <a:gd name="T63" fmla="*/ 2147483647 h 606"/>
                <a:gd name="T64" fmla="*/ 2147483647 w 793"/>
                <a:gd name="T65" fmla="*/ 2147483647 h 606"/>
                <a:gd name="T66" fmla="*/ 2147483647 w 793"/>
                <a:gd name="T67" fmla="*/ 2147483647 h 606"/>
                <a:gd name="T68" fmla="*/ 2147483647 w 793"/>
                <a:gd name="T69" fmla="*/ 2147483647 h 606"/>
                <a:gd name="T70" fmla="*/ 2147483647 w 793"/>
                <a:gd name="T71" fmla="*/ 2147483647 h 606"/>
                <a:gd name="T72" fmla="*/ 2147483647 w 793"/>
                <a:gd name="T73" fmla="*/ 2147483647 h 606"/>
                <a:gd name="T74" fmla="*/ 2147483647 w 793"/>
                <a:gd name="T75" fmla="*/ 2147483647 h 606"/>
                <a:gd name="T76" fmla="*/ 2147483647 w 793"/>
                <a:gd name="T77" fmla="*/ 2147483647 h 606"/>
                <a:gd name="T78" fmla="*/ 2147483647 w 793"/>
                <a:gd name="T79" fmla="*/ 2147483647 h 606"/>
                <a:gd name="T80" fmla="*/ 2147483647 w 793"/>
                <a:gd name="T81" fmla="*/ 2147483647 h 606"/>
                <a:gd name="T82" fmla="*/ 2147483647 w 793"/>
                <a:gd name="T83" fmla="*/ 2147483647 h 606"/>
                <a:gd name="T84" fmla="*/ 2147483647 w 793"/>
                <a:gd name="T85" fmla="*/ 2147483647 h 606"/>
                <a:gd name="T86" fmla="*/ 2147483647 w 793"/>
                <a:gd name="T87" fmla="*/ 2147483647 h 606"/>
                <a:gd name="T88" fmla="*/ 2147483647 w 793"/>
                <a:gd name="T89" fmla="*/ 2147483647 h 606"/>
                <a:gd name="T90" fmla="*/ 2147483647 w 793"/>
                <a:gd name="T91" fmla="*/ 2147483647 h 606"/>
                <a:gd name="T92" fmla="*/ 2147483647 w 793"/>
                <a:gd name="T93" fmla="*/ 2147483647 h 606"/>
                <a:gd name="T94" fmla="*/ 2147483647 w 793"/>
                <a:gd name="T95" fmla="*/ 2147483647 h 606"/>
                <a:gd name="T96" fmla="*/ 0 w 793"/>
                <a:gd name="T97" fmla="*/ 2147483647 h 606"/>
                <a:gd name="T98" fmla="*/ 2147483647 w 793"/>
                <a:gd name="T99" fmla="*/ 2147483647 h 606"/>
                <a:gd name="T100" fmla="*/ 2147483647 w 793"/>
                <a:gd name="T101" fmla="*/ 2147483647 h 606"/>
                <a:gd name="T102" fmla="*/ 2147483647 w 793"/>
                <a:gd name="T103" fmla="*/ 2147483647 h 606"/>
                <a:gd name="T104" fmla="*/ 2147483647 w 793"/>
                <a:gd name="T105" fmla="*/ 2147483647 h 6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3"/>
                <a:gd name="T160" fmla="*/ 0 h 606"/>
                <a:gd name="T161" fmla="*/ 793 w 793"/>
                <a:gd name="T162" fmla="*/ 606 h 6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3" h="606">
                  <a:moveTo>
                    <a:pt x="131" y="90"/>
                  </a:moveTo>
                  <a:lnTo>
                    <a:pt x="140" y="72"/>
                  </a:lnTo>
                  <a:lnTo>
                    <a:pt x="157" y="98"/>
                  </a:lnTo>
                  <a:lnTo>
                    <a:pt x="174" y="107"/>
                  </a:lnTo>
                  <a:lnTo>
                    <a:pt x="192" y="116"/>
                  </a:lnTo>
                  <a:lnTo>
                    <a:pt x="201" y="143"/>
                  </a:lnTo>
                  <a:lnTo>
                    <a:pt x="270" y="170"/>
                  </a:lnTo>
                  <a:lnTo>
                    <a:pt x="305" y="196"/>
                  </a:lnTo>
                  <a:lnTo>
                    <a:pt x="366" y="196"/>
                  </a:lnTo>
                  <a:lnTo>
                    <a:pt x="427" y="214"/>
                  </a:lnTo>
                  <a:lnTo>
                    <a:pt x="462" y="205"/>
                  </a:lnTo>
                  <a:lnTo>
                    <a:pt x="488" y="196"/>
                  </a:lnTo>
                  <a:lnTo>
                    <a:pt x="505" y="179"/>
                  </a:lnTo>
                  <a:lnTo>
                    <a:pt x="497" y="170"/>
                  </a:lnTo>
                  <a:lnTo>
                    <a:pt x="505" y="161"/>
                  </a:lnTo>
                  <a:lnTo>
                    <a:pt x="523" y="161"/>
                  </a:lnTo>
                  <a:lnTo>
                    <a:pt x="540" y="143"/>
                  </a:lnTo>
                  <a:lnTo>
                    <a:pt x="549" y="134"/>
                  </a:lnTo>
                  <a:lnTo>
                    <a:pt x="558" y="125"/>
                  </a:lnTo>
                  <a:lnTo>
                    <a:pt x="584" y="125"/>
                  </a:lnTo>
                  <a:lnTo>
                    <a:pt x="575" y="107"/>
                  </a:lnTo>
                  <a:lnTo>
                    <a:pt x="566" y="98"/>
                  </a:lnTo>
                  <a:lnTo>
                    <a:pt x="549" y="107"/>
                  </a:lnTo>
                  <a:lnTo>
                    <a:pt x="523" y="107"/>
                  </a:lnTo>
                  <a:lnTo>
                    <a:pt x="505" y="72"/>
                  </a:lnTo>
                  <a:lnTo>
                    <a:pt x="514" y="72"/>
                  </a:lnTo>
                  <a:lnTo>
                    <a:pt x="540" y="72"/>
                  </a:lnTo>
                  <a:lnTo>
                    <a:pt x="558" y="63"/>
                  </a:lnTo>
                  <a:lnTo>
                    <a:pt x="549" y="36"/>
                  </a:lnTo>
                  <a:lnTo>
                    <a:pt x="558" y="27"/>
                  </a:lnTo>
                  <a:lnTo>
                    <a:pt x="540" y="18"/>
                  </a:lnTo>
                  <a:lnTo>
                    <a:pt x="549" y="9"/>
                  </a:lnTo>
                  <a:lnTo>
                    <a:pt x="575" y="0"/>
                  </a:lnTo>
                  <a:lnTo>
                    <a:pt x="610" y="9"/>
                  </a:lnTo>
                  <a:lnTo>
                    <a:pt x="653" y="45"/>
                  </a:lnTo>
                  <a:lnTo>
                    <a:pt x="662" y="72"/>
                  </a:lnTo>
                  <a:lnTo>
                    <a:pt x="688" y="72"/>
                  </a:lnTo>
                  <a:lnTo>
                    <a:pt x="714" y="90"/>
                  </a:lnTo>
                  <a:lnTo>
                    <a:pt x="741" y="107"/>
                  </a:lnTo>
                  <a:lnTo>
                    <a:pt x="749" y="107"/>
                  </a:lnTo>
                  <a:lnTo>
                    <a:pt x="775" y="90"/>
                  </a:lnTo>
                  <a:lnTo>
                    <a:pt x="784" y="107"/>
                  </a:lnTo>
                  <a:lnTo>
                    <a:pt x="784" y="116"/>
                  </a:lnTo>
                  <a:lnTo>
                    <a:pt x="793" y="161"/>
                  </a:lnTo>
                  <a:lnTo>
                    <a:pt x="775" y="143"/>
                  </a:lnTo>
                  <a:lnTo>
                    <a:pt x="767" y="161"/>
                  </a:lnTo>
                  <a:lnTo>
                    <a:pt x="784" y="188"/>
                  </a:lnTo>
                  <a:lnTo>
                    <a:pt x="784" y="196"/>
                  </a:lnTo>
                  <a:lnTo>
                    <a:pt x="767" y="196"/>
                  </a:lnTo>
                  <a:lnTo>
                    <a:pt x="767" y="205"/>
                  </a:lnTo>
                  <a:lnTo>
                    <a:pt x="758" y="214"/>
                  </a:lnTo>
                  <a:lnTo>
                    <a:pt x="758" y="223"/>
                  </a:lnTo>
                  <a:lnTo>
                    <a:pt x="741" y="214"/>
                  </a:lnTo>
                  <a:lnTo>
                    <a:pt x="706" y="259"/>
                  </a:lnTo>
                  <a:lnTo>
                    <a:pt x="697" y="259"/>
                  </a:lnTo>
                  <a:lnTo>
                    <a:pt x="680" y="277"/>
                  </a:lnTo>
                  <a:lnTo>
                    <a:pt x="680" y="268"/>
                  </a:lnTo>
                  <a:lnTo>
                    <a:pt x="671" y="259"/>
                  </a:lnTo>
                  <a:lnTo>
                    <a:pt x="680" y="232"/>
                  </a:lnTo>
                  <a:lnTo>
                    <a:pt x="671" y="232"/>
                  </a:lnTo>
                  <a:lnTo>
                    <a:pt x="662" y="223"/>
                  </a:lnTo>
                  <a:lnTo>
                    <a:pt x="662" y="250"/>
                  </a:lnTo>
                  <a:lnTo>
                    <a:pt x="653" y="259"/>
                  </a:lnTo>
                  <a:lnTo>
                    <a:pt x="653" y="268"/>
                  </a:lnTo>
                  <a:lnTo>
                    <a:pt x="636" y="268"/>
                  </a:lnTo>
                  <a:lnTo>
                    <a:pt x="636" y="277"/>
                  </a:lnTo>
                  <a:lnTo>
                    <a:pt x="662" y="303"/>
                  </a:lnTo>
                  <a:lnTo>
                    <a:pt x="671" y="303"/>
                  </a:lnTo>
                  <a:lnTo>
                    <a:pt x="680" y="286"/>
                  </a:lnTo>
                  <a:lnTo>
                    <a:pt x="706" y="294"/>
                  </a:lnTo>
                  <a:lnTo>
                    <a:pt x="706" y="303"/>
                  </a:lnTo>
                  <a:lnTo>
                    <a:pt x="697" y="303"/>
                  </a:lnTo>
                  <a:lnTo>
                    <a:pt x="688" y="312"/>
                  </a:lnTo>
                  <a:lnTo>
                    <a:pt x="671" y="348"/>
                  </a:lnTo>
                  <a:lnTo>
                    <a:pt x="697" y="357"/>
                  </a:lnTo>
                  <a:lnTo>
                    <a:pt x="714" y="384"/>
                  </a:lnTo>
                  <a:lnTo>
                    <a:pt x="741" y="401"/>
                  </a:lnTo>
                  <a:lnTo>
                    <a:pt x="732" y="401"/>
                  </a:lnTo>
                  <a:lnTo>
                    <a:pt x="741" y="410"/>
                  </a:lnTo>
                  <a:lnTo>
                    <a:pt x="714" y="419"/>
                  </a:lnTo>
                  <a:lnTo>
                    <a:pt x="749" y="428"/>
                  </a:lnTo>
                  <a:lnTo>
                    <a:pt x="749" y="455"/>
                  </a:lnTo>
                  <a:lnTo>
                    <a:pt x="741" y="473"/>
                  </a:lnTo>
                  <a:lnTo>
                    <a:pt x="732" y="490"/>
                  </a:lnTo>
                  <a:lnTo>
                    <a:pt x="732" y="508"/>
                  </a:lnTo>
                  <a:lnTo>
                    <a:pt x="714" y="526"/>
                  </a:lnTo>
                  <a:lnTo>
                    <a:pt x="706" y="526"/>
                  </a:lnTo>
                  <a:lnTo>
                    <a:pt x="706" y="544"/>
                  </a:lnTo>
                  <a:lnTo>
                    <a:pt x="688" y="562"/>
                  </a:lnTo>
                  <a:lnTo>
                    <a:pt x="662" y="571"/>
                  </a:lnTo>
                  <a:lnTo>
                    <a:pt x="662" y="580"/>
                  </a:lnTo>
                  <a:lnTo>
                    <a:pt x="662" y="571"/>
                  </a:lnTo>
                  <a:lnTo>
                    <a:pt x="662" y="580"/>
                  </a:lnTo>
                  <a:lnTo>
                    <a:pt x="653" y="571"/>
                  </a:lnTo>
                  <a:lnTo>
                    <a:pt x="653" y="580"/>
                  </a:lnTo>
                  <a:lnTo>
                    <a:pt x="610" y="597"/>
                  </a:lnTo>
                  <a:lnTo>
                    <a:pt x="610" y="606"/>
                  </a:lnTo>
                  <a:lnTo>
                    <a:pt x="601" y="606"/>
                  </a:lnTo>
                  <a:lnTo>
                    <a:pt x="601" y="588"/>
                  </a:lnTo>
                  <a:lnTo>
                    <a:pt x="575" y="588"/>
                  </a:lnTo>
                  <a:lnTo>
                    <a:pt x="558" y="580"/>
                  </a:lnTo>
                  <a:lnTo>
                    <a:pt x="549" y="571"/>
                  </a:lnTo>
                  <a:lnTo>
                    <a:pt x="523" y="562"/>
                  </a:lnTo>
                  <a:lnTo>
                    <a:pt x="488" y="571"/>
                  </a:lnTo>
                  <a:lnTo>
                    <a:pt x="479" y="571"/>
                  </a:lnTo>
                  <a:lnTo>
                    <a:pt x="471" y="571"/>
                  </a:lnTo>
                  <a:lnTo>
                    <a:pt x="471" y="588"/>
                  </a:lnTo>
                  <a:lnTo>
                    <a:pt x="453" y="588"/>
                  </a:lnTo>
                  <a:lnTo>
                    <a:pt x="436" y="580"/>
                  </a:lnTo>
                  <a:lnTo>
                    <a:pt x="436" y="562"/>
                  </a:lnTo>
                  <a:lnTo>
                    <a:pt x="427" y="562"/>
                  </a:lnTo>
                  <a:lnTo>
                    <a:pt x="427" y="544"/>
                  </a:lnTo>
                  <a:lnTo>
                    <a:pt x="410" y="553"/>
                  </a:lnTo>
                  <a:lnTo>
                    <a:pt x="410" y="490"/>
                  </a:lnTo>
                  <a:lnTo>
                    <a:pt x="410" y="473"/>
                  </a:lnTo>
                  <a:lnTo>
                    <a:pt x="392" y="473"/>
                  </a:lnTo>
                  <a:lnTo>
                    <a:pt x="366" y="446"/>
                  </a:lnTo>
                  <a:lnTo>
                    <a:pt x="349" y="446"/>
                  </a:lnTo>
                  <a:lnTo>
                    <a:pt x="331" y="455"/>
                  </a:lnTo>
                  <a:lnTo>
                    <a:pt x="305" y="473"/>
                  </a:lnTo>
                  <a:lnTo>
                    <a:pt x="279" y="455"/>
                  </a:lnTo>
                  <a:lnTo>
                    <a:pt x="270" y="482"/>
                  </a:lnTo>
                  <a:lnTo>
                    <a:pt x="262" y="473"/>
                  </a:lnTo>
                  <a:lnTo>
                    <a:pt x="253" y="473"/>
                  </a:lnTo>
                  <a:lnTo>
                    <a:pt x="218" y="473"/>
                  </a:lnTo>
                  <a:lnTo>
                    <a:pt x="183" y="446"/>
                  </a:lnTo>
                  <a:lnTo>
                    <a:pt x="174" y="446"/>
                  </a:lnTo>
                  <a:lnTo>
                    <a:pt x="157" y="428"/>
                  </a:lnTo>
                  <a:lnTo>
                    <a:pt x="140" y="428"/>
                  </a:lnTo>
                  <a:lnTo>
                    <a:pt x="113" y="410"/>
                  </a:lnTo>
                  <a:lnTo>
                    <a:pt x="96" y="392"/>
                  </a:lnTo>
                  <a:lnTo>
                    <a:pt x="96" y="384"/>
                  </a:lnTo>
                  <a:lnTo>
                    <a:pt x="113" y="384"/>
                  </a:lnTo>
                  <a:lnTo>
                    <a:pt x="105" y="366"/>
                  </a:lnTo>
                  <a:lnTo>
                    <a:pt x="113" y="348"/>
                  </a:lnTo>
                  <a:lnTo>
                    <a:pt x="113" y="330"/>
                  </a:lnTo>
                  <a:lnTo>
                    <a:pt x="96" y="321"/>
                  </a:lnTo>
                  <a:lnTo>
                    <a:pt x="79" y="330"/>
                  </a:lnTo>
                  <a:lnTo>
                    <a:pt x="52" y="321"/>
                  </a:lnTo>
                  <a:lnTo>
                    <a:pt x="44" y="303"/>
                  </a:lnTo>
                  <a:lnTo>
                    <a:pt x="26" y="303"/>
                  </a:lnTo>
                  <a:lnTo>
                    <a:pt x="26" y="294"/>
                  </a:lnTo>
                  <a:lnTo>
                    <a:pt x="26" y="277"/>
                  </a:lnTo>
                  <a:lnTo>
                    <a:pt x="9" y="277"/>
                  </a:lnTo>
                  <a:lnTo>
                    <a:pt x="0" y="268"/>
                  </a:lnTo>
                  <a:lnTo>
                    <a:pt x="0" y="259"/>
                  </a:lnTo>
                  <a:lnTo>
                    <a:pt x="0" y="250"/>
                  </a:lnTo>
                  <a:lnTo>
                    <a:pt x="9" y="232"/>
                  </a:lnTo>
                  <a:lnTo>
                    <a:pt x="44" y="232"/>
                  </a:lnTo>
                  <a:lnTo>
                    <a:pt x="44" y="223"/>
                  </a:lnTo>
                  <a:lnTo>
                    <a:pt x="61" y="223"/>
                  </a:lnTo>
                  <a:lnTo>
                    <a:pt x="79" y="214"/>
                  </a:lnTo>
                  <a:lnTo>
                    <a:pt x="79" y="205"/>
                  </a:lnTo>
                  <a:lnTo>
                    <a:pt x="79" y="188"/>
                  </a:lnTo>
                  <a:lnTo>
                    <a:pt x="70" y="161"/>
                  </a:lnTo>
                  <a:lnTo>
                    <a:pt x="87" y="143"/>
                  </a:lnTo>
                  <a:lnTo>
                    <a:pt x="87" y="116"/>
                  </a:lnTo>
                  <a:lnTo>
                    <a:pt x="113" y="116"/>
                  </a:lnTo>
                  <a:lnTo>
                    <a:pt x="122" y="116"/>
                  </a:lnTo>
                  <a:lnTo>
                    <a:pt x="122" y="98"/>
                  </a:lnTo>
                  <a:lnTo>
                    <a:pt x="131" y="9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30" name="Freeform 176"/>
            <p:cNvSpPr>
              <a:spLocks/>
            </p:cNvSpPr>
            <p:nvPr/>
          </p:nvSpPr>
          <p:spPr bwMode="auto">
            <a:xfrm>
              <a:off x="6403975" y="2597150"/>
              <a:ext cx="1276350" cy="914400"/>
            </a:xfrm>
            <a:custGeom>
              <a:avLst/>
              <a:gdLst>
                <a:gd name="T0" fmla="*/ 2147483647 w 793"/>
                <a:gd name="T1" fmla="*/ 2147483647 h 606"/>
                <a:gd name="T2" fmla="*/ 2147483647 w 793"/>
                <a:gd name="T3" fmla="*/ 2147483647 h 606"/>
                <a:gd name="T4" fmla="*/ 2147483647 w 793"/>
                <a:gd name="T5" fmla="*/ 2147483647 h 606"/>
                <a:gd name="T6" fmla="*/ 2147483647 w 793"/>
                <a:gd name="T7" fmla="*/ 2147483647 h 606"/>
                <a:gd name="T8" fmla="*/ 2147483647 w 793"/>
                <a:gd name="T9" fmla="*/ 2147483647 h 606"/>
                <a:gd name="T10" fmla="*/ 2147483647 w 793"/>
                <a:gd name="T11" fmla="*/ 2147483647 h 606"/>
                <a:gd name="T12" fmla="*/ 2147483647 w 793"/>
                <a:gd name="T13" fmla="*/ 2147483647 h 606"/>
                <a:gd name="T14" fmla="*/ 2147483647 w 793"/>
                <a:gd name="T15" fmla="*/ 2147483647 h 606"/>
                <a:gd name="T16" fmla="*/ 2147483647 w 793"/>
                <a:gd name="T17" fmla="*/ 2147483647 h 606"/>
                <a:gd name="T18" fmla="*/ 2147483647 w 793"/>
                <a:gd name="T19" fmla="*/ 2147483647 h 606"/>
                <a:gd name="T20" fmla="*/ 2147483647 w 793"/>
                <a:gd name="T21" fmla="*/ 0 h 606"/>
                <a:gd name="T22" fmla="*/ 2147483647 w 793"/>
                <a:gd name="T23" fmla="*/ 2147483647 h 606"/>
                <a:gd name="T24" fmla="*/ 2147483647 w 793"/>
                <a:gd name="T25" fmla="*/ 2147483647 h 606"/>
                <a:gd name="T26" fmla="*/ 2147483647 w 793"/>
                <a:gd name="T27" fmla="*/ 2147483647 h 606"/>
                <a:gd name="T28" fmla="*/ 2147483647 w 793"/>
                <a:gd name="T29" fmla="*/ 2147483647 h 606"/>
                <a:gd name="T30" fmla="*/ 2147483647 w 793"/>
                <a:gd name="T31" fmla="*/ 2147483647 h 606"/>
                <a:gd name="T32" fmla="*/ 2147483647 w 793"/>
                <a:gd name="T33" fmla="*/ 2147483647 h 606"/>
                <a:gd name="T34" fmla="*/ 2147483647 w 793"/>
                <a:gd name="T35" fmla="*/ 2147483647 h 606"/>
                <a:gd name="T36" fmla="*/ 2147483647 w 793"/>
                <a:gd name="T37" fmla="*/ 2147483647 h 606"/>
                <a:gd name="T38" fmla="*/ 2147483647 w 793"/>
                <a:gd name="T39" fmla="*/ 2147483647 h 606"/>
                <a:gd name="T40" fmla="*/ 2147483647 w 793"/>
                <a:gd name="T41" fmla="*/ 2147483647 h 606"/>
                <a:gd name="T42" fmla="*/ 2147483647 w 793"/>
                <a:gd name="T43" fmla="*/ 2147483647 h 606"/>
                <a:gd name="T44" fmla="*/ 2147483647 w 793"/>
                <a:gd name="T45" fmla="*/ 2147483647 h 606"/>
                <a:gd name="T46" fmla="*/ 2147483647 w 793"/>
                <a:gd name="T47" fmla="*/ 2147483647 h 606"/>
                <a:gd name="T48" fmla="*/ 2147483647 w 793"/>
                <a:gd name="T49" fmla="*/ 2147483647 h 606"/>
                <a:gd name="T50" fmla="*/ 2147483647 w 793"/>
                <a:gd name="T51" fmla="*/ 2147483647 h 606"/>
                <a:gd name="T52" fmla="*/ 2147483647 w 793"/>
                <a:gd name="T53" fmla="*/ 2147483647 h 606"/>
                <a:gd name="T54" fmla="*/ 2147483647 w 793"/>
                <a:gd name="T55" fmla="*/ 2147483647 h 606"/>
                <a:gd name="T56" fmla="*/ 2147483647 w 793"/>
                <a:gd name="T57" fmla="*/ 2147483647 h 606"/>
                <a:gd name="T58" fmla="*/ 2147483647 w 793"/>
                <a:gd name="T59" fmla="*/ 2147483647 h 606"/>
                <a:gd name="T60" fmla="*/ 2147483647 w 793"/>
                <a:gd name="T61" fmla="*/ 2147483647 h 606"/>
                <a:gd name="T62" fmla="*/ 2147483647 w 793"/>
                <a:gd name="T63" fmla="*/ 2147483647 h 606"/>
                <a:gd name="T64" fmla="*/ 2147483647 w 793"/>
                <a:gd name="T65" fmla="*/ 2147483647 h 606"/>
                <a:gd name="T66" fmla="*/ 2147483647 w 793"/>
                <a:gd name="T67" fmla="*/ 2147483647 h 606"/>
                <a:gd name="T68" fmla="*/ 2147483647 w 793"/>
                <a:gd name="T69" fmla="*/ 2147483647 h 606"/>
                <a:gd name="T70" fmla="*/ 2147483647 w 793"/>
                <a:gd name="T71" fmla="*/ 2147483647 h 606"/>
                <a:gd name="T72" fmla="*/ 2147483647 w 793"/>
                <a:gd name="T73" fmla="*/ 2147483647 h 606"/>
                <a:gd name="T74" fmla="*/ 2147483647 w 793"/>
                <a:gd name="T75" fmla="*/ 2147483647 h 606"/>
                <a:gd name="T76" fmla="*/ 2147483647 w 793"/>
                <a:gd name="T77" fmla="*/ 2147483647 h 606"/>
                <a:gd name="T78" fmla="*/ 2147483647 w 793"/>
                <a:gd name="T79" fmla="*/ 2147483647 h 606"/>
                <a:gd name="T80" fmla="*/ 2147483647 w 793"/>
                <a:gd name="T81" fmla="*/ 2147483647 h 606"/>
                <a:gd name="T82" fmla="*/ 2147483647 w 793"/>
                <a:gd name="T83" fmla="*/ 2147483647 h 606"/>
                <a:gd name="T84" fmla="*/ 2147483647 w 793"/>
                <a:gd name="T85" fmla="*/ 2147483647 h 606"/>
                <a:gd name="T86" fmla="*/ 2147483647 w 793"/>
                <a:gd name="T87" fmla="*/ 2147483647 h 606"/>
                <a:gd name="T88" fmla="*/ 2147483647 w 793"/>
                <a:gd name="T89" fmla="*/ 2147483647 h 606"/>
                <a:gd name="T90" fmla="*/ 2147483647 w 793"/>
                <a:gd name="T91" fmla="*/ 2147483647 h 606"/>
                <a:gd name="T92" fmla="*/ 2147483647 w 793"/>
                <a:gd name="T93" fmla="*/ 2147483647 h 606"/>
                <a:gd name="T94" fmla="*/ 2147483647 w 793"/>
                <a:gd name="T95" fmla="*/ 2147483647 h 606"/>
                <a:gd name="T96" fmla="*/ 0 w 793"/>
                <a:gd name="T97" fmla="*/ 2147483647 h 606"/>
                <a:gd name="T98" fmla="*/ 2147483647 w 793"/>
                <a:gd name="T99" fmla="*/ 2147483647 h 606"/>
                <a:gd name="T100" fmla="*/ 2147483647 w 793"/>
                <a:gd name="T101" fmla="*/ 2147483647 h 606"/>
                <a:gd name="T102" fmla="*/ 2147483647 w 793"/>
                <a:gd name="T103" fmla="*/ 2147483647 h 606"/>
                <a:gd name="T104" fmla="*/ 2147483647 w 793"/>
                <a:gd name="T105" fmla="*/ 2147483647 h 6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3"/>
                <a:gd name="T160" fmla="*/ 0 h 606"/>
                <a:gd name="T161" fmla="*/ 793 w 793"/>
                <a:gd name="T162" fmla="*/ 606 h 6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3" h="606">
                  <a:moveTo>
                    <a:pt x="131" y="90"/>
                  </a:moveTo>
                  <a:lnTo>
                    <a:pt x="140" y="72"/>
                  </a:lnTo>
                  <a:lnTo>
                    <a:pt x="157" y="98"/>
                  </a:lnTo>
                  <a:lnTo>
                    <a:pt x="174" y="107"/>
                  </a:lnTo>
                  <a:lnTo>
                    <a:pt x="192" y="116"/>
                  </a:lnTo>
                  <a:lnTo>
                    <a:pt x="201" y="143"/>
                  </a:lnTo>
                  <a:lnTo>
                    <a:pt x="270" y="170"/>
                  </a:lnTo>
                  <a:lnTo>
                    <a:pt x="305" y="196"/>
                  </a:lnTo>
                  <a:lnTo>
                    <a:pt x="366" y="196"/>
                  </a:lnTo>
                  <a:lnTo>
                    <a:pt x="427" y="214"/>
                  </a:lnTo>
                  <a:lnTo>
                    <a:pt x="462" y="205"/>
                  </a:lnTo>
                  <a:lnTo>
                    <a:pt x="488" y="196"/>
                  </a:lnTo>
                  <a:lnTo>
                    <a:pt x="505" y="179"/>
                  </a:lnTo>
                  <a:lnTo>
                    <a:pt x="497" y="170"/>
                  </a:lnTo>
                  <a:lnTo>
                    <a:pt x="505" y="161"/>
                  </a:lnTo>
                  <a:lnTo>
                    <a:pt x="523" y="161"/>
                  </a:lnTo>
                  <a:lnTo>
                    <a:pt x="540" y="143"/>
                  </a:lnTo>
                  <a:lnTo>
                    <a:pt x="549" y="134"/>
                  </a:lnTo>
                  <a:lnTo>
                    <a:pt x="558" y="125"/>
                  </a:lnTo>
                  <a:lnTo>
                    <a:pt x="584" y="125"/>
                  </a:lnTo>
                  <a:lnTo>
                    <a:pt x="575" y="107"/>
                  </a:lnTo>
                  <a:lnTo>
                    <a:pt x="566" y="98"/>
                  </a:lnTo>
                  <a:lnTo>
                    <a:pt x="549" y="107"/>
                  </a:lnTo>
                  <a:lnTo>
                    <a:pt x="523" y="107"/>
                  </a:lnTo>
                  <a:lnTo>
                    <a:pt x="505" y="72"/>
                  </a:lnTo>
                  <a:lnTo>
                    <a:pt x="514" y="72"/>
                  </a:lnTo>
                  <a:lnTo>
                    <a:pt x="540" y="72"/>
                  </a:lnTo>
                  <a:lnTo>
                    <a:pt x="558" y="63"/>
                  </a:lnTo>
                  <a:lnTo>
                    <a:pt x="549" y="36"/>
                  </a:lnTo>
                  <a:lnTo>
                    <a:pt x="558" y="27"/>
                  </a:lnTo>
                  <a:lnTo>
                    <a:pt x="540" y="18"/>
                  </a:lnTo>
                  <a:lnTo>
                    <a:pt x="549" y="9"/>
                  </a:lnTo>
                  <a:lnTo>
                    <a:pt x="575" y="0"/>
                  </a:lnTo>
                  <a:lnTo>
                    <a:pt x="610" y="9"/>
                  </a:lnTo>
                  <a:lnTo>
                    <a:pt x="653" y="45"/>
                  </a:lnTo>
                  <a:lnTo>
                    <a:pt x="662" y="72"/>
                  </a:lnTo>
                  <a:lnTo>
                    <a:pt x="688" y="72"/>
                  </a:lnTo>
                  <a:lnTo>
                    <a:pt x="714" y="90"/>
                  </a:lnTo>
                  <a:lnTo>
                    <a:pt x="741" y="107"/>
                  </a:lnTo>
                  <a:lnTo>
                    <a:pt x="749" y="107"/>
                  </a:lnTo>
                  <a:lnTo>
                    <a:pt x="775" y="90"/>
                  </a:lnTo>
                  <a:lnTo>
                    <a:pt x="784" y="107"/>
                  </a:lnTo>
                  <a:lnTo>
                    <a:pt x="784" y="116"/>
                  </a:lnTo>
                  <a:lnTo>
                    <a:pt x="793" y="161"/>
                  </a:lnTo>
                  <a:lnTo>
                    <a:pt x="775" y="143"/>
                  </a:lnTo>
                  <a:lnTo>
                    <a:pt x="767" y="161"/>
                  </a:lnTo>
                  <a:lnTo>
                    <a:pt x="784" y="188"/>
                  </a:lnTo>
                  <a:lnTo>
                    <a:pt x="784" y="196"/>
                  </a:lnTo>
                  <a:lnTo>
                    <a:pt x="767" y="196"/>
                  </a:lnTo>
                  <a:lnTo>
                    <a:pt x="767" y="205"/>
                  </a:lnTo>
                  <a:lnTo>
                    <a:pt x="758" y="214"/>
                  </a:lnTo>
                  <a:lnTo>
                    <a:pt x="758" y="223"/>
                  </a:lnTo>
                  <a:lnTo>
                    <a:pt x="741" y="214"/>
                  </a:lnTo>
                  <a:lnTo>
                    <a:pt x="706" y="259"/>
                  </a:lnTo>
                  <a:lnTo>
                    <a:pt x="697" y="259"/>
                  </a:lnTo>
                  <a:lnTo>
                    <a:pt x="680" y="277"/>
                  </a:lnTo>
                  <a:lnTo>
                    <a:pt x="680" y="268"/>
                  </a:lnTo>
                  <a:lnTo>
                    <a:pt x="671" y="259"/>
                  </a:lnTo>
                  <a:lnTo>
                    <a:pt x="680" y="232"/>
                  </a:lnTo>
                  <a:lnTo>
                    <a:pt x="671" y="232"/>
                  </a:lnTo>
                  <a:lnTo>
                    <a:pt x="662" y="223"/>
                  </a:lnTo>
                  <a:lnTo>
                    <a:pt x="662" y="250"/>
                  </a:lnTo>
                  <a:lnTo>
                    <a:pt x="653" y="259"/>
                  </a:lnTo>
                  <a:lnTo>
                    <a:pt x="653" y="268"/>
                  </a:lnTo>
                  <a:lnTo>
                    <a:pt x="636" y="268"/>
                  </a:lnTo>
                  <a:lnTo>
                    <a:pt x="636" y="277"/>
                  </a:lnTo>
                  <a:lnTo>
                    <a:pt x="662" y="303"/>
                  </a:lnTo>
                  <a:lnTo>
                    <a:pt x="671" y="303"/>
                  </a:lnTo>
                  <a:lnTo>
                    <a:pt x="680" y="286"/>
                  </a:lnTo>
                  <a:lnTo>
                    <a:pt x="706" y="294"/>
                  </a:lnTo>
                  <a:lnTo>
                    <a:pt x="706" y="303"/>
                  </a:lnTo>
                  <a:lnTo>
                    <a:pt x="697" y="303"/>
                  </a:lnTo>
                  <a:lnTo>
                    <a:pt x="688" y="312"/>
                  </a:lnTo>
                  <a:lnTo>
                    <a:pt x="671" y="348"/>
                  </a:lnTo>
                  <a:lnTo>
                    <a:pt x="697" y="357"/>
                  </a:lnTo>
                  <a:lnTo>
                    <a:pt x="714" y="384"/>
                  </a:lnTo>
                  <a:lnTo>
                    <a:pt x="741" y="401"/>
                  </a:lnTo>
                  <a:lnTo>
                    <a:pt x="732" y="401"/>
                  </a:lnTo>
                  <a:lnTo>
                    <a:pt x="741" y="410"/>
                  </a:lnTo>
                  <a:lnTo>
                    <a:pt x="714" y="419"/>
                  </a:lnTo>
                  <a:lnTo>
                    <a:pt x="749" y="428"/>
                  </a:lnTo>
                  <a:lnTo>
                    <a:pt x="749" y="455"/>
                  </a:lnTo>
                  <a:lnTo>
                    <a:pt x="741" y="473"/>
                  </a:lnTo>
                  <a:lnTo>
                    <a:pt x="732" y="490"/>
                  </a:lnTo>
                  <a:lnTo>
                    <a:pt x="732" y="508"/>
                  </a:lnTo>
                  <a:lnTo>
                    <a:pt x="714" y="526"/>
                  </a:lnTo>
                  <a:lnTo>
                    <a:pt x="706" y="526"/>
                  </a:lnTo>
                  <a:lnTo>
                    <a:pt x="706" y="544"/>
                  </a:lnTo>
                  <a:lnTo>
                    <a:pt x="688" y="562"/>
                  </a:lnTo>
                  <a:lnTo>
                    <a:pt x="662" y="571"/>
                  </a:lnTo>
                  <a:lnTo>
                    <a:pt x="662" y="580"/>
                  </a:lnTo>
                  <a:lnTo>
                    <a:pt x="662" y="571"/>
                  </a:lnTo>
                  <a:lnTo>
                    <a:pt x="662" y="580"/>
                  </a:lnTo>
                  <a:lnTo>
                    <a:pt x="653" y="571"/>
                  </a:lnTo>
                  <a:lnTo>
                    <a:pt x="653" y="580"/>
                  </a:lnTo>
                  <a:lnTo>
                    <a:pt x="610" y="597"/>
                  </a:lnTo>
                  <a:lnTo>
                    <a:pt x="610" y="606"/>
                  </a:lnTo>
                  <a:lnTo>
                    <a:pt x="601" y="606"/>
                  </a:lnTo>
                  <a:lnTo>
                    <a:pt x="601" y="588"/>
                  </a:lnTo>
                  <a:lnTo>
                    <a:pt x="575" y="588"/>
                  </a:lnTo>
                  <a:lnTo>
                    <a:pt x="558" y="580"/>
                  </a:lnTo>
                  <a:lnTo>
                    <a:pt x="549" y="571"/>
                  </a:lnTo>
                  <a:lnTo>
                    <a:pt x="523" y="562"/>
                  </a:lnTo>
                  <a:lnTo>
                    <a:pt x="488" y="571"/>
                  </a:lnTo>
                  <a:lnTo>
                    <a:pt x="479" y="571"/>
                  </a:lnTo>
                  <a:lnTo>
                    <a:pt x="471" y="571"/>
                  </a:lnTo>
                  <a:lnTo>
                    <a:pt x="471" y="588"/>
                  </a:lnTo>
                  <a:lnTo>
                    <a:pt x="453" y="588"/>
                  </a:lnTo>
                  <a:lnTo>
                    <a:pt x="436" y="580"/>
                  </a:lnTo>
                  <a:lnTo>
                    <a:pt x="436" y="562"/>
                  </a:lnTo>
                  <a:lnTo>
                    <a:pt x="427" y="562"/>
                  </a:lnTo>
                  <a:lnTo>
                    <a:pt x="427" y="544"/>
                  </a:lnTo>
                  <a:lnTo>
                    <a:pt x="410" y="553"/>
                  </a:lnTo>
                  <a:lnTo>
                    <a:pt x="410" y="490"/>
                  </a:lnTo>
                  <a:lnTo>
                    <a:pt x="410" y="473"/>
                  </a:lnTo>
                  <a:lnTo>
                    <a:pt x="392" y="473"/>
                  </a:lnTo>
                  <a:lnTo>
                    <a:pt x="366" y="446"/>
                  </a:lnTo>
                  <a:lnTo>
                    <a:pt x="349" y="446"/>
                  </a:lnTo>
                  <a:lnTo>
                    <a:pt x="331" y="455"/>
                  </a:lnTo>
                  <a:lnTo>
                    <a:pt x="305" y="473"/>
                  </a:lnTo>
                  <a:lnTo>
                    <a:pt x="279" y="455"/>
                  </a:lnTo>
                  <a:lnTo>
                    <a:pt x="270" y="482"/>
                  </a:lnTo>
                  <a:lnTo>
                    <a:pt x="262" y="473"/>
                  </a:lnTo>
                  <a:lnTo>
                    <a:pt x="253" y="473"/>
                  </a:lnTo>
                  <a:lnTo>
                    <a:pt x="218" y="473"/>
                  </a:lnTo>
                  <a:lnTo>
                    <a:pt x="183" y="446"/>
                  </a:lnTo>
                  <a:lnTo>
                    <a:pt x="174" y="446"/>
                  </a:lnTo>
                  <a:lnTo>
                    <a:pt x="157" y="428"/>
                  </a:lnTo>
                  <a:lnTo>
                    <a:pt x="140" y="428"/>
                  </a:lnTo>
                  <a:lnTo>
                    <a:pt x="113" y="410"/>
                  </a:lnTo>
                  <a:lnTo>
                    <a:pt x="96" y="392"/>
                  </a:lnTo>
                  <a:lnTo>
                    <a:pt x="96" y="384"/>
                  </a:lnTo>
                  <a:lnTo>
                    <a:pt x="113" y="384"/>
                  </a:lnTo>
                  <a:lnTo>
                    <a:pt x="105" y="366"/>
                  </a:lnTo>
                  <a:lnTo>
                    <a:pt x="113" y="348"/>
                  </a:lnTo>
                  <a:lnTo>
                    <a:pt x="113" y="330"/>
                  </a:lnTo>
                  <a:lnTo>
                    <a:pt x="96" y="321"/>
                  </a:lnTo>
                  <a:lnTo>
                    <a:pt x="79" y="330"/>
                  </a:lnTo>
                  <a:lnTo>
                    <a:pt x="52" y="321"/>
                  </a:lnTo>
                  <a:lnTo>
                    <a:pt x="44" y="303"/>
                  </a:lnTo>
                  <a:lnTo>
                    <a:pt x="26" y="303"/>
                  </a:lnTo>
                  <a:lnTo>
                    <a:pt x="26" y="294"/>
                  </a:lnTo>
                  <a:lnTo>
                    <a:pt x="26" y="277"/>
                  </a:lnTo>
                  <a:lnTo>
                    <a:pt x="9" y="277"/>
                  </a:lnTo>
                  <a:lnTo>
                    <a:pt x="0" y="268"/>
                  </a:lnTo>
                  <a:lnTo>
                    <a:pt x="0" y="259"/>
                  </a:lnTo>
                  <a:lnTo>
                    <a:pt x="0" y="250"/>
                  </a:lnTo>
                  <a:lnTo>
                    <a:pt x="9" y="232"/>
                  </a:lnTo>
                  <a:lnTo>
                    <a:pt x="44" y="232"/>
                  </a:lnTo>
                  <a:lnTo>
                    <a:pt x="44" y="223"/>
                  </a:lnTo>
                  <a:lnTo>
                    <a:pt x="61" y="223"/>
                  </a:lnTo>
                  <a:lnTo>
                    <a:pt x="79" y="214"/>
                  </a:lnTo>
                  <a:lnTo>
                    <a:pt x="79" y="205"/>
                  </a:lnTo>
                  <a:lnTo>
                    <a:pt x="79" y="188"/>
                  </a:lnTo>
                  <a:lnTo>
                    <a:pt x="70" y="161"/>
                  </a:lnTo>
                  <a:lnTo>
                    <a:pt x="87" y="143"/>
                  </a:lnTo>
                  <a:lnTo>
                    <a:pt x="87" y="116"/>
                  </a:lnTo>
                  <a:lnTo>
                    <a:pt x="113" y="116"/>
                  </a:lnTo>
                  <a:lnTo>
                    <a:pt x="122" y="116"/>
                  </a:lnTo>
                  <a:lnTo>
                    <a:pt x="122" y="98"/>
                  </a:lnTo>
                  <a:lnTo>
                    <a:pt x="131" y="9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31" name="Freeform 177"/>
            <p:cNvSpPr>
              <a:spLocks/>
            </p:cNvSpPr>
            <p:nvPr/>
          </p:nvSpPr>
          <p:spPr bwMode="auto">
            <a:xfrm>
              <a:off x="6837363" y="3351212"/>
              <a:ext cx="128587" cy="147638"/>
            </a:xfrm>
            <a:custGeom>
              <a:avLst/>
              <a:gdLst>
                <a:gd name="T0" fmla="*/ 2147483647 w 79"/>
                <a:gd name="T1" fmla="*/ 2147483647 h 98"/>
                <a:gd name="T2" fmla="*/ 0 w 79"/>
                <a:gd name="T3" fmla="*/ 2147483647 h 98"/>
                <a:gd name="T4" fmla="*/ 2147483647 w 79"/>
                <a:gd name="T5" fmla="*/ 2147483647 h 98"/>
                <a:gd name="T6" fmla="*/ 0 w 79"/>
                <a:gd name="T7" fmla="*/ 2147483647 h 98"/>
                <a:gd name="T8" fmla="*/ 0 w 79"/>
                <a:gd name="T9" fmla="*/ 0 h 98"/>
                <a:gd name="T10" fmla="*/ 2147483647 w 79"/>
                <a:gd name="T11" fmla="*/ 0 h 98"/>
                <a:gd name="T12" fmla="*/ 2147483647 w 79"/>
                <a:gd name="T13" fmla="*/ 0 h 98"/>
                <a:gd name="T14" fmla="*/ 2147483647 w 79"/>
                <a:gd name="T15" fmla="*/ 2147483647 h 98"/>
                <a:gd name="T16" fmla="*/ 2147483647 w 79"/>
                <a:gd name="T17" fmla="*/ 2147483647 h 98"/>
                <a:gd name="T18" fmla="*/ 2147483647 w 79"/>
                <a:gd name="T19" fmla="*/ 2147483647 h 98"/>
                <a:gd name="T20" fmla="*/ 2147483647 w 79"/>
                <a:gd name="T21" fmla="*/ 2147483647 h 98"/>
                <a:gd name="T22" fmla="*/ 2147483647 w 79"/>
                <a:gd name="T23" fmla="*/ 2147483647 h 98"/>
                <a:gd name="T24" fmla="*/ 2147483647 w 79"/>
                <a:gd name="T25" fmla="*/ 2147483647 h 98"/>
                <a:gd name="T26" fmla="*/ 2147483647 w 79"/>
                <a:gd name="T27" fmla="*/ 2147483647 h 98"/>
                <a:gd name="T28" fmla="*/ 2147483647 w 79"/>
                <a:gd name="T29" fmla="*/ 2147483647 h 98"/>
                <a:gd name="T30" fmla="*/ 2147483647 w 79"/>
                <a:gd name="T31" fmla="*/ 2147483647 h 98"/>
                <a:gd name="T32" fmla="*/ 2147483647 w 79"/>
                <a:gd name="T33" fmla="*/ 2147483647 h 98"/>
                <a:gd name="T34" fmla="*/ 2147483647 w 79"/>
                <a:gd name="T35" fmla="*/ 2147483647 h 98"/>
                <a:gd name="T36" fmla="*/ 2147483647 w 79"/>
                <a:gd name="T37" fmla="*/ 2147483647 h 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98"/>
                <a:gd name="T59" fmla="*/ 79 w 79"/>
                <a:gd name="T60" fmla="*/ 98 h 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98">
                  <a:moveTo>
                    <a:pt x="9" y="45"/>
                  </a:moveTo>
                  <a:lnTo>
                    <a:pt x="0" y="27"/>
                  </a:lnTo>
                  <a:lnTo>
                    <a:pt x="9" y="18"/>
                  </a:lnTo>
                  <a:lnTo>
                    <a:pt x="0" y="9"/>
                  </a:lnTo>
                  <a:lnTo>
                    <a:pt x="0" y="0"/>
                  </a:lnTo>
                  <a:lnTo>
                    <a:pt x="9" y="0"/>
                  </a:lnTo>
                  <a:lnTo>
                    <a:pt x="18" y="0"/>
                  </a:lnTo>
                  <a:lnTo>
                    <a:pt x="26" y="18"/>
                  </a:lnTo>
                  <a:lnTo>
                    <a:pt x="70" y="18"/>
                  </a:lnTo>
                  <a:lnTo>
                    <a:pt x="44" y="45"/>
                  </a:lnTo>
                  <a:lnTo>
                    <a:pt x="44" y="54"/>
                  </a:lnTo>
                  <a:lnTo>
                    <a:pt x="70" y="63"/>
                  </a:lnTo>
                  <a:lnTo>
                    <a:pt x="70" y="54"/>
                  </a:lnTo>
                  <a:lnTo>
                    <a:pt x="79" y="81"/>
                  </a:lnTo>
                  <a:lnTo>
                    <a:pt x="79" y="98"/>
                  </a:lnTo>
                  <a:lnTo>
                    <a:pt x="52" y="72"/>
                  </a:lnTo>
                  <a:lnTo>
                    <a:pt x="44" y="89"/>
                  </a:lnTo>
                  <a:lnTo>
                    <a:pt x="18" y="89"/>
                  </a:lnTo>
                  <a:lnTo>
                    <a:pt x="9" y="45"/>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32" name="Group 178"/>
            <p:cNvGrpSpPr>
              <a:grpSpLocks/>
            </p:cNvGrpSpPr>
            <p:nvPr/>
          </p:nvGrpSpPr>
          <p:grpSpPr bwMode="auto">
            <a:xfrm>
              <a:off x="6837363" y="3351212"/>
              <a:ext cx="128587" cy="147638"/>
              <a:chOff x="3928" y="1954"/>
              <a:chExt cx="79" cy="98"/>
            </a:xfrm>
          </p:grpSpPr>
          <p:sp>
            <p:nvSpPr>
              <p:cNvPr id="56150" name="Freeform 179"/>
              <p:cNvSpPr>
                <a:spLocks/>
              </p:cNvSpPr>
              <p:nvPr/>
            </p:nvSpPr>
            <p:spPr bwMode="auto">
              <a:xfrm>
                <a:off x="3928" y="1954"/>
                <a:ext cx="79" cy="98"/>
              </a:xfrm>
              <a:custGeom>
                <a:avLst/>
                <a:gdLst>
                  <a:gd name="T0" fmla="*/ 9 w 79"/>
                  <a:gd name="T1" fmla="*/ 45 h 98"/>
                  <a:gd name="T2" fmla="*/ 0 w 79"/>
                  <a:gd name="T3" fmla="*/ 27 h 98"/>
                  <a:gd name="T4" fmla="*/ 9 w 79"/>
                  <a:gd name="T5" fmla="*/ 18 h 98"/>
                  <a:gd name="T6" fmla="*/ 0 w 79"/>
                  <a:gd name="T7" fmla="*/ 9 h 98"/>
                  <a:gd name="T8" fmla="*/ 0 w 79"/>
                  <a:gd name="T9" fmla="*/ 0 h 98"/>
                  <a:gd name="T10" fmla="*/ 9 w 79"/>
                  <a:gd name="T11" fmla="*/ 0 h 98"/>
                  <a:gd name="T12" fmla="*/ 18 w 79"/>
                  <a:gd name="T13" fmla="*/ 0 h 98"/>
                  <a:gd name="T14" fmla="*/ 26 w 79"/>
                  <a:gd name="T15" fmla="*/ 18 h 98"/>
                  <a:gd name="T16" fmla="*/ 70 w 79"/>
                  <a:gd name="T17" fmla="*/ 18 h 98"/>
                  <a:gd name="T18" fmla="*/ 44 w 79"/>
                  <a:gd name="T19" fmla="*/ 45 h 98"/>
                  <a:gd name="T20" fmla="*/ 44 w 79"/>
                  <a:gd name="T21" fmla="*/ 54 h 98"/>
                  <a:gd name="T22" fmla="*/ 70 w 79"/>
                  <a:gd name="T23" fmla="*/ 63 h 98"/>
                  <a:gd name="T24" fmla="*/ 70 w 79"/>
                  <a:gd name="T25" fmla="*/ 54 h 98"/>
                  <a:gd name="T26" fmla="*/ 79 w 79"/>
                  <a:gd name="T27" fmla="*/ 81 h 98"/>
                  <a:gd name="T28" fmla="*/ 79 w 79"/>
                  <a:gd name="T29" fmla="*/ 98 h 98"/>
                  <a:gd name="T30" fmla="*/ 52 w 79"/>
                  <a:gd name="T31" fmla="*/ 72 h 98"/>
                  <a:gd name="T32" fmla="*/ 44 w 79"/>
                  <a:gd name="T33" fmla="*/ 89 h 98"/>
                  <a:gd name="T34" fmla="*/ 18 w 79"/>
                  <a:gd name="T35" fmla="*/ 89 h 98"/>
                  <a:gd name="T36" fmla="*/ 9 w 79"/>
                  <a:gd name="T37" fmla="*/ 45 h 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98"/>
                  <a:gd name="T59" fmla="*/ 79 w 79"/>
                  <a:gd name="T60" fmla="*/ 98 h 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98">
                    <a:moveTo>
                      <a:pt x="9" y="45"/>
                    </a:moveTo>
                    <a:lnTo>
                      <a:pt x="0" y="27"/>
                    </a:lnTo>
                    <a:lnTo>
                      <a:pt x="9" y="18"/>
                    </a:lnTo>
                    <a:lnTo>
                      <a:pt x="0" y="9"/>
                    </a:lnTo>
                    <a:lnTo>
                      <a:pt x="0" y="0"/>
                    </a:lnTo>
                    <a:lnTo>
                      <a:pt x="9" y="0"/>
                    </a:lnTo>
                    <a:lnTo>
                      <a:pt x="18" y="0"/>
                    </a:lnTo>
                    <a:lnTo>
                      <a:pt x="26" y="18"/>
                    </a:lnTo>
                    <a:lnTo>
                      <a:pt x="70" y="18"/>
                    </a:lnTo>
                    <a:lnTo>
                      <a:pt x="44" y="45"/>
                    </a:lnTo>
                    <a:lnTo>
                      <a:pt x="44" y="54"/>
                    </a:lnTo>
                    <a:lnTo>
                      <a:pt x="70" y="63"/>
                    </a:lnTo>
                    <a:lnTo>
                      <a:pt x="70" y="54"/>
                    </a:lnTo>
                    <a:lnTo>
                      <a:pt x="79" y="81"/>
                    </a:lnTo>
                    <a:lnTo>
                      <a:pt x="79" y="98"/>
                    </a:lnTo>
                    <a:lnTo>
                      <a:pt x="52" y="72"/>
                    </a:lnTo>
                    <a:lnTo>
                      <a:pt x="44" y="89"/>
                    </a:lnTo>
                    <a:lnTo>
                      <a:pt x="18" y="89"/>
                    </a:lnTo>
                    <a:lnTo>
                      <a:pt x="9" y="45"/>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51" name="Freeform 180"/>
              <p:cNvSpPr>
                <a:spLocks/>
              </p:cNvSpPr>
              <p:nvPr/>
            </p:nvSpPr>
            <p:spPr bwMode="auto">
              <a:xfrm>
                <a:off x="3928" y="1954"/>
                <a:ext cx="79" cy="98"/>
              </a:xfrm>
              <a:custGeom>
                <a:avLst/>
                <a:gdLst>
                  <a:gd name="T0" fmla="*/ 9 w 79"/>
                  <a:gd name="T1" fmla="*/ 45 h 98"/>
                  <a:gd name="T2" fmla="*/ 0 w 79"/>
                  <a:gd name="T3" fmla="*/ 27 h 98"/>
                  <a:gd name="T4" fmla="*/ 9 w 79"/>
                  <a:gd name="T5" fmla="*/ 18 h 98"/>
                  <a:gd name="T6" fmla="*/ 0 w 79"/>
                  <a:gd name="T7" fmla="*/ 9 h 98"/>
                  <a:gd name="T8" fmla="*/ 0 w 79"/>
                  <a:gd name="T9" fmla="*/ 0 h 98"/>
                  <a:gd name="T10" fmla="*/ 9 w 79"/>
                  <a:gd name="T11" fmla="*/ 0 h 98"/>
                  <a:gd name="T12" fmla="*/ 18 w 79"/>
                  <a:gd name="T13" fmla="*/ 0 h 98"/>
                  <a:gd name="T14" fmla="*/ 26 w 79"/>
                  <a:gd name="T15" fmla="*/ 18 h 98"/>
                  <a:gd name="T16" fmla="*/ 70 w 79"/>
                  <a:gd name="T17" fmla="*/ 18 h 98"/>
                  <a:gd name="T18" fmla="*/ 44 w 79"/>
                  <a:gd name="T19" fmla="*/ 45 h 98"/>
                  <a:gd name="T20" fmla="*/ 44 w 79"/>
                  <a:gd name="T21" fmla="*/ 54 h 98"/>
                  <a:gd name="T22" fmla="*/ 70 w 79"/>
                  <a:gd name="T23" fmla="*/ 63 h 98"/>
                  <a:gd name="T24" fmla="*/ 70 w 79"/>
                  <a:gd name="T25" fmla="*/ 54 h 98"/>
                  <a:gd name="T26" fmla="*/ 79 w 79"/>
                  <a:gd name="T27" fmla="*/ 81 h 98"/>
                  <a:gd name="T28" fmla="*/ 79 w 79"/>
                  <a:gd name="T29" fmla="*/ 98 h 98"/>
                  <a:gd name="T30" fmla="*/ 52 w 79"/>
                  <a:gd name="T31" fmla="*/ 72 h 98"/>
                  <a:gd name="T32" fmla="*/ 44 w 79"/>
                  <a:gd name="T33" fmla="*/ 89 h 98"/>
                  <a:gd name="T34" fmla="*/ 18 w 79"/>
                  <a:gd name="T35" fmla="*/ 89 h 98"/>
                  <a:gd name="T36" fmla="*/ 9 w 79"/>
                  <a:gd name="T37" fmla="*/ 45 h 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98"/>
                  <a:gd name="T59" fmla="*/ 79 w 79"/>
                  <a:gd name="T60" fmla="*/ 98 h 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98">
                    <a:moveTo>
                      <a:pt x="9" y="45"/>
                    </a:moveTo>
                    <a:lnTo>
                      <a:pt x="0" y="27"/>
                    </a:lnTo>
                    <a:lnTo>
                      <a:pt x="9" y="18"/>
                    </a:lnTo>
                    <a:lnTo>
                      <a:pt x="0" y="9"/>
                    </a:lnTo>
                    <a:lnTo>
                      <a:pt x="0" y="0"/>
                    </a:lnTo>
                    <a:lnTo>
                      <a:pt x="9" y="0"/>
                    </a:lnTo>
                    <a:lnTo>
                      <a:pt x="18" y="0"/>
                    </a:lnTo>
                    <a:lnTo>
                      <a:pt x="26" y="18"/>
                    </a:lnTo>
                    <a:lnTo>
                      <a:pt x="70" y="18"/>
                    </a:lnTo>
                    <a:lnTo>
                      <a:pt x="44" y="45"/>
                    </a:lnTo>
                    <a:lnTo>
                      <a:pt x="44" y="54"/>
                    </a:lnTo>
                    <a:lnTo>
                      <a:pt x="70" y="63"/>
                    </a:lnTo>
                    <a:lnTo>
                      <a:pt x="70" y="54"/>
                    </a:lnTo>
                    <a:lnTo>
                      <a:pt x="79" y="81"/>
                    </a:lnTo>
                    <a:lnTo>
                      <a:pt x="79" y="98"/>
                    </a:lnTo>
                    <a:lnTo>
                      <a:pt x="52" y="72"/>
                    </a:lnTo>
                    <a:lnTo>
                      <a:pt x="44" y="89"/>
                    </a:lnTo>
                    <a:lnTo>
                      <a:pt x="18" y="89"/>
                    </a:lnTo>
                    <a:lnTo>
                      <a:pt x="9" y="4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33" name="Freeform 181"/>
            <p:cNvSpPr>
              <a:spLocks/>
            </p:cNvSpPr>
            <p:nvPr/>
          </p:nvSpPr>
          <p:spPr bwMode="auto">
            <a:xfrm>
              <a:off x="6851650" y="3284537"/>
              <a:ext cx="69850" cy="52388"/>
            </a:xfrm>
            <a:custGeom>
              <a:avLst/>
              <a:gdLst>
                <a:gd name="T0" fmla="*/ 2147483647 w 43"/>
                <a:gd name="T1" fmla="*/ 2147483647 h 35"/>
                <a:gd name="T2" fmla="*/ 2147483647 w 43"/>
                <a:gd name="T3" fmla="*/ 0 h 35"/>
                <a:gd name="T4" fmla="*/ 0 w 43"/>
                <a:gd name="T5" fmla="*/ 2147483647 h 35"/>
                <a:gd name="T6" fmla="*/ 0 w 43"/>
                <a:gd name="T7" fmla="*/ 2147483647 h 35"/>
                <a:gd name="T8" fmla="*/ 2147483647 w 43"/>
                <a:gd name="T9" fmla="*/ 2147483647 h 35"/>
                <a:gd name="T10" fmla="*/ 2147483647 w 43"/>
                <a:gd name="T11" fmla="*/ 2147483647 h 35"/>
                <a:gd name="T12" fmla="*/ 2147483647 w 43"/>
                <a:gd name="T13" fmla="*/ 2147483647 h 35"/>
                <a:gd name="T14" fmla="*/ 2147483647 w 43"/>
                <a:gd name="T15" fmla="*/ 2147483647 h 35"/>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35"/>
                <a:gd name="T26" fmla="*/ 43 w 43"/>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35">
                  <a:moveTo>
                    <a:pt x="35" y="18"/>
                  </a:moveTo>
                  <a:lnTo>
                    <a:pt x="9" y="0"/>
                  </a:lnTo>
                  <a:lnTo>
                    <a:pt x="0" y="27"/>
                  </a:lnTo>
                  <a:lnTo>
                    <a:pt x="0" y="35"/>
                  </a:lnTo>
                  <a:lnTo>
                    <a:pt x="9" y="35"/>
                  </a:lnTo>
                  <a:lnTo>
                    <a:pt x="43" y="35"/>
                  </a:lnTo>
                  <a:lnTo>
                    <a:pt x="43" y="27"/>
                  </a:lnTo>
                  <a:lnTo>
                    <a:pt x="35"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34" name="Group 182"/>
            <p:cNvGrpSpPr>
              <a:grpSpLocks/>
            </p:cNvGrpSpPr>
            <p:nvPr/>
          </p:nvGrpSpPr>
          <p:grpSpPr bwMode="auto">
            <a:xfrm>
              <a:off x="6851650" y="3284537"/>
              <a:ext cx="69850" cy="52388"/>
              <a:chOff x="3937" y="1910"/>
              <a:chExt cx="43" cy="35"/>
            </a:xfrm>
          </p:grpSpPr>
          <p:sp>
            <p:nvSpPr>
              <p:cNvPr id="56148" name="Freeform 183"/>
              <p:cNvSpPr>
                <a:spLocks/>
              </p:cNvSpPr>
              <p:nvPr/>
            </p:nvSpPr>
            <p:spPr bwMode="auto">
              <a:xfrm>
                <a:off x="3937" y="1910"/>
                <a:ext cx="43" cy="35"/>
              </a:xfrm>
              <a:custGeom>
                <a:avLst/>
                <a:gdLst>
                  <a:gd name="T0" fmla="*/ 35 w 43"/>
                  <a:gd name="T1" fmla="*/ 18 h 35"/>
                  <a:gd name="T2" fmla="*/ 9 w 43"/>
                  <a:gd name="T3" fmla="*/ 0 h 35"/>
                  <a:gd name="T4" fmla="*/ 0 w 43"/>
                  <a:gd name="T5" fmla="*/ 27 h 35"/>
                  <a:gd name="T6" fmla="*/ 0 w 43"/>
                  <a:gd name="T7" fmla="*/ 35 h 35"/>
                  <a:gd name="T8" fmla="*/ 9 w 43"/>
                  <a:gd name="T9" fmla="*/ 35 h 35"/>
                  <a:gd name="T10" fmla="*/ 43 w 43"/>
                  <a:gd name="T11" fmla="*/ 35 h 35"/>
                  <a:gd name="T12" fmla="*/ 43 w 43"/>
                  <a:gd name="T13" fmla="*/ 27 h 35"/>
                  <a:gd name="T14" fmla="*/ 35 w 43"/>
                  <a:gd name="T15" fmla="*/ 18 h 35"/>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35"/>
                  <a:gd name="T26" fmla="*/ 43 w 43"/>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35">
                    <a:moveTo>
                      <a:pt x="35" y="18"/>
                    </a:moveTo>
                    <a:lnTo>
                      <a:pt x="9" y="0"/>
                    </a:lnTo>
                    <a:lnTo>
                      <a:pt x="0" y="27"/>
                    </a:lnTo>
                    <a:lnTo>
                      <a:pt x="0" y="35"/>
                    </a:lnTo>
                    <a:lnTo>
                      <a:pt x="9" y="35"/>
                    </a:lnTo>
                    <a:lnTo>
                      <a:pt x="43" y="35"/>
                    </a:lnTo>
                    <a:lnTo>
                      <a:pt x="43" y="27"/>
                    </a:lnTo>
                    <a:lnTo>
                      <a:pt x="35"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49" name="Freeform 184"/>
              <p:cNvSpPr>
                <a:spLocks/>
              </p:cNvSpPr>
              <p:nvPr/>
            </p:nvSpPr>
            <p:spPr bwMode="auto">
              <a:xfrm>
                <a:off x="3937" y="1910"/>
                <a:ext cx="43" cy="35"/>
              </a:xfrm>
              <a:custGeom>
                <a:avLst/>
                <a:gdLst>
                  <a:gd name="T0" fmla="*/ 35 w 43"/>
                  <a:gd name="T1" fmla="*/ 18 h 35"/>
                  <a:gd name="T2" fmla="*/ 9 w 43"/>
                  <a:gd name="T3" fmla="*/ 0 h 35"/>
                  <a:gd name="T4" fmla="*/ 0 w 43"/>
                  <a:gd name="T5" fmla="*/ 27 h 35"/>
                  <a:gd name="T6" fmla="*/ 0 w 43"/>
                  <a:gd name="T7" fmla="*/ 35 h 35"/>
                  <a:gd name="T8" fmla="*/ 9 w 43"/>
                  <a:gd name="T9" fmla="*/ 35 h 35"/>
                  <a:gd name="T10" fmla="*/ 43 w 43"/>
                  <a:gd name="T11" fmla="*/ 35 h 35"/>
                  <a:gd name="T12" fmla="*/ 43 w 43"/>
                  <a:gd name="T13" fmla="*/ 27 h 35"/>
                  <a:gd name="T14" fmla="*/ 35 w 43"/>
                  <a:gd name="T15" fmla="*/ 18 h 35"/>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35"/>
                  <a:gd name="T26" fmla="*/ 43 w 43"/>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35">
                    <a:moveTo>
                      <a:pt x="35" y="18"/>
                    </a:moveTo>
                    <a:lnTo>
                      <a:pt x="9" y="0"/>
                    </a:lnTo>
                    <a:lnTo>
                      <a:pt x="0" y="27"/>
                    </a:lnTo>
                    <a:lnTo>
                      <a:pt x="0" y="35"/>
                    </a:lnTo>
                    <a:lnTo>
                      <a:pt x="9" y="35"/>
                    </a:lnTo>
                    <a:lnTo>
                      <a:pt x="43" y="35"/>
                    </a:lnTo>
                    <a:lnTo>
                      <a:pt x="43" y="27"/>
                    </a:lnTo>
                    <a:lnTo>
                      <a:pt x="35"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35" name="Freeform 185"/>
            <p:cNvSpPr>
              <a:spLocks/>
            </p:cNvSpPr>
            <p:nvPr/>
          </p:nvSpPr>
          <p:spPr bwMode="auto">
            <a:xfrm>
              <a:off x="6346825" y="3081337"/>
              <a:ext cx="701675" cy="793750"/>
            </a:xfrm>
            <a:custGeom>
              <a:avLst/>
              <a:gdLst>
                <a:gd name="T0" fmla="*/ 2147483647 w 436"/>
                <a:gd name="T1" fmla="*/ 2147483647 h 526"/>
                <a:gd name="T2" fmla="*/ 2147483647 w 436"/>
                <a:gd name="T3" fmla="*/ 2147483647 h 526"/>
                <a:gd name="T4" fmla="*/ 2147483647 w 436"/>
                <a:gd name="T5" fmla="*/ 2147483647 h 526"/>
                <a:gd name="T6" fmla="*/ 2147483647 w 436"/>
                <a:gd name="T7" fmla="*/ 2147483647 h 526"/>
                <a:gd name="T8" fmla="*/ 2147483647 w 436"/>
                <a:gd name="T9" fmla="*/ 2147483647 h 526"/>
                <a:gd name="T10" fmla="*/ 2147483647 w 436"/>
                <a:gd name="T11" fmla="*/ 2147483647 h 526"/>
                <a:gd name="T12" fmla="*/ 2147483647 w 436"/>
                <a:gd name="T13" fmla="*/ 2147483647 h 526"/>
                <a:gd name="T14" fmla="*/ 2147483647 w 436"/>
                <a:gd name="T15" fmla="*/ 2147483647 h 526"/>
                <a:gd name="T16" fmla="*/ 2147483647 w 436"/>
                <a:gd name="T17" fmla="*/ 2147483647 h 526"/>
                <a:gd name="T18" fmla="*/ 2147483647 w 436"/>
                <a:gd name="T19" fmla="*/ 2147483647 h 526"/>
                <a:gd name="T20" fmla="*/ 2147483647 w 436"/>
                <a:gd name="T21" fmla="*/ 2147483647 h 526"/>
                <a:gd name="T22" fmla="*/ 2147483647 w 436"/>
                <a:gd name="T23" fmla="*/ 2147483647 h 526"/>
                <a:gd name="T24" fmla="*/ 2147483647 w 436"/>
                <a:gd name="T25" fmla="*/ 2147483647 h 526"/>
                <a:gd name="T26" fmla="*/ 2147483647 w 436"/>
                <a:gd name="T27" fmla="*/ 2147483647 h 526"/>
                <a:gd name="T28" fmla="*/ 2147483647 w 436"/>
                <a:gd name="T29" fmla="*/ 2147483647 h 526"/>
                <a:gd name="T30" fmla="*/ 2147483647 w 436"/>
                <a:gd name="T31" fmla="*/ 2147483647 h 526"/>
                <a:gd name="T32" fmla="*/ 2147483647 w 436"/>
                <a:gd name="T33" fmla="*/ 2147483647 h 526"/>
                <a:gd name="T34" fmla="*/ 2147483647 w 436"/>
                <a:gd name="T35" fmla="*/ 2147483647 h 526"/>
                <a:gd name="T36" fmla="*/ 2147483647 w 436"/>
                <a:gd name="T37" fmla="*/ 2147483647 h 526"/>
                <a:gd name="T38" fmla="*/ 2147483647 w 436"/>
                <a:gd name="T39" fmla="*/ 2147483647 h 526"/>
                <a:gd name="T40" fmla="*/ 2147483647 w 436"/>
                <a:gd name="T41" fmla="*/ 2147483647 h 526"/>
                <a:gd name="T42" fmla="*/ 2147483647 w 436"/>
                <a:gd name="T43" fmla="*/ 2147483647 h 526"/>
                <a:gd name="T44" fmla="*/ 2147483647 w 436"/>
                <a:gd name="T45" fmla="*/ 2147483647 h 526"/>
                <a:gd name="T46" fmla="*/ 2147483647 w 436"/>
                <a:gd name="T47" fmla="*/ 2147483647 h 526"/>
                <a:gd name="T48" fmla="*/ 2147483647 w 436"/>
                <a:gd name="T49" fmla="*/ 2147483647 h 526"/>
                <a:gd name="T50" fmla="*/ 2147483647 w 436"/>
                <a:gd name="T51" fmla="*/ 2147483647 h 526"/>
                <a:gd name="T52" fmla="*/ 2147483647 w 436"/>
                <a:gd name="T53" fmla="*/ 2147483647 h 526"/>
                <a:gd name="T54" fmla="*/ 2147483647 w 436"/>
                <a:gd name="T55" fmla="*/ 2147483647 h 526"/>
                <a:gd name="T56" fmla="*/ 2147483647 w 436"/>
                <a:gd name="T57" fmla="*/ 2147483647 h 526"/>
                <a:gd name="T58" fmla="*/ 2147483647 w 436"/>
                <a:gd name="T59" fmla="*/ 2147483647 h 526"/>
                <a:gd name="T60" fmla="*/ 2147483647 w 436"/>
                <a:gd name="T61" fmla="*/ 2147483647 h 526"/>
                <a:gd name="T62" fmla="*/ 2147483647 w 436"/>
                <a:gd name="T63" fmla="*/ 2147483647 h 526"/>
                <a:gd name="T64" fmla="*/ 2147483647 w 436"/>
                <a:gd name="T65" fmla="*/ 2147483647 h 526"/>
                <a:gd name="T66" fmla="*/ 2147483647 w 436"/>
                <a:gd name="T67" fmla="*/ 2147483647 h 526"/>
                <a:gd name="T68" fmla="*/ 2147483647 w 436"/>
                <a:gd name="T69" fmla="*/ 2147483647 h 526"/>
                <a:gd name="T70" fmla="*/ 2147483647 w 436"/>
                <a:gd name="T71" fmla="*/ 2147483647 h 526"/>
                <a:gd name="T72" fmla="*/ 2147483647 w 436"/>
                <a:gd name="T73" fmla="*/ 2147483647 h 526"/>
                <a:gd name="T74" fmla="*/ 2147483647 w 436"/>
                <a:gd name="T75" fmla="*/ 2147483647 h 526"/>
                <a:gd name="T76" fmla="*/ 2147483647 w 436"/>
                <a:gd name="T77" fmla="*/ 2147483647 h 526"/>
                <a:gd name="T78" fmla="*/ 2147483647 w 436"/>
                <a:gd name="T79" fmla="*/ 2147483647 h 526"/>
                <a:gd name="T80" fmla="*/ 2147483647 w 436"/>
                <a:gd name="T81" fmla="*/ 2147483647 h 526"/>
                <a:gd name="T82" fmla="*/ 2147483647 w 436"/>
                <a:gd name="T83" fmla="*/ 0 h 526"/>
                <a:gd name="T84" fmla="*/ 2147483647 w 436"/>
                <a:gd name="T85" fmla="*/ 2147483647 h 526"/>
                <a:gd name="T86" fmla="*/ 2147483647 w 436"/>
                <a:gd name="T87" fmla="*/ 2147483647 h 526"/>
                <a:gd name="T88" fmla="*/ 2147483647 w 436"/>
                <a:gd name="T89" fmla="*/ 2147483647 h 526"/>
                <a:gd name="T90" fmla="*/ 2147483647 w 436"/>
                <a:gd name="T91" fmla="*/ 2147483647 h 526"/>
                <a:gd name="T92" fmla="*/ 2147483647 w 436"/>
                <a:gd name="T93" fmla="*/ 2147483647 h 526"/>
                <a:gd name="T94" fmla="*/ 2147483647 w 436"/>
                <a:gd name="T95" fmla="*/ 2147483647 h 526"/>
                <a:gd name="T96" fmla="*/ 2147483647 w 436"/>
                <a:gd name="T97" fmla="*/ 2147483647 h 526"/>
                <a:gd name="T98" fmla="*/ 2147483647 w 436"/>
                <a:gd name="T99" fmla="*/ 2147483647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36"/>
                <a:gd name="T151" fmla="*/ 0 h 526"/>
                <a:gd name="T152" fmla="*/ 436 w 436"/>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36" h="526">
                  <a:moveTo>
                    <a:pt x="305" y="152"/>
                  </a:moveTo>
                  <a:lnTo>
                    <a:pt x="314" y="161"/>
                  </a:lnTo>
                  <a:lnTo>
                    <a:pt x="314" y="169"/>
                  </a:lnTo>
                  <a:lnTo>
                    <a:pt x="323" y="169"/>
                  </a:lnTo>
                  <a:lnTo>
                    <a:pt x="357" y="169"/>
                  </a:lnTo>
                  <a:lnTo>
                    <a:pt x="357" y="161"/>
                  </a:lnTo>
                  <a:lnTo>
                    <a:pt x="349" y="152"/>
                  </a:lnTo>
                  <a:lnTo>
                    <a:pt x="375" y="134"/>
                  </a:lnTo>
                  <a:lnTo>
                    <a:pt x="392" y="125"/>
                  </a:lnTo>
                  <a:lnTo>
                    <a:pt x="410" y="125"/>
                  </a:lnTo>
                  <a:lnTo>
                    <a:pt x="436" y="152"/>
                  </a:lnTo>
                  <a:lnTo>
                    <a:pt x="436" y="161"/>
                  </a:lnTo>
                  <a:lnTo>
                    <a:pt x="427" y="161"/>
                  </a:lnTo>
                  <a:lnTo>
                    <a:pt x="410" y="178"/>
                  </a:lnTo>
                  <a:lnTo>
                    <a:pt x="401" y="232"/>
                  </a:lnTo>
                  <a:lnTo>
                    <a:pt x="392" y="232"/>
                  </a:lnTo>
                  <a:lnTo>
                    <a:pt x="392" y="259"/>
                  </a:lnTo>
                  <a:lnTo>
                    <a:pt x="384" y="259"/>
                  </a:lnTo>
                  <a:lnTo>
                    <a:pt x="375" y="232"/>
                  </a:lnTo>
                  <a:lnTo>
                    <a:pt x="375" y="241"/>
                  </a:lnTo>
                  <a:lnTo>
                    <a:pt x="349" y="232"/>
                  </a:lnTo>
                  <a:lnTo>
                    <a:pt x="349" y="223"/>
                  </a:lnTo>
                  <a:lnTo>
                    <a:pt x="375" y="196"/>
                  </a:lnTo>
                  <a:lnTo>
                    <a:pt x="331" y="196"/>
                  </a:lnTo>
                  <a:lnTo>
                    <a:pt x="323" y="178"/>
                  </a:lnTo>
                  <a:lnTo>
                    <a:pt x="314" y="178"/>
                  </a:lnTo>
                  <a:lnTo>
                    <a:pt x="305" y="178"/>
                  </a:lnTo>
                  <a:lnTo>
                    <a:pt x="305" y="187"/>
                  </a:lnTo>
                  <a:lnTo>
                    <a:pt x="314" y="196"/>
                  </a:lnTo>
                  <a:lnTo>
                    <a:pt x="305" y="205"/>
                  </a:lnTo>
                  <a:lnTo>
                    <a:pt x="314" y="223"/>
                  </a:lnTo>
                  <a:lnTo>
                    <a:pt x="323" y="267"/>
                  </a:lnTo>
                  <a:lnTo>
                    <a:pt x="314" y="259"/>
                  </a:lnTo>
                  <a:lnTo>
                    <a:pt x="314" y="267"/>
                  </a:lnTo>
                  <a:lnTo>
                    <a:pt x="297" y="267"/>
                  </a:lnTo>
                  <a:lnTo>
                    <a:pt x="297" y="294"/>
                  </a:lnTo>
                  <a:lnTo>
                    <a:pt x="270" y="303"/>
                  </a:lnTo>
                  <a:lnTo>
                    <a:pt x="262" y="330"/>
                  </a:lnTo>
                  <a:lnTo>
                    <a:pt x="236" y="357"/>
                  </a:lnTo>
                  <a:lnTo>
                    <a:pt x="227" y="365"/>
                  </a:lnTo>
                  <a:lnTo>
                    <a:pt x="218" y="365"/>
                  </a:lnTo>
                  <a:lnTo>
                    <a:pt x="218" y="374"/>
                  </a:lnTo>
                  <a:lnTo>
                    <a:pt x="209" y="374"/>
                  </a:lnTo>
                  <a:lnTo>
                    <a:pt x="201" y="383"/>
                  </a:lnTo>
                  <a:lnTo>
                    <a:pt x="209" y="428"/>
                  </a:lnTo>
                  <a:lnTo>
                    <a:pt x="201" y="455"/>
                  </a:lnTo>
                  <a:lnTo>
                    <a:pt x="201" y="472"/>
                  </a:lnTo>
                  <a:lnTo>
                    <a:pt x="192" y="490"/>
                  </a:lnTo>
                  <a:lnTo>
                    <a:pt x="183" y="508"/>
                  </a:lnTo>
                  <a:lnTo>
                    <a:pt x="175" y="526"/>
                  </a:lnTo>
                  <a:lnTo>
                    <a:pt x="148" y="508"/>
                  </a:lnTo>
                  <a:lnTo>
                    <a:pt x="114" y="392"/>
                  </a:lnTo>
                  <a:lnTo>
                    <a:pt x="96" y="365"/>
                  </a:lnTo>
                  <a:lnTo>
                    <a:pt x="79" y="259"/>
                  </a:lnTo>
                  <a:lnTo>
                    <a:pt x="70" y="259"/>
                  </a:lnTo>
                  <a:lnTo>
                    <a:pt x="70" y="276"/>
                  </a:lnTo>
                  <a:lnTo>
                    <a:pt x="61" y="276"/>
                  </a:lnTo>
                  <a:lnTo>
                    <a:pt x="44" y="285"/>
                  </a:lnTo>
                  <a:lnTo>
                    <a:pt x="18" y="259"/>
                  </a:lnTo>
                  <a:lnTo>
                    <a:pt x="35" y="250"/>
                  </a:lnTo>
                  <a:lnTo>
                    <a:pt x="35" y="241"/>
                  </a:lnTo>
                  <a:lnTo>
                    <a:pt x="18" y="250"/>
                  </a:lnTo>
                  <a:lnTo>
                    <a:pt x="0" y="232"/>
                  </a:lnTo>
                  <a:lnTo>
                    <a:pt x="9" y="223"/>
                  </a:lnTo>
                  <a:lnTo>
                    <a:pt x="35" y="223"/>
                  </a:lnTo>
                  <a:lnTo>
                    <a:pt x="35" y="205"/>
                  </a:lnTo>
                  <a:lnTo>
                    <a:pt x="35" y="187"/>
                  </a:lnTo>
                  <a:lnTo>
                    <a:pt x="26" y="187"/>
                  </a:lnTo>
                  <a:lnTo>
                    <a:pt x="26" y="178"/>
                  </a:lnTo>
                  <a:lnTo>
                    <a:pt x="18" y="169"/>
                  </a:lnTo>
                  <a:lnTo>
                    <a:pt x="18" y="161"/>
                  </a:lnTo>
                  <a:lnTo>
                    <a:pt x="26" y="152"/>
                  </a:lnTo>
                  <a:lnTo>
                    <a:pt x="35" y="152"/>
                  </a:lnTo>
                  <a:lnTo>
                    <a:pt x="44" y="152"/>
                  </a:lnTo>
                  <a:lnTo>
                    <a:pt x="87" y="89"/>
                  </a:lnTo>
                  <a:lnTo>
                    <a:pt x="79" y="71"/>
                  </a:lnTo>
                  <a:lnTo>
                    <a:pt x="87" y="71"/>
                  </a:lnTo>
                  <a:lnTo>
                    <a:pt x="70" y="54"/>
                  </a:lnTo>
                  <a:lnTo>
                    <a:pt x="70" y="36"/>
                  </a:lnTo>
                  <a:lnTo>
                    <a:pt x="61" y="27"/>
                  </a:lnTo>
                  <a:lnTo>
                    <a:pt x="87" y="27"/>
                  </a:lnTo>
                  <a:lnTo>
                    <a:pt x="105" y="27"/>
                  </a:lnTo>
                  <a:lnTo>
                    <a:pt x="114" y="9"/>
                  </a:lnTo>
                  <a:lnTo>
                    <a:pt x="131" y="0"/>
                  </a:lnTo>
                  <a:lnTo>
                    <a:pt x="148" y="9"/>
                  </a:lnTo>
                  <a:lnTo>
                    <a:pt x="148" y="27"/>
                  </a:lnTo>
                  <a:lnTo>
                    <a:pt x="140" y="45"/>
                  </a:lnTo>
                  <a:lnTo>
                    <a:pt x="148" y="63"/>
                  </a:lnTo>
                  <a:lnTo>
                    <a:pt x="131" y="63"/>
                  </a:lnTo>
                  <a:lnTo>
                    <a:pt x="131" y="71"/>
                  </a:lnTo>
                  <a:lnTo>
                    <a:pt x="148" y="89"/>
                  </a:lnTo>
                  <a:lnTo>
                    <a:pt x="183" y="107"/>
                  </a:lnTo>
                  <a:lnTo>
                    <a:pt x="175" y="125"/>
                  </a:lnTo>
                  <a:lnTo>
                    <a:pt x="218" y="161"/>
                  </a:lnTo>
                  <a:lnTo>
                    <a:pt x="236" y="161"/>
                  </a:lnTo>
                  <a:lnTo>
                    <a:pt x="262" y="169"/>
                  </a:lnTo>
                  <a:lnTo>
                    <a:pt x="288" y="178"/>
                  </a:lnTo>
                  <a:lnTo>
                    <a:pt x="305" y="178"/>
                  </a:lnTo>
                  <a:lnTo>
                    <a:pt x="297" y="169"/>
                  </a:lnTo>
                  <a:lnTo>
                    <a:pt x="297" y="152"/>
                  </a:lnTo>
                  <a:lnTo>
                    <a:pt x="305" y="15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36" name="Group 186"/>
            <p:cNvGrpSpPr>
              <a:grpSpLocks/>
            </p:cNvGrpSpPr>
            <p:nvPr/>
          </p:nvGrpSpPr>
          <p:grpSpPr bwMode="auto">
            <a:xfrm>
              <a:off x="6346825" y="3081337"/>
              <a:ext cx="701675" cy="793750"/>
              <a:chOff x="3623" y="1776"/>
              <a:chExt cx="436" cy="526"/>
            </a:xfrm>
          </p:grpSpPr>
          <p:sp>
            <p:nvSpPr>
              <p:cNvPr id="56146" name="Freeform 187"/>
              <p:cNvSpPr>
                <a:spLocks/>
              </p:cNvSpPr>
              <p:nvPr/>
            </p:nvSpPr>
            <p:spPr bwMode="auto">
              <a:xfrm>
                <a:off x="3623" y="1776"/>
                <a:ext cx="436" cy="526"/>
              </a:xfrm>
              <a:custGeom>
                <a:avLst/>
                <a:gdLst>
                  <a:gd name="T0" fmla="*/ 314 w 436"/>
                  <a:gd name="T1" fmla="*/ 161 h 526"/>
                  <a:gd name="T2" fmla="*/ 323 w 436"/>
                  <a:gd name="T3" fmla="*/ 169 h 526"/>
                  <a:gd name="T4" fmla="*/ 357 w 436"/>
                  <a:gd name="T5" fmla="*/ 161 h 526"/>
                  <a:gd name="T6" fmla="*/ 375 w 436"/>
                  <a:gd name="T7" fmla="*/ 134 h 526"/>
                  <a:gd name="T8" fmla="*/ 410 w 436"/>
                  <a:gd name="T9" fmla="*/ 125 h 526"/>
                  <a:gd name="T10" fmla="*/ 436 w 436"/>
                  <a:gd name="T11" fmla="*/ 161 h 526"/>
                  <a:gd name="T12" fmla="*/ 410 w 436"/>
                  <a:gd name="T13" fmla="*/ 178 h 526"/>
                  <a:gd name="T14" fmla="*/ 392 w 436"/>
                  <a:gd name="T15" fmla="*/ 232 h 526"/>
                  <a:gd name="T16" fmla="*/ 384 w 436"/>
                  <a:gd name="T17" fmla="*/ 259 h 526"/>
                  <a:gd name="T18" fmla="*/ 375 w 436"/>
                  <a:gd name="T19" fmla="*/ 241 h 526"/>
                  <a:gd name="T20" fmla="*/ 349 w 436"/>
                  <a:gd name="T21" fmla="*/ 223 h 526"/>
                  <a:gd name="T22" fmla="*/ 331 w 436"/>
                  <a:gd name="T23" fmla="*/ 196 h 526"/>
                  <a:gd name="T24" fmla="*/ 314 w 436"/>
                  <a:gd name="T25" fmla="*/ 178 h 526"/>
                  <a:gd name="T26" fmla="*/ 305 w 436"/>
                  <a:gd name="T27" fmla="*/ 187 h 526"/>
                  <a:gd name="T28" fmla="*/ 305 w 436"/>
                  <a:gd name="T29" fmla="*/ 205 h 526"/>
                  <a:gd name="T30" fmla="*/ 323 w 436"/>
                  <a:gd name="T31" fmla="*/ 267 h 526"/>
                  <a:gd name="T32" fmla="*/ 314 w 436"/>
                  <a:gd name="T33" fmla="*/ 267 h 526"/>
                  <a:gd name="T34" fmla="*/ 297 w 436"/>
                  <a:gd name="T35" fmla="*/ 294 h 526"/>
                  <a:gd name="T36" fmla="*/ 262 w 436"/>
                  <a:gd name="T37" fmla="*/ 330 h 526"/>
                  <a:gd name="T38" fmla="*/ 227 w 436"/>
                  <a:gd name="T39" fmla="*/ 365 h 526"/>
                  <a:gd name="T40" fmla="*/ 218 w 436"/>
                  <a:gd name="T41" fmla="*/ 374 h 526"/>
                  <a:gd name="T42" fmla="*/ 201 w 436"/>
                  <a:gd name="T43" fmla="*/ 383 h 526"/>
                  <a:gd name="T44" fmla="*/ 201 w 436"/>
                  <a:gd name="T45" fmla="*/ 455 h 526"/>
                  <a:gd name="T46" fmla="*/ 192 w 436"/>
                  <a:gd name="T47" fmla="*/ 490 h 526"/>
                  <a:gd name="T48" fmla="*/ 175 w 436"/>
                  <a:gd name="T49" fmla="*/ 526 h 526"/>
                  <a:gd name="T50" fmla="*/ 114 w 436"/>
                  <a:gd name="T51" fmla="*/ 392 h 526"/>
                  <a:gd name="T52" fmla="*/ 79 w 436"/>
                  <a:gd name="T53" fmla="*/ 259 h 526"/>
                  <a:gd name="T54" fmla="*/ 70 w 436"/>
                  <a:gd name="T55" fmla="*/ 276 h 526"/>
                  <a:gd name="T56" fmla="*/ 44 w 436"/>
                  <a:gd name="T57" fmla="*/ 285 h 526"/>
                  <a:gd name="T58" fmla="*/ 35 w 436"/>
                  <a:gd name="T59" fmla="*/ 250 h 526"/>
                  <a:gd name="T60" fmla="*/ 18 w 436"/>
                  <a:gd name="T61" fmla="*/ 250 h 526"/>
                  <a:gd name="T62" fmla="*/ 9 w 436"/>
                  <a:gd name="T63" fmla="*/ 223 h 526"/>
                  <a:gd name="T64" fmla="*/ 35 w 436"/>
                  <a:gd name="T65" fmla="*/ 205 h 526"/>
                  <a:gd name="T66" fmla="*/ 26 w 436"/>
                  <a:gd name="T67" fmla="*/ 187 h 526"/>
                  <a:gd name="T68" fmla="*/ 18 w 436"/>
                  <a:gd name="T69" fmla="*/ 169 h 526"/>
                  <a:gd name="T70" fmla="*/ 26 w 436"/>
                  <a:gd name="T71" fmla="*/ 152 h 526"/>
                  <a:gd name="T72" fmla="*/ 44 w 436"/>
                  <a:gd name="T73" fmla="*/ 152 h 526"/>
                  <a:gd name="T74" fmla="*/ 79 w 436"/>
                  <a:gd name="T75" fmla="*/ 71 h 526"/>
                  <a:gd name="T76" fmla="*/ 70 w 436"/>
                  <a:gd name="T77" fmla="*/ 54 h 526"/>
                  <a:gd name="T78" fmla="*/ 61 w 436"/>
                  <a:gd name="T79" fmla="*/ 27 h 526"/>
                  <a:gd name="T80" fmla="*/ 105 w 436"/>
                  <a:gd name="T81" fmla="*/ 27 h 526"/>
                  <a:gd name="T82" fmla="*/ 131 w 436"/>
                  <a:gd name="T83" fmla="*/ 0 h 526"/>
                  <a:gd name="T84" fmla="*/ 148 w 436"/>
                  <a:gd name="T85" fmla="*/ 27 h 526"/>
                  <a:gd name="T86" fmla="*/ 148 w 436"/>
                  <a:gd name="T87" fmla="*/ 63 h 526"/>
                  <a:gd name="T88" fmla="*/ 131 w 436"/>
                  <a:gd name="T89" fmla="*/ 71 h 526"/>
                  <a:gd name="T90" fmla="*/ 183 w 436"/>
                  <a:gd name="T91" fmla="*/ 107 h 526"/>
                  <a:gd name="T92" fmla="*/ 218 w 436"/>
                  <a:gd name="T93" fmla="*/ 161 h 526"/>
                  <a:gd name="T94" fmla="*/ 262 w 436"/>
                  <a:gd name="T95" fmla="*/ 169 h 526"/>
                  <a:gd name="T96" fmla="*/ 305 w 436"/>
                  <a:gd name="T97" fmla="*/ 178 h 526"/>
                  <a:gd name="T98" fmla="*/ 297 w 436"/>
                  <a:gd name="T99" fmla="*/ 152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36"/>
                  <a:gd name="T151" fmla="*/ 0 h 526"/>
                  <a:gd name="T152" fmla="*/ 436 w 436"/>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36" h="526">
                    <a:moveTo>
                      <a:pt x="305" y="152"/>
                    </a:moveTo>
                    <a:lnTo>
                      <a:pt x="314" y="161"/>
                    </a:lnTo>
                    <a:lnTo>
                      <a:pt x="314" y="169"/>
                    </a:lnTo>
                    <a:lnTo>
                      <a:pt x="323" y="169"/>
                    </a:lnTo>
                    <a:lnTo>
                      <a:pt x="357" y="169"/>
                    </a:lnTo>
                    <a:lnTo>
                      <a:pt x="357" y="161"/>
                    </a:lnTo>
                    <a:lnTo>
                      <a:pt x="349" y="152"/>
                    </a:lnTo>
                    <a:lnTo>
                      <a:pt x="375" y="134"/>
                    </a:lnTo>
                    <a:lnTo>
                      <a:pt x="392" y="125"/>
                    </a:lnTo>
                    <a:lnTo>
                      <a:pt x="410" y="125"/>
                    </a:lnTo>
                    <a:lnTo>
                      <a:pt x="436" y="152"/>
                    </a:lnTo>
                    <a:lnTo>
                      <a:pt x="436" y="161"/>
                    </a:lnTo>
                    <a:lnTo>
                      <a:pt x="427" y="161"/>
                    </a:lnTo>
                    <a:lnTo>
                      <a:pt x="410" y="178"/>
                    </a:lnTo>
                    <a:lnTo>
                      <a:pt x="401" y="232"/>
                    </a:lnTo>
                    <a:lnTo>
                      <a:pt x="392" y="232"/>
                    </a:lnTo>
                    <a:lnTo>
                      <a:pt x="392" y="259"/>
                    </a:lnTo>
                    <a:lnTo>
                      <a:pt x="384" y="259"/>
                    </a:lnTo>
                    <a:lnTo>
                      <a:pt x="375" y="232"/>
                    </a:lnTo>
                    <a:lnTo>
                      <a:pt x="375" y="241"/>
                    </a:lnTo>
                    <a:lnTo>
                      <a:pt x="349" y="232"/>
                    </a:lnTo>
                    <a:lnTo>
                      <a:pt x="349" y="223"/>
                    </a:lnTo>
                    <a:lnTo>
                      <a:pt x="375" y="196"/>
                    </a:lnTo>
                    <a:lnTo>
                      <a:pt x="331" y="196"/>
                    </a:lnTo>
                    <a:lnTo>
                      <a:pt x="323" y="178"/>
                    </a:lnTo>
                    <a:lnTo>
                      <a:pt x="314" y="178"/>
                    </a:lnTo>
                    <a:lnTo>
                      <a:pt x="305" y="178"/>
                    </a:lnTo>
                    <a:lnTo>
                      <a:pt x="305" y="187"/>
                    </a:lnTo>
                    <a:lnTo>
                      <a:pt x="314" y="196"/>
                    </a:lnTo>
                    <a:lnTo>
                      <a:pt x="305" y="205"/>
                    </a:lnTo>
                    <a:lnTo>
                      <a:pt x="314" y="223"/>
                    </a:lnTo>
                    <a:lnTo>
                      <a:pt x="323" y="267"/>
                    </a:lnTo>
                    <a:lnTo>
                      <a:pt x="314" y="259"/>
                    </a:lnTo>
                    <a:lnTo>
                      <a:pt x="314" y="267"/>
                    </a:lnTo>
                    <a:lnTo>
                      <a:pt x="297" y="267"/>
                    </a:lnTo>
                    <a:lnTo>
                      <a:pt x="297" y="294"/>
                    </a:lnTo>
                    <a:lnTo>
                      <a:pt x="270" y="303"/>
                    </a:lnTo>
                    <a:lnTo>
                      <a:pt x="262" y="330"/>
                    </a:lnTo>
                    <a:lnTo>
                      <a:pt x="236" y="357"/>
                    </a:lnTo>
                    <a:lnTo>
                      <a:pt x="227" y="365"/>
                    </a:lnTo>
                    <a:lnTo>
                      <a:pt x="218" y="365"/>
                    </a:lnTo>
                    <a:lnTo>
                      <a:pt x="218" y="374"/>
                    </a:lnTo>
                    <a:lnTo>
                      <a:pt x="209" y="374"/>
                    </a:lnTo>
                    <a:lnTo>
                      <a:pt x="201" y="383"/>
                    </a:lnTo>
                    <a:lnTo>
                      <a:pt x="209" y="428"/>
                    </a:lnTo>
                    <a:lnTo>
                      <a:pt x="201" y="455"/>
                    </a:lnTo>
                    <a:lnTo>
                      <a:pt x="201" y="472"/>
                    </a:lnTo>
                    <a:lnTo>
                      <a:pt x="192" y="490"/>
                    </a:lnTo>
                    <a:lnTo>
                      <a:pt x="183" y="508"/>
                    </a:lnTo>
                    <a:lnTo>
                      <a:pt x="175" y="526"/>
                    </a:lnTo>
                    <a:lnTo>
                      <a:pt x="148" y="508"/>
                    </a:lnTo>
                    <a:lnTo>
                      <a:pt x="114" y="392"/>
                    </a:lnTo>
                    <a:lnTo>
                      <a:pt x="96" y="365"/>
                    </a:lnTo>
                    <a:lnTo>
                      <a:pt x="79" y="259"/>
                    </a:lnTo>
                    <a:lnTo>
                      <a:pt x="70" y="259"/>
                    </a:lnTo>
                    <a:lnTo>
                      <a:pt x="70" y="276"/>
                    </a:lnTo>
                    <a:lnTo>
                      <a:pt x="61" y="276"/>
                    </a:lnTo>
                    <a:lnTo>
                      <a:pt x="44" y="285"/>
                    </a:lnTo>
                    <a:lnTo>
                      <a:pt x="18" y="259"/>
                    </a:lnTo>
                    <a:lnTo>
                      <a:pt x="35" y="250"/>
                    </a:lnTo>
                    <a:lnTo>
                      <a:pt x="35" y="241"/>
                    </a:lnTo>
                    <a:lnTo>
                      <a:pt x="18" y="250"/>
                    </a:lnTo>
                    <a:lnTo>
                      <a:pt x="0" y="232"/>
                    </a:lnTo>
                    <a:lnTo>
                      <a:pt x="9" y="223"/>
                    </a:lnTo>
                    <a:lnTo>
                      <a:pt x="35" y="223"/>
                    </a:lnTo>
                    <a:lnTo>
                      <a:pt x="35" y="205"/>
                    </a:lnTo>
                    <a:lnTo>
                      <a:pt x="35" y="187"/>
                    </a:lnTo>
                    <a:lnTo>
                      <a:pt x="26" y="187"/>
                    </a:lnTo>
                    <a:lnTo>
                      <a:pt x="26" y="178"/>
                    </a:lnTo>
                    <a:lnTo>
                      <a:pt x="18" y="169"/>
                    </a:lnTo>
                    <a:lnTo>
                      <a:pt x="18" y="161"/>
                    </a:lnTo>
                    <a:lnTo>
                      <a:pt x="26" y="152"/>
                    </a:lnTo>
                    <a:lnTo>
                      <a:pt x="35" y="152"/>
                    </a:lnTo>
                    <a:lnTo>
                      <a:pt x="44" y="152"/>
                    </a:lnTo>
                    <a:lnTo>
                      <a:pt x="87" y="89"/>
                    </a:lnTo>
                    <a:lnTo>
                      <a:pt x="79" y="71"/>
                    </a:lnTo>
                    <a:lnTo>
                      <a:pt x="87" y="71"/>
                    </a:lnTo>
                    <a:lnTo>
                      <a:pt x="70" y="54"/>
                    </a:lnTo>
                    <a:lnTo>
                      <a:pt x="70" y="36"/>
                    </a:lnTo>
                    <a:lnTo>
                      <a:pt x="61" y="27"/>
                    </a:lnTo>
                    <a:lnTo>
                      <a:pt x="87" y="27"/>
                    </a:lnTo>
                    <a:lnTo>
                      <a:pt x="105" y="27"/>
                    </a:lnTo>
                    <a:lnTo>
                      <a:pt x="114" y="9"/>
                    </a:lnTo>
                    <a:lnTo>
                      <a:pt x="131" y="0"/>
                    </a:lnTo>
                    <a:lnTo>
                      <a:pt x="148" y="9"/>
                    </a:lnTo>
                    <a:lnTo>
                      <a:pt x="148" y="27"/>
                    </a:lnTo>
                    <a:lnTo>
                      <a:pt x="140" y="45"/>
                    </a:lnTo>
                    <a:lnTo>
                      <a:pt x="148" y="63"/>
                    </a:lnTo>
                    <a:lnTo>
                      <a:pt x="131" y="63"/>
                    </a:lnTo>
                    <a:lnTo>
                      <a:pt x="131" y="71"/>
                    </a:lnTo>
                    <a:lnTo>
                      <a:pt x="148" y="89"/>
                    </a:lnTo>
                    <a:lnTo>
                      <a:pt x="183" y="107"/>
                    </a:lnTo>
                    <a:lnTo>
                      <a:pt x="175" y="125"/>
                    </a:lnTo>
                    <a:lnTo>
                      <a:pt x="218" y="161"/>
                    </a:lnTo>
                    <a:lnTo>
                      <a:pt x="236" y="161"/>
                    </a:lnTo>
                    <a:lnTo>
                      <a:pt x="262" y="169"/>
                    </a:lnTo>
                    <a:lnTo>
                      <a:pt x="288" y="178"/>
                    </a:lnTo>
                    <a:lnTo>
                      <a:pt x="305" y="178"/>
                    </a:lnTo>
                    <a:lnTo>
                      <a:pt x="297" y="169"/>
                    </a:lnTo>
                    <a:lnTo>
                      <a:pt x="297" y="152"/>
                    </a:lnTo>
                    <a:lnTo>
                      <a:pt x="305" y="152"/>
                    </a:lnTo>
                    <a:close/>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47" name="Freeform 188"/>
              <p:cNvSpPr>
                <a:spLocks/>
              </p:cNvSpPr>
              <p:nvPr/>
            </p:nvSpPr>
            <p:spPr bwMode="auto">
              <a:xfrm>
                <a:off x="3623" y="1776"/>
                <a:ext cx="436" cy="526"/>
              </a:xfrm>
              <a:custGeom>
                <a:avLst/>
                <a:gdLst>
                  <a:gd name="T0" fmla="*/ 314 w 436"/>
                  <a:gd name="T1" fmla="*/ 161 h 526"/>
                  <a:gd name="T2" fmla="*/ 323 w 436"/>
                  <a:gd name="T3" fmla="*/ 169 h 526"/>
                  <a:gd name="T4" fmla="*/ 357 w 436"/>
                  <a:gd name="T5" fmla="*/ 161 h 526"/>
                  <a:gd name="T6" fmla="*/ 375 w 436"/>
                  <a:gd name="T7" fmla="*/ 134 h 526"/>
                  <a:gd name="T8" fmla="*/ 410 w 436"/>
                  <a:gd name="T9" fmla="*/ 125 h 526"/>
                  <a:gd name="T10" fmla="*/ 436 w 436"/>
                  <a:gd name="T11" fmla="*/ 161 h 526"/>
                  <a:gd name="T12" fmla="*/ 410 w 436"/>
                  <a:gd name="T13" fmla="*/ 178 h 526"/>
                  <a:gd name="T14" fmla="*/ 392 w 436"/>
                  <a:gd name="T15" fmla="*/ 232 h 526"/>
                  <a:gd name="T16" fmla="*/ 384 w 436"/>
                  <a:gd name="T17" fmla="*/ 259 h 526"/>
                  <a:gd name="T18" fmla="*/ 375 w 436"/>
                  <a:gd name="T19" fmla="*/ 241 h 526"/>
                  <a:gd name="T20" fmla="*/ 349 w 436"/>
                  <a:gd name="T21" fmla="*/ 223 h 526"/>
                  <a:gd name="T22" fmla="*/ 331 w 436"/>
                  <a:gd name="T23" fmla="*/ 196 h 526"/>
                  <a:gd name="T24" fmla="*/ 314 w 436"/>
                  <a:gd name="T25" fmla="*/ 178 h 526"/>
                  <a:gd name="T26" fmla="*/ 305 w 436"/>
                  <a:gd name="T27" fmla="*/ 187 h 526"/>
                  <a:gd name="T28" fmla="*/ 305 w 436"/>
                  <a:gd name="T29" fmla="*/ 205 h 526"/>
                  <a:gd name="T30" fmla="*/ 323 w 436"/>
                  <a:gd name="T31" fmla="*/ 267 h 526"/>
                  <a:gd name="T32" fmla="*/ 314 w 436"/>
                  <a:gd name="T33" fmla="*/ 267 h 526"/>
                  <a:gd name="T34" fmla="*/ 297 w 436"/>
                  <a:gd name="T35" fmla="*/ 294 h 526"/>
                  <a:gd name="T36" fmla="*/ 262 w 436"/>
                  <a:gd name="T37" fmla="*/ 330 h 526"/>
                  <a:gd name="T38" fmla="*/ 227 w 436"/>
                  <a:gd name="T39" fmla="*/ 365 h 526"/>
                  <a:gd name="T40" fmla="*/ 218 w 436"/>
                  <a:gd name="T41" fmla="*/ 374 h 526"/>
                  <a:gd name="T42" fmla="*/ 201 w 436"/>
                  <a:gd name="T43" fmla="*/ 383 h 526"/>
                  <a:gd name="T44" fmla="*/ 201 w 436"/>
                  <a:gd name="T45" fmla="*/ 455 h 526"/>
                  <a:gd name="T46" fmla="*/ 192 w 436"/>
                  <a:gd name="T47" fmla="*/ 490 h 526"/>
                  <a:gd name="T48" fmla="*/ 175 w 436"/>
                  <a:gd name="T49" fmla="*/ 526 h 526"/>
                  <a:gd name="T50" fmla="*/ 114 w 436"/>
                  <a:gd name="T51" fmla="*/ 392 h 526"/>
                  <a:gd name="T52" fmla="*/ 79 w 436"/>
                  <a:gd name="T53" fmla="*/ 259 h 526"/>
                  <a:gd name="T54" fmla="*/ 70 w 436"/>
                  <a:gd name="T55" fmla="*/ 276 h 526"/>
                  <a:gd name="T56" fmla="*/ 44 w 436"/>
                  <a:gd name="T57" fmla="*/ 285 h 526"/>
                  <a:gd name="T58" fmla="*/ 35 w 436"/>
                  <a:gd name="T59" fmla="*/ 250 h 526"/>
                  <a:gd name="T60" fmla="*/ 18 w 436"/>
                  <a:gd name="T61" fmla="*/ 250 h 526"/>
                  <a:gd name="T62" fmla="*/ 9 w 436"/>
                  <a:gd name="T63" fmla="*/ 223 h 526"/>
                  <a:gd name="T64" fmla="*/ 35 w 436"/>
                  <a:gd name="T65" fmla="*/ 205 h 526"/>
                  <a:gd name="T66" fmla="*/ 26 w 436"/>
                  <a:gd name="T67" fmla="*/ 187 h 526"/>
                  <a:gd name="T68" fmla="*/ 18 w 436"/>
                  <a:gd name="T69" fmla="*/ 169 h 526"/>
                  <a:gd name="T70" fmla="*/ 26 w 436"/>
                  <a:gd name="T71" fmla="*/ 152 h 526"/>
                  <a:gd name="T72" fmla="*/ 44 w 436"/>
                  <a:gd name="T73" fmla="*/ 152 h 526"/>
                  <a:gd name="T74" fmla="*/ 79 w 436"/>
                  <a:gd name="T75" fmla="*/ 71 h 526"/>
                  <a:gd name="T76" fmla="*/ 70 w 436"/>
                  <a:gd name="T77" fmla="*/ 54 h 526"/>
                  <a:gd name="T78" fmla="*/ 61 w 436"/>
                  <a:gd name="T79" fmla="*/ 27 h 526"/>
                  <a:gd name="T80" fmla="*/ 105 w 436"/>
                  <a:gd name="T81" fmla="*/ 27 h 526"/>
                  <a:gd name="T82" fmla="*/ 131 w 436"/>
                  <a:gd name="T83" fmla="*/ 0 h 526"/>
                  <a:gd name="T84" fmla="*/ 148 w 436"/>
                  <a:gd name="T85" fmla="*/ 27 h 526"/>
                  <a:gd name="T86" fmla="*/ 148 w 436"/>
                  <a:gd name="T87" fmla="*/ 63 h 526"/>
                  <a:gd name="T88" fmla="*/ 131 w 436"/>
                  <a:gd name="T89" fmla="*/ 71 h 526"/>
                  <a:gd name="T90" fmla="*/ 183 w 436"/>
                  <a:gd name="T91" fmla="*/ 107 h 526"/>
                  <a:gd name="T92" fmla="*/ 218 w 436"/>
                  <a:gd name="T93" fmla="*/ 161 h 526"/>
                  <a:gd name="T94" fmla="*/ 262 w 436"/>
                  <a:gd name="T95" fmla="*/ 169 h 526"/>
                  <a:gd name="T96" fmla="*/ 305 w 436"/>
                  <a:gd name="T97" fmla="*/ 178 h 526"/>
                  <a:gd name="T98" fmla="*/ 297 w 436"/>
                  <a:gd name="T99" fmla="*/ 152 h 5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36"/>
                  <a:gd name="T151" fmla="*/ 0 h 526"/>
                  <a:gd name="T152" fmla="*/ 436 w 436"/>
                  <a:gd name="T153" fmla="*/ 526 h 5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36" h="526">
                    <a:moveTo>
                      <a:pt x="305" y="152"/>
                    </a:moveTo>
                    <a:lnTo>
                      <a:pt x="314" y="161"/>
                    </a:lnTo>
                    <a:lnTo>
                      <a:pt x="314" y="169"/>
                    </a:lnTo>
                    <a:lnTo>
                      <a:pt x="323" y="169"/>
                    </a:lnTo>
                    <a:lnTo>
                      <a:pt x="357" y="169"/>
                    </a:lnTo>
                    <a:lnTo>
                      <a:pt x="357" y="161"/>
                    </a:lnTo>
                    <a:lnTo>
                      <a:pt x="349" y="152"/>
                    </a:lnTo>
                    <a:lnTo>
                      <a:pt x="375" y="134"/>
                    </a:lnTo>
                    <a:lnTo>
                      <a:pt x="392" y="125"/>
                    </a:lnTo>
                    <a:lnTo>
                      <a:pt x="410" y="125"/>
                    </a:lnTo>
                    <a:lnTo>
                      <a:pt x="436" y="152"/>
                    </a:lnTo>
                    <a:lnTo>
                      <a:pt x="436" y="161"/>
                    </a:lnTo>
                    <a:lnTo>
                      <a:pt x="427" y="161"/>
                    </a:lnTo>
                    <a:lnTo>
                      <a:pt x="410" y="178"/>
                    </a:lnTo>
                    <a:lnTo>
                      <a:pt x="401" y="232"/>
                    </a:lnTo>
                    <a:lnTo>
                      <a:pt x="392" y="232"/>
                    </a:lnTo>
                    <a:lnTo>
                      <a:pt x="392" y="259"/>
                    </a:lnTo>
                    <a:lnTo>
                      <a:pt x="384" y="259"/>
                    </a:lnTo>
                    <a:lnTo>
                      <a:pt x="375" y="232"/>
                    </a:lnTo>
                    <a:lnTo>
                      <a:pt x="375" y="241"/>
                    </a:lnTo>
                    <a:lnTo>
                      <a:pt x="349" y="232"/>
                    </a:lnTo>
                    <a:lnTo>
                      <a:pt x="349" y="223"/>
                    </a:lnTo>
                    <a:lnTo>
                      <a:pt x="375" y="196"/>
                    </a:lnTo>
                    <a:lnTo>
                      <a:pt x="331" y="196"/>
                    </a:lnTo>
                    <a:lnTo>
                      <a:pt x="323" y="178"/>
                    </a:lnTo>
                    <a:lnTo>
                      <a:pt x="314" y="178"/>
                    </a:lnTo>
                    <a:lnTo>
                      <a:pt x="305" y="178"/>
                    </a:lnTo>
                    <a:lnTo>
                      <a:pt x="305" y="187"/>
                    </a:lnTo>
                    <a:lnTo>
                      <a:pt x="314" y="196"/>
                    </a:lnTo>
                    <a:lnTo>
                      <a:pt x="305" y="205"/>
                    </a:lnTo>
                    <a:lnTo>
                      <a:pt x="314" y="223"/>
                    </a:lnTo>
                    <a:lnTo>
                      <a:pt x="323" y="267"/>
                    </a:lnTo>
                    <a:lnTo>
                      <a:pt x="314" y="259"/>
                    </a:lnTo>
                    <a:lnTo>
                      <a:pt x="314" y="267"/>
                    </a:lnTo>
                    <a:lnTo>
                      <a:pt x="297" y="267"/>
                    </a:lnTo>
                    <a:lnTo>
                      <a:pt x="297" y="294"/>
                    </a:lnTo>
                    <a:lnTo>
                      <a:pt x="270" y="303"/>
                    </a:lnTo>
                    <a:lnTo>
                      <a:pt x="262" y="330"/>
                    </a:lnTo>
                    <a:lnTo>
                      <a:pt x="236" y="357"/>
                    </a:lnTo>
                    <a:lnTo>
                      <a:pt x="227" y="365"/>
                    </a:lnTo>
                    <a:lnTo>
                      <a:pt x="218" y="365"/>
                    </a:lnTo>
                    <a:lnTo>
                      <a:pt x="218" y="374"/>
                    </a:lnTo>
                    <a:lnTo>
                      <a:pt x="209" y="374"/>
                    </a:lnTo>
                    <a:lnTo>
                      <a:pt x="201" y="383"/>
                    </a:lnTo>
                    <a:lnTo>
                      <a:pt x="209" y="428"/>
                    </a:lnTo>
                    <a:lnTo>
                      <a:pt x="201" y="455"/>
                    </a:lnTo>
                    <a:lnTo>
                      <a:pt x="201" y="472"/>
                    </a:lnTo>
                    <a:lnTo>
                      <a:pt x="192" y="490"/>
                    </a:lnTo>
                    <a:lnTo>
                      <a:pt x="183" y="508"/>
                    </a:lnTo>
                    <a:lnTo>
                      <a:pt x="175" y="526"/>
                    </a:lnTo>
                    <a:lnTo>
                      <a:pt x="148" y="508"/>
                    </a:lnTo>
                    <a:lnTo>
                      <a:pt x="114" y="392"/>
                    </a:lnTo>
                    <a:lnTo>
                      <a:pt x="96" y="365"/>
                    </a:lnTo>
                    <a:lnTo>
                      <a:pt x="79" y="259"/>
                    </a:lnTo>
                    <a:lnTo>
                      <a:pt x="70" y="259"/>
                    </a:lnTo>
                    <a:lnTo>
                      <a:pt x="70" y="276"/>
                    </a:lnTo>
                    <a:lnTo>
                      <a:pt x="61" y="276"/>
                    </a:lnTo>
                    <a:lnTo>
                      <a:pt x="44" y="285"/>
                    </a:lnTo>
                    <a:lnTo>
                      <a:pt x="18" y="259"/>
                    </a:lnTo>
                    <a:lnTo>
                      <a:pt x="35" y="250"/>
                    </a:lnTo>
                    <a:lnTo>
                      <a:pt x="35" y="241"/>
                    </a:lnTo>
                    <a:lnTo>
                      <a:pt x="18" y="250"/>
                    </a:lnTo>
                    <a:lnTo>
                      <a:pt x="0" y="232"/>
                    </a:lnTo>
                    <a:lnTo>
                      <a:pt x="9" y="223"/>
                    </a:lnTo>
                    <a:lnTo>
                      <a:pt x="35" y="223"/>
                    </a:lnTo>
                    <a:lnTo>
                      <a:pt x="35" y="205"/>
                    </a:lnTo>
                    <a:lnTo>
                      <a:pt x="35" y="187"/>
                    </a:lnTo>
                    <a:lnTo>
                      <a:pt x="26" y="187"/>
                    </a:lnTo>
                    <a:lnTo>
                      <a:pt x="26" y="178"/>
                    </a:lnTo>
                    <a:lnTo>
                      <a:pt x="18" y="169"/>
                    </a:lnTo>
                    <a:lnTo>
                      <a:pt x="18" y="161"/>
                    </a:lnTo>
                    <a:lnTo>
                      <a:pt x="26" y="152"/>
                    </a:lnTo>
                    <a:lnTo>
                      <a:pt x="35" y="152"/>
                    </a:lnTo>
                    <a:lnTo>
                      <a:pt x="44" y="152"/>
                    </a:lnTo>
                    <a:lnTo>
                      <a:pt x="87" y="89"/>
                    </a:lnTo>
                    <a:lnTo>
                      <a:pt x="79" y="71"/>
                    </a:lnTo>
                    <a:lnTo>
                      <a:pt x="87" y="71"/>
                    </a:lnTo>
                    <a:lnTo>
                      <a:pt x="70" y="54"/>
                    </a:lnTo>
                    <a:lnTo>
                      <a:pt x="70" y="36"/>
                    </a:lnTo>
                    <a:lnTo>
                      <a:pt x="61" y="27"/>
                    </a:lnTo>
                    <a:lnTo>
                      <a:pt x="87" y="27"/>
                    </a:lnTo>
                    <a:lnTo>
                      <a:pt x="105" y="27"/>
                    </a:lnTo>
                    <a:lnTo>
                      <a:pt x="114" y="9"/>
                    </a:lnTo>
                    <a:lnTo>
                      <a:pt x="131" y="0"/>
                    </a:lnTo>
                    <a:lnTo>
                      <a:pt x="148" y="9"/>
                    </a:lnTo>
                    <a:lnTo>
                      <a:pt x="148" y="27"/>
                    </a:lnTo>
                    <a:lnTo>
                      <a:pt x="140" y="45"/>
                    </a:lnTo>
                    <a:lnTo>
                      <a:pt x="148" y="63"/>
                    </a:lnTo>
                    <a:lnTo>
                      <a:pt x="131" y="63"/>
                    </a:lnTo>
                    <a:lnTo>
                      <a:pt x="131" y="71"/>
                    </a:lnTo>
                    <a:lnTo>
                      <a:pt x="148" y="89"/>
                    </a:lnTo>
                    <a:lnTo>
                      <a:pt x="183" y="107"/>
                    </a:lnTo>
                    <a:lnTo>
                      <a:pt x="175" y="125"/>
                    </a:lnTo>
                    <a:lnTo>
                      <a:pt x="218" y="161"/>
                    </a:lnTo>
                    <a:lnTo>
                      <a:pt x="236" y="161"/>
                    </a:lnTo>
                    <a:lnTo>
                      <a:pt x="262" y="169"/>
                    </a:lnTo>
                    <a:lnTo>
                      <a:pt x="288" y="178"/>
                    </a:lnTo>
                    <a:lnTo>
                      <a:pt x="305" y="178"/>
                    </a:lnTo>
                    <a:lnTo>
                      <a:pt x="297" y="169"/>
                    </a:lnTo>
                    <a:lnTo>
                      <a:pt x="297" y="152"/>
                    </a:lnTo>
                    <a:lnTo>
                      <a:pt x="305" y="152"/>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37" name="Freeform 189"/>
            <p:cNvSpPr>
              <a:spLocks/>
            </p:cNvSpPr>
            <p:nvPr/>
          </p:nvSpPr>
          <p:spPr bwMode="auto">
            <a:xfrm>
              <a:off x="6627813" y="3243262"/>
              <a:ext cx="209550" cy="107950"/>
            </a:xfrm>
            <a:custGeom>
              <a:avLst/>
              <a:gdLst>
                <a:gd name="T0" fmla="*/ 2147483647 w 130"/>
                <a:gd name="T1" fmla="*/ 2147483647 h 71"/>
                <a:gd name="T2" fmla="*/ 2147483647 w 130"/>
                <a:gd name="T3" fmla="*/ 2147483647 h 71"/>
                <a:gd name="T4" fmla="*/ 2147483647 w 130"/>
                <a:gd name="T5" fmla="*/ 2147483647 h 71"/>
                <a:gd name="T6" fmla="*/ 2147483647 w 130"/>
                <a:gd name="T7" fmla="*/ 2147483647 h 71"/>
                <a:gd name="T8" fmla="*/ 2147483647 w 130"/>
                <a:gd name="T9" fmla="*/ 2147483647 h 71"/>
                <a:gd name="T10" fmla="*/ 2147483647 w 130"/>
                <a:gd name="T11" fmla="*/ 0 h 71"/>
                <a:gd name="T12" fmla="*/ 2147483647 w 130"/>
                <a:gd name="T13" fmla="*/ 0 h 71"/>
                <a:gd name="T14" fmla="*/ 0 w 130"/>
                <a:gd name="T15" fmla="*/ 2147483647 h 71"/>
                <a:gd name="T16" fmla="*/ 2147483647 w 130"/>
                <a:gd name="T17" fmla="*/ 2147483647 h 71"/>
                <a:gd name="T18" fmla="*/ 2147483647 w 130"/>
                <a:gd name="T19" fmla="*/ 2147483647 h 71"/>
                <a:gd name="T20" fmla="*/ 2147483647 w 130"/>
                <a:gd name="T21" fmla="*/ 2147483647 h 71"/>
                <a:gd name="T22" fmla="*/ 2147483647 w 130"/>
                <a:gd name="T23" fmla="*/ 2147483647 h 71"/>
                <a:gd name="T24" fmla="*/ 2147483647 w 130"/>
                <a:gd name="T25" fmla="*/ 2147483647 h 71"/>
                <a:gd name="T26" fmla="*/ 2147483647 w 130"/>
                <a:gd name="T27" fmla="*/ 2147483647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0"/>
                <a:gd name="T43" fmla="*/ 0 h 71"/>
                <a:gd name="T44" fmla="*/ 130 w 130"/>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0" h="71">
                  <a:moveTo>
                    <a:pt x="122" y="62"/>
                  </a:moveTo>
                  <a:lnTo>
                    <a:pt x="122" y="45"/>
                  </a:lnTo>
                  <a:lnTo>
                    <a:pt x="87" y="45"/>
                  </a:lnTo>
                  <a:lnTo>
                    <a:pt x="52" y="18"/>
                  </a:lnTo>
                  <a:lnTo>
                    <a:pt x="43" y="18"/>
                  </a:lnTo>
                  <a:lnTo>
                    <a:pt x="26" y="0"/>
                  </a:lnTo>
                  <a:lnTo>
                    <a:pt x="8" y="0"/>
                  </a:lnTo>
                  <a:lnTo>
                    <a:pt x="0" y="18"/>
                  </a:lnTo>
                  <a:lnTo>
                    <a:pt x="43" y="54"/>
                  </a:lnTo>
                  <a:lnTo>
                    <a:pt x="61" y="54"/>
                  </a:lnTo>
                  <a:lnTo>
                    <a:pt x="87" y="62"/>
                  </a:lnTo>
                  <a:lnTo>
                    <a:pt x="113" y="71"/>
                  </a:lnTo>
                  <a:lnTo>
                    <a:pt x="130" y="71"/>
                  </a:lnTo>
                  <a:lnTo>
                    <a:pt x="122" y="62"/>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38" name="Group 190"/>
            <p:cNvGrpSpPr>
              <a:grpSpLocks/>
            </p:cNvGrpSpPr>
            <p:nvPr/>
          </p:nvGrpSpPr>
          <p:grpSpPr bwMode="auto">
            <a:xfrm>
              <a:off x="6627813" y="3243262"/>
              <a:ext cx="209550" cy="107950"/>
              <a:chOff x="3798" y="1883"/>
              <a:chExt cx="130" cy="71"/>
            </a:xfrm>
          </p:grpSpPr>
          <p:sp>
            <p:nvSpPr>
              <p:cNvPr id="56144" name="Freeform 191"/>
              <p:cNvSpPr>
                <a:spLocks/>
              </p:cNvSpPr>
              <p:nvPr/>
            </p:nvSpPr>
            <p:spPr bwMode="auto">
              <a:xfrm>
                <a:off x="3798" y="1883"/>
                <a:ext cx="130" cy="71"/>
              </a:xfrm>
              <a:custGeom>
                <a:avLst/>
                <a:gdLst>
                  <a:gd name="T0" fmla="*/ 122 w 130"/>
                  <a:gd name="T1" fmla="*/ 62 h 71"/>
                  <a:gd name="T2" fmla="*/ 122 w 130"/>
                  <a:gd name="T3" fmla="*/ 45 h 71"/>
                  <a:gd name="T4" fmla="*/ 87 w 130"/>
                  <a:gd name="T5" fmla="*/ 45 h 71"/>
                  <a:gd name="T6" fmla="*/ 52 w 130"/>
                  <a:gd name="T7" fmla="*/ 18 h 71"/>
                  <a:gd name="T8" fmla="*/ 43 w 130"/>
                  <a:gd name="T9" fmla="*/ 18 h 71"/>
                  <a:gd name="T10" fmla="*/ 26 w 130"/>
                  <a:gd name="T11" fmla="*/ 0 h 71"/>
                  <a:gd name="T12" fmla="*/ 8 w 130"/>
                  <a:gd name="T13" fmla="*/ 0 h 71"/>
                  <a:gd name="T14" fmla="*/ 0 w 130"/>
                  <a:gd name="T15" fmla="*/ 18 h 71"/>
                  <a:gd name="T16" fmla="*/ 43 w 130"/>
                  <a:gd name="T17" fmla="*/ 54 h 71"/>
                  <a:gd name="T18" fmla="*/ 61 w 130"/>
                  <a:gd name="T19" fmla="*/ 54 h 71"/>
                  <a:gd name="T20" fmla="*/ 87 w 130"/>
                  <a:gd name="T21" fmla="*/ 62 h 71"/>
                  <a:gd name="T22" fmla="*/ 113 w 130"/>
                  <a:gd name="T23" fmla="*/ 71 h 71"/>
                  <a:gd name="T24" fmla="*/ 130 w 130"/>
                  <a:gd name="T25" fmla="*/ 71 h 71"/>
                  <a:gd name="T26" fmla="*/ 122 w 130"/>
                  <a:gd name="T27" fmla="*/ 62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0"/>
                  <a:gd name="T43" fmla="*/ 0 h 71"/>
                  <a:gd name="T44" fmla="*/ 130 w 130"/>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0" h="71">
                    <a:moveTo>
                      <a:pt x="122" y="62"/>
                    </a:moveTo>
                    <a:lnTo>
                      <a:pt x="122" y="45"/>
                    </a:lnTo>
                    <a:lnTo>
                      <a:pt x="87" y="45"/>
                    </a:lnTo>
                    <a:lnTo>
                      <a:pt x="52" y="18"/>
                    </a:lnTo>
                    <a:lnTo>
                      <a:pt x="43" y="18"/>
                    </a:lnTo>
                    <a:lnTo>
                      <a:pt x="26" y="0"/>
                    </a:lnTo>
                    <a:lnTo>
                      <a:pt x="8" y="0"/>
                    </a:lnTo>
                    <a:lnTo>
                      <a:pt x="0" y="18"/>
                    </a:lnTo>
                    <a:lnTo>
                      <a:pt x="43" y="54"/>
                    </a:lnTo>
                    <a:lnTo>
                      <a:pt x="61" y="54"/>
                    </a:lnTo>
                    <a:lnTo>
                      <a:pt x="87" y="62"/>
                    </a:lnTo>
                    <a:lnTo>
                      <a:pt x="113" y="71"/>
                    </a:lnTo>
                    <a:lnTo>
                      <a:pt x="130" y="71"/>
                    </a:lnTo>
                    <a:lnTo>
                      <a:pt x="122" y="62"/>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45" name="Freeform 192"/>
              <p:cNvSpPr>
                <a:spLocks/>
              </p:cNvSpPr>
              <p:nvPr/>
            </p:nvSpPr>
            <p:spPr bwMode="auto">
              <a:xfrm>
                <a:off x="3798" y="1883"/>
                <a:ext cx="130" cy="71"/>
              </a:xfrm>
              <a:custGeom>
                <a:avLst/>
                <a:gdLst>
                  <a:gd name="T0" fmla="*/ 122 w 130"/>
                  <a:gd name="T1" fmla="*/ 62 h 71"/>
                  <a:gd name="T2" fmla="*/ 122 w 130"/>
                  <a:gd name="T3" fmla="*/ 45 h 71"/>
                  <a:gd name="T4" fmla="*/ 87 w 130"/>
                  <a:gd name="T5" fmla="*/ 45 h 71"/>
                  <a:gd name="T6" fmla="*/ 52 w 130"/>
                  <a:gd name="T7" fmla="*/ 18 h 71"/>
                  <a:gd name="T8" fmla="*/ 43 w 130"/>
                  <a:gd name="T9" fmla="*/ 18 h 71"/>
                  <a:gd name="T10" fmla="*/ 26 w 130"/>
                  <a:gd name="T11" fmla="*/ 0 h 71"/>
                  <a:gd name="T12" fmla="*/ 8 w 130"/>
                  <a:gd name="T13" fmla="*/ 0 h 71"/>
                  <a:gd name="T14" fmla="*/ 0 w 130"/>
                  <a:gd name="T15" fmla="*/ 18 h 71"/>
                  <a:gd name="T16" fmla="*/ 43 w 130"/>
                  <a:gd name="T17" fmla="*/ 54 h 71"/>
                  <a:gd name="T18" fmla="*/ 61 w 130"/>
                  <a:gd name="T19" fmla="*/ 54 h 71"/>
                  <a:gd name="T20" fmla="*/ 87 w 130"/>
                  <a:gd name="T21" fmla="*/ 62 h 71"/>
                  <a:gd name="T22" fmla="*/ 113 w 130"/>
                  <a:gd name="T23" fmla="*/ 71 h 71"/>
                  <a:gd name="T24" fmla="*/ 130 w 130"/>
                  <a:gd name="T25" fmla="*/ 71 h 71"/>
                  <a:gd name="T26" fmla="*/ 122 w 130"/>
                  <a:gd name="T27" fmla="*/ 62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0"/>
                  <a:gd name="T43" fmla="*/ 0 h 71"/>
                  <a:gd name="T44" fmla="*/ 130 w 130"/>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0" h="71">
                    <a:moveTo>
                      <a:pt x="122" y="62"/>
                    </a:moveTo>
                    <a:lnTo>
                      <a:pt x="122" y="45"/>
                    </a:lnTo>
                    <a:lnTo>
                      <a:pt x="87" y="45"/>
                    </a:lnTo>
                    <a:lnTo>
                      <a:pt x="52" y="18"/>
                    </a:lnTo>
                    <a:lnTo>
                      <a:pt x="43" y="18"/>
                    </a:lnTo>
                    <a:lnTo>
                      <a:pt x="26" y="0"/>
                    </a:lnTo>
                    <a:lnTo>
                      <a:pt x="8" y="0"/>
                    </a:lnTo>
                    <a:lnTo>
                      <a:pt x="0" y="18"/>
                    </a:lnTo>
                    <a:lnTo>
                      <a:pt x="43" y="54"/>
                    </a:lnTo>
                    <a:lnTo>
                      <a:pt x="61" y="54"/>
                    </a:lnTo>
                    <a:lnTo>
                      <a:pt x="87" y="62"/>
                    </a:lnTo>
                    <a:lnTo>
                      <a:pt x="113" y="71"/>
                    </a:lnTo>
                    <a:lnTo>
                      <a:pt x="130" y="71"/>
                    </a:lnTo>
                    <a:lnTo>
                      <a:pt x="122" y="62"/>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39" name="Freeform 193"/>
            <p:cNvSpPr>
              <a:spLocks/>
            </p:cNvSpPr>
            <p:nvPr/>
          </p:nvSpPr>
          <p:spPr bwMode="auto">
            <a:xfrm>
              <a:off x="5743575" y="2974975"/>
              <a:ext cx="504825" cy="403225"/>
            </a:xfrm>
            <a:custGeom>
              <a:avLst/>
              <a:gdLst>
                <a:gd name="T0" fmla="*/ 2147483647 w 313"/>
                <a:gd name="T1" fmla="*/ 2147483647 h 267"/>
                <a:gd name="T2" fmla="*/ 2147483647 w 313"/>
                <a:gd name="T3" fmla="*/ 2147483647 h 267"/>
                <a:gd name="T4" fmla="*/ 2147483647 w 313"/>
                <a:gd name="T5" fmla="*/ 2147483647 h 267"/>
                <a:gd name="T6" fmla="*/ 2147483647 w 313"/>
                <a:gd name="T7" fmla="*/ 2147483647 h 267"/>
                <a:gd name="T8" fmla="*/ 2147483647 w 313"/>
                <a:gd name="T9" fmla="*/ 2147483647 h 267"/>
                <a:gd name="T10" fmla="*/ 2147483647 w 313"/>
                <a:gd name="T11" fmla="*/ 2147483647 h 267"/>
                <a:gd name="T12" fmla="*/ 2147483647 w 313"/>
                <a:gd name="T13" fmla="*/ 2147483647 h 267"/>
                <a:gd name="T14" fmla="*/ 2147483647 w 313"/>
                <a:gd name="T15" fmla="*/ 2147483647 h 267"/>
                <a:gd name="T16" fmla="*/ 2147483647 w 313"/>
                <a:gd name="T17" fmla="*/ 2147483647 h 267"/>
                <a:gd name="T18" fmla="*/ 2147483647 w 313"/>
                <a:gd name="T19" fmla="*/ 2147483647 h 267"/>
                <a:gd name="T20" fmla="*/ 2147483647 w 313"/>
                <a:gd name="T21" fmla="*/ 2147483647 h 267"/>
                <a:gd name="T22" fmla="*/ 2147483647 w 313"/>
                <a:gd name="T23" fmla="*/ 2147483647 h 267"/>
                <a:gd name="T24" fmla="*/ 2147483647 w 313"/>
                <a:gd name="T25" fmla="*/ 2147483647 h 267"/>
                <a:gd name="T26" fmla="*/ 2147483647 w 313"/>
                <a:gd name="T27" fmla="*/ 2147483647 h 267"/>
                <a:gd name="T28" fmla="*/ 0 w 313"/>
                <a:gd name="T29" fmla="*/ 2147483647 h 267"/>
                <a:gd name="T30" fmla="*/ 2147483647 w 313"/>
                <a:gd name="T31" fmla="*/ 0 h 267"/>
                <a:gd name="T32" fmla="*/ 2147483647 w 313"/>
                <a:gd name="T33" fmla="*/ 2147483647 h 267"/>
                <a:gd name="T34" fmla="*/ 2147483647 w 313"/>
                <a:gd name="T35" fmla="*/ 2147483647 h 267"/>
                <a:gd name="T36" fmla="*/ 2147483647 w 313"/>
                <a:gd name="T37" fmla="*/ 2147483647 h 267"/>
                <a:gd name="T38" fmla="*/ 2147483647 w 313"/>
                <a:gd name="T39" fmla="*/ 2147483647 h 267"/>
                <a:gd name="T40" fmla="*/ 2147483647 w 313"/>
                <a:gd name="T41" fmla="*/ 2147483647 h 267"/>
                <a:gd name="T42" fmla="*/ 2147483647 w 313"/>
                <a:gd name="T43" fmla="*/ 2147483647 h 267"/>
                <a:gd name="T44" fmla="*/ 2147483647 w 313"/>
                <a:gd name="T45" fmla="*/ 2147483647 h 267"/>
                <a:gd name="T46" fmla="*/ 2147483647 w 313"/>
                <a:gd name="T47" fmla="*/ 2147483647 h 267"/>
                <a:gd name="T48" fmla="*/ 2147483647 w 313"/>
                <a:gd name="T49" fmla="*/ 2147483647 h 267"/>
                <a:gd name="T50" fmla="*/ 2147483647 w 313"/>
                <a:gd name="T51" fmla="*/ 2147483647 h 267"/>
                <a:gd name="T52" fmla="*/ 2147483647 w 313"/>
                <a:gd name="T53" fmla="*/ 2147483647 h 267"/>
                <a:gd name="T54" fmla="*/ 2147483647 w 313"/>
                <a:gd name="T55" fmla="*/ 2147483647 h 267"/>
                <a:gd name="T56" fmla="*/ 2147483647 w 313"/>
                <a:gd name="T57" fmla="*/ 2147483647 h 267"/>
                <a:gd name="T58" fmla="*/ 2147483647 w 313"/>
                <a:gd name="T59" fmla="*/ 2147483647 h 267"/>
                <a:gd name="T60" fmla="*/ 2147483647 w 313"/>
                <a:gd name="T61" fmla="*/ 2147483647 h 267"/>
                <a:gd name="T62" fmla="*/ 2147483647 w 313"/>
                <a:gd name="T63" fmla="*/ 2147483647 h 267"/>
                <a:gd name="T64" fmla="*/ 2147483647 w 313"/>
                <a:gd name="T65" fmla="*/ 2147483647 h 267"/>
                <a:gd name="T66" fmla="*/ 2147483647 w 313"/>
                <a:gd name="T67" fmla="*/ 2147483647 h 267"/>
                <a:gd name="T68" fmla="*/ 2147483647 w 313"/>
                <a:gd name="T69" fmla="*/ 2147483647 h 267"/>
                <a:gd name="T70" fmla="*/ 2147483647 w 313"/>
                <a:gd name="T71" fmla="*/ 2147483647 h 267"/>
                <a:gd name="T72" fmla="*/ 2147483647 w 313"/>
                <a:gd name="T73" fmla="*/ 2147483647 h 267"/>
                <a:gd name="T74" fmla="*/ 2147483647 w 313"/>
                <a:gd name="T75" fmla="*/ 2147483647 h 267"/>
                <a:gd name="T76" fmla="*/ 2147483647 w 313"/>
                <a:gd name="T77" fmla="*/ 2147483647 h 267"/>
                <a:gd name="T78" fmla="*/ 2147483647 w 313"/>
                <a:gd name="T79" fmla="*/ 2147483647 h 267"/>
                <a:gd name="T80" fmla="*/ 2147483647 w 313"/>
                <a:gd name="T81" fmla="*/ 2147483647 h 267"/>
                <a:gd name="T82" fmla="*/ 2147483647 w 313"/>
                <a:gd name="T83" fmla="*/ 2147483647 h 267"/>
                <a:gd name="T84" fmla="*/ 2147483647 w 313"/>
                <a:gd name="T85" fmla="*/ 2147483647 h 267"/>
                <a:gd name="T86" fmla="*/ 2147483647 w 313"/>
                <a:gd name="T87" fmla="*/ 2147483647 h 2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3"/>
                <a:gd name="T133" fmla="*/ 0 h 267"/>
                <a:gd name="T134" fmla="*/ 313 w 313"/>
                <a:gd name="T135" fmla="*/ 267 h 2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3" h="267">
                  <a:moveTo>
                    <a:pt x="226" y="258"/>
                  </a:moveTo>
                  <a:lnTo>
                    <a:pt x="218" y="240"/>
                  </a:lnTo>
                  <a:lnTo>
                    <a:pt x="191" y="249"/>
                  </a:lnTo>
                  <a:lnTo>
                    <a:pt x="174" y="249"/>
                  </a:lnTo>
                  <a:lnTo>
                    <a:pt x="130" y="223"/>
                  </a:lnTo>
                  <a:lnTo>
                    <a:pt x="113" y="178"/>
                  </a:lnTo>
                  <a:lnTo>
                    <a:pt x="96" y="169"/>
                  </a:lnTo>
                  <a:lnTo>
                    <a:pt x="87" y="178"/>
                  </a:lnTo>
                  <a:lnTo>
                    <a:pt x="70" y="160"/>
                  </a:lnTo>
                  <a:lnTo>
                    <a:pt x="70" y="134"/>
                  </a:lnTo>
                  <a:lnTo>
                    <a:pt x="43" y="125"/>
                  </a:lnTo>
                  <a:lnTo>
                    <a:pt x="26" y="107"/>
                  </a:lnTo>
                  <a:lnTo>
                    <a:pt x="43" y="80"/>
                  </a:lnTo>
                  <a:lnTo>
                    <a:pt x="17" y="44"/>
                  </a:lnTo>
                  <a:lnTo>
                    <a:pt x="0" y="9"/>
                  </a:lnTo>
                  <a:lnTo>
                    <a:pt x="9" y="0"/>
                  </a:lnTo>
                  <a:lnTo>
                    <a:pt x="17" y="18"/>
                  </a:lnTo>
                  <a:lnTo>
                    <a:pt x="26" y="18"/>
                  </a:lnTo>
                  <a:lnTo>
                    <a:pt x="43" y="18"/>
                  </a:lnTo>
                  <a:lnTo>
                    <a:pt x="61" y="9"/>
                  </a:lnTo>
                  <a:lnTo>
                    <a:pt x="61" y="18"/>
                  </a:lnTo>
                  <a:lnTo>
                    <a:pt x="78" y="27"/>
                  </a:lnTo>
                  <a:lnTo>
                    <a:pt x="78" y="44"/>
                  </a:lnTo>
                  <a:lnTo>
                    <a:pt x="113" y="62"/>
                  </a:lnTo>
                  <a:lnTo>
                    <a:pt x="148" y="53"/>
                  </a:lnTo>
                  <a:lnTo>
                    <a:pt x="148" y="44"/>
                  </a:lnTo>
                  <a:lnTo>
                    <a:pt x="174" y="36"/>
                  </a:lnTo>
                  <a:lnTo>
                    <a:pt x="191" y="27"/>
                  </a:lnTo>
                  <a:lnTo>
                    <a:pt x="270" y="62"/>
                  </a:lnTo>
                  <a:lnTo>
                    <a:pt x="270" y="71"/>
                  </a:lnTo>
                  <a:lnTo>
                    <a:pt x="270" y="98"/>
                  </a:lnTo>
                  <a:lnTo>
                    <a:pt x="261" y="107"/>
                  </a:lnTo>
                  <a:lnTo>
                    <a:pt x="261" y="116"/>
                  </a:lnTo>
                  <a:lnTo>
                    <a:pt x="270" y="151"/>
                  </a:lnTo>
                  <a:lnTo>
                    <a:pt x="287" y="151"/>
                  </a:lnTo>
                  <a:lnTo>
                    <a:pt x="287" y="160"/>
                  </a:lnTo>
                  <a:lnTo>
                    <a:pt x="279" y="178"/>
                  </a:lnTo>
                  <a:lnTo>
                    <a:pt x="296" y="205"/>
                  </a:lnTo>
                  <a:lnTo>
                    <a:pt x="305" y="205"/>
                  </a:lnTo>
                  <a:lnTo>
                    <a:pt x="313" y="232"/>
                  </a:lnTo>
                  <a:lnTo>
                    <a:pt x="313" y="240"/>
                  </a:lnTo>
                  <a:lnTo>
                    <a:pt x="296" y="249"/>
                  </a:lnTo>
                  <a:lnTo>
                    <a:pt x="296" y="267"/>
                  </a:lnTo>
                  <a:lnTo>
                    <a:pt x="226" y="25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40" name="Group 194"/>
            <p:cNvGrpSpPr>
              <a:grpSpLocks/>
            </p:cNvGrpSpPr>
            <p:nvPr/>
          </p:nvGrpSpPr>
          <p:grpSpPr bwMode="auto">
            <a:xfrm>
              <a:off x="5743575" y="2974975"/>
              <a:ext cx="504825" cy="403225"/>
              <a:chOff x="3249" y="1705"/>
              <a:chExt cx="313" cy="267"/>
            </a:xfrm>
          </p:grpSpPr>
          <p:sp>
            <p:nvSpPr>
              <p:cNvPr id="56142" name="Freeform 195"/>
              <p:cNvSpPr>
                <a:spLocks/>
              </p:cNvSpPr>
              <p:nvPr/>
            </p:nvSpPr>
            <p:spPr bwMode="auto">
              <a:xfrm>
                <a:off x="3249" y="1705"/>
                <a:ext cx="313" cy="267"/>
              </a:xfrm>
              <a:custGeom>
                <a:avLst/>
                <a:gdLst>
                  <a:gd name="T0" fmla="*/ 226 w 313"/>
                  <a:gd name="T1" fmla="*/ 258 h 267"/>
                  <a:gd name="T2" fmla="*/ 218 w 313"/>
                  <a:gd name="T3" fmla="*/ 240 h 267"/>
                  <a:gd name="T4" fmla="*/ 191 w 313"/>
                  <a:gd name="T5" fmla="*/ 249 h 267"/>
                  <a:gd name="T6" fmla="*/ 174 w 313"/>
                  <a:gd name="T7" fmla="*/ 249 h 267"/>
                  <a:gd name="T8" fmla="*/ 130 w 313"/>
                  <a:gd name="T9" fmla="*/ 223 h 267"/>
                  <a:gd name="T10" fmla="*/ 113 w 313"/>
                  <a:gd name="T11" fmla="*/ 178 h 267"/>
                  <a:gd name="T12" fmla="*/ 96 w 313"/>
                  <a:gd name="T13" fmla="*/ 169 h 267"/>
                  <a:gd name="T14" fmla="*/ 87 w 313"/>
                  <a:gd name="T15" fmla="*/ 178 h 267"/>
                  <a:gd name="T16" fmla="*/ 70 w 313"/>
                  <a:gd name="T17" fmla="*/ 160 h 267"/>
                  <a:gd name="T18" fmla="*/ 70 w 313"/>
                  <a:gd name="T19" fmla="*/ 134 h 267"/>
                  <a:gd name="T20" fmla="*/ 43 w 313"/>
                  <a:gd name="T21" fmla="*/ 125 h 267"/>
                  <a:gd name="T22" fmla="*/ 26 w 313"/>
                  <a:gd name="T23" fmla="*/ 107 h 267"/>
                  <a:gd name="T24" fmla="*/ 43 w 313"/>
                  <a:gd name="T25" fmla="*/ 80 h 267"/>
                  <a:gd name="T26" fmla="*/ 17 w 313"/>
                  <a:gd name="T27" fmla="*/ 44 h 267"/>
                  <a:gd name="T28" fmla="*/ 0 w 313"/>
                  <a:gd name="T29" fmla="*/ 9 h 267"/>
                  <a:gd name="T30" fmla="*/ 9 w 313"/>
                  <a:gd name="T31" fmla="*/ 0 h 267"/>
                  <a:gd name="T32" fmla="*/ 17 w 313"/>
                  <a:gd name="T33" fmla="*/ 18 h 267"/>
                  <a:gd name="T34" fmla="*/ 26 w 313"/>
                  <a:gd name="T35" fmla="*/ 18 h 267"/>
                  <a:gd name="T36" fmla="*/ 43 w 313"/>
                  <a:gd name="T37" fmla="*/ 18 h 267"/>
                  <a:gd name="T38" fmla="*/ 61 w 313"/>
                  <a:gd name="T39" fmla="*/ 9 h 267"/>
                  <a:gd name="T40" fmla="*/ 61 w 313"/>
                  <a:gd name="T41" fmla="*/ 18 h 267"/>
                  <a:gd name="T42" fmla="*/ 78 w 313"/>
                  <a:gd name="T43" fmla="*/ 27 h 267"/>
                  <a:gd name="T44" fmla="*/ 78 w 313"/>
                  <a:gd name="T45" fmla="*/ 44 h 267"/>
                  <a:gd name="T46" fmla="*/ 113 w 313"/>
                  <a:gd name="T47" fmla="*/ 62 h 267"/>
                  <a:gd name="T48" fmla="*/ 148 w 313"/>
                  <a:gd name="T49" fmla="*/ 53 h 267"/>
                  <a:gd name="T50" fmla="*/ 148 w 313"/>
                  <a:gd name="T51" fmla="*/ 44 h 267"/>
                  <a:gd name="T52" fmla="*/ 174 w 313"/>
                  <a:gd name="T53" fmla="*/ 36 h 267"/>
                  <a:gd name="T54" fmla="*/ 191 w 313"/>
                  <a:gd name="T55" fmla="*/ 27 h 267"/>
                  <a:gd name="T56" fmla="*/ 270 w 313"/>
                  <a:gd name="T57" fmla="*/ 62 h 267"/>
                  <a:gd name="T58" fmla="*/ 270 w 313"/>
                  <a:gd name="T59" fmla="*/ 71 h 267"/>
                  <a:gd name="T60" fmla="*/ 270 w 313"/>
                  <a:gd name="T61" fmla="*/ 98 h 267"/>
                  <a:gd name="T62" fmla="*/ 261 w 313"/>
                  <a:gd name="T63" fmla="*/ 107 h 267"/>
                  <a:gd name="T64" fmla="*/ 261 w 313"/>
                  <a:gd name="T65" fmla="*/ 116 h 267"/>
                  <a:gd name="T66" fmla="*/ 270 w 313"/>
                  <a:gd name="T67" fmla="*/ 151 h 267"/>
                  <a:gd name="T68" fmla="*/ 287 w 313"/>
                  <a:gd name="T69" fmla="*/ 151 h 267"/>
                  <a:gd name="T70" fmla="*/ 287 w 313"/>
                  <a:gd name="T71" fmla="*/ 160 h 267"/>
                  <a:gd name="T72" fmla="*/ 279 w 313"/>
                  <a:gd name="T73" fmla="*/ 178 h 267"/>
                  <a:gd name="T74" fmla="*/ 296 w 313"/>
                  <a:gd name="T75" fmla="*/ 205 h 267"/>
                  <a:gd name="T76" fmla="*/ 305 w 313"/>
                  <a:gd name="T77" fmla="*/ 205 h 267"/>
                  <a:gd name="T78" fmla="*/ 313 w 313"/>
                  <a:gd name="T79" fmla="*/ 232 h 267"/>
                  <a:gd name="T80" fmla="*/ 313 w 313"/>
                  <a:gd name="T81" fmla="*/ 240 h 267"/>
                  <a:gd name="T82" fmla="*/ 296 w 313"/>
                  <a:gd name="T83" fmla="*/ 249 h 267"/>
                  <a:gd name="T84" fmla="*/ 296 w 313"/>
                  <a:gd name="T85" fmla="*/ 267 h 267"/>
                  <a:gd name="T86" fmla="*/ 226 w 313"/>
                  <a:gd name="T87" fmla="*/ 258 h 2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3"/>
                  <a:gd name="T133" fmla="*/ 0 h 267"/>
                  <a:gd name="T134" fmla="*/ 313 w 313"/>
                  <a:gd name="T135" fmla="*/ 267 h 2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3" h="267">
                    <a:moveTo>
                      <a:pt x="226" y="258"/>
                    </a:moveTo>
                    <a:lnTo>
                      <a:pt x="218" y="240"/>
                    </a:lnTo>
                    <a:lnTo>
                      <a:pt x="191" y="249"/>
                    </a:lnTo>
                    <a:lnTo>
                      <a:pt x="174" y="249"/>
                    </a:lnTo>
                    <a:lnTo>
                      <a:pt x="130" y="223"/>
                    </a:lnTo>
                    <a:lnTo>
                      <a:pt x="113" y="178"/>
                    </a:lnTo>
                    <a:lnTo>
                      <a:pt x="96" y="169"/>
                    </a:lnTo>
                    <a:lnTo>
                      <a:pt x="87" y="178"/>
                    </a:lnTo>
                    <a:lnTo>
                      <a:pt x="70" y="160"/>
                    </a:lnTo>
                    <a:lnTo>
                      <a:pt x="70" y="134"/>
                    </a:lnTo>
                    <a:lnTo>
                      <a:pt x="43" y="125"/>
                    </a:lnTo>
                    <a:lnTo>
                      <a:pt x="26" y="107"/>
                    </a:lnTo>
                    <a:lnTo>
                      <a:pt x="43" y="80"/>
                    </a:lnTo>
                    <a:lnTo>
                      <a:pt x="17" y="44"/>
                    </a:lnTo>
                    <a:lnTo>
                      <a:pt x="0" y="9"/>
                    </a:lnTo>
                    <a:lnTo>
                      <a:pt x="9" y="0"/>
                    </a:lnTo>
                    <a:lnTo>
                      <a:pt x="17" y="18"/>
                    </a:lnTo>
                    <a:lnTo>
                      <a:pt x="26" y="18"/>
                    </a:lnTo>
                    <a:lnTo>
                      <a:pt x="43" y="18"/>
                    </a:lnTo>
                    <a:lnTo>
                      <a:pt x="61" y="9"/>
                    </a:lnTo>
                    <a:lnTo>
                      <a:pt x="61" y="18"/>
                    </a:lnTo>
                    <a:lnTo>
                      <a:pt x="78" y="27"/>
                    </a:lnTo>
                    <a:lnTo>
                      <a:pt x="78" y="44"/>
                    </a:lnTo>
                    <a:lnTo>
                      <a:pt x="113" y="62"/>
                    </a:lnTo>
                    <a:lnTo>
                      <a:pt x="148" y="53"/>
                    </a:lnTo>
                    <a:lnTo>
                      <a:pt x="148" y="44"/>
                    </a:lnTo>
                    <a:lnTo>
                      <a:pt x="174" y="36"/>
                    </a:lnTo>
                    <a:lnTo>
                      <a:pt x="191" y="27"/>
                    </a:lnTo>
                    <a:lnTo>
                      <a:pt x="270" y="62"/>
                    </a:lnTo>
                    <a:lnTo>
                      <a:pt x="270" y="71"/>
                    </a:lnTo>
                    <a:lnTo>
                      <a:pt x="270" y="98"/>
                    </a:lnTo>
                    <a:lnTo>
                      <a:pt x="261" y="107"/>
                    </a:lnTo>
                    <a:lnTo>
                      <a:pt x="261" y="116"/>
                    </a:lnTo>
                    <a:lnTo>
                      <a:pt x="270" y="151"/>
                    </a:lnTo>
                    <a:lnTo>
                      <a:pt x="287" y="151"/>
                    </a:lnTo>
                    <a:lnTo>
                      <a:pt x="287" y="160"/>
                    </a:lnTo>
                    <a:lnTo>
                      <a:pt x="279" y="178"/>
                    </a:lnTo>
                    <a:lnTo>
                      <a:pt x="296" y="205"/>
                    </a:lnTo>
                    <a:lnTo>
                      <a:pt x="305" y="205"/>
                    </a:lnTo>
                    <a:lnTo>
                      <a:pt x="313" y="232"/>
                    </a:lnTo>
                    <a:lnTo>
                      <a:pt x="313" y="240"/>
                    </a:lnTo>
                    <a:lnTo>
                      <a:pt x="296" y="249"/>
                    </a:lnTo>
                    <a:lnTo>
                      <a:pt x="296" y="267"/>
                    </a:lnTo>
                    <a:lnTo>
                      <a:pt x="226" y="25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43" name="Freeform 196"/>
              <p:cNvSpPr>
                <a:spLocks/>
              </p:cNvSpPr>
              <p:nvPr/>
            </p:nvSpPr>
            <p:spPr bwMode="auto">
              <a:xfrm>
                <a:off x="3249" y="1705"/>
                <a:ext cx="313" cy="267"/>
              </a:xfrm>
              <a:custGeom>
                <a:avLst/>
                <a:gdLst>
                  <a:gd name="T0" fmla="*/ 226 w 313"/>
                  <a:gd name="T1" fmla="*/ 258 h 267"/>
                  <a:gd name="T2" fmla="*/ 218 w 313"/>
                  <a:gd name="T3" fmla="*/ 240 h 267"/>
                  <a:gd name="T4" fmla="*/ 191 w 313"/>
                  <a:gd name="T5" fmla="*/ 249 h 267"/>
                  <a:gd name="T6" fmla="*/ 174 w 313"/>
                  <a:gd name="T7" fmla="*/ 249 h 267"/>
                  <a:gd name="T8" fmla="*/ 130 w 313"/>
                  <a:gd name="T9" fmla="*/ 223 h 267"/>
                  <a:gd name="T10" fmla="*/ 113 w 313"/>
                  <a:gd name="T11" fmla="*/ 178 h 267"/>
                  <a:gd name="T12" fmla="*/ 96 w 313"/>
                  <a:gd name="T13" fmla="*/ 169 h 267"/>
                  <a:gd name="T14" fmla="*/ 87 w 313"/>
                  <a:gd name="T15" fmla="*/ 178 h 267"/>
                  <a:gd name="T16" fmla="*/ 70 w 313"/>
                  <a:gd name="T17" fmla="*/ 160 h 267"/>
                  <a:gd name="T18" fmla="*/ 70 w 313"/>
                  <a:gd name="T19" fmla="*/ 134 h 267"/>
                  <a:gd name="T20" fmla="*/ 43 w 313"/>
                  <a:gd name="T21" fmla="*/ 125 h 267"/>
                  <a:gd name="T22" fmla="*/ 26 w 313"/>
                  <a:gd name="T23" fmla="*/ 107 h 267"/>
                  <a:gd name="T24" fmla="*/ 43 w 313"/>
                  <a:gd name="T25" fmla="*/ 80 h 267"/>
                  <a:gd name="T26" fmla="*/ 17 w 313"/>
                  <a:gd name="T27" fmla="*/ 44 h 267"/>
                  <a:gd name="T28" fmla="*/ 0 w 313"/>
                  <a:gd name="T29" fmla="*/ 9 h 267"/>
                  <a:gd name="T30" fmla="*/ 9 w 313"/>
                  <a:gd name="T31" fmla="*/ 0 h 267"/>
                  <a:gd name="T32" fmla="*/ 17 w 313"/>
                  <a:gd name="T33" fmla="*/ 18 h 267"/>
                  <a:gd name="T34" fmla="*/ 26 w 313"/>
                  <a:gd name="T35" fmla="*/ 18 h 267"/>
                  <a:gd name="T36" fmla="*/ 43 w 313"/>
                  <a:gd name="T37" fmla="*/ 18 h 267"/>
                  <a:gd name="T38" fmla="*/ 61 w 313"/>
                  <a:gd name="T39" fmla="*/ 9 h 267"/>
                  <a:gd name="T40" fmla="*/ 61 w 313"/>
                  <a:gd name="T41" fmla="*/ 18 h 267"/>
                  <a:gd name="T42" fmla="*/ 78 w 313"/>
                  <a:gd name="T43" fmla="*/ 27 h 267"/>
                  <a:gd name="T44" fmla="*/ 78 w 313"/>
                  <a:gd name="T45" fmla="*/ 44 h 267"/>
                  <a:gd name="T46" fmla="*/ 113 w 313"/>
                  <a:gd name="T47" fmla="*/ 62 h 267"/>
                  <a:gd name="T48" fmla="*/ 148 w 313"/>
                  <a:gd name="T49" fmla="*/ 53 h 267"/>
                  <a:gd name="T50" fmla="*/ 148 w 313"/>
                  <a:gd name="T51" fmla="*/ 44 h 267"/>
                  <a:gd name="T52" fmla="*/ 174 w 313"/>
                  <a:gd name="T53" fmla="*/ 36 h 267"/>
                  <a:gd name="T54" fmla="*/ 191 w 313"/>
                  <a:gd name="T55" fmla="*/ 27 h 267"/>
                  <a:gd name="T56" fmla="*/ 270 w 313"/>
                  <a:gd name="T57" fmla="*/ 62 h 267"/>
                  <a:gd name="T58" fmla="*/ 270 w 313"/>
                  <a:gd name="T59" fmla="*/ 71 h 267"/>
                  <a:gd name="T60" fmla="*/ 270 w 313"/>
                  <a:gd name="T61" fmla="*/ 98 h 267"/>
                  <a:gd name="T62" fmla="*/ 261 w 313"/>
                  <a:gd name="T63" fmla="*/ 107 h 267"/>
                  <a:gd name="T64" fmla="*/ 261 w 313"/>
                  <a:gd name="T65" fmla="*/ 116 h 267"/>
                  <a:gd name="T66" fmla="*/ 270 w 313"/>
                  <a:gd name="T67" fmla="*/ 151 h 267"/>
                  <a:gd name="T68" fmla="*/ 287 w 313"/>
                  <a:gd name="T69" fmla="*/ 151 h 267"/>
                  <a:gd name="T70" fmla="*/ 287 w 313"/>
                  <a:gd name="T71" fmla="*/ 160 h 267"/>
                  <a:gd name="T72" fmla="*/ 279 w 313"/>
                  <a:gd name="T73" fmla="*/ 178 h 267"/>
                  <a:gd name="T74" fmla="*/ 296 w 313"/>
                  <a:gd name="T75" fmla="*/ 205 h 267"/>
                  <a:gd name="T76" fmla="*/ 305 w 313"/>
                  <a:gd name="T77" fmla="*/ 205 h 267"/>
                  <a:gd name="T78" fmla="*/ 313 w 313"/>
                  <a:gd name="T79" fmla="*/ 232 h 267"/>
                  <a:gd name="T80" fmla="*/ 313 w 313"/>
                  <a:gd name="T81" fmla="*/ 240 h 267"/>
                  <a:gd name="T82" fmla="*/ 296 w 313"/>
                  <a:gd name="T83" fmla="*/ 249 h 267"/>
                  <a:gd name="T84" fmla="*/ 296 w 313"/>
                  <a:gd name="T85" fmla="*/ 267 h 267"/>
                  <a:gd name="T86" fmla="*/ 226 w 313"/>
                  <a:gd name="T87" fmla="*/ 258 h 2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3"/>
                  <a:gd name="T133" fmla="*/ 0 h 267"/>
                  <a:gd name="T134" fmla="*/ 313 w 313"/>
                  <a:gd name="T135" fmla="*/ 267 h 2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3" h="267">
                    <a:moveTo>
                      <a:pt x="226" y="258"/>
                    </a:moveTo>
                    <a:lnTo>
                      <a:pt x="218" y="240"/>
                    </a:lnTo>
                    <a:lnTo>
                      <a:pt x="191" y="249"/>
                    </a:lnTo>
                    <a:lnTo>
                      <a:pt x="174" y="249"/>
                    </a:lnTo>
                    <a:lnTo>
                      <a:pt x="130" y="223"/>
                    </a:lnTo>
                    <a:lnTo>
                      <a:pt x="113" y="178"/>
                    </a:lnTo>
                    <a:lnTo>
                      <a:pt x="96" y="169"/>
                    </a:lnTo>
                    <a:lnTo>
                      <a:pt x="87" y="178"/>
                    </a:lnTo>
                    <a:lnTo>
                      <a:pt x="70" y="160"/>
                    </a:lnTo>
                    <a:lnTo>
                      <a:pt x="70" y="134"/>
                    </a:lnTo>
                    <a:lnTo>
                      <a:pt x="43" y="125"/>
                    </a:lnTo>
                    <a:lnTo>
                      <a:pt x="26" y="107"/>
                    </a:lnTo>
                    <a:lnTo>
                      <a:pt x="43" y="80"/>
                    </a:lnTo>
                    <a:lnTo>
                      <a:pt x="17" y="44"/>
                    </a:lnTo>
                    <a:lnTo>
                      <a:pt x="0" y="9"/>
                    </a:lnTo>
                    <a:lnTo>
                      <a:pt x="9" y="0"/>
                    </a:lnTo>
                    <a:lnTo>
                      <a:pt x="17" y="18"/>
                    </a:lnTo>
                    <a:lnTo>
                      <a:pt x="26" y="18"/>
                    </a:lnTo>
                    <a:lnTo>
                      <a:pt x="43" y="18"/>
                    </a:lnTo>
                    <a:lnTo>
                      <a:pt x="61" y="9"/>
                    </a:lnTo>
                    <a:lnTo>
                      <a:pt x="61" y="18"/>
                    </a:lnTo>
                    <a:lnTo>
                      <a:pt x="78" y="27"/>
                    </a:lnTo>
                    <a:lnTo>
                      <a:pt x="78" y="44"/>
                    </a:lnTo>
                    <a:lnTo>
                      <a:pt x="113" y="62"/>
                    </a:lnTo>
                    <a:lnTo>
                      <a:pt x="148" y="53"/>
                    </a:lnTo>
                    <a:lnTo>
                      <a:pt x="148" y="44"/>
                    </a:lnTo>
                    <a:lnTo>
                      <a:pt x="174" y="36"/>
                    </a:lnTo>
                    <a:lnTo>
                      <a:pt x="191" y="27"/>
                    </a:lnTo>
                    <a:lnTo>
                      <a:pt x="270" y="62"/>
                    </a:lnTo>
                    <a:lnTo>
                      <a:pt x="270" y="71"/>
                    </a:lnTo>
                    <a:lnTo>
                      <a:pt x="270" y="98"/>
                    </a:lnTo>
                    <a:lnTo>
                      <a:pt x="261" y="107"/>
                    </a:lnTo>
                    <a:lnTo>
                      <a:pt x="261" y="116"/>
                    </a:lnTo>
                    <a:lnTo>
                      <a:pt x="270" y="151"/>
                    </a:lnTo>
                    <a:lnTo>
                      <a:pt x="287" y="151"/>
                    </a:lnTo>
                    <a:lnTo>
                      <a:pt x="287" y="160"/>
                    </a:lnTo>
                    <a:lnTo>
                      <a:pt x="279" y="178"/>
                    </a:lnTo>
                    <a:lnTo>
                      <a:pt x="296" y="205"/>
                    </a:lnTo>
                    <a:lnTo>
                      <a:pt x="305" y="205"/>
                    </a:lnTo>
                    <a:lnTo>
                      <a:pt x="313" y="232"/>
                    </a:lnTo>
                    <a:lnTo>
                      <a:pt x="313" y="240"/>
                    </a:lnTo>
                    <a:lnTo>
                      <a:pt x="296" y="249"/>
                    </a:lnTo>
                    <a:lnTo>
                      <a:pt x="296" y="267"/>
                    </a:lnTo>
                    <a:lnTo>
                      <a:pt x="226" y="25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41" name="Freeform 197"/>
            <p:cNvSpPr>
              <a:spLocks/>
            </p:cNvSpPr>
            <p:nvPr/>
          </p:nvSpPr>
          <p:spPr bwMode="auto">
            <a:xfrm>
              <a:off x="6191250" y="3054350"/>
              <a:ext cx="338138" cy="377825"/>
            </a:xfrm>
            <a:custGeom>
              <a:avLst/>
              <a:gdLst>
                <a:gd name="T0" fmla="*/ 2147483647 w 209"/>
                <a:gd name="T1" fmla="*/ 2147483647 h 250"/>
                <a:gd name="T2" fmla="*/ 2147483647 w 209"/>
                <a:gd name="T3" fmla="*/ 2147483647 h 250"/>
                <a:gd name="T4" fmla="*/ 2147483647 w 209"/>
                <a:gd name="T5" fmla="*/ 2147483647 h 250"/>
                <a:gd name="T6" fmla="*/ 2147483647 w 209"/>
                <a:gd name="T7" fmla="*/ 2147483647 h 250"/>
                <a:gd name="T8" fmla="*/ 2147483647 w 209"/>
                <a:gd name="T9" fmla="*/ 2147483647 h 250"/>
                <a:gd name="T10" fmla="*/ 2147483647 w 209"/>
                <a:gd name="T11" fmla="*/ 2147483647 h 250"/>
                <a:gd name="T12" fmla="*/ 2147483647 w 209"/>
                <a:gd name="T13" fmla="*/ 2147483647 h 250"/>
                <a:gd name="T14" fmla="*/ 2147483647 w 209"/>
                <a:gd name="T15" fmla="*/ 2147483647 h 250"/>
                <a:gd name="T16" fmla="*/ 2147483647 w 209"/>
                <a:gd name="T17" fmla="*/ 2147483647 h 250"/>
                <a:gd name="T18" fmla="*/ 2147483647 w 209"/>
                <a:gd name="T19" fmla="*/ 2147483647 h 250"/>
                <a:gd name="T20" fmla="*/ 2147483647 w 209"/>
                <a:gd name="T21" fmla="*/ 2147483647 h 250"/>
                <a:gd name="T22" fmla="*/ 2147483647 w 209"/>
                <a:gd name="T23" fmla="*/ 2147483647 h 250"/>
                <a:gd name="T24" fmla="*/ 2147483647 w 209"/>
                <a:gd name="T25" fmla="*/ 2147483647 h 250"/>
                <a:gd name="T26" fmla="*/ 2147483647 w 209"/>
                <a:gd name="T27" fmla="*/ 2147483647 h 250"/>
                <a:gd name="T28" fmla="*/ 2147483647 w 209"/>
                <a:gd name="T29" fmla="*/ 2147483647 h 250"/>
                <a:gd name="T30" fmla="*/ 2147483647 w 209"/>
                <a:gd name="T31" fmla="*/ 2147483647 h 250"/>
                <a:gd name="T32" fmla="*/ 2147483647 w 209"/>
                <a:gd name="T33" fmla="*/ 2147483647 h 250"/>
                <a:gd name="T34" fmla="*/ 2147483647 w 209"/>
                <a:gd name="T35" fmla="*/ 2147483647 h 250"/>
                <a:gd name="T36" fmla="*/ 2147483647 w 209"/>
                <a:gd name="T37" fmla="*/ 2147483647 h 250"/>
                <a:gd name="T38" fmla="*/ 2147483647 w 209"/>
                <a:gd name="T39" fmla="*/ 2147483647 h 250"/>
                <a:gd name="T40" fmla="*/ 2147483647 w 209"/>
                <a:gd name="T41" fmla="*/ 2147483647 h 250"/>
                <a:gd name="T42" fmla="*/ 2147483647 w 209"/>
                <a:gd name="T43" fmla="*/ 0 h 250"/>
                <a:gd name="T44" fmla="*/ 2147483647 w 209"/>
                <a:gd name="T45" fmla="*/ 0 h 250"/>
                <a:gd name="T46" fmla="*/ 2147483647 w 209"/>
                <a:gd name="T47" fmla="*/ 0 h 250"/>
                <a:gd name="T48" fmla="*/ 2147483647 w 209"/>
                <a:gd name="T49" fmla="*/ 0 h 250"/>
                <a:gd name="T50" fmla="*/ 2147483647 w 209"/>
                <a:gd name="T51" fmla="*/ 2147483647 h 250"/>
                <a:gd name="T52" fmla="*/ 2147483647 w 209"/>
                <a:gd name="T53" fmla="*/ 2147483647 h 250"/>
                <a:gd name="T54" fmla="*/ 2147483647 w 209"/>
                <a:gd name="T55" fmla="*/ 2147483647 h 250"/>
                <a:gd name="T56" fmla="*/ 2147483647 w 209"/>
                <a:gd name="T57" fmla="*/ 2147483647 h 250"/>
                <a:gd name="T58" fmla="*/ 2147483647 w 209"/>
                <a:gd name="T59" fmla="*/ 2147483647 h 250"/>
                <a:gd name="T60" fmla="*/ 2147483647 w 209"/>
                <a:gd name="T61" fmla="*/ 2147483647 h 250"/>
                <a:gd name="T62" fmla="*/ 2147483647 w 209"/>
                <a:gd name="T63" fmla="*/ 2147483647 h 250"/>
                <a:gd name="T64" fmla="*/ 2147483647 w 209"/>
                <a:gd name="T65" fmla="*/ 2147483647 h 250"/>
                <a:gd name="T66" fmla="*/ 2147483647 w 209"/>
                <a:gd name="T67" fmla="*/ 2147483647 h 250"/>
                <a:gd name="T68" fmla="*/ 2147483647 w 209"/>
                <a:gd name="T69" fmla="*/ 2147483647 h 250"/>
                <a:gd name="T70" fmla="*/ 0 w 209"/>
                <a:gd name="T71" fmla="*/ 2147483647 h 250"/>
                <a:gd name="T72" fmla="*/ 2147483647 w 209"/>
                <a:gd name="T73" fmla="*/ 2147483647 h 250"/>
                <a:gd name="T74" fmla="*/ 2147483647 w 209"/>
                <a:gd name="T75" fmla="*/ 2147483647 h 250"/>
                <a:gd name="T76" fmla="*/ 2147483647 w 209"/>
                <a:gd name="T77" fmla="*/ 2147483647 h 250"/>
                <a:gd name="T78" fmla="*/ 2147483647 w 209"/>
                <a:gd name="T79" fmla="*/ 2147483647 h 250"/>
                <a:gd name="T80" fmla="*/ 2147483647 w 209"/>
                <a:gd name="T81" fmla="*/ 2147483647 h 250"/>
                <a:gd name="T82" fmla="*/ 2147483647 w 209"/>
                <a:gd name="T83" fmla="*/ 2147483647 h 250"/>
                <a:gd name="T84" fmla="*/ 2147483647 w 209"/>
                <a:gd name="T85" fmla="*/ 2147483647 h 250"/>
                <a:gd name="T86" fmla="*/ 2147483647 w 209"/>
                <a:gd name="T87" fmla="*/ 2147483647 h 250"/>
                <a:gd name="T88" fmla="*/ 2147483647 w 209"/>
                <a:gd name="T89" fmla="*/ 2147483647 h 250"/>
                <a:gd name="T90" fmla="*/ 2147483647 w 209"/>
                <a:gd name="T91" fmla="*/ 2147483647 h 250"/>
                <a:gd name="T92" fmla="*/ 2147483647 w 209"/>
                <a:gd name="T93" fmla="*/ 2147483647 h 250"/>
                <a:gd name="T94" fmla="*/ 2147483647 w 209"/>
                <a:gd name="T95" fmla="*/ 2147483647 h 2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9"/>
                <a:gd name="T145" fmla="*/ 0 h 250"/>
                <a:gd name="T146" fmla="*/ 209 w 209"/>
                <a:gd name="T147" fmla="*/ 250 h 2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9" h="250">
                  <a:moveTo>
                    <a:pt x="113" y="241"/>
                  </a:moveTo>
                  <a:lnTo>
                    <a:pt x="139" y="241"/>
                  </a:lnTo>
                  <a:lnTo>
                    <a:pt x="139" y="223"/>
                  </a:lnTo>
                  <a:lnTo>
                    <a:pt x="139" y="205"/>
                  </a:lnTo>
                  <a:lnTo>
                    <a:pt x="130" y="205"/>
                  </a:lnTo>
                  <a:lnTo>
                    <a:pt x="130" y="196"/>
                  </a:lnTo>
                  <a:lnTo>
                    <a:pt x="121" y="187"/>
                  </a:lnTo>
                  <a:lnTo>
                    <a:pt x="121" y="179"/>
                  </a:lnTo>
                  <a:lnTo>
                    <a:pt x="130" y="170"/>
                  </a:lnTo>
                  <a:lnTo>
                    <a:pt x="139" y="170"/>
                  </a:lnTo>
                  <a:lnTo>
                    <a:pt x="148" y="170"/>
                  </a:lnTo>
                  <a:lnTo>
                    <a:pt x="182" y="107"/>
                  </a:lnTo>
                  <a:lnTo>
                    <a:pt x="174" y="89"/>
                  </a:lnTo>
                  <a:lnTo>
                    <a:pt x="182" y="89"/>
                  </a:lnTo>
                  <a:lnTo>
                    <a:pt x="174" y="72"/>
                  </a:lnTo>
                  <a:lnTo>
                    <a:pt x="174" y="54"/>
                  </a:lnTo>
                  <a:lnTo>
                    <a:pt x="165" y="45"/>
                  </a:lnTo>
                  <a:lnTo>
                    <a:pt x="182" y="45"/>
                  </a:lnTo>
                  <a:lnTo>
                    <a:pt x="200" y="45"/>
                  </a:lnTo>
                  <a:lnTo>
                    <a:pt x="209" y="27"/>
                  </a:lnTo>
                  <a:lnTo>
                    <a:pt x="182" y="18"/>
                  </a:lnTo>
                  <a:lnTo>
                    <a:pt x="174" y="0"/>
                  </a:lnTo>
                  <a:lnTo>
                    <a:pt x="165" y="0"/>
                  </a:lnTo>
                  <a:lnTo>
                    <a:pt x="148" y="0"/>
                  </a:lnTo>
                  <a:lnTo>
                    <a:pt x="139" y="0"/>
                  </a:lnTo>
                  <a:lnTo>
                    <a:pt x="121" y="9"/>
                  </a:lnTo>
                  <a:lnTo>
                    <a:pt x="121" y="45"/>
                  </a:lnTo>
                  <a:lnTo>
                    <a:pt x="121" y="54"/>
                  </a:lnTo>
                  <a:lnTo>
                    <a:pt x="104" y="54"/>
                  </a:lnTo>
                  <a:lnTo>
                    <a:pt x="113" y="63"/>
                  </a:lnTo>
                  <a:lnTo>
                    <a:pt x="104" y="72"/>
                  </a:lnTo>
                  <a:lnTo>
                    <a:pt x="104" y="98"/>
                  </a:lnTo>
                  <a:lnTo>
                    <a:pt x="69" y="107"/>
                  </a:lnTo>
                  <a:lnTo>
                    <a:pt x="69" y="125"/>
                  </a:lnTo>
                  <a:lnTo>
                    <a:pt x="17" y="143"/>
                  </a:lnTo>
                  <a:lnTo>
                    <a:pt x="0" y="125"/>
                  </a:lnTo>
                  <a:lnTo>
                    <a:pt x="17" y="152"/>
                  </a:lnTo>
                  <a:lnTo>
                    <a:pt x="26" y="152"/>
                  </a:lnTo>
                  <a:lnTo>
                    <a:pt x="34" y="179"/>
                  </a:lnTo>
                  <a:lnTo>
                    <a:pt x="34" y="187"/>
                  </a:lnTo>
                  <a:lnTo>
                    <a:pt x="17" y="196"/>
                  </a:lnTo>
                  <a:lnTo>
                    <a:pt x="17" y="214"/>
                  </a:lnTo>
                  <a:lnTo>
                    <a:pt x="43" y="214"/>
                  </a:lnTo>
                  <a:lnTo>
                    <a:pt x="52" y="214"/>
                  </a:lnTo>
                  <a:lnTo>
                    <a:pt x="87" y="214"/>
                  </a:lnTo>
                  <a:lnTo>
                    <a:pt x="104" y="250"/>
                  </a:lnTo>
                  <a:lnTo>
                    <a:pt x="113" y="24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42" name="Freeform 198"/>
            <p:cNvSpPr>
              <a:spLocks/>
            </p:cNvSpPr>
            <p:nvPr/>
          </p:nvSpPr>
          <p:spPr bwMode="auto">
            <a:xfrm>
              <a:off x="6191250" y="3054350"/>
              <a:ext cx="338138" cy="377825"/>
            </a:xfrm>
            <a:custGeom>
              <a:avLst/>
              <a:gdLst>
                <a:gd name="T0" fmla="*/ 2147483647 w 209"/>
                <a:gd name="T1" fmla="*/ 2147483647 h 250"/>
                <a:gd name="T2" fmla="*/ 2147483647 w 209"/>
                <a:gd name="T3" fmla="*/ 2147483647 h 250"/>
                <a:gd name="T4" fmla="*/ 2147483647 w 209"/>
                <a:gd name="T5" fmla="*/ 2147483647 h 250"/>
                <a:gd name="T6" fmla="*/ 2147483647 w 209"/>
                <a:gd name="T7" fmla="*/ 2147483647 h 250"/>
                <a:gd name="T8" fmla="*/ 2147483647 w 209"/>
                <a:gd name="T9" fmla="*/ 2147483647 h 250"/>
                <a:gd name="T10" fmla="*/ 2147483647 w 209"/>
                <a:gd name="T11" fmla="*/ 2147483647 h 250"/>
                <a:gd name="T12" fmla="*/ 2147483647 w 209"/>
                <a:gd name="T13" fmla="*/ 2147483647 h 250"/>
                <a:gd name="T14" fmla="*/ 2147483647 w 209"/>
                <a:gd name="T15" fmla="*/ 2147483647 h 250"/>
                <a:gd name="T16" fmla="*/ 2147483647 w 209"/>
                <a:gd name="T17" fmla="*/ 2147483647 h 250"/>
                <a:gd name="T18" fmla="*/ 2147483647 w 209"/>
                <a:gd name="T19" fmla="*/ 2147483647 h 250"/>
                <a:gd name="T20" fmla="*/ 2147483647 w 209"/>
                <a:gd name="T21" fmla="*/ 2147483647 h 250"/>
                <a:gd name="T22" fmla="*/ 2147483647 w 209"/>
                <a:gd name="T23" fmla="*/ 2147483647 h 250"/>
                <a:gd name="T24" fmla="*/ 2147483647 w 209"/>
                <a:gd name="T25" fmla="*/ 2147483647 h 250"/>
                <a:gd name="T26" fmla="*/ 2147483647 w 209"/>
                <a:gd name="T27" fmla="*/ 2147483647 h 250"/>
                <a:gd name="T28" fmla="*/ 2147483647 w 209"/>
                <a:gd name="T29" fmla="*/ 2147483647 h 250"/>
                <a:gd name="T30" fmla="*/ 2147483647 w 209"/>
                <a:gd name="T31" fmla="*/ 2147483647 h 250"/>
                <a:gd name="T32" fmla="*/ 2147483647 w 209"/>
                <a:gd name="T33" fmla="*/ 2147483647 h 250"/>
                <a:gd name="T34" fmla="*/ 2147483647 w 209"/>
                <a:gd name="T35" fmla="*/ 2147483647 h 250"/>
                <a:gd name="T36" fmla="*/ 2147483647 w 209"/>
                <a:gd name="T37" fmla="*/ 2147483647 h 250"/>
                <a:gd name="T38" fmla="*/ 2147483647 w 209"/>
                <a:gd name="T39" fmla="*/ 2147483647 h 250"/>
                <a:gd name="T40" fmla="*/ 2147483647 w 209"/>
                <a:gd name="T41" fmla="*/ 2147483647 h 250"/>
                <a:gd name="T42" fmla="*/ 2147483647 w 209"/>
                <a:gd name="T43" fmla="*/ 0 h 250"/>
                <a:gd name="T44" fmla="*/ 2147483647 w 209"/>
                <a:gd name="T45" fmla="*/ 0 h 250"/>
                <a:gd name="T46" fmla="*/ 2147483647 w 209"/>
                <a:gd name="T47" fmla="*/ 0 h 250"/>
                <a:gd name="T48" fmla="*/ 2147483647 w 209"/>
                <a:gd name="T49" fmla="*/ 0 h 250"/>
                <a:gd name="T50" fmla="*/ 2147483647 w 209"/>
                <a:gd name="T51" fmla="*/ 2147483647 h 250"/>
                <a:gd name="T52" fmla="*/ 2147483647 w 209"/>
                <a:gd name="T53" fmla="*/ 2147483647 h 250"/>
                <a:gd name="T54" fmla="*/ 2147483647 w 209"/>
                <a:gd name="T55" fmla="*/ 2147483647 h 250"/>
                <a:gd name="T56" fmla="*/ 2147483647 w 209"/>
                <a:gd name="T57" fmla="*/ 2147483647 h 250"/>
                <a:gd name="T58" fmla="*/ 2147483647 w 209"/>
                <a:gd name="T59" fmla="*/ 2147483647 h 250"/>
                <a:gd name="T60" fmla="*/ 2147483647 w 209"/>
                <a:gd name="T61" fmla="*/ 2147483647 h 250"/>
                <a:gd name="T62" fmla="*/ 2147483647 w 209"/>
                <a:gd name="T63" fmla="*/ 2147483647 h 250"/>
                <a:gd name="T64" fmla="*/ 2147483647 w 209"/>
                <a:gd name="T65" fmla="*/ 2147483647 h 250"/>
                <a:gd name="T66" fmla="*/ 2147483647 w 209"/>
                <a:gd name="T67" fmla="*/ 2147483647 h 250"/>
                <a:gd name="T68" fmla="*/ 2147483647 w 209"/>
                <a:gd name="T69" fmla="*/ 2147483647 h 250"/>
                <a:gd name="T70" fmla="*/ 0 w 209"/>
                <a:gd name="T71" fmla="*/ 2147483647 h 250"/>
                <a:gd name="T72" fmla="*/ 2147483647 w 209"/>
                <a:gd name="T73" fmla="*/ 2147483647 h 250"/>
                <a:gd name="T74" fmla="*/ 2147483647 w 209"/>
                <a:gd name="T75" fmla="*/ 2147483647 h 250"/>
                <a:gd name="T76" fmla="*/ 2147483647 w 209"/>
                <a:gd name="T77" fmla="*/ 2147483647 h 250"/>
                <a:gd name="T78" fmla="*/ 2147483647 w 209"/>
                <a:gd name="T79" fmla="*/ 2147483647 h 250"/>
                <a:gd name="T80" fmla="*/ 2147483647 w 209"/>
                <a:gd name="T81" fmla="*/ 2147483647 h 250"/>
                <a:gd name="T82" fmla="*/ 2147483647 w 209"/>
                <a:gd name="T83" fmla="*/ 2147483647 h 250"/>
                <a:gd name="T84" fmla="*/ 2147483647 w 209"/>
                <a:gd name="T85" fmla="*/ 2147483647 h 250"/>
                <a:gd name="T86" fmla="*/ 2147483647 w 209"/>
                <a:gd name="T87" fmla="*/ 2147483647 h 250"/>
                <a:gd name="T88" fmla="*/ 2147483647 w 209"/>
                <a:gd name="T89" fmla="*/ 2147483647 h 250"/>
                <a:gd name="T90" fmla="*/ 2147483647 w 209"/>
                <a:gd name="T91" fmla="*/ 2147483647 h 250"/>
                <a:gd name="T92" fmla="*/ 2147483647 w 209"/>
                <a:gd name="T93" fmla="*/ 2147483647 h 250"/>
                <a:gd name="T94" fmla="*/ 2147483647 w 209"/>
                <a:gd name="T95" fmla="*/ 2147483647 h 2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9"/>
                <a:gd name="T145" fmla="*/ 0 h 250"/>
                <a:gd name="T146" fmla="*/ 209 w 209"/>
                <a:gd name="T147" fmla="*/ 250 h 2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9" h="250">
                  <a:moveTo>
                    <a:pt x="113" y="241"/>
                  </a:moveTo>
                  <a:lnTo>
                    <a:pt x="139" y="241"/>
                  </a:lnTo>
                  <a:lnTo>
                    <a:pt x="139" y="223"/>
                  </a:lnTo>
                  <a:lnTo>
                    <a:pt x="139" y="205"/>
                  </a:lnTo>
                  <a:lnTo>
                    <a:pt x="130" y="205"/>
                  </a:lnTo>
                  <a:lnTo>
                    <a:pt x="130" y="196"/>
                  </a:lnTo>
                  <a:lnTo>
                    <a:pt x="121" y="187"/>
                  </a:lnTo>
                  <a:lnTo>
                    <a:pt x="121" y="179"/>
                  </a:lnTo>
                  <a:lnTo>
                    <a:pt x="130" y="170"/>
                  </a:lnTo>
                  <a:lnTo>
                    <a:pt x="139" y="170"/>
                  </a:lnTo>
                  <a:lnTo>
                    <a:pt x="148" y="170"/>
                  </a:lnTo>
                  <a:lnTo>
                    <a:pt x="182" y="107"/>
                  </a:lnTo>
                  <a:lnTo>
                    <a:pt x="174" y="89"/>
                  </a:lnTo>
                  <a:lnTo>
                    <a:pt x="182" y="89"/>
                  </a:lnTo>
                  <a:lnTo>
                    <a:pt x="174" y="72"/>
                  </a:lnTo>
                  <a:lnTo>
                    <a:pt x="174" y="54"/>
                  </a:lnTo>
                  <a:lnTo>
                    <a:pt x="165" y="45"/>
                  </a:lnTo>
                  <a:lnTo>
                    <a:pt x="182" y="45"/>
                  </a:lnTo>
                  <a:lnTo>
                    <a:pt x="200" y="45"/>
                  </a:lnTo>
                  <a:lnTo>
                    <a:pt x="209" y="27"/>
                  </a:lnTo>
                  <a:lnTo>
                    <a:pt x="182" y="18"/>
                  </a:lnTo>
                  <a:lnTo>
                    <a:pt x="174" y="0"/>
                  </a:lnTo>
                  <a:lnTo>
                    <a:pt x="165" y="0"/>
                  </a:lnTo>
                  <a:lnTo>
                    <a:pt x="148" y="0"/>
                  </a:lnTo>
                  <a:lnTo>
                    <a:pt x="139" y="0"/>
                  </a:lnTo>
                  <a:lnTo>
                    <a:pt x="121" y="9"/>
                  </a:lnTo>
                  <a:lnTo>
                    <a:pt x="121" y="45"/>
                  </a:lnTo>
                  <a:lnTo>
                    <a:pt x="121" y="54"/>
                  </a:lnTo>
                  <a:lnTo>
                    <a:pt x="104" y="54"/>
                  </a:lnTo>
                  <a:lnTo>
                    <a:pt x="113" y="63"/>
                  </a:lnTo>
                  <a:lnTo>
                    <a:pt x="104" y="72"/>
                  </a:lnTo>
                  <a:lnTo>
                    <a:pt x="104" y="98"/>
                  </a:lnTo>
                  <a:lnTo>
                    <a:pt x="69" y="107"/>
                  </a:lnTo>
                  <a:lnTo>
                    <a:pt x="69" y="125"/>
                  </a:lnTo>
                  <a:lnTo>
                    <a:pt x="17" y="143"/>
                  </a:lnTo>
                  <a:lnTo>
                    <a:pt x="0" y="125"/>
                  </a:lnTo>
                  <a:lnTo>
                    <a:pt x="17" y="152"/>
                  </a:lnTo>
                  <a:lnTo>
                    <a:pt x="26" y="152"/>
                  </a:lnTo>
                  <a:lnTo>
                    <a:pt x="34" y="179"/>
                  </a:lnTo>
                  <a:lnTo>
                    <a:pt x="34" y="187"/>
                  </a:lnTo>
                  <a:lnTo>
                    <a:pt x="17" y="196"/>
                  </a:lnTo>
                  <a:lnTo>
                    <a:pt x="17" y="214"/>
                  </a:lnTo>
                  <a:lnTo>
                    <a:pt x="43" y="214"/>
                  </a:lnTo>
                  <a:lnTo>
                    <a:pt x="52" y="214"/>
                  </a:lnTo>
                  <a:lnTo>
                    <a:pt x="87" y="214"/>
                  </a:lnTo>
                  <a:lnTo>
                    <a:pt x="104" y="250"/>
                  </a:lnTo>
                  <a:lnTo>
                    <a:pt x="113" y="241"/>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43" name="Freeform 199"/>
            <p:cNvSpPr>
              <a:spLocks/>
            </p:cNvSpPr>
            <p:nvPr/>
          </p:nvSpPr>
          <p:spPr bwMode="auto">
            <a:xfrm>
              <a:off x="6164263" y="3016250"/>
              <a:ext cx="280987" cy="254000"/>
            </a:xfrm>
            <a:custGeom>
              <a:avLst/>
              <a:gdLst>
                <a:gd name="T0" fmla="*/ 2147483647 w 174"/>
                <a:gd name="T1" fmla="*/ 2147483647 h 169"/>
                <a:gd name="T2" fmla="*/ 2147483647 w 174"/>
                <a:gd name="T3" fmla="*/ 2147483647 h 169"/>
                <a:gd name="T4" fmla="*/ 2147483647 w 174"/>
                <a:gd name="T5" fmla="*/ 2147483647 h 169"/>
                <a:gd name="T6" fmla="*/ 2147483647 w 174"/>
                <a:gd name="T7" fmla="*/ 2147483647 h 169"/>
                <a:gd name="T8" fmla="*/ 2147483647 w 174"/>
                <a:gd name="T9" fmla="*/ 0 h 169"/>
                <a:gd name="T10" fmla="*/ 2147483647 w 174"/>
                <a:gd name="T11" fmla="*/ 2147483647 h 169"/>
                <a:gd name="T12" fmla="*/ 2147483647 w 174"/>
                <a:gd name="T13" fmla="*/ 2147483647 h 169"/>
                <a:gd name="T14" fmla="*/ 2147483647 w 174"/>
                <a:gd name="T15" fmla="*/ 2147483647 h 169"/>
                <a:gd name="T16" fmla="*/ 2147483647 w 174"/>
                <a:gd name="T17" fmla="*/ 2147483647 h 169"/>
                <a:gd name="T18" fmla="*/ 2147483647 w 174"/>
                <a:gd name="T19" fmla="*/ 2147483647 h 169"/>
                <a:gd name="T20" fmla="*/ 2147483647 w 174"/>
                <a:gd name="T21" fmla="*/ 2147483647 h 169"/>
                <a:gd name="T22" fmla="*/ 2147483647 w 174"/>
                <a:gd name="T23" fmla="*/ 2147483647 h 169"/>
                <a:gd name="T24" fmla="*/ 2147483647 w 174"/>
                <a:gd name="T25" fmla="*/ 2147483647 h 169"/>
                <a:gd name="T26" fmla="*/ 2147483647 w 174"/>
                <a:gd name="T27" fmla="*/ 2147483647 h 169"/>
                <a:gd name="T28" fmla="*/ 2147483647 w 174"/>
                <a:gd name="T29" fmla="*/ 2147483647 h 169"/>
                <a:gd name="T30" fmla="*/ 2147483647 w 174"/>
                <a:gd name="T31" fmla="*/ 2147483647 h 169"/>
                <a:gd name="T32" fmla="*/ 2147483647 w 174"/>
                <a:gd name="T33" fmla="*/ 2147483647 h 169"/>
                <a:gd name="T34" fmla="*/ 2147483647 w 174"/>
                <a:gd name="T35" fmla="*/ 2147483647 h 169"/>
                <a:gd name="T36" fmla="*/ 2147483647 w 174"/>
                <a:gd name="T37" fmla="*/ 2147483647 h 169"/>
                <a:gd name="T38" fmla="*/ 2147483647 w 174"/>
                <a:gd name="T39" fmla="*/ 2147483647 h 169"/>
                <a:gd name="T40" fmla="*/ 2147483647 w 174"/>
                <a:gd name="T41" fmla="*/ 2147483647 h 169"/>
                <a:gd name="T42" fmla="*/ 2147483647 w 174"/>
                <a:gd name="T43" fmla="*/ 2147483647 h 169"/>
                <a:gd name="T44" fmla="*/ 2147483647 w 174"/>
                <a:gd name="T45" fmla="*/ 2147483647 h 169"/>
                <a:gd name="T46" fmla="*/ 2147483647 w 174"/>
                <a:gd name="T47" fmla="*/ 2147483647 h 169"/>
                <a:gd name="T48" fmla="*/ 2147483647 w 174"/>
                <a:gd name="T49" fmla="*/ 2147483647 h 169"/>
                <a:gd name="T50" fmla="*/ 2147483647 w 174"/>
                <a:gd name="T51" fmla="*/ 2147483647 h 169"/>
                <a:gd name="T52" fmla="*/ 0 w 174"/>
                <a:gd name="T53" fmla="*/ 2147483647 h 169"/>
                <a:gd name="T54" fmla="*/ 0 w 174"/>
                <a:gd name="T55" fmla="*/ 2147483647 h 169"/>
                <a:gd name="T56" fmla="*/ 2147483647 w 174"/>
                <a:gd name="T57" fmla="*/ 2147483647 h 169"/>
                <a:gd name="T58" fmla="*/ 2147483647 w 174"/>
                <a:gd name="T59" fmla="*/ 2147483647 h 169"/>
                <a:gd name="T60" fmla="*/ 2147483647 w 174"/>
                <a:gd name="T61" fmla="*/ 2147483647 h 169"/>
                <a:gd name="T62" fmla="*/ 2147483647 w 174"/>
                <a:gd name="T63" fmla="*/ 2147483647 h 169"/>
                <a:gd name="T64" fmla="*/ 2147483647 w 174"/>
                <a:gd name="T65" fmla="*/ 2147483647 h 169"/>
                <a:gd name="T66" fmla="*/ 2147483647 w 174"/>
                <a:gd name="T67" fmla="*/ 2147483647 h 169"/>
                <a:gd name="T68" fmla="*/ 2147483647 w 174"/>
                <a:gd name="T69" fmla="*/ 2147483647 h 169"/>
                <a:gd name="T70" fmla="*/ 2147483647 w 174"/>
                <a:gd name="T71" fmla="*/ 2147483647 h 1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69"/>
                <a:gd name="T110" fmla="*/ 174 w 174"/>
                <a:gd name="T111" fmla="*/ 169 h 1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69">
                  <a:moveTo>
                    <a:pt x="61" y="17"/>
                  </a:moveTo>
                  <a:lnTo>
                    <a:pt x="87" y="26"/>
                  </a:lnTo>
                  <a:lnTo>
                    <a:pt x="105" y="17"/>
                  </a:lnTo>
                  <a:lnTo>
                    <a:pt x="113" y="17"/>
                  </a:lnTo>
                  <a:lnTo>
                    <a:pt x="122" y="0"/>
                  </a:lnTo>
                  <a:lnTo>
                    <a:pt x="131" y="9"/>
                  </a:lnTo>
                  <a:lnTo>
                    <a:pt x="139" y="26"/>
                  </a:lnTo>
                  <a:lnTo>
                    <a:pt x="148" y="17"/>
                  </a:lnTo>
                  <a:lnTo>
                    <a:pt x="174" y="17"/>
                  </a:lnTo>
                  <a:lnTo>
                    <a:pt x="174" y="26"/>
                  </a:lnTo>
                  <a:lnTo>
                    <a:pt x="157" y="26"/>
                  </a:lnTo>
                  <a:lnTo>
                    <a:pt x="148" y="26"/>
                  </a:lnTo>
                  <a:lnTo>
                    <a:pt x="139" y="35"/>
                  </a:lnTo>
                  <a:lnTo>
                    <a:pt x="139" y="71"/>
                  </a:lnTo>
                  <a:lnTo>
                    <a:pt x="139" y="80"/>
                  </a:lnTo>
                  <a:lnTo>
                    <a:pt x="122" y="80"/>
                  </a:lnTo>
                  <a:lnTo>
                    <a:pt x="131" y="89"/>
                  </a:lnTo>
                  <a:lnTo>
                    <a:pt x="122" y="98"/>
                  </a:lnTo>
                  <a:lnTo>
                    <a:pt x="122" y="124"/>
                  </a:lnTo>
                  <a:lnTo>
                    <a:pt x="87" y="133"/>
                  </a:lnTo>
                  <a:lnTo>
                    <a:pt x="87" y="151"/>
                  </a:lnTo>
                  <a:lnTo>
                    <a:pt x="26" y="169"/>
                  </a:lnTo>
                  <a:lnTo>
                    <a:pt x="18" y="151"/>
                  </a:lnTo>
                  <a:lnTo>
                    <a:pt x="26" y="133"/>
                  </a:lnTo>
                  <a:lnTo>
                    <a:pt x="26" y="124"/>
                  </a:lnTo>
                  <a:lnTo>
                    <a:pt x="9" y="124"/>
                  </a:lnTo>
                  <a:lnTo>
                    <a:pt x="0" y="89"/>
                  </a:lnTo>
                  <a:lnTo>
                    <a:pt x="0" y="80"/>
                  </a:lnTo>
                  <a:lnTo>
                    <a:pt x="9" y="71"/>
                  </a:lnTo>
                  <a:lnTo>
                    <a:pt x="9" y="44"/>
                  </a:lnTo>
                  <a:lnTo>
                    <a:pt x="26" y="53"/>
                  </a:lnTo>
                  <a:lnTo>
                    <a:pt x="26" y="44"/>
                  </a:lnTo>
                  <a:lnTo>
                    <a:pt x="44" y="35"/>
                  </a:lnTo>
                  <a:lnTo>
                    <a:pt x="44" y="17"/>
                  </a:lnTo>
                  <a:lnTo>
                    <a:pt x="52" y="17"/>
                  </a:lnTo>
                  <a:lnTo>
                    <a:pt x="61" y="1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44" name="Group 200"/>
            <p:cNvGrpSpPr>
              <a:grpSpLocks/>
            </p:cNvGrpSpPr>
            <p:nvPr/>
          </p:nvGrpSpPr>
          <p:grpSpPr bwMode="auto">
            <a:xfrm>
              <a:off x="6164263" y="3016250"/>
              <a:ext cx="280987" cy="254000"/>
              <a:chOff x="3510" y="1732"/>
              <a:chExt cx="174" cy="169"/>
            </a:xfrm>
          </p:grpSpPr>
          <p:sp>
            <p:nvSpPr>
              <p:cNvPr id="56140" name="Freeform 201"/>
              <p:cNvSpPr>
                <a:spLocks/>
              </p:cNvSpPr>
              <p:nvPr/>
            </p:nvSpPr>
            <p:spPr bwMode="auto">
              <a:xfrm>
                <a:off x="3510" y="1732"/>
                <a:ext cx="174" cy="169"/>
              </a:xfrm>
              <a:custGeom>
                <a:avLst/>
                <a:gdLst>
                  <a:gd name="T0" fmla="*/ 61 w 174"/>
                  <a:gd name="T1" fmla="*/ 17 h 169"/>
                  <a:gd name="T2" fmla="*/ 87 w 174"/>
                  <a:gd name="T3" fmla="*/ 26 h 169"/>
                  <a:gd name="T4" fmla="*/ 105 w 174"/>
                  <a:gd name="T5" fmla="*/ 17 h 169"/>
                  <a:gd name="T6" fmla="*/ 113 w 174"/>
                  <a:gd name="T7" fmla="*/ 17 h 169"/>
                  <a:gd name="T8" fmla="*/ 122 w 174"/>
                  <a:gd name="T9" fmla="*/ 0 h 169"/>
                  <a:gd name="T10" fmla="*/ 131 w 174"/>
                  <a:gd name="T11" fmla="*/ 9 h 169"/>
                  <a:gd name="T12" fmla="*/ 139 w 174"/>
                  <a:gd name="T13" fmla="*/ 26 h 169"/>
                  <a:gd name="T14" fmla="*/ 148 w 174"/>
                  <a:gd name="T15" fmla="*/ 17 h 169"/>
                  <a:gd name="T16" fmla="*/ 174 w 174"/>
                  <a:gd name="T17" fmla="*/ 17 h 169"/>
                  <a:gd name="T18" fmla="*/ 174 w 174"/>
                  <a:gd name="T19" fmla="*/ 26 h 169"/>
                  <a:gd name="T20" fmla="*/ 157 w 174"/>
                  <a:gd name="T21" fmla="*/ 26 h 169"/>
                  <a:gd name="T22" fmla="*/ 148 w 174"/>
                  <a:gd name="T23" fmla="*/ 26 h 169"/>
                  <a:gd name="T24" fmla="*/ 139 w 174"/>
                  <a:gd name="T25" fmla="*/ 35 h 169"/>
                  <a:gd name="T26" fmla="*/ 139 w 174"/>
                  <a:gd name="T27" fmla="*/ 71 h 169"/>
                  <a:gd name="T28" fmla="*/ 139 w 174"/>
                  <a:gd name="T29" fmla="*/ 80 h 169"/>
                  <a:gd name="T30" fmla="*/ 122 w 174"/>
                  <a:gd name="T31" fmla="*/ 80 h 169"/>
                  <a:gd name="T32" fmla="*/ 131 w 174"/>
                  <a:gd name="T33" fmla="*/ 89 h 169"/>
                  <a:gd name="T34" fmla="*/ 122 w 174"/>
                  <a:gd name="T35" fmla="*/ 98 h 169"/>
                  <a:gd name="T36" fmla="*/ 122 w 174"/>
                  <a:gd name="T37" fmla="*/ 124 h 169"/>
                  <a:gd name="T38" fmla="*/ 87 w 174"/>
                  <a:gd name="T39" fmla="*/ 133 h 169"/>
                  <a:gd name="T40" fmla="*/ 87 w 174"/>
                  <a:gd name="T41" fmla="*/ 151 h 169"/>
                  <a:gd name="T42" fmla="*/ 26 w 174"/>
                  <a:gd name="T43" fmla="*/ 169 h 169"/>
                  <a:gd name="T44" fmla="*/ 18 w 174"/>
                  <a:gd name="T45" fmla="*/ 151 h 169"/>
                  <a:gd name="T46" fmla="*/ 26 w 174"/>
                  <a:gd name="T47" fmla="*/ 133 h 169"/>
                  <a:gd name="T48" fmla="*/ 26 w 174"/>
                  <a:gd name="T49" fmla="*/ 124 h 169"/>
                  <a:gd name="T50" fmla="*/ 9 w 174"/>
                  <a:gd name="T51" fmla="*/ 124 h 169"/>
                  <a:gd name="T52" fmla="*/ 0 w 174"/>
                  <a:gd name="T53" fmla="*/ 89 h 169"/>
                  <a:gd name="T54" fmla="*/ 0 w 174"/>
                  <a:gd name="T55" fmla="*/ 80 h 169"/>
                  <a:gd name="T56" fmla="*/ 9 w 174"/>
                  <a:gd name="T57" fmla="*/ 71 h 169"/>
                  <a:gd name="T58" fmla="*/ 9 w 174"/>
                  <a:gd name="T59" fmla="*/ 44 h 169"/>
                  <a:gd name="T60" fmla="*/ 26 w 174"/>
                  <a:gd name="T61" fmla="*/ 53 h 169"/>
                  <a:gd name="T62" fmla="*/ 26 w 174"/>
                  <a:gd name="T63" fmla="*/ 44 h 169"/>
                  <a:gd name="T64" fmla="*/ 44 w 174"/>
                  <a:gd name="T65" fmla="*/ 35 h 169"/>
                  <a:gd name="T66" fmla="*/ 44 w 174"/>
                  <a:gd name="T67" fmla="*/ 17 h 169"/>
                  <a:gd name="T68" fmla="*/ 52 w 174"/>
                  <a:gd name="T69" fmla="*/ 17 h 169"/>
                  <a:gd name="T70" fmla="*/ 61 w 174"/>
                  <a:gd name="T71" fmla="*/ 17 h 1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69"/>
                  <a:gd name="T110" fmla="*/ 174 w 174"/>
                  <a:gd name="T111" fmla="*/ 169 h 1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69">
                    <a:moveTo>
                      <a:pt x="61" y="17"/>
                    </a:moveTo>
                    <a:lnTo>
                      <a:pt x="87" y="26"/>
                    </a:lnTo>
                    <a:lnTo>
                      <a:pt x="105" y="17"/>
                    </a:lnTo>
                    <a:lnTo>
                      <a:pt x="113" y="17"/>
                    </a:lnTo>
                    <a:lnTo>
                      <a:pt x="122" y="0"/>
                    </a:lnTo>
                    <a:lnTo>
                      <a:pt x="131" y="9"/>
                    </a:lnTo>
                    <a:lnTo>
                      <a:pt x="139" y="26"/>
                    </a:lnTo>
                    <a:lnTo>
                      <a:pt x="148" y="17"/>
                    </a:lnTo>
                    <a:lnTo>
                      <a:pt x="174" y="17"/>
                    </a:lnTo>
                    <a:lnTo>
                      <a:pt x="174" y="26"/>
                    </a:lnTo>
                    <a:lnTo>
                      <a:pt x="157" y="26"/>
                    </a:lnTo>
                    <a:lnTo>
                      <a:pt x="148" y="26"/>
                    </a:lnTo>
                    <a:lnTo>
                      <a:pt x="139" y="35"/>
                    </a:lnTo>
                    <a:lnTo>
                      <a:pt x="139" y="71"/>
                    </a:lnTo>
                    <a:lnTo>
                      <a:pt x="139" y="80"/>
                    </a:lnTo>
                    <a:lnTo>
                      <a:pt x="122" y="80"/>
                    </a:lnTo>
                    <a:lnTo>
                      <a:pt x="131" y="89"/>
                    </a:lnTo>
                    <a:lnTo>
                      <a:pt x="122" y="98"/>
                    </a:lnTo>
                    <a:lnTo>
                      <a:pt x="122" y="124"/>
                    </a:lnTo>
                    <a:lnTo>
                      <a:pt x="87" y="133"/>
                    </a:lnTo>
                    <a:lnTo>
                      <a:pt x="87" y="151"/>
                    </a:lnTo>
                    <a:lnTo>
                      <a:pt x="26" y="169"/>
                    </a:lnTo>
                    <a:lnTo>
                      <a:pt x="18" y="151"/>
                    </a:lnTo>
                    <a:lnTo>
                      <a:pt x="26" y="133"/>
                    </a:lnTo>
                    <a:lnTo>
                      <a:pt x="26" y="124"/>
                    </a:lnTo>
                    <a:lnTo>
                      <a:pt x="9" y="124"/>
                    </a:lnTo>
                    <a:lnTo>
                      <a:pt x="0" y="89"/>
                    </a:lnTo>
                    <a:lnTo>
                      <a:pt x="0" y="80"/>
                    </a:lnTo>
                    <a:lnTo>
                      <a:pt x="9" y="71"/>
                    </a:lnTo>
                    <a:lnTo>
                      <a:pt x="9" y="44"/>
                    </a:lnTo>
                    <a:lnTo>
                      <a:pt x="26" y="53"/>
                    </a:lnTo>
                    <a:lnTo>
                      <a:pt x="26" y="44"/>
                    </a:lnTo>
                    <a:lnTo>
                      <a:pt x="44" y="35"/>
                    </a:lnTo>
                    <a:lnTo>
                      <a:pt x="44" y="17"/>
                    </a:lnTo>
                    <a:lnTo>
                      <a:pt x="52" y="17"/>
                    </a:lnTo>
                    <a:lnTo>
                      <a:pt x="61" y="17"/>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41" name="Freeform 202"/>
              <p:cNvSpPr>
                <a:spLocks/>
              </p:cNvSpPr>
              <p:nvPr/>
            </p:nvSpPr>
            <p:spPr bwMode="auto">
              <a:xfrm>
                <a:off x="3510" y="1732"/>
                <a:ext cx="174" cy="169"/>
              </a:xfrm>
              <a:custGeom>
                <a:avLst/>
                <a:gdLst>
                  <a:gd name="T0" fmla="*/ 61 w 174"/>
                  <a:gd name="T1" fmla="*/ 17 h 169"/>
                  <a:gd name="T2" fmla="*/ 87 w 174"/>
                  <a:gd name="T3" fmla="*/ 26 h 169"/>
                  <a:gd name="T4" fmla="*/ 105 w 174"/>
                  <a:gd name="T5" fmla="*/ 17 h 169"/>
                  <a:gd name="T6" fmla="*/ 113 w 174"/>
                  <a:gd name="T7" fmla="*/ 17 h 169"/>
                  <a:gd name="T8" fmla="*/ 122 w 174"/>
                  <a:gd name="T9" fmla="*/ 0 h 169"/>
                  <a:gd name="T10" fmla="*/ 131 w 174"/>
                  <a:gd name="T11" fmla="*/ 9 h 169"/>
                  <a:gd name="T12" fmla="*/ 139 w 174"/>
                  <a:gd name="T13" fmla="*/ 26 h 169"/>
                  <a:gd name="T14" fmla="*/ 148 w 174"/>
                  <a:gd name="T15" fmla="*/ 17 h 169"/>
                  <a:gd name="T16" fmla="*/ 174 w 174"/>
                  <a:gd name="T17" fmla="*/ 17 h 169"/>
                  <a:gd name="T18" fmla="*/ 174 w 174"/>
                  <a:gd name="T19" fmla="*/ 26 h 169"/>
                  <a:gd name="T20" fmla="*/ 157 w 174"/>
                  <a:gd name="T21" fmla="*/ 26 h 169"/>
                  <a:gd name="T22" fmla="*/ 148 w 174"/>
                  <a:gd name="T23" fmla="*/ 26 h 169"/>
                  <a:gd name="T24" fmla="*/ 139 w 174"/>
                  <a:gd name="T25" fmla="*/ 35 h 169"/>
                  <a:gd name="T26" fmla="*/ 139 w 174"/>
                  <a:gd name="T27" fmla="*/ 71 h 169"/>
                  <a:gd name="T28" fmla="*/ 139 w 174"/>
                  <a:gd name="T29" fmla="*/ 80 h 169"/>
                  <a:gd name="T30" fmla="*/ 122 w 174"/>
                  <a:gd name="T31" fmla="*/ 80 h 169"/>
                  <a:gd name="T32" fmla="*/ 131 w 174"/>
                  <a:gd name="T33" fmla="*/ 89 h 169"/>
                  <a:gd name="T34" fmla="*/ 122 w 174"/>
                  <a:gd name="T35" fmla="*/ 98 h 169"/>
                  <a:gd name="T36" fmla="*/ 122 w 174"/>
                  <a:gd name="T37" fmla="*/ 124 h 169"/>
                  <a:gd name="T38" fmla="*/ 87 w 174"/>
                  <a:gd name="T39" fmla="*/ 133 h 169"/>
                  <a:gd name="T40" fmla="*/ 87 w 174"/>
                  <a:gd name="T41" fmla="*/ 151 h 169"/>
                  <a:gd name="T42" fmla="*/ 26 w 174"/>
                  <a:gd name="T43" fmla="*/ 169 h 169"/>
                  <a:gd name="T44" fmla="*/ 18 w 174"/>
                  <a:gd name="T45" fmla="*/ 151 h 169"/>
                  <a:gd name="T46" fmla="*/ 26 w 174"/>
                  <a:gd name="T47" fmla="*/ 133 h 169"/>
                  <a:gd name="T48" fmla="*/ 26 w 174"/>
                  <a:gd name="T49" fmla="*/ 124 h 169"/>
                  <a:gd name="T50" fmla="*/ 9 w 174"/>
                  <a:gd name="T51" fmla="*/ 124 h 169"/>
                  <a:gd name="T52" fmla="*/ 0 w 174"/>
                  <a:gd name="T53" fmla="*/ 89 h 169"/>
                  <a:gd name="T54" fmla="*/ 0 w 174"/>
                  <a:gd name="T55" fmla="*/ 80 h 169"/>
                  <a:gd name="T56" fmla="*/ 9 w 174"/>
                  <a:gd name="T57" fmla="*/ 71 h 169"/>
                  <a:gd name="T58" fmla="*/ 9 w 174"/>
                  <a:gd name="T59" fmla="*/ 44 h 169"/>
                  <a:gd name="T60" fmla="*/ 26 w 174"/>
                  <a:gd name="T61" fmla="*/ 53 h 169"/>
                  <a:gd name="T62" fmla="*/ 26 w 174"/>
                  <a:gd name="T63" fmla="*/ 44 h 169"/>
                  <a:gd name="T64" fmla="*/ 44 w 174"/>
                  <a:gd name="T65" fmla="*/ 35 h 169"/>
                  <a:gd name="T66" fmla="*/ 44 w 174"/>
                  <a:gd name="T67" fmla="*/ 17 h 169"/>
                  <a:gd name="T68" fmla="*/ 52 w 174"/>
                  <a:gd name="T69" fmla="*/ 17 h 169"/>
                  <a:gd name="T70" fmla="*/ 61 w 174"/>
                  <a:gd name="T71" fmla="*/ 17 h 1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69"/>
                  <a:gd name="T110" fmla="*/ 174 w 174"/>
                  <a:gd name="T111" fmla="*/ 169 h 1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69">
                    <a:moveTo>
                      <a:pt x="61" y="17"/>
                    </a:moveTo>
                    <a:lnTo>
                      <a:pt x="87" y="26"/>
                    </a:lnTo>
                    <a:lnTo>
                      <a:pt x="105" y="17"/>
                    </a:lnTo>
                    <a:lnTo>
                      <a:pt x="113" y="17"/>
                    </a:lnTo>
                    <a:lnTo>
                      <a:pt x="122" y="0"/>
                    </a:lnTo>
                    <a:lnTo>
                      <a:pt x="131" y="9"/>
                    </a:lnTo>
                    <a:lnTo>
                      <a:pt x="139" y="26"/>
                    </a:lnTo>
                    <a:lnTo>
                      <a:pt x="148" y="17"/>
                    </a:lnTo>
                    <a:lnTo>
                      <a:pt x="174" y="17"/>
                    </a:lnTo>
                    <a:lnTo>
                      <a:pt x="174" y="26"/>
                    </a:lnTo>
                    <a:lnTo>
                      <a:pt x="157" y="26"/>
                    </a:lnTo>
                    <a:lnTo>
                      <a:pt x="148" y="26"/>
                    </a:lnTo>
                    <a:lnTo>
                      <a:pt x="139" y="35"/>
                    </a:lnTo>
                    <a:lnTo>
                      <a:pt x="139" y="71"/>
                    </a:lnTo>
                    <a:lnTo>
                      <a:pt x="139" y="80"/>
                    </a:lnTo>
                    <a:lnTo>
                      <a:pt x="122" y="80"/>
                    </a:lnTo>
                    <a:lnTo>
                      <a:pt x="131" y="89"/>
                    </a:lnTo>
                    <a:lnTo>
                      <a:pt x="122" y="98"/>
                    </a:lnTo>
                    <a:lnTo>
                      <a:pt x="122" y="124"/>
                    </a:lnTo>
                    <a:lnTo>
                      <a:pt x="87" y="133"/>
                    </a:lnTo>
                    <a:lnTo>
                      <a:pt x="87" y="151"/>
                    </a:lnTo>
                    <a:lnTo>
                      <a:pt x="26" y="169"/>
                    </a:lnTo>
                    <a:lnTo>
                      <a:pt x="18" y="151"/>
                    </a:lnTo>
                    <a:lnTo>
                      <a:pt x="26" y="133"/>
                    </a:lnTo>
                    <a:lnTo>
                      <a:pt x="26" y="124"/>
                    </a:lnTo>
                    <a:lnTo>
                      <a:pt x="9" y="124"/>
                    </a:lnTo>
                    <a:lnTo>
                      <a:pt x="0" y="89"/>
                    </a:lnTo>
                    <a:lnTo>
                      <a:pt x="0" y="80"/>
                    </a:lnTo>
                    <a:lnTo>
                      <a:pt x="9" y="71"/>
                    </a:lnTo>
                    <a:lnTo>
                      <a:pt x="9" y="44"/>
                    </a:lnTo>
                    <a:lnTo>
                      <a:pt x="26" y="53"/>
                    </a:lnTo>
                    <a:lnTo>
                      <a:pt x="26" y="44"/>
                    </a:lnTo>
                    <a:lnTo>
                      <a:pt x="44" y="35"/>
                    </a:lnTo>
                    <a:lnTo>
                      <a:pt x="44" y="17"/>
                    </a:lnTo>
                    <a:lnTo>
                      <a:pt x="52" y="17"/>
                    </a:lnTo>
                    <a:lnTo>
                      <a:pt x="61" y="1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45" name="Freeform 203"/>
            <p:cNvSpPr>
              <a:spLocks/>
            </p:cNvSpPr>
            <p:nvPr/>
          </p:nvSpPr>
          <p:spPr bwMode="auto">
            <a:xfrm>
              <a:off x="7540625" y="2892425"/>
              <a:ext cx="127000" cy="136525"/>
            </a:xfrm>
            <a:custGeom>
              <a:avLst/>
              <a:gdLst>
                <a:gd name="T0" fmla="*/ 2147483647 w 78"/>
                <a:gd name="T1" fmla="*/ 0 h 90"/>
                <a:gd name="T2" fmla="*/ 2147483647 w 78"/>
                <a:gd name="T3" fmla="*/ 2147483647 h 90"/>
                <a:gd name="T4" fmla="*/ 2147483647 w 78"/>
                <a:gd name="T5" fmla="*/ 2147483647 h 90"/>
                <a:gd name="T6" fmla="*/ 2147483647 w 78"/>
                <a:gd name="T7" fmla="*/ 2147483647 h 90"/>
                <a:gd name="T8" fmla="*/ 2147483647 w 78"/>
                <a:gd name="T9" fmla="*/ 2147483647 h 90"/>
                <a:gd name="T10" fmla="*/ 0 w 78"/>
                <a:gd name="T11" fmla="*/ 2147483647 h 90"/>
                <a:gd name="T12" fmla="*/ 2147483647 w 78"/>
                <a:gd name="T13" fmla="*/ 2147483647 h 90"/>
                <a:gd name="T14" fmla="*/ 2147483647 w 78"/>
                <a:gd name="T15" fmla="*/ 2147483647 h 90"/>
                <a:gd name="T16" fmla="*/ 2147483647 w 78"/>
                <a:gd name="T17" fmla="*/ 2147483647 h 90"/>
                <a:gd name="T18" fmla="*/ 2147483647 w 78"/>
                <a:gd name="T19" fmla="*/ 2147483647 h 90"/>
                <a:gd name="T20" fmla="*/ 2147483647 w 78"/>
                <a:gd name="T21" fmla="*/ 2147483647 h 90"/>
                <a:gd name="T22" fmla="*/ 2147483647 w 78"/>
                <a:gd name="T23" fmla="*/ 2147483647 h 90"/>
                <a:gd name="T24" fmla="*/ 2147483647 w 78"/>
                <a:gd name="T25" fmla="*/ 2147483647 h 90"/>
                <a:gd name="T26" fmla="*/ 2147483647 w 78"/>
                <a:gd name="T27" fmla="*/ 2147483647 h 90"/>
                <a:gd name="T28" fmla="*/ 2147483647 w 78"/>
                <a:gd name="T29" fmla="*/ 2147483647 h 90"/>
                <a:gd name="T30" fmla="*/ 2147483647 w 78"/>
                <a:gd name="T31" fmla="*/ 0 h 90"/>
                <a:gd name="T32" fmla="*/ 2147483647 w 78"/>
                <a:gd name="T33" fmla="*/ 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90"/>
                <a:gd name="T53" fmla="*/ 78 w 78"/>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90">
                  <a:moveTo>
                    <a:pt x="61" y="0"/>
                  </a:moveTo>
                  <a:lnTo>
                    <a:pt x="61" y="9"/>
                  </a:lnTo>
                  <a:lnTo>
                    <a:pt x="52" y="18"/>
                  </a:lnTo>
                  <a:lnTo>
                    <a:pt x="52" y="27"/>
                  </a:lnTo>
                  <a:lnTo>
                    <a:pt x="35" y="18"/>
                  </a:lnTo>
                  <a:lnTo>
                    <a:pt x="0" y="63"/>
                  </a:lnTo>
                  <a:lnTo>
                    <a:pt x="35" y="63"/>
                  </a:lnTo>
                  <a:lnTo>
                    <a:pt x="35" y="90"/>
                  </a:lnTo>
                  <a:lnTo>
                    <a:pt x="61" y="90"/>
                  </a:lnTo>
                  <a:lnTo>
                    <a:pt x="69" y="90"/>
                  </a:lnTo>
                  <a:lnTo>
                    <a:pt x="78" y="81"/>
                  </a:lnTo>
                  <a:lnTo>
                    <a:pt x="61" y="72"/>
                  </a:lnTo>
                  <a:lnTo>
                    <a:pt x="52" y="54"/>
                  </a:lnTo>
                  <a:lnTo>
                    <a:pt x="78" y="36"/>
                  </a:lnTo>
                  <a:lnTo>
                    <a:pt x="69" y="18"/>
                  </a:lnTo>
                  <a:lnTo>
                    <a:pt x="78" y="0"/>
                  </a:lnTo>
                  <a:lnTo>
                    <a:pt x="61"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46" name="Group 204"/>
            <p:cNvGrpSpPr>
              <a:grpSpLocks/>
            </p:cNvGrpSpPr>
            <p:nvPr/>
          </p:nvGrpSpPr>
          <p:grpSpPr bwMode="auto">
            <a:xfrm>
              <a:off x="7540625" y="2892425"/>
              <a:ext cx="127000" cy="136525"/>
              <a:chOff x="4364" y="1651"/>
              <a:chExt cx="78" cy="90"/>
            </a:xfrm>
          </p:grpSpPr>
          <p:sp>
            <p:nvSpPr>
              <p:cNvPr id="56138" name="Freeform 205"/>
              <p:cNvSpPr>
                <a:spLocks/>
              </p:cNvSpPr>
              <p:nvPr/>
            </p:nvSpPr>
            <p:spPr bwMode="auto">
              <a:xfrm>
                <a:off x="4364" y="1651"/>
                <a:ext cx="78" cy="90"/>
              </a:xfrm>
              <a:custGeom>
                <a:avLst/>
                <a:gdLst>
                  <a:gd name="T0" fmla="*/ 61 w 78"/>
                  <a:gd name="T1" fmla="*/ 0 h 90"/>
                  <a:gd name="T2" fmla="*/ 61 w 78"/>
                  <a:gd name="T3" fmla="*/ 9 h 90"/>
                  <a:gd name="T4" fmla="*/ 52 w 78"/>
                  <a:gd name="T5" fmla="*/ 18 h 90"/>
                  <a:gd name="T6" fmla="*/ 52 w 78"/>
                  <a:gd name="T7" fmla="*/ 27 h 90"/>
                  <a:gd name="T8" fmla="*/ 35 w 78"/>
                  <a:gd name="T9" fmla="*/ 18 h 90"/>
                  <a:gd name="T10" fmla="*/ 0 w 78"/>
                  <a:gd name="T11" fmla="*/ 63 h 90"/>
                  <a:gd name="T12" fmla="*/ 35 w 78"/>
                  <a:gd name="T13" fmla="*/ 63 h 90"/>
                  <a:gd name="T14" fmla="*/ 35 w 78"/>
                  <a:gd name="T15" fmla="*/ 90 h 90"/>
                  <a:gd name="T16" fmla="*/ 61 w 78"/>
                  <a:gd name="T17" fmla="*/ 90 h 90"/>
                  <a:gd name="T18" fmla="*/ 69 w 78"/>
                  <a:gd name="T19" fmla="*/ 90 h 90"/>
                  <a:gd name="T20" fmla="*/ 78 w 78"/>
                  <a:gd name="T21" fmla="*/ 81 h 90"/>
                  <a:gd name="T22" fmla="*/ 61 w 78"/>
                  <a:gd name="T23" fmla="*/ 72 h 90"/>
                  <a:gd name="T24" fmla="*/ 52 w 78"/>
                  <a:gd name="T25" fmla="*/ 54 h 90"/>
                  <a:gd name="T26" fmla="*/ 78 w 78"/>
                  <a:gd name="T27" fmla="*/ 36 h 90"/>
                  <a:gd name="T28" fmla="*/ 69 w 78"/>
                  <a:gd name="T29" fmla="*/ 18 h 90"/>
                  <a:gd name="T30" fmla="*/ 78 w 78"/>
                  <a:gd name="T31" fmla="*/ 0 h 90"/>
                  <a:gd name="T32" fmla="*/ 61 w 78"/>
                  <a:gd name="T33" fmla="*/ 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90"/>
                  <a:gd name="T53" fmla="*/ 78 w 78"/>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90">
                    <a:moveTo>
                      <a:pt x="61" y="0"/>
                    </a:moveTo>
                    <a:lnTo>
                      <a:pt x="61" y="9"/>
                    </a:lnTo>
                    <a:lnTo>
                      <a:pt x="52" y="18"/>
                    </a:lnTo>
                    <a:lnTo>
                      <a:pt x="52" y="27"/>
                    </a:lnTo>
                    <a:lnTo>
                      <a:pt x="35" y="18"/>
                    </a:lnTo>
                    <a:lnTo>
                      <a:pt x="0" y="63"/>
                    </a:lnTo>
                    <a:lnTo>
                      <a:pt x="35" y="63"/>
                    </a:lnTo>
                    <a:lnTo>
                      <a:pt x="35" y="90"/>
                    </a:lnTo>
                    <a:lnTo>
                      <a:pt x="61" y="90"/>
                    </a:lnTo>
                    <a:lnTo>
                      <a:pt x="69" y="90"/>
                    </a:lnTo>
                    <a:lnTo>
                      <a:pt x="78" y="81"/>
                    </a:lnTo>
                    <a:lnTo>
                      <a:pt x="61" y="72"/>
                    </a:lnTo>
                    <a:lnTo>
                      <a:pt x="52" y="54"/>
                    </a:lnTo>
                    <a:lnTo>
                      <a:pt x="78" y="36"/>
                    </a:lnTo>
                    <a:lnTo>
                      <a:pt x="69" y="18"/>
                    </a:lnTo>
                    <a:lnTo>
                      <a:pt x="78" y="0"/>
                    </a:lnTo>
                    <a:lnTo>
                      <a:pt x="61"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39" name="Freeform 206"/>
              <p:cNvSpPr>
                <a:spLocks/>
              </p:cNvSpPr>
              <p:nvPr/>
            </p:nvSpPr>
            <p:spPr bwMode="auto">
              <a:xfrm>
                <a:off x="4364" y="1651"/>
                <a:ext cx="78" cy="90"/>
              </a:xfrm>
              <a:custGeom>
                <a:avLst/>
                <a:gdLst>
                  <a:gd name="T0" fmla="*/ 61 w 78"/>
                  <a:gd name="T1" fmla="*/ 0 h 90"/>
                  <a:gd name="T2" fmla="*/ 61 w 78"/>
                  <a:gd name="T3" fmla="*/ 9 h 90"/>
                  <a:gd name="T4" fmla="*/ 52 w 78"/>
                  <a:gd name="T5" fmla="*/ 18 h 90"/>
                  <a:gd name="T6" fmla="*/ 52 w 78"/>
                  <a:gd name="T7" fmla="*/ 27 h 90"/>
                  <a:gd name="T8" fmla="*/ 35 w 78"/>
                  <a:gd name="T9" fmla="*/ 18 h 90"/>
                  <a:gd name="T10" fmla="*/ 0 w 78"/>
                  <a:gd name="T11" fmla="*/ 63 h 90"/>
                  <a:gd name="T12" fmla="*/ 35 w 78"/>
                  <a:gd name="T13" fmla="*/ 63 h 90"/>
                  <a:gd name="T14" fmla="*/ 35 w 78"/>
                  <a:gd name="T15" fmla="*/ 90 h 90"/>
                  <a:gd name="T16" fmla="*/ 61 w 78"/>
                  <a:gd name="T17" fmla="*/ 90 h 90"/>
                  <a:gd name="T18" fmla="*/ 69 w 78"/>
                  <a:gd name="T19" fmla="*/ 90 h 90"/>
                  <a:gd name="T20" fmla="*/ 78 w 78"/>
                  <a:gd name="T21" fmla="*/ 81 h 90"/>
                  <a:gd name="T22" fmla="*/ 61 w 78"/>
                  <a:gd name="T23" fmla="*/ 72 h 90"/>
                  <a:gd name="T24" fmla="*/ 52 w 78"/>
                  <a:gd name="T25" fmla="*/ 54 h 90"/>
                  <a:gd name="T26" fmla="*/ 78 w 78"/>
                  <a:gd name="T27" fmla="*/ 36 h 90"/>
                  <a:gd name="T28" fmla="*/ 69 w 78"/>
                  <a:gd name="T29" fmla="*/ 18 h 90"/>
                  <a:gd name="T30" fmla="*/ 78 w 78"/>
                  <a:gd name="T31" fmla="*/ 0 h 90"/>
                  <a:gd name="T32" fmla="*/ 61 w 78"/>
                  <a:gd name="T33" fmla="*/ 0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90"/>
                  <a:gd name="T53" fmla="*/ 78 w 78"/>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90">
                    <a:moveTo>
                      <a:pt x="61" y="0"/>
                    </a:moveTo>
                    <a:lnTo>
                      <a:pt x="61" y="9"/>
                    </a:lnTo>
                    <a:lnTo>
                      <a:pt x="52" y="18"/>
                    </a:lnTo>
                    <a:lnTo>
                      <a:pt x="52" y="27"/>
                    </a:lnTo>
                    <a:lnTo>
                      <a:pt x="35" y="18"/>
                    </a:lnTo>
                    <a:lnTo>
                      <a:pt x="0" y="63"/>
                    </a:lnTo>
                    <a:lnTo>
                      <a:pt x="35" y="63"/>
                    </a:lnTo>
                    <a:lnTo>
                      <a:pt x="35" y="90"/>
                    </a:lnTo>
                    <a:lnTo>
                      <a:pt x="61" y="90"/>
                    </a:lnTo>
                    <a:lnTo>
                      <a:pt x="69" y="90"/>
                    </a:lnTo>
                    <a:lnTo>
                      <a:pt x="78" y="81"/>
                    </a:lnTo>
                    <a:lnTo>
                      <a:pt x="61" y="72"/>
                    </a:lnTo>
                    <a:lnTo>
                      <a:pt x="52" y="54"/>
                    </a:lnTo>
                    <a:lnTo>
                      <a:pt x="78" y="36"/>
                    </a:lnTo>
                    <a:lnTo>
                      <a:pt x="69" y="18"/>
                    </a:lnTo>
                    <a:lnTo>
                      <a:pt x="78" y="0"/>
                    </a:lnTo>
                    <a:lnTo>
                      <a:pt x="61"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47" name="Freeform 207"/>
            <p:cNvSpPr>
              <a:spLocks/>
            </p:cNvSpPr>
            <p:nvPr/>
          </p:nvSpPr>
          <p:spPr bwMode="auto">
            <a:xfrm>
              <a:off x="7639050" y="3016250"/>
              <a:ext cx="98425" cy="120650"/>
            </a:xfrm>
            <a:custGeom>
              <a:avLst/>
              <a:gdLst>
                <a:gd name="T0" fmla="*/ 0 w 61"/>
                <a:gd name="T1" fmla="*/ 2147483647 h 80"/>
                <a:gd name="T2" fmla="*/ 2147483647 w 61"/>
                <a:gd name="T3" fmla="*/ 2147483647 h 80"/>
                <a:gd name="T4" fmla="*/ 2147483647 w 61"/>
                <a:gd name="T5" fmla="*/ 0 h 80"/>
                <a:gd name="T6" fmla="*/ 2147483647 w 61"/>
                <a:gd name="T7" fmla="*/ 2147483647 h 80"/>
                <a:gd name="T8" fmla="*/ 2147483647 w 61"/>
                <a:gd name="T9" fmla="*/ 2147483647 h 80"/>
                <a:gd name="T10" fmla="*/ 2147483647 w 61"/>
                <a:gd name="T11" fmla="*/ 2147483647 h 80"/>
                <a:gd name="T12" fmla="*/ 2147483647 w 61"/>
                <a:gd name="T13" fmla="*/ 2147483647 h 80"/>
                <a:gd name="T14" fmla="*/ 2147483647 w 61"/>
                <a:gd name="T15" fmla="*/ 2147483647 h 80"/>
                <a:gd name="T16" fmla="*/ 2147483647 w 61"/>
                <a:gd name="T17" fmla="*/ 2147483647 h 80"/>
                <a:gd name="T18" fmla="*/ 0 w 61"/>
                <a:gd name="T19" fmla="*/ 2147483647 h 80"/>
                <a:gd name="T20" fmla="*/ 2147483647 w 61"/>
                <a:gd name="T21" fmla="*/ 2147483647 h 80"/>
                <a:gd name="T22" fmla="*/ 0 w 61"/>
                <a:gd name="T23" fmla="*/ 2147483647 h 80"/>
                <a:gd name="T24" fmla="*/ 0 w 61"/>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0" y="9"/>
                  </a:moveTo>
                  <a:lnTo>
                    <a:pt x="8" y="9"/>
                  </a:lnTo>
                  <a:lnTo>
                    <a:pt x="17" y="0"/>
                  </a:lnTo>
                  <a:lnTo>
                    <a:pt x="35" y="17"/>
                  </a:lnTo>
                  <a:lnTo>
                    <a:pt x="61" y="44"/>
                  </a:lnTo>
                  <a:lnTo>
                    <a:pt x="61" y="53"/>
                  </a:lnTo>
                  <a:lnTo>
                    <a:pt x="26" y="80"/>
                  </a:lnTo>
                  <a:lnTo>
                    <a:pt x="8" y="53"/>
                  </a:lnTo>
                  <a:lnTo>
                    <a:pt x="17" y="44"/>
                  </a:lnTo>
                  <a:lnTo>
                    <a:pt x="0" y="26"/>
                  </a:lnTo>
                  <a:lnTo>
                    <a:pt x="8" y="26"/>
                  </a:lnTo>
                  <a:lnTo>
                    <a:pt x="0" y="17"/>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48" name="Group 208"/>
            <p:cNvGrpSpPr>
              <a:grpSpLocks/>
            </p:cNvGrpSpPr>
            <p:nvPr/>
          </p:nvGrpSpPr>
          <p:grpSpPr bwMode="auto">
            <a:xfrm>
              <a:off x="7639050" y="3016250"/>
              <a:ext cx="98425" cy="120650"/>
              <a:chOff x="4425" y="1732"/>
              <a:chExt cx="61" cy="80"/>
            </a:xfrm>
          </p:grpSpPr>
          <p:sp>
            <p:nvSpPr>
              <p:cNvPr id="56136" name="Freeform 209"/>
              <p:cNvSpPr>
                <a:spLocks/>
              </p:cNvSpPr>
              <p:nvPr/>
            </p:nvSpPr>
            <p:spPr bwMode="auto">
              <a:xfrm>
                <a:off x="4425" y="1732"/>
                <a:ext cx="61" cy="80"/>
              </a:xfrm>
              <a:custGeom>
                <a:avLst/>
                <a:gdLst>
                  <a:gd name="T0" fmla="*/ 0 w 61"/>
                  <a:gd name="T1" fmla="*/ 9 h 80"/>
                  <a:gd name="T2" fmla="*/ 8 w 61"/>
                  <a:gd name="T3" fmla="*/ 9 h 80"/>
                  <a:gd name="T4" fmla="*/ 17 w 61"/>
                  <a:gd name="T5" fmla="*/ 0 h 80"/>
                  <a:gd name="T6" fmla="*/ 35 w 61"/>
                  <a:gd name="T7" fmla="*/ 17 h 80"/>
                  <a:gd name="T8" fmla="*/ 61 w 61"/>
                  <a:gd name="T9" fmla="*/ 44 h 80"/>
                  <a:gd name="T10" fmla="*/ 61 w 61"/>
                  <a:gd name="T11" fmla="*/ 53 h 80"/>
                  <a:gd name="T12" fmla="*/ 26 w 61"/>
                  <a:gd name="T13" fmla="*/ 80 h 80"/>
                  <a:gd name="T14" fmla="*/ 8 w 61"/>
                  <a:gd name="T15" fmla="*/ 53 h 80"/>
                  <a:gd name="T16" fmla="*/ 17 w 61"/>
                  <a:gd name="T17" fmla="*/ 44 h 80"/>
                  <a:gd name="T18" fmla="*/ 0 w 61"/>
                  <a:gd name="T19" fmla="*/ 26 h 80"/>
                  <a:gd name="T20" fmla="*/ 8 w 61"/>
                  <a:gd name="T21" fmla="*/ 26 h 80"/>
                  <a:gd name="T22" fmla="*/ 0 w 61"/>
                  <a:gd name="T23" fmla="*/ 17 h 80"/>
                  <a:gd name="T24" fmla="*/ 0 w 61"/>
                  <a:gd name="T25" fmla="*/ 9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0" y="9"/>
                    </a:moveTo>
                    <a:lnTo>
                      <a:pt x="8" y="9"/>
                    </a:lnTo>
                    <a:lnTo>
                      <a:pt x="17" y="0"/>
                    </a:lnTo>
                    <a:lnTo>
                      <a:pt x="35" y="17"/>
                    </a:lnTo>
                    <a:lnTo>
                      <a:pt x="61" y="44"/>
                    </a:lnTo>
                    <a:lnTo>
                      <a:pt x="61" y="53"/>
                    </a:lnTo>
                    <a:lnTo>
                      <a:pt x="26" y="80"/>
                    </a:lnTo>
                    <a:lnTo>
                      <a:pt x="8" y="53"/>
                    </a:lnTo>
                    <a:lnTo>
                      <a:pt x="17" y="44"/>
                    </a:lnTo>
                    <a:lnTo>
                      <a:pt x="0" y="26"/>
                    </a:lnTo>
                    <a:lnTo>
                      <a:pt x="8" y="26"/>
                    </a:lnTo>
                    <a:lnTo>
                      <a:pt x="0" y="17"/>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37" name="Freeform 210"/>
              <p:cNvSpPr>
                <a:spLocks/>
              </p:cNvSpPr>
              <p:nvPr/>
            </p:nvSpPr>
            <p:spPr bwMode="auto">
              <a:xfrm>
                <a:off x="4425" y="1732"/>
                <a:ext cx="61" cy="80"/>
              </a:xfrm>
              <a:custGeom>
                <a:avLst/>
                <a:gdLst>
                  <a:gd name="T0" fmla="*/ 0 w 61"/>
                  <a:gd name="T1" fmla="*/ 9 h 80"/>
                  <a:gd name="T2" fmla="*/ 8 w 61"/>
                  <a:gd name="T3" fmla="*/ 9 h 80"/>
                  <a:gd name="T4" fmla="*/ 17 w 61"/>
                  <a:gd name="T5" fmla="*/ 0 h 80"/>
                  <a:gd name="T6" fmla="*/ 35 w 61"/>
                  <a:gd name="T7" fmla="*/ 17 h 80"/>
                  <a:gd name="T8" fmla="*/ 61 w 61"/>
                  <a:gd name="T9" fmla="*/ 44 h 80"/>
                  <a:gd name="T10" fmla="*/ 61 w 61"/>
                  <a:gd name="T11" fmla="*/ 53 h 80"/>
                  <a:gd name="T12" fmla="*/ 26 w 61"/>
                  <a:gd name="T13" fmla="*/ 80 h 80"/>
                  <a:gd name="T14" fmla="*/ 8 w 61"/>
                  <a:gd name="T15" fmla="*/ 53 h 80"/>
                  <a:gd name="T16" fmla="*/ 17 w 61"/>
                  <a:gd name="T17" fmla="*/ 44 h 80"/>
                  <a:gd name="T18" fmla="*/ 0 w 61"/>
                  <a:gd name="T19" fmla="*/ 26 h 80"/>
                  <a:gd name="T20" fmla="*/ 8 w 61"/>
                  <a:gd name="T21" fmla="*/ 26 h 80"/>
                  <a:gd name="T22" fmla="*/ 0 w 61"/>
                  <a:gd name="T23" fmla="*/ 17 h 80"/>
                  <a:gd name="T24" fmla="*/ 0 w 61"/>
                  <a:gd name="T25" fmla="*/ 9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0" y="9"/>
                    </a:moveTo>
                    <a:lnTo>
                      <a:pt x="8" y="9"/>
                    </a:lnTo>
                    <a:lnTo>
                      <a:pt x="17" y="0"/>
                    </a:lnTo>
                    <a:lnTo>
                      <a:pt x="35" y="17"/>
                    </a:lnTo>
                    <a:lnTo>
                      <a:pt x="61" y="44"/>
                    </a:lnTo>
                    <a:lnTo>
                      <a:pt x="61" y="53"/>
                    </a:lnTo>
                    <a:lnTo>
                      <a:pt x="26" y="80"/>
                    </a:lnTo>
                    <a:lnTo>
                      <a:pt x="8" y="53"/>
                    </a:lnTo>
                    <a:lnTo>
                      <a:pt x="17" y="44"/>
                    </a:lnTo>
                    <a:lnTo>
                      <a:pt x="0" y="26"/>
                    </a:lnTo>
                    <a:lnTo>
                      <a:pt x="8" y="26"/>
                    </a:lnTo>
                    <a:lnTo>
                      <a:pt x="0" y="17"/>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49" name="Freeform 211"/>
            <p:cNvSpPr>
              <a:spLocks/>
            </p:cNvSpPr>
            <p:nvPr/>
          </p:nvSpPr>
          <p:spPr bwMode="auto">
            <a:xfrm>
              <a:off x="6642100" y="2638425"/>
              <a:ext cx="687388" cy="280987"/>
            </a:xfrm>
            <a:custGeom>
              <a:avLst/>
              <a:gdLst>
                <a:gd name="T0" fmla="*/ 2147483647 w 427"/>
                <a:gd name="T1" fmla="*/ 2147483647 h 187"/>
                <a:gd name="T2" fmla="*/ 2147483647 w 427"/>
                <a:gd name="T3" fmla="*/ 2147483647 h 187"/>
                <a:gd name="T4" fmla="*/ 2147483647 w 427"/>
                <a:gd name="T5" fmla="*/ 2147483647 h 187"/>
                <a:gd name="T6" fmla="*/ 2147483647 w 427"/>
                <a:gd name="T7" fmla="*/ 2147483647 h 187"/>
                <a:gd name="T8" fmla="*/ 2147483647 w 427"/>
                <a:gd name="T9" fmla="*/ 2147483647 h 187"/>
                <a:gd name="T10" fmla="*/ 2147483647 w 427"/>
                <a:gd name="T11" fmla="*/ 2147483647 h 187"/>
                <a:gd name="T12" fmla="*/ 2147483647 w 427"/>
                <a:gd name="T13" fmla="*/ 2147483647 h 187"/>
                <a:gd name="T14" fmla="*/ 2147483647 w 427"/>
                <a:gd name="T15" fmla="*/ 2147483647 h 187"/>
                <a:gd name="T16" fmla="*/ 2147483647 w 427"/>
                <a:gd name="T17" fmla="*/ 2147483647 h 187"/>
                <a:gd name="T18" fmla="*/ 2147483647 w 427"/>
                <a:gd name="T19" fmla="*/ 2147483647 h 187"/>
                <a:gd name="T20" fmla="*/ 2147483647 w 427"/>
                <a:gd name="T21" fmla="*/ 2147483647 h 187"/>
                <a:gd name="T22" fmla="*/ 2147483647 w 427"/>
                <a:gd name="T23" fmla="*/ 2147483647 h 187"/>
                <a:gd name="T24" fmla="*/ 2147483647 w 427"/>
                <a:gd name="T25" fmla="*/ 2147483647 h 187"/>
                <a:gd name="T26" fmla="*/ 2147483647 w 427"/>
                <a:gd name="T27" fmla="*/ 2147483647 h 187"/>
                <a:gd name="T28" fmla="*/ 2147483647 w 427"/>
                <a:gd name="T29" fmla="*/ 2147483647 h 187"/>
                <a:gd name="T30" fmla="*/ 2147483647 w 427"/>
                <a:gd name="T31" fmla="*/ 2147483647 h 187"/>
                <a:gd name="T32" fmla="*/ 2147483647 w 427"/>
                <a:gd name="T33" fmla="*/ 2147483647 h 187"/>
                <a:gd name="T34" fmla="*/ 2147483647 w 427"/>
                <a:gd name="T35" fmla="*/ 2147483647 h 187"/>
                <a:gd name="T36" fmla="*/ 2147483647 w 427"/>
                <a:gd name="T37" fmla="*/ 2147483647 h 187"/>
                <a:gd name="T38" fmla="*/ 2147483647 w 427"/>
                <a:gd name="T39" fmla="*/ 2147483647 h 187"/>
                <a:gd name="T40" fmla="*/ 2147483647 w 427"/>
                <a:gd name="T41" fmla="*/ 2147483647 h 187"/>
                <a:gd name="T42" fmla="*/ 2147483647 w 427"/>
                <a:gd name="T43" fmla="*/ 2147483647 h 187"/>
                <a:gd name="T44" fmla="*/ 2147483647 w 427"/>
                <a:gd name="T45" fmla="*/ 2147483647 h 187"/>
                <a:gd name="T46" fmla="*/ 0 w 427"/>
                <a:gd name="T47" fmla="*/ 2147483647 h 187"/>
                <a:gd name="T48" fmla="*/ 2147483647 w 427"/>
                <a:gd name="T49" fmla="*/ 2147483647 h 187"/>
                <a:gd name="T50" fmla="*/ 2147483647 w 427"/>
                <a:gd name="T51" fmla="*/ 2147483647 h 187"/>
                <a:gd name="T52" fmla="*/ 2147483647 w 427"/>
                <a:gd name="T53" fmla="*/ 2147483647 h 187"/>
                <a:gd name="T54" fmla="*/ 2147483647 w 427"/>
                <a:gd name="T55" fmla="*/ 2147483647 h 187"/>
                <a:gd name="T56" fmla="*/ 2147483647 w 427"/>
                <a:gd name="T57" fmla="*/ 2147483647 h 187"/>
                <a:gd name="T58" fmla="*/ 2147483647 w 427"/>
                <a:gd name="T59" fmla="*/ 2147483647 h 187"/>
                <a:gd name="T60" fmla="*/ 2147483647 w 427"/>
                <a:gd name="T61" fmla="*/ 0 h 187"/>
                <a:gd name="T62" fmla="*/ 2147483647 w 427"/>
                <a:gd name="T63" fmla="*/ 2147483647 h 187"/>
                <a:gd name="T64" fmla="*/ 2147483647 w 427"/>
                <a:gd name="T65" fmla="*/ 2147483647 h 187"/>
                <a:gd name="T66" fmla="*/ 2147483647 w 427"/>
                <a:gd name="T67" fmla="*/ 2147483647 h 187"/>
                <a:gd name="T68" fmla="*/ 2147483647 w 427"/>
                <a:gd name="T69" fmla="*/ 2147483647 h 187"/>
                <a:gd name="T70" fmla="*/ 2147483647 w 427"/>
                <a:gd name="T71" fmla="*/ 2147483647 h 187"/>
                <a:gd name="T72" fmla="*/ 2147483647 w 427"/>
                <a:gd name="T73" fmla="*/ 2147483647 h 187"/>
                <a:gd name="T74" fmla="*/ 2147483647 w 427"/>
                <a:gd name="T75" fmla="*/ 2147483647 h 187"/>
                <a:gd name="T76" fmla="*/ 2147483647 w 427"/>
                <a:gd name="T77" fmla="*/ 2147483647 h 1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7"/>
                <a:gd name="T118" fmla="*/ 0 h 187"/>
                <a:gd name="T119" fmla="*/ 427 w 427"/>
                <a:gd name="T120" fmla="*/ 187 h 1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7" h="187">
                  <a:moveTo>
                    <a:pt x="357" y="45"/>
                  </a:moveTo>
                  <a:lnTo>
                    <a:pt x="366" y="80"/>
                  </a:lnTo>
                  <a:lnTo>
                    <a:pt x="392" y="80"/>
                  </a:lnTo>
                  <a:lnTo>
                    <a:pt x="410" y="71"/>
                  </a:lnTo>
                  <a:lnTo>
                    <a:pt x="418" y="80"/>
                  </a:lnTo>
                  <a:lnTo>
                    <a:pt x="427" y="98"/>
                  </a:lnTo>
                  <a:lnTo>
                    <a:pt x="401" y="98"/>
                  </a:lnTo>
                  <a:lnTo>
                    <a:pt x="392" y="107"/>
                  </a:lnTo>
                  <a:lnTo>
                    <a:pt x="384" y="116"/>
                  </a:lnTo>
                  <a:lnTo>
                    <a:pt x="366" y="134"/>
                  </a:lnTo>
                  <a:lnTo>
                    <a:pt x="357" y="134"/>
                  </a:lnTo>
                  <a:lnTo>
                    <a:pt x="349" y="143"/>
                  </a:lnTo>
                  <a:lnTo>
                    <a:pt x="357" y="152"/>
                  </a:lnTo>
                  <a:lnTo>
                    <a:pt x="340" y="169"/>
                  </a:lnTo>
                  <a:lnTo>
                    <a:pt x="314" y="178"/>
                  </a:lnTo>
                  <a:lnTo>
                    <a:pt x="279" y="187"/>
                  </a:lnTo>
                  <a:lnTo>
                    <a:pt x="209" y="169"/>
                  </a:lnTo>
                  <a:lnTo>
                    <a:pt x="157" y="169"/>
                  </a:lnTo>
                  <a:lnTo>
                    <a:pt x="122" y="143"/>
                  </a:lnTo>
                  <a:lnTo>
                    <a:pt x="61" y="116"/>
                  </a:lnTo>
                  <a:lnTo>
                    <a:pt x="53" y="89"/>
                  </a:lnTo>
                  <a:lnTo>
                    <a:pt x="35" y="80"/>
                  </a:lnTo>
                  <a:lnTo>
                    <a:pt x="18" y="71"/>
                  </a:lnTo>
                  <a:lnTo>
                    <a:pt x="0" y="45"/>
                  </a:lnTo>
                  <a:lnTo>
                    <a:pt x="44" y="18"/>
                  </a:lnTo>
                  <a:lnTo>
                    <a:pt x="70" y="36"/>
                  </a:lnTo>
                  <a:lnTo>
                    <a:pt x="79" y="45"/>
                  </a:lnTo>
                  <a:lnTo>
                    <a:pt x="122" y="45"/>
                  </a:lnTo>
                  <a:lnTo>
                    <a:pt x="122" y="18"/>
                  </a:lnTo>
                  <a:lnTo>
                    <a:pt x="114" y="9"/>
                  </a:lnTo>
                  <a:lnTo>
                    <a:pt x="122" y="0"/>
                  </a:lnTo>
                  <a:lnTo>
                    <a:pt x="157" y="9"/>
                  </a:lnTo>
                  <a:lnTo>
                    <a:pt x="192" y="36"/>
                  </a:lnTo>
                  <a:lnTo>
                    <a:pt x="218" y="36"/>
                  </a:lnTo>
                  <a:lnTo>
                    <a:pt x="288" y="45"/>
                  </a:lnTo>
                  <a:lnTo>
                    <a:pt x="323" y="45"/>
                  </a:lnTo>
                  <a:lnTo>
                    <a:pt x="340" y="36"/>
                  </a:lnTo>
                  <a:lnTo>
                    <a:pt x="357" y="45"/>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50" name="Freeform 212"/>
            <p:cNvSpPr>
              <a:spLocks/>
            </p:cNvSpPr>
            <p:nvPr/>
          </p:nvSpPr>
          <p:spPr bwMode="auto">
            <a:xfrm>
              <a:off x="6642100" y="2638425"/>
              <a:ext cx="687388" cy="280987"/>
            </a:xfrm>
            <a:custGeom>
              <a:avLst/>
              <a:gdLst>
                <a:gd name="T0" fmla="*/ 2147483647 w 427"/>
                <a:gd name="T1" fmla="*/ 2147483647 h 187"/>
                <a:gd name="T2" fmla="*/ 2147483647 w 427"/>
                <a:gd name="T3" fmla="*/ 2147483647 h 187"/>
                <a:gd name="T4" fmla="*/ 2147483647 w 427"/>
                <a:gd name="T5" fmla="*/ 2147483647 h 187"/>
                <a:gd name="T6" fmla="*/ 2147483647 w 427"/>
                <a:gd name="T7" fmla="*/ 2147483647 h 187"/>
                <a:gd name="T8" fmla="*/ 2147483647 w 427"/>
                <a:gd name="T9" fmla="*/ 2147483647 h 187"/>
                <a:gd name="T10" fmla="*/ 2147483647 w 427"/>
                <a:gd name="T11" fmla="*/ 2147483647 h 187"/>
                <a:gd name="T12" fmla="*/ 2147483647 w 427"/>
                <a:gd name="T13" fmla="*/ 2147483647 h 187"/>
                <a:gd name="T14" fmla="*/ 2147483647 w 427"/>
                <a:gd name="T15" fmla="*/ 2147483647 h 187"/>
                <a:gd name="T16" fmla="*/ 2147483647 w 427"/>
                <a:gd name="T17" fmla="*/ 2147483647 h 187"/>
                <a:gd name="T18" fmla="*/ 2147483647 w 427"/>
                <a:gd name="T19" fmla="*/ 2147483647 h 187"/>
                <a:gd name="T20" fmla="*/ 2147483647 w 427"/>
                <a:gd name="T21" fmla="*/ 2147483647 h 187"/>
                <a:gd name="T22" fmla="*/ 2147483647 w 427"/>
                <a:gd name="T23" fmla="*/ 2147483647 h 187"/>
                <a:gd name="T24" fmla="*/ 2147483647 w 427"/>
                <a:gd name="T25" fmla="*/ 2147483647 h 187"/>
                <a:gd name="T26" fmla="*/ 2147483647 w 427"/>
                <a:gd name="T27" fmla="*/ 2147483647 h 187"/>
                <a:gd name="T28" fmla="*/ 2147483647 w 427"/>
                <a:gd name="T29" fmla="*/ 2147483647 h 187"/>
                <a:gd name="T30" fmla="*/ 2147483647 w 427"/>
                <a:gd name="T31" fmla="*/ 2147483647 h 187"/>
                <a:gd name="T32" fmla="*/ 2147483647 w 427"/>
                <a:gd name="T33" fmla="*/ 2147483647 h 187"/>
                <a:gd name="T34" fmla="*/ 2147483647 w 427"/>
                <a:gd name="T35" fmla="*/ 2147483647 h 187"/>
                <a:gd name="T36" fmla="*/ 2147483647 w 427"/>
                <a:gd name="T37" fmla="*/ 2147483647 h 187"/>
                <a:gd name="T38" fmla="*/ 2147483647 w 427"/>
                <a:gd name="T39" fmla="*/ 2147483647 h 187"/>
                <a:gd name="T40" fmla="*/ 2147483647 w 427"/>
                <a:gd name="T41" fmla="*/ 2147483647 h 187"/>
                <a:gd name="T42" fmla="*/ 2147483647 w 427"/>
                <a:gd name="T43" fmla="*/ 2147483647 h 187"/>
                <a:gd name="T44" fmla="*/ 2147483647 w 427"/>
                <a:gd name="T45" fmla="*/ 2147483647 h 187"/>
                <a:gd name="T46" fmla="*/ 0 w 427"/>
                <a:gd name="T47" fmla="*/ 2147483647 h 187"/>
                <a:gd name="T48" fmla="*/ 2147483647 w 427"/>
                <a:gd name="T49" fmla="*/ 2147483647 h 187"/>
                <a:gd name="T50" fmla="*/ 2147483647 w 427"/>
                <a:gd name="T51" fmla="*/ 2147483647 h 187"/>
                <a:gd name="T52" fmla="*/ 2147483647 w 427"/>
                <a:gd name="T53" fmla="*/ 2147483647 h 187"/>
                <a:gd name="T54" fmla="*/ 2147483647 w 427"/>
                <a:gd name="T55" fmla="*/ 2147483647 h 187"/>
                <a:gd name="T56" fmla="*/ 2147483647 w 427"/>
                <a:gd name="T57" fmla="*/ 2147483647 h 187"/>
                <a:gd name="T58" fmla="*/ 2147483647 w 427"/>
                <a:gd name="T59" fmla="*/ 2147483647 h 187"/>
                <a:gd name="T60" fmla="*/ 2147483647 w 427"/>
                <a:gd name="T61" fmla="*/ 0 h 187"/>
                <a:gd name="T62" fmla="*/ 2147483647 w 427"/>
                <a:gd name="T63" fmla="*/ 2147483647 h 187"/>
                <a:gd name="T64" fmla="*/ 2147483647 w 427"/>
                <a:gd name="T65" fmla="*/ 2147483647 h 187"/>
                <a:gd name="T66" fmla="*/ 2147483647 w 427"/>
                <a:gd name="T67" fmla="*/ 2147483647 h 187"/>
                <a:gd name="T68" fmla="*/ 2147483647 w 427"/>
                <a:gd name="T69" fmla="*/ 2147483647 h 187"/>
                <a:gd name="T70" fmla="*/ 2147483647 w 427"/>
                <a:gd name="T71" fmla="*/ 2147483647 h 187"/>
                <a:gd name="T72" fmla="*/ 2147483647 w 427"/>
                <a:gd name="T73" fmla="*/ 2147483647 h 187"/>
                <a:gd name="T74" fmla="*/ 2147483647 w 427"/>
                <a:gd name="T75" fmla="*/ 2147483647 h 187"/>
                <a:gd name="T76" fmla="*/ 2147483647 w 427"/>
                <a:gd name="T77" fmla="*/ 2147483647 h 1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7"/>
                <a:gd name="T118" fmla="*/ 0 h 187"/>
                <a:gd name="T119" fmla="*/ 427 w 427"/>
                <a:gd name="T120" fmla="*/ 187 h 1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7" h="187">
                  <a:moveTo>
                    <a:pt x="357" y="45"/>
                  </a:moveTo>
                  <a:lnTo>
                    <a:pt x="366" y="80"/>
                  </a:lnTo>
                  <a:lnTo>
                    <a:pt x="392" y="80"/>
                  </a:lnTo>
                  <a:lnTo>
                    <a:pt x="410" y="71"/>
                  </a:lnTo>
                  <a:lnTo>
                    <a:pt x="418" y="80"/>
                  </a:lnTo>
                  <a:lnTo>
                    <a:pt x="427" y="98"/>
                  </a:lnTo>
                  <a:lnTo>
                    <a:pt x="401" y="98"/>
                  </a:lnTo>
                  <a:lnTo>
                    <a:pt x="392" y="107"/>
                  </a:lnTo>
                  <a:lnTo>
                    <a:pt x="384" y="116"/>
                  </a:lnTo>
                  <a:lnTo>
                    <a:pt x="366" y="134"/>
                  </a:lnTo>
                  <a:lnTo>
                    <a:pt x="357" y="134"/>
                  </a:lnTo>
                  <a:lnTo>
                    <a:pt x="349" y="143"/>
                  </a:lnTo>
                  <a:lnTo>
                    <a:pt x="357" y="152"/>
                  </a:lnTo>
                  <a:lnTo>
                    <a:pt x="340" y="169"/>
                  </a:lnTo>
                  <a:lnTo>
                    <a:pt x="314" y="178"/>
                  </a:lnTo>
                  <a:lnTo>
                    <a:pt x="279" y="187"/>
                  </a:lnTo>
                  <a:lnTo>
                    <a:pt x="209" y="169"/>
                  </a:lnTo>
                  <a:lnTo>
                    <a:pt x="157" y="169"/>
                  </a:lnTo>
                  <a:lnTo>
                    <a:pt x="122" y="143"/>
                  </a:lnTo>
                  <a:lnTo>
                    <a:pt x="61" y="116"/>
                  </a:lnTo>
                  <a:lnTo>
                    <a:pt x="53" y="89"/>
                  </a:lnTo>
                  <a:lnTo>
                    <a:pt x="35" y="80"/>
                  </a:lnTo>
                  <a:lnTo>
                    <a:pt x="18" y="71"/>
                  </a:lnTo>
                  <a:lnTo>
                    <a:pt x="0" y="45"/>
                  </a:lnTo>
                  <a:lnTo>
                    <a:pt x="44" y="18"/>
                  </a:lnTo>
                  <a:lnTo>
                    <a:pt x="70" y="36"/>
                  </a:lnTo>
                  <a:lnTo>
                    <a:pt x="79" y="45"/>
                  </a:lnTo>
                  <a:lnTo>
                    <a:pt x="122" y="45"/>
                  </a:lnTo>
                  <a:lnTo>
                    <a:pt x="122" y="18"/>
                  </a:lnTo>
                  <a:lnTo>
                    <a:pt x="114" y="9"/>
                  </a:lnTo>
                  <a:lnTo>
                    <a:pt x="122" y="0"/>
                  </a:lnTo>
                  <a:lnTo>
                    <a:pt x="157" y="9"/>
                  </a:lnTo>
                  <a:lnTo>
                    <a:pt x="192" y="36"/>
                  </a:lnTo>
                  <a:lnTo>
                    <a:pt x="218" y="36"/>
                  </a:lnTo>
                  <a:lnTo>
                    <a:pt x="288" y="45"/>
                  </a:lnTo>
                  <a:lnTo>
                    <a:pt x="323" y="45"/>
                  </a:lnTo>
                  <a:lnTo>
                    <a:pt x="340" y="36"/>
                  </a:lnTo>
                  <a:lnTo>
                    <a:pt x="357" y="4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51" name="Freeform 213"/>
            <p:cNvSpPr>
              <a:spLocks/>
            </p:cNvSpPr>
            <p:nvPr/>
          </p:nvSpPr>
          <p:spPr bwMode="auto">
            <a:xfrm>
              <a:off x="5349875" y="2906712"/>
              <a:ext cx="422275" cy="174625"/>
            </a:xfrm>
            <a:custGeom>
              <a:avLst/>
              <a:gdLst>
                <a:gd name="T0" fmla="*/ 2147483647 w 261"/>
                <a:gd name="T1" fmla="*/ 2147483647 h 116"/>
                <a:gd name="T2" fmla="*/ 2147483647 w 261"/>
                <a:gd name="T3" fmla="*/ 2147483647 h 116"/>
                <a:gd name="T4" fmla="*/ 2147483647 w 261"/>
                <a:gd name="T5" fmla="*/ 2147483647 h 116"/>
                <a:gd name="T6" fmla="*/ 2147483647 w 261"/>
                <a:gd name="T7" fmla="*/ 2147483647 h 116"/>
                <a:gd name="T8" fmla="*/ 2147483647 w 261"/>
                <a:gd name="T9" fmla="*/ 2147483647 h 116"/>
                <a:gd name="T10" fmla="*/ 2147483647 w 261"/>
                <a:gd name="T11" fmla="*/ 0 h 116"/>
                <a:gd name="T12" fmla="*/ 2147483647 w 261"/>
                <a:gd name="T13" fmla="*/ 0 h 116"/>
                <a:gd name="T14" fmla="*/ 2147483647 w 261"/>
                <a:gd name="T15" fmla="*/ 2147483647 h 116"/>
                <a:gd name="T16" fmla="*/ 2147483647 w 261"/>
                <a:gd name="T17" fmla="*/ 2147483647 h 116"/>
                <a:gd name="T18" fmla="*/ 2147483647 w 261"/>
                <a:gd name="T19" fmla="*/ 2147483647 h 116"/>
                <a:gd name="T20" fmla="*/ 2147483647 w 261"/>
                <a:gd name="T21" fmla="*/ 2147483647 h 116"/>
                <a:gd name="T22" fmla="*/ 0 w 261"/>
                <a:gd name="T23" fmla="*/ 2147483647 h 116"/>
                <a:gd name="T24" fmla="*/ 0 w 261"/>
                <a:gd name="T25" fmla="*/ 2147483647 h 116"/>
                <a:gd name="T26" fmla="*/ 2147483647 w 261"/>
                <a:gd name="T27" fmla="*/ 2147483647 h 116"/>
                <a:gd name="T28" fmla="*/ 0 w 261"/>
                <a:gd name="T29" fmla="*/ 2147483647 h 116"/>
                <a:gd name="T30" fmla="*/ 2147483647 w 261"/>
                <a:gd name="T31" fmla="*/ 2147483647 h 116"/>
                <a:gd name="T32" fmla="*/ 2147483647 w 261"/>
                <a:gd name="T33" fmla="*/ 2147483647 h 116"/>
                <a:gd name="T34" fmla="*/ 2147483647 w 261"/>
                <a:gd name="T35" fmla="*/ 2147483647 h 116"/>
                <a:gd name="T36" fmla="*/ 2147483647 w 261"/>
                <a:gd name="T37" fmla="*/ 2147483647 h 116"/>
                <a:gd name="T38" fmla="*/ 2147483647 w 261"/>
                <a:gd name="T39" fmla="*/ 2147483647 h 116"/>
                <a:gd name="T40" fmla="*/ 2147483647 w 261"/>
                <a:gd name="T41" fmla="*/ 2147483647 h 116"/>
                <a:gd name="T42" fmla="*/ 0 w 261"/>
                <a:gd name="T43" fmla="*/ 2147483647 h 116"/>
                <a:gd name="T44" fmla="*/ 0 w 261"/>
                <a:gd name="T45" fmla="*/ 2147483647 h 116"/>
                <a:gd name="T46" fmla="*/ 2147483647 w 261"/>
                <a:gd name="T47" fmla="*/ 2147483647 h 116"/>
                <a:gd name="T48" fmla="*/ 2147483647 w 261"/>
                <a:gd name="T49" fmla="*/ 2147483647 h 116"/>
                <a:gd name="T50" fmla="*/ 2147483647 w 261"/>
                <a:gd name="T51" fmla="*/ 2147483647 h 116"/>
                <a:gd name="T52" fmla="*/ 2147483647 w 261"/>
                <a:gd name="T53" fmla="*/ 2147483647 h 116"/>
                <a:gd name="T54" fmla="*/ 2147483647 w 261"/>
                <a:gd name="T55" fmla="*/ 2147483647 h 116"/>
                <a:gd name="T56" fmla="*/ 2147483647 w 261"/>
                <a:gd name="T57" fmla="*/ 2147483647 h 116"/>
                <a:gd name="T58" fmla="*/ 2147483647 w 261"/>
                <a:gd name="T59" fmla="*/ 2147483647 h 116"/>
                <a:gd name="T60" fmla="*/ 2147483647 w 261"/>
                <a:gd name="T61" fmla="*/ 2147483647 h 116"/>
                <a:gd name="T62" fmla="*/ 2147483647 w 261"/>
                <a:gd name="T63" fmla="*/ 2147483647 h 116"/>
                <a:gd name="T64" fmla="*/ 2147483647 w 261"/>
                <a:gd name="T65" fmla="*/ 2147483647 h 116"/>
                <a:gd name="T66" fmla="*/ 2147483647 w 261"/>
                <a:gd name="T67" fmla="*/ 2147483647 h 116"/>
                <a:gd name="T68" fmla="*/ 2147483647 w 261"/>
                <a:gd name="T69" fmla="*/ 2147483647 h 116"/>
                <a:gd name="T70" fmla="*/ 2147483647 w 261"/>
                <a:gd name="T71" fmla="*/ 2147483647 h 116"/>
                <a:gd name="T72" fmla="*/ 2147483647 w 261"/>
                <a:gd name="T73" fmla="*/ 2147483647 h 116"/>
                <a:gd name="T74" fmla="*/ 2147483647 w 261"/>
                <a:gd name="T75" fmla="*/ 2147483647 h 116"/>
                <a:gd name="T76" fmla="*/ 2147483647 w 261"/>
                <a:gd name="T77" fmla="*/ 2147483647 h 116"/>
                <a:gd name="T78" fmla="*/ 2147483647 w 261"/>
                <a:gd name="T79" fmla="*/ 2147483647 h 116"/>
                <a:gd name="T80" fmla="*/ 2147483647 w 261"/>
                <a:gd name="T81" fmla="*/ 2147483647 h 116"/>
                <a:gd name="T82" fmla="*/ 2147483647 w 261"/>
                <a:gd name="T83" fmla="*/ 2147483647 h 116"/>
                <a:gd name="T84" fmla="*/ 2147483647 w 261"/>
                <a:gd name="T85" fmla="*/ 2147483647 h 116"/>
                <a:gd name="T86" fmla="*/ 2147483647 w 261"/>
                <a:gd name="T87" fmla="*/ 2147483647 h 116"/>
                <a:gd name="T88" fmla="*/ 2147483647 w 261"/>
                <a:gd name="T89" fmla="*/ 2147483647 h 116"/>
                <a:gd name="T90" fmla="*/ 2147483647 w 261"/>
                <a:gd name="T91" fmla="*/ 2147483647 h 116"/>
                <a:gd name="T92" fmla="*/ 2147483647 w 261"/>
                <a:gd name="T93" fmla="*/ 2147483647 h 116"/>
                <a:gd name="T94" fmla="*/ 2147483647 w 261"/>
                <a:gd name="T95" fmla="*/ 2147483647 h 116"/>
                <a:gd name="T96" fmla="*/ 2147483647 w 261"/>
                <a:gd name="T97" fmla="*/ 2147483647 h 116"/>
                <a:gd name="T98" fmla="*/ 2147483647 w 261"/>
                <a:gd name="T99" fmla="*/ 2147483647 h 116"/>
                <a:gd name="T100" fmla="*/ 2147483647 w 261"/>
                <a:gd name="T101" fmla="*/ 2147483647 h 116"/>
                <a:gd name="T102" fmla="*/ 2147483647 w 261"/>
                <a:gd name="T103" fmla="*/ 2147483647 h 116"/>
                <a:gd name="T104" fmla="*/ 2147483647 w 261"/>
                <a:gd name="T105" fmla="*/ 2147483647 h 116"/>
                <a:gd name="T106" fmla="*/ 2147483647 w 261"/>
                <a:gd name="T107" fmla="*/ 2147483647 h 11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1"/>
                <a:gd name="T163" fmla="*/ 0 h 116"/>
                <a:gd name="T164" fmla="*/ 261 w 261"/>
                <a:gd name="T165" fmla="*/ 116 h 11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1" h="116">
                  <a:moveTo>
                    <a:pt x="226" y="18"/>
                  </a:moveTo>
                  <a:lnTo>
                    <a:pt x="226" y="9"/>
                  </a:lnTo>
                  <a:lnTo>
                    <a:pt x="218" y="9"/>
                  </a:lnTo>
                  <a:lnTo>
                    <a:pt x="183" y="18"/>
                  </a:lnTo>
                  <a:lnTo>
                    <a:pt x="148" y="18"/>
                  </a:lnTo>
                  <a:lnTo>
                    <a:pt x="122" y="0"/>
                  </a:lnTo>
                  <a:lnTo>
                    <a:pt x="104" y="0"/>
                  </a:lnTo>
                  <a:lnTo>
                    <a:pt x="70" y="18"/>
                  </a:lnTo>
                  <a:lnTo>
                    <a:pt x="52" y="18"/>
                  </a:lnTo>
                  <a:lnTo>
                    <a:pt x="44" y="18"/>
                  </a:lnTo>
                  <a:lnTo>
                    <a:pt x="35" y="9"/>
                  </a:lnTo>
                  <a:lnTo>
                    <a:pt x="0" y="9"/>
                  </a:lnTo>
                  <a:lnTo>
                    <a:pt x="0" y="27"/>
                  </a:lnTo>
                  <a:lnTo>
                    <a:pt x="17" y="27"/>
                  </a:lnTo>
                  <a:lnTo>
                    <a:pt x="0" y="45"/>
                  </a:lnTo>
                  <a:lnTo>
                    <a:pt x="26" y="18"/>
                  </a:lnTo>
                  <a:lnTo>
                    <a:pt x="44" y="18"/>
                  </a:lnTo>
                  <a:lnTo>
                    <a:pt x="44" y="27"/>
                  </a:lnTo>
                  <a:lnTo>
                    <a:pt x="44" y="45"/>
                  </a:lnTo>
                  <a:lnTo>
                    <a:pt x="17" y="45"/>
                  </a:lnTo>
                  <a:lnTo>
                    <a:pt x="0" y="45"/>
                  </a:lnTo>
                  <a:lnTo>
                    <a:pt x="0" y="54"/>
                  </a:lnTo>
                  <a:lnTo>
                    <a:pt x="17" y="54"/>
                  </a:lnTo>
                  <a:lnTo>
                    <a:pt x="26" y="72"/>
                  </a:lnTo>
                  <a:lnTo>
                    <a:pt x="17" y="72"/>
                  </a:lnTo>
                  <a:lnTo>
                    <a:pt x="26" y="81"/>
                  </a:lnTo>
                  <a:lnTo>
                    <a:pt x="26" y="89"/>
                  </a:lnTo>
                  <a:lnTo>
                    <a:pt x="35" y="89"/>
                  </a:lnTo>
                  <a:lnTo>
                    <a:pt x="26" y="98"/>
                  </a:lnTo>
                  <a:lnTo>
                    <a:pt x="44" y="98"/>
                  </a:lnTo>
                  <a:lnTo>
                    <a:pt x="35" y="98"/>
                  </a:lnTo>
                  <a:lnTo>
                    <a:pt x="52" y="107"/>
                  </a:lnTo>
                  <a:lnTo>
                    <a:pt x="61" y="107"/>
                  </a:lnTo>
                  <a:lnTo>
                    <a:pt x="70" y="98"/>
                  </a:lnTo>
                  <a:lnTo>
                    <a:pt x="78" y="98"/>
                  </a:lnTo>
                  <a:lnTo>
                    <a:pt x="104" y="116"/>
                  </a:lnTo>
                  <a:lnTo>
                    <a:pt x="104" y="107"/>
                  </a:lnTo>
                  <a:lnTo>
                    <a:pt x="131" y="98"/>
                  </a:lnTo>
                  <a:lnTo>
                    <a:pt x="131" y="107"/>
                  </a:lnTo>
                  <a:lnTo>
                    <a:pt x="139" y="98"/>
                  </a:lnTo>
                  <a:lnTo>
                    <a:pt x="139" y="116"/>
                  </a:lnTo>
                  <a:lnTo>
                    <a:pt x="148" y="107"/>
                  </a:lnTo>
                  <a:lnTo>
                    <a:pt x="148" y="98"/>
                  </a:lnTo>
                  <a:lnTo>
                    <a:pt x="174" y="98"/>
                  </a:lnTo>
                  <a:lnTo>
                    <a:pt x="183" y="98"/>
                  </a:lnTo>
                  <a:lnTo>
                    <a:pt x="209" y="98"/>
                  </a:lnTo>
                  <a:lnTo>
                    <a:pt x="226" y="89"/>
                  </a:lnTo>
                  <a:lnTo>
                    <a:pt x="235" y="89"/>
                  </a:lnTo>
                  <a:lnTo>
                    <a:pt x="261" y="89"/>
                  </a:lnTo>
                  <a:lnTo>
                    <a:pt x="244" y="54"/>
                  </a:lnTo>
                  <a:lnTo>
                    <a:pt x="253" y="45"/>
                  </a:lnTo>
                  <a:lnTo>
                    <a:pt x="235" y="45"/>
                  </a:lnTo>
                  <a:lnTo>
                    <a:pt x="226"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52" name="Group 214"/>
            <p:cNvGrpSpPr>
              <a:grpSpLocks/>
            </p:cNvGrpSpPr>
            <p:nvPr/>
          </p:nvGrpSpPr>
          <p:grpSpPr bwMode="auto">
            <a:xfrm>
              <a:off x="5349875" y="2906712"/>
              <a:ext cx="422275" cy="174625"/>
              <a:chOff x="3005" y="1660"/>
              <a:chExt cx="261" cy="116"/>
            </a:xfrm>
          </p:grpSpPr>
          <p:sp>
            <p:nvSpPr>
              <p:cNvPr id="56134" name="Freeform 215"/>
              <p:cNvSpPr>
                <a:spLocks/>
              </p:cNvSpPr>
              <p:nvPr/>
            </p:nvSpPr>
            <p:spPr bwMode="auto">
              <a:xfrm>
                <a:off x="3005" y="1660"/>
                <a:ext cx="261" cy="116"/>
              </a:xfrm>
              <a:custGeom>
                <a:avLst/>
                <a:gdLst>
                  <a:gd name="T0" fmla="*/ 226 w 261"/>
                  <a:gd name="T1" fmla="*/ 18 h 116"/>
                  <a:gd name="T2" fmla="*/ 226 w 261"/>
                  <a:gd name="T3" fmla="*/ 9 h 116"/>
                  <a:gd name="T4" fmla="*/ 218 w 261"/>
                  <a:gd name="T5" fmla="*/ 9 h 116"/>
                  <a:gd name="T6" fmla="*/ 183 w 261"/>
                  <a:gd name="T7" fmla="*/ 18 h 116"/>
                  <a:gd name="T8" fmla="*/ 148 w 261"/>
                  <a:gd name="T9" fmla="*/ 18 h 116"/>
                  <a:gd name="T10" fmla="*/ 122 w 261"/>
                  <a:gd name="T11" fmla="*/ 0 h 116"/>
                  <a:gd name="T12" fmla="*/ 104 w 261"/>
                  <a:gd name="T13" fmla="*/ 0 h 116"/>
                  <a:gd name="T14" fmla="*/ 70 w 261"/>
                  <a:gd name="T15" fmla="*/ 18 h 116"/>
                  <a:gd name="T16" fmla="*/ 52 w 261"/>
                  <a:gd name="T17" fmla="*/ 18 h 116"/>
                  <a:gd name="T18" fmla="*/ 44 w 261"/>
                  <a:gd name="T19" fmla="*/ 18 h 116"/>
                  <a:gd name="T20" fmla="*/ 35 w 261"/>
                  <a:gd name="T21" fmla="*/ 9 h 116"/>
                  <a:gd name="T22" fmla="*/ 0 w 261"/>
                  <a:gd name="T23" fmla="*/ 9 h 116"/>
                  <a:gd name="T24" fmla="*/ 0 w 261"/>
                  <a:gd name="T25" fmla="*/ 27 h 116"/>
                  <a:gd name="T26" fmla="*/ 17 w 261"/>
                  <a:gd name="T27" fmla="*/ 27 h 116"/>
                  <a:gd name="T28" fmla="*/ 0 w 261"/>
                  <a:gd name="T29" fmla="*/ 45 h 116"/>
                  <a:gd name="T30" fmla="*/ 26 w 261"/>
                  <a:gd name="T31" fmla="*/ 18 h 116"/>
                  <a:gd name="T32" fmla="*/ 44 w 261"/>
                  <a:gd name="T33" fmla="*/ 18 h 116"/>
                  <a:gd name="T34" fmla="*/ 44 w 261"/>
                  <a:gd name="T35" fmla="*/ 27 h 116"/>
                  <a:gd name="T36" fmla="*/ 44 w 261"/>
                  <a:gd name="T37" fmla="*/ 27 h 116"/>
                  <a:gd name="T38" fmla="*/ 44 w 261"/>
                  <a:gd name="T39" fmla="*/ 45 h 116"/>
                  <a:gd name="T40" fmla="*/ 17 w 261"/>
                  <a:gd name="T41" fmla="*/ 45 h 116"/>
                  <a:gd name="T42" fmla="*/ 0 w 261"/>
                  <a:gd name="T43" fmla="*/ 45 h 116"/>
                  <a:gd name="T44" fmla="*/ 0 w 261"/>
                  <a:gd name="T45" fmla="*/ 54 h 116"/>
                  <a:gd name="T46" fmla="*/ 17 w 261"/>
                  <a:gd name="T47" fmla="*/ 54 h 116"/>
                  <a:gd name="T48" fmla="*/ 26 w 261"/>
                  <a:gd name="T49" fmla="*/ 72 h 116"/>
                  <a:gd name="T50" fmla="*/ 17 w 261"/>
                  <a:gd name="T51" fmla="*/ 72 h 116"/>
                  <a:gd name="T52" fmla="*/ 26 w 261"/>
                  <a:gd name="T53" fmla="*/ 81 h 116"/>
                  <a:gd name="T54" fmla="*/ 26 w 261"/>
                  <a:gd name="T55" fmla="*/ 89 h 116"/>
                  <a:gd name="T56" fmla="*/ 35 w 261"/>
                  <a:gd name="T57" fmla="*/ 89 h 116"/>
                  <a:gd name="T58" fmla="*/ 26 w 261"/>
                  <a:gd name="T59" fmla="*/ 98 h 116"/>
                  <a:gd name="T60" fmla="*/ 44 w 261"/>
                  <a:gd name="T61" fmla="*/ 98 h 116"/>
                  <a:gd name="T62" fmla="*/ 35 w 261"/>
                  <a:gd name="T63" fmla="*/ 98 h 116"/>
                  <a:gd name="T64" fmla="*/ 52 w 261"/>
                  <a:gd name="T65" fmla="*/ 107 h 116"/>
                  <a:gd name="T66" fmla="*/ 61 w 261"/>
                  <a:gd name="T67" fmla="*/ 107 h 116"/>
                  <a:gd name="T68" fmla="*/ 70 w 261"/>
                  <a:gd name="T69" fmla="*/ 98 h 116"/>
                  <a:gd name="T70" fmla="*/ 78 w 261"/>
                  <a:gd name="T71" fmla="*/ 98 h 116"/>
                  <a:gd name="T72" fmla="*/ 104 w 261"/>
                  <a:gd name="T73" fmla="*/ 116 h 116"/>
                  <a:gd name="T74" fmla="*/ 104 w 261"/>
                  <a:gd name="T75" fmla="*/ 107 h 116"/>
                  <a:gd name="T76" fmla="*/ 131 w 261"/>
                  <a:gd name="T77" fmla="*/ 98 h 116"/>
                  <a:gd name="T78" fmla="*/ 131 w 261"/>
                  <a:gd name="T79" fmla="*/ 107 h 116"/>
                  <a:gd name="T80" fmla="*/ 139 w 261"/>
                  <a:gd name="T81" fmla="*/ 98 h 116"/>
                  <a:gd name="T82" fmla="*/ 139 w 261"/>
                  <a:gd name="T83" fmla="*/ 116 h 116"/>
                  <a:gd name="T84" fmla="*/ 148 w 261"/>
                  <a:gd name="T85" fmla="*/ 107 h 116"/>
                  <a:gd name="T86" fmla="*/ 148 w 261"/>
                  <a:gd name="T87" fmla="*/ 98 h 116"/>
                  <a:gd name="T88" fmla="*/ 174 w 261"/>
                  <a:gd name="T89" fmla="*/ 98 h 116"/>
                  <a:gd name="T90" fmla="*/ 183 w 261"/>
                  <a:gd name="T91" fmla="*/ 98 h 116"/>
                  <a:gd name="T92" fmla="*/ 209 w 261"/>
                  <a:gd name="T93" fmla="*/ 98 h 116"/>
                  <a:gd name="T94" fmla="*/ 226 w 261"/>
                  <a:gd name="T95" fmla="*/ 89 h 116"/>
                  <a:gd name="T96" fmla="*/ 235 w 261"/>
                  <a:gd name="T97" fmla="*/ 89 h 116"/>
                  <a:gd name="T98" fmla="*/ 261 w 261"/>
                  <a:gd name="T99" fmla="*/ 89 h 116"/>
                  <a:gd name="T100" fmla="*/ 244 w 261"/>
                  <a:gd name="T101" fmla="*/ 54 h 116"/>
                  <a:gd name="T102" fmla="*/ 253 w 261"/>
                  <a:gd name="T103" fmla="*/ 45 h 116"/>
                  <a:gd name="T104" fmla="*/ 235 w 261"/>
                  <a:gd name="T105" fmla="*/ 45 h 116"/>
                  <a:gd name="T106" fmla="*/ 226 w 261"/>
                  <a:gd name="T107" fmla="*/ 18 h 11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1"/>
                  <a:gd name="T163" fmla="*/ 0 h 116"/>
                  <a:gd name="T164" fmla="*/ 261 w 261"/>
                  <a:gd name="T165" fmla="*/ 116 h 11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1" h="116">
                    <a:moveTo>
                      <a:pt x="226" y="18"/>
                    </a:moveTo>
                    <a:lnTo>
                      <a:pt x="226" y="9"/>
                    </a:lnTo>
                    <a:lnTo>
                      <a:pt x="218" y="9"/>
                    </a:lnTo>
                    <a:lnTo>
                      <a:pt x="183" y="18"/>
                    </a:lnTo>
                    <a:lnTo>
                      <a:pt x="148" y="18"/>
                    </a:lnTo>
                    <a:lnTo>
                      <a:pt x="122" y="0"/>
                    </a:lnTo>
                    <a:lnTo>
                      <a:pt x="104" y="0"/>
                    </a:lnTo>
                    <a:lnTo>
                      <a:pt x="70" y="18"/>
                    </a:lnTo>
                    <a:lnTo>
                      <a:pt x="52" y="18"/>
                    </a:lnTo>
                    <a:lnTo>
                      <a:pt x="44" y="18"/>
                    </a:lnTo>
                    <a:lnTo>
                      <a:pt x="35" y="9"/>
                    </a:lnTo>
                    <a:lnTo>
                      <a:pt x="0" y="9"/>
                    </a:lnTo>
                    <a:lnTo>
                      <a:pt x="0" y="27"/>
                    </a:lnTo>
                    <a:lnTo>
                      <a:pt x="17" y="27"/>
                    </a:lnTo>
                    <a:lnTo>
                      <a:pt x="0" y="45"/>
                    </a:lnTo>
                    <a:lnTo>
                      <a:pt x="26" y="18"/>
                    </a:lnTo>
                    <a:lnTo>
                      <a:pt x="44" y="18"/>
                    </a:lnTo>
                    <a:lnTo>
                      <a:pt x="44" y="27"/>
                    </a:lnTo>
                    <a:lnTo>
                      <a:pt x="44" y="45"/>
                    </a:lnTo>
                    <a:lnTo>
                      <a:pt x="17" y="45"/>
                    </a:lnTo>
                    <a:lnTo>
                      <a:pt x="0" y="45"/>
                    </a:lnTo>
                    <a:lnTo>
                      <a:pt x="0" y="54"/>
                    </a:lnTo>
                    <a:lnTo>
                      <a:pt x="17" y="54"/>
                    </a:lnTo>
                    <a:lnTo>
                      <a:pt x="26" y="72"/>
                    </a:lnTo>
                    <a:lnTo>
                      <a:pt x="17" y="72"/>
                    </a:lnTo>
                    <a:lnTo>
                      <a:pt x="26" y="81"/>
                    </a:lnTo>
                    <a:lnTo>
                      <a:pt x="26" y="89"/>
                    </a:lnTo>
                    <a:lnTo>
                      <a:pt x="35" y="89"/>
                    </a:lnTo>
                    <a:lnTo>
                      <a:pt x="26" y="98"/>
                    </a:lnTo>
                    <a:lnTo>
                      <a:pt x="44" y="98"/>
                    </a:lnTo>
                    <a:lnTo>
                      <a:pt x="35" y="98"/>
                    </a:lnTo>
                    <a:lnTo>
                      <a:pt x="52" y="107"/>
                    </a:lnTo>
                    <a:lnTo>
                      <a:pt x="61" y="107"/>
                    </a:lnTo>
                    <a:lnTo>
                      <a:pt x="70" y="98"/>
                    </a:lnTo>
                    <a:lnTo>
                      <a:pt x="78" y="98"/>
                    </a:lnTo>
                    <a:lnTo>
                      <a:pt x="104" y="116"/>
                    </a:lnTo>
                    <a:lnTo>
                      <a:pt x="104" y="107"/>
                    </a:lnTo>
                    <a:lnTo>
                      <a:pt x="131" y="98"/>
                    </a:lnTo>
                    <a:lnTo>
                      <a:pt x="131" y="107"/>
                    </a:lnTo>
                    <a:lnTo>
                      <a:pt x="139" y="98"/>
                    </a:lnTo>
                    <a:lnTo>
                      <a:pt x="139" y="116"/>
                    </a:lnTo>
                    <a:lnTo>
                      <a:pt x="148" y="107"/>
                    </a:lnTo>
                    <a:lnTo>
                      <a:pt x="148" y="98"/>
                    </a:lnTo>
                    <a:lnTo>
                      <a:pt x="174" y="98"/>
                    </a:lnTo>
                    <a:lnTo>
                      <a:pt x="183" y="98"/>
                    </a:lnTo>
                    <a:lnTo>
                      <a:pt x="209" y="98"/>
                    </a:lnTo>
                    <a:lnTo>
                      <a:pt x="226" y="89"/>
                    </a:lnTo>
                    <a:lnTo>
                      <a:pt x="235" y="89"/>
                    </a:lnTo>
                    <a:lnTo>
                      <a:pt x="261" y="89"/>
                    </a:lnTo>
                    <a:lnTo>
                      <a:pt x="244" y="54"/>
                    </a:lnTo>
                    <a:lnTo>
                      <a:pt x="253" y="45"/>
                    </a:lnTo>
                    <a:lnTo>
                      <a:pt x="235" y="45"/>
                    </a:lnTo>
                    <a:lnTo>
                      <a:pt x="226" y="18"/>
                    </a:lnTo>
                    <a:close/>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35" name="Freeform 216"/>
              <p:cNvSpPr>
                <a:spLocks/>
              </p:cNvSpPr>
              <p:nvPr/>
            </p:nvSpPr>
            <p:spPr bwMode="auto">
              <a:xfrm>
                <a:off x="3005" y="1660"/>
                <a:ext cx="261" cy="116"/>
              </a:xfrm>
              <a:custGeom>
                <a:avLst/>
                <a:gdLst>
                  <a:gd name="T0" fmla="*/ 226 w 261"/>
                  <a:gd name="T1" fmla="*/ 18 h 116"/>
                  <a:gd name="T2" fmla="*/ 226 w 261"/>
                  <a:gd name="T3" fmla="*/ 9 h 116"/>
                  <a:gd name="T4" fmla="*/ 218 w 261"/>
                  <a:gd name="T5" fmla="*/ 9 h 116"/>
                  <a:gd name="T6" fmla="*/ 183 w 261"/>
                  <a:gd name="T7" fmla="*/ 18 h 116"/>
                  <a:gd name="T8" fmla="*/ 148 w 261"/>
                  <a:gd name="T9" fmla="*/ 18 h 116"/>
                  <a:gd name="T10" fmla="*/ 122 w 261"/>
                  <a:gd name="T11" fmla="*/ 0 h 116"/>
                  <a:gd name="T12" fmla="*/ 104 w 261"/>
                  <a:gd name="T13" fmla="*/ 0 h 116"/>
                  <a:gd name="T14" fmla="*/ 70 w 261"/>
                  <a:gd name="T15" fmla="*/ 18 h 116"/>
                  <a:gd name="T16" fmla="*/ 52 w 261"/>
                  <a:gd name="T17" fmla="*/ 18 h 116"/>
                  <a:gd name="T18" fmla="*/ 44 w 261"/>
                  <a:gd name="T19" fmla="*/ 18 h 116"/>
                  <a:gd name="T20" fmla="*/ 35 w 261"/>
                  <a:gd name="T21" fmla="*/ 9 h 116"/>
                  <a:gd name="T22" fmla="*/ 0 w 261"/>
                  <a:gd name="T23" fmla="*/ 9 h 116"/>
                  <a:gd name="T24" fmla="*/ 0 w 261"/>
                  <a:gd name="T25" fmla="*/ 27 h 116"/>
                  <a:gd name="T26" fmla="*/ 17 w 261"/>
                  <a:gd name="T27" fmla="*/ 27 h 116"/>
                  <a:gd name="T28" fmla="*/ 0 w 261"/>
                  <a:gd name="T29" fmla="*/ 45 h 116"/>
                  <a:gd name="T30" fmla="*/ 26 w 261"/>
                  <a:gd name="T31" fmla="*/ 18 h 116"/>
                  <a:gd name="T32" fmla="*/ 44 w 261"/>
                  <a:gd name="T33" fmla="*/ 18 h 116"/>
                  <a:gd name="T34" fmla="*/ 44 w 261"/>
                  <a:gd name="T35" fmla="*/ 27 h 116"/>
                  <a:gd name="T36" fmla="*/ 44 w 261"/>
                  <a:gd name="T37" fmla="*/ 27 h 116"/>
                  <a:gd name="T38" fmla="*/ 44 w 261"/>
                  <a:gd name="T39" fmla="*/ 45 h 116"/>
                  <a:gd name="T40" fmla="*/ 17 w 261"/>
                  <a:gd name="T41" fmla="*/ 45 h 116"/>
                  <a:gd name="T42" fmla="*/ 0 w 261"/>
                  <a:gd name="T43" fmla="*/ 45 h 116"/>
                  <a:gd name="T44" fmla="*/ 0 w 261"/>
                  <a:gd name="T45" fmla="*/ 54 h 116"/>
                  <a:gd name="T46" fmla="*/ 17 w 261"/>
                  <a:gd name="T47" fmla="*/ 54 h 116"/>
                  <a:gd name="T48" fmla="*/ 26 w 261"/>
                  <a:gd name="T49" fmla="*/ 72 h 116"/>
                  <a:gd name="T50" fmla="*/ 17 w 261"/>
                  <a:gd name="T51" fmla="*/ 72 h 116"/>
                  <a:gd name="T52" fmla="*/ 26 w 261"/>
                  <a:gd name="T53" fmla="*/ 81 h 116"/>
                  <a:gd name="T54" fmla="*/ 26 w 261"/>
                  <a:gd name="T55" fmla="*/ 89 h 116"/>
                  <a:gd name="T56" fmla="*/ 35 w 261"/>
                  <a:gd name="T57" fmla="*/ 89 h 116"/>
                  <a:gd name="T58" fmla="*/ 26 w 261"/>
                  <a:gd name="T59" fmla="*/ 98 h 116"/>
                  <a:gd name="T60" fmla="*/ 44 w 261"/>
                  <a:gd name="T61" fmla="*/ 98 h 116"/>
                  <a:gd name="T62" fmla="*/ 35 w 261"/>
                  <a:gd name="T63" fmla="*/ 98 h 116"/>
                  <a:gd name="T64" fmla="*/ 52 w 261"/>
                  <a:gd name="T65" fmla="*/ 107 h 116"/>
                  <a:gd name="T66" fmla="*/ 61 w 261"/>
                  <a:gd name="T67" fmla="*/ 107 h 116"/>
                  <a:gd name="T68" fmla="*/ 70 w 261"/>
                  <a:gd name="T69" fmla="*/ 98 h 116"/>
                  <a:gd name="T70" fmla="*/ 78 w 261"/>
                  <a:gd name="T71" fmla="*/ 98 h 116"/>
                  <a:gd name="T72" fmla="*/ 104 w 261"/>
                  <a:gd name="T73" fmla="*/ 116 h 116"/>
                  <a:gd name="T74" fmla="*/ 104 w 261"/>
                  <a:gd name="T75" fmla="*/ 107 h 116"/>
                  <a:gd name="T76" fmla="*/ 131 w 261"/>
                  <a:gd name="T77" fmla="*/ 98 h 116"/>
                  <a:gd name="T78" fmla="*/ 131 w 261"/>
                  <a:gd name="T79" fmla="*/ 107 h 116"/>
                  <a:gd name="T80" fmla="*/ 139 w 261"/>
                  <a:gd name="T81" fmla="*/ 98 h 116"/>
                  <a:gd name="T82" fmla="*/ 139 w 261"/>
                  <a:gd name="T83" fmla="*/ 116 h 116"/>
                  <a:gd name="T84" fmla="*/ 148 w 261"/>
                  <a:gd name="T85" fmla="*/ 107 h 116"/>
                  <a:gd name="T86" fmla="*/ 148 w 261"/>
                  <a:gd name="T87" fmla="*/ 98 h 116"/>
                  <a:gd name="T88" fmla="*/ 174 w 261"/>
                  <a:gd name="T89" fmla="*/ 98 h 116"/>
                  <a:gd name="T90" fmla="*/ 183 w 261"/>
                  <a:gd name="T91" fmla="*/ 98 h 116"/>
                  <a:gd name="T92" fmla="*/ 209 w 261"/>
                  <a:gd name="T93" fmla="*/ 98 h 116"/>
                  <a:gd name="T94" fmla="*/ 226 w 261"/>
                  <a:gd name="T95" fmla="*/ 89 h 116"/>
                  <a:gd name="T96" fmla="*/ 235 w 261"/>
                  <a:gd name="T97" fmla="*/ 89 h 116"/>
                  <a:gd name="T98" fmla="*/ 261 w 261"/>
                  <a:gd name="T99" fmla="*/ 89 h 116"/>
                  <a:gd name="T100" fmla="*/ 244 w 261"/>
                  <a:gd name="T101" fmla="*/ 54 h 116"/>
                  <a:gd name="T102" fmla="*/ 253 w 261"/>
                  <a:gd name="T103" fmla="*/ 45 h 116"/>
                  <a:gd name="T104" fmla="*/ 235 w 261"/>
                  <a:gd name="T105" fmla="*/ 45 h 116"/>
                  <a:gd name="T106" fmla="*/ 226 w 261"/>
                  <a:gd name="T107" fmla="*/ 18 h 11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1"/>
                  <a:gd name="T163" fmla="*/ 0 h 116"/>
                  <a:gd name="T164" fmla="*/ 261 w 261"/>
                  <a:gd name="T165" fmla="*/ 116 h 11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1" h="116">
                    <a:moveTo>
                      <a:pt x="226" y="18"/>
                    </a:moveTo>
                    <a:lnTo>
                      <a:pt x="226" y="9"/>
                    </a:lnTo>
                    <a:lnTo>
                      <a:pt x="218" y="9"/>
                    </a:lnTo>
                    <a:lnTo>
                      <a:pt x="183" y="18"/>
                    </a:lnTo>
                    <a:lnTo>
                      <a:pt x="148" y="18"/>
                    </a:lnTo>
                    <a:lnTo>
                      <a:pt x="122" y="0"/>
                    </a:lnTo>
                    <a:lnTo>
                      <a:pt x="104" y="0"/>
                    </a:lnTo>
                    <a:lnTo>
                      <a:pt x="70" y="18"/>
                    </a:lnTo>
                    <a:lnTo>
                      <a:pt x="52" y="18"/>
                    </a:lnTo>
                    <a:lnTo>
                      <a:pt x="44" y="18"/>
                    </a:lnTo>
                    <a:lnTo>
                      <a:pt x="35" y="9"/>
                    </a:lnTo>
                    <a:lnTo>
                      <a:pt x="0" y="9"/>
                    </a:lnTo>
                    <a:lnTo>
                      <a:pt x="0" y="27"/>
                    </a:lnTo>
                    <a:lnTo>
                      <a:pt x="17" y="27"/>
                    </a:lnTo>
                    <a:lnTo>
                      <a:pt x="0" y="45"/>
                    </a:lnTo>
                    <a:lnTo>
                      <a:pt x="26" y="18"/>
                    </a:lnTo>
                    <a:lnTo>
                      <a:pt x="44" y="18"/>
                    </a:lnTo>
                    <a:lnTo>
                      <a:pt x="44" y="27"/>
                    </a:lnTo>
                    <a:lnTo>
                      <a:pt x="44" y="45"/>
                    </a:lnTo>
                    <a:lnTo>
                      <a:pt x="17" y="45"/>
                    </a:lnTo>
                    <a:lnTo>
                      <a:pt x="0" y="45"/>
                    </a:lnTo>
                    <a:lnTo>
                      <a:pt x="0" y="54"/>
                    </a:lnTo>
                    <a:lnTo>
                      <a:pt x="17" y="54"/>
                    </a:lnTo>
                    <a:lnTo>
                      <a:pt x="26" y="72"/>
                    </a:lnTo>
                    <a:lnTo>
                      <a:pt x="17" y="72"/>
                    </a:lnTo>
                    <a:lnTo>
                      <a:pt x="26" y="81"/>
                    </a:lnTo>
                    <a:lnTo>
                      <a:pt x="26" y="89"/>
                    </a:lnTo>
                    <a:lnTo>
                      <a:pt x="35" y="89"/>
                    </a:lnTo>
                    <a:lnTo>
                      <a:pt x="26" y="98"/>
                    </a:lnTo>
                    <a:lnTo>
                      <a:pt x="44" y="98"/>
                    </a:lnTo>
                    <a:lnTo>
                      <a:pt x="35" y="98"/>
                    </a:lnTo>
                    <a:lnTo>
                      <a:pt x="52" y="107"/>
                    </a:lnTo>
                    <a:lnTo>
                      <a:pt x="61" y="107"/>
                    </a:lnTo>
                    <a:lnTo>
                      <a:pt x="70" y="98"/>
                    </a:lnTo>
                    <a:lnTo>
                      <a:pt x="78" y="98"/>
                    </a:lnTo>
                    <a:lnTo>
                      <a:pt x="104" y="116"/>
                    </a:lnTo>
                    <a:lnTo>
                      <a:pt x="104" y="107"/>
                    </a:lnTo>
                    <a:lnTo>
                      <a:pt x="131" y="98"/>
                    </a:lnTo>
                    <a:lnTo>
                      <a:pt x="131" y="107"/>
                    </a:lnTo>
                    <a:lnTo>
                      <a:pt x="139" y="98"/>
                    </a:lnTo>
                    <a:lnTo>
                      <a:pt x="139" y="116"/>
                    </a:lnTo>
                    <a:lnTo>
                      <a:pt x="148" y="107"/>
                    </a:lnTo>
                    <a:lnTo>
                      <a:pt x="148" y="98"/>
                    </a:lnTo>
                    <a:lnTo>
                      <a:pt x="174" y="98"/>
                    </a:lnTo>
                    <a:lnTo>
                      <a:pt x="183" y="98"/>
                    </a:lnTo>
                    <a:lnTo>
                      <a:pt x="209" y="98"/>
                    </a:lnTo>
                    <a:lnTo>
                      <a:pt x="226" y="89"/>
                    </a:lnTo>
                    <a:lnTo>
                      <a:pt x="235" y="89"/>
                    </a:lnTo>
                    <a:lnTo>
                      <a:pt x="261" y="89"/>
                    </a:lnTo>
                    <a:lnTo>
                      <a:pt x="244" y="54"/>
                    </a:lnTo>
                    <a:lnTo>
                      <a:pt x="253" y="45"/>
                    </a:lnTo>
                    <a:lnTo>
                      <a:pt x="235" y="45"/>
                    </a:lnTo>
                    <a:lnTo>
                      <a:pt x="226" y="18"/>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53" name="Freeform 217"/>
            <p:cNvSpPr>
              <a:spLocks/>
            </p:cNvSpPr>
            <p:nvPr/>
          </p:nvSpPr>
          <p:spPr bwMode="auto">
            <a:xfrm>
              <a:off x="5559425" y="3041650"/>
              <a:ext cx="153988" cy="147637"/>
            </a:xfrm>
            <a:custGeom>
              <a:avLst/>
              <a:gdLst>
                <a:gd name="T0" fmla="*/ 2147483647 w 95"/>
                <a:gd name="T1" fmla="*/ 0 h 98"/>
                <a:gd name="T2" fmla="*/ 2147483647 w 95"/>
                <a:gd name="T3" fmla="*/ 2147483647 h 98"/>
                <a:gd name="T4" fmla="*/ 2147483647 w 95"/>
                <a:gd name="T5" fmla="*/ 2147483647 h 98"/>
                <a:gd name="T6" fmla="*/ 2147483647 w 95"/>
                <a:gd name="T7" fmla="*/ 2147483647 h 98"/>
                <a:gd name="T8" fmla="*/ 2147483647 w 95"/>
                <a:gd name="T9" fmla="*/ 2147483647 h 98"/>
                <a:gd name="T10" fmla="*/ 2147483647 w 95"/>
                <a:gd name="T11" fmla="*/ 2147483647 h 98"/>
                <a:gd name="T12" fmla="*/ 0 w 95"/>
                <a:gd name="T13" fmla="*/ 2147483647 h 98"/>
                <a:gd name="T14" fmla="*/ 0 w 95"/>
                <a:gd name="T15" fmla="*/ 2147483647 h 98"/>
                <a:gd name="T16" fmla="*/ 2147483647 w 95"/>
                <a:gd name="T17" fmla="*/ 2147483647 h 98"/>
                <a:gd name="T18" fmla="*/ 0 w 95"/>
                <a:gd name="T19" fmla="*/ 2147483647 h 98"/>
                <a:gd name="T20" fmla="*/ 0 w 95"/>
                <a:gd name="T21" fmla="*/ 2147483647 h 98"/>
                <a:gd name="T22" fmla="*/ 2147483647 w 95"/>
                <a:gd name="T23" fmla="*/ 2147483647 h 98"/>
                <a:gd name="T24" fmla="*/ 2147483647 w 95"/>
                <a:gd name="T25" fmla="*/ 2147483647 h 98"/>
                <a:gd name="T26" fmla="*/ 2147483647 w 95"/>
                <a:gd name="T27" fmla="*/ 2147483647 h 98"/>
                <a:gd name="T28" fmla="*/ 2147483647 w 95"/>
                <a:gd name="T29" fmla="*/ 2147483647 h 98"/>
                <a:gd name="T30" fmla="*/ 2147483647 w 95"/>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5"/>
                <a:gd name="T49" fmla="*/ 0 h 98"/>
                <a:gd name="T50" fmla="*/ 95 w 95"/>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5" h="98">
                  <a:moveTo>
                    <a:pt x="95" y="0"/>
                  </a:moveTo>
                  <a:lnTo>
                    <a:pt x="69" y="9"/>
                  </a:lnTo>
                  <a:lnTo>
                    <a:pt x="43" y="9"/>
                  </a:lnTo>
                  <a:lnTo>
                    <a:pt x="34" y="9"/>
                  </a:lnTo>
                  <a:lnTo>
                    <a:pt x="8" y="9"/>
                  </a:lnTo>
                  <a:lnTo>
                    <a:pt x="8" y="18"/>
                  </a:lnTo>
                  <a:lnTo>
                    <a:pt x="0" y="27"/>
                  </a:lnTo>
                  <a:lnTo>
                    <a:pt x="0" y="63"/>
                  </a:lnTo>
                  <a:lnTo>
                    <a:pt x="8" y="63"/>
                  </a:lnTo>
                  <a:lnTo>
                    <a:pt x="0" y="81"/>
                  </a:lnTo>
                  <a:lnTo>
                    <a:pt x="0" y="90"/>
                  </a:lnTo>
                  <a:lnTo>
                    <a:pt x="8" y="98"/>
                  </a:lnTo>
                  <a:lnTo>
                    <a:pt x="43" y="81"/>
                  </a:lnTo>
                  <a:lnTo>
                    <a:pt x="78" y="63"/>
                  </a:lnTo>
                  <a:lnTo>
                    <a:pt x="78" y="18"/>
                  </a:lnTo>
                  <a:lnTo>
                    <a:pt x="95"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54" name="Group 218"/>
            <p:cNvGrpSpPr>
              <a:grpSpLocks/>
            </p:cNvGrpSpPr>
            <p:nvPr/>
          </p:nvGrpSpPr>
          <p:grpSpPr bwMode="auto">
            <a:xfrm>
              <a:off x="5559425" y="3041650"/>
              <a:ext cx="153988" cy="147637"/>
              <a:chOff x="3136" y="1749"/>
              <a:chExt cx="95" cy="98"/>
            </a:xfrm>
          </p:grpSpPr>
          <p:sp>
            <p:nvSpPr>
              <p:cNvPr id="56132" name="Freeform 219"/>
              <p:cNvSpPr>
                <a:spLocks/>
              </p:cNvSpPr>
              <p:nvPr/>
            </p:nvSpPr>
            <p:spPr bwMode="auto">
              <a:xfrm>
                <a:off x="3136" y="1749"/>
                <a:ext cx="95" cy="98"/>
              </a:xfrm>
              <a:custGeom>
                <a:avLst/>
                <a:gdLst>
                  <a:gd name="T0" fmla="*/ 95 w 95"/>
                  <a:gd name="T1" fmla="*/ 0 h 98"/>
                  <a:gd name="T2" fmla="*/ 69 w 95"/>
                  <a:gd name="T3" fmla="*/ 9 h 98"/>
                  <a:gd name="T4" fmla="*/ 43 w 95"/>
                  <a:gd name="T5" fmla="*/ 9 h 98"/>
                  <a:gd name="T6" fmla="*/ 34 w 95"/>
                  <a:gd name="T7" fmla="*/ 9 h 98"/>
                  <a:gd name="T8" fmla="*/ 8 w 95"/>
                  <a:gd name="T9" fmla="*/ 9 h 98"/>
                  <a:gd name="T10" fmla="*/ 8 w 95"/>
                  <a:gd name="T11" fmla="*/ 18 h 98"/>
                  <a:gd name="T12" fmla="*/ 0 w 95"/>
                  <a:gd name="T13" fmla="*/ 27 h 98"/>
                  <a:gd name="T14" fmla="*/ 0 w 95"/>
                  <a:gd name="T15" fmla="*/ 63 h 98"/>
                  <a:gd name="T16" fmla="*/ 8 w 95"/>
                  <a:gd name="T17" fmla="*/ 63 h 98"/>
                  <a:gd name="T18" fmla="*/ 0 w 95"/>
                  <a:gd name="T19" fmla="*/ 81 h 98"/>
                  <a:gd name="T20" fmla="*/ 0 w 95"/>
                  <a:gd name="T21" fmla="*/ 90 h 98"/>
                  <a:gd name="T22" fmla="*/ 8 w 95"/>
                  <a:gd name="T23" fmla="*/ 98 h 98"/>
                  <a:gd name="T24" fmla="*/ 43 w 95"/>
                  <a:gd name="T25" fmla="*/ 81 h 98"/>
                  <a:gd name="T26" fmla="*/ 78 w 95"/>
                  <a:gd name="T27" fmla="*/ 63 h 98"/>
                  <a:gd name="T28" fmla="*/ 78 w 95"/>
                  <a:gd name="T29" fmla="*/ 18 h 98"/>
                  <a:gd name="T30" fmla="*/ 95 w 95"/>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5"/>
                  <a:gd name="T49" fmla="*/ 0 h 98"/>
                  <a:gd name="T50" fmla="*/ 95 w 95"/>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5" h="98">
                    <a:moveTo>
                      <a:pt x="95" y="0"/>
                    </a:moveTo>
                    <a:lnTo>
                      <a:pt x="69" y="9"/>
                    </a:lnTo>
                    <a:lnTo>
                      <a:pt x="43" y="9"/>
                    </a:lnTo>
                    <a:lnTo>
                      <a:pt x="34" y="9"/>
                    </a:lnTo>
                    <a:lnTo>
                      <a:pt x="8" y="9"/>
                    </a:lnTo>
                    <a:lnTo>
                      <a:pt x="8" y="18"/>
                    </a:lnTo>
                    <a:lnTo>
                      <a:pt x="0" y="27"/>
                    </a:lnTo>
                    <a:lnTo>
                      <a:pt x="0" y="63"/>
                    </a:lnTo>
                    <a:lnTo>
                      <a:pt x="8" y="63"/>
                    </a:lnTo>
                    <a:lnTo>
                      <a:pt x="0" y="81"/>
                    </a:lnTo>
                    <a:lnTo>
                      <a:pt x="0" y="90"/>
                    </a:lnTo>
                    <a:lnTo>
                      <a:pt x="8" y="98"/>
                    </a:lnTo>
                    <a:lnTo>
                      <a:pt x="43" y="81"/>
                    </a:lnTo>
                    <a:lnTo>
                      <a:pt x="78" y="63"/>
                    </a:lnTo>
                    <a:lnTo>
                      <a:pt x="78" y="18"/>
                    </a:lnTo>
                    <a:lnTo>
                      <a:pt x="95"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33" name="Freeform 220"/>
              <p:cNvSpPr>
                <a:spLocks/>
              </p:cNvSpPr>
              <p:nvPr/>
            </p:nvSpPr>
            <p:spPr bwMode="auto">
              <a:xfrm>
                <a:off x="3136" y="1749"/>
                <a:ext cx="95" cy="98"/>
              </a:xfrm>
              <a:custGeom>
                <a:avLst/>
                <a:gdLst>
                  <a:gd name="T0" fmla="*/ 95 w 95"/>
                  <a:gd name="T1" fmla="*/ 0 h 98"/>
                  <a:gd name="T2" fmla="*/ 69 w 95"/>
                  <a:gd name="T3" fmla="*/ 9 h 98"/>
                  <a:gd name="T4" fmla="*/ 43 w 95"/>
                  <a:gd name="T5" fmla="*/ 9 h 98"/>
                  <a:gd name="T6" fmla="*/ 34 w 95"/>
                  <a:gd name="T7" fmla="*/ 9 h 98"/>
                  <a:gd name="T8" fmla="*/ 8 w 95"/>
                  <a:gd name="T9" fmla="*/ 9 h 98"/>
                  <a:gd name="T10" fmla="*/ 8 w 95"/>
                  <a:gd name="T11" fmla="*/ 18 h 98"/>
                  <a:gd name="T12" fmla="*/ 0 w 95"/>
                  <a:gd name="T13" fmla="*/ 27 h 98"/>
                  <a:gd name="T14" fmla="*/ 0 w 95"/>
                  <a:gd name="T15" fmla="*/ 63 h 98"/>
                  <a:gd name="T16" fmla="*/ 8 w 95"/>
                  <a:gd name="T17" fmla="*/ 63 h 98"/>
                  <a:gd name="T18" fmla="*/ 0 w 95"/>
                  <a:gd name="T19" fmla="*/ 81 h 98"/>
                  <a:gd name="T20" fmla="*/ 0 w 95"/>
                  <a:gd name="T21" fmla="*/ 90 h 98"/>
                  <a:gd name="T22" fmla="*/ 8 w 95"/>
                  <a:gd name="T23" fmla="*/ 98 h 98"/>
                  <a:gd name="T24" fmla="*/ 43 w 95"/>
                  <a:gd name="T25" fmla="*/ 81 h 98"/>
                  <a:gd name="T26" fmla="*/ 78 w 95"/>
                  <a:gd name="T27" fmla="*/ 63 h 98"/>
                  <a:gd name="T28" fmla="*/ 78 w 95"/>
                  <a:gd name="T29" fmla="*/ 18 h 98"/>
                  <a:gd name="T30" fmla="*/ 95 w 95"/>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5"/>
                  <a:gd name="T49" fmla="*/ 0 h 98"/>
                  <a:gd name="T50" fmla="*/ 95 w 95"/>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5" h="98">
                    <a:moveTo>
                      <a:pt x="95" y="0"/>
                    </a:moveTo>
                    <a:lnTo>
                      <a:pt x="69" y="9"/>
                    </a:lnTo>
                    <a:lnTo>
                      <a:pt x="43" y="9"/>
                    </a:lnTo>
                    <a:lnTo>
                      <a:pt x="34" y="9"/>
                    </a:lnTo>
                    <a:lnTo>
                      <a:pt x="8" y="9"/>
                    </a:lnTo>
                    <a:lnTo>
                      <a:pt x="8" y="18"/>
                    </a:lnTo>
                    <a:lnTo>
                      <a:pt x="0" y="27"/>
                    </a:lnTo>
                    <a:lnTo>
                      <a:pt x="0" y="63"/>
                    </a:lnTo>
                    <a:lnTo>
                      <a:pt x="8" y="63"/>
                    </a:lnTo>
                    <a:lnTo>
                      <a:pt x="0" y="81"/>
                    </a:lnTo>
                    <a:lnTo>
                      <a:pt x="0" y="90"/>
                    </a:lnTo>
                    <a:lnTo>
                      <a:pt x="8" y="98"/>
                    </a:lnTo>
                    <a:lnTo>
                      <a:pt x="43" y="81"/>
                    </a:lnTo>
                    <a:lnTo>
                      <a:pt x="78" y="63"/>
                    </a:lnTo>
                    <a:lnTo>
                      <a:pt x="78" y="18"/>
                    </a:lnTo>
                    <a:lnTo>
                      <a:pt x="95"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55" name="Freeform 221"/>
            <p:cNvSpPr>
              <a:spLocks/>
            </p:cNvSpPr>
            <p:nvPr/>
          </p:nvSpPr>
          <p:spPr bwMode="auto">
            <a:xfrm>
              <a:off x="5545138" y="3163887"/>
              <a:ext cx="114300" cy="106363"/>
            </a:xfrm>
            <a:custGeom>
              <a:avLst/>
              <a:gdLst>
                <a:gd name="T0" fmla="*/ 2147483647 w 70"/>
                <a:gd name="T1" fmla="*/ 2147483647 h 71"/>
                <a:gd name="T2" fmla="*/ 2147483647 w 70"/>
                <a:gd name="T3" fmla="*/ 2147483647 h 71"/>
                <a:gd name="T4" fmla="*/ 2147483647 w 70"/>
                <a:gd name="T5" fmla="*/ 0 h 71"/>
                <a:gd name="T6" fmla="*/ 2147483647 w 70"/>
                <a:gd name="T7" fmla="*/ 2147483647 h 71"/>
                <a:gd name="T8" fmla="*/ 2147483647 w 70"/>
                <a:gd name="T9" fmla="*/ 2147483647 h 71"/>
                <a:gd name="T10" fmla="*/ 2147483647 w 70"/>
                <a:gd name="T11" fmla="*/ 2147483647 h 71"/>
                <a:gd name="T12" fmla="*/ 2147483647 w 70"/>
                <a:gd name="T13" fmla="*/ 2147483647 h 71"/>
                <a:gd name="T14" fmla="*/ 2147483647 w 70"/>
                <a:gd name="T15" fmla="*/ 2147483647 h 71"/>
                <a:gd name="T16" fmla="*/ 2147483647 w 70"/>
                <a:gd name="T17" fmla="*/ 2147483647 h 71"/>
                <a:gd name="T18" fmla="*/ 0 w 70"/>
                <a:gd name="T19" fmla="*/ 2147483647 h 71"/>
                <a:gd name="T20" fmla="*/ 2147483647 w 70"/>
                <a:gd name="T21" fmla="*/ 2147483647 h 71"/>
                <a:gd name="T22" fmla="*/ 0 w 70"/>
                <a:gd name="T23" fmla="*/ 2147483647 h 71"/>
                <a:gd name="T24" fmla="*/ 2147483647 w 70"/>
                <a:gd name="T25" fmla="*/ 2147483647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71"/>
                <a:gd name="T41" fmla="*/ 70 w 70"/>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71">
                  <a:moveTo>
                    <a:pt x="9" y="9"/>
                  </a:moveTo>
                  <a:lnTo>
                    <a:pt x="17" y="17"/>
                  </a:lnTo>
                  <a:lnTo>
                    <a:pt x="52" y="0"/>
                  </a:lnTo>
                  <a:lnTo>
                    <a:pt x="70" y="17"/>
                  </a:lnTo>
                  <a:lnTo>
                    <a:pt x="26" y="26"/>
                  </a:lnTo>
                  <a:lnTo>
                    <a:pt x="43" y="44"/>
                  </a:lnTo>
                  <a:lnTo>
                    <a:pt x="35" y="53"/>
                  </a:lnTo>
                  <a:lnTo>
                    <a:pt x="26" y="53"/>
                  </a:lnTo>
                  <a:lnTo>
                    <a:pt x="17" y="71"/>
                  </a:lnTo>
                  <a:lnTo>
                    <a:pt x="0" y="71"/>
                  </a:lnTo>
                  <a:lnTo>
                    <a:pt x="9" y="35"/>
                  </a:lnTo>
                  <a:lnTo>
                    <a:pt x="0" y="17"/>
                  </a:lnTo>
                  <a:lnTo>
                    <a:pt x="9"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56" name="Group 222"/>
            <p:cNvGrpSpPr>
              <a:grpSpLocks/>
            </p:cNvGrpSpPr>
            <p:nvPr/>
          </p:nvGrpSpPr>
          <p:grpSpPr bwMode="auto">
            <a:xfrm>
              <a:off x="5545138" y="3163887"/>
              <a:ext cx="114300" cy="106363"/>
              <a:chOff x="3127" y="1830"/>
              <a:chExt cx="70" cy="71"/>
            </a:xfrm>
          </p:grpSpPr>
          <p:sp>
            <p:nvSpPr>
              <p:cNvPr id="56130" name="Freeform 223"/>
              <p:cNvSpPr>
                <a:spLocks/>
              </p:cNvSpPr>
              <p:nvPr/>
            </p:nvSpPr>
            <p:spPr bwMode="auto">
              <a:xfrm>
                <a:off x="3127" y="1830"/>
                <a:ext cx="70" cy="71"/>
              </a:xfrm>
              <a:custGeom>
                <a:avLst/>
                <a:gdLst>
                  <a:gd name="T0" fmla="*/ 9 w 70"/>
                  <a:gd name="T1" fmla="*/ 9 h 71"/>
                  <a:gd name="T2" fmla="*/ 17 w 70"/>
                  <a:gd name="T3" fmla="*/ 17 h 71"/>
                  <a:gd name="T4" fmla="*/ 52 w 70"/>
                  <a:gd name="T5" fmla="*/ 0 h 71"/>
                  <a:gd name="T6" fmla="*/ 70 w 70"/>
                  <a:gd name="T7" fmla="*/ 17 h 71"/>
                  <a:gd name="T8" fmla="*/ 26 w 70"/>
                  <a:gd name="T9" fmla="*/ 26 h 71"/>
                  <a:gd name="T10" fmla="*/ 43 w 70"/>
                  <a:gd name="T11" fmla="*/ 44 h 71"/>
                  <a:gd name="T12" fmla="*/ 35 w 70"/>
                  <a:gd name="T13" fmla="*/ 53 h 71"/>
                  <a:gd name="T14" fmla="*/ 26 w 70"/>
                  <a:gd name="T15" fmla="*/ 53 h 71"/>
                  <a:gd name="T16" fmla="*/ 17 w 70"/>
                  <a:gd name="T17" fmla="*/ 71 h 71"/>
                  <a:gd name="T18" fmla="*/ 0 w 70"/>
                  <a:gd name="T19" fmla="*/ 71 h 71"/>
                  <a:gd name="T20" fmla="*/ 9 w 70"/>
                  <a:gd name="T21" fmla="*/ 35 h 71"/>
                  <a:gd name="T22" fmla="*/ 0 w 70"/>
                  <a:gd name="T23" fmla="*/ 17 h 71"/>
                  <a:gd name="T24" fmla="*/ 9 w 70"/>
                  <a:gd name="T25" fmla="*/ 9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71"/>
                  <a:gd name="T41" fmla="*/ 70 w 70"/>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71">
                    <a:moveTo>
                      <a:pt x="9" y="9"/>
                    </a:moveTo>
                    <a:lnTo>
                      <a:pt x="17" y="17"/>
                    </a:lnTo>
                    <a:lnTo>
                      <a:pt x="52" y="0"/>
                    </a:lnTo>
                    <a:lnTo>
                      <a:pt x="70" y="17"/>
                    </a:lnTo>
                    <a:lnTo>
                      <a:pt x="26" y="26"/>
                    </a:lnTo>
                    <a:lnTo>
                      <a:pt x="43" y="44"/>
                    </a:lnTo>
                    <a:lnTo>
                      <a:pt x="35" y="53"/>
                    </a:lnTo>
                    <a:lnTo>
                      <a:pt x="26" y="53"/>
                    </a:lnTo>
                    <a:lnTo>
                      <a:pt x="17" y="71"/>
                    </a:lnTo>
                    <a:lnTo>
                      <a:pt x="0" y="71"/>
                    </a:lnTo>
                    <a:lnTo>
                      <a:pt x="9" y="35"/>
                    </a:lnTo>
                    <a:lnTo>
                      <a:pt x="0" y="17"/>
                    </a:lnTo>
                    <a:lnTo>
                      <a:pt x="9"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31" name="Freeform 224"/>
              <p:cNvSpPr>
                <a:spLocks/>
              </p:cNvSpPr>
              <p:nvPr/>
            </p:nvSpPr>
            <p:spPr bwMode="auto">
              <a:xfrm>
                <a:off x="3127" y="1830"/>
                <a:ext cx="70" cy="71"/>
              </a:xfrm>
              <a:custGeom>
                <a:avLst/>
                <a:gdLst>
                  <a:gd name="T0" fmla="*/ 9 w 70"/>
                  <a:gd name="T1" fmla="*/ 9 h 71"/>
                  <a:gd name="T2" fmla="*/ 17 w 70"/>
                  <a:gd name="T3" fmla="*/ 17 h 71"/>
                  <a:gd name="T4" fmla="*/ 52 w 70"/>
                  <a:gd name="T5" fmla="*/ 0 h 71"/>
                  <a:gd name="T6" fmla="*/ 70 w 70"/>
                  <a:gd name="T7" fmla="*/ 17 h 71"/>
                  <a:gd name="T8" fmla="*/ 26 w 70"/>
                  <a:gd name="T9" fmla="*/ 26 h 71"/>
                  <a:gd name="T10" fmla="*/ 43 w 70"/>
                  <a:gd name="T11" fmla="*/ 44 h 71"/>
                  <a:gd name="T12" fmla="*/ 35 w 70"/>
                  <a:gd name="T13" fmla="*/ 53 h 71"/>
                  <a:gd name="T14" fmla="*/ 26 w 70"/>
                  <a:gd name="T15" fmla="*/ 53 h 71"/>
                  <a:gd name="T16" fmla="*/ 17 w 70"/>
                  <a:gd name="T17" fmla="*/ 71 h 71"/>
                  <a:gd name="T18" fmla="*/ 0 w 70"/>
                  <a:gd name="T19" fmla="*/ 71 h 71"/>
                  <a:gd name="T20" fmla="*/ 9 w 70"/>
                  <a:gd name="T21" fmla="*/ 35 h 71"/>
                  <a:gd name="T22" fmla="*/ 0 w 70"/>
                  <a:gd name="T23" fmla="*/ 17 h 71"/>
                  <a:gd name="T24" fmla="*/ 9 w 70"/>
                  <a:gd name="T25" fmla="*/ 9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71"/>
                  <a:gd name="T41" fmla="*/ 70 w 70"/>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71">
                    <a:moveTo>
                      <a:pt x="9" y="9"/>
                    </a:moveTo>
                    <a:lnTo>
                      <a:pt x="17" y="17"/>
                    </a:lnTo>
                    <a:lnTo>
                      <a:pt x="52" y="0"/>
                    </a:lnTo>
                    <a:lnTo>
                      <a:pt x="70" y="17"/>
                    </a:lnTo>
                    <a:lnTo>
                      <a:pt x="26" y="26"/>
                    </a:lnTo>
                    <a:lnTo>
                      <a:pt x="43" y="44"/>
                    </a:lnTo>
                    <a:lnTo>
                      <a:pt x="35" y="53"/>
                    </a:lnTo>
                    <a:lnTo>
                      <a:pt x="26" y="53"/>
                    </a:lnTo>
                    <a:lnTo>
                      <a:pt x="17" y="71"/>
                    </a:lnTo>
                    <a:lnTo>
                      <a:pt x="0" y="71"/>
                    </a:lnTo>
                    <a:lnTo>
                      <a:pt x="9" y="35"/>
                    </a:lnTo>
                    <a:lnTo>
                      <a:pt x="0" y="17"/>
                    </a:lnTo>
                    <a:lnTo>
                      <a:pt x="9"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57" name="Freeform 225"/>
            <p:cNvSpPr>
              <a:spLocks/>
            </p:cNvSpPr>
            <p:nvPr/>
          </p:nvSpPr>
          <p:spPr bwMode="auto">
            <a:xfrm>
              <a:off x="5629275" y="3041650"/>
              <a:ext cx="254000" cy="228600"/>
            </a:xfrm>
            <a:custGeom>
              <a:avLst/>
              <a:gdLst>
                <a:gd name="T0" fmla="*/ 2147483647 w 157"/>
                <a:gd name="T1" fmla="*/ 0 h 152"/>
                <a:gd name="T2" fmla="*/ 2147483647 w 157"/>
                <a:gd name="T3" fmla="*/ 2147483647 h 152"/>
                <a:gd name="T4" fmla="*/ 2147483647 w 157"/>
                <a:gd name="T5" fmla="*/ 2147483647 h 152"/>
                <a:gd name="T6" fmla="*/ 2147483647 w 157"/>
                <a:gd name="T7" fmla="*/ 2147483647 h 152"/>
                <a:gd name="T8" fmla="*/ 2147483647 w 157"/>
                <a:gd name="T9" fmla="*/ 2147483647 h 152"/>
                <a:gd name="T10" fmla="*/ 2147483647 w 157"/>
                <a:gd name="T11" fmla="*/ 2147483647 h 152"/>
                <a:gd name="T12" fmla="*/ 2147483647 w 157"/>
                <a:gd name="T13" fmla="*/ 2147483647 h 152"/>
                <a:gd name="T14" fmla="*/ 2147483647 w 157"/>
                <a:gd name="T15" fmla="*/ 2147483647 h 152"/>
                <a:gd name="T16" fmla="*/ 2147483647 w 157"/>
                <a:gd name="T17" fmla="*/ 2147483647 h 152"/>
                <a:gd name="T18" fmla="*/ 2147483647 w 157"/>
                <a:gd name="T19" fmla="*/ 2147483647 h 152"/>
                <a:gd name="T20" fmla="*/ 2147483647 w 157"/>
                <a:gd name="T21" fmla="*/ 2147483647 h 152"/>
                <a:gd name="T22" fmla="*/ 2147483647 w 157"/>
                <a:gd name="T23" fmla="*/ 2147483647 h 152"/>
                <a:gd name="T24" fmla="*/ 2147483647 w 157"/>
                <a:gd name="T25" fmla="*/ 2147483647 h 152"/>
                <a:gd name="T26" fmla="*/ 2147483647 w 157"/>
                <a:gd name="T27" fmla="*/ 2147483647 h 152"/>
                <a:gd name="T28" fmla="*/ 2147483647 w 157"/>
                <a:gd name="T29" fmla="*/ 2147483647 h 152"/>
                <a:gd name="T30" fmla="*/ 2147483647 w 157"/>
                <a:gd name="T31" fmla="*/ 2147483647 h 152"/>
                <a:gd name="T32" fmla="*/ 0 w 157"/>
                <a:gd name="T33" fmla="*/ 2147483647 h 152"/>
                <a:gd name="T34" fmla="*/ 2147483647 w 157"/>
                <a:gd name="T35" fmla="*/ 2147483647 h 152"/>
                <a:gd name="T36" fmla="*/ 2147483647 w 157"/>
                <a:gd name="T37" fmla="*/ 2147483647 h 152"/>
                <a:gd name="T38" fmla="*/ 2147483647 w 157"/>
                <a:gd name="T39" fmla="*/ 0 h 152"/>
                <a:gd name="T40" fmla="*/ 2147483647 w 157"/>
                <a:gd name="T41" fmla="*/ 0 h 152"/>
                <a:gd name="T42" fmla="*/ 2147483647 w 157"/>
                <a:gd name="T43" fmla="*/ 0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152"/>
                <a:gd name="T68" fmla="*/ 157 w 157"/>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152">
                  <a:moveTo>
                    <a:pt x="87" y="0"/>
                  </a:moveTo>
                  <a:lnTo>
                    <a:pt x="113" y="36"/>
                  </a:lnTo>
                  <a:lnTo>
                    <a:pt x="96" y="63"/>
                  </a:lnTo>
                  <a:lnTo>
                    <a:pt x="113" y="81"/>
                  </a:lnTo>
                  <a:lnTo>
                    <a:pt x="140" y="90"/>
                  </a:lnTo>
                  <a:lnTo>
                    <a:pt x="140" y="116"/>
                  </a:lnTo>
                  <a:lnTo>
                    <a:pt x="157" y="134"/>
                  </a:lnTo>
                  <a:lnTo>
                    <a:pt x="140" y="134"/>
                  </a:lnTo>
                  <a:lnTo>
                    <a:pt x="131" y="152"/>
                  </a:lnTo>
                  <a:lnTo>
                    <a:pt x="113" y="152"/>
                  </a:lnTo>
                  <a:lnTo>
                    <a:pt x="96" y="152"/>
                  </a:lnTo>
                  <a:lnTo>
                    <a:pt x="79" y="152"/>
                  </a:lnTo>
                  <a:lnTo>
                    <a:pt x="79" y="125"/>
                  </a:lnTo>
                  <a:lnTo>
                    <a:pt x="70" y="125"/>
                  </a:lnTo>
                  <a:lnTo>
                    <a:pt x="35" y="107"/>
                  </a:lnTo>
                  <a:lnTo>
                    <a:pt x="18" y="98"/>
                  </a:lnTo>
                  <a:lnTo>
                    <a:pt x="0" y="81"/>
                  </a:lnTo>
                  <a:lnTo>
                    <a:pt x="35" y="63"/>
                  </a:lnTo>
                  <a:lnTo>
                    <a:pt x="35" y="18"/>
                  </a:lnTo>
                  <a:lnTo>
                    <a:pt x="52" y="0"/>
                  </a:lnTo>
                  <a:lnTo>
                    <a:pt x="61" y="0"/>
                  </a:lnTo>
                  <a:lnTo>
                    <a:pt x="87"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58" name="Freeform 226"/>
            <p:cNvSpPr>
              <a:spLocks/>
            </p:cNvSpPr>
            <p:nvPr/>
          </p:nvSpPr>
          <p:spPr bwMode="auto">
            <a:xfrm>
              <a:off x="5629275" y="3041650"/>
              <a:ext cx="254000" cy="228600"/>
            </a:xfrm>
            <a:custGeom>
              <a:avLst/>
              <a:gdLst>
                <a:gd name="T0" fmla="*/ 2147483647 w 157"/>
                <a:gd name="T1" fmla="*/ 0 h 152"/>
                <a:gd name="T2" fmla="*/ 2147483647 w 157"/>
                <a:gd name="T3" fmla="*/ 2147483647 h 152"/>
                <a:gd name="T4" fmla="*/ 2147483647 w 157"/>
                <a:gd name="T5" fmla="*/ 2147483647 h 152"/>
                <a:gd name="T6" fmla="*/ 2147483647 w 157"/>
                <a:gd name="T7" fmla="*/ 2147483647 h 152"/>
                <a:gd name="T8" fmla="*/ 2147483647 w 157"/>
                <a:gd name="T9" fmla="*/ 2147483647 h 152"/>
                <a:gd name="T10" fmla="*/ 2147483647 w 157"/>
                <a:gd name="T11" fmla="*/ 2147483647 h 152"/>
                <a:gd name="T12" fmla="*/ 2147483647 w 157"/>
                <a:gd name="T13" fmla="*/ 2147483647 h 152"/>
                <a:gd name="T14" fmla="*/ 2147483647 w 157"/>
                <a:gd name="T15" fmla="*/ 2147483647 h 152"/>
                <a:gd name="T16" fmla="*/ 2147483647 w 157"/>
                <a:gd name="T17" fmla="*/ 2147483647 h 152"/>
                <a:gd name="T18" fmla="*/ 2147483647 w 157"/>
                <a:gd name="T19" fmla="*/ 2147483647 h 152"/>
                <a:gd name="T20" fmla="*/ 2147483647 w 157"/>
                <a:gd name="T21" fmla="*/ 2147483647 h 152"/>
                <a:gd name="T22" fmla="*/ 2147483647 w 157"/>
                <a:gd name="T23" fmla="*/ 2147483647 h 152"/>
                <a:gd name="T24" fmla="*/ 2147483647 w 157"/>
                <a:gd name="T25" fmla="*/ 2147483647 h 152"/>
                <a:gd name="T26" fmla="*/ 2147483647 w 157"/>
                <a:gd name="T27" fmla="*/ 2147483647 h 152"/>
                <a:gd name="T28" fmla="*/ 2147483647 w 157"/>
                <a:gd name="T29" fmla="*/ 2147483647 h 152"/>
                <a:gd name="T30" fmla="*/ 2147483647 w 157"/>
                <a:gd name="T31" fmla="*/ 2147483647 h 152"/>
                <a:gd name="T32" fmla="*/ 0 w 157"/>
                <a:gd name="T33" fmla="*/ 2147483647 h 152"/>
                <a:gd name="T34" fmla="*/ 2147483647 w 157"/>
                <a:gd name="T35" fmla="*/ 2147483647 h 152"/>
                <a:gd name="T36" fmla="*/ 2147483647 w 157"/>
                <a:gd name="T37" fmla="*/ 2147483647 h 152"/>
                <a:gd name="T38" fmla="*/ 2147483647 w 157"/>
                <a:gd name="T39" fmla="*/ 0 h 152"/>
                <a:gd name="T40" fmla="*/ 2147483647 w 157"/>
                <a:gd name="T41" fmla="*/ 0 h 152"/>
                <a:gd name="T42" fmla="*/ 2147483647 w 157"/>
                <a:gd name="T43" fmla="*/ 0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152"/>
                <a:gd name="T68" fmla="*/ 157 w 157"/>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152">
                  <a:moveTo>
                    <a:pt x="87" y="0"/>
                  </a:moveTo>
                  <a:lnTo>
                    <a:pt x="113" y="36"/>
                  </a:lnTo>
                  <a:lnTo>
                    <a:pt x="96" y="63"/>
                  </a:lnTo>
                  <a:lnTo>
                    <a:pt x="113" y="81"/>
                  </a:lnTo>
                  <a:lnTo>
                    <a:pt x="140" y="90"/>
                  </a:lnTo>
                  <a:lnTo>
                    <a:pt x="140" y="116"/>
                  </a:lnTo>
                  <a:lnTo>
                    <a:pt x="157" y="134"/>
                  </a:lnTo>
                  <a:lnTo>
                    <a:pt x="140" y="134"/>
                  </a:lnTo>
                  <a:lnTo>
                    <a:pt x="131" y="152"/>
                  </a:lnTo>
                  <a:lnTo>
                    <a:pt x="113" y="152"/>
                  </a:lnTo>
                  <a:lnTo>
                    <a:pt x="96" y="152"/>
                  </a:lnTo>
                  <a:lnTo>
                    <a:pt x="79" y="152"/>
                  </a:lnTo>
                  <a:lnTo>
                    <a:pt x="79" y="125"/>
                  </a:lnTo>
                  <a:lnTo>
                    <a:pt x="70" y="125"/>
                  </a:lnTo>
                  <a:lnTo>
                    <a:pt x="35" y="107"/>
                  </a:lnTo>
                  <a:lnTo>
                    <a:pt x="18" y="98"/>
                  </a:lnTo>
                  <a:lnTo>
                    <a:pt x="0" y="81"/>
                  </a:lnTo>
                  <a:lnTo>
                    <a:pt x="35" y="63"/>
                  </a:lnTo>
                  <a:lnTo>
                    <a:pt x="35" y="18"/>
                  </a:lnTo>
                  <a:lnTo>
                    <a:pt x="52" y="0"/>
                  </a:lnTo>
                  <a:lnTo>
                    <a:pt x="61" y="0"/>
                  </a:lnTo>
                  <a:lnTo>
                    <a:pt x="87"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59" name="Freeform 227"/>
            <p:cNvSpPr>
              <a:spLocks/>
            </p:cNvSpPr>
            <p:nvPr/>
          </p:nvSpPr>
          <p:spPr bwMode="auto">
            <a:xfrm>
              <a:off x="5545138" y="3136900"/>
              <a:ext cx="28575" cy="26987"/>
            </a:xfrm>
            <a:custGeom>
              <a:avLst/>
              <a:gdLst>
                <a:gd name="T0" fmla="*/ 2147483647 w 17"/>
                <a:gd name="T1" fmla="*/ 0 h 18"/>
                <a:gd name="T2" fmla="*/ 2147483647 w 17"/>
                <a:gd name="T3" fmla="*/ 0 h 18"/>
                <a:gd name="T4" fmla="*/ 2147483647 w 17"/>
                <a:gd name="T5" fmla="*/ 2147483647 h 18"/>
                <a:gd name="T6" fmla="*/ 0 w 17"/>
                <a:gd name="T7" fmla="*/ 2147483647 h 18"/>
                <a:gd name="T8" fmla="*/ 2147483647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9" y="0"/>
                  </a:moveTo>
                  <a:lnTo>
                    <a:pt x="17" y="0"/>
                  </a:lnTo>
                  <a:lnTo>
                    <a:pt x="9" y="18"/>
                  </a:lnTo>
                  <a:lnTo>
                    <a:pt x="0" y="18"/>
                  </a:lnTo>
                  <a:lnTo>
                    <a:pt x="9"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60" name="Freeform 228"/>
            <p:cNvSpPr>
              <a:spLocks/>
            </p:cNvSpPr>
            <p:nvPr/>
          </p:nvSpPr>
          <p:spPr bwMode="auto">
            <a:xfrm>
              <a:off x="5545138" y="3136900"/>
              <a:ext cx="28575" cy="26987"/>
            </a:xfrm>
            <a:custGeom>
              <a:avLst/>
              <a:gdLst>
                <a:gd name="T0" fmla="*/ 2147483647 w 17"/>
                <a:gd name="T1" fmla="*/ 0 h 18"/>
                <a:gd name="T2" fmla="*/ 2147483647 w 17"/>
                <a:gd name="T3" fmla="*/ 0 h 18"/>
                <a:gd name="T4" fmla="*/ 2147483647 w 17"/>
                <a:gd name="T5" fmla="*/ 2147483647 h 18"/>
                <a:gd name="T6" fmla="*/ 0 w 17"/>
                <a:gd name="T7" fmla="*/ 2147483647 h 18"/>
                <a:gd name="T8" fmla="*/ 2147483647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9" y="0"/>
                  </a:moveTo>
                  <a:lnTo>
                    <a:pt x="17" y="0"/>
                  </a:lnTo>
                  <a:lnTo>
                    <a:pt x="9" y="18"/>
                  </a:lnTo>
                  <a:lnTo>
                    <a:pt x="0" y="18"/>
                  </a:lnTo>
                  <a:lnTo>
                    <a:pt x="9"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61" name="Freeform 229"/>
            <p:cNvSpPr>
              <a:spLocks/>
            </p:cNvSpPr>
            <p:nvPr/>
          </p:nvSpPr>
          <p:spPr bwMode="auto">
            <a:xfrm>
              <a:off x="5532438" y="3163887"/>
              <a:ext cx="26987" cy="106363"/>
            </a:xfrm>
            <a:custGeom>
              <a:avLst/>
              <a:gdLst>
                <a:gd name="T0" fmla="*/ 2147483647 w 18"/>
                <a:gd name="T1" fmla="*/ 2147483647 h 71"/>
                <a:gd name="T2" fmla="*/ 2147483647 w 18"/>
                <a:gd name="T3" fmla="*/ 2147483647 h 71"/>
                <a:gd name="T4" fmla="*/ 2147483647 w 18"/>
                <a:gd name="T5" fmla="*/ 2147483647 h 71"/>
                <a:gd name="T6" fmla="*/ 2147483647 w 18"/>
                <a:gd name="T7" fmla="*/ 2147483647 h 71"/>
                <a:gd name="T8" fmla="*/ 0 w 18"/>
                <a:gd name="T9" fmla="*/ 2147483647 h 71"/>
                <a:gd name="T10" fmla="*/ 0 w 18"/>
                <a:gd name="T11" fmla="*/ 2147483647 h 71"/>
                <a:gd name="T12" fmla="*/ 2147483647 w 18"/>
                <a:gd name="T13" fmla="*/ 0 h 71"/>
                <a:gd name="T14" fmla="*/ 2147483647 w 18"/>
                <a:gd name="T15" fmla="*/ 0 h 71"/>
                <a:gd name="T16" fmla="*/ 2147483647 w 18"/>
                <a:gd name="T17" fmla="*/ 2147483647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71"/>
                <a:gd name="T29" fmla="*/ 18 w 18"/>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71">
                  <a:moveTo>
                    <a:pt x="18" y="9"/>
                  </a:moveTo>
                  <a:lnTo>
                    <a:pt x="9" y="17"/>
                  </a:lnTo>
                  <a:lnTo>
                    <a:pt x="18" y="35"/>
                  </a:lnTo>
                  <a:lnTo>
                    <a:pt x="9" y="71"/>
                  </a:lnTo>
                  <a:lnTo>
                    <a:pt x="0" y="35"/>
                  </a:lnTo>
                  <a:lnTo>
                    <a:pt x="0" y="26"/>
                  </a:lnTo>
                  <a:lnTo>
                    <a:pt x="9" y="0"/>
                  </a:lnTo>
                  <a:lnTo>
                    <a:pt x="18" y="0"/>
                  </a:lnTo>
                  <a:lnTo>
                    <a:pt x="18"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62" name="Group 230"/>
            <p:cNvGrpSpPr>
              <a:grpSpLocks/>
            </p:cNvGrpSpPr>
            <p:nvPr/>
          </p:nvGrpSpPr>
          <p:grpSpPr bwMode="auto">
            <a:xfrm>
              <a:off x="5532438" y="3163887"/>
              <a:ext cx="26987" cy="106363"/>
              <a:chOff x="3118" y="1830"/>
              <a:chExt cx="18" cy="71"/>
            </a:xfrm>
          </p:grpSpPr>
          <p:sp>
            <p:nvSpPr>
              <p:cNvPr id="56128" name="Freeform 231"/>
              <p:cNvSpPr>
                <a:spLocks/>
              </p:cNvSpPr>
              <p:nvPr/>
            </p:nvSpPr>
            <p:spPr bwMode="auto">
              <a:xfrm>
                <a:off x="3118" y="1830"/>
                <a:ext cx="18" cy="71"/>
              </a:xfrm>
              <a:custGeom>
                <a:avLst/>
                <a:gdLst>
                  <a:gd name="T0" fmla="*/ 18 w 18"/>
                  <a:gd name="T1" fmla="*/ 9 h 71"/>
                  <a:gd name="T2" fmla="*/ 9 w 18"/>
                  <a:gd name="T3" fmla="*/ 17 h 71"/>
                  <a:gd name="T4" fmla="*/ 18 w 18"/>
                  <a:gd name="T5" fmla="*/ 35 h 71"/>
                  <a:gd name="T6" fmla="*/ 9 w 18"/>
                  <a:gd name="T7" fmla="*/ 71 h 71"/>
                  <a:gd name="T8" fmla="*/ 0 w 18"/>
                  <a:gd name="T9" fmla="*/ 35 h 71"/>
                  <a:gd name="T10" fmla="*/ 0 w 18"/>
                  <a:gd name="T11" fmla="*/ 26 h 71"/>
                  <a:gd name="T12" fmla="*/ 9 w 18"/>
                  <a:gd name="T13" fmla="*/ 0 h 71"/>
                  <a:gd name="T14" fmla="*/ 18 w 18"/>
                  <a:gd name="T15" fmla="*/ 0 h 71"/>
                  <a:gd name="T16" fmla="*/ 18 w 18"/>
                  <a:gd name="T17" fmla="*/ 9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71"/>
                  <a:gd name="T29" fmla="*/ 18 w 18"/>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71">
                    <a:moveTo>
                      <a:pt x="18" y="9"/>
                    </a:moveTo>
                    <a:lnTo>
                      <a:pt x="9" y="17"/>
                    </a:lnTo>
                    <a:lnTo>
                      <a:pt x="18" y="35"/>
                    </a:lnTo>
                    <a:lnTo>
                      <a:pt x="9" y="71"/>
                    </a:lnTo>
                    <a:lnTo>
                      <a:pt x="0" y="35"/>
                    </a:lnTo>
                    <a:lnTo>
                      <a:pt x="0" y="26"/>
                    </a:lnTo>
                    <a:lnTo>
                      <a:pt x="9" y="0"/>
                    </a:lnTo>
                    <a:lnTo>
                      <a:pt x="18" y="0"/>
                    </a:lnTo>
                    <a:lnTo>
                      <a:pt x="18"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29" name="Freeform 232"/>
              <p:cNvSpPr>
                <a:spLocks/>
              </p:cNvSpPr>
              <p:nvPr/>
            </p:nvSpPr>
            <p:spPr bwMode="auto">
              <a:xfrm>
                <a:off x="3118" y="1830"/>
                <a:ext cx="18" cy="71"/>
              </a:xfrm>
              <a:custGeom>
                <a:avLst/>
                <a:gdLst>
                  <a:gd name="T0" fmla="*/ 18 w 18"/>
                  <a:gd name="T1" fmla="*/ 9 h 71"/>
                  <a:gd name="T2" fmla="*/ 9 w 18"/>
                  <a:gd name="T3" fmla="*/ 17 h 71"/>
                  <a:gd name="T4" fmla="*/ 18 w 18"/>
                  <a:gd name="T5" fmla="*/ 35 h 71"/>
                  <a:gd name="T6" fmla="*/ 9 w 18"/>
                  <a:gd name="T7" fmla="*/ 71 h 71"/>
                  <a:gd name="T8" fmla="*/ 0 w 18"/>
                  <a:gd name="T9" fmla="*/ 35 h 71"/>
                  <a:gd name="T10" fmla="*/ 0 w 18"/>
                  <a:gd name="T11" fmla="*/ 26 h 71"/>
                  <a:gd name="T12" fmla="*/ 9 w 18"/>
                  <a:gd name="T13" fmla="*/ 0 h 71"/>
                  <a:gd name="T14" fmla="*/ 18 w 18"/>
                  <a:gd name="T15" fmla="*/ 0 h 71"/>
                  <a:gd name="T16" fmla="*/ 18 w 18"/>
                  <a:gd name="T17" fmla="*/ 9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71"/>
                  <a:gd name="T29" fmla="*/ 18 w 18"/>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71">
                    <a:moveTo>
                      <a:pt x="18" y="9"/>
                    </a:moveTo>
                    <a:lnTo>
                      <a:pt x="9" y="17"/>
                    </a:lnTo>
                    <a:lnTo>
                      <a:pt x="18" y="35"/>
                    </a:lnTo>
                    <a:lnTo>
                      <a:pt x="9" y="71"/>
                    </a:lnTo>
                    <a:lnTo>
                      <a:pt x="0" y="35"/>
                    </a:lnTo>
                    <a:lnTo>
                      <a:pt x="0" y="26"/>
                    </a:lnTo>
                    <a:lnTo>
                      <a:pt x="9" y="0"/>
                    </a:lnTo>
                    <a:lnTo>
                      <a:pt x="18" y="0"/>
                    </a:lnTo>
                    <a:lnTo>
                      <a:pt x="18"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63" name="Freeform 233"/>
            <p:cNvSpPr>
              <a:spLocks/>
            </p:cNvSpPr>
            <p:nvPr/>
          </p:nvSpPr>
          <p:spPr bwMode="auto">
            <a:xfrm>
              <a:off x="5335588" y="3201987"/>
              <a:ext cx="238125" cy="271463"/>
            </a:xfrm>
            <a:custGeom>
              <a:avLst/>
              <a:gdLst>
                <a:gd name="T0" fmla="*/ 2147483647 w 148"/>
                <a:gd name="T1" fmla="*/ 2147483647 h 179"/>
                <a:gd name="T2" fmla="*/ 2147483647 w 148"/>
                <a:gd name="T3" fmla="*/ 2147483647 h 179"/>
                <a:gd name="T4" fmla="*/ 2147483647 w 148"/>
                <a:gd name="T5" fmla="*/ 2147483647 h 179"/>
                <a:gd name="T6" fmla="*/ 2147483647 w 148"/>
                <a:gd name="T7" fmla="*/ 0 h 179"/>
                <a:gd name="T8" fmla="*/ 2147483647 w 148"/>
                <a:gd name="T9" fmla="*/ 0 h 179"/>
                <a:gd name="T10" fmla="*/ 2147483647 w 148"/>
                <a:gd name="T11" fmla="*/ 2147483647 h 179"/>
                <a:gd name="T12" fmla="*/ 2147483647 w 148"/>
                <a:gd name="T13" fmla="*/ 0 h 179"/>
                <a:gd name="T14" fmla="*/ 0 w 148"/>
                <a:gd name="T15" fmla="*/ 0 h 179"/>
                <a:gd name="T16" fmla="*/ 0 w 148"/>
                <a:gd name="T17" fmla="*/ 2147483647 h 179"/>
                <a:gd name="T18" fmla="*/ 0 w 148"/>
                <a:gd name="T19" fmla="*/ 2147483647 h 179"/>
                <a:gd name="T20" fmla="*/ 2147483647 w 148"/>
                <a:gd name="T21" fmla="*/ 2147483647 h 179"/>
                <a:gd name="T22" fmla="*/ 2147483647 w 148"/>
                <a:gd name="T23" fmla="*/ 2147483647 h 179"/>
                <a:gd name="T24" fmla="*/ 2147483647 w 148"/>
                <a:gd name="T25" fmla="*/ 2147483647 h 179"/>
                <a:gd name="T26" fmla="*/ 2147483647 w 148"/>
                <a:gd name="T27" fmla="*/ 2147483647 h 179"/>
                <a:gd name="T28" fmla="*/ 2147483647 w 148"/>
                <a:gd name="T29" fmla="*/ 2147483647 h 179"/>
                <a:gd name="T30" fmla="*/ 2147483647 w 148"/>
                <a:gd name="T31" fmla="*/ 2147483647 h 179"/>
                <a:gd name="T32" fmla="*/ 2147483647 w 148"/>
                <a:gd name="T33" fmla="*/ 2147483647 h 179"/>
                <a:gd name="T34" fmla="*/ 2147483647 w 148"/>
                <a:gd name="T35" fmla="*/ 2147483647 h 179"/>
                <a:gd name="T36" fmla="*/ 2147483647 w 148"/>
                <a:gd name="T37" fmla="*/ 2147483647 h 179"/>
                <a:gd name="T38" fmla="*/ 2147483647 w 148"/>
                <a:gd name="T39" fmla="*/ 2147483647 h 179"/>
                <a:gd name="T40" fmla="*/ 2147483647 w 148"/>
                <a:gd name="T41" fmla="*/ 2147483647 h 1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79"/>
                <a:gd name="T65" fmla="*/ 148 w 148"/>
                <a:gd name="T66" fmla="*/ 179 h 1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79">
                  <a:moveTo>
                    <a:pt x="122" y="9"/>
                  </a:moveTo>
                  <a:lnTo>
                    <a:pt x="105" y="9"/>
                  </a:lnTo>
                  <a:lnTo>
                    <a:pt x="87" y="9"/>
                  </a:lnTo>
                  <a:lnTo>
                    <a:pt x="87" y="0"/>
                  </a:lnTo>
                  <a:lnTo>
                    <a:pt x="79" y="0"/>
                  </a:lnTo>
                  <a:lnTo>
                    <a:pt x="61" y="9"/>
                  </a:lnTo>
                  <a:lnTo>
                    <a:pt x="26" y="0"/>
                  </a:lnTo>
                  <a:lnTo>
                    <a:pt x="0" y="0"/>
                  </a:lnTo>
                  <a:lnTo>
                    <a:pt x="0" y="27"/>
                  </a:lnTo>
                  <a:lnTo>
                    <a:pt x="0" y="54"/>
                  </a:lnTo>
                  <a:lnTo>
                    <a:pt x="9" y="179"/>
                  </a:lnTo>
                  <a:lnTo>
                    <a:pt x="122" y="179"/>
                  </a:lnTo>
                  <a:lnTo>
                    <a:pt x="131" y="179"/>
                  </a:lnTo>
                  <a:lnTo>
                    <a:pt x="148" y="161"/>
                  </a:lnTo>
                  <a:lnTo>
                    <a:pt x="148" y="143"/>
                  </a:lnTo>
                  <a:lnTo>
                    <a:pt x="105" y="45"/>
                  </a:lnTo>
                  <a:lnTo>
                    <a:pt x="105" y="27"/>
                  </a:lnTo>
                  <a:lnTo>
                    <a:pt x="122" y="54"/>
                  </a:lnTo>
                  <a:lnTo>
                    <a:pt x="122" y="72"/>
                  </a:lnTo>
                  <a:lnTo>
                    <a:pt x="131" y="45"/>
                  </a:lnTo>
                  <a:lnTo>
                    <a:pt x="122"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64" name="Freeform 234"/>
            <p:cNvSpPr>
              <a:spLocks/>
            </p:cNvSpPr>
            <p:nvPr/>
          </p:nvSpPr>
          <p:spPr bwMode="auto">
            <a:xfrm>
              <a:off x="5335588" y="3201987"/>
              <a:ext cx="238125" cy="271463"/>
            </a:xfrm>
            <a:custGeom>
              <a:avLst/>
              <a:gdLst>
                <a:gd name="T0" fmla="*/ 2147483647 w 148"/>
                <a:gd name="T1" fmla="*/ 2147483647 h 179"/>
                <a:gd name="T2" fmla="*/ 2147483647 w 148"/>
                <a:gd name="T3" fmla="*/ 2147483647 h 179"/>
                <a:gd name="T4" fmla="*/ 2147483647 w 148"/>
                <a:gd name="T5" fmla="*/ 2147483647 h 179"/>
                <a:gd name="T6" fmla="*/ 2147483647 w 148"/>
                <a:gd name="T7" fmla="*/ 0 h 179"/>
                <a:gd name="T8" fmla="*/ 2147483647 w 148"/>
                <a:gd name="T9" fmla="*/ 0 h 179"/>
                <a:gd name="T10" fmla="*/ 2147483647 w 148"/>
                <a:gd name="T11" fmla="*/ 2147483647 h 179"/>
                <a:gd name="T12" fmla="*/ 2147483647 w 148"/>
                <a:gd name="T13" fmla="*/ 0 h 179"/>
                <a:gd name="T14" fmla="*/ 0 w 148"/>
                <a:gd name="T15" fmla="*/ 0 h 179"/>
                <a:gd name="T16" fmla="*/ 0 w 148"/>
                <a:gd name="T17" fmla="*/ 2147483647 h 179"/>
                <a:gd name="T18" fmla="*/ 0 w 148"/>
                <a:gd name="T19" fmla="*/ 2147483647 h 179"/>
                <a:gd name="T20" fmla="*/ 2147483647 w 148"/>
                <a:gd name="T21" fmla="*/ 2147483647 h 179"/>
                <a:gd name="T22" fmla="*/ 2147483647 w 148"/>
                <a:gd name="T23" fmla="*/ 2147483647 h 179"/>
                <a:gd name="T24" fmla="*/ 2147483647 w 148"/>
                <a:gd name="T25" fmla="*/ 2147483647 h 179"/>
                <a:gd name="T26" fmla="*/ 2147483647 w 148"/>
                <a:gd name="T27" fmla="*/ 2147483647 h 179"/>
                <a:gd name="T28" fmla="*/ 2147483647 w 148"/>
                <a:gd name="T29" fmla="*/ 2147483647 h 179"/>
                <a:gd name="T30" fmla="*/ 2147483647 w 148"/>
                <a:gd name="T31" fmla="*/ 2147483647 h 179"/>
                <a:gd name="T32" fmla="*/ 2147483647 w 148"/>
                <a:gd name="T33" fmla="*/ 2147483647 h 179"/>
                <a:gd name="T34" fmla="*/ 2147483647 w 148"/>
                <a:gd name="T35" fmla="*/ 2147483647 h 179"/>
                <a:gd name="T36" fmla="*/ 2147483647 w 148"/>
                <a:gd name="T37" fmla="*/ 2147483647 h 179"/>
                <a:gd name="T38" fmla="*/ 2147483647 w 148"/>
                <a:gd name="T39" fmla="*/ 2147483647 h 179"/>
                <a:gd name="T40" fmla="*/ 2147483647 w 148"/>
                <a:gd name="T41" fmla="*/ 2147483647 h 1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79"/>
                <a:gd name="T65" fmla="*/ 148 w 148"/>
                <a:gd name="T66" fmla="*/ 179 h 1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79">
                  <a:moveTo>
                    <a:pt x="122" y="9"/>
                  </a:moveTo>
                  <a:lnTo>
                    <a:pt x="105" y="9"/>
                  </a:lnTo>
                  <a:lnTo>
                    <a:pt x="87" y="9"/>
                  </a:lnTo>
                  <a:lnTo>
                    <a:pt x="87" y="0"/>
                  </a:lnTo>
                  <a:lnTo>
                    <a:pt x="79" y="0"/>
                  </a:lnTo>
                  <a:lnTo>
                    <a:pt x="61" y="9"/>
                  </a:lnTo>
                  <a:lnTo>
                    <a:pt x="26" y="0"/>
                  </a:lnTo>
                  <a:lnTo>
                    <a:pt x="0" y="0"/>
                  </a:lnTo>
                  <a:lnTo>
                    <a:pt x="0" y="27"/>
                  </a:lnTo>
                  <a:lnTo>
                    <a:pt x="0" y="54"/>
                  </a:lnTo>
                  <a:lnTo>
                    <a:pt x="9" y="179"/>
                  </a:lnTo>
                  <a:lnTo>
                    <a:pt x="122" y="179"/>
                  </a:lnTo>
                  <a:lnTo>
                    <a:pt x="131" y="179"/>
                  </a:lnTo>
                  <a:lnTo>
                    <a:pt x="148" y="161"/>
                  </a:lnTo>
                  <a:lnTo>
                    <a:pt x="148" y="143"/>
                  </a:lnTo>
                  <a:lnTo>
                    <a:pt x="105" y="45"/>
                  </a:lnTo>
                  <a:lnTo>
                    <a:pt x="105" y="27"/>
                  </a:lnTo>
                  <a:lnTo>
                    <a:pt x="122" y="54"/>
                  </a:lnTo>
                  <a:lnTo>
                    <a:pt x="122" y="72"/>
                  </a:lnTo>
                  <a:lnTo>
                    <a:pt x="131" y="45"/>
                  </a:lnTo>
                  <a:lnTo>
                    <a:pt x="122"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65" name="Freeform 235"/>
            <p:cNvSpPr>
              <a:spLocks/>
            </p:cNvSpPr>
            <p:nvPr/>
          </p:nvSpPr>
          <p:spPr bwMode="auto">
            <a:xfrm>
              <a:off x="5532438" y="3594100"/>
              <a:ext cx="365125" cy="403225"/>
            </a:xfrm>
            <a:custGeom>
              <a:avLst/>
              <a:gdLst>
                <a:gd name="T0" fmla="*/ 2147483647 w 227"/>
                <a:gd name="T1" fmla="*/ 2147483647 h 267"/>
                <a:gd name="T2" fmla="*/ 2147483647 w 227"/>
                <a:gd name="T3" fmla="*/ 2147483647 h 267"/>
                <a:gd name="T4" fmla="*/ 2147483647 w 227"/>
                <a:gd name="T5" fmla="*/ 2147483647 h 267"/>
                <a:gd name="T6" fmla="*/ 2147483647 w 227"/>
                <a:gd name="T7" fmla="*/ 2147483647 h 267"/>
                <a:gd name="T8" fmla="*/ 2147483647 w 227"/>
                <a:gd name="T9" fmla="*/ 2147483647 h 267"/>
                <a:gd name="T10" fmla="*/ 2147483647 w 227"/>
                <a:gd name="T11" fmla="*/ 2147483647 h 267"/>
                <a:gd name="T12" fmla="*/ 2147483647 w 227"/>
                <a:gd name="T13" fmla="*/ 2147483647 h 267"/>
                <a:gd name="T14" fmla="*/ 2147483647 w 227"/>
                <a:gd name="T15" fmla="*/ 2147483647 h 267"/>
                <a:gd name="T16" fmla="*/ 2147483647 w 227"/>
                <a:gd name="T17" fmla="*/ 2147483647 h 267"/>
                <a:gd name="T18" fmla="*/ 2147483647 w 227"/>
                <a:gd name="T19" fmla="*/ 2147483647 h 267"/>
                <a:gd name="T20" fmla="*/ 2147483647 w 227"/>
                <a:gd name="T21" fmla="*/ 2147483647 h 267"/>
                <a:gd name="T22" fmla="*/ 2147483647 w 227"/>
                <a:gd name="T23" fmla="*/ 2147483647 h 267"/>
                <a:gd name="T24" fmla="*/ 2147483647 w 227"/>
                <a:gd name="T25" fmla="*/ 2147483647 h 267"/>
                <a:gd name="T26" fmla="*/ 2147483647 w 227"/>
                <a:gd name="T27" fmla="*/ 2147483647 h 267"/>
                <a:gd name="T28" fmla="*/ 2147483647 w 227"/>
                <a:gd name="T29" fmla="*/ 2147483647 h 267"/>
                <a:gd name="T30" fmla="*/ 2147483647 w 227"/>
                <a:gd name="T31" fmla="*/ 2147483647 h 267"/>
                <a:gd name="T32" fmla="*/ 2147483647 w 227"/>
                <a:gd name="T33" fmla="*/ 2147483647 h 267"/>
                <a:gd name="T34" fmla="*/ 2147483647 w 227"/>
                <a:gd name="T35" fmla="*/ 0 h 267"/>
                <a:gd name="T36" fmla="*/ 2147483647 w 227"/>
                <a:gd name="T37" fmla="*/ 2147483647 h 267"/>
                <a:gd name="T38" fmla="*/ 2147483647 w 227"/>
                <a:gd name="T39" fmla="*/ 2147483647 h 267"/>
                <a:gd name="T40" fmla="*/ 2147483647 w 227"/>
                <a:gd name="T41" fmla="*/ 2147483647 h 267"/>
                <a:gd name="T42" fmla="*/ 2147483647 w 227"/>
                <a:gd name="T43" fmla="*/ 2147483647 h 267"/>
                <a:gd name="T44" fmla="*/ 2147483647 w 227"/>
                <a:gd name="T45" fmla="*/ 2147483647 h 267"/>
                <a:gd name="T46" fmla="*/ 0 w 227"/>
                <a:gd name="T47" fmla="*/ 2147483647 h 267"/>
                <a:gd name="T48" fmla="*/ 0 w 227"/>
                <a:gd name="T49" fmla="*/ 2147483647 h 267"/>
                <a:gd name="T50" fmla="*/ 2147483647 w 227"/>
                <a:gd name="T51" fmla="*/ 2147483647 h 267"/>
                <a:gd name="T52" fmla="*/ 2147483647 w 227"/>
                <a:gd name="T53" fmla="*/ 2147483647 h 267"/>
                <a:gd name="T54" fmla="*/ 2147483647 w 227"/>
                <a:gd name="T55" fmla="*/ 2147483647 h 267"/>
                <a:gd name="T56" fmla="*/ 2147483647 w 227"/>
                <a:gd name="T57" fmla="*/ 2147483647 h 267"/>
                <a:gd name="T58" fmla="*/ 2147483647 w 227"/>
                <a:gd name="T59" fmla="*/ 2147483647 h 26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7"/>
                <a:gd name="T91" fmla="*/ 0 h 267"/>
                <a:gd name="T92" fmla="*/ 227 w 227"/>
                <a:gd name="T93" fmla="*/ 267 h 26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7" h="267">
                  <a:moveTo>
                    <a:pt x="52" y="240"/>
                  </a:moveTo>
                  <a:lnTo>
                    <a:pt x="79" y="267"/>
                  </a:lnTo>
                  <a:lnTo>
                    <a:pt x="96" y="267"/>
                  </a:lnTo>
                  <a:lnTo>
                    <a:pt x="122" y="249"/>
                  </a:lnTo>
                  <a:lnTo>
                    <a:pt x="131" y="249"/>
                  </a:lnTo>
                  <a:lnTo>
                    <a:pt x="157" y="240"/>
                  </a:lnTo>
                  <a:lnTo>
                    <a:pt x="192" y="231"/>
                  </a:lnTo>
                  <a:lnTo>
                    <a:pt x="227" y="187"/>
                  </a:lnTo>
                  <a:lnTo>
                    <a:pt x="218" y="187"/>
                  </a:lnTo>
                  <a:lnTo>
                    <a:pt x="174" y="169"/>
                  </a:lnTo>
                  <a:lnTo>
                    <a:pt x="148" y="133"/>
                  </a:lnTo>
                  <a:lnTo>
                    <a:pt x="148" y="124"/>
                  </a:lnTo>
                  <a:lnTo>
                    <a:pt x="131" y="124"/>
                  </a:lnTo>
                  <a:lnTo>
                    <a:pt x="140" y="107"/>
                  </a:lnTo>
                  <a:lnTo>
                    <a:pt x="148" y="98"/>
                  </a:lnTo>
                  <a:lnTo>
                    <a:pt x="122" y="53"/>
                  </a:lnTo>
                  <a:lnTo>
                    <a:pt x="96" y="35"/>
                  </a:lnTo>
                  <a:lnTo>
                    <a:pt x="79" y="0"/>
                  </a:lnTo>
                  <a:lnTo>
                    <a:pt x="79" y="9"/>
                  </a:lnTo>
                  <a:lnTo>
                    <a:pt x="52" y="18"/>
                  </a:lnTo>
                  <a:lnTo>
                    <a:pt x="44" y="89"/>
                  </a:lnTo>
                  <a:lnTo>
                    <a:pt x="18" y="133"/>
                  </a:lnTo>
                  <a:lnTo>
                    <a:pt x="9" y="178"/>
                  </a:lnTo>
                  <a:lnTo>
                    <a:pt x="0" y="178"/>
                  </a:lnTo>
                  <a:lnTo>
                    <a:pt x="0" y="187"/>
                  </a:lnTo>
                  <a:lnTo>
                    <a:pt x="9" y="196"/>
                  </a:lnTo>
                  <a:lnTo>
                    <a:pt x="26" y="222"/>
                  </a:lnTo>
                  <a:lnTo>
                    <a:pt x="35" y="231"/>
                  </a:lnTo>
                  <a:lnTo>
                    <a:pt x="35" y="240"/>
                  </a:lnTo>
                  <a:lnTo>
                    <a:pt x="52" y="24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66" name="Freeform 236"/>
            <p:cNvSpPr>
              <a:spLocks/>
            </p:cNvSpPr>
            <p:nvPr/>
          </p:nvSpPr>
          <p:spPr bwMode="auto">
            <a:xfrm>
              <a:off x="5532438" y="3594100"/>
              <a:ext cx="365125" cy="403225"/>
            </a:xfrm>
            <a:custGeom>
              <a:avLst/>
              <a:gdLst>
                <a:gd name="T0" fmla="*/ 2147483647 w 227"/>
                <a:gd name="T1" fmla="*/ 2147483647 h 267"/>
                <a:gd name="T2" fmla="*/ 2147483647 w 227"/>
                <a:gd name="T3" fmla="*/ 2147483647 h 267"/>
                <a:gd name="T4" fmla="*/ 2147483647 w 227"/>
                <a:gd name="T5" fmla="*/ 2147483647 h 267"/>
                <a:gd name="T6" fmla="*/ 2147483647 w 227"/>
                <a:gd name="T7" fmla="*/ 2147483647 h 267"/>
                <a:gd name="T8" fmla="*/ 2147483647 w 227"/>
                <a:gd name="T9" fmla="*/ 2147483647 h 267"/>
                <a:gd name="T10" fmla="*/ 2147483647 w 227"/>
                <a:gd name="T11" fmla="*/ 2147483647 h 267"/>
                <a:gd name="T12" fmla="*/ 2147483647 w 227"/>
                <a:gd name="T13" fmla="*/ 2147483647 h 267"/>
                <a:gd name="T14" fmla="*/ 2147483647 w 227"/>
                <a:gd name="T15" fmla="*/ 2147483647 h 267"/>
                <a:gd name="T16" fmla="*/ 2147483647 w 227"/>
                <a:gd name="T17" fmla="*/ 2147483647 h 267"/>
                <a:gd name="T18" fmla="*/ 2147483647 w 227"/>
                <a:gd name="T19" fmla="*/ 2147483647 h 267"/>
                <a:gd name="T20" fmla="*/ 2147483647 w 227"/>
                <a:gd name="T21" fmla="*/ 2147483647 h 267"/>
                <a:gd name="T22" fmla="*/ 2147483647 w 227"/>
                <a:gd name="T23" fmla="*/ 2147483647 h 267"/>
                <a:gd name="T24" fmla="*/ 2147483647 w 227"/>
                <a:gd name="T25" fmla="*/ 2147483647 h 267"/>
                <a:gd name="T26" fmla="*/ 2147483647 w 227"/>
                <a:gd name="T27" fmla="*/ 2147483647 h 267"/>
                <a:gd name="T28" fmla="*/ 2147483647 w 227"/>
                <a:gd name="T29" fmla="*/ 2147483647 h 267"/>
                <a:gd name="T30" fmla="*/ 2147483647 w 227"/>
                <a:gd name="T31" fmla="*/ 2147483647 h 267"/>
                <a:gd name="T32" fmla="*/ 2147483647 w 227"/>
                <a:gd name="T33" fmla="*/ 2147483647 h 267"/>
                <a:gd name="T34" fmla="*/ 2147483647 w 227"/>
                <a:gd name="T35" fmla="*/ 0 h 267"/>
                <a:gd name="T36" fmla="*/ 2147483647 w 227"/>
                <a:gd name="T37" fmla="*/ 2147483647 h 267"/>
                <a:gd name="T38" fmla="*/ 2147483647 w 227"/>
                <a:gd name="T39" fmla="*/ 2147483647 h 267"/>
                <a:gd name="T40" fmla="*/ 2147483647 w 227"/>
                <a:gd name="T41" fmla="*/ 2147483647 h 267"/>
                <a:gd name="T42" fmla="*/ 2147483647 w 227"/>
                <a:gd name="T43" fmla="*/ 2147483647 h 267"/>
                <a:gd name="T44" fmla="*/ 2147483647 w 227"/>
                <a:gd name="T45" fmla="*/ 2147483647 h 267"/>
                <a:gd name="T46" fmla="*/ 0 w 227"/>
                <a:gd name="T47" fmla="*/ 2147483647 h 267"/>
                <a:gd name="T48" fmla="*/ 0 w 227"/>
                <a:gd name="T49" fmla="*/ 2147483647 h 267"/>
                <a:gd name="T50" fmla="*/ 2147483647 w 227"/>
                <a:gd name="T51" fmla="*/ 2147483647 h 267"/>
                <a:gd name="T52" fmla="*/ 2147483647 w 227"/>
                <a:gd name="T53" fmla="*/ 2147483647 h 267"/>
                <a:gd name="T54" fmla="*/ 2147483647 w 227"/>
                <a:gd name="T55" fmla="*/ 2147483647 h 267"/>
                <a:gd name="T56" fmla="*/ 2147483647 w 227"/>
                <a:gd name="T57" fmla="*/ 2147483647 h 267"/>
                <a:gd name="T58" fmla="*/ 2147483647 w 227"/>
                <a:gd name="T59" fmla="*/ 2147483647 h 26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7"/>
                <a:gd name="T91" fmla="*/ 0 h 267"/>
                <a:gd name="T92" fmla="*/ 227 w 227"/>
                <a:gd name="T93" fmla="*/ 267 h 26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7" h="267">
                  <a:moveTo>
                    <a:pt x="52" y="240"/>
                  </a:moveTo>
                  <a:lnTo>
                    <a:pt x="79" y="267"/>
                  </a:lnTo>
                  <a:lnTo>
                    <a:pt x="96" y="267"/>
                  </a:lnTo>
                  <a:lnTo>
                    <a:pt x="122" y="249"/>
                  </a:lnTo>
                  <a:lnTo>
                    <a:pt x="131" y="249"/>
                  </a:lnTo>
                  <a:lnTo>
                    <a:pt x="157" y="240"/>
                  </a:lnTo>
                  <a:lnTo>
                    <a:pt x="192" y="231"/>
                  </a:lnTo>
                  <a:lnTo>
                    <a:pt x="227" y="187"/>
                  </a:lnTo>
                  <a:lnTo>
                    <a:pt x="218" y="187"/>
                  </a:lnTo>
                  <a:lnTo>
                    <a:pt x="174" y="169"/>
                  </a:lnTo>
                  <a:lnTo>
                    <a:pt x="148" y="133"/>
                  </a:lnTo>
                  <a:lnTo>
                    <a:pt x="148" y="124"/>
                  </a:lnTo>
                  <a:lnTo>
                    <a:pt x="131" y="124"/>
                  </a:lnTo>
                  <a:lnTo>
                    <a:pt x="140" y="107"/>
                  </a:lnTo>
                  <a:lnTo>
                    <a:pt x="148" y="98"/>
                  </a:lnTo>
                  <a:lnTo>
                    <a:pt x="122" y="53"/>
                  </a:lnTo>
                  <a:lnTo>
                    <a:pt x="96" y="35"/>
                  </a:lnTo>
                  <a:lnTo>
                    <a:pt x="79" y="0"/>
                  </a:lnTo>
                  <a:lnTo>
                    <a:pt x="79" y="9"/>
                  </a:lnTo>
                  <a:lnTo>
                    <a:pt x="52" y="18"/>
                  </a:lnTo>
                  <a:lnTo>
                    <a:pt x="44" y="89"/>
                  </a:lnTo>
                  <a:lnTo>
                    <a:pt x="18" y="133"/>
                  </a:lnTo>
                  <a:lnTo>
                    <a:pt x="9" y="178"/>
                  </a:lnTo>
                  <a:lnTo>
                    <a:pt x="0" y="178"/>
                  </a:lnTo>
                  <a:lnTo>
                    <a:pt x="0" y="187"/>
                  </a:lnTo>
                  <a:lnTo>
                    <a:pt x="9" y="196"/>
                  </a:lnTo>
                  <a:lnTo>
                    <a:pt x="26" y="222"/>
                  </a:lnTo>
                  <a:lnTo>
                    <a:pt x="35" y="231"/>
                  </a:lnTo>
                  <a:lnTo>
                    <a:pt x="35" y="240"/>
                  </a:lnTo>
                  <a:lnTo>
                    <a:pt x="52" y="24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67" name="Freeform 237"/>
            <p:cNvSpPr>
              <a:spLocks/>
            </p:cNvSpPr>
            <p:nvPr/>
          </p:nvSpPr>
          <p:spPr bwMode="auto">
            <a:xfrm>
              <a:off x="5434013" y="3970337"/>
              <a:ext cx="139700" cy="147638"/>
            </a:xfrm>
            <a:custGeom>
              <a:avLst/>
              <a:gdLst>
                <a:gd name="T0" fmla="*/ 2147483647 w 87"/>
                <a:gd name="T1" fmla="*/ 0 h 98"/>
                <a:gd name="T2" fmla="*/ 2147483647 w 87"/>
                <a:gd name="T3" fmla="*/ 2147483647 h 98"/>
                <a:gd name="T4" fmla="*/ 2147483647 w 87"/>
                <a:gd name="T5" fmla="*/ 2147483647 h 98"/>
                <a:gd name="T6" fmla="*/ 2147483647 w 87"/>
                <a:gd name="T7" fmla="*/ 2147483647 h 98"/>
                <a:gd name="T8" fmla="*/ 2147483647 w 87"/>
                <a:gd name="T9" fmla="*/ 2147483647 h 98"/>
                <a:gd name="T10" fmla="*/ 2147483647 w 87"/>
                <a:gd name="T11" fmla="*/ 2147483647 h 98"/>
                <a:gd name="T12" fmla="*/ 2147483647 w 87"/>
                <a:gd name="T13" fmla="*/ 2147483647 h 98"/>
                <a:gd name="T14" fmla="*/ 0 w 87"/>
                <a:gd name="T15" fmla="*/ 2147483647 h 98"/>
                <a:gd name="T16" fmla="*/ 2147483647 w 87"/>
                <a:gd name="T17" fmla="*/ 2147483647 h 98"/>
                <a:gd name="T18" fmla="*/ 2147483647 w 87"/>
                <a:gd name="T19" fmla="*/ 2147483647 h 98"/>
                <a:gd name="T20" fmla="*/ 2147483647 w 87"/>
                <a:gd name="T21" fmla="*/ 2147483647 h 98"/>
                <a:gd name="T22" fmla="*/ 2147483647 w 87"/>
                <a:gd name="T23" fmla="*/ 2147483647 h 98"/>
                <a:gd name="T24" fmla="*/ 2147483647 w 87"/>
                <a:gd name="T25" fmla="*/ 2147483647 h 98"/>
                <a:gd name="T26" fmla="*/ 2147483647 w 87"/>
                <a:gd name="T27" fmla="*/ 0 h 98"/>
                <a:gd name="T28" fmla="*/ 2147483647 w 87"/>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7"/>
                <a:gd name="T46" fmla="*/ 0 h 98"/>
                <a:gd name="T47" fmla="*/ 87 w 87"/>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7" h="98">
                  <a:moveTo>
                    <a:pt x="70" y="0"/>
                  </a:moveTo>
                  <a:lnTo>
                    <a:pt x="35" y="18"/>
                  </a:lnTo>
                  <a:lnTo>
                    <a:pt x="18" y="18"/>
                  </a:lnTo>
                  <a:lnTo>
                    <a:pt x="18" y="36"/>
                  </a:lnTo>
                  <a:lnTo>
                    <a:pt x="35" y="45"/>
                  </a:lnTo>
                  <a:lnTo>
                    <a:pt x="18" y="54"/>
                  </a:lnTo>
                  <a:lnTo>
                    <a:pt x="9" y="71"/>
                  </a:lnTo>
                  <a:lnTo>
                    <a:pt x="0" y="98"/>
                  </a:lnTo>
                  <a:lnTo>
                    <a:pt x="9" y="98"/>
                  </a:lnTo>
                  <a:lnTo>
                    <a:pt x="35" y="98"/>
                  </a:lnTo>
                  <a:lnTo>
                    <a:pt x="70" y="98"/>
                  </a:lnTo>
                  <a:lnTo>
                    <a:pt x="70" y="71"/>
                  </a:lnTo>
                  <a:lnTo>
                    <a:pt x="87" y="45"/>
                  </a:lnTo>
                  <a:lnTo>
                    <a:pt x="79" y="0"/>
                  </a:lnTo>
                  <a:lnTo>
                    <a:pt x="7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68" name="Freeform 238"/>
            <p:cNvSpPr>
              <a:spLocks/>
            </p:cNvSpPr>
            <p:nvPr/>
          </p:nvSpPr>
          <p:spPr bwMode="auto">
            <a:xfrm>
              <a:off x="5434013" y="3970337"/>
              <a:ext cx="139700" cy="147638"/>
            </a:xfrm>
            <a:custGeom>
              <a:avLst/>
              <a:gdLst>
                <a:gd name="T0" fmla="*/ 2147483647 w 87"/>
                <a:gd name="T1" fmla="*/ 0 h 98"/>
                <a:gd name="T2" fmla="*/ 2147483647 w 87"/>
                <a:gd name="T3" fmla="*/ 2147483647 h 98"/>
                <a:gd name="T4" fmla="*/ 2147483647 w 87"/>
                <a:gd name="T5" fmla="*/ 2147483647 h 98"/>
                <a:gd name="T6" fmla="*/ 2147483647 w 87"/>
                <a:gd name="T7" fmla="*/ 2147483647 h 98"/>
                <a:gd name="T8" fmla="*/ 2147483647 w 87"/>
                <a:gd name="T9" fmla="*/ 2147483647 h 98"/>
                <a:gd name="T10" fmla="*/ 2147483647 w 87"/>
                <a:gd name="T11" fmla="*/ 2147483647 h 98"/>
                <a:gd name="T12" fmla="*/ 2147483647 w 87"/>
                <a:gd name="T13" fmla="*/ 2147483647 h 98"/>
                <a:gd name="T14" fmla="*/ 0 w 87"/>
                <a:gd name="T15" fmla="*/ 2147483647 h 98"/>
                <a:gd name="T16" fmla="*/ 2147483647 w 87"/>
                <a:gd name="T17" fmla="*/ 2147483647 h 98"/>
                <a:gd name="T18" fmla="*/ 2147483647 w 87"/>
                <a:gd name="T19" fmla="*/ 2147483647 h 98"/>
                <a:gd name="T20" fmla="*/ 2147483647 w 87"/>
                <a:gd name="T21" fmla="*/ 2147483647 h 98"/>
                <a:gd name="T22" fmla="*/ 2147483647 w 87"/>
                <a:gd name="T23" fmla="*/ 2147483647 h 98"/>
                <a:gd name="T24" fmla="*/ 2147483647 w 87"/>
                <a:gd name="T25" fmla="*/ 2147483647 h 98"/>
                <a:gd name="T26" fmla="*/ 2147483647 w 87"/>
                <a:gd name="T27" fmla="*/ 0 h 98"/>
                <a:gd name="T28" fmla="*/ 2147483647 w 87"/>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7"/>
                <a:gd name="T46" fmla="*/ 0 h 98"/>
                <a:gd name="T47" fmla="*/ 87 w 87"/>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7" h="98">
                  <a:moveTo>
                    <a:pt x="70" y="0"/>
                  </a:moveTo>
                  <a:lnTo>
                    <a:pt x="35" y="18"/>
                  </a:lnTo>
                  <a:lnTo>
                    <a:pt x="18" y="18"/>
                  </a:lnTo>
                  <a:lnTo>
                    <a:pt x="18" y="36"/>
                  </a:lnTo>
                  <a:lnTo>
                    <a:pt x="35" y="45"/>
                  </a:lnTo>
                  <a:lnTo>
                    <a:pt x="18" y="54"/>
                  </a:lnTo>
                  <a:lnTo>
                    <a:pt x="9" y="71"/>
                  </a:lnTo>
                  <a:lnTo>
                    <a:pt x="0" y="98"/>
                  </a:lnTo>
                  <a:lnTo>
                    <a:pt x="9" y="98"/>
                  </a:lnTo>
                  <a:lnTo>
                    <a:pt x="35" y="98"/>
                  </a:lnTo>
                  <a:lnTo>
                    <a:pt x="70" y="98"/>
                  </a:lnTo>
                  <a:lnTo>
                    <a:pt x="70" y="71"/>
                  </a:lnTo>
                  <a:lnTo>
                    <a:pt x="87" y="45"/>
                  </a:lnTo>
                  <a:lnTo>
                    <a:pt x="79" y="0"/>
                  </a:lnTo>
                  <a:lnTo>
                    <a:pt x="7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69" name="Freeform 239"/>
            <p:cNvSpPr>
              <a:spLocks/>
            </p:cNvSpPr>
            <p:nvPr/>
          </p:nvSpPr>
          <p:spPr bwMode="auto">
            <a:xfrm>
              <a:off x="5545138" y="3956050"/>
              <a:ext cx="198437" cy="269875"/>
            </a:xfrm>
            <a:custGeom>
              <a:avLst/>
              <a:gdLst>
                <a:gd name="T0" fmla="*/ 2147483647 w 122"/>
                <a:gd name="T1" fmla="*/ 2147483647 h 178"/>
                <a:gd name="T2" fmla="*/ 2147483647 w 122"/>
                <a:gd name="T3" fmla="*/ 2147483647 h 178"/>
                <a:gd name="T4" fmla="*/ 2147483647 w 122"/>
                <a:gd name="T5" fmla="*/ 2147483647 h 178"/>
                <a:gd name="T6" fmla="*/ 0 w 122"/>
                <a:gd name="T7" fmla="*/ 2147483647 h 178"/>
                <a:gd name="T8" fmla="*/ 0 w 122"/>
                <a:gd name="T9" fmla="*/ 2147483647 h 178"/>
                <a:gd name="T10" fmla="*/ 2147483647 w 122"/>
                <a:gd name="T11" fmla="*/ 2147483647 h 178"/>
                <a:gd name="T12" fmla="*/ 2147483647 w 122"/>
                <a:gd name="T13" fmla="*/ 2147483647 h 178"/>
                <a:gd name="T14" fmla="*/ 0 w 122"/>
                <a:gd name="T15" fmla="*/ 2147483647 h 178"/>
                <a:gd name="T16" fmla="*/ 2147483647 w 122"/>
                <a:gd name="T17" fmla="*/ 0 h 178"/>
                <a:gd name="T18" fmla="*/ 2147483647 w 122"/>
                <a:gd name="T19" fmla="*/ 0 h 178"/>
                <a:gd name="T20" fmla="*/ 2147483647 w 122"/>
                <a:gd name="T21" fmla="*/ 0 h 178"/>
                <a:gd name="T22" fmla="*/ 2147483647 w 122"/>
                <a:gd name="T23" fmla="*/ 2147483647 h 178"/>
                <a:gd name="T24" fmla="*/ 2147483647 w 122"/>
                <a:gd name="T25" fmla="*/ 2147483647 h 178"/>
                <a:gd name="T26" fmla="*/ 2147483647 w 122"/>
                <a:gd name="T27" fmla="*/ 2147483647 h 178"/>
                <a:gd name="T28" fmla="*/ 2147483647 w 122"/>
                <a:gd name="T29" fmla="*/ 2147483647 h 178"/>
                <a:gd name="T30" fmla="*/ 2147483647 w 122"/>
                <a:gd name="T31" fmla="*/ 2147483647 h 178"/>
                <a:gd name="T32" fmla="*/ 2147483647 w 122"/>
                <a:gd name="T33" fmla="*/ 2147483647 h 178"/>
                <a:gd name="T34" fmla="*/ 2147483647 w 122"/>
                <a:gd name="T35" fmla="*/ 2147483647 h 178"/>
                <a:gd name="T36" fmla="*/ 2147483647 w 122"/>
                <a:gd name="T37" fmla="*/ 2147483647 h 178"/>
                <a:gd name="T38" fmla="*/ 2147483647 w 122"/>
                <a:gd name="T39" fmla="*/ 2147483647 h 178"/>
                <a:gd name="T40" fmla="*/ 2147483647 w 122"/>
                <a:gd name="T41" fmla="*/ 2147483647 h 178"/>
                <a:gd name="T42" fmla="*/ 2147483647 w 122"/>
                <a:gd name="T43" fmla="*/ 2147483647 h 178"/>
                <a:gd name="T44" fmla="*/ 2147483647 w 122"/>
                <a:gd name="T45" fmla="*/ 2147483647 h 1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178"/>
                <a:gd name="T71" fmla="*/ 122 w 122"/>
                <a:gd name="T72" fmla="*/ 178 h 1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178">
                  <a:moveTo>
                    <a:pt x="70" y="161"/>
                  </a:moveTo>
                  <a:lnTo>
                    <a:pt x="52" y="143"/>
                  </a:lnTo>
                  <a:lnTo>
                    <a:pt x="9" y="107"/>
                  </a:lnTo>
                  <a:lnTo>
                    <a:pt x="0" y="107"/>
                  </a:lnTo>
                  <a:lnTo>
                    <a:pt x="0" y="80"/>
                  </a:lnTo>
                  <a:lnTo>
                    <a:pt x="17" y="54"/>
                  </a:lnTo>
                  <a:lnTo>
                    <a:pt x="9" y="9"/>
                  </a:lnTo>
                  <a:lnTo>
                    <a:pt x="0" y="9"/>
                  </a:lnTo>
                  <a:lnTo>
                    <a:pt x="9" y="0"/>
                  </a:lnTo>
                  <a:lnTo>
                    <a:pt x="26" y="0"/>
                  </a:lnTo>
                  <a:lnTo>
                    <a:pt x="43" y="0"/>
                  </a:lnTo>
                  <a:lnTo>
                    <a:pt x="70" y="27"/>
                  </a:lnTo>
                  <a:lnTo>
                    <a:pt x="87" y="27"/>
                  </a:lnTo>
                  <a:lnTo>
                    <a:pt x="113" y="9"/>
                  </a:lnTo>
                  <a:lnTo>
                    <a:pt x="122" y="9"/>
                  </a:lnTo>
                  <a:lnTo>
                    <a:pt x="113" y="45"/>
                  </a:lnTo>
                  <a:lnTo>
                    <a:pt x="113" y="98"/>
                  </a:lnTo>
                  <a:lnTo>
                    <a:pt x="122" y="125"/>
                  </a:lnTo>
                  <a:lnTo>
                    <a:pt x="104" y="143"/>
                  </a:lnTo>
                  <a:lnTo>
                    <a:pt x="104" y="125"/>
                  </a:lnTo>
                  <a:lnTo>
                    <a:pt x="104" y="152"/>
                  </a:lnTo>
                  <a:lnTo>
                    <a:pt x="87" y="178"/>
                  </a:lnTo>
                  <a:lnTo>
                    <a:pt x="70" y="16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70" name="Freeform 240"/>
            <p:cNvSpPr>
              <a:spLocks/>
            </p:cNvSpPr>
            <p:nvPr/>
          </p:nvSpPr>
          <p:spPr bwMode="auto">
            <a:xfrm>
              <a:off x="5545138" y="3956050"/>
              <a:ext cx="198437" cy="269875"/>
            </a:xfrm>
            <a:custGeom>
              <a:avLst/>
              <a:gdLst>
                <a:gd name="T0" fmla="*/ 2147483647 w 122"/>
                <a:gd name="T1" fmla="*/ 2147483647 h 178"/>
                <a:gd name="T2" fmla="*/ 2147483647 w 122"/>
                <a:gd name="T3" fmla="*/ 2147483647 h 178"/>
                <a:gd name="T4" fmla="*/ 2147483647 w 122"/>
                <a:gd name="T5" fmla="*/ 2147483647 h 178"/>
                <a:gd name="T6" fmla="*/ 0 w 122"/>
                <a:gd name="T7" fmla="*/ 2147483647 h 178"/>
                <a:gd name="T8" fmla="*/ 0 w 122"/>
                <a:gd name="T9" fmla="*/ 2147483647 h 178"/>
                <a:gd name="T10" fmla="*/ 2147483647 w 122"/>
                <a:gd name="T11" fmla="*/ 2147483647 h 178"/>
                <a:gd name="T12" fmla="*/ 2147483647 w 122"/>
                <a:gd name="T13" fmla="*/ 2147483647 h 178"/>
                <a:gd name="T14" fmla="*/ 0 w 122"/>
                <a:gd name="T15" fmla="*/ 2147483647 h 178"/>
                <a:gd name="T16" fmla="*/ 2147483647 w 122"/>
                <a:gd name="T17" fmla="*/ 0 h 178"/>
                <a:gd name="T18" fmla="*/ 2147483647 w 122"/>
                <a:gd name="T19" fmla="*/ 0 h 178"/>
                <a:gd name="T20" fmla="*/ 2147483647 w 122"/>
                <a:gd name="T21" fmla="*/ 0 h 178"/>
                <a:gd name="T22" fmla="*/ 2147483647 w 122"/>
                <a:gd name="T23" fmla="*/ 2147483647 h 178"/>
                <a:gd name="T24" fmla="*/ 2147483647 w 122"/>
                <a:gd name="T25" fmla="*/ 2147483647 h 178"/>
                <a:gd name="T26" fmla="*/ 2147483647 w 122"/>
                <a:gd name="T27" fmla="*/ 2147483647 h 178"/>
                <a:gd name="T28" fmla="*/ 2147483647 w 122"/>
                <a:gd name="T29" fmla="*/ 2147483647 h 178"/>
                <a:gd name="T30" fmla="*/ 2147483647 w 122"/>
                <a:gd name="T31" fmla="*/ 2147483647 h 178"/>
                <a:gd name="T32" fmla="*/ 2147483647 w 122"/>
                <a:gd name="T33" fmla="*/ 2147483647 h 178"/>
                <a:gd name="T34" fmla="*/ 2147483647 w 122"/>
                <a:gd name="T35" fmla="*/ 2147483647 h 178"/>
                <a:gd name="T36" fmla="*/ 2147483647 w 122"/>
                <a:gd name="T37" fmla="*/ 2147483647 h 178"/>
                <a:gd name="T38" fmla="*/ 2147483647 w 122"/>
                <a:gd name="T39" fmla="*/ 2147483647 h 178"/>
                <a:gd name="T40" fmla="*/ 2147483647 w 122"/>
                <a:gd name="T41" fmla="*/ 2147483647 h 178"/>
                <a:gd name="T42" fmla="*/ 2147483647 w 122"/>
                <a:gd name="T43" fmla="*/ 2147483647 h 178"/>
                <a:gd name="T44" fmla="*/ 2147483647 w 122"/>
                <a:gd name="T45" fmla="*/ 2147483647 h 1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178"/>
                <a:gd name="T71" fmla="*/ 122 w 122"/>
                <a:gd name="T72" fmla="*/ 178 h 1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178">
                  <a:moveTo>
                    <a:pt x="70" y="161"/>
                  </a:moveTo>
                  <a:lnTo>
                    <a:pt x="52" y="143"/>
                  </a:lnTo>
                  <a:lnTo>
                    <a:pt x="9" y="107"/>
                  </a:lnTo>
                  <a:lnTo>
                    <a:pt x="0" y="107"/>
                  </a:lnTo>
                  <a:lnTo>
                    <a:pt x="0" y="80"/>
                  </a:lnTo>
                  <a:lnTo>
                    <a:pt x="17" y="54"/>
                  </a:lnTo>
                  <a:lnTo>
                    <a:pt x="9" y="9"/>
                  </a:lnTo>
                  <a:lnTo>
                    <a:pt x="0" y="9"/>
                  </a:lnTo>
                  <a:lnTo>
                    <a:pt x="9" y="0"/>
                  </a:lnTo>
                  <a:lnTo>
                    <a:pt x="26" y="0"/>
                  </a:lnTo>
                  <a:lnTo>
                    <a:pt x="43" y="0"/>
                  </a:lnTo>
                  <a:lnTo>
                    <a:pt x="70" y="27"/>
                  </a:lnTo>
                  <a:lnTo>
                    <a:pt x="87" y="27"/>
                  </a:lnTo>
                  <a:lnTo>
                    <a:pt x="113" y="9"/>
                  </a:lnTo>
                  <a:lnTo>
                    <a:pt x="122" y="9"/>
                  </a:lnTo>
                  <a:lnTo>
                    <a:pt x="113" y="45"/>
                  </a:lnTo>
                  <a:lnTo>
                    <a:pt x="113" y="98"/>
                  </a:lnTo>
                  <a:lnTo>
                    <a:pt x="122" y="125"/>
                  </a:lnTo>
                  <a:lnTo>
                    <a:pt x="104" y="143"/>
                  </a:lnTo>
                  <a:lnTo>
                    <a:pt x="104" y="125"/>
                  </a:lnTo>
                  <a:lnTo>
                    <a:pt x="104" y="152"/>
                  </a:lnTo>
                  <a:lnTo>
                    <a:pt x="87" y="178"/>
                  </a:lnTo>
                  <a:lnTo>
                    <a:pt x="70" y="161"/>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71" name="Freeform 241"/>
            <p:cNvSpPr>
              <a:spLocks/>
            </p:cNvSpPr>
            <p:nvPr/>
          </p:nvSpPr>
          <p:spPr bwMode="auto">
            <a:xfrm>
              <a:off x="5434013" y="4117975"/>
              <a:ext cx="279400" cy="295275"/>
            </a:xfrm>
            <a:custGeom>
              <a:avLst/>
              <a:gdLst>
                <a:gd name="T0" fmla="*/ 2147483647 w 174"/>
                <a:gd name="T1" fmla="*/ 0 h 196"/>
                <a:gd name="T2" fmla="*/ 2147483647 w 174"/>
                <a:gd name="T3" fmla="*/ 2147483647 h 196"/>
                <a:gd name="T4" fmla="*/ 2147483647 w 174"/>
                <a:gd name="T5" fmla="*/ 2147483647 h 196"/>
                <a:gd name="T6" fmla="*/ 0 w 174"/>
                <a:gd name="T7" fmla="*/ 2147483647 h 196"/>
                <a:gd name="T8" fmla="*/ 0 w 174"/>
                <a:gd name="T9" fmla="*/ 2147483647 h 196"/>
                <a:gd name="T10" fmla="*/ 2147483647 w 174"/>
                <a:gd name="T11" fmla="*/ 2147483647 h 196"/>
                <a:gd name="T12" fmla="*/ 2147483647 w 174"/>
                <a:gd name="T13" fmla="*/ 2147483647 h 196"/>
                <a:gd name="T14" fmla="*/ 2147483647 w 174"/>
                <a:gd name="T15" fmla="*/ 2147483647 h 196"/>
                <a:gd name="T16" fmla="*/ 2147483647 w 174"/>
                <a:gd name="T17" fmla="*/ 2147483647 h 196"/>
                <a:gd name="T18" fmla="*/ 2147483647 w 174"/>
                <a:gd name="T19" fmla="*/ 2147483647 h 196"/>
                <a:gd name="T20" fmla="*/ 2147483647 w 174"/>
                <a:gd name="T21" fmla="*/ 2147483647 h 196"/>
                <a:gd name="T22" fmla="*/ 2147483647 w 174"/>
                <a:gd name="T23" fmla="*/ 2147483647 h 196"/>
                <a:gd name="T24" fmla="*/ 2147483647 w 174"/>
                <a:gd name="T25" fmla="*/ 2147483647 h 196"/>
                <a:gd name="T26" fmla="*/ 2147483647 w 174"/>
                <a:gd name="T27" fmla="*/ 2147483647 h 196"/>
                <a:gd name="T28" fmla="*/ 2147483647 w 174"/>
                <a:gd name="T29" fmla="*/ 2147483647 h 196"/>
                <a:gd name="T30" fmla="*/ 2147483647 w 174"/>
                <a:gd name="T31" fmla="*/ 2147483647 h 196"/>
                <a:gd name="T32" fmla="*/ 2147483647 w 174"/>
                <a:gd name="T33" fmla="*/ 2147483647 h 196"/>
                <a:gd name="T34" fmla="*/ 2147483647 w 174"/>
                <a:gd name="T35" fmla="*/ 2147483647 h 196"/>
                <a:gd name="T36" fmla="*/ 2147483647 w 174"/>
                <a:gd name="T37" fmla="*/ 2147483647 h 196"/>
                <a:gd name="T38" fmla="*/ 2147483647 w 174"/>
                <a:gd name="T39" fmla="*/ 2147483647 h 196"/>
                <a:gd name="T40" fmla="*/ 2147483647 w 174"/>
                <a:gd name="T41" fmla="*/ 2147483647 h 196"/>
                <a:gd name="T42" fmla="*/ 2147483647 w 174"/>
                <a:gd name="T43" fmla="*/ 2147483647 h 196"/>
                <a:gd name="T44" fmla="*/ 2147483647 w 174"/>
                <a:gd name="T45" fmla="*/ 0 h 196"/>
                <a:gd name="T46" fmla="*/ 2147483647 w 174"/>
                <a:gd name="T47" fmla="*/ 0 h 196"/>
                <a:gd name="T48" fmla="*/ 2147483647 w 174"/>
                <a:gd name="T49" fmla="*/ 0 h 196"/>
                <a:gd name="T50" fmla="*/ 2147483647 w 174"/>
                <a:gd name="T51" fmla="*/ 0 h 1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4"/>
                <a:gd name="T79" fmla="*/ 0 h 196"/>
                <a:gd name="T80" fmla="*/ 174 w 174"/>
                <a:gd name="T81" fmla="*/ 196 h 1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4" h="196">
                  <a:moveTo>
                    <a:pt x="9" y="0"/>
                  </a:moveTo>
                  <a:lnTo>
                    <a:pt x="18" y="18"/>
                  </a:lnTo>
                  <a:lnTo>
                    <a:pt x="18" y="45"/>
                  </a:lnTo>
                  <a:lnTo>
                    <a:pt x="0" y="62"/>
                  </a:lnTo>
                  <a:lnTo>
                    <a:pt x="0" y="98"/>
                  </a:lnTo>
                  <a:lnTo>
                    <a:pt x="18" y="134"/>
                  </a:lnTo>
                  <a:lnTo>
                    <a:pt x="18" y="143"/>
                  </a:lnTo>
                  <a:lnTo>
                    <a:pt x="35" y="143"/>
                  </a:lnTo>
                  <a:lnTo>
                    <a:pt x="61" y="160"/>
                  </a:lnTo>
                  <a:lnTo>
                    <a:pt x="70" y="160"/>
                  </a:lnTo>
                  <a:lnTo>
                    <a:pt x="79" y="169"/>
                  </a:lnTo>
                  <a:lnTo>
                    <a:pt x="87" y="196"/>
                  </a:lnTo>
                  <a:lnTo>
                    <a:pt x="105" y="196"/>
                  </a:lnTo>
                  <a:lnTo>
                    <a:pt x="157" y="187"/>
                  </a:lnTo>
                  <a:lnTo>
                    <a:pt x="174" y="178"/>
                  </a:lnTo>
                  <a:lnTo>
                    <a:pt x="166" y="169"/>
                  </a:lnTo>
                  <a:lnTo>
                    <a:pt x="157" y="152"/>
                  </a:lnTo>
                  <a:lnTo>
                    <a:pt x="166" y="116"/>
                  </a:lnTo>
                  <a:lnTo>
                    <a:pt x="148" y="89"/>
                  </a:lnTo>
                  <a:lnTo>
                    <a:pt x="157" y="71"/>
                  </a:lnTo>
                  <a:lnTo>
                    <a:pt x="140" y="54"/>
                  </a:lnTo>
                  <a:lnTo>
                    <a:pt x="122" y="36"/>
                  </a:lnTo>
                  <a:lnTo>
                    <a:pt x="79" y="0"/>
                  </a:lnTo>
                  <a:lnTo>
                    <a:pt x="70" y="0"/>
                  </a:lnTo>
                  <a:lnTo>
                    <a:pt x="35" y="0"/>
                  </a:lnTo>
                  <a:lnTo>
                    <a:pt x="9"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72" name="Freeform 242"/>
            <p:cNvSpPr>
              <a:spLocks/>
            </p:cNvSpPr>
            <p:nvPr/>
          </p:nvSpPr>
          <p:spPr bwMode="auto">
            <a:xfrm>
              <a:off x="5434013" y="4117975"/>
              <a:ext cx="279400" cy="295275"/>
            </a:xfrm>
            <a:custGeom>
              <a:avLst/>
              <a:gdLst>
                <a:gd name="T0" fmla="*/ 2147483647 w 174"/>
                <a:gd name="T1" fmla="*/ 0 h 196"/>
                <a:gd name="T2" fmla="*/ 2147483647 w 174"/>
                <a:gd name="T3" fmla="*/ 2147483647 h 196"/>
                <a:gd name="T4" fmla="*/ 2147483647 w 174"/>
                <a:gd name="T5" fmla="*/ 2147483647 h 196"/>
                <a:gd name="T6" fmla="*/ 0 w 174"/>
                <a:gd name="T7" fmla="*/ 2147483647 h 196"/>
                <a:gd name="T8" fmla="*/ 0 w 174"/>
                <a:gd name="T9" fmla="*/ 2147483647 h 196"/>
                <a:gd name="T10" fmla="*/ 2147483647 w 174"/>
                <a:gd name="T11" fmla="*/ 2147483647 h 196"/>
                <a:gd name="T12" fmla="*/ 2147483647 w 174"/>
                <a:gd name="T13" fmla="*/ 2147483647 h 196"/>
                <a:gd name="T14" fmla="*/ 2147483647 w 174"/>
                <a:gd name="T15" fmla="*/ 2147483647 h 196"/>
                <a:gd name="T16" fmla="*/ 2147483647 w 174"/>
                <a:gd name="T17" fmla="*/ 2147483647 h 196"/>
                <a:gd name="T18" fmla="*/ 2147483647 w 174"/>
                <a:gd name="T19" fmla="*/ 2147483647 h 196"/>
                <a:gd name="T20" fmla="*/ 2147483647 w 174"/>
                <a:gd name="T21" fmla="*/ 2147483647 h 196"/>
                <a:gd name="T22" fmla="*/ 2147483647 w 174"/>
                <a:gd name="T23" fmla="*/ 2147483647 h 196"/>
                <a:gd name="T24" fmla="*/ 2147483647 w 174"/>
                <a:gd name="T25" fmla="*/ 2147483647 h 196"/>
                <a:gd name="T26" fmla="*/ 2147483647 w 174"/>
                <a:gd name="T27" fmla="*/ 2147483647 h 196"/>
                <a:gd name="T28" fmla="*/ 2147483647 w 174"/>
                <a:gd name="T29" fmla="*/ 2147483647 h 196"/>
                <a:gd name="T30" fmla="*/ 2147483647 w 174"/>
                <a:gd name="T31" fmla="*/ 2147483647 h 196"/>
                <a:gd name="T32" fmla="*/ 2147483647 w 174"/>
                <a:gd name="T33" fmla="*/ 2147483647 h 196"/>
                <a:gd name="T34" fmla="*/ 2147483647 w 174"/>
                <a:gd name="T35" fmla="*/ 2147483647 h 196"/>
                <a:gd name="T36" fmla="*/ 2147483647 w 174"/>
                <a:gd name="T37" fmla="*/ 2147483647 h 196"/>
                <a:gd name="T38" fmla="*/ 2147483647 w 174"/>
                <a:gd name="T39" fmla="*/ 2147483647 h 196"/>
                <a:gd name="T40" fmla="*/ 2147483647 w 174"/>
                <a:gd name="T41" fmla="*/ 2147483647 h 196"/>
                <a:gd name="T42" fmla="*/ 2147483647 w 174"/>
                <a:gd name="T43" fmla="*/ 2147483647 h 196"/>
                <a:gd name="T44" fmla="*/ 2147483647 w 174"/>
                <a:gd name="T45" fmla="*/ 0 h 196"/>
                <a:gd name="T46" fmla="*/ 2147483647 w 174"/>
                <a:gd name="T47" fmla="*/ 0 h 196"/>
                <a:gd name="T48" fmla="*/ 2147483647 w 174"/>
                <a:gd name="T49" fmla="*/ 0 h 196"/>
                <a:gd name="T50" fmla="*/ 2147483647 w 174"/>
                <a:gd name="T51" fmla="*/ 0 h 1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4"/>
                <a:gd name="T79" fmla="*/ 0 h 196"/>
                <a:gd name="T80" fmla="*/ 174 w 174"/>
                <a:gd name="T81" fmla="*/ 196 h 1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4" h="196">
                  <a:moveTo>
                    <a:pt x="9" y="0"/>
                  </a:moveTo>
                  <a:lnTo>
                    <a:pt x="18" y="18"/>
                  </a:lnTo>
                  <a:lnTo>
                    <a:pt x="18" y="45"/>
                  </a:lnTo>
                  <a:lnTo>
                    <a:pt x="0" y="62"/>
                  </a:lnTo>
                  <a:lnTo>
                    <a:pt x="0" y="98"/>
                  </a:lnTo>
                  <a:lnTo>
                    <a:pt x="18" y="134"/>
                  </a:lnTo>
                  <a:lnTo>
                    <a:pt x="18" y="143"/>
                  </a:lnTo>
                  <a:lnTo>
                    <a:pt x="35" y="143"/>
                  </a:lnTo>
                  <a:lnTo>
                    <a:pt x="61" y="160"/>
                  </a:lnTo>
                  <a:lnTo>
                    <a:pt x="70" y="160"/>
                  </a:lnTo>
                  <a:lnTo>
                    <a:pt x="79" y="169"/>
                  </a:lnTo>
                  <a:lnTo>
                    <a:pt x="87" y="196"/>
                  </a:lnTo>
                  <a:lnTo>
                    <a:pt x="105" y="196"/>
                  </a:lnTo>
                  <a:lnTo>
                    <a:pt x="157" y="187"/>
                  </a:lnTo>
                  <a:lnTo>
                    <a:pt x="174" y="178"/>
                  </a:lnTo>
                  <a:lnTo>
                    <a:pt x="166" y="169"/>
                  </a:lnTo>
                  <a:lnTo>
                    <a:pt x="157" y="152"/>
                  </a:lnTo>
                  <a:lnTo>
                    <a:pt x="166" y="116"/>
                  </a:lnTo>
                  <a:lnTo>
                    <a:pt x="148" y="89"/>
                  </a:lnTo>
                  <a:lnTo>
                    <a:pt x="157" y="71"/>
                  </a:lnTo>
                  <a:lnTo>
                    <a:pt x="140" y="54"/>
                  </a:lnTo>
                  <a:lnTo>
                    <a:pt x="122" y="36"/>
                  </a:lnTo>
                  <a:lnTo>
                    <a:pt x="79" y="0"/>
                  </a:lnTo>
                  <a:lnTo>
                    <a:pt x="70" y="0"/>
                  </a:lnTo>
                  <a:lnTo>
                    <a:pt x="35" y="0"/>
                  </a:lnTo>
                  <a:lnTo>
                    <a:pt x="9"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73" name="Freeform 243"/>
            <p:cNvSpPr>
              <a:spLocks/>
            </p:cNvSpPr>
            <p:nvPr/>
          </p:nvSpPr>
          <p:spPr bwMode="auto">
            <a:xfrm>
              <a:off x="5278438" y="4319587"/>
              <a:ext cx="266700" cy="282575"/>
            </a:xfrm>
            <a:custGeom>
              <a:avLst/>
              <a:gdLst>
                <a:gd name="T0" fmla="*/ 2147483647 w 166"/>
                <a:gd name="T1" fmla="*/ 2147483647 h 187"/>
                <a:gd name="T2" fmla="*/ 2147483647 w 166"/>
                <a:gd name="T3" fmla="*/ 2147483647 h 187"/>
                <a:gd name="T4" fmla="*/ 2147483647 w 166"/>
                <a:gd name="T5" fmla="*/ 2147483647 h 187"/>
                <a:gd name="T6" fmla="*/ 2147483647 w 166"/>
                <a:gd name="T7" fmla="*/ 2147483647 h 187"/>
                <a:gd name="T8" fmla="*/ 2147483647 w 166"/>
                <a:gd name="T9" fmla="*/ 2147483647 h 187"/>
                <a:gd name="T10" fmla="*/ 2147483647 w 166"/>
                <a:gd name="T11" fmla="*/ 2147483647 h 187"/>
                <a:gd name="T12" fmla="*/ 0 w 166"/>
                <a:gd name="T13" fmla="*/ 2147483647 h 187"/>
                <a:gd name="T14" fmla="*/ 0 w 166"/>
                <a:gd name="T15" fmla="*/ 2147483647 h 187"/>
                <a:gd name="T16" fmla="*/ 2147483647 w 166"/>
                <a:gd name="T17" fmla="*/ 2147483647 h 187"/>
                <a:gd name="T18" fmla="*/ 2147483647 w 166"/>
                <a:gd name="T19" fmla="*/ 2147483647 h 187"/>
                <a:gd name="T20" fmla="*/ 2147483647 w 166"/>
                <a:gd name="T21" fmla="*/ 2147483647 h 187"/>
                <a:gd name="T22" fmla="*/ 2147483647 w 166"/>
                <a:gd name="T23" fmla="*/ 2147483647 h 187"/>
                <a:gd name="T24" fmla="*/ 2147483647 w 166"/>
                <a:gd name="T25" fmla="*/ 2147483647 h 187"/>
                <a:gd name="T26" fmla="*/ 2147483647 w 166"/>
                <a:gd name="T27" fmla="*/ 2147483647 h 187"/>
                <a:gd name="T28" fmla="*/ 2147483647 w 166"/>
                <a:gd name="T29" fmla="*/ 2147483647 h 187"/>
                <a:gd name="T30" fmla="*/ 2147483647 w 166"/>
                <a:gd name="T31" fmla="*/ 2147483647 h 187"/>
                <a:gd name="T32" fmla="*/ 2147483647 w 166"/>
                <a:gd name="T33" fmla="*/ 2147483647 h 187"/>
                <a:gd name="T34" fmla="*/ 2147483647 w 166"/>
                <a:gd name="T35" fmla="*/ 2147483647 h 187"/>
                <a:gd name="T36" fmla="*/ 2147483647 w 166"/>
                <a:gd name="T37" fmla="*/ 2147483647 h 187"/>
                <a:gd name="T38" fmla="*/ 2147483647 w 166"/>
                <a:gd name="T39" fmla="*/ 2147483647 h 187"/>
                <a:gd name="T40" fmla="*/ 2147483647 w 166"/>
                <a:gd name="T41" fmla="*/ 0 h 187"/>
                <a:gd name="T42" fmla="*/ 2147483647 w 166"/>
                <a:gd name="T43" fmla="*/ 0 h 187"/>
                <a:gd name="T44" fmla="*/ 2147483647 w 166"/>
                <a:gd name="T45" fmla="*/ 2147483647 h 187"/>
                <a:gd name="T46" fmla="*/ 2147483647 w 166"/>
                <a:gd name="T47" fmla="*/ 2147483647 h 187"/>
                <a:gd name="T48" fmla="*/ 2147483647 w 166"/>
                <a:gd name="T49" fmla="*/ 2147483647 h 187"/>
                <a:gd name="T50" fmla="*/ 2147483647 w 166"/>
                <a:gd name="T51" fmla="*/ 2147483647 h 187"/>
                <a:gd name="T52" fmla="*/ 2147483647 w 166"/>
                <a:gd name="T53" fmla="*/ 2147483647 h 187"/>
                <a:gd name="T54" fmla="*/ 2147483647 w 166"/>
                <a:gd name="T55" fmla="*/ 2147483647 h 187"/>
                <a:gd name="T56" fmla="*/ 2147483647 w 166"/>
                <a:gd name="T57" fmla="*/ 2147483647 h 187"/>
                <a:gd name="T58" fmla="*/ 2147483647 w 166"/>
                <a:gd name="T59" fmla="*/ 2147483647 h 187"/>
                <a:gd name="T60" fmla="*/ 2147483647 w 166"/>
                <a:gd name="T61" fmla="*/ 2147483647 h 187"/>
                <a:gd name="T62" fmla="*/ 2147483647 w 166"/>
                <a:gd name="T63" fmla="*/ 2147483647 h 187"/>
                <a:gd name="T64" fmla="*/ 2147483647 w 166"/>
                <a:gd name="T65" fmla="*/ 2147483647 h 1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6"/>
                <a:gd name="T100" fmla="*/ 0 h 187"/>
                <a:gd name="T101" fmla="*/ 166 w 166"/>
                <a:gd name="T102" fmla="*/ 187 h 1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6" h="187">
                  <a:moveTo>
                    <a:pt x="96" y="142"/>
                  </a:moveTo>
                  <a:lnTo>
                    <a:pt x="88" y="151"/>
                  </a:lnTo>
                  <a:lnTo>
                    <a:pt x="70" y="187"/>
                  </a:lnTo>
                  <a:lnTo>
                    <a:pt x="35" y="187"/>
                  </a:lnTo>
                  <a:lnTo>
                    <a:pt x="27" y="178"/>
                  </a:lnTo>
                  <a:lnTo>
                    <a:pt x="18" y="178"/>
                  </a:lnTo>
                  <a:lnTo>
                    <a:pt x="0" y="151"/>
                  </a:lnTo>
                  <a:lnTo>
                    <a:pt x="0" y="98"/>
                  </a:lnTo>
                  <a:lnTo>
                    <a:pt x="27" y="89"/>
                  </a:lnTo>
                  <a:lnTo>
                    <a:pt x="27" y="44"/>
                  </a:lnTo>
                  <a:lnTo>
                    <a:pt x="61" y="62"/>
                  </a:lnTo>
                  <a:lnTo>
                    <a:pt x="70" y="62"/>
                  </a:lnTo>
                  <a:lnTo>
                    <a:pt x="88" y="89"/>
                  </a:lnTo>
                  <a:lnTo>
                    <a:pt x="105" y="98"/>
                  </a:lnTo>
                  <a:lnTo>
                    <a:pt x="105" y="80"/>
                  </a:lnTo>
                  <a:lnTo>
                    <a:pt x="96" y="80"/>
                  </a:lnTo>
                  <a:lnTo>
                    <a:pt x="88" y="62"/>
                  </a:lnTo>
                  <a:lnTo>
                    <a:pt x="96" y="18"/>
                  </a:lnTo>
                  <a:lnTo>
                    <a:pt x="96" y="9"/>
                  </a:lnTo>
                  <a:lnTo>
                    <a:pt x="114" y="0"/>
                  </a:lnTo>
                  <a:lnTo>
                    <a:pt x="122" y="0"/>
                  </a:lnTo>
                  <a:lnTo>
                    <a:pt x="122" y="9"/>
                  </a:lnTo>
                  <a:lnTo>
                    <a:pt x="140" y="9"/>
                  </a:lnTo>
                  <a:lnTo>
                    <a:pt x="157" y="26"/>
                  </a:lnTo>
                  <a:lnTo>
                    <a:pt x="166" y="44"/>
                  </a:lnTo>
                  <a:lnTo>
                    <a:pt x="157" y="62"/>
                  </a:lnTo>
                  <a:lnTo>
                    <a:pt x="157" y="80"/>
                  </a:lnTo>
                  <a:lnTo>
                    <a:pt x="148" y="107"/>
                  </a:lnTo>
                  <a:lnTo>
                    <a:pt x="157" y="107"/>
                  </a:lnTo>
                  <a:lnTo>
                    <a:pt x="114" y="124"/>
                  </a:lnTo>
                  <a:lnTo>
                    <a:pt x="114" y="133"/>
                  </a:lnTo>
                  <a:lnTo>
                    <a:pt x="96" y="14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74" name="Freeform 244"/>
            <p:cNvSpPr>
              <a:spLocks/>
            </p:cNvSpPr>
            <p:nvPr/>
          </p:nvSpPr>
          <p:spPr bwMode="auto">
            <a:xfrm>
              <a:off x="5278438" y="4319587"/>
              <a:ext cx="266700" cy="282575"/>
            </a:xfrm>
            <a:custGeom>
              <a:avLst/>
              <a:gdLst>
                <a:gd name="T0" fmla="*/ 2147483647 w 166"/>
                <a:gd name="T1" fmla="*/ 2147483647 h 187"/>
                <a:gd name="T2" fmla="*/ 2147483647 w 166"/>
                <a:gd name="T3" fmla="*/ 2147483647 h 187"/>
                <a:gd name="T4" fmla="*/ 2147483647 w 166"/>
                <a:gd name="T5" fmla="*/ 2147483647 h 187"/>
                <a:gd name="T6" fmla="*/ 2147483647 w 166"/>
                <a:gd name="T7" fmla="*/ 2147483647 h 187"/>
                <a:gd name="T8" fmla="*/ 2147483647 w 166"/>
                <a:gd name="T9" fmla="*/ 2147483647 h 187"/>
                <a:gd name="T10" fmla="*/ 2147483647 w 166"/>
                <a:gd name="T11" fmla="*/ 2147483647 h 187"/>
                <a:gd name="T12" fmla="*/ 0 w 166"/>
                <a:gd name="T13" fmla="*/ 2147483647 h 187"/>
                <a:gd name="T14" fmla="*/ 0 w 166"/>
                <a:gd name="T15" fmla="*/ 2147483647 h 187"/>
                <a:gd name="T16" fmla="*/ 2147483647 w 166"/>
                <a:gd name="T17" fmla="*/ 2147483647 h 187"/>
                <a:gd name="T18" fmla="*/ 2147483647 w 166"/>
                <a:gd name="T19" fmla="*/ 2147483647 h 187"/>
                <a:gd name="T20" fmla="*/ 2147483647 w 166"/>
                <a:gd name="T21" fmla="*/ 2147483647 h 187"/>
                <a:gd name="T22" fmla="*/ 2147483647 w 166"/>
                <a:gd name="T23" fmla="*/ 2147483647 h 187"/>
                <a:gd name="T24" fmla="*/ 2147483647 w 166"/>
                <a:gd name="T25" fmla="*/ 2147483647 h 187"/>
                <a:gd name="T26" fmla="*/ 2147483647 w 166"/>
                <a:gd name="T27" fmla="*/ 2147483647 h 187"/>
                <a:gd name="T28" fmla="*/ 2147483647 w 166"/>
                <a:gd name="T29" fmla="*/ 2147483647 h 187"/>
                <a:gd name="T30" fmla="*/ 2147483647 w 166"/>
                <a:gd name="T31" fmla="*/ 2147483647 h 187"/>
                <a:gd name="T32" fmla="*/ 2147483647 w 166"/>
                <a:gd name="T33" fmla="*/ 2147483647 h 187"/>
                <a:gd name="T34" fmla="*/ 2147483647 w 166"/>
                <a:gd name="T35" fmla="*/ 2147483647 h 187"/>
                <a:gd name="T36" fmla="*/ 2147483647 w 166"/>
                <a:gd name="T37" fmla="*/ 2147483647 h 187"/>
                <a:gd name="T38" fmla="*/ 2147483647 w 166"/>
                <a:gd name="T39" fmla="*/ 2147483647 h 187"/>
                <a:gd name="T40" fmla="*/ 2147483647 w 166"/>
                <a:gd name="T41" fmla="*/ 0 h 187"/>
                <a:gd name="T42" fmla="*/ 2147483647 w 166"/>
                <a:gd name="T43" fmla="*/ 0 h 187"/>
                <a:gd name="T44" fmla="*/ 2147483647 w 166"/>
                <a:gd name="T45" fmla="*/ 2147483647 h 187"/>
                <a:gd name="T46" fmla="*/ 2147483647 w 166"/>
                <a:gd name="T47" fmla="*/ 2147483647 h 187"/>
                <a:gd name="T48" fmla="*/ 2147483647 w 166"/>
                <a:gd name="T49" fmla="*/ 2147483647 h 187"/>
                <a:gd name="T50" fmla="*/ 2147483647 w 166"/>
                <a:gd name="T51" fmla="*/ 2147483647 h 187"/>
                <a:gd name="T52" fmla="*/ 2147483647 w 166"/>
                <a:gd name="T53" fmla="*/ 2147483647 h 187"/>
                <a:gd name="T54" fmla="*/ 2147483647 w 166"/>
                <a:gd name="T55" fmla="*/ 2147483647 h 187"/>
                <a:gd name="T56" fmla="*/ 2147483647 w 166"/>
                <a:gd name="T57" fmla="*/ 2147483647 h 187"/>
                <a:gd name="T58" fmla="*/ 2147483647 w 166"/>
                <a:gd name="T59" fmla="*/ 2147483647 h 187"/>
                <a:gd name="T60" fmla="*/ 2147483647 w 166"/>
                <a:gd name="T61" fmla="*/ 2147483647 h 187"/>
                <a:gd name="T62" fmla="*/ 2147483647 w 166"/>
                <a:gd name="T63" fmla="*/ 2147483647 h 187"/>
                <a:gd name="T64" fmla="*/ 2147483647 w 166"/>
                <a:gd name="T65" fmla="*/ 2147483647 h 1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6"/>
                <a:gd name="T100" fmla="*/ 0 h 187"/>
                <a:gd name="T101" fmla="*/ 166 w 166"/>
                <a:gd name="T102" fmla="*/ 187 h 1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6" h="187">
                  <a:moveTo>
                    <a:pt x="96" y="142"/>
                  </a:moveTo>
                  <a:lnTo>
                    <a:pt x="88" y="151"/>
                  </a:lnTo>
                  <a:lnTo>
                    <a:pt x="70" y="187"/>
                  </a:lnTo>
                  <a:lnTo>
                    <a:pt x="35" y="187"/>
                  </a:lnTo>
                  <a:lnTo>
                    <a:pt x="27" y="178"/>
                  </a:lnTo>
                  <a:lnTo>
                    <a:pt x="18" y="178"/>
                  </a:lnTo>
                  <a:lnTo>
                    <a:pt x="0" y="151"/>
                  </a:lnTo>
                  <a:lnTo>
                    <a:pt x="0" y="98"/>
                  </a:lnTo>
                  <a:lnTo>
                    <a:pt x="27" y="89"/>
                  </a:lnTo>
                  <a:lnTo>
                    <a:pt x="27" y="44"/>
                  </a:lnTo>
                  <a:lnTo>
                    <a:pt x="61" y="62"/>
                  </a:lnTo>
                  <a:lnTo>
                    <a:pt x="70" y="62"/>
                  </a:lnTo>
                  <a:lnTo>
                    <a:pt x="88" y="89"/>
                  </a:lnTo>
                  <a:lnTo>
                    <a:pt x="105" y="98"/>
                  </a:lnTo>
                  <a:lnTo>
                    <a:pt x="105" y="80"/>
                  </a:lnTo>
                  <a:lnTo>
                    <a:pt x="96" y="80"/>
                  </a:lnTo>
                  <a:lnTo>
                    <a:pt x="88" y="62"/>
                  </a:lnTo>
                  <a:lnTo>
                    <a:pt x="96" y="18"/>
                  </a:lnTo>
                  <a:lnTo>
                    <a:pt x="96" y="9"/>
                  </a:lnTo>
                  <a:lnTo>
                    <a:pt x="114" y="0"/>
                  </a:lnTo>
                  <a:lnTo>
                    <a:pt x="122" y="0"/>
                  </a:lnTo>
                  <a:lnTo>
                    <a:pt x="122" y="9"/>
                  </a:lnTo>
                  <a:lnTo>
                    <a:pt x="140" y="9"/>
                  </a:lnTo>
                  <a:lnTo>
                    <a:pt x="157" y="26"/>
                  </a:lnTo>
                  <a:lnTo>
                    <a:pt x="166" y="44"/>
                  </a:lnTo>
                  <a:lnTo>
                    <a:pt x="157" y="62"/>
                  </a:lnTo>
                  <a:lnTo>
                    <a:pt x="157" y="80"/>
                  </a:lnTo>
                  <a:lnTo>
                    <a:pt x="148" y="107"/>
                  </a:lnTo>
                  <a:lnTo>
                    <a:pt x="157" y="107"/>
                  </a:lnTo>
                  <a:lnTo>
                    <a:pt x="114" y="124"/>
                  </a:lnTo>
                  <a:lnTo>
                    <a:pt x="114" y="133"/>
                  </a:lnTo>
                  <a:lnTo>
                    <a:pt x="96" y="142"/>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75" name="Freeform 245"/>
            <p:cNvSpPr>
              <a:spLocks/>
            </p:cNvSpPr>
            <p:nvPr/>
          </p:nvSpPr>
          <p:spPr bwMode="auto">
            <a:xfrm>
              <a:off x="5448300" y="4386262"/>
              <a:ext cx="265113" cy="444500"/>
            </a:xfrm>
            <a:custGeom>
              <a:avLst/>
              <a:gdLst>
                <a:gd name="T0" fmla="*/ 2147483647 w 165"/>
                <a:gd name="T1" fmla="*/ 2147483647 h 294"/>
                <a:gd name="T2" fmla="*/ 2147483647 w 165"/>
                <a:gd name="T3" fmla="*/ 2147483647 h 294"/>
                <a:gd name="T4" fmla="*/ 2147483647 w 165"/>
                <a:gd name="T5" fmla="*/ 2147483647 h 294"/>
                <a:gd name="T6" fmla="*/ 2147483647 w 165"/>
                <a:gd name="T7" fmla="*/ 2147483647 h 294"/>
                <a:gd name="T8" fmla="*/ 2147483647 w 165"/>
                <a:gd name="T9" fmla="*/ 2147483647 h 294"/>
                <a:gd name="T10" fmla="*/ 2147483647 w 165"/>
                <a:gd name="T11" fmla="*/ 2147483647 h 294"/>
                <a:gd name="T12" fmla="*/ 2147483647 w 165"/>
                <a:gd name="T13" fmla="*/ 2147483647 h 294"/>
                <a:gd name="T14" fmla="*/ 2147483647 w 165"/>
                <a:gd name="T15" fmla="*/ 2147483647 h 294"/>
                <a:gd name="T16" fmla="*/ 2147483647 w 165"/>
                <a:gd name="T17" fmla="*/ 2147483647 h 294"/>
                <a:gd name="T18" fmla="*/ 2147483647 w 165"/>
                <a:gd name="T19" fmla="*/ 2147483647 h 294"/>
                <a:gd name="T20" fmla="*/ 2147483647 w 165"/>
                <a:gd name="T21" fmla="*/ 2147483647 h 294"/>
                <a:gd name="T22" fmla="*/ 2147483647 w 165"/>
                <a:gd name="T23" fmla="*/ 0 h 294"/>
                <a:gd name="T24" fmla="*/ 2147483647 w 165"/>
                <a:gd name="T25" fmla="*/ 2147483647 h 294"/>
                <a:gd name="T26" fmla="*/ 2147483647 w 165"/>
                <a:gd name="T27" fmla="*/ 2147483647 h 294"/>
                <a:gd name="T28" fmla="*/ 2147483647 w 165"/>
                <a:gd name="T29" fmla="*/ 2147483647 h 294"/>
                <a:gd name="T30" fmla="*/ 2147483647 w 165"/>
                <a:gd name="T31" fmla="*/ 2147483647 h 294"/>
                <a:gd name="T32" fmla="*/ 2147483647 w 165"/>
                <a:gd name="T33" fmla="*/ 2147483647 h 294"/>
                <a:gd name="T34" fmla="*/ 2147483647 w 165"/>
                <a:gd name="T35" fmla="*/ 2147483647 h 294"/>
                <a:gd name="T36" fmla="*/ 2147483647 w 165"/>
                <a:gd name="T37" fmla="*/ 2147483647 h 294"/>
                <a:gd name="T38" fmla="*/ 2147483647 w 165"/>
                <a:gd name="T39" fmla="*/ 2147483647 h 294"/>
                <a:gd name="T40" fmla="*/ 2147483647 w 165"/>
                <a:gd name="T41" fmla="*/ 2147483647 h 294"/>
                <a:gd name="T42" fmla="*/ 2147483647 w 165"/>
                <a:gd name="T43" fmla="*/ 2147483647 h 294"/>
                <a:gd name="T44" fmla="*/ 2147483647 w 165"/>
                <a:gd name="T45" fmla="*/ 2147483647 h 294"/>
                <a:gd name="T46" fmla="*/ 2147483647 w 165"/>
                <a:gd name="T47" fmla="*/ 2147483647 h 294"/>
                <a:gd name="T48" fmla="*/ 0 w 165"/>
                <a:gd name="T49" fmla="*/ 2147483647 h 294"/>
                <a:gd name="T50" fmla="*/ 0 w 165"/>
                <a:gd name="T51" fmla="*/ 2147483647 h 294"/>
                <a:gd name="T52" fmla="*/ 0 w 165"/>
                <a:gd name="T53" fmla="*/ 2147483647 h 294"/>
                <a:gd name="T54" fmla="*/ 2147483647 w 165"/>
                <a:gd name="T55" fmla="*/ 2147483647 h 294"/>
                <a:gd name="T56" fmla="*/ 2147483647 w 165"/>
                <a:gd name="T57" fmla="*/ 2147483647 h 294"/>
                <a:gd name="T58" fmla="*/ 2147483647 w 165"/>
                <a:gd name="T59" fmla="*/ 2147483647 h 294"/>
                <a:gd name="T60" fmla="*/ 2147483647 w 165"/>
                <a:gd name="T61" fmla="*/ 2147483647 h 294"/>
                <a:gd name="T62" fmla="*/ 2147483647 w 165"/>
                <a:gd name="T63" fmla="*/ 2147483647 h 294"/>
                <a:gd name="T64" fmla="*/ 2147483647 w 165"/>
                <a:gd name="T65" fmla="*/ 2147483647 h 294"/>
                <a:gd name="T66" fmla="*/ 2147483647 w 165"/>
                <a:gd name="T67" fmla="*/ 2147483647 h 2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5"/>
                <a:gd name="T103" fmla="*/ 0 h 294"/>
                <a:gd name="T104" fmla="*/ 165 w 165"/>
                <a:gd name="T105" fmla="*/ 294 h 2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5" h="294">
                  <a:moveTo>
                    <a:pt x="26" y="294"/>
                  </a:moveTo>
                  <a:lnTo>
                    <a:pt x="26" y="294"/>
                  </a:lnTo>
                  <a:lnTo>
                    <a:pt x="26" y="285"/>
                  </a:lnTo>
                  <a:lnTo>
                    <a:pt x="26" y="276"/>
                  </a:lnTo>
                  <a:lnTo>
                    <a:pt x="70" y="259"/>
                  </a:lnTo>
                  <a:lnTo>
                    <a:pt x="78" y="223"/>
                  </a:lnTo>
                  <a:lnTo>
                    <a:pt x="70" y="187"/>
                  </a:lnTo>
                  <a:lnTo>
                    <a:pt x="70" y="178"/>
                  </a:lnTo>
                  <a:lnTo>
                    <a:pt x="104" y="134"/>
                  </a:lnTo>
                  <a:lnTo>
                    <a:pt x="139" y="125"/>
                  </a:lnTo>
                  <a:lnTo>
                    <a:pt x="165" y="89"/>
                  </a:lnTo>
                  <a:lnTo>
                    <a:pt x="165" y="0"/>
                  </a:lnTo>
                  <a:lnTo>
                    <a:pt x="148" y="9"/>
                  </a:lnTo>
                  <a:lnTo>
                    <a:pt x="96" y="18"/>
                  </a:lnTo>
                  <a:lnTo>
                    <a:pt x="78" y="18"/>
                  </a:lnTo>
                  <a:lnTo>
                    <a:pt x="70" y="36"/>
                  </a:lnTo>
                  <a:lnTo>
                    <a:pt x="70" y="54"/>
                  </a:lnTo>
                  <a:lnTo>
                    <a:pt x="87" y="80"/>
                  </a:lnTo>
                  <a:lnTo>
                    <a:pt x="87" y="98"/>
                  </a:lnTo>
                  <a:lnTo>
                    <a:pt x="78" y="125"/>
                  </a:lnTo>
                  <a:lnTo>
                    <a:pt x="61" y="98"/>
                  </a:lnTo>
                  <a:lnTo>
                    <a:pt x="70" y="72"/>
                  </a:lnTo>
                  <a:lnTo>
                    <a:pt x="52" y="72"/>
                  </a:lnTo>
                  <a:lnTo>
                    <a:pt x="52" y="63"/>
                  </a:lnTo>
                  <a:lnTo>
                    <a:pt x="0" y="80"/>
                  </a:lnTo>
                  <a:lnTo>
                    <a:pt x="0" y="89"/>
                  </a:lnTo>
                  <a:lnTo>
                    <a:pt x="0" y="98"/>
                  </a:lnTo>
                  <a:lnTo>
                    <a:pt x="9" y="98"/>
                  </a:lnTo>
                  <a:lnTo>
                    <a:pt x="43" y="107"/>
                  </a:lnTo>
                  <a:lnTo>
                    <a:pt x="43" y="134"/>
                  </a:lnTo>
                  <a:lnTo>
                    <a:pt x="43" y="178"/>
                  </a:lnTo>
                  <a:lnTo>
                    <a:pt x="9" y="232"/>
                  </a:lnTo>
                  <a:lnTo>
                    <a:pt x="26" y="285"/>
                  </a:lnTo>
                  <a:lnTo>
                    <a:pt x="26" y="294"/>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76" name="Freeform 246"/>
            <p:cNvSpPr>
              <a:spLocks/>
            </p:cNvSpPr>
            <p:nvPr/>
          </p:nvSpPr>
          <p:spPr bwMode="auto">
            <a:xfrm>
              <a:off x="5448300" y="4386262"/>
              <a:ext cx="265113" cy="444500"/>
            </a:xfrm>
            <a:custGeom>
              <a:avLst/>
              <a:gdLst>
                <a:gd name="T0" fmla="*/ 2147483647 w 165"/>
                <a:gd name="T1" fmla="*/ 2147483647 h 294"/>
                <a:gd name="T2" fmla="*/ 2147483647 w 165"/>
                <a:gd name="T3" fmla="*/ 2147483647 h 294"/>
                <a:gd name="T4" fmla="*/ 2147483647 w 165"/>
                <a:gd name="T5" fmla="*/ 2147483647 h 294"/>
                <a:gd name="T6" fmla="*/ 2147483647 w 165"/>
                <a:gd name="T7" fmla="*/ 2147483647 h 294"/>
                <a:gd name="T8" fmla="*/ 2147483647 w 165"/>
                <a:gd name="T9" fmla="*/ 2147483647 h 294"/>
                <a:gd name="T10" fmla="*/ 2147483647 w 165"/>
                <a:gd name="T11" fmla="*/ 2147483647 h 294"/>
                <a:gd name="T12" fmla="*/ 2147483647 w 165"/>
                <a:gd name="T13" fmla="*/ 2147483647 h 294"/>
                <a:gd name="T14" fmla="*/ 2147483647 w 165"/>
                <a:gd name="T15" fmla="*/ 2147483647 h 294"/>
                <a:gd name="T16" fmla="*/ 2147483647 w 165"/>
                <a:gd name="T17" fmla="*/ 2147483647 h 294"/>
                <a:gd name="T18" fmla="*/ 2147483647 w 165"/>
                <a:gd name="T19" fmla="*/ 2147483647 h 294"/>
                <a:gd name="T20" fmla="*/ 2147483647 w 165"/>
                <a:gd name="T21" fmla="*/ 2147483647 h 294"/>
                <a:gd name="T22" fmla="*/ 2147483647 w 165"/>
                <a:gd name="T23" fmla="*/ 0 h 294"/>
                <a:gd name="T24" fmla="*/ 2147483647 w 165"/>
                <a:gd name="T25" fmla="*/ 2147483647 h 294"/>
                <a:gd name="T26" fmla="*/ 2147483647 w 165"/>
                <a:gd name="T27" fmla="*/ 2147483647 h 294"/>
                <a:gd name="T28" fmla="*/ 2147483647 w 165"/>
                <a:gd name="T29" fmla="*/ 2147483647 h 294"/>
                <a:gd name="T30" fmla="*/ 2147483647 w 165"/>
                <a:gd name="T31" fmla="*/ 2147483647 h 294"/>
                <a:gd name="T32" fmla="*/ 2147483647 w 165"/>
                <a:gd name="T33" fmla="*/ 2147483647 h 294"/>
                <a:gd name="T34" fmla="*/ 2147483647 w 165"/>
                <a:gd name="T35" fmla="*/ 2147483647 h 294"/>
                <a:gd name="T36" fmla="*/ 2147483647 w 165"/>
                <a:gd name="T37" fmla="*/ 2147483647 h 294"/>
                <a:gd name="T38" fmla="*/ 2147483647 w 165"/>
                <a:gd name="T39" fmla="*/ 2147483647 h 294"/>
                <a:gd name="T40" fmla="*/ 2147483647 w 165"/>
                <a:gd name="T41" fmla="*/ 2147483647 h 294"/>
                <a:gd name="T42" fmla="*/ 2147483647 w 165"/>
                <a:gd name="T43" fmla="*/ 2147483647 h 294"/>
                <a:gd name="T44" fmla="*/ 2147483647 w 165"/>
                <a:gd name="T45" fmla="*/ 2147483647 h 294"/>
                <a:gd name="T46" fmla="*/ 2147483647 w 165"/>
                <a:gd name="T47" fmla="*/ 2147483647 h 294"/>
                <a:gd name="T48" fmla="*/ 0 w 165"/>
                <a:gd name="T49" fmla="*/ 2147483647 h 294"/>
                <a:gd name="T50" fmla="*/ 0 w 165"/>
                <a:gd name="T51" fmla="*/ 2147483647 h 294"/>
                <a:gd name="T52" fmla="*/ 0 w 165"/>
                <a:gd name="T53" fmla="*/ 2147483647 h 294"/>
                <a:gd name="T54" fmla="*/ 2147483647 w 165"/>
                <a:gd name="T55" fmla="*/ 2147483647 h 294"/>
                <a:gd name="T56" fmla="*/ 2147483647 w 165"/>
                <a:gd name="T57" fmla="*/ 2147483647 h 294"/>
                <a:gd name="T58" fmla="*/ 2147483647 w 165"/>
                <a:gd name="T59" fmla="*/ 2147483647 h 294"/>
                <a:gd name="T60" fmla="*/ 2147483647 w 165"/>
                <a:gd name="T61" fmla="*/ 2147483647 h 294"/>
                <a:gd name="T62" fmla="*/ 2147483647 w 165"/>
                <a:gd name="T63" fmla="*/ 2147483647 h 294"/>
                <a:gd name="T64" fmla="*/ 2147483647 w 165"/>
                <a:gd name="T65" fmla="*/ 2147483647 h 294"/>
                <a:gd name="T66" fmla="*/ 2147483647 w 165"/>
                <a:gd name="T67" fmla="*/ 2147483647 h 2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5"/>
                <a:gd name="T103" fmla="*/ 0 h 294"/>
                <a:gd name="T104" fmla="*/ 165 w 165"/>
                <a:gd name="T105" fmla="*/ 294 h 2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5" h="294">
                  <a:moveTo>
                    <a:pt x="26" y="294"/>
                  </a:moveTo>
                  <a:lnTo>
                    <a:pt x="26" y="294"/>
                  </a:lnTo>
                  <a:lnTo>
                    <a:pt x="26" y="285"/>
                  </a:lnTo>
                  <a:lnTo>
                    <a:pt x="26" y="276"/>
                  </a:lnTo>
                  <a:lnTo>
                    <a:pt x="70" y="259"/>
                  </a:lnTo>
                  <a:lnTo>
                    <a:pt x="78" y="223"/>
                  </a:lnTo>
                  <a:lnTo>
                    <a:pt x="70" y="187"/>
                  </a:lnTo>
                  <a:lnTo>
                    <a:pt x="70" y="178"/>
                  </a:lnTo>
                  <a:lnTo>
                    <a:pt x="104" y="134"/>
                  </a:lnTo>
                  <a:lnTo>
                    <a:pt x="139" y="125"/>
                  </a:lnTo>
                  <a:lnTo>
                    <a:pt x="165" y="89"/>
                  </a:lnTo>
                  <a:lnTo>
                    <a:pt x="165" y="0"/>
                  </a:lnTo>
                  <a:lnTo>
                    <a:pt x="148" y="9"/>
                  </a:lnTo>
                  <a:lnTo>
                    <a:pt x="96" y="18"/>
                  </a:lnTo>
                  <a:lnTo>
                    <a:pt x="78" y="18"/>
                  </a:lnTo>
                  <a:lnTo>
                    <a:pt x="70" y="36"/>
                  </a:lnTo>
                  <a:lnTo>
                    <a:pt x="70" y="54"/>
                  </a:lnTo>
                  <a:lnTo>
                    <a:pt x="87" y="80"/>
                  </a:lnTo>
                  <a:lnTo>
                    <a:pt x="87" y="98"/>
                  </a:lnTo>
                  <a:lnTo>
                    <a:pt x="78" y="125"/>
                  </a:lnTo>
                  <a:lnTo>
                    <a:pt x="61" y="98"/>
                  </a:lnTo>
                  <a:lnTo>
                    <a:pt x="70" y="72"/>
                  </a:lnTo>
                  <a:lnTo>
                    <a:pt x="52" y="72"/>
                  </a:lnTo>
                  <a:lnTo>
                    <a:pt x="52" y="63"/>
                  </a:lnTo>
                  <a:lnTo>
                    <a:pt x="0" y="80"/>
                  </a:lnTo>
                  <a:lnTo>
                    <a:pt x="0" y="89"/>
                  </a:lnTo>
                  <a:lnTo>
                    <a:pt x="0" y="98"/>
                  </a:lnTo>
                  <a:lnTo>
                    <a:pt x="9" y="98"/>
                  </a:lnTo>
                  <a:lnTo>
                    <a:pt x="43" y="107"/>
                  </a:lnTo>
                  <a:lnTo>
                    <a:pt x="43" y="134"/>
                  </a:lnTo>
                  <a:lnTo>
                    <a:pt x="43" y="178"/>
                  </a:lnTo>
                  <a:lnTo>
                    <a:pt x="9" y="232"/>
                  </a:lnTo>
                  <a:lnTo>
                    <a:pt x="26" y="285"/>
                  </a:lnTo>
                  <a:lnTo>
                    <a:pt x="26" y="294"/>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77" name="Freeform 247"/>
            <p:cNvSpPr>
              <a:spLocks/>
            </p:cNvSpPr>
            <p:nvPr/>
          </p:nvSpPr>
          <p:spPr bwMode="auto">
            <a:xfrm>
              <a:off x="5518150" y="4359275"/>
              <a:ext cx="69850" cy="215900"/>
            </a:xfrm>
            <a:custGeom>
              <a:avLst/>
              <a:gdLst>
                <a:gd name="T0" fmla="*/ 2147483647 w 44"/>
                <a:gd name="T1" fmla="*/ 0 h 143"/>
                <a:gd name="T2" fmla="*/ 2147483647 w 44"/>
                <a:gd name="T3" fmla="*/ 2147483647 h 143"/>
                <a:gd name="T4" fmla="*/ 2147483647 w 44"/>
                <a:gd name="T5" fmla="*/ 2147483647 h 143"/>
                <a:gd name="T6" fmla="*/ 2147483647 w 44"/>
                <a:gd name="T7" fmla="*/ 2147483647 h 143"/>
                <a:gd name="T8" fmla="*/ 0 w 44"/>
                <a:gd name="T9" fmla="*/ 2147483647 h 143"/>
                <a:gd name="T10" fmla="*/ 2147483647 w 44"/>
                <a:gd name="T11" fmla="*/ 2147483647 h 143"/>
                <a:gd name="T12" fmla="*/ 2147483647 w 44"/>
                <a:gd name="T13" fmla="*/ 2147483647 h 143"/>
                <a:gd name="T14" fmla="*/ 2147483647 w 44"/>
                <a:gd name="T15" fmla="*/ 2147483647 h 143"/>
                <a:gd name="T16" fmla="*/ 2147483647 w 44"/>
                <a:gd name="T17" fmla="*/ 2147483647 h 143"/>
                <a:gd name="T18" fmla="*/ 2147483647 w 44"/>
                <a:gd name="T19" fmla="*/ 2147483647 h 143"/>
                <a:gd name="T20" fmla="*/ 2147483647 w 44"/>
                <a:gd name="T21" fmla="*/ 2147483647 h 143"/>
                <a:gd name="T22" fmla="*/ 2147483647 w 44"/>
                <a:gd name="T23" fmla="*/ 2147483647 h 143"/>
                <a:gd name="T24" fmla="*/ 2147483647 w 44"/>
                <a:gd name="T25" fmla="*/ 2147483647 h 143"/>
                <a:gd name="T26" fmla="*/ 2147483647 w 44"/>
                <a:gd name="T27" fmla="*/ 2147483647 h 143"/>
                <a:gd name="T28" fmla="*/ 2147483647 w 44"/>
                <a:gd name="T29" fmla="*/ 2147483647 h 143"/>
                <a:gd name="T30" fmla="*/ 2147483647 w 44"/>
                <a:gd name="T31" fmla="*/ 2147483647 h 143"/>
                <a:gd name="T32" fmla="*/ 2147483647 w 44"/>
                <a:gd name="T33" fmla="*/ 0 h 143"/>
                <a:gd name="T34" fmla="*/ 2147483647 w 44"/>
                <a:gd name="T35" fmla="*/ 0 h 1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143"/>
                <a:gd name="T56" fmla="*/ 44 w 44"/>
                <a:gd name="T57" fmla="*/ 143 h 1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143">
                  <a:moveTo>
                    <a:pt x="9" y="0"/>
                  </a:moveTo>
                  <a:lnTo>
                    <a:pt x="18" y="18"/>
                  </a:lnTo>
                  <a:lnTo>
                    <a:pt x="9" y="36"/>
                  </a:lnTo>
                  <a:lnTo>
                    <a:pt x="9" y="54"/>
                  </a:lnTo>
                  <a:lnTo>
                    <a:pt x="0" y="81"/>
                  </a:lnTo>
                  <a:lnTo>
                    <a:pt x="9" y="81"/>
                  </a:lnTo>
                  <a:lnTo>
                    <a:pt x="9" y="90"/>
                  </a:lnTo>
                  <a:lnTo>
                    <a:pt x="27" y="90"/>
                  </a:lnTo>
                  <a:lnTo>
                    <a:pt x="18" y="116"/>
                  </a:lnTo>
                  <a:lnTo>
                    <a:pt x="35" y="143"/>
                  </a:lnTo>
                  <a:lnTo>
                    <a:pt x="44" y="116"/>
                  </a:lnTo>
                  <a:lnTo>
                    <a:pt x="44" y="98"/>
                  </a:lnTo>
                  <a:lnTo>
                    <a:pt x="27" y="72"/>
                  </a:lnTo>
                  <a:lnTo>
                    <a:pt x="27" y="54"/>
                  </a:lnTo>
                  <a:lnTo>
                    <a:pt x="35" y="36"/>
                  </a:lnTo>
                  <a:lnTo>
                    <a:pt x="27" y="9"/>
                  </a:lnTo>
                  <a:lnTo>
                    <a:pt x="18" y="0"/>
                  </a:lnTo>
                  <a:lnTo>
                    <a:pt x="9"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78" name="Group 248"/>
            <p:cNvGrpSpPr>
              <a:grpSpLocks/>
            </p:cNvGrpSpPr>
            <p:nvPr/>
          </p:nvGrpSpPr>
          <p:grpSpPr bwMode="auto">
            <a:xfrm>
              <a:off x="5518150" y="4359275"/>
              <a:ext cx="69850" cy="215900"/>
              <a:chOff x="3109" y="2622"/>
              <a:chExt cx="44" cy="143"/>
            </a:xfrm>
          </p:grpSpPr>
          <p:sp>
            <p:nvSpPr>
              <p:cNvPr id="56126" name="Freeform 249"/>
              <p:cNvSpPr>
                <a:spLocks/>
              </p:cNvSpPr>
              <p:nvPr/>
            </p:nvSpPr>
            <p:spPr bwMode="auto">
              <a:xfrm>
                <a:off x="3109" y="2622"/>
                <a:ext cx="44" cy="143"/>
              </a:xfrm>
              <a:custGeom>
                <a:avLst/>
                <a:gdLst>
                  <a:gd name="T0" fmla="*/ 9 w 44"/>
                  <a:gd name="T1" fmla="*/ 0 h 143"/>
                  <a:gd name="T2" fmla="*/ 18 w 44"/>
                  <a:gd name="T3" fmla="*/ 18 h 143"/>
                  <a:gd name="T4" fmla="*/ 9 w 44"/>
                  <a:gd name="T5" fmla="*/ 36 h 143"/>
                  <a:gd name="T6" fmla="*/ 9 w 44"/>
                  <a:gd name="T7" fmla="*/ 54 h 143"/>
                  <a:gd name="T8" fmla="*/ 0 w 44"/>
                  <a:gd name="T9" fmla="*/ 81 h 143"/>
                  <a:gd name="T10" fmla="*/ 9 w 44"/>
                  <a:gd name="T11" fmla="*/ 81 h 143"/>
                  <a:gd name="T12" fmla="*/ 9 w 44"/>
                  <a:gd name="T13" fmla="*/ 90 h 143"/>
                  <a:gd name="T14" fmla="*/ 27 w 44"/>
                  <a:gd name="T15" fmla="*/ 90 h 143"/>
                  <a:gd name="T16" fmla="*/ 18 w 44"/>
                  <a:gd name="T17" fmla="*/ 116 h 143"/>
                  <a:gd name="T18" fmla="*/ 35 w 44"/>
                  <a:gd name="T19" fmla="*/ 143 h 143"/>
                  <a:gd name="T20" fmla="*/ 44 w 44"/>
                  <a:gd name="T21" fmla="*/ 116 h 143"/>
                  <a:gd name="T22" fmla="*/ 44 w 44"/>
                  <a:gd name="T23" fmla="*/ 98 h 143"/>
                  <a:gd name="T24" fmla="*/ 27 w 44"/>
                  <a:gd name="T25" fmla="*/ 72 h 143"/>
                  <a:gd name="T26" fmla="*/ 27 w 44"/>
                  <a:gd name="T27" fmla="*/ 54 h 143"/>
                  <a:gd name="T28" fmla="*/ 35 w 44"/>
                  <a:gd name="T29" fmla="*/ 36 h 143"/>
                  <a:gd name="T30" fmla="*/ 27 w 44"/>
                  <a:gd name="T31" fmla="*/ 9 h 143"/>
                  <a:gd name="T32" fmla="*/ 18 w 44"/>
                  <a:gd name="T33" fmla="*/ 0 h 143"/>
                  <a:gd name="T34" fmla="*/ 9 w 44"/>
                  <a:gd name="T35" fmla="*/ 0 h 1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143"/>
                  <a:gd name="T56" fmla="*/ 44 w 44"/>
                  <a:gd name="T57" fmla="*/ 143 h 1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143">
                    <a:moveTo>
                      <a:pt x="9" y="0"/>
                    </a:moveTo>
                    <a:lnTo>
                      <a:pt x="18" y="18"/>
                    </a:lnTo>
                    <a:lnTo>
                      <a:pt x="9" y="36"/>
                    </a:lnTo>
                    <a:lnTo>
                      <a:pt x="9" y="54"/>
                    </a:lnTo>
                    <a:lnTo>
                      <a:pt x="0" y="81"/>
                    </a:lnTo>
                    <a:lnTo>
                      <a:pt x="9" y="81"/>
                    </a:lnTo>
                    <a:lnTo>
                      <a:pt x="9" y="90"/>
                    </a:lnTo>
                    <a:lnTo>
                      <a:pt x="27" y="90"/>
                    </a:lnTo>
                    <a:lnTo>
                      <a:pt x="18" y="116"/>
                    </a:lnTo>
                    <a:lnTo>
                      <a:pt x="35" y="143"/>
                    </a:lnTo>
                    <a:lnTo>
                      <a:pt x="44" y="116"/>
                    </a:lnTo>
                    <a:lnTo>
                      <a:pt x="44" y="98"/>
                    </a:lnTo>
                    <a:lnTo>
                      <a:pt x="27" y="72"/>
                    </a:lnTo>
                    <a:lnTo>
                      <a:pt x="27" y="54"/>
                    </a:lnTo>
                    <a:lnTo>
                      <a:pt x="35" y="36"/>
                    </a:lnTo>
                    <a:lnTo>
                      <a:pt x="27" y="9"/>
                    </a:lnTo>
                    <a:lnTo>
                      <a:pt x="18" y="0"/>
                    </a:lnTo>
                    <a:lnTo>
                      <a:pt x="9"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27" name="Freeform 250"/>
              <p:cNvSpPr>
                <a:spLocks/>
              </p:cNvSpPr>
              <p:nvPr/>
            </p:nvSpPr>
            <p:spPr bwMode="auto">
              <a:xfrm>
                <a:off x="3109" y="2622"/>
                <a:ext cx="44" cy="143"/>
              </a:xfrm>
              <a:custGeom>
                <a:avLst/>
                <a:gdLst>
                  <a:gd name="T0" fmla="*/ 9 w 44"/>
                  <a:gd name="T1" fmla="*/ 0 h 143"/>
                  <a:gd name="T2" fmla="*/ 18 w 44"/>
                  <a:gd name="T3" fmla="*/ 18 h 143"/>
                  <a:gd name="T4" fmla="*/ 9 w 44"/>
                  <a:gd name="T5" fmla="*/ 36 h 143"/>
                  <a:gd name="T6" fmla="*/ 9 w 44"/>
                  <a:gd name="T7" fmla="*/ 54 h 143"/>
                  <a:gd name="T8" fmla="*/ 0 w 44"/>
                  <a:gd name="T9" fmla="*/ 81 h 143"/>
                  <a:gd name="T10" fmla="*/ 9 w 44"/>
                  <a:gd name="T11" fmla="*/ 81 h 143"/>
                  <a:gd name="T12" fmla="*/ 9 w 44"/>
                  <a:gd name="T13" fmla="*/ 90 h 143"/>
                  <a:gd name="T14" fmla="*/ 27 w 44"/>
                  <a:gd name="T15" fmla="*/ 90 h 143"/>
                  <a:gd name="T16" fmla="*/ 18 w 44"/>
                  <a:gd name="T17" fmla="*/ 116 h 143"/>
                  <a:gd name="T18" fmla="*/ 35 w 44"/>
                  <a:gd name="T19" fmla="*/ 143 h 143"/>
                  <a:gd name="T20" fmla="*/ 44 w 44"/>
                  <a:gd name="T21" fmla="*/ 116 h 143"/>
                  <a:gd name="T22" fmla="*/ 44 w 44"/>
                  <a:gd name="T23" fmla="*/ 98 h 143"/>
                  <a:gd name="T24" fmla="*/ 27 w 44"/>
                  <a:gd name="T25" fmla="*/ 72 h 143"/>
                  <a:gd name="T26" fmla="*/ 27 w 44"/>
                  <a:gd name="T27" fmla="*/ 54 h 143"/>
                  <a:gd name="T28" fmla="*/ 35 w 44"/>
                  <a:gd name="T29" fmla="*/ 36 h 143"/>
                  <a:gd name="T30" fmla="*/ 27 w 44"/>
                  <a:gd name="T31" fmla="*/ 9 h 143"/>
                  <a:gd name="T32" fmla="*/ 18 w 44"/>
                  <a:gd name="T33" fmla="*/ 0 h 143"/>
                  <a:gd name="T34" fmla="*/ 9 w 44"/>
                  <a:gd name="T35" fmla="*/ 0 h 1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143"/>
                  <a:gd name="T56" fmla="*/ 44 w 44"/>
                  <a:gd name="T57" fmla="*/ 143 h 1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143">
                    <a:moveTo>
                      <a:pt x="9" y="0"/>
                    </a:moveTo>
                    <a:lnTo>
                      <a:pt x="18" y="18"/>
                    </a:lnTo>
                    <a:lnTo>
                      <a:pt x="9" y="36"/>
                    </a:lnTo>
                    <a:lnTo>
                      <a:pt x="9" y="54"/>
                    </a:lnTo>
                    <a:lnTo>
                      <a:pt x="0" y="81"/>
                    </a:lnTo>
                    <a:lnTo>
                      <a:pt x="9" y="81"/>
                    </a:lnTo>
                    <a:lnTo>
                      <a:pt x="9" y="90"/>
                    </a:lnTo>
                    <a:lnTo>
                      <a:pt x="27" y="90"/>
                    </a:lnTo>
                    <a:lnTo>
                      <a:pt x="18" y="116"/>
                    </a:lnTo>
                    <a:lnTo>
                      <a:pt x="35" y="143"/>
                    </a:lnTo>
                    <a:lnTo>
                      <a:pt x="44" y="116"/>
                    </a:lnTo>
                    <a:lnTo>
                      <a:pt x="44" y="98"/>
                    </a:lnTo>
                    <a:lnTo>
                      <a:pt x="27" y="72"/>
                    </a:lnTo>
                    <a:lnTo>
                      <a:pt x="27" y="54"/>
                    </a:lnTo>
                    <a:lnTo>
                      <a:pt x="35" y="36"/>
                    </a:lnTo>
                    <a:lnTo>
                      <a:pt x="27" y="9"/>
                    </a:lnTo>
                    <a:lnTo>
                      <a:pt x="18" y="0"/>
                    </a:lnTo>
                    <a:lnTo>
                      <a:pt x="9"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79" name="Freeform 251"/>
            <p:cNvSpPr>
              <a:spLocks/>
            </p:cNvSpPr>
            <p:nvPr/>
          </p:nvSpPr>
          <p:spPr bwMode="auto">
            <a:xfrm>
              <a:off x="5349875" y="4521200"/>
              <a:ext cx="168275" cy="215900"/>
            </a:xfrm>
            <a:custGeom>
              <a:avLst/>
              <a:gdLst>
                <a:gd name="T0" fmla="*/ 2147483647 w 104"/>
                <a:gd name="T1" fmla="*/ 2147483647 h 143"/>
                <a:gd name="T2" fmla="*/ 2147483647 w 104"/>
                <a:gd name="T3" fmla="*/ 2147483647 h 143"/>
                <a:gd name="T4" fmla="*/ 2147483647 w 104"/>
                <a:gd name="T5" fmla="*/ 2147483647 h 143"/>
                <a:gd name="T6" fmla="*/ 2147483647 w 104"/>
                <a:gd name="T7" fmla="*/ 2147483647 h 143"/>
                <a:gd name="T8" fmla="*/ 0 w 104"/>
                <a:gd name="T9" fmla="*/ 2147483647 h 143"/>
                <a:gd name="T10" fmla="*/ 2147483647 w 104"/>
                <a:gd name="T11" fmla="*/ 2147483647 h 143"/>
                <a:gd name="T12" fmla="*/ 2147483647 w 104"/>
                <a:gd name="T13" fmla="*/ 2147483647 h 143"/>
                <a:gd name="T14" fmla="*/ 2147483647 w 104"/>
                <a:gd name="T15" fmla="*/ 2147483647 h 143"/>
                <a:gd name="T16" fmla="*/ 2147483647 w 104"/>
                <a:gd name="T17" fmla="*/ 0 h 143"/>
                <a:gd name="T18" fmla="*/ 2147483647 w 104"/>
                <a:gd name="T19" fmla="*/ 2147483647 h 143"/>
                <a:gd name="T20" fmla="*/ 2147483647 w 104"/>
                <a:gd name="T21" fmla="*/ 2147483647 h 143"/>
                <a:gd name="T22" fmla="*/ 2147483647 w 104"/>
                <a:gd name="T23" fmla="*/ 2147483647 h 143"/>
                <a:gd name="T24" fmla="*/ 2147483647 w 104"/>
                <a:gd name="T25" fmla="*/ 2147483647 h 143"/>
                <a:gd name="T26" fmla="*/ 2147483647 w 104"/>
                <a:gd name="T27" fmla="*/ 2147483647 h 143"/>
                <a:gd name="T28" fmla="*/ 2147483647 w 104"/>
                <a:gd name="T29" fmla="*/ 2147483647 h 143"/>
                <a:gd name="T30" fmla="*/ 2147483647 w 104"/>
                <a:gd name="T31" fmla="*/ 2147483647 h 143"/>
                <a:gd name="T32" fmla="*/ 2147483647 w 104"/>
                <a:gd name="T33" fmla="*/ 2147483647 h 1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43"/>
                <a:gd name="T53" fmla="*/ 104 w 104"/>
                <a:gd name="T54" fmla="*/ 143 h 1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43">
                  <a:moveTo>
                    <a:pt x="52" y="134"/>
                  </a:moveTo>
                  <a:lnTo>
                    <a:pt x="44" y="116"/>
                  </a:lnTo>
                  <a:lnTo>
                    <a:pt x="35" y="98"/>
                  </a:lnTo>
                  <a:lnTo>
                    <a:pt x="17" y="81"/>
                  </a:lnTo>
                  <a:lnTo>
                    <a:pt x="0" y="54"/>
                  </a:lnTo>
                  <a:lnTo>
                    <a:pt x="26" y="54"/>
                  </a:lnTo>
                  <a:lnTo>
                    <a:pt x="52" y="18"/>
                  </a:lnTo>
                  <a:lnTo>
                    <a:pt x="52" y="9"/>
                  </a:lnTo>
                  <a:lnTo>
                    <a:pt x="70" y="0"/>
                  </a:lnTo>
                  <a:lnTo>
                    <a:pt x="70" y="9"/>
                  </a:lnTo>
                  <a:lnTo>
                    <a:pt x="78" y="9"/>
                  </a:lnTo>
                  <a:lnTo>
                    <a:pt x="104" y="18"/>
                  </a:lnTo>
                  <a:lnTo>
                    <a:pt x="104" y="45"/>
                  </a:lnTo>
                  <a:lnTo>
                    <a:pt x="104" y="89"/>
                  </a:lnTo>
                  <a:lnTo>
                    <a:pt x="78" y="143"/>
                  </a:lnTo>
                  <a:lnTo>
                    <a:pt x="70" y="134"/>
                  </a:lnTo>
                  <a:lnTo>
                    <a:pt x="52" y="134"/>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80" name="Freeform 252"/>
            <p:cNvSpPr>
              <a:spLocks/>
            </p:cNvSpPr>
            <p:nvPr/>
          </p:nvSpPr>
          <p:spPr bwMode="auto">
            <a:xfrm>
              <a:off x="5349875" y="4521200"/>
              <a:ext cx="168275" cy="215900"/>
            </a:xfrm>
            <a:custGeom>
              <a:avLst/>
              <a:gdLst>
                <a:gd name="T0" fmla="*/ 2147483647 w 104"/>
                <a:gd name="T1" fmla="*/ 2147483647 h 143"/>
                <a:gd name="T2" fmla="*/ 2147483647 w 104"/>
                <a:gd name="T3" fmla="*/ 2147483647 h 143"/>
                <a:gd name="T4" fmla="*/ 2147483647 w 104"/>
                <a:gd name="T5" fmla="*/ 2147483647 h 143"/>
                <a:gd name="T6" fmla="*/ 2147483647 w 104"/>
                <a:gd name="T7" fmla="*/ 2147483647 h 143"/>
                <a:gd name="T8" fmla="*/ 0 w 104"/>
                <a:gd name="T9" fmla="*/ 2147483647 h 143"/>
                <a:gd name="T10" fmla="*/ 2147483647 w 104"/>
                <a:gd name="T11" fmla="*/ 2147483647 h 143"/>
                <a:gd name="T12" fmla="*/ 2147483647 w 104"/>
                <a:gd name="T13" fmla="*/ 2147483647 h 143"/>
                <a:gd name="T14" fmla="*/ 2147483647 w 104"/>
                <a:gd name="T15" fmla="*/ 2147483647 h 143"/>
                <a:gd name="T16" fmla="*/ 2147483647 w 104"/>
                <a:gd name="T17" fmla="*/ 0 h 143"/>
                <a:gd name="T18" fmla="*/ 2147483647 w 104"/>
                <a:gd name="T19" fmla="*/ 2147483647 h 143"/>
                <a:gd name="T20" fmla="*/ 2147483647 w 104"/>
                <a:gd name="T21" fmla="*/ 2147483647 h 143"/>
                <a:gd name="T22" fmla="*/ 2147483647 w 104"/>
                <a:gd name="T23" fmla="*/ 2147483647 h 143"/>
                <a:gd name="T24" fmla="*/ 2147483647 w 104"/>
                <a:gd name="T25" fmla="*/ 2147483647 h 143"/>
                <a:gd name="T26" fmla="*/ 2147483647 w 104"/>
                <a:gd name="T27" fmla="*/ 2147483647 h 143"/>
                <a:gd name="T28" fmla="*/ 2147483647 w 104"/>
                <a:gd name="T29" fmla="*/ 2147483647 h 143"/>
                <a:gd name="T30" fmla="*/ 2147483647 w 104"/>
                <a:gd name="T31" fmla="*/ 2147483647 h 143"/>
                <a:gd name="T32" fmla="*/ 2147483647 w 104"/>
                <a:gd name="T33" fmla="*/ 2147483647 h 1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43"/>
                <a:gd name="T53" fmla="*/ 104 w 104"/>
                <a:gd name="T54" fmla="*/ 143 h 1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43">
                  <a:moveTo>
                    <a:pt x="52" y="134"/>
                  </a:moveTo>
                  <a:lnTo>
                    <a:pt x="44" y="116"/>
                  </a:lnTo>
                  <a:lnTo>
                    <a:pt x="35" y="98"/>
                  </a:lnTo>
                  <a:lnTo>
                    <a:pt x="17" y="81"/>
                  </a:lnTo>
                  <a:lnTo>
                    <a:pt x="0" y="54"/>
                  </a:lnTo>
                  <a:lnTo>
                    <a:pt x="26" y="54"/>
                  </a:lnTo>
                  <a:lnTo>
                    <a:pt x="52" y="18"/>
                  </a:lnTo>
                  <a:lnTo>
                    <a:pt x="52" y="9"/>
                  </a:lnTo>
                  <a:lnTo>
                    <a:pt x="70" y="0"/>
                  </a:lnTo>
                  <a:lnTo>
                    <a:pt x="70" y="9"/>
                  </a:lnTo>
                  <a:lnTo>
                    <a:pt x="78" y="9"/>
                  </a:lnTo>
                  <a:lnTo>
                    <a:pt x="104" y="18"/>
                  </a:lnTo>
                  <a:lnTo>
                    <a:pt x="104" y="45"/>
                  </a:lnTo>
                  <a:lnTo>
                    <a:pt x="104" y="89"/>
                  </a:lnTo>
                  <a:lnTo>
                    <a:pt x="78" y="143"/>
                  </a:lnTo>
                  <a:lnTo>
                    <a:pt x="70" y="134"/>
                  </a:lnTo>
                  <a:lnTo>
                    <a:pt x="52" y="134"/>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81" name="Freeform 253"/>
            <p:cNvSpPr>
              <a:spLocks/>
            </p:cNvSpPr>
            <p:nvPr/>
          </p:nvSpPr>
          <p:spPr bwMode="auto">
            <a:xfrm>
              <a:off x="5140325" y="4722812"/>
              <a:ext cx="349250" cy="350838"/>
            </a:xfrm>
            <a:custGeom>
              <a:avLst/>
              <a:gdLst>
                <a:gd name="T0" fmla="*/ 2147483647 w 218"/>
                <a:gd name="T1" fmla="*/ 0 h 232"/>
                <a:gd name="T2" fmla="*/ 2147483647 w 218"/>
                <a:gd name="T3" fmla="*/ 0 h 232"/>
                <a:gd name="T4" fmla="*/ 2147483647 w 218"/>
                <a:gd name="T5" fmla="*/ 2147483647 h 232"/>
                <a:gd name="T6" fmla="*/ 2147483647 w 218"/>
                <a:gd name="T7" fmla="*/ 2147483647 h 232"/>
                <a:gd name="T8" fmla="*/ 2147483647 w 218"/>
                <a:gd name="T9" fmla="*/ 2147483647 h 232"/>
                <a:gd name="T10" fmla="*/ 2147483647 w 218"/>
                <a:gd name="T11" fmla="*/ 2147483647 h 232"/>
                <a:gd name="T12" fmla="*/ 2147483647 w 218"/>
                <a:gd name="T13" fmla="*/ 2147483647 h 232"/>
                <a:gd name="T14" fmla="*/ 2147483647 w 218"/>
                <a:gd name="T15" fmla="*/ 2147483647 h 232"/>
                <a:gd name="T16" fmla="*/ 2147483647 w 218"/>
                <a:gd name="T17" fmla="*/ 2147483647 h 232"/>
                <a:gd name="T18" fmla="*/ 2147483647 w 218"/>
                <a:gd name="T19" fmla="*/ 2147483647 h 232"/>
                <a:gd name="T20" fmla="*/ 2147483647 w 218"/>
                <a:gd name="T21" fmla="*/ 2147483647 h 232"/>
                <a:gd name="T22" fmla="*/ 2147483647 w 218"/>
                <a:gd name="T23" fmla="*/ 2147483647 h 232"/>
                <a:gd name="T24" fmla="*/ 2147483647 w 218"/>
                <a:gd name="T25" fmla="*/ 2147483647 h 232"/>
                <a:gd name="T26" fmla="*/ 2147483647 w 218"/>
                <a:gd name="T27" fmla="*/ 2147483647 h 232"/>
                <a:gd name="T28" fmla="*/ 2147483647 w 218"/>
                <a:gd name="T29" fmla="*/ 2147483647 h 232"/>
                <a:gd name="T30" fmla="*/ 2147483647 w 218"/>
                <a:gd name="T31" fmla="*/ 2147483647 h 232"/>
                <a:gd name="T32" fmla="*/ 2147483647 w 218"/>
                <a:gd name="T33" fmla="*/ 2147483647 h 232"/>
                <a:gd name="T34" fmla="*/ 2147483647 w 218"/>
                <a:gd name="T35" fmla="*/ 2147483647 h 232"/>
                <a:gd name="T36" fmla="*/ 2147483647 w 218"/>
                <a:gd name="T37" fmla="*/ 2147483647 h 232"/>
                <a:gd name="T38" fmla="*/ 2147483647 w 218"/>
                <a:gd name="T39" fmla="*/ 2147483647 h 232"/>
                <a:gd name="T40" fmla="*/ 2147483647 w 218"/>
                <a:gd name="T41" fmla="*/ 2147483647 h 232"/>
                <a:gd name="T42" fmla="*/ 2147483647 w 218"/>
                <a:gd name="T43" fmla="*/ 2147483647 h 232"/>
                <a:gd name="T44" fmla="*/ 2147483647 w 218"/>
                <a:gd name="T45" fmla="*/ 2147483647 h 232"/>
                <a:gd name="T46" fmla="*/ 0 w 218"/>
                <a:gd name="T47" fmla="*/ 2147483647 h 232"/>
                <a:gd name="T48" fmla="*/ 0 w 218"/>
                <a:gd name="T49" fmla="*/ 2147483647 h 232"/>
                <a:gd name="T50" fmla="*/ 0 w 218"/>
                <a:gd name="T51" fmla="*/ 2147483647 h 232"/>
                <a:gd name="T52" fmla="*/ 2147483647 w 218"/>
                <a:gd name="T53" fmla="*/ 2147483647 h 232"/>
                <a:gd name="T54" fmla="*/ 2147483647 w 218"/>
                <a:gd name="T55" fmla="*/ 2147483647 h 232"/>
                <a:gd name="T56" fmla="*/ 2147483647 w 218"/>
                <a:gd name="T57" fmla="*/ 2147483647 h 232"/>
                <a:gd name="T58" fmla="*/ 2147483647 w 218"/>
                <a:gd name="T59" fmla="*/ 2147483647 h 232"/>
                <a:gd name="T60" fmla="*/ 2147483647 w 218"/>
                <a:gd name="T61" fmla="*/ 2147483647 h 232"/>
                <a:gd name="T62" fmla="*/ 2147483647 w 218"/>
                <a:gd name="T63" fmla="*/ 2147483647 h 232"/>
                <a:gd name="T64" fmla="*/ 2147483647 w 218"/>
                <a:gd name="T65" fmla="*/ 2147483647 h 232"/>
                <a:gd name="T66" fmla="*/ 2147483647 w 218"/>
                <a:gd name="T67" fmla="*/ 2147483647 h 232"/>
                <a:gd name="T68" fmla="*/ 2147483647 w 218"/>
                <a:gd name="T69" fmla="*/ 2147483647 h 232"/>
                <a:gd name="T70" fmla="*/ 2147483647 w 218"/>
                <a:gd name="T71" fmla="*/ 2147483647 h 232"/>
                <a:gd name="T72" fmla="*/ 2147483647 w 218"/>
                <a:gd name="T73" fmla="*/ 2147483647 h 232"/>
                <a:gd name="T74" fmla="*/ 2147483647 w 218"/>
                <a:gd name="T75" fmla="*/ 2147483647 h 232"/>
                <a:gd name="T76" fmla="*/ 2147483647 w 218"/>
                <a:gd name="T77" fmla="*/ 2147483647 h 232"/>
                <a:gd name="T78" fmla="*/ 2147483647 w 218"/>
                <a:gd name="T79" fmla="*/ 0 h 2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8"/>
                <a:gd name="T121" fmla="*/ 0 h 232"/>
                <a:gd name="T122" fmla="*/ 218 w 218"/>
                <a:gd name="T123" fmla="*/ 232 h 23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8" h="232">
                  <a:moveTo>
                    <a:pt x="183" y="0"/>
                  </a:moveTo>
                  <a:lnTo>
                    <a:pt x="192" y="0"/>
                  </a:lnTo>
                  <a:lnTo>
                    <a:pt x="201" y="9"/>
                  </a:lnTo>
                  <a:lnTo>
                    <a:pt x="218" y="62"/>
                  </a:lnTo>
                  <a:lnTo>
                    <a:pt x="201" y="62"/>
                  </a:lnTo>
                  <a:lnTo>
                    <a:pt x="192" y="80"/>
                  </a:lnTo>
                  <a:lnTo>
                    <a:pt x="201" y="80"/>
                  </a:lnTo>
                  <a:lnTo>
                    <a:pt x="218" y="71"/>
                  </a:lnTo>
                  <a:lnTo>
                    <a:pt x="218" y="80"/>
                  </a:lnTo>
                  <a:lnTo>
                    <a:pt x="218" y="116"/>
                  </a:lnTo>
                  <a:lnTo>
                    <a:pt x="201" y="125"/>
                  </a:lnTo>
                  <a:lnTo>
                    <a:pt x="183" y="151"/>
                  </a:lnTo>
                  <a:lnTo>
                    <a:pt x="166" y="196"/>
                  </a:lnTo>
                  <a:lnTo>
                    <a:pt x="140" y="214"/>
                  </a:lnTo>
                  <a:lnTo>
                    <a:pt x="105" y="223"/>
                  </a:lnTo>
                  <a:lnTo>
                    <a:pt x="79" y="214"/>
                  </a:lnTo>
                  <a:lnTo>
                    <a:pt x="44" y="232"/>
                  </a:lnTo>
                  <a:lnTo>
                    <a:pt x="35" y="232"/>
                  </a:lnTo>
                  <a:lnTo>
                    <a:pt x="26" y="214"/>
                  </a:lnTo>
                  <a:lnTo>
                    <a:pt x="26" y="223"/>
                  </a:lnTo>
                  <a:lnTo>
                    <a:pt x="18" y="196"/>
                  </a:lnTo>
                  <a:lnTo>
                    <a:pt x="26" y="196"/>
                  </a:lnTo>
                  <a:lnTo>
                    <a:pt x="18" y="169"/>
                  </a:lnTo>
                  <a:lnTo>
                    <a:pt x="0" y="125"/>
                  </a:lnTo>
                  <a:lnTo>
                    <a:pt x="0" y="116"/>
                  </a:lnTo>
                  <a:lnTo>
                    <a:pt x="0" y="107"/>
                  </a:lnTo>
                  <a:lnTo>
                    <a:pt x="9" y="116"/>
                  </a:lnTo>
                  <a:lnTo>
                    <a:pt x="18" y="125"/>
                  </a:lnTo>
                  <a:lnTo>
                    <a:pt x="35" y="125"/>
                  </a:lnTo>
                  <a:lnTo>
                    <a:pt x="44" y="116"/>
                  </a:lnTo>
                  <a:lnTo>
                    <a:pt x="44" y="45"/>
                  </a:lnTo>
                  <a:lnTo>
                    <a:pt x="61" y="53"/>
                  </a:lnTo>
                  <a:lnTo>
                    <a:pt x="53" y="71"/>
                  </a:lnTo>
                  <a:lnTo>
                    <a:pt x="61" y="80"/>
                  </a:lnTo>
                  <a:lnTo>
                    <a:pt x="79" y="71"/>
                  </a:lnTo>
                  <a:lnTo>
                    <a:pt x="96" y="53"/>
                  </a:lnTo>
                  <a:lnTo>
                    <a:pt x="105" y="53"/>
                  </a:lnTo>
                  <a:lnTo>
                    <a:pt x="114" y="53"/>
                  </a:lnTo>
                  <a:lnTo>
                    <a:pt x="157" y="18"/>
                  </a:lnTo>
                  <a:lnTo>
                    <a:pt x="183"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82" name="Freeform 254"/>
            <p:cNvSpPr>
              <a:spLocks/>
            </p:cNvSpPr>
            <p:nvPr/>
          </p:nvSpPr>
          <p:spPr bwMode="auto">
            <a:xfrm>
              <a:off x="5027613" y="4575175"/>
              <a:ext cx="322262" cy="336550"/>
            </a:xfrm>
            <a:custGeom>
              <a:avLst/>
              <a:gdLst>
                <a:gd name="T0" fmla="*/ 2147483647 w 200"/>
                <a:gd name="T1" fmla="*/ 2147483647 h 223"/>
                <a:gd name="T2" fmla="*/ 2147483647 w 200"/>
                <a:gd name="T3" fmla="*/ 2147483647 h 223"/>
                <a:gd name="T4" fmla="*/ 2147483647 w 200"/>
                <a:gd name="T5" fmla="*/ 2147483647 h 223"/>
                <a:gd name="T6" fmla="*/ 2147483647 w 200"/>
                <a:gd name="T7" fmla="*/ 2147483647 h 223"/>
                <a:gd name="T8" fmla="*/ 2147483647 w 200"/>
                <a:gd name="T9" fmla="*/ 2147483647 h 223"/>
                <a:gd name="T10" fmla="*/ 2147483647 w 200"/>
                <a:gd name="T11" fmla="*/ 2147483647 h 223"/>
                <a:gd name="T12" fmla="*/ 2147483647 w 200"/>
                <a:gd name="T13" fmla="*/ 2147483647 h 223"/>
                <a:gd name="T14" fmla="*/ 2147483647 w 200"/>
                <a:gd name="T15" fmla="*/ 2147483647 h 223"/>
                <a:gd name="T16" fmla="*/ 2147483647 w 200"/>
                <a:gd name="T17" fmla="*/ 2147483647 h 223"/>
                <a:gd name="T18" fmla="*/ 2147483647 w 200"/>
                <a:gd name="T19" fmla="*/ 2147483647 h 223"/>
                <a:gd name="T20" fmla="*/ 2147483647 w 200"/>
                <a:gd name="T21" fmla="*/ 2147483647 h 223"/>
                <a:gd name="T22" fmla="*/ 2147483647 w 200"/>
                <a:gd name="T23" fmla="*/ 2147483647 h 223"/>
                <a:gd name="T24" fmla="*/ 2147483647 w 200"/>
                <a:gd name="T25" fmla="*/ 2147483647 h 223"/>
                <a:gd name="T26" fmla="*/ 2147483647 w 200"/>
                <a:gd name="T27" fmla="*/ 2147483647 h 223"/>
                <a:gd name="T28" fmla="*/ 2147483647 w 200"/>
                <a:gd name="T29" fmla="*/ 0 h 223"/>
                <a:gd name="T30" fmla="*/ 0 w 200"/>
                <a:gd name="T31" fmla="*/ 2147483647 h 223"/>
                <a:gd name="T32" fmla="*/ 0 w 200"/>
                <a:gd name="T33" fmla="*/ 2147483647 h 223"/>
                <a:gd name="T34" fmla="*/ 2147483647 w 200"/>
                <a:gd name="T35" fmla="*/ 2147483647 h 223"/>
                <a:gd name="T36" fmla="*/ 2147483647 w 200"/>
                <a:gd name="T37" fmla="*/ 2147483647 h 223"/>
                <a:gd name="T38" fmla="*/ 2147483647 w 200"/>
                <a:gd name="T39" fmla="*/ 2147483647 h 223"/>
                <a:gd name="T40" fmla="*/ 2147483647 w 200"/>
                <a:gd name="T41" fmla="*/ 2147483647 h 223"/>
                <a:gd name="T42" fmla="*/ 2147483647 w 200"/>
                <a:gd name="T43" fmla="*/ 2147483647 h 223"/>
                <a:gd name="T44" fmla="*/ 2147483647 w 200"/>
                <a:gd name="T45" fmla="*/ 2147483647 h 223"/>
                <a:gd name="T46" fmla="*/ 2147483647 w 200"/>
                <a:gd name="T47" fmla="*/ 2147483647 h 223"/>
                <a:gd name="T48" fmla="*/ 2147483647 w 200"/>
                <a:gd name="T49" fmla="*/ 2147483647 h 223"/>
                <a:gd name="T50" fmla="*/ 2147483647 w 200"/>
                <a:gd name="T51" fmla="*/ 2147483647 h 223"/>
                <a:gd name="T52" fmla="*/ 2147483647 w 200"/>
                <a:gd name="T53" fmla="*/ 2147483647 h 22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223"/>
                <a:gd name="T83" fmla="*/ 200 w 200"/>
                <a:gd name="T84" fmla="*/ 223 h 22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223">
                  <a:moveTo>
                    <a:pt x="122" y="143"/>
                  </a:moveTo>
                  <a:lnTo>
                    <a:pt x="122" y="98"/>
                  </a:lnTo>
                  <a:lnTo>
                    <a:pt x="139" y="80"/>
                  </a:lnTo>
                  <a:lnTo>
                    <a:pt x="139" y="27"/>
                  </a:lnTo>
                  <a:lnTo>
                    <a:pt x="174" y="18"/>
                  </a:lnTo>
                  <a:lnTo>
                    <a:pt x="174" y="27"/>
                  </a:lnTo>
                  <a:lnTo>
                    <a:pt x="183" y="18"/>
                  </a:lnTo>
                  <a:lnTo>
                    <a:pt x="200" y="18"/>
                  </a:lnTo>
                  <a:lnTo>
                    <a:pt x="183" y="9"/>
                  </a:lnTo>
                  <a:lnTo>
                    <a:pt x="174" y="9"/>
                  </a:lnTo>
                  <a:lnTo>
                    <a:pt x="148" y="18"/>
                  </a:lnTo>
                  <a:lnTo>
                    <a:pt x="113" y="18"/>
                  </a:lnTo>
                  <a:lnTo>
                    <a:pt x="95" y="9"/>
                  </a:lnTo>
                  <a:lnTo>
                    <a:pt x="34" y="9"/>
                  </a:lnTo>
                  <a:lnTo>
                    <a:pt x="26" y="0"/>
                  </a:lnTo>
                  <a:lnTo>
                    <a:pt x="0" y="9"/>
                  </a:lnTo>
                  <a:lnTo>
                    <a:pt x="0" y="18"/>
                  </a:lnTo>
                  <a:lnTo>
                    <a:pt x="43" y="98"/>
                  </a:lnTo>
                  <a:lnTo>
                    <a:pt x="43" y="125"/>
                  </a:lnTo>
                  <a:lnTo>
                    <a:pt x="52" y="196"/>
                  </a:lnTo>
                  <a:lnTo>
                    <a:pt x="69" y="214"/>
                  </a:lnTo>
                  <a:lnTo>
                    <a:pt x="69" y="205"/>
                  </a:lnTo>
                  <a:lnTo>
                    <a:pt x="78" y="214"/>
                  </a:lnTo>
                  <a:lnTo>
                    <a:pt x="87" y="223"/>
                  </a:lnTo>
                  <a:lnTo>
                    <a:pt x="113" y="223"/>
                  </a:lnTo>
                  <a:lnTo>
                    <a:pt x="122" y="214"/>
                  </a:lnTo>
                  <a:lnTo>
                    <a:pt x="122" y="143"/>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83" name="Freeform 255"/>
            <p:cNvSpPr>
              <a:spLocks/>
            </p:cNvSpPr>
            <p:nvPr/>
          </p:nvSpPr>
          <p:spPr bwMode="auto">
            <a:xfrm>
              <a:off x="5027613" y="4575175"/>
              <a:ext cx="322262" cy="336550"/>
            </a:xfrm>
            <a:custGeom>
              <a:avLst/>
              <a:gdLst>
                <a:gd name="T0" fmla="*/ 2147483647 w 200"/>
                <a:gd name="T1" fmla="*/ 2147483647 h 223"/>
                <a:gd name="T2" fmla="*/ 2147483647 w 200"/>
                <a:gd name="T3" fmla="*/ 2147483647 h 223"/>
                <a:gd name="T4" fmla="*/ 2147483647 w 200"/>
                <a:gd name="T5" fmla="*/ 2147483647 h 223"/>
                <a:gd name="T6" fmla="*/ 2147483647 w 200"/>
                <a:gd name="T7" fmla="*/ 2147483647 h 223"/>
                <a:gd name="T8" fmla="*/ 2147483647 w 200"/>
                <a:gd name="T9" fmla="*/ 2147483647 h 223"/>
                <a:gd name="T10" fmla="*/ 2147483647 w 200"/>
                <a:gd name="T11" fmla="*/ 2147483647 h 223"/>
                <a:gd name="T12" fmla="*/ 2147483647 w 200"/>
                <a:gd name="T13" fmla="*/ 2147483647 h 223"/>
                <a:gd name="T14" fmla="*/ 2147483647 w 200"/>
                <a:gd name="T15" fmla="*/ 2147483647 h 223"/>
                <a:gd name="T16" fmla="*/ 2147483647 w 200"/>
                <a:gd name="T17" fmla="*/ 2147483647 h 223"/>
                <a:gd name="T18" fmla="*/ 2147483647 w 200"/>
                <a:gd name="T19" fmla="*/ 2147483647 h 223"/>
                <a:gd name="T20" fmla="*/ 2147483647 w 200"/>
                <a:gd name="T21" fmla="*/ 2147483647 h 223"/>
                <a:gd name="T22" fmla="*/ 2147483647 w 200"/>
                <a:gd name="T23" fmla="*/ 2147483647 h 223"/>
                <a:gd name="T24" fmla="*/ 2147483647 w 200"/>
                <a:gd name="T25" fmla="*/ 2147483647 h 223"/>
                <a:gd name="T26" fmla="*/ 2147483647 w 200"/>
                <a:gd name="T27" fmla="*/ 2147483647 h 223"/>
                <a:gd name="T28" fmla="*/ 2147483647 w 200"/>
                <a:gd name="T29" fmla="*/ 0 h 223"/>
                <a:gd name="T30" fmla="*/ 0 w 200"/>
                <a:gd name="T31" fmla="*/ 2147483647 h 223"/>
                <a:gd name="T32" fmla="*/ 0 w 200"/>
                <a:gd name="T33" fmla="*/ 2147483647 h 223"/>
                <a:gd name="T34" fmla="*/ 2147483647 w 200"/>
                <a:gd name="T35" fmla="*/ 2147483647 h 223"/>
                <a:gd name="T36" fmla="*/ 2147483647 w 200"/>
                <a:gd name="T37" fmla="*/ 2147483647 h 223"/>
                <a:gd name="T38" fmla="*/ 2147483647 w 200"/>
                <a:gd name="T39" fmla="*/ 2147483647 h 223"/>
                <a:gd name="T40" fmla="*/ 2147483647 w 200"/>
                <a:gd name="T41" fmla="*/ 2147483647 h 223"/>
                <a:gd name="T42" fmla="*/ 2147483647 w 200"/>
                <a:gd name="T43" fmla="*/ 2147483647 h 223"/>
                <a:gd name="T44" fmla="*/ 2147483647 w 200"/>
                <a:gd name="T45" fmla="*/ 2147483647 h 223"/>
                <a:gd name="T46" fmla="*/ 2147483647 w 200"/>
                <a:gd name="T47" fmla="*/ 2147483647 h 223"/>
                <a:gd name="T48" fmla="*/ 2147483647 w 200"/>
                <a:gd name="T49" fmla="*/ 2147483647 h 223"/>
                <a:gd name="T50" fmla="*/ 2147483647 w 200"/>
                <a:gd name="T51" fmla="*/ 2147483647 h 223"/>
                <a:gd name="T52" fmla="*/ 2147483647 w 200"/>
                <a:gd name="T53" fmla="*/ 2147483647 h 22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223"/>
                <a:gd name="T83" fmla="*/ 200 w 200"/>
                <a:gd name="T84" fmla="*/ 223 h 22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223">
                  <a:moveTo>
                    <a:pt x="122" y="143"/>
                  </a:moveTo>
                  <a:lnTo>
                    <a:pt x="122" y="98"/>
                  </a:lnTo>
                  <a:lnTo>
                    <a:pt x="139" y="80"/>
                  </a:lnTo>
                  <a:lnTo>
                    <a:pt x="139" y="27"/>
                  </a:lnTo>
                  <a:lnTo>
                    <a:pt x="174" y="18"/>
                  </a:lnTo>
                  <a:lnTo>
                    <a:pt x="174" y="27"/>
                  </a:lnTo>
                  <a:lnTo>
                    <a:pt x="183" y="18"/>
                  </a:lnTo>
                  <a:lnTo>
                    <a:pt x="200" y="18"/>
                  </a:lnTo>
                  <a:lnTo>
                    <a:pt x="183" y="9"/>
                  </a:lnTo>
                  <a:lnTo>
                    <a:pt x="174" y="9"/>
                  </a:lnTo>
                  <a:lnTo>
                    <a:pt x="148" y="18"/>
                  </a:lnTo>
                  <a:lnTo>
                    <a:pt x="113" y="18"/>
                  </a:lnTo>
                  <a:lnTo>
                    <a:pt x="95" y="9"/>
                  </a:lnTo>
                  <a:lnTo>
                    <a:pt x="34" y="9"/>
                  </a:lnTo>
                  <a:lnTo>
                    <a:pt x="26" y="0"/>
                  </a:lnTo>
                  <a:lnTo>
                    <a:pt x="0" y="9"/>
                  </a:lnTo>
                  <a:lnTo>
                    <a:pt x="0" y="18"/>
                  </a:lnTo>
                  <a:lnTo>
                    <a:pt x="43" y="98"/>
                  </a:lnTo>
                  <a:lnTo>
                    <a:pt x="43" y="125"/>
                  </a:lnTo>
                  <a:lnTo>
                    <a:pt x="52" y="196"/>
                  </a:lnTo>
                  <a:lnTo>
                    <a:pt x="69" y="214"/>
                  </a:lnTo>
                  <a:lnTo>
                    <a:pt x="69" y="205"/>
                  </a:lnTo>
                  <a:lnTo>
                    <a:pt x="78" y="214"/>
                  </a:lnTo>
                  <a:lnTo>
                    <a:pt x="87" y="223"/>
                  </a:lnTo>
                  <a:lnTo>
                    <a:pt x="113" y="223"/>
                  </a:lnTo>
                  <a:lnTo>
                    <a:pt x="122" y="214"/>
                  </a:lnTo>
                  <a:lnTo>
                    <a:pt x="122" y="143"/>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84" name="Freeform 256"/>
            <p:cNvSpPr>
              <a:spLocks/>
            </p:cNvSpPr>
            <p:nvPr/>
          </p:nvSpPr>
          <p:spPr bwMode="auto">
            <a:xfrm>
              <a:off x="5027613" y="4252912"/>
              <a:ext cx="307975" cy="349250"/>
            </a:xfrm>
            <a:custGeom>
              <a:avLst/>
              <a:gdLst>
                <a:gd name="T0" fmla="*/ 2147483647 w 191"/>
                <a:gd name="T1" fmla="*/ 0 h 232"/>
                <a:gd name="T2" fmla="*/ 2147483647 w 191"/>
                <a:gd name="T3" fmla="*/ 0 h 232"/>
                <a:gd name="T4" fmla="*/ 2147483647 w 191"/>
                <a:gd name="T5" fmla="*/ 0 h 232"/>
                <a:gd name="T6" fmla="*/ 2147483647 w 191"/>
                <a:gd name="T7" fmla="*/ 2147483647 h 232"/>
                <a:gd name="T8" fmla="*/ 2147483647 w 191"/>
                <a:gd name="T9" fmla="*/ 2147483647 h 232"/>
                <a:gd name="T10" fmla="*/ 2147483647 w 191"/>
                <a:gd name="T11" fmla="*/ 2147483647 h 232"/>
                <a:gd name="T12" fmla="*/ 2147483647 w 191"/>
                <a:gd name="T13" fmla="*/ 2147483647 h 232"/>
                <a:gd name="T14" fmla="*/ 2147483647 w 191"/>
                <a:gd name="T15" fmla="*/ 2147483647 h 232"/>
                <a:gd name="T16" fmla="*/ 2147483647 w 191"/>
                <a:gd name="T17" fmla="*/ 2147483647 h 232"/>
                <a:gd name="T18" fmla="*/ 2147483647 w 191"/>
                <a:gd name="T19" fmla="*/ 2147483647 h 232"/>
                <a:gd name="T20" fmla="*/ 2147483647 w 191"/>
                <a:gd name="T21" fmla="*/ 2147483647 h 232"/>
                <a:gd name="T22" fmla="*/ 2147483647 w 191"/>
                <a:gd name="T23" fmla="*/ 2147483647 h 232"/>
                <a:gd name="T24" fmla="*/ 2147483647 w 191"/>
                <a:gd name="T25" fmla="*/ 2147483647 h 232"/>
                <a:gd name="T26" fmla="*/ 2147483647 w 191"/>
                <a:gd name="T27" fmla="*/ 2147483647 h 232"/>
                <a:gd name="T28" fmla="*/ 2147483647 w 191"/>
                <a:gd name="T29" fmla="*/ 2147483647 h 232"/>
                <a:gd name="T30" fmla="*/ 2147483647 w 191"/>
                <a:gd name="T31" fmla="*/ 2147483647 h 232"/>
                <a:gd name="T32" fmla="*/ 2147483647 w 191"/>
                <a:gd name="T33" fmla="*/ 2147483647 h 232"/>
                <a:gd name="T34" fmla="*/ 2147483647 w 191"/>
                <a:gd name="T35" fmla="*/ 2147483647 h 232"/>
                <a:gd name="T36" fmla="*/ 2147483647 w 191"/>
                <a:gd name="T37" fmla="*/ 2147483647 h 232"/>
                <a:gd name="T38" fmla="*/ 2147483647 w 191"/>
                <a:gd name="T39" fmla="*/ 2147483647 h 232"/>
                <a:gd name="T40" fmla="*/ 2147483647 w 191"/>
                <a:gd name="T41" fmla="*/ 2147483647 h 232"/>
                <a:gd name="T42" fmla="*/ 2147483647 w 191"/>
                <a:gd name="T43" fmla="*/ 2147483647 h 232"/>
                <a:gd name="T44" fmla="*/ 2147483647 w 191"/>
                <a:gd name="T45" fmla="*/ 2147483647 h 232"/>
                <a:gd name="T46" fmla="*/ 0 w 191"/>
                <a:gd name="T47" fmla="*/ 2147483647 h 232"/>
                <a:gd name="T48" fmla="*/ 0 w 191"/>
                <a:gd name="T49" fmla="*/ 2147483647 h 232"/>
                <a:gd name="T50" fmla="*/ 2147483647 w 191"/>
                <a:gd name="T51" fmla="*/ 2147483647 h 232"/>
                <a:gd name="T52" fmla="*/ 2147483647 w 191"/>
                <a:gd name="T53" fmla="*/ 2147483647 h 232"/>
                <a:gd name="T54" fmla="*/ 2147483647 w 191"/>
                <a:gd name="T55" fmla="*/ 2147483647 h 232"/>
                <a:gd name="T56" fmla="*/ 2147483647 w 191"/>
                <a:gd name="T57" fmla="*/ 2147483647 h 232"/>
                <a:gd name="T58" fmla="*/ 2147483647 w 191"/>
                <a:gd name="T59" fmla="*/ 2147483647 h 232"/>
                <a:gd name="T60" fmla="*/ 2147483647 w 191"/>
                <a:gd name="T61" fmla="*/ 2147483647 h 232"/>
                <a:gd name="T62" fmla="*/ 2147483647 w 191"/>
                <a:gd name="T63" fmla="*/ 0 h 2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1"/>
                <a:gd name="T97" fmla="*/ 0 h 232"/>
                <a:gd name="T98" fmla="*/ 191 w 191"/>
                <a:gd name="T99" fmla="*/ 232 h 2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1" h="232">
                  <a:moveTo>
                    <a:pt x="26" y="0"/>
                  </a:moveTo>
                  <a:lnTo>
                    <a:pt x="61" y="0"/>
                  </a:lnTo>
                  <a:lnTo>
                    <a:pt x="69" y="0"/>
                  </a:lnTo>
                  <a:lnTo>
                    <a:pt x="78" y="36"/>
                  </a:lnTo>
                  <a:lnTo>
                    <a:pt x="87" y="45"/>
                  </a:lnTo>
                  <a:lnTo>
                    <a:pt x="122" y="45"/>
                  </a:lnTo>
                  <a:lnTo>
                    <a:pt x="122" y="27"/>
                  </a:lnTo>
                  <a:lnTo>
                    <a:pt x="139" y="27"/>
                  </a:lnTo>
                  <a:lnTo>
                    <a:pt x="156" y="36"/>
                  </a:lnTo>
                  <a:lnTo>
                    <a:pt x="156" y="71"/>
                  </a:lnTo>
                  <a:lnTo>
                    <a:pt x="165" y="89"/>
                  </a:lnTo>
                  <a:lnTo>
                    <a:pt x="156" y="98"/>
                  </a:lnTo>
                  <a:lnTo>
                    <a:pt x="191" y="89"/>
                  </a:lnTo>
                  <a:lnTo>
                    <a:pt x="183" y="134"/>
                  </a:lnTo>
                  <a:lnTo>
                    <a:pt x="191" y="134"/>
                  </a:lnTo>
                  <a:lnTo>
                    <a:pt x="156" y="143"/>
                  </a:lnTo>
                  <a:lnTo>
                    <a:pt x="156" y="196"/>
                  </a:lnTo>
                  <a:lnTo>
                    <a:pt x="174" y="223"/>
                  </a:lnTo>
                  <a:lnTo>
                    <a:pt x="148" y="232"/>
                  </a:lnTo>
                  <a:lnTo>
                    <a:pt x="113" y="232"/>
                  </a:lnTo>
                  <a:lnTo>
                    <a:pt x="95" y="223"/>
                  </a:lnTo>
                  <a:lnTo>
                    <a:pt x="34" y="223"/>
                  </a:lnTo>
                  <a:lnTo>
                    <a:pt x="26" y="214"/>
                  </a:lnTo>
                  <a:lnTo>
                    <a:pt x="0" y="223"/>
                  </a:lnTo>
                  <a:lnTo>
                    <a:pt x="0" y="187"/>
                  </a:lnTo>
                  <a:lnTo>
                    <a:pt x="8" y="143"/>
                  </a:lnTo>
                  <a:lnTo>
                    <a:pt x="26" y="125"/>
                  </a:lnTo>
                  <a:lnTo>
                    <a:pt x="34" y="98"/>
                  </a:lnTo>
                  <a:lnTo>
                    <a:pt x="8" y="63"/>
                  </a:lnTo>
                  <a:lnTo>
                    <a:pt x="26" y="54"/>
                  </a:lnTo>
                  <a:lnTo>
                    <a:pt x="8" y="9"/>
                  </a:lnTo>
                  <a:lnTo>
                    <a:pt x="26"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85" name="Freeform 257"/>
            <p:cNvSpPr>
              <a:spLocks/>
            </p:cNvSpPr>
            <p:nvPr/>
          </p:nvSpPr>
          <p:spPr bwMode="auto">
            <a:xfrm>
              <a:off x="5027613" y="4252912"/>
              <a:ext cx="307975" cy="349250"/>
            </a:xfrm>
            <a:custGeom>
              <a:avLst/>
              <a:gdLst>
                <a:gd name="T0" fmla="*/ 2147483647 w 191"/>
                <a:gd name="T1" fmla="*/ 0 h 232"/>
                <a:gd name="T2" fmla="*/ 2147483647 w 191"/>
                <a:gd name="T3" fmla="*/ 0 h 232"/>
                <a:gd name="T4" fmla="*/ 2147483647 w 191"/>
                <a:gd name="T5" fmla="*/ 0 h 232"/>
                <a:gd name="T6" fmla="*/ 2147483647 w 191"/>
                <a:gd name="T7" fmla="*/ 2147483647 h 232"/>
                <a:gd name="T8" fmla="*/ 2147483647 w 191"/>
                <a:gd name="T9" fmla="*/ 2147483647 h 232"/>
                <a:gd name="T10" fmla="*/ 2147483647 w 191"/>
                <a:gd name="T11" fmla="*/ 2147483647 h 232"/>
                <a:gd name="T12" fmla="*/ 2147483647 w 191"/>
                <a:gd name="T13" fmla="*/ 2147483647 h 232"/>
                <a:gd name="T14" fmla="*/ 2147483647 w 191"/>
                <a:gd name="T15" fmla="*/ 2147483647 h 232"/>
                <a:gd name="T16" fmla="*/ 2147483647 w 191"/>
                <a:gd name="T17" fmla="*/ 2147483647 h 232"/>
                <a:gd name="T18" fmla="*/ 2147483647 w 191"/>
                <a:gd name="T19" fmla="*/ 2147483647 h 232"/>
                <a:gd name="T20" fmla="*/ 2147483647 w 191"/>
                <a:gd name="T21" fmla="*/ 2147483647 h 232"/>
                <a:gd name="T22" fmla="*/ 2147483647 w 191"/>
                <a:gd name="T23" fmla="*/ 2147483647 h 232"/>
                <a:gd name="T24" fmla="*/ 2147483647 w 191"/>
                <a:gd name="T25" fmla="*/ 2147483647 h 232"/>
                <a:gd name="T26" fmla="*/ 2147483647 w 191"/>
                <a:gd name="T27" fmla="*/ 2147483647 h 232"/>
                <a:gd name="T28" fmla="*/ 2147483647 w 191"/>
                <a:gd name="T29" fmla="*/ 2147483647 h 232"/>
                <a:gd name="T30" fmla="*/ 2147483647 w 191"/>
                <a:gd name="T31" fmla="*/ 2147483647 h 232"/>
                <a:gd name="T32" fmla="*/ 2147483647 w 191"/>
                <a:gd name="T33" fmla="*/ 2147483647 h 232"/>
                <a:gd name="T34" fmla="*/ 2147483647 w 191"/>
                <a:gd name="T35" fmla="*/ 2147483647 h 232"/>
                <a:gd name="T36" fmla="*/ 2147483647 w 191"/>
                <a:gd name="T37" fmla="*/ 2147483647 h 232"/>
                <a:gd name="T38" fmla="*/ 2147483647 w 191"/>
                <a:gd name="T39" fmla="*/ 2147483647 h 232"/>
                <a:gd name="T40" fmla="*/ 2147483647 w 191"/>
                <a:gd name="T41" fmla="*/ 2147483647 h 232"/>
                <a:gd name="T42" fmla="*/ 2147483647 w 191"/>
                <a:gd name="T43" fmla="*/ 2147483647 h 232"/>
                <a:gd name="T44" fmla="*/ 2147483647 w 191"/>
                <a:gd name="T45" fmla="*/ 2147483647 h 232"/>
                <a:gd name="T46" fmla="*/ 0 w 191"/>
                <a:gd name="T47" fmla="*/ 2147483647 h 232"/>
                <a:gd name="T48" fmla="*/ 0 w 191"/>
                <a:gd name="T49" fmla="*/ 2147483647 h 232"/>
                <a:gd name="T50" fmla="*/ 2147483647 w 191"/>
                <a:gd name="T51" fmla="*/ 2147483647 h 232"/>
                <a:gd name="T52" fmla="*/ 2147483647 w 191"/>
                <a:gd name="T53" fmla="*/ 2147483647 h 232"/>
                <a:gd name="T54" fmla="*/ 2147483647 w 191"/>
                <a:gd name="T55" fmla="*/ 2147483647 h 232"/>
                <a:gd name="T56" fmla="*/ 2147483647 w 191"/>
                <a:gd name="T57" fmla="*/ 2147483647 h 232"/>
                <a:gd name="T58" fmla="*/ 2147483647 w 191"/>
                <a:gd name="T59" fmla="*/ 2147483647 h 232"/>
                <a:gd name="T60" fmla="*/ 2147483647 w 191"/>
                <a:gd name="T61" fmla="*/ 2147483647 h 232"/>
                <a:gd name="T62" fmla="*/ 2147483647 w 191"/>
                <a:gd name="T63" fmla="*/ 0 h 2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1"/>
                <a:gd name="T97" fmla="*/ 0 h 232"/>
                <a:gd name="T98" fmla="*/ 191 w 191"/>
                <a:gd name="T99" fmla="*/ 232 h 2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1" h="232">
                  <a:moveTo>
                    <a:pt x="26" y="0"/>
                  </a:moveTo>
                  <a:lnTo>
                    <a:pt x="61" y="0"/>
                  </a:lnTo>
                  <a:lnTo>
                    <a:pt x="69" y="0"/>
                  </a:lnTo>
                  <a:lnTo>
                    <a:pt x="78" y="36"/>
                  </a:lnTo>
                  <a:lnTo>
                    <a:pt x="87" y="45"/>
                  </a:lnTo>
                  <a:lnTo>
                    <a:pt x="122" y="45"/>
                  </a:lnTo>
                  <a:lnTo>
                    <a:pt x="122" y="27"/>
                  </a:lnTo>
                  <a:lnTo>
                    <a:pt x="139" y="27"/>
                  </a:lnTo>
                  <a:lnTo>
                    <a:pt x="156" y="36"/>
                  </a:lnTo>
                  <a:lnTo>
                    <a:pt x="156" y="71"/>
                  </a:lnTo>
                  <a:lnTo>
                    <a:pt x="165" y="89"/>
                  </a:lnTo>
                  <a:lnTo>
                    <a:pt x="156" y="98"/>
                  </a:lnTo>
                  <a:lnTo>
                    <a:pt x="191" y="89"/>
                  </a:lnTo>
                  <a:lnTo>
                    <a:pt x="183" y="134"/>
                  </a:lnTo>
                  <a:lnTo>
                    <a:pt x="191" y="134"/>
                  </a:lnTo>
                  <a:lnTo>
                    <a:pt x="156" y="143"/>
                  </a:lnTo>
                  <a:lnTo>
                    <a:pt x="156" y="196"/>
                  </a:lnTo>
                  <a:lnTo>
                    <a:pt x="174" y="223"/>
                  </a:lnTo>
                  <a:lnTo>
                    <a:pt x="148" y="232"/>
                  </a:lnTo>
                  <a:lnTo>
                    <a:pt x="113" y="232"/>
                  </a:lnTo>
                  <a:lnTo>
                    <a:pt x="95" y="223"/>
                  </a:lnTo>
                  <a:lnTo>
                    <a:pt x="34" y="223"/>
                  </a:lnTo>
                  <a:lnTo>
                    <a:pt x="26" y="214"/>
                  </a:lnTo>
                  <a:lnTo>
                    <a:pt x="0" y="223"/>
                  </a:lnTo>
                  <a:lnTo>
                    <a:pt x="0" y="187"/>
                  </a:lnTo>
                  <a:lnTo>
                    <a:pt x="8" y="143"/>
                  </a:lnTo>
                  <a:lnTo>
                    <a:pt x="26" y="125"/>
                  </a:lnTo>
                  <a:lnTo>
                    <a:pt x="34" y="98"/>
                  </a:lnTo>
                  <a:lnTo>
                    <a:pt x="8" y="63"/>
                  </a:lnTo>
                  <a:lnTo>
                    <a:pt x="26" y="54"/>
                  </a:lnTo>
                  <a:lnTo>
                    <a:pt x="8" y="9"/>
                  </a:lnTo>
                  <a:lnTo>
                    <a:pt x="26" y="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86" name="Freeform 258"/>
            <p:cNvSpPr>
              <a:spLocks/>
            </p:cNvSpPr>
            <p:nvPr/>
          </p:nvSpPr>
          <p:spPr bwMode="auto">
            <a:xfrm>
              <a:off x="5040313" y="4211637"/>
              <a:ext cx="1587" cy="41275"/>
            </a:xfrm>
            <a:custGeom>
              <a:avLst/>
              <a:gdLst>
                <a:gd name="T0" fmla="*/ 0 w 1587"/>
                <a:gd name="T1" fmla="*/ 2147483647 h 27"/>
                <a:gd name="T2" fmla="*/ 0 w 1587"/>
                <a:gd name="T3" fmla="*/ 2147483647 h 27"/>
                <a:gd name="T4" fmla="*/ 0 w 1587"/>
                <a:gd name="T5" fmla="*/ 2147483647 h 27"/>
                <a:gd name="T6" fmla="*/ 0 w 1587"/>
                <a:gd name="T7" fmla="*/ 2147483647 h 27"/>
                <a:gd name="T8" fmla="*/ 0 w 1587"/>
                <a:gd name="T9" fmla="*/ 2147483647 h 27"/>
                <a:gd name="T10" fmla="*/ 0 w 1587"/>
                <a:gd name="T11" fmla="*/ 0 h 27"/>
                <a:gd name="T12" fmla="*/ 0 w 1587"/>
                <a:gd name="T13" fmla="*/ 2147483647 h 27"/>
                <a:gd name="T14" fmla="*/ 0 60000 65536"/>
                <a:gd name="T15" fmla="*/ 0 60000 65536"/>
                <a:gd name="T16" fmla="*/ 0 60000 65536"/>
                <a:gd name="T17" fmla="*/ 0 60000 65536"/>
                <a:gd name="T18" fmla="*/ 0 60000 65536"/>
                <a:gd name="T19" fmla="*/ 0 60000 65536"/>
                <a:gd name="T20" fmla="*/ 0 60000 65536"/>
                <a:gd name="T21" fmla="*/ 0 w 1587"/>
                <a:gd name="T22" fmla="*/ 0 h 27"/>
                <a:gd name="T23" fmla="*/ 1587 w 158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7" h="27">
                  <a:moveTo>
                    <a:pt x="0" y="9"/>
                  </a:moveTo>
                  <a:lnTo>
                    <a:pt x="0" y="9"/>
                  </a:lnTo>
                  <a:lnTo>
                    <a:pt x="0" y="27"/>
                  </a:lnTo>
                  <a:lnTo>
                    <a:pt x="0" y="18"/>
                  </a:lnTo>
                  <a:lnTo>
                    <a:pt x="0" y="9"/>
                  </a:lnTo>
                  <a:lnTo>
                    <a:pt x="0"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87" name="Freeform 259"/>
            <p:cNvSpPr>
              <a:spLocks/>
            </p:cNvSpPr>
            <p:nvPr/>
          </p:nvSpPr>
          <p:spPr bwMode="auto">
            <a:xfrm>
              <a:off x="5040313" y="4211637"/>
              <a:ext cx="1587" cy="41275"/>
            </a:xfrm>
            <a:custGeom>
              <a:avLst/>
              <a:gdLst>
                <a:gd name="T0" fmla="*/ 0 w 1587"/>
                <a:gd name="T1" fmla="*/ 2147483647 h 27"/>
                <a:gd name="T2" fmla="*/ 0 w 1587"/>
                <a:gd name="T3" fmla="*/ 2147483647 h 27"/>
                <a:gd name="T4" fmla="*/ 0 w 1587"/>
                <a:gd name="T5" fmla="*/ 2147483647 h 27"/>
                <a:gd name="T6" fmla="*/ 0 w 1587"/>
                <a:gd name="T7" fmla="*/ 2147483647 h 27"/>
                <a:gd name="T8" fmla="*/ 0 w 1587"/>
                <a:gd name="T9" fmla="*/ 2147483647 h 27"/>
                <a:gd name="T10" fmla="*/ 0 w 1587"/>
                <a:gd name="T11" fmla="*/ 0 h 27"/>
                <a:gd name="T12" fmla="*/ 0 w 1587"/>
                <a:gd name="T13" fmla="*/ 2147483647 h 27"/>
                <a:gd name="T14" fmla="*/ 0 60000 65536"/>
                <a:gd name="T15" fmla="*/ 0 60000 65536"/>
                <a:gd name="T16" fmla="*/ 0 60000 65536"/>
                <a:gd name="T17" fmla="*/ 0 60000 65536"/>
                <a:gd name="T18" fmla="*/ 0 60000 65536"/>
                <a:gd name="T19" fmla="*/ 0 60000 65536"/>
                <a:gd name="T20" fmla="*/ 0 60000 65536"/>
                <a:gd name="T21" fmla="*/ 0 w 1587"/>
                <a:gd name="T22" fmla="*/ 0 h 27"/>
                <a:gd name="T23" fmla="*/ 1587 w 158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7" h="27">
                  <a:moveTo>
                    <a:pt x="0" y="9"/>
                  </a:moveTo>
                  <a:lnTo>
                    <a:pt x="0" y="9"/>
                  </a:lnTo>
                  <a:lnTo>
                    <a:pt x="0" y="27"/>
                  </a:lnTo>
                  <a:lnTo>
                    <a:pt x="0" y="18"/>
                  </a:lnTo>
                  <a:lnTo>
                    <a:pt x="0" y="9"/>
                  </a:lnTo>
                  <a:lnTo>
                    <a:pt x="0"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88" name="Freeform 260"/>
            <p:cNvSpPr>
              <a:spLocks/>
            </p:cNvSpPr>
            <p:nvPr/>
          </p:nvSpPr>
          <p:spPr bwMode="auto">
            <a:xfrm>
              <a:off x="4997450" y="3997325"/>
              <a:ext cx="211138" cy="228600"/>
            </a:xfrm>
            <a:custGeom>
              <a:avLst/>
              <a:gdLst>
                <a:gd name="T0" fmla="*/ 2147483647 w 131"/>
                <a:gd name="T1" fmla="*/ 2147483647 h 151"/>
                <a:gd name="T2" fmla="*/ 2147483647 w 131"/>
                <a:gd name="T3" fmla="*/ 2147483647 h 151"/>
                <a:gd name="T4" fmla="*/ 2147483647 w 131"/>
                <a:gd name="T5" fmla="*/ 2147483647 h 151"/>
                <a:gd name="T6" fmla="*/ 2147483647 w 131"/>
                <a:gd name="T7" fmla="*/ 2147483647 h 151"/>
                <a:gd name="T8" fmla="*/ 2147483647 w 131"/>
                <a:gd name="T9" fmla="*/ 2147483647 h 151"/>
                <a:gd name="T10" fmla="*/ 2147483647 w 131"/>
                <a:gd name="T11" fmla="*/ 2147483647 h 151"/>
                <a:gd name="T12" fmla="*/ 2147483647 w 131"/>
                <a:gd name="T13" fmla="*/ 2147483647 h 151"/>
                <a:gd name="T14" fmla="*/ 2147483647 w 131"/>
                <a:gd name="T15" fmla="*/ 2147483647 h 151"/>
                <a:gd name="T16" fmla="*/ 2147483647 w 131"/>
                <a:gd name="T17" fmla="*/ 2147483647 h 151"/>
                <a:gd name="T18" fmla="*/ 2147483647 w 131"/>
                <a:gd name="T19" fmla="*/ 0 h 151"/>
                <a:gd name="T20" fmla="*/ 2147483647 w 131"/>
                <a:gd name="T21" fmla="*/ 0 h 151"/>
                <a:gd name="T22" fmla="*/ 2147483647 w 131"/>
                <a:gd name="T23" fmla="*/ 0 h 151"/>
                <a:gd name="T24" fmla="*/ 2147483647 w 131"/>
                <a:gd name="T25" fmla="*/ 0 h 151"/>
                <a:gd name="T26" fmla="*/ 2147483647 w 131"/>
                <a:gd name="T27" fmla="*/ 2147483647 h 151"/>
                <a:gd name="T28" fmla="*/ 2147483647 w 131"/>
                <a:gd name="T29" fmla="*/ 2147483647 h 151"/>
                <a:gd name="T30" fmla="*/ 2147483647 w 131"/>
                <a:gd name="T31" fmla="*/ 2147483647 h 151"/>
                <a:gd name="T32" fmla="*/ 2147483647 w 131"/>
                <a:gd name="T33" fmla="*/ 2147483647 h 151"/>
                <a:gd name="T34" fmla="*/ 2147483647 w 131"/>
                <a:gd name="T35" fmla="*/ 2147483647 h 151"/>
                <a:gd name="T36" fmla="*/ 2147483647 w 131"/>
                <a:gd name="T37" fmla="*/ 2147483647 h 151"/>
                <a:gd name="T38" fmla="*/ 2147483647 w 131"/>
                <a:gd name="T39" fmla="*/ 2147483647 h 151"/>
                <a:gd name="T40" fmla="*/ 2147483647 w 131"/>
                <a:gd name="T41" fmla="*/ 2147483647 h 151"/>
                <a:gd name="T42" fmla="*/ 2147483647 w 131"/>
                <a:gd name="T43" fmla="*/ 2147483647 h 151"/>
                <a:gd name="T44" fmla="*/ 2147483647 w 131"/>
                <a:gd name="T45" fmla="*/ 2147483647 h 151"/>
                <a:gd name="T46" fmla="*/ 2147483647 w 131"/>
                <a:gd name="T47" fmla="*/ 2147483647 h 151"/>
                <a:gd name="T48" fmla="*/ 2147483647 w 131"/>
                <a:gd name="T49" fmla="*/ 2147483647 h 151"/>
                <a:gd name="T50" fmla="*/ 0 w 131"/>
                <a:gd name="T51" fmla="*/ 2147483647 h 151"/>
                <a:gd name="T52" fmla="*/ 2147483647 w 131"/>
                <a:gd name="T53" fmla="*/ 2147483647 h 151"/>
                <a:gd name="T54" fmla="*/ 2147483647 w 131"/>
                <a:gd name="T55" fmla="*/ 2147483647 h 1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1"/>
                <a:gd name="T85" fmla="*/ 0 h 151"/>
                <a:gd name="T86" fmla="*/ 131 w 131"/>
                <a:gd name="T87" fmla="*/ 151 h 15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1" h="151">
                  <a:moveTo>
                    <a:pt x="26" y="142"/>
                  </a:moveTo>
                  <a:lnTo>
                    <a:pt x="26" y="151"/>
                  </a:lnTo>
                  <a:lnTo>
                    <a:pt x="44" y="151"/>
                  </a:lnTo>
                  <a:lnTo>
                    <a:pt x="52" y="142"/>
                  </a:lnTo>
                  <a:lnTo>
                    <a:pt x="61" y="151"/>
                  </a:lnTo>
                  <a:lnTo>
                    <a:pt x="79" y="134"/>
                  </a:lnTo>
                  <a:lnTo>
                    <a:pt x="87" y="98"/>
                  </a:lnTo>
                  <a:lnTo>
                    <a:pt x="105" y="71"/>
                  </a:lnTo>
                  <a:lnTo>
                    <a:pt x="113" y="27"/>
                  </a:lnTo>
                  <a:lnTo>
                    <a:pt x="131" y="0"/>
                  </a:lnTo>
                  <a:lnTo>
                    <a:pt x="105" y="0"/>
                  </a:lnTo>
                  <a:lnTo>
                    <a:pt x="96" y="0"/>
                  </a:lnTo>
                  <a:lnTo>
                    <a:pt x="87" y="0"/>
                  </a:lnTo>
                  <a:lnTo>
                    <a:pt x="79" y="9"/>
                  </a:lnTo>
                  <a:lnTo>
                    <a:pt x="79" y="36"/>
                  </a:lnTo>
                  <a:lnTo>
                    <a:pt x="44" y="27"/>
                  </a:lnTo>
                  <a:lnTo>
                    <a:pt x="52" y="27"/>
                  </a:lnTo>
                  <a:lnTo>
                    <a:pt x="52" y="36"/>
                  </a:lnTo>
                  <a:lnTo>
                    <a:pt x="52" y="44"/>
                  </a:lnTo>
                  <a:lnTo>
                    <a:pt x="52" y="53"/>
                  </a:lnTo>
                  <a:lnTo>
                    <a:pt x="52" y="80"/>
                  </a:lnTo>
                  <a:lnTo>
                    <a:pt x="52" y="98"/>
                  </a:lnTo>
                  <a:lnTo>
                    <a:pt x="26" y="98"/>
                  </a:lnTo>
                  <a:lnTo>
                    <a:pt x="18" y="116"/>
                  </a:lnTo>
                  <a:lnTo>
                    <a:pt x="18" y="125"/>
                  </a:lnTo>
                  <a:lnTo>
                    <a:pt x="0" y="142"/>
                  </a:lnTo>
                  <a:lnTo>
                    <a:pt x="26" y="151"/>
                  </a:lnTo>
                  <a:lnTo>
                    <a:pt x="26" y="14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89" name="Group 261"/>
            <p:cNvGrpSpPr>
              <a:grpSpLocks/>
            </p:cNvGrpSpPr>
            <p:nvPr/>
          </p:nvGrpSpPr>
          <p:grpSpPr bwMode="auto">
            <a:xfrm>
              <a:off x="4997450" y="3997325"/>
              <a:ext cx="211138" cy="228600"/>
              <a:chOff x="2787" y="2382"/>
              <a:chExt cx="131" cy="151"/>
            </a:xfrm>
          </p:grpSpPr>
          <p:sp>
            <p:nvSpPr>
              <p:cNvPr id="56124" name="Freeform 262"/>
              <p:cNvSpPr>
                <a:spLocks/>
              </p:cNvSpPr>
              <p:nvPr/>
            </p:nvSpPr>
            <p:spPr bwMode="auto">
              <a:xfrm>
                <a:off x="2787" y="2382"/>
                <a:ext cx="131" cy="151"/>
              </a:xfrm>
              <a:custGeom>
                <a:avLst/>
                <a:gdLst>
                  <a:gd name="T0" fmla="*/ 26 w 131"/>
                  <a:gd name="T1" fmla="*/ 142 h 151"/>
                  <a:gd name="T2" fmla="*/ 26 w 131"/>
                  <a:gd name="T3" fmla="*/ 151 h 151"/>
                  <a:gd name="T4" fmla="*/ 44 w 131"/>
                  <a:gd name="T5" fmla="*/ 151 h 151"/>
                  <a:gd name="T6" fmla="*/ 52 w 131"/>
                  <a:gd name="T7" fmla="*/ 142 h 151"/>
                  <a:gd name="T8" fmla="*/ 61 w 131"/>
                  <a:gd name="T9" fmla="*/ 151 h 151"/>
                  <a:gd name="T10" fmla="*/ 79 w 131"/>
                  <a:gd name="T11" fmla="*/ 134 h 151"/>
                  <a:gd name="T12" fmla="*/ 87 w 131"/>
                  <a:gd name="T13" fmla="*/ 98 h 151"/>
                  <a:gd name="T14" fmla="*/ 105 w 131"/>
                  <a:gd name="T15" fmla="*/ 71 h 151"/>
                  <a:gd name="T16" fmla="*/ 113 w 131"/>
                  <a:gd name="T17" fmla="*/ 27 h 151"/>
                  <a:gd name="T18" fmla="*/ 131 w 131"/>
                  <a:gd name="T19" fmla="*/ 0 h 151"/>
                  <a:gd name="T20" fmla="*/ 105 w 131"/>
                  <a:gd name="T21" fmla="*/ 0 h 151"/>
                  <a:gd name="T22" fmla="*/ 96 w 131"/>
                  <a:gd name="T23" fmla="*/ 0 h 151"/>
                  <a:gd name="T24" fmla="*/ 87 w 131"/>
                  <a:gd name="T25" fmla="*/ 0 h 151"/>
                  <a:gd name="T26" fmla="*/ 79 w 131"/>
                  <a:gd name="T27" fmla="*/ 9 h 151"/>
                  <a:gd name="T28" fmla="*/ 79 w 131"/>
                  <a:gd name="T29" fmla="*/ 36 h 151"/>
                  <a:gd name="T30" fmla="*/ 44 w 131"/>
                  <a:gd name="T31" fmla="*/ 27 h 151"/>
                  <a:gd name="T32" fmla="*/ 52 w 131"/>
                  <a:gd name="T33" fmla="*/ 27 h 151"/>
                  <a:gd name="T34" fmla="*/ 52 w 131"/>
                  <a:gd name="T35" fmla="*/ 36 h 151"/>
                  <a:gd name="T36" fmla="*/ 52 w 131"/>
                  <a:gd name="T37" fmla="*/ 44 h 151"/>
                  <a:gd name="T38" fmla="*/ 52 w 131"/>
                  <a:gd name="T39" fmla="*/ 53 h 151"/>
                  <a:gd name="T40" fmla="*/ 52 w 131"/>
                  <a:gd name="T41" fmla="*/ 80 h 151"/>
                  <a:gd name="T42" fmla="*/ 52 w 131"/>
                  <a:gd name="T43" fmla="*/ 98 h 151"/>
                  <a:gd name="T44" fmla="*/ 26 w 131"/>
                  <a:gd name="T45" fmla="*/ 98 h 151"/>
                  <a:gd name="T46" fmla="*/ 18 w 131"/>
                  <a:gd name="T47" fmla="*/ 116 h 151"/>
                  <a:gd name="T48" fmla="*/ 18 w 131"/>
                  <a:gd name="T49" fmla="*/ 125 h 151"/>
                  <a:gd name="T50" fmla="*/ 0 w 131"/>
                  <a:gd name="T51" fmla="*/ 142 h 151"/>
                  <a:gd name="T52" fmla="*/ 26 w 131"/>
                  <a:gd name="T53" fmla="*/ 151 h 151"/>
                  <a:gd name="T54" fmla="*/ 26 w 131"/>
                  <a:gd name="T55" fmla="*/ 142 h 1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1"/>
                  <a:gd name="T85" fmla="*/ 0 h 151"/>
                  <a:gd name="T86" fmla="*/ 131 w 131"/>
                  <a:gd name="T87" fmla="*/ 151 h 15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1" h="151">
                    <a:moveTo>
                      <a:pt x="26" y="142"/>
                    </a:moveTo>
                    <a:lnTo>
                      <a:pt x="26" y="151"/>
                    </a:lnTo>
                    <a:lnTo>
                      <a:pt x="44" y="151"/>
                    </a:lnTo>
                    <a:lnTo>
                      <a:pt x="52" y="142"/>
                    </a:lnTo>
                    <a:lnTo>
                      <a:pt x="61" y="151"/>
                    </a:lnTo>
                    <a:lnTo>
                      <a:pt x="79" y="134"/>
                    </a:lnTo>
                    <a:lnTo>
                      <a:pt x="87" y="98"/>
                    </a:lnTo>
                    <a:lnTo>
                      <a:pt x="105" y="71"/>
                    </a:lnTo>
                    <a:lnTo>
                      <a:pt x="113" y="27"/>
                    </a:lnTo>
                    <a:lnTo>
                      <a:pt x="131" y="0"/>
                    </a:lnTo>
                    <a:lnTo>
                      <a:pt x="105" y="0"/>
                    </a:lnTo>
                    <a:lnTo>
                      <a:pt x="96" y="0"/>
                    </a:lnTo>
                    <a:lnTo>
                      <a:pt x="87" y="0"/>
                    </a:lnTo>
                    <a:lnTo>
                      <a:pt x="79" y="9"/>
                    </a:lnTo>
                    <a:lnTo>
                      <a:pt x="79" y="36"/>
                    </a:lnTo>
                    <a:lnTo>
                      <a:pt x="44" y="27"/>
                    </a:lnTo>
                    <a:lnTo>
                      <a:pt x="52" y="27"/>
                    </a:lnTo>
                    <a:lnTo>
                      <a:pt x="52" y="36"/>
                    </a:lnTo>
                    <a:lnTo>
                      <a:pt x="52" y="44"/>
                    </a:lnTo>
                    <a:lnTo>
                      <a:pt x="52" y="53"/>
                    </a:lnTo>
                    <a:lnTo>
                      <a:pt x="52" y="80"/>
                    </a:lnTo>
                    <a:lnTo>
                      <a:pt x="52" y="98"/>
                    </a:lnTo>
                    <a:lnTo>
                      <a:pt x="26" y="98"/>
                    </a:lnTo>
                    <a:lnTo>
                      <a:pt x="18" y="116"/>
                    </a:lnTo>
                    <a:lnTo>
                      <a:pt x="18" y="125"/>
                    </a:lnTo>
                    <a:lnTo>
                      <a:pt x="0" y="142"/>
                    </a:lnTo>
                    <a:lnTo>
                      <a:pt x="26" y="151"/>
                    </a:lnTo>
                    <a:lnTo>
                      <a:pt x="26" y="14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25" name="Freeform 263"/>
              <p:cNvSpPr>
                <a:spLocks/>
              </p:cNvSpPr>
              <p:nvPr/>
            </p:nvSpPr>
            <p:spPr bwMode="auto">
              <a:xfrm>
                <a:off x="2787" y="2382"/>
                <a:ext cx="131" cy="151"/>
              </a:xfrm>
              <a:custGeom>
                <a:avLst/>
                <a:gdLst>
                  <a:gd name="T0" fmla="*/ 26 w 131"/>
                  <a:gd name="T1" fmla="*/ 142 h 151"/>
                  <a:gd name="T2" fmla="*/ 26 w 131"/>
                  <a:gd name="T3" fmla="*/ 151 h 151"/>
                  <a:gd name="T4" fmla="*/ 44 w 131"/>
                  <a:gd name="T5" fmla="*/ 151 h 151"/>
                  <a:gd name="T6" fmla="*/ 52 w 131"/>
                  <a:gd name="T7" fmla="*/ 142 h 151"/>
                  <a:gd name="T8" fmla="*/ 61 w 131"/>
                  <a:gd name="T9" fmla="*/ 151 h 151"/>
                  <a:gd name="T10" fmla="*/ 79 w 131"/>
                  <a:gd name="T11" fmla="*/ 134 h 151"/>
                  <a:gd name="T12" fmla="*/ 87 w 131"/>
                  <a:gd name="T13" fmla="*/ 98 h 151"/>
                  <a:gd name="T14" fmla="*/ 105 w 131"/>
                  <a:gd name="T15" fmla="*/ 71 h 151"/>
                  <a:gd name="T16" fmla="*/ 113 w 131"/>
                  <a:gd name="T17" fmla="*/ 27 h 151"/>
                  <a:gd name="T18" fmla="*/ 131 w 131"/>
                  <a:gd name="T19" fmla="*/ 0 h 151"/>
                  <a:gd name="T20" fmla="*/ 105 w 131"/>
                  <a:gd name="T21" fmla="*/ 0 h 151"/>
                  <a:gd name="T22" fmla="*/ 96 w 131"/>
                  <a:gd name="T23" fmla="*/ 0 h 151"/>
                  <a:gd name="T24" fmla="*/ 87 w 131"/>
                  <a:gd name="T25" fmla="*/ 0 h 151"/>
                  <a:gd name="T26" fmla="*/ 79 w 131"/>
                  <a:gd name="T27" fmla="*/ 9 h 151"/>
                  <a:gd name="T28" fmla="*/ 79 w 131"/>
                  <a:gd name="T29" fmla="*/ 36 h 151"/>
                  <a:gd name="T30" fmla="*/ 44 w 131"/>
                  <a:gd name="T31" fmla="*/ 27 h 151"/>
                  <a:gd name="T32" fmla="*/ 52 w 131"/>
                  <a:gd name="T33" fmla="*/ 27 h 151"/>
                  <a:gd name="T34" fmla="*/ 52 w 131"/>
                  <a:gd name="T35" fmla="*/ 36 h 151"/>
                  <a:gd name="T36" fmla="*/ 52 w 131"/>
                  <a:gd name="T37" fmla="*/ 44 h 151"/>
                  <a:gd name="T38" fmla="*/ 52 w 131"/>
                  <a:gd name="T39" fmla="*/ 53 h 151"/>
                  <a:gd name="T40" fmla="*/ 52 w 131"/>
                  <a:gd name="T41" fmla="*/ 80 h 151"/>
                  <a:gd name="T42" fmla="*/ 52 w 131"/>
                  <a:gd name="T43" fmla="*/ 98 h 151"/>
                  <a:gd name="T44" fmla="*/ 26 w 131"/>
                  <a:gd name="T45" fmla="*/ 98 h 151"/>
                  <a:gd name="T46" fmla="*/ 18 w 131"/>
                  <a:gd name="T47" fmla="*/ 116 h 151"/>
                  <a:gd name="T48" fmla="*/ 18 w 131"/>
                  <a:gd name="T49" fmla="*/ 125 h 151"/>
                  <a:gd name="T50" fmla="*/ 0 w 131"/>
                  <a:gd name="T51" fmla="*/ 142 h 151"/>
                  <a:gd name="T52" fmla="*/ 26 w 131"/>
                  <a:gd name="T53" fmla="*/ 151 h 151"/>
                  <a:gd name="T54" fmla="*/ 26 w 131"/>
                  <a:gd name="T55" fmla="*/ 142 h 1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1"/>
                  <a:gd name="T85" fmla="*/ 0 h 151"/>
                  <a:gd name="T86" fmla="*/ 131 w 131"/>
                  <a:gd name="T87" fmla="*/ 151 h 15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1" h="151">
                    <a:moveTo>
                      <a:pt x="26" y="142"/>
                    </a:moveTo>
                    <a:lnTo>
                      <a:pt x="26" y="151"/>
                    </a:lnTo>
                    <a:lnTo>
                      <a:pt x="44" y="151"/>
                    </a:lnTo>
                    <a:lnTo>
                      <a:pt x="52" y="142"/>
                    </a:lnTo>
                    <a:lnTo>
                      <a:pt x="61" y="151"/>
                    </a:lnTo>
                    <a:lnTo>
                      <a:pt x="79" y="134"/>
                    </a:lnTo>
                    <a:lnTo>
                      <a:pt x="87" y="98"/>
                    </a:lnTo>
                    <a:lnTo>
                      <a:pt x="105" y="71"/>
                    </a:lnTo>
                    <a:lnTo>
                      <a:pt x="113" y="27"/>
                    </a:lnTo>
                    <a:lnTo>
                      <a:pt x="131" y="0"/>
                    </a:lnTo>
                    <a:lnTo>
                      <a:pt x="105" y="0"/>
                    </a:lnTo>
                    <a:lnTo>
                      <a:pt x="96" y="0"/>
                    </a:lnTo>
                    <a:lnTo>
                      <a:pt x="87" y="0"/>
                    </a:lnTo>
                    <a:lnTo>
                      <a:pt x="79" y="9"/>
                    </a:lnTo>
                    <a:lnTo>
                      <a:pt x="79" y="36"/>
                    </a:lnTo>
                    <a:lnTo>
                      <a:pt x="44" y="27"/>
                    </a:lnTo>
                    <a:lnTo>
                      <a:pt x="52" y="27"/>
                    </a:lnTo>
                    <a:lnTo>
                      <a:pt x="52" y="36"/>
                    </a:lnTo>
                    <a:lnTo>
                      <a:pt x="52" y="44"/>
                    </a:lnTo>
                    <a:lnTo>
                      <a:pt x="52" y="53"/>
                    </a:lnTo>
                    <a:lnTo>
                      <a:pt x="52" y="80"/>
                    </a:lnTo>
                    <a:lnTo>
                      <a:pt x="52" y="98"/>
                    </a:lnTo>
                    <a:lnTo>
                      <a:pt x="26" y="98"/>
                    </a:lnTo>
                    <a:lnTo>
                      <a:pt x="18" y="116"/>
                    </a:lnTo>
                    <a:lnTo>
                      <a:pt x="18" y="125"/>
                    </a:lnTo>
                    <a:lnTo>
                      <a:pt x="0" y="142"/>
                    </a:lnTo>
                    <a:lnTo>
                      <a:pt x="26" y="151"/>
                    </a:lnTo>
                    <a:lnTo>
                      <a:pt x="26" y="142"/>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90" name="Freeform 264"/>
            <p:cNvSpPr>
              <a:spLocks/>
            </p:cNvSpPr>
            <p:nvPr/>
          </p:nvSpPr>
          <p:spPr bwMode="auto">
            <a:xfrm>
              <a:off x="4943475" y="4038600"/>
              <a:ext cx="138113" cy="173037"/>
            </a:xfrm>
            <a:custGeom>
              <a:avLst/>
              <a:gdLst>
                <a:gd name="T0" fmla="*/ 2147483647 w 87"/>
                <a:gd name="T1" fmla="*/ 0 h 115"/>
                <a:gd name="T2" fmla="*/ 2147483647 w 87"/>
                <a:gd name="T3" fmla="*/ 2147483647 h 115"/>
                <a:gd name="T4" fmla="*/ 2147483647 w 87"/>
                <a:gd name="T5" fmla="*/ 2147483647 h 115"/>
                <a:gd name="T6" fmla="*/ 2147483647 w 87"/>
                <a:gd name="T7" fmla="*/ 2147483647 h 115"/>
                <a:gd name="T8" fmla="*/ 2147483647 w 87"/>
                <a:gd name="T9" fmla="*/ 2147483647 h 115"/>
                <a:gd name="T10" fmla="*/ 2147483647 w 87"/>
                <a:gd name="T11" fmla="*/ 2147483647 h 115"/>
                <a:gd name="T12" fmla="*/ 2147483647 w 87"/>
                <a:gd name="T13" fmla="*/ 2147483647 h 115"/>
                <a:gd name="T14" fmla="*/ 2147483647 w 87"/>
                <a:gd name="T15" fmla="*/ 2147483647 h 115"/>
                <a:gd name="T16" fmla="*/ 2147483647 w 87"/>
                <a:gd name="T17" fmla="*/ 2147483647 h 115"/>
                <a:gd name="T18" fmla="*/ 2147483647 w 87"/>
                <a:gd name="T19" fmla="*/ 2147483647 h 115"/>
                <a:gd name="T20" fmla="*/ 2147483647 w 87"/>
                <a:gd name="T21" fmla="*/ 2147483647 h 115"/>
                <a:gd name="T22" fmla="*/ 0 w 87"/>
                <a:gd name="T23" fmla="*/ 2147483647 h 115"/>
                <a:gd name="T24" fmla="*/ 2147483647 w 87"/>
                <a:gd name="T25" fmla="*/ 2147483647 h 115"/>
                <a:gd name="T26" fmla="*/ 2147483647 w 87"/>
                <a:gd name="T27" fmla="*/ 2147483647 h 115"/>
                <a:gd name="T28" fmla="*/ 2147483647 w 87"/>
                <a:gd name="T29" fmla="*/ 2147483647 h 115"/>
                <a:gd name="T30" fmla="*/ 2147483647 w 87"/>
                <a:gd name="T31" fmla="*/ 2147483647 h 115"/>
                <a:gd name="T32" fmla="*/ 2147483647 w 87"/>
                <a:gd name="T33" fmla="*/ 0 h 115"/>
                <a:gd name="T34" fmla="*/ 2147483647 w 87"/>
                <a:gd name="T35" fmla="*/ 0 h 115"/>
                <a:gd name="T36" fmla="*/ 2147483647 w 87"/>
                <a:gd name="T37" fmla="*/ 0 h 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115"/>
                <a:gd name="T59" fmla="*/ 87 w 87"/>
                <a:gd name="T60" fmla="*/ 115 h 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115">
                  <a:moveTo>
                    <a:pt x="87" y="0"/>
                  </a:moveTo>
                  <a:lnTo>
                    <a:pt x="87" y="9"/>
                  </a:lnTo>
                  <a:lnTo>
                    <a:pt x="87" y="17"/>
                  </a:lnTo>
                  <a:lnTo>
                    <a:pt x="87" y="26"/>
                  </a:lnTo>
                  <a:lnTo>
                    <a:pt x="87" y="53"/>
                  </a:lnTo>
                  <a:lnTo>
                    <a:pt x="87" y="71"/>
                  </a:lnTo>
                  <a:lnTo>
                    <a:pt x="61" y="71"/>
                  </a:lnTo>
                  <a:lnTo>
                    <a:pt x="53" y="89"/>
                  </a:lnTo>
                  <a:lnTo>
                    <a:pt x="53" y="98"/>
                  </a:lnTo>
                  <a:lnTo>
                    <a:pt x="35" y="115"/>
                  </a:lnTo>
                  <a:lnTo>
                    <a:pt x="18" y="89"/>
                  </a:lnTo>
                  <a:lnTo>
                    <a:pt x="0" y="44"/>
                  </a:lnTo>
                  <a:lnTo>
                    <a:pt x="9" y="44"/>
                  </a:lnTo>
                  <a:lnTo>
                    <a:pt x="9" y="35"/>
                  </a:lnTo>
                  <a:lnTo>
                    <a:pt x="18" y="17"/>
                  </a:lnTo>
                  <a:lnTo>
                    <a:pt x="35" y="17"/>
                  </a:lnTo>
                  <a:lnTo>
                    <a:pt x="35" y="0"/>
                  </a:lnTo>
                  <a:lnTo>
                    <a:pt x="79" y="0"/>
                  </a:lnTo>
                  <a:lnTo>
                    <a:pt x="87"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91" name="Group 265"/>
            <p:cNvGrpSpPr>
              <a:grpSpLocks/>
            </p:cNvGrpSpPr>
            <p:nvPr/>
          </p:nvGrpSpPr>
          <p:grpSpPr bwMode="auto">
            <a:xfrm>
              <a:off x="4943475" y="4038600"/>
              <a:ext cx="138113" cy="173037"/>
              <a:chOff x="2752" y="2409"/>
              <a:chExt cx="87" cy="115"/>
            </a:xfrm>
          </p:grpSpPr>
          <p:sp>
            <p:nvSpPr>
              <p:cNvPr id="56122" name="Freeform 266"/>
              <p:cNvSpPr>
                <a:spLocks/>
              </p:cNvSpPr>
              <p:nvPr/>
            </p:nvSpPr>
            <p:spPr bwMode="auto">
              <a:xfrm>
                <a:off x="2752" y="2409"/>
                <a:ext cx="87" cy="115"/>
              </a:xfrm>
              <a:custGeom>
                <a:avLst/>
                <a:gdLst>
                  <a:gd name="T0" fmla="*/ 87 w 87"/>
                  <a:gd name="T1" fmla="*/ 0 h 115"/>
                  <a:gd name="T2" fmla="*/ 87 w 87"/>
                  <a:gd name="T3" fmla="*/ 9 h 115"/>
                  <a:gd name="T4" fmla="*/ 87 w 87"/>
                  <a:gd name="T5" fmla="*/ 17 h 115"/>
                  <a:gd name="T6" fmla="*/ 87 w 87"/>
                  <a:gd name="T7" fmla="*/ 26 h 115"/>
                  <a:gd name="T8" fmla="*/ 87 w 87"/>
                  <a:gd name="T9" fmla="*/ 53 h 115"/>
                  <a:gd name="T10" fmla="*/ 87 w 87"/>
                  <a:gd name="T11" fmla="*/ 71 h 115"/>
                  <a:gd name="T12" fmla="*/ 61 w 87"/>
                  <a:gd name="T13" fmla="*/ 71 h 115"/>
                  <a:gd name="T14" fmla="*/ 53 w 87"/>
                  <a:gd name="T15" fmla="*/ 89 h 115"/>
                  <a:gd name="T16" fmla="*/ 53 w 87"/>
                  <a:gd name="T17" fmla="*/ 98 h 115"/>
                  <a:gd name="T18" fmla="*/ 35 w 87"/>
                  <a:gd name="T19" fmla="*/ 115 h 115"/>
                  <a:gd name="T20" fmla="*/ 18 w 87"/>
                  <a:gd name="T21" fmla="*/ 89 h 115"/>
                  <a:gd name="T22" fmla="*/ 0 w 87"/>
                  <a:gd name="T23" fmla="*/ 44 h 115"/>
                  <a:gd name="T24" fmla="*/ 9 w 87"/>
                  <a:gd name="T25" fmla="*/ 44 h 115"/>
                  <a:gd name="T26" fmla="*/ 9 w 87"/>
                  <a:gd name="T27" fmla="*/ 35 h 115"/>
                  <a:gd name="T28" fmla="*/ 18 w 87"/>
                  <a:gd name="T29" fmla="*/ 17 h 115"/>
                  <a:gd name="T30" fmla="*/ 35 w 87"/>
                  <a:gd name="T31" fmla="*/ 17 h 115"/>
                  <a:gd name="T32" fmla="*/ 35 w 87"/>
                  <a:gd name="T33" fmla="*/ 0 h 115"/>
                  <a:gd name="T34" fmla="*/ 79 w 87"/>
                  <a:gd name="T35" fmla="*/ 0 h 115"/>
                  <a:gd name="T36" fmla="*/ 87 w 87"/>
                  <a:gd name="T37" fmla="*/ 0 h 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115"/>
                  <a:gd name="T59" fmla="*/ 87 w 87"/>
                  <a:gd name="T60" fmla="*/ 115 h 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115">
                    <a:moveTo>
                      <a:pt x="87" y="0"/>
                    </a:moveTo>
                    <a:lnTo>
                      <a:pt x="87" y="9"/>
                    </a:lnTo>
                    <a:lnTo>
                      <a:pt x="87" y="17"/>
                    </a:lnTo>
                    <a:lnTo>
                      <a:pt x="87" y="26"/>
                    </a:lnTo>
                    <a:lnTo>
                      <a:pt x="87" y="53"/>
                    </a:lnTo>
                    <a:lnTo>
                      <a:pt x="87" y="71"/>
                    </a:lnTo>
                    <a:lnTo>
                      <a:pt x="61" y="71"/>
                    </a:lnTo>
                    <a:lnTo>
                      <a:pt x="53" y="89"/>
                    </a:lnTo>
                    <a:lnTo>
                      <a:pt x="53" y="98"/>
                    </a:lnTo>
                    <a:lnTo>
                      <a:pt x="35" y="115"/>
                    </a:lnTo>
                    <a:lnTo>
                      <a:pt x="18" y="89"/>
                    </a:lnTo>
                    <a:lnTo>
                      <a:pt x="0" y="44"/>
                    </a:lnTo>
                    <a:lnTo>
                      <a:pt x="9" y="44"/>
                    </a:lnTo>
                    <a:lnTo>
                      <a:pt x="9" y="35"/>
                    </a:lnTo>
                    <a:lnTo>
                      <a:pt x="18" y="17"/>
                    </a:lnTo>
                    <a:lnTo>
                      <a:pt x="35" y="17"/>
                    </a:lnTo>
                    <a:lnTo>
                      <a:pt x="35" y="0"/>
                    </a:lnTo>
                    <a:lnTo>
                      <a:pt x="79" y="0"/>
                    </a:lnTo>
                    <a:lnTo>
                      <a:pt x="87"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23" name="Freeform 267"/>
              <p:cNvSpPr>
                <a:spLocks/>
              </p:cNvSpPr>
              <p:nvPr/>
            </p:nvSpPr>
            <p:spPr bwMode="auto">
              <a:xfrm>
                <a:off x="2752" y="2409"/>
                <a:ext cx="87" cy="115"/>
              </a:xfrm>
              <a:custGeom>
                <a:avLst/>
                <a:gdLst>
                  <a:gd name="T0" fmla="*/ 87 w 87"/>
                  <a:gd name="T1" fmla="*/ 0 h 115"/>
                  <a:gd name="T2" fmla="*/ 87 w 87"/>
                  <a:gd name="T3" fmla="*/ 9 h 115"/>
                  <a:gd name="T4" fmla="*/ 87 w 87"/>
                  <a:gd name="T5" fmla="*/ 17 h 115"/>
                  <a:gd name="T6" fmla="*/ 87 w 87"/>
                  <a:gd name="T7" fmla="*/ 26 h 115"/>
                  <a:gd name="T8" fmla="*/ 87 w 87"/>
                  <a:gd name="T9" fmla="*/ 53 h 115"/>
                  <a:gd name="T10" fmla="*/ 87 w 87"/>
                  <a:gd name="T11" fmla="*/ 71 h 115"/>
                  <a:gd name="T12" fmla="*/ 61 w 87"/>
                  <a:gd name="T13" fmla="*/ 71 h 115"/>
                  <a:gd name="T14" fmla="*/ 53 w 87"/>
                  <a:gd name="T15" fmla="*/ 89 h 115"/>
                  <a:gd name="T16" fmla="*/ 53 w 87"/>
                  <a:gd name="T17" fmla="*/ 98 h 115"/>
                  <a:gd name="T18" fmla="*/ 35 w 87"/>
                  <a:gd name="T19" fmla="*/ 115 h 115"/>
                  <a:gd name="T20" fmla="*/ 18 w 87"/>
                  <a:gd name="T21" fmla="*/ 89 h 115"/>
                  <a:gd name="T22" fmla="*/ 0 w 87"/>
                  <a:gd name="T23" fmla="*/ 44 h 115"/>
                  <a:gd name="T24" fmla="*/ 9 w 87"/>
                  <a:gd name="T25" fmla="*/ 44 h 115"/>
                  <a:gd name="T26" fmla="*/ 9 w 87"/>
                  <a:gd name="T27" fmla="*/ 35 h 115"/>
                  <a:gd name="T28" fmla="*/ 18 w 87"/>
                  <a:gd name="T29" fmla="*/ 17 h 115"/>
                  <a:gd name="T30" fmla="*/ 35 w 87"/>
                  <a:gd name="T31" fmla="*/ 17 h 115"/>
                  <a:gd name="T32" fmla="*/ 35 w 87"/>
                  <a:gd name="T33" fmla="*/ 0 h 115"/>
                  <a:gd name="T34" fmla="*/ 79 w 87"/>
                  <a:gd name="T35" fmla="*/ 0 h 115"/>
                  <a:gd name="T36" fmla="*/ 87 w 87"/>
                  <a:gd name="T37" fmla="*/ 0 h 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115"/>
                  <a:gd name="T59" fmla="*/ 87 w 87"/>
                  <a:gd name="T60" fmla="*/ 115 h 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115">
                    <a:moveTo>
                      <a:pt x="87" y="0"/>
                    </a:moveTo>
                    <a:lnTo>
                      <a:pt x="87" y="9"/>
                    </a:lnTo>
                    <a:lnTo>
                      <a:pt x="87" y="17"/>
                    </a:lnTo>
                    <a:lnTo>
                      <a:pt x="87" y="26"/>
                    </a:lnTo>
                    <a:lnTo>
                      <a:pt x="87" y="53"/>
                    </a:lnTo>
                    <a:lnTo>
                      <a:pt x="87" y="71"/>
                    </a:lnTo>
                    <a:lnTo>
                      <a:pt x="61" y="71"/>
                    </a:lnTo>
                    <a:lnTo>
                      <a:pt x="53" y="89"/>
                    </a:lnTo>
                    <a:lnTo>
                      <a:pt x="53" y="98"/>
                    </a:lnTo>
                    <a:lnTo>
                      <a:pt x="35" y="115"/>
                    </a:lnTo>
                    <a:lnTo>
                      <a:pt x="18" y="89"/>
                    </a:lnTo>
                    <a:lnTo>
                      <a:pt x="0" y="44"/>
                    </a:lnTo>
                    <a:lnTo>
                      <a:pt x="9" y="44"/>
                    </a:lnTo>
                    <a:lnTo>
                      <a:pt x="9" y="35"/>
                    </a:lnTo>
                    <a:lnTo>
                      <a:pt x="18" y="17"/>
                    </a:lnTo>
                    <a:lnTo>
                      <a:pt x="35" y="17"/>
                    </a:lnTo>
                    <a:lnTo>
                      <a:pt x="35" y="0"/>
                    </a:lnTo>
                    <a:lnTo>
                      <a:pt x="79" y="0"/>
                    </a:lnTo>
                    <a:lnTo>
                      <a:pt x="87"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92" name="Freeform 268"/>
            <p:cNvSpPr>
              <a:spLocks/>
            </p:cNvSpPr>
            <p:nvPr/>
          </p:nvSpPr>
          <p:spPr bwMode="auto">
            <a:xfrm>
              <a:off x="4956175" y="4038600"/>
              <a:ext cx="41275" cy="23812"/>
            </a:xfrm>
            <a:custGeom>
              <a:avLst/>
              <a:gdLst>
                <a:gd name="T0" fmla="*/ 2147483647 w 26"/>
                <a:gd name="T1" fmla="*/ 2147483647 h 17"/>
                <a:gd name="T2" fmla="*/ 2147483647 w 26"/>
                <a:gd name="T3" fmla="*/ 0 h 17"/>
                <a:gd name="T4" fmla="*/ 2147483647 w 26"/>
                <a:gd name="T5" fmla="*/ 0 h 17"/>
                <a:gd name="T6" fmla="*/ 0 w 26"/>
                <a:gd name="T7" fmla="*/ 2147483647 h 17"/>
                <a:gd name="T8" fmla="*/ 2147483647 w 26"/>
                <a:gd name="T9" fmla="*/ 214748364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6" y="17"/>
                  </a:moveTo>
                  <a:lnTo>
                    <a:pt x="26" y="0"/>
                  </a:lnTo>
                  <a:lnTo>
                    <a:pt x="9" y="0"/>
                  </a:lnTo>
                  <a:lnTo>
                    <a:pt x="0" y="17"/>
                  </a:lnTo>
                  <a:lnTo>
                    <a:pt x="26" y="1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93" name="Group 269"/>
            <p:cNvGrpSpPr>
              <a:grpSpLocks/>
            </p:cNvGrpSpPr>
            <p:nvPr/>
          </p:nvGrpSpPr>
          <p:grpSpPr bwMode="auto">
            <a:xfrm>
              <a:off x="4956175" y="4038600"/>
              <a:ext cx="41275" cy="23812"/>
              <a:chOff x="2761" y="2409"/>
              <a:chExt cx="26" cy="17"/>
            </a:xfrm>
          </p:grpSpPr>
          <p:sp>
            <p:nvSpPr>
              <p:cNvPr id="56120" name="Freeform 270"/>
              <p:cNvSpPr>
                <a:spLocks/>
              </p:cNvSpPr>
              <p:nvPr/>
            </p:nvSpPr>
            <p:spPr bwMode="auto">
              <a:xfrm>
                <a:off x="2761" y="2409"/>
                <a:ext cx="26" cy="17"/>
              </a:xfrm>
              <a:custGeom>
                <a:avLst/>
                <a:gdLst>
                  <a:gd name="T0" fmla="*/ 26 w 26"/>
                  <a:gd name="T1" fmla="*/ 17 h 17"/>
                  <a:gd name="T2" fmla="*/ 26 w 26"/>
                  <a:gd name="T3" fmla="*/ 0 h 17"/>
                  <a:gd name="T4" fmla="*/ 9 w 26"/>
                  <a:gd name="T5" fmla="*/ 0 h 17"/>
                  <a:gd name="T6" fmla="*/ 0 w 26"/>
                  <a:gd name="T7" fmla="*/ 17 h 17"/>
                  <a:gd name="T8" fmla="*/ 26 w 26"/>
                  <a:gd name="T9" fmla="*/ 1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6" y="17"/>
                    </a:moveTo>
                    <a:lnTo>
                      <a:pt x="26" y="0"/>
                    </a:lnTo>
                    <a:lnTo>
                      <a:pt x="9" y="0"/>
                    </a:lnTo>
                    <a:lnTo>
                      <a:pt x="0" y="17"/>
                    </a:lnTo>
                    <a:lnTo>
                      <a:pt x="26" y="1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21" name="Freeform 271"/>
              <p:cNvSpPr>
                <a:spLocks/>
              </p:cNvSpPr>
              <p:nvPr/>
            </p:nvSpPr>
            <p:spPr bwMode="auto">
              <a:xfrm>
                <a:off x="2761" y="2409"/>
                <a:ext cx="26" cy="17"/>
              </a:xfrm>
              <a:custGeom>
                <a:avLst/>
                <a:gdLst>
                  <a:gd name="T0" fmla="*/ 26 w 26"/>
                  <a:gd name="T1" fmla="*/ 17 h 17"/>
                  <a:gd name="T2" fmla="*/ 26 w 26"/>
                  <a:gd name="T3" fmla="*/ 0 h 17"/>
                  <a:gd name="T4" fmla="*/ 9 w 26"/>
                  <a:gd name="T5" fmla="*/ 0 h 17"/>
                  <a:gd name="T6" fmla="*/ 0 w 26"/>
                  <a:gd name="T7" fmla="*/ 17 h 17"/>
                  <a:gd name="T8" fmla="*/ 26 w 26"/>
                  <a:gd name="T9" fmla="*/ 1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6" y="17"/>
                    </a:moveTo>
                    <a:lnTo>
                      <a:pt x="26" y="0"/>
                    </a:lnTo>
                    <a:lnTo>
                      <a:pt x="9" y="0"/>
                    </a:lnTo>
                    <a:lnTo>
                      <a:pt x="0" y="17"/>
                    </a:lnTo>
                    <a:lnTo>
                      <a:pt x="26" y="1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94" name="Freeform 272"/>
            <p:cNvSpPr>
              <a:spLocks/>
            </p:cNvSpPr>
            <p:nvPr/>
          </p:nvSpPr>
          <p:spPr bwMode="auto">
            <a:xfrm>
              <a:off x="4633913" y="3781425"/>
              <a:ext cx="125412" cy="174625"/>
            </a:xfrm>
            <a:custGeom>
              <a:avLst/>
              <a:gdLst>
                <a:gd name="T0" fmla="*/ 2147483647 w 78"/>
                <a:gd name="T1" fmla="*/ 2147483647 h 116"/>
                <a:gd name="T2" fmla="*/ 2147483647 w 78"/>
                <a:gd name="T3" fmla="*/ 2147483647 h 116"/>
                <a:gd name="T4" fmla="*/ 2147483647 w 78"/>
                <a:gd name="T5" fmla="*/ 0 h 116"/>
                <a:gd name="T6" fmla="*/ 2147483647 w 78"/>
                <a:gd name="T7" fmla="*/ 0 h 116"/>
                <a:gd name="T8" fmla="*/ 2147483647 w 78"/>
                <a:gd name="T9" fmla="*/ 2147483647 h 116"/>
                <a:gd name="T10" fmla="*/ 2147483647 w 78"/>
                <a:gd name="T11" fmla="*/ 2147483647 h 116"/>
                <a:gd name="T12" fmla="*/ 0 w 78"/>
                <a:gd name="T13" fmla="*/ 2147483647 h 116"/>
                <a:gd name="T14" fmla="*/ 2147483647 w 78"/>
                <a:gd name="T15" fmla="*/ 2147483647 h 116"/>
                <a:gd name="T16" fmla="*/ 0 w 78"/>
                <a:gd name="T17" fmla="*/ 2147483647 h 116"/>
                <a:gd name="T18" fmla="*/ 2147483647 w 78"/>
                <a:gd name="T19" fmla="*/ 2147483647 h 116"/>
                <a:gd name="T20" fmla="*/ 2147483647 w 78"/>
                <a:gd name="T21" fmla="*/ 2147483647 h 116"/>
                <a:gd name="T22" fmla="*/ 2147483647 w 78"/>
                <a:gd name="T23" fmla="*/ 2147483647 h 116"/>
                <a:gd name="T24" fmla="*/ 2147483647 w 78"/>
                <a:gd name="T25" fmla="*/ 2147483647 h 116"/>
                <a:gd name="T26" fmla="*/ 2147483647 w 78"/>
                <a:gd name="T27" fmla="*/ 2147483647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
                <a:gd name="T43" fmla="*/ 0 h 116"/>
                <a:gd name="T44" fmla="*/ 78 w 78"/>
                <a:gd name="T45" fmla="*/ 116 h 1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 h="116">
                  <a:moveTo>
                    <a:pt x="69" y="81"/>
                  </a:moveTo>
                  <a:lnTo>
                    <a:pt x="52" y="45"/>
                  </a:lnTo>
                  <a:lnTo>
                    <a:pt x="52" y="0"/>
                  </a:lnTo>
                  <a:lnTo>
                    <a:pt x="8" y="0"/>
                  </a:lnTo>
                  <a:lnTo>
                    <a:pt x="8" y="27"/>
                  </a:lnTo>
                  <a:lnTo>
                    <a:pt x="17" y="54"/>
                  </a:lnTo>
                  <a:lnTo>
                    <a:pt x="0" y="81"/>
                  </a:lnTo>
                  <a:lnTo>
                    <a:pt x="8" y="107"/>
                  </a:lnTo>
                  <a:lnTo>
                    <a:pt x="0" y="107"/>
                  </a:lnTo>
                  <a:lnTo>
                    <a:pt x="17" y="116"/>
                  </a:lnTo>
                  <a:lnTo>
                    <a:pt x="52" y="98"/>
                  </a:lnTo>
                  <a:lnTo>
                    <a:pt x="69" y="98"/>
                  </a:lnTo>
                  <a:lnTo>
                    <a:pt x="78" y="89"/>
                  </a:lnTo>
                  <a:lnTo>
                    <a:pt x="69" y="8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95" name="Freeform 273"/>
            <p:cNvSpPr>
              <a:spLocks/>
            </p:cNvSpPr>
            <p:nvPr/>
          </p:nvSpPr>
          <p:spPr bwMode="auto">
            <a:xfrm>
              <a:off x="4633913" y="3781425"/>
              <a:ext cx="125412" cy="174625"/>
            </a:xfrm>
            <a:custGeom>
              <a:avLst/>
              <a:gdLst>
                <a:gd name="T0" fmla="*/ 2147483647 w 78"/>
                <a:gd name="T1" fmla="*/ 2147483647 h 116"/>
                <a:gd name="T2" fmla="*/ 2147483647 w 78"/>
                <a:gd name="T3" fmla="*/ 2147483647 h 116"/>
                <a:gd name="T4" fmla="*/ 2147483647 w 78"/>
                <a:gd name="T5" fmla="*/ 0 h 116"/>
                <a:gd name="T6" fmla="*/ 2147483647 w 78"/>
                <a:gd name="T7" fmla="*/ 0 h 116"/>
                <a:gd name="T8" fmla="*/ 2147483647 w 78"/>
                <a:gd name="T9" fmla="*/ 2147483647 h 116"/>
                <a:gd name="T10" fmla="*/ 2147483647 w 78"/>
                <a:gd name="T11" fmla="*/ 2147483647 h 116"/>
                <a:gd name="T12" fmla="*/ 0 w 78"/>
                <a:gd name="T13" fmla="*/ 2147483647 h 116"/>
                <a:gd name="T14" fmla="*/ 2147483647 w 78"/>
                <a:gd name="T15" fmla="*/ 2147483647 h 116"/>
                <a:gd name="T16" fmla="*/ 0 w 78"/>
                <a:gd name="T17" fmla="*/ 2147483647 h 116"/>
                <a:gd name="T18" fmla="*/ 2147483647 w 78"/>
                <a:gd name="T19" fmla="*/ 2147483647 h 116"/>
                <a:gd name="T20" fmla="*/ 2147483647 w 78"/>
                <a:gd name="T21" fmla="*/ 2147483647 h 116"/>
                <a:gd name="T22" fmla="*/ 2147483647 w 78"/>
                <a:gd name="T23" fmla="*/ 2147483647 h 116"/>
                <a:gd name="T24" fmla="*/ 2147483647 w 78"/>
                <a:gd name="T25" fmla="*/ 2147483647 h 116"/>
                <a:gd name="T26" fmla="*/ 2147483647 w 78"/>
                <a:gd name="T27" fmla="*/ 2147483647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
                <a:gd name="T43" fmla="*/ 0 h 116"/>
                <a:gd name="T44" fmla="*/ 78 w 78"/>
                <a:gd name="T45" fmla="*/ 116 h 1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 h="116">
                  <a:moveTo>
                    <a:pt x="69" y="81"/>
                  </a:moveTo>
                  <a:lnTo>
                    <a:pt x="52" y="45"/>
                  </a:lnTo>
                  <a:lnTo>
                    <a:pt x="52" y="0"/>
                  </a:lnTo>
                  <a:lnTo>
                    <a:pt x="8" y="0"/>
                  </a:lnTo>
                  <a:lnTo>
                    <a:pt x="8" y="27"/>
                  </a:lnTo>
                  <a:lnTo>
                    <a:pt x="17" y="54"/>
                  </a:lnTo>
                  <a:lnTo>
                    <a:pt x="0" y="81"/>
                  </a:lnTo>
                  <a:lnTo>
                    <a:pt x="8" y="107"/>
                  </a:lnTo>
                  <a:lnTo>
                    <a:pt x="0" y="107"/>
                  </a:lnTo>
                  <a:lnTo>
                    <a:pt x="17" y="116"/>
                  </a:lnTo>
                  <a:lnTo>
                    <a:pt x="52" y="98"/>
                  </a:lnTo>
                  <a:lnTo>
                    <a:pt x="69" y="98"/>
                  </a:lnTo>
                  <a:lnTo>
                    <a:pt x="78" y="89"/>
                  </a:lnTo>
                  <a:lnTo>
                    <a:pt x="69" y="81"/>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496" name="Freeform 274"/>
            <p:cNvSpPr>
              <a:spLocks/>
            </p:cNvSpPr>
            <p:nvPr/>
          </p:nvSpPr>
          <p:spPr bwMode="auto">
            <a:xfrm>
              <a:off x="4718050" y="3781425"/>
              <a:ext cx="55563" cy="134937"/>
            </a:xfrm>
            <a:custGeom>
              <a:avLst/>
              <a:gdLst>
                <a:gd name="T0" fmla="*/ 2147483647 w 35"/>
                <a:gd name="T1" fmla="*/ 2147483647 h 89"/>
                <a:gd name="T2" fmla="*/ 0 w 35"/>
                <a:gd name="T3" fmla="*/ 2147483647 h 89"/>
                <a:gd name="T4" fmla="*/ 0 w 35"/>
                <a:gd name="T5" fmla="*/ 0 h 89"/>
                <a:gd name="T6" fmla="*/ 2147483647 w 35"/>
                <a:gd name="T7" fmla="*/ 0 h 89"/>
                <a:gd name="T8" fmla="*/ 2147483647 w 35"/>
                <a:gd name="T9" fmla="*/ 2147483647 h 89"/>
                <a:gd name="T10" fmla="*/ 2147483647 w 35"/>
                <a:gd name="T11" fmla="*/ 2147483647 h 89"/>
                <a:gd name="T12" fmla="*/ 2147483647 w 35"/>
                <a:gd name="T13" fmla="*/ 2147483647 h 89"/>
                <a:gd name="T14" fmla="*/ 2147483647 w 35"/>
                <a:gd name="T15" fmla="*/ 2147483647 h 89"/>
                <a:gd name="T16" fmla="*/ 2147483647 w 35"/>
                <a:gd name="T17" fmla="*/ 2147483647 h 89"/>
                <a:gd name="T18" fmla="*/ 2147483647 w 35"/>
                <a:gd name="T19" fmla="*/ 2147483647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89"/>
                <a:gd name="T32" fmla="*/ 35 w 3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89">
                  <a:moveTo>
                    <a:pt x="17" y="81"/>
                  </a:moveTo>
                  <a:lnTo>
                    <a:pt x="0" y="45"/>
                  </a:lnTo>
                  <a:lnTo>
                    <a:pt x="0" y="0"/>
                  </a:lnTo>
                  <a:lnTo>
                    <a:pt x="17" y="0"/>
                  </a:lnTo>
                  <a:lnTo>
                    <a:pt x="17" y="9"/>
                  </a:lnTo>
                  <a:lnTo>
                    <a:pt x="26" y="18"/>
                  </a:lnTo>
                  <a:lnTo>
                    <a:pt x="26" y="54"/>
                  </a:lnTo>
                  <a:lnTo>
                    <a:pt x="35" y="89"/>
                  </a:lnTo>
                  <a:lnTo>
                    <a:pt x="26" y="89"/>
                  </a:lnTo>
                  <a:lnTo>
                    <a:pt x="17" y="8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97" name="Group 275"/>
            <p:cNvGrpSpPr>
              <a:grpSpLocks/>
            </p:cNvGrpSpPr>
            <p:nvPr/>
          </p:nvGrpSpPr>
          <p:grpSpPr bwMode="auto">
            <a:xfrm>
              <a:off x="4718050" y="3781425"/>
              <a:ext cx="55563" cy="134937"/>
              <a:chOff x="2613" y="2239"/>
              <a:chExt cx="35" cy="89"/>
            </a:xfrm>
          </p:grpSpPr>
          <p:sp>
            <p:nvSpPr>
              <p:cNvPr id="56118" name="Freeform 276"/>
              <p:cNvSpPr>
                <a:spLocks/>
              </p:cNvSpPr>
              <p:nvPr/>
            </p:nvSpPr>
            <p:spPr bwMode="auto">
              <a:xfrm>
                <a:off x="2613" y="2239"/>
                <a:ext cx="35" cy="89"/>
              </a:xfrm>
              <a:custGeom>
                <a:avLst/>
                <a:gdLst>
                  <a:gd name="T0" fmla="*/ 17 w 35"/>
                  <a:gd name="T1" fmla="*/ 81 h 89"/>
                  <a:gd name="T2" fmla="*/ 0 w 35"/>
                  <a:gd name="T3" fmla="*/ 45 h 89"/>
                  <a:gd name="T4" fmla="*/ 0 w 35"/>
                  <a:gd name="T5" fmla="*/ 0 h 89"/>
                  <a:gd name="T6" fmla="*/ 17 w 35"/>
                  <a:gd name="T7" fmla="*/ 0 h 89"/>
                  <a:gd name="T8" fmla="*/ 17 w 35"/>
                  <a:gd name="T9" fmla="*/ 9 h 89"/>
                  <a:gd name="T10" fmla="*/ 26 w 35"/>
                  <a:gd name="T11" fmla="*/ 18 h 89"/>
                  <a:gd name="T12" fmla="*/ 26 w 35"/>
                  <a:gd name="T13" fmla="*/ 54 h 89"/>
                  <a:gd name="T14" fmla="*/ 35 w 35"/>
                  <a:gd name="T15" fmla="*/ 89 h 89"/>
                  <a:gd name="T16" fmla="*/ 26 w 35"/>
                  <a:gd name="T17" fmla="*/ 89 h 89"/>
                  <a:gd name="T18" fmla="*/ 17 w 35"/>
                  <a:gd name="T19" fmla="*/ 81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89"/>
                  <a:gd name="T32" fmla="*/ 35 w 3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89">
                    <a:moveTo>
                      <a:pt x="17" y="81"/>
                    </a:moveTo>
                    <a:lnTo>
                      <a:pt x="0" y="45"/>
                    </a:lnTo>
                    <a:lnTo>
                      <a:pt x="0" y="0"/>
                    </a:lnTo>
                    <a:lnTo>
                      <a:pt x="17" y="0"/>
                    </a:lnTo>
                    <a:lnTo>
                      <a:pt x="17" y="9"/>
                    </a:lnTo>
                    <a:lnTo>
                      <a:pt x="26" y="18"/>
                    </a:lnTo>
                    <a:lnTo>
                      <a:pt x="26" y="54"/>
                    </a:lnTo>
                    <a:lnTo>
                      <a:pt x="35" y="89"/>
                    </a:lnTo>
                    <a:lnTo>
                      <a:pt x="26" y="89"/>
                    </a:lnTo>
                    <a:lnTo>
                      <a:pt x="17" y="8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19" name="Freeform 277"/>
              <p:cNvSpPr>
                <a:spLocks/>
              </p:cNvSpPr>
              <p:nvPr/>
            </p:nvSpPr>
            <p:spPr bwMode="auto">
              <a:xfrm>
                <a:off x="2613" y="2239"/>
                <a:ext cx="35" cy="89"/>
              </a:xfrm>
              <a:custGeom>
                <a:avLst/>
                <a:gdLst>
                  <a:gd name="T0" fmla="*/ 17 w 35"/>
                  <a:gd name="T1" fmla="*/ 81 h 89"/>
                  <a:gd name="T2" fmla="*/ 0 w 35"/>
                  <a:gd name="T3" fmla="*/ 45 h 89"/>
                  <a:gd name="T4" fmla="*/ 0 w 35"/>
                  <a:gd name="T5" fmla="*/ 0 h 89"/>
                  <a:gd name="T6" fmla="*/ 17 w 35"/>
                  <a:gd name="T7" fmla="*/ 0 h 89"/>
                  <a:gd name="T8" fmla="*/ 17 w 35"/>
                  <a:gd name="T9" fmla="*/ 9 h 89"/>
                  <a:gd name="T10" fmla="*/ 26 w 35"/>
                  <a:gd name="T11" fmla="*/ 18 h 89"/>
                  <a:gd name="T12" fmla="*/ 26 w 35"/>
                  <a:gd name="T13" fmla="*/ 54 h 89"/>
                  <a:gd name="T14" fmla="*/ 35 w 35"/>
                  <a:gd name="T15" fmla="*/ 89 h 89"/>
                  <a:gd name="T16" fmla="*/ 26 w 35"/>
                  <a:gd name="T17" fmla="*/ 89 h 89"/>
                  <a:gd name="T18" fmla="*/ 17 w 35"/>
                  <a:gd name="T19" fmla="*/ 81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89"/>
                  <a:gd name="T32" fmla="*/ 35 w 3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89">
                    <a:moveTo>
                      <a:pt x="17" y="81"/>
                    </a:moveTo>
                    <a:lnTo>
                      <a:pt x="0" y="45"/>
                    </a:lnTo>
                    <a:lnTo>
                      <a:pt x="0" y="0"/>
                    </a:lnTo>
                    <a:lnTo>
                      <a:pt x="17" y="0"/>
                    </a:lnTo>
                    <a:lnTo>
                      <a:pt x="17" y="9"/>
                    </a:lnTo>
                    <a:lnTo>
                      <a:pt x="26" y="18"/>
                    </a:lnTo>
                    <a:lnTo>
                      <a:pt x="26" y="54"/>
                    </a:lnTo>
                    <a:lnTo>
                      <a:pt x="35" y="89"/>
                    </a:lnTo>
                    <a:lnTo>
                      <a:pt x="26" y="89"/>
                    </a:lnTo>
                    <a:lnTo>
                      <a:pt x="17" y="81"/>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498" name="Freeform 278"/>
            <p:cNvSpPr>
              <a:spLocks/>
            </p:cNvSpPr>
            <p:nvPr/>
          </p:nvSpPr>
          <p:spPr bwMode="auto">
            <a:xfrm>
              <a:off x="4746625" y="3741737"/>
              <a:ext cx="69850" cy="174625"/>
            </a:xfrm>
            <a:custGeom>
              <a:avLst/>
              <a:gdLst>
                <a:gd name="T0" fmla="*/ 2147483647 w 44"/>
                <a:gd name="T1" fmla="*/ 2147483647 h 115"/>
                <a:gd name="T2" fmla="*/ 2147483647 w 44"/>
                <a:gd name="T3" fmla="*/ 2147483647 h 115"/>
                <a:gd name="T4" fmla="*/ 0 w 44"/>
                <a:gd name="T5" fmla="*/ 2147483647 h 115"/>
                <a:gd name="T6" fmla="*/ 0 w 44"/>
                <a:gd name="T7" fmla="*/ 2147483647 h 115"/>
                <a:gd name="T8" fmla="*/ 2147483647 w 44"/>
                <a:gd name="T9" fmla="*/ 2147483647 h 115"/>
                <a:gd name="T10" fmla="*/ 2147483647 w 44"/>
                <a:gd name="T11" fmla="*/ 2147483647 h 115"/>
                <a:gd name="T12" fmla="*/ 2147483647 w 44"/>
                <a:gd name="T13" fmla="*/ 2147483647 h 115"/>
                <a:gd name="T14" fmla="*/ 2147483647 w 44"/>
                <a:gd name="T15" fmla="*/ 0 h 115"/>
                <a:gd name="T16" fmla="*/ 2147483647 w 44"/>
                <a:gd name="T17" fmla="*/ 2147483647 h 115"/>
                <a:gd name="T18" fmla="*/ 2147483647 w 44"/>
                <a:gd name="T19" fmla="*/ 2147483647 h 115"/>
                <a:gd name="T20" fmla="*/ 2147483647 w 44"/>
                <a:gd name="T21" fmla="*/ 2147483647 h 115"/>
                <a:gd name="T22" fmla="*/ 2147483647 w 44"/>
                <a:gd name="T23" fmla="*/ 2147483647 h 115"/>
                <a:gd name="T24" fmla="*/ 2147483647 w 44"/>
                <a:gd name="T25" fmla="*/ 2147483647 h 115"/>
                <a:gd name="T26" fmla="*/ 2147483647 w 44"/>
                <a:gd name="T27" fmla="*/ 2147483647 h 1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115"/>
                <a:gd name="T44" fmla="*/ 44 w 44"/>
                <a:gd name="T45" fmla="*/ 115 h 1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115">
                  <a:moveTo>
                    <a:pt x="9" y="80"/>
                  </a:moveTo>
                  <a:lnTo>
                    <a:pt x="9" y="44"/>
                  </a:lnTo>
                  <a:lnTo>
                    <a:pt x="0" y="35"/>
                  </a:lnTo>
                  <a:lnTo>
                    <a:pt x="0" y="26"/>
                  </a:lnTo>
                  <a:lnTo>
                    <a:pt x="9" y="18"/>
                  </a:lnTo>
                  <a:lnTo>
                    <a:pt x="18" y="18"/>
                  </a:lnTo>
                  <a:lnTo>
                    <a:pt x="27" y="9"/>
                  </a:lnTo>
                  <a:lnTo>
                    <a:pt x="35" y="0"/>
                  </a:lnTo>
                  <a:lnTo>
                    <a:pt x="44" y="18"/>
                  </a:lnTo>
                  <a:lnTo>
                    <a:pt x="44" y="35"/>
                  </a:lnTo>
                  <a:lnTo>
                    <a:pt x="27" y="80"/>
                  </a:lnTo>
                  <a:lnTo>
                    <a:pt x="27" y="115"/>
                  </a:lnTo>
                  <a:lnTo>
                    <a:pt x="18" y="115"/>
                  </a:lnTo>
                  <a:lnTo>
                    <a:pt x="9" y="8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499" name="Group 279"/>
            <p:cNvGrpSpPr>
              <a:grpSpLocks/>
            </p:cNvGrpSpPr>
            <p:nvPr/>
          </p:nvGrpSpPr>
          <p:grpSpPr bwMode="auto">
            <a:xfrm>
              <a:off x="4746625" y="3741737"/>
              <a:ext cx="69850" cy="174625"/>
              <a:chOff x="2630" y="2213"/>
              <a:chExt cx="44" cy="115"/>
            </a:xfrm>
          </p:grpSpPr>
          <p:sp>
            <p:nvSpPr>
              <p:cNvPr id="56116" name="Freeform 280"/>
              <p:cNvSpPr>
                <a:spLocks/>
              </p:cNvSpPr>
              <p:nvPr/>
            </p:nvSpPr>
            <p:spPr bwMode="auto">
              <a:xfrm>
                <a:off x="2630" y="2213"/>
                <a:ext cx="44" cy="115"/>
              </a:xfrm>
              <a:custGeom>
                <a:avLst/>
                <a:gdLst>
                  <a:gd name="T0" fmla="*/ 9 w 44"/>
                  <a:gd name="T1" fmla="*/ 80 h 115"/>
                  <a:gd name="T2" fmla="*/ 9 w 44"/>
                  <a:gd name="T3" fmla="*/ 44 h 115"/>
                  <a:gd name="T4" fmla="*/ 0 w 44"/>
                  <a:gd name="T5" fmla="*/ 35 h 115"/>
                  <a:gd name="T6" fmla="*/ 0 w 44"/>
                  <a:gd name="T7" fmla="*/ 26 h 115"/>
                  <a:gd name="T8" fmla="*/ 9 w 44"/>
                  <a:gd name="T9" fmla="*/ 18 h 115"/>
                  <a:gd name="T10" fmla="*/ 18 w 44"/>
                  <a:gd name="T11" fmla="*/ 18 h 115"/>
                  <a:gd name="T12" fmla="*/ 27 w 44"/>
                  <a:gd name="T13" fmla="*/ 9 h 115"/>
                  <a:gd name="T14" fmla="*/ 35 w 44"/>
                  <a:gd name="T15" fmla="*/ 0 h 115"/>
                  <a:gd name="T16" fmla="*/ 44 w 44"/>
                  <a:gd name="T17" fmla="*/ 18 h 115"/>
                  <a:gd name="T18" fmla="*/ 44 w 44"/>
                  <a:gd name="T19" fmla="*/ 35 h 115"/>
                  <a:gd name="T20" fmla="*/ 27 w 44"/>
                  <a:gd name="T21" fmla="*/ 80 h 115"/>
                  <a:gd name="T22" fmla="*/ 27 w 44"/>
                  <a:gd name="T23" fmla="*/ 115 h 115"/>
                  <a:gd name="T24" fmla="*/ 18 w 44"/>
                  <a:gd name="T25" fmla="*/ 115 h 115"/>
                  <a:gd name="T26" fmla="*/ 9 w 44"/>
                  <a:gd name="T27" fmla="*/ 80 h 1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115"/>
                  <a:gd name="T44" fmla="*/ 44 w 44"/>
                  <a:gd name="T45" fmla="*/ 115 h 1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115">
                    <a:moveTo>
                      <a:pt x="9" y="80"/>
                    </a:moveTo>
                    <a:lnTo>
                      <a:pt x="9" y="44"/>
                    </a:lnTo>
                    <a:lnTo>
                      <a:pt x="0" y="35"/>
                    </a:lnTo>
                    <a:lnTo>
                      <a:pt x="0" y="26"/>
                    </a:lnTo>
                    <a:lnTo>
                      <a:pt x="9" y="18"/>
                    </a:lnTo>
                    <a:lnTo>
                      <a:pt x="18" y="18"/>
                    </a:lnTo>
                    <a:lnTo>
                      <a:pt x="27" y="9"/>
                    </a:lnTo>
                    <a:lnTo>
                      <a:pt x="35" y="0"/>
                    </a:lnTo>
                    <a:lnTo>
                      <a:pt x="44" y="18"/>
                    </a:lnTo>
                    <a:lnTo>
                      <a:pt x="44" y="35"/>
                    </a:lnTo>
                    <a:lnTo>
                      <a:pt x="27" y="80"/>
                    </a:lnTo>
                    <a:lnTo>
                      <a:pt x="27" y="115"/>
                    </a:lnTo>
                    <a:lnTo>
                      <a:pt x="18" y="115"/>
                    </a:lnTo>
                    <a:lnTo>
                      <a:pt x="9" y="8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17" name="Freeform 281"/>
              <p:cNvSpPr>
                <a:spLocks/>
              </p:cNvSpPr>
              <p:nvPr/>
            </p:nvSpPr>
            <p:spPr bwMode="auto">
              <a:xfrm>
                <a:off x="2630" y="2213"/>
                <a:ext cx="44" cy="115"/>
              </a:xfrm>
              <a:custGeom>
                <a:avLst/>
                <a:gdLst>
                  <a:gd name="T0" fmla="*/ 9 w 44"/>
                  <a:gd name="T1" fmla="*/ 80 h 115"/>
                  <a:gd name="T2" fmla="*/ 9 w 44"/>
                  <a:gd name="T3" fmla="*/ 44 h 115"/>
                  <a:gd name="T4" fmla="*/ 0 w 44"/>
                  <a:gd name="T5" fmla="*/ 35 h 115"/>
                  <a:gd name="T6" fmla="*/ 0 w 44"/>
                  <a:gd name="T7" fmla="*/ 26 h 115"/>
                  <a:gd name="T8" fmla="*/ 9 w 44"/>
                  <a:gd name="T9" fmla="*/ 18 h 115"/>
                  <a:gd name="T10" fmla="*/ 18 w 44"/>
                  <a:gd name="T11" fmla="*/ 18 h 115"/>
                  <a:gd name="T12" fmla="*/ 27 w 44"/>
                  <a:gd name="T13" fmla="*/ 9 h 115"/>
                  <a:gd name="T14" fmla="*/ 35 w 44"/>
                  <a:gd name="T15" fmla="*/ 0 h 115"/>
                  <a:gd name="T16" fmla="*/ 44 w 44"/>
                  <a:gd name="T17" fmla="*/ 18 h 115"/>
                  <a:gd name="T18" fmla="*/ 44 w 44"/>
                  <a:gd name="T19" fmla="*/ 35 h 115"/>
                  <a:gd name="T20" fmla="*/ 27 w 44"/>
                  <a:gd name="T21" fmla="*/ 80 h 115"/>
                  <a:gd name="T22" fmla="*/ 27 w 44"/>
                  <a:gd name="T23" fmla="*/ 115 h 115"/>
                  <a:gd name="T24" fmla="*/ 18 w 44"/>
                  <a:gd name="T25" fmla="*/ 115 h 115"/>
                  <a:gd name="T26" fmla="*/ 9 w 44"/>
                  <a:gd name="T27" fmla="*/ 80 h 1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115"/>
                  <a:gd name="T44" fmla="*/ 44 w 44"/>
                  <a:gd name="T45" fmla="*/ 115 h 1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115">
                    <a:moveTo>
                      <a:pt x="9" y="80"/>
                    </a:moveTo>
                    <a:lnTo>
                      <a:pt x="9" y="44"/>
                    </a:lnTo>
                    <a:lnTo>
                      <a:pt x="0" y="35"/>
                    </a:lnTo>
                    <a:lnTo>
                      <a:pt x="0" y="26"/>
                    </a:lnTo>
                    <a:lnTo>
                      <a:pt x="9" y="18"/>
                    </a:lnTo>
                    <a:lnTo>
                      <a:pt x="18" y="18"/>
                    </a:lnTo>
                    <a:lnTo>
                      <a:pt x="27" y="9"/>
                    </a:lnTo>
                    <a:lnTo>
                      <a:pt x="35" y="0"/>
                    </a:lnTo>
                    <a:lnTo>
                      <a:pt x="44" y="18"/>
                    </a:lnTo>
                    <a:lnTo>
                      <a:pt x="44" y="35"/>
                    </a:lnTo>
                    <a:lnTo>
                      <a:pt x="27" y="80"/>
                    </a:lnTo>
                    <a:lnTo>
                      <a:pt x="27" y="115"/>
                    </a:lnTo>
                    <a:lnTo>
                      <a:pt x="18" y="115"/>
                    </a:lnTo>
                    <a:lnTo>
                      <a:pt x="9" y="8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00" name="Freeform 282"/>
            <p:cNvSpPr>
              <a:spLocks/>
            </p:cNvSpPr>
            <p:nvPr/>
          </p:nvSpPr>
          <p:spPr bwMode="auto">
            <a:xfrm>
              <a:off x="4494213" y="3794125"/>
              <a:ext cx="166687" cy="176212"/>
            </a:xfrm>
            <a:custGeom>
              <a:avLst/>
              <a:gdLst>
                <a:gd name="T0" fmla="*/ 2147483647 w 104"/>
                <a:gd name="T1" fmla="*/ 2147483647 h 116"/>
                <a:gd name="T2" fmla="*/ 2147483647 w 104"/>
                <a:gd name="T3" fmla="*/ 2147483647 h 116"/>
                <a:gd name="T4" fmla="*/ 2147483647 w 104"/>
                <a:gd name="T5" fmla="*/ 2147483647 h 116"/>
                <a:gd name="T6" fmla="*/ 2147483647 w 104"/>
                <a:gd name="T7" fmla="*/ 2147483647 h 116"/>
                <a:gd name="T8" fmla="*/ 2147483647 w 104"/>
                <a:gd name="T9" fmla="*/ 2147483647 h 116"/>
                <a:gd name="T10" fmla="*/ 2147483647 w 104"/>
                <a:gd name="T11" fmla="*/ 2147483647 h 116"/>
                <a:gd name="T12" fmla="*/ 2147483647 w 104"/>
                <a:gd name="T13" fmla="*/ 0 h 116"/>
                <a:gd name="T14" fmla="*/ 2147483647 w 104"/>
                <a:gd name="T15" fmla="*/ 0 h 116"/>
                <a:gd name="T16" fmla="*/ 2147483647 w 104"/>
                <a:gd name="T17" fmla="*/ 0 h 116"/>
                <a:gd name="T18" fmla="*/ 2147483647 w 104"/>
                <a:gd name="T19" fmla="*/ 0 h 116"/>
                <a:gd name="T20" fmla="*/ 2147483647 w 104"/>
                <a:gd name="T21" fmla="*/ 0 h 116"/>
                <a:gd name="T22" fmla="*/ 2147483647 w 104"/>
                <a:gd name="T23" fmla="*/ 0 h 116"/>
                <a:gd name="T24" fmla="*/ 2147483647 w 104"/>
                <a:gd name="T25" fmla="*/ 2147483647 h 116"/>
                <a:gd name="T26" fmla="*/ 2147483647 w 104"/>
                <a:gd name="T27" fmla="*/ 2147483647 h 116"/>
                <a:gd name="T28" fmla="*/ 2147483647 w 104"/>
                <a:gd name="T29" fmla="*/ 2147483647 h 116"/>
                <a:gd name="T30" fmla="*/ 2147483647 w 104"/>
                <a:gd name="T31" fmla="*/ 2147483647 h 116"/>
                <a:gd name="T32" fmla="*/ 0 w 104"/>
                <a:gd name="T33" fmla="*/ 2147483647 h 116"/>
                <a:gd name="T34" fmla="*/ 2147483647 w 104"/>
                <a:gd name="T35" fmla="*/ 2147483647 h 116"/>
                <a:gd name="T36" fmla="*/ 2147483647 w 104"/>
                <a:gd name="T37" fmla="*/ 2147483647 h 116"/>
                <a:gd name="T38" fmla="*/ 2147483647 w 104"/>
                <a:gd name="T39" fmla="*/ 2147483647 h 116"/>
                <a:gd name="T40" fmla="*/ 2147483647 w 104"/>
                <a:gd name="T41" fmla="*/ 2147483647 h 116"/>
                <a:gd name="T42" fmla="*/ 2147483647 w 104"/>
                <a:gd name="T43" fmla="*/ 2147483647 h 116"/>
                <a:gd name="T44" fmla="*/ 2147483647 w 104"/>
                <a:gd name="T45" fmla="*/ 2147483647 h 116"/>
                <a:gd name="T46" fmla="*/ 2147483647 w 104"/>
                <a:gd name="T47" fmla="*/ 2147483647 h 1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4"/>
                <a:gd name="T73" fmla="*/ 0 h 116"/>
                <a:gd name="T74" fmla="*/ 104 w 104"/>
                <a:gd name="T75" fmla="*/ 116 h 1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4" h="116">
                  <a:moveTo>
                    <a:pt x="95" y="98"/>
                  </a:moveTo>
                  <a:lnTo>
                    <a:pt x="87" y="72"/>
                  </a:lnTo>
                  <a:lnTo>
                    <a:pt x="104" y="45"/>
                  </a:lnTo>
                  <a:lnTo>
                    <a:pt x="95" y="18"/>
                  </a:lnTo>
                  <a:lnTo>
                    <a:pt x="87" y="9"/>
                  </a:lnTo>
                  <a:lnTo>
                    <a:pt x="69" y="9"/>
                  </a:lnTo>
                  <a:lnTo>
                    <a:pt x="61" y="0"/>
                  </a:lnTo>
                  <a:lnTo>
                    <a:pt x="52" y="0"/>
                  </a:lnTo>
                  <a:lnTo>
                    <a:pt x="43" y="0"/>
                  </a:lnTo>
                  <a:lnTo>
                    <a:pt x="34" y="0"/>
                  </a:lnTo>
                  <a:lnTo>
                    <a:pt x="26" y="0"/>
                  </a:lnTo>
                  <a:lnTo>
                    <a:pt x="8" y="0"/>
                  </a:lnTo>
                  <a:lnTo>
                    <a:pt x="8" y="18"/>
                  </a:lnTo>
                  <a:lnTo>
                    <a:pt x="26" y="45"/>
                  </a:lnTo>
                  <a:lnTo>
                    <a:pt x="8" y="45"/>
                  </a:lnTo>
                  <a:lnTo>
                    <a:pt x="8" y="54"/>
                  </a:lnTo>
                  <a:lnTo>
                    <a:pt x="0" y="63"/>
                  </a:lnTo>
                  <a:lnTo>
                    <a:pt x="8" y="80"/>
                  </a:lnTo>
                  <a:lnTo>
                    <a:pt x="26" y="89"/>
                  </a:lnTo>
                  <a:lnTo>
                    <a:pt x="26" y="116"/>
                  </a:lnTo>
                  <a:lnTo>
                    <a:pt x="52" y="98"/>
                  </a:lnTo>
                  <a:lnTo>
                    <a:pt x="69" y="98"/>
                  </a:lnTo>
                  <a:lnTo>
                    <a:pt x="87" y="98"/>
                  </a:lnTo>
                  <a:lnTo>
                    <a:pt x="95" y="9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01" name="Freeform 283"/>
            <p:cNvSpPr>
              <a:spLocks/>
            </p:cNvSpPr>
            <p:nvPr/>
          </p:nvSpPr>
          <p:spPr bwMode="auto">
            <a:xfrm>
              <a:off x="4494213" y="3794125"/>
              <a:ext cx="166687" cy="176212"/>
            </a:xfrm>
            <a:custGeom>
              <a:avLst/>
              <a:gdLst>
                <a:gd name="T0" fmla="*/ 2147483647 w 104"/>
                <a:gd name="T1" fmla="*/ 2147483647 h 116"/>
                <a:gd name="T2" fmla="*/ 2147483647 w 104"/>
                <a:gd name="T3" fmla="*/ 2147483647 h 116"/>
                <a:gd name="T4" fmla="*/ 2147483647 w 104"/>
                <a:gd name="T5" fmla="*/ 2147483647 h 116"/>
                <a:gd name="T6" fmla="*/ 2147483647 w 104"/>
                <a:gd name="T7" fmla="*/ 2147483647 h 116"/>
                <a:gd name="T8" fmla="*/ 2147483647 w 104"/>
                <a:gd name="T9" fmla="*/ 2147483647 h 116"/>
                <a:gd name="T10" fmla="*/ 2147483647 w 104"/>
                <a:gd name="T11" fmla="*/ 2147483647 h 116"/>
                <a:gd name="T12" fmla="*/ 2147483647 w 104"/>
                <a:gd name="T13" fmla="*/ 0 h 116"/>
                <a:gd name="T14" fmla="*/ 2147483647 w 104"/>
                <a:gd name="T15" fmla="*/ 0 h 116"/>
                <a:gd name="T16" fmla="*/ 2147483647 w 104"/>
                <a:gd name="T17" fmla="*/ 0 h 116"/>
                <a:gd name="T18" fmla="*/ 2147483647 w 104"/>
                <a:gd name="T19" fmla="*/ 0 h 116"/>
                <a:gd name="T20" fmla="*/ 2147483647 w 104"/>
                <a:gd name="T21" fmla="*/ 0 h 116"/>
                <a:gd name="T22" fmla="*/ 2147483647 w 104"/>
                <a:gd name="T23" fmla="*/ 0 h 116"/>
                <a:gd name="T24" fmla="*/ 2147483647 w 104"/>
                <a:gd name="T25" fmla="*/ 2147483647 h 116"/>
                <a:gd name="T26" fmla="*/ 2147483647 w 104"/>
                <a:gd name="T27" fmla="*/ 2147483647 h 116"/>
                <a:gd name="T28" fmla="*/ 2147483647 w 104"/>
                <a:gd name="T29" fmla="*/ 2147483647 h 116"/>
                <a:gd name="T30" fmla="*/ 2147483647 w 104"/>
                <a:gd name="T31" fmla="*/ 2147483647 h 116"/>
                <a:gd name="T32" fmla="*/ 0 w 104"/>
                <a:gd name="T33" fmla="*/ 2147483647 h 116"/>
                <a:gd name="T34" fmla="*/ 2147483647 w 104"/>
                <a:gd name="T35" fmla="*/ 2147483647 h 116"/>
                <a:gd name="T36" fmla="*/ 2147483647 w 104"/>
                <a:gd name="T37" fmla="*/ 2147483647 h 116"/>
                <a:gd name="T38" fmla="*/ 2147483647 w 104"/>
                <a:gd name="T39" fmla="*/ 2147483647 h 116"/>
                <a:gd name="T40" fmla="*/ 2147483647 w 104"/>
                <a:gd name="T41" fmla="*/ 2147483647 h 116"/>
                <a:gd name="T42" fmla="*/ 2147483647 w 104"/>
                <a:gd name="T43" fmla="*/ 2147483647 h 116"/>
                <a:gd name="T44" fmla="*/ 2147483647 w 104"/>
                <a:gd name="T45" fmla="*/ 2147483647 h 116"/>
                <a:gd name="T46" fmla="*/ 2147483647 w 104"/>
                <a:gd name="T47" fmla="*/ 2147483647 h 1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4"/>
                <a:gd name="T73" fmla="*/ 0 h 116"/>
                <a:gd name="T74" fmla="*/ 104 w 104"/>
                <a:gd name="T75" fmla="*/ 116 h 1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4" h="116">
                  <a:moveTo>
                    <a:pt x="95" y="98"/>
                  </a:moveTo>
                  <a:lnTo>
                    <a:pt x="87" y="72"/>
                  </a:lnTo>
                  <a:lnTo>
                    <a:pt x="104" y="45"/>
                  </a:lnTo>
                  <a:lnTo>
                    <a:pt x="95" y="18"/>
                  </a:lnTo>
                  <a:lnTo>
                    <a:pt x="87" y="9"/>
                  </a:lnTo>
                  <a:lnTo>
                    <a:pt x="69" y="9"/>
                  </a:lnTo>
                  <a:lnTo>
                    <a:pt x="61" y="0"/>
                  </a:lnTo>
                  <a:lnTo>
                    <a:pt x="52" y="0"/>
                  </a:lnTo>
                  <a:lnTo>
                    <a:pt x="43" y="0"/>
                  </a:lnTo>
                  <a:lnTo>
                    <a:pt x="34" y="0"/>
                  </a:lnTo>
                  <a:lnTo>
                    <a:pt x="26" y="0"/>
                  </a:lnTo>
                  <a:lnTo>
                    <a:pt x="8" y="0"/>
                  </a:lnTo>
                  <a:lnTo>
                    <a:pt x="8" y="18"/>
                  </a:lnTo>
                  <a:lnTo>
                    <a:pt x="26" y="45"/>
                  </a:lnTo>
                  <a:lnTo>
                    <a:pt x="8" y="45"/>
                  </a:lnTo>
                  <a:lnTo>
                    <a:pt x="8" y="54"/>
                  </a:lnTo>
                  <a:lnTo>
                    <a:pt x="0" y="63"/>
                  </a:lnTo>
                  <a:lnTo>
                    <a:pt x="8" y="80"/>
                  </a:lnTo>
                  <a:lnTo>
                    <a:pt x="26" y="89"/>
                  </a:lnTo>
                  <a:lnTo>
                    <a:pt x="26" y="116"/>
                  </a:lnTo>
                  <a:lnTo>
                    <a:pt x="52" y="98"/>
                  </a:lnTo>
                  <a:lnTo>
                    <a:pt x="69" y="98"/>
                  </a:lnTo>
                  <a:lnTo>
                    <a:pt x="87" y="98"/>
                  </a:lnTo>
                  <a:lnTo>
                    <a:pt x="95" y="9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02" name="Freeform 284"/>
            <p:cNvSpPr>
              <a:spLocks/>
            </p:cNvSpPr>
            <p:nvPr/>
          </p:nvSpPr>
          <p:spPr bwMode="auto">
            <a:xfrm>
              <a:off x="4422775" y="3862387"/>
              <a:ext cx="112713" cy="107950"/>
            </a:xfrm>
            <a:custGeom>
              <a:avLst/>
              <a:gdLst>
                <a:gd name="T0" fmla="*/ 2147483647 w 70"/>
                <a:gd name="T1" fmla="*/ 2147483647 h 71"/>
                <a:gd name="T2" fmla="*/ 2147483647 w 70"/>
                <a:gd name="T3" fmla="*/ 2147483647 h 71"/>
                <a:gd name="T4" fmla="*/ 2147483647 w 70"/>
                <a:gd name="T5" fmla="*/ 2147483647 h 71"/>
                <a:gd name="T6" fmla="*/ 2147483647 w 70"/>
                <a:gd name="T7" fmla="*/ 2147483647 h 71"/>
                <a:gd name="T8" fmla="*/ 2147483647 w 70"/>
                <a:gd name="T9" fmla="*/ 2147483647 h 71"/>
                <a:gd name="T10" fmla="*/ 0 w 70"/>
                <a:gd name="T11" fmla="*/ 2147483647 h 71"/>
                <a:gd name="T12" fmla="*/ 2147483647 w 70"/>
                <a:gd name="T13" fmla="*/ 0 h 71"/>
                <a:gd name="T14" fmla="*/ 2147483647 w 70"/>
                <a:gd name="T15" fmla="*/ 0 h 71"/>
                <a:gd name="T16" fmla="*/ 2147483647 w 70"/>
                <a:gd name="T17" fmla="*/ 2147483647 h 71"/>
                <a:gd name="T18" fmla="*/ 2147483647 w 70"/>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71"/>
                <a:gd name="T32" fmla="*/ 70 w 70"/>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71">
                  <a:moveTo>
                    <a:pt x="44" y="18"/>
                  </a:moveTo>
                  <a:lnTo>
                    <a:pt x="52" y="35"/>
                  </a:lnTo>
                  <a:lnTo>
                    <a:pt x="70" y="44"/>
                  </a:lnTo>
                  <a:lnTo>
                    <a:pt x="70" y="71"/>
                  </a:lnTo>
                  <a:lnTo>
                    <a:pt x="52" y="62"/>
                  </a:lnTo>
                  <a:lnTo>
                    <a:pt x="0" y="27"/>
                  </a:lnTo>
                  <a:lnTo>
                    <a:pt x="18" y="0"/>
                  </a:lnTo>
                  <a:lnTo>
                    <a:pt x="26" y="0"/>
                  </a:lnTo>
                  <a:lnTo>
                    <a:pt x="35" y="18"/>
                  </a:lnTo>
                  <a:lnTo>
                    <a:pt x="44"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03" name="Group 285"/>
            <p:cNvGrpSpPr>
              <a:grpSpLocks/>
            </p:cNvGrpSpPr>
            <p:nvPr/>
          </p:nvGrpSpPr>
          <p:grpSpPr bwMode="auto">
            <a:xfrm>
              <a:off x="4422775" y="3862387"/>
              <a:ext cx="112713" cy="107950"/>
              <a:chOff x="2430" y="2293"/>
              <a:chExt cx="70" cy="71"/>
            </a:xfrm>
          </p:grpSpPr>
          <p:sp>
            <p:nvSpPr>
              <p:cNvPr id="56114" name="Freeform 286"/>
              <p:cNvSpPr>
                <a:spLocks/>
              </p:cNvSpPr>
              <p:nvPr/>
            </p:nvSpPr>
            <p:spPr bwMode="auto">
              <a:xfrm>
                <a:off x="2430" y="2293"/>
                <a:ext cx="70" cy="71"/>
              </a:xfrm>
              <a:custGeom>
                <a:avLst/>
                <a:gdLst>
                  <a:gd name="T0" fmla="*/ 44 w 70"/>
                  <a:gd name="T1" fmla="*/ 18 h 71"/>
                  <a:gd name="T2" fmla="*/ 52 w 70"/>
                  <a:gd name="T3" fmla="*/ 35 h 71"/>
                  <a:gd name="T4" fmla="*/ 70 w 70"/>
                  <a:gd name="T5" fmla="*/ 44 h 71"/>
                  <a:gd name="T6" fmla="*/ 70 w 70"/>
                  <a:gd name="T7" fmla="*/ 71 h 71"/>
                  <a:gd name="T8" fmla="*/ 52 w 70"/>
                  <a:gd name="T9" fmla="*/ 62 h 71"/>
                  <a:gd name="T10" fmla="*/ 0 w 70"/>
                  <a:gd name="T11" fmla="*/ 27 h 71"/>
                  <a:gd name="T12" fmla="*/ 18 w 70"/>
                  <a:gd name="T13" fmla="*/ 0 h 71"/>
                  <a:gd name="T14" fmla="*/ 26 w 70"/>
                  <a:gd name="T15" fmla="*/ 0 h 71"/>
                  <a:gd name="T16" fmla="*/ 35 w 70"/>
                  <a:gd name="T17" fmla="*/ 18 h 71"/>
                  <a:gd name="T18" fmla="*/ 44 w 70"/>
                  <a:gd name="T19" fmla="*/ 18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71"/>
                  <a:gd name="T32" fmla="*/ 70 w 70"/>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71">
                    <a:moveTo>
                      <a:pt x="44" y="18"/>
                    </a:moveTo>
                    <a:lnTo>
                      <a:pt x="52" y="35"/>
                    </a:lnTo>
                    <a:lnTo>
                      <a:pt x="70" y="44"/>
                    </a:lnTo>
                    <a:lnTo>
                      <a:pt x="70" y="71"/>
                    </a:lnTo>
                    <a:lnTo>
                      <a:pt x="52" y="62"/>
                    </a:lnTo>
                    <a:lnTo>
                      <a:pt x="0" y="27"/>
                    </a:lnTo>
                    <a:lnTo>
                      <a:pt x="18" y="0"/>
                    </a:lnTo>
                    <a:lnTo>
                      <a:pt x="26" y="0"/>
                    </a:lnTo>
                    <a:lnTo>
                      <a:pt x="35" y="18"/>
                    </a:lnTo>
                    <a:lnTo>
                      <a:pt x="44"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15" name="Freeform 287"/>
              <p:cNvSpPr>
                <a:spLocks/>
              </p:cNvSpPr>
              <p:nvPr/>
            </p:nvSpPr>
            <p:spPr bwMode="auto">
              <a:xfrm>
                <a:off x="2430" y="2293"/>
                <a:ext cx="70" cy="71"/>
              </a:xfrm>
              <a:custGeom>
                <a:avLst/>
                <a:gdLst>
                  <a:gd name="T0" fmla="*/ 44 w 70"/>
                  <a:gd name="T1" fmla="*/ 18 h 71"/>
                  <a:gd name="T2" fmla="*/ 52 w 70"/>
                  <a:gd name="T3" fmla="*/ 35 h 71"/>
                  <a:gd name="T4" fmla="*/ 70 w 70"/>
                  <a:gd name="T5" fmla="*/ 44 h 71"/>
                  <a:gd name="T6" fmla="*/ 70 w 70"/>
                  <a:gd name="T7" fmla="*/ 71 h 71"/>
                  <a:gd name="T8" fmla="*/ 52 w 70"/>
                  <a:gd name="T9" fmla="*/ 62 h 71"/>
                  <a:gd name="T10" fmla="*/ 0 w 70"/>
                  <a:gd name="T11" fmla="*/ 27 h 71"/>
                  <a:gd name="T12" fmla="*/ 18 w 70"/>
                  <a:gd name="T13" fmla="*/ 0 h 71"/>
                  <a:gd name="T14" fmla="*/ 26 w 70"/>
                  <a:gd name="T15" fmla="*/ 0 h 71"/>
                  <a:gd name="T16" fmla="*/ 35 w 70"/>
                  <a:gd name="T17" fmla="*/ 18 h 71"/>
                  <a:gd name="T18" fmla="*/ 44 w 70"/>
                  <a:gd name="T19" fmla="*/ 18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71"/>
                  <a:gd name="T32" fmla="*/ 70 w 70"/>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71">
                    <a:moveTo>
                      <a:pt x="44" y="18"/>
                    </a:moveTo>
                    <a:lnTo>
                      <a:pt x="52" y="35"/>
                    </a:lnTo>
                    <a:lnTo>
                      <a:pt x="70" y="44"/>
                    </a:lnTo>
                    <a:lnTo>
                      <a:pt x="70" y="71"/>
                    </a:lnTo>
                    <a:lnTo>
                      <a:pt x="52" y="62"/>
                    </a:lnTo>
                    <a:lnTo>
                      <a:pt x="0" y="27"/>
                    </a:lnTo>
                    <a:lnTo>
                      <a:pt x="18" y="0"/>
                    </a:lnTo>
                    <a:lnTo>
                      <a:pt x="26" y="0"/>
                    </a:lnTo>
                    <a:lnTo>
                      <a:pt x="35" y="18"/>
                    </a:lnTo>
                    <a:lnTo>
                      <a:pt x="44"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04" name="Freeform 288"/>
            <p:cNvSpPr>
              <a:spLocks/>
            </p:cNvSpPr>
            <p:nvPr/>
          </p:nvSpPr>
          <p:spPr bwMode="auto">
            <a:xfrm>
              <a:off x="4324350" y="3621087"/>
              <a:ext cx="114300" cy="120650"/>
            </a:xfrm>
            <a:custGeom>
              <a:avLst/>
              <a:gdLst>
                <a:gd name="T0" fmla="*/ 2147483647 w 70"/>
                <a:gd name="T1" fmla="*/ 2147483647 h 80"/>
                <a:gd name="T2" fmla="*/ 2147483647 w 70"/>
                <a:gd name="T3" fmla="*/ 2147483647 h 80"/>
                <a:gd name="T4" fmla="*/ 2147483647 w 70"/>
                <a:gd name="T5" fmla="*/ 2147483647 h 80"/>
                <a:gd name="T6" fmla="*/ 2147483647 w 70"/>
                <a:gd name="T7" fmla="*/ 2147483647 h 80"/>
                <a:gd name="T8" fmla="*/ 2147483647 w 70"/>
                <a:gd name="T9" fmla="*/ 2147483647 h 80"/>
                <a:gd name="T10" fmla="*/ 2147483647 w 70"/>
                <a:gd name="T11" fmla="*/ 2147483647 h 80"/>
                <a:gd name="T12" fmla="*/ 2147483647 w 70"/>
                <a:gd name="T13" fmla="*/ 2147483647 h 80"/>
                <a:gd name="T14" fmla="*/ 2147483647 w 70"/>
                <a:gd name="T15" fmla="*/ 2147483647 h 80"/>
                <a:gd name="T16" fmla="*/ 2147483647 w 70"/>
                <a:gd name="T17" fmla="*/ 2147483647 h 80"/>
                <a:gd name="T18" fmla="*/ 2147483647 w 70"/>
                <a:gd name="T19" fmla="*/ 2147483647 h 80"/>
                <a:gd name="T20" fmla="*/ 2147483647 w 70"/>
                <a:gd name="T21" fmla="*/ 2147483647 h 80"/>
                <a:gd name="T22" fmla="*/ 0 w 70"/>
                <a:gd name="T23" fmla="*/ 2147483647 h 80"/>
                <a:gd name="T24" fmla="*/ 2147483647 w 70"/>
                <a:gd name="T25" fmla="*/ 2147483647 h 80"/>
                <a:gd name="T26" fmla="*/ 2147483647 w 70"/>
                <a:gd name="T27" fmla="*/ 2147483647 h 80"/>
                <a:gd name="T28" fmla="*/ 2147483647 w 70"/>
                <a:gd name="T29" fmla="*/ 0 h 80"/>
                <a:gd name="T30" fmla="*/ 2147483647 w 70"/>
                <a:gd name="T31" fmla="*/ 2147483647 h 80"/>
                <a:gd name="T32" fmla="*/ 2147483647 w 70"/>
                <a:gd name="T33" fmla="*/ 2147483647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80"/>
                <a:gd name="T53" fmla="*/ 70 w 70"/>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80">
                  <a:moveTo>
                    <a:pt x="61" y="35"/>
                  </a:moveTo>
                  <a:lnTo>
                    <a:pt x="70" y="80"/>
                  </a:lnTo>
                  <a:lnTo>
                    <a:pt x="44" y="80"/>
                  </a:lnTo>
                  <a:lnTo>
                    <a:pt x="9" y="80"/>
                  </a:lnTo>
                  <a:lnTo>
                    <a:pt x="9" y="71"/>
                  </a:lnTo>
                  <a:lnTo>
                    <a:pt x="18" y="62"/>
                  </a:lnTo>
                  <a:lnTo>
                    <a:pt x="35" y="71"/>
                  </a:lnTo>
                  <a:lnTo>
                    <a:pt x="44" y="62"/>
                  </a:lnTo>
                  <a:lnTo>
                    <a:pt x="18" y="53"/>
                  </a:lnTo>
                  <a:lnTo>
                    <a:pt x="9" y="62"/>
                  </a:lnTo>
                  <a:lnTo>
                    <a:pt x="9" y="53"/>
                  </a:lnTo>
                  <a:lnTo>
                    <a:pt x="0" y="35"/>
                  </a:lnTo>
                  <a:lnTo>
                    <a:pt x="9" y="17"/>
                  </a:lnTo>
                  <a:lnTo>
                    <a:pt x="18" y="8"/>
                  </a:lnTo>
                  <a:lnTo>
                    <a:pt x="35" y="0"/>
                  </a:lnTo>
                  <a:lnTo>
                    <a:pt x="52" y="17"/>
                  </a:lnTo>
                  <a:lnTo>
                    <a:pt x="61" y="3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05" name="Freeform 289"/>
            <p:cNvSpPr>
              <a:spLocks/>
            </p:cNvSpPr>
            <p:nvPr/>
          </p:nvSpPr>
          <p:spPr bwMode="auto">
            <a:xfrm>
              <a:off x="4324350" y="3621087"/>
              <a:ext cx="114300" cy="120650"/>
            </a:xfrm>
            <a:custGeom>
              <a:avLst/>
              <a:gdLst>
                <a:gd name="T0" fmla="*/ 2147483647 w 70"/>
                <a:gd name="T1" fmla="*/ 2147483647 h 80"/>
                <a:gd name="T2" fmla="*/ 2147483647 w 70"/>
                <a:gd name="T3" fmla="*/ 2147483647 h 80"/>
                <a:gd name="T4" fmla="*/ 2147483647 w 70"/>
                <a:gd name="T5" fmla="*/ 2147483647 h 80"/>
                <a:gd name="T6" fmla="*/ 2147483647 w 70"/>
                <a:gd name="T7" fmla="*/ 2147483647 h 80"/>
                <a:gd name="T8" fmla="*/ 2147483647 w 70"/>
                <a:gd name="T9" fmla="*/ 2147483647 h 80"/>
                <a:gd name="T10" fmla="*/ 2147483647 w 70"/>
                <a:gd name="T11" fmla="*/ 2147483647 h 80"/>
                <a:gd name="T12" fmla="*/ 2147483647 w 70"/>
                <a:gd name="T13" fmla="*/ 2147483647 h 80"/>
                <a:gd name="T14" fmla="*/ 2147483647 w 70"/>
                <a:gd name="T15" fmla="*/ 2147483647 h 80"/>
                <a:gd name="T16" fmla="*/ 2147483647 w 70"/>
                <a:gd name="T17" fmla="*/ 2147483647 h 80"/>
                <a:gd name="T18" fmla="*/ 2147483647 w 70"/>
                <a:gd name="T19" fmla="*/ 2147483647 h 80"/>
                <a:gd name="T20" fmla="*/ 2147483647 w 70"/>
                <a:gd name="T21" fmla="*/ 2147483647 h 80"/>
                <a:gd name="T22" fmla="*/ 0 w 70"/>
                <a:gd name="T23" fmla="*/ 2147483647 h 80"/>
                <a:gd name="T24" fmla="*/ 2147483647 w 70"/>
                <a:gd name="T25" fmla="*/ 2147483647 h 80"/>
                <a:gd name="T26" fmla="*/ 2147483647 w 70"/>
                <a:gd name="T27" fmla="*/ 2147483647 h 80"/>
                <a:gd name="T28" fmla="*/ 2147483647 w 70"/>
                <a:gd name="T29" fmla="*/ 0 h 80"/>
                <a:gd name="T30" fmla="*/ 2147483647 w 70"/>
                <a:gd name="T31" fmla="*/ 2147483647 h 80"/>
                <a:gd name="T32" fmla="*/ 2147483647 w 70"/>
                <a:gd name="T33" fmla="*/ 2147483647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80"/>
                <a:gd name="T53" fmla="*/ 70 w 70"/>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80">
                  <a:moveTo>
                    <a:pt x="61" y="35"/>
                  </a:moveTo>
                  <a:lnTo>
                    <a:pt x="70" y="80"/>
                  </a:lnTo>
                  <a:lnTo>
                    <a:pt x="44" y="80"/>
                  </a:lnTo>
                  <a:lnTo>
                    <a:pt x="9" y="80"/>
                  </a:lnTo>
                  <a:lnTo>
                    <a:pt x="9" y="71"/>
                  </a:lnTo>
                  <a:lnTo>
                    <a:pt x="18" y="62"/>
                  </a:lnTo>
                  <a:lnTo>
                    <a:pt x="35" y="71"/>
                  </a:lnTo>
                  <a:lnTo>
                    <a:pt x="44" y="62"/>
                  </a:lnTo>
                  <a:lnTo>
                    <a:pt x="18" y="53"/>
                  </a:lnTo>
                  <a:lnTo>
                    <a:pt x="9" y="62"/>
                  </a:lnTo>
                  <a:lnTo>
                    <a:pt x="9" y="53"/>
                  </a:lnTo>
                  <a:lnTo>
                    <a:pt x="0" y="35"/>
                  </a:lnTo>
                  <a:lnTo>
                    <a:pt x="9" y="17"/>
                  </a:lnTo>
                  <a:lnTo>
                    <a:pt x="18" y="8"/>
                  </a:lnTo>
                  <a:lnTo>
                    <a:pt x="35" y="0"/>
                  </a:lnTo>
                  <a:lnTo>
                    <a:pt x="52" y="17"/>
                  </a:lnTo>
                  <a:lnTo>
                    <a:pt x="61" y="3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06" name="Freeform 290"/>
            <p:cNvSpPr>
              <a:spLocks/>
            </p:cNvSpPr>
            <p:nvPr/>
          </p:nvSpPr>
          <p:spPr bwMode="auto">
            <a:xfrm>
              <a:off x="4338638" y="3325812"/>
              <a:ext cx="266700" cy="347663"/>
            </a:xfrm>
            <a:custGeom>
              <a:avLst/>
              <a:gdLst>
                <a:gd name="T0" fmla="*/ 2147483647 w 165"/>
                <a:gd name="T1" fmla="*/ 2147483647 h 231"/>
                <a:gd name="T2" fmla="*/ 2147483647 w 165"/>
                <a:gd name="T3" fmla="*/ 2147483647 h 231"/>
                <a:gd name="T4" fmla="*/ 2147483647 w 165"/>
                <a:gd name="T5" fmla="*/ 2147483647 h 231"/>
                <a:gd name="T6" fmla="*/ 2147483647 w 165"/>
                <a:gd name="T7" fmla="*/ 2147483647 h 231"/>
                <a:gd name="T8" fmla="*/ 2147483647 w 165"/>
                <a:gd name="T9" fmla="*/ 2147483647 h 231"/>
                <a:gd name="T10" fmla="*/ 2147483647 w 165"/>
                <a:gd name="T11" fmla="*/ 2147483647 h 231"/>
                <a:gd name="T12" fmla="*/ 2147483647 w 165"/>
                <a:gd name="T13" fmla="*/ 2147483647 h 231"/>
                <a:gd name="T14" fmla="*/ 2147483647 w 165"/>
                <a:gd name="T15" fmla="*/ 2147483647 h 231"/>
                <a:gd name="T16" fmla="*/ 0 w 165"/>
                <a:gd name="T17" fmla="*/ 2147483647 h 231"/>
                <a:gd name="T18" fmla="*/ 2147483647 w 165"/>
                <a:gd name="T19" fmla="*/ 2147483647 h 231"/>
                <a:gd name="T20" fmla="*/ 2147483647 w 165"/>
                <a:gd name="T21" fmla="*/ 2147483647 h 231"/>
                <a:gd name="T22" fmla="*/ 2147483647 w 165"/>
                <a:gd name="T23" fmla="*/ 2147483647 h 231"/>
                <a:gd name="T24" fmla="*/ 2147483647 w 165"/>
                <a:gd name="T25" fmla="*/ 2147483647 h 231"/>
                <a:gd name="T26" fmla="*/ 2147483647 w 165"/>
                <a:gd name="T27" fmla="*/ 2147483647 h 231"/>
                <a:gd name="T28" fmla="*/ 2147483647 w 165"/>
                <a:gd name="T29" fmla="*/ 2147483647 h 231"/>
                <a:gd name="T30" fmla="*/ 2147483647 w 165"/>
                <a:gd name="T31" fmla="*/ 0 h 231"/>
                <a:gd name="T32" fmla="*/ 2147483647 w 165"/>
                <a:gd name="T33" fmla="*/ 2147483647 h 231"/>
                <a:gd name="T34" fmla="*/ 2147483647 w 165"/>
                <a:gd name="T35" fmla="*/ 2147483647 h 231"/>
                <a:gd name="T36" fmla="*/ 2147483647 w 165"/>
                <a:gd name="T37" fmla="*/ 2147483647 h 231"/>
                <a:gd name="T38" fmla="*/ 2147483647 w 165"/>
                <a:gd name="T39" fmla="*/ 2147483647 h 231"/>
                <a:gd name="T40" fmla="*/ 2147483647 w 165"/>
                <a:gd name="T41" fmla="*/ 2147483647 h 231"/>
                <a:gd name="T42" fmla="*/ 2147483647 w 165"/>
                <a:gd name="T43" fmla="*/ 2147483647 h 231"/>
                <a:gd name="T44" fmla="*/ 2147483647 w 165"/>
                <a:gd name="T45" fmla="*/ 2147483647 h 2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5"/>
                <a:gd name="T70" fmla="*/ 0 h 231"/>
                <a:gd name="T71" fmla="*/ 165 w 165"/>
                <a:gd name="T72" fmla="*/ 231 h 23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5" h="231">
                  <a:moveTo>
                    <a:pt x="70" y="231"/>
                  </a:moveTo>
                  <a:lnTo>
                    <a:pt x="52" y="213"/>
                  </a:lnTo>
                  <a:lnTo>
                    <a:pt x="26" y="196"/>
                  </a:lnTo>
                  <a:lnTo>
                    <a:pt x="17" y="204"/>
                  </a:lnTo>
                  <a:lnTo>
                    <a:pt x="9" y="213"/>
                  </a:lnTo>
                  <a:lnTo>
                    <a:pt x="9" y="178"/>
                  </a:lnTo>
                  <a:lnTo>
                    <a:pt x="9" y="142"/>
                  </a:lnTo>
                  <a:lnTo>
                    <a:pt x="9" y="124"/>
                  </a:lnTo>
                  <a:lnTo>
                    <a:pt x="0" y="115"/>
                  </a:lnTo>
                  <a:lnTo>
                    <a:pt x="9" y="106"/>
                  </a:lnTo>
                  <a:lnTo>
                    <a:pt x="61" y="106"/>
                  </a:lnTo>
                  <a:lnTo>
                    <a:pt x="61" y="80"/>
                  </a:lnTo>
                  <a:lnTo>
                    <a:pt x="78" y="71"/>
                  </a:lnTo>
                  <a:lnTo>
                    <a:pt x="78" y="17"/>
                  </a:lnTo>
                  <a:lnTo>
                    <a:pt x="113" y="17"/>
                  </a:lnTo>
                  <a:lnTo>
                    <a:pt x="113" y="0"/>
                  </a:lnTo>
                  <a:lnTo>
                    <a:pt x="165" y="35"/>
                  </a:lnTo>
                  <a:lnTo>
                    <a:pt x="139" y="35"/>
                  </a:lnTo>
                  <a:lnTo>
                    <a:pt x="157" y="213"/>
                  </a:lnTo>
                  <a:lnTo>
                    <a:pt x="87" y="213"/>
                  </a:lnTo>
                  <a:lnTo>
                    <a:pt x="78" y="222"/>
                  </a:lnTo>
                  <a:lnTo>
                    <a:pt x="78" y="213"/>
                  </a:lnTo>
                  <a:lnTo>
                    <a:pt x="70" y="23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07" name="Freeform 291"/>
            <p:cNvSpPr>
              <a:spLocks/>
            </p:cNvSpPr>
            <p:nvPr/>
          </p:nvSpPr>
          <p:spPr bwMode="auto">
            <a:xfrm>
              <a:off x="4338638" y="3325812"/>
              <a:ext cx="266700" cy="347663"/>
            </a:xfrm>
            <a:custGeom>
              <a:avLst/>
              <a:gdLst>
                <a:gd name="T0" fmla="*/ 2147483647 w 165"/>
                <a:gd name="T1" fmla="*/ 2147483647 h 231"/>
                <a:gd name="T2" fmla="*/ 2147483647 w 165"/>
                <a:gd name="T3" fmla="*/ 2147483647 h 231"/>
                <a:gd name="T4" fmla="*/ 2147483647 w 165"/>
                <a:gd name="T5" fmla="*/ 2147483647 h 231"/>
                <a:gd name="T6" fmla="*/ 2147483647 w 165"/>
                <a:gd name="T7" fmla="*/ 2147483647 h 231"/>
                <a:gd name="T8" fmla="*/ 2147483647 w 165"/>
                <a:gd name="T9" fmla="*/ 2147483647 h 231"/>
                <a:gd name="T10" fmla="*/ 2147483647 w 165"/>
                <a:gd name="T11" fmla="*/ 2147483647 h 231"/>
                <a:gd name="T12" fmla="*/ 2147483647 w 165"/>
                <a:gd name="T13" fmla="*/ 2147483647 h 231"/>
                <a:gd name="T14" fmla="*/ 2147483647 w 165"/>
                <a:gd name="T15" fmla="*/ 2147483647 h 231"/>
                <a:gd name="T16" fmla="*/ 0 w 165"/>
                <a:gd name="T17" fmla="*/ 2147483647 h 231"/>
                <a:gd name="T18" fmla="*/ 2147483647 w 165"/>
                <a:gd name="T19" fmla="*/ 2147483647 h 231"/>
                <a:gd name="T20" fmla="*/ 2147483647 w 165"/>
                <a:gd name="T21" fmla="*/ 2147483647 h 231"/>
                <a:gd name="T22" fmla="*/ 2147483647 w 165"/>
                <a:gd name="T23" fmla="*/ 2147483647 h 231"/>
                <a:gd name="T24" fmla="*/ 2147483647 w 165"/>
                <a:gd name="T25" fmla="*/ 2147483647 h 231"/>
                <a:gd name="T26" fmla="*/ 2147483647 w 165"/>
                <a:gd name="T27" fmla="*/ 2147483647 h 231"/>
                <a:gd name="T28" fmla="*/ 2147483647 w 165"/>
                <a:gd name="T29" fmla="*/ 2147483647 h 231"/>
                <a:gd name="T30" fmla="*/ 2147483647 w 165"/>
                <a:gd name="T31" fmla="*/ 0 h 231"/>
                <a:gd name="T32" fmla="*/ 2147483647 w 165"/>
                <a:gd name="T33" fmla="*/ 2147483647 h 231"/>
                <a:gd name="T34" fmla="*/ 2147483647 w 165"/>
                <a:gd name="T35" fmla="*/ 2147483647 h 231"/>
                <a:gd name="T36" fmla="*/ 2147483647 w 165"/>
                <a:gd name="T37" fmla="*/ 2147483647 h 231"/>
                <a:gd name="T38" fmla="*/ 2147483647 w 165"/>
                <a:gd name="T39" fmla="*/ 2147483647 h 231"/>
                <a:gd name="T40" fmla="*/ 2147483647 w 165"/>
                <a:gd name="T41" fmla="*/ 2147483647 h 231"/>
                <a:gd name="T42" fmla="*/ 2147483647 w 165"/>
                <a:gd name="T43" fmla="*/ 2147483647 h 231"/>
                <a:gd name="T44" fmla="*/ 2147483647 w 165"/>
                <a:gd name="T45" fmla="*/ 2147483647 h 2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5"/>
                <a:gd name="T70" fmla="*/ 0 h 231"/>
                <a:gd name="T71" fmla="*/ 165 w 165"/>
                <a:gd name="T72" fmla="*/ 231 h 23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5" h="231">
                  <a:moveTo>
                    <a:pt x="70" y="231"/>
                  </a:moveTo>
                  <a:lnTo>
                    <a:pt x="52" y="213"/>
                  </a:lnTo>
                  <a:lnTo>
                    <a:pt x="26" y="196"/>
                  </a:lnTo>
                  <a:lnTo>
                    <a:pt x="17" y="204"/>
                  </a:lnTo>
                  <a:lnTo>
                    <a:pt x="9" y="213"/>
                  </a:lnTo>
                  <a:lnTo>
                    <a:pt x="9" y="178"/>
                  </a:lnTo>
                  <a:lnTo>
                    <a:pt x="9" y="142"/>
                  </a:lnTo>
                  <a:lnTo>
                    <a:pt x="9" y="124"/>
                  </a:lnTo>
                  <a:lnTo>
                    <a:pt x="0" y="115"/>
                  </a:lnTo>
                  <a:lnTo>
                    <a:pt x="9" y="106"/>
                  </a:lnTo>
                  <a:lnTo>
                    <a:pt x="61" y="106"/>
                  </a:lnTo>
                  <a:lnTo>
                    <a:pt x="61" y="80"/>
                  </a:lnTo>
                  <a:lnTo>
                    <a:pt x="78" y="71"/>
                  </a:lnTo>
                  <a:lnTo>
                    <a:pt x="78" y="17"/>
                  </a:lnTo>
                  <a:lnTo>
                    <a:pt x="113" y="17"/>
                  </a:lnTo>
                  <a:lnTo>
                    <a:pt x="113" y="0"/>
                  </a:lnTo>
                  <a:lnTo>
                    <a:pt x="165" y="35"/>
                  </a:lnTo>
                  <a:lnTo>
                    <a:pt x="139" y="35"/>
                  </a:lnTo>
                  <a:lnTo>
                    <a:pt x="157" y="213"/>
                  </a:lnTo>
                  <a:lnTo>
                    <a:pt x="87" y="213"/>
                  </a:lnTo>
                  <a:lnTo>
                    <a:pt x="78" y="222"/>
                  </a:lnTo>
                  <a:lnTo>
                    <a:pt x="78" y="213"/>
                  </a:lnTo>
                  <a:lnTo>
                    <a:pt x="70" y="231"/>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08" name="Freeform 292"/>
            <p:cNvSpPr>
              <a:spLocks/>
            </p:cNvSpPr>
            <p:nvPr/>
          </p:nvSpPr>
          <p:spPr bwMode="auto">
            <a:xfrm>
              <a:off x="4338638" y="3311525"/>
              <a:ext cx="171450" cy="187325"/>
            </a:xfrm>
            <a:custGeom>
              <a:avLst/>
              <a:gdLst>
                <a:gd name="T0" fmla="*/ 2147483647 w 104"/>
                <a:gd name="T1" fmla="*/ 0 h 124"/>
                <a:gd name="T2" fmla="*/ 2147483647 w 104"/>
                <a:gd name="T3" fmla="*/ 2147483647 h 124"/>
                <a:gd name="T4" fmla="*/ 2147483647 w 104"/>
                <a:gd name="T5" fmla="*/ 2147483647 h 124"/>
                <a:gd name="T6" fmla="*/ 2147483647 w 104"/>
                <a:gd name="T7" fmla="*/ 2147483647 h 124"/>
                <a:gd name="T8" fmla="*/ 2147483647 w 104"/>
                <a:gd name="T9" fmla="*/ 2147483647 h 124"/>
                <a:gd name="T10" fmla="*/ 2147483647 w 104"/>
                <a:gd name="T11" fmla="*/ 2147483647 h 124"/>
                <a:gd name="T12" fmla="*/ 2147483647 w 104"/>
                <a:gd name="T13" fmla="*/ 2147483647 h 124"/>
                <a:gd name="T14" fmla="*/ 2147483647 w 104"/>
                <a:gd name="T15" fmla="*/ 2147483647 h 124"/>
                <a:gd name="T16" fmla="*/ 0 w 104"/>
                <a:gd name="T17" fmla="*/ 2147483647 h 124"/>
                <a:gd name="T18" fmla="*/ 0 w 104"/>
                <a:gd name="T19" fmla="*/ 2147483647 h 124"/>
                <a:gd name="T20" fmla="*/ 2147483647 w 104"/>
                <a:gd name="T21" fmla="*/ 2147483647 h 124"/>
                <a:gd name="T22" fmla="*/ 2147483647 w 104"/>
                <a:gd name="T23" fmla="*/ 2147483647 h 124"/>
                <a:gd name="T24" fmla="*/ 2147483647 w 104"/>
                <a:gd name="T25" fmla="*/ 2147483647 h 124"/>
                <a:gd name="T26" fmla="*/ 2147483647 w 104"/>
                <a:gd name="T27" fmla="*/ 0 h 124"/>
                <a:gd name="T28" fmla="*/ 2147483647 w 104"/>
                <a:gd name="T29" fmla="*/ 0 h 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124"/>
                <a:gd name="T47" fmla="*/ 104 w 104"/>
                <a:gd name="T48" fmla="*/ 124 h 1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124">
                  <a:moveTo>
                    <a:pt x="104" y="0"/>
                  </a:moveTo>
                  <a:lnTo>
                    <a:pt x="104" y="9"/>
                  </a:lnTo>
                  <a:lnTo>
                    <a:pt x="104" y="26"/>
                  </a:lnTo>
                  <a:lnTo>
                    <a:pt x="70" y="26"/>
                  </a:lnTo>
                  <a:lnTo>
                    <a:pt x="70" y="80"/>
                  </a:lnTo>
                  <a:lnTo>
                    <a:pt x="52" y="89"/>
                  </a:lnTo>
                  <a:lnTo>
                    <a:pt x="52" y="115"/>
                  </a:lnTo>
                  <a:lnTo>
                    <a:pt x="9" y="115"/>
                  </a:lnTo>
                  <a:lnTo>
                    <a:pt x="0" y="124"/>
                  </a:lnTo>
                  <a:lnTo>
                    <a:pt x="0" y="107"/>
                  </a:lnTo>
                  <a:lnTo>
                    <a:pt x="26" y="53"/>
                  </a:lnTo>
                  <a:lnTo>
                    <a:pt x="43" y="26"/>
                  </a:lnTo>
                  <a:lnTo>
                    <a:pt x="52" y="17"/>
                  </a:lnTo>
                  <a:lnTo>
                    <a:pt x="52" y="0"/>
                  </a:lnTo>
                  <a:lnTo>
                    <a:pt x="104"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09" name="Group 293"/>
            <p:cNvGrpSpPr>
              <a:grpSpLocks/>
            </p:cNvGrpSpPr>
            <p:nvPr/>
          </p:nvGrpSpPr>
          <p:grpSpPr bwMode="auto">
            <a:xfrm>
              <a:off x="4338638" y="3311525"/>
              <a:ext cx="171450" cy="187325"/>
              <a:chOff x="2378" y="1928"/>
              <a:chExt cx="104" cy="124"/>
            </a:xfrm>
          </p:grpSpPr>
          <p:sp>
            <p:nvSpPr>
              <p:cNvPr id="56112" name="Freeform 294"/>
              <p:cNvSpPr>
                <a:spLocks/>
              </p:cNvSpPr>
              <p:nvPr/>
            </p:nvSpPr>
            <p:spPr bwMode="auto">
              <a:xfrm>
                <a:off x="2378" y="1928"/>
                <a:ext cx="104" cy="124"/>
              </a:xfrm>
              <a:custGeom>
                <a:avLst/>
                <a:gdLst>
                  <a:gd name="T0" fmla="*/ 104 w 104"/>
                  <a:gd name="T1" fmla="*/ 0 h 124"/>
                  <a:gd name="T2" fmla="*/ 104 w 104"/>
                  <a:gd name="T3" fmla="*/ 9 h 124"/>
                  <a:gd name="T4" fmla="*/ 104 w 104"/>
                  <a:gd name="T5" fmla="*/ 26 h 124"/>
                  <a:gd name="T6" fmla="*/ 70 w 104"/>
                  <a:gd name="T7" fmla="*/ 26 h 124"/>
                  <a:gd name="T8" fmla="*/ 70 w 104"/>
                  <a:gd name="T9" fmla="*/ 80 h 124"/>
                  <a:gd name="T10" fmla="*/ 52 w 104"/>
                  <a:gd name="T11" fmla="*/ 89 h 124"/>
                  <a:gd name="T12" fmla="*/ 52 w 104"/>
                  <a:gd name="T13" fmla="*/ 115 h 124"/>
                  <a:gd name="T14" fmla="*/ 9 w 104"/>
                  <a:gd name="T15" fmla="*/ 115 h 124"/>
                  <a:gd name="T16" fmla="*/ 0 w 104"/>
                  <a:gd name="T17" fmla="*/ 124 h 124"/>
                  <a:gd name="T18" fmla="*/ 0 w 104"/>
                  <a:gd name="T19" fmla="*/ 107 h 124"/>
                  <a:gd name="T20" fmla="*/ 26 w 104"/>
                  <a:gd name="T21" fmla="*/ 53 h 124"/>
                  <a:gd name="T22" fmla="*/ 43 w 104"/>
                  <a:gd name="T23" fmla="*/ 26 h 124"/>
                  <a:gd name="T24" fmla="*/ 52 w 104"/>
                  <a:gd name="T25" fmla="*/ 17 h 124"/>
                  <a:gd name="T26" fmla="*/ 52 w 104"/>
                  <a:gd name="T27" fmla="*/ 0 h 124"/>
                  <a:gd name="T28" fmla="*/ 104 w 104"/>
                  <a:gd name="T29" fmla="*/ 0 h 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124"/>
                  <a:gd name="T47" fmla="*/ 104 w 104"/>
                  <a:gd name="T48" fmla="*/ 124 h 1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124">
                    <a:moveTo>
                      <a:pt x="104" y="0"/>
                    </a:moveTo>
                    <a:lnTo>
                      <a:pt x="104" y="9"/>
                    </a:lnTo>
                    <a:lnTo>
                      <a:pt x="104" y="26"/>
                    </a:lnTo>
                    <a:lnTo>
                      <a:pt x="70" y="26"/>
                    </a:lnTo>
                    <a:lnTo>
                      <a:pt x="70" y="80"/>
                    </a:lnTo>
                    <a:lnTo>
                      <a:pt x="52" y="89"/>
                    </a:lnTo>
                    <a:lnTo>
                      <a:pt x="52" y="115"/>
                    </a:lnTo>
                    <a:lnTo>
                      <a:pt x="9" y="115"/>
                    </a:lnTo>
                    <a:lnTo>
                      <a:pt x="0" y="124"/>
                    </a:lnTo>
                    <a:lnTo>
                      <a:pt x="0" y="107"/>
                    </a:lnTo>
                    <a:lnTo>
                      <a:pt x="26" y="53"/>
                    </a:lnTo>
                    <a:lnTo>
                      <a:pt x="43" y="26"/>
                    </a:lnTo>
                    <a:lnTo>
                      <a:pt x="52" y="17"/>
                    </a:lnTo>
                    <a:lnTo>
                      <a:pt x="52" y="0"/>
                    </a:lnTo>
                    <a:lnTo>
                      <a:pt x="104"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13" name="Freeform 295"/>
              <p:cNvSpPr>
                <a:spLocks/>
              </p:cNvSpPr>
              <p:nvPr/>
            </p:nvSpPr>
            <p:spPr bwMode="auto">
              <a:xfrm>
                <a:off x="2378" y="1928"/>
                <a:ext cx="104" cy="124"/>
              </a:xfrm>
              <a:custGeom>
                <a:avLst/>
                <a:gdLst>
                  <a:gd name="T0" fmla="*/ 104 w 104"/>
                  <a:gd name="T1" fmla="*/ 0 h 124"/>
                  <a:gd name="T2" fmla="*/ 104 w 104"/>
                  <a:gd name="T3" fmla="*/ 9 h 124"/>
                  <a:gd name="T4" fmla="*/ 104 w 104"/>
                  <a:gd name="T5" fmla="*/ 26 h 124"/>
                  <a:gd name="T6" fmla="*/ 70 w 104"/>
                  <a:gd name="T7" fmla="*/ 26 h 124"/>
                  <a:gd name="T8" fmla="*/ 70 w 104"/>
                  <a:gd name="T9" fmla="*/ 80 h 124"/>
                  <a:gd name="T10" fmla="*/ 52 w 104"/>
                  <a:gd name="T11" fmla="*/ 89 h 124"/>
                  <a:gd name="T12" fmla="*/ 52 w 104"/>
                  <a:gd name="T13" fmla="*/ 115 h 124"/>
                  <a:gd name="T14" fmla="*/ 9 w 104"/>
                  <a:gd name="T15" fmla="*/ 115 h 124"/>
                  <a:gd name="T16" fmla="*/ 0 w 104"/>
                  <a:gd name="T17" fmla="*/ 124 h 124"/>
                  <a:gd name="T18" fmla="*/ 0 w 104"/>
                  <a:gd name="T19" fmla="*/ 107 h 124"/>
                  <a:gd name="T20" fmla="*/ 26 w 104"/>
                  <a:gd name="T21" fmla="*/ 53 h 124"/>
                  <a:gd name="T22" fmla="*/ 43 w 104"/>
                  <a:gd name="T23" fmla="*/ 26 h 124"/>
                  <a:gd name="T24" fmla="*/ 52 w 104"/>
                  <a:gd name="T25" fmla="*/ 17 h 124"/>
                  <a:gd name="T26" fmla="*/ 52 w 104"/>
                  <a:gd name="T27" fmla="*/ 0 h 124"/>
                  <a:gd name="T28" fmla="*/ 104 w 104"/>
                  <a:gd name="T29" fmla="*/ 0 h 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124"/>
                  <a:gd name="T47" fmla="*/ 104 w 104"/>
                  <a:gd name="T48" fmla="*/ 124 h 1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124">
                    <a:moveTo>
                      <a:pt x="104" y="0"/>
                    </a:moveTo>
                    <a:lnTo>
                      <a:pt x="104" y="9"/>
                    </a:lnTo>
                    <a:lnTo>
                      <a:pt x="104" y="26"/>
                    </a:lnTo>
                    <a:lnTo>
                      <a:pt x="70" y="26"/>
                    </a:lnTo>
                    <a:lnTo>
                      <a:pt x="70" y="80"/>
                    </a:lnTo>
                    <a:lnTo>
                      <a:pt x="52" y="89"/>
                    </a:lnTo>
                    <a:lnTo>
                      <a:pt x="52" y="115"/>
                    </a:lnTo>
                    <a:lnTo>
                      <a:pt x="9" y="115"/>
                    </a:lnTo>
                    <a:lnTo>
                      <a:pt x="0" y="124"/>
                    </a:lnTo>
                    <a:lnTo>
                      <a:pt x="0" y="107"/>
                    </a:lnTo>
                    <a:lnTo>
                      <a:pt x="26" y="53"/>
                    </a:lnTo>
                    <a:lnTo>
                      <a:pt x="43" y="26"/>
                    </a:lnTo>
                    <a:lnTo>
                      <a:pt x="52" y="17"/>
                    </a:lnTo>
                    <a:lnTo>
                      <a:pt x="52" y="0"/>
                    </a:lnTo>
                    <a:lnTo>
                      <a:pt x="104"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10" name="Freeform 296"/>
            <p:cNvSpPr>
              <a:spLocks/>
            </p:cNvSpPr>
            <p:nvPr/>
          </p:nvSpPr>
          <p:spPr bwMode="auto">
            <a:xfrm>
              <a:off x="4913313" y="3041650"/>
              <a:ext cx="84137" cy="187325"/>
            </a:xfrm>
            <a:custGeom>
              <a:avLst/>
              <a:gdLst>
                <a:gd name="T0" fmla="*/ 2147483647 w 52"/>
                <a:gd name="T1" fmla="*/ 2147483647 h 125"/>
                <a:gd name="T2" fmla="*/ 2147483647 w 52"/>
                <a:gd name="T3" fmla="*/ 2147483647 h 125"/>
                <a:gd name="T4" fmla="*/ 2147483647 w 52"/>
                <a:gd name="T5" fmla="*/ 2147483647 h 125"/>
                <a:gd name="T6" fmla="*/ 2147483647 w 52"/>
                <a:gd name="T7" fmla="*/ 2147483647 h 125"/>
                <a:gd name="T8" fmla="*/ 2147483647 w 52"/>
                <a:gd name="T9" fmla="*/ 2147483647 h 125"/>
                <a:gd name="T10" fmla="*/ 2147483647 w 52"/>
                <a:gd name="T11" fmla="*/ 2147483647 h 125"/>
                <a:gd name="T12" fmla="*/ 2147483647 w 52"/>
                <a:gd name="T13" fmla="*/ 2147483647 h 125"/>
                <a:gd name="T14" fmla="*/ 0 w 52"/>
                <a:gd name="T15" fmla="*/ 2147483647 h 125"/>
                <a:gd name="T16" fmla="*/ 2147483647 w 52"/>
                <a:gd name="T17" fmla="*/ 2147483647 h 125"/>
                <a:gd name="T18" fmla="*/ 2147483647 w 52"/>
                <a:gd name="T19" fmla="*/ 2147483647 h 125"/>
                <a:gd name="T20" fmla="*/ 2147483647 w 52"/>
                <a:gd name="T21" fmla="*/ 2147483647 h 125"/>
                <a:gd name="T22" fmla="*/ 2147483647 w 52"/>
                <a:gd name="T23" fmla="*/ 0 h 125"/>
                <a:gd name="T24" fmla="*/ 2147483647 w 52"/>
                <a:gd name="T25" fmla="*/ 2147483647 h 125"/>
                <a:gd name="T26" fmla="*/ 2147483647 w 52"/>
                <a:gd name="T27" fmla="*/ 2147483647 h 125"/>
                <a:gd name="T28" fmla="*/ 2147483647 w 52"/>
                <a:gd name="T29" fmla="*/ 2147483647 h 125"/>
                <a:gd name="T30" fmla="*/ 2147483647 w 52"/>
                <a:gd name="T31" fmla="*/ 2147483647 h 125"/>
                <a:gd name="T32" fmla="*/ 2147483647 w 52"/>
                <a:gd name="T33" fmla="*/ 2147483647 h 125"/>
                <a:gd name="T34" fmla="*/ 2147483647 w 52"/>
                <a:gd name="T35" fmla="*/ 2147483647 h 125"/>
                <a:gd name="T36" fmla="*/ 2147483647 w 52"/>
                <a:gd name="T37" fmla="*/ 2147483647 h 125"/>
                <a:gd name="T38" fmla="*/ 2147483647 w 52"/>
                <a:gd name="T39" fmla="*/ 2147483647 h 125"/>
                <a:gd name="T40" fmla="*/ 2147483647 w 52"/>
                <a:gd name="T41" fmla="*/ 2147483647 h 1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25"/>
                <a:gd name="T65" fmla="*/ 52 w 52"/>
                <a:gd name="T66" fmla="*/ 125 h 1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25">
                  <a:moveTo>
                    <a:pt x="52" y="81"/>
                  </a:moveTo>
                  <a:lnTo>
                    <a:pt x="52" y="98"/>
                  </a:lnTo>
                  <a:lnTo>
                    <a:pt x="35" y="107"/>
                  </a:lnTo>
                  <a:lnTo>
                    <a:pt x="35" y="125"/>
                  </a:lnTo>
                  <a:lnTo>
                    <a:pt x="26" y="125"/>
                  </a:lnTo>
                  <a:lnTo>
                    <a:pt x="26" y="98"/>
                  </a:lnTo>
                  <a:lnTo>
                    <a:pt x="9" y="90"/>
                  </a:lnTo>
                  <a:lnTo>
                    <a:pt x="0" y="72"/>
                  </a:lnTo>
                  <a:lnTo>
                    <a:pt x="17" y="54"/>
                  </a:lnTo>
                  <a:lnTo>
                    <a:pt x="17" y="18"/>
                  </a:lnTo>
                  <a:lnTo>
                    <a:pt x="17" y="9"/>
                  </a:lnTo>
                  <a:lnTo>
                    <a:pt x="35" y="0"/>
                  </a:lnTo>
                  <a:lnTo>
                    <a:pt x="35" y="9"/>
                  </a:lnTo>
                  <a:lnTo>
                    <a:pt x="43" y="9"/>
                  </a:lnTo>
                  <a:lnTo>
                    <a:pt x="52" y="9"/>
                  </a:lnTo>
                  <a:lnTo>
                    <a:pt x="43" y="18"/>
                  </a:lnTo>
                  <a:lnTo>
                    <a:pt x="52" y="36"/>
                  </a:lnTo>
                  <a:lnTo>
                    <a:pt x="35" y="63"/>
                  </a:lnTo>
                  <a:lnTo>
                    <a:pt x="35" y="72"/>
                  </a:lnTo>
                  <a:lnTo>
                    <a:pt x="52" y="72"/>
                  </a:lnTo>
                  <a:lnTo>
                    <a:pt x="52" y="8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11" name="Group 297"/>
            <p:cNvGrpSpPr>
              <a:grpSpLocks/>
            </p:cNvGrpSpPr>
            <p:nvPr/>
          </p:nvGrpSpPr>
          <p:grpSpPr bwMode="auto">
            <a:xfrm>
              <a:off x="4913313" y="3041650"/>
              <a:ext cx="84137" cy="187325"/>
              <a:chOff x="2735" y="1749"/>
              <a:chExt cx="52" cy="125"/>
            </a:xfrm>
          </p:grpSpPr>
          <p:sp>
            <p:nvSpPr>
              <p:cNvPr id="56110" name="Freeform 298"/>
              <p:cNvSpPr>
                <a:spLocks/>
              </p:cNvSpPr>
              <p:nvPr/>
            </p:nvSpPr>
            <p:spPr bwMode="auto">
              <a:xfrm>
                <a:off x="2735" y="1749"/>
                <a:ext cx="52" cy="125"/>
              </a:xfrm>
              <a:custGeom>
                <a:avLst/>
                <a:gdLst>
                  <a:gd name="T0" fmla="*/ 52 w 52"/>
                  <a:gd name="T1" fmla="*/ 81 h 125"/>
                  <a:gd name="T2" fmla="*/ 52 w 52"/>
                  <a:gd name="T3" fmla="*/ 98 h 125"/>
                  <a:gd name="T4" fmla="*/ 35 w 52"/>
                  <a:gd name="T5" fmla="*/ 107 h 125"/>
                  <a:gd name="T6" fmla="*/ 35 w 52"/>
                  <a:gd name="T7" fmla="*/ 125 h 125"/>
                  <a:gd name="T8" fmla="*/ 26 w 52"/>
                  <a:gd name="T9" fmla="*/ 125 h 125"/>
                  <a:gd name="T10" fmla="*/ 26 w 52"/>
                  <a:gd name="T11" fmla="*/ 98 h 125"/>
                  <a:gd name="T12" fmla="*/ 9 w 52"/>
                  <a:gd name="T13" fmla="*/ 90 h 125"/>
                  <a:gd name="T14" fmla="*/ 0 w 52"/>
                  <a:gd name="T15" fmla="*/ 72 h 125"/>
                  <a:gd name="T16" fmla="*/ 17 w 52"/>
                  <a:gd name="T17" fmla="*/ 54 h 125"/>
                  <a:gd name="T18" fmla="*/ 17 w 52"/>
                  <a:gd name="T19" fmla="*/ 18 h 125"/>
                  <a:gd name="T20" fmla="*/ 17 w 52"/>
                  <a:gd name="T21" fmla="*/ 9 h 125"/>
                  <a:gd name="T22" fmla="*/ 35 w 52"/>
                  <a:gd name="T23" fmla="*/ 0 h 125"/>
                  <a:gd name="T24" fmla="*/ 35 w 52"/>
                  <a:gd name="T25" fmla="*/ 9 h 125"/>
                  <a:gd name="T26" fmla="*/ 43 w 52"/>
                  <a:gd name="T27" fmla="*/ 9 h 125"/>
                  <a:gd name="T28" fmla="*/ 52 w 52"/>
                  <a:gd name="T29" fmla="*/ 9 h 125"/>
                  <a:gd name="T30" fmla="*/ 43 w 52"/>
                  <a:gd name="T31" fmla="*/ 18 h 125"/>
                  <a:gd name="T32" fmla="*/ 52 w 52"/>
                  <a:gd name="T33" fmla="*/ 36 h 125"/>
                  <a:gd name="T34" fmla="*/ 35 w 52"/>
                  <a:gd name="T35" fmla="*/ 63 h 125"/>
                  <a:gd name="T36" fmla="*/ 35 w 52"/>
                  <a:gd name="T37" fmla="*/ 72 h 125"/>
                  <a:gd name="T38" fmla="*/ 52 w 52"/>
                  <a:gd name="T39" fmla="*/ 72 h 125"/>
                  <a:gd name="T40" fmla="*/ 52 w 52"/>
                  <a:gd name="T41" fmla="*/ 81 h 1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25"/>
                  <a:gd name="T65" fmla="*/ 52 w 52"/>
                  <a:gd name="T66" fmla="*/ 125 h 1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25">
                    <a:moveTo>
                      <a:pt x="52" y="81"/>
                    </a:moveTo>
                    <a:lnTo>
                      <a:pt x="52" y="98"/>
                    </a:lnTo>
                    <a:lnTo>
                      <a:pt x="35" y="107"/>
                    </a:lnTo>
                    <a:lnTo>
                      <a:pt x="35" y="125"/>
                    </a:lnTo>
                    <a:lnTo>
                      <a:pt x="26" y="125"/>
                    </a:lnTo>
                    <a:lnTo>
                      <a:pt x="26" y="98"/>
                    </a:lnTo>
                    <a:lnTo>
                      <a:pt x="9" y="90"/>
                    </a:lnTo>
                    <a:lnTo>
                      <a:pt x="0" y="72"/>
                    </a:lnTo>
                    <a:lnTo>
                      <a:pt x="17" y="54"/>
                    </a:lnTo>
                    <a:lnTo>
                      <a:pt x="17" y="18"/>
                    </a:lnTo>
                    <a:lnTo>
                      <a:pt x="17" y="9"/>
                    </a:lnTo>
                    <a:lnTo>
                      <a:pt x="35" y="0"/>
                    </a:lnTo>
                    <a:lnTo>
                      <a:pt x="35" y="9"/>
                    </a:lnTo>
                    <a:lnTo>
                      <a:pt x="43" y="9"/>
                    </a:lnTo>
                    <a:lnTo>
                      <a:pt x="52" y="9"/>
                    </a:lnTo>
                    <a:lnTo>
                      <a:pt x="43" y="18"/>
                    </a:lnTo>
                    <a:lnTo>
                      <a:pt x="52" y="36"/>
                    </a:lnTo>
                    <a:lnTo>
                      <a:pt x="35" y="63"/>
                    </a:lnTo>
                    <a:lnTo>
                      <a:pt x="35" y="72"/>
                    </a:lnTo>
                    <a:lnTo>
                      <a:pt x="52" y="72"/>
                    </a:lnTo>
                    <a:lnTo>
                      <a:pt x="52" y="8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11" name="Freeform 299"/>
              <p:cNvSpPr>
                <a:spLocks/>
              </p:cNvSpPr>
              <p:nvPr/>
            </p:nvSpPr>
            <p:spPr bwMode="auto">
              <a:xfrm>
                <a:off x="2735" y="1749"/>
                <a:ext cx="52" cy="125"/>
              </a:xfrm>
              <a:custGeom>
                <a:avLst/>
                <a:gdLst>
                  <a:gd name="T0" fmla="*/ 52 w 52"/>
                  <a:gd name="T1" fmla="*/ 81 h 125"/>
                  <a:gd name="T2" fmla="*/ 52 w 52"/>
                  <a:gd name="T3" fmla="*/ 98 h 125"/>
                  <a:gd name="T4" fmla="*/ 35 w 52"/>
                  <a:gd name="T5" fmla="*/ 107 h 125"/>
                  <a:gd name="T6" fmla="*/ 35 w 52"/>
                  <a:gd name="T7" fmla="*/ 125 h 125"/>
                  <a:gd name="T8" fmla="*/ 26 w 52"/>
                  <a:gd name="T9" fmla="*/ 125 h 125"/>
                  <a:gd name="T10" fmla="*/ 26 w 52"/>
                  <a:gd name="T11" fmla="*/ 98 h 125"/>
                  <a:gd name="T12" fmla="*/ 9 w 52"/>
                  <a:gd name="T13" fmla="*/ 90 h 125"/>
                  <a:gd name="T14" fmla="*/ 0 w 52"/>
                  <a:gd name="T15" fmla="*/ 72 h 125"/>
                  <a:gd name="T16" fmla="*/ 17 w 52"/>
                  <a:gd name="T17" fmla="*/ 54 h 125"/>
                  <a:gd name="T18" fmla="*/ 17 w 52"/>
                  <a:gd name="T19" fmla="*/ 18 h 125"/>
                  <a:gd name="T20" fmla="*/ 17 w 52"/>
                  <a:gd name="T21" fmla="*/ 9 h 125"/>
                  <a:gd name="T22" fmla="*/ 35 w 52"/>
                  <a:gd name="T23" fmla="*/ 0 h 125"/>
                  <a:gd name="T24" fmla="*/ 35 w 52"/>
                  <a:gd name="T25" fmla="*/ 9 h 125"/>
                  <a:gd name="T26" fmla="*/ 43 w 52"/>
                  <a:gd name="T27" fmla="*/ 9 h 125"/>
                  <a:gd name="T28" fmla="*/ 52 w 52"/>
                  <a:gd name="T29" fmla="*/ 9 h 125"/>
                  <a:gd name="T30" fmla="*/ 43 w 52"/>
                  <a:gd name="T31" fmla="*/ 18 h 125"/>
                  <a:gd name="T32" fmla="*/ 52 w 52"/>
                  <a:gd name="T33" fmla="*/ 36 h 125"/>
                  <a:gd name="T34" fmla="*/ 35 w 52"/>
                  <a:gd name="T35" fmla="*/ 63 h 125"/>
                  <a:gd name="T36" fmla="*/ 35 w 52"/>
                  <a:gd name="T37" fmla="*/ 72 h 125"/>
                  <a:gd name="T38" fmla="*/ 52 w 52"/>
                  <a:gd name="T39" fmla="*/ 72 h 125"/>
                  <a:gd name="T40" fmla="*/ 52 w 52"/>
                  <a:gd name="T41" fmla="*/ 81 h 1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25"/>
                  <a:gd name="T65" fmla="*/ 52 w 52"/>
                  <a:gd name="T66" fmla="*/ 125 h 1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25">
                    <a:moveTo>
                      <a:pt x="52" y="81"/>
                    </a:moveTo>
                    <a:lnTo>
                      <a:pt x="52" y="98"/>
                    </a:lnTo>
                    <a:lnTo>
                      <a:pt x="35" y="107"/>
                    </a:lnTo>
                    <a:lnTo>
                      <a:pt x="35" y="125"/>
                    </a:lnTo>
                    <a:lnTo>
                      <a:pt x="26" y="125"/>
                    </a:lnTo>
                    <a:lnTo>
                      <a:pt x="26" y="98"/>
                    </a:lnTo>
                    <a:lnTo>
                      <a:pt x="9" y="90"/>
                    </a:lnTo>
                    <a:lnTo>
                      <a:pt x="0" y="72"/>
                    </a:lnTo>
                    <a:lnTo>
                      <a:pt x="17" y="54"/>
                    </a:lnTo>
                    <a:lnTo>
                      <a:pt x="17" y="18"/>
                    </a:lnTo>
                    <a:lnTo>
                      <a:pt x="17" y="9"/>
                    </a:lnTo>
                    <a:lnTo>
                      <a:pt x="35" y="0"/>
                    </a:lnTo>
                    <a:lnTo>
                      <a:pt x="35" y="9"/>
                    </a:lnTo>
                    <a:lnTo>
                      <a:pt x="43" y="9"/>
                    </a:lnTo>
                    <a:lnTo>
                      <a:pt x="52" y="9"/>
                    </a:lnTo>
                    <a:lnTo>
                      <a:pt x="43" y="18"/>
                    </a:lnTo>
                    <a:lnTo>
                      <a:pt x="52" y="36"/>
                    </a:lnTo>
                    <a:lnTo>
                      <a:pt x="35" y="63"/>
                    </a:lnTo>
                    <a:lnTo>
                      <a:pt x="35" y="72"/>
                    </a:lnTo>
                    <a:lnTo>
                      <a:pt x="52" y="72"/>
                    </a:lnTo>
                    <a:lnTo>
                      <a:pt x="52" y="81"/>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12" name="Freeform 300"/>
            <p:cNvSpPr>
              <a:spLocks/>
            </p:cNvSpPr>
            <p:nvPr/>
          </p:nvSpPr>
          <p:spPr bwMode="auto">
            <a:xfrm>
              <a:off x="4535488" y="2867025"/>
              <a:ext cx="280987" cy="214312"/>
            </a:xfrm>
            <a:custGeom>
              <a:avLst/>
              <a:gdLst>
                <a:gd name="T0" fmla="*/ 2147483647 w 174"/>
                <a:gd name="T1" fmla="*/ 2147483647 h 142"/>
                <a:gd name="T2" fmla="*/ 2147483647 w 174"/>
                <a:gd name="T3" fmla="*/ 2147483647 h 142"/>
                <a:gd name="T4" fmla="*/ 2147483647 w 174"/>
                <a:gd name="T5" fmla="*/ 2147483647 h 142"/>
                <a:gd name="T6" fmla="*/ 2147483647 w 174"/>
                <a:gd name="T7" fmla="*/ 2147483647 h 142"/>
                <a:gd name="T8" fmla="*/ 2147483647 w 174"/>
                <a:gd name="T9" fmla="*/ 2147483647 h 142"/>
                <a:gd name="T10" fmla="*/ 2147483647 w 174"/>
                <a:gd name="T11" fmla="*/ 2147483647 h 142"/>
                <a:gd name="T12" fmla="*/ 2147483647 w 174"/>
                <a:gd name="T13" fmla="*/ 2147483647 h 142"/>
                <a:gd name="T14" fmla="*/ 2147483647 w 174"/>
                <a:gd name="T15" fmla="*/ 2147483647 h 142"/>
                <a:gd name="T16" fmla="*/ 2147483647 w 174"/>
                <a:gd name="T17" fmla="*/ 2147483647 h 142"/>
                <a:gd name="T18" fmla="*/ 2147483647 w 174"/>
                <a:gd name="T19" fmla="*/ 2147483647 h 142"/>
                <a:gd name="T20" fmla="*/ 2147483647 w 174"/>
                <a:gd name="T21" fmla="*/ 2147483647 h 142"/>
                <a:gd name="T22" fmla="*/ 2147483647 w 174"/>
                <a:gd name="T23" fmla="*/ 2147483647 h 142"/>
                <a:gd name="T24" fmla="*/ 2147483647 w 174"/>
                <a:gd name="T25" fmla="*/ 2147483647 h 142"/>
                <a:gd name="T26" fmla="*/ 2147483647 w 174"/>
                <a:gd name="T27" fmla="*/ 2147483647 h 142"/>
                <a:gd name="T28" fmla="*/ 2147483647 w 174"/>
                <a:gd name="T29" fmla="*/ 2147483647 h 142"/>
                <a:gd name="T30" fmla="*/ 2147483647 w 174"/>
                <a:gd name="T31" fmla="*/ 2147483647 h 142"/>
                <a:gd name="T32" fmla="*/ 2147483647 w 174"/>
                <a:gd name="T33" fmla="*/ 2147483647 h 142"/>
                <a:gd name="T34" fmla="*/ 0 w 174"/>
                <a:gd name="T35" fmla="*/ 2147483647 h 142"/>
                <a:gd name="T36" fmla="*/ 2147483647 w 174"/>
                <a:gd name="T37" fmla="*/ 2147483647 h 142"/>
                <a:gd name="T38" fmla="*/ 2147483647 w 174"/>
                <a:gd name="T39" fmla="*/ 0 h 142"/>
                <a:gd name="T40" fmla="*/ 2147483647 w 174"/>
                <a:gd name="T41" fmla="*/ 2147483647 h 142"/>
                <a:gd name="T42" fmla="*/ 2147483647 w 174"/>
                <a:gd name="T43" fmla="*/ 2147483647 h 142"/>
                <a:gd name="T44" fmla="*/ 2147483647 w 174"/>
                <a:gd name="T45" fmla="*/ 2147483647 h 142"/>
                <a:gd name="T46" fmla="*/ 2147483647 w 174"/>
                <a:gd name="T47" fmla="*/ 2147483647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4"/>
                <a:gd name="T73" fmla="*/ 0 h 142"/>
                <a:gd name="T74" fmla="*/ 174 w 174"/>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4" h="142">
                  <a:moveTo>
                    <a:pt x="130" y="17"/>
                  </a:moveTo>
                  <a:lnTo>
                    <a:pt x="174" y="17"/>
                  </a:lnTo>
                  <a:lnTo>
                    <a:pt x="174" y="35"/>
                  </a:lnTo>
                  <a:lnTo>
                    <a:pt x="148" y="44"/>
                  </a:lnTo>
                  <a:lnTo>
                    <a:pt x="113" y="80"/>
                  </a:lnTo>
                  <a:lnTo>
                    <a:pt x="130" y="98"/>
                  </a:lnTo>
                  <a:lnTo>
                    <a:pt x="87" y="124"/>
                  </a:lnTo>
                  <a:lnTo>
                    <a:pt x="61" y="124"/>
                  </a:lnTo>
                  <a:lnTo>
                    <a:pt x="43" y="142"/>
                  </a:lnTo>
                  <a:lnTo>
                    <a:pt x="26" y="115"/>
                  </a:lnTo>
                  <a:lnTo>
                    <a:pt x="26" y="98"/>
                  </a:lnTo>
                  <a:lnTo>
                    <a:pt x="26" y="80"/>
                  </a:lnTo>
                  <a:lnTo>
                    <a:pt x="35" y="71"/>
                  </a:lnTo>
                  <a:lnTo>
                    <a:pt x="35" y="53"/>
                  </a:lnTo>
                  <a:lnTo>
                    <a:pt x="43" y="35"/>
                  </a:lnTo>
                  <a:lnTo>
                    <a:pt x="35" y="35"/>
                  </a:lnTo>
                  <a:lnTo>
                    <a:pt x="8" y="35"/>
                  </a:lnTo>
                  <a:lnTo>
                    <a:pt x="0" y="17"/>
                  </a:lnTo>
                  <a:lnTo>
                    <a:pt x="8" y="9"/>
                  </a:lnTo>
                  <a:lnTo>
                    <a:pt x="17" y="0"/>
                  </a:lnTo>
                  <a:lnTo>
                    <a:pt x="69" y="9"/>
                  </a:lnTo>
                  <a:lnTo>
                    <a:pt x="104" y="9"/>
                  </a:lnTo>
                  <a:lnTo>
                    <a:pt x="113" y="9"/>
                  </a:lnTo>
                  <a:lnTo>
                    <a:pt x="130" y="1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13" name="Freeform 301"/>
            <p:cNvSpPr>
              <a:spLocks/>
            </p:cNvSpPr>
            <p:nvPr/>
          </p:nvSpPr>
          <p:spPr bwMode="auto">
            <a:xfrm>
              <a:off x="4535488" y="2867025"/>
              <a:ext cx="280987" cy="214312"/>
            </a:xfrm>
            <a:custGeom>
              <a:avLst/>
              <a:gdLst>
                <a:gd name="T0" fmla="*/ 2147483647 w 174"/>
                <a:gd name="T1" fmla="*/ 2147483647 h 142"/>
                <a:gd name="T2" fmla="*/ 2147483647 w 174"/>
                <a:gd name="T3" fmla="*/ 2147483647 h 142"/>
                <a:gd name="T4" fmla="*/ 2147483647 w 174"/>
                <a:gd name="T5" fmla="*/ 2147483647 h 142"/>
                <a:gd name="T6" fmla="*/ 2147483647 w 174"/>
                <a:gd name="T7" fmla="*/ 2147483647 h 142"/>
                <a:gd name="T8" fmla="*/ 2147483647 w 174"/>
                <a:gd name="T9" fmla="*/ 2147483647 h 142"/>
                <a:gd name="T10" fmla="*/ 2147483647 w 174"/>
                <a:gd name="T11" fmla="*/ 2147483647 h 142"/>
                <a:gd name="T12" fmla="*/ 2147483647 w 174"/>
                <a:gd name="T13" fmla="*/ 2147483647 h 142"/>
                <a:gd name="T14" fmla="*/ 2147483647 w 174"/>
                <a:gd name="T15" fmla="*/ 2147483647 h 142"/>
                <a:gd name="T16" fmla="*/ 2147483647 w 174"/>
                <a:gd name="T17" fmla="*/ 2147483647 h 142"/>
                <a:gd name="T18" fmla="*/ 2147483647 w 174"/>
                <a:gd name="T19" fmla="*/ 2147483647 h 142"/>
                <a:gd name="T20" fmla="*/ 2147483647 w 174"/>
                <a:gd name="T21" fmla="*/ 2147483647 h 142"/>
                <a:gd name="T22" fmla="*/ 2147483647 w 174"/>
                <a:gd name="T23" fmla="*/ 2147483647 h 142"/>
                <a:gd name="T24" fmla="*/ 2147483647 w 174"/>
                <a:gd name="T25" fmla="*/ 2147483647 h 142"/>
                <a:gd name="T26" fmla="*/ 2147483647 w 174"/>
                <a:gd name="T27" fmla="*/ 2147483647 h 142"/>
                <a:gd name="T28" fmla="*/ 2147483647 w 174"/>
                <a:gd name="T29" fmla="*/ 2147483647 h 142"/>
                <a:gd name="T30" fmla="*/ 2147483647 w 174"/>
                <a:gd name="T31" fmla="*/ 2147483647 h 142"/>
                <a:gd name="T32" fmla="*/ 2147483647 w 174"/>
                <a:gd name="T33" fmla="*/ 2147483647 h 142"/>
                <a:gd name="T34" fmla="*/ 0 w 174"/>
                <a:gd name="T35" fmla="*/ 2147483647 h 142"/>
                <a:gd name="T36" fmla="*/ 2147483647 w 174"/>
                <a:gd name="T37" fmla="*/ 2147483647 h 142"/>
                <a:gd name="T38" fmla="*/ 2147483647 w 174"/>
                <a:gd name="T39" fmla="*/ 0 h 142"/>
                <a:gd name="T40" fmla="*/ 2147483647 w 174"/>
                <a:gd name="T41" fmla="*/ 2147483647 h 142"/>
                <a:gd name="T42" fmla="*/ 2147483647 w 174"/>
                <a:gd name="T43" fmla="*/ 2147483647 h 142"/>
                <a:gd name="T44" fmla="*/ 2147483647 w 174"/>
                <a:gd name="T45" fmla="*/ 2147483647 h 142"/>
                <a:gd name="T46" fmla="*/ 2147483647 w 174"/>
                <a:gd name="T47" fmla="*/ 2147483647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4"/>
                <a:gd name="T73" fmla="*/ 0 h 142"/>
                <a:gd name="T74" fmla="*/ 174 w 174"/>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4" h="142">
                  <a:moveTo>
                    <a:pt x="130" y="17"/>
                  </a:moveTo>
                  <a:lnTo>
                    <a:pt x="174" y="17"/>
                  </a:lnTo>
                  <a:lnTo>
                    <a:pt x="174" y="35"/>
                  </a:lnTo>
                  <a:lnTo>
                    <a:pt x="148" y="44"/>
                  </a:lnTo>
                  <a:lnTo>
                    <a:pt x="113" y="80"/>
                  </a:lnTo>
                  <a:lnTo>
                    <a:pt x="130" y="98"/>
                  </a:lnTo>
                  <a:lnTo>
                    <a:pt x="87" y="124"/>
                  </a:lnTo>
                  <a:lnTo>
                    <a:pt x="61" y="124"/>
                  </a:lnTo>
                  <a:lnTo>
                    <a:pt x="43" y="142"/>
                  </a:lnTo>
                  <a:lnTo>
                    <a:pt x="26" y="115"/>
                  </a:lnTo>
                  <a:lnTo>
                    <a:pt x="26" y="98"/>
                  </a:lnTo>
                  <a:lnTo>
                    <a:pt x="26" y="80"/>
                  </a:lnTo>
                  <a:lnTo>
                    <a:pt x="35" y="71"/>
                  </a:lnTo>
                  <a:lnTo>
                    <a:pt x="35" y="53"/>
                  </a:lnTo>
                  <a:lnTo>
                    <a:pt x="43" y="35"/>
                  </a:lnTo>
                  <a:lnTo>
                    <a:pt x="35" y="35"/>
                  </a:lnTo>
                  <a:lnTo>
                    <a:pt x="8" y="35"/>
                  </a:lnTo>
                  <a:lnTo>
                    <a:pt x="0" y="17"/>
                  </a:lnTo>
                  <a:lnTo>
                    <a:pt x="8" y="9"/>
                  </a:lnTo>
                  <a:lnTo>
                    <a:pt x="17" y="0"/>
                  </a:lnTo>
                  <a:lnTo>
                    <a:pt x="69" y="9"/>
                  </a:lnTo>
                  <a:lnTo>
                    <a:pt x="104" y="9"/>
                  </a:lnTo>
                  <a:lnTo>
                    <a:pt x="113" y="9"/>
                  </a:lnTo>
                  <a:lnTo>
                    <a:pt x="130" y="17"/>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14" name="Freeform 302"/>
            <p:cNvSpPr>
              <a:spLocks/>
            </p:cNvSpPr>
            <p:nvPr/>
          </p:nvSpPr>
          <p:spPr bwMode="auto">
            <a:xfrm>
              <a:off x="4510088" y="2919412"/>
              <a:ext cx="95250" cy="134938"/>
            </a:xfrm>
            <a:custGeom>
              <a:avLst/>
              <a:gdLst>
                <a:gd name="T0" fmla="*/ 2147483647 w 61"/>
                <a:gd name="T1" fmla="*/ 2147483647 h 89"/>
                <a:gd name="T2" fmla="*/ 2147483647 w 61"/>
                <a:gd name="T3" fmla="*/ 2147483647 h 89"/>
                <a:gd name="T4" fmla="*/ 2147483647 w 61"/>
                <a:gd name="T5" fmla="*/ 2147483647 h 89"/>
                <a:gd name="T6" fmla="*/ 2147483647 w 61"/>
                <a:gd name="T7" fmla="*/ 2147483647 h 89"/>
                <a:gd name="T8" fmla="*/ 2147483647 w 61"/>
                <a:gd name="T9" fmla="*/ 0 h 89"/>
                <a:gd name="T10" fmla="*/ 2147483647 w 61"/>
                <a:gd name="T11" fmla="*/ 0 h 89"/>
                <a:gd name="T12" fmla="*/ 2147483647 w 61"/>
                <a:gd name="T13" fmla="*/ 0 h 89"/>
                <a:gd name="T14" fmla="*/ 2147483647 w 61"/>
                <a:gd name="T15" fmla="*/ 2147483647 h 89"/>
                <a:gd name="T16" fmla="*/ 0 w 61"/>
                <a:gd name="T17" fmla="*/ 2147483647 h 89"/>
                <a:gd name="T18" fmla="*/ 2147483647 w 61"/>
                <a:gd name="T19" fmla="*/ 2147483647 h 89"/>
                <a:gd name="T20" fmla="*/ 2147483647 w 61"/>
                <a:gd name="T21" fmla="*/ 2147483647 h 89"/>
                <a:gd name="T22" fmla="*/ 2147483647 w 61"/>
                <a:gd name="T23" fmla="*/ 2147483647 h 89"/>
                <a:gd name="T24" fmla="*/ 2147483647 w 61"/>
                <a:gd name="T25" fmla="*/ 2147483647 h 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9"/>
                <a:gd name="T41" fmla="*/ 61 w 61"/>
                <a:gd name="T42" fmla="*/ 89 h 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9">
                  <a:moveTo>
                    <a:pt x="44" y="63"/>
                  </a:moveTo>
                  <a:lnTo>
                    <a:pt x="44" y="45"/>
                  </a:lnTo>
                  <a:lnTo>
                    <a:pt x="53" y="36"/>
                  </a:lnTo>
                  <a:lnTo>
                    <a:pt x="53" y="18"/>
                  </a:lnTo>
                  <a:lnTo>
                    <a:pt x="61" y="0"/>
                  </a:lnTo>
                  <a:lnTo>
                    <a:pt x="53" y="0"/>
                  </a:lnTo>
                  <a:lnTo>
                    <a:pt x="26" y="0"/>
                  </a:lnTo>
                  <a:lnTo>
                    <a:pt x="26" y="9"/>
                  </a:lnTo>
                  <a:lnTo>
                    <a:pt x="0" y="54"/>
                  </a:lnTo>
                  <a:lnTo>
                    <a:pt x="18" y="63"/>
                  </a:lnTo>
                  <a:lnTo>
                    <a:pt x="18" y="89"/>
                  </a:lnTo>
                  <a:lnTo>
                    <a:pt x="44" y="80"/>
                  </a:lnTo>
                  <a:lnTo>
                    <a:pt x="44" y="63"/>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15" name="Group 303"/>
            <p:cNvGrpSpPr>
              <a:grpSpLocks/>
            </p:cNvGrpSpPr>
            <p:nvPr/>
          </p:nvGrpSpPr>
          <p:grpSpPr bwMode="auto">
            <a:xfrm>
              <a:off x="4510088" y="2919412"/>
              <a:ext cx="95250" cy="134938"/>
              <a:chOff x="2482" y="1669"/>
              <a:chExt cx="61" cy="89"/>
            </a:xfrm>
          </p:grpSpPr>
          <p:sp>
            <p:nvSpPr>
              <p:cNvPr id="56108" name="Freeform 304"/>
              <p:cNvSpPr>
                <a:spLocks/>
              </p:cNvSpPr>
              <p:nvPr/>
            </p:nvSpPr>
            <p:spPr bwMode="auto">
              <a:xfrm>
                <a:off x="2482" y="1669"/>
                <a:ext cx="61" cy="89"/>
              </a:xfrm>
              <a:custGeom>
                <a:avLst/>
                <a:gdLst>
                  <a:gd name="T0" fmla="*/ 44 w 61"/>
                  <a:gd name="T1" fmla="*/ 63 h 89"/>
                  <a:gd name="T2" fmla="*/ 44 w 61"/>
                  <a:gd name="T3" fmla="*/ 45 h 89"/>
                  <a:gd name="T4" fmla="*/ 53 w 61"/>
                  <a:gd name="T5" fmla="*/ 36 h 89"/>
                  <a:gd name="T6" fmla="*/ 53 w 61"/>
                  <a:gd name="T7" fmla="*/ 18 h 89"/>
                  <a:gd name="T8" fmla="*/ 61 w 61"/>
                  <a:gd name="T9" fmla="*/ 0 h 89"/>
                  <a:gd name="T10" fmla="*/ 53 w 61"/>
                  <a:gd name="T11" fmla="*/ 0 h 89"/>
                  <a:gd name="T12" fmla="*/ 26 w 61"/>
                  <a:gd name="T13" fmla="*/ 0 h 89"/>
                  <a:gd name="T14" fmla="*/ 26 w 61"/>
                  <a:gd name="T15" fmla="*/ 9 h 89"/>
                  <a:gd name="T16" fmla="*/ 0 w 61"/>
                  <a:gd name="T17" fmla="*/ 54 h 89"/>
                  <a:gd name="T18" fmla="*/ 18 w 61"/>
                  <a:gd name="T19" fmla="*/ 63 h 89"/>
                  <a:gd name="T20" fmla="*/ 18 w 61"/>
                  <a:gd name="T21" fmla="*/ 89 h 89"/>
                  <a:gd name="T22" fmla="*/ 44 w 61"/>
                  <a:gd name="T23" fmla="*/ 80 h 89"/>
                  <a:gd name="T24" fmla="*/ 44 w 61"/>
                  <a:gd name="T25" fmla="*/ 63 h 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9"/>
                  <a:gd name="T41" fmla="*/ 61 w 61"/>
                  <a:gd name="T42" fmla="*/ 89 h 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9">
                    <a:moveTo>
                      <a:pt x="44" y="63"/>
                    </a:moveTo>
                    <a:lnTo>
                      <a:pt x="44" y="45"/>
                    </a:lnTo>
                    <a:lnTo>
                      <a:pt x="53" y="36"/>
                    </a:lnTo>
                    <a:lnTo>
                      <a:pt x="53" y="18"/>
                    </a:lnTo>
                    <a:lnTo>
                      <a:pt x="61" y="0"/>
                    </a:lnTo>
                    <a:lnTo>
                      <a:pt x="53" y="0"/>
                    </a:lnTo>
                    <a:lnTo>
                      <a:pt x="26" y="0"/>
                    </a:lnTo>
                    <a:lnTo>
                      <a:pt x="26" y="9"/>
                    </a:lnTo>
                    <a:lnTo>
                      <a:pt x="0" y="54"/>
                    </a:lnTo>
                    <a:lnTo>
                      <a:pt x="18" y="63"/>
                    </a:lnTo>
                    <a:lnTo>
                      <a:pt x="18" y="89"/>
                    </a:lnTo>
                    <a:lnTo>
                      <a:pt x="44" y="80"/>
                    </a:lnTo>
                    <a:lnTo>
                      <a:pt x="44" y="63"/>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09" name="Freeform 305"/>
              <p:cNvSpPr>
                <a:spLocks/>
              </p:cNvSpPr>
              <p:nvPr/>
            </p:nvSpPr>
            <p:spPr bwMode="auto">
              <a:xfrm>
                <a:off x="2482" y="1669"/>
                <a:ext cx="61" cy="89"/>
              </a:xfrm>
              <a:custGeom>
                <a:avLst/>
                <a:gdLst>
                  <a:gd name="T0" fmla="*/ 44 w 61"/>
                  <a:gd name="T1" fmla="*/ 63 h 89"/>
                  <a:gd name="T2" fmla="*/ 44 w 61"/>
                  <a:gd name="T3" fmla="*/ 45 h 89"/>
                  <a:gd name="T4" fmla="*/ 53 w 61"/>
                  <a:gd name="T5" fmla="*/ 36 h 89"/>
                  <a:gd name="T6" fmla="*/ 53 w 61"/>
                  <a:gd name="T7" fmla="*/ 18 h 89"/>
                  <a:gd name="T8" fmla="*/ 61 w 61"/>
                  <a:gd name="T9" fmla="*/ 0 h 89"/>
                  <a:gd name="T10" fmla="*/ 53 w 61"/>
                  <a:gd name="T11" fmla="*/ 0 h 89"/>
                  <a:gd name="T12" fmla="*/ 26 w 61"/>
                  <a:gd name="T13" fmla="*/ 0 h 89"/>
                  <a:gd name="T14" fmla="*/ 26 w 61"/>
                  <a:gd name="T15" fmla="*/ 9 h 89"/>
                  <a:gd name="T16" fmla="*/ 0 w 61"/>
                  <a:gd name="T17" fmla="*/ 54 h 89"/>
                  <a:gd name="T18" fmla="*/ 18 w 61"/>
                  <a:gd name="T19" fmla="*/ 63 h 89"/>
                  <a:gd name="T20" fmla="*/ 18 w 61"/>
                  <a:gd name="T21" fmla="*/ 89 h 89"/>
                  <a:gd name="T22" fmla="*/ 44 w 61"/>
                  <a:gd name="T23" fmla="*/ 80 h 89"/>
                  <a:gd name="T24" fmla="*/ 44 w 61"/>
                  <a:gd name="T25" fmla="*/ 63 h 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9"/>
                  <a:gd name="T41" fmla="*/ 61 w 61"/>
                  <a:gd name="T42" fmla="*/ 89 h 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9">
                    <a:moveTo>
                      <a:pt x="44" y="63"/>
                    </a:moveTo>
                    <a:lnTo>
                      <a:pt x="44" y="45"/>
                    </a:lnTo>
                    <a:lnTo>
                      <a:pt x="53" y="36"/>
                    </a:lnTo>
                    <a:lnTo>
                      <a:pt x="53" y="18"/>
                    </a:lnTo>
                    <a:lnTo>
                      <a:pt x="61" y="0"/>
                    </a:lnTo>
                    <a:lnTo>
                      <a:pt x="53" y="0"/>
                    </a:lnTo>
                    <a:lnTo>
                      <a:pt x="26" y="0"/>
                    </a:lnTo>
                    <a:lnTo>
                      <a:pt x="26" y="9"/>
                    </a:lnTo>
                    <a:lnTo>
                      <a:pt x="0" y="54"/>
                    </a:lnTo>
                    <a:lnTo>
                      <a:pt x="18" y="63"/>
                    </a:lnTo>
                    <a:lnTo>
                      <a:pt x="18" y="89"/>
                    </a:lnTo>
                    <a:lnTo>
                      <a:pt x="44" y="80"/>
                    </a:lnTo>
                    <a:lnTo>
                      <a:pt x="44" y="63"/>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16" name="Freeform 306"/>
            <p:cNvSpPr>
              <a:spLocks/>
            </p:cNvSpPr>
            <p:nvPr/>
          </p:nvSpPr>
          <p:spPr bwMode="auto">
            <a:xfrm>
              <a:off x="4646613" y="2651125"/>
              <a:ext cx="280987" cy="241300"/>
            </a:xfrm>
            <a:custGeom>
              <a:avLst/>
              <a:gdLst>
                <a:gd name="T0" fmla="*/ 2147483647 w 175"/>
                <a:gd name="T1" fmla="*/ 2147483647 h 160"/>
                <a:gd name="T2" fmla="*/ 2147483647 w 175"/>
                <a:gd name="T3" fmla="*/ 2147483647 h 160"/>
                <a:gd name="T4" fmla="*/ 2147483647 w 175"/>
                <a:gd name="T5" fmla="*/ 2147483647 h 160"/>
                <a:gd name="T6" fmla="*/ 2147483647 w 175"/>
                <a:gd name="T7" fmla="*/ 2147483647 h 160"/>
                <a:gd name="T8" fmla="*/ 2147483647 w 175"/>
                <a:gd name="T9" fmla="*/ 2147483647 h 160"/>
                <a:gd name="T10" fmla="*/ 2147483647 w 175"/>
                <a:gd name="T11" fmla="*/ 2147483647 h 160"/>
                <a:gd name="T12" fmla="*/ 2147483647 w 175"/>
                <a:gd name="T13" fmla="*/ 2147483647 h 160"/>
                <a:gd name="T14" fmla="*/ 2147483647 w 175"/>
                <a:gd name="T15" fmla="*/ 2147483647 h 160"/>
                <a:gd name="T16" fmla="*/ 2147483647 w 175"/>
                <a:gd name="T17" fmla="*/ 0 h 160"/>
                <a:gd name="T18" fmla="*/ 2147483647 w 175"/>
                <a:gd name="T19" fmla="*/ 2147483647 h 160"/>
                <a:gd name="T20" fmla="*/ 2147483647 w 175"/>
                <a:gd name="T21" fmla="*/ 2147483647 h 160"/>
                <a:gd name="T22" fmla="*/ 2147483647 w 175"/>
                <a:gd name="T23" fmla="*/ 2147483647 h 160"/>
                <a:gd name="T24" fmla="*/ 2147483647 w 175"/>
                <a:gd name="T25" fmla="*/ 2147483647 h 160"/>
                <a:gd name="T26" fmla="*/ 2147483647 w 175"/>
                <a:gd name="T27" fmla="*/ 2147483647 h 160"/>
                <a:gd name="T28" fmla="*/ 2147483647 w 175"/>
                <a:gd name="T29" fmla="*/ 2147483647 h 160"/>
                <a:gd name="T30" fmla="*/ 2147483647 w 175"/>
                <a:gd name="T31" fmla="*/ 2147483647 h 160"/>
                <a:gd name="T32" fmla="*/ 0 w 175"/>
                <a:gd name="T33" fmla="*/ 2147483647 h 160"/>
                <a:gd name="T34" fmla="*/ 0 w 175"/>
                <a:gd name="T35" fmla="*/ 2147483647 h 160"/>
                <a:gd name="T36" fmla="*/ 2147483647 w 175"/>
                <a:gd name="T37" fmla="*/ 2147483647 h 160"/>
                <a:gd name="T38" fmla="*/ 2147483647 w 175"/>
                <a:gd name="T39" fmla="*/ 2147483647 h 160"/>
                <a:gd name="T40" fmla="*/ 2147483647 w 175"/>
                <a:gd name="T41" fmla="*/ 2147483647 h 160"/>
                <a:gd name="T42" fmla="*/ 2147483647 w 175"/>
                <a:gd name="T43" fmla="*/ 2147483647 h 160"/>
                <a:gd name="T44" fmla="*/ 2147483647 w 175"/>
                <a:gd name="T45" fmla="*/ 2147483647 h 160"/>
                <a:gd name="T46" fmla="*/ 2147483647 w 175"/>
                <a:gd name="T47" fmla="*/ 2147483647 h 160"/>
                <a:gd name="T48" fmla="*/ 2147483647 w 175"/>
                <a:gd name="T49" fmla="*/ 2147483647 h 160"/>
                <a:gd name="T50" fmla="*/ 2147483647 w 175"/>
                <a:gd name="T51" fmla="*/ 2147483647 h 160"/>
                <a:gd name="T52" fmla="*/ 2147483647 w 175"/>
                <a:gd name="T53" fmla="*/ 2147483647 h 160"/>
                <a:gd name="T54" fmla="*/ 2147483647 w 175"/>
                <a:gd name="T55" fmla="*/ 2147483647 h 160"/>
                <a:gd name="T56" fmla="*/ 2147483647 w 175"/>
                <a:gd name="T57" fmla="*/ 2147483647 h 160"/>
                <a:gd name="T58" fmla="*/ 2147483647 w 175"/>
                <a:gd name="T59" fmla="*/ 2147483647 h 160"/>
                <a:gd name="T60" fmla="*/ 2147483647 w 175"/>
                <a:gd name="T61" fmla="*/ 2147483647 h 160"/>
                <a:gd name="T62" fmla="*/ 2147483647 w 175"/>
                <a:gd name="T63" fmla="*/ 2147483647 h 160"/>
                <a:gd name="T64" fmla="*/ 2147483647 w 175"/>
                <a:gd name="T65" fmla="*/ 2147483647 h 160"/>
                <a:gd name="T66" fmla="*/ 2147483647 w 175"/>
                <a:gd name="T67" fmla="*/ 2147483647 h 160"/>
                <a:gd name="T68" fmla="*/ 2147483647 w 175"/>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5"/>
                <a:gd name="T106" fmla="*/ 0 h 160"/>
                <a:gd name="T107" fmla="*/ 175 w 175"/>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5" h="160">
                  <a:moveTo>
                    <a:pt x="175" y="71"/>
                  </a:moveTo>
                  <a:lnTo>
                    <a:pt x="175" y="54"/>
                  </a:lnTo>
                  <a:lnTo>
                    <a:pt x="157" y="36"/>
                  </a:lnTo>
                  <a:lnTo>
                    <a:pt x="149" y="36"/>
                  </a:lnTo>
                  <a:lnTo>
                    <a:pt x="131" y="36"/>
                  </a:lnTo>
                  <a:lnTo>
                    <a:pt x="131" y="27"/>
                  </a:lnTo>
                  <a:lnTo>
                    <a:pt x="122" y="36"/>
                  </a:lnTo>
                  <a:lnTo>
                    <a:pt x="105" y="9"/>
                  </a:lnTo>
                  <a:lnTo>
                    <a:pt x="105" y="0"/>
                  </a:lnTo>
                  <a:lnTo>
                    <a:pt x="96" y="9"/>
                  </a:lnTo>
                  <a:lnTo>
                    <a:pt x="88" y="27"/>
                  </a:lnTo>
                  <a:lnTo>
                    <a:pt x="70" y="36"/>
                  </a:lnTo>
                  <a:lnTo>
                    <a:pt x="44" y="36"/>
                  </a:lnTo>
                  <a:lnTo>
                    <a:pt x="44" y="54"/>
                  </a:lnTo>
                  <a:lnTo>
                    <a:pt x="35" y="54"/>
                  </a:lnTo>
                  <a:lnTo>
                    <a:pt x="18" y="54"/>
                  </a:lnTo>
                  <a:lnTo>
                    <a:pt x="0" y="54"/>
                  </a:lnTo>
                  <a:lnTo>
                    <a:pt x="0" y="62"/>
                  </a:lnTo>
                  <a:lnTo>
                    <a:pt x="35" y="71"/>
                  </a:lnTo>
                  <a:lnTo>
                    <a:pt x="44" y="89"/>
                  </a:lnTo>
                  <a:lnTo>
                    <a:pt x="44" y="98"/>
                  </a:lnTo>
                  <a:lnTo>
                    <a:pt x="44" y="143"/>
                  </a:lnTo>
                  <a:lnTo>
                    <a:pt x="44" y="152"/>
                  </a:lnTo>
                  <a:lnTo>
                    <a:pt x="61" y="160"/>
                  </a:lnTo>
                  <a:lnTo>
                    <a:pt x="105" y="160"/>
                  </a:lnTo>
                  <a:lnTo>
                    <a:pt x="114" y="152"/>
                  </a:lnTo>
                  <a:lnTo>
                    <a:pt x="157" y="152"/>
                  </a:lnTo>
                  <a:lnTo>
                    <a:pt x="175" y="143"/>
                  </a:lnTo>
                  <a:lnTo>
                    <a:pt x="157" y="125"/>
                  </a:lnTo>
                  <a:lnTo>
                    <a:pt x="166" y="98"/>
                  </a:lnTo>
                  <a:lnTo>
                    <a:pt x="157" y="89"/>
                  </a:lnTo>
                  <a:lnTo>
                    <a:pt x="157" y="98"/>
                  </a:lnTo>
                  <a:lnTo>
                    <a:pt x="149" y="89"/>
                  </a:lnTo>
                  <a:lnTo>
                    <a:pt x="166" y="71"/>
                  </a:lnTo>
                  <a:lnTo>
                    <a:pt x="175" y="7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17" name="Freeform 307"/>
            <p:cNvSpPr>
              <a:spLocks/>
            </p:cNvSpPr>
            <p:nvPr/>
          </p:nvSpPr>
          <p:spPr bwMode="auto">
            <a:xfrm>
              <a:off x="4646613" y="2651125"/>
              <a:ext cx="280987" cy="241300"/>
            </a:xfrm>
            <a:custGeom>
              <a:avLst/>
              <a:gdLst>
                <a:gd name="T0" fmla="*/ 2147483647 w 175"/>
                <a:gd name="T1" fmla="*/ 2147483647 h 160"/>
                <a:gd name="T2" fmla="*/ 2147483647 w 175"/>
                <a:gd name="T3" fmla="*/ 2147483647 h 160"/>
                <a:gd name="T4" fmla="*/ 2147483647 w 175"/>
                <a:gd name="T5" fmla="*/ 2147483647 h 160"/>
                <a:gd name="T6" fmla="*/ 2147483647 w 175"/>
                <a:gd name="T7" fmla="*/ 2147483647 h 160"/>
                <a:gd name="T8" fmla="*/ 2147483647 w 175"/>
                <a:gd name="T9" fmla="*/ 2147483647 h 160"/>
                <a:gd name="T10" fmla="*/ 2147483647 w 175"/>
                <a:gd name="T11" fmla="*/ 2147483647 h 160"/>
                <a:gd name="T12" fmla="*/ 2147483647 w 175"/>
                <a:gd name="T13" fmla="*/ 2147483647 h 160"/>
                <a:gd name="T14" fmla="*/ 2147483647 w 175"/>
                <a:gd name="T15" fmla="*/ 2147483647 h 160"/>
                <a:gd name="T16" fmla="*/ 2147483647 w 175"/>
                <a:gd name="T17" fmla="*/ 0 h 160"/>
                <a:gd name="T18" fmla="*/ 2147483647 w 175"/>
                <a:gd name="T19" fmla="*/ 2147483647 h 160"/>
                <a:gd name="T20" fmla="*/ 2147483647 w 175"/>
                <a:gd name="T21" fmla="*/ 2147483647 h 160"/>
                <a:gd name="T22" fmla="*/ 2147483647 w 175"/>
                <a:gd name="T23" fmla="*/ 2147483647 h 160"/>
                <a:gd name="T24" fmla="*/ 2147483647 w 175"/>
                <a:gd name="T25" fmla="*/ 2147483647 h 160"/>
                <a:gd name="T26" fmla="*/ 2147483647 w 175"/>
                <a:gd name="T27" fmla="*/ 2147483647 h 160"/>
                <a:gd name="T28" fmla="*/ 2147483647 w 175"/>
                <a:gd name="T29" fmla="*/ 2147483647 h 160"/>
                <a:gd name="T30" fmla="*/ 2147483647 w 175"/>
                <a:gd name="T31" fmla="*/ 2147483647 h 160"/>
                <a:gd name="T32" fmla="*/ 0 w 175"/>
                <a:gd name="T33" fmla="*/ 2147483647 h 160"/>
                <a:gd name="T34" fmla="*/ 0 w 175"/>
                <a:gd name="T35" fmla="*/ 2147483647 h 160"/>
                <a:gd name="T36" fmla="*/ 2147483647 w 175"/>
                <a:gd name="T37" fmla="*/ 2147483647 h 160"/>
                <a:gd name="T38" fmla="*/ 2147483647 w 175"/>
                <a:gd name="T39" fmla="*/ 2147483647 h 160"/>
                <a:gd name="T40" fmla="*/ 2147483647 w 175"/>
                <a:gd name="T41" fmla="*/ 2147483647 h 160"/>
                <a:gd name="T42" fmla="*/ 2147483647 w 175"/>
                <a:gd name="T43" fmla="*/ 2147483647 h 160"/>
                <a:gd name="T44" fmla="*/ 2147483647 w 175"/>
                <a:gd name="T45" fmla="*/ 2147483647 h 160"/>
                <a:gd name="T46" fmla="*/ 2147483647 w 175"/>
                <a:gd name="T47" fmla="*/ 2147483647 h 160"/>
                <a:gd name="T48" fmla="*/ 2147483647 w 175"/>
                <a:gd name="T49" fmla="*/ 2147483647 h 160"/>
                <a:gd name="T50" fmla="*/ 2147483647 w 175"/>
                <a:gd name="T51" fmla="*/ 2147483647 h 160"/>
                <a:gd name="T52" fmla="*/ 2147483647 w 175"/>
                <a:gd name="T53" fmla="*/ 2147483647 h 160"/>
                <a:gd name="T54" fmla="*/ 2147483647 w 175"/>
                <a:gd name="T55" fmla="*/ 2147483647 h 160"/>
                <a:gd name="T56" fmla="*/ 2147483647 w 175"/>
                <a:gd name="T57" fmla="*/ 2147483647 h 160"/>
                <a:gd name="T58" fmla="*/ 2147483647 w 175"/>
                <a:gd name="T59" fmla="*/ 2147483647 h 160"/>
                <a:gd name="T60" fmla="*/ 2147483647 w 175"/>
                <a:gd name="T61" fmla="*/ 2147483647 h 160"/>
                <a:gd name="T62" fmla="*/ 2147483647 w 175"/>
                <a:gd name="T63" fmla="*/ 2147483647 h 160"/>
                <a:gd name="T64" fmla="*/ 2147483647 w 175"/>
                <a:gd name="T65" fmla="*/ 2147483647 h 160"/>
                <a:gd name="T66" fmla="*/ 2147483647 w 175"/>
                <a:gd name="T67" fmla="*/ 2147483647 h 160"/>
                <a:gd name="T68" fmla="*/ 2147483647 w 175"/>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5"/>
                <a:gd name="T106" fmla="*/ 0 h 160"/>
                <a:gd name="T107" fmla="*/ 175 w 175"/>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5" h="160">
                  <a:moveTo>
                    <a:pt x="175" y="71"/>
                  </a:moveTo>
                  <a:lnTo>
                    <a:pt x="175" y="54"/>
                  </a:lnTo>
                  <a:lnTo>
                    <a:pt x="157" y="36"/>
                  </a:lnTo>
                  <a:lnTo>
                    <a:pt x="149" y="36"/>
                  </a:lnTo>
                  <a:lnTo>
                    <a:pt x="131" y="36"/>
                  </a:lnTo>
                  <a:lnTo>
                    <a:pt x="131" y="27"/>
                  </a:lnTo>
                  <a:lnTo>
                    <a:pt x="122" y="36"/>
                  </a:lnTo>
                  <a:lnTo>
                    <a:pt x="105" y="9"/>
                  </a:lnTo>
                  <a:lnTo>
                    <a:pt x="105" y="0"/>
                  </a:lnTo>
                  <a:lnTo>
                    <a:pt x="96" y="9"/>
                  </a:lnTo>
                  <a:lnTo>
                    <a:pt x="88" y="27"/>
                  </a:lnTo>
                  <a:lnTo>
                    <a:pt x="70" y="36"/>
                  </a:lnTo>
                  <a:lnTo>
                    <a:pt x="44" y="36"/>
                  </a:lnTo>
                  <a:lnTo>
                    <a:pt x="44" y="54"/>
                  </a:lnTo>
                  <a:lnTo>
                    <a:pt x="35" y="54"/>
                  </a:lnTo>
                  <a:lnTo>
                    <a:pt x="18" y="54"/>
                  </a:lnTo>
                  <a:lnTo>
                    <a:pt x="0" y="54"/>
                  </a:lnTo>
                  <a:lnTo>
                    <a:pt x="0" y="62"/>
                  </a:lnTo>
                  <a:lnTo>
                    <a:pt x="35" y="71"/>
                  </a:lnTo>
                  <a:lnTo>
                    <a:pt x="44" y="89"/>
                  </a:lnTo>
                  <a:lnTo>
                    <a:pt x="44" y="98"/>
                  </a:lnTo>
                  <a:lnTo>
                    <a:pt x="44" y="143"/>
                  </a:lnTo>
                  <a:lnTo>
                    <a:pt x="44" y="152"/>
                  </a:lnTo>
                  <a:lnTo>
                    <a:pt x="61" y="160"/>
                  </a:lnTo>
                  <a:lnTo>
                    <a:pt x="105" y="160"/>
                  </a:lnTo>
                  <a:lnTo>
                    <a:pt x="114" y="152"/>
                  </a:lnTo>
                  <a:lnTo>
                    <a:pt x="157" y="152"/>
                  </a:lnTo>
                  <a:lnTo>
                    <a:pt x="175" y="143"/>
                  </a:lnTo>
                  <a:lnTo>
                    <a:pt x="157" y="125"/>
                  </a:lnTo>
                  <a:lnTo>
                    <a:pt x="166" y="98"/>
                  </a:lnTo>
                  <a:lnTo>
                    <a:pt x="157" y="89"/>
                  </a:lnTo>
                  <a:lnTo>
                    <a:pt x="157" y="98"/>
                  </a:lnTo>
                  <a:lnTo>
                    <a:pt x="149" y="89"/>
                  </a:lnTo>
                  <a:lnTo>
                    <a:pt x="166" y="71"/>
                  </a:lnTo>
                  <a:lnTo>
                    <a:pt x="175" y="71"/>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18" name="Freeform 308"/>
            <p:cNvSpPr>
              <a:spLocks/>
            </p:cNvSpPr>
            <p:nvPr/>
          </p:nvSpPr>
          <p:spPr bwMode="auto">
            <a:xfrm>
              <a:off x="4902200" y="2771775"/>
              <a:ext cx="265113" cy="257175"/>
            </a:xfrm>
            <a:custGeom>
              <a:avLst/>
              <a:gdLst>
                <a:gd name="T0" fmla="*/ 0 w 166"/>
                <a:gd name="T1" fmla="*/ 2147483647 h 170"/>
                <a:gd name="T2" fmla="*/ 2147483647 w 166"/>
                <a:gd name="T3" fmla="*/ 2147483647 h 170"/>
                <a:gd name="T4" fmla="*/ 2147483647 w 166"/>
                <a:gd name="T5" fmla="*/ 2147483647 h 170"/>
                <a:gd name="T6" fmla="*/ 2147483647 w 166"/>
                <a:gd name="T7" fmla="*/ 2147483647 h 170"/>
                <a:gd name="T8" fmla="*/ 2147483647 w 166"/>
                <a:gd name="T9" fmla="*/ 2147483647 h 170"/>
                <a:gd name="T10" fmla="*/ 2147483647 w 166"/>
                <a:gd name="T11" fmla="*/ 2147483647 h 170"/>
                <a:gd name="T12" fmla="*/ 2147483647 w 166"/>
                <a:gd name="T13" fmla="*/ 0 h 170"/>
                <a:gd name="T14" fmla="*/ 2147483647 w 166"/>
                <a:gd name="T15" fmla="*/ 0 h 170"/>
                <a:gd name="T16" fmla="*/ 2147483647 w 166"/>
                <a:gd name="T17" fmla="*/ 0 h 170"/>
                <a:gd name="T18" fmla="*/ 2147483647 w 166"/>
                <a:gd name="T19" fmla="*/ 2147483647 h 170"/>
                <a:gd name="T20" fmla="*/ 2147483647 w 166"/>
                <a:gd name="T21" fmla="*/ 2147483647 h 170"/>
                <a:gd name="T22" fmla="*/ 2147483647 w 166"/>
                <a:gd name="T23" fmla="*/ 2147483647 h 170"/>
                <a:gd name="T24" fmla="*/ 2147483647 w 166"/>
                <a:gd name="T25" fmla="*/ 2147483647 h 170"/>
                <a:gd name="T26" fmla="*/ 2147483647 w 166"/>
                <a:gd name="T27" fmla="*/ 2147483647 h 170"/>
                <a:gd name="T28" fmla="*/ 2147483647 w 166"/>
                <a:gd name="T29" fmla="*/ 2147483647 h 170"/>
                <a:gd name="T30" fmla="*/ 2147483647 w 166"/>
                <a:gd name="T31" fmla="*/ 2147483647 h 170"/>
                <a:gd name="T32" fmla="*/ 2147483647 w 166"/>
                <a:gd name="T33" fmla="*/ 2147483647 h 170"/>
                <a:gd name="T34" fmla="*/ 2147483647 w 166"/>
                <a:gd name="T35" fmla="*/ 2147483647 h 170"/>
                <a:gd name="T36" fmla="*/ 2147483647 w 166"/>
                <a:gd name="T37" fmla="*/ 2147483647 h 170"/>
                <a:gd name="T38" fmla="*/ 2147483647 w 166"/>
                <a:gd name="T39" fmla="*/ 2147483647 h 170"/>
                <a:gd name="T40" fmla="*/ 2147483647 w 166"/>
                <a:gd name="T41" fmla="*/ 2147483647 h 170"/>
                <a:gd name="T42" fmla="*/ 2147483647 w 166"/>
                <a:gd name="T43" fmla="*/ 2147483647 h 170"/>
                <a:gd name="T44" fmla="*/ 2147483647 w 166"/>
                <a:gd name="T45" fmla="*/ 2147483647 h 170"/>
                <a:gd name="T46" fmla="*/ 2147483647 w 166"/>
                <a:gd name="T47" fmla="*/ 2147483647 h 170"/>
                <a:gd name="T48" fmla="*/ 2147483647 w 166"/>
                <a:gd name="T49" fmla="*/ 2147483647 h 170"/>
                <a:gd name="T50" fmla="*/ 2147483647 w 166"/>
                <a:gd name="T51" fmla="*/ 2147483647 h 170"/>
                <a:gd name="T52" fmla="*/ 2147483647 w 166"/>
                <a:gd name="T53" fmla="*/ 2147483647 h 170"/>
                <a:gd name="T54" fmla="*/ 2147483647 w 166"/>
                <a:gd name="T55" fmla="*/ 2147483647 h 170"/>
                <a:gd name="T56" fmla="*/ 2147483647 w 166"/>
                <a:gd name="T57" fmla="*/ 2147483647 h 170"/>
                <a:gd name="T58" fmla="*/ 2147483647 w 166"/>
                <a:gd name="T59" fmla="*/ 2147483647 h 170"/>
                <a:gd name="T60" fmla="*/ 2147483647 w 166"/>
                <a:gd name="T61" fmla="*/ 2147483647 h 170"/>
                <a:gd name="T62" fmla="*/ 2147483647 w 166"/>
                <a:gd name="T63" fmla="*/ 2147483647 h 170"/>
                <a:gd name="T64" fmla="*/ 2147483647 w 166"/>
                <a:gd name="T65" fmla="*/ 2147483647 h 170"/>
                <a:gd name="T66" fmla="*/ 2147483647 w 166"/>
                <a:gd name="T67" fmla="*/ 2147483647 h 170"/>
                <a:gd name="T68" fmla="*/ 2147483647 w 166"/>
                <a:gd name="T69" fmla="*/ 2147483647 h 170"/>
                <a:gd name="T70" fmla="*/ 2147483647 w 166"/>
                <a:gd name="T71" fmla="*/ 2147483647 h 170"/>
                <a:gd name="T72" fmla="*/ 2147483647 w 166"/>
                <a:gd name="T73" fmla="*/ 2147483647 h 170"/>
                <a:gd name="T74" fmla="*/ 0 w 166"/>
                <a:gd name="T75" fmla="*/ 2147483647 h 1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6"/>
                <a:gd name="T115" fmla="*/ 0 h 170"/>
                <a:gd name="T116" fmla="*/ 166 w 166"/>
                <a:gd name="T117" fmla="*/ 170 h 17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6" h="170">
                  <a:moveTo>
                    <a:pt x="0" y="45"/>
                  </a:moveTo>
                  <a:lnTo>
                    <a:pt x="9" y="18"/>
                  </a:lnTo>
                  <a:lnTo>
                    <a:pt x="26" y="9"/>
                  </a:lnTo>
                  <a:lnTo>
                    <a:pt x="35" y="18"/>
                  </a:lnTo>
                  <a:lnTo>
                    <a:pt x="35" y="9"/>
                  </a:lnTo>
                  <a:lnTo>
                    <a:pt x="44" y="9"/>
                  </a:lnTo>
                  <a:lnTo>
                    <a:pt x="52" y="0"/>
                  </a:lnTo>
                  <a:lnTo>
                    <a:pt x="79" y="0"/>
                  </a:lnTo>
                  <a:lnTo>
                    <a:pt x="87" y="0"/>
                  </a:lnTo>
                  <a:lnTo>
                    <a:pt x="105" y="9"/>
                  </a:lnTo>
                  <a:lnTo>
                    <a:pt x="105" y="18"/>
                  </a:lnTo>
                  <a:lnTo>
                    <a:pt x="105" y="27"/>
                  </a:lnTo>
                  <a:lnTo>
                    <a:pt x="87" y="18"/>
                  </a:lnTo>
                  <a:lnTo>
                    <a:pt x="87" y="27"/>
                  </a:lnTo>
                  <a:lnTo>
                    <a:pt x="87" y="54"/>
                  </a:lnTo>
                  <a:lnTo>
                    <a:pt x="105" y="72"/>
                  </a:lnTo>
                  <a:lnTo>
                    <a:pt x="113" y="89"/>
                  </a:lnTo>
                  <a:lnTo>
                    <a:pt x="122" y="98"/>
                  </a:lnTo>
                  <a:lnTo>
                    <a:pt x="140" y="98"/>
                  </a:lnTo>
                  <a:lnTo>
                    <a:pt x="131" y="98"/>
                  </a:lnTo>
                  <a:lnTo>
                    <a:pt x="166" y="134"/>
                  </a:lnTo>
                  <a:lnTo>
                    <a:pt x="148" y="116"/>
                  </a:lnTo>
                  <a:lnTo>
                    <a:pt x="140" y="143"/>
                  </a:lnTo>
                  <a:lnTo>
                    <a:pt x="148" y="143"/>
                  </a:lnTo>
                  <a:lnTo>
                    <a:pt x="148" y="152"/>
                  </a:lnTo>
                  <a:lnTo>
                    <a:pt x="140" y="152"/>
                  </a:lnTo>
                  <a:lnTo>
                    <a:pt x="140" y="170"/>
                  </a:lnTo>
                  <a:lnTo>
                    <a:pt x="131" y="170"/>
                  </a:lnTo>
                  <a:lnTo>
                    <a:pt x="140" y="152"/>
                  </a:lnTo>
                  <a:lnTo>
                    <a:pt x="131" y="134"/>
                  </a:lnTo>
                  <a:lnTo>
                    <a:pt x="105" y="107"/>
                  </a:lnTo>
                  <a:lnTo>
                    <a:pt x="87" y="98"/>
                  </a:lnTo>
                  <a:lnTo>
                    <a:pt x="79" y="89"/>
                  </a:lnTo>
                  <a:lnTo>
                    <a:pt x="61" y="89"/>
                  </a:lnTo>
                  <a:lnTo>
                    <a:pt x="44" y="63"/>
                  </a:lnTo>
                  <a:lnTo>
                    <a:pt x="26" y="54"/>
                  </a:lnTo>
                  <a:lnTo>
                    <a:pt x="18" y="63"/>
                  </a:lnTo>
                  <a:lnTo>
                    <a:pt x="0" y="4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19" name="Freeform 309"/>
            <p:cNvSpPr>
              <a:spLocks/>
            </p:cNvSpPr>
            <p:nvPr/>
          </p:nvSpPr>
          <p:spPr bwMode="auto">
            <a:xfrm>
              <a:off x="4902200" y="2771775"/>
              <a:ext cx="265113" cy="257175"/>
            </a:xfrm>
            <a:custGeom>
              <a:avLst/>
              <a:gdLst>
                <a:gd name="T0" fmla="*/ 0 w 166"/>
                <a:gd name="T1" fmla="*/ 2147483647 h 170"/>
                <a:gd name="T2" fmla="*/ 2147483647 w 166"/>
                <a:gd name="T3" fmla="*/ 2147483647 h 170"/>
                <a:gd name="T4" fmla="*/ 2147483647 w 166"/>
                <a:gd name="T5" fmla="*/ 2147483647 h 170"/>
                <a:gd name="T6" fmla="*/ 2147483647 w 166"/>
                <a:gd name="T7" fmla="*/ 2147483647 h 170"/>
                <a:gd name="T8" fmla="*/ 2147483647 w 166"/>
                <a:gd name="T9" fmla="*/ 2147483647 h 170"/>
                <a:gd name="T10" fmla="*/ 2147483647 w 166"/>
                <a:gd name="T11" fmla="*/ 2147483647 h 170"/>
                <a:gd name="T12" fmla="*/ 2147483647 w 166"/>
                <a:gd name="T13" fmla="*/ 0 h 170"/>
                <a:gd name="T14" fmla="*/ 2147483647 w 166"/>
                <a:gd name="T15" fmla="*/ 0 h 170"/>
                <a:gd name="T16" fmla="*/ 2147483647 w 166"/>
                <a:gd name="T17" fmla="*/ 0 h 170"/>
                <a:gd name="T18" fmla="*/ 2147483647 w 166"/>
                <a:gd name="T19" fmla="*/ 2147483647 h 170"/>
                <a:gd name="T20" fmla="*/ 2147483647 w 166"/>
                <a:gd name="T21" fmla="*/ 2147483647 h 170"/>
                <a:gd name="T22" fmla="*/ 2147483647 w 166"/>
                <a:gd name="T23" fmla="*/ 2147483647 h 170"/>
                <a:gd name="T24" fmla="*/ 2147483647 w 166"/>
                <a:gd name="T25" fmla="*/ 2147483647 h 170"/>
                <a:gd name="T26" fmla="*/ 2147483647 w 166"/>
                <a:gd name="T27" fmla="*/ 2147483647 h 170"/>
                <a:gd name="T28" fmla="*/ 2147483647 w 166"/>
                <a:gd name="T29" fmla="*/ 2147483647 h 170"/>
                <a:gd name="T30" fmla="*/ 2147483647 w 166"/>
                <a:gd name="T31" fmla="*/ 2147483647 h 170"/>
                <a:gd name="T32" fmla="*/ 2147483647 w 166"/>
                <a:gd name="T33" fmla="*/ 2147483647 h 170"/>
                <a:gd name="T34" fmla="*/ 2147483647 w 166"/>
                <a:gd name="T35" fmla="*/ 2147483647 h 170"/>
                <a:gd name="T36" fmla="*/ 2147483647 w 166"/>
                <a:gd name="T37" fmla="*/ 2147483647 h 170"/>
                <a:gd name="T38" fmla="*/ 2147483647 w 166"/>
                <a:gd name="T39" fmla="*/ 2147483647 h 170"/>
                <a:gd name="T40" fmla="*/ 2147483647 w 166"/>
                <a:gd name="T41" fmla="*/ 2147483647 h 170"/>
                <a:gd name="T42" fmla="*/ 2147483647 w 166"/>
                <a:gd name="T43" fmla="*/ 2147483647 h 170"/>
                <a:gd name="T44" fmla="*/ 2147483647 w 166"/>
                <a:gd name="T45" fmla="*/ 2147483647 h 170"/>
                <a:gd name="T46" fmla="*/ 2147483647 w 166"/>
                <a:gd name="T47" fmla="*/ 2147483647 h 170"/>
                <a:gd name="T48" fmla="*/ 2147483647 w 166"/>
                <a:gd name="T49" fmla="*/ 2147483647 h 170"/>
                <a:gd name="T50" fmla="*/ 2147483647 w 166"/>
                <a:gd name="T51" fmla="*/ 2147483647 h 170"/>
                <a:gd name="T52" fmla="*/ 2147483647 w 166"/>
                <a:gd name="T53" fmla="*/ 2147483647 h 170"/>
                <a:gd name="T54" fmla="*/ 2147483647 w 166"/>
                <a:gd name="T55" fmla="*/ 2147483647 h 170"/>
                <a:gd name="T56" fmla="*/ 2147483647 w 166"/>
                <a:gd name="T57" fmla="*/ 2147483647 h 170"/>
                <a:gd name="T58" fmla="*/ 2147483647 w 166"/>
                <a:gd name="T59" fmla="*/ 2147483647 h 170"/>
                <a:gd name="T60" fmla="*/ 2147483647 w 166"/>
                <a:gd name="T61" fmla="*/ 2147483647 h 170"/>
                <a:gd name="T62" fmla="*/ 2147483647 w 166"/>
                <a:gd name="T63" fmla="*/ 2147483647 h 170"/>
                <a:gd name="T64" fmla="*/ 2147483647 w 166"/>
                <a:gd name="T65" fmla="*/ 2147483647 h 170"/>
                <a:gd name="T66" fmla="*/ 2147483647 w 166"/>
                <a:gd name="T67" fmla="*/ 2147483647 h 170"/>
                <a:gd name="T68" fmla="*/ 2147483647 w 166"/>
                <a:gd name="T69" fmla="*/ 2147483647 h 170"/>
                <a:gd name="T70" fmla="*/ 2147483647 w 166"/>
                <a:gd name="T71" fmla="*/ 2147483647 h 170"/>
                <a:gd name="T72" fmla="*/ 2147483647 w 166"/>
                <a:gd name="T73" fmla="*/ 2147483647 h 170"/>
                <a:gd name="T74" fmla="*/ 0 w 166"/>
                <a:gd name="T75" fmla="*/ 2147483647 h 1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6"/>
                <a:gd name="T115" fmla="*/ 0 h 170"/>
                <a:gd name="T116" fmla="*/ 166 w 166"/>
                <a:gd name="T117" fmla="*/ 170 h 17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6" h="170">
                  <a:moveTo>
                    <a:pt x="0" y="45"/>
                  </a:moveTo>
                  <a:lnTo>
                    <a:pt x="9" y="18"/>
                  </a:lnTo>
                  <a:lnTo>
                    <a:pt x="26" y="9"/>
                  </a:lnTo>
                  <a:lnTo>
                    <a:pt x="35" y="18"/>
                  </a:lnTo>
                  <a:lnTo>
                    <a:pt x="35" y="9"/>
                  </a:lnTo>
                  <a:lnTo>
                    <a:pt x="44" y="9"/>
                  </a:lnTo>
                  <a:lnTo>
                    <a:pt x="52" y="0"/>
                  </a:lnTo>
                  <a:lnTo>
                    <a:pt x="79" y="0"/>
                  </a:lnTo>
                  <a:lnTo>
                    <a:pt x="87" y="0"/>
                  </a:lnTo>
                  <a:lnTo>
                    <a:pt x="105" y="9"/>
                  </a:lnTo>
                  <a:lnTo>
                    <a:pt x="105" y="18"/>
                  </a:lnTo>
                  <a:lnTo>
                    <a:pt x="105" y="27"/>
                  </a:lnTo>
                  <a:lnTo>
                    <a:pt x="87" y="18"/>
                  </a:lnTo>
                  <a:lnTo>
                    <a:pt x="87" y="27"/>
                  </a:lnTo>
                  <a:lnTo>
                    <a:pt x="87" y="54"/>
                  </a:lnTo>
                  <a:lnTo>
                    <a:pt x="105" y="72"/>
                  </a:lnTo>
                  <a:lnTo>
                    <a:pt x="113" y="89"/>
                  </a:lnTo>
                  <a:lnTo>
                    <a:pt x="122" y="98"/>
                  </a:lnTo>
                  <a:lnTo>
                    <a:pt x="140" y="98"/>
                  </a:lnTo>
                  <a:lnTo>
                    <a:pt x="131" y="98"/>
                  </a:lnTo>
                  <a:lnTo>
                    <a:pt x="166" y="134"/>
                  </a:lnTo>
                  <a:lnTo>
                    <a:pt x="148" y="116"/>
                  </a:lnTo>
                  <a:lnTo>
                    <a:pt x="140" y="143"/>
                  </a:lnTo>
                  <a:lnTo>
                    <a:pt x="148" y="143"/>
                  </a:lnTo>
                  <a:lnTo>
                    <a:pt x="148" y="152"/>
                  </a:lnTo>
                  <a:lnTo>
                    <a:pt x="140" y="152"/>
                  </a:lnTo>
                  <a:lnTo>
                    <a:pt x="140" y="170"/>
                  </a:lnTo>
                  <a:lnTo>
                    <a:pt x="131" y="170"/>
                  </a:lnTo>
                  <a:lnTo>
                    <a:pt x="140" y="152"/>
                  </a:lnTo>
                  <a:lnTo>
                    <a:pt x="131" y="134"/>
                  </a:lnTo>
                  <a:lnTo>
                    <a:pt x="105" y="107"/>
                  </a:lnTo>
                  <a:lnTo>
                    <a:pt x="87" y="98"/>
                  </a:lnTo>
                  <a:lnTo>
                    <a:pt x="79" y="89"/>
                  </a:lnTo>
                  <a:lnTo>
                    <a:pt x="61" y="89"/>
                  </a:lnTo>
                  <a:lnTo>
                    <a:pt x="44" y="63"/>
                  </a:lnTo>
                  <a:lnTo>
                    <a:pt x="26" y="54"/>
                  </a:lnTo>
                  <a:lnTo>
                    <a:pt x="18" y="63"/>
                  </a:lnTo>
                  <a:lnTo>
                    <a:pt x="0" y="4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20" name="Freeform 310"/>
            <p:cNvSpPr>
              <a:spLocks/>
            </p:cNvSpPr>
            <p:nvPr/>
          </p:nvSpPr>
          <p:spPr bwMode="auto">
            <a:xfrm>
              <a:off x="5265738" y="2854325"/>
              <a:ext cx="112712" cy="79375"/>
            </a:xfrm>
            <a:custGeom>
              <a:avLst/>
              <a:gdLst>
                <a:gd name="T0" fmla="*/ 2147483647 w 69"/>
                <a:gd name="T1" fmla="*/ 0 h 53"/>
                <a:gd name="T2" fmla="*/ 2147483647 w 69"/>
                <a:gd name="T3" fmla="*/ 2147483647 h 53"/>
                <a:gd name="T4" fmla="*/ 2147483647 w 69"/>
                <a:gd name="T5" fmla="*/ 2147483647 h 53"/>
                <a:gd name="T6" fmla="*/ 2147483647 w 69"/>
                <a:gd name="T7" fmla="*/ 0 h 53"/>
                <a:gd name="T8" fmla="*/ 0 w 69"/>
                <a:gd name="T9" fmla="*/ 2147483647 h 53"/>
                <a:gd name="T10" fmla="*/ 0 w 69"/>
                <a:gd name="T11" fmla="*/ 2147483647 h 53"/>
                <a:gd name="T12" fmla="*/ 0 w 69"/>
                <a:gd name="T13" fmla="*/ 2147483647 h 53"/>
                <a:gd name="T14" fmla="*/ 2147483647 w 69"/>
                <a:gd name="T15" fmla="*/ 2147483647 h 53"/>
                <a:gd name="T16" fmla="*/ 2147483647 w 69"/>
                <a:gd name="T17" fmla="*/ 2147483647 h 53"/>
                <a:gd name="T18" fmla="*/ 2147483647 w 69"/>
                <a:gd name="T19" fmla="*/ 2147483647 h 53"/>
                <a:gd name="T20" fmla="*/ 2147483647 w 69"/>
                <a:gd name="T21" fmla="*/ 2147483647 h 53"/>
                <a:gd name="T22" fmla="*/ 2147483647 w 69"/>
                <a:gd name="T23" fmla="*/ 2147483647 h 53"/>
                <a:gd name="T24" fmla="*/ 2147483647 w 69"/>
                <a:gd name="T25" fmla="*/ 2147483647 h 53"/>
                <a:gd name="T26" fmla="*/ 2147483647 w 69"/>
                <a:gd name="T27" fmla="*/ 2147483647 h 53"/>
                <a:gd name="T28" fmla="*/ 2147483647 w 69"/>
                <a:gd name="T29" fmla="*/ 2147483647 h 53"/>
                <a:gd name="T30" fmla="*/ 2147483647 w 69"/>
                <a:gd name="T31" fmla="*/ 0 h 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9"/>
                <a:gd name="T49" fmla="*/ 0 h 53"/>
                <a:gd name="T50" fmla="*/ 69 w 69"/>
                <a:gd name="T51" fmla="*/ 53 h 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9" h="53">
                  <a:moveTo>
                    <a:pt x="52" y="0"/>
                  </a:moveTo>
                  <a:lnTo>
                    <a:pt x="35" y="9"/>
                  </a:lnTo>
                  <a:lnTo>
                    <a:pt x="8" y="9"/>
                  </a:lnTo>
                  <a:lnTo>
                    <a:pt x="8" y="0"/>
                  </a:lnTo>
                  <a:lnTo>
                    <a:pt x="0" y="9"/>
                  </a:lnTo>
                  <a:lnTo>
                    <a:pt x="0" y="26"/>
                  </a:lnTo>
                  <a:lnTo>
                    <a:pt x="0" y="35"/>
                  </a:lnTo>
                  <a:lnTo>
                    <a:pt x="8" y="53"/>
                  </a:lnTo>
                  <a:lnTo>
                    <a:pt x="17" y="44"/>
                  </a:lnTo>
                  <a:lnTo>
                    <a:pt x="35" y="53"/>
                  </a:lnTo>
                  <a:lnTo>
                    <a:pt x="35" y="44"/>
                  </a:lnTo>
                  <a:lnTo>
                    <a:pt x="61" y="44"/>
                  </a:lnTo>
                  <a:lnTo>
                    <a:pt x="61" y="26"/>
                  </a:lnTo>
                  <a:lnTo>
                    <a:pt x="61" y="18"/>
                  </a:lnTo>
                  <a:lnTo>
                    <a:pt x="69" y="9"/>
                  </a:lnTo>
                  <a:lnTo>
                    <a:pt x="52"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21" name="Freeform 311"/>
            <p:cNvSpPr>
              <a:spLocks/>
            </p:cNvSpPr>
            <p:nvPr/>
          </p:nvSpPr>
          <p:spPr bwMode="auto">
            <a:xfrm>
              <a:off x="5265738" y="2854325"/>
              <a:ext cx="112712" cy="79375"/>
            </a:xfrm>
            <a:custGeom>
              <a:avLst/>
              <a:gdLst>
                <a:gd name="T0" fmla="*/ 2147483647 w 69"/>
                <a:gd name="T1" fmla="*/ 0 h 53"/>
                <a:gd name="T2" fmla="*/ 2147483647 w 69"/>
                <a:gd name="T3" fmla="*/ 2147483647 h 53"/>
                <a:gd name="T4" fmla="*/ 2147483647 w 69"/>
                <a:gd name="T5" fmla="*/ 2147483647 h 53"/>
                <a:gd name="T6" fmla="*/ 2147483647 w 69"/>
                <a:gd name="T7" fmla="*/ 0 h 53"/>
                <a:gd name="T8" fmla="*/ 0 w 69"/>
                <a:gd name="T9" fmla="*/ 2147483647 h 53"/>
                <a:gd name="T10" fmla="*/ 0 w 69"/>
                <a:gd name="T11" fmla="*/ 2147483647 h 53"/>
                <a:gd name="T12" fmla="*/ 0 w 69"/>
                <a:gd name="T13" fmla="*/ 2147483647 h 53"/>
                <a:gd name="T14" fmla="*/ 2147483647 w 69"/>
                <a:gd name="T15" fmla="*/ 2147483647 h 53"/>
                <a:gd name="T16" fmla="*/ 2147483647 w 69"/>
                <a:gd name="T17" fmla="*/ 2147483647 h 53"/>
                <a:gd name="T18" fmla="*/ 2147483647 w 69"/>
                <a:gd name="T19" fmla="*/ 2147483647 h 53"/>
                <a:gd name="T20" fmla="*/ 2147483647 w 69"/>
                <a:gd name="T21" fmla="*/ 2147483647 h 53"/>
                <a:gd name="T22" fmla="*/ 2147483647 w 69"/>
                <a:gd name="T23" fmla="*/ 2147483647 h 53"/>
                <a:gd name="T24" fmla="*/ 2147483647 w 69"/>
                <a:gd name="T25" fmla="*/ 2147483647 h 53"/>
                <a:gd name="T26" fmla="*/ 2147483647 w 69"/>
                <a:gd name="T27" fmla="*/ 2147483647 h 53"/>
                <a:gd name="T28" fmla="*/ 2147483647 w 69"/>
                <a:gd name="T29" fmla="*/ 2147483647 h 53"/>
                <a:gd name="T30" fmla="*/ 2147483647 w 69"/>
                <a:gd name="T31" fmla="*/ 0 h 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9"/>
                <a:gd name="T49" fmla="*/ 0 h 53"/>
                <a:gd name="T50" fmla="*/ 69 w 69"/>
                <a:gd name="T51" fmla="*/ 53 h 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9" h="53">
                  <a:moveTo>
                    <a:pt x="52" y="0"/>
                  </a:moveTo>
                  <a:lnTo>
                    <a:pt x="35" y="9"/>
                  </a:lnTo>
                  <a:lnTo>
                    <a:pt x="8" y="9"/>
                  </a:lnTo>
                  <a:lnTo>
                    <a:pt x="8" y="0"/>
                  </a:lnTo>
                  <a:lnTo>
                    <a:pt x="0" y="9"/>
                  </a:lnTo>
                  <a:lnTo>
                    <a:pt x="0" y="26"/>
                  </a:lnTo>
                  <a:lnTo>
                    <a:pt x="0" y="35"/>
                  </a:lnTo>
                  <a:lnTo>
                    <a:pt x="8" y="53"/>
                  </a:lnTo>
                  <a:lnTo>
                    <a:pt x="17" y="44"/>
                  </a:lnTo>
                  <a:lnTo>
                    <a:pt x="35" y="53"/>
                  </a:lnTo>
                  <a:lnTo>
                    <a:pt x="35" y="44"/>
                  </a:lnTo>
                  <a:lnTo>
                    <a:pt x="61" y="44"/>
                  </a:lnTo>
                  <a:lnTo>
                    <a:pt x="61" y="26"/>
                  </a:lnTo>
                  <a:lnTo>
                    <a:pt x="61" y="18"/>
                  </a:lnTo>
                  <a:lnTo>
                    <a:pt x="69" y="9"/>
                  </a:lnTo>
                  <a:lnTo>
                    <a:pt x="52"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22" name="Freeform 312"/>
            <p:cNvSpPr>
              <a:spLocks/>
            </p:cNvSpPr>
            <p:nvPr/>
          </p:nvSpPr>
          <p:spPr bwMode="auto">
            <a:xfrm>
              <a:off x="5224463" y="2919412"/>
              <a:ext cx="125412" cy="122238"/>
            </a:xfrm>
            <a:custGeom>
              <a:avLst/>
              <a:gdLst>
                <a:gd name="T0" fmla="*/ 2147483647 w 78"/>
                <a:gd name="T1" fmla="*/ 0 h 80"/>
                <a:gd name="T2" fmla="*/ 2147483647 w 78"/>
                <a:gd name="T3" fmla="*/ 2147483647 h 80"/>
                <a:gd name="T4" fmla="*/ 2147483647 w 78"/>
                <a:gd name="T5" fmla="*/ 0 h 80"/>
                <a:gd name="T6" fmla="*/ 2147483647 w 78"/>
                <a:gd name="T7" fmla="*/ 2147483647 h 80"/>
                <a:gd name="T8" fmla="*/ 2147483647 w 78"/>
                <a:gd name="T9" fmla="*/ 2147483647 h 80"/>
                <a:gd name="T10" fmla="*/ 0 w 78"/>
                <a:gd name="T11" fmla="*/ 2147483647 h 80"/>
                <a:gd name="T12" fmla="*/ 2147483647 w 78"/>
                <a:gd name="T13" fmla="*/ 2147483647 h 80"/>
                <a:gd name="T14" fmla="*/ 2147483647 w 78"/>
                <a:gd name="T15" fmla="*/ 2147483647 h 80"/>
                <a:gd name="T16" fmla="*/ 2147483647 w 78"/>
                <a:gd name="T17" fmla="*/ 2147483647 h 80"/>
                <a:gd name="T18" fmla="*/ 2147483647 w 78"/>
                <a:gd name="T19" fmla="*/ 2147483647 h 80"/>
                <a:gd name="T20" fmla="*/ 2147483647 w 78"/>
                <a:gd name="T21" fmla="*/ 2147483647 h 80"/>
                <a:gd name="T22" fmla="*/ 2147483647 w 78"/>
                <a:gd name="T23" fmla="*/ 2147483647 h 80"/>
                <a:gd name="T24" fmla="*/ 2147483647 w 78"/>
                <a:gd name="T25" fmla="*/ 2147483647 h 80"/>
                <a:gd name="T26" fmla="*/ 2147483647 w 78"/>
                <a:gd name="T27" fmla="*/ 2147483647 h 80"/>
                <a:gd name="T28" fmla="*/ 2147483647 w 78"/>
                <a:gd name="T29" fmla="*/ 2147483647 h 80"/>
                <a:gd name="T30" fmla="*/ 2147483647 w 78"/>
                <a:gd name="T31" fmla="*/ 2147483647 h 80"/>
                <a:gd name="T32" fmla="*/ 2147483647 w 78"/>
                <a:gd name="T33" fmla="*/ 2147483647 h 80"/>
                <a:gd name="T34" fmla="*/ 2147483647 w 78"/>
                <a:gd name="T35" fmla="*/ 2147483647 h 80"/>
                <a:gd name="T36" fmla="*/ 2147483647 w 78"/>
                <a:gd name="T37" fmla="*/ 2147483647 h 80"/>
                <a:gd name="T38" fmla="*/ 2147483647 w 78"/>
                <a:gd name="T39" fmla="*/ 0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80"/>
                <a:gd name="T62" fmla="*/ 78 w 78"/>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80">
                  <a:moveTo>
                    <a:pt x="78" y="0"/>
                  </a:moveTo>
                  <a:lnTo>
                    <a:pt x="69" y="9"/>
                  </a:lnTo>
                  <a:lnTo>
                    <a:pt x="52" y="0"/>
                  </a:lnTo>
                  <a:lnTo>
                    <a:pt x="34" y="9"/>
                  </a:lnTo>
                  <a:lnTo>
                    <a:pt x="8" y="18"/>
                  </a:lnTo>
                  <a:lnTo>
                    <a:pt x="0" y="45"/>
                  </a:lnTo>
                  <a:lnTo>
                    <a:pt x="17" y="63"/>
                  </a:lnTo>
                  <a:lnTo>
                    <a:pt x="34" y="63"/>
                  </a:lnTo>
                  <a:lnTo>
                    <a:pt x="52" y="80"/>
                  </a:lnTo>
                  <a:lnTo>
                    <a:pt x="52" y="72"/>
                  </a:lnTo>
                  <a:lnTo>
                    <a:pt x="61" y="72"/>
                  </a:lnTo>
                  <a:lnTo>
                    <a:pt x="43" y="54"/>
                  </a:lnTo>
                  <a:lnTo>
                    <a:pt x="34" y="36"/>
                  </a:lnTo>
                  <a:lnTo>
                    <a:pt x="34" y="18"/>
                  </a:lnTo>
                  <a:lnTo>
                    <a:pt x="43" y="36"/>
                  </a:lnTo>
                  <a:lnTo>
                    <a:pt x="43" y="18"/>
                  </a:lnTo>
                  <a:lnTo>
                    <a:pt x="52" y="9"/>
                  </a:lnTo>
                  <a:lnTo>
                    <a:pt x="69" y="18"/>
                  </a:lnTo>
                  <a:lnTo>
                    <a:pt x="78" y="18"/>
                  </a:lnTo>
                  <a:lnTo>
                    <a:pt x="7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23" name="Group 313"/>
            <p:cNvGrpSpPr>
              <a:grpSpLocks/>
            </p:cNvGrpSpPr>
            <p:nvPr/>
          </p:nvGrpSpPr>
          <p:grpSpPr bwMode="auto">
            <a:xfrm>
              <a:off x="5224463" y="2919412"/>
              <a:ext cx="125412" cy="122238"/>
              <a:chOff x="2927" y="1669"/>
              <a:chExt cx="78" cy="80"/>
            </a:xfrm>
          </p:grpSpPr>
          <p:sp>
            <p:nvSpPr>
              <p:cNvPr id="56106" name="Freeform 314"/>
              <p:cNvSpPr>
                <a:spLocks/>
              </p:cNvSpPr>
              <p:nvPr/>
            </p:nvSpPr>
            <p:spPr bwMode="auto">
              <a:xfrm>
                <a:off x="2927" y="1669"/>
                <a:ext cx="78" cy="80"/>
              </a:xfrm>
              <a:custGeom>
                <a:avLst/>
                <a:gdLst>
                  <a:gd name="T0" fmla="*/ 78 w 78"/>
                  <a:gd name="T1" fmla="*/ 0 h 80"/>
                  <a:gd name="T2" fmla="*/ 69 w 78"/>
                  <a:gd name="T3" fmla="*/ 9 h 80"/>
                  <a:gd name="T4" fmla="*/ 52 w 78"/>
                  <a:gd name="T5" fmla="*/ 0 h 80"/>
                  <a:gd name="T6" fmla="*/ 34 w 78"/>
                  <a:gd name="T7" fmla="*/ 9 h 80"/>
                  <a:gd name="T8" fmla="*/ 8 w 78"/>
                  <a:gd name="T9" fmla="*/ 18 h 80"/>
                  <a:gd name="T10" fmla="*/ 0 w 78"/>
                  <a:gd name="T11" fmla="*/ 45 h 80"/>
                  <a:gd name="T12" fmla="*/ 17 w 78"/>
                  <a:gd name="T13" fmla="*/ 63 h 80"/>
                  <a:gd name="T14" fmla="*/ 34 w 78"/>
                  <a:gd name="T15" fmla="*/ 63 h 80"/>
                  <a:gd name="T16" fmla="*/ 52 w 78"/>
                  <a:gd name="T17" fmla="*/ 80 h 80"/>
                  <a:gd name="T18" fmla="*/ 52 w 78"/>
                  <a:gd name="T19" fmla="*/ 72 h 80"/>
                  <a:gd name="T20" fmla="*/ 61 w 78"/>
                  <a:gd name="T21" fmla="*/ 72 h 80"/>
                  <a:gd name="T22" fmla="*/ 43 w 78"/>
                  <a:gd name="T23" fmla="*/ 54 h 80"/>
                  <a:gd name="T24" fmla="*/ 34 w 78"/>
                  <a:gd name="T25" fmla="*/ 36 h 80"/>
                  <a:gd name="T26" fmla="*/ 34 w 78"/>
                  <a:gd name="T27" fmla="*/ 18 h 80"/>
                  <a:gd name="T28" fmla="*/ 43 w 78"/>
                  <a:gd name="T29" fmla="*/ 36 h 80"/>
                  <a:gd name="T30" fmla="*/ 43 w 78"/>
                  <a:gd name="T31" fmla="*/ 18 h 80"/>
                  <a:gd name="T32" fmla="*/ 52 w 78"/>
                  <a:gd name="T33" fmla="*/ 9 h 80"/>
                  <a:gd name="T34" fmla="*/ 69 w 78"/>
                  <a:gd name="T35" fmla="*/ 18 h 80"/>
                  <a:gd name="T36" fmla="*/ 78 w 78"/>
                  <a:gd name="T37" fmla="*/ 18 h 80"/>
                  <a:gd name="T38" fmla="*/ 78 w 78"/>
                  <a:gd name="T39" fmla="*/ 0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80"/>
                  <a:gd name="T62" fmla="*/ 78 w 78"/>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80">
                    <a:moveTo>
                      <a:pt x="78" y="0"/>
                    </a:moveTo>
                    <a:lnTo>
                      <a:pt x="69" y="9"/>
                    </a:lnTo>
                    <a:lnTo>
                      <a:pt x="52" y="0"/>
                    </a:lnTo>
                    <a:lnTo>
                      <a:pt x="34" y="9"/>
                    </a:lnTo>
                    <a:lnTo>
                      <a:pt x="8" y="18"/>
                    </a:lnTo>
                    <a:lnTo>
                      <a:pt x="0" y="45"/>
                    </a:lnTo>
                    <a:lnTo>
                      <a:pt x="17" y="63"/>
                    </a:lnTo>
                    <a:lnTo>
                      <a:pt x="34" y="63"/>
                    </a:lnTo>
                    <a:lnTo>
                      <a:pt x="52" y="80"/>
                    </a:lnTo>
                    <a:lnTo>
                      <a:pt x="52" y="72"/>
                    </a:lnTo>
                    <a:lnTo>
                      <a:pt x="61" y="72"/>
                    </a:lnTo>
                    <a:lnTo>
                      <a:pt x="43" y="54"/>
                    </a:lnTo>
                    <a:lnTo>
                      <a:pt x="34" y="36"/>
                    </a:lnTo>
                    <a:lnTo>
                      <a:pt x="34" y="18"/>
                    </a:lnTo>
                    <a:lnTo>
                      <a:pt x="43" y="36"/>
                    </a:lnTo>
                    <a:lnTo>
                      <a:pt x="43" y="18"/>
                    </a:lnTo>
                    <a:lnTo>
                      <a:pt x="52" y="9"/>
                    </a:lnTo>
                    <a:lnTo>
                      <a:pt x="69" y="18"/>
                    </a:lnTo>
                    <a:lnTo>
                      <a:pt x="78" y="18"/>
                    </a:lnTo>
                    <a:lnTo>
                      <a:pt x="7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07" name="Freeform 315"/>
              <p:cNvSpPr>
                <a:spLocks/>
              </p:cNvSpPr>
              <p:nvPr/>
            </p:nvSpPr>
            <p:spPr bwMode="auto">
              <a:xfrm>
                <a:off x="2927" y="1669"/>
                <a:ext cx="78" cy="80"/>
              </a:xfrm>
              <a:custGeom>
                <a:avLst/>
                <a:gdLst>
                  <a:gd name="T0" fmla="*/ 78 w 78"/>
                  <a:gd name="T1" fmla="*/ 0 h 80"/>
                  <a:gd name="T2" fmla="*/ 69 w 78"/>
                  <a:gd name="T3" fmla="*/ 9 h 80"/>
                  <a:gd name="T4" fmla="*/ 52 w 78"/>
                  <a:gd name="T5" fmla="*/ 0 h 80"/>
                  <a:gd name="T6" fmla="*/ 34 w 78"/>
                  <a:gd name="T7" fmla="*/ 9 h 80"/>
                  <a:gd name="T8" fmla="*/ 8 w 78"/>
                  <a:gd name="T9" fmla="*/ 18 h 80"/>
                  <a:gd name="T10" fmla="*/ 0 w 78"/>
                  <a:gd name="T11" fmla="*/ 45 h 80"/>
                  <a:gd name="T12" fmla="*/ 17 w 78"/>
                  <a:gd name="T13" fmla="*/ 63 h 80"/>
                  <a:gd name="T14" fmla="*/ 34 w 78"/>
                  <a:gd name="T15" fmla="*/ 63 h 80"/>
                  <a:gd name="T16" fmla="*/ 52 w 78"/>
                  <a:gd name="T17" fmla="*/ 80 h 80"/>
                  <a:gd name="T18" fmla="*/ 52 w 78"/>
                  <a:gd name="T19" fmla="*/ 72 h 80"/>
                  <a:gd name="T20" fmla="*/ 61 w 78"/>
                  <a:gd name="T21" fmla="*/ 72 h 80"/>
                  <a:gd name="T22" fmla="*/ 43 w 78"/>
                  <a:gd name="T23" fmla="*/ 54 h 80"/>
                  <a:gd name="T24" fmla="*/ 34 w 78"/>
                  <a:gd name="T25" fmla="*/ 36 h 80"/>
                  <a:gd name="T26" fmla="*/ 34 w 78"/>
                  <a:gd name="T27" fmla="*/ 18 h 80"/>
                  <a:gd name="T28" fmla="*/ 43 w 78"/>
                  <a:gd name="T29" fmla="*/ 36 h 80"/>
                  <a:gd name="T30" fmla="*/ 43 w 78"/>
                  <a:gd name="T31" fmla="*/ 18 h 80"/>
                  <a:gd name="T32" fmla="*/ 52 w 78"/>
                  <a:gd name="T33" fmla="*/ 9 h 80"/>
                  <a:gd name="T34" fmla="*/ 69 w 78"/>
                  <a:gd name="T35" fmla="*/ 18 h 80"/>
                  <a:gd name="T36" fmla="*/ 78 w 78"/>
                  <a:gd name="T37" fmla="*/ 18 h 80"/>
                  <a:gd name="T38" fmla="*/ 78 w 78"/>
                  <a:gd name="T39" fmla="*/ 0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80"/>
                  <a:gd name="T62" fmla="*/ 78 w 78"/>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80">
                    <a:moveTo>
                      <a:pt x="78" y="0"/>
                    </a:moveTo>
                    <a:lnTo>
                      <a:pt x="69" y="9"/>
                    </a:lnTo>
                    <a:lnTo>
                      <a:pt x="52" y="0"/>
                    </a:lnTo>
                    <a:lnTo>
                      <a:pt x="34" y="9"/>
                    </a:lnTo>
                    <a:lnTo>
                      <a:pt x="8" y="18"/>
                    </a:lnTo>
                    <a:lnTo>
                      <a:pt x="0" y="45"/>
                    </a:lnTo>
                    <a:lnTo>
                      <a:pt x="17" y="63"/>
                    </a:lnTo>
                    <a:lnTo>
                      <a:pt x="34" y="63"/>
                    </a:lnTo>
                    <a:lnTo>
                      <a:pt x="52" y="80"/>
                    </a:lnTo>
                    <a:lnTo>
                      <a:pt x="52" y="72"/>
                    </a:lnTo>
                    <a:lnTo>
                      <a:pt x="61" y="72"/>
                    </a:lnTo>
                    <a:lnTo>
                      <a:pt x="43" y="54"/>
                    </a:lnTo>
                    <a:lnTo>
                      <a:pt x="34" y="36"/>
                    </a:lnTo>
                    <a:lnTo>
                      <a:pt x="34" y="18"/>
                    </a:lnTo>
                    <a:lnTo>
                      <a:pt x="43" y="36"/>
                    </a:lnTo>
                    <a:lnTo>
                      <a:pt x="43" y="18"/>
                    </a:lnTo>
                    <a:lnTo>
                      <a:pt x="52" y="9"/>
                    </a:lnTo>
                    <a:lnTo>
                      <a:pt x="69" y="18"/>
                    </a:lnTo>
                    <a:lnTo>
                      <a:pt x="78" y="18"/>
                    </a:lnTo>
                    <a:lnTo>
                      <a:pt x="78"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24" name="Freeform 316"/>
            <p:cNvSpPr>
              <a:spLocks/>
            </p:cNvSpPr>
            <p:nvPr/>
          </p:nvSpPr>
          <p:spPr bwMode="auto">
            <a:xfrm>
              <a:off x="5208588" y="2744787"/>
              <a:ext cx="182562" cy="122238"/>
            </a:xfrm>
            <a:custGeom>
              <a:avLst/>
              <a:gdLst>
                <a:gd name="T0" fmla="*/ 2147483647 w 113"/>
                <a:gd name="T1" fmla="*/ 2147483647 h 81"/>
                <a:gd name="T2" fmla="*/ 2147483647 w 113"/>
                <a:gd name="T3" fmla="*/ 2147483647 h 81"/>
                <a:gd name="T4" fmla="*/ 2147483647 w 113"/>
                <a:gd name="T5" fmla="*/ 2147483647 h 81"/>
                <a:gd name="T6" fmla="*/ 2147483647 w 113"/>
                <a:gd name="T7" fmla="*/ 2147483647 h 81"/>
                <a:gd name="T8" fmla="*/ 2147483647 w 113"/>
                <a:gd name="T9" fmla="*/ 2147483647 h 81"/>
                <a:gd name="T10" fmla="*/ 2147483647 w 113"/>
                <a:gd name="T11" fmla="*/ 2147483647 h 81"/>
                <a:gd name="T12" fmla="*/ 2147483647 w 113"/>
                <a:gd name="T13" fmla="*/ 2147483647 h 81"/>
                <a:gd name="T14" fmla="*/ 2147483647 w 113"/>
                <a:gd name="T15" fmla="*/ 2147483647 h 81"/>
                <a:gd name="T16" fmla="*/ 2147483647 w 113"/>
                <a:gd name="T17" fmla="*/ 2147483647 h 81"/>
                <a:gd name="T18" fmla="*/ 2147483647 w 113"/>
                <a:gd name="T19" fmla="*/ 2147483647 h 81"/>
                <a:gd name="T20" fmla="*/ 2147483647 w 113"/>
                <a:gd name="T21" fmla="*/ 2147483647 h 81"/>
                <a:gd name="T22" fmla="*/ 0 w 113"/>
                <a:gd name="T23" fmla="*/ 2147483647 h 81"/>
                <a:gd name="T24" fmla="*/ 2147483647 w 113"/>
                <a:gd name="T25" fmla="*/ 2147483647 h 81"/>
                <a:gd name="T26" fmla="*/ 2147483647 w 113"/>
                <a:gd name="T27" fmla="*/ 2147483647 h 81"/>
                <a:gd name="T28" fmla="*/ 2147483647 w 113"/>
                <a:gd name="T29" fmla="*/ 2147483647 h 81"/>
                <a:gd name="T30" fmla="*/ 2147483647 w 113"/>
                <a:gd name="T31" fmla="*/ 0 h 81"/>
                <a:gd name="T32" fmla="*/ 2147483647 w 113"/>
                <a:gd name="T33" fmla="*/ 2147483647 h 81"/>
                <a:gd name="T34" fmla="*/ 2147483647 w 113"/>
                <a:gd name="T35" fmla="*/ 0 h 81"/>
                <a:gd name="T36" fmla="*/ 2147483647 w 113"/>
                <a:gd name="T37" fmla="*/ 2147483647 h 81"/>
                <a:gd name="T38" fmla="*/ 2147483647 w 113"/>
                <a:gd name="T39" fmla="*/ 214748364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3"/>
                <a:gd name="T61" fmla="*/ 0 h 81"/>
                <a:gd name="T62" fmla="*/ 113 w 113"/>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3" h="81">
                  <a:moveTo>
                    <a:pt x="96" y="45"/>
                  </a:moveTo>
                  <a:lnTo>
                    <a:pt x="113" y="45"/>
                  </a:lnTo>
                  <a:lnTo>
                    <a:pt x="113" y="63"/>
                  </a:lnTo>
                  <a:lnTo>
                    <a:pt x="96" y="72"/>
                  </a:lnTo>
                  <a:lnTo>
                    <a:pt x="104" y="81"/>
                  </a:lnTo>
                  <a:lnTo>
                    <a:pt x="87" y="72"/>
                  </a:lnTo>
                  <a:lnTo>
                    <a:pt x="61" y="81"/>
                  </a:lnTo>
                  <a:lnTo>
                    <a:pt x="43" y="81"/>
                  </a:lnTo>
                  <a:lnTo>
                    <a:pt x="35" y="72"/>
                  </a:lnTo>
                  <a:lnTo>
                    <a:pt x="26" y="63"/>
                  </a:lnTo>
                  <a:lnTo>
                    <a:pt x="17" y="63"/>
                  </a:lnTo>
                  <a:lnTo>
                    <a:pt x="0" y="36"/>
                  </a:lnTo>
                  <a:lnTo>
                    <a:pt x="9" y="36"/>
                  </a:lnTo>
                  <a:lnTo>
                    <a:pt x="17" y="27"/>
                  </a:lnTo>
                  <a:lnTo>
                    <a:pt x="17" y="9"/>
                  </a:lnTo>
                  <a:lnTo>
                    <a:pt x="26" y="0"/>
                  </a:lnTo>
                  <a:lnTo>
                    <a:pt x="52" y="9"/>
                  </a:lnTo>
                  <a:lnTo>
                    <a:pt x="70" y="0"/>
                  </a:lnTo>
                  <a:lnTo>
                    <a:pt x="96" y="18"/>
                  </a:lnTo>
                  <a:lnTo>
                    <a:pt x="96" y="4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25" name="Freeform 317"/>
            <p:cNvSpPr>
              <a:spLocks/>
            </p:cNvSpPr>
            <p:nvPr/>
          </p:nvSpPr>
          <p:spPr bwMode="auto">
            <a:xfrm>
              <a:off x="5208588" y="2744787"/>
              <a:ext cx="182562" cy="122238"/>
            </a:xfrm>
            <a:custGeom>
              <a:avLst/>
              <a:gdLst>
                <a:gd name="T0" fmla="*/ 2147483647 w 113"/>
                <a:gd name="T1" fmla="*/ 2147483647 h 81"/>
                <a:gd name="T2" fmla="*/ 2147483647 w 113"/>
                <a:gd name="T3" fmla="*/ 2147483647 h 81"/>
                <a:gd name="T4" fmla="*/ 2147483647 w 113"/>
                <a:gd name="T5" fmla="*/ 2147483647 h 81"/>
                <a:gd name="T6" fmla="*/ 2147483647 w 113"/>
                <a:gd name="T7" fmla="*/ 2147483647 h 81"/>
                <a:gd name="T8" fmla="*/ 2147483647 w 113"/>
                <a:gd name="T9" fmla="*/ 2147483647 h 81"/>
                <a:gd name="T10" fmla="*/ 2147483647 w 113"/>
                <a:gd name="T11" fmla="*/ 2147483647 h 81"/>
                <a:gd name="T12" fmla="*/ 2147483647 w 113"/>
                <a:gd name="T13" fmla="*/ 2147483647 h 81"/>
                <a:gd name="T14" fmla="*/ 2147483647 w 113"/>
                <a:gd name="T15" fmla="*/ 2147483647 h 81"/>
                <a:gd name="T16" fmla="*/ 2147483647 w 113"/>
                <a:gd name="T17" fmla="*/ 2147483647 h 81"/>
                <a:gd name="T18" fmla="*/ 2147483647 w 113"/>
                <a:gd name="T19" fmla="*/ 2147483647 h 81"/>
                <a:gd name="T20" fmla="*/ 2147483647 w 113"/>
                <a:gd name="T21" fmla="*/ 2147483647 h 81"/>
                <a:gd name="T22" fmla="*/ 0 w 113"/>
                <a:gd name="T23" fmla="*/ 2147483647 h 81"/>
                <a:gd name="T24" fmla="*/ 2147483647 w 113"/>
                <a:gd name="T25" fmla="*/ 2147483647 h 81"/>
                <a:gd name="T26" fmla="*/ 2147483647 w 113"/>
                <a:gd name="T27" fmla="*/ 2147483647 h 81"/>
                <a:gd name="T28" fmla="*/ 2147483647 w 113"/>
                <a:gd name="T29" fmla="*/ 2147483647 h 81"/>
                <a:gd name="T30" fmla="*/ 2147483647 w 113"/>
                <a:gd name="T31" fmla="*/ 0 h 81"/>
                <a:gd name="T32" fmla="*/ 2147483647 w 113"/>
                <a:gd name="T33" fmla="*/ 2147483647 h 81"/>
                <a:gd name="T34" fmla="*/ 2147483647 w 113"/>
                <a:gd name="T35" fmla="*/ 0 h 81"/>
                <a:gd name="T36" fmla="*/ 2147483647 w 113"/>
                <a:gd name="T37" fmla="*/ 2147483647 h 81"/>
                <a:gd name="T38" fmla="*/ 2147483647 w 113"/>
                <a:gd name="T39" fmla="*/ 214748364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3"/>
                <a:gd name="T61" fmla="*/ 0 h 81"/>
                <a:gd name="T62" fmla="*/ 113 w 113"/>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3" h="81">
                  <a:moveTo>
                    <a:pt x="96" y="45"/>
                  </a:moveTo>
                  <a:lnTo>
                    <a:pt x="113" y="45"/>
                  </a:lnTo>
                  <a:lnTo>
                    <a:pt x="113" y="63"/>
                  </a:lnTo>
                  <a:lnTo>
                    <a:pt x="96" y="72"/>
                  </a:lnTo>
                  <a:lnTo>
                    <a:pt x="104" y="81"/>
                  </a:lnTo>
                  <a:lnTo>
                    <a:pt x="87" y="72"/>
                  </a:lnTo>
                  <a:lnTo>
                    <a:pt x="61" y="81"/>
                  </a:lnTo>
                  <a:lnTo>
                    <a:pt x="43" y="81"/>
                  </a:lnTo>
                  <a:lnTo>
                    <a:pt x="35" y="72"/>
                  </a:lnTo>
                  <a:lnTo>
                    <a:pt x="26" y="63"/>
                  </a:lnTo>
                  <a:lnTo>
                    <a:pt x="17" y="63"/>
                  </a:lnTo>
                  <a:lnTo>
                    <a:pt x="0" y="36"/>
                  </a:lnTo>
                  <a:lnTo>
                    <a:pt x="9" y="36"/>
                  </a:lnTo>
                  <a:lnTo>
                    <a:pt x="17" y="27"/>
                  </a:lnTo>
                  <a:lnTo>
                    <a:pt x="17" y="9"/>
                  </a:lnTo>
                  <a:lnTo>
                    <a:pt x="26" y="0"/>
                  </a:lnTo>
                  <a:lnTo>
                    <a:pt x="52" y="9"/>
                  </a:lnTo>
                  <a:lnTo>
                    <a:pt x="70" y="0"/>
                  </a:lnTo>
                  <a:lnTo>
                    <a:pt x="96" y="18"/>
                  </a:lnTo>
                  <a:lnTo>
                    <a:pt x="96" y="4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26" name="Freeform 318"/>
            <p:cNvSpPr>
              <a:spLocks/>
            </p:cNvSpPr>
            <p:nvPr/>
          </p:nvSpPr>
          <p:spPr bwMode="auto">
            <a:xfrm>
              <a:off x="5070475" y="2771775"/>
              <a:ext cx="55563" cy="41275"/>
            </a:xfrm>
            <a:custGeom>
              <a:avLst/>
              <a:gdLst>
                <a:gd name="T0" fmla="*/ 0 w 35"/>
                <a:gd name="T1" fmla="*/ 2147483647 h 27"/>
                <a:gd name="T2" fmla="*/ 0 w 35"/>
                <a:gd name="T3" fmla="*/ 2147483647 h 27"/>
                <a:gd name="T4" fmla="*/ 0 w 35"/>
                <a:gd name="T5" fmla="*/ 2147483647 h 27"/>
                <a:gd name="T6" fmla="*/ 2147483647 w 35"/>
                <a:gd name="T7" fmla="*/ 0 h 27"/>
                <a:gd name="T8" fmla="*/ 2147483647 w 35"/>
                <a:gd name="T9" fmla="*/ 2147483647 h 27"/>
                <a:gd name="T10" fmla="*/ 2147483647 w 35"/>
                <a:gd name="T11" fmla="*/ 2147483647 h 27"/>
                <a:gd name="T12" fmla="*/ 2147483647 w 35"/>
                <a:gd name="T13" fmla="*/ 2147483647 h 27"/>
                <a:gd name="T14" fmla="*/ 2147483647 w 35"/>
                <a:gd name="T15" fmla="*/ 2147483647 h 27"/>
                <a:gd name="T16" fmla="*/ 0 w 35"/>
                <a:gd name="T17" fmla="*/ 2147483647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27"/>
                <a:gd name="T29" fmla="*/ 35 w 35"/>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27">
                  <a:moveTo>
                    <a:pt x="0" y="27"/>
                  </a:moveTo>
                  <a:lnTo>
                    <a:pt x="0" y="18"/>
                  </a:lnTo>
                  <a:lnTo>
                    <a:pt x="0" y="9"/>
                  </a:lnTo>
                  <a:lnTo>
                    <a:pt x="26" y="0"/>
                  </a:lnTo>
                  <a:lnTo>
                    <a:pt x="35" y="9"/>
                  </a:lnTo>
                  <a:lnTo>
                    <a:pt x="17" y="18"/>
                  </a:lnTo>
                  <a:lnTo>
                    <a:pt x="17" y="27"/>
                  </a:lnTo>
                  <a:lnTo>
                    <a:pt x="8" y="18"/>
                  </a:lnTo>
                  <a:lnTo>
                    <a:pt x="0"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27" name="Group 319"/>
            <p:cNvGrpSpPr>
              <a:grpSpLocks/>
            </p:cNvGrpSpPr>
            <p:nvPr/>
          </p:nvGrpSpPr>
          <p:grpSpPr bwMode="auto">
            <a:xfrm>
              <a:off x="5070475" y="2771775"/>
              <a:ext cx="55563" cy="41275"/>
              <a:chOff x="2831" y="1571"/>
              <a:chExt cx="35" cy="27"/>
            </a:xfrm>
          </p:grpSpPr>
          <p:sp>
            <p:nvSpPr>
              <p:cNvPr id="56104" name="Freeform 320"/>
              <p:cNvSpPr>
                <a:spLocks/>
              </p:cNvSpPr>
              <p:nvPr/>
            </p:nvSpPr>
            <p:spPr bwMode="auto">
              <a:xfrm>
                <a:off x="2831" y="1571"/>
                <a:ext cx="35" cy="27"/>
              </a:xfrm>
              <a:custGeom>
                <a:avLst/>
                <a:gdLst>
                  <a:gd name="T0" fmla="*/ 0 w 35"/>
                  <a:gd name="T1" fmla="*/ 27 h 27"/>
                  <a:gd name="T2" fmla="*/ 0 w 35"/>
                  <a:gd name="T3" fmla="*/ 18 h 27"/>
                  <a:gd name="T4" fmla="*/ 0 w 35"/>
                  <a:gd name="T5" fmla="*/ 9 h 27"/>
                  <a:gd name="T6" fmla="*/ 26 w 35"/>
                  <a:gd name="T7" fmla="*/ 0 h 27"/>
                  <a:gd name="T8" fmla="*/ 35 w 35"/>
                  <a:gd name="T9" fmla="*/ 9 h 27"/>
                  <a:gd name="T10" fmla="*/ 17 w 35"/>
                  <a:gd name="T11" fmla="*/ 18 h 27"/>
                  <a:gd name="T12" fmla="*/ 17 w 35"/>
                  <a:gd name="T13" fmla="*/ 27 h 27"/>
                  <a:gd name="T14" fmla="*/ 8 w 35"/>
                  <a:gd name="T15" fmla="*/ 18 h 27"/>
                  <a:gd name="T16" fmla="*/ 0 w 35"/>
                  <a:gd name="T17" fmla="*/ 27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27"/>
                  <a:gd name="T29" fmla="*/ 35 w 35"/>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27">
                    <a:moveTo>
                      <a:pt x="0" y="27"/>
                    </a:moveTo>
                    <a:lnTo>
                      <a:pt x="0" y="18"/>
                    </a:lnTo>
                    <a:lnTo>
                      <a:pt x="0" y="9"/>
                    </a:lnTo>
                    <a:lnTo>
                      <a:pt x="26" y="0"/>
                    </a:lnTo>
                    <a:lnTo>
                      <a:pt x="35" y="9"/>
                    </a:lnTo>
                    <a:lnTo>
                      <a:pt x="17" y="18"/>
                    </a:lnTo>
                    <a:lnTo>
                      <a:pt x="17" y="27"/>
                    </a:lnTo>
                    <a:lnTo>
                      <a:pt x="8" y="18"/>
                    </a:lnTo>
                    <a:lnTo>
                      <a:pt x="0"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05" name="Freeform 321"/>
              <p:cNvSpPr>
                <a:spLocks/>
              </p:cNvSpPr>
              <p:nvPr/>
            </p:nvSpPr>
            <p:spPr bwMode="auto">
              <a:xfrm>
                <a:off x="2831" y="1571"/>
                <a:ext cx="35" cy="27"/>
              </a:xfrm>
              <a:custGeom>
                <a:avLst/>
                <a:gdLst>
                  <a:gd name="T0" fmla="*/ 0 w 35"/>
                  <a:gd name="T1" fmla="*/ 27 h 27"/>
                  <a:gd name="T2" fmla="*/ 0 w 35"/>
                  <a:gd name="T3" fmla="*/ 18 h 27"/>
                  <a:gd name="T4" fmla="*/ 0 w 35"/>
                  <a:gd name="T5" fmla="*/ 9 h 27"/>
                  <a:gd name="T6" fmla="*/ 26 w 35"/>
                  <a:gd name="T7" fmla="*/ 0 h 27"/>
                  <a:gd name="T8" fmla="*/ 35 w 35"/>
                  <a:gd name="T9" fmla="*/ 9 h 27"/>
                  <a:gd name="T10" fmla="*/ 17 w 35"/>
                  <a:gd name="T11" fmla="*/ 18 h 27"/>
                  <a:gd name="T12" fmla="*/ 17 w 35"/>
                  <a:gd name="T13" fmla="*/ 27 h 27"/>
                  <a:gd name="T14" fmla="*/ 8 w 35"/>
                  <a:gd name="T15" fmla="*/ 18 h 27"/>
                  <a:gd name="T16" fmla="*/ 0 w 35"/>
                  <a:gd name="T17" fmla="*/ 27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27"/>
                  <a:gd name="T29" fmla="*/ 35 w 35"/>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27">
                    <a:moveTo>
                      <a:pt x="0" y="27"/>
                    </a:moveTo>
                    <a:lnTo>
                      <a:pt x="0" y="18"/>
                    </a:lnTo>
                    <a:lnTo>
                      <a:pt x="0" y="9"/>
                    </a:lnTo>
                    <a:lnTo>
                      <a:pt x="26" y="0"/>
                    </a:lnTo>
                    <a:lnTo>
                      <a:pt x="35" y="9"/>
                    </a:lnTo>
                    <a:lnTo>
                      <a:pt x="17" y="18"/>
                    </a:lnTo>
                    <a:lnTo>
                      <a:pt x="17" y="27"/>
                    </a:lnTo>
                    <a:lnTo>
                      <a:pt x="8" y="18"/>
                    </a:lnTo>
                    <a:lnTo>
                      <a:pt x="0"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28" name="Freeform 322"/>
            <p:cNvSpPr>
              <a:spLocks/>
            </p:cNvSpPr>
            <p:nvPr/>
          </p:nvSpPr>
          <p:spPr bwMode="auto">
            <a:xfrm>
              <a:off x="5070475" y="2786062"/>
              <a:ext cx="111125" cy="106363"/>
            </a:xfrm>
            <a:custGeom>
              <a:avLst/>
              <a:gdLst>
                <a:gd name="T0" fmla="*/ 2147483647 w 69"/>
                <a:gd name="T1" fmla="*/ 2147483647 h 71"/>
                <a:gd name="T2" fmla="*/ 2147483647 w 69"/>
                <a:gd name="T3" fmla="*/ 2147483647 h 71"/>
                <a:gd name="T4" fmla="*/ 2147483647 w 69"/>
                <a:gd name="T5" fmla="*/ 0 h 71"/>
                <a:gd name="T6" fmla="*/ 2147483647 w 69"/>
                <a:gd name="T7" fmla="*/ 2147483647 h 71"/>
                <a:gd name="T8" fmla="*/ 2147483647 w 69"/>
                <a:gd name="T9" fmla="*/ 2147483647 h 71"/>
                <a:gd name="T10" fmla="*/ 2147483647 w 69"/>
                <a:gd name="T11" fmla="*/ 2147483647 h 71"/>
                <a:gd name="T12" fmla="*/ 0 w 69"/>
                <a:gd name="T13" fmla="*/ 2147483647 h 71"/>
                <a:gd name="T14" fmla="*/ 0 w 69"/>
                <a:gd name="T15" fmla="*/ 2147483647 h 71"/>
                <a:gd name="T16" fmla="*/ 2147483647 w 69"/>
                <a:gd name="T17" fmla="*/ 2147483647 h 71"/>
                <a:gd name="T18" fmla="*/ 2147483647 w 69"/>
                <a:gd name="T19" fmla="*/ 2147483647 h 71"/>
                <a:gd name="T20" fmla="*/ 2147483647 w 69"/>
                <a:gd name="T21" fmla="*/ 2147483647 h 71"/>
                <a:gd name="T22" fmla="*/ 2147483647 w 69"/>
                <a:gd name="T23" fmla="*/ 2147483647 h 71"/>
                <a:gd name="T24" fmla="*/ 2147483647 w 69"/>
                <a:gd name="T25" fmla="*/ 2147483647 h 71"/>
                <a:gd name="T26" fmla="*/ 2147483647 w 69"/>
                <a:gd name="T27" fmla="*/ 2147483647 h 71"/>
                <a:gd name="T28" fmla="*/ 2147483647 w 69"/>
                <a:gd name="T29" fmla="*/ 2147483647 h 71"/>
                <a:gd name="T30" fmla="*/ 2147483647 w 69"/>
                <a:gd name="T31" fmla="*/ 2147483647 h 71"/>
                <a:gd name="T32" fmla="*/ 2147483647 w 69"/>
                <a:gd name="T33" fmla="*/ 2147483647 h 71"/>
                <a:gd name="T34" fmla="*/ 2147483647 w 69"/>
                <a:gd name="T35" fmla="*/ 2147483647 h 71"/>
                <a:gd name="T36" fmla="*/ 2147483647 w 69"/>
                <a:gd name="T37" fmla="*/ 2147483647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71"/>
                <a:gd name="T59" fmla="*/ 69 w 69"/>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71">
                  <a:moveTo>
                    <a:pt x="61" y="9"/>
                  </a:moveTo>
                  <a:lnTo>
                    <a:pt x="52" y="9"/>
                  </a:lnTo>
                  <a:lnTo>
                    <a:pt x="35" y="0"/>
                  </a:lnTo>
                  <a:lnTo>
                    <a:pt x="17" y="9"/>
                  </a:lnTo>
                  <a:lnTo>
                    <a:pt x="17" y="18"/>
                  </a:lnTo>
                  <a:lnTo>
                    <a:pt x="8" y="9"/>
                  </a:lnTo>
                  <a:lnTo>
                    <a:pt x="0" y="18"/>
                  </a:lnTo>
                  <a:lnTo>
                    <a:pt x="0" y="36"/>
                  </a:lnTo>
                  <a:lnTo>
                    <a:pt x="8" y="18"/>
                  </a:lnTo>
                  <a:lnTo>
                    <a:pt x="17" y="36"/>
                  </a:lnTo>
                  <a:lnTo>
                    <a:pt x="17" y="54"/>
                  </a:lnTo>
                  <a:lnTo>
                    <a:pt x="61" y="71"/>
                  </a:lnTo>
                  <a:lnTo>
                    <a:pt x="35" y="45"/>
                  </a:lnTo>
                  <a:lnTo>
                    <a:pt x="26" y="36"/>
                  </a:lnTo>
                  <a:lnTo>
                    <a:pt x="35" y="18"/>
                  </a:lnTo>
                  <a:lnTo>
                    <a:pt x="61" y="36"/>
                  </a:lnTo>
                  <a:lnTo>
                    <a:pt x="69" y="36"/>
                  </a:lnTo>
                  <a:lnTo>
                    <a:pt x="69" y="18"/>
                  </a:lnTo>
                  <a:lnTo>
                    <a:pt x="61"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29" name="Group 323"/>
            <p:cNvGrpSpPr>
              <a:grpSpLocks/>
            </p:cNvGrpSpPr>
            <p:nvPr/>
          </p:nvGrpSpPr>
          <p:grpSpPr bwMode="auto">
            <a:xfrm>
              <a:off x="5070475" y="2786062"/>
              <a:ext cx="111125" cy="106363"/>
              <a:chOff x="2831" y="1580"/>
              <a:chExt cx="69" cy="71"/>
            </a:xfrm>
          </p:grpSpPr>
          <p:sp>
            <p:nvSpPr>
              <p:cNvPr id="56102" name="Freeform 324"/>
              <p:cNvSpPr>
                <a:spLocks/>
              </p:cNvSpPr>
              <p:nvPr/>
            </p:nvSpPr>
            <p:spPr bwMode="auto">
              <a:xfrm>
                <a:off x="2831" y="1580"/>
                <a:ext cx="69" cy="71"/>
              </a:xfrm>
              <a:custGeom>
                <a:avLst/>
                <a:gdLst>
                  <a:gd name="T0" fmla="*/ 61 w 69"/>
                  <a:gd name="T1" fmla="*/ 9 h 71"/>
                  <a:gd name="T2" fmla="*/ 52 w 69"/>
                  <a:gd name="T3" fmla="*/ 9 h 71"/>
                  <a:gd name="T4" fmla="*/ 35 w 69"/>
                  <a:gd name="T5" fmla="*/ 0 h 71"/>
                  <a:gd name="T6" fmla="*/ 17 w 69"/>
                  <a:gd name="T7" fmla="*/ 9 h 71"/>
                  <a:gd name="T8" fmla="*/ 17 w 69"/>
                  <a:gd name="T9" fmla="*/ 18 h 71"/>
                  <a:gd name="T10" fmla="*/ 8 w 69"/>
                  <a:gd name="T11" fmla="*/ 9 h 71"/>
                  <a:gd name="T12" fmla="*/ 0 w 69"/>
                  <a:gd name="T13" fmla="*/ 18 h 71"/>
                  <a:gd name="T14" fmla="*/ 0 w 69"/>
                  <a:gd name="T15" fmla="*/ 36 h 71"/>
                  <a:gd name="T16" fmla="*/ 8 w 69"/>
                  <a:gd name="T17" fmla="*/ 18 h 71"/>
                  <a:gd name="T18" fmla="*/ 17 w 69"/>
                  <a:gd name="T19" fmla="*/ 36 h 71"/>
                  <a:gd name="T20" fmla="*/ 17 w 69"/>
                  <a:gd name="T21" fmla="*/ 54 h 71"/>
                  <a:gd name="T22" fmla="*/ 61 w 69"/>
                  <a:gd name="T23" fmla="*/ 71 h 71"/>
                  <a:gd name="T24" fmla="*/ 35 w 69"/>
                  <a:gd name="T25" fmla="*/ 45 h 71"/>
                  <a:gd name="T26" fmla="*/ 26 w 69"/>
                  <a:gd name="T27" fmla="*/ 36 h 71"/>
                  <a:gd name="T28" fmla="*/ 35 w 69"/>
                  <a:gd name="T29" fmla="*/ 18 h 71"/>
                  <a:gd name="T30" fmla="*/ 61 w 69"/>
                  <a:gd name="T31" fmla="*/ 36 h 71"/>
                  <a:gd name="T32" fmla="*/ 69 w 69"/>
                  <a:gd name="T33" fmla="*/ 36 h 71"/>
                  <a:gd name="T34" fmla="*/ 69 w 69"/>
                  <a:gd name="T35" fmla="*/ 18 h 71"/>
                  <a:gd name="T36" fmla="*/ 61 w 69"/>
                  <a:gd name="T37" fmla="*/ 9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71"/>
                  <a:gd name="T59" fmla="*/ 69 w 69"/>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71">
                    <a:moveTo>
                      <a:pt x="61" y="9"/>
                    </a:moveTo>
                    <a:lnTo>
                      <a:pt x="52" y="9"/>
                    </a:lnTo>
                    <a:lnTo>
                      <a:pt x="35" y="0"/>
                    </a:lnTo>
                    <a:lnTo>
                      <a:pt x="17" y="9"/>
                    </a:lnTo>
                    <a:lnTo>
                      <a:pt x="17" y="18"/>
                    </a:lnTo>
                    <a:lnTo>
                      <a:pt x="8" y="9"/>
                    </a:lnTo>
                    <a:lnTo>
                      <a:pt x="0" y="18"/>
                    </a:lnTo>
                    <a:lnTo>
                      <a:pt x="0" y="36"/>
                    </a:lnTo>
                    <a:lnTo>
                      <a:pt x="8" y="18"/>
                    </a:lnTo>
                    <a:lnTo>
                      <a:pt x="17" y="36"/>
                    </a:lnTo>
                    <a:lnTo>
                      <a:pt x="17" y="54"/>
                    </a:lnTo>
                    <a:lnTo>
                      <a:pt x="61" y="71"/>
                    </a:lnTo>
                    <a:lnTo>
                      <a:pt x="35" y="45"/>
                    </a:lnTo>
                    <a:lnTo>
                      <a:pt x="26" y="36"/>
                    </a:lnTo>
                    <a:lnTo>
                      <a:pt x="35" y="18"/>
                    </a:lnTo>
                    <a:lnTo>
                      <a:pt x="61" y="36"/>
                    </a:lnTo>
                    <a:lnTo>
                      <a:pt x="69" y="36"/>
                    </a:lnTo>
                    <a:lnTo>
                      <a:pt x="69" y="18"/>
                    </a:lnTo>
                    <a:lnTo>
                      <a:pt x="61"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03" name="Freeform 325"/>
              <p:cNvSpPr>
                <a:spLocks/>
              </p:cNvSpPr>
              <p:nvPr/>
            </p:nvSpPr>
            <p:spPr bwMode="auto">
              <a:xfrm>
                <a:off x="2831" y="1580"/>
                <a:ext cx="69" cy="71"/>
              </a:xfrm>
              <a:custGeom>
                <a:avLst/>
                <a:gdLst>
                  <a:gd name="T0" fmla="*/ 61 w 69"/>
                  <a:gd name="T1" fmla="*/ 9 h 71"/>
                  <a:gd name="T2" fmla="*/ 52 w 69"/>
                  <a:gd name="T3" fmla="*/ 9 h 71"/>
                  <a:gd name="T4" fmla="*/ 35 w 69"/>
                  <a:gd name="T5" fmla="*/ 0 h 71"/>
                  <a:gd name="T6" fmla="*/ 17 w 69"/>
                  <a:gd name="T7" fmla="*/ 9 h 71"/>
                  <a:gd name="T8" fmla="*/ 17 w 69"/>
                  <a:gd name="T9" fmla="*/ 18 h 71"/>
                  <a:gd name="T10" fmla="*/ 8 w 69"/>
                  <a:gd name="T11" fmla="*/ 9 h 71"/>
                  <a:gd name="T12" fmla="*/ 0 w 69"/>
                  <a:gd name="T13" fmla="*/ 18 h 71"/>
                  <a:gd name="T14" fmla="*/ 0 w 69"/>
                  <a:gd name="T15" fmla="*/ 36 h 71"/>
                  <a:gd name="T16" fmla="*/ 8 w 69"/>
                  <a:gd name="T17" fmla="*/ 18 h 71"/>
                  <a:gd name="T18" fmla="*/ 17 w 69"/>
                  <a:gd name="T19" fmla="*/ 36 h 71"/>
                  <a:gd name="T20" fmla="*/ 17 w 69"/>
                  <a:gd name="T21" fmla="*/ 54 h 71"/>
                  <a:gd name="T22" fmla="*/ 61 w 69"/>
                  <a:gd name="T23" fmla="*/ 71 h 71"/>
                  <a:gd name="T24" fmla="*/ 35 w 69"/>
                  <a:gd name="T25" fmla="*/ 45 h 71"/>
                  <a:gd name="T26" fmla="*/ 26 w 69"/>
                  <a:gd name="T27" fmla="*/ 36 h 71"/>
                  <a:gd name="T28" fmla="*/ 35 w 69"/>
                  <a:gd name="T29" fmla="*/ 18 h 71"/>
                  <a:gd name="T30" fmla="*/ 61 w 69"/>
                  <a:gd name="T31" fmla="*/ 36 h 71"/>
                  <a:gd name="T32" fmla="*/ 69 w 69"/>
                  <a:gd name="T33" fmla="*/ 36 h 71"/>
                  <a:gd name="T34" fmla="*/ 69 w 69"/>
                  <a:gd name="T35" fmla="*/ 18 h 71"/>
                  <a:gd name="T36" fmla="*/ 61 w 69"/>
                  <a:gd name="T37" fmla="*/ 9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71"/>
                  <a:gd name="T59" fmla="*/ 69 w 69"/>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71">
                    <a:moveTo>
                      <a:pt x="61" y="9"/>
                    </a:moveTo>
                    <a:lnTo>
                      <a:pt x="52" y="9"/>
                    </a:lnTo>
                    <a:lnTo>
                      <a:pt x="35" y="0"/>
                    </a:lnTo>
                    <a:lnTo>
                      <a:pt x="17" y="9"/>
                    </a:lnTo>
                    <a:lnTo>
                      <a:pt x="17" y="18"/>
                    </a:lnTo>
                    <a:lnTo>
                      <a:pt x="8" y="9"/>
                    </a:lnTo>
                    <a:lnTo>
                      <a:pt x="0" y="18"/>
                    </a:lnTo>
                    <a:lnTo>
                      <a:pt x="0" y="36"/>
                    </a:lnTo>
                    <a:lnTo>
                      <a:pt x="8" y="18"/>
                    </a:lnTo>
                    <a:lnTo>
                      <a:pt x="17" y="36"/>
                    </a:lnTo>
                    <a:lnTo>
                      <a:pt x="17" y="54"/>
                    </a:lnTo>
                    <a:lnTo>
                      <a:pt x="61" y="71"/>
                    </a:lnTo>
                    <a:lnTo>
                      <a:pt x="35" y="45"/>
                    </a:lnTo>
                    <a:lnTo>
                      <a:pt x="26" y="36"/>
                    </a:lnTo>
                    <a:lnTo>
                      <a:pt x="35" y="18"/>
                    </a:lnTo>
                    <a:lnTo>
                      <a:pt x="61" y="36"/>
                    </a:lnTo>
                    <a:lnTo>
                      <a:pt x="69" y="36"/>
                    </a:lnTo>
                    <a:lnTo>
                      <a:pt x="69" y="18"/>
                    </a:lnTo>
                    <a:lnTo>
                      <a:pt x="61"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30" name="Freeform 326"/>
            <p:cNvSpPr>
              <a:spLocks/>
            </p:cNvSpPr>
            <p:nvPr/>
          </p:nvSpPr>
          <p:spPr bwMode="auto">
            <a:xfrm>
              <a:off x="5111750" y="2813050"/>
              <a:ext cx="96838" cy="79375"/>
            </a:xfrm>
            <a:custGeom>
              <a:avLst/>
              <a:gdLst>
                <a:gd name="T0" fmla="*/ 2147483647 w 61"/>
                <a:gd name="T1" fmla="*/ 2147483647 h 53"/>
                <a:gd name="T2" fmla="*/ 2147483647 w 61"/>
                <a:gd name="T3" fmla="*/ 2147483647 h 53"/>
                <a:gd name="T4" fmla="*/ 2147483647 w 61"/>
                <a:gd name="T5" fmla="*/ 2147483647 h 53"/>
                <a:gd name="T6" fmla="*/ 2147483647 w 61"/>
                <a:gd name="T7" fmla="*/ 2147483647 h 53"/>
                <a:gd name="T8" fmla="*/ 2147483647 w 61"/>
                <a:gd name="T9" fmla="*/ 2147483647 h 53"/>
                <a:gd name="T10" fmla="*/ 2147483647 w 61"/>
                <a:gd name="T11" fmla="*/ 2147483647 h 53"/>
                <a:gd name="T12" fmla="*/ 2147483647 w 61"/>
                <a:gd name="T13" fmla="*/ 2147483647 h 53"/>
                <a:gd name="T14" fmla="*/ 0 w 61"/>
                <a:gd name="T15" fmla="*/ 2147483647 h 53"/>
                <a:gd name="T16" fmla="*/ 2147483647 w 61"/>
                <a:gd name="T17" fmla="*/ 0 h 53"/>
                <a:gd name="T18" fmla="*/ 2147483647 w 61"/>
                <a:gd name="T19" fmla="*/ 2147483647 h 53"/>
                <a:gd name="T20" fmla="*/ 2147483647 w 61"/>
                <a:gd name="T21" fmla="*/ 2147483647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53"/>
                <a:gd name="T35" fmla="*/ 61 w 61"/>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53">
                  <a:moveTo>
                    <a:pt x="43" y="18"/>
                  </a:moveTo>
                  <a:lnTo>
                    <a:pt x="43" y="27"/>
                  </a:lnTo>
                  <a:lnTo>
                    <a:pt x="61" y="36"/>
                  </a:lnTo>
                  <a:lnTo>
                    <a:pt x="43" y="36"/>
                  </a:lnTo>
                  <a:lnTo>
                    <a:pt x="35" y="45"/>
                  </a:lnTo>
                  <a:lnTo>
                    <a:pt x="35" y="53"/>
                  </a:lnTo>
                  <a:lnTo>
                    <a:pt x="9" y="27"/>
                  </a:lnTo>
                  <a:lnTo>
                    <a:pt x="0" y="18"/>
                  </a:lnTo>
                  <a:lnTo>
                    <a:pt x="9" y="0"/>
                  </a:lnTo>
                  <a:lnTo>
                    <a:pt x="35" y="18"/>
                  </a:lnTo>
                  <a:lnTo>
                    <a:pt x="43"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31" name="Group 327"/>
            <p:cNvGrpSpPr>
              <a:grpSpLocks/>
            </p:cNvGrpSpPr>
            <p:nvPr/>
          </p:nvGrpSpPr>
          <p:grpSpPr bwMode="auto">
            <a:xfrm>
              <a:off x="5111750" y="2813050"/>
              <a:ext cx="96838" cy="79375"/>
              <a:chOff x="2857" y="1598"/>
              <a:chExt cx="61" cy="53"/>
            </a:xfrm>
          </p:grpSpPr>
          <p:sp>
            <p:nvSpPr>
              <p:cNvPr id="56100" name="Freeform 328"/>
              <p:cNvSpPr>
                <a:spLocks/>
              </p:cNvSpPr>
              <p:nvPr/>
            </p:nvSpPr>
            <p:spPr bwMode="auto">
              <a:xfrm>
                <a:off x="2857" y="1598"/>
                <a:ext cx="61" cy="53"/>
              </a:xfrm>
              <a:custGeom>
                <a:avLst/>
                <a:gdLst>
                  <a:gd name="T0" fmla="*/ 43 w 61"/>
                  <a:gd name="T1" fmla="*/ 18 h 53"/>
                  <a:gd name="T2" fmla="*/ 43 w 61"/>
                  <a:gd name="T3" fmla="*/ 27 h 53"/>
                  <a:gd name="T4" fmla="*/ 61 w 61"/>
                  <a:gd name="T5" fmla="*/ 36 h 53"/>
                  <a:gd name="T6" fmla="*/ 43 w 61"/>
                  <a:gd name="T7" fmla="*/ 36 h 53"/>
                  <a:gd name="T8" fmla="*/ 35 w 61"/>
                  <a:gd name="T9" fmla="*/ 45 h 53"/>
                  <a:gd name="T10" fmla="*/ 35 w 61"/>
                  <a:gd name="T11" fmla="*/ 53 h 53"/>
                  <a:gd name="T12" fmla="*/ 9 w 61"/>
                  <a:gd name="T13" fmla="*/ 27 h 53"/>
                  <a:gd name="T14" fmla="*/ 0 w 61"/>
                  <a:gd name="T15" fmla="*/ 18 h 53"/>
                  <a:gd name="T16" fmla="*/ 9 w 61"/>
                  <a:gd name="T17" fmla="*/ 0 h 53"/>
                  <a:gd name="T18" fmla="*/ 35 w 61"/>
                  <a:gd name="T19" fmla="*/ 18 h 53"/>
                  <a:gd name="T20" fmla="*/ 43 w 61"/>
                  <a:gd name="T21" fmla="*/ 18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53"/>
                  <a:gd name="T35" fmla="*/ 61 w 61"/>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53">
                    <a:moveTo>
                      <a:pt x="43" y="18"/>
                    </a:moveTo>
                    <a:lnTo>
                      <a:pt x="43" y="27"/>
                    </a:lnTo>
                    <a:lnTo>
                      <a:pt x="61" y="36"/>
                    </a:lnTo>
                    <a:lnTo>
                      <a:pt x="43" y="36"/>
                    </a:lnTo>
                    <a:lnTo>
                      <a:pt x="35" y="45"/>
                    </a:lnTo>
                    <a:lnTo>
                      <a:pt x="35" y="53"/>
                    </a:lnTo>
                    <a:lnTo>
                      <a:pt x="9" y="27"/>
                    </a:lnTo>
                    <a:lnTo>
                      <a:pt x="0" y="18"/>
                    </a:lnTo>
                    <a:lnTo>
                      <a:pt x="9" y="0"/>
                    </a:lnTo>
                    <a:lnTo>
                      <a:pt x="35" y="18"/>
                    </a:lnTo>
                    <a:lnTo>
                      <a:pt x="43"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101" name="Freeform 329"/>
              <p:cNvSpPr>
                <a:spLocks/>
              </p:cNvSpPr>
              <p:nvPr/>
            </p:nvSpPr>
            <p:spPr bwMode="auto">
              <a:xfrm>
                <a:off x="2857" y="1598"/>
                <a:ext cx="61" cy="53"/>
              </a:xfrm>
              <a:custGeom>
                <a:avLst/>
                <a:gdLst>
                  <a:gd name="T0" fmla="*/ 43 w 61"/>
                  <a:gd name="T1" fmla="*/ 18 h 53"/>
                  <a:gd name="T2" fmla="*/ 43 w 61"/>
                  <a:gd name="T3" fmla="*/ 27 h 53"/>
                  <a:gd name="T4" fmla="*/ 61 w 61"/>
                  <a:gd name="T5" fmla="*/ 36 h 53"/>
                  <a:gd name="T6" fmla="*/ 43 w 61"/>
                  <a:gd name="T7" fmla="*/ 36 h 53"/>
                  <a:gd name="T8" fmla="*/ 35 w 61"/>
                  <a:gd name="T9" fmla="*/ 45 h 53"/>
                  <a:gd name="T10" fmla="*/ 35 w 61"/>
                  <a:gd name="T11" fmla="*/ 53 h 53"/>
                  <a:gd name="T12" fmla="*/ 9 w 61"/>
                  <a:gd name="T13" fmla="*/ 27 h 53"/>
                  <a:gd name="T14" fmla="*/ 0 w 61"/>
                  <a:gd name="T15" fmla="*/ 18 h 53"/>
                  <a:gd name="T16" fmla="*/ 9 w 61"/>
                  <a:gd name="T17" fmla="*/ 0 h 53"/>
                  <a:gd name="T18" fmla="*/ 35 w 61"/>
                  <a:gd name="T19" fmla="*/ 18 h 53"/>
                  <a:gd name="T20" fmla="*/ 43 w 61"/>
                  <a:gd name="T21" fmla="*/ 18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53"/>
                  <a:gd name="T35" fmla="*/ 61 w 61"/>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53">
                    <a:moveTo>
                      <a:pt x="43" y="18"/>
                    </a:moveTo>
                    <a:lnTo>
                      <a:pt x="43" y="27"/>
                    </a:lnTo>
                    <a:lnTo>
                      <a:pt x="61" y="36"/>
                    </a:lnTo>
                    <a:lnTo>
                      <a:pt x="43" y="36"/>
                    </a:lnTo>
                    <a:lnTo>
                      <a:pt x="35" y="45"/>
                    </a:lnTo>
                    <a:lnTo>
                      <a:pt x="35" y="53"/>
                    </a:lnTo>
                    <a:lnTo>
                      <a:pt x="9" y="27"/>
                    </a:lnTo>
                    <a:lnTo>
                      <a:pt x="0" y="18"/>
                    </a:lnTo>
                    <a:lnTo>
                      <a:pt x="9" y="0"/>
                    </a:lnTo>
                    <a:lnTo>
                      <a:pt x="35" y="18"/>
                    </a:lnTo>
                    <a:lnTo>
                      <a:pt x="43"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32" name="Freeform 330"/>
            <p:cNvSpPr>
              <a:spLocks/>
            </p:cNvSpPr>
            <p:nvPr/>
          </p:nvSpPr>
          <p:spPr bwMode="auto">
            <a:xfrm>
              <a:off x="5167313" y="2867025"/>
              <a:ext cx="57150" cy="52387"/>
            </a:xfrm>
            <a:custGeom>
              <a:avLst/>
              <a:gdLst>
                <a:gd name="T0" fmla="*/ 0 w 35"/>
                <a:gd name="T1" fmla="*/ 2147483647 h 35"/>
                <a:gd name="T2" fmla="*/ 2147483647 w 35"/>
                <a:gd name="T3" fmla="*/ 2147483647 h 35"/>
                <a:gd name="T4" fmla="*/ 2147483647 w 35"/>
                <a:gd name="T5" fmla="*/ 2147483647 h 35"/>
                <a:gd name="T6" fmla="*/ 2147483647 w 35"/>
                <a:gd name="T7" fmla="*/ 2147483647 h 35"/>
                <a:gd name="T8" fmla="*/ 2147483647 w 35"/>
                <a:gd name="T9" fmla="*/ 0 h 35"/>
                <a:gd name="T10" fmla="*/ 0 w 35"/>
                <a:gd name="T11" fmla="*/ 2147483647 h 35"/>
                <a:gd name="T12" fmla="*/ 0 w 35"/>
                <a:gd name="T13" fmla="*/ 2147483647 h 35"/>
                <a:gd name="T14" fmla="*/ 0 60000 65536"/>
                <a:gd name="T15" fmla="*/ 0 60000 65536"/>
                <a:gd name="T16" fmla="*/ 0 60000 65536"/>
                <a:gd name="T17" fmla="*/ 0 60000 65536"/>
                <a:gd name="T18" fmla="*/ 0 60000 65536"/>
                <a:gd name="T19" fmla="*/ 0 60000 65536"/>
                <a:gd name="T20" fmla="*/ 0 60000 65536"/>
                <a:gd name="T21" fmla="*/ 0 w 35"/>
                <a:gd name="T22" fmla="*/ 0 h 35"/>
                <a:gd name="T23" fmla="*/ 35 w 35"/>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5">
                  <a:moveTo>
                    <a:pt x="0" y="17"/>
                  </a:moveTo>
                  <a:lnTo>
                    <a:pt x="26" y="35"/>
                  </a:lnTo>
                  <a:lnTo>
                    <a:pt x="26" y="17"/>
                  </a:lnTo>
                  <a:lnTo>
                    <a:pt x="35" y="17"/>
                  </a:lnTo>
                  <a:lnTo>
                    <a:pt x="8" y="0"/>
                  </a:lnTo>
                  <a:lnTo>
                    <a:pt x="0" y="9"/>
                  </a:lnTo>
                  <a:lnTo>
                    <a:pt x="0" y="1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33" name="Group 331"/>
            <p:cNvGrpSpPr>
              <a:grpSpLocks/>
            </p:cNvGrpSpPr>
            <p:nvPr/>
          </p:nvGrpSpPr>
          <p:grpSpPr bwMode="auto">
            <a:xfrm>
              <a:off x="5167313" y="2867025"/>
              <a:ext cx="57150" cy="52387"/>
              <a:chOff x="2892" y="1634"/>
              <a:chExt cx="35" cy="35"/>
            </a:xfrm>
          </p:grpSpPr>
          <p:sp>
            <p:nvSpPr>
              <p:cNvPr id="56098" name="Freeform 332"/>
              <p:cNvSpPr>
                <a:spLocks/>
              </p:cNvSpPr>
              <p:nvPr/>
            </p:nvSpPr>
            <p:spPr bwMode="auto">
              <a:xfrm>
                <a:off x="2892" y="1634"/>
                <a:ext cx="35" cy="35"/>
              </a:xfrm>
              <a:custGeom>
                <a:avLst/>
                <a:gdLst>
                  <a:gd name="T0" fmla="*/ 0 w 35"/>
                  <a:gd name="T1" fmla="*/ 17 h 35"/>
                  <a:gd name="T2" fmla="*/ 26 w 35"/>
                  <a:gd name="T3" fmla="*/ 35 h 35"/>
                  <a:gd name="T4" fmla="*/ 26 w 35"/>
                  <a:gd name="T5" fmla="*/ 17 h 35"/>
                  <a:gd name="T6" fmla="*/ 35 w 35"/>
                  <a:gd name="T7" fmla="*/ 17 h 35"/>
                  <a:gd name="T8" fmla="*/ 8 w 35"/>
                  <a:gd name="T9" fmla="*/ 0 h 35"/>
                  <a:gd name="T10" fmla="*/ 0 w 35"/>
                  <a:gd name="T11" fmla="*/ 9 h 35"/>
                  <a:gd name="T12" fmla="*/ 0 w 35"/>
                  <a:gd name="T13" fmla="*/ 17 h 35"/>
                  <a:gd name="T14" fmla="*/ 0 60000 65536"/>
                  <a:gd name="T15" fmla="*/ 0 60000 65536"/>
                  <a:gd name="T16" fmla="*/ 0 60000 65536"/>
                  <a:gd name="T17" fmla="*/ 0 60000 65536"/>
                  <a:gd name="T18" fmla="*/ 0 60000 65536"/>
                  <a:gd name="T19" fmla="*/ 0 60000 65536"/>
                  <a:gd name="T20" fmla="*/ 0 60000 65536"/>
                  <a:gd name="T21" fmla="*/ 0 w 35"/>
                  <a:gd name="T22" fmla="*/ 0 h 35"/>
                  <a:gd name="T23" fmla="*/ 35 w 35"/>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5">
                    <a:moveTo>
                      <a:pt x="0" y="17"/>
                    </a:moveTo>
                    <a:lnTo>
                      <a:pt x="26" y="35"/>
                    </a:lnTo>
                    <a:lnTo>
                      <a:pt x="26" y="17"/>
                    </a:lnTo>
                    <a:lnTo>
                      <a:pt x="35" y="17"/>
                    </a:lnTo>
                    <a:lnTo>
                      <a:pt x="8" y="0"/>
                    </a:lnTo>
                    <a:lnTo>
                      <a:pt x="0" y="9"/>
                    </a:lnTo>
                    <a:lnTo>
                      <a:pt x="0" y="1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99" name="Freeform 333"/>
              <p:cNvSpPr>
                <a:spLocks/>
              </p:cNvSpPr>
              <p:nvPr/>
            </p:nvSpPr>
            <p:spPr bwMode="auto">
              <a:xfrm>
                <a:off x="2892" y="1634"/>
                <a:ext cx="35" cy="35"/>
              </a:xfrm>
              <a:custGeom>
                <a:avLst/>
                <a:gdLst>
                  <a:gd name="T0" fmla="*/ 0 w 35"/>
                  <a:gd name="T1" fmla="*/ 17 h 35"/>
                  <a:gd name="T2" fmla="*/ 26 w 35"/>
                  <a:gd name="T3" fmla="*/ 35 h 35"/>
                  <a:gd name="T4" fmla="*/ 26 w 35"/>
                  <a:gd name="T5" fmla="*/ 17 h 35"/>
                  <a:gd name="T6" fmla="*/ 35 w 35"/>
                  <a:gd name="T7" fmla="*/ 17 h 35"/>
                  <a:gd name="T8" fmla="*/ 8 w 35"/>
                  <a:gd name="T9" fmla="*/ 0 h 35"/>
                  <a:gd name="T10" fmla="*/ 0 w 35"/>
                  <a:gd name="T11" fmla="*/ 9 h 35"/>
                  <a:gd name="T12" fmla="*/ 0 w 35"/>
                  <a:gd name="T13" fmla="*/ 17 h 35"/>
                  <a:gd name="T14" fmla="*/ 0 60000 65536"/>
                  <a:gd name="T15" fmla="*/ 0 60000 65536"/>
                  <a:gd name="T16" fmla="*/ 0 60000 65536"/>
                  <a:gd name="T17" fmla="*/ 0 60000 65536"/>
                  <a:gd name="T18" fmla="*/ 0 60000 65536"/>
                  <a:gd name="T19" fmla="*/ 0 60000 65536"/>
                  <a:gd name="T20" fmla="*/ 0 60000 65536"/>
                  <a:gd name="T21" fmla="*/ 0 w 35"/>
                  <a:gd name="T22" fmla="*/ 0 h 35"/>
                  <a:gd name="T23" fmla="*/ 35 w 35"/>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5">
                    <a:moveTo>
                      <a:pt x="0" y="17"/>
                    </a:moveTo>
                    <a:lnTo>
                      <a:pt x="26" y="35"/>
                    </a:lnTo>
                    <a:lnTo>
                      <a:pt x="26" y="17"/>
                    </a:lnTo>
                    <a:lnTo>
                      <a:pt x="35" y="17"/>
                    </a:lnTo>
                    <a:lnTo>
                      <a:pt x="8" y="0"/>
                    </a:lnTo>
                    <a:lnTo>
                      <a:pt x="0" y="9"/>
                    </a:lnTo>
                    <a:lnTo>
                      <a:pt x="0" y="1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34" name="Freeform 334"/>
            <p:cNvSpPr>
              <a:spLocks/>
            </p:cNvSpPr>
            <p:nvPr/>
          </p:nvSpPr>
          <p:spPr bwMode="auto">
            <a:xfrm>
              <a:off x="5167313" y="2800350"/>
              <a:ext cx="111125" cy="119062"/>
            </a:xfrm>
            <a:custGeom>
              <a:avLst/>
              <a:gdLst>
                <a:gd name="T0" fmla="*/ 2147483647 w 69"/>
                <a:gd name="T1" fmla="*/ 2147483647 h 80"/>
                <a:gd name="T2" fmla="*/ 2147483647 w 69"/>
                <a:gd name="T3" fmla="*/ 2147483647 h 80"/>
                <a:gd name="T4" fmla="*/ 2147483647 w 69"/>
                <a:gd name="T5" fmla="*/ 2147483647 h 80"/>
                <a:gd name="T6" fmla="*/ 2147483647 w 69"/>
                <a:gd name="T7" fmla="*/ 2147483647 h 80"/>
                <a:gd name="T8" fmla="*/ 2147483647 w 69"/>
                <a:gd name="T9" fmla="*/ 2147483647 h 80"/>
                <a:gd name="T10" fmla="*/ 2147483647 w 69"/>
                <a:gd name="T11" fmla="*/ 2147483647 h 80"/>
                <a:gd name="T12" fmla="*/ 2147483647 w 69"/>
                <a:gd name="T13" fmla="*/ 2147483647 h 80"/>
                <a:gd name="T14" fmla="*/ 2147483647 w 69"/>
                <a:gd name="T15" fmla="*/ 2147483647 h 80"/>
                <a:gd name="T16" fmla="*/ 2147483647 w 69"/>
                <a:gd name="T17" fmla="*/ 2147483647 h 80"/>
                <a:gd name="T18" fmla="*/ 0 w 69"/>
                <a:gd name="T19" fmla="*/ 0 h 80"/>
                <a:gd name="T20" fmla="*/ 2147483647 w 69"/>
                <a:gd name="T21" fmla="*/ 0 h 80"/>
                <a:gd name="T22" fmla="*/ 2147483647 w 69"/>
                <a:gd name="T23" fmla="*/ 2147483647 h 80"/>
                <a:gd name="T24" fmla="*/ 2147483647 w 69"/>
                <a:gd name="T25" fmla="*/ 2147483647 h 80"/>
                <a:gd name="T26" fmla="*/ 2147483647 w 69"/>
                <a:gd name="T27" fmla="*/ 2147483647 h 80"/>
                <a:gd name="T28" fmla="*/ 2147483647 w 69"/>
                <a:gd name="T29" fmla="*/ 2147483647 h 80"/>
                <a:gd name="T30" fmla="*/ 2147483647 w 69"/>
                <a:gd name="T31" fmla="*/ 2147483647 h 80"/>
                <a:gd name="T32" fmla="*/ 2147483647 w 69"/>
                <a:gd name="T33" fmla="*/ 2147483647 h 80"/>
                <a:gd name="T34" fmla="*/ 2147483647 w 69"/>
                <a:gd name="T35" fmla="*/ 2147483647 h 80"/>
                <a:gd name="T36" fmla="*/ 2147483647 w 69"/>
                <a:gd name="T37" fmla="*/ 2147483647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80"/>
                <a:gd name="T59" fmla="*/ 69 w 69"/>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80">
                  <a:moveTo>
                    <a:pt x="35" y="80"/>
                  </a:moveTo>
                  <a:lnTo>
                    <a:pt x="35" y="62"/>
                  </a:lnTo>
                  <a:lnTo>
                    <a:pt x="26" y="62"/>
                  </a:lnTo>
                  <a:lnTo>
                    <a:pt x="35" y="62"/>
                  </a:lnTo>
                  <a:lnTo>
                    <a:pt x="8" y="45"/>
                  </a:lnTo>
                  <a:lnTo>
                    <a:pt x="26" y="45"/>
                  </a:lnTo>
                  <a:lnTo>
                    <a:pt x="8" y="36"/>
                  </a:lnTo>
                  <a:lnTo>
                    <a:pt x="8" y="27"/>
                  </a:lnTo>
                  <a:lnTo>
                    <a:pt x="8" y="9"/>
                  </a:lnTo>
                  <a:lnTo>
                    <a:pt x="0" y="0"/>
                  </a:lnTo>
                  <a:lnTo>
                    <a:pt x="26" y="0"/>
                  </a:lnTo>
                  <a:lnTo>
                    <a:pt x="52" y="27"/>
                  </a:lnTo>
                  <a:lnTo>
                    <a:pt x="61" y="27"/>
                  </a:lnTo>
                  <a:lnTo>
                    <a:pt x="69" y="36"/>
                  </a:lnTo>
                  <a:lnTo>
                    <a:pt x="61" y="45"/>
                  </a:lnTo>
                  <a:lnTo>
                    <a:pt x="61" y="62"/>
                  </a:lnTo>
                  <a:lnTo>
                    <a:pt x="61" y="71"/>
                  </a:lnTo>
                  <a:lnTo>
                    <a:pt x="52" y="71"/>
                  </a:lnTo>
                  <a:lnTo>
                    <a:pt x="35" y="8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35" name="Group 335"/>
            <p:cNvGrpSpPr>
              <a:grpSpLocks/>
            </p:cNvGrpSpPr>
            <p:nvPr/>
          </p:nvGrpSpPr>
          <p:grpSpPr bwMode="auto">
            <a:xfrm>
              <a:off x="5167313" y="2800350"/>
              <a:ext cx="111125" cy="119062"/>
              <a:chOff x="2892" y="1589"/>
              <a:chExt cx="69" cy="80"/>
            </a:xfrm>
          </p:grpSpPr>
          <p:sp>
            <p:nvSpPr>
              <p:cNvPr id="56096" name="Freeform 336"/>
              <p:cNvSpPr>
                <a:spLocks/>
              </p:cNvSpPr>
              <p:nvPr/>
            </p:nvSpPr>
            <p:spPr bwMode="auto">
              <a:xfrm>
                <a:off x="2892" y="1589"/>
                <a:ext cx="69" cy="80"/>
              </a:xfrm>
              <a:custGeom>
                <a:avLst/>
                <a:gdLst>
                  <a:gd name="T0" fmla="*/ 35 w 69"/>
                  <a:gd name="T1" fmla="*/ 80 h 80"/>
                  <a:gd name="T2" fmla="*/ 35 w 69"/>
                  <a:gd name="T3" fmla="*/ 62 h 80"/>
                  <a:gd name="T4" fmla="*/ 26 w 69"/>
                  <a:gd name="T5" fmla="*/ 62 h 80"/>
                  <a:gd name="T6" fmla="*/ 35 w 69"/>
                  <a:gd name="T7" fmla="*/ 62 h 80"/>
                  <a:gd name="T8" fmla="*/ 8 w 69"/>
                  <a:gd name="T9" fmla="*/ 45 h 80"/>
                  <a:gd name="T10" fmla="*/ 26 w 69"/>
                  <a:gd name="T11" fmla="*/ 45 h 80"/>
                  <a:gd name="T12" fmla="*/ 8 w 69"/>
                  <a:gd name="T13" fmla="*/ 36 h 80"/>
                  <a:gd name="T14" fmla="*/ 8 w 69"/>
                  <a:gd name="T15" fmla="*/ 27 h 80"/>
                  <a:gd name="T16" fmla="*/ 8 w 69"/>
                  <a:gd name="T17" fmla="*/ 9 h 80"/>
                  <a:gd name="T18" fmla="*/ 0 w 69"/>
                  <a:gd name="T19" fmla="*/ 0 h 80"/>
                  <a:gd name="T20" fmla="*/ 26 w 69"/>
                  <a:gd name="T21" fmla="*/ 0 h 80"/>
                  <a:gd name="T22" fmla="*/ 52 w 69"/>
                  <a:gd name="T23" fmla="*/ 27 h 80"/>
                  <a:gd name="T24" fmla="*/ 61 w 69"/>
                  <a:gd name="T25" fmla="*/ 27 h 80"/>
                  <a:gd name="T26" fmla="*/ 69 w 69"/>
                  <a:gd name="T27" fmla="*/ 36 h 80"/>
                  <a:gd name="T28" fmla="*/ 61 w 69"/>
                  <a:gd name="T29" fmla="*/ 45 h 80"/>
                  <a:gd name="T30" fmla="*/ 61 w 69"/>
                  <a:gd name="T31" fmla="*/ 62 h 80"/>
                  <a:gd name="T32" fmla="*/ 61 w 69"/>
                  <a:gd name="T33" fmla="*/ 71 h 80"/>
                  <a:gd name="T34" fmla="*/ 52 w 69"/>
                  <a:gd name="T35" fmla="*/ 71 h 80"/>
                  <a:gd name="T36" fmla="*/ 35 w 69"/>
                  <a:gd name="T37" fmla="*/ 8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80"/>
                  <a:gd name="T59" fmla="*/ 69 w 69"/>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80">
                    <a:moveTo>
                      <a:pt x="35" y="80"/>
                    </a:moveTo>
                    <a:lnTo>
                      <a:pt x="35" y="62"/>
                    </a:lnTo>
                    <a:lnTo>
                      <a:pt x="26" y="62"/>
                    </a:lnTo>
                    <a:lnTo>
                      <a:pt x="35" y="62"/>
                    </a:lnTo>
                    <a:lnTo>
                      <a:pt x="8" y="45"/>
                    </a:lnTo>
                    <a:lnTo>
                      <a:pt x="26" y="45"/>
                    </a:lnTo>
                    <a:lnTo>
                      <a:pt x="8" y="36"/>
                    </a:lnTo>
                    <a:lnTo>
                      <a:pt x="8" y="27"/>
                    </a:lnTo>
                    <a:lnTo>
                      <a:pt x="8" y="9"/>
                    </a:lnTo>
                    <a:lnTo>
                      <a:pt x="0" y="0"/>
                    </a:lnTo>
                    <a:lnTo>
                      <a:pt x="26" y="0"/>
                    </a:lnTo>
                    <a:lnTo>
                      <a:pt x="52" y="27"/>
                    </a:lnTo>
                    <a:lnTo>
                      <a:pt x="61" y="27"/>
                    </a:lnTo>
                    <a:lnTo>
                      <a:pt x="69" y="36"/>
                    </a:lnTo>
                    <a:lnTo>
                      <a:pt x="61" y="45"/>
                    </a:lnTo>
                    <a:lnTo>
                      <a:pt x="61" y="62"/>
                    </a:lnTo>
                    <a:lnTo>
                      <a:pt x="61" y="71"/>
                    </a:lnTo>
                    <a:lnTo>
                      <a:pt x="52" y="71"/>
                    </a:lnTo>
                    <a:lnTo>
                      <a:pt x="35" y="8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97" name="Freeform 337"/>
              <p:cNvSpPr>
                <a:spLocks/>
              </p:cNvSpPr>
              <p:nvPr/>
            </p:nvSpPr>
            <p:spPr bwMode="auto">
              <a:xfrm>
                <a:off x="2892" y="1589"/>
                <a:ext cx="69" cy="80"/>
              </a:xfrm>
              <a:custGeom>
                <a:avLst/>
                <a:gdLst>
                  <a:gd name="T0" fmla="*/ 35 w 69"/>
                  <a:gd name="T1" fmla="*/ 80 h 80"/>
                  <a:gd name="T2" fmla="*/ 35 w 69"/>
                  <a:gd name="T3" fmla="*/ 62 h 80"/>
                  <a:gd name="T4" fmla="*/ 26 w 69"/>
                  <a:gd name="T5" fmla="*/ 62 h 80"/>
                  <a:gd name="T6" fmla="*/ 35 w 69"/>
                  <a:gd name="T7" fmla="*/ 62 h 80"/>
                  <a:gd name="T8" fmla="*/ 8 w 69"/>
                  <a:gd name="T9" fmla="*/ 45 h 80"/>
                  <a:gd name="T10" fmla="*/ 26 w 69"/>
                  <a:gd name="T11" fmla="*/ 45 h 80"/>
                  <a:gd name="T12" fmla="*/ 8 w 69"/>
                  <a:gd name="T13" fmla="*/ 36 h 80"/>
                  <a:gd name="T14" fmla="*/ 8 w 69"/>
                  <a:gd name="T15" fmla="*/ 27 h 80"/>
                  <a:gd name="T16" fmla="*/ 8 w 69"/>
                  <a:gd name="T17" fmla="*/ 9 h 80"/>
                  <a:gd name="T18" fmla="*/ 0 w 69"/>
                  <a:gd name="T19" fmla="*/ 0 h 80"/>
                  <a:gd name="T20" fmla="*/ 26 w 69"/>
                  <a:gd name="T21" fmla="*/ 0 h 80"/>
                  <a:gd name="T22" fmla="*/ 52 w 69"/>
                  <a:gd name="T23" fmla="*/ 27 h 80"/>
                  <a:gd name="T24" fmla="*/ 61 w 69"/>
                  <a:gd name="T25" fmla="*/ 27 h 80"/>
                  <a:gd name="T26" fmla="*/ 69 w 69"/>
                  <a:gd name="T27" fmla="*/ 36 h 80"/>
                  <a:gd name="T28" fmla="*/ 61 w 69"/>
                  <a:gd name="T29" fmla="*/ 45 h 80"/>
                  <a:gd name="T30" fmla="*/ 61 w 69"/>
                  <a:gd name="T31" fmla="*/ 62 h 80"/>
                  <a:gd name="T32" fmla="*/ 61 w 69"/>
                  <a:gd name="T33" fmla="*/ 71 h 80"/>
                  <a:gd name="T34" fmla="*/ 52 w 69"/>
                  <a:gd name="T35" fmla="*/ 71 h 80"/>
                  <a:gd name="T36" fmla="*/ 35 w 69"/>
                  <a:gd name="T37" fmla="*/ 8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80"/>
                  <a:gd name="T59" fmla="*/ 69 w 69"/>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80">
                    <a:moveTo>
                      <a:pt x="35" y="80"/>
                    </a:moveTo>
                    <a:lnTo>
                      <a:pt x="35" y="62"/>
                    </a:lnTo>
                    <a:lnTo>
                      <a:pt x="26" y="62"/>
                    </a:lnTo>
                    <a:lnTo>
                      <a:pt x="35" y="62"/>
                    </a:lnTo>
                    <a:lnTo>
                      <a:pt x="8" y="45"/>
                    </a:lnTo>
                    <a:lnTo>
                      <a:pt x="26" y="45"/>
                    </a:lnTo>
                    <a:lnTo>
                      <a:pt x="8" y="36"/>
                    </a:lnTo>
                    <a:lnTo>
                      <a:pt x="8" y="27"/>
                    </a:lnTo>
                    <a:lnTo>
                      <a:pt x="8" y="9"/>
                    </a:lnTo>
                    <a:lnTo>
                      <a:pt x="0" y="0"/>
                    </a:lnTo>
                    <a:lnTo>
                      <a:pt x="26" y="0"/>
                    </a:lnTo>
                    <a:lnTo>
                      <a:pt x="52" y="27"/>
                    </a:lnTo>
                    <a:lnTo>
                      <a:pt x="61" y="27"/>
                    </a:lnTo>
                    <a:lnTo>
                      <a:pt x="69" y="36"/>
                    </a:lnTo>
                    <a:lnTo>
                      <a:pt x="61" y="45"/>
                    </a:lnTo>
                    <a:lnTo>
                      <a:pt x="61" y="62"/>
                    </a:lnTo>
                    <a:lnTo>
                      <a:pt x="61" y="71"/>
                    </a:lnTo>
                    <a:lnTo>
                      <a:pt x="52" y="71"/>
                    </a:lnTo>
                    <a:lnTo>
                      <a:pt x="35" y="8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36" name="Freeform 338"/>
            <p:cNvSpPr>
              <a:spLocks/>
            </p:cNvSpPr>
            <p:nvPr/>
          </p:nvSpPr>
          <p:spPr bwMode="auto">
            <a:xfrm>
              <a:off x="5224463" y="2906712"/>
              <a:ext cx="53975" cy="39688"/>
            </a:xfrm>
            <a:custGeom>
              <a:avLst/>
              <a:gdLst>
                <a:gd name="T0" fmla="*/ 2147483647 w 34"/>
                <a:gd name="T1" fmla="*/ 2147483647 h 27"/>
                <a:gd name="T2" fmla="*/ 2147483647 w 34"/>
                <a:gd name="T3" fmla="*/ 0 h 27"/>
                <a:gd name="T4" fmla="*/ 2147483647 w 34"/>
                <a:gd name="T5" fmla="*/ 0 h 27"/>
                <a:gd name="T6" fmla="*/ 0 w 34"/>
                <a:gd name="T7" fmla="*/ 2147483647 h 27"/>
                <a:gd name="T8" fmla="*/ 2147483647 w 34"/>
                <a:gd name="T9" fmla="*/ 2147483647 h 27"/>
                <a:gd name="T10" fmla="*/ 2147483647 w 34"/>
                <a:gd name="T11" fmla="*/ 2147483647 h 27"/>
                <a:gd name="T12" fmla="*/ 0 60000 65536"/>
                <a:gd name="T13" fmla="*/ 0 60000 65536"/>
                <a:gd name="T14" fmla="*/ 0 60000 65536"/>
                <a:gd name="T15" fmla="*/ 0 60000 65536"/>
                <a:gd name="T16" fmla="*/ 0 60000 65536"/>
                <a:gd name="T17" fmla="*/ 0 60000 65536"/>
                <a:gd name="T18" fmla="*/ 0 w 34"/>
                <a:gd name="T19" fmla="*/ 0 h 27"/>
                <a:gd name="T20" fmla="*/ 34 w 3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4" h="27">
                  <a:moveTo>
                    <a:pt x="34" y="18"/>
                  </a:moveTo>
                  <a:lnTo>
                    <a:pt x="26" y="0"/>
                  </a:lnTo>
                  <a:lnTo>
                    <a:pt x="17" y="0"/>
                  </a:lnTo>
                  <a:lnTo>
                    <a:pt x="0" y="9"/>
                  </a:lnTo>
                  <a:lnTo>
                    <a:pt x="8" y="27"/>
                  </a:lnTo>
                  <a:lnTo>
                    <a:pt x="34"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37" name="Group 339"/>
            <p:cNvGrpSpPr>
              <a:grpSpLocks/>
            </p:cNvGrpSpPr>
            <p:nvPr/>
          </p:nvGrpSpPr>
          <p:grpSpPr bwMode="auto">
            <a:xfrm>
              <a:off x="5224463" y="2906712"/>
              <a:ext cx="53975" cy="39688"/>
              <a:chOff x="2927" y="1660"/>
              <a:chExt cx="34" cy="27"/>
            </a:xfrm>
          </p:grpSpPr>
          <p:sp>
            <p:nvSpPr>
              <p:cNvPr id="56094" name="Freeform 340"/>
              <p:cNvSpPr>
                <a:spLocks/>
              </p:cNvSpPr>
              <p:nvPr/>
            </p:nvSpPr>
            <p:spPr bwMode="auto">
              <a:xfrm>
                <a:off x="2927" y="1660"/>
                <a:ext cx="34" cy="27"/>
              </a:xfrm>
              <a:custGeom>
                <a:avLst/>
                <a:gdLst>
                  <a:gd name="T0" fmla="*/ 34 w 34"/>
                  <a:gd name="T1" fmla="*/ 18 h 27"/>
                  <a:gd name="T2" fmla="*/ 26 w 34"/>
                  <a:gd name="T3" fmla="*/ 0 h 27"/>
                  <a:gd name="T4" fmla="*/ 17 w 34"/>
                  <a:gd name="T5" fmla="*/ 0 h 27"/>
                  <a:gd name="T6" fmla="*/ 0 w 34"/>
                  <a:gd name="T7" fmla="*/ 9 h 27"/>
                  <a:gd name="T8" fmla="*/ 8 w 34"/>
                  <a:gd name="T9" fmla="*/ 27 h 27"/>
                  <a:gd name="T10" fmla="*/ 34 w 34"/>
                  <a:gd name="T11" fmla="*/ 18 h 27"/>
                  <a:gd name="T12" fmla="*/ 0 60000 65536"/>
                  <a:gd name="T13" fmla="*/ 0 60000 65536"/>
                  <a:gd name="T14" fmla="*/ 0 60000 65536"/>
                  <a:gd name="T15" fmla="*/ 0 60000 65536"/>
                  <a:gd name="T16" fmla="*/ 0 60000 65536"/>
                  <a:gd name="T17" fmla="*/ 0 60000 65536"/>
                  <a:gd name="T18" fmla="*/ 0 w 34"/>
                  <a:gd name="T19" fmla="*/ 0 h 27"/>
                  <a:gd name="T20" fmla="*/ 34 w 3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4" h="27">
                    <a:moveTo>
                      <a:pt x="34" y="18"/>
                    </a:moveTo>
                    <a:lnTo>
                      <a:pt x="26" y="0"/>
                    </a:lnTo>
                    <a:lnTo>
                      <a:pt x="17" y="0"/>
                    </a:lnTo>
                    <a:lnTo>
                      <a:pt x="0" y="9"/>
                    </a:lnTo>
                    <a:lnTo>
                      <a:pt x="8" y="27"/>
                    </a:lnTo>
                    <a:lnTo>
                      <a:pt x="34"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95" name="Freeform 341"/>
              <p:cNvSpPr>
                <a:spLocks/>
              </p:cNvSpPr>
              <p:nvPr/>
            </p:nvSpPr>
            <p:spPr bwMode="auto">
              <a:xfrm>
                <a:off x="2927" y="1660"/>
                <a:ext cx="34" cy="27"/>
              </a:xfrm>
              <a:custGeom>
                <a:avLst/>
                <a:gdLst>
                  <a:gd name="T0" fmla="*/ 34 w 34"/>
                  <a:gd name="T1" fmla="*/ 18 h 27"/>
                  <a:gd name="T2" fmla="*/ 26 w 34"/>
                  <a:gd name="T3" fmla="*/ 0 h 27"/>
                  <a:gd name="T4" fmla="*/ 17 w 34"/>
                  <a:gd name="T5" fmla="*/ 0 h 27"/>
                  <a:gd name="T6" fmla="*/ 0 w 34"/>
                  <a:gd name="T7" fmla="*/ 9 h 27"/>
                  <a:gd name="T8" fmla="*/ 8 w 34"/>
                  <a:gd name="T9" fmla="*/ 27 h 27"/>
                  <a:gd name="T10" fmla="*/ 34 w 34"/>
                  <a:gd name="T11" fmla="*/ 18 h 27"/>
                  <a:gd name="T12" fmla="*/ 0 60000 65536"/>
                  <a:gd name="T13" fmla="*/ 0 60000 65536"/>
                  <a:gd name="T14" fmla="*/ 0 60000 65536"/>
                  <a:gd name="T15" fmla="*/ 0 60000 65536"/>
                  <a:gd name="T16" fmla="*/ 0 60000 65536"/>
                  <a:gd name="T17" fmla="*/ 0 60000 65536"/>
                  <a:gd name="T18" fmla="*/ 0 w 34"/>
                  <a:gd name="T19" fmla="*/ 0 h 27"/>
                  <a:gd name="T20" fmla="*/ 34 w 3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4" h="27">
                    <a:moveTo>
                      <a:pt x="34" y="18"/>
                    </a:moveTo>
                    <a:lnTo>
                      <a:pt x="26" y="0"/>
                    </a:lnTo>
                    <a:lnTo>
                      <a:pt x="17" y="0"/>
                    </a:lnTo>
                    <a:lnTo>
                      <a:pt x="0" y="9"/>
                    </a:lnTo>
                    <a:lnTo>
                      <a:pt x="8" y="27"/>
                    </a:lnTo>
                    <a:lnTo>
                      <a:pt x="34"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38" name="Freeform 342"/>
            <p:cNvSpPr>
              <a:spLocks/>
            </p:cNvSpPr>
            <p:nvPr/>
          </p:nvSpPr>
          <p:spPr bwMode="auto">
            <a:xfrm>
              <a:off x="5070475" y="2571750"/>
              <a:ext cx="223838" cy="134937"/>
            </a:xfrm>
            <a:custGeom>
              <a:avLst/>
              <a:gdLst>
                <a:gd name="T0" fmla="*/ 2147483647 w 139"/>
                <a:gd name="T1" fmla="*/ 2147483647 h 89"/>
                <a:gd name="T2" fmla="*/ 2147483647 w 139"/>
                <a:gd name="T3" fmla="*/ 2147483647 h 89"/>
                <a:gd name="T4" fmla="*/ 2147483647 w 139"/>
                <a:gd name="T5" fmla="*/ 2147483647 h 89"/>
                <a:gd name="T6" fmla="*/ 2147483647 w 139"/>
                <a:gd name="T7" fmla="*/ 2147483647 h 89"/>
                <a:gd name="T8" fmla="*/ 2147483647 w 139"/>
                <a:gd name="T9" fmla="*/ 2147483647 h 89"/>
                <a:gd name="T10" fmla="*/ 2147483647 w 139"/>
                <a:gd name="T11" fmla="*/ 0 h 89"/>
                <a:gd name="T12" fmla="*/ 2147483647 w 139"/>
                <a:gd name="T13" fmla="*/ 2147483647 h 89"/>
                <a:gd name="T14" fmla="*/ 2147483647 w 139"/>
                <a:gd name="T15" fmla="*/ 0 h 89"/>
                <a:gd name="T16" fmla="*/ 0 w 139"/>
                <a:gd name="T17" fmla="*/ 2147483647 h 89"/>
                <a:gd name="T18" fmla="*/ 2147483647 w 139"/>
                <a:gd name="T19" fmla="*/ 2147483647 h 89"/>
                <a:gd name="T20" fmla="*/ 2147483647 w 139"/>
                <a:gd name="T21" fmla="*/ 2147483647 h 89"/>
                <a:gd name="T22" fmla="*/ 2147483647 w 139"/>
                <a:gd name="T23" fmla="*/ 2147483647 h 89"/>
                <a:gd name="T24" fmla="*/ 2147483647 w 139"/>
                <a:gd name="T25" fmla="*/ 2147483647 h 89"/>
                <a:gd name="T26" fmla="*/ 2147483647 w 139"/>
                <a:gd name="T27" fmla="*/ 2147483647 h 89"/>
                <a:gd name="T28" fmla="*/ 2147483647 w 139"/>
                <a:gd name="T29" fmla="*/ 2147483647 h 89"/>
                <a:gd name="T30" fmla="*/ 2147483647 w 139"/>
                <a:gd name="T31" fmla="*/ 2147483647 h 89"/>
                <a:gd name="T32" fmla="*/ 2147483647 w 139"/>
                <a:gd name="T33" fmla="*/ 2147483647 h 89"/>
                <a:gd name="T34" fmla="*/ 2147483647 w 139"/>
                <a:gd name="T35" fmla="*/ 2147483647 h 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9"/>
                <a:gd name="T55" fmla="*/ 0 h 89"/>
                <a:gd name="T56" fmla="*/ 139 w 139"/>
                <a:gd name="T57" fmla="*/ 89 h 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9" h="89">
                  <a:moveTo>
                    <a:pt x="130" y="53"/>
                  </a:moveTo>
                  <a:lnTo>
                    <a:pt x="122" y="44"/>
                  </a:lnTo>
                  <a:lnTo>
                    <a:pt x="130" y="26"/>
                  </a:lnTo>
                  <a:lnTo>
                    <a:pt x="122" y="9"/>
                  </a:lnTo>
                  <a:lnTo>
                    <a:pt x="113" y="9"/>
                  </a:lnTo>
                  <a:lnTo>
                    <a:pt x="69" y="0"/>
                  </a:lnTo>
                  <a:lnTo>
                    <a:pt x="61" y="9"/>
                  </a:lnTo>
                  <a:lnTo>
                    <a:pt x="52" y="0"/>
                  </a:lnTo>
                  <a:lnTo>
                    <a:pt x="0" y="17"/>
                  </a:lnTo>
                  <a:lnTo>
                    <a:pt x="8" y="62"/>
                  </a:lnTo>
                  <a:lnTo>
                    <a:pt x="26" y="62"/>
                  </a:lnTo>
                  <a:lnTo>
                    <a:pt x="35" y="80"/>
                  </a:lnTo>
                  <a:lnTo>
                    <a:pt x="43" y="80"/>
                  </a:lnTo>
                  <a:lnTo>
                    <a:pt x="87" y="89"/>
                  </a:lnTo>
                  <a:lnTo>
                    <a:pt x="104" y="89"/>
                  </a:lnTo>
                  <a:lnTo>
                    <a:pt x="113" y="89"/>
                  </a:lnTo>
                  <a:lnTo>
                    <a:pt x="139" y="80"/>
                  </a:lnTo>
                  <a:lnTo>
                    <a:pt x="130" y="53"/>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39" name="Freeform 343"/>
            <p:cNvSpPr>
              <a:spLocks/>
            </p:cNvSpPr>
            <p:nvPr/>
          </p:nvSpPr>
          <p:spPr bwMode="auto">
            <a:xfrm>
              <a:off x="5070475" y="2571750"/>
              <a:ext cx="223838" cy="134937"/>
            </a:xfrm>
            <a:custGeom>
              <a:avLst/>
              <a:gdLst>
                <a:gd name="T0" fmla="*/ 2147483647 w 139"/>
                <a:gd name="T1" fmla="*/ 2147483647 h 89"/>
                <a:gd name="T2" fmla="*/ 2147483647 w 139"/>
                <a:gd name="T3" fmla="*/ 2147483647 h 89"/>
                <a:gd name="T4" fmla="*/ 2147483647 w 139"/>
                <a:gd name="T5" fmla="*/ 2147483647 h 89"/>
                <a:gd name="T6" fmla="*/ 2147483647 w 139"/>
                <a:gd name="T7" fmla="*/ 2147483647 h 89"/>
                <a:gd name="T8" fmla="*/ 2147483647 w 139"/>
                <a:gd name="T9" fmla="*/ 2147483647 h 89"/>
                <a:gd name="T10" fmla="*/ 2147483647 w 139"/>
                <a:gd name="T11" fmla="*/ 0 h 89"/>
                <a:gd name="T12" fmla="*/ 2147483647 w 139"/>
                <a:gd name="T13" fmla="*/ 2147483647 h 89"/>
                <a:gd name="T14" fmla="*/ 2147483647 w 139"/>
                <a:gd name="T15" fmla="*/ 0 h 89"/>
                <a:gd name="T16" fmla="*/ 0 w 139"/>
                <a:gd name="T17" fmla="*/ 2147483647 h 89"/>
                <a:gd name="T18" fmla="*/ 2147483647 w 139"/>
                <a:gd name="T19" fmla="*/ 2147483647 h 89"/>
                <a:gd name="T20" fmla="*/ 2147483647 w 139"/>
                <a:gd name="T21" fmla="*/ 2147483647 h 89"/>
                <a:gd name="T22" fmla="*/ 2147483647 w 139"/>
                <a:gd name="T23" fmla="*/ 2147483647 h 89"/>
                <a:gd name="T24" fmla="*/ 2147483647 w 139"/>
                <a:gd name="T25" fmla="*/ 2147483647 h 89"/>
                <a:gd name="T26" fmla="*/ 2147483647 w 139"/>
                <a:gd name="T27" fmla="*/ 2147483647 h 89"/>
                <a:gd name="T28" fmla="*/ 2147483647 w 139"/>
                <a:gd name="T29" fmla="*/ 2147483647 h 89"/>
                <a:gd name="T30" fmla="*/ 2147483647 w 139"/>
                <a:gd name="T31" fmla="*/ 2147483647 h 89"/>
                <a:gd name="T32" fmla="*/ 2147483647 w 139"/>
                <a:gd name="T33" fmla="*/ 2147483647 h 89"/>
                <a:gd name="T34" fmla="*/ 2147483647 w 139"/>
                <a:gd name="T35" fmla="*/ 2147483647 h 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9"/>
                <a:gd name="T55" fmla="*/ 0 h 89"/>
                <a:gd name="T56" fmla="*/ 139 w 139"/>
                <a:gd name="T57" fmla="*/ 89 h 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9" h="89">
                  <a:moveTo>
                    <a:pt x="130" y="53"/>
                  </a:moveTo>
                  <a:lnTo>
                    <a:pt x="122" y="44"/>
                  </a:lnTo>
                  <a:lnTo>
                    <a:pt x="130" y="26"/>
                  </a:lnTo>
                  <a:lnTo>
                    <a:pt x="122" y="9"/>
                  </a:lnTo>
                  <a:lnTo>
                    <a:pt x="113" y="9"/>
                  </a:lnTo>
                  <a:lnTo>
                    <a:pt x="69" y="0"/>
                  </a:lnTo>
                  <a:lnTo>
                    <a:pt x="61" y="9"/>
                  </a:lnTo>
                  <a:lnTo>
                    <a:pt x="52" y="0"/>
                  </a:lnTo>
                  <a:lnTo>
                    <a:pt x="0" y="17"/>
                  </a:lnTo>
                  <a:lnTo>
                    <a:pt x="8" y="62"/>
                  </a:lnTo>
                  <a:lnTo>
                    <a:pt x="26" y="62"/>
                  </a:lnTo>
                  <a:lnTo>
                    <a:pt x="35" y="80"/>
                  </a:lnTo>
                  <a:lnTo>
                    <a:pt x="43" y="80"/>
                  </a:lnTo>
                  <a:lnTo>
                    <a:pt x="87" y="89"/>
                  </a:lnTo>
                  <a:lnTo>
                    <a:pt x="104" y="89"/>
                  </a:lnTo>
                  <a:lnTo>
                    <a:pt x="113" y="89"/>
                  </a:lnTo>
                  <a:lnTo>
                    <a:pt x="139" y="80"/>
                  </a:lnTo>
                  <a:lnTo>
                    <a:pt x="130" y="53"/>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40" name="Freeform 344"/>
            <p:cNvSpPr>
              <a:spLocks/>
            </p:cNvSpPr>
            <p:nvPr/>
          </p:nvSpPr>
          <p:spPr bwMode="auto">
            <a:xfrm>
              <a:off x="4902200" y="2571750"/>
              <a:ext cx="179388" cy="187325"/>
            </a:xfrm>
            <a:custGeom>
              <a:avLst/>
              <a:gdLst>
                <a:gd name="T0" fmla="*/ 2147483647 w 113"/>
                <a:gd name="T1" fmla="*/ 2147483647 h 124"/>
                <a:gd name="T2" fmla="*/ 2147483647 w 113"/>
                <a:gd name="T3" fmla="*/ 0 h 124"/>
                <a:gd name="T4" fmla="*/ 2147483647 w 113"/>
                <a:gd name="T5" fmla="*/ 0 h 124"/>
                <a:gd name="T6" fmla="*/ 2147483647 w 113"/>
                <a:gd name="T7" fmla="*/ 2147483647 h 124"/>
                <a:gd name="T8" fmla="*/ 2147483647 w 113"/>
                <a:gd name="T9" fmla="*/ 2147483647 h 124"/>
                <a:gd name="T10" fmla="*/ 2147483647 w 113"/>
                <a:gd name="T11" fmla="*/ 2147483647 h 124"/>
                <a:gd name="T12" fmla="*/ 0 w 113"/>
                <a:gd name="T13" fmla="*/ 2147483647 h 124"/>
                <a:gd name="T14" fmla="*/ 0 w 113"/>
                <a:gd name="T15" fmla="*/ 2147483647 h 124"/>
                <a:gd name="T16" fmla="*/ 0 w 113"/>
                <a:gd name="T17" fmla="*/ 2147483647 h 124"/>
                <a:gd name="T18" fmla="*/ 0 w 113"/>
                <a:gd name="T19" fmla="*/ 2147483647 h 124"/>
                <a:gd name="T20" fmla="*/ 2147483647 w 113"/>
                <a:gd name="T21" fmla="*/ 2147483647 h 124"/>
                <a:gd name="T22" fmla="*/ 2147483647 w 113"/>
                <a:gd name="T23" fmla="*/ 2147483647 h 124"/>
                <a:gd name="T24" fmla="*/ 2147483647 w 113"/>
                <a:gd name="T25" fmla="*/ 2147483647 h 124"/>
                <a:gd name="T26" fmla="*/ 2147483647 w 113"/>
                <a:gd name="T27" fmla="*/ 2147483647 h 124"/>
                <a:gd name="T28" fmla="*/ 2147483647 w 113"/>
                <a:gd name="T29" fmla="*/ 2147483647 h 124"/>
                <a:gd name="T30" fmla="*/ 2147483647 w 113"/>
                <a:gd name="T31" fmla="*/ 2147483647 h 124"/>
                <a:gd name="T32" fmla="*/ 2147483647 w 113"/>
                <a:gd name="T33" fmla="*/ 2147483647 h 124"/>
                <a:gd name="T34" fmla="*/ 2147483647 w 113"/>
                <a:gd name="T35" fmla="*/ 2147483647 h 124"/>
                <a:gd name="T36" fmla="*/ 2147483647 w 113"/>
                <a:gd name="T37" fmla="*/ 2147483647 h 124"/>
                <a:gd name="T38" fmla="*/ 2147483647 w 113"/>
                <a:gd name="T39" fmla="*/ 2147483647 h 124"/>
                <a:gd name="T40" fmla="*/ 2147483647 w 113"/>
                <a:gd name="T41" fmla="*/ 2147483647 h 124"/>
                <a:gd name="T42" fmla="*/ 2147483647 w 113"/>
                <a:gd name="T43" fmla="*/ 2147483647 h 124"/>
                <a:gd name="T44" fmla="*/ 2147483647 w 113"/>
                <a:gd name="T45" fmla="*/ 2147483647 h 124"/>
                <a:gd name="T46" fmla="*/ 2147483647 w 113"/>
                <a:gd name="T47" fmla="*/ 0 h 124"/>
                <a:gd name="T48" fmla="*/ 2147483647 w 113"/>
                <a:gd name="T49" fmla="*/ 2147483647 h 124"/>
                <a:gd name="T50" fmla="*/ 2147483647 w 113"/>
                <a:gd name="T51" fmla="*/ 2147483647 h 1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3"/>
                <a:gd name="T79" fmla="*/ 0 h 124"/>
                <a:gd name="T80" fmla="*/ 113 w 113"/>
                <a:gd name="T81" fmla="*/ 124 h 1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3" h="124">
                  <a:moveTo>
                    <a:pt x="61" y="9"/>
                  </a:moveTo>
                  <a:lnTo>
                    <a:pt x="44" y="0"/>
                  </a:lnTo>
                  <a:lnTo>
                    <a:pt x="35" y="0"/>
                  </a:lnTo>
                  <a:lnTo>
                    <a:pt x="26" y="17"/>
                  </a:lnTo>
                  <a:lnTo>
                    <a:pt x="18" y="17"/>
                  </a:lnTo>
                  <a:lnTo>
                    <a:pt x="9" y="35"/>
                  </a:lnTo>
                  <a:lnTo>
                    <a:pt x="0" y="44"/>
                  </a:lnTo>
                  <a:lnTo>
                    <a:pt x="0" y="62"/>
                  </a:lnTo>
                  <a:lnTo>
                    <a:pt x="0" y="80"/>
                  </a:lnTo>
                  <a:lnTo>
                    <a:pt x="0" y="89"/>
                  </a:lnTo>
                  <a:lnTo>
                    <a:pt x="18" y="107"/>
                  </a:lnTo>
                  <a:lnTo>
                    <a:pt x="18" y="124"/>
                  </a:lnTo>
                  <a:lnTo>
                    <a:pt x="44" y="124"/>
                  </a:lnTo>
                  <a:lnTo>
                    <a:pt x="87" y="124"/>
                  </a:lnTo>
                  <a:lnTo>
                    <a:pt x="87" y="115"/>
                  </a:lnTo>
                  <a:lnTo>
                    <a:pt x="105" y="107"/>
                  </a:lnTo>
                  <a:lnTo>
                    <a:pt x="87" y="89"/>
                  </a:lnTo>
                  <a:lnTo>
                    <a:pt x="79" y="80"/>
                  </a:lnTo>
                  <a:lnTo>
                    <a:pt x="113" y="53"/>
                  </a:lnTo>
                  <a:lnTo>
                    <a:pt x="113" y="62"/>
                  </a:lnTo>
                  <a:lnTo>
                    <a:pt x="105" y="17"/>
                  </a:lnTo>
                  <a:lnTo>
                    <a:pt x="87" y="9"/>
                  </a:lnTo>
                  <a:lnTo>
                    <a:pt x="105" y="9"/>
                  </a:lnTo>
                  <a:lnTo>
                    <a:pt x="87" y="0"/>
                  </a:lnTo>
                  <a:lnTo>
                    <a:pt x="61" y="17"/>
                  </a:lnTo>
                  <a:lnTo>
                    <a:pt x="61"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41" name="Freeform 345"/>
            <p:cNvSpPr>
              <a:spLocks/>
            </p:cNvSpPr>
            <p:nvPr/>
          </p:nvSpPr>
          <p:spPr bwMode="auto">
            <a:xfrm>
              <a:off x="4902200" y="2571750"/>
              <a:ext cx="179388" cy="187325"/>
            </a:xfrm>
            <a:custGeom>
              <a:avLst/>
              <a:gdLst>
                <a:gd name="T0" fmla="*/ 2147483647 w 113"/>
                <a:gd name="T1" fmla="*/ 2147483647 h 124"/>
                <a:gd name="T2" fmla="*/ 2147483647 w 113"/>
                <a:gd name="T3" fmla="*/ 0 h 124"/>
                <a:gd name="T4" fmla="*/ 2147483647 w 113"/>
                <a:gd name="T5" fmla="*/ 0 h 124"/>
                <a:gd name="T6" fmla="*/ 2147483647 w 113"/>
                <a:gd name="T7" fmla="*/ 2147483647 h 124"/>
                <a:gd name="T8" fmla="*/ 2147483647 w 113"/>
                <a:gd name="T9" fmla="*/ 2147483647 h 124"/>
                <a:gd name="T10" fmla="*/ 2147483647 w 113"/>
                <a:gd name="T11" fmla="*/ 2147483647 h 124"/>
                <a:gd name="T12" fmla="*/ 0 w 113"/>
                <a:gd name="T13" fmla="*/ 2147483647 h 124"/>
                <a:gd name="T14" fmla="*/ 0 w 113"/>
                <a:gd name="T15" fmla="*/ 2147483647 h 124"/>
                <a:gd name="T16" fmla="*/ 0 w 113"/>
                <a:gd name="T17" fmla="*/ 2147483647 h 124"/>
                <a:gd name="T18" fmla="*/ 0 w 113"/>
                <a:gd name="T19" fmla="*/ 2147483647 h 124"/>
                <a:gd name="T20" fmla="*/ 2147483647 w 113"/>
                <a:gd name="T21" fmla="*/ 2147483647 h 124"/>
                <a:gd name="T22" fmla="*/ 2147483647 w 113"/>
                <a:gd name="T23" fmla="*/ 2147483647 h 124"/>
                <a:gd name="T24" fmla="*/ 2147483647 w 113"/>
                <a:gd name="T25" fmla="*/ 2147483647 h 124"/>
                <a:gd name="T26" fmla="*/ 2147483647 w 113"/>
                <a:gd name="T27" fmla="*/ 2147483647 h 124"/>
                <a:gd name="T28" fmla="*/ 2147483647 w 113"/>
                <a:gd name="T29" fmla="*/ 2147483647 h 124"/>
                <a:gd name="T30" fmla="*/ 2147483647 w 113"/>
                <a:gd name="T31" fmla="*/ 2147483647 h 124"/>
                <a:gd name="T32" fmla="*/ 2147483647 w 113"/>
                <a:gd name="T33" fmla="*/ 2147483647 h 124"/>
                <a:gd name="T34" fmla="*/ 2147483647 w 113"/>
                <a:gd name="T35" fmla="*/ 2147483647 h 124"/>
                <a:gd name="T36" fmla="*/ 2147483647 w 113"/>
                <a:gd name="T37" fmla="*/ 2147483647 h 124"/>
                <a:gd name="T38" fmla="*/ 2147483647 w 113"/>
                <a:gd name="T39" fmla="*/ 2147483647 h 124"/>
                <a:gd name="T40" fmla="*/ 2147483647 w 113"/>
                <a:gd name="T41" fmla="*/ 2147483647 h 124"/>
                <a:gd name="T42" fmla="*/ 2147483647 w 113"/>
                <a:gd name="T43" fmla="*/ 2147483647 h 124"/>
                <a:gd name="T44" fmla="*/ 2147483647 w 113"/>
                <a:gd name="T45" fmla="*/ 2147483647 h 124"/>
                <a:gd name="T46" fmla="*/ 2147483647 w 113"/>
                <a:gd name="T47" fmla="*/ 0 h 124"/>
                <a:gd name="T48" fmla="*/ 2147483647 w 113"/>
                <a:gd name="T49" fmla="*/ 2147483647 h 124"/>
                <a:gd name="T50" fmla="*/ 2147483647 w 113"/>
                <a:gd name="T51" fmla="*/ 2147483647 h 1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3"/>
                <a:gd name="T79" fmla="*/ 0 h 124"/>
                <a:gd name="T80" fmla="*/ 113 w 113"/>
                <a:gd name="T81" fmla="*/ 124 h 1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3" h="124">
                  <a:moveTo>
                    <a:pt x="61" y="9"/>
                  </a:moveTo>
                  <a:lnTo>
                    <a:pt x="44" y="0"/>
                  </a:lnTo>
                  <a:lnTo>
                    <a:pt x="35" y="0"/>
                  </a:lnTo>
                  <a:lnTo>
                    <a:pt x="26" y="17"/>
                  </a:lnTo>
                  <a:lnTo>
                    <a:pt x="18" y="17"/>
                  </a:lnTo>
                  <a:lnTo>
                    <a:pt x="9" y="35"/>
                  </a:lnTo>
                  <a:lnTo>
                    <a:pt x="0" y="44"/>
                  </a:lnTo>
                  <a:lnTo>
                    <a:pt x="0" y="62"/>
                  </a:lnTo>
                  <a:lnTo>
                    <a:pt x="0" y="80"/>
                  </a:lnTo>
                  <a:lnTo>
                    <a:pt x="0" y="89"/>
                  </a:lnTo>
                  <a:lnTo>
                    <a:pt x="18" y="107"/>
                  </a:lnTo>
                  <a:lnTo>
                    <a:pt x="18" y="124"/>
                  </a:lnTo>
                  <a:lnTo>
                    <a:pt x="44" y="124"/>
                  </a:lnTo>
                  <a:lnTo>
                    <a:pt x="87" y="124"/>
                  </a:lnTo>
                  <a:lnTo>
                    <a:pt x="87" y="115"/>
                  </a:lnTo>
                  <a:lnTo>
                    <a:pt x="105" y="107"/>
                  </a:lnTo>
                  <a:lnTo>
                    <a:pt x="87" y="89"/>
                  </a:lnTo>
                  <a:lnTo>
                    <a:pt x="79" y="80"/>
                  </a:lnTo>
                  <a:lnTo>
                    <a:pt x="113" y="53"/>
                  </a:lnTo>
                  <a:lnTo>
                    <a:pt x="113" y="62"/>
                  </a:lnTo>
                  <a:lnTo>
                    <a:pt x="105" y="17"/>
                  </a:lnTo>
                  <a:lnTo>
                    <a:pt x="87" y="9"/>
                  </a:lnTo>
                  <a:lnTo>
                    <a:pt x="105" y="9"/>
                  </a:lnTo>
                  <a:lnTo>
                    <a:pt x="87" y="0"/>
                  </a:lnTo>
                  <a:lnTo>
                    <a:pt x="61" y="17"/>
                  </a:lnTo>
                  <a:lnTo>
                    <a:pt x="61"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42" name="Freeform 346"/>
            <p:cNvSpPr>
              <a:spLocks/>
            </p:cNvSpPr>
            <p:nvPr/>
          </p:nvSpPr>
          <p:spPr bwMode="auto">
            <a:xfrm>
              <a:off x="4816475" y="2651125"/>
              <a:ext cx="85725" cy="55562"/>
            </a:xfrm>
            <a:custGeom>
              <a:avLst/>
              <a:gdLst>
                <a:gd name="T0" fmla="*/ 2147483647 w 52"/>
                <a:gd name="T1" fmla="*/ 0 h 36"/>
                <a:gd name="T2" fmla="*/ 2147483647 w 52"/>
                <a:gd name="T3" fmla="*/ 0 h 36"/>
                <a:gd name="T4" fmla="*/ 2147483647 w 52"/>
                <a:gd name="T5" fmla="*/ 2147483647 h 36"/>
                <a:gd name="T6" fmla="*/ 2147483647 w 52"/>
                <a:gd name="T7" fmla="*/ 2147483647 h 36"/>
                <a:gd name="T8" fmla="*/ 2147483647 w 52"/>
                <a:gd name="T9" fmla="*/ 2147483647 h 36"/>
                <a:gd name="T10" fmla="*/ 2147483647 w 52"/>
                <a:gd name="T11" fmla="*/ 2147483647 h 36"/>
                <a:gd name="T12" fmla="*/ 2147483647 w 52"/>
                <a:gd name="T13" fmla="*/ 2147483647 h 36"/>
                <a:gd name="T14" fmla="*/ 2147483647 w 52"/>
                <a:gd name="T15" fmla="*/ 2147483647 h 36"/>
                <a:gd name="T16" fmla="*/ 0 w 52"/>
                <a:gd name="T17" fmla="*/ 2147483647 h 36"/>
                <a:gd name="T18" fmla="*/ 2147483647 w 52"/>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36"/>
                <a:gd name="T32" fmla="*/ 52 w 52"/>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36">
                  <a:moveTo>
                    <a:pt x="9" y="0"/>
                  </a:moveTo>
                  <a:lnTo>
                    <a:pt x="26" y="0"/>
                  </a:lnTo>
                  <a:lnTo>
                    <a:pt x="52" y="9"/>
                  </a:lnTo>
                  <a:lnTo>
                    <a:pt x="52" y="27"/>
                  </a:lnTo>
                  <a:lnTo>
                    <a:pt x="44" y="36"/>
                  </a:lnTo>
                  <a:lnTo>
                    <a:pt x="26" y="36"/>
                  </a:lnTo>
                  <a:lnTo>
                    <a:pt x="26" y="27"/>
                  </a:lnTo>
                  <a:lnTo>
                    <a:pt x="17" y="36"/>
                  </a:lnTo>
                  <a:lnTo>
                    <a:pt x="0" y="9"/>
                  </a:lnTo>
                  <a:lnTo>
                    <a:pt x="9"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43" name="Freeform 347"/>
            <p:cNvSpPr>
              <a:spLocks/>
            </p:cNvSpPr>
            <p:nvPr/>
          </p:nvSpPr>
          <p:spPr bwMode="auto">
            <a:xfrm>
              <a:off x="4816475" y="2651125"/>
              <a:ext cx="85725" cy="55562"/>
            </a:xfrm>
            <a:custGeom>
              <a:avLst/>
              <a:gdLst>
                <a:gd name="T0" fmla="*/ 2147483647 w 52"/>
                <a:gd name="T1" fmla="*/ 0 h 36"/>
                <a:gd name="T2" fmla="*/ 2147483647 w 52"/>
                <a:gd name="T3" fmla="*/ 0 h 36"/>
                <a:gd name="T4" fmla="*/ 2147483647 w 52"/>
                <a:gd name="T5" fmla="*/ 2147483647 h 36"/>
                <a:gd name="T6" fmla="*/ 2147483647 w 52"/>
                <a:gd name="T7" fmla="*/ 2147483647 h 36"/>
                <a:gd name="T8" fmla="*/ 2147483647 w 52"/>
                <a:gd name="T9" fmla="*/ 2147483647 h 36"/>
                <a:gd name="T10" fmla="*/ 2147483647 w 52"/>
                <a:gd name="T11" fmla="*/ 2147483647 h 36"/>
                <a:gd name="T12" fmla="*/ 2147483647 w 52"/>
                <a:gd name="T13" fmla="*/ 2147483647 h 36"/>
                <a:gd name="T14" fmla="*/ 2147483647 w 52"/>
                <a:gd name="T15" fmla="*/ 2147483647 h 36"/>
                <a:gd name="T16" fmla="*/ 0 w 52"/>
                <a:gd name="T17" fmla="*/ 2147483647 h 36"/>
                <a:gd name="T18" fmla="*/ 2147483647 w 52"/>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36"/>
                <a:gd name="T32" fmla="*/ 52 w 52"/>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36">
                  <a:moveTo>
                    <a:pt x="9" y="0"/>
                  </a:moveTo>
                  <a:lnTo>
                    <a:pt x="26" y="0"/>
                  </a:lnTo>
                  <a:lnTo>
                    <a:pt x="52" y="9"/>
                  </a:lnTo>
                  <a:lnTo>
                    <a:pt x="52" y="27"/>
                  </a:lnTo>
                  <a:lnTo>
                    <a:pt x="44" y="36"/>
                  </a:lnTo>
                  <a:lnTo>
                    <a:pt x="26" y="36"/>
                  </a:lnTo>
                  <a:lnTo>
                    <a:pt x="26" y="27"/>
                  </a:lnTo>
                  <a:lnTo>
                    <a:pt x="17" y="36"/>
                  </a:lnTo>
                  <a:lnTo>
                    <a:pt x="0" y="9"/>
                  </a:lnTo>
                  <a:lnTo>
                    <a:pt x="9"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44" name="Freeform 348"/>
            <p:cNvSpPr>
              <a:spLocks/>
            </p:cNvSpPr>
            <p:nvPr/>
          </p:nvSpPr>
          <p:spPr bwMode="auto">
            <a:xfrm>
              <a:off x="4886325" y="2154237"/>
              <a:ext cx="463550" cy="322263"/>
            </a:xfrm>
            <a:custGeom>
              <a:avLst/>
              <a:gdLst>
                <a:gd name="T0" fmla="*/ 2147483647 w 287"/>
                <a:gd name="T1" fmla="*/ 2147483647 h 214"/>
                <a:gd name="T2" fmla="*/ 2147483647 w 287"/>
                <a:gd name="T3" fmla="*/ 2147483647 h 214"/>
                <a:gd name="T4" fmla="*/ 2147483647 w 287"/>
                <a:gd name="T5" fmla="*/ 2147483647 h 214"/>
                <a:gd name="T6" fmla="*/ 2147483647 w 287"/>
                <a:gd name="T7" fmla="*/ 2147483647 h 214"/>
                <a:gd name="T8" fmla="*/ 2147483647 w 287"/>
                <a:gd name="T9" fmla="*/ 2147483647 h 214"/>
                <a:gd name="T10" fmla="*/ 2147483647 w 287"/>
                <a:gd name="T11" fmla="*/ 2147483647 h 214"/>
                <a:gd name="T12" fmla="*/ 2147483647 w 287"/>
                <a:gd name="T13" fmla="*/ 2147483647 h 214"/>
                <a:gd name="T14" fmla="*/ 2147483647 w 287"/>
                <a:gd name="T15" fmla="*/ 2147483647 h 214"/>
                <a:gd name="T16" fmla="*/ 2147483647 w 287"/>
                <a:gd name="T17" fmla="*/ 2147483647 h 214"/>
                <a:gd name="T18" fmla="*/ 2147483647 w 287"/>
                <a:gd name="T19" fmla="*/ 2147483647 h 214"/>
                <a:gd name="T20" fmla="*/ 2147483647 w 287"/>
                <a:gd name="T21" fmla="*/ 2147483647 h 214"/>
                <a:gd name="T22" fmla="*/ 2147483647 w 287"/>
                <a:gd name="T23" fmla="*/ 2147483647 h 214"/>
                <a:gd name="T24" fmla="*/ 2147483647 w 287"/>
                <a:gd name="T25" fmla="*/ 2147483647 h 214"/>
                <a:gd name="T26" fmla="*/ 2147483647 w 287"/>
                <a:gd name="T27" fmla="*/ 2147483647 h 214"/>
                <a:gd name="T28" fmla="*/ 2147483647 w 287"/>
                <a:gd name="T29" fmla="*/ 2147483647 h 214"/>
                <a:gd name="T30" fmla="*/ 2147483647 w 287"/>
                <a:gd name="T31" fmla="*/ 2147483647 h 214"/>
                <a:gd name="T32" fmla="*/ 2147483647 w 287"/>
                <a:gd name="T33" fmla="*/ 2147483647 h 214"/>
                <a:gd name="T34" fmla="*/ 2147483647 w 287"/>
                <a:gd name="T35" fmla="*/ 2147483647 h 214"/>
                <a:gd name="T36" fmla="*/ 2147483647 w 287"/>
                <a:gd name="T37" fmla="*/ 2147483647 h 214"/>
                <a:gd name="T38" fmla="*/ 2147483647 w 287"/>
                <a:gd name="T39" fmla="*/ 2147483647 h 214"/>
                <a:gd name="T40" fmla="*/ 0 w 287"/>
                <a:gd name="T41" fmla="*/ 2147483647 h 214"/>
                <a:gd name="T42" fmla="*/ 2147483647 w 287"/>
                <a:gd name="T43" fmla="*/ 2147483647 h 214"/>
                <a:gd name="T44" fmla="*/ 0 w 287"/>
                <a:gd name="T45" fmla="*/ 2147483647 h 214"/>
                <a:gd name="T46" fmla="*/ 0 w 287"/>
                <a:gd name="T47" fmla="*/ 2147483647 h 214"/>
                <a:gd name="T48" fmla="*/ 2147483647 w 287"/>
                <a:gd name="T49" fmla="*/ 2147483647 h 214"/>
                <a:gd name="T50" fmla="*/ 2147483647 w 287"/>
                <a:gd name="T51" fmla="*/ 2147483647 h 214"/>
                <a:gd name="T52" fmla="*/ 2147483647 w 287"/>
                <a:gd name="T53" fmla="*/ 2147483647 h 214"/>
                <a:gd name="T54" fmla="*/ 2147483647 w 287"/>
                <a:gd name="T55" fmla="*/ 2147483647 h 214"/>
                <a:gd name="T56" fmla="*/ 2147483647 w 287"/>
                <a:gd name="T57" fmla="*/ 2147483647 h 214"/>
                <a:gd name="T58" fmla="*/ 2147483647 w 287"/>
                <a:gd name="T59" fmla="*/ 2147483647 h 214"/>
                <a:gd name="T60" fmla="*/ 2147483647 w 287"/>
                <a:gd name="T61" fmla="*/ 2147483647 h 214"/>
                <a:gd name="T62" fmla="*/ 2147483647 w 287"/>
                <a:gd name="T63" fmla="*/ 2147483647 h 214"/>
                <a:gd name="T64" fmla="*/ 2147483647 w 287"/>
                <a:gd name="T65" fmla="*/ 2147483647 h 214"/>
                <a:gd name="T66" fmla="*/ 2147483647 w 287"/>
                <a:gd name="T67" fmla="*/ 2147483647 h 214"/>
                <a:gd name="T68" fmla="*/ 2147483647 w 287"/>
                <a:gd name="T69" fmla="*/ 2147483647 h 214"/>
                <a:gd name="T70" fmla="*/ 2147483647 w 287"/>
                <a:gd name="T71" fmla="*/ 2147483647 h 214"/>
                <a:gd name="T72" fmla="*/ 2147483647 w 287"/>
                <a:gd name="T73" fmla="*/ 2147483647 h 214"/>
                <a:gd name="T74" fmla="*/ 2147483647 w 287"/>
                <a:gd name="T75" fmla="*/ 2147483647 h 214"/>
                <a:gd name="T76" fmla="*/ 2147483647 w 287"/>
                <a:gd name="T77" fmla="*/ 2147483647 h 214"/>
                <a:gd name="T78" fmla="*/ 2147483647 w 287"/>
                <a:gd name="T79" fmla="*/ 2147483647 h 214"/>
                <a:gd name="T80" fmla="*/ 2147483647 w 287"/>
                <a:gd name="T81" fmla="*/ 2147483647 h 214"/>
                <a:gd name="T82" fmla="*/ 2147483647 w 287"/>
                <a:gd name="T83" fmla="*/ 2147483647 h 214"/>
                <a:gd name="T84" fmla="*/ 2147483647 w 287"/>
                <a:gd name="T85" fmla="*/ 2147483647 h 214"/>
                <a:gd name="T86" fmla="*/ 2147483647 w 287"/>
                <a:gd name="T87" fmla="*/ 0 h 214"/>
                <a:gd name="T88" fmla="*/ 2147483647 w 287"/>
                <a:gd name="T89" fmla="*/ 2147483647 h 214"/>
                <a:gd name="T90" fmla="*/ 2147483647 w 287"/>
                <a:gd name="T91" fmla="*/ 2147483647 h 214"/>
                <a:gd name="T92" fmla="*/ 2147483647 w 287"/>
                <a:gd name="T93" fmla="*/ 2147483647 h 214"/>
                <a:gd name="T94" fmla="*/ 2147483647 w 287"/>
                <a:gd name="T95" fmla="*/ 0 h 214"/>
                <a:gd name="T96" fmla="*/ 2147483647 w 287"/>
                <a:gd name="T97" fmla="*/ 2147483647 h 214"/>
                <a:gd name="T98" fmla="*/ 2147483647 w 287"/>
                <a:gd name="T99" fmla="*/ 2147483647 h 214"/>
                <a:gd name="T100" fmla="*/ 2147483647 w 287"/>
                <a:gd name="T101" fmla="*/ 2147483647 h 214"/>
                <a:gd name="T102" fmla="*/ 2147483647 w 287"/>
                <a:gd name="T103" fmla="*/ 2147483647 h 214"/>
                <a:gd name="T104" fmla="*/ 2147483647 w 287"/>
                <a:gd name="T105" fmla="*/ 2147483647 h 214"/>
                <a:gd name="T106" fmla="*/ 2147483647 w 287"/>
                <a:gd name="T107" fmla="*/ 2147483647 h 214"/>
                <a:gd name="T108" fmla="*/ 2147483647 w 287"/>
                <a:gd name="T109" fmla="*/ 2147483647 h 214"/>
                <a:gd name="T110" fmla="*/ 2147483647 w 287"/>
                <a:gd name="T111" fmla="*/ 2147483647 h 214"/>
                <a:gd name="T112" fmla="*/ 2147483647 w 287"/>
                <a:gd name="T113" fmla="*/ 2147483647 h 214"/>
                <a:gd name="T114" fmla="*/ 2147483647 w 287"/>
                <a:gd name="T115" fmla="*/ 2147483647 h 214"/>
                <a:gd name="T116" fmla="*/ 2147483647 w 287"/>
                <a:gd name="T117" fmla="*/ 2147483647 h 214"/>
                <a:gd name="T118" fmla="*/ 2147483647 w 287"/>
                <a:gd name="T119" fmla="*/ 2147483647 h 214"/>
                <a:gd name="T120" fmla="*/ 2147483647 w 287"/>
                <a:gd name="T121" fmla="*/ 2147483647 h 2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7"/>
                <a:gd name="T184" fmla="*/ 0 h 214"/>
                <a:gd name="T185" fmla="*/ 287 w 287"/>
                <a:gd name="T186" fmla="*/ 214 h 2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7" h="214">
                  <a:moveTo>
                    <a:pt x="165" y="36"/>
                  </a:moveTo>
                  <a:lnTo>
                    <a:pt x="165" y="45"/>
                  </a:lnTo>
                  <a:lnTo>
                    <a:pt x="148" y="36"/>
                  </a:lnTo>
                  <a:lnTo>
                    <a:pt x="139" y="45"/>
                  </a:lnTo>
                  <a:lnTo>
                    <a:pt x="130" y="45"/>
                  </a:lnTo>
                  <a:lnTo>
                    <a:pt x="121" y="72"/>
                  </a:lnTo>
                  <a:lnTo>
                    <a:pt x="104" y="81"/>
                  </a:lnTo>
                  <a:lnTo>
                    <a:pt x="87" y="107"/>
                  </a:lnTo>
                  <a:lnTo>
                    <a:pt x="104" y="116"/>
                  </a:lnTo>
                  <a:lnTo>
                    <a:pt x="78" y="116"/>
                  </a:lnTo>
                  <a:lnTo>
                    <a:pt x="78" y="134"/>
                  </a:lnTo>
                  <a:lnTo>
                    <a:pt x="87" y="170"/>
                  </a:lnTo>
                  <a:lnTo>
                    <a:pt x="78" y="170"/>
                  </a:lnTo>
                  <a:lnTo>
                    <a:pt x="87" y="188"/>
                  </a:lnTo>
                  <a:lnTo>
                    <a:pt x="78" y="188"/>
                  </a:lnTo>
                  <a:lnTo>
                    <a:pt x="69" y="196"/>
                  </a:lnTo>
                  <a:lnTo>
                    <a:pt x="60" y="196"/>
                  </a:lnTo>
                  <a:lnTo>
                    <a:pt x="26" y="214"/>
                  </a:lnTo>
                  <a:lnTo>
                    <a:pt x="8" y="214"/>
                  </a:lnTo>
                  <a:lnTo>
                    <a:pt x="8" y="196"/>
                  </a:lnTo>
                  <a:lnTo>
                    <a:pt x="0" y="196"/>
                  </a:lnTo>
                  <a:lnTo>
                    <a:pt x="8" y="188"/>
                  </a:lnTo>
                  <a:lnTo>
                    <a:pt x="0" y="170"/>
                  </a:lnTo>
                  <a:lnTo>
                    <a:pt x="0" y="161"/>
                  </a:lnTo>
                  <a:lnTo>
                    <a:pt x="26" y="134"/>
                  </a:lnTo>
                  <a:lnTo>
                    <a:pt x="34" y="134"/>
                  </a:lnTo>
                  <a:lnTo>
                    <a:pt x="43" y="116"/>
                  </a:lnTo>
                  <a:lnTo>
                    <a:pt x="52" y="125"/>
                  </a:lnTo>
                  <a:lnTo>
                    <a:pt x="78" y="98"/>
                  </a:lnTo>
                  <a:lnTo>
                    <a:pt x="87" y="72"/>
                  </a:lnTo>
                  <a:lnTo>
                    <a:pt x="121" y="45"/>
                  </a:lnTo>
                  <a:lnTo>
                    <a:pt x="113" y="45"/>
                  </a:lnTo>
                  <a:lnTo>
                    <a:pt x="104" y="36"/>
                  </a:lnTo>
                  <a:lnTo>
                    <a:pt x="121" y="27"/>
                  </a:lnTo>
                  <a:lnTo>
                    <a:pt x="121" y="36"/>
                  </a:lnTo>
                  <a:lnTo>
                    <a:pt x="130" y="36"/>
                  </a:lnTo>
                  <a:lnTo>
                    <a:pt x="139" y="36"/>
                  </a:lnTo>
                  <a:lnTo>
                    <a:pt x="130" y="36"/>
                  </a:lnTo>
                  <a:lnTo>
                    <a:pt x="130" y="27"/>
                  </a:lnTo>
                  <a:lnTo>
                    <a:pt x="148" y="18"/>
                  </a:lnTo>
                  <a:lnTo>
                    <a:pt x="174" y="18"/>
                  </a:lnTo>
                  <a:lnTo>
                    <a:pt x="200" y="9"/>
                  </a:lnTo>
                  <a:lnTo>
                    <a:pt x="217" y="9"/>
                  </a:lnTo>
                  <a:lnTo>
                    <a:pt x="217" y="0"/>
                  </a:lnTo>
                  <a:lnTo>
                    <a:pt x="217" y="9"/>
                  </a:lnTo>
                  <a:lnTo>
                    <a:pt x="226" y="9"/>
                  </a:lnTo>
                  <a:lnTo>
                    <a:pt x="235" y="9"/>
                  </a:lnTo>
                  <a:lnTo>
                    <a:pt x="243" y="0"/>
                  </a:lnTo>
                  <a:lnTo>
                    <a:pt x="252" y="9"/>
                  </a:lnTo>
                  <a:lnTo>
                    <a:pt x="287" y="9"/>
                  </a:lnTo>
                  <a:lnTo>
                    <a:pt x="252" y="18"/>
                  </a:lnTo>
                  <a:lnTo>
                    <a:pt x="287" y="27"/>
                  </a:lnTo>
                  <a:lnTo>
                    <a:pt x="261" y="36"/>
                  </a:lnTo>
                  <a:lnTo>
                    <a:pt x="261" y="27"/>
                  </a:lnTo>
                  <a:lnTo>
                    <a:pt x="243" y="18"/>
                  </a:lnTo>
                  <a:lnTo>
                    <a:pt x="226" y="18"/>
                  </a:lnTo>
                  <a:lnTo>
                    <a:pt x="226" y="36"/>
                  </a:lnTo>
                  <a:lnTo>
                    <a:pt x="217" y="36"/>
                  </a:lnTo>
                  <a:lnTo>
                    <a:pt x="200" y="36"/>
                  </a:lnTo>
                  <a:lnTo>
                    <a:pt x="174" y="27"/>
                  </a:lnTo>
                  <a:lnTo>
                    <a:pt x="165" y="3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45" name="Group 349"/>
            <p:cNvGrpSpPr>
              <a:grpSpLocks/>
            </p:cNvGrpSpPr>
            <p:nvPr/>
          </p:nvGrpSpPr>
          <p:grpSpPr bwMode="auto">
            <a:xfrm>
              <a:off x="4886325" y="2154237"/>
              <a:ext cx="463550" cy="322263"/>
              <a:chOff x="2718" y="1161"/>
              <a:chExt cx="287" cy="214"/>
            </a:xfrm>
          </p:grpSpPr>
          <p:sp>
            <p:nvSpPr>
              <p:cNvPr id="56092" name="Freeform 350"/>
              <p:cNvSpPr>
                <a:spLocks/>
              </p:cNvSpPr>
              <p:nvPr/>
            </p:nvSpPr>
            <p:spPr bwMode="auto">
              <a:xfrm>
                <a:off x="2718" y="1161"/>
                <a:ext cx="287" cy="214"/>
              </a:xfrm>
              <a:custGeom>
                <a:avLst/>
                <a:gdLst>
                  <a:gd name="T0" fmla="*/ 165 w 287"/>
                  <a:gd name="T1" fmla="*/ 36 h 214"/>
                  <a:gd name="T2" fmla="*/ 165 w 287"/>
                  <a:gd name="T3" fmla="*/ 45 h 214"/>
                  <a:gd name="T4" fmla="*/ 148 w 287"/>
                  <a:gd name="T5" fmla="*/ 36 h 214"/>
                  <a:gd name="T6" fmla="*/ 139 w 287"/>
                  <a:gd name="T7" fmla="*/ 45 h 214"/>
                  <a:gd name="T8" fmla="*/ 130 w 287"/>
                  <a:gd name="T9" fmla="*/ 45 h 214"/>
                  <a:gd name="T10" fmla="*/ 121 w 287"/>
                  <a:gd name="T11" fmla="*/ 72 h 214"/>
                  <a:gd name="T12" fmla="*/ 104 w 287"/>
                  <a:gd name="T13" fmla="*/ 81 h 214"/>
                  <a:gd name="T14" fmla="*/ 87 w 287"/>
                  <a:gd name="T15" fmla="*/ 107 h 214"/>
                  <a:gd name="T16" fmla="*/ 104 w 287"/>
                  <a:gd name="T17" fmla="*/ 116 h 214"/>
                  <a:gd name="T18" fmla="*/ 78 w 287"/>
                  <a:gd name="T19" fmla="*/ 116 h 214"/>
                  <a:gd name="T20" fmla="*/ 78 w 287"/>
                  <a:gd name="T21" fmla="*/ 134 h 214"/>
                  <a:gd name="T22" fmla="*/ 87 w 287"/>
                  <a:gd name="T23" fmla="*/ 170 h 214"/>
                  <a:gd name="T24" fmla="*/ 78 w 287"/>
                  <a:gd name="T25" fmla="*/ 170 h 214"/>
                  <a:gd name="T26" fmla="*/ 87 w 287"/>
                  <a:gd name="T27" fmla="*/ 188 h 214"/>
                  <a:gd name="T28" fmla="*/ 78 w 287"/>
                  <a:gd name="T29" fmla="*/ 188 h 214"/>
                  <a:gd name="T30" fmla="*/ 69 w 287"/>
                  <a:gd name="T31" fmla="*/ 196 h 214"/>
                  <a:gd name="T32" fmla="*/ 60 w 287"/>
                  <a:gd name="T33" fmla="*/ 196 h 214"/>
                  <a:gd name="T34" fmla="*/ 26 w 287"/>
                  <a:gd name="T35" fmla="*/ 214 h 214"/>
                  <a:gd name="T36" fmla="*/ 8 w 287"/>
                  <a:gd name="T37" fmla="*/ 214 h 214"/>
                  <a:gd name="T38" fmla="*/ 8 w 287"/>
                  <a:gd name="T39" fmla="*/ 196 h 214"/>
                  <a:gd name="T40" fmla="*/ 0 w 287"/>
                  <a:gd name="T41" fmla="*/ 196 h 214"/>
                  <a:gd name="T42" fmla="*/ 8 w 287"/>
                  <a:gd name="T43" fmla="*/ 188 h 214"/>
                  <a:gd name="T44" fmla="*/ 0 w 287"/>
                  <a:gd name="T45" fmla="*/ 170 h 214"/>
                  <a:gd name="T46" fmla="*/ 0 w 287"/>
                  <a:gd name="T47" fmla="*/ 161 h 214"/>
                  <a:gd name="T48" fmla="*/ 26 w 287"/>
                  <a:gd name="T49" fmla="*/ 134 h 214"/>
                  <a:gd name="T50" fmla="*/ 34 w 287"/>
                  <a:gd name="T51" fmla="*/ 134 h 214"/>
                  <a:gd name="T52" fmla="*/ 43 w 287"/>
                  <a:gd name="T53" fmla="*/ 116 h 214"/>
                  <a:gd name="T54" fmla="*/ 52 w 287"/>
                  <a:gd name="T55" fmla="*/ 125 h 214"/>
                  <a:gd name="T56" fmla="*/ 78 w 287"/>
                  <a:gd name="T57" fmla="*/ 98 h 214"/>
                  <a:gd name="T58" fmla="*/ 87 w 287"/>
                  <a:gd name="T59" fmla="*/ 72 h 214"/>
                  <a:gd name="T60" fmla="*/ 121 w 287"/>
                  <a:gd name="T61" fmla="*/ 45 h 214"/>
                  <a:gd name="T62" fmla="*/ 113 w 287"/>
                  <a:gd name="T63" fmla="*/ 45 h 214"/>
                  <a:gd name="T64" fmla="*/ 104 w 287"/>
                  <a:gd name="T65" fmla="*/ 36 h 214"/>
                  <a:gd name="T66" fmla="*/ 121 w 287"/>
                  <a:gd name="T67" fmla="*/ 27 h 214"/>
                  <a:gd name="T68" fmla="*/ 121 w 287"/>
                  <a:gd name="T69" fmla="*/ 36 h 214"/>
                  <a:gd name="T70" fmla="*/ 130 w 287"/>
                  <a:gd name="T71" fmla="*/ 36 h 214"/>
                  <a:gd name="T72" fmla="*/ 139 w 287"/>
                  <a:gd name="T73" fmla="*/ 36 h 214"/>
                  <a:gd name="T74" fmla="*/ 130 w 287"/>
                  <a:gd name="T75" fmla="*/ 36 h 214"/>
                  <a:gd name="T76" fmla="*/ 130 w 287"/>
                  <a:gd name="T77" fmla="*/ 27 h 214"/>
                  <a:gd name="T78" fmla="*/ 148 w 287"/>
                  <a:gd name="T79" fmla="*/ 18 h 214"/>
                  <a:gd name="T80" fmla="*/ 174 w 287"/>
                  <a:gd name="T81" fmla="*/ 18 h 214"/>
                  <a:gd name="T82" fmla="*/ 200 w 287"/>
                  <a:gd name="T83" fmla="*/ 9 h 214"/>
                  <a:gd name="T84" fmla="*/ 217 w 287"/>
                  <a:gd name="T85" fmla="*/ 9 h 214"/>
                  <a:gd name="T86" fmla="*/ 217 w 287"/>
                  <a:gd name="T87" fmla="*/ 0 h 214"/>
                  <a:gd name="T88" fmla="*/ 217 w 287"/>
                  <a:gd name="T89" fmla="*/ 9 h 214"/>
                  <a:gd name="T90" fmla="*/ 226 w 287"/>
                  <a:gd name="T91" fmla="*/ 9 h 214"/>
                  <a:gd name="T92" fmla="*/ 235 w 287"/>
                  <a:gd name="T93" fmla="*/ 9 h 214"/>
                  <a:gd name="T94" fmla="*/ 243 w 287"/>
                  <a:gd name="T95" fmla="*/ 0 h 214"/>
                  <a:gd name="T96" fmla="*/ 252 w 287"/>
                  <a:gd name="T97" fmla="*/ 9 h 214"/>
                  <a:gd name="T98" fmla="*/ 287 w 287"/>
                  <a:gd name="T99" fmla="*/ 9 h 214"/>
                  <a:gd name="T100" fmla="*/ 252 w 287"/>
                  <a:gd name="T101" fmla="*/ 18 h 214"/>
                  <a:gd name="T102" fmla="*/ 287 w 287"/>
                  <a:gd name="T103" fmla="*/ 27 h 214"/>
                  <a:gd name="T104" fmla="*/ 261 w 287"/>
                  <a:gd name="T105" fmla="*/ 36 h 214"/>
                  <a:gd name="T106" fmla="*/ 261 w 287"/>
                  <a:gd name="T107" fmla="*/ 27 h 214"/>
                  <a:gd name="T108" fmla="*/ 243 w 287"/>
                  <a:gd name="T109" fmla="*/ 18 h 214"/>
                  <a:gd name="T110" fmla="*/ 226 w 287"/>
                  <a:gd name="T111" fmla="*/ 18 h 214"/>
                  <a:gd name="T112" fmla="*/ 226 w 287"/>
                  <a:gd name="T113" fmla="*/ 36 h 214"/>
                  <a:gd name="T114" fmla="*/ 217 w 287"/>
                  <a:gd name="T115" fmla="*/ 36 h 214"/>
                  <a:gd name="T116" fmla="*/ 200 w 287"/>
                  <a:gd name="T117" fmla="*/ 36 h 214"/>
                  <a:gd name="T118" fmla="*/ 174 w 287"/>
                  <a:gd name="T119" fmla="*/ 27 h 214"/>
                  <a:gd name="T120" fmla="*/ 165 w 287"/>
                  <a:gd name="T121" fmla="*/ 36 h 2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7"/>
                  <a:gd name="T184" fmla="*/ 0 h 214"/>
                  <a:gd name="T185" fmla="*/ 287 w 287"/>
                  <a:gd name="T186" fmla="*/ 214 h 2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7" h="214">
                    <a:moveTo>
                      <a:pt x="165" y="36"/>
                    </a:moveTo>
                    <a:lnTo>
                      <a:pt x="165" y="45"/>
                    </a:lnTo>
                    <a:lnTo>
                      <a:pt x="148" y="36"/>
                    </a:lnTo>
                    <a:lnTo>
                      <a:pt x="139" y="45"/>
                    </a:lnTo>
                    <a:lnTo>
                      <a:pt x="130" y="45"/>
                    </a:lnTo>
                    <a:lnTo>
                      <a:pt x="121" y="72"/>
                    </a:lnTo>
                    <a:lnTo>
                      <a:pt x="104" y="81"/>
                    </a:lnTo>
                    <a:lnTo>
                      <a:pt x="87" y="107"/>
                    </a:lnTo>
                    <a:lnTo>
                      <a:pt x="104" y="116"/>
                    </a:lnTo>
                    <a:lnTo>
                      <a:pt x="78" y="116"/>
                    </a:lnTo>
                    <a:lnTo>
                      <a:pt x="78" y="134"/>
                    </a:lnTo>
                    <a:lnTo>
                      <a:pt x="87" y="170"/>
                    </a:lnTo>
                    <a:lnTo>
                      <a:pt x="78" y="170"/>
                    </a:lnTo>
                    <a:lnTo>
                      <a:pt x="87" y="188"/>
                    </a:lnTo>
                    <a:lnTo>
                      <a:pt x="78" y="188"/>
                    </a:lnTo>
                    <a:lnTo>
                      <a:pt x="69" y="196"/>
                    </a:lnTo>
                    <a:lnTo>
                      <a:pt x="60" y="196"/>
                    </a:lnTo>
                    <a:lnTo>
                      <a:pt x="26" y="214"/>
                    </a:lnTo>
                    <a:lnTo>
                      <a:pt x="8" y="214"/>
                    </a:lnTo>
                    <a:lnTo>
                      <a:pt x="8" y="196"/>
                    </a:lnTo>
                    <a:lnTo>
                      <a:pt x="0" y="196"/>
                    </a:lnTo>
                    <a:lnTo>
                      <a:pt x="8" y="188"/>
                    </a:lnTo>
                    <a:lnTo>
                      <a:pt x="0" y="170"/>
                    </a:lnTo>
                    <a:lnTo>
                      <a:pt x="0" y="161"/>
                    </a:lnTo>
                    <a:lnTo>
                      <a:pt x="26" y="134"/>
                    </a:lnTo>
                    <a:lnTo>
                      <a:pt x="34" y="134"/>
                    </a:lnTo>
                    <a:lnTo>
                      <a:pt x="43" y="116"/>
                    </a:lnTo>
                    <a:lnTo>
                      <a:pt x="52" y="125"/>
                    </a:lnTo>
                    <a:lnTo>
                      <a:pt x="78" y="98"/>
                    </a:lnTo>
                    <a:lnTo>
                      <a:pt x="87" y="72"/>
                    </a:lnTo>
                    <a:lnTo>
                      <a:pt x="121" y="45"/>
                    </a:lnTo>
                    <a:lnTo>
                      <a:pt x="113" y="45"/>
                    </a:lnTo>
                    <a:lnTo>
                      <a:pt x="104" y="36"/>
                    </a:lnTo>
                    <a:lnTo>
                      <a:pt x="121" y="27"/>
                    </a:lnTo>
                    <a:lnTo>
                      <a:pt x="121" y="36"/>
                    </a:lnTo>
                    <a:lnTo>
                      <a:pt x="130" y="36"/>
                    </a:lnTo>
                    <a:lnTo>
                      <a:pt x="139" y="36"/>
                    </a:lnTo>
                    <a:lnTo>
                      <a:pt x="130" y="36"/>
                    </a:lnTo>
                    <a:lnTo>
                      <a:pt x="130" y="27"/>
                    </a:lnTo>
                    <a:lnTo>
                      <a:pt x="148" y="18"/>
                    </a:lnTo>
                    <a:lnTo>
                      <a:pt x="174" y="18"/>
                    </a:lnTo>
                    <a:lnTo>
                      <a:pt x="200" y="9"/>
                    </a:lnTo>
                    <a:lnTo>
                      <a:pt x="217" y="9"/>
                    </a:lnTo>
                    <a:lnTo>
                      <a:pt x="217" y="0"/>
                    </a:lnTo>
                    <a:lnTo>
                      <a:pt x="217" y="9"/>
                    </a:lnTo>
                    <a:lnTo>
                      <a:pt x="226" y="9"/>
                    </a:lnTo>
                    <a:lnTo>
                      <a:pt x="235" y="9"/>
                    </a:lnTo>
                    <a:lnTo>
                      <a:pt x="243" y="0"/>
                    </a:lnTo>
                    <a:lnTo>
                      <a:pt x="252" y="9"/>
                    </a:lnTo>
                    <a:lnTo>
                      <a:pt x="287" y="9"/>
                    </a:lnTo>
                    <a:lnTo>
                      <a:pt x="252" y="18"/>
                    </a:lnTo>
                    <a:lnTo>
                      <a:pt x="287" y="27"/>
                    </a:lnTo>
                    <a:lnTo>
                      <a:pt x="261" y="36"/>
                    </a:lnTo>
                    <a:lnTo>
                      <a:pt x="261" y="27"/>
                    </a:lnTo>
                    <a:lnTo>
                      <a:pt x="243" y="18"/>
                    </a:lnTo>
                    <a:lnTo>
                      <a:pt x="226" y="18"/>
                    </a:lnTo>
                    <a:lnTo>
                      <a:pt x="226" y="36"/>
                    </a:lnTo>
                    <a:lnTo>
                      <a:pt x="217" y="36"/>
                    </a:lnTo>
                    <a:lnTo>
                      <a:pt x="200" y="36"/>
                    </a:lnTo>
                    <a:lnTo>
                      <a:pt x="174" y="27"/>
                    </a:lnTo>
                    <a:lnTo>
                      <a:pt x="165" y="3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93" name="Freeform 351"/>
              <p:cNvSpPr>
                <a:spLocks/>
              </p:cNvSpPr>
              <p:nvPr/>
            </p:nvSpPr>
            <p:spPr bwMode="auto">
              <a:xfrm>
                <a:off x="2718" y="1161"/>
                <a:ext cx="287" cy="214"/>
              </a:xfrm>
              <a:custGeom>
                <a:avLst/>
                <a:gdLst>
                  <a:gd name="T0" fmla="*/ 165 w 287"/>
                  <a:gd name="T1" fmla="*/ 36 h 214"/>
                  <a:gd name="T2" fmla="*/ 165 w 287"/>
                  <a:gd name="T3" fmla="*/ 45 h 214"/>
                  <a:gd name="T4" fmla="*/ 148 w 287"/>
                  <a:gd name="T5" fmla="*/ 36 h 214"/>
                  <a:gd name="T6" fmla="*/ 139 w 287"/>
                  <a:gd name="T7" fmla="*/ 45 h 214"/>
                  <a:gd name="T8" fmla="*/ 130 w 287"/>
                  <a:gd name="T9" fmla="*/ 45 h 214"/>
                  <a:gd name="T10" fmla="*/ 121 w 287"/>
                  <a:gd name="T11" fmla="*/ 72 h 214"/>
                  <a:gd name="T12" fmla="*/ 104 w 287"/>
                  <a:gd name="T13" fmla="*/ 81 h 214"/>
                  <a:gd name="T14" fmla="*/ 87 w 287"/>
                  <a:gd name="T15" fmla="*/ 107 h 214"/>
                  <a:gd name="T16" fmla="*/ 104 w 287"/>
                  <a:gd name="T17" fmla="*/ 116 h 214"/>
                  <a:gd name="T18" fmla="*/ 78 w 287"/>
                  <a:gd name="T19" fmla="*/ 116 h 214"/>
                  <a:gd name="T20" fmla="*/ 78 w 287"/>
                  <a:gd name="T21" fmla="*/ 134 h 214"/>
                  <a:gd name="T22" fmla="*/ 87 w 287"/>
                  <a:gd name="T23" fmla="*/ 170 h 214"/>
                  <a:gd name="T24" fmla="*/ 78 w 287"/>
                  <a:gd name="T25" fmla="*/ 170 h 214"/>
                  <a:gd name="T26" fmla="*/ 87 w 287"/>
                  <a:gd name="T27" fmla="*/ 188 h 214"/>
                  <a:gd name="T28" fmla="*/ 78 w 287"/>
                  <a:gd name="T29" fmla="*/ 188 h 214"/>
                  <a:gd name="T30" fmla="*/ 69 w 287"/>
                  <a:gd name="T31" fmla="*/ 196 h 214"/>
                  <a:gd name="T32" fmla="*/ 60 w 287"/>
                  <a:gd name="T33" fmla="*/ 196 h 214"/>
                  <a:gd name="T34" fmla="*/ 26 w 287"/>
                  <a:gd name="T35" fmla="*/ 214 h 214"/>
                  <a:gd name="T36" fmla="*/ 8 w 287"/>
                  <a:gd name="T37" fmla="*/ 214 h 214"/>
                  <a:gd name="T38" fmla="*/ 8 w 287"/>
                  <a:gd name="T39" fmla="*/ 196 h 214"/>
                  <a:gd name="T40" fmla="*/ 0 w 287"/>
                  <a:gd name="T41" fmla="*/ 196 h 214"/>
                  <a:gd name="T42" fmla="*/ 8 w 287"/>
                  <a:gd name="T43" fmla="*/ 188 h 214"/>
                  <a:gd name="T44" fmla="*/ 0 w 287"/>
                  <a:gd name="T45" fmla="*/ 170 h 214"/>
                  <a:gd name="T46" fmla="*/ 0 w 287"/>
                  <a:gd name="T47" fmla="*/ 161 h 214"/>
                  <a:gd name="T48" fmla="*/ 26 w 287"/>
                  <a:gd name="T49" fmla="*/ 134 h 214"/>
                  <a:gd name="T50" fmla="*/ 34 w 287"/>
                  <a:gd name="T51" fmla="*/ 134 h 214"/>
                  <a:gd name="T52" fmla="*/ 43 w 287"/>
                  <a:gd name="T53" fmla="*/ 116 h 214"/>
                  <a:gd name="T54" fmla="*/ 52 w 287"/>
                  <a:gd name="T55" fmla="*/ 125 h 214"/>
                  <a:gd name="T56" fmla="*/ 78 w 287"/>
                  <a:gd name="T57" fmla="*/ 98 h 214"/>
                  <a:gd name="T58" fmla="*/ 87 w 287"/>
                  <a:gd name="T59" fmla="*/ 72 h 214"/>
                  <a:gd name="T60" fmla="*/ 121 w 287"/>
                  <a:gd name="T61" fmla="*/ 45 h 214"/>
                  <a:gd name="T62" fmla="*/ 113 w 287"/>
                  <a:gd name="T63" fmla="*/ 45 h 214"/>
                  <a:gd name="T64" fmla="*/ 104 w 287"/>
                  <a:gd name="T65" fmla="*/ 36 h 214"/>
                  <a:gd name="T66" fmla="*/ 121 w 287"/>
                  <a:gd name="T67" fmla="*/ 27 h 214"/>
                  <a:gd name="T68" fmla="*/ 121 w 287"/>
                  <a:gd name="T69" fmla="*/ 36 h 214"/>
                  <a:gd name="T70" fmla="*/ 130 w 287"/>
                  <a:gd name="T71" fmla="*/ 36 h 214"/>
                  <a:gd name="T72" fmla="*/ 139 w 287"/>
                  <a:gd name="T73" fmla="*/ 36 h 214"/>
                  <a:gd name="T74" fmla="*/ 130 w 287"/>
                  <a:gd name="T75" fmla="*/ 36 h 214"/>
                  <a:gd name="T76" fmla="*/ 130 w 287"/>
                  <a:gd name="T77" fmla="*/ 27 h 214"/>
                  <a:gd name="T78" fmla="*/ 148 w 287"/>
                  <a:gd name="T79" fmla="*/ 18 h 214"/>
                  <a:gd name="T80" fmla="*/ 174 w 287"/>
                  <a:gd name="T81" fmla="*/ 18 h 214"/>
                  <a:gd name="T82" fmla="*/ 200 w 287"/>
                  <a:gd name="T83" fmla="*/ 9 h 214"/>
                  <a:gd name="T84" fmla="*/ 217 w 287"/>
                  <a:gd name="T85" fmla="*/ 9 h 214"/>
                  <a:gd name="T86" fmla="*/ 217 w 287"/>
                  <a:gd name="T87" fmla="*/ 0 h 214"/>
                  <a:gd name="T88" fmla="*/ 217 w 287"/>
                  <a:gd name="T89" fmla="*/ 9 h 214"/>
                  <a:gd name="T90" fmla="*/ 226 w 287"/>
                  <a:gd name="T91" fmla="*/ 9 h 214"/>
                  <a:gd name="T92" fmla="*/ 235 w 287"/>
                  <a:gd name="T93" fmla="*/ 9 h 214"/>
                  <a:gd name="T94" fmla="*/ 243 w 287"/>
                  <a:gd name="T95" fmla="*/ 0 h 214"/>
                  <a:gd name="T96" fmla="*/ 252 w 287"/>
                  <a:gd name="T97" fmla="*/ 9 h 214"/>
                  <a:gd name="T98" fmla="*/ 287 w 287"/>
                  <a:gd name="T99" fmla="*/ 9 h 214"/>
                  <a:gd name="T100" fmla="*/ 252 w 287"/>
                  <a:gd name="T101" fmla="*/ 18 h 214"/>
                  <a:gd name="T102" fmla="*/ 287 w 287"/>
                  <a:gd name="T103" fmla="*/ 27 h 214"/>
                  <a:gd name="T104" fmla="*/ 261 w 287"/>
                  <a:gd name="T105" fmla="*/ 36 h 214"/>
                  <a:gd name="T106" fmla="*/ 261 w 287"/>
                  <a:gd name="T107" fmla="*/ 27 h 214"/>
                  <a:gd name="T108" fmla="*/ 243 w 287"/>
                  <a:gd name="T109" fmla="*/ 18 h 214"/>
                  <a:gd name="T110" fmla="*/ 226 w 287"/>
                  <a:gd name="T111" fmla="*/ 18 h 214"/>
                  <a:gd name="T112" fmla="*/ 226 w 287"/>
                  <a:gd name="T113" fmla="*/ 36 h 214"/>
                  <a:gd name="T114" fmla="*/ 217 w 287"/>
                  <a:gd name="T115" fmla="*/ 36 h 214"/>
                  <a:gd name="T116" fmla="*/ 200 w 287"/>
                  <a:gd name="T117" fmla="*/ 36 h 214"/>
                  <a:gd name="T118" fmla="*/ 174 w 287"/>
                  <a:gd name="T119" fmla="*/ 27 h 214"/>
                  <a:gd name="T120" fmla="*/ 165 w 287"/>
                  <a:gd name="T121" fmla="*/ 36 h 2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7"/>
                  <a:gd name="T184" fmla="*/ 0 h 214"/>
                  <a:gd name="T185" fmla="*/ 287 w 287"/>
                  <a:gd name="T186" fmla="*/ 214 h 2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7" h="214">
                    <a:moveTo>
                      <a:pt x="165" y="36"/>
                    </a:moveTo>
                    <a:lnTo>
                      <a:pt x="165" y="45"/>
                    </a:lnTo>
                    <a:lnTo>
                      <a:pt x="148" y="36"/>
                    </a:lnTo>
                    <a:lnTo>
                      <a:pt x="139" y="45"/>
                    </a:lnTo>
                    <a:lnTo>
                      <a:pt x="130" y="45"/>
                    </a:lnTo>
                    <a:lnTo>
                      <a:pt x="121" y="72"/>
                    </a:lnTo>
                    <a:lnTo>
                      <a:pt x="104" y="81"/>
                    </a:lnTo>
                    <a:lnTo>
                      <a:pt x="87" y="107"/>
                    </a:lnTo>
                    <a:lnTo>
                      <a:pt x="104" y="116"/>
                    </a:lnTo>
                    <a:lnTo>
                      <a:pt x="78" y="116"/>
                    </a:lnTo>
                    <a:lnTo>
                      <a:pt x="78" y="134"/>
                    </a:lnTo>
                    <a:lnTo>
                      <a:pt x="87" y="170"/>
                    </a:lnTo>
                    <a:lnTo>
                      <a:pt x="78" y="170"/>
                    </a:lnTo>
                    <a:lnTo>
                      <a:pt x="87" y="188"/>
                    </a:lnTo>
                    <a:lnTo>
                      <a:pt x="78" y="188"/>
                    </a:lnTo>
                    <a:lnTo>
                      <a:pt x="69" y="196"/>
                    </a:lnTo>
                    <a:lnTo>
                      <a:pt x="60" y="196"/>
                    </a:lnTo>
                    <a:lnTo>
                      <a:pt x="26" y="214"/>
                    </a:lnTo>
                    <a:lnTo>
                      <a:pt x="8" y="214"/>
                    </a:lnTo>
                    <a:lnTo>
                      <a:pt x="8" y="196"/>
                    </a:lnTo>
                    <a:lnTo>
                      <a:pt x="0" y="196"/>
                    </a:lnTo>
                    <a:lnTo>
                      <a:pt x="8" y="188"/>
                    </a:lnTo>
                    <a:lnTo>
                      <a:pt x="0" y="170"/>
                    </a:lnTo>
                    <a:lnTo>
                      <a:pt x="0" y="161"/>
                    </a:lnTo>
                    <a:lnTo>
                      <a:pt x="26" y="134"/>
                    </a:lnTo>
                    <a:lnTo>
                      <a:pt x="34" y="134"/>
                    </a:lnTo>
                    <a:lnTo>
                      <a:pt x="43" y="116"/>
                    </a:lnTo>
                    <a:lnTo>
                      <a:pt x="52" y="125"/>
                    </a:lnTo>
                    <a:lnTo>
                      <a:pt x="78" y="98"/>
                    </a:lnTo>
                    <a:lnTo>
                      <a:pt x="87" y="72"/>
                    </a:lnTo>
                    <a:lnTo>
                      <a:pt x="121" y="45"/>
                    </a:lnTo>
                    <a:lnTo>
                      <a:pt x="113" y="45"/>
                    </a:lnTo>
                    <a:lnTo>
                      <a:pt x="104" y="36"/>
                    </a:lnTo>
                    <a:lnTo>
                      <a:pt x="121" y="27"/>
                    </a:lnTo>
                    <a:lnTo>
                      <a:pt x="121" y="36"/>
                    </a:lnTo>
                    <a:lnTo>
                      <a:pt x="130" y="36"/>
                    </a:lnTo>
                    <a:lnTo>
                      <a:pt x="139" y="36"/>
                    </a:lnTo>
                    <a:lnTo>
                      <a:pt x="130" y="36"/>
                    </a:lnTo>
                    <a:lnTo>
                      <a:pt x="130" y="27"/>
                    </a:lnTo>
                    <a:lnTo>
                      <a:pt x="148" y="18"/>
                    </a:lnTo>
                    <a:lnTo>
                      <a:pt x="174" y="18"/>
                    </a:lnTo>
                    <a:lnTo>
                      <a:pt x="200" y="9"/>
                    </a:lnTo>
                    <a:lnTo>
                      <a:pt x="217" y="9"/>
                    </a:lnTo>
                    <a:lnTo>
                      <a:pt x="217" y="0"/>
                    </a:lnTo>
                    <a:lnTo>
                      <a:pt x="217" y="9"/>
                    </a:lnTo>
                    <a:lnTo>
                      <a:pt x="226" y="9"/>
                    </a:lnTo>
                    <a:lnTo>
                      <a:pt x="235" y="9"/>
                    </a:lnTo>
                    <a:lnTo>
                      <a:pt x="243" y="0"/>
                    </a:lnTo>
                    <a:lnTo>
                      <a:pt x="252" y="9"/>
                    </a:lnTo>
                    <a:lnTo>
                      <a:pt x="287" y="9"/>
                    </a:lnTo>
                    <a:lnTo>
                      <a:pt x="252" y="18"/>
                    </a:lnTo>
                    <a:lnTo>
                      <a:pt x="287" y="27"/>
                    </a:lnTo>
                    <a:lnTo>
                      <a:pt x="261" y="36"/>
                    </a:lnTo>
                    <a:lnTo>
                      <a:pt x="261" y="27"/>
                    </a:lnTo>
                    <a:lnTo>
                      <a:pt x="243" y="18"/>
                    </a:lnTo>
                    <a:lnTo>
                      <a:pt x="226" y="18"/>
                    </a:lnTo>
                    <a:lnTo>
                      <a:pt x="226" y="36"/>
                    </a:lnTo>
                    <a:lnTo>
                      <a:pt x="217" y="36"/>
                    </a:lnTo>
                    <a:lnTo>
                      <a:pt x="200" y="36"/>
                    </a:lnTo>
                    <a:lnTo>
                      <a:pt x="174" y="27"/>
                    </a:lnTo>
                    <a:lnTo>
                      <a:pt x="165" y="3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46" name="Freeform 352"/>
            <p:cNvSpPr>
              <a:spLocks/>
            </p:cNvSpPr>
            <p:nvPr/>
          </p:nvSpPr>
          <p:spPr bwMode="auto">
            <a:xfrm>
              <a:off x="4997450" y="2208212"/>
              <a:ext cx="252413" cy="349250"/>
            </a:xfrm>
            <a:custGeom>
              <a:avLst/>
              <a:gdLst>
                <a:gd name="T0" fmla="*/ 2147483647 w 157"/>
                <a:gd name="T1" fmla="*/ 2147483647 h 232"/>
                <a:gd name="T2" fmla="*/ 2147483647 w 157"/>
                <a:gd name="T3" fmla="*/ 2147483647 h 232"/>
                <a:gd name="T4" fmla="*/ 2147483647 w 157"/>
                <a:gd name="T5" fmla="*/ 2147483647 h 232"/>
                <a:gd name="T6" fmla="*/ 2147483647 w 157"/>
                <a:gd name="T7" fmla="*/ 2147483647 h 232"/>
                <a:gd name="T8" fmla="*/ 2147483647 w 157"/>
                <a:gd name="T9" fmla="*/ 2147483647 h 232"/>
                <a:gd name="T10" fmla="*/ 2147483647 w 157"/>
                <a:gd name="T11" fmla="*/ 2147483647 h 232"/>
                <a:gd name="T12" fmla="*/ 2147483647 w 157"/>
                <a:gd name="T13" fmla="*/ 2147483647 h 232"/>
                <a:gd name="T14" fmla="*/ 2147483647 w 157"/>
                <a:gd name="T15" fmla="*/ 2147483647 h 232"/>
                <a:gd name="T16" fmla="*/ 2147483647 w 157"/>
                <a:gd name="T17" fmla="*/ 2147483647 h 232"/>
                <a:gd name="T18" fmla="*/ 2147483647 w 157"/>
                <a:gd name="T19" fmla="*/ 2147483647 h 232"/>
                <a:gd name="T20" fmla="*/ 2147483647 w 157"/>
                <a:gd name="T21" fmla="*/ 2147483647 h 232"/>
                <a:gd name="T22" fmla="*/ 2147483647 w 157"/>
                <a:gd name="T23" fmla="*/ 2147483647 h 232"/>
                <a:gd name="T24" fmla="*/ 2147483647 w 157"/>
                <a:gd name="T25" fmla="*/ 0 h 232"/>
                <a:gd name="T26" fmla="*/ 2147483647 w 157"/>
                <a:gd name="T27" fmla="*/ 2147483647 h 232"/>
                <a:gd name="T28" fmla="*/ 2147483647 w 157"/>
                <a:gd name="T29" fmla="*/ 0 h 232"/>
                <a:gd name="T30" fmla="*/ 2147483647 w 157"/>
                <a:gd name="T31" fmla="*/ 2147483647 h 232"/>
                <a:gd name="T32" fmla="*/ 2147483647 w 157"/>
                <a:gd name="T33" fmla="*/ 2147483647 h 232"/>
                <a:gd name="T34" fmla="*/ 2147483647 w 157"/>
                <a:gd name="T35" fmla="*/ 2147483647 h 232"/>
                <a:gd name="T36" fmla="*/ 2147483647 w 157"/>
                <a:gd name="T37" fmla="*/ 2147483647 h 232"/>
                <a:gd name="T38" fmla="*/ 2147483647 w 157"/>
                <a:gd name="T39" fmla="*/ 2147483647 h 232"/>
                <a:gd name="T40" fmla="*/ 2147483647 w 157"/>
                <a:gd name="T41" fmla="*/ 2147483647 h 232"/>
                <a:gd name="T42" fmla="*/ 2147483647 w 157"/>
                <a:gd name="T43" fmla="*/ 2147483647 h 232"/>
                <a:gd name="T44" fmla="*/ 2147483647 w 157"/>
                <a:gd name="T45" fmla="*/ 2147483647 h 232"/>
                <a:gd name="T46" fmla="*/ 2147483647 w 157"/>
                <a:gd name="T47" fmla="*/ 2147483647 h 232"/>
                <a:gd name="T48" fmla="*/ 2147483647 w 157"/>
                <a:gd name="T49" fmla="*/ 2147483647 h 232"/>
                <a:gd name="T50" fmla="*/ 2147483647 w 157"/>
                <a:gd name="T51" fmla="*/ 2147483647 h 232"/>
                <a:gd name="T52" fmla="*/ 2147483647 w 157"/>
                <a:gd name="T53" fmla="*/ 2147483647 h 232"/>
                <a:gd name="T54" fmla="*/ 2147483647 w 157"/>
                <a:gd name="T55" fmla="*/ 2147483647 h 232"/>
                <a:gd name="T56" fmla="*/ 2147483647 w 157"/>
                <a:gd name="T57" fmla="*/ 2147483647 h 232"/>
                <a:gd name="T58" fmla="*/ 2147483647 w 157"/>
                <a:gd name="T59" fmla="*/ 2147483647 h 232"/>
                <a:gd name="T60" fmla="*/ 0 w 157"/>
                <a:gd name="T61" fmla="*/ 2147483647 h 232"/>
                <a:gd name="T62" fmla="*/ 2147483647 w 157"/>
                <a:gd name="T63" fmla="*/ 2147483647 h 2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7"/>
                <a:gd name="T97" fmla="*/ 0 h 232"/>
                <a:gd name="T98" fmla="*/ 157 w 157"/>
                <a:gd name="T99" fmla="*/ 232 h 2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7" h="232">
                  <a:moveTo>
                    <a:pt x="18" y="152"/>
                  </a:moveTo>
                  <a:lnTo>
                    <a:pt x="26" y="152"/>
                  </a:lnTo>
                  <a:lnTo>
                    <a:pt x="18" y="134"/>
                  </a:lnTo>
                  <a:lnTo>
                    <a:pt x="26" y="134"/>
                  </a:lnTo>
                  <a:lnTo>
                    <a:pt x="18" y="98"/>
                  </a:lnTo>
                  <a:lnTo>
                    <a:pt x="18" y="80"/>
                  </a:lnTo>
                  <a:lnTo>
                    <a:pt x="44" y="80"/>
                  </a:lnTo>
                  <a:lnTo>
                    <a:pt x="26" y="71"/>
                  </a:lnTo>
                  <a:lnTo>
                    <a:pt x="44" y="45"/>
                  </a:lnTo>
                  <a:lnTo>
                    <a:pt x="61" y="36"/>
                  </a:lnTo>
                  <a:lnTo>
                    <a:pt x="70" y="9"/>
                  </a:lnTo>
                  <a:lnTo>
                    <a:pt x="79" y="9"/>
                  </a:lnTo>
                  <a:lnTo>
                    <a:pt x="87" y="0"/>
                  </a:lnTo>
                  <a:lnTo>
                    <a:pt x="105" y="9"/>
                  </a:lnTo>
                  <a:lnTo>
                    <a:pt x="105" y="0"/>
                  </a:lnTo>
                  <a:lnTo>
                    <a:pt x="148" y="9"/>
                  </a:lnTo>
                  <a:lnTo>
                    <a:pt x="157" y="54"/>
                  </a:lnTo>
                  <a:lnTo>
                    <a:pt x="140" y="54"/>
                  </a:lnTo>
                  <a:lnTo>
                    <a:pt x="131" y="71"/>
                  </a:lnTo>
                  <a:lnTo>
                    <a:pt x="79" y="107"/>
                  </a:lnTo>
                  <a:lnTo>
                    <a:pt x="79" y="134"/>
                  </a:lnTo>
                  <a:lnTo>
                    <a:pt x="96" y="152"/>
                  </a:lnTo>
                  <a:lnTo>
                    <a:pt x="87" y="160"/>
                  </a:lnTo>
                  <a:lnTo>
                    <a:pt x="96" y="160"/>
                  </a:lnTo>
                  <a:lnTo>
                    <a:pt x="79" y="169"/>
                  </a:lnTo>
                  <a:lnTo>
                    <a:pt x="70" y="205"/>
                  </a:lnTo>
                  <a:lnTo>
                    <a:pt x="52" y="205"/>
                  </a:lnTo>
                  <a:lnTo>
                    <a:pt x="44" y="232"/>
                  </a:lnTo>
                  <a:lnTo>
                    <a:pt x="26" y="232"/>
                  </a:lnTo>
                  <a:lnTo>
                    <a:pt x="26" y="205"/>
                  </a:lnTo>
                  <a:lnTo>
                    <a:pt x="0" y="160"/>
                  </a:lnTo>
                  <a:lnTo>
                    <a:pt x="18" y="15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47" name="Freeform 353"/>
            <p:cNvSpPr>
              <a:spLocks/>
            </p:cNvSpPr>
            <p:nvPr/>
          </p:nvSpPr>
          <p:spPr bwMode="auto">
            <a:xfrm>
              <a:off x="4997450" y="2208212"/>
              <a:ext cx="252413" cy="349250"/>
            </a:xfrm>
            <a:custGeom>
              <a:avLst/>
              <a:gdLst>
                <a:gd name="T0" fmla="*/ 2147483647 w 157"/>
                <a:gd name="T1" fmla="*/ 2147483647 h 232"/>
                <a:gd name="T2" fmla="*/ 2147483647 w 157"/>
                <a:gd name="T3" fmla="*/ 2147483647 h 232"/>
                <a:gd name="T4" fmla="*/ 2147483647 w 157"/>
                <a:gd name="T5" fmla="*/ 2147483647 h 232"/>
                <a:gd name="T6" fmla="*/ 2147483647 w 157"/>
                <a:gd name="T7" fmla="*/ 2147483647 h 232"/>
                <a:gd name="T8" fmla="*/ 2147483647 w 157"/>
                <a:gd name="T9" fmla="*/ 2147483647 h 232"/>
                <a:gd name="T10" fmla="*/ 2147483647 w 157"/>
                <a:gd name="T11" fmla="*/ 2147483647 h 232"/>
                <a:gd name="T12" fmla="*/ 2147483647 w 157"/>
                <a:gd name="T13" fmla="*/ 2147483647 h 232"/>
                <a:gd name="T14" fmla="*/ 2147483647 w 157"/>
                <a:gd name="T15" fmla="*/ 2147483647 h 232"/>
                <a:gd name="T16" fmla="*/ 2147483647 w 157"/>
                <a:gd name="T17" fmla="*/ 2147483647 h 232"/>
                <a:gd name="T18" fmla="*/ 2147483647 w 157"/>
                <a:gd name="T19" fmla="*/ 2147483647 h 232"/>
                <a:gd name="T20" fmla="*/ 2147483647 w 157"/>
                <a:gd name="T21" fmla="*/ 2147483647 h 232"/>
                <a:gd name="T22" fmla="*/ 2147483647 w 157"/>
                <a:gd name="T23" fmla="*/ 2147483647 h 232"/>
                <a:gd name="T24" fmla="*/ 2147483647 w 157"/>
                <a:gd name="T25" fmla="*/ 0 h 232"/>
                <a:gd name="T26" fmla="*/ 2147483647 w 157"/>
                <a:gd name="T27" fmla="*/ 2147483647 h 232"/>
                <a:gd name="T28" fmla="*/ 2147483647 w 157"/>
                <a:gd name="T29" fmla="*/ 0 h 232"/>
                <a:gd name="T30" fmla="*/ 2147483647 w 157"/>
                <a:gd name="T31" fmla="*/ 2147483647 h 232"/>
                <a:gd name="T32" fmla="*/ 2147483647 w 157"/>
                <a:gd name="T33" fmla="*/ 2147483647 h 232"/>
                <a:gd name="T34" fmla="*/ 2147483647 w 157"/>
                <a:gd name="T35" fmla="*/ 2147483647 h 232"/>
                <a:gd name="T36" fmla="*/ 2147483647 w 157"/>
                <a:gd name="T37" fmla="*/ 2147483647 h 232"/>
                <a:gd name="T38" fmla="*/ 2147483647 w 157"/>
                <a:gd name="T39" fmla="*/ 2147483647 h 232"/>
                <a:gd name="T40" fmla="*/ 2147483647 w 157"/>
                <a:gd name="T41" fmla="*/ 2147483647 h 232"/>
                <a:gd name="T42" fmla="*/ 2147483647 w 157"/>
                <a:gd name="T43" fmla="*/ 2147483647 h 232"/>
                <a:gd name="T44" fmla="*/ 2147483647 w 157"/>
                <a:gd name="T45" fmla="*/ 2147483647 h 232"/>
                <a:gd name="T46" fmla="*/ 2147483647 w 157"/>
                <a:gd name="T47" fmla="*/ 2147483647 h 232"/>
                <a:gd name="T48" fmla="*/ 2147483647 w 157"/>
                <a:gd name="T49" fmla="*/ 2147483647 h 232"/>
                <a:gd name="T50" fmla="*/ 2147483647 w 157"/>
                <a:gd name="T51" fmla="*/ 2147483647 h 232"/>
                <a:gd name="T52" fmla="*/ 2147483647 w 157"/>
                <a:gd name="T53" fmla="*/ 2147483647 h 232"/>
                <a:gd name="T54" fmla="*/ 2147483647 w 157"/>
                <a:gd name="T55" fmla="*/ 2147483647 h 232"/>
                <a:gd name="T56" fmla="*/ 2147483647 w 157"/>
                <a:gd name="T57" fmla="*/ 2147483647 h 232"/>
                <a:gd name="T58" fmla="*/ 2147483647 w 157"/>
                <a:gd name="T59" fmla="*/ 2147483647 h 232"/>
                <a:gd name="T60" fmla="*/ 0 w 157"/>
                <a:gd name="T61" fmla="*/ 2147483647 h 232"/>
                <a:gd name="T62" fmla="*/ 2147483647 w 157"/>
                <a:gd name="T63" fmla="*/ 2147483647 h 2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7"/>
                <a:gd name="T97" fmla="*/ 0 h 232"/>
                <a:gd name="T98" fmla="*/ 157 w 157"/>
                <a:gd name="T99" fmla="*/ 232 h 2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7" h="232">
                  <a:moveTo>
                    <a:pt x="18" y="152"/>
                  </a:moveTo>
                  <a:lnTo>
                    <a:pt x="26" y="152"/>
                  </a:lnTo>
                  <a:lnTo>
                    <a:pt x="18" y="134"/>
                  </a:lnTo>
                  <a:lnTo>
                    <a:pt x="26" y="134"/>
                  </a:lnTo>
                  <a:lnTo>
                    <a:pt x="18" y="98"/>
                  </a:lnTo>
                  <a:lnTo>
                    <a:pt x="18" y="80"/>
                  </a:lnTo>
                  <a:lnTo>
                    <a:pt x="44" y="80"/>
                  </a:lnTo>
                  <a:lnTo>
                    <a:pt x="26" y="71"/>
                  </a:lnTo>
                  <a:lnTo>
                    <a:pt x="44" y="45"/>
                  </a:lnTo>
                  <a:lnTo>
                    <a:pt x="61" y="36"/>
                  </a:lnTo>
                  <a:lnTo>
                    <a:pt x="70" y="9"/>
                  </a:lnTo>
                  <a:lnTo>
                    <a:pt x="79" y="9"/>
                  </a:lnTo>
                  <a:lnTo>
                    <a:pt x="87" y="0"/>
                  </a:lnTo>
                  <a:lnTo>
                    <a:pt x="105" y="9"/>
                  </a:lnTo>
                  <a:lnTo>
                    <a:pt x="105" y="0"/>
                  </a:lnTo>
                  <a:lnTo>
                    <a:pt x="148" y="9"/>
                  </a:lnTo>
                  <a:lnTo>
                    <a:pt x="157" y="54"/>
                  </a:lnTo>
                  <a:lnTo>
                    <a:pt x="140" y="54"/>
                  </a:lnTo>
                  <a:lnTo>
                    <a:pt x="131" y="71"/>
                  </a:lnTo>
                  <a:lnTo>
                    <a:pt x="79" y="107"/>
                  </a:lnTo>
                  <a:lnTo>
                    <a:pt x="79" y="134"/>
                  </a:lnTo>
                  <a:lnTo>
                    <a:pt x="96" y="152"/>
                  </a:lnTo>
                  <a:lnTo>
                    <a:pt x="87" y="160"/>
                  </a:lnTo>
                  <a:lnTo>
                    <a:pt x="96" y="160"/>
                  </a:lnTo>
                  <a:lnTo>
                    <a:pt x="79" y="169"/>
                  </a:lnTo>
                  <a:lnTo>
                    <a:pt x="70" y="205"/>
                  </a:lnTo>
                  <a:lnTo>
                    <a:pt x="52" y="205"/>
                  </a:lnTo>
                  <a:lnTo>
                    <a:pt x="44" y="232"/>
                  </a:lnTo>
                  <a:lnTo>
                    <a:pt x="26" y="232"/>
                  </a:lnTo>
                  <a:lnTo>
                    <a:pt x="26" y="205"/>
                  </a:lnTo>
                  <a:lnTo>
                    <a:pt x="0" y="160"/>
                  </a:lnTo>
                  <a:lnTo>
                    <a:pt x="18" y="152"/>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48" name="Freeform 354"/>
            <p:cNvSpPr>
              <a:spLocks/>
            </p:cNvSpPr>
            <p:nvPr/>
          </p:nvSpPr>
          <p:spPr bwMode="auto">
            <a:xfrm>
              <a:off x="5167313" y="2181225"/>
              <a:ext cx="196850" cy="257175"/>
            </a:xfrm>
            <a:custGeom>
              <a:avLst/>
              <a:gdLst>
                <a:gd name="T0" fmla="*/ 2147483647 w 122"/>
                <a:gd name="T1" fmla="*/ 2147483647 h 170"/>
                <a:gd name="T2" fmla="*/ 2147483647 w 122"/>
                <a:gd name="T3" fmla="*/ 2147483647 h 170"/>
                <a:gd name="T4" fmla="*/ 2147483647 w 122"/>
                <a:gd name="T5" fmla="*/ 2147483647 h 170"/>
                <a:gd name="T6" fmla="*/ 2147483647 w 122"/>
                <a:gd name="T7" fmla="*/ 2147483647 h 170"/>
                <a:gd name="T8" fmla="*/ 2147483647 w 122"/>
                <a:gd name="T9" fmla="*/ 2147483647 h 170"/>
                <a:gd name="T10" fmla="*/ 2147483647 w 122"/>
                <a:gd name="T11" fmla="*/ 2147483647 h 170"/>
                <a:gd name="T12" fmla="*/ 2147483647 w 122"/>
                <a:gd name="T13" fmla="*/ 2147483647 h 170"/>
                <a:gd name="T14" fmla="*/ 2147483647 w 122"/>
                <a:gd name="T15" fmla="*/ 2147483647 h 170"/>
                <a:gd name="T16" fmla="*/ 2147483647 w 122"/>
                <a:gd name="T17" fmla="*/ 2147483647 h 170"/>
                <a:gd name="T18" fmla="*/ 2147483647 w 122"/>
                <a:gd name="T19" fmla="*/ 2147483647 h 170"/>
                <a:gd name="T20" fmla="*/ 2147483647 w 122"/>
                <a:gd name="T21" fmla="*/ 2147483647 h 170"/>
                <a:gd name="T22" fmla="*/ 2147483647 w 122"/>
                <a:gd name="T23" fmla="*/ 2147483647 h 170"/>
                <a:gd name="T24" fmla="*/ 2147483647 w 122"/>
                <a:gd name="T25" fmla="*/ 2147483647 h 170"/>
                <a:gd name="T26" fmla="*/ 2147483647 w 122"/>
                <a:gd name="T27" fmla="*/ 2147483647 h 170"/>
                <a:gd name="T28" fmla="*/ 2147483647 w 122"/>
                <a:gd name="T29" fmla="*/ 2147483647 h 170"/>
                <a:gd name="T30" fmla="*/ 2147483647 w 122"/>
                <a:gd name="T31" fmla="*/ 2147483647 h 170"/>
                <a:gd name="T32" fmla="*/ 2147483647 w 122"/>
                <a:gd name="T33" fmla="*/ 2147483647 h 170"/>
                <a:gd name="T34" fmla="*/ 2147483647 w 122"/>
                <a:gd name="T35" fmla="*/ 2147483647 h 170"/>
                <a:gd name="T36" fmla="*/ 2147483647 w 122"/>
                <a:gd name="T37" fmla="*/ 2147483647 h 170"/>
                <a:gd name="T38" fmla="*/ 2147483647 w 122"/>
                <a:gd name="T39" fmla="*/ 2147483647 h 170"/>
                <a:gd name="T40" fmla="*/ 2147483647 w 122"/>
                <a:gd name="T41" fmla="*/ 2147483647 h 170"/>
                <a:gd name="T42" fmla="*/ 0 w 122"/>
                <a:gd name="T43" fmla="*/ 2147483647 h 170"/>
                <a:gd name="T44" fmla="*/ 2147483647 w 122"/>
                <a:gd name="T45" fmla="*/ 2147483647 h 170"/>
                <a:gd name="T46" fmla="*/ 2147483647 w 122"/>
                <a:gd name="T47" fmla="*/ 2147483647 h 170"/>
                <a:gd name="T48" fmla="*/ 2147483647 w 122"/>
                <a:gd name="T49" fmla="*/ 2147483647 h 170"/>
                <a:gd name="T50" fmla="*/ 2147483647 w 122"/>
                <a:gd name="T51" fmla="*/ 2147483647 h 170"/>
                <a:gd name="T52" fmla="*/ 2147483647 w 122"/>
                <a:gd name="T53" fmla="*/ 0 h 170"/>
                <a:gd name="T54" fmla="*/ 2147483647 w 122"/>
                <a:gd name="T55" fmla="*/ 0 h 170"/>
                <a:gd name="T56" fmla="*/ 2147483647 w 122"/>
                <a:gd name="T57" fmla="*/ 2147483647 h 170"/>
                <a:gd name="T58" fmla="*/ 2147483647 w 122"/>
                <a:gd name="T59" fmla="*/ 2147483647 h 17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2"/>
                <a:gd name="T91" fmla="*/ 0 h 170"/>
                <a:gd name="T92" fmla="*/ 122 w 122"/>
                <a:gd name="T93" fmla="*/ 170 h 17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2" h="170">
                  <a:moveTo>
                    <a:pt x="87" y="18"/>
                  </a:moveTo>
                  <a:lnTo>
                    <a:pt x="78" y="18"/>
                  </a:lnTo>
                  <a:lnTo>
                    <a:pt x="78" y="27"/>
                  </a:lnTo>
                  <a:lnTo>
                    <a:pt x="96" y="36"/>
                  </a:lnTo>
                  <a:lnTo>
                    <a:pt x="96" y="54"/>
                  </a:lnTo>
                  <a:lnTo>
                    <a:pt x="104" y="72"/>
                  </a:lnTo>
                  <a:lnTo>
                    <a:pt x="104" y="80"/>
                  </a:lnTo>
                  <a:lnTo>
                    <a:pt x="113" y="89"/>
                  </a:lnTo>
                  <a:lnTo>
                    <a:pt x="113" y="98"/>
                  </a:lnTo>
                  <a:lnTo>
                    <a:pt x="122" y="116"/>
                  </a:lnTo>
                  <a:lnTo>
                    <a:pt x="87" y="152"/>
                  </a:lnTo>
                  <a:lnTo>
                    <a:pt x="52" y="170"/>
                  </a:lnTo>
                  <a:lnTo>
                    <a:pt x="26" y="152"/>
                  </a:lnTo>
                  <a:lnTo>
                    <a:pt x="26" y="143"/>
                  </a:lnTo>
                  <a:lnTo>
                    <a:pt x="17" y="116"/>
                  </a:lnTo>
                  <a:lnTo>
                    <a:pt x="26" y="116"/>
                  </a:lnTo>
                  <a:lnTo>
                    <a:pt x="61" y="80"/>
                  </a:lnTo>
                  <a:lnTo>
                    <a:pt x="61" y="72"/>
                  </a:lnTo>
                  <a:lnTo>
                    <a:pt x="52" y="72"/>
                  </a:lnTo>
                  <a:lnTo>
                    <a:pt x="43" y="72"/>
                  </a:lnTo>
                  <a:lnTo>
                    <a:pt x="35" y="27"/>
                  </a:lnTo>
                  <a:lnTo>
                    <a:pt x="0" y="18"/>
                  </a:lnTo>
                  <a:lnTo>
                    <a:pt x="8" y="9"/>
                  </a:lnTo>
                  <a:lnTo>
                    <a:pt x="26" y="18"/>
                  </a:lnTo>
                  <a:lnTo>
                    <a:pt x="52" y="18"/>
                  </a:lnTo>
                  <a:lnTo>
                    <a:pt x="61" y="18"/>
                  </a:lnTo>
                  <a:lnTo>
                    <a:pt x="61" y="0"/>
                  </a:lnTo>
                  <a:lnTo>
                    <a:pt x="69" y="0"/>
                  </a:lnTo>
                  <a:lnTo>
                    <a:pt x="87" y="9"/>
                  </a:lnTo>
                  <a:lnTo>
                    <a:pt x="87"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49" name="Freeform 355"/>
            <p:cNvSpPr>
              <a:spLocks/>
            </p:cNvSpPr>
            <p:nvPr/>
          </p:nvSpPr>
          <p:spPr bwMode="auto">
            <a:xfrm>
              <a:off x="5167313" y="2181225"/>
              <a:ext cx="196850" cy="257175"/>
            </a:xfrm>
            <a:custGeom>
              <a:avLst/>
              <a:gdLst>
                <a:gd name="T0" fmla="*/ 2147483647 w 122"/>
                <a:gd name="T1" fmla="*/ 2147483647 h 170"/>
                <a:gd name="T2" fmla="*/ 2147483647 w 122"/>
                <a:gd name="T3" fmla="*/ 2147483647 h 170"/>
                <a:gd name="T4" fmla="*/ 2147483647 w 122"/>
                <a:gd name="T5" fmla="*/ 2147483647 h 170"/>
                <a:gd name="T6" fmla="*/ 2147483647 w 122"/>
                <a:gd name="T7" fmla="*/ 2147483647 h 170"/>
                <a:gd name="T8" fmla="*/ 2147483647 w 122"/>
                <a:gd name="T9" fmla="*/ 2147483647 h 170"/>
                <a:gd name="T10" fmla="*/ 2147483647 w 122"/>
                <a:gd name="T11" fmla="*/ 2147483647 h 170"/>
                <a:gd name="T12" fmla="*/ 2147483647 w 122"/>
                <a:gd name="T13" fmla="*/ 2147483647 h 170"/>
                <a:gd name="T14" fmla="*/ 2147483647 w 122"/>
                <a:gd name="T15" fmla="*/ 2147483647 h 170"/>
                <a:gd name="T16" fmla="*/ 2147483647 w 122"/>
                <a:gd name="T17" fmla="*/ 2147483647 h 170"/>
                <a:gd name="T18" fmla="*/ 2147483647 w 122"/>
                <a:gd name="T19" fmla="*/ 2147483647 h 170"/>
                <a:gd name="T20" fmla="*/ 2147483647 w 122"/>
                <a:gd name="T21" fmla="*/ 2147483647 h 170"/>
                <a:gd name="T22" fmla="*/ 2147483647 w 122"/>
                <a:gd name="T23" fmla="*/ 2147483647 h 170"/>
                <a:gd name="T24" fmla="*/ 2147483647 w 122"/>
                <a:gd name="T25" fmla="*/ 2147483647 h 170"/>
                <a:gd name="T26" fmla="*/ 2147483647 w 122"/>
                <a:gd name="T27" fmla="*/ 2147483647 h 170"/>
                <a:gd name="T28" fmla="*/ 2147483647 w 122"/>
                <a:gd name="T29" fmla="*/ 2147483647 h 170"/>
                <a:gd name="T30" fmla="*/ 2147483647 w 122"/>
                <a:gd name="T31" fmla="*/ 2147483647 h 170"/>
                <a:gd name="T32" fmla="*/ 2147483647 w 122"/>
                <a:gd name="T33" fmla="*/ 2147483647 h 170"/>
                <a:gd name="T34" fmla="*/ 2147483647 w 122"/>
                <a:gd name="T35" fmla="*/ 2147483647 h 170"/>
                <a:gd name="T36" fmla="*/ 2147483647 w 122"/>
                <a:gd name="T37" fmla="*/ 2147483647 h 170"/>
                <a:gd name="T38" fmla="*/ 2147483647 w 122"/>
                <a:gd name="T39" fmla="*/ 2147483647 h 170"/>
                <a:gd name="T40" fmla="*/ 2147483647 w 122"/>
                <a:gd name="T41" fmla="*/ 2147483647 h 170"/>
                <a:gd name="T42" fmla="*/ 0 w 122"/>
                <a:gd name="T43" fmla="*/ 2147483647 h 170"/>
                <a:gd name="T44" fmla="*/ 2147483647 w 122"/>
                <a:gd name="T45" fmla="*/ 2147483647 h 170"/>
                <a:gd name="T46" fmla="*/ 2147483647 w 122"/>
                <a:gd name="T47" fmla="*/ 2147483647 h 170"/>
                <a:gd name="T48" fmla="*/ 2147483647 w 122"/>
                <a:gd name="T49" fmla="*/ 2147483647 h 170"/>
                <a:gd name="T50" fmla="*/ 2147483647 w 122"/>
                <a:gd name="T51" fmla="*/ 2147483647 h 170"/>
                <a:gd name="T52" fmla="*/ 2147483647 w 122"/>
                <a:gd name="T53" fmla="*/ 0 h 170"/>
                <a:gd name="T54" fmla="*/ 2147483647 w 122"/>
                <a:gd name="T55" fmla="*/ 0 h 170"/>
                <a:gd name="T56" fmla="*/ 2147483647 w 122"/>
                <a:gd name="T57" fmla="*/ 2147483647 h 170"/>
                <a:gd name="T58" fmla="*/ 2147483647 w 122"/>
                <a:gd name="T59" fmla="*/ 2147483647 h 17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2"/>
                <a:gd name="T91" fmla="*/ 0 h 170"/>
                <a:gd name="T92" fmla="*/ 122 w 122"/>
                <a:gd name="T93" fmla="*/ 170 h 17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2" h="170">
                  <a:moveTo>
                    <a:pt x="87" y="18"/>
                  </a:moveTo>
                  <a:lnTo>
                    <a:pt x="78" y="18"/>
                  </a:lnTo>
                  <a:lnTo>
                    <a:pt x="78" y="27"/>
                  </a:lnTo>
                  <a:lnTo>
                    <a:pt x="96" y="36"/>
                  </a:lnTo>
                  <a:lnTo>
                    <a:pt x="96" y="54"/>
                  </a:lnTo>
                  <a:lnTo>
                    <a:pt x="104" y="72"/>
                  </a:lnTo>
                  <a:lnTo>
                    <a:pt x="104" y="80"/>
                  </a:lnTo>
                  <a:lnTo>
                    <a:pt x="113" y="89"/>
                  </a:lnTo>
                  <a:lnTo>
                    <a:pt x="113" y="98"/>
                  </a:lnTo>
                  <a:lnTo>
                    <a:pt x="122" y="116"/>
                  </a:lnTo>
                  <a:lnTo>
                    <a:pt x="87" y="152"/>
                  </a:lnTo>
                  <a:lnTo>
                    <a:pt x="52" y="170"/>
                  </a:lnTo>
                  <a:lnTo>
                    <a:pt x="26" y="152"/>
                  </a:lnTo>
                  <a:lnTo>
                    <a:pt x="26" y="143"/>
                  </a:lnTo>
                  <a:lnTo>
                    <a:pt x="17" y="116"/>
                  </a:lnTo>
                  <a:lnTo>
                    <a:pt x="26" y="116"/>
                  </a:lnTo>
                  <a:lnTo>
                    <a:pt x="61" y="80"/>
                  </a:lnTo>
                  <a:lnTo>
                    <a:pt x="61" y="72"/>
                  </a:lnTo>
                  <a:lnTo>
                    <a:pt x="52" y="72"/>
                  </a:lnTo>
                  <a:lnTo>
                    <a:pt x="43" y="72"/>
                  </a:lnTo>
                  <a:lnTo>
                    <a:pt x="35" y="27"/>
                  </a:lnTo>
                  <a:lnTo>
                    <a:pt x="0" y="18"/>
                  </a:lnTo>
                  <a:lnTo>
                    <a:pt x="8" y="9"/>
                  </a:lnTo>
                  <a:lnTo>
                    <a:pt x="26" y="18"/>
                  </a:lnTo>
                  <a:lnTo>
                    <a:pt x="52" y="18"/>
                  </a:lnTo>
                  <a:lnTo>
                    <a:pt x="61" y="18"/>
                  </a:lnTo>
                  <a:lnTo>
                    <a:pt x="61" y="0"/>
                  </a:lnTo>
                  <a:lnTo>
                    <a:pt x="69" y="0"/>
                  </a:lnTo>
                  <a:lnTo>
                    <a:pt x="87" y="9"/>
                  </a:lnTo>
                  <a:lnTo>
                    <a:pt x="87"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50" name="Freeform 356"/>
            <p:cNvSpPr>
              <a:spLocks/>
            </p:cNvSpPr>
            <p:nvPr/>
          </p:nvSpPr>
          <p:spPr bwMode="auto">
            <a:xfrm>
              <a:off x="2005013" y="2120900"/>
              <a:ext cx="1557337" cy="833437"/>
            </a:xfrm>
            <a:custGeom>
              <a:avLst/>
              <a:gdLst>
                <a:gd name="T0" fmla="*/ 2147483647 w 967"/>
                <a:gd name="T1" fmla="*/ 2147483647 h 552"/>
                <a:gd name="T2" fmla="*/ 2147483647 w 967"/>
                <a:gd name="T3" fmla="*/ 2147483647 h 552"/>
                <a:gd name="T4" fmla="*/ 2147483647 w 967"/>
                <a:gd name="T5" fmla="*/ 2147483647 h 552"/>
                <a:gd name="T6" fmla="*/ 2147483647 w 967"/>
                <a:gd name="T7" fmla="*/ 2147483647 h 552"/>
                <a:gd name="T8" fmla="*/ 2147483647 w 967"/>
                <a:gd name="T9" fmla="*/ 2147483647 h 552"/>
                <a:gd name="T10" fmla="*/ 2147483647 w 967"/>
                <a:gd name="T11" fmla="*/ 2147483647 h 552"/>
                <a:gd name="T12" fmla="*/ 2147483647 w 967"/>
                <a:gd name="T13" fmla="*/ 2147483647 h 552"/>
                <a:gd name="T14" fmla="*/ 2147483647 w 967"/>
                <a:gd name="T15" fmla="*/ 2147483647 h 552"/>
                <a:gd name="T16" fmla="*/ 2147483647 w 967"/>
                <a:gd name="T17" fmla="*/ 2147483647 h 552"/>
                <a:gd name="T18" fmla="*/ 2147483647 w 967"/>
                <a:gd name="T19" fmla="*/ 2147483647 h 552"/>
                <a:gd name="T20" fmla="*/ 2147483647 w 967"/>
                <a:gd name="T21" fmla="*/ 2147483647 h 552"/>
                <a:gd name="T22" fmla="*/ 2147483647 w 967"/>
                <a:gd name="T23" fmla="*/ 2147483647 h 552"/>
                <a:gd name="T24" fmla="*/ 2147483647 w 967"/>
                <a:gd name="T25" fmla="*/ 2147483647 h 552"/>
                <a:gd name="T26" fmla="*/ 2147483647 w 967"/>
                <a:gd name="T27" fmla="*/ 2147483647 h 552"/>
                <a:gd name="T28" fmla="*/ 2147483647 w 967"/>
                <a:gd name="T29" fmla="*/ 2147483647 h 552"/>
                <a:gd name="T30" fmla="*/ 2147483647 w 967"/>
                <a:gd name="T31" fmla="*/ 2147483647 h 552"/>
                <a:gd name="T32" fmla="*/ 2147483647 w 967"/>
                <a:gd name="T33" fmla="*/ 2147483647 h 552"/>
                <a:gd name="T34" fmla="*/ 2147483647 w 967"/>
                <a:gd name="T35" fmla="*/ 2147483647 h 552"/>
                <a:gd name="T36" fmla="*/ 2147483647 w 967"/>
                <a:gd name="T37" fmla="*/ 2147483647 h 552"/>
                <a:gd name="T38" fmla="*/ 2147483647 w 967"/>
                <a:gd name="T39" fmla="*/ 2147483647 h 552"/>
                <a:gd name="T40" fmla="*/ 2147483647 w 967"/>
                <a:gd name="T41" fmla="*/ 2147483647 h 552"/>
                <a:gd name="T42" fmla="*/ 2147483647 w 967"/>
                <a:gd name="T43" fmla="*/ 2147483647 h 552"/>
                <a:gd name="T44" fmla="*/ 2147483647 w 967"/>
                <a:gd name="T45" fmla="*/ 2147483647 h 552"/>
                <a:gd name="T46" fmla="*/ 2147483647 w 967"/>
                <a:gd name="T47" fmla="*/ 2147483647 h 552"/>
                <a:gd name="T48" fmla="*/ 2147483647 w 967"/>
                <a:gd name="T49" fmla="*/ 2147483647 h 552"/>
                <a:gd name="T50" fmla="*/ 2147483647 w 967"/>
                <a:gd name="T51" fmla="*/ 2147483647 h 552"/>
                <a:gd name="T52" fmla="*/ 2147483647 w 967"/>
                <a:gd name="T53" fmla="*/ 2147483647 h 552"/>
                <a:gd name="T54" fmla="*/ 2147483647 w 967"/>
                <a:gd name="T55" fmla="*/ 2147483647 h 552"/>
                <a:gd name="T56" fmla="*/ 2147483647 w 967"/>
                <a:gd name="T57" fmla="*/ 2147483647 h 552"/>
                <a:gd name="T58" fmla="*/ 2147483647 w 967"/>
                <a:gd name="T59" fmla="*/ 2147483647 h 552"/>
                <a:gd name="T60" fmla="*/ 2147483647 w 967"/>
                <a:gd name="T61" fmla="*/ 2147483647 h 552"/>
                <a:gd name="T62" fmla="*/ 2147483647 w 967"/>
                <a:gd name="T63" fmla="*/ 2147483647 h 552"/>
                <a:gd name="T64" fmla="*/ 2147483647 w 967"/>
                <a:gd name="T65" fmla="*/ 2147483647 h 552"/>
                <a:gd name="T66" fmla="*/ 2147483647 w 967"/>
                <a:gd name="T67" fmla="*/ 2147483647 h 552"/>
                <a:gd name="T68" fmla="*/ 2147483647 w 967"/>
                <a:gd name="T69" fmla="*/ 2147483647 h 552"/>
                <a:gd name="T70" fmla="*/ 2147483647 w 967"/>
                <a:gd name="T71" fmla="*/ 2147483647 h 552"/>
                <a:gd name="T72" fmla="*/ 2147483647 w 967"/>
                <a:gd name="T73" fmla="*/ 2147483647 h 552"/>
                <a:gd name="T74" fmla="*/ 2147483647 w 967"/>
                <a:gd name="T75" fmla="*/ 2147483647 h 552"/>
                <a:gd name="T76" fmla="*/ 2147483647 w 967"/>
                <a:gd name="T77" fmla="*/ 2147483647 h 552"/>
                <a:gd name="T78" fmla="*/ 2147483647 w 967"/>
                <a:gd name="T79" fmla="*/ 2147483647 h 552"/>
                <a:gd name="T80" fmla="*/ 2147483647 w 967"/>
                <a:gd name="T81" fmla="*/ 2147483647 h 552"/>
                <a:gd name="T82" fmla="*/ 2147483647 w 967"/>
                <a:gd name="T83" fmla="*/ 2147483647 h 552"/>
                <a:gd name="T84" fmla="*/ 2147483647 w 967"/>
                <a:gd name="T85" fmla="*/ 2147483647 h 552"/>
                <a:gd name="T86" fmla="*/ 2147483647 w 967"/>
                <a:gd name="T87" fmla="*/ 2147483647 h 552"/>
                <a:gd name="T88" fmla="*/ 2147483647 w 967"/>
                <a:gd name="T89" fmla="*/ 2147483647 h 552"/>
                <a:gd name="T90" fmla="*/ 2147483647 w 967"/>
                <a:gd name="T91" fmla="*/ 2147483647 h 552"/>
                <a:gd name="T92" fmla="*/ 2147483647 w 967"/>
                <a:gd name="T93" fmla="*/ 2147483647 h 552"/>
                <a:gd name="T94" fmla="*/ 2147483647 w 967"/>
                <a:gd name="T95" fmla="*/ 2147483647 h 552"/>
                <a:gd name="T96" fmla="*/ 2147483647 w 967"/>
                <a:gd name="T97" fmla="*/ 2147483647 h 552"/>
                <a:gd name="T98" fmla="*/ 2147483647 w 967"/>
                <a:gd name="T99" fmla="*/ 2147483647 h 552"/>
                <a:gd name="T100" fmla="*/ 2147483647 w 967"/>
                <a:gd name="T101" fmla="*/ 2147483647 h 552"/>
                <a:gd name="T102" fmla="*/ 2147483647 w 967"/>
                <a:gd name="T103" fmla="*/ 2147483647 h 552"/>
                <a:gd name="T104" fmla="*/ 2147483647 w 967"/>
                <a:gd name="T105" fmla="*/ 2147483647 h 552"/>
                <a:gd name="T106" fmla="*/ 2147483647 w 967"/>
                <a:gd name="T107" fmla="*/ 2147483647 h 552"/>
                <a:gd name="T108" fmla="*/ 2147483647 w 967"/>
                <a:gd name="T109" fmla="*/ 2147483647 h 552"/>
                <a:gd name="T110" fmla="*/ 2147483647 w 967"/>
                <a:gd name="T111" fmla="*/ 2147483647 h 552"/>
                <a:gd name="T112" fmla="*/ 2147483647 w 967"/>
                <a:gd name="T113" fmla="*/ 2147483647 h 552"/>
                <a:gd name="T114" fmla="*/ 2147483647 w 967"/>
                <a:gd name="T115" fmla="*/ 2147483647 h 552"/>
                <a:gd name="T116" fmla="*/ 2147483647 w 967"/>
                <a:gd name="T117" fmla="*/ 2147483647 h 552"/>
                <a:gd name="T118" fmla="*/ 2147483647 w 967"/>
                <a:gd name="T119" fmla="*/ 2147483647 h 5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7"/>
                <a:gd name="T181" fmla="*/ 0 h 552"/>
                <a:gd name="T182" fmla="*/ 967 w 967"/>
                <a:gd name="T183" fmla="*/ 552 h 5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7" h="552">
                  <a:moveTo>
                    <a:pt x="767" y="481"/>
                  </a:moveTo>
                  <a:lnTo>
                    <a:pt x="802" y="481"/>
                  </a:lnTo>
                  <a:lnTo>
                    <a:pt x="793" y="481"/>
                  </a:lnTo>
                  <a:lnTo>
                    <a:pt x="802" y="481"/>
                  </a:lnTo>
                  <a:lnTo>
                    <a:pt x="776" y="508"/>
                  </a:lnTo>
                  <a:lnTo>
                    <a:pt x="776" y="526"/>
                  </a:lnTo>
                  <a:lnTo>
                    <a:pt x="802" y="508"/>
                  </a:lnTo>
                  <a:lnTo>
                    <a:pt x="845" y="481"/>
                  </a:lnTo>
                  <a:lnTo>
                    <a:pt x="871" y="472"/>
                  </a:lnTo>
                  <a:lnTo>
                    <a:pt x="871" y="463"/>
                  </a:lnTo>
                  <a:lnTo>
                    <a:pt x="871" y="454"/>
                  </a:lnTo>
                  <a:lnTo>
                    <a:pt x="845" y="472"/>
                  </a:lnTo>
                  <a:lnTo>
                    <a:pt x="819" y="472"/>
                  </a:lnTo>
                  <a:lnTo>
                    <a:pt x="802" y="463"/>
                  </a:lnTo>
                  <a:lnTo>
                    <a:pt x="810" y="445"/>
                  </a:lnTo>
                  <a:lnTo>
                    <a:pt x="802" y="445"/>
                  </a:lnTo>
                  <a:lnTo>
                    <a:pt x="793" y="436"/>
                  </a:lnTo>
                  <a:lnTo>
                    <a:pt x="828" y="428"/>
                  </a:lnTo>
                  <a:lnTo>
                    <a:pt x="819" y="410"/>
                  </a:lnTo>
                  <a:lnTo>
                    <a:pt x="767" y="428"/>
                  </a:lnTo>
                  <a:lnTo>
                    <a:pt x="723" y="454"/>
                  </a:lnTo>
                  <a:lnTo>
                    <a:pt x="758" y="428"/>
                  </a:lnTo>
                  <a:lnTo>
                    <a:pt x="784" y="410"/>
                  </a:lnTo>
                  <a:lnTo>
                    <a:pt x="793" y="410"/>
                  </a:lnTo>
                  <a:lnTo>
                    <a:pt x="802" y="401"/>
                  </a:lnTo>
                  <a:lnTo>
                    <a:pt x="837" y="401"/>
                  </a:lnTo>
                  <a:lnTo>
                    <a:pt x="889" y="401"/>
                  </a:lnTo>
                  <a:lnTo>
                    <a:pt x="915" y="374"/>
                  </a:lnTo>
                  <a:lnTo>
                    <a:pt x="967" y="365"/>
                  </a:lnTo>
                  <a:lnTo>
                    <a:pt x="967" y="338"/>
                  </a:lnTo>
                  <a:lnTo>
                    <a:pt x="950" y="338"/>
                  </a:lnTo>
                  <a:lnTo>
                    <a:pt x="950" y="330"/>
                  </a:lnTo>
                  <a:lnTo>
                    <a:pt x="932" y="330"/>
                  </a:lnTo>
                  <a:lnTo>
                    <a:pt x="950" y="321"/>
                  </a:lnTo>
                  <a:lnTo>
                    <a:pt x="932" y="321"/>
                  </a:lnTo>
                  <a:lnTo>
                    <a:pt x="932" y="312"/>
                  </a:lnTo>
                  <a:lnTo>
                    <a:pt x="915" y="312"/>
                  </a:lnTo>
                  <a:lnTo>
                    <a:pt x="924" y="303"/>
                  </a:lnTo>
                  <a:lnTo>
                    <a:pt x="906" y="285"/>
                  </a:lnTo>
                  <a:lnTo>
                    <a:pt x="924" y="276"/>
                  </a:lnTo>
                  <a:lnTo>
                    <a:pt x="906" y="214"/>
                  </a:lnTo>
                  <a:lnTo>
                    <a:pt x="889" y="232"/>
                  </a:lnTo>
                  <a:lnTo>
                    <a:pt x="889" y="240"/>
                  </a:lnTo>
                  <a:lnTo>
                    <a:pt x="854" y="258"/>
                  </a:lnTo>
                  <a:lnTo>
                    <a:pt x="845" y="240"/>
                  </a:lnTo>
                  <a:lnTo>
                    <a:pt x="854" y="214"/>
                  </a:lnTo>
                  <a:lnTo>
                    <a:pt x="837" y="214"/>
                  </a:lnTo>
                  <a:lnTo>
                    <a:pt x="837" y="205"/>
                  </a:lnTo>
                  <a:lnTo>
                    <a:pt x="819" y="187"/>
                  </a:lnTo>
                  <a:lnTo>
                    <a:pt x="784" y="178"/>
                  </a:lnTo>
                  <a:lnTo>
                    <a:pt x="767" y="187"/>
                  </a:lnTo>
                  <a:lnTo>
                    <a:pt x="758" y="214"/>
                  </a:lnTo>
                  <a:lnTo>
                    <a:pt x="741" y="232"/>
                  </a:lnTo>
                  <a:lnTo>
                    <a:pt x="723" y="249"/>
                  </a:lnTo>
                  <a:lnTo>
                    <a:pt x="732" y="258"/>
                  </a:lnTo>
                  <a:lnTo>
                    <a:pt x="723" y="303"/>
                  </a:lnTo>
                  <a:lnTo>
                    <a:pt x="680" y="321"/>
                  </a:lnTo>
                  <a:lnTo>
                    <a:pt x="662" y="365"/>
                  </a:lnTo>
                  <a:lnTo>
                    <a:pt x="636" y="374"/>
                  </a:lnTo>
                  <a:lnTo>
                    <a:pt x="619" y="347"/>
                  </a:lnTo>
                  <a:lnTo>
                    <a:pt x="645" y="321"/>
                  </a:lnTo>
                  <a:lnTo>
                    <a:pt x="610" y="312"/>
                  </a:lnTo>
                  <a:lnTo>
                    <a:pt x="558" y="276"/>
                  </a:lnTo>
                  <a:lnTo>
                    <a:pt x="540" y="276"/>
                  </a:lnTo>
                  <a:lnTo>
                    <a:pt x="549" y="249"/>
                  </a:lnTo>
                  <a:lnTo>
                    <a:pt x="532" y="249"/>
                  </a:lnTo>
                  <a:lnTo>
                    <a:pt x="532" y="240"/>
                  </a:lnTo>
                  <a:lnTo>
                    <a:pt x="567" y="214"/>
                  </a:lnTo>
                  <a:lnTo>
                    <a:pt x="593" y="187"/>
                  </a:lnTo>
                  <a:lnTo>
                    <a:pt x="601" y="178"/>
                  </a:lnTo>
                  <a:lnTo>
                    <a:pt x="628" y="178"/>
                  </a:lnTo>
                  <a:lnTo>
                    <a:pt x="645" y="160"/>
                  </a:lnTo>
                  <a:lnTo>
                    <a:pt x="662" y="160"/>
                  </a:lnTo>
                  <a:lnTo>
                    <a:pt x="697" y="142"/>
                  </a:lnTo>
                  <a:lnTo>
                    <a:pt x="723" y="125"/>
                  </a:lnTo>
                  <a:lnTo>
                    <a:pt x="741" y="125"/>
                  </a:lnTo>
                  <a:lnTo>
                    <a:pt x="784" y="116"/>
                  </a:lnTo>
                  <a:lnTo>
                    <a:pt x="793" y="98"/>
                  </a:lnTo>
                  <a:lnTo>
                    <a:pt x="784" y="98"/>
                  </a:lnTo>
                  <a:lnTo>
                    <a:pt x="810" y="71"/>
                  </a:lnTo>
                  <a:lnTo>
                    <a:pt x="802" y="71"/>
                  </a:lnTo>
                  <a:lnTo>
                    <a:pt x="776" y="62"/>
                  </a:lnTo>
                  <a:lnTo>
                    <a:pt x="758" y="89"/>
                  </a:lnTo>
                  <a:lnTo>
                    <a:pt x="723" y="116"/>
                  </a:lnTo>
                  <a:lnTo>
                    <a:pt x="723" y="98"/>
                  </a:lnTo>
                  <a:lnTo>
                    <a:pt x="723" y="80"/>
                  </a:lnTo>
                  <a:lnTo>
                    <a:pt x="723" y="71"/>
                  </a:lnTo>
                  <a:lnTo>
                    <a:pt x="715" y="80"/>
                  </a:lnTo>
                  <a:lnTo>
                    <a:pt x="706" y="71"/>
                  </a:lnTo>
                  <a:lnTo>
                    <a:pt x="697" y="62"/>
                  </a:lnTo>
                  <a:lnTo>
                    <a:pt x="715" y="62"/>
                  </a:lnTo>
                  <a:lnTo>
                    <a:pt x="706" y="36"/>
                  </a:lnTo>
                  <a:lnTo>
                    <a:pt x="723" y="36"/>
                  </a:lnTo>
                  <a:lnTo>
                    <a:pt x="723" y="27"/>
                  </a:lnTo>
                  <a:lnTo>
                    <a:pt x="732" y="27"/>
                  </a:lnTo>
                  <a:lnTo>
                    <a:pt x="776" y="0"/>
                  </a:lnTo>
                  <a:lnTo>
                    <a:pt x="741" y="0"/>
                  </a:lnTo>
                  <a:lnTo>
                    <a:pt x="723" y="18"/>
                  </a:lnTo>
                  <a:lnTo>
                    <a:pt x="697" y="36"/>
                  </a:lnTo>
                  <a:lnTo>
                    <a:pt x="654" y="53"/>
                  </a:lnTo>
                  <a:lnTo>
                    <a:pt x="654" y="62"/>
                  </a:lnTo>
                  <a:lnTo>
                    <a:pt x="680" y="71"/>
                  </a:lnTo>
                  <a:lnTo>
                    <a:pt x="654" y="80"/>
                  </a:lnTo>
                  <a:lnTo>
                    <a:pt x="628" y="98"/>
                  </a:lnTo>
                  <a:lnTo>
                    <a:pt x="619" y="98"/>
                  </a:lnTo>
                  <a:lnTo>
                    <a:pt x="628" y="89"/>
                  </a:lnTo>
                  <a:lnTo>
                    <a:pt x="645" y="80"/>
                  </a:lnTo>
                  <a:lnTo>
                    <a:pt x="645" y="71"/>
                  </a:lnTo>
                  <a:lnTo>
                    <a:pt x="636" y="62"/>
                  </a:lnTo>
                  <a:lnTo>
                    <a:pt x="601" y="80"/>
                  </a:lnTo>
                  <a:lnTo>
                    <a:pt x="619" y="80"/>
                  </a:lnTo>
                  <a:lnTo>
                    <a:pt x="593" y="98"/>
                  </a:lnTo>
                  <a:lnTo>
                    <a:pt x="567" y="98"/>
                  </a:lnTo>
                  <a:lnTo>
                    <a:pt x="540" y="89"/>
                  </a:lnTo>
                  <a:lnTo>
                    <a:pt x="540" y="80"/>
                  </a:lnTo>
                  <a:lnTo>
                    <a:pt x="497" y="89"/>
                  </a:lnTo>
                  <a:lnTo>
                    <a:pt x="506" y="89"/>
                  </a:lnTo>
                  <a:lnTo>
                    <a:pt x="497" y="98"/>
                  </a:lnTo>
                  <a:lnTo>
                    <a:pt x="471" y="89"/>
                  </a:lnTo>
                  <a:lnTo>
                    <a:pt x="436" y="98"/>
                  </a:lnTo>
                  <a:lnTo>
                    <a:pt x="410" y="98"/>
                  </a:lnTo>
                  <a:lnTo>
                    <a:pt x="436" y="89"/>
                  </a:lnTo>
                  <a:lnTo>
                    <a:pt x="436" y="80"/>
                  </a:lnTo>
                  <a:lnTo>
                    <a:pt x="401" y="71"/>
                  </a:lnTo>
                  <a:lnTo>
                    <a:pt x="392" y="62"/>
                  </a:lnTo>
                  <a:lnTo>
                    <a:pt x="366" y="62"/>
                  </a:lnTo>
                  <a:lnTo>
                    <a:pt x="349" y="71"/>
                  </a:lnTo>
                  <a:lnTo>
                    <a:pt x="323" y="71"/>
                  </a:lnTo>
                  <a:lnTo>
                    <a:pt x="331" y="62"/>
                  </a:lnTo>
                  <a:lnTo>
                    <a:pt x="323" y="53"/>
                  </a:lnTo>
                  <a:lnTo>
                    <a:pt x="297" y="62"/>
                  </a:lnTo>
                  <a:lnTo>
                    <a:pt x="244" y="71"/>
                  </a:lnTo>
                  <a:lnTo>
                    <a:pt x="227" y="71"/>
                  </a:lnTo>
                  <a:lnTo>
                    <a:pt x="209" y="80"/>
                  </a:lnTo>
                  <a:lnTo>
                    <a:pt x="175" y="71"/>
                  </a:lnTo>
                  <a:lnTo>
                    <a:pt x="0" y="214"/>
                  </a:lnTo>
                  <a:lnTo>
                    <a:pt x="18" y="214"/>
                  </a:lnTo>
                  <a:lnTo>
                    <a:pt x="9" y="232"/>
                  </a:lnTo>
                  <a:lnTo>
                    <a:pt x="18" y="240"/>
                  </a:lnTo>
                  <a:lnTo>
                    <a:pt x="53" y="232"/>
                  </a:lnTo>
                  <a:lnTo>
                    <a:pt x="53" y="249"/>
                  </a:lnTo>
                  <a:lnTo>
                    <a:pt x="44" y="285"/>
                  </a:lnTo>
                  <a:lnTo>
                    <a:pt x="53" y="303"/>
                  </a:lnTo>
                  <a:lnTo>
                    <a:pt x="44" y="321"/>
                  </a:lnTo>
                  <a:lnTo>
                    <a:pt x="18" y="330"/>
                  </a:lnTo>
                  <a:lnTo>
                    <a:pt x="18" y="356"/>
                  </a:lnTo>
                  <a:lnTo>
                    <a:pt x="27" y="356"/>
                  </a:lnTo>
                  <a:lnTo>
                    <a:pt x="18" y="374"/>
                  </a:lnTo>
                  <a:lnTo>
                    <a:pt x="35" y="401"/>
                  </a:lnTo>
                  <a:lnTo>
                    <a:pt x="53" y="410"/>
                  </a:lnTo>
                  <a:lnTo>
                    <a:pt x="410" y="410"/>
                  </a:lnTo>
                  <a:lnTo>
                    <a:pt x="418" y="410"/>
                  </a:lnTo>
                  <a:lnTo>
                    <a:pt x="427" y="428"/>
                  </a:lnTo>
                  <a:lnTo>
                    <a:pt x="488" y="436"/>
                  </a:lnTo>
                  <a:lnTo>
                    <a:pt x="471" y="436"/>
                  </a:lnTo>
                  <a:lnTo>
                    <a:pt x="514" y="410"/>
                  </a:lnTo>
                  <a:lnTo>
                    <a:pt x="532" y="428"/>
                  </a:lnTo>
                  <a:lnTo>
                    <a:pt x="532" y="436"/>
                  </a:lnTo>
                  <a:lnTo>
                    <a:pt x="549" y="436"/>
                  </a:lnTo>
                  <a:lnTo>
                    <a:pt x="540" y="463"/>
                  </a:lnTo>
                  <a:lnTo>
                    <a:pt x="584" y="472"/>
                  </a:lnTo>
                  <a:lnTo>
                    <a:pt x="593" y="499"/>
                  </a:lnTo>
                  <a:lnTo>
                    <a:pt x="584" y="508"/>
                  </a:lnTo>
                  <a:lnTo>
                    <a:pt x="567" y="481"/>
                  </a:lnTo>
                  <a:lnTo>
                    <a:pt x="549" y="526"/>
                  </a:lnTo>
                  <a:lnTo>
                    <a:pt x="540" y="526"/>
                  </a:lnTo>
                  <a:lnTo>
                    <a:pt x="523" y="552"/>
                  </a:lnTo>
                  <a:lnTo>
                    <a:pt x="549" y="534"/>
                  </a:lnTo>
                  <a:lnTo>
                    <a:pt x="593" y="534"/>
                  </a:lnTo>
                  <a:lnTo>
                    <a:pt x="584" y="526"/>
                  </a:lnTo>
                  <a:lnTo>
                    <a:pt x="575" y="526"/>
                  </a:lnTo>
                  <a:lnTo>
                    <a:pt x="584" y="517"/>
                  </a:lnTo>
                  <a:lnTo>
                    <a:pt x="619" y="517"/>
                  </a:lnTo>
                  <a:lnTo>
                    <a:pt x="636" y="508"/>
                  </a:lnTo>
                  <a:lnTo>
                    <a:pt x="654" y="499"/>
                  </a:lnTo>
                  <a:lnTo>
                    <a:pt x="706" y="499"/>
                  </a:lnTo>
                  <a:lnTo>
                    <a:pt x="723" y="481"/>
                  </a:lnTo>
                  <a:lnTo>
                    <a:pt x="741" y="445"/>
                  </a:lnTo>
                  <a:lnTo>
                    <a:pt x="767" y="454"/>
                  </a:lnTo>
                  <a:lnTo>
                    <a:pt x="758" y="481"/>
                  </a:lnTo>
                  <a:lnTo>
                    <a:pt x="767" y="48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51" name="Freeform 357"/>
            <p:cNvSpPr>
              <a:spLocks/>
            </p:cNvSpPr>
            <p:nvPr/>
          </p:nvSpPr>
          <p:spPr bwMode="auto">
            <a:xfrm>
              <a:off x="2036763" y="2087562"/>
              <a:ext cx="1557337" cy="831850"/>
            </a:xfrm>
            <a:custGeom>
              <a:avLst/>
              <a:gdLst>
                <a:gd name="T0" fmla="*/ 2147483647 w 967"/>
                <a:gd name="T1" fmla="*/ 2147483647 h 552"/>
                <a:gd name="T2" fmla="*/ 2147483647 w 967"/>
                <a:gd name="T3" fmla="*/ 2147483647 h 552"/>
                <a:gd name="T4" fmla="*/ 2147483647 w 967"/>
                <a:gd name="T5" fmla="*/ 2147483647 h 552"/>
                <a:gd name="T6" fmla="*/ 2147483647 w 967"/>
                <a:gd name="T7" fmla="*/ 2147483647 h 552"/>
                <a:gd name="T8" fmla="*/ 2147483647 w 967"/>
                <a:gd name="T9" fmla="*/ 2147483647 h 552"/>
                <a:gd name="T10" fmla="*/ 2147483647 w 967"/>
                <a:gd name="T11" fmla="*/ 2147483647 h 552"/>
                <a:gd name="T12" fmla="*/ 2147483647 w 967"/>
                <a:gd name="T13" fmla="*/ 2147483647 h 552"/>
                <a:gd name="T14" fmla="*/ 2147483647 w 967"/>
                <a:gd name="T15" fmla="*/ 2147483647 h 552"/>
                <a:gd name="T16" fmla="*/ 2147483647 w 967"/>
                <a:gd name="T17" fmla="*/ 2147483647 h 552"/>
                <a:gd name="T18" fmla="*/ 2147483647 w 967"/>
                <a:gd name="T19" fmla="*/ 2147483647 h 552"/>
                <a:gd name="T20" fmla="*/ 2147483647 w 967"/>
                <a:gd name="T21" fmla="*/ 2147483647 h 552"/>
                <a:gd name="T22" fmla="*/ 2147483647 w 967"/>
                <a:gd name="T23" fmla="*/ 2147483647 h 552"/>
                <a:gd name="T24" fmla="*/ 2147483647 w 967"/>
                <a:gd name="T25" fmla="*/ 2147483647 h 552"/>
                <a:gd name="T26" fmla="*/ 2147483647 w 967"/>
                <a:gd name="T27" fmla="*/ 2147483647 h 552"/>
                <a:gd name="T28" fmla="*/ 2147483647 w 967"/>
                <a:gd name="T29" fmla="*/ 2147483647 h 552"/>
                <a:gd name="T30" fmla="*/ 2147483647 w 967"/>
                <a:gd name="T31" fmla="*/ 2147483647 h 552"/>
                <a:gd name="T32" fmla="*/ 2147483647 w 967"/>
                <a:gd name="T33" fmla="*/ 2147483647 h 552"/>
                <a:gd name="T34" fmla="*/ 2147483647 w 967"/>
                <a:gd name="T35" fmla="*/ 2147483647 h 552"/>
                <a:gd name="T36" fmla="*/ 2147483647 w 967"/>
                <a:gd name="T37" fmla="*/ 2147483647 h 552"/>
                <a:gd name="T38" fmla="*/ 2147483647 w 967"/>
                <a:gd name="T39" fmla="*/ 2147483647 h 552"/>
                <a:gd name="T40" fmla="*/ 2147483647 w 967"/>
                <a:gd name="T41" fmla="*/ 2147483647 h 552"/>
                <a:gd name="T42" fmla="*/ 2147483647 w 967"/>
                <a:gd name="T43" fmla="*/ 2147483647 h 552"/>
                <a:gd name="T44" fmla="*/ 2147483647 w 967"/>
                <a:gd name="T45" fmla="*/ 2147483647 h 552"/>
                <a:gd name="T46" fmla="*/ 2147483647 w 967"/>
                <a:gd name="T47" fmla="*/ 2147483647 h 552"/>
                <a:gd name="T48" fmla="*/ 2147483647 w 967"/>
                <a:gd name="T49" fmla="*/ 2147483647 h 552"/>
                <a:gd name="T50" fmla="*/ 2147483647 w 967"/>
                <a:gd name="T51" fmla="*/ 2147483647 h 552"/>
                <a:gd name="T52" fmla="*/ 2147483647 w 967"/>
                <a:gd name="T53" fmla="*/ 2147483647 h 552"/>
                <a:gd name="T54" fmla="*/ 2147483647 w 967"/>
                <a:gd name="T55" fmla="*/ 2147483647 h 552"/>
                <a:gd name="T56" fmla="*/ 2147483647 w 967"/>
                <a:gd name="T57" fmla="*/ 2147483647 h 552"/>
                <a:gd name="T58" fmla="*/ 2147483647 w 967"/>
                <a:gd name="T59" fmla="*/ 2147483647 h 552"/>
                <a:gd name="T60" fmla="*/ 2147483647 w 967"/>
                <a:gd name="T61" fmla="*/ 2147483647 h 552"/>
                <a:gd name="T62" fmla="*/ 2147483647 w 967"/>
                <a:gd name="T63" fmla="*/ 2147483647 h 552"/>
                <a:gd name="T64" fmla="*/ 2147483647 w 967"/>
                <a:gd name="T65" fmla="*/ 2147483647 h 552"/>
                <a:gd name="T66" fmla="*/ 2147483647 w 967"/>
                <a:gd name="T67" fmla="*/ 2147483647 h 552"/>
                <a:gd name="T68" fmla="*/ 2147483647 w 967"/>
                <a:gd name="T69" fmla="*/ 2147483647 h 552"/>
                <a:gd name="T70" fmla="*/ 2147483647 w 967"/>
                <a:gd name="T71" fmla="*/ 2147483647 h 552"/>
                <a:gd name="T72" fmla="*/ 2147483647 w 967"/>
                <a:gd name="T73" fmla="*/ 2147483647 h 552"/>
                <a:gd name="T74" fmla="*/ 2147483647 w 967"/>
                <a:gd name="T75" fmla="*/ 2147483647 h 552"/>
                <a:gd name="T76" fmla="*/ 2147483647 w 967"/>
                <a:gd name="T77" fmla="*/ 2147483647 h 552"/>
                <a:gd name="T78" fmla="*/ 2147483647 w 967"/>
                <a:gd name="T79" fmla="*/ 2147483647 h 552"/>
                <a:gd name="T80" fmla="*/ 2147483647 w 967"/>
                <a:gd name="T81" fmla="*/ 2147483647 h 552"/>
                <a:gd name="T82" fmla="*/ 2147483647 w 967"/>
                <a:gd name="T83" fmla="*/ 2147483647 h 552"/>
                <a:gd name="T84" fmla="*/ 2147483647 w 967"/>
                <a:gd name="T85" fmla="*/ 2147483647 h 552"/>
                <a:gd name="T86" fmla="*/ 2147483647 w 967"/>
                <a:gd name="T87" fmla="*/ 2147483647 h 552"/>
                <a:gd name="T88" fmla="*/ 2147483647 w 967"/>
                <a:gd name="T89" fmla="*/ 2147483647 h 552"/>
                <a:gd name="T90" fmla="*/ 2147483647 w 967"/>
                <a:gd name="T91" fmla="*/ 2147483647 h 552"/>
                <a:gd name="T92" fmla="*/ 2147483647 w 967"/>
                <a:gd name="T93" fmla="*/ 2147483647 h 552"/>
                <a:gd name="T94" fmla="*/ 2147483647 w 967"/>
                <a:gd name="T95" fmla="*/ 2147483647 h 552"/>
                <a:gd name="T96" fmla="*/ 2147483647 w 967"/>
                <a:gd name="T97" fmla="*/ 2147483647 h 552"/>
                <a:gd name="T98" fmla="*/ 2147483647 w 967"/>
                <a:gd name="T99" fmla="*/ 2147483647 h 552"/>
                <a:gd name="T100" fmla="*/ 2147483647 w 967"/>
                <a:gd name="T101" fmla="*/ 2147483647 h 552"/>
                <a:gd name="T102" fmla="*/ 2147483647 w 967"/>
                <a:gd name="T103" fmla="*/ 2147483647 h 552"/>
                <a:gd name="T104" fmla="*/ 2147483647 w 967"/>
                <a:gd name="T105" fmla="*/ 2147483647 h 552"/>
                <a:gd name="T106" fmla="*/ 2147483647 w 967"/>
                <a:gd name="T107" fmla="*/ 2147483647 h 552"/>
                <a:gd name="T108" fmla="*/ 2147483647 w 967"/>
                <a:gd name="T109" fmla="*/ 2147483647 h 552"/>
                <a:gd name="T110" fmla="*/ 2147483647 w 967"/>
                <a:gd name="T111" fmla="*/ 2147483647 h 552"/>
                <a:gd name="T112" fmla="*/ 2147483647 w 967"/>
                <a:gd name="T113" fmla="*/ 2147483647 h 552"/>
                <a:gd name="T114" fmla="*/ 2147483647 w 967"/>
                <a:gd name="T115" fmla="*/ 2147483647 h 552"/>
                <a:gd name="T116" fmla="*/ 2147483647 w 967"/>
                <a:gd name="T117" fmla="*/ 2147483647 h 552"/>
                <a:gd name="T118" fmla="*/ 2147483647 w 967"/>
                <a:gd name="T119" fmla="*/ 2147483647 h 5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7"/>
                <a:gd name="T181" fmla="*/ 0 h 552"/>
                <a:gd name="T182" fmla="*/ 967 w 967"/>
                <a:gd name="T183" fmla="*/ 552 h 5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7" h="552">
                  <a:moveTo>
                    <a:pt x="767" y="481"/>
                  </a:moveTo>
                  <a:lnTo>
                    <a:pt x="802" y="481"/>
                  </a:lnTo>
                  <a:lnTo>
                    <a:pt x="793" y="481"/>
                  </a:lnTo>
                  <a:lnTo>
                    <a:pt x="802" y="481"/>
                  </a:lnTo>
                  <a:lnTo>
                    <a:pt x="776" y="508"/>
                  </a:lnTo>
                  <a:lnTo>
                    <a:pt x="776" y="526"/>
                  </a:lnTo>
                  <a:lnTo>
                    <a:pt x="802" y="508"/>
                  </a:lnTo>
                  <a:lnTo>
                    <a:pt x="845" y="481"/>
                  </a:lnTo>
                  <a:lnTo>
                    <a:pt x="871" y="472"/>
                  </a:lnTo>
                  <a:lnTo>
                    <a:pt x="871" y="463"/>
                  </a:lnTo>
                  <a:lnTo>
                    <a:pt x="871" y="454"/>
                  </a:lnTo>
                  <a:lnTo>
                    <a:pt x="845" y="472"/>
                  </a:lnTo>
                  <a:lnTo>
                    <a:pt x="819" y="472"/>
                  </a:lnTo>
                  <a:lnTo>
                    <a:pt x="802" y="463"/>
                  </a:lnTo>
                  <a:lnTo>
                    <a:pt x="810" y="445"/>
                  </a:lnTo>
                  <a:lnTo>
                    <a:pt x="802" y="445"/>
                  </a:lnTo>
                  <a:lnTo>
                    <a:pt x="793" y="436"/>
                  </a:lnTo>
                  <a:lnTo>
                    <a:pt x="828" y="428"/>
                  </a:lnTo>
                  <a:lnTo>
                    <a:pt x="819" y="410"/>
                  </a:lnTo>
                  <a:lnTo>
                    <a:pt x="767" y="428"/>
                  </a:lnTo>
                  <a:lnTo>
                    <a:pt x="723" y="454"/>
                  </a:lnTo>
                  <a:lnTo>
                    <a:pt x="758" y="428"/>
                  </a:lnTo>
                  <a:lnTo>
                    <a:pt x="784" y="410"/>
                  </a:lnTo>
                  <a:lnTo>
                    <a:pt x="793" y="410"/>
                  </a:lnTo>
                  <a:lnTo>
                    <a:pt x="802" y="401"/>
                  </a:lnTo>
                  <a:lnTo>
                    <a:pt x="837" y="401"/>
                  </a:lnTo>
                  <a:lnTo>
                    <a:pt x="889" y="401"/>
                  </a:lnTo>
                  <a:lnTo>
                    <a:pt x="915" y="374"/>
                  </a:lnTo>
                  <a:lnTo>
                    <a:pt x="967" y="365"/>
                  </a:lnTo>
                  <a:lnTo>
                    <a:pt x="967" y="338"/>
                  </a:lnTo>
                  <a:lnTo>
                    <a:pt x="950" y="338"/>
                  </a:lnTo>
                  <a:lnTo>
                    <a:pt x="950" y="330"/>
                  </a:lnTo>
                  <a:lnTo>
                    <a:pt x="932" y="330"/>
                  </a:lnTo>
                  <a:lnTo>
                    <a:pt x="950" y="321"/>
                  </a:lnTo>
                  <a:lnTo>
                    <a:pt x="932" y="321"/>
                  </a:lnTo>
                  <a:lnTo>
                    <a:pt x="932" y="312"/>
                  </a:lnTo>
                  <a:lnTo>
                    <a:pt x="915" y="312"/>
                  </a:lnTo>
                  <a:lnTo>
                    <a:pt x="924" y="303"/>
                  </a:lnTo>
                  <a:lnTo>
                    <a:pt x="906" y="285"/>
                  </a:lnTo>
                  <a:lnTo>
                    <a:pt x="924" y="276"/>
                  </a:lnTo>
                  <a:lnTo>
                    <a:pt x="906" y="214"/>
                  </a:lnTo>
                  <a:lnTo>
                    <a:pt x="889" y="232"/>
                  </a:lnTo>
                  <a:lnTo>
                    <a:pt x="889" y="240"/>
                  </a:lnTo>
                  <a:lnTo>
                    <a:pt x="854" y="258"/>
                  </a:lnTo>
                  <a:lnTo>
                    <a:pt x="845" y="240"/>
                  </a:lnTo>
                  <a:lnTo>
                    <a:pt x="854" y="214"/>
                  </a:lnTo>
                  <a:lnTo>
                    <a:pt x="837" y="214"/>
                  </a:lnTo>
                  <a:lnTo>
                    <a:pt x="837" y="205"/>
                  </a:lnTo>
                  <a:lnTo>
                    <a:pt x="819" y="187"/>
                  </a:lnTo>
                  <a:lnTo>
                    <a:pt x="784" y="178"/>
                  </a:lnTo>
                  <a:lnTo>
                    <a:pt x="767" y="187"/>
                  </a:lnTo>
                  <a:lnTo>
                    <a:pt x="758" y="214"/>
                  </a:lnTo>
                  <a:lnTo>
                    <a:pt x="741" y="232"/>
                  </a:lnTo>
                  <a:lnTo>
                    <a:pt x="723" y="249"/>
                  </a:lnTo>
                  <a:lnTo>
                    <a:pt x="732" y="258"/>
                  </a:lnTo>
                  <a:lnTo>
                    <a:pt x="723" y="303"/>
                  </a:lnTo>
                  <a:lnTo>
                    <a:pt x="680" y="321"/>
                  </a:lnTo>
                  <a:lnTo>
                    <a:pt x="662" y="365"/>
                  </a:lnTo>
                  <a:lnTo>
                    <a:pt x="636" y="374"/>
                  </a:lnTo>
                  <a:lnTo>
                    <a:pt x="619" y="347"/>
                  </a:lnTo>
                  <a:lnTo>
                    <a:pt x="645" y="321"/>
                  </a:lnTo>
                  <a:lnTo>
                    <a:pt x="610" y="312"/>
                  </a:lnTo>
                  <a:lnTo>
                    <a:pt x="558" y="276"/>
                  </a:lnTo>
                  <a:lnTo>
                    <a:pt x="540" y="276"/>
                  </a:lnTo>
                  <a:lnTo>
                    <a:pt x="549" y="249"/>
                  </a:lnTo>
                  <a:lnTo>
                    <a:pt x="532" y="249"/>
                  </a:lnTo>
                  <a:lnTo>
                    <a:pt x="532" y="240"/>
                  </a:lnTo>
                  <a:lnTo>
                    <a:pt x="567" y="214"/>
                  </a:lnTo>
                  <a:lnTo>
                    <a:pt x="593" y="187"/>
                  </a:lnTo>
                  <a:lnTo>
                    <a:pt x="601" y="178"/>
                  </a:lnTo>
                  <a:lnTo>
                    <a:pt x="628" y="178"/>
                  </a:lnTo>
                  <a:lnTo>
                    <a:pt x="645" y="160"/>
                  </a:lnTo>
                  <a:lnTo>
                    <a:pt x="662" y="160"/>
                  </a:lnTo>
                  <a:lnTo>
                    <a:pt x="697" y="142"/>
                  </a:lnTo>
                  <a:lnTo>
                    <a:pt x="723" y="125"/>
                  </a:lnTo>
                  <a:lnTo>
                    <a:pt x="741" y="125"/>
                  </a:lnTo>
                  <a:lnTo>
                    <a:pt x="784" y="116"/>
                  </a:lnTo>
                  <a:lnTo>
                    <a:pt x="793" y="98"/>
                  </a:lnTo>
                  <a:lnTo>
                    <a:pt x="784" y="98"/>
                  </a:lnTo>
                  <a:lnTo>
                    <a:pt x="810" y="71"/>
                  </a:lnTo>
                  <a:lnTo>
                    <a:pt x="802" y="71"/>
                  </a:lnTo>
                  <a:lnTo>
                    <a:pt x="776" y="62"/>
                  </a:lnTo>
                  <a:lnTo>
                    <a:pt x="758" y="89"/>
                  </a:lnTo>
                  <a:lnTo>
                    <a:pt x="723" y="116"/>
                  </a:lnTo>
                  <a:lnTo>
                    <a:pt x="723" y="98"/>
                  </a:lnTo>
                  <a:lnTo>
                    <a:pt x="723" y="80"/>
                  </a:lnTo>
                  <a:lnTo>
                    <a:pt x="723" y="71"/>
                  </a:lnTo>
                  <a:lnTo>
                    <a:pt x="715" y="80"/>
                  </a:lnTo>
                  <a:lnTo>
                    <a:pt x="706" y="71"/>
                  </a:lnTo>
                  <a:lnTo>
                    <a:pt x="697" y="62"/>
                  </a:lnTo>
                  <a:lnTo>
                    <a:pt x="715" y="62"/>
                  </a:lnTo>
                  <a:lnTo>
                    <a:pt x="706" y="36"/>
                  </a:lnTo>
                  <a:lnTo>
                    <a:pt x="723" y="36"/>
                  </a:lnTo>
                  <a:lnTo>
                    <a:pt x="723" y="27"/>
                  </a:lnTo>
                  <a:lnTo>
                    <a:pt x="732" y="27"/>
                  </a:lnTo>
                  <a:lnTo>
                    <a:pt x="776" y="0"/>
                  </a:lnTo>
                  <a:lnTo>
                    <a:pt x="741" y="0"/>
                  </a:lnTo>
                  <a:lnTo>
                    <a:pt x="723" y="18"/>
                  </a:lnTo>
                  <a:lnTo>
                    <a:pt x="697" y="36"/>
                  </a:lnTo>
                  <a:lnTo>
                    <a:pt x="654" y="53"/>
                  </a:lnTo>
                  <a:lnTo>
                    <a:pt x="654" y="62"/>
                  </a:lnTo>
                  <a:lnTo>
                    <a:pt x="680" y="71"/>
                  </a:lnTo>
                  <a:lnTo>
                    <a:pt x="654" y="80"/>
                  </a:lnTo>
                  <a:lnTo>
                    <a:pt x="628" y="98"/>
                  </a:lnTo>
                  <a:lnTo>
                    <a:pt x="619" y="98"/>
                  </a:lnTo>
                  <a:lnTo>
                    <a:pt x="628" y="89"/>
                  </a:lnTo>
                  <a:lnTo>
                    <a:pt x="645" y="80"/>
                  </a:lnTo>
                  <a:lnTo>
                    <a:pt x="645" y="71"/>
                  </a:lnTo>
                  <a:lnTo>
                    <a:pt x="636" y="62"/>
                  </a:lnTo>
                  <a:lnTo>
                    <a:pt x="601" y="80"/>
                  </a:lnTo>
                  <a:lnTo>
                    <a:pt x="619" y="80"/>
                  </a:lnTo>
                  <a:lnTo>
                    <a:pt x="593" y="98"/>
                  </a:lnTo>
                  <a:lnTo>
                    <a:pt x="567" y="98"/>
                  </a:lnTo>
                  <a:lnTo>
                    <a:pt x="540" y="89"/>
                  </a:lnTo>
                  <a:lnTo>
                    <a:pt x="540" y="80"/>
                  </a:lnTo>
                  <a:lnTo>
                    <a:pt x="497" y="89"/>
                  </a:lnTo>
                  <a:lnTo>
                    <a:pt x="506" y="89"/>
                  </a:lnTo>
                  <a:lnTo>
                    <a:pt x="497" y="98"/>
                  </a:lnTo>
                  <a:lnTo>
                    <a:pt x="471" y="89"/>
                  </a:lnTo>
                  <a:lnTo>
                    <a:pt x="436" y="98"/>
                  </a:lnTo>
                  <a:lnTo>
                    <a:pt x="410" y="98"/>
                  </a:lnTo>
                  <a:lnTo>
                    <a:pt x="436" y="89"/>
                  </a:lnTo>
                  <a:lnTo>
                    <a:pt x="436" y="80"/>
                  </a:lnTo>
                  <a:lnTo>
                    <a:pt x="401" y="71"/>
                  </a:lnTo>
                  <a:lnTo>
                    <a:pt x="392" y="62"/>
                  </a:lnTo>
                  <a:lnTo>
                    <a:pt x="366" y="62"/>
                  </a:lnTo>
                  <a:lnTo>
                    <a:pt x="349" y="71"/>
                  </a:lnTo>
                  <a:lnTo>
                    <a:pt x="323" y="71"/>
                  </a:lnTo>
                  <a:lnTo>
                    <a:pt x="331" y="62"/>
                  </a:lnTo>
                  <a:lnTo>
                    <a:pt x="323" y="53"/>
                  </a:lnTo>
                  <a:lnTo>
                    <a:pt x="297" y="62"/>
                  </a:lnTo>
                  <a:lnTo>
                    <a:pt x="244" y="71"/>
                  </a:lnTo>
                  <a:lnTo>
                    <a:pt x="227" y="71"/>
                  </a:lnTo>
                  <a:lnTo>
                    <a:pt x="209" y="80"/>
                  </a:lnTo>
                  <a:lnTo>
                    <a:pt x="175" y="71"/>
                  </a:lnTo>
                  <a:lnTo>
                    <a:pt x="0" y="214"/>
                  </a:lnTo>
                  <a:lnTo>
                    <a:pt x="18" y="214"/>
                  </a:lnTo>
                  <a:lnTo>
                    <a:pt x="9" y="232"/>
                  </a:lnTo>
                  <a:lnTo>
                    <a:pt x="18" y="240"/>
                  </a:lnTo>
                  <a:lnTo>
                    <a:pt x="53" y="232"/>
                  </a:lnTo>
                  <a:lnTo>
                    <a:pt x="53" y="249"/>
                  </a:lnTo>
                  <a:lnTo>
                    <a:pt x="44" y="285"/>
                  </a:lnTo>
                  <a:lnTo>
                    <a:pt x="53" y="303"/>
                  </a:lnTo>
                  <a:lnTo>
                    <a:pt x="44" y="321"/>
                  </a:lnTo>
                  <a:lnTo>
                    <a:pt x="18" y="330"/>
                  </a:lnTo>
                  <a:lnTo>
                    <a:pt x="18" y="356"/>
                  </a:lnTo>
                  <a:lnTo>
                    <a:pt x="27" y="356"/>
                  </a:lnTo>
                  <a:lnTo>
                    <a:pt x="18" y="374"/>
                  </a:lnTo>
                  <a:lnTo>
                    <a:pt x="35" y="401"/>
                  </a:lnTo>
                  <a:lnTo>
                    <a:pt x="53" y="410"/>
                  </a:lnTo>
                  <a:lnTo>
                    <a:pt x="410" y="410"/>
                  </a:lnTo>
                  <a:lnTo>
                    <a:pt x="418" y="410"/>
                  </a:lnTo>
                  <a:lnTo>
                    <a:pt x="427" y="428"/>
                  </a:lnTo>
                  <a:lnTo>
                    <a:pt x="488" y="436"/>
                  </a:lnTo>
                  <a:lnTo>
                    <a:pt x="471" y="436"/>
                  </a:lnTo>
                  <a:lnTo>
                    <a:pt x="514" y="410"/>
                  </a:lnTo>
                  <a:lnTo>
                    <a:pt x="532" y="428"/>
                  </a:lnTo>
                  <a:lnTo>
                    <a:pt x="532" y="436"/>
                  </a:lnTo>
                  <a:lnTo>
                    <a:pt x="549" y="436"/>
                  </a:lnTo>
                  <a:lnTo>
                    <a:pt x="540" y="463"/>
                  </a:lnTo>
                  <a:lnTo>
                    <a:pt x="584" y="472"/>
                  </a:lnTo>
                  <a:lnTo>
                    <a:pt x="593" y="499"/>
                  </a:lnTo>
                  <a:lnTo>
                    <a:pt x="584" y="508"/>
                  </a:lnTo>
                  <a:lnTo>
                    <a:pt x="567" y="481"/>
                  </a:lnTo>
                  <a:lnTo>
                    <a:pt x="549" y="526"/>
                  </a:lnTo>
                  <a:lnTo>
                    <a:pt x="540" y="526"/>
                  </a:lnTo>
                  <a:lnTo>
                    <a:pt x="523" y="552"/>
                  </a:lnTo>
                  <a:lnTo>
                    <a:pt x="549" y="534"/>
                  </a:lnTo>
                  <a:lnTo>
                    <a:pt x="593" y="534"/>
                  </a:lnTo>
                  <a:lnTo>
                    <a:pt x="584" y="526"/>
                  </a:lnTo>
                  <a:lnTo>
                    <a:pt x="575" y="526"/>
                  </a:lnTo>
                  <a:lnTo>
                    <a:pt x="584" y="517"/>
                  </a:lnTo>
                  <a:lnTo>
                    <a:pt x="619" y="517"/>
                  </a:lnTo>
                  <a:lnTo>
                    <a:pt x="636" y="508"/>
                  </a:lnTo>
                  <a:lnTo>
                    <a:pt x="654" y="499"/>
                  </a:lnTo>
                  <a:lnTo>
                    <a:pt x="706" y="499"/>
                  </a:lnTo>
                  <a:lnTo>
                    <a:pt x="723" y="481"/>
                  </a:lnTo>
                  <a:lnTo>
                    <a:pt x="741" y="445"/>
                  </a:lnTo>
                  <a:lnTo>
                    <a:pt x="767" y="454"/>
                  </a:lnTo>
                  <a:lnTo>
                    <a:pt x="758" y="481"/>
                  </a:lnTo>
                  <a:lnTo>
                    <a:pt x="767" y="481"/>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52" name="Freeform 358"/>
            <p:cNvSpPr>
              <a:spLocks/>
            </p:cNvSpPr>
            <p:nvPr/>
          </p:nvSpPr>
          <p:spPr bwMode="auto">
            <a:xfrm>
              <a:off x="1390650" y="2154237"/>
              <a:ext cx="939800" cy="430213"/>
            </a:xfrm>
            <a:custGeom>
              <a:avLst/>
              <a:gdLst>
                <a:gd name="T0" fmla="*/ 2147483647 w 583"/>
                <a:gd name="T1" fmla="*/ 2147483647 h 286"/>
                <a:gd name="T2" fmla="*/ 2147483647 w 583"/>
                <a:gd name="T3" fmla="*/ 2147483647 h 286"/>
                <a:gd name="T4" fmla="*/ 2147483647 w 583"/>
                <a:gd name="T5" fmla="*/ 2147483647 h 286"/>
                <a:gd name="T6" fmla="*/ 2147483647 w 583"/>
                <a:gd name="T7" fmla="*/ 2147483647 h 286"/>
                <a:gd name="T8" fmla="*/ 2147483647 w 583"/>
                <a:gd name="T9" fmla="*/ 2147483647 h 286"/>
                <a:gd name="T10" fmla="*/ 2147483647 w 583"/>
                <a:gd name="T11" fmla="*/ 2147483647 h 286"/>
                <a:gd name="T12" fmla="*/ 2147483647 w 583"/>
                <a:gd name="T13" fmla="*/ 2147483647 h 286"/>
                <a:gd name="T14" fmla="*/ 2147483647 w 583"/>
                <a:gd name="T15" fmla="*/ 2147483647 h 286"/>
                <a:gd name="T16" fmla="*/ 2147483647 w 583"/>
                <a:gd name="T17" fmla="*/ 2147483647 h 286"/>
                <a:gd name="T18" fmla="*/ 2147483647 w 583"/>
                <a:gd name="T19" fmla="*/ 2147483647 h 286"/>
                <a:gd name="T20" fmla="*/ 2147483647 w 583"/>
                <a:gd name="T21" fmla="*/ 2147483647 h 286"/>
                <a:gd name="T22" fmla="*/ 2147483647 w 583"/>
                <a:gd name="T23" fmla="*/ 2147483647 h 286"/>
                <a:gd name="T24" fmla="*/ 2147483647 w 583"/>
                <a:gd name="T25" fmla="*/ 2147483647 h 286"/>
                <a:gd name="T26" fmla="*/ 2147483647 w 583"/>
                <a:gd name="T27" fmla="*/ 2147483647 h 286"/>
                <a:gd name="T28" fmla="*/ 2147483647 w 583"/>
                <a:gd name="T29" fmla="*/ 2147483647 h 286"/>
                <a:gd name="T30" fmla="*/ 2147483647 w 583"/>
                <a:gd name="T31" fmla="*/ 2147483647 h 286"/>
                <a:gd name="T32" fmla="*/ 2147483647 w 583"/>
                <a:gd name="T33" fmla="*/ 2147483647 h 286"/>
                <a:gd name="T34" fmla="*/ 2147483647 w 583"/>
                <a:gd name="T35" fmla="*/ 2147483647 h 286"/>
                <a:gd name="T36" fmla="*/ 2147483647 w 583"/>
                <a:gd name="T37" fmla="*/ 2147483647 h 286"/>
                <a:gd name="T38" fmla="*/ 2147483647 w 583"/>
                <a:gd name="T39" fmla="*/ 2147483647 h 286"/>
                <a:gd name="T40" fmla="*/ 2147483647 w 583"/>
                <a:gd name="T41" fmla="*/ 2147483647 h 286"/>
                <a:gd name="T42" fmla="*/ 2147483647 w 583"/>
                <a:gd name="T43" fmla="*/ 2147483647 h 286"/>
                <a:gd name="T44" fmla="*/ 2147483647 w 583"/>
                <a:gd name="T45" fmla="*/ 2147483647 h 286"/>
                <a:gd name="T46" fmla="*/ 2147483647 w 583"/>
                <a:gd name="T47" fmla="*/ 2147483647 h 286"/>
                <a:gd name="T48" fmla="*/ 2147483647 w 583"/>
                <a:gd name="T49" fmla="*/ 2147483647 h 286"/>
                <a:gd name="T50" fmla="*/ 2147483647 w 583"/>
                <a:gd name="T51" fmla="*/ 2147483647 h 286"/>
                <a:gd name="T52" fmla="*/ 2147483647 w 583"/>
                <a:gd name="T53" fmla="*/ 2147483647 h 286"/>
                <a:gd name="T54" fmla="*/ 2147483647 w 583"/>
                <a:gd name="T55" fmla="*/ 2147483647 h 286"/>
                <a:gd name="T56" fmla="*/ 2147483647 w 583"/>
                <a:gd name="T57" fmla="*/ 2147483647 h 286"/>
                <a:gd name="T58" fmla="*/ 2147483647 w 583"/>
                <a:gd name="T59" fmla="*/ 2147483647 h 286"/>
                <a:gd name="T60" fmla="*/ 2147483647 w 583"/>
                <a:gd name="T61" fmla="*/ 2147483647 h 286"/>
                <a:gd name="T62" fmla="*/ 2147483647 w 583"/>
                <a:gd name="T63" fmla="*/ 0 h 286"/>
                <a:gd name="T64" fmla="*/ 2147483647 w 583"/>
                <a:gd name="T65" fmla="*/ 2147483647 h 286"/>
                <a:gd name="T66" fmla="*/ 2147483647 w 583"/>
                <a:gd name="T67" fmla="*/ 2147483647 h 286"/>
                <a:gd name="T68" fmla="*/ 2147483647 w 583"/>
                <a:gd name="T69" fmla="*/ 2147483647 h 2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3"/>
                <a:gd name="T106" fmla="*/ 0 h 286"/>
                <a:gd name="T107" fmla="*/ 583 w 583"/>
                <a:gd name="T108" fmla="*/ 286 h 2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3" h="286">
                  <a:moveTo>
                    <a:pt x="409" y="170"/>
                  </a:moveTo>
                  <a:lnTo>
                    <a:pt x="427" y="170"/>
                  </a:lnTo>
                  <a:lnTo>
                    <a:pt x="418" y="188"/>
                  </a:lnTo>
                  <a:lnTo>
                    <a:pt x="427" y="196"/>
                  </a:lnTo>
                  <a:lnTo>
                    <a:pt x="461" y="188"/>
                  </a:lnTo>
                  <a:lnTo>
                    <a:pt x="461" y="205"/>
                  </a:lnTo>
                  <a:lnTo>
                    <a:pt x="453" y="241"/>
                  </a:lnTo>
                  <a:lnTo>
                    <a:pt x="461" y="259"/>
                  </a:lnTo>
                  <a:lnTo>
                    <a:pt x="453" y="277"/>
                  </a:lnTo>
                  <a:lnTo>
                    <a:pt x="444" y="277"/>
                  </a:lnTo>
                  <a:lnTo>
                    <a:pt x="435" y="277"/>
                  </a:lnTo>
                  <a:lnTo>
                    <a:pt x="435" y="259"/>
                  </a:lnTo>
                  <a:lnTo>
                    <a:pt x="444" y="259"/>
                  </a:lnTo>
                  <a:lnTo>
                    <a:pt x="435" y="241"/>
                  </a:lnTo>
                  <a:lnTo>
                    <a:pt x="427" y="277"/>
                  </a:lnTo>
                  <a:lnTo>
                    <a:pt x="418" y="268"/>
                  </a:lnTo>
                  <a:lnTo>
                    <a:pt x="427" y="241"/>
                  </a:lnTo>
                  <a:lnTo>
                    <a:pt x="418" y="241"/>
                  </a:lnTo>
                  <a:lnTo>
                    <a:pt x="427" y="232"/>
                  </a:lnTo>
                  <a:lnTo>
                    <a:pt x="435" y="232"/>
                  </a:lnTo>
                  <a:lnTo>
                    <a:pt x="444" y="232"/>
                  </a:lnTo>
                  <a:lnTo>
                    <a:pt x="444" y="223"/>
                  </a:lnTo>
                  <a:lnTo>
                    <a:pt x="427" y="232"/>
                  </a:lnTo>
                  <a:lnTo>
                    <a:pt x="435" y="214"/>
                  </a:lnTo>
                  <a:lnTo>
                    <a:pt x="427" y="214"/>
                  </a:lnTo>
                  <a:lnTo>
                    <a:pt x="409" y="196"/>
                  </a:lnTo>
                  <a:lnTo>
                    <a:pt x="418" y="188"/>
                  </a:lnTo>
                  <a:lnTo>
                    <a:pt x="400" y="188"/>
                  </a:lnTo>
                  <a:lnTo>
                    <a:pt x="357" y="188"/>
                  </a:lnTo>
                  <a:lnTo>
                    <a:pt x="339" y="170"/>
                  </a:lnTo>
                  <a:lnTo>
                    <a:pt x="322" y="170"/>
                  </a:lnTo>
                  <a:lnTo>
                    <a:pt x="287" y="188"/>
                  </a:lnTo>
                  <a:lnTo>
                    <a:pt x="252" y="196"/>
                  </a:lnTo>
                  <a:lnTo>
                    <a:pt x="226" y="196"/>
                  </a:lnTo>
                  <a:lnTo>
                    <a:pt x="226" y="205"/>
                  </a:lnTo>
                  <a:lnTo>
                    <a:pt x="217" y="205"/>
                  </a:lnTo>
                  <a:lnTo>
                    <a:pt x="148" y="232"/>
                  </a:lnTo>
                  <a:lnTo>
                    <a:pt x="104" y="259"/>
                  </a:lnTo>
                  <a:lnTo>
                    <a:pt x="0" y="286"/>
                  </a:lnTo>
                  <a:lnTo>
                    <a:pt x="148" y="223"/>
                  </a:lnTo>
                  <a:lnTo>
                    <a:pt x="165" y="205"/>
                  </a:lnTo>
                  <a:lnTo>
                    <a:pt x="148" y="205"/>
                  </a:lnTo>
                  <a:lnTo>
                    <a:pt x="122" y="205"/>
                  </a:lnTo>
                  <a:lnTo>
                    <a:pt x="139" y="188"/>
                  </a:lnTo>
                  <a:lnTo>
                    <a:pt x="113" y="188"/>
                  </a:lnTo>
                  <a:lnTo>
                    <a:pt x="122" y="161"/>
                  </a:lnTo>
                  <a:lnTo>
                    <a:pt x="165" y="134"/>
                  </a:lnTo>
                  <a:lnTo>
                    <a:pt x="226" y="125"/>
                  </a:lnTo>
                  <a:lnTo>
                    <a:pt x="252" y="98"/>
                  </a:lnTo>
                  <a:lnTo>
                    <a:pt x="226" y="107"/>
                  </a:lnTo>
                  <a:lnTo>
                    <a:pt x="183" y="107"/>
                  </a:lnTo>
                  <a:lnTo>
                    <a:pt x="200" y="98"/>
                  </a:lnTo>
                  <a:lnTo>
                    <a:pt x="183" y="90"/>
                  </a:lnTo>
                  <a:lnTo>
                    <a:pt x="244" y="81"/>
                  </a:lnTo>
                  <a:lnTo>
                    <a:pt x="252" y="81"/>
                  </a:lnTo>
                  <a:lnTo>
                    <a:pt x="244" y="81"/>
                  </a:lnTo>
                  <a:lnTo>
                    <a:pt x="287" y="81"/>
                  </a:lnTo>
                  <a:lnTo>
                    <a:pt x="270" y="72"/>
                  </a:lnTo>
                  <a:lnTo>
                    <a:pt x="287" y="54"/>
                  </a:lnTo>
                  <a:lnTo>
                    <a:pt x="270" y="45"/>
                  </a:lnTo>
                  <a:lnTo>
                    <a:pt x="287" y="36"/>
                  </a:lnTo>
                  <a:lnTo>
                    <a:pt x="313" y="36"/>
                  </a:lnTo>
                  <a:lnTo>
                    <a:pt x="357" y="18"/>
                  </a:lnTo>
                  <a:lnTo>
                    <a:pt x="444" y="0"/>
                  </a:lnTo>
                  <a:lnTo>
                    <a:pt x="453" y="0"/>
                  </a:lnTo>
                  <a:lnTo>
                    <a:pt x="453" y="9"/>
                  </a:lnTo>
                  <a:lnTo>
                    <a:pt x="479" y="9"/>
                  </a:lnTo>
                  <a:lnTo>
                    <a:pt x="557" y="18"/>
                  </a:lnTo>
                  <a:lnTo>
                    <a:pt x="583" y="27"/>
                  </a:lnTo>
                  <a:lnTo>
                    <a:pt x="409" y="17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53" name="Freeform 359"/>
            <p:cNvSpPr>
              <a:spLocks/>
            </p:cNvSpPr>
            <p:nvPr/>
          </p:nvSpPr>
          <p:spPr bwMode="auto">
            <a:xfrm>
              <a:off x="1390650" y="2154237"/>
              <a:ext cx="939800" cy="430213"/>
            </a:xfrm>
            <a:custGeom>
              <a:avLst/>
              <a:gdLst>
                <a:gd name="T0" fmla="*/ 2147483647 w 583"/>
                <a:gd name="T1" fmla="*/ 2147483647 h 286"/>
                <a:gd name="T2" fmla="*/ 2147483647 w 583"/>
                <a:gd name="T3" fmla="*/ 2147483647 h 286"/>
                <a:gd name="T4" fmla="*/ 2147483647 w 583"/>
                <a:gd name="T5" fmla="*/ 2147483647 h 286"/>
                <a:gd name="T6" fmla="*/ 2147483647 w 583"/>
                <a:gd name="T7" fmla="*/ 2147483647 h 286"/>
                <a:gd name="T8" fmla="*/ 2147483647 w 583"/>
                <a:gd name="T9" fmla="*/ 2147483647 h 286"/>
                <a:gd name="T10" fmla="*/ 2147483647 w 583"/>
                <a:gd name="T11" fmla="*/ 2147483647 h 286"/>
                <a:gd name="T12" fmla="*/ 2147483647 w 583"/>
                <a:gd name="T13" fmla="*/ 2147483647 h 286"/>
                <a:gd name="T14" fmla="*/ 2147483647 w 583"/>
                <a:gd name="T15" fmla="*/ 2147483647 h 286"/>
                <a:gd name="T16" fmla="*/ 2147483647 w 583"/>
                <a:gd name="T17" fmla="*/ 2147483647 h 286"/>
                <a:gd name="T18" fmla="*/ 2147483647 w 583"/>
                <a:gd name="T19" fmla="*/ 2147483647 h 286"/>
                <a:gd name="T20" fmla="*/ 2147483647 w 583"/>
                <a:gd name="T21" fmla="*/ 2147483647 h 286"/>
                <a:gd name="T22" fmla="*/ 2147483647 w 583"/>
                <a:gd name="T23" fmla="*/ 2147483647 h 286"/>
                <a:gd name="T24" fmla="*/ 2147483647 w 583"/>
                <a:gd name="T25" fmla="*/ 2147483647 h 286"/>
                <a:gd name="T26" fmla="*/ 2147483647 w 583"/>
                <a:gd name="T27" fmla="*/ 2147483647 h 286"/>
                <a:gd name="T28" fmla="*/ 2147483647 w 583"/>
                <a:gd name="T29" fmla="*/ 2147483647 h 286"/>
                <a:gd name="T30" fmla="*/ 2147483647 w 583"/>
                <a:gd name="T31" fmla="*/ 2147483647 h 286"/>
                <a:gd name="T32" fmla="*/ 2147483647 w 583"/>
                <a:gd name="T33" fmla="*/ 2147483647 h 286"/>
                <a:gd name="T34" fmla="*/ 2147483647 w 583"/>
                <a:gd name="T35" fmla="*/ 2147483647 h 286"/>
                <a:gd name="T36" fmla="*/ 2147483647 w 583"/>
                <a:gd name="T37" fmla="*/ 2147483647 h 286"/>
                <a:gd name="T38" fmla="*/ 2147483647 w 583"/>
                <a:gd name="T39" fmla="*/ 2147483647 h 286"/>
                <a:gd name="T40" fmla="*/ 2147483647 w 583"/>
                <a:gd name="T41" fmla="*/ 2147483647 h 286"/>
                <a:gd name="T42" fmla="*/ 2147483647 w 583"/>
                <a:gd name="T43" fmla="*/ 2147483647 h 286"/>
                <a:gd name="T44" fmla="*/ 2147483647 w 583"/>
                <a:gd name="T45" fmla="*/ 2147483647 h 286"/>
                <a:gd name="T46" fmla="*/ 2147483647 w 583"/>
                <a:gd name="T47" fmla="*/ 2147483647 h 286"/>
                <a:gd name="T48" fmla="*/ 2147483647 w 583"/>
                <a:gd name="T49" fmla="*/ 2147483647 h 286"/>
                <a:gd name="T50" fmla="*/ 2147483647 w 583"/>
                <a:gd name="T51" fmla="*/ 2147483647 h 286"/>
                <a:gd name="T52" fmla="*/ 2147483647 w 583"/>
                <a:gd name="T53" fmla="*/ 2147483647 h 286"/>
                <a:gd name="T54" fmla="*/ 2147483647 w 583"/>
                <a:gd name="T55" fmla="*/ 2147483647 h 286"/>
                <a:gd name="T56" fmla="*/ 2147483647 w 583"/>
                <a:gd name="T57" fmla="*/ 2147483647 h 286"/>
                <a:gd name="T58" fmla="*/ 2147483647 w 583"/>
                <a:gd name="T59" fmla="*/ 2147483647 h 286"/>
                <a:gd name="T60" fmla="*/ 2147483647 w 583"/>
                <a:gd name="T61" fmla="*/ 2147483647 h 286"/>
                <a:gd name="T62" fmla="*/ 2147483647 w 583"/>
                <a:gd name="T63" fmla="*/ 0 h 286"/>
                <a:gd name="T64" fmla="*/ 2147483647 w 583"/>
                <a:gd name="T65" fmla="*/ 2147483647 h 286"/>
                <a:gd name="T66" fmla="*/ 2147483647 w 583"/>
                <a:gd name="T67" fmla="*/ 2147483647 h 286"/>
                <a:gd name="T68" fmla="*/ 2147483647 w 583"/>
                <a:gd name="T69" fmla="*/ 2147483647 h 2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3"/>
                <a:gd name="T106" fmla="*/ 0 h 286"/>
                <a:gd name="T107" fmla="*/ 583 w 583"/>
                <a:gd name="T108" fmla="*/ 286 h 2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3" h="286">
                  <a:moveTo>
                    <a:pt x="409" y="170"/>
                  </a:moveTo>
                  <a:lnTo>
                    <a:pt x="427" y="170"/>
                  </a:lnTo>
                  <a:lnTo>
                    <a:pt x="418" y="188"/>
                  </a:lnTo>
                  <a:lnTo>
                    <a:pt x="427" y="196"/>
                  </a:lnTo>
                  <a:lnTo>
                    <a:pt x="461" y="188"/>
                  </a:lnTo>
                  <a:lnTo>
                    <a:pt x="461" y="205"/>
                  </a:lnTo>
                  <a:lnTo>
                    <a:pt x="453" y="241"/>
                  </a:lnTo>
                  <a:lnTo>
                    <a:pt x="461" y="259"/>
                  </a:lnTo>
                  <a:lnTo>
                    <a:pt x="453" y="277"/>
                  </a:lnTo>
                  <a:lnTo>
                    <a:pt x="444" y="277"/>
                  </a:lnTo>
                  <a:lnTo>
                    <a:pt x="435" y="277"/>
                  </a:lnTo>
                  <a:lnTo>
                    <a:pt x="435" y="259"/>
                  </a:lnTo>
                  <a:lnTo>
                    <a:pt x="444" y="259"/>
                  </a:lnTo>
                  <a:lnTo>
                    <a:pt x="435" y="241"/>
                  </a:lnTo>
                  <a:lnTo>
                    <a:pt x="427" y="277"/>
                  </a:lnTo>
                  <a:lnTo>
                    <a:pt x="418" y="268"/>
                  </a:lnTo>
                  <a:lnTo>
                    <a:pt x="427" y="241"/>
                  </a:lnTo>
                  <a:lnTo>
                    <a:pt x="418" y="241"/>
                  </a:lnTo>
                  <a:lnTo>
                    <a:pt x="427" y="232"/>
                  </a:lnTo>
                  <a:lnTo>
                    <a:pt x="435" y="232"/>
                  </a:lnTo>
                  <a:lnTo>
                    <a:pt x="444" y="232"/>
                  </a:lnTo>
                  <a:lnTo>
                    <a:pt x="444" y="223"/>
                  </a:lnTo>
                  <a:lnTo>
                    <a:pt x="427" y="232"/>
                  </a:lnTo>
                  <a:lnTo>
                    <a:pt x="435" y="214"/>
                  </a:lnTo>
                  <a:lnTo>
                    <a:pt x="427" y="214"/>
                  </a:lnTo>
                  <a:lnTo>
                    <a:pt x="409" y="196"/>
                  </a:lnTo>
                  <a:lnTo>
                    <a:pt x="418" y="188"/>
                  </a:lnTo>
                  <a:lnTo>
                    <a:pt x="400" y="188"/>
                  </a:lnTo>
                  <a:lnTo>
                    <a:pt x="357" y="188"/>
                  </a:lnTo>
                  <a:lnTo>
                    <a:pt x="339" y="170"/>
                  </a:lnTo>
                  <a:lnTo>
                    <a:pt x="322" y="170"/>
                  </a:lnTo>
                  <a:lnTo>
                    <a:pt x="287" y="188"/>
                  </a:lnTo>
                  <a:lnTo>
                    <a:pt x="252" y="196"/>
                  </a:lnTo>
                  <a:lnTo>
                    <a:pt x="226" y="196"/>
                  </a:lnTo>
                  <a:lnTo>
                    <a:pt x="226" y="205"/>
                  </a:lnTo>
                  <a:lnTo>
                    <a:pt x="217" y="205"/>
                  </a:lnTo>
                  <a:lnTo>
                    <a:pt x="148" y="232"/>
                  </a:lnTo>
                  <a:lnTo>
                    <a:pt x="104" y="259"/>
                  </a:lnTo>
                  <a:lnTo>
                    <a:pt x="0" y="286"/>
                  </a:lnTo>
                  <a:lnTo>
                    <a:pt x="148" y="223"/>
                  </a:lnTo>
                  <a:lnTo>
                    <a:pt x="165" y="205"/>
                  </a:lnTo>
                  <a:lnTo>
                    <a:pt x="148" y="205"/>
                  </a:lnTo>
                  <a:lnTo>
                    <a:pt x="122" y="205"/>
                  </a:lnTo>
                  <a:lnTo>
                    <a:pt x="139" y="188"/>
                  </a:lnTo>
                  <a:lnTo>
                    <a:pt x="113" y="188"/>
                  </a:lnTo>
                  <a:lnTo>
                    <a:pt x="122" y="161"/>
                  </a:lnTo>
                  <a:lnTo>
                    <a:pt x="165" y="134"/>
                  </a:lnTo>
                  <a:lnTo>
                    <a:pt x="226" y="125"/>
                  </a:lnTo>
                  <a:lnTo>
                    <a:pt x="252" y="98"/>
                  </a:lnTo>
                  <a:lnTo>
                    <a:pt x="226" y="107"/>
                  </a:lnTo>
                  <a:lnTo>
                    <a:pt x="183" y="107"/>
                  </a:lnTo>
                  <a:lnTo>
                    <a:pt x="200" y="98"/>
                  </a:lnTo>
                  <a:lnTo>
                    <a:pt x="183" y="90"/>
                  </a:lnTo>
                  <a:lnTo>
                    <a:pt x="244" y="81"/>
                  </a:lnTo>
                  <a:lnTo>
                    <a:pt x="252" y="81"/>
                  </a:lnTo>
                  <a:lnTo>
                    <a:pt x="244" y="81"/>
                  </a:lnTo>
                  <a:lnTo>
                    <a:pt x="287" y="81"/>
                  </a:lnTo>
                  <a:lnTo>
                    <a:pt x="270" y="72"/>
                  </a:lnTo>
                  <a:lnTo>
                    <a:pt x="287" y="54"/>
                  </a:lnTo>
                  <a:lnTo>
                    <a:pt x="270" y="45"/>
                  </a:lnTo>
                  <a:lnTo>
                    <a:pt x="287" y="36"/>
                  </a:lnTo>
                  <a:lnTo>
                    <a:pt x="313" y="36"/>
                  </a:lnTo>
                  <a:lnTo>
                    <a:pt x="357" y="18"/>
                  </a:lnTo>
                  <a:lnTo>
                    <a:pt x="444" y="0"/>
                  </a:lnTo>
                  <a:lnTo>
                    <a:pt x="453" y="0"/>
                  </a:lnTo>
                  <a:lnTo>
                    <a:pt x="453" y="9"/>
                  </a:lnTo>
                  <a:lnTo>
                    <a:pt x="479" y="9"/>
                  </a:lnTo>
                  <a:lnTo>
                    <a:pt x="557" y="18"/>
                  </a:lnTo>
                  <a:lnTo>
                    <a:pt x="583" y="27"/>
                  </a:lnTo>
                  <a:lnTo>
                    <a:pt x="409" y="17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54" name="Freeform 360"/>
            <p:cNvSpPr>
              <a:spLocks/>
            </p:cNvSpPr>
            <p:nvPr/>
          </p:nvSpPr>
          <p:spPr bwMode="auto">
            <a:xfrm>
              <a:off x="2008188" y="3176587"/>
              <a:ext cx="631825" cy="496888"/>
            </a:xfrm>
            <a:custGeom>
              <a:avLst/>
              <a:gdLst>
                <a:gd name="T0" fmla="*/ 0 w 392"/>
                <a:gd name="T1" fmla="*/ 2147483647 h 329"/>
                <a:gd name="T2" fmla="*/ 2147483647 w 392"/>
                <a:gd name="T3" fmla="*/ 2147483647 h 329"/>
                <a:gd name="T4" fmla="*/ 2147483647 w 392"/>
                <a:gd name="T5" fmla="*/ 2147483647 h 329"/>
                <a:gd name="T6" fmla="*/ 2147483647 w 392"/>
                <a:gd name="T7" fmla="*/ 2147483647 h 329"/>
                <a:gd name="T8" fmla="*/ 2147483647 w 392"/>
                <a:gd name="T9" fmla="*/ 2147483647 h 329"/>
                <a:gd name="T10" fmla="*/ 2147483647 w 392"/>
                <a:gd name="T11" fmla="*/ 2147483647 h 329"/>
                <a:gd name="T12" fmla="*/ 2147483647 w 392"/>
                <a:gd name="T13" fmla="*/ 2147483647 h 329"/>
                <a:gd name="T14" fmla="*/ 2147483647 w 392"/>
                <a:gd name="T15" fmla="*/ 2147483647 h 329"/>
                <a:gd name="T16" fmla="*/ 2147483647 w 392"/>
                <a:gd name="T17" fmla="*/ 2147483647 h 329"/>
                <a:gd name="T18" fmla="*/ 2147483647 w 392"/>
                <a:gd name="T19" fmla="*/ 2147483647 h 329"/>
                <a:gd name="T20" fmla="*/ 2147483647 w 392"/>
                <a:gd name="T21" fmla="*/ 2147483647 h 329"/>
                <a:gd name="T22" fmla="*/ 2147483647 w 392"/>
                <a:gd name="T23" fmla="*/ 2147483647 h 329"/>
                <a:gd name="T24" fmla="*/ 2147483647 w 392"/>
                <a:gd name="T25" fmla="*/ 2147483647 h 329"/>
                <a:gd name="T26" fmla="*/ 2147483647 w 392"/>
                <a:gd name="T27" fmla="*/ 2147483647 h 329"/>
                <a:gd name="T28" fmla="*/ 2147483647 w 392"/>
                <a:gd name="T29" fmla="*/ 2147483647 h 329"/>
                <a:gd name="T30" fmla="*/ 2147483647 w 392"/>
                <a:gd name="T31" fmla="*/ 2147483647 h 329"/>
                <a:gd name="T32" fmla="*/ 2147483647 w 392"/>
                <a:gd name="T33" fmla="*/ 2147483647 h 329"/>
                <a:gd name="T34" fmla="*/ 2147483647 w 392"/>
                <a:gd name="T35" fmla="*/ 2147483647 h 329"/>
                <a:gd name="T36" fmla="*/ 2147483647 w 392"/>
                <a:gd name="T37" fmla="*/ 2147483647 h 329"/>
                <a:gd name="T38" fmla="*/ 2147483647 w 392"/>
                <a:gd name="T39" fmla="*/ 2147483647 h 329"/>
                <a:gd name="T40" fmla="*/ 2147483647 w 392"/>
                <a:gd name="T41" fmla="*/ 2147483647 h 329"/>
                <a:gd name="T42" fmla="*/ 2147483647 w 392"/>
                <a:gd name="T43" fmla="*/ 2147483647 h 329"/>
                <a:gd name="T44" fmla="*/ 2147483647 w 392"/>
                <a:gd name="T45" fmla="*/ 2147483647 h 329"/>
                <a:gd name="T46" fmla="*/ 2147483647 w 392"/>
                <a:gd name="T47" fmla="*/ 2147483647 h 329"/>
                <a:gd name="T48" fmla="*/ 2147483647 w 392"/>
                <a:gd name="T49" fmla="*/ 2147483647 h 329"/>
                <a:gd name="T50" fmla="*/ 2147483647 w 392"/>
                <a:gd name="T51" fmla="*/ 2147483647 h 329"/>
                <a:gd name="T52" fmla="*/ 2147483647 w 392"/>
                <a:gd name="T53" fmla="*/ 2147483647 h 329"/>
                <a:gd name="T54" fmla="*/ 2147483647 w 392"/>
                <a:gd name="T55" fmla="*/ 2147483647 h 329"/>
                <a:gd name="T56" fmla="*/ 2147483647 w 392"/>
                <a:gd name="T57" fmla="*/ 2147483647 h 329"/>
                <a:gd name="T58" fmla="*/ 2147483647 w 392"/>
                <a:gd name="T59" fmla="*/ 2147483647 h 329"/>
                <a:gd name="T60" fmla="*/ 2147483647 w 392"/>
                <a:gd name="T61" fmla="*/ 2147483647 h 329"/>
                <a:gd name="T62" fmla="*/ 2147483647 w 392"/>
                <a:gd name="T63" fmla="*/ 2147483647 h 329"/>
                <a:gd name="T64" fmla="*/ 2147483647 w 392"/>
                <a:gd name="T65" fmla="*/ 2147483647 h 329"/>
                <a:gd name="T66" fmla="*/ 0 w 392"/>
                <a:gd name="T67" fmla="*/ 0 h 3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2"/>
                <a:gd name="T103" fmla="*/ 0 h 329"/>
                <a:gd name="T104" fmla="*/ 392 w 392"/>
                <a:gd name="T105" fmla="*/ 329 h 3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2" h="329">
                  <a:moveTo>
                    <a:pt x="0" y="0"/>
                  </a:moveTo>
                  <a:lnTo>
                    <a:pt x="0" y="62"/>
                  </a:lnTo>
                  <a:lnTo>
                    <a:pt x="17" y="71"/>
                  </a:lnTo>
                  <a:lnTo>
                    <a:pt x="9" y="89"/>
                  </a:lnTo>
                  <a:lnTo>
                    <a:pt x="0" y="89"/>
                  </a:lnTo>
                  <a:lnTo>
                    <a:pt x="9" y="98"/>
                  </a:lnTo>
                  <a:lnTo>
                    <a:pt x="35" y="115"/>
                  </a:lnTo>
                  <a:lnTo>
                    <a:pt x="35" y="124"/>
                  </a:lnTo>
                  <a:lnTo>
                    <a:pt x="26" y="142"/>
                  </a:lnTo>
                  <a:lnTo>
                    <a:pt x="52" y="169"/>
                  </a:lnTo>
                  <a:lnTo>
                    <a:pt x="52" y="187"/>
                  </a:lnTo>
                  <a:lnTo>
                    <a:pt x="61" y="178"/>
                  </a:lnTo>
                  <a:lnTo>
                    <a:pt x="52" y="160"/>
                  </a:lnTo>
                  <a:lnTo>
                    <a:pt x="44" y="115"/>
                  </a:lnTo>
                  <a:lnTo>
                    <a:pt x="17" y="44"/>
                  </a:lnTo>
                  <a:lnTo>
                    <a:pt x="26" y="17"/>
                  </a:lnTo>
                  <a:lnTo>
                    <a:pt x="44" y="17"/>
                  </a:lnTo>
                  <a:lnTo>
                    <a:pt x="44" y="26"/>
                  </a:lnTo>
                  <a:lnTo>
                    <a:pt x="52" y="62"/>
                  </a:lnTo>
                  <a:lnTo>
                    <a:pt x="61" y="89"/>
                  </a:lnTo>
                  <a:lnTo>
                    <a:pt x="61" y="98"/>
                  </a:lnTo>
                  <a:lnTo>
                    <a:pt x="78" y="115"/>
                  </a:lnTo>
                  <a:lnTo>
                    <a:pt x="61" y="124"/>
                  </a:lnTo>
                  <a:lnTo>
                    <a:pt x="78" y="133"/>
                  </a:lnTo>
                  <a:lnTo>
                    <a:pt x="113" y="187"/>
                  </a:lnTo>
                  <a:lnTo>
                    <a:pt x="122" y="204"/>
                  </a:lnTo>
                  <a:lnTo>
                    <a:pt x="104" y="222"/>
                  </a:lnTo>
                  <a:lnTo>
                    <a:pt x="113" y="231"/>
                  </a:lnTo>
                  <a:lnTo>
                    <a:pt x="131" y="267"/>
                  </a:lnTo>
                  <a:lnTo>
                    <a:pt x="157" y="276"/>
                  </a:lnTo>
                  <a:lnTo>
                    <a:pt x="165" y="285"/>
                  </a:lnTo>
                  <a:lnTo>
                    <a:pt x="209" y="302"/>
                  </a:lnTo>
                  <a:lnTo>
                    <a:pt x="226" y="311"/>
                  </a:lnTo>
                  <a:lnTo>
                    <a:pt x="244" y="302"/>
                  </a:lnTo>
                  <a:lnTo>
                    <a:pt x="261" y="302"/>
                  </a:lnTo>
                  <a:lnTo>
                    <a:pt x="296" y="329"/>
                  </a:lnTo>
                  <a:lnTo>
                    <a:pt x="314" y="302"/>
                  </a:lnTo>
                  <a:lnTo>
                    <a:pt x="322" y="302"/>
                  </a:lnTo>
                  <a:lnTo>
                    <a:pt x="314" y="285"/>
                  </a:lnTo>
                  <a:lnTo>
                    <a:pt x="322" y="276"/>
                  </a:lnTo>
                  <a:lnTo>
                    <a:pt x="340" y="276"/>
                  </a:lnTo>
                  <a:lnTo>
                    <a:pt x="348" y="267"/>
                  </a:lnTo>
                  <a:lnTo>
                    <a:pt x="357" y="276"/>
                  </a:lnTo>
                  <a:lnTo>
                    <a:pt x="357" y="267"/>
                  </a:lnTo>
                  <a:lnTo>
                    <a:pt x="392" y="204"/>
                  </a:lnTo>
                  <a:lnTo>
                    <a:pt x="375" y="204"/>
                  </a:lnTo>
                  <a:lnTo>
                    <a:pt x="331" y="213"/>
                  </a:lnTo>
                  <a:lnTo>
                    <a:pt x="322" y="240"/>
                  </a:lnTo>
                  <a:lnTo>
                    <a:pt x="314" y="258"/>
                  </a:lnTo>
                  <a:lnTo>
                    <a:pt x="322" y="267"/>
                  </a:lnTo>
                  <a:lnTo>
                    <a:pt x="314" y="267"/>
                  </a:lnTo>
                  <a:lnTo>
                    <a:pt x="305" y="267"/>
                  </a:lnTo>
                  <a:lnTo>
                    <a:pt x="261" y="267"/>
                  </a:lnTo>
                  <a:lnTo>
                    <a:pt x="244" y="240"/>
                  </a:lnTo>
                  <a:lnTo>
                    <a:pt x="226" y="187"/>
                  </a:lnTo>
                  <a:lnTo>
                    <a:pt x="235" y="160"/>
                  </a:lnTo>
                  <a:lnTo>
                    <a:pt x="244" y="124"/>
                  </a:lnTo>
                  <a:lnTo>
                    <a:pt x="218" y="115"/>
                  </a:lnTo>
                  <a:lnTo>
                    <a:pt x="200" y="62"/>
                  </a:lnTo>
                  <a:lnTo>
                    <a:pt x="192" y="44"/>
                  </a:lnTo>
                  <a:lnTo>
                    <a:pt x="174" y="62"/>
                  </a:lnTo>
                  <a:lnTo>
                    <a:pt x="165" y="62"/>
                  </a:lnTo>
                  <a:lnTo>
                    <a:pt x="157" y="44"/>
                  </a:lnTo>
                  <a:lnTo>
                    <a:pt x="157" y="35"/>
                  </a:lnTo>
                  <a:lnTo>
                    <a:pt x="148" y="17"/>
                  </a:lnTo>
                  <a:lnTo>
                    <a:pt x="78" y="26"/>
                  </a:lnTo>
                  <a:lnTo>
                    <a:pt x="35"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55" name="Freeform 361"/>
            <p:cNvSpPr>
              <a:spLocks/>
            </p:cNvSpPr>
            <p:nvPr/>
          </p:nvSpPr>
          <p:spPr bwMode="auto">
            <a:xfrm>
              <a:off x="2008188" y="3176587"/>
              <a:ext cx="631825" cy="496888"/>
            </a:xfrm>
            <a:custGeom>
              <a:avLst/>
              <a:gdLst>
                <a:gd name="T0" fmla="*/ 0 w 392"/>
                <a:gd name="T1" fmla="*/ 2147483647 h 329"/>
                <a:gd name="T2" fmla="*/ 2147483647 w 392"/>
                <a:gd name="T3" fmla="*/ 2147483647 h 329"/>
                <a:gd name="T4" fmla="*/ 2147483647 w 392"/>
                <a:gd name="T5" fmla="*/ 2147483647 h 329"/>
                <a:gd name="T6" fmla="*/ 2147483647 w 392"/>
                <a:gd name="T7" fmla="*/ 2147483647 h 329"/>
                <a:gd name="T8" fmla="*/ 2147483647 w 392"/>
                <a:gd name="T9" fmla="*/ 2147483647 h 329"/>
                <a:gd name="T10" fmla="*/ 2147483647 w 392"/>
                <a:gd name="T11" fmla="*/ 2147483647 h 329"/>
                <a:gd name="T12" fmla="*/ 2147483647 w 392"/>
                <a:gd name="T13" fmla="*/ 2147483647 h 329"/>
                <a:gd name="T14" fmla="*/ 2147483647 w 392"/>
                <a:gd name="T15" fmla="*/ 2147483647 h 329"/>
                <a:gd name="T16" fmla="*/ 2147483647 w 392"/>
                <a:gd name="T17" fmla="*/ 2147483647 h 329"/>
                <a:gd name="T18" fmla="*/ 2147483647 w 392"/>
                <a:gd name="T19" fmla="*/ 2147483647 h 329"/>
                <a:gd name="T20" fmla="*/ 2147483647 w 392"/>
                <a:gd name="T21" fmla="*/ 2147483647 h 329"/>
                <a:gd name="T22" fmla="*/ 2147483647 w 392"/>
                <a:gd name="T23" fmla="*/ 2147483647 h 329"/>
                <a:gd name="T24" fmla="*/ 2147483647 w 392"/>
                <a:gd name="T25" fmla="*/ 2147483647 h 329"/>
                <a:gd name="T26" fmla="*/ 2147483647 w 392"/>
                <a:gd name="T27" fmla="*/ 2147483647 h 329"/>
                <a:gd name="T28" fmla="*/ 2147483647 w 392"/>
                <a:gd name="T29" fmla="*/ 2147483647 h 329"/>
                <a:gd name="T30" fmla="*/ 2147483647 w 392"/>
                <a:gd name="T31" fmla="*/ 2147483647 h 329"/>
                <a:gd name="T32" fmla="*/ 2147483647 w 392"/>
                <a:gd name="T33" fmla="*/ 2147483647 h 329"/>
                <a:gd name="T34" fmla="*/ 2147483647 w 392"/>
                <a:gd name="T35" fmla="*/ 2147483647 h 329"/>
                <a:gd name="T36" fmla="*/ 2147483647 w 392"/>
                <a:gd name="T37" fmla="*/ 2147483647 h 329"/>
                <a:gd name="T38" fmla="*/ 2147483647 w 392"/>
                <a:gd name="T39" fmla="*/ 2147483647 h 329"/>
                <a:gd name="T40" fmla="*/ 2147483647 w 392"/>
                <a:gd name="T41" fmla="*/ 2147483647 h 329"/>
                <a:gd name="T42" fmla="*/ 2147483647 w 392"/>
                <a:gd name="T43" fmla="*/ 2147483647 h 329"/>
                <a:gd name="T44" fmla="*/ 2147483647 w 392"/>
                <a:gd name="T45" fmla="*/ 2147483647 h 329"/>
                <a:gd name="T46" fmla="*/ 2147483647 w 392"/>
                <a:gd name="T47" fmla="*/ 2147483647 h 329"/>
                <a:gd name="T48" fmla="*/ 2147483647 w 392"/>
                <a:gd name="T49" fmla="*/ 2147483647 h 329"/>
                <a:gd name="T50" fmla="*/ 2147483647 w 392"/>
                <a:gd name="T51" fmla="*/ 2147483647 h 329"/>
                <a:gd name="T52" fmla="*/ 2147483647 w 392"/>
                <a:gd name="T53" fmla="*/ 2147483647 h 329"/>
                <a:gd name="T54" fmla="*/ 2147483647 w 392"/>
                <a:gd name="T55" fmla="*/ 2147483647 h 329"/>
                <a:gd name="T56" fmla="*/ 2147483647 w 392"/>
                <a:gd name="T57" fmla="*/ 2147483647 h 329"/>
                <a:gd name="T58" fmla="*/ 2147483647 w 392"/>
                <a:gd name="T59" fmla="*/ 2147483647 h 329"/>
                <a:gd name="T60" fmla="*/ 2147483647 w 392"/>
                <a:gd name="T61" fmla="*/ 2147483647 h 329"/>
                <a:gd name="T62" fmla="*/ 2147483647 w 392"/>
                <a:gd name="T63" fmla="*/ 2147483647 h 329"/>
                <a:gd name="T64" fmla="*/ 2147483647 w 392"/>
                <a:gd name="T65" fmla="*/ 2147483647 h 329"/>
                <a:gd name="T66" fmla="*/ 0 w 392"/>
                <a:gd name="T67" fmla="*/ 0 h 3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2"/>
                <a:gd name="T103" fmla="*/ 0 h 329"/>
                <a:gd name="T104" fmla="*/ 392 w 392"/>
                <a:gd name="T105" fmla="*/ 329 h 3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2" h="329">
                  <a:moveTo>
                    <a:pt x="0" y="0"/>
                  </a:moveTo>
                  <a:lnTo>
                    <a:pt x="0" y="62"/>
                  </a:lnTo>
                  <a:lnTo>
                    <a:pt x="17" y="71"/>
                  </a:lnTo>
                  <a:lnTo>
                    <a:pt x="9" y="89"/>
                  </a:lnTo>
                  <a:lnTo>
                    <a:pt x="0" y="89"/>
                  </a:lnTo>
                  <a:lnTo>
                    <a:pt x="9" y="98"/>
                  </a:lnTo>
                  <a:lnTo>
                    <a:pt x="35" y="115"/>
                  </a:lnTo>
                  <a:lnTo>
                    <a:pt x="35" y="124"/>
                  </a:lnTo>
                  <a:lnTo>
                    <a:pt x="26" y="142"/>
                  </a:lnTo>
                  <a:lnTo>
                    <a:pt x="52" y="169"/>
                  </a:lnTo>
                  <a:lnTo>
                    <a:pt x="52" y="187"/>
                  </a:lnTo>
                  <a:lnTo>
                    <a:pt x="61" y="178"/>
                  </a:lnTo>
                  <a:lnTo>
                    <a:pt x="52" y="160"/>
                  </a:lnTo>
                  <a:lnTo>
                    <a:pt x="44" y="115"/>
                  </a:lnTo>
                  <a:lnTo>
                    <a:pt x="17" y="44"/>
                  </a:lnTo>
                  <a:lnTo>
                    <a:pt x="26" y="17"/>
                  </a:lnTo>
                  <a:lnTo>
                    <a:pt x="44" y="17"/>
                  </a:lnTo>
                  <a:lnTo>
                    <a:pt x="44" y="26"/>
                  </a:lnTo>
                  <a:lnTo>
                    <a:pt x="52" y="62"/>
                  </a:lnTo>
                  <a:lnTo>
                    <a:pt x="61" y="89"/>
                  </a:lnTo>
                  <a:lnTo>
                    <a:pt x="61" y="98"/>
                  </a:lnTo>
                  <a:lnTo>
                    <a:pt x="78" y="115"/>
                  </a:lnTo>
                  <a:lnTo>
                    <a:pt x="61" y="124"/>
                  </a:lnTo>
                  <a:lnTo>
                    <a:pt x="78" y="133"/>
                  </a:lnTo>
                  <a:lnTo>
                    <a:pt x="113" y="187"/>
                  </a:lnTo>
                  <a:lnTo>
                    <a:pt x="122" y="204"/>
                  </a:lnTo>
                  <a:lnTo>
                    <a:pt x="104" y="222"/>
                  </a:lnTo>
                  <a:lnTo>
                    <a:pt x="113" y="231"/>
                  </a:lnTo>
                  <a:lnTo>
                    <a:pt x="131" y="267"/>
                  </a:lnTo>
                  <a:lnTo>
                    <a:pt x="157" y="276"/>
                  </a:lnTo>
                  <a:lnTo>
                    <a:pt x="165" y="285"/>
                  </a:lnTo>
                  <a:lnTo>
                    <a:pt x="209" y="302"/>
                  </a:lnTo>
                  <a:lnTo>
                    <a:pt x="226" y="311"/>
                  </a:lnTo>
                  <a:lnTo>
                    <a:pt x="244" y="302"/>
                  </a:lnTo>
                  <a:lnTo>
                    <a:pt x="261" y="302"/>
                  </a:lnTo>
                  <a:lnTo>
                    <a:pt x="296" y="329"/>
                  </a:lnTo>
                  <a:lnTo>
                    <a:pt x="314" y="302"/>
                  </a:lnTo>
                  <a:lnTo>
                    <a:pt x="322" y="302"/>
                  </a:lnTo>
                  <a:lnTo>
                    <a:pt x="314" y="285"/>
                  </a:lnTo>
                  <a:lnTo>
                    <a:pt x="322" y="276"/>
                  </a:lnTo>
                  <a:lnTo>
                    <a:pt x="340" y="276"/>
                  </a:lnTo>
                  <a:lnTo>
                    <a:pt x="348" y="267"/>
                  </a:lnTo>
                  <a:lnTo>
                    <a:pt x="357" y="276"/>
                  </a:lnTo>
                  <a:lnTo>
                    <a:pt x="357" y="267"/>
                  </a:lnTo>
                  <a:lnTo>
                    <a:pt x="392" y="204"/>
                  </a:lnTo>
                  <a:lnTo>
                    <a:pt x="375" y="204"/>
                  </a:lnTo>
                  <a:lnTo>
                    <a:pt x="331" y="213"/>
                  </a:lnTo>
                  <a:lnTo>
                    <a:pt x="322" y="240"/>
                  </a:lnTo>
                  <a:lnTo>
                    <a:pt x="314" y="258"/>
                  </a:lnTo>
                  <a:lnTo>
                    <a:pt x="322" y="267"/>
                  </a:lnTo>
                  <a:lnTo>
                    <a:pt x="314" y="267"/>
                  </a:lnTo>
                  <a:lnTo>
                    <a:pt x="305" y="267"/>
                  </a:lnTo>
                  <a:lnTo>
                    <a:pt x="261" y="267"/>
                  </a:lnTo>
                  <a:lnTo>
                    <a:pt x="244" y="240"/>
                  </a:lnTo>
                  <a:lnTo>
                    <a:pt x="226" y="187"/>
                  </a:lnTo>
                  <a:lnTo>
                    <a:pt x="235" y="160"/>
                  </a:lnTo>
                  <a:lnTo>
                    <a:pt x="244" y="124"/>
                  </a:lnTo>
                  <a:lnTo>
                    <a:pt x="218" y="115"/>
                  </a:lnTo>
                  <a:lnTo>
                    <a:pt x="200" y="62"/>
                  </a:lnTo>
                  <a:lnTo>
                    <a:pt x="192" y="44"/>
                  </a:lnTo>
                  <a:lnTo>
                    <a:pt x="174" y="62"/>
                  </a:lnTo>
                  <a:lnTo>
                    <a:pt x="165" y="62"/>
                  </a:lnTo>
                  <a:lnTo>
                    <a:pt x="157" y="44"/>
                  </a:lnTo>
                  <a:lnTo>
                    <a:pt x="157" y="35"/>
                  </a:lnTo>
                  <a:lnTo>
                    <a:pt x="148" y="17"/>
                  </a:lnTo>
                  <a:lnTo>
                    <a:pt x="78" y="26"/>
                  </a:lnTo>
                  <a:lnTo>
                    <a:pt x="35" y="0"/>
                  </a:lnTo>
                  <a:lnTo>
                    <a:pt x="0" y="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56" name="Freeform 362"/>
            <p:cNvSpPr>
              <a:spLocks/>
            </p:cNvSpPr>
            <p:nvPr/>
          </p:nvSpPr>
          <p:spPr bwMode="auto">
            <a:xfrm>
              <a:off x="1924050" y="2706687"/>
              <a:ext cx="1376363" cy="671513"/>
            </a:xfrm>
            <a:custGeom>
              <a:avLst/>
              <a:gdLst>
                <a:gd name="T0" fmla="*/ 2147483647 w 853"/>
                <a:gd name="T1" fmla="*/ 2147483647 h 445"/>
                <a:gd name="T2" fmla="*/ 2147483647 w 853"/>
                <a:gd name="T3" fmla="*/ 2147483647 h 445"/>
                <a:gd name="T4" fmla="*/ 2147483647 w 853"/>
                <a:gd name="T5" fmla="*/ 2147483647 h 445"/>
                <a:gd name="T6" fmla="*/ 2147483647 w 853"/>
                <a:gd name="T7" fmla="*/ 2147483647 h 445"/>
                <a:gd name="T8" fmla="*/ 2147483647 w 853"/>
                <a:gd name="T9" fmla="*/ 2147483647 h 445"/>
                <a:gd name="T10" fmla="*/ 2147483647 w 853"/>
                <a:gd name="T11" fmla="*/ 2147483647 h 445"/>
                <a:gd name="T12" fmla="*/ 2147483647 w 853"/>
                <a:gd name="T13" fmla="*/ 2147483647 h 445"/>
                <a:gd name="T14" fmla="*/ 2147483647 w 853"/>
                <a:gd name="T15" fmla="*/ 2147483647 h 445"/>
                <a:gd name="T16" fmla="*/ 2147483647 w 853"/>
                <a:gd name="T17" fmla="*/ 2147483647 h 445"/>
                <a:gd name="T18" fmla="*/ 2147483647 w 853"/>
                <a:gd name="T19" fmla="*/ 2147483647 h 445"/>
                <a:gd name="T20" fmla="*/ 2147483647 w 853"/>
                <a:gd name="T21" fmla="*/ 2147483647 h 445"/>
                <a:gd name="T22" fmla="*/ 2147483647 w 853"/>
                <a:gd name="T23" fmla="*/ 2147483647 h 445"/>
                <a:gd name="T24" fmla="*/ 2147483647 w 853"/>
                <a:gd name="T25" fmla="*/ 2147483647 h 445"/>
                <a:gd name="T26" fmla="*/ 2147483647 w 853"/>
                <a:gd name="T27" fmla="*/ 2147483647 h 445"/>
                <a:gd name="T28" fmla="*/ 2147483647 w 853"/>
                <a:gd name="T29" fmla="*/ 2147483647 h 445"/>
                <a:gd name="T30" fmla="*/ 2147483647 w 853"/>
                <a:gd name="T31" fmla="*/ 2147483647 h 445"/>
                <a:gd name="T32" fmla="*/ 2147483647 w 853"/>
                <a:gd name="T33" fmla="*/ 2147483647 h 445"/>
                <a:gd name="T34" fmla="*/ 2147483647 w 853"/>
                <a:gd name="T35" fmla="*/ 2147483647 h 445"/>
                <a:gd name="T36" fmla="*/ 2147483647 w 853"/>
                <a:gd name="T37" fmla="*/ 2147483647 h 445"/>
                <a:gd name="T38" fmla="*/ 2147483647 w 853"/>
                <a:gd name="T39" fmla="*/ 2147483647 h 445"/>
                <a:gd name="T40" fmla="*/ 2147483647 w 853"/>
                <a:gd name="T41" fmla="*/ 2147483647 h 445"/>
                <a:gd name="T42" fmla="*/ 2147483647 w 853"/>
                <a:gd name="T43" fmla="*/ 2147483647 h 445"/>
                <a:gd name="T44" fmla="*/ 2147483647 w 853"/>
                <a:gd name="T45" fmla="*/ 2147483647 h 445"/>
                <a:gd name="T46" fmla="*/ 2147483647 w 853"/>
                <a:gd name="T47" fmla="*/ 2147483647 h 445"/>
                <a:gd name="T48" fmla="*/ 2147483647 w 853"/>
                <a:gd name="T49" fmla="*/ 2147483647 h 445"/>
                <a:gd name="T50" fmla="*/ 2147483647 w 853"/>
                <a:gd name="T51" fmla="*/ 2147483647 h 445"/>
                <a:gd name="T52" fmla="*/ 2147483647 w 853"/>
                <a:gd name="T53" fmla="*/ 2147483647 h 445"/>
                <a:gd name="T54" fmla="*/ 2147483647 w 853"/>
                <a:gd name="T55" fmla="*/ 2147483647 h 445"/>
                <a:gd name="T56" fmla="*/ 2147483647 w 853"/>
                <a:gd name="T57" fmla="*/ 2147483647 h 445"/>
                <a:gd name="T58" fmla="*/ 2147483647 w 853"/>
                <a:gd name="T59" fmla="*/ 2147483647 h 445"/>
                <a:gd name="T60" fmla="*/ 2147483647 w 853"/>
                <a:gd name="T61" fmla="*/ 2147483647 h 445"/>
                <a:gd name="T62" fmla="*/ 2147483647 w 853"/>
                <a:gd name="T63" fmla="*/ 2147483647 h 445"/>
                <a:gd name="T64" fmla="*/ 2147483647 w 853"/>
                <a:gd name="T65" fmla="*/ 2147483647 h 445"/>
                <a:gd name="T66" fmla="*/ 2147483647 w 853"/>
                <a:gd name="T67" fmla="*/ 2147483647 h 445"/>
                <a:gd name="T68" fmla="*/ 2147483647 w 853"/>
                <a:gd name="T69" fmla="*/ 2147483647 h 445"/>
                <a:gd name="T70" fmla="*/ 2147483647 w 853"/>
                <a:gd name="T71" fmla="*/ 2147483647 h 445"/>
                <a:gd name="T72" fmla="*/ 2147483647 w 853"/>
                <a:gd name="T73" fmla="*/ 2147483647 h 445"/>
                <a:gd name="T74" fmla="*/ 2147483647 w 853"/>
                <a:gd name="T75" fmla="*/ 2147483647 h 445"/>
                <a:gd name="T76" fmla="*/ 2147483647 w 853"/>
                <a:gd name="T77" fmla="*/ 2147483647 h 445"/>
                <a:gd name="T78" fmla="*/ 2147483647 w 853"/>
                <a:gd name="T79" fmla="*/ 2147483647 h 445"/>
                <a:gd name="T80" fmla="*/ 2147483647 w 853"/>
                <a:gd name="T81" fmla="*/ 2147483647 h 445"/>
                <a:gd name="T82" fmla="*/ 2147483647 w 853"/>
                <a:gd name="T83" fmla="*/ 2147483647 h 445"/>
                <a:gd name="T84" fmla="*/ 2147483647 w 853"/>
                <a:gd name="T85" fmla="*/ 2147483647 h 445"/>
                <a:gd name="T86" fmla="*/ 2147483647 w 853"/>
                <a:gd name="T87" fmla="*/ 0 h 445"/>
                <a:gd name="T88" fmla="*/ 2147483647 w 853"/>
                <a:gd name="T89" fmla="*/ 2147483647 h 445"/>
                <a:gd name="T90" fmla="*/ 2147483647 w 853"/>
                <a:gd name="T91" fmla="*/ 2147483647 h 445"/>
                <a:gd name="T92" fmla="*/ 2147483647 w 853"/>
                <a:gd name="T93" fmla="*/ 2147483647 h 445"/>
                <a:gd name="T94" fmla="*/ 2147483647 w 853"/>
                <a:gd name="T95" fmla="*/ 2147483647 h 445"/>
                <a:gd name="T96" fmla="*/ 2147483647 w 853"/>
                <a:gd name="T97" fmla="*/ 2147483647 h 445"/>
                <a:gd name="T98" fmla="*/ 2147483647 w 853"/>
                <a:gd name="T99" fmla="*/ 2147483647 h 445"/>
                <a:gd name="T100" fmla="*/ 2147483647 w 853"/>
                <a:gd name="T101" fmla="*/ 2147483647 h 445"/>
                <a:gd name="T102" fmla="*/ 2147483647 w 853"/>
                <a:gd name="T103" fmla="*/ 2147483647 h 445"/>
                <a:gd name="T104" fmla="*/ 2147483647 w 853"/>
                <a:gd name="T105" fmla="*/ 2147483647 h 445"/>
                <a:gd name="T106" fmla="*/ 2147483647 w 853"/>
                <a:gd name="T107" fmla="*/ 2147483647 h 445"/>
                <a:gd name="T108" fmla="*/ 2147483647 w 853"/>
                <a:gd name="T109" fmla="*/ 2147483647 h 445"/>
                <a:gd name="T110" fmla="*/ 2147483647 w 853"/>
                <a:gd name="T111" fmla="*/ 2147483647 h 445"/>
                <a:gd name="T112" fmla="*/ 2147483647 w 853"/>
                <a:gd name="T113" fmla="*/ 2147483647 h 445"/>
                <a:gd name="T114" fmla="*/ 2147483647 w 853"/>
                <a:gd name="T115" fmla="*/ 2147483647 h 445"/>
                <a:gd name="T116" fmla="*/ 2147483647 w 853"/>
                <a:gd name="T117" fmla="*/ 2147483647 h 445"/>
                <a:gd name="T118" fmla="*/ 2147483647 w 853"/>
                <a:gd name="T119" fmla="*/ 2147483647 h 445"/>
                <a:gd name="T120" fmla="*/ 2147483647 w 853"/>
                <a:gd name="T121" fmla="*/ 2147483647 h 4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53"/>
                <a:gd name="T184" fmla="*/ 0 h 445"/>
                <a:gd name="T185" fmla="*/ 853 w 853"/>
                <a:gd name="T186" fmla="*/ 445 h 44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53" h="445">
                  <a:moveTo>
                    <a:pt x="313" y="401"/>
                  </a:moveTo>
                  <a:lnTo>
                    <a:pt x="366" y="374"/>
                  </a:lnTo>
                  <a:lnTo>
                    <a:pt x="374" y="374"/>
                  </a:lnTo>
                  <a:lnTo>
                    <a:pt x="400" y="374"/>
                  </a:lnTo>
                  <a:lnTo>
                    <a:pt x="409" y="356"/>
                  </a:lnTo>
                  <a:lnTo>
                    <a:pt x="409" y="374"/>
                  </a:lnTo>
                  <a:lnTo>
                    <a:pt x="427" y="374"/>
                  </a:lnTo>
                  <a:lnTo>
                    <a:pt x="435" y="374"/>
                  </a:lnTo>
                  <a:lnTo>
                    <a:pt x="435" y="356"/>
                  </a:lnTo>
                  <a:lnTo>
                    <a:pt x="461" y="347"/>
                  </a:lnTo>
                  <a:lnTo>
                    <a:pt x="487" y="347"/>
                  </a:lnTo>
                  <a:lnTo>
                    <a:pt x="496" y="356"/>
                  </a:lnTo>
                  <a:lnTo>
                    <a:pt x="496" y="374"/>
                  </a:lnTo>
                  <a:lnTo>
                    <a:pt x="522" y="356"/>
                  </a:lnTo>
                  <a:lnTo>
                    <a:pt x="531" y="374"/>
                  </a:lnTo>
                  <a:lnTo>
                    <a:pt x="531" y="418"/>
                  </a:lnTo>
                  <a:lnTo>
                    <a:pt x="540" y="445"/>
                  </a:lnTo>
                  <a:lnTo>
                    <a:pt x="548" y="445"/>
                  </a:lnTo>
                  <a:lnTo>
                    <a:pt x="566" y="436"/>
                  </a:lnTo>
                  <a:lnTo>
                    <a:pt x="566" y="418"/>
                  </a:lnTo>
                  <a:lnTo>
                    <a:pt x="566" y="338"/>
                  </a:lnTo>
                  <a:lnTo>
                    <a:pt x="583" y="312"/>
                  </a:lnTo>
                  <a:lnTo>
                    <a:pt x="670" y="258"/>
                  </a:lnTo>
                  <a:lnTo>
                    <a:pt x="679" y="249"/>
                  </a:lnTo>
                  <a:lnTo>
                    <a:pt x="670" y="231"/>
                  </a:lnTo>
                  <a:lnTo>
                    <a:pt x="679" y="214"/>
                  </a:lnTo>
                  <a:lnTo>
                    <a:pt x="679" y="205"/>
                  </a:lnTo>
                  <a:lnTo>
                    <a:pt x="688" y="205"/>
                  </a:lnTo>
                  <a:lnTo>
                    <a:pt x="688" y="214"/>
                  </a:lnTo>
                  <a:lnTo>
                    <a:pt x="697" y="205"/>
                  </a:lnTo>
                  <a:lnTo>
                    <a:pt x="697" y="187"/>
                  </a:lnTo>
                  <a:lnTo>
                    <a:pt x="705" y="196"/>
                  </a:lnTo>
                  <a:lnTo>
                    <a:pt x="714" y="187"/>
                  </a:lnTo>
                  <a:lnTo>
                    <a:pt x="714" y="160"/>
                  </a:lnTo>
                  <a:lnTo>
                    <a:pt x="766" y="151"/>
                  </a:lnTo>
                  <a:lnTo>
                    <a:pt x="766" y="142"/>
                  </a:lnTo>
                  <a:lnTo>
                    <a:pt x="784" y="142"/>
                  </a:lnTo>
                  <a:lnTo>
                    <a:pt x="784" y="133"/>
                  </a:lnTo>
                  <a:lnTo>
                    <a:pt x="775" y="142"/>
                  </a:lnTo>
                  <a:lnTo>
                    <a:pt x="775" y="133"/>
                  </a:lnTo>
                  <a:lnTo>
                    <a:pt x="792" y="107"/>
                  </a:lnTo>
                  <a:lnTo>
                    <a:pt x="818" y="98"/>
                  </a:lnTo>
                  <a:lnTo>
                    <a:pt x="845" y="98"/>
                  </a:lnTo>
                  <a:lnTo>
                    <a:pt x="853" y="71"/>
                  </a:lnTo>
                  <a:lnTo>
                    <a:pt x="845" y="71"/>
                  </a:lnTo>
                  <a:lnTo>
                    <a:pt x="853" y="44"/>
                  </a:lnTo>
                  <a:lnTo>
                    <a:pt x="827" y="35"/>
                  </a:lnTo>
                  <a:lnTo>
                    <a:pt x="801" y="71"/>
                  </a:lnTo>
                  <a:lnTo>
                    <a:pt x="784" y="89"/>
                  </a:lnTo>
                  <a:lnTo>
                    <a:pt x="731" y="89"/>
                  </a:lnTo>
                  <a:lnTo>
                    <a:pt x="714" y="98"/>
                  </a:lnTo>
                  <a:lnTo>
                    <a:pt x="714" y="116"/>
                  </a:lnTo>
                  <a:lnTo>
                    <a:pt x="670" y="116"/>
                  </a:lnTo>
                  <a:lnTo>
                    <a:pt x="679" y="124"/>
                  </a:lnTo>
                  <a:lnTo>
                    <a:pt x="618" y="142"/>
                  </a:lnTo>
                  <a:lnTo>
                    <a:pt x="601" y="142"/>
                  </a:lnTo>
                  <a:lnTo>
                    <a:pt x="618" y="116"/>
                  </a:lnTo>
                  <a:lnTo>
                    <a:pt x="618" y="107"/>
                  </a:lnTo>
                  <a:lnTo>
                    <a:pt x="609" y="107"/>
                  </a:lnTo>
                  <a:lnTo>
                    <a:pt x="618" y="98"/>
                  </a:lnTo>
                  <a:lnTo>
                    <a:pt x="618" y="71"/>
                  </a:lnTo>
                  <a:lnTo>
                    <a:pt x="609" y="71"/>
                  </a:lnTo>
                  <a:lnTo>
                    <a:pt x="583" y="89"/>
                  </a:lnTo>
                  <a:lnTo>
                    <a:pt x="575" y="107"/>
                  </a:lnTo>
                  <a:lnTo>
                    <a:pt x="548" y="133"/>
                  </a:lnTo>
                  <a:lnTo>
                    <a:pt x="540" y="142"/>
                  </a:lnTo>
                  <a:lnTo>
                    <a:pt x="531" y="142"/>
                  </a:lnTo>
                  <a:lnTo>
                    <a:pt x="531" y="133"/>
                  </a:lnTo>
                  <a:lnTo>
                    <a:pt x="540" y="116"/>
                  </a:lnTo>
                  <a:lnTo>
                    <a:pt x="575" y="89"/>
                  </a:lnTo>
                  <a:lnTo>
                    <a:pt x="548" y="98"/>
                  </a:lnTo>
                  <a:lnTo>
                    <a:pt x="583" y="62"/>
                  </a:lnTo>
                  <a:lnTo>
                    <a:pt x="618" y="62"/>
                  </a:lnTo>
                  <a:lnTo>
                    <a:pt x="618" y="53"/>
                  </a:lnTo>
                  <a:lnTo>
                    <a:pt x="609" y="53"/>
                  </a:lnTo>
                  <a:lnTo>
                    <a:pt x="618" y="53"/>
                  </a:lnTo>
                  <a:lnTo>
                    <a:pt x="583" y="53"/>
                  </a:lnTo>
                  <a:lnTo>
                    <a:pt x="583" y="44"/>
                  </a:lnTo>
                  <a:lnTo>
                    <a:pt x="566" y="53"/>
                  </a:lnTo>
                  <a:lnTo>
                    <a:pt x="583" y="35"/>
                  </a:lnTo>
                  <a:lnTo>
                    <a:pt x="531" y="53"/>
                  </a:lnTo>
                  <a:lnTo>
                    <a:pt x="531" y="44"/>
                  </a:lnTo>
                  <a:lnTo>
                    <a:pt x="514" y="53"/>
                  </a:lnTo>
                  <a:lnTo>
                    <a:pt x="548" y="26"/>
                  </a:lnTo>
                  <a:lnTo>
                    <a:pt x="566" y="26"/>
                  </a:lnTo>
                  <a:lnTo>
                    <a:pt x="505" y="18"/>
                  </a:lnTo>
                  <a:lnTo>
                    <a:pt x="496" y="0"/>
                  </a:lnTo>
                  <a:lnTo>
                    <a:pt x="487" y="0"/>
                  </a:lnTo>
                  <a:lnTo>
                    <a:pt x="122" y="0"/>
                  </a:lnTo>
                  <a:lnTo>
                    <a:pt x="122" y="18"/>
                  </a:lnTo>
                  <a:lnTo>
                    <a:pt x="113" y="35"/>
                  </a:lnTo>
                  <a:lnTo>
                    <a:pt x="104" y="35"/>
                  </a:lnTo>
                  <a:lnTo>
                    <a:pt x="113" y="26"/>
                  </a:lnTo>
                  <a:lnTo>
                    <a:pt x="96" y="18"/>
                  </a:lnTo>
                  <a:lnTo>
                    <a:pt x="87" y="26"/>
                  </a:lnTo>
                  <a:lnTo>
                    <a:pt x="78" y="62"/>
                  </a:lnTo>
                  <a:lnTo>
                    <a:pt x="26" y="124"/>
                  </a:lnTo>
                  <a:lnTo>
                    <a:pt x="17" y="142"/>
                  </a:lnTo>
                  <a:lnTo>
                    <a:pt x="8" y="178"/>
                  </a:lnTo>
                  <a:lnTo>
                    <a:pt x="8" y="187"/>
                  </a:lnTo>
                  <a:lnTo>
                    <a:pt x="0" y="196"/>
                  </a:lnTo>
                  <a:lnTo>
                    <a:pt x="8" y="205"/>
                  </a:lnTo>
                  <a:lnTo>
                    <a:pt x="0" y="214"/>
                  </a:lnTo>
                  <a:lnTo>
                    <a:pt x="8" y="222"/>
                  </a:lnTo>
                  <a:lnTo>
                    <a:pt x="8" y="240"/>
                  </a:lnTo>
                  <a:lnTo>
                    <a:pt x="17" y="258"/>
                  </a:lnTo>
                  <a:lnTo>
                    <a:pt x="8" y="276"/>
                  </a:lnTo>
                  <a:lnTo>
                    <a:pt x="35" y="285"/>
                  </a:lnTo>
                  <a:lnTo>
                    <a:pt x="35" y="294"/>
                  </a:lnTo>
                  <a:lnTo>
                    <a:pt x="52" y="303"/>
                  </a:lnTo>
                  <a:lnTo>
                    <a:pt x="52" y="312"/>
                  </a:lnTo>
                  <a:lnTo>
                    <a:pt x="87" y="312"/>
                  </a:lnTo>
                  <a:lnTo>
                    <a:pt x="139" y="338"/>
                  </a:lnTo>
                  <a:lnTo>
                    <a:pt x="200" y="329"/>
                  </a:lnTo>
                  <a:lnTo>
                    <a:pt x="209" y="347"/>
                  </a:lnTo>
                  <a:lnTo>
                    <a:pt x="209" y="356"/>
                  </a:lnTo>
                  <a:lnTo>
                    <a:pt x="217" y="374"/>
                  </a:lnTo>
                  <a:lnTo>
                    <a:pt x="226" y="374"/>
                  </a:lnTo>
                  <a:lnTo>
                    <a:pt x="244" y="356"/>
                  </a:lnTo>
                  <a:lnTo>
                    <a:pt x="261" y="374"/>
                  </a:lnTo>
                  <a:lnTo>
                    <a:pt x="278" y="427"/>
                  </a:lnTo>
                  <a:lnTo>
                    <a:pt x="305" y="436"/>
                  </a:lnTo>
                  <a:lnTo>
                    <a:pt x="313" y="40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57" name="Freeform 363"/>
            <p:cNvSpPr>
              <a:spLocks/>
            </p:cNvSpPr>
            <p:nvPr/>
          </p:nvSpPr>
          <p:spPr bwMode="auto">
            <a:xfrm>
              <a:off x="1924050" y="2706687"/>
              <a:ext cx="1376363" cy="671513"/>
            </a:xfrm>
            <a:custGeom>
              <a:avLst/>
              <a:gdLst>
                <a:gd name="T0" fmla="*/ 2147483647 w 853"/>
                <a:gd name="T1" fmla="*/ 2147483647 h 445"/>
                <a:gd name="T2" fmla="*/ 2147483647 w 853"/>
                <a:gd name="T3" fmla="*/ 2147483647 h 445"/>
                <a:gd name="T4" fmla="*/ 2147483647 w 853"/>
                <a:gd name="T5" fmla="*/ 2147483647 h 445"/>
                <a:gd name="T6" fmla="*/ 2147483647 w 853"/>
                <a:gd name="T7" fmla="*/ 2147483647 h 445"/>
                <a:gd name="T8" fmla="*/ 2147483647 w 853"/>
                <a:gd name="T9" fmla="*/ 2147483647 h 445"/>
                <a:gd name="T10" fmla="*/ 2147483647 w 853"/>
                <a:gd name="T11" fmla="*/ 2147483647 h 445"/>
                <a:gd name="T12" fmla="*/ 2147483647 w 853"/>
                <a:gd name="T13" fmla="*/ 2147483647 h 445"/>
                <a:gd name="T14" fmla="*/ 2147483647 w 853"/>
                <a:gd name="T15" fmla="*/ 2147483647 h 445"/>
                <a:gd name="T16" fmla="*/ 2147483647 w 853"/>
                <a:gd name="T17" fmla="*/ 2147483647 h 445"/>
                <a:gd name="T18" fmla="*/ 2147483647 w 853"/>
                <a:gd name="T19" fmla="*/ 2147483647 h 445"/>
                <a:gd name="T20" fmla="*/ 2147483647 w 853"/>
                <a:gd name="T21" fmla="*/ 2147483647 h 445"/>
                <a:gd name="T22" fmla="*/ 2147483647 w 853"/>
                <a:gd name="T23" fmla="*/ 2147483647 h 445"/>
                <a:gd name="T24" fmla="*/ 2147483647 w 853"/>
                <a:gd name="T25" fmla="*/ 2147483647 h 445"/>
                <a:gd name="T26" fmla="*/ 2147483647 w 853"/>
                <a:gd name="T27" fmla="*/ 2147483647 h 445"/>
                <a:gd name="T28" fmla="*/ 2147483647 w 853"/>
                <a:gd name="T29" fmla="*/ 2147483647 h 445"/>
                <a:gd name="T30" fmla="*/ 2147483647 w 853"/>
                <a:gd name="T31" fmla="*/ 2147483647 h 445"/>
                <a:gd name="T32" fmla="*/ 2147483647 w 853"/>
                <a:gd name="T33" fmla="*/ 2147483647 h 445"/>
                <a:gd name="T34" fmla="*/ 2147483647 w 853"/>
                <a:gd name="T35" fmla="*/ 2147483647 h 445"/>
                <a:gd name="T36" fmla="*/ 2147483647 w 853"/>
                <a:gd name="T37" fmla="*/ 2147483647 h 445"/>
                <a:gd name="T38" fmla="*/ 2147483647 w 853"/>
                <a:gd name="T39" fmla="*/ 2147483647 h 445"/>
                <a:gd name="T40" fmla="*/ 2147483647 w 853"/>
                <a:gd name="T41" fmla="*/ 2147483647 h 445"/>
                <a:gd name="T42" fmla="*/ 2147483647 w 853"/>
                <a:gd name="T43" fmla="*/ 2147483647 h 445"/>
                <a:gd name="T44" fmla="*/ 2147483647 w 853"/>
                <a:gd name="T45" fmla="*/ 2147483647 h 445"/>
                <a:gd name="T46" fmla="*/ 2147483647 w 853"/>
                <a:gd name="T47" fmla="*/ 2147483647 h 445"/>
                <a:gd name="T48" fmla="*/ 2147483647 w 853"/>
                <a:gd name="T49" fmla="*/ 2147483647 h 445"/>
                <a:gd name="T50" fmla="*/ 2147483647 w 853"/>
                <a:gd name="T51" fmla="*/ 2147483647 h 445"/>
                <a:gd name="T52" fmla="*/ 2147483647 w 853"/>
                <a:gd name="T53" fmla="*/ 2147483647 h 445"/>
                <a:gd name="T54" fmla="*/ 2147483647 w 853"/>
                <a:gd name="T55" fmla="*/ 2147483647 h 445"/>
                <a:gd name="T56" fmla="*/ 2147483647 w 853"/>
                <a:gd name="T57" fmla="*/ 2147483647 h 445"/>
                <a:gd name="T58" fmla="*/ 2147483647 w 853"/>
                <a:gd name="T59" fmla="*/ 2147483647 h 445"/>
                <a:gd name="T60" fmla="*/ 2147483647 w 853"/>
                <a:gd name="T61" fmla="*/ 2147483647 h 445"/>
                <a:gd name="T62" fmla="*/ 2147483647 w 853"/>
                <a:gd name="T63" fmla="*/ 2147483647 h 445"/>
                <a:gd name="T64" fmla="*/ 2147483647 w 853"/>
                <a:gd name="T65" fmla="*/ 2147483647 h 445"/>
                <a:gd name="T66" fmla="*/ 2147483647 w 853"/>
                <a:gd name="T67" fmla="*/ 2147483647 h 445"/>
                <a:gd name="T68" fmla="*/ 2147483647 w 853"/>
                <a:gd name="T69" fmla="*/ 2147483647 h 445"/>
                <a:gd name="T70" fmla="*/ 2147483647 w 853"/>
                <a:gd name="T71" fmla="*/ 2147483647 h 445"/>
                <a:gd name="T72" fmla="*/ 2147483647 w 853"/>
                <a:gd name="T73" fmla="*/ 2147483647 h 445"/>
                <a:gd name="T74" fmla="*/ 2147483647 w 853"/>
                <a:gd name="T75" fmla="*/ 2147483647 h 445"/>
                <a:gd name="T76" fmla="*/ 2147483647 w 853"/>
                <a:gd name="T77" fmla="*/ 2147483647 h 445"/>
                <a:gd name="T78" fmla="*/ 2147483647 w 853"/>
                <a:gd name="T79" fmla="*/ 2147483647 h 445"/>
                <a:gd name="T80" fmla="*/ 2147483647 w 853"/>
                <a:gd name="T81" fmla="*/ 2147483647 h 445"/>
                <a:gd name="T82" fmla="*/ 2147483647 w 853"/>
                <a:gd name="T83" fmla="*/ 2147483647 h 445"/>
                <a:gd name="T84" fmla="*/ 2147483647 w 853"/>
                <a:gd name="T85" fmla="*/ 2147483647 h 445"/>
                <a:gd name="T86" fmla="*/ 2147483647 w 853"/>
                <a:gd name="T87" fmla="*/ 0 h 445"/>
                <a:gd name="T88" fmla="*/ 2147483647 w 853"/>
                <a:gd name="T89" fmla="*/ 2147483647 h 445"/>
                <a:gd name="T90" fmla="*/ 2147483647 w 853"/>
                <a:gd name="T91" fmla="*/ 2147483647 h 445"/>
                <a:gd name="T92" fmla="*/ 2147483647 w 853"/>
                <a:gd name="T93" fmla="*/ 2147483647 h 445"/>
                <a:gd name="T94" fmla="*/ 2147483647 w 853"/>
                <a:gd name="T95" fmla="*/ 2147483647 h 445"/>
                <a:gd name="T96" fmla="*/ 2147483647 w 853"/>
                <a:gd name="T97" fmla="*/ 2147483647 h 445"/>
                <a:gd name="T98" fmla="*/ 2147483647 w 853"/>
                <a:gd name="T99" fmla="*/ 2147483647 h 445"/>
                <a:gd name="T100" fmla="*/ 2147483647 w 853"/>
                <a:gd name="T101" fmla="*/ 2147483647 h 445"/>
                <a:gd name="T102" fmla="*/ 2147483647 w 853"/>
                <a:gd name="T103" fmla="*/ 2147483647 h 445"/>
                <a:gd name="T104" fmla="*/ 2147483647 w 853"/>
                <a:gd name="T105" fmla="*/ 2147483647 h 445"/>
                <a:gd name="T106" fmla="*/ 2147483647 w 853"/>
                <a:gd name="T107" fmla="*/ 2147483647 h 445"/>
                <a:gd name="T108" fmla="*/ 2147483647 w 853"/>
                <a:gd name="T109" fmla="*/ 2147483647 h 445"/>
                <a:gd name="T110" fmla="*/ 2147483647 w 853"/>
                <a:gd name="T111" fmla="*/ 2147483647 h 445"/>
                <a:gd name="T112" fmla="*/ 2147483647 w 853"/>
                <a:gd name="T113" fmla="*/ 2147483647 h 445"/>
                <a:gd name="T114" fmla="*/ 2147483647 w 853"/>
                <a:gd name="T115" fmla="*/ 2147483647 h 445"/>
                <a:gd name="T116" fmla="*/ 2147483647 w 853"/>
                <a:gd name="T117" fmla="*/ 2147483647 h 445"/>
                <a:gd name="T118" fmla="*/ 2147483647 w 853"/>
                <a:gd name="T119" fmla="*/ 2147483647 h 445"/>
                <a:gd name="T120" fmla="*/ 2147483647 w 853"/>
                <a:gd name="T121" fmla="*/ 2147483647 h 4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53"/>
                <a:gd name="T184" fmla="*/ 0 h 445"/>
                <a:gd name="T185" fmla="*/ 853 w 853"/>
                <a:gd name="T186" fmla="*/ 445 h 44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53" h="445">
                  <a:moveTo>
                    <a:pt x="313" y="401"/>
                  </a:moveTo>
                  <a:lnTo>
                    <a:pt x="366" y="374"/>
                  </a:lnTo>
                  <a:lnTo>
                    <a:pt x="374" y="374"/>
                  </a:lnTo>
                  <a:lnTo>
                    <a:pt x="400" y="374"/>
                  </a:lnTo>
                  <a:lnTo>
                    <a:pt x="409" y="356"/>
                  </a:lnTo>
                  <a:lnTo>
                    <a:pt x="409" y="374"/>
                  </a:lnTo>
                  <a:lnTo>
                    <a:pt x="427" y="374"/>
                  </a:lnTo>
                  <a:lnTo>
                    <a:pt x="435" y="374"/>
                  </a:lnTo>
                  <a:lnTo>
                    <a:pt x="435" y="356"/>
                  </a:lnTo>
                  <a:lnTo>
                    <a:pt x="461" y="347"/>
                  </a:lnTo>
                  <a:lnTo>
                    <a:pt x="487" y="347"/>
                  </a:lnTo>
                  <a:lnTo>
                    <a:pt x="496" y="356"/>
                  </a:lnTo>
                  <a:lnTo>
                    <a:pt x="496" y="374"/>
                  </a:lnTo>
                  <a:lnTo>
                    <a:pt x="522" y="356"/>
                  </a:lnTo>
                  <a:lnTo>
                    <a:pt x="531" y="374"/>
                  </a:lnTo>
                  <a:lnTo>
                    <a:pt x="531" y="418"/>
                  </a:lnTo>
                  <a:lnTo>
                    <a:pt x="540" y="445"/>
                  </a:lnTo>
                  <a:lnTo>
                    <a:pt x="548" y="445"/>
                  </a:lnTo>
                  <a:lnTo>
                    <a:pt x="566" y="436"/>
                  </a:lnTo>
                  <a:lnTo>
                    <a:pt x="566" y="418"/>
                  </a:lnTo>
                  <a:lnTo>
                    <a:pt x="566" y="338"/>
                  </a:lnTo>
                  <a:lnTo>
                    <a:pt x="583" y="312"/>
                  </a:lnTo>
                  <a:lnTo>
                    <a:pt x="670" y="258"/>
                  </a:lnTo>
                  <a:lnTo>
                    <a:pt x="679" y="249"/>
                  </a:lnTo>
                  <a:lnTo>
                    <a:pt x="670" y="231"/>
                  </a:lnTo>
                  <a:lnTo>
                    <a:pt x="679" y="214"/>
                  </a:lnTo>
                  <a:lnTo>
                    <a:pt x="679" y="205"/>
                  </a:lnTo>
                  <a:lnTo>
                    <a:pt x="688" y="205"/>
                  </a:lnTo>
                  <a:lnTo>
                    <a:pt x="688" y="214"/>
                  </a:lnTo>
                  <a:lnTo>
                    <a:pt x="697" y="205"/>
                  </a:lnTo>
                  <a:lnTo>
                    <a:pt x="697" y="187"/>
                  </a:lnTo>
                  <a:lnTo>
                    <a:pt x="705" y="196"/>
                  </a:lnTo>
                  <a:lnTo>
                    <a:pt x="714" y="187"/>
                  </a:lnTo>
                  <a:lnTo>
                    <a:pt x="714" y="160"/>
                  </a:lnTo>
                  <a:lnTo>
                    <a:pt x="766" y="151"/>
                  </a:lnTo>
                  <a:lnTo>
                    <a:pt x="766" y="142"/>
                  </a:lnTo>
                  <a:lnTo>
                    <a:pt x="784" y="142"/>
                  </a:lnTo>
                  <a:lnTo>
                    <a:pt x="784" y="133"/>
                  </a:lnTo>
                  <a:lnTo>
                    <a:pt x="775" y="142"/>
                  </a:lnTo>
                  <a:lnTo>
                    <a:pt x="775" y="133"/>
                  </a:lnTo>
                  <a:lnTo>
                    <a:pt x="792" y="107"/>
                  </a:lnTo>
                  <a:lnTo>
                    <a:pt x="818" y="98"/>
                  </a:lnTo>
                  <a:lnTo>
                    <a:pt x="845" y="98"/>
                  </a:lnTo>
                  <a:lnTo>
                    <a:pt x="853" y="71"/>
                  </a:lnTo>
                  <a:lnTo>
                    <a:pt x="845" y="71"/>
                  </a:lnTo>
                  <a:lnTo>
                    <a:pt x="853" y="44"/>
                  </a:lnTo>
                  <a:lnTo>
                    <a:pt x="827" y="35"/>
                  </a:lnTo>
                  <a:lnTo>
                    <a:pt x="801" y="71"/>
                  </a:lnTo>
                  <a:lnTo>
                    <a:pt x="784" y="89"/>
                  </a:lnTo>
                  <a:lnTo>
                    <a:pt x="731" y="89"/>
                  </a:lnTo>
                  <a:lnTo>
                    <a:pt x="714" y="98"/>
                  </a:lnTo>
                  <a:lnTo>
                    <a:pt x="714" y="116"/>
                  </a:lnTo>
                  <a:lnTo>
                    <a:pt x="670" y="116"/>
                  </a:lnTo>
                  <a:lnTo>
                    <a:pt x="679" y="124"/>
                  </a:lnTo>
                  <a:lnTo>
                    <a:pt x="618" y="142"/>
                  </a:lnTo>
                  <a:lnTo>
                    <a:pt x="601" y="142"/>
                  </a:lnTo>
                  <a:lnTo>
                    <a:pt x="618" y="116"/>
                  </a:lnTo>
                  <a:lnTo>
                    <a:pt x="618" y="107"/>
                  </a:lnTo>
                  <a:lnTo>
                    <a:pt x="609" y="107"/>
                  </a:lnTo>
                  <a:lnTo>
                    <a:pt x="618" y="98"/>
                  </a:lnTo>
                  <a:lnTo>
                    <a:pt x="618" y="71"/>
                  </a:lnTo>
                  <a:lnTo>
                    <a:pt x="609" y="71"/>
                  </a:lnTo>
                  <a:lnTo>
                    <a:pt x="583" y="89"/>
                  </a:lnTo>
                  <a:lnTo>
                    <a:pt x="575" y="107"/>
                  </a:lnTo>
                  <a:lnTo>
                    <a:pt x="548" y="133"/>
                  </a:lnTo>
                  <a:lnTo>
                    <a:pt x="540" y="142"/>
                  </a:lnTo>
                  <a:lnTo>
                    <a:pt x="531" y="142"/>
                  </a:lnTo>
                  <a:lnTo>
                    <a:pt x="531" y="133"/>
                  </a:lnTo>
                  <a:lnTo>
                    <a:pt x="540" y="116"/>
                  </a:lnTo>
                  <a:lnTo>
                    <a:pt x="575" y="89"/>
                  </a:lnTo>
                  <a:lnTo>
                    <a:pt x="548" y="98"/>
                  </a:lnTo>
                  <a:lnTo>
                    <a:pt x="583" y="62"/>
                  </a:lnTo>
                  <a:lnTo>
                    <a:pt x="618" y="62"/>
                  </a:lnTo>
                  <a:lnTo>
                    <a:pt x="618" y="53"/>
                  </a:lnTo>
                  <a:lnTo>
                    <a:pt x="609" y="53"/>
                  </a:lnTo>
                  <a:lnTo>
                    <a:pt x="618" y="53"/>
                  </a:lnTo>
                  <a:lnTo>
                    <a:pt x="583" y="53"/>
                  </a:lnTo>
                  <a:lnTo>
                    <a:pt x="583" y="44"/>
                  </a:lnTo>
                  <a:lnTo>
                    <a:pt x="566" y="53"/>
                  </a:lnTo>
                  <a:lnTo>
                    <a:pt x="583" y="35"/>
                  </a:lnTo>
                  <a:lnTo>
                    <a:pt x="531" y="53"/>
                  </a:lnTo>
                  <a:lnTo>
                    <a:pt x="531" y="44"/>
                  </a:lnTo>
                  <a:lnTo>
                    <a:pt x="514" y="53"/>
                  </a:lnTo>
                  <a:lnTo>
                    <a:pt x="548" y="26"/>
                  </a:lnTo>
                  <a:lnTo>
                    <a:pt x="566" y="26"/>
                  </a:lnTo>
                  <a:lnTo>
                    <a:pt x="505" y="18"/>
                  </a:lnTo>
                  <a:lnTo>
                    <a:pt x="496" y="0"/>
                  </a:lnTo>
                  <a:lnTo>
                    <a:pt x="487" y="0"/>
                  </a:lnTo>
                  <a:lnTo>
                    <a:pt x="122" y="0"/>
                  </a:lnTo>
                  <a:lnTo>
                    <a:pt x="122" y="18"/>
                  </a:lnTo>
                  <a:lnTo>
                    <a:pt x="113" y="35"/>
                  </a:lnTo>
                  <a:lnTo>
                    <a:pt x="104" y="35"/>
                  </a:lnTo>
                  <a:lnTo>
                    <a:pt x="113" y="26"/>
                  </a:lnTo>
                  <a:lnTo>
                    <a:pt x="96" y="18"/>
                  </a:lnTo>
                  <a:lnTo>
                    <a:pt x="87" y="26"/>
                  </a:lnTo>
                  <a:lnTo>
                    <a:pt x="78" y="62"/>
                  </a:lnTo>
                  <a:lnTo>
                    <a:pt x="26" y="124"/>
                  </a:lnTo>
                  <a:lnTo>
                    <a:pt x="17" y="142"/>
                  </a:lnTo>
                  <a:lnTo>
                    <a:pt x="8" y="178"/>
                  </a:lnTo>
                  <a:lnTo>
                    <a:pt x="8" y="187"/>
                  </a:lnTo>
                  <a:lnTo>
                    <a:pt x="0" y="196"/>
                  </a:lnTo>
                  <a:lnTo>
                    <a:pt x="8" y="205"/>
                  </a:lnTo>
                  <a:lnTo>
                    <a:pt x="0" y="214"/>
                  </a:lnTo>
                  <a:lnTo>
                    <a:pt x="8" y="222"/>
                  </a:lnTo>
                  <a:lnTo>
                    <a:pt x="8" y="240"/>
                  </a:lnTo>
                  <a:lnTo>
                    <a:pt x="17" y="258"/>
                  </a:lnTo>
                  <a:lnTo>
                    <a:pt x="8" y="276"/>
                  </a:lnTo>
                  <a:lnTo>
                    <a:pt x="35" y="285"/>
                  </a:lnTo>
                  <a:lnTo>
                    <a:pt x="35" y="294"/>
                  </a:lnTo>
                  <a:lnTo>
                    <a:pt x="52" y="303"/>
                  </a:lnTo>
                  <a:lnTo>
                    <a:pt x="52" y="312"/>
                  </a:lnTo>
                  <a:lnTo>
                    <a:pt x="87" y="312"/>
                  </a:lnTo>
                  <a:lnTo>
                    <a:pt x="139" y="338"/>
                  </a:lnTo>
                  <a:lnTo>
                    <a:pt x="200" y="329"/>
                  </a:lnTo>
                  <a:lnTo>
                    <a:pt x="209" y="347"/>
                  </a:lnTo>
                  <a:lnTo>
                    <a:pt x="209" y="356"/>
                  </a:lnTo>
                  <a:lnTo>
                    <a:pt x="217" y="374"/>
                  </a:lnTo>
                  <a:lnTo>
                    <a:pt x="226" y="374"/>
                  </a:lnTo>
                  <a:lnTo>
                    <a:pt x="244" y="356"/>
                  </a:lnTo>
                  <a:lnTo>
                    <a:pt x="261" y="374"/>
                  </a:lnTo>
                  <a:lnTo>
                    <a:pt x="278" y="427"/>
                  </a:lnTo>
                  <a:lnTo>
                    <a:pt x="305" y="436"/>
                  </a:lnTo>
                  <a:lnTo>
                    <a:pt x="313" y="401"/>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58" name="Freeform 364"/>
            <p:cNvSpPr>
              <a:spLocks/>
            </p:cNvSpPr>
            <p:nvPr/>
          </p:nvSpPr>
          <p:spPr bwMode="auto">
            <a:xfrm>
              <a:off x="2470150" y="3594100"/>
              <a:ext cx="100013" cy="120650"/>
            </a:xfrm>
            <a:custGeom>
              <a:avLst/>
              <a:gdLst>
                <a:gd name="T0" fmla="*/ 2147483647 w 61"/>
                <a:gd name="T1" fmla="*/ 2147483647 h 80"/>
                <a:gd name="T2" fmla="*/ 2147483647 w 61"/>
                <a:gd name="T3" fmla="*/ 2147483647 h 80"/>
                <a:gd name="T4" fmla="*/ 0 w 61"/>
                <a:gd name="T5" fmla="*/ 2147483647 h 80"/>
                <a:gd name="T6" fmla="*/ 0 w 61"/>
                <a:gd name="T7" fmla="*/ 2147483647 h 80"/>
                <a:gd name="T8" fmla="*/ 2147483647 w 61"/>
                <a:gd name="T9" fmla="*/ 2147483647 h 80"/>
                <a:gd name="T10" fmla="*/ 2147483647 w 61"/>
                <a:gd name="T11" fmla="*/ 2147483647 h 80"/>
                <a:gd name="T12" fmla="*/ 2147483647 w 61"/>
                <a:gd name="T13" fmla="*/ 2147483647 h 80"/>
                <a:gd name="T14" fmla="*/ 2147483647 w 61"/>
                <a:gd name="T15" fmla="*/ 0 h 80"/>
                <a:gd name="T16" fmla="*/ 2147483647 w 61"/>
                <a:gd name="T17" fmla="*/ 0 h 80"/>
                <a:gd name="T18" fmla="*/ 2147483647 w 61"/>
                <a:gd name="T19" fmla="*/ 2147483647 h 80"/>
                <a:gd name="T20" fmla="*/ 2147483647 w 61"/>
                <a:gd name="T21" fmla="*/ 2147483647 h 80"/>
                <a:gd name="T22" fmla="*/ 2147483647 w 61"/>
                <a:gd name="T23" fmla="*/ 2147483647 h 80"/>
                <a:gd name="T24" fmla="*/ 2147483647 w 61"/>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35" y="53"/>
                  </a:moveTo>
                  <a:lnTo>
                    <a:pt x="27" y="80"/>
                  </a:lnTo>
                  <a:lnTo>
                    <a:pt x="0" y="71"/>
                  </a:lnTo>
                  <a:lnTo>
                    <a:pt x="0" y="53"/>
                  </a:lnTo>
                  <a:lnTo>
                    <a:pt x="18" y="26"/>
                  </a:lnTo>
                  <a:lnTo>
                    <a:pt x="27" y="26"/>
                  </a:lnTo>
                  <a:lnTo>
                    <a:pt x="18" y="9"/>
                  </a:lnTo>
                  <a:lnTo>
                    <a:pt x="27" y="0"/>
                  </a:lnTo>
                  <a:lnTo>
                    <a:pt x="53" y="0"/>
                  </a:lnTo>
                  <a:lnTo>
                    <a:pt x="44" y="26"/>
                  </a:lnTo>
                  <a:lnTo>
                    <a:pt x="53" y="35"/>
                  </a:lnTo>
                  <a:lnTo>
                    <a:pt x="61" y="35"/>
                  </a:lnTo>
                  <a:lnTo>
                    <a:pt x="35" y="53"/>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59" name="Group 365"/>
            <p:cNvGrpSpPr>
              <a:grpSpLocks/>
            </p:cNvGrpSpPr>
            <p:nvPr/>
          </p:nvGrpSpPr>
          <p:grpSpPr bwMode="auto">
            <a:xfrm>
              <a:off x="2470150" y="3594100"/>
              <a:ext cx="100013" cy="120650"/>
              <a:chOff x="1219" y="2115"/>
              <a:chExt cx="61" cy="80"/>
            </a:xfrm>
          </p:grpSpPr>
          <p:sp>
            <p:nvSpPr>
              <p:cNvPr id="56090" name="Freeform 366"/>
              <p:cNvSpPr>
                <a:spLocks/>
              </p:cNvSpPr>
              <p:nvPr/>
            </p:nvSpPr>
            <p:spPr bwMode="auto">
              <a:xfrm>
                <a:off x="1219" y="2115"/>
                <a:ext cx="61" cy="80"/>
              </a:xfrm>
              <a:custGeom>
                <a:avLst/>
                <a:gdLst>
                  <a:gd name="T0" fmla="*/ 35 w 61"/>
                  <a:gd name="T1" fmla="*/ 53 h 80"/>
                  <a:gd name="T2" fmla="*/ 27 w 61"/>
                  <a:gd name="T3" fmla="*/ 80 h 80"/>
                  <a:gd name="T4" fmla="*/ 0 w 61"/>
                  <a:gd name="T5" fmla="*/ 71 h 80"/>
                  <a:gd name="T6" fmla="*/ 0 w 61"/>
                  <a:gd name="T7" fmla="*/ 53 h 80"/>
                  <a:gd name="T8" fmla="*/ 18 w 61"/>
                  <a:gd name="T9" fmla="*/ 26 h 80"/>
                  <a:gd name="T10" fmla="*/ 27 w 61"/>
                  <a:gd name="T11" fmla="*/ 26 h 80"/>
                  <a:gd name="T12" fmla="*/ 18 w 61"/>
                  <a:gd name="T13" fmla="*/ 9 h 80"/>
                  <a:gd name="T14" fmla="*/ 27 w 61"/>
                  <a:gd name="T15" fmla="*/ 0 h 80"/>
                  <a:gd name="T16" fmla="*/ 53 w 61"/>
                  <a:gd name="T17" fmla="*/ 0 h 80"/>
                  <a:gd name="T18" fmla="*/ 44 w 61"/>
                  <a:gd name="T19" fmla="*/ 26 h 80"/>
                  <a:gd name="T20" fmla="*/ 53 w 61"/>
                  <a:gd name="T21" fmla="*/ 35 h 80"/>
                  <a:gd name="T22" fmla="*/ 61 w 61"/>
                  <a:gd name="T23" fmla="*/ 35 h 80"/>
                  <a:gd name="T24" fmla="*/ 35 w 61"/>
                  <a:gd name="T25" fmla="*/ 53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35" y="53"/>
                    </a:moveTo>
                    <a:lnTo>
                      <a:pt x="27" y="80"/>
                    </a:lnTo>
                    <a:lnTo>
                      <a:pt x="0" y="71"/>
                    </a:lnTo>
                    <a:lnTo>
                      <a:pt x="0" y="53"/>
                    </a:lnTo>
                    <a:lnTo>
                      <a:pt x="18" y="26"/>
                    </a:lnTo>
                    <a:lnTo>
                      <a:pt x="27" y="26"/>
                    </a:lnTo>
                    <a:lnTo>
                      <a:pt x="18" y="9"/>
                    </a:lnTo>
                    <a:lnTo>
                      <a:pt x="27" y="0"/>
                    </a:lnTo>
                    <a:lnTo>
                      <a:pt x="53" y="0"/>
                    </a:lnTo>
                    <a:lnTo>
                      <a:pt x="44" y="26"/>
                    </a:lnTo>
                    <a:lnTo>
                      <a:pt x="53" y="35"/>
                    </a:lnTo>
                    <a:lnTo>
                      <a:pt x="61" y="35"/>
                    </a:lnTo>
                    <a:lnTo>
                      <a:pt x="35" y="53"/>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91" name="Freeform 367"/>
              <p:cNvSpPr>
                <a:spLocks/>
              </p:cNvSpPr>
              <p:nvPr/>
            </p:nvSpPr>
            <p:spPr bwMode="auto">
              <a:xfrm>
                <a:off x="1219" y="2115"/>
                <a:ext cx="61" cy="80"/>
              </a:xfrm>
              <a:custGeom>
                <a:avLst/>
                <a:gdLst>
                  <a:gd name="T0" fmla="*/ 35 w 61"/>
                  <a:gd name="T1" fmla="*/ 53 h 80"/>
                  <a:gd name="T2" fmla="*/ 27 w 61"/>
                  <a:gd name="T3" fmla="*/ 80 h 80"/>
                  <a:gd name="T4" fmla="*/ 0 w 61"/>
                  <a:gd name="T5" fmla="*/ 71 h 80"/>
                  <a:gd name="T6" fmla="*/ 0 w 61"/>
                  <a:gd name="T7" fmla="*/ 53 h 80"/>
                  <a:gd name="T8" fmla="*/ 18 w 61"/>
                  <a:gd name="T9" fmla="*/ 26 h 80"/>
                  <a:gd name="T10" fmla="*/ 27 w 61"/>
                  <a:gd name="T11" fmla="*/ 26 h 80"/>
                  <a:gd name="T12" fmla="*/ 18 w 61"/>
                  <a:gd name="T13" fmla="*/ 9 h 80"/>
                  <a:gd name="T14" fmla="*/ 27 w 61"/>
                  <a:gd name="T15" fmla="*/ 0 h 80"/>
                  <a:gd name="T16" fmla="*/ 53 w 61"/>
                  <a:gd name="T17" fmla="*/ 0 h 80"/>
                  <a:gd name="T18" fmla="*/ 44 w 61"/>
                  <a:gd name="T19" fmla="*/ 26 h 80"/>
                  <a:gd name="T20" fmla="*/ 53 w 61"/>
                  <a:gd name="T21" fmla="*/ 35 h 80"/>
                  <a:gd name="T22" fmla="*/ 61 w 61"/>
                  <a:gd name="T23" fmla="*/ 35 h 80"/>
                  <a:gd name="T24" fmla="*/ 35 w 61"/>
                  <a:gd name="T25" fmla="*/ 53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80"/>
                  <a:gd name="T41" fmla="*/ 61 w 61"/>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80">
                    <a:moveTo>
                      <a:pt x="35" y="53"/>
                    </a:moveTo>
                    <a:lnTo>
                      <a:pt x="27" y="80"/>
                    </a:lnTo>
                    <a:lnTo>
                      <a:pt x="0" y="71"/>
                    </a:lnTo>
                    <a:lnTo>
                      <a:pt x="0" y="53"/>
                    </a:lnTo>
                    <a:lnTo>
                      <a:pt x="18" y="26"/>
                    </a:lnTo>
                    <a:lnTo>
                      <a:pt x="27" y="26"/>
                    </a:lnTo>
                    <a:lnTo>
                      <a:pt x="18" y="9"/>
                    </a:lnTo>
                    <a:lnTo>
                      <a:pt x="27" y="0"/>
                    </a:lnTo>
                    <a:lnTo>
                      <a:pt x="53" y="0"/>
                    </a:lnTo>
                    <a:lnTo>
                      <a:pt x="44" y="26"/>
                    </a:lnTo>
                    <a:lnTo>
                      <a:pt x="53" y="35"/>
                    </a:lnTo>
                    <a:lnTo>
                      <a:pt x="61" y="35"/>
                    </a:lnTo>
                    <a:lnTo>
                      <a:pt x="35" y="53"/>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60" name="Freeform 368"/>
            <p:cNvSpPr>
              <a:spLocks/>
            </p:cNvSpPr>
            <p:nvPr/>
          </p:nvSpPr>
          <p:spPr bwMode="auto">
            <a:xfrm>
              <a:off x="2514600" y="3673475"/>
              <a:ext cx="55563" cy="55562"/>
            </a:xfrm>
            <a:custGeom>
              <a:avLst/>
              <a:gdLst>
                <a:gd name="T0" fmla="*/ 2147483647 w 34"/>
                <a:gd name="T1" fmla="*/ 2147483647 h 36"/>
                <a:gd name="T2" fmla="*/ 2147483647 w 34"/>
                <a:gd name="T3" fmla="*/ 0 h 36"/>
                <a:gd name="T4" fmla="*/ 0 w 34"/>
                <a:gd name="T5" fmla="*/ 2147483647 h 36"/>
                <a:gd name="T6" fmla="*/ 2147483647 w 34"/>
                <a:gd name="T7" fmla="*/ 2147483647 h 36"/>
                <a:gd name="T8" fmla="*/ 2147483647 w 34"/>
                <a:gd name="T9" fmla="*/ 2147483647 h 36"/>
                <a:gd name="T10" fmla="*/ 2147483647 w 34"/>
                <a:gd name="T11" fmla="*/ 2147483647 h 36"/>
                <a:gd name="T12" fmla="*/ 0 60000 65536"/>
                <a:gd name="T13" fmla="*/ 0 60000 65536"/>
                <a:gd name="T14" fmla="*/ 0 60000 65536"/>
                <a:gd name="T15" fmla="*/ 0 60000 65536"/>
                <a:gd name="T16" fmla="*/ 0 60000 65536"/>
                <a:gd name="T17" fmla="*/ 0 60000 65536"/>
                <a:gd name="T18" fmla="*/ 0 w 34"/>
                <a:gd name="T19" fmla="*/ 0 h 36"/>
                <a:gd name="T20" fmla="*/ 34 w 34"/>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4" h="36">
                  <a:moveTo>
                    <a:pt x="34" y="27"/>
                  </a:moveTo>
                  <a:lnTo>
                    <a:pt x="8" y="0"/>
                  </a:lnTo>
                  <a:lnTo>
                    <a:pt x="0" y="27"/>
                  </a:lnTo>
                  <a:lnTo>
                    <a:pt x="8" y="27"/>
                  </a:lnTo>
                  <a:lnTo>
                    <a:pt x="34" y="36"/>
                  </a:lnTo>
                  <a:lnTo>
                    <a:pt x="34"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61" name="Group 369"/>
            <p:cNvGrpSpPr>
              <a:grpSpLocks/>
            </p:cNvGrpSpPr>
            <p:nvPr/>
          </p:nvGrpSpPr>
          <p:grpSpPr bwMode="auto">
            <a:xfrm>
              <a:off x="2514600" y="3673475"/>
              <a:ext cx="55563" cy="55562"/>
              <a:chOff x="1246" y="2168"/>
              <a:chExt cx="34" cy="36"/>
            </a:xfrm>
          </p:grpSpPr>
          <p:sp>
            <p:nvSpPr>
              <p:cNvPr id="56088" name="Freeform 370"/>
              <p:cNvSpPr>
                <a:spLocks/>
              </p:cNvSpPr>
              <p:nvPr/>
            </p:nvSpPr>
            <p:spPr bwMode="auto">
              <a:xfrm>
                <a:off x="1246" y="2168"/>
                <a:ext cx="34" cy="36"/>
              </a:xfrm>
              <a:custGeom>
                <a:avLst/>
                <a:gdLst>
                  <a:gd name="T0" fmla="*/ 34 w 34"/>
                  <a:gd name="T1" fmla="*/ 27 h 36"/>
                  <a:gd name="T2" fmla="*/ 8 w 34"/>
                  <a:gd name="T3" fmla="*/ 0 h 36"/>
                  <a:gd name="T4" fmla="*/ 0 w 34"/>
                  <a:gd name="T5" fmla="*/ 27 h 36"/>
                  <a:gd name="T6" fmla="*/ 8 w 34"/>
                  <a:gd name="T7" fmla="*/ 27 h 36"/>
                  <a:gd name="T8" fmla="*/ 34 w 34"/>
                  <a:gd name="T9" fmla="*/ 36 h 36"/>
                  <a:gd name="T10" fmla="*/ 34 w 34"/>
                  <a:gd name="T11" fmla="*/ 27 h 36"/>
                  <a:gd name="T12" fmla="*/ 0 60000 65536"/>
                  <a:gd name="T13" fmla="*/ 0 60000 65536"/>
                  <a:gd name="T14" fmla="*/ 0 60000 65536"/>
                  <a:gd name="T15" fmla="*/ 0 60000 65536"/>
                  <a:gd name="T16" fmla="*/ 0 60000 65536"/>
                  <a:gd name="T17" fmla="*/ 0 60000 65536"/>
                  <a:gd name="T18" fmla="*/ 0 w 34"/>
                  <a:gd name="T19" fmla="*/ 0 h 36"/>
                  <a:gd name="T20" fmla="*/ 34 w 34"/>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4" h="36">
                    <a:moveTo>
                      <a:pt x="34" y="27"/>
                    </a:moveTo>
                    <a:lnTo>
                      <a:pt x="8" y="0"/>
                    </a:lnTo>
                    <a:lnTo>
                      <a:pt x="0" y="27"/>
                    </a:lnTo>
                    <a:lnTo>
                      <a:pt x="8" y="27"/>
                    </a:lnTo>
                    <a:lnTo>
                      <a:pt x="34" y="36"/>
                    </a:lnTo>
                    <a:lnTo>
                      <a:pt x="34"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89" name="Freeform 371"/>
              <p:cNvSpPr>
                <a:spLocks/>
              </p:cNvSpPr>
              <p:nvPr/>
            </p:nvSpPr>
            <p:spPr bwMode="auto">
              <a:xfrm>
                <a:off x="1246" y="2168"/>
                <a:ext cx="34" cy="36"/>
              </a:xfrm>
              <a:custGeom>
                <a:avLst/>
                <a:gdLst>
                  <a:gd name="T0" fmla="*/ 34 w 34"/>
                  <a:gd name="T1" fmla="*/ 27 h 36"/>
                  <a:gd name="T2" fmla="*/ 8 w 34"/>
                  <a:gd name="T3" fmla="*/ 0 h 36"/>
                  <a:gd name="T4" fmla="*/ 0 w 34"/>
                  <a:gd name="T5" fmla="*/ 27 h 36"/>
                  <a:gd name="T6" fmla="*/ 8 w 34"/>
                  <a:gd name="T7" fmla="*/ 27 h 36"/>
                  <a:gd name="T8" fmla="*/ 34 w 34"/>
                  <a:gd name="T9" fmla="*/ 36 h 36"/>
                  <a:gd name="T10" fmla="*/ 34 w 34"/>
                  <a:gd name="T11" fmla="*/ 27 h 36"/>
                  <a:gd name="T12" fmla="*/ 0 60000 65536"/>
                  <a:gd name="T13" fmla="*/ 0 60000 65536"/>
                  <a:gd name="T14" fmla="*/ 0 60000 65536"/>
                  <a:gd name="T15" fmla="*/ 0 60000 65536"/>
                  <a:gd name="T16" fmla="*/ 0 60000 65536"/>
                  <a:gd name="T17" fmla="*/ 0 60000 65536"/>
                  <a:gd name="T18" fmla="*/ 0 w 34"/>
                  <a:gd name="T19" fmla="*/ 0 h 36"/>
                  <a:gd name="T20" fmla="*/ 34 w 34"/>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4" h="36">
                    <a:moveTo>
                      <a:pt x="34" y="27"/>
                    </a:moveTo>
                    <a:lnTo>
                      <a:pt x="8" y="0"/>
                    </a:lnTo>
                    <a:lnTo>
                      <a:pt x="0" y="27"/>
                    </a:lnTo>
                    <a:lnTo>
                      <a:pt x="8" y="27"/>
                    </a:lnTo>
                    <a:lnTo>
                      <a:pt x="34" y="36"/>
                    </a:lnTo>
                    <a:lnTo>
                      <a:pt x="34"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62" name="Freeform 372"/>
            <p:cNvSpPr>
              <a:spLocks/>
            </p:cNvSpPr>
            <p:nvPr/>
          </p:nvSpPr>
          <p:spPr bwMode="auto">
            <a:xfrm>
              <a:off x="2752725" y="3821112"/>
              <a:ext cx="12700" cy="26988"/>
            </a:xfrm>
            <a:custGeom>
              <a:avLst/>
              <a:gdLst>
                <a:gd name="T0" fmla="*/ 0 w 8"/>
                <a:gd name="T1" fmla="*/ 0 h 18"/>
                <a:gd name="T2" fmla="*/ 2147483647 w 8"/>
                <a:gd name="T3" fmla="*/ 0 h 18"/>
                <a:gd name="T4" fmla="*/ 2147483647 w 8"/>
                <a:gd name="T5" fmla="*/ 2147483647 h 18"/>
                <a:gd name="T6" fmla="*/ 0 w 8"/>
                <a:gd name="T7" fmla="*/ 0 h 18"/>
                <a:gd name="T8" fmla="*/ 0 60000 65536"/>
                <a:gd name="T9" fmla="*/ 0 60000 65536"/>
                <a:gd name="T10" fmla="*/ 0 60000 65536"/>
                <a:gd name="T11" fmla="*/ 0 60000 65536"/>
                <a:gd name="T12" fmla="*/ 0 w 8"/>
                <a:gd name="T13" fmla="*/ 0 h 18"/>
                <a:gd name="T14" fmla="*/ 8 w 8"/>
                <a:gd name="T15" fmla="*/ 18 h 18"/>
              </a:gdLst>
              <a:ahLst/>
              <a:cxnLst>
                <a:cxn ang="T8">
                  <a:pos x="T0" y="T1"/>
                </a:cxn>
                <a:cxn ang="T9">
                  <a:pos x="T2" y="T3"/>
                </a:cxn>
                <a:cxn ang="T10">
                  <a:pos x="T4" y="T5"/>
                </a:cxn>
                <a:cxn ang="T11">
                  <a:pos x="T6" y="T7"/>
                </a:cxn>
              </a:cxnLst>
              <a:rect l="T12" t="T13" r="T14" b="T15"/>
              <a:pathLst>
                <a:path w="8" h="18">
                  <a:moveTo>
                    <a:pt x="0" y="0"/>
                  </a:moveTo>
                  <a:lnTo>
                    <a:pt x="8" y="0"/>
                  </a:lnTo>
                  <a:lnTo>
                    <a:pt x="8" y="18"/>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63" name="Freeform 373"/>
            <p:cNvSpPr>
              <a:spLocks/>
            </p:cNvSpPr>
            <p:nvPr/>
          </p:nvSpPr>
          <p:spPr bwMode="auto">
            <a:xfrm>
              <a:off x="2752725" y="3821112"/>
              <a:ext cx="12700" cy="26988"/>
            </a:xfrm>
            <a:custGeom>
              <a:avLst/>
              <a:gdLst>
                <a:gd name="T0" fmla="*/ 0 w 8"/>
                <a:gd name="T1" fmla="*/ 0 h 18"/>
                <a:gd name="T2" fmla="*/ 2147483647 w 8"/>
                <a:gd name="T3" fmla="*/ 0 h 18"/>
                <a:gd name="T4" fmla="*/ 2147483647 w 8"/>
                <a:gd name="T5" fmla="*/ 2147483647 h 18"/>
                <a:gd name="T6" fmla="*/ 0 w 8"/>
                <a:gd name="T7" fmla="*/ 0 h 18"/>
                <a:gd name="T8" fmla="*/ 0 60000 65536"/>
                <a:gd name="T9" fmla="*/ 0 60000 65536"/>
                <a:gd name="T10" fmla="*/ 0 60000 65536"/>
                <a:gd name="T11" fmla="*/ 0 60000 65536"/>
                <a:gd name="T12" fmla="*/ 0 w 8"/>
                <a:gd name="T13" fmla="*/ 0 h 18"/>
                <a:gd name="T14" fmla="*/ 8 w 8"/>
                <a:gd name="T15" fmla="*/ 18 h 18"/>
              </a:gdLst>
              <a:ahLst/>
              <a:cxnLst>
                <a:cxn ang="T8">
                  <a:pos x="T0" y="T1"/>
                </a:cxn>
                <a:cxn ang="T9">
                  <a:pos x="T2" y="T3"/>
                </a:cxn>
                <a:cxn ang="T10">
                  <a:pos x="T4" y="T5"/>
                </a:cxn>
                <a:cxn ang="T11">
                  <a:pos x="T6" y="T7"/>
                </a:cxn>
              </a:cxnLst>
              <a:rect l="T12" t="T13" r="T14" b="T15"/>
              <a:pathLst>
                <a:path w="8" h="18">
                  <a:moveTo>
                    <a:pt x="0" y="0"/>
                  </a:moveTo>
                  <a:lnTo>
                    <a:pt x="8" y="0"/>
                  </a:lnTo>
                  <a:lnTo>
                    <a:pt x="8" y="18"/>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64" name="Freeform 374"/>
            <p:cNvSpPr>
              <a:spLocks/>
            </p:cNvSpPr>
            <p:nvPr/>
          </p:nvSpPr>
          <p:spPr bwMode="auto">
            <a:xfrm>
              <a:off x="2752725" y="3821112"/>
              <a:ext cx="12700" cy="26988"/>
            </a:xfrm>
            <a:custGeom>
              <a:avLst/>
              <a:gdLst>
                <a:gd name="T0" fmla="*/ 0 w 8"/>
                <a:gd name="T1" fmla="*/ 0 h 18"/>
                <a:gd name="T2" fmla="*/ 2147483647 w 8"/>
                <a:gd name="T3" fmla="*/ 0 h 18"/>
                <a:gd name="T4" fmla="*/ 2147483647 w 8"/>
                <a:gd name="T5" fmla="*/ 2147483647 h 18"/>
                <a:gd name="T6" fmla="*/ 0 w 8"/>
                <a:gd name="T7" fmla="*/ 0 h 18"/>
                <a:gd name="T8" fmla="*/ 0 60000 65536"/>
                <a:gd name="T9" fmla="*/ 0 60000 65536"/>
                <a:gd name="T10" fmla="*/ 0 60000 65536"/>
                <a:gd name="T11" fmla="*/ 0 60000 65536"/>
                <a:gd name="T12" fmla="*/ 0 w 8"/>
                <a:gd name="T13" fmla="*/ 0 h 18"/>
                <a:gd name="T14" fmla="*/ 8 w 8"/>
                <a:gd name="T15" fmla="*/ 18 h 18"/>
              </a:gdLst>
              <a:ahLst/>
              <a:cxnLst>
                <a:cxn ang="T8">
                  <a:pos x="T0" y="T1"/>
                </a:cxn>
                <a:cxn ang="T9">
                  <a:pos x="T2" y="T3"/>
                </a:cxn>
                <a:cxn ang="T10">
                  <a:pos x="T4" y="T5"/>
                </a:cxn>
                <a:cxn ang="T11">
                  <a:pos x="T6" y="T7"/>
                </a:cxn>
              </a:cxnLst>
              <a:rect l="T12" t="T13" r="T14" b="T15"/>
              <a:pathLst>
                <a:path w="8" h="18">
                  <a:moveTo>
                    <a:pt x="0" y="0"/>
                  </a:moveTo>
                  <a:lnTo>
                    <a:pt x="8" y="0"/>
                  </a:lnTo>
                  <a:lnTo>
                    <a:pt x="8" y="18"/>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65" name="Freeform 375"/>
            <p:cNvSpPr>
              <a:spLocks/>
            </p:cNvSpPr>
            <p:nvPr/>
          </p:nvSpPr>
          <p:spPr bwMode="auto">
            <a:xfrm>
              <a:off x="2752725" y="3821112"/>
              <a:ext cx="12700" cy="26988"/>
            </a:xfrm>
            <a:custGeom>
              <a:avLst/>
              <a:gdLst>
                <a:gd name="T0" fmla="*/ 0 w 8"/>
                <a:gd name="T1" fmla="*/ 0 h 18"/>
                <a:gd name="T2" fmla="*/ 2147483647 w 8"/>
                <a:gd name="T3" fmla="*/ 0 h 18"/>
                <a:gd name="T4" fmla="*/ 2147483647 w 8"/>
                <a:gd name="T5" fmla="*/ 2147483647 h 18"/>
                <a:gd name="T6" fmla="*/ 0 w 8"/>
                <a:gd name="T7" fmla="*/ 0 h 18"/>
                <a:gd name="T8" fmla="*/ 0 60000 65536"/>
                <a:gd name="T9" fmla="*/ 0 60000 65536"/>
                <a:gd name="T10" fmla="*/ 0 60000 65536"/>
                <a:gd name="T11" fmla="*/ 0 60000 65536"/>
                <a:gd name="T12" fmla="*/ 0 w 8"/>
                <a:gd name="T13" fmla="*/ 0 h 18"/>
                <a:gd name="T14" fmla="*/ 8 w 8"/>
                <a:gd name="T15" fmla="*/ 18 h 18"/>
              </a:gdLst>
              <a:ahLst/>
              <a:cxnLst>
                <a:cxn ang="T8">
                  <a:pos x="T0" y="T1"/>
                </a:cxn>
                <a:cxn ang="T9">
                  <a:pos x="T2" y="T3"/>
                </a:cxn>
                <a:cxn ang="T10">
                  <a:pos x="T4" y="T5"/>
                </a:cxn>
                <a:cxn ang="T11">
                  <a:pos x="T6" y="T7"/>
                </a:cxn>
              </a:cxnLst>
              <a:rect l="T12" t="T13" r="T14" b="T15"/>
              <a:pathLst>
                <a:path w="8" h="18">
                  <a:moveTo>
                    <a:pt x="0" y="0"/>
                  </a:moveTo>
                  <a:lnTo>
                    <a:pt x="8" y="0"/>
                  </a:lnTo>
                  <a:lnTo>
                    <a:pt x="8" y="18"/>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66" name="Freeform 376"/>
            <p:cNvSpPr>
              <a:spLocks/>
            </p:cNvSpPr>
            <p:nvPr/>
          </p:nvSpPr>
          <p:spPr bwMode="auto">
            <a:xfrm>
              <a:off x="2765425" y="3821112"/>
              <a:ext cx="73025" cy="68263"/>
            </a:xfrm>
            <a:custGeom>
              <a:avLst/>
              <a:gdLst>
                <a:gd name="T0" fmla="*/ 2147483647 w 44"/>
                <a:gd name="T1" fmla="*/ 2147483647 h 45"/>
                <a:gd name="T2" fmla="*/ 2147483647 w 44"/>
                <a:gd name="T3" fmla="*/ 0 h 45"/>
                <a:gd name="T4" fmla="*/ 2147483647 w 44"/>
                <a:gd name="T5" fmla="*/ 0 h 45"/>
                <a:gd name="T6" fmla="*/ 0 w 44"/>
                <a:gd name="T7" fmla="*/ 0 h 45"/>
                <a:gd name="T8" fmla="*/ 0 w 44"/>
                <a:gd name="T9" fmla="*/ 2147483647 h 45"/>
                <a:gd name="T10" fmla="*/ 2147483647 w 44"/>
                <a:gd name="T11" fmla="*/ 2147483647 h 45"/>
                <a:gd name="T12" fmla="*/ 2147483647 w 44"/>
                <a:gd name="T13" fmla="*/ 2147483647 h 45"/>
                <a:gd name="T14" fmla="*/ 2147483647 w 44"/>
                <a:gd name="T15" fmla="*/ 2147483647 h 45"/>
                <a:gd name="T16" fmla="*/ 2147483647 w 44"/>
                <a:gd name="T17" fmla="*/ 2147483647 h 45"/>
                <a:gd name="T18" fmla="*/ 2147483647 w 44"/>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5"/>
                <a:gd name="T32" fmla="*/ 44 w 44"/>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5">
                  <a:moveTo>
                    <a:pt x="44" y="27"/>
                  </a:moveTo>
                  <a:lnTo>
                    <a:pt x="18" y="0"/>
                  </a:lnTo>
                  <a:lnTo>
                    <a:pt x="9" y="0"/>
                  </a:lnTo>
                  <a:lnTo>
                    <a:pt x="0" y="0"/>
                  </a:lnTo>
                  <a:lnTo>
                    <a:pt x="0" y="18"/>
                  </a:lnTo>
                  <a:lnTo>
                    <a:pt x="18" y="27"/>
                  </a:lnTo>
                  <a:lnTo>
                    <a:pt x="18" y="36"/>
                  </a:lnTo>
                  <a:lnTo>
                    <a:pt x="35" y="45"/>
                  </a:lnTo>
                  <a:lnTo>
                    <a:pt x="44" y="36"/>
                  </a:lnTo>
                  <a:lnTo>
                    <a:pt x="44"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67" name="Group 377"/>
            <p:cNvGrpSpPr>
              <a:grpSpLocks/>
            </p:cNvGrpSpPr>
            <p:nvPr/>
          </p:nvGrpSpPr>
          <p:grpSpPr bwMode="auto">
            <a:xfrm>
              <a:off x="2765425" y="3821112"/>
              <a:ext cx="73025" cy="68263"/>
              <a:chOff x="1402" y="2266"/>
              <a:chExt cx="44" cy="45"/>
            </a:xfrm>
          </p:grpSpPr>
          <p:sp>
            <p:nvSpPr>
              <p:cNvPr id="56086" name="Freeform 378"/>
              <p:cNvSpPr>
                <a:spLocks/>
              </p:cNvSpPr>
              <p:nvPr/>
            </p:nvSpPr>
            <p:spPr bwMode="auto">
              <a:xfrm>
                <a:off x="1402" y="2266"/>
                <a:ext cx="44" cy="45"/>
              </a:xfrm>
              <a:custGeom>
                <a:avLst/>
                <a:gdLst>
                  <a:gd name="T0" fmla="*/ 44 w 44"/>
                  <a:gd name="T1" fmla="*/ 27 h 45"/>
                  <a:gd name="T2" fmla="*/ 18 w 44"/>
                  <a:gd name="T3" fmla="*/ 0 h 45"/>
                  <a:gd name="T4" fmla="*/ 9 w 44"/>
                  <a:gd name="T5" fmla="*/ 0 h 45"/>
                  <a:gd name="T6" fmla="*/ 0 w 44"/>
                  <a:gd name="T7" fmla="*/ 0 h 45"/>
                  <a:gd name="T8" fmla="*/ 0 w 44"/>
                  <a:gd name="T9" fmla="*/ 18 h 45"/>
                  <a:gd name="T10" fmla="*/ 18 w 44"/>
                  <a:gd name="T11" fmla="*/ 27 h 45"/>
                  <a:gd name="T12" fmla="*/ 18 w 44"/>
                  <a:gd name="T13" fmla="*/ 36 h 45"/>
                  <a:gd name="T14" fmla="*/ 35 w 44"/>
                  <a:gd name="T15" fmla="*/ 45 h 45"/>
                  <a:gd name="T16" fmla="*/ 44 w 44"/>
                  <a:gd name="T17" fmla="*/ 36 h 45"/>
                  <a:gd name="T18" fmla="*/ 44 w 44"/>
                  <a:gd name="T19" fmla="*/ 2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5"/>
                  <a:gd name="T32" fmla="*/ 44 w 44"/>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5">
                    <a:moveTo>
                      <a:pt x="44" y="27"/>
                    </a:moveTo>
                    <a:lnTo>
                      <a:pt x="18" y="0"/>
                    </a:lnTo>
                    <a:lnTo>
                      <a:pt x="9" y="0"/>
                    </a:lnTo>
                    <a:lnTo>
                      <a:pt x="0" y="0"/>
                    </a:lnTo>
                    <a:lnTo>
                      <a:pt x="0" y="18"/>
                    </a:lnTo>
                    <a:lnTo>
                      <a:pt x="18" y="27"/>
                    </a:lnTo>
                    <a:lnTo>
                      <a:pt x="18" y="36"/>
                    </a:lnTo>
                    <a:lnTo>
                      <a:pt x="35" y="45"/>
                    </a:lnTo>
                    <a:lnTo>
                      <a:pt x="44" y="36"/>
                    </a:lnTo>
                    <a:lnTo>
                      <a:pt x="44"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87" name="Freeform 379"/>
              <p:cNvSpPr>
                <a:spLocks/>
              </p:cNvSpPr>
              <p:nvPr/>
            </p:nvSpPr>
            <p:spPr bwMode="auto">
              <a:xfrm>
                <a:off x="1402" y="2266"/>
                <a:ext cx="44" cy="45"/>
              </a:xfrm>
              <a:custGeom>
                <a:avLst/>
                <a:gdLst>
                  <a:gd name="T0" fmla="*/ 44 w 44"/>
                  <a:gd name="T1" fmla="*/ 27 h 45"/>
                  <a:gd name="T2" fmla="*/ 18 w 44"/>
                  <a:gd name="T3" fmla="*/ 0 h 45"/>
                  <a:gd name="T4" fmla="*/ 9 w 44"/>
                  <a:gd name="T5" fmla="*/ 0 h 45"/>
                  <a:gd name="T6" fmla="*/ 0 w 44"/>
                  <a:gd name="T7" fmla="*/ 0 h 45"/>
                  <a:gd name="T8" fmla="*/ 0 w 44"/>
                  <a:gd name="T9" fmla="*/ 18 h 45"/>
                  <a:gd name="T10" fmla="*/ 18 w 44"/>
                  <a:gd name="T11" fmla="*/ 27 h 45"/>
                  <a:gd name="T12" fmla="*/ 18 w 44"/>
                  <a:gd name="T13" fmla="*/ 36 h 45"/>
                  <a:gd name="T14" fmla="*/ 35 w 44"/>
                  <a:gd name="T15" fmla="*/ 45 h 45"/>
                  <a:gd name="T16" fmla="*/ 44 w 44"/>
                  <a:gd name="T17" fmla="*/ 36 h 45"/>
                  <a:gd name="T18" fmla="*/ 44 w 44"/>
                  <a:gd name="T19" fmla="*/ 2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5"/>
                  <a:gd name="T32" fmla="*/ 44 w 44"/>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5">
                    <a:moveTo>
                      <a:pt x="44" y="27"/>
                    </a:moveTo>
                    <a:lnTo>
                      <a:pt x="18" y="0"/>
                    </a:lnTo>
                    <a:lnTo>
                      <a:pt x="9" y="0"/>
                    </a:lnTo>
                    <a:lnTo>
                      <a:pt x="0" y="0"/>
                    </a:lnTo>
                    <a:lnTo>
                      <a:pt x="0" y="18"/>
                    </a:lnTo>
                    <a:lnTo>
                      <a:pt x="18" y="27"/>
                    </a:lnTo>
                    <a:lnTo>
                      <a:pt x="18" y="36"/>
                    </a:lnTo>
                    <a:lnTo>
                      <a:pt x="35" y="45"/>
                    </a:lnTo>
                    <a:lnTo>
                      <a:pt x="44" y="36"/>
                    </a:lnTo>
                    <a:lnTo>
                      <a:pt x="44"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68" name="Freeform 380"/>
            <p:cNvSpPr>
              <a:spLocks/>
            </p:cNvSpPr>
            <p:nvPr/>
          </p:nvSpPr>
          <p:spPr bwMode="auto">
            <a:xfrm>
              <a:off x="2681288" y="3821112"/>
              <a:ext cx="84137" cy="68263"/>
            </a:xfrm>
            <a:custGeom>
              <a:avLst/>
              <a:gdLst>
                <a:gd name="T0" fmla="*/ 2147483647 w 52"/>
                <a:gd name="T1" fmla="*/ 0 h 45"/>
                <a:gd name="T2" fmla="*/ 2147483647 w 52"/>
                <a:gd name="T3" fmla="*/ 2147483647 h 45"/>
                <a:gd name="T4" fmla="*/ 2147483647 w 52"/>
                <a:gd name="T5" fmla="*/ 2147483647 h 45"/>
                <a:gd name="T6" fmla="*/ 2147483647 w 52"/>
                <a:gd name="T7" fmla="*/ 0 h 45"/>
                <a:gd name="T8" fmla="*/ 2147483647 w 52"/>
                <a:gd name="T9" fmla="*/ 2147483647 h 45"/>
                <a:gd name="T10" fmla="*/ 2147483647 w 52"/>
                <a:gd name="T11" fmla="*/ 2147483647 h 45"/>
                <a:gd name="T12" fmla="*/ 2147483647 w 52"/>
                <a:gd name="T13" fmla="*/ 2147483647 h 45"/>
                <a:gd name="T14" fmla="*/ 2147483647 w 52"/>
                <a:gd name="T15" fmla="*/ 2147483647 h 45"/>
                <a:gd name="T16" fmla="*/ 2147483647 w 52"/>
                <a:gd name="T17" fmla="*/ 2147483647 h 45"/>
                <a:gd name="T18" fmla="*/ 0 w 52"/>
                <a:gd name="T19" fmla="*/ 2147483647 h 45"/>
                <a:gd name="T20" fmla="*/ 2147483647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9" y="0"/>
                  </a:moveTo>
                  <a:lnTo>
                    <a:pt x="17" y="18"/>
                  </a:lnTo>
                  <a:lnTo>
                    <a:pt x="26" y="18"/>
                  </a:lnTo>
                  <a:lnTo>
                    <a:pt x="44" y="0"/>
                  </a:lnTo>
                  <a:lnTo>
                    <a:pt x="52" y="18"/>
                  </a:lnTo>
                  <a:lnTo>
                    <a:pt x="35" y="27"/>
                  </a:lnTo>
                  <a:lnTo>
                    <a:pt x="44" y="45"/>
                  </a:lnTo>
                  <a:lnTo>
                    <a:pt x="35" y="45"/>
                  </a:lnTo>
                  <a:lnTo>
                    <a:pt x="26" y="36"/>
                  </a:lnTo>
                  <a:lnTo>
                    <a:pt x="0" y="27"/>
                  </a:lnTo>
                  <a:lnTo>
                    <a:pt x="9"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69" name="Group 381"/>
            <p:cNvGrpSpPr>
              <a:grpSpLocks/>
            </p:cNvGrpSpPr>
            <p:nvPr/>
          </p:nvGrpSpPr>
          <p:grpSpPr bwMode="auto">
            <a:xfrm>
              <a:off x="2681288" y="3821112"/>
              <a:ext cx="84137" cy="68263"/>
              <a:chOff x="1350" y="2266"/>
              <a:chExt cx="52" cy="45"/>
            </a:xfrm>
          </p:grpSpPr>
          <p:sp>
            <p:nvSpPr>
              <p:cNvPr id="56084" name="Freeform 382"/>
              <p:cNvSpPr>
                <a:spLocks/>
              </p:cNvSpPr>
              <p:nvPr/>
            </p:nvSpPr>
            <p:spPr bwMode="auto">
              <a:xfrm>
                <a:off x="1350" y="2266"/>
                <a:ext cx="52" cy="45"/>
              </a:xfrm>
              <a:custGeom>
                <a:avLst/>
                <a:gdLst>
                  <a:gd name="T0" fmla="*/ 9 w 52"/>
                  <a:gd name="T1" fmla="*/ 0 h 45"/>
                  <a:gd name="T2" fmla="*/ 17 w 52"/>
                  <a:gd name="T3" fmla="*/ 18 h 45"/>
                  <a:gd name="T4" fmla="*/ 26 w 52"/>
                  <a:gd name="T5" fmla="*/ 18 h 45"/>
                  <a:gd name="T6" fmla="*/ 44 w 52"/>
                  <a:gd name="T7" fmla="*/ 0 h 45"/>
                  <a:gd name="T8" fmla="*/ 52 w 52"/>
                  <a:gd name="T9" fmla="*/ 18 h 45"/>
                  <a:gd name="T10" fmla="*/ 35 w 52"/>
                  <a:gd name="T11" fmla="*/ 27 h 45"/>
                  <a:gd name="T12" fmla="*/ 44 w 52"/>
                  <a:gd name="T13" fmla="*/ 45 h 45"/>
                  <a:gd name="T14" fmla="*/ 35 w 52"/>
                  <a:gd name="T15" fmla="*/ 45 h 45"/>
                  <a:gd name="T16" fmla="*/ 26 w 52"/>
                  <a:gd name="T17" fmla="*/ 36 h 45"/>
                  <a:gd name="T18" fmla="*/ 0 w 52"/>
                  <a:gd name="T19" fmla="*/ 27 h 45"/>
                  <a:gd name="T20" fmla="*/ 9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9" y="0"/>
                    </a:moveTo>
                    <a:lnTo>
                      <a:pt x="17" y="18"/>
                    </a:lnTo>
                    <a:lnTo>
                      <a:pt x="26" y="18"/>
                    </a:lnTo>
                    <a:lnTo>
                      <a:pt x="44" y="0"/>
                    </a:lnTo>
                    <a:lnTo>
                      <a:pt x="52" y="18"/>
                    </a:lnTo>
                    <a:lnTo>
                      <a:pt x="35" y="27"/>
                    </a:lnTo>
                    <a:lnTo>
                      <a:pt x="44" y="45"/>
                    </a:lnTo>
                    <a:lnTo>
                      <a:pt x="35" y="45"/>
                    </a:lnTo>
                    <a:lnTo>
                      <a:pt x="26" y="36"/>
                    </a:lnTo>
                    <a:lnTo>
                      <a:pt x="0" y="27"/>
                    </a:lnTo>
                    <a:lnTo>
                      <a:pt x="9"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85" name="Freeform 383"/>
              <p:cNvSpPr>
                <a:spLocks/>
              </p:cNvSpPr>
              <p:nvPr/>
            </p:nvSpPr>
            <p:spPr bwMode="auto">
              <a:xfrm>
                <a:off x="1350" y="2266"/>
                <a:ext cx="52" cy="45"/>
              </a:xfrm>
              <a:custGeom>
                <a:avLst/>
                <a:gdLst>
                  <a:gd name="T0" fmla="*/ 9 w 52"/>
                  <a:gd name="T1" fmla="*/ 0 h 45"/>
                  <a:gd name="T2" fmla="*/ 17 w 52"/>
                  <a:gd name="T3" fmla="*/ 18 h 45"/>
                  <a:gd name="T4" fmla="*/ 26 w 52"/>
                  <a:gd name="T5" fmla="*/ 18 h 45"/>
                  <a:gd name="T6" fmla="*/ 44 w 52"/>
                  <a:gd name="T7" fmla="*/ 0 h 45"/>
                  <a:gd name="T8" fmla="*/ 52 w 52"/>
                  <a:gd name="T9" fmla="*/ 18 h 45"/>
                  <a:gd name="T10" fmla="*/ 35 w 52"/>
                  <a:gd name="T11" fmla="*/ 27 h 45"/>
                  <a:gd name="T12" fmla="*/ 44 w 52"/>
                  <a:gd name="T13" fmla="*/ 45 h 45"/>
                  <a:gd name="T14" fmla="*/ 35 w 52"/>
                  <a:gd name="T15" fmla="*/ 45 h 45"/>
                  <a:gd name="T16" fmla="*/ 26 w 52"/>
                  <a:gd name="T17" fmla="*/ 36 h 45"/>
                  <a:gd name="T18" fmla="*/ 0 w 52"/>
                  <a:gd name="T19" fmla="*/ 27 h 45"/>
                  <a:gd name="T20" fmla="*/ 9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9" y="0"/>
                    </a:moveTo>
                    <a:lnTo>
                      <a:pt x="17" y="18"/>
                    </a:lnTo>
                    <a:lnTo>
                      <a:pt x="26" y="18"/>
                    </a:lnTo>
                    <a:lnTo>
                      <a:pt x="44" y="0"/>
                    </a:lnTo>
                    <a:lnTo>
                      <a:pt x="52" y="18"/>
                    </a:lnTo>
                    <a:lnTo>
                      <a:pt x="35" y="27"/>
                    </a:lnTo>
                    <a:lnTo>
                      <a:pt x="44" y="45"/>
                    </a:lnTo>
                    <a:lnTo>
                      <a:pt x="35" y="45"/>
                    </a:lnTo>
                    <a:lnTo>
                      <a:pt x="26" y="36"/>
                    </a:lnTo>
                    <a:lnTo>
                      <a:pt x="0" y="27"/>
                    </a:lnTo>
                    <a:lnTo>
                      <a:pt x="9"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70" name="Freeform 384"/>
            <p:cNvSpPr>
              <a:spLocks/>
            </p:cNvSpPr>
            <p:nvPr/>
          </p:nvSpPr>
          <p:spPr bwMode="auto">
            <a:xfrm>
              <a:off x="2613025" y="3781425"/>
              <a:ext cx="84138" cy="80962"/>
            </a:xfrm>
            <a:custGeom>
              <a:avLst/>
              <a:gdLst>
                <a:gd name="T0" fmla="*/ 2147483647 w 52"/>
                <a:gd name="T1" fmla="*/ 2147483647 h 54"/>
                <a:gd name="T2" fmla="*/ 2147483647 w 52"/>
                <a:gd name="T3" fmla="*/ 2147483647 h 54"/>
                <a:gd name="T4" fmla="*/ 2147483647 w 52"/>
                <a:gd name="T5" fmla="*/ 0 h 54"/>
                <a:gd name="T6" fmla="*/ 0 w 52"/>
                <a:gd name="T7" fmla="*/ 0 h 54"/>
                <a:gd name="T8" fmla="*/ 0 w 52"/>
                <a:gd name="T9" fmla="*/ 2147483647 h 54"/>
                <a:gd name="T10" fmla="*/ 2147483647 w 52"/>
                <a:gd name="T11" fmla="*/ 2147483647 h 54"/>
                <a:gd name="T12" fmla="*/ 2147483647 w 52"/>
                <a:gd name="T13" fmla="*/ 2147483647 h 54"/>
                <a:gd name="T14" fmla="*/ 2147483647 w 52"/>
                <a:gd name="T15" fmla="*/ 2147483647 h 54"/>
                <a:gd name="T16" fmla="*/ 2147483647 w 52"/>
                <a:gd name="T17" fmla="*/ 2147483647 h 54"/>
                <a:gd name="T18" fmla="*/ 2147483647 w 52"/>
                <a:gd name="T19" fmla="*/ 2147483647 h 54"/>
                <a:gd name="T20" fmla="*/ 2147483647 w 52"/>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54"/>
                <a:gd name="T35" fmla="*/ 52 w 52"/>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54">
                  <a:moveTo>
                    <a:pt x="52" y="27"/>
                  </a:moveTo>
                  <a:lnTo>
                    <a:pt x="43" y="18"/>
                  </a:lnTo>
                  <a:lnTo>
                    <a:pt x="34" y="0"/>
                  </a:lnTo>
                  <a:lnTo>
                    <a:pt x="0" y="0"/>
                  </a:lnTo>
                  <a:lnTo>
                    <a:pt x="0" y="18"/>
                  </a:lnTo>
                  <a:lnTo>
                    <a:pt x="17" y="27"/>
                  </a:lnTo>
                  <a:lnTo>
                    <a:pt x="17" y="18"/>
                  </a:lnTo>
                  <a:lnTo>
                    <a:pt x="34" y="45"/>
                  </a:lnTo>
                  <a:lnTo>
                    <a:pt x="34" y="54"/>
                  </a:lnTo>
                  <a:lnTo>
                    <a:pt x="43" y="54"/>
                  </a:lnTo>
                  <a:lnTo>
                    <a:pt x="52"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71" name="Group 385"/>
            <p:cNvGrpSpPr>
              <a:grpSpLocks/>
            </p:cNvGrpSpPr>
            <p:nvPr/>
          </p:nvGrpSpPr>
          <p:grpSpPr bwMode="auto">
            <a:xfrm>
              <a:off x="2613025" y="3781425"/>
              <a:ext cx="84138" cy="80962"/>
              <a:chOff x="1307" y="2239"/>
              <a:chExt cx="52" cy="54"/>
            </a:xfrm>
          </p:grpSpPr>
          <p:sp>
            <p:nvSpPr>
              <p:cNvPr id="56082" name="Freeform 386"/>
              <p:cNvSpPr>
                <a:spLocks/>
              </p:cNvSpPr>
              <p:nvPr/>
            </p:nvSpPr>
            <p:spPr bwMode="auto">
              <a:xfrm>
                <a:off x="1307" y="2239"/>
                <a:ext cx="52" cy="54"/>
              </a:xfrm>
              <a:custGeom>
                <a:avLst/>
                <a:gdLst>
                  <a:gd name="T0" fmla="*/ 52 w 52"/>
                  <a:gd name="T1" fmla="*/ 27 h 54"/>
                  <a:gd name="T2" fmla="*/ 43 w 52"/>
                  <a:gd name="T3" fmla="*/ 18 h 54"/>
                  <a:gd name="T4" fmla="*/ 34 w 52"/>
                  <a:gd name="T5" fmla="*/ 0 h 54"/>
                  <a:gd name="T6" fmla="*/ 0 w 52"/>
                  <a:gd name="T7" fmla="*/ 0 h 54"/>
                  <a:gd name="T8" fmla="*/ 0 w 52"/>
                  <a:gd name="T9" fmla="*/ 18 h 54"/>
                  <a:gd name="T10" fmla="*/ 17 w 52"/>
                  <a:gd name="T11" fmla="*/ 27 h 54"/>
                  <a:gd name="T12" fmla="*/ 17 w 52"/>
                  <a:gd name="T13" fmla="*/ 18 h 54"/>
                  <a:gd name="T14" fmla="*/ 34 w 52"/>
                  <a:gd name="T15" fmla="*/ 45 h 54"/>
                  <a:gd name="T16" fmla="*/ 34 w 52"/>
                  <a:gd name="T17" fmla="*/ 54 h 54"/>
                  <a:gd name="T18" fmla="*/ 43 w 52"/>
                  <a:gd name="T19" fmla="*/ 54 h 54"/>
                  <a:gd name="T20" fmla="*/ 52 w 52"/>
                  <a:gd name="T21" fmla="*/ 2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54"/>
                  <a:gd name="T35" fmla="*/ 52 w 52"/>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54">
                    <a:moveTo>
                      <a:pt x="52" y="27"/>
                    </a:moveTo>
                    <a:lnTo>
                      <a:pt x="43" y="18"/>
                    </a:lnTo>
                    <a:lnTo>
                      <a:pt x="34" y="0"/>
                    </a:lnTo>
                    <a:lnTo>
                      <a:pt x="0" y="0"/>
                    </a:lnTo>
                    <a:lnTo>
                      <a:pt x="0" y="18"/>
                    </a:lnTo>
                    <a:lnTo>
                      <a:pt x="17" y="27"/>
                    </a:lnTo>
                    <a:lnTo>
                      <a:pt x="17" y="18"/>
                    </a:lnTo>
                    <a:lnTo>
                      <a:pt x="34" y="45"/>
                    </a:lnTo>
                    <a:lnTo>
                      <a:pt x="34" y="54"/>
                    </a:lnTo>
                    <a:lnTo>
                      <a:pt x="43" y="54"/>
                    </a:lnTo>
                    <a:lnTo>
                      <a:pt x="52"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83" name="Freeform 387"/>
              <p:cNvSpPr>
                <a:spLocks/>
              </p:cNvSpPr>
              <p:nvPr/>
            </p:nvSpPr>
            <p:spPr bwMode="auto">
              <a:xfrm>
                <a:off x="1307" y="2239"/>
                <a:ext cx="52" cy="54"/>
              </a:xfrm>
              <a:custGeom>
                <a:avLst/>
                <a:gdLst>
                  <a:gd name="T0" fmla="*/ 52 w 52"/>
                  <a:gd name="T1" fmla="*/ 27 h 54"/>
                  <a:gd name="T2" fmla="*/ 43 w 52"/>
                  <a:gd name="T3" fmla="*/ 18 h 54"/>
                  <a:gd name="T4" fmla="*/ 34 w 52"/>
                  <a:gd name="T5" fmla="*/ 0 h 54"/>
                  <a:gd name="T6" fmla="*/ 0 w 52"/>
                  <a:gd name="T7" fmla="*/ 0 h 54"/>
                  <a:gd name="T8" fmla="*/ 0 w 52"/>
                  <a:gd name="T9" fmla="*/ 18 h 54"/>
                  <a:gd name="T10" fmla="*/ 17 w 52"/>
                  <a:gd name="T11" fmla="*/ 27 h 54"/>
                  <a:gd name="T12" fmla="*/ 17 w 52"/>
                  <a:gd name="T13" fmla="*/ 18 h 54"/>
                  <a:gd name="T14" fmla="*/ 34 w 52"/>
                  <a:gd name="T15" fmla="*/ 45 h 54"/>
                  <a:gd name="T16" fmla="*/ 34 w 52"/>
                  <a:gd name="T17" fmla="*/ 54 h 54"/>
                  <a:gd name="T18" fmla="*/ 43 w 52"/>
                  <a:gd name="T19" fmla="*/ 54 h 54"/>
                  <a:gd name="T20" fmla="*/ 52 w 52"/>
                  <a:gd name="T21" fmla="*/ 2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54"/>
                  <a:gd name="T35" fmla="*/ 52 w 52"/>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54">
                    <a:moveTo>
                      <a:pt x="52" y="27"/>
                    </a:moveTo>
                    <a:lnTo>
                      <a:pt x="43" y="18"/>
                    </a:lnTo>
                    <a:lnTo>
                      <a:pt x="34" y="0"/>
                    </a:lnTo>
                    <a:lnTo>
                      <a:pt x="0" y="0"/>
                    </a:lnTo>
                    <a:lnTo>
                      <a:pt x="0" y="18"/>
                    </a:lnTo>
                    <a:lnTo>
                      <a:pt x="17" y="27"/>
                    </a:lnTo>
                    <a:lnTo>
                      <a:pt x="17" y="18"/>
                    </a:lnTo>
                    <a:lnTo>
                      <a:pt x="34" y="45"/>
                    </a:lnTo>
                    <a:lnTo>
                      <a:pt x="34" y="54"/>
                    </a:lnTo>
                    <a:lnTo>
                      <a:pt x="43" y="54"/>
                    </a:lnTo>
                    <a:lnTo>
                      <a:pt x="52"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72" name="Freeform 388"/>
            <p:cNvSpPr>
              <a:spLocks/>
            </p:cNvSpPr>
            <p:nvPr/>
          </p:nvSpPr>
          <p:spPr bwMode="auto">
            <a:xfrm>
              <a:off x="2584450" y="3660775"/>
              <a:ext cx="112713" cy="120650"/>
            </a:xfrm>
            <a:custGeom>
              <a:avLst/>
              <a:gdLst>
                <a:gd name="T0" fmla="*/ 2147483647 w 70"/>
                <a:gd name="T1" fmla="*/ 2147483647 h 80"/>
                <a:gd name="T2" fmla="*/ 2147483647 w 70"/>
                <a:gd name="T3" fmla="*/ 2147483647 h 80"/>
                <a:gd name="T4" fmla="*/ 2147483647 w 70"/>
                <a:gd name="T5" fmla="*/ 0 h 80"/>
                <a:gd name="T6" fmla="*/ 2147483647 w 70"/>
                <a:gd name="T7" fmla="*/ 2147483647 h 80"/>
                <a:gd name="T8" fmla="*/ 0 w 70"/>
                <a:gd name="T9" fmla="*/ 2147483647 h 80"/>
                <a:gd name="T10" fmla="*/ 0 w 70"/>
                <a:gd name="T11" fmla="*/ 2147483647 h 80"/>
                <a:gd name="T12" fmla="*/ 2147483647 w 70"/>
                <a:gd name="T13" fmla="*/ 2147483647 h 80"/>
                <a:gd name="T14" fmla="*/ 2147483647 w 70"/>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80"/>
                <a:gd name="T26" fmla="*/ 70 w 70"/>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80">
                  <a:moveTo>
                    <a:pt x="52" y="80"/>
                  </a:moveTo>
                  <a:lnTo>
                    <a:pt x="70" y="27"/>
                  </a:lnTo>
                  <a:lnTo>
                    <a:pt x="70" y="0"/>
                  </a:lnTo>
                  <a:lnTo>
                    <a:pt x="44" y="9"/>
                  </a:lnTo>
                  <a:lnTo>
                    <a:pt x="0" y="45"/>
                  </a:lnTo>
                  <a:lnTo>
                    <a:pt x="0" y="54"/>
                  </a:lnTo>
                  <a:lnTo>
                    <a:pt x="18" y="80"/>
                  </a:lnTo>
                  <a:lnTo>
                    <a:pt x="52" y="8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73" name="Group 389"/>
            <p:cNvGrpSpPr>
              <a:grpSpLocks/>
            </p:cNvGrpSpPr>
            <p:nvPr/>
          </p:nvGrpSpPr>
          <p:grpSpPr bwMode="auto">
            <a:xfrm>
              <a:off x="2584450" y="3660775"/>
              <a:ext cx="112713" cy="120650"/>
              <a:chOff x="1289" y="2159"/>
              <a:chExt cx="70" cy="80"/>
            </a:xfrm>
          </p:grpSpPr>
          <p:sp>
            <p:nvSpPr>
              <p:cNvPr id="56080" name="Freeform 390"/>
              <p:cNvSpPr>
                <a:spLocks/>
              </p:cNvSpPr>
              <p:nvPr/>
            </p:nvSpPr>
            <p:spPr bwMode="auto">
              <a:xfrm>
                <a:off x="1289" y="2159"/>
                <a:ext cx="70" cy="80"/>
              </a:xfrm>
              <a:custGeom>
                <a:avLst/>
                <a:gdLst>
                  <a:gd name="T0" fmla="*/ 52 w 70"/>
                  <a:gd name="T1" fmla="*/ 80 h 80"/>
                  <a:gd name="T2" fmla="*/ 70 w 70"/>
                  <a:gd name="T3" fmla="*/ 27 h 80"/>
                  <a:gd name="T4" fmla="*/ 70 w 70"/>
                  <a:gd name="T5" fmla="*/ 0 h 80"/>
                  <a:gd name="T6" fmla="*/ 44 w 70"/>
                  <a:gd name="T7" fmla="*/ 9 h 80"/>
                  <a:gd name="T8" fmla="*/ 0 w 70"/>
                  <a:gd name="T9" fmla="*/ 45 h 80"/>
                  <a:gd name="T10" fmla="*/ 0 w 70"/>
                  <a:gd name="T11" fmla="*/ 54 h 80"/>
                  <a:gd name="T12" fmla="*/ 18 w 70"/>
                  <a:gd name="T13" fmla="*/ 80 h 80"/>
                  <a:gd name="T14" fmla="*/ 52 w 70"/>
                  <a:gd name="T15" fmla="*/ 80 h 8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80"/>
                  <a:gd name="T26" fmla="*/ 70 w 70"/>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80">
                    <a:moveTo>
                      <a:pt x="52" y="80"/>
                    </a:moveTo>
                    <a:lnTo>
                      <a:pt x="70" y="27"/>
                    </a:lnTo>
                    <a:lnTo>
                      <a:pt x="70" y="0"/>
                    </a:lnTo>
                    <a:lnTo>
                      <a:pt x="44" y="9"/>
                    </a:lnTo>
                    <a:lnTo>
                      <a:pt x="0" y="45"/>
                    </a:lnTo>
                    <a:lnTo>
                      <a:pt x="0" y="54"/>
                    </a:lnTo>
                    <a:lnTo>
                      <a:pt x="18" y="80"/>
                    </a:lnTo>
                    <a:lnTo>
                      <a:pt x="52" y="8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81" name="Freeform 391"/>
              <p:cNvSpPr>
                <a:spLocks/>
              </p:cNvSpPr>
              <p:nvPr/>
            </p:nvSpPr>
            <p:spPr bwMode="auto">
              <a:xfrm>
                <a:off x="1289" y="2159"/>
                <a:ext cx="70" cy="80"/>
              </a:xfrm>
              <a:custGeom>
                <a:avLst/>
                <a:gdLst>
                  <a:gd name="T0" fmla="*/ 52 w 70"/>
                  <a:gd name="T1" fmla="*/ 80 h 80"/>
                  <a:gd name="T2" fmla="*/ 70 w 70"/>
                  <a:gd name="T3" fmla="*/ 27 h 80"/>
                  <a:gd name="T4" fmla="*/ 70 w 70"/>
                  <a:gd name="T5" fmla="*/ 0 h 80"/>
                  <a:gd name="T6" fmla="*/ 44 w 70"/>
                  <a:gd name="T7" fmla="*/ 9 h 80"/>
                  <a:gd name="T8" fmla="*/ 0 w 70"/>
                  <a:gd name="T9" fmla="*/ 45 h 80"/>
                  <a:gd name="T10" fmla="*/ 0 w 70"/>
                  <a:gd name="T11" fmla="*/ 54 h 80"/>
                  <a:gd name="T12" fmla="*/ 18 w 70"/>
                  <a:gd name="T13" fmla="*/ 80 h 80"/>
                  <a:gd name="T14" fmla="*/ 52 w 70"/>
                  <a:gd name="T15" fmla="*/ 80 h 8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80"/>
                  <a:gd name="T26" fmla="*/ 70 w 70"/>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80">
                    <a:moveTo>
                      <a:pt x="52" y="80"/>
                    </a:moveTo>
                    <a:lnTo>
                      <a:pt x="70" y="27"/>
                    </a:lnTo>
                    <a:lnTo>
                      <a:pt x="70" y="0"/>
                    </a:lnTo>
                    <a:lnTo>
                      <a:pt x="44" y="9"/>
                    </a:lnTo>
                    <a:lnTo>
                      <a:pt x="0" y="45"/>
                    </a:lnTo>
                    <a:lnTo>
                      <a:pt x="0" y="54"/>
                    </a:lnTo>
                    <a:lnTo>
                      <a:pt x="18" y="80"/>
                    </a:lnTo>
                    <a:lnTo>
                      <a:pt x="52" y="8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74" name="Freeform 392"/>
            <p:cNvSpPr>
              <a:spLocks/>
            </p:cNvSpPr>
            <p:nvPr/>
          </p:nvSpPr>
          <p:spPr bwMode="auto">
            <a:xfrm>
              <a:off x="2528888" y="3646487"/>
              <a:ext cx="168275" cy="82550"/>
            </a:xfrm>
            <a:custGeom>
              <a:avLst/>
              <a:gdLst>
                <a:gd name="T0" fmla="*/ 2147483647 w 105"/>
                <a:gd name="T1" fmla="*/ 0 h 54"/>
                <a:gd name="T2" fmla="*/ 2147483647 w 105"/>
                <a:gd name="T3" fmla="*/ 0 h 54"/>
                <a:gd name="T4" fmla="*/ 2147483647 w 105"/>
                <a:gd name="T5" fmla="*/ 2147483647 h 54"/>
                <a:gd name="T6" fmla="*/ 2147483647 w 105"/>
                <a:gd name="T7" fmla="*/ 2147483647 h 54"/>
                <a:gd name="T8" fmla="*/ 2147483647 w 105"/>
                <a:gd name="T9" fmla="*/ 2147483647 h 54"/>
                <a:gd name="T10" fmla="*/ 2147483647 w 105"/>
                <a:gd name="T11" fmla="*/ 2147483647 h 54"/>
                <a:gd name="T12" fmla="*/ 0 w 105"/>
                <a:gd name="T13" fmla="*/ 2147483647 h 54"/>
                <a:gd name="T14" fmla="*/ 2147483647 w 105"/>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54"/>
                <a:gd name="T26" fmla="*/ 105 w 105"/>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54">
                  <a:moveTo>
                    <a:pt x="26" y="0"/>
                  </a:moveTo>
                  <a:lnTo>
                    <a:pt x="79" y="0"/>
                  </a:lnTo>
                  <a:lnTo>
                    <a:pt x="105" y="9"/>
                  </a:lnTo>
                  <a:lnTo>
                    <a:pt x="79" y="18"/>
                  </a:lnTo>
                  <a:lnTo>
                    <a:pt x="35" y="54"/>
                  </a:lnTo>
                  <a:lnTo>
                    <a:pt x="26" y="45"/>
                  </a:lnTo>
                  <a:lnTo>
                    <a:pt x="0" y="18"/>
                  </a:lnTo>
                  <a:lnTo>
                    <a:pt x="26"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75" name="Group 393"/>
            <p:cNvGrpSpPr>
              <a:grpSpLocks/>
            </p:cNvGrpSpPr>
            <p:nvPr/>
          </p:nvGrpSpPr>
          <p:grpSpPr bwMode="auto">
            <a:xfrm>
              <a:off x="2528888" y="3646487"/>
              <a:ext cx="168275" cy="82550"/>
              <a:chOff x="1254" y="2150"/>
              <a:chExt cx="105" cy="54"/>
            </a:xfrm>
          </p:grpSpPr>
          <p:sp>
            <p:nvSpPr>
              <p:cNvPr id="56078" name="Freeform 394"/>
              <p:cNvSpPr>
                <a:spLocks/>
              </p:cNvSpPr>
              <p:nvPr/>
            </p:nvSpPr>
            <p:spPr bwMode="auto">
              <a:xfrm>
                <a:off x="1254" y="2150"/>
                <a:ext cx="105" cy="54"/>
              </a:xfrm>
              <a:custGeom>
                <a:avLst/>
                <a:gdLst>
                  <a:gd name="T0" fmla="*/ 26 w 105"/>
                  <a:gd name="T1" fmla="*/ 0 h 54"/>
                  <a:gd name="T2" fmla="*/ 79 w 105"/>
                  <a:gd name="T3" fmla="*/ 0 h 54"/>
                  <a:gd name="T4" fmla="*/ 105 w 105"/>
                  <a:gd name="T5" fmla="*/ 9 h 54"/>
                  <a:gd name="T6" fmla="*/ 79 w 105"/>
                  <a:gd name="T7" fmla="*/ 18 h 54"/>
                  <a:gd name="T8" fmla="*/ 35 w 105"/>
                  <a:gd name="T9" fmla="*/ 54 h 54"/>
                  <a:gd name="T10" fmla="*/ 26 w 105"/>
                  <a:gd name="T11" fmla="*/ 45 h 54"/>
                  <a:gd name="T12" fmla="*/ 0 w 105"/>
                  <a:gd name="T13" fmla="*/ 18 h 54"/>
                  <a:gd name="T14" fmla="*/ 26 w 105"/>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54"/>
                  <a:gd name="T26" fmla="*/ 105 w 105"/>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54">
                    <a:moveTo>
                      <a:pt x="26" y="0"/>
                    </a:moveTo>
                    <a:lnTo>
                      <a:pt x="79" y="0"/>
                    </a:lnTo>
                    <a:lnTo>
                      <a:pt x="105" y="9"/>
                    </a:lnTo>
                    <a:lnTo>
                      <a:pt x="79" y="18"/>
                    </a:lnTo>
                    <a:lnTo>
                      <a:pt x="35" y="54"/>
                    </a:lnTo>
                    <a:lnTo>
                      <a:pt x="26" y="45"/>
                    </a:lnTo>
                    <a:lnTo>
                      <a:pt x="0" y="18"/>
                    </a:lnTo>
                    <a:lnTo>
                      <a:pt x="26"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79" name="Freeform 395"/>
              <p:cNvSpPr>
                <a:spLocks/>
              </p:cNvSpPr>
              <p:nvPr/>
            </p:nvSpPr>
            <p:spPr bwMode="auto">
              <a:xfrm>
                <a:off x="1254" y="2150"/>
                <a:ext cx="105" cy="54"/>
              </a:xfrm>
              <a:custGeom>
                <a:avLst/>
                <a:gdLst>
                  <a:gd name="T0" fmla="*/ 26 w 105"/>
                  <a:gd name="T1" fmla="*/ 0 h 54"/>
                  <a:gd name="T2" fmla="*/ 79 w 105"/>
                  <a:gd name="T3" fmla="*/ 0 h 54"/>
                  <a:gd name="T4" fmla="*/ 105 w 105"/>
                  <a:gd name="T5" fmla="*/ 9 h 54"/>
                  <a:gd name="T6" fmla="*/ 79 w 105"/>
                  <a:gd name="T7" fmla="*/ 18 h 54"/>
                  <a:gd name="T8" fmla="*/ 35 w 105"/>
                  <a:gd name="T9" fmla="*/ 54 h 54"/>
                  <a:gd name="T10" fmla="*/ 26 w 105"/>
                  <a:gd name="T11" fmla="*/ 45 h 54"/>
                  <a:gd name="T12" fmla="*/ 0 w 105"/>
                  <a:gd name="T13" fmla="*/ 18 h 54"/>
                  <a:gd name="T14" fmla="*/ 26 w 105"/>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54"/>
                  <a:gd name="T26" fmla="*/ 105 w 105"/>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54">
                    <a:moveTo>
                      <a:pt x="26" y="0"/>
                    </a:moveTo>
                    <a:lnTo>
                      <a:pt x="79" y="0"/>
                    </a:lnTo>
                    <a:lnTo>
                      <a:pt x="105" y="9"/>
                    </a:lnTo>
                    <a:lnTo>
                      <a:pt x="79" y="18"/>
                    </a:lnTo>
                    <a:lnTo>
                      <a:pt x="35" y="54"/>
                    </a:lnTo>
                    <a:lnTo>
                      <a:pt x="26" y="45"/>
                    </a:lnTo>
                    <a:lnTo>
                      <a:pt x="0" y="18"/>
                    </a:lnTo>
                    <a:lnTo>
                      <a:pt x="26"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76" name="Freeform 396"/>
            <p:cNvSpPr>
              <a:spLocks/>
            </p:cNvSpPr>
            <p:nvPr/>
          </p:nvSpPr>
          <p:spPr bwMode="auto">
            <a:xfrm>
              <a:off x="2990850" y="3525837"/>
              <a:ext cx="84138" cy="80963"/>
            </a:xfrm>
            <a:custGeom>
              <a:avLst/>
              <a:gdLst>
                <a:gd name="T0" fmla="*/ 2147483647 w 52"/>
                <a:gd name="T1" fmla="*/ 0 h 54"/>
                <a:gd name="T2" fmla="*/ 2147483647 w 52"/>
                <a:gd name="T3" fmla="*/ 2147483647 h 54"/>
                <a:gd name="T4" fmla="*/ 2147483647 w 52"/>
                <a:gd name="T5" fmla="*/ 2147483647 h 54"/>
                <a:gd name="T6" fmla="*/ 2147483647 w 52"/>
                <a:gd name="T7" fmla="*/ 2147483647 h 54"/>
                <a:gd name="T8" fmla="*/ 2147483647 w 52"/>
                <a:gd name="T9" fmla="*/ 2147483647 h 54"/>
                <a:gd name="T10" fmla="*/ 2147483647 w 52"/>
                <a:gd name="T11" fmla="*/ 2147483647 h 54"/>
                <a:gd name="T12" fmla="*/ 2147483647 w 52"/>
                <a:gd name="T13" fmla="*/ 2147483647 h 54"/>
                <a:gd name="T14" fmla="*/ 2147483647 w 52"/>
                <a:gd name="T15" fmla="*/ 2147483647 h 54"/>
                <a:gd name="T16" fmla="*/ 2147483647 w 52"/>
                <a:gd name="T17" fmla="*/ 2147483647 h 54"/>
                <a:gd name="T18" fmla="*/ 2147483647 w 52"/>
                <a:gd name="T19" fmla="*/ 2147483647 h 54"/>
                <a:gd name="T20" fmla="*/ 2147483647 w 52"/>
                <a:gd name="T21" fmla="*/ 2147483647 h 54"/>
                <a:gd name="T22" fmla="*/ 2147483647 w 52"/>
                <a:gd name="T23" fmla="*/ 2147483647 h 54"/>
                <a:gd name="T24" fmla="*/ 0 w 52"/>
                <a:gd name="T25" fmla="*/ 2147483647 h 54"/>
                <a:gd name="T26" fmla="*/ 2147483647 w 52"/>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54"/>
                <a:gd name="T44" fmla="*/ 52 w 52"/>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54">
                  <a:moveTo>
                    <a:pt x="8" y="0"/>
                  </a:moveTo>
                  <a:lnTo>
                    <a:pt x="35" y="9"/>
                  </a:lnTo>
                  <a:lnTo>
                    <a:pt x="43" y="9"/>
                  </a:lnTo>
                  <a:lnTo>
                    <a:pt x="35" y="27"/>
                  </a:lnTo>
                  <a:lnTo>
                    <a:pt x="52" y="27"/>
                  </a:lnTo>
                  <a:lnTo>
                    <a:pt x="52" y="36"/>
                  </a:lnTo>
                  <a:lnTo>
                    <a:pt x="52" y="45"/>
                  </a:lnTo>
                  <a:lnTo>
                    <a:pt x="43" y="36"/>
                  </a:lnTo>
                  <a:lnTo>
                    <a:pt x="17" y="36"/>
                  </a:lnTo>
                  <a:lnTo>
                    <a:pt x="26" y="36"/>
                  </a:lnTo>
                  <a:lnTo>
                    <a:pt x="17" y="36"/>
                  </a:lnTo>
                  <a:lnTo>
                    <a:pt x="8" y="54"/>
                  </a:lnTo>
                  <a:lnTo>
                    <a:pt x="0" y="45"/>
                  </a:lnTo>
                  <a:lnTo>
                    <a:pt x="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77" name="Group 397"/>
            <p:cNvGrpSpPr>
              <a:grpSpLocks/>
            </p:cNvGrpSpPr>
            <p:nvPr/>
          </p:nvGrpSpPr>
          <p:grpSpPr bwMode="auto">
            <a:xfrm>
              <a:off x="2990850" y="3525837"/>
              <a:ext cx="84138" cy="80963"/>
              <a:chOff x="1542" y="2070"/>
              <a:chExt cx="52" cy="54"/>
            </a:xfrm>
          </p:grpSpPr>
          <p:sp>
            <p:nvSpPr>
              <p:cNvPr id="56076" name="Freeform 398"/>
              <p:cNvSpPr>
                <a:spLocks/>
              </p:cNvSpPr>
              <p:nvPr/>
            </p:nvSpPr>
            <p:spPr bwMode="auto">
              <a:xfrm>
                <a:off x="1542" y="2070"/>
                <a:ext cx="52" cy="54"/>
              </a:xfrm>
              <a:custGeom>
                <a:avLst/>
                <a:gdLst>
                  <a:gd name="T0" fmla="*/ 8 w 52"/>
                  <a:gd name="T1" fmla="*/ 0 h 54"/>
                  <a:gd name="T2" fmla="*/ 35 w 52"/>
                  <a:gd name="T3" fmla="*/ 9 h 54"/>
                  <a:gd name="T4" fmla="*/ 43 w 52"/>
                  <a:gd name="T5" fmla="*/ 9 h 54"/>
                  <a:gd name="T6" fmla="*/ 35 w 52"/>
                  <a:gd name="T7" fmla="*/ 27 h 54"/>
                  <a:gd name="T8" fmla="*/ 52 w 52"/>
                  <a:gd name="T9" fmla="*/ 27 h 54"/>
                  <a:gd name="T10" fmla="*/ 52 w 52"/>
                  <a:gd name="T11" fmla="*/ 36 h 54"/>
                  <a:gd name="T12" fmla="*/ 52 w 52"/>
                  <a:gd name="T13" fmla="*/ 45 h 54"/>
                  <a:gd name="T14" fmla="*/ 43 w 52"/>
                  <a:gd name="T15" fmla="*/ 36 h 54"/>
                  <a:gd name="T16" fmla="*/ 17 w 52"/>
                  <a:gd name="T17" fmla="*/ 36 h 54"/>
                  <a:gd name="T18" fmla="*/ 26 w 52"/>
                  <a:gd name="T19" fmla="*/ 36 h 54"/>
                  <a:gd name="T20" fmla="*/ 17 w 52"/>
                  <a:gd name="T21" fmla="*/ 36 h 54"/>
                  <a:gd name="T22" fmla="*/ 8 w 52"/>
                  <a:gd name="T23" fmla="*/ 54 h 54"/>
                  <a:gd name="T24" fmla="*/ 0 w 52"/>
                  <a:gd name="T25" fmla="*/ 45 h 54"/>
                  <a:gd name="T26" fmla="*/ 8 w 52"/>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54"/>
                  <a:gd name="T44" fmla="*/ 52 w 52"/>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54">
                    <a:moveTo>
                      <a:pt x="8" y="0"/>
                    </a:moveTo>
                    <a:lnTo>
                      <a:pt x="35" y="9"/>
                    </a:lnTo>
                    <a:lnTo>
                      <a:pt x="43" y="9"/>
                    </a:lnTo>
                    <a:lnTo>
                      <a:pt x="35" y="27"/>
                    </a:lnTo>
                    <a:lnTo>
                      <a:pt x="52" y="27"/>
                    </a:lnTo>
                    <a:lnTo>
                      <a:pt x="52" y="36"/>
                    </a:lnTo>
                    <a:lnTo>
                      <a:pt x="52" y="45"/>
                    </a:lnTo>
                    <a:lnTo>
                      <a:pt x="43" y="36"/>
                    </a:lnTo>
                    <a:lnTo>
                      <a:pt x="17" y="36"/>
                    </a:lnTo>
                    <a:lnTo>
                      <a:pt x="26" y="36"/>
                    </a:lnTo>
                    <a:lnTo>
                      <a:pt x="17" y="36"/>
                    </a:lnTo>
                    <a:lnTo>
                      <a:pt x="8" y="54"/>
                    </a:lnTo>
                    <a:lnTo>
                      <a:pt x="0" y="45"/>
                    </a:lnTo>
                    <a:lnTo>
                      <a:pt x="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77" name="Freeform 399"/>
              <p:cNvSpPr>
                <a:spLocks/>
              </p:cNvSpPr>
              <p:nvPr/>
            </p:nvSpPr>
            <p:spPr bwMode="auto">
              <a:xfrm>
                <a:off x="1542" y="2070"/>
                <a:ext cx="52" cy="54"/>
              </a:xfrm>
              <a:custGeom>
                <a:avLst/>
                <a:gdLst>
                  <a:gd name="T0" fmla="*/ 8 w 52"/>
                  <a:gd name="T1" fmla="*/ 0 h 54"/>
                  <a:gd name="T2" fmla="*/ 35 w 52"/>
                  <a:gd name="T3" fmla="*/ 9 h 54"/>
                  <a:gd name="T4" fmla="*/ 43 w 52"/>
                  <a:gd name="T5" fmla="*/ 9 h 54"/>
                  <a:gd name="T6" fmla="*/ 35 w 52"/>
                  <a:gd name="T7" fmla="*/ 27 h 54"/>
                  <a:gd name="T8" fmla="*/ 52 w 52"/>
                  <a:gd name="T9" fmla="*/ 27 h 54"/>
                  <a:gd name="T10" fmla="*/ 52 w 52"/>
                  <a:gd name="T11" fmla="*/ 36 h 54"/>
                  <a:gd name="T12" fmla="*/ 52 w 52"/>
                  <a:gd name="T13" fmla="*/ 45 h 54"/>
                  <a:gd name="T14" fmla="*/ 43 w 52"/>
                  <a:gd name="T15" fmla="*/ 36 h 54"/>
                  <a:gd name="T16" fmla="*/ 17 w 52"/>
                  <a:gd name="T17" fmla="*/ 36 h 54"/>
                  <a:gd name="T18" fmla="*/ 26 w 52"/>
                  <a:gd name="T19" fmla="*/ 36 h 54"/>
                  <a:gd name="T20" fmla="*/ 17 w 52"/>
                  <a:gd name="T21" fmla="*/ 36 h 54"/>
                  <a:gd name="T22" fmla="*/ 8 w 52"/>
                  <a:gd name="T23" fmla="*/ 54 h 54"/>
                  <a:gd name="T24" fmla="*/ 0 w 52"/>
                  <a:gd name="T25" fmla="*/ 45 h 54"/>
                  <a:gd name="T26" fmla="*/ 8 w 52"/>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54"/>
                  <a:gd name="T44" fmla="*/ 52 w 52"/>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54">
                    <a:moveTo>
                      <a:pt x="8" y="0"/>
                    </a:moveTo>
                    <a:lnTo>
                      <a:pt x="35" y="9"/>
                    </a:lnTo>
                    <a:lnTo>
                      <a:pt x="43" y="9"/>
                    </a:lnTo>
                    <a:lnTo>
                      <a:pt x="35" y="27"/>
                    </a:lnTo>
                    <a:lnTo>
                      <a:pt x="52" y="27"/>
                    </a:lnTo>
                    <a:lnTo>
                      <a:pt x="52" y="36"/>
                    </a:lnTo>
                    <a:lnTo>
                      <a:pt x="52" y="45"/>
                    </a:lnTo>
                    <a:lnTo>
                      <a:pt x="43" y="36"/>
                    </a:lnTo>
                    <a:lnTo>
                      <a:pt x="17" y="36"/>
                    </a:lnTo>
                    <a:lnTo>
                      <a:pt x="26" y="36"/>
                    </a:lnTo>
                    <a:lnTo>
                      <a:pt x="17" y="36"/>
                    </a:lnTo>
                    <a:lnTo>
                      <a:pt x="8" y="54"/>
                    </a:lnTo>
                    <a:lnTo>
                      <a:pt x="0" y="45"/>
                    </a:lnTo>
                    <a:lnTo>
                      <a:pt x="8"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78" name="Freeform 400"/>
            <p:cNvSpPr>
              <a:spLocks/>
            </p:cNvSpPr>
            <p:nvPr/>
          </p:nvSpPr>
          <p:spPr bwMode="auto">
            <a:xfrm>
              <a:off x="2921000" y="3525837"/>
              <a:ext cx="84138" cy="68263"/>
            </a:xfrm>
            <a:custGeom>
              <a:avLst/>
              <a:gdLst>
                <a:gd name="T0" fmla="*/ 2147483647 w 52"/>
                <a:gd name="T1" fmla="*/ 0 h 45"/>
                <a:gd name="T2" fmla="*/ 2147483647 w 52"/>
                <a:gd name="T3" fmla="*/ 0 h 45"/>
                <a:gd name="T4" fmla="*/ 2147483647 w 52"/>
                <a:gd name="T5" fmla="*/ 2147483647 h 45"/>
                <a:gd name="T6" fmla="*/ 2147483647 w 52"/>
                <a:gd name="T7" fmla="*/ 2147483647 h 45"/>
                <a:gd name="T8" fmla="*/ 2147483647 w 52"/>
                <a:gd name="T9" fmla="*/ 2147483647 h 45"/>
                <a:gd name="T10" fmla="*/ 2147483647 w 52"/>
                <a:gd name="T11" fmla="*/ 2147483647 h 45"/>
                <a:gd name="T12" fmla="*/ 2147483647 w 52"/>
                <a:gd name="T13" fmla="*/ 2147483647 h 45"/>
                <a:gd name="T14" fmla="*/ 0 w 52"/>
                <a:gd name="T15" fmla="*/ 2147483647 h 45"/>
                <a:gd name="T16" fmla="*/ 2147483647 w 52"/>
                <a:gd name="T17" fmla="*/ 2147483647 h 45"/>
                <a:gd name="T18" fmla="*/ 2147483647 w 52"/>
                <a:gd name="T19" fmla="*/ 2147483647 h 45"/>
                <a:gd name="T20" fmla="*/ 2147483647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52" y="0"/>
                  </a:moveTo>
                  <a:lnTo>
                    <a:pt x="35" y="0"/>
                  </a:lnTo>
                  <a:lnTo>
                    <a:pt x="26" y="9"/>
                  </a:lnTo>
                  <a:lnTo>
                    <a:pt x="35" y="9"/>
                  </a:lnTo>
                  <a:lnTo>
                    <a:pt x="44" y="36"/>
                  </a:lnTo>
                  <a:lnTo>
                    <a:pt x="26" y="36"/>
                  </a:lnTo>
                  <a:lnTo>
                    <a:pt x="9" y="36"/>
                  </a:lnTo>
                  <a:lnTo>
                    <a:pt x="0" y="36"/>
                  </a:lnTo>
                  <a:lnTo>
                    <a:pt x="9" y="45"/>
                  </a:lnTo>
                  <a:lnTo>
                    <a:pt x="44" y="45"/>
                  </a:lnTo>
                  <a:lnTo>
                    <a:pt x="52"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79" name="Group 401"/>
            <p:cNvGrpSpPr>
              <a:grpSpLocks/>
            </p:cNvGrpSpPr>
            <p:nvPr/>
          </p:nvGrpSpPr>
          <p:grpSpPr bwMode="auto">
            <a:xfrm>
              <a:off x="2921000" y="3525837"/>
              <a:ext cx="84138" cy="68263"/>
              <a:chOff x="1498" y="2070"/>
              <a:chExt cx="52" cy="45"/>
            </a:xfrm>
          </p:grpSpPr>
          <p:sp>
            <p:nvSpPr>
              <p:cNvPr id="56074" name="Freeform 402"/>
              <p:cNvSpPr>
                <a:spLocks/>
              </p:cNvSpPr>
              <p:nvPr/>
            </p:nvSpPr>
            <p:spPr bwMode="auto">
              <a:xfrm>
                <a:off x="1498" y="2070"/>
                <a:ext cx="52" cy="45"/>
              </a:xfrm>
              <a:custGeom>
                <a:avLst/>
                <a:gdLst>
                  <a:gd name="T0" fmla="*/ 52 w 52"/>
                  <a:gd name="T1" fmla="*/ 0 h 45"/>
                  <a:gd name="T2" fmla="*/ 35 w 52"/>
                  <a:gd name="T3" fmla="*/ 0 h 45"/>
                  <a:gd name="T4" fmla="*/ 26 w 52"/>
                  <a:gd name="T5" fmla="*/ 9 h 45"/>
                  <a:gd name="T6" fmla="*/ 35 w 52"/>
                  <a:gd name="T7" fmla="*/ 9 h 45"/>
                  <a:gd name="T8" fmla="*/ 44 w 52"/>
                  <a:gd name="T9" fmla="*/ 36 h 45"/>
                  <a:gd name="T10" fmla="*/ 26 w 52"/>
                  <a:gd name="T11" fmla="*/ 36 h 45"/>
                  <a:gd name="T12" fmla="*/ 9 w 52"/>
                  <a:gd name="T13" fmla="*/ 36 h 45"/>
                  <a:gd name="T14" fmla="*/ 0 w 52"/>
                  <a:gd name="T15" fmla="*/ 36 h 45"/>
                  <a:gd name="T16" fmla="*/ 9 w 52"/>
                  <a:gd name="T17" fmla="*/ 45 h 45"/>
                  <a:gd name="T18" fmla="*/ 44 w 52"/>
                  <a:gd name="T19" fmla="*/ 45 h 45"/>
                  <a:gd name="T20" fmla="*/ 52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52" y="0"/>
                    </a:moveTo>
                    <a:lnTo>
                      <a:pt x="35" y="0"/>
                    </a:lnTo>
                    <a:lnTo>
                      <a:pt x="26" y="9"/>
                    </a:lnTo>
                    <a:lnTo>
                      <a:pt x="35" y="9"/>
                    </a:lnTo>
                    <a:lnTo>
                      <a:pt x="44" y="36"/>
                    </a:lnTo>
                    <a:lnTo>
                      <a:pt x="26" y="36"/>
                    </a:lnTo>
                    <a:lnTo>
                      <a:pt x="9" y="36"/>
                    </a:lnTo>
                    <a:lnTo>
                      <a:pt x="0" y="36"/>
                    </a:lnTo>
                    <a:lnTo>
                      <a:pt x="9" y="45"/>
                    </a:lnTo>
                    <a:lnTo>
                      <a:pt x="44" y="45"/>
                    </a:lnTo>
                    <a:lnTo>
                      <a:pt x="52"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75" name="Freeform 403"/>
              <p:cNvSpPr>
                <a:spLocks/>
              </p:cNvSpPr>
              <p:nvPr/>
            </p:nvSpPr>
            <p:spPr bwMode="auto">
              <a:xfrm>
                <a:off x="1498" y="2070"/>
                <a:ext cx="52" cy="45"/>
              </a:xfrm>
              <a:custGeom>
                <a:avLst/>
                <a:gdLst>
                  <a:gd name="T0" fmla="*/ 52 w 52"/>
                  <a:gd name="T1" fmla="*/ 0 h 45"/>
                  <a:gd name="T2" fmla="*/ 35 w 52"/>
                  <a:gd name="T3" fmla="*/ 0 h 45"/>
                  <a:gd name="T4" fmla="*/ 26 w 52"/>
                  <a:gd name="T5" fmla="*/ 9 h 45"/>
                  <a:gd name="T6" fmla="*/ 35 w 52"/>
                  <a:gd name="T7" fmla="*/ 9 h 45"/>
                  <a:gd name="T8" fmla="*/ 44 w 52"/>
                  <a:gd name="T9" fmla="*/ 36 h 45"/>
                  <a:gd name="T10" fmla="*/ 26 w 52"/>
                  <a:gd name="T11" fmla="*/ 36 h 45"/>
                  <a:gd name="T12" fmla="*/ 9 w 52"/>
                  <a:gd name="T13" fmla="*/ 36 h 45"/>
                  <a:gd name="T14" fmla="*/ 0 w 52"/>
                  <a:gd name="T15" fmla="*/ 36 h 45"/>
                  <a:gd name="T16" fmla="*/ 9 w 52"/>
                  <a:gd name="T17" fmla="*/ 45 h 45"/>
                  <a:gd name="T18" fmla="*/ 44 w 52"/>
                  <a:gd name="T19" fmla="*/ 45 h 45"/>
                  <a:gd name="T20" fmla="*/ 52 w 5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45"/>
                  <a:gd name="T35" fmla="*/ 52 w 5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45">
                    <a:moveTo>
                      <a:pt x="52" y="0"/>
                    </a:moveTo>
                    <a:lnTo>
                      <a:pt x="35" y="0"/>
                    </a:lnTo>
                    <a:lnTo>
                      <a:pt x="26" y="9"/>
                    </a:lnTo>
                    <a:lnTo>
                      <a:pt x="35" y="9"/>
                    </a:lnTo>
                    <a:lnTo>
                      <a:pt x="44" y="36"/>
                    </a:lnTo>
                    <a:lnTo>
                      <a:pt x="26" y="36"/>
                    </a:lnTo>
                    <a:lnTo>
                      <a:pt x="9" y="36"/>
                    </a:lnTo>
                    <a:lnTo>
                      <a:pt x="0" y="36"/>
                    </a:lnTo>
                    <a:lnTo>
                      <a:pt x="9" y="45"/>
                    </a:lnTo>
                    <a:lnTo>
                      <a:pt x="44" y="45"/>
                    </a:lnTo>
                    <a:lnTo>
                      <a:pt x="52" y="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80" name="Freeform 404"/>
            <p:cNvSpPr>
              <a:spLocks/>
            </p:cNvSpPr>
            <p:nvPr/>
          </p:nvSpPr>
          <p:spPr bwMode="auto">
            <a:xfrm>
              <a:off x="3397250" y="4938712"/>
              <a:ext cx="87313" cy="134938"/>
            </a:xfrm>
            <a:custGeom>
              <a:avLst/>
              <a:gdLst>
                <a:gd name="T0" fmla="*/ 0 w 53"/>
                <a:gd name="T1" fmla="*/ 2147483647 h 89"/>
                <a:gd name="T2" fmla="*/ 0 w 53"/>
                <a:gd name="T3" fmla="*/ 0 h 89"/>
                <a:gd name="T4" fmla="*/ 2147483647 w 53"/>
                <a:gd name="T5" fmla="*/ 0 h 89"/>
                <a:gd name="T6" fmla="*/ 2147483647 w 53"/>
                <a:gd name="T7" fmla="*/ 2147483647 h 89"/>
                <a:gd name="T8" fmla="*/ 2147483647 w 53"/>
                <a:gd name="T9" fmla="*/ 2147483647 h 89"/>
                <a:gd name="T10" fmla="*/ 2147483647 w 53"/>
                <a:gd name="T11" fmla="*/ 2147483647 h 89"/>
                <a:gd name="T12" fmla="*/ 2147483647 w 53"/>
                <a:gd name="T13" fmla="*/ 2147483647 h 89"/>
                <a:gd name="T14" fmla="*/ 2147483647 w 53"/>
                <a:gd name="T15" fmla="*/ 2147483647 h 89"/>
                <a:gd name="T16" fmla="*/ 2147483647 w 53"/>
                <a:gd name="T17" fmla="*/ 2147483647 h 89"/>
                <a:gd name="T18" fmla="*/ 2147483647 w 53"/>
                <a:gd name="T19" fmla="*/ 2147483647 h 89"/>
                <a:gd name="T20" fmla="*/ 0 w 53"/>
                <a:gd name="T21" fmla="*/ 2147483647 h 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
                <a:gd name="T34" fmla="*/ 0 h 89"/>
                <a:gd name="T35" fmla="*/ 53 w 53"/>
                <a:gd name="T36" fmla="*/ 89 h 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 h="89">
                  <a:moveTo>
                    <a:pt x="0" y="71"/>
                  </a:moveTo>
                  <a:lnTo>
                    <a:pt x="0" y="0"/>
                  </a:lnTo>
                  <a:lnTo>
                    <a:pt x="9" y="0"/>
                  </a:lnTo>
                  <a:lnTo>
                    <a:pt x="18" y="17"/>
                  </a:lnTo>
                  <a:lnTo>
                    <a:pt x="18" y="8"/>
                  </a:lnTo>
                  <a:lnTo>
                    <a:pt x="44" y="26"/>
                  </a:lnTo>
                  <a:lnTo>
                    <a:pt x="53" y="53"/>
                  </a:lnTo>
                  <a:lnTo>
                    <a:pt x="53" y="71"/>
                  </a:lnTo>
                  <a:lnTo>
                    <a:pt x="44" y="80"/>
                  </a:lnTo>
                  <a:lnTo>
                    <a:pt x="26" y="89"/>
                  </a:lnTo>
                  <a:lnTo>
                    <a:pt x="0" y="7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81" name="Freeform 405"/>
            <p:cNvSpPr>
              <a:spLocks/>
            </p:cNvSpPr>
            <p:nvPr/>
          </p:nvSpPr>
          <p:spPr bwMode="auto">
            <a:xfrm>
              <a:off x="3397250" y="4938712"/>
              <a:ext cx="87313" cy="134938"/>
            </a:xfrm>
            <a:custGeom>
              <a:avLst/>
              <a:gdLst>
                <a:gd name="T0" fmla="*/ 0 w 53"/>
                <a:gd name="T1" fmla="*/ 2147483647 h 89"/>
                <a:gd name="T2" fmla="*/ 0 w 53"/>
                <a:gd name="T3" fmla="*/ 0 h 89"/>
                <a:gd name="T4" fmla="*/ 2147483647 w 53"/>
                <a:gd name="T5" fmla="*/ 0 h 89"/>
                <a:gd name="T6" fmla="*/ 2147483647 w 53"/>
                <a:gd name="T7" fmla="*/ 2147483647 h 89"/>
                <a:gd name="T8" fmla="*/ 2147483647 w 53"/>
                <a:gd name="T9" fmla="*/ 2147483647 h 89"/>
                <a:gd name="T10" fmla="*/ 2147483647 w 53"/>
                <a:gd name="T11" fmla="*/ 2147483647 h 89"/>
                <a:gd name="T12" fmla="*/ 2147483647 w 53"/>
                <a:gd name="T13" fmla="*/ 2147483647 h 89"/>
                <a:gd name="T14" fmla="*/ 2147483647 w 53"/>
                <a:gd name="T15" fmla="*/ 2147483647 h 89"/>
                <a:gd name="T16" fmla="*/ 2147483647 w 53"/>
                <a:gd name="T17" fmla="*/ 2147483647 h 89"/>
                <a:gd name="T18" fmla="*/ 2147483647 w 53"/>
                <a:gd name="T19" fmla="*/ 2147483647 h 89"/>
                <a:gd name="T20" fmla="*/ 0 w 53"/>
                <a:gd name="T21" fmla="*/ 2147483647 h 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
                <a:gd name="T34" fmla="*/ 0 h 89"/>
                <a:gd name="T35" fmla="*/ 53 w 53"/>
                <a:gd name="T36" fmla="*/ 89 h 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 h="89">
                  <a:moveTo>
                    <a:pt x="0" y="71"/>
                  </a:moveTo>
                  <a:lnTo>
                    <a:pt x="0" y="0"/>
                  </a:lnTo>
                  <a:lnTo>
                    <a:pt x="9" y="0"/>
                  </a:lnTo>
                  <a:lnTo>
                    <a:pt x="18" y="17"/>
                  </a:lnTo>
                  <a:lnTo>
                    <a:pt x="18" y="8"/>
                  </a:lnTo>
                  <a:lnTo>
                    <a:pt x="44" y="26"/>
                  </a:lnTo>
                  <a:lnTo>
                    <a:pt x="53" y="53"/>
                  </a:lnTo>
                  <a:lnTo>
                    <a:pt x="53" y="71"/>
                  </a:lnTo>
                  <a:lnTo>
                    <a:pt x="44" y="80"/>
                  </a:lnTo>
                  <a:lnTo>
                    <a:pt x="26" y="89"/>
                  </a:lnTo>
                  <a:lnTo>
                    <a:pt x="0" y="71"/>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82" name="Freeform 406"/>
            <p:cNvSpPr>
              <a:spLocks/>
            </p:cNvSpPr>
            <p:nvPr/>
          </p:nvSpPr>
          <p:spPr bwMode="auto">
            <a:xfrm>
              <a:off x="2921000" y="3943350"/>
              <a:ext cx="941388" cy="1103312"/>
            </a:xfrm>
            <a:custGeom>
              <a:avLst/>
              <a:gdLst>
                <a:gd name="T0" fmla="*/ 2147483647 w 584"/>
                <a:gd name="T1" fmla="*/ 2147483647 h 731"/>
                <a:gd name="T2" fmla="*/ 2147483647 w 584"/>
                <a:gd name="T3" fmla="*/ 2147483647 h 731"/>
                <a:gd name="T4" fmla="*/ 2147483647 w 584"/>
                <a:gd name="T5" fmla="*/ 2147483647 h 731"/>
                <a:gd name="T6" fmla="*/ 2147483647 w 584"/>
                <a:gd name="T7" fmla="*/ 2147483647 h 731"/>
                <a:gd name="T8" fmla="*/ 2147483647 w 584"/>
                <a:gd name="T9" fmla="*/ 2147483647 h 731"/>
                <a:gd name="T10" fmla="*/ 2147483647 w 584"/>
                <a:gd name="T11" fmla="*/ 0 h 731"/>
                <a:gd name="T12" fmla="*/ 2147483647 w 584"/>
                <a:gd name="T13" fmla="*/ 2147483647 h 731"/>
                <a:gd name="T14" fmla="*/ 2147483647 w 584"/>
                <a:gd name="T15" fmla="*/ 2147483647 h 731"/>
                <a:gd name="T16" fmla="*/ 2147483647 w 584"/>
                <a:gd name="T17" fmla="*/ 2147483647 h 731"/>
                <a:gd name="T18" fmla="*/ 2147483647 w 584"/>
                <a:gd name="T19" fmla="*/ 2147483647 h 731"/>
                <a:gd name="T20" fmla="*/ 2147483647 w 584"/>
                <a:gd name="T21" fmla="*/ 2147483647 h 731"/>
                <a:gd name="T22" fmla="*/ 2147483647 w 584"/>
                <a:gd name="T23" fmla="*/ 2147483647 h 731"/>
                <a:gd name="T24" fmla="*/ 2147483647 w 584"/>
                <a:gd name="T25" fmla="*/ 2147483647 h 731"/>
                <a:gd name="T26" fmla="*/ 2147483647 w 584"/>
                <a:gd name="T27" fmla="*/ 2147483647 h 731"/>
                <a:gd name="T28" fmla="*/ 2147483647 w 584"/>
                <a:gd name="T29" fmla="*/ 2147483647 h 731"/>
                <a:gd name="T30" fmla="*/ 0 w 584"/>
                <a:gd name="T31" fmla="*/ 2147483647 h 731"/>
                <a:gd name="T32" fmla="*/ 2147483647 w 584"/>
                <a:gd name="T33" fmla="*/ 2147483647 h 731"/>
                <a:gd name="T34" fmla="*/ 2147483647 w 584"/>
                <a:gd name="T35" fmla="*/ 2147483647 h 731"/>
                <a:gd name="T36" fmla="*/ 2147483647 w 584"/>
                <a:gd name="T37" fmla="*/ 2147483647 h 731"/>
                <a:gd name="T38" fmla="*/ 2147483647 w 584"/>
                <a:gd name="T39" fmla="*/ 2147483647 h 731"/>
                <a:gd name="T40" fmla="*/ 2147483647 w 584"/>
                <a:gd name="T41" fmla="*/ 2147483647 h 731"/>
                <a:gd name="T42" fmla="*/ 2147483647 w 584"/>
                <a:gd name="T43" fmla="*/ 2147483647 h 731"/>
                <a:gd name="T44" fmla="*/ 2147483647 w 584"/>
                <a:gd name="T45" fmla="*/ 2147483647 h 731"/>
                <a:gd name="T46" fmla="*/ 2147483647 w 584"/>
                <a:gd name="T47" fmla="*/ 2147483647 h 731"/>
                <a:gd name="T48" fmla="*/ 2147483647 w 584"/>
                <a:gd name="T49" fmla="*/ 2147483647 h 731"/>
                <a:gd name="T50" fmla="*/ 2147483647 w 584"/>
                <a:gd name="T51" fmla="*/ 2147483647 h 731"/>
                <a:gd name="T52" fmla="*/ 2147483647 w 584"/>
                <a:gd name="T53" fmla="*/ 2147483647 h 731"/>
                <a:gd name="T54" fmla="*/ 2147483647 w 584"/>
                <a:gd name="T55" fmla="*/ 2147483647 h 731"/>
                <a:gd name="T56" fmla="*/ 2147483647 w 584"/>
                <a:gd name="T57" fmla="*/ 2147483647 h 731"/>
                <a:gd name="T58" fmla="*/ 2147483647 w 584"/>
                <a:gd name="T59" fmla="*/ 2147483647 h 731"/>
                <a:gd name="T60" fmla="*/ 2147483647 w 584"/>
                <a:gd name="T61" fmla="*/ 2147483647 h 731"/>
                <a:gd name="T62" fmla="*/ 2147483647 w 584"/>
                <a:gd name="T63" fmla="*/ 2147483647 h 731"/>
                <a:gd name="T64" fmla="*/ 2147483647 w 584"/>
                <a:gd name="T65" fmla="*/ 2147483647 h 731"/>
                <a:gd name="T66" fmla="*/ 2147483647 w 584"/>
                <a:gd name="T67" fmla="*/ 2147483647 h 731"/>
                <a:gd name="T68" fmla="*/ 2147483647 w 584"/>
                <a:gd name="T69" fmla="*/ 2147483647 h 731"/>
                <a:gd name="T70" fmla="*/ 2147483647 w 584"/>
                <a:gd name="T71" fmla="*/ 2147483647 h 731"/>
                <a:gd name="T72" fmla="*/ 2147483647 w 584"/>
                <a:gd name="T73" fmla="*/ 2147483647 h 731"/>
                <a:gd name="T74" fmla="*/ 2147483647 w 584"/>
                <a:gd name="T75" fmla="*/ 2147483647 h 731"/>
                <a:gd name="T76" fmla="*/ 2147483647 w 584"/>
                <a:gd name="T77" fmla="*/ 2147483647 h 731"/>
                <a:gd name="T78" fmla="*/ 2147483647 w 584"/>
                <a:gd name="T79" fmla="*/ 2147483647 h 731"/>
                <a:gd name="T80" fmla="*/ 2147483647 w 584"/>
                <a:gd name="T81" fmla="*/ 2147483647 h 731"/>
                <a:gd name="T82" fmla="*/ 2147483647 w 584"/>
                <a:gd name="T83" fmla="*/ 2147483647 h 731"/>
                <a:gd name="T84" fmla="*/ 2147483647 w 584"/>
                <a:gd name="T85" fmla="*/ 2147483647 h 731"/>
                <a:gd name="T86" fmla="*/ 2147483647 w 584"/>
                <a:gd name="T87" fmla="*/ 2147483647 h 731"/>
                <a:gd name="T88" fmla="*/ 2147483647 w 584"/>
                <a:gd name="T89" fmla="*/ 2147483647 h 731"/>
                <a:gd name="T90" fmla="*/ 2147483647 w 584"/>
                <a:gd name="T91" fmla="*/ 2147483647 h 731"/>
                <a:gd name="T92" fmla="*/ 2147483647 w 584"/>
                <a:gd name="T93" fmla="*/ 2147483647 h 731"/>
                <a:gd name="T94" fmla="*/ 2147483647 w 584"/>
                <a:gd name="T95" fmla="*/ 2147483647 h 731"/>
                <a:gd name="T96" fmla="*/ 2147483647 w 584"/>
                <a:gd name="T97" fmla="*/ 2147483647 h 731"/>
                <a:gd name="T98" fmla="*/ 2147483647 w 584"/>
                <a:gd name="T99" fmla="*/ 2147483647 h 731"/>
                <a:gd name="T100" fmla="*/ 2147483647 w 584"/>
                <a:gd name="T101" fmla="*/ 2147483647 h 731"/>
                <a:gd name="T102" fmla="*/ 2147483647 w 584"/>
                <a:gd name="T103" fmla="*/ 2147483647 h 731"/>
                <a:gd name="T104" fmla="*/ 2147483647 w 584"/>
                <a:gd name="T105" fmla="*/ 2147483647 h 731"/>
                <a:gd name="T106" fmla="*/ 2147483647 w 584"/>
                <a:gd name="T107" fmla="*/ 2147483647 h 731"/>
                <a:gd name="T108" fmla="*/ 2147483647 w 584"/>
                <a:gd name="T109" fmla="*/ 2147483647 h 73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4"/>
                <a:gd name="T166" fmla="*/ 0 h 731"/>
                <a:gd name="T167" fmla="*/ 584 w 584"/>
                <a:gd name="T168" fmla="*/ 731 h 73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4" h="731">
                  <a:moveTo>
                    <a:pt x="331" y="18"/>
                  </a:moveTo>
                  <a:lnTo>
                    <a:pt x="305" y="63"/>
                  </a:lnTo>
                  <a:lnTo>
                    <a:pt x="288" y="63"/>
                  </a:lnTo>
                  <a:lnTo>
                    <a:pt x="270" y="54"/>
                  </a:lnTo>
                  <a:lnTo>
                    <a:pt x="270" y="63"/>
                  </a:lnTo>
                  <a:lnTo>
                    <a:pt x="261" y="63"/>
                  </a:lnTo>
                  <a:lnTo>
                    <a:pt x="253" y="63"/>
                  </a:lnTo>
                  <a:lnTo>
                    <a:pt x="227" y="72"/>
                  </a:lnTo>
                  <a:lnTo>
                    <a:pt x="218" y="72"/>
                  </a:lnTo>
                  <a:lnTo>
                    <a:pt x="200" y="54"/>
                  </a:lnTo>
                  <a:lnTo>
                    <a:pt x="218" y="18"/>
                  </a:lnTo>
                  <a:lnTo>
                    <a:pt x="200" y="0"/>
                  </a:lnTo>
                  <a:lnTo>
                    <a:pt x="192" y="0"/>
                  </a:lnTo>
                  <a:lnTo>
                    <a:pt x="192" y="9"/>
                  </a:lnTo>
                  <a:lnTo>
                    <a:pt x="157" y="36"/>
                  </a:lnTo>
                  <a:lnTo>
                    <a:pt x="131" y="18"/>
                  </a:lnTo>
                  <a:lnTo>
                    <a:pt x="139" y="36"/>
                  </a:lnTo>
                  <a:lnTo>
                    <a:pt x="139" y="54"/>
                  </a:lnTo>
                  <a:lnTo>
                    <a:pt x="148" y="63"/>
                  </a:lnTo>
                  <a:lnTo>
                    <a:pt x="113" y="80"/>
                  </a:lnTo>
                  <a:lnTo>
                    <a:pt x="96" y="80"/>
                  </a:lnTo>
                  <a:lnTo>
                    <a:pt x="96" y="72"/>
                  </a:lnTo>
                  <a:lnTo>
                    <a:pt x="96" y="63"/>
                  </a:lnTo>
                  <a:lnTo>
                    <a:pt x="61" y="72"/>
                  </a:lnTo>
                  <a:lnTo>
                    <a:pt x="61" y="80"/>
                  </a:lnTo>
                  <a:lnTo>
                    <a:pt x="70" y="89"/>
                  </a:lnTo>
                  <a:lnTo>
                    <a:pt x="52" y="89"/>
                  </a:lnTo>
                  <a:lnTo>
                    <a:pt x="61" y="116"/>
                  </a:lnTo>
                  <a:lnTo>
                    <a:pt x="61" y="178"/>
                  </a:lnTo>
                  <a:lnTo>
                    <a:pt x="26" y="187"/>
                  </a:lnTo>
                  <a:lnTo>
                    <a:pt x="9" y="205"/>
                  </a:lnTo>
                  <a:lnTo>
                    <a:pt x="0" y="241"/>
                  </a:lnTo>
                  <a:lnTo>
                    <a:pt x="9" y="268"/>
                  </a:lnTo>
                  <a:lnTo>
                    <a:pt x="35" y="285"/>
                  </a:lnTo>
                  <a:lnTo>
                    <a:pt x="52" y="276"/>
                  </a:lnTo>
                  <a:lnTo>
                    <a:pt x="52" y="294"/>
                  </a:lnTo>
                  <a:lnTo>
                    <a:pt x="70" y="294"/>
                  </a:lnTo>
                  <a:lnTo>
                    <a:pt x="87" y="303"/>
                  </a:lnTo>
                  <a:lnTo>
                    <a:pt x="96" y="276"/>
                  </a:lnTo>
                  <a:lnTo>
                    <a:pt x="131" y="276"/>
                  </a:lnTo>
                  <a:lnTo>
                    <a:pt x="131" y="303"/>
                  </a:lnTo>
                  <a:lnTo>
                    <a:pt x="139" y="330"/>
                  </a:lnTo>
                  <a:lnTo>
                    <a:pt x="200" y="357"/>
                  </a:lnTo>
                  <a:lnTo>
                    <a:pt x="218" y="374"/>
                  </a:lnTo>
                  <a:lnTo>
                    <a:pt x="218" y="383"/>
                  </a:lnTo>
                  <a:lnTo>
                    <a:pt x="218" y="392"/>
                  </a:lnTo>
                  <a:lnTo>
                    <a:pt x="244" y="401"/>
                  </a:lnTo>
                  <a:lnTo>
                    <a:pt x="244" y="419"/>
                  </a:lnTo>
                  <a:lnTo>
                    <a:pt x="261" y="437"/>
                  </a:lnTo>
                  <a:lnTo>
                    <a:pt x="253" y="472"/>
                  </a:lnTo>
                  <a:lnTo>
                    <a:pt x="261" y="499"/>
                  </a:lnTo>
                  <a:lnTo>
                    <a:pt x="288" y="517"/>
                  </a:lnTo>
                  <a:lnTo>
                    <a:pt x="288" y="544"/>
                  </a:lnTo>
                  <a:lnTo>
                    <a:pt x="305" y="544"/>
                  </a:lnTo>
                  <a:lnTo>
                    <a:pt x="305" y="570"/>
                  </a:lnTo>
                  <a:lnTo>
                    <a:pt x="322" y="570"/>
                  </a:lnTo>
                  <a:lnTo>
                    <a:pt x="331" y="597"/>
                  </a:lnTo>
                  <a:lnTo>
                    <a:pt x="322" y="615"/>
                  </a:lnTo>
                  <a:lnTo>
                    <a:pt x="288" y="660"/>
                  </a:lnTo>
                  <a:lnTo>
                    <a:pt x="305" y="677"/>
                  </a:lnTo>
                  <a:lnTo>
                    <a:pt x="305" y="668"/>
                  </a:lnTo>
                  <a:lnTo>
                    <a:pt x="349" y="686"/>
                  </a:lnTo>
                  <a:lnTo>
                    <a:pt x="357" y="713"/>
                  </a:lnTo>
                  <a:lnTo>
                    <a:pt x="357" y="731"/>
                  </a:lnTo>
                  <a:lnTo>
                    <a:pt x="366" y="704"/>
                  </a:lnTo>
                  <a:lnTo>
                    <a:pt x="383" y="677"/>
                  </a:lnTo>
                  <a:lnTo>
                    <a:pt x="392" y="651"/>
                  </a:lnTo>
                  <a:lnTo>
                    <a:pt x="409" y="633"/>
                  </a:lnTo>
                  <a:lnTo>
                    <a:pt x="401" y="579"/>
                  </a:lnTo>
                  <a:lnTo>
                    <a:pt x="436" y="553"/>
                  </a:lnTo>
                  <a:lnTo>
                    <a:pt x="444" y="544"/>
                  </a:lnTo>
                  <a:lnTo>
                    <a:pt x="453" y="544"/>
                  </a:lnTo>
                  <a:lnTo>
                    <a:pt x="453" y="535"/>
                  </a:lnTo>
                  <a:lnTo>
                    <a:pt x="462" y="535"/>
                  </a:lnTo>
                  <a:lnTo>
                    <a:pt x="462" y="526"/>
                  </a:lnTo>
                  <a:lnTo>
                    <a:pt x="488" y="526"/>
                  </a:lnTo>
                  <a:lnTo>
                    <a:pt x="488" y="517"/>
                  </a:lnTo>
                  <a:lnTo>
                    <a:pt x="514" y="499"/>
                  </a:lnTo>
                  <a:lnTo>
                    <a:pt x="514" y="490"/>
                  </a:lnTo>
                  <a:lnTo>
                    <a:pt x="531" y="464"/>
                  </a:lnTo>
                  <a:lnTo>
                    <a:pt x="531" y="437"/>
                  </a:lnTo>
                  <a:lnTo>
                    <a:pt x="531" y="428"/>
                  </a:lnTo>
                  <a:lnTo>
                    <a:pt x="531" y="348"/>
                  </a:lnTo>
                  <a:lnTo>
                    <a:pt x="575" y="276"/>
                  </a:lnTo>
                  <a:lnTo>
                    <a:pt x="584" y="250"/>
                  </a:lnTo>
                  <a:lnTo>
                    <a:pt x="584" y="232"/>
                  </a:lnTo>
                  <a:lnTo>
                    <a:pt x="575" y="196"/>
                  </a:lnTo>
                  <a:lnTo>
                    <a:pt x="558" y="187"/>
                  </a:lnTo>
                  <a:lnTo>
                    <a:pt x="514" y="152"/>
                  </a:lnTo>
                  <a:lnTo>
                    <a:pt x="488" y="161"/>
                  </a:lnTo>
                  <a:lnTo>
                    <a:pt x="462" y="134"/>
                  </a:lnTo>
                  <a:lnTo>
                    <a:pt x="444" y="152"/>
                  </a:lnTo>
                  <a:lnTo>
                    <a:pt x="444" y="134"/>
                  </a:lnTo>
                  <a:lnTo>
                    <a:pt x="436" y="134"/>
                  </a:lnTo>
                  <a:lnTo>
                    <a:pt x="427" y="116"/>
                  </a:lnTo>
                  <a:lnTo>
                    <a:pt x="392" y="107"/>
                  </a:lnTo>
                  <a:lnTo>
                    <a:pt x="383" y="107"/>
                  </a:lnTo>
                  <a:lnTo>
                    <a:pt x="375" y="134"/>
                  </a:lnTo>
                  <a:lnTo>
                    <a:pt x="383" y="98"/>
                  </a:lnTo>
                  <a:lnTo>
                    <a:pt x="375" y="98"/>
                  </a:lnTo>
                  <a:lnTo>
                    <a:pt x="349" y="107"/>
                  </a:lnTo>
                  <a:lnTo>
                    <a:pt x="349" y="134"/>
                  </a:lnTo>
                  <a:lnTo>
                    <a:pt x="340" y="116"/>
                  </a:lnTo>
                  <a:lnTo>
                    <a:pt x="340" y="98"/>
                  </a:lnTo>
                  <a:lnTo>
                    <a:pt x="357" y="80"/>
                  </a:lnTo>
                  <a:lnTo>
                    <a:pt x="357" y="72"/>
                  </a:lnTo>
                  <a:lnTo>
                    <a:pt x="349" y="63"/>
                  </a:lnTo>
                  <a:lnTo>
                    <a:pt x="340" y="36"/>
                  </a:lnTo>
                  <a:lnTo>
                    <a:pt x="331"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83" name="Freeform 407"/>
            <p:cNvSpPr>
              <a:spLocks/>
            </p:cNvSpPr>
            <p:nvPr/>
          </p:nvSpPr>
          <p:spPr bwMode="auto">
            <a:xfrm>
              <a:off x="2921000" y="3943350"/>
              <a:ext cx="941388" cy="1103312"/>
            </a:xfrm>
            <a:custGeom>
              <a:avLst/>
              <a:gdLst>
                <a:gd name="T0" fmla="*/ 2147483647 w 584"/>
                <a:gd name="T1" fmla="*/ 2147483647 h 731"/>
                <a:gd name="T2" fmla="*/ 2147483647 w 584"/>
                <a:gd name="T3" fmla="*/ 2147483647 h 731"/>
                <a:gd name="T4" fmla="*/ 2147483647 w 584"/>
                <a:gd name="T5" fmla="*/ 2147483647 h 731"/>
                <a:gd name="T6" fmla="*/ 2147483647 w 584"/>
                <a:gd name="T7" fmla="*/ 2147483647 h 731"/>
                <a:gd name="T8" fmla="*/ 2147483647 w 584"/>
                <a:gd name="T9" fmla="*/ 2147483647 h 731"/>
                <a:gd name="T10" fmla="*/ 2147483647 w 584"/>
                <a:gd name="T11" fmla="*/ 0 h 731"/>
                <a:gd name="T12" fmla="*/ 2147483647 w 584"/>
                <a:gd name="T13" fmla="*/ 2147483647 h 731"/>
                <a:gd name="T14" fmla="*/ 2147483647 w 584"/>
                <a:gd name="T15" fmla="*/ 2147483647 h 731"/>
                <a:gd name="T16" fmla="*/ 2147483647 w 584"/>
                <a:gd name="T17" fmla="*/ 2147483647 h 731"/>
                <a:gd name="T18" fmla="*/ 2147483647 w 584"/>
                <a:gd name="T19" fmla="*/ 2147483647 h 731"/>
                <a:gd name="T20" fmla="*/ 2147483647 w 584"/>
                <a:gd name="T21" fmla="*/ 2147483647 h 731"/>
                <a:gd name="T22" fmla="*/ 2147483647 w 584"/>
                <a:gd name="T23" fmla="*/ 2147483647 h 731"/>
                <a:gd name="T24" fmla="*/ 2147483647 w 584"/>
                <a:gd name="T25" fmla="*/ 2147483647 h 731"/>
                <a:gd name="T26" fmla="*/ 2147483647 w 584"/>
                <a:gd name="T27" fmla="*/ 2147483647 h 731"/>
                <a:gd name="T28" fmla="*/ 2147483647 w 584"/>
                <a:gd name="T29" fmla="*/ 2147483647 h 731"/>
                <a:gd name="T30" fmla="*/ 0 w 584"/>
                <a:gd name="T31" fmla="*/ 2147483647 h 731"/>
                <a:gd name="T32" fmla="*/ 2147483647 w 584"/>
                <a:gd name="T33" fmla="*/ 2147483647 h 731"/>
                <a:gd name="T34" fmla="*/ 2147483647 w 584"/>
                <a:gd name="T35" fmla="*/ 2147483647 h 731"/>
                <a:gd name="T36" fmla="*/ 2147483647 w 584"/>
                <a:gd name="T37" fmla="*/ 2147483647 h 731"/>
                <a:gd name="T38" fmla="*/ 2147483647 w 584"/>
                <a:gd name="T39" fmla="*/ 2147483647 h 731"/>
                <a:gd name="T40" fmla="*/ 2147483647 w 584"/>
                <a:gd name="T41" fmla="*/ 2147483647 h 731"/>
                <a:gd name="T42" fmla="*/ 2147483647 w 584"/>
                <a:gd name="T43" fmla="*/ 2147483647 h 731"/>
                <a:gd name="T44" fmla="*/ 2147483647 w 584"/>
                <a:gd name="T45" fmla="*/ 2147483647 h 731"/>
                <a:gd name="T46" fmla="*/ 2147483647 w 584"/>
                <a:gd name="T47" fmla="*/ 2147483647 h 731"/>
                <a:gd name="T48" fmla="*/ 2147483647 w 584"/>
                <a:gd name="T49" fmla="*/ 2147483647 h 731"/>
                <a:gd name="T50" fmla="*/ 2147483647 w 584"/>
                <a:gd name="T51" fmla="*/ 2147483647 h 731"/>
                <a:gd name="T52" fmla="*/ 2147483647 w 584"/>
                <a:gd name="T53" fmla="*/ 2147483647 h 731"/>
                <a:gd name="T54" fmla="*/ 2147483647 w 584"/>
                <a:gd name="T55" fmla="*/ 2147483647 h 731"/>
                <a:gd name="T56" fmla="*/ 2147483647 w 584"/>
                <a:gd name="T57" fmla="*/ 2147483647 h 731"/>
                <a:gd name="T58" fmla="*/ 2147483647 w 584"/>
                <a:gd name="T59" fmla="*/ 2147483647 h 731"/>
                <a:gd name="T60" fmla="*/ 2147483647 w 584"/>
                <a:gd name="T61" fmla="*/ 2147483647 h 731"/>
                <a:gd name="T62" fmla="*/ 2147483647 w 584"/>
                <a:gd name="T63" fmla="*/ 2147483647 h 731"/>
                <a:gd name="T64" fmla="*/ 2147483647 w 584"/>
                <a:gd name="T65" fmla="*/ 2147483647 h 731"/>
                <a:gd name="T66" fmla="*/ 2147483647 w 584"/>
                <a:gd name="T67" fmla="*/ 2147483647 h 731"/>
                <a:gd name="T68" fmla="*/ 2147483647 w 584"/>
                <a:gd name="T69" fmla="*/ 2147483647 h 731"/>
                <a:gd name="T70" fmla="*/ 2147483647 w 584"/>
                <a:gd name="T71" fmla="*/ 2147483647 h 731"/>
                <a:gd name="T72" fmla="*/ 2147483647 w 584"/>
                <a:gd name="T73" fmla="*/ 2147483647 h 731"/>
                <a:gd name="T74" fmla="*/ 2147483647 w 584"/>
                <a:gd name="T75" fmla="*/ 2147483647 h 731"/>
                <a:gd name="T76" fmla="*/ 2147483647 w 584"/>
                <a:gd name="T77" fmla="*/ 2147483647 h 731"/>
                <a:gd name="T78" fmla="*/ 2147483647 w 584"/>
                <a:gd name="T79" fmla="*/ 2147483647 h 731"/>
                <a:gd name="T80" fmla="*/ 2147483647 w 584"/>
                <a:gd name="T81" fmla="*/ 2147483647 h 731"/>
                <a:gd name="T82" fmla="*/ 2147483647 w 584"/>
                <a:gd name="T83" fmla="*/ 2147483647 h 731"/>
                <a:gd name="T84" fmla="*/ 2147483647 w 584"/>
                <a:gd name="T85" fmla="*/ 2147483647 h 731"/>
                <a:gd name="T86" fmla="*/ 2147483647 w 584"/>
                <a:gd name="T87" fmla="*/ 2147483647 h 731"/>
                <a:gd name="T88" fmla="*/ 2147483647 w 584"/>
                <a:gd name="T89" fmla="*/ 2147483647 h 731"/>
                <a:gd name="T90" fmla="*/ 2147483647 w 584"/>
                <a:gd name="T91" fmla="*/ 2147483647 h 731"/>
                <a:gd name="T92" fmla="*/ 2147483647 w 584"/>
                <a:gd name="T93" fmla="*/ 2147483647 h 731"/>
                <a:gd name="T94" fmla="*/ 2147483647 w 584"/>
                <a:gd name="T95" fmla="*/ 2147483647 h 731"/>
                <a:gd name="T96" fmla="*/ 2147483647 w 584"/>
                <a:gd name="T97" fmla="*/ 2147483647 h 731"/>
                <a:gd name="T98" fmla="*/ 2147483647 w 584"/>
                <a:gd name="T99" fmla="*/ 2147483647 h 731"/>
                <a:gd name="T100" fmla="*/ 2147483647 w 584"/>
                <a:gd name="T101" fmla="*/ 2147483647 h 731"/>
                <a:gd name="T102" fmla="*/ 2147483647 w 584"/>
                <a:gd name="T103" fmla="*/ 2147483647 h 731"/>
                <a:gd name="T104" fmla="*/ 2147483647 w 584"/>
                <a:gd name="T105" fmla="*/ 2147483647 h 731"/>
                <a:gd name="T106" fmla="*/ 2147483647 w 584"/>
                <a:gd name="T107" fmla="*/ 2147483647 h 731"/>
                <a:gd name="T108" fmla="*/ 2147483647 w 584"/>
                <a:gd name="T109" fmla="*/ 2147483647 h 73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4"/>
                <a:gd name="T166" fmla="*/ 0 h 731"/>
                <a:gd name="T167" fmla="*/ 584 w 584"/>
                <a:gd name="T168" fmla="*/ 731 h 73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4" h="731">
                  <a:moveTo>
                    <a:pt x="331" y="18"/>
                  </a:moveTo>
                  <a:lnTo>
                    <a:pt x="305" y="63"/>
                  </a:lnTo>
                  <a:lnTo>
                    <a:pt x="288" y="63"/>
                  </a:lnTo>
                  <a:lnTo>
                    <a:pt x="270" y="54"/>
                  </a:lnTo>
                  <a:lnTo>
                    <a:pt x="270" y="63"/>
                  </a:lnTo>
                  <a:lnTo>
                    <a:pt x="261" y="63"/>
                  </a:lnTo>
                  <a:lnTo>
                    <a:pt x="253" y="63"/>
                  </a:lnTo>
                  <a:lnTo>
                    <a:pt x="227" y="72"/>
                  </a:lnTo>
                  <a:lnTo>
                    <a:pt x="218" y="72"/>
                  </a:lnTo>
                  <a:lnTo>
                    <a:pt x="200" y="54"/>
                  </a:lnTo>
                  <a:lnTo>
                    <a:pt x="218" y="18"/>
                  </a:lnTo>
                  <a:lnTo>
                    <a:pt x="200" y="0"/>
                  </a:lnTo>
                  <a:lnTo>
                    <a:pt x="192" y="0"/>
                  </a:lnTo>
                  <a:lnTo>
                    <a:pt x="192" y="9"/>
                  </a:lnTo>
                  <a:lnTo>
                    <a:pt x="157" y="36"/>
                  </a:lnTo>
                  <a:lnTo>
                    <a:pt x="131" y="18"/>
                  </a:lnTo>
                  <a:lnTo>
                    <a:pt x="139" y="36"/>
                  </a:lnTo>
                  <a:lnTo>
                    <a:pt x="139" y="54"/>
                  </a:lnTo>
                  <a:lnTo>
                    <a:pt x="148" y="63"/>
                  </a:lnTo>
                  <a:lnTo>
                    <a:pt x="113" y="80"/>
                  </a:lnTo>
                  <a:lnTo>
                    <a:pt x="96" y="80"/>
                  </a:lnTo>
                  <a:lnTo>
                    <a:pt x="96" y="72"/>
                  </a:lnTo>
                  <a:lnTo>
                    <a:pt x="96" y="63"/>
                  </a:lnTo>
                  <a:lnTo>
                    <a:pt x="61" y="72"/>
                  </a:lnTo>
                  <a:lnTo>
                    <a:pt x="61" y="80"/>
                  </a:lnTo>
                  <a:lnTo>
                    <a:pt x="70" y="89"/>
                  </a:lnTo>
                  <a:lnTo>
                    <a:pt x="52" y="89"/>
                  </a:lnTo>
                  <a:lnTo>
                    <a:pt x="61" y="116"/>
                  </a:lnTo>
                  <a:lnTo>
                    <a:pt x="61" y="178"/>
                  </a:lnTo>
                  <a:lnTo>
                    <a:pt x="26" y="187"/>
                  </a:lnTo>
                  <a:lnTo>
                    <a:pt x="9" y="205"/>
                  </a:lnTo>
                  <a:lnTo>
                    <a:pt x="0" y="241"/>
                  </a:lnTo>
                  <a:lnTo>
                    <a:pt x="9" y="268"/>
                  </a:lnTo>
                  <a:lnTo>
                    <a:pt x="35" y="285"/>
                  </a:lnTo>
                  <a:lnTo>
                    <a:pt x="52" y="276"/>
                  </a:lnTo>
                  <a:lnTo>
                    <a:pt x="52" y="294"/>
                  </a:lnTo>
                  <a:lnTo>
                    <a:pt x="70" y="294"/>
                  </a:lnTo>
                  <a:lnTo>
                    <a:pt x="87" y="303"/>
                  </a:lnTo>
                  <a:lnTo>
                    <a:pt x="96" y="276"/>
                  </a:lnTo>
                  <a:lnTo>
                    <a:pt x="131" y="276"/>
                  </a:lnTo>
                  <a:lnTo>
                    <a:pt x="131" y="303"/>
                  </a:lnTo>
                  <a:lnTo>
                    <a:pt x="139" y="330"/>
                  </a:lnTo>
                  <a:lnTo>
                    <a:pt x="200" y="357"/>
                  </a:lnTo>
                  <a:lnTo>
                    <a:pt x="218" y="374"/>
                  </a:lnTo>
                  <a:lnTo>
                    <a:pt x="218" y="383"/>
                  </a:lnTo>
                  <a:lnTo>
                    <a:pt x="218" y="392"/>
                  </a:lnTo>
                  <a:lnTo>
                    <a:pt x="244" y="401"/>
                  </a:lnTo>
                  <a:lnTo>
                    <a:pt x="244" y="419"/>
                  </a:lnTo>
                  <a:lnTo>
                    <a:pt x="261" y="437"/>
                  </a:lnTo>
                  <a:lnTo>
                    <a:pt x="253" y="472"/>
                  </a:lnTo>
                  <a:lnTo>
                    <a:pt x="261" y="499"/>
                  </a:lnTo>
                  <a:lnTo>
                    <a:pt x="288" y="517"/>
                  </a:lnTo>
                  <a:lnTo>
                    <a:pt x="288" y="544"/>
                  </a:lnTo>
                  <a:lnTo>
                    <a:pt x="305" y="544"/>
                  </a:lnTo>
                  <a:lnTo>
                    <a:pt x="305" y="570"/>
                  </a:lnTo>
                  <a:lnTo>
                    <a:pt x="322" y="570"/>
                  </a:lnTo>
                  <a:lnTo>
                    <a:pt x="331" y="597"/>
                  </a:lnTo>
                  <a:lnTo>
                    <a:pt x="322" y="615"/>
                  </a:lnTo>
                  <a:lnTo>
                    <a:pt x="288" y="660"/>
                  </a:lnTo>
                  <a:lnTo>
                    <a:pt x="305" y="677"/>
                  </a:lnTo>
                  <a:lnTo>
                    <a:pt x="305" y="668"/>
                  </a:lnTo>
                  <a:lnTo>
                    <a:pt x="349" y="686"/>
                  </a:lnTo>
                  <a:lnTo>
                    <a:pt x="357" y="713"/>
                  </a:lnTo>
                  <a:lnTo>
                    <a:pt x="357" y="731"/>
                  </a:lnTo>
                  <a:lnTo>
                    <a:pt x="366" y="704"/>
                  </a:lnTo>
                  <a:lnTo>
                    <a:pt x="383" y="677"/>
                  </a:lnTo>
                  <a:lnTo>
                    <a:pt x="392" y="651"/>
                  </a:lnTo>
                  <a:lnTo>
                    <a:pt x="409" y="633"/>
                  </a:lnTo>
                  <a:lnTo>
                    <a:pt x="401" y="579"/>
                  </a:lnTo>
                  <a:lnTo>
                    <a:pt x="436" y="553"/>
                  </a:lnTo>
                  <a:lnTo>
                    <a:pt x="444" y="544"/>
                  </a:lnTo>
                  <a:lnTo>
                    <a:pt x="453" y="544"/>
                  </a:lnTo>
                  <a:lnTo>
                    <a:pt x="453" y="535"/>
                  </a:lnTo>
                  <a:lnTo>
                    <a:pt x="462" y="535"/>
                  </a:lnTo>
                  <a:lnTo>
                    <a:pt x="462" y="526"/>
                  </a:lnTo>
                  <a:lnTo>
                    <a:pt x="488" y="526"/>
                  </a:lnTo>
                  <a:lnTo>
                    <a:pt x="488" y="517"/>
                  </a:lnTo>
                  <a:lnTo>
                    <a:pt x="514" y="499"/>
                  </a:lnTo>
                  <a:lnTo>
                    <a:pt x="514" y="490"/>
                  </a:lnTo>
                  <a:lnTo>
                    <a:pt x="531" y="464"/>
                  </a:lnTo>
                  <a:lnTo>
                    <a:pt x="531" y="437"/>
                  </a:lnTo>
                  <a:lnTo>
                    <a:pt x="531" y="428"/>
                  </a:lnTo>
                  <a:lnTo>
                    <a:pt x="531" y="348"/>
                  </a:lnTo>
                  <a:lnTo>
                    <a:pt x="575" y="276"/>
                  </a:lnTo>
                  <a:lnTo>
                    <a:pt x="584" y="250"/>
                  </a:lnTo>
                  <a:lnTo>
                    <a:pt x="584" y="232"/>
                  </a:lnTo>
                  <a:lnTo>
                    <a:pt x="575" y="196"/>
                  </a:lnTo>
                  <a:lnTo>
                    <a:pt x="558" y="187"/>
                  </a:lnTo>
                  <a:lnTo>
                    <a:pt x="514" y="152"/>
                  </a:lnTo>
                  <a:lnTo>
                    <a:pt x="488" y="161"/>
                  </a:lnTo>
                  <a:lnTo>
                    <a:pt x="462" y="134"/>
                  </a:lnTo>
                  <a:lnTo>
                    <a:pt x="444" y="152"/>
                  </a:lnTo>
                  <a:lnTo>
                    <a:pt x="444" y="134"/>
                  </a:lnTo>
                  <a:lnTo>
                    <a:pt x="436" y="134"/>
                  </a:lnTo>
                  <a:lnTo>
                    <a:pt x="427" y="116"/>
                  </a:lnTo>
                  <a:lnTo>
                    <a:pt x="392" y="107"/>
                  </a:lnTo>
                  <a:lnTo>
                    <a:pt x="383" y="107"/>
                  </a:lnTo>
                  <a:lnTo>
                    <a:pt x="375" y="134"/>
                  </a:lnTo>
                  <a:lnTo>
                    <a:pt x="383" y="98"/>
                  </a:lnTo>
                  <a:lnTo>
                    <a:pt x="375" y="98"/>
                  </a:lnTo>
                  <a:lnTo>
                    <a:pt x="349" y="107"/>
                  </a:lnTo>
                  <a:lnTo>
                    <a:pt x="349" y="134"/>
                  </a:lnTo>
                  <a:lnTo>
                    <a:pt x="340" y="116"/>
                  </a:lnTo>
                  <a:lnTo>
                    <a:pt x="340" y="98"/>
                  </a:lnTo>
                  <a:lnTo>
                    <a:pt x="357" y="80"/>
                  </a:lnTo>
                  <a:lnTo>
                    <a:pt x="357" y="72"/>
                  </a:lnTo>
                  <a:lnTo>
                    <a:pt x="349" y="63"/>
                  </a:lnTo>
                  <a:lnTo>
                    <a:pt x="340" y="36"/>
                  </a:lnTo>
                  <a:lnTo>
                    <a:pt x="331"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84" name="Freeform 408"/>
            <p:cNvSpPr>
              <a:spLocks/>
            </p:cNvSpPr>
            <p:nvPr/>
          </p:nvSpPr>
          <p:spPr bwMode="auto">
            <a:xfrm>
              <a:off x="2921000" y="3943350"/>
              <a:ext cx="941388" cy="1103312"/>
            </a:xfrm>
            <a:custGeom>
              <a:avLst/>
              <a:gdLst>
                <a:gd name="T0" fmla="*/ 2147483647 w 584"/>
                <a:gd name="T1" fmla="*/ 2147483647 h 731"/>
                <a:gd name="T2" fmla="*/ 2147483647 w 584"/>
                <a:gd name="T3" fmla="*/ 2147483647 h 731"/>
                <a:gd name="T4" fmla="*/ 2147483647 w 584"/>
                <a:gd name="T5" fmla="*/ 2147483647 h 731"/>
                <a:gd name="T6" fmla="*/ 2147483647 w 584"/>
                <a:gd name="T7" fmla="*/ 2147483647 h 731"/>
                <a:gd name="T8" fmla="*/ 2147483647 w 584"/>
                <a:gd name="T9" fmla="*/ 2147483647 h 731"/>
                <a:gd name="T10" fmla="*/ 2147483647 w 584"/>
                <a:gd name="T11" fmla="*/ 0 h 731"/>
                <a:gd name="T12" fmla="*/ 2147483647 w 584"/>
                <a:gd name="T13" fmla="*/ 2147483647 h 731"/>
                <a:gd name="T14" fmla="*/ 2147483647 w 584"/>
                <a:gd name="T15" fmla="*/ 2147483647 h 731"/>
                <a:gd name="T16" fmla="*/ 2147483647 w 584"/>
                <a:gd name="T17" fmla="*/ 2147483647 h 731"/>
                <a:gd name="T18" fmla="*/ 2147483647 w 584"/>
                <a:gd name="T19" fmla="*/ 2147483647 h 731"/>
                <a:gd name="T20" fmla="*/ 2147483647 w 584"/>
                <a:gd name="T21" fmla="*/ 2147483647 h 731"/>
                <a:gd name="T22" fmla="*/ 2147483647 w 584"/>
                <a:gd name="T23" fmla="*/ 2147483647 h 731"/>
                <a:gd name="T24" fmla="*/ 2147483647 w 584"/>
                <a:gd name="T25" fmla="*/ 2147483647 h 731"/>
                <a:gd name="T26" fmla="*/ 2147483647 w 584"/>
                <a:gd name="T27" fmla="*/ 2147483647 h 731"/>
                <a:gd name="T28" fmla="*/ 2147483647 w 584"/>
                <a:gd name="T29" fmla="*/ 2147483647 h 731"/>
                <a:gd name="T30" fmla="*/ 0 w 584"/>
                <a:gd name="T31" fmla="*/ 2147483647 h 731"/>
                <a:gd name="T32" fmla="*/ 2147483647 w 584"/>
                <a:gd name="T33" fmla="*/ 2147483647 h 731"/>
                <a:gd name="T34" fmla="*/ 2147483647 w 584"/>
                <a:gd name="T35" fmla="*/ 2147483647 h 731"/>
                <a:gd name="T36" fmla="*/ 2147483647 w 584"/>
                <a:gd name="T37" fmla="*/ 2147483647 h 731"/>
                <a:gd name="T38" fmla="*/ 2147483647 w 584"/>
                <a:gd name="T39" fmla="*/ 2147483647 h 731"/>
                <a:gd name="T40" fmla="*/ 2147483647 w 584"/>
                <a:gd name="T41" fmla="*/ 2147483647 h 731"/>
                <a:gd name="T42" fmla="*/ 2147483647 w 584"/>
                <a:gd name="T43" fmla="*/ 2147483647 h 731"/>
                <a:gd name="T44" fmla="*/ 2147483647 w 584"/>
                <a:gd name="T45" fmla="*/ 2147483647 h 731"/>
                <a:gd name="T46" fmla="*/ 2147483647 w 584"/>
                <a:gd name="T47" fmla="*/ 2147483647 h 731"/>
                <a:gd name="T48" fmla="*/ 2147483647 w 584"/>
                <a:gd name="T49" fmla="*/ 2147483647 h 731"/>
                <a:gd name="T50" fmla="*/ 2147483647 w 584"/>
                <a:gd name="T51" fmla="*/ 2147483647 h 731"/>
                <a:gd name="T52" fmla="*/ 2147483647 w 584"/>
                <a:gd name="T53" fmla="*/ 2147483647 h 731"/>
                <a:gd name="T54" fmla="*/ 2147483647 w 584"/>
                <a:gd name="T55" fmla="*/ 2147483647 h 731"/>
                <a:gd name="T56" fmla="*/ 2147483647 w 584"/>
                <a:gd name="T57" fmla="*/ 2147483647 h 731"/>
                <a:gd name="T58" fmla="*/ 2147483647 w 584"/>
                <a:gd name="T59" fmla="*/ 2147483647 h 731"/>
                <a:gd name="T60" fmla="*/ 2147483647 w 584"/>
                <a:gd name="T61" fmla="*/ 2147483647 h 731"/>
                <a:gd name="T62" fmla="*/ 2147483647 w 584"/>
                <a:gd name="T63" fmla="*/ 2147483647 h 731"/>
                <a:gd name="T64" fmla="*/ 2147483647 w 584"/>
                <a:gd name="T65" fmla="*/ 2147483647 h 731"/>
                <a:gd name="T66" fmla="*/ 2147483647 w 584"/>
                <a:gd name="T67" fmla="*/ 2147483647 h 731"/>
                <a:gd name="T68" fmla="*/ 2147483647 w 584"/>
                <a:gd name="T69" fmla="*/ 2147483647 h 731"/>
                <a:gd name="T70" fmla="*/ 2147483647 w 584"/>
                <a:gd name="T71" fmla="*/ 2147483647 h 731"/>
                <a:gd name="T72" fmla="*/ 2147483647 w 584"/>
                <a:gd name="T73" fmla="*/ 2147483647 h 731"/>
                <a:gd name="T74" fmla="*/ 2147483647 w 584"/>
                <a:gd name="T75" fmla="*/ 2147483647 h 731"/>
                <a:gd name="T76" fmla="*/ 2147483647 w 584"/>
                <a:gd name="T77" fmla="*/ 2147483647 h 731"/>
                <a:gd name="T78" fmla="*/ 2147483647 w 584"/>
                <a:gd name="T79" fmla="*/ 2147483647 h 731"/>
                <a:gd name="T80" fmla="*/ 2147483647 w 584"/>
                <a:gd name="T81" fmla="*/ 2147483647 h 731"/>
                <a:gd name="T82" fmla="*/ 2147483647 w 584"/>
                <a:gd name="T83" fmla="*/ 2147483647 h 731"/>
                <a:gd name="T84" fmla="*/ 2147483647 w 584"/>
                <a:gd name="T85" fmla="*/ 2147483647 h 731"/>
                <a:gd name="T86" fmla="*/ 2147483647 w 584"/>
                <a:gd name="T87" fmla="*/ 2147483647 h 731"/>
                <a:gd name="T88" fmla="*/ 2147483647 w 584"/>
                <a:gd name="T89" fmla="*/ 2147483647 h 731"/>
                <a:gd name="T90" fmla="*/ 2147483647 w 584"/>
                <a:gd name="T91" fmla="*/ 2147483647 h 731"/>
                <a:gd name="T92" fmla="*/ 2147483647 w 584"/>
                <a:gd name="T93" fmla="*/ 2147483647 h 731"/>
                <a:gd name="T94" fmla="*/ 2147483647 w 584"/>
                <a:gd name="T95" fmla="*/ 2147483647 h 731"/>
                <a:gd name="T96" fmla="*/ 2147483647 w 584"/>
                <a:gd name="T97" fmla="*/ 2147483647 h 731"/>
                <a:gd name="T98" fmla="*/ 2147483647 w 584"/>
                <a:gd name="T99" fmla="*/ 2147483647 h 731"/>
                <a:gd name="T100" fmla="*/ 2147483647 w 584"/>
                <a:gd name="T101" fmla="*/ 2147483647 h 731"/>
                <a:gd name="T102" fmla="*/ 2147483647 w 584"/>
                <a:gd name="T103" fmla="*/ 2147483647 h 731"/>
                <a:gd name="T104" fmla="*/ 2147483647 w 584"/>
                <a:gd name="T105" fmla="*/ 2147483647 h 731"/>
                <a:gd name="T106" fmla="*/ 2147483647 w 584"/>
                <a:gd name="T107" fmla="*/ 2147483647 h 731"/>
                <a:gd name="T108" fmla="*/ 2147483647 w 584"/>
                <a:gd name="T109" fmla="*/ 2147483647 h 73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4"/>
                <a:gd name="T166" fmla="*/ 0 h 731"/>
                <a:gd name="T167" fmla="*/ 584 w 584"/>
                <a:gd name="T168" fmla="*/ 731 h 73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4" h="731">
                  <a:moveTo>
                    <a:pt x="331" y="18"/>
                  </a:moveTo>
                  <a:lnTo>
                    <a:pt x="305" y="63"/>
                  </a:lnTo>
                  <a:lnTo>
                    <a:pt x="288" y="63"/>
                  </a:lnTo>
                  <a:lnTo>
                    <a:pt x="270" y="54"/>
                  </a:lnTo>
                  <a:lnTo>
                    <a:pt x="270" y="63"/>
                  </a:lnTo>
                  <a:lnTo>
                    <a:pt x="261" y="63"/>
                  </a:lnTo>
                  <a:lnTo>
                    <a:pt x="253" y="63"/>
                  </a:lnTo>
                  <a:lnTo>
                    <a:pt x="227" y="72"/>
                  </a:lnTo>
                  <a:lnTo>
                    <a:pt x="218" y="72"/>
                  </a:lnTo>
                  <a:lnTo>
                    <a:pt x="200" y="54"/>
                  </a:lnTo>
                  <a:lnTo>
                    <a:pt x="218" y="18"/>
                  </a:lnTo>
                  <a:lnTo>
                    <a:pt x="200" y="0"/>
                  </a:lnTo>
                  <a:lnTo>
                    <a:pt x="192" y="0"/>
                  </a:lnTo>
                  <a:lnTo>
                    <a:pt x="192" y="9"/>
                  </a:lnTo>
                  <a:lnTo>
                    <a:pt x="157" y="36"/>
                  </a:lnTo>
                  <a:lnTo>
                    <a:pt x="131" y="18"/>
                  </a:lnTo>
                  <a:lnTo>
                    <a:pt x="139" y="36"/>
                  </a:lnTo>
                  <a:lnTo>
                    <a:pt x="139" y="54"/>
                  </a:lnTo>
                  <a:lnTo>
                    <a:pt x="148" y="63"/>
                  </a:lnTo>
                  <a:lnTo>
                    <a:pt x="113" y="80"/>
                  </a:lnTo>
                  <a:lnTo>
                    <a:pt x="96" y="80"/>
                  </a:lnTo>
                  <a:lnTo>
                    <a:pt x="96" y="72"/>
                  </a:lnTo>
                  <a:lnTo>
                    <a:pt x="96" y="63"/>
                  </a:lnTo>
                  <a:lnTo>
                    <a:pt x="61" y="72"/>
                  </a:lnTo>
                  <a:lnTo>
                    <a:pt x="61" y="80"/>
                  </a:lnTo>
                  <a:lnTo>
                    <a:pt x="70" y="89"/>
                  </a:lnTo>
                  <a:lnTo>
                    <a:pt x="52" y="89"/>
                  </a:lnTo>
                  <a:lnTo>
                    <a:pt x="61" y="116"/>
                  </a:lnTo>
                  <a:lnTo>
                    <a:pt x="61" y="178"/>
                  </a:lnTo>
                  <a:lnTo>
                    <a:pt x="26" y="187"/>
                  </a:lnTo>
                  <a:lnTo>
                    <a:pt x="9" y="205"/>
                  </a:lnTo>
                  <a:lnTo>
                    <a:pt x="0" y="241"/>
                  </a:lnTo>
                  <a:lnTo>
                    <a:pt x="9" y="268"/>
                  </a:lnTo>
                  <a:lnTo>
                    <a:pt x="35" y="285"/>
                  </a:lnTo>
                  <a:lnTo>
                    <a:pt x="52" y="276"/>
                  </a:lnTo>
                  <a:lnTo>
                    <a:pt x="52" y="294"/>
                  </a:lnTo>
                  <a:lnTo>
                    <a:pt x="70" y="294"/>
                  </a:lnTo>
                  <a:lnTo>
                    <a:pt x="87" y="303"/>
                  </a:lnTo>
                  <a:lnTo>
                    <a:pt x="96" y="276"/>
                  </a:lnTo>
                  <a:lnTo>
                    <a:pt x="131" y="276"/>
                  </a:lnTo>
                  <a:lnTo>
                    <a:pt x="131" y="303"/>
                  </a:lnTo>
                  <a:lnTo>
                    <a:pt x="139" y="330"/>
                  </a:lnTo>
                  <a:lnTo>
                    <a:pt x="200" y="357"/>
                  </a:lnTo>
                  <a:lnTo>
                    <a:pt x="218" y="374"/>
                  </a:lnTo>
                  <a:lnTo>
                    <a:pt x="218" y="383"/>
                  </a:lnTo>
                  <a:lnTo>
                    <a:pt x="218" y="392"/>
                  </a:lnTo>
                  <a:lnTo>
                    <a:pt x="244" y="401"/>
                  </a:lnTo>
                  <a:lnTo>
                    <a:pt x="244" y="419"/>
                  </a:lnTo>
                  <a:lnTo>
                    <a:pt x="261" y="437"/>
                  </a:lnTo>
                  <a:lnTo>
                    <a:pt x="253" y="472"/>
                  </a:lnTo>
                  <a:lnTo>
                    <a:pt x="261" y="499"/>
                  </a:lnTo>
                  <a:lnTo>
                    <a:pt x="288" y="517"/>
                  </a:lnTo>
                  <a:lnTo>
                    <a:pt x="288" y="544"/>
                  </a:lnTo>
                  <a:lnTo>
                    <a:pt x="305" y="544"/>
                  </a:lnTo>
                  <a:lnTo>
                    <a:pt x="305" y="570"/>
                  </a:lnTo>
                  <a:lnTo>
                    <a:pt x="322" y="570"/>
                  </a:lnTo>
                  <a:lnTo>
                    <a:pt x="331" y="597"/>
                  </a:lnTo>
                  <a:lnTo>
                    <a:pt x="322" y="615"/>
                  </a:lnTo>
                  <a:lnTo>
                    <a:pt x="288" y="660"/>
                  </a:lnTo>
                  <a:lnTo>
                    <a:pt x="305" y="677"/>
                  </a:lnTo>
                  <a:lnTo>
                    <a:pt x="305" y="668"/>
                  </a:lnTo>
                  <a:lnTo>
                    <a:pt x="349" y="686"/>
                  </a:lnTo>
                  <a:lnTo>
                    <a:pt x="357" y="713"/>
                  </a:lnTo>
                  <a:lnTo>
                    <a:pt x="357" y="731"/>
                  </a:lnTo>
                  <a:lnTo>
                    <a:pt x="366" y="704"/>
                  </a:lnTo>
                  <a:lnTo>
                    <a:pt x="383" y="677"/>
                  </a:lnTo>
                  <a:lnTo>
                    <a:pt x="392" y="651"/>
                  </a:lnTo>
                  <a:lnTo>
                    <a:pt x="409" y="633"/>
                  </a:lnTo>
                  <a:lnTo>
                    <a:pt x="401" y="579"/>
                  </a:lnTo>
                  <a:lnTo>
                    <a:pt x="436" y="553"/>
                  </a:lnTo>
                  <a:lnTo>
                    <a:pt x="444" y="544"/>
                  </a:lnTo>
                  <a:lnTo>
                    <a:pt x="453" y="544"/>
                  </a:lnTo>
                  <a:lnTo>
                    <a:pt x="453" y="535"/>
                  </a:lnTo>
                  <a:lnTo>
                    <a:pt x="462" y="535"/>
                  </a:lnTo>
                  <a:lnTo>
                    <a:pt x="462" y="526"/>
                  </a:lnTo>
                  <a:lnTo>
                    <a:pt x="488" y="526"/>
                  </a:lnTo>
                  <a:lnTo>
                    <a:pt x="488" y="517"/>
                  </a:lnTo>
                  <a:lnTo>
                    <a:pt x="514" y="499"/>
                  </a:lnTo>
                  <a:lnTo>
                    <a:pt x="514" y="490"/>
                  </a:lnTo>
                  <a:lnTo>
                    <a:pt x="531" y="464"/>
                  </a:lnTo>
                  <a:lnTo>
                    <a:pt x="531" y="437"/>
                  </a:lnTo>
                  <a:lnTo>
                    <a:pt x="531" y="428"/>
                  </a:lnTo>
                  <a:lnTo>
                    <a:pt x="531" y="348"/>
                  </a:lnTo>
                  <a:lnTo>
                    <a:pt x="575" y="276"/>
                  </a:lnTo>
                  <a:lnTo>
                    <a:pt x="584" y="250"/>
                  </a:lnTo>
                  <a:lnTo>
                    <a:pt x="584" y="232"/>
                  </a:lnTo>
                  <a:lnTo>
                    <a:pt x="575" y="196"/>
                  </a:lnTo>
                  <a:lnTo>
                    <a:pt x="558" y="187"/>
                  </a:lnTo>
                  <a:lnTo>
                    <a:pt x="514" y="152"/>
                  </a:lnTo>
                  <a:lnTo>
                    <a:pt x="488" y="161"/>
                  </a:lnTo>
                  <a:lnTo>
                    <a:pt x="462" y="134"/>
                  </a:lnTo>
                  <a:lnTo>
                    <a:pt x="444" y="152"/>
                  </a:lnTo>
                  <a:lnTo>
                    <a:pt x="444" y="134"/>
                  </a:lnTo>
                  <a:lnTo>
                    <a:pt x="436" y="134"/>
                  </a:lnTo>
                  <a:lnTo>
                    <a:pt x="427" y="116"/>
                  </a:lnTo>
                  <a:lnTo>
                    <a:pt x="392" y="107"/>
                  </a:lnTo>
                  <a:lnTo>
                    <a:pt x="383" y="107"/>
                  </a:lnTo>
                  <a:lnTo>
                    <a:pt x="375" y="134"/>
                  </a:lnTo>
                  <a:lnTo>
                    <a:pt x="383" y="98"/>
                  </a:lnTo>
                  <a:lnTo>
                    <a:pt x="375" y="98"/>
                  </a:lnTo>
                  <a:lnTo>
                    <a:pt x="349" y="107"/>
                  </a:lnTo>
                  <a:lnTo>
                    <a:pt x="349" y="134"/>
                  </a:lnTo>
                  <a:lnTo>
                    <a:pt x="340" y="116"/>
                  </a:lnTo>
                  <a:lnTo>
                    <a:pt x="340" y="98"/>
                  </a:lnTo>
                  <a:lnTo>
                    <a:pt x="357" y="80"/>
                  </a:lnTo>
                  <a:lnTo>
                    <a:pt x="357" y="72"/>
                  </a:lnTo>
                  <a:lnTo>
                    <a:pt x="349" y="63"/>
                  </a:lnTo>
                  <a:lnTo>
                    <a:pt x="340" y="36"/>
                  </a:lnTo>
                  <a:lnTo>
                    <a:pt x="331" y="18"/>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85" name="Freeform 409"/>
            <p:cNvSpPr>
              <a:spLocks/>
            </p:cNvSpPr>
            <p:nvPr/>
          </p:nvSpPr>
          <p:spPr bwMode="auto">
            <a:xfrm>
              <a:off x="3341688" y="5556250"/>
              <a:ext cx="69850" cy="82550"/>
            </a:xfrm>
            <a:custGeom>
              <a:avLst/>
              <a:gdLst>
                <a:gd name="T0" fmla="*/ 0 w 44"/>
                <a:gd name="T1" fmla="*/ 0 h 54"/>
                <a:gd name="T2" fmla="*/ 2147483647 w 44"/>
                <a:gd name="T3" fmla="*/ 2147483647 h 54"/>
                <a:gd name="T4" fmla="*/ 2147483647 w 44"/>
                <a:gd name="T5" fmla="*/ 2147483647 h 54"/>
                <a:gd name="T6" fmla="*/ 2147483647 w 44"/>
                <a:gd name="T7" fmla="*/ 2147483647 h 54"/>
                <a:gd name="T8" fmla="*/ 2147483647 w 44"/>
                <a:gd name="T9" fmla="*/ 2147483647 h 54"/>
                <a:gd name="T10" fmla="*/ 0 w 44"/>
                <a:gd name="T11" fmla="*/ 0 h 54"/>
                <a:gd name="T12" fmla="*/ 0 60000 65536"/>
                <a:gd name="T13" fmla="*/ 0 60000 65536"/>
                <a:gd name="T14" fmla="*/ 0 60000 65536"/>
                <a:gd name="T15" fmla="*/ 0 60000 65536"/>
                <a:gd name="T16" fmla="*/ 0 60000 65536"/>
                <a:gd name="T17" fmla="*/ 0 60000 65536"/>
                <a:gd name="T18" fmla="*/ 0 w 44"/>
                <a:gd name="T19" fmla="*/ 0 h 54"/>
                <a:gd name="T20" fmla="*/ 44 w 44"/>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44" h="54">
                  <a:moveTo>
                    <a:pt x="0" y="0"/>
                  </a:moveTo>
                  <a:lnTo>
                    <a:pt x="9" y="27"/>
                  </a:lnTo>
                  <a:lnTo>
                    <a:pt x="44" y="45"/>
                  </a:lnTo>
                  <a:lnTo>
                    <a:pt x="27" y="54"/>
                  </a:lnTo>
                  <a:lnTo>
                    <a:pt x="18" y="54"/>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86" name="Group 410"/>
            <p:cNvGrpSpPr>
              <a:grpSpLocks/>
            </p:cNvGrpSpPr>
            <p:nvPr/>
          </p:nvGrpSpPr>
          <p:grpSpPr bwMode="auto">
            <a:xfrm>
              <a:off x="3341688" y="5556250"/>
              <a:ext cx="69850" cy="82550"/>
              <a:chOff x="1759" y="3415"/>
              <a:chExt cx="44" cy="54"/>
            </a:xfrm>
          </p:grpSpPr>
          <p:sp>
            <p:nvSpPr>
              <p:cNvPr id="56072" name="Freeform 411"/>
              <p:cNvSpPr>
                <a:spLocks/>
              </p:cNvSpPr>
              <p:nvPr/>
            </p:nvSpPr>
            <p:spPr bwMode="auto">
              <a:xfrm>
                <a:off x="1759" y="3415"/>
                <a:ext cx="44" cy="54"/>
              </a:xfrm>
              <a:custGeom>
                <a:avLst/>
                <a:gdLst>
                  <a:gd name="T0" fmla="*/ 0 w 44"/>
                  <a:gd name="T1" fmla="*/ 0 h 54"/>
                  <a:gd name="T2" fmla="*/ 9 w 44"/>
                  <a:gd name="T3" fmla="*/ 27 h 54"/>
                  <a:gd name="T4" fmla="*/ 44 w 44"/>
                  <a:gd name="T5" fmla="*/ 45 h 54"/>
                  <a:gd name="T6" fmla="*/ 27 w 44"/>
                  <a:gd name="T7" fmla="*/ 54 h 54"/>
                  <a:gd name="T8" fmla="*/ 18 w 44"/>
                  <a:gd name="T9" fmla="*/ 54 h 54"/>
                  <a:gd name="T10" fmla="*/ 0 w 44"/>
                  <a:gd name="T11" fmla="*/ 0 h 54"/>
                  <a:gd name="T12" fmla="*/ 0 60000 65536"/>
                  <a:gd name="T13" fmla="*/ 0 60000 65536"/>
                  <a:gd name="T14" fmla="*/ 0 60000 65536"/>
                  <a:gd name="T15" fmla="*/ 0 60000 65536"/>
                  <a:gd name="T16" fmla="*/ 0 60000 65536"/>
                  <a:gd name="T17" fmla="*/ 0 60000 65536"/>
                  <a:gd name="T18" fmla="*/ 0 w 44"/>
                  <a:gd name="T19" fmla="*/ 0 h 54"/>
                  <a:gd name="T20" fmla="*/ 44 w 44"/>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44" h="54">
                    <a:moveTo>
                      <a:pt x="0" y="0"/>
                    </a:moveTo>
                    <a:lnTo>
                      <a:pt x="9" y="27"/>
                    </a:lnTo>
                    <a:lnTo>
                      <a:pt x="44" y="45"/>
                    </a:lnTo>
                    <a:lnTo>
                      <a:pt x="27" y="54"/>
                    </a:lnTo>
                    <a:lnTo>
                      <a:pt x="18" y="54"/>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73" name="Freeform 412"/>
              <p:cNvSpPr>
                <a:spLocks/>
              </p:cNvSpPr>
              <p:nvPr/>
            </p:nvSpPr>
            <p:spPr bwMode="auto">
              <a:xfrm>
                <a:off x="1759" y="3415"/>
                <a:ext cx="44" cy="54"/>
              </a:xfrm>
              <a:custGeom>
                <a:avLst/>
                <a:gdLst>
                  <a:gd name="T0" fmla="*/ 0 w 44"/>
                  <a:gd name="T1" fmla="*/ 0 h 54"/>
                  <a:gd name="T2" fmla="*/ 9 w 44"/>
                  <a:gd name="T3" fmla="*/ 27 h 54"/>
                  <a:gd name="T4" fmla="*/ 44 w 44"/>
                  <a:gd name="T5" fmla="*/ 45 h 54"/>
                  <a:gd name="T6" fmla="*/ 27 w 44"/>
                  <a:gd name="T7" fmla="*/ 54 h 54"/>
                  <a:gd name="T8" fmla="*/ 18 w 44"/>
                  <a:gd name="T9" fmla="*/ 54 h 54"/>
                  <a:gd name="T10" fmla="*/ 0 w 44"/>
                  <a:gd name="T11" fmla="*/ 0 h 54"/>
                  <a:gd name="T12" fmla="*/ 0 60000 65536"/>
                  <a:gd name="T13" fmla="*/ 0 60000 65536"/>
                  <a:gd name="T14" fmla="*/ 0 60000 65536"/>
                  <a:gd name="T15" fmla="*/ 0 60000 65536"/>
                  <a:gd name="T16" fmla="*/ 0 60000 65536"/>
                  <a:gd name="T17" fmla="*/ 0 60000 65536"/>
                  <a:gd name="T18" fmla="*/ 0 w 44"/>
                  <a:gd name="T19" fmla="*/ 0 h 54"/>
                  <a:gd name="T20" fmla="*/ 44 w 44"/>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44" h="54">
                    <a:moveTo>
                      <a:pt x="0" y="0"/>
                    </a:moveTo>
                    <a:lnTo>
                      <a:pt x="9" y="27"/>
                    </a:lnTo>
                    <a:lnTo>
                      <a:pt x="44" y="45"/>
                    </a:lnTo>
                    <a:lnTo>
                      <a:pt x="27" y="54"/>
                    </a:lnTo>
                    <a:lnTo>
                      <a:pt x="18" y="54"/>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87" name="Freeform 413"/>
            <p:cNvSpPr>
              <a:spLocks/>
            </p:cNvSpPr>
            <p:nvPr/>
          </p:nvSpPr>
          <p:spPr bwMode="auto">
            <a:xfrm>
              <a:off x="3241675" y="5556250"/>
              <a:ext cx="142875" cy="82550"/>
            </a:xfrm>
            <a:custGeom>
              <a:avLst/>
              <a:gdLst>
                <a:gd name="T0" fmla="*/ 2147483647 w 88"/>
                <a:gd name="T1" fmla="*/ 0 h 54"/>
                <a:gd name="T2" fmla="*/ 2147483647 w 88"/>
                <a:gd name="T3" fmla="*/ 0 h 54"/>
                <a:gd name="T4" fmla="*/ 2147483647 w 88"/>
                <a:gd name="T5" fmla="*/ 2147483647 h 54"/>
                <a:gd name="T6" fmla="*/ 2147483647 w 88"/>
                <a:gd name="T7" fmla="*/ 2147483647 h 54"/>
                <a:gd name="T8" fmla="*/ 2147483647 w 88"/>
                <a:gd name="T9" fmla="*/ 2147483647 h 54"/>
                <a:gd name="T10" fmla="*/ 2147483647 w 88"/>
                <a:gd name="T11" fmla="*/ 2147483647 h 54"/>
                <a:gd name="T12" fmla="*/ 0 w 88"/>
                <a:gd name="T13" fmla="*/ 2147483647 h 54"/>
                <a:gd name="T14" fmla="*/ 0 w 88"/>
                <a:gd name="T15" fmla="*/ 2147483647 h 54"/>
                <a:gd name="T16" fmla="*/ 2147483647 w 88"/>
                <a:gd name="T17" fmla="*/ 2147483647 h 54"/>
                <a:gd name="T18" fmla="*/ 2147483647 w 88"/>
                <a:gd name="T19" fmla="*/ 2147483647 h 54"/>
                <a:gd name="T20" fmla="*/ 2147483647 w 88"/>
                <a:gd name="T21" fmla="*/ 2147483647 h 54"/>
                <a:gd name="T22" fmla="*/ 2147483647 w 88"/>
                <a:gd name="T23" fmla="*/ 2147483647 h 54"/>
                <a:gd name="T24" fmla="*/ 2147483647 w 88"/>
                <a:gd name="T25" fmla="*/ 2147483647 h 54"/>
                <a:gd name="T26" fmla="*/ 2147483647 w 88"/>
                <a:gd name="T27" fmla="*/ 2147483647 h 54"/>
                <a:gd name="T28" fmla="*/ 2147483647 w 88"/>
                <a:gd name="T29" fmla="*/ 0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54"/>
                <a:gd name="T47" fmla="*/ 88 w 88"/>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54">
                  <a:moveTo>
                    <a:pt x="61" y="0"/>
                  </a:moveTo>
                  <a:lnTo>
                    <a:pt x="44" y="0"/>
                  </a:lnTo>
                  <a:lnTo>
                    <a:pt x="53" y="9"/>
                  </a:lnTo>
                  <a:lnTo>
                    <a:pt x="61" y="9"/>
                  </a:lnTo>
                  <a:lnTo>
                    <a:pt x="53" y="27"/>
                  </a:lnTo>
                  <a:lnTo>
                    <a:pt x="53" y="36"/>
                  </a:lnTo>
                  <a:lnTo>
                    <a:pt x="0" y="9"/>
                  </a:lnTo>
                  <a:lnTo>
                    <a:pt x="0" y="27"/>
                  </a:lnTo>
                  <a:lnTo>
                    <a:pt x="9" y="36"/>
                  </a:lnTo>
                  <a:lnTo>
                    <a:pt x="27" y="36"/>
                  </a:lnTo>
                  <a:lnTo>
                    <a:pt x="53" y="45"/>
                  </a:lnTo>
                  <a:lnTo>
                    <a:pt x="70" y="45"/>
                  </a:lnTo>
                  <a:lnTo>
                    <a:pt x="70" y="54"/>
                  </a:lnTo>
                  <a:lnTo>
                    <a:pt x="88" y="54"/>
                  </a:lnTo>
                  <a:lnTo>
                    <a:pt x="61"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88" name="Group 414"/>
            <p:cNvGrpSpPr>
              <a:grpSpLocks/>
            </p:cNvGrpSpPr>
            <p:nvPr/>
          </p:nvGrpSpPr>
          <p:grpSpPr bwMode="auto">
            <a:xfrm>
              <a:off x="3241675" y="5556250"/>
              <a:ext cx="142875" cy="82550"/>
              <a:chOff x="1698" y="3415"/>
              <a:chExt cx="88" cy="54"/>
            </a:xfrm>
          </p:grpSpPr>
          <p:sp>
            <p:nvSpPr>
              <p:cNvPr id="56070" name="Freeform 415"/>
              <p:cNvSpPr>
                <a:spLocks/>
              </p:cNvSpPr>
              <p:nvPr/>
            </p:nvSpPr>
            <p:spPr bwMode="auto">
              <a:xfrm>
                <a:off x="1698" y="3415"/>
                <a:ext cx="88" cy="54"/>
              </a:xfrm>
              <a:custGeom>
                <a:avLst/>
                <a:gdLst>
                  <a:gd name="T0" fmla="*/ 61 w 88"/>
                  <a:gd name="T1" fmla="*/ 0 h 54"/>
                  <a:gd name="T2" fmla="*/ 44 w 88"/>
                  <a:gd name="T3" fmla="*/ 0 h 54"/>
                  <a:gd name="T4" fmla="*/ 53 w 88"/>
                  <a:gd name="T5" fmla="*/ 9 h 54"/>
                  <a:gd name="T6" fmla="*/ 61 w 88"/>
                  <a:gd name="T7" fmla="*/ 9 h 54"/>
                  <a:gd name="T8" fmla="*/ 53 w 88"/>
                  <a:gd name="T9" fmla="*/ 27 h 54"/>
                  <a:gd name="T10" fmla="*/ 53 w 88"/>
                  <a:gd name="T11" fmla="*/ 36 h 54"/>
                  <a:gd name="T12" fmla="*/ 0 w 88"/>
                  <a:gd name="T13" fmla="*/ 9 h 54"/>
                  <a:gd name="T14" fmla="*/ 0 w 88"/>
                  <a:gd name="T15" fmla="*/ 27 h 54"/>
                  <a:gd name="T16" fmla="*/ 9 w 88"/>
                  <a:gd name="T17" fmla="*/ 36 h 54"/>
                  <a:gd name="T18" fmla="*/ 27 w 88"/>
                  <a:gd name="T19" fmla="*/ 36 h 54"/>
                  <a:gd name="T20" fmla="*/ 53 w 88"/>
                  <a:gd name="T21" fmla="*/ 45 h 54"/>
                  <a:gd name="T22" fmla="*/ 70 w 88"/>
                  <a:gd name="T23" fmla="*/ 45 h 54"/>
                  <a:gd name="T24" fmla="*/ 70 w 88"/>
                  <a:gd name="T25" fmla="*/ 54 h 54"/>
                  <a:gd name="T26" fmla="*/ 88 w 88"/>
                  <a:gd name="T27" fmla="*/ 54 h 54"/>
                  <a:gd name="T28" fmla="*/ 61 w 88"/>
                  <a:gd name="T29" fmla="*/ 0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54"/>
                  <a:gd name="T47" fmla="*/ 88 w 88"/>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54">
                    <a:moveTo>
                      <a:pt x="61" y="0"/>
                    </a:moveTo>
                    <a:lnTo>
                      <a:pt x="44" y="0"/>
                    </a:lnTo>
                    <a:lnTo>
                      <a:pt x="53" y="9"/>
                    </a:lnTo>
                    <a:lnTo>
                      <a:pt x="61" y="9"/>
                    </a:lnTo>
                    <a:lnTo>
                      <a:pt x="53" y="27"/>
                    </a:lnTo>
                    <a:lnTo>
                      <a:pt x="53" y="36"/>
                    </a:lnTo>
                    <a:lnTo>
                      <a:pt x="0" y="9"/>
                    </a:lnTo>
                    <a:lnTo>
                      <a:pt x="0" y="27"/>
                    </a:lnTo>
                    <a:lnTo>
                      <a:pt x="9" y="36"/>
                    </a:lnTo>
                    <a:lnTo>
                      <a:pt x="27" y="36"/>
                    </a:lnTo>
                    <a:lnTo>
                      <a:pt x="53" y="45"/>
                    </a:lnTo>
                    <a:lnTo>
                      <a:pt x="70" y="45"/>
                    </a:lnTo>
                    <a:lnTo>
                      <a:pt x="70" y="54"/>
                    </a:lnTo>
                    <a:lnTo>
                      <a:pt x="88" y="54"/>
                    </a:lnTo>
                    <a:lnTo>
                      <a:pt x="61"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71" name="Freeform 416"/>
              <p:cNvSpPr>
                <a:spLocks/>
              </p:cNvSpPr>
              <p:nvPr/>
            </p:nvSpPr>
            <p:spPr bwMode="auto">
              <a:xfrm>
                <a:off x="1698" y="3415"/>
                <a:ext cx="88" cy="54"/>
              </a:xfrm>
              <a:custGeom>
                <a:avLst/>
                <a:gdLst>
                  <a:gd name="T0" fmla="*/ 61 w 88"/>
                  <a:gd name="T1" fmla="*/ 0 h 54"/>
                  <a:gd name="T2" fmla="*/ 44 w 88"/>
                  <a:gd name="T3" fmla="*/ 0 h 54"/>
                  <a:gd name="T4" fmla="*/ 53 w 88"/>
                  <a:gd name="T5" fmla="*/ 9 h 54"/>
                  <a:gd name="T6" fmla="*/ 61 w 88"/>
                  <a:gd name="T7" fmla="*/ 9 h 54"/>
                  <a:gd name="T8" fmla="*/ 53 w 88"/>
                  <a:gd name="T9" fmla="*/ 27 h 54"/>
                  <a:gd name="T10" fmla="*/ 53 w 88"/>
                  <a:gd name="T11" fmla="*/ 36 h 54"/>
                  <a:gd name="T12" fmla="*/ 0 w 88"/>
                  <a:gd name="T13" fmla="*/ 9 h 54"/>
                  <a:gd name="T14" fmla="*/ 0 w 88"/>
                  <a:gd name="T15" fmla="*/ 27 h 54"/>
                  <a:gd name="T16" fmla="*/ 9 w 88"/>
                  <a:gd name="T17" fmla="*/ 36 h 54"/>
                  <a:gd name="T18" fmla="*/ 27 w 88"/>
                  <a:gd name="T19" fmla="*/ 36 h 54"/>
                  <a:gd name="T20" fmla="*/ 53 w 88"/>
                  <a:gd name="T21" fmla="*/ 45 h 54"/>
                  <a:gd name="T22" fmla="*/ 70 w 88"/>
                  <a:gd name="T23" fmla="*/ 45 h 54"/>
                  <a:gd name="T24" fmla="*/ 70 w 88"/>
                  <a:gd name="T25" fmla="*/ 54 h 54"/>
                  <a:gd name="T26" fmla="*/ 88 w 88"/>
                  <a:gd name="T27" fmla="*/ 54 h 54"/>
                  <a:gd name="T28" fmla="*/ 61 w 88"/>
                  <a:gd name="T29" fmla="*/ 0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54"/>
                  <a:gd name="T47" fmla="*/ 88 w 88"/>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54">
                    <a:moveTo>
                      <a:pt x="61" y="0"/>
                    </a:moveTo>
                    <a:lnTo>
                      <a:pt x="44" y="0"/>
                    </a:lnTo>
                    <a:lnTo>
                      <a:pt x="53" y="9"/>
                    </a:lnTo>
                    <a:lnTo>
                      <a:pt x="61" y="9"/>
                    </a:lnTo>
                    <a:lnTo>
                      <a:pt x="53" y="27"/>
                    </a:lnTo>
                    <a:lnTo>
                      <a:pt x="53" y="36"/>
                    </a:lnTo>
                    <a:lnTo>
                      <a:pt x="0" y="9"/>
                    </a:lnTo>
                    <a:lnTo>
                      <a:pt x="0" y="27"/>
                    </a:lnTo>
                    <a:lnTo>
                      <a:pt x="9" y="36"/>
                    </a:lnTo>
                    <a:lnTo>
                      <a:pt x="27" y="36"/>
                    </a:lnTo>
                    <a:lnTo>
                      <a:pt x="53" y="45"/>
                    </a:lnTo>
                    <a:lnTo>
                      <a:pt x="70" y="45"/>
                    </a:lnTo>
                    <a:lnTo>
                      <a:pt x="70" y="54"/>
                    </a:lnTo>
                    <a:lnTo>
                      <a:pt x="88" y="54"/>
                    </a:lnTo>
                    <a:lnTo>
                      <a:pt x="61"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89" name="Freeform 417"/>
            <p:cNvSpPr>
              <a:spLocks/>
            </p:cNvSpPr>
            <p:nvPr/>
          </p:nvSpPr>
          <p:spPr bwMode="auto">
            <a:xfrm>
              <a:off x="2722563" y="4090987"/>
              <a:ext cx="338137" cy="511175"/>
            </a:xfrm>
            <a:custGeom>
              <a:avLst/>
              <a:gdLst>
                <a:gd name="T0" fmla="*/ 2147483647 w 209"/>
                <a:gd name="T1" fmla="*/ 2147483647 h 339"/>
                <a:gd name="T2" fmla="*/ 0 w 209"/>
                <a:gd name="T3" fmla="*/ 2147483647 h 339"/>
                <a:gd name="T4" fmla="*/ 2147483647 w 209"/>
                <a:gd name="T5" fmla="*/ 2147483647 h 339"/>
                <a:gd name="T6" fmla="*/ 0 w 209"/>
                <a:gd name="T7" fmla="*/ 2147483647 h 339"/>
                <a:gd name="T8" fmla="*/ 2147483647 w 209"/>
                <a:gd name="T9" fmla="*/ 2147483647 h 339"/>
                <a:gd name="T10" fmla="*/ 2147483647 w 209"/>
                <a:gd name="T11" fmla="*/ 2147483647 h 339"/>
                <a:gd name="T12" fmla="*/ 2147483647 w 209"/>
                <a:gd name="T13" fmla="*/ 2147483647 h 339"/>
                <a:gd name="T14" fmla="*/ 2147483647 w 209"/>
                <a:gd name="T15" fmla="*/ 2147483647 h 339"/>
                <a:gd name="T16" fmla="*/ 2147483647 w 209"/>
                <a:gd name="T17" fmla="*/ 2147483647 h 339"/>
                <a:gd name="T18" fmla="*/ 2147483647 w 209"/>
                <a:gd name="T19" fmla="*/ 2147483647 h 339"/>
                <a:gd name="T20" fmla="*/ 2147483647 w 209"/>
                <a:gd name="T21" fmla="*/ 2147483647 h 339"/>
                <a:gd name="T22" fmla="*/ 2147483647 w 209"/>
                <a:gd name="T23" fmla="*/ 2147483647 h 339"/>
                <a:gd name="T24" fmla="*/ 2147483647 w 209"/>
                <a:gd name="T25" fmla="*/ 2147483647 h 339"/>
                <a:gd name="T26" fmla="*/ 2147483647 w 209"/>
                <a:gd name="T27" fmla="*/ 2147483647 h 339"/>
                <a:gd name="T28" fmla="*/ 2147483647 w 209"/>
                <a:gd name="T29" fmla="*/ 2147483647 h 339"/>
                <a:gd name="T30" fmla="*/ 2147483647 w 209"/>
                <a:gd name="T31" fmla="*/ 2147483647 h 339"/>
                <a:gd name="T32" fmla="*/ 2147483647 w 209"/>
                <a:gd name="T33" fmla="*/ 2147483647 h 339"/>
                <a:gd name="T34" fmla="*/ 2147483647 w 209"/>
                <a:gd name="T35" fmla="*/ 2147483647 h 339"/>
                <a:gd name="T36" fmla="*/ 2147483647 w 209"/>
                <a:gd name="T37" fmla="*/ 2147483647 h 339"/>
                <a:gd name="T38" fmla="*/ 2147483647 w 209"/>
                <a:gd name="T39" fmla="*/ 2147483647 h 339"/>
                <a:gd name="T40" fmla="*/ 2147483647 w 209"/>
                <a:gd name="T41" fmla="*/ 2147483647 h 339"/>
                <a:gd name="T42" fmla="*/ 2147483647 w 209"/>
                <a:gd name="T43" fmla="*/ 2147483647 h 339"/>
                <a:gd name="T44" fmla="*/ 2147483647 w 209"/>
                <a:gd name="T45" fmla="*/ 2147483647 h 339"/>
                <a:gd name="T46" fmla="*/ 2147483647 w 209"/>
                <a:gd name="T47" fmla="*/ 2147483647 h 339"/>
                <a:gd name="T48" fmla="*/ 2147483647 w 209"/>
                <a:gd name="T49" fmla="*/ 2147483647 h 339"/>
                <a:gd name="T50" fmla="*/ 2147483647 w 209"/>
                <a:gd name="T51" fmla="*/ 2147483647 h 339"/>
                <a:gd name="T52" fmla="*/ 2147483647 w 209"/>
                <a:gd name="T53" fmla="*/ 0 h 339"/>
                <a:gd name="T54" fmla="*/ 2147483647 w 209"/>
                <a:gd name="T55" fmla="*/ 0 h 339"/>
                <a:gd name="T56" fmla="*/ 2147483647 w 209"/>
                <a:gd name="T57" fmla="*/ 2147483647 h 339"/>
                <a:gd name="T58" fmla="*/ 2147483647 w 209"/>
                <a:gd name="T59" fmla="*/ 2147483647 h 339"/>
                <a:gd name="T60" fmla="*/ 2147483647 w 209"/>
                <a:gd name="T61" fmla="*/ 2147483647 h 339"/>
                <a:gd name="T62" fmla="*/ 2147483647 w 209"/>
                <a:gd name="T63" fmla="*/ 2147483647 h 339"/>
                <a:gd name="T64" fmla="*/ 2147483647 w 209"/>
                <a:gd name="T65" fmla="*/ 2147483647 h 339"/>
                <a:gd name="T66" fmla="*/ 2147483647 w 209"/>
                <a:gd name="T67" fmla="*/ 2147483647 h 339"/>
                <a:gd name="T68" fmla="*/ 2147483647 w 209"/>
                <a:gd name="T69" fmla="*/ 2147483647 h 3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9"/>
                <a:gd name="T106" fmla="*/ 0 h 339"/>
                <a:gd name="T107" fmla="*/ 209 w 209"/>
                <a:gd name="T108" fmla="*/ 339 h 3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9" h="339">
                  <a:moveTo>
                    <a:pt x="9" y="63"/>
                  </a:moveTo>
                  <a:lnTo>
                    <a:pt x="0" y="80"/>
                  </a:lnTo>
                  <a:lnTo>
                    <a:pt x="9" y="107"/>
                  </a:lnTo>
                  <a:lnTo>
                    <a:pt x="0" y="107"/>
                  </a:lnTo>
                  <a:lnTo>
                    <a:pt x="18" y="134"/>
                  </a:lnTo>
                  <a:lnTo>
                    <a:pt x="35" y="161"/>
                  </a:lnTo>
                  <a:lnTo>
                    <a:pt x="96" y="276"/>
                  </a:lnTo>
                  <a:lnTo>
                    <a:pt x="183" y="339"/>
                  </a:lnTo>
                  <a:lnTo>
                    <a:pt x="201" y="330"/>
                  </a:lnTo>
                  <a:lnTo>
                    <a:pt x="209" y="303"/>
                  </a:lnTo>
                  <a:lnTo>
                    <a:pt x="201" y="294"/>
                  </a:lnTo>
                  <a:lnTo>
                    <a:pt x="201" y="232"/>
                  </a:lnTo>
                  <a:lnTo>
                    <a:pt x="192" y="196"/>
                  </a:lnTo>
                  <a:lnTo>
                    <a:pt x="174" y="196"/>
                  </a:lnTo>
                  <a:lnTo>
                    <a:pt x="174" y="178"/>
                  </a:lnTo>
                  <a:lnTo>
                    <a:pt x="157" y="187"/>
                  </a:lnTo>
                  <a:lnTo>
                    <a:pt x="131" y="170"/>
                  </a:lnTo>
                  <a:lnTo>
                    <a:pt x="122" y="143"/>
                  </a:lnTo>
                  <a:lnTo>
                    <a:pt x="131" y="107"/>
                  </a:lnTo>
                  <a:lnTo>
                    <a:pt x="148" y="89"/>
                  </a:lnTo>
                  <a:lnTo>
                    <a:pt x="183" y="80"/>
                  </a:lnTo>
                  <a:lnTo>
                    <a:pt x="174" y="72"/>
                  </a:lnTo>
                  <a:lnTo>
                    <a:pt x="174" y="54"/>
                  </a:lnTo>
                  <a:lnTo>
                    <a:pt x="166" y="36"/>
                  </a:lnTo>
                  <a:lnTo>
                    <a:pt x="122" y="54"/>
                  </a:lnTo>
                  <a:lnTo>
                    <a:pt x="113" y="18"/>
                  </a:lnTo>
                  <a:lnTo>
                    <a:pt x="96" y="0"/>
                  </a:lnTo>
                  <a:lnTo>
                    <a:pt x="87" y="0"/>
                  </a:lnTo>
                  <a:lnTo>
                    <a:pt x="96" y="18"/>
                  </a:lnTo>
                  <a:lnTo>
                    <a:pt x="87" y="36"/>
                  </a:lnTo>
                  <a:lnTo>
                    <a:pt x="79" y="54"/>
                  </a:lnTo>
                  <a:lnTo>
                    <a:pt x="44" y="63"/>
                  </a:lnTo>
                  <a:lnTo>
                    <a:pt x="26" y="89"/>
                  </a:lnTo>
                  <a:lnTo>
                    <a:pt x="9" y="80"/>
                  </a:lnTo>
                  <a:lnTo>
                    <a:pt x="9" y="63"/>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90" name="Freeform 418"/>
            <p:cNvSpPr>
              <a:spLocks/>
            </p:cNvSpPr>
            <p:nvPr/>
          </p:nvSpPr>
          <p:spPr bwMode="auto">
            <a:xfrm>
              <a:off x="2722563" y="4090987"/>
              <a:ext cx="338137" cy="511175"/>
            </a:xfrm>
            <a:custGeom>
              <a:avLst/>
              <a:gdLst>
                <a:gd name="T0" fmla="*/ 2147483647 w 209"/>
                <a:gd name="T1" fmla="*/ 2147483647 h 339"/>
                <a:gd name="T2" fmla="*/ 0 w 209"/>
                <a:gd name="T3" fmla="*/ 2147483647 h 339"/>
                <a:gd name="T4" fmla="*/ 2147483647 w 209"/>
                <a:gd name="T5" fmla="*/ 2147483647 h 339"/>
                <a:gd name="T6" fmla="*/ 0 w 209"/>
                <a:gd name="T7" fmla="*/ 2147483647 h 339"/>
                <a:gd name="T8" fmla="*/ 2147483647 w 209"/>
                <a:gd name="T9" fmla="*/ 2147483647 h 339"/>
                <a:gd name="T10" fmla="*/ 2147483647 w 209"/>
                <a:gd name="T11" fmla="*/ 2147483647 h 339"/>
                <a:gd name="T12" fmla="*/ 2147483647 w 209"/>
                <a:gd name="T13" fmla="*/ 2147483647 h 339"/>
                <a:gd name="T14" fmla="*/ 2147483647 w 209"/>
                <a:gd name="T15" fmla="*/ 2147483647 h 339"/>
                <a:gd name="T16" fmla="*/ 2147483647 w 209"/>
                <a:gd name="T17" fmla="*/ 2147483647 h 339"/>
                <a:gd name="T18" fmla="*/ 2147483647 w 209"/>
                <a:gd name="T19" fmla="*/ 2147483647 h 339"/>
                <a:gd name="T20" fmla="*/ 2147483647 w 209"/>
                <a:gd name="T21" fmla="*/ 2147483647 h 339"/>
                <a:gd name="T22" fmla="*/ 2147483647 w 209"/>
                <a:gd name="T23" fmla="*/ 2147483647 h 339"/>
                <a:gd name="T24" fmla="*/ 2147483647 w 209"/>
                <a:gd name="T25" fmla="*/ 2147483647 h 339"/>
                <a:gd name="T26" fmla="*/ 2147483647 w 209"/>
                <a:gd name="T27" fmla="*/ 2147483647 h 339"/>
                <a:gd name="T28" fmla="*/ 2147483647 w 209"/>
                <a:gd name="T29" fmla="*/ 2147483647 h 339"/>
                <a:gd name="T30" fmla="*/ 2147483647 w 209"/>
                <a:gd name="T31" fmla="*/ 2147483647 h 339"/>
                <a:gd name="T32" fmla="*/ 2147483647 w 209"/>
                <a:gd name="T33" fmla="*/ 2147483647 h 339"/>
                <a:gd name="T34" fmla="*/ 2147483647 w 209"/>
                <a:gd name="T35" fmla="*/ 2147483647 h 339"/>
                <a:gd name="T36" fmla="*/ 2147483647 w 209"/>
                <a:gd name="T37" fmla="*/ 2147483647 h 339"/>
                <a:gd name="T38" fmla="*/ 2147483647 w 209"/>
                <a:gd name="T39" fmla="*/ 2147483647 h 339"/>
                <a:gd name="T40" fmla="*/ 2147483647 w 209"/>
                <a:gd name="T41" fmla="*/ 2147483647 h 339"/>
                <a:gd name="T42" fmla="*/ 2147483647 w 209"/>
                <a:gd name="T43" fmla="*/ 2147483647 h 339"/>
                <a:gd name="T44" fmla="*/ 2147483647 w 209"/>
                <a:gd name="T45" fmla="*/ 2147483647 h 339"/>
                <a:gd name="T46" fmla="*/ 2147483647 w 209"/>
                <a:gd name="T47" fmla="*/ 2147483647 h 339"/>
                <a:gd name="T48" fmla="*/ 2147483647 w 209"/>
                <a:gd name="T49" fmla="*/ 2147483647 h 339"/>
                <a:gd name="T50" fmla="*/ 2147483647 w 209"/>
                <a:gd name="T51" fmla="*/ 2147483647 h 339"/>
                <a:gd name="T52" fmla="*/ 2147483647 w 209"/>
                <a:gd name="T53" fmla="*/ 0 h 339"/>
                <a:gd name="T54" fmla="*/ 2147483647 w 209"/>
                <a:gd name="T55" fmla="*/ 0 h 339"/>
                <a:gd name="T56" fmla="*/ 2147483647 w 209"/>
                <a:gd name="T57" fmla="*/ 2147483647 h 339"/>
                <a:gd name="T58" fmla="*/ 2147483647 w 209"/>
                <a:gd name="T59" fmla="*/ 2147483647 h 339"/>
                <a:gd name="T60" fmla="*/ 2147483647 w 209"/>
                <a:gd name="T61" fmla="*/ 2147483647 h 339"/>
                <a:gd name="T62" fmla="*/ 2147483647 w 209"/>
                <a:gd name="T63" fmla="*/ 2147483647 h 339"/>
                <a:gd name="T64" fmla="*/ 2147483647 w 209"/>
                <a:gd name="T65" fmla="*/ 2147483647 h 339"/>
                <a:gd name="T66" fmla="*/ 2147483647 w 209"/>
                <a:gd name="T67" fmla="*/ 2147483647 h 339"/>
                <a:gd name="T68" fmla="*/ 2147483647 w 209"/>
                <a:gd name="T69" fmla="*/ 2147483647 h 3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9"/>
                <a:gd name="T106" fmla="*/ 0 h 339"/>
                <a:gd name="T107" fmla="*/ 209 w 209"/>
                <a:gd name="T108" fmla="*/ 339 h 3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9" h="339">
                  <a:moveTo>
                    <a:pt x="9" y="63"/>
                  </a:moveTo>
                  <a:lnTo>
                    <a:pt x="0" y="80"/>
                  </a:lnTo>
                  <a:lnTo>
                    <a:pt x="9" y="107"/>
                  </a:lnTo>
                  <a:lnTo>
                    <a:pt x="0" y="107"/>
                  </a:lnTo>
                  <a:lnTo>
                    <a:pt x="18" y="134"/>
                  </a:lnTo>
                  <a:lnTo>
                    <a:pt x="35" y="161"/>
                  </a:lnTo>
                  <a:lnTo>
                    <a:pt x="96" y="276"/>
                  </a:lnTo>
                  <a:lnTo>
                    <a:pt x="183" y="339"/>
                  </a:lnTo>
                  <a:lnTo>
                    <a:pt x="201" y="330"/>
                  </a:lnTo>
                  <a:lnTo>
                    <a:pt x="209" y="303"/>
                  </a:lnTo>
                  <a:lnTo>
                    <a:pt x="201" y="294"/>
                  </a:lnTo>
                  <a:lnTo>
                    <a:pt x="201" y="232"/>
                  </a:lnTo>
                  <a:lnTo>
                    <a:pt x="192" y="196"/>
                  </a:lnTo>
                  <a:lnTo>
                    <a:pt x="174" y="196"/>
                  </a:lnTo>
                  <a:lnTo>
                    <a:pt x="174" y="178"/>
                  </a:lnTo>
                  <a:lnTo>
                    <a:pt x="157" y="187"/>
                  </a:lnTo>
                  <a:lnTo>
                    <a:pt x="131" y="170"/>
                  </a:lnTo>
                  <a:lnTo>
                    <a:pt x="122" y="143"/>
                  </a:lnTo>
                  <a:lnTo>
                    <a:pt x="131" y="107"/>
                  </a:lnTo>
                  <a:lnTo>
                    <a:pt x="148" y="89"/>
                  </a:lnTo>
                  <a:lnTo>
                    <a:pt x="183" y="80"/>
                  </a:lnTo>
                  <a:lnTo>
                    <a:pt x="174" y="72"/>
                  </a:lnTo>
                  <a:lnTo>
                    <a:pt x="174" y="54"/>
                  </a:lnTo>
                  <a:lnTo>
                    <a:pt x="166" y="36"/>
                  </a:lnTo>
                  <a:lnTo>
                    <a:pt x="122" y="54"/>
                  </a:lnTo>
                  <a:lnTo>
                    <a:pt x="113" y="18"/>
                  </a:lnTo>
                  <a:lnTo>
                    <a:pt x="96" y="0"/>
                  </a:lnTo>
                  <a:lnTo>
                    <a:pt x="87" y="0"/>
                  </a:lnTo>
                  <a:lnTo>
                    <a:pt x="96" y="18"/>
                  </a:lnTo>
                  <a:lnTo>
                    <a:pt x="87" y="36"/>
                  </a:lnTo>
                  <a:lnTo>
                    <a:pt x="79" y="54"/>
                  </a:lnTo>
                  <a:lnTo>
                    <a:pt x="44" y="63"/>
                  </a:lnTo>
                  <a:lnTo>
                    <a:pt x="26" y="89"/>
                  </a:lnTo>
                  <a:lnTo>
                    <a:pt x="9" y="80"/>
                  </a:lnTo>
                  <a:lnTo>
                    <a:pt x="9" y="63"/>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91" name="Freeform 419"/>
            <p:cNvSpPr>
              <a:spLocks/>
            </p:cNvSpPr>
            <p:nvPr/>
          </p:nvSpPr>
          <p:spPr bwMode="auto">
            <a:xfrm>
              <a:off x="2722563" y="4051300"/>
              <a:ext cx="157162" cy="174625"/>
            </a:xfrm>
            <a:custGeom>
              <a:avLst/>
              <a:gdLst>
                <a:gd name="T0" fmla="*/ 2147483647 w 96"/>
                <a:gd name="T1" fmla="*/ 2147483647 h 115"/>
                <a:gd name="T2" fmla="*/ 2147483647 w 96"/>
                <a:gd name="T3" fmla="*/ 2147483647 h 115"/>
                <a:gd name="T4" fmla="*/ 2147483647 w 96"/>
                <a:gd name="T5" fmla="*/ 2147483647 h 115"/>
                <a:gd name="T6" fmla="*/ 2147483647 w 96"/>
                <a:gd name="T7" fmla="*/ 2147483647 h 115"/>
                <a:gd name="T8" fmla="*/ 2147483647 w 96"/>
                <a:gd name="T9" fmla="*/ 2147483647 h 115"/>
                <a:gd name="T10" fmla="*/ 2147483647 w 96"/>
                <a:gd name="T11" fmla="*/ 2147483647 h 115"/>
                <a:gd name="T12" fmla="*/ 2147483647 w 96"/>
                <a:gd name="T13" fmla="*/ 2147483647 h 115"/>
                <a:gd name="T14" fmla="*/ 2147483647 w 96"/>
                <a:gd name="T15" fmla="*/ 2147483647 h 115"/>
                <a:gd name="T16" fmla="*/ 2147483647 w 96"/>
                <a:gd name="T17" fmla="*/ 2147483647 h 115"/>
                <a:gd name="T18" fmla="*/ 2147483647 w 96"/>
                <a:gd name="T19" fmla="*/ 2147483647 h 115"/>
                <a:gd name="T20" fmla="*/ 2147483647 w 96"/>
                <a:gd name="T21" fmla="*/ 2147483647 h 115"/>
                <a:gd name="T22" fmla="*/ 2147483647 w 96"/>
                <a:gd name="T23" fmla="*/ 0 h 115"/>
                <a:gd name="T24" fmla="*/ 2147483647 w 96"/>
                <a:gd name="T25" fmla="*/ 2147483647 h 115"/>
                <a:gd name="T26" fmla="*/ 2147483647 w 96"/>
                <a:gd name="T27" fmla="*/ 2147483647 h 115"/>
                <a:gd name="T28" fmla="*/ 2147483647 w 96"/>
                <a:gd name="T29" fmla="*/ 2147483647 h 115"/>
                <a:gd name="T30" fmla="*/ 2147483647 w 96"/>
                <a:gd name="T31" fmla="*/ 2147483647 h 115"/>
                <a:gd name="T32" fmla="*/ 0 w 96"/>
                <a:gd name="T33" fmla="*/ 2147483647 h 115"/>
                <a:gd name="T34" fmla="*/ 0 w 96"/>
                <a:gd name="T35" fmla="*/ 2147483647 h 115"/>
                <a:gd name="T36" fmla="*/ 2147483647 w 96"/>
                <a:gd name="T37" fmla="*/ 2147483647 h 115"/>
                <a:gd name="T38" fmla="*/ 2147483647 w 96"/>
                <a:gd name="T39" fmla="*/ 2147483647 h 1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5"/>
                <a:gd name="T62" fmla="*/ 96 w 96"/>
                <a:gd name="T63" fmla="*/ 115 h 1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5">
                  <a:moveTo>
                    <a:pt x="9" y="89"/>
                  </a:moveTo>
                  <a:lnTo>
                    <a:pt x="9" y="106"/>
                  </a:lnTo>
                  <a:lnTo>
                    <a:pt x="26" y="115"/>
                  </a:lnTo>
                  <a:lnTo>
                    <a:pt x="44" y="89"/>
                  </a:lnTo>
                  <a:lnTo>
                    <a:pt x="79" y="80"/>
                  </a:lnTo>
                  <a:lnTo>
                    <a:pt x="87" y="62"/>
                  </a:lnTo>
                  <a:lnTo>
                    <a:pt x="96" y="44"/>
                  </a:lnTo>
                  <a:lnTo>
                    <a:pt x="87" y="26"/>
                  </a:lnTo>
                  <a:lnTo>
                    <a:pt x="96" y="26"/>
                  </a:lnTo>
                  <a:lnTo>
                    <a:pt x="87" y="17"/>
                  </a:lnTo>
                  <a:lnTo>
                    <a:pt x="61" y="26"/>
                  </a:lnTo>
                  <a:lnTo>
                    <a:pt x="35" y="0"/>
                  </a:lnTo>
                  <a:lnTo>
                    <a:pt x="18" y="17"/>
                  </a:lnTo>
                  <a:lnTo>
                    <a:pt x="18" y="26"/>
                  </a:lnTo>
                  <a:lnTo>
                    <a:pt x="9" y="26"/>
                  </a:lnTo>
                  <a:lnTo>
                    <a:pt x="9" y="35"/>
                  </a:lnTo>
                  <a:lnTo>
                    <a:pt x="0" y="44"/>
                  </a:lnTo>
                  <a:lnTo>
                    <a:pt x="0" y="62"/>
                  </a:lnTo>
                  <a:lnTo>
                    <a:pt x="18" y="89"/>
                  </a:lnTo>
                  <a:lnTo>
                    <a:pt x="9" y="8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92" name="Group 420"/>
            <p:cNvGrpSpPr>
              <a:grpSpLocks/>
            </p:cNvGrpSpPr>
            <p:nvPr/>
          </p:nvGrpSpPr>
          <p:grpSpPr bwMode="auto">
            <a:xfrm>
              <a:off x="2722563" y="4051300"/>
              <a:ext cx="157162" cy="174625"/>
              <a:chOff x="1376" y="2418"/>
              <a:chExt cx="96" cy="115"/>
            </a:xfrm>
          </p:grpSpPr>
          <p:sp>
            <p:nvSpPr>
              <p:cNvPr id="56068" name="Freeform 421"/>
              <p:cNvSpPr>
                <a:spLocks/>
              </p:cNvSpPr>
              <p:nvPr/>
            </p:nvSpPr>
            <p:spPr bwMode="auto">
              <a:xfrm>
                <a:off x="1376" y="2418"/>
                <a:ext cx="96" cy="115"/>
              </a:xfrm>
              <a:custGeom>
                <a:avLst/>
                <a:gdLst>
                  <a:gd name="T0" fmla="*/ 9 w 96"/>
                  <a:gd name="T1" fmla="*/ 89 h 115"/>
                  <a:gd name="T2" fmla="*/ 9 w 96"/>
                  <a:gd name="T3" fmla="*/ 106 h 115"/>
                  <a:gd name="T4" fmla="*/ 26 w 96"/>
                  <a:gd name="T5" fmla="*/ 115 h 115"/>
                  <a:gd name="T6" fmla="*/ 44 w 96"/>
                  <a:gd name="T7" fmla="*/ 89 h 115"/>
                  <a:gd name="T8" fmla="*/ 79 w 96"/>
                  <a:gd name="T9" fmla="*/ 80 h 115"/>
                  <a:gd name="T10" fmla="*/ 87 w 96"/>
                  <a:gd name="T11" fmla="*/ 62 h 115"/>
                  <a:gd name="T12" fmla="*/ 96 w 96"/>
                  <a:gd name="T13" fmla="*/ 44 h 115"/>
                  <a:gd name="T14" fmla="*/ 87 w 96"/>
                  <a:gd name="T15" fmla="*/ 26 h 115"/>
                  <a:gd name="T16" fmla="*/ 96 w 96"/>
                  <a:gd name="T17" fmla="*/ 26 h 115"/>
                  <a:gd name="T18" fmla="*/ 87 w 96"/>
                  <a:gd name="T19" fmla="*/ 17 h 115"/>
                  <a:gd name="T20" fmla="*/ 61 w 96"/>
                  <a:gd name="T21" fmla="*/ 26 h 115"/>
                  <a:gd name="T22" fmla="*/ 35 w 96"/>
                  <a:gd name="T23" fmla="*/ 0 h 115"/>
                  <a:gd name="T24" fmla="*/ 18 w 96"/>
                  <a:gd name="T25" fmla="*/ 17 h 115"/>
                  <a:gd name="T26" fmla="*/ 18 w 96"/>
                  <a:gd name="T27" fmla="*/ 26 h 115"/>
                  <a:gd name="T28" fmla="*/ 9 w 96"/>
                  <a:gd name="T29" fmla="*/ 26 h 115"/>
                  <a:gd name="T30" fmla="*/ 9 w 96"/>
                  <a:gd name="T31" fmla="*/ 35 h 115"/>
                  <a:gd name="T32" fmla="*/ 0 w 96"/>
                  <a:gd name="T33" fmla="*/ 44 h 115"/>
                  <a:gd name="T34" fmla="*/ 0 w 96"/>
                  <a:gd name="T35" fmla="*/ 62 h 115"/>
                  <a:gd name="T36" fmla="*/ 18 w 96"/>
                  <a:gd name="T37" fmla="*/ 89 h 115"/>
                  <a:gd name="T38" fmla="*/ 9 w 96"/>
                  <a:gd name="T39" fmla="*/ 89 h 1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5"/>
                  <a:gd name="T62" fmla="*/ 96 w 96"/>
                  <a:gd name="T63" fmla="*/ 115 h 1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5">
                    <a:moveTo>
                      <a:pt x="9" y="89"/>
                    </a:moveTo>
                    <a:lnTo>
                      <a:pt x="9" y="106"/>
                    </a:lnTo>
                    <a:lnTo>
                      <a:pt x="26" y="115"/>
                    </a:lnTo>
                    <a:lnTo>
                      <a:pt x="44" y="89"/>
                    </a:lnTo>
                    <a:lnTo>
                      <a:pt x="79" y="80"/>
                    </a:lnTo>
                    <a:lnTo>
                      <a:pt x="87" y="62"/>
                    </a:lnTo>
                    <a:lnTo>
                      <a:pt x="96" y="44"/>
                    </a:lnTo>
                    <a:lnTo>
                      <a:pt x="87" y="26"/>
                    </a:lnTo>
                    <a:lnTo>
                      <a:pt x="96" y="26"/>
                    </a:lnTo>
                    <a:lnTo>
                      <a:pt x="87" y="17"/>
                    </a:lnTo>
                    <a:lnTo>
                      <a:pt x="61" y="26"/>
                    </a:lnTo>
                    <a:lnTo>
                      <a:pt x="35" y="0"/>
                    </a:lnTo>
                    <a:lnTo>
                      <a:pt x="18" y="17"/>
                    </a:lnTo>
                    <a:lnTo>
                      <a:pt x="18" y="26"/>
                    </a:lnTo>
                    <a:lnTo>
                      <a:pt x="9" y="26"/>
                    </a:lnTo>
                    <a:lnTo>
                      <a:pt x="9" y="35"/>
                    </a:lnTo>
                    <a:lnTo>
                      <a:pt x="0" y="44"/>
                    </a:lnTo>
                    <a:lnTo>
                      <a:pt x="0" y="62"/>
                    </a:lnTo>
                    <a:lnTo>
                      <a:pt x="18" y="89"/>
                    </a:lnTo>
                    <a:lnTo>
                      <a:pt x="9" y="8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69" name="Freeform 422"/>
              <p:cNvSpPr>
                <a:spLocks/>
              </p:cNvSpPr>
              <p:nvPr/>
            </p:nvSpPr>
            <p:spPr bwMode="auto">
              <a:xfrm>
                <a:off x="1376" y="2418"/>
                <a:ext cx="96" cy="115"/>
              </a:xfrm>
              <a:custGeom>
                <a:avLst/>
                <a:gdLst>
                  <a:gd name="T0" fmla="*/ 9 w 96"/>
                  <a:gd name="T1" fmla="*/ 89 h 115"/>
                  <a:gd name="T2" fmla="*/ 9 w 96"/>
                  <a:gd name="T3" fmla="*/ 106 h 115"/>
                  <a:gd name="T4" fmla="*/ 26 w 96"/>
                  <a:gd name="T5" fmla="*/ 115 h 115"/>
                  <a:gd name="T6" fmla="*/ 44 w 96"/>
                  <a:gd name="T7" fmla="*/ 89 h 115"/>
                  <a:gd name="T8" fmla="*/ 79 w 96"/>
                  <a:gd name="T9" fmla="*/ 80 h 115"/>
                  <a:gd name="T10" fmla="*/ 87 w 96"/>
                  <a:gd name="T11" fmla="*/ 62 h 115"/>
                  <a:gd name="T12" fmla="*/ 96 w 96"/>
                  <a:gd name="T13" fmla="*/ 44 h 115"/>
                  <a:gd name="T14" fmla="*/ 87 w 96"/>
                  <a:gd name="T15" fmla="*/ 26 h 115"/>
                  <a:gd name="T16" fmla="*/ 96 w 96"/>
                  <a:gd name="T17" fmla="*/ 26 h 115"/>
                  <a:gd name="T18" fmla="*/ 87 w 96"/>
                  <a:gd name="T19" fmla="*/ 17 h 115"/>
                  <a:gd name="T20" fmla="*/ 61 w 96"/>
                  <a:gd name="T21" fmla="*/ 26 h 115"/>
                  <a:gd name="T22" fmla="*/ 35 w 96"/>
                  <a:gd name="T23" fmla="*/ 0 h 115"/>
                  <a:gd name="T24" fmla="*/ 18 w 96"/>
                  <a:gd name="T25" fmla="*/ 17 h 115"/>
                  <a:gd name="T26" fmla="*/ 18 w 96"/>
                  <a:gd name="T27" fmla="*/ 26 h 115"/>
                  <a:gd name="T28" fmla="*/ 9 w 96"/>
                  <a:gd name="T29" fmla="*/ 26 h 115"/>
                  <a:gd name="T30" fmla="*/ 9 w 96"/>
                  <a:gd name="T31" fmla="*/ 35 h 115"/>
                  <a:gd name="T32" fmla="*/ 0 w 96"/>
                  <a:gd name="T33" fmla="*/ 44 h 115"/>
                  <a:gd name="T34" fmla="*/ 0 w 96"/>
                  <a:gd name="T35" fmla="*/ 62 h 115"/>
                  <a:gd name="T36" fmla="*/ 18 w 96"/>
                  <a:gd name="T37" fmla="*/ 89 h 115"/>
                  <a:gd name="T38" fmla="*/ 9 w 96"/>
                  <a:gd name="T39" fmla="*/ 89 h 1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5"/>
                  <a:gd name="T62" fmla="*/ 96 w 96"/>
                  <a:gd name="T63" fmla="*/ 115 h 1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5">
                    <a:moveTo>
                      <a:pt x="9" y="89"/>
                    </a:moveTo>
                    <a:lnTo>
                      <a:pt x="9" y="106"/>
                    </a:lnTo>
                    <a:lnTo>
                      <a:pt x="26" y="115"/>
                    </a:lnTo>
                    <a:lnTo>
                      <a:pt x="44" y="89"/>
                    </a:lnTo>
                    <a:lnTo>
                      <a:pt x="79" y="80"/>
                    </a:lnTo>
                    <a:lnTo>
                      <a:pt x="87" y="62"/>
                    </a:lnTo>
                    <a:lnTo>
                      <a:pt x="96" y="44"/>
                    </a:lnTo>
                    <a:lnTo>
                      <a:pt x="87" y="26"/>
                    </a:lnTo>
                    <a:lnTo>
                      <a:pt x="96" y="26"/>
                    </a:lnTo>
                    <a:lnTo>
                      <a:pt x="87" y="17"/>
                    </a:lnTo>
                    <a:lnTo>
                      <a:pt x="61" y="26"/>
                    </a:lnTo>
                    <a:lnTo>
                      <a:pt x="35" y="0"/>
                    </a:lnTo>
                    <a:lnTo>
                      <a:pt x="18" y="17"/>
                    </a:lnTo>
                    <a:lnTo>
                      <a:pt x="18" y="26"/>
                    </a:lnTo>
                    <a:lnTo>
                      <a:pt x="9" y="26"/>
                    </a:lnTo>
                    <a:lnTo>
                      <a:pt x="9" y="35"/>
                    </a:lnTo>
                    <a:lnTo>
                      <a:pt x="0" y="44"/>
                    </a:lnTo>
                    <a:lnTo>
                      <a:pt x="0" y="62"/>
                    </a:lnTo>
                    <a:lnTo>
                      <a:pt x="18" y="89"/>
                    </a:lnTo>
                    <a:lnTo>
                      <a:pt x="9" y="89"/>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93" name="Freeform 423"/>
            <p:cNvSpPr>
              <a:spLocks/>
            </p:cNvSpPr>
            <p:nvPr/>
          </p:nvSpPr>
          <p:spPr bwMode="auto">
            <a:xfrm>
              <a:off x="2779713" y="3741737"/>
              <a:ext cx="311150" cy="469900"/>
            </a:xfrm>
            <a:custGeom>
              <a:avLst/>
              <a:gdLst>
                <a:gd name="T0" fmla="*/ 0 w 192"/>
                <a:gd name="T1" fmla="*/ 2147483647 h 311"/>
                <a:gd name="T2" fmla="*/ 2147483647 w 192"/>
                <a:gd name="T3" fmla="*/ 2147483647 h 311"/>
                <a:gd name="T4" fmla="*/ 2147483647 w 192"/>
                <a:gd name="T5" fmla="*/ 2147483647 h 311"/>
                <a:gd name="T6" fmla="*/ 2147483647 w 192"/>
                <a:gd name="T7" fmla="*/ 2147483647 h 311"/>
                <a:gd name="T8" fmla="*/ 2147483647 w 192"/>
                <a:gd name="T9" fmla="*/ 2147483647 h 311"/>
                <a:gd name="T10" fmla="*/ 2147483647 w 192"/>
                <a:gd name="T11" fmla="*/ 2147483647 h 311"/>
                <a:gd name="T12" fmla="*/ 2147483647 w 192"/>
                <a:gd name="T13" fmla="*/ 2147483647 h 311"/>
                <a:gd name="T14" fmla="*/ 2147483647 w 192"/>
                <a:gd name="T15" fmla="*/ 2147483647 h 311"/>
                <a:gd name="T16" fmla="*/ 2147483647 w 192"/>
                <a:gd name="T17" fmla="*/ 2147483647 h 311"/>
                <a:gd name="T18" fmla="*/ 2147483647 w 192"/>
                <a:gd name="T19" fmla="*/ 2147483647 h 311"/>
                <a:gd name="T20" fmla="*/ 2147483647 w 192"/>
                <a:gd name="T21" fmla="*/ 2147483647 h 311"/>
                <a:gd name="T22" fmla="*/ 2147483647 w 192"/>
                <a:gd name="T23" fmla="*/ 2147483647 h 311"/>
                <a:gd name="T24" fmla="*/ 2147483647 w 192"/>
                <a:gd name="T25" fmla="*/ 2147483647 h 311"/>
                <a:gd name="T26" fmla="*/ 2147483647 w 192"/>
                <a:gd name="T27" fmla="*/ 2147483647 h 311"/>
                <a:gd name="T28" fmla="*/ 2147483647 w 192"/>
                <a:gd name="T29" fmla="*/ 2147483647 h 311"/>
                <a:gd name="T30" fmla="*/ 2147483647 w 192"/>
                <a:gd name="T31" fmla="*/ 0 h 311"/>
                <a:gd name="T32" fmla="*/ 2147483647 w 192"/>
                <a:gd name="T33" fmla="*/ 2147483647 h 311"/>
                <a:gd name="T34" fmla="*/ 2147483647 w 192"/>
                <a:gd name="T35" fmla="*/ 2147483647 h 311"/>
                <a:gd name="T36" fmla="*/ 2147483647 w 192"/>
                <a:gd name="T37" fmla="*/ 2147483647 h 311"/>
                <a:gd name="T38" fmla="*/ 2147483647 w 192"/>
                <a:gd name="T39" fmla="*/ 2147483647 h 311"/>
                <a:gd name="T40" fmla="*/ 2147483647 w 192"/>
                <a:gd name="T41" fmla="*/ 2147483647 h 311"/>
                <a:gd name="T42" fmla="*/ 2147483647 w 192"/>
                <a:gd name="T43" fmla="*/ 2147483647 h 311"/>
                <a:gd name="T44" fmla="*/ 2147483647 w 192"/>
                <a:gd name="T45" fmla="*/ 2147483647 h 311"/>
                <a:gd name="T46" fmla="*/ 2147483647 w 192"/>
                <a:gd name="T47" fmla="*/ 2147483647 h 311"/>
                <a:gd name="T48" fmla="*/ 2147483647 w 192"/>
                <a:gd name="T49" fmla="*/ 2147483647 h 311"/>
                <a:gd name="T50" fmla="*/ 2147483647 w 192"/>
                <a:gd name="T51" fmla="*/ 2147483647 h 311"/>
                <a:gd name="T52" fmla="*/ 2147483647 w 192"/>
                <a:gd name="T53" fmla="*/ 2147483647 h 311"/>
                <a:gd name="T54" fmla="*/ 2147483647 w 192"/>
                <a:gd name="T55" fmla="*/ 2147483647 h 311"/>
                <a:gd name="T56" fmla="*/ 2147483647 w 192"/>
                <a:gd name="T57" fmla="*/ 2147483647 h 311"/>
                <a:gd name="T58" fmla="*/ 2147483647 w 192"/>
                <a:gd name="T59" fmla="*/ 2147483647 h 311"/>
                <a:gd name="T60" fmla="*/ 2147483647 w 192"/>
                <a:gd name="T61" fmla="*/ 2147483647 h 311"/>
                <a:gd name="T62" fmla="*/ 2147483647 w 192"/>
                <a:gd name="T63" fmla="*/ 2147483647 h 311"/>
                <a:gd name="T64" fmla="*/ 2147483647 w 192"/>
                <a:gd name="T65" fmla="*/ 2147483647 h 311"/>
                <a:gd name="T66" fmla="*/ 2147483647 w 192"/>
                <a:gd name="T67" fmla="*/ 2147483647 h 311"/>
                <a:gd name="T68" fmla="*/ 2147483647 w 192"/>
                <a:gd name="T69" fmla="*/ 2147483647 h 311"/>
                <a:gd name="T70" fmla="*/ 2147483647 w 192"/>
                <a:gd name="T71" fmla="*/ 2147483647 h 311"/>
                <a:gd name="T72" fmla="*/ 2147483647 w 192"/>
                <a:gd name="T73" fmla="*/ 2147483647 h 311"/>
                <a:gd name="T74" fmla="*/ 2147483647 w 192"/>
                <a:gd name="T75" fmla="*/ 2147483647 h 311"/>
                <a:gd name="T76" fmla="*/ 2147483647 w 192"/>
                <a:gd name="T77" fmla="*/ 2147483647 h 311"/>
                <a:gd name="T78" fmla="*/ 2147483647 w 192"/>
                <a:gd name="T79" fmla="*/ 2147483647 h 311"/>
                <a:gd name="T80" fmla="*/ 2147483647 w 192"/>
                <a:gd name="T81" fmla="*/ 2147483647 h 311"/>
                <a:gd name="T82" fmla="*/ 2147483647 w 192"/>
                <a:gd name="T83" fmla="*/ 2147483647 h 311"/>
                <a:gd name="T84" fmla="*/ 2147483647 w 192"/>
                <a:gd name="T85" fmla="*/ 2147483647 h 311"/>
                <a:gd name="T86" fmla="*/ 2147483647 w 192"/>
                <a:gd name="T87" fmla="*/ 2147483647 h 311"/>
                <a:gd name="T88" fmla="*/ 2147483647 w 192"/>
                <a:gd name="T89" fmla="*/ 2147483647 h 311"/>
                <a:gd name="T90" fmla="*/ 0 w 192"/>
                <a:gd name="T91" fmla="*/ 2147483647 h 31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311"/>
                <a:gd name="T140" fmla="*/ 192 w 192"/>
                <a:gd name="T141" fmla="*/ 311 h 31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311">
                  <a:moveTo>
                    <a:pt x="0" y="205"/>
                  </a:moveTo>
                  <a:lnTo>
                    <a:pt x="9" y="187"/>
                  </a:lnTo>
                  <a:lnTo>
                    <a:pt x="26" y="187"/>
                  </a:lnTo>
                  <a:lnTo>
                    <a:pt x="35" y="169"/>
                  </a:lnTo>
                  <a:lnTo>
                    <a:pt x="26" y="151"/>
                  </a:lnTo>
                  <a:lnTo>
                    <a:pt x="26" y="107"/>
                  </a:lnTo>
                  <a:lnTo>
                    <a:pt x="26" y="98"/>
                  </a:lnTo>
                  <a:lnTo>
                    <a:pt x="35" y="89"/>
                  </a:lnTo>
                  <a:lnTo>
                    <a:pt x="35" y="80"/>
                  </a:lnTo>
                  <a:lnTo>
                    <a:pt x="44" y="89"/>
                  </a:lnTo>
                  <a:lnTo>
                    <a:pt x="44" y="80"/>
                  </a:lnTo>
                  <a:lnTo>
                    <a:pt x="61" y="53"/>
                  </a:lnTo>
                  <a:lnTo>
                    <a:pt x="61" y="26"/>
                  </a:lnTo>
                  <a:lnTo>
                    <a:pt x="78" y="26"/>
                  </a:lnTo>
                  <a:lnTo>
                    <a:pt x="87" y="26"/>
                  </a:lnTo>
                  <a:lnTo>
                    <a:pt x="131" y="0"/>
                  </a:lnTo>
                  <a:lnTo>
                    <a:pt x="131" y="9"/>
                  </a:lnTo>
                  <a:lnTo>
                    <a:pt x="122" y="18"/>
                  </a:lnTo>
                  <a:lnTo>
                    <a:pt x="113" y="26"/>
                  </a:lnTo>
                  <a:lnTo>
                    <a:pt x="96" y="53"/>
                  </a:lnTo>
                  <a:lnTo>
                    <a:pt x="113" y="89"/>
                  </a:lnTo>
                  <a:lnTo>
                    <a:pt x="113" y="98"/>
                  </a:lnTo>
                  <a:lnTo>
                    <a:pt x="122" y="98"/>
                  </a:lnTo>
                  <a:lnTo>
                    <a:pt x="148" y="107"/>
                  </a:lnTo>
                  <a:lnTo>
                    <a:pt x="157" y="115"/>
                  </a:lnTo>
                  <a:lnTo>
                    <a:pt x="183" y="115"/>
                  </a:lnTo>
                  <a:lnTo>
                    <a:pt x="174" y="142"/>
                  </a:lnTo>
                  <a:lnTo>
                    <a:pt x="183" y="178"/>
                  </a:lnTo>
                  <a:lnTo>
                    <a:pt x="174" y="178"/>
                  </a:lnTo>
                  <a:lnTo>
                    <a:pt x="192" y="205"/>
                  </a:lnTo>
                  <a:lnTo>
                    <a:pt x="183" y="196"/>
                  </a:lnTo>
                  <a:lnTo>
                    <a:pt x="148" y="205"/>
                  </a:lnTo>
                  <a:lnTo>
                    <a:pt x="148" y="213"/>
                  </a:lnTo>
                  <a:lnTo>
                    <a:pt x="157" y="222"/>
                  </a:lnTo>
                  <a:lnTo>
                    <a:pt x="139" y="222"/>
                  </a:lnTo>
                  <a:lnTo>
                    <a:pt x="148" y="249"/>
                  </a:lnTo>
                  <a:lnTo>
                    <a:pt x="148" y="311"/>
                  </a:lnTo>
                  <a:lnTo>
                    <a:pt x="139" y="303"/>
                  </a:lnTo>
                  <a:lnTo>
                    <a:pt x="139" y="285"/>
                  </a:lnTo>
                  <a:lnTo>
                    <a:pt x="131" y="267"/>
                  </a:lnTo>
                  <a:lnTo>
                    <a:pt x="87" y="285"/>
                  </a:lnTo>
                  <a:lnTo>
                    <a:pt x="78" y="249"/>
                  </a:lnTo>
                  <a:lnTo>
                    <a:pt x="61" y="231"/>
                  </a:lnTo>
                  <a:lnTo>
                    <a:pt x="52" y="222"/>
                  </a:lnTo>
                  <a:lnTo>
                    <a:pt x="26" y="231"/>
                  </a:lnTo>
                  <a:lnTo>
                    <a:pt x="0" y="20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94" name="Freeform 424"/>
            <p:cNvSpPr>
              <a:spLocks/>
            </p:cNvSpPr>
            <p:nvPr/>
          </p:nvSpPr>
          <p:spPr bwMode="auto">
            <a:xfrm>
              <a:off x="2779713" y="3741737"/>
              <a:ext cx="311150" cy="469900"/>
            </a:xfrm>
            <a:custGeom>
              <a:avLst/>
              <a:gdLst>
                <a:gd name="T0" fmla="*/ 0 w 192"/>
                <a:gd name="T1" fmla="*/ 2147483647 h 311"/>
                <a:gd name="T2" fmla="*/ 2147483647 w 192"/>
                <a:gd name="T3" fmla="*/ 2147483647 h 311"/>
                <a:gd name="T4" fmla="*/ 2147483647 w 192"/>
                <a:gd name="T5" fmla="*/ 2147483647 h 311"/>
                <a:gd name="T6" fmla="*/ 2147483647 w 192"/>
                <a:gd name="T7" fmla="*/ 2147483647 h 311"/>
                <a:gd name="T8" fmla="*/ 2147483647 w 192"/>
                <a:gd name="T9" fmla="*/ 2147483647 h 311"/>
                <a:gd name="T10" fmla="*/ 2147483647 w 192"/>
                <a:gd name="T11" fmla="*/ 2147483647 h 311"/>
                <a:gd name="T12" fmla="*/ 2147483647 w 192"/>
                <a:gd name="T13" fmla="*/ 2147483647 h 311"/>
                <a:gd name="T14" fmla="*/ 2147483647 w 192"/>
                <a:gd name="T15" fmla="*/ 2147483647 h 311"/>
                <a:gd name="T16" fmla="*/ 2147483647 w 192"/>
                <a:gd name="T17" fmla="*/ 2147483647 h 311"/>
                <a:gd name="T18" fmla="*/ 2147483647 w 192"/>
                <a:gd name="T19" fmla="*/ 2147483647 h 311"/>
                <a:gd name="T20" fmla="*/ 2147483647 w 192"/>
                <a:gd name="T21" fmla="*/ 2147483647 h 311"/>
                <a:gd name="T22" fmla="*/ 2147483647 w 192"/>
                <a:gd name="T23" fmla="*/ 2147483647 h 311"/>
                <a:gd name="T24" fmla="*/ 2147483647 w 192"/>
                <a:gd name="T25" fmla="*/ 2147483647 h 311"/>
                <a:gd name="T26" fmla="*/ 2147483647 w 192"/>
                <a:gd name="T27" fmla="*/ 2147483647 h 311"/>
                <a:gd name="T28" fmla="*/ 2147483647 w 192"/>
                <a:gd name="T29" fmla="*/ 2147483647 h 311"/>
                <a:gd name="T30" fmla="*/ 2147483647 w 192"/>
                <a:gd name="T31" fmla="*/ 0 h 311"/>
                <a:gd name="T32" fmla="*/ 2147483647 w 192"/>
                <a:gd name="T33" fmla="*/ 2147483647 h 311"/>
                <a:gd name="T34" fmla="*/ 2147483647 w 192"/>
                <a:gd name="T35" fmla="*/ 2147483647 h 311"/>
                <a:gd name="T36" fmla="*/ 2147483647 w 192"/>
                <a:gd name="T37" fmla="*/ 2147483647 h 311"/>
                <a:gd name="T38" fmla="*/ 2147483647 w 192"/>
                <a:gd name="T39" fmla="*/ 2147483647 h 311"/>
                <a:gd name="T40" fmla="*/ 2147483647 w 192"/>
                <a:gd name="T41" fmla="*/ 2147483647 h 311"/>
                <a:gd name="T42" fmla="*/ 2147483647 w 192"/>
                <a:gd name="T43" fmla="*/ 2147483647 h 311"/>
                <a:gd name="T44" fmla="*/ 2147483647 w 192"/>
                <a:gd name="T45" fmla="*/ 2147483647 h 311"/>
                <a:gd name="T46" fmla="*/ 2147483647 w 192"/>
                <a:gd name="T47" fmla="*/ 2147483647 h 311"/>
                <a:gd name="T48" fmla="*/ 2147483647 w 192"/>
                <a:gd name="T49" fmla="*/ 2147483647 h 311"/>
                <a:gd name="T50" fmla="*/ 2147483647 w 192"/>
                <a:gd name="T51" fmla="*/ 2147483647 h 311"/>
                <a:gd name="T52" fmla="*/ 2147483647 w 192"/>
                <a:gd name="T53" fmla="*/ 2147483647 h 311"/>
                <a:gd name="T54" fmla="*/ 2147483647 w 192"/>
                <a:gd name="T55" fmla="*/ 2147483647 h 311"/>
                <a:gd name="T56" fmla="*/ 2147483647 w 192"/>
                <a:gd name="T57" fmla="*/ 2147483647 h 311"/>
                <a:gd name="T58" fmla="*/ 2147483647 w 192"/>
                <a:gd name="T59" fmla="*/ 2147483647 h 311"/>
                <a:gd name="T60" fmla="*/ 2147483647 w 192"/>
                <a:gd name="T61" fmla="*/ 2147483647 h 311"/>
                <a:gd name="T62" fmla="*/ 2147483647 w 192"/>
                <a:gd name="T63" fmla="*/ 2147483647 h 311"/>
                <a:gd name="T64" fmla="*/ 2147483647 w 192"/>
                <a:gd name="T65" fmla="*/ 2147483647 h 311"/>
                <a:gd name="T66" fmla="*/ 2147483647 w 192"/>
                <a:gd name="T67" fmla="*/ 2147483647 h 311"/>
                <a:gd name="T68" fmla="*/ 2147483647 w 192"/>
                <a:gd name="T69" fmla="*/ 2147483647 h 311"/>
                <a:gd name="T70" fmla="*/ 2147483647 w 192"/>
                <a:gd name="T71" fmla="*/ 2147483647 h 311"/>
                <a:gd name="T72" fmla="*/ 2147483647 w 192"/>
                <a:gd name="T73" fmla="*/ 2147483647 h 311"/>
                <a:gd name="T74" fmla="*/ 2147483647 w 192"/>
                <a:gd name="T75" fmla="*/ 2147483647 h 311"/>
                <a:gd name="T76" fmla="*/ 2147483647 w 192"/>
                <a:gd name="T77" fmla="*/ 2147483647 h 311"/>
                <a:gd name="T78" fmla="*/ 2147483647 w 192"/>
                <a:gd name="T79" fmla="*/ 2147483647 h 311"/>
                <a:gd name="T80" fmla="*/ 2147483647 w 192"/>
                <a:gd name="T81" fmla="*/ 2147483647 h 311"/>
                <a:gd name="T82" fmla="*/ 2147483647 w 192"/>
                <a:gd name="T83" fmla="*/ 2147483647 h 311"/>
                <a:gd name="T84" fmla="*/ 2147483647 w 192"/>
                <a:gd name="T85" fmla="*/ 2147483647 h 311"/>
                <a:gd name="T86" fmla="*/ 2147483647 w 192"/>
                <a:gd name="T87" fmla="*/ 2147483647 h 311"/>
                <a:gd name="T88" fmla="*/ 2147483647 w 192"/>
                <a:gd name="T89" fmla="*/ 2147483647 h 311"/>
                <a:gd name="T90" fmla="*/ 0 w 192"/>
                <a:gd name="T91" fmla="*/ 2147483647 h 31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311"/>
                <a:gd name="T140" fmla="*/ 192 w 192"/>
                <a:gd name="T141" fmla="*/ 311 h 31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311">
                  <a:moveTo>
                    <a:pt x="0" y="205"/>
                  </a:moveTo>
                  <a:lnTo>
                    <a:pt x="9" y="187"/>
                  </a:lnTo>
                  <a:lnTo>
                    <a:pt x="26" y="187"/>
                  </a:lnTo>
                  <a:lnTo>
                    <a:pt x="35" y="169"/>
                  </a:lnTo>
                  <a:lnTo>
                    <a:pt x="26" y="151"/>
                  </a:lnTo>
                  <a:lnTo>
                    <a:pt x="26" y="107"/>
                  </a:lnTo>
                  <a:lnTo>
                    <a:pt x="26" y="98"/>
                  </a:lnTo>
                  <a:lnTo>
                    <a:pt x="35" y="89"/>
                  </a:lnTo>
                  <a:lnTo>
                    <a:pt x="35" y="80"/>
                  </a:lnTo>
                  <a:lnTo>
                    <a:pt x="44" y="89"/>
                  </a:lnTo>
                  <a:lnTo>
                    <a:pt x="44" y="80"/>
                  </a:lnTo>
                  <a:lnTo>
                    <a:pt x="61" y="53"/>
                  </a:lnTo>
                  <a:lnTo>
                    <a:pt x="61" y="26"/>
                  </a:lnTo>
                  <a:lnTo>
                    <a:pt x="78" y="26"/>
                  </a:lnTo>
                  <a:lnTo>
                    <a:pt x="87" y="26"/>
                  </a:lnTo>
                  <a:lnTo>
                    <a:pt x="131" y="0"/>
                  </a:lnTo>
                  <a:lnTo>
                    <a:pt x="131" y="9"/>
                  </a:lnTo>
                  <a:lnTo>
                    <a:pt x="122" y="18"/>
                  </a:lnTo>
                  <a:lnTo>
                    <a:pt x="113" y="26"/>
                  </a:lnTo>
                  <a:lnTo>
                    <a:pt x="96" y="53"/>
                  </a:lnTo>
                  <a:lnTo>
                    <a:pt x="113" y="89"/>
                  </a:lnTo>
                  <a:lnTo>
                    <a:pt x="113" y="98"/>
                  </a:lnTo>
                  <a:lnTo>
                    <a:pt x="122" y="98"/>
                  </a:lnTo>
                  <a:lnTo>
                    <a:pt x="148" y="107"/>
                  </a:lnTo>
                  <a:lnTo>
                    <a:pt x="157" y="115"/>
                  </a:lnTo>
                  <a:lnTo>
                    <a:pt x="183" y="115"/>
                  </a:lnTo>
                  <a:lnTo>
                    <a:pt x="174" y="142"/>
                  </a:lnTo>
                  <a:lnTo>
                    <a:pt x="183" y="178"/>
                  </a:lnTo>
                  <a:lnTo>
                    <a:pt x="174" y="178"/>
                  </a:lnTo>
                  <a:lnTo>
                    <a:pt x="192" y="205"/>
                  </a:lnTo>
                  <a:lnTo>
                    <a:pt x="183" y="196"/>
                  </a:lnTo>
                  <a:lnTo>
                    <a:pt x="148" y="205"/>
                  </a:lnTo>
                  <a:lnTo>
                    <a:pt x="148" y="213"/>
                  </a:lnTo>
                  <a:lnTo>
                    <a:pt x="157" y="222"/>
                  </a:lnTo>
                  <a:lnTo>
                    <a:pt x="139" y="222"/>
                  </a:lnTo>
                  <a:lnTo>
                    <a:pt x="148" y="249"/>
                  </a:lnTo>
                  <a:lnTo>
                    <a:pt x="148" y="311"/>
                  </a:lnTo>
                  <a:lnTo>
                    <a:pt x="139" y="303"/>
                  </a:lnTo>
                  <a:lnTo>
                    <a:pt x="139" y="285"/>
                  </a:lnTo>
                  <a:lnTo>
                    <a:pt x="131" y="267"/>
                  </a:lnTo>
                  <a:lnTo>
                    <a:pt x="87" y="285"/>
                  </a:lnTo>
                  <a:lnTo>
                    <a:pt x="78" y="249"/>
                  </a:lnTo>
                  <a:lnTo>
                    <a:pt x="61" y="231"/>
                  </a:lnTo>
                  <a:lnTo>
                    <a:pt x="52" y="222"/>
                  </a:lnTo>
                  <a:lnTo>
                    <a:pt x="26" y="231"/>
                  </a:lnTo>
                  <a:lnTo>
                    <a:pt x="0" y="205"/>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95" name="Freeform 425"/>
            <p:cNvSpPr>
              <a:spLocks/>
            </p:cNvSpPr>
            <p:nvPr/>
          </p:nvSpPr>
          <p:spPr bwMode="auto">
            <a:xfrm>
              <a:off x="2935288" y="3756025"/>
              <a:ext cx="350837" cy="306387"/>
            </a:xfrm>
            <a:custGeom>
              <a:avLst/>
              <a:gdLst>
                <a:gd name="T0" fmla="*/ 2147483647 w 218"/>
                <a:gd name="T1" fmla="*/ 2147483647 h 204"/>
                <a:gd name="T2" fmla="*/ 2147483647 w 218"/>
                <a:gd name="T3" fmla="*/ 2147483647 h 204"/>
                <a:gd name="T4" fmla="*/ 2147483647 w 218"/>
                <a:gd name="T5" fmla="*/ 2147483647 h 204"/>
                <a:gd name="T6" fmla="*/ 2147483647 w 218"/>
                <a:gd name="T7" fmla="*/ 2147483647 h 204"/>
                <a:gd name="T8" fmla="*/ 2147483647 w 218"/>
                <a:gd name="T9" fmla="*/ 2147483647 h 204"/>
                <a:gd name="T10" fmla="*/ 2147483647 w 218"/>
                <a:gd name="T11" fmla="*/ 2147483647 h 204"/>
                <a:gd name="T12" fmla="*/ 2147483647 w 218"/>
                <a:gd name="T13" fmla="*/ 2147483647 h 204"/>
                <a:gd name="T14" fmla="*/ 2147483647 w 218"/>
                <a:gd name="T15" fmla="*/ 2147483647 h 204"/>
                <a:gd name="T16" fmla="*/ 2147483647 w 218"/>
                <a:gd name="T17" fmla="*/ 2147483647 h 204"/>
                <a:gd name="T18" fmla="*/ 2147483647 w 218"/>
                <a:gd name="T19" fmla="*/ 2147483647 h 204"/>
                <a:gd name="T20" fmla="*/ 2147483647 w 218"/>
                <a:gd name="T21" fmla="*/ 2147483647 h 204"/>
                <a:gd name="T22" fmla="*/ 2147483647 w 218"/>
                <a:gd name="T23" fmla="*/ 2147483647 h 204"/>
                <a:gd name="T24" fmla="*/ 2147483647 w 218"/>
                <a:gd name="T25" fmla="*/ 2147483647 h 204"/>
                <a:gd name="T26" fmla="*/ 2147483647 w 218"/>
                <a:gd name="T27" fmla="*/ 2147483647 h 204"/>
                <a:gd name="T28" fmla="*/ 2147483647 w 218"/>
                <a:gd name="T29" fmla="*/ 2147483647 h 204"/>
                <a:gd name="T30" fmla="*/ 2147483647 w 218"/>
                <a:gd name="T31" fmla="*/ 2147483647 h 204"/>
                <a:gd name="T32" fmla="*/ 2147483647 w 218"/>
                <a:gd name="T33" fmla="*/ 2147483647 h 204"/>
                <a:gd name="T34" fmla="*/ 2147483647 w 218"/>
                <a:gd name="T35" fmla="*/ 2147483647 h 204"/>
                <a:gd name="T36" fmla="*/ 2147483647 w 218"/>
                <a:gd name="T37" fmla="*/ 2147483647 h 204"/>
                <a:gd name="T38" fmla="*/ 2147483647 w 218"/>
                <a:gd name="T39" fmla="*/ 2147483647 h 204"/>
                <a:gd name="T40" fmla="*/ 2147483647 w 218"/>
                <a:gd name="T41" fmla="*/ 2147483647 h 204"/>
                <a:gd name="T42" fmla="*/ 2147483647 w 218"/>
                <a:gd name="T43" fmla="*/ 2147483647 h 204"/>
                <a:gd name="T44" fmla="*/ 2147483647 w 218"/>
                <a:gd name="T45" fmla="*/ 2147483647 h 204"/>
                <a:gd name="T46" fmla="*/ 2147483647 w 218"/>
                <a:gd name="T47" fmla="*/ 2147483647 h 204"/>
                <a:gd name="T48" fmla="*/ 2147483647 w 218"/>
                <a:gd name="T49" fmla="*/ 2147483647 h 204"/>
                <a:gd name="T50" fmla="*/ 0 w 218"/>
                <a:gd name="T51" fmla="*/ 2147483647 h 204"/>
                <a:gd name="T52" fmla="*/ 2147483647 w 218"/>
                <a:gd name="T53" fmla="*/ 2147483647 h 204"/>
                <a:gd name="T54" fmla="*/ 2147483647 w 218"/>
                <a:gd name="T55" fmla="*/ 2147483647 h 204"/>
                <a:gd name="T56" fmla="*/ 2147483647 w 218"/>
                <a:gd name="T57" fmla="*/ 2147483647 h 204"/>
                <a:gd name="T58" fmla="*/ 2147483647 w 218"/>
                <a:gd name="T59" fmla="*/ 2147483647 h 204"/>
                <a:gd name="T60" fmla="*/ 2147483647 w 218"/>
                <a:gd name="T61" fmla="*/ 2147483647 h 204"/>
                <a:gd name="T62" fmla="*/ 2147483647 w 218"/>
                <a:gd name="T63" fmla="*/ 2147483647 h 204"/>
                <a:gd name="T64" fmla="*/ 2147483647 w 218"/>
                <a:gd name="T65" fmla="*/ 2147483647 h 204"/>
                <a:gd name="T66" fmla="*/ 2147483647 w 218"/>
                <a:gd name="T67" fmla="*/ 2147483647 h 204"/>
                <a:gd name="T68" fmla="*/ 2147483647 w 218"/>
                <a:gd name="T69" fmla="*/ 0 h 204"/>
                <a:gd name="T70" fmla="*/ 2147483647 w 218"/>
                <a:gd name="T71" fmla="*/ 2147483647 h 204"/>
                <a:gd name="T72" fmla="*/ 2147483647 w 218"/>
                <a:gd name="T73" fmla="*/ 2147483647 h 204"/>
                <a:gd name="T74" fmla="*/ 2147483647 w 218"/>
                <a:gd name="T75" fmla="*/ 2147483647 h 204"/>
                <a:gd name="T76" fmla="*/ 2147483647 w 218"/>
                <a:gd name="T77" fmla="*/ 2147483647 h 204"/>
                <a:gd name="T78" fmla="*/ 2147483647 w 218"/>
                <a:gd name="T79" fmla="*/ 2147483647 h 204"/>
                <a:gd name="T80" fmla="*/ 2147483647 w 218"/>
                <a:gd name="T81" fmla="*/ 2147483647 h 204"/>
                <a:gd name="T82" fmla="*/ 2147483647 w 218"/>
                <a:gd name="T83" fmla="*/ 2147483647 h 204"/>
                <a:gd name="T84" fmla="*/ 2147483647 w 218"/>
                <a:gd name="T85" fmla="*/ 2147483647 h 204"/>
                <a:gd name="T86" fmla="*/ 2147483647 w 218"/>
                <a:gd name="T87" fmla="*/ 2147483647 h 204"/>
                <a:gd name="T88" fmla="*/ 2147483647 w 218"/>
                <a:gd name="T89" fmla="*/ 2147483647 h 204"/>
                <a:gd name="T90" fmla="*/ 2147483647 w 218"/>
                <a:gd name="T91" fmla="*/ 2147483647 h 204"/>
                <a:gd name="T92" fmla="*/ 2147483647 w 218"/>
                <a:gd name="T93" fmla="*/ 2147483647 h 204"/>
                <a:gd name="T94" fmla="*/ 2147483647 w 218"/>
                <a:gd name="T95" fmla="*/ 2147483647 h 2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8"/>
                <a:gd name="T145" fmla="*/ 0 h 204"/>
                <a:gd name="T146" fmla="*/ 218 w 218"/>
                <a:gd name="T147" fmla="*/ 204 h 2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8" h="204">
                  <a:moveTo>
                    <a:pt x="218" y="71"/>
                  </a:moveTo>
                  <a:lnTo>
                    <a:pt x="191" y="80"/>
                  </a:lnTo>
                  <a:lnTo>
                    <a:pt x="191" y="89"/>
                  </a:lnTo>
                  <a:lnTo>
                    <a:pt x="200" y="98"/>
                  </a:lnTo>
                  <a:lnTo>
                    <a:pt x="191" y="98"/>
                  </a:lnTo>
                  <a:lnTo>
                    <a:pt x="183" y="115"/>
                  </a:lnTo>
                  <a:lnTo>
                    <a:pt x="191" y="124"/>
                  </a:lnTo>
                  <a:lnTo>
                    <a:pt x="191" y="133"/>
                  </a:lnTo>
                  <a:lnTo>
                    <a:pt x="157" y="160"/>
                  </a:lnTo>
                  <a:lnTo>
                    <a:pt x="130" y="142"/>
                  </a:lnTo>
                  <a:lnTo>
                    <a:pt x="139" y="160"/>
                  </a:lnTo>
                  <a:lnTo>
                    <a:pt x="139" y="178"/>
                  </a:lnTo>
                  <a:lnTo>
                    <a:pt x="148" y="187"/>
                  </a:lnTo>
                  <a:lnTo>
                    <a:pt x="113" y="204"/>
                  </a:lnTo>
                  <a:lnTo>
                    <a:pt x="96" y="204"/>
                  </a:lnTo>
                  <a:lnTo>
                    <a:pt x="96" y="196"/>
                  </a:lnTo>
                  <a:lnTo>
                    <a:pt x="78" y="169"/>
                  </a:lnTo>
                  <a:lnTo>
                    <a:pt x="87" y="169"/>
                  </a:lnTo>
                  <a:lnTo>
                    <a:pt x="78" y="133"/>
                  </a:lnTo>
                  <a:lnTo>
                    <a:pt x="87" y="106"/>
                  </a:lnTo>
                  <a:lnTo>
                    <a:pt x="61" y="106"/>
                  </a:lnTo>
                  <a:lnTo>
                    <a:pt x="52" y="98"/>
                  </a:lnTo>
                  <a:lnTo>
                    <a:pt x="26" y="89"/>
                  </a:lnTo>
                  <a:lnTo>
                    <a:pt x="17" y="89"/>
                  </a:lnTo>
                  <a:lnTo>
                    <a:pt x="17" y="80"/>
                  </a:lnTo>
                  <a:lnTo>
                    <a:pt x="0" y="44"/>
                  </a:lnTo>
                  <a:lnTo>
                    <a:pt x="17" y="17"/>
                  </a:lnTo>
                  <a:lnTo>
                    <a:pt x="26" y="9"/>
                  </a:lnTo>
                  <a:lnTo>
                    <a:pt x="35" y="26"/>
                  </a:lnTo>
                  <a:lnTo>
                    <a:pt x="26" y="35"/>
                  </a:lnTo>
                  <a:lnTo>
                    <a:pt x="26" y="62"/>
                  </a:lnTo>
                  <a:lnTo>
                    <a:pt x="35" y="44"/>
                  </a:lnTo>
                  <a:lnTo>
                    <a:pt x="35" y="17"/>
                  </a:lnTo>
                  <a:lnTo>
                    <a:pt x="52" y="9"/>
                  </a:lnTo>
                  <a:lnTo>
                    <a:pt x="52" y="0"/>
                  </a:lnTo>
                  <a:lnTo>
                    <a:pt x="61" y="9"/>
                  </a:lnTo>
                  <a:lnTo>
                    <a:pt x="78" y="17"/>
                  </a:lnTo>
                  <a:lnTo>
                    <a:pt x="78" y="26"/>
                  </a:lnTo>
                  <a:lnTo>
                    <a:pt x="104" y="26"/>
                  </a:lnTo>
                  <a:lnTo>
                    <a:pt x="130" y="35"/>
                  </a:lnTo>
                  <a:lnTo>
                    <a:pt x="148" y="26"/>
                  </a:lnTo>
                  <a:lnTo>
                    <a:pt x="174" y="26"/>
                  </a:lnTo>
                  <a:lnTo>
                    <a:pt x="165" y="26"/>
                  </a:lnTo>
                  <a:lnTo>
                    <a:pt x="174" y="35"/>
                  </a:lnTo>
                  <a:lnTo>
                    <a:pt x="191" y="44"/>
                  </a:lnTo>
                  <a:lnTo>
                    <a:pt x="191" y="71"/>
                  </a:lnTo>
                  <a:lnTo>
                    <a:pt x="200" y="71"/>
                  </a:lnTo>
                  <a:lnTo>
                    <a:pt x="218" y="7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96" name="Freeform 426"/>
            <p:cNvSpPr>
              <a:spLocks/>
            </p:cNvSpPr>
            <p:nvPr/>
          </p:nvSpPr>
          <p:spPr bwMode="auto">
            <a:xfrm>
              <a:off x="2935288" y="3756025"/>
              <a:ext cx="350837" cy="306387"/>
            </a:xfrm>
            <a:custGeom>
              <a:avLst/>
              <a:gdLst>
                <a:gd name="T0" fmla="*/ 2147483647 w 218"/>
                <a:gd name="T1" fmla="*/ 2147483647 h 204"/>
                <a:gd name="T2" fmla="*/ 2147483647 w 218"/>
                <a:gd name="T3" fmla="*/ 2147483647 h 204"/>
                <a:gd name="T4" fmla="*/ 2147483647 w 218"/>
                <a:gd name="T5" fmla="*/ 2147483647 h 204"/>
                <a:gd name="T6" fmla="*/ 2147483647 w 218"/>
                <a:gd name="T7" fmla="*/ 2147483647 h 204"/>
                <a:gd name="T8" fmla="*/ 2147483647 w 218"/>
                <a:gd name="T9" fmla="*/ 2147483647 h 204"/>
                <a:gd name="T10" fmla="*/ 2147483647 w 218"/>
                <a:gd name="T11" fmla="*/ 2147483647 h 204"/>
                <a:gd name="T12" fmla="*/ 2147483647 w 218"/>
                <a:gd name="T13" fmla="*/ 2147483647 h 204"/>
                <a:gd name="T14" fmla="*/ 2147483647 w 218"/>
                <a:gd name="T15" fmla="*/ 2147483647 h 204"/>
                <a:gd name="T16" fmla="*/ 2147483647 w 218"/>
                <a:gd name="T17" fmla="*/ 2147483647 h 204"/>
                <a:gd name="T18" fmla="*/ 2147483647 w 218"/>
                <a:gd name="T19" fmla="*/ 2147483647 h 204"/>
                <a:gd name="T20" fmla="*/ 2147483647 w 218"/>
                <a:gd name="T21" fmla="*/ 2147483647 h 204"/>
                <a:gd name="T22" fmla="*/ 2147483647 w 218"/>
                <a:gd name="T23" fmla="*/ 2147483647 h 204"/>
                <a:gd name="T24" fmla="*/ 2147483647 w 218"/>
                <a:gd name="T25" fmla="*/ 2147483647 h 204"/>
                <a:gd name="T26" fmla="*/ 2147483647 w 218"/>
                <a:gd name="T27" fmla="*/ 2147483647 h 204"/>
                <a:gd name="T28" fmla="*/ 2147483647 w 218"/>
                <a:gd name="T29" fmla="*/ 2147483647 h 204"/>
                <a:gd name="T30" fmla="*/ 2147483647 w 218"/>
                <a:gd name="T31" fmla="*/ 2147483647 h 204"/>
                <a:gd name="T32" fmla="*/ 2147483647 w 218"/>
                <a:gd name="T33" fmla="*/ 2147483647 h 204"/>
                <a:gd name="T34" fmla="*/ 2147483647 w 218"/>
                <a:gd name="T35" fmla="*/ 2147483647 h 204"/>
                <a:gd name="T36" fmla="*/ 2147483647 w 218"/>
                <a:gd name="T37" fmla="*/ 2147483647 h 204"/>
                <a:gd name="T38" fmla="*/ 2147483647 w 218"/>
                <a:gd name="T39" fmla="*/ 2147483647 h 204"/>
                <a:gd name="T40" fmla="*/ 2147483647 w 218"/>
                <a:gd name="T41" fmla="*/ 2147483647 h 204"/>
                <a:gd name="T42" fmla="*/ 2147483647 w 218"/>
                <a:gd name="T43" fmla="*/ 2147483647 h 204"/>
                <a:gd name="T44" fmla="*/ 2147483647 w 218"/>
                <a:gd name="T45" fmla="*/ 2147483647 h 204"/>
                <a:gd name="T46" fmla="*/ 2147483647 w 218"/>
                <a:gd name="T47" fmla="*/ 2147483647 h 204"/>
                <a:gd name="T48" fmla="*/ 2147483647 w 218"/>
                <a:gd name="T49" fmla="*/ 2147483647 h 204"/>
                <a:gd name="T50" fmla="*/ 0 w 218"/>
                <a:gd name="T51" fmla="*/ 2147483647 h 204"/>
                <a:gd name="T52" fmla="*/ 2147483647 w 218"/>
                <a:gd name="T53" fmla="*/ 2147483647 h 204"/>
                <a:gd name="T54" fmla="*/ 2147483647 w 218"/>
                <a:gd name="T55" fmla="*/ 2147483647 h 204"/>
                <a:gd name="T56" fmla="*/ 2147483647 w 218"/>
                <a:gd name="T57" fmla="*/ 2147483647 h 204"/>
                <a:gd name="T58" fmla="*/ 2147483647 w 218"/>
                <a:gd name="T59" fmla="*/ 2147483647 h 204"/>
                <a:gd name="T60" fmla="*/ 2147483647 w 218"/>
                <a:gd name="T61" fmla="*/ 2147483647 h 204"/>
                <a:gd name="T62" fmla="*/ 2147483647 w 218"/>
                <a:gd name="T63" fmla="*/ 2147483647 h 204"/>
                <a:gd name="T64" fmla="*/ 2147483647 w 218"/>
                <a:gd name="T65" fmla="*/ 2147483647 h 204"/>
                <a:gd name="T66" fmla="*/ 2147483647 w 218"/>
                <a:gd name="T67" fmla="*/ 2147483647 h 204"/>
                <a:gd name="T68" fmla="*/ 2147483647 w 218"/>
                <a:gd name="T69" fmla="*/ 0 h 204"/>
                <a:gd name="T70" fmla="*/ 2147483647 w 218"/>
                <a:gd name="T71" fmla="*/ 2147483647 h 204"/>
                <a:gd name="T72" fmla="*/ 2147483647 w 218"/>
                <a:gd name="T73" fmla="*/ 2147483647 h 204"/>
                <a:gd name="T74" fmla="*/ 2147483647 w 218"/>
                <a:gd name="T75" fmla="*/ 2147483647 h 204"/>
                <a:gd name="T76" fmla="*/ 2147483647 w 218"/>
                <a:gd name="T77" fmla="*/ 2147483647 h 204"/>
                <a:gd name="T78" fmla="*/ 2147483647 w 218"/>
                <a:gd name="T79" fmla="*/ 2147483647 h 204"/>
                <a:gd name="T80" fmla="*/ 2147483647 w 218"/>
                <a:gd name="T81" fmla="*/ 2147483647 h 204"/>
                <a:gd name="T82" fmla="*/ 2147483647 w 218"/>
                <a:gd name="T83" fmla="*/ 2147483647 h 204"/>
                <a:gd name="T84" fmla="*/ 2147483647 w 218"/>
                <a:gd name="T85" fmla="*/ 2147483647 h 204"/>
                <a:gd name="T86" fmla="*/ 2147483647 w 218"/>
                <a:gd name="T87" fmla="*/ 2147483647 h 204"/>
                <a:gd name="T88" fmla="*/ 2147483647 w 218"/>
                <a:gd name="T89" fmla="*/ 2147483647 h 204"/>
                <a:gd name="T90" fmla="*/ 2147483647 w 218"/>
                <a:gd name="T91" fmla="*/ 2147483647 h 204"/>
                <a:gd name="T92" fmla="*/ 2147483647 w 218"/>
                <a:gd name="T93" fmla="*/ 2147483647 h 204"/>
                <a:gd name="T94" fmla="*/ 2147483647 w 218"/>
                <a:gd name="T95" fmla="*/ 2147483647 h 2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8"/>
                <a:gd name="T145" fmla="*/ 0 h 204"/>
                <a:gd name="T146" fmla="*/ 218 w 218"/>
                <a:gd name="T147" fmla="*/ 204 h 2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8" h="204">
                  <a:moveTo>
                    <a:pt x="218" y="71"/>
                  </a:moveTo>
                  <a:lnTo>
                    <a:pt x="191" y="80"/>
                  </a:lnTo>
                  <a:lnTo>
                    <a:pt x="191" y="89"/>
                  </a:lnTo>
                  <a:lnTo>
                    <a:pt x="200" y="98"/>
                  </a:lnTo>
                  <a:lnTo>
                    <a:pt x="191" y="98"/>
                  </a:lnTo>
                  <a:lnTo>
                    <a:pt x="183" y="115"/>
                  </a:lnTo>
                  <a:lnTo>
                    <a:pt x="191" y="124"/>
                  </a:lnTo>
                  <a:lnTo>
                    <a:pt x="191" y="133"/>
                  </a:lnTo>
                  <a:lnTo>
                    <a:pt x="157" y="160"/>
                  </a:lnTo>
                  <a:lnTo>
                    <a:pt x="130" y="142"/>
                  </a:lnTo>
                  <a:lnTo>
                    <a:pt x="139" y="160"/>
                  </a:lnTo>
                  <a:lnTo>
                    <a:pt x="139" y="178"/>
                  </a:lnTo>
                  <a:lnTo>
                    <a:pt x="148" y="187"/>
                  </a:lnTo>
                  <a:lnTo>
                    <a:pt x="113" y="204"/>
                  </a:lnTo>
                  <a:lnTo>
                    <a:pt x="96" y="204"/>
                  </a:lnTo>
                  <a:lnTo>
                    <a:pt x="96" y="196"/>
                  </a:lnTo>
                  <a:lnTo>
                    <a:pt x="78" y="169"/>
                  </a:lnTo>
                  <a:lnTo>
                    <a:pt x="87" y="169"/>
                  </a:lnTo>
                  <a:lnTo>
                    <a:pt x="78" y="133"/>
                  </a:lnTo>
                  <a:lnTo>
                    <a:pt x="87" y="106"/>
                  </a:lnTo>
                  <a:lnTo>
                    <a:pt x="61" y="106"/>
                  </a:lnTo>
                  <a:lnTo>
                    <a:pt x="52" y="98"/>
                  </a:lnTo>
                  <a:lnTo>
                    <a:pt x="26" y="89"/>
                  </a:lnTo>
                  <a:lnTo>
                    <a:pt x="17" y="89"/>
                  </a:lnTo>
                  <a:lnTo>
                    <a:pt x="17" y="80"/>
                  </a:lnTo>
                  <a:lnTo>
                    <a:pt x="0" y="44"/>
                  </a:lnTo>
                  <a:lnTo>
                    <a:pt x="17" y="17"/>
                  </a:lnTo>
                  <a:lnTo>
                    <a:pt x="26" y="9"/>
                  </a:lnTo>
                  <a:lnTo>
                    <a:pt x="35" y="26"/>
                  </a:lnTo>
                  <a:lnTo>
                    <a:pt x="26" y="35"/>
                  </a:lnTo>
                  <a:lnTo>
                    <a:pt x="26" y="62"/>
                  </a:lnTo>
                  <a:lnTo>
                    <a:pt x="35" y="44"/>
                  </a:lnTo>
                  <a:lnTo>
                    <a:pt x="35" y="17"/>
                  </a:lnTo>
                  <a:lnTo>
                    <a:pt x="52" y="9"/>
                  </a:lnTo>
                  <a:lnTo>
                    <a:pt x="52" y="0"/>
                  </a:lnTo>
                  <a:lnTo>
                    <a:pt x="61" y="9"/>
                  </a:lnTo>
                  <a:lnTo>
                    <a:pt x="78" y="17"/>
                  </a:lnTo>
                  <a:lnTo>
                    <a:pt x="78" y="26"/>
                  </a:lnTo>
                  <a:lnTo>
                    <a:pt x="104" y="26"/>
                  </a:lnTo>
                  <a:lnTo>
                    <a:pt x="130" y="35"/>
                  </a:lnTo>
                  <a:lnTo>
                    <a:pt x="148" y="26"/>
                  </a:lnTo>
                  <a:lnTo>
                    <a:pt x="174" y="26"/>
                  </a:lnTo>
                  <a:lnTo>
                    <a:pt x="165" y="26"/>
                  </a:lnTo>
                  <a:lnTo>
                    <a:pt x="174" y="35"/>
                  </a:lnTo>
                  <a:lnTo>
                    <a:pt x="191" y="44"/>
                  </a:lnTo>
                  <a:lnTo>
                    <a:pt x="191" y="71"/>
                  </a:lnTo>
                  <a:lnTo>
                    <a:pt x="200" y="71"/>
                  </a:lnTo>
                  <a:lnTo>
                    <a:pt x="218" y="71"/>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597" name="Freeform 427"/>
            <p:cNvSpPr>
              <a:spLocks/>
            </p:cNvSpPr>
            <p:nvPr/>
          </p:nvSpPr>
          <p:spPr bwMode="auto">
            <a:xfrm>
              <a:off x="3411538" y="3929062"/>
              <a:ext cx="26987" cy="109538"/>
            </a:xfrm>
            <a:custGeom>
              <a:avLst/>
              <a:gdLst>
                <a:gd name="T0" fmla="*/ 2147483647 w 17"/>
                <a:gd name="T1" fmla="*/ 2147483647 h 72"/>
                <a:gd name="T2" fmla="*/ 2147483647 w 17"/>
                <a:gd name="T3" fmla="*/ 2147483647 h 72"/>
                <a:gd name="T4" fmla="*/ 0 w 17"/>
                <a:gd name="T5" fmla="*/ 2147483647 h 72"/>
                <a:gd name="T6" fmla="*/ 0 w 17"/>
                <a:gd name="T7" fmla="*/ 2147483647 h 72"/>
                <a:gd name="T8" fmla="*/ 0 w 17"/>
                <a:gd name="T9" fmla="*/ 2147483647 h 72"/>
                <a:gd name="T10" fmla="*/ 0 w 17"/>
                <a:gd name="T11" fmla="*/ 0 h 72"/>
                <a:gd name="T12" fmla="*/ 2147483647 w 17"/>
                <a:gd name="T13" fmla="*/ 2147483647 h 72"/>
                <a:gd name="T14" fmla="*/ 0 60000 65536"/>
                <a:gd name="T15" fmla="*/ 0 60000 65536"/>
                <a:gd name="T16" fmla="*/ 0 60000 65536"/>
                <a:gd name="T17" fmla="*/ 0 60000 65536"/>
                <a:gd name="T18" fmla="*/ 0 60000 65536"/>
                <a:gd name="T19" fmla="*/ 0 60000 65536"/>
                <a:gd name="T20" fmla="*/ 0 60000 65536"/>
                <a:gd name="T21" fmla="*/ 0 w 17"/>
                <a:gd name="T22" fmla="*/ 0 h 72"/>
                <a:gd name="T23" fmla="*/ 17 w 1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72">
                  <a:moveTo>
                    <a:pt x="17" y="27"/>
                  </a:moveTo>
                  <a:lnTo>
                    <a:pt x="9" y="72"/>
                  </a:lnTo>
                  <a:lnTo>
                    <a:pt x="0" y="72"/>
                  </a:lnTo>
                  <a:lnTo>
                    <a:pt x="0" y="45"/>
                  </a:lnTo>
                  <a:lnTo>
                    <a:pt x="0" y="18"/>
                  </a:lnTo>
                  <a:lnTo>
                    <a:pt x="0" y="0"/>
                  </a:lnTo>
                  <a:lnTo>
                    <a:pt x="17"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598" name="Group 428"/>
            <p:cNvGrpSpPr>
              <a:grpSpLocks/>
            </p:cNvGrpSpPr>
            <p:nvPr/>
          </p:nvGrpSpPr>
          <p:grpSpPr bwMode="auto">
            <a:xfrm>
              <a:off x="3411538" y="3929062"/>
              <a:ext cx="26987" cy="109538"/>
              <a:chOff x="1803" y="2337"/>
              <a:chExt cx="17" cy="72"/>
            </a:xfrm>
          </p:grpSpPr>
          <p:sp>
            <p:nvSpPr>
              <p:cNvPr id="56066" name="Freeform 429"/>
              <p:cNvSpPr>
                <a:spLocks/>
              </p:cNvSpPr>
              <p:nvPr/>
            </p:nvSpPr>
            <p:spPr bwMode="auto">
              <a:xfrm>
                <a:off x="1803" y="2337"/>
                <a:ext cx="17" cy="72"/>
              </a:xfrm>
              <a:custGeom>
                <a:avLst/>
                <a:gdLst>
                  <a:gd name="T0" fmla="*/ 17 w 17"/>
                  <a:gd name="T1" fmla="*/ 27 h 72"/>
                  <a:gd name="T2" fmla="*/ 9 w 17"/>
                  <a:gd name="T3" fmla="*/ 72 h 72"/>
                  <a:gd name="T4" fmla="*/ 0 w 17"/>
                  <a:gd name="T5" fmla="*/ 72 h 72"/>
                  <a:gd name="T6" fmla="*/ 0 w 17"/>
                  <a:gd name="T7" fmla="*/ 45 h 72"/>
                  <a:gd name="T8" fmla="*/ 0 w 17"/>
                  <a:gd name="T9" fmla="*/ 18 h 72"/>
                  <a:gd name="T10" fmla="*/ 0 w 17"/>
                  <a:gd name="T11" fmla="*/ 0 h 72"/>
                  <a:gd name="T12" fmla="*/ 17 w 17"/>
                  <a:gd name="T13" fmla="*/ 27 h 72"/>
                  <a:gd name="T14" fmla="*/ 0 60000 65536"/>
                  <a:gd name="T15" fmla="*/ 0 60000 65536"/>
                  <a:gd name="T16" fmla="*/ 0 60000 65536"/>
                  <a:gd name="T17" fmla="*/ 0 60000 65536"/>
                  <a:gd name="T18" fmla="*/ 0 60000 65536"/>
                  <a:gd name="T19" fmla="*/ 0 60000 65536"/>
                  <a:gd name="T20" fmla="*/ 0 60000 65536"/>
                  <a:gd name="T21" fmla="*/ 0 w 17"/>
                  <a:gd name="T22" fmla="*/ 0 h 72"/>
                  <a:gd name="T23" fmla="*/ 17 w 1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72">
                    <a:moveTo>
                      <a:pt x="17" y="27"/>
                    </a:moveTo>
                    <a:lnTo>
                      <a:pt x="9" y="72"/>
                    </a:lnTo>
                    <a:lnTo>
                      <a:pt x="0" y="72"/>
                    </a:lnTo>
                    <a:lnTo>
                      <a:pt x="0" y="45"/>
                    </a:lnTo>
                    <a:lnTo>
                      <a:pt x="0" y="18"/>
                    </a:lnTo>
                    <a:lnTo>
                      <a:pt x="0" y="0"/>
                    </a:lnTo>
                    <a:lnTo>
                      <a:pt x="17"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67" name="Freeform 430"/>
              <p:cNvSpPr>
                <a:spLocks/>
              </p:cNvSpPr>
              <p:nvPr/>
            </p:nvSpPr>
            <p:spPr bwMode="auto">
              <a:xfrm>
                <a:off x="1803" y="2337"/>
                <a:ext cx="17" cy="72"/>
              </a:xfrm>
              <a:custGeom>
                <a:avLst/>
                <a:gdLst>
                  <a:gd name="T0" fmla="*/ 17 w 17"/>
                  <a:gd name="T1" fmla="*/ 27 h 72"/>
                  <a:gd name="T2" fmla="*/ 9 w 17"/>
                  <a:gd name="T3" fmla="*/ 72 h 72"/>
                  <a:gd name="T4" fmla="*/ 0 w 17"/>
                  <a:gd name="T5" fmla="*/ 72 h 72"/>
                  <a:gd name="T6" fmla="*/ 0 w 17"/>
                  <a:gd name="T7" fmla="*/ 45 h 72"/>
                  <a:gd name="T8" fmla="*/ 0 w 17"/>
                  <a:gd name="T9" fmla="*/ 18 h 72"/>
                  <a:gd name="T10" fmla="*/ 0 w 17"/>
                  <a:gd name="T11" fmla="*/ 0 h 72"/>
                  <a:gd name="T12" fmla="*/ 17 w 17"/>
                  <a:gd name="T13" fmla="*/ 27 h 72"/>
                  <a:gd name="T14" fmla="*/ 0 60000 65536"/>
                  <a:gd name="T15" fmla="*/ 0 60000 65536"/>
                  <a:gd name="T16" fmla="*/ 0 60000 65536"/>
                  <a:gd name="T17" fmla="*/ 0 60000 65536"/>
                  <a:gd name="T18" fmla="*/ 0 60000 65536"/>
                  <a:gd name="T19" fmla="*/ 0 60000 65536"/>
                  <a:gd name="T20" fmla="*/ 0 60000 65536"/>
                  <a:gd name="T21" fmla="*/ 0 w 17"/>
                  <a:gd name="T22" fmla="*/ 0 h 72"/>
                  <a:gd name="T23" fmla="*/ 17 w 1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72">
                    <a:moveTo>
                      <a:pt x="17" y="27"/>
                    </a:moveTo>
                    <a:lnTo>
                      <a:pt x="9" y="72"/>
                    </a:lnTo>
                    <a:lnTo>
                      <a:pt x="0" y="72"/>
                    </a:lnTo>
                    <a:lnTo>
                      <a:pt x="0" y="45"/>
                    </a:lnTo>
                    <a:lnTo>
                      <a:pt x="0" y="18"/>
                    </a:lnTo>
                    <a:lnTo>
                      <a:pt x="0" y="0"/>
                    </a:lnTo>
                    <a:lnTo>
                      <a:pt x="17"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599" name="Freeform 431"/>
            <p:cNvSpPr>
              <a:spLocks/>
            </p:cNvSpPr>
            <p:nvPr/>
          </p:nvSpPr>
          <p:spPr bwMode="auto">
            <a:xfrm>
              <a:off x="3328988" y="3929062"/>
              <a:ext cx="82550" cy="109538"/>
            </a:xfrm>
            <a:custGeom>
              <a:avLst/>
              <a:gdLst>
                <a:gd name="T0" fmla="*/ 2147483647 w 52"/>
                <a:gd name="T1" fmla="*/ 0 h 72"/>
                <a:gd name="T2" fmla="*/ 2147483647 w 52"/>
                <a:gd name="T3" fmla="*/ 0 h 72"/>
                <a:gd name="T4" fmla="*/ 2147483647 w 52"/>
                <a:gd name="T5" fmla="*/ 0 h 72"/>
                <a:gd name="T6" fmla="*/ 0 w 52"/>
                <a:gd name="T7" fmla="*/ 2147483647 h 72"/>
                <a:gd name="T8" fmla="*/ 2147483647 w 52"/>
                <a:gd name="T9" fmla="*/ 2147483647 h 72"/>
                <a:gd name="T10" fmla="*/ 2147483647 w 52"/>
                <a:gd name="T11" fmla="*/ 2147483647 h 72"/>
                <a:gd name="T12" fmla="*/ 2147483647 w 52"/>
                <a:gd name="T13" fmla="*/ 2147483647 h 72"/>
                <a:gd name="T14" fmla="*/ 2147483647 w 52"/>
                <a:gd name="T15" fmla="*/ 2147483647 h 72"/>
                <a:gd name="T16" fmla="*/ 2147483647 w 52"/>
                <a:gd name="T17" fmla="*/ 2147483647 h 72"/>
                <a:gd name="T18" fmla="*/ 2147483647 w 52"/>
                <a:gd name="T19" fmla="*/ 2147483647 h 72"/>
                <a:gd name="T20" fmla="*/ 2147483647 w 52"/>
                <a:gd name="T21" fmla="*/ 0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72"/>
                <a:gd name="T35" fmla="*/ 52 w 52"/>
                <a:gd name="T36" fmla="*/ 72 h 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72">
                  <a:moveTo>
                    <a:pt x="52" y="0"/>
                  </a:moveTo>
                  <a:lnTo>
                    <a:pt x="43" y="0"/>
                  </a:lnTo>
                  <a:lnTo>
                    <a:pt x="8" y="0"/>
                  </a:lnTo>
                  <a:lnTo>
                    <a:pt x="0" y="27"/>
                  </a:lnTo>
                  <a:lnTo>
                    <a:pt x="17" y="72"/>
                  </a:lnTo>
                  <a:lnTo>
                    <a:pt x="26" y="72"/>
                  </a:lnTo>
                  <a:lnTo>
                    <a:pt x="26" y="63"/>
                  </a:lnTo>
                  <a:lnTo>
                    <a:pt x="52" y="72"/>
                  </a:lnTo>
                  <a:lnTo>
                    <a:pt x="52" y="45"/>
                  </a:lnTo>
                  <a:lnTo>
                    <a:pt x="52" y="18"/>
                  </a:lnTo>
                  <a:lnTo>
                    <a:pt x="52"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00" name="Group 432"/>
            <p:cNvGrpSpPr>
              <a:grpSpLocks/>
            </p:cNvGrpSpPr>
            <p:nvPr/>
          </p:nvGrpSpPr>
          <p:grpSpPr bwMode="auto">
            <a:xfrm>
              <a:off x="3328988" y="3929062"/>
              <a:ext cx="82550" cy="109538"/>
              <a:chOff x="1751" y="2337"/>
              <a:chExt cx="52" cy="72"/>
            </a:xfrm>
          </p:grpSpPr>
          <p:sp>
            <p:nvSpPr>
              <p:cNvPr id="56064" name="Freeform 433"/>
              <p:cNvSpPr>
                <a:spLocks/>
              </p:cNvSpPr>
              <p:nvPr/>
            </p:nvSpPr>
            <p:spPr bwMode="auto">
              <a:xfrm>
                <a:off x="1751" y="2337"/>
                <a:ext cx="52" cy="72"/>
              </a:xfrm>
              <a:custGeom>
                <a:avLst/>
                <a:gdLst>
                  <a:gd name="T0" fmla="*/ 52 w 52"/>
                  <a:gd name="T1" fmla="*/ 0 h 72"/>
                  <a:gd name="T2" fmla="*/ 43 w 52"/>
                  <a:gd name="T3" fmla="*/ 0 h 72"/>
                  <a:gd name="T4" fmla="*/ 8 w 52"/>
                  <a:gd name="T5" fmla="*/ 0 h 72"/>
                  <a:gd name="T6" fmla="*/ 0 w 52"/>
                  <a:gd name="T7" fmla="*/ 27 h 72"/>
                  <a:gd name="T8" fmla="*/ 17 w 52"/>
                  <a:gd name="T9" fmla="*/ 72 h 72"/>
                  <a:gd name="T10" fmla="*/ 26 w 52"/>
                  <a:gd name="T11" fmla="*/ 72 h 72"/>
                  <a:gd name="T12" fmla="*/ 26 w 52"/>
                  <a:gd name="T13" fmla="*/ 63 h 72"/>
                  <a:gd name="T14" fmla="*/ 52 w 52"/>
                  <a:gd name="T15" fmla="*/ 72 h 72"/>
                  <a:gd name="T16" fmla="*/ 52 w 52"/>
                  <a:gd name="T17" fmla="*/ 45 h 72"/>
                  <a:gd name="T18" fmla="*/ 52 w 52"/>
                  <a:gd name="T19" fmla="*/ 18 h 72"/>
                  <a:gd name="T20" fmla="*/ 52 w 52"/>
                  <a:gd name="T21" fmla="*/ 0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72"/>
                  <a:gd name="T35" fmla="*/ 52 w 52"/>
                  <a:gd name="T36" fmla="*/ 72 h 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72">
                    <a:moveTo>
                      <a:pt x="52" y="0"/>
                    </a:moveTo>
                    <a:lnTo>
                      <a:pt x="43" y="0"/>
                    </a:lnTo>
                    <a:lnTo>
                      <a:pt x="8" y="0"/>
                    </a:lnTo>
                    <a:lnTo>
                      <a:pt x="0" y="27"/>
                    </a:lnTo>
                    <a:lnTo>
                      <a:pt x="17" y="72"/>
                    </a:lnTo>
                    <a:lnTo>
                      <a:pt x="26" y="72"/>
                    </a:lnTo>
                    <a:lnTo>
                      <a:pt x="26" y="63"/>
                    </a:lnTo>
                    <a:lnTo>
                      <a:pt x="52" y="72"/>
                    </a:lnTo>
                    <a:lnTo>
                      <a:pt x="52" y="45"/>
                    </a:lnTo>
                    <a:lnTo>
                      <a:pt x="52" y="18"/>
                    </a:lnTo>
                    <a:lnTo>
                      <a:pt x="52"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65" name="Freeform 434"/>
              <p:cNvSpPr>
                <a:spLocks/>
              </p:cNvSpPr>
              <p:nvPr/>
            </p:nvSpPr>
            <p:spPr bwMode="auto">
              <a:xfrm>
                <a:off x="1751" y="2337"/>
                <a:ext cx="52" cy="72"/>
              </a:xfrm>
              <a:custGeom>
                <a:avLst/>
                <a:gdLst>
                  <a:gd name="T0" fmla="*/ 52 w 52"/>
                  <a:gd name="T1" fmla="*/ 0 h 72"/>
                  <a:gd name="T2" fmla="*/ 43 w 52"/>
                  <a:gd name="T3" fmla="*/ 0 h 72"/>
                  <a:gd name="T4" fmla="*/ 8 w 52"/>
                  <a:gd name="T5" fmla="*/ 0 h 72"/>
                  <a:gd name="T6" fmla="*/ 0 w 52"/>
                  <a:gd name="T7" fmla="*/ 27 h 72"/>
                  <a:gd name="T8" fmla="*/ 17 w 52"/>
                  <a:gd name="T9" fmla="*/ 72 h 72"/>
                  <a:gd name="T10" fmla="*/ 26 w 52"/>
                  <a:gd name="T11" fmla="*/ 72 h 72"/>
                  <a:gd name="T12" fmla="*/ 26 w 52"/>
                  <a:gd name="T13" fmla="*/ 63 h 72"/>
                  <a:gd name="T14" fmla="*/ 52 w 52"/>
                  <a:gd name="T15" fmla="*/ 72 h 72"/>
                  <a:gd name="T16" fmla="*/ 52 w 52"/>
                  <a:gd name="T17" fmla="*/ 45 h 72"/>
                  <a:gd name="T18" fmla="*/ 52 w 52"/>
                  <a:gd name="T19" fmla="*/ 18 h 72"/>
                  <a:gd name="T20" fmla="*/ 52 w 52"/>
                  <a:gd name="T21" fmla="*/ 0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72"/>
                  <a:gd name="T35" fmla="*/ 52 w 52"/>
                  <a:gd name="T36" fmla="*/ 72 h 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72">
                    <a:moveTo>
                      <a:pt x="52" y="0"/>
                    </a:moveTo>
                    <a:lnTo>
                      <a:pt x="43" y="0"/>
                    </a:lnTo>
                    <a:lnTo>
                      <a:pt x="8" y="0"/>
                    </a:lnTo>
                    <a:lnTo>
                      <a:pt x="0" y="27"/>
                    </a:lnTo>
                    <a:lnTo>
                      <a:pt x="17" y="72"/>
                    </a:lnTo>
                    <a:lnTo>
                      <a:pt x="26" y="72"/>
                    </a:lnTo>
                    <a:lnTo>
                      <a:pt x="26" y="63"/>
                    </a:lnTo>
                    <a:lnTo>
                      <a:pt x="52" y="72"/>
                    </a:lnTo>
                    <a:lnTo>
                      <a:pt x="52" y="45"/>
                    </a:lnTo>
                    <a:lnTo>
                      <a:pt x="52" y="18"/>
                    </a:lnTo>
                    <a:lnTo>
                      <a:pt x="52"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01" name="Freeform 435"/>
            <p:cNvSpPr>
              <a:spLocks/>
            </p:cNvSpPr>
            <p:nvPr/>
          </p:nvSpPr>
          <p:spPr bwMode="auto">
            <a:xfrm>
              <a:off x="3017838" y="4589462"/>
              <a:ext cx="311150" cy="1008063"/>
            </a:xfrm>
            <a:custGeom>
              <a:avLst/>
              <a:gdLst>
                <a:gd name="T0" fmla="*/ 2147483647 w 192"/>
                <a:gd name="T1" fmla="*/ 0 h 668"/>
                <a:gd name="T2" fmla="*/ 2147483647 w 192"/>
                <a:gd name="T3" fmla="*/ 2147483647 h 668"/>
                <a:gd name="T4" fmla="*/ 2147483647 w 192"/>
                <a:gd name="T5" fmla="*/ 2147483647 h 668"/>
                <a:gd name="T6" fmla="*/ 2147483647 w 192"/>
                <a:gd name="T7" fmla="*/ 2147483647 h 668"/>
                <a:gd name="T8" fmla="*/ 2147483647 w 192"/>
                <a:gd name="T9" fmla="*/ 2147483647 h 668"/>
                <a:gd name="T10" fmla="*/ 2147483647 w 192"/>
                <a:gd name="T11" fmla="*/ 2147483647 h 668"/>
                <a:gd name="T12" fmla="*/ 2147483647 w 192"/>
                <a:gd name="T13" fmla="*/ 2147483647 h 668"/>
                <a:gd name="T14" fmla="*/ 2147483647 w 192"/>
                <a:gd name="T15" fmla="*/ 2147483647 h 668"/>
                <a:gd name="T16" fmla="*/ 2147483647 w 192"/>
                <a:gd name="T17" fmla="*/ 2147483647 h 668"/>
                <a:gd name="T18" fmla="*/ 2147483647 w 192"/>
                <a:gd name="T19" fmla="*/ 2147483647 h 668"/>
                <a:gd name="T20" fmla="*/ 2147483647 w 192"/>
                <a:gd name="T21" fmla="*/ 2147483647 h 668"/>
                <a:gd name="T22" fmla="*/ 2147483647 w 192"/>
                <a:gd name="T23" fmla="*/ 2147483647 h 668"/>
                <a:gd name="T24" fmla="*/ 2147483647 w 192"/>
                <a:gd name="T25" fmla="*/ 2147483647 h 668"/>
                <a:gd name="T26" fmla="*/ 2147483647 w 192"/>
                <a:gd name="T27" fmla="*/ 2147483647 h 668"/>
                <a:gd name="T28" fmla="*/ 2147483647 w 192"/>
                <a:gd name="T29" fmla="*/ 2147483647 h 668"/>
                <a:gd name="T30" fmla="*/ 2147483647 w 192"/>
                <a:gd name="T31" fmla="*/ 2147483647 h 668"/>
                <a:gd name="T32" fmla="*/ 2147483647 w 192"/>
                <a:gd name="T33" fmla="*/ 2147483647 h 668"/>
                <a:gd name="T34" fmla="*/ 2147483647 w 192"/>
                <a:gd name="T35" fmla="*/ 2147483647 h 668"/>
                <a:gd name="T36" fmla="*/ 2147483647 w 192"/>
                <a:gd name="T37" fmla="*/ 2147483647 h 668"/>
                <a:gd name="T38" fmla="*/ 2147483647 w 192"/>
                <a:gd name="T39" fmla="*/ 2147483647 h 668"/>
                <a:gd name="T40" fmla="*/ 2147483647 w 192"/>
                <a:gd name="T41" fmla="*/ 2147483647 h 668"/>
                <a:gd name="T42" fmla="*/ 2147483647 w 192"/>
                <a:gd name="T43" fmla="*/ 2147483647 h 668"/>
                <a:gd name="T44" fmla="*/ 2147483647 w 192"/>
                <a:gd name="T45" fmla="*/ 2147483647 h 668"/>
                <a:gd name="T46" fmla="*/ 2147483647 w 192"/>
                <a:gd name="T47" fmla="*/ 2147483647 h 668"/>
                <a:gd name="T48" fmla="*/ 2147483647 w 192"/>
                <a:gd name="T49" fmla="*/ 2147483647 h 668"/>
                <a:gd name="T50" fmla="*/ 2147483647 w 192"/>
                <a:gd name="T51" fmla="*/ 2147483647 h 668"/>
                <a:gd name="T52" fmla="*/ 2147483647 w 192"/>
                <a:gd name="T53" fmla="*/ 2147483647 h 668"/>
                <a:gd name="T54" fmla="*/ 2147483647 w 192"/>
                <a:gd name="T55" fmla="*/ 2147483647 h 668"/>
                <a:gd name="T56" fmla="*/ 2147483647 w 192"/>
                <a:gd name="T57" fmla="*/ 2147483647 h 668"/>
                <a:gd name="T58" fmla="*/ 2147483647 w 192"/>
                <a:gd name="T59" fmla="*/ 2147483647 h 668"/>
                <a:gd name="T60" fmla="*/ 2147483647 w 192"/>
                <a:gd name="T61" fmla="*/ 2147483647 h 668"/>
                <a:gd name="T62" fmla="*/ 2147483647 w 192"/>
                <a:gd name="T63" fmla="*/ 2147483647 h 668"/>
                <a:gd name="T64" fmla="*/ 2147483647 w 192"/>
                <a:gd name="T65" fmla="*/ 2147483647 h 668"/>
                <a:gd name="T66" fmla="*/ 2147483647 w 192"/>
                <a:gd name="T67" fmla="*/ 2147483647 h 668"/>
                <a:gd name="T68" fmla="*/ 0 w 192"/>
                <a:gd name="T69" fmla="*/ 2147483647 h 6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2"/>
                <a:gd name="T106" fmla="*/ 0 h 668"/>
                <a:gd name="T107" fmla="*/ 192 w 192"/>
                <a:gd name="T108" fmla="*/ 668 h 6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2" h="668">
                  <a:moveTo>
                    <a:pt x="0" y="9"/>
                  </a:moveTo>
                  <a:lnTo>
                    <a:pt x="18" y="0"/>
                  </a:lnTo>
                  <a:lnTo>
                    <a:pt x="35" y="27"/>
                  </a:lnTo>
                  <a:lnTo>
                    <a:pt x="35" y="44"/>
                  </a:lnTo>
                  <a:lnTo>
                    <a:pt x="52" y="98"/>
                  </a:lnTo>
                  <a:lnTo>
                    <a:pt x="61" y="98"/>
                  </a:lnTo>
                  <a:lnTo>
                    <a:pt x="61" y="116"/>
                  </a:lnTo>
                  <a:lnTo>
                    <a:pt x="44" y="125"/>
                  </a:lnTo>
                  <a:lnTo>
                    <a:pt x="52" y="160"/>
                  </a:lnTo>
                  <a:lnTo>
                    <a:pt x="44" y="196"/>
                  </a:lnTo>
                  <a:lnTo>
                    <a:pt x="44" y="249"/>
                  </a:lnTo>
                  <a:lnTo>
                    <a:pt x="61" y="303"/>
                  </a:lnTo>
                  <a:lnTo>
                    <a:pt x="52" y="330"/>
                  </a:lnTo>
                  <a:lnTo>
                    <a:pt x="61" y="338"/>
                  </a:lnTo>
                  <a:lnTo>
                    <a:pt x="52" y="356"/>
                  </a:lnTo>
                  <a:lnTo>
                    <a:pt x="78" y="392"/>
                  </a:lnTo>
                  <a:lnTo>
                    <a:pt x="78" y="436"/>
                  </a:lnTo>
                  <a:lnTo>
                    <a:pt x="87" y="445"/>
                  </a:lnTo>
                  <a:lnTo>
                    <a:pt x="87" y="472"/>
                  </a:lnTo>
                  <a:lnTo>
                    <a:pt x="96" y="499"/>
                  </a:lnTo>
                  <a:lnTo>
                    <a:pt x="105" y="508"/>
                  </a:lnTo>
                  <a:lnTo>
                    <a:pt x="105" y="499"/>
                  </a:lnTo>
                  <a:lnTo>
                    <a:pt x="113" y="534"/>
                  </a:lnTo>
                  <a:lnTo>
                    <a:pt x="113" y="597"/>
                  </a:lnTo>
                  <a:lnTo>
                    <a:pt x="122" y="606"/>
                  </a:lnTo>
                  <a:lnTo>
                    <a:pt x="131" y="606"/>
                  </a:lnTo>
                  <a:lnTo>
                    <a:pt x="148" y="632"/>
                  </a:lnTo>
                  <a:lnTo>
                    <a:pt x="192" y="632"/>
                  </a:lnTo>
                  <a:lnTo>
                    <a:pt x="192" y="641"/>
                  </a:lnTo>
                  <a:lnTo>
                    <a:pt x="183" y="641"/>
                  </a:lnTo>
                  <a:lnTo>
                    <a:pt x="183" y="668"/>
                  </a:lnTo>
                  <a:lnTo>
                    <a:pt x="122" y="632"/>
                  </a:lnTo>
                  <a:lnTo>
                    <a:pt x="122" y="641"/>
                  </a:lnTo>
                  <a:lnTo>
                    <a:pt x="113" y="632"/>
                  </a:lnTo>
                  <a:lnTo>
                    <a:pt x="113" y="624"/>
                  </a:lnTo>
                  <a:lnTo>
                    <a:pt x="122" y="624"/>
                  </a:lnTo>
                  <a:lnTo>
                    <a:pt x="113" y="615"/>
                  </a:lnTo>
                  <a:lnTo>
                    <a:pt x="113" y="624"/>
                  </a:lnTo>
                  <a:lnTo>
                    <a:pt x="105" y="624"/>
                  </a:lnTo>
                  <a:lnTo>
                    <a:pt x="105" y="606"/>
                  </a:lnTo>
                  <a:lnTo>
                    <a:pt x="105" y="597"/>
                  </a:lnTo>
                  <a:lnTo>
                    <a:pt x="96" y="606"/>
                  </a:lnTo>
                  <a:lnTo>
                    <a:pt x="96" y="597"/>
                  </a:lnTo>
                  <a:lnTo>
                    <a:pt x="87" y="597"/>
                  </a:lnTo>
                  <a:lnTo>
                    <a:pt x="78" y="570"/>
                  </a:lnTo>
                  <a:lnTo>
                    <a:pt x="78" y="552"/>
                  </a:lnTo>
                  <a:lnTo>
                    <a:pt x="87" y="570"/>
                  </a:lnTo>
                  <a:lnTo>
                    <a:pt x="87" y="534"/>
                  </a:lnTo>
                  <a:lnTo>
                    <a:pt x="52" y="534"/>
                  </a:lnTo>
                  <a:lnTo>
                    <a:pt x="61" y="526"/>
                  </a:lnTo>
                  <a:lnTo>
                    <a:pt x="61" y="517"/>
                  </a:lnTo>
                  <a:lnTo>
                    <a:pt x="52" y="490"/>
                  </a:lnTo>
                  <a:lnTo>
                    <a:pt x="78" y="490"/>
                  </a:lnTo>
                  <a:lnTo>
                    <a:pt x="61" y="445"/>
                  </a:lnTo>
                  <a:lnTo>
                    <a:pt x="52" y="436"/>
                  </a:lnTo>
                  <a:lnTo>
                    <a:pt x="52" y="445"/>
                  </a:lnTo>
                  <a:lnTo>
                    <a:pt x="44" y="428"/>
                  </a:lnTo>
                  <a:lnTo>
                    <a:pt x="44" y="410"/>
                  </a:lnTo>
                  <a:lnTo>
                    <a:pt x="26" y="365"/>
                  </a:lnTo>
                  <a:lnTo>
                    <a:pt x="26" y="356"/>
                  </a:lnTo>
                  <a:lnTo>
                    <a:pt x="35" y="356"/>
                  </a:lnTo>
                  <a:lnTo>
                    <a:pt x="35" y="303"/>
                  </a:lnTo>
                  <a:lnTo>
                    <a:pt x="35" y="276"/>
                  </a:lnTo>
                  <a:lnTo>
                    <a:pt x="18" y="240"/>
                  </a:lnTo>
                  <a:lnTo>
                    <a:pt x="26" y="232"/>
                  </a:lnTo>
                  <a:lnTo>
                    <a:pt x="18" y="214"/>
                  </a:lnTo>
                  <a:lnTo>
                    <a:pt x="26" y="160"/>
                  </a:lnTo>
                  <a:lnTo>
                    <a:pt x="18" y="98"/>
                  </a:lnTo>
                  <a:lnTo>
                    <a:pt x="18" y="71"/>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02" name="Group 436"/>
            <p:cNvGrpSpPr>
              <a:grpSpLocks/>
            </p:cNvGrpSpPr>
            <p:nvPr/>
          </p:nvGrpSpPr>
          <p:grpSpPr bwMode="auto">
            <a:xfrm>
              <a:off x="3017838" y="4589462"/>
              <a:ext cx="311150" cy="1008063"/>
              <a:chOff x="1559" y="2774"/>
              <a:chExt cx="192" cy="668"/>
            </a:xfrm>
          </p:grpSpPr>
          <p:sp>
            <p:nvSpPr>
              <p:cNvPr id="56062" name="Freeform 437"/>
              <p:cNvSpPr>
                <a:spLocks/>
              </p:cNvSpPr>
              <p:nvPr/>
            </p:nvSpPr>
            <p:spPr bwMode="auto">
              <a:xfrm>
                <a:off x="1559" y="2774"/>
                <a:ext cx="192" cy="668"/>
              </a:xfrm>
              <a:custGeom>
                <a:avLst/>
                <a:gdLst>
                  <a:gd name="T0" fmla="*/ 18 w 192"/>
                  <a:gd name="T1" fmla="*/ 0 h 668"/>
                  <a:gd name="T2" fmla="*/ 35 w 192"/>
                  <a:gd name="T3" fmla="*/ 44 h 668"/>
                  <a:gd name="T4" fmla="*/ 61 w 192"/>
                  <a:gd name="T5" fmla="*/ 98 h 668"/>
                  <a:gd name="T6" fmla="*/ 44 w 192"/>
                  <a:gd name="T7" fmla="*/ 125 h 668"/>
                  <a:gd name="T8" fmla="*/ 44 w 192"/>
                  <a:gd name="T9" fmla="*/ 196 h 668"/>
                  <a:gd name="T10" fmla="*/ 61 w 192"/>
                  <a:gd name="T11" fmla="*/ 303 h 668"/>
                  <a:gd name="T12" fmla="*/ 61 w 192"/>
                  <a:gd name="T13" fmla="*/ 338 h 668"/>
                  <a:gd name="T14" fmla="*/ 78 w 192"/>
                  <a:gd name="T15" fmla="*/ 392 h 668"/>
                  <a:gd name="T16" fmla="*/ 87 w 192"/>
                  <a:gd name="T17" fmla="*/ 445 h 668"/>
                  <a:gd name="T18" fmla="*/ 96 w 192"/>
                  <a:gd name="T19" fmla="*/ 499 h 668"/>
                  <a:gd name="T20" fmla="*/ 105 w 192"/>
                  <a:gd name="T21" fmla="*/ 499 h 668"/>
                  <a:gd name="T22" fmla="*/ 113 w 192"/>
                  <a:gd name="T23" fmla="*/ 597 h 668"/>
                  <a:gd name="T24" fmla="*/ 131 w 192"/>
                  <a:gd name="T25" fmla="*/ 606 h 668"/>
                  <a:gd name="T26" fmla="*/ 192 w 192"/>
                  <a:gd name="T27" fmla="*/ 632 h 668"/>
                  <a:gd name="T28" fmla="*/ 183 w 192"/>
                  <a:gd name="T29" fmla="*/ 641 h 668"/>
                  <a:gd name="T30" fmla="*/ 122 w 192"/>
                  <a:gd name="T31" fmla="*/ 632 h 668"/>
                  <a:gd name="T32" fmla="*/ 113 w 192"/>
                  <a:gd name="T33" fmla="*/ 632 h 668"/>
                  <a:gd name="T34" fmla="*/ 122 w 192"/>
                  <a:gd name="T35" fmla="*/ 624 h 668"/>
                  <a:gd name="T36" fmla="*/ 113 w 192"/>
                  <a:gd name="T37" fmla="*/ 624 h 668"/>
                  <a:gd name="T38" fmla="*/ 105 w 192"/>
                  <a:gd name="T39" fmla="*/ 606 h 668"/>
                  <a:gd name="T40" fmla="*/ 96 w 192"/>
                  <a:gd name="T41" fmla="*/ 606 h 668"/>
                  <a:gd name="T42" fmla="*/ 87 w 192"/>
                  <a:gd name="T43" fmla="*/ 597 h 668"/>
                  <a:gd name="T44" fmla="*/ 78 w 192"/>
                  <a:gd name="T45" fmla="*/ 552 h 668"/>
                  <a:gd name="T46" fmla="*/ 87 w 192"/>
                  <a:gd name="T47" fmla="*/ 534 h 668"/>
                  <a:gd name="T48" fmla="*/ 61 w 192"/>
                  <a:gd name="T49" fmla="*/ 526 h 668"/>
                  <a:gd name="T50" fmla="*/ 52 w 192"/>
                  <a:gd name="T51" fmla="*/ 490 h 668"/>
                  <a:gd name="T52" fmla="*/ 61 w 192"/>
                  <a:gd name="T53" fmla="*/ 445 h 668"/>
                  <a:gd name="T54" fmla="*/ 52 w 192"/>
                  <a:gd name="T55" fmla="*/ 445 h 668"/>
                  <a:gd name="T56" fmla="*/ 44 w 192"/>
                  <a:gd name="T57" fmla="*/ 410 h 668"/>
                  <a:gd name="T58" fmla="*/ 26 w 192"/>
                  <a:gd name="T59" fmla="*/ 356 h 668"/>
                  <a:gd name="T60" fmla="*/ 35 w 192"/>
                  <a:gd name="T61" fmla="*/ 303 h 668"/>
                  <a:gd name="T62" fmla="*/ 18 w 192"/>
                  <a:gd name="T63" fmla="*/ 240 h 668"/>
                  <a:gd name="T64" fmla="*/ 18 w 192"/>
                  <a:gd name="T65" fmla="*/ 214 h 668"/>
                  <a:gd name="T66" fmla="*/ 18 w 192"/>
                  <a:gd name="T67" fmla="*/ 98 h 668"/>
                  <a:gd name="T68" fmla="*/ 0 w 192"/>
                  <a:gd name="T69" fmla="*/ 9 h 6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2"/>
                  <a:gd name="T106" fmla="*/ 0 h 668"/>
                  <a:gd name="T107" fmla="*/ 192 w 192"/>
                  <a:gd name="T108" fmla="*/ 668 h 6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2" h="668">
                    <a:moveTo>
                      <a:pt x="0" y="9"/>
                    </a:moveTo>
                    <a:lnTo>
                      <a:pt x="18" y="0"/>
                    </a:lnTo>
                    <a:lnTo>
                      <a:pt x="35" y="27"/>
                    </a:lnTo>
                    <a:lnTo>
                      <a:pt x="35" y="44"/>
                    </a:lnTo>
                    <a:lnTo>
                      <a:pt x="52" y="98"/>
                    </a:lnTo>
                    <a:lnTo>
                      <a:pt x="61" y="98"/>
                    </a:lnTo>
                    <a:lnTo>
                      <a:pt x="61" y="116"/>
                    </a:lnTo>
                    <a:lnTo>
                      <a:pt x="44" y="125"/>
                    </a:lnTo>
                    <a:lnTo>
                      <a:pt x="52" y="160"/>
                    </a:lnTo>
                    <a:lnTo>
                      <a:pt x="44" y="196"/>
                    </a:lnTo>
                    <a:lnTo>
                      <a:pt x="44" y="249"/>
                    </a:lnTo>
                    <a:lnTo>
                      <a:pt x="61" y="303"/>
                    </a:lnTo>
                    <a:lnTo>
                      <a:pt x="52" y="330"/>
                    </a:lnTo>
                    <a:lnTo>
                      <a:pt x="61" y="338"/>
                    </a:lnTo>
                    <a:lnTo>
                      <a:pt x="52" y="356"/>
                    </a:lnTo>
                    <a:lnTo>
                      <a:pt x="78" y="392"/>
                    </a:lnTo>
                    <a:lnTo>
                      <a:pt x="78" y="436"/>
                    </a:lnTo>
                    <a:lnTo>
                      <a:pt x="87" y="445"/>
                    </a:lnTo>
                    <a:lnTo>
                      <a:pt x="87" y="472"/>
                    </a:lnTo>
                    <a:lnTo>
                      <a:pt x="96" y="499"/>
                    </a:lnTo>
                    <a:lnTo>
                      <a:pt x="105" y="508"/>
                    </a:lnTo>
                    <a:lnTo>
                      <a:pt x="105" y="499"/>
                    </a:lnTo>
                    <a:lnTo>
                      <a:pt x="113" y="534"/>
                    </a:lnTo>
                    <a:lnTo>
                      <a:pt x="113" y="597"/>
                    </a:lnTo>
                    <a:lnTo>
                      <a:pt x="122" y="606"/>
                    </a:lnTo>
                    <a:lnTo>
                      <a:pt x="131" y="606"/>
                    </a:lnTo>
                    <a:lnTo>
                      <a:pt x="148" y="632"/>
                    </a:lnTo>
                    <a:lnTo>
                      <a:pt x="192" y="632"/>
                    </a:lnTo>
                    <a:lnTo>
                      <a:pt x="192" y="641"/>
                    </a:lnTo>
                    <a:lnTo>
                      <a:pt x="183" y="641"/>
                    </a:lnTo>
                    <a:lnTo>
                      <a:pt x="183" y="668"/>
                    </a:lnTo>
                    <a:lnTo>
                      <a:pt x="122" y="632"/>
                    </a:lnTo>
                    <a:lnTo>
                      <a:pt x="122" y="641"/>
                    </a:lnTo>
                    <a:lnTo>
                      <a:pt x="113" y="632"/>
                    </a:lnTo>
                    <a:lnTo>
                      <a:pt x="113" y="624"/>
                    </a:lnTo>
                    <a:lnTo>
                      <a:pt x="122" y="624"/>
                    </a:lnTo>
                    <a:lnTo>
                      <a:pt x="113" y="615"/>
                    </a:lnTo>
                    <a:lnTo>
                      <a:pt x="113" y="624"/>
                    </a:lnTo>
                    <a:lnTo>
                      <a:pt x="105" y="624"/>
                    </a:lnTo>
                    <a:lnTo>
                      <a:pt x="105" y="606"/>
                    </a:lnTo>
                    <a:lnTo>
                      <a:pt x="105" y="597"/>
                    </a:lnTo>
                    <a:lnTo>
                      <a:pt x="96" y="606"/>
                    </a:lnTo>
                    <a:lnTo>
                      <a:pt x="96" y="597"/>
                    </a:lnTo>
                    <a:lnTo>
                      <a:pt x="87" y="597"/>
                    </a:lnTo>
                    <a:lnTo>
                      <a:pt x="78" y="570"/>
                    </a:lnTo>
                    <a:lnTo>
                      <a:pt x="78" y="552"/>
                    </a:lnTo>
                    <a:lnTo>
                      <a:pt x="87" y="570"/>
                    </a:lnTo>
                    <a:lnTo>
                      <a:pt x="87" y="534"/>
                    </a:lnTo>
                    <a:lnTo>
                      <a:pt x="52" y="534"/>
                    </a:lnTo>
                    <a:lnTo>
                      <a:pt x="61" y="526"/>
                    </a:lnTo>
                    <a:lnTo>
                      <a:pt x="61" y="517"/>
                    </a:lnTo>
                    <a:lnTo>
                      <a:pt x="52" y="490"/>
                    </a:lnTo>
                    <a:lnTo>
                      <a:pt x="78" y="490"/>
                    </a:lnTo>
                    <a:lnTo>
                      <a:pt x="61" y="445"/>
                    </a:lnTo>
                    <a:lnTo>
                      <a:pt x="52" y="436"/>
                    </a:lnTo>
                    <a:lnTo>
                      <a:pt x="52" y="445"/>
                    </a:lnTo>
                    <a:lnTo>
                      <a:pt x="44" y="428"/>
                    </a:lnTo>
                    <a:lnTo>
                      <a:pt x="44" y="410"/>
                    </a:lnTo>
                    <a:lnTo>
                      <a:pt x="26" y="365"/>
                    </a:lnTo>
                    <a:lnTo>
                      <a:pt x="26" y="356"/>
                    </a:lnTo>
                    <a:lnTo>
                      <a:pt x="35" y="356"/>
                    </a:lnTo>
                    <a:lnTo>
                      <a:pt x="35" y="303"/>
                    </a:lnTo>
                    <a:lnTo>
                      <a:pt x="35" y="276"/>
                    </a:lnTo>
                    <a:lnTo>
                      <a:pt x="18" y="240"/>
                    </a:lnTo>
                    <a:lnTo>
                      <a:pt x="26" y="232"/>
                    </a:lnTo>
                    <a:lnTo>
                      <a:pt x="18" y="214"/>
                    </a:lnTo>
                    <a:lnTo>
                      <a:pt x="26" y="160"/>
                    </a:lnTo>
                    <a:lnTo>
                      <a:pt x="18" y="98"/>
                    </a:lnTo>
                    <a:lnTo>
                      <a:pt x="18" y="71"/>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63" name="Freeform 438"/>
              <p:cNvSpPr>
                <a:spLocks/>
              </p:cNvSpPr>
              <p:nvPr/>
            </p:nvSpPr>
            <p:spPr bwMode="auto">
              <a:xfrm>
                <a:off x="1559" y="2774"/>
                <a:ext cx="192" cy="668"/>
              </a:xfrm>
              <a:custGeom>
                <a:avLst/>
                <a:gdLst>
                  <a:gd name="T0" fmla="*/ 18 w 192"/>
                  <a:gd name="T1" fmla="*/ 0 h 668"/>
                  <a:gd name="T2" fmla="*/ 35 w 192"/>
                  <a:gd name="T3" fmla="*/ 44 h 668"/>
                  <a:gd name="T4" fmla="*/ 61 w 192"/>
                  <a:gd name="T5" fmla="*/ 98 h 668"/>
                  <a:gd name="T6" fmla="*/ 44 w 192"/>
                  <a:gd name="T7" fmla="*/ 125 h 668"/>
                  <a:gd name="T8" fmla="*/ 44 w 192"/>
                  <a:gd name="T9" fmla="*/ 196 h 668"/>
                  <a:gd name="T10" fmla="*/ 61 w 192"/>
                  <a:gd name="T11" fmla="*/ 303 h 668"/>
                  <a:gd name="T12" fmla="*/ 61 w 192"/>
                  <a:gd name="T13" fmla="*/ 338 h 668"/>
                  <a:gd name="T14" fmla="*/ 78 w 192"/>
                  <a:gd name="T15" fmla="*/ 392 h 668"/>
                  <a:gd name="T16" fmla="*/ 87 w 192"/>
                  <a:gd name="T17" fmla="*/ 445 h 668"/>
                  <a:gd name="T18" fmla="*/ 96 w 192"/>
                  <a:gd name="T19" fmla="*/ 499 h 668"/>
                  <a:gd name="T20" fmla="*/ 105 w 192"/>
                  <a:gd name="T21" fmla="*/ 499 h 668"/>
                  <a:gd name="T22" fmla="*/ 113 w 192"/>
                  <a:gd name="T23" fmla="*/ 597 h 668"/>
                  <a:gd name="T24" fmla="*/ 131 w 192"/>
                  <a:gd name="T25" fmla="*/ 606 h 668"/>
                  <a:gd name="T26" fmla="*/ 192 w 192"/>
                  <a:gd name="T27" fmla="*/ 632 h 668"/>
                  <a:gd name="T28" fmla="*/ 183 w 192"/>
                  <a:gd name="T29" fmla="*/ 641 h 668"/>
                  <a:gd name="T30" fmla="*/ 122 w 192"/>
                  <a:gd name="T31" fmla="*/ 632 h 668"/>
                  <a:gd name="T32" fmla="*/ 113 w 192"/>
                  <a:gd name="T33" fmla="*/ 632 h 668"/>
                  <a:gd name="T34" fmla="*/ 122 w 192"/>
                  <a:gd name="T35" fmla="*/ 624 h 668"/>
                  <a:gd name="T36" fmla="*/ 113 w 192"/>
                  <a:gd name="T37" fmla="*/ 624 h 668"/>
                  <a:gd name="T38" fmla="*/ 105 w 192"/>
                  <a:gd name="T39" fmla="*/ 606 h 668"/>
                  <a:gd name="T40" fmla="*/ 96 w 192"/>
                  <a:gd name="T41" fmla="*/ 606 h 668"/>
                  <a:gd name="T42" fmla="*/ 87 w 192"/>
                  <a:gd name="T43" fmla="*/ 597 h 668"/>
                  <a:gd name="T44" fmla="*/ 78 w 192"/>
                  <a:gd name="T45" fmla="*/ 552 h 668"/>
                  <a:gd name="T46" fmla="*/ 87 w 192"/>
                  <a:gd name="T47" fmla="*/ 534 h 668"/>
                  <a:gd name="T48" fmla="*/ 61 w 192"/>
                  <a:gd name="T49" fmla="*/ 526 h 668"/>
                  <a:gd name="T50" fmla="*/ 52 w 192"/>
                  <a:gd name="T51" fmla="*/ 490 h 668"/>
                  <a:gd name="T52" fmla="*/ 61 w 192"/>
                  <a:gd name="T53" fmla="*/ 445 h 668"/>
                  <a:gd name="T54" fmla="*/ 52 w 192"/>
                  <a:gd name="T55" fmla="*/ 445 h 668"/>
                  <a:gd name="T56" fmla="*/ 44 w 192"/>
                  <a:gd name="T57" fmla="*/ 410 h 668"/>
                  <a:gd name="T58" fmla="*/ 26 w 192"/>
                  <a:gd name="T59" fmla="*/ 356 h 668"/>
                  <a:gd name="T60" fmla="*/ 35 w 192"/>
                  <a:gd name="T61" fmla="*/ 303 h 668"/>
                  <a:gd name="T62" fmla="*/ 18 w 192"/>
                  <a:gd name="T63" fmla="*/ 240 h 668"/>
                  <a:gd name="T64" fmla="*/ 18 w 192"/>
                  <a:gd name="T65" fmla="*/ 214 h 668"/>
                  <a:gd name="T66" fmla="*/ 18 w 192"/>
                  <a:gd name="T67" fmla="*/ 98 h 668"/>
                  <a:gd name="T68" fmla="*/ 0 w 192"/>
                  <a:gd name="T69" fmla="*/ 9 h 6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2"/>
                  <a:gd name="T106" fmla="*/ 0 h 668"/>
                  <a:gd name="T107" fmla="*/ 192 w 192"/>
                  <a:gd name="T108" fmla="*/ 668 h 6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2" h="668">
                    <a:moveTo>
                      <a:pt x="0" y="9"/>
                    </a:moveTo>
                    <a:lnTo>
                      <a:pt x="18" y="0"/>
                    </a:lnTo>
                    <a:lnTo>
                      <a:pt x="35" y="27"/>
                    </a:lnTo>
                    <a:lnTo>
                      <a:pt x="35" y="44"/>
                    </a:lnTo>
                    <a:lnTo>
                      <a:pt x="52" y="98"/>
                    </a:lnTo>
                    <a:lnTo>
                      <a:pt x="61" y="98"/>
                    </a:lnTo>
                    <a:lnTo>
                      <a:pt x="61" y="116"/>
                    </a:lnTo>
                    <a:lnTo>
                      <a:pt x="44" y="125"/>
                    </a:lnTo>
                    <a:lnTo>
                      <a:pt x="52" y="160"/>
                    </a:lnTo>
                    <a:lnTo>
                      <a:pt x="44" y="196"/>
                    </a:lnTo>
                    <a:lnTo>
                      <a:pt x="44" y="249"/>
                    </a:lnTo>
                    <a:lnTo>
                      <a:pt x="61" y="303"/>
                    </a:lnTo>
                    <a:lnTo>
                      <a:pt x="52" y="330"/>
                    </a:lnTo>
                    <a:lnTo>
                      <a:pt x="61" y="338"/>
                    </a:lnTo>
                    <a:lnTo>
                      <a:pt x="52" y="356"/>
                    </a:lnTo>
                    <a:lnTo>
                      <a:pt x="78" y="392"/>
                    </a:lnTo>
                    <a:lnTo>
                      <a:pt x="78" y="436"/>
                    </a:lnTo>
                    <a:lnTo>
                      <a:pt x="87" y="445"/>
                    </a:lnTo>
                    <a:lnTo>
                      <a:pt x="87" y="472"/>
                    </a:lnTo>
                    <a:lnTo>
                      <a:pt x="96" y="499"/>
                    </a:lnTo>
                    <a:lnTo>
                      <a:pt x="105" y="508"/>
                    </a:lnTo>
                    <a:lnTo>
                      <a:pt x="105" y="499"/>
                    </a:lnTo>
                    <a:lnTo>
                      <a:pt x="113" y="534"/>
                    </a:lnTo>
                    <a:lnTo>
                      <a:pt x="113" y="597"/>
                    </a:lnTo>
                    <a:lnTo>
                      <a:pt x="122" y="606"/>
                    </a:lnTo>
                    <a:lnTo>
                      <a:pt x="131" y="606"/>
                    </a:lnTo>
                    <a:lnTo>
                      <a:pt x="148" y="632"/>
                    </a:lnTo>
                    <a:lnTo>
                      <a:pt x="192" y="632"/>
                    </a:lnTo>
                    <a:lnTo>
                      <a:pt x="192" y="641"/>
                    </a:lnTo>
                    <a:lnTo>
                      <a:pt x="183" y="641"/>
                    </a:lnTo>
                    <a:lnTo>
                      <a:pt x="183" y="668"/>
                    </a:lnTo>
                    <a:lnTo>
                      <a:pt x="122" y="632"/>
                    </a:lnTo>
                    <a:lnTo>
                      <a:pt x="122" y="641"/>
                    </a:lnTo>
                    <a:lnTo>
                      <a:pt x="113" y="632"/>
                    </a:lnTo>
                    <a:lnTo>
                      <a:pt x="113" y="624"/>
                    </a:lnTo>
                    <a:lnTo>
                      <a:pt x="122" y="624"/>
                    </a:lnTo>
                    <a:lnTo>
                      <a:pt x="113" y="615"/>
                    </a:lnTo>
                    <a:lnTo>
                      <a:pt x="113" y="624"/>
                    </a:lnTo>
                    <a:lnTo>
                      <a:pt x="105" y="624"/>
                    </a:lnTo>
                    <a:lnTo>
                      <a:pt x="105" y="606"/>
                    </a:lnTo>
                    <a:lnTo>
                      <a:pt x="105" y="597"/>
                    </a:lnTo>
                    <a:lnTo>
                      <a:pt x="96" y="606"/>
                    </a:lnTo>
                    <a:lnTo>
                      <a:pt x="96" y="597"/>
                    </a:lnTo>
                    <a:lnTo>
                      <a:pt x="87" y="597"/>
                    </a:lnTo>
                    <a:lnTo>
                      <a:pt x="78" y="570"/>
                    </a:lnTo>
                    <a:lnTo>
                      <a:pt x="78" y="552"/>
                    </a:lnTo>
                    <a:lnTo>
                      <a:pt x="87" y="570"/>
                    </a:lnTo>
                    <a:lnTo>
                      <a:pt x="87" y="534"/>
                    </a:lnTo>
                    <a:lnTo>
                      <a:pt x="52" y="534"/>
                    </a:lnTo>
                    <a:lnTo>
                      <a:pt x="61" y="526"/>
                    </a:lnTo>
                    <a:lnTo>
                      <a:pt x="61" y="517"/>
                    </a:lnTo>
                    <a:lnTo>
                      <a:pt x="52" y="490"/>
                    </a:lnTo>
                    <a:lnTo>
                      <a:pt x="78" y="490"/>
                    </a:lnTo>
                    <a:lnTo>
                      <a:pt x="61" y="445"/>
                    </a:lnTo>
                    <a:lnTo>
                      <a:pt x="52" y="436"/>
                    </a:lnTo>
                    <a:lnTo>
                      <a:pt x="52" y="445"/>
                    </a:lnTo>
                    <a:lnTo>
                      <a:pt x="44" y="428"/>
                    </a:lnTo>
                    <a:lnTo>
                      <a:pt x="44" y="410"/>
                    </a:lnTo>
                    <a:lnTo>
                      <a:pt x="26" y="365"/>
                    </a:lnTo>
                    <a:lnTo>
                      <a:pt x="26" y="356"/>
                    </a:lnTo>
                    <a:lnTo>
                      <a:pt x="35" y="356"/>
                    </a:lnTo>
                    <a:lnTo>
                      <a:pt x="35" y="303"/>
                    </a:lnTo>
                    <a:lnTo>
                      <a:pt x="35" y="276"/>
                    </a:lnTo>
                    <a:lnTo>
                      <a:pt x="18" y="240"/>
                    </a:lnTo>
                    <a:lnTo>
                      <a:pt x="26" y="232"/>
                    </a:lnTo>
                    <a:lnTo>
                      <a:pt x="18" y="214"/>
                    </a:lnTo>
                    <a:lnTo>
                      <a:pt x="26" y="160"/>
                    </a:lnTo>
                    <a:lnTo>
                      <a:pt x="18" y="98"/>
                    </a:lnTo>
                    <a:lnTo>
                      <a:pt x="18" y="71"/>
                    </a:lnTo>
                    <a:lnTo>
                      <a:pt x="0" y="9"/>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03" name="Freeform 439"/>
            <p:cNvSpPr>
              <a:spLocks/>
            </p:cNvSpPr>
            <p:nvPr/>
          </p:nvSpPr>
          <p:spPr bwMode="auto">
            <a:xfrm>
              <a:off x="4970463" y="2759075"/>
              <a:ext cx="3175" cy="12700"/>
            </a:xfrm>
            <a:custGeom>
              <a:avLst/>
              <a:gdLst>
                <a:gd name="T0" fmla="*/ 0 w 3175"/>
                <a:gd name="T1" fmla="*/ 0 h 9"/>
                <a:gd name="T2" fmla="*/ 0 w 3175"/>
                <a:gd name="T3" fmla="*/ 2147483647 h 9"/>
                <a:gd name="T4" fmla="*/ 0 w 3175"/>
                <a:gd name="T5" fmla="*/ 0 h 9"/>
                <a:gd name="T6" fmla="*/ 0 60000 65536"/>
                <a:gd name="T7" fmla="*/ 0 60000 65536"/>
                <a:gd name="T8" fmla="*/ 0 60000 65536"/>
                <a:gd name="T9" fmla="*/ 0 w 3175"/>
                <a:gd name="T10" fmla="*/ 0 h 9"/>
                <a:gd name="T11" fmla="*/ 3175 w 3175"/>
                <a:gd name="T12" fmla="*/ 9 h 9"/>
              </a:gdLst>
              <a:ahLst/>
              <a:cxnLst>
                <a:cxn ang="T6">
                  <a:pos x="T0" y="T1"/>
                </a:cxn>
                <a:cxn ang="T7">
                  <a:pos x="T2" y="T3"/>
                </a:cxn>
                <a:cxn ang="T8">
                  <a:pos x="T4" y="T5"/>
                </a:cxn>
              </a:cxnLst>
              <a:rect l="T9" t="T10" r="T11" b="T12"/>
              <a:pathLst>
                <a:path w="3175" h="9">
                  <a:moveTo>
                    <a:pt x="0" y="0"/>
                  </a:moveTo>
                  <a:lnTo>
                    <a:pt x="0" y="9"/>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04" name="Freeform 440"/>
            <p:cNvSpPr>
              <a:spLocks/>
            </p:cNvSpPr>
            <p:nvPr/>
          </p:nvSpPr>
          <p:spPr bwMode="auto">
            <a:xfrm>
              <a:off x="4970463" y="2759075"/>
              <a:ext cx="3175" cy="12700"/>
            </a:xfrm>
            <a:custGeom>
              <a:avLst/>
              <a:gdLst>
                <a:gd name="T0" fmla="*/ 0 w 3175"/>
                <a:gd name="T1" fmla="*/ 0 h 9"/>
                <a:gd name="T2" fmla="*/ 0 w 3175"/>
                <a:gd name="T3" fmla="*/ 2147483647 h 9"/>
                <a:gd name="T4" fmla="*/ 0 w 3175"/>
                <a:gd name="T5" fmla="*/ 0 h 9"/>
                <a:gd name="T6" fmla="*/ 0 60000 65536"/>
                <a:gd name="T7" fmla="*/ 0 60000 65536"/>
                <a:gd name="T8" fmla="*/ 0 60000 65536"/>
                <a:gd name="T9" fmla="*/ 0 w 3175"/>
                <a:gd name="T10" fmla="*/ 0 h 9"/>
                <a:gd name="T11" fmla="*/ 3175 w 3175"/>
                <a:gd name="T12" fmla="*/ 9 h 9"/>
              </a:gdLst>
              <a:ahLst/>
              <a:cxnLst>
                <a:cxn ang="T6">
                  <a:pos x="T0" y="T1"/>
                </a:cxn>
                <a:cxn ang="T7">
                  <a:pos x="T2" y="T3"/>
                </a:cxn>
                <a:cxn ang="T8">
                  <a:pos x="T4" y="T5"/>
                </a:cxn>
              </a:cxnLst>
              <a:rect l="T9" t="T10" r="T11" b="T12"/>
              <a:pathLst>
                <a:path w="3175" h="9">
                  <a:moveTo>
                    <a:pt x="0" y="0"/>
                  </a:moveTo>
                  <a:lnTo>
                    <a:pt x="0" y="9"/>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05" name="Freeform 441"/>
            <p:cNvSpPr>
              <a:spLocks/>
            </p:cNvSpPr>
            <p:nvPr/>
          </p:nvSpPr>
          <p:spPr bwMode="auto">
            <a:xfrm>
              <a:off x="4970463" y="2759075"/>
              <a:ext cx="3175" cy="12700"/>
            </a:xfrm>
            <a:custGeom>
              <a:avLst/>
              <a:gdLst>
                <a:gd name="T0" fmla="*/ 0 w 3175"/>
                <a:gd name="T1" fmla="*/ 0 h 9"/>
                <a:gd name="T2" fmla="*/ 0 w 3175"/>
                <a:gd name="T3" fmla="*/ 2147483647 h 9"/>
                <a:gd name="T4" fmla="*/ 0 w 3175"/>
                <a:gd name="T5" fmla="*/ 0 h 9"/>
                <a:gd name="T6" fmla="*/ 0 60000 65536"/>
                <a:gd name="T7" fmla="*/ 0 60000 65536"/>
                <a:gd name="T8" fmla="*/ 0 60000 65536"/>
                <a:gd name="T9" fmla="*/ 0 w 3175"/>
                <a:gd name="T10" fmla="*/ 0 h 9"/>
                <a:gd name="T11" fmla="*/ 3175 w 3175"/>
                <a:gd name="T12" fmla="*/ 9 h 9"/>
              </a:gdLst>
              <a:ahLst/>
              <a:cxnLst>
                <a:cxn ang="T6">
                  <a:pos x="T0" y="T1"/>
                </a:cxn>
                <a:cxn ang="T7">
                  <a:pos x="T2" y="T3"/>
                </a:cxn>
                <a:cxn ang="T8">
                  <a:pos x="T4" y="T5"/>
                </a:cxn>
              </a:cxnLst>
              <a:rect l="T9" t="T10" r="T11" b="T12"/>
              <a:pathLst>
                <a:path w="3175" h="9">
                  <a:moveTo>
                    <a:pt x="0" y="0"/>
                  </a:moveTo>
                  <a:lnTo>
                    <a:pt x="0" y="9"/>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06" name="Freeform 442"/>
            <p:cNvSpPr>
              <a:spLocks/>
            </p:cNvSpPr>
            <p:nvPr/>
          </p:nvSpPr>
          <p:spPr bwMode="auto">
            <a:xfrm>
              <a:off x="4970463" y="2759075"/>
              <a:ext cx="3175" cy="12700"/>
            </a:xfrm>
            <a:custGeom>
              <a:avLst/>
              <a:gdLst>
                <a:gd name="T0" fmla="*/ 0 w 3175"/>
                <a:gd name="T1" fmla="*/ 0 h 9"/>
                <a:gd name="T2" fmla="*/ 0 w 3175"/>
                <a:gd name="T3" fmla="*/ 2147483647 h 9"/>
                <a:gd name="T4" fmla="*/ 0 w 3175"/>
                <a:gd name="T5" fmla="*/ 0 h 9"/>
                <a:gd name="T6" fmla="*/ 0 60000 65536"/>
                <a:gd name="T7" fmla="*/ 0 60000 65536"/>
                <a:gd name="T8" fmla="*/ 0 60000 65536"/>
                <a:gd name="T9" fmla="*/ 0 w 3175"/>
                <a:gd name="T10" fmla="*/ 0 h 9"/>
                <a:gd name="T11" fmla="*/ 3175 w 3175"/>
                <a:gd name="T12" fmla="*/ 9 h 9"/>
              </a:gdLst>
              <a:ahLst/>
              <a:cxnLst>
                <a:cxn ang="T6">
                  <a:pos x="T0" y="T1"/>
                </a:cxn>
                <a:cxn ang="T7">
                  <a:pos x="T2" y="T3"/>
                </a:cxn>
                <a:cxn ang="T8">
                  <a:pos x="T4" y="T5"/>
                </a:cxn>
              </a:cxnLst>
              <a:rect l="T9" t="T10" r="T11" b="T12"/>
              <a:pathLst>
                <a:path w="3175" h="9">
                  <a:moveTo>
                    <a:pt x="0" y="0"/>
                  </a:moveTo>
                  <a:lnTo>
                    <a:pt x="0" y="9"/>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07" name="Freeform 443"/>
            <p:cNvSpPr>
              <a:spLocks/>
            </p:cNvSpPr>
            <p:nvPr/>
          </p:nvSpPr>
          <p:spPr bwMode="auto">
            <a:xfrm>
              <a:off x="3032125" y="4359275"/>
              <a:ext cx="322263" cy="377825"/>
            </a:xfrm>
            <a:custGeom>
              <a:avLst/>
              <a:gdLst>
                <a:gd name="T0" fmla="*/ 0 w 200"/>
                <a:gd name="T1" fmla="*/ 2147483647 h 250"/>
                <a:gd name="T2" fmla="*/ 2147483647 w 200"/>
                <a:gd name="T3" fmla="*/ 2147483647 h 250"/>
                <a:gd name="T4" fmla="*/ 2147483647 w 200"/>
                <a:gd name="T5" fmla="*/ 0 h 250"/>
                <a:gd name="T6" fmla="*/ 2147483647 w 200"/>
                <a:gd name="T7" fmla="*/ 0 h 250"/>
                <a:gd name="T8" fmla="*/ 2147483647 w 200"/>
                <a:gd name="T9" fmla="*/ 2147483647 h 250"/>
                <a:gd name="T10" fmla="*/ 2147483647 w 200"/>
                <a:gd name="T11" fmla="*/ 2147483647 h 250"/>
                <a:gd name="T12" fmla="*/ 2147483647 w 200"/>
                <a:gd name="T13" fmla="*/ 2147483647 h 250"/>
                <a:gd name="T14" fmla="*/ 2147483647 w 200"/>
                <a:gd name="T15" fmla="*/ 2147483647 h 250"/>
                <a:gd name="T16" fmla="*/ 2147483647 w 200"/>
                <a:gd name="T17" fmla="*/ 2147483647 h 250"/>
                <a:gd name="T18" fmla="*/ 2147483647 w 200"/>
                <a:gd name="T19" fmla="*/ 2147483647 h 250"/>
                <a:gd name="T20" fmla="*/ 2147483647 w 200"/>
                <a:gd name="T21" fmla="*/ 2147483647 h 250"/>
                <a:gd name="T22" fmla="*/ 2147483647 w 200"/>
                <a:gd name="T23" fmla="*/ 2147483647 h 250"/>
                <a:gd name="T24" fmla="*/ 2147483647 w 200"/>
                <a:gd name="T25" fmla="*/ 2147483647 h 250"/>
                <a:gd name="T26" fmla="*/ 2147483647 w 200"/>
                <a:gd name="T27" fmla="*/ 2147483647 h 250"/>
                <a:gd name="T28" fmla="*/ 2147483647 w 200"/>
                <a:gd name="T29" fmla="*/ 2147483647 h 250"/>
                <a:gd name="T30" fmla="*/ 2147483647 w 200"/>
                <a:gd name="T31" fmla="*/ 2147483647 h 250"/>
                <a:gd name="T32" fmla="*/ 2147483647 w 200"/>
                <a:gd name="T33" fmla="*/ 2147483647 h 250"/>
                <a:gd name="T34" fmla="*/ 2147483647 w 200"/>
                <a:gd name="T35" fmla="*/ 2147483647 h 250"/>
                <a:gd name="T36" fmla="*/ 2147483647 w 200"/>
                <a:gd name="T37" fmla="*/ 2147483647 h 250"/>
                <a:gd name="T38" fmla="*/ 2147483647 w 200"/>
                <a:gd name="T39" fmla="*/ 2147483647 h 250"/>
                <a:gd name="T40" fmla="*/ 2147483647 w 200"/>
                <a:gd name="T41" fmla="*/ 2147483647 h 250"/>
                <a:gd name="T42" fmla="*/ 2147483647 w 200"/>
                <a:gd name="T43" fmla="*/ 2147483647 h 250"/>
                <a:gd name="T44" fmla="*/ 2147483647 w 200"/>
                <a:gd name="T45" fmla="*/ 2147483647 h 250"/>
                <a:gd name="T46" fmla="*/ 2147483647 w 200"/>
                <a:gd name="T47" fmla="*/ 2147483647 h 250"/>
                <a:gd name="T48" fmla="*/ 2147483647 w 200"/>
                <a:gd name="T49" fmla="*/ 2147483647 h 250"/>
                <a:gd name="T50" fmla="*/ 2147483647 w 200"/>
                <a:gd name="T51" fmla="*/ 2147483647 h 250"/>
                <a:gd name="T52" fmla="*/ 2147483647 w 200"/>
                <a:gd name="T53" fmla="*/ 2147483647 h 250"/>
                <a:gd name="T54" fmla="*/ 0 w 200"/>
                <a:gd name="T55" fmla="*/ 2147483647 h 2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0"/>
                <a:gd name="T85" fmla="*/ 0 h 250"/>
                <a:gd name="T86" fmla="*/ 200 w 200"/>
                <a:gd name="T87" fmla="*/ 250 h 2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0" h="250">
                  <a:moveTo>
                    <a:pt x="0" y="18"/>
                  </a:moveTo>
                  <a:lnTo>
                    <a:pt x="17" y="27"/>
                  </a:lnTo>
                  <a:lnTo>
                    <a:pt x="35" y="0"/>
                  </a:lnTo>
                  <a:lnTo>
                    <a:pt x="69" y="0"/>
                  </a:lnTo>
                  <a:lnTo>
                    <a:pt x="69" y="27"/>
                  </a:lnTo>
                  <a:lnTo>
                    <a:pt x="78" y="54"/>
                  </a:lnTo>
                  <a:lnTo>
                    <a:pt x="139" y="81"/>
                  </a:lnTo>
                  <a:lnTo>
                    <a:pt x="157" y="98"/>
                  </a:lnTo>
                  <a:lnTo>
                    <a:pt x="157" y="107"/>
                  </a:lnTo>
                  <a:lnTo>
                    <a:pt x="157" y="116"/>
                  </a:lnTo>
                  <a:lnTo>
                    <a:pt x="183" y="125"/>
                  </a:lnTo>
                  <a:lnTo>
                    <a:pt x="183" y="143"/>
                  </a:lnTo>
                  <a:lnTo>
                    <a:pt x="200" y="161"/>
                  </a:lnTo>
                  <a:lnTo>
                    <a:pt x="191" y="196"/>
                  </a:lnTo>
                  <a:lnTo>
                    <a:pt x="183" y="179"/>
                  </a:lnTo>
                  <a:lnTo>
                    <a:pt x="130" y="188"/>
                  </a:lnTo>
                  <a:lnTo>
                    <a:pt x="122" y="241"/>
                  </a:lnTo>
                  <a:lnTo>
                    <a:pt x="104" y="241"/>
                  </a:lnTo>
                  <a:lnTo>
                    <a:pt x="78" y="223"/>
                  </a:lnTo>
                  <a:lnTo>
                    <a:pt x="52" y="250"/>
                  </a:lnTo>
                  <a:lnTo>
                    <a:pt x="43" y="250"/>
                  </a:lnTo>
                  <a:lnTo>
                    <a:pt x="26" y="196"/>
                  </a:lnTo>
                  <a:lnTo>
                    <a:pt x="26" y="179"/>
                  </a:lnTo>
                  <a:lnTo>
                    <a:pt x="9" y="152"/>
                  </a:lnTo>
                  <a:lnTo>
                    <a:pt x="17" y="125"/>
                  </a:lnTo>
                  <a:lnTo>
                    <a:pt x="9" y="116"/>
                  </a:lnTo>
                  <a:lnTo>
                    <a:pt x="9" y="54"/>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08" name="Freeform 444"/>
            <p:cNvSpPr>
              <a:spLocks/>
            </p:cNvSpPr>
            <p:nvPr/>
          </p:nvSpPr>
          <p:spPr bwMode="auto">
            <a:xfrm>
              <a:off x="3032125" y="4359275"/>
              <a:ext cx="322263" cy="377825"/>
            </a:xfrm>
            <a:custGeom>
              <a:avLst/>
              <a:gdLst>
                <a:gd name="T0" fmla="*/ 0 w 200"/>
                <a:gd name="T1" fmla="*/ 2147483647 h 250"/>
                <a:gd name="T2" fmla="*/ 2147483647 w 200"/>
                <a:gd name="T3" fmla="*/ 2147483647 h 250"/>
                <a:gd name="T4" fmla="*/ 2147483647 w 200"/>
                <a:gd name="T5" fmla="*/ 0 h 250"/>
                <a:gd name="T6" fmla="*/ 2147483647 w 200"/>
                <a:gd name="T7" fmla="*/ 0 h 250"/>
                <a:gd name="T8" fmla="*/ 2147483647 w 200"/>
                <a:gd name="T9" fmla="*/ 2147483647 h 250"/>
                <a:gd name="T10" fmla="*/ 2147483647 w 200"/>
                <a:gd name="T11" fmla="*/ 2147483647 h 250"/>
                <a:gd name="T12" fmla="*/ 2147483647 w 200"/>
                <a:gd name="T13" fmla="*/ 2147483647 h 250"/>
                <a:gd name="T14" fmla="*/ 2147483647 w 200"/>
                <a:gd name="T15" fmla="*/ 2147483647 h 250"/>
                <a:gd name="T16" fmla="*/ 2147483647 w 200"/>
                <a:gd name="T17" fmla="*/ 2147483647 h 250"/>
                <a:gd name="T18" fmla="*/ 2147483647 w 200"/>
                <a:gd name="T19" fmla="*/ 2147483647 h 250"/>
                <a:gd name="T20" fmla="*/ 2147483647 w 200"/>
                <a:gd name="T21" fmla="*/ 2147483647 h 250"/>
                <a:gd name="T22" fmla="*/ 2147483647 w 200"/>
                <a:gd name="T23" fmla="*/ 2147483647 h 250"/>
                <a:gd name="T24" fmla="*/ 2147483647 w 200"/>
                <a:gd name="T25" fmla="*/ 2147483647 h 250"/>
                <a:gd name="T26" fmla="*/ 2147483647 w 200"/>
                <a:gd name="T27" fmla="*/ 2147483647 h 250"/>
                <a:gd name="T28" fmla="*/ 2147483647 w 200"/>
                <a:gd name="T29" fmla="*/ 2147483647 h 250"/>
                <a:gd name="T30" fmla="*/ 2147483647 w 200"/>
                <a:gd name="T31" fmla="*/ 2147483647 h 250"/>
                <a:gd name="T32" fmla="*/ 2147483647 w 200"/>
                <a:gd name="T33" fmla="*/ 2147483647 h 250"/>
                <a:gd name="T34" fmla="*/ 2147483647 w 200"/>
                <a:gd name="T35" fmla="*/ 2147483647 h 250"/>
                <a:gd name="T36" fmla="*/ 2147483647 w 200"/>
                <a:gd name="T37" fmla="*/ 2147483647 h 250"/>
                <a:gd name="T38" fmla="*/ 2147483647 w 200"/>
                <a:gd name="T39" fmla="*/ 2147483647 h 250"/>
                <a:gd name="T40" fmla="*/ 2147483647 w 200"/>
                <a:gd name="T41" fmla="*/ 2147483647 h 250"/>
                <a:gd name="T42" fmla="*/ 2147483647 w 200"/>
                <a:gd name="T43" fmla="*/ 2147483647 h 250"/>
                <a:gd name="T44" fmla="*/ 2147483647 w 200"/>
                <a:gd name="T45" fmla="*/ 2147483647 h 250"/>
                <a:gd name="T46" fmla="*/ 2147483647 w 200"/>
                <a:gd name="T47" fmla="*/ 2147483647 h 250"/>
                <a:gd name="T48" fmla="*/ 2147483647 w 200"/>
                <a:gd name="T49" fmla="*/ 2147483647 h 250"/>
                <a:gd name="T50" fmla="*/ 2147483647 w 200"/>
                <a:gd name="T51" fmla="*/ 2147483647 h 250"/>
                <a:gd name="T52" fmla="*/ 2147483647 w 200"/>
                <a:gd name="T53" fmla="*/ 2147483647 h 250"/>
                <a:gd name="T54" fmla="*/ 0 w 200"/>
                <a:gd name="T55" fmla="*/ 2147483647 h 2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0"/>
                <a:gd name="T85" fmla="*/ 0 h 250"/>
                <a:gd name="T86" fmla="*/ 200 w 200"/>
                <a:gd name="T87" fmla="*/ 250 h 2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0" h="250">
                  <a:moveTo>
                    <a:pt x="0" y="18"/>
                  </a:moveTo>
                  <a:lnTo>
                    <a:pt x="17" y="27"/>
                  </a:lnTo>
                  <a:lnTo>
                    <a:pt x="35" y="0"/>
                  </a:lnTo>
                  <a:lnTo>
                    <a:pt x="69" y="0"/>
                  </a:lnTo>
                  <a:lnTo>
                    <a:pt x="69" y="27"/>
                  </a:lnTo>
                  <a:lnTo>
                    <a:pt x="78" y="54"/>
                  </a:lnTo>
                  <a:lnTo>
                    <a:pt x="139" y="81"/>
                  </a:lnTo>
                  <a:lnTo>
                    <a:pt x="157" y="98"/>
                  </a:lnTo>
                  <a:lnTo>
                    <a:pt x="157" y="107"/>
                  </a:lnTo>
                  <a:lnTo>
                    <a:pt x="157" y="116"/>
                  </a:lnTo>
                  <a:lnTo>
                    <a:pt x="183" y="125"/>
                  </a:lnTo>
                  <a:lnTo>
                    <a:pt x="183" y="143"/>
                  </a:lnTo>
                  <a:lnTo>
                    <a:pt x="200" y="161"/>
                  </a:lnTo>
                  <a:lnTo>
                    <a:pt x="191" y="196"/>
                  </a:lnTo>
                  <a:lnTo>
                    <a:pt x="183" y="179"/>
                  </a:lnTo>
                  <a:lnTo>
                    <a:pt x="130" y="188"/>
                  </a:lnTo>
                  <a:lnTo>
                    <a:pt x="122" y="241"/>
                  </a:lnTo>
                  <a:lnTo>
                    <a:pt x="104" y="241"/>
                  </a:lnTo>
                  <a:lnTo>
                    <a:pt x="78" y="223"/>
                  </a:lnTo>
                  <a:lnTo>
                    <a:pt x="52" y="250"/>
                  </a:lnTo>
                  <a:lnTo>
                    <a:pt x="43" y="250"/>
                  </a:lnTo>
                  <a:lnTo>
                    <a:pt x="26" y="196"/>
                  </a:lnTo>
                  <a:lnTo>
                    <a:pt x="26" y="179"/>
                  </a:lnTo>
                  <a:lnTo>
                    <a:pt x="9" y="152"/>
                  </a:lnTo>
                  <a:lnTo>
                    <a:pt x="17" y="125"/>
                  </a:lnTo>
                  <a:lnTo>
                    <a:pt x="9" y="116"/>
                  </a:lnTo>
                  <a:lnTo>
                    <a:pt x="9" y="54"/>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09" name="Freeform 445"/>
            <p:cNvSpPr>
              <a:spLocks/>
            </p:cNvSpPr>
            <p:nvPr/>
          </p:nvSpPr>
          <p:spPr bwMode="auto">
            <a:xfrm>
              <a:off x="3230563" y="4629150"/>
              <a:ext cx="180975" cy="242887"/>
            </a:xfrm>
            <a:custGeom>
              <a:avLst/>
              <a:gdLst>
                <a:gd name="T0" fmla="*/ 2147483647 w 113"/>
                <a:gd name="T1" fmla="*/ 2147483647 h 160"/>
                <a:gd name="T2" fmla="*/ 2147483647 w 113"/>
                <a:gd name="T3" fmla="*/ 2147483647 h 160"/>
                <a:gd name="T4" fmla="*/ 2147483647 w 113"/>
                <a:gd name="T5" fmla="*/ 2147483647 h 160"/>
                <a:gd name="T6" fmla="*/ 2147483647 w 113"/>
                <a:gd name="T7" fmla="*/ 2147483647 h 160"/>
                <a:gd name="T8" fmla="*/ 2147483647 w 113"/>
                <a:gd name="T9" fmla="*/ 2147483647 h 160"/>
                <a:gd name="T10" fmla="*/ 2147483647 w 113"/>
                <a:gd name="T11" fmla="*/ 2147483647 h 160"/>
                <a:gd name="T12" fmla="*/ 2147483647 w 113"/>
                <a:gd name="T13" fmla="*/ 2147483647 h 160"/>
                <a:gd name="T14" fmla="*/ 2147483647 w 113"/>
                <a:gd name="T15" fmla="*/ 0 h 160"/>
                <a:gd name="T16" fmla="*/ 2147483647 w 113"/>
                <a:gd name="T17" fmla="*/ 2147483647 h 160"/>
                <a:gd name="T18" fmla="*/ 0 w 113"/>
                <a:gd name="T19" fmla="*/ 2147483647 h 160"/>
                <a:gd name="T20" fmla="*/ 2147483647 w 113"/>
                <a:gd name="T21" fmla="*/ 2147483647 h 160"/>
                <a:gd name="T22" fmla="*/ 2147483647 w 113"/>
                <a:gd name="T23" fmla="*/ 2147483647 h 160"/>
                <a:gd name="T24" fmla="*/ 2147483647 w 113"/>
                <a:gd name="T25" fmla="*/ 2147483647 h 160"/>
                <a:gd name="T26" fmla="*/ 2147483647 w 113"/>
                <a:gd name="T27" fmla="*/ 2147483647 h 160"/>
                <a:gd name="T28" fmla="*/ 2147483647 w 113"/>
                <a:gd name="T29" fmla="*/ 2147483647 h 160"/>
                <a:gd name="T30" fmla="*/ 2147483647 w 113"/>
                <a:gd name="T31" fmla="*/ 2147483647 h 160"/>
                <a:gd name="T32" fmla="*/ 2147483647 w 113"/>
                <a:gd name="T33" fmla="*/ 2147483647 h 160"/>
                <a:gd name="T34" fmla="*/ 2147483647 w 113"/>
                <a:gd name="T35" fmla="*/ 2147483647 h 160"/>
                <a:gd name="T36" fmla="*/ 2147483647 w 113"/>
                <a:gd name="T37" fmla="*/ 2147483647 h 1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160"/>
                <a:gd name="T59" fmla="*/ 113 w 113"/>
                <a:gd name="T60" fmla="*/ 160 h 1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160">
                  <a:moveTo>
                    <a:pt x="113" y="115"/>
                  </a:moveTo>
                  <a:lnTo>
                    <a:pt x="113" y="89"/>
                  </a:lnTo>
                  <a:lnTo>
                    <a:pt x="96" y="89"/>
                  </a:lnTo>
                  <a:lnTo>
                    <a:pt x="96" y="62"/>
                  </a:lnTo>
                  <a:lnTo>
                    <a:pt x="87" y="62"/>
                  </a:lnTo>
                  <a:lnTo>
                    <a:pt x="69" y="44"/>
                  </a:lnTo>
                  <a:lnTo>
                    <a:pt x="61" y="17"/>
                  </a:lnTo>
                  <a:lnTo>
                    <a:pt x="52" y="0"/>
                  </a:lnTo>
                  <a:lnTo>
                    <a:pt x="8" y="9"/>
                  </a:lnTo>
                  <a:lnTo>
                    <a:pt x="0" y="62"/>
                  </a:lnTo>
                  <a:lnTo>
                    <a:pt x="35" y="89"/>
                  </a:lnTo>
                  <a:lnTo>
                    <a:pt x="52" y="98"/>
                  </a:lnTo>
                  <a:lnTo>
                    <a:pt x="78" y="107"/>
                  </a:lnTo>
                  <a:lnTo>
                    <a:pt x="78" y="124"/>
                  </a:lnTo>
                  <a:lnTo>
                    <a:pt x="69" y="142"/>
                  </a:lnTo>
                  <a:lnTo>
                    <a:pt x="96" y="160"/>
                  </a:lnTo>
                  <a:lnTo>
                    <a:pt x="104" y="160"/>
                  </a:lnTo>
                  <a:lnTo>
                    <a:pt x="113" y="133"/>
                  </a:lnTo>
                  <a:lnTo>
                    <a:pt x="113" y="11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10" name="Group 446"/>
            <p:cNvGrpSpPr>
              <a:grpSpLocks/>
            </p:cNvGrpSpPr>
            <p:nvPr/>
          </p:nvGrpSpPr>
          <p:grpSpPr bwMode="auto">
            <a:xfrm>
              <a:off x="3230563" y="4629150"/>
              <a:ext cx="180975" cy="242887"/>
              <a:chOff x="1690" y="2801"/>
              <a:chExt cx="113" cy="160"/>
            </a:xfrm>
          </p:grpSpPr>
          <p:sp>
            <p:nvSpPr>
              <p:cNvPr id="56060" name="Freeform 447"/>
              <p:cNvSpPr>
                <a:spLocks/>
              </p:cNvSpPr>
              <p:nvPr/>
            </p:nvSpPr>
            <p:spPr bwMode="auto">
              <a:xfrm>
                <a:off x="1690" y="2801"/>
                <a:ext cx="113" cy="160"/>
              </a:xfrm>
              <a:custGeom>
                <a:avLst/>
                <a:gdLst>
                  <a:gd name="T0" fmla="*/ 113 w 113"/>
                  <a:gd name="T1" fmla="*/ 115 h 160"/>
                  <a:gd name="T2" fmla="*/ 113 w 113"/>
                  <a:gd name="T3" fmla="*/ 89 h 160"/>
                  <a:gd name="T4" fmla="*/ 96 w 113"/>
                  <a:gd name="T5" fmla="*/ 89 h 160"/>
                  <a:gd name="T6" fmla="*/ 96 w 113"/>
                  <a:gd name="T7" fmla="*/ 62 h 160"/>
                  <a:gd name="T8" fmla="*/ 87 w 113"/>
                  <a:gd name="T9" fmla="*/ 62 h 160"/>
                  <a:gd name="T10" fmla="*/ 69 w 113"/>
                  <a:gd name="T11" fmla="*/ 44 h 160"/>
                  <a:gd name="T12" fmla="*/ 61 w 113"/>
                  <a:gd name="T13" fmla="*/ 17 h 160"/>
                  <a:gd name="T14" fmla="*/ 52 w 113"/>
                  <a:gd name="T15" fmla="*/ 0 h 160"/>
                  <a:gd name="T16" fmla="*/ 8 w 113"/>
                  <a:gd name="T17" fmla="*/ 9 h 160"/>
                  <a:gd name="T18" fmla="*/ 0 w 113"/>
                  <a:gd name="T19" fmla="*/ 62 h 160"/>
                  <a:gd name="T20" fmla="*/ 35 w 113"/>
                  <a:gd name="T21" fmla="*/ 89 h 160"/>
                  <a:gd name="T22" fmla="*/ 52 w 113"/>
                  <a:gd name="T23" fmla="*/ 98 h 160"/>
                  <a:gd name="T24" fmla="*/ 78 w 113"/>
                  <a:gd name="T25" fmla="*/ 107 h 160"/>
                  <a:gd name="T26" fmla="*/ 78 w 113"/>
                  <a:gd name="T27" fmla="*/ 124 h 160"/>
                  <a:gd name="T28" fmla="*/ 69 w 113"/>
                  <a:gd name="T29" fmla="*/ 142 h 160"/>
                  <a:gd name="T30" fmla="*/ 96 w 113"/>
                  <a:gd name="T31" fmla="*/ 160 h 160"/>
                  <a:gd name="T32" fmla="*/ 104 w 113"/>
                  <a:gd name="T33" fmla="*/ 160 h 160"/>
                  <a:gd name="T34" fmla="*/ 113 w 113"/>
                  <a:gd name="T35" fmla="*/ 133 h 160"/>
                  <a:gd name="T36" fmla="*/ 113 w 113"/>
                  <a:gd name="T37" fmla="*/ 115 h 1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160"/>
                  <a:gd name="T59" fmla="*/ 113 w 113"/>
                  <a:gd name="T60" fmla="*/ 160 h 1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160">
                    <a:moveTo>
                      <a:pt x="113" y="115"/>
                    </a:moveTo>
                    <a:lnTo>
                      <a:pt x="113" y="89"/>
                    </a:lnTo>
                    <a:lnTo>
                      <a:pt x="96" y="89"/>
                    </a:lnTo>
                    <a:lnTo>
                      <a:pt x="96" y="62"/>
                    </a:lnTo>
                    <a:lnTo>
                      <a:pt x="87" y="62"/>
                    </a:lnTo>
                    <a:lnTo>
                      <a:pt x="69" y="44"/>
                    </a:lnTo>
                    <a:lnTo>
                      <a:pt x="61" y="17"/>
                    </a:lnTo>
                    <a:lnTo>
                      <a:pt x="52" y="0"/>
                    </a:lnTo>
                    <a:lnTo>
                      <a:pt x="8" y="9"/>
                    </a:lnTo>
                    <a:lnTo>
                      <a:pt x="0" y="62"/>
                    </a:lnTo>
                    <a:lnTo>
                      <a:pt x="35" y="89"/>
                    </a:lnTo>
                    <a:lnTo>
                      <a:pt x="52" y="98"/>
                    </a:lnTo>
                    <a:lnTo>
                      <a:pt x="78" y="107"/>
                    </a:lnTo>
                    <a:lnTo>
                      <a:pt x="78" y="124"/>
                    </a:lnTo>
                    <a:lnTo>
                      <a:pt x="69" y="142"/>
                    </a:lnTo>
                    <a:lnTo>
                      <a:pt x="96" y="160"/>
                    </a:lnTo>
                    <a:lnTo>
                      <a:pt x="104" y="160"/>
                    </a:lnTo>
                    <a:lnTo>
                      <a:pt x="113" y="133"/>
                    </a:lnTo>
                    <a:lnTo>
                      <a:pt x="113" y="11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61" name="Freeform 448"/>
              <p:cNvSpPr>
                <a:spLocks/>
              </p:cNvSpPr>
              <p:nvPr/>
            </p:nvSpPr>
            <p:spPr bwMode="auto">
              <a:xfrm>
                <a:off x="1690" y="2801"/>
                <a:ext cx="113" cy="160"/>
              </a:xfrm>
              <a:custGeom>
                <a:avLst/>
                <a:gdLst>
                  <a:gd name="T0" fmla="*/ 113 w 113"/>
                  <a:gd name="T1" fmla="*/ 115 h 160"/>
                  <a:gd name="T2" fmla="*/ 113 w 113"/>
                  <a:gd name="T3" fmla="*/ 89 h 160"/>
                  <a:gd name="T4" fmla="*/ 96 w 113"/>
                  <a:gd name="T5" fmla="*/ 89 h 160"/>
                  <a:gd name="T6" fmla="*/ 96 w 113"/>
                  <a:gd name="T7" fmla="*/ 62 h 160"/>
                  <a:gd name="T8" fmla="*/ 87 w 113"/>
                  <a:gd name="T9" fmla="*/ 62 h 160"/>
                  <a:gd name="T10" fmla="*/ 69 w 113"/>
                  <a:gd name="T11" fmla="*/ 44 h 160"/>
                  <a:gd name="T12" fmla="*/ 61 w 113"/>
                  <a:gd name="T13" fmla="*/ 17 h 160"/>
                  <a:gd name="T14" fmla="*/ 52 w 113"/>
                  <a:gd name="T15" fmla="*/ 0 h 160"/>
                  <a:gd name="T16" fmla="*/ 8 w 113"/>
                  <a:gd name="T17" fmla="*/ 9 h 160"/>
                  <a:gd name="T18" fmla="*/ 0 w 113"/>
                  <a:gd name="T19" fmla="*/ 62 h 160"/>
                  <a:gd name="T20" fmla="*/ 35 w 113"/>
                  <a:gd name="T21" fmla="*/ 89 h 160"/>
                  <a:gd name="T22" fmla="*/ 52 w 113"/>
                  <a:gd name="T23" fmla="*/ 98 h 160"/>
                  <a:gd name="T24" fmla="*/ 78 w 113"/>
                  <a:gd name="T25" fmla="*/ 107 h 160"/>
                  <a:gd name="T26" fmla="*/ 78 w 113"/>
                  <a:gd name="T27" fmla="*/ 124 h 160"/>
                  <a:gd name="T28" fmla="*/ 69 w 113"/>
                  <a:gd name="T29" fmla="*/ 142 h 160"/>
                  <a:gd name="T30" fmla="*/ 96 w 113"/>
                  <a:gd name="T31" fmla="*/ 160 h 160"/>
                  <a:gd name="T32" fmla="*/ 104 w 113"/>
                  <a:gd name="T33" fmla="*/ 160 h 160"/>
                  <a:gd name="T34" fmla="*/ 113 w 113"/>
                  <a:gd name="T35" fmla="*/ 133 h 160"/>
                  <a:gd name="T36" fmla="*/ 113 w 113"/>
                  <a:gd name="T37" fmla="*/ 115 h 1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160"/>
                  <a:gd name="T59" fmla="*/ 113 w 113"/>
                  <a:gd name="T60" fmla="*/ 160 h 1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160">
                    <a:moveTo>
                      <a:pt x="113" y="115"/>
                    </a:moveTo>
                    <a:lnTo>
                      <a:pt x="113" y="89"/>
                    </a:lnTo>
                    <a:lnTo>
                      <a:pt x="96" y="89"/>
                    </a:lnTo>
                    <a:lnTo>
                      <a:pt x="96" y="62"/>
                    </a:lnTo>
                    <a:lnTo>
                      <a:pt x="87" y="62"/>
                    </a:lnTo>
                    <a:lnTo>
                      <a:pt x="69" y="44"/>
                    </a:lnTo>
                    <a:lnTo>
                      <a:pt x="61" y="17"/>
                    </a:lnTo>
                    <a:lnTo>
                      <a:pt x="52" y="0"/>
                    </a:lnTo>
                    <a:lnTo>
                      <a:pt x="8" y="9"/>
                    </a:lnTo>
                    <a:lnTo>
                      <a:pt x="0" y="62"/>
                    </a:lnTo>
                    <a:lnTo>
                      <a:pt x="35" y="89"/>
                    </a:lnTo>
                    <a:lnTo>
                      <a:pt x="52" y="98"/>
                    </a:lnTo>
                    <a:lnTo>
                      <a:pt x="78" y="107"/>
                    </a:lnTo>
                    <a:lnTo>
                      <a:pt x="78" y="124"/>
                    </a:lnTo>
                    <a:lnTo>
                      <a:pt x="69" y="142"/>
                    </a:lnTo>
                    <a:lnTo>
                      <a:pt x="96" y="160"/>
                    </a:lnTo>
                    <a:lnTo>
                      <a:pt x="104" y="160"/>
                    </a:lnTo>
                    <a:lnTo>
                      <a:pt x="113" y="133"/>
                    </a:lnTo>
                    <a:lnTo>
                      <a:pt x="113" y="11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11" name="Freeform 449"/>
            <p:cNvSpPr>
              <a:spLocks/>
            </p:cNvSpPr>
            <p:nvPr/>
          </p:nvSpPr>
          <p:spPr bwMode="auto">
            <a:xfrm>
              <a:off x="3090863" y="4695825"/>
              <a:ext cx="347662" cy="847725"/>
            </a:xfrm>
            <a:custGeom>
              <a:avLst/>
              <a:gdLst>
                <a:gd name="T0" fmla="*/ 2147483647 w 217"/>
                <a:gd name="T1" fmla="*/ 2147483647 h 561"/>
                <a:gd name="T2" fmla="*/ 2147483647 w 217"/>
                <a:gd name="T3" fmla="*/ 2147483647 h 561"/>
                <a:gd name="T4" fmla="*/ 2147483647 w 217"/>
                <a:gd name="T5" fmla="*/ 2147483647 h 561"/>
                <a:gd name="T6" fmla="*/ 2147483647 w 217"/>
                <a:gd name="T7" fmla="*/ 2147483647 h 561"/>
                <a:gd name="T8" fmla="*/ 2147483647 w 217"/>
                <a:gd name="T9" fmla="*/ 2147483647 h 561"/>
                <a:gd name="T10" fmla="*/ 2147483647 w 217"/>
                <a:gd name="T11" fmla="*/ 2147483647 h 561"/>
                <a:gd name="T12" fmla="*/ 2147483647 w 217"/>
                <a:gd name="T13" fmla="*/ 2147483647 h 561"/>
                <a:gd name="T14" fmla="*/ 2147483647 w 217"/>
                <a:gd name="T15" fmla="*/ 2147483647 h 561"/>
                <a:gd name="T16" fmla="*/ 2147483647 w 217"/>
                <a:gd name="T17" fmla="*/ 2147483647 h 561"/>
                <a:gd name="T18" fmla="*/ 2147483647 w 217"/>
                <a:gd name="T19" fmla="*/ 2147483647 h 561"/>
                <a:gd name="T20" fmla="*/ 2147483647 w 217"/>
                <a:gd name="T21" fmla="*/ 2147483647 h 561"/>
                <a:gd name="T22" fmla="*/ 2147483647 w 217"/>
                <a:gd name="T23" fmla="*/ 2147483647 h 561"/>
                <a:gd name="T24" fmla="*/ 2147483647 w 217"/>
                <a:gd name="T25" fmla="*/ 2147483647 h 561"/>
                <a:gd name="T26" fmla="*/ 2147483647 w 217"/>
                <a:gd name="T27" fmla="*/ 2147483647 h 561"/>
                <a:gd name="T28" fmla="*/ 2147483647 w 217"/>
                <a:gd name="T29" fmla="*/ 2147483647 h 561"/>
                <a:gd name="T30" fmla="*/ 2147483647 w 217"/>
                <a:gd name="T31" fmla="*/ 2147483647 h 561"/>
                <a:gd name="T32" fmla="*/ 2147483647 w 217"/>
                <a:gd name="T33" fmla="*/ 2147483647 h 561"/>
                <a:gd name="T34" fmla="*/ 2147483647 w 217"/>
                <a:gd name="T35" fmla="*/ 2147483647 h 561"/>
                <a:gd name="T36" fmla="*/ 2147483647 w 217"/>
                <a:gd name="T37" fmla="*/ 2147483647 h 561"/>
                <a:gd name="T38" fmla="*/ 2147483647 w 217"/>
                <a:gd name="T39" fmla="*/ 2147483647 h 561"/>
                <a:gd name="T40" fmla="*/ 2147483647 w 217"/>
                <a:gd name="T41" fmla="*/ 2147483647 h 561"/>
                <a:gd name="T42" fmla="*/ 2147483647 w 217"/>
                <a:gd name="T43" fmla="*/ 2147483647 h 561"/>
                <a:gd name="T44" fmla="*/ 2147483647 w 217"/>
                <a:gd name="T45" fmla="*/ 2147483647 h 561"/>
                <a:gd name="T46" fmla="*/ 2147483647 w 217"/>
                <a:gd name="T47" fmla="*/ 2147483647 h 561"/>
                <a:gd name="T48" fmla="*/ 2147483647 w 217"/>
                <a:gd name="T49" fmla="*/ 2147483647 h 561"/>
                <a:gd name="T50" fmla="*/ 2147483647 w 217"/>
                <a:gd name="T51" fmla="*/ 2147483647 h 561"/>
                <a:gd name="T52" fmla="*/ 0 w 217"/>
                <a:gd name="T53" fmla="*/ 2147483647 h 561"/>
                <a:gd name="T54" fmla="*/ 2147483647 w 217"/>
                <a:gd name="T55" fmla="*/ 2147483647 h 561"/>
                <a:gd name="T56" fmla="*/ 2147483647 w 217"/>
                <a:gd name="T57" fmla="*/ 2147483647 h 561"/>
                <a:gd name="T58" fmla="*/ 2147483647 w 217"/>
                <a:gd name="T59" fmla="*/ 0 h 561"/>
                <a:gd name="T60" fmla="*/ 2147483647 w 217"/>
                <a:gd name="T61" fmla="*/ 2147483647 h 561"/>
                <a:gd name="T62" fmla="*/ 2147483647 w 217"/>
                <a:gd name="T63" fmla="*/ 2147483647 h 561"/>
                <a:gd name="T64" fmla="*/ 2147483647 w 217"/>
                <a:gd name="T65" fmla="*/ 2147483647 h 561"/>
                <a:gd name="T66" fmla="*/ 2147483647 w 217"/>
                <a:gd name="T67" fmla="*/ 2147483647 h 561"/>
                <a:gd name="T68" fmla="*/ 2147483647 w 217"/>
                <a:gd name="T69" fmla="*/ 2147483647 h 561"/>
                <a:gd name="T70" fmla="*/ 2147483647 w 217"/>
                <a:gd name="T71" fmla="*/ 2147483647 h 561"/>
                <a:gd name="T72" fmla="*/ 2147483647 w 217"/>
                <a:gd name="T73" fmla="*/ 2147483647 h 5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7"/>
                <a:gd name="T112" fmla="*/ 0 h 561"/>
                <a:gd name="T113" fmla="*/ 217 w 217"/>
                <a:gd name="T114" fmla="*/ 561 h 5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7" h="561">
                  <a:moveTo>
                    <a:pt x="174" y="161"/>
                  </a:moveTo>
                  <a:lnTo>
                    <a:pt x="174" y="232"/>
                  </a:lnTo>
                  <a:lnTo>
                    <a:pt x="174" y="241"/>
                  </a:lnTo>
                  <a:lnTo>
                    <a:pt x="191" y="259"/>
                  </a:lnTo>
                  <a:lnTo>
                    <a:pt x="183" y="267"/>
                  </a:lnTo>
                  <a:lnTo>
                    <a:pt x="209" y="276"/>
                  </a:lnTo>
                  <a:lnTo>
                    <a:pt x="209" y="285"/>
                  </a:lnTo>
                  <a:lnTo>
                    <a:pt x="191" y="312"/>
                  </a:lnTo>
                  <a:lnTo>
                    <a:pt x="165" y="321"/>
                  </a:lnTo>
                  <a:lnTo>
                    <a:pt x="148" y="330"/>
                  </a:lnTo>
                  <a:lnTo>
                    <a:pt x="148" y="357"/>
                  </a:lnTo>
                  <a:lnTo>
                    <a:pt x="130" y="365"/>
                  </a:lnTo>
                  <a:lnTo>
                    <a:pt x="113" y="357"/>
                  </a:lnTo>
                  <a:lnTo>
                    <a:pt x="122" y="374"/>
                  </a:lnTo>
                  <a:lnTo>
                    <a:pt x="130" y="383"/>
                  </a:lnTo>
                  <a:lnTo>
                    <a:pt x="139" y="374"/>
                  </a:lnTo>
                  <a:lnTo>
                    <a:pt x="148" y="383"/>
                  </a:lnTo>
                  <a:lnTo>
                    <a:pt x="148" y="401"/>
                  </a:lnTo>
                  <a:lnTo>
                    <a:pt x="139" y="401"/>
                  </a:lnTo>
                  <a:lnTo>
                    <a:pt x="130" y="383"/>
                  </a:lnTo>
                  <a:lnTo>
                    <a:pt x="130" y="401"/>
                  </a:lnTo>
                  <a:lnTo>
                    <a:pt x="139" y="401"/>
                  </a:lnTo>
                  <a:lnTo>
                    <a:pt x="130" y="410"/>
                  </a:lnTo>
                  <a:lnTo>
                    <a:pt x="130" y="428"/>
                  </a:lnTo>
                  <a:lnTo>
                    <a:pt x="130" y="437"/>
                  </a:lnTo>
                  <a:lnTo>
                    <a:pt x="113" y="437"/>
                  </a:lnTo>
                  <a:lnTo>
                    <a:pt x="113" y="455"/>
                  </a:lnTo>
                  <a:lnTo>
                    <a:pt x="113" y="463"/>
                  </a:lnTo>
                  <a:lnTo>
                    <a:pt x="130" y="472"/>
                  </a:lnTo>
                  <a:lnTo>
                    <a:pt x="139" y="472"/>
                  </a:lnTo>
                  <a:lnTo>
                    <a:pt x="148" y="481"/>
                  </a:lnTo>
                  <a:lnTo>
                    <a:pt x="130" y="508"/>
                  </a:lnTo>
                  <a:lnTo>
                    <a:pt x="130" y="526"/>
                  </a:lnTo>
                  <a:lnTo>
                    <a:pt x="122" y="535"/>
                  </a:lnTo>
                  <a:lnTo>
                    <a:pt x="122" y="544"/>
                  </a:lnTo>
                  <a:lnTo>
                    <a:pt x="148" y="561"/>
                  </a:lnTo>
                  <a:lnTo>
                    <a:pt x="130" y="561"/>
                  </a:lnTo>
                  <a:lnTo>
                    <a:pt x="95" y="561"/>
                  </a:lnTo>
                  <a:lnTo>
                    <a:pt x="78" y="535"/>
                  </a:lnTo>
                  <a:lnTo>
                    <a:pt x="69" y="535"/>
                  </a:lnTo>
                  <a:lnTo>
                    <a:pt x="61" y="526"/>
                  </a:lnTo>
                  <a:lnTo>
                    <a:pt x="61" y="463"/>
                  </a:lnTo>
                  <a:lnTo>
                    <a:pt x="52" y="428"/>
                  </a:lnTo>
                  <a:lnTo>
                    <a:pt x="52" y="437"/>
                  </a:lnTo>
                  <a:lnTo>
                    <a:pt x="43" y="428"/>
                  </a:lnTo>
                  <a:lnTo>
                    <a:pt x="34" y="401"/>
                  </a:lnTo>
                  <a:lnTo>
                    <a:pt x="34" y="374"/>
                  </a:lnTo>
                  <a:lnTo>
                    <a:pt x="34" y="365"/>
                  </a:lnTo>
                  <a:lnTo>
                    <a:pt x="34" y="321"/>
                  </a:lnTo>
                  <a:lnTo>
                    <a:pt x="8" y="285"/>
                  </a:lnTo>
                  <a:lnTo>
                    <a:pt x="17" y="267"/>
                  </a:lnTo>
                  <a:lnTo>
                    <a:pt x="8" y="259"/>
                  </a:lnTo>
                  <a:lnTo>
                    <a:pt x="17" y="232"/>
                  </a:lnTo>
                  <a:lnTo>
                    <a:pt x="0" y="178"/>
                  </a:lnTo>
                  <a:lnTo>
                    <a:pt x="0" y="125"/>
                  </a:lnTo>
                  <a:lnTo>
                    <a:pt x="8" y="89"/>
                  </a:lnTo>
                  <a:lnTo>
                    <a:pt x="0" y="54"/>
                  </a:lnTo>
                  <a:lnTo>
                    <a:pt x="17" y="45"/>
                  </a:lnTo>
                  <a:lnTo>
                    <a:pt x="17" y="27"/>
                  </a:lnTo>
                  <a:lnTo>
                    <a:pt x="34" y="0"/>
                  </a:lnTo>
                  <a:lnTo>
                    <a:pt x="61" y="18"/>
                  </a:lnTo>
                  <a:lnTo>
                    <a:pt x="78" y="18"/>
                  </a:lnTo>
                  <a:lnTo>
                    <a:pt x="113" y="45"/>
                  </a:lnTo>
                  <a:lnTo>
                    <a:pt x="130" y="54"/>
                  </a:lnTo>
                  <a:lnTo>
                    <a:pt x="156" y="63"/>
                  </a:lnTo>
                  <a:lnTo>
                    <a:pt x="156" y="80"/>
                  </a:lnTo>
                  <a:lnTo>
                    <a:pt x="148" y="98"/>
                  </a:lnTo>
                  <a:lnTo>
                    <a:pt x="183" y="116"/>
                  </a:lnTo>
                  <a:lnTo>
                    <a:pt x="191" y="89"/>
                  </a:lnTo>
                  <a:lnTo>
                    <a:pt x="191" y="71"/>
                  </a:lnTo>
                  <a:lnTo>
                    <a:pt x="209" y="71"/>
                  </a:lnTo>
                  <a:lnTo>
                    <a:pt x="217" y="98"/>
                  </a:lnTo>
                  <a:lnTo>
                    <a:pt x="209" y="116"/>
                  </a:lnTo>
                  <a:lnTo>
                    <a:pt x="174" y="16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12" name="Freeform 450"/>
            <p:cNvSpPr>
              <a:spLocks/>
            </p:cNvSpPr>
            <p:nvPr/>
          </p:nvSpPr>
          <p:spPr bwMode="auto">
            <a:xfrm>
              <a:off x="3090863" y="4695825"/>
              <a:ext cx="347662" cy="847725"/>
            </a:xfrm>
            <a:custGeom>
              <a:avLst/>
              <a:gdLst>
                <a:gd name="T0" fmla="*/ 2147483647 w 217"/>
                <a:gd name="T1" fmla="*/ 2147483647 h 561"/>
                <a:gd name="T2" fmla="*/ 2147483647 w 217"/>
                <a:gd name="T3" fmla="*/ 2147483647 h 561"/>
                <a:gd name="T4" fmla="*/ 2147483647 w 217"/>
                <a:gd name="T5" fmla="*/ 2147483647 h 561"/>
                <a:gd name="T6" fmla="*/ 2147483647 w 217"/>
                <a:gd name="T7" fmla="*/ 2147483647 h 561"/>
                <a:gd name="T8" fmla="*/ 2147483647 w 217"/>
                <a:gd name="T9" fmla="*/ 2147483647 h 561"/>
                <a:gd name="T10" fmla="*/ 2147483647 w 217"/>
                <a:gd name="T11" fmla="*/ 2147483647 h 561"/>
                <a:gd name="T12" fmla="*/ 2147483647 w 217"/>
                <a:gd name="T13" fmla="*/ 2147483647 h 561"/>
                <a:gd name="T14" fmla="*/ 2147483647 w 217"/>
                <a:gd name="T15" fmla="*/ 2147483647 h 561"/>
                <a:gd name="T16" fmla="*/ 2147483647 w 217"/>
                <a:gd name="T17" fmla="*/ 2147483647 h 561"/>
                <a:gd name="T18" fmla="*/ 2147483647 w 217"/>
                <a:gd name="T19" fmla="*/ 2147483647 h 561"/>
                <a:gd name="T20" fmla="*/ 2147483647 w 217"/>
                <a:gd name="T21" fmla="*/ 2147483647 h 561"/>
                <a:gd name="T22" fmla="*/ 2147483647 w 217"/>
                <a:gd name="T23" fmla="*/ 2147483647 h 561"/>
                <a:gd name="T24" fmla="*/ 2147483647 w 217"/>
                <a:gd name="T25" fmla="*/ 2147483647 h 561"/>
                <a:gd name="T26" fmla="*/ 2147483647 w 217"/>
                <a:gd name="T27" fmla="*/ 2147483647 h 561"/>
                <a:gd name="T28" fmla="*/ 2147483647 w 217"/>
                <a:gd name="T29" fmla="*/ 2147483647 h 561"/>
                <a:gd name="T30" fmla="*/ 2147483647 w 217"/>
                <a:gd name="T31" fmla="*/ 2147483647 h 561"/>
                <a:gd name="T32" fmla="*/ 2147483647 w 217"/>
                <a:gd name="T33" fmla="*/ 2147483647 h 561"/>
                <a:gd name="T34" fmla="*/ 2147483647 w 217"/>
                <a:gd name="T35" fmla="*/ 2147483647 h 561"/>
                <a:gd name="T36" fmla="*/ 2147483647 w 217"/>
                <a:gd name="T37" fmla="*/ 2147483647 h 561"/>
                <a:gd name="T38" fmla="*/ 2147483647 w 217"/>
                <a:gd name="T39" fmla="*/ 2147483647 h 561"/>
                <a:gd name="T40" fmla="*/ 2147483647 w 217"/>
                <a:gd name="T41" fmla="*/ 2147483647 h 561"/>
                <a:gd name="T42" fmla="*/ 2147483647 w 217"/>
                <a:gd name="T43" fmla="*/ 2147483647 h 561"/>
                <a:gd name="T44" fmla="*/ 2147483647 w 217"/>
                <a:gd name="T45" fmla="*/ 2147483647 h 561"/>
                <a:gd name="T46" fmla="*/ 2147483647 w 217"/>
                <a:gd name="T47" fmla="*/ 2147483647 h 561"/>
                <a:gd name="T48" fmla="*/ 2147483647 w 217"/>
                <a:gd name="T49" fmla="*/ 2147483647 h 561"/>
                <a:gd name="T50" fmla="*/ 2147483647 w 217"/>
                <a:gd name="T51" fmla="*/ 2147483647 h 561"/>
                <a:gd name="T52" fmla="*/ 0 w 217"/>
                <a:gd name="T53" fmla="*/ 2147483647 h 561"/>
                <a:gd name="T54" fmla="*/ 2147483647 w 217"/>
                <a:gd name="T55" fmla="*/ 2147483647 h 561"/>
                <a:gd name="T56" fmla="*/ 2147483647 w 217"/>
                <a:gd name="T57" fmla="*/ 2147483647 h 561"/>
                <a:gd name="T58" fmla="*/ 2147483647 w 217"/>
                <a:gd name="T59" fmla="*/ 0 h 561"/>
                <a:gd name="T60" fmla="*/ 2147483647 w 217"/>
                <a:gd name="T61" fmla="*/ 2147483647 h 561"/>
                <a:gd name="T62" fmla="*/ 2147483647 w 217"/>
                <a:gd name="T63" fmla="*/ 2147483647 h 561"/>
                <a:gd name="T64" fmla="*/ 2147483647 w 217"/>
                <a:gd name="T65" fmla="*/ 2147483647 h 561"/>
                <a:gd name="T66" fmla="*/ 2147483647 w 217"/>
                <a:gd name="T67" fmla="*/ 2147483647 h 561"/>
                <a:gd name="T68" fmla="*/ 2147483647 w 217"/>
                <a:gd name="T69" fmla="*/ 2147483647 h 561"/>
                <a:gd name="T70" fmla="*/ 2147483647 w 217"/>
                <a:gd name="T71" fmla="*/ 2147483647 h 561"/>
                <a:gd name="T72" fmla="*/ 2147483647 w 217"/>
                <a:gd name="T73" fmla="*/ 2147483647 h 5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7"/>
                <a:gd name="T112" fmla="*/ 0 h 561"/>
                <a:gd name="T113" fmla="*/ 217 w 217"/>
                <a:gd name="T114" fmla="*/ 561 h 5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7" h="561">
                  <a:moveTo>
                    <a:pt x="174" y="161"/>
                  </a:moveTo>
                  <a:lnTo>
                    <a:pt x="174" y="232"/>
                  </a:lnTo>
                  <a:lnTo>
                    <a:pt x="174" y="241"/>
                  </a:lnTo>
                  <a:lnTo>
                    <a:pt x="191" y="259"/>
                  </a:lnTo>
                  <a:lnTo>
                    <a:pt x="183" y="267"/>
                  </a:lnTo>
                  <a:lnTo>
                    <a:pt x="209" y="276"/>
                  </a:lnTo>
                  <a:lnTo>
                    <a:pt x="209" y="285"/>
                  </a:lnTo>
                  <a:lnTo>
                    <a:pt x="191" y="312"/>
                  </a:lnTo>
                  <a:lnTo>
                    <a:pt x="165" y="321"/>
                  </a:lnTo>
                  <a:lnTo>
                    <a:pt x="148" y="330"/>
                  </a:lnTo>
                  <a:lnTo>
                    <a:pt x="148" y="357"/>
                  </a:lnTo>
                  <a:lnTo>
                    <a:pt x="130" y="365"/>
                  </a:lnTo>
                  <a:lnTo>
                    <a:pt x="113" y="357"/>
                  </a:lnTo>
                  <a:lnTo>
                    <a:pt x="122" y="374"/>
                  </a:lnTo>
                  <a:lnTo>
                    <a:pt x="130" y="383"/>
                  </a:lnTo>
                  <a:lnTo>
                    <a:pt x="139" y="374"/>
                  </a:lnTo>
                  <a:lnTo>
                    <a:pt x="148" y="383"/>
                  </a:lnTo>
                  <a:lnTo>
                    <a:pt x="148" y="401"/>
                  </a:lnTo>
                  <a:lnTo>
                    <a:pt x="139" y="401"/>
                  </a:lnTo>
                  <a:lnTo>
                    <a:pt x="130" y="383"/>
                  </a:lnTo>
                  <a:lnTo>
                    <a:pt x="130" y="401"/>
                  </a:lnTo>
                  <a:lnTo>
                    <a:pt x="139" y="401"/>
                  </a:lnTo>
                  <a:lnTo>
                    <a:pt x="130" y="410"/>
                  </a:lnTo>
                  <a:lnTo>
                    <a:pt x="130" y="428"/>
                  </a:lnTo>
                  <a:lnTo>
                    <a:pt x="130" y="437"/>
                  </a:lnTo>
                  <a:lnTo>
                    <a:pt x="113" y="437"/>
                  </a:lnTo>
                  <a:lnTo>
                    <a:pt x="113" y="455"/>
                  </a:lnTo>
                  <a:lnTo>
                    <a:pt x="113" y="463"/>
                  </a:lnTo>
                  <a:lnTo>
                    <a:pt x="130" y="472"/>
                  </a:lnTo>
                  <a:lnTo>
                    <a:pt x="139" y="472"/>
                  </a:lnTo>
                  <a:lnTo>
                    <a:pt x="148" y="481"/>
                  </a:lnTo>
                  <a:lnTo>
                    <a:pt x="130" y="508"/>
                  </a:lnTo>
                  <a:lnTo>
                    <a:pt x="130" y="526"/>
                  </a:lnTo>
                  <a:lnTo>
                    <a:pt x="122" y="535"/>
                  </a:lnTo>
                  <a:lnTo>
                    <a:pt x="122" y="544"/>
                  </a:lnTo>
                  <a:lnTo>
                    <a:pt x="148" y="561"/>
                  </a:lnTo>
                  <a:lnTo>
                    <a:pt x="130" y="561"/>
                  </a:lnTo>
                  <a:lnTo>
                    <a:pt x="95" y="561"/>
                  </a:lnTo>
                  <a:lnTo>
                    <a:pt x="78" y="535"/>
                  </a:lnTo>
                  <a:lnTo>
                    <a:pt x="69" y="535"/>
                  </a:lnTo>
                  <a:lnTo>
                    <a:pt x="61" y="526"/>
                  </a:lnTo>
                  <a:lnTo>
                    <a:pt x="61" y="463"/>
                  </a:lnTo>
                  <a:lnTo>
                    <a:pt x="52" y="428"/>
                  </a:lnTo>
                  <a:lnTo>
                    <a:pt x="52" y="437"/>
                  </a:lnTo>
                  <a:lnTo>
                    <a:pt x="43" y="428"/>
                  </a:lnTo>
                  <a:lnTo>
                    <a:pt x="34" y="401"/>
                  </a:lnTo>
                  <a:lnTo>
                    <a:pt x="34" y="374"/>
                  </a:lnTo>
                  <a:lnTo>
                    <a:pt x="34" y="365"/>
                  </a:lnTo>
                  <a:lnTo>
                    <a:pt x="34" y="321"/>
                  </a:lnTo>
                  <a:lnTo>
                    <a:pt x="8" y="285"/>
                  </a:lnTo>
                  <a:lnTo>
                    <a:pt x="17" y="267"/>
                  </a:lnTo>
                  <a:lnTo>
                    <a:pt x="8" y="259"/>
                  </a:lnTo>
                  <a:lnTo>
                    <a:pt x="17" y="232"/>
                  </a:lnTo>
                  <a:lnTo>
                    <a:pt x="0" y="178"/>
                  </a:lnTo>
                  <a:lnTo>
                    <a:pt x="0" y="125"/>
                  </a:lnTo>
                  <a:lnTo>
                    <a:pt x="8" y="89"/>
                  </a:lnTo>
                  <a:lnTo>
                    <a:pt x="0" y="54"/>
                  </a:lnTo>
                  <a:lnTo>
                    <a:pt x="17" y="45"/>
                  </a:lnTo>
                  <a:lnTo>
                    <a:pt x="17" y="27"/>
                  </a:lnTo>
                  <a:lnTo>
                    <a:pt x="34" y="0"/>
                  </a:lnTo>
                  <a:lnTo>
                    <a:pt x="61" y="18"/>
                  </a:lnTo>
                  <a:lnTo>
                    <a:pt x="78" y="18"/>
                  </a:lnTo>
                  <a:lnTo>
                    <a:pt x="113" y="45"/>
                  </a:lnTo>
                  <a:lnTo>
                    <a:pt x="130" y="54"/>
                  </a:lnTo>
                  <a:lnTo>
                    <a:pt x="156" y="63"/>
                  </a:lnTo>
                  <a:lnTo>
                    <a:pt x="156" y="80"/>
                  </a:lnTo>
                  <a:lnTo>
                    <a:pt x="148" y="98"/>
                  </a:lnTo>
                  <a:lnTo>
                    <a:pt x="183" y="116"/>
                  </a:lnTo>
                  <a:lnTo>
                    <a:pt x="191" y="89"/>
                  </a:lnTo>
                  <a:lnTo>
                    <a:pt x="191" y="71"/>
                  </a:lnTo>
                  <a:lnTo>
                    <a:pt x="209" y="71"/>
                  </a:lnTo>
                  <a:lnTo>
                    <a:pt x="217" y="98"/>
                  </a:lnTo>
                  <a:lnTo>
                    <a:pt x="209" y="116"/>
                  </a:lnTo>
                  <a:lnTo>
                    <a:pt x="174" y="161"/>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13" name="Freeform 451"/>
            <p:cNvSpPr>
              <a:spLocks/>
            </p:cNvSpPr>
            <p:nvPr/>
          </p:nvSpPr>
          <p:spPr bwMode="auto">
            <a:xfrm>
              <a:off x="3230563" y="3862387"/>
              <a:ext cx="123825" cy="188913"/>
            </a:xfrm>
            <a:custGeom>
              <a:avLst/>
              <a:gdLst>
                <a:gd name="T0" fmla="*/ 2147483647 w 78"/>
                <a:gd name="T1" fmla="*/ 0 h 125"/>
                <a:gd name="T2" fmla="*/ 2147483647 w 78"/>
                <a:gd name="T3" fmla="*/ 2147483647 h 125"/>
                <a:gd name="T4" fmla="*/ 2147483647 w 78"/>
                <a:gd name="T5" fmla="*/ 2147483647 h 125"/>
                <a:gd name="T6" fmla="*/ 2147483647 w 78"/>
                <a:gd name="T7" fmla="*/ 2147483647 h 125"/>
                <a:gd name="T8" fmla="*/ 2147483647 w 78"/>
                <a:gd name="T9" fmla="*/ 2147483647 h 125"/>
                <a:gd name="T10" fmla="*/ 0 w 78"/>
                <a:gd name="T11" fmla="*/ 2147483647 h 125"/>
                <a:gd name="T12" fmla="*/ 2147483647 w 78"/>
                <a:gd name="T13" fmla="*/ 2147483647 h 125"/>
                <a:gd name="T14" fmla="*/ 2147483647 w 78"/>
                <a:gd name="T15" fmla="*/ 2147483647 h 125"/>
                <a:gd name="T16" fmla="*/ 2147483647 w 78"/>
                <a:gd name="T17" fmla="*/ 2147483647 h 125"/>
                <a:gd name="T18" fmla="*/ 2147483647 w 78"/>
                <a:gd name="T19" fmla="*/ 2147483647 h 125"/>
                <a:gd name="T20" fmla="*/ 2147483647 w 78"/>
                <a:gd name="T21" fmla="*/ 2147483647 h 125"/>
                <a:gd name="T22" fmla="*/ 2147483647 w 78"/>
                <a:gd name="T23" fmla="*/ 2147483647 h 125"/>
                <a:gd name="T24" fmla="*/ 2147483647 w 78"/>
                <a:gd name="T25" fmla="*/ 2147483647 h 125"/>
                <a:gd name="T26" fmla="*/ 2147483647 w 78"/>
                <a:gd name="T27" fmla="*/ 2147483647 h 125"/>
                <a:gd name="T28" fmla="*/ 2147483647 w 78"/>
                <a:gd name="T29" fmla="*/ 2147483647 h 125"/>
                <a:gd name="T30" fmla="*/ 2147483647 w 78"/>
                <a:gd name="T31" fmla="*/ 2147483647 h 125"/>
                <a:gd name="T32" fmla="*/ 2147483647 w 78"/>
                <a:gd name="T33" fmla="*/ 2147483647 h 125"/>
                <a:gd name="T34" fmla="*/ 2147483647 w 78"/>
                <a:gd name="T35" fmla="*/ 2147483647 h 125"/>
                <a:gd name="T36" fmla="*/ 2147483647 w 78"/>
                <a:gd name="T37" fmla="*/ 0 h 1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125"/>
                <a:gd name="T59" fmla="*/ 78 w 78"/>
                <a:gd name="T60" fmla="*/ 125 h 1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125">
                  <a:moveTo>
                    <a:pt x="35" y="0"/>
                  </a:moveTo>
                  <a:lnTo>
                    <a:pt x="8" y="9"/>
                  </a:lnTo>
                  <a:lnTo>
                    <a:pt x="8" y="18"/>
                  </a:lnTo>
                  <a:lnTo>
                    <a:pt x="17" y="27"/>
                  </a:lnTo>
                  <a:lnTo>
                    <a:pt x="8" y="27"/>
                  </a:lnTo>
                  <a:lnTo>
                    <a:pt x="0" y="44"/>
                  </a:lnTo>
                  <a:lnTo>
                    <a:pt x="8" y="53"/>
                  </a:lnTo>
                  <a:lnTo>
                    <a:pt x="17" y="53"/>
                  </a:lnTo>
                  <a:lnTo>
                    <a:pt x="35" y="71"/>
                  </a:lnTo>
                  <a:lnTo>
                    <a:pt x="17" y="107"/>
                  </a:lnTo>
                  <a:lnTo>
                    <a:pt x="35" y="125"/>
                  </a:lnTo>
                  <a:lnTo>
                    <a:pt x="43" y="125"/>
                  </a:lnTo>
                  <a:lnTo>
                    <a:pt x="69" y="116"/>
                  </a:lnTo>
                  <a:lnTo>
                    <a:pt x="78" y="116"/>
                  </a:lnTo>
                  <a:lnTo>
                    <a:pt x="61" y="71"/>
                  </a:lnTo>
                  <a:lnTo>
                    <a:pt x="69" y="44"/>
                  </a:lnTo>
                  <a:lnTo>
                    <a:pt x="52" y="27"/>
                  </a:lnTo>
                  <a:lnTo>
                    <a:pt x="52" y="9"/>
                  </a:lnTo>
                  <a:lnTo>
                    <a:pt x="35"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14" name="Group 452"/>
            <p:cNvGrpSpPr>
              <a:grpSpLocks/>
            </p:cNvGrpSpPr>
            <p:nvPr/>
          </p:nvGrpSpPr>
          <p:grpSpPr bwMode="auto">
            <a:xfrm>
              <a:off x="3230563" y="3862387"/>
              <a:ext cx="123825" cy="188913"/>
              <a:chOff x="1690" y="2293"/>
              <a:chExt cx="78" cy="125"/>
            </a:xfrm>
          </p:grpSpPr>
          <p:sp>
            <p:nvSpPr>
              <p:cNvPr id="56058" name="Freeform 453"/>
              <p:cNvSpPr>
                <a:spLocks/>
              </p:cNvSpPr>
              <p:nvPr/>
            </p:nvSpPr>
            <p:spPr bwMode="auto">
              <a:xfrm>
                <a:off x="1690" y="2293"/>
                <a:ext cx="78" cy="125"/>
              </a:xfrm>
              <a:custGeom>
                <a:avLst/>
                <a:gdLst>
                  <a:gd name="T0" fmla="*/ 35 w 78"/>
                  <a:gd name="T1" fmla="*/ 0 h 125"/>
                  <a:gd name="T2" fmla="*/ 8 w 78"/>
                  <a:gd name="T3" fmla="*/ 9 h 125"/>
                  <a:gd name="T4" fmla="*/ 8 w 78"/>
                  <a:gd name="T5" fmla="*/ 18 h 125"/>
                  <a:gd name="T6" fmla="*/ 17 w 78"/>
                  <a:gd name="T7" fmla="*/ 27 h 125"/>
                  <a:gd name="T8" fmla="*/ 8 w 78"/>
                  <a:gd name="T9" fmla="*/ 27 h 125"/>
                  <a:gd name="T10" fmla="*/ 0 w 78"/>
                  <a:gd name="T11" fmla="*/ 44 h 125"/>
                  <a:gd name="T12" fmla="*/ 8 w 78"/>
                  <a:gd name="T13" fmla="*/ 53 h 125"/>
                  <a:gd name="T14" fmla="*/ 17 w 78"/>
                  <a:gd name="T15" fmla="*/ 53 h 125"/>
                  <a:gd name="T16" fmla="*/ 35 w 78"/>
                  <a:gd name="T17" fmla="*/ 71 h 125"/>
                  <a:gd name="T18" fmla="*/ 17 w 78"/>
                  <a:gd name="T19" fmla="*/ 107 h 125"/>
                  <a:gd name="T20" fmla="*/ 35 w 78"/>
                  <a:gd name="T21" fmla="*/ 125 h 125"/>
                  <a:gd name="T22" fmla="*/ 43 w 78"/>
                  <a:gd name="T23" fmla="*/ 125 h 125"/>
                  <a:gd name="T24" fmla="*/ 69 w 78"/>
                  <a:gd name="T25" fmla="*/ 116 h 125"/>
                  <a:gd name="T26" fmla="*/ 78 w 78"/>
                  <a:gd name="T27" fmla="*/ 116 h 125"/>
                  <a:gd name="T28" fmla="*/ 61 w 78"/>
                  <a:gd name="T29" fmla="*/ 71 h 125"/>
                  <a:gd name="T30" fmla="*/ 69 w 78"/>
                  <a:gd name="T31" fmla="*/ 44 h 125"/>
                  <a:gd name="T32" fmla="*/ 52 w 78"/>
                  <a:gd name="T33" fmla="*/ 27 h 125"/>
                  <a:gd name="T34" fmla="*/ 52 w 78"/>
                  <a:gd name="T35" fmla="*/ 9 h 125"/>
                  <a:gd name="T36" fmla="*/ 35 w 78"/>
                  <a:gd name="T37" fmla="*/ 0 h 1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125"/>
                  <a:gd name="T59" fmla="*/ 78 w 78"/>
                  <a:gd name="T60" fmla="*/ 125 h 1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125">
                    <a:moveTo>
                      <a:pt x="35" y="0"/>
                    </a:moveTo>
                    <a:lnTo>
                      <a:pt x="8" y="9"/>
                    </a:lnTo>
                    <a:lnTo>
                      <a:pt x="8" y="18"/>
                    </a:lnTo>
                    <a:lnTo>
                      <a:pt x="17" y="27"/>
                    </a:lnTo>
                    <a:lnTo>
                      <a:pt x="8" y="27"/>
                    </a:lnTo>
                    <a:lnTo>
                      <a:pt x="0" y="44"/>
                    </a:lnTo>
                    <a:lnTo>
                      <a:pt x="8" y="53"/>
                    </a:lnTo>
                    <a:lnTo>
                      <a:pt x="17" y="53"/>
                    </a:lnTo>
                    <a:lnTo>
                      <a:pt x="35" y="71"/>
                    </a:lnTo>
                    <a:lnTo>
                      <a:pt x="17" y="107"/>
                    </a:lnTo>
                    <a:lnTo>
                      <a:pt x="35" y="125"/>
                    </a:lnTo>
                    <a:lnTo>
                      <a:pt x="43" y="125"/>
                    </a:lnTo>
                    <a:lnTo>
                      <a:pt x="69" y="116"/>
                    </a:lnTo>
                    <a:lnTo>
                      <a:pt x="78" y="116"/>
                    </a:lnTo>
                    <a:lnTo>
                      <a:pt x="61" y="71"/>
                    </a:lnTo>
                    <a:lnTo>
                      <a:pt x="69" y="44"/>
                    </a:lnTo>
                    <a:lnTo>
                      <a:pt x="52" y="27"/>
                    </a:lnTo>
                    <a:lnTo>
                      <a:pt x="52" y="9"/>
                    </a:lnTo>
                    <a:lnTo>
                      <a:pt x="35"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59" name="Freeform 454"/>
              <p:cNvSpPr>
                <a:spLocks/>
              </p:cNvSpPr>
              <p:nvPr/>
            </p:nvSpPr>
            <p:spPr bwMode="auto">
              <a:xfrm>
                <a:off x="1690" y="2293"/>
                <a:ext cx="78" cy="125"/>
              </a:xfrm>
              <a:custGeom>
                <a:avLst/>
                <a:gdLst>
                  <a:gd name="T0" fmla="*/ 35 w 78"/>
                  <a:gd name="T1" fmla="*/ 0 h 125"/>
                  <a:gd name="T2" fmla="*/ 8 w 78"/>
                  <a:gd name="T3" fmla="*/ 9 h 125"/>
                  <a:gd name="T4" fmla="*/ 8 w 78"/>
                  <a:gd name="T5" fmla="*/ 18 h 125"/>
                  <a:gd name="T6" fmla="*/ 17 w 78"/>
                  <a:gd name="T7" fmla="*/ 27 h 125"/>
                  <a:gd name="T8" fmla="*/ 8 w 78"/>
                  <a:gd name="T9" fmla="*/ 27 h 125"/>
                  <a:gd name="T10" fmla="*/ 0 w 78"/>
                  <a:gd name="T11" fmla="*/ 44 h 125"/>
                  <a:gd name="T12" fmla="*/ 8 w 78"/>
                  <a:gd name="T13" fmla="*/ 53 h 125"/>
                  <a:gd name="T14" fmla="*/ 17 w 78"/>
                  <a:gd name="T15" fmla="*/ 53 h 125"/>
                  <a:gd name="T16" fmla="*/ 35 w 78"/>
                  <a:gd name="T17" fmla="*/ 71 h 125"/>
                  <a:gd name="T18" fmla="*/ 17 w 78"/>
                  <a:gd name="T19" fmla="*/ 107 h 125"/>
                  <a:gd name="T20" fmla="*/ 35 w 78"/>
                  <a:gd name="T21" fmla="*/ 125 h 125"/>
                  <a:gd name="T22" fmla="*/ 43 w 78"/>
                  <a:gd name="T23" fmla="*/ 125 h 125"/>
                  <a:gd name="T24" fmla="*/ 69 w 78"/>
                  <a:gd name="T25" fmla="*/ 116 h 125"/>
                  <a:gd name="T26" fmla="*/ 78 w 78"/>
                  <a:gd name="T27" fmla="*/ 116 h 125"/>
                  <a:gd name="T28" fmla="*/ 61 w 78"/>
                  <a:gd name="T29" fmla="*/ 71 h 125"/>
                  <a:gd name="T30" fmla="*/ 69 w 78"/>
                  <a:gd name="T31" fmla="*/ 44 h 125"/>
                  <a:gd name="T32" fmla="*/ 52 w 78"/>
                  <a:gd name="T33" fmla="*/ 27 h 125"/>
                  <a:gd name="T34" fmla="*/ 52 w 78"/>
                  <a:gd name="T35" fmla="*/ 9 h 125"/>
                  <a:gd name="T36" fmla="*/ 35 w 78"/>
                  <a:gd name="T37" fmla="*/ 0 h 1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125"/>
                  <a:gd name="T59" fmla="*/ 78 w 78"/>
                  <a:gd name="T60" fmla="*/ 125 h 1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125">
                    <a:moveTo>
                      <a:pt x="35" y="0"/>
                    </a:moveTo>
                    <a:lnTo>
                      <a:pt x="8" y="9"/>
                    </a:lnTo>
                    <a:lnTo>
                      <a:pt x="8" y="18"/>
                    </a:lnTo>
                    <a:lnTo>
                      <a:pt x="17" y="27"/>
                    </a:lnTo>
                    <a:lnTo>
                      <a:pt x="8" y="27"/>
                    </a:lnTo>
                    <a:lnTo>
                      <a:pt x="0" y="44"/>
                    </a:lnTo>
                    <a:lnTo>
                      <a:pt x="8" y="53"/>
                    </a:lnTo>
                    <a:lnTo>
                      <a:pt x="17" y="53"/>
                    </a:lnTo>
                    <a:lnTo>
                      <a:pt x="35" y="71"/>
                    </a:lnTo>
                    <a:lnTo>
                      <a:pt x="17" y="107"/>
                    </a:lnTo>
                    <a:lnTo>
                      <a:pt x="35" y="125"/>
                    </a:lnTo>
                    <a:lnTo>
                      <a:pt x="43" y="125"/>
                    </a:lnTo>
                    <a:lnTo>
                      <a:pt x="69" y="116"/>
                    </a:lnTo>
                    <a:lnTo>
                      <a:pt x="78" y="116"/>
                    </a:lnTo>
                    <a:lnTo>
                      <a:pt x="61" y="71"/>
                    </a:lnTo>
                    <a:lnTo>
                      <a:pt x="69" y="44"/>
                    </a:lnTo>
                    <a:lnTo>
                      <a:pt x="52" y="27"/>
                    </a:lnTo>
                    <a:lnTo>
                      <a:pt x="52" y="9"/>
                    </a:lnTo>
                    <a:lnTo>
                      <a:pt x="35"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15" name="Freeform 455"/>
            <p:cNvSpPr>
              <a:spLocks/>
            </p:cNvSpPr>
            <p:nvPr/>
          </p:nvSpPr>
          <p:spPr bwMode="auto">
            <a:xfrm>
              <a:off x="4592638" y="2557462"/>
              <a:ext cx="41275" cy="26988"/>
            </a:xfrm>
            <a:custGeom>
              <a:avLst/>
              <a:gdLst>
                <a:gd name="T0" fmla="*/ 2147483647 w 26"/>
                <a:gd name="T1" fmla="*/ 0 h 18"/>
                <a:gd name="T2" fmla="*/ 0 w 26"/>
                <a:gd name="T3" fmla="*/ 2147483647 h 18"/>
                <a:gd name="T4" fmla="*/ 2147483647 w 26"/>
                <a:gd name="T5" fmla="*/ 2147483647 h 18"/>
                <a:gd name="T6" fmla="*/ 2147483647 w 26"/>
                <a:gd name="T7" fmla="*/ 2147483647 h 18"/>
                <a:gd name="T8" fmla="*/ 2147483647 w 26"/>
                <a:gd name="T9" fmla="*/ 0 h 18"/>
                <a:gd name="T10" fmla="*/ 2147483647 w 26"/>
                <a:gd name="T11" fmla="*/ 0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8" y="0"/>
                  </a:moveTo>
                  <a:lnTo>
                    <a:pt x="0" y="9"/>
                  </a:lnTo>
                  <a:lnTo>
                    <a:pt x="8" y="18"/>
                  </a:lnTo>
                  <a:lnTo>
                    <a:pt x="26" y="18"/>
                  </a:lnTo>
                  <a:lnTo>
                    <a:pt x="26" y="0"/>
                  </a:lnTo>
                  <a:lnTo>
                    <a:pt x="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16" name="Group 456"/>
            <p:cNvGrpSpPr>
              <a:grpSpLocks/>
            </p:cNvGrpSpPr>
            <p:nvPr/>
          </p:nvGrpSpPr>
          <p:grpSpPr bwMode="auto">
            <a:xfrm>
              <a:off x="4592638" y="2557462"/>
              <a:ext cx="41275" cy="26988"/>
              <a:chOff x="2535" y="1429"/>
              <a:chExt cx="26" cy="18"/>
            </a:xfrm>
          </p:grpSpPr>
          <p:sp>
            <p:nvSpPr>
              <p:cNvPr id="56056" name="Freeform 457"/>
              <p:cNvSpPr>
                <a:spLocks/>
              </p:cNvSpPr>
              <p:nvPr/>
            </p:nvSpPr>
            <p:spPr bwMode="auto">
              <a:xfrm>
                <a:off x="2535" y="1429"/>
                <a:ext cx="26" cy="18"/>
              </a:xfrm>
              <a:custGeom>
                <a:avLst/>
                <a:gdLst>
                  <a:gd name="T0" fmla="*/ 8 w 26"/>
                  <a:gd name="T1" fmla="*/ 0 h 18"/>
                  <a:gd name="T2" fmla="*/ 0 w 26"/>
                  <a:gd name="T3" fmla="*/ 9 h 18"/>
                  <a:gd name="T4" fmla="*/ 8 w 26"/>
                  <a:gd name="T5" fmla="*/ 18 h 18"/>
                  <a:gd name="T6" fmla="*/ 26 w 26"/>
                  <a:gd name="T7" fmla="*/ 18 h 18"/>
                  <a:gd name="T8" fmla="*/ 26 w 26"/>
                  <a:gd name="T9" fmla="*/ 0 h 18"/>
                  <a:gd name="T10" fmla="*/ 8 w 26"/>
                  <a:gd name="T11" fmla="*/ 0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8" y="0"/>
                    </a:moveTo>
                    <a:lnTo>
                      <a:pt x="0" y="9"/>
                    </a:lnTo>
                    <a:lnTo>
                      <a:pt x="8" y="18"/>
                    </a:lnTo>
                    <a:lnTo>
                      <a:pt x="26" y="18"/>
                    </a:lnTo>
                    <a:lnTo>
                      <a:pt x="26" y="0"/>
                    </a:lnTo>
                    <a:lnTo>
                      <a:pt x="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57" name="Freeform 458"/>
              <p:cNvSpPr>
                <a:spLocks/>
              </p:cNvSpPr>
              <p:nvPr/>
            </p:nvSpPr>
            <p:spPr bwMode="auto">
              <a:xfrm>
                <a:off x="2535" y="1429"/>
                <a:ext cx="26" cy="18"/>
              </a:xfrm>
              <a:custGeom>
                <a:avLst/>
                <a:gdLst>
                  <a:gd name="T0" fmla="*/ 8 w 26"/>
                  <a:gd name="T1" fmla="*/ 0 h 18"/>
                  <a:gd name="T2" fmla="*/ 0 w 26"/>
                  <a:gd name="T3" fmla="*/ 9 h 18"/>
                  <a:gd name="T4" fmla="*/ 8 w 26"/>
                  <a:gd name="T5" fmla="*/ 18 h 18"/>
                  <a:gd name="T6" fmla="*/ 26 w 26"/>
                  <a:gd name="T7" fmla="*/ 18 h 18"/>
                  <a:gd name="T8" fmla="*/ 26 w 26"/>
                  <a:gd name="T9" fmla="*/ 0 h 18"/>
                  <a:gd name="T10" fmla="*/ 8 w 26"/>
                  <a:gd name="T11" fmla="*/ 0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8" y="0"/>
                    </a:moveTo>
                    <a:lnTo>
                      <a:pt x="0" y="9"/>
                    </a:lnTo>
                    <a:lnTo>
                      <a:pt x="8" y="18"/>
                    </a:lnTo>
                    <a:lnTo>
                      <a:pt x="26" y="18"/>
                    </a:lnTo>
                    <a:lnTo>
                      <a:pt x="26" y="0"/>
                    </a:lnTo>
                    <a:lnTo>
                      <a:pt x="8"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17" name="Freeform 459"/>
            <p:cNvSpPr>
              <a:spLocks/>
            </p:cNvSpPr>
            <p:nvPr/>
          </p:nvSpPr>
          <p:spPr bwMode="auto">
            <a:xfrm>
              <a:off x="4943475" y="2490787"/>
              <a:ext cx="53975" cy="80963"/>
            </a:xfrm>
            <a:custGeom>
              <a:avLst/>
              <a:gdLst>
                <a:gd name="T0" fmla="*/ 2147483647 w 35"/>
                <a:gd name="T1" fmla="*/ 2147483647 h 54"/>
                <a:gd name="T2" fmla="*/ 2147483647 w 35"/>
                <a:gd name="T3" fmla="*/ 2147483647 h 54"/>
                <a:gd name="T4" fmla="*/ 2147483647 w 35"/>
                <a:gd name="T5" fmla="*/ 2147483647 h 54"/>
                <a:gd name="T6" fmla="*/ 2147483647 w 35"/>
                <a:gd name="T7" fmla="*/ 2147483647 h 54"/>
                <a:gd name="T8" fmla="*/ 2147483647 w 35"/>
                <a:gd name="T9" fmla="*/ 2147483647 h 54"/>
                <a:gd name="T10" fmla="*/ 2147483647 w 35"/>
                <a:gd name="T11" fmla="*/ 0 h 54"/>
                <a:gd name="T12" fmla="*/ 2147483647 w 35"/>
                <a:gd name="T13" fmla="*/ 2147483647 h 54"/>
                <a:gd name="T14" fmla="*/ 0 w 35"/>
                <a:gd name="T15" fmla="*/ 2147483647 h 54"/>
                <a:gd name="T16" fmla="*/ 0 w 35"/>
                <a:gd name="T17" fmla="*/ 2147483647 h 54"/>
                <a:gd name="T18" fmla="*/ 2147483647 w 35"/>
                <a:gd name="T19" fmla="*/ 2147483647 h 54"/>
                <a:gd name="T20" fmla="*/ 2147483647 w 35"/>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54"/>
                <a:gd name="T35" fmla="*/ 35 w 35"/>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54">
                  <a:moveTo>
                    <a:pt x="9" y="54"/>
                  </a:moveTo>
                  <a:lnTo>
                    <a:pt x="18" y="54"/>
                  </a:lnTo>
                  <a:lnTo>
                    <a:pt x="26" y="36"/>
                  </a:lnTo>
                  <a:lnTo>
                    <a:pt x="35" y="18"/>
                  </a:lnTo>
                  <a:lnTo>
                    <a:pt x="26" y="18"/>
                  </a:lnTo>
                  <a:lnTo>
                    <a:pt x="26" y="0"/>
                  </a:lnTo>
                  <a:lnTo>
                    <a:pt x="9" y="9"/>
                  </a:lnTo>
                  <a:lnTo>
                    <a:pt x="0" y="18"/>
                  </a:lnTo>
                  <a:lnTo>
                    <a:pt x="0" y="36"/>
                  </a:lnTo>
                  <a:lnTo>
                    <a:pt x="9" y="45"/>
                  </a:lnTo>
                  <a:lnTo>
                    <a:pt x="9" y="54"/>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18" name="Group 460"/>
            <p:cNvGrpSpPr>
              <a:grpSpLocks/>
            </p:cNvGrpSpPr>
            <p:nvPr/>
          </p:nvGrpSpPr>
          <p:grpSpPr bwMode="auto">
            <a:xfrm>
              <a:off x="4943475" y="2490787"/>
              <a:ext cx="53975" cy="80963"/>
              <a:chOff x="2752" y="1384"/>
              <a:chExt cx="35" cy="54"/>
            </a:xfrm>
          </p:grpSpPr>
          <p:sp>
            <p:nvSpPr>
              <p:cNvPr id="56054" name="Freeform 461"/>
              <p:cNvSpPr>
                <a:spLocks/>
              </p:cNvSpPr>
              <p:nvPr/>
            </p:nvSpPr>
            <p:spPr bwMode="auto">
              <a:xfrm>
                <a:off x="2752" y="1384"/>
                <a:ext cx="35" cy="54"/>
              </a:xfrm>
              <a:custGeom>
                <a:avLst/>
                <a:gdLst>
                  <a:gd name="T0" fmla="*/ 9 w 35"/>
                  <a:gd name="T1" fmla="*/ 54 h 54"/>
                  <a:gd name="T2" fmla="*/ 18 w 35"/>
                  <a:gd name="T3" fmla="*/ 54 h 54"/>
                  <a:gd name="T4" fmla="*/ 26 w 35"/>
                  <a:gd name="T5" fmla="*/ 36 h 54"/>
                  <a:gd name="T6" fmla="*/ 35 w 35"/>
                  <a:gd name="T7" fmla="*/ 18 h 54"/>
                  <a:gd name="T8" fmla="*/ 26 w 35"/>
                  <a:gd name="T9" fmla="*/ 18 h 54"/>
                  <a:gd name="T10" fmla="*/ 26 w 35"/>
                  <a:gd name="T11" fmla="*/ 0 h 54"/>
                  <a:gd name="T12" fmla="*/ 9 w 35"/>
                  <a:gd name="T13" fmla="*/ 9 h 54"/>
                  <a:gd name="T14" fmla="*/ 0 w 35"/>
                  <a:gd name="T15" fmla="*/ 18 h 54"/>
                  <a:gd name="T16" fmla="*/ 0 w 35"/>
                  <a:gd name="T17" fmla="*/ 36 h 54"/>
                  <a:gd name="T18" fmla="*/ 9 w 35"/>
                  <a:gd name="T19" fmla="*/ 45 h 54"/>
                  <a:gd name="T20" fmla="*/ 9 w 35"/>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54"/>
                  <a:gd name="T35" fmla="*/ 35 w 35"/>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54">
                    <a:moveTo>
                      <a:pt x="9" y="54"/>
                    </a:moveTo>
                    <a:lnTo>
                      <a:pt x="18" y="54"/>
                    </a:lnTo>
                    <a:lnTo>
                      <a:pt x="26" y="36"/>
                    </a:lnTo>
                    <a:lnTo>
                      <a:pt x="35" y="18"/>
                    </a:lnTo>
                    <a:lnTo>
                      <a:pt x="26" y="18"/>
                    </a:lnTo>
                    <a:lnTo>
                      <a:pt x="26" y="0"/>
                    </a:lnTo>
                    <a:lnTo>
                      <a:pt x="9" y="9"/>
                    </a:lnTo>
                    <a:lnTo>
                      <a:pt x="0" y="18"/>
                    </a:lnTo>
                    <a:lnTo>
                      <a:pt x="0" y="36"/>
                    </a:lnTo>
                    <a:lnTo>
                      <a:pt x="9" y="45"/>
                    </a:lnTo>
                    <a:lnTo>
                      <a:pt x="9" y="54"/>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55" name="Freeform 462"/>
              <p:cNvSpPr>
                <a:spLocks/>
              </p:cNvSpPr>
              <p:nvPr/>
            </p:nvSpPr>
            <p:spPr bwMode="auto">
              <a:xfrm>
                <a:off x="2752" y="1384"/>
                <a:ext cx="35" cy="54"/>
              </a:xfrm>
              <a:custGeom>
                <a:avLst/>
                <a:gdLst>
                  <a:gd name="T0" fmla="*/ 9 w 35"/>
                  <a:gd name="T1" fmla="*/ 54 h 54"/>
                  <a:gd name="T2" fmla="*/ 18 w 35"/>
                  <a:gd name="T3" fmla="*/ 54 h 54"/>
                  <a:gd name="T4" fmla="*/ 26 w 35"/>
                  <a:gd name="T5" fmla="*/ 36 h 54"/>
                  <a:gd name="T6" fmla="*/ 35 w 35"/>
                  <a:gd name="T7" fmla="*/ 18 h 54"/>
                  <a:gd name="T8" fmla="*/ 26 w 35"/>
                  <a:gd name="T9" fmla="*/ 18 h 54"/>
                  <a:gd name="T10" fmla="*/ 26 w 35"/>
                  <a:gd name="T11" fmla="*/ 0 h 54"/>
                  <a:gd name="T12" fmla="*/ 9 w 35"/>
                  <a:gd name="T13" fmla="*/ 9 h 54"/>
                  <a:gd name="T14" fmla="*/ 0 w 35"/>
                  <a:gd name="T15" fmla="*/ 18 h 54"/>
                  <a:gd name="T16" fmla="*/ 0 w 35"/>
                  <a:gd name="T17" fmla="*/ 36 h 54"/>
                  <a:gd name="T18" fmla="*/ 9 w 35"/>
                  <a:gd name="T19" fmla="*/ 45 h 54"/>
                  <a:gd name="T20" fmla="*/ 9 w 35"/>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54"/>
                  <a:gd name="T35" fmla="*/ 35 w 35"/>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54">
                    <a:moveTo>
                      <a:pt x="9" y="54"/>
                    </a:moveTo>
                    <a:lnTo>
                      <a:pt x="18" y="54"/>
                    </a:lnTo>
                    <a:lnTo>
                      <a:pt x="26" y="36"/>
                    </a:lnTo>
                    <a:lnTo>
                      <a:pt x="35" y="18"/>
                    </a:lnTo>
                    <a:lnTo>
                      <a:pt x="26" y="18"/>
                    </a:lnTo>
                    <a:lnTo>
                      <a:pt x="26" y="0"/>
                    </a:lnTo>
                    <a:lnTo>
                      <a:pt x="9" y="9"/>
                    </a:lnTo>
                    <a:lnTo>
                      <a:pt x="0" y="18"/>
                    </a:lnTo>
                    <a:lnTo>
                      <a:pt x="0" y="36"/>
                    </a:lnTo>
                    <a:lnTo>
                      <a:pt x="9" y="45"/>
                    </a:lnTo>
                    <a:lnTo>
                      <a:pt x="9" y="54"/>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19" name="Freeform 463"/>
            <p:cNvSpPr>
              <a:spLocks/>
            </p:cNvSpPr>
            <p:nvPr/>
          </p:nvSpPr>
          <p:spPr bwMode="auto">
            <a:xfrm>
              <a:off x="4886325" y="2692400"/>
              <a:ext cx="15875" cy="14287"/>
            </a:xfrm>
            <a:custGeom>
              <a:avLst/>
              <a:gdLst>
                <a:gd name="T0" fmla="*/ 0 w 8"/>
                <a:gd name="T1" fmla="*/ 2147483647 h 9"/>
                <a:gd name="T2" fmla="*/ 2147483647 w 8"/>
                <a:gd name="T3" fmla="*/ 0 h 9"/>
                <a:gd name="T4" fmla="*/ 2147483647 w 8"/>
                <a:gd name="T5" fmla="*/ 2147483647 h 9"/>
                <a:gd name="T6" fmla="*/ 0 w 8"/>
                <a:gd name="T7" fmla="*/ 2147483647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lnTo>
                    <a:pt x="8" y="0"/>
                  </a:lnTo>
                  <a:lnTo>
                    <a:pt x="8" y="9"/>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20" name="Freeform 464"/>
            <p:cNvSpPr>
              <a:spLocks/>
            </p:cNvSpPr>
            <p:nvPr/>
          </p:nvSpPr>
          <p:spPr bwMode="auto">
            <a:xfrm>
              <a:off x="4886325" y="2692400"/>
              <a:ext cx="15875" cy="14287"/>
            </a:xfrm>
            <a:custGeom>
              <a:avLst/>
              <a:gdLst>
                <a:gd name="T0" fmla="*/ 0 w 8"/>
                <a:gd name="T1" fmla="*/ 2147483647 h 9"/>
                <a:gd name="T2" fmla="*/ 2147483647 w 8"/>
                <a:gd name="T3" fmla="*/ 0 h 9"/>
                <a:gd name="T4" fmla="*/ 2147483647 w 8"/>
                <a:gd name="T5" fmla="*/ 2147483647 h 9"/>
                <a:gd name="T6" fmla="*/ 0 w 8"/>
                <a:gd name="T7" fmla="*/ 2147483647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lnTo>
                    <a:pt x="8" y="0"/>
                  </a:lnTo>
                  <a:lnTo>
                    <a:pt x="8" y="9"/>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21" name="Freeform 465"/>
            <p:cNvSpPr>
              <a:spLocks/>
            </p:cNvSpPr>
            <p:nvPr/>
          </p:nvSpPr>
          <p:spPr bwMode="auto">
            <a:xfrm>
              <a:off x="4886325" y="2692400"/>
              <a:ext cx="15875" cy="14287"/>
            </a:xfrm>
            <a:custGeom>
              <a:avLst/>
              <a:gdLst>
                <a:gd name="T0" fmla="*/ 0 w 8"/>
                <a:gd name="T1" fmla="*/ 2147483647 h 9"/>
                <a:gd name="T2" fmla="*/ 2147483647 w 8"/>
                <a:gd name="T3" fmla="*/ 0 h 9"/>
                <a:gd name="T4" fmla="*/ 2147483647 w 8"/>
                <a:gd name="T5" fmla="*/ 2147483647 h 9"/>
                <a:gd name="T6" fmla="*/ 0 w 8"/>
                <a:gd name="T7" fmla="*/ 2147483647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lnTo>
                    <a:pt x="8" y="0"/>
                  </a:lnTo>
                  <a:lnTo>
                    <a:pt x="8" y="9"/>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22" name="Group 466"/>
            <p:cNvGrpSpPr>
              <a:grpSpLocks/>
            </p:cNvGrpSpPr>
            <p:nvPr/>
          </p:nvGrpSpPr>
          <p:grpSpPr bwMode="auto">
            <a:xfrm>
              <a:off x="4886325" y="2692400"/>
              <a:ext cx="15875" cy="14287"/>
              <a:chOff x="2718" y="1518"/>
              <a:chExt cx="8" cy="9"/>
            </a:xfrm>
          </p:grpSpPr>
          <p:sp>
            <p:nvSpPr>
              <p:cNvPr id="56052" name="Freeform 467"/>
              <p:cNvSpPr>
                <a:spLocks/>
              </p:cNvSpPr>
              <p:nvPr/>
            </p:nvSpPr>
            <p:spPr bwMode="auto">
              <a:xfrm>
                <a:off x="2718" y="1518"/>
                <a:ext cx="8" cy="9"/>
              </a:xfrm>
              <a:custGeom>
                <a:avLst/>
                <a:gdLst>
                  <a:gd name="T0" fmla="*/ 0 w 8"/>
                  <a:gd name="T1" fmla="*/ 9 h 9"/>
                  <a:gd name="T2" fmla="*/ 8 w 8"/>
                  <a:gd name="T3" fmla="*/ 0 h 9"/>
                  <a:gd name="T4" fmla="*/ 8 w 8"/>
                  <a:gd name="T5" fmla="*/ 9 h 9"/>
                  <a:gd name="T6" fmla="*/ 0 w 8"/>
                  <a:gd name="T7" fmla="*/ 9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lnTo>
                      <a:pt x="8" y="0"/>
                    </a:lnTo>
                    <a:lnTo>
                      <a:pt x="8" y="9"/>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53" name="Freeform 468"/>
              <p:cNvSpPr>
                <a:spLocks/>
              </p:cNvSpPr>
              <p:nvPr/>
            </p:nvSpPr>
            <p:spPr bwMode="auto">
              <a:xfrm>
                <a:off x="2718" y="1518"/>
                <a:ext cx="8" cy="9"/>
              </a:xfrm>
              <a:custGeom>
                <a:avLst/>
                <a:gdLst>
                  <a:gd name="T0" fmla="*/ 0 w 8"/>
                  <a:gd name="T1" fmla="*/ 9 h 9"/>
                  <a:gd name="T2" fmla="*/ 8 w 8"/>
                  <a:gd name="T3" fmla="*/ 0 h 9"/>
                  <a:gd name="T4" fmla="*/ 8 w 8"/>
                  <a:gd name="T5" fmla="*/ 9 h 9"/>
                  <a:gd name="T6" fmla="*/ 0 w 8"/>
                  <a:gd name="T7" fmla="*/ 9 h 9"/>
                  <a:gd name="T8" fmla="*/ 0 60000 65536"/>
                  <a:gd name="T9" fmla="*/ 0 60000 65536"/>
                  <a:gd name="T10" fmla="*/ 0 60000 65536"/>
                  <a:gd name="T11" fmla="*/ 0 60000 65536"/>
                  <a:gd name="T12" fmla="*/ 0 w 8"/>
                  <a:gd name="T13" fmla="*/ 0 h 9"/>
                  <a:gd name="T14" fmla="*/ 8 w 8"/>
                  <a:gd name="T15" fmla="*/ 9 h 9"/>
                </a:gdLst>
                <a:ahLst/>
                <a:cxnLst>
                  <a:cxn ang="T8">
                    <a:pos x="T0" y="T1"/>
                  </a:cxn>
                  <a:cxn ang="T9">
                    <a:pos x="T2" y="T3"/>
                  </a:cxn>
                  <a:cxn ang="T10">
                    <a:pos x="T4" y="T5"/>
                  </a:cxn>
                  <a:cxn ang="T11">
                    <a:pos x="T6" y="T7"/>
                  </a:cxn>
                </a:cxnLst>
                <a:rect l="T12" t="T13" r="T14" b="T15"/>
                <a:pathLst>
                  <a:path w="8" h="9">
                    <a:moveTo>
                      <a:pt x="0" y="9"/>
                    </a:moveTo>
                    <a:lnTo>
                      <a:pt x="8" y="0"/>
                    </a:lnTo>
                    <a:lnTo>
                      <a:pt x="8" y="9"/>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23" name="Freeform 469"/>
            <p:cNvSpPr>
              <a:spLocks/>
            </p:cNvSpPr>
            <p:nvPr/>
          </p:nvSpPr>
          <p:spPr bwMode="auto">
            <a:xfrm>
              <a:off x="4970463" y="2706687"/>
              <a:ext cx="169862" cy="79375"/>
            </a:xfrm>
            <a:custGeom>
              <a:avLst/>
              <a:gdLst>
                <a:gd name="T0" fmla="*/ 0 w 104"/>
                <a:gd name="T1" fmla="*/ 2147483647 h 53"/>
                <a:gd name="T2" fmla="*/ 0 w 104"/>
                <a:gd name="T3" fmla="*/ 2147483647 h 53"/>
                <a:gd name="T4" fmla="*/ 2147483647 w 104"/>
                <a:gd name="T5" fmla="*/ 2147483647 h 53"/>
                <a:gd name="T6" fmla="*/ 2147483647 w 104"/>
                <a:gd name="T7" fmla="*/ 2147483647 h 53"/>
                <a:gd name="T8" fmla="*/ 2147483647 w 104"/>
                <a:gd name="T9" fmla="*/ 2147483647 h 53"/>
                <a:gd name="T10" fmla="*/ 2147483647 w 104"/>
                <a:gd name="T11" fmla="*/ 2147483647 h 53"/>
                <a:gd name="T12" fmla="*/ 2147483647 w 104"/>
                <a:gd name="T13" fmla="*/ 2147483647 h 53"/>
                <a:gd name="T14" fmla="*/ 2147483647 w 104"/>
                <a:gd name="T15" fmla="*/ 2147483647 h 53"/>
                <a:gd name="T16" fmla="*/ 2147483647 w 104"/>
                <a:gd name="T17" fmla="*/ 2147483647 h 53"/>
                <a:gd name="T18" fmla="*/ 2147483647 w 104"/>
                <a:gd name="T19" fmla="*/ 0 h 53"/>
                <a:gd name="T20" fmla="*/ 2147483647 w 104"/>
                <a:gd name="T21" fmla="*/ 2147483647 h 53"/>
                <a:gd name="T22" fmla="*/ 2147483647 w 104"/>
                <a:gd name="T23" fmla="*/ 2147483647 h 53"/>
                <a:gd name="T24" fmla="*/ 2147483647 w 104"/>
                <a:gd name="T25" fmla="*/ 2147483647 h 53"/>
                <a:gd name="T26" fmla="*/ 2147483647 w 104"/>
                <a:gd name="T27" fmla="*/ 2147483647 h 53"/>
                <a:gd name="T28" fmla="*/ 0 w 104"/>
                <a:gd name="T29" fmla="*/ 2147483647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53"/>
                <a:gd name="T47" fmla="*/ 104 w 104"/>
                <a:gd name="T48" fmla="*/ 53 h 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53">
                  <a:moveTo>
                    <a:pt x="0" y="35"/>
                  </a:moveTo>
                  <a:lnTo>
                    <a:pt x="0" y="44"/>
                  </a:lnTo>
                  <a:lnTo>
                    <a:pt x="8" y="44"/>
                  </a:lnTo>
                  <a:lnTo>
                    <a:pt x="35" y="44"/>
                  </a:lnTo>
                  <a:lnTo>
                    <a:pt x="43" y="44"/>
                  </a:lnTo>
                  <a:lnTo>
                    <a:pt x="61" y="53"/>
                  </a:lnTo>
                  <a:lnTo>
                    <a:pt x="87" y="44"/>
                  </a:lnTo>
                  <a:lnTo>
                    <a:pt x="104" y="26"/>
                  </a:lnTo>
                  <a:lnTo>
                    <a:pt x="96" y="18"/>
                  </a:lnTo>
                  <a:lnTo>
                    <a:pt x="78" y="0"/>
                  </a:lnTo>
                  <a:lnTo>
                    <a:pt x="69" y="18"/>
                  </a:lnTo>
                  <a:lnTo>
                    <a:pt x="61" y="18"/>
                  </a:lnTo>
                  <a:lnTo>
                    <a:pt x="43" y="26"/>
                  </a:lnTo>
                  <a:lnTo>
                    <a:pt x="43" y="35"/>
                  </a:lnTo>
                  <a:lnTo>
                    <a:pt x="0" y="3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24" name="Group 470"/>
            <p:cNvGrpSpPr>
              <a:grpSpLocks/>
            </p:cNvGrpSpPr>
            <p:nvPr/>
          </p:nvGrpSpPr>
          <p:grpSpPr bwMode="auto">
            <a:xfrm>
              <a:off x="4970463" y="2706687"/>
              <a:ext cx="169862" cy="79375"/>
              <a:chOff x="2770" y="1527"/>
              <a:chExt cx="104" cy="53"/>
            </a:xfrm>
          </p:grpSpPr>
          <p:sp>
            <p:nvSpPr>
              <p:cNvPr id="56050" name="Freeform 471"/>
              <p:cNvSpPr>
                <a:spLocks/>
              </p:cNvSpPr>
              <p:nvPr/>
            </p:nvSpPr>
            <p:spPr bwMode="auto">
              <a:xfrm>
                <a:off x="2770" y="1527"/>
                <a:ext cx="104" cy="53"/>
              </a:xfrm>
              <a:custGeom>
                <a:avLst/>
                <a:gdLst>
                  <a:gd name="T0" fmla="*/ 0 w 104"/>
                  <a:gd name="T1" fmla="*/ 35 h 53"/>
                  <a:gd name="T2" fmla="*/ 0 w 104"/>
                  <a:gd name="T3" fmla="*/ 44 h 53"/>
                  <a:gd name="T4" fmla="*/ 8 w 104"/>
                  <a:gd name="T5" fmla="*/ 44 h 53"/>
                  <a:gd name="T6" fmla="*/ 35 w 104"/>
                  <a:gd name="T7" fmla="*/ 44 h 53"/>
                  <a:gd name="T8" fmla="*/ 43 w 104"/>
                  <a:gd name="T9" fmla="*/ 44 h 53"/>
                  <a:gd name="T10" fmla="*/ 61 w 104"/>
                  <a:gd name="T11" fmla="*/ 53 h 53"/>
                  <a:gd name="T12" fmla="*/ 87 w 104"/>
                  <a:gd name="T13" fmla="*/ 44 h 53"/>
                  <a:gd name="T14" fmla="*/ 104 w 104"/>
                  <a:gd name="T15" fmla="*/ 26 h 53"/>
                  <a:gd name="T16" fmla="*/ 96 w 104"/>
                  <a:gd name="T17" fmla="*/ 18 h 53"/>
                  <a:gd name="T18" fmla="*/ 78 w 104"/>
                  <a:gd name="T19" fmla="*/ 0 h 53"/>
                  <a:gd name="T20" fmla="*/ 69 w 104"/>
                  <a:gd name="T21" fmla="*/ 18 h 53"/>
                  <a:gd name="T22" fmla="*/ 61 w 104"/>
                  <a:gd name="T23" fmla="*/ 18 h 53"/>
                  <a:gd name="T24" fmla="*/ 43 w 104"/>
                  <a:gd name="T25" fmla="*/ 26 h 53"/>
                  <a:gd name="T26" fmla="*/ 43 w 104"/>
                  <a:gd name="T27" fmla="*/ 35 h 53"/>
                  <a:gd name="T28" fmla="*/ 0 w 104"/>
                  <a:gd name="T29" fmla="*/ 35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53"/>
                  <a:gd name="T47" fmla="*/ 104 w 104"/>
                  <a:gd name="T48" fmla="*/ 53 h 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53">
                    <a:moveTo>
                      <a:pt x="0" y="35"/>
                    </a:moveTo>
                    <a:lnTo>
                      <a:pt x="0" y="44"/>
                    </a:lnTo>
                    <a:lnTo>
                      <a:pt x="8" y="44"/>
                    </a:lnTo>
                    <a:lnTo>
                      <a:pt x="35" y="44"/>
                    </a:lnTo>
                    <a:lnTo>
                      <a:pt x="43" y="44"/>
                    </a:lnTo>
                    <a:lnTo>
                      <a:pt x="61" y="53"/>
                    </a:lnTo>
                    <a:lnTo>
                      <a:pt x="87" y="44"/>
                    </a:lnTo>
                    <a:lnTo>
                      <a:pt x="104" y="26"/>
                    </a:lnTo>
                    <a:lnTo>
                      <a:pt x="96" y="18"/>
                    </a:lnTo>
                    <a:lnTo>
                      <a:pt x="78" y="0"/>
                    </a:lnTo>
                    <a:lnTo>
                      <a:pt x="69" y="18"/>
                    </a:lnTo>
                    <a:lnTo>
                      <a:pt x="61" y="18"/>
                    </a:lnTo>
                    <a:lnTo>
                      <a:pt x="43" y="26"/>
                    </a:lnTo>
                    <a:lnTo>
                      <a:pt x="43" y="35"/>
                    </a:lnTo>
                    <a:lnTo>
                      <a:pt x="0" y="3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51" name="Freeform 472"/>
              <p:cNvSpPr>
                <a:spLocks/>
              </p:cNvSpPr>
              <p:nvPr/>
            </p:nvSpPr>
            <p:spPr bwMode="auto">
              <a:xfrm>
                <a:off x="2770" y="1527"/>
                <a:ext cx="104" cy="53"/>
              </a:xfrm>
              <a:custGeom>
                <a:avLst/>
                <a:gdLst>
                  <a:gd name="T0" fmla="*/ 0 w 104"/>
                  <a:gd name="T1" fmla="*/ 35 h 53"/>
                  <a:gd name="T2" fmla="*/ 0 w 104"/>
                  <a:gd name="T3" fmla="*/ 44 h 53"/>
                  <a:gd name="T4" fmla="*/ 8 w 104"/>
                  <a:gd name="T5" fmla="*/ 44 h 53"/>
                  <a:gd name="T6" fmla="*/ 35 w 104"/>
                  <a:gd name="T7" fmla="*/ 44 h 53"/>
                  <a:gd name="T8" fmla="*/ 43 w 104"/>
                  <a:gd name="T9" fmla="*/ 44 h 53"/>
                  <a:gd name="T10" fmla="*/ 61 w 104"/>
                  <a:gd name="T11" fmla="*/ 53 h 53"/>
                  <a:gd name="T12" fmla="*/ 87 w 104"/>
                  <a:gd name="T13" fmla="*/ 44 h 53"/>
                  <a:gd name="T14" fmla="*/ 104 w 104"/>
                  <a:gd name="T15" fmla="*/ 26 h 53"/>
                  <a:gd name="T16" fmla="*/ 96 w 104"/>
                  <a:gd name="T17" fmla="*/ 18 h 53"/>
                  <a:gd name="T18" fmla="*/ 78 w 104"/>
                  <a:gd name="T19" fmla="*/ 0 h 53"/>
                  <a:gd name="T20" fmla="*/ 69 w 104"/>
                  <a:gd name="T21" fmla="*/ 18 h 53"/>
                  <a:gd name="T22" fmla="*/ 61 w 104"/>
                  <a:gd name="T23" fmla="*/ 18 h 53"/>
                  <a:gd name="T24" fmla="*/ 43 w 104"/>
                  <a:gd name="T25" fmla="*/ 26 h 53"/>
                  <a:gd name="T26" fmla="*/ 43 w 104"/>
                  <a:gd name="T27" fmla="*/ 35 h 53"/>
                  <a:gd name="T28" fmla="*/ 0 w 104"/>
                  <a:gd name="T29" fmla="*/ 35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53"/>
                  <a:gd name="T47" fmla="*/ 104 w 104"/>
                  <a:gd name="T48" fmla="*/ 53 h 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53">
                    <a:moveTo>
                      <a:pt x="0" y="35"/>
                    </a:moveTo>
                    <a:lnTo>
                      <a:pt x="0" y="44"/>
                    </a:lnTo>
                    <a:lnTo>
                      <a:pt x="8" y="44"/>
                    </a:lnTo>
                    <a:lnTo>
                      <a:pt x="35" y="44"/>
                    </a:lnTo>
                    <a:lnTo>
                      <a:pt x="43" y="44"/>
                    </a:lnTo>
                    <a:lnTo>
                      <a:pt x="61" y="53"/>
                    </a:lnTo>
                    <a:lnTo>
                      <a:pt x="87" y="44"/>
                    </a:lnTo>
                    <a:lnTo>
                      <a:pt x="104" y="26"/>
                    </a:lnTo>
                    <a:lnTo>
                      <a:pt x="96" y="18"/>
                    </a:lnTo>
                    <a:lnTo>
                      <a:pt x="78" y="0"/>
                    </a:lnTo>
                    <a:lnTo>
                      <a:pt x="69" y="18"/>
                    </a:lnTo>
                    <a:lnTo>
                      <a:pt x="61" y="18"/>
                    </a:lnTo>
                    <a:lnTo>
                      <a:pt x="43" y="26"/>
                    </a:lnTo>
                    <a:lnTo>
                      <a:pt x="43" y="35"/>
                    </a:lnTo>
                    <a:lnTo>
                      <a:pt x="0" y="3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25" name="Freeform 473"/>
            <p:cNvSpPr>
              <a:spLocks/>
            </p:cNvSpPr>
            <p:nvPr/>
          </p:nvSpPr>
          <p:spPr bwMode="auto">
            <a:xfrm>
              <a:off x="4886325" y="2759075"/>
              <a:ext cx="98425" cy="41275"/>
            </a:xfrm>
            <a:custGeom>
              <a:avLst/>
              <a:gdLst>
                <a:gd name="T0" fmla="*/ 2147483647 w 60"/>
                <a:gd name="T1" fmla="*/ 2147483647 h 27"/>
                <a:gd name="T2" fmla="*/ 2147483647 w 60"/>
                <a:gd name="T3" fmla="*/ 2147483647 h 27"/>
                <a:gd name="T4" fmla="*/ 2147483647 w 60"/>
                <a:gd name="T5" fmla="*/ 2147483647 h 27"/>
                <a:gd name="T6" fmla="*/ 0 w 60"/>
                <a:gd name="T7" fmla="*/ 2147483647 h 27"/>
                <a:gd name="T8" fmla="*/ 2147483647 w 60"/>
                <a:gd name="T9" fmla="*/ 0 h 27"/>
                <a:gd name="T10" fmla="*/ 2147483647 w 60"/>
                <a:gd name="T11" fmla="*/ 0 h 27"/>
                <a:gd name="T12" fmla="*/ 2147483647 w 60"/>
                <a:gd name="T13" fmla="*/ 0 h 27"/>
                <a:gd name="T14" fmla="*/ 2147483647 w 60"/>
                <a:gd name="T15" fmla="*/ 2147483647 h 27"/>
                <a:gd name="T16" fmla="*/ 2147483647 w 60"/>
                <a:gd name="T17" fmla="*/ 2147483647 h 27"/>
                <a:gd name="T18" fmla="*/ 2147483647 w 60"/>
                <a:gd name="T19" fmla="*/ 2147483647 h 27"/>
                <a:gd name="T20" fmla="*/ 2147483647 w 60"/>
                <a:gd name="T21" fmla="*/ 2147483647 h 27"/>
                <a:gd name="T22" fmla="*/ 2147483647 w 60"/>
                <a:gd name="T23" fmla="*/ 2147483647 h 27"/>
                <a:gd name="T24" fmla="*/ 2147483647 w 60"/>
                <a:gd name="T25" fmla="*/ 2147483647 h 27"/>
                <a:gd name="T26" fmla="*/ 2147483647 w 60"/>
                <a:gd name="T27" fmla="*/ 2147483647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27"/>
                <a:gd name="T44" fmla="*/ 60 w 60"/>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27">
                  <a:moveTo>
                    <a:pt x="17" y="27"/>
                  </a:moveTo>
                  <a:lnTo>
                    <a:pt x="8" y="18"/>
                  </a:lnTo>
                  <a:lnTo>
                    <a:pt x="8" y="27"/>
                  </a:lnTo>
                  <a:lnTo>
                    <a:pt x="0" y="18"/>
                  </a:lnTo>
                  <a:lnTo>
                    <a:pt x="17" y="0"/>
                  </a:lnTo>
                  <a:lnTo>
                    <a:pt x="26" y="0"/>
                  </a:lnTo>
                  <a:lnTo>
                    <a:pt x="52" y="0"/>
                  </a:lnTo>
                  <a:lnTo>
                    <a:pt x="52" y="9"/>
                  </a:lnTo>
                  <a:lnTo>
                    <a:pt x="60" y="9"/>
                  </a:lnTo>
                  <a:lnTo>
                    <a:pt x="52" y="18"/>
                  </a:lnTo>
                  <a:lnTo>
                    <a:pt x="43" y="18"/>
                  </a:lnTo>
                  <a:lnTo>
                    <a:pt x="43" y="27"/>
                  </a:lnTo>
                  <a:lnTo>
                    <a:pt x="34" y="18"/>
                  </a:lnTo>
                  <a:lnTo>
                    <a:pt x="17"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26" name="Group 474"/>
            <p:cNvGrpSpPr>
              <a:grpSpLocks/>
            </p:cNvGrpSpPr>
            <p:nvPr/>
          </p:nvGrpSpPr>
          <p:grpSpPr bwMode="auto">
            <a:xfrm>
              <a:off x="4886325" y="2759075"/>
              <a:ext cx="98425" cy="41275"/>
              <a:chOff x="2718" y="1562"/>
              <a:chExt cx="60" cy="27"/>
            </a:xfrm>
          </p:grpSpPr>
          <p:sp>
            <p:nvSpPr>
              <p:cNvPr id="56048" name="Freeform 475"/>
              <p:cNvSpPr>
                <a:spLocks/>
              </p:cNvSpPr>
              <p:nvPr/>
            </p:nvSpPr>
            <p:spPr bwMode="auto">
              <a:xfrm>
                <a:off x="2718" y="1562"/>
                <a:ext cx="60" cy="27"/>
              </a:xfrm>
              <a:custGeom>
                <a:avLst/>
                <a:gdLst>
                  <a:gd name="T0" fmla="*/ 17 w 60"/>
                  <a:gd name="T1" fmla="*/ 27 h 27"/>
                  <a:gd name="T2" fmla="*/ 8 w 60"/>
                  <a:gd name="T3" fmla="*/ 18 h 27"/>
                  <a:gd name="T4" fmla="*/ 8 w 60"/>
                  <a:gd name="T5" fmla="*/ 27 h 27"/>
                  <a:gd name="T6" fmla="*/ 0 w 60"/>
                  <a:gd name="T7" fmla="*/ 18 h 27"/>
                  <a:gd name="T8" fmla="*/ 17 w 60"/>
                  <a:gd name="T9" fmla="*/ 0 h 27"/>
                  <a:gd name="T10" fmla="*/ 26 w 60"/>
                  <a:gd name="T11" fmla="*/ 0 h 27"/>
                  <a:gd name="T12" fmla="*/ 52 w 60"/>
                  <a:gd name="T13" fmla="*/ 0 h 27"/>
                  <a:gd name="T14" fmla="*/ 52 w 60"/>
                  <a:gd name="T15" fmla="*/ 9 h 27"/>
                  <a:gd name="T16" fmla="*/ 60 w 60"/>
                  <a:gd name="T17" fmla="*/ 9 h 27"/>
                  <a:gd name="T18" fmla="*/ 52 w 60"/>
                  <a:gd name="T19" fmla="*/ 18 h 27"/>
                  <a:gd name="T20" fmla="*/ 43 w 60"/>
                  <a:gd name="T21" fmla="*/ 18 h 27"/>
                  <a:gd name="T22" fmla="*/ 43 w 60"/>
                  <a:gd name="T23" fmla="*/ 27 h 27"/>
                  <a:gd name="T24" fmla="*/ 34 w 60"/>
                  <a:gd name="T25" fmla="*/ 18 h 27"/>
                  <a:gd name="T26" fmla="*/ 17 w 60"/>
                  <a:gd name="T27" fmla="*/ 27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27"/>
                  <a:gd name="T44" fmla="*/ 60 w 60"/>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27">
                    <a:moveTo>
                      <a:pt x="17" y="27"/>
                    </a:moveTo>
                    <a:lnTo>
                      <a:pt x="8" y="18"/>
                    </a:lnTo>
                    <a:lnTo>
                      <a:pt x="8" y="27"/>
                    </a:lnTo>
                    <a:lnTo>
                      <a:pt x="0" y="18"/>
                    </a:lnTo>
                    <a:lnTo>
                      <a:pt x="17" y="0"/>
                    </a:lnTo>
                    <a:lnTo>
                      <a:pt x="26" y="0"/>
                    </a:lnTo>
                    <a:lnTo>
                      <a:pt x="52" y="0"/>
                    </a:lnTo>
                    <a:lnTo>
                      <a:pt x="52" y="9"/>
                    </a:lnTo>
                    <a:lnTo>
                      <a:pt x="60" y="9"/>
                    </a:lnTo>
                    <a:lnTo>
                      <a:pt x="52" y="18"/>
                    </a:lnTo>
                    <a:lnTo>
                      <a:pt x="43" y="18"/>
                    </a:lnTo>
                    <a:lnTo>
                      <a:pt x="43" y="27"/>
                    </a:lnTo>
                    <a:lnTo>
                      <a:pt x="34" y="18"/>
                    </a:lnTo>
                    <a:lnTo>
                      <a:pt x="17"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49" name="Freeform 476"/>
              <p:cNvSpPr>
                <a:spLocks/>
              </p:cNvSpPr>
              <p:nvPr/>
            </p:nvSpPr>
            <p:spPr bwMode="auto">
              <a:xfrm>
                <a:off x="2718" y="1562"/>
                <a:ext cx="60" cy="27"/>
              </a:xfrm>
              <a:custGeom>
                <a:avLst/>
                <a:gdLst>
                  <a:gd name="T0" fmla="*/ 17 w 60"/>
                  <a:gd name="T1" fmla="*/ 27 h 27"/>
                  <a:gd name="T2" fmla="*/ 8 w 60"/>
                  <a:gd name="T3" fmla="*/ 18 h 27"/>
                  <a:gd name="T4" fmla="*/ 8 w 60"/>
                  <a:gd name="T5" fmla="*/ 27 h 27"/>
                  <a:gd name="T6" fmla="*/ 0 w 60"/>
                  <a:gd name="T7" fmla="*/ 18 h 27"/>
                  <a:gd name="T8" fmla="*/ 17 w 60"/>
                  <a:gd name="T9" fmla="*/ 0 h 27"/>
                  <a:gd name="T10" fmla="*/ 26 w 60"/>
                  <a:gd name="T11" fmla="*/ 0 h 27"/>
                  <a:gd name="T12" fmla="*/ 52 w 60"/>
                  <a:gd name="T13" fmla="*/ 0 h 27"/>
                  <a:gd name="T14" fmla="*/ 52 w 60"/>
                  <a:gd name="T15" fmla="*/ 9 h 27"/>
                  <a:gd name="T16" fmla="*/ 60 w 60"/>
                  <a:gd name="T17" fmla="*/ 9 h 27"/>
                  <a:gd name="T18" fmla="*/ 52 w 60"/>
                  <a:gd name="T19" fmla="*/ 18 h 27"/>
                  <a:gd name="T20" fmla="*/ 43 w 60"/>
                  <a:gd name="T21" fmla="*/ 18 h 27"/>
                  <a:gd name="T22" fmla="*/ 43 w 60"/>
                  <a:gd name="T23" fmla="*/ 27 h 27"/>
                  <a:gd name="T24" fmla="*/ 34 w 60"/>
                  <a:gd name="T25" fmla="*/ 18 h 27"/>
                  <a:gd name="T26" fmla="*/ 17 w 60"/>
                  <a:gd name="T27" fmla="*/ 27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
                  <a:gd name="T43" fmla="*/ 0 h 27"/>
                  <a:gd name="T44" fmla="*/ 60 w 60"/>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 h="27">
                    <a:moveTo>
                      <a:pt x="17" y="27"/>
                    </a:moveTo>
                    <a:lnTo>
                      <a:pt x="8" y="18"/>
                    </a:lnTo>
                    <a:lnTo>
                      <a:pt x="8" y="27"/>
                    </a:lnTo>
                    <a:lnTo>
                      <a:pt x="0" y="18"/>
                    </a:lnTo>
                    <a:lnTo>
                      <a:pt x="17" y="0"/>
                    </a:lnTo>
                    <a:lnTo>
                      <a:pt x="26" y="0"/>
                    </a:lnTo>
                    <a:lnTo>
                      <a:pt x="52" y="0"/>
                    </a:lnTo>
                    <a:lnTo>
                      <a:pt x="52" y="9"/>
                    </a:lnTo>
                    <a:lnTo>
                      <a:pt x="60" y="9"/>
                    </a:lnTo>
                    <a:lnTo>
                      <a:pt x="52" y="18"/>
                    </a:lnTo>
                    <a:lnTo>
                      <a:pt x="43" y="18"/>
                    </a:lnTo>
                    <a:lnTo>
                      <a:pt x="43" y="27"/>
                    </a:lnTo>
                    <a:lnTo>
                      <a:pt x="34" y="18"/>
                    </a:lnTo>
                    <a:lnTo>
                      <a:pt x="17"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27" name="Freeform 477"/>
            <p:cNvSpPr>
              <a:spLocks/>
            </p:cNvSpPr>
            <p:nvPr/>
          </p:nvSpPr>
          <p:spPr bwMode="auto">
            <a:xfrm>
              <a:off x="5208588" y="2892425"/>
              <a:ext cx="26987" cy="95250"/>
            </a:xfrm>
            <a:custGeom>
              <a:avLst/>
              <a:gdLst>
                <a:gd name="T0" fmla="*/ 2147483647 w 17"/>
                <a:gd name="T1" fmla="*/ 2147483647 h 63"/>
                <a:gd name="T2" fmla="*/ 2147483647 w 17"/>
                <a:gd name="T3" fmla="*/ 2147483647 h 63"/>
                <a:gd name="T4" fmla="*/ 2147483647 w 17"/>
                <a:gd name="T5" fmla="*/ 2147483647 h 63"/>
                <a:gd name="T6" fmla="*/ 0 w 17"/>
                <a:gd name="T7" fmla="*/ 2147483647 h 63"/>
                <a:gd name="T8" fmla="*/ 0 w 17"/>
                <a:gd name="T9" fmla="*/ 2147483647 h 63"/>
                <a:gd name="T10" fmla="*/ 0 w 17"/>
                <a:gd name="T11" fmla="*/ 0 h 63"/>
                <a:gd name="T12" fmla="*/ 2147483647 w 17"/>
                <a:gd name="T13" fmla="*/ 0 h 63"/>
                <a:gd name="T14" fmla="*/ 2147483647 w 17"/>
                <a:gd name="T15" fmla="*/ 2147483647 h 6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3"/>
                <a:gd name="T26" fmla="*/ 17 w 17"/>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3">
                  <a:moveTo>
                    <a:pt x="9" y="18"/>
                  </a:moveTo>
                  <a:lnTo>
                    <a:pt x="17" y="36"/>
                  </a:lnTo>
                  <a:lnTo>
                    <a:pt x="9" y="63"/>
                  </a:lnTo>
                  <a:lnTo>
                    <a:pt x="0" y="54"/>
                  </a:lnTo>
                  <a:lnTo>
                    <a:pt x="0" y="18"/>
                  </a:lnTo>
                  <a:lnTo>
                    <a:pt x="0" y="0"/>
                  </a:lnTo>
                  <a:lnTo>
                    <a:pt x="9" y="0"/>
                  </a:lnTo>
                  <a:lnTo>
                    <a:pt x="9"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28" name="Group 478"/>
            <p:cNvGrpSpPr>
              <a:grpSpLocks/>
            </p:cNvGrpSpPr>
            <p:nvPr/>
          </p:nvGrpSpPr>
          <p:grpSpPr bwMode="auto">
            <a:xfrm>
              <a:off x="5208588" y="2892425"/>
              <a:ext cx="26987" cy="95250"/>
              <a:chOff x="2918" y="1651"/>
              <a:chExt cx="17" cy="63"/>
            </a:xfrm>
          </p:grpSpPr>
          <p:sp>
            <p:nvSpPr>
              <p:cNvPr id="56046" name="Freeform 479"/>
              <p:cNvSpPr>
                <a:spLocks/>
              </p:cNvSpPr>
              <p:nvPr/>
            </p:nvSpPr>
            <p:spPr bwMode="auto">
              <a:xfrm>
                <a:off x="2918" y="1651"/>
                <a:ext cx="17" cy="63"/>
              </a:xfrm>
              <a:custGeom>
                <a:avLst/>
                <a:gdLst>
                  <a:gd name="T0" fmla="*/ 9 w 17"/>
                  <a:gd name="T1" fmla="*/ 18 h 63"/>
                  <a:gd name="T2" fmla="*/ 17 w 17"/>
                  <a:gd name="T3" fmla="*/ 36 h 63"/>
                  <a:gd name="T4" fmla="*/ 9 w 17"/>
                  <a:gd name="T5" fmla="*/ 63 h 63"/>
                  <a:gd name="T6" fmla="*/ 0 w 17"/>
                  <a:gd name="T7" fmla="*/ 54 h 63"/>
                  <a:gd name="T8" fmla="*/ 0 w 17"/>
                  <a:gd name="T9" fmla="*/ 18 h 63"/>
                  <a:gd name="T10" fmla="*/ 0 w 17"/>
                  <a:gd name="T11" fmla="*/ 0 h 63"/>
                  <a:gd name="T12" fmla="*/ 9 w 17"/>
                  <a:gd name="T13" fmla="*/ 0 h 63"/>
                  <a:gd name="T14" fmla="*/ 9 w 17"/>
                  <a:gd name="T15" fmla="*/ 18 h 6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3"/>
                  <a:gd name="T26" fmla="*/ 17 w 17"/>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3">
                    <a:moveTo>
                      <a:pt x="9" y="18"/>
                    </a:moveTo>
                    <a:lnTo>
                      <a:pt x="17" y="36"/>
                    </a:lnTo>
                    <a:lnTo>
                      <a:pt x="9" y="63"/>
                    </a:lnTo>
                    <a:lnTo>
                      <a:pt x="0" y="54"/>
                    </a:lnTo>
                    <a:lnTo>
                      <a:pt x="0" y="18"/>
                    </a:lnTo>
                    <a:lnTo>
                      <a:pt x="0" y="0"/>
                    </a:lnTo>
                    <a:lnTo>
                      <a:pt x="9" y="0"/>
                    </a:lnTo>
                    <a:lnTo>
                      <a:pt x="9"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47" name="Freeform 480"/>
              <p:cNvSpPr>
                <a:spLocks/>
              </p:cNvSpPr>
              <p:nvPr/>
            </p:nvSpPr>
            <p:spPr bwMode="auto">
              <a:xfrm>
                <a:off x="2918" y="1651"/>
                <a:ext cx="17" cy="63"/>
              </a:xfrm>
              <a:custGeom>
                <a:avLst/>
                <a:gdLst>
                  <a:gd name="T0" fmla="*/ 9 w 17"/>
                  <a:gd name="T1" fmla="*/ 18 h 63"/>
                  <a:gd name="T2" fmla="*/ 17 w 17"/>
                  <a:gd name="T3" fmla="*/ 36 h 63"/>
                  <a:gd name="T4" fmla="*/ 9 w 17"/>
                  <a:gd name="T5" fmla="*/ 63 h 63"/>
                  <a:gd name="T6" fmla="*/ 0 w 17"/>
                  <a:gd name="T7" fmla="*/ 54 h 63"/>
                  <a:gd name="T8" fmla="*/ 0 w 17"/>
                  <a:gd name="T9" fmla="*/ 18 h 63"/>
                  <a:gd name="T10" fmla="*/ 0 w 17"/>
                  <a:gd name="T11" fmla="*/ 0 h 63"/>
                  <a:gd name="T12" fmla="*/ 9 w 17"/>
                  <a:gd name="T13" fmla="*/ 0 h 63"/>
                  <a:gd name="T14" fmla="*/ 9 w 17"/>
                  <a:gd name="T15" fmla="*/ 18 h 6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3"/>
                  <a:gd name="T26" fmla="*/ 17 w 17"/>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3">
                    <a:moveTo>
                      <a:pt x="9" y="18"/>
                    </a:moveTo>
                    <a:lnTo>
                      <a:pt x="17" y="36"/>
                    </a:lnTo>
                    <a:lnTo>
                      <a:pt x="9" y="63"/>
                    </a:lnTo>
                    <a:lnTo>
                      <a:pt x="0" y="54"/>
                    </a:lnTo>
                    <a:lnTo>
                      <a:pt x="0" y="18"/>
                    </a:lnTo>
                    <a:lnTo>
                      <a:pt x="0" y="0"/>
                    </a:lnTo>
                    <a:lnTo>
                      <a:pt x="9" y="0"/>
                    </a:lnTo>
                    <a:lnTo>
                      <a:pt x="9"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29" name="Freeform 481"/>
            <p:cNvSpPr>
              <a:spLocks/>
            </p:cNvSpPr>
            <p:nvPr/>
          </p:nvSpPr>
          <p:spPr bwMode="auto">
            <a:xfrm>
              <a:off x="5111750" y="2733675"/>
              <a:ext cx="153988" cy="66675"/>
            </a:xfrm>
            <a:custGeom>
              <a:avLst/>
              <a:gdLst>
                <a:gd name="T0" fmla="*/ 2147483647 w 96"/>
                <a:gd name="T1" fmla="*/ 2147483647 h 44"/>
                <a:gd name="T2" fmla="*/ 2147483647 w 96"/>
                <a:gd name="T3" fmla="*/ 2147483647 h 44"/>
                <a:gd name="T4" fmla="*/ 2147483647 w 96"/>
                <a:gd name="T5" fmla="*/ 2147483647 h 44"/>
                <a:gd name="T6" fmla="*/ 2147483647 w 96"/>
                <a:gd name="T7" fmla="*/ 2147483647 h 44"/>
                <a:gd name="T8" fmla="*/ 2147483647 w 96"/>
                <a:gd name="T9" fmla="*/ 2147483647 h 44"/>
                <a:gd name="T10" fmla="*/ 2147483647 w 96"/>
                <a:gd name="T11" fmla="*/ 2147483647 h 44"/>
                <a:gd name="T12" fmla="*/ 2147483647 w 96"/>
                <a:gd name="T13" fmla="*/ 2147483647 h 44"/>
                <a:gd name="T14" fmla="*/ 2147483647 w 96"/>
                <a:gd name="T15" fmla="*/ 0 h 44"/>
                <a:gd name="T16" fmla="*/ 2147483647 w 96"/>
                <a:gd name="T17" fmla="*/ 0 h 44"/>
                <a:gd name="T18" fmla="*/ 2147483647 w 96"/>
                <a:gd name="T19" fmla="*/ 2147483647 h 44"/>
                <a:gd name="T20" fmla="*/ 2147483647 w 96"/>
                <a:gd name="T21" fmla="*/ 2147483647 h 44"/>
                <a:gd name="T22" fmla="*/ 0 w 96"/>
                <a:gd name="T23" fmla="*/ 2147483647 h 44"/>
                <a:gd name="T24" fmla="*/ 2147483647 w 96"/>
                <a:gd name="T25" fmla="*/ 2147483647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44"/>
                <a:gd name="T41" fmla="*/ 96 w 96"/>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44">
                  <a:moveTo>
                    <a:pt x="9" y="35"/>
                  </a:moveTo>
                  <a:lnTo>
                    <a:pt x="26" y="44"/>
                  </a:lnTo>
                  <a:lnTo>
                    <a:pt x="70" y="44"/>
                  </a:lnTo>
                  <a:lnTo>
                    <a:pt x="78" y="35"/>
                  </a:lnTo>
                  <a:lnTo>
                    <a:pt x="87" y="17"/>
                  </a:lnTo>
                  <a:lnTo>
                    <a:pt x="96" y="8"/>
                  </a:lnTo>
                  <a:lnTo>
                    <a:pt x="87" y="8"/>
                  </a:lnTo>
                  <a:lnTo>
                    <a:pt x="87" y="0"/>
                  </a:lnTo>
                  <a:lnTo>
                    <a:pt x="70" y="0"/>
                  </a:lnTo>
                  <a:lnTo>
                    <a:pt x="35" y="17"/>
                  </a:lnTo>
                  <a:lnTo>
                    <a:pt x="17" y="8"/>
                  </a:lnTo>
                  <a:lnTo>
                    <a:pt x="0" y="26"/>
                  </a:lnTo>
                  <a:lnTo>
                    <a:pt x="9" y="3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30" name="Group 482"/>
            <p:cNvGrpSpPr>
              <a:grpSpLocks/>
            </p:cNvGrpSpPr>
            <p:nvPr/>
          </p:nvGrpSpPr>
          <p:grpSpPr bwMode="auto">
            <a:xfrm>
              <a:off x="5111750" y="2733675"/>
              <a:ext cx="153988" cy="66675"/>
              <a:chOff x="2857" y="1545"/>
              <a:chExt cx="96" cy="44"/>
            </a:xfrm>
          </p:grpSpPr>
          <p:sp>
            <p:nvSpPr>
              <p:cNvPr id="56044" name="Freeform 483"/>
              <p:cNvSpPr>
                <a:spLocks/>
              </p:cNvSpPr>
              <p:nvPr/>
            </p:nvSpPr>
            <p:spPr bwMode="auto">
              <a:xfrm>
                <a:off x="2857" y="1545"/>
                <a:ext cx="96" cy="44"/>
              </a:xfrm>
              <a:custGeom>
                <a:avLst/>
                <a:gdLst>
                  <a:gd name="T0" fmla="*/ 9 w 96"/>
                  <a:gd name="T1" fmla="*/ 35 h 44"/>
                  <a:gd name="T2" fmla="*/ 26 w 96"/>
                  <a:gd name="T3" fmla="*/ 44 h 44"/>
                  <a:gd name="T4" fmla="*/ 70 w 96"/>
                  <a:gd name="T5" fmla="*/ 44 h 44"/>
                  <a:gd name="T6" fmla="*/ 78 w 96"/>
                  <a:gd name="T7" fmla="*/ 35 h 44"/>
                  <a:gd name="T8" fmla="*/ 87 w 96"/>
                  <a:gd name="T9" fmla="*/ 17 h 44"/>
                  <a:gd name="T10" fmla="*/ 96 w 96"/>
                  <a:gd name="T11" fmla="*/ 8 h 44"/>
                  <a:gd name="T12" fmla="*/ 87 w 96"/>
                  <a:gd name="T13" fmla="*/ 8 h 44"/>
                  <a:gd name="T14" fmla="*/ 87 w 96"/>
                  <a:gd name="T15" fmla="*/ 0 h 44"/>
                  <a:gd name="T16" fmla="*/ 70 w 96"/>
                  <a:gd name="T17" fmla="*/ 0 h 44"/>
                  <a:gd name="T18" fmla="*/ 35 w 96"/>
                  <a:gd name="T19" fmla="*/ 17 h 44"/>
                  <a:gd name="T20" fmla="*/ 17 w 96"/>
                  <a:gd name="T21" fmla="*/ 8 h 44"/>
                  <a:gd name="T22" fmla="*/ 0 w 96"/>
                  <a:gd name="T23" fmla="*/ 26 h 44"/>
                  <a:gd name="T24" fmla="*/ 9 w 96"/>
                  <a:gd name="T25" fmla="*/ 35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44"/>
                  <a:gd name="T41" fmla="*/ 96 w 96"/>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44">
                    <a:moveTo>
                      <a:pt x="9" y="35"/>
                    </a:moveTo>
                    <a:lnTo>
                      <a:pt x="26" y="44"/>
                    </a:lnTo>
                    <a:lnTo>
                      <a:pt x="70" y="44"/>
                    </a:lnTo>
                    <a:lnTo>
                      <a:pt x="78" y="35"/>
                    </a:lnTo>
                    <a:lnTo>
                      <a:pt x="87" y="17"/>
                    </a:lnTo>
                    <a:lnTo>
                      <a:pt x="96" y="8"/>
                    </a:lnTo>
                    <a:lnTo>
                      <a:pt x="87" y="8"/>
                    </a:lnTo>
                    <a:lnTo>
                      <a:pt x="87" y="0"/>
                    </a:lnTo>
                    <a:lnTo>
                      <a:pt x="70" y="0"/>
                    </a:lnTo>
                    <a:lnTo>
                      <a:pt x="35" y="17"/>
                    </a:lnTo>
                    <a:lnTo>
                      <a:pt x="17" y="8"/>
                    </a:lnTo>
                    <a:lnTo>
                      <a:pt x="0" y="26"/>
                    </a:lnTo>
                    <a:lnTo>
                      <a:pt x="9" y="3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45" name="Freeform 484"/>
              <p:cNvSpPr>
                <a:spLocks/>
              </p:cNvSpPr>
              <p:nvPr/>
            </p:nvSpPr>
            <p:spPr bwMode="auto">
              <a:xfrm>
                <a:off x="2857" y="1545"/>
                <a:ext cx="96" cy="44"/>
              </a:xfrm>
              <a:custGeom>
                <a:avLst/>
                <a:gdLst>
                  <a:gd name="T0" fmla="*/ 9 w 96"/>
                  <a:gd name="T1" fmla="*/ 35 h 44"/>
                  <a:gd name="T2" fmla="*/ 26 w 96"/>
                  <a:gd name="T3" fmla="*/ 44 h 44"/>
                  <a:gd name="T4" fmla="*/ 70 w 96"/>
                  <a:gd name="T5" fmla="*/ 44 h 44"/>
                  <a:gd name="T6" fmla="*/ 78 w 96"/>
                  <a:gd name="T7" fmla="*/ 35 h 44"/>
                  <a:gd name="T8" fmla="*/ 87 w 96"/>
                  <a:gd name="T9" fmla="*/ 17 h 44"/>
                  <a:gd name="T10" fmla="*/ 96 w 96"/>
                  <a:gd name="T11" fmla="*/ 8 h 44"/>
                  <a:gd name="T12" fmla="*/ 87 w 96"/>
                  <a:gd name="T13" fmla="*/ 8 h 44"/>
                  <a:gd name="T14" fmla="*/ 87 w 96"/>
                  <a:gd name="T15" fmla="*/ 0 h 44"/>
                  <a:gd name="T16" fmla="*/ 70 w 96"/>
                  <a:gd name="T17" fmla="*/ 0 h 44"/>
                  <a:gd name="T18" fmla="*/ 35 w 96"/>
                  <a:gd name="T19" fmla="*/ 17 h 44"/>
                  <a:gd name="T20" fmla="*/ 17 w 96"/>
                  <a:gd name="T21" fmla="*/ 8 h 44"/>
                  <a:gd name="T22" fmla="*/ 0 w 96"/>
                  <a:gd name="T23" fmla="*/ 26 h 44"/>
                  <a:gd name="T24" fmla="*/ 9 w 96"/>
                  <a:gd name="T25" fmla="*/ 35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44"/>
                  <a:gd name="T41" fmla="*/ 96 w 96"/>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44">
                    <a:moveTo>
                      <a:pt x="9" y="35"/>
                    </a:moveTo>
                    <a:lnTo>
                      <a:pt x="26" y="44"/>
                    </a:lnTo>
                    <a:lnTo>
                      <a:pt x="70" y="44"/>
                    </a:lnTo>
                    <a:lnTo>
                      <a:pt x="78" y="35"/>
                    </a:lnTo>
                    <a:lnTo>
                      <a:pt x="87" y="17"/>
                    </a:lnTo>
                    <a:lnTo>
                      <a:pt x="96" y="8"/>
                    </a:lnTo>
                    <a:lnTo>
                      <a:pt x="87" y="8"/>
                    </a:lnTo>
                    <a:lnTo>
                      <a:pt x="87" y="0"/>
                    </a:lnTo>
                    <a:lnTo>
                      <a:pt x="70" y="0"/>
                    </a:lnTo>
                    <a:lnTo>
                      <a:pt x="35" y="17"/>
                    </a:lnTo>
                    <a:lnTo>
                      <a:pt x="17" y="8"/>
                    </a:lnTo>
                    <a:lnTo>
                      <a:pt x="0" y="26"/>
                    </a:lnTo>
                    <a:lnTo>
                      <a:pt x="9" y="3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31" name="Freeform 485"/>
            <p:cNvSpPr>
              <a:spLocks/>
            </p:cNvSpPr>
            <p:nvPr/>
          </p:nvSpPr>
          <p:spPr bwMode="auto">
            <a:xfrm>
              <a:off x="5840413" y="3243262"/>
              <a:ext cx="42862" cy="41275"/>
            </a:xfrm>
            <a:custGeom>
              <a:avLst/>
              <a:gdLst>
                <a:gd name="T0" fmla="*/ 0 w 26"/>
                <a:gd name="T1" fmla="*/ 2147483647 h 27"/>
                <a:gd name="T2" fmla="*/ 2147483647 w 26"/>
                <a:gd name="T3" fmla="*/ 0 h 27"/>
                <a:gd name="T4" fmla="*/ 2147483647 w 26"/>
                <a:gd name="T5" fmla="*/ 0 h 27"/>
                <a:gd name="T6" fmla="*/ 2147483647 w 26"/>
                <a:gd name="T7" fmla="*/ 2147483647 h 27"/>
                <a:gd name="T8" fmla="*/ 2147483647 w 26"/>
                <a:gd name="T9" fmla="*/ 2147483647 h 27"/>
                <a:gd name="T10" fmla="*/ 2147483647 w 26"/>
                <a:gd name="T11" fmla="*/ 2147483647 h 27"/>
                <a:gd name="T12" fmla="*/ 0 w 26"/>
                <a:gd name="T13" fmla="*/ 2147483647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18"/>
                  </a:moveTo>
                  <a:lnTo>
                    <a:pt x="9" y="0"/>
                  </a:lnTo>
                  <a:lnTo>
                    <a:pt x="26" y="0"/>
                  </a:lnTo>
                  <a:lnTo>
                    <a:pt x="26" y="18"/>
                  </a:lnTo>
                  <a:lnTo>
                    <a:pt x="17" y="18"/>
                  </a:lnTo>
                  <a:lnTo>
                    <a:pt x="26" y="27"/>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32" name="Group 486"/>
            <p:cNvGrpSpPr>
              <a:grpSpLocks/>
            </p:cNvGrpSpPr>
            <p:nvPr/>
          </p:nvGrpSpPr>
          <p:grpSpPr bwMode="auto">
            <a:xfrm>
              <a:off x="5840413" y="3243262"/>
              <a:ext cx="42862" cy="41275"/>
              <a:chOff x="3310" y="1883"/>
              <a:chExt cx="26" cy="27"/>
            </a:xfrm>
          </p:grpSpPr>
          <p:sp>
            <p:nvSpPr>
              <p:cNvPr id="56042" name="Freeform 487"/>
              <p:cNvSpPr>
                <a:spLocks/>
              </p:cNvSpPr>
              <p:nvPr/>
            </p:nvSpPr>
            <p:spPr bwMode="auto">
              <a:xfrm>
                <a:off x="3310" y="1883"/>
                <a:ext cx="26" cy="27"/>
              </a:xfrm>
              <a:custGeom>
                <a:avLst/>
                <a:gdLst>
                  <a:gd name="T0" fmla="*/ 0 w 26"/>
                  <a:gd name="T1" fmla="*/ 18 h 27"/>
                  <a:gd name="T2" fmla="*/ 9 w 26"/>
                  <a:gd name="T3" fmla="*/ 0 h 27"/>
                  <a:gd name="T4" fmla="*/ 26 w 26"/>
                  <a:gd name="T5" fmla="*/ 0 h 27"/>
                  <a:gd name="T6" fmla="*/ 26 w 26"/>
                  <a:gd name="T7" fmla="*/ 18 h 27"/>
                  <a:gd name="T8" fmla="*/ 17 w 26"/>
                  <a:gd name="T9" fmla="*/ 18 h 27"/>
                  <a:gd name="T10" fmla="*/ 26 w 26"/>
                  <a:gd name="T11" fmla="*/ 27 h 27"/>
                  <a:gd name="T12" fmla="*/ 0 w 26"/>
                  <a:gd name="T13" fmla="*/ 18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18"/>
                    </a:moveTo>
                    <a:lnTo>
                      <a:pt x="9" y="0"/>
                    </a:lnTo>
                    <a:lnTo>
                      <a:pt x="26" y="0"/>
                    </a:lnTo>
                    <a:lnTo>
                      <a:pt x="26" y="18"/>
                    </a:lnTo>
                    <a:lnTo>
                      <a:pt x="17" y="18"/>
                    </a:lnTo>
                    <a:lnTo>
                      <a:pt x="26" y="27"/>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43" name="Freeform 488"/>
              <p:cNvSpPr>
                <a:spLocks/>
              </p:cNvSpPr>
              <p:nvPr/>
            </p:nvSpPr>
            <p:spPr bwMode="auto">
              <a:xfrm>
                <a:off x="3310" y="1883"/>
                <a:ext cx="26" cy="27"/>
              </a:xfrm>
              <a:custGeom>
                <a:avLst/>
                <a:gdLst>
                  <a:gd name="T0" fmla="*/ 0 w 26"/>
                  <a:gd name="T1" fmla="*/ 18 h 27"/>
                  <a:gd name="T2" fmla="*/ 9 w 26"/>
                  <a:gd name="T3" fmla="*/ 0 h 27"/>
                  <a:gd name="T4" fmla="*/ 26 w 26"/>
                  <a:gd name="T5" fmla="*/ 0 h 27"/>
                  <a:gd name="T6" fmla="*/ 26 w 26"/>
                  <a:gd name="T7" fmla="*/ 18 h 27"/>
                  <a:gd name="T8" fmla="*/ 17 w 26"/>
                  <a:gd name="T9" fmla="*/ 18 h 27"/>
                  <a:gd name="T10" fmla="*/ 26 w 26"/>
                  <a:gd name="T11" fmla="*/ 27 h 27"/>
                  <a:gd name="T12" fmla="*/ 0 w 26"/>
                  <a:gd name="T13" fmla="*/ 18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18"/>
                    </a:moveTo>
                    <a:lnTo>
                      <a:pt x="9" y="0"/>
                    </a:lnTo>
                    <a:lnTo>
                      <a:pt x="26" y="0"/>
                    </a:lnTo>
                    <a:lnTo>
                      <a:pt x="26" y="18"/>
                    </a:lnTo>
                    <a:lnTo>
                      <a:pt x="17" y="18"/>
                    </a:lnTo>
                    <a:lnTo>
                      <a:pt x="26" y="27"/>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33" name="Freeform 489"/>
            <p:cNvSpPr>
              <a:spLocks/>
            </p:cNvSpPr>
            <p:nvPr/>
          </p:nvSpPr>
          <p:spPr bwMode="auto">
            <a:xfrm>
              <a:off x="5784850" y="3270250"/>
              <a:ext cx="55563" cy="1587"/>
            </a:xfrm>
            <a:custGeom>
              <a:avLst/>
              <a:gdLst>
                <a:gd name="T0" fmla="*/ 0 w 35"/>
                <a:gd name="T1" fmla="*/ 0 h 1587"/>
                <a:gd name="T2" fmla="*/ 2147483647 w 35"/>
                <a:gd name="T3" fmla="*/ 0 h 1587"/>
                <a:gd name="T4" fmla="*/ 2147483647 w 35"/>
                <a:gd name="T5" fmla="*/ 0 h 1587"/>
                <a:gd name="T6" fmla="*/ 2147483647 w 35"/>
                <a:gd name="T7" fmla="*/ 0 h 1587"/>
                <a:gd name="T8" fmla="*/ 0 w 35"/>
                <a:gd name="T9" fmla="*/ 0 h 1587"/>
                <a:gd name="T10" fmla="*/ 0 60000 65536"/>
                <a:gd name="T11" fmla="*/ 0 60000 65536"/>
                <a:gd name="T12" fmla="*/ 0 60000 65536"/>
                <a:gd name="T13" fmla="*/ 0 60000 65536"/>
                <a:gd name="T14" fmla="*/ 0 60000 65536"/>
                <a:gd name="T15" fmla="*/ 0 w 35"/>
                <a:gd name="T16" fmla="*/ 0 h 1587"/>
                <a:gd name="T17" fmla="*/ 35 w 35"/>
                <a:gd name="T18" fmla="*/ 1587 h 1587"/>
              </a:gdLst>
              <a:ahLst/>
              <a:cxnLst>
                <a:cxn ang="T10">
                  <a:pos x="T0" y="T1"/>
                </a:cxn>
                <a:cxn ang="T11">
                  <a:pos x="T2" y="T3"/>
                </a:cxn>
                <a:cxn ang="T12">
                  <a:pos x="T4" y="T5"/>
                </a:cxn>
                <a:cxn ang="T13">
                  <a:pos x="T6" y="T7"/>
                </a:cxn>
                <a:cxn ang="T14">
                  <a:pos x="T8" y="T9"/>
                </a:cxn>
              </a:cxnLst>
              <a:rect l="T15" t="T16" r="T17" b="T18"/>
              <a:pathLst>
                <a:path w="35" h="1587">
                  <a:moveTo>
                    <a:pt x="0" y="0"/>
                  </a:moveTo>
                  <a:lnTo>
                    <a:pt x="17" y="0"/>
                  </a:lnTo>
                  <a:lnTo>
                    <a:pt x="35" y="0"/>
                  </a:lnTo>
                  <a:lnTo>
                    <a:pt x="17"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34" name="Freeform 490"/>
            <p:cNvSpPr>
              <a:spLocks/>
            </p:cNvSpPr>
            <p:nvPr/>
          </p:nvSpPr>
          <p:spPr bwMode="auto">
            <a:xfrm>
              <a:off x="5784850" y="3270250"/>
              <a:ext cx="55563" cy="1587"/>
            </a:xfrm>
            <a:custGeom>
              <a:avLst/>
              <a:gdLst>
                <a:gd name="T0" fmla="*/ 0 w 35"/>
                <a:gd name="T1" fmla="*/ 0 h 1587"/>
                <a:gd name="T2" fmla="*/ 2147483647 w 35"/>
                <a:gd name="T3" fmla="*/ 0 h 1587"/>
                <a:gd name="T4" fmla="*/ 2147483647 w 35"/>
                <a:gd name="T5" fmla="*/ 0 h 1587"/>
                <a:gd name="T6" fmla="*/ 2147483647 w 35"/>
                <a:gd name="T7" fmla="*/ 0 h 1587"/>
                <a:gd name="T8" fmla="*/ 0 w 35"/>
                <a:gd name="T9" fmla="*/ 0 h 1587"/>
                <a:gd name="T10" fmla="*/ 0 60000 65536"/>
                <a:gd name="T11" fmla="*/ 0 60000 65536"/>
                <a:gd name="T12" fmla="*/ 0 60000 65536"/>
                <a:gd name="T13" fmla="*/ 0 60000 65536"/>
                <a:gd name="T14" fmla="*/ 0 60000 65536"/>
                <a:gd name="T15" fmla="*/ 0 w 35"/>
                <a:gd name="T16" fmla="*/ 0 h 1587"/>
                <a:gd name="T17" fmla="*/ 35 w 35"/>
                <a:gd name="T18" fmla="*/ 1587 h 1587"/>
              </a:gdLst>
              <a:ahLst/>
              <a:cxnLst>
                <a:cxn ang="T10">
                  <a:pos x="T0" y="T1"/>
                </a:cxn>
                <a:cxn ang="T11">
                  <a:pos x="T2" y="T3"/>
                </a:cxn>
                <a:cxn ang="T12">
                  <a:pos x="T4" y="T5"/>
                </a:cxn>
                <a:cxn ang="T13">
                  <a:pos x="T6" y="T7"/>
                </a:cxn>
                <a:cxn ang="T14">
                  <a:pos x="T8" y="T9"/>
                </a:cxn>
              </a:cxnLst>
              <a:rect l="T15" t="T16" r="T17" b="T18"/>
              <a:pathLst>
                <a:path w="35" h="1587">
                  <a:moveTo>
                    <a:pt x="0" y="0"/>
                  </a:moveTo>
                  <a:lnTo>
                    <a:pt x="17" y="0"/>
                  </a:lnTo>
                  <a:lnTo>
                    <a:pt x="35" y="0"/>
                  </a:lnTo>
                  <a:lnTo>
                    <a:pt x="17"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35" name="Freeform 491"/>
            <p:cNvSpPr>
              <a:spLocks/>
            </p:cNvSpPr>
            <p:nvPr/>
          </p:nvSpPr>
          <p:spPr bwMode="auto">
            <a:xfrm>
              <a:off x="4408488" y="3081337"/>
              <a:ext cx="295275" cy="230188"/>
            </a:xfrm>
            <a:custGeom>
              <a:avLst/>
              <a:gdLst>
                <a:gd name="T0" fmla="*/ 2147483647 w 183"/>
                <a:gd name="T1" fmla="*/ 2147483647 h 152"/>
                <a:gd name="T2" fmla="*/ 2147483647 w 183"/>
                <a:gd name="T3" fmla="*/ 2147483647 h 152"/>
                <a:gd name="T4" fmla="*/ 2147483647 w 183"/>
                <a:gd name="T5" fmla="*/ 2147483647 h 152"/>
                <a:gd name="T6" fmla="*/ 2147483647 w 183"/>
                <a:gd name="T7" fmla="*/ 2147483647 h 152"/>
                <a:gd name="T8" fmla="*/ 2147483647 w 183"/>
                <a:gd name="T9" fmla="*/ 2147483647 h 152"/>
                <a:gd name="T10" fmla="*/ 2147483647 w 183"/>
                <a:gd name="T11" fmla="*/ 2147483647 h 152"/>
                <a:gd name="T12" fmla="*/ 2147483647 w 183"/>
                <a:gd name="T13" fmla="*/ 2147483647 h 152"/>
                <a:gd name="T14" fmla="*/ 2147483647 w 183"/>
                <a:gd name="T15" fmla="*/ 2147483647 h 152"/>
                <a:gd name="T16" fmla="*/ 0 w 183"/>
                <a:gd name="T17" fmla="*/ 2147483647 h 152"/>
                <a:gd name="T18" fmla="*/ 2147483647 w 183"/>
                <a:gd name="T19" fmla="*/ 2147483647 h 152"/>
                <a:gd name="T20" fmla="*/ 2147483647 w 183"/>
                <a:gd name="T21" fmla="*/ 2147483647 h 152"/>
                <a:gd name="T22" fmla="*/ 2147483647 w 183"/>
                <a:gd name="T23" fmla="*/ 2147483647 h 152"/>
                <a:gd name="T24" fmla="*/ 2147483647 w 183"/>
                <a:gd name="T25" fmla="*/ 2147483647 h 152"/>
                <a:gd name="T26" fmla="*/ 2147483647 w 183"/>
                <a:gd name="T27" fmla="*/ 2147483647 h 152"/>
                <a:gd name="T28" fmla="*/ 2147483647 w 183"/>
                <a:gd name="T29" fmla="*/ 2147483647 h 152"/>
                <a:gd name="T30" fmla="*/ 2147483647 w 183"/>
                <a:gd name="T31" fmla="*/ 2147483647 h 152"/>
                <a:gd name="T32" fmla="*/ 2147483647 w 183"/>
                <a:gd name="T33" fmla="*/ 0 h 152"/>
                <a:gd name="T34" fmla="*/ 2147483647 w 183"/>
                <a:gd name="T35" fmla="*/ 0 h 152"/>
                <a:gd name="T36" fmla="*/ 2147483647 w 183"/>
                <a:gd name="T37" fmla="*/ 2147483647 h 152"/>
                <a:gd name="T38" fmla="*/ 2147483647 w 183"/>
                <a:gd name="T39" fmla="*/ 2147483647 h 152"/>
                <a:gd name="T40" fmla="*/ 2147483647 w 183"/>
                <a:gd name="T41" fmla="*/ 2147483647 h 152"/>
                <a:gd name="T42" fmla="*/ 2147483647 w 183"/>
                <a:gd name="T43" fmla="*/ 2147483647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52"/>
                <a:gd name="T68" fmla="*/ 183 w 183"/>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52">
                  <a:moveTo>
                    <a:pt x="183" y="27"/>
                  </a:moveTo>
                  <a:lnTo>
                    <a:pt x="183" y="71"/>
                  </a:lnTo>
                  <a:lnTo>
                    <a:pt x="140" y="80"/>
                  </a:lnTo>
                  <a:lnTo>
                    <a:pt x="140" y="89"/>
                  </a:lnTo>
                  <a:lnTo>
                    <a:pt x="122" y="107"/>
                  </a:lnTo>
                  <a:lnTo>
                    <a:pt x="79" y="125"/>
                  </a:lnTo>
                  <a:lnTo>
                    <a:pt x="61" y="125"/>
                  </a:lnTo>
                  <a:lnTo>
                    <a:pt x="61" y="152"/>
                  </a:lnTo>
                  <a:lnTo>
                    <a:pt x="0" y="152"/>
                  </a:lnTo>
                  <a:lnTo>
                    <a:pt x="27" y="134"/>
                  </a:lnTo>
                  <a:lnTo>
                    <a:pt x="44" y="125"/>
                  </a:lnTo>
                  <a:lnTo>
                    <a:pt x="53" y="98"/>
                  </a:lnTo>
                  <a:lnTo>
                    <a:pt x="53" y="80"/>
                  </a:lnTo>
                  <a:lnTo>
                    <a:pt x="61" y="63"/>
                  </a:lnTo>
                  <a:lnTo>
                    <a:pt x="79" y="54"/>
                  </a:lnTo>
                  <a:lnTo>
                    <a:pt x="105" y="36"/>
                  </a:lnTo>
                  <a:lnTo>
                    <a:pt x="114" y="0"/>
                  </a:lnTo>
                  <a:lnTo>
                    <a:pt x="122" y="0"/>
                  </a:lnTo>
                  <a:lnTo>
                    <a:pt x="131" y="9"/>
                  </a:lnTo>
                  <a:lnTo>
                    <a:pt x="157" y="9"/>
                  </a:lnTo>
                  <a:lnTo>
                    <a:pt x="166" y="9"/>
                  </a:lnTo>
                  <a:lnTo>
                    <a:pt x="183"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36" name="Group 492"/>
            <p:cNvGrpSpPr>
              <a:grpSpLocks/>
            </p:cNvGrpSpPr>
            <p:nvPr/>
          </p:nvGrpSpPr>
          <p:grpSpPr bwMode="auto">
            <a:xfrm>
              <a:off x="4408488" y="3081337"/>
              <a:ext cx="295275" cy="230188"/>
              <a:chOff x="2421" y="1776"/>
              <a:chExt cx="183" cy="152"/>
            </a:xfrm>
          </p:grpSpPr>
          <p:sp>
            <p:nvSpPr>
              <p:cNvPr id="56040" name="Freeform 493"/>
              <p:cNvSpPr>
                <a:spLocks/>
              </p:cNvSpPr>
              <p:nvPr/>
            </p:nvSpPr>
            <p:spPr bwMode="auto">
              <a:xfrm>
                <a:off x="2421" y="1776"/>
                <a:ext cx="183" cy="152"/>
              </a:xfrm>
              <a:custGeom>
                <a:avLst/>
                <a:gdLst>
                  <a:gd name="T0" fmla="*/ 183 w 183"/>
                  <a:gd name="T1" fmla="*/ 27 h 152"/>
                  <a:gd name="T2" fmla="*/ 183 w 183"/>
                  <a:gd name="T3" fmla="*/ 71 h 152"/>
                  <a:gd name="T4" fmla="*/ 140 w 183"/>
                  <a:gd name="T5" fmla="*/ 80 h 152"/>
                  <a:gd name="T6" fmla="*/ 140 w 183"/>
                  <a:gd name="T7" fmla="*/ 89 h 152"/>
                  <a:gd name="T8" fmla="*/ 122 w 183"/>
                  <a:gd name="T9" fmla="*/ 107 h 152"/>
                  <a:gd name="T10" fmla="*/ 79 w 183"/>
                  <a:gd name="T11" fmla="*/ 125 h 152"/>
                  <a:gd name="T12" fmla="*/ 61 w 183"/>
                  <a:gd name="T13" fmla="*/ 125 h 152"/>
                  <a:gd name="T14" fmla="*/ 61 w 183"/>
                  <a:gd name="T15" fmla="*/ 152 h 152"/>
                  <a:gd name="T16" fmla="*/ 0 w 183"/>
                  <a:gd name="T17" fmla="*/ 152 h 152"/>
                  <a:gd name="T18" fmla="*/ 27 w 183"/>
                  <a:gd name="T19" fmla="*/ 134 h 152"/>
                  <a:gd name="T20" fmla="*/ 44 w 183"/>
                  <a:gd name="T21" fmla="*/ 125 h 152"/>
                  <a:gd name="T22" fmla="*/ 53 w 183"/>
                  <a:gd name="T23" fmla="*/ 98 h 152"/>
                  <a:gd name="T24" fmla="*/ 53 w 183"/>
                  <a:gd name="T25" fmla="*/ 80 h 152"/>
                  <a:gd name="T26" fmla="*/ 61 w 183"/>
                  <a:gd name="T27" fmla="*/ 63 h 152"/>
                  <a:gd name="T28" fmla="*/ 79 w 183"/>
                  <a:gd name="T29" fmla="*/ 54 h 152"/>
                  <a:gd name="T30" fmla="*/ 105 w 183"/>
                  <a:gd name="T31" fmla="*/ 36 h 152"/>
                  <a:gd name="T32" fmla="*/ 114 w 183"/>
                  <a:gd name="T33" fmla="*/ 0 h 152"/>
                  <a:gd name="T34" fmla="*/ 122 w 183"/>
                  <a:gd name="T35" fmla="*/ 0 h 152"/>
                  <a:gd name="T36" fmla="*/ 131 w 183"/>
                  <a:gd name="T37" fmla="*/ 9 h 152"/>
                  <a:gd name="T38" fmla="*/ 157 w 183"/>
                  <a:gd name="T39" fmla="*/ 9 h 152"/>
                  <a:gd name="T40" fmla="*/ 166 w 183"/>
                  <a:gd name="T41" fmla="*/ 9 h 152"/>
                  <a:gd name="T42" fmla="*/ 183 w 183"/>
                  <a:gd name="T43" fmla="*/ 27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52"/>
                  <a:gd name="T68" fmla="*/ 183 w 183"/>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52">
                    <a:moveTo>
                      <a:pt x="183" y="27"/>
                    </a:moveTo>
                    <a:lnTo>
                      <a:pt x="183" y="71"/>
                    </a:lnTo>
                    <a:lnTo>
                      <a:pt x="140" y="80"/>
                    </a:lnTo>
                    <a:lnTo>
                      <a:pt x="140" y="89"/>
                    </a:lnTo>
                    <a:lnTo>
                      <a:pt x="122" y="107"/>
                    </a:lnTo>
                    <a:lnTo>
                      <a:pt x="79" y="125"/>
                    </a:lnTo>
                    <a:lnTo>
                      <a:pt x="61" y="125"/>
                    </a:lnTo>
                    <a:lnTo>
                      <a:pt x="61" y="152"/>
                    </a:lnTo>
                    <a:lnTo>
                      <a:pt x="0" y="152"/>
                    </a:lnTo>
                    <a:lnTo>
                      <a:pt x="27" y="134"/>
                    </a:lnTo>
                    <a:lnTo>
                      <a:pt x="44" y="125"/>
                    </a:lnTo>
                    <a:lnTo>
                      <a:pt x="53" y="98"/>
                    </a:lnTo>
                    <a:lnTo>
                      <a:pt x="53" y="80"/>
                    </a:lnTo>
                    <a:lnTo>
                      <a:pt x="61" y="63"/>
                    </a:lnTo>
                    <a:lnTo>
                      <a:pt x="79" y="54"/>
                    </a:lnTo>
                    <a:lnTo>
                      <a:pt x="105" y="36"/>
                    </a:lnTo>
                    <a:lnTo>
                      <a:pt x="114" y="0"/>
                    </a:lnTo>
                    <a:lnTo>
                      <a:pt x="122" y="0"/>
                    </a:lnTo>
                    <a:lnTo>
                      <a:pt x="131" y="9"/>
                    </a:lnTo>
                    <a:lnTo>
                      <a:pt x="157" y="9"/>
                    </a:lnTo>
                    <a:lnTo>
                      <a:pt x="166" y="9"/>
                    </a:lnTo>
                    <a:lnTo>
                      <a:pt x="183"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41" name="Freeform 494"/>
              <p:cNvSpPr>
                <a:spLocks/>
              </p:cNvSpPr>
              <p:nvPr/>
            </p:nvSpPr>
            <p:spPr bwMode="auto">
              <a:xfrm>
                <a:off x="2421" y="1776"/>
                <a:ext cx="183" cy="152"/>
              </a:xfrm>
              <a:custGeom>
                <a:avLst/>
                <a:gdLst>
                  <a:gd name="T0" fmla="*/ 183 w 183"/>
                  <a:gd name="T1" fmla="*/ 27 h 152"/>
                  <a:gd name="T2" fmla="*/ 183 w 183"/>
                  <a:gd name="T3" fmla="*/ 71 h 152"/>
                  <a:gd name="T4" fmla="*/ 140 w 183"/>
                  <a:gd name="T5" fmla="*/ 80 h 152"/>
                  <a:gd name="T6" fmla="*/ 140 w 183"/>
                  <a:gd name="T7" fmla="*/ 89 h 152"/>
                  <a:gd name="T8" fmla="*/ 122 w 183"/>
                  <a:gd name="T9" fmla="*/ 107 h 152"/>
                  <a:gd name="T10" fmla="*/ 79 w 183"/>
                  <a:gd name="T11" fmla="*/ 125 h 152"/>
                  <a:gd name="T12" fmla="*/ 61 w 183"/>
                  <a:gd name="T13" fmla="*/ 125 h 152"/>
                  <a:gd name="T14" fmla="*/ 61 w 183"/>
                  <a:gd name="T15" fmla="*/ 152 h 152"/>
                  <a:gd name="T16" fmla="*/ 0 w 183"/>
                  <a:gd name="T17" fmla="*/ 152 h 152"/>
                  <a:gd name="T18" fmla="*/ 27 w 183"/>
                  <a:gd name="T19" fmla="*/ 134 h 152"/>
                  <a:gd name="T20" fmla="*/ 44 w 183"/>
                  <a:gd name="T21" fmla="*/ 125 h 152"/>
                  <a:gd name="T22" fmla="*/ 53 w 183"/>
                  <a:gd name="T23" fmla="*/ 98 h 152"/>
                  <a:gd name="T24" fmla="*/ 53 w 183"/>
                  <a:gd name="T25" fmla="*/ 80 h 152"/>
                  <a:gd name="T26" fmla="*/ 61 w 183"/>
                  <a:gd name="T27" fmla="*/ 63 h 152"/>
                  <a:gd name="T28" fmla="*/ 79 w 183"/>
                  <a:gd name="T29" fmla="*/ 54 h 152"/>
                  <a:gd name="T30" fmla="*/ 105 w 183"/>
                  <a:gd name="T31" fmla="*/ 36 h 152"/>
                  <a:gd name="T32" fmla="*/ 114 w 183"/>
                  <a:gd name="T33" fmla="*/ 0 h 152"/>
                  <a:gd name="T34" fmla="*/ 122 w 183"/>
                  <a:gd name="T35" fmla="*/ 0 h 152"/>
                  <a:gd name="T36" fmla="*/ 131 w 183"/>
                  <a:gd name="T37" fmla="*/ 9 h 152"/>
                  <a:gd name="T38" fmla="*/ 157 w 183"/>
                  <a:gd name="T39" fmla="*/ 9 h 152"/>
                  <a:gd name="T40" fmla="*/ 166 w 183"/>
                  <a:gd name="T41" fmla="*/ 9 h 152"/>
                  <a:gd name="T42" fmla="*/ 183 w 183"/>
                  <a:gd name="T43" fmla="*/ 27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52"/>
                  <a:gd name="T68" fmla="*/ 183 w 183"/>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52">
                    <a:moveTo>
                      <a:pt x="183" y="27"/>
                    </a:moveTo>
                    <a:lnTo>
                      <a:pt x="183" y="71"/>
                    </a:lnTo>
                    <a:lnTo>
                      <a:pt x="140" y="80"/>
                    </a:lnTo>
                    <a:lnTo>
                      <a:pt x="140" y="89"/>
                    </a:lnTo>
                    <a:lnTo>
                      <a:pt x="122" y="107"/>
                    </a:lnTo>
                    <a:lnTo>
                      <a:pt x="79" y="125"/>
                    </a:lnTo>
                    <a:lnTo>
                      <a:pt x="61" y="125"/>
                    </a:lnTo>
                    <a:lnTo>
                      <a:pt x="61" y="152"/>
                    </a:lnTo>
                    <a:lnTo>
                      <a:pt x="0" y="152"/>
                    </a:lnTo>
                    <a:lnTo>
                      <a:pt x="27" y="134"/>
                    </a:lnTo>
                    <a:lnTo>
                      <a:pt x="44" y="125"/>
                    </a:lnTo>
                    <a:lnTo>
                      <a:pt x="53" y="98"/>
                    </a:lnTo>
                    <a:lnTo>
                      <a:pt x="53" y="80"/>
                    </a:lnTo>
                    <a:lnTo>
                      <a:pt x="61" y="63"/>
                    </a:lnTo>
                    <a:lnTo>
                      <a:pt x="79" y="54"/>
                    </a:lnTo>
                    <a:lnTo>
                      <a:pt x="105" y="36"/>
                    </a:lnTo>
                    <a:lnTo>
                      <a:pt x="114" y="0"/>
                    </a:lnTo>
                    <a:lnTo>
                      <a:pt x="122" y="0"/>
                    </a:lnTo>
                    <a:lnTo>
                      <a:pt x="131" y="9"/>
                    </a:lnTo>
                    <a:lnTo>
                      <a:pt x="157" y="9"/>
                    </a:lnTo>
                    <a:lnTo>
                      <a:pt x="166" y="9"/>
                    </a:lnTo>
                    <a:lnTo>
                      <a:pt x="183" y="27"/>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37" name="Freeform 495"/>
            <p:cNvSpPr>
              <a:spLocks/>
            </p:cNvSpPr>
            <p:nvPr/>
          </p:nvSpPr>
          <p:spPr bwMode="auto">
            <a:xfrm>
              <a:off x="5743575" y="3741737"/>
              <a:ext cx="41275" cy="39688"/>
            </a:xfrm>
            <a:custGeom>
              <a:avLst/>
              <a:gdLst>
                <a:gd name="T0" fmla="*/ 2147483647 w 26"/>
                <a:gd name="T1" fmla="*/ 2147483647 h 26"/>
                <a:gd name="T2" fmla="*/ 2147483647 w 26"/>
                <a:gd name="T3" fmla="*/ 2147483647 h 26"/>
                <a:gd name="T4" fmla="*/ 2147483647 w 26"/>
                <a:gd name="T5" fmla="*/ 0 h 26"/>
                <a:gd name="T6" fmla="*/ 2147483647 w 26"/>
                <a:gd name="T7" fmla="*/ 2147483647 h 26"/>
                <a:gd name="T8" fmla="*/ 0 w 26"/>
                <a:gd name="T9" fmla="*/ 2147483647 h 26"/>
                <a:gd name="T10" fmla="*/ 2147483647 w 26"/>
                <a:gd name="T11" fmla="*/ 2147483647 h 26"/>
                <a:gd name="T12" fmla="*/ 2147483647 w 26"/>
                <a:gd name="T13" fmla="*/ 2147483647 h 26"/>
                <a:gd name="T14" fmla="*/ 0 60000 65536"/>
                <a:gd name="T15" fmla="*/ 0 60000 65536"/>
                <a:gd name="T16" fmla="*/ 0 60000 65536"/>
                <a:gd name="T17" fmla="*/ 0 60000 65536"/>
                <a:gd name="T18" fmla="*/ 0 60000 65536"/>
                <a:gd name="T19" fmla="*/ 0 60000 65536"/>
                <a:gd name="T20" fmla="*/ 0 60000 65536"/>
                <a:gd name="T21" fmla="*/ 0 w 26"/>
                <a:gd name="T22" fmla="*/ 0 h 26"/>
                <a:gd name="T23" fmla="*/ 26 w 2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6">
                  <a:moveTo>
                    <a:pt x="17" y="18"/>
                  </a:moveTo>
                  <a:lnTo>
                    <a:pt x="26" y="9"/>
                  </a:lnTo>
                  <a:lnTo>
                    <a:pt x="17" y="0"/>
                  </a:lnTo>
                  <a:lnTo>
                    <a:pt x="9" y="9"/>
                  </a:lnTo>
                  <a:lnTo>
                    <a:pt x="0" y="26"/>
                  </a:lnTo>
                  <a:lnTo>
                    <a:pt x="17" y="26"/>
                  </a:lnTo>
                  <a:lnTo>
                    <a:pt x="17"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38" name="Group 496"/>
            <p:cNvGrpSpPr>
              <a:grpSpLocks/>
            </p:cNvGrpSpPr>
            <p:nvPr/>
          </p:nvGrpSpPr>
          <p:grpSpPr bwMode="auto">
            <a:xfrm>
              <a:off x="5743575" y="3741737"/>
              <a:ext cx="41275" cy="39688"/>
              <a:chOff x="3249" y="2213"/>
              <a:chExt cx="26" cy="26"/>
            </a:xfrm>
          </p:grpSpPr>
          <p:sp>
            <p:nvSpPr>
              <p:cNvPr id="56038" name="Freeform 497"/>
              <p:cNvSpPr>
                <a:spLocks/>
              </p:cNvSpPr>
              <p:nvPr/>
            </p:nvSpPr>
            <p:spPr bwMode="auto">
              <a:xfrm>
                <a:off x="3249" y="2213"/>
                <a:ext cx="26" cy="26"/>
              </a:xfrm>
              <a:custGeom>
                <a:avLst/>
                <a:gdLst>
                  <a:gd name="T0" fmla="*/ 17 w 26"/>
                  <a:gd name="T1" fmla="*/ 18 h 26"/>
                  <a:gd name="T2" fmla="*/ 26 w 26"/>
                  <a:gd name="T3" fmla="*/ 9 h 26"/>
                  <a:gd name="T4" fmla="*/ 17 w 26"/>
                  <a:gd name="T5" fmla="*/ 0 h 26"/>
                  <a:gd name="T6" fmla="*/ 9 w 26"/>
                  <a:gd name="T7" fmla="*/ 9 h 26"/>
                  <a:gd name="T8" fmla="*/ 0 w 26"/>
                  <a:gd name="T9" fmla="*/ 26 h 26"/>
                  <a:gd name="T10" fmla="*/ 17 w 26"/>
                  <a:gd name="T11" fmla="*/ 26 h 26"/>
                  <a:gd name="T12" fmla="*/ 17 w 26"/>
                  <a:gd name="T13" fmla="*/ 18 h 26"/>
                  <a:gd name="T14" fmla="*/ 0 60000 65536"/>
                  <a:gd name="T15" fmla="*/ 0 60000 65536"/>
                  <a:gd name="T16" fmla="*/ 0 60000 65536"/>
                  <a:gd name="T17" fmla="*/ 0 60000 65536"/>
                  <a:gd name="T18" fmla="*/ 0 60000 65536"/>
                  <a:gd name="T19" fmla="*/ 0 60000 65536"/>
                  <a:gd name="T20" fmla="*/ 0 60000 65536"/>
                  <a:gd name="T21" fmla="*/ 0 w 26"/>
                  <a:gd name="T22" fmla="*/ 0 h 26"/>
                  <a:gd name="T23" fmla="*/ 26 w 2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6">
                    <a:moveTo>
                      <a:pt x="17" y="18"/>
                    </a:moveTo>
                    <a:lnTo>
                      <a:pt x="26" y="9"/>
                    </a:lnTo>
                    <a:lnTo>
                      <a:pt x="17" y="0"/>
                    </a:lnTo>
                    <a:lnTo>
                      <a:pt x="9" y="9"/>
                    </a:lnTo>
                    <a:lnTo>
                      <a:pt x="0" y="26"/>
                    </a:lnTo>
                    <a:lnTo>
                      <a:pt x="17" y="26"/>
                    </a:lnTo>
                    <a:lnTo>
                      <a:pt x="17"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39" name="Freeform 498"/>
              <p:cNvSpPr>
                <a:spLocks/>
              </p:cNvSpPr>
              <p:nvPr/>
            </p:nvSpPr>
            <p:spPr bwMode="auto">
              <a:xfrm>
                <a:off x="3249" y="2213"/>
                <a:ext cx="26" cy="26"/>
              </a:xfrm>
              <a:custGeom>
                <a:avLst/>
                <a:gdLst>
                  <a:gd name="T0" fmla="*/ 17 w 26"/>
                  <a:gd name="T1" fmla="*/ 18 h 26"/>
                  <a:gd name="T2" fmla="*/ 26 w 26"/>
                  <a:gd name="T3" fmla="*/ 9 h 26"/>
                  <a:gd name="T4" fmla="*/ 17 w 26"/>
                  <a:gd name="T5" fmla="*/ 0 h 26"/>
                  <a:gd name="T6" fmla="*/ 9 w 26"/>
                  <a:gd name="T7" fmla="*/ 9 h 26"/>
                  <a:gd name="T8" fmla="*/ 0 w 26"/>
                  <a:gd name="T9" fmla="*/ 26 h 26"/>
                  <a:gd name="T10" fmla="*/ 17 w 26"/>
                  <a:gd name="T11" fmla="*/ 26 h 26"/>
                  <a:gd name="T12" fmla="*/ 17 w 26"/>
                  <a:gd name="T13" fmla="*/ 18 h 26"/>
                  <a:gd name="T14" fmla="*/ 0 60000 65536"/>
                  <a:gd name="T15" fmla="*/ 0 60000 65536"/>
                  <a:gd name="T16" fmla="*/ 0 60000 65536"/>
                  <a:gd name="T17" fmla="*/ 0 60000 65536"/>
                  <a:gd name="T18" fmla="*/ 0 60000 65536"/>
                  <a:gd name="T19" fmla="*/ 0 60000 65536"/>
                  <a:gd name="T20" fmla="*/ 0 60000 65536"/>
                  <a:gd name="T21" fmla="*/ 0 w 26"/>
                  <a:gd name="T22" fmla="*/ 0 h 26"/>
                  <a:gd name="T23" fmla="*/ 26 w 2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6">
                    <a:moveTo>
                      <a:pt x="17" y="18"/>
                    </a:moveTo>
                    <a:lnTo>
                      <a:pt x="26" y="9"/>
                    </a:lnTo>
                    <a:lnTo>
                      <a:pt x="17" y="0"/>
                    </a:lnTo>
                    <a:lnTo>
                      <a:pt x="9" y="9"/>
                    </a:lnTo>
                    <a:lnTo>
                      <a:pt x="0" y="26"/>
                    </a:lnTo>
                    <a:lnTo>
                      <a:pt x="17" y="26"/>
                    </a:lnTo>
                    <a:lnTo>
                      <a:pt x="17"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39" name="Freeform 499"/>
            <p:cNvSpPr>
              <a:spLocks/>
            </p:cNvSpPr>
            <p:nvPr/>
          </p:nvSpPr>
          <p:spPr bwMode="auto">
            <a:xfrm>
              <a:off x="5729288" y="3756025"/>
              <a:ext cx="252412" cy="388937"/>
            </a:xfrm>
            <a:custGeom>
              <a:avLst/>
              <a:gdLst>
                <a:gd name="T0" fmla="*/ 2147483647 w 157"/>
                <a:gd name="T1" fmla="*/ 2147483647 h 258"/>
                <a:gd name="T2" fmla="*/ 0 w 157"/>
                <a:gd name="T3" fmla="*/ 2147483647 h 258"/>
                <a:gd name="T4" fmla="*/ 0 w 157"/>
                <a:gd name="T5" fmla="*/ 2147483647 h 258"/>
                <a:gd name="T6" fmla="*/ 2147483647 w 157"/>
                <a:gd name="T7" fmla="*/ 2147483647 h 258"/>
                <a:gd name="T8" fmla="*/ 2147483647 w 157"/>
                <a:gd name="T9" fmla="*/ 2147483647 h 258"/>
                <a:gd name="T10" fmla="*/ 2147483647 w 157"/>
                <a:gd name="T11" fmla="*/ 2147483647 h 258"/>
                <a:gd name="T12" fmla="*/ 2147483647 w 157"/>
                <a:gd name="T13" fmla="*/ 2147483647 h 258"/>
                <a:gd name="T14" fmla="*/ 2147483647 w 157"/>
                <a:gd name="T15" fmla="*/ 2147483647 h 258"/>
                <a:gd name="T16" fmla="*/ 2147483647 w 157"/>
                <a:gd name="T17" fmla="*/ 2147483647 h 258"/>
                <a:gd name="T18" fmla="*/ 2147483647 w 157"/>
                <a:gd name="T19" fmla="*/ 2147483647 h 258"/>
                <a:gd name="T20" fmla="*/ 2147483647 w 157"/>
                <a:gd name="T21" fmla="*/ 0 h 258"/>
                <a:gd name="T22" fmla="*/ 2147483647 w 157"/>
                <a:gd name="T23" fmla="*/ 2147483647 h 258"/>
                <a:gd name="T24" fmla="*/ 2147483647 w 157"/>
                <a:gd name="T25" fmla="*/ 2147483647 h 258"/>
                <a:gd name="T26" fmla="*/ 2147483647 w 157"/>
                <a:gd name="T27" fmla="*/ 2147483647 h 258"/>
                <a:gd name="T28" fmla="*/ 2147483647 w 157"/>
                <a:gd name="T29" fmla="*/ 2147483647 h 258"/>
                <a:gd name="T30" fmla="*/ 2147483647 w 157"/>
                <a:gd name="T31" fmla="*/ 2147483647 h 258"/>
                <a:gd name="T32" fmla="*/ 2147483647 w 157"/>
                <a:gd name="T33" fmla="*/ 2147483647 h 258"/>
                <a:gd name="T34" fmla="*/ 2147483647 w 157"/>
                <a:gd name="T35" fmla="*/ 2147483647 h 258"/>
                <a:gd name="T36" fmla="*/ 2147483647 w 157"/>
                <a:gd name="T37" fmla="*/ 2147483647 h 258"/>
                <a:gd name="T38" fmla="*/ 2147483647 w 157"/>
                <a:gd name="T39" fmla="*/ 2147483647 h 258"/>
                <a:gd name="T40" fmla="*/ 2147483647 w 157"/>
                <a:gd name="T41" fmla="*/ 2147483647 h 258"/>
                <a:gd name="T42" fmla="*/ 2147483647 w 157"/>
                <a:gd name="T43" fmla="*/ 2147483647 h 258"/>
                <a:gd name="T44" fmla="*/ 2147483647 w 157"/>
                <a:gd name="T45" fmla="*/ 2147483647 h 258"/>
                <a:gd name="T46" fmla="*/ 2147483647 w 157"/>
                <a:gd name="T47" fmla="*/ 2147483647 h 258"/>
                <a:gd name="T48" fmla="*/ 2147483647 w 157"/>
                <a:gd name="T49" fmla="*/ 2147483647 h 2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7"/>
                <a:gd name="T76" fmla="*/ 0 h 258"/>
                <a:gd name="T77" fmla="*/ 157 w 157"/>
                <a:gd name="T78" fmla="*/ 258 h 2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7" h="258">
                  <a:moveTo>
                    <a:pt x="9" y="142"/>
                  </a:moveTo>
                  <a:lnTo>
                    <a:pt x="0" y="178"/>
                  </a:lnTo>
                  <a:lnTo>
                    <a:pt x="0" y="231"/>
                  </a:lnTo>
                  <a:lnTo>
                    <a:pt x="9" y="258"/>
                  </a:lnTo>
                  <a:lnTo>
                    <a:pt x="35" y="213"/>
                  </a:lnTo>
                  <a:lnTo>
                    <a:pt x="87" y="178"/>
                  </a:lnTo>
                  <a:lnTo>
                    <a:pt x="105" y="142"/>
                  </a:lnTo>
                  <a:lnTo>
                    <a:pt x="122" y="115"/>
                  </a:lnTo>
                  <a:lnTo>
                    <a:pt x="148" y="26"/>
                  </a:lnTo>
                  <a:lnTo>
                    <a:pt x="157" y="9"/>
                  </a:lnTo>
                  <a:lnTo>
                    <a:pt x="148" y="0"/>
                  </a:lnTo>
                  <a:lnTo>
                    <a:pt x="139" y="9"/>
                  </a:lnTo>
                  <a:lnTo>
                    <a:pt x="122" y="17"/>
                  </a:lnTo>
                  <a:lnTo>
                    <a:pt x="96" y="17"/>
                  </a:lnTo>
                  <a:lnTo>
                    <a:pt x="61" y="26"/>
                  </a:lnTo>
                  <a:lnTo>
                    <a:pt x="52" y="26"/>
                  </a:lnTo>
                  <a:lnTo>
                    <a:pt x="26" y="9"/>
                  </a:lnTo>
                  <a:lnTo>
                    <a:pt x="26" y="17"/>
                  </a:lnTo>
                  <a:lnTo>
                    <a:pt x="26" y="26"/>
                  </a:lnTo>
                  <a:lnTo>
                    <a:pt x="52" y="62"/>
                  </a:lnTo>
                  <a:lnTo>
                    <a:pt x="96" y="80"/>
                  </a:lnTo>
                  <a:lnTo>
                    <a:pt x="105" y="80"/>
                  </a:lnTo>
                  <a:lnTo>
                    <a:pt x="70" y="124"/>
                  </a:lnTo>
                  <a:lnTo>
                    <a:pt x="35" y="133"/>
                  </a:lnTo>
                  <a:lnTo>
                    <a:pt x="9" y="14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40" name="Freeform 500"/>
            <p:cNvSpPr>
              <a:spLocks/>
            </p:cNvSpPr>
            <p:nvPr/>
          </p:nvSpPr>
          <p:spPr bwMode="auto">
            <a:xfrm>
              <a:off x="5729288" y="3756025"/>
              <a:ext cx="252412" cy="388937"/>
            </a:xfrm>
            <a:custGeom>
              <a:avLst/>
              <a:gdLst>
                <a:gd name="T0" fmla="*/ 2147483647 w 157"/>
                <a:gd name="T1" fmla="*/ 2147483647 h 258"/>
                <a:gd name="T2" fmla="*/ 0 w 157"/>
                <a:gd name="T3" fmla="*/ 2147483647 h 258"/>
                <a:gd name="T4" fmla="*/ 0 w 157"/>
                <a:gd name="T5" fmla="*/ 2147483647 h 258"/>
                <a:gd name="T6" fmla="*/ 2147483647 w 157"/>
                <a:gd name="T7" fmla="*/ 2147483647 h 258"/>
                <a:gd name="T8" fmla="*/ 2147483647 w 157"/>
                <a:gd name="T9" fmla="*/ 2147483647 h 258"/>
                <a:gd name="T10" fmla="*/ 2147483647 w 157"/>
                <a:gd name="T11" fmla="*/ 2147483647 h 258"/>
                <a:gd name="T12" fmla="*/ 2147483647 w 157"/>
                <a:gd name="T13" fmla="*/ 2147483647 h 258"/>
                <a:gd name="T14" fmla="*/ 2147483647 w 157"/>
                <a:gd name="T15" fmla="*/ 2147483647 h 258"/>
                <a:gd name="T16" fmla="*/ 2147483647 w 157"/>
                <a:gd name="T17" fmla="*/ 2147483647 h 258"/>
                <a:gd name="T18" fmla="*/ 2147483647 w 157"/>
                <a:gd name="T19" fmla="*/ 2147483647 h 258"/>
                <a:gd name="T20" fmla="*/ 2147483647 w 157"/>
                <a:gd name="T21" fmla="*/ 0 h 258"/>
                <a:gd name="T22" fmla="*/ 2147483647 w 157"/>
                <a:gd name="T23" fmla="*/ 2147483647 h 258"/>
                <a:gd name="T24" fmla="*/ 2147483647 w 157"/>
                <a:gd name="T25" fmla="*/ 2147483647 h 258"/>
                <a:gd name="T26" fmla="*/ 2147483647 w 157"/>
                <a:gd name="T27" fmla="*/ 2147483647 h 258"/>
                <a:gd name="T28" fmla="*/ 2147483647 w 157"/>
                <a:gd name="T29" fmla="*/ 2147483647 h 258"/>
                <a:gd name="T30" fmla="*/ 2147483647 w 157"/>
                <a:gd name="T31" fmla="*/ 2147483647 h 258"/>
                <a:gd name="T32" fmla="*/ 2147483647 w 157"/>
                <a:gd name="T33" fmla="*/ 2147483647 h 258"/>
                <a:gd name="T34" fmla="*/ 2147483647 w 157"/>
                <a:gd name="T35" fmla="*/ 2147483647 h 258"/>
                <a:gd name="T36" fmla="*/ 2147483647 w 157"/>
                <a:gd name="T37" fmla="*/ 2147483647 h 258"/>
                <a:gd name="T38" fmla="*/ 2147483647 w 157"/>
                <a:gd name="T39" fmla="*/ 2147483647 h 258"/>
                <a:gd name="T40" fmla="*/ 2147483647 w 157"/>
                <a:gd name="T41" fmla="*/ 2147483647 h 258"/>
                <a:gd name="T42" fmla="*/ 2147483647 w 157"/>
                <a:gd name="T43" fmla="*/ 2147483647 h 258"/>
                <a:gd name="T44" fmla="*/ 2147483647 w 157"/>
                <a:gd name="T45" fmla="*/ 2147483647 h 258"/>
                <a:gd name="T46" fmla="*/ 2147483647 w 157"/>
                <a:gd name="T47" fmla="*/ 2147483647 h 258"/>
                <a:gd name="T48" fmla="*/ 2147483647 w 157"/>
                <a:gd name="T49" fmla="*/ 2147483647 h 2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7"/>
                <a:gd name="T76" fmla="*/ 0 h 258"/>
                <a:gd name="T77" fmla="*/ 157 w 157"/>
                <a:gd name="T78" fmla="*/ 258 h 2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7" h="258">
                  <a:moveTo>
                    <a:pt x="9" y="142"/>
                  </a:moveTo>
                  <a:lnTo>
                    <a:pt x="0" y="178"/>
                  </a:lnTo>
                  <a:lnTo>
                    <a:pt x="0" y="231"/>
                  </a:lnTo>
                  <a:lnTo>
                    <a:pt x="9" y="258"/>
                  </a:lnTo>
                  <a:lnTo>
                    <a:pt x="35" y="213"/>
                  </a:lnTo>
                  <a:lnTo>
                    <a:pt x="87" y="178"/>
                  </a:lnTo>
                  <a:lnTo>
                    <a:pt x="105" y="142"/>
                  </a:lnTo>
                  <a:lnTo>
                    <a:pt x="122" y="115"/>
                  </a:lnTo>
                  <a:lnTo>
                    <a:pt x="148" y="26"/>
                  </a:lnTo>
                  <a:lnTo>
                    <a:pt x="157" y="9"/>
                  </a:lnTo>
                  <a:lnTo>
                    <a:pt x="148" y="0"/>
                  </a:lnTo>
                  <a:lnTo>
                    <a:pt x="139" y="9"/>
                  </a:lnTo>
                  <a:lnTo>
                    <a:pt x="122" y="17"/>
                  </a:lnTo>
                  <a:lnTo>
                    <a:pt x="96" y="17"/>
                  </a:lnTo>
                  <a:lnTo>
                    <a:pt x="61" y="26"/>
                  </a:lnTo>
                  <a:lnTo>
                    <a:pt x="52" y="26"/>
                  </a:lnTo>
                  <a:lnTo>
                    <a:pt x="26" y="9"/>
                  </a:lnTo>
                  <a:lnTo>
                    <a:pt x="26" y="17"/>
                  </a:lnTo>
                  <a:lnTo>
                    <a:pt x="26" y="26"/>
                  </a:lnTo>
                  <a:lnTo>
                    <a:pt x="52" y="62"/>
                  </a:lnTo>
                  <a:lnTo>
                    <a:pt x="96" y="80"/>
                  </a:lnTo>
                  <a:lnTo>
                    <a:pt x="105" y="80"/>
                  </a:lnTo>
                  <a:lnTo>
                    <a:pt x="70" y="124"/>
                  </a:lnTo>
                  <a:lnTo>
                    <a:pt x="35" y="133"/>
                  </a:lnTo>
                  <a:lnTo>
                    <a:pt x="9" y="142"/>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41" name="Freeform 501"/>
            <p:cNvSpPr>
              <a:spLocks/>
            </p:cNvSpPr>
            <p:nvPr/>
          </p:nvSpPr>
          <p:spPr bwMode="auto">
            <a:xfrm>
              <a:off x="4338638" y="3700462"/>
              <a:ext cx="41275" cy="28575"/>
            </a:xfrm>
            <a:custGeom>
              <a:avLst/>
              <a:gdLst>
                <a:gd name="T0" fmla="*/ 0 w 26"/>
                <a:gd name="T1" fmla="*/ 2147483647 h 18"/>
                <a:gd name="T2" fmla="*/ 2147483647 w 26"/>
                <a:gd name="T3" fmla="*/ 2147483647 h 18"/>
                <a:gd name="T4" fmla="*/ 2147483647 w 26"/>
                <a:gd name="T5" fmla="*/ 2147483647 h 18"/>
                <a:gd name="T6" fmla="*/ 2147483647 w 26"/>
                <a:gd name="T7" fmla="*/ 2147483647 h 18"/>
                <a:gd name="T8" fmla="*/ 2147483647 w 26"/>
                <a:gd name="T9" fmla="*/ 0 h 18"/>
                <a:gd name="T10" fmla="*/ 0 w 26"/>
                <a:gd name="T11" fmla="*/ 2147483647 h 18"/>
                <a:gd name="T12" fmla="*/ 0 w 26"/>
                <a:gd name="T13" fmla="*/ 2147483647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8"/>
                  </a:moveTo>
                  <a:lnTo>
                    <a:pt x="9" y="9"/>
                  </a:lnTo>
                  <a:lnTo>
                    <a:pt x="17" y="18"/>
                  </a:lnTo>
                  <a:lnTo>
                    <a:pt x="26" y="9"/>
                  </a:lnTo>
                  <a:lnTo>
                    <a:pt x="9" y="0"/>
                  </a:lnTo>
                  <a:lnTo>
                    <a:pt x="0" y="9"/>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42" name="Group 502"/>
            <p:cNvGrpSpPr>
              <a:grpSpLocks/>
            </p:cNvGrpSpPr>
            <p:nvPr/>
          </p:nvGrpSpPr>
          <p:grpSpPr bwMode="auto">
            <a:xfrm>
              <a:off x="4338638" y="3700462"/>
              <a:ext cx="41275" cy="28575"/>
              <a:chOff x="2378" y="2186"/>
              <a:chExt cx="26" cy="18"/>
            </a:xfrm>
          </p:grpSpPr>
          <p:sp>
            <p:nvSpPr>
              <p:cNvPr id="56036" name="Freeform 503"/>
              <p:cNvSpPr>
                <a:spLocks/>
              </p:cNvSpPr>
              <p:nvPr/>
            </p:nvSpPr>
            <p:spPr bwMode="auto">
              <a:xfrm>
                <a:off x="2378" y="2186"/>
                <a:ext cx="26" cy="18"/>
              </a:xfrm>
              <a:custGeom>
                <a:avLst/>
                <a:gdLst>
                  <a:gd name="T0" fmla="*/ 0 w 26"/>
                  <a:gd name="T1" fmla="*/ 18 h 18"/>
                  <a:gd name="T2" fmla="*/ 9 w 26"/>
                  <a:gd name="T3" fmla="*/ 9 h 18"/>
                  <a:gd name="T4" fmla="*/ 17 w 26"/>
                  <a:gd name="T5" fmla="*/ 18 h 18"/>
                  <a:gd name="T6" fmla="*/ 26 w 26"/>
                  <a:gd name="T7" fmla="*/ 9 h 18"/>
                  <a:gd name="T8" fmla="*/ 9 w 26"/>
                  <a:gd name="T9" fmla="*/ 0 h 18"/>
                  <a:gd name="T10" fmla="*/ 0 w 26"/>
                  <a:gd name="T11" fmla="*/ 9 h 18"/>
                  <a:gd name="T12" fmla="*/ 0 w 26"/>
                  <a:gd name="T13" fmla="*/ 18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8"/>
                    </a:moveTo>
                    <a:lnTo>
                      <a:pt x="9" y="9"/>
                    </a:lnTo>
                    <a:lnTo>
                      <a:pt x="17" y="18"/>
                    </a:lnTo>
                    <a:lnTo>
                      <a:pt x="26" y="9"/>
                    </a:lnTo>
                    <a:lnTo>
                      <a:pt x="9" y="0"/>
                    </a:lnTo>
                    <a:lnTo>
                      <a:pt x="0" y="9"/>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37" name="Freeform 504"/>
              <p:cNvSpPr>
                <a:spLocks/>
              </p:cNvSpPr>
              <p:nvPr/>
            </p:nvSpPr>
            <p:spPr bwMode="auto">
              <a:xfrm>
                <a:off x="2378" y="2186"/>
                <a:ext cx="26" cy="18"/>
              </a:xfrm>
              <a:custGeom>
                <a:avLst/>
                <a:gdLst>
                  <a:gd name="T0" fmla="*/ 0 w 26"/>
                  <a:gd name="T1" fmla="*/ 18 h 18"/>
                  <a:gd name="T2" fmla="*/ 9 w 26"/>
                  <a:gd name="T3" fmla="*/ 9 h 18"/>
                  <a:gd name="T4" fmla="*/ 17 w 26"/>
                  <a:gd name="T5" fmla="*/ 18 h 18"/>
                  <a:gd name="T6" fmla="*/ 26 w 26"/>
                  <a:gd name="T7" fmla="*/ 9 h 18"/>
                  <a:gd name="T8" fmla="*/ 9 w 26"/>
                  <a:gd name="T9" fmla="*/ 0 h 18"/>
                  <a:gd name="T10" fmla="*/ 0 w 26"/>
                  <a:gd name="T11" fmla="*/ 9 h 18"/>
                  <a:gd name="T12" fmla="*/ 0 w 26"/>
                  <a:gd name="T13" fmla="*/ 18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8"/>
                    </a:moveTo>
                    <a:lnTo>
                      <a:pt x="9" y="9"/>
                    </a:lnTo>
                    <a:lnTo>
                      <a:pt x="17" y="18"/>
                    </a:lnTo>
                    <a:lnTo>
                      <a:pt x="26" y="9"/>
                    </a:lnTo>
                    <a:lnTo>
                      <a:pt x="9" y="0"/>
                    </a:lnTo>
                    <a:lnTo>
                      <a:pt x="0" y="9"/>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43" name="Freeform 505"/>
            <p:cNvSpPr>
              <a:spLocks/>
            </p:cNvSpPr>
            <p:nvPr/>
          </p:nvSpPr>
          <p:spPr bwMode="auto">
            <a:xfrm>
              <a:off x="4338638" y="3741737"/>
              <a:ext cx="41275" cy="39688"/>
            </a:xfrm>
            <a:custGeom>
              <a:avLst/>
              <a:gdLst>
                <a:gd name="T0" fmla="*/ 2147483647 w 26"/>
                <a:gd name="T1" fmla="*/ 0 h 26"/>
                <a:gd name="T2" fmla="*/ 2147483647 w 26"/>
                <a:gd name="T3" fmla="*/ 2147483647 h 26"/>
                <a:gd name="T4" fmla="*/ 2147483647 w 26"/>
                <a:gd name="T5" fmla="*/ 2147483647 h 26"/>
                <a:gd name="T6" fmla="*/ 2147483647 w 26"/>
                <a:gd name="T7" fmla="*/ 2147483647 h 26"/>
                <a:gd name="T8" fmla="*/ 2147483647 w 26"/>
                <a:gd name="T9" fmla="*/ 2147483647 h 26"/>
                <a:gd name="T10" fmla="*/ 2147483647 w 26"/>
                <a:gd name="T11" fmla="*/ 2147483647 h 26"/>
                <a:gd name="T12" fmla="*/ 0 w 26"/>
                <a:gd name="T13" fmla="*/ 2147483647 h 26"/>
                <a:gd name="T14" fmla="*/ 0 w 26"/>
                <a:gd name="T15" fmla="*/ 0 h 26"/>
                <a:gd name="T16" fmla="*/ 2147483647 w 26"/>
                <a:gd name="T17" fmla="*/ 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6"/>
                <a:gd name="T29" fmla="*/ 26 w 26"/>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6">
                  <a:moveTo>
                    <a:pt x="26" y="0"/>
                  </a:moveTo>
                  <a:lnTo>
                    <a:pt x="26" y="18"/>
                  </a:lnTo>
                  <a:lnTo>
                    <a:pt x="9" y="18"/>
                  </a:lnTo>
                  <a:lnTo>
                    <a:pt x="9" y="26"/>
                  </a:lnTo>
                  <a:lnTo>
                    <a:pt x="9" y="9"/>
                  </a:lnTo>
                  <a:lnTo>
                    <a:pt x="0" y="9"/>
                  </a:lnTo>
                  <a:lnTo>
                    <a:pt x="0" y="0"/>
                  </a:lnTo>
                  <a:lnTo>
                    <a:pt x="26"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44" name="Group 506"/>
            <p:cNvGrpSpPr>
              <a:grpSpLocks/>
            </p:cNvGrpSpPr>
            <p:nvPr/>
          </p:nvGrpSpPr>
          <p:grpSpPr bwMode="auto">
            <a:xfrm>
              <a:off x="4338638" y="3741737"/>
              <a:ext cx="41275" cy="39688"/>
              <a:chOff x="2378" y="2213"/>
              <a:chExt cx="26" cy="26"/>
            </a:xfrm>
          </p:grpSpPr>
          <p:sp>
            <p:nvSpPr>
              <p:cNvPr id="56034" name="Freeform 507"/>
              <p:cNvSpPr>
                <a:spLocks/>
              </p:cNvSpPr>
              <p:nvPr/>
            </p:nvSpPr>
            <p:spPr bwMode="auto">
              <a:xfrm>
                <a:off x="2378" y="2213"/>
                <a:ext cx="26" cy="26"/>
              </a:xfrm>
              <a:custGeom>
                <a:avLst/>
                <a:gdLst>
                  <a:gd name="T0" fmla="*/ 26 w 26"/>
                  <a:gd name="T1" fmla="*/ 0 h 26"/>
                  <a:gd name="T2" fmla="*/ 26 w 26"/>
                  <a:gd name="T3" fmla="*/ 18 h 26"/>
                  <a:gd name="T4" fmla="*/ 9 w 26"/>
                  <a:gd name="T5" fmla="*/ 18 h 26"/>
                  <a:gd name="T6" fmla="*/ 9 w 26"/>
                  <a:gd name="T7" fmla="*/ 26 h 26"/>
                  <a:gd name="T8" fmla="*/ 9 w 26"/>
                  <a:gd name="T9" fmla="*/ 26 h 26"/>
                  <a:gd name="T10" fmla="*/ 9 w 26"/>
                  <a:gd name="T11" fmla="*/ 9 h 26"/>
                  <a:gd name="T12" fmla="*/ 0 w 26"/>
                  <a:gd name="T13" fmla="*/ 9 h 26"/>
                  <a:gd name="T14" fmla="*/ 0 w 26"/>
                  <a:gd name="T15" fmla="*/ 0 h 26"/>
                  <a:gd name="T16" fmla="*/ 26 w 26"/>
                  <a:gd name="T17" fmla="*/ 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6"/>
                  <a:gd name="T29" fmla="*/ 26 w 26"/>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6">
                    <a:moveTo>
                      <a:pt x="26" y="0"/>
                    </a:moveTo>
                    <a:lnTo>
                      <a:pt x="26" y="18"/>
                    </a:lnTo>
                    <a:lnTo>
                      <a:pt x="9" y="18"/>
                    </a:lnTo>
                    <a:lnTo>
                      <a:pt x="9" y="26"/>
                    </a:lnTo>
                    <a:lnTo>
                      <a:pt x="9" y="9"/>
                    </a:lnTo>
                    <a:lnTo>
                      <a:pt x="0" y="9"/>
                    </a:lnTo>
                    <a:lnTo>
                      <a:pt x="0" y="0"/>
                    </a:lnTo>
                    <a:lnTo>
                      <a:pt x="26"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35" name="Freeform 508"/>
              <p:cNvSpPr>
                <a:spLocks/>
              </p:cNvSpPr>
              <p:nvPr/>
            </p:nvSpPr>
            <p:spPr bwMode="auto">
              <a:xfrm>
                <a:off x="2378" y="2213"/>
                <a:ext cx="26" cy="26"/>
              </a:xfrm>
              <a:custGeom>
                <a:avLst/>
                <a:gdLst>
                  <a:gd name="T0" fmla="*/ 26 w 26"/>
                  <a:gd name="T1" fmla="*/ 0 h 26"/>
                  <a:gd name="T2" fmla="*/ 26 w 26"/>
                  <a:gd name="T3" fmla="*/ 18 h 26"/>
                  <a:gd name="T4" fmla="*/ 9 w 26"/>
                  <a:gd name="T5" fmla="*/ 18 h 26"/>
                  <a:gd name="T6" fmla="*/ 9 w 26"/>
                  <a:gd name="T7" fmla="*/ 26 h 26"/>
                  <a:gd name="T8" fmla="*/ 9 w 26"/>
                  <a:gd name="T9" fmla="*/ 26 h 26"/>
                  <a:gd name="T10" fmla="*/ 9 w 26"/>
                  <a:gd name="T11" fmla="*/ 9 h 26"/>
                  <a:gd name="T12" fmla="*/ 0 w 26"/>
                  <a:gd name="T13" fmla="*/ 9 h 26"/>
                  <a:gd name="T14" fmla="*/ 0 w 26"/>
                  <a:gd name="T15" fmla="*/ 0 h 26"/>
                  <a:gd name="T16" fmla="*/ 26 w 26"/>
                  <a:gd name="T17" fmla="*/ 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6"/>
                  <a:gd name="T29" fmla="*/ 26 w 26"/>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6">
                    <a:moveTo>
                      <a:pt x="26" y="0"/>
                    </a:moveTo>
                    <a:lnTo>
                      <a:pt x="26" y="18"/>
                    </a:lnTo>
                    <a:lnTo>
                      <a:pt x="9" y="18"/>
                    </a:lnTo>
                    <a:lnTo>
                      <a:pt x="9" y="26"/>
                    </a:lnTo>
                    <a:lnTo>
                      <a:pt x="9" y="9"/>
                    </a:lnTo>
                    <a:lnTo>
                      <a:pt x="0" y="9"/>
                    </a:lnTo>
                    <a:lnTo>
                      <a:pt x="0" y="0"/>
                    </a:lnTo>
                    <a:lnTo>
                      <a:pt x="26"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45" name="Freeform 509"/>
            <p:cNvSpPr>
              <a:spLocks/>
            </p:cNvSpPr>
            <p:nvPr/>
          </p:nvSpPr>
          <p:spPr bwMode="auto">
            <a:xfrm>
              <a:off x="4379913" y="3808412"/>
              <a:ext cx="71437" cy="93663"/>
            </a:xfrm>
            <a:custGeom>
              <a:avLst/>
              <a:gdLst>
                <a:gd name="T0" fmla="*/ 0 w 44"/>
                <a:gd name="T1" fmla="*/ 2147483647 h 63"/>
                <a:gd name="T2" fmla="*/ 2147483647 w 44"/>
                <a:gd name="T3" fmla="*/ 2147483647 h 63"/>
                <a:gd name="T4" fmla="*/ 2147483647 w 44"/>
                <a:gd name="T5" fmla="*/ 2147483647 h 63"/>
                <a:gd name="T6" fmla="*/ 2147483647 w 44"/>
                <a:gd name="T7" fmla="*/ 2147483647 h 63"/>
                <a:gd name="T8" fmla="*/ 2147483647 w 44"/>
                <a:gd name="T9" fmla="*/ 2147483647 h 63"/>
                <a:gd name="T10" fmla="*/ 2147483647 w 44"/>
                <a:gd name="T11" fmla="*/ 0 h 63"/>
                <a:gd name="T12" fmla="*/ 2147483647 w 44"/>
                <a:gd name="T13" fmla="*/ 0 h 63"/>
                <a:gd name="T14" fmla="*/ 0 w 44"/>
                <a:gd name="T15" fmla="*/ 2147483647 h 63"/>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63"/>
                <a:gd name="T26" fmla="*/ 44 w 44"/>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63">
                  <a:moveTo>
                    <a:pt x="0" y="9"/>
                  </a:moveTo>
                  <a:lnTo>
                    <a:pt x="9" y="45"/>
                  </a:lnTo>
                  <a:lnTo>
                    <a:pt x="26" y="63"/>
                  </a:lnTo>
                  <a:lnTo>
                    <a:pt x="44" y="36"/>
                  </a:lnTo>
                  <a:lnTo>
                    <a:pt x="44" y="27"/>
                  </a:lnTo>
                  <a:lnTo>
                    <a:pt x="35" y="0"/>
                  </a:lnTo>
                  <a:lnTo>
                    <a:pt x="17"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46" name="Group 510"/>
            <p:cNvGrpSpPr>
              <a:grpSpLocks/>
            </p:cNvGrpSpPr>
            <p:nvPr/>
          </p:nvGrpSpPr>
          <p:grpSpPr bwMode="auto">
            <a:xfrm>
              <a:off x="4379913" y="3808412"/>
              <a:ext cx="71437" cy="93663"/>
              <a:chOff x="2404" y="2257"/>
              <a:chExt cx="44" cy="63"/>
            </a:xfrm>
          </p:grpSpPr>
          <p:sp>
            <p:nvSpPr>
              <p:cNvPr id="56032" name="Freeform 511"/>
              <p:cNvSpPr>
                <a:spLocks/>
              </p:cNvSpPr>
              <p:nvPr/>
            </p:nvSpPr>
            <p:spPr bwMode="auto">
              <a:xfrm>
                <a:off x="2404" y="2257"/>
                <a:ext cx="44" cy="63"/>
              </a:xfrm>
              <a:custGeom>
                <a:avLst/>
                <a:gdLst>
                  <a:gd name="T0" fmla="*/ 0 w 44"/>
                  <a:gd name="T1" fmla="*/ 9 h 63"/>
                  <a:gd name="T2" fmla="*/ 9 w 44"/>
                  <a:gd name="T3" fmla="*/ 45 h 63"/>
                  <a:gd name="T4" fmla="*/ 26 w 44"/>
                  <a:gd name="T5" fmla="*/ 63 h 63"/>
                  <a:gd name="T6" fmla="*/ 44 w 44"/>
                  <a:gd name="T7" fmla="*/ 36 h 63"/>
                  <a:gd name="T8" fmla="*/ 44 w 44"/>
                  <a:gd name="T9" fmla="*/ 27 h 63"/>
                  <a:gd name="T10" fmla="*/ 35 w 44"/>
                  <a:gd name="T11" fmla="*/ 0 h 63"/>
                  <a:gd name="T12" fmla="*/ 17 w 44"/>
                  <a:gd name="T13" fmla="*/ 0 h 63"/>
                  <a:gd name="T14" fmla="*/ 0 w 44"/>
                  <a:gd name="T15" fmla="*/ 9 h 63"/>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63"/>
                  <a:gd name="T26" fmla="*/ 44 w 44"/>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63">
                    <a:moveTo>
                      <a:pt x="0" y="9"/>
                    </a:moveTo>
                    <a:lnTo>
                      <a:pt x="9" y="45"/>
                    </a:lnTo>
                    <a:lnTo>
                      <a:pt x="26" y="63"/>
                    </a:lnTo>
                    <a:lnTo>
                      <a:pt x="44" y="36"/>
                    </a:lnTo>
                    <a:lnTo>
                      <a:pt x="44" y="27"/>
                    </a:lnTo>
                    <a:lnTo>
                      <a:pt x="35" y="0"/>
                    </a:lnTo>
                    <a:lnTo>
                      <a:pt x="17"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33" name="Freeform 512"/>
              <p:cNvSpPr>
                <a:spLocks/>
              </p:cNvSpPr>
              <p:nvPr/>
            </p:nvSpPr>
            <p:spPr bwMode="auto">
              <a:xfrm>
                <a:off x="2404" y="2257"/>
                <a:ext cx="44" cy="63"/>
              </a:xfrm>
              <a:custGeom>
                <a:avLst/>
                <a:gdLst>
                  <a:gd name="T0" fmla="*/ 0 w 44"/>
                  <a:gd name="T1" fmla="*/ 9 h 63"/>
                  <a:gd name="T2" fmla="*/ 9 w 44"/>
                  <a:gd name="T3" fmla="*/ 45 h 63"/>
                  <a:gd name="T4" fmla="*/ 26 w 44"/>
                  <a:gd name="T5" fmla="*/ 63 h 63"/>
                  <a:gd name="T6" fmla="*/ 44 w 44"/>
                  <a:gd name="T7" fmla="*/ 36 h 63"/>
                  <a:gd name="T8" fmla="*/ 44 w 44"/>
                  <a:gd name="T9" fmla="*/ 27 h 63"/>
                  <a:gd name="T10" fmla="*/ 35 w 44"/>
                  <a:gd name="T11" fmla="*/ 0 h 63"/>
                  <a:gd name="T12" fmla="*/ 17 w 44"/>
                  <a:gd name="T13" fmla="*/ 0 h 63"/>
                  <a:gd name="T14" fmla="*/ 0 w 44"/>
                  <a:gd name="T15" fmla="*/ 9 h 63"/>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63"/>
                  <a:gd name="T26" fmla="*/ 44 w 44"/>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63">
                    <a:moveTo>
                      <a:pt x="0" y="9"/>
                    </a:moveTo>
                    <a:lnTo>
                      <a:pt x="9" y="45"/>
                    </a:lnTo>
                    <a:lnTo>
                      <a:pt x="26" y="63"/>
                    </a:lnTo>
                    <a:lnTo>
                      <a:pt x="44" y="36"/>
                    </a:lnTo>
                    <a:lnTo>
                      <a:pt x="44" y="27"/>
                    </a:lnTo>
                    <a:lnTo>
                      <a:pt x="35" y="0"/>
                    </a:lnTo>
                    <a:lnTo>
                      <a:pt x="17"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47" name="Freeform 513"/>
            <p:cNvSpPr>
              <a:spLocks/>
            </p:cNvSpPr>
            <p:nvPr/>
          </p:nvSpPr>
          <p:spPr bwMode="auto">
            <a:xfrm>
              <a:off x="5421313" y="4144962"/>
              <a:ext cx="41275" cy="66675"/>
            </a:xfrm>
            <a:custGeom>
              <a:avLst/>
              <a:gdLst>
                <a:gd name="T0" fmla="*/ 0 w 26"/>
                <a:gd name="T1" fmla="*/ 2147483647 h 44"/>
                <a:gd name="T2" fmla="*/ 2147483647 w 26"/>
                <a:gd name="T3" fmla="*/ 0 h 44"/>
                <a:gd name="T4" fmla="*/ 2147483647 w 26"/>
                <a:gd name="T5" fmla="*/ 2147483647 h 44"/>
                <a:gd name="T6" fmla="*/ 2147483647 w 26"/>
                <a:gd name="T7" fmla="*/ 2147483647 h 44"/>
                <a:gd name="T8" fmla="*/ 2147483647 w 26"/>
                <a:gd name="T9" fmla="*/ 2147483647 h 44"/>
                <a:gd name="T10" fmla="*/ 0 w 26"/>
                <a:gd name="T11" fmla="*/ 2147483647 h 44"/>
                <a:gd name="T12" fmla="*/ 0 60000 65536"/>
                <a:gd name="T13" fmla="*/ 0 60000 65536"/>
                <a:gd name="T14" fmla="*/ 0 60000 65536"/>
                <a:gd name="T15" fmla="*/ 0 60000 65536"/>
                <a:gd name="T16" fmla="*/ 0 60000 65536"/>
                <a:gd name="T17" fmla="*/ 0 60000 65536"/>
                <a:gd name="T18" fmla="*/ 0 w 26"/>
                <a:gd name="T19" fmla="*/ 0 h 44"/>
                <a:gd name="T20" fmla="*/ 26 w 26"/>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26" h="44">
                  <a:moveTo>
                    <a:pt x="0" y="18"/>
                  </a:moveTo>
                  <a:lnTo>
                    <a:pt x="26" y="0"/>
                  </a:lnTo>
                  <a:lnTo>
                    <a:pt x="26" y="27"/>
                  </a:lnTo>
                  <a:lnTo>
                    <a:pt x="8" y="44"/>
                  </a:lnTo>
                  <a:lnTo>
                    <a:pt x="8" y="27"/>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48" name="Group 514"/>
            <p:cNvGrpSpPr>
              <a:grpSpLocks/>
            </p:cNvGrpSpPr>
            <p:nvPr/>
          </p:nvGrpSpPr>
          <p:grpSpPr bwMode="auto">
            <a:xfrm>
              <a:off x="5421313" y="4144962"/>
              <a:ext cx="41275" cy="66675"/>
              <a:chOff x="3049" y="2480"/>
              <a:chExt cx="26" cy="44"/>
            </a:xfrm>
          </p:grpSpPr>
          <p:sp>
            <p:nvSpPr>
              <p:cNvPr id="56030" name="Freeform 515"/>
              <p:cNvSpPr>
                <a:spLocks/>
              </p:cNvSpPr>
              <p:nvPr/>
            </p:nvSpPr>
            <p:spPr bwMode="auto">
              <a:xfrm>
                <a:off x="3049" y="2480"/>
                <a:ext cx="26" cy="44"/>
              </a:xfrm>
              <a:custGeom>
                <a:avLst/>
                <a:gdLst>
                  <a:gd name="T0" fmla="*/ 0 w 26"/>
                  <a:gd name="T1" fmla="*/ 18 h 44"/>
                  <a:gd name="T2" fmla="*/ 26 w 26"/>
                  <a:gd name="T3" fmla="*/ 0 h 44"/>
                  <a:gd name="T4" fmla="*/ 26 w 26"/>
                  <a:gd name="T5" fmla="*/ 27 h 44"/>
                  <a:gd name="T6" fmla="*/ 8 w 26"/>
                  <a:gd name="T7" fmla="*/ 44 h 44"/>
                  <a:gd name="T8" fmla="*/ 8 w 26"/>
                  <a:gd name="T9" fmla="*/ 27 h 44"/>
                  <a:gd name="T10" fmla="*/ 0 w 26"/>
                  <a:gd name="T11" fmla="*/ 18 h 44"/>
                  <a:gd name="T12" fmla="*/ 0 60000 65536"/>
                  <a:gd name="T13" fmla="*/ 0 60000 65536"/>
                  <a:gd name="T14" fmla="*/ 0 60000 65536"/>
                  <a:gd name="T15" fmla="*/ 0 60000 65536"/>
                  <a:gd name="T16" fmla="*/ 0 60000 65536"/>
                  <a:gd name="T17" fmla="*/ 0 60000 65536"/>
                  <a:gd name="T18" fmla="*/ 0 w 26"/>
                  <a:gd name="T19" fmla="*/ 0 h 44"/>
                  <a:gd name="T20" fmla="*/ 26 w 26"/>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26" h="44">
                    <a:moveTo>
                      <a:pt x="0" y="18"/>
                    </a:moveTo>
                    <a:lnTo>
                      <a:pt x="26" y="0"/>
                    </a:lnTo>
                    <a:lnTo>
                      <a:pt x="26" y="27"/>
                    </a:lnTo>
                    <a:lnTo>
                      <a:pt x="8" y="44"/>
                    </a:lnTo>
                    <a:lnTo>
                      <a:pt x="8" y="27"/>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31" name="Freeform 516"/>
              <p:cNvSpPr>
                <a:spLocks/>
              </p:cNvSpPr>
              <p:nvPr/>
            </p:nvSpPr>
            <p:spPr bwMode="auto">
              <a:xfrm>
                <a:off x="3049" y="2480"/>
                <a:ext cx="26" cy="44"/>
              </a:xfrm>
              <a:custGeom>
                <a:avLst/>
                <a:gdLst>
                  <a:gd name="T0" fmla="*/ 0 w 26"/>
                  <a:gd name="T1" fmla="*/ 18 h 44"/>
                  <a:gd name="T2" fmla="*/ 26 w 26"/>
                  <a:gd name="T3" fmla="*/ 0 h 44"/>
                  <a:gd name="T4" fmla="*/ 26 w 26"/>
                  <a:gd name="T5" fmla="*/ 27 h 44"/>
                  <a:gd name="T6" fmla="*/ 8 w 26"/>
                  <a:gd name="T7" fmla="*/ 44 h 44"/>
                  <a:gd name="T8" fmla="*/ 8 w 26"/>
                  <a:gd name="T9" fmla="*/ 27 h 44"/>
                  <a:gd name="T10" fmla="*/ 0 w 26"/>
                  <a:gd name="T11" fmla="*/ 18 h 44"/>
                  <a:gd name="T12" fmla="*/ 0 60000 65536"/>
                  <a:gd name="T13" fmla="*/ 0 60000 65536"/>
                  <a:gd name="T14" fmla="*/ 0 60000 65536"/>
                  <a:gd name="T15" fmla="*/ 0 60000 65536"/>
                  <a:gd name="T16" fmla="*/ 0 60000 65536"/>
                  <a:gd name="T17" fmla="*/ 0 60000 65536"/>
                  <a:gd name="T18" fmla="*/ 0 w 26"/>
                  <a:gd name="T19" fmla="*/ 0 h 44"/>
                  <a:gd name="T20" fmla="*/ 26 w 26"/>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26" h="44">
                    <a:moveTo>
                      <a:pt x="0" y="18"/>
                    </a:moveTo>
                    <a:lnTo>
                      <a:pt x="26" y="0"/>
                    </a:lnTo>
                    <a:lnTo>
                      <a:pt x="26" y="27"/>
                    </a:lnTo>
                    <a:lnTo>
                      <a:pt x="8" y="44"/>
                    </a:lnTo>
                    <a:lnTo>
                      <a:pt x="8" y="27"/>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49" name="Freeform 517"/>
            <p:cNvSpPr>
              <a:spLocks/>
            </p:cNvSpPr>
            <p:nvPr/>
          </p:nvSpPr>
          <p:spPr bwMode="auto">
            <a:xfrm>
              <a:off x="5421313" y="4117975"/>
              <a:ext cx="41275" cy="53975"/>
            </a:xfrm>
            <a:custGeom>
              <a:avLst/>
              <a:gdLst>
                <a:gd name="T0" fmla="*/ 2147483647 w 26"/>
                <a:gd name="T1" fmla="*/ 2147483647 h 36"/>
                <a:gd name="T2" fmla="*/ 0 w 26"/>
                <a:gd name="T3" fmla="*/ 2147483647 h 36"/>
                <a:gd name="T4" fmla="*/ 0 w 26"/>
                <a:gd name="T5" fmla="*/ 2147483647 h 36"/>
                <a:gd name="T6" fmla="*/ 2147483647 w 26"/>
                <a:gd name="T7" fmla="*/ 0 h 36"/>
                <a:gd name="T8" fmla="*/ 2147483647 w 26"/>
                <a:gd name="T9" fmla="*/ 0 h 36"/>
                <a:gd name="T10" fmla="*/ 2147483647 w 26"/>
                <a:gd name="T11" fmla="*/ 2147483647 h 36"/>
                <a:gd name="T12" fmla="*/ 0 60000 65536"/>
                <a:gd name="T13" fmla="*/ 0 60000 65536"/>
                <a:gd name="T14" fmla="*/ 0 60000 65536"/>
                <a:gd name="T15" fmla="*/ 0 60000 65536"/>
                <a:gd name="T16" fmla="*/ 0 60000 65536"/>
                <a:gd name="T17" fmla="*/ 0 60000 65536"/>
                <a:gd name="T18" fmla="*/ 0 w 26"/>
                <a:gd name="T19" fmla="*/ 0 h 36"/>
                <a:gd name="T20" fmla="*/ 26 w 26"/>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26" h="36">
                  <a:moveTo>
                    <a:pt x="26" y="18"/>
                  </a:moveTo>
                  <a:lnTo>
                    <a:pt x="0" y="36"/>
                  </a:lnTo>
                  <a:lnTo>
                    <a:pt x="0" y="18"/>
                  </a:lnTo>
                  <a:lnTo>
                    <a:pt x="8" y="0"/>
                  </a:lnTo>
                  <a:lnTo>
                    <a:pt x="17" y="0"/>
                  </a:lnTo>
                  <a:lnTo>
                    <a:pt x="26"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50" name="Group 518"/>
            <p:cNvGrpSpPr>
              <a:grpSpLocks/>
            </p:cNvGrpSpPr>
            <p:nvPr/>
          </p:nvGrpSpPr>
          <p:grpSpPr bwMode="auto">
            <a:xfrm>
              <a:off x="5421313" y="4117975"/>
              <a:ext cx="41275" cy="53975"/>
              <a:chOff x="3049" y="2462"/>
              <a:chExt cx="26" cy="36"/>
            </a:xfrm>
          </p:grpSpPr>
          <p:sp>
            <p:nvSpPr>
              <p:cNvPr id="56028" name="Freeform 519"/>
              <p:cNvSpPr>
                <a:spLocks/>
              </p:cNvSpPr>
              <p:nvPr/>
            </p:nvSpPr>
            <p:spPr bwMode="auto">
              <a:xfrm>
                <a:off x="3049" y="2462"/>
                <a:ext cx="26" cy="36"/>
              </a:xfrm>
              <a:custGeom>
                <a:avLst/>
                <a:gdLst>
                  <a:gd name="T0" fmla="*/ 26 w 26"/>
                  <a:gd name="T1" fmla="*/ 18 h 36"/>
                  <a:gd name="T2" fmla="*/ 0 w 26"/>
                  <a:gd name="T3" fmla="*/ 36 h 36"/>
                  <a:gd name="T4" fmla="*/ 0 w 26"/>
                  <a:gd name="T5" fmla="*/ 18 h 36"/>
                  <a:gd name="T6" fmla="*/ 8 w 26"/>
                  <a:gd name="T7" fmla="*/ 0 h 36"/>
                  <a:gd name="T8" fmla="*/ 17 w 26"/>
                  <a:gd name="T9" fmla="*/ 0 h 36"/>
                  <a:gd name="T10" fmla="*/ 26 w 26"/>
                  <a:gd name="T11" fmla="*/ 18 h 36"/>
                  <a:gd name="T12" fmla="*/ 0 60000 65536"/>
                  <a:gd name="T13" fmla="*/ 0 60000 65536"/>
                  <a:gd name="T14" fmla="*/ 0 60000 65536"/>
                  <a:gd name="T15" fmla="*/ 0 60000 65536"/>
                  <a:gd name="T16" fmla="*/ 0 60000 65536"/>
                  <a:gd name="T17" fmla="*/ 0 60000 65536"/>
                  <a:gd name="T18" fmla="*/ 0 w 26"/>
                  <a:gd name="T19" fmla="*/ 0 h 36"/>
                  <a:gd name="T20" fmla="*/ 26 w 26"/>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26" h="36">
                    <a:moveTo>
                      <a:pt x="26" y="18"/>
                    </a:moveTo>
                    <a:lnTo>
                      <a:pt x="0" y="36"/>
                    </a:lnTo>
                    <a:lnTo>
                      <a:pt x="0" y="18"/>
                    </a:lnTo>
                    <a:lnTo>
                      <a:pt x="8" y="0"/>
                    </a:lnTo>
                    <a:lnTo>
                      <a:pt x="17" y="0"/>
                    </a:lnTo>
                    <a:lnTo>
                      <a:pt x="26"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29" name="Freeform 520"/>
              <p:cNvSpPr>
                <a:spLocks/>
              </p:cNvSpPr>
              <p:nvPr/>
            </p:nvSpPr>
            <p:spPr bwMode="auto">
              <a:xfrm>
                <a:off x="3049" y="2462"/>
                <a:ext cx="26" cy="36"/>
              </a:xfrm>
              <a:custGeom>
                <a:avLst/>
                <a:gdLst>
                  <a:gd name="T0" fmla="*/ 26 w 26"/>
                  <a:gd name="T1" fmla="*/ 18 h 36"/>
                  <a:gd name="T2" fmla="*/ 0 w 26"/>
                  <a:gd name="T3" fmla="*/ 36 h 36"/>
                  <a:gd name="T4" fmla="*/ 0 w 26"/>
                  <a:gd name="T5" fmla="*/ 18 h 36"/>
                  <a:gd name="T6" fmla="*/ 8 w 26"/>
                  <a:gd name="T7" fmla="*/ 0 h 36"/>
                  <a:gd name="T8" fmla="*/ 17 w 26"/>
                  <a:gd name="T9" fmla="*/ 0 h 36"/>
                  <a:gd name="T10" fmla="*/ 26 w 26"/>
                  <a:gd name="T11" fmla="*/ 18 h 36"/>
                  <a:gd name="T12" fmla="*/ 0 60000 65536"/>
                  <a:gd name="T13" fmla="*/ 0 60000 65536"/>
                  <a:gd name="T14" fmla="*/ 0 60000 65536"/>
                  <a:gd name="T15" fmla="*/ 0 60000 65536"/>
                  <a:gd name="T16" fmla="*/ 0 60000 65536"/>
                  <a:gd name="T17" fmla="*/ 0 60000 65536"/>
                  <a:gd name="T18" fmla="*/ 0 w 26"/>
                  <a:gd name="T19" fmla="*/ 0 h 36"/>
                  <a:gd name="T20" fmla="*/ 26 w 26"/>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26" h="36">
                    <a:moveTo>
                      <a:pt x="26" y="18"/>
                    </a:moveTo>
                    <a:lnTo>
                      <a:pt x="0" y="36"/>
                    </a:lnTo>
                    <a:lnTo>
                      <a:pt x="0" y="18"/>
                    </a:lnTo>
                    <a:lnTo>
                      <a:pt x="8" y="0"/>
                    </a:lnTo>
                    <a:lnTo>
                      <a:pt x="17" y="0"/>
                    </a:lnTo>
                    <a:lnTo>
                      <a:pt x="26"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51" name="Freeform 521"/>
            <p:cNvSpPr>
              <a:spLocks/>
            </p:cNvSpPr>
            <p:nvPr/>
          </p:nvSpPr>
          <p:spPr bwMode="auto">
            <a:xfrm>
              <a:off x="5224463" y="4602162"/>
              <a:ext cx="196850" cy="242888"/>
            </a:xfrm>
            <a:custGeom>
              <a:avLst/>
              <a:gdLst>
                <a:gd name="T0" fmla="*/ 2147483647 w 122"/>
                <a:gd name="T1" fmla="*/ 0 h 160"/>
                <a:gd name="T2" fmla="*/ 2147483647 w 122"/>
                <a:gd name="T3" fmla="*/ 2147483647 h 160"/>
                <a:gd name="T4" fmla="*/ 2147483647 w 122"/>
                <a:gd name="T5" fmla="*/ 2147483647 h 160"/>
                <a:gd name="T6" fmla="*/ 2147483647 w 122"/>
                <a:gd name="T7" fmla="*/ 2147483647 h 160"/>
                <a:gd name="T8" fmla="*/ 2147483647 w 122"/>
                <a:gd name="T9" fmla="*/ 2147483647 h 160"/>
                <a:gd name="T10" fmla="*/ 2147483647 w 122"/>
                <a:gd name="T11" fmla="*/ 2147483647 h 160"/>
                <a:gd name="T12" fmla="*/ 2147483647 w 122"/>
                <a:gd name="T13" fmla="*/ 2147483647 h 160"/>
                <a:gd name="T14" fmla="*/ 2147483647 w 122"/>
                <a:gd name="T15" fmla="*/ 2147483647 h 160"/>
                <a:gd name="T16" fmla="*/ 2147483647 w 122"/>
                <a:gd name="T17" fmla="*/ 2147483647 h 160"/>
                <a:gd name="T18" fmla="*/ 2147483647 w 122"/>
                <a:gd name="T19" fmla="*/ 2147483647 h 160"/>
                <a:gd name="T20" fmla="*/ 2147483647 w 122"/>
                <a:gd name="T21" fmla="*/ 2147483647 h 160"/>
                <a:gd name="T22" fmla="*/ 2147483647 w 122"/>
                <a:gd name="T23" fmla="*/ 2147483647 h 160"/>
                <a:gd name="T24" fmla="*/ 2147483647 w 122"/>
                <a:gd name="T25" fmla="*/ 2147483647 h 160"/>
                <a:gd name="T26" fmla="*/ 0 w 122"/>
                <a:gd name="T27" fmla="*/ 2147483647 h 160"/>
                <a:gd name="T28" fmla="*/ 0 w 122"/>
                <a:gd name="T29" fmla="*/ 2147483647 h 160"/>
                <a:gd name="T30" fmla="*/ 2147483647 w 122"/>
                <a:gd name="T31" fmla="*/ 2147483647 h 160"/>
                <a:gd name="T32" fmla="*/ 2147483647 w 122"/>
                <a:gd name="T33" fmla="*/ 2147483647 h 160"/>
                <a:gd name="T34" fmla="*/ 2147483647 w 122"/>
                <a:gd name="T35" fmla="*/ 0 h 160"/>
                <a:gd name="T36" fmla="*/ 2147483647 w 122"/>
                <a:gd name="T37" fmla="*/ 2147483647 h 160"/>
                <a:gd name="T38" fmla="*/ 2147483647 w 122"/>
                <a:gd name="T39" fmla="*/ 0 h 160"/>
                <a:gd name="T40" fmla="*/ 2147483647 w 122"/>
                <a:gd name="T41" fmla="*/ 0 h 1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2"/>
                <a:gd name="T64" fmla="*/ 0 h 160"/>
                <a:gd name="T65" fmla="*/ 122 w 122"/>
                <a:gd name="T66" fmla="*/ 160 h 1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2" h="160">
                  <a:moveTo>
                    <a:pt x="61" y="0"/>
                  </a:moveTo>
                  <a:lnTo>
                    <a:pt x="87" y="27"/>
                  </a:lnTo>
                  <a:lnTo>
                    <a:pt x="104" y="44"/>
                  </a:lnTo>
                  <a:lnTo>
                    <a:pt x="104" y="62"/>
                  </a:lnTo>
                  <a:lnTo>
                    <a:pt x="122" y="80"/>
                  </a:lnTo>
                  <a:lnTo>
                    <a:pt x="104" y="98"/>
                  </a:lnTo>
                  <a:lnTo>
                    <a:pt x="61" y="133"/>
                  </a:lnTo>
                  <a:lnTo>
                    <a:pt x="43" y="133"/>
                  </a:lnTo>
                  <a:lnTo>
                    <a:pt x="26" y="151"/>
                  </a:lnTo>
                  <a:lnTo>
                    <a:pt x="17" y="160"/>
                  </a:lnTo>
                  <a:lnTo>
                    <a:pt x="8" y="151"/>
                  </a:lnTo>
                  <a:lnTo>
                    <a:pt x="17" y="133"/>
                  </a:lnTo>
                  <a:lnTo>
                    <a:pt x="0" y="125"/>
                  </a:lnTo>
                  <a:lnTo>
                    <a:pt x="0" y="80"/>
                  </a:lnTo>
                  <a:lnTo>
                    <a:pt x="17" y="62"/>
                  </a:lnTo>
                  <a:lnTo>
                    <a:pt x="17" y="9"/>
                  </a:lnTo>
                  <a:lnTo>
                    <a:pt x="43" y="0"/>
                  </a:lnTo>
                  <a:lnTo>
                    <a:pt x="43" y="9"/>
                  </a:lnTo>
                  <a:lnTo>
                    <a:pt x="52" y="0"/>
                  </a:lnTo>
                  <a:lnTo>
                    <a:pt x="61"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52" name="Freeform 522"/>
            <p:cNvSpPr>
              <a:spLocks/>
            </p:cNvSpPr>
            <p:nvPr/>
          </p:nvSpPr>
          <p:spPr bwMode="auto">
            <a:xfrm>
              <a:off x="5224463" y="4602162"/>
              <a:ext cx="196850" cy="242888"/>
            </a:xfrm>
            <a:custGeom>
              <a:avLst/>
              <a:gdLst>
                <a:gd name="T0" fmla="*/ 2147483647 w 122"/>
                <a:gd name="T1" fmla="*/ 0 h 160"/>
                <a:gd name="T2" fmla="*/ 2147483647 w 122"/>
                <a:gd name="T3" fmla="*/ 2147483647 h 160"/>
                <a:gd name="T4" fmla="*/ 2147483647 w 122"/>
                <a:gd name="T5" fmla="*/ 2147483647 h 160"/>
                <a:gd name="T6" fmla="*/ 2147483647 w 122"/>
                <a:gd name="T7" fmla="*/ 2147483647 h 160"/>
                <a:gd name="T8" fmla="*/ 2147483647 w 122"/>
                <a:gd name="T9" fmla="*/ 2147483647 h 160"/>
                <a:gd name="T10" fmla="*/ 2147483647 w 122"/>
                <a:gd name="T11" fmla="*/ 2147483647 h 160"/>
                <a:gd name="T12" fmla="*/ 2147483647 w 122"/>
                <a:gd name="T13" fmla="*/ 2147483647 h 160"/>
                <a:gd name="T14" fmla="*/ 2147483647 w 122"/>
                <a:gd name="T15" fmla="*/ 2147483647 h 160"/>
                <a:gd name="T16" fmla="*/ 2147483647 w 122"/>
                <a:gd name="T17" fmla="*/ 2147483647 h 160"/>
                <a:gd name="T18" fmla="*/ 2147483647 w 122"/>
                <a:gd name="T19" fmla="*/ 2147483647 h 160"/>
                <a:gd name="T20" fmla="*/ 2147483647 w 122"/>
                <a:gd name="T21" fmla="*/ 2147483647 h 160"/>
                <a:gd name="T22" fmla="*/ 2147483647 w 122"/>
                <a:gd name="T23" fmla="*/ 2147483647 h 160"/>
                <a:gd name="T24" fmla="*/ 2147483647 w 122"/>
                <a:gd name="T25" fmla="*/ 2147483647 h 160"/>
                <a:gd name="T26" fmla="*/ 0 w 122"/>
                <a:gd name="T27" fmla="*/ 2147483647 h 160"/>
                <a:gd name="T28" fmla="*/ 0 w 122"/>
                <a:gd name="T29" fmla="*/ 2147483647 h 160"/>
                <a:gd name="T30" fmla="*/ 2147483647 w 122"/>
                <a:gd name="T31" fmla="*/ 2147483647 h 160"/>
                <a:gd name="T32" fmla="*/ 2147483647 w 122"/>
                <a:gd name="T33" fmla="*/ 2147483647 h 160"/>
                <a:gd name="T34" fmla="*/ 2147483647 w 122"/>
                <a:gd name="T35" fmla="*/ 0 h 160"/>
                <a:gd name="T36" fmla="*/ 2147483647 w 122"/>
                <a:gd name="T37" fmla="*/ 2147483647 h 160"/>
                <a:gd name="T38" fmla="*/ 2147483647 w 122"/>
                <a:gd name="T39" fmla="*/ 0 h 160"/>
                <a:gd name="T40" fmla="*/ 2147483647 w 122"/>
                <a:gd name="T41" fmla="*/ 0 h 1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2"/>
                <a:gd name="T64" fmla="*/ 0 h 160"/>
                <a:gd name="T65" fmla="*/ 122 w 122"/>
                <a:gd name="T66" fmla="*/ 160 h 1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2" h="160">
                  <a:moveTo>
                    <a:pt x="61" y="0"/>
                  </a:moveTo>
                  <a:lnTo>
                    <a:pt x="87" y="27"/>
                  </a:lnTo>
                  <a:lnTo>
                    <a:pt x="104" y="44"/>
                  </a:lnTo>
                  <a:lnTo>
                    <a:pt x="104" y="62"/>
                  </a:lnTo>
                  <a:lnTo>
                    <a:pt x="122" y="80"/>
                  </a:lnTo>
                  <a:lnTo>
                    <a:pt x="104" y="98"/>
                  </a:lnTo>
                  <a:lnTo>
                    <a:pt x="61" y="133"/>
                  </a:lnTo>
                  <a:lnTo>
                    <a:pt x="43" y="133"/>
                  </a:lnTo>
                  <a:lnTo>
                    <a:pt x="26" y="151"/>
                  </a:lnTo>
                  <a:lnTo>
                    <a:pt x="17" y="160"/>
                  </a:lnTo>
                  <a:lnTo>
                    <a:pt x="8" y="151"/>
                  </a:lnTo>
                  <a:lnTo>
                    <a:pt x="17" y="133"/>
                  </a:lnTo>
                  <a:lnTo>
                    <a:pt x="0" y="125"/>
                  </a:lnTo>
                  <a:lnTo>
                    <a:pt x="0" y="80"/>
                  </a:lnTo>
                  <a:lnTo>
                    <a:pt x="17" y="62"/>
                  </a:lnTo>
                  <a:lnTo>
                    <a:pt x="17" y="9"/>
                  </a:lnTo>
                  <a:lnTo>
                    <a:pt x="43" y="0"/>
                  </a:lnTo>
                  <a:lnTo>
                    <a:pt x="43" y="9"/>
                  </a:lnTo>
                  <a:lnTo>
                    <a:pt x="52" y="0"/>
                  </a:lnTo>
                  <a:lnTo>
                    <a:pt x="61"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53" name="Freeform 523"/>
            <p:cNvSpPr>
              <a:spLocks/>
            </p:cNvSpPr>
            <p:nvPr/>
          </p:nvSpPr>
          <p:spPr bwMode="auto">
            <a:xfrm>
              <a:off x="2459038" y="4090987"/>
              <a:ext cx="25400" cy="26988"/>
            </a:xfrm>
            <a:custGeom>
              <a:avLst/>
              <a:gdLst>
                <a:gd name="T0" fmla="*/ 2147483647 w 17"/>
                <a:gd name="T1" fmla="*/ 0 h 18"/>
                <a:gd name="T2" fmla="*/ 0 w 17"/>
                <a:gd name="T3" fmla="*/ 2147483647 h 18"/>
                <a:gd name="T4" fmla="*/ 2147483647 w 17"/>
                <a:gd name="T5" fmla="*/ 2147483647 h 18"/>
                <a:gd name="T6" fmla="*/ 2147483647 w 17"/>
                <a:gd name="T7" fmla="*/ 2147483647 h 18"/>
                <a:gd name="T8" fmla="*/ 2147483647 w 17"/>
                <a:gd name="T9" fmla="*/ 2147483647 h 18"/>
                <a:gd name="T10" fmla="*/ 2147483647 w 17"/>
                <a:gd name="T11" fmla="*/ 0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8" y="0"/>
                  </a:moveTo>
                  <a:lnTo>
                    <a:pt x="0" y="9"/>
                  </a:lnTo>
                  <a:lnTo>
                    <a:pt x="8" y="9"/>
                  </a:lnTo>
                  <a:lnTo>
                    <a:pt x="8" y="18"/>
                  </a:lnTo>
                  <a:lnTo>
                    <a:pt x="17" y="9"/>
                  </a:lnTo>
                  <a:lnTo>
                    <a:pt x="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54" name="Freeform 524"/>
            <p:cNvSpPr>
              <a:spLocks/>
            </p:cNvSpPr>
            <p:nvPr/>
          </p:nvSpPr>
          <p:spPr bwMode="auto">
            <a:xfrm>
              <a:off x="2459038" y="4090987"/>
              <a:ext cx="25400" cy="26988"/>
            </a:xfrm>
            <a:custGeom>
              <a:avLst/>
              <a:gdLst>
                <a:gd name="T0" fmla="*/ 2147483647 w 17"/>
                <a:gd name="T1" fmla="*/ 0 h 18"/>
                <a:gd name="T2" fmla="*/ 0 w 17"/>
                <a:gd name="T3" fmla="*/ 2147483647 h 18"/>
                <a:gd name="T4" fmla="*/ 2147483647 w 17"/>
                <a:gd name="T5" fmla="*/ 2147483647 h 18"/>
                <a:gd name="T6" fmla="*/ 2147483647 w 17"/>
                <a:gd name="T7" fmla="*/ 2147483647 h 18"/>
                <a:gd name="T8" fmla="*/ 2147483647 w 17"/>
                <a:gd name="T9" fmla="*/ 2147483647 h 18"/>
                <a:gd name="T10" fmla="*/ 2147483647 w 17"/>
                <a:gd name="T11" fmla="*/ 0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8" y="0"/>
                  </a:moveTo>
                  <a:lnTo>
                    <a:pt x="0" y="9"/>
                  </a:lnTo>
                  <a:lnTo>
                    <a:pt x="8" y="9"/>
                  </a:lnTo>
                  <a:lnTo>
                    <a:pt x="8" y="18"/>
                  </a:lnTo>
                  <a:lnTo>
                    <a:pt x="17" y="9"/>
                  </a:lnTo>
                  <a:lnTo>
                    <a:pt x="8"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55" name="Freeform 525"/>
            <p:cNvSpPr>
              <a:spLocks/>
            </p:cNvSpPr>
            <p:nvPr/>
          </p:nvSpPr>
          <p:spPr bwMode="auto">
            <a:xfrm>
              <a:off x="3090863" y="5260975"/>
              <a:ext cx="25400" cy="53975"/>
            </a:xfrm>
            <a:custGeom>
              <a:avLst/>
              <a:gdLst>
                <a:gd name="T0" fmla="*/ 0 w 17"/>
                <a:gd name="T1" fmla="*/ 0 h 36"/>
                <a:gd name="T2" fmla="*/ 2147483647 w 17"/>
                <a:gd name="T3" fmla="*/ 2147483647 h 36"/>
                <a:gd name="T4" fmla="*/ 2147483647 w 17"/>
                <a:gd name="T5" fmla="*/ 2147483647 h 36"/>
                <a:gd name="T6" fmla="*/ 2147483647 w 17"/>
                <a:gd name="T7" fmla="*/ 2147483647 h 36"/>
                <a:gd name="T8" fmla="*/ 0 w 17"/>
                <a:gd name="T9" fmla="*/ 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0" y="0"/>
                  </a:moveTo>
                  <a:lnTo>
                    <a:pt x="8" y="36"/>
                  </a:lnTo>
                  <a:lnTo>
                    <a:pt x="17" y="36"/>
                  </a:lnTo>
                  <a:lnTo>
                    <a:pt x="17" y="9"/>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56" name="Group 526"/>
            <p:cNvGrpSpPr>
              <a:grpSpLocks/>
            </p:cNvGrpSpPr>
            <p:nvPr/>
          </p:nvGrpSpPr>
          <p:grpSpPr bwMode="auto">
            <a:xfrm>
              <a:off x="3090863" y="5260975"/>
              <a:ext cx="25400" cy="53975"/>
              <a:chOff x="1603" y="3219"/>
              <a:chExt cx="17" cy="36"/>
            </a:xfrm>
          </p:grpSpPr>
          <p:sp>
            <p:nvSpPr>
              <p:cNvPr id="56026" name="Freeform 527"/>
              <p:cNvSpPr>
                <a:spLocks/>
              </p:cNvSpPr>
              <p:nvPr/>
            </p:nvSpPr>
            <p:spPr bwMode="auto">
              <a:xfrm>
                <a:off x="1603" y="3219"/>
                <a:ext cx="17" cy="36"/>
              </a:xfrm>
              <a:custGeom>
                <a:avLst/>
                <a:gdLst>
                  <a:gd name="T0" fmla="*/ 0 w 17"/>
                  <a:gd name="T1" fmla="*/ 0 h 36"/>
                  <a:gd name="T2" fmla="*/ 8 w 17"/>
                  <a:gd name="T3" fmla="*/ 36 h 36"/>
                  <a:gd name="T4" fmla="*/ 17 w 17"/>
                  <a:gd name="T5" fmla="*/ 36 h 36"/>
                  <a:gd name="T6" fmla="*/ 17 w 17"/>
                  <a:gd name="T7" fmla="*/ 9 h 36"/>
                  <a:gd name="T8" fmla="*/ 0 w 17"/>
                  <a:gd name="T9" fmla="*/ 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0" y="0"/>
                    </a:moveTo>
                    <a:lnTo>
                      <a:pt x="8" y="36"/>
                    </a:lnTo>
                    <a:lnTo>
                      <a:pt x="17" y="36"/>
                    </a:lnTo>
                    <a:lnTo>
                      <a:pt x="17" y="9"/>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27" name="Freeform 528"/>
              <p:cNvSpPr>
                <a:spLocks/>
              </p:cNvSpPr>
              <p:nvPr/>
            </p:nvSpPr>
            <p:spPr bwMode="auto">
              <a:xfrm>
                <a:off x="1603" y="3219"/>
                <a:ext cx="17" cy="36"/>
              </a:xfrm>
              <a:custGeom>
                <a:avLst/>
                <a:gdLst>
                  <a:gd name="T0" fmla="*/ 0 w 17"/>
                  <a:gd name="T1" fmla="*/ 0 h 36"/>
                  <a:gd name="T2" fmla="*/ 8 w 17"/>
                  <a:gd name="T3" fmla="*/ 36 h 36"/>
                  <a:gd name="T4" fmla="*/ 17 w 17"/>
                  <a:gd name="T5" fmla="*/ 36 h 36"/>
                  <a:gd name="T6" fmla="*/ 17 w 17"/>
                  <a:gd name="T7" fmla="*/ 9 h 36"/>
                  <a:gd name="T8" fmla="*/ 0 w 17"/>
                  <a:gd name="T9" fmla="*/ 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0" y="0"/>
                    </a:moveTo>
                    <a:lnTo>
                      <a:pt x="8" y="36"/>
                    </a:lnTo>
                    <a:lnTo>
                      <a:pt x="17" y="36"/>
                    </a:lnTo>
                    <a:lnTo>
                      <a:pt x="17" y="9"/>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57" name="Freeform 529"/>
            <p:cNvSpPr>
              <a:spLocks/>
            </p:cNvSpPr>
            <p:nvPr/>
          </p:nvSpPr>
          <p:spPr bwMode="auto">
            <a:xfrm>
              <a:off x="3468688" y="5530850"/>
              <a:ext cx="57150" cy="12700"/>
            </a:xfrm>
            <a:custGeom>
              <a:avLst/>
              <a:gdLst>
                <a:gd name="T0" fmla="*/ 0 w 35"/>
                <a:gd name="T1" fmla="*/ 0 h 8"/>
                <a:gd name="T2" fmla="*/ 2147483647 w 35"/>
                <a:gd name="T3" fmla="*/ 2147483647 h 8"/>
                <a:gd name="T4" fmla="*/ 2147483647 w 35"/>
                <a:gd name="T5" fmla="*/ 0 h 8"/>
                <a:gd name="T6" fmla="*/ 2147483647 w 35"/>
                <a:gd name="T7" fmla="*/ 0 h 8"/>
                <a:gd name="T8" fmla="*/ 2147483647 w 35"/>
                <a:gd name="T9" fmla="*/ 0 h 8"/>
                <a:gd name="T10" fmla="*/ 0 w 35"/>
                <a:gd name="T11" fmla="*/ 0 h 8"/>
                <a:gd name="T12" fmla="*/ 2147483647 w 35"/>
                <a:gd name="T13" fmla="*/ 0 h 8"/>
                <a:gd name="T14" fmla="*/ 2147483647 w 35"/>
                <a:gd name="T15" fmla="*/ 2147483647 h 8"/>
                <a:gd name="T16" fmla="*/ 0 w 35"/>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8"/>
                <a:gd name="T29" fmla="*/ 35 w 35"/>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8">
                  <a:moveTo>
                    <a:pt x="0" y="0"/>
                  </a:moveTo>
                  <a:lnTo>
                    <a:pt x="17" y="8"/>
                  </a:lnTo>
                  <a:lnTo>
                    <a:pt x="35" y="0"/>
                  </a:lnTo>
                  <a:lnTo>
                    <a:pt x="26" y="0"/>
                  </a:lnTo>
                  <a:lnTo>
                    <a:pt x="9" y="0"/>
                  </a:lnTo>
                  <a:lnTo>
                    <a:pt x="0" y="0"/>
                  </a:lnTo>
                  <a:lnTo>
                    <a:pt x="9" y="0"/>
                  </a:lnTo>
                  <a:lnTo>
                    <a:pt x="9" y="8"/>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58" name="Freeform 530"/>
            <p:cNvSpPr>
              <a:spLocks/>
            </p:cNvSpPr>
            <p:nvPr/>
          </p:nvSpPr>
          <p:spPr bwMode="auto">
            <a:xfrm>
              <a:off x="3468688" y="5530850"/>
              <a:ext cx="57150" cy="12700"/>
            </a:xfrm>
            <a:custGeom>
              <a:avLst/>
              <a:gdLst>
                <a:gd name="T0" fmla="*/ 0 w 35"/>
                <a:gd name="T1" fmla="*/ 0 h 8"/>
                <a:gd name="T2" fmla="*/ 2147483647 w 35"/>
                <a:gd name="T3" fmla="*/ 2147483647 h 8"/>
                <a:gd name="T4" fmla="*/ 2147483647 w 35"/>
                <a:gd name="T5" fmla="*/ 0 h 8"/>
                <a:gd name="T6" fmla="*/ 2147483647 w 35"/>
                <a:gd name="T7" fmla="*/ 0 h 8"/>
                <a:gd name="T8" fmla="*/ 2147483647 w 35"/>
                <a:gd name="T9" fmla="*/ 0 h 8"/>
                <a:gd name="T10" fmla="*/ 0 w 35"/>
                <a:gd name="T11" fmla="*/ 0 h 8"/>
                <a:gd name="T12" fmla="*/ 2147483647 w 35"/>
                <a:gd name="T13" fmla="*/ 0 h 8"/>
                <a:gd name="T14" fmla="*/ 2147483647 w 35"/>
                <a:gd name="T15" fmla="*/ 2147483647 h 8"/>
                <a:gd name="T16" fmla="*/ 0 w 35"/>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8"/>
                <a:gd name="T29" fmla="*/ 35 w 35"/>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8">
                  <a:moveTo>
                    <a:pt x="0" y="0"/>
                  </a:moveTo>
                  <a:lnTo>
                    <a:pt x="17" y="8"/>
                  </a:lnTo>
                  <a:lnTo>
                    <a:pt x="35" y="0"/>
                  </a:lnTo>
                  <a:lnTo>
                    <a:pt x="26" y="0"/>
                  </a:lnTo>
                  <a:lnTo>
                    <a:pt x="9" y="0"/>
                  </a:lnTo>
                  <a:lnTo>
                    <a:pt x="0" y="0"/>
                  </a:lnTo>
                  <a:lnTo>
                    <a:pt x="9" y="0"/>
                  </a:lnTo>
                  <a:lnTo>
                    <a:pt x="9" y="8"/>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59" name="Freeform 531"/>
            <p:cNvSpPr>
              <a:spLocks/>
            </p:cNvSpPr>
            <p:nvPr/>
          </p:nvSpPr>
          <p:spPr bwMode="auto">
            <a:xfrm>
              <a:off x="3230563" y="3781425"/>
              <a:ext cx="11112" cy="26987"/>
            </a:xfrm>
            <a:custGeom>
              <a:avLst/>
              <a:gdLst>
                <a:gd name="T0" fmla="*/ 0 w 8"/>
                <a:gd name="T1" fmla="*/ 2147483647 h 18"/>
                <a:gd name="T2" fmla="*/ 2147483647 w 8"/>
                <a:gd name="T3" fmla="*/ 2147483647 h 18"/>
                <a:gd name="T4" fmla="*/ 2147483647 w 8"/>
                <a:gd name="T5" fmla="*/ 0 h 18"/>
                <a:gd name="T6" fmla="*/ 0 w 8"/>
                <a:gd name="T7" fmla="*/ 2147483647 h 18"/>
                <a:gd name="T8" fmla="*/ 0 w 8"/>
                <a:gd name="T9" fmla="*/ 2147483647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0" y="18"/>
                  </a:moveTo>
                  <a:lnTo>
                    <a:pt x="8" y="18"/>
                  </a:lnTo>
                  <a:lnTo>
                    <a:pt x="8" y="0"/>
                  </a:lnTo>
                  <a:lnTo>
                    <a:pt x="0" y="9"/>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60" name="Group 532"/>
            <p:cNvGrpSpPr>
              <a:grpSpLocks/>
            </p:cNvGrpSpPr>
            <p:nvPr/>
          </p:nvGrpSpPr>
          <p:grpSpPr bwMode="auto">
            <a:xfrm>
              <a:off x="3230563" y="3781425"/>
              <a:ext cx="11112" cy="26987"/>
              <a:chOff x="1690" y="2239"/>
              <a:chExt cx="8" cy="18"/>
            </a:xfrm>
          </p:grpSpPr>
          <p:sp>
            <p:nvSpPr>
              <p:cNvPr id="56024" name="Freeform 533"/>
              <p:cNvSpPr>
                <a:spLocks/>
              </p:cNvSpPr>
              <p:nvPr/>
            </p:nvSpPr>
            <p:spPr bwMode="auto">
              <a:xfrm>
                <a:off x="1690" y="2239"/>
                <a:ext cx="8" cy="18"/>
              </a:xfrm>
              <a:custGeom>
                <a:avLst/>
                <a:gdLst>
                  <a:gd name="T0" fmla="*/ 0 w 8"/>
                  <a:gd name="T1" fmla="*/ 18 h 18"/>
                  <a:gd name="T2" fmla="*/ 8 w 8"/>
                  <a:gd name="T3" fmla="*/ 18 h 18"/>
                  <a:gd name="T4" fmla="*/ 8 w 8"/>
                  <a:gd name="T5" fmla="*/ 0 h 18"/>
                  <a:gd name="T6" fmla="*/ 0 w 8"/>
                  <a:gd name="T7" fmla="*/ 9 h 18"/>
                  <a:gd name="T8" fmla="*/ 0 w 8"/>
                  <a:gd name="T9" fmla="*/ 18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0" y="18"/>
                    </a:moveTo>
                    <a:lnTo>
                      <a:pt x="8" y="18"/>
                    </a:lnTo>
                    <a:lnTo>
                      <a:pt x="8" y="0"/>
                    </a:lnTo>
                    <a:lnTo>
                      <a:pt x="0" y="9"/>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25" name="Freeform 534"/>
              <p:cNvSpPr>
                <a:spLocks/>
              </p:cNvSpPr>
              <p:nvPr/>
            </p:nvSpPr>
            <p:spPr bwMode="auto">
              <a:xfrm>
                <a:off x="1690" y="2239"/>
                <a:ext cx="8" cy="18"/>
              </a:xfrm>
              <a:custGeom>
                <a:avLst/>
                <a:gdLst>
                  <a:gd name="T0" fmla="*/ 0 w 8"/>
                  <a:gd name="T1" fmla="*/ 18 h 18"/>
                  <a:gd name="T2" fmla="*/ 8 w 8"/>
                  <a:gd name="T3" fmla="*/ 18 h 18"/>
                  <a:gd name="T4" fmla="*/ 8 w 8"/>
                  <a:gd name="T5" fmla="*/ 0 h 18"/>
                  <a:gd name="T6" fmla="*/ 0 w 8"/>
                  <a:gd name="T7" fmla="*/ 9 h 18"/>
                  <a:gd name="T8" fmla="*/ 0 w 8"/>
                  <a:gd name="T9" fmla="*/ 18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0" y="18"/>
                    </a:moveTo>
                    <a:lnTo>
                      <a:pt x="8" y="18"/>
                    </a:lnTo>
                    <a:lnTo>
                      <a:pt x="8" y="0"/>
                    </a:lnTo>
                    <a:lnTo>
                      <a:pt x="0" y="9"/>
                    </a:lnTo>
                    <a:lnTo>
                      <a:pt x="0" y="18"/>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61" name="Freeform 535"/>
            <p:cNvSpPr>
              <a:spLocks/>
            </p:cNvSpPr>
            <p:nvPr/>
          </p:nvSpPr>
          <p:spPr bwMode="auto">
            <a:xfrm>
              <a:off x="2838450" y="3579812"/>
              <a:ext cx="41275" cy="14288"/>
            </a:xfrm>
            <a:custGeom>
              <a:avLst/>
              <a:gdLst>
                <a:gd name="T0" fmla="*/ 0 w 26"/>
                <a:gd name="T1" fmla="*/ 0 h 9"/>
                <a:gd name="T2" fmla="*/ 2147483647 w 26"/>
                <a:gd name="T3" fmla="*/ 2147483647 h 9"/>
                <a:gd name="T4" fmla="*/ 2147483647 w 26"/>
                <a:gd name="T5" fmla="*/ 2147483647 h 9"/>
                <a:gd name="T6" fmla="*/ 2147483647 w 26"/>
                <a:gd name="T7" fmla="*/ 0 h 9"/>
                <a:gd name="T8" fmla="*/ 2147483647 w 26"/>
                <a:gd name="T9" fmla="*/ 0 h 9"/>
                <a:gd name="T10" fmla="*/ 0 w 26"/>
                <a:gd name="T11" fmla="*/ 0 h 9"/>
                <a:gd name="T12" fmla="*/ 0 60000 65536"/>
                <a:gd name="T13" fmla="*/ 0 60000 65536"/>
                <a:gd name="T14" fmla="*/ 0 60000 65536"/>
                <a:gd name="T15" fmla="*/ 0 60000 65536"/>
                <a:gd name="T16" fmla="*/ 0 60000 65536"/>
                <a:gd name="T17" fmla="*/ 0 60000 65536"/>
                <a:gd name="T18" fmla="*/ 0 w 26"/>
                <a:gd name="T19" fmla="*/ 0 h 9"/>
                <a:gd name="T20" fmla="*/ 26 w 26"/>
                <a:gd name="T21" fmla="*/ 9 h 9"/>
              </a:gdLst>
              <a:ahLst/>
              <a:cxnLst>
                <a:cxn ang="T12">
                  <a:pos x="T0" y="T1"/>
                </a:cxn>
                <a:cxn ang="T13">
                  <a:pos x="T2" y="T3"/>
                </a:cxn>
                <a:cxn ang="T14">
                  <a:pos x="T4" y="T5"/>
                </a:cxn>
                <a:cxn ang="T15">
                  <a:pos x="T6" y="T7"/>
                </a:cxn>
                <a:cxn ang="T16">
                  <a:pos x="T8" y="T9"/>
                </a:cxn>
                <a:cxn ang="T17">
                  <a:pos x="T10" y="T11"/>
                </a:cxn>
              </a:cxnLst>
              <a:rect l="T18" t="T19" r="T20" b="T21"/>
              <a:pathLst>
                <a:path w="26" h="9">
                  <a:moveTo>
                    <a:pt x="0" y="0"/>
                  </a:moveTo>
                  <a:lnTo>
                    <a:pt x="9" y="9"/>
                  </a:lnTo>
                  <a:lnTo>
                    <a:pt x="26" y="9"/>
                  </a:lnTo>
                  <a:lnTo>
                    <a:pt x="26" y="0"/>
                  </a:lnTo>
                  <a:lnTo>
                    <a:pt x="9"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62" name="Group 536"/>
            <p:cNvGrpSpPr>
              <a:grpSpLocks/>
            </p:cNvGrpSpPr>
            <p:nvPr/>
          </p:nvGrpSpPr>
          <p:grpSpPr bwMode="auto">
            <a:xfrm>
              <a:off x="2838450" y="3579812"/>
              <a:ext cx="41275" cy="14288"/>
              <a:chOff x="1446" y="2106"/>
              <a:chExt cx="26" cy="9"/>
            </a:xfrm>
          </p:grpSpPr>
          <p:sp>
            <p:nvSpPr>
              <p:cNvPr id="56022" name="Freeform 537"/>
              <p:cNvSpPr>
                <a:spLocks/>
              </p:cNvSpPr>
              <p:nvPr/>
            </p:nvSpPr>
            <p:spPr bwMode="auto">
              <a:xfrm>
                <a:off x="1446" y="2106"/>
                <a:ext cx="26" cy="9"/>
              </a:xfrm>
              <a:custGeom>
                <a:avLst/>
                <a:gdLst>
                  <a:gd name="T0" fmla="*/ 0 w 26"/>
                  <a:gd name="T1" fmla="*/ 0 h 9"/>
                  <a:gd name="T2" fmla="*/ 9 w 26"/>
                  <a:gd name="T3" fmla="*/ 9 h 9"/>
                  <a:gd name="T4" fmla="*/ 26 w 26"/>
                  <a:gd name="T5" fmla="*/ 9 h 9"/>
                  <a:gd name="T6" fmla="*/ 26 w 26"/>
                  <a:gd name="T7" fmla="*/ 0 h 9"/>
                  <a:gd name="T8" fmla="*/ 9 w 26"/>
                  <a:gd name="T9" fmla="*/ 0 h 9"/>
                  <a:gd name="T10" fmla="*/ 0 w 26"/>
                  <a:gd name="T11" fmla="*/ 0 h 9"/>
                  <a:gd name="T12" fmla="*/ 0 60000 65536"/>
                  <a:gd name="T13" fmla="*/ 0 60000 65536"/>
                  <a:gd name="T14" fmla="*/ 0 60000 65536"/>
                  <a:gd name="T15" fmla="*/ 0 60000 65536"/>
                  <a:gd name="T16" fmla="*/ 0 60000 65536"/>
                  <a:gd name="T17" fmla="*/ 0 60000 65536"/>
                  <a:gd name="T18" fmla="*/ 0 w 26"/>
                  <a:gd name="T19" fmla="*/ 0 h 9"/>
                  <a:gd name="T20" fmla="*/ 26 w 26"/>
                  <a:gd name="T21" fmla="*/ 9 h 9"/>
                </a:gdLst>
                <a:ahLst/>
                <a:cxnLst>
                  <a:cxn ang="T12">
                    <a:pos x="T0" y="T1"/>
                  </a:cxn>
                  <a:cxn ang="T13">
                    <a:pos x="T2" y="T3"/>
                  </a:cxn>
                  <a:cxn ang="T14">
                    <a:pos x="T4" y="T5"/>
                  </a:cxn>
                  <a:cxn ang="T15">
                    <a:pos x="T6" y="T7"/>
                  </a:cxn>
                  <a:cxn ang="T16">
                    <a:pos x="T8" y="T9"/>
                  </a:cxn>
                  <a:cxn ang="T17">
                    <a:pos x="T10" y="T11"/>
                  </a:cxn>
                </a:cxnLst>
                <a:rect l="T18" t="T19" r="T20" b="T21"/>
                <a:pathLst>
                  <a:path w="26" h="9">
                    <a:moveTo>
                      <a:pt x="0" y="0"/>
                    </a:moveTo>
                    <a:lnTo>
                      <a:pt x="9" y="9"/>
                    </a:lnTo>
                    <a:lnTo>
                      <a:pt x="26" y="9"/>
                    </a:lnTo>
                    <a:lnTo>
                      <a:pt x="26" y="0"/>
                    </a:lnTo>
                    <a:lnTo>
                      <a:pt x="9"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23" name="Freeform 538"/>
              <p:cNvSpPr>
                <a:spLocks/>
              </p:cNvSpPr>
              <p:nvPr/>
            </p:nvSpPr>
            <p:spPr bwMode="auto">
              <a:xfrm>
                <a:off x="1446" y="2106"/>
                <a:ext cx="26" cy="9"/>
              </a:xfrm>
              <a:custGeom>
                <a:avLst/>
                <a:gdLst>
                  <a:gd name="T0" fmla="*/ 0 w 26"/>
                  <a:gd name="T1" fmla="*/ 0 h 9"/>
                  <a:gd name="T2" fmla="*/ 9 w 26"/>
                  <a:gd name="T3" fmla="*/ 9 h 9"/>
                  <a:gd name="T4" fmla="*/ 26 w 26"/>
                  <a:gd name="T5" fmla="*/ 9 h 9"/>
                  <a:gd name="T6" fmla="*/ 26 w 26"/>
                  <a:gd name="T7" fmla="*/ 0 h 9"/>
                  <a:gd name="T8" fmla="*/ 9 w 26"/>
                  <a:gd name="T9" fmla="*/ 0 h 9"/>
                  <a:gd name="T10" fmla="*/ 0 w 26"/>
                  <a:gd name="T11" fmla="*/ 0 h 9"/>
                  <a:gd name="T12" fmla="*/ 0 60000 65536"/>
                  <a:gd name="T13" fmla="*/ 0 60000 65536"/>
                  <a:gd name="T14" fmla="*/ 0 60000 65536"/>
                  <a:gd name="T15" fmla="*/ 0 60000 65536"/>
                  <a:gd name="T16" fmla="*/ 0 60000 65536"/>
                  <a:gd name="T17" fmla="*/ 0 60000 65536"/>
                  <a:gd name="T18" fmla="*/ 0 w 26"/>
                  <a:gd name="T19" fmla="*/ 0 h 9"/>
                  <a:gd name="T20" fmla="*/ 26 w 26"/>
                  <a:gd name="T21" fmla="*/ 9 h 9"/>
                </a:gdLst>
                <a:ahLst/>
                <a:cxnLst>
                  <a:cxn ang="T12">
                    <a:pos x="T0" y="T1"/>
                  </a:cxn>
                  <a:cxn ang="T13">
                    <a:pos x="T2" y="T3"/>
                  </a:cxn>
                  <a:cxn ang="T14">
                    <a:pos x="T4" y="T5"/>
                  </a:cxn>
                  <a:cxn ang="T15">
                    <a:pos x="T6" y="T7"/>
                  </a:cxn>
                  <a:cxn ang="T16">
                    <a:pos x="T8" y="T9"/>
                  </a:cxn>
                  <a:cxn ang="T17">
                    <a:pos x="T10" y="T11"/>
                  </a:cxn>
                </a:cxnLst>
                <a:rect l="T18" t="T19" r="T20" b="T21"/>
                <a:pathLst>
                  <a:path w="26" h="9">
                    <a:moveTo>
                      <a:pt x="0" y="0"/>
                    </a:moveTo>
                    <a:lnTo>
                      <a:pt x="9" y="9"/>
                    </a:lnTo>
                    <a:lnTo>
                      <a:pt x="26" y="9"/>
                    </a:lnTo>
                    <a:lnTo>
                      <a:pt x="26" y="0"/>
                    </a:lnTo>
                    <a:lnTo>
                      <a:pt x="9" y="0"/>
                    </a:lnTo>
                    <a:lnTo>
                      <a:pt x="0" y="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63" name="Freeform 539"/>
            <p:cNvSpPr>
              <a:spLocks/>
            </p:cNvSpPr>
            <p:nvPr/>
          </p:nvSpPr>
          <p:spPr bwMode="auto">
            <a:xfrm>
              <a:off x="2681288" y="3446462"/>
              <a:ext cx="254000" cy="79375"/>
            </a:xfrm>
            <a:custGeom>
              <a:avLst/>
              <a:gdLst>
                <a:gd name="T0" fmla="*/ 0 w 157"/>
                <a:gd name="T1" fmla="*/ 2147483647 h 53"/>
                <a:gd name="T2" fmla="*/ 2147483647 w 157"/>
                <a:gd name="T3" fmla="*/ 2147483647 h 53"/>
                <a:gd name="T4" fmla="*/ 2147483647 w 157"/>
                <a:gd name="T5" fmla="*/ 2147483647 h 53"/>
                <a:gd name="T6" fmla="*/ 2147483647 w 157"/>
                <a:gd name="T7" fmla="*/ 2147483647 h 53"/>
                <a:gd name="T8" fmla="*/ 2147483647 w 157"/>
                <a:gd name="T9" fmla="*/ 2147483647 h 53"/>
                <a:gd name="T10" fmla="*/ 2147483647 w 157"/>
                <a:gd name="T11" fmla="*/ 2147483647 h 53"/>
                <a:gd name="T12" fmla="*/ 2147483647 w 157"/>
                <a:gd name="T13" fmla="*/ 2147483647 h 53"/>
                <a:gd name="T14" fmla="*/ 2147483647 w 157"/>
                <a:gd name="T15" fmla="*/ 2147483647 h 53"/>
                <a:gd name="T16" fmla="*/ 2147483647 w 157"/>
                <a:gd name="T17" fmla="*/ 2147483647 h 53"/>
                <a:gd name="T18" fmla="*/ 2147483647 w 157"/>
                <a:gd name="T19" fmla="*/ 2147483647 h 53"/>
                <a:gd name="T20" fmla="*/ 2147483647 w 157"/>
                <a:gd name="T21" fmla="*/ 2147483647 h 53"/>
                <a:gd name="T22" fmla="*/ 2147483647 w 157"/>
                <a:gd name="T23" fmla="*/ 2147483647 h 53"/>
                <a:gd name="T24" fmla="*/ 2147483647 w 157"/>
                <a:gd name="T25" fmla="*/ 2147483647 h 53"/>
                <a:gd name="T26" fmla="*/ 2147483647 w 157"/>
                <a:gd name="T27" fmla="*/ 2147483647 h 53"/>
                <a:gd name="T28" fmla="*/ 2147483647 w 157"/>
                <a:gd name="T29" fmla="*/ 2147483647 h 53"/>
                <a:gd name="T30" fmla="*/ 2147483647 w 157"/>
                <a:gd name="T31" fmla="*/ 0 h 53"/>
                <a:gd name="T32" fmla="*/ 2147483647 w 157"/>
                <a:gd name="T33" fmla="*/ 2147483647 h 53"/>
                <a:gd name="T34" fmla="*/ 0 w 157"/>
                <a:gd name="T35" fmla="*/ 2147483647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53"/>
                <a:gd name="T56" fmla="*/ 157 w 157"/>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53">
                  <a:moveTo>
                    <a:pt x="0" y="26"/>
                  </a:moveTo>
                  <a:lnTo>
                    <a:pt x="9" y="26"/>
                  </a:lnTo>
                  <a:lnTo>
                    <a:pt x="35" y="9"/>
                  </a:lnTo>
                  <a:lnTo>
                    <a:pt x="52" y="9"/>
                  </a:lnTo>
                  <a:lnTo>
                    <a:pt x="44" y="18"/>
                  </a:lnTo>
                  <a:lnTo>
                    <a:pt x="96" y="26"/>
                  </a:lnTo>
                  <a:lnTo>
                    <a:pt x="105" y="44"/>
                  </a:lnTo>
                  <a:lnTo>
                    <a:pt x="113" y="44"/>
                  </a:lnTo>
                  <a:lnTo>
                    <a:pt x="105" y="53"/>
                  </a:lnTo>
                  <a:lnTo>
                    <a:pt x="157" y="53"/>
                  </a:lnTo>
                  <a:lnTo>
                    <a:pt x="148" y="44"/>
                  </a:lnTo>
                  <a:lnTo>
                    <a:pt x="139" y="44"/>
                  </a:lnTo>
                  <a:lnTo>
                    <a:pt x="139" y="35"/>
                  </a:lnTo>
                  <a:lnTo>
                    <a:pt x="122" y="35"/>
                  </a:lnTo>
                  <a:lnTo>
                    <a:pt x="105" y="18"/>
                  </a:lnTo>
                  <a:lnTo>
                    <a:pt x="52" y="0"/>
                  </a:lnTo>
                  <a:lnTo>
                    <a:pt x="17" y="9"/>
                  </a:lnTo>
                  <a:lnTo>
                    <a:pt x="0" y="2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64" name="Group 540"/>
            <p:cNvGrpSpPr>
              <a:grpSpLocks/>
            </p:cNvGrpSpPr>
            <p:nvPr/>
          </p:nvGrpSpPr>
          <p:grpSpPr bwMode="auto">
            <a:xfrm>
              <a:off x="4865688" y="2747962"/>
              <a:ext cx="254000" cy="79375"/>
              <a:chOff x="1350" y="2017"/>
              <a:chExt cx="157" cy="53"/>
            </a:xfrm>
          </p:grpSpPr>
          <p:sp>
            <p:nvSpPr>
              <p:cNvPr id="56020" name="Freeform 541"/>
              <p:cNvSpPr>
                <a:spLocks/>
              </p:cNvSpPr>
              <p:nvPr/>
            </p:nvSpPr>
            <p:spPr bwMode="auto">
              <a:xfrm>
                <a:off x="1350" y="2017"/>
                <a:ext cx="157" cy="53"/>
              </a:xfrm>
              <a:custGeom>
                <a:avLst/>
                <a:gdLst>
                  <a:gd name="T0" fmla="*/ 0 w 157"/>
                  <a:gd name="T1" fmla="*/ 26 h 53"/>
                  <a:gd name="T2" fmla="*/ 9 w 157"/>
                  <a:gd name="T3" fmla="*/ 26 h 53"/>
                  <a:gd name="T4" fmla="*/ 35 w 157"/>
                  <a:gd name="T5" fmla="*/ 9 h 53"/>
                  <a:gd name="T6" fmla="*/ 52 w 157"/>
                  <a:gd name="T7" fmla="*/ 9 h 53"/>
                  <a:gd name="T8" fmla="*/ 44 w 157"/>
                  <a:gd name="T9" fmla="*/ 18 h 53"/>
                  <a:gd name="T10" fmla="*/ 96 w 157"/>
                  <a:gd name="T11" fmla="*/ 26 h 53"/>
                  <a:gd name="T12" fmla="*/ 105 w 157"/>
                  <a:gd name="T13" fmla="*/ 44 h 53"/>
                  <a:gd name="T14" fmla="*/ 113 w 157"/>
                  <a:gd name="T15" fmla="*/ 44 h 53"/>
                  <a:gd name="T16" fmla="*/ 105 w 157"/>
                  <a:gd name="T17" fmla="*/ 53 h 53"/>
                  <a:gd name="T18" fmla="*/ 157 w 157"/>
                  <a:gd name="T19" fmla="*/ 53 h 53"/>
                  <a:gd name="T20" fmla="*/ 148 w 157"/>
                  <a:gd name="T21" fmla="*/ 44 h 53"/>
                  <a:gd name="T22" fmla="*/ 139 w 157"/>
                  <a:gd name="T23" fmla="*/ 44 h 53"/>
                  <a:gd name="T24" fmla="*/ 139 w 157"/>
                  <a:gd name="T25" fmla="*/ 35 h 53"/>
                  <a:gd name="T26" fmla="*/ 122 w 157"/>
                  <a:gd name="T27" fmla="*/ 35 h 53"/>
                  <a:gd name="T28" fmla="*/ 105 w 157"/>
                  <a:gd name="T29" fmla="*/ 18 h 53"/>
                  <a:gd name="T30" fmla="*/ 52 w 157"/>
                  <a:gd name="T31" fmla="*/ 0 h 53"/>
                  <a:gd name="T32" fmla="*/ 17 w 157"/>
                  <a:gd name="T33" fmla="*/ 9 h 53"/>
                  <a:gd name="T34" fmla="*/ 0 w 157"/>
                  <a:gd name="T35" fmla="*/ 26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53"/>
                  <a:gd name="T56" fmla="*/ 157 w 157"/>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53">
                    <a:moveTo>
                      <a:pt x="0" y="26"/>
                    </a:moveTo>
                    <a:lnTo>
                      <a:pt x="9" y="26"/>
                    </a:lnTo>
                    <a:lnTo>
                      <a:pt x="35" y="9"/>
                    </a:lnTo>
                    <a:lnTo>
                      <a:pt x="52" y="9"/>
                    </a:lnTo>
                    <a:lnTo>
                      <a:pt x="44" y="18"/>
                    </a:lnTo>
                    <a:lnTo>
                      <a:pt x="96" y="26"/>
                    </a:lnTo>
                    <a:lnTo>
                      <a:pt x="105" y="44"/>
                    </a:lnTo>
                    <a:lnTo>
                      <a:pt x="113" y="44"/>
                    </a:lnTo>
                    <a:lnTo>
                      <a:pt x="105" y="53"/>
                    </a:lnTo>
                    <a:lnTo>
                      <a:pt x="157" y="53"/>
                    </a:lnTo>
                    <a:lnTo>
                      <a:pt x="148" y="44"/>
                    </a:lnTo>
                    <a:lnTo>
                      <a:pt x="139" y="44"/>
                    </a:lnTo>
                    <a:lnTo>
                      <a:pt x="139" y="35"/>
                    </a:lnTo>
                    <a:lnTo>
                      <a:pt x="122" y="35"/>
                    </a:lnTo>
                    <a:lnTo>
                      <a:pt x="105" y="18"/>
                    </a:lnTo>
                    <a:lnTo>
                      <a:pt x="52" y="0"/>
                    </a:lnTo>
                    <a:lnTo>
                      <a:pt x="17" y="9"/>
                    </a:lnTo>
                    <a:lnTo>
                      <a:pt x="0" y="2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21" name="Freeform 542"/>
              <p:cNvSpPr>
                <a:spLocks/>
              </p:cNvSpPr>
              <p:nvPr/>
            </p:nvSpPr>
            <p:spPr bwMode="auto">
              <a:xfrm>
                <a:off x="1350" y="2017"/>
                <a:ext cx="157" cy="53"/>
              </a:xfrm>
              <a:custGeom>
                <a:avLst/>
                <a:gdLst>
                  <a:gd name="T0" fmla="*/ 0 w 157"/>
                  <a:gd name="T1" fmla="*/ 26 h 53"/>
                  <a:gd name="T2" fmla="*/ 9 w 157"/>
                  <a:gd name="T3" fmla="*/ 26 h 53"/>
                  <a:gd name="T4" fmla="*/ 35 w 157"/>
                  <a:gd name="T5" fmla="*/ 9 h 53"/>
                  <a:gd name="T6" fmla="*/ 52 w 157"/>
                  <a:gd name="T7" fmla="*/ 9 h 53"/>
                  <a:gd name="T8" fmla="*/ 44 w 157"/>
                  <a:gd name="T9" fmla="*/ 18 h 53"/>
                  <a:gd name="T10" fmla="*/ 96 w 157"/>
                  <a:gd name="T11" fmla="*/ 26 h 53"/>
                  <a:gd name="T12" fmla="*/ 105 w 157"/>
                  <a:gd name="T13" fmla="*/ 44 h 53"/>
                  <a:gd name="T14" fmla="*/ 113 w 157"/>
                  <a:gd name="T15" fmla="*/ 44 h 53"/>
                  <a:gd name="T16" fmla="*/ 105 w 157"/>
                  <a:gd name="T17" fmla="*/ 53 h 53"/>
                  <a:gd name="T18" fmla="*/ 157 w 157"/>
                  <a:gd name="T19" fmla="*/ 53 h 53"/>
                  <a:gd name="T20" fmla="*/ 148 w 157"/>
                  <a:gd name="T21" fmla="*/ 44 h 53"/>
                  <a:gd name="T22" fmla="*/ 139 w 157"/>
                  <a:gd name="T23" fmla="*/ 44 h 53"/>
                  <a:gd name="T24" fmla="*/ 139 w 157"/>
                  <a:gd name="T25" fmla="*/ 35 h 53"/>
                  <a:gd name="T26" fmla="*/ 122 w 157"/>
                  <a:gd name="T27" fmla="*/ 35 h 53"/>
                  <a:gd name="T28" fmla="*/ 105 w 157"/>
                  <a:gd name="T29" fmla="*/ 18 h 53"/>
                  <a:gd name="T30" fmla="*/ 52 w 157"/>
                  <a:gd name="T31" fmla="*/ 0 h 53"/>
                  <a:gd name="T32" fmla="*/ 17 w 157"/>
                  <a:gd name="T33" fmla="*/ 9 h 53"/>
                  <a:gd name="T34" fmla="*/ 0 w 157"/>
                  <a:gd name="T35" fmla="*/ 26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53"/>
                  <a:gd name="T56" fmla="*/ 157 w 157"/>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53">
                    <a:moveTo>
                      <a:pt x="0" y="26"/>
                    </a:moveTo>
                    <a:lnTo>
                      <a:pt x="9" y="26"/>
                    </a:lnTo>
                    <a:lnTo>
                      <a:pt x="35" y="9"/>
                    </a:lnTo>
                    <a:lnTo>
                      <a:pt x="52" y="9"/>
                    </a:lnTo>
                    <a:lnTo>
                      <a:pt x="44" y="18"/>
                    </a:lnTo>
                    <a:lnTo>
                      <a:pt x="96" y="26"/>
                    </a:lnTo>
                    <a:lnTo>
                      <a:pt x="105" y="44"/>
                    </a:lnTo>
                    <a:lnTo>
                      <a:pt x="113" y="44"/>
                    </a:lnTo>
                    <a:lnTo>
                      <a:pt x="105" y="53"/>
                    </a:lnTo>
                    <a:lnTo>
                      <a:pt x="157" y="53"/>
                    </a:lnTo>
                    <a:lnTo>
                      <a:pt x="148" y="44"/>
                    </a:lnTo>
                    <a:lnTo>
                      <a:pt x="139" y="44"/>
                    </a:lnTo>
                    <a:lnTo>
                      <a:pt x="139" y="35"/>
                    </a:lnTo>
                    <a:lnTo>
                      <a:pt x="122" y="35"/>
                    </a:lnTo>
                    <a:lnTo>
                      <a:pt x="105" y="18"/>
                    </a:lnTo>
                    <a:lnTo>
                      <a:pt x="52" y="0"/>
                    </a:lnTo>
                    <a:lnTo>
                      <a:pt x="17" y="9"/>
                    </a:lnTo>
                    <a:lnTo>
                      <a:pt x="0" y="2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65" name="Freeform 543"/>
            <p:cNvSpPr>
              <a:spLocks/>
            </p:cNvSpPr>
            <p:nvPr/>
          </p:nvSpPr>
          <p:spPr bwMode="auto">
            <a:xfrm>
              <a:off x="3101975" y="3579812"/>
              <a:ext cx="57150" cy="14288"/>
            </a:xfrm>
            <a:custGeom>
              <a:avLst/>
              <a:gdLst>
                <a:gd name="T0" fmla="*/ 0 w 35"/>
                <a:gd name="T1" fmla="*/ 2147483647 h 9"/>
                <a:gd name="T2" fmla="*/ 2147483647 w 35"/>
                <a:gd name="T3" fmla="*/ 2147483647 h 9"/>
                <a:gd name="T4" fmla="*/ 2147483647 w 35"/>
                <a:gd name="T5" fmla="*/ 0 h 9"/>
                <a:gd name="T6" fmla="*/ 2147483647 w 35"/>
                <a:gd name="T7" fmla="*/ 0 h 9"/>
                <a:gd name="T8" fmla="*/ 0 w 35"/>
                <a:gd name="T9" fmla="*/ 0 h 9"/>
                <a:gd name="T10" fmla="*/ 0 w 35"/>
                <a:gd name="T11" fmla="*/ 2147483647 h 9"/>
                <a:gd name="T12" fmla="*/ 0 60000 65536"/>
                <a:gd name="T13" fmla="*/ 0 60000 65536"/>
                <a:gd name="T14" fmla="*/ 0 60000 65536"/>
                <a:gd name="T15" fmla="*/ 0 60000 65536"/>
                <a:gd name="T16" fmla="*/ 0 60000 65536"/>
                <a:gd name="T17" fmla="*/ 0 60000 65536"/>
                <a:gd name="T18" fmla="*/ 0 w 35"/>
                <a:gd name="T19" fmla="*/ 0 h 9"/>
                <a:gd name="T20" fmla="*/ 35 w 35"/>
                <a:gd name="T21" fmla="*/ 9 h 9"/>
              </a:gdLst>
              <a:ahLst/>
              <a:cxnLst>
                <a:cxn ang="T12">
                  <a:pos x="T0" y="T1"/>
                </a:cxn>
                <a:cxn ang="T13">
                  <a:pos x="T2" y="T3"/>
                </a:cxn>
                <a:cxn ang="T14">
                  <a:pos x="T4" y="T5"/>
                </a:cxn>
                <a:cxn ang="T15">
                  <a:pos x="T6" y="T7"/>
                </a:cxn>
                <a:cxn ang="T16">
                  <a:pos x="T8" y="T9"/>
                </a:cxn>
                <a:cxn ang="T17">
                  <a:pos x="T10" y="T11"/>
                </a:cxn>
              </a:cxnLst>
              <a:rect l="T18" t="T19" r="T20" b="T21"/>
              <a:pathLst>
                <a:path w="35" h="9">
                  <a:moveTo>
                    <a:pt x="0" y="9"/>
                  </a:moveTo>
                  <a:lnTo>
                    <a:pt x="26" y="9"/>
                  </a:lnTo>
                  <a:lnTo>
                    <a:pt x="35" y="0"/>
                  </a:lnTo>
                  <a:lnTo>
                    <a:pt x="26" y="0"/>
                  </a:lnTo>
                  <a:lnTo>
                    <a:pt x="0"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66" name="Group 544"/>
            <p:cNvGrpSpPr>
              <a:grpSpLocks/>
            </p:cNvGrpSpPr>
            <p:nvPr/>
          </p:nvGrpSpPr>
          <p:grpSpPr bwMode="auto">
            <a:xfrm>
              <a:off x="3101975" y="3579812"/>
              <a:ext cx="57150" cy="14288"/>
              <a:chOff x="1611" y="2106"/>
              <a:chExt cx="35" cy="9"/>
            </a:xfrm>
          </p:grpSpPr>
          <p:sp>
            <p:nvSpPr>
              <p:cNvPr id="56018" name="Freeform 545"/>
              <p:cNvSpPr>
                <a:spLocks/>
              </p:cNvSpPr>
              <p:nvPr/>
            </p:nvSpPr>
            <p:spPr bwMode="auto">
              <a:xfrm>
                <a:off x="1611" y="2106"/>
                <a:ext cx="35" cy="9"/>
              </a:xfrm>
              <a:custGeom>
                <a:avLst/>
                <a:gdLst>
                  <a:gd name="T0" fmla="*/ 0 w 35"/>
                  <a:gd name="T1" fmla="*/ 9 h 9"/>
                  <a:gd name="T2" fmla="*/ 26 w 35"/>
                  <a:gd name="T3" fmla="*/ 9 h 9"/>
                  <a:gd name="T4" fmla="*/ 35 w 35"/>
                  <a:gd name="T5" fmla="*/ 0 h 9"/>
                  <a:gd name="T6" fmla="*/ 26 w 35"/>
                  <a:gd name="T7" fmla="*/ 0 h 9"/>
                  <a:gd name="T8" fmla="*/ 0 w 35"/>
                  <a:gd name="T9" fmla="*/ 0 h 9"/>
                  <a:gd name="T10" fmla="*/ 0 w 35"/>
                  <a:gd name="T11" fmla="*/ 9 h 9"/>
                  <a:gd name="T12" fmla="*/ 0 60000 65536"/>
                  <a:gd name="T13" fmla="*/ 0 60000 65536"/>
                  <a:gd name="T14" fmla="*/ 0 60000 65536"/>
                  <a:gd name="T15" fmla="*/ 0 60000 65536"/>
                  <a:gd name="T16" fmla="*/ 0 60000 65536"/>
                  <a:gd name="T17" fmla="*/ 0 60000 65536"/>
                  <a:gd name="T18" fmla="*/ 0 w 35"/>
                  <a:gd name="T19" fmla="*/ 0 h 9"/>
                  <a:gd name="T20" fmla="*/ 35 w 35"/>
                  <a:gd name="T21" fmla="*/ 9 h 9"/>
                </a:gdLst>
                <a:ahLst/>
                <a:cxnLst>
                  <a:cxn ang="T12">
                    <a:pos x="T0" y="T1"/>
                  </a:cxn>
                  <a:cxn ang="T13">
                    <a:pos x="T2" y="T3"/>
                  </a:cxn>
                  <a:cxn ang="T14">
                    <a:pos x="T4" y="T5"/>
                  </a:cxn>
                  <a:cxn ang="T15">
                    <a:pos x="T6" y="T7"/>
                  </a:cxn>
                  <a:cxn ang="T16">
                    <a:pos x="T8" y="T9"/>
                  </a:cxn>
                  <a:cxn ang="T17">
                    <a:pos x="T10" y="T11"/>
                  </a:cxn>
                </a:cxnLst>
                <a:rect l="T18" t="T19" r="T20" b="T21"/>
                <a:pathLst>
                  <a:path w="35" h="9">
                    <a:moveTo>
                      <a:pt x="0" y="9"/>
                    </a:moveTo>
                    <a:lnTo>
                      <a:pt x="26" y="9"/>
                    </a:lnTo>
                    <a:lnTo>
                      <a:pt x="35" y="0"/>
                    </a:lnTo>
                    <a:lnTo>
                      <a:pt x="26" y="0"/>
                    </a:lnTo>
                    <a:lnTo>
                      <a:pt x="0"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19" name="Freeform 546"/>
              <p:cNvSpPr>
                <a:spLocks/>
              </p:cNvSpPr>
              <p:nvPr/>
            </p:nvSpPr>
            <p:spPr bwMode="auto">
              <a:xfrm>
                <a:off x="1611" y="2106"/>
                <a:ext cx="35" cy="9"/>
              </a:xfrm>
              <a:custGeom>
                <a:avLst/>
                <a:gdLst>
                  <a:gd name="T0" fmla="*/ 0 w 35"/>
                  <a:gd name="T1" fmla="*/ 9 h 9"/>
                  <a:gd name="T2" fmla="*/ 26 w 35"/>
                  <a:gd name="T3" fmla="*/ 9 h 9"/>
                  <a:gd name="T4" fmla="*/ 35 w 35"/>
                  <a:gd name="T5" fmla="*/ 0 h 9"/>
                  <a:gd name="T6" fmla="*/ 26 w 35"/>
                  <a:gd name="T7" fmla="*/ 0 h 9"/>
                  <a:gd name="T8" fmla="*/ 0 w 35"/>
                  <a:gd name="T9" fmla="*/ 0 h 9"/>
                  <a:gd name="T10" fmla="*/ 0 w 35"/>
                  <a:gd name="T11" fmla="*/ 9 h 9"/>
                  <a:gd name="T12" fmla="*/ 0 60000 65536"/>
                  <a:gd name="T13" fmla="*/ 0 60000 65536"/>
                  <a:gd name="T14" fmla="*/ 0 60000 65536"/>
                  <a:gd name="T15" fmla="*/ 0 60000 65536"/>
                  <a:gd name="T16" fmla="*/ 0 60000 65536"/>
                  <a:gd name="T17" fmla="*/ 0 60000 65536"/>
                  <a:gd name="T18" fmla="*/ 0 w 35"/>
                  <a:gd name="T19" fmla="*/ 0 h 9"/>
                  <a:gd name="T20" fmla="*/ 35 w 35"/>
                  <a:gd name="T21" fmla="*/ 9 h 9"/>
                </a:gdLst>
                <a:ahLst/>
                <a:cxnLst>
                  <a:cxn ang="T12">
                    <a:pos x="T0" y="T1"/>
                  </a:cxn>
                  <a:cxn ang="T13">
                    <a:pos x="T2" y="T3"/>
                  </a:cxn>
                  <a:cxn ang="T14">
                    <a:pos x="T4" y="T5"/>
                  </a:cxn>
                  <a:cxn ang="T15">
                    <a:pos x="T6" y="T7"/>
                  </a:cxn>
                  <a:cxn ang="T16">
                    <a:pos x="T8" y="T9"/>
                  </a:cxn>
                  <a:cxn ang="T17">
                    <a:pos x="T10" y="T11"/>
                  </a:cxn>
                </a:cxnLst>
                <a:rect l="T18" t="T19" r="T20" b="T21"/>
                <a:pathLst>
                  <a:path w="35" h="9">
                    <a:moveTo>
                      <a:pt x="0" y="9"/>
                    </a:moveTo>
                    <a:lnTo>
                      <a:pt x="26" y="9"/>
                    </a:lnTo>
                    <a:lnTo>
                      <a:pt x="35" y="0"/>
                    </a:lnTo>
                    <a:lnTo>
                      <a:pt x="26" y="0"/>
                    </a:lnTo>
                    <a:lnTo>
                      <a:pt x="0" y="0"/>
                    </a:lnTo>
                    <a:lnTo>
                      <a:pt x="0" y="9"/>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67" name="Freeform 547"/>
            <p:cNvSpPr>
              <a:spLocks/>
            </p:cNvSpPr>
            <p:nvPr/>
          </p:nvSpPr>
          <p:spPr bwMode="auto">
            <a:xfrm>
              <a:off x="3397250" y="2706687"/>
              <a:ext cx="28575" cy="0"/>
            </a:xfrm>
            <a:custGeom>
              <a:avLst/>
              <a:gdLst>
                <a:gd name="T0" fmla="*/ 0 w 18"/>
                <a:gd name="T1" fmla="*/ 2147483647 w 18"/>
                <a:gd name="T2" fmla="*/ 2147483647 w 18"/>
                <a:gd name="T3" fmla="*/ 2147483647 w 18"/>
                <a:gd name="T4" fmla="*/ 0 w 18"/>
                <a:gd name="T5" fmla="*/ 0 60000 65536"/>
                <a:gd name="T6" fmla="*/ 0 60000 65536"/>
                <a:gd name="T7" fmla="*/ 0 60000 65536"/>
                <a:gd name="T8" fmla="*/ 0 60000 65536"/>
                <a:gd name="T9" fmla="*/ 0 60000 65536"/>
                <a:gd name="T10" fmla="*/ 0 w 18"/>
                <a:gd name="T11" fmla="*/ 18 w 18"/>
              </a:gdLst>
              <a:ahLst/>
              <a:cxnLst>
                <a:cxn ang="T5">
                  <a:pos x="T0" y="0"/>
                </a:cxn>
                <a:cxn ang="T6">
                  <a:pos x="T1" y="0"/>
                </a:cxn>
                <a:cxn ang="T7">
                  <a:pos x="T2" y="0"/>
                </a:cxn>
                <a:cxn ang="T8">
                  <a:pos x="T3" y="0"/>
                </a:cxn>
                <a:cxn ang="T9">
                  <a:pos x="T4" y="0"/>
                </a:cxn>
              </a:cxnLst>
              <a:rect l="T10" t="0" r="T11" b="0"/>
              <a:pathLst>
                <a:path w="18">
                  <a:moveTo>
                    <a:pt x="0" y="0"/>
                  </a:moveTo>
                  <a:lnTo>
                    <a:pt x="9" y="0"/>
                  </a:lnTo>
                  <a:lnTo>
                    <a:pt x="18" y="0"/>
                  </a:lnTo>
                  <a:lnTo>
                    <a:pt x="9"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68" name="Freeform 548"/>
            <p:cNvSpPr>
              <a:spLocks/>
            </p:cNvSpPr>
            <p:nvPr/>
          </p:nvSpPr>
          <p:spPr bwMode="auto">
            <a:xfrm>
              <a:off x="3397250" y="2706687"/>
              <a:ext cx="28575" cy="0"/>
            </a:xfrm>
            <a:custGeom>
              <a:avLst/>
              <a:gdLst>
                <a:gd name="T0" fmla="*/ 0 w 18"/>
                <a:gd name="T1" fmla="*/ 2147483647 w 18"/>
                <a:gd name="T2" fmla="*/ 2147483647 w 18"/>
                <a:gd name="T3" fmla="*/ 2147483647 w 18"/>
                <a:gd name="T4" fmla="*/ 0 w 18"/>
                <a:gd name="T5" fmla="*/ 0 60000 65536"/>
                <a:gd name="T6" fmla="*/ 0 60000 65536"/>
                <a:gd name="T7" fmla="*/ 0 60000 65536"/>
                <a:gd name="T8" fmla="*/ 0 60000 65536"/>
                <a:gd name="T9" fmla="*/ 0 60000 65536"/>
                <a:gd name="T10" fmla="*/ 0 w 18"/>
                <a:gd name="T11" fmla="*/ 18 w 18"/>
              </a:gdLst>
              <a:ahLst/>
              <a:cxnLst>
                <a:cxn ang="T5">
                  <a:pos x="T0" y="0"/>
                </a:cxn>
                <a:cxn ang="T6">
                  <a:pos x="T1" y="0"/>
                </a:cxn>
                <a:cxn ang="T7">
                  <a:pos x="T2" y="0"/>
                </a:cxn>
                <a:cxn ang="T8">
                  <a:pos x="T3" y="0"/>
                </a:cxn>
                <a:cxn ang="T9">
                  <a:pos x="T4" y="0"/>
                </a:cxn>
              </a:cxnLst>
              <a:rect l="T10" t="0" r="T11" b="0"/>
              <a:pathLst>
                <a:path w="18">
                  <a:moveTo>
                    <a:pt x="0" y="0"/>
                  </a:moveTo>
                  <a:lnTo>
                    <a:pt x="9" y="0"/>
                  </a:lnTo>
                  <a:lnTo>
                    <a:pt x="18" y="0"/>
                  </a:lnTo>
                  <a:lnTo>
                    <a:pt x="9"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69" name="Freeform 549"/>
            <p:cNvSpPr>
              <a:spLocks/>
            </p:cNvSpPr>
            <p:nvPr/>
          </p:nvSpPr>
          <p:spPr bwMode="auto">
            <a:xfrm>
              <a:off x="3370263" y="2771775"/>
              <a:ext cx="41275" cy="28575"/>
            </a:xfrm>
            <a:custGeom>
              <a:avLst/>
              <a:gdLst>
                <a:gd name="T0" fmla="*/ 0 w 26"/>
                <a:gd name="T1" fmla="*/ 2147483647 h 18"/>
                <a:gd name="T2" fmla="*/ 2147483647 w 26"/>
                <a:gd name="T3" fmla="*/ 2147483647 h 18"/>
                <a:gd name="T4" fmla="*/ 2147483647 w 26"/>
                <a:gd name="T5" fmla="*/ 2147483647 h 18"/>
                <a:gd name="T6" fmla="*/ 2147483647 w 26"/>
                <a:gd name="T7" fmla="*/ 2147483647 h 18"/>
                <a:gd name="T8" fmla="*/ 2147483647 w 26"/>
                <a:gd name="T9" fmla="*/ 0 h 18"/>
                <a:gd name="T10" fmla="*/ 0 w 26"/>
                <a:gd name="T11" fmla="*/ 2147483647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0" y="9"/>
                  </a:moveTo>
                  <a:lnTo>
                    <a:pt x="17" y="18"/>
                  </a:lnTo>
                  <a:lnTo>
                    <a:pt x="26" y="9"/>
                  </a:lnTo>
                  <a:lnTo>
                    <a:pt x="9" y="9"/>
                  </a:lnTo>
                  <a:lnTo>
                    <a:pt x="9"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70" name="Freeform 550"/>
            <p:cNvSpPr>
              <a:spLocks/>
            </p:cNvSpPr>
            <p:nvPr/>
          </p:nvSpPr>
          <p:spPr bwMode="auto">
            <a:xfrm>
              <a:off x="3370263" y="2771775"/>
              <a:ext cx="41275" cy="28575"/>
            </a:xfrm>
            <a:custGeom>
              <a:avLst/>
              <a:gdLst>
                <a:gd name="T0" fmla="*/ 0 w 26"/>
                <a:gd name="T1" fmla="*/ 2147483647 h 18"/>
                <a:gd name="T2" fmla="*/ 2147483647 w 26"/>
                <a:gd name="T3" fmla="*/ 2147483647 h 18"/>
                <a:gd name="T4" fmla="*/ 2147483647 w 26"/>
                <a:gd name="T5" fmla="*/ 2147483647 h 18"/>
                <a:gd name="T6" fmla="*/ 2147483647 w 26"/>
                <a:gd name="T7" fmla="*/ 2147483647 h 18"/>
                <a:gd name="T8" fmla="*/ 2147483647 w 26"/>
                <a:gd name="T9" fmla="*/ 0 h 18"/>
                <a:gd name="T10" fmla="*/ 0 w 26"/>
                <a:gd name="T11" fmla="*/ 2147483647 h 18"/>
                <a:gd name="T12" fmla="*/ 0 60000 65536"/>
                <a:gd name="T13" fmla="*/ 0 60000 65536"/>
                <a:gd name="T14" fmla="*/ 0 60000 65536"/>
                <a:gd name="T15" fmla="*/ 0 60000 65536"/>
                <a:gd name="T16" fmla="*/ 0 60000 65536"/>
                <a:gd name="T17" fmla="*/ 0 60000 65536"/>
                <a:gd name="T18" fmla="*/ 0 w 26"/>
                <a:gd name="T19" fmla="*/ 0 h 18"/>
                <a:gd name="T20" fmla="*/ 26 w 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6" h="18">
                  <a:moveTo>
                    <a:pt x="0" y="9"/>
                  </a:moveTo>
                  <a:lnTo>
                    <a:pt x="17" y="18"/>
                  </a:lnTo>
                  <a:lnTo>
                    <a:pt x="26" y="9"/>
                  </a:lnTo>
                  <a:lnTo>
                    <a:pt x="9" y="9"/>
                  </a:lnTo>
                  <a:lnTo>
                    <a:pt x="9"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71" name="Freeform 551"/>
            <p:cNvSpPr>
              <a:spLocks/>
            </p:cNvSpPr>
            <p:nvPr/>
          </p:nvSpPr>
          <p:spPr bwMode="auto">
            <a:xfrm>
              <a:off x="3454400" y="2651125"/>
              <a:ext cx="153988" cy="134937"/>
            </a:xfrm>
            <a:custGeom>
              <a:avLst/>
              <a:gdLst>
                <a:gd name="T0" fmla="*/ 0 w 96"/>
                <a:gd name="T1" fmla="*/ 2147483647 h 89"/>
                <a:gd name="T2" fmla="*/ 0 w 96"/>
                <a:gd name="T3" fmla="*/ 2147483647 h 89"/>
                <a:gd name="T4" fmla="*/ 2147483647 w 96"/>
                <a:gd name="T5" fmla="*/ 2147483647 h 89"/>
                <a:gd name="T6" fmla="*/ 2147483647 w 96"/>
                <a:gd name="T7" fmla="*/ 2147483647 h 89"/>
                <a:gd name="T8" fmla="*/ 2147483647 w 96"/>
                <a:gd name="T9" fmla="*/ 2147483647 h 89"/>
                <a:gd name="T10" fmla="*/ 2147483647 w 96"/>
                <a:gd name="T11" fmla="*/ 2147483647 h 89"/>
                <a:gd name="T12" fmla="*/ 2147483647 w 96"/>
                <a:gd name="T13" fmla="*/ 2147483647 h 89"/>
                <a:gd name="T14" fmla="*/ 2147483647 w 96"/>
                <a:gd name="T15" fmla="*/ 2147483647 h 89"/>
                <a:gd name="T16" fmla="*/ 2147483647 w 96"/>
                <a:gd name="T17" fmla="*/ 2147483647 h 89"/>
                <a:gd name="T18" fmla="*/ 2147483647 w 96"/>
                <a:gd name="T19" fmla="*/ 2147483647 h 89"/>
                <a:gd name="T20" fmla="*/ 2147483647 w 96"/>
                <a:gd name="T21" fmla="*/ 2147483647 h 89"/>
                <a:gd name="T22" fmla="*/ 2147483647 w 96"/>
                <a:gd name="T23" fmla="*/ 2147483647 h 89"/>
                <a:gd name="T24" fmla="*/ 2147483647 w 96"/>
                <a:gd name="T25" fmla="*/ 2147483647 h 89"/>
                <a:gd name="T26" fmla="*/ 2147483647 w 96"/>
                <a:gd name="T27" fmla="*/ 2147483647 h 89"/>
                <a:gd name="T28" fmla="*/ 2147483647 w 96"/>
                <a:gd name="T29" fmla="*/ 2147483647 h 89"/>
                <a:gd name="T30" fmla="*/ 2147483647 w 96"/>
                <a:gd name="T31" fmla="*/ 2147483647 h 89"/>
                <a:gd name="T32" fmla="*/ 2147483647 w 96"/>
                <a:gd name="T33" fmla="*/ 2147483647 h 89"/>
                <a:gd name="T34" fmla="*/ 2147483647 w 96"/>
                <a:gd name="T35" fmla="*/ 2147483647 h 89"/>
                <a:gd name="T36" fmla="*/ 2147483647 w 96"/>
                <a:gd name="T37" fmla="*/ 2147483647 h 89"/>
                <a:gd name="T38" fmla="*/ 2147483647 w 96"/>
                <a:gd name="T39" fmla="*/ 2147483647 h 89"/>
                <a:gd name="T40" fmla="*/ 2147483647 w 96"/>
                <a:gd name="T41" fmla="*/ 2147483647 h 89"/>
                <a:gd name="T42" fmla="*/ 2147483647 w 96"/>
                <a:gd name="T43" fmla="*/ 0 h 89"/>
                <a:gd name="T44" fmla="*/ 2147483647 w 96"/>
                <a:gd name="T45" fmla="*/ 0 h 89"/>
                <a:gd name="T46" fmla="*/ 2147483647 w 96"/>
                <a:gd name="T47" fmla="*/ 2147483647 h 89"/>
                <a:gd name="T48" fmla="*/ 0 w 96"/>
                <a:gd name="T49" fmla="*/ 2147483647 h 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6"/>
                <a:gd name="T76" fmla="*/ 0 h 89"/>
                <a:gd name="T77" fmla="*/ 96 w 96"/>
                <a:gd name="T78" fmla="*/ 89 h 8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6" h="89">
                  <a:moveTo>
                    <a:pt x="0" y="62"/>
                  </a:moveTo>
                  <a:lnTo>
                    <a:pt x="0" y="71"/>
                  </a:lnTo>
                  <a:lnTo>
                    <a:pt x="52" y="71"/>
                  </a:lnTo>
                  <a:lnTo>
                    <a:pt x="44" y="80"/>
                  </a:lnTo>
                  <a:lnTo>
                    <a:pt x="52" y="80"/>
                  </a:lnTo>
                  <a:lnTo>
                    <a:pt x="61" y="71"/>
                  </a:lnTo>
                  <a:lnTo>
                    <a:pt x="70" y="71"/>
                  </a:lnTo>
                  <a:lnTo>
                    <a:pt x="61" y="80"/>
                  </a:lnTo>
                  <a:lnTo>
                    <a:pt x="70" y="80"/>
                  </a:lnTo>
                  <a:lnTo>
                    <a:pt x="70" y="89"/>
                  </a:lnTo>
                  <a:lnTo>
                    <a:pt x="87" y="89"/>
                  </a:lnTo>
                  <a:lnTo>
                    <a:pt x="96" y="71"/>
                  </a:lnTo>
                  <a:lnTo>
                    <a:pt x="87" y="71"/>
                  </a:lnTo>
                  <a:lnTo>
                    <a:pt x="96" y="62"/>
                  </a:lnTo>
                  <a:lnTo>
                    <a:pt x="70" y="71"/>
                  </a:lnTo>
                  <a:lnTo>
                    <a:pt x="96" y="54"/>
                  </a:lnTo>
                  <a:lnTo>
                    <a:pt x="87" y="54"/>
                  </a:lnTo>
                  <a:lnTo>
                    <a:pt x="96" y="36"/>
                  </a:lnTo>
                  <a:lnTo>
                    <a:pt x="61" y="36"/>
                  </a:lnTo>
                  <a:lnTo>
                    <a:pt x="61" y="27"/>
                  </a:lnTo>
                  <a:lnTo>
                    <a:pt x="44" y="36"/>
                  </a:lnTo>
                  <a:lnTo>
                    <a:pt x="70" y="0"/>
                  </a:lnTo>
                  <a:lnTo>
                    <a:pt x="61" y="0"/>
                  </a:lnTo>
                  <a:lnTo>
                    <a:pt x="18" y="54"/>
                  </a:lnTo>
                  <a:lnTo>
                    <a:pt x="0" y="6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72" name="Group 552"/>
            <p:cNvGrpSpPr>
              <a:grpSpLocks/>
            </p:cNvGrpSpPr>
            <p:nvPr/>
          </p:nvGrpSpPr>
          <p:grpSpPr bwMode="auto">
            <a:xfrm>
              <a:off x="3454400" y="2651125"/>
              <a:ext cx="153988" cy="134937"/>
              <a:chOff x="1829" y="1491"/>
              <a:chExt cx="96" cy="89"/>
            </a:xfrm>
          </p:grpSpPr>
          <p:sp>
            <p:nvSpPr>
              <p:cNvPr id="56016" name="Freeform 553"/>
              <p:cNvSpPr>
                <a:spLocks/>
              </p:cNvSpPr>
              <p:nvPr/>
            </p:nvSpPr>
            <p:spPr bwMode="auto">
              <a:xfrm>
                <a:off x="1829" y="1491"/>
                <a:ext cx="96" cy="89"/>
              </a:xfrm>
              <a:custGeom>
                <a:avLst/>
                <a:gdLst>
                  <a:gd name="T0" fmla="*/ 0 w 96"/>
                  <a:gd name="T1" fmla="*/ 62 h 89"/>
                  <a:gd name="T2" fmla="*/ 0 w 96"/>
                  <a:gd name="T3" fmla="*/ 71 h 89"/>
                  <a:gd name="T4" fmla="*/ 52 w 96"/>
                  <a:gd name="T5" fmla="*/ 71 h 89"/>
                  <a:gd name="T6" fmla="*/ 44 w 96"/>
                  <a:gd name="T7" fmla="*/ 80 h 89"/>
                  <a:gd name="T8" fmla="*/ 52 w 96"/>
                  <a:gd name="T9" fmla="*/ 80 h 89"/>
                  <a:gd name="T10" fmla="*/ 61 w 96"/>
                  <a:gd name="T11" fmla="*/ 71 h 89"/>
                  <a:gd name="T12" fmla="*/ 70 w 96"/>
                  <a:gd name="T13" fmla="*/ 71 h 89"/>
                  <a:gd name="T14" fmla="*/ 61 w 96"/>
                  <a:gd name="T15" fmla="*/ 80 h 89"/>
                  <a:gd name="T16" fmla="*/ 70 w 96"/>
                  <a:gd name="T17" fmla="*/ 80 h 89"/>
                  <a:gd name="T18" fmla="*/ 70 w 96"/>
                  <a:gd name="T19" fmla="*/ 89 h 89"/>
                  <a:gd name="T20" fmla="*/ 87 w 96"/>
                  <a:gd name="T21" fmla="*/ 89 h 89"/>
                  <a:gd name="T22" fmla="*/ 96 w 96"/>
                  <a:gd name="T23" fmla="*/ 71 h 89"/>
                  <a:gd name="T24" fmla="*/ 87 w 96"/>
                  <a:gd name="T25" fmla="*/ 71 h 89"/>
                  <a:gd name="T26" fmla="*/ 96 w 96"/>
                  <a:gd name="T27" fmla="*/ 62 h 89"/>
                  <a:gd name="T28" fmla="*/ 70 w 96"/>
                  <a:gd name="T29" fmla="*/ 71 h 89"/>
                  <a:gd name="T30" fmla="*/ 96 w 96"/>
                  <a:gd name="T31" fmla="*/ 54 h 89"/>
                  <a:gd name="T32" fmla="*/ 87 w 96"/>
                  <a:gd name="T33" fmla="*/ 54 h 89"/>
                  <a:gd name="T34" fmla="*/ 96 w 96"/>
                  <a:gd name="T35" fmla="*/ 36 h 89"/>
                  <a:gd name="T36" fmla="*/ 61 w 96"/>
                  <a:gd name="T37" fmla="*/ 36 h 89"/>
                  <a:gd name="T38" fmla="*/ 61 w 96"/>
                  <a:gd name="T39" fmla="*/ 27 h 89"/>
                  <a:gd name="T40" fmla="*/ 44 w 96"/>
                  <a:gd name="T41" fmla="*/ 36 h 89"/>
                  <a:gd name="T42" fmla="*/ 70 w 96"/>
                  <a:gd name="T43" fmla="*/ 0 h 89"/>
                  <a:gd name="T44" fmla="*/ 61 w 96"/>
                  <a:gd name="T45" fmla="*/ 0 h 89"/>
                  <a:gd name="T46" fmla="*/ 18 w 96"/>
                  <a:gd name="T47" fmla="*/ 54 h 89"/>
                  <a:gd name="T48" fmla="*/ 0 w 96"/>
                  <a:gd name="T49" fmla="*/ 62 h 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6"/>
                  <a:gd name="T76" fmla="*/ 0 h 89"/>
                  <a:gd name="T77" fmla="*/ 96 w 96"/>
                  <a:gd name="T78" fmla="*/ 89 h 8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6" h="89">
                    <a:moveTo>
                      <a:pt x="0" y="62"/>
                    </a:moveTo>
                    <a:lnTo>
                      <a:pt x="0" y="71"/>
                    </a:lnTo>
                    <a:lnTo>
                      <a:pt x="52" y="71"/>
                    </a:lnTo>
                    <a:lnTo>
                      <a:pt x="44" y="80"/>
                    </a:lnTo>
                    <a:lnTo>
                      <a:pt x="52" y="80"/>
                    </a:lnTo>
                    <a:lnTo>
                      <a:pt x="61" y="71"/>
                    </a:lnTo>
                    <a:lnTo>
                      <a:pt x="70" y="71"/>
                    </a:lnTo>
                    <a:lnTo>
                      <a:pt x="61" y="80"/>
                    </a:lnTo>
                    <a:lnTo>
                      <a:pt x="70" y="80"/>
                    </a:lnTo>
                    <a:lnTo>
                      <a:pt x="70" y="89"/>
                    </a:lnTo>
                    <a:lnTo>
                      <a:pt x="87" y="89"/>
                    </a:lnTo>
                    <a:lnTo>
                      <a:pt x="96" y="71"/>
                    </a:lnTo>
                    <a:lnTo>
                      <a:pt x="87" y="71"/>
                    </a:lnTo>
                    <a:lnTo>
                      <a:pt x="96" y="62"/>
                    </a:lnTo>
                    <a:lnTo>
                      <a:pt x="70" y="71"/>
                    </a:lnTo>
                    <a:lnTo>
                      <a:pt x="96" y="54"/>
                    </a:lnTo>
                    <a:lnTo>
                      <a:pt x="87" y="54"/>
                    </a:lnTo>
                    <a:lnTo>
                      <a:pt x="96" y="36"/>
                    </a:lnTo>
                    <a:lnTo>
                      <a:pt x="61" y="36"/>
                    </a:lnTo>
                    <a:lnTo>
                      <a:pt x="61" y="27"/>
                    </a:lnTo>
                    <a:lnTo>
                      <a:pt x="44" y="36"/>
                    </a:lnTo>
                    <a:lnTo>
                      <a:pt x="70" y="0"/>
                    </a:lnTo>
                    <a:lnTo>
                      <a:pt x="61" y="0"/>
                    </a:lnTo>
                    <a:lnTo>
                      <a:pt x="18" y="54"/>
                    </a:lnTo>
                    <a:lnTo>
                      <a:pt x="0" y="6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17" name="Freeform 554"/>
              <p:cNvSpPr>
                <a:spLocks/>
              </p:cNvSpPr>
              <p:nvPr/>
            </p:nvSpPr>
            <p:spPr bwMode="auto">
              <a:xfrm>
                <a:off x="1829" y="1491"/>
                <a:ext cx="96" cy="89"/>
              </a:xfrm>
              <a:custGeom>
                <a:avLst/>
                <a:gdLst>
                  <a:gd name="T0" fmla="*/ 0 w 96"/>
                  <a:gd name="T1" fmla="*/ 62 h 89"/>
                  <a:gd name="T2" fmla="*/ 0 w 96"/>
                  <a:gd name="T3" fmla="*/ 71 h 89"/>
                  <a:gd name="T4" fmla="*/ 52 w 96"/>
                  <a:gd name="T5" fmla="*/ 71 h 89"/>
                  <a:gd name="T6" fmla="*/ 44 w 96"/>
                  <a:gd name="T7" fmla="*/ 80 h 89"/>
                  <a:gd name="T8" fmla="*/ 52 w 96"/>
                  <a:gd name="T9" fmla="*/ 80 h 89"/>
                  <a:gd name="T10" fmla="*/ 61 w 96"/>
                  <a:gd name="T11" fmla="*/ 71 h 89"/>
                  <a:gd name="T12" fmla="*/ 70 w 96"/>
                  <a:gd name="T13" fmla="*/ 71 h 89"/>
                  <a:gd name="T14" fmla="*/ 61 w 96"/>
                  <a:gd name="T15" fmla="*/ 80 h 89"/>
                  <a:gd name="T16" fmla="*/ 70 w 96"/>
                  <a:gd name="T17" fmla="*/ 80 h 89"/>
                  <a:gd name="T18" fmla="*/ 70 w 96"/>
                  <a:gd name="T19" fmla="*/ 89 h 89"/>
                  <a:gd name="T20" fmla="*/ 87 w 96"/>
                  <a:gd name="T21" fmla="*/ 89 h 89"/>
                  <a:gd name="T22" fmla="*/ 96 w 96"/>
                  <a:gd name="T23" fmla="*/ 71 h 89"/>
                  <a:gd name="T24" fmla="*/ 87 w 96"/>
                  <a:gd name="T25" fmla="*/ 71 h 89"/>
                  <a:gd name="T26" fmla="*/ 96 w 96"/>
                  <a:gd name="T27" fmla="*/ 62 h 89"/>
                  <a:gd name="T28" fmla="*/ 70 w 96"/>
                  <a:gd name="T29" fmla="*/ 71 h 89"/>
                  <a:gd name="T30" fmla="*/ 96 w 96"/>
                  <a:gd name="T31" fmla="*/ 54 h 89"/>
                  <a:gd name="T32" fmla="*/ 87 w 96"/>
                  <a:gd name="T33" fmla="*/ 54 h 89"/>
                  <a:gd name="T34" fmla="*/ 96 w 96"/>
                  <a:gd name="T35" fmla="*/ 36 h 89"/>
                  <a:gd name="T36" fmla="*/ 61 w 96"/>
                  <a:gd name="T37" fmla="*/ 36 h 89"/>
                  <a:gd name="T38" fmla="*/ 61 w 96"/>
                  <a:gd name="T39" fmla="*/ 27 h 89"/>
                  <a:gd name="T40" fmla="*/ 44 w 96"/>
                  <a:gd name="T41" fmla="*/ 36 h 89"/>
                  <a:gd name="T42" fmla="*/ 70 w 96"/>
                  <a:gd name="T43" fmla="*/ 0 h 89"/>
                  <a:gd name="T44" fmla="*/ 61 w 96"/>
                  <a:gd name="T45" fmla="*/ 0 h 89"/>
                  <a:gd name="T46" fmla="*/ 18 w 96"/>
                  <a:gd name="T47" fmla="*/ 54 h 89"/>
                  <a:gd name="T48" fmla="*/ 0 w 96"/>
                  <a:gd name="T49" fmla="*/ 62 h 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6"/>
                  <a:gd name="T76" fmla="*/ 0 h 89"/>
                  <a:gd name="T77" fmla="*/ 96 w 96"/>
                  <a:gd name="T78" fmla="*/ 89 h 8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6" h="89">
                    <a:moveTo>
                      <a:pt x="0" y="62"/>
                    </a:moveTo>
                    <a:lnTo>
                      <a:pt x="0" y="71"/>
                    </a:lnTo>
                    <a:lnTo>
                      <a:pt x="52" y="71"/>
                    </a:lnTo>
                    <a:lnTo>
                      <a:pt x="44" y="80"/>
                    </a:lnTo>
                    <a:lnTo>
                      <a:pt x="52" y="80"/>
                    </a:lnTo>
                    <a:lnTo>
                      <a:pt x="61" y="71"/>
                    </a:lnTo>
                    <a:lnTo>
                      <a:pt x="70" y="71"/>
                    </a:lnTo>
                    <a:lnTo>
                      <a:pt x="61" y="80"/>
                    </a:lnTo>
                    <a:lnTo>
                      <a:pt x="70" y="80"/>
                    </a:lnTo>
                    <a:lnTo>
                      <a:pt x="70" y="89"/>
                    </a:lnTo>
                    <a:lnTo>
                      <a:pt x="87" y="89"/>
                    </a:lnTo>
                    <a:lnTo>
                      <a:pt x="96" y="71"/>
                    </a:lnTo>
                    <a:lnTo>
                      <a:pt x="87" y="71"/>
                    </a:lnTo>
                    <a:lnTo>
                      <a:pt x="96" y="62"/>
                    </a:lnTo>
                    <a:lnTo>
                      <a:pt x="70" y="71"/>
                    </a:lnTo>
                    <a:lnTo>
                      <a:pt x="96" y="54"/>
                    </a:lnTo>
                    <a:lnTo>
                      <a:pt x="87" y="54"/>
                    </a:lnTo>
                    <a:lnTo>
                      <a:pt x="96" y="36"/>
                    </a:lnTo>
                    <a:lnTo>
                      <a:pt x="61" y="36"/>
                    </a:lnTo>
                    <a:lnTo>
                      <a:pt x="61" y="27"/>
                    </a:lnTo>
                    <a:lnTo>
                      <a:pt x="44" y="36"/>
                    </a:lnTo>
                    <a:lnTo>
                      <a:pt x="70" y="0"/>
                    </a:lnTo>
                    <a:lnTo>
                      <a:pt x="61" y="0"/>
                    </a:lnTo>
                    <a:lnTo>
                      <a:pt x="18" y="54"/>
                    </a:lnTo>
                    <a:lnTo>
                      <a:pt x="0" y="62"/>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73" name="Freeform 555"/>
            <p:cNvSpPr>
              <a:spLocks/>
            </p:cNvSpPr>
            <p:nvPr/>
          </p:nvSpPr>
          <p:spPr bwMode="auto">
            <a:xfrm>
              <a:off x="3144838" y="2274887"/>
              <a:ext cx="155575" cy="66675"/>
            </a:xfrm>
            <a:custGeom>
              <a:avLst/>
              <a:gdLst>
                <a:gd name="T0" fmla="*/ 0 w 96"/>
                <a:gd name="T1" fmla="*/ 2147483647 h 44"/>
                <a:gd name="T2" fmla="*/ 2147483647 w 96"/>
                <a:gd name="T3" fmla="*/ 2147483647 h 44"/>
                <a:gd name="T4" fmla="*/ 2147483647 w 96"/>
                <a:gd name="T5" fmla="*/ 2147483647 h 44"/>
                <a:gd name="T6" fmla="*/ 2147483647 w 96"/>
                <a:gd name="T7" fmla="*/ 2147483647 h 44"/>
                <a:gd name="T8" fmla="*/ 2147483647 w 96"/>
                <a:gd name="T9" fmla="*/ 2147483647 h 44"/>
                <a:gd name="T10" fmla="*/ 2147483647 w 96"/>
                <a:gd name="T11" fmla="*/ 2147483647 h 44"/>
                <a:gd name="T12" fmla="*/ 2147483647 w 96"/>
                <a:gd name="T13" fmla="*/ 2147483647 h 44"/>
                <a:gd name="T14" fmla="*/ 2147483647 w 96"/>
                <a:gd name="T15" fmla="*/ 2147483647 h 44"/>
                <a:gd name="T16" fmla="*/ 2147483647 w 96"/>
                <a:gd name="T17" fmla="*/ 0 h 44"/>
                <a:gd name="T18" fmla="*/ 2147483647 w 96"/>
                <a:gd name="T19" fmla="*/ 2147483647 h 44"/>
                <a:gd name="T20" fmla="*/ 2147483647 w 96"/>
                <a:gd name="T21" fmla="*/ 2147483647 h 44"/>
                <a:gd name="T22" fmla="*/ 0 w 96"/>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
                <a:gd name="T37" fmla="*/ 0 h 44"/>
                <a:gd name="T38" fmla="*/ 96 w 96"/>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 h="44">
                  <a:moveTo>
                    <a:pt x="0" y="35"/>
                  </a:moveTo>
                  <a:lnTo>
                    <a:pt x="18" y="35"/>
                  </a:lnTo>
                  <a:lnTo>
                    <a:pt x="18" y="44"/>
                  </a:lnTo>
                  <a:lnTo>
                    <a:pt x="44" y="35"/>
                  </a:lnTo>
                  <a:lnTo>
                    <a:pt x="53" y="35"/>
                  </a:lnTo>
                  <a:lnTo>
                    <a:pt x="70" y="44"/>
                  </a:lnTo>
                  <a:lnTo>
                    <a:pt x="96" y="35"/>
                  </a:lnTo>
                  <a:lnTo>
                    <a:pt x="53" y="9"/>
                  </a:lnTo>
                  <a:lnTo>
                    <a:pt x="53" y="0"/>
                  </a:lnTo>
                  <a:lnTo>
                    <a:pt x="35" y="17"/>
                  </a:lnTo>
                  <a:lnTo>
                    <a:pt x="18" y="35"/>
                  </a:lnTo>
                  <a:lnTo>
                    <a:pt x="0" y="3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74" name="Group 556"/>
            <p:cNvGrpSpPr>
              <a:grpSpLocks/>
            </p:cNvGrpSpPr>
            <p:nvPr/>
          </p:nvGrpSpPr>
          <p:grpSpPr bwMode="auto">
            <a:xfrm>
              <a:off x="3144838" y="2274887"/>
              <a:ext cx="155575" cy="66675"/>
              <a:chOff x="1637" y="1242"/>
              <a:chExt cx="96" cy="44"/>
            </a:xfrm>
          </p:grpSpPr>
          <p:sp>
            <p:nvSpPr>
              <p:cNvPr id="56014" name="Freeform 557"/>
              <p:cNvSpPr>
                <a:spLocks/>
              </p:cNvSpPr>
              <p:nvPr/>
            </p:nvSpPr>
            <p:spPr bwMode="auto">
              <a:xfrm>
                <a:off x="1637" y="1242"/>
                <a:ext cx="96" cy="44"/>
              </a:xfrm>
              <a:custGeom>
                <a:avLst/>
                <a:gdLst>
                  <a:gd name="T0" fmla="*/ 0 w 96"/>
                  <a:gd name="T1" fmla="*/ 35 h 44"/>
                  <a:gd name="T2" fmla="*/ 18 w 96"/>
                  <a:gd name="T3" fmla="*/ 35 h 44"/>
                  <a:gd name="T4" fmla="*/ 18 w 96"/>
                  <a:gd name="T5" fmla="*/ 44 h 44"/>
                  <a:gd name="T6" fmla="*/ 44 w 96"/>
                  <a:gd name="T7" fmla="*/ 35 h 44"/>
                  <a:gd name="T8" fmla="*/ 53 w 96"/>
                  <a:gd name="T9" fmla="*/ 35 h 44"/>
                  <a:gd name="T10" fmla="*/ 70 w 96"/>
                  <a:gd name="T11" fmla="*/ 44 h 44"/>
                  <a:gd name="T12" fmla="*/ 96 w 96"/>
                  <a:gd name="T13" fmla="*/ 35 h 44"/>
                  <a:gd name="T14" fmla="*/ 53 w 96"/>
                  <a:gd name="T15" fmla="*/ 9 h 44"/>
                  <a:gd name="T16" fmla="*/ 53 w 96"/>
                  <a:gd name="T17" fmla="*/ 0 h 44"/>
                  <a:gd name="T18" fmla="*/ 35 w 96"/>
                  <a:gd name="T19" fmla="*/ 17 h 44"/>
                  <a:gd name="T20" fmla="*/ 18 w 96"/>
                  <a:gd name="T21" fmla="*/ 35 h 44"/>
                  <a:gd name="T22" fmla="*/ 0 w 96"/>
                  <a:gd name="T23" fmla="*/ 35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
                  <a:gd name="T37" fmla="*/ 0 h 44"/>
                  <a:gd name="T38" fmla="*/ 96 w 96"/>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 h="44">
                    <a:moveTo>
                      <a:pt x="0" y="35"/>
                    </a:moveTo>
                    <a:lnTo>
                      <a:pt x="18" y="35"/>
                    </a:lnTo>
                    <a:lnTo>
                      <a:pt x="18" y="44"/>
                    </a:lnTo>
                    <a:lnTo>
                      <a:pt x="44" y="35"/>
                    </a:lnTo>
                    <a:lnTo>
                      <a:pt x="53" y="35"/>
                    </a:lnTo>
                    <a:lnTo>
                      <a:pt x="70" y="44"/>
                    </a:lnTo>
                    <a:lnTo>
                      <a:pt x="96" y="35"/>
                    </a:lnTo>
                    <a:lnTo>
                      <a:pt x="53" y="9"/>
                    </a:lnTo>
                    <a:lnTo>
                      <a:pt x="53" y="0"/>
                    </a:lnTo>
                    <a:lnTo>
                      <a:pt x="35" y="17"/>
                    </a:lnTo>
                    <a:lnTo>
                      <a:pt x="18" y="35"/>
                    </a:lnTo>
                    <a:lnTo>
                      <a:pt x="0" y="3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15" name="Freeform 558"/>
              <p:cNvSpPr>
                <a:spLocks/>
              </p:cNvSpPr>
              <p:nvPr/>
            </p:nvSpPr>
            <p:spPr bwMode="auto">
              <a:xfrm>
                <a:off x="1637" y="1242"/>
                <a:ext cx="96" cy="44"/>
              </a:xfrm>
              <a:custGeom>
                <a:avLst/>
                <a:gdLst>
                  <a:gd name="T0" fmla="*/ 0 w 96"/>
                  <a:gd name="T1" fmla="*/ 35 h 44"/>
                  <a:gd name="T2" fmla="*/ 18 w 96"/>
                  <a:gd name="T3" fmla="*/ 35 h 44"/>
                  <a:gd name="T4" fmla="*/ 18 w 96"/>
                  <a:gd name="T5" fmla="*/ 44 h 44"/>
                  <a:gd name="T6" fmla="*/ 44 w 96"/>
                  <a:gd name="T7" fmla="*/ 35 h 44"/>
                  <a:gd name="T8" fmla="*/ 53 w 96"/>
                  <a:gd name="T9" fmla="*/ 35 h 44"/>
                  <a:gd name="T10" fmla="*/ 70 w 96"/>
                  <a:gd name="T11" fmla="*/ 44 h 44"/>
                  <a:gd name="T12" fmla="*/ 96 w 96"/>
                  <a:gd name="T13" fmla="*/ 35 h 44"/>
                  <a:gd name="T14" fmla="*/ 53 w 96"/>
                  <a:gd name="T15" fmla="*/ 9 h 44"/>
                  <a:gd name="T16" fmla="*/ 53 w 96"/>
                  <a:gd name="T17" fmla="*/ 0 h 44"/>
                  <a:gd name="T18" fmla="*/ 35 w 96"/>
                  <a:gd name="T19" fmla="*/ 17 h 44"/>
                  <a:gd name="T20" fmla="*/ 18 w 96"/>
                  <a:gd name="T21" fmla="*/ 35 h 44"/>
                  <a:gd name="T22" fmla="*/ 0 w 96"/>
                  <a:gd name="T23" fmla="*/ 35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
                  <a:gd name="T37" fmla="*/ 0 h 44"/>
                  <a:gd name="T38" fmla="*/ 96 w 96"/>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 h="44">
                    <a:moveTo>
                      <a:pt x="0" y="35"/>
                    </a:moveTo>
                    <a:lnTo>
                      <a:pt x="18" y="35"/>
                    </a:lnTo>
                    <a:lnTo>
                      <a:pt x="18" y="44"/>
                    </a:lnTo>
                    <a:lnTo>
                      <a:pt x="44" y="35"/>
                    </a:lnTo>
                    <a:lnTo>
                      <a:pt x="53" y="35"/>
                    </a:lnTo>
                    <a:lnTo>
                      <a:pt x="70" y="44"/>
                    </a:lnTo>
                    <a:lnTo>
                      <a:pt x="96" y="35"/>
                    </a:lnTo>
                    <a:lnTo>
                      <a:pt x="53" y="9"/>
                    </a:lnTo>
                    <a:lnTo>
                      <a:pt x="53" y="0"/>
                    </a:lnTo>
                    <a:lnTo>
                      <a:pt x="35" y="17"/>
                    </a:lnTo>
                    <a:lnTo>
                      <a:pt x="18" y="35"/>
                    </a:lnTo>
                    <a:lnTo>
                      <a:pt x="0" y="3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75" name="Freeform 559"/>
            <p:cNvSpPr>
              <a:spLocks/>
            </p:cNvSpPr>
            <p:nvPr/>
          </p:nvSpPr>
          <p:spPr bwMode="auto">
            <a:xfrm>
              <a:off x="3411538" y="2220912"/>
              <a:ext cx="14287" cy="41275"/>
            </a:xfrm>
            <a:custGeom>
              <a:avLst/>
              <a:gdLst>
                <a:gd name="T0" fmla="*/ 0 w 9"/>
                <a:gd name="T1" fmla="*/ 2147483647 h 27"/>
                <a:gd name="T2" fmla="*/ 0 w 9"/>
                <a:gd name="T3" fmla="*/ 2147483647 h 27"/>
                <a:gd name="T4" fmla="*/ 0 w 9"/>
                <a:gd name="T5" fmla="*/ 2147483647 h 27"/>
                <a:gd name="T6" fmla="*/ 2147483647 w 9"/>
                <a:gd name="T7" fmla="*/ 0 h 27"/>
                <a:gd name="T8" fmla="*/ 0 w 9"/>
                <a:gd name="T9" fmla="*/ 0 h 27"/>
                <a:gd name="T10" fmla="*/ 0 w 9"/>
                <a:gd name="T11" fmla="*/ 2147483647 h 27"/>
                <a:gd name="T12" fmla="*/ 0 60000 65536"/>
                <a:gd name="T13" fmla="*/ 0 60000 65536"/>
                <a:gd name="T14" fmla="*/ 0 60000 65536"/>
                <a:gd name="T15" fmla="*/ 0 60000 65536"/>
                <a:gd name="T16" fmla="*/ 0 60000 65536"/>
                <a:gd name="T17" fmla="*/ 0 60000 65536"/>
                <a:gd name="T18" fmla="*/ 0 w 9"/>
                <a:gd name="T19" fmla="*/ 0 h 27"/>
                <a:gd name="T20" fmla="*/ 9 w 9"/>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9" h="27">
                  <a:moveTo>
                    <a:pt x="0" y="9"/>
                  </a:moveTo>
                  <a:lnTo>
                    <a:pt x="0" y="27"/>
                  </a:lnTo>
                  <a:lnTo>
                    <a:pt x="9" y="0"/>
                  </a:lnTo>
                  <a:lnTo>
                    <a:pt x="0"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76" name="Group 560"/>
            <p:cNvGrpSpPr>
              <a:grpSpLocks/>
            </p:cNvGrpSpPr>
            <p:nvPr/>
          </p:nvGrpSpPr>
          <p:grpSpPr bwMode="auto">
            <a:xfrm>
              <a:off x="3411538" y="2220912"/>
              <a:ext cx="14287" cy="41275"/>
              <a:chOff x="1803" y="1206"/>
              <a:chExt cx="9" cy="27"/>
            </a:xfrm>
          </p:grpSpPr>
          <p:sp>
            <p:nvSpPr>
              <p:cNvPr id="56012" name="Freeform 561"/>
              <p:cNvSpPr>
                <a:spLocks/>
              </p:cNvSpPr>
              <p:nvPr/>
            </p:nvSpPr>
            <p:spPr bwMode="auto">
              <a:xfrm>
                <a:off x="1803" y="1206"/>
                <a:ext cx="9" cy="27"/>
              </a:xfrm>
              <a:custGeom>
                <a:avLst/>
                <a:gdLst>
                  <a:gd name="T0" fmla="*/ 0 w 9"/>
                  <a:gd name="T1" fmla="*/ 9 h 27"/>
                  <a:gd name="T2" fmla="*/ 0 w 9"/>
                  <a:gd name="T3" fmla="*/ 27 h 27"/>
                  <a:gd name="T4" fmla="*/ 0 w 9"/>
                  <a:gd name="T5" fmla="*/ 27 h 27"/>
                  <a:gd name="T6" fmla="*/ 9 w 9"/>
                  <a:gd name="T7" fmla="*/ 0 h 27"/>
                  <a:gd name="T8" fmla="*/ 0 w 9"/>
                  <a:gd name="T9" fmla="*/ 0 h 27"/>
                  <a:gd name="T10" fmla="*/ 0 w 9"/>
                  <a:gd name="T11" fmla="*/ 9 h 27"/>
                  <a:gd name="T12" fmla="*/ 0 60000 65536"/>
                  <a:gd name="T13" fmla="*/ 0 60000 65536"/>
                  <a:gd name="T14" fmla="*/ 0 60000 65536"/>
                  <a:gd name="T15" fmla="*/ 0 60000 65536"/>
                  <a:gd name="T16" fmla="*/ 0 60000 65536"/>
                  <a:gd name="T17" fmla="*/ 0 60000 65536"/>
                  <a:gd name="T18" fmla="*/ 0 w 9"/>
                  <a:gd name="T19" fmla="*/ 0 h 27"/>
                  <a:gd name="T20" fmla="*/ 9 w 9"/>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9" h="27">
                    <a:moveTo>
                      <a:pt x="0" y="9"/>
                    </a:moveTo>
                    <a:lnTo>
                      <a:pt x="0" y="27"/>
                    </a:lnTo>
                    <a:lnTo>
                      <a:pt x="9" y="0"/>
                    </a:lnTo>
                    <a:lnTo>
                      <a:pt x="0"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13" name="Freeform 562"/>
              <p:cNvSpPr>
                <a:spLocks/>
              </p:cNvSpPr>
              <p:nvPr/>
            </p:nvSpPr>
            <p:spPr bwMode="auto">
              <a:xfrm>
                <a:off x="1803" y="1206"/>
                <a:ext cx="9" cy="27"/>
              </a:xfrm>
              <a:custGeom>
                <a:avLst/>
                <a:gdLst>
                  <a:gd name="T0" fmla="*/ 0 w 9"/>
                  <a:gd name="T1" fmla="*/ 9 h 27"/>
                  <a:gd name="T2" fmla="*/ 0 w 9"/>
                  <a:gd name="T3" fmla="*/ 27 h 27"/>
                  <a:gd name="T4" fmla="*/ 0 w 9"/>
                  <a:gd name="T5" fmla="*/ 27 h 27"/>
                  <a:gd name="T6" fmla="*/ 9 w 9"/>
                  <a:gd name="T7" fmla="*/ 0 h 27"/>
                  <a:gd name="T8" fmla="*/ 0 w 9"/>
                  <a:gd name="T9" fmla="*/ 0 h 27"/>
                  <a:gd name="T10" fmla="*/ 0 w 9"/>
                  <a:gd name="T11" fmla="*/ 9 h 27"/>
                  <a:gd name="T12" fmla="*/ 0 60000 65536"/>
                  <a:gd name="T13" fmla="*/ 0 60000 65536"/>
                  <a:gd name="T14" fmla="*/ 0 60000 65536"/>
                  <a:gd name="T15" fmla="*/ 0 60000 65536"/>
                  <a:gd name="T16" fmla="*/ 0 60000 65536"/>
                  <a:gd name="T17" fmla="*/ 0 60000 65536"/>
                  <a:gd name="T18" fmla="*/ 0 w 9"/>
                  <a:gd name="T19" fmla="*/ 0 h 27"/>
                  <a:gd name="T20" fmla="*/ 9 w 9"/>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9" h="27">
                    <a:moveTo>
                      <a:pt x="0" y="9"/>
                    </a:moveTo>
                    <a:lnTo>
                      <a:pt x="0" y="27"/>
                    </a:lnTo>
                    <a:lnTo>
                      <a:pt x="9" y="0"/>
                    </a:lnTo>
                    <a:lnTo>
                      <a:pt x="0"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77" name="Freeform 563"/>
            <p:cNvSpPr>
              <a:spLocks/>
            </p:cNvSpPr>
            <p:nvPr/>
          </p:nvSpPr>
          <p:spPr bwMode="auto">
            <a:xfrm>
              <a:off x="3257550" y="2087562"/>
              <a:ext cx="392113" cy="282575"/>
            </a:xfrm>
            <a:custGeom>
              <a:avLst/>
              <a:gdLst>
                <a:gd name="T0" fmla="*/ 0 w 244"/>
                <a:gd name="T1" fmla="*/ 2147483647 h 187"/>
                <a:gd name="T2" fmla="*/ 2147483647 w 244"/>
                <a:gd name="T3" fmla="*/ 2147483647 h 187"/>
                <a:gd name="T4" fmla="*/ 2147483647 w 244"/>
                <a:gd name="T5" fmla="*/ 2147483647 h 187"/>
                <a:gd name="T6" fmla="*/ 2147483647 w 244"/>
                <a:gd name="T7" fmla="*/ 2147483647 h 187"/>
                <a:gd name="T8" fmla="*/ 2147483647 w 244"/>
                <a:gd name="T9" fmla="*/ 2147483647 h 187"/>
                <a:gd name="T10" fmla="*/ 2147483647 w 244"/>
                <a:gd name="T11" fmla="*/ 2147483647 h 187"/>
                <a:gd name="T12" fmla="*/ 2147483647 w 244"/>
                <a:gd name="T13" fmla="*/ 2147483647 h 187"/>
                <a:gd name="T14" fmla="*/ 2147483647 w 244"/>
                <a:gd name="T15" fmla="*/ 2147483647 h 187"/>
                <a:gd name="T16" fmla="*/ 2147483647 w 244"/>
                <a:gd name="T17" fmla="*/ 2147483647 h 187"/>
                <a:gd name="T18" fmla="*/ 2147483647 w 244"/>
                <a:gd name="T19" fmla="*/ 2147483647 h 187"/>
                <a:gd name="T20" fmla="*/ 2147483647 w 244"/>
                <a:gd name="T21" fmla="*/ 2147483647 h 187"/>
                <a:gd name="T22" fmla="*/ 2147483647 w 244"/>
                <a:gd name="T23" fmla="*/ 2147483647 h 187"/>
                <a:gd name="T24" fmla="*/ 2147483647 w 244"/>
                <a:gd name="T25" fmla="*/ 2147483647 h 187"/>
                <a:gd name="T26" fmla="*/ 2147483647 w 244"/>
                <a:gd name="T27" fmla="*/ 2147483647 h 187"/>
                <a:gd name="T28" fmla="*/ 2147483647 w 244"/>
                <a:gd name="T29" fmla="*/ 2147483647 h 187"/>
                <a:gd name="T30" fmla="*/ 2147483647 w 244"/>
                <a:gd name="T31" fmla="*/ 2147483647 h 187"/>
                <a:gd name="T32" fmla="*/ 2147483647 w 244"/>
                <a:gd name="T33" fmla="*/ 2147483647 h 187"/>
                <a:gd name="T34" fmla="*/ 2147483647 w 244"/>
                <a:gd name="T35" fmla="*/ 2147483647 h 187"/>
                <a:gd name="T36" fmla="*/ 2147483647 w 244"/>
                <a:gd name="T37" fmla="*/ 2147483647 h 187"/>
                <a:gd name="T38" fmla="*/ 2147483647 w 244"/>
                <a:gd name="T39" fmla="*/ 2147483647 h 187"/>
                <a:gd name="T40" fmla="*/ 2147483647 w 244"/>
                <a:gd name="T41" fmla="*/ 2147483647 h 187"/>
                <a:gd name="T42" fmla="*/ 2147483647 w 244"/>
                <a:gd name="T43" fmla="*/ 2147483647 h 187"/>
                <a:gd name="T44" fmla="*/ 2147483647 w 244"/>
                <a:gd name="T45" fmla="*/ 2147483647 h 187"/>
                <a:gd name="T46" fmla="*/ 2147483647 w 244"/>
                <a:gd name="T47" fmla="*/ 2147483647 h 187"/>
                <a:gd name="T48" fmla="*/ 2147483647 w 244"/>
                <a:gd name="T49" fmla="*/ 2147483647 h 187"/>
                <a:gd name="T50" fmla="*/ 2147483647 w 244"/>
                <a:gd name="T51" fmla="*/ 2147483647 h 187"/>
                <a:gd name="T52" fmla="*/ 2147483647 w 244"/>
                <a:gd name="T53" fmla="*/ 2147483647 h 187"/>
                <a:gd name="T54" fmla="*/ 2147483647 w 244"/>
                <a:gd name="T55" fmla="*/ 2147483647 h 187"/>
                <a:gd name="T56" fmla="*/ 2147483647 w 244"/>
                <a:gd name="T57" fmla="*/ 2147483647 h 187"/>
                <a:gd name="T58" fmla="*/ 2147483647 w 244"/>
                <a:gd name="T59" fmla="*/ 2147483647 h 187"/>
                <a:gd name="T60" fmla="*/ 2147483647 w 244"/>
                <a:gd name="T61" fmla="*/ 2147483647 h 187"/>
                <a:gd name="T62" fmla="*/ 2147483647 w 244"/>
                <a:gd name="T63" fmla="*/ 2147483647 h 187"/>
                <a:gd name="T64" fmla="*/ 2147483647 w 244"/>
                <a:gd name="T65" fmla="*/ 2147483647 h 187"/>
                <a:gd name="T66" fmla="*/ 2147483647 w 244"/>
                <a:gd name="T67" fmla="*/ 2147483647 h 187"/>
                <a:gd name="T68" fmla="*/ 2147483647 w 244"/>
                <a:gd name="T69" fmla="*/ 2147483647 h 187"/>
                <a:gd name="T70" fmla="*/ 2147483647 w 244"/>
                <a:gd name="T71" fmla="*/ 2147483647 h 187"/>
                <a:gd name="T72" fmla="*/ 2147483647 w 244"/>
                <a:gd name="T73" fmla="*/ 2147483647 h 187"/>
                <a:gd name="T74" fmla="*/ 2147483647 w 244"/>
                <a:gd name="T75" fmla="*/ 2147483647 h 187"/>
                <a:gd name="T76" fmla="*/ 2147483647 w 244"/>
                <a:gd name="T77" fmla="*/ 2147483647 h 187"/>
                <a:gd name="T78" fmla="*/ 2147483647 w 244"/>
                <a:gd name="T79" fmla="*/ 2147483647 h 187"/>
                <a:gd name="T80" fmla="*/ 2147483647 w 244"/>
                <a:gd name="T81" fmla="*/ 2147483647 h 187"/>
                <a:gd name="T82" fmla="*/ 2147483647 w 244"/>
                <a:gd name="T83" fmla="*/ 2147483647 h 187"/>
                <a:gd name="T84" fmla="*/ 2147483647 w 244"/>
                <a:gd name="T85" fmla="*/ 2147483647 h 187"/>
                <a:gd name="T86" fmla="*/ 2147483647 w 244"/>
                <a:gd name="T87" fmla="*/ 2147483647 h 187"/>
                <a:gd name="T88" fmla="*/ 2147483647 w 244"/>
                <a:gd name="T89" fmla="*/ 2147483647 h 187"/>
                <a:gd name="T90" fmla="*/ 2147483647 w 244"/>
                <a:gd name="T91" fmla="*/ 2147483647 h 187"/>
                <a:gd name="T92" fmla="*/ 2147483647 w 244"/>
                <a:gd name="T93" fmla="*/ 2147483647 h 187"/>
                <a:gd name="T94" fmla="*/ 2147483647 w 244"/>
                <a:gd name="T95" fmla="*/ 2147483647 h 187"/>
                <a:gd name="T96" fmla="*/ 2147483647 w 244"/>
                <a:gd name="T97" fmla="*/ 0 h 187"/>
                <a:gd name="T98" fmla="*/ 2147483647 w 244"/>
                <a:gd name="T99" fmla="*/ 0 h 187"/>
                <a:gd name="T100" fmla="*/ 2147483647 w 244"/>
                <a:gd name="T101" fmla="*/ 0 h 187"/>
                <a:gd name="T102" fmla="*/ 2147483647 w 244"/>
                <a:gd name="T103" fmla="*/ 2147483647 h 187"/>
                <a:gd name="T104" fmla="*/ 0 w 244"/>
                <a:gd name="T105" fmla="*/ 2147483647 h 1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4"/>
                <a:gd name="T160" fmla="*/ 0 h 187"/>
                <a:gd name="T161" fmla="*/ 244 w 244"/>
                <a:gd name="T162" fmla="*/ 187 h 1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4" h="187">
                  <a:moveTo>
                    <a:pt x="0" y="36"/>
                  </a:moveTo>
                  <a:lnTo>
                    <a:pt x="18" y="53"/>
                  </a:lnTo>
                  <a:lnTo>
                    <a:pt x="35" y="62"/>
                  </a:lnTo>
                  <a:lnTo>
                    <a:pt x="70" y="62"/>
                  </a:lnTo>
                  <a:lnTo>
                    <a:pt x="79" y="71"/>
                  </a:lnTo>
                  <a:lnTo>
                    <a:pt x="105" y="62"/>
                  </a:lnTo>
                  <a:lnTo>
                    <a:pt x="122" y="71"/>
                  </a:lnTo>
                  <a:lnTo>
                    <a:pt x="105" y="80"/>
                  </a:lnTo>
                  <a:lnTo>
                    <a:pt x="122" y="80"/>
                  </a:lnTo>
                  <a:lnTo>
                    <a:pt x="131" y="80"/>
                  </a:lnTo>
                  <a:lnTo>
                    <a:pt x="140" y="89"/>
                  </a:lnTo>
                  <a:lnTo>
                    <a:pt x="140" y="116"/>
                  </a:lnTo>
                  <a:lnTo>
                    <a:pt x="96" y="125"/>
                  </a:lnTo>
                  <a:lnTo>
                    <a:pt x="105" y="134"/>
                  </a:lnTo>
                  <a:lnTo>
                    <a:pt x="87" y="142"/>
                  </a:lnTo>
                  <a:lnTo>
                    <a:pt x="61" y="134"/>
                  </a:lnTo>
                  <a:lnTo>
                    <a:pt x="44" y="151"/>
                  </a:lnTo>
                  <a:lnTo>
                    <a:pt x="70" y="151"/>
                  </a:lnTo>
                  <a:lnTo>
                    <a:pt x="96" y="160"/>
                  </a:lnTo>
                  <a:lnTo>
                    <a:pt x="105" y="160"/>
                  </a:lnTo>
                  <a:lnTo>
                    <a:pt x="105" y="178"/>
                  </a:lnTo>
                  <a:lnTo>
                    <a:pt x="131" y="187"/>
                  </a:lnTo>
                  <a:lnTo>
                    <a:pt x="157" y="187"/>
                  </a:lnTo>
                  <a:lnTo>
                    <a:pt x="140" y="169"/>
                  </a:lnTo>
                  <a:lnTo>
                    <a:pt x="140" y="160"/>
                  </a:lnTo>
                  <a:lnTo>
                    <a:pt x="166" y="178"/>
                  </a:lnTo>
                  <a:lnTo>
                    <a:pt x="183" y="178"/>
                  </a:lnTo>
                  <a:lnTo>
                    <a:pt x="192" y="169"/>
                  </a:lnTo>
                  <a:lnTo>
                    <a:pt x="183" y="160"/>
                  </a:lnTo>
                  <a:lnTo>
                    <a:pt x="192" y="151"/>
                  </a:lnTo>
                  <a:lnTo>
                    <a:pt x="174" y="134"/>
                  </a:lnTo>
                  <a:lnTo>
                    <a:pt x="183" y="125"/>
                  </a:lnTo>
                  <a:lnTo>
                    <a:pt x="200" y="134"/>
                  </a:lnTo>
                  <a:lnTo>
                    <a:pt x="200" y="142"/>
                  </a:lnTo>
                  <a:lnTo>
                    <a:pt x="209" y="142"/>
                  </a:lnTo>
                  <a:lnTo>
                    <a:pt x="244" y="116"/>
                  </a:lnTo>
                  <a:lnTo>
                    <a:pt x="218" y="89"/>
                  </a:lnTo>
                  <a:lnTo>
                    <a:pt x="200" y="89"/>
                  </a:lnTo>
                  <a:lnTo>
                    <a:pt x="192" y="80"/>
                  </a:lnTo>
                  <a:lnTo>
                    <a:pt x="200" y="80"/>
                  </a:lnTo>
                  <a:lnTo>
                    <a:pt x="218" y="71"/>
                  </a:lnTo>
                  <a:lnTo>
                    <a:pt x="218" y="62"/>
                  </a:lnTo>
                  <a:lnTo>
                    <a:pt x="192" y="44"/>
                  </a:lnTo>
                  <a:lnTo>
                    <a:pt x="166" y="36"/>
                  </a:lnTo>
                  <a:lnTo>
                    <a:pt x="174" y="27"/>
                  </a:lnTo>
                  <a:lnTo>
                    <a:pt x="140" y="27"/>
                  </a:lnTo>
                  <a:lnTo>
                    <a:pt x="96" y="36"/>
                  </a:lnTo>
                  <a:lnTo>
                    <a:pt x="122" y="18"/>
                  </a:lnTo>
                  <a:lnTo>
                    <a:pt x="96" y="0"/>
                  </a:lnTo>
                  <a:lnTo>
                    <a:pt x="87" y="0"/>
                  </a:lnTo>
                  <a:lnTo>
                    <a:pt x="61" y="0"/>
                  </a:lnTo>
                  <a:lnTo>
                    <a:pt x="35" y="18"/>
                  </a:lnTo>
                  <a:lnTo>
                    <a:pt x="0" y="3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78" name="Freeform 564"/>
            <p:cNvSpPr>
              <a:spLocks/>
            </p:cNvSpPr>
            <p:nvPr/>
          </p:nvSpPr>
          <p:spPr bwMode="auto">
            <a:xfrm>
              <a:off x="3257550" y="2087562"/>
              <a:ext cx="392113" cy="282575"/>
            </a:xfrm>
            <a:custGeom>
              <a:avLst/>
              <a:gdLst>
                <a:gd name="T0" fmla="*/ 0 w 244"/>
                <a:gd name="T1" fmla="*/ 2147483647 h 187"/>
                <a:gd name="T2" fmla="*/ 2147483647 w 244"/>
                <a:gd name="T3" fmla="*/ 2147483647 h 187"/>
                <a:gd name="T4" fmla="*/ 2147483647 w 244"/>
                <a:gd name="T5" fmla="*/ 2147483647 h 187"/>
                <a:gd name="T6" fmla="*/ 2147483647 w 244"/>
                <a:gd name="T7" fmla="*/ 2147483647 h 187"/>
                <a:gd name="T8" fmla="*/ 2147483647 w 244"/>
                <a:gd name="T9" fmla="*/ 2147483647 h 187"/>
                <a:gd name="T10" fmla="*/ 2147483647 w 244"/>
                <a:gd name="T11" fmla="*/ 2147483647 h 187"/>
                <a:gd name="T12" fmla="*/ 2147483647 w 244"/>
                <a:gd name="T13" fmla="*/ 2147483647 h 187"/>
                <a:gd name="T14" fmla="*/ 2147483647 w 244"/>
                <a:gd name="T15" fmla="*/ 2147483647 h 187"/>
                <a:gd name="T16" fmla="*/ 2147483647 w 244"/>
                <a:gd name="T17" fmla="*/ 2147483647 h 187"/>
                <a:gd name="T18" fmla="*/ 2147483647 w 244"/>
                <a:gd name="T19" fmla="*/ 2147483647 h 187"/>
                <a:gd name="T20" fmla="*/ 2147483647 w 244"/>
                <a:gd name="T21" fmla="*/ 2147483647 h 187"/>
                <a:gd name="T22" fmla="*/ 2147483647 w 244"/>
                <a:gd name="T23" fmla="*/ 2147483647 h 187"/>
                <a:gd name="T24" fmla="*/ 2147483647 w 244"/>
                <a:gd name="T25" fmla="*/ 2147483647 h 187"/>
                <a:gd name="T26" fmla="*/ 2147483647 w 244"/>
                <a:gd name="T27" fmla="*/ 2147483647 h 187"/>
                <a:gd name="T28" fmla="*/ 2147483647 w 244"/>
                <a:gd name="T29" fmla="*/ 2147483647 h 187"/>
                <a:gd name="T30" fmla="*/ 2147483647 w 244"/>
                <a:gd name="T31" fmla="*/ 2147483647 h 187"/>
                <a:gd name="T32" fmla="*/ 2147483647 w 244"/>
                <a:gd name="T33" fmla="*/ 2147483647 h 187"/>
                <a:gd name="T34" fmla="*/ 2147483647 w 244"/>
                <a:gd name="T35" fmla="*/ 2147483647 h 187"/>
                <a:gd name="T36" fmla="*/ 2147483647 w 244"/>
                <a:gd name="T37" fmla="*/ 2147483647 h 187"/>
                <a:gd name="T38" fmla="*/ 2147483647 w 244"/>
                <a:gd name="T39" fmla="*/ 2147483647 h 187"/>
                <a:gd name="T40" fmla="*/ 2147483647 w 244"/>
                <a:gd name="T41" fmla="*/ 2147483647 h 187"/>
                <a:gd name="T42" fmla="*/ 2147483647 w 244"/>
                <a:gd name="T43" fmla="*/ 2147483647 h 187"/>
                <a:gd name="T44" fmla="*/ 2147483647 w 244"/>
                <a:gd name="T45" fmla="*/ 2147483647 h 187"/>
                <a:gd name="T46" fmla="*/ 2147483647 w 244"/>
                <a:gd name="T47" fmla="*/ 2147483647 h 187"/>
                <a:gd name="T48" fmla="*/ 2147483647 w 244"/>
                <a:gd name="T49" fmla="*/ 2147483647 h 187"/>
                <a:gd name="T50" fmla="*/ 2147483647 w 244"/>
                <a:gd name="T51" fmla="*/ 2147483647 h 187"/>
                <a:gd name="T52" fmla="*/ 2147483647 w 244"/>
                <a:gd name="T53" fmla="*/ 2147483647 h 187"/>
                <a:gd name="T54" fmla="*/ 2147483647 w 244"/>
                <a:gd name="T55" fmla="*/ 2147483647 h 187"/>
                <a:gd name="T56" fmla="*/ 2147483647 w 244"/>
                <a:gd name="T57" fmla="*/ 2147483647 h 187"/>
                <a:gd name="T58" fmla="*/ 2147483647 w 244"/>
                <a:gd name="T59" fmla="*/ 2147483647 h 187"/>
                <a:gd name="T60" fmla="*/ 2147483647 w 244"/>
                <a:gd name="T61" fmla="*/ 2147483647 h 187"/>
                <a:gd name="T62" fmla="*/ 2147483647 w 244"/>
                <a:gd name="T63" fmla="*/ 2147483647 h 187"/>
                <a:gd name="T64" fmla="*/ 2147483647 w 244"/>
                <a:gd name="T65" fmla="*/ 2147483647 h 187"/>
                <a:gd name="T66" fmla="*/ 2147483647 w 244"/>
                <a:gd name="T67" fmla="*/ 2147483647 h 187"/>
                <a:gd name="T68" fmla="*/ 2147483647 w 244"/>
                <a:gd name="T69" fmla="*/ 2147483647 h 187"/>
                <a:gd name="T70" fmla="*/ 2147483647 w 244"/>
                <a:gd name="T71" fmla="*/ 2147483647 h 187"/>
                <a:gd name="T72" fmla="*/ 2147483647 w 244"/>
                <a:gd name="T73" fmla="*/ 2147483647 h 187"/>
                <a:gd name="T74" fmla="*/ 2147483647 w 244"/>
                <a:gd name="T75" fmla="*/ 2147483647 h 187"/>
                <a:gd name="T76" fmla="*/ 2147483647 w 244"/>
                <a:gd name="T77" fmla="*/ 2147483647 h 187"/>
                <a:gd name="T78" fmla="*/ 2147483647 w 244"/>
                <a:gd name="T79" fmla="*/ 2147483647 h 187"/>
                <a:gd name="T80" fmla="*/ 2147483647 w 244"/>
                <a:gd name="T81" fmla="*/ 2147483647 h 187"/>
                <a:gd name="T82" fmla="*/ 2147483647 w 244"/>
                <a:gd name="T83" fmla="*/ 2147483647 h 187"/>
                <a:gd name="T84" fmla="*/ 2147483647 w 244"/>
                <a:gd name="T85" fmla="*/ 2147483647 h 187"/>
                <a:gd name="T86" fmla="*/ 2147483647 w 244"/>
                <a:gd name="T87" fmla="*/ 2147483647 h 187"/>
                <a:gd name="T88" fmla="*/ 2147483647 w 244"/>
                <a:gd name="T89" fmla="*/ 2147483647 h 187"/>
                <a:gd name="T90" fmla="*/ 2147483647 w 244"/>
                <a:gd name="T91" fmla="*/ 2147483647 h 187"/>
                <a:gd name="T92" fmla="*/ 2147483647 w 244"/>
                <a:gd name="T93" fmla="*/ 2147483647 h 187"/>
                <a:gd name="T94" fmla="*/ 2147483647 w 244"/>
                <a:gd name="T95" fmla="*/ 2147483647 h 187"/>
                <a:gd name="T96" fmla="*/ 2147483647 w 244"/>
                <a:gd name="T97" fmla="*/ 0 h 187"/>
                <a:gd name="T98" fmla="*/ 2147483647 w 244"/>
                <a:gd name="T99" fmla="*/ 0 h 187"/>
                <a:gd name="T100" fmla="*/ 2147483647 w 244"/>
                <a:gd name="T101" fmla="*/ 0 h 187"/>
                <a:gd name="T102" fmla="*/ 2147483647 w 244"/>
                <a:gd name="T103" fmla="*/ 2147483647 h 187"/>
                <a:gd name="T104" fmla="*/ 0 w 244"/>
                <a:gd name="T105" fmla="*/ 2147483647 h 1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4"/>
                <a:gd name="T160" fmla="*/ 0 h 187"/>
                <a:gd name="T161" fmla="*/ 244 w 244"/>
                <a:gd name="T162" fmla="*/ 187 h 1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4" h="187">
                  <a:moveTo>
                    <a:pt x="0" y="36"/>
                  </a:moveTo>
                  <a:lnTo>
                    <a:pt x="18" y="53"/>
                  </a:lnTo>
                  <a:lnTo>
                    <a:pt x="35" y="62"/>
                  </a:lnTo>
                  <a:lnTo>
                    <a:pt x="70" y="62"/>
                  </a:lnTo>
                  <a:lnTo>
                    <a:pt x="79" y="71"/>
                  </a:lnTo>
                  <a:lnTo>
                    <a:pt x="105" y="62"/>
                  </a:lnTo>
                  <a:lnTo>
                    <a:pt x="122" y="71"/>
                  </a:lnTo>
                  <a:lnTo>
                    <a:pt x="105" y="80"/>
                  </a:lnTo>
                  <a:lnTo>
                    <a:pt x="122" y="80"/>
                  </a:lnTo>
                  <a:lnTo>
                    <a:pt x="131" y="80"/>
                  </a:lnTo>
                  <a:lnTo>
                    <a:pt x="140" y="89"/>
                  </a:lnTo>
                  <a:lnTo>
                    <a:pt x="140" y="116"/>
                  </a:lnTo>
                  <a:lnTo>
                    <a:pt x="96" y="125"/>
                  </a:lnTo>
                  <a:lnTo>
                    <a:pt x="105" y="134"/>
                  </a:lnTo>
                  <a:lnTo>
                    <a:pt x="87" y="142"/>
                  </a:lnTo>
                  <a:lnTo>
                    <a:pt x="61" y="134"/>
                  </a:lnTo>
                  <a:lnTo>
                    <a:pt x="44" y="151"/>
                  </a:lnTo>
                  <a:lnTo>
                    <a:pt x="70" y="151"/>
                  </a:lnTo>
                  <a:lnTo>
                    <a:pt x="96" y="160"/>
                  </a:lnTo>
                  <a:lnTo>
                    <a:pt x="105" y="160"/>
                  </a:lnTo>
                  <a:lnTo>
                    <a:pt x="105" y="178"/>
                  </a:lnTo>
                  <a:lnTo>
                    <a:pt x="131" y="187"/>
                  </a:lnTo>
                  <a:lnTo>
                    <a:pt x="157" y="187"/>
                  </a:lnTo>
                  <a:lnTo>
                    <a:pt x="140" y="169"/>
                  </a:lnTo>
                  <a:lnTo>
                    <a:pt x="140" y="160"/>
                  </a:lnTo>
                  <a:lnTo>
                    <a:pt x="166" y="178"/>
                  </a:lnTo>
                  <a:lnTo>
                    <a:pt x="183" y="178"/>
                  </a:lnTo>
                  <a:lnTo>
                    <a:pt x="192" y="169"/>
                  </a:lnTo>
                  <a:lnTo>
                    <a:pt x="183" y="160"/>
                  </a:lnTo>
                  <a:lnTo>
                    <a:pt x="192" y="151"/>
                  </a:lnTo>
                  <a:lnTo>
                    <a:pt x="174" y="134"/>
                  </a:lnTo>
                  <a:lnTo>
                    <a:pt x="183" y="125"/>
                  </a:lnTo>
                  <a:lnTo>
                    <a:pt x="200" y="134"/>
                  </a:lnTo>
                  <a:lnTo>
                    <a:pt x="200" y="142"/>
                  </a:lnTo>
                  <a:lnTo>
                    <a:pt x="209" y="142"/>
                  </a:lnTo>
                  <a:lnTo>
                    <a:pt x="244" y="116"/>
                  </a:lnTo>
                  <a:lnTo>
                    <a:pt x="218" y="89"/>
                  </a:lnTo>
                  <a:lnTo>
                    <a:pt x="200" y="89"/>
                  </a:lnTo>
                  <a:lnTo>
                    <a:pt x="192" y="80"/>
                  </a:lnTo>
                  <a:lnTo>
                    <a:pt x="200" y="80"/>
                  </a:lnTo>
                  <a:lnTo>
                    <a:pt x="218" y="71"/>
                  </a:lnTo>
                  <a:lnTo>
                    <a:pt x="218" y="62"/>
                  </a:lnTo>
                  <a:lnTo>
                    <a:pt x="192" y="44"/>
                  </a:lnTo>
                  <a:lnTo>
                    <a:pt x="166" y="36"/>
                  </a:lnTo>
                  <a:lnTo>
                    <a:pt x="174" y="27"/>
                  </a:lnTo>
                  <a:lnTo>
                    <a:pt x="140" y="27"/>
                  </a:lnTo>
                  <a:lnTo>
                    <a:pt x="96" y="36"/>
                  </a:lnTo>
                  <a:lnTo>
                    <a:pt x="122" y="18"/>
                  </a:lnTo>
                  <a:lnTo>
                    <a:pt x="96" y="0"/>
                  </a:lnTo>
                  <a:lnTo>
                    <a:pt x="87" y="0"/>
                  </a:lnTo>
                  <a:lnTo>
                    <a:pt x="61" y="0"/>
                  </a:lnTo>
                  <a:lnTo>
                    <a:pt x="35" y="18"/>
                  </a:lnTo>
                  <a:lnTo>
                    <a:pt x="0" y="3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79" name="Freeform 565"/>
            <p:cNvSpPr>
              <a:spLocks/>
            </p:cNvSpPr>
            <p:nvPr/>
          </p:nvSpPr>
          <p:spPr bwMode="auto">
            <a:xfrm>
              <a:off x="3425825" y="2087562"/>
              <a:ext cx="69850" cy="41275"/>
            </a:xfrm>
            <a:custGeom>
              <a:avLst/>
              <a:gdLst>
                <a:gd name="T0" fmla="*/ 2147483647 w 43"/>
                <a:gd name="T1" fmla="*/ 0 h 27"/>
                <a:gd name="T2" fmla="*/ 0 w 43"/>
                <a:gd name="T3" fmla="*/ 2147483647 h 27"/>
                <a:gd name="T4" fmla="*/ 2147483647 w 43"/>
                <a:gd name="T5" fmla="*/ 2147483647 h 27"/>
                <a:gd name="T6" fmla="*/ 2147483647 w 43"/>
                <a:gd name="T7" fmla="*/ 2147483647 h 27"/>
                <a:gd name="T8" fmla="*/ 2147483647 w 43"/>
                <a:gd name="T9" fmla="*/ 2147483647 h 27"/>
                <a:gd name="T10" fmla="*/ 2147483647 w 43"/>
                <a:gd name="T11" fmla="*/ 0 h 27"/>
                <a:gd name="T12" fmla="*/ 0 60000 65536"/>
                <a:gd name="T13" fmla="*/ 0 60000 65536"/>
                <a:gd name="T14" fmla="*/ 0 60000 65536"/>
                <a:gd name="T15" fmla="*/ 0 60000 65536"/>
                <a:gd name="T16" fmla="*/ 0 60000 65536"/>
                <a:gd name="T17" fmla="*/ 0 60000 65536"/>
                <a:gd name="T18" fmla="*/ 0 w 43"/>
                <a:gd name="T19" fmla="*/ 0 h 27"/>
                <a:gd name="T20" fmla="*/ 43 w 4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3" h="27">
                  <a:moveTo>
                    <a:pt x="8" y="0"/>
                  </a:moveTo>
                  <a:lnTo>
                    <a:pt x="0" y="18"/>
                  </a:lnTo>
                  <a:lnTo>
                    <a:pt x="8" y="27"/>
                  </a:lnTo>
                  <a:lnTo>
                    <a:pt x="35" y="27"/>
                  </a:lnTo>
                  <a:lnTo>
                    <a:pt x="43" y="18"/>
                  </a:lnTo>
                  <a:lnTo>
                    <a:pt x="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80" name="Freeform 566"/>
            <p:cNvSpPr>
              <a:spLocks/>
            </p:cNvSpPr>
            <p:nvPr/>
          </p:nvSpPr>
          <p:spPr bwMode="auto">
            <a:xfrm>
              <a:off x="3425825" y="2087562"/>
              <a:ext cx="69850" cy="41275"/>
            </a:xfrm>
            <a:custGeom>
              <a:avLst/>
              <a:gdLst>
                <a:gd name="T0" fmla="*/ 2147483647 w 43"/>
                <a:gd name="T1" fmla="*/ 0 h 27"/>
                <a:gd name="T2" fmla="*/ 0 w 43"/>
                <a:gd name="T3" fmla="*/ 2147483647 h 27"/>
                <a:gd name="T4" fmla="*/ 2147483647 w 43"/>
                <a:gd name="T5" fmla="*/ 2147483647 h 27"/>
                <a:gd name="T6" fmla="*/ 2147483647 w 43"/>
                <a:gd name="T7" fmla="*/ 2147483647 h 27"/>
                <a:gd name="T8" fmla="*/ 2147483647 w 43"/>
                <a:gd name="T9" fmla="*/ 2147483647 h 27"/>
                <a:gd name="T10" fmla="*/ 2147483647 w 43"/>
                <a:gd name="T11" fmla="*/ 0 h 27"/>
                <a:gd name="T12" fmla="*/ 0 60000 65536"/>
                <a:gd name="T13" fmla="*/ 0 60000 65536"/>
                <a:gd name="T14" fmla="*/ 0 60000 65536"/>
                <a:gd name="T15" fmla="*/ 0 60000 65536"/>
                <a:gd name="T16" fmla="*/ 0 60000 65536"/>
                <a:gd name="T17" fmla="*/ 0 60000 65536"/>
                <a:gd name="T18" fmla="*/ 0 w 43"/>
                <a:gd name="T19" fmla="*/ 0 h 27"/>
                <a:gd name="T20" fmla="*/ 43 w 4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3" h="27">
                  <a:moveTo>
                    <a:pt x="8" y="0"/>
                  </a:moveTo>
                  <a:lnTo>
                    <a:pt x="0" y="18"/>
                  </a:lnTo>
                  <a:lnTo>
                    <a:pt x="8" y="27"/>
                  </a:lnTo>
                  <a:lnTo>
                    <a:pt x="35" y="27"/>
                  </a:lnTo>
                  <a:lnTo>
                    <a:pt x="43" y="18"/>
                  </a:lnTo>
                  <a:lnTo>
                    <a:pt x="8"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81" name="Freeform 567"/>
            <p:cNvSpPr>
              <a:spLocks/>
            </p:cNvSpPr>
            <p:nvPr/>
          </p:nvSpPr>
          <p:spPr bwMode="auto">
            <a:xfrm>
              <a:off x="3286125" y="2032000"/>
              <a:ext cx="198438" cy="41275"/>
            </a:xfrm>
            <a:custGeom>
              <a:avLst/>
              <a:gdLst>
                <a:gd name="T0" fmla="*/ 2147483647 w 122"/>
                <a:gd name="T1" fmla="*/ 0 h 27"/>
                <a:gd name="T2" fmla="*/ 0 w 122"/>
                <a:gd name="T3" fmla="*/ 0 h 27"/>
                <a:gd name="T4" fmla="*/ 2147483647 w 122"/>
                <a:gd name="T5" fmla="*/ 2147483647 h 27"/>
                <a:gd name="T6" fmla="*/ 2147483647 w 122"/>
                <a:gd name="T7" fmla="*/ 2147483647 h 27"/>
                <a:gd name="T8" fmla="*/ 2147483647 w 122"/>
                <a:gd name="T9" fmla="*/ 2147483647 h 27"/>
                <a:gd name="T10" fmla="*/ 2147483647 w 122"/>
                <a:gd name="T11" fmla="*/ 2147483647 h 27"/>
                <a:gd name="T12" fmla="*/ 2147483647 w 122"/>
                <a:gd name="T13" fmla="*/ 2147483647 h 27"/>
                <a:gd name="T14" fmla="*/ 2147483647 w 122"/>
                <a:gd name="T15" fmla="*/ 2147483647 h 27"/>
                <a:gd name="T16" fmla="*/ 2147483647 w 122"/>
                <a:gd name="T17" fmla="*/ 2147483647 h 27"/>
                <a:gd name="T18" fmla="*/ 2147483647 w 122"/>
                <a:gd name="T19" fmla="*/ 2147483647 h 27"/>
                <a:gd name="T20" fmla="*/ 2147483647 w 122"/>
                <a:gd name="T21" fmla="*/ 2147483647 h 27"/>
                <a:gd name="T22" fmla="*/ 2147483647 w 122"/>
                <a:gd name="T23" fmla="*/ 2147483647 h 27"/>
                <a:gd name="T24" fmla="*/ 2147483647 w 122"/>
                <a:gd name="T25" fmla="*/ 2147483647 h 27"/>
                <a:gd name="T26" fmla="*/ 2147483647 w 122"/>
                <a:gd name="T27" fmla="*/ 0 h 27"/>
                <a:gd name="T28" fmla="*/ 2147483647 w 122"/>
                <a:gd name="T29" fmla="*/ 0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27"/>
                <a:gd name="T47" fmla="*/ 122 w 122"/>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27">
                  <a:moveTo>
                    <a:pt x="8" y="0"/>
                  </a:moveTo>
                  <a:lnTo>
                    <a:pt x="0" y="0"/>
                  </a:lnTo>
                  <a:lnTo>
                    <a:pt x="8" y="9"/>
                  </a:lnTo>
                  <a:lnTo>
                    <a:pt x="26" y="9"/>
                  </a:lnTo>
                  <a:lnTo>
                    <a:pt x="17" y="27"/>
                  </a:lnTo>
                  <a:lnTo>
                    <a:pt x="61" y="27"/>
                  </a:lnTo>
                  <a:lnTo>
                    <a:pt x="78" y="27"/>
                  </a:lnTo>
                  <a:lnTo>
                    <a:pt x="95" y="27"/>
                  </a:lnTo>
                  <a:lnTo>
                    <a:pt x="104" y="27"/>
                  </a:lnTo>
                  <a:lnTo>
                    <a:pt x="122" y="18"/>
                  </a:lnTo>
                  <a:lnTo>
                    <a:pt x="52" y="9"/>
                  </a:lnTo>
                  <a:lnTo>
                    <a:pt x="43" y="9"/>
                  </a:lnTo>
                  <a:lnTo>
                    <a:pt x="43" y="0"/>
                  </a:lnTo>
                  <a:lnTo>
                    <a:pt x="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82" name="Group 568"/>
            <p:cNvGrpSpPr>
              <a:grpSpLocks/>
            </p:cNvGrpSpPr>
            <p:nvPr/>
          </p:nvGrpSpPr>
          <p:grpSpPr bwMode="auto">
            <a:xfrm>
              <a:off x="3286125" y="2032000"/>
              <a:ext cx="198438" cy="41275"/>
              <a:chOff x="1725" y="1081"/>
              <a:chExt cx="122" cy="27"/>
            </a:xfrm>
          </p:grpSpPr>
          <p:sp>
            <p:nvSpPr>
              <p:cNvPr id="56010" name="Freeform 569"/>
              <p:cNvSpPr>
                <a:spLocks/>
              </p:cNvSpPr>
              <p:nvPr/>
            </p:nvSpPr>
            <p:spPr bwMode="auto">
              <a:xfrm>
                <a:off x="1725" y="1081"/>
                <a:ext cx="122" cy="27"/>
              </a:xfrm>
              <a:custGeom>
                <a:avLst/>
                <a:gdLst>
                  <a:gd name="T0" fmla="*/ 8 w 122"/>
                  <a:gd name="T1" fmla="*/ 0 h 27"/>
                  <a:gd name="T2" fmla="*/ 0 w 122"/>
                  <a:gd name="T3" fmla="*/ 0 h 27"/>
                  <a:gd name="T4" fmla="*/ 8 w 122"/>
                  <a:gd name="T5" fmla="*/ 9 h 27"/>
                  <a:gd name="T6" fmla="*/ 26 w 122"/>
                  <a:gd name="T7" fmla="*/ 9 h 27"/>
                  <a:gd name="T8" fmla="*/ 17 w 122"/>
                  <a:gd name="T9" fmla="*/ 27 h 27"/>
                  <a:gd name="T10" fmla="*/ 17 w 122"/>
                  <a:gd name="T11" fmla="*/ 27 h 27"/>
                  <a:gd name="T12" fmla="*/ 61 w 122"/>
                  <a:gd name="T13" fmla="*/ 27 h 27"/>
                  <a:gd name="T14" fmla="*/ 78 w 122"/>
                  <a:gd name="T15" fmla="*/ 27 h 27"/>
                  <a:gd name="T16" fmla="*/ 95 w 122"/>
                  <a:gd name="T17" fmla="*/ 27 h 27"/>
                  <a:gd name="T18" fmla="*/ 104 w 122"/>
                  <a:gd name="T19" fmla="*/ 27 h 27"/>
                  <a:gd name="T20" fmla="*/ 122 w 122"/>
                  <a:gd name="T21" fmla="*/ 18 h 27"/>
                  <a:gd name="T22" fmla="*/ 52 w 122"/>
                  <a:gd name="T23" fmla="*/ 9 h 27"/>
                  <a:gd name="T24" fmla="*/ 43 w 122"/>
                  <a:gd name="T25" fmla="*/ 9 h 27"/>
                  <a:gd name="T26" fmla="*/ 43 w 122"/>
                  <a:gd name="T27" fmla="*/ 0 h 27"/>
                  <a:gd name="T28" fmla="*/ 8 w 122"/>
                  <a:gd name="T29" fmla="*/ 0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27"/>
                  <a:gd name="T47" fmla="*/ 122 w 122"/>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27">
                    <a:moveTo>
                      <a:pt x="8" y="0"/>
                    </a:moveTo>
                    <a:lnTo>
                      <a:pt x="0" y="0"/>
                    </a:lnTo>
                    <a:lnTo>
                      <a:pt x="8" y="9"/>
                    </a:lnTo>
                    <a:lnTo>
                      <a:pt x="26" y="9"/>
                    </a:lnTo>
                    <a:lnTo>
                      <a:pt x="17" y="27"/>
                    </a:lnTo>
                    <a:lnTo>
                      <a:pt x="61" y="27"/>
                    </a:lnTo>
                    <a:lnTo>
                      <a:pt x="78" y="27"/>
                    </a:lnTo>
                    <a:lnTo>
                      <a:pt x="95" y="27"/>
                    </a:lnTo>
                    <a:lnTo>
                      <a:pt x="104" y="27"/>
                    </a:lnTo>
                    <a:lnTo>
                      <a:pt x="122" y="18"/>
                    </a:lnTo>
                    <a:lnTo>
                      <a:pt x="52" y="9"/>
                    </a:lnTo>
                    <a:lnTo>
                      <a:pt x="43" y="9"/>
                    </a:lnTo>
                    <a:lnTo>
                      <a:pt x="43" y="0"/>
                    </a:lnTo>
                    <a:lnTo>
                      <a:pt x="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11" name="Freeform 570"/>
              <p:cNvSpPr>
                <a:spLocks/>
              </p:cNvSpPr>
              <p:nvPr/>
            </p:nvSpPr>
            <p:spPr bwMode="auto">
              <a:xfrm>
                <a:off x="1725" y="1081"/>
                <a:ext cx="122" cy="27"/>
              </a:xfrm>
              <a:custGeom>
                <a:avLst/>
                <a:gdLst>
                  <a:gd name="T0" fmla="*/ 8 w 122"/>
                  <a:gd name="T1" fmla="*/ 0 h 27"/>
                  <a:gd name="T2" fmla="*/ 0 w 122"/>
                  <a:gd name="T3" fmla="*/ 0 h 27"/>
                  <a:gd name="T4" fmla="*/ 8 w 122"/>
                  <a:gd name="T5" fmla="*/ 9 h 27"/>
                  <a:gd name="T6" fmla="*/ 26 w 122"/>
                  <a:gd name="T7" fmla="*/ 9 h 27"/>
                  <a:gd name="T8" fmla="*/ 17 w 122"/>
                  <a:gd name="T9" fmla="*/ 27 h 27"/>
                  <a:gd name="T10" fmla="*/ 17 w 122"/>
                  <a:gd name="T11" fmla="*/ 27 h 27"/>
                  <a:gd name="T12" fmla="*/ 61 w 122"/>
                  <a:gd name="T13" fmla="*/ 27 h 27"/>
                  <a:gd name="T14" fmla="*/ 78 w 122"/>
                  <a:gd name="T15" fmla="*/ 27 h 27"/>
                  <a:gd name="T16" fmla="*/ 95 w 122"/>
                  <a:gd name="T17" fmla="*/ 27 h 27"/>
                  <a:gd name="T18" fmla="*/ 104 w 122"/>
                  <a:gd name="T19" fmla="*/ 27 h 27"/>
                  <a:gd name="T20" fmla="*/ 122 w 122"/>
                  <a:gd name="T21" fmla="*/ 18 h 27"/>
                  <a:gd name="T22" fmla="*/ 52 w 122"/>
                  <a:gd name="T23" fmla="*/ 9 h 27"/>
                  <a:gd name="T24" fmla="*/ 43 w 122"/>
                  <a:gd name="T25" fmla="*/ 9 h 27"/>
                  <a:gd name="T26" fmla="*/ 43 w 122"/>
                  <a:gd name="T27" fmla="*/ 0 h 27"/>
                  <a:gd name="T28" fmla="*/ 8 w 122"/>
                  <a:gd name="T29" fmla="*/ 0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27"/>
                  <a:gd name="T47" fmla="*/ 122 w 122"/>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27">
                    <a:moveTo>
                      <a:pt x="8" y="0"/>
                    </a:moveTo>
                    <a:lnTo>
                      <a:pt x="0" y="0"/>
                    </a:lnTo>
                    <a:lnTo>
                      <a:pt x="8" y="9"/>
                    </a:lnTo>
                    <a:lnTo>
                      <a:pt x="26" y="9"/>
                    </a:lnTo>
                    <a:lnTo>
                      <a:pt x="17" y="27"/>
                    </a:lnTo>
                    <a:lnTo>
                      <a:pt x="61" y="27"/>
                    </a:lnTo>
                    <a:lnTo>
                      <a:pt x="78" y="27"/>
                    </a:lnTo>
                    <a:lnTo>
                      <a:pt x="95" y="27"/>
                    </a:lnTo>
                    <a:lnTo>
                      <a:pt x="104" y="27"/>
                    </a:lnTo>
                    <a:lnTo>
                      <a:pt x="122" y="18"/>
                    </a:lnTo>
                    <a:lnTo>
                      <a:pt x="52" y="9"/>
                    </a:lnTo>
                    <a:lnTo>
                      <a:pt x="43" y="9"/>
                    </a:lnTo>
                    <a:lnTo>
                      <a:pt x="43" y="0"/>
                    </a:lnTo>
                    <a:lnTo>
                      <a:pt x="8"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83" name="Freeform 571"/>
            <p:cNvSpPr>
              <a:spLocks/>
            </p:cNvSpPr>
            <p:nvPr/>
          </p:nvSpPr>
          <p:spPr bwMode="auto">
            <a:xfrm>
              <a:off x="3384550" y="1938337"/>
              <a:ext cx="100013" cy="66675"/>
            </a:xfrm>
            <a:custGeom>
              <a:avLst/>
              <a:gdLst>
                <a:gd name="T0" fmla="*/ 2147483647 w 61"/>
                <a:gd name="T1" fmla="*/ 2147483647 h 44"/>
                <a:gd name="T2" fmla="*/ 2147483647 w 61"/>
                <a:gd name="T3" fmla="*/ 2147483647 h 44"/>
                <a:gd name="T4" fmla="*/ 0 w 61"/>
                <a:gd name="T5" fmla="*/ 2147483647 h 44"/>
                <a:gd name="T6" fmla="*/ 0 w 61"/>
                <a:gd name="T7" fmla="*/ 2147483647 h 44"/>
                <a:gd name="T8" fmla="*/ 2147483647 w 61"/>
                <a:gd name="T9" fmla="*/ 2147483647 h 44"/>
                <a:gd name="T10" fmla="*/ 2147483647 w 61"/>
                <a:gd name="T11" fmla="*/ 2147483647 h 44"/>
                <a:gd name="T12" fmla="*/ 2147483647 w 61"/>
                <a:gd name="T13" fmla="*/ 2147483647 h 44"/>
                <a:gd name="T14" fmla="*/ 2147483647 w 61"/>
                <a:gd name="T15" fmla="*/ 2147483647 h 44"/>
                <a:gd name="T16" fmla="*/ 2147483647 w 61"/>
                <a:gd name="T17" fmla="*/ 0 h 44"/>
                <a:gd name="T18" fmla="*/ 2147483647 w 61"/>
                <a:gd name="T19" fmla="*/ 0 h 44"/>
                <a:gd name="T20" fmla="*/ 2147483647 w 61"/>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44"/>
                <a:gd name="T35" fmla="*/ 61 w 61"/>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44">
                  <a:moveTo>
                    <a:pt x="8" y="18"/>
                  </a:moveTo>
                  <a:lnTo>
                    <a:pt x="8" y="27"/>
                  </a:lnTo>
                  <a:lnTo>
                    <a:pt x="0" y="36"/>
                  </a:lnTo>
                  <a:lnTo>
                    <a:pt x="0" y="44"/>
                  </a:lnTo>
                  <a:lnTo>
                    <a:pt x="17" y="44"/>
                  </a:lnTo>
                  <a:lnTo>
                    <a:pt x="52" y="27"/>
                  </a:lnTo>
                  <a:lnTo>
                    <a:pt x="61" y="18"/>
                  </a:lnTo>
                  <a:lnTo>
                    <a:pt x="52" y="18"/>
                  </a:lnTo>
                  <a:lnTo>
                    <a:pt x="43" y="0"/>
                  </a:lnTo>
                  <a:lnTo>
                    <a:pt x="26" y="0"/>
                  </a:lnTo>
                  <a:lnTo>
                    <a:pt x="8"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84" name="Freeform 572"/>
            <p:cNvSpPr>
              <a:spLocks/>
            </p:cNvSpPr>
            <p:nvPr/>
          </p:nvSpPr>
          <p:spPr bwMode="auto">
            <a:xfrm>
              <a:off x="3384550" y="1938337"/>
              <a:ext cx="100013" cy="66675"/>
            </a:xfrm>
            <a:custGeom>
              <a:avLst/>
              <a:gdLst>
                <a:gd name="T0" fmla="*/ 2147483647 w 61"/>
                <a:gd name="T1" fmla="*/ 2147483647 h 44"/>
                <a:gd name="T2" fmla="*/ 2147483647 w 61"/>
                <a:gd name="T3" fmla="*/ 2147483647 h 44"/>
                <a:gd name="T4" fmla="*/ 0 w 61"/>
                <a:gd name="T5" fmla="*/ 2147483647 h 44"/>
                <a:gd name="T6" fmla="*/ 0 w 61"/>
                <a:gd name="T7" fmla="*/ 2147483647 h 44"/>
                <a:gd name="T8" fmla="*/ 2147483647 w 61"/>
                <a:gd name="T9" fmla="*/ 2147483647 h 44"/>
                <a:gd name="T10" fmla="*/ 2147483647 w 61"/>
                <a:gd name="T11" fmla="*/ 2147483647 h 44"/>
                <a:gd name="T12" fmla="*/ 2147483647 w 61"/>
                <a:gd name="T13" fmla="*/ 2147483647 h 44"/>
                <a:gd name="T14" fmla="*/ 2147483647 w 61"/>
                <a:gd name="T15" fmla="*/ 2147483647 h 44"/>
                <a:gd name="T16" fmla="*/ 2147483647 w 61"/>
                <a:gd name="T17" fmla="*/ 0 h 44"/>
                <a:gd name="T18" fmla="*/ 2147483647 w 61"/>
                <a:gd name="T19" fmla="*/ 0 h 44"/>
                <a:gd name="T20" fmla="*/ 2147483647 w 61"/>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44"/>
                <a:gd name="T35" fmla="*/ 61 w 61"/>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44">
                  <a:moveTo>
                    <a:pt x="8" y="18"/>
                  </a:moveTo>
                  <a:lnTo>
                    <a:pt x="8" y="27"/>
                  </a:lnTo>
                  <a:lnTo>
                    <a:pt x="0" y="36"/>
                  </a:lnTo>
                  <a:lnTo>
                    <a:pt x="0" y="44"/>
                  </a:lnTo>
                  <a:lnTo>
                    <a:pt x="17" y="44"/>
                  </a:lnTo>
                  <a:lnTo>
                    <a:pt x="52" y="27"/>
                  </a:lnTo>
                  <a:lnTo>
                    <a:pt x="61" y="18"/>
                  </a:lnTo>
                  <a:lnTo>
                    <a:pt x="52" y="18"/>
                  </a:lnTo>
                  <a:lnTo>
                    <a:pt x="43" y="0"/>
                  </a:lnTo>
                  <a:lnTo>
                    <a:pt x="26" y="0"/>
                  </a:lnTo>
                  <a:lnTo>
                    <a:pt x="8"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85" name="Freeform 573"/>
            <p:cNvSpPr>
              <a:spLocks/>
            </p:cNvSpPr>
            <p:nvPr/>
          </p:nvSpPr>
          <p:spPr bwMode="auto">
            <a:xfrm>
              <a:off x="3384550" y="1911350"/>
              <a:ext cx="560388" cy="134937"/>
            </a:xfrm>
            <a:custGeom>
              <a:avLst/>
              <a:gdLst>
                <a:gd name="T0" fmla="*/ 2147483647 w 348"/>
                <a:gd name="T1" fmla="*/ 2147483647 h 89"/>
                <a:gd name="T2" fmla="*/ 2147483647 w 348"/>
                <a:gd name="T3" fmla="*/ 2147483647 h 89"/>
                <a:gd name="T4" fmla="*/ 2147483647 w 348"/>
                <a:gd name="T5" fmla="*/ 2147483647 h 89"/>
                <a:gd name="T6" fmla="*/ 2147483647 w 348"/>
                <a:gd name="T7" fmla="*/ 2147483647 h 89"/>
                <a:gd name="T8" fmla="*/ 2147483647 w 348"/>
                <a:gd name="T9" fmla="*/ 2147483647 h 89"/>
                <a:gd name="T10" fmla="*/ 2147483647 w 348"/>
                <a:gd name="T11" fmla="*/ 2147483647 h 89"/>
                <a:gd name="T12" fmla="*/ 2147483647 w 348"/>
                <a:gd name="T13" fmla="*/ 2147483647 h 89"/>
                <a:gd name="T14" fmla="*/ 2147483647 w 348"/>
                <a:gd name="T15" fmla="*/ 2147483647 h 89"/>
                <a:gd name="T16" fmla="*/ 0 w 348"/>
                <a:gd name="T17" fmla="*/ 2147483647 h 89"/>
                <a:gd name="T18" fmla="*/ 2147483647 w 348"/>
                <a:gd name="T19" fmla="*/ 2147483647 h 89"/>
                <a:gd name="T20" fmla="*/ 2147483647 w 348"/>
                <a:gd name="T21" fmla="*/ 2147483647 h 89"/>
                <a:gd name="T22" fmla="*/ 2147483647 w 348"/>
                <a:gd name="T23" fmla="*/ 2147483647 h 89"/>
                <a:gd name="T24" fmla="*/ 2147483647 w 348"/>
                <a:gd name="T25" fmla="*/ 2147483647 h 89"/>
                <a:gd name="T26" fmla="*/ 2147483647 w 348"/>
                <a:gd name="T27" fmla="*/ 2147483647 h 89"/>
                <a:gd name="T28" fmla="*/ 2147483647 w 348"/>
                <a:gd name="T29" fmla="*/ 2147483647 h 89"/>
                <a:gd name="T30" fmla="*/ 2147483647 w 348"/>
                <a:gd name="T31" fmla="*/ 2147483647 h 89"/>
                <a:gd name="T32" fmla="*/ 2147483647 w 348"/>
                <a:gd name="T33" fmla="*/ 2147483647 h 89"/>
                <a:gd name="T34" fmla="*/ 2147483647 w 348"/>
                <a:gd name="T35" fmla="*/ 2147483647 h 89"/>
                <a:gd name="T36" fmla="*/ 2147483647 w 348"/>
                <a:gd name="T37" fmla="*/ 0 h 89"/>
                <a:gd name="T38" fmla="*/ 2147483647 w 348"/>
                <a:gd name="T39" fmla="*/ 0 h 89"/>
                <a:gd name="T40" fmla="*/ 2147483647 w 348"/>
                <a:gd name="T41" fmla="*/ 2147483647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8"/>
                <a:gd name="T64" fmla="*/ 0 h 89"/>
                <a:gd name="T65" fmla="*/ 348 w 348"/>
                <a:gd name="T66" fmla="*/ 89 h 8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8" h="89">
                  <a:moveTo>
                    <a:pt x="69" y="18"/>
                  </a:moveTo>
                  <a:lnTo>
                    <a:pt x="78" y="36"/>
                  </a:lnTo>
                  <a:lnTo>
                    <a:pt x="95" y="36"/>
                  </a:lnTo>
                  <a:lnTo>
                    <a:pt x="78" y="45"/>
                  </a:lnTo>
                  <a:lnTo>
                    <a:pt x="87" y="45"/>
                  </a:lnTo>
                  <a:lnTo>
                    <a:pt x="87" y="54"/>
                  </a:lnTo>
                  <a:lnTo>
                    <a:pt x="34" y="62"/>
                  </a:lnTo>
                  <a:lnTo>
                    <a:pt x="8" y="80"/>
                  </a:lnTo>
                  <a:lnTo>
                    <a:pt x="0" y="80"/>
                  </a:lnTo>
                  <a:lnTo>
                    <a:pt x="78" y="80"/>
                  </a:lnTo>
                  <a:lnTo>
                    <a:pt x="78" y="89"/>
                  </a:lnTo>
                  <a:lnTo>
                    <a:pt x="121" y="80"/>
                  </a:lnTo>
                  <a:lnTo>
                    <a:pt x="113" y="71"/>
                  </a:lnTo>
                  <a:lnTo>
                    <a:pt x="130" y="71"/>
                  </a:lnTo>
                  <a:lnTo>
                    <a:pt x="130" y="62"/>
                  </a:lnTo>
                  <a:lnTo>
                    <a:pt x="165" y="62"/>
                  </a:lnTo>
                  <a:lnTo>
                    <a:pt x="191" y="45"/>
                  </a:lnTo>
                  <a:lnTo>
                    <a:pt x="348" y="9"/>
                  </a:lnTo>
                  <a:lnTo>
                    <a:pt x="278" y="0"/>
                  </a:lnTo>
                  <a:lnTo>
                    <a:pt x="209" y="0"/>
                  </a:lnTo>
                  <a:lnTo>
                    <a:pt x="69"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86" name="Freeform 574"/>
            <p:cNvSpPr>
              <a:spLocks/>
            </p:cNvSpPr>
            <p:nvPr/>
          </p:nvSpPr>
          <p:spPr bwMode="auto">
            <a:xfrm>
              <a:off x="3384550" y="1911350"/>
              <a:ext cx="560388" cy="134937"/>
            </a:xfrm>
            <a:custGeom>
              <a:avLst/>
              <a:gdLst>
                <a:gd name="T0" fmla="*/ 2147483647 w 348"/>
                <a:gd name="T1" fmla="*/ 2147483647 h 89"/>
                <a:gd name="T2" fmla="*/ 2147483647 w 348"/>
                <a:gd name="T3" fmla="*/ 2147483647 h 89"/>
                <a:gd name="T4" fmla="*/ 2147483647 w 348"/>
                <a:gd name="T5" fmla="*/ 2147483647 h 89"/>
                <a:gd name="T6" fmla="*/ 2147483647 w 348"/>
                <a:gd name="T7" fmla="*/ 2147483647 h 89"/>
                <a:gd name="T8" fmla="*/ 2147483647 w 348"/>
                <a:gd name="T9" fmla="*/ 2147483647 h 89"/>
                <a:gd name="T10" fmla="*/ 2147483647 w 348"/>
                <a:gd name="T11" fmla="*/ 2147483647 h 89"/>
                <a:gd name="T12" fmla="*/ 2147483647 w 348"/>
                <a:gd name="T13" fmla="*/ 2147483647 h 89"/>
                <a:gd name="T14" fmla="*/ 2147483647 w 348"/>
                <a:gd name="T15" fmla="*/ 2147483647 h 89"/>
                <a:gd name="T16" fmla="*/ 0 w 348"/>
                <a:gd name="T17" fmla="*/ 2147483647 h 89"/>
                <a:gd name="T18" fmla="*/ 2147483647 w 348"/>
                <a:gd name="T19" fmla="*/ 2147483647 h 89"/>
                <a:gd name="T20" fmla="*/ 2147483647 w 348"/>
                <a:gd name="T21" fmla="*/ 2147483647 h 89"/>
                <a:gd name="T22" fmla="*/ 2147483647 w 348"/>
                <a:gd name="T23" fmla="*/ 2147483647 h 89"/>
                <a:gd name="T24" fmla="*/ 2147483647 w 348"/>
                <a:gd name="T25" fmla="*/ 2147483647 h 89"/>
                <a:gd name="T26" fmla="*/ 2147483647 w 348"/>
                <a:gd name="T27" fmla="*/ 2147483647 h 89"/>
                <a:gd name="T28" fmla="*/ 2147483647 w 348"/>
                <a:gd name="T29" fmla="*/ 2147483647 h 89"/>
                <a:gd name="T30" fmla="*/ 2147483647 w 348"/>
                <a:gd name="T31" fmla="*/ 2147483647 h 89"/>
                <a:gd name="T32" fmla="*/ 2147483647 w 348"/>
                <a:gd name="T33" fmla="*/ 2147483647 h 89"/>
                <a:gd name="T34" fmla="*/ 2147483647 w 348"/>
                <a:gd name="T35" fmla="*/ 2147483647 h 89"/>
                <a:gd name="T36" fmla="*/ 2147483647 w 348"/>
                <a:gd name="T37" fmla="*/ 0 h 89"/>
                <a:gd name="T38" fmla="*/ 2147483647 w 348"/>
                <a:gd name="T39" fmla="*/ 0 h 89"/>
                <a:gd name="T40" fmla="*/ 2147483647 w 348"/>
                <a:gd name="T41" fmla="*/ 2147483647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8"/>
                <a:gd name="T64" fmla="*/ 0 h 89"/>
                <a:gd name="T65" fmla="*/ 348 w 348"/>
                <a:gd name="T66" fmla="*/ 89 h 8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8" h="89">
                  <a:moveTo>
                    <a:pt x="69" y="18"/>
                  </a:moveTo>
                  <a:lnTo>
                    <a:pt x="78" y="36"/>
                  </a:lnTo>
                  <a:lnTo>
                    <a:pt x="95" y="36"/>
                  </a:lnTo>
                  <a:lnTo>
                    <a:pt x="78" y="45"/>
                  </a:lnTo>
                  <a:lnTo>
                    <a:pt x="87" y="45"/>
                  </a:lnTo>
                  <a:lnTo>
                    <a:pt x="87" y="54"/>
                  </a:lnTo>
                  <a:lnTo>
                    <a:pt x="34" y="62"/>
                  </a:lnTo>
                  <a:lnTo>
                    <a:pt x="8" y="80"/>
                  </a:lnTo>
                  <a:lnTo>
                    <a:pt x="0" y="80"/>
                  </a:lnTo>
                  <a:lnTo>
                    <a:pt x="78" y="80"/>
                  </a:lnTo>
                  <a:lnTo>
                    <a:pt x="78" y="89"/>
                  </a:lnTo>
                  <a:lnTo>
                    <a:pt x="121" y="80"/>
                  </a:lnTo>
                  <a:lnTo>
                    <a:pt x="113" y="71"/>
                  </a:lnTo>
                  <a:lnTo>
                    <a:pt x="130" y="71"/>
                  </a:lnTo>
                  <a:lnTo>
                    <a:pt x="130" y="62"/>
                  </a:lnTo>
                  <a:lnTo>
                    <a:pt x="165" y="62"/>
                  </a:lnTo>
                  <a:lnTo>
                    <a:pt x="191" y="45"/>
                  </a:lnTo>
                  <a:lnTo>
                    <a:pt x="348" y="9"/>
                  </a:lnTo>
                  <a:lnTo>
                    <a:pt x="278" y="0"/>
                  </a:lnTo>
                  <a:lnTo>
                    <a:pt x="209" y="0"/>
                  </a:lnTo>
                  <a:lnTo>
                    <a:pt x="69"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87" name="Freeform 575"/>
            <p:cNvSpPr>
              <a:spLocks/>
            </p:cNvSpPr>
            <p:nvPr/>
          </p:nvSpPr>
          <p:spPr bwMode="auto">
            <a:xfrm>
              <a:off x="3189288" y="1992312"/>
              <a:ext cx="152400" cy="26988"/>
            </a:xfrm>
            <a:custGeom>
              <a:avLst/>
              <a:gdLst>
                <a:gd name="T0" fmla="*/ 0 w 95"/>
                <a:gd name="T1" fmla="*/ 0 h 17"/>
                <a:gd name="T2" fmla="*/ 2147483647 w 95"/>
                <a:gd name="T3" fmla="*/ 0 h 17"/>
                <a:gd name="T4" fmla="*/ 0 w 95"/>
                <a:gd name="T5" fmla="*/ 0 h 17"/>
                <a:gd name="T6" fmla="*/ 2147483647 w 95"/>
                <a:gd name="T7" fmla="*/ 2147483647 h 17"/>
                <a:gd name="T8" fmla="*/ 2147483647 w 95"/>
                <a:gd name="T9" fmla="*/ 2147483647 h 17"/>
                <a:gd name="T10" fmla="*/ 2147483647 w 95"/>
                <a:gd name="T11" fmla="*/ 2147483647 h 17"/>
                <a:gd name="T12" fmla="*/ 2147483647 w 95"/>
                <a:gd name="T13" fmla="*/ 2147483647 h 17"/>
                <a:gd name="T14" fmla="*/ 2147483647 w 95"/>
                <a:gd name="T15" fmla="*/ 0 h 17"/>
                <a:gd name="T16" fmla="*/ 2147483647 w 95"/>
                <a:gd name="T17" fmla="*/ 2147483647 h 17"/>
                <a:gd name="T18" fmla="*/ 2147483647 w 95"/>
                <a:gd name="T19" fmla="*/ 2147483647 h 17"/>
                <a:gd name="T20" fmla="*/ 2147483647 w 95"/>
                <a:gd name="T21" fmla="*/ 0 h 17"/>
                <a:gd name="T22" fmla="*/ 2147483647 w 95"/>
                <a:gd name="T23" fmla="*/ 0 h 17"/>
                <a:gd name="T24" fmla="*/ 0 w 95"/>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5"/>
                <a:gd name="T40" fmla="*/ 0 h 17"/>
                <a:gd name="T41" fmla="*/ 95 w 95"/>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5" h="17">
                  <a:moveTo>
                    <a:pt x="0" y="0"/>
                  </a:moveTo>
                  <a:lnTo>
                    <a:pt x="17" y="0"/>
                  </a:lnTo>
                  <a:lnTo>
                    <a:pt x="0" y="0"/>
                  </a:lnTo>
                  <a:lnTo>
                    <a:pt x="8" y="8"/>
                  </a:lnTo>
                  <a:lnTo>
                    <a:pt x="34" y="8"/>
                  </a:lnTo>
                  <a:lnTo>
                    <a:pt x="34" y="17"/>
                  </a:lnTo>
                  <a:lnTo>
                    <a:pt x="95" y="8"/>
                  </a:lnTo>
                  <a:lnTo>
                    <a:pt x="78" y="0"/>
                  </a:lnTo>
                  <a:lnTo>
                    <a:pt x="61" y="8"/>
                  </a:lnTo>
                  <a:lnTo>
                    <a:pt x="43" y="8"/>
                  </a:lnTo>
                  <a:lnTo>
                    <a:pt x="61" y="0"/>
                  </a:lnTo>
                  <a:lnTo>
                    <a:pt x="43"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88" name="Group 576"/>
            <p:cNvGrpSpPr>
              <a:grpSpLocks/>
            </p:cNvGrpSpPr>
            <p:nvPr/>
          </p:nvGrpSpPr>
          <p:grpSpPr bwMode="auto">
            <a:xfrm>
              <a:off x="3189288" y="1992312"/>
              <a:ext cx="152400" cy="26988"/>
              <a:chOff x="1664" y="1055"/>
              <a:chExt cx="95" cy="17"/>
            </a:xfrm>
          </p:grpSpPr>
          <p:sp>
            <p:nvSpPr>
              <p:cNvPr id="56008" name="Freeform 577"/>
              <p:cNvSpPr>
                <a:spLocks/>
              </p:cNvSpPr>
              <p:nvPr/>
            </p:nvSpPr>
            <p:spPr bwMode="auto">
              <a:xfrm>
                <a:off x="1664" y="1055"/>
                <a:ext cx="95" cy="17"/>
              </a:xfrm>
              <a:custGeom>
                <a:avLst/>
                <a:gdLst>
                  <a:gd name="T0" fmla="*/ 0 w 95"/>
                  <a:gd name="T1" fmla="*/ 0 h 17"/>
                  <a:gd name="T2" fmla="*/ 17 w 95"/>
                  <a:gd name="T3" fmla="*/ 0 h 17"/>
                  <a:gd name="T4" fmla="*/ 0 w 95"/>
                  <a:gd name="T5" fmla="*/ 0 h 17"/>
                  <a:gd name="T6" fmla="*/ 8 w 95"/>
                  <a:gd name="T7" fmla="*/ 8 h 17"/>
                  <a:gd name="T8" fmla="*/ 34 w 95"/>
                  <a:gd name="T9" fmla="*/ 8 h 17"/>
                  <a:gd name="T10" fmla="*/ 34 w 95"/>
                  <a:gd name="T11" fmla="*/ 17 h 17"/>
                  <a:gd name="T12" fmla="*/ 95 w 95"/>
                  <a:gd name="T13" fmla="*/ 8 h 17"/>
                  <a:gd name="T14" fmla="*/ 78 w 95"/>
                  <a:gd name="T15" fmla="*/ 0 h 17"/>
                  <a:gd name="T16" fmla="*/ 61 w 95"/>
                  <a:gd name="T17" fmla="*/ 8 h 17"/>
                  <a:gd name="T18" fmla="*/ 43 w 95"/>
                  <a:gd name="T19" fmla="*/ 8 h 17"/>
                  <a:gd name="T20" fmla="*/ 61 w 95"/>
                  <a:gd name="T21" fmla="*/ 0 h 17"/>
                  <a:gd name="T22" fmla="*/ 43 w 95"/>
                  <a:gd name="T23" fmla="*/ 0 h 17"/>
                  <a:gd name="T24" fmla="*/ 0 w 95"/>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5"/>
                  <a:gd name="T40" fmla="*/ 0 h 17"/>
                  <a:gd name="T41" fmla="*/ 95 w 95"/>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5" h="17">
                    <a:moveTo>
                      <a:pt x="0" y="0"/>
                    </a:moveTo>
                    <a:lnTo>
                      <a:pt x="17" y="0"/>
                    </a:lnTo>
                    <a:lnTo>
                      <a:pt x="0" y="0"/>
                    </a:lnTo>
                    <a:lnTo>
                      <a:pt x="8" y="8"/>
                    </a:lnTo>
                    <a:lnTo>
                      <a:pt x="34" y="8"/>
                    </a:lnTo>
                    <a:lnTo>
                      <a:pt x="34" y="17"/>
                    </a:lnTo>
                    <a:lnTo>
                      <a:pt x="95" y="8"/>
                    </a:lnTo>
                    <a:lnTo>
                      <a:pt x="78" y="0"/>
                    </a:lnTo>
                    <a:lnTo>
                      <a:pt x="61" y="8"/>
                    </a:lnTo>
                    <a:lnTo>
                      <a:pt x="43" y="8"/>
                    </a:lnTo>
                    <a:lnTo>
                      <a:pt x="61" y="0"/>
                    </a:lnTo>
                    <a:lnTo>
                      <a:pt x="43"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09" name="Freeform 578"/>
              <p:cNvSpPr>
                <a:spLocks/>
              </p:cNvSpPr>
              <p:nvPr/>
            </p:nvSpPr>
            <p:spPr bwMode="auto">
              <a:xfrm>
                <a:off x="1664" y="1055"/>
                <a:ext cx="95" cy="17"/>
              </a:xfrm>
              <a:custGeom>
                <a:avLst/>
                <a:gdLst>
                  <a:gd name="T0" fmla="*/ 0 w 95"/>
                  <a:gd name="T1" fmla="*/ 0 h 17"/>
                  <a:gd name="T2" fmla="*/ 17 w 95"/>
                  <a:gd name="T3" fmla="*/ 0 h 17"/>
                  <a:gd name="T4" fmla="*/ 0 w 95"/>
                  <a:gd name="T5" fmla="*/ 0 h 17"/>
                  <a:gd name="T6" fmla="*/ 8 w 95"/>
                  <a:gd name="T7" fmla="*/ 8 h 17"/>
                  <a:gd name="T8" fmla="*/ 34 w 95"/>
                  <a:gd name="T9" fmla="*/ 8 h 17"/>
                  <a:gd name="T10" fmla="*/ 34 w 95"/>
                  <a:gd name="T11" fmla="*/ 17 h 17"/>
                  <a:gd name="T12" fmla="*/ 95 w 95"/>
                  <a:gd name="T13" fmla="*/ 8 h 17"/>
                  <a:gd name="T14" fmla="*/ 78 w 95"/>
                  <a:gd name="T15" fmla="*/ 0 h 17"/>
                  <a:gd name="T16" fmla="*/ 61 w 95"/>
                  <a:gd name="T17" fmla="*/ 8 h 17"/>
                  <a:gd name="T18" fmla="*/ 43 w 95"/>
                  <a:gd name="T19" fmla="*/ 8 h 17"/>
                  <a:gd name="T20" fmla="*/ 61 w 95"/>
                  <a:gd name="T21" fmla="*/ 0 h 17"/>
                  <a:gd name="T22" fmla="*/ 43 w 95"/>
                  <a:gd name="T23" fmla="*/ 0 h 17"/>
                  <a:gd name="T24" fmla="*/ 0 w 95"/>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5"/>
                  <a:gd name="T40" fmla="*/ 0 h 17"/>
                  <a:gd name="T41" fmla="*/ 95 w 95"/>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5" h="17">
                    <a:moveTo>
                      <a:pt x="0" y="0"/>
                    </a:moveTo>
                    <a:lnTo>
                      <a:pt x="17" y="0"/>
                    </a:lnTo>
                    <a:lnTo>
                      <a:pt x="0" y="0"/>
                    </a:lnTo>
                    <a:lnTo>
                      <a:pt x="8" y="8"/>
                    </a:lnTo>
                    <a:lnTo>
                      <a:pt x="34" y="8"/>
                    </a:lnTo>
                    <a:lnTo>
                      <a:pt x="34" y="17"/>
                    </a:lnTo>
                    <a:lnTo>
                      <a:pt x="95" y="8"/>
                    </a:lnTo>
                    <a:lnTo>
                      <a:pt x="78" y="0"/>
                    </a:lnTo>
                    <a:lnTo>
                      <a:pt x="61" y="8"/>
                    </a:lnTo>
                    <a:lnTo>
                      <a:pt x="43" y="8"/>
                    </a:lnTo>
                    <a:lnTo>
                      <a:pt x="61" y="0"/>
                    </a:lnTo>
                    <a:lnTo>
                      <a:pt x="43"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89" name="Freeform 579"/>
            <p:cNvSpPr>
              <a:spLocks/>
            </p:cNvSpPr>
            <p:nvPr/>
          </p:nvSpPr>
          <p:spPr bwMode="auto">
            <a:xfrm>
              <a:off x="3271838" y="2005012"/>
              <a:ext cx="69850" cy="14288"/>
            </a:xfrm>
            <a:custGeom>
              <a:avLst/>
              <a:gdLst>
                <a:gd name="T0" fmla="*/ 0 w 43"/>
                <a:gd name="T1" fmla="*/ 2147483647 h 9"/>
                <a:gd name="T2" fmla="*/ 2147483647 w 43"/>
                <a:gd name="T3" fmla="*/ 2147483647 h 9"/>
                <a:gd name="T4" fmla="*/ 2147483647 w 43"/>
                <a:gd name="T5" fmla="*/ 0 h 9"/>
                <a:gd name="T6" fmla="*/ 0 w 43"/>
                <a:gd name="T7" fmla="*/ 2147483647 h 9"/>
                <a:gd name="T8" fmla="*/ 0 60000 65536"/>
                <a:gd name="T9" fmla="*/ 0 60000 65536"/>
                <a:gd name="T10" fmla="*/ 0 60000 65536"/>
                <a:gd name="T11" fmla="*/ 0 60000 65536"/>
                <a:gd name="T12" fmla="*/ 0 w 43"/>
                <a:gd name="T13" fmla="*/ 0 h 9"/>
                <a:gd name="T14" fmla="*/ 43 w 43"/>
                <a:gd name="T15" fmla="*/ 9 h 9"/>
              </a:gdLst>
              <a:ahLst/>
              <a:cxnLst>
                <a:cxn ang="T8">
                  <a:pos x="T0" y="T1"/>
                </a:cxn>
                <a:cxn ang="T9">
                  <a:pos x="T2" y="T3"/>
                </a:cxn>
                <a:cxn ang="T10">
                  <a:pos x="T4" y="T5"/>
                </a:cxn>
                <a:cxn ang="T11">
                  <a:pos x="T6" y="T7"/>
                </a:cxn>
              </a:cxnLst>
              <a:rect l="T12" t="T13" r="T14" b="T15"/>
              <a:pathLst>
                <a:path w="43" h="9">
                  <a:moveTo>
                    <a:pt x="0" y="9"/>
                  </a:moveTo>
                  <a:lnTo>
                    <a:pt x="35" y="9"/>
                  </a:lnTo>
                  <a:lnTo>
                    <a:pt x="43"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90" name="Freeform 580"/>
            <p:cNvSpPr>
              <a:spLocks/>
            </p:cNvSpPr>
            <p:nvPr/>
          </p:nvSpPr>
          <p:spPr bwMode="auto">
            <a:xfrm>
              <a:off x="3271838" y="2005012"/>
              <a:ext cx="69850" cy="14288"/>
            </a:xfrm>
            <a:custGeom>
              <a:avLst/>
              <a:gdLst>
                <a:gd name="T0" fmla="*/ 0 w 43"/>
                <a:gd name="T1" fmla="*/ 2147483647 h 9"/>
                <a:gd name="T2" fmla="*/ 2147483647 w 43"/>
                <a:gd name="T3" fmla="*/ 2147483647 h 9"/>
                <a:gd name="T4" fmla="*/ 2147483647 w 43"/>
                <a:gd name="T5" fmla="*/ 0 h 9"/>
                <a:gd name="T6" fmla="*/ 0 w 43"/>
                <a:gd name="T7" fmla="*/ 2147483647 h 9"/>
                <a:gd name="T8" fmla="*/ 0 60000 65536"/>
                <a:gd name="T9" fmla="*/ 0 60000 65536"/>
                <a:gd name="T10" fmla="*/ 0 60000 65536"/>
                <a:gd name="T11" fmla="*/ 0 60000 65536"/>
                <a:gd name="T12" fmla="*/ 0 w 43"/>
                <a:gd name="T13" fmla="*/ 0 h 9"/>
                <a:gd name="T14" fmla="*/ 43 w 43"/>
                <a:gd name="T15" fmla="*/ 9 h 9"/>
              </a:gdLst>
              <a:ahLst/>
              <a:cxnLst>
                <a:cxn ang="T8">
                  <a:pos x="T0" y="T1"/>
                </a:cxn>
                <a:cxn ang="T9">
                  <a:pos x="T2" y="T3"/>
                </a:cxn>
                <a:cxn ang="T10">
                  <a:pos x="T4" y="T5"/>
                </a:cxn>
                <a:cxn ang="T11">
                  <a:pos x="T6" y="T7"/>
                </a:cxn>
              </a:cxnLst>
              <a:rect l="T12" t="T13" r="T14" b="T15"/>
              <a:pathLst>
                <a:path w="43" h="9">
                  <a:moveTo>
                    <a:pt x="0" y="9"/>
                  </a:moveTo>
                  <a:lnTo>
                    <a:pt x="35" y="9"/>
                  </a:lnTo>
                  <a:lnTo>
                    <a:pt x="43"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91" name="Freeform 581"/>
            <p:cNvSpPr>
              <a:spLocks/>
            </p:cNvSpPr>
            <p:nvPr/>
          </p:nvSpPr>
          <p:spPr bwMode="auto">
            <a:xfrm>
              <a:off x="3101975" y="2032000"/>
              <a:ext cx="114300" cy="28575"/>
            </a:xfrm>
            <a:custGeom>
              <a:avLst/>
              <a:gdLst>
                <a:gd name="T0" fmla="*/ 0 w 70"/>
                <a:gd name="T1" fmla="*/ 0 h 18"/>
                <a:gd name="T2" fmla="*/ 0 w 70"/>
                <a:gd name="T3" fmla="*/ 2147483647 h 18"/>
                <a:gd name="T4" fmla="*/ 2147483647 w 70"/>
                <a:gd name="T5" fmla="*/ 2147483647 h 18"/>
                <a:gd name="T6" fmla="*/ 2147483647 w 70"/>
                <a:gd name="T7" fmla="*/ 2147483647 h 18"/>
                <a:gd name="T8" fmla="*/ 2147483647 w 70"/>
                <a:gd name="T9" fmla="*/ 0 h 18"/>
                <a:gd name="T10" fmla="*/ 2147483647 w 70"/>
                <a:gd name="T11" fmla="*/ 0 h 18"/>
                <a:gd name="T12" fmla="*/ 2147483647 w 70"/>
                <a:gd name="T13" fmla="*/ 2147483647 h 18"/>
                <a:gd name="T14" fmla="*/ 2147483647 w 70"/>
                <a:gd name="T15" fmla="*/ 0 h 18"/>
                <a:gd name="T16" fmla="*/ 0 w 70"/>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18"/>
                <a:gd name="T29" fmla="*/ 70 w 70"/>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18">
                  <a:moveTo>
                    <a:pt x="0" y="0"/>
                  </a:moveTo>
                  <a:lnTo>
                    <a:pt x="0" y="18"/>
                  </a:lnTo>
                  <a:lnTo>
                    <a:pt x="26" y="18"/>
                  </a:lnTo>
                  <a:lnTo>
                    <a:pt x="44" y="18"/>
                  </a:lnTo>
                  <a:lnTo>
                    <a:pt x="70" y="0"/>
                  </a:lnTo>
                  <a:lnTo>
                    <a:pt x="44" y="0"/>
                  </a:lnTo>
                  <a:lnTo>
                    <a:pt x="35" y="9"/>
                  </a:lnTo>
                  <a:lnTo>
                    <a:pt x="26"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92" name="Group 582"/>
            <p:cNvGrpSpPr>
              <a:grpSpLocks/>
            </p:cNvGrpSpPr>
            <p:nvPr/>
          </p:nvGrpSpPr>
          <p:grpSpPr bwMode="auto">
            <a:xfrm>
              <a:off x="3101975" y="2032000"/>
              <a:ext cx="114300" cy="28575"/>
              <a:chOff x="1611" y="1081"/>
              <a:chExt cx="70" cy="18"/>
            </a:xfrm>
          </p:grpSpPr>
          <p:sp>
            <p:nvSpPr>
              <p:cNvPr id="56006" name="Freeform 583"/>
              <p:cNvSpPr>
                <a:spLocks/>
              </p:cNvSpPr>
              <p:nvPr/>
            </p:nvSpPr>
            <p:spPr bwMode="auto">
              <a:xfrm>
                <a:off x="1611" y="1081"/>
                <a:ext cx="70" cy="18"/>
              </a:xfrm>
              <a:custGeom>
                <a:avLst/>
                <a:gdLst>
                  <a:gd name="T0" fmla="*/ 0 w 70"/>
                  <a:gd name="T1" fmla="*/ 0 h 18"/>
                  <a:gd name="T2" fmla="*/ 0 w 70"/>
                  <a:gd name="T3" fmla="*/ 18 h 18"/>
                  <a:gd name="T4" fmla="*/ 26 w 70"/>
                  <a:gd name="T5" fmla="*/ 18 h 18"/>
                  <a:gd name="T6" fmla="*/ 44 w 70"/>
                  <a:gd name="T7" fmla="*/ 18 h 18"/>
                  <a:gd name="T8" fmla="*/ 70 w 70"/>
                  <a:gd name="T9" fmla="*/ 0 h 18"/>
                  <a:gd name="T10" fmla="*/ 44 w 70"/>
                  <a:gd name="T11" fmla="*/ 0 h 18"/>
                  <a:gd name="T12" fmla="*/ 35 w 70"/>
                  <a:gd name="T13" fmla="*/ 9 h 18"/>
                  <a:gd name="T14" fmla="*/ 26 w 70"/>
                  <a:gd name="T15" fmla="*/ 0 h 18"/>
                  <a:gd name="T16" fmla="*/ 0 w 70"/>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18"/>
                  <a:gd name="T29" fmla="*/ 70 w 70"/>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18">
                    <a:moveTo>
                      <a:pt x="0" y="0"/>
                    </a:moveTo>
                    <a:lnTo>
                      <a:pt x="0" y="18"/>
                    </a:lnTo>
                    <a:lnTo>
                      <a:pt x="26" y="18"/>
                    </a:lnTo>
                    <a:lnTo>
                      <a:pt x="44" y="18"/>
                    </a:lnTo>
                    <a:lnTo>
                      <a:pt x="70" y="0"/>
                    </a:lnTo>
                    <a:lnTo>
                      <a:pt x="44" y="0"/>
                    </a:lnTo>
                    <a:lnTo>
                      <a:pt x="35" y="9"/>
                    </a:lnTo>
                    <a:lnTo>
                      <a:pt x="26"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07" name="Freeform 584"/>
              <p:cNvSpPr>
                <a:spLocks/>
              </p:cNvSpPr>
              <p:nvPr/>
            </p:nvSpPr>
            <p:spPr bwMode="auto">
              <a:xfrm>
                <a:off x="1611" y="1081"/>
                <a:ext cx="70" cy="18"/>
              </a:xfrm>
              <a:custGeom>
                <a:avLst/>
                <a:gdLst>
                  <a:gd name="T0" fmla="*/ 0 w 70"/>
                  <a:gd name="T1" fmla="*/ 0 h 18"/>
                  <a:gd name="T2" fmla="*/ 0 w 70"/>
                  <a:gd name="T3" fmla="*/ 18 h 18"/>
                  <a:gd name="T4" fmla="*/ 26 w 70"/>
                  <a:gd name="T5" fmla="*/ 18 h 18"/>
                  <a:gd name="T6" fmla="*/ 44 w 70"/>
                  <a:gd name="T7" fmla="*/ 18 h 18"/>
                  <a:gd name="T8" fmla="*/ 70 w 70"/>
                  <a:gd name="T9" fmla="*/ 0 h 18"/>
                  <a:gd name="T10" fmla="*/ 44 w 70"/>
                  <a:gd name="T11" fmla="*/ 0 h 18"/>
                  <a:gd name="T12" fmla="*/ 35 w 70"/>
                  <a:gd name="T13" fmla="*/ 9 h 18"/>
                  <a:gd name="T14" fmla="*/ 26 w 70"/>
                  <a:gd name="T15" fmla="*/ 0 h 18"/>
                  <a:gd name="T16" fmla="*/ 0 w 70"/>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18"/>
                  <a:gd name="T29" fmla="*/ 70 w 70"/>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18">
                    <a:moveTo>
                      <a:pt x="0" y="0"/>
                    </a:moveTo>
                    <a:lnTo>
                      <a:pt x="0" y="18"/>
                    </a:lnTo>
                    <a:lnTo>
                      <a:pt x="26" y="18"/>
                    </a:lnTo>
                    <a:lnTo>
                      <a:pt x="44" y="18"/>
                    </a:lnTo>
                    <a:lnTo>
                      <a:pt x="70" y="0"/>
                    </a:lnTo>
                    <a:lnTo>
                      <a:pt x="44" y="0"/>
                    </a:lnTo>
                    <a:lnTo>
                      <a:pt x="35" y="9"/>
                    </a:lnTo>
                    <a:lnTo>
                      <a:pt x="26"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93" name="Freeform 585"/>
            <p:cNvSpPr>
              <a:spLocks/>
            </p:cNvSpPr>
            <p:nvPr/>
          </p:nvSpPr>
          <p:spPr bwMode="auto">
            <a:xfrm>
              <a:off x="3048000" y="2087562"/>
              <a:ext cx="125413" cy="66675"/>
            </a:xfrm>
            <a:custGeom>
              <a:avLst/>
              <a:gdLst>
                <a:gd name="T0" fmla="*/ 0 w 78"/>
                <a:gd name="T1" fmla="*/ 2147483647 h 44"/>
                <a:gd name="T2" fmla="*/ 0 w 78"/>
                <a:gd name="T3" fmla="*/ 2147483647 h 44"/>
                <a:gd name="T4" fmla="*/ 2147483647 w 78"/>
                <a:gd name="T5" fmla="*/ 2147483647 h 44"/>
                <a:gd name="T6" fmla="*/ 2147483647 w 78"/>
                <a:gd name="T7" fmla="*/ 2147483647 h 44"/>
                <a:gd name="T8" fmla="*/ 2147483647 w 78"/>
                <a:gd name="T9" fmla="*/ 2147483647 h 44"/>
                <a:gd name="T10" fmla="*/ 2147483647 w 78"/>
                <a:gd name="T11" fmla="*/ 2147483647 h 44"/>
                <a:gd name="T12" fmla="*/ 2147483647 w 78"/>
                <a:gd name="T13" fmla="*/ 0 h 44"/>
                <a:gd name="T14" fmla="*/ 2147483647 w 78"/>
                <a:gd name="T15" fmla="*/ 0 h 44"/>
                <a:gd name="T16" fmla="*/ 2147483647 w 78"/>
                <a:gd name="T17" fmla="*/ 2147483647 h 44"/>
                <a:gd name="T18" fmla="*/ 0 w 78"/>
                <a:gd name="T19" fmla="*/ 214748364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44"/>
                <a:gd name="T32" fmla="*/ 78 w 78"/>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44">
                  <a:moveTo>
                    <a:pt x="0" y="27"/>
                  </a:moveTo>
                  <a:lnTo>
                    <a:pt x="0" y="36"/>
                  </a:lnTo>
                  <a:lnTo>
                    <a:pt x="8" y="36"/>
                  </a:lnTo>
                  <a:lnTo>
                    <a:pt x="17" y="44"/>
                  </a:lnTo>
                  <a:lnTo>
                    <a:pt x="60" y="36"/>
                  </a:lnTo>
                  <a:lnTo>
                    <a:pt x="69" y="18"/>
                  </a:lnTo>
                  <a:lnTo>
                    <a:pt x="78" y="0"/>
                  </a:lnTo>
                  <a:lnTo>
                    <a:pt x="26" y="0"/>
                  </a:lnTo>
                  <a:lnTo>
                    <a:pt x="26" y="18"/>
                  </a:lnTo>
                  <a:lnTo>
                    <a:pt x="0"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694" name="Group 586"/>
            <p:cNvGrpSpPr>
              <a:grpSpLocks/>
            </p:cNvGrpSpPr>
            <p:nvPr/>
          </p:nvGrpSpPr>
          <p:grpSpPr bwMode="auto">
            <a:xfrm>
              <a:off x="3048000" y="2087562"/>
              <a:ext cx="125413" cy="66675"/>
              <a:chOff x="1577" y="1117"/>
              <a:chExt cx="78" cy="44"/>
            </a:xfrm>
          </p:grpSpPr>
          <p:sp>
            <p:nvSpPr>
              <p:cNvPr id="56004" name="Freeform 587"/>
              <p:cNvSpPr>
                <a:spLocks/>
              </p:cNvSpPr>
              <p:nvPr/>
            </p:nvSpPr>
            <p:spPr bwMode="auto">
              <a:xfrm>
                <a:off x="1577" y="1117"/>
                <a:ext cx="78" cy="44"/>
              </a:xfrm>
              <a:custGeom>
                <a:avLst/>
                <a:gdLst>
                  <a:gd name="T0" fmla="*/ 0 w 78"/>
                  <a:gd name="T1" fmla="*/ 27 h 44"/>
                  <a:gd name="T2" fmla="*/ 0 w 78"/>
                  <a:gd name="T3" fmla="*/ 36 h 44"/>
                  <a:gd name="T4" fmla="*/ 8 w 78"/>
                  <a:gd name="T5" fmla="*/ 36 h 44"/>
                  <a:gd name="T6" fmla="*/ 17 w 78"/>
                  <a:gd name="T7" fmla="*/ 44 h 44"/>
                  <a:gd name="T8" fmla="*/ 60 w 78"/>
                  <a:gd name="T9" fmla="*/ 36 h 44"/>
                  <a:gd name="T10" fmla="*/ 69 w 78"/>
                  <a:gd name="T11" fmla="*/ 18 h 44"/>
                  <a:gd name="T12" fmla="*/ 78 w 78"/>
                  <a:gd name="T13" fmla="*/ 0 h 44"/>
                  <a:gd name="T14" fmla="*/ 26 w 78"/>
                  <a:gd name="T15" fmla="*/ 0 h 44"/>
                  <a:gd name="T16" fmla="*/ 26 w 78"/>
                  <a:gd name="T17" fmla="*/ 18 h 44"/>
                  <a:gd name="T18" fmla="*/ 0 w 78"/>
                  <a:gd name="T19" fmla="*/ 2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44"/>
                  <a:gd name="T32" fmla="*/ 78 w 78"/>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44">
                    <a:moveTo>
                      <a:pt x="0" y="27"/>
                    </a:moveTo>
                    <a:lnTo>
                      <a:pt x="0" y="36"/>
                    </a:lnTo>
                    <a:lnTo>
                      <a:pt x="8" y="36"/>
                    </a:lnTo>
                    <a:lnTo>
                      <a:pt x="17" y="44"/>
                    </a:lnTo>
                    <a:lnTo>
                      <a:pt x="60" y="36"/>
                    </a:lnTo>
                    <a:lnTo>
                      <a:pt x="69" y="18"/>
                    </a:lnTo>
                    <a:lnTo>
                      <a:pt x="78" y="0"/>
                    </a:lnTo>
                    <a:lnTo>
                      <a:pt x="26" y="0"/>
                    </a:lnTo>
                    <a:lnTo>
                      <a:pt x="26" y="18"/>
                    </a:lnTo>
                    <a:lnTo>
                      <a:pt x="0"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05" name="Freeform 588"/>
              <p:cNvSpPr>
                <a:spLocks/>
              </p:cNvSpPr>
              <p:nvPr/>
            </p:nvSpPr>
            <p:spPr bwMode="auto">
              <a:xfrm>
                <a:off x="1577" y="1117"/>
                <a:ext cx="78" cy="44"/>
              </a:xfrm>
              <a:custGeom>
                <a:avLst/>
                <a:gdLst>
                  <a:gd name="T0" fmla="*/ 0 w 78"/>
                  <a:gd name="T1" fmla="*/ 27 h 44"/>
                  <a:gd name="T2" fmla="*/ 0 w 78"/>
                  <a:gd name="T3" fmla="*/ 36 h 44"/>
                  <a:gd name="T4" fmla="*/ 8 w 78"/>
                  <a:gd name="T5" fmla="*/ 36 h 44"/>
                  <a:gd name="T6" fmla="*/ 17 w 78"/>
                  <a:gd name="T7" fmla="*/ 44 h 44"/>
                  <a:gd name="T8" fmla="*/ 60 w 78"/>
                  <a:gd name="T9" fmla="*/ 36 h 44"/>
                  <a:gd name="T10" fmla="*/ 69 w 78"/>
                  <a:gd name="T11" fmla="*/ 18 h 44"/>
                  <a:gd name="T12" fmla="*/ 78 w 78"/>
                  <a:gd name="T13" fmla="*/ 0 h 44"/>
                  <a:gd name="T14" fmla="*/ 26 w 78"/>
                  <a:gd name="T15" fmla="*/ 0 h 44"/>
                  <a:gd name="T16" fmla="*/ 26 w 78"/>
                  <a:gd name="T17" fmla="*/ 18 h 44"/>
                  <a:gd name="T18" fmla="*/ 0 w 78"/>
                  <a:gd name="T19" fmla="*/ 27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44"/>
                  <a:gd name="T32" fmla="*/ 78 w 78"/>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44">
                    <a:moveTo>
                      <a:pt x="0" y="27"/>
                    </a:moveTo>
                    <a:lnTo>
                      <a:pt x="0" y="36"/>
                    </a:lnTo>
                    <a:lnTo>
                      <a:pt x="8" y="36"/>
                    </a:lnTo>
                    <a:lnTo>
                      <a:pt x="17" y="44"/>
                    </a:lnTo>
                    <a:lnTo>
                      <a:pt x="60" y="36"/>
                    </a:lnTo>
                    <a:lnTo>
                      <a:pt x="69" y="18"/>
                    </a:lnTo>
                    <a:lnTo>
                      <a:pt x="78" y="0"/>
                    </a:lnTo>
                    <a:lnTo>
                      <a:pt x="26" y="0"/>
                    </a:lnTo>
                    <a:lnTo>
                      <a:pt x="26" y="18"/>
                    </a:lnTo>
                    <a:lnTo>
                      <a:pt x="0"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695" name="Freeform 589"/>
            <p:cNvSpPr>
              <a:spLocks/>
            </p:cNvSpPr>
            <p:nvPr/>
          </p:nvSpPr>
          <p:spPr bwMode="auto">
            <a:xfrm>
              <a:off x="2852738" y="2046287"/>
              <a:ext cx="41275" cy="14288"/>
            </a:xfrm>
            <a:custGeom>
              <a:avLst/>
              <a:gdLst>
                <a:gd name="T0" fmla="*/ 0 w 26"/>
                <a:gd name="T1" fmla="*/ 2147483647 h 9"/>
                <a:gd name="T2" fmla="*/ 2147483647 w 26"/>
                <a:gd name="T3" fmla="*/ 2147483647 h 9"/>
                <a:gd name="T4" fmla="*/ 2147483647 w 26"/>
                <a:gd name="T5" fmla="*/ 0 h 9"/>
                <a:gd name="T6" fmla="*/ 0 w 26"/>
                <a:gd name="T7" fmla="*/ 2147483647 h 9"/>
                <a:gd name="T8" fmla="*/ 0 60000 65536"/>
                <a:gd name="T9" fmla="*/ 0 60000 65536"/>
                <a:gd name="T10" fmla="*/ 0 60000 65536"/>
                <a:gd name="T11" fmla="*/ 0 60000 65536"/>
                <a:gd name="T12" fmla="*/ 0 w 26"/>
                <a:gd name="T13" fmla="*/ 0 h 9"/>
                <a:gd name="T14" fmla="*/ 26 w 26"/>
                <a:gd name="T15" fmla="*/ 9 h 9"/>
              </a:gdLst>
              <a:ahLst/>
              <a:cxnLst>
                <a:cxn ang="T8">
                  <a:pos x="T0" y="T1"/>
                </a:cxn>
                <a:cxn ang="T9">
                  <a:pos x="T2" y="T3"/>
                </a:cxn>
                <a:cxn ang="T10">
                  <a:pos x="T4" y="T5"/>
                </a:cxn>
                <a:cxn ang="T11">
                  <a:pos x="T6" y="T7"/>
                </a:cxn>
              </a:cxnLst>
              <a:rect l="T12" t="T13" r="T14" b="T15"/>
              <a:pathLst>
                <a:path w="26" h="9">
                  <a:moveTo>
                    <a:pt x="0" y="9"/>
                  </a:moveTo>
                  <a:lnTo>
                    <a:pt x="8" y="9"/>
                  </a:lnTo>
                  <a:lnTo>
                    <a:pt x="26"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96" name="Freeform 590"/>
            <p:cNvSpPr>
              <a:spLocks/>
            </p:cNvSpPr>
            <p:nvPr/>
          </p:nvSpPr>
          <p:spPr bwMode="auto">
            <a:xfrm>
              <a:off x="2852738" y="2046287"/>
              <a:ext cx="41275" cy="14288"/>
            </a:xfrm>
            <a:custGeom>
              <a:avLst/>
              <a:gdLst>
                <a:gd name="T0" fmla="*/ 0 w 26"/>
                <a:gd name="T1" fmla="*/ 2147483647 h 9"/>
                <a:gd name="T2" fmla="*/ 2147483647 w 26"/>
                <a:gd name="T3" fmla="*/ 2147483647 h 9"/>
                <a:gd name="T4" fmla="*/ 2147483647 w 26"/>
                <a:gd name="T5" fmla="*/ 0 h 9"/>
                <a:gd name="T6" fmla="*/ 0 w 26"/>
                <a:gd name="T7" fmla="*/ 2147483647 h 9"/>
                <a:gd name="T8" fmla="*/ 0 60000 65536"/>
                <a:gd name="T9" fmla="*/ 0 60000 65536"/>
                <a:gd name="T10" fmla="*/ 0 60000 65536"/>
                <a:gd name="T11" fmla="*/ 0 60000 65536"/>
                <a:gd name="T12" fmla="*/ 0 w 26"/>
                <a:gd name="T13" fmla="*/ 0 h 9"/>
                <a:gd name="T14" fmla="*/ 26 w 26"/>
                <a:gd name="T15" fmla="*/ 9 h 9"/>
              </a:gdLst>
              <a:ahLst/>
              <a:cxnLst>
                <a:cxn ang="T8">
                  <a:pos x="T0" y="T1"/>
                </a:cxn>
                <a:cxn ang="T9">
                  <a:pos x="T2" y="T3"/>
                </a:cxn>
                <a:cxn ang="T10">
                  <a:pos x="T4" y="T5"/>
                </a:cxn>
                <a:cxn ang="T11">
                  <a:pos x="T6" y="T7"/>
                </a:cxn>
              </a:cxnLst>
              <a:rect l="T12" t="T13" r="T14" b="T15"/>
              <a:pathLst>
                <a:path w="26" h="9">
                  <a:moveTo>
                    <a:pt x="0" y="9"/>
                  </a:moveTo>
                  <a:lnTo>
                    <a:pt x="8" y="9"/>
                  </a:lnTo>
                  <a:lnTo>
                    <a:pt x="26"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97" name="Freeform 591"/>
            <p:cNvSpPr>
              <a:spLocks/>
            </p:cNvSpPr>
            <p:nvPr/>
          </p:nvSpPr>
          <p:spPr bwMode="auto">
            <a:xfrm>
              <a:off x="2794000" y="2019300"/>
              <a:ext cx="168275" cy="26987"/>
            </a:xfrm>
            <a:custGeom>
              <a:avLst/>
              <a:gdLst>
                <a:gd name="T0" fmla="*/ 0 w 104"/>
                <a:gd name="T1" fmla="*/ 2147483647 h 18"/>
                <a:gd name="T2" fmla="*/ 2147483647 w 104"/>
                <a:gd name="T3" fmla="*/ 2147483647 h 18"/>
                <a:gd name="T4" fmla="*/ 2147483647 w 104"/>
                <a:gd name="T5" fmla="*/ 2147483647 h 18"/>
                <a:gd name="T6" fmla="*/ 2147483647 w 104"/>
                <a:gd name="T7" fmla="*/ 2147483647 h 18"/>
                <a:gd name="T8" fmla="*/ 2147483647 w 104"/>
                <a:gd name="T9" fmla="*/ 0 h 18"/>
                <a:gd name="T10" fmla="*/ 2147483647 w 104"/>
                <a:gd name="T11" fmla="*/ 0 h 18"/>
                <a:gd name="T12" fmla="*/ 0 w 104"/>
                <a:gd name="T13" fmla="*/ 2147483647 h 18"/>
                <a:gd name="T14" fmla="*/ 0 60000 65536"/>
                <a:gd name="T15" fmla="*/ 0 60000 65536"/>
                <a:gd name="T16" fmla="*/ 0 60000 65536"/>
                <a:gd name="T17" fmla="*/ 0 60000 65536"/>
                <a:gd name="T18" fmla="*/ 0 60000 65536"/>
                <a:gd name="T19" fmla="*/ 0 60000 65536"/>
                <a:gd name="T20" fmla="*/ 0 60000 65536"/>
                <a:gd name="T21" fmla="*/ 0 w 104"/>
                <a:gd name="T22" fmla="*/ 0 h 18"/>
                <a:gd name="T23" fmla="*/ 104 w 10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18">
                  <a:moveTo>
                    <a:pt x="0" y="18"/>
                  </a:moveTo>
                  <a:lnTo>
                    <a:pt x="35" y="18"/>
                  </a:lnTo>
                  <a:lnTo>
                    <a:pt x="52" y="9"/>
                  </a:lnTo>
                  <a:lnTo>
                    <a:pt x="61" y="18"/>
                  </a:lnTo>
                  <a:lnTo>
                    <a:pt x="104" y="0"/>
                  </a:lnTo>
                  <a:lnTo>
                    <a:pt x="61" y="0"/>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98" name="Freeform 592"/>
            <p:cNvSpPr>
              <a:spLocks/>
            </p:cNvSpPr>
            <p:nvPr/>
          </p:nvSpPr>
          <p:spPr bwMode="auto">
            <a:xfrm>
              <a:off x="2794000" y="2019300"/>
              <a:ext cx="168275" cy="26987"/>
            </a:xfrm>
            <a:custGeom>
              <a:avLst/>
              <a:gdLst>
                <a:gd name="T0" fmla="*/ 0 w 104"/>
                <a:gd name="T1" fmla="*/ 2147483647 h 18"/>
                <a:gd name="T2" fmla="*/ 2147483647 w 104"/>
                <a:gd name="T3" fmla="*/ 2147483647 h 18"/>
                <a:gd name="T4" fmla="*/ 2147483647 w 104"/>
                <a:gd name="T5" fmla="*/ 2147483647 h 18"/>
                <a:gd name="T6" fmla="*/ 2147483647 w 104"/>
                <a:gd name="T7" fmla="*/ 2147483647 h 18"/>
                <a:gd name="T8" fmla="*/ 2147483647 w 104"/>
                <a:gd name="T9" fmla="*/ 0 h 18"/>
                <a:gd name="T10" fmla="*/ 2147483647 w 104"/>
                <a:gd name="T11" fmla="*/ 0 h 18"/>
                <a:gd name="T12" fmla="*/ 0 w 104"/>
                <a:gd name="T13" fmla="*/ 2147483647 h 18"/>
                <a:gd name="T14" fmla="*/ 0 60000 65536"/>
                <a:gd name="T15" fmla="*/ 0 60000 65536"/>
                <a:gd name="T16" fmla="*/ 0 60000 65536"/>
                <a:gd name="T17" fmla="*/ 0 60000 65536"/>
                <a:gd name="T18" fmla="*/ 0 60000 65536"/>
                <a:gd name="T19" fmla="*/ 0 60000 65536"/>
                <a:gd name="T20" fmla="*/ 0 60000 65536"/>
                <a:gd name="T21" fmla="*/ 0 w 104"/>
                <a:gd name="T22" fmla="*/ 0 h 18"/>
                <a:gd name="T23" fmla="*/ 104 w 10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18">
                  <a:moveTo>
                    <a:pt x="0" y="18"/>
                  </a:moveTo>
                  <a:lnTo>
                    <a:pt x="35" y="18"/>
                  </a:lnTo>
                  <a:lnTo>
                    <a:pt x="52" y="9"/>
                  </a:lnTo>
                  <a:lnTo>
                    <a:pt x="61" y="18"/>
                  </a:lnTo>
                  <a:lnTo>
                    <a:pt x="104" y="0"/>
                  </a:lnTo>
                  <a:lnTo>
                    <a:pt x="61" y="0"/>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699" name="Freeform 593"/>
            <p:cNvSpPr>
              <a:spLocks/>
            </p:cNvSpPr>
            <p:nvPr/>
          </p:nvSpPr>
          <p:spPr bwMode="auto">
            <a:xfrm>
              <a:off x="2863850" y="2032000"/>
              <a:ext cx="211138" cy="41275"/>
            </a:xfrm>
            <a:custGeom>
              <a:avLst/>
              <a:gdLst>
                <a:gd name="T0" fmla="*/ 0 w 131"/>
                <a:gd name="T1" fmla="*/ 2147483647 h 27"/>
                <a:gd name="T2" fmla="*/ 2147483647 w 131"/>
                <a:gd name="T3" fmla="*/ 2147483647 h 27"/>
                <a:gd name="T4" fmla="*/ 2147483647 w 131"/>
                <a:gd name="T5" fmla="*/ 2147483647 h 27"/>
                <a:gd name="T6" fmla="*/ 2147483647 w 131"/>
                <a:gd name="T7" fmla="*/ 2147483647 h 27"/>
                <a:gd name="T8" fmla="*/ 2147483647 w 131"/>
                <a:gd name="T9" fmla="*/ 2147483647 h 27"/>
                <a:gd name="T10" fmla="*/ 2147483647 w 131"/>
                <a:gd name="T11" fmla="*/ 2147483647 h 27"/>
                <a:gd name="T12" fmla="*/ 2147483647 w 131"/>
                <a:gd name="T13" fmla="*/ 2147483647 h 27"/>
                <a:gd name="T14" fmla="*/ 2147483647 w 131"/>
                <a:gd name="T15" fmla="*/ 0 h 27"/>
                <a:gd name="T16" fmla="*/ 2147483647 w 131"/>
                <a:gd name="T17" fmla="*/ 2147483647 h 27"/>
                <a:gd name="T18" fmla="*/ 2147483647 w 131"/>
                <a:gd name="T19" fmla="*/ 2147483647 h 27"/>
                <a:gd name="T20" fmla="*/ 2147483647 w 131"/>
                <a:gd name="T21" fmla="*/ 2147483647 h 27"/>
                <a:gd name="T22" fmla="*/ 2147483647 w 131"/>
                <a:gd name="T23" fmla="*/ 2147483647 h 27"/>
                <a:gd name="T24" fmla="*/ 2147483647 w 131"/>
                <a:gd name="T25" fmla="*/ 2147483647 h 27"/>
                <a:gd name="T26" fmla="*/ 2147483647 w 131"/>
                <a:gd name="T27" fmla="*/ 2147483647 h 27"/>
                <a:gd name="T28" fmla="*/ 2147483647 w 131"/>
                <a:gd name="T29" fmla="*/ 0 h 27"/>
                <a:gd name="T30" fmla="*/ 0 w 131"/>
                <a:gd name="T31" fmla="*/ 2147483647 h 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27"/>
                <a:gd name="T50" fmla="*/ 131 w 131"/>
                <a:gd name="T51" fmla="*/ 27 h 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27">
                  <a:moveTo>
                    <a:pt x="0" y="18"/>
                  </a:moveTo>
                  <a:lnTo>
                    <a:pt x="26" y="18"/>
                  </a:lnTo>
                  <a:lnTo>
                    <a:pt x="35" y="18"/>
                  </a:lnTo>
                  <a:lnTo>
                    <a:pt x="44" y="27"/>
                  </a:lnTo>
                  <a:lnTo>
                    <a:pt x="114" y="18"/>
                  </a:lnTo>
                  <a:lnTo>
                    <a:pt x="131" y="9"/>
                  </a:lnTo>
                  <a:lnTo>
                    <a:pt x="114" y="9"/>
                  </a:lnTo>
                  <a:lnTo>
                    <a:pt x="114" y="0"/>
                  </a:lnTo>
                  <a:lnTo>
                    <a:pt x="87" y="9"/>
                  </a:lnTo>
                  <a:lnTo>
                    <a:pt x="96" y="9"/>
                  </a:lnTo>
                  <a:lnTo>
                    <a:pt x="87" y="9"/>
                  </a:lnTo>
                  <a:lnTo>
                    <a:pt x="87" y="18"/>
                  </a:lnTo>
                  <a:lnTo>
                    <a:pt x="70" y="18"/>
                  </a:lnTo>
                  <a:lnTo>
                    <a:pt x="70" y="9"/>
                  </a:lnTo>
                  <a:lnTo>
                    <a:pt x="44" y="0"/>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00" name="Group 594"/>
            <p:cNvGrpSpPr>
              <a:grpSpLocks/>
            </p:cNvGrpSpPr>
            <p:nvPr/>
          </p:nvGrpSpPr>
          <p:grpSpPr bwMode="auto">
            <a:xfrm>
              <a:off x="2863850" y="2032000"/>
              <a:ext cx="211138" cy="41275"/>
              <a:chOff x="1463" y="1081"/>
              <a:chExt cx="131" cy="27"/>
            </a:xfrm>
          </p:grpSpPr>
          <p:sp>
            <p:nvSpPr>
              <p:cNvPr id="56002" name="Freeform 595"/>
              <p:cNvSpPr>
                <a:spLocks/>
              </p:cNvSpPr>
              <p:nvPr/>
            </p:nvSpPr>
            <p:spPr bwMode="auto">
              <a:xfrm>
                <a:off x="1463" y="1081"/>
                <a:ext cx="131" cy="27"/>
              </a:xfrm>
              <a:custGeom>
                <a:avLst/>
                <a:gdLst>
                  <a:gd name="T0" fmla="*/ 0 w 131"/>
                  <a:gd name="T1" fmla="*/ 18 h 27"/>
                  <a:gd name="T2" fmla="*/ 26 w 131"/>
                  <a:gd name="T3" fmla="*/ 18 h 27"/>
                  <a:gd name="T4" fmla="*/ 35 w 131"/>
                  <a:gd name="T5" fmla="*/ 18 h 27"/>
                  <a:gd name="T6" fmla="*/ 44 w 131"/>
                  <a:gd name="T7" fmla="*/ 27 h 27"/>
                  <a:gd name="T8" fmla="*/ 114 w 131"/>
                  <a:gd name="T9" fmla="*/ 18 h 27"/>
                  <a:gd name="T10" fmla="*/ 131 w 131"/>
                  <a:gd name="T11" fmla="*/ 9 h 27"/>
                  <a:gd name="T12" fmla="*/ 114 w 131"/>
                  <a:gd name="T13" fmla="*/ 9 h 27"/>
                  <a:gd name="T14" fmla="*/ 114 w 131"/>
                  <a:gd name="T15" fmla="*/ 0 h 27"/>
                  <a:gd name="T16" fmla="*/ 87 w 131"/>
                  <a:gd name="T17" fmla="*/ 9 h 27"/>
                  <a:gd name="T18" fmla="*/ 96 w 131"/>
                  <a:gd name="T19" fmla="*/ 9 h 27"/>
                  <a:gd name="T20" fmla="*/ 87 w 131"/>
                  <a:gd name="T21" fmla="*/ 9 h 27"/>
                  <a:gd name="T22" fmla="*/ 87 w 131"/>
                  <a:gd name="T23" fmla="*/ 18 h 27"/>
                  <a:gd name="T24" fmla="*/ 70 w 131"/>
                  <a:gd name="T25" fmla="*/ 18 h 27"/>
                  <a:gd name="T26" fmla="*/ 70 w 131"/>
                  <a:gd name="T27" fmla="*/ 9 h 27"/>
                  <a:gd name="T28" fmla="*/ 44 w 131"/>
                  <a:gd name="T29" fmla="*/ 0 h 27"/>
                  <a:gd name="T30" fmla="*/ 0 w 131"/>
                  <a:gd name="T31" fmla="*/ 18 h 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27"/>
                  <a:gd name="T50" fmla="*/ 131 w 131"/>
                  <a:gd name="T51" fmla="*/ 27 h 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27">
                    <a:moveTo>
                      <a:pt x="0" y="18"/>
                    </a:moveTo>
                    <a:lnTo>
                      <a:pt x="26" y="18"/>
                    </a:lnTo>
                    <a:lnTo>
                      <a:pt x="35" y="18"/>
                    </a:lnTo>
                    <a:lnTo>
                      <a:pt x="44" y="27"/>
                    </a:lnTo>
                    <a:lnTo>
                      <a:pt x="114" y="18"/>
                    </a:lnTo>
                    <a:lnTo>
                      <a:pt x="131" y="9"/>
                    </a:lnTo>
                    <a:lnTo>
                      <a:pt x="114" y="9"/>
                    </a:lnTo>
                    <a:lnTo>
                      <a:pt x="114" y="0"/>
                    </a:lnTo>
                    <a:lnTo>
                      <a:pt x="87" y="9"/>
                    </a:lnTo>
                    <a:lnTo>
                      <a:pt x="96" y="9"/>
                    </a:lnTo>
                    <a:lnTo>
                      <a:pt x="87" y="9"/>
                    </a:lnTo>
                    <a:lnTo>
                      <a:pt x="87" y="18"/>
                    </a:lnTo>
                    <a:lnTo>
                      <a:pt x="70" y="18"/>
                    </a:lnTo>
                    <a:lnTo>
                      <a:pt x="70" y="9"/>
                    </a:lnTo>
                    <a:lnTo>
                      <a:pt x="44" y="0"/>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03" name="Freeform 596"/>
              <p:cNvSpPr>
                <a:spLocks/>
              </p:cNvSpPr>
              <p:nvPr/>
            </p:nvSpPr>
            <p:spPr bwMode="auto">
              <a:xfrm>
                <a:off x="1463" y="1081"/>
                <a:ext cx="131" cy="27"/>
              </a:xfrm>
              <a:custGeom>
                <a:avLst/>
                <a:gdLst>
                  <a:gd name="T0" fmla="*/ 0 w 131"/>
                  <a:gd name="T1" fmla="*/ 18 h 27"/>
                  <a:gd name="T2" fmla="*/ 26 w 131"/>
                  <a:gd name="T3" fmla="*/ 18 h 27"/>
                  <a:gd name="T4" fmla="*/ 35 w 131"/>
                  <a:gd name="T5" fmla="*/ 18 h 27"/>
                  <a:gd name="T6" fmla="*/ 44 w 131"/>
                  <a:gd name="T7" fmla="*/ 27 h 27"/>
                  <a:gd name="T8" fmla="*/ 114 w 131"/>
                  <a:gd name="T9" fmla="*/ 18 h 27"/>
                  <a:gd name="T10" fmla="*/ 131 w 131"/>
                  <a:gd name="T11" fmla="*/ 9 h 27"/>
                  <a:gd name="T12" fmla="*/ 114 w 131"/>
                  <a:gd name="T13" fmla="*/ 9 h 27"/>
                  <a:gd name="T14" fmla="*/ 114 w 131"/>
                  <a:gd name="T15" fmla="*/ 0 h 27"/>
                  <a:gd name="T16" fmla="*/ 87 w 131"/>
                  <a:gd name="T17" fmla="*/ 9 h 27"/>
                  <a:gd name="T18" fmla="*/ 96 w 131"/>
                  <a:gd name="T19" fmla="*/ 9 h 27"/>
                  <a:gd name="T20" fmla="*/ 87 w 131"/>
                  <a:gd name="T21" fmla="*/ 9 h 27"/>
                  <a:gd name="T22" fmla="*/ 87 w 131"/>
                  <a:gd name="T23" fmla="*/ 18 h 27"/>
                  <a:gd name="T24" fmla="*/ 70 w 131"/>
                  <a:gd name="T25" fmla="*/ 18 h 27"/>
                  <a:gd name="T26" fmla="*/ 70 w 131"/>
                  <a:gd name="T27" fmla="*/ 9 h 27"/>
                  <a:gd name="T28" fmla="*/ 44 w 131"/>
                  <a:gd name="T29" fmla="*/ 0 h 27"/>
                  <a:gd name="T30" fmla="*/ 0 w 131"/>
                  <a:gd name="T31" fmla="*/ 18 h 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27"/>
                  <a:gd name="T50" fmla="*/ 131 w 131"/>
                  <a:gd name="T51" fmla="*/ 27 h 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27">
                    <a:moveTo>
                      <a:pt x="0" y="18"/>
                    </a:moveTo>
                    <a:lnTo>
                      <a:pt x="26" y="18"/>
                    </a:lnTo>
                    <a:lnTo>
                      <a:pt x="35" y="18"/>
                    </a:lnTo>
                    <a:lnTo>
                      <a:pt x="44" y="27"/>
                    </a:lnTo>
                    <a:lnTo>
                      <a:pt x="114" y="18"/>
                    </a:lnTo>
                    <a:lnTo>
                      <a:pt x="131" y="9"/>
                    </a:lnTo>
                    <a:lnTo>
                      <a:pt x="114" y="9"/>
                    </a:lnTo>
                    <a:lnTo>
                      <a:pt x="114" y="0"/>
                    </a:lnTo>
                    <a:lnTo>
                      <a:pt x="87" y="9"/>
                    </a:lnTo>
                    <a:lnTo>
                      <a:pt x="96" y="9"/>
                    </a:lnTo>
                    <a:lnTo>
                      <a:pt x="87" y="9"/>
                    </a:lnTo>
                    <a:lnTo>
                      <a:pt x="87" y="18"/>
                    </a:lnTo>
                    <a:lnTo>
                      <a:pt x="70" y="18"/>
                    </a:lnTo>
                    <a:lnTo>
                      <a:pt x="70" y="9"/>
                    </a:lnTo>
                    <a:lnTo>
                      <a:pt x="44" y="0"/>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01" name="Freeform 597"/>
            <p:cNvSpPr>
              <a:spLocks/>
            </p:cNvSpPr>
            <p:nvPr/>
          </p:nvSpPr>
          <p:spPr bwMode="auto">
            <a:xfrm>
              <a:off x="2722563" y="2087562"/>
              <a:ext cx="309562" cy="120650"/>
            </a:xfrm>
            <a:custGeom>
              <a:avLst/>
              <a:gdLst>
                <a:gd name="T0" fmla="*/ 2147483647 w 192"/>
                <a:gd name="T1" fmla="*/ 2147483647 h 80"/>
                <a:gd name="T2" fmla="*/ 2147483647 w 192"/>
                <a:gd name="T3" fmla="*/ 2147483647 h 80"/>
                <a:gd name="T4" fmla="*/ 2147483647 w 192"/>
                <a:gd name="T5" fmla="*/ 2147483647 h 80"/>
                <a:gd name="T6" fmla="*/ 2147483647 w 192"/>
                <a:gd name="T7" fmla="*/ 2147483647 h 80"/>
                <a:gd name="T8" fmla="*/ 0 w 192"/>
                <a:gd name="T9" fmla="*/ 2147483647 h 80"/>
                <a:gd name="T10" fmla="*/ 2147483647 w 192"/>
                <a:gd name="T11" fmla="*/ 2147483647 h 80"/>
                <a:gd name="T12" fmla="*/ 2147483647 w 192"/>
                <a:gd name="T13" fmla="*/ 2147483647 h 80"/>
                <a:gd name="T14" fmla="*/ 2147483647 w 192"/>
                <a:gd name="T15" fmla="*/ 2147483647 h 80"/>
                <a:gd name="T16" fmla="*/ 2147483647 w 192"/>
                <a:gd name="T17" fmla="*/ 2147483647 h 80"/>
                <a:gd name="T18" fmla="*/ 2147483647 w 192"/>
                <a:gd name="T19" fmla="*/ 2147483647 h 80"/>
                <a:gd name="T20" fmla="*/ 2147483647 w 192"/>
                <a:gd name="T21" fmla="*/ 2147483647 h 80"/>
                <a:gd name="T22" fmla="*/ 2147483647 w 192"/>
                <a:gd name="T23" fmla="*/ 2147483647 h 80"/>
                <a:gd name="T24" fmla="*/ 2147483647 w 192"/>
                <a:gd name="T25" fmla="*/ 2147483647 h 80"/>
                <a:gd name="T26" fmla="*/ 2147483647 w 192"/>
                <a:gd name="T27" fmla="*/ 2147483647 h 80"/>
                <a:gd name="T28" fmla="*/ 2147483647 w 192"/>
                <a:gd name="T29" fmla="*/ 2147483647 h 80"/>
                <a:gd name="T30" fmla="*/ 2147483647 w 192"/>
                <a:gd name="T31" fmla="*/ 2147483647 h 80"/>
                <a:gd name="T32" fmla="*/ 2147483647 w 192"/>
                <a:gd name="T33" fmla="*/ 0 h 80"/>
                <a:gd name="T34" fmla="*/ 2147483647 w 192"/>
                <a:gd name="T35" fmla="*/ 2147483647 h 80"/>
                <a:gd name="T36" fmla="*/ 2147483647 w 192"/>
                <a:gd name="T37" fmla="*/ 2147483647 h 80"/>
                <a:gd name="T38" fmla="*/ 2147483647 w 192"/>
                <a:gd name="T39" fmla="*/ 2147483647 h 80"/>
                <a:gd name="T40" fmla="*/ 2147483647 w 192"/>
                <a:gd name="T41" fmla="*/ 2147483647 h 80"/>
                <a:gd name="T42" fmla="*/ 2147483647 w 192"/>
                <a:gd name="T43" fmla="*/ 2147483647 h 80"/>
                <a:gd name="T44" fmla="*/ 2147483647 w 192"/>
                <a:gd name="T45" fmla="*/ 2147483647 h 80"/>
                <a:gd name="T46" fmla="*/ 2147483647 w 192"/>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2"/>
                <a:gd name="T73" fmla="*/ 0 h 80"/>
                <a:gd name="T74" fmla="*/ 192 w 192"/>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2" h="80">
                  <a:moveTo>
                    <a:pt x="9" y="44"/>
                  </a:moveTo>
                  <a:lnTo>
                    <a:pt x="9" y="53"/>
                  </a:lnTo>
                  <a:lnTo>
                    <a:pt x="61" y="53"/>
                  </a:lnTo>
                  <a:lnTo>
                    <a:pt x="9" y="62"/>
                  </a:lnTo>
                  <a:lnTo>
                    <a:pt x="0" y="71"/>
                  </a:lnTo>
                  <a:lnTo>
                    <a:pt x="26" y="71"/>
                  </a:lnTo>
                  <a:lnTo>
                    <a:pt x="18" y="80"/>
                  </a:lnTo>
                  <a:lnTo>
                    <a:pt x="105" y="71"/>
                  </a:lnTo>
                  <a:lnTo>
                    <a:pt x="122" y="80"/>
                  </a:lnTo>
                  <a:lnTo>
                    <a:pt x="148" y="80"/>
                  </a:lnTo>
                  <a:lnTo>
                    <a:pt x="183" y="62"/>
                  </a:lnTo>
                  <a:lnTo>
                    <a:pt x="157" y="53"/>
                  </a:lnTo>
                  <a:lnTo>
                    <a:pt x="157" y="44"/>
                  </a:lnTo>
                  <a:lnTo>
                    <a:pt x="166" y="44"/>
                  </a:lnTo>
                  <a:lnTo>
                    <a:pt x="166" y="27"/>
                  </a:lnTo>
                  <a:lnTo>
                    <a:pt x="192" y="18"/>
                  </a:lnTo>
                  <a:lnTo>
                    <a:pt x="174" y="0"/>
                  </a:lnTo>
                  <a:lnTo>
                    <a:pt x="148" y="27"/>
                  </a:lnTo>
                  <a:lnTo>
                    <a:pt x="105" y="18"/>
                  </a:lnTo>
                  <a:lnTo>
                    <a:pt x="96" y="27"/>
                  </a:lnTo>
                  <a:lnTo>
                    <a:pt x="96" y="18"/>
                  </a:lnTo>
                  <a:lnTo>
                    <a:pt x="87" y="18"/>
                  </a:lnTo>
                  <a:lnTo>
                    <a:pt x="35" y="27"/>
                  </a:lnTo>
                  <a:lnTo>
                    <a:pt x="9" y="44"/>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02" name="Group 598"/>
            <p:cNvGrpSpPr>
              <a:grpSpLocks/>
            </p:cNvGrpSpPr>
            <p:nvPr/>
          </p:nvGrpSpPr>
          <p:grpSpPr bwMode="auto">
            <a:xfrm>
              <a:off x="2722563" y="2087562"/>
              <a:ext cx="309562" cy="120650"/>
              <a:chOff x="1376" y="1117"/>
              <a:chExt cx="192" cy="80"/>
            </a:xfrm>
          </p:grpSpPr>
          <p:sp>
            <p:nvSpPr>
              <p:cNvPr id="56000" name="Freeform 599"/>
              <p:cNvSpPr>
                <a:spLocks/>
              </p:cNvSpPr>
              <p:nvPr/>
            </p:nvSpPr>
            <p:spPr bwMode="auto">
              <a:xfrm>
                <a:off x="1376" y="1117"/>
                <a:ext cx="192" cy="80"/>
              </a:xfrm>
              <a:custGeom>
                <a:avLst/>
                <a:gdLst>
                  <a:gd name="T0" fmla="*/ 9 w 192"/>
                  <a:gd name="T1" fmla="*/ 44 h 80"/>
                  <a:gd name="T2" fmla="*/ 9 w 192"/>
                  <a:gd name="T3" fmla="*/ 53 h 80"/>
                  <a:gd name="T4" fmla="*/ 61 w 192"/>
                  <a:gd name="T5" fmla="*/ 53 h 80"/>
                  <a:gd name="T6" fmla="*/ 9 w 192"/>
                  <a:gd name="T7" fmla="*/ 62 h 80"/>
                  <a:gd name="T8" fmla="*/ 0 w 192"/>
                  <a:gd name="T9" fmla="*/ 71 h 80"/>
                  <a:gd name="T10" fmla="*/ 26 w 192"/>
                  <a:gd name="T11" fmla="*/ 71 h 80"/>
                  <a:gd name="T12" fmla="*/ 18 w 192"/>
                  <a:gd name="T13" fmla="*/ 80 h 80"/>
                  <a:gd name="T14" fmla="*/ 105 w 192"/>
                  <a:gd name="T15" fmla="*/ 71 h 80"/>
                  <a:gd name="T16" fmla="*/ 122 w 192"/>
                  <a:gd name="T17" fmla="*/ 80 h 80"/>
                  <a:gd name="T18" fmla="*/ 148 w 192"/>
                  <a:gd name="T19" fmla="*/ 80 h 80"/>
                  <a:gd name="T20" fmla="*/ 183 w 192"/>
                  <a:gd name="T21" fmla="*/ 62 h 80"/>
                  <a:gd name="T22" fmla="*/ 157 w 192"/>
                  <a:gd name="T23" fmla="*/ 53 h 80"/>
                  <a:gd name="T24" fmla="*/ 157 w 192"/>
                  <a:gd name="T25" fmla="*/ 44 h 80"/>
                  <a:gd name="T26" fmla="*/ 166 w 192"/>
                  <a:gd name="T27" fmla="*/ 44 h 80"/>
                  <a:gd name="T28" fmla="*/ 166 w 192"/>
                  <a:gd name="T29" fmla="*/ 27 h 80"/>
                  <a:gd name="T30" fmla="*/ 192 w 192"/>
                  <a:gd name="T31" fmla="*/ 18 h 80"/>
                  <a:gd name="T32" fmla="*/ 174 w 192"/>
                  <a:gd name="T33" fmla="*/ 0 h 80"/>
                  <a:gd name="T34" fmla="*/ 148 w 192"/>
                  <a:gd name="T35" fmla="*/ 27 h 80"/>
                  <a:gd name="T36" fmla="*/ 105 w 192"/>
                  <a:gd name="T37" fmla="*/ 18 h 80"/>
                  <a:gd name="T38" fmla="*/ 96 w 192"/>
                  <a:gd name="T39" fmla="*/ 27 h 80"/>
                  <a:gd name="T40" fmla="*/ 96 w 192"/>
                  <a:gd name="T41" fmla="*/ 18 h 80"/>
                  <a:gd name="T42" fmla="*/ 87 w 192"/>
                  <a:gd name="T43" fmla="*/ 18 h 80"/>
                  <a:gd name="T44" fmla="*/ 35 w 192"/>
                  <a:gd name="T45" fmla="*/ 27 h 80"/>
                  <a:gd name="T46" fmla="*/ 9 w 192"/>
                  <a:gd name="T47" fmla="*/ 44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2"/>
                  <a:gd name="T73" fmla="*/ 0 h 80"/>
                  <a:gd name="T74" fmla="*/ 192 w 192"/>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2" h="80">
                    <a:moveTo>
                      <a:pt x="9" y="44"/>
                    </a:moveTo>
                    <a:lnTo>
                      <a:pt x="9" y="53"/>
                    </a:lnTo>
                    <a:lnTo>
                      <a:pt x="61" y="53"/>
                    </a:lnTo>
                    <a:lnTo>
                      <a:pt x="9" y="62"/>
                    </a:lnTo>
                    <a:lnTo>
                      <a:pt x="0" y="71"/>
                    </a:lnTo>
                    <a:lnTo>
                      <a:pt x="26" y="71"/>
                    </a:lnTo>
                    <a:lnTo>
                      <a:pt x="18" y="80"/>
                    </a:lnTo>
                    <a:lnTo>
                      <a:pt x="105" y="71"/>
                    </a:lnTo>
                    <a:lnTo>
                      <a:pt x="122" y="80"/>
                    </a:lnTo>
                    <a:lnTo>
                      <a:pt x="148" y="80"/>
                    </a:lnTo>
                    <a:lnTo>
                      <a:pt x="183" y="62"/>
                    </a:lnTo>
                    <a:lnTo>
                      <a:pt x="157" y="53"/>
                    </a:lnTo>
                    <a:lnTo>
                      <a:pt x="157" y="44"/>
                    </a:lnTo>
                    <a:lnTo>
                      <a:pt x="166" y="44"/>
                    </a:lnTo>
                    <a:lnTo>
                      <a:pt x="166" y="27"/>
                    </a:lnTo>
                    <a:lnTo>
                      <a:pt x="192" y="18"/>
                    </a:lnTo>
                    <a:lnTo>
                      <a:pt x="174" y="0"/>
                    </a:lnTo>
                    <a:lnTo>
                      <a:pt x="148" y="27"/>
                    </a:lnTo>
                    <a:lnTo>
                      <a:pt x="105" y="18"/>
                    </a:lnTo>
                    <a:lnTo>
                      <a:pt x="96" y="27"/>
                    </a:lnTo>
                    <a:lnTo>
                      <a:pt x="96" y="18"/>
                    </a:lnTo>
                    <a:lnTo>
                      <a:pt x="87" y="18"/>
                    </a:lnTo>
                    <a:lnTo>
                      <a:pt x="35" y="27"/>
                    </a:lnTo>
                    <a:lnTo>
                      <a:pt x="9" y="44"/>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6001" name="Freeform 600"/>
              <p:cNvSpPr>
                <a:spLocks/>
              </p:cNvSpPr>
              <p:nvPr/>
            </p:nvSpPr>
            <p:spPr bwMode="auto">
              <a:xfrm>
                <a:off x="1376" y="1117"/>
                <a:ext cx="192" cy="80"/>
              </a:xfrm>
              <a:custGeom>
                <a:avLst/>
                <a:gdLst>
                  <a:gd name="T0" fmla="*/ 9 w 192"/>
                  <a:gd name="T1" fmla="*/ 44 h 80"/>
                  <a:gd name="T2" fmla="*/ 9 w 192"/>
                  <a:gd name="T3" fmla="*/ 53 h 80"/>
                  <a:gd name="T4" fmla="*/ 61 w 192"/>
                  <a:gd name="T5" fmla="*/ 53 h 80"/>
                  <a:gd name="T6" fmla="*/ 9 w 192"/>
                  <a:gd name="T7" fmla="*/ 62 h 80"/>
                  <a:gd name="T8" fmla="*/ 0 w 192"/>
                  <a:gd name="T9" fmla="*/ 71 h 80"/>
                  <a:gd name="T10" fmla="*/ 26 w 192"/>
                  <a:gd name="T11" fmla="*/ 71 h 80"/>
                  <a:gd name="T12" fmla="*/ 18 w 192"/>
                  <a:gd name="T13" fmla="*/ 80 h 80"/>
                  <a:gd name="T14" fmla="*/ 105 w 192"/>
                  <a:gd name="T15" fmla="*/ 71 h 80"/>
                  <a:gd name="T16" fmla="*/ 122 w 192"/>
                  <a:gd name="T17" fmla="*/ 80 h 80"/>
                  <a:gd name="T18" fmla="*/ 148 w 192"/>
                  <a:gd name="T19" fmla="*/ 80 h 80"/>
                  <a:gd name="T20" fmla="*/ 183 w 192"/>
                  <a:gd name="T21" fmla="*/ 62 h 80"/>
                  <a:gd name="T22" fmla="*/ 157 w 192"/>
                  <a:gd name="T23" fmla="*/ 53 h 80"/>
                  <a:gd name="T24" fmla="*/ 157 w 192"/>
                  <a:gd name="T25" fmla="*/ 44 h 80"/>
                  <a:gd name="T26" fmla="*/ 166 w 192"/>
                  <a:gd name="T27" fmla="*/ 44 h 80"/>
                  <a:gd name="T28" fmla="*/ 166 w 192"/>
                  <a:gd name="T29" fmla="*/ 27 h 80"/>
                  <a:gd name="T30" fmla="*/ 192 w 192"/>
                  <a:gd name="T31" fmla="*/ 18 h 80"/>
                  <a:gd name="T32" fmla="*/ 174 w 192"/>
                  <a:gd name="T33" fmla="*/ 0 h 80"/>
                  <a:gd name="T34" fmla="*/ 148 w 192"/>
                  <a:gd name="T35" fmla="*/ 27 h 80"/>
                  <a:gd name="T36" fmla="*/ 105 w 192"/>
                  <a:gd name="T37" fmla="*/ 18 h 80"/>
                  <a:gd name="T38" fmla="*/ 96 w 192"/>
                  <a:gd name="T39" fmla="*/ 27 h 80"/>
                  <a:gd name="T40" fmla="*/ 96 w 192"/>
                  <a:gd name="T41" fmla="*/ 18 h 80"/>
                  <a:gd name="T42" fmla="*/ 87 w 192"/>
                  <a:gd name="T43" fmla="*/ 18 h 80"/>
                  <a:gd name="T44" fmla="*/ 35 w 192"/>
                  <a:gd name="T45" fmla="*/ 27 h 80"/>
                  <a:gd name="T46" fmla="*/ 9 w 192"/>
                  <a:gd name="T47" fmla="*/ 44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2"/>
                  <a:gd name="T73" fmla="*/ 0 h 80"/>
                  <a:gd name="T74" fmla="*/ 192 w 192"/>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2" h="80">
                    <a:moveTo>
                      <a:pt x="9" y="44"/>
                    </a:moveTo>
                    <a:lnTo>
                      <a:pt x="9" y="53"/>
                    </a:lnTo>
                    <a:lnTo>
                      <a:pt x="61" y="53"/>
                    </a:lnTo>
                    <a:lnTo>
                      <a:pt x="9" y="62"/>
                    </a:lnTo>
                    <a:lnTo>
                      <a:pt x="0" y="71"/>
                    </a:lnTo>
                    <a:lnTo>
                      <a:pt x="26" y="71"/>
                    </a:lnTo>
                    <a:lnTo>
                      <a:pt x="18" y="80"/>
                    </a:lnTo>
                    <a:lnTo>
                      <a:pt x="105" y="71"/>
                    </a:lnTo>
                    <a:lnTo>
                      <a:pt x="122" y="80"/>
                    </a:lnTo>
                    <a:lnTo>
                      <a:pt x="148" y="80"/>
                    </a:lnTo>
                    <a:lnTo>
                      <a:pt x="183" y="62"/>
                    </a:lnTo>
                    <a:lnTo>
                      <a:pt x="157" y="53"/>
                    </a:lnTo>
                    <a:lnTo>
                      <a:pt x="157" y="44"/>
                    </a:lnTo>
                    <a:lnTo>
                      <a:pt x="166" y="44"/>
                    </a:lnTo>
                    <a:lnTo>
                      <a:pt x="166" y="27"/>
                    </a:lnTo>
                    <a:lnTo>
                      <a:pt x="192" y="18"/>
                    </a:lnTo>
                    <a:lnTo>
                      <a:pt x="174" y="0"/>
                    </a:lnTo>
                    <a:lnTo>
                      <a:pt x="148" y="27"/>
                    </a:lnTo>
                    <a:lnTo>
                      <a:pt x="105" y="18"/>
                    </a:lnTo>
                    <a:lnTo>
                      <a:pt x="96" y="27"/>
                    </a:lnTo>
                    <a:lnTo>
                      <a:pt x="96" y="18"/>
                    </a:lnTo>
                    <a:lnTo>
                      <a:pt x="87" y="18"/>
                    </a:lnTo>
                    <a:lnTo>
                      <a:pt x="35" y="27"/>
                    </a:lnTo>
                    <a:lnTo>
                      <a:pt x="9" y="44"/>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03" name="Freeform 601"/>
            <p:cNvSpPr>
              <a:spLocks/>
            </p:cNvSpPr>
            <p:nvPr/>
          </p:nvSpPr>
          <p:spPr bwMode="auto">
            <a:xfrm>
              <a:off x="2640013" y="2073275"/>
              <a:ext cx="223837" cy="80962"/>
            </a:xfrm>
            <a:custGeom>
              <a:avLst/>
              <a:gdLst>
                <a:gd name="T0" fmla="*/ 0 w 139"/>
                <a:gd name="T1" fmla="*/ 2147483647 h 53"/>
                <a:gd name="T2" fmla="*/ 2147483647 w 139"/>
                <a:gd name="T3" fmla="*/ 2147483647 h 53"/>
                <a:gd name="T4" fmla="*/ 2147483647 w 139"/>
                <a:gd name="T5" fmla="*/ 2147483647 h 53"/>
                <a:gd name="T6" fmla="*/ 2147483647 w 139"/>
                <a:gd name="T7" fmla="*/ 2147483647 h 53"/>
                <a:gd name="T8" fmla="*/ 2147483647 w 139"/>
                <a:gd name="T9" fmla="*/ 2147483647 h 53"/>
                <a:gd name="T10" fmla="*/ 2147483647 w 139"/>
                <a:gd name="T11" fmla="*/ 2147483647 h 53"/>
                <a:gd name="T12" fmla="*/ 2147483647 w 139"/>
                <a:gd name="T13" fmla="*/ 2147483647 h 53"/>
                <a:gd name="T14" fmla="*/ 2147483647 w 139"/>
                <a:gd name="T15" fmla="*/ 0 h 53"/>
                <a:gd name="T16" fmla="*/ 2147483647 w 139"/>
                <a:gd name="T17" fmla="*/ 2147483647 h 53"/>
                <a:gd name="T18" fmla="*/ 2147483647 w 139"/>
                <a:gd name="T19" fmla="*/ 2147483647 h 53"/>
                <a:gd name="T20" fmla="*/ 0 w 139"/>
                <a:gd name="T21" fmla="*/ 2147483647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9"/>
                <a:gd name="T34" fmla="*/ 0 h 53"/>
                <a:gd name="T35" fmla="*/ 139 w 139"/>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9" h="53">
                  <a:moveTo>
                    <a:pt x="0" y="45"/>
                  </a:moveTo>
                  <a:lnTo>
                    <a:pt x="9" y="45"/>
                  </a:lnTo>
                  <a:lnTo>
                    <a:pt x="9" y="53"/>
                  </a:lnTo>
                  <a:lnTo>
                    <a:pt x="35" y="53"/>
                  </a:lnTo>
                  <a:lnTo>
                    <a:pt x="70" y="36"/>
                  </a:lnTo>
                  <a:lnTo>
                    <a:pt x="139" y="27"/>
                  </a:lnTo>
                  <a:lnTo>
                    <a:pt x="131" y="9"/>
                  </a:lnTo>
                  <a:lnTo>
                    <a:pt x="87" y="0"/>
                  </a:lnTo>
                  <a:lnTo>
                    <a:pt x="43" y="9"/>
                  </a:lnTo>
                  <a:lnTo>
                    <a:pt x="43" y="27"/>
                  </a:lnTo>
                  <a:lnTo>
                    <a:pt x="0" y="4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04" name="Group 602"/>
            <p:cNvGrpSpPr>
              <a:grpSpLocks/>
            </p:cNvGrpSpPr>
            <p:nvPr/>
          </p:nvGrpSpPr>
          <p:grpSpPr bwMode="auto">
            <a:xfrm>
              <a:off x="2640013" y="2073275"/>
              <a:ext cx="223837" cy="80962"/>
              <a:chOff x="1324" y="1108"/>
              <a:chExt cx="139" cy="53"/>
            </a:xfrm>
          </p:grpSpPr>
          <p:sp>
            <p:nvSpPr>
              <p:cNvPr id="55998" name="Freeform 603"/>
              <p:cNvSpPr>
                <a:spLocks/>
              </p:cNvSpPr>
              <p:nvPr/>
            </p:nvSpPr>
            <p:spPr bwMode="auto">
              <a:xfrm>
                <a:off x="1324" y="1108"/>
                <a:ext cx="139" cy="53"/>
              </a:xfrm>
              <a:custGeom>
                <a:avLst/>
                <a:gdLst>
                  <a:gd name="T0" fmla="*/ 0 w 139"/>
                  <a:gd name="T1" fmla="*/ 45 h 53"/>
                  <a:gd name="T2" fmla="*/ 9 w 139"/>
                  <a:gd name="T3" fmla="*/ 45 h 53"/>
                  <a:gd name="T4" fmla="*/ 9 w 139"/>
                  <a:gd name="T5" fmla="*/ 53 h 53"/>
                  <a:gd name="T6" fmla="*/ 35 w 139"/>
                  <a:gd name="T7" fmla="*/ 53 h 53"/>
                  <a:gd name="T8" fmla="*/ 70 w 139"/>
                  <a:gd name="T9" fmla="*/ 36 h 53"/>
                  <a:gd name="T10" fmla="*/ 139 w 139"/>
                  <a:gd name="T11" fmla="*/ 27 h 53"/>
                  <a:gd name="T12" fmla="*/ 131 w 139"/>
                  <a:gd name="T13" fmla="*/ 9 h 53"/>
                  <a:gd name="T14" fmla="*/ 87 w 139"/>
                  <a:gd name="T15" fmla="*/ 0 h 53"/>
                  <a:gd name="T16" fmla="*/ 43 w 139"/>
                  <a:gd name="T17" fmla="*/ 9 h 53"/>
                  <a:gd name="T18" fmla="*/ 43 w 139"/>
                  <a:gd name="T19" fmla="*/ 27 h 53"/>
                  <a:gd name="T20" fmla="*/ 0 w 139"/>
                  <a:gd name="T21" fmla="*/ 45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9"/>
                  <a:gd name="T34" fmla="*/ 0 h 53"/>
                  <a:gd name="T35" fmla="*/ 139 w 139"/>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9" h="53">
                    <a:moveTo>
                      <a:pt x="0" y="45"/>
                    </a:moveTo>
                    <a:lnTo>
                      <a:pt x="9" y="45"/>
                    </a:lnTo>
                    <a:lnTo>
                      <a:pt x="9" y="53"/>
                    </a:lnTo>
                    <a:lnTo>
                      <a:pt x="35" y="53"/>
                    </a:lnTo>
                    <a:lnTo>
                      <a:pt x="70" y="36"/>
                    </a:lnTo>
                    <a:lnTo>
                      <a:pt x="139" y="27"/>
                    </a:lnTo>
                    <a:lnTo>
                      <a:pt x="131" y="9"/>
                    </a:lnTo>
                    <a:lnTo>
                      <a:pt x="87" y="0"/>
                    </a:lnTo>
                    <a:lnTo>
                      <a:pt x="43" y="9"/>
                    </a:lnTo>
                    <a:lnTo>
                      <a:pt x="43" y="27"/>
                    </a:lnTo>
                    <a:lnTo>
                      <a:pt x="0" y="45"/>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99" name="Freeform 604"/>
              <p:cNvSpPr>
                <a:spLocks/>
              </p:cNvSpPr>
              <p:nvPr/>
            </p:nvSpPr>
            <p:spPr bwMode="auto">
              <a:xfrm>
                <a:off x="1324" y="1108"/>
                <a:ext cx="139" cy="53"/>
              </a:xfrm>
              <a:custGeom>
                <a:avLst/>
                <a:gdLst>
                  <a:gd name="T0" fmla="*/ 0 w 139"/>
                  <a:gd name="T1" fmla="*/ 45 h 53"/>
                  <a:gd name="T2" fmla="*/ 9 w 139"/>
                  <a:gd name="T3" fmla="*/ 45 h 53"/>
                  <a:gd name="T4" fmla="*/ 9 w 139"/>
                  <a:gd name="T5" fmla="*/ 53 h 53"/>
                  <a:gd name="T6" fmla="*/ 35 w 139"/>
                  <a:gd name="T7" fmla="*/ 53 h 53"/>
                  <a:gd name="T8" fmla="*/ 70 w 139"/>
                  <a:gd name="T9" fmla="*/ 36 h 53"/>
                  <a:gd name="T10" fmla="*/ 139 w 139"/>
                  <a:gd name="T11" fmla="*/ 27 h 53"/>
                  <a:gd name="T12" fmla="*/ 131 w 139"/>
                  <a:gd name="T13" fmla="*/ 9 h 53"/>
                  <a:gd name="T14" fmla="*/ 87 w 139"/>
                  <a:gd name="T15" fmla="*/ 0 h 53"/>
                  <a:gd name="T16" fmla="*/ 43 w 139"/>
                  <a:gd name="T17" fmla="*/ 9 h 53"/>
                  <a:gd name="T18" fmla="*/ 43 w 139"/>
                  <a:gd name="T19" fmla="*/ 27 h 53"/>
                  <a:gd name="T20" fmla="*/ 0 w 139"/>
                  <a:gd name="T21" fmla="*/ 45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9"/>
                  <a:gd name="T34" fmla="*/ 0 h 53"/>
                  <a:gd name="T35" fmla="*/ 139 w 139"/>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9" h="53">
                    <a:moveTo>
                      <a:pt x="0" y="45"/>
                    </a:moveTo>
                    <a:lnTo>
                      <a:pt x="9" y="45"/>
                    </a:lnTo>
                    <a:lnTo>
                      <a:pt x="9" y="53"/>
                    </a:lnTo>
                    <a:lnTo>
                      <a:pt x="35" y="53"/>
                    </a:lnTo>
                    <a:lnTo>
                      <a:pt x="70" y="36"/>
                    </a:lnTo>
                    <a:lnTo>
                      <a:pt x="139" y="27"/>
                    </a:lnTo>
                    <a:lnTo>
                      <a:pt x="131" y="9"/>
                    </a:lnTo>
                    <a:lnTo>
                      <a:pt x="87" y="0"/>
                    </a:lnTo>
                    <a:lnTo>
                      <a:pt x="43" y="9"/>
                    </a:lnTo>
                    <a:lnTo>
                      <a:pt x="43" y="27"/>
                    </a:lnTo>
                    <a:lnTo>
                      <a:pt x="0" y="4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05" name="Line 605"/>
            <p:cNvSpPr>
              <a:spLocks noChangeShapeType="1"/>
            </p:cNvSpPr>
            <p:nvPr/>
          </p:nvSpPr>
          <p:spPr bwMode="auto">
            <a:xfrm flipV="1">
              <a:off x="1236663" y="2597150"/>
              <a:ext cx="41275" cy="12700"/>
            </a:xfrm>
            <a:prstGeom prst="line">
              <a:avLst/>
            </a:prstGeom>
            <a:noFill/>
            <a:ln w="14288" cap="rnd">
              <a:solidFill>
                <a:srgbClr val="C5C5C5"/>
              </a:solidFill>
              <a:round/>
              <a:headEnd/>
              <a:tailEnd/>
            </a:ln>
          </p:spPr>
          <p:txBody>
            <a:bodyPr/>
            <a:lstStyle/>
            <a:p>
              <a:endParaRPr lang="zh-CN" altLang="en-US"/>
            </a:p>
          </p:txBody>
        </p:sp>
        <p:sp>
          <p:nvSpPr>
            <p:cNvPr id="55706" name="Freeform 606"/>
            <p:cNvSpPr>
              <a:spLocks/>
            </p:cNvSpPr>
            <p:nvPr/>
          </p:nvSpPr>
          <p:spPr bwMode="auto">
            <a:xfrm>
              <a:off x="1277938" y="2584450"/>
              <a:ext cx="42862" cy="25400"/>
            </a:xfrm>
            <a:custGeom>
              <a:avLst/>
              <a:gdLst>
                <a:gd name="T0" fmla="*/ 0 w 26"/>
                <a:gd name="T1" fmla="*/ 2147483647 h 17"/>
                <a:gd name="T2" fmla="*/ 2147483647 w 26"/>
                <a:gd name="T3" fmla="*/ 0 h 17"/>
                <a:gd name="T4" fmla="*/ 2147483647 w 26"/>
                <a:gd name="T5" fmla="*/ 0 h 17"/>
                <a:gd name="T6" fmla="*/ 0 w 26"/>
                <a:gd name="T7" fmla="*/ 2147483647 h 17"/>
                <a:gd name="T8" fmla="*/ 0 60000 65536"/>
                <a:gd name="T9" fmla="*/ 0 60000 65536"/>
                <a:gd name="T10" fmla="*/ 0 60000 65536"/>
                <a:gd name="T11" fmla="*/ 0 60000 65536"/>
                <a:gd name="T12" fmla="*/ 0 w 26"/>
                <a:gd name="T13" fmla="*/ 0 h 17"/>
                <a:gd name="T14" fmla="*/ 26 w 26"/>
                <a:gd name="T15" fmla="*/ 17 h 17"/>
              </a:gdLst>
              <a:ahLst/>
              <a:cxnLst>
                <a:cxn ang="T8">
                  <a:pos x="T0" y="T1"/>
                </a:cxn>
                <a:cxn ang="T9">
                  <a:pos x="T2" y="T3"/>
                </a:cxn>
                <a:cxn ang="T10">
                  <a:pos x="T4" y="T5"/>
                </a:cxn>
                <a:cxn ang="T11">
                  <a:pos x="T6" y="T7"/>
                </a:cxn>
              </a:cxnLst>
              <a:rect l="T12" t="T13" r="T14" b="T15"/>
              <a:pathLst>
                <a:path w="26" h="17">
                  <a:moveTo>
                    <a:pt x="0" y="17"/>
                  </a:moveTo>
                  <a:lnTo>
                    <a:pt x="26" y="0"/>
                  </a:lnTo>
                  <a:lnTo>
                    <a:pt x="17" y="0"/>
                  </a:lnTo>
                  <a:lnTo>
                    <a:pt x="0" y="1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07" name="Freeform 607"/>
            <p:cNvSpPr>
              <a:spLocks/>
            </p:cNvSpPr>
            <p:nvPr/>
          </p:nvSpPr>
          <p:spPr bwMode="auto">
            <a:xfrm>
              <a:off x="8324850" y="2328862"/>
              <a:ext cx="85725" cy="12700"/>
            </a:xfrm>
            <a:custGeom>
              <a:avLst/>
              <a:gdLst>
                <a:gd name="T0" fmla="*/ 0 w 53"/>
                <a:gd name="T1" fmla="*/ 0 h 9"/>
                <a:gd name="T2" fmla="*/ 2147483647 w 53"/>
                <a:gd name="T3" fmla="*/ 2147483647 h 9"/>
                <a:gd name="T4" fmla="*/ 2147483647 w 53"/>
                <a:gd name="T5" fmla="*/ 2147483647 h 9"/>
                <a:gd name="T6" fmla="*/ 2147483647 w 53"/>
                <a:gd name="T7" fmla="*/ 2147483647 h 9"/>
                <a:gd name="T8" fmla="*/ 0 w 53"/>
                <a:gd name="T9" fmla="*/ 0 h 9"/>
                <a:gd name="T10" fmla="*/ 0 60000 65536"/>
                <a:gd name="T11" fmla="*/ 0 60000 65536"/>
                <a:gd name="T12" fmla="*/ 0 60000 65536"/>
                <a:gd name="T13" fmla="*/ 0 60000 65536"/>
                <a:gd name="T14" fmla="*/ 0 60000 65536"/>
                <a:gd name="T15" fmla="*/ 0 w 53"/>
                <a:gd name="T16" fmla="*/ 0 h 9"/>
                <a:gd name="T17" fmla="*/ 53 w 53"/>
                <a:gd name="T18" fmla="*/ 9 h 9"/>
              </a:gdLst>
              <a:ahLst/>
              <a:cxnLst>
                <a:cxn ang="T10">
                  <a:pos x="T0" y="T1"/>
                </a:cxn>
                <a:cxn ang="T11">
                  <a:pos x="T2" y="T3"/>
                </a:cxn>
                <a:cxn ang="T12">
                  <a:pos x="T4" y="T5"/>
                </a:cxn>
                <a:cxn ang="T13">
                  <a:pos x="T6" y="T7"/>
                </a:cxn>
                <a:cxn ang="T14">
                  <a:pos x="T8" y="T9"/>
                </a:cxn>
              </a:cxnLst>
              <a:rect l="T15" t="T16" r="T17" b="T18"/>
              <a:pathLst>
                <a:path w="53" h="9">
                  <a:moveTo>
                    <a:pt x="0" y="0"/>
                  </a:moveTo>
                  <a:lnTo>
                    <a:pt x="9" y="9"/>
                  </a:lnTo>
                  <a:lnTo>
                    <a:pt x="44" y="9"/>
                  </a:lnTo>
                  <a:lnTo>
                    <a:pt x="53" y="9"/>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08" name="Freeform 608"/>
            <p:cNvSpPr>
              <a:spLocks/>
            </p:cNvSpPr>
            <p:nvPr/>
          </p:nvSpPr>
          <p:spPr bwMode="auto">
            <a:xfrm>
              <a:off x="8324850" y="2328862"/>
              <a:ext cx="85725" cy="12700"/>
            </a:xfrm>
            <a:custGeom>
              <a:avLst/>
              <a:gdLst>
                <a:gd name="T0" fmla="*/ 0 w 53"/>
                <a:gd name="T1" fmla="*/ 0 h 9"/>
                <a:gd name="T2" fmla="*/ 2147483647 w 53"/>
                <a:gd name="T3" fmla="*/ 2147483647 h 9"/>
                <a:gd name="T4" fmla="*/ 2147483647 w 53"/>
                <a:gd name="T5" fmla="*/ 2147483647 h 9"/>
                <a:gd name="T6" fmla="*/ 2147483647 w 53"/>
                <a:gd name="T7" fmla="*/ 2147483647 h 9"/>
                <a:gd name="T8" fmla="*/ 0 w 53"/>
                <a:gd name="T9" fmla="*/ 0 h 9"/>
                <a:gd name="T10" fmla="*/ 0 60000 65536"/>
                <a:gd name="T11" fmla="*/ 0 60000 65536"/>
                <a:gd name="T12" fmla="*/ 0 60000 65536"/>
                <a:gd name="T13" fmla="*/ 0 60000 65536"/>
                <a:gd name="T14" fmla="*/ 0 60000 65536"/>
                <a:gd name="T15" fmla="*/ 0 w 53"/>
                <a:gd name="T16" fmla="*/ 0 h 9"/>
                <a:gd name="T17" fmla="*/ 53 w 53"/>
                <a:gd name="T18" fmla="*/ 9 h 9"/>
              </a:gdLst>
              <a:ahLst/>
              <a:cxnLst>
                <a:cxn ang="T10">
                  <a:pos x="T0" y="T1"/>
                </a:cxn>
                <a:cxn ang="T11">
                  <a:pos x="T2" y="T3"/>
                </a:cxn>
                <a:cxn ang="T12">
                  <a:pos x="T4" y="T5"/>
                </a:cxn>
                <a:cxn ang="T13">
                  <a:pos x="T6" y="T7"/>
                </a:cxn>
                <a:cxn ang="T14">
                  <a:pos x="T8" y="T9"/>
                </a:cxn>
              </a:cxnLst>
              <a:rect l="T15" t="T16" r="T17" b="T18"/>
              <a:pathLst>
                <a:path w="53" h="9">
                  <a:moveTo>
                    <a:pt x="0" y="0"/>
                  </a:moveTo>
                  <a:lnTo>
                    <a:pt x="9" y="9"/>
                  </a:lnTo>
                  <a:lnTo>
                    <a:pt x="44" y="9"/>
                  </a:lnTo>
                  <a:lnTo>
                    <a:pt x="53" y="9"/>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09" name="Freeform 609"/>
            <p:cNvSpPr>
              <a:spLocks/>
            </p:cNvSpPr>
            <p:nvPr/>
          </p:nvSpPr>
          <p:spPr bwMode="auto">
            <a:xfrm>
              <a:off x="8324850" y="2328862"/>
              <a:ext cx="85725" cy="12700"/>
            </a:xfrm>
            <a:custGeom>
              <a:avLst/>
              <a:gdLst>
                <a:gd name="T0" fmla="*/ 0 w 53"/>
                <a:gd name="T1" fmla="*/ 0 h 9"/>
                <a:gd name="T2" fmla="*/ 2147483647 w 53"/>
                <a:gd name="T3" fmla="*/ 2147483647 h 9"/>
                <a:gd name="T4" fmla="*/ 2147483647 w 53"/>
                <a:gd name="T5" fmla="*/ 2147483647 h 9"/>
                <a:gd name="T6" fmla="*/ 2147483647 w 53"/>
                <a:gd name="T7" fmla="*/ 2147483647 h 9"/>
                <a:gd name="T8" fmla="*/ 0 60000 65536"/>
                <a:gd name="T9" fmla="*/ 0 60000 65536"/>
                <a:gd name="T10" fmla="*/ 0 60000 65536"/>
                <a:gd name="T11" fmla="*/ 0 60000 65536"/>
                <a:gd name="T12" fmla="*/ 0 w 53"/>
                <a:gd name="T13" fmla="*/ 0 h 9"/>
                <a:gd name="T14" fmla="*/ 53 w 53"/>
                <a:gd name="T15" fmla="*/ 9 h 9"/>
              </a:gdLst>
              <a:ahLst/>
              <a:cxnLst>
                <a:cxn ang="T8">
                  <a:pos x="T0" y="T1"/>
                </a:cxn>
                <a:cxn ang="T9">
                  <a:pos x="T2" y="T3"/>
                </a:cxn>
                <a:cxn ang="T10">
                  <a:pos x="T4" y="T5"/>
                </a:cxn>
                <a:cxn ang="T11">
                  <a:pos x="T6" y="T7"/>
                </a:cxn>
              </a:cxnLst>
              <a:rect l="T12" t="T13" r="T14" b="T15"/>
              <a:pathLst>
                <a:path w="53" h="9">
                  <a:moveTo>
                    <a:pt x="0" y="0"/>
                  </a:moveTo>
                  <a:lnTo>
                    <a:pt x="9" y="9"/>
                  </a:lnTo>
                  <a:lnTo>
                    <a:pt x="44" y="9"/>
                  </a:lnTo>
                  <a:lnTo>
                    <a:pt x="53"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10" name="Line 610"/>
            <p:cNvSpPr>
              <a:spLocks noChangeShapeType="1"/>
            </p:cNvSpPr>
            <p:nvPr/>
          </p:nvSpPr>
          <p:spPr bwMode="auto">
            <a:xfrm flipH="1" flipV="1">
              <a:off x="8324850" y="2328862"/>
              <a:ext cx="69850" cy="12700"/>
            </a:xfrm>
            <a:prstGeom prst="line">
              <a:avLst/>
            </a:prstGeom>
            <a:noFill/>
            <a:ln w="14288" cap="rnd">
              <a:solidFill>
                <a:srgbClr val="C5C5C5"/>
              </a:solidFill>
              <a:round/>
              <a:headEnd/>
              <a:tailEnd/>
            </a:ln>
          </p:spPr>
          <p:txBody>
            <a:bodyPr/>
            <a:lstStyle/>
            <a:p>
              <a:endParaRPr lang="zh-CN" altLang="en-US"/>
            </a:p>
          </p:txBody>
        </p:sp>
        <p:sp>
          <p:nvSpPr>
            <p:cNvPr id="55711" name="Freeform 611"/>
            <p:cNvSpPr>
              <a:spLocks/>
            </p:cNvSpPr>
            <p:nvPr/>
          </p:nvSpPr>
          <p:spPr bwMode="auto">
            <a:xfrm>
              <a:off x="1489075" y="2411412"/>
              <a:ext cx="55563" cy="26988"/>
            </a:xfrm>
            <a:custGeom>
              <a:avLst/>
              <a:gdLst>
                <a:gd name="T0" fmla="*/ 0 w 35"/>
                <a:gd name="T1" fmla="*/ 0 h 18"/>
                <a:gd name="T2" fmla="*/ 2147483647 w 35"/>
                <a:gd name="T3" fmla="*/ 2147483647 h 18"/>
                <a:gd name="T4" fmla="*/ 2147483647 w 35"/>
                <a:gd name="T5" fmla="*/ 0 h 18"/>
                <a:gd name="T6" fmla="*/ 0 w 35"/>
                <a:gd name="T7" fmla="*/ 0 h 18"/>
                <a:gd name="T8" fmla="*/ 0 60000 65536"/>
                <a:gd name="T9" fmla="*/ 0 60000 65536"/>
                <a:gd name="T10" fmla="*/ 0 60000 65536"/>
                <a:gd name="T11" fmla="*/ 0 60000 65536"/>
                <a:gd name="T12" fmla="*/ 0 w 35"/>
                <a:gd name="T13" fmla="*/ 0 h 18"/>
                <a:gd name="T14" fmla="*/ 35 w 35"/>
                <a:gd name="T15" fmla="*/ 18 h 18"/>
              </a:gdLst>
              <a:ahLst/>
              <a:cxnLst>
                <a:cxn ang="T8">
                  <a:pos x="T0" y="T1"/>
                </a:cxn>
                <a:cxn ang="T9">
                  <a:pos x="T2" y="T3"/>
                </a:cxn>
                <a:cxn ang="T10">
                  <a:pos x="T4" y="T5"/>
                </a:cxn>
                <a:cxn ang="T11">
                  <a:pos x="T6" y="T7"/>
                </a:cxn>
              </a:cxnLst>
              <a:rect l="T12" t="T13" r="T14" b="T15"/>
              <a:pathLst>
                <a:path w="35" h="18">
                  <a:moveTo>
                    <a:pt x="0" y="0"/>
                  </a:moveTo>
                  <a:lnTo>
                    <a:pt x="17" y="18"/>
                  </a:lnTo>
                  <a:lnTo>
                    <a:pt x="35"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12" name="Freeform 612"/>
            <p:cNvSpPr>
              <a:spLocks/>
            </p:cNvSpPr>
            <p:nvPr/>
          </p:nvSpPr>
          <p:spPr bwMode="auto">
            <a:xfrm>
              <a:off x="1489075" y="2411412"/>
              <a:ext cx="55563" cy="26988"/>
            </a:xfrm>
            <a:custGeom>
              <a:avLst/>
              <a:gdLst>
                <a:gd name="T0" fmla="*/ 0 w 35"/>
                <a:gd name="T1" fmla="*/ 0 h 18"/>
                <a:gd name="T2" fmla="*/ 2147483647 w 35"/>
                <a:gd name="T3" fmla="*/ 2147483647 h 18"/>
                <a:gd name="T4" fmla="*/ 2147483647 w 35"/>
                <a:gd name="T5" fmla="*/ 0 h 18"/>
                <a:gd name="T6" fmla="*/ 0 w 35"/>
                <a:gd name="T7" fmla="*/ 0 h 18"/>
                <a:gd name="T8" fmla="*/ 0 60000 65536"/>
                <a:gd name="T9" fmla="*/ 0 60000 65536"/>
                <a:gd name="T10" fmla="*/ 0 60000 65536"/>
                <a:gd name="T11" fmla="*/ 0 60000 65536"/>
                <a:gd name="T12" fmla="*/ 0 w 35"/>
                <a:gd name="T13" fmla="*/ 0 h 18"/>
                <a:gd name="T14" fmla="*/ 35 w 35"/>
                <a:gd name="T15" fmla="*/ 18 h 18"/>
              </a:gdLst>
              <a:ahLst/>
              <a:cxnLst>
                <a:cxn ang="T8">
                  <a:pos x="T0" y="T1"/>
                </a:cxn>
                <a:cxn ang="T9">
                  <a:pos x="T2" y="T3"/>
                </a:cxn>
                <a:cxn ang="T10">
                  <a:pos x="T4" y="T5"/>
                </a:cxn>
                <a:cxn ang="T11">
                  <a:pos x="T6" y="T7"/>
                </a:cxn>
              </a:cxnLst>
              <a:rect l="T12" t="T13" r="T14" b="T15"/>
              <a:pathLst>
                <a:path w="35" h="18">
                  <a:moveTo>
                    <a:pt x="0" y="0"/>
                  </a:moveTo>
                  <a:lnTo>
                    <a:pt x="17" y="18"/>
                  </a:lnTo>
                  <a:lnTo>
                    <a:pt x="35"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13" name="Freeform 613"/>
            <p:cNvSpPr>
              <a:spLocks/>
            </p:cNvSpPr>
            <p:nvPr/>
          </p:nvSpPr>
          <p:spPr bwMode="auto">
            <a:xfrm>
              <a:off x="1657350" y="2463800"/>
              <a:ext cx="69850" cy="39687"/>
            </a:xfrm>
            <a:custGeom>
              <a:avLst/>
              <a:gdLst>
                <a:gd name="T0" fmla="*/ 0 w 44"/>
                <a:gd name="T1" fmla="*/ 2147483647 h 27"/>
                <a:gd name="T2" fmla="*/ 2147483647 w 44"/>
                <a:gd name="T3" fmla="*/ 2147483647 h 27"/>
                <a:gd name="T4" fmla="*/ 2147483647 w 44"/>
                <a:gd name="T5" fmla="*/ 2147483647 h 27"/>
                <a:gd name="T6" fmla="*/ 2147483647 w 44"/>
                <a:gd name="T7" fmla="*/ 2147483647 h 27"/>
                <a:gd name="T8" fmla="*/ 2147483647 w 44"/>
                <a:gd name="T9" fmla="*/ 0 h 27"/>
                <a:gd name="T10" fmla="*/ 0 w 44"/>
                <a:gd name="T11" fmla="*/ 2147483647 h 27"/>
                <a:gd name="T12" fmla="*/ 0 60000 65536"/>
                <a:gd name="T13" fmla="*/ 0 60000 65536"/>
                <a:gd name="T14" fmla="*/ 0 60000 65536"/>
                <a:gd name="T15" fmla="*/ 0 60000 65536"/>
                <a:gd name="T16" fmla="*/ 0 60000 65536"/>
                <a:gd name="T17" fmla="*/ 0 60000 65536"/>
                <a:gd name="T18" fmla="*/ 0 w 44"/>
                <a:gd name="T19" fmla="*/ 0 h 27"/>
                <a:gd name="T20" fmla="*/ 44 w 4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4" h="27">
                  <a:moveTo>
                    <a:pt x="0" y="27"/>
                  </a:moveTo>
                  <a:lnTo>
                    <a:pt x="35" y="18"/>
                  </a:lnTo>
                  <a:lnTo>
                    <a:pt x="35" y="9"/>
                  </a:lnTo>
                  <a:lnTo>
                    <a:pt x="44" y="9"/>
                  </a:lnTo>
                  <a:lnTo>
                    <a:pt x="44" y="0"/>
                  </a:lnTo>
                  <a:lnTo>
                    <a:pt x="0"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14" name="Freeform 614"/>
            <p:cNvSpPr>
              <a:spLocks/>
            </p:cNvSpPr>
            <p:nvPr/>
          </p:nvSpPr>
          <p:spPr bwMode="auto">
            <a:xfrm>
              <a:off x="1657350" y="2463800"/>
              <a:ext cx="69850" cy="39687"/>
            </a:xfrm>
            <a:custGeom>
              <a:avLst/>
              <a:gdLst>
                <a:gd name="T0" fmla="*/ 0 w 44"/>
                <a:gd name="T1" fmla="*/ 2147483647 h 27"/>
                <a:gd name="T2" fmla="*/ 2147483647 w 44"/>
                <a:gd name="T3" fmla="*/ 2147483647 h 27"/>
                <a:gd name="T4" fmla="*/ 2147483647 w 44"/>
                <a:gd name="T5" fmla="*/ 2147483647 h 27"/>
                <a:gd name="T6" fmla="*/ 2147483647 w 44"/>
                <a:gd name="T7" fmla="*/ 2147483647 h 27"/>
                <a:gd name="T8" fmla="*/ 2147483647 w 44"/>
                <a:gd name="T9" fmla="*/ 0 h 27"/>
                <a:gd name="T10" fmla="*/ 0 w 44"/>
                <a:gd name="T11" fmla="*/ 2147483647 h 27"/>
                <a:gd name="T12" fmla="*/ 0 60000 65536"/>
                <a:gd name="T13" fmla="*/ 0 60000 65536"/>
                <a:gd name="T14" fmla="*/ 0 60000 65536"/>
                <a:gd name="T15" fmla="*/ 0 60000 65536"/>
                <a:gd name="T16" fmla="*/ 0 60000 65536"/>
                <a:gd name="T17" fmla="*/ 0 60000 65536"/>
                <a:gd name="T18" fmla="*/ 0 w 44"/>
                <a:gd name="T19" fmla="*/ 0 h 27"/>
                <a:gd name="T20" fmla="*/ 44 w 4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4" h="27">
                  <a:moveTo>
                    <a:pt x="0" y="27"/>
                  </a:moveTo>
                  <a:lnTo>
                    <a:pt x="35" y="18"/>
                  </a:lnTo>
                  <a:lnTo>
                    <a:pt x="35" y="9"/>
                  </a:lnTo>
                  <a:lnTo>
                    <a:pt x="44" y="9"/>
                  </a:lnTo>
                  <a:lnTo>
                    <a:pt x="44" y="0"/>
                  </a:lnTo>
                  <a:lnTo>
                    <a:pt x="0"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15" name="Freeform 615"/>
            <p:cNvSpPr>
              <a:spLocks/>
            </p:cNvSpPr>
            <p:nvPr/>
          </p:nvSpPr>
          <p:spPr bwMode="auto">
            <a:xfrm>
              <a:off x="1993900" y="2584450"/>
              <a:ext cx="42863" cy="53975"/>
            </a:xfrm>
            <a:custGeom>
              <a:avLst/>
              <a:gdLst>
                <a:gd name="T0" fmla="*/ 2147483647 w 26"/>
                <a:gd name="T1" fmla="*/ 0 h 35"/>
                <a:gd name="T2" fmla="*/ 0 w 26"/>
                <a:gd name="T3" fmla="*/ 2147483647 h 35"/>
                <a:gd name="T4" fmla="*/ 0 w 26"/>
                <a:gd name="T5" fmla="*/ 2147483647 h 35"/>
                <a:gd name="T6" fmla="*/ 2147483647 w 26"/>
                <a:gd name="T7" fmla="*/ 2147483647 h 35"/>
                <a:gd name="T8" fmla="*/ 2147483647 w 26"/>
                <a:gd name="T9" fmla="*/ 2147483647 h 35"/>
                <a:gd name="T10" fmla="*/ 2147483647 w 26"/>
                <a:gd name="T11" fmla="*/ 0 h 35"/>
                <a:gd name="T12" fmla="*/ 2147483647 w 26"/>
                <a:gd name="T13" fmla="*/ 0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9" y="0"/>
                  </a:moveTo>
                  <a:lnTo>
                    <a:pt x="0" y="8"/>
                  </a:lnTo>
                  <a:lnTo>
                    <a:pt x="0" y="26"/>
                  </a:lnTo>
                  <a:lnTo>
                    <a:pt x="9" y="35"/>
                  </a:lnTo>
                  <a:lnTo>
                    <a:pt x="9" y="26"/>
                  </a:lnTo>
                  <a:lnTo>
                    <a:pt x="26" y="0"/>
                  </a:lnTo>
                  <a:lnTo>
                    <a:pt x="9"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16" name="Group 616"/>
            <p:cNvGrpSpPr>
              <a:grpSpLocks/>
            </p:cNvGrpSpPr>
            <p:nvPr/>
          </p:nvGrpSpPr>
          <p:grpSpPr bwMode="auto">
            <a:xfrm>
              <a:off x="1993900" y="2584450"/>
              <a:ext cx="42863" cy="53975"/>
              <a:chOff x="923" y="1447"/>
              <a:chExt cx="26" cy="35"/>
            </a:xfrm>
          </p:grpSpPr>
          <p:sp>
            <p:nvSpPr>
              <p:cNvPr id="55996" name="Freeform 617"/>
              <p:cNvSpPr>
                <a:spLocks/>
              </p:cNvSpPr>
              <p:nvPr/>
            </p:nvSpPr>
            <p:spPr bwMode="auto">
              <a:xfrm>
                <a:off x="923" y="1447"/>
                <a:ext cx="26" cy="35"/>
              </a:xfrm>
              <a:custGeom>
                <a:avLst/>
                <a:gdLst>
                  <a:gd name="T0" fmla="*/ 9 w 26"/>
                  <a:gd name="T1" fmla="*/ 0 h 35"/>
                  <a:gd name="T2" fmla="*/ 0 w 26"/>
                  <a:gd name="T3" fmla="*/ 8 h 35"/>
                  <a:gd name="T4" fmla="*/ 0 w 26"/>
                  <a:gd name="T5" fmla="*/ 26 h 35"/>
                  <a:gd name="T6" fmla="*/ 9 w 26"/>
                  <a:gd name="T7" fmla="*/ 35 h 35"/>
                  <a:gd name="T8" fmla="*/ 9 w 26"/>
                  <a:gd name="T9" fmla="*/ 26 h 35"/>
                  <a:gd name="T10" fmla="*/ 26 w 26"/>
                  <a:gd name="T11" fmla="*/ 0 h 35"/>
                  <a:gd name="T12" fmla="*/ 9 w 26"/>
                  <a:gd name="T13" fmla="*/ 0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9" y="0"/>
                    </a:moveTo>
                    <a:lnTo>
                      <a:pt x="0" y="8"/>
                    </a:lnTo>
                    <a:lnTo>
                      <a:pt x="0" y="26"/>
                    </a:lnTo>
                    <a:lnTo>
                      <a:pt x="9" y="35"/>
                    </a:lnTo>
                    <a:lnTo>
                      <a:pt x="9" y="26"/>
                    </a:lnTo>
                    <a:lnTo>
                      <a:pt x="26" y="0"/>
                    </a:lnTo>
                    <a:lnTo>
                      <a:pt x="9"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97" name="Freeform 618"/>
              <p:cNvSpPr>
                <a:spLocks/>
              </p:cNvSpPr>
              <p:nvPr/>
            </p:nvSpPr>
            <p:spPr bwMode="auto">
              <a:xfrm>
                <a:off x="923" y="1447"/>
                <a:ext cx="26" cy="35"/>
              </a:xfrm>
              <a:custGeom>
                <a:avLst/>
                <a:gdLst>
                  <a:gd name="T0" fmla="*/ 9 w 26"/>
                  <a:gd name="T1" fmla="*/ 0 h 35"/>
                  <a:gd name="T2" fmla="*/ 0 w 26"/>
                  <a:gd name="T3" fmla="*/ 8 h 35"/>
                  <a:gd name="T4" fmla="*/ 0 w 26"/>
                  <a:gd name="T5" fmla="*/ 26 h 35"/>
                  <a:gd name="T6" fmla="*/ 9 w 26"/>
                  <a:gd name="T7" fmla="*/ 35 h 35"/>
                  <a:gd name="T8" fmla="*/ 9 w 26"/>
                  <a:gd name="T9" fmla="*/ 26 h 35"/>
                  <a:gd name="T10" fmla="*/ 26 w 26"/>
                  <a:gd name="T11" fmla="*/ 0 h 35"/>
                  <a:gd name="T12" fmla="*/ 9 w 26"/>
                  <a:gd name="T13" fmla="*/ 0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9" y="0"/>
                    </a:moveTo>
                    <a:lnTo>
                      <a:pt x="0" y="8"/>
                    </a:lnTo>
                    <a:lnTo>
                      <a:pt x="0" y="26"/>
                    </a:lnTo>
                    <a:lnTo>
                      <a:pt x="9" y="35"/>
                    </a:lnTo>
                    <a:lnTo>
                      <a:pt x="9" y="26"/>
                    </a:lnTo>
                    <a:lnTo>
                      <a:pt x="26" y="0"/>
                    </a:lnTo>
                    <a:lnTo>
                      <a:pt x="9"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17" name="Freeform 619"/>
            <p:cNvSpPr>
              <a:spLocks/>
            </p:cNvSpPr>
            <p:nvPr/>
          </p:nvSpPr>
          <p:spPr bwMode="auto">
            <a:xfrm>
              <a:off x="2036763" y="2665412"/>
              <a:ext cx="53975" cy="79375"/>
            </a:xfrm>
            <a:custGeom>
              <a:avLst/>
              <a:gdLst>
                <a:gd name="T0" fmla="*/ 0 w 35"/>
                <a:gd name="T1" fmla="*/ 0 h 53"/>
                <a:gd name="T2" fmla="*/ 0 w 35"/>
                <a:gd name="T3" fmla="*/ 2147483647 h 53"/>
                <a:gd name="T4" fmla="*/ 2147483647 w 35"/>
                <a:gd name="T5" fmla="*/ 2147483647 h 53"/>
                <a:gd name="T6" fmla="*/ 2147483647 w 35"/>
                <a:gd name="T7" fmla="*/ 2147483647 h 53"/>
                <a:gd name="T8" fmla="*/ 2147483647 w 35"/>
                <a:gd name="T9" fmla="*/ 2147483647 h 53"/>
                <a:gd name="T10" fmla="*/ 2147483647 w 35"/>
                <a:gd name="T11" fmla="*/ 2147483647 h 53"/>
                <a:gd name="T12" fmla="*/ 2147483647 w 35"/>
                <a:gd name="T13" fmla="*/ 2147483647 h 53"/>
                <a:gd name="T14" fmla="*/ 2147483647 w 35"/>
                <a:gd name="T15" fmla="*/ 2147483647 h 53"/>
                <a:gd name="T16" fmla="*/ 0 w 35"/>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53"/>
                <a:gd name="T29" fmla="*/ 35 w 3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53">
                  <a:moveTo>
                    <a:pt x="0" y="0"/>
                  </a:moveTo>
                  <a:lnTo>
                    <a:pt x="0" y="18"/>
                  </a:lnTo>
                  <a:lnTo>
                    <a:pt x="9" y="27"/>
                  </a:lnTo>
                  <a:lnTo>
                    <a:pt x="18" y="27"/>
                  </a:lnTo>
                  <a:lnTo>
                    <a:pt x="18" y="45"/>
                  </a:lnTo>
                  <a:lnTo>
                    <a:pt x="27" y="53"/>
                  </a:lnTo>
                  <a:lnTo>
                    <a:pt x="35" y="45"/>
                  </a:lnTo>
                  <a:lnTo>
                    <a:pt x="27" y="18"/>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18" name="Group 620"/>
            <p:cNvGrpSpPr>
              <a:grpSpLocks/>
            </p:cNvGrpSpPr>
            <p:nvPr/>
          </p:nvGrpSpPr>
          <p:grpSpPr bwMode="auto">
            <a:xfrm>
              <a:off x="2036763" y="2665412"/>
              <a:ext cx="53975" cy="79375"/>
              <a:chOff x="949" y="1500"/>
              <a:chExt cx="35" cy="53"/>
            </a:xfrm>
          </p:grpSpPr>
          <p:sp>
            <p:nvSpPr>
              <p:cNvPr id="55994" name="Freeform 621"/>
              <p:cNvSpPr>
                <a:spLocks/>
              </p:cNvSpPr>
              <p:nvPr/>
            </p:nvSpPr>
            <p:spPr bwMode="auto">
              <a:xfrm>
                <a:off x="949" y="1500"/>
                <a:ext cx="35" cy="53"/>
              </a:xfrm>
              <a:custGeom>
                <a:avLst/>
                <a:gdLst>
                  <a:gd name="T0" fmla="*/ 0 w 35"/>
                  <a:gd name="T1" fmla="*/ 0 h 53"/>
                  <a:gd name="T2" fmla="*/ 0 w 35"/>
                  <a:gd name="T3" fmla="*/ 18 h 53"/>
                  <a:gd name="T4" fmla="*/ 9 w 35"/>
                  <a:gd name="T5" fmla="*/ 27 h 53"/>
                  <a:gd name="T6" fmla="*/ 18 w 35"/>
                  <a:gd name="T7" fmla="*/ 27 h 53"/>
                  <a:gd name="T8" fmla="*/ 18 w 35"/>
                  <a:gd name="T9" fmla="*/ 45 h 53"/>
                  <a:gd name="T10" fmla="*/ 27 w 35"/>
                  <a:gd name="T11" fmla="*/ 53 h 53"/>
                  <a:gd name="T12" fmla="*/ 35 w 35"/>
                  <a:gd name="T13" fmla="*/ 45 h 53"/>
                  <a:gd name="T14" fmla="*/ 27 w 35"/>
                  <a:gd name="T15" fmla="*/ 18 h 53"/>
                  <a:gd name="T16" fmla="*/ 0 w 35"/>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53"/>
                  <a:gd name="T29" fmla="*/ 35 w 3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53">
                    <a:moveTo>
                      <a:pt x="0" y="0"/>
                    </a:moveTo>
                    <a:lnTo>
                      <a:pt x="0" y="18"/>
                    </a:lnTo>
                    <a:lnTo>
                      <a:pt x="9" y="27"/>
                    </a:lnTo>
                    <a:lnTo>
                      <a:pt x="18" y="27"/>
                    </a:lnTo>
                    <a:lnTo>
                      <a:pt x="18" y="45"/>
                    </a:lnTo>
                    <a:lnTo>
                      <a:pt x="27" y="53"/>
                    </a:lnTo>
                    <a:lnTo>
                      <a:pt x="35" y="45"/>
                    </a:lnTo>
                    <a:lnTo>
                      <a:pt x="27" y="18"/>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95" name="Freeform 622"/>
              <p:cNvSpPr>
                <a:spLocks/>
              </p:cNvSpPr>
              <p:nvPr/>
            </p:nvSpPr>
            <p:spPr bwMode="auto">
              <a:xfrm>
                <a:off x="949" y="1500"/>
                <a:ext cx="35" cy="53"/>
              </a:xfrm>
              <a:custGeom>
                <a:avLst/>
                <a:gdLst>
                  <a:gd name="T0" fmla="*/ 0 w 35"/>
                  <a:gd name="T1" fmla="*/ 0 h 53"/>
                  <a:gd name="T2" fmla="*/ 0 w 35"/>
                  <a:gd name="T3" fmla="*/ 18 h 53"/>
                  <a:gd name="T4" fmla="*/ 9 w 35"/>
                  <a:gd name="T5" fmla="*/ 27 h 53"/>
                  <a:gd name="T6" fmla="*/ 18 w 35"/>
                  <a:gd name="T7" fmla="*/ 27 h 53"/>
                  <a:gd name="T8" fmla="*/ 18 w 35"/>
                  <a:gd name="T9" fmla="*/ 45 h 53"/>
                  <a:gd name="T10" fmla="*/ 27 w 35"/>
                  <a:gd name="T11" fmla="*/ 53 h 53"/>
                  <a:gd name="T12" fmla="*/ 35 w 35"/>
                  <a:gd name="T13" fmla="*/ 45 h 53"/>
                  <a:gd name="T14" fmla="*/ 27 w 35"/>
                  <a:gd name="T15" fmla="*/ 18 h 53"/>
                  <a:gd name="T16" fmla="*/ 0 w 35"/>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53"/>
                  <a:gd name="T29" fmla="*/ 35 w 3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53">
                    <a:moveTo>
                      <a:pt x="0" y="0"/>
                    </a:moveTo>
                    <a:lnTo>
                      <a:pt x="0" y="18"/>
                    </a:lnTo>
                    <a:lnTo>
                      <a:pt x="9" y="27"/>
                    </a:lnTo>
                    <a:lnTo>
                      <a:pt x="18" y="27"/>
                    </a:lnTo>
                    <a:lnTo>
                      <a:pt x="18" y="45"/>
                    </a:lnTo>
                    <a:lnTo>
                      <a:pt x="27" y="53"/>
                    </a:lnTo>
                    <a:lnTo>
                      <a:pt x="35" y="45"/>
                    </a:lnTo>
                    <a:lnTo>
                      <a:pt x="27" y="18"/>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19" name="Freeform 623"/>
            <p:cNvSpPr>
              <a:spLocks/>
            </p:cNvSpPr>
            <p:nvPr/>
          </p:nvSpPr>
          <p:spPr bwMode="auto">
            <a:xfrm>
              <a:off x="3663950" y="1898650"/>
              <a:ext cx="982663" cy="539750"/>
            </a:xfrm>
            <a:custGeom>
              <a:avLst/>
              <a:gdLst>
                <a:gd name="T0" fmla="*/ 2147483647 w 609"/>
                <a:gd name="T1" fmla="*/ 2147483647 h 357"/>
                <a:gd name="T2" fmla="*/ 0 w 609"/>
                <a:gd name="T3" fmla="*/ 2147483647 h 357"/>
                <a:gd name="T4" fmla="*/ 2147483647 w 609"/>
                <a:gd name="T5" fmla="*/ 2147483647 h 357"/>
                <a:gd name="T6" fmla="*/ 2147483647 w 609"/>
                <a:gd name="T7" fmla="*/ 2147483647 h 357"/>
                <a:gd name="T8" fmla="*/ 2147483647 w 609"/>
                <a:gd name="T9" fmla="*/ 2147483647 h 357"/>
                <a:gd name="T10" fmla="*/ 2147483647 w 609"/>
                <a:gd name="T11" fmla="*/ 2147483647 h 357"/>
                <a:gd name="T12" fmla="*/ 2147483647 w 609"/>
                <a:gd name="T13" fmla="*/ 2147483647 h 357"/>
                <a:gd name="T14" fmla="*/ 2147483647 w 609"/>
                <a:gd name="T15" fmla="*/ 2147483647 h 357"/>
                <a:gd name="T16" fmla="*/ 2147483647 w 609"/>
                <a:gd name="T17" fmla="*/ 2147483647 h 357"/>
                <a:gd name="T18" fmla="*/ 2147483647 w 609"/>
                <a:gd name="T19" fmla="*/ 2147483647 h 357"/>
                <a:gd name="T20" fmla="*/ 2147483647 w 609"/>
                <a:gd name="T21" fmla="*/ 2147483647 h 357"/>
                <a:gd name="T22" fmla="*/ 2147483647 w 609"/>
                <a:gd name="T23" fmla="*/ 2147483647 h 357"/>
                <a:gd name="T24" fmla="*/ 2147483647 w 609"/>
                <a:gd name="T25" fmla="*/ 2147483647 h 357"/>
                <a:gd name="T26" fmla="*/ 2147483647 w 609"/>
                <a:gd name="T27" fmla="*/ 2147483647 h 357"/>
                <a:gd name="T28" fmla="*/ 2147483647 w 609"/>
                <a:gd name="T29" fmla="*/ 2147483647 h 357"/>
                <a:gd name="T30" fmla="*/ 2147483647 w 609"/>
                <a:gd name="T31" fmla="*/ 2147483647 h 357"/>
                <a:gd name="T32" fmla="*/ 2147483647 w 609"/>
                <a:gd name="T33" fmla="*/ 2147483647 h 357"/>
                <a:gd name="T34" fmla="*/ 2147483647 w 609"/>
                <a:gd name="T35" fmla="*/ 2147483647 h 357"/>
                <a:gd name="T36" fmla="*/ 2147483647 w 609"/>
                <a:gd name="T37" fmla="*/ 2147483647 h 357"/>
                <a:gd name="T38" fmla="*/ 2147483647 w 609"/>
                <a:gd name="T39" fmla="*/ 2147483647 h 357"/>
                <a:gd name="T40" fmla="*/ 2147483647 w 609"/>
                <a:gd name="T41" fmla="*/ 2147483647 h 357"/>
                <a:gd name="T42" fmla="*/ 2147483647 w 609"/>
                <a:gd name="T43" fmla="*/ 2147483647 h 357"/>
                <a:gd name="T44" fmla="*/ 2147483647 w 609"/>
                <a:gd name="T45" fmla="*/ 2147483647 h 357"/>
                <a:gd name="T46" fmla="*/ 2147483647 w 609"/>
                <a:gd name="T47" fmla="*/ 2147483647 h 357"/>
                <a:gd name="T48" fmla="*/ 2147483647 w 609"/>
                <a:gd name="T49" fmla="*/ 2147483647 h 357"/>
                <a:gd name="T50" fmla="*/ 2147483647 w 609"/>
                <a:gd name="T51" fmla="*/ 2147483647 h 357"/>
                <a:gd name="T52" fmla="*/ 2147483647 w 609"/>
                <a:gd name="T53" fmla="*/ 2147483647 h 357"/>
                <a:gd name="T54" fmla="*/ 2147483647 w 609"/>
                <a:gd name="T55" fmla="*/ 2147483647 h 357"/>
                <a:gd name="T56" fmla="*/ 2147483647 w 609"/>
                <a:gd name="T57" fmla="*/ 2147483647 h 357"/>
                <a:gd name="T58" fmla="*/ 2147483647 w 609"/>
                <a:gd name="T59" fmla="*/ 2147483647 h 357"/>
                <a:gd name="T60" fmla="*/ 2147483647 w 609"/>
                <a:gd name="T61" fmla="*/ 2147483647 h 357"/>
                <a:gd name="T62" fmla="*/ 2147483647 w 609"/>
                <a:gd name="T63" fmla="*/ 2147483647 h 357"/>
                <a:gd name="T64" fmla="*/ 2147483647 w 609"/>
                <a:gd name="T65" fmla="*/ 2147483647 h 357"/>
                <a:gd name="T66" fmla="*/ 2147483647 w 609"/>
                <a:gd name="T67" fmla="*/ 2147483647 h 357"/>
                <a:gd name="T68" fmla="*/ 2147483647 w 609"/>
                <a:gd name="T69" fmla="*/ 2147483647 h 357"/>
                <a:gd name="T70" fmla="*/ 2147483647 w 609"/>
                <a:gd name="T71" fmla="*/ 0 h 357"/>
                <a:gd name="T72" fmla="*/ 2147483647 w 609"/>
                <a:gd name="T73" fmla="*/ 2147483647 h 357"/>
                <a:gd name="T74" fmla="*/ 2147483647 w 609"/>
                <a:gd name="T75" fmla="*/ 2147483647 h 357"/>
                <a:gd name="T76" fmla="*/ 2147483647 w 609"/>
                <a:gd name="T77" fmla="*/ 2147483647 h 357"/>
                <a:gd name="T78" fmla="*/ 2147483647 w 609"/>
                <a:gd name="T79" fmla="*/ 2147483647 h 357"/>
                <a:gd name="T80" fmla="*/ 2147483647 w 609"/>
                <a:gd name="T81" fmla="*/ 2147483647 h 3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09"/>
                <a:gd name="T124" fmla="*/ 0 h 357"/>
                <a:gd name="T125" fmla="*/ 609 w 609"/>
                <a:gd name="T126" fmla="*/ 357 h 3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09" h="357">
                  <a:moveTo>
                    <a:pt x="0" y="71"/>
                  </a:moveTo>
                  <a:lnTo>
                    <a:pt x="17" y="71"/>
                  </a:lnTo>
                  <a:lnTo>
                    <a:pt x="17" y="80"/>
                  </a:lnTo>
                  <a:lnTo>
                    <a:pt x="0" y="89"/>
                  </a:lnTo>
                  <a:lnTo>
                    <a:pt x="17" y="98"/>
                  </a:lnTo>
                  <a:lnTo>
                    <a:pt x="87" y="98"/>
                  </a:lnTo>
                  <a:lnTo>
                    <a:pt x="113" y="98"/>
                  </a:lnTo>
                  <a:lnTo>
                    <a:pt x="104" y="107"/>
                  </a:lnTo>
                  <a:lnTo>
                    <a:pt x="113" y="116"/>
                  </a:lnTo>
                  <a:lnTo>
                    <a:pt x="113" y="143"/>
                  </a:lnTo>
                  <a:lnTo>
                    <a:pt x="104" y="152"/>
                  </a:lnTo>
                  <a:lnTo>
                    <a:pt x="104" y="161"/>
                  </a:lnTo>
                  <a:lnTo>
                    <a:pt x="113" y="169"/>
                  </a:lnTo>
                  <a:lnTo>
                    <a:pt x="130" y="161"/>
                  </a:lnTo>
                  <a:lnTo>
                    <a:pt x="130" y="169"/>
                  </a:lnTo>
                  <a:lnTo>
                    <a:pt x="148" y="178"/>
                  </a:lnTo>
                  <a:lnTo>
                    <a:pt x="104" y="178"/>
                  </a:lnTo>
                  <a:lnTo>
                    <a:pt x="96" y="196"/>
                  </a:lnTo>
                  <a:lnTo>
                    <a:pt x="104" y="196"/>
                  </a:lnTo>
                  <a:lnTo>
                    <a:pt x="130" y="187"/>
                  </a:lnTo>
                  <a:lnTo>
                    <a:pt x="130" y="196"/>
                  </a:lnTo>
                  <a:lnTo>
                    <a:pt x="130" y="205"/>
                  </a:lnTo>
                  <a:lnTo>
                    <a:pt x="104" y="205"/>
                  </a:lnTo>
                  <a:lnTo>
                    <a:pt x="104" y="214"/>
                  </a:lnTo>
                  <a:lnTo>
                    <a:pt x="87" y="259"/>
                  </a:lnTo>
                  <a:lnTo>
                    <a:pt x="96" y="259"/>
                  </a:lnTo>
                  <a:lnTo>
                    <a:pt x="87" y="276"/>
                  </a:lnTo>
                  <a:lnTo>
                    <a:pt x="96" y="285"/>
                  </a:lnTo>
                  <a:lnTo>
                    <a:pt x="96" y="294"/>
                  </a:lnTo>
                  <a:lnTo>
                    <a:pt x="104" y="330"/>
                  </a:lnTo>
                  <a:lnTo>
                    <a:pt x="104" y="339"/>
                  </a:lnTo>
                  <a:lnTo>
                    <a:pt x="148" y="357"/>
                  </a:lnTo>
                  <a:lnTo>
                    <a:pt x="157" y="357"/>
                  </a:lnTo>
                  <a:lnTo>
                    <a:pt x="183" y="312"/>
                  </a:lnTo>
                  <a:lnTo>
                    <a:pt x="183" y="303"/>
                  </a:lnTo>
                  <a:lnTo>
                    <a:pt x="209" y="294"/>
                  </a:lnTo>
                  <a:lnTo>
                    <a:pt x="218" y="276"/>
                  </a:lnTo>
                  <a:lnTo>
                    <a:pt x="218" y="267"/>
                  </a:lnTo>
                  <a:lnTo>
                    <a:pt x="226" y="267"/>
                  </a:lnTo>
                  <a:lnTo>
                    <a:pt x="235" y="259"/>
                  </a:lnTo>
                  <a:lnTo>
                    <a:pt x="287" y="259"/>
                  </a:lnTo>
                  <a:lnTo>
                    <a:pt x="339" y="214"/>
                  </a:lnTo>
                  <a:lnTo>
                    <a:pt x="400" y="205"/>
                  </a:lnTo>
                  <a:lnTo>
                    <a:pt x="453" y="187"/>
                  </a:lnTo>
                  <a:lnTo>
                    <a:pt x="461" y="187"/>
                  </a:lnTo>
                  <a:lnTo>
                    <a:pt x="427" y="178"/>
                  </a:lnTo>
                  <a:lnTo>
                    <a:pt x="427" y="169"/>
                  </a:lnTo>
                  <a:lnTo>
                    <a:pt x="435" y="169"/>
                  </a:lnTo>
                  <a:lnTo>
                    <a:pt x="470" y="178"/>
                  </a:lnTo>
                  <a:lnTo>
                    <a:pt x="470" y="169"/>
                  </a:lnTo>
                  <a:lnTo>
                    <a:pt x="470" y="161"/>
                  </a:lnTo>
                  <a:lnTo>
                    <a:pt x="479" y="152"/>
                  </a:lnTo>
                  <a:lnTo>
                    <a:pt x="470" y="143"/>
                  </a:lnTo>
                  <a:lnTo>
                    <a:pt x="496" y="143"/>
                  </a:lnTo>
                  <a:lnTo>
                    <a:pt x="505" y="125"/>
                  </a:lnTo>
                  <a:lnTo>
                    <a:pt x="505" y="116"/>
                  </a:lnTo>
                  <a:lnTo>
                    <a:pt x="505" y="98"/>
                  </a:lnTo>
                  <a:lnTo>
                    <a:pt x="496" y="98"/>
                  </a:lnTo>
                  <a:lnTo>
                    <a:pt x="496" y="89"/>
                  </a:lnTo>
                  <a:lnTo>
                    <a:pt x="522" y="89"/>
                  </a:lnTo>
                  <a:lnTo>
                    <a:pt x="522" y="80"/>
                  </a:lnTo>
                  <a:lnTo>
                    <a:pt x="514" y="71"/>
                  </a:lnTo>
                  <a:lnTo>
                    <a:pt x="522" y="71"/>
                  </a:lnTo>
                  <a:lnTo>
                    <a:pt x="522" y="63"/>
                  </a:lnTo>
                  <a:lnTo>
                    <a:pt x="566" y="45"/>
                  </a:lnTo>
                  <a:lnTo>
                    <a:pt x="609" y="27"/>
                  </a:lnTo>
                  <a:lnTo>
                    <a:pt x="566" y="18"/>
                  </a:lnTo>
                  <a:lnTo>
                    <a:pt x="514" y="18"/>
                  </a:lnTo>
                  <a:lnTo>
                    <a:pt x="540" y="9"/>
                  </a:lnTo>
                  <a:lnTo>
                    <a:pt x="479" y="0"/>
                  </a:lnTo>
                  <a:lnTo>
                    <a:pt x="322" y="9"/>
                  </a:lnTo>
                  <a:lnTo>
                    <a:pt x="244" y="18"/>
                  </a:lnTo>
                  <a:lnTo>
                    <a:pt x="148" y="18"/>
                  </a:lnTo>
                  <a:lnTo>
                    <a:pt x="157" y="27"/>
                  </a:lnTo>
                  <a:lnTo>
                    <a:pt x="130" y="27"/>
                  </a:lnTo>
                  <a:lnTo>
                    <a:pt x="78" y="45"/>
                  </a:lnTo>
                  <a:lnTo>
                    <a:pt x="104" y="45"/>
                  </a:lnTo>
                  <a:lnTo>
                    <a:pt x="104" y="54"/>
                  </a:lnTo>
                  <a:lnTo>
                    <a:pt x="87" y="63"/>
                  </a:lnTo>
                  <a:lnTo>
                    <a:pt x="8" y="63"/>
                  </a:lnTo>
                  <a:lnTo>
                    <a:pt x="0" y="71"/>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20" name="Freeform 624"/>
            <p:cNvSpPr>
              <a:spLocks/>
            </p:cNvSpPr>
            <p:nvPr/>
          </p:nvSpPr>
          <p:spPr bwMode="auto">
            <a:xfrm>
              <a:off x="3663950" y="1898650"/>
              <a:ext cx="982663" cy="539750"/>
            </a:xfrm>
            <a:custGeom>
              <a:avLst/>
              <a:gdLst>
                <a:gd name="T0" fmla="*/ 2147483647 w 609"/>
                <a:gd name="T1" fmla="*/ 2147483647 h 357"/>
                <a:gd name="T2" fmla="*/ 0 w 609"/>
                <a:gd name="T3" fmla="*/ 2147483647 h 357"/>
                <a:gd name="T4" fmla="*/ 2147483647 w 609"/>
                <a:gd name="T5" fmla="*/ 2147483647 h 357"/>
                <a:gd name="T6" fmla="*/ 2147483647 w 609"/>
                <a:gd name="T7" fmla="*/ 2147483647 h 357"/>
                <a:gd name="T8" fmla="*/ 2147483647 w 609"/>
                <a:gd name="T9" fmla="*/ 2147483647 h 357"/>
                <a:gd name="T10" fmla="*/ 2147483647 w 609"/>
                <a:gd name="T11" fmla="*/ 2147483647 h 357"/>
                <a:gd name="T12" fmla="*/ 2147483647 w 609"/>
                <a:gd name="T13" fmla="*/ 2147483647 h 357"/>
                <a:gd name="T14" fmla="*/ 2147483647 w 609"/>
                <a:gd name="T15" fmla="*/ 2147483647 h 357"/>
                <a:gd name="T16" fmla="*/ 2147483647 w 609"/>
                <a:gd name="T17" fmla="*/ 2147483647 h 357"/>
                <a:gd name="T18" fmla="*/ 2147483647 w 609"/>
                <a:gd name="T19" fmla="*/ 2147483647 h 357"/>
                <a:gd name="T20" fmla="*/ 2147483647 w 609"/>
                <a:gd name="T21" fmla="*/ 2147483647 h 357"/>
                <a:gd name="T22" fmla="*/ 2147483647 w 609"/>
                <a:gd name="T23" fmla="*/ 2147483647 h 357"/>
                <a:gd name="T24" fmla="*/ 2147483647 w 609"/>
                <a:gd name="T25" fmla="*/ 2147483647 h 357"/>
                <a:gd name="T26" fmla="*/ 2147483647 w 609"/>
                <a:gd name="T27" fmla="*/ 2147483647 h 357"/>
                <a:gd name="T28" fmla="*/ 2147483647 w 609"/>
                <a:gd name="T29" fmla="*/ 2147483647 h 357"/>
                <a:gd name="T30" fmla="*/ 2147483647 w 609"/>
                <a:gd name="T31" fmla="*/ 2147483647 h 357"/>
                <a:gd name="T32" fmla="*/ 2147483647 w 609"/>
                <a:gd name="T33" fmla="*/ 2147483647 h 357"/>
                <a:gd name="T34" fmla="*/ 2147483647 w 609"/>
                <a:gd name="T35" fmla="*/ 2147483647 h 357"/>
                <a:gd name="T36" fmla="*/ 2147483647 w 609"/>
                <a:gd name="T37" fmla="*/ 2147483647 h 357"/>
                <a:gd name="T38" fmla="*/ 2147483647 w 609"/>
                <a:gd name="T39" fmla="*/ 2147483647 h 357"/>
                <a:gd name="T40" fmla="*/ 2147483647 w 609"/>
                <a:gd name="T41" fmla="*/ 2147483647 h 357"/>
                <a:gd name="T42" fmla="*/ 2147483647 w 609"/>
                <a:gd name="T43" fmla="*/ 2147483647 h 357"/>
                <a:gd name="T44" fmla="*/ 2147483647 w 609"/>
                <a:gd name="T45" fmla="*/ 2147483647 h 357"/>
                <a:gd name="T46" fmla="*/ 2147483647 w 609"/>
                <a:gd name="T47" fmla="*/ 2147483647 h 357"/>
                <a:gd name="T48" fmla="*/ 2147483647 w 609"/>
                <a:gd name="T49" fmla="*/ 2147483647 h 357"/>
                <a:gd name="T50" fmla="*/ 2147483647 w 609"/>
                <a:gd name="T51" fmla="*/ 2147483647 h 357"/>
                <a:gd name="T52" fmla="*/ 2147483647 w 609"/>
                <a:gd name="T53" fmla="*/ 2147483647 h 357"/>
                <a:gd name="T54" fmla="*/ 2147483647 w 609"/>
                <a:gd name="T55" fmla="*/ 2147483647 h 357"/>
                <a:gd name="T56" fmla="*/ 2147483647 w 609"/>
                <a:gd name="T57" fmla="*/ 2147483647 h 357"/>
                <a:gd name="T58" fmla="*/ 2147483647 w 609"/>
                <a:gd name="T59" fmla="*/ 2147483647 h 357"/>
                <a:gd name="T60" fmla="*/ 2147483647 w 609"/>
                <a:gd name="T61" fmla="*/ 2147483647 h 357"/>
                <a:gd name="T62" fmla="*/ 2147483647 w 609"/>
                <a:gd name="T63" fmla="*/ 2147483647 h 357"/>
                <a:gd name="T64" fmla="*/ 2147483647 w 609"/>
                <a:gd name="T65" fmla="*/ 2147483647 h 357"/>
                <a:gd name="T66" fmla="*/ 2147483647 w 609"/>
                <a:gd name="T67" fmla="*/ 2147483647 h 357"/>
                <a:gd name="T68" fmla="*/ 2147483647 w 609"/>
                <a:gd name="T69" fmla="*/ 2147483647 h 357"/>
                <a:gd name="T70" fmla="*/ 2147483647 w 609"/>
                <a:gd name="T71" fmla="*/ 0 h 357"/>
                <a:gd name="T72" fmla="*/ 2147483647 w 609"/>
                <a:gd name="T73" fmla="*/ 2147483647 h 357"/>
                <a:gd name="T74" fmla="*/ 2147483647 w 609"/>
                <a:gd name="T75" fmla="*/ 2147483647 h 357"/>
                <a:gd name="T76" fmla="*/ 2147483647 w 609"/>
                <a:gd name="T77" fmla="*/ 2147483647 h 357"/>
                <a:gd name="T78" fmla="*/ 2147483647 w 609"/>
                <a:gd name="T79" fmla="*/ 2147483647 h 357"/>
                <a:gd name="T80" fmla="*/ 2147483647 w 609"/>
                <a:gd name="T81" fmla="*/ 2147483647 h 3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09"/>
                <a:gd name="T124" fmla="*/ 0 h 357"/>
                <a:gd name="T125" fmla="*/ 609 w 609"/>
                <a:gd name="T126" fmla="*/ 357 h 3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09" h="357">
                  <a:moveTo>
                    <a:pt x="0" y="71"/>
                  </a:moveTo>
                  <a:lnTo>
                    <a:pt x="17" y="71"/>
                  </a:lnTo>
                  <a:lnTo>
                    <a:pt x="17" y="80"/>
                  </a:lnTo>
                  <a:lnTo>
                    <a:pt x="0" y="89"/>
                  </a:lnTo>
                  <a:lnTo>
                    <a:pt x="17" y="98"/>
                  </a:lnTo>
                  <a:lnTo>
                    <a:pt x="87" y="98"/>
                  </a:lnTo>
                  <a:lnTo>
                    <a:pt x="113" y="98"/>
                  </a:lnTo>
                  <a:lnTo>
                    <a:pt x="104" y="107"/>
                  </a:lnTo>
                  <a:lnTo>
                    <a:pt x="113" y="116"/>
                  </a:lnTo>
                  <a:lnTo>
                    <a:pt x="113" y="143"/>
                  </a:lnTo>
                  <a:lnTo>
                    <a:pt x="104" y="152"/>
                  </a:lnTo>
                  <a:lnTo>
                    <a:pt x="104" y="161"/>
                  </a:lnTo>
                  <a:lnTo>
                    <a:pt x="113" y="169"/>
                  </a:lnTo>
                  <a:lnTo>
                    <a:pt x="130" y="161"/>
                  </a:lnTo>
                  <a:lnTo>
                    <a:pt x="130" y="169"/>
                  </a:lnTo>
                  <a:lnTo>
                    <a:pt x="148" y="178"/>
                  </a:lnTo>
                  <a:lnTo>
                    <a:pt x="104" y="178"/>
                  </a:lnTo>
                  <a:lnTo>
                    <a:pt x="96" y="196"/>
                  </a:lnTo>
                  <a:lnTo>
                    <a:pt x="104" y="196"/>
                  </a:lnTo>
                  <a:lnTo>
                    <a:pt x="130" y="187"/>
                  </a:lnTo>
                  <a:lnTo>
                    <a:pt x="130" y="196"/>
                  </a:lnTo>
                  <a:lnTo>
                    <a:pt x="130" y="205"/>
                  </a:lnTo>
                  <a:lnTo>
                    <a:pt x="104" y="205"/>
                  </a:lnTo>
                  <a:lnTo>
                    <a:pt x="104" y="214"/>
                  </a:lnTo>
                  <a:lnTo>
                    <a:pt x="87" y="259"/>
                  </a:lnTo>
                  <a:lnTo>
                    <a:pt x="96" y="259"/>
                  </a:lnTo>
                  <a:lnTo>
                    <a:pt x="87" y="276"/>
                  </a:lnTo>
                  <a:lnTo>
                    <a:pt x="96" y="285"/>
                  </a:lnTo>
                  <a:lnTo>
                    <a:pt x="96" y="294"/>
                  </a:lnTo>
                  <a:lnTo>
                    <a:pt x="104" y="330"/>
                  </a:lnTo>
                  <a:lnTo>
                    <a:pt x="104" y="339"/>
                  </a:lnTo>
                  <a:lnTo>
                    <a:pt x="148" y="357"/>
                  </a:lnTo>
                  <a:lnTo>
                    <a:pt x="157" y="357"/>
                  </a:lnTo>
                  <a:lnTo>
                    <a:pt x="183" y="312"/>
                  </a:lnTo>
                  <a:lnTo>
                    <a:pt x="183" y="303"/>
                  </a:lnTo>
                  <a:lnTo>
                    <a:pt x="209" y="294"/>
                  </a:lnTo>
                  <a:lnTo>
                    <a:pt x="218" y="276"/>
                  </a:lnTo>
                  <a:lnTo>
                    <a:pt x="218" y="267"/>
                  </a:lnTo>
                  <a:lnTo>
                    <a:pt x="226" y="267"/>
                  </a:lnTo>
                  <a:lnTo>
                    <a:pt x="235" y="259"/>
                  </a:lnTo>
                  <a:lnTo>
                    <a:pt x="287" y="259"/>
                  </a:lnTo>
                  <a:lnTo>
                    <a:pt x="339" y="214"/>
                  </a:lnTo>
                  <a:lnTo>
                    <a:pt x="400" y="205"/>
                  </a:lnTo>
                  <a:lnTo>
                    <a:pt x="453" y="187"/>
                  </a:lnTo>
                  <a:lnTo>
                    <a:pt x="461" y="187"/>
                  </a:lnTo>
                  <a:lnTo>
                    <a:pt x="427" y="178"/>
                  </a:lnTo>
                  <a:lnTo>
                    <a:pt x="427" y="169"/>
                  </a:lnTo>
                  <a:lnTo>
                    <a:pt x="435" y="169"/>
                  </a:lnTo>
                  <a:lnTo>
                    <a:pt x="470" y="178"/>
                  </a:lnTo>
                  <a:lnTo>
                    <a:pt x="470" y="169"/>
                  </a:lnTo>
                  <a:lnTo>
                    <a:pt x="470" y="161"/>
                  </a:lnTo>
                  <a:lnTo>
                    <a:pt x="479" y="152"/>
                  </a:lnTo>
                  <a:lnTo>
                    <a:pt x="470" y="143"/>
                  </a:lnTo>
                  <a:lnTo>
                    <a:pt x="496" y="143"/>
                  </a:lnTo>
                  <a:lnTo>
                    <a:pt x="505" y="125"/>
                  </a:lnTo>
                  <a:lnTo>
                    <a:pt x="505" y="116"/>
                  </a:lnTo>
                  <a:lnTo>
                    <a:pt x="505" y="98"/>
                  </a:lnTo>
                  <a:lnTo>
                    <a:pt x="496" y="98"/>
                  </a:lnTo>
                  <a:lnTo>
                    <a:pt x="496" y="89"/>
                  </a:lnTo>
                  <a:lnTo>
                    <a:pt x="522" y="89"/>
                  </a:lnTo>
                  <a:lnTo>
                    <a:pt x="522" y="80"/>
                  </a:lnTo>
                  <a:lnTo>
                    <a:pt x="514" y="71"/>
                  </a:lnTo>
                  <a:lnTo>
                    <a:pt x="522" y="71"/>
                  </a:lnTo>
                  <a:lnTo>
                    <a:pt x="522" y="63"/>
                  </a:lnTo>
                  <a:lnTo>
                    <a:pt x="566" y="45"/>
                  </a:lnTo>
                  <a:lnTo>
                    <a:pt x="609" y="27"/>
                  </a:lnTo>
                  <a:lnTo>
                    <a:pt x="566" y="18"/>
                  </a:lnTo>
                  <a:lnTo>
                    <a:pt x="514" y="18"/>
                  </a:lnTo>
                  <a:lnTo>
                    <a:pt x="540" y="9"/>
                  </a:lnTo>
                  <a:lnTo>
                    <a:pt x="479" y="0"/>
                  </a:lnTo>
                  <a:lnTo>
                    <a:pt x="322" y="9"/>
                  </a:lnTo>
                  <a:lnTo>
                    <a:pt x="244" y="18"/>
                  </a:lnTo>
                  <a:lnTo>
                    <a:pt x="148" y="18"/>
                  </a:lnTo>
                  <a:lnTo>
                    <a:pt x="157" y="27"/>
                  </a:lnTo>
                  <a:lnTo>
                    <a:pt x="130" y="27"/>
                  </a:lnTo>
                  <a:lnTo>
                    <a:pt x="78" y="45"/>
                  </a:lnTo>
                  <a:lnTo>
                    <a:pt x="104" y="45"/>
                  </a:lnTo>
                  <a:lnTo>
                    <a:pt x="104" y="54"/>
                  </a:lnTo>
                  <a:lnTo>
                    <a:pt x="87" y="63"/>
                  </a:lnTo>
                  <a:lnTo>
                    <a:pt x="8" y="63"/>
                  </a:lnTo>
                  <a:lnTo>
                    <a:pt x="0" y="71"/>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21" name="Freeform 625"/>
            <p:cNvSpPr>
              <a:spLocks/>
            </p:cNvSpPr>
            <p:nvPr/>
          </p:nvSpPr>
          <p:spPr bwMode="auto">
            <a:xfrm>
              <a:off x="4324350" y="2274887"/>
              <a:ext cx="211138" cy="66675"/>
            </a:xfrm>
            <a:custGeom>
              <a:avLst/>
              <a:gdLst>
                <a:gd name="T0" fmla="*/ 0 w 131"/>
                <a:gd name="T1" fmla="*/ 2147483647 h 44"/>
                <a:gd name="T2" fmla="*/ 2147483647 w 131"/>
                <a:gd name="T3" fmla="*/ 2147483647 h 44"/>
                <a:gd name="T4" fmla="*/ 0 w 131"/>
                <a:gd name="T5" fmla="*/ 2147483647 h 44"/>
                <a:gd name="T6" fmla="*/ 2147483647 w 131"/>
                <a:gd name="T7" fmla="*/ 2147483647 h 44"/>
                <a:gd name="T8" fmla="*/ 2147483647 w 131"/>
                <a:gd name="T9" fmla="*/ 2147483647 h 44"/>
                <a:gd name="T10" fmla="*/ 2147483647 w 131"/>
                <a:gd name="T11" fmla="*/ 2147483647 h 44"/>
                <a:gd name="T12" fmla="*/ 2147483647 w 131"/>
                <a:gd name="T13" fmla="*/ 2147483647 h 44"/>
                <a:gd name="T14" fmla="*/ 2147483647 w 131"/>
                <a:gd name="T15" fmla="*/ 2147483647 h 44"/>
                <a:gd name="T16" fmla="*/ 2147483647 w 131"/>
                <a:gd name="T17" fmla="*/ 2147483647 h 44"/>
                <a:gd name="T18" fmla="*/ 2147483647 w 131"/>
                <a:gd name="T19" fmla="*/ 2147483647 h 44"/>
                <a:gd name="T20" fmla="*/ 2147483647 w 131"/>
                <a:gd name="T21" fmla="*/ 0 h 44"/>
                <a:gd name="T22" fmla="*/ 2147483647 w 131"/>
                <a:gd name="T23" fmla="*/ 0 h 44"/>
                <a:gd name="T24" fmla="*/ 2147483647 w 131"/>
                <a:gd name="T25" fmla="*/ 2147483647 h 44"/>
                <a:gd name="T26" fmla="*/ 2147483647 w 131"/>
                <a:gd name="T27" fmla="*/ 2147483647 h 44"/>
                <a:gd name="T28" fmla="*/ 2147483647 w 131"/>
                <a:gd name="T29" fmla="*/ 0 h 44"/>
                <a:gd name="T30" fmla="*/ 2147483647 w 131"/>
                <a:gd name="T31" fmla="*/ 2147483647 h 44"/>
                <a:gd name="T32" fmla="*/ 2147483647 w 131"/>
                <a:gd name="T33" fmla="*/ 2147483647 h 44"/>
                <a:gd name="T34" fmla="*/ 2147483647 w 131"/>
                <a:gd name="T35" fmla="*/ 0 h 44"/>
                <a:gd name="T36" fmla="*/ 0 w 131"/>
                <a:gd name="T37" fmla="*/ 2147483647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44"/>
                <a:gd name="T59" fmla="*/ 131 w 13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44">
                  <a:moveTo>
                    <a:pt x="0" y="9"/>
                  </a:moveTo>
                  <a:lnTo>
                    <a:pt x="26" y="17"/>
                  </a:lnTo>
                  <a:lnTo>
                    <a:pt x="0" y="26"/>
                  </a:lnTo>
                  <a:lnTo>
                    <a:pt x="26" y="26"/>
                  </a:lnTo>
                  <a:lnTo>
                    <a:pt x="9" y="35"/>
                  </a:lnTo>
                  <a:lnTo>
                    <a:pt x="61" y="44"/>
                  </a:lnTo>
                  <a:lnTo>
                    <a:pt x="105" y="26"/>
                  </a:lnTo>
                  <a:lnTo>
                    <a:pt x="113" y="17"/>
                  </a:lnTo>
                  <a:lnTo>
                    <a:pt x="131" y="9"/>
                  </a:lnTo>
                  <a:lnTo>
                    <a:pt x="113" y="9"/>
                  </a:lnTo>
                  <a:lnTo>
                    <a:pt x="113" y="0"/>
                  </a:lnTo>
                  <a:lnTo>
                    <a:pt x="96" y="0"/>
                  </a:lnTo>
                  <a:lnTo>
                    <a:pt x="79" y="9"/>
                  </a:lnTo>
                  <a:lnTo>
                    <a:pt x="61" y="9"/>
                  </a:lnTo>
                  <a:lnTo>
                    <a:pt x="61" y="0"/>
                  </a:lnTo>
                  <a:lnTo>
                    <a:pt x="44" y="17"/>
                  </a:lnTo>
                  <a:lnTo>
                    <a:pt x="44" y="9"/>
                  </a:lnTo>
                  <a:lnTo>
                    <a:pt x="18"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22" name="Group 626"/>
            <p:cNvGrpSpPr>
              <a:grpSpLocks/>
            </p:cNvGrpSpPr>
            <p:nvPr/>
          </p:nvGrpSpPr>
          <p:grpSpPr bwMode="auto">
            <a:xfrm>
              <a:off x="4324350" y="2274887"/>
              <a:ext cx="211138" cy="66675"/>
              <a:chOff x="2369" y="1242"/>
              <a:chExt cx="131" cy="44"/>
            </a:xfrm>
          </p:grpSpPr>
          <p:sp>
            <p:nvSpPr>
              <p:cNvPr id="55992" name="Freeform 627"/>
              <p:cNvSpPr>
                <a:spLocks/>
              </p:cNvSpPr>
              <p:nvPr/>
            </p:nvSpPr>
            <p:spPr bwMode="auto">
              <a:xfrm>
                <a:off x="2369" y="1242"/>
                <a:ext cx="131" cy="44"/>
              </a:xfrm>
              <a:custGeom>
                <a:avLst/>
                <a:gdLst>
                  <a:gd name="T0" fmla="*/ 0 w 131"/>
                  <a:gd name="T1" fmla="*/ 9 h 44"/>
                  <a:gd name="T2" fmla="*/ 26 w 131"/>
                  <a:gd name="T3" fmla="*/ 17 h 44"/>
                  <a:gd name="T4" fmla="*/ 0 w 131"/>
                  <a:gd name="T5" fmla="*/ 26 h 44"/>
                  <a:gd name="T6" fmla="*/ 26 w 131"/>
                  <a:gd name="T7" fmla="*/ 26 h 44"/>
                  <a:gd name="T8" fmla="*/ 9 w 131"/>
                  <a:gd name="T9" fmla="*/ 35 h 44"/>
                  <a:gd name="T10" fmla="*/ 61 w 131"/>
                  <a:gd name="T11" fmla="*/ 44 h 44"/>
                  <a:gd name="T12" fmla="*/ 105 w 131"/>
                  <a:gd name="T13" fmla="*/ 26 h 44"/>
                  <a:gd name="T14" fmla="*/ 113 w 131"/>
                  <a:gd name="T15" fmla="*/ 17 h 44"/>
                  <a:gd name="T16" fmla="*/ 131 w 131"/>
                  <a:gd name="T17" fmla="*/ 9 h 44"/>
                  <a:gd name="T18" fmla="*/ 113 w 131"/>
                  <a:gd name="T19" fmla="*/ 9 h 44"/>
                  <a:gd name="T20" fmla="*/ 113 w 131"/>
                  <a:gd name="T21" fmla="*/ 0 h 44"/>
                  <a:gd name="T22" fmla="*/ 96 w 131"/>
                  <a:gd name="T23" fmla="*/ 0 h 44"/>
                  <a:gd name="T24" fmla="*/ 79 w 131"/>
                  <a:gd name="T25" fmla="*/ 9 h 44"/>
                  <a:gd name="T26" fmla="*/ 61 w 131"/>
                  <a:gd name="T27" fmla="*/ 9 h 44"/>
                  <a:gd name="T28" fmla="*/ 61 w 131"/>
                  <a:gd name="T29" fmla="*/ 0 h 44"/>
                  <a:gd name="T30" fmla="*/ 44 w 131"/>
                  <a:gd name="T31" fmla="*/ 17 h 44"/>
                  <a:gd name="T32" fmla="*/ 44 w 131"/>
                  <a:gd name="T33" fmla="*/ 9 h 44"/>
                  <a:gd name="T34" fmla="*/ 18 w 131"/>
                  <a:gd name="T35" fmla="*/ 0 h 44"/>
                  <a:gd name="T36" fmla="*/ 0 w 131"/>
                  <a:gd name="T37" fmla="*/ 9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44"/>
                  <a:gd name="T59" fmla="*/ 131 w 13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44">
                    <a:moveTo>
                      <a:pt x="0" y="9"/>
                    </a:moveTo>
                    <a:lnTo>
                      <a:pt x="26" y="17"/>
                    </a:lnTo>
                    <a:lnTo>
                      <a:pt x="0" y="26"/>
                    </a:lnTo>
                    <a:lnTo>
                      <a:pt x="26" y="26"/>
                    </a:lnTo>
                    <a:lnTo>
                      <a:pt x="9" y="35"/>
                    </a:lnTo>
                    <a:lnTo>
                      <a:pt x="61" y="44"/>
                    </a:lnTo>
                    <a:lnTo>
                      <a:pt x="105" y="26"/>
                    </a:lnTo>
                    <a:lnTo>
                      <a:pt x="113" y="17"/>
                    </a:lnTo>
                    <a:lnTo>
                      <a:pt x="131" y="9"/>
                    </a:lnTo>
                    <a:lnTo>
                      <a:pt x="113" y="9"/>
                    </a:lnTo>
                    <a:lnTo>
                      <a:pt x="113" y="0"/>
                    </a:lnTo>
                    <a:lnTo>
                      <a:pt x="96" y="0"/>
                    </a:lnTo>
                    <a:lnTo>
                      <a:pt x="79" y="9"/>
                    </a:lnTo>
                    <a:lnTo>
                      <a:pt x="61" y="9"/>
                    </a:lnTo>
                    <a:lnTo>
                      <a:pt x="61" y="0"/>
                    </a:lnTo>
                    <a:lnTo>
                      <a:pt x="44" y="17"/>
                    </a:lnTo>
                    <a:lnTo>
                      <a:pt x="44" y="9"/>
                    </a:lnTo>
                    <a:lnTo>
                      <a:pt x="18"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93" name="Freeform 628"/>
              <p:cNvSpPr>
                <a:spLocks/>
              </p:cNvSpPr>
              <p:nvPr/>
            </p:nvSpPr>
            <p:spPr bwMode="auto">
              <a:xfrm>
                <a:off x="2369" y="1242"/>
                <a:ext cx="131" cy="44"/>
              </a:xfrm>
              <a:custGeom>
                <a:avLst/>
                <a:gdLst>
                  <a:gd name="T0" fmla="*/ 0 w 131"/>
                  <a:gd name="T1" fmla="*/ 9 h 44"/>
                  <a:gd name="T2" fmla="*/ 26 w 131"/>
                  <a:gd name="T3" fmla="*/ 17 h 44"/>
                  <a:gd name="T4" fmla="*/ 0 w 131"/>
                  <a:gd name="T5" fmla="*/ 26 h 44"/>
                  <a:gd name="T6" fmla="*/ 26 w 131"/>
                  <a:gd name="T7" fmla="*/ 26 h 44"/>
                  <a:gd name="T8" fmla="*/ 9 w 131"/>
                  <a:gd name="T9" fmla="*/ 35 h 44"/>
                  <a:gd name="T10" fmla="*/ 61 w 131"/>
                  <a:gd name="T11" fmla="*/ 44 h 44"/>
                  <a:gd name="T12" fmla="*/ 105 w 131"/>
                  <a:gd name="T13" fmla="*/ 26 h 44"/>
                  <a:gd name="T14" fmla="*/ 113 w 131"/>
                  <a:gd name="T15" fmla="*/ 17 h 44"/>
                  <a:gd name="T16" fmla="*/ 131 w 131"/>
                  <a:gd name="T17" fmla="*/ 9 h 44"/>
                  <a:gd name="T18" fmla="*/ 113 w 131"/>
                  <a:gd name="T19" fmla="*/ 9 h 44"/>
                  <a:gd name="T20" fmla="*/ 113 w 131"/>
                  <a:gd name="T21" fmla="*/ 0 h 44"/>
                  <a:gd name="T22" fmla="*/ 96 w 131"/>
                  <a:gd name="T23" fmla="*/ 0 h 44"/>
                  <a:gd name="T24" fmla="*/ 79 w 131"/>
                  <a:gd name="T25" fmla="*/ 9 h 44"/>
                  <a:gd name="T26" fmla="*/ 61 w 131"/>
                  <a:gd name="T27" fmla="*/ 9 h 44"/>
                  <a:gd name="T28" fmla="*/ 61 w 131"/>
                  <a:gd name="T29" fmla="*/ 0 h 44"/>
                  <a:gd name="T30" fmla="*/ 44 w 131"/>
                  <a:gd name="T31" fmla="*/ 17 h 44"/>
                  <a:gd name="T32" fmla="*/ 44 w 131"/>
                  <a:gd name="T33" fmla="*/ 9 h 44"/>
                  <a:gd name="T34" fmla="*/ 18 w 131"/>
                  <a:gd name="T35" fmla="*/ 0 h 44"/>
                  <a:gd name="T36" fmla="*/ 0 w 131"/>
                  <a:gd name="T37" fmla="*/ 9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44"/>
                  <a:gd name="T59" fmla="*/ 131 w 13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44">
                    <a:moveTo>
                      <a:pt x="0" y="9"/>
                    </a:moveTo>
                    <a:lnTo>
                      <a:pt x="26" y="17"/>
                    </a:lnTo>
                    <a:lnTo>
                      <a:pt x="0" y="26"/>
                    </a:lnTo>
                    <a:lnTo>
                      <a:pt x="26" y="26"/>
                    </a:lnTo>
                    <a:lnTo>
                      <a:pt x="9" y="35"/>
                    </a:lnTo>
                    <a:lnTo>
                      <a:pt x="61" y="44"/>
                    </a:lnTo>
                    <a:lnTo>
                      <a:pt x="105" y="26"/>
                    </a:lnTo>
                    <a:lnTo>
                      <a:pt x="113" y="17"/>
                    </a:lnTo>
                    <a:lnTo>
                      <a:pt x="131" y="9"/>
                    </a:lnTo>
                    <a:lnTo>
                      <a:pt x="113" y="9"/>
                    </a:lnTo>
                    <a:lnTo>
                      <a:pt x="113" y="0"/>
                    </a:lnTo>
                    <a:lnTo>
                      <a:pt x="96" y="0"/>
                    </a:lnTo>
                    <a:lnTo>
                      <a:pt x="79" y="9"/>
                    </a:lnTo>
                    <a:lnTo>
                      <a:pt x="61" y="9"/>
                    </a:lnTo>
                    <a:lnTo>
                      <a:pt x="61" y="0"/>
                    </a:lnTo>
                    <a:lnTo>
                      <a:pt x="44" y="17"/>
                    </a:lnTo>
                    <a:lnTo>
                      <a:pt x="44" y="9"/>
                    </a:lnTo>
                    <a:lnTo>
                      <a:pt x="18"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23" name="Line 629"/>
            <p:cNvSpPr>
              <a:spLocks noChangeShapeType="1"/>
            </p:cNvSpPr>
            <p:nvPr/>
          </p:nvSpPr>
          <p:spPr bwMode="auto">
            <a:xfrm>
              <a:off x="4479925" y="2060575"/>
              <a:ext cx="14288" cy="12700"/>
            </a:xfrm>
            <a:prstGeom prst="line">
              <a:avLst/>
            </a:prstGeom>
            <a:noFill/>
            <a:ln w="14288" cap="rnd">
              <a:solidFill>
                <a:srgbClr val="C5C5C5"/>
              </a:solidFill>
              <a:round/>
              <a:headEnd/>
              <a:tailEnd/>
            </a:ln>
          </p:spPr>
          <p:txBody>
            <a:bodyPr/>
            <a:lstStyle/>
            <a:p>
              <a:endParaRPr lang="zh-CN" altLang="en-US"/>
            </a:p>
          </p:txBody>
        </p:sp>
        <p:sp>
          <p:nvSpPr>
            <p:cNvPr id="55724" name="Freeform 630"/>
            <p:cNvSpPr>
              <a:spLocks/>
            </p:cNvSpPr>
            <p:nvPr/>
          </p:nvSpPr>
          <p:spPr bwMode="auto">
            <a:xfrm>
              <a:off x="5757863" y="4440237"/>
              <a:ext cx="182562" cy="363538"/>
            </a:xfrm>
            <a:custGeom>
              <a:avLst/>
              <a:gdLst>
                <a:gd name="T0" fmla="*/ 0 w 113"/>
                <a:gd name="T1" fmla="*/ 2147483647 h 240"/>
                <a:gd name="T2" fmla="*/ 0 w 113"/>
                <a:gd name="T3" fmla="*/ 2147483647 h 240"/>
                <a:gd name="T4" fmla="*/ 2147483647 w 113"/>
                <a:gd name="T5" fmla="*/ 2147483647 h 240"/>
                <a:gd name="T6" fmla="*/ 2147483647 w 113"/>
                <a:gd name="T7" fmla="*/ 2147483647 h 240"/>
                <a:gd name="T8" fmla="*/ 2147483647 w 113"/>
                <a:gd name="T9" fmla="*/ 2147483647 h 240"/>
                <a:gd name="T10" fmla="*/ 2147483647 w 113"/>
                <a:gd name="T11" fmla="*/ 2147483647 h 240"/>
                <a:gd name="T12" fmla="*/ 2147483647 w 113"/>
                <a:gd name="T13" fmla="*/ 2147483647 h 240"/>
                <a:gd name="T14" fmla="*/ 2147483647 w 113"/>
                <a:gd name="T15" fmla="*/ 2147483647 h 240"/>
                <a:gd name="T16" fmla="*/ 2147483647 w 113"/>
                <a:gd name="T17" fmla="*/ 2147483647 h 240"/>
                <a:gd name="T18" fmla="*/ 2147483647 w 113"/>
                <a:gd name="T19" fmla="*/ 2147483647 h 240"/>
                <a:gd name="T20" fmla="*/ 2147483647 w 113"/>
                <a:gd name="T21" fmla="*/ 2147483647 h 240"/>
                <a:gd name="T22" fmla="*/ 2147483647 w 113"/>
                <a:gd name="T23" fmla="*/ 0 h 240"/>
                <a:gd name="T24" fmla="*/ 2147483647 w 113"/>
                <a:gd name="T25" fmla="*/ 2147483647 h 240"/>
                <a:gd name="T26" fmla="*/ 2147483647 w 113"/>
                <a:gd name="T27" fmla="*/ 2147483647 h 240"/>
                <a:gd name="T28" fmla="*/ 2147483647 w 113"/>
                <a:gd name="T29" fmla="*/ 2147483647 h 240"/>
                <a:gd name="T30" fmla="*/ 2147483647 w 113"/>
                <a:gd name="T31" fmla="*/ 2147483647 h 240"/>
                <a:gd name="T32" fmla="*/ 2147483647 w 113"/>
                <a:gd name="T33" fmla="*/ 2147483647 h 240"/>
                <a:gd name="T34" fmla="*/ 2147483647 w 113"/>
                <a:gd name="T35" fmla="*/ 2147483647 h 240"/>
                <a:gd name="T36" fmla="*/ 0 w 113"/>
                <a:gd name="T37" fmla="*/ 2147483647 h 2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240"/>
                <a:gd name="T59" fmla="*/ 113 w 113"/>
                <a:gd name="T60" fmla="*/ 240 h 2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240">
                  <a:moveTo>
                    <a:pt x="0" y="169"/>
                  </a:moveTo>
                  <a:lnTo>
                    <a:pt x="0" y="223"/>
                  </a:lnTo>
                  <a:lnTo>
                    <a:pt x="8" y="240"/>
                  </a:lnTo>
                  <a:lnTo>
                    <a:pt x="26" y="240"/>
                  </a:lnTo>
                  <a:lnTo>
                    <a:pt x="52" y="232"/>
                  </a:lnTo>
                  <a:lnTo>
                    <a:pt x="61" y="232"/>
                  </a:lnTo>
                  <a:lnTo>
                    <a:pt x="95" y="116"/>
                  </a:lnTo>
                  <a:lnTo>
                    <a:pt x="104" y="53"/>
                  </a:lnTo>
                  <a:lnTo>
                    <a:pt x="104" y="62"/>
                  </a:lnTo>
                  <a:lnTo>
                    <a:pt x="113" y="53"/>
                  </a:lnTo>
                  <a:lnTo>
                    <a:pt x="104" y="9"/>
                  </a:lnTo>
                  <a:lnTo>
                    <a:pt x="95" y="0"/>
                  </a:lnTo>
                  <a:lnTo>
                    <a:pt x="87" y="18"/>
                  </a:lnTo>
                  <a:lnTo>
                    <a:pt x="78" y="27"/>
                  </a:lnTo>
                  <a:lnTo>
                    <a:pt x="78" y="44"/>
                  </a:lnTo>
                  <a:lnTo>
                    <a:pt x="26" y="62"/>
                  </a:lnTo>
                  <a:lnTo>
                    <a:pt x="8" y="98"/>
                  </a:lnTo>
                  <a:lnTo>
                    <a:pt x="26" y="142"/>
                  </a:lnTo>
                  <a:lnTo>
                    <a:pt x="0" y="16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25" name="Group 631"/>
            <p:cNvGrpSpPr>
              <a:grpSpLocks/>
            </p:cNvGrpSpPr>
            <p:nvPr/>
          </p:nvGrpSpPr>
          <p:grpSpPr bwMode="auto">
            <a:xfrm>
              <a:off x="5757863" y="4440237"/>
              <a:ext cx="182562" cy="363538"/>
              <a:chOff x="3258" y="2676"/>
              <a:chExt cx="113" cy="240"/>
            </a:xfrm>
          </p:grpSpPr>
          <p:sp>
            <p:nvSpPr>
              <p:cNvPr id="55990" name="Freeform 632"/>
              <p:cNvSpPr>
                <a:spLocks/>
              </p:cNvSpPr>
              <p:nvPr/>
            </p:nvSpPr>
            <p:spPr bwMode="auto">
              <a:xfrm>
                <a:off x="3258" y="2676"/>
                <a:ext cx="113" cy="240"/>
              </a:xfrm>
              <a:custGeom>
                <a:avLst/>
                <a:gdLst>
                  <a:gd name="T0" fmla="*/ 0 w 113"/>
                  <a:gd name="T1" fmla="*/ 169 h 240"/>
                  <a:gd name="T2" fmla="*/ 0 w 113"/>
                  <a:gd name="T3" fmla="*/ 223 h 240"/>
                  <a:gd name="T4" fmla="*/ 8 w 113"/>
                  <a:gd name="T5" fmla="*/ 240 h 240"/>
                  <a:gd name="T6" fmla="*/ 26 w 113"/>
                  <a:gd name="T7" fmla="*/ 240 h 240"/>
                  <a:gd name="T8" fmla="*/ 52 w 113"/>
                  <a:gd name="T9" fmla="*/ 232 h 240"/>
                  <a:gd name="T10" fmla="*/ 61 w 113"/>
                  <a:gd name="T11" fmla="*/ 232 h 240"/>
                  <a:gd name="T12" fmla="*/ 95 w 113"/>
                  <a:gd name="T13" fmla="*/ 116 h 240"/>
                  <a:gd name="T14" fmla="*/ 104 w 113"/>
                  <a:gd name="T15" fmla="*/ 53 h 240"/>
                  <a:gd name="T16" fmla="*/ 104 w 113"/>
                  <a:gd name="T17" fmla="*/ 62 h 240"/>
                  <a:gd name="T18" fmla="*/ 113 w 113"/>
                  <a:gd name="T19" fmla="*/ 53 h 240"/>
                  <a:gd name="T20" fmla="*/ 104 w 113"/>
                  <a:gd name="T21" fmla="*/ 9 h 240"/>
                  <a:gd name="T22" fmla="*/ 95 w 113"/>
                  <a:gd name="T23" fmla="*/ 0 h 240"/>
                  <a:gd name="T24" fmla="*/ 87 w 113"/>
                  <a:gd name="T25" fmla="*/ 18 h 240"/>
                  <a:gd name="T26" fmla="*/ 78 w 113"/>
                  <a:gd name="T27" fmla="*/ 27 h 240"/>
                  <a:gd name="T28" fmla="*/ 78 w 113"/>
                  <a:gd name="T29" fmla="*/ 44 h 240"/>
                  <a:gd name="T30" fmla="*/ 26 w 113"/>
                  <a:gd name="T31" fmla="*/ 62 h 240"/>
                  <a:gd name="T32" fmla="*/ 8 w 113"/>
                  <a:gd name="T33" fmla="*/ 98 h 240"/>
                  <a:gd name="T34" fmla="*/ 26 w 113"/>
                  <a:gd name="T35" fmla="*/ 142 h 240"/>
                  <a:gd name="T36" fmla="*/ 0 w 113"/>
                  <a:gd name="T37" fmla="*/ 169 h 2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240"/>
                  <a:gd name="T59" fmla="*/ 113 w 113"/>
                  <a:gd name="T60" fmla="*/ 240 h 2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240">
                    <a:moveTo>
                      <a:pt x="0" y="169"/>
                    </a:moveTo>
                    <a:lnTo>
                      <a:pt x="0" y="223"/>
                    </a:lnTo>
                    <a:lnTo>
                      <a:pt x="8" y="240"/>
                    </a:lnTo>
                    <a:lnTo>
                      <a:pt x="26" y="240"/>
                    </a:lnTo>
                    <a:lnTo>
                      <a:pt x="52" y="232"/>
                    </a:lnTo>
                    <a:lnTo>
                      <a:pt x="61" y="232"/>
                    </a:lnTo>
                    <a:lnTo>
                      <a:pt x="95" y="116"/>
                    </a:lnTo>
                    <a:lnTo>
                      <a:pt x="104" y="53"/>
                    </a:lnTo>
                    <a:lnTo>
                      <a:pt x="104" y="62"/>
                    </a:lnTo>
                    <a:lnTo>
                      <a:pt x="113" y="53"/>
                    </a:lnTo>
                    <a:lnTo>
                      <a:pt x="104" y="9"/>
                    </a:lnTo>
                    <a:lnTo>
                      <a:pt x="95" y="0"/>
                    </a:lnTo>
                    <a:lnTo>
                      <a:pt x="87" y="18"/>
                    </a:lnTo>
                    <a:lnTo>
                      <a:pt x="78" y="27"/>
                    </a:lnTo>
                    <a:lnTo>
                      <a:pt x="78" y="44"/>
                    </a:lnTo>
                    <a:lnTo>
                      <a:pt x="26" y="62"/>
                    </a:lnTo>
                    <a:lnTo>
                      <a:pt x="8" y="98"/>
                    </a:lnTo>
                    <a:lnTo>
                      <a:pt x="26" y="142"/>
                    </a:lnTo>
                    <a:lnTo>
                      <a:pt x="0" y="16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91" name="Freeform 633"/>
              <p:cNvSpPr>
                <a:spLocks/>
              </p:cNvSpPr>
              <p:nvPr/>
            </p:nvSpPr>
            <p:spPr bwMode="auto">
              <a:xfrm>
                <a:off x="3258" y="2676"/>
                <a:ext cx="113" cy="240"/>
              </a:xfrm>
              <a:custGeom>
                <a:avLst/>
                <a:gdLst>
                  <a:gd name="T0" fmla="*/ 0 w 113"/>
                  <a:gd name="T1" fmla="*/ 169 h 240"/>
                  <a:gd name="T2" fmla="*/ 0 w 113"/>
                  <a:gd name="T3" fmla="*/ 223 h 240"/>
                  <a:gd name="T4" fmla="*/ 8 w 113"/>
                  <a:gd name="T5" fmla="*/ 240 h 240"/>
                  <a:gd name="T6" fmla="*/ 26 w 113"/>
                  <a:gd name="T7" fmla="*/ 240 h 240"/>
                  <a:gd name="T8" fmla="*/ 52 w 113"/>
                  <a:gd name="T9" fmla="*/ 232 h 240"/>
                  <a:gd name="T10" fmla="*/ 61 w 113"/>
                  <a:gd name="T11" fmla="*/ 232 h 240"/>
                  <a:gd name="T12" fmla="*/ 95 w 113"/>
                  <a:gd name="T13" fmla="*/ 116 h 240"/>
                  <a:gd name="T14" fmla="*/ 104 w 113"/>
                  <a:gd name="T15" fmla="*/ 53 h 240"/>
                  <a:gd name="T16" fmla="*/ 104 w 113"/>
                  <a:gd name="T17" fmla="*/ 62 h 240"/>
                  <a:gd name="T18" fmla="*/ 113 w 113"/>
                  <a:gd name="T19" fmla="*/ 53 h 240"/>
                  <a:gd name="T20" fmla="*/ 104 w 113"/>
                  <a:gd name="T21" fmla="*/ 9 h 240"/>
                  <a:gd name="T22" fmla="*/ 95 w 113"/>
                  <a:gd name="T23" fmla="*/ 0 h 240"/>
                  <a:gd name="T24" fmla="*/ 87 w 113"/>
                  <a:gd name="T25" fmla="*/ 18 h 240"/>
                  <a:gd name="T26" fmla="*/ 78 w 113"/>
                  <a:gd name="T27" fmla="*/ 27 h 240"/>
                  <a:gd name="T28" fmla="*/ 78 w 113"/>
                  <a:gd name="T29" fmla="*/ 44 h 240"/>
                  <a:gd name="T30" fmla="*/ 26 w 113"/>
                  <a:gd name="T31" fmla="*/ 62 h 240"/>
                  <a:gd name="T32" fmla="*/ 8 w 113"/>
                  <a:gd name="T33" fmla="*/ 98 h 240"/>
                  <a:gd name="T34" fmla="*/ 26 w 113"/>
                  <a:gd name="T35" fmla="*/ 142 h 240"/>
                  <a:gd name="T36" fmla="*/ 0 w 113"/>
                  <a:gd name="T37" fmla="*/ 169 h 2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240"/>
                  <a:gd name="T59" fmla="*/ 113 w 113"/>
                  <a:gd name="T60" fmla="*/ 240 h 2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240">
                    <a:moveTo>
                      <a:pt x="0" y="169"/>
                    </a:moveTo>
                    <a:lnTo>
                      <a:pt x="0" y="223"/>
                    </a:lnTo>
                    <a:lnTo>
                      <a:pt x="8" y="240"/>
                    </a:lnTo>
                    <a:lnTo>
                      <a:pt x="26" y="240"/>
                    </a:lnTo>
                    <a:lnTo>
                      <a:pt x="52" y="232"/>
                    </a:lnTo>
                    <a:lnTo>
                      <a:pt x="61" y="232"/>
                    </a:lnTo>
                    <a:lnTo>
                      <a:pt x="95" y="116"/>
                    </a:lnTo>
                    <a:lnTo>
                      <a:pt x="104" y="53"/>
                    </a:lnTo>
                    <a:lnTo>
                      <a:pt x="104" y="62"/>
                    </a:lnTo>
                    <a:lnTo>
                      <a:pt x="113" y="53"/>
                    </a:lnTo>
                    <a:lnTo>
                      <a:pt x="104" y="9"/>
                    </a:lnTo>
                    <a:lnTo>
                      <a:pt x="95" y="0"/>
                    </a:lnTo>
                    <a:lnTo>
                      <a:pt x="87" y="18"/>
                    </a:lnTo>
                    <a:lnTo>
                      <a:pt x="78" y="27"/>
                    </a:lnTo>
                    <a:lnTo>
                      <a:pt x="78" y="44"/>
                    </a:lnTo>
                    <a:lnTo>
                      <a:pt x="26" y="62"/>
                    </a:lnTo>
                    <a:lnTo>
                      <a:pt x="8" y="98"/>
                    </a:lnTo>
                    <a:lnTo>
                      <a:pt x="26" y="142"/>
                    </a:lnTo>
                    <a:lnTo>
                      <a:pt x="0" y="16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26" name="Freeform 634"/>
            <p:cNvSpPr>
              <a:spLocks/>
            </p:cNvSpPr>
            <p:nvPr/>
          </p:nvSpPr>
          <p:spPr bwMode="auto">
            <a:xfrm>
              <a:off x="6022975" y="3741737"/>
              <a:ext cx="14288" cy="14288"/>
            </a:xfrm>
            <a:custGeom>
              <a:avLst/>
              <a:gdLst>
                <a:gd name="T0" fmla="*/ 0 w 9"/>
                <a:gd name="T1" fmla="*/ 0 h 9"/>
                <a:gd name="T2" fmla="*/ 0 w 9"/>
                <a:gd name="T3" fmla="*/ 2147483647 h 9"/>
                <a:gd name="T4" fmla="*/ 2147483647 w 9"/>
                <a:gd name="T5" fmla="*/ 0 h 9"/>
                <a:gd name="T6" fmla="*/ 0 w 9"/>
                <a:gd name="T7" fmla="*/ 0 h 9"/>
                <a:gd name="T8" fmla="*/ 0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0"/>
                  </a:moveTo>
                  <a:lnTo>
                    <a:pt x="0" y="9"/>
                  </a:lnTo>
                  <a:lnTo>
                    <a:pt x="9"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27" name="Freeform 635"/>
            <p:cNvSpPr>
              <a:spLocks/>
            </p:cNvSpPr>
            <p:nvPr/>
          </p:nvSpPr>
          <p:spPr bwMode="auto">
            <a:xfrm>
              <a:off x="6022975" y="3741737"/>
              <a:ext cx="14288" cy="14288"/>
            </a:xfrm>
            <a:custGeom>
              <a:avLst/>
              <a:gdLst>
                <a:gd name="T0" fmla="*/ 0 w 9"/>
                <a:gd name="T1" fmla="*/ 0 h 9"/>
                <a:gd name="T2" fmla="*/ 0 w 9"/>
                <a:gd name="T3" fmla="*/ 2147483647 h 9"/>
                <a:gd name="T4" fmla="*/ 2147483647 w 9"/>
                <a:gd name="T5" fmla="*/ 0 h 9"/>
                <a:gd name="T6" fmla="*/ 0 w 9"/>
                <a:gd name="T7" fmla="*/ 0 h 9"/>
                <a:gd name="T8" fmla="*/ 0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0"/>
                  </a:moveTo>
                  <a:lnTo>
                    <a:pt x="0" y="9"/>
                  </a:lnTo>
                  <a:lnTo>
                    <a:pt x="9"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28" name="Freeform 636"/>
            <p:cNvSpPr>
              <a:spLocks/>
            </p:cNvSpPr>
            <p:nvPr/>
          </p:nvSpPr>
          <p:spPr bwMode="auto">
            <a:xfrm>
              <a:off x="6656388" y="3808412"/>
              <a:ext cx="55562" cy="107950"/>
            </a:xfrm>
            <a:custGeom>
              <a:avLst/>
              <a:gdLst>
                <a:gd name="T0" fmla="*/ 0 w 35"/>
                <a:gd name="T1" fmla="*/ 2147483647 h 71"/>
                <a:gd name="T2" fmla="*/ 2147483647 w 35"/>
                <a:gd name="T3" fmla="*/ 2147483647 h 71"/>
                <a:gd name="T4" fmla="*/ 2147483647 w 35"/>
                <a:gd name="T5" fmla="*/ 2147483647 h 71"/>
                <a:gd name="T6" fmla="*/ 2147483647 w 35"/>
                <a:gd name="T7" fmla="*/ 2147483647 h 71"/>
                <a:gd name="T8" fmla="*/ 2147483647 w 35"/>
                <a:gd name="T9" fmla="*/ 2147483647 h 71"/>
                <a:gd name="T10" fmla="*/ 2147483647 w 35"/>
                <a:gd name="T11" fmla="*/ 2147483647 h 71"/>
                <a:gd name="T12" fmla="*/ 2147483647 w 35"/>
                <a:gd name="T13" fmla="*/ 0 h 71"/>
                <a:gd name="T14" fmla="*/ 2147483647 w 35"/>
                <a:gd name="T15" fmla="*/ 2147483647 h 71"/>
                <a:gd name="T16" fmla="*/ 0 w 35"/>
                <a:gd name="T17" fmla="*/ 2147483647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71"/>
                <a:gd name="T29" fmla="*/ 35 w 35"/>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71">
                  <a:moveTo>
                    <a:pt x="0" y="45"/>
                  </a:moveTo>
                  <a:lnTo>
                    <a:pt x="9" y="71"/>
                  </a:lnTo>
                  <a:lnTo>
                    <a:pt x="26" y="71"/>
                  </a:lnTo>
                  <a:lnTo>
                    <a:pt x="35" y="71"/>
                  </a:lnTo>
                  <a:lnTo>
                    <a:pt x="35" y="45"/>
                  </a:lnTo>
                  <a:lnTo>
                    <a:pt x="17" y="9"/>
                  </a:lnTo>
                  <a:lnTo>
                    <a:pt x="9" y="0"/>
                  </a:lnTo>
                  <a:lnTo>
                    <a:pt x="9" y="9"/>
                  </a:lnTo>
                  <a:lnTo>
                    <a:pt x="0" y="45"/>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29" name="Group 637"/>
            <p:cNvGrpSpPr>
              <a:grpSpLocks/>
            </p:cNvGrpSpPr>
            <p:nvPr/>
          </p:nvGrpSpPr>
          <p:grpSpPr bwMode="auto">
            <a:xfrm>
              <a:off x="6656388" y="3808412"/>
              <a:ext cx="55562" cy="107950"/>
              <a:chOff x="3815" y="2257"/>
              <a:chExt cx="35" cy="71"/>
            </a:xfrm>
          </p:grpSpPr>
          <p:sp>
            <p:nvSpPr>
              <p:cNvPr id="55988" name="Freeform 638"/>
              <p:cNvSpPr>
                <a:spLocks/>
              </p:cNvSpPr>
              <p:nvPr/>
            </p:nvSpPr>
            <p:spPr bwMode="auto">
              <a:xfrm>
                <a:off x="3815" y="2257"/>
                <a:ext cx="35" cy="71"/>
              </a:xfrm>
              <a:custGeom>
                <a:avLst/>
                <a:gdLst>
                  <a:gd name="T0" fmla="*/ 0 w 35"/>
                  <a:gd name="T1" fmla="*/ 45 h 71"/>
                  <a:gd name="T2" fmla="*/ 9 w 35"/>
                  <a:gd name="T3" fmla="*/ 71 h 71"/>
                  <a:gd name="T4" fmla="*/ 26 w 35"/>
                  <a:gd name="T5" fmla="*/ 71 h 71"/>
                  <a:gd name="T6" fmla="*/ 35 w 35"/>
                  <a:gd name="T7" fmla="*/ 71 h 71"/>
                  <a:gd name="T8" fmla="*/ 35 w 35"/>
                  <a:gd name="T9" fmla="*/ 45 h 71"/>
                  <a:gd name="T10" fmla="*/ 17 w 35"/>
                  <a:gd name="T11" fmla="*/ 9 h 71"/>
                  <a:gd name="T12" fmla="*/ 9 w 35"/>
                  <a:gd name="T13" fmla="*/ 0 h 71"/>
                  <a:gd name="T14" fmla="*/ 9 w 35"/>
                  <a:gd name="T15" fmla="*/ 9 h 71"/>
                  <a:gd name="T16" fmla="*/ 0 w 35"/>
                  <a:gd name="T17" fmla="*/ 45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71"/>
                  <a:gd name="T29" fmla="*/ 35 w 35"/>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71">
                    <a:moveTo>
                      <a:pt x="0" y="45"/>
                    </a:moveTo>
                    <a:lnTo>
                      <a:pt x="9" y="71"/>
                    </a:lnTo>
                    <a:lnTo>
                      <a:pt x="26" y="71"/>
                    </a:lnTo>
                    <a:lnTo>
                      <a:pt x="35" y="71"/>
                    </a:lnTo>
                    <a:lnTo>
                      <a:pt x="35" y="45"/>
                    </a:lnTo>
                    <a:lnTo>
                      <a:pt x="17" y="9"/>
                    </a:lnTo>
                    <a:lnTo>
                      <a:pt x="9" y="0"/>
                    </a:lnTo>
                    <a:lnTo>
                      <a:pt x="9" y="9"/>
                    </a:lnTo>
                    <a:lnTo>
                      <a:pt x="0" y="45"/>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89" name="Freeform 639"/>
              <p:cNvSpPr>
                <a:spLocks/>
              </p:cNvSpPr>
              <p:nvPr/>
            </p:nvSpPr>
            <p:spPr bwMode="auto">
              <a:xfrm>
                <a:off x="3815" y="2257"/>
                <a:ext cx="35" cy="71"/>
              </a:xfrm>
              <a:custGeom>
                <a:avLst/>
                <a:gdLst>
                  <a:gd name="T0" fmla="*/ 0 w 35"/>
                  <a:gd name="T1" fmla="*/ 45 h 71"/>
                  <a:gd name="T2" fmla="*/ 9 w 35"/>
                  <a:gd name="T3" fmla="*/ 71 h 71"/>
                  <a:gd name="T4" fmla="*/ 26 w 35"/>
                  <a:gd name="T5" fmla="*/ 71 h 71"/>
                  <a:gd name="T6" fmla="*/ 35 w 35"/>
                  <a:gd name="T7" fmla="*/ 71 h 71"/>
                  <a:gd name="T8" fmla="*/ 35 w 35"/>
                  <a:gd name="T9" fmla="*/ 45 h 71"/>
                  <a:gd name="T10" fmla="*/ 17 w 35"/>
                  <a:gd name="T11" fmla="*/ 9 h 71"/>
                  <a:gd name="T12" fmla="*/ 9 w 35"/>
                  <a:gd name="T13" fmla="*/ 0 h 71"/>
                  <a:gd name="T14" fmla="*/ 9 w 35"/>
                  <a:gd name="T15" fmla="*/ 9 h 71"/>
                  <a:gd name="T16" fmla="*/ 0 w 35"/>
                  <a:gd name="T17" fmla="*/ 45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71"/>
                  <a:gd name="T29" fmla="*/ 35 w 35"/>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71">
                    <a:moveTo>
                      <a:pt x="0" y="45"/>
                    </a:moveTo>
                    <a:lnTo>
                      <a:pt x="9" y="71"/>
                    </a:lnTo>
                    <a:lnTo>
                      <a:pt x="26" y="71"/>
                    </a:lnTo>
                    <a:lnTo>
                      <a:pt x="35" y="71"/>
                    </a:lnTo>
                    <a:lnTo>
                      <a:pt x="35" y="45"/>
                    </a:lnTo>
                    <a:lnTo>
                      <a:pt x="17" y="9"/>
                    </a:lnTo>
                    <a:lnTo>
                      <a:pt x="9" y="0"/>
                    </a:lnTo>
                    <a:lnTo>
                      <a:pt x="9" y="9"/>
                    </a:lnTo>
                    <a:lnTo>
                      <a:pt x="0" y="4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30" name="Freeform 640"/>
            <p:cNvSpPr>
              <a:spLocks/>
            </p:cNvSpPr>
            <p:nvPr/>
          </p:nvSpPr>
          <p:spPr bwMode="auto">
            <a:xfrm>
              <a:off x="7329488" y="3525837"/>
              <a:ext cx="55562" cy="53975"/>
            </a:xfrm>
            <a:custGeom>
              <a:avLst/>
              <a:gdLst>
                <a:gd name="T0" fmla="*/ 0 w 35"/>
                <a:gd name="T1" fmla="*/ 2147483647 h 36"/>
                <a:gd name="T2" fmla="*/ 2147483647 w 35"/>
                <a:gd name="T3" fmla="*/ 2147483647 h 36"/>
                <a:gd name="T4" fmla="*/ 2147483647 w 35"/>
                <a:gd name="T5" fmla="*/ 2147483647 h 36"/>
                <a:gd name="T6" fmla="*/ 2147483647 w 35"/>
                <a:gd name="T7" fmla="*/ 2147483647 h 36"/>
                <a:gd name="T8" fmla="*/ 2147483647 w 35"/>
                <a:gd name="T9" fmla="*/ 0 h 36"/>
                <a:gd name="T10" fmla="*/ 2147483647 w 35"/>
                <a:gd name="T11" fmla="*/ 0 h 36"/>
                <a:gd name="T12" fmla="*/ 0 w 35"/>
                <a:gd name="T13" fmla="*/ 2147483647 h 36"/>
                <a:gd name="T14" fmla="*/ 0 60000 65536"/>
                <a:gd name="T15" fmla="*/ 0 60000 65536"/>
                <a:gd name="T16" fmla="*/ 0 60000 65536"/>
                <a:gd name="T17" fmla="*/ 0 60000 65536"/>
                <a:gd name="T18" fmla="*/ 0 60000 65536"/>
                <a:gd name="T19" fmla="*/ 0 60000 65536"/>
                <a:gd name="T20" fmla="*/ 0 60000 65536"/>
                <a:gd name="T21" fmla="*/ 0 w 35"/>
                <a:gd name="T22" fmla="*/ 0 h 36"/>
                <a:gd name="T23" fmla="*/ 35 w 3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
                  <a:moveTo>
                    <a:pt x="0" y="9"/>
                  </a:moveTo>
                  <a:lnTo>
                    <a:pt x="9" y="36"/>
                  </a:lnTo>
                  <a:lnTo>
                    <a:pt x="17" y="36"/>
                  </a:lnTo>
                  <a:lnTo>
                    <a:pt x="35" y="27"/>
                  </a:lnTo>
                  <a:lnTo>
                    <a:pt x="35" y="0"/>
                  </a:lnTo>
                  <a:lnTo>
                    <a:pt x="17" y="0"/>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31" name="Group 641"/>
            <p:cNvGrpSpPr>
              <a:grpSpLocks/>
            </p:cNvGrpSpPr>
            <p:nvPr/>
          </p:nvGrpSpPr>
          <p:grpSpPr bwMode="auto">
            <a:xfrm>
              <a:off x="7329488" y="3525837"/>
              <a:ext cx="55562" cy="53975"/>
              <a:chOff x="4233" y="2070"/>
              <a:chExt cx="35" cy="36"/>
            </a:xfrm>
          </p:grpSpPr>
          <p:sp>
            <p:nvSpPr>
              <p:cNvPr id="55986" name="Freeform 642"/>
              <p:cNvSpPr>
                <a:spLocks/>
              </p:cNvSpPr>
              <p:nvPr/>
            </p:nvSpPr>
            <p:spPr bwMode="auto">
              <a:xfrm>
                <a:off x="4233" y="2070"/>
                <a:ext cx="35" cy="36"/>
              </a:xfrm>
              <a:custGeom>
                <a:avLst/>
                <a:gdLst>
                  <a:gd name="T0" fmla="*/ 0 w 35"/>
                  <a:gd name="T1" fmla="*/ 9 h 36"/>
                  <a:gd name="T2" fmla="*/ 9 w 35"/>
                  <a:gd name="T3" fmla="*/ 36 h 36"/>
                  <a:gd name="T4" fmla="*/ 17 w 35"/>
                  <a:gd name="T5" fmla="*/ 36 h 36"/>
                  <a:gd name="T6" fmla="*/ 35 w 35"/>
                  <a:gd name="T7" fmla="*/ 27 h 36"/>
                  <a:gd name="T8" fmla="*/ 35 w 35"/>
                  <a:gd name="T9" fmla="*/ 0 h 36"/>
                  <a:gd name="T10" fmla="*/ 17 w 35"/>
                  <a:gd name="T11" fmla="*/ 0 h 36"/>
                  <a:gd name="T12" fmla="*/ 0 w 35"/>
                  <a:gd name="T13" fmla="*/ 9 h 36"/>
                  <a:gd name="T14" fmla="*/ 0 60000 65536"/>
                  <a:gd name="T15" fmla="*/ 0 60000 65536"/>
                  <a:gd name="T16" fmla="*/ 0 60000 65536"/>
                  <a:gd name="T17" fmla="*/ 0 60000 65536"/>
                  <a:gd name="T18" fmla="*/ 0 60000 65536"/>
                  <a:gd name="T19" fmla="*/ 0 60000 65536"/>
                  <a:gd name="T20" fmla="*/ 0 60000 65536"/>
                  <a:gd name="T21" fmla="*/ 0 w 35"/>
                  <a:gd name="T22" fmla="*/ 0 h 36"/>
                  <a:gd name="T23" fmla="*/ 35 w 3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
                    <a:moveTo>
                      <a:pt x="0" y="9"/>
                    </a:moveTo>
                    <a:lnTo>
                      <a:pt x="9" y="36"/>
                    </a:lnTo>
                    <a:lnTo>
                      <a:pt x="17" y="36"/>
                    </a:lnTo>
                    <a:lnTo>
                      <a:pt x="35" y="27"/>
                    </a:lnTo>
                    <a:lnTo>
                      <a:pt x="35" y="0"/>
                    </a:lnTo>
                    <a:lnTo>
                      <a:pt x="17" y="0"/>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87" name="Freeform 643"/>
              <p:cNvSpPr>
                <a:spLocks/>
              </p:cNvSpPr>
              <p:nvPr/>
            </p:nvSpPr>
            <p:spPr bwMode="auto">
              <a:xfrm>
                <a:off x="4233" y="2070"/>
                <a:ext cx="35" cy="36"/>
              </a:xfrm>
              <a:custGeom>
                <a:avLst/>
                <a:gdLst>
                  <a:gd name="T0" fmla="*/ 0 w 35"/>
                  <a:gd name="T1" fmla="*/ 9 h 36"/>
                  <a:gd name="T2" fmla="*/ 9 w 35"/>
                  <a:gd name="T3" fmla="*/ 36 h 36"/>
                  <a:gd name="T4" fmla="*/ 17 w 35"/>
                  <a:gd name="T5" fmla="*/ 36 h 36"/>
                  <a:gd name="T6" fmla="*/ 35 w 35"/>
                  <a:gd name="T7" fmla="*/ 27 h 36"/>
                  <a:gd name="T8" fmla="*/ 35 w 35"/>
                  <a:gd name="T9" fmla="*/ 0 h 36"/>
                  <a:gd name="T10" fmla="*/ 17 w 35"/>
                  <a:gd name="T11" fmla="*/ 0 h 36"/>
                  <a:gd name="T12" fmla="*/ 0 w 35"/>
                  <a:gd name="T13" fmla="*/ 9 h 36"/>
                  <a:gd name="T14" fmla="*/ 0 60000 65536"/>
                  <a:gd name="T15" fmla="*/ 0 60000 65536"/>
                  <a:gd name="T16" fmla="*/ 0 60000 65536"/>
                  <a:gd name="T17" fmla="*/ 0 60000 65536"/>
                  <a:gd name="T18" fmla="*/ 0 60000 65536"/>
                  <a:gd name="T19" fmla="*/ 0 60000 65536"/>
                  <a:gd name="T20" fmla="*/ 0 60000 65536"/>
                  <a:gd name="T21" fmla="*/ 0 w 35"/>
                  <a:gd name="T22" fmla="*/ 0 h 36"/>
                  <a:gd name="T23" fmla="*/ 35 w 3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
                    <a:moveTo>
                      <a:pt x="0" y="9"/>
                    </a:moveTo>
                    <a:lnTo>
                      <a:pt x="9" y="36"/>
                    </a:lnTo>
                    <a:lnTo>
                      <a:pt x="17" y="36"/>
                    </a:lnTo>
                    <a:lnTo>
                      <a:pt x="35" y="27"/>
                    </a:lnTo>
                    <a:lnTo>
                      <a:pt x="35" y="0"/>
                    </a:lnTo>
                    <a:lnTo>
                      <a:pt x="17"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32" name="Freeform 644"/>
            <p:cNvSpPr>
              <a:spLocks/>
            </p:cNvSpPr>
            <p:nvPr/>
          </p:nvSpPr>
          <p:spPr bwMode="auto">
            <a:xfrm>
              <a:off x="7597775" y="3378200"/>
              <a:ext cx="28575" cy="95250"/>
            </a:xfrm>
            <a:custGeom>
              <a:avLst/>
              <a:gdLst>
                <a:gd name="T0" fmla="*/ 0 w 17"/>
                <a:gd name="T1" fmla="*/ 2147483647 h 63"/>
                <a:gd name="T2" fmla="*/ 2147483647 w 17"/>
                <a:gd name="T3" fmla="*/ 2147483647 h 63"/>
                <a:gd name="T4" fmla="*/ 2147483647 w 17"/>
                <a:gd name="T5" fmla="*/ 2147483647 h 63"/>
                <a:gd name="T6" fmla="*/ 2147483647 w 17"/>
                <a:gd name="T7" fmla="*/ 0 h 63"/>
                <a:gd name="T8" fmla="*/ 2147483647 w 17"/>
                <a:gd name="T9" fmla="*/ 2147483647 h 63"/>
                <a:gd name="T10" fmla="*/ 0 w 17"/>
                <a:gd name="T11" fmla="*/ 2147483647 h 63"/>
                <a:gd name="T12" fmla="*/ 0 60000 65536"/>
                <a:gd name="T13" fmla="*/ 0 60000 65536"/>
                <a:gd name="T14" fmla="*/ 0 60000 65536"/>
                <a:gd name="T15" fmla="*/ 0 60000 65536"/>
                <a:gd name="T16" fmla="*/ 0 60000 65536"/>
                <a:gd name="T17" fmla="*/ 0 60000 65536"/>
                <a:gd name="T18" fmla="*/ 0 w 17"/>
                <a:gd name="T19" fmla="*/ 0 h 63"/>
                <a:gd name="T20" fmla="*/ 17 w 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7" h="63">
                  <a:moveTo>
                    <a:pt x="0" y="36"/>
                  </a:moveTo>
                  <a:lnTo>
                    <a:pt x="8" y="54"/>
                  </a:lnTo>
                  <a:lnTo>
                    <a:pt x="17" y="63"/>
                  </a:lnTo>
                  <a:lnTo>
                    <a:pt x="17" y="0"/>
                  </a:lnTo>
                  <a:lnTo>
                    <a:pt x="8" y="9"/>
                  </a:lnTo>
                  <a:lnTo>
                    <a:pt x="0" y="36"/>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33" name="Group 645"/>
            <p:cNvGrpSpPr>
              <a:grpSpLocks/>
            </p:cNvGrpSpPr>
            <p:nvPr/>
          </p:nvGrpSpPr>
          <p:grpSpPr bwMode="auto">
            <a:xfrm>
              <a:off x="7597775" y="3378200"/>
              <a:ext cx="28575" cy="95250"/>
              <a:chOff x="4399" y="1972"/>
              <a:chExt cx="17" cy="63"/>
            </a:xfrm>
          </p:grpSpPr>
          <p:sp>
            <p:nvSpPr>
              <p:cNvPr id="55984" name="Freeform 646"/>
              <p:cNvSpPr>
                <a:spLocks/>
              </p:cNvSpPr>
              <p:nvPr/>
            </p:nvSpPr>
            <p:spPr bwMode="auto">
              <a:xfrm>
                <a:off x="4399" y="1972"/>
                <a:ext cx="17" cy="63"/>
              </a:xfrm>
              <a:custGeom>
                <a:avLst/>
                <a:gdLst>
                  <a:gd name="T0" fmla="*/ 0 w 17"/>
                  <a:gd name="T1" fmla="*/ 36 h 63"/>
                  <a:gd name="T2" fmla="*/ 8 w 17"/>
                  <a:gd name="T3" fmla="*/ 54 h 63"/>
                  <a:gd name="T4" fmla="*/ 17 w 17"/>
                  <a:gd name="T5" fmla="*/ 63 h 63"/>
                  <a:gd name="T6" fmla="*/ 17 w 17"/>
                  <a:gd name="T7" fmla="*/ 0 h 63"/>
                  <a:gd name="T8" fmla="*/ 8 w 17"/>
                  <a:gd name="T9" fmla="*/ 9 h 63"/>
                  <a:gd name="T10" fmla="*/ 0 w 17"/>
                  <a:gd name="T11" fmla="*/ 36 h 63"/>
                  <a:gd name="T12" fmla="*/ 0 60000 65536"/>
                  <a:gd name="T13" fmla="*/ 0 60000 65536"/>
                  <a:gd name="T14" fmla="*/ 0 60000 65536"/>
                  <a:gd name="T15" fmla="*/ 0 60000 65536"/>
                  <a:gd name="T16" fmla="*/ 0 60000 65536"/>
                  <a:gd name="T17" fmla="*/ 0 60000 65536"/>
                  <a:gd name="T18" fmla="*/ 0 w 17"/>
                  <a:gd name="T19" fmla="*/ 0 h 63"/>
                  <a:gd name="T20" fmla="*/ 17 w 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7" h="63">
                    <a:moveTo>
                      <a:pt x="0" y="36"/>
                    </a:moveTo>
                    <a:lnTo>
                      <a:pt x="8" y="54"/>
                    </a:lnTo>
                    <a:lnTo>
                      <a:pt x="17" y="63"/>
                    </a:lnTo>
                    <a:lnTo>
                      <a:pt x="17" y="0"/>
                    </a:lnTo>
                    <a:lnTo>
                      <a:pt x="8" y="9"/>
                    </a:lnTo>
                    <a:lnTo>
                      <a:pt x="0" y="36"/>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85" name="Freeform 647"/>
              <p:cNvSpPr>
                <a:spLocks/>
              </p:cNvSpPr>
              <p:nvPr/>
            </p:nvSpPr>
            <p:spPr bwMode="auto">
              <a:xfrm>
                <a:off x="4399" y="1972"/>
                <a:ext cx="17" cy="63"/>
              </a:xfrm>
              <a:custGeom>
                <a:avLst/>
                <a:gdLst>
                  <a:gd name="T0" fmla="*/ 0 w 17"/>
                  <a:gd name="T1" fmla="*/ 36 h 63"/>
                  <a:gd name="T2" fmla="*/ 8 w 17"/>
                  <a:gd name="T3" fmla="*/ 54 h 63"/>
                  <a:gd name="T4" fmla="*/ 17 w 17"/>
                  <a:gd name="T5" fmla="*/ 63 h 63"/>
                  <a:gd name="T6" fmla="*/ 17 w 17"/>
                  <a:gd name="T7" fmla="*/ 0 h 63"/>
                  <a:gd name="T8" fmla="*/ 8 w 17"/>
                  <a:gd name="T9" fmla="*/ 9 h 63"/>
                  <a:gd name="T10" fmla="*/ 0 w 17"/>
                  <a:gd name="T11" fmla="*/ 36 h 63"/>
                  <a:gd name="T12" fmla="*/ 0 60000 65536"/>
                  <a:gd name="T13" fmla="*/ 0 60000 65536"/>
                  <a:gd name="T14" fmla="*/ 0 60000 65536"/>
                  <a:gd name="T15" fmla="*/ 0 60000 65536"/>
                  <a:gd name="T16" fmla="*/ 0 60000 65536"/>
                  <a:gd name="T17" fmla="*/ 0 60000 65536"/>
                  <a:gd name="T18" fmla="*/ 0 w 17"/>
                  <a:gd name="T19" fmla="*/ 0 h 63"/>
                  <a:gd name="T20" fmla="*/ 17 w 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7" h="63">
                    <a:moveTo>
                      <a:pt x="0" y="36"/>
                    </a:moveTo>
                    <a:lnTo>
                      <a:pt x="8" y="54"/>
                    </a:lnTo>
                    <a:lnTo>
                      <a:pt x="17" y="63"/>
                    </a:lnTo>
                    <a:lnTo>
                      <a:pt x="17" y="0"/>
                    </a:lnTo>
                    <a:lnTo>
                      <a:pt x="8" y="9"/>
                    </a:lnTo>
                    <a:lnTo>
                      <a:pt x="0" y="3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34" name="Freeform 648"/>
            <p:cNvSpPr>
              <a:spLocks/>
            </p:cNvSpPr>
            <p:nvPr/>
          </p:nvSpPr>
          <p:spPr bwMode="auto">
            <a:xfrm>
              <a:off x="7750175" y="3149600"/>
              <a:ext cx="55563" cy="66675"/>
            </a:xfrm>
            <a:custGeom>
              <a:avLst/>
              <a:gdLst>
                <a:gd name="T0" fmla="*/ 0 w 35"/>
                <a:gd name="T1" fmla="*/ 2147483647 h 44"/>
                <a:gd name="T2" fmla="*/ 2147483647 w 35"/>
                <a:gd name="T3" fmla="*/ 2147483647 h 44"/>
                <a:gd name="T4" fmla="*/ 2147483647 w 35"/>
                <a:gd name="T5" fmla="*/ 2147483647 h 44"/>
                <a:gd name="T6" fmla="*/ 2147483647 w 35"/>
                <a:gd name="T7" fmla="*/ 2147483647 h 44"/>
                <a:gd name="T8" fmla="*/ 2147483647 w 35"/>
                <a:gd name="T9" fmla="*/ 2147483647 h 44"/>
                <a:gd name="T10" fmla="*/ 2147483647 w 35"/>
                <a:gd name="T11" fmla="*/ 2147483647 h 44"/>
                <a:gd name="T12" fmla="*/ 2147483647 w 35"/>
                <a:gd name="T13" fmla="*/ 2147483647 h 44"/>
                <a:gd name="T14" fmla="*/ 2147483647 w 35"/>
                <a:gd name="T15" fmla="*/ 2147483647 h 44"/>
                <a:gd name="T16" fmla="*/ 2147483647 w 35"/>
                <a:gd name="T17" fmla="*/ 0 h 44"/>
                <a:gd name="T18" fmla="*/ 2147483647 w 35"/>
                <a:gd name="T19" fmla="*/ 0 h 44"/>
                <a:gd name="T20" fmla="*/ 0 w 35"/>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44"/>
                <a:gd name="T35" fmla="*/ 35 w 35"/>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44">
                  <a:moveTo>
                    <a:pt x="0" y="9"/>
                  </a:moveTo>
                  <a:lnTo>
                    <a:pt x="9" y="18"/>
                  </a:lnTo>
                  <a:lnTo>
                    <a:pt x="9" y="9"/>
                  </a:lnTo>
                  <a:lnTo>
                    <a:pt x="18" y="18"/>
                  </a:lnTo>
                  <a:lnTo>
                    <a:pt x="18" y="44"/>
                  </a:lnTo>
                  <a:lnTo>
                    <a:pt x="26" y="44"/>
                  </a:lnTo>
                  <a:lnTo>
                    <a:pt x="35" y="35"/>
                  </a:lnTo>
                  <a:lnTo>
                    <a:pt x="35" y="18"/>
                  </a:lnTo>
                  <a:lnTo>
                    <a:pt x="26" y="0"/>
                  </a:lnTo>
                  <a:lnTo>
                    <a:pt x="9" y="0"/>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35" name="Group 649"/>
            <p:cNvGrpSpPr>
              <a:grpSpLocks/>
            </p:cNvGrpSpPr>
            <p:nvPr/>
          </p:nvGrpSpPr>
          <p:grpSpPr bwMode="auto">
            <a:xfrm>
              <a:off x="7750175" y="3149600"/>
              <a:ext cx="55563" cy="66675"/>
              <a:chOff x="4494" y="1821"/>
              <a:chExt cx="35" cy="44"/>
            </a:xfrm>
          </p:grpSpPr>
          <p:sp>
            <p:nvSpPr>
              <p:cNvPr id="55982" name="Freeform 650"/>
              <p:cNvSpPr>
                <a:spLocks/>
              </p:cNvSpPr>
              <p:nvPr/>
            </p:nvSpPr>
            <p:spPr bwMode="auto">
              <a:xfrm>
                <a:off x="4494" y="1821"/>
                <a:ext cx="35" cy="44"/>
              </a:xfrm>
              <a:custGeom>
                <a:avLst/>
                <a:gdLst>
                  <a:gd name="T0" fmla="*/ 0 w 35"/>
                  <a:gd name="T1" fmla="*/ 9 h 44"/>
                  <a:gd name="T2" fmla="*/ 9 w 35"/>
                  <a:gd name="T3" fmla="*/ 18 h 44"/>
                  <a:gd name="T4" fmla="*/ 9 w 35"/>
                  <a:gd name="T5" fmla="*/ 9 h 44"/>
                  <a:gd name="T6" fmla="*/ 18 w 35"/>
                  <a:gd name="T7" fmla="*/ 18 h 44"/>
                  <a:gd name="T8" fmla="*/ 18 w 35"/>
                  <a:gd name="T9" fmla="*/ 44 h 44"/>
                  <a:gd name="T10" fmla="*/ 26 w 35"/>
                  <a:gd name="T11" fmla="*/ 44 h 44"/>
                  <a:gd name="T12" fmla="*/ 35 w 35"/>
                  <a:gd name="T13" fmla="*/ 35 h 44"/>
                  <a:gd name="T14" fmla="*/ 35 w 35"/>
                  <a:gd name="T15" fmla="*/ 18 h 44"/>
                  <a:gd name="T16" fmla="*/ 26 w 35"/>
                  <a:gd name="T17" fmla="*/ 0 h 44"/>
                  <a:gd name="T18" fmla="*/ 9 w 35"/>
                  <a:gd name="T19" fmla="*/ 0 h 44"/>
                  <a:gd name="T20" fmla="*/ 0 w 35"/>
                  <a:gd name="T21" fmla="*/ 9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44"/>
                  <a:gd name="T35" fmla="*/ 35 w 35"/>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44">
                    <a:moveTo>
                      <a:pt x="0" y="9"/>
                    </a:moveTo>
                    <a:lnTo>
                      <a:pt x="9" y="18"/>
                    </a:lnTo>
                    <a:lnTo>
                      <a:pt x="9" y="9"/>
                    </a:lnTo>
                    <a:lnTo>
                      <a:pt x="18" y="18"/>
                    </a:lnTo>
                    <a:lnTo>
                      <a:pt x="18" y="44"/>
                    </a:lnTo>
                    <a:lnTo>
                      <a:pt x="26" y="44"/>
                    </a:lnTo>
                    <a:lnTo>
                      <a:pt x="35" y="35"/>
                    </a:lnTo>
                    <a:lnTo>
                      <a:pt x="35" y="18"/>
                    </a:lnTo>
                    <a:lnTo>
                      <a:pt x="26" y="0"/>
                    </a:lnTo>
                    <a:lnTo>
                      <a:pt x="9" y="0"/>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83" name="Freeform 651"/>
              <p:cNvSpPr>
                <a:spLocks/>
              </p:cNvSpPr>
              <p:nvPr/>
            </p:nvSpPr>
            <p:spPr bwMode="auto">
              <a:xfrm>
                <a:off x="4494" y="1821"/>
                <a:ext cx="35" cy="44"/>
              </a:xfrm>
              <a:custGeom>
                <a:avLst/>
                <a:gdLst>
                  <a:gd name="T0" fmla="*/ 0 w 35"/>
                  <a:gd name="T1" fmla="*/ 9 h 44"/>
                  <a:gd name="T2" fmla="*/ 9 w 35"/>
                  <a:gd name="T3" fmla="*/ 18 h 44"/>
                  <a:gd name="T4" fmla="*/ 9 w 35"/>
                  <a:gd name="T5" fmla="*/ 9 h 44"/>
                  <a:gd name="T6" fmla="*/ 18 w 35"/>
                  <a:gd name="T7" fmla="*/ 18 h 44"/>
                  <a:gd name="T8" fmla="*/ 18 w 35"/>
                  <a:gd name="T9" fmla="*/ 44 h 44"/>
                  <a:gd name="T10" fmla="*/ 26 w 35"/>
                  <a:gd name="T11" fmla="*/ 44 h 44"/>
                  <a:gd name="T12" fmla="*/ 35 w 35"/>
                  <a:gd name="T13" fmla="*/ 35 h 44"/>
                  <a:gd name="T14" fmla="*/ 35 w 35"/>
                  <a:gd name="T15" fmla="*/ 18 h 44"/>
                  <a:gd name="T16" fmla="*/ 26 w 35"/>
                  <a:gd name="T17" fmla="*/ 0 h 44"/>
                  <a:gd name="T18" fmla="*/ 9 w 35"/>
                  <a:gd name="T19" fmla="*/ 0 h 44"/>
                  <a:gd name="T20" fmla="*/ 0 w 35"/>
                  <a:gd name="T21" fmla="*/ 9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44"/>
                  <a:gd name="T35" fmla="*/ 35 w 35"/>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44">
                    <a:moveTo>
                      <a:pt x="0" y="9"/>
                    </a:moveTo>
                    <a:lnTo>
                      <a:pt x="9" y="18"/>
                    </a:lnTo>
                    <a:lnTo>
                      <a:pt x="9" y="9"/>
                    </a:lnTo>
                    <a:lnTo>
                      <a:pt x="18" y="18"/>
                    </a:lnTo>
                    <a:lnTo>
                      <a:pt x="18" y="44"/>
                    </a:lnTo>
                    <a:lnTo>
                      <a:pt x="26" y="44"/>
                    </a:lnTo>
                    <a:lnTo>
                      <a:pt x="35" y="35"/>
                    </a:lnTo>
                    <a:lnTo>
                      <a:pt x="35" y="18"/>
                    </a:lnTo>
                    <a:lnTo>
                      <a:pt x="26" y="0"/>
                    </a:lnTo>
                    <a:lnTo>
                      <a:pt x="9"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36" name="Freeform 652"/>
            <p:cNvSpPr>
              <a:spLocks/>
            </p:cNvSpPr>
            <p:nvPr/>
          </p:nvSpPr>
          <p:spPr bwMode="auto">
            <a:xfrm>
              <a:off x="7805738" y="3136900"/>
              <a:ext cx="57150" cy="39687"/>
            </a:xfrm>
            <a:custGeom>
              <a:avLst/>
              <a:gdLst>
                <a:gd name="T0" fmla="*/ 0 w 35"/>
                <a:gd name="T1" fmla="*/ 2147483647 h 27"/>
                <a:gd name="T2" fmla="*/ 2147483647 w 35"/>
                <a:gd name="T3" fmla="*/ 2147483647 h 27"/>
                <a:gd name="T4" fmla="*/ 2147483647 w 35"/>
                <a:gd name="T5" fmla="*/ 2147483647 h 27"/>
                <a:gd name="T6" fmla="*/ 2147483647 w 35"/>
                <a:gd name="T7" fmla="*/ 2147483647 h 27"/>
                <a:gd name="T8" fmla="*/ 2147483647 w 35"/>
                <a:gd name="T9" fmla="*/ 2147483647 h 27"/>
                <a:gd name="T10" fmla="*/ 2147483647 w 35"/>
                <a:gd name="T11" fmla="*/ 2147483647 h 27"/>
                <a:gd name="T12" fmla="*/ 2147483647 w 35"/>
                <a:gd name="T13" fmla="*/ 0 h 27"/>
                <a:gd name="T14" fmla="*/ 2147483647 w 35"/>
                <a:gd name="T15" fmla="*/ 0 h 27"/>
                <a:gd name="T16" fmla="*/ 2147483647 w 35"/>
                <a:gd name="T17" fmla="*/ 2147483647 h 27"/>
                <a:gd name="T18" fmla="*/ 2147483647 w 35"/>
                <a:gd name="T19" fmla="*/ 0 h 27"/>
                <a:gd name="T20" fmla="*/ 0 w 35"/>
                <a:gd name="T21" fmla="*/ 2147483647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27"/>
                <a:gd name="T35" fmla="*/ 35 w 35"/>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27">
                  <a:moveTo>
                    <a:pt x="0" y="18"/>
                  </a:moveTo>
                  <a:lnTo>
                    <a:pt x="18" y="27"/>
                  </a:lnTo>
                  <a:lnTo>
                    <a:pt x="18" y="18"/>
                  </a:lnTo>
                  <a:lnTo>
                    <a:pt x="18" y="9"/>
                  </a:lnTo>
                  <a:lnTo>
                    <a:pt x="26" y="18"/>
                  </a:lnTo>
                  <a:lnTo>
                    <a:pt x="35" y="9"/>
                  </a:lnTo>
                  <a:lnTo>
                    <a:pt x="26" y="0"/>
                  </a:lnTo>
                  <a:lnTo>
                    <a:pt x="18" y="0"/>
                  </a:lnTo>
                  <a:lnTo>
                    <a:pt x="18" y="9"/>
                  </a:lnTo>
                  <a:lnTo>
                    <a:pt x="9" y="0"/>
                  </a:lnTo>
                  <a:lnTo>
                    <a:pt x="0"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37" name="Group 653"/>
            <p:cNvGrpSpPr>
              <a:grpSpLocks/>
            </p:cNvGrpSpPr>
            <p:nvPr/>
          </p:nvGrpSpPr>
          <p:grpSpPr bwMode="auto">
            <a:xfrm>
              <a:off x="7805738" y="3136900"/>
              <a:ext cx="57150" cy="39687"/>
              <a:chOff x="4529" y="1812"/>
              <a:chExt cx="35" cy="27"/>
            </a:xfrm>
          </p:grpSpPr>
          <p:sp>
            <p:nvSpPr>
              <p:cNvPr id="55980" name="Freeform 654"/>
              <p:cNvSpPr>
                <a:spLocks/>
              </p:cNvSpPr>
              <p:nvPr/>
            </p:nvSpPr>
            <p:spPr bwMode="auto">
              <a:xfrm>
                <a:off x="4529" y="1812"/>
                <a:ext cx="35" cy="27"/>
              </a:xfrm>
              <a:custGeom>
                <a:avLst/>
                <a:gdLst>
                  <a:gd name="T0" fmla="*/ 0 w 35"/>
                  <a:gd name="T1" fmla="*/ 18 h 27"/>
                  <a:gd name="T2" fmla="*/ 18 w 35"/>
                  <a:gd name="T3" fmla="*/ 27 h 27"/>
                  <a:gd name="T4" fmla="*/ 18 w 35"/>
                  <a:gd name="T5" fmla="*/ 18 h 27"/>
                  <a:gd name="T6" fmla="*/ 18 w 35"/>
                  <a:gd name="T7" fmla="*/ 9 h 27"/>
                  <a:gd name="T8" fmla="*/ 26 w 35"/>
                  <a:gd name="T9" fmla="*/ 18 h 27"/>
                  <a:gd name="T10" fmla="*/ 35 w 35"/>
                  <a:gd name="T11" fmla="*/ 9 h 27"/>
                  <a:gd name="T12" fmla="*/ 26 w 35"/>
                  <a:gd name="T13" fmla="*/ 0 h 27"/>
                  <a:gd name="T14" fmla="*/ 18 w 35"/>
                  <a:gd name="T15" fmla="*/ 0 h 27"/>
                  <a:gd name="T16" fmla="*/ 18 w 35"/>
                  <a:gd name="T17" fmla="*/ 9 h 27"/>
                  <a:gd name="T18" fmla="*/ 9 w 35"/>
                  <a:gd name="T19" fmla="*/ 0 h 27"/>
                  <a:gd name="T20" fmla="*/ 0 w 35"/>
                  <a:gd name="T21" fmla="*/ 18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27"/>
                  <a:gd name="T35" fmla="*/ 35 w 35"/>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27">
                    <a:moveTo>
                      <a:pt x="0" y="18"/>
                    </a:moveTo>
                    <a:lnTo>
                      <a:pt x="18" y="27"/>
                    </a:lnTo>
                    <a:lnTo>
                      <a:pt x="18" y="18"/>
                    </a:lnTo>
                    <a:lnTo>
                      <a:pt x="18" y="9"/>
                    </a:lnTo>
                    <a:lnTo>
                      <a:pt x="26" y="18"/>
                    </a:lnTo>
                    <a:lnTo>
                      <a:pt x="35" y="9"/>
                    </a:lnTo>
                    <a:lnTo>
                      <a:pt x="26" y="0"/>
                    </a:lnTo>
                    <a:lnTo>
                      <a:pt x="18" y="0"/>
                    </a:lnTo>
                    <a:lnTo>
                      <a:pt x="18" y="9"/>
                    </a:lnTo>
                    <a:lnTo>
                      <a:pt x="9" y="0"/>
                    </a:lnTo>
                    <a:lnTo>
                      <a:pt x="0"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81" name="Freeform 655"/>
              <p:cNvSpPr>
                <a:spLocks/>
              </p:cNvSpPr>
              <p:nvPr/>
            </p:nvSpPr>
            <p:spPr bwMode="auto">
              <a:xfrm>
                <a:off x="4529" y="1812"/>
                <a:ext cx="35" cy="27"/>
              </a:xfrm>
              <a:custGeom>
                <a:avLst/>
                <a:gdLst>
                  <a:gd name="T0" fmla="*/ 0 w 35"/>
                  <a:gd name="T1" fmla="*/ 18 h 27"/>
                  <a:gd name="T2" fmla="*/ 18 w 35"/>
                  <a:gd name="T3" fmla="*/ 27 h 27"/>
                  <a:gd name="T4" fmla="*/ 18 w 35"/>
                  <a:gd name="T5" fmla="*/ 18 h 27"/>
                  <a:gd name="T6" fmla="*/ 18 w 35"/>
                  <a:gd name="T7" fmla="*/ 9 h 27"/>
                  <a:gd name="T8" fmla="*/ 26 w 35"/>
                  <a:gd name="T9" fmla="*/ 18 h 27"/>
                  <a:gd name="T10" fmla="*/ 35 w 35"/>
                  <a:gd name="T11" fmla="*/ 9 h 27"/>
                  <a:gd name="T12" fmla="*/ 26 w 35"/>
                  <a:gd name="T13" fmla="*/ 0 h 27"/>
                  <a:gd name="T14" fmla="*/ 18 w 35"/>
                  <a:gd name="T15" fmla="*/ 0 h 27"/>
                  <a:gd name="T16" fmla="*/ 18 w 35"/>
                  <a:gd name="T17" fmla="*/ 9 h 27"/>
                  <a:gd name="T18" fmla="*/ 9 w 35"/>
                  <a:gd name="T19" fmla="*/ 0 h 27"/>
                  <a:gd name="T20" fmla="*/ 0 w 35"/>
                  <a:gd name="T21" fmla="*/ 18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27"/>
                  <a:gd name="T35" fmla="*/ 35 w 35"/>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27">
                    <a:moveTo>
                      <a:pt x="0" y="18"/>
                    </a:moveTo>
                    <a:lnTo>
                      <a:pt x="18" y="27"/>
                    </a:lnTo>
                    <a:lnTo>
                      <a:pt x="18" y="18"/>
                    </a:lnTo>
                    <a:lnTo>
                      <a:pt x="18" y="9"/>
                    </a:lnTo>
                    <a:lnTo>
                      <a:pt x="26" y="18"/>
                    </a:lnTo>
                    <a:lnTo>
                      <a:pt x="35" y="9"/>
                    </a:lnTo>
                    <a:lnTo>
                      <a:pt x="26" y="0"/>
                    </a:lnTo>
                    <a:lnTo>
                      <a:pt x="18" y="0"/>
                    </a:lnTo>
                    <a:lnTo>
                      <a:pt x="18" y="9"/>
                    </a:lnTo>
                    <a:lnTo>
                      <a:pt x="9" y="0"/>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38" name="Freeform 656"/>
            <p:cNvSpPr>
              <a:spLocks/>
            </p:cNvSpPr>
            <p:nvPr/>
          </p:nvSpPr>
          <p:spPr bwMode="auto">
            <a:xfrm>
              <a:off x="7762875" y="2919412"/>
              <a:ext cx="214313" cy="244475"/>
            </a:xfrm>
            <a:custGeom>
              <a:avLst/>
              <a:gdLst>
                <a:gd name="T0" fmla="*/ 0 w 131"/>
                <a:gd name="T1" fmla="*/ 2147483647 h 161"/>
                <a:gd name="T2" fmla="*/ 2147483647 w 131"/>
                <a:gd name="T3" fmla="*/ 2147483647 h 161"/>
                <a:gd name="T4" fmla="*/ 2147483647 w 131"/>
                <a:gd name="T5" fmla="*/ 2147483647 h 161"/>
                <a:gd name="T6" fmla="*/ 2147483647 w 131"/>
                <a:gd name="T7" fmla="*/ 2147483647 h 161"/>
                <a:gd name="T8" fmla="*/ 2147483647 w 131"/>
                <a:gd name="T9" fmla="*/ 2147483647 h 161"/>
                <a:gd name="T10" fmla="*/ 2147483647 w 131"/>
                <a:gd name="T11" fmla="*/ 2147483647 h 161"/>
                <a:gd name="T12" fmla="*/ 2147483647 w 131"/>
                <a:gd name="T13" fmla="*/ 2147483647 h 161"/>
                <a:gd name="T14" fmla="*/ 2147483647 w 131"/>
                <a:gd name="T15" fmla="*/ 2147483647 h 161"/>
                <a:gd name="T16" fmla="*/ 2147483647 w 131"/>
                <a:gd name="T17" fmla="*/ 2147483647 h 161"/>
                <a:gd name="T18" fmla="*/ 2147483647 w 131"/>
                <a:gd name="T19" fmla="*/ 2147483647 h 161"/>
                <a:gd name="T20" fmla="*/ 2147483647 w 131"/>
                <a:gd name="T21" fmla="*/ 2147483647 h 161"/>
                <a:gd name="T22" fmla="*/ 2147483647 w 131"/>
                <a:gd name="T23" fmla="*/ 2147483647 h 161"/>
                <a:gd name="T24" fmla="*/ 2147483647 w 131"/>
                <a:gd name="T25" fmla="*/ 2147483647 h 161"/>
                <a:gd name="T26" fmla="*/ 2147483647 w 131"/>
                <a:gd name="T27" fmla="*/ 2147483647 h 161"/>
                <a:gd name="T28" fmla="*/ 2147483647 w 131"/>
                <a:gd name="T29" fmla="*/ 2147483647 h 161"/>
                <a:gd name="T30" fmla="*/ 2147483647 w 131"/>
                <a:gd name="T31" fmla="*/ 2147483647 h 161"/>
                <a:gd name="T32" fmla="*/ 2147483647 w 131"/>
                <a:gd name="T33" fmla="*/ 2147483647 h 161"/>
                <a:gd name="T34" fmla="*/ 2147483647 w 131"/>
                <a:gd name="T35" fmla="*/ 2147483647 h 161"/>
                <a:gd name="T36" fmla="*/ 2147483647 w 131"/>
                <a:gd name="T37" fmla="*/ 2147483647 h 161"/>
                <a:gd name="T38" fmla="*/ 2147483647 w 131"/>
                <a:gd name="T39" fmla="*/ 2147483647 h 161"/>
                <a:gd name="T40" fmla="*/ 2147483647 w 131"/>
                <a:gd name="T41" fmla="*/ 2147483647 h 161"/>
                <a:gd name="T42" fmla="*/ 2147483647 w 131"/>
                <a:gd name="T43" fmla="*/ 2147483647 h 161"/>
                <a:gd name="T44" fmla="*/ 2147483647 w 131"/>
                <a:gd name="T45" fmla="*/ 0 h 161"/>
                <a:gd name="T46" fmla="*/ 2147483647 w 131"/>
                <a:gd name="T47" fmla="*/ 2147483647 h 161"/>
                <a:gd name="T48" fmla="*/ 2147483647 w 131"/>
                <a:gd name="T49" fmla="*/ 2147483647 h 161"/>
                <a:gd name="T50" fmla="*/ 2147483647 w 131"/>
                <a:gd name="T51" fmla="*/ 2147483647 h 161"/>
                <a:gd name="T52" fmla="*/ 2147483647 w 131"/>
                <a:gd name="T53" fmla="*/ 2147483647 h 161"/>
                <a:gd name="T54" fmla="*/ 2147483647 w 131"/>
                <a:gd name="T55" fmla="*/ 2147483647 h 161"/>
                <a:gd name="T56" fmla="*/ 2147483647 w 131"/>
                <a:gd name="T57" fmla="*/ 2147483647 h 161"/>
                <a:gd name="T58" fmla="*/ 2147483647 w 131"/>
                <a:gd name="T59" fmla="*/ 2147483647 h 161"/>
                <a:gd name="T60" fmla="*/ 2147483647 w 131"/>
                <a:gd name="T61" fmla="*/ 2147483647 h 161"/>
                <a:gd name="T62" fmla="*/ 2147483647 w 131"/>
                <a:gd name="T63" fmla="*/ 2147483647 h 161"/>
                <a:gd name="T64" fmla="*/ 2147483647 w 131"/>
                <a:gd name="T65" fmla="*/ 2147483647 h 161"/>
                <a:gd name="T66" fmla="*/ 0 w 131"/>
                <a:gd name="T67" fmla="*/ 2147483647 h 1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1"/>
                <a:gd name="T103" fmla="*/ 0 h 161"/>
                <a:gd name="T104" fmla="*/ 131 w 131"/>
                <a:gd name="T105" fmla="*/ 161 h 1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1" h="161">
                  <a:moveTo>
                    <a:pt x="0" y="143"/>
                  </a:moveTo>
                  <a:lnTo>
                    <a:pt x="9" y="152"/>
                  </a:lnTo>
                  <a:lnTo>
                    <a:pt x="17" y="152"/>
                  </a:lnTo>
                  <a:lnTo>
                    <a:pt x="26" y="143"/>
                  </a:lnTo>
                  <a:lnTo>
                    <a:pt x="52" y="134"/>
                  </a:lnTo>
                  <a:lnTo>
                    <a:pt x="61" y="134"/>
                  </a:lnTo>
                  <a:lnTo>
                    <a:pt x="61" y="152"/>
                  </a:lnTo>
                  <a:lnTo>
                    <a:pt x="78" y="161"/>
                  </a:lnTo>
                  <a:lnTo>
                    <a:pt x="78" y="143"/>
                  </a:lnTo>
                  <a:lnTo>
                    <a:pt x="78" y="134"/>
                  </a:lnTo>
                  <a:lnTo>
                    <a:pt x="96" y="134"/>
                  </a:lnTo>
                  <a:lnTo>
                    <a:pt x="105" y="116"/>
                  </a:lnTo>
                  <a:lnTo>
                    <a:pt x="113" y="134"/>
                  </a:lnTo>
                  <a:lnTo>
                    <a:pt x="113" y="116"/>
                  </a:lnTo>
                  <a:lnTo>
                    <a:pt x="122" y="134"/>
                  </a:lnTo>
                  <a:lnTo>
                    <a:pt x="131" y="116"/>
                  </a:lnTo>
                  <a:lnTo>
                    <a:pt x="131" y="107"/>
                  </a:lnTo>
                  <a:lnTo>
                    <a:pt x="113" y="72"/>
                  </a:lnTo>
                  <a:lnTo>
                    <a:pt x="113" y="63"/>
                  </a:lnTo>
                  <a:lnTo>
                    <a:pt x="122" y="63"/>
                  </a:lnTo>
                  <a:lnTo>
                    <a:pt x="113" y="54"/>
                  </a:lnTo>
                  <a:lnTo>
                    <a:pt x="78" y="9"/>
                  </a:lnTo>
                  <a:lnTo>
                    <a:pt x="78" y="0"/>
                  </a:lnTo>
                  <a:lnTo>
                    <a:pt x="78" y="9"/>
                  </a:lnTo>
                  <a:lnTo>
                    <a:pt x="78" y="54"/>
                  </a:lnTo>
                  <a:lnTo>
                    <a:pt x="78" y="80"/>
                  </a:lnTo>
                  <a:lnTo>
                    <a:pt x="70" y="89"/>
                  </a:lnTo>
                  <a:lnTo>
                    <a:pt x="70" y="80"/>
                  </a:lnTo>
                  <a:lnTo>
                    <a:pt x="61" y="80"/>
                  </a:lnTo>
                  <a:lnTo>
                    <a:pt x="61" y="107"/>
                  </a:lnTo>
                  <a:lnTo>
                    <a:pt x="61" y="116"/>
                  </a:lnTo>
                  <a:lnTo>
                    <a:pt x="52" y="107"/>
                  </a:lnTo>
                  <a:lnTo>
                    <a:pt x="17" y="116"/>
                  </a:lnTo>
                  <a:lnTo>
                    <a:pt x="0" y="143"/>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39" name="Group 657"/>
            <p:cNvGrpSpPr>
              <a:grpSpLocks/>
            </p:cNvGrpSpPr>
            <p:nvPr/>
          </p:nvGrpSpPr>
          <p:grpSpPr bwMode="auto">
            <a:xfrm>
              <a:off x="7762875" y="2919412"/>
              <a:ext cx="214313" cy="244475"/>
              <a:chOff x="4503" y="1669"/>
              <a:chExt cx="131" cy="161"/>
            </a:xfrm>
          </p:grpSpPr>
          <p:sp>
            <p:nvSpPr>
              <p:cNvPr id="55978" name="Freeform 658"/>
              <p:cNvSpPr>
                <a:spLocks/>
              </p:cNvSpPr>
              <p:nvPr/>
            </p:nvSpPr>
            <p:spPr bwMode="auto">
              <a:xfrm>
                <a:off x="4503" y="1669"/>
                <a:ext cx="131" cy="161"/>
              </a:xfrm>
              <a:custGeom>
                <a:avLst/>
                <a:gdLst>
                  <a:gd name="T0" fmla="*/ 0 w 131"/>
                  <a:gd name="T1" fmla="*/ 143 h 161"/>
                  <a:gd name="T2" fmla="*/ 9 w 131"/>
                  <a:gd name="T3" fmla="*/ 152 h 161"/>
                  <a:gd name="T4" fmla="*/ 17 w 131"/>
                  <a:gd name="T5" fmla="*/ 152 h 161"/>
                  <a:gd name="T6" fmla="*/ 26 w 131"/>
                  <a:gd name="T7" fmla="*/ 143 h 161"/>
                  <a:gd name="T8" fmla="*/ 52 w 131"/>
                  <a:gd name="T9" fmla="*/ 134 h 161"/>
                  <a:gd name="T10" fmla="*/ 61 w 131"/>
                  <a:gd name="T11" fmla="*/ 134 h 161"/>
                  <a:gd name="T12" fmla="*/ 61 w 131"/>
                  <a:gd name="T13" fmla="*/ 152 h 161"/>
                  <a:gd name="T14" fmla="*/ 78 w 131"/>
                  <a:gd name="T15" fmla="*/ 161 h 161"/>
                  <a:gd name="T16" fmla="*/ 78 w 131"/>
                  <a:gd name="T17" fmla="*/ 143 h 161"/>
                  <a:gd name="T18" fmla="*/ 78 w 131"/>
                  <a:gd name="T19" fmla="*/ 134 h 161"/>
                  <a:gd name="T20" fmla="*/ 96 w 131"/>
                  <a:gd name="T21" fmla="*/ 134 h 161"/>
                  <a:gd name="T22" fmla="*/ 105 w 131"/>
                  <a:gd name="T23" fmla="*/ 116 h 161"/>
                  <a:gd name="T24" fmla="*/ 113 w 131"/>
                  <a:gd name="T25" fmla="*/ 134 h 161"/>
                  <a:gd name="T26" fmla="*/ 113 w 131"/>
                  <a:gd name="T27" fmla="*/ 116 h 161"/>
                  <a:gd name="T28" fmla="*/ 122 w 131"/>
                  <a:gd name="T29" fmla="*/ 134 h 161"/>
                  <a:gd name="T30" fmla="*/ 131 w 131"/>
                  <a:gd name="T31" fmla="*/ 116 h 161"/>
                  <a:gd name="T32" fmla="*/ 131 w 131"/>
                  <a:gd name="T33" fmla="*/ 107 h 161"/>
                  <a:gd name="T34" fmla="*/ 113 w 131"/>
                  <a:gd name="T35" fmla="*/ 72 h 161"/>
                  <a:gd name="T36" fmla="*/ 113 w 131"/>
                  <a:gd name="T37" fmla="*/ 63 h 161"/>
                  <a:gd name="T38" fmla="*/ 122 w 131"/>
                  <a:gd name="T39" fmla="*/ 63 h 161"/>
                  <a:gd name="T40" fmla="*/ 113 w 131"/>
                  <a:gd name="T41" fmla="*/ 54 h 161"/>
                  <a:gd name="T42" fmla="*/ 78 w 131"/>
                  <a:gd name="T43" fmla="*/ 9 h 161"/>
                  <a:gd name="T44" fmla="*/ 78 w 131"/>
                  <a:gd name="T45" fmla="*/ 0 h 161"/>
                  <a:gd name="T46" fmla="*/ 78 w 131"/>
                  <a:gd name="T47" fmla="*/ 9 h 161"/>
                  <a:gd name="T48" fmla="*/ 78 w 131"/>
                  <a:gd name="T49" fmla="*/ 54 h 161"/>
                  <a:gd name="T50" fmla="*/ 78 w 131"/>
                  <a:gd name="T51" fmla="*/ 80 h 161"/>
                  <a:gd name="T52" fmla="*/ 70 w 131"/>
                  <a:gd name="T53" fmla="*/ 89 h 161"/>
                  <a:gd name="T54" fmla="*/ 70 w 131"/>
                  <a:gd name="T55" fmla="*/ 80 h 161"/>
                  <a:gd name="T56" fmla="*/ 61 w 131"/>
                  <a:gd name="T57" fmla="*/ 80 h 161"/>
                  <a:gd name="T58" fmla="*/ 61 w 131"/>
                  <a:gd name="T59" fmla="*/ 107 h 161"/>
                  <a:gd name="T60" fmla="*/ 61 w 131"/>
                  <a:gd name="T61" fmla="*/ 116 h 161"/>
                  <a:gd name="T62" fmla="*/ 52 w 131"/>
                  <a:gd name="T63" fmla="*/ 107 h 161"/>
                  <a:gd name="T64" fmla="*/ 17 w 131"/>
                  <a:gd name="T65" fmla="*/ 116 h 161"/>
                  <a:gd name="T66" fmla="*/ 0 w 131"/>
                  <a:gd name="T67" fmla="*/ 143 h 1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1"/>
                  <a:gd name="T103" fmla="*/ 0 h 161"/>
                  <a:gd name="T104" fmla="*/ 131 w 131"/>
                  <a:gd name="T105" fmla="*/ 161 h 1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1" h="161">
                    <a:moveTo>
                      <a:pt x="0" y="143"/>
                    </a:moveTo>
                    <a:lnTo>
                      <a:pt x="9" y="152"/>
                    </a:lnTo>
                    <a:lnTo>
                      <a:pt x="17" y="152"/>
                    </a:lnTo>
                    <a:lnTo>
                      <a:pt x="26" y="143"/>
                    </a:lnTo>
                    <a:lnTo>
                      <a:pt x="52" y="134"/>
                    </a:lnTo>
                    <a:lnTo>
                      <a:pt x="61" y="134"/>
                    </a:lnTo>
                    <a:lnTo>
                      <a:pt x="61" y="152"/>
                    </a:lnTo>
                    <a:lnTo>
                      <a:pt x="78" y="161"/>
                    </a:lnTo>
                    <a:lnTo>
                      <a:pt x="78" y="143"/>
                    </a:lnTo>
                    <a:lnTo>
                      <a:pt x="78" y="134"/>
                    </a:lnTo>
                    <a:lnTo>
                      <a:pt x="96" y="134"/>
                    </a:lnTo>
                    <a:lnTo>
                      <a:pt x="105" y="116"/>
                    </a:lnTo>
                    <a:lnTo>
                      <a:pt x="113" y="134"/>
                    </a:lnTo>
                    <a:lnTo>
                      <a:pt x="113" y="116"/>
                    </a:lnTo>
                    <a:lnTo>
                      <a:pt x="122" y="134"/>
                    </a:lnTo>
                    <a:lnTo>
                      <a:pt x="131" y="116"/>
                    </a:lnTo>
                    <a:lnTo>
                      <a:pt x="131" y="107"/>
                    </a:lnTo>
                    <a:lnTo>
                      <a:pt x="113" y="72"/>
                    </a:lnTo>
                    <a:lnTo>
                      <a:pt x="113" y="63"/>
                    </a:lnTo>
                    <a:lnTo>
                      <a:pt x="122" y="63"/>
                    </a:lnTo>
                    <a:lnTo>
                      <a:pt x="113" y="54"/>
                    </a:lnTo>
                    <a:lnTo>
                      <a:pt x="78" y="9"/>
                    </a:lnTo>
                    <a:lnTo>
                      <a:pt x="78" y="0"/>
                    </a:lnTo>
                    <a:lnTo>
                      <a:pt x="78" y="9"/>
                    </a:lnTo>
                    <a:lnTo>
                      <a:pt x="78" y="54"/>
                    </a:lnTo>
                    <a:lnTo>
                      <a:pt x="78" y="80"/>
                    </a:lnTo>
                    <a:lnTo>
                      <a:pt x="70" y="89"/>
                    </a:lnTo>
                    <a:lnTo>
                      <a:pt x="70" y="80"/>
                    </a:lnTo>
                    <a:lnTo>
                      <a:pt x="61" y="80"/>
                    </a:lnTo>
                    <a:lnTo>
                      <a:pt x="61" y="107"/>
                    </a:lnTo>
                    <a:lnTo>
                      <a:pt x="61" y="116"/>
                    </a:lnTo>
                    <a:lnTo>
                      <a:pt x="52" y="107"/>
                    </a:lnTo>
                    <a:lnTo>
                      <a:pt x="17" y="116"/>
                    </a:lnTo>
                    <a:lnTo>
                      <a:pt x="0" y="143"/>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79" name="Freeform 659"/>
              <p:cNvSpPr>
                <a:spLocks/>
              </p:cNvSpPr>
              <p:nvPr/>
            </p:nvSpPr>
            <p:spPr bwMode="auto">
              <a:xfrm>
                <a:off x="4503" y="1669"/>
                <a:ext cx="131" cy="161"/>
              </a:xfrm>
              <a:custGeom>
                <a:avLst/>
                <a:gdLst>
                  <a:gd name="T0" fmla="*/ 0 w 131"/>
                  <a:gd name="T1" fmla="*/ 143 h 161"/>
                  <a:gd name="T2" fmla="*/ 9 w 131"/>
                  <a:gd name="T3" fmla="*/ 152 h 161"/>
                  <a:gd name="T4" fmla="*/ 17 w 131"/>
                  <a:gd name="T5" fmla="*/ 152 h 161"/>
                  <a:gd name="T6" fmla="*/ 26 w 131"/>
                  <a:gd name="T7" fmla="*/ 143 h 161"/>
                  <a:gd name="T8" fmla="*/ 52 w 131"/>
                  <a:gd name="T9" fmla="*/ 134 h 161"/>
                  <a:gd name="T10" fmla="*/ 61 w 131"/>
                  <a:gd name="T11" fmla="*/ 134 h 161"/>
                  <a:gd name="T12" fmla="*/ 61 w 131"/>
                  <a:gd name="T13" fmla="*/ 152 h 161"/>
                  <a:gd name="T14" fmla="*/ 78 w 131"/>
                  <a:gd name="T15" fmla="*/ 161 h 161"/>
                  <a:gd name="T16" fmla="*/ 78 w 131"/>
                  <a:gd name="T17" fmla="*/ 143 h 161"/>
                  <a:gd name="T18" fmla="*/ 78 w 131"/>
                  <a:gd name="T19" fmla="*/ 134 h 161"/>
                  <a:gd name="T20" fmla="*/ 96 w 131"/>
                  <a:gd name="T21" fmla="*/ 134 h 161"/>
                  <a:gd name="T22" fmla="*/ 105 w 131"/>
                  <a:gd name="T23" fmla="*/ 116 h 161"/>
                  <a:gd name="T24" fmla="*/ 113 w 131"/>
                  <a:gd name="T25" fmla="*/ 134 h 161"/>
                  <a:gd name="T26" fmla="*/ 113 w 131"/>
                  <a:gd name="T27" fmla="*/ 116 h 161"/>
                  <a:gd name="T28" fmla="*/ 122 w 131"/>
                  <a:gd name="T29" fmla="*/ 134 h 161"/>
                  <a:gd name="T30" fmla="*/ 131 w 131"/>
                  <a:gd name="T31" fmla="*/ 116 h 161"/>
                  <a:gd name="T32" fmla="*/ 131 w 131"/>
                  <a:gd name="T33" fmla="*/ 107 h 161"/>
                  <a:gd name="T34" fmla="*/ 113 w 131"/>
                  <a:gd name="T35" fmla="*/ 72 h 161"/>
                  <a:gd name="T36" fmla="*/ 113 w 131"/>
                  <a:gd name="T37" fmla="*/ 63 h 161"/>
                  <a:gd name="T38" fmla="*/ 122 w 131"/>
                  <a:gd name="T39" fmla="*/ 63 h 161"/>
                  <a:gd name="T40" fmla="*/ 113 w 131"/>
                  <a:gd name="T41" fmla="*/ 54 h 161"/>
                  <a:gd name="T42" fmla="*/ 78 w 131"/>
                  <a:gd name="T43" fmla="*/ 9 h 161"/>
                  <a:gd name="T44" fmla="*/ 78 w 131"/>
                  <a:gd name="T45" fmla="*/ 0 h 161"/>
                  <a:gd name="T46" fmla="*/ 78 w 131"/>
                  <a:gd name="T47" fmla="*/ 9 h 161"/>
                  <a:gd name="T48" fmla="*/ 78 w 131"/>
                  <a:gd name="T49" fmla="*/ 54 h 161"/>
                  <a:gd name="T50" fmla="*/ 78 w 131"/>
                  <a:gd name="T51" fmla="*/ 80 h 161"/>
                  <a:gd name="T52" fmla="*/ 70 w 131"/>
                  <a:gd name="T53" fmla="*/ 89 h 161"/>
                  <a:gd name="T54" fmla="*/ 70 w 131"/>
                  <a:gd name="T55" fmla="*/ 80 h 161"/>
                  <a:gd name="T56" fmla="*/ 61 w 131"/>
                  <a:gd name="T57" fmla="*/ 80 h 161"/>
                  <a:gd name="T58" fmla="*/ 61 w 131"/>
                  <a:gd name="T59" fmla="*/ 107 h 161"/>
                  <a:gd name="T60" fmla="*/ 61 w 131"/>
                  <a:gd name="T61" fmla="*/ 116 h 161"/>
                  <a:gd name="T62" fmla="*/ 52 w 131"/>
                  <a:gd name="T63" fmla="*/ 107 h 161"/>
                  <a:gd name="T64" fmla="*/ 17 w 131"/>
                  <a:gd name="T65" fmla="*/ 116 h 161"/>
                  <a:gd name="T66" fmla="*/ 0 w 131"/>
                  <a:gd name="T67" fmla="*/ 143 h 1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1"/>
                  <a:gd name="T103" fmla="*/ 0 h 161"/>
                  <a:gd name="T104" fmla="*/ 131 w 131"/>
                  <a:gd name="T105" fmla="*/ 161 h 16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1" h="161">
                    <a:moveTo>
                      <a:pt x="0" y="143"/>
                    </a:moveTo>
                    <a:lnTo>
                      <a:pt x="9" y="152"/>
                    </a:lnTo>
                    <a:lnTo>
                      <a:pt x="17" y="152"/>
                    </a:lnTo>
                    <a:lnTo>
                      <a:pt x="26" y="143"/>
                    </a:lnTo>
                    <a:lnTo>
                      <a:pt x="52" y="134"/>
                    </a:lnTo>
                    <a:lnTo>
                      <a:pt x="61" y="134"/>
                    </a:lnTo>
                    <a:lnTo>
                      <a:pt x="61" y="152"/>
                    </a:lnTo>
                    <a:lnTo>
                      <a:pt x="78" y="161"/>
                    </a:lnTo>
                    <a:lnTo>
                      <a:pt x="78" y="143"/>
                    </a:lnTo>
                    <a:lnTo>
                      <a:pt x="78" y="134"/>
                    </a:lnTo>
                    <a:lnTo>
                      <a:pt x="96" y="134"/>
                    </a:lnTo>
                    <a:lnTo>
                      <a:pt x="105" y="116"/>
                    </a:lnTo>
                    <a:lnTo>
                      <a:pt x="113" y="134"/>
                    </a:lnTo>
                    <a:lnTo>
                      <a:pt x="113" y="116"/>
                    </a:lnTo>
                    <a:lnTo>
                      <a:pt x="122" y="134"/>
                    </a:lnTo>
                    <a:lnTo>
                      <a:pt x="131" y="116"/>
                    </a:lnTo>
                    <a:lnTo>
                      <a:pt x="131" y="107"/>
                    </a:lnTo>
                    <a:lnTo>
                      <a:pt x="113" y="72"/>
                    </a:lnTo>
                    <a:lnTo>
                      <a:pt x="113" y="63"/>
                    </a:lnTo>
                    <a:lnTo>
                      <a:pt x="122" y="63"/>
                    </a:lnTo>
                    <a:lnTo>
                      <a:pt x="113" y="54"/>
                    </a:lnTo>
                    <a:lnTo>
                      <a:pt x="78" y="9"/>
                    </a:lnTo>
                    <a:lnTo>
                      <a:pt x="78" y="0"/>
                    </a:lnTo>
                    <a:lnTo>
                      <a:pt x="78" y="9"/>
                    </a:lnTo>
                    <a:lnTo>
                      <a:pt x="78" y="54"/>
                    </a:lnTo>
                    <a:lnTo>
                      <a:pt x="78" y="80"/>
                    </a:lnTo>
                    <a:lnTo>
                      <a:pt x="70" y="89"/>
                    </a:lnTo>
                    <a:lnTo>
                      <a:pt x="70" y="80"/>
                    </a:lnTo>
                    <a:lnTo>
                      <a:pt x="61" y="80"/>
                    </a:lnTo>
                    <a:lnTo>
                      <a:pt x="61" y="107"/>
                    </a:lnTo>
                    <a:lnTo>
                      <a:pt x="61" y="116"/>
                    </a:lnTo>
                    <a:lnTo>
                      <a:pt x="52" y="107"/>
                    </a:lnTo>
                    <a:lnTo>
                      <a:pt x="17" y="116"/>
                    </a:lnTo>
                    <a:lnTo>
                      <a:pt x="0" y="143"/>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40" name="Freeform 660"/>
            <p:cNvSpPr>
              <a:spLocks/>
            </p:cNvSpPr>
            <p:nvPr/>
          </p:nvSpPr>
          <p:spPr bwMode="auto">
            <a:xfrm>
              <a:off x="7847013" y="2813050"/>
              <a:ext cx="130175" cy="120650"/>
            </a:xfrm>
            <a:custGeom>
              <a:avLst/>
              <a:gdLst>
                <a:gd name="T0" fmla="*/ 2147483647 w 79"/>
                <a:gd name="T1" fmla="*/ 2147483647 h 80"/>
                <a:gd name="T2" fmla="*/ 2147483647 w 79"/>
                <a:gd name="T3" fmla="*/ 2147483647 h 80"/>
                <a:gd name="T4" fmla="*/ 2147483647 w 79"/>
                <a:gd name="T5" fmla="*/ 2147483647 h 80"/>
                <a:gd name="T6" fmla="*/ 2147483647 w 79"/>
                <a:gd name="T7" fmla="*/ 2147483647 h 80"/>
                <a:gd name="T8" fmla="*/ 2147483647 w 79"/>
                <a:gd name="T9" fmla="*/ 2147483647 h 80"/>
                <a:gd name="T10" fmla="*/ 2147483647 w 79"/>
                <a:gd name="T11" fmla="*/ 2147483647 h 80"/>
                <a:gd name="T12" fmla="*/ 2147483647 w 79"/>
                <a:gd name="T13" fmla="*/ 2147483647 h 80"/>
                <a:gd name="T14" fmla="*/ 2147483647 w 79"/>
                <a:gd name="T15" fmla="*/ 2147483647 h 80"/>
                <a:gd name="T16" fmla="*/ 2147483647 w 79"/>
                <a:gd name="T17" fmla="*/ 2147483647 h 80"/>
                <a:gd name="T18" fmla="*/ 2147483647 w 79"/>
                <a:gd name="T19" fmla="*/ 2147483647 h 80"/>
                <a:gd name="T20" fmla="*/ 2147483647 w 79"/>
                <a:gd name="T21" fmla="*/ 2147483647 h 80"/>
                <a:gd name="T22" fmla="*/ 2147483647 w 79"/>
                <a:gd name="T23" fmla="*/ 2147483647 h 80"/>
                <a:gd name="T24" fmla="*/ 2147483647 w 79"/>
                <a:gd name="T25" fmla="*/ 2147483647 h 80"/>
                <a:gd name="T26" fmla="*/ 2147483647 w 79"/>
                <a:gd name="T27" fmla="*/ 2147483647 h 80"/>
                <a:gd name="T28" fmla="*/ 2147483647 w 79"/>
                <a:gd name="T29" fmla="*/ 2147483647 h 80"/>
                <a:gd name="T30" fmla="*/ 0 w 79"/>
                <a:gd name="T31" fmla="*/ 0 h 80"/>
                <a:gd name="T32" fmla="*/ 2147483647 w 79"/>
                <a:gd name="T33" fmla="*/ 2147483647 h 80"/>
                <a:gd name="T34" fmla="*/ 2147483647 w 79"/>
                <a:gd name="T35" fmla="*/ 2147483647 h 80"/>
                <a:gd name="T36" fmla="*/ 2147483647 w 79"/>
                <a:gd name="T37" fmla="*/ 2147483647 h 80"/>
                <a:gd name="T38" fmla="*/ 2147483647 w 79"/>
                <a:gd name="T39" fmla="*/ 2147483647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
                <a:gd name="T61" fmla="*/ 0 h 80"/>
                <a:gd name="T62" fmla="*/ 79 w 79"/>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 h="80">
                  <a:moveTo>
                    <a:pt x="9" y="53"/>
                  </a:moveTo>
                  <a:lnTo>
                    <a:pt x="26" y="80"/>
                  </a:lnTo>
                  <a:lnTo>
                    <a:pt x="35" y="71"/>
                  </a:lnTo>
                  <a:lnTo>
                    <a:pt x="26" y="53"/>
                  </a:lnTo>
                  <a:lnTo>
                    <a:pt x="35" y="62"/>
                  </a:lnTo>
                  <a:lnTo>
                    <a:pt x="35" y="53"/>
                  </a:lnTo>
                  <a:lnTo>
                    <a:pt x="53" y="62"/>
                  </a:lnTo>
                  <a:lnTo>
                    <a:pt x="61" y="53"/>
                  </a:lnTo>
                  <a:lnTo>
                    <a:pt x="70" y="53"/>
                  </a:lnTo>
                  <a:lnTo>
                    <a:pt x="79" y="45"/>
                  </a:lnTo>
                  <a:lnTo>
                    <a:pt x="70" y="45"/>
                  </a:lnTo>
                  <a:lnTo>
                    <a:pt x="61" y="36"/>
                  </a:lnTo>
                  <a:lnTo>
                    <a:pt x="61" y="27"/>
                  </a:lnTo>
                  <a:lnTo>
                    <a:pt x="53" y="36"/>
                  </a:lnTo>
                  <a:lnTo>
                    <a:pt x="44" y="27"/>
                  </a:lnTo>
                  <a:lnTo>
                    <a:pt x="0" y="0"/>
                  </a:lnTo>
                  <a:lnTo>
                    <a:pt x="9" y="18"/>
                  </a:lnTo>
                  <a:lnTo>
                    <a:pt x="26" y="45"/>
                  </a:lnTo>
                  <a:lnTo>
                    <a:pt x="9" y="45"/>
                  </a:lnTo>
                  <a:lnTo>
                    <a:pt x="9" y="53"/>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41" name="Group 661"/>
            <p:cNvGrpSpPr>
              <a:grpSpLocks/>
            </p:cNvGrpSpPr>
            <p:nvPr/>
          </p:nvGrpSpPr>
          <p:grpSpPr bwMode="auto">
            <a:xfrm>
              <a:off x="7847013" y="2813050"/>
              <a:ext cx="130175" cy="120650"/>
              <a:chOff x="4555" y="1598"/>
              <a:chExt cx="79" cy="80"/>
            </a:xfrm>
          </p:grpSpPr>
          <p:sp>
            <p:nvSpPr>
              <p:cNvPr id="55976" name="Freeform 662"/>
              <p:cNvSpPr>
                <a:spLocks/>
              </p:cNvSpPr>
              <p:nvPr/>
            </p:nvSpPr>
            <p:spPr bwMode="auto">
              <a:xfrm>
                <a:off x="4555" y="1598"/>
                <a:ext cx="79" cy="80"/>
              </a:xfrm>
              <a:custGeom>
                <a:avLst/>
                <a:gdLst>
                  <a:gd name="T0" fmla="*/ 9 w 79"/>
                  <a:gd name="T1" fmla="*/ 53 h 80"/>
                  <a:gd name="T2" fmla="*/ 26 w 79"/>
                  <a:gd name="T3" fmla="*/ 80 h 80"/>
                  <a:gd name="T4" fmla="*/ 35 w 79"/>
                  <a:gd name="T5" fmla="*/ 71 h 80"/>
                  <a:gd name="T6" fmla="*/ 26 w 79"/>
                  <a:gd name="T7" fmla="*/ 53 h 80"/>
                  <a:gd name="T8" fmla="*/ 35 w 79"/>
                  <a:gd name="T9" fmla="*/ 62 h 80"/>
                  <a:gd name="T10" fmla="*/ 35 w 79"/>
                  <a:gd name="T11" fmla="*/ 53 h 80"/>
                  <a:gd name="T12" fmla="*/ 53 w 79"/>
                  <a:gd name="T13" fmla="*/ 62 h 80"/>
                  <a:gd name="T14" fmla="*/ 61 w 79"/>
                  <a:gd name="T15" fmla="*/ 53 h 80"/>
                  <a:gd name="T16" fmla="*/ 70 w 79"/>
                  <a:gd name="T17" fmla="*/ 53 h 80"/>
                  <a:gd name="T18" fmla="*/ 79 w 79"/>
                  <a:gd name="T19" fmla="*/ 45 h 80"/>
                  <a:gd name="T20" fmla="*/ 70 w 79"/>
                  <a:gd name="T21" fmla="*/ 45 h 80"/>
                  <a:gd name="T22" fmla="*/ 61 w 79"/>
                  <a:gd name="T23" fmla="*/ 36 h 80"/>
                  <a:gd name="T24" fmla="*/ 61 w 79"/>
                  <a:gd name="T25" fmla="*/ 27 h 80"/>
                  <a:gd name="T26" fmla="*/ 53 w 79"/>
                  <a:gd name="T27" fmla="*/ 36 h 80"/>
                  <a:gd name="T28" fmla="*/ 44 w 79"/>
                  <a:gd name="T29" fmla="*/ 27 h 80"/>
                  <a:gd name="T30" fmla="*/ 0 w 79"/>
                  <a:gd name="T31" fmla="*/ 0 h 80"/>
                  <a:gd name="T32" fmla="*/ 9 w 79"/>
                  <a:gd name="T33" fmla="*/ 18 h 80"/>
                  <a:gd name="T34" fmla="*/ 26 w 79"/>
                  <a:gd name="T35" fmla="*/ 45 h 80"/>
                  <a:gd name="T36" fmla="*/ 9 w 79"/>
                  <a:gd name="T37" fmla="*/ 45 h 80"/>
                  <a:gd name="T38" fmla="*/ 9 w 79"/>
                  <a:gd name="T39" fmla="*/ 53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
                  <a:gd name="T61" fmla="*/ 0 h 80"/>
                  <a:gd name="T62" fmla="*/ 79 w 79"/>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 h="80">
                    <a:moveTo>
                      <a:pt x="9" y="53"/>
                    </a:moveTo>
                    <a:lnTo>
                      <a:pt x="26" y="80"/>
                    </a:lnTo>
                    <a:lnTo>
                      <a:pt x="35" y="71"/>
                    </a:lnTo>
                    <a:lnTo>
                      <a:pt x="26" y="53"/>
                    </a:lnTo>
                    <a:lnTo>
                      <a:pt x="35" y="62"/>
                    </a:lnTo>
                    <a:lnTo>
                      <a:pt x="35" y="53"/>
                    </a:lnTo>
                    <a:lnTo>
                      <a:pt x="53" y="62"/>
                    </a:lnTo>
                    <a:lnTo>
                      <a:pt x="61" y="53"/>
                    </a:lnTo>
                    <a:lnTo>
                      <a:pt x="70" y="53"/>
                    </a:lnTo>
                    <a:lnTo>
                      <a:pt x="79" y="45"/>
                    </a:lnTo>
                    <a:lnTo>
                      <a:pt x="70" y="45"/>
                    </a:lnTo>
                    <a:lnTo>
                      <a:pt x="61" y="36"/>
                    </a:lnTo>
                    <a:lnTo>
                      <a:pt x="61" y="27"/>
                    </a:lnTo>
                    <a:lnTo>
                      <a:pt x="53" y="36"/>
                    </a:lnTo>
                    <a:lnTo>
                      <a:pt x="44" y="27"/>
                    </a:lnTo>
                    <a:lnTo>
                      <a:pt x="0" y="0"/>
                    </a:lnTo>
                    <a:lnTo>
                      <a:pt x="9" y="18"/>
                    </a:lnTo>
                    <a:lnTo>
                      <a:pt x="26" y="45"/>
                    </a:lnTo>
                    <a:lnTo>
                      <a:pt x="9" y="45"/>
                    </a:lnTo>
                    <a:lnTo>
                      <a:pt x="9" y="53"/>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77" name="Freeform 663"/>
              <p:cNvSpPr>
                <a:spLocks/>
              </p:cNvSpPr>
              <p:nvPr/>
            </p:nvSpPr>
            <p:spPr bwMode="auto">
              <a:xfrm>
                <a:off x="4555" y="1598"/>
                <a:ext cx="79" cy="80"/>
              </a:xfrm>
              <a:custGeom>
                <a:avLst/>
                <a:gdLst>
                  <a:gd name="T0" fmla="*/ 9 w 79"/>
                  <a:gd name="T1" fmla="*/ 53 h 80"/>
                  <a:gd name="T2" fmla="*/ 26 w 79"/>
                  <a:gd name="T3" fmla="*/ 80 h 80"/>
                  <a:gd name="T4" fmla="*/ 35 w 79"/>
                  <a:gd name="T5" fmla="*/ 71 h 80"/>
                  <a:gd name="T6" fmla="*/ 26 w 79"/>
                  <a:gd name="T7" fmla="*/ 53 h 80"/>
                  <a:gd name="T8" fmla="*/ 35 w 79"/>
                  <a:gd name="T9" fmla="*/ 62 h 80"/>
                  <a:gd name="T10" fmla="*/ 35 w 79"/>
                  <a:gd name="T11" fmla="*/ 53 h 80"/>
                  <a:gd name="T12" fmla="*/ 53 w 79"/>
                  <a:gd name="T13" fmla="*/ 62 h 80"/>
                  <a:gd name="T14" fmla="*/ 61 w 79"/>
                  <a:gd name="T15" fmla="*/ 53 h 80"/>
                  <a:gd name="T16" fmla="*/ 70 w 79"/>
                  <a:gd name="T17" fmla="*/ 53 h 80"/>
                  <a:gd name="T18" fmla="*/ 79 w 79"/>
                  <a:gd name="T19" fmla="*/ 45 h 80"/>
                  <a:gd name="T20" fmla="*/ 70 w 79"/>
                  <a:gd name="T21" fmla="*/ 45 h 80"/>
                  <a:gd name="T22" fmla="*/ 61 w 79"/>
                  <a:gd name="T23" fmla="*/ 36 h 80"/>
                  <a:gd name="T24" fmla="*/ 61 w 79"/>
                  <a:gd name="T25" fmla="*/ 27 h 80"/>
                  <a:gd name="T26" fmla="*/ 53 w 79"/>
                  <a:gd name="T27" fmla="*/ 36 h 80"/>
                  <a:gd name="T28" fmla="*/ 44 w 79"/>
                  <a:gd name="T29" fmla="*/ 27 h 80"/>
                  <a:gd name="T30" fmla="*/ 0 w 79"/>
                  <a:gd name="T31" fmla="*/ 0 h 80"/>
                  <a:gd name="T32" fmla="*/ 9 w 79"/>
                  <a:gd name="T33" fmla="*/ 18 h 80"/>
                  <a:gd name="T34" fmla="*/ 26 w 79"/>
                  <a:gd name="T35" fmla="*/ 45 h 80"/>
                  <a:gd name="T36" fmla="*/ 9 w 79"/>
                  <a:gd name="T37" fmla="*/ 45 h 80"/>
                  <a:gd name="T38" fmla="*/ 9 w 79"/>
                  <a:gd name="T39" fmla="*/ 53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
                  <a:gd name="T61" fmla="*/ 0 h 80"/>
                  <a:gd name="T62" fmla="*/ 79 w 79"/>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 h="80">
                    <a:moveTo>
                      <a:pt x="9" y="53"/>
                    </a:moveTo>
                    <a:lnTo>
                      <a:pt x="26" y="80"/>
                    </a:lnTo>
                    <a:lnTo>
                      <a:pt x="35" y="71"/>
                    </a:lnTo>
                    <a:lnTo>
                      <a:pt x="26" y="53"/>
                    </a:lnTo>
                    <a:lnTo>
                      <a:pt x="35" y="62"/>
                    </a:lnTo>
                    <a:lnTo>
                      <a:pt x="35" y="53"/>
                    </a:lnTo>
                    <a:lnTo>
                      <a:pt x="53" y="62"/>
                    </a:lnTo>
                    <a:lnTo>
                      <a:pt x="61" y="53"/>
                    </a:lnTo>
                    <a:lnTo>
                      <a:pt x="70" y="53"/>
                    </a:lnTo>
                    <a:lnTo>
                      <a:pt x="79" y="45"/>
                    </a:lnTo>
                    <a:lnTo>
                      <a:pt x="70" y="45"/>
                    </a:lnTo>
                    <a:lnTo>
                      <a:pt x="61" y="36"/>
                    </a:lnTo>
                    <a:lnTo>
                      <a:pt x="61" y="27"/>
                    </a:lnTo>
                    <a:lnTo>
                      <a:pt x="53" y="36"/>
                    </a:lnTo>
                    <a:lnTo>
                      <a:pt x="44" y="27"/>
                    </a:lnTo>
                    <a:lnTo>
                      <a:pt x="0" y="0"/>
                    </a:lnTo>
                    <a:lnTo>
                      <a:pt x="9" y="18"/>
                    </a:lnTo>
                    <a:lnTo>
                      <a:pt x="26" y="45"/>
                    </a:lnTo>
                    <a:lnTo>
                      <a:pt x="9" y="45"/>
                    </a:lnTo>
                    <a:lnTo>
                      <a:pt x="9" y="53"/>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42" name="Freeform 664"/>
            <p:cNvSpPr>
              <a:spLocks/>
            </p:cNvSpPr>
            <p:nvPr/>
          </p:nvSpPr>
          <p:spPr bwMode="auto">
            <a:xfrm>
              <a:off x="7977188" y="2813050"/>
              <a:ext cx="25400" cy="41275"/>
            </a:xfrm>
            <a:custGeom>
              <a:avLst/>
              <a:gdLst>
                <a:gd name="T0" fmla="*/ 0 w 17"/>
                <a:gd name="T1" fmla="*/ 2147483647 h 27"/>
                <a:gd name="T2" fmla="*/ 2147483647 w 17"/>
                <a:gd name="T3" fmla="*/ 0 h 27"/>
                <a:gd name="T4" fmla="*/ 2147483647 w 17"/>
                <a:gd name="T5" fmla="*/ 0 h 27"/>
                <a:gd name="T6" fmla="*/ 0 w 17"/>
                <a:gd name="T7" fmla="*/ 2147483647 h 27"/>
                <a:gd name="T8" fmla="*/ 0 60000 65536"/>
                <a:gd name="T9" fmla="*/ 0 60000 65536"/>
                <a:gd name="T10" fmla="*/ 0 60000 65536"/>
                <a:gd name="T11" fmla="*/ 0 60000 65536"/>
                <a:gd name="T12" fmla="*/ 0 w 17"/>
                <a:gd name="T13" fmla="*/ 0 h 27"/>
                <a:gd name="T14" fmla="*/ 17 w 17"/>
                <a:gd name="T15" fmla="*/ 27 h 27"/>
              </a:gdLst>
              <a:ahLst/>
              <a:cxnLst>
                <a:cxn ang="T8">
                  <a:pos x="T0" y="T1"/>
                </a:cxn>
                <a:cxn ang="T9">
                  <a:pos x="T2" y="T3"/>
                </a:cxn>
                <a:cxn ang="T10">
                  <a:pos x="T4" y="T5"/>
                </a:cxn>
                <a:cxn ang="T11">
                  <a:pos x="T6" y="T7"/>
                </a:cxn>
              </a:cxnLst>
              <a:rect l="T12" t="T13" r="T14" b="T15"/>
              <a:pathLst>
                <a:path w="17" h="27">
                  <a:moveTo>
                    <a:pt x="0" y="27"/>
                  </a:moveTo>
                  <a:lnTo>
                    <a:pt x="17" y="0"/>
                  </a:lnTo>
                  <a:lnTo>
                    <a:pt x="8" y="0"/>
                  </a:lnTo>
                  <a:lnTo>
                    <a:pt x="0" y="27"/>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43" name="Freeform 665"/>
            <p:cNvSpPr>
              <a:spLocks/>
            </p:cNvSpPr>
            <p:nvPr/>
          </p:nvSpPr>
          <p:spPr bwMode="auto">
            <a:xfrm>
              <a:off x="7977188" y="2813050"/>
              <a:ext cx="25400" cy="41275"/>
            </a:xfrm>
            <a:custGeom>
              <a:avLst/>
              <a:gdLst>
                <a:gd name="T0" fmla="*/ 0 w 17"/>
                <a:gd name="T1" fmla="*/ 2147483647 h 27"/>
                <a:gd name="T2" fmla="*/ 2147483647 w 17"/>
                <a:gd name="T3" fmla="*/ 0 h 27"/>
                <a:gd name="T4" fmla="*/ 2147483647 w 17"/>
                <a:gd name="T5" fmla="*/ 0 h 27"/>
                <a:gd name="T6" fmla="*/ 0 w 17"/>
                <a:gd name="T7" fmla="*/ 2147483647 h 27"/>
                <a:gd name="T8" fmla="*/ 0 60000 65536"/>
                <a:gd name="T9" fmla="*/ 0 60000 65536"/>
                <a:gd name="T10" fmla="*/ 0 60000 65536"/>
                <a:gd name="T11" fmla="*/ 0 60000 65536"/>
                <a:gd name="T12" fmla="*/ 0 w 17"/>
                <a:gd name="T13" fmla="*/ 0 h 27"/>
                <a:gd name="T14" fmla="*/ 17 w 17"/>
                <a:gd name="T15" fmla="*/ 27 h 27"/>
              </a:gdLst>
              <a:ahLst/>
              <a:cxnLst>
                <a:cxn ang="T8">
                  <a:pos x="T0" y="T1"/>
                </a:cxn>
                <a:cxn ang="T9">
                  <a:pos x="T2" y="T3"/>
                </a:cxn>
                <a:cxn ang="T10">
                  <a:pos x="T4" y="T5"/>
                </a:cxn>
                <a:cxn ang="T11">
                  <a:pos x="T6" y="T7"/>
                </a:cxn>
              </a:cxnLst>
              <a:rect l="T12" t="T13" r="T14" b="T15"/>
              <a:pathLst>
                <a:path w="17" h="27">
                  <a:moveTo>
                    <a:pt x="0" y="27"/>
                  </a:moveTo>
                  <a:lnTo>
                    <a:pt x="17" y="0"/>
                  </a:lnTo>
                  <a:lnTo>
                    <a:pt x="8" y="0"/>
                  </a:lnTo>
                  <a:lnTo>
                    <a:pt x="0"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44" name="Freeform 666"/>
            <p:cNvSpPr>
              <a:spLocks/>
            </p:cNvSpPr>
            <p:nvPr/>
          </p:nvSpPr>
          <p:spPr bwMode="auto">
            <a:xfrm>
              <a:off x="8059738" y="2665412"/>
              <a:ext cx="14287" cy="41275"/>
            </a:xfrm>
            <a:custGeom>
              <a:avLst/>
              <a:gdLst>
                <a:gd name="T0" fmla="*/ 0 w 9"/>
                <a:gd name="T1" fmla="*/ 2147483647 h 27"/>
                <a:gd name="T2" fmla="*/ 0 w 9"/>
                <a:gd name="T3" fmla="*/ 2147483647 h 27"/>
                <a:gd name="T4" fmla="*/ 2147483647 w 9"/>
                <a:gd name="T5" fmla="*/ 2147483647 h 27"/>
                <a:gd name="T6" fmla="*/ 0 w 9"/>
                <a:gd name="T7" fmla="*/ 0 h 27"/>
                <a:gd name="T8" fmla="*/ 0 w 9"/>
                <a:gd name="T9" fmla="*/ 2147483647 h 27"/>
                <a:gd name="T10" fmla="*/ 0 60000 65536"/>
                <a:gd name="T11" fmla="*/ 0 60000 65536"/>
                <a:gd name="T12" fmla="*/ 0 60000 65536"/>
                <a:gd name="T13" fmla="*/ 0 60000 65536"/>
                <a:gd name="T14" fmla="*/ 0 60000 65536"/>
                <a:gd name="T15" fmla="*/ 0 w 9"/>
                <a:gd name="T16" fmla="*/ 0 h 27"/>
                <a:gd name="T17" fmla="*/ 9 w 9"/>
                <a:gd name="T18" fmla="*/ 27 h 27"/>
              </a:gdLst>
              <a:ahLst/>
              <a:cxnLst>
                <a:cxn ang="T10">
                  <a:pos x="T0" y="T1"/>
                </a:cxn>
                <a:cxn ang="T11">
                  <a:pos x="T2" y="T3"/>
                </a:cxn>
                <a:cxn ang="T12">
                  <a:pos x="T4" y="T5"/>
                </a:cxn>
                <a:cxn ang="T13">
                  <a:pos x="T6" y="T7"/>
                </a:cxn>
                <a:cxn ang="T14">
                  <a:pos x="T8" y="T9"/>
                </a:cxn>
              </a:cxnLst>
              <a:rect l="T15" t="T16" r="T17" b="T18"/>
              <a:pathLst>
                <a:path w="9" h="27">
                  <a:moveTo>
                    <a:pt x="0" y="18"/>
                  </a:moveTo>
                  <a:lnTo>
                    <a:pt x="0" y="27"/>
                  </a:lnTo>
                  <a:lnTo>
                    <a:pt x="9" y="18"/>
                  </a:lnTo>
                  <a:lnTo>
                    <a:pt x="0" y="0"/>
                  </a:lnTo>
                  <a:lnTo>
                    <a:pt x="0"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45" name="Freeform 667"/>
            <p:cNvSpPr>
              <a:spLocks/>
            </p:cNvSpPr>
            <p:nvPr/>
          </p:nvSpPr>
          <p:spPr bwMode="auto">
            <a:xfrm>
              <a:off x="8059738" y="2665412"/>
              <a:ext cx="14287" cy="41275"/>
            </a:xfrm>
            <a:custGeom>
              <a:avLst/>
              <a:gdLst>
                <a:gd name="T0" fmla="*/ 0 w 9"/>
                <a:gd name="T1" fmla="*/ 2147483647 h 27"/>
                <a:gd name="T2" fmla="*/ 0 w 9"/>
                <a:gd name="T3" fmla="*/ 2147483647 h 27"/>
                <a:gd name="T4" fmla="*/ 2147483647 w 9"/>
                <a:gd name="T5" fmla="*/ 2147483647 h 27"/>
                <a:gd name="T6" fmla="*/ 0 w 9"/>
                <a:gd name="T7" fmla="*/ 0 h 27"/>
                <a:gd name="T8" fmla="*/ 0 w 9"/>
                <a:gd name="T9" fmla="*/ 2147483647 h 27"/>
                <a:gd name="T10" fmla="*/ 0 60000 65536"/>
                <a:gd name="T11" fmla="*/ 0 60000 65536"/>
                <a:gd name="T12" fmla="*/ 0 60000 65536"/>
                <a:gd name="T13" fmla="*/ 0 60000 65536"/>
                <a:gd name="T14" fmla="*/ 0 60000 65536"/>
                <a:gd name="T15" fmla="*/ 0 w 9"/>
                <a:gd name="T16" fmla="*/ 0 h 27"/>
                <a:gd name="T17" fmla="*/ 9 w 9"/>
                <a:gd name="T18" fmla="*/ 27 h 27"/>
              </a:gdLst>
              <a:ahLst/>
              <a:cxnLst>
                <a:cxn ang="T10">
                  <a:pos x="T0" y="T1"/>
                </a:cxn>
                <a:cxn ang="T11">
                  <a:pos x="T2" y="T3"/>
                </a:cxn>
                <a:cxn ang="T12">
                  <a:pos x="T4" y="T5"/>
                </a:cxn>
                <a:cxn ang="T13">
                  <a:pos x="T6" y="T7"/>
                </a:cxn>
                <a:cxn ang="T14">
                  <a:pos x="T8" y="T9"/>
                </a:cxn>
              </a:cxnLst>
              <a:rect l="T15" t="T16" r="T17" b="T18"/>
              <a:pathLst>
                <a:path w="9" h="27">
                  <a:moveTo>
                    <a:pt x="0" y="18"/>
                  </a:moveTo>
                  <a:lnTo>
                    <a:pt x="0" y="27"/>
                  </a:lnTo>
                  <a:lnTo>
                    <a:pt x="9" y="18"/>
                  </a:lnTo>
                  <a:lnTo>
                    <a:pt x="0" y="0"/>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46" name="Line 668"/>
            <p:cNvSpPr>
              <a:spLocks noChangeShapeType="1"/>
            </p:cNvSpPr>
            <p:nvPr/>
          </p:nvSpPr>
          <p:spPr bwMode="auto">
            <a:xfrm>
              <a:off x="7889875" y="2154237"/>
              <a:ext cx="28575" cy="12700"/>
            </a:xfrm>
            <a:prstGeom prst="line">
              <a:avLst/>
            </a:prstGeom>
            <a:noFill/>
            <a:ln w="14288" cap="rnd">
              <a:solidFill>
                <a:srgbClr val="C5C5C5"/>
              </a:solidFill>
              <a:round/>
              <a:headEnd/>
              <a:tailEnd/>
            </a:ln>
          </p:spPr>
          <p:txBody>
            <a:bodyPr/>
            <a:lstStyle/>
            <a:p>
              <a:endParaRPr lang="zh-CN" altLang="en-US"/>
            </a:p>
          </p:txBody>
        </p:sp>
        <p:sp>
          <p:nvSpPr>
            <p:cNvPr id="55747" name="Freeform 669"/>
            <p:cNvSpPr>
              <a:spLocks/>
            </p:cNvSpPr>
            <p:nvPr/>
          </p:nvSpPr>
          <p:spPr bwMode="auto">
            <a:xfrm>
              <a:off x="7889875" y="2154237"/>
              <a:ext cx="71438" cy="12700"/>
            </a:xfrm>
            <a:custGeom>
              <a:avLst/>
              <a:gdLst>
                <a:gd name="T0" fmla="*/ 2147483647 w 44"/>
                <a:gd name="T1" fmla="*/ 2147483647 h 9"/>
                <a:gd name="T2" fmla="*/ 2147483647 w 44"/>
                <a:gd name="T3" fmla="*/ 0 h 9"/>
                <a:gd name="T4" fmla="*/ 0 w 44"/>
                <a:gd name="T5" fmla="*/ 0 h 9"/>
                <a:gd name="T6" fmla="*/ 2147483647 w 44"/>
                <a:gd name="T7" fmla="*/ 2147483647 h 9"/>
                <a:gd name="T8" fmla="*/ 0 60000 65536"/>
                <a:gd name="T9" fmla="*/ 0 60000 65536"/>
                <a:gd name="T10" fmla="*/ 0 60000 65536"/>
                <a:gd name="T11" fmla="*/ 0 60000 65536"/>
                <a:gd name="T12" fmla="*/ 0 w 44"/>
                <a:gd name="T13" fmla="*/ 0 h 9"/>
                <a:gd name="T14" fmla="*/ 44 w 44"/>
                <a:gd name="T15" fmla="*/ 9 h 9"/>
              </a:gdLst>
              <a:ahLst/>
              <a:cxnLst>
                <a:cxn ang="T8">
                  <a:pos x="T0" y="T1"/>
                </a:cxn>
                <a:cxn ang="T9">
                  <a:pos x="T2" y="T3"/>
                </a:cxn>
                <a:cxn ang="T10">
                  <a:pos x="T4" y="T5"/>
                </a:cxn>
                <a:cxn ang="T11">
                  <a:pos x="T6" y="T7"/>
                </a:cxn>
              </a:cxnLst>
              <a:rect l="T12" t="T13" r="T14" b="T15"/>
              <a:pathLst>
                <a:path w="44" h="9">
                  <a:moveTo>
                    <a:pt x="18" y="9"/>
                  </a:moveTo>
                  <a:lnTo>
                    <a:pt x="44" y="0"/>
                  </a:lnTo>
                  <a:lnTo>
                    <a:pt x="0" y="0"/>
                  </a:lnTo>
                  <a:lnTo>
                    <a:pt x="18"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48" name="Freeform 670"/>
            <p:cNvSpPr>
              <a:spLocks/>
            </p:cNvSpPr>
            <p:nvPr/>
          </p:nvSpPr>
          <p:spPr bwMode="auto">
            <a:xfrm>
              <a:off x="7889875" y="2154237"/>
              <a:ext cx="71438" cy="12700"/>
            </a:xfrm>
            <a:custGeom>
              <a:avLst/>
              <a:gdLst>
                <a:gd name="T0" fmla="*/ 2147483647 w 44"/>
                <a:gd name="T1" fmla="*/ 2147483647 h 9"/>
                <a:gd name="T2" fmla="*/ 2147483647 w 44"/>
                <a:gd name="T3" fmla="*/ 0 h 9"/>
                <a:gd name="T4" fmla="*/ 0 w 44"/>
                <a:gd name="T5" fmla="*/ 0 h 9"/>
                <a:gd name="T6" fmla="*/ 2147483647 w 44"/>
                <a:gd name="T7" fmla="*/ 2147483647 h 9"/>
                <a:gd name="T8" fmla="*/ 0 60000 65536"/>
                <a:gd name="T9" fmla="*/ 0 60000 65536"/>
                <a:gd name="T10" fmla="*/ 0 60000 65536"/>
                <a:gd name="T11" fmla="*/ 0 60000 65536"/>
                <a:gd name="T12" fmla="*/ 0 w 44"/>
                <a:gd name="T13" fmla="*/ 0 h 9"/>
                <a:gd name="T14" fmla="*/ 44 w 44"/>
                <a:gd name="T15" fmla="*/ 9 h 9"/>
              </a:gdLst>
              <a:ahLst/>
              <a:cxnLst>
                <a:cxn ang="T8">
                  <a:pos x="T0" y="T1"/>
                </a:cxn>
                <a:cxn ang="T9">
                  <a:pos x="T2" y="T3"/>
                </a:cxn>
                <a:cxn ang="T10">
                  <a:pos x="T4" y="T5"/>
                </a:cxn>
                <a:cxn ang="T11">
                  <a:pos x="T6" y="T7"/>
                </a:cxn>
              </a:cxnLst>
              <a:rect l="T12" t="T13" r="T14" b="T15"/>
              <a:pathLst>
                <a:path w="44" h="9">
                  <a:moveTo>
                    <a:pt x="18" y="9"/>
                  </a:moveTo>
                  <a:lnTo>
                    <a:pt x="44" y="0"/>
                  </a:lnTo>
                  <a:lnTo>
                    <a:pt x="0" y="0"/>
                  </a:lnTo>
                  <a:lnTo>
                    <a:pt x="18"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49" name="Freeform 671"/>
            <p:cNvSpPr>
              <a:spLocks/>
            </p:cNvSpPr>
            <p:nvPr/>
          </p:nvSpPr>
          <p:spPr bwMode="auto">
            <a:xfrm>
              <a:off x="7889875" y="2154237"/>
              <a:ext cx="71438" cy="12700"/>
            </a:xfrm>
            <a:custGeom>
              <a:avLst/>
              <a:gdLst>
                <a:gd name="T0" fmla="*/ 2147483647 w 44"/>
                <a:gd name="T1" fmla="*/ 2147483647 h 9"/>
                <a:gd name="T2" fmla="*/ 2147483647 w 44"/>
                <a:gd name="T3" fmla="*/ 0 h 9"/>
                <a:gd name="T4" fmla="*/ 0 w 44"/>
                <a:gd name="T5" fmla="*/ 0 h 9"/>
                <a:gd name="T6" fmla="*/ 0 60000 65536"/>
                <a:gd name="T7" fmla="*/ 0 60000 65536"/>
                <a:gd name="T8" fmla="*/ 0 60000 65536"/>
                <a:gd name="T9" fmla="*/ 0 w 44"/>
                <a:gd name="T10" fmla="*/ 0 h 9"/>
                <a:gd name="T11" fmla="*/ 44 w 44"/>
                <a:gd name="T12" fmla="*/ 9 h 9"/>
              </a:gdLst>
              <a:ahLst/>
              <a:cxnLst>
                <a:cxn ang="T6">
                  <a:pos x="T0" y="T1"/>
                </a:cxn>
                <a:cxn ang="T7">
                  <a:pos x="T2" y="T3"/>
                </a:cxn>
                <a:cxn ang="T8">
                  <a:pos x="T4" y="T5"/>
                </a:cxn>
              </a:cxnLst>
              <a:rect l="T9" t="T10" r="T11" b="T12"/>
              <a:pathLst>
                <a:path w="44" h="9">
                  <a:moveTo>
                    <a:pt x="18" y="9"/>
                  </a:moveTo>
                  <a:lnTo>
                    <a:pt x="44"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50" name="Freeform 672"/>
            <p:cNvSpPr>
              <a:spLocks/>
            </p:cNvSpPr>
            <p:nvPr/>
          </p:nvSpPr>
          <p:spPr bwMode="auto">
            <a:xfrm>
              <a:off x="7173913" y="2087562"/>
              <a:ext cx="57150" cy="26988"/>
            </a:xfrm>
            <a:custGeom>
              <a:avLst/>
              <a:gdLst>
                <a:gd name="T0" fmla="*/ 0 w 35"/>
                <a:gd name="T1" fmla="*/ 2147483647 h 18"/>
                <a:gd name="T2" fmla="*/ 2147483647 w 35"/>
                <a:gd name="T3" fmla="*/ 2147483647 h 18"/>
                <a:gd name="T4" fmla="*/ 2147483647 w 35"/>
                <a:gd name="T5" fmla="*/ 0 h 18"/>
                <a:gd name="T6" fmla="*/ 0 w 35"/>
                <a:gd name="T7" fmla="*/ 0 h 18"/>
                <a:gd name="T8" fmla="*/ 0 w 35"/>
                <a:gd name="T9" fmla="*/ 2147483647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0" y="18"/>
                  </a:moveTo>
                  <a:lnTo>
                    <a:pt x="35" y="18"/>
                  </a:lnTo>
                  <a:lnTo>
                    <a:pt x="9" y="0"/>
                  </a:lnTo>
                  <a:lnTo>
                    <a:pt x="0" y="0"/>
                  </a:lnTo>
                  <a:lnTo>
                    <a:pt x="0"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51" name="Freeform 673"/>
            <p:cNvSpPr>
              <a:spLocks/>
            </p:cNvSpPr>
            <p:nvPr/>
          </p:nvSpPr>
          <p:spPr bwMode="auto">
            <a:xfrm>
              <a:off x="7173913" y="2087562"/>
              <a:ext cx="57150" cy="26988"/>
            </a:xfrm>
            <a:custGeom>
              <a:avLst/>
              <a:gdLst>
                <a:gd name="T0" fmla="*/ 0 w 35"/>
                <a:gd name="T1" fmla="*/ 2147483647 h 18"/>
                <a:gd name="T2" fmla="*/ 2147483647 w 35"/>
                <a:gd name="T3" fmla="*/ 2147483647 h 18"/>
                <a:gd name="T4" fmla="*/ 2147483647 w 35"/>
                <a:gd name="T5" fmla="*/ 0 h 18"/>
                <a:gd name="T6" fmla="*/ 0 w 35"/>
                <a:gd name="T7" fmla="*/ 0 h 18"/>
                <a:gd name="T8" fmla="*/ 0 w 35"/>
                <a:gd name="T9" fmla="*/ 2147483647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0" y="18"/>
                  </a:moveTo>
                  <a:lnTo>
                    <a:pt x="35" y="18"/>
                  </a:lnTo>
                  <a:lnTo>
                    <a:pt x="9" y="0"/>
                  </a:lnTo>
                  <a:lnTo>
                    <a:pt x="0" y="0"/>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52" name="Freeform 674"/>
            <p:cNvSpPr>
              <a:spLocks/>
            </p:cNvSpPr>
            <p:nvPr/>
          </p:nvSpPr>
          <p:spPr bwMode="auto">
            <a:xfrm>
              <a:off x="7204075" y="2060575"/>
              <a:ext cx="82550" cy="12700"/>
            </a:xfrm>
            <a:custGeom>
              <a:avLst/>
              <a:gdLst>
                <a:gd name="T0" fmla="*/ 0 w 52"/>
                <a:gd name="T1" fmla="*/ 0 h 9"/>
                <a:gd name="T2" fmla="*/ 2147483647 w 52"/>
                <a:gd name="T3" fmla="*/ 2147483647 h 9"/>
                <a:gd name="T4" fmla="*/ 2147483647 w 52"/>
                <a:gd name="T5" fmla="*/ 0 h 9"/>
                <a:gd name="T6" fmla="*/ 0 w 52"/>
                <a:gd name="T7" fmla="*/ 0 h 9"/>
                <a:gd name="T8" fmla="*/ 0 60000 65536"/>
                <a:gd name="T9" fmla="*/ 0 60000 65536"/>
                <a:gd name="T10" fmla="*/ 0 60000 65536"/>
                <a:gd name="T11" fmla="*/ 0 60000 65536"/>
                <a:gd name="T12" fmla="*/ 0 w 52"/>
                <a:gd name="T13" fmla="*/ 0 h 9"/>
                <a:gd name="T14" fmla="*/ 52 w 52"/>
                <a:gd name="T15" fmla="*/ 9 h 9"/>
              </a:gdLst>
              <a:ahLst/>
              <a:cxnLst>
                <a:cxn ang="T8">
                  <a:pos x="T0" y="T1"/>
                </a:cxn>
                <a:cxn ang="T9">
                  <a:pos x="T2" y="T3"/>
                </a:cxn>
                <a:cxn ang="T10">
                  <a:pos x="T4" y="T5"/>
                </a:cxn>
                <a:cxn ang="T11">
                  <a:pos x="T6" y="T7"/>
                </a:cxn>
              </a:cxnLst>
              <a:rect l="T12" t="T13" r="T14" b="T15"/>
              <a:pathLst>
                <a:path w="52" h="9">
                  <a:moveTo>
                    <a:pt x="0" y="0"/>
                  </a:moveTo>
                  <a:lnTo>
                    <a:pt x="52" y="9"/>
                  </a:lnTo>
                  <a:lnTo>
                    <a:pt x="52"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53" name="Freeform 675"/>
            <p:cNvSpPr>
              <a:spLocks/>
            </p:cNvSpPr>
            <p:nvPr/>
          </p:nvSpPr>
          <p:spPr bwMode="auto">
            <a:xfrm>
              <a:off x="7204075" y="2060575"/>
              <a:ext cx="82550" cy="12700"/>
            </a:xfrm>
            <a:custGeom>
              <a:avLst/>
              <a:gdLst>
                <a:gd name="T0" fmla="*/ 0 w 52"/>
                <a:gd name="T1" fmla="*/ 0 h 9"/>
                <a:gd name="T2" fmla="*/ 2147483647 w 52"/>
                <a:gd name="T3" fmla="*/ 2147483647 h 9"/>
                <a:gd name="T4" fmla="*/ 2147483647 w 52"/>
                <a:gd name="T5" fmla="*/ 0 h 9"/>
                <a:gd name="T6" fmla="*/ 0 w 52"/>
                <a:gd name="T7" fmla="*/ 0 h 9"/>
                <a:gd name="T8" fmla="*/ 0 60000 65536"/>
                <a:gd name="T9" fmla="*/ 0 60000 65536"/>
                <a:gd name="T10" fmla="*/ 0 60000 65536"/>
                <a:gd name="T11" fmla="*/ 0 60000 65536"/>
                <a:gd name="T12" fmla="*/ 0 w 52"/>
                <a:gd name="T13" fmla="*/ 0 h 9"/>
                <a:gd name="T14" fmla="*/ 52 w 52"/>
                <a:gd name="T15" fmla="*/ 9 h 9"/>
              </a:gdLst>
              <a:ahLst/>
              <a:cxnLst>
                <a:cxn ang="T8">
                  <a:pos x="T0" y="T1"/>
                </a:cxn>
                <a:cxn ang="T9">
                  <a:pos x="T2" y="T3"/>
                </a:cxn>
                <a:cxn ang="T10">
                  <a:pos x="T4" y="T5"/>
                </a:cxn>
                <a:cxn ang="T11">
                  <a:pos x="T6" y="T7"/>
                </a:cxn>
              </a:cxnLst>
              <a:rect l="T12" t="T13" r="T14" b="T15"/>
              <a:pathLst>
                <a:path w="52" h="9">
                  <a:moveTo>
                    <a:pt x="0" y="0"/>
                  </a:moveTo>
                  <a:lnTo>
                    <a:pt x="52" y="9"/>
                  </a:lnTo>
                  <a:lnTo>
                    <a:pt x="52"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54" name="Freeform 676"/>
            <p:cNvSpPr>
              <a:spLocks/>
            </p:cNvSpPr>
            <p:nvPr/>
          </p:nvSpPr>
          <p:spPr bwMode="auto">
            <a:xfrm>
              <a:off x="7035800" y="2046287"/>
              <a:ext cx="153988" cy="26988"/>
            </a:xfrm>
            <a:custGeom>
              <a:avLst/>
              <a:gdLst>
                <a:gd name="T0" fmla="*/ 2147483647 w 96"/>
                <a:gd name="T1" fmla="*/ 2147483647 h 18"/>
                <a:gd name="T2" fmla="*/ 2147483647 w 96"/>
                <a:gd name="T3" fmla="*/ 2147483647 h 18"/>
                <a:gd name="T4" fmla="*/ 2147483647 w 96"/>
                <a:gd name="T5" fmla="*/ 2147483647 h 18"/>
                <a:gd name="T6" fmla="*/ 2147483647 w 96"/>
                <a:gd name="T7" fmla="*/ 2147483647 h 18"/>
                <a:gd name="T8" fmla="*/ 2147483647 w 96"/>
                <a:gd name="T9" fmla="*/ 0 h 18"/>
                <a:gd name="T10" fmla="*/ 2147483647 w 96"/>
                <a:gd name="T11" fmla="*/ 0 h 18"/>
                <a:gd name="T12" fmla="*/ 0 w 96"/>
                <a:gd name="T13" fmla="*/ 0 h 18"/>
                <a:gd name="T14" fmla="*/ 2147483647 w 96"/>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18"/>
                <a:gd name="T26" fmla="*/ 96 w 9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18">
                  <a:moveTo>
                    <a:pt x="18" y="9"/>
                  </a:moveTo>
                  <a:lnTo>
                    <a:pt x="52" y="18"/>
                  </a:lnTo>
                  <a:lnTo>
                    <a:pt x="87" y="18"/>
                  </a:lnTo>
                  <a:lnTo>
                    <a:pt x="96" y="9"/>
                  </a:lnTo>
                  <a:lnTo>
                    <a:pt x="52" y="0"/>
                  </a:lnTo>
                  <a:lnTo>
                    <a:pt x="18" y="0"/>
                  </a:lnTo>
                  <a:lnTo>
                    <a:pt x="0" y="0"/>
                  </a:lnTo>
                  <a:lnTo>
                    <a:pt x="18"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55" name="Group 677"/>
            <p:cNvGrpSpPr>
              <a:grpSpLocks/>
            </p:cNvGrpSpPr>
            <p:nvPr/>
          </p:nvGrpSpPr>
          <p:grpSpPr bwMode="auto">
            <a:xfrm>
              <a:off x="7035800" y="2046287"/>
              <a:ext cx="153988" cy="26988"/>
              <a:chOff x="4050" y="1090"/>
              <a:chExt cx="96" cy="18"/>
            </a:xfrm>
          </p:grpSpPr>
          <p:sp>
            <p:nvSpPr>
              <p:cNvPr id="55974" name="Freeform 678"/>
              <p:cNvSpPr>
                <a:spLocks/>
              </p:cNvSpPr>
              <p:nvPr/>
            </p:nvSpPr>
            <p:spPr bwMode="auto">
              <a:xfrm>
                <a:off x="4050" y="1090"/>
                <a:ext cx="96" cy="18"/>
              </a:xfrm>
              <a:custGeom>
                <a:avLst/>
                <a:gdLst>
                  <a:gd name="T0" fmla="*/ 18 w 96"/>
                  <a:gd name="T1" fmla="*/ 9 h 18"/>
                  <a:gd name="T2" fmla="*/ 52 w 96"/>
                  <a:gd name="T3" fmla="*/ 18 h 18"/>
                  <a:gd name="T4" fmla="*/ 87 w 96"/>
                  <a:gd name="T5" fmla="*/ 18 h 18"/>
                  <a:gd name="T6" fmla="*/ 96 w 96"/>
                  <a:gd name="T7" fmla="*/ 9 h 18"/>
                  <a:gd name="T8" fmla="*/ 52 w 96"/>
                  <a:gd name="T9" fmla="*/ 0 h 18"/>
                  <a:gd name="T10" fmla="*/ 18 w 96"/>
                  <a:gd name="T11" fmla="*/ 0 h 18"/>
                  <a:gd name="T12" fmla="*/ 0 w 96"/>
                  <a:gd name="T13" fmla="*/ 0 h 18"/>
                  <a:gd name="T14" fmla="*/ 18 w 96"/>
                  <a:gd name="T15" fmla="*/ 9 h 18"/>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18"/>
                  <a:gd name="T26" fmla="*/ 96 w 9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18">
                    <a:moveTo>
                      <a:pt x="18" y="9"/>
                    </a:moveTo>
                    <a:lnTo>
                      <a:pt x="52" y="18"/>
                    </a:lnTo>
                    <a:lnTo>
                      <a:pt x="87" y="18"/>
                    </a:lnTo>
                    <a:lnTo>
                      <a:pt x="96" y="9"/>
                    </a:lnTo>
                    <a:lnTo>
                      <a:pt x="52" y="0"/>
                    </a:lnTo>
                    <a:lnTo>
                      <a:pt x="18" y="0"/>
                    </a:lnTo>
                    <a:lnTo>
                      <a:pt x="0" y="0"/>
                    </a:lnTo>
                    <a:lnTo>
                      <a:pt x="18"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75" name="Freeform 679"/>
              <p:cNvSpPr>
                <a:spLocks/>
              </p:cNvSpPr>
              <p:nvPr/>
            </p:nvSpPr>
            <p:spPr bwMode="auto">
              <a:xfrm>
                <a:off x="4050" y="1090"/>
                <a:ext cx="96" cy="18"/>
              </a:xfrm>
              <a:custGeom>
                <a:avLst/>
                <a:gdLst>
                  <a:gd name="T0" fmla="*/ 18 w 96"/>
                  <a:gd name="T1" fmla="*/ 9 h 18"/>
                  <a:gd name="T2" fmla="*/ 52 w 96"/>
                  <a:gd name="T3" fmla="*/ 18 h 18"/>
                  <a:gd name="T4" fmla="*/ 87 w 96"/>
                  <a:gd name="T5" fmla="*/ 18 h 18"/>
                  <a:gd name="T6" fmla="*/ 96 w 96"/>
                  <a:gd name="T7" fmla="*/ 9 h 18"/>
                  <a:gd name="T8" fmla="*/ 52 w 96"/>
                  <a:gd name="T9" fmla="*/ 0 h 18"/>
                  <a:gd name="T10" fmla="*/ 18 w 96"/>
                  <a:gd name="T11" fmla="*/ 0 h 18"/>
                  <a:gd name="T12" fmla="*/ 0 w 96"/>
                  <a:gd name="T13" fmla="*/ 0 h 18"/>
                  <a:gd name="T14" fmla="*/ 18 w 96"/>
                  <a:gd name="T15" fmla="*/ 9 h 18"/>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18"/>
                  <a:gd name="T26" fmla="*/ 96 w 9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18">
                    <a:moveTo>
                      <a:pt x="18" y="9"/>
                    </a:moveTo>
                    <a:lnTo>
                      <a:pt x="52" y="18"/>
                    </a:lnTo>
                    <a:lnTo>
                      <a:pt x="87" y="18"/>
                    </a:lnTo>
                    <a:lnTo>
                      <a:pt x="96" y="9"/>
                    </a:lnTo>
                    <a:lnTo>
                      <a:pt x="52" y="0"/>
                    </a:lnTo>
                    <a:lnTo>
                      <a:pt x="18" y="0"/>
                    </a:lnTo>
                    <a:lnTo>
                      <a:pt x="0" y="0"/>
                    </a:lnTo>
                    <a:lnTo>
                      <a:pt x="18"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56" name="Freeform 680"/>
            <p:cNvSpPr>
              <a:spLocks/>
            </p:cNvSpPr>
            <p:nvPr/>
          </p:nvSpPr>
          <p:spPr bwMode="auto">
            <a:xfrm>
              <a:off x="6375400" y="1979612"/>
              <a:ext cx="82550" cy="25400"/>
            </a:xfrm>
            <a:custGeom>
              <a:avLst/>
              <a:gdLst>
                <a:gd name="T0" fmla="*/ 0 w 52"/>
                <a:gd name="T1" fmla="*/ 2147483647 h 17"/>
                <a:gd name="T2" fmla="*/ 2147483647 w 52"/>
                <a:gd name="T3" fmla="*/ 2147483647 h 17"/>
                <a:gd name="T4" fmla="*/ 2147483647 w 52"/>
                <a:gd name="T5" fmla="*/ 2147483647 h 17"/>
                <a:gd name="T6" fmla="*/ 2147483647 w 52"/>
                <a:gd name="T7" fmla="*/ 0 h 17"/>
                <a:gd name="T8" fmla="*/ 0 w 52"/>
                <a:gd name="T9" fmla="*/ 0 h 17"/>
                <a:gd name="T10" fmla="*/ 0 w 52"/>
                <a:gd name="T11" fmla="*/ 2147483647 h 17"/>
                <a:gd name="T12" fmla="*/ 0 60000 65536"/>
                <a:gd name="T13" fmla="*/ 0 60000 65536"/>
                <a:gd name="T14" fmla="*/ 0 60000 65536"/>
                <a:gd name="T15" fmla="*/ 0 60000 65536"/>
                <a:gd name="T16" fmla="*/ 0 60000 65536"/>
                <a:gd name="T17" fmla="*/ 0 60000 65536"/>
                <a:gd name="T18" fmla="*/ 0 w 52"/>
                <a:gd name="T19" fmla="*/ 0 h 17"/>
                <a:gd name="T20" fmla="*/ 52 w 5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2" h="17">
                  <a:moveTo>
                    <a:pt x="0" y="17"/>
                  </a:moveTo>
                  <a:lnTo>
                    <a:pt x="52" y="17"/>
                  </a:lnTo>
                  <a:lnTo>
                    <a:pt x="43" y="9"/>
                  </a:lnTo>
                  <a:lnTo>
                    <a:pt x="8" y="0"/>
                  </a:lnTo>
                  <a:lnTo>
                    <a:pt x="0" y="0"/>
                  </a:lnTo>
                  <a:lnTo>
                    <a:pt x="0" y="1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57" name="Group 681"/>
            <p:cNvGrpSpPr>
              <a:grpSpLocks/>
            </p:cNvGrpSpPr>
            <p:nvPr/>
          </p:nvGrpSpPr>
          <p:grpSpPr bwMode="auto">
            <a:xfrm>
              <a:off x="6375400" y="1979612"/>
              <a:ext cx="82550" cy="25400"/>
              <a:chOff x="3641" y="1046"/>
              <a:chExt cx="52" cy="17"/>
            </a:xfrm>
          </p:grpSpPr>
          <p:sp>
            <p:nvSpPr>
              <p:cNvPr id="55972" name="Freeform 682"/>
              <p:cNvSpPr>
                <a:spLocks/>
              </p:cNvSpPr>
              <p:nvPr/>
            </p:nvSpPr>
            <p:spPr bwMode="auto">
              <a:xfrm>
                <a:off x="3641" y="1046"/>
                <a:ext cx="52" cy="17"/>
              </a:xfrm>
              <a:custGeom>
                <a:avLst/>
                <a:gdLst>
                  <a:gd name="T0" fmla="*/ 0 w 52"/>
                  <a:gd name="T1" fmla="*/ 17 h 17"/>
                  <a:gd name="T2" fmla="*/ 52 w 52"/>
                  <a:gd name="T3" fmla="*/ 17 h 17"/>
                  <a:gd name="T4" fmla="*/ 43 w 52"/>
                  <a:gd name="T5" fmla="*/ 9 h 17"/>
                  <a:gd name="T6" fmla="*/ 8 w 52"/>
                  <a:gd name="T7" fmla="*/ 0 h 17"/>
                  <a:gd name="T8" fmla="*/ 0 w 52"/>
                  <a:gd name="T9" fmla="*/ 0 h 17"/>
                  <a:gd name="T10" fmla="*/ 0 w 52"/>
                  <a:gd name="T11" fmla="*/ 17 h 17"/>
                  <a:gd name="T12" fmla="*/ 0 60000 65536"/>
                  <a:gd name="T13" fmla="*/ 0 60000 65536"/>
                  <a:gd name="T14" fmla="*/ 0 60000 65536"/>
                  <a:gd name="T15" fmla="*/ 0 60000 65536"/>
                  <a:gd name="T16" fmla="*/ 0 60000 65536"/>
                  <a:gd name="T17" fmla="*/ 0 60000 65536"/>
                  <a:gd name="T18" fmla="*/ 0 w 52"/>
                  <a:gd name="T19" fmla="*/ 0 h 17"/>
                  <a:gd name="T20" fmla="*/ 52 w 5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2" h="17">
                    <a:moveTo>
                      <a:pt x="0" y="17"/>
                    </a:moveTo>
                    <a:lnTo>
                      <a:pt x="52" y="17"/>
                    </a:lnTo>
                    <a:lnTo>
                      <a:pt x="43" y="9"/>
                    </a:lnTo>
                    <a:lnTo>
                      <a:pt x="8" y="0"/>
                    </a:lnTo>
                    <a:lnTo>
                      <a:pt x="0" y="0"/>
                    </a:lnTo>
                    <a:lnTo>
                      <a:pt x="0" y="1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73" name="Freeform 683"/>
              <p:cNvSpPr>
                <a:spLocks/>
              </p:cNvSpPr>
              <p:nvPr/>
            </p:nvSpPr>
            <p:spPr bwMode="auto">
              <a:xfrm>
                <a:off x="3641" y="1046"/>
                <a:ext cx="52" cy="17"/>
              </a:xfrm>
              <a:custGeom>
                <a:avLst/>
                <a:gdLst>
                  <a:gd name="T0" fmla="*/ 0 w 52"/>
                  <a:gd name="T1" fmla="*/ 17 h 17"/>
                  <a:gd name="T2" fmla="*/ 52 w 52"/>
                  <a:gd name="T3" fmla="*/ 17 h 17"/>
                  <a:gd name="T4" fmla="*/ 43 w 52"/>
                  <a:gd name="T5" fmla="*/ 9 h 17"/>
                  <a:gd name="T6" fmla="*/ 8 w 52"/>
                  <a:gd name="T7" fmla="*/ 0 h 17"/>
                  <a:gd name="T8" fmla="*/ 0 w 52"/>
                  <a:gd name="T9" fmla="*/ 0 h 17"/>
                  <a:gd name="T10" fmla="*/ 0 w 52"/>
                  <a:gd name="T11" fmla="*/ 17 h 17"/>
                  <a:gd name="T12" fmla="*/ 0 60000 65536"/>
                  <a:gd name="T13" fmla="*/ 0 60000 65536"/>
                  <a:gd name="T14" fmla="*/ 0 60000 65536"/>
                  <a:gd name="T15" fmla="*/ 0 60000 65536"/>
                  <a:gd name="T16" fmla="*/ 0 60000 65536"/>
                  <a:gd name="T17" fmla="*/ 0 60000 65536"/>
                  <a:gd name="T18" fmla="*/ 0 w 52"/>
                  <a:gd name="T19" fmla="*/ 0 h 17"/>
                  <a:gd name="T20" fmla="*/ 52 w 5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52" h="17">
                    <a:moveTo>
                      <a:pt x="0" y="17"/>
                    </a:moveTo>
                    <a:lnTo>
                      <a:pt x="52" y="17"/>
                    </a:lnTo>
                    <a:lnTo>
                      <a:pt x="43" y="9"/>
                    </a:lnTo>
                    <a:lnTo>
                      <a:pt x="8" y="0"/>
                    </a:lnTo>
                    <a:lnTo>
                      <a:pt x="0" y="0"/>
                    </a:lnTo>
                    <a:lnTo>
                      <a:pt x="0" y="1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58" name="Freeform 684"/>
            <p:cNvSpPr>
              <a:spLocks/>
            </p:cNvSpPr>
            <p:nvPr/>
          </p:nvSpPr>
          <p:spPr bwMode="auto">
            <a:xfrm>
              <a:off x="6205538" y="1938337"/>
              <a:ext cx="155575" cy="53975"/>
            </a:xfrm>
            <a:custGeom>
              <a:avLst/>
              <a:gdLst>
                <a:gd name="T0" fmla="*/ 0 w 96"/>
                <a:gd name="T1" fmla="*/ 2147483647 h 36"/>
                <a:gd name="T2" fmla="*/ 2147483647 w 96"/>
                <a:gd name="T3" fmla="*/ 2147483647 h 36"/>
                <a:gd name="T4" fmla="*/ 2147483647 w 96"/>
                <a:gd name="T5" fmla="*/ 2147483647 h 36"/>
                <a:gd name="T6" fmla="*/ 2147483647 w 96"/>
                <a:gd name="T7" fmla="*/ 2147483647 h 36"/>
                <a:gd name="T8" fmla="*/ 2147483647 w 96"/>
                <a:gd name="T9" fmla="*/ 0 h 36"/>
                <a:gd name="T10" fmla="*/ 2147483647 w 96"/>
                <a:gd name="T11" fmla="*/ 0 h 36"/>
                <a:gd name="T12" fmla="*/ 2147483647 w 96"/>
                <a:gd name="T13" fmla="*/ 2147483647 h 36"/>
                <a:gd name="T14" fmla="*/ 0 w 96"/>
                <a:gd name="T15" fmla="*/ 2147483647 h 36"/>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6"/>
                <a:gd name="T26" fmla="*/ 96 w 96"/>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6">
                  <a:moveTo>
                    <a:pt x="0" y="18"/>
                  </a:moveTo>
                  <a:lnTo>
                    <a:pt x="44" y="36"/>
                  </a:lnTo>
                  <a:lnTo>
                    <a:pt x="96" y="36"/>
                  </a:lnTo>
                  <a:lnTo>
                    <a:pt x="87" y="27"/>
                  </a:lnTo>
                  <a:lnTo>
                    <a:pt x="26" y="0"/>
                  </a:lnTo>
                  <a:lnTo>
                    <a:pt x="9" y="0"/>
                  </a:lnTo>
                  <a:lnTo>
                    <a:pt x="9" y="18"/>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59" name="Group 685"/>
            <p:cNvGrpSpPr>
              <a:grpSpLocks/>
            </p:cNvGrpSpPr>
            <p:nvPr/>
          </p:nvGrpSpPr>
          <p:grpSpPr bwMode="auto">
            <a:xfrm>
              <a:off x="6205538" y="1938337"/>
              <a:ext cx="155575" cy="53975"/>
              <a:chOff x="3536" y="1019"/>
              <a:chExt cx="96" cy="36"/>
            </a:xfrm>
          </p:grpSpPr>
          <p:sp>
            <p:nvSpPr>
              <p:cNvPr id="55970" name="Freeform 686"/>
              <p:cNvSpPr>
                <a:spLocks/>
              </p:cNvSpPr>
              <p:nvPr/>
            </p:nvSpPr>
            <p:spPr bwMode="auto">
              <a:xfrm>
                <a:off x="3536" y="1019"/>
                <a:ext cx="96" cy="36"/>
              </a:xfrm>
              <a:custGeom>
                <a:avLst/>
                <a:gdLst>
                  <a:gd name="T0" fmla="*/ 0 w 96"/>
                  <a:gd name="T1" fmla="*/ 18 h 36"/>
                  <a:gd name="T2" fmla="*/ 44 w 96"/>
                  <a:gd name="T3" fmla="*/ 36 h 36"/>
                  <a:gd name="T4" fmla="*/ 96 w 96"/>
                  <a:gd name="T5" fmla="*/ 36 h 36"/>
                  <a:gd name="T6" fmla="*/ 87 w 96"/>
                  <a:gd name="T7" fmla="*/ 27 h 36"/>
                  <a:gd name="T8" fmla="*/ 26 w 96"/>
                  <a:gd name="T9" fmla="*/ 0 h 36"/>
                  <a:gd name="T10" fmla="*/ 9 w 96"/>
                  <a:gd name="T11" fmla="*/ 0 h 36"/>
                  <a:gd name="T12" fmla="*/ 9 w 96"/>
                  <a:gd name="T13" fmla="*/ 18 h 36"/>
                  <a:gd name="T14" fmla="*/ 0 w 96"/>
                  <a:gd name="T15" fmla="*/ 18 h 36"/>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6"/>
                  <a:gd name="T26" fmla="*/ 96 w 96"/>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6">
                    <a:moveTo>
                      <a:pt x="0" y="18"/>
                    </a:moveTo>
                    <a:lnTo>
                      <a:pt x="44" y="36"/>
                    </a:lnTo>
                    <a:lnTo>
                      <a:pt x="96" y="36"/>
                    </a:lnTo>
                    <a:lnTo>
                      <a:pt x="87" y="27"/>
                    </a:lnTo>
                    <a:lnTo>
                      <a:pt x="26" y="0"/>
                    </a:lnTo>
                    <a:lnTo>
                      <a:pt x="9" y="0"/>
                    </a:lnTo>
                    <a:lnTo>
                      <a:pt x="9" y="18"/>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71" name="Freeform 687"/>
              <p:cNvSpPr>
                <a:spLocks/>
              </p:cNvSpPr>
              <p:nvPr/>
            </p:nvSpPr>
            <p:spPr bwMode="auto">
              <a:xfrm>
                <a:off x="3536" y="1019"/>
                <a:ext cx="96" cy="36"/>
              </a:xfrm>
              <a:custGeom>
                <a:avLst/>
                <a:gdLst>
                  <a:gd name="T0" fmla="*/ 0 w 96"/>
                  <a:gd name="T1" fmla="*/ 18 h 36"/>
                  <a:gd name="T2" fmla="*/ 44 w 96"/>
                  <a:gd name="T3" fmla="*/ 36 h 36"/>
                  <a:gd name="T4" fmla="*/ 96 w 96"/>
                  <a:gd name="T5" fmla="*/ 36 h 36"/>
                  <a:gd name="T6" fmla="*/ 87 w 96"/>
                  <a:gd name="T7" fmla="*/ 27 h 36"/>
                  <a:gd name="T8" fmla="*/ 26 w 96"/>
                  <a:gd name="T9" fmla="*/ 0 h 36"/>
                  <a:gd name="T10" fmla="*/ 9 w 96"/>
                  <a:gd name="T11" fmla="*/ 0 h 36"/>
                  <a:gd name="T12" fmla="*/ 9 w 96"/>
                  <a:gd name="T13" fmla="*/ 18 h 36"/>
                  <a:gd name="T14" fmla="*/ 0 w 96"/>
                  <a:gd name="T15" fmla="*/ 18 h 36"/>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6"/>
                  <a:gd name="T26" fmla="*/ 96 w 96"/>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6">
                    <a:moveTo>
                      <a:pt x="0" y="18"/>
                    </a:moveTo>
                    <a:lnTo>
                      <a:pt x="44" y="36"/>
                    </a:lnTo>
                    <a:lnTo>
                      <a:pt x="96" y="36"/>
                    </a:lnTo>
                    <a:lnTo>
                      <a:pt x="87" y="27"/>
                    </a:lnTo>
                    <a:lnTo>
                      <a:pt x="26" y="0"/>
                    </a:lnTo>
                    <a:lnTo>
                      <a:pt x="9" y="0"/>
                    </a:lnTo>
                    <a:lnTo>
                      <a:pt x="9" y="18"/>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60" name="Freeform 688"/>
            <p:cNvSpPr>
              <a:spLocks/>
            </p:cNvSpPr>
            <p:nvPr/>
          </p:nvSpPr>
          <p:spPr bwMode="auto">
            <a:xfrm>
              <a:off x="5688013" y="2032000"/>
              <a:ext cx="238125" cy="134937"/>
            </a:xfrm>
            <a:custGeom>
              <a:avLst/>
              <a:gdLst>
                <a:gd name="T0" fmla="*/ 2147483647 w 148"/>
                <a:gd name="T1" fmla="*/ 2147483647 h 89"/>
                <a:gd name="T2" fmla="*/ 2147483647 w 148"/>
                <a:gd name="T3" fmla="*/ 2147483647 h 89"/>
                <a:gd name="T4" fmla="*/ 2147483647 w 148"/>
                <a:gd name="T5" fmla="*/ 2147483647 h 89"/>
                <a:gd name="T6" fmla="*/ 2147483647 w 148"/>
                <a:gd name="T7" fmla="*/ 2147483647 h 89"/>
                <a:gd name="T8" fmla="*/ 2147483647 w 148"/>
                <a:gd name="T9" fmla="*/ 2147483647 h 89"/>
                <a:gd name="T10" fmla="*/ 2147483647 w 148"/>
                <a:gd name="T11" fmla="*/ 2147483647 h 89"/>
                <a:gd name="T12" fmla="*/ 2147483647 w 148"/>
                <a:gd name="T13" fmla="*/ 2147483647 h 89"/>
                <a:gd name="T14" fmla="*/ 2147483647 w 148"/>
                <a:gd name="T15" fmla="*/ 0 h 89"/>
                <a:gd name="T16" fmla="*/ 2147483647 w 148"/>
                <a:gd name="T17" fmla="*/ 0 h 89"/>
                <a:gd name="T18" fmla="*/ 2147483647 w 148"/>
                <a:gd name="T19" fmla="*/ 0 h 89"/>
                <a:gd name="T20" fmla="*/ 2147483647 w 148"/>
                <a:gd name="T21" fmla="*/ 2147483647 h 89"/>
                <a:gd name="T22" fmla="*/ 2147483647 w 148"/>
                <a:gd name="T23" fmla="*/ 2147483647 h 89"/>
                <a:gd name="T24" fmla="*/ 2147483647 w 148"/>
                <a:gd name="T25" fmla="*/ 2147483647 h 89"/>
                <a:gd name="T26" fmla="*/ 2147483647 w 148"/>
                <a:gd name="T27" fmla="*/ 2147483647 h 89"/>
                <a:gd name="T28" fmla="*/ 2147483647 w 148"/>
                <a:gd name="T29" fmla="*/ 2147483647 h 89"/>
                <a:gd name="T30" fmla="*/ 2147483647 w 148"/>
                <a:gd name="T31" fmla="*/ 2147483647 h 89"/>
                <a:gd name="T32" fmla="*/ 2147483647 w 148"/>
                <a:gd name="T33" fmla="*/ 2147483647 h 89"/>
                <a:gd name="T34" fmla="*/ 0 w 148"/>
                <a:gd name="T35" fmla="*/ 2147483647 h 89"/>
                <a:gd name="T36" fmla="*/ 2147483647 w 148"/>
                <a:gd name="T37" fmla="*/ 2147483647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8"/>
                <a:gd name="T58" fmla="*/ 0 h 89"/>
                <a:gd name="T59" fmla="*/ 148 w 148"/>
                <a:gd name="T60" fmla="*/ 89 h 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8" h="89">
                  <a:moveTo>
                    <a:pt x="9" y="80"/>
                  </a:moveTo>
                  <a:lnTo>
                    <a:pt x="35" y="89"/>
                  </a:lnTo>
                  <a:lnTo>
                    <a:pt x="70" y="89"/>
                  </a:lnTo>
                  <a:lnTo>
                    <a:pt x="52" y="80"/>
                  </a:lnTo>
                  <a:lnTo>
                    <a:pt x="44" y="63"/>
                  </a:lnTo>
                  <a:lnTo>
                    <a:pt x="78" y="18"/>
                  </a:lnTo>
                  <a:lnTo>
                    <a:pt x="148" y="9"/>
                  </a:lnTo>
                  <a:lnTo>
                    <a:pt x="139" y="0"/>
                  </a:lnTo>
                  <a:lnTo>
                    <a:pt x="131" y="0"/>
                  </a:lnTo>
                  <a:lnTo>
                    <a:pt x="113" y="0"/>
                  </a:lnTo>
                  <a:lnTo>
                    <a:pt x="70" y="9"/>
                  </a:lnTo>
                  <a:lnTo>
                    <a:pt x="26" y="18"/>
                  </a:lnTo>
                  <a:lnTo>
                    <a:pt x="26" y="36"/>
                  </a:lnTo>
                  <a:lnTo>
                    <a:pt x="17" y="36"/>
                  </a:lnTo>
                  <a:lnTo>
                    <a:pt x="26" y="54"/>
                  </a:lnTo>
                  <a:lnTo>
                    <a:pt x="9" y="63"/>
                  </a:lnTo>
                  <a:lnTo>
                    <a:pt x="17" y="63"/>
                  </a:lnTo>
                  <a:lnTo>
                    <a:pt x="0" y="72"/>
                  </a:lnTo>
                  <a:lnTo>
                    <a:pt x="9" y="8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61" name="Group 689"/>
            <p:cNvGrpSpPr>
              <a:grpSpLocks/>
            </p:cNvGrpSpPr>
            <p:nvPr/>
          </p:nvGrpSpPr>
          <p:grpSpPr bwMode="auto">
            <a:xfrm>
              <a:off x="5688013" y="2032000"/>
              <a:ext cx="238125" cy="134937"/>
              <a:chOff x="3214" y="1081"/>
              <a:chExt cx="148" cy="89"/>
            </a:xfrm>
          </p:grpSpPr>
          <p:sp>
            <p:nvSpPr>
              <p:cNvPr id="55968" name="Freeform 690"/>
              <p:cNvSpPr>
                <a:spLocks/>
              </p:cNvSpPr>
              <p:nvPr/>
            </p:nvSpPr>
            <p:spPr bwMode="auto">
              <a:xfrm>
                <a:off x="3214" y="1081"/>
                <a:ext cx="148" cy="89"/>
              </a:xfrm>
              <a:custGeom>
                <a:avLst/>
                <a:gdLst>
                  <a:gd name="T0" fmla="*/ 9 w 148"/>
                  <a:gd name="T1" fmla="*/ 80 h 89"/>
                  <a:gd name="T2" fmla="*/ 35 w 148"/>
                  <a:gd name="T3" fmla="*/ 89 h 89"/>
                  <a:gd name="T4" fmla="*/ 70 w 148"/>
                  <a:gd name="T5" fmla="*/ 89 h 89"/>
                  <a:gd name="T6" fmla="*/ 52 w 148"/>
                  <a:gd name="T7" fmla="*/ 80 h 89"/>
                  <a:gd name="T8" fmla="*/ 44 w 148"/>
                  <a:gd name="T9" fmla="*/ 63 h 89"/>
                  <a:gd name="T10" fmla="*/ 78 w 148"/>
                  <a:gd name="T11" fmla="*/ 18 h 89"/>
                  <a:gd name="T12" fmla="*/ 148 w 148"/>
                  <a:gd name="T13" fmla="*/ 9 h 89"/>
                  <a:gd name="T14" fmla="*/ 139 w 148"/>
                  <a:gd name="T15" fmla="*/ 0 h 89"/>
                  <a:gd name="T16" fmla="*/ 131 w 148"/>
                  <a:gd name="T17" fmla="*/ 0 h 89"/>
                  <a:gd name="T18" fmla="*/ 113 w 148"/>
                  <a:gd name="T19" fmla="*/ 0 h 89"/>
                  <a:gd name="T20" fmla="*/ 70 w 148"/>
                  <a:gd name="T21" fmla="*/ 9 h 89"/>
                  <a:gd name="T22" fmla="*/ 26 w 148"/>
                  <a:gd name="T23" fmla="*/ 18 h 89"/>
                  <a:gd name="T24" fmla="*/ 26 w 148"/>
                  <a:gd name="T25" fmla="*/ 36 h 89"/>
                  <a:gd name="T26" fmla="*/ 17 w 148"/>
                  <a:gd name="T27" fmla="*/ 36 h 89"/>
                  <a:gd name="T28" fmla="*/ 26 w 148"/>
                  <a:gd name="T29" fmla="*/ 54 h 89"/>
                  <a:gd name="T30" fmla="*/ 9 w 148"/>
                  <a:gd name="T31" fmla="*/ 63 h 89"/>
                  <a:gd name="T32" fmla="*/ 17 w 148"/>
                  <a:gd name="T33" fmla="*/ 63 h 89"/>
                  <a:gd name="T34" fmla="*/ 0 w 148"/>
                  <a:gd name="T35" fmla="*/ 72 h 89"/>
                  <a:gd name="T36" fmla="*/ 9 w 148"/>
                  <a:gd name="T37" fmla="*/ 80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8"/>
                  <a:gd name="T58" fmla="*/ 0 h 89"/>
                  <a:gd name="T59" fmla="*/ 148 w 148"/>
                  <a:gd name="T60" fmla="*/ 89 h 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8" h="89">
                    <a:moveTo>
                      <a:pt x="9" y="80"/>
                    </a:moveTo>
                    <a:lnTo>
                      <a:pt x="35" y="89"/>
                    </a:lnTo>
                    <a:lnTo>
                      <a:pt x="70" y="89"/>
                    </a:lnTo>
                    <a:lnTo>
                      <a:pt x="52" y="80"/>
                    </a:lnTo>
                    <a:lnTo>
                      <a:pt x="44" y="63"/>
                    </a:lnTo>
                    <a:lnTo>
                      <a:pt x="78" y="18"/>
                    </a:lnTo>
                    <a:lnTo>
                      <a:pt x="148" y="9"/>
                    </a:lnTo>
                    <a:lnTo>
                      <a:pt x="139" y="0"/>
                    </a:lnTo>
                    <a:lnTo>
                      <a:pt x="131" y="0"/>
                    </a:lnTo>
                    <a:lnTo>
                      <a:pt x="113" y="0"/>
                    </a:lnTo>
                    <a:lnTo>
                      <a:pt x="70" y="9"/>
                    </a:lnTo>
                    <a:lnTo>
                      <a:pt x="26" y="18"/>
                    </a:lnTo>
                    <a:lnTo>
                      <a:pt x="26" y="36"/>
                    </a:lnTo>
                    <a:lnTo>
                      <a:pt x="17" y="36"/>
                    </a:lnTo>
                    <a:lnTo>
                      <a:pt x="26" y="54"/>
                    </a:lnTo>
                    <a:lnTo>
                      <a:pt x="9" y="63"/>
                    </a:lnTo>
                    <a:lnTo>
                      <a:pt x="17" y="63"/>
                    </a:lnTo>
                    <a:lnTo>
                      <a:pt x="0" y="72"/>
                    </a:lnTo>
                    <a:lnTo>
                      <a:pt x="9" y="8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69" name="Freeform 691"/>
              <p:cNvSpPr>
                <a:spLocks/>
              </p:cNvSpPr>
              <p:nvPr/>
            </p:nvSpPr>
            <p:spPr bwMode="auto">
              <a:xfrm>
                <a:off x="3214" y="1081"/>
                <a:ext cx="148" cy="89"/>
              </a:xfrm>
              <a:custGeom>
                <a:avLst/>
                <a:gdLst>
                  <a:gd name="T0" fmla="*/ 9 w 148"/>
                  <a:gd name="T1" fmla="*/ 80 h 89"/>
                  <a:gd name="T2" fmla="*/ 35 w 148"/>
                  <a:gd name="T3" fmla="*/ 89 h 89"/>
                  <a:gd name="T4" fmla="*/ 70 w 148"/>
                  <a:gd name="T5" fmla="*/ 89 h 89"/>
                  <a:gd name="T6" fmla="*/ 52 w 148"/>
                  <a:gd name="T7" fmla="*/ 80 h 89"/>
                  <a:gd name="T8" fmla="*/ 44 w 148"/>
                  <a:gd name="T9" fmla="*/ 63 h 89"/>
                  <a:gd name="T10" fmla="*/ 78 w 148"/>
                  <a:gd name="T11" fmla="*/ 18 h 89"/>
                  <a:gd name="T12" fmla="*/ 148 w 148"/>
                  <a:gd name="T13" fmla="*/ 9 h 89"/>
                  <a:gd name="T14" fmla="*/ 139 w 148"/>
                  <a:gd name="T15" fmla="*/ 0 h 89"/>
                  <a:gd name="T16" fmla="*/ 131 w 148"/>
                  <a:gd name="T17" fmla="*/ 0 h 89"/>
                  <a:gd name="T18" fmla="*/ 113 w 148"/>
                  <a:gd name="T19" fmla="*/ 0 h 89"/>
                  <a:gd name="T20" fmla="*/ 70 w 148"/>
                  <a:gd name="T21" fmla="*/ 9 h 89"/>
                  <a:gd name="T22" fmla="*/ 26 w 148"/>
                  <a:gd name="T23" fmla="*/ 18 h 89"/>
                  <a:gd name="T24" fmla="*/ 26 w 148"/>
                  <a:gd name="T25" fmla="*/ 36 h 89"/>
                  <a:gd name="T26" fmla="*/ 17 w 148"/>
                  <a:gd name="T27" fmla="*/ 36 h 89"/>
                  <a:gd name="T28" fmla="*/ 26 w 148"/>
                  <a:gd name="T29" fmla="*/ 54 h 89"/>
                  <a:gd name="T30" fmla="*/ 9 w 148"/>
                  <a:gd name="T31" fmla="*/ 63 h 89"/>
                  <a:gd name="T32" fmla="*/ 17 w 148"/>
                  <a:gd name="T33" fmla="*/ 63 h 89"/>
                  <a:gd name="T34" fmla="*/ 0 w 148"/>
                  <a:gd name="T35" fmla="*/ 72 h 89"/>
                  <a:gd name="T36" fmla="*/ 9 w 148"/>
                  <a:gd name="T37" fmla="*/ 80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8"/>
                  <a:gd name="T58" fmla="*/ 0 h 89"/>
                  <a:gd name="T59" fmla="*/ 148 w 148"/>
                  <a:gd name="T60" fmla="*/ 89 h 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8" h="89">
                    <a:moveTo>
                      <a:pt x="9" y="80"/>
                    </a:moveTo>
                    <a:lnTo>
                      <a:pt x="35" y="89"/>
                    </a:lnTo>
                    <a:lnTo>
                      <a:pt x="70" y="89"/>
                    </a:lnTo>
                    <a:lnTo>
                      <a:pt x="52" y="80"/>
                    </a:lnTo>
                    <a:lnTo>
                      <a:pt x="44" y="63"/>
                    </a:lnTo>
                    <a:lnTo>
                      <a:pt x="78" y="18"/>
                    </a:lnTo>
                    <a:lnTo>
                      <a:pt x="148" y="9"/>
                    </a:lnTo>
                    <a:lnTo>
                      <a:pt x="139" y="0"/>
                    </a:lnTo>
                    <a:lnTo>
                      <a:pt x="131" y="0"/>
                    </a:lnTo>
                    <a:lnTo>
                      <a:pt x="113" y="0"/>
                    </a:lnTo>
                    <a:lnTo>
                      <a:pt x="70" y="9"/>
                    </a:lnTo>
                    <a:lnTo>
                      <a:pt x="26" y="18"/>
                    </a:lnTo>
                    <a:lnTo>
                      <a:pt x="26" y="36"/>
                    </a:lnTo>
                    <a:lnTo>
                      <a:pt x="17" y="36"/>
                    </a:lnTo>
                    <a:lnTo>
                      <a:pt x="26" y="54"/>
                    </a:lnTo>
                    <a:lnTo>
                      <a:pt x="9" y="63"/>
                    </a:lnTo>
                    <a:lnTo>
                      <a:pt x="17" y="63"/>
                    </a:lnTo>
                    <a:lnTo>
                      <a:pt x="0" y="72"/>
                    </a:lnTo>
                    <a:lnTo>
                      <a:pt x="9" y="8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62" name="Freeform 692"/>
            <p:cNvSpPr>
              <a:spLocks/>
            </p:cNvSpPr>
            <p:nvPr/>
          </p:nvSpPr>
          <p:spPr bwMode="auto">
            <a:xfrm>
              <a:off x="5659438" y="2193925"/>
              <a:ext cx="42862" cy="14287"/>
            </a:xfrm>
            <a:custGeom>
              <a:avLst/>
              <a:gdLst>
                <a:gd name="T0" fmla="*/ 2147483647 w 26"/>
                <a:gd name="T1" fmla="*/ 2147483647 h 9"/>
                <a:gd name="T2" fmla="*/ 2147483647 w 26"/>
                <a:gd name="T3" fmla="*/ 2147483647 h 9"/>
                <a:gd name="T4" fmla="*/ 2147483647 w 26"/>
                <a:gd name="T5" fmla="*/ 0 h 9"/>
                <a:gd name="T6" fmla="*/ 2147483647 w 26"/>
                <a:gd name="T7" fmla="*/ 0 h 9"/>
                <a:gd name="T8" fmla="*/ 0 w 26"/>
                <a:gd name="T9" fmla="*/ 0 h 9"/>
                <a:gd name="T10" fmla="*/ 2147483647 w 26"/>
                <a:gd name="T11" fmla="*/ 2147483647 h 9"/>
                <a:gd name="T12" fmla="*/ 0 60000 65536"/>
                <a:gd name="T13" fmla="*/ 0 60000 65536"/>
                <a:gd name="T14" fmla="*/ 0 60000 65536"/>
                <a:gd name="T15" fmla="*/ 0 60000 65536"/>
                <a:gd name="T16" fmla="*/ 0 60000 65536"/>
                <a:gd name="T17" fmla="*/ 0 60000 65536"/>
                <a:gd name="T18" fmla="*/ 0 w 26"/>
                <a:gd name="T19" fmla="*/ 0 h 9"/>
                <a:gd name="T20" fmla="*/ 26 w 26"/>
                <a:gd name="T21" fmla="*/ 9 h 9"/>
              </a:gdLst>
              <a:ahLst/>
              <a:cxnLst>
                <a:cxn ang="T12">
                  <a:pos x="T0" y="T1"/>
                </a:cxn>
                <a:cxn ang="T13">
                  <a:pos x="T2" y="T3"/>
                </a:cxn>
                <a:cxn ang="T14">
                  <a:pos x="T4" y="T5"/>
                </a:cxn>
                <a:cxn ang="T15">
                  <a:pos x="T6" y="T7"/>
                </a:cxn>
                <a:cxn ang="T16">
                  <a:pos x="T8" y="T9"/>
                </a:cxn>
                <a:cxn ang="T17">
                  <a:pos x="T10" y="T11"/>
                </a:cxn>
              </a:cxnLst>
              <a:rect l="T18" t="T19" r="T20" b="T21"/>
              <a:pathLst>
                <a:path w="26" h="9">
                  <a:moveTo>
                    <a:pt x="8" y="9"/>
                  </a:moveTo>
                  <a:lnTo>
                    <a:pt x="17" y="9"/>
                  </a:lnTo>
                  <a:lnTo>
                    <a:pt x="26" y="0"/>
                  </a:lnTo>
                  <a:lnTo>
                    <a:pt x="8" y="0"/>
                  </a:lnTo>
                  <a:lnTo>
                    <a:pt x="0" y="0"/>
                  </a:lnTo>
                  <a:lnTo>
                    <a:pt x="8"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63" name="Freeform 693"/>
            <p:cNvSpPr>
              <a:spLocks/>
            </p:cNvSpPr>
            <p:nvPr/>
          </p:nvSpPr>
          <p:spPr bwMode="auto">
            <a:xfrm>
              <a:off x="5659438" y="2193925"/>
              <a:ext cx="42862" cy="14287"/>
            </a:xfrm>
            <a:custGeom>
              <a:avLst/>
              <a:gdLst>
                <a:gd name="T0" fmla="*/ 2147483647 w 26"/>
                <a:gd name="T1" fmla="*/ 2147483647 h 9"/>
                <a:gd name="T2" fmla="*/ 2147483647 w 26"/>
                <a:gd name="T3" fmla="*/ 2147483647 h 9"/>
                <a:gd name="T4" fmla="*/ 2147483647 w 26"/>
                <a:gd name="T5" fmla="*/ 0 h 9"/>
                <a:gd name="T6" fmla="*/ 2147483647 w 26"/>
                <a:gd name="T7" fmla="*/ 0 h 9"/>
                <a:gd name="T8" fmla="*/ 0 w 26"/>
                <a:gd name="T9" fmla="*/ 0 h 9"/>
                <a:gd name="T10" fmla="*/ 2147483647 w 26"/>
                <a:gd name="T11" fmla="*/ 2147483647 h 9"/>
                <a:gd name="T12" fmla="*/ 0 60000 65536"/>
                <a:gd name="T13" fmla="*/ 0 60000 65536"/>
                <a:gd name="T14" fmla="*/ 0 60000 65536"/>
                <a:gd name="T15" fmla="*/ 0 60000 65536"/>
                <a:gd name="T16" fmla="*/ 0 60000 65536"/>
                <a:gd name="T17" fmla="*/ 0 60000 65536"/>
                <a:gd name="T18" fmla="*/ 0 w 26"/>
                <a:gd name="T19" fmla="*/ 0 h 9"/>
                <a:gd name="T20" fmla="*/ 26 w 26"/>
                <a:gd name="T21" fmla="*/ 9 h 9"/>
              </a:gdLst>
              <a:ahLst/>
              <a:cxnLst>
                <a:cxn ang="T12">
                  <a:pos x="T0" y="T1"/>
                </a:cxn>
                <a:cxn ang="T13">
                  <a:pos x="T2" y="T3"/>
                </a:cxn>
                <a:cxn ang="T14">
                  <a:pos x="T4" y="T5"/>
                </a:cxn>
                <a:cxn ang="T15">
                  <a:pos x="T6" y="T7"/>
                </a:cxn>
                <a:cxn ang="T16">
                  <a:pos x="T8" y="T9"/>
                </a:cxn>
                <a:cxn ang="T17">
                  <a:pos x="T10" y="T11"/>
                </a:cxn>
              </a:cxnLst>
              <a:rect l="T18" t="T19" r="T20" b="T21"/>
              <a:pathLst>
                <a:path w="26" h="9">
                  <a:moveTo>
                    <a:pt x="8" y="9"/>
                  </a:moveTo>
                  <a:lnTo>
                    <a:pt x="17" y="9"/>
                  </a:lnTo>
                  <a:lnTo>
                    <a:pt x="26" y="0"/>
                  </a:lnTo>
                  <a:lnTo>
                    <a:pt x="8" y="0"/>
                  </a:lnTo>
                  <a:lnTo>
                    <a:pt x="0" y="0"/>
                  </a:lnTo>
                  <a:lnTo>
                    <a:pt x="8"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64" name="Freeform 694"/>
            <p:cNvSpPr>
              <a:spLocks/>
            </p:cNvSpPr>
            <p:nvPr/>
          </p:nvSpPr>
          <p:spPr bwMode="auto">
            <a:xfrm>
              <a:off x="5688013" y="1938337"/>
              <a:ext cx="111125" cy="26988"/>
            </a:xfrm>
            <a:custGeom>
              <a:avLst/>
              <a:gdLst>
                <a:gd name="T0" fmla="*/ 0 w 70"/>
                <a:gd name="T1" fmla="*/ 2147483647 h 18"/>
                <a:gd name="T2" fmla="*/ 2147483647 w 70"/>
                <a:gd name="T3" fmla="*/ 2147483647 h 18"/>
                <a:gd name="T4" fmla="*/ 2147483647 w 70"/>
                <a:gd name="T5" fmla="*/ 2147483647 h 18"/>
                <a:gd name="T6" fmla="*/ 2147483647 w 70"/>
                <a:gd name="T7" fmla="*/ 0 h 18"/>
                <a:gd name="T8" fmla="*/ 2147483647 w 70"/>
                <a:gd name="T9" fmla="*/ 0 h 18"/>
                <a:gd name="T10" fmla="*/ 2147483647 w 70"/>
                <a:gd name="T11" fmla="*/ 0 h 18"/>
                <a:gd name="T12" fmla="*/ 0 w 70"/>
                <a:gd name="T13" fmla="*/ 2147483647 h 18"/>
                <a:gd name="T14" fmla="*/ 0 60000 65536"/>
                <a:gd name="T15" fmla="*/ 0 60000 65536"/>
                <a:gd name="T16" fmla="*/ 0 60000 65536"/>
                <a:gd name="T17" fmla="*/ 0 60000 65536"/>
                <a:gd name="T18" fmla="*/ 0 60000 65536"/>
                <a:gd name="T19" fmla="*/ 0 60000 65536"/>
                <a:gd name="T20" fmla="*/ 0 60000 65536"/>
                <a:gd name="T21" fmla="*/ 0 w 70"/>
                <a:gd name="T22" fmla="*/ 0 h 18"/>
                <a:gd name="T23" fmla="*/ 70 w 7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18">
                  <a:moveTo>
                    <a:pt x="0" y="18"/>
                  </a:moveTo>
                  <a:lnTo>
                    <a:pt x="35" y="18"/>
                  </a:lnTo>
                  <a:lnTo>
                    <a:pt x="44" y="18"/>
                  </a:lnTo>
                  <a:lnTo>
                    <a:pt x="35" y="0"/>
                  </a:lnTo>
                  <a:lnTo>
                    <a:pt x="70" y="0"/>
                  </a:lnTo>
                  <a:lnTo>
                    <a:pt x="52" y="0"/>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65" name="Freeform 695"/>
            <p:cNvSpPr>
              <a:spLocks/>
            </p:cNvSpPr>
            <p:nvPr/>
          </p:nvSpPr>
          <p:spPr bwMode="auto">
            <a:xfrm>
              <a:off x="5688013" y="1938337"/>
              <a:ext cx="111125" cy="26988"/>
            </a:xfrm>
            <a:custGeom>
              <a:avLst/>
              <a:gdLst>
                <a:gd name="T0" fmla="*/ 0 w 70"/>
                <a:gd name="T1" fmla="*/ 2147483647 h 18"/>
                <a:gd name="T2" fmla="*/ 2147483647 w 70"/>
                <a:gd name="T3" fmla="*/ 2147483647 h 18"/>
                <a:gd name="T4" fmla="*/ 2147483647 w 70"/>
                <a:gd name="T5" fmla="*/ 2147483647 h 18"/>
                <a:gd name="T6" fmla="*/ 2147483647 w 70"/>
                <a:gd name="T7" fmla="*/ 0 h 18"/>
                <a:gd name="T8" fmla="*/ 2147483647 w 70"/>
                <a:gd name="T9" fmla="*/ 0 h 18"/>
                <a:gd name="T10" fmla="*/ 2147483647 w 70"/>
                <a:gd name="T11" fmla="*/ 0 h 18"/>
                <a:gd name="T12" fmla="*/ 0 w 70"/>
                <a:gd name="T13" fmla="*/ 2147483647 h 18"/>
                <a:gd name="T14" fmla="*/ 0 60000 65536"/>
                <a:gd name="T15" fmla="*/ 0 60000 65536"/>
                <a:gd name="T16" fmla="*/ 0 60000 65536"/>
                <a:gd name="T17" fmla="*/ 0 60000 65536"/>
                <a:gd name="T18" fmla="*/ 0 60000 65536"/>
                <a:gd name="T19" fmla="*/ 0 60000 65536"/>
                <a:gd name="T20" fmla="*/ 0 60000 65536"/>
                <a:gd name="T21" fmla="*/ 0 w 70"/>
                <a:gd name="T22" fmla="*/ 0 h 18"/>
                <a:gd name="T23" fmla="*/ 70 w 70"/>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18">
                  <a:moveTo>
                    <a:pt x="0" y="18"/>
                  </a:moveTo>
                  <a:lnTo>
                    <a:pt x="35" y="18"/>
                  </a:lnTo>
                  <a:lnTo>
                    <a:pt x="44" y="18"/>
                  </a:lnTo>
                  <a:lnTo>
                    <a:pt x="35" y="0"/>
                  </a:lnTo>
                  <a:lnTo>
                    <a:pt x="70" y="0"/>
                  </a:lnTo>
                  <a:lnTo>
                    <a:pt x="52" y="0"/>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66" name="Freeform 696"/>
            <p:cNvSpPr>
              <a:spLocks/>
            </p:cNvSpPr>
            <p:nvPr/>
          </p:nvSpPr>
          <p:spPr bwMode="auto">
            <a:xfrm>
              <a:off x="5629275" y="1925637"/>
              <a:ext cx="73025" cy="12700"/>
            </a:xfrm>
            <a:custGeom>
              <a:avLst/>
              <a:gdLst>
                <a:gd name="T0" fmla="*/ 0 w 44"/>
                <a:gd name="T1" fmla="*/ 2147483647 h 9"/>
                <a:gd name="T2" fmla="*/ 2147483647 w 44"/>
                <a:gd name="T3" fmla="*/ 2147483647 h 9"/>
                <a:gd name="T4" fmla="*/ 2147483647 w 44"/>
                <a:gd name="T5" fmla="*/ 2147483647 h 9"/>
                <a:gd name="T6" fmla="*/ 2147483647 w 44"/>
                <a:gd name="T7" fmla="*/ 0 h 9"/>
                <a:gd name="T8" fmla="*/ 2147483647 w 44"/>
                <a:gd name="T9" fmla="*/ 2147483647 h 9"/>
                <a:gd name="T10" fmla="*/ 0 w 44"/>
                <a:gd name="T11" fmla="*/ 2147483647 h 9"/>
                <a:gd name="T12" fmla="*/ 0 60000 65536"/>
                <a:gd name="T13" fmla="*/ 0 60000 65536"/>
                <a:gd name="T14" fmla="*/ 0 60000 65536"/>
                <a:gd name="T15" fmla="*/ 0 60000 65536"/>
                <a:gd name="T16" fmla="*/ 0 60000 65536"/>
                <a:gd name="T17" fmla="*/ 0 60000 65536"/>
                <a:gd name="T18" fmla="*/ 0 w 44"/>
                <a:gd name="T19" fmla="*/ 0 h 9"/>
                <a:gd name="T20" fmla="*/ 44 w 4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4" h="9">
                  <a:moveTo>
                    <a:pt x="0" y="9"/>
                  </a:moveTo>
                  <a:lnTo>
                    <a:pt x="44" y="9"/>
                  </a:lnTo>
                  <a:lnTo>
                    <a:pt x="35" y="9"/>
                  </a:lnTo>
                  <a:lnTo>
                    <a:pt x="35" y="0"/>
                  </a:lnTo>
                  <a:lnTo>
                    <a:pt x="18" y="9"/>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67" name="Freeform 697"/>
            <p:cNvSpPr>
              <a:spLocks/>
            </p:cNvSpPr>
            <p:nvPr/>
          </p:nvSpPr>
          <p:spPr bwMode="auto">
            <a:xfrm>
              <a:off x="5629275" y="1925637"/>
              <a:ext cx="73025" cy="12700"/>
            </a:xfrm>
            <a:custGeom>
              <a:avLst/>
              <a:gdLst>
                <a:gd name="T0" fmla="*/ 0 w 44"/>
                <a:gd name="T1" fmla="*/ 2147483647 h 9"/>
                <a:gd name="T2" fmla="*/ 2147483647 w 44"/>
                <a:gd name="T3" fmla="*/ 2147483647 h 9"/>
                <a:gd name="T4" fmla="*/ 2147483647 w 44"/>
                <a:gd name="T5" fmla="*/ 2147483647 h 9"/>
                <a:gd name="T6" fmla="*/ 2147483647 w 44"/>
                <a:gd name="T7" fmla="*/ 0 h 9"/>
                <a:gd name="T8" fmla="*/ 2147483647 w 44"/>
                <a:gd name="T9" fmla="*/ 2147483647 h 9"/>
                <a:gd name="T10" fmla="*/ 0 w 44"/>
                <a:gd name="T11" fmla="*/ 2147483647 h 9"/>
                <a:gd name="T12" fmla="*/ 0 60000 65536"/>
                <a:gd name="T13" fmla="*/ 0 60000 65536"/>
                <a:gd name="T14" fmla="*/ 0 60000 65536"/>
                <a:gd name="T15" fmla="*/ 0 60000 65536"/>
                <a:gd name="T16" fmla="*/ 0 60000 65536"/>
                <a:gd name="T17" fmla="*/ 0 60000 65536"/>
                <a:gd name="T18" fmla="*/ 0 w 44"/>
                <a:gd name="T19" fmla="*/ 0 h 9"/>
                <a:gd name="T20" fmla="*/ 44 w 4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4" h="9">
                  <a:moveTo>
                    <a:pt x="0" y="9"/>
                  </a:moveTo>
                  <a:lnTo>
                    <a:pt x="44" y="9"/>
                  </a:lnTo>
                  <a:lnTo>
                    <a:pt x="35" y="9"/>
                  </a:lnTo>
                  <a:lnTo>
                    <a:pt x="35" y="0"/>
                  </a:lnTo>
                  <a:lnTo>
                    <a:pt x="18" y="9"/>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68" name="Line 698"/>
            <p:cNvSpPr>
              <a:spLocks noChangeShapeType="1"/>
            </p:cNvSpPr>
            <p:nvPr/>
          </p:nvSpPr>
          <p:spPr bwMode="auto">
            <a:xfrm>
              <a:off x="5616575" y="1965325"/>
              <a:ext cx="42863" cy="14287"/>
            </a:xfrm>
            <a:prstGeom prst="line">
              <a:avLst/>
            </a:prstGeom>
            <a:noFill/>
            <a:ln w="14288" cap="rnd">
              <a:solidFill>
                <a:srgbClr val="C5C5C5"/>
              </a:solidFill>
              <a:round/>
              <a:headEnd/>
              <a:tailEnd/>
            </a:ln>
          </p:spPr>
          <p:txBody>
            <a:bodyPr/>
            <a:lstStyle/>
            <a:p>
              <a:endParaRPr lang="zh-CN" altLang="en-US"/>
            </a:p>
          </p:txBody>
        </p:sp>
        <p:sp>
          <p:nvSpPr>
            <p:cNvPr id="55769" name="Freeform 699"/>
            <p:cNvSpPr>
              <a:spLocks/>
            </p:cNvSpPr>
            <p:nvPr/>
          </p:nvSpPr>
          <p:spPr bwMode="auto">
            <a:xfrm>
              <a:off x="5489575" y="1938337"/>
              <a:ext cx="98425" cy="26988"/>
            </a:xfrm>
            <a:custGeom>
              <a:avLst/>
              <a:gdLst>
                <a:gd name="T0" fmla="*/ 0 w 61"/>
                <a:gd name="T1" fmla="*/ 2147483647 h 18"/>
                <a:gd name="T2" fmla="*/ 2147483647 w 61"/>
                <a:gd name="T3" fmla="*/ 2147483647 h 18"/>
                <a:gd name="T4" fmla="*/ 2147483647 w 61"/>
                <a:gd name="T5" fmla="*/ 2147483647 h 18"/>
                <a:gd name="T6" fmla="*/ 2147483647 w 61"/>
                <a:gd name="T7" fmla="*/ 2147483647 h 18"/>
                <a:gd name="T8" fmla="*/ 2147483647 w 61"/>
                <a:gd name="T9" fmla="*/ 0 h 18"/>
                <a:gd name="T10" fmla="*/ 0 w 61"/>
                <a:gd name="T11" fmla="*/ 2147483647 h 18"/>
                <a:gd name="T12" fmla="*/ 0 60000 65536"/>
                <a:gd name="T13" fmla="*/ 0 60000 65536"/>
                <a:gd name="T14" fmla="*/ 0 60000 65536"/>
                <a:gd name="T15" fmla="*/ 0 60000 65536"/>
                <a:gd name="T16" fmla="*/ 0 60000 65536"/>
                <a:gd name="T17" fmla="*/ 0 60000 65536"/>
                <a:gd name="T18" fmla="*/ 0 w 61"/>
                <a:gd name="T19" fmla="*/ 0 h 18"/>
                <a:gd name="T20" fmla="*/ 61 w 6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61" h="18">
                  <a:moveTo>
                    <a:pt x="0" y="18"/>
                  </a:moveTo>
                  <a:lnTo>
                    <a:pt x="44" y="18"/>
                  </a:lnTo>
                  <a:lnTo>
                    <a:pt x="52" y="18"/>
                  </a:lnTo>
                  <a:lnTo>
                    <a:pt x="61" y="18"/>
                  </a:lnTo>
                  <a:lnTo>
                    <a:pt x="26" y="0"/>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70" name="Freeform 700"/>
            <p:cNvSpPr>
              <a:spLocks/>
            </p:cNvSpPr>
            <p:nvPr/>
          </p:nvSpPr>
          <p:spPr bwMode="auto">
            <a:xfrm>
              <a:off x="5489575" y="1938337"/>
              <a:ext cx="98425" cy="26988"/>
            </a:xfrm>
            <a:custGeom>
              <a:avLst/>
              <a:gdLst>
                <a:gd name="T0" fmla="*/ 0 w 61"/>
                <a:gd name="T1" fmla="*/ 2147483647 h 18"/>
                <a:gd name="T2" fmla="*/ 2147483647 w 61"/>
                <a:gd name="T3" fmla="*/ 2147483647 h 18"/>
                <a:gd name="T4" fmla="*/ 2147483647 w 61"/>
                <a:gd name="T5" fmla="*/ 2147483647 h 18"/>
                <a:gd name="T6" fmla="*/ 2147483647 w 61"/>
                <a:gd name="T7" fmla="*/ 2147483647 h 18"/>
                <a:gd name="T8" fmla="*/ 2147483647 w 61"/>
                <a:gd name="T9" fmla="*/ 0 h 18"/>
                <a:gd name="T10" fmla="*/ 0 w 61"/>
                <a:gd name="T11" fmla="*/ 2147483647 h 18"/>
                <a:gd name="T12" fmla="*/ 0 60000 65536"/>
                <a:gd name="T13" fmla="*/ 0 60000 65536"/>
                <a:gd name="T14" fmla="*/ 0 60000 65536"/>
                <a:gd name="T15" fmla="*/ 0 60000 65536"/>
                <a:gd name="T16" fmla="*/ 0 60000 65536"/>
                <a:gd name="T17" fmla="*/ 0 60000 65536"/>
                <a:gd name="T18" fmla="*/ 0 w 61"/>
                <a:gd name="T19" fmla="*/ 0 h 18"/>
                <a:gd name="T20" fmla="*/ 61 w 6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61" h="18">
                  <a:moveTo>
                    <a:pt x="0" y="18"/>
                  </a:moveTo>
                  <a:lnTo>
                    <a:pt x="44" y="18"/>
                  </a:lnTo>
                  <a:lnTo>
                    <a:pt x="52" y="18"/>
                  </a:lnTo>
                  <a:lnTo>
                    <a:pt x="61" y="18"/>
                  </a:lnTo>
                  <a:lnTo>
                    <a:pt x="26" y="0"/>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71" name="Freeform 701"/>
            <p:cNvSpPr>
              <a:spLocks/>
            </p:cNvSpPr>
            <p:nvPr/>
          </p:nvSpPr>
          <p:spPr bwMode="auto">
            <a:xfrm>
              <a:off x="4984750" y="1965325"/>
              <a:ext cx="250825" cy="66675"/>
            </a:xfrm>
            <a:custGeom>
              <a:avLst/>
              <a:gdLst>
                <a:gd name="T0" fmla="*/ 0 w 157"/>
                <a:gd name="T1" fmla="*/ 2147483647 h 44"/>
                <a:gd name="T2" fmla="*/ 2147483647 w 157"/>
                <a:gd name="T3" fmla="*/ 2147483647 h 44"/>
                <a:gd name="T4" fmla="*/ 2147483647 w 157"/>
                <a:gd name="T5" fmla="*/ 2147483647 h 44"/>
                <a:gd name="T6" fmla="*/ 2147483647 w 157"/>
                <a:gd name="T7" fmla="*/ 2147483647 h 44"/>
                <a:gd name="T8" fmla="*/ 2147483647 w 157"/>
                <a:gd name="T9" fmla="*/ 2147483647 h 44"/>
                <a:gd name="T10" fmla="*/ 2147483647 w 157"/>
                <a:gd name="T11" fmla="*/ 2147483647 h 44"/>
                <a:gd name="T12" fmla="*/ 2147483647 w 157"/>
                <a:gd name="T13" fmla="*/ 2147483647 h 44"/>
                <a:gd name="T14" fmla="*/ 2147483647 w 157"/>
                <a:gd name="T15" fmla="*/ 2147483647 h 44"/>
                <a:gd name="T16" fmla="*/ 2147483647 w 157"/>
                <a:gd name="T17" fmla="*/ 2147483647 h 44"/>
                <a:gd name="T18" fmla="*/ 2147483647 w 157"/>
                <a:gd name="T19" fmla="*/ 2147483647 h 44"/>
                <a:gd name="T20" fmla="*/ 2147483647 w 157"/>
                <a:gd name="T21" fmla="*/ 2147483647 h 44"/>
                <a:gd name="T22" fmla="*/ 2147483647 w 157"/>
                <a:gd name="T23" fmla="*/ 2147483647 h 44"/>
                <a:gd name="T24" fmla="*/ 2147483647 w 157"/>
                <a:gd name="T25" fmla="*/ 2147483647 h 44"/>
                <a:gd name="T26" fmla="*/ 2147483647 w 157"/>
                <a:gd name="T27" fmla="*/ 0 h 44"/>
                <a:gd name="T28" fmla="*/ 2147483647 w 157"/>
                <a:gd name="T29" fmla="*/ 0 h 44"/>
                <a:gd name="T30" fmla="*/ 2147483647 w 157"/>
                <a:gd name="T31" fmla="*/ 2147483647 h 44"/>
                <a:gd name="T32" fmla="*/ 0 w 157"/>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7"/>
                <a:gd name="T52" fmla="*/ 0 h 44"/>
                <a:gd name="T53" fmla="*/ 157 w 157"/>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7" h="44">
                  <a:moveTo>
                    <a:pt x="0" y="9"/>
                  </a:moveTo>
                  <a:lnTo>
                    <a:pt x="18" y="18"/>
                  </a:lnTo>
                  <a:lnTo>
                    <a:pt x="27" y="26"/>
                  </a:lnTo>
                  <a:lnTo>
                    <a:pt x="27" y="35"/>
                  </a:lnTo>
                  <a:lnTo>
                    <a:pt x="61" y="44"/>
                  </a:lnTo>
                  <a:lnTo>
                    <a:pt x="79" y="26"/>
                  </a:lnTo>
                  <a:lnTo>
                    <a:pt x="88" y="26"/>
                  </a:lnTo>
                  <a:lnTo>
                    <a:pt x="88" y="35"/>
                  </a:lnTo>
                  <a:lnTo>
                    <a:pt x="140" y="35"/>
                  </a:lnTo>
                  <a:lnTo>
                    <a:pt x="79" y="18"/>
                  </a:lnTo>
                  <a:lnTo>
                    <a:pt x="79" y="9"/>
                  </a:lnTo>
                  <a:lnTo>
                    <a:pt x="122" y="18"/>
                  </a:lnTo>
                  <a:lnTo>
                    <a:pt x="157" y="9"/>
                  </a:lnTo>
                  <a:lnTo>
                    <a:pt x="149" y="0"/>
                  </a:lnTo>
                  <a:lnTo>
                    <a:pt x="79" y="0"/>
                  </a:lnTo>
                  <a:lnTo>
                    <a:pt x="53" y="9"/>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72" name="Freeform 702"/>
            <p:cNvSpPr>
              <a:spLocks/>
            </p:cNvSpPr>
            <p:nvPr/>
          </p:nvSpPr>
          <p:spPr bwMode="auto">
            <a:xfrm>
              <a:off x="4984750" y="1965325"/>
              <a:ext cx="250825" cy="66675"/>
            </a:xfrm>
            <a:custGeom>
              <a:avLst/>
              <a:gdLst>
                <a:gd name="T0" fmla="*/ 0 w 157"/>
                <a:gd name="T1" fmla="*/ 2147483647 h 44"/>
                <a:gd name="T2" fmla="*/ 2147483647 w 157"/>
                <a:gd name="T3" fmla="*/ 2147483647 h 44"/>
                <a:gd name="T4" fmla="*/ 2147483647 w 157"/>
                <a:gd name="T5" fmla="*/ 2147483647 h 44"/>
                <a:gd name="T6" fmla="*/ 2147483647 w 157"/>
                <a:gd name="T7" fmla="*/ 2147483647 h 44"/>
                <a:gd name="T8" fmla="*/ 2147483647 w 157"/>
                <a:gd name="T9" fmla="*/ 2147483647 h 44"/>
                <a:gd name="T10" fmla="*/ 2147483647 w 157"/>
                <a:gd name="T11" fmla="*/ 2147483647 h 44"/>
                <a:gd name="T12" fmla="*/ 2147483647 w 157"/>
                <a:gd name="T13" fmla="*/ 2147483647 h 44"/>
                <a:gd name="T14" fmla="*/ 2147483647 w 157"/>
                <a:gd name="T15" fmla="*/ 2147483647 h 44"/>
                <a:gd name="T16" fmla="*/ 2147483647 w 157"/>
                <a:gd name="T17" fmla="*/ 2147483647 h 44"/>
                <a:gd name="T18" fmla="*/ 2147483647 w 157"/>
                <a:gd name="T19" fmla="*/ 2147483647 h 44"/>
                <a:gd name="T20" fmla="*/ 2147483647 w 157"/>
                <a:gd name="T21" fmla="*/ 2147483647 h 44"/>
                <a:gd name="T22" fmla="*/ 2147483647 w 157"/>
                <a:gd name="T23" fmla="*/ 2147483647 h 44"/>
                <a:gd name="T24" fmla="*/ 2147483647 w 157"/>
                <a:gd name="T25" fmla="*/ 2147483647 h 44"/>
                <a:gd name="T26" fmla="*/ 2147483647 w 157"/>
                <a:gd name="T27" fmla="*/ 0 h 44"/>
                <a:gd name="T28" fmla="*/ 2147483647 w 157"/>
                <a:gd name="T29" fmla="*/ 0 h 44"/>
                <a:gd name="T30" fmla="*/ 2147483647 w 157"/>
                <a:gd name="T31" fmla="*/ 2147483647 h 44"/>
                <a:gd name="T32" fmla="*/ 0 w 157"/>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7"/>
                <a:gd name="T52" fmla="*/ 0 h 44"/>
                <a:gd name="T53" fmla="*/ 157 w 157"/>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7" h="44">
                  <a:moveTo>
                    <a:pt x="0" y="9"/>
                  </a:moveTo>
                  <a:lnTo>
                    <a:pt x="18" y="18"/>
                  </a:lnTo>
                  <a:lnTo>
                    <a:pt x="27" y="26"/>
                  </a:lnTo>
                  <a:lnTo>
                    <a:pt x="27" y="35"/>
                  </a:lnTo>
                  <a:lnTo>
                    <a:pt x="61" y="44"/>
                  </a:lnTo>
                  <a:lnTo>
                    <a:pt x="79" y="26"/>
                  </a:lnTo>
                  <a:lnTo>
                    <a:pt x="88" y="26"/>
                  </a:lnTo>
                  <a:lnTo>
                    <a:pt x="88" y="35"/>
                  </a:lnTo>
                  <a:lnTo>
                    <a:pt x="140" y="35"/>
                  </a:lnTo>
                  <a:lnTo>
                    <a:pt x="79" y="18"/>
                  </a:lnTo>
                  <a:lnTo>
                    <a:pt x="79" y="9"/>
                  </a:lnTo>
                  <a:lnTo>
                    <a:pt x="122" y="18"/>
                  </a:lnTo>
                  <a:lnTo>
                    <a:pt x="157" y="9"/>
                  </a:lnTo>
                  <a:lnTo>
                    <a:pt x="149" y="0"/>
                  </a:lnTo>
                  <a:lnTo>
                    <a:pt x="79" y="0"/>
                  </a:lnTo>
                  <a:lnTo>
                    <a:pt x="53" y="9"/>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73" name="Line 703"/>
            <p:cNvSpPr>
              <a:spLocks noChangeShapeType="1"/>
            </p:cNvSpPr>
            <p:nvPr/>
          </p:nvSpPr>
          <p:spPr bwMode="auto">
            <a:xfrm>
              <a:off x="4718050" y="2449512"/>
              <a:ext cx="14288" cy="14288"/>
            </a:xfrm>
            <a:prstGeom prst="line">
              <a:avLst/>
            </a:prstGeom>
            <a:noFill/>
            <a:ln w="14288" cap="rnd">
              <a:solidFill>
                <a:srgbClr val="C5C5C5"/>
              </a:solidFill>
              <a:round/>
              <a:headEnd/>
              <a:tailEnd/>
            </a:ln>
          </p:spPr>
          <p:txBody>
            <a:bodyPr/>
            <a:lstStyle/>
            <a:p>
              <a:endParaRPr lang="zh-CN" altLang="en-US"/>
            </a:p>
          </p:txBody>
        </p:sp>
        <p:sp>
          <p:nvSpPr>
            <p:cNvPr id="55774" name="Freeform 704"/>
            <p:cNvSpPr>
              <a:spLocks/>
            </p:cNvSpPr>
            <p:nvPr/>
          </p:nvSpPr>
          <p:spPr bwMode="auto">
            <a:xfrm>
              <a:off x="4618038" y="2463800"/>
              <a:ext cx="28575" cy="26987"/>
            </a:xfrm>
            <a:custGeom>
              <a:avLst/>
              <a:gdLst>
                <a:gd name="T0" fmla="*/ 0 w 17"/>
                <a:gd name="T1" fmla="*/ 2147483647 h 18"/>
                <a:gd name="T2" fmla="*/ 2147483647 w 17"/>
                <a:gd name="T3" fmla="*/ 2147483647 h 18"/>
                <a:gd name="T4" fmla="*/ 2147483647 w 17"/>
                <a:gd name="T5" fmla="*/ 0 h 18"/>
                <a:gd name="T6" fmla="*/ 0 w 17"/>
                <a:gd name="T7" fmla="*/ 2147483647 h 18"/>
                <a:gd name="T8" fmla="*/ 0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18"/>
                  </a:moveTo>
                  <a:lnTo>
                    <a:pt x="9" y="18"/>
                  </a:lnTo>
                  <a:lnTo>
                    <a:pt x="17" y="0"/>
                  </a:lnTo>
                  <a:lnTo>
                    <a:pt x="0" y="9"/>
                  </a:lnTo>
                  <a:lnTo>
                    <a:pt x="0" y="1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75" name="Freeform 705"/>
            <p:cNvSpPr>
              <a:spLocks/>
            </p:cNvSpPr>
            <p:nvPr/>
          </p:nvSpPr>
          <p:spPr bwMode="auto">
            <a:xfrm>
              <a:off x="4618038" y="2463800"/>
              <a:ext cx="28575" cy="26987"/>
            </a:xfrm>
            <a:custGeom>
              <a:avLst/>
              <a:gdLst>
                <a:gd name="T0" fmla="*/ 0 w 17"/>
                <a:gd name="T1" fmla="*/ 2147483647 h 18"/>
                <a:gd name="T2" fmla="*/ 2147483647 w 17"/>
                <a:gd name="T3" fmla="*/ 2147483647 h 18"/>
                <a:gd name="T4" fmla="*/ 2147483647 w 17"/>
                <a:gd name="T5" fmla="*/ 0 h 18"/>
                <a:gd name="T6" fmla="*/ 0 w 17"/>
                <a:gd name="T7" fmla="*/ 2147483647 h 18"/>
                <a:gd name="T8" fmla="*/ 0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18"/>
                  </a:moveTo>
                  <a:lnTo>
                    <a:pt x="9" y="18"/>
                  </a:lnTo>
                  <a:lnTo>
                    <a:pt x="17" y="0"/>
                  </a:lnTo>
                  <a:lnTo>
                    <a:pt x="0" y="9"/>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76" name="Freeform 706"/>
            <p:cNvSpPr>
              <a:spLocks/>
            </p:cNvSpPr>
            <p:nvPr/>
          </p:nvSpPr>
          <p:spPr bwMode="auto">
            <a:xfrm>
              <a:off x="4633913" y="2463800"/>
              <a:ext cx="155575" cy="228600"/>
            </a:xfrm>
            <a:custGeom>
              <a:avLst/>
              <a:gdLst>
                <a:gd name="T0" fmla="*/ 0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2147483647 h 152"/>
                <a:gd name="T24" fmla="*/ 2147483647 w 96"/>
                <a:gd name="T25" fmla="*/ 2147483647 h 152"/>
                <a:gd name="T26" fmla="*/ 2147483647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0 h 152"/>
                <a:gd name="T40" fmla="*/ 2147483647 w 96"/>
                <a:gd name="T41" fmla="*/ 0 h 152"/>
                <a:gd name="T42" fmla="*/ 2147483647 w 96"/>
                <a:gd name="T43" fmla="*/ 2147483647 h 152"/>
                <a:gd name="T44" fmla="*/ 2147483647 w 96"/>
                <a:gd name="T45" fmla="*/ 2147483647 h 152"/>
                <a:gd name="T46" fmla="*/ 0 w 96"/>
                <a:gd name="T47" fmla="*/ 2147483647 h 152"/>
                <a:gd name="T48" fmla="*/ 2147483647 w 96"/>
                <a:gd name="T49" fmla="*/ 2147483647 h 152"/>
                <a:gd name="T50" fmla="*/ 2147483647 w 96"/>
                <a:gd name="T51" fmla="*/ 2147483647 h 152"/>
                <a:gd name="T52" fmla="*/ 0 w 96"/>
                <a:gd name="T53" fmla="*/ 2147483647 h 152"/>
                <a:gd name="T54" fmla="*/ 2147483647 w 96"/>
                <a:gd name="T55" fmla="*/ 2147483647 h 152"/>
                <a:gd name="T56" fmla="*/ 2147483647 w 96"/>
                <a:gd name="T57" fmla="*/ 2147483647 h 152"/>
                <a:gd name="T58" fmla="*/ 2147483647 w 96"/>
                <a:gd name="T59" fmla="*/ 2147483647 h 152"/>
                <a:gd name="T60" fmla="*/ 2147483647 w 96"/>
                <a:gd name="T61" fmla="*/ 2147483647 h 152"/>
                <a:gd name="T62" fmla="*/ 2147483647 w 96"/>
                <a:gd name="T63" fmla="*/ 2147483647 h 152"/>
                <a:gd name="T64" fmla="*/ 2147483647 w 96"/>
                <a:gd name="T65" fmla="*/ 2147483647 h 152"/>
                <a:gd name="T66" fmla="*/ 2147483647 w 96"/>
                <a:gd name="T67" fmla="*/ 2147483647 h 152"/>
                <a:gd name="T68" fmla="*/ 2147483647 w 96"/>
                <a:gd name="T69" fmla="*/ 2147483647 h 152"/>
                <a:gd name="T70" fmla="*/ 2147483647 w 96"/>
                <a:gd name="T71" fmla="*/ 2147483647 h 152"/>
                <a:gd name="T72" fmla="*/ 2147483647 w 96"/>
                <a:gd name="T73" fmla="*/ 2147483647 h 152"/>
                <a:gd name="T74" fmla="*/ 2147483647 w 96"/>
                <a:gd name="T75" fmla="*/ 2147483647 h 152"/>
                <a:gd name="T76" fmla="*/ 2147483647 w 96"/>
                <a:gd name="T77" fmla="*/ 2147483647 h 152"/>
                <a:gd name="T78" fmla="*/ 2147483647 w 96"/>
                <a:gd name="T79" fmla="*/ 2147483647 h 152"/>
                <a:gd name="T80" fmla="*/ 2147483647 w 96"/>
                <a:gd name="T81" fmla="*/ 2147483647 h 152"/>
                <a:gd name="T82" fmla="*/ 2147483647 w 96"/>
                <a:gd name="T83" fmla="*/ 2147483647 h 152"/>
                <a:gd name="T84" fmla="*/ 2147483647 w 96"/>
                <a:gd name="T85" fmla="*/ 2147483647 h 152"/>
                <a:gd name="T86" fmla="*/ 2147483647 w 96"/>
                <a:gd name="T87" fmla="*/ 2147483647 h 152"/>
                <a:gd name="T88" fmla="*/ 0 w 96"/>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6"/>
                <a:gd name="T136" fmla="*/ 0 h 152"/>
                <a:gd name="T137" fmla="*/ 96 w 96"/>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6" h="152">
                  <a:moveTo>
                    <a:pt x="0" y="152"/>
                  </a:moveTo>
                  <a:lnTo>
                    <a:pt x="8" y="152"/>
                  </a:lnTo>
                  <a:lnTo>
                    <a:pt x="26" y="152"/>
                  </a:lnTo>
                  <a:lnTo>
                    <a:pt x="43" y="134"/>
                  </a:lnTo>
                  <a:lnTo>
                    <a:pt x="43" y="152"/>
                  </a:lnTo>
                  <a:lnTo>
                    <a:pt x="78" y="134"/>
                  </a:lnTo>
                  <a:lnTo>
                    <a:pt x="87" y="125"/>
                  </a:lnTo>
                  <a:lnTo>
                    <a:pt x="78" y="125"/>
                  </a:lnTo>
                  <a:lnTo>
                    <a:pt x="96" y="107"/>
                  </a:lnTo>
                  <a:lnTo>
                    <a:pt x="87" y="98"/>
                  </a:lnTo>
                  <a:lnTo>
                    <a:pt x="69" y="98"/>
                  </a:lnTo>
                  <a:lnTo>
                    <a:pt x="78" y="98"/>
                  </a:lnTo>
                  <a:lnTo>
                    <a:pt x="69" y="81"/>
                  </a:lnTo>
                  <a:lnTo>
                    <a:pt x="61" y="72"/>
                  </a:lnTo>
                  <a:lnTo>
                    <a:pt x="43" y="54"/>
                  </a:lnTo>
                  <a:lnTo>
                    <a:pt x="43" y="18"/>
                  </a:lnTo>
                  <a:lnTo>
                    <a:pt x="26" y="18"/>
                  </a:lnTo>
                  <a:lnTo>
                    <a:pt x="43" y="9"/>
                  </a:lnTo>
                  <a:lnTo>
                    <a:pt x="43" y="0"/>
                  </a:lnTo>
                  <a:lnTo>
                    <a:pt x="17" y="0"/>
                  </a:lnTo>
                  <a:lnTo>
                    <a:pt x="8" y="18"/>
                  </a:lnTo>
                  <a:lnTo>
                    <a:pt x="8" y="27"/>
                  </a:lnTo>
                  <a:lnTo>
                    <a:pt x="0" y="36"/>
                  </a:lnTo>
                  <a:lnTo>
                    <a:pt x="8" y="36"/>
                  </a:lnTo>
                  <a:lnTo>
                    <a:pt x="8" y="54"/>
                  </a:lnTo>
                  <a:lnTo>
                    <a:pt x="0" y="54"/>
                  </a:lnTo>
                  <a:lnTo>
                    <a:pt x="8" y="54"/>
                  </a:lnTo>
                  <a:lnTo>
                    <a:pt x="8" y="63"/>
                  </a:lnTo>
                  <a:lnTo>
                    <a:pt x="17" y="54"/>
                  </a:lnTo>
                  <a:lnTo>
                    <a:pt x="17" y="63"/>
                  </a:lnTo>
                  <a:lnTo>
                    <a:pt x="8" y="72"/>
                  </a:lnTo>
                  <a:lnTo>
                    <a:pt x="17" y="72"/>
                  </a:lnTo>
                  <a:lnTo>
                    <a:pt x="43" y="72"/>
                  </a:lnTo>
                  <a:lnTo>
                    <a:pt x="26" y="72"/>
                  </a:lnTo>
                  <a:lnTo>
                    <a:pt x="43" y="81"/>
                  </a:lnTo>
                  <a:lnTo>
                    <a:pt x="43" y="98"/>
                  </a:lnTo>
                  <a:lnTo>
                    <a:pt x="17" y="98"/>
                  </a:lnTo>
                  <a:lnTo>
                    <a:pt x="17" y="107"/>
                  </a:lnTo>
                  <a:lnTo>
                    <a:pt x="8" y="116"/>
                  </a:lnTo>
                  <a:lnTo>
                    <a:pt x="8" y="125"/>
                  </a:lnTo>
                  <a:lnTo>
                    <a:pt x="26" y="125"/>
                  </a:lnTo>
                  <a:lnTo>
                    <a:pt x="43" y="125"/>
                  </a:lnTo>
                  <a:lnTo>
                    <a:pt x="17" y="125"/>
                  </a:lnTo>
                  <a:lnTo>
                    <a:pt x="0" y="15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77" name="Group 707"/>
            <p:cNvGrpSpPr>
              <a:grpSpLocks/>
            </p:cNvGrpSpPr>
            <p:nvPr/>
          </p:nvGrpSpPr>
          <p:grpSpPr bwMode="auto">
            <a:xfrm>
              <a:off x="4633913" y="2463800"/>
              <a:ext cx="155575" cy="228600"/>
              <a:chOff x="2561" y="1366"/>
              <a:chExt cx="96" cy="152"/>
            </a:xfrm>
          </p:grpSpPr>
          <p:sp>
            <p:nvSpPr>
              <p:cNvPr id="55966" name="Freeform 708"/>
              <p:cNvSpPr>
                <a:spLocks/>
              </p:cNvSpPr>
              <p:nvPr/>
            </p:nvSpPr>
            <p:spPr bwMode="auto">
              <a:xfrm>
                <a:off x="2561" y="1366"/>
                <a:ext cx="96" cy="152"/>
              </a:xfrm>
              <a:custGeom>
                <a:avLst/>
                <a:gdLst>
                  <a:gd name="T0" fmla="*/ 0 w 96"/>
                  <a:gd name="T1" fmla="*/ 152 h 152"/>
                  <a:gd name="T2" fmla="*/ 8 w 96"/>
                  <a:gd name="T3" fmla="*/ 152 h 152"/>
                  <a:gd name="T4" fmla="*/ 26 w 96"/>
                  <a:gd name="T5" fmla="*/ 152 h 152"/>
                  <a:gd name="T6" fmla="*/ 43 w 96"/>
                  <a:gd name="T7" fmla="*/ 134 h 152"/>
                  <a:gd name="T8" fmla="*/ 43 w 96"/>
                  <a:gd name="T9" fmla="*/ 152 h 152"/>
                  <a:gd name="T10" fmla="*/ 78 w 96"/>
                  <a:gd name="T11" fmla="*/ 134 h 152"/>
                  <a:gd name="T12" fmla="*/ 87 w 96"/>
                  <a:gd name="T13" fmla="*/ 125 h 152"/>
                  <a:gd name="T14" fmla="*/ 78 w 96"/>
                  <a:gd name="T15" fmla="*/ 125 h 152"/>
                  <a:gd name="T16" fmla="*/ 96 w 96"/>
                  <a:gd name="T17" fmla="*/ 107 h 152"/>
                  <a:gd name="T18" fmla="*/ 87 w 96"/>
                  <a:gd name="T19" fmla="*/ 98 h 152"/>
                  <a:gd name="T20" fmla="*/ 69 w 96"/>
                  <a:gd name="T21" fmla="*/ 98 h 152"/>
                  <a:gd name="T22" fmla="*/ 78 w 96"/>
                  <a:gd name="T23" fmla="*/ 98 h 152"/>
                  <a:gd name="T24" fmla="*/ 69 w 96"/>
                  <a:gd name="T25" fmla="*/ 81 h 152"/>
                  <a:gd name="T26" fmla="*/ 61 w 96"/>
                  <a:gd name="T27" fmla="*/ 72 h 152"/>
                  <a:gd name="T28" fmla="*/ 43 w 96"/>
                  <a:gd name="T29" fmla="*/ 54 h 152"/>
                  <a:gd name="T30" fmla="*/ 43 w 96"/>
                  <a:gd name="T31" fmla="*/ 54 h 152"/>
                  <a:gd name="T32" fmla="*/ 43 w 96"/>
                  <a:gd name="T33" fmla="*/ 18 h 152"/>
                  <a:gd name="T34" fmla="*/ 26 w 96"/>
                  <a:gd name="T35" fmla="*/ 18 h 152"/>
                  <a:gd name="T36" fmla="*/ 43 w 96"/>
                  <a:gd name="T37" fmla="*/ 9 h 152"/>
                  <a:gd name="T38" fmla="*/ 43 w 96"/>
                  <a:gd name="T39" fmla="*/ 0 h 152"/>
                  <a:gd name="T40" fmla="*/ 17 w 96"/>
                  <a:gd name="T41" fmla="*/ 0 h 152"/>
                  <a:gd name="T42" fmla="*/ 8 w 96"/>
                  <a:gd name="T43" fmla="*/ 18 h 152"/>
                  <a:gd name="T44" fmla="*/ 8 w 96"/>
                  <a:gd name="T45" fmla="*/ 27 h 152"/>
                  <a:gd name="T46" fmla="*/ 0 w 96"/>
                  <a:gd name="T47" fmla="*/ 36 h 152"/>
                  <a:gd name="T48" fmla="*/ 8 w 96"/>
                  <a:gd name="T49" fmla="*/ 36 h 152"/>
                  <a:gd name="T50" fmla="*/ 8 w 96"/>
                  <a:gd name="T51" fmla="*/ 54 h 152"/>
                  <a:gd name="T52" fmla="*/ 0 w 96"/>
                  <a:gd name="T53" fmla="*/ 54 h 152"/>
                  <a:gd name="T54" fmla="*/ 8 w 96"/>
                  <a:gd name="T55" fmla="*/ 54 h 152"/>
                  <a:gd name="T56" fmla="*/ 8 w 96"/>
                  <a:gd name="T57" fmla="*/ 63 h 152"/>
                  <a:gd name="T58" fmla="*/ 17 w 96"/>
                  <a:gd name="T59" fmla="*/ 54 h 152"/>
                  <a:gd name="T60" fmla="*/ 17 w 96"/>
                  <a:gd name="T61" fmla="*/ 63 h 152"/>
                  <a:gd name="T62" fmla="*/ 8 w 96"/>
                  <a:gd name="T63" fmla="*/ 72 h 152"/>
                  <a:gd name="T64" fmla="*/ 17 w 96"/>
                  <a:gd name="T65" fmla="*/ 72 h 152"/>
                  <a:gd name="T66" fmla="*/ 43 w 96"/>
                  <a:gd name="T67" fmla="*/ 72 h 152"/>
                  <a:gd name="T68" fmla="*/ 26 w 96"/>
                  <a:gd name="T69" fmla="*/ 72 h 152"/>
                  <a:gd name="T70" fmla="*/ 43 w 96"/>
                  <a:gd name="T71" fmla="*/ 81 h 152"/>
                  <a:gd name="T72" fmla="*/ 43 w 96"/>
                  <a:gd name="T73" fmla="*/ 98 h 152"/>
                  <a:gd name="T74" fmla="*/ 17 w 96"/>
                  <a:gd name="T75" fmla="*/ 98 h 152"/>
                  <a:gd name="T76" fmla="*/ 17 w 96"/>
                  <a:gd name="T77" fmla="*/ 107 h 152"/>
                  <a:gd name="T78" fmla="*/ 8 w 96"/>
                  <a:gd name="T79" fmla="*/ 116 h 152"/>
                  <a:gd name="T80" fmla="*/ 8 w 96"/>
                  <a:gd name="T81" fmla="*/ 125 h 152"/>
                  <a:gd name="T82" fmla="*/ 26 w 96"/>
                  <a:gd name="T83" fmla="*/ 125 h 152"/>
                  <a:gd name="T84" fmla="*/ 43 w 96"/>
                  <a:gd name="T85" fmla="*/ 125 h 152"/>
                  <a:gd name="T86" fmla="*/ 17 w 96"/>
                  <a:gd name="T87" fmla="*/ 125 h 152"/>
                  <a:gd name="T88" fmla="*/ 0 w 96"/>
                  <a:gd name="T89" fmla="*/ 152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6"/>
                  <a:gd name="T136" fmla="*/ 0 h 152"/>
                  <a:gd name="T137" fmla="*/ 96 w 96"/>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6" h="152">
                    <a:moveTo>
                      <a:pt x="0" y="152"/>
                    </a:moveTo>
                    <a:lnTo>
                      <a:pt x="8" y="152"/>
                    </a:lnTo>
                    <a:lnTo>
                      <a:pt x="26" y="152"/>
                    </a:lnTo>
                    <a:lnTo>
                      <a:pt x="43" y="134"/>
                    </a:lnTo>
                    <a:lnTo>
                      <a:pt x="43" y="152"/>
                    </a:lnTo>
                    <a:lnTo>
                      <a:pt x="78" y="134"/>
                    </a:lnTo>
                    <a:lnTo>
                      <a:pt x="87" y="125"/>
                    </a:lnTo>
                    <a:lnTo>
                      <a:pt x="78" y="125"/>
                    </a:lnTo>
                    <a:lnTo>
                      <a:pt x="96" y="107"/>
                    </a:lnTo>
                    <a:lnTo>
                      <a:pt x="87" y="98"/>
                    </a:lnTo>
                    <a:lnTo>
                      <a:pt x="69" y="98"/>
                    </a:lnTo>
                    <a:lnTo>
                      <a:pt x="78" y="98"/>
                    </a:lnTo>
                    <a:lnTo>
                      <a:pt x="69" y="81"/>
                    </a:lnTo>
                    <a:lnTo>
                      <a:pt x="61" y="72"/>
                    </a:lnTo>
                    <a:lnTo>
                      <a:pt x="43" y="54"/>
                    </a:lnTo>
                    <a:lnTo>
                      <a:pt x="43" y="18"/>
                    </a:lnTo>
                    <a:lnTo>
                      <a:pt x="26" y="18"/>
                    </a:lnTo>
                    <a:lnTo>
                      <a:pt x="43" y="9"/>
                    </a:lnTo>
                    <a:lnTo>
                      <a:pt x="43" y="0"/>
                    </a:lnTo>
                    <a:lnTo>
                      <a:pt x="17" y="0"/>
                    </a:lnTo>
                    <a:lnTo>
                      <a:pt x="8" y="18"/>
                    </a:lnTo>
                    <a:lnTo>
                      <a:pt x="8" y="27"/>
                    </a:lnTo>
                    <a:lnTo>
                      <a:pt x="0" y="36"/>
                    </a:lnTo>
                    <a:lnTo>
                      <a:pt x="8" y="36"/>
                    </a:lnTo>
                    <a:lnTo>
                      <a:pt x="8" y="54"/>
                    </a:lnTo>
                    <a:lnTo>
                      <a:pt x="0" y="54"/>
                    </a:lnTo>
                    <a:lnTo>
                      <a:pt x="8" y="54"/>
                    </a:lnTo>
                    <a:lnTo>
                      <a:pt x="8" y="63"/>
                    </a:lnTo>
                    <a:lnTo>
                      <a:pt x="17" y="54"/>
                    </a:lnTo>
                    <a:lnTo>
                      <a:pt x="17" y="63"/>
                    </a:lnTo>
                    <a:lnTo>
                      <a:pt x="8" y="72"/>
                    </a:lnTo>
                    <a:lnTo>
                      <a:pt x="17" y="72"/>
                    </a:lnTo>
                    <a:lnTo>
                      <a:pt x="43" y="72"/>
                    </a:lnTo>
                    <a:lnTo>
                      <a:pt x="26" y="72"/>
                    </a:lnTo>
                    <a:lnTo>
                      <a:pt x="43" y="81"/>
                    </a:lnTo>
                    <a:lnTo>
                      <a:pt x="43" y="98"/>
                    </a:lnTo>
                    <a:lnTo>
                      <a:pt x="17" y="98"/>
                    </a:lnTo>
                    <a:lnTo>
                      <a:pt x="17" y="107"/>
                    </a:lnTo>
                    <a:lnTo>
                      <a:pt x="8" y="116"/>
                    </a:lnTo>
                    <a:lnTo>
                      <a:pt x="8" y="125"/>
                    </a:lnTo>
                    <a:lnTo>
                      <a:pt x="26" y="125"/>
                    </a:lnTo>
                    <a:lnTo>
                      <a:pt x="43" y="125"/>
                    </a:lnTo>
                    <a:lnTo>
                      <a:pt x="17" y="125"/>
                    </a:lnTo>
                    <a:lnTo>
                      <a:pt x="0" y="152"/>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67" name="Freeform 709"/>
              <p:cNvSpPr>
                <a:spLocks/>
              </p:cNvSpPr>
              <p:nvPr/>
            </p:nvSpPr>
            <p:spPr bwMode="auto">
              <a:xfrm>
                <a:off x="2561" y="1366"/>
                <a:ext cx="96" cy="152"/>
              </a:xfrm>
              <a:custGeom>
                <a:avLst/>
                <a:gdLst>
                  <a:gd name="T0" fmla="*/ 0 w 96"/>
                  <a:gd name="T1" fmla="*/ 152 h 152"/>
                  <a:gd name="T2" fmla="*/ 8 w 96"/>
                  <a:gd name="T3" fmla="*/ 152 h 152"/>
                  <a:gd name="T4" fmla="*/ 26 w 96"/>
                  <a:gd name="T5" fmla="*/ 152 h 152"/>
                  <a:gd name="T6" fmla="*/ 43 w 96"/>
                  <a:gd name="T7" fmla="*/ 134 h 152"/>
                  <a:gd name="T8" fmla="*/ 43 w 96"/>
                  <a:gd name="T9" fmla="*/ 152 h 152"/>
                  <a:gd name="T10" fmla="*/ 78 w 96"/>
                  <a:gd name="T11" fmla="*/ 134 h 152"/>
                  <a:gd name="T12" fmla="*/ 87 w 96"/>
                  <a:gd name="T13" fmla="*/ 125 h 152"/>
                  <a:gd name="T14" fmla="*/ 78 w 96"/>
                  <a:gd name="T15" fmla="*/ 125 h 152"/>
                  <a:gd name="T16" fmla="*/ 96 w 96"/>
                  <a:gd name="T17" fmla="*/ 107 h 152"/>
                  <a:gd name="T18" fmla="*/ 87 w 96"/>
                  <a:gd name="T19" fmla="*/ 98 h 152"/>
                  <a:gd name="T20" fmla="*/ 69 w 96"/>
                  <a:gd name="T21" fmla="*/ 98 h 152"/>
                  <a:gd name="T22" fmla="*/ 78 w 96"/>
                  <a:gd name="T23" fmla="*/ 98 h 152"/>
                  <a:gd name="T24" fmla="*/ 69 w 96"/>
                  <a:gd name="T25" fmla="*/ 81 h 152"/>
                  <a:gd name="T26" fmla="*/ 61 w 96"/>
                  <a:gd name="T27" fmla="*/ 72 h 152"/>
                  <a:gd name="T28" fmla="*/ 43 w 96"/>
                  <a:gd name="T29" fmla="*/ 54 h 152"/>
                  <a:gd name="T30" fmla="*/ 43 w 96"/>
                  <a:gd name="T31" fmla="*/ 54 h 152"/>
                  <a:gd name="T32" fmla="*/ 43 w 96"/>
                  <a:gd name="T33" fmla="*/ 18 h 152"/>
                  <a:gd name="T34" fmla="*/ 26 w 96"/>
                  <a:gd name="T35" fmla="*/ 18 h 152"/>
                  <a:gd name="T36" fmla="*/ 43 w 96"/>
                  <a:gd name="T37" fmla="*/ 9 h 152"/>
                  <a:gd name="T38" fmla="*/ 43 w 96"/>
                  <a:gd name="T39" fmla="*/ 0 h 152"/>
                  <a:gd name="T40" fmla="*/ 17 w 96"/>
                  <a:gd name="T41" fmla="*/ 0 h 152"/>
                  <a:gd name="T42" fmla="*/ 8 w 96"/>
                  <a:gd name="T43" fmla="*/ 18 h 152"/>
                  <a:gd name="T44" fmla="*/ 8 w 96"/>
                  <a:gd name="T45" fmla="*/ 27 h 152"/>
                  <a:gd name="T46" fmla="*/ 0 w 96"/>
                  <a:gd name="T47" fmla="*/ 36 h 152"/>
                  <a:gd name="T48" fmla="*/ 8 w 96"/>
                  <a:gd name="T49" fmla="*/ 36 h 152"/>
                  <a:gd name="T50" fmla="*/ 8 w 96"/>
                  <a:gd name="T51" fmla="*/ 54 h 152"/>
                  <a:gd name="T52" fmla="*/ 0 w 96"/>
                  <a:gd name="T53" fmla="*/ 54 h 152"/>
                  <a:gd name="T54" fmla="*/ 8 w 96"/>
                  <a:gd name="T55" fmla="*/ 54 h 152"/>
                  <a:gd name="T56" fmla="*/ 8 w 96"/>
                  <a:gd name="T57" fmla="*/ 63 h 152"/>
                  <a:gd name="T58" fmla="*/ 17 w 96"/>
                  <a:gd name="T59" fmla="*/ 54 h 152"/>
                  <a:gd name="T60" fmla="*/ 17 w 96"/>
                  <a:gd name="T61" fmla="*/ 63 h 152"/>
                  <a:gd name="T62" fmla="*/ 8 w 96"/>
                  <a:gd name="T63" fmla="*/ 72 h 152"/>
                  <a:gd name="T64" fmla="*/ 17 w 96"/>
                  <a:gd name="T65" fmla="*/ 72 h 152"/>
                  <a:gd name="T66" fmla="*/ 43 w 96"/>
                  <a:gd name="T67" fmla="*/ 72 h 152"/>
                  <a:gd name="T68" fmla="*/ 26 w 96"/>
                  <a:gd name="T69" fmla="*/ 72 h 152"/>
                  <a:gd name="T70" fmla="*/ 43 w 96"/>
                  <a:gd name="T71" fmla="*/ 81 h 152"/>
                  <a:gd name="T72" fmla="*/ 43 w 96"/>
                  <a:gd name="T73" fmla="*/ 98 h 152"/>
                  <a:gd name="T74" fmla="*/ 17 w 96"/>
                  <a:gd name="T75" fmla="*/ 98 h 152"/>
                  <a:gd name="T76" fmla="*/ 17 w 96"/>
                  <a:gd name="T77" fmla="*/ 107 h 152"/>
                  <a:gd name="T78" fmla="*/ 8 w 96"/>
                  <a:gd name="T79" fmla="*/ 116 h 152"/>
                  <a:gd name="T80" fmla="*/ 8 w 96"/>
                  <a:gd name="T81" fmla="*/ 125 h 152"/>
                  <a:gd name="T82" fmla="*/ 26 w 96"/>
                  <a:gd name="T83" fmla="*/ 125 h 152"/>
                  <a:gd name="T84" fmla="*/ 43 w 96"/>
                  <a:gd name="T85" fmla="*/ 125 h 152"/>
                  <a:gd name="T86" fmla="*/ 17 w 96"/>
                  <a:gd name="T87" fmla="*/ 125 h 152"/>
                  <a:gd name="T88" fmla="*/ 0 w 96"/>
                  <a:gd name="T89" fmla="*/ 152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6"/>
                  <a:gd name="T136" fmla="*/ 0 h 152"/>
                  <a:gd name="T137" fmla="*/ 96 w 96"/>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6" h="152">
                    <a:moveTo>
                      <a:pt x="0" y="152"/>
                    </a:moveTo>
                    <a:lnTo>
                      <a:pt x="8" y="152"/>
                    </a:lnTo>
                    <a:lnTo>
                      <a:pt x="26" y="152"/>
                    </a:lnTo>
                    <a:lnTo>
                      <a:pt x="43" y="134"/>
                    </a:lnTo>
                    <a:lnTo>
                      <a:pt x="43" y="152"/>
                    </a:lnTo>
                    <a:lnTo>
                      <a:pt x="78" y="134"/>
                    </a:lnTo>
                    <a:lnTo>
                      <a:pt x="87" y="125"/>
                    </a:lnTo>
                    <a:lnTo>
                      <a:pt x="78" y="125"/>
                    </a:lnTo>
                    <a:lnTo>
                      <a:pt x="96" y="107"/>
                    </a:lnTo>
                    <a:lnTo>
                      <a:pt x="87" y="98"/>
                    </a:lnTo>
                    <a:lnTo>
                      <a:pt x="69" y="98"/>
                    </a:lnTo>
                    <a:lnTo>
                      <a:pt x="78" y="98"/>
                    </a:lnTo>
                    <a:lnTo>
                      <a:pt x="69" y="81"/>
                    </a:lnTo>
                    <a:lnTo>
                      <a:pt x="61" y="72"/>
                    </a:lnTo>
                    <a:lnTo>
                      <a:pt x="43" y="54"/>
                    </a:lnTo>
                    <a:lnTo>
                      <a:pt x="43" y="18"/>
                    </a:lnTo>
                    <a:lnTo>
                      <a:pt x="26" y="18"/>
                    </a:lnTo>
                    <a:lnTo>
                      <a:pt x="43" y="9"/>
                    </a:lnTo>
                    <a:lnTo>
                      <a:pt x="43" y="0"/>
                    </a:lnTo>
                    <a:lnTo>
                      <a:pt x="17" y="0"/>
                    </a:lnTo>
                    <a:lnTo>
                      <a:pt x="8" y="18"/>
                    </a:lnTo>
                    <a:lnTo>
                      <a:pt x="8" y="27"/>
                    </a:lnTo>
                    <a:lnTo>
                      <a:pt x="0" y="36"/>
                    </a:lnTo>
                    <a:lnTo>
                      <a:pt x="8" y="36"/>
                    </a:lnTo>
                    <a:lnTo>
                      <a:pt x="8" y="54"/>
                    </a:lnTo>
                    <a:lnTo>
                      <a:pt x="0" y="54"/>
                    </a:lnTo>
                    <a:lnTo>
                      <a:pt x="8" y="54"/>
                    </a:lnTo>
                    <a:lnTo>
                      <a:pt x="8" y="63"/>
                    </a:lnTo>
                    <a:lnTo>
                      <a:pt x="17" y="54"/>
                    </a:lnTo>
                    <a:lnTo>
                      <a:pt x="17" y="63"/>
                    </a:lnTo>
                    <a:lnTo>
                      <a:pt x="8" y="72"/>
                    </a:lnTo>
                    <a:lnTo>
                      <a:pt x="17" y="72"/>
                    </a:lnTo>
                    <a:lnTo>
                      <a:pt x="43" y="72"/>
                    </a:lnTo>
                    <a:lnTo>
                      <a:pt x="26" y="72"/>
                    </a:lnTo>
                    <a:lnTo>
                      <a:pt x="43" y="81"/>
                    </a:lnTo>
                    <a:lnTo>
                      <a:pt x="43" y="98"/>
                    </a:lnTo>
                    <a:lnTo>
                      <a:pt x="17" y="98"/>
                    </a:lnTo>
                    <a:lnTo>
                      <a:pt x="17" y="107"/>
                    </a:lnTo>
                    <a:lnTo>
                      <a:pt x="8" y="116"/>
                    </a:lnTo>
                    <a:lnTo>
                      <a:pt x="8" y="125"/>
                    </a:lnTo>
                    <a:lnTo>
                      <a:pt x="26" y="125"/>
                    </a:lnTo>
                    <a:lnTo>
                      <a:pt x="43" y="125"/>
                    </a:lnTo>
                    <a:lnTo>
                      <a:pt x="17" y="125"/>
                    </a:lnTo>
                    <a:lnTo>
                      <a:pt x="0" y="152"/>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78" name="Freeform 710"/>
            <p:cNvSpPr>
              <a:spLocks/>
            </p:cNvSpPr>
            <p:nvPr/>
          </p:nvSpPr>
          <p:spPr bwMode="auto">
            <a:xfrm>
              <a:off x="4927600" y="2892425"/>
              <a:ext cx="15875" cy="41275"/>
            </a:xfrm>
            <a:custGeom>
              <a:avLst/>
              <a:gdLst>
                <a:gd name="T0" fmla="*/ 0 w 8"/>
                <a:gd name="T1" fmla="*/ 0 h 27"/>
                <a:gd name="T2" fmla="*/ 0 w 8"/>
                <a:gd name="T3" fmla="*/ 2147483647 h 27"/>
                <a:gd name="T4" fmla="*/ 2147483647 w 8"/>
                <a:gd name="T5" fmla="*/ 2147483647 h 27"/>
                <a:gd name="T6" fmla="*/ 2147483647 w 8"/>
                <a:gd name="T7" fmla="*/ 0 h 27"/>
                <a:gd name="T8" fmla="*/ 0 w 8"/>
                <a:gd name="T9" fmla="*/ 0 h 27"/>
                <a:gd name="T10" fmla="*/ 0 60000 65536"/>
                <a:gd name="T11" fmla="*/ 0 60000 65536"/>
                <a:gd name="T12" fmla="*/ 0 60000 65536"/>
                <a:gd name="T13" fmla="*/ 0 60000 65536"/>
                <a:gd name="T14" fmla="*/ 0 60000 65536"/>
                <a:gd name="T15" fmla="*/ 0 w 8"/>
                <a:gd name="T16" fmla="*/ 0 h 27"/>
                <a:gd name="T17" fmla="*/ 8 w 8"/>
                <a:gd name="T18" fmla="*/ 27 h 27"/>
              </a:gdLst>
              <a:ahLst/>
              <a:cxnLst>
                <a:cxn ang="T10">
                  <a:pos x="T0" y="T1"/>
                </a:cxn>
                <a:cxn ang="T11">
                  <a:pos x="T2" y="T3"/>
                </a:cxn>
                <a:cxn ang="T12">
                  <a:pos x="T4" y="T5"/>
                </a:cxn>
                <a:cxn ang="T13">
                  <a:pos x="T6" y="T7"/>
                </a:cxn>
                <a:cxn ang="T14">
                  <a:pos x="T8" y="T9"/>
                </a:cxn>
              </a:cxnLst>
              <a:rect l="T15" t="T16" r="T17" b="T18"/>
              <a:pathLst>
                <a:path w="8" h="27">
                  <a:moveTo>
                    <a:pt x="0" y="0"/>
                  </a:moveTo>
                  <a:lnTo>
                    <a:pt x="0" y="18"/>
                  </a:lnTo>
                  <a:lnTo>
                    <a:pt x="8" y="27"/>
                  </a:lnTo>
                  <a:lnTo>
                    <a:pt x="8"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79" name="Freeform 711"/>
            <p:cNvSpPr>
              <a:spLocks/>
            </p:cNvSpPr>
            <p:nvPr/>
          </p:nvSpPr>
          <p:spPr bwMode="auto">
            <a:xfrm>
              <a:off x="4927600" y="2892425"/>
              <a:ext cx="15875" cy="41275"/>
            </a:xfrm>
            <a:custGeom>
              <a:avLst/>
              <a:gdLst>
                <a:gd name="T0" fmla="*/ 0 w 8"/>
                <a:gd name="T1" fmla="*/ 0 h 27"/>
                <a:gd name="T2" fmla="*/ 0 w 8"/>
                <a:gd name="T3" fmla="*/ 2147483647 h 27"/>
                <a:gd name="T4" fmla="*/ 2147483647 w 8"/>
                <a:gd name="T5" fmla="*/ 2147483647 h 27"/>
                <a:gd name="T6" fmla="*/ 2147483647 w 8"/>
                <a:gd name="T7" fmla="*/ 0 h 27"/>
                <a:gd name="T8" fmla="*/ 0 w 8"/>
                <a:gd name="T9" fmla="*/ 0 h 27"/>
                <a:gd name="T10" fmla="*/ 0 60000 65536"/>
                <a:gd name="T11" fmla="*/ 0 60000 65536"/>
                <a:gd name="T12" fmla="*/ 0 60000 65536"/>
                <a:gd name="T13" fmla="*/ 0 60000 65536"/>
                <a:gd name="T14" fmla="*/ 0 60000 65536"/>
                <a:gd name="T15" fmla="*/ 0 w 8"/>
                <a:gd name="T16" fmla="*/ 0 h 27"/>
                <a:gd name="T17" fmla="*/ 8 w 8"/>
                <a:gd name="T18" fmla="*/ 27 h 27"/>
              </a:gdLst>
              <a:ahLst/>
              <a:cxnLst>
                <a:cxn ang="T10">
                  <a:pos x="T0" y="T1"/>
                </a:cxn>
                <a:cxn ang="T11">
                  <a:pos x="T2" y="T3"/>
                </a:cxn>
                <a:cxn ang="T12">
                  <a:pos x="T4" y="T5"/>
                </a:cxn>
                <a:cxn ang="T13">
                  <a:pos x="T6" y="T7"/>
                </a:cxn>
                <a:cxn ang="T14">
                  <a:pos x="T8" y="T9"/>
                </a:cxn>
              </a:cxnLst>
              <a:rect l="T15" t="T16" r="T17" b="T18"/>
              <a:pathLst>
                <a:path w="8" h="27">
                  <a:moveTo>
                    <a:pt x="0" y="0"/>
                  </a:moveTo>
                  <a:lnTo>
                    <a:pt x="0" y="18"/>
                  </a:lnTo>
                  <a:lnTo>
                    <a:pt x="8" y="27"/>
                  </a:lnTo>
                  <a:lnTo>
                    <a:pt x="8"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80" name="Freeform 712"/>
            <p:cNvSpPr>
              <a:spLocks/>
            </p:cNvSpPr>
            <p:nvPr/>
          </p:nvSpPr>
          <p:spPr bwMode="auto">
            <a:xfrm>
              <a:off x="4913313" y="2933700"/>
              <a:ext cx="42862" cy="68262"/>
            </a:xfrm>
            <a:custGeom>
              <a:avLst/>
              <a:gdLst>
                <a:gd name="T0" fmla="*/ 0 w 26"/>
                <a:gd name="T1" fmla="*/ 0 h 45"/>
                <a:gd name="T2" fmla="*/ 2147483647 w 26"/>
                <a:gd name="T3" fmla="*/ 2147483647 h 45"/>
                <a:gd name="T4" fmla="*/ 2147483647 w 26"/>
                <a:gd name="T5" fmla="*/ 2147483647 h 45"/>
                <a:gd name="T6" fmla="*/ 2147483647 w 26"/>
                <a:gd name="T7" fmla="*/ 2147483647 h 45"/>
                <a:gd name="T8" fmla="*/ 2147483647 w 26"/>
                <a:gd name="T9" fmla="*/ 0 h 45"/>
                <a:gd name="T10" fmla="*/ 0 w 26"/>
                <a:gd name="T11" fmla="*/ 0 h 45"/>
                <a:gd name="T12" fmla="*/ 0 60000 65536"/>
                <a:gd name="T13" fmla="*/ 0 60000 65536"/>
                <a:gd name="T14" fmla="*/ 0 60000 65536"/>
                <a:gd name="T15" fmla="*/ 0 60000 65536"/>
                <a:gd name="T16" fmla="*/ 0 60000 65536"/>
                <a:gd name="T17" fmla="*/ 0 60000 65536"/>
                <a:gd name="T18" fmla="*/ 0 w 26"/>
                <a:gd name="T19" fmla="*/ 0 h 45"/>
                <a:gd name="T20" fmla="*/ 26 w 26"/>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6" h="45">
                  <a:moveTo>
                    <a:pt x="0" y="0"/>
                  </a:moveTo>
                  <a:lnTo>
                    <a:pt x="9" y="45"/>
                  </a:lnTo>
                  <a:lnTo>
                    <a:pt x="26" y="45"/>
                  </a:lnTo>
                  <a:lnTo>
                    <a:pt x="26" y="9"/>
                  </a:lnTo>
                  <a:lnTo>
                    <a:pt x="17"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81" name="Group 713"/>
            <p:cNvGrpSpPr>
              <a:grpSpLocks/>
            </p:cNvGrpSpPr>
            <p:nvPr/>
          </p:nvGrpSpPr>
          <p:grpSpPr bwMode="auto">
            <a:xfrm>
              <a:off x="4913313" y="2933700"/>
              <a:ext cx="42862" cy="68262"/>
              <a:chOff x="2735" y="1678"/>
              <a:chExt cx="26" cy="45"/>
            </a:xfrm>
          </p:grpSpPr>
          <p:sp>
            <p:nvSpPr>
              <p:cNvPr id="55964" name="Freeform 714"/>
              <p:cNvSpPr>
                <a:spLocks/>
              </p:cNvSpPr>
              <p:nvPr/>
            </p:nvSpPr>
            <p:spPr bwMode="auto">
              <a:xfrm>
                <a:off x="2735" y="1678"/>
                <a:ext cx="26" cy="45"/>
              </a:xfrm>
              <a:custGeom>
                <a:avLst/>
                <a:gdLst>
                  <a:gd name="T0" fmla="*/ 0 w 26"/>
                  <a:gd name="T1" fmla="*/ 0 h 45"/>
                  <a:gd name="T2" fmla="*/ 9 w 26"/>
                  <a:gd name="T3" fmla="*/ 45 h 45"/>
                  <a:gd name="T4" fmla="*/ 26 w 26"/>
                  <a:gd name="T5" fmla="*/ 45 h 45"/>
                  <a:gd name="T6" fmla="*/ 26 w 26"/>
                  <a:gd name="T7" fmla="*/ 9 h 45"/>
                  <a:gd name="T8" fmla="*/ 17 w 26"/>
                  <a:gd name="T9" fmla="*/ 0 h 45"/>
                  <a:gd name="T10" fmla="*/ 0 w 26"/>
                  <a:gd name="T11" fmla="*/ 0 h 45"/>
                  <a:gd name="T12" fmla="*/ 0 60000 65536"/>
                  <a:gd name="T13" fmla="*/ 0 60000 65536"/>
                  <a:gd name="T14" fmla="*/ 0 60000 65536"/>
                  <a:gd name="T15" fmla="*/ 0 60000 65536"/>
                  <a:gd name="T16" fmla="*/ 0 60000 65536"/>
                  <a:gd name="T17" fmla="*/ 0 60000 65536"/>
                  <a:gd name="T18" fmla="*/ 0 w 26"/>
                  <a:gd name="T19" fmla="*/ 0 h 45"/>
                  <a:gd name="T20" fmla="*/ 26 w 26"/>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6" h="45">
                    <a:moveTo>
                      <a:pt x="0" y="0"/>
                    </a:moveTo>
                    <a:lnTo>
                      <a:pt x="9" y="45"/>
                    </a:lnTo>
                    <a:lnTo>
                      <a:pt x="26" y="45"/>
                    </a:lnTo>
                    <a:lnTo>
                      <a:pt x="26" y="9"/>
                    </a:lnTo>
                    <a:lnTo>
                      <a:pt x="17"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65" name="Freeform 715"/>
              <p:cNvSpPr>
                <a:spLocks/>
              </p:cNvSpPr>
              <p:nvPr/>
            </p:nvSpPr>
            <p:spPr bwMode="auto">
              <a:xfrm>
                <a:off x="2735" y="1678"/>
                <a:ext cx="26" cy="45"/>
              </a:xfrm>
              <a:custGeom>
                <a:avLst/>
                <a:gdLst>
                  <a:gd name="T0" fmla="*/ 0 w 26"/>
                  <a:gd name="T1" fmla="*/ 0 h 45"/>
                  <a:gd name="T2" fmla="*/ 9 w 26"/>
                  <a:gd name="T3" fmla="*/ 45 h 45"/>
                  <a:gd name="T4" fmla="*/ 26 w 26"/>
                  <a:gd name="T5" fmla="*/ 45 h 45"/>
                  <a:gd name="T6" fmla="*/ 26 w 26"/>
                  <a:gd name="T7" fmla="*/ 9 h 45"/>
                  <a:gd name="T8" fmla="*/ 17 w 26"/>
                  <a:gd name="T9" fmla="*/ 0 h 45"/>
                  <a:gd name="T10" fmla="*/ 0 w 26"/>
                  <a:gd name="T11" fmla="*/ 0 h 45"/>
                  <a:gd name="T12" fmla="*/ 0 60000 65536"/>
                  <a:gd name="T13" fmla="*/ 0 60000 65536"/>
                  <a:gd name="T14" fmla="*/ 0 60000 65536"/>
                  <a:gd name="T15" fmla="*/ 0 60000 65536"/>
                  <a:gd name="T16" fmla="*/ 0 60000 65536"/>
                  <a:gd name="T17" fmla="*/ 0 60000 65536"/>
                  <a:gd name="T18" fmla="*/ 0 w 26"/>
                  <a:gd name="T19" fmla="*/ 0 h 45"/>
                  <a:gd name="T20" fmla="*/ 26 w 26"/>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6" h="45">
                    <a:moveTo>
                      <a:pt x="0" y="0"/>
                    </a:moveTo>
                    <a:lnTo>
                      <a:pt x="9" y="45"/>
                    </a:lnTo>
                    <a:lnTo>
                      <a:pt x="26" y="45"/>
                    </a:lnTo>
                    <a:lnTo>
                      <a:pt x="26" y="9"/>
                    </a:lnTo>
                    <a:lnTo>
                      <a:pt x="17"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82" name="Freeform 716"/>
            <p:cNvSpPr>
              <a:spLocks/>
            </p:cNvSpPr>
            <p:nvPr/>
          </p:nvSpPr>
          <p:spPr bwMode="auto">
            <a:xfrm>
              <a:off x="5027613" y="3016250"/>
              <a:ext cx="53975" cy="38100"/>
            </a:xfrm>
            <a:custGeom>
              <a:avLst/>
              <a:gdLst>
                <a:gd name="T0" fmla="*/ 0 w 34"/>
                <a:gd name="T1" fmla="*/ 2147483647 h 26"/>
                <a:gd name="T2" fmla="*/ 0 w 34"/>
                <a:gd name="T3" fmla="*/ 2147483647 h 26"/>
                <a:gd name="T4" fmla="*/ 2147483647 w 34"/>
                <a:gd name="T5" fmla="*/ 2147483647 h 26"/>
                <a:gd name="T6" fmla="*/ 2147483647 w 34"/>
                <a:gd name="T7" fmla="*/ 0 h 26"/>
                <a:gd name="T8" fmla="*/ 2147483647 w 34"/>
                <a:gd name="T9" fmla="*/ 2147483647 h 26"/>
                <a:gd name="T10" fmla="*/ 0 w 34"/>
                <a:gd name="T11" fmla="*/ 2147483647 h 26"/>
                <a:gd name="T12" fmla="*/ 0 60000 65536"/>
                <a:gd name="T13" fmla="*/ 0 60000 65536"/>
                <a:gd name="T14" fmla="*/ 0 60000 65536"/>
                <a:gd name="T15" fmla="*/ 0 60000 65536"/>
                <a:gd name="T16" fmla="*/ 0 60000 65536"/>
                <a:gd name="T17" fmla="*/ 0 60000 65536"/>
                <a:gd name="T18" fmla="*/ 0 w 34"/>
                <a:gd name="T19" fmla="*/ 0 h 26"/>
                <a:gd name="T20" fmla="*/ 34 w 34"/>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4" h="26">
                  <a:moveTo>
                    <a:pt x="0" y="9"/>
                  </a:moveTo>
                  <a:lnTo>
                    <a:pt x="0" y="17"/>
                  </a:lnTo>
                  <a:lnTo>
                    <a:pt x="26" y="26"/>
                  </a:lnTo>
                  <a:lnTo>
                    <a:pt x="34" y="0"/>
                  </a:lnTo>
                  <a:lnTo>
                    <a:pt x="17" y="9"/>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83" name="Group 717"/>
            <p:cNvGrpSpPr>
              <a:grpSpLocks/>
            </p:cNvGrpSpPr>
            <p:nvPr/>
          </p:nvGrpSpPr>
          <p:grpSpPr bwMode="auto">
            <a:xfrm>
              <a:off x="5027613" y="3016250"/>
              <a:ext cx="53975" cy="38100"/>
              <a:chOff x="2805" y="1732"/>
              <a:chExt cx="34" cy="26"/>
            </a:xfrm>
          </p:grpSpPr>
          <p:sp>
            <p:nvSpPr>
              <p:cNvPr id="55962" name="Freeform 718"/>
              <p:cNvSpPr>
                <a:spLocks/>
              </p:cNvSpPr>
              <p:nvPr/>
            </p:nvSpPr>
            <p:spPr bwMode="auto">
              <a:xfrm>
                <a:off x="2805" y="1732"/>
                <a:ext cx="34" cy="26"/>
              </a:xfrm>
              <a:custGeom>
                <a:avLst/>
                <a:gdLst>
                  <a:gd name="T0" fmla="*/ 0 w 34"/>
                  <a:gd name="T1" fmla="*/ 9 h 26"/>
                  <a:gd name="T2" fmla="*/ 0 w 34"/>
                  <a:gd name="T3" fmla="*/ 17 h 26"/>
                  <a:gd name="T4" fmla="*/ 26 w 34"/>
                  <a:gd name="T5" fmla="*/ 26 h 26"/>
                  <a:gd name="T6" fmla="*/ 34 w 34"/>
                  <a:gd name="T7" fmla="*/ 0 h 26"/>
                  <a:gd name="T8" fmla="*/ 17 w 34"/>
                  <a:gd name="T9" fmla="*/ 9 h 26"/>
                  <a:gd name="T10" fmla="*/ 0 w 34"/>
                  <a:gd name="T11" fmla="*/ 9 h 26"/>
                  <a:gd name="T12" fmla="*/ 0 60000 65536"/>
                  <a:gd name="T13" fmla="*/ 0 60000 65536"/>
                  <a:gd name="T14" fmla="*/ 0 60000 65536"/>
                  <a:gd name="T15" fmla="*/ 0 60000 65536"/>
                  <a:gd name="T16" fmla="*/ 0 60000 65536"/>
                  <a:gd name="T17" fmla="*/ 0 60000 65536"/>
                  <a:gd name="T18" fmla="*/ 0 w 34"/>
                  <a:gd name="T19" fmla="*/ 0 h 26"/>
                  <a:gd name="T20" fmla="*/ 34 w 34"/>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4" h="26">
                    <a:moveTo>
                      <a:pt x="0" y="9"/>
                    </a:moveTo>
                    <a:lnTo>
                      <a:pt x="0" y="17"/>
                    </a:lnTo>
                    <a:lnTo>
                      <a:pt x="26" y="26"/>
                    </a:lnTo>
                    <a:lnTo>
                      <a:pt x="34" y="0"/>
                    </a:lnTo>
                    <a:lnTo>
                      <a:pt x="17" y="9"/>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63" name="Freeform 719"/>
              <p:cNvSpPr>
                <a:spLocks/>
              </p:cNvSpPr>
              <p:nvPr/>
            </p:nvSpPr>
            <p:spPr bwMode="auto">
              <a:xfrm>
                <a:off x="2805" y="1732"/>
                <a:ext cx="34" cy="26"/>
              </a:xfrm>
              <a:custGeom>
                <a:avLst/>
                <a:gdLst>
                  <a:gd name="T0" fmla="*/ 0 w 34"/>
                  <a:gd name="T1" fmla="*/ 9 h 26"/>
                  <a:gd name="T2" fmla="*/ 0 w 34"/>
                  <a:gd name="T3" fmla="*/ 17 h 26"/>
                  <a:gd name="T4" fmla="*/ 26 w 34"/>
                  <a:gd name="T5" fmla="*/ 26 h 26"/>
                  <a:gd name="T6" fmla="*/ 34 w 34"/>
                  <a:gd name="T7" fmla="*/ 0 h 26"/>
                  <a:gd name="T8" fmla="*/ 17 w 34"/>
                  <a:gd name="T9" fmla="*/ 9 h 26"/>
                  <a:gd name="T10" fmla="*/ 0 w 34"/>
                  <a:gd name="T11" fmla="*/ 9 h 26"/>
                  <a:gd name="T12" fmla="*/ 0 60000 65536"/>
                  <a:gd name="T13" fmla="*/ 0 60000 65536"/>
                  <a:gd name="T14" fmla="*/ 0 60000 65536"/>
                  <a:gd name="T15" fmla="*/ 0 60000 65536"/>
                  <a:gd name="T16" fmla="*/ 0 60000 65536"/>
                  <a:gd name="T17" fmla="*/ 0 60000 65536"/>
                  <a:gd name="T18" fmla="*/ 0 w 34"/>
                  <a:gd name="T19" fmla="*/ 0 h 26"/>
                  <a:gd name="T20" fmla="*/ 34 w 34"/>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34" h="26">
                    <a:moveTo>
                      <a:pt x="0" y="9"/>
                    </a:moveTo>
                    <a:lnTo>
                      <a:pt x="0" y="17"/>
                    </a:lnTo>
                    <a:lnTo>
                      <a:pt x="26" y="26"/>
                    </a:lnTo>
                    <a:lnTo>
                      <a:pt x="34" y="0"/>
                    </a:lnTo>
                    <a:lnTo>
                      <a:pt x="17" y="9"/>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84" name="Freeform 720"/>
            <p:cNvSpPr>
              <a:spLocks/>
            </p:cNvSpPr>
            <p:nvPr/>
          </p:nvSpPr>
          <p:spPr bwMode="auto">
            <a:xfrm>
              <a:off x="5224463" y="3016250"/>
              <a:ext cx="41275" cy="52387"/>
            </a:xfrm>
            <a:custGeom>
              <a:avLst/>
              <a:gdLst>
                <a:gd name="T0" fmla="*/ 0 w 26"/>
                <a:gd name="T1" fmla="*/ 2147483647 h 35"/>
                <a:gd name="T2" fmla="*/ 0 w 26"/>
                <a:gd name="T3" fmla="*/ 2147483647 h 35"/>
                <a:gd name="T4" fmla="*/ 2147483647 w 26"/>
                <a:gd name="T5" fmla="*/ 2147483647 h 35"/>
                <a:gd name="T6" fmla="*/ 2147483647 w 26"/>
                <a:gd name="T7" fmla="*/ 2147483647 h 35"/>
                <a:gd name="T8" fmla="*/ 2147483647 w 26"/>
                <a:gd name="T9" fmla="*/ 2147483647 h 35"/>
                <a:gd name="T10" fmla="*/ 2147483647 w 26"/>
                <a:gd name="T11" fmla="*/ 2147483647 h 35"/>
                <a:gd name="T12" fmla="*/ 2147483647 w 26"/>
                <a:gd name="T13" fmla="*/ 2147483647 h 35"/>
                <a:gd name="T14" fmla="*/ 2147483647 w 26"/>
                <a:gd name="T15" fmla="*/ 2147483647 h 35"/>
                <a:gd name="T16" fmla="*/ 2147483647 w 26"/>
                <a:gd name="T17" fmla="*/ 2147483647 h 35"/>
                <a:gd name="T18" fmla="*/ 2147483647 w 26"/>
                <a:gd name="T19" fmla="*/ 0 h 35"/>
                <a:gd name="T20" fmla="*/ 0 w 26"/>
                <a:gd name="T21" fmla="*/ 2147483647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35"/>
                <a:gd name="T35" fmla="*/ 26 w 26"/>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35">
                  <a:moveTo>
                    <a:pt x="0" y="9"/>
                  </a:moveTo>
                  <a:lnTo>
                    <a:pt x="0" y="17"/>
                  </a:lnTo>
                  <a:lnTo>
                    <a:pt x="8" y="26"/>
                  </a:lnTo>
                  <a:lnTo>
                    <a:pt x="17" y="35"/>
                  </a:lnTo>
                  <a:lnTo>
                    <a:pt x="17" y="26"/>
                  </a:lnTo>
                  <a:lnTo>
                    <a:pt x="26" y="35"/>
                  </a:lnTo>
                  <a:lnTo>
                    <a:pt x="17" y="17"/>
                  </a:lnTo>
                  <a:lnTo>
                    <a:pt x="26" y="17"/>
                  </a:lnTo>
                  <a:lnTo>
                    <a:pt x="17" y="9"/>
                  </a:lnTo>
                  <a:lnTo>
                    <a:pt x="8"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85" name="Group 721"/>
            <p:cNvGrpSpPr>
              <a:grpSpLocks/>
            </p:cNvGrpSpPr>
            <p:nvPr/>
          </p:nvGrpSpPr>
          <p:grpSpPr bwMode="auto">
            <a:xfrm>
              <a:off x="5224463" y="3016250"/>
              <a:ext cx="41275" cy="52387"/>
              <a:chOff x="2927" y="1732"/>
              <a:chExt cx="26" cy="35"/>
            </a:xfrm>
          </p:grpSpPr>
          <p:sp>
            <p:nvSpPr>
              <p:cNvPr id="55960" name="Freeform 722"/>
              <p:cNvSpPr>
                <a:spLocks/>
              </p:cNvSpPr>
              <p:nvPr/>
            </p:nvSpPr>
            <p:spPr bwMode="auto">
              <a:xfrm>
                <a:off x="2927" y="1732"/>
                <a:ext cx="26" cy="35"/>
              </a:xfrm>
              <a:custGeom>
                <a:avLst/>
                <a:gdLst>
                  <a:gd name="T0" fmla="*/ 0 w 26"/>
                  <a:gd name="T1" fmla="*/ 9 h 35"/>
                  <a:gd name="T2" fmla="*/ 0 w 26"/>
                  <a:gd name="T3" fmla="*/ 17 h 35"/>
                  <a:gd name="T4" fmla="*/ 8 w 26"/>
                  <a:gd name="T5" fmla="*/ 26 h 35"/>
                  <a:gd name="T6" fmla="*/ 17 w 26"/>
                  <a:gd name="T7" fmla="*/ 35 h 35"/>
                  <a:gd name="T8" fmla="*/ 17 w 26"/>
                  <a:gd name="T9" fmla="*/ 26 h 35"/>
                  <a:gd name="T10" fmla="*/ 26 w 26"/>
                  <a:gd name="T11" fmla="*/ 35 h 35"/>
                  <a:gd name="T12" fmla="*/ 17 w 26"/>
                  <a:gd name="T13" fmla="*/ 17 h 35"/>
                  <a:gd name="T14" fmla="*/ 26 w 26"/>
                  <a:gd name="T15" fmla="*/ 17 h 35"/>
                  <a:gd name="T16" fmla="*/ 17 w 26"/>
                  <a:gd name="T17" fmla="*/ 9 h 35"/>
                  <a:gd name="T18" fmla="*/ 8 w 26"/>
                  <a:gd name="T19" fmla="*/ 0 h 35"/>
                  <a:gd name="T20" fmla="*/ 0 w 26"/>
                  <a:gd name="T21" fmla="*/ 9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35"/>
                  <a:gd name="T35" fmla="*/ 26 w 26"/>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35">
                    <a:moveTo>
                      <a:pt x="0" y="9"/>
                    </a:moveTo>
                    <a:lnTo>
                      <a:pt x="0" y="17"/>
                    </a:lnTo>
                    <a:lnTo>
                      <a:pt x="8" y="26"/>
                    </a:lnTo>
                    <a:lnTo>
                      <a:pt x="17" y="35"/>
                    </a:lnTo>
                    <a:lnTo>
                      <a:pt x="17" y="26"/>
                    </a:lnTo>
                    <a:lnTo>
                      <a:pt x="26" y="35"/>
                    </a:lnTo>
                    <a:lnTo>
                      <a:pt x="17" y="17"/>
                    </a:lnTo>
                    <a:lnTo>
                      <a:pt x="26" y="17"/>
                    </a:lnTo>
                    <a:lnTo>
                      <a:pt x="17" y="9"/>
                    </a:lnTo>
                    <a:lnTo>
                      <a:pt x="8"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61" name="Freeform 723"/>
              <p:cNvSpPr>
                <a:spLocks/>
              </p:cNvSpPr>
              <p:nvPr/>
            </p:nvSpPr>
            <p:spPr bwMode="auto">
              <a:xfrm>
                <a:off x="2927" y="1732"/>
                <a:ext cx="26" cy="35"/>
              </a:xfrm>
              <a:custGeom>
                <a:avLst/>
                <a:gdLst>
                  <a:gd name="T0" fmla="*/ 0 w 26"/>
                  <a:gd name="T1" fmla="*/ 9 h 35"/>
                  <a:gd name="T2" fmla="*/ 0 w 26"/>
                  <a:gd name="T3" fmla="*/ 17 h 35"/>
                  <a:gd name="T4" fmla="*/ 8 w 26"/>
                  <a:gd name="T5" fmla="*/ 26 h 35"/>
                  <a:gd name="T6" fmla="*/ 17 w 26"/>
                  <a:gd name="T7" fmla="*/ 35 h 35"/>
                  <a:gd name="T8" fmla="*/ 17 w 26"/>
                  <a:gd name="T9" fmla="*/ 26 h 35"/>
                  <a:gd name="T10" fmla="*/ 26 w 26"/>
                  <a:gd name="T11" fmla="*/ 35 h 35"/>
                  <a:gd name="T12" fmla="*/ 17 w 26"/>
                  <a:gd name="T13" fmla="*/ 17 h 35"/>
                  <a:gd name="T14" fmla="*/ 26 w 26"/>
                  <a:gd name="T15" fmla="*/ 17 h 35"/>
                  <a:gd name="T16" fmla="*/ 17 w 26"/>
                  <a:gd name="T17" fmla="*/ 9 h 35"/>
                  <a:gd name="T18" fmla="*/ 8 w 26"/>
                  <a:gd name="T19" fmla="*/ 0 h 35"/>
                  <a:gd name="T20" fmla="*/ 0 w 26"/>
                  <a:gd name="T21" fmla="*/ 9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35"/>
                  <a:gd name="T35" fmla="*/ 26 w 26"/>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35">
                    <a:moveTo>
                      <a:pt x="0" y="9"/>
                    </a:moveTo>
                    <a:lnTo>
                      <a:pt x="0" y="17"/>
                    </a:lnTo>
                    <a:lnTo>
                      <a:pt x="8" y="26"/>
                    </a:lnTo>
                    <a:lnTo>
                      <a:pt x="17" y="35"/>
                    </a:lnTo>
                    <a:lnTo>
                      <a:pt x="17" y="26"/>
                    </a:lnTo>
                    <a:lnTo>
                      <a:pt x="26" y="35"/>
                    </a:lnTo>
                    <a:lnTo>
                      <a:pt x="17" y="17"/>
                    </a:lnTo>
                    <a:lnTo>
                      <a:pt x="26" y="17"/>
                    </a:lnTo>
                    <a:lnTo>
                      <a:pt x="17" y="9"/>
                    </a:lnTo>
                    <a:lnTo>
                      <a:pt x="8"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86" name="Freeform 724"/>
            <p:cNvSpPr>
              <a:spLocks/>
            </p:cNvSpPr>
            <p:nvPr/>
          </p:nvSpPr>
          <p:spPr bwMode="auto">
            <a:xfrm>
              <a:off x="5278438" y="3081337"/>
              <a:ext cx="71437" cy="41275"/>
            </a:xfrm>
            <a:custGeom>
              <a:avLst/>
              <a:gdLst>
                <a:gd name="T0" fmla="*/ 0 w 44"/>
                <a:gd name="T1" fmla="*/ 2147483647 h 27"/>
                <a:gd name="T2" fmla="*/ 2147483647 w 44"/>
                <a:gd name="T3" fmla="*/ 2147483647 h 27"/>
                <a:gd name="T4" fmla="*/ 2147483647 w 44"/>
                <a:gd name="T5" fmla="*/ 2147483647 h 27"/>
                <a:gd name="T6" fmla="*/ 2147483647 w 44"/>
                <a:gd name="T7" fmla="*/ 2147483647 h 27"/>
                <a:gd name="T8" fmla="*/ 2147483647 w 44"/>
                <a:gd name="T9" fmla="*/ 2147483647 h 27"/>
                <a:gd name="T10" fmla="*/ 0 w 44"/>
                <a:gd name="T11" fmla="*/ 0 h 27"/>
                <a:gd name="T12" fmla="*/ 0 w 44"/>
                <a:gd name="T13" fmla="*/ 2147483647 h 27"/>
                <a:gd name="T14" fmla="*/ 0 60000 65536"/>
                <a:gd name="T15" fmla="*/ 0 60000 65536"/>
                <a:gd name="T16" fmla="*/ 0 60000 65536"/>
                <a:gd name="T17" fmla="*/ 0 60000 65536"/>
                <a:gd name="T18" fmla="*/ 0 60000 65536"/>
                <a:gd name="T19" fmla="*/ 0 60000 65536"/>
                <a:gd name="T20" fmla="*/ 0 60000 65536"/>
                <a:gd name="T21" fmla="*/ 0 w 44"/>
                <a:gd name="T22" fmla="*/ 0 h 27"/>
                <a:gd name="T23" fmla="*/ 44 w 4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27">
                  <a:moveTo>
                    <a:pt x="0" y="9"/>
                  </a:moveTo>
                  <a:lnTo>
                    <a:pt x="18" y="27"/>
                  </a:lnTo>
                  <a:lnTo>
                    <a:pt x="44" y="27"/>
                  </a:lnTo>
                  <a:lnTo>
                    <a:pt x="44" y="9"/>
                  </a:lnTo>
                  <a:lnTo>
                    <a:pt x="27" y="9"/>
                  </a:lnTo>
                  <a:lnTo>
                    <a:pt x="0"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87" name="Group 725"/>
            <p:cNvGrpSpPr>
              <a:grpSpLocks/>
            </p:cNvGrpSpPr>
            <p:nvPr/>
          </p:nvGrpSpPr>
          <p:grpSpPr bwMode="auto">
            <a:xfrm>
              <a:off x="5278438" y="3081337"/>
              <a:ext cx="71437" cy="41275"/>
              <a:chOff x="2961" y="1776"/>
              <a:chExt cx="44" cy="27"/>
            </a:xfrm>
          </p:grpSpPr>
          <p:sp>
            <p:nvSpPr>
              <p:cNvPr id="55958" name="Freeform 726"/>
              <p:cNvSpPr>
                <a:spLocks/>
              </p:cNvSpPr>
              <p:nvPr/>
            </p:nvSpPr>
            <p:spPr bwMode="auto">
              <a:xfrm>
                <a:off x="2961" y="1776"/>
                <a:ext cx="44" cy="27"/>
              </a:xfrm>
              <a:custGeom>
                <a:avLst/>
                <a:gdLst>
                  <a:gd name="T0" fmla="*/ 0 w 44"/>
                  <a:gd name="T1" fmla="*/ 9 h 27"/>
                  <a:gd name="T2" fmla="*/ 18 w 44"/>
                  <a:gd name="T3" fmla="*/ 27 h 27"/>
                  <a:gd name="T4" fmla="*/ 44 w 44"/>
                  <a:gd name="T5" fmla="*/ 27 h 27"/>
                  <a:gd name="T6" fmla="*/ 44 w 44"/>
                  <a:gd name="T7" fmla="*/ 9 h 27"/>
                  <a:gd name="T8" fmla="*/ 27 w 44"/>
                  <a:gd name="T9" fmla="*/ 9 h 27"/>
                  <a:gd name="T10" fmla="*/ 0 w 44"/>
                  <a:gd name="T11" fmla="*/ 0 h 27"/>
                  <a:gd name="T12" fmla="*/ 0 w 44"/>
                  <a:gd name="T13" fmla="*/ 9 h 27"/>
                  <a:gd name="T14" fmla="*/ 0 60000 65536"/>
                  <a:gd name="T15" fmla="*/ 0 60000 65536"/>
                  <a:gd name="T16" fmla="*/ 0 60000 65536"/>
                  <a:gd name="T17" fmla="*/ 0 60000 65536"/>
                  <a:gd name="T18" fmla="*/ 0 60000 65536"/>
                  <a:gd name="T19" fmla="*/ 0 60000 65536"/>
                  <a:gd name="T20" fmla="*/ 0 60000 65536"/>
                  <a:gd name="T21" fmla="*/ 0 w 44"/>
                  <a:gd name="T22" fmla="*/ 0 h 27"/>
                  <a:gd name="T23" fmla="*/ 44 w 4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27">
                    <a:moveTo>
                      <a:pt x="0" y="9"/>
                    </a:moveTo>
                    <a:lnTo>
                      <a:pt x="18" y="27"/>
                    </a:lnTo>
                    <a:lnTo>
                      <a:pt x="44" y="27"/>
                    </a:lnTo>
                    <a:lnTo>
                      <a:pt x="44" y="9"/>
                    </a:lnTo>
                    <a:lnTo>
                      <a:pt x="27" y="9"/>
                    </a:lnTo>
                    <a:lnTo>
                      <a:pt x="0"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59" name="Freeform 727"/>
              <p:cNvSpPr>
                <a:spLocks/>
              </p:cNvSpPr>
              <p:nvPr/>
            </p:nvSpPr>
            <p:spPr bwMode="auto">
              <a:xfrm>
                <a:off x="2961" y="1776"/>
                <a:ext cx="44" cy="27"/>
              </a:xfrm>
              <a:custGeom>
                <a:avLst/>
                <a:gdLst>
                  <a:gd name="T0" fmla="*/ 0 w 44"/>
                  <a:gd name="T1" fmla="*/ 9 h 27"/>
                  <a:gd name="T2" fmla="*/ 18 w 44"/>
                  <a:gd name="T3" fmla="*/ 27 h 27"/>
                  <a:gd name="T4" fmla="*/ 44 w 44"/>
                  <a:gd name="T5" fmla="*/ 27 h 27"/>
                  <a:gd name="T6" fmla="*/ 44 w 44"/>
                  <a:gd name="T7" fmla="*/ 9 h 27"/>
                  <a:gd name="T8" fmla="*/ 27 w 44"/>
                  <a:gd name="T9" fmla="*/ 9 h 27"/>
                  <a:gd name="T10" fmla="*/ 0 w 44"/>
                  <a:gd name="T11" fmla="*/ 0 h 27"/>
                  <a:gd name="T12" fmla="*/ 0 w 44"/>
                  <a:gd name="T13" fmla="*/ 9 h 27"/>
                  <a:gd name="T14" fmla="*/ 0 60000 65536"/>
                  <a:gd name="T15" fmla="*/ 0 60000 65536"/>
                  <a:gd name="T16" fmla="*/ 0 60000 65536"/>
                  <a:gd name="T17" fmla="*/ 0 60000 65536"/>
                  <a:gd name="T18" fmla="*/ 0 60000 65536"/>
                  <a:gd name="T19" fmla="*/ 0 60000 65536"/>
                  <a:gd name="T20" fmla="*/ 0 60000 65536"/>
                  <a:gd name="T21" fmla="*/ 0 w 44"/>
                  <a:gd name="T22" fmla="*/ 0 h 27"/>
                  <a:gd name="T23" fmla="*/ 44 w 44"/>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27">
                    <a:moveTo>
                      <a:pt x="0" y="9"/>
                    </a:moveTo>
                    <a:lnTo>
                      <a:pt x="18" y="27"/>
                    </a:lnTo>
                    <a:lnTo>
                      <a:pt x="44" y="27"/>
                    </a:lnTo>
                    <a:lnTo>
                      <a:pt x="44" y="9"/>
                    </a:lnTo>
                    <a:lnTo>
                      <a:pt x="27" y="9"/>
                    </a:lnTo>
                    <a:lnTo>
                      <a:pt x="0"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88" name="Freeform 728"/>
            <p:cNvSpPr>
              <a:spLocks/>
            </p:cNvSpPr>
            <p:nvPr/>
          </p:nvSpPr>
          <p:spPr bwMode="auto">
            <a:xfrm>
              <a:off x="5462588" y="3081337"/>
              <a:ext cx="69850" cy="41275"/>
            </a:xfrm>
            <a:custGeom>
              <a:avLst/>
              <a:gdLst>
                <a:gd name="T0" fmla="*/ 0 w 43"/>
                <a:gd name="T1" fmla="*/ 2147483647 h 27"/>
                <a:gd name="T2" fmla="*/ 2147483647 w 43"/>
                <a:gd name="T3" fmla="*/ 2147483647 h 27"/>
                <a:gd name="T4" fmla="*/ 2147483647 w 43"/>
                <a:gd name="T5" fmla="*/ 2147483647 h 27"/>
                <a:gd name="T6" fmla="*/ 2147483647 w 43"/>
                <a:gd name="T7" fmla="*/ 2147483647 h 27"/>
                <a:gd name="T8" fmla="*/ 2147483647 w 43"/>
                <a:gd name="T9" fmla="*/ 0 h 27"/>
                <a:gd name="T10" fmla="*/ 0 w 43"/>
                <a:gd name="T11" fmla="*/ 2147483647 h 27"/>
                <a:gd name="T12" fmla="*/ 0 60000 65536"/>
                <a:gd name="T13" fmla="*/ 0 60000 65536"/>
                <a:gd name="T14" fmla="*/ 0 60000 65536"/>
                <a:gd name="T15" fmla="*/ 0 60000 65536"/>
                <a:gd name="T16" fmla="*/ 0 60000 65536"/>
                <a:gd name="T17" fmla="*/ 0 60000 65536"/>
                <a:gd name="T18" fmla="*/ 0 w 43"/>
                <a:gd name="T19" fmla="*/ 0 h 27"/>
                <a:gd name="T20" fmla="*/ 43 w 4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3" h="27">
                  <a:moveTo>
                    <a:pt x="0" y="27"/>
                  </a:moveTo>
                  <a:lnTo>
                    <a:pt x="17" y="27"/>
                  </a:lnTo>
                  <a:lnTo>
                    <a:pt x="34" y="27"/>
                  </a:lnTo>
                  <a:lnTo>
                    <a:pt x="34" y="9"/>
                  </a:lnTo>
                  <a:lnTo>
                    <a:pt x="43" y="0"/>
                  </a:lnTo>
                  <a:lnTo>
                    <a:pt x="0"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789" name="Group 729"/>
            <p:cNvGrpSpPr>
              <a:grpSpLocks/>
            </p:cNvGrpSpPr>
            <p:nvPr/>
          </p:nvGrpSpPr>
          <p:grpSpPr bwMode="auto">
            <a:xfrm>
              <a:off x="5462588" y="3081337"/>
              <a:ext cx="69850" cy="41275"/>
              <a:chOff x="3075" y="1776"/>
              <a:chExt cx="43" cy="27"/>
            </a:xfrm>
          </p:grpSpPr>
          <p:sp>
            <p:nvSpPr>
              <p:cNvPr id="55956" name="Freeform 730"/>
              <p:cNvSpPr>
                <a:spLocks/>
              </p:cNvSpPr>
              <p:nvPr/>
            </p:nvSpPr>
            <p:spPr bwMode="auto">
              <a:xfrm>
                <a:off x="3075" y="1776"/>
                <a:ext cx="43" cy="27"/>
              </a:xfrm>
              <a:custGeom>
                <a:avLst/>
                <a:gdLst>
                  <a:gd name="T0" fmla="*/ 0 w 43"/>
                  <a:gd name="T1" fmla="*/ 27 h 27"/>
                  <a:gd name="T2" fmla="*/ 17 w 43"/>
                  <a:gd name="T3" fmla="*/ 27 h 27"/>
                  <a:gd name="T4" fmla="*/ 34 w 43"/>
                  <a:gd name="T5" fmla="*/ 27 h 27"/>
                  <a:gd name="T6" fmla="*/ 34 w 43"/>
                  <a:gd name="T7" fmla="*/ 9 h 27"/>
                  <a:gd name="T8" fmla="*/ 43 w 43"/>
                  <a:gd name="T9" fmla="*/ 0 h 27"/>
                  <a:gd name="T10" fmla="*/ 0 w 43"/>
                  <a:gd name="T11" fmla="*/ 27 h 27"/>
                  <a:gd name="T12" fmla="*/ 0 60000 65536"/>
                  <a:gd name="T13" fmla="*/ 0 60000 65536"/>
                  <a:gd name="T14" fmla="*/ 0 60000 65536"/>
                  <a:gd name="T15" fmla="*/ 0 60000 65536"/>
                  <a:gd name="T16" fmla="*/ 0 60000 65536"/>
                  <a:gd name="T17" fmla="*/ 0 60000 65536"/>
                  <a:gd name="T18" fmla="*/ 0 w 43"/>
                  <a:gd name="T19" fmla="*/ 0 h 27"/>
                  <a:gd name="T20" fmla="*/ 43 w 4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3" h="27">
                    <a:moveTo>
                      <a:pt x="0" y="27"/>
                    </a:moveTo>
                    <a:lnTo>
                      <a:pt x="17" y="27"/>
                    </a:lnTo>
                    <a:lnTo>
                      <a:pt x="34" y="27"/>
                    </a:lnTo>
                    <a:lnTo>
                      <a:pt x="34" y="9"/>
                    </a:lnTo>
                    <a:lnTo>
                      <a:pt x="43" y="0"/>
                    </a:lnTo>
                    <a:lnTo>
                      <a:pt x="0" y="27"/>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57" name="Freeform 731"/>
              <p:cNvSpPr>
                <a:spLocks/>
              </p:cNvSpPr>
              <p:nvPr/>
            </p:nvSpPr>
            <p:spPr bwMode="auto">
              <a:xfrm>
                <a:off x="3075" y="1776"/>
                <a:ext cx="43" cy="27"/>
              </a:xfrm>
              <a:custGeom>
                <a:avLst/>
                <a:gdLst>
                  <a:gd name="T0" fmla="*/ 0 w 43"/>
                  <a:gd name="T1" fmla="*/ 27 h 27"/>
                  <a:gd name="T2" fmla="*/ 17 w 43"/>
                  <a:gd name="T3" fmla="*/ 27 h 27"/>
                  <a:gd name="T4" fmla="*/ 34 w 43"/>
                  <a:gd name="T5" fmla="*/ 27 h 27"/>
                  <a:gd name="T6" fmla="*/ 34 w 43"/>
                  <a:gd name="T7" fmla="*/ 9 h 27"/>
                  <a:gd name="T8" fmla="*/ 43 w 43"/>
                  <a:gd name="T9" fmla="*/ 0 h 27"/>
                  <a:gd name="T10" fmla="*/ 0 w 43"/>
                  <a:gd name="T11" fmla="*/ 27 h 27"/>
                  <a:gd name="T12" fmla="*/ 0 60000 65536"/>
                  <a:gd name="T13" fmla="*/ 0 60000 65536"/>
                  <a:gd name="T14" fmla="*/ 0 60000 65536"/>
                  <a:gd name="T15" fmla="*/ 0 60000 65536"/>
                  <a:gd name="T16" fmla="*/ 0 60000 65536"/>
                  <a:gd name="T17" fmla="*/ 0 60000 65536"/>
                  <a:gd name="T18" fmla="*/ 0 w 43"/>
                  <a:gd name="T19" fmla="*/ 0 h 27"/>
                  <a:gd name="T20" fmla="*/ 43 w 4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3" h="27">
                    <a:moveTo>
                      <a:pt x="0" y="27"/>
                    </a:moveTo>
                    <a:lnTo>
                      <a:pt x="17" y="27"/>
                    </a:lnTo>
                    <a:lnTo>
                      <a:pt x="34" y="27"/>
                    </a:lnTo>
                    <a:lnTo>
                      <a:pt x="34" y="9"/>
                    </a:lnTo>
                    <a:lnTo>
                      <a:pt x="43" y="0"/>
                    </a:lnTo>
                    <a:lnTo>
                      <a:pt x="0"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790" name="Freeform 732"/>
            <p:cNvSpPr>
              <a:spLocks/>
            </p:cNvSpPr>
            <p:nvPr/>
          </p:nvSpPr>
          <p:spPr bwMode="auto">
            <a:xfrm>
              <a:off x="4773613" y="2974975"/>
              <a:ext cx="28575" cy="26987"/>
            </a:xfrm>
            <a:custGeom>
              <a:avLst/>
              <a:gdLst>
                <a:gd name="T0" fmla="*/ 0 w 17"/>
                <a:gd name="T1" fmla="*/ 2147483647 h 18"/>
                <a:gd name="T2" fmla="*/ 2147483647 w 17"/>
                <a:gd name="T3" fmla="*/ 2147483647 h 18"/>
                <a:gd name="T4" fmla="*/ 2147483647 w 17"/>
                <a:gd name="T5" fmla="*/ 2147483647 h 18"/>
                <a:gd name="T6" fmla="*/ 2147483647 w 17"/>
                <a:gd name="T7" fmla="*/ 0 h 18"/>
                <a:gd name="T8" fmla="*/ 0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9"/>
                  </a:moveTo>
                  <a:lnTo>
                    <a:pt x="17" y="18"/>
                  </a:lnTo>
                  <a:lnTo>
                    <a:pt x="17" y="9"/>
                  </a:lnTo>
                  <a:lnTo>
                    <a:pt x="9"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91" name="Freeform 733"/>
            <p:cNvSpPr>
              <a:spLocks/>
            </p:cNvSpPr>
            <p:nvPr/>
          </p:nvSpPr>
          <p:spPr bwMode="auto">
            <a:xfrm>
              <a:off x="4773613" y="2974975"/>
              <a:ext cx="28575" cy="26987"/>
            </a:xfrm>
            <a:custGeom>
              <a:avLst/>
              <a:gdLst>
                <a:gd name="T0" fmla="*/ 0 w 17"/>
                <a:gd name="T1" fmla="*/ 2147483647 h 18"/>
                <a:gd name="T2" fmla="*/ 2147483647 w 17"/>
                <a:gd name="T3" fmla="*/ 2147483647 h 18"/>
                <a:gd name="T4" fmla="*/ 2147483647 w 17"/>
                <a:gd name="T5" fmla="*/ 2147483647 h 18"/>
                <a:gd name="T6" fmla="*/ 2147483647 w 17"/>
                <a:gd name="T7" fmla="*/ 0 h 18"/>
                <a:gd name="T8" fmla="*/ 0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9"/>
                  </a:moveTo>
                  <a:lnTo>
                    <a:pt x="17" y="18"/>
                  </a:lnTo>
                  <a:lnTo>
                    <a:pt x="17" y="9"/>
                  </a:lnTo>
                  <a:lnTo>
                    <a:pt x="9"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92" name="Freeform 734"/>
            <p:cNvSpPr>
              <a:spLocks/>
            </p:cNvSpPr>
            <p:nvPr/>
          </p:nvSpPr>
          <p:spPr bwMode="auto">
            <a:xfrm>
              <a:off x="4324350" y="3284537"/>
              <a:ext cx="14288" cy="26988"/>
            </a:xfrm>
            <a:custGeom>
              <a:avLst/>
              <a:gdLst>
                <a:gd name="T0" fmla="*/ 0 w 9"/>
                <a:gd name="T1" fmla="*/ 0 h 18"/>
                <a:gd name="T2" fmla="*/ 0 w 9"/>
                <a:gd name="T3" fmla="*/ 2147483647 h 18"/>
                <a:gd name="T4" fmla="*/ 2147483647 w 9"/>
                <a:gd name="T5" fmla="*/ 0 h 18"/>
                <a:gd name="T6" fmla="*/ 0 w 9"/>
                <a:gd name="T7" fmla="*/ 0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0"/>
                  </a:moveTo>
                  <a:lnTo>
                    <a:pt x="0" y="18"/>
                  </a:lnTo>
                  <a:lnTo>
                    <a:pt x="9"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93" name="Freeform 735"/>
            <p:cNvSpPr>
              <a:spLocks/>
            </p:cNvSpPr>
            <p:nvPr/>
          </p:nvSpPr>
          <p:spPr bwMode="auto">
            <a:xfrm>
              <a:off x="4324350" y="3284537"/>
              <a:ext cx="14288" cy="26988"/>
            </a:xfrm>
            <a:custGeom>
              <a:avLst/>
              <a:gdLst>
                <a:gd name="T0" fmla="*/ 0 w 9"/>
                <a:gd name="T1" fmla="*/ 0 h 18"/>
                <a:gd name="T2" fmla="*/ 0 w 9"/>
                <a:gd name="T3" fmla="*/ 2147483647 h 18"/>
                <a:gd name="T4" fmla="*/ 2147483647 w 9"/>
                <a:gd name="T5" fmla="*/ 0 h 18"/>
                <a:gd name="T6" fmla="*/ 0 w 9"/>
                <a:gd name="T7" fmla="*/ 0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0"/>
                  </a:moveTo>
                  <a:lnTo>
                    <a:pt x="0" y="18"/>
                  </a:lnTo>
                  <a:lnTo>
                    <a:pt x="9"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94" name="Freeform 736"/>
            <p:cNvSpPr>
              <a:spLocks/>
            </p:cNvSpPr>
            <p:nvPr/>
          </p:nvSpPr>
          <p:spPr bwMode="auto">
            <a:xfrm>
              <a:off x="4395788" y="3270250"/>
              <a:ext cx="26987" cy="41275"/>
            </a:xfrm>
            <a:custGeom>
              <a:avLst/>
              <a:gdLst>
                <a:gd name="T0" fmla="*/ 0 w 17"/>
                <a:gd name="T1" fmla="*/ 2147483647 h 27"/>
                <a:gd name="T2" fmla="*/ 2147483647 w 17"/>
                <a:gd name="T3" fmla="*/ 2147483647 h 27"/>
                <a:gd name="T4" fmla="*/ 2147483647 w 17"/>
                <a:gd name="T5" fmla="*/ 0 h 27"/>
                <a:gd name="T6" fmla="*/ 2147483647 w 17"/>
                <a:gd name="T7" fmla="*/ 0 h 27"/>
                <a:gd name="T8" fmla="*/ 0 w 17"/>
                <a:gd name="T9" fmla="*/ 2147483647 h 27"/>
                <a:gd name="T10" fmla="*/ 0 60000 65536"/>
                <a:gd name="T11" fmla="*/ 0 60000 65536"/>
                <a:gd name="T12" fmla="*/ 0 60000 65536"/>
                <a:gd name="T13" fmla="*/ 0 60000 65536"/>
                <a:gd name="T14" fmla="*/ 0 60000 65536"/>
                <a:gd name="T15" fmla="*/ 0 w 17"/>
                <a:gd name="T16" fmla="*/ 0 h 27"/>
                <a:gd name="T17" fmla="*/ 17 w 17"/>
                <a:gd name="T18" fmla="*/ 27 h 27"/>
              </a:gdLst>
              <a:ahLst/>
              <a:cxnLst>
                <a:cxn ang="T10">
                  <a:pos x="T0" y="T1"/>
                </a:cxn>
                <a:cxn ang="T11">
                  <a:pos x="T2" y="T3"/>
                </a:cxn>
                <a:cxn ang="T12">
                  <a:pos x="T4" y="T5"/>
                </a:cxn>
                <a:cxn ang="T13">
                  <a:pos x="T6" y="T7"/>
                </a:cxn>
                <a:cxn ang="T14">
                  <a:pos x="T8" y="T9"/>
                </a:cxn>
              </a:cxnLst>
              <a:rect l="T15" t="T16" r="T17" b="T18"/>
              <a:pathLst>
                <a:path w="17" h="27">
                  <a:moveTo>
                    <a:pt x="0" y="27"/>
                  </a:moveTo>
                  <a:lnTo>
                    <a:pt x="8" y="9"/>
                  </a:lnTo>
                  <a:lnTo>
                    <a:pt x="8" y="0"/>
                  </a:lnTo>
                  <a:lnTo>
                    <a:pt x="17" y="0"/>
                  </a:lnTo>
                  <a:lnTo>
                    <a:pt x="0" y="27"/>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95" name="Freeform 737"/>
            <p:cNvSpPr>
              <a:spLocks/>
            </p:cNvSpPr>
            <p:nvPr/>
          </p:nvSpPr>
          <p:spPr bwMode="auto">
            <a:xfrm>
              <a:off x="4395788" y="3270250"/>
              <a:ext cx="26987" cy="41275"/>
            </a:xfrm>
            <a:custGeom>
              <a:avLst/>
              <a:gdLst>
                <a:gd name="T0" fmla="*/ 0 w 17"/>
                <a:gd name="T1" fmla="*/ 2147483647 h 27"/>
                <a:gd name="T2" fmla="*/ 2147483647 w 17"/>
                <a:gd name="T3" fmla="*/ 2147483647 h 27"/>
                <a:gd name="T4" fmla="*/ 2147483647 w 17"/>
                <a:gd name="T5" fmla="*/ 0 h 27"/>
                <a:gd name="T6" fmla="*/ 2147483647 w 17"/>
                <a:gd name="T7" fmla="*/ 0 h 27"/>
                <a:gd name="T8" fmla="*/ 0 w 17"/>
                <a:gd name="T9" fmla="*/ 2147483647 h 27"/>
                <a:gd name="T10" fmla="*/ 0 60000 65536"/>
                <a:gd name="T11" fmla="*/ 0 60000 65536"/>
                <a:gd name="T12" fmla="*/ 0 60000 65536"/>
                <a:gd name="T13" fmla="*/ 0 60000 65536"/>
                <a:gd name="T14" fmla="*/ 0 60000 65536"/>
                <a:gd name="T15" fmla="*/ 0 w 17"/>
                <a:gd name="T16" fmla="*/ 0 h 27"/>
                <a:gd name="T17" fmla="*/ 17 w 17"/>
                <a:gd name="T18" fmla="*/ 27 h 27"/>
              </a:gdLst>
              <a:ahLst/>
              <a:cxnLst>
                <a:cxn ang="T10">
                  <a:pos x="T0" y="T1"/>
                </a:cxn>
                <a:cxn ang="T11">
                  <a:pos x="T2" y="T3"/>
                </a:cxn>
                <a:cxn ang="T12">
                  <a:pos x="T4" y="T5"/>
                </a:cxn>
                <a:cxn ang="T13">
                  <a:pos x="T6" y="T7"/>
                </a:cxn>
                <a:cxn ang="T14">
                  <a:pos x="T8" y="T9"/>
                </a:cxn>
              </a:cxnLst>
              <a:rect l="T15" t="T16" r="T17" b="T18"/>
              <a:pathLst>
                <a:path w="17" h="27">
                  <a:moveTo>
                    <a:pt x="0" y="27"/>
                  </a:moveTo>
                  <a:lnTo>
                    <a:pt x="8" y="9"/>
                  </a:lnTo>
                  <a:lnTo>
                    <a:pt x="8" y="0"/>
                  </a:lnTo>
                  <a:lnTo>
                    <a:pt x="17" y="0"/>
                  </a:lnTo>
                  <a:lnTo>
                    <a:pt x="0" y="2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96" name="Freeform 738"/>
            <p:cNvSpPr>
              <a:spLocks/>
            </p:cNvSpPr>
            <p:nvPr/>
          </p:nvSpPr>
          <p:spPr bwMode="auto">
            <a:xfrm>
              <a:off x="7413625" y="4386262"/>
              <a:ext cx="955675" cy="808038"/>
            </a:xfrm>
            <a:custGeom>
              <a:avLst/>
              <a:gdLst>
                <a:gd name="T0" fmla="*/ 2147483647 w 593"/>
                <a:gd name="T1" fmla="*/ 2147483647 h 535"/>
                <a:gd name="T2" fmla="*/ 2147483647 w 593"/>
                <a:gd name="T3" fmla="*/ 2147483647 h 535"/>
                <a:gd name="T4" fmla="*/ 2147483647 w 593"/>
                <a:gd name="T5" fmla="*/ 2147483647 h 535"/>
                <a:gd name="T6" fmla="*/ 2147483647 w 593"/>
                <a:gd name="T7" fmla="*/ 2147483647 h 535"/>
                <a:gd name="T8" fmla="*/ 2147483647 w 593"/>
                <a:gd name="T9" fmla="*/ 2147483647 h 535"/>
                <a:gd name="T10" fmla="*/ 2147483647 w 593"/>
                <a:gd name="T11" fmla="*/ 2147483647 h 535"/>
                <a:gd name="T12" fmla="*/ 2147483647 w 593"/>
                <a:gd name="T13" fmla="*/ 2147483647 h 535"/>
                <a:gd name="T14" fmla="*/ 2147483647 w 593"/>
                <a:gd name="T15" fmla="*/ 2147483647 h 535"/>
                <a:gd name="T16" fmla="*/ 2147483647 w 593"/>
                <a:gd name="T17" fmla="*/ 2147483647 h 535"/>
                <a:gd name="T18" fmla="*/ 2147483647 w 593"/>
                <a:gd name="T19" fmla="*/ 2147483647 h 535"/>
                <a:gd name="T20" fmla="*/ 2147483647 w 593"/>
                <a:gd name="T21" fmla="*/ 2147483647 h 535"/>
                <a:gd name="T22" fmla="*/ 2147483647 w 593"/>
                <a:gd name="T23" fmla="*/ 2147483647 h 535"/>
                <a:gd name="T24" fmla="*/ 2147483647 w 593"/>
                <a:gd name="T25" fmla="*/ 2147483647 h 535"/>
                <a:gd name="T26" fmla="*/ 2147483647 w 593"/>
                <a:gd name="T27" fmla="*/ 2147483647 h 535"/>
                <a:gd name="T28" fmla="*/ 2147483647 w 593"/>
                <a:gd name="T29" fmla="*/ 2147483647 h 535"/>
                <a:gd name="T30" fmla="*/ 2147483647 w 593"/>
                <a:gd name="T31" fmla="*/ 2147483647 h 535"/>
                <a:gd name="T32" fmla="*/ 2147483647 w 593"/>
                <a:gd name="T33" fmla="*/ 2147483647 h 535"/>
                <a:gd name="T34" fmla="*/ 2147483647 w 593"/>
                <a:gd name="T35" fmla="*/ 2147483647 h 535"/>
                <a:gd name="T36" fmla="*/ 2147483647 w 593"/>
                <a:gd name="T37" fmla="*/ 2147483647 h 535"/>
                <a:gd name="T38" fmla="*/ 2147483647 w 593"/>
                <a:gd name="T39" fmla="*/ 2147483647 h 535"/>
                <a:gd name="T40" fmla="*/ 2147483647 w 593"/>
                <a:gd name="T41" fmla="*/ 2147483647 h 535"/>
                <a:gd name="T42" fmla="*/ 2147483647 w 593"/>
                <a:gd name="T43" fmla="*/ 2147483647 h 535"/>
                <a:gd name="T44" fmla="*/ 2147483647 w 593"/>
                <a:gd name="T45" fmla="*/ 2147483647 h 535"/>
                <a:gd name="T46" fmla="*/ 2147483647 w 593"/>
                <a:gd name="T47" fmla="*/ 2147483647 h 535"/>
                <a:gd name="T48" fmla="*/ 2147483647 w 593"/>
                <a:gd name="T49" fmla="*/ 2147483647 h 535"/>
                <a:gd name="T50" fmla="*/ 2147483647 w 593"/>
                <a:gd name="T51" fmla="*/ 2147483647 h 535"/>
                <a:gd name="T52" fmla="*/ 2147483647 w 593"/>
                <a:gd name="T53" fmla="*/ 2147483647 h 535"/>
                <a:gd name="T54" fmla="*/ 2147483647 w 593"/>
                <a:gd name="T55" fmla="*/ 2147483647 h 535"/>
                <a:gd name="T56" fmla="*/ 2147483647 w 593"/>
                <a:gd name="T57" fmla="*/ 2147483647 h 535"/>
                <a:gd name="T58" fmla="*/ 2147483647 w 593"/>
                <a:gd name="T59" fmla="*/ 2147483647 h 535"/>
                <a:gd name="T60" fmla="*/ 2147483647 w 593"/>
                <a:gd name="T61" fmla="*/ 2147483647 h 535"/>
                <a:gd name="T62" fmla="*/ 2147483647 w 593"/>
                <a:gd name="T63" fmla="*/ 2147483647 h 535"/>
                <a:gd name="T64" fmla="*/ 2147483647 w 593"/>
                <a:gd name="T65" fmla="*/ 2147483647 h 535"/>
                <a:gd name="T66" fmla="*/ 2147483647 w 593"/>
                <a:gd name="T67" fmla="*/ 2147483647 h 535"/>
                <a:gd name="T68" fmla="*/ 2147483647 w 593"/>
                <a:gd name="T69" fmla="*/ 2147483647 h 535"/>
                <a:gd name="T70" fmla="*/ 2147483647 w 593"/>
                <a:gd name="T71" fmla="*/ 2147483647 h 535"/>
                <a:gd name="T72" fmla="*/ 2147483647 w 593"/>
                <a:gd name="T73" fmla="*/ 2147483647 h 535"/>
                <a:gd name="T74" fmla="*/ 2147483647 w 593"/>
                <a:gd name="T75" fmla="*/ 2147483647 h 535"/>
                <a:gd name="T76" fmla="*/ 2147483647 w 593"/>
                <a:gd name="T77" fmla="*/ 2147483647 h 535"/>
                <a:gd name="T78" fmla="*/ 2147483647 w 593"/>
                <a:gd name="T79" fmla="*/ 2147483647 h 535"/>
                <a:gd name="T80" fmla="*/ 2147483647 w 593"/>
                <a:gd name="T81" fmla="*/ 2147483647 h 535"/>
                <a:gd name="T82" fmla="*/ 2147483647 w 593"/>
                <a:gd name="T83" fmla="*/ 2147483647 h 535"/>
                <a:gd name="T84" fmla="*/ 2147483647 w 593"/>
                <a:gd name="T85" fmla="*/ 2147483647 h 535"/>
                <a:gd name="T86" fmla="*/ 2147483647 w 593"/>
                <a:gd name="T87" fmla="*/ 2147483647 h 535"/>
                <a:gd name="T88" fmla="*/ 2147483647 w 593"/>
                <a:gd name="T89" fmla="*/ 2147483647 h 535"/>
                <a:gd name="T90" fmla="*/ 2147483647 w 593"/>
                <a:gd name="T91" fmla="*/ 2147483647 h 535"/>
                <a:gd name="T92" fmla="*/ 2147483647 w 593"/>
                <a:gd name="T93" fmla="*/ 2147483647 h 535"/>
                <a:gd name="T94" fmla="*/ 2147483647 w 593"/>
                <a:gd name="T95" fmla="*/ 2147483647 h 535"/>
                <a:gd name="T96" fmla="*/ 2147483647 w 593"/>
                <a:gd name="T97" fmla="*/ 2147483647 h 535"/>
                <a:gd name="T98" fmla="*/ 2147483647 w 593"/>
                <a:gd name="T99" fmla="*/ 2147483647 h 535"/>
                <a:gd name="T100" fmla="*/ 0 w 593"/>
                <a:gd name="T101" fmla="*/ 2147483647 h 5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93"/>
                <a:gd name="T154" fmla="*/ 0 h 535"/>
                <a:gd name="T155" fmla="*/ 593 w 593"/>
                <a:gd name="T156" fmla="*/ 535 h 5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93" h="535">
                  <a:moveTo>
                    <a:pt x="0" y="446"/>
                  </a:moveTo>
                  <a:lnTo>
                    <a:pt x="9" y="455"/>
                  </a:lnTo>
                  <a:lnTo>
                    <a:pt x="35" y="455"/>
                  </a:lnTo>
                  <a:lnTo>
                    <a:pt x="70" y="437"/>
                  </a:lnTo>
                  <a:lnTo>
                    <a:pt x="114" y="437"/>
                  </a:lnTo>
                  <a:lnTo>
                    <a:pt x="122" y="419"/>
                  </a:lnTo>
                  <a:lnTo>
                    <a:pt x="157" y="410"/>
                  </a:lnTo>
                  <a:lnTo>
                    <a:pt x="244" y="392"/>
                  </a:lnTo>
                  <a:lnTo>
                    <a:pt x="279" y="419"/>
                  </a:lnTo>
                  <a:lnTo>
                    <a:pt x="279" y="455"/>
                  </a:lnTo>
                  <a:lnTo>
                    <a:pt x="323" y="419"/>
                  </a:lnTo>
                  <a:lnTo>
                    <a:pt x="296" y="464"/>
                  </a:lnTo>
                  <a:lnTo>
                    <a:pt x="323" y="446"/>
                  </a:lnTo>
                  <a:lnTo>
                    <a:pt x="323" y="455"/>
                  </a:lnTo>
                  <a:lnTo>
                    <a:pt x="314" y="464"/>
                  </a:lnTo>
                  <a:lnTo>
                    <a:pt x="323" y="464"/>
                  </a:lnTo>
                  <a:lnTo>
                    <a:pt x="323" y="472"/>
                  </a:lnTo>
                  <a:lnTo>
                    <a:pt x="331" y="481"/>
                  </a:lnTo>
                  <a:lnTo>
                    <a:pt x="323" y="490"/>
                  </a:lnTo>
                  <a:lnTo>
                    <a:pt x="331" y="526"/>
                  </a:lnTo>
                  <a:lnTo>
                    <a:pt x="357" y="526"/>
                  </a:lnTo>
                  <a:lnTo>
                    <a:pt x="384" y="499"/>
                  </a:lnTo>
                  <a:lnTo>
                    <a:pt x="384" y="526"/>
                  </a:lnTo>
                  <a:lnTo>
                    <a:pt x="401" y="517"/>
                  </a:lnTo>
                  <a:lnTo>
                    <a:pt x="401" y="526"/>
                  </a:lnTo>
                  <a:lnTo>
                    <a:pt x="401" y="535"/>
                  </a:lnTo>
                  <a:lnTo>
                    <a:pt x="462" y="499"/>
                  </a:lnTo>
                  <a:lnTo>
                    <a:pt x="497" y="472"/>
                  </a:lnTo>
                  <a:lnTo>
                    <a:pt x="558" y="383"/>
                  </a:lnTo>
                  <a:lnTo>
                    <a:pt x="593" y="339"/>
                  </a:lnTo>
                  <a:lnTo>
                    <a:pt x="593" y="285"/>
                  </a:lnTo>
                  <a:lnTo>
                    <a:pt x="575" y="250"/>
                  </a:lnTo>
                  <a:lnTo>
                    <a:pt x="566" y="241"/>
                  </a:lnTo>
                  <a:lnTo>
                    <a:pt x="566" y="232"/>
                  </a:lnTo>
                  <a:lnTo>
                    <a:pt x="558" y="223"/>
                  </a:lnTo>
                  <a:lnTo>
                    <a:pt x="549" y="178"/>
                  </a:lnTo>
                  <a:lnTo>
                    <a:pt x="532" y="170"/>
                  </a:lnTo>
                  <a:lnTo>
                    <a:pt x="523" y="161"/>
                  </a:lnTo>
                  <a:lnTo>
                    <a:pt x="523" y="134"/>
                  </a:lnTo>
                  <a:lnTo>
                    <a:pt x="514" y="107"/>
                  </a:lnTo>
                  <a:lnTo>
                    <a:pt x="514" y="80"/>
                  </a:lnTo>
                  <a:lnTo>
                    <a:pt x="506" y="72"/>
                  </a:lnTo>
                  <a:lnTo>
                    <a:pt x="497" y="72"/>
                  </a:lnTo>
                  <a:lnTo>
                    <a:pt x="497" y="9"/>
                  </a:lnTo>
                  <a:lnTo>
                    <a:pt x="488" y="0"/>
                  </a:lnTo>
                  <a:lnTo>
                    <a:pt x="488" y="9"/>
                  </a:lnTo>
                  <a:lnTo>
                    <a:pt x="462" y="98"/>
                  </a:lnTo>
                  <a:lnTo>
                    <a:pt x="445" y="134"/>
                  </a:lnTo>
                  <a:lnTo>
                    <a:pt x="436" y="134"/>
                  </a:lnTo>
                  <a:lnTo>
                    <a:pt x="427" y="143"/>
                  </a:lnTo>
                  <a:lnTo>
                    <a:pt x="418" y="125"/>
                  </a:lnTo>
                  <a:lnTo>
                    <a:pt x="401" y="98"/>
                  </a:lnTo>
                  <a:lnTo>
                    <a:pt x="375" y="98"/>
                  </a:lnTo>
                  <a:lnTo>
                    <a:pt x="375" y="89"/>
                  </a:lnTo>
                  <a:lnTo>
                    <a:pt x="366" y="80"/>
                  </a:lnTo>
                  <a:lnTo>
                    <a:pt x="375" y="72"/>
                  </a:lnTo>
                  <a:lnTo>
                    <a:pt x="375" y="54"/>
                  </a:lnTo>
                  <a:lnTo>
                    <a:pt x="384" y="54"/>
                  </a:lnTo>
                  <a:lnTo>
                    <a:pt x="401" y="36"/>
                  </a:lnTo>
                  <a:lnTo>
                    <a:pt x="384" y="36"/>
                  </a:lnTo>
                  <a:lnTo>
                    <a:pt x="375" y="45"/>
                  </a:lnTo>
                  <a:lnTo>
                    <a:pt x="375" y="36"/>
                  </a:lnTo>
                  <a:lnTo>
                    <a:pt x="366" y="36"/>
                  </a:lnTo>
                  <a:lnTo>
                    <a:pt x="331" y="9"/>
                  </a:lnTo>
                  <a:lnTo>
                    <a:pt x="331" y="18"/>
                  </a:lnTo>
                  <a:lnTo>
                    <a:pt x="323" y="36"/>
                  </a:lnTo>
                  <a:lnTo>
                    <a:pt x="296" y="36"/>
                  </a:lnTo>
                  <a:lnTo>
                    <a:pt x="296" y="45"/>
                  </a:lnTo>
                  <a:lnTo>
                    <a:pt x="296" y="63"/>
                  </a:lnTo>
                  <a:lnTo>
                    <a:pt x="279" y="72"/>
                  </a:lnTo>
                  <a:lnTo>
                    <a:pt x="296" y="80"/>
                  </a:lnTo>
                  <a:lnTo>
                    <a:pt x="279" y="89"/>
                  </a:lnTo>
                  <a:lnTo>
                    <a:pt x="270" y="80"/>
                  </a:lnTo>
                  <a:lnTo>
                    <a:pt x="262" y="89"/>
                  </a:lnTo>
                  <a:lnTo>
                    <a:pt x="253" y="72"/>
                  </a:lnTo>
                  <a:lnTo>
                    <a:pt x="253" y="63"/>
                  </a:lnTo>
                  <a:lnTo>
                    <a:pt x="244" y="63"/>
                  </a:lnTo>
                  <a:lnTo>
                    <a:pt x="227" y="80"/>
                  </a:lnTo>
                  <a:lnTo>
                    <a:pt x="218" y="80"/>
                  </a:lnTo>
                  <a:lnTo>
                    <a:pt x="201" y="107"/>
                  </a:lnTo>
                  <a:lnTo>
                    <a:pt x="192" y="98"/>
                  </a:lnTo>
                  <a:lnTo>
                    <a:pt x="192" y="125"/>
                  </a:lnTo>
                  <a:lnTo>
                    <a:pt x="175" y="134"/>
                  </a:lnTo>
                  <a:lnTo>
                    <a:pt x="175" y="107"/>
                  </a:lnTo>
                  <a:lnTo>
                    <a:pt x="157" y="134"/>
                  </a:lnTo>
                  <a:lnTo>
                    <a:pt x="157" y="143"/>
                  </a:lnTo>
                  <a:lnTo>
                    <a:pt x="131" y="170"/>
                  </a:lnTo>
                  <a:lnTo>
                    <a:pt x="61" y="187"/>
                  </a:lnTo>
                  <a:lnTo>
                    <a:pt x="35" y="223"/>
                  </a:lnTo>
                  <a:lnTo>
                    <a:pt x="35" y="205"/>
                  </a:lnTo>
                  <a:lnTo>
                    <a:pt x="26" y="232"/>
                  </a:lnTo>
                  <a:lnTo>
                    <a:pt x="26" y="241"/>
                  </a:lnTo>
                  <a:lnTo>
                    <a:pt x="18" y="250"/>
                  </a:lnTo>
                  <a:lnTo>
                    <a:pt x="18" y="294"/>
                  </a:lnTo>
                  <a:lnTo>
                    <a:pt x="9" y="276"/>
                  </a:lnTo>
                  <a:lnTo>
                    <a:pt x="9" y="294"/>
                  </a:lnTo>
                  <a:lnTo>
                    <a:pt x="18" y="348"/>
                  </a:lnTo>
                  <a:lnTo>
                    <a:pt x="18" y="392"/>
                  </a:lnTo>
                  <a:lnTo>
                    <a:pt x="9" y="419"/>
                  </a:lnTo>
                  <a:lnTo>
                    <a:pt x="0" y="419"/>
                  </a:lnTo>
                  <a:lnTo>
                    <a:pt x="0" y="44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97" name="Freeform 739"/>
            <p:cNvSpPr>
              <a:spLocks/>
            </p:cNvSpPr>
            <p:nvPr/>
          </p:nvSpPr>
          <p:spPr bwMode="auto">
            <a:xfrm>
              <a:off x="7413625" y="4386262"/>
              <a:ext cx="955675" cy="808038"/>
            </a:xfrm>
            <a:custGeom>
              <a:avLst/>
              <a:gdLst>
                <a:gd name="T0" fmla="*/ 2147483647 w 593"/>
                <a:gd name="T1" fmla="*/ 2147483647 h 535"/>
                <a:gd name="T2" fmla="*/ 2147483647 w 593"/>
                <a:gd name="T3" fmla="*/ 2147483647 h 535"/>
                <a:gd name="T4" fmla="*/ 2147483647 w 593"/>
                <a:gd name="T5" fmla="*/ 2147483647 h 535"/>
                <a:gd name="T6" fmla="*/ 2147483647 w 593"/>
                <a:gd name="T7" fmla="*/ 2147483647 h 535"/>
                <a:gd name="T8" fmla="*/ 2147483647 w 593"/>
                <a:gd name="T9" fmla="*/ 2147483647 h 535"/>
                <a:gd name="T10" fmla="*/ 2147483647 w 593"/>
                <a:gd name="T11" fmla="*/ 2147483647 h 535"/>
                <a:gd name="T12" fmla="*/ 2147483647 w 593"/>
                <a:gd name="T13" fmla="*/ 2147483647 h 535"/>
                <a:gd name="T14" fmla="*/ 2147483647 w 593"/>
                <a:gd name="T15" fmla="*/ 2147483647 h 535"/>
                <a:gd name="T16" fmla="*/ 2147483647 w 593"/>
                <a:gd name="T17" fmla="*/ 2147483647 h 535"/>
                <a:gd name="T18" fmla="*/ 2147483647 w 593"/>
                <a:gd name="T19" fmla="*/ 2147483647 h 535"/>
                <a:gd name="T20" fmla="*/ 2147483647 w 593"/>
                <a:gd name="T21" fmla="*/ 2147483647 h 535"/>
                <a:gd name="T22" fmla="*/ 2147483647 w 593"/>
                <a:gd name="T23" fmla="*/ 2147483647 h 535"/>
                <a:gd name="T24" fmla="*/ 2147483647 w 593"/>
                <a:gd name="T25" fmla="*/ 2147483647 h 535"/>
                <a:gd name="T26" fmla="*/ 2147483647 w 593"/>
                <a:gd name="T27" fmla="*/ 2147483647 h 535"/>
                <a:gd name="T28" fmla="*/ 2147483647 w 593"/>
                <a:gd name="T29" fmla="*/ 2147483647 h 535"/>
                <a:gd name="T30" fmla="*/ 2147483647 w 593"/>
                <a:gd name="T31" fmla="*/ 2147483647 h 535"/>
                <a:gd name="T32" fmla="*/ 2147483647 w 593"/>
                <a:gd name="T33" fmla="*/ 2147483647 h 535"/>
                <a:gd name="T34" fmla="*/ 2147483647 w 593"/>
                <a:gd name="T35" fmla="*/ 2147483647 h 535"/>
                <a:gd name="T36" fmla="*/ 2147483647 w 593"/>
                <a:gd name="T37" fmla="*/ 2147483647 h 535"/>
                <a:gd name="T38" fmla="*/ 2147483647 w 593"/>
                <a:gd name="T39" fmla="*/ 2147483647 h 535"/>
                <a:gd name="T40" fmla="*/ 2147483647 w 593"/>
                <a:gd name="T41" fmla="*/ 2147483647 h 535"/>
                <a:gd name="T42" fmla="*/ 2147483647 w 593"/>
                <a:gd name="T43" fmla="*/ 2147483647 h 535"/>
                <a:gd name="T44" fmla="*/ 2147483647 w 593"/>
                <a:gd name="T45" fmla="*/ 2147483647 h 535"/>
                <a:gd name="T46" fmla="*/ 2147483647 w 593"/>
                <a:gd name="T47" fmla="*/ 2147483647 h 535"/>
                <a:gd name="T48" fmla="*/ 2147483647 w 593"/>
                <a:gd name="T49" fmla="*/ 2147483647 h 535"/>
                <a:gd name="T50" fmla="*/ 2147483647 w 593"/>
                <a:gd name="T51" fmla="*/ 2147483647 h 535"/>
                <a:gd name="T52" fmla="*/ 2147483647 w 593"/>
                <a:gd name="T53" fmla="*/ 2147483647 h 535"/>
                <a:gd name="T54" fmla="*/ 2147483647 w 593"/>
                <a:gd name="T55" fmla="*/ 2147483647 h 535"/>
                <a:gd name="T56" fmla="*/ 2147483647 w 593"/>
                <a:gd name="T57" fmla="*/ 2147483647 h 535"/>
                <a:gd name="T58" fmla="*/ 2147483647 w 593"/>
                <a:gd name="T59" fmla="*/ 2147483647 h 535"/>
                <a:gd name="T60" fmla="*/ 2147483647 w 593"/>
                <a:gd name="T61" fmla="*/ 2147483647 h 535"/>
                <a:gd name="T62" fmla="*/ 2147483647 w 593"/>
                <a:gd name="T63" fmla="*/ 2147483647 h 535"/>
                <a:gd name="T64" fmla="*/ 2147483647 w 593"/>
                <a:gd name="T65" fmla="*/ 2147483647 h 535"/>
                <a:gd name="T66" fmla="*/ 2147483647 w 593"/>
                <a:gd name="T67" fmla="*/ 2147483647 h 535"/>
                <a:gd name="T68" fmla="*/ 2147483647 w 593"/>
                <a:gd name="T69" fmla="*/ 2147483647 h 535"/>
                <a:gd name="T70" fmla="*/ 2147483647 w 593"/>
                <a:gd name="T71" fmla="*/ 2147483647 h 535"/>
                <a:gd name="T72" fmla="*/ 2147483647 w 593"/>
                <a:gd name="T73" fmla="*/ 2147483647 h 535"/>
                <a:gd name="T74" fmla="*/ 2147483647 w 593"/>
                <a:gd name="T75" fmla="*/ 2147483647 h 535"/>
                <a:gd name="T76" fmla="*/ 2147483647 w 593"/>
                <a:gd name="T77" fmla="*/ 2147483647 h 535"/>
                <a:gd name="T78" fmla="*/ 2147483647 w 593"/>
                <a:gd name="T79" fmla="*/ 2147483647 h 535"/>
                <a:gd name="T80" fmla="*/ 2147483647 w 593"/>
                <a:gd name="T81" fmla="*/ 2147483647 h 535"/>
                <a:gd name="T82" fmla="*/ 2147483647 w 593"/>
                <a:gd name="T83" fmla="*/ 2147483647 h 535"/>
                <a:gd name="T84" fmla="*/ 2147483647 w 593"/>
                <a:gd name="T85" fmla="*/ 2147483647 h 535"/>
                <a:gd name="T86" fmla="*/ 2147483647 w 593"/>
                <a:gd name="T87" fmla="*/ 2147483647 h 535"/>
                <a:gd name="T88" fmla="*/ 2147483647 w 593"/>
                <a:gd name="T89" fmla="*/ 2147483647 h 535"/>
                <a:gd name="T90" fmla="*/ 2147483647 w 593"/>
                <a:gd name="T91" fmla="*/ 2147483647 h 535"/>
                <a:gd name="T92" fmla="*/ 2147483647 w 593"/>
                <a:gd name="T93" fmla="*/ 2147483647 h 535"/>
                <a:gd name="T94" fmla="*/ 2147483647 w 593"/>
                <a:gd name="T95" fmla="*/ 2147483647 h 535"/>
                <a:gd name="T96" fmla="*/ 2147483647 w 593"/>
                <a:gd name="T97" fmla="*/ 2147483647 h 535"/>
                <a:gd name="T98" fmla="*/ 2147483647 w 593"/>
                <a:gd name="T99" fmla="*/ 2147483647 h 535"/>
                <a:gd name="T100" fmla="*/ 0 w 593"/>
                <a:gd name="T101" fmla="*/ 2147483647 h 5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93"/>
                <a:gd name="T154" fmla="*/ 0 h 535"/>
                <a:gd name="T155" fmla="*/ 593 w 593"/>
                <a:gd name="T156" fmla="*/ 535 h 5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93" h="535">
                  <a:moveTo>
                    <a:pt x="0" y="446"/>
                  </a:moveTo>
                  <a:lnTo>
                    <a:pt x="9" y="455"/>
                  </a:lnTo>
                  <a:lnTo>
                    <a:pt x="35" y="455"/>
                  </a:lnTo>
                  <a:lnTo>
                    <a:pt x="70" y="437"/>
                  </a:lnTo>
                  <a:lnTo>
                    <a:pt x="114" y="437"/>
                  </a:lnTo>
                  <a:lnTo>
                    <a:pt x="122" y="419"/>
                  </a:lnTo>
                  <a:lnTo>
                    <a:pt x="157" y="410"/>
                  </a:lnTo>
                  <a:lnTo>
                    <a:pt x="244" y="392"/>
                  </a:lnTo>
                  <a:lnTo>
                    <a:pt x="279" y="419"/>
                  </a:lnTo>
                  <a:lnTo>
                    <a:pt x="279" y="455"/>
                  </a:lnTo>
                  <a:lnTo>
                    <a:pt x="323" y="419"/>
                  </a:lnTo>
                  <a:lnTo>
                    <a:pt x="296" y="464"/>
                  </a:lnTo>
                  <a:lnTo>
                    <a:pt x="323" y="446"/>
                  </a:lnTo>
                  <a:lnTo>
                    <a:pt x="323" y="455"/>
                  </a:lnTo>
                  <a:lnTo>
                    <a:pt x="314" y="464"/>
                  </a:lnTo>
                  <a:lnTo>
                    <a:pt x="323" y="464"/>
                  </a:lnTo>
                  <a:lnTo>
                    <a:pt x="323" y="472"/>
                  </a:lnTo>
                  <a:lnTo>
                    <a:pt x="331" y="481"/>
                  </a:lnTo>
                  <a:lnTo>
                    <a:pt x="323" y="490"/>
                  </a:lnTo>
                  <a:lnTo>
                    <a:pt x="331" y="526"/>
                  </a:lnTo>
                  <a:lnTo>
                    <a:pt x="357" y="526"/>
                  </a:lnTo>
                  <a:lnTo>
                    <a:pt x="384" y="499"/>
                  </a:lnTo>
                  <a:lnTo>
                    <a:pt x="384" y="526"/>
                  </a:lnTo>
                  <a:lnTo>
                    <a:pt x="401" y="517"/>
                  </a:lnTo>
                  <a:lnTo>
                    <a:pt x="401" y="526"/>
                  </a:lnTo>
                  <a:lnTo>
                    <a:pt x="401" y="535"/>
                  </a:lnTo>
                  <a:lnTo>
                    <a:pt x="462" y="499"/>
                  </a:lnTo>
                  <a:lnTo>
                    <a:pt x="497" y="472"/>
                  </a:lnTo>
                  <a:lnTo>
                    <a:pt x="558" y="383"/>
                  </a:lnTo>
                  <a:lnTo>
                    <a:pt x="593" y="339"/>
                  </a:lnTo>
                  <a:lnTo>
                    <a:pt x="593" y="285"/>
                  </a:lnTo>
                  <a:lnTo>
                    <a:pt x="575" y="250"/>
                  </a:lnTo>
                  <a:lnTo>
                    <a:pt x="566" y="241"/>
                  </a:lnTo>
                  <a:lnTo>
                    <a:pt x="566" y="232"/>
                  </a:lnTo>
                  <a:lnTo>
                    <a:pt x="558" y="223"/>
                  </a:lnTo>
                  <a:lnTo>
                    <a:pt x="549" y="178"/>
                  </a:lnTo>
                  <a:lnTo>
                    <a:pt x="532" y="170"/>
                  </a:lnTo>
                  <a:lnTo>
                    <a:pt x="523" y="161"/>
                  </a:lnTo>
                  <a:lnTo>
                    <a:pt x="523" y="134"/>
                  </a:lnTo>
                  <a:lnTo>
                    <a:pt x="514" y="107"/>
                  </a:lnTo>
                  <a:lnTo>
                    <a:pt x="514" y="80"/>
                  </a:lnTo>
                  <a:lnTo>
                    <a:pt x="506" y="72"/>
                  </a:lnTo>
                  <a:lnTo>
                    <a:pt x="497" y="72"/>
                  </a:lnTo>
                  <a:lnTo>
                    <a:pt x="497" y="9"/>
                  </a:lnTo>
                  <a:lnTo>
                    <a:pt x="488" y="0"/>
                  </a:lnTo>
                  <a:lnTo>
                    <a:pt x="488" y="9"/>
                  </a:lnTo>
                  <a:lnTo>
                    <a:pt x="462" y="98"/>
                  </a:lnTo>
                  <a:lnTo>
                    <a:pt x="445" y="134"/>
                  </a:lnTo>
                  <a:lnTo>
                    <a:pt x="436" y="134"/>
                  </a:lnTo>
                  <a:lnTo>
                    <a:pt x="427" y="143"/>
                  </a:lnTo>
                  <a:lnTo>
                    <a:pt x="418" y="125"/>
                  </a:lnTo>
                  <a:lnTo>
                    <a:pt x="401" y="98"/>
                  </a:lnTo>
                  <a:lnTo>
                    <a:pt x="375" y="98"/>
                  </a:lnTo>
                  <a:lnTo>
                    <a:pt x="375" y="89"/>
                  </a:lnTo>
                  <a:lnTo>
                    <a:pt x="366" y="80"/>
                  </a:lnTo>
                  <a:lnTo>
                    <a:pt x="375" y="72"/>
                  </a:lnTo>
                  <a:lnTo>
                    <a:pt x="375" y="54"/>
                  </a:lnTo>
                  <a:lnTo>
                    <a:pt x="384" y="54"/>
                  </a:lnTo>
                  <a:lnTo>
                    <a:pt x="401" y="36"/>
                  </a:lnTo>
                  <a:lnTo>
                    <a:pt x="384" y="36"/>
                  </a:lnTo>
                  <a:lnTo>
                    <a:pt x="375" y="45"/>
                  </a:lnTo>
                  <a:lnTo>
                    <a:pt x="375" y="36"/>
                  </a:lnTo>
                  <a:lnTo>
                    <a:pt x="366" y="36"/>
                  </a:lnTo>
                  <a:lnTo>
                    <a:pt x="331" y="9"/>
                  </a:lnTo>
                  <a:lnTo>
                    <a:pt x="331" y="18"/>
                  </a:lnTo>
                  <a:lnTo>
                    <a:pt x="323" y="36"/>
                  </a:lnTo>
                  <a:lnTo>
                    <a:pt x="296" y="36"/>
                  </a:lnTo>
                  <a:lnTo>
                    <a:pt x="296" y="45"/>
                  </a:lnTo>
                  <a:lnTo>
                    <a:pt x="296" y="63"/>
                  </a:lnTo>
                  <a:lnTo>
                    <a:pt x="279" y="72"/>
                  </a:lnTo>
                  <a:lnTo>
                    <a:pt x="296" y="80"/>
                  </a:lnTo>
                  <a:lnTo>
                    <a:pt x="279" y="89"/>
                  </a:lnTo>
                  <a:lnTo>
                    <a:pt x="270" y="80"/>
                  </a:lnTo>
                  <a:lnTo>
                    <a:pt x="262" y="89"/>
                  </a:lnTo>
                  <a:lnTo>
                    <a:pt x="253" y="72"/>
                  </a:lnTo>
                  <a:lnTo>
                    <a:pt x="253" y="63"/>
                  </a:lnTo>
                  <a:lnTo>
                    <a:pt x="244" y="63"/>
                  </a:lnTo>
                  <a:lnTo>
                    <a:pt x="227" y="80"/>
                  </a:lnTo>
                  <a:lnTo>
                    <a:pt x="218" y="80"/>
                  </a:lnTo>
                  <a:lnTo>
                    <a:pt x="201" y="107"/>
                  </a:lnTo>
                  <a:lnTo>
                    <a:pt x="192" y="98"/>
                  </a:lnTo>
                  <a:lnTo>
                    <a:pt x="192" y="125"/>
                  </a:lnTo>
                  <a:lnTo>
                    <a:pt x="175" y="134"/>
                  </a:lnTo>
                  <a:lnTo>
                    <a:pt x="175" y="107"/>
                  </a:lnTo>
                  <a:lnTo>
                    <a:pt x="157" y="134"/>
                  </a:lnTo>
                  <a:lnTo>
                    <a:pt x="157" y="143"/>
                  </a:lnTo>
                  <a:lnTo>
                    <a:pt x="131" y="170"/>
                  </a:lnTo>
                  <a:lnTo>
                    <a:pt x="61" y="187"/>
                  </a:lnTo>
                  <a:lnTo>
                    <a:pt x="35" y="223"/>
                  </a:lnTo>
                  <a:lnTo>
                    <a:pt x="35" y="205"/>
                  </a:lnTo>
                  <a:lnTo>
                    <a:pt x="26" y="232"/>
                  </a:lnTo>
                  <a:lnTo>
                    <a:pt x="26" y="241"/>
                  </a:lnTo>
                  <a:lnTo>
                    <a:pt x="18" y="250"/>
                  </a:lnTo>
                  <a:lnTo>
                    <a:pt x="18" y="294"/>
                  </a:lnTo>
                  <a:lnTo>
                    <a:pt x="9" y="276"/>
                  </a:lnTo>
                  <a:lnTo>
                    <a:pt x="9" y="294"/>
                  </a:lnTo>
                  <a:lnTo>
                    <a:pt x="18" y="348"/>
                  </a:lnTo>
                  <a:lnTo>
                    <a:pt x="18" y="392"/>
                  </a:lnTo>
                  <a:lnTo>
                    <a:pt x="9" y="419"/>
                  </a:lnTo>
                  <a:lnTo>
                    <a:pt x="0" y="419"/>
                  </a:lnTo>
                  <a:lnTo>
                    <a:pt x="0" y="44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98" name="Freeform 740"/>
            <p:cNvSpPr>
              <a:spLocks/>
            </p:cNvSpPr>
            <p:nvPr/>
          </p:nvSpPr>
          <p:spPr bwMode="auto">
            <a:xfrm>
              <a:off x="7889875" y="5086350"/>
              <a:ext cx="4763" cy="12700"/>
            </a:xfrm>
            <a:custGeom>
              <a:avLst/>
              <a:gdLst>
                <a:gd name="T0" fmla="*/ 0 w 4763"/>
                <a:gd name="T1" fmla="*/ 2147483647 h 8"/>
                <a:gd name="T2" fmla="*/ 0 w 4763"/>
                <a:gd name="T3" fmla="*/ 2147483647 h 8"/>
                <a:gd name="T4" fmla="*/ 0 w 4763"/>
                <a:gd name="T5" fmla="*/ 0 h 8"/>
                <a:gd name="T6" fmla="*/ 0 w 4763"/>
                <a:gd name="T7" fmla="*/ 2147483647 h 8"/>
                <a:gd name="T8" fmla="*/ 0 60000 65536"/>
                <a:gd name="T9" fmla="*/ 0 60000 65536"/>
                <a:gd name="T10" fmla="*/ 0 60000 65536"/>
                <a:gd name="T11" fmla="*/ 0 60000 65536"/>
                <a:gd name="T12" fmla="*/ 0 w 4763"/>
                <a:gd name="T13" fmla="*/ 0 h 8"/>
                <a:gd name="T14" fmla="*/ 4763 w 4763"/>
                <a:gd name="T15" fmla="*/ 8 h 8"/>
              </a:gdLst>
              <a:ahLst/>
              <a:cxnLst>
                <a:cxn ang="T8">
                  <a:pos x="T0" y="T1"/>
                </a:cxn>
                <a:cxn ang="T9">
                  <a:pos x="T2" y="T3"/>
                </a:cxn>
                <a:cxn ang="T10">
                  <a:pos x="T4" y="T5"/>
                </a:cxn>
                <a:cxn ang="T11">
                  <a:pos x="T6" y="T7"/>
                </a:cxn>
              </a:cxnLst>
              <a:rect l="T12" t="T13" r="T14" b="T15"/>
              <a:pathLst>
                <a:path w="4763" h="8">
                  <a:moveTo>
                    <a:pt x="0" y="8"/>
                  </a:moveTo>
                  <a:lnTo>
                    <a:pt x="0" y="8"/>
                  </a:lnTo>
                  <a:lnTo>
                    <a:pt x="0" y="0"/>
                  </a:lnTo>
                  <a:lnTo>
                    <a:pt x="0" y="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799" name="Freeform 741"/>
            <p:cNvSpPr>
              <a:spLocks/>
            </p:cNvSpPr>
            <p:nvPr/>
          </p:nvSpPr>
          <p:spPr bwMode="auto">
            <a:xfrm>
              <a:off x="7889875" y="5086350"/>
              <a:ext cx="4763" cy="12700"/>
            </a:xfrm>
            <a:custGeom>
              <a:avLst/>
              <a:gdLst>
                <a:gd name="T0" fmla="*/ 0 w 4763"/>
                <a:gd name="T1" fmla="*/ 2147483647 h 8"/>
                <a:gd name="T2" fmla="*/ 0 w 4763"/>
                <a:gd name="T3" fmla="*/ 2147483647 h 8"/>
                <a:gd name="T4" fmla="*/ 0 w 4763"/>
                <a:gd name="T5" fmla="*/ 0 h 8"/>
                <a:gd name="T6" fmla="*/ 0 w 4763"/>
                <a:gd name="T7" fmla="*/ 2147483647 h 8"/>
                <a:gd name="T8" fmla="*/ 0 60000 65536"/>
                <a:gd name="T9" fmla="*/ 0 60000 65536"/>
                <a:gd name="T10" fmla="*/ 0 60000 65536"/>
                <a:gd name="T11" fmla="*/ 0 60000 65536"/>
                <a:gd name="T12" fmla="*/ 0 w 4763"/>
                <a:gd name="T13" fmla="*/ 0 h 8"/>
                <a:gd name="T14" fmla="*/ 4763 w 4763"/>
                <a:gd name="T15" fmla="*/ 8 h 8"/>
              </a:gdLst>
              <a:ahLst/>
              <a:cxnLst>
                <a:cxn ang="T8">
                  <a:pos x="T0" y="T1"/>
                </a:cxn>
                <a:cxn ang="T9">
                  <a:pos x="T2" y="T3"/>
                </a:cxn>
                <a:cxn ang="T10">
                  <a:pos x="T4" y="T5"/>
                </a:cxn>
                <a:cxn ang="T11">
                  <a:pos x="T6" y="T7"/>
                </a:cxn>
              </a:cxnLst>
              <a:rect l="T12" t="T13" r="T14" b="T15"/>
              <a:pathLst>
                <a:path w="4763" h="8">
                  <a:moveTo>
                    <a:pt x="0" y="8"/>
                  </a:moveTo>
                  <a:lnTo>
                    <a:pt x="0" y="8"/>
                  </a:lnTo>
                  <a:lnTo>
                    <a:pt x="0" y="0"/>
                  </a:lnTo>
                  <a:lnTo>
                    <a:pt x="0" y="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00" name="Freeform 742"/>
            <p:cNvSpPr>
              <a:spLocks/>
            </p:cNvSpPr>
            <p:nvPr/>
          </p:nvSpPr>
          <p:spPr bwMode="auto">
            <a:xfrm>
              <a:off x="7977188" y="5235575"/>
              <a:ext cx="96837" cy="79375"/>
            </a:xfrm>
            <a:custGeom>
              <a:avLst/>
              <a:gdLst>
                <a:gd name="T0" fmla="*/ 2147483647 w 61"/>
                <a:gd name="T1" fmla="*/ 0 h 53"/>
                <a:gd name="T2" fmla="*/ 0 w 61"/>
                <a:gd name="T3" fmla="*/ 2147483647 h 53"/>
                <a:gd name="T4" fmla="*/ 0 w 61"/>
                <a:gd name="T5" fmla="*/ 2147483647 h 53"/>
                <a:gd name="T6" fmla="*/ 2147483647 w 61"/>
                <a:gd name="T7" fmla="*/ 2147483647 h 53"/>
                <a:gd name="T8" fmla="*/ 2147483647 w 61"/>
                <a:gd name="T9" fmla="*/ 2147483647 h 53"/>
                <a:gd name="T10" fmla="*/ 2147483647 w 61"/>
                <a:gd name="T11" fmla="*/ 0 h 53"/>
                <a:gd name="T12" fmla="*/ 2147483647 w 61"/>
                <a:gd name="T13" fmla="*/ 2147483647 h 53"/>
                <a:gd name="T14" fmla="*/ 2147483647 w 61"/>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53"/>
                <a:gd name="T26" fmla="*/ 61 w 61"/>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53">
                  <a:moveTo>
                    <a:pt x="8" y="0"/>
                  </a:moveTo>
                  <a:lnTo>
                    <a:pt x="0" y="44"/>
                  </a:lnTo>
                  <a:lnTo>
                    <a:pt x="0" y="53"/>
                  </a:lnTo>
                  <a:lnTo>
                    <a:pt x="8" y="53"/>
                  </a:lnTo>
                  <a:lnTo>
                    <a:pt x="26" y="44"/>
                  </a:lnTo>
                  <a:lnTo>
                    <a:pt x="61" y="0"/>
                  </a:lnTo>
                  <a:lnTo>
                    <a:pt x="26" y="8"/>
                  </a:lnTo>
                  <a:lnTo>
                    <a:pt x="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01" name="Group 743"/>
            <p:cNvGrpSpPr>
              <a:grpSpLocks/>
            </p:cNvGrpSpPr>
            <p:nvPr/>
          </p:nvGrpSpPr>
          <p:grpSpPr bwMode="auto">
            <a:xfrm>
              <a:off x="7977188" y="5235575"/>
              <a:ext cx="96837" cy="79375"/>
              <a:chOff x="4634" y="3202"/>
              <a:chExt cx="61" cy="53"/>
            </a:xfrm>
          </p:grpSpPr>
          <p:sp>
            <p:nvSpPr>
              <p:cNvPr id="55954" name="Freeform 744"/>
              <p:cNvSpPr>
                <a:spLocks/>
              </p:cNvSpPr>
              <p:nvPr/>
            </p:nvSpPr>
            <p:spPr bwMode="auto">
              <a:xfrm>
                <a:off x="4634" y="3202"/>
                <a:ext cx="61" cy="53"/>
              </a:xfrm>
              <a:custGeom>
                <a:avLst/>
                <a:gdLst>
                  <a:gd name="T0" fmla="*/ 8 w 61"/>
                  <a:gd name="T1" fmla="*/ 0 h 53"/>
                  <a:gd name="T2" fmla="*/ 0 w 61"/>
                  <a:gd name="T3" fmla="*/ 44 h 53"/>
                  <a:gd name="T4" fmla="*/ 0 w 61"/>
                  <a:gd name="T5" fmla="*/ 53 h 53"/>
                  <a:gd name="T6" fmla="*/ 8 w 61"/>
                  <a:gd name="T7" fmla="*/ 53 h 53"/>
                  <a:gd name="T8" fmla="*/ 26 w 61"/>
                  <a:gd name="T9" fmla="*/ 44 h 53"/>
                  <a:gd name="T10" fmla="*/ 61 w 61"/>
                  <a:gd name="T11" fmla="*/ 0 h 53"/>
                  <a:gd name="T12" fmla="*/ 26 w 61"/>
                  <a:gd name="T13" fmla="*/ 8 h 53"/>
                  <a:gd name="T14" fmla="*/ 8 w 61"/>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53"/>
                  <a:gd name="T26" fmla="*/ 61 w 61"/>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53">
                    <a:moveTo>
                      <a:pt x="8" y="0"/>
                    </a:moveTo>
                    <a:lnTo>
                      <a:pt x="0" y="44"/>
                    </a:lnTo>
                    <a:lnTo>
                      <a:pt x="0" y="53"/>
                    </a:lnTo>
                    <a:lnTo>
                      <a:pt x="8" y="53"/>
                    </a:lnTo>
                    <a:lnTo>
                      <a:pt x="26" y="44"/>
                    </a:lnTo>
                    <a:lnTo>
                      <a:pt x="61" y="0"/>
                    </a:lnTo>
                    <a:lnTo>
                      <a:pt x="26" y="8"/>
                    </a:lnTo>
                    <a:lnTo>
                      <a:pt x="8"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55" name="Freeform 745"/>
              <p:cNvSpPr>
                <a:spLocks/>
              </p:cNvSpPr>
              <p:nvPr/>
            </p:nvSpPr>
            <p:spPr bwMode="auto">
              <a:xfrm>
                <a:off x="4634" y="3202"/>
                <a:ext cx="61" cy="53"/>
              </a:xfrm>
              <a:custGeom>
                <a:avLst/>
                <a:gdLst>
                  <a:gd name="T0" fmla="*/ 8 w 61"/>
                  <a:gd name="T1" fmla="*/ 0 h 53"/>
                  <a:gd name="T2" fmla="*/ 0 w 61"/>
                  <a:gd name="T3" fmla="*/ 44 h 53"/>
                  <a:gd name="T4" fmla="*/ 0 w 61"/>
                  <a:gd name="T5" fmla="*/ 53 h 53"/>
                  <a:gd name="T6" fmla="*/ 8 w 61"/>
                  <a:gd name="T7" fmla="*/ 53 h 53"/>
                  <a:gd name="T8" fmla="*/ 26 w 61"/>
                  <a:gd name="T9" fmla="*/ 44 h 53"/>
                  <a:gd name="T10" fmla="*/ 61 w 61"/>
                  <a:gd name="T11" fmla="*/ 0 h 53"/>
                  <a:gd name="T12" fmla="*/ 26 w 61"/>
                  <a:gd name="T13" fmla="*/ 8 h 53"/>
                  <a:gd name="T14" fmla="*/ 8 w 61"/>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53"/>
                  <a:gd name="T26" fmla="*/ 61 w 61"/>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53">
                    <a:moveTo>
                      <a:pt x="8" y="0"/>
                    </a:moveTo>
                    <a:lnTo>
                      <a:pt x="0" y="44"/>
                    </a:lnTo>
                    <a:lnTo>
                      <a:pt x="0" y="53"/>
                    </a:lnTo>
                    <a:lnTo>
                      <a:pt x="8" y="53"/>
                    </a:lnTo>
                    <a:lnTo>
                      <a:pt x="26" y="44"/>
                    </a:lnTo>
                    <a:lnTo>
                      <a:pt x="61" y="0"/>
                    </a:lnTo>
                    <a:lnTo>
                      <a:pt x="26" y="8"/>
                    </a:lnTo>
                    <a:lnTo>
                      <a:pt x="8"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02" name="Freeform 746"/>
            <p:cNvSpPr>
              <a:spLocks/>
            </p:cNvSpPr>
            <p:nvPr/>
          </p:nvSpPr>
          <p:spPr bwMode="auto">
            <a:xfrm>
              <a:off x="8675688" y="5059362"/>
              <a:ext cx="141287" cy="187325"/>
            </a:xfrm>
            <a:custGeom>
              <a:avLst/>
              <a:gdLst>
                <a:gd name="T0" fmla="*/ 0 w 87"/>
                <a:gd name="T1" fmla="*/ 2147483647 h 124"/>
                <a:gd name="T2" fmla="*/ 2147483647 w 87"/>
                <a:gd name="T3" fmla="*/ 2147483647 h 124"/>
                <a:gd name="T4" fmla="*/ 0 w 87"/>
                <a:gd name="T5" fmla="*/ 2147483647 h 124"/>
                <a:gd name="T6" fmla="*/ 2147483647 w 87"/>
                <a:gd name="T7" fmla="*/ 2147483647 h 124"/>
                <a:gd name="T8" fmla="*/ 2147483647 w 87"/>
                <a:gd name="T9" fmla="*/ 2147483647 h 124"/>
                <a:gd name="T10" fmla="*/ 2147483647 w 87"/>
                <a:gd name="T11" fmla="*/ 2147483647 h 124"/>
                <a:gd name="T12" fmla="*/ 2147483647 w 87"/>
                <a:gd name="T13" fmla="*/ 2147483647 h 124"/>
                <a:gd name="T14" fmla="*/ 2147483647 w 87"/>
                <a:gd name="T15" fmla="*/ 2147483647 h 124"/>
                <a:gd name="T16" fmla="*/ 2147483647 w 87"/>
                <a:gd name="T17" fmla="*/ 2147483647 h 124"/>
                <a:gd name="T18" fmla="*/ 2147483647 w 87"/>
                <a:gd name="T19" fmla="*/ 2147483647 h 124"/>
                <a:gd name="T20" fmla="*/ 2147483647 w 87"/>
                <a:gd name="T21" fmla="*/ 2147483647 h 124"/>
                <a:gd name="T22" fmla="*/ 2147483647 w 87"/>
                <a:gd name="T23" fmla="*/ 2147483647 h 124"/>
                <a:gd name="T24" fmla="*/ 2147483647 w 87"/>
                <a:gd name="T25" fmla="*/ 2147483647 h 124"/>
                <a:gd name="T26" fmla="*/ 2147483647 w 87"/>
                <a:gd name="T27" fmla="*/ 2147483647 h 124"/>
                <a:gd name="T28" fmla="*/ 2147483647 w 87"/>
                <a:gd name="T29" fmla="*/ 2147483647 h 124"/>
                <a:gd name="T30" fmla="*/ 2147483647 w 87"/>
                <a:gd name="T31" fmla="*/ 2147483647 h 124"/>
                <a:gd name="T32" fmla="*/ 2147483647 w 87"/>
                <a:gd name="T33" fmla="*/ 0 h 124"/>
                <a:gd name="T34" fmla="*/ 2147483647 w 87"/>
                <a:gd name="T35" fmla="*/ 2147483647 h 124"/>
                <a:gd name="T36" fmla="*/ 2147483647 w 87"/>
                <a:gd name="T37" fmla="*/ 2147483647 h 124"/>
                <a:gd name="T38" fmla="*/ 2147483647 w 87"/>
                <a:gd name="T39" fmla="*/ 2147483647 h 124"/>
                <a:gd name="T40" fmla="*/ 0 w 87"/>
                <a:gd name="T41" fmla="*/ 2147483647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
                <a:gd name="T64" fmla="*/ 0 h 124"/>
                <a:gd name="T65" fmla="*/ 87 w 87"/>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 h="124">
                  <a:moveTo>
                    <a:pt x="0" y="89"/>
                  </a:moveTo>
                  <a:lnTo>
                    <a:pt x="9" y="107"/>
                  </a:lnTo>
                  <a:lnTo>
                    <a:pt x="0" y="124"/>
                  </a:lnTo>
                  <a:lnTo>
                    <a:pt x="52" y="89"/>
                  </a:lnTo>
                  <a:lnTo>
                    <a:pt x="70" y="80"/>
                  </a:lnTo>
                  <a:lnTo>
                    <a:pt x="87" y="53"/>
                  </a:lnTo>
                  <a:lnTo>
                    <a:pt x="79" y="53"/>
                  </a:lnTo>
                  <a:lnTo>
                    <a:pt x="61" y="71"/>
                  </a:lnTo>
                  <a:lnTo>
                    <a:pt x="52" y="53"/>
                  </a:lnTo>
                  <a:lnTo>
                    <a:pt x="61" y="35"/>
                  </a:lnTo>
                  <a:lnTo>
                    <a:pt x="52" y="35"/>
                  </a:lnTo>
                  <a:lnTo>
                    <a:pt x="52" y="44"/>
                  </a:lnTo>
                  <a:lnTo>
                    <a:pt x="44" y="44"/>
                  </a:lnTo>
                  <a:lnTo>
                    <a:pt x="52" y="18"/>
                  </a:lnTo>
                  <a:lnTo>
                    <a:pt x="52" y="9"/>
                  </a:lnTo>
                  <a:lnTo>
                    <a:pt x="44" y="9"/>
                  </a:lnTo>
                  <a:lnTo>
                    <a:pt x="35" y="0"/>
                  </a:lnTo>
                  <a:lnTo>
                    <a:pt x="35" y="44"/>
                  </a:lnTo>
                  <a:lnTo>
                    <a:pt x="44" y="44"/>
                  </a:lnTo>
                  <a:lnTo>
                    <a:pt x="9" y="80"/>
                  </a:lnTo>
                  <a:lnTo>
                    <a:pt x="0" y="8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03" name="Group 747"/>
            <p:cNvGrpSpPr>
              <a:grpSpLocks/>
            </p:cNvGrpSpPr>
            <p:nvPr/>
          </p:nvGrpSpPr>
          <p:grpSpPr bwMode="auto">
            <a:xfrm>
              <a:off x="8675688" y="5059362"/>
              <a:ext cx="141287" cy="187325"/>
              <a:chOff x="5069" y="3086"/>
              <a:chExt cx="87" cy="124"/>
            </a:xfrm>
          </p:grpSpPr>
          <p:sp>
            <p:nvSpPr>
              <p:cNvPr id="55952" name="Freeform 748"/>
              <p:cNvSpPr>
                <a:spLocks/>
              </p:cNvSpPr>
              <p:nvPr/>
            </p:nvSpPr>
            <p:spPr bwMode="auto">
              <a:xfrm>
                <a:off x="5069" y="3086"/>
                <a:ext cx="87" cy="124"/>
              </a:xfrm>
              <a:custGeom>
                <a:avLst/>
                <a:gdLst>
                  <a:gd name="T0" fmla="*/ 0 w 87"/>
                  <a:gd name="T1" fmla="*/ 89 h 124"/>
                  <a:gd name="T2" fmla="*/ 9 w 87"/>
                  <a:gd name="T3" fmla="*/ 107 h 124"/>
                  <a:gd name="T4" fmla="*/ 0 w 87"/>
                  <a:gd name="T5" fmla="*/ 124 h 124"/>
                  <a:gd name="T6" fmla="*/ 52 w 87"/>
                  <a:gd name="T7" fmla="*/ 89 h 124"/>
                  <a:gd name="T8" fmla="*/ 70 w 87"/>
                  <a:gd name="T9" fmla="*/ 80 h 124"/>
                  <a:gd name="T10" fmla="*/ 87 w 87"/>
                  <a:gd name="T11" fmla="*/ 53 h 124"/>
                  <a:gd name="T12" fmla="*/ 79 w 87"/>
                  <a:gd name="T13" fmla="*/ 53 h 124"/>
                  <a:gd name="T14" fmla="*/ 61 w 87"/>
                  <a:gd name="T15" fmla="*/ 71 h 124"/>
                  <a:gd name="T16" fmla="*/ 52 w 87"/>
                  <a:gd name="T17" fmla="*/ 53 h 124"/>
                  <a:gd name="T18" fmla="*/ 61 w 87"/>
                  <a:gd name="T19" fmla="*/ 35 h 124"/>
                  <a:gd name="T20" fmla="*/ 52 w 87"/>
                  <a:gd name="T21" fmla="*/ 35 h 124"/>
                  <a:gd name="T22" fmla="*/ 52 w 87"/>
                  <a:gd name="T23" fmla="*/ 44 h 124"/>
                  <a:gd name="T24" fmla="*/ 44 w 87"/>
                  <a:gd name="T25" fmla="*/ 44 h 124"/>
                  <a:gd name="T26" fmla="*/ 52 w 87"/>
                  <a:gd name="T27" fmla="*/ 18 h 124"/>
                  <a:gd name="T28" fmla="*/ 52 w 87"/>
                  <a:gd name="T29" fmla="*/ 9 h 124"/>
                  <a:gd name="T30" fmla="*/ 44 w 87"/>
                  <a:gd name="T31" fmla="*/ 9 h 124"/>
                  <a:gd name="T32" fmla="*/ 35 w 87"/>
                  <a:gd name="T33" fmla="*/ 0 h 124"/>
                  <a:gd name="T34" fmla="*/ 35 w 87"/>
                  <a:gd name="T35" fmla="*/ 44 h 124"/>
                  <a:gd name="T36" fmla="*/ 44 w 87"/>
                  <a:gd name="T37" fmla="*/ 44 h 124"/>
                  <a:gd name="T38" fmla="*/ 9 w 87"/>
                  <a:gd name="T39" fmla="*/ 80 h 124"/>
                  <a:gd name="T40" fmla="*/ 0 w 87"/>
                  <a:gd name="T41" fmla="*/ 89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
                  <a:gd name="T64" fmla="*/ 0 h 124"/>
                  <a:gd name="T65" fmla="*/ 87 w 87"/>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 h="124">
                    <a:moveTo>
                      <a:pt x="0" y="89"/>
                    </a:moveTo>
                    <a:lnTo>
                      <a:pt x="9" y="107"/>
                    </a:lnTo>
                    <a:lnTo>
                      <a:pt x="0" y="124"/>
                    </a:lnTo>
                    <a:lnTo>
                      <a:pt x="52" y="89"/>
                    </a:lnTo>
                    <a:lnTo>
                      <a:pt x="70" y="80"/>
                    </a:lnTo>
                    <a:lnTo>
                      <a:pt x="87" y="53"/>
                    </a:lnTo>
                    <a:lnTo>
                      <a:pt x="79" y="53"/>
                    </a:lnTo>
                    <a:lnTo>
                      <a:pt x="61" y="71"/>
                    </a:lnTo>
                    <a:lnTo>
                      <a:pt x="52" y="53"/>
                    </a:lnTo>
                    <a:lnTo>
                      <a:pt x="61" y="35"/>
                    </a:lnTo>
                    <a:lnTo>
                      <a:pt x="52" y="35"/>
                    </a:lnTo>
                    <a:lnTo>
                      <a:pt x="52" y="44"/>
                    </a:lnTo>
                    <a:lnTo>
                      <a:pt x="44" y="44"/>
                    </a:lnTo>
                    <a:lnTo>
                      <a:pt x="52" y="18"/>
                    </a:lnTo>
                    <a:lnTo>
                      <a:pt x="52" y="9"/>
                    </a:lnTo>
                    <a:lnTo>
                      <a:pt x="44" y="9"/>
                    </a:lnTo>
                    <a:lnTo>
                      <a:pt x="35" y="0"/>
                    </a:lnTo>
                    <a:lnTo>
                      <a:pt x="35" y="44"/>
                    </a:lnTo>
                    <a:lnTo>
                      <a:pt x="44" y="44"/>
                    </a:lnTo>
                    <a:lnTo>
                      <a:pt x="9" y="80"/>
                    </a:lnTo>
                    <a:lnTo>
                      <a:pt x="0" y="8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53" name="Freeform 749"/>
              <p:cNvSpPr>
                <a:spLocks/>
              </p:cNvSpPr>
              <p:nvPr/>
            </p:nvSpPr>
            <p:spPr bwMode="auto">
              <a:xfrm>
                <a:off x="5069" y="3086"/>
                <a:ext cx="87" cy="124"/>
              </a:xfrm>
              <a:custGeom>
                <a:avLst/>
                <a:gdLst>
                  <a:gd name="T0" fmla="*/ 0 w 87"/>
                  <a:gd name="T1" fmla="*/ 89 h 124"/>
                  <a:gd name="T2" fmla="*/ 9 w 87"/>
                  <a:gd name="T3" fmla="*/ 107 h 124"/>
                  <a:gd name="T4" fmla="*/ 0 w 87"/>
                  <a:gd name="T5" fmla="*/ 124 h 124"/>
                  <a:gd name="T6" fmla="*/ 52 w 87"/>
                  <a:gd name="T7" fmla="*/ 89 h 124"/>
                  <a:gd name="T8" fmla="*/ 70 w 87"/>
                  <a:gd name="T9" fmla="*/ 80 h 124"/>
                  <a:gd name="T10" fmla="*/ 87 w 87"/>
                  <a:gd name="T11" fmla="*/ 53 h 124"/>
                  <a:gd name="T12" fmla="*/ 79 w 87"/>
                  <a:gd name="T13" fmla="*/ 53 h 124"/>
                  <a:gd name="T14" fmla="*/ 61 w 87"/>
                  <a:gd name="T15" fmla="*/ 71 h 124"/>
                  <a:gd name="T16" fmla="*/ 52 w 87"/>
                  <a:gd name="T17" fmla="*/ 53 h 124"/>
                  <a:gd name="T18" fmla="*/ 61 w 87"/>
                  <a:gd name="T19" fmla="*/ 35 h 124"/>
                  <a:gd name="T20" fmla="*/ 52 w 87"/>
                  <a:gd name="T21" fmla="*/ 35 h 124"/>
                  <a:gd name="T22" fmla="*/ 52 w 87"/>
                  <a:gd name="T23" fmla="*/ 44 h 124"/>
                  <a:gd name="T24" fmla="*/ 44 w 87"/>
                  <a:gd name="T25" fmla="*/ 44 h 124"/>
                  <a:gd name="T26" fmla="*/ 52 w 87"/>
                  <a:gd name="T27" fmla="*/ 18 h 124"/>
                  <a:gd name="T28" fmla="*/ 52 w 87"/>
                  <a:gd name="T29" fmla="*/ 9 h 124"/>
                  <a:gd name="T30" fmla="*/ 44 w 87"/>
                  <a:gd name="T31" fmla="*/ 9 h 124"/>
                  <a:gd name="T32" fmla="*/ 35 w 87"/>
                  <a:gd name="T33" fmla="*/ 0 h 124"/>
                  <a:gd name="T34" fmla="*/ 35 w 87"/>
                  <a:gd name="T35" fmla="*/ 44 h 124"/>
                  <a:gd name="T36" fmla="*/ 44 w 87"/>
                  <a:gd name="T37" fmla="*/ 44 h 124"/>
                  <a:gd name="T38" fmla="*/ 9 w 87"/>
                  <a:gd name="T39" fmla="*/ 80 h 124"/>
                  <a:gd name="T40" fmla="*/ 0 w 87"/>
                  <a:gd name="T41" fmla="*/ 89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
                  <a:gd name="T64" fmla="*/ 0 h 124"/>
                  <a:gd name="T65" fmla="*/ 87 w 87"/>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 h="124">
                    <a:moveTo>
                      <a:pt x="0" y="89"/>
                    </a:moveTo>
                    <a:lnTo>
                      <a:pt x="9" y="107"/>
                    </a:lnTo>
                    <a:lnTo>
                      <a:pt x="0" y="124"/>
                    </a:lnTo>
                    <a:lnTo>
                      <a:pt x="52" y="89"/>
                    </a:lnTo>
                    <a:lnTo>
                      <a:pt x="70" y="80"/>
                    </a:lnTo>
                    <a:lnTo>
                      <a:pt x="87" y="53"/>
                    </a:lnTo>
                    <a:lnTo>
                      <a:pt x="79" y="53"/>
                    </a:lnTo>
                    <a:lnTo>
                      <a:pt x="61" y="71"/>
                    </a:lnTo>
                    <a:lnTo>
                      <a:pt x="52" y="53"/>
                    </a:lnTo>
                    <a:lnTo>
                      <a:pt x="61" y="35"/>
                    </a:lnTo>
                    <a:lnTo>
                      <a:pt x="52" y="35"/>
                    </a:lnTo>
                    <a:lnTo>
                      <a:pt x="52" y="44"/>
                    </a:lnTo>
                    <a:lnTo>
                      <a:pt x="44" y="44"/>
                    </a:lnTo>
                    <a:lnTo>
                      <a:pt x="52" y="18"/>
                    </a:lnTo>
                    <a:lnTo>
                      <a:pt x="52" y="9"/>
                    </a:lnTo>
                    <a:lnTo>
                      <a:pt x="44" y="9"/>
                    </a:lnTo>
                    <a:lnTo>
                      <a:pt x="35" y="0"/>
                    </a:lnTo>
                    <a:lnTo>
                      <a:pt x="35" y="44"/>
                    </a:lnTo>
                    <a:lnTo>
                      <a:pt x="44" y="44"/>
                    </a:lnTo>
                    <a:lnTo>
                      <a:pt x="9" y="80"/>
                    </a:lnTo>
                    <a:lnTo>
                      <a:pt x="0" y="8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04" name="Freeform 750"/>
            <p:cNvSpPr>
              <a:spLocks/>
            </p:cNvSpPr>
            <p:nvPr/>
          </p:nvSpPr>
          <p:spPr bwMode="auto">
            <a:xfrm>
              <a:off x="8394700" y="5235575"/>
              <a:ext cx="254000" cy="158750"/>
            </a:xfrm>
            <a:custGeom>
              <a:avLst/>
              <a:gdLst>
                <a:gd name="T0" fmla="*/ 0 w 157"/>
                <a:gd name="T1" fmla="*/ 2147483647 h 106"/>
                <a:gd name="T2" fmla="*/ 2147483647 w 157"/>
                <a:gd name="T3" fmla="*/ 2147483647 h 106"/>
                <a:gd name="T4" fmla="*/ 2147483647 w 157"/>
                <a:gd name="T5" fmla="*/ 2147483647 h 106"/>
                <a:gd name="T6" fmla="*/ 2147483647 w 157"/>
                <a:gd name="T7" fmla="*/ 2147483647 h 106"/>
                <a:gd name="T8" fmla="*/ 2147483647 w 157"/>
                <a:gd name="T9" fmla="*/ 2147483647 h 106"/>
                <a:gd name="T10" fmla="*/ 2147483647 w 157"/>
                <a:gd name="T11" fmla="*/ 2147483647 h 106"/>
                <a:gd name="T12" fmla="*/ 2147483647 w 157"/>
                <a:gd name="T13" fmla="*/ 2147483647 h 106"/>
                <a:gd name="T14" fmla="*/ 2147483647 w 157"/>
                <a:gd name="T15" fmla="*/ 2147483647 h 106"/>
                <a:gd name="T16" fmla="*/ 2147483647 w 157"/>
                <a:gd name="T17" fmla="*/ 2147483647 h 106"/>
                <a:gd name="T18" fmla="*/ 2147483647 w 157"/>
                <a:gd name="T19" fmla="*/ 2147483647 h 106"/>
                <a:gd name="T20" fmla="*/ 2147483647 w 157"/>
                <a:gd name="T21" fmla="*/ 2147483647 h 106"/>
                <a:gd name="T22" fmla="*/ 2147483647 w 157"/>
                <a:gd name="T23" fmla="*/ 0 h 106"/>
                <a:gd name="T24" fmla="*/ 2147483647 w 157"/>
                <a:gd name="T25" fmla="*/ 2147483647 h 106"/>
                <a:gd name="T26" fmla="*/ 2147483647 w 157"/>
                <a:gd name="T27" fmla="*/ 0 h 106"/>
                <a:gd name="T28" fmla="*/ 2147483647 w 157"/>
                <a:gd name="T29" fmla="*/ 0 h 106"/>
                <a:gd name="T30" fmla="*/ 2147483647 w 157"/>
                <a:gd name="T31" fmla="*/ 2147483647 h 106"/>
                <a:gd name="T32" fmla="*/ 2147483647 w 157"/>
                <a:gd name="T33" fmla="*/ 2147483647 h 106"/>
                <a:gd name="T34" fmla="*/ 0 w 157"/>
                <a:gd name="T35" fmla="*/ 2147483647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106"/>
                <a:gd name="T56" fmla="*/ 157 w 157"/>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106">
                  <a:moveTo>
                    <a:pt x="0" y="98"/>
                  </a:moveTo>
                  <a:lnTo>
                    <a:pt x="9" y="98"/>
                  </a:lnTo>
                  <a:lnTo>
                    <a:pt x="9" y="106"/>
                  </a:lnTo>
                  <a:lnTo>
                    <a:pt x="17" y="106"/>
                  </a:lnTo>
                  <a:lnTo>
                    <a:pt x="44" y="98"/>
                  </a:lnTo>
                  <a:lnTo>
                    <a:pt x="78" y="71"/>
                  </a:lnTo>
                  <a:lnTo>
                    <a:pt x="113" y="62"/>
                  </a:lnTo>
                  <a:lnTo>
                    <a:pt x="113" y="44"/>
                  </a:lnTo>
                  <a:lnTo>
                    <a:pt x="148" y="17"/>
                  </a:lnTo>
                  <a:lnTo>
                    <a:pt x="157" y="8"/>
                  </a:lnTo>
                  <a:lnTo>
                    <a:pt x="148" y="8"/>
                  </a:lnTo>
                  <a:lnTo>
                    <a:pt x="157" y="0"/>
                  </a:lnTo>
                  <a:lnTo>
                    <a:pt x="139" y="8"/>
                  </a:lnTo>
                  <a:lnTo>
                    <a:pt x="139" y="0"/>
                  </a:lnTo>
                  <a:lnTo>
                    <a:pt x="131" y="0"/>
                  </a:lnTo>
                  <a:lnTo>
                    <a:pt x="96" y="44"/>
                  </a:lnTo>
                  <a:lnTo>
                    <a:pt x="44" y="62"/>
                  </a:lnTo>
                  <a:lnTo>
                    <a:pt x="0" y="9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05" name="Group 751"/>
            <p:cNvGrpSpPr>
              <a:grpSpLocks/>
            </p:cNvGrpSpPr>
            <p:nvPr/>
          </p:nvGrpSpPr>
          <p:grpSpPr bwMode="auto">
            <a:xfrm>
              <a:off x="8394700" y="5235575"/>
              <a:ext cx="254000" cy="158750"/>
              <a:chOff x="4895" y="3202"/>
              <a:chExt cx="157" cy="106"/>
            </a:xfrm>
          </p:grpSpPr>
          <p:sp>
            <p:nvSpPr>
              <p:cNvPr id="55950" name="Freeform 752"/>
              <p:cNvSpPr>
                <a:spLocks/>
              </p:cNvSpPr>
              <p:nvPr/>
            </p:nvSpPr>
            <p:spPr bwMode="auto">
              <a:xfrm>
                <a:off x="4895" y="3202"/>
                <a:ext cx="157" cy="106"/>
              </a:xfrm>
              <a:custGeom>
                <a:avLst/>
                <a:gdLst>
                  <a:gd name="T0" fmla="*/ 0 w 157"/>
                  <a:gd name="T1" fmla="*/ 98 h 106"/>
                  <a:gd name="T2" fmla="*/ 9 w 157"/>
                  <a:gd name="T3" fmla="*/ 98 h 106"/>
                  <a:gd name="T4" fmla="*/ 9 w 157"/>
                  <a:gd name="T5" fmla="*/ 106 h 106"/>
                  <a:gd name="T6" fmla="*/ 17 w 157"/>
                  <a:gd name="T7" fmla="*/ 106 h 106"/>
                  <a:gd name="T8" fmla="*/ 44 w 157"/>
                  <a:gd name="T9" fmla="*/ 98 h 106"/>
                  <a:gd name="T10" fmla="*/ 78 w 157"/>
                  <a:gd name="T11" fmla="*/ 71 h 106"/>
                  <a:gd name="T12" fmla="*/ 113 w 157"/>
                  <a:gd name="T13" fmla="*/ 62 h 106"/>
                  <a:gd name="T14" fmla="*/ 113 w 157"/>
                  <a:gd name="T15" fmla="*/ 44 h 106"/>
                  <a:gd name="T16" fmla="*/ 148 w 157"/>
                  <a:gd name="T17" fmla="*/ 17 h 106"/>
                  <a:gd name="T18" fmla="*/ 157 w 157"/>
                  <a:gd name="T19" fmla="*/ 8 h 106"/>
                  <a:gd name="T20" fmla="*/ 148 w 157"/>
                  <a:gd name="T21" fmla="*/ 8 h 106"/>
                  <a:gd name="T22" fmla="*/ 157 w 157"/>
                  <a:gd name="T23" fmla="*/ 0 h 106"/>
                  <a:gd name="T24" fmla="*/ 139 w 157"/>
                  <a:gd name="T25" fmla="*/ 8 h 106"/>
                  <a:gd name="T26" fmla="*/ 139 w 157"/>
                  <a:gd name="T27" fmla="*/ 0 h 106"/>
                  <a:gd name="T28" fmla="*/ 131 w 157"/>
                  <a:gd name="T29" fmla="*/ 0 h 106"/>
                  <a:gd name="T30" fmla="*/ 96 w 157"/>
                  <a:gd name="T31" fmla="*/ 44 h 106"/>
                  <a:gd name="T32" fmla="*/ 44 w 157"/>
                  <a:gd name="T33" fmla="*/ 62 h 106"/>
                  <a:gd name="T34" fmla="*/ 0 w 157"/>
                  <a:gd name="T35" fmla="*/ 98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106"/>
                  <a:gd name="T56" fmla="*/ 157 w 157"/>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106">
                    <a:moveTo>
                      <a:pt x="0" y="98"/>
                    </a:moveTo>
                    <a:lnTo>
                      <a:pt x="9" y="98"/>
                    </a:lnTo>
                    <a:lnTo>
                      <a:pt x="9" y="106"/>
                    </a:lnTo>
                    <a:lnTo>
                      <a:pt x="17" y="106"/>
                    </a:lnTo>
                    <a:lnTo>
                      <a:pt x="44" y="98"/>
                    </a:lnTo>
                    <a:lnTo>
                      <a:pt x="78" y="71"/>
                    </a:lnTo>
                    <a:lnTo>
                      <a:pt x="113" y="62"/>
                    </a:lnTo>
                    <a:lnTo>
                      <a:pt x="113" y="44"/>
                    </a:lnTo>
                    <a:lnTo>
                      <a:pt x="148" y="17"/>
                    </a:lnTo>
                    <a:lnTo>
                      <a:pt x="157" y="8"/>
                    </a:lnTo>
                    <a:lnTo>
                      <a:pt x="148" y="8"/>
                    </a:lnTo>
                    <a:lnTo>
                      <a:pt x="157" y="0"/>
                    </a:lnTo>
                    <a:lnTo>
                      <a:pt x="139" y="8"/>
                    </a:lnTo>
                    <a:lnTo>
                      <a:pt x="139" y="0"/>
                    </a:lnTo>
                    <a:lnTo>
                      <a:pt x="131" y="0"/>
                    </a:lnTo>
                    <a:lnTo>
                      <a:pt x="96" y="44"/>
                    </a:lnTo>
                    <a:lnTo>
                      <a:pt x="44" y="62"/>
                    </a:lnTo>
                    <a:lnTo>
                      <a:pt x="0" y="98"/>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51" name="Freeform 753"/>
              <p:cNvSpPr>
                <a:spLocks/>
              </p:cNvSpPr>
              <p:nvPr/>
            </p:nvSpPr>
            <p:spPr bwMode="auto">
              <a:xfrm>
                <a:off x="4895" y="3202"/>
                <a:ext cx="157" cy="106"/>
              </a:xfrm>
              <a:custGeom>
                <a:avLst/>
                <a:gdLst>
                  <a:gd name="T0" fmla="*/ 0 w 157"/>
                  <a:gd name="T1" fmla="*/ 98 h 106"/>
                  <a:gd name="T2" fmla="*/ 9 w 157"/>
                  <a:gd name="T3" fmla="*/ 98 h 106"/>
                  <a:gd name="T4" fmla="*/ 9 w 157"/>
                  <a:gd name="T5" fmla="*/ 106 h 106"/>
                  <a:gd name="T6" fmla="*/ 17 w 157"/>
                  <a:gd name="T7" fmla="*/ 106 h 106"/>
                  <a:gd name="T8" fmla="*/ 44 w 157"/>
                  <a:gd name="T9" fmla="*/ 98 h 106"/>
                  <a:gd name="T10" fmla="*/ 78 w 157"/>
                  <a:gd name="T11" fmla="*/ 71 h 106"/>
                  <a:gd name="T12" fmla="*/ 113 w 157"/>
                  <a:gd name="T13" fmla="*/ 62 h 106"/>
                  <a:gd name="T14" fmla="*/ 113 w 157"/>
                  <a:gd name="T15" fmla="*/ 44 h 106"/>
                  <a:gd name="T16" fmla="*/ 148 w 157"/>
                  <a:gd name="T17" fmla="*/ 17 h 106"/>
                  <a:gd name="T18" fmla="*/ 157 w 157"/>
                  <a:gd name="T19" fmla="*/ 8 h 106"/>
                  <a:gd name="T20" fmla="*/ 148 w 157"/>
                  <a:gd name="T21" fmla="*/ 8 h 106"/>
                  <a:gd name="T22" fmla="*/ 157 w 157"/>
                  <a:gd name="T23" fmla="*/ 0 h 106"/>
                  <a:gd name="T24" fmla="*/ 139 w 157"/>
                  <a:gd name="T25" fmla="*/ 8 h 106"/>
                  <a:gd name="T26" fmla="*/ 139 w 157"/>
                  <a:gd name="T27" fmla="*/ 0 h 106"/>
                  <a:gd name="T28" fmla="*/ 131 w 157"/>
                  <a:gd name="T29" fmla="*/ 0 h 106"/>
                  <a:gd name="T30" fmla="*/ 96 w 157"/>
                  <a:gd name="T31" fmla="*/ 44 h 106"/>
                  <a:gd name="T32" fmla="*/ 44 w 157"/>
                  <a:gd name="T33" fmla="*/ 62 h 106"/>
                  <a:gd name="T34" fmla="*/ 0 w 157"/>
                  <a:gd name="T35" fmla="*/ 98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7"/>
                  <a:gd name="T55" fmla="*/ 0 h 106"/>
                  <a:gd name="T56" fmla="*/ 157 w 157"/>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7" h="106">
                    <a:moveTo>
                      <a:pt x="0" y="98"/>
                    </a:moveTo>
                    <a:lnTo>
                      <a:pt x="9" y="98"/>
                    </a:lnTo>
                    <a:lnTo>
                      <a:pt x="9" y="106"/>
                    </a:lnTo>
                    <a:lnTo>
                      <a:pt x="17" y="106"/>
                    </a:lnTo>
                    <a:lnTo>
                      <a:pt x="44" y="98"/>
                    </a:lnTo>
                    <a:lnTo>
                      <a:pt x="78" y="71"/>
                    </a:lnTo>
                    <a:lnTo>
                      <a:pt x="113" y="62"/>
                    </a:lnTo>
                    <a:lnTo>
                      <a:pt x="113" y="44"/>
                    </a:lnTo>
                    <a:lnTo>
                      <a:pt x="148" y="17"/>
                    </a:lnTo>
                    <a:lnTo>
                      <a:pt x="157" y="8"/>
                    </a:lnTo>
                    <a:lnTo>
                      <a:pt x="148" y="8"/>
                    </a:lnTo>
                    <a:lnTo>
                      <a:pt x="157" y="0"/>
                    </a:lnTo>
                    <a:lnTo>
                      <a:pt x="139" y="8"/>
                    </a:lnTo>
                    <a:lnTo>
                      <a:pt x="139" y="0"/>
                    </a:lnTo>
                    <a:lnTo>
                      <a:pt x="131" y="0"/>
                    </a:lnTo>
                    <a:lnTo>
                      <a:pt x="96" y="44"/>
                    </a:lnTo>
                    <a:lnTo>
                      <a:pt x="44" y="62"/>
                    </a:lnTo>
                    <a:lnTo>
                      <a:pt x="0" y="9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06" name="Freeform 754"/>
            <p:cNvSpPr>
              <a:spLocks/>
            </p:cNvSpPr>
            <p:nvPr/>
          </p:nvSpPr>
          <p:spPr bwMode="auto">
            <a:xfrm>
              <a:off x="8382000" y="5394325"/>
              <a:ext cx="28575" cy="14287"/>
            </a:xfrm>
            <a:custGeom>
              <a:avLst/>
              <a:gdLst>
                <a:gd name="T0" fmla="*/ 0 w 18"/>
                <a:gd name="T1" fmla="*/ 2147483647 h 9"/>
                <a:gd name="T2" fmla="*/ 2147483647 w 18"/>
                <a:gd name="T3" fmla="*/ 2147483647 h 9"/>
                <a:gd name="T4" fmla="*/ 2147483647 w 18"/>
                <a:gd name="T5" fmla="*/ 0 h 9"/>
                <a:gd name="T6" fmla="*/ 0 w 18"/>
                <a:gd name="T7" fmla="*/ 2147483647 h 9"/>
                <a:gd name="T8" fmla="*/ 0 60000 65536"/>
                <a:gd name="T9" fmla="*/ 0 60000 65536"/>
                <a:gd name="T10" fmla="*/ 0 60000 65536"/>
                <a:gd name="T11" fmla="*/ 0 60000 65536"/>
                <a:gd name="T12" fmla="*/ 0 w 18"/>
                <a:gd name="T13" fmla="*/ 0 h 9"/>
                <a:gd name="T14" fmla="*/ 18 w 18"/>
                <a:gd name="T15" fmla="*/ 9 h 9"/>
              </a:gdLst>
              <a:ahLst/>
              <a:cxnLst>
                <a:cxn ang="T8">
                  <a:pos x="T0" y="T1"/>
                </a:cxn>
                <a:cxn ang="T9">
                  <a:pos x="T2" y="T3"/>
                </a:cxn>
                <a:cxn ang="T10">
                  <a:pos x="T4" y="T5"/>
                </a:cxn>
                <a:cxn ang="T11">
                  <a:pos x="T6" y="T7"/>
                </a:cxn>
              </a:cxnLst>
              <a:rect l="T12" t="T13" r="T14" b="T15"/>
              <a:pathLst>
                <a:path w="18" h="9">
                  <a:moveTo>
                    <a:pt x="0" y="9"/>
                  </a:moveTo>
                  <a:lnTo>
                    <a:pt x="18" y="9"/>
                  </a:lnTo>
                  <a:lnTo>
                    <a:pt x="18" y="0"/>
                  </a:lnTo>
                  <a:lnTo>
                    <a:pt x="0"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07" name="Freeform 755"/>
            <p:cNvSpPr>
              <a:spLocks/>
            </p:cNvSpPr>
            <p:nvPr/>
          </p:nvSpPr>
          <p:spPr bwMode="auto">
            <a:xfrm>
              <a:off x="8382000" y="5394325"/>
              <a:ext cx="28575" cy="14287"/>
            </a:xfrm>
            <a:custGeom>
              <a:avLst/>
              <a:gdLst>
                <a:gd name="T0" fmla="*/ 0 w 18"/>
                <a:gd name="T1" fmla="*/ 2147483647 h 9"/>
                <a:gd name="T2" fmla="*/ 2147483647 w 18"/>
                <a:gd name="T3" fmla="*/ 2147483647 h 9"/>
                <a:gd name="T4" fmla="*/ 2147483647 w 18"/>
                <a:gd name="T5" fmla="*/ 0 h 9"/>
                <a:gd name="T6" fmla="*/ 0 w 18"/>
                <a:gd name="T7" fmla="*/ 2147483647 h 9"/>
                <a:gd name="T8" fmla="*/ 0 60000 65536"/>
                <a:gd name="T9" fmla="*/ 0 60000 65536"/>
                <a:gd name="T10" fmla="*/ 0 60000 65536"/>
                <a:gd name="T11" fmla="*/ 0 60000 65536"/>
                <a:gd name="T12" fmla="*/ 0 w 18"/>
                <a:gd name="T13" fmla="*/ 0 h 9"/>
                <a:gd name="T14" fmla="*/ 18 w 18"/>
                <a:gd name="T15" fmla="*/ 9 h 9"/>
              </a:gdLst>
              <a:ahLst/>
              <a:cxnLst>
                <a:cxn ang="T8">
                  <a:pos x="T0" y="T1"/>
                </a:cxn>
                <a:cxn ang="T9">
                  <a:pos x="T2" y="T3"/>
                </a:cxn>
                <a:cxn ang="T10">
                  <a:pos x="T4" y="T5"/>
                </a:cxn>
                <a:cxn ang="T11">
                  <a:pos x="T6" y="T7"/>
                </a:cxn>
              </a:cxnLst>
              <a:rect l="T12" t="T13" r="T14" b="T15"/>
              <a:pathLst>
                <a:path w="18" h="9">
                  <a:moveTo>
                    <a:pt x="0" y="9"/>
                  </a:moveTo>
                  <a:lnTo>
                    <a:pt x="18" y="9"/>
                  </a:lnTo>
                  <a:lnTo>
                    <a:pt x="18"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08" name="Freeform 756"/>
            <p:cNvSpPr>
              <a:spLocks/>
            </p:cNvSpPr>
            <p:nvPr/>
          </p:nvSpPr>
          <p:spPr bwMode="auto">
            <a:xfrm>
              <a:off x="7062788" y="3929062"/>
              <a:ext cx="254000" cy="323850"/>
            </a:xfrm>
            <a:custGeom>
              <a:avLst/>
              <a:gdLst>
                <a:gd name="T0" fmla="*/ 0 w 156"/>
                <a:gd name="T1" fmla="*/ 0 h 214"/>
                <a:gd name="T2" fmla="*/ 0 w 156"/>
                <a:gd name="T3" fmla="*/ 2147483647 h 214"/>
                <a:gd name="T4" fmla="*/ 2147483647 w 156"/>
                <a:gd name="T5" fmla="*/ 2147483647 h 214"/>
                <a:gd name="T6" fmla="*/ 2147483647 w 156"/>
                <a:gd name="T7" fmla="*/ 2147483647 h 214"/>
                <a:gd name="T8" fmla="*/ 2147483647 w 156"/>
                <a:gd name="T9" fmla="*/ 2147483647 h 214"/>
                <a:gd name="T10" fmla="*/ 2147483647 w 156"/>
                <a:gd name="T11" fmla="*/ 2147483647 h 214"/>
                <a:gd name="T12" fmla="*/ 2147483647 w 156"/>
                <a:gd name="T13" fmla="*/ 2147483647 h 214"/>
                <a:gd name="T14" fmla="*/ 2147483647 w 156"/>
                <a:gd name="T15" fmla="*/ 2147483647 h 214"/>
                <a:gd name="T16" fmla="*/ 2147483647 w 156"/>
                <a:gd name="T17" fmla="*/ 2147483647 h 214"/>
                <a:gd name="T18" fmla="*/ 2147483647 w 156"/>
                <a:gd name="T19" fmla="*/ 2147483647 h 214"/>
                <a:gd name="T20" fmla="*/ 2147483647 w 156"/>
                <a:gd name="T21" fmla="*/ 2147483647 h 214"/>
                <a:gd name="T22" fmla="*/ 2147483647 w 156"/>
                <a:gd name="T23" fmla="*/ 2147483647 h 214"/>
                <a:gd name="T24" fmla="*/ 2147483647 w 156"/>
                <a:gd name="T25" fmla="*/ 2147483647 h 214"/>
                <a:gd name="T26" fmla="*/ 2147483647 w 156"/>
                <a:gd name="T27" fmla="*/ 2147483647 h 214"/>
                <a:gd name="T28" fmla="*/ 2147483647 w 156"/>
                <a:gd name="T29" fmla="*/ 2147483647 h 214"/>
                <a:gd name="T30" fmla="*/ 2147483647 w 156"/>
                <a:gd name="T31" fmla="*/ 2147483647 h 214"/>
                <a:gd name="T32" fmla="*/ 2147483647 w 156"/>
                <a:gd name="T33" fmla="*/ 2147483647 h 214"/>
                <a:gd name="T34" fmla="*/ 2147483647 w 156"/>
                <a:gd name="T35" fmla="*/ 2147483647 h 214"/>
                <a:gd name="T36" fmla="*/ 2147483647 w 156"/>
                <a:gd name="T37" fmla="*/ 2147483647 h 214"/>
                <a:gd name="T38" fmla="*/ 2147483647 w 156"/>
                <a:gd name="T39" fmla="*/ 2147483647 h 214"/>
                <a:gd name="T40" fmla="*/ 2147483647 w 156"/>
                <a:gd name="T41" fmla="*/ 2147483647 h 214"/>
                <a:gd name="T42" fmla="*/ 2147483647 w 156"/>
                <a:gd name="T43" fmla="*/ 2147483647 h 214"/>
                <a:gd name="T44" fmla="*/ 2147483647 w 156"/>
                <a:gd name="T45" fmla="*/ 2147483647 h 214"/>
                <a:gd name="T46" fmla="*/ 2147483647 w 156"/>
                <a:gd name="T47" fmla="*/ 2147483647 h 214"/>
                <a:gd name="T48" fmla="*/ 2147483647 w 156"/>
                <a:gd name="T49" fmla="*/ 2147483647 h 214"/>
                <a:gd name="T50" fmla="*/ 0 w 156"/>
                <a:gd name="T51" fmla="*/ 0 h 2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6"/>
                <a:gd name="T79" fmla="*/ 0 h 214"/>
                <a:gd name="T80" fmla="*/ 156 w 156"/>
                <a:gd name="T81" fmla="*/ 214 h 2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6" h="214">
                  <a:moveTo>
                    <a:pt x="0" y="0"/>
                  </a:moveTo>
                  <a:lnTo>
                    <a:pt x="0" y="18"/>
                  </a:lnTo>
                  <a:lnTo>
                    <a:pt x="17" y="45"/>
                  </a:lnTo>
                  <a:lnTo>
                    <a:pt x="34" y="63"/>
                  </a:lnTo>
                  <a:lnTo>
                    <a:pt x="52" y="72"/>
                  </a:lnTo>
                  <a:lnTo>
                    <a:pt x="52" y="98"/>
                  </a:lnTo>
                  <a:lnTo>
                    <a:pt x="69" y="116"/>
                  </a:lnTo>
                  <a:lnTo>
                    <a:pt x="78" y="143"/>
                  </a:lnTo>
                  <a:lnTo>
                    <a:pt x="78" y="170"/>
                  </a:lnTo>
                  <a:lnTo>
                    <a:pt x="130" y="205"/>
                  </a:lnTo>
                  <a:lnTo>
                    <a:pt x="130" y="214"/>
                  </a:lnTo>
                  <a:lnTo>
                    <a:pt x="139" y="205"/>
                  </a:lnTo>
                  <a:lnTo>
                    <a:pt x="148" y="214"/>
                  </a:lnTo>
                  <a:lnTo>
                    <a:pt x="156" y="170"/>
                  </a:lnTo>
                  <a:lnTo>
                    <a:pt x="148" y="143"/>
                  </a:lnTo>
                  <a:lnTo>
                    <a:pt x="139" y="143"/>
                  </a:lnTo>
                  <a:lnTo>
                    <a:pt x="130" y="125"/>
                  </a:lnTo>
                  <a:lnTo>
                    <a:pt x="122" y="125"/>
                  </a:lnTo>
                  <a:lnTo>
                    <a:pt x="104" y="116"/>
                  </a:lnTo>
                  <a:lnTo>
                    <a:pt x="122" y="107"/>
                  </a:lnTo>
                  <a:lnTo>
                    <a:pt x="104" y="98"/>
                  </a:lnTo>
                  <a:lnTo>
                    <a:pt x="104" y="89"/>
                  </a:lnTo>
                  <a:lnTo>
                    <a:pt x="78" y="72"/>
                  </a:lnTo>
                  <a:lnTo>
                    <a:pt x="26" y="9"/>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09" name="Group 757"/>
            <p:cNvGrpSpPr>
              <a:grpSpLocks/>
            </p:cNvGrpSpPr>
            <p:nvPr/>
          </p:nvGrpSpPr>
          <p:grpSpPr bwMode="auto">
            <a:xfrm>
              <a:off x="7062788" y="3929062"/>
              <a:ext cx="254000" cy="323850"/>
              <a:chOff x="4068" y="2337"/>
              <a:chExt cx="156" cy="214"/>
            </a:xfrm>
          </p:grpSpPr>
          <p:sp>
            <p:nvSpPr>
              <p:cNvPr id="55948" name="Freeform 758"/>
              <p:cNvSpPr>
                <a:spLocks/>
              </p:cNvSpPr>
              <p:nvPr/>
            </p:nvSpPr>
            <p:spPr bwMode="auto">
              <a:xfrm>
                <a:off x="4068" y="2337"/>
                <a:ext cx="156" cy="214"/>
              </a:xfrm>
              <a:custGeom>
                <a:avLst/>
                <a:gdLst>
                  <a:gd name="T0" fmla="*/ 0 w 156"/>
                  <a:gd name="T1" fmla="*/ 0 h 214"/>
                  <a:gd name="T2" fmla="*/ 0 w 156"/>
                  <a:gd name="T3" fmla="*/ 18 h 214"/>
                  <a:gd name="T4" fmla="*/ 17 w 156"/>
                  <a:gd name="T5" fmla="*/ 45 h 214"/>
                  <a:gd name="T6" fmla="*/ 34 w 156"/>
                  <a:gd name="T7" fmla="*/ 63 h 214"/>
                  <a:gd name="T8" fmla="*/ 52 w 156"/>
                  <a:gd name="T9" fmla="*/ 72 h 214"/>
                  <a:gd name="T10" fmla="*/ 52 w 156"/>
                  <a:gd name="T11" fmla="*/ 98 h 214"/>
                  <a:gd name="T12" fmla="*/ 69 w 156"/>
                  <a:gd name="T13" fmla="*/ 116 h 214"/>
                  <a:gd name="T14" fmla="*/ 78 w 156"/>
                  <a:gd name="T15" fmla="*/ 143 h 214"/>
                  <a:gd name="T16" fmla="*/ 78 w 156"/>
                  <a:gd name="T17" fmla="*/ 170 h 214"/>
                  <a:gd name="T18" fmla="*/ 130 w 156"/>
                  <a:gd name="T19" fmla="*/ 205 h 214"/>
                  <a:gd name="T20" fmla="*/ 130 w 156"/>
                  <a:gd name="T21" fmla="*/ 214 h 214"/>
                  <a:gd name="T22" fmla="*/ 139 w 156"/>
                  <a:gd name="T23" fmla="*/ 205 h 214"/>
                  <a:gd name="T24" fmla="*/ 148 w 156"/>
                  <a:gd name="T25" fmla="*/ 214 h 214"/>
                  <a:gd name="T26" fmla="*/ 156 w 156"/>
                  <a:gd name="T27" fmla="*/ 170 h 214"/>
                  <a:gd name="T28" fmla="*/ 148 w 156"/>
                  <a:gd name="T29" fmla="*/ 143 h 214"/>
                  <a:gd name="T30" fmla="*/ 139 w 156"/>
                  <a:gd name="T31" fmla="*/ 143 h 214"/>
                  <a:gd name="T32" fmla="*/ 130 w 156"/>
                  <a:gd name="T33" fmla="*/ 125 h 214"/>
                  <a:gd name="T34" fmla="*/ 122 w 156"/>
                  <a:gd name="T35" fmla="*/ 125 h 214"/>
                  <a:gd name="T36" fmla="*/ 104 w 156"/>
                  <a:gd name="T37" fmla="*/ 116 h 214"/>
                  <a:gd name="T38" fmla="*/ 122 w 156"/>
                  <a:gd name="T39" fmla="*/ 107 h 214"/>
                  <a:gd name="T40" fmla="*/ 104 w 156"/>
                  <a:gd name="T41" fmla="*/ 98 h 214"/>
                  <a:gd name="T42" fmla="*/ 104 w 156"/>
                  <a:gd name="T43" fmla="*/ 89 h 214"/>
                  <a:gd name="T44" fmla="*/ 78 w 156"/>
                  <a:gd name="T45" fmla="*/ 72 h 214"/>
                  <a:gd name="T46" fmla="*/ 78 w 156"/>
                  <a:gd name="T47" fmla="*/ 72 h 214"/>
                  <a:gd name="T48" fmla="*/ 26 w 156"/>
                  <a:gd name="T49" fmla="*/ 9 h 214"/>
                  <a:gd name="T50" fmla="*/ 0 w 156"/>
                  <a:gd name="T51" fmla="*/ 0 h 2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6"/>
                  <a:gd name="T79" fmla="*/ 0 h 214"/>
                  <a:gd name="T80" fmla="*/ 156 w 156"/>
                  <a:gd name="T81" fmla="*/ 214 h 2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6" h="214">
                    <a:moveTo>
                      <a:pt x="0" y="0"/>
                    </a:moveTo>
                    <a:lnTo>
                      <a:pt x="0" y="18"/>
                    </a:lnTo>
                    <a:lnTo>
                      <a:pt x="17" y="45"/>
                    </a:lnTo>
                    <a:lnTo>
                      <a:pt x="34" y="63"/>
                    </a:lnTo>
                    <a:lnTo>
                      <a:pt x="52" y="72"/>
                    </a:lnTo>
                    <a:lnTo>
                      <a:pt x="52" y="98"/>
                    </a:lnTo>
                    <a:lnTo>
                      <a:pt x="69" y="116"/>
                    </a:lnTo>
                    <a:lnTo>
                      <a:pt x="78" y="143"/>
                    </a:lnTo>
                    <a:lnTo>
                      <a:pt x="78" y="170"/>
                    </a:lnTo>
                    <a:lnTo>
                      <a:pt x="130" y="205"/>
                    </a:lnTo>
                    <a:lnTo>
                      <a:pt x="130" y="214"/>
                    </a:lnTo>
                    <a:lnTo>
                      <a:pt x="139" y="205"/>
                    </a:lnTo>
                    <a:lnTo>
                      <a:pt x="148" y="214"/>
                    </a:lnTo>
                    <a:lnTo>
                      <a:pt x="156" y="170"/>
                    </a:lnTo>
                    <a:lnTo>
                      <a:pt x="148" y="143"/>
                    </a:lnTo>
                    <a:lnTo>
                      <a:pt x="139" y="143"/>
                    </a:lnTo>
                    <a:lnTo>
                      <a:pt x="130" y="125"/>
                    </a:lnTo>
                    <a:lnTo>
                      <a:pt x="122" y="125"/>
                    </a:lnTo>
                    <a:lnTo>
                      <a:pt x="104" y="116"/>
                    </a:lnTo>
                    <a:lnTo>
                      <a:pt x="122" y="107"/>
                    </a:lnTo>
                    <a:lnTo>
                      <a:pt x="104" y="98"/>
                    </a:lnTo>
                    <a:lnTo>
                      <a:pt x="104" y="89"/>
                    </a:lnTo>
                    <a:lnTo>
                      <a:pt x="78" y="72"/>
                    </a:lnTo>
                    <a:lnTo>
                      <a:pt x="26" y="9"/>
                    </a:lnTo>
                    <a:lnTo>
                      <a:pt x="0" y="0"/>
                    </a:lnTo>
                    <a:close/>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49" name="Freeform 759"/>
              <p:cNvSpPr>
                <a:spLocks/>
              </p:cNvSpPr>
              <p:nvPr/>
            </p:nvSpPr>
            <p:spPr bwMode="auto">
              <a:xfrm>
                <a:off x="4068" y="2337"/>
                <a:ext cx="156" cy="214"/>
              </a:xfrm>
              <a:custGeom>
                <a:avLst/>
                <a:gdLst>
                  <a:gd name="T0" fmla="*/ 0 w 156"/>
                  <a:gd name="T1" fmla="*/ 0 h 214"/>
                  <a:gd name="T2" fmla="*/ 0 w 156"/>
                  <a:gd name="T3" fmla="*/ 18 h 214"/>
                  <a:gd name="T4" fmla="*/ 17 w 156"/>
                  <a:gd name="T5" fmla="*/ 45 h 214"/>
                  <a:gd name="T6" fmla="*/ 34 w 156"/>
                  <a:gd name="T7" fmla="*/ 63 h 214"/>
                  <a:gd name="T8" fmla="*/ 52 w 156"/>
                  <a:gd name="T9" fmla="*/ 72 h 214"/>
                  <a:gd name="T10" fmla="*/ 52 w 156"/>
                  <a:gd name="T11" fmla="*/ 98 h 214"/>
                  <a:gd name="T12" fmla="*/ 69 w 156"/>
                  <a:gd name="T13" fmla="*/ 116 h 214"/>
                  <a:gd name="T14" fmla="*/ 78 w 156"/>
                  <a:gd name="T15" fmla="*/ 143 h 214"/>
                  <a:gd name="T16" fmla="*/ 78 w 156"/>
                  <a:gd name="T17" fmla="*/ 170 h 214"/>
                  <a:gd name="T18" fmla="*/ 130 w 156"/>
                  <a:gd name="T19" fmla="*/ 205 h 214"/>
                  <a:gd name="T20" fmla="*/ 130 w 156"/>
                  <a:gd name="T21" fmla="*/ 214 h 214"/>
                  <a:gd name="T22" fmla="*/ 139 w 156"/>
                  <a:gd name="T23" fmla="*/ 205 h 214"/>
                  <a:gd name="T24" fmla="*/ 148 w 156"/>
                  <a:gd name="T25" fmla="*/ 214 h 214"/>
                  <a:gd name="T26" fmla="*/ 156 w 156"/>
                  <a:gd name="T27" fmla="*/ 170 h 214"/>
                  <a:gd name="T28" fmla="*/ 148 w 156"/>
                  <a:gd name="T29" fmla="*/ 143 h 214"/>
                  <a:gd name="T30" fmla="*/ 139 w 156"/>
                  <a:gd name="T31" fmla="*/ 143 h 214"/>
                  <a:gd name="T32" fmla="*/ 130 w 156"/>
                  <a:gd name="T33" fmla="*/ 125 h 214"/>
                  <a:gd name="T34" fmla="*/ 122 w 156"/>
                  <a:gd name="T35" fmla="*/ 125 h 214"/>
                  <a:gd name="T36" fmla="*/ 104 w 156"/>
                  <a:gd name="T37" fmla="*/ 116 h 214"/>
                  <a:gd name="T38" fmla="*/ 122 w 156"/>
                  <a:gd name="T39" fmla="*/ 107 h 214"/>
                  <a:gd name="T40" fmla="*/ 104 w 156"/>
                  <a:gd name="T41" fmla="*/ 98 h 214"/>
                  <a:gd name="T42" fmla="*/ 104 w 156"/>
                  <a:gd name="T43" fmla="*/ 89 h 214"/>
                  <a:gd name="T44" fmla="*/ 78 w 156"/>
                  <a:gd name="T45" fmla="*/ 72 h 214"/>
                  <a:gd name="T46" fmla="*/ 78 w 156"/>
                  <a:gd name="T47" fmla="*/ 72 h 214"/>
                  <a:gd name="T48" fmla="*/ 26 w 156"/>
                  <a:gd name="T49" fmla="*/ 9 h 214"/>
                  <a:gd name="T50" fmla="*/ 0 w 156"/>
                  <a:gd name="T51" fmla="*/ 0 h 2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6"/>
                  <a:gd name="T79" fmla="*/ 0 h 214"/>
                  <a:gd name="T80" fmla="*/ 156 w 156"/>
                  <a:gd name="T81" fmla="*/ 214 h 2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6" h="214">
                    <a:moveTo>
                      <a:pt x="0" y="0"/>
                    </a:moveTo>
                    <a:lnTo>
                      <a:pt x="0" y="18"/>
                    </a:lnTo>
                    <a:lnTo>
                      <a:pt x="17" y="45"/>
                    </a:lnTo>
                    <a:lnTo>
                      <a:pt x="34" y="63"/>
                    </a:lnTo>
                    <a:lnTo>
                      <a:pt x="52" y="72"/>
                    </a:lnTo>
                    <a:lnTo>
                      <a:pt x="52" y="98"/>
                    </a:lnTo>
                    <a:lnTo>
                      <a:pt x="69" y="116"/>
                    </a:lnTo>
                    <a:lnTo>
                      <a:pt x="78" y="143"/>
                    </a:lnTo>
                    <a:lnTo>
                      <a:pt x="78" y="170"/>
                    </a:lnTo>
                    <a:lnTo>
                      <a:pt x="130" y="205"/>
                    </a:lnTo>
                    <a:lnTo>
                      <a:pt x="130" y="214"/>
                    </a:lnTo>
                    <a:lnTo>
                      <a:pt x="139" y="205"/>
                    </a:lnTo>
                    <a:lnTo>
                      <a:pt x="148" y="214"/>
                    </a:lnTo>
                    <a:lnTo>
                      <a:pt x="156" y="170"/>
                    </a:lnTo>
                    <a:lnTo>
                      <a:pt x="148" y="143"/>
                    </a:lnTo>
                    <a:lnTo>
                      <a:pt x="139" y="143"/>
                    </a:lnTo>
                    <a:lnTo>
                      <a:pt x="130" y="125"/>
                    </a:lnTo>
                    <a:lnTo>
                      <a:pt x="122" y="125"/>
                    </a:lnTo>
                    <a:lnTo>
                      <a:pt x="104" y="116"/>
                    </a:lnTo>
                    <a:lnTo>
                      <a:pt x="122" y="107"/>
                    </a:lnTo>
                    <a:lnTo>
                      <a:pt x="104" y="98"/>
                    </a:lnTo>
                    <a:lnTo>
                      <a:pt x="104" y="89"/>
                    </a:lnTo>
                    <a:lnTo>
                      <a:pt x="78" y="72"/>
                    </a:lnTo>
                    <a:lnTo>
                      <a:pt x="26" y="9"/>
                    </a:lnTo>
                    <a:lnTo>
                      <a:pt x="0" y="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10" name="Freeform 760"/>
            <p:cNvSpPr>
              <a:spLocks/>
            </p:cNvSpPr>
            <p:nvPr/>
          </p:nvSpPr>
          <p:spPr bwMode="auto">
            <a:xfrm>
              <a:off x="7286625" y="4252912"/>
              <a:ext cx="225425" cy="80963"/>
            </a:xfrm>
            <a:custGeom>
              <a:avLst/>
              <a:gdLst>
                <a:gd name="T0" fmla="*/ 0 w 139"/>
                <a:gd name="T1" fmla="*/ 2147483647 h 54"/>
                <a:gd name="T2" fmla="*/ 2147483647 w 139"/>
                <a:gd name="T3" fmla="*/ 2147483647 h 54"/>
                <a:gd name="T4" fmla="*/ 2147483647 w 139"/>
                <a:gd name="T5" fmla="*/ 2147483647 h 54"/>
                <a:gd name="T6" fmla="*/ 2147483647 w 139"/>
                <a:gd name="T7" fmla="*/ 2147483647 h 54"/>
                <a:gd name="T8" fmla="*/ 2147483647 w 139"/>
                <a:gd name="T9" fmla="*/ 2147483647 h 54"/>
                <a:gd name="T10" fmla="*/ 2147483647 w 139"/>
                <a:gd name="T11" fmla="*/ 2147483647 h 54"/>
                <a:gd name="T12" fmla="*/ 2147483647 w 139"/>
                <a:gd name="T13" fmla="*/ 2147483647 h 54"/>
                <a:gd name="T14" fmla="*/ 2147483647 w 139"/>
                <a:gd name="T15" fmla="*/ 2147483647 h 54"/>
                <a:gd name="T16" fmla="*/ 2147483647 w 139"/>
                <a:gd name="T17" fmla="*/ 2147483647 h 54"/>
                <a:gd name="T18" fmla="*/ 2147483647 w 139"/>
                <a:gd name="T19" fmla="*/ 2147483647 h 54"/>
                <a:gd name="T20" fmla="*/ 2147483647 w 139"/>
                <a:gd name="T21" fmla="*/ 2147483647 h 54"/>
                <a:gd name="T22" fmla="*/ 2147483647 w 139"/>
                <a:gd name="T23" fmla="*/ 2147483647 h 54"/>
                <a:gd name="T24" fmla="*/ 2147483647 w 139"/>
                <a:gd name="T25" fmla="*/ 0 h 54"/>
                <a:gd name="T26" fmla="*/ 2147483647 w 139"/>
                <a:gd name="T27" fmla="*/ 0 h 54"/>
                <a:gd name="T28" fmla="*/ 0 w 139"/>
                <a:gd name="T29" fmla="*/ 2147483647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9"/>
                <a:gd name="T46" fmla="*/ 0 h 54"/>
                <a:gd name="T47" fmla="*/ 139 w 139"/>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9" h="54">
                  <a:moveTo>
                    <a:pt x="0" y="9"/>
                  </a:moveTo>
                  <a:lnTo>
                    <a:pt x="43" y="36"/>
                  </a:lnTo>
                  <a:lnTo>
                    <a:pt x="61" y="36"/>
                  </a:lnTo>
                  <a:lnTo>
                    <a:pt x="113" y="54"/>
                  </a:lnTo>
                  <a:lnTo>
                    <a:pt x="122" y="45"/>
                  </a:lnTo>
                  <a:lnTo>
                    <a:pt x="139" y="54"/>
                  </a:lnTo>
                  <a:lnTo>
                    <a:pt x="139" y="36"/>
                  </a:lnTo>
                  <a:lnTo>
                    <a:pt x="122" y="36"/>
                  </a:lnTo>
                  <a:lnTo>
                    <a:pt x="113" y="27"/>
                  </a:lnTo>
                  <a:lnTo>
                    <a:pt x="87" y="9"/>
                  </a:lnTo>
                  <a:lnTo>
                    <a:pt x="87" y="27"/>
                  </a:lnTo>
                  <a:lnTo>
                    <a:pt x="52" y="27"/>
                  </a:lnTo>
                  <a:lnTo>
                    <a:pt x="35" y="0"/>
                  </a:lnTo>
                  <a:lnTo>
                    <a:pt x="17" y="0"/>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11" name="Group 761"/>
            <p:cNvGrpSpPr>
              <a:grpSpLocks/>
            </p:cNvGrpSpPr>
            <p:nvPr/>
          </p:nvGrpSpPr>
          <p:grpSpPr bwMode="auto">
            <a:xfrm>
              <a:off x="7286625" y="4252912"/>
              <a:ext cx="225425" cy="80963"/>
              <a:chOff x="4207" y="2551"/>
              <a:chExt cx="139" cy="54"/>
            </a:xfrm>
          </p:grpSpPr>
          <p:sp>
            <p:nvSpPr>
              <p:cNvPr id="55946" name="Freeform 762"/>
              <p:cNvSpPr>
                <a:spLocks/>
              </p:cNvSpPr>
              <p:nvPr/>
            </p:nvSpPr>
            <p:spPr bwMode="auto">
              <a:xfrm>
                <a:off x="4207" y="2551"/>
                <a:ext cx="139" cy="54"/>
              </a:xfrm>
              <a:custGeom>
                <a:avLst/>
                <a:gdLst>
                  <a:gd name="T0" fmla="*/ 0 w 139"/>
                  <a:gd name="T1" fmla="*/ 9 h 54"/>
                  <a:gd name="T2" fmla="*/ 43 w 139"/>
                  <a:gd name="T3" fmla="*/ 36 h 54"/>
                  <a:gd name="T4" fmla="*/ 61 w 139"/>
                  <a:gd name="T5" fmla="*/ 36 h 54"/>
                  <a:gd name="T6" fmla="*/ 113 w 139"/>
                  <a:gd name="T7" fmla="*/ 54 h 54"/>
                  <a:gd name="T8" fmla="*/ 122 w 139"/>
                  <a:gd name="T9" fmla="*/ 45 h 54"/>
                  <a:gd name="T10" fmla="*/ 139 w 139"/>
                  <a:gd name="T11" fmla="*/ 54 h 54"/>
                  <a:gd name="T12" fmla="*/ 139 w 139"/>
                  <a:gd name="T13" fmla="*/ 36 h 54"/>
                  <a:gd name="T14" fmla="*/ 122 w 139"/>
                  <a:gd name="T15" fmla="*/ 36 h 54"/>
                  <a:gd name="T16" fmla="*/ 113 w 139"/>
                  <a:gd name="T17" fmla="*/ 27 h 54"/>
                  <a:gd name="T18" fmla="*/ 87 w 139"/>
                  <a:gd name="T19" fmla="*/ 9 h 54"/>
                  <a:gd name="T20" fmla="*/ 87 w 139"/>
                  <a:gd name="T21" fmla="*/ 27 h 54"/>
                  <a:gd name="T22" fmla="*/ 52 w 139"/>
                  <a:gd name="T23" fmla="*/ 27 h 54"/>
                  <a:gd name="T24" fmla="*/ 35 w 139"/>
                  <a:gd name="T25" fmla="*/ 0 h 54"/>
                  <a:gd name="T26" fmla="*/ 17 w 139"/>
                  <a:gd name="T27" fmla="*/ 0 h 54"/>
                  <a:gd name="T28" fmla="*/ 0 w 139"/>
                  <a:gd name="T29" fmla="*/ 9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9"/>
                  <a:gd name="T46" fmla="*/ 0 h 54"/>
                  <a:gd name="T47" fmla="*/ 139 w 139"/>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9" h="54">
                    <a:moveTo>
                      <a:pt x="0" y="9"/>
                    </a:moveTo>
                    <a:lnTo>
                      <a:pt x="43" y="36"/>
                    </a:lnTo>
                    <a:lnTo>
                      <a:pt x="61" y="36"/>
                    </a:lnTo>
                    <a:lnTo>
                      <a:pt x="113" y="54"/>
                    </a:lnTo>
                    <a:lnTo>
                      <a:pt x="122" y="45"/>
                    </a:lnTo>
                    <a:lnTo>
                      <a:pt x="139" y="54"/>
                    </a:lnTo>
                    <a:lnTo>
                      <a:pt x="139" y="36"/>
                    </a:lnTo>
                    <a:lnTo>
                      <a:pt x="122" y="36"/>
                    </a:lnTo>
                    <a:lnTo>
                      <a:pt x="113" y="27"/>
                    </a:lnTo>
                    <a:lnTo>
                      <a:pt x="87" y="9"/>
                    </a:lnTo>
                    <a:lnTo>
                      <a:pt x="87" y="27"/>
                    </a:lnTo>
                    <a:lnTo>
                      <a:pt x="52" y="27"/>
                    </a:lnTo>
                    <a:lnTo>
                      <a:pt x="35" y="0"/>
                    </a:lnTo>
                    <a:lnTo>
                      <a:pt x="17" y="0"/>
                    </a:lnTo>
                    <a:lnTo>
                      <a:pt x="0" y="9"/>
                    </a:lnTo>
                    <a:close/>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47" name="Freeform 763"/>
              <p:cNvSpPr>
                <a:spLocks/>
              </p:cNvSpPr>
              <p:nvPr/>
            </p:nvSpPr>
            <p:spPr bwMode="auto">
              <a:xfrm>
                <a:off x="4207" y="2551"/>
                <a:ext cx="139" cy="54"/>
              </a:xfrm>
              <a:custGeom>
                <a:avLst/>
                <a:gdLst>
                  <a:gd name="T0" fmla="*/ 0 w 139"/>
                  <a:gd name="T1" fmla="*/ 9 h 54"/>
                  <a:gd name="T2" fmla="*/ 43 w 139"/>
                  <a:gd name="T3" fmla="*/ 36 h 54"/>
                  <a:gd name="T4" fmla="*/ 61 w 139"/>
                  <a:gd name="T5" fmla="*/ 36 h 54"/>
                  <a:gd name="T6" fmla="*/ 113 w 139"/>
                  <a:gd name="T7" fmla="*/ 54 h 54"/>
                  <a:gd name="T8" fmla="*/ 122 w 139"/>
                  <a:gd name="T9" fmla="*/ 45 h 54"/>
                  <a:gd name="T10" fmla="*/ 139 w 139"/>
                  <a:gd name="T11" fmla="*/ 54 h 54"/>
                  <a:gd name="T12" fmla="*/ 139 w 139"/>
                  <a:gd name="T13" fmla="*/ 36 h 54"/>
                  <a:gd name="T14" fmla="*/ 122 w 139"/>
                  <a:gd name="T15" fmla="*/ 36 h 54"/>
                  <a:gd name="T16" fmla="*/ 113 w 139"/>
                  <a:gd name="T17" fmla="*/ 27 h 54"/>
                  <a:gd name="T18" fmla="*/ 87 w 139"/>
                  <a:gd name="T19" fmla="*/ 9 h 54"/>
                  <a:gd name="T20" fmla="*/ 87 w 139"/>
                  <a:gd name="T21" fmla="*/ 27 h 54"/>
                  <a:gd name="T22" fmla="*/ 52 w 139"/>
                  <a:gd name="T23" fmla="*/ 27 h 54"/>
                  <a:gd name="T24" fmla="*/ 35 w 139"/>
                  <a:gd name="T25" fmla="*/ 0 h 54"/>
                  <a:gd name="T26" fmla="*/ 17 w 139"/>
                  <a:gd name="T27" fmla="*/ 0 h 54"/>
                  <a:gd name="T28" fmla="*/ 0 w 139"/>
                  <a:gd name="T29" fmla="*/ 9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9"/>
                  <a:gd name="T46" fmla="*/ 0 h 54"/>
                  <a:gd name="T47" fmla="*/ 139 w 139"/>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9" h="54">
                    <a:moveTo>
                      <a:pt x="0" y="9"/>
                    </a:moveTo>
                    <a:lnTo>
                      <a:pt x="43" y="36"/>
                    </a:lnTo>
                    <a:lnTo>
                      <a:pt x="61" y="36"/>
                    </a:lnTo>
                    <a:lnTo>
                      <a:pt x="113" y="54"/>
                    </a:lnTo>
                    <a:lnTo>
                      <a:pt x="122" y="45"/>
                    </a:lnTo>
                    <a:lnTo>
                      <a:pt x="139" y="54"/>
                    </a:lnTo>
                    <a:lnTo>
                      <a:pt x="139" y="36"/>
                    </a:lnTo>
                    <a:lnTo>
                      <a:pt x="122" y="36"/>
                    </a:lnTo>
                    <a:lnTo>
                      <a:pt x="113" y="27"/>
                    </a:lnTo>
                    <a:lnTo>
                      <a:pt x="87" y="9"/>
                    </a:lnTo>
                    <a:lnTo>
                      <a:pt x="87" y="27"/>
                    </a:lnTo>
                    <a:lnTo>
                      <a:pt x="52" y="27"/>
                    </a:lnTo>
                    <a:lnTo>
                      <a:pt x="35" y="0"/>
                    </a:lnTo>
                    <a:lnTo>
                      <a:pt x="17" y="0"/>
                    </a:lnTo>
                    <a:lnTo>
                      <a:pt x="0" y="9"/>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12" name="Freeform 764"/>
            <p:cNvSpPr>
              <a:spLocks/>
            </p:cNvSpPr>
            <p:nvPr/>
          </p:nvSpPr>
          <p:spPr bwMode="auto">
            <a:xfrm>
              <a:off x="7512050" y="4319587"/>
              <a:ext cx="28575" cy="14288"/>
            </a:xfrm>
            <a:custGeom>
              <a:avLst/>
              <a:gdLst>
                <a:gd name="T0" fmla="*/ 0 w 18"/>
                <a:gd name="T1" fmla="*/ 0 h 9"/>
                <a:gd name="T2" fmla="*/ 2147483647 w 18"/>
                <a:gd name="T3" fmla="*/ 2147483647 h 9"/>
                <a:gd name="T4" fmla="*/ 2147483647 w 18"/>
                <a:gd name="T5" fmla="*/ 0 h 9"/>
                <a:gd name="T6" fmla="*/ 0 w 18"/>
                <a:gd name="T7" fmla="*/ 0 h 9"/>
                <a:gd name="T8" fmla="*/ 0 60000 65536"/>
                <a:gd name="T9" fmla="*/ 0 60000 65536"/>
                <a:gd name="T10" fmla="*/ 0 60000 65536"/>
                <a:gd name="T11" fmla="*/ 0 60000 65536"/>
                <a:gd name="T12" fmla="*/ 0 w 18"/>
                <a:gd name="T13" fmla="*/ 0 h 9"/>
                <a:gd name="T14" fmla="*/ 18 w 18"/>
                <a:gd name="T15" fmla="*/ 9 h 9"/>
              </a:gdLst>
              <a:ahLst/>
              <a:cxnLst>
                <a:cxn ang="T8">
                  <a:pos x="T0" y="T1"/>
                </a:cxn>
                <a:cxn ang="T9">
                  <a:pos x="T2" y="T3"/>
                </a:cxn>
                <a:cxn ang="T10">
                  <a:pos x="T4" y="T5"/>
                </a:cxn>
                <a:cxn ang="T11">
                  <a:pos x="T6" y="T7"/>
                </a:cxn>
              </a:cxnLst>
              <a:rect l="T12" t="T13" r="T14" b="T15"/>
              <a:pathLst>
                <a:path w="18" h="9">
                  <a:moveTo>
                    <a:pt x="0" y="0"/>
                  </a:moveTo>
                  <a:lnTo>
                    <a:pt x="9" y="9"/>
                  </a:lnTo>
                  <a:lnTo>
                    <a:pt x="18"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13" name="Freeform 765"/>
            <p:cNvSpPr>
              <a:spLocks/>
            </p:cNvSpPr>
            <p:nvPr/>
          </p:nvSpPr>
          <p:spPr bwMode="auto">
            <a:xfrm>
              <a:off x="7512050" y="4319587"/>
              <a:ext cx="28575" cy="14288"/>
            </a:xfrm>
            <a:custGeom>
              <a:avLst/>
              <a:gdLst>
                <a:gd name="T0" fmla="*/ 0 w 18"/>
                <a:gd name="T1" fmla="*/ 0 h 9"/>
                <a:gd name="T2" fmla="*/ 2147483647 w 18"/>
                <a:gd name="T3" fmla="*/ 2147483647 h 9"/>
                <a:gd name="T4" fmla="*/ 2147483647 w 18"/>
                <a:gd name="T5" fmla="*/ 0 h 9"/>
                <a:gd name="T6" fmla="*/ 0 w 18"/>
                <a:gd name="T7" fmla="*/ 0 h 9"/>
                <a:gd name="T8" fmla="*/ 0 60000 65536"/>
                <a:gd name="T9" fmla="*/ 0 60000 65536"/>
                <a:gd name="T10" fmla="*/ 0 60000 65536"/>
                <a:gd name="T11" fmla="*/ 0 60000 65536"/>
                <a:gd name="T12" fmla="*/ 0 w 18"/>
                <a:gd name="T13" fmla="*/ 0 h 9"/>
                <a:gd name="T14" fmla="*/ 18 w 18"/>
                <a:gd name="T15" fmla="*/ 9 h 9"/>
              </a:gdLst>
              <a:ahLst/>
              <a:cxnLst>
                <a:cxn ang="T8">
                  <a:pos x="T0" y="T1"/>
                </a:cxn>
                <a:cxn ang="T9">
                  <a:pos x="T2" y="T3"/>
                </a:cxn>
                <a:cxn ang="T10">
                  <a:pos x="T4" y="T5"/>
                </a:cxn>
                <a:cxn ang="T11">
                  <a:pos x="T6" y="T7"/>
                </a:cxn>
              </a:cxnLst>
              <a:rect l="T12" t="T13" r="T14" b="T15"/>
              <a:pathLst>
                <a:path w="18" h="9">
                  <a:moveTo>
                    <a:pt x="0" y="0"/>
                  </a:moveTo>
                  <a:lnTo>
                    <a:pt x="9" y="9"/>
                  </a:lnTo>
                  <a:lnTo>
                    <a:pt x="18"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14" name="Freeform 766"/>
            <p:cNvSpPr>
              <a:spLocks/>
            </p:cNvSpPr>
            <p:nvPr/>
          </p:nvSpPr>
          <p:spPr bwMode="auto">
            <a:xfrm>
              <a:off x="7553325" y="4319587"/>
              <a:ext cx="196850" cy="28575"/>
            </a:xfrm>
            <a:custGeom>
              <a:avLst/>
              <a:gdLst>
                <a:gd name="T0" fmla="*/ 0 w 122"/>
                <a:gd name="T1" fmla="*/ 2147483647 h 18"/>
                <a:gd name="T2" fmla="*/ 2147483647 w 122"/>
                <a:gd name="T3" fmla="*/ 2147483647 h 18"/>
                <a:gd name="T4" fmla="*/ 2147483647 w 122"/>
                <a:gd name="T5" fmla="*/ 2147483647 h 18"/>
                <a:gd name="T6" fmla="*/ 2147483647 w 122"/>
                <a:gd name="T7" fmla="*/ 2147483647 h 18"/>
                <a:gd name="T8" fmla="*/ 2147483647 w 122"/>
                <a:gd name="T9" fmla="*/ 2147483647 h 18"/>
                <a:gd name="T10" fmla="*/ 2147483647 w 122"/>
                <a:gd name="T11" fmla="*/ 0 h 18"/>
                <a:gd name="T12" fmla="*/ 2147483647 w 122"/>
                <a:gd name="T13" fmla="*/ 2147483647 h 18"/>
                <a:gd name="T14" fmla="*/ 2147483647 w 122"/>
                <a:gd name="T15" fmla="*/ 0 h 18"/>
                <a:gd name="T16" fmla="*/ 2147483647 w 122"/>
                <a:gd name="T17" fmla="*/ 2147483647 h 18"/>
                <a:gd name="T18" fmla="*/ 2147483647 w 122"/>
                <a:gd name="T19" fmla="*/ 0 h 18"/>
                <a:gd name="T20" fmla="*/ 2147483647 w 122"/>
                <a:gd name="T21" fmla="*/ 2147483647 h 18"/>
                <a:gd name="T22" fmla="*/ 2147483647 w 122"/>
                <a:gd name="T23" fmla="*/ 0 h 18"/>
                <a:gd name="T24" fmla="*/ 0 w 122"/>
                <a:gd name="T25" fmla="*/ 2147483647 h 18"/>
                <a:gd name="T26" fmla="*/ 0 w 122"/>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18"/>
                <a:gd name="T44" fmla="*/ 122 w 122"/>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18">
                  <a:moveTo>
                    <a:pt x="0" y="18"/>
                  </a:moveTo>
                  <a:lnTo>
                    <a:pt x="27" y="18"/>
                  </a:lnTo>
                  <a:lnTo>
                    <a:pt x="61" y="9"/>
                  </a:lnTo>
                  <a:lnTo>
                    <a:pt x="88" y="18"/>
                  </a:lnTo>
                  <a:lnTo>
                    <a:pt x="122" y="9"/>
                  </a:lnTo>
                  <a:lnTo>
                    <a:pt x="105" y="0"/>
                  </a:lnTo>
                  <a:lnTo>
                    <a:pt x="88" y="9"/>
                  </a:lnTo>
                  <a:lnTo>
                    <a:pt x="61" y="0"/>
                  </a:lnTo>
                  <a:lnTo>
                    <a:pt x="61" y="9"/>
                  </a:lnTo>
                  <a:lnTo>
                    <a:pt x="35" y="0"/>
                  </a:lnTo>
                  <a:lnTo>
                    <a:pt x="35" y="9"/>
                  </a:lnTo>
                  <a:lnTo>
                    <a:pt x="18" y="0"/>
                  </a:lnTo>
                  <a:lnTo>
                    <a:pt x="0" y="9"/>
                  </a:lnTo>
                  <a:lnTo>
                    <a:pt x="0"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15" name="Group 767"/>
            <p:cNvGrpSpPr>
              <a:grpSpLocks/>
            </p:cNvGrpSpPr>
            <p:nvPr/>
          </p:nvGrpSpPr>
          <p:grpSpPr bwMode="auto">
            <a:xfrm>
              <a:off x="7553325" y="4319587"/>
              <a:ext cx="196850" cy="28575"/>
              <a:chOff x="4372" y="2596"/>
              <a:chExt cx="122" cy="18"/>
            </a:xfrm>
          </p:grpSpPr>
          <p:sp>
            <p:nvSpPr>
              <p:cNvPr id="55944" name="Freeform 768"/>
              <p:cNvSpPr>
                <a:spLocks/>
              </p:cNvSpPr>
              <p:nvPr/>
            </p:nvSpPr>
            <p:spPr bwMode="auto">
              <a:xfrm>
                <a:off x="4372" y="2596"/>
                <a:ext cx="122" cy="18"/>
              </a:xfrm>
              <a:custGeom>
                <a:avLst/>
                <a:gdLst>
                  <a:gd name="T0" fmla="*/ 0 w 122"/>
                  <a:gd name="T1" fmla="*/ 18 h 18"/>
                  <a:gd name="T2" fmla="*/ 27 w 122"/>
                  <a:gd name="T3" fmla="*/ 18 h 18"/>
                  <a:gd name="T4" fmla="*/ 61 w 122"/>
                  <a:gd name="T5" fmla="*/ 9 h 18"/>
                  <a:gd name="T6" fmla="*/ 88 w 122"/>
                  <a:gd name="T7" fmla="*/ 18 h 18"/>
                  <a:gd name="T8" fmla="*/ 122 w 122"/>
                  <a:gd name="T9" fmla="*/ 9 h 18"/>
                  <a:gd name="T10" fmla="*/ 105 w 122"/>
                  <a:gd name="T11" fmla="*/ 0 h 18"/>
                  <a:gd name="T12" fmla="*/ 88 w 122"/>
                  <a:gd name="T13" fmla="*/ 9 h 18"/>
                  <a:gd name="T14" fmla="*/ 61 w 122"/>
                  <a:gd name="T15" fmla="*/ 0 h 18"/>
                  <a:gd name="T16" fmla="*/ 61 w 122"/>
                  <a:gd name="T17" fmla="*/ 9 h 18"/>
                  <a:gd name="T18" fmla="*/ 35 w 122"/>
                  <a:gd name="T19" fmla="*/ 0 h 18"/>
                  <a:gd name="T20" fmla="*/ 35 w 122"/>
                  <a:gd name="T21" fmla="*/ 9 h 18"/>
                  <a:gd name="T22" fmla="*/ 18 w 122"/>
                  <a:gd name="T23" fmla="*/ 0 h 18"/>
                  <a:gd name="T24" fmla="*/ 0 w 122"/>
                  <a:gd name="T25" fmla="*/ 9 h 18"/>
                  <a:gd name="T26" fmla="*/ 0 w 122"/>
                  <a:gd name="T27" fmla="*/ 18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18"/>
                  <a:gd name="T44" fmla="*/ 122 w 122"/>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18">
                    <a:moveTo>
                      <a:pt x="0" y="18"/>
                    </a:moveTo>
                    <a:lnTo>
                      <a:pt x="27" y="18"/>
                    </a:lnTo>
                    <a:lnTo>
                      <a:pt x="61" y="9"/>
                    </a:lnTo>
                    <a:lnTo>
                      <a:pt x="88" y="18"/>
                    </a:lnTo>
                    <a:lnTo>
                      <a:pt x="122" y="9"/>
                    </a:lnTo>
                    <a:lnTo>
                      <a:pt x="105" y="0"/>
                    </a:lnTo>
                    <a:lnTo>
                      <a:pt x="88" y="9"/>
                    </a:lnTo>
                    <a:lnTo>
                      <a:pt x="61" y="0"/>
                    </a:lnTo>
                    <a:lnTo>
                      <a:pt x="61" y="9"/>
                    </a:lnTo>
                    <a:lnTo>
                      <a:pt x="35" y="0"/>
                    </a:lnTo>
                    <a:lnTo>
                      <a:pt x="35" y="9"/>
                    </a:lnTo>
                    <a:lnTo>
                      <a:pt x="18" y="0"/>
                    </a:lnTo>
                    <a:lnTo>
                      <a:pt x="0" y="9"/>
                    </a:lnTo>
                    <a:lnTo>
                      <a:pt x="0"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45" name="Freeform 769"/>
              <p:cNvSpPr>
                <a:spLocks/>
              </p:cNvSpPr>
              <p:nvPr/>
            </p:nvSpPr>
            <p:spPr bwMode="auto">
              <a:xfrm>
                <a:off x="4372" y="2596"/>
                <a:ext cx="122" cy="18"/>
              </a:xfrm>
              <a:custGeom>
                <a:avLst/>
                <a:gdLst>
                  <a:gd name="T0" fmla="*/ 0 w 122"/>
                  <a:gd name="T1" fmla="*/ 18 h 18"/>
                  <a:gd name="T2" fmla="*/ 27 w 122"/>
                  <a:gd name="T3" fmla="*/ 18 h 18"/>
                  <a:gd name="T4" fmla="*/ 61 w 122"/>
                  <a:gd name="T5" fmla="*/ 9 h 18"/>
                  <a:gd name="T6" fmla="*/ 88 w 122"/>
                  <a:gd name="T7" fmla="*/ 18 h 18"/>
                  <a:gd name="T8" fmla="*/ 122 w 122"/>
                  <a:gd name="T9" fmla="*/ 9 h 18"/>
                  <a:gd name="T10" fmla="*/ 105 w 122"/>
                  <a:gd name="T11" fmla="*/ 0 h 18"/>
                  <a:gd name="T12" fmla="*/ 88 w 122"/>
                  <a:gd name="T13" fmla="*/ 9 h 18"/>
                  <a:gd name="T14" fmla="*/ 61 w 122"/>
                  <a:gd name="T15" fmla="*/ 0 h 18"/>
                  <a:gd name="T16" fmla="*/ 61 w 122"/>
                  <a:gd name="T17" fmla="*/ 9 h 18"/>
                  <a:gd name="T18" fmla="*/ 35 w 122"/>
                  <a:gd name="T19" fmla="*/ 0 h 18"/>
                  <a:gd name="T20" fmla="*/ 35 w 122"/>
                  <a:gd name="T21" fmla="*/ 9 h 18"/>
                  <a:gd name="T22" fmla="*/ 18 w 122"/>
                  <a:gd name="T23" fmla="*/ 0 h 18"/>
                  <a:gd name="T24" fmla="*/ 0 w 122"/>
                  <a:gd name="T25" fmla="*/ 9 h 18"/>
                  <a:gd name="T26" fmla="*/ 0 w 122"/>
                  <a:gd name="T27" fmla="*/ 18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
                  <a:gd name="T43" fmla="*/ 0 h 18"/>
                  <a:gd name="T44" fmla="*/ 122 w 122"/>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 h="18">
                    <a:moveTo>
                      <a:pt x="0" y="18"/>
                    </a:moveTo>
                    <a:lnTo>
                      <a:pt x="27" y="18"/>
                    </a:lnTo>
                    <a:lnTo>
                      <a:pt x="61" y="9"/>
                    </a:lnTo>
                    <a:lnTo>
                      <a:pt x="88" y="18"/>
                    </a:lnTo>
                    <a:lnTo>
                      <a:pt x="122" y="9"/>
                    </a:lnTo>
                    <a:lnTo>
                      <a:pt x="105" y="0"/>
                    </a:lnTo>
                    <a:lnTo>
                      <a:pt x="88" y="9"/>
                    </a:lnTo>
                    <a:lnTo>
                      <a:pt x="61" y="0"/>
                    </a:lnTo>
                    <a:lnTo>
                      <a:pt x="61" y="9"/>
                    </a:lnTo>
                    <a:lnTo>
                      <a:pt x="35" y="0"/>
                    </a:lnTo>
                    <a:lnTo>
                      <a:pt x="35" y="9"/>
                    </a:lnTo>
                    <a:lnTo>
                      <a:pt x="18" y="0"/>
                    </a:lnTo>
                    <a:lnTo>
                      <a:pt x="0" y="9"/>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16" name="Freeform 770"/>
            <p:cNvSpPr>
              <a:spLocks/>
            </p:cNvSpPr>
            <p:nvPr/>
          </p:nvSpPr>
          <p:spPr bwMode="auto">
            <a:xfrm>
              <a:off x="7762875" y="4319587"/>
              <a:ext cx="15875" cy="14288"/>
            </a:xfrm>
            <a:custGeom>
              <a:avLst/>
              <a:gdLst>
                <a:gd name="T0" fmla="*/ 0 w 9"/>
                <a:gd name="T1" fmla="*/ 2147483647 h 9"/>
                <a:gd name="T2" fmla="*/ 2147483647 w 9"/>
                <a:gd name="T3" fmla="*/ 0 h 9"/>
                <a:gd name="T4" fmla="*/ 0 w 9"/>
                <a:gd name="T5" fmla="*/ 0 h 9"/>
                <a:gd name="T6" fmla="*/ 0 w 9"/>
                <a:gd name="T7" fmla="*/ 2147483647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9"/>
                  </a:moveTo>
                  <a:lnTo>
                    <a:pt x="9" y="0"/>
                  </a:lnTo>
                  <a:lnTo>
                    <a:pt x="0" y="0"/>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17" name="Freeform 771"/>
            <p:cNvSpPr>
              <a:spLocks/>
            </p:cNvSpPr>
            <p:nvPr/>
          </p:nvSpPr>
          <p:spPr bwMode="auto">
            <a:xfrm>
              <a:off x="7762875" y="4319587"/>
              <a:ext cx="15875" cy="14288"/>
            </a:xfrm>
            <a:custGeom>
              <a:avLst/>
              <a:gdLst>
                <a:gd name="T0" fmla="*/ 0 w 9"/>
                <a:gd name="T1" fmla="*/ 2147483647 h 9"/>
                <a:gd name="T2" fmla="*/ 2147483647 w 9"/>
                <a:gd name="T3" fmla="*/ 0 h 9"/>
                <a:gd name="T4" fmla="*/ 0 w 9"/>
                <a:gd name="T5" fmla="*/ 0 h 9"/>
                <a:gd name="T6" fmla="*/ 0 w 9"/>
                <a:gd name="T7" fmla="*/ 2147483647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9"/>
                  </a:moveTo>
                  <a:lnTo>
                    <a:pt x="9" y="0"/>
                  </a:lnTo>
                  <a:lnTo>
                    <a:pt x="0"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18" name="Freeform 772"/>
            <p:cNvSpPr>
              <a:spLocks/>
            </p:cNvSpPr>
            <p:nvPr/>
          </p:nvSpPr>
          <p:spPr bwMode="auto">
            <a:xfrm>
              <a:off x="7791450" y="4306887"/>
              <a:ext cx="30163" cy="12700"/>
            </a:xfrm>
            <a:custGeom>
              <a:avLst/>
              <a:gdLst>
                <a:gd name="T0" fmla="*/ 0 w 18"/>
                <a:gd name="T1" fmla="*/ 2147483647 h 9"/>
                <a:gd name="T2" fmla="*/ 2147483647 w 18"/>
                <a:gd name="T3" fmla="*/ 2147483647 h 9"/>
                <a:gd name="T4" fmla="*/ 2147483647 w 18"/>
                <a:gd name="T5" fmla="*/ 0 h 9"/>
                <a:gd name="T6" fmla="*/ 2147483647 w 18"/>
                <a:gd name="T7" fmla="*/ 0 h 9"/>
                <a:gd name="T8" fmla="*/ 0 w 18"/>
                <a:gd name="T9" fmla="*/ 2147483647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9"/>
                  </a:moveTo>
                  <a:lnTo>
                    <a:pt x="9" y="9"/>
                  </a:lnTo>
                  <a:lnTo>
                    <a:pt x="18" y="0"/>
                  </a:lnTo>
                  <a:lnTo>
                    <a:pt x="9" y="0"/>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19" name="Freeform 773"/>
            <p:cNvSpPr>
              <a:spLocks/>
            </p:cNvSpPr>
            <p:nvPr/>
          </p:nvSpPr>
          <p:spPr bwMode="auto">
            <a:xfrm>
              <a:off x="7791450" y="4306887"/>
              <a:ext cx="30163" cy="12700"/>
            </a:xfrm>
            <a:custGeom>
              <a:avLst/>
              <a:gdLst>
                <a:gd name="T0" fmla="*/ 0 w 18"/>
                <a:gd name="T1" fmla="*/ 2147483647 h 9"/>
                <a:gd name="T2" fmla="*/ 2147483647 w 18"/>
                <a:gd name="T3" fmla="*/ 2147483647 h 9"/>
                <a:gd name="T4" fmla="*/ 2147483647 w 18"/>
                <a:gd name="T5" fmla="*/ 0 h 9"/>
                <a:gd name="T6" fmla="*/ 2147483647 w 18"/>
                <a:gd name="T7" fmla="*/ 0 h 9"/>
                <a:gd name="T8" fmla="*/ 0 w 18"/>
                <a:gd name="T9" fmla="*/ 2147483647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9"/>
                  </a:moveTo>
                  <a:lnTo>
                    <a:pt x="9" y="9"/>
                  </a:lnTo>
                  <a:lnTo>
                    <a:pt x="18" y="0"/>
                  </a:lnTo>
                  <a:lnTo>
                    <a:pt x="9"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20" name="Freeform 774"/>
            <p:cNvSpPr>
              <a:spLocks/>
            </p:cNvSpPr>
            <p:nvPr/>
          </p:nvSpPr>
          <p:spPr bwMode="auto">
            <a:xfrm>
              <a:off x="7626350" y="4359275"/>
              <a:ext cx="41275" cy="12700"/>
            </a:xfrm>
            <a:custGeom>
              <a:avLst/>
              <a:gdLst>
                <a:gd name="T0" fmla="*/ 0 w 26"/>
                <a:gd name="T1" fmla="*/ 0 h 9"/>
                <a:gd name="T2" fmla="*/ 2147483647 w 26"/>
                <a:gd name="T3" fmla="*/ 2147483647 h 9"/>
                <a:gd name="T4" fmla="*/ 2147483647 w 26"/>
                <a:gd name="T5" fmla="*/ 2147483647 h 9"/>
                <a:gd name="T6" fmla="*/ 2147483647 w 26"/>
                <a:gd name="T7" fmla="*/ 0 h 9"/>
                <a:gd name="T8" fmla="*/ 0 w 26"/>
                <a:gd name="T9" fmla="*/ 0 h 9"/>
                <a:gd name="T10" fmla="*/ 0 60000 65536"/>
                <a:gd name="T11" fmla="*/ 0 60000 65536"/>
                <a:gd name="T12" fmla="*/ 0 60000 65536"/>
                <a:gd name="T13" fmla="*/ 0 60000 65536"/>
                <a:gd name="T14" fmla="*/ 0 60000 65536"/>
                <a:gd name="T15" fmla="*/ 0 w 26"/>
                <a:gd name="T16" fmla="*/ 0 h 9"/>
                <a:gd name="T17" fmla="*/ 26 w 26"/>
                <a:gd name="T18" fmla="*/ 9 h 9"/>
              </a:gdLst>
              <a:ahLst/>
              <a:cxnLst>
                <a:cxn ang="T10">
                  <a:pos x="T0" y="T1"/>
                </a:cxn>
                <a:cxn ang="T11">
                  <a:pos x="T2" y="T3"/>
                </a:cxn>
                <a:cxn ang="T12">
                  <a:pos x="T4" y="T5"/>
                </a:cxn>
                <a:cxn ang="T13">
                  <a:pos x="T6" y="T7"/>
                </a:cxn>
                <a:cxn ang="T14">
                  <a:pos x="T8" y="T9"/>
                </a:cxn>
              </a:cxnLst>
              <a:rect l="T15" t="T16" r="T17" b="T18"/>
              <a:pathLst>
                <a:path w="26" h="9">
                  <a:moveTo>
                    <a:pt x="0" y="0"/>
                  </a:moveTo>
                  <a:lnTo>
                    <a:pt x="17" y="9"/>
                  </a:lnTo>
                  <a:lnTo>
                    <a:pt x="26" y="9"/>
                  </a:lnTo>
                  <a:lnTo>
                    <a:pt x="9"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21" name="Freeform 775"/>
            <p:cNvSpPr>
              <a:spLocks/>
            </p:cNvSpPr>
            <p:nvPr/>
          </p:nvSpPr>
          <p:spPr bwMode="auto">
            <a:xfrm>
              <a:off x="7626350" y="4359275"/>
              <a:ext cx="41275" cy="12700"/>
            </a:xfrm>
            <a:custGeom>
              <a:avLst/>
              <a:gdLst>
                <a:gd name="T0" fmla="*/ 0 w 26"/>
                <a:gd name="T1" fmla="*/ 0 h 9"/>
                <a:gd name="T2" fmla="*/ 2147483647 w 26"/>
                <a:gd name="T3" fmla="*/ 2147483647 h 9"/>
                <a:gd name="T4" fmla="*/ 2147483647 w 26"/>
                <a:gd name="T5" fmla="*/ 2147483647 h 9"/>
                <a:gd name="T6" fmla="*/ 2147483647 w 26"/>
                <a:gd name="T7" fmla="*/ 0 h 9"/>
                <a:gd name="T8" fmla="*/ 0 w 26"/>
                <a:gd name="T9" fmla="*/ 0 h 9"/>
                <a:gd name="T10" fmla="*/ 0 60000 65536"/>
                <a:gd name="T11" fmla="*/ 0 60000 65536"/>
                <a:gd name="T12" fmla="*/ 0 60000 65536"/>
                <a:gd name="T13" fmla="*/ 0 60000 65536"/>
                <a:gd name="T14" fmla="*/ 0 60000 65536"/>
                <a:gd name="T15" fmla="*/ 0 w 26"/>
                <a:gd name="T16" fmla="*/ 0 h 9"/>
                <a:gd name="T17" fmla="*/ 26 w 26"/>
                <a:gd name="T18" fmla="*/ 9 h 9"/>
              </a:gdLst>
              <a:ahLst/>
              <a:cxnLst>
                <a:cxn ang="T10">
                  <a:pos x="T0" y="T1"/>
                </a:cxn>
                <a:cxn ang="T11">
                  <a:pos x="T2" y="T3"/>
                </a:cxn>
                <a:cxn ang="T12">
                  <a:pos x="T4" y="T5"/>
                </a:cxn>
                <a:cxn ang="T13">
                  <a:pos x="T6" y="T7"/>
                </a:cxn>
                <a:cxn ang="T14">
                  <a:pos x="T8" y="T9"/>
                </a:cxn>
              </a:cxnLst>
              <a:rect l="T15" t="T16" r="T17" b="T18"/>
              <a:pathLst>
                <a:path w="26" h="9">
                  <a:moveTo>
                    <a:pt x="0" y="0"/>
                  </a:moveTo>
                  <a:lnTo>
                    <a:pt x="17" y="9"/>
                  </a:lnTo>
                  <a:lnTo>
                    <a:pt x="26" y="9"/>
                  </a:lnTo>
                  <a:lnTo>
                    <a:pt x="9"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22" name="Freeform 776"/>
            <p:cNvSpPr>
              <a:spLocks/>
            </p:cNvSpPr>
            <p:nvPr/>
          </p:nvSpPr>
          <p:spPr bwMode="auto">
            <a:xfrm>
              <a:off x="7918450" y="4292600"/>
              <a:ext cx="17463" cy="26987"/>
            </a:xfrm>
            <a:custGeom>
              <a:avLst/>
              <a:gdLst>
                <a:gd name="T0" fmla="*/ 0 w 9"/>
                <a:gd name="T1" fmla="*/ 2147483647 h 18"/>
                <a:gd name="T2" fmla="*/ 2147483647 w 9"/>
                <a:gd name="T3" fmla="*/ 2147483647 h 18"/>
                <a:gd name="T4" fmla="*/ 2147483647 w 9"/>
                <a:gd name="T5" fmla="*/ 0 h 18"/>
                <a:gd name="T6" fmla="*/ 0 w 9"/>
                <a:gd name="T7" fmla="*/ 2147483647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18"/>
                  </a:moveTo>
                  <a:lnTo>
                    <a:pt x="9" y="9"/>
                  </a:lnTo>
                  <a:lnTo>
                    <a:pt x="9" y="0"/>
                  </a:lnTo>
                  <a:lnTo>
                    <a:pt x="0"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23" name="Freeform 777"/>
            <p:cNvSpPr>
              <a:spLocks/>
            </p:cNvSpPr>
            <p:nvPr/>
          </p:nvSpPr>
          <p:spPr bwMode="auto">
            <a:xfrm>
              <a:off x="7918450" y="4292600"/>
              <a:ext cx="17463" cy="26987"/>
            </a:xfrm>
            <a:custGeom>
              <a:avLst/>
              <a:gdLst>
                <a:gd name="T0" fmla="*/ 0 w 9"/>
                <a:gd name="T1" fmla="*/ 2147483647 h 18"/>
                <a:gd name="T2" fmla="*/ 2147483647 w 9"/>
                <a:gd name="T3" fmla="*/ 2147483647 h 18"/>
                <a:gd name="T4" fmla="*/ 2147483647 w 9"/>
                <a:gd name="T5" fmla="*/ 0 h 18"/>
                <a:gd name="T6" fmla="*/ 0 w 9"/>
                <a:gd name="T7" fmla="*/ 2147483647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18"/>
                  </a:moveTo>
                  <a:lnTo>
                    <a:pt x="9" y="9"/>
                  </a:lnTo>
                  <a:lnTo>
                    <a:pt x="9" y="0"/>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24" name="Freeform 778"/>
            <p:cNvSpPr>
              <a:spLocks/>
            </p:cNvSpPr>
            <p:nvPr/>
          </p:nvSpPr>
          <p:spPr bwMode="auto">
            <a:xfrm>
              <a:off x="7989888" y="4238625"/>
              <a:ext cx="12700" cy="53975"/>
            </a:xfrm>
            <a:custGeom>
              <a:avLst/>
              <a:gdLst>
                <a:gd name="T0" fmla="*/ 0 w 9"/>
                <a:gd name="T1" fmla="*/ 2147483647 h 36"/>
                <a:gd name="T2" fmla="*/ 2147483647 w 9"/>
                <a:gd name="T3" fmla="*/ 2147483647 h 36"/>
                <a:gd name="T4" fmla="*/ 2147483647 w 9"/>
                <a:gd name="T5" fmla="*/ 0 h 36"/>
                <a:gd name="T6" fmla="*/ 0 w 9"/>
                <a:gd name="T7" fmla="*/ 2147483647 h 36"/>
                <a:gd name="T8" fmla="*/ 0 60000 65536"/>
                <a:gd name="T9" fmla="*/ 0 60000 65536"/>
                <a:gd name="T10" fmla="*/ 0 60000 65536"/>
                <a:gd name="T11" fmla="*/ 0 60000 65536"/>
                <a:gd name="T12" fmla="*/ 0 w 9"/>
                <a:gd name="T13" fmla="*/ 0 h 36"/>
                <a:gd name="T14" fmla="*/ 9 w 9"/>
                <a:gd name="T15" fmla="*/ 36 h 36"/>
              </a:gdLst>
              <a:ahLst/>
              <a:cxnLst>
                <a:cxn ang="T8">
                  <a:pos x="T0" y="T1"/>
                </a:cxn>
                <a:cxn ang="T9">
                  <a:pos x="T2" y="T3"/>
                </a:cxn>
                <a:cxn ang="T10">
                  <a:pos x="T4" y="T5"/>
                </a:cxn>
                <a:cxn ang="T11">
                  <a:pos x="T6" y="T7"/>
                </a:cxn>
              </a:cxnLst>
              <a:rect l="T12" t="T13" r="T14" b="T15"/>
              <a:pathLst>
                <a:path w="9" h="36">
                  <a:moveTo>
                    <a:pt x="0" y="36"/>
                  </a:moveTo>
                  <a:lnTo>
                    <a:pt x="9" y="9"/>
                  </a:lnTo>
                  <a:lnTo>
                    <a:pt x="9" y="0"/>
                  </a:lnTo>
                  <a:lnTo>
                    <a:pt x="0" y="36"/>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25" name="Freeform 779"/>
            <p:cNvSpPr>
              <a:spLocks/>
            </p:cNvSpPr>
            <p:nvPr/>
          </p:nvSpPr>
          <p:spPr bwMode="auto">
            <a:xfrm>
              <a:off x="7989888" y="4238625"/>
              <a:ext cx="12700" cy="53975"/>
            </a:xfrm>
            <a:custGeom>
              <a:avLst/>
              <a:gdLst>
                <a:gd name="T0" fmla="*/ 0 w 9"/>
                <a:gd name="T1" fmla="*/ 2147483647 h 36"/>
                <a:gd name="T2" fmla="*/ 2147483647 w 9"/>
                <a:gd name="T3" fmla="*/ 2147483647 h 36"/>
                <a:gd name="T4" fmla="*/ 2147483647 w 9"/>
                <a:gd name="T5" fmla="*/ 0 h 36"/>
                <a:gd name="T6" fmla="*/ 0 w 9"/>
                <a:gd name="T7" fmla="*/ 2147483647 h 36"/>
                <a:gd name="T8" fmla="*/ 0 60000 65536"/>
                <a:gd name="T9" fmla="*/ 0 60000 65536"/>
                <a:gd name="T10" fmla="*/ 0 60000 65536"/>
                <a:gd name="T11" fmla="*/ 0 60000 65536"/>
                <a:gd name="T12" fmla="*/ 0 w 9"/>
                <a:gd name="T13" fmla="*/ 0 h 36"/>
                <a:gd name="T14" fmla="*/ 9 w 9"/>
                <a:gd name="T15" fmla="*/ 36 h 36"/>
              </a:gdLst>
              <a:ahLst/>
              <a:cxnLst>
                <a:cxn ang="T8">
                  <a:pos x="T0" y="T1"/>
                </a:cxn>
                <a:cxn ang="T9">
                  <a:pos x="T2" y="T3"/>
                </a:cxn>
                <a:cxn ang="T10">
                  <a:pos x="T4" y="T5"/>
                </a:cxn>
                <a:cxn ang="T11">
                  <a:pos x="T6" y="T7"/>
                </a:cxn>
              </a:cxnLst>
              <a:rect l="T12" t="T13" r="T14" b="T15"/>
              <a:pathLst>
                <a:path w="9" h="36">
                  <a:moveTo>
                    <a:pt x="0" y="36"/>
                  </a:moveTo>
                  <a:lnTo>
                    <a:pt x="9" y="9"/>
                  </a:lnTo>
                  <a:lnTo>
                    <a:pt x="9" y="0"/>
                  </a:lnTo>
                  <a:lnTo>
                    <a:pt x="0" y="3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26" name="Freeform 780"/>
            <p:cNvSpPr>
              <a:spLocks/>
            </p:cNvSpPr>
            <p:nvPr/>
          </p:nvSpPr>
          <p:spPr bwMode="auto">
            <a:xfrm>
              <a:off x="7286625" y="4144962"/>
              <a:ext cx="42863" cy="39688"/>
            </a:xfrm>
            <a:custGeom>
              <a:avLst/>
              <a:gdLst>
                <a:gd name="T0" fmla="*/ 0 w 26"/>
                <a:gd name="T1" fmla="*/ 0 h 27"/>
                <a:gd name="T2" fmla="*/ 2147483647 w 26"/>
                <a:gd name="T3" fmla="*/ 0 h 27"/>
                <a:gd name="T4" fmla="*/ 2147483647 w 26"/>
                <a:gd name="T5" fmla="*/ 2147483647 h 27"/>
                <a:gd name="T6" fmla="*/ 2147483647 w 26"/>
                <a:gd name="T7" fmla="*/ 2147483647 h 27"/>
                <a:gd name="T8" fmla="*/ 2147483647 w 26"/>
                <a:gd name="T9" fmla="*/ 2147483647 h 27"/>
                <a:gd name="T10" fmla="*/ 2147483647 w 26"/>
                <a:gd name="T11" fmla="*/ 0 h 27"/>
                <a:gd name="T12" fmla="*/ 0 w 26"/>
                <a:gd name="T13" fmla="*/ 0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0"/>
                  </a:moveTo>
                  <a:lnTo>
                    <a:pt x="9" y="0"/>
                  </a:lnTo>
                  <a:lnTo>
                    <a:pt x="9" y="18"/>
                  </a:lnTo>
                  <a:lnTo>
                    <a:pt x="26" y="27"/>
                  </a:lnTo>
                  <a:lnTo>
                    <a:pt x="26" y="18"/>
                  </a:lnTo>
                  <a:lnTo>
                    <a:pt x="17"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27" name="Group 781"/>
            <p:cNvGrpSpPr>
              <a:grpSpLocks/>
            </p:cNvGrpSpPr>
            <p:nvPr/>
          </p:nvGrpSpPr>
          <p:grpSpPr bwMode="auto">
            <a:xfrm>
              <a:off x="7286625" y="4144962"/>
              <a:ext cx="42863" cy="39688"/>
              <a:chOff x="4207" y="2480"/>
              <a:chExt cx="26" cy="27"/>
            </a:xfrm>
          </p:grpSpPr>
          <p:sp>
            <p:nvSpPr>
              <p:cNvPr id="55942" name="Freeform 782"/>
              <p:cNvSpPr>
                <a:spLocks/>
              </p:cNvSpPr>
              <p:nvPr/>
            </p:nvSpPr>
            <p:spPr bwMode="auto">
              <a:xfrm>
                <a:off x="4207" y="2480"/>
                <a:ext cx="26" cy="27"/>
              </a:xfrm>
              <a:custGeom>
                <a:avLst/>
                <a:gdLst>
                  <a:gd name="T0" fmla="*/ 0 w 26"/>
                  <a:gd name="T1" fmla="*/ 0 h 27"/>
                  <a:gd name="T2" fmla="*/ 9 w 26"/>
                  <a:gd name="T3" fmla="*/ 0 h 27"/>
                  <a:gd name="T4" fmla="*/ 9 w 26"/>
                  <a:gd name="T5" fmla="*/ 18 h 27"/>
                  <a:gd name="T6" fmla="*/ 26 w 26"/>
                  <a:gd name="T7" fmla="*/ 27 h 27"/>
                  <a:gd name="T8" fmla="*/ 26 w 26"/>
                  <a:gd name="T9" fmla="*/ 18 h 27"/>
                  <a:gd name="T10" fmla="*/ 17 w 26"/>
                  <a:gd name="T11" fmla="*/ 0 h 27"/>
                  <a:gd name="T12" fmla="*/ 0 w 26"/>
                  <a:gd name="T13" fmla="*/ 0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0"/>
                    </a:moveTo>
                    <a:lnTo>
                      <a:pt x="9" y="0"/>
                    </a:lnTo>
                    <a:lnTo>
                      <a:pt x="9" y="18"/>
                    </a:lnTo>
                    <a:lnTo>
                      <a:pt x="26" y="27"/>
                    </a:lnTo>
                    <a:lnTo>
                      <a:pt x="26" y="18"/>
                    </a:lnTo>
                    <a:lnTo>
                      <a:pt x="17"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43" name="Freeform 783"/>
              <p:cNvSpPr>
                <a:spLocks/>
              </p:cNvSpPr>
              <p:nvPr/>
            </p:nvSpPr>
            <p:spPr bwMode="auto">
              <a:xfrm>
                <a:off x="4207" y="2480"/>
                <a:ext cx="26" cy="27"/>
              </a:xfrm>
              <a:custGeom>
                <a:avLst/>
                <a:gdLst>
                  <a:gd name="T0" fmla="*/ 0 w 26"/>
                  <a:gd name="T1" fmla="*/ 0 h 27"/>
                  <a:gd name="T2" fmla="*/ 9 w 26"/>
                  <a:gd name="T3" fmla="*/ 0 h 27"/>
                  <a:gd name="T4" fmla="*/ 9 w 26"/>
                  <a:gd name="T5" fmla="*/ 18 h 27"/>
                  <a:gd name="T6" fmla="*/ 26 w 26"/>
                  <a:gd name="T7" fmla="*/ 27 h 27"/>
                  <a:gd name="T8" fmla="*/ 26 w 26"/>
                  <a:gd name="T9" fmla="*/ 18 h 27"/>
                  <a:gd name="T10" fmla="*/ 17 w 26"/>
                  <a:gd name="T11" fmla="*/ 0 h 27"/>
                  <a:gd name="T12" fmla="*/ 0 w 26"/>
                  <a:gd name="T13" fmla="*/ 0 h 27"/>
                  <a:gd name="T14" fmla="*/ 0 60000 65536"/>
                  <a:gd name="T15" fmla="*/ 0 60000 65536"/>
                  <a:gd name="T16" fmla="*/ 0 60000 65536"/>
                  <a:gd name="T17" fmla="*/ 0 60000 65536"/>
                  <a:gd name="T18" fmla="*/ 0 60000 65536"/>
                  <a:gd name="T19" fmla="*/ 0 60000 65536"/>
                  <a:gd name="T20" fmla="*/ 0 60000 65536"/>
                  <a:gd name="T21" fmla="*/ 0 w 26"/>
                  <a:gd name="T22" fmla="*/ 0 h 27"/>
                  <a:gd name="T23" fmla="*/ 26 w 2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7">
                    <a:moveTo>
                      <a:pt x="0" y="0"/>
                    </a:moveTo>
                    <a:lnTo>
                      <a:pt x="9" y="0"/>
                    </a:lnTo>
                    <a:lnTo>
                      <a:pt x="9" y="18"/>
                    </a:lnTo>
                    <a:lnTo>
                      <a:pt x="26" y="27"/>
                    </a:lnTo>
                    <a:lnTo>
                      <a:pt x="26" y="18"/>
                    </a:lnTo>
                    <a:lnTo>
                      <a:pt x="17"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28" name="Freeform 784"/>
            <p:cNvSpPr>
              <a:spLocks/>
            </p:cNvSpPr>
            <p:nvPr/>
          </p:nvSpPr>
          <p:spPr bwMode="auto">
            <a:xfrm>
              <a:off x="7626350" y="4051300"/>
              <a:ext cx="165100" cy="201612"/>
            </a:xfrm>
            <a:custGeom>
              <a:avLst/>
              <a:gdLst>
                <a:gd name="T0" fmla="*/ 0 w 104"/>
                <a:gd name="T1" fmla="*/ 2147483647 h 133"/>
                <a:gd name="T2" fmla="*/ 0 w 104"/>
                <a:gd name="T3" fmla="*/ 2147483647 h 133"/>
                <a:gd name="T4" fmla="*/ 2147483647 w 104"/>
                <a:gd name="T5" fmla="*/ 2147483647 h 133"/>
                <a:gd name="T6" fmla="*/ 2147483647 w 104"/>
                <a:gd name="T7" fmla="*/ 2147483647 h 133"/>
                <a:gd name="T8" fmla="*/ 2147483647 w 104"/>
                <a:gd name="T9" fmla="*/ 2147483647 h 133"/>
                <a:gd name="T10" fmla="*/ 2147483647 w 104"/>
                <a:gd name="T11" fmla="*/ 2147483647 h 133"/>
                <a:gd name="T12" fmla="*/ 2147483647 w 104"/>
                <a:gd name="T13" fmla="*/ 2147483647 h 133"/>
                <a:gd name="T14" fmla="*/ 2147483647 w 104"/>
                <a:gd name="T15" fmla="*/ 2147483647 h 133"/>
                <a:gd name="T16" fmla="*/ 2147483647 w 104"/>
                <a:gd name="T17" fmla="*/ 2147483647 h 133"/>
                <a:gd name="T18" fmla="*/ 2147483647 w 104"/>
                <a:gd name="T19" fmla="*/ 2147483647 h 133"/>
                <a:gd name="T20" fmla="*/ 2147483647 w 104"/>
                <a:gd name="T21" fmla="*/ 2147483647 h 133"/>
                <a:gd name="T22" fmla="*/ 2147483647 w 104"/>
                <a:gd name="T23" fmla="*/ 2147483647 h 133"/>
                <a:gd name="T24" fmla="*/ 2147483647 w 104"/>
                <a:gd name="T25" fmla="*/ 2147483647 h 133"/>
                <a:gd name="T26" fmla="*/ 2147483647 w 104"/>
                <a:gd name="T27" fmla="*/ 2147483647 h 133"/>
                <a:gd name="T28" fmla="*/ 2147483647 w 104"/>
                <a:gd name="T29" fmla="*/ 2147483647 h 133"/>
                <a:gd name="T30" fmla="*/ 2147483647 w 104"/>
                <a:gd name="T31" fmla="*/ 2147483647 h 133"/>
                <a:gd name="T32" fmla="*/ 2147483647 w 104"/>
                <a:gd name="T33" fmla="*/ 2147483647 h 133"/>
                <a:gd name="T34" fmla="*/ 2147483647 w 104"/>
                <a:gd name="T35" fmla="*/ 2147483647 h 133"/>
                <a:gd name="T36" fmla="*/ 2147483647 w 104"/>
                <a:gd name="T37" fmla="*/ 2147483647 h 133"/>
                <a:gd name="T38" fmla="*/ 2147483647 w 104"/>
                <a:gd name="T39" fmla="*/ 2147483647 h 133"/>
                <a:gd name="T40" fmla="*/ 2147483647 w 104"/>
                <a:gd name="T41" fmla="*/ 2147483647 h 133"/>
                <a:gd name="T42" fmla="*/ 2147483647 w 104"/>
                <a:gd name="T43" fmla="*/ 2147483647 h 133"/>
                <a:gd name="T44" fmla="*/ 2147483647 w 104"/>
                <a:gd name="T45" fmla="*/ 2147483647 h 133"/>
                <a:gd name="T46" fmla="*/ 2147483647 w 104"/>
                <a:gd name="T47" fmla="*/ 2147483647 h 133"/>
                <a:gd name="T48" fmla="*/ 2147483647 w 104"/>
                <a:gd name="T49" fmla="*/ 2147483647 h 133"/>
                <a:gd name="T50" fmla="*/ 2147483647 w 104"/>
                <a:gd name="T51" fmla="*/ 2147483647 h 133"/>
                <a:gd name="T52" fmla="*/ 2147483647 w 104"/>
                <a:gd name="T53" fmla="*/ 2147483647 h 133"/>
                <a:gd name="T54" fmla="*/ 2147483647 w 104"/>
                <a:gd name="T55" fmla="*/ 2147483647 h 133"/>
                <a:gd name="T56" fmla="*/ 2147483647 w 104"/>
                <a:gd name="T57" fmla="*/ 2147483647 h 133"/>
                <a:gd name="T58" fmla="*/ 2147483647 w 104"/>
                <a:gd name="T59" fmla="*/ 0 h 133"/>
                <a:gd name="T60" fmla="*/ 2147483647 w 104"/>
                <a:gd name="T61" fmla="*/ 0 h 133"/>
                <a:gd name="T62" fmla="*/ 2147483647 w 104"/>
                <a:gd name="T63" fmla="*/ 2147483647 h 133"/>
                <a:gd name="T64" fmla="*/ 2147483647 w 104"/>
                <a:gd name="T65" fmla="*/ 2147483647 h 133"/>
                <a:gd name="T66" fmla="*/ 2147483647 w 104"/>
                <a:gd name="T67" fmla="*/ 0 h 133"/>
                <a:gd name="T68" fmla="*/ 2147483647 w 104"/>
                <a:gd name="T69" fmla="*/ 2147483647 h 133"/>
                <a:gd name="T70" fmla="*/ 2147483647 w 104"/>
                <a:gd name="T71" fmla="*/ 2147483647 h 133"/>
                <a:gd name="T72" fmla="*/ 2147483647 w 104"/>
                <a:gd name="T73" fmla="*/ 2147483647 h 133"/>
                <a:gd name="T74" fmla="*/ 0 w 104"/>
                <a:gd name="T75" fmla="*/ 2147483647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33"/>
                <a:gd name="T116" fmla="*/ 104 w 104"/>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33">
                  <a:moveTo>
                    <a:pt x="0" y="80"/>
                  </a:moveTo>
                  <a:lnTo>
                    <a:pt x="0" y="89"/>
                  </a:lnTo>
                  <a:lnTo>
                    <a:pt x="9" y="89"/>
                  </a:lnTo>
                  <a:lnTo>
                    <a:pt x="9" y="98"/>
                  </a:lnTo>
                  <a:lnTo>
                    <a:pt x="9" y="124"/>
                  </a:lnTo>
                  <a:lnTo>
                    <a:pt x="17" y="124"/>
                  </a:lnTo>
                  <a:lnTo>
                    <a:pt x="17" y="89"/>
                  </a:lnTo>
                  <a:lnTo>
                    <a:pt x="26" y="80"/>
                  </a:lnTo>
                  <a:lnTo>
                    <a:pt x="35" y="80"/>
                  </a:lnTo>
                  <a:lnTo>
                    <a:pt x="26" y="89"/>
                  </a:lnTo>
                  <a:lnTo>
                    <a:pt x="44" y="106"/>
                  </a:lnTo>
                  <a:lnTo>
                    <a:pt x="44" y="115"/>
                  </a:lnTo>
                  <a:lnTo>
                    <a:pt x="61" y="115"/>
                  </a:lnTo>
                  <a:lnTo>
                    <a:pt x="61" y="124"/>
                  </a:lnTo>
                  <a:lnTo>
                    <a:pt x="61" y="133"/>
                  </a:lnTo>
                  <a:lnTo>
                    <a:pt x="70" y="124"/>
                  </a:lnTo>
                  <a:lnTo>
                    <a:pt x="70" y="115"/>
                  </a:lnTo>
                  <a:lnTo>
                    <a:pt x="44" y="89"/>
                  </a:lnTo>
                  <a:lnTo>
                    <a:pt x="61" y="89"/>
                  </a:lnTo>
                  <a:lnTo>
                    <a:pt x="44" y="62"/>
                  </a:lnTo>
                  <a:lnTo>
                    <a:pt x="70" y="44"/>
                  </a:lnTo>
                  <a:lnTo>
                    <a:pt x="78" y="44"/>
                  </a:lnTo>
                  <a:lnTo>
                    <a:pt x="70" y="35"/>
                  </a:lnTo>
                  <a:lnTo>
                    <a:pt x="26" y="44"/>
                  </a:lnTo>
                  <a:lnTo>
                    <a:pt x="17" y="35"/>
                  </a:lnTo>
                  <a:lnTo>
                    <a:pt x="17" y="26"/>
                  </a:lnTo>
                  <a:lnTo>
                    <a:pt x="26" y="17"/>
                  </a:lnTo>
                  <a:lnTo>
                    <a:pt x="78" y="17"/>
                  </a:lnTo>
                  <a:lnTo>
                    <a:pt x="96" y="17"/>
                  </a:lnTo>
                  <a:lnTo>
                    <a:pt x="104" y="0"/>
                  </a:lnTo>
                  <a:lnTo>
                    <a:pt x="96" y="0"/>
                  </a:lnTo>
                  <a:lnTo>
                    <a:pt x="87" y="8"/>
                  </a:lnTo>
                  <a:lnTo>
                    <a:pt x="70" y="8"/>
                  </a:lnTo>
                  <a:lnTo>
                    <a:pt x="35" y="0"/>
                  </a:lnTo>
                  <a:lnTo>
                    <a:pt x="26" y="8"/>
                  </a:lnTo>
                  <a:lnTo>
                    <a:pt x="17" y="8"/>
                  </a:lnTo>
                  <a:lnTo>
                    <a:pt x="17" y="35"/>
                  </a:lnTo>
                  <a:lnTo>
                    <a:pt x="0" y="8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29" name="Group 785"/>
            <p:cNvGrpSpPr>
              <a:grpSpLocks/>
            </p:cNvGrpSpPr>
            <p:nvPr/>
          </p:nvGrpSpPr>
          <p:grpSpPr bwMode="auto">
            <a:xfrm>
              <a:off x="7626350" y="4051300"/>
              <a:ext cx="165100" cy="201612"/>
              <a:chOff x="4416" y="2418"/>
              <a:chExt cx="104" cy="133"/>
            </a:xfrm>
          </p:grpSpPr>
          <p:sp>
            <p:nvSpPr>
              <p:cNvPr id="55940" name="Freeform 786"/>
              <p:cNvSpPr>
                <a:spLocks/>
              </p:cNvSpPr>
              <p:nvPr/>
            </p:nvSpPr>
            <p:spPr bwMode="auto">
              <a:xfrm>
                <a:off x="4416" y="2418"/>
                <a:ext cx="104" cy="133"/>
              </a:xfrm>
              <a:custGeom>
                <a:avLst/>
                <a:gdLst>
                  <a:gd name="T0" fmla="*/ 0 w 104"/>
                  <a:gd name="T1" fmla="*/ 80 h 133"/>
                  <a:gd name="T2" fmla="*/ 0 w 104"/>
                  <a:gd name="T3" fmla="*/ 89 h 133"/>
                  <a:gd name="T4" fmla="*/ 9 w 104"/>
                  <a:gd name="T5" fmla="*/ 89 h 133"/>
                  <a:gd name="T6" fmla="*/ 9 w 104"/>
                  <a:gd name="T7" fmla="*/ 98 h 133"/>
                  <a:gd name="T8" fmla="*/ 9 w 104"/>
                  <a:gd name="T9" fmla="*/ 124 h 133"/>
                  <a:gd name="T10" fmla="*/ 17 w 104"/>
                  <a:gd name="T11" fmla="*/ 124 h 133"/>
                  <a:gd name="T12" fmla="*/ 17 w 104"/>
                  <a:gd name="T13" fmla="*/ 89 h 133"/>
                  <a:gd name="T14" fmla="*/ 26 w 104"/>
                  <a:gd name="T15" fmla="*/ 80 h 133"/>
                  <a:gd name="T16" fmla="*/ 35 w 104"/>
                  <a:gd name="T17" fmla="*/ 80 h 133"/>
                  <a:gd name="T18" fmla="*/ 26 w 104"/>
                  <a:gd name="T19" fmla="*/ 89 h 133"/>
                  <a:gd name="T20" fmla="*/ 44 w 104"/>
                  <a:gd name="T21" fmla="*/ 106 h 133"/>
                  <a:gd name="T22" fmla="*/ 44 w 104"/>
                  <a:gd name="T23" fmla="*/ 115 h 133"/>
                  <a:gd name="T24" fmla="*/ 61 w 104"/>
                  <a:gd name="T25" fmla="*/ 115 h 133"/>
                  <a:gd name="T26" fmla="*/ 61 w 104"/>
                  <a:gd name="T27" fmla="*/ 124 h 133"/>
                  <a:gd name="T28" fmla="*/ 61 w 104"/>
                  <a:gd name="T29" fmla="*/ 133 h 133"/>
                  <a:gd name="T30" fmla="*/ 70 w 104"/>
                  <a:gd name="T31" fmla="*/ 124 h 133"/>
                  <a:gd name="T32" fmla="*/ 70 w 104"/>
                  <a:gd name="T33" fmla="*/ 115 h 133"/>
                  <a:gd name="T34" fmla="*/ 44 w 104"/>
                  <a:gd name="T35" fmla="*/ 89 h 133"/>
                  <a:gd name="T36" fmla="*/ 61 w 104"/>
                  <a:gd name="T37" fmla="*/ 89 h 133"/>
                  <a:gd name="T38" fmla="*/ 44 w 104"/>
                  <a:gd name="T39" fmla="*/ 62 h 133"/>
                  <a:gd name="T40" fmla="*/ 70 w 104"/>
                  <a:gd name="T41" fmla="*/ 44 h 133"/>
                  <a:gd name="T42" fmla="*/ 78 w 104"/>
                  <a:gd name="T43" fmla="*/ 44 h 133"/>
                  <a:gd name="T44" fmla="*/ 70 w 104"/>
                  <a:gd name="T45" fmla="*/ 35 h 133"/>
                  <a:gd name="T46" fmla="*/ 26 w 104"/>
                  <a:gd name="T47" fmla="*/ 44 h 133"/>
                  <a:gd name="T48" fmla="*/ 17 w 104"/>
                  <a:gd name="T49" fmla="*/ 35 h 133"/>
                  <a:gd name="T50" fmla="*/ 17 w 104"/>
                  <a:gd name="T51" fmla="*/ 26 h 133"/>
                  <a:gd name="T52" fmla="*/ 26 w 104"/>
                  <a:gd name="T53" fmla="*/ 17 h 133"/>
                  <a:gd name="T54" fmla="*/ 78 w 104"/>
                  <a:gd name="T55" fmla="*/ 17 h 133"/>
                  <a:gd name="T56" fmla="*/ 96 w 104"/>
                  <a:gd name="T57" fmla="*/ 17 h 133"/>
                  <a:gd name="T58" fmla="*/ 104 w 104"/>
                  <a:gd name="T59" fmla="*/ 0 h 133"/>
                  <a:gd name="T60" fmla="*/ 96 w 104"/>
                  <a:gd name="T61" fmla="*/ 0 h 133"/>
                  <a:gd name="T62" fmla="*/ 87 w 104"/>
                  <a:gd name="T63" fmla="*/ 8 h 133"/>
                  <a:gd name="T64" fmla="*/ 70 w 104"/>
                  <a:gd name="T65" fmla="*/ 8 h 133"/>
                  <a:gd name="T66" fmla="*/ 35 w 104"/>
                  <a:gd name="T67" fmla="*/ 0 h 133"/>
                  <a:gd name="T68" fmla="*/ 26 w 104"/>
                  <a:gd name="T69" fmla="*/ 8 h 133"/>
                  <a:gd name="T70" fmla="*/ 17 w 104"/>
                  <a:gd name="T71" fmla="*/ 8 h 133"/>
                  <a:gd name="T72" fmla="*/ 17 w 104"/>
                  <a:gd name="T73" fmla="*/ 35 h 133"/>
                  <a:gd name="T74" fmla="*/ 0 w 104"/>
                  <a:gd name="T75" fmla="*/ 80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33"/>
                  <a:gd name="T116" fmla="*/ 104 w 104"/>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33">
                    <a:moveTo>
                      <a:pt x="0" y="80"/>
                    </a:moveTo>
                    <a:lnTo>
                      <a:pt x="0" y="89"/>
                    </a:lnTo>
                    <a:lnTo>
                      <a:pt x="9" y="89"/>
                    </a:lnTo>
                    <a:lnTo>
                      <a:pt x="9" y="98"/>
                    </a:lnTo>
                    <a:lnTo>
                      <a:pt x="9" y="124"/>
                    </a:lnTo>
                    <a:lnTo>
                      <a:pt x="17" y="124"/>
                    </a:lnTo>
                    <a:lnTo>
                      <a:pt x="17" y="89"/>
                    </a:lnTo>
                    <a:lnTo>
                      <a:pt x="26" y="80"/>
                    </a:lnTo>
                    <a:lnTo>
                      <a:pt x="35" y="80"/>
                    </a:lnTo>
                    <a:lnTo>
                      <a:pt x="26" y="89"/>
                    </a:lnTo>
                    <a:lnTo>
                      <a:pt x="44" y="106"/>
                    </a:lnTo>
                    <a:lnTo>
                      <a:pt x="44" y="115"/>
                    </a:lnTo>
                    <a:lnTo>
                      <a:pt x="61" y="115"/>
                    </a:lnTo>
                    <a:lnTo>
                      <a:pt x="61" y="124"/>
                    </a:lnTo>
                    <a:lnTo>
                      <a:pt x="61" y="133"/>
                    </a:lnTo>
                    <a:lnTo>
                      <a:pt x="70" y="124"/>
                    </a:lnTo>
                    <a:lnTo>
                      <a:pt x="70" y="115"/>
                    </a:lnTo>
                    <a:lnTo>
                      <a:pt x="44" y="89"/>
                    </a:lnTo>
                    <a:lnTo>
                      <a:pt x="61" y="89"/>
                    </a:lnTo>
                    <a:lnTo>
                      <a:pt x="44" y="62"/>
                    </a:lnTo>
                    <a:lnTo>
                      <a:pt x="70" y="44"/>
                    </a:lnTo>
                    <a:lnTo>
                      <a:pt x="78" y="44"/>
                    </a:lnTo>
                    <a:lnTo>
                      <a:pt x="70" y="35"/>
                    </a:lnTo>
                    <a:lnTo>
                      <a:pt x="26" y="44"/>
                    </a:lnTo>
                    <a:lnTo>
                      <a:pt x="17" y="35"/>
                    </a:lnTo>
                    <a:lnTo>
                      <a:pt x="17" y="26"/>
                    </a:lnTo>
                    <a:lnTo>
                      <a:pt x="26" y="17"/>
                    </a:lnTo>
                    <a:lnTo>
                      <a:pt x="78" y="17"/>
                    </a:lnTo>
                    <a:lnTo>
                      <a:pt x="96" y="17"/>
                    </a:lnTo>
                    <a:lnTo>
                      <a:pt x="104" y="0"/>
                    </a:lnTo>
                    <a:lnTo>
                      <a:pt x="96" y="0"/>
                    </a:lnTo>
                    <a:lnTo>
                      <a:pt x="87" y="8"/>
                    </a:lnTo>
                    <a:lnTo>
                      <a:pt x="70" y="8"/>
                    </a:lnTo>
                    <a:lnTo>
                      <a:pt x="35" y="0"/>
                    </a:lnTo>
                    <a:lnTo>
                      <a:pt x="26" y="8"/>
                    </a:lnTo>
                    <a:lnTo>
                      <a:pt x="17" y="8"/>
                    </a:lnTo>
                    <a:lnTo>
                      <a:pt x="17" y="35"/>
                    </a:lnTo>
                    <a:lnTo>
                      <a:pt x="0" y="80"/>
                    </a:lnTo>
                    <a:close/>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41" name="Freeform 787"/>
              <p:cNvSpPr>
                <a:spLocks/>
              </p:cNvSpPr>
              <p:nvPr/>
            </p:nvSpPr>
            <p:spPr bwMode="auto">
              <a:xfrm>
                <a:off x="4416" y="2418"/>
                <a:ext cx="104" cy="133"/>
              </a:xfrm>
              <a:custGeom>
                <a:avLst/>
                <a:gdLst>
                  <a:gd name="T0" fmla="*/ 0 w 104"/>
                  <a:gd name="T1" fmla="*/ 80 h 133"/>
                  <a:gd name="T2" fmla="*/ 0 w 104"/>
                  <a:gd name="T3" fmla="*/ 89 h 133"/>
                  <a:gd name="T4" fmla="*/ 9 w 104"/>
                  <a:gd name="T5" fmla="*/ 89 h 133"/>
                  <a:gd name="T6" fmla="*/ 9 w 104"/>
                  <a:gd name="T7" fmla="*/ 98 h 133"/>
                  <a:gd name="T8" fmla="*/ 9 w 104"/>
                  <a:gd name="T9" fmla="*/ 124 h 133"/>
                  <a:gd name="T10" fmla="*/ 17 w 104"/>
                  <a:gd name="T11" fmla="*/ 124 h 133"/>
                  <a:gd name="T12" fmla="*/ 17 w 104"/>
                  <a:gd name="T13" fmla="*/ 89 h 133"/>
                  <a:gd name="T14" fmla="*/ 26 w 104"/>
                  <a:gd name="T15" fmla="*/ 80 h 133"/>
                  <a:gd name="T16" fmla="*/ 35 w 104"/>
                  <a:gd name="T17" fmla="*/ 80 h 133"/>
                  <a:gd name="T18" fmla="*/ 26 w 104"/>
                  <a:gd name="T19" fmla="*/ 89 h 133"/>
                  <a:gd name="T20" fmla="*/ 44 w 104"/>
                  <a:gd name="T21" fmla="*/ 106 h 133"/>
                  <a:gd name="T22" fmla="*/ 44 w 104"/>
                  <a:gd name="T23" fmla="*/ 115 h 133"/>
                  <a:gd name="T24" fmla="*/ 61 w 104"/>
                  <a:gd name="T25" fmla="*/ 115 h 133"/>
                  <a:gd name="T26" fmla="*/ 61 w 104"/>
                  <a:gd name="T27" fmla="*/ 124 h 133"/>
                  <a:gd name="T28" fmla="*/ 61 w 104"/>
                  <a:gd name="T29" fmla="*/ 133 h 133"/>
                  <a:gd name="T30" fmla="*/ 70 w 104"/>
                  <a:gd name="T31" fmla="*/ 124 h 133"/>
                  <a:gd name="T32" fmla="*/ 70 w 104"/>
                  <a:gd name="T33" fmla="*/ 115 h 133"/>
                  <a:gd name="T34" fmla="*/ 44 w 104"/>
                  <a:gd name="T35" fmla="*/ 89 h 133"/>
                  <a:gd name="T36" fmla="*/ 61 w 104"/>
                  <a:gd name="T37" fmla="*/ 89 h 133"/>
                  <a:gd name="T38" fmla="*/ 44 w 104"/>
                  <a:gd name="T39" fmla="*/ 62 h 133"/>
                  <a:gd name="T40" fmla="*/ 70 w 104"/>
                  <a:gd name="T41" fmla="*/ 44 h 133"/>
                  <a:gd name="T42" fmla="*/ 78 w 104"/>
                  <a:gd name="T43" fmla="*/ 44 h 133"/>
                  <a:gd name="T44" fmla="*/ 70 w 104"/>
                  <a:gd name="T45" fmla="*/ 35 h 133"/>
                  <a:gd name="T46" fmla="*/ 26 w 104"/>
                  <a:gd name="T47" fmla="*/ 44 h 133"/>
                  <a:gd name="T48" fmla="*/ 17 w 104"/>
                  <a:gd name="T49" fmla="*/ 35 h 133"/>
                  <a:gd name="T50" fmla="*/ 17 w 104"/>
                  <a:gd name="T51" fmla="*/ 26 h 133"/>
                  <a:gd name="T52" fmla="*/ 26 w 104"/>
                  <a:gd name="T53" fmla="*/ 17 h 133"/>
                  <a:gd name="T54" fmla="*/ 78 w 104"/>
                  <a:gd name="T55" fmla="*/ 17 h 133"/>
                  <a:gd name="T56" fmla="*/ 96 w 104"/>
                  <a:gd name="T57" fmla="*/ 17 h 133"/>
                  <a:gd name="T58" fmla="*/ 104 w 104"/>
                  <a:gd name="T59" fmla="*/ 0 h 133"/>
                  <a:gd name="T60" fmla="*/ 96 w 104"/>
                  <a:gd name="T61" fmla="*/ 0 h 133"/>
                  <a:gd name="T62" fmla="*/ 87 w 104"/>
                  <a:gd name="T63" fmla="*/ 8 h 133"/>
                  <a:gd name="T64" fmla="*/ 70 w 104"/>
                  <a:gd name="T65" fmla="*/ 8 h 133"/>
                  <a:gd name="T66" fmla="*/ 35 w 104"/>
                  <a:gd name="T67" fmla="*/ 0 h 133"/>
                  <a:gd name="T68" fmla="*/ 26 w 104"/>
                  <a:gd name="T69" fmla="*/ 8 h 133"/>
                  <a:gd name="T70" fmla="*/ 17 w 104"/>
                  <a:gd name="T71" fmla="*/ 8 h 133"/>
                  <a:gd name="T72" fmla="*/ 17 w 104"/>
                  <a:gd name="T73" fmla="*/ 35 h 133"/>
                  <a:gd name="T74" fmla="*/ 0 w 104"/>
                  <a:gd name="T75" fmla="*/ 80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33"/>
                  <a:gd name="T116" fmla="*/ 104 w 104"/>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33">
                    <a:moveTo>
                      <a:pt x="0" y="80"/>
                    </a:moveTo>
                    <a:lnTo>
                      <a:pt x="0" y="89"/>
                    </a:lnTo>
                    <a:lnTo>
                      <a:pt x="9" y="89"/>
                    </a:lnTo>
                    <a:lnTo>
                      <a:pt x="9" y="98"/>
                    </a:lnTo>
                    <a:lnTo>
                      <a:pt x="9" y="124"/>
                    </a:lnTo>
                    <a:lnTo>
                      <a:pt x="17" y="124"/>
                    </a:lnTo>
                    <a:lnTo>
                      <a:pt x="17" y="89"/>
                    </a:lnTo>
                    <a:lnTo>
                      <a:pt x="26" y="80"/>
                    </a:lnTo>
                    <a:lnTo>
                      <a:pt x="35" y="80"/>
                    </a:lnTo>
                    <a:lnTo>
                      <a:pt x="26" y="89"/>
                    </a:lnTo>
                    <a:lnTo>
                      <a:pt x="44" y="106"/>
                    </a:lnTo>
                    <a:lnTo>
                      <a:pt x="44" y="115"/>
                    </a:lnTo>
                    <a:lnTo>
                      <a:pt x="61" y="115"/>
                    </a:lnTo>
                    <a:lnTo>
                      <a:pt x="61" y="124"/>
                    </a:lnTo>
                    <a:lnTo>
                      <a:pt x="61" y="133"/>
                    </a:lnTo>
                    <a:lnTo>
                      <a:pt x="70" y="124"/>
                    </a:lnTo>
                    <a:lnTo>
                      <a:pt x="70" y="115"/>
                    </a:lnTo>
                    <a:lnTo>
                      <a:pt x="44" y="89"/>
                    </a:lnTo>
                    <a:lnTo>
                      <a:pt x="61" y="89"/>
                    </a:lnTo>
                    <a:lnTo>
                      <a:pt x="44" y="62"/>
                    </a:lnTo>
                    <a:lnTo>
                      <a:pt x="70" y="44"/>
                    </a:lnTo>
                    <a:lnTo>
                      <a:pt x="78" y="44"/>
                    </a:lnTo>
                    <a:lnTo>
                      <a:pt x="70" y="35"/>
                    </a:lnTo>
                    <a:lnTo>
                      <a:pt x="26" y="44"/>
                    </a:lnTo>
                    <a:lnTo>
                      <a:pt x="17" y="35"/>
                    </a:lnTo>
                    <a:lnTo>
                      <a:pt x="17" y="26"/>
                    </a:lnTo>
                    <a:lnTo>
                      <a:pt x="26" y="17"/>
                    </a:lnTo>
                    <a:lnTo>
                      <a:pt x="78" y="17"/>
                    </a:lnTo>
                    <a:lnTo>
                      <a:pt x="96" y="17"/>
                    </a:lnTo>
                    <a:lnTo>
                      <a:pt x="104" y="0"/>
                    </a:lnTo>
                    <a:lnTo>
                      <a:pt x="96" y="0"/>
                    </a:lnTo>
                    <a:lnTo>
                      <a:pt x="87" y="8"/>
                    </a:lnTo>
                    <a:lnTo>
                      <a:pt x="70" y="8"/>
                    </a:lnTo>
                    <a:lnTo>
                      <a:pt x="35" y="0"/>
                    </a:lnTo>
                    <a:lnTo>
                      <a:pt x="26" y="8"/>
                    </a:lnTo>
                    <a:lnTo>
                      <a:pt x="17" y="8"/>
                    </a:lnTo>
                    <a:lnTo>
                      <a:pt x="17" y="35"/>
                    </a:lnTo>
                    <a:lnTo>
                      <a:pt x="0" y="80"/>
                    </a:lnTo>
                  </a:path>
                </a:pathLst>
              </a:custGeom>
              <a:noFill/>
              <a:ln w="14351"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30" name="Freeform 788"/>
            <p:cNvSpPr>
              <a:spLocks/>
            </p:cNvSpPr>
            <p:nvPr/>
          </p:nvSpPr>
          <p:spPr bwMode="auto">
            <a:xfrm>
              <a:off x="7835900" y="4038600"/>
              <a:ext cx="53975" cy="79375"/>
            </a:xfrm>
            <a:custGeom>
              <a:avLst/>
              <a:gdLst>
                <a:gd name="T0" fmla="*/ 0 w 34"/>
                <a:gd name="T1" fmla="*/ 2147483647 h 53"/>
                <a:gd name="T2" fmla="*/ 2147483647 w 34"/>
                <a:gd name="T3" fmla="*/ 2147483647 h 53"/>
                <a:gd name="T4" fmla="*/ 2147483647 w 34"/>
                <a:gd name="T5" fmla="*/ 2147483647 h 53"/>
                <a:gd name="T6" fmla="*/ 2147483647 w 34"/>
                <a:gd name="T7" fmla="*/ 2147483647 h 53"/>
                <a:gd name="T8" fmla="*/ 2147483647 w 34"/>
                <a:gd name="T9" fmla="*/ 2147483647 h 53"/>
                <a:gd name="T10" fmla="*/ 2147483647 w 34"/>
                <a:gd name="T11" fmla="*/ 2147483647 h 53"/>
                <a:gd name="T12" fmla="*/ 2147483647 w 34"/>
                <a:gd name="T13" fmla="*/ 2147483647 h 53"/>
                <a:gd name="T14" fmla="*/ 2147483647 w 34"/>
                <a:gd name="T15" fmla="*/ 2147483647 h 53"/>
                <a:gd name="T16" fmla="*/ 2147483647 w 34"/>
                <a:gd name="T17" fmla="*/ 2147483647 h 53"/>
                <a:gd name="T18" fmla="*/ 2147483647 w 34"/>
                <a:gd name="T19" fmla="*/ 2147483647 h 53"/>
                <a:gd name="T20" fmla="*/ 2147483647 w 34"/>
                <a:gd name="T21" fmla="*/ 0 h 53"/>
                <a:gd name="T22" fmla="*/ 0 w 34"/>
                <a:gd name="T23" fmla="*/ 214748364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53"/>
                <a:gd name="T38" fmla="*/ 34 w 34"/>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53">
                  <a:moveTo>
                    <a:pt x="0" y="17"/>
                  </a:moveTo>
                  <a:lnTo>
                    <a:pt x="8" y="35"/>
                  </a:lnTo>
                  <a:lnTo>
                    <a:pt x="17" y="53"/>
                  </a:lnTo>
                  <a:lnTo>
                    <a:pt x="8" y="35"/>
                  </a:lnTo>
                  <a:lnTo>
                    <a:pt x="8" y="26"/>
                  </a:lnTo>
                  <a:lnTo>
                    <a:pt x="17" y="26"/>
                  </a:lnTo>
                  <a:lnTo>
                    <a:pt x="17" y="17"/>
                  </a:lnTo>
                  <a:lnTo>
                    <a:pt x="34" y="17"/>
                  </a:lnTo>
                  <a:lnTo>
                    <a:pt x="34" y="9"/>
                  </a:lnTo>
                  <a:lnTo>
                    <a:pt x="17" y="9"/>
                  </a:lnTo>
                  <a:lnTo>
                    <a:pt x="8" y="0"/>
                  </a:lnTo>
                  <a:lnTo>
                    <a:pt x="0" y="17"/>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31" name="Group 789"/>
            <p:cNvGrpSpPr>
              <a:grpSpLocks/>
            </p:cNvGrpSpPr>
            <p:nvPr/>
          </p:nvGrpSpPr>
          <p:grpSpPr bwMode="auto">
            <a:xfrm>
              <a:off x="7835900" y="4038600"/>
              <a:ext cx="53975" cy="79375"/>
              <a:chOff x="4547" y="2409"/>
              <a:chExt cx="34" cy="53"/>
            </a:xfrm>
          </p:grpSpPr>
          <p:sp>
            <p:nvSpPr>
              <p:cNvPr id="55938" name="Freeform 790"/>
              <p:cNvSpPr>
                <a:spLocks/>
              </p:cNvSpPr>
              <p:nvPr/>
            </p:nvSpPr>
            <p:spPr bwMode="auto">
              <a:xfrm>
                <a:off x="4547" y="2409"/>
                <a:ext cx="34" cy="53"/>
              </a:xfrm>
              <a:custGeom>
                <a:avLst/>
                <a:gdLst>
                  <a:gd name="T0" fmla="*/ 0 w 34"/>
                  <a:gd name="T1" fmla="*/ 17 h 53"/>
                  <a:gd name="T2" fmla="*/ 8 w 34"/>
                  <a:gd name="T3" fmla="*/ 35 h 53"/>
                  <a:gd name="T4" fmla="*/ 17 w 34"/>
                  <a:gd name="T5" fmla="*/ 53 h 53"/>
                  <a:gd name="T6" fmla="*/ 8 w 34"/>
                  <a:gd name="T7" fmla="*/ 35 h 53"/>
                  <a:gd name="T8" fmla="*/ 8 w 34"/>
                  <a:gd name="T9" fmla="*/ 26 h 53"/>
                  <a:gd name="T10" fmla="*/ 17 w 34"/>
                  <a:gd name="T11" fmla="*/ 26 h 53"/>
                  <a:gd name="T12" fmla="*/ 17 w 34"/>
                  <a:gd name="T13" fmla="*/ 17 h 53"/>
                  <a:gd name="T14" fmla="*/ 34 w 34"/>
                  <a:gd name="T15" fmla="*/ 17 h 53"/>
                  <a:gd name="T16" fmla="*/ 34 w 34"/>
                  <a:gd name="T17" fmla="*/ 9 h 53"/>
                  <a:gd name="T18" fmla="*/ 17 w 34"/>
                  <a:gd name="T19" fmla="*/ 9 h 53"/>
                  <a:gd name="T20" fmla="*/ 8 w 34"/>
                  <a:gd name="T21" fmla="*/ 0 h 53"/>
                  <a:gd name="T22" fmla="*/ 0 w 34"/>
                  <a:gd name="T23" fmla="*/ 1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53"/>
                  <a:gd name="T38" fmla="*/ 34 w 34"/>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53">
                    <a:moveTo>
                      <a:pt x="0" y="17"/>
                    </a:moveTo>
                    <a:lnTo>
                      <a:pt x="8" y="35"/>
                    </a:lnTo>
                    <a:lnTo>
                      <a:pt x="17" y="53"/>
                    </a:lnTo>
                    <a:lnTo>
                      <a:pt x="8" y="35"/>
                    </a:lnTo>
                    <a:lnTo>
                      <a:pt x="8" y="26"/>
                    </a:lnTo>
                    <a:lnTo>
                      <a:pt x="17" y="26"/>
                    </a:lnTo>
                    <a:lnTo>
                      <a:pt x="17" y="17"/>
                    </a:lnTo>
                    <a:lnTo>
                      <a:pt x="34" y="17"/>
                    </a:lnTo>
                    <a:lnTo>
                      <a:pt x="34" y="9"/>
                    </a:lnTo>
                    <a:lnTo>
                      <a:pt x="17" y="9"/>
                    </a:lnTo>
                    <a:lnTo>
                      <a:pt x="8" y="0"/>
                    </a:lnTo>
                    <a:lnTo>
                      <a:pt x="0" y="17"/>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39" name="Freeform 791"/>
              <p:cNvSpPr>
                <a:spLocks/>
              </p:cNvSpPr>
              <p:nvPr/>
            </p:nvSpPr>
            <p:spPr bwMode="auto">
              <a:xfrm>
                <a:off x="4547" y="2409"/>
                <a:ext cx="34" cy="53"/>
              </a:xfrm>
              <a:custGeom>
                <a:avLst/>
                <a:gdLst>
                  <a:gd name="T0" fmla="*/ 0 w 34"/>
                  <a:gd name="T1" fmla="*/ 17 h 53"/>
                  <a:gd name="T2" fmla="*/ 8 w 34"/>
                  <a:gd name="T3" fmla="*/ 35 h 53"/>
                  <a:gd name="T4" fmla="*/ 17 w 34"/>
                  <a:gd name="T5" fmla="*/ 53 h 53"/>
                  <a:gd name="T6" fmla="*/ 8 w 34"/>
                  <a:gd name="T7" fmla="*/ 35 h 53"/>
                  <a:gd name="T8" fmla="*/ 8 w 34"/>
                  <a:gd name="T9" fmla="*/ 26 h 53"/>
                  <a:gd name="T10" fmla="*/ 17 w 34"/>
                  <a:gd name="T11" fmla="*/ 26 h 53"/>
                  <a:gd name="T12" fmla="*/ 17 w 34"/>
                  <a:gd name="T13" fmla="*/ 17 h 53"/>
                  <a:gd name="T14" fmla="*/ 34 w 34"/>
                  <a:gd name="T15" fmla="*/ 17 h 53"/>
                  <a:gd name="T16" fmla="*/ 34 w 34"/>
                  <a:gd name="T17" fmla="*/ 9 h 53"/>
                  <a:gd name="T18" fmla="*/ 17 w 34"/>
                  <a:gd name="T19" fmla="*/ 9 h 53"/>
                  <a:gd name="T20" fmla="*/ 8 w 34"/>
                  <a:gd name="T21" fmla="*/ 0 h 53"/>
                  <a:gd name="T22" fmla="*/ 0 w 34"/>
                  <a:gd name="T23" fmla="*/ 1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53"/>
                  <a:gd name="T38" fmla="*/ 34 w 34"/>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53">
                    <a:moveTo>
                      <a:pt x="0" y="17"/>
                    </a:moveTo>
                    <a:lnTo>
                      <a:pt x="8" y="35"/>
                    </a:lnTo>
                    <a:lnTo>
                      <a:pt x="17" y="53"/>
                    </a:lnTo>
                    <a:lnTo>
                      <a:pt x="8" y="35"/>
                    </a:lnTo>
                    <a:lnTo>
                      <a:pt x="8" y="26"/>
                    </a:lnTo>
                    <a:lnTo>
                      <a:pt x="17" y="26"/>
                    </a:lnTo>
                    <a:lnTo>
                      <a:pt x="17" y="17"/>
                    </a:lnTo>
                    <a:lnTo>
                      <a:pt x="34" y="17"/>
                    </a:lnTo>
                    <a:lnTo>
                      <a:pt x="34" y="9"/>
                    </a:lnTo>
                    <a:lnTo>
                      <a:pt x="17" y="9"/>
                    </a:lnTo>
                    <a:lnTo>
                      <a:pt x="8" y="0"/>
                    </a:lnTo>
                    <a:lnTo>
                      <a:pt x="0" y="1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32" name="Freeform 792"/>
            <p:cNvSpPr>
              <a:spLocks/>
            </p:cNvSpPr>
            <p:nvPr/>
          </p:nvSpPr>
          <p:spPr bwMode="auto">
            <a:xfrm>
              <a:off x="7805738" y="4184650"/>
              <a:ext cx="30162" cy="14287"/>
            </a:xfrm>
            <a:custGeom>
              <a:avLst/>
              <a:gdLst>
                <a:gd name="T0" fmla="*/ 0 w 18"/>
                <a:gd name="T1" fmla="*/ 0 h 9"/>
                <a:gd name="T2" fmla="*/ 2147483647 w 18"/>
                <a:gd name="T3" fmla="*/ 2147483647 h 9"/>
                <a:gd name="T4" fmla="*/ 2147483647 w 18"/>
                <a:gd name="T5" fmla="*/ 2147483647 h 9"/>
                <a:gd name="T6" fmla="*/ 2147483647 w 18"/>
                <a:gd name="T7" fmla="*/ 0 h 9"/>
                <a:gd name="T8" fmla="*/ 0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0"/>
                  </a:moveTo>
                  <a:lnTo>
                    <a:pt x="9" y="9"/>
                  </a:lnTo>
                  <a:lnTo>
                    <a:pt x="18" y="9"/>
                  </a:lnTo>
                  <a:lnTo>
                    <a:pt x="18"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33" name="Freeform 793"/>
            <p:cNvSpPr>
              <a:spLocks/>
            </p:cNvSpPr>
            <p:nvPr/>
          </p:nvSpPr>
          <p:spPr bwMode="auto">
            <a:xfrm>
              <a:off x="7805738" y="4184650"/>
              <a:ext cx="30162" cy="14287"/>
            </a:xfrm>
            <a:custGeom>
              <a:avLst/>
              <a:gdLst>
                <a:gd name="T0" fmla="*/ 0 w 18"/>
                <a:gd name="T1" fmla="*/ 0 h 9"/>
                <a:gd name="T2" fmla="*/ 2147483647 w 18"/>
                <a:gd name="T3" fmla="*/ 2147483647 h 9"/>
                <a:gd name="T4" fmla="*/ 2147483647 w 18"/>
                <a:gd name="T5" fmla="*/ 2147483647 h 9"/>
                <a:gd name="T6" fmla="*/ 2147483647 w 18"/>
                <a:gd name="T7" fmla="*/ 0 h 9"/>
                <a:gd name="T8" fmla="*/ 0 w 18"/>
                <a:gd name="T9" fmla="*/ 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0"/>
                  </a:moveTo>
                  <a:lnTo>
                    <a:pt x="9" y="9"/>
                  </a:lnTo>
                  <a:lnTo>
                    <a:pt x="18" y="9"/>
                  </a:lnTo>
                  <a:lnTo>
                    <a:pt x="18"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34" name="Freeform 794"/>
            <p:cNvSpPr>
              <a:spLocks/>
            </p:cNvSpPr>
            <p:nvPr/>
          </p:nvSpPr>
          <p:spPr bwMode="auto">
            <a:xfrm>
              <a:off x="7847013" y="4171950"/>
              <a:ext cx="71437" cy="26987"/>
            </a:xfrm>
            <a:custGeom>
              <a:avLst/>
              <a:gdLst>
                <a:gd name="T0" fmla="*/ 0 w 44"/>
                <a:gd name="T1" fmla="*/ 2147483647 h 18"/>
                <a:gd name="T2" fmla="*/ 2147483647 w 44"/>
                <a:gd name="T3" fmla="*/ 2147483647 h 18"/>
                <a:gd name="T4" fmla="*/ 2147483647 w 44"/>
                <a:gd name="T5" fmla="*/ 2147483647 h 18"/>
                <a:gd name="T6" fmla="*/ 2147483647 w 44"/>
                <a:gd name="T7" fmla="*/ 0 h 18"/>
                <a:gd name="T8" fmla="*/ 2147483647 w 44"/>
                <a:gd name="T9" fmla="*/ 0 h 18"/>
                <a:gd name="T10" fmla="*/ 0 w 44"/>
                <a:gd name="T11" fmla="*/ 2147483647 h 18"/>
                <a:gd name="T12" fmla="*/ 0 60000 65536"/>
                <a:gd name="T13" fmla="*/ 0 60000 65536"/>
                <a:gd name="T14" fmla="*/ 0 60000 65536"/>
                <a:gd name="T15" fmla="*/ 0 60000 65536"/>
                <a:gd name="T16" fmla="*/ 0 60000 65536"/>
                <a:gd name="T17" fmla="*/ 0 60000 65536"/>
                <a:gd name="T18" fmla="*/ 0 w 44"/>
                <a:gd name="T19" fmla="*/ 0 h 18"/>
                <a:gd name="T20" fmla="*/ 44 w 4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4" h="18">
                  <a:moveTo>
                    <a:pt x="0" y="9"/>
                  </a:moveTo>
                  <a:lnTo>
                    <a:pt x="44" y="18"/>
                  </a:lnTo>
                  <a:lnTo>
                    <a:pt x="26" y="9"/>
                  </a:lnTo>
                  <a:lnTo>
                    <a:pt x="26" y="0"/>
                  </a:lnTo>
                  <a:lnTo>
                    <a:pt x="9" y="0"/>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35" name="Group 795"/>
            <p:cNvGrpSpPr>
              <a:grpSpLocks/>
            </p:cNvGrpSpPr>
            <p:nvPr/>
          </p:nvGrpSpPr>
          <p:grpSpPr bwMode="auto">
            <a:xfrm>
              <a:off x="7847013" y="4171950"/>
              <a:ext cx="71437" cy="26987"/>
              <a:chOff x="4555" y="2498"/>
              <a:chExt cx="44" cy="18"/>
            </a:xfrm>
          </p:grpSpPr>
          <p:sp>
            <p:nvSpPr>
              <p:cNvPr id="55936" name="Freeform 796"/>
              <p:cNvSpPr>
                <a:spLocks/>
              </p:cNvSpPr>
              <p:nvPr/>
            </p:nvSpPr>
            <p:spPr bwMode="auto">
              <a:xfrm>
                <a:off x="4555" y="2498"/>
                <a:ext cx="44" cy="18"/>
              </a:xfrm>
              <a:custGeom>
                <a:avLst/>
                <a:gdLst>
                  <a:gd name="T0" fmla="*/ 0 w 44"/>
                  <a:gd name="T1" fmla="*/ 9 h 18"/>
                  <a:gd name="T2" fmla="*/ 44 w 44"/>
                  <a:gd name="T3" fmla="*/ 18 h 18"/>
                  <a:gd name="T4" fmla="*/ 26 w 44"/>
                  <a:gd name="T5" fmla="*/ 9 h 18"/>
                  <a:gd name="T6" fmla="*/ 26 w 44"/>
                  <a:gd name="T7" fmla="*/ 0 h 18"/>
                  <a:gd name="T8" fmla="*/ 9 w 44"/>
                  <a:gd name="T9" fmla="*/ 0 h 18"/>
                  <a:gd name="T10" fmla="*/ 0 w 44"/>
                  <a:gd name="T11" fmla="*/ 9 h 18"/>
                  <a:gd name="T12" fmla="*/ 0 60000 65536"/>
                  <a:gd name="T13" fmla="*/ 0 60000 65536"/>
                  <a:gd name="T14" fmla="*/ 0 60000 65536"/>
                  <a:gd name="T15" fmla="*/ 0 60000 65536"/>
                  <a:gd name="T16" fmla="*/ 0 60000 65536"/>
                  <a:gd name="T17" fmla="*/ 0 60000 65536"/>
                  <a:gd name="T18" fmla="*/ 0 w 44"/>
                  <a:gd name="T19" fmla="*/ 0 h 18"/>
                  <a:gd name="T20" fmla="*/ 44 w 4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4" h="18">
                    <a:moveTo>
                      <a:pt x="0" y="9"/>
                    </a:moveTo>
                    <a:lnTo>
                      <a:pt x="44" y="18"/>
                    </a:lnTo>
                    <a:lnTo>
                      <a:pt x="26" y="9"/>
                    </a:lnTo>
                    <a:lnTo>
                      <a:pt x="26" y="0"/>
                    </a:lnTo>
                    <a:lnTo>
                      <a:pt x="9" y="0"/>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37" name="Freeform 797"/>
              <p:cNvSpPr>
                <a:spLocks/>
              </p:cNvSpPr>
              <p:nvPr/>
            </p:nvSpPr>
            <p:spPr bwMode="auto">
              <a:xfrm>
                <a:off x="4555" y="2498"/>
                <a:ext cx="44" cy="18"/>
              </a:xfrm>
              <a:custGeom>
                <a:avLst/>
                <a:gdLst>
                  <a:gd name="T0" fmla="*/ 0 w 44"/>
                  <a:gd name="T1" fmla="*/ 9 h 18"/>
                  <a:gd name="T2" fmla="*/ 44 w 44"/>
                  <a:gd name="T3" fmla="*/ 18 h 18"/>
                  <a:gd name="T4" fmla="*/ 26 w 44"/>
                  <a:gd name="T5" fmla="*/ 9 h 18"/>
                  <a:gd name="T6" fmla="*/ 26 w 44"/>
                  <a:gd name="T7" fmla="*/ 0 h 18"/>
                  <a:gd name="T8" fmla="*/ 9 w 44"/>
                  <a:gd name="T9" fmla="*/ 0 h 18"/>
                  <a:gd name="T10" fmla="*/ 0 w 44"/>
                  <a:gd name="T11" fmla="*/ 9 h 18"/>
                  <a:gd name="T12" fmla="*/ 0 60000 65536"/>
                  <a:gd name="T13" fmla="*/ 0 60000 65536"/>
                  <a:gd name="T14" fmla="*/ 0 60000 65536"/>
                  <a:gd name="T15" fmla="*/ 0 60000 65536"/>
                  <a:gd name="T16" fmla="*/ 0 60000 65536"/>
                  <a:gd name="T17" fmla="*/ 0 60000 65536"/>
                  <a:gd name="T18" fmla="*/ 0 w 44"/>
                  <a:gd name="T19" fmla="*/ 0 h 18"/>
                  <a:gd name="T20" fmla="*/ 44 w 4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4" h="18">
                    <a:moveTo>
                      <a:pt x="0" y="9"/>
                    </a:moveTo>
                    <a:lnTo>
                      <a:pt x="44" y="18"/>
                    </a:lnTo>
                    <a:lnTo>
                      <a:pt x="26" y="9"/>
                    </a:lnTo>
                    <a:lnTo>
                      <a:pt x="26" y="0"/>
                    </a:lnTo>
                    <a:lnTo>
                      <a:pt x="9"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36" name="Freeform 798"/>
            <p:cNvSpPr>
              <a:spLocks/>
            </p:cNvSpPr>
            <p:nvPr/>
          </p:nvSpPr>
          <p:spPr bwMode="auto">
            <a:xfrm>
              <a:off x="7835900" y="4117975"/>
              <a:ext cx="26988" cy="26987"/>
            </a:xfrm>
            <a:custGeom>
              <a:avLst/>
              <a:gdLst>
                <a:gd name="T0" fmla="*/ 0 w 17"/>
                <a:gd name="T1" fmla="*/ 2147483647 h 18"/>
                <a:gd name="T2" fmla="*/ 2147483647 w 17"/>
                <a:gd name="T3" fmla="*/ 2147483647 h 18"/>
                <a:gd name="T4" fmla="*/ 2147483647 w 17"/>
                <a:gd name="T5" fmla="*/ 0 h 18"/>
                <a:gd name="T6" fmla="*/ 0 w 17"/>
                <a:gd name="T7" fmla="*/ 2147483647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18"/>
                  </a:moveTo>
                  <a:lnTo>
                    <a:pt x="17" y="18"/>
                  </a:lnTo>
                  <a:lnTo>
                    <a:pt x="8" y="0"/>
                  </a:lnTo>
                  <a:lnTo>
                    <a:pt x="0"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37" name="Freeform 799"/>
            <p:cNvSpPr>
              <a:spLocks/>
            </p:cNvSpPr>
            <p:nvPr/>
          </p:nvSpPr>
          <p:spPr bwMode="auto">
            <a:xfrm>
              <a:off x="7835900" y="4117975"/>
              <a:ext cx="26988" cy="26987"/>
            </a:xfrm>
            <a:custGeom>
              <a:avLst/>
              <a:gdLst>
                <a:gd name="T0" fmla="*/ 0 w 17"/>
                <a:gd name="T1" fmla="*/ 2147483647 h 18"/>
                <a:gd name="T2" fmla="*/ 2147483647 w 17"/>
                <a:gd name="T3" fmla="*/ 2147483647 h 18"/>
                <a:gd name="T4" fmla="*/ 2147483647 w 17"/>
                <a:gd name="T5" fmla="*/ 0 h 18"/>
                <a:gd name="T6" fmla="*/ 0 w 17"/>
                <a:gd name="T7" fmla="*/ 2147483647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18"/>
                  </a:moveTo>
                  <a:lnTo>
                    <a:pt x="17" y="18"/>
                  </a:lnTo>
                  <a:lnTo>
                    <a:pt x="8" y="0"/>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38" name="Freeform 800"/>
            <p:cNvSpPr>
              <a:spLocks/>
            </p:cNvSpPr>
            <p:nvPr/>
          </p:nvSpPr>
          <p:spPr bwMode="auto">
            <a:xfrm>
              <a:off x="7889875" y="4090987"/>
              <a:ext cx="46038" cy="12700"/>
            </a:xfrm>
            <a:custGeom>
              <a:avLst/>
              <a:gdLst>
                <a:gd name="T0" fmla="*/ 0 w 27"/>
                <a:gd name="T1" fmla="*/ 0 h 9"/>
                <a:gd name="T2" fmla="*/ 2147483647 w 27"/>
                <a:gd name="T3" fmla="*/ 2147483647 h 9"/>
                <a:gd name="T4" fmla="*/ 2147483647 w 27"/>
                <a:gd name="T5" fmla="*/ 0 h 9"/>
                <a:gd name="T6" fmla="*/ 2147483647 w 27"/>
                <a:gd name="T7" fmla="*/ 0 h 9"/>
                <a:gd name="T8" fmla="*/ 0 w 27"/>
                <a:gd name="T9" fmla="*/ 0 h 9"/>
                <a:gd name="T10" fmla="*/ 0 60000 65536"/>
                <a:gd name="T11" fmla="*/ 0 60000 65536"/>
                <a:gd name="T12" fmla="*/ 0 60000 65536"/>
                <a:gd name="T13" fmla="*/ 0 60000 65536"/>
                <a:gd name="T14" fmla="*/ 0 60000 65536"/>
                <a:gd name="T15" fmla="*/ 0 w 27"/>
                <a:gd name="T16" fmla="*/ 0 h 9"/>
                <a:gd name="T17" fmla="*/ 27 w 27"/>
                <a:gd name="T18" fmla="*/ 9 h 9"/>
              </a:gdLst>
              <a:ahLst/>
              <a:cxnLst>
                <a:cxn ang="T10">
                  <a:pos x="T0" y="T1"/>
                </a:cxn>
                <a:cxn ang="T11">
                  <a:pos x="T2" y="T3"/>
                </a:cxn>
                <a:cxn ang="T12">
                  <a:pos x="T4" y="T5"/>
                </a:cxn>
                <a:cxn ang="T13">
                  <a:pos x="T6" y="T7"/>
                </a:cxn>
                <a:cxn ang="T14">
                  <a:pos x="T8" y="T9"/>
                </a:cxn>
              </a:cxnLst>
              <a:rect l="T15" t="T16" r="T17" b="T18"/>
              <a:pathLst>
                <a:path w="27" h="9">
                  <a:moveTo>
                    <a:pt x="0" y="0"/>
                  </a:moveTo>
                  <a:lnTo>
                    <a:pt x="18" y="9"/>
                  </a:lnTo>
                  <a:lnTo>
                    <a:pt x="27" y="0"/>
                  </a:lnTo>
                  <a:lnTo>
                    <a:pt x="18"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39" name="Freeform 801"/>
            <p:cNvSpPr>
              <a:spLocks/>
            </p:cNvSpPr>
            <p:nvPr/>
          </p:nvSpPr>
          <p:spPr bwMode="auto">
            <a:xfrm>
              <a:off x="7889875" y="4090987"/>
              <a:ext cx="46038" cy="12700"/>
            </a:xfrm>
            <a:custGeom>
              <a:avLst/>
              <a:gdLst>
                <a:gd name="T0" fmla="*/ 0 w 27"/>
                <a:gd name="T1" fmla="*/ 0 h 9"/>
                <a:gd name="T2" fmla="*/ 2147483647 w 27"/>
                <a:gd name="T3" fmla="*/ 2147483647 h 9"/>
                <a:gd name="T4" fmla="*/ 2147483647 w 27"/>
                <a:gd name="T5" fmla="*/ 0 h 9"/>
                <a:gd name="T6" fmla="*/ 2147483647 w 27"/>
                <a:gd name="T7" fmla="*/ 0 h 9"/>
                <a:gd name="T8" fmla="*/ 0 w 27"/>
                <a:gd name="T9" fmla="*/ 0 h 9"/>
                <a:gd name="T10" fmla="*/ 0 60000 65536"/>
                <a:gd name="T11" fmla="*/ 0 60000 65536"/>
                <a:gd name="T12" fmla="*/ 0 60000 65536"/>
                <a:gd name="T13" fmla="*/ 0 60000 65536"/>
                <a:gd name="T14" fmla="*/ 0 60000 65536"/>
                <a:gd name="T15" fmla="*/ 0 w 27"/>
                <a:gd name="T16" fmla="*/ 0 h 9"/>
                <a:gd name="T17" fmla="*/ 27 w 27"/>
                <a:gd name="T18" fmla="*/ 9 h 9"/>
              </a:gdLst>
              <a:ahLst/>
              <a:cxnLst>
                <a:cxn ang="T10">
                  <a:pos x="T0" y="T1"/>
                </a:cxn>
                <a:cxn ang="T11">
                  <a:pos x="T2" y="T3"/>
                </a:cxn>
                <a:cxn ang="T12">
                  <a:pos x="T4" y="T5"/>
                </a:cxn>
                <a:cxn ang="T13">
                  <a:pos x="T6" y="T7"/>
                </a:cxn>
                <a:cxn ang="T14">
                  <a:pos x="T8" y="T9"/>
                </a:cxn>
              </a:cxnLst>
              <a:rect l="T15" t="T16" r="T17" b="T18"/>
              <a:pathLst>
                <a:path w="27" h="9">
                  <a:moveTo>
                    <a:pt x="0" y="0"/>
                  </a:moveTo>
                  <a:lnTo>
                    <a:pt x="18" y="9"/>
                  </a:lnTo>
                  <a:lnTo>
                    <a:pt x="27" y="0"/>
                  </a:lnTo>
                  <a:lnTo>
                    <a:pt x="18"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40" name="Freeform 802"/>
            <p:cNvSpPr>
              <a:spLocks/>
            </p:cNvSpPr>
            <p:nvPr/>
          </p:nvSpPr>
          <p:spPr bwMode="auto">
            <a:xfrm>
              <a:off x="8031163" y="4103687"/>
              <a:ext cx="28575" cy="14288"/>
            </a:xfrm>
            <a:custGeom>
              <a:avLst/>
              <a:gdLst>
                <a:gd name="T0" fmla="*/ 0 w 17"/>
                <a:gd name="T1" fmla="*/ 0 h 9"/>
                <a:gd name="T2" fmla="*/ 2147483647 w 17"/>
                <a:gd name="T3" fmla="*/ 2147483647 h 9"/>
                <a:gd name="T4" fmla="*/ 2147483647 w 17"/>
                <a:gd name="T5" fmla="*/ 0 h 9"/>
                <a:gd name="T6" fmla="*/ 0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0"/>
                  </a:moveTo>
                  <a:lnTo>
                    <a:pt x="17" y="9"/>
                  </a:lnTo>
                  <a:lnTo>
                    <a:pt x="17"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41" name="Freeform 803"/>
            <p:cNvSpPr>
              <a:spLocks/>
            </p:cNvSpPr>
            <p:nvPr/>
          </p:nvSpPr>
          <p:spPr bwMode="auto">
            <a:xfrm>
              <a:off x="8031163" y="4103687"/>
              <a:ext cx="28575" cy="14288"/>
            </a:xfrm>
            <a:custGeom>
              <a:avLst/>
              <a:gdLst>
                <a:gd name="T0" fmla="*/ 0 w 17"/>
                <a:gd name="T1" fmla="*/ 0 h 9"/>
                <a:gd name="T2" fmla="*/ 2147483647 w 17"/>
                <a:gd name="T3" fmla="*/ 2147483647 h 9"/>
                <a:gd name="T4" fmla="*/ 2147483647 w 17"/>
                <a:gd name="T5" fmla="*/ 0 h 9"/>
                <a:gd name="T6" fmla="*/ 0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0"/>
                  </a:moveTo>
                  <a:lnTo>
                    <a:pt x="17" y="9"/>
                  </a:lnTo>
                  <a:lnTo>
                    <a:pt x="17"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42" name="Freeform 804"/>
            <p:cNvSpPr>
              <a:spLocks/>
            </p:cNvSpPr>
            <p:nvPr/>
          </p:nvSpPr>
          <p:spPr bwMode="auto">
            <a:xfrm>
              <a:off x="7626350" y="3579812"/>
              <a:ext cx="123825" cy="149225"/>
            </a:xfrm>
            <a:custGeom>
              <a:avLst/>
              <a:gdLst>
                <a:gd name="T0" fmla="*/ 0 w 78"/>
                <a:gd name="T1" fmla="*/ 2147483647 h 98"/>
                <a:gd name="T2" fmla="*/ 0 w 78"/>
                <a:gd name="T3" fmla="*/ 2147483647 h 98"/>
                <a:gd name="T4" fmla="*/ 2147483647 w 78"/>
                <a:gd name="T5" fmla="*/ 2147483647 h 98"/>
                <a:gd name="T6" fmla="*/ 2147483647 w 78"/>
                <a:gd name="T7" fmla="*/ 2147483647 h 98"/>
                <a:gd name="T8" fmla="*/ 2147483647 w 78"/>
                <a:gd name="T9" fmla="*/ 2147483647 h 98"/>
                <a:gd name="T10" fmla="*/ 2147483647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0 h 98"/>
                <a:gd name="T34" fmla="*/ 0 w 78"/>
                <a:gd name="T35" fmla="*/ 0 h 98"/>
                <a:gd name="T36" fmla="*/ 2147483647 w 78"/>
                <a:gd name="T37" fmla="*/ 2147483647 h 98"/>
                <a:gd name="T38" fmla="*/ 0 w 78"/>
                <a:gd name="T39" fmla="*/ 2147483647 h 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98"/>
                <a:gd name="T62" fmla="*/ 78 w 78"/>
                <a:gd name="T63" fmla="*/ 98 h 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98">
                  <a:moveTo>
                    <a:pt x="0" y="35"/>
                  </a:moveTo>
                  <a:lnTo>
                    <a:pt x="0" y="62"/>
                  </a:lnTo>
                  <a:lnTo>
                    <a:pt x="17" y="62"/>
                  </a:lnTo>
                  <a:lnTo>
                    <a:pt x="17" y="89"/>
                  </a:lnTo>
                  <a:lnTo>
                    <a:pt x="26" y="89"/>
                  </a:lnTo>
                  <a:lnTo>
                    <a:pt x="44" y="98"/>
                  </a:lnTo>
                  <a:lnTo>
                    <a:pt x="44" y="89"/>
                  </a:lnTo>
                  <a:lnTo>
                    <a:pt x="61" y="98"/>
                  </a:lnTo>
                  <a:lnTo>
                    <a:pt x="78" y="98"/>
                  </a:lnTo>
                  <a:lnTo>
                    <a:pt x="70" y="89"/>
                  </a:lnTo>
                  <a:lnTo>
                    <a:pt x="44" y="80"/>
                  </a:lnTo>
                  <a:lnTo>
                    <a:pt x="35" y="89"/>
                  </a:lnTo>
                  <a:lnTo>
                    <a:pt x="35" y="80"/>
                  </a:lnTo>
                  <a:lnTo>
                    <a:pt x="26" y="53"/>
                  </a:lnTo>
                  <a:lnTo>
                    <a:pt x="35" y="27"/>
                  </a:lnTo>
                  <a:lnTo>
                    <a:pt x="26" y="18"/>
                  </a:lnTo>
                  <a:lnTo>
                    <a:pt x="26" y="0"/>
                  </a:lnTo>
                  <a:lnTo>
                    <a:pt x="0" y="0"/>
                  </a:lnTo>
                  <a:lnTo>
                    <a:pt x="9" y="35"/>
                  </a:lnTo>
                  <a:lnTo>
                    <a:pt x="0" y="35"/>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43" name="Group 805"/>
            <p:cNvGrpSpPr>
              <a:grpSpLocks/>
            </p:cNvGrpSpPr>
            <p:nvPr/>
          </p:nvGrpSpPr>
          <p:grpSpPr bwMode="auto">
            <a:xfrm>
              <a:off x="7626350" y="3579812"/>
              <a:ext cx="123825" cy="149225"/>
              <a:chOff x="4416" y="2106"/>
              <a:chExt cx="78" cy="98"/>
            </a:xfrm>
          </p:grpSpPr>
          <p:sp>
            <p:nvSpPr>
              <p:cNvPr id="55934" name="Freeform 806"/>
              <p:cNvSpPr>
                <a:spLocks/>
              </p:cNvSpPr>
              <p:nvPr/>
            </p:nvSpPr>
            <p:spPr bwMode="auto">
              <a:xfrm>
                <a:off x="4416" y="2106"/>
                <a:ext cx="78" cy="98"/>
              </a:xfrm>
              <a:custGeom>
                <a:avLst/>
                <a:gdLst>
                  <a:gd name="T0" fmla="*/ 0 w 78"/>
                  <a:gd name="T1" fmla="*/ 35 h 98"/>
                  <a:gd name="T2" fmla="*/ 0 w 78"/>
                  <a:gd name="T3" fmla="*/ 62 h 98"/>
                  <a:gd name="T4" fmla="*/ 17 w 78"/>
                  <a:gd name="T5" fmla="*/ 62 h 98"/>
                  <a:gd name="T6" fmla="*/ 17 w 78"/>
                  <a:gd name="T7" fmla="*/ 89 h 98"/>
                  <a:gd name="T8" fmla="*/ 26 w 78"/>
                  <a:gd name="T9" fmla="*/ 89 h 98"/>
                  <a:gd name="T10" fmla="*/ 44 w 78"/>
                  <a:gd name="T11" fmla="*/ 98 h 98"/>
                  <a:gd name="T12" fmla="*/ 44 w 78"/>
                  <a:gd name="T13" fmla="*/ 89 h 98"/>
                  <a:gd name="T14" fmla="*/ 61 w 78"/>
                  <a:gd name="T15" fmla="*/ 98 h 98"/>
                  <a:gd name="T16" fmla="*/ 78 w 78"/>
                  <a:gd name="T17" fmla="*/ 98 h 98"/>
                  <a:gd name="T18" fmla="*/ 70 w 78"/>
                  <a:gd name="T19" fmla="*/ 89 h 98"/>
                  <a:gd name="T20" fmla="*/ 44 w 78"/>
                  <a:gd name="T21" fmla="*/ 80 h 98"/>
                  <a:gd name="T22" fmla="*/ 35 w 78"/>
                  <a:gd name="T23" fmla="*/ 89 h 98"/>
                  <a:gd name="T24" fmla="*/ 35 w 78"/>
                  <a:gd name="T25" fmla="*/ 80 h 98"/>
                  <a:gd name="T26" fmla="*/ 26 w 78"/>
                  <a:gd name="T27" fmla="*/ 53 h 98"/>
                  <a:gd name="T28" fmla="*/ 35 w 78"/>
                  <a:gd name="T29" fmla="*/ 27 h 98"/>
                  <a:gd name="T30" fmla="*/ 26 w 78"/>
                  <a:gd name="T31" fmla="*/ 18 h 98"/>
                  <a:gd name="T32" fmla="*/ 26 w 78"/>
                  <a:gd name="T33" fmla="*/ 0 h 98"/>
                  <a:gd name="T34" fmla="*/ 0 w 78"/>
                  <a:gd name="T35" fmla="*/ 0 h 98"/>
                  <a:gd name="T36" fmla="*/ 9 w 78"/>
                  <a:gd name="T37" fmla="*/ 35 h 98"/>
                  <a:gd name="T38" fmla="*/ 0 w 78"/>
                  <a:gd name="T39" fmla="*/ 35 h 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98"/>
                  <a:gd name="T62" fmla="*/ 78 w 78"/>
                  <a:gd name="T63" fmla="*/ 98 h 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98">
                    <a:moveTo>
                      <a:pt x="0" y="35"/>
                    </a:moveTo>
                    <a:lnTo>
                      <a:pt x="0" y="62"/>
                    </a:lnTo>
                    <a:lnTo>
                      <a:pt x="17" y="62"/>
                    </a:lnTo>
                    <a:lnTo>
                      <a:pt x="17" y="89"/>
                    </a:lnTo>
                    <a:lnTo>
                      <a:pt x="26" y="89"/>
                    </a:lnTo>
                    <a:lnTo>
                      <a:pt x="44" y="98"/>
                    </a:lnTo>
                    <a:lnTo>
                      <a:pt x="44" y="89"/>
                    </a:lnTo>
                    <a:lnTo>
                      <a:pt x="61" y="98"/>
                    </a:lnTo>
                    <a:lnTo>
                      <a:pt x="78" y="98"/>
                    </a:lnTo>
                    <a:lnTo>
                      <a:pt x="70" y="89"/>
                    </a:lnTo>
                    <a:lnTo>
                      <a:pt x="44" y="80"/>
                    </a:lnTo>
                    <a:lnTo>
                      <a:pt x="35" y="89"/>
                    </a:lnTo>
                    <a:lnTo>
                      <a:pt x="35" y="80"/>
                    </a:lnTo>
                    <a:lnTo>
                      <a:pt x="26" y="53"/>
                    </a:lnTo>
                    <a:lnTo>
                      <a:pt x="35" y="27"/>
                    </a:lnTo>
                    <a:lnTo>
                      <a:pt x="26" y="18"/>
                    </a:lnTo>
                    <a:lnTo>
                      <a:pt x="26" y="0"/>
                    </a:lnTo>
                    <a:lnTo>
                      <a:pt x="0" y="0"/>
                    </a:lnTo>
                    <a:lnTo>
                      <a:pt x="9" y="35"/>
                    </a:lnTo>
                    <a:lnTo>
                      <a:pt x="0" y="35"/>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35" name="Freeform 807"/>
              <p:cNvSpPr>
                <a:spLocks/>
              </p:cNvSpPr>
              <p:nvPr/>
            </p:nvSpPr>
            <p:spPr bwMode="auto">
              <a:xfrm>
                <a:off x="4416" y="2106"/>
                <a:ext cx="78" cy="98"/>
              </a:xfrm>
              <a:custGeom>
                <a:avLst/>
                <a:gdLst>
                  <a:gd name="T0" fmla="*/ 0 w 78"/>
                  <a:gd name="T1" fmla="*/ 35 h 98"/>
                  <a:gd name="T2" fmla="*/ 0 w 78"/>
                  <a:gd name="T3" fmla="*/ 62 h 98"/>
                  <a:gd name="T4" fmla="*/ 17 w 78"/>
                  <a:gd name="T5" fmla="*/ 62 h 98"/>
                  <a:gd name="T6" fmla="*/ 17 w 78"/>
                  <a:gd name="T7" fmla="*/ 89 h 98"/>
                  <a:gd name="T8" fmla="*/ 26 w 78"/>
                  <a:gd name="T9" fmla="*/ 89 h 98"/>
                  <a:gd name="T10" fmla="*/ 44 w 78"/>
                  <a:gd name="T11" fmla="*/ 98 h 98"/>
                  <a:gd name="T12" fmla="*/ 44 w 78"/>
                  <a:gd name="T13" fmla="*/ 89 h 98"/>
                  <a:gd name="T14" fmla="*/ 61 w 78"/>
                  <a:gd name="T15" fmla="*/ 98 h 98"/>
                  <a:gd name="T16" fmla="*/ 78 w 78"/>
                  <a:gd name="T17" fmla="*/ 98 h 98"/>
                  <a:gd name="T18" fmla="*/ 70 w 78"/>
                  <a:gd name="T19" fmla="*/ 89 h 98"/>
                  <a:gd name="T20" fmla="*/ 44 w 78"/>
                  <a:gd name="T21" fmla="*/ 80 h 98"/>
                  <a:gd name="T22" fmla="*/ 35 w 78"/>
                  <a:gd name="T23" fmla="*/ 89 h 98"/>
                  <a:gd name="T24" fmla="*/ 35 w 78"/>
                  <a:gd name="T25" fmla="*/ 80 h 98"/>
                  <a:gd name="T26" fmla="*/ 26 w 78"/>
                  <a:gd name="T27" fmla="*/ 53 h 98"/>
                  <a:gd name="T28" fmla="*/ 35 w 78"/>
                  <a:gd name="T29" fmla="*/ 27 h 98"/>
                  <a:gd name="T30" fmla="*/ 26 w 78"/>
                  <a:gd name="T31" fmla="*/ 18 h 98"/>
                  <a:gd name="T32" fmla="*/ 26 w 78"/>
                  <a:gd name="T33" fmla="*/ 0 h 98"/>
                  <a:gd name="T34" fmla="*/ 0 w 78"/>
                  <a:gd name="T35" fmla="*/ 0 h 98"/>
                  <a:gd name="T36" fmla="*/ 9 w 78"/>
                  <a:gd name="T37" fmla="*/ 35 h 98"/>
                  <a:gd name="T38" fmla="*/ 0 w 78"/>
                  <a:gd name="T39" fmla="*/ 35 h 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98"/>
                  <a:gd name="T62" fmla="*/ 78 w 78"/>
                  <a:gd name="T63" fmla="*/ 98 h 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98">
                    <a:moveTo>
                      <a:pt x="0" y="35"/>
                    </a:moveTo>
                    <a:lnTo>
                      <a:pt x="0" y="62"/>
                    </a:lnTo>
                    <a:lnTo>
                      <a:pt x="17" y="62"/>
                    </a:lnTo>
                    <a:lnTo>
                      <a:pt x="17" y="89"/>
                    </a:lnTo>
                    <a:lnTo>
                      <a:pt x="26" y="89"/>
                    </a:lnTo>
                    <a:lnTo>
                      <a:pt x="44" y="98"/>
                    </a:lnTo>
                    <a:lnTo>
                      <a:pt x="44" y="89"/>
                    </a:lnTo>
                    <a:lnTo>
                      <a:pt x="61" y="98"/>
                    </a:lnTo>
                    <a:lnTo>
                      <a:pt x="78" y="98"/>
                    </a:lnTo>
                    <a:lnTo>
                      <a:pt x="70" y="89"/>
                    </a:lnTo>
                    <a:lnTo>
                      <a:pt x="44" y="80"/>
                    </a:lnTo>
                    <a:lnTo>
                      <a:pt x="35" y="89"/>
                    </a:lnTo>
                    <a:lnTo>
                      <a:pt x="35" y="80"/>
                    </a:lnTo>
                    <a:lnTo>
                      <a:pt x="26" y="53"/>
                    </a:lnTo>
                    <a:lnTo>
                      <a:pt x="35" y="27"/>
                    </a:lnTo>
                    <a:lnTo>
                      <a:pt x="26" y="18"/>
                    </a:lnTo>
                    <a:lnTo>
                      <a:pt x="26" y="0"/>
                    </a:lnTo>
                    <a:lnTo>
                      <a:pt x="0" y="0"/>
                    </a:lnTo>
                    <a:lnTo>
                      <a:pt x="9" y="35"/>
                    </a:lnTo>
                    <a:lnTo>
                      <a:pt x="0" y="35"/>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44" name="Freeform 808"/>
            <p:cNvSpPr>
              <a:spLocks/>
            </p:cNvSpPr>
            <p:nvPr/>
          </p:nvSpPr>
          <p:spPr bwMode="auto">
            <a:xfrm>
              <a:off x="7585075" y="3781425"/>
              <a:ext cx="53975" cy="80962"/>
            </a:xfrm>
            <a:custGeom>
              <a:avLst/>
              <a:gdLst>
                <a:gd name="T0" fmla="*/ 0 w 35"/>
                <a:gd name="T1" fmla="*/ 2147483647 h 54"/>
                <a:gd name="T2" fmla="*/ 2147483647 w 35"/>
                <a:gd name="T3" fmla="*/ 2147483647 h 54"/>
                <a:gd name="T4" fmla="*/ 2147483647 w 35"/>
                <a:gd name="T5" fmla="*/ 0 h 54"/>
                <a:gd name="T6" fmla="*/ 2147483647 w 35"/>
                <a:gd name="T7" fmla="*/ 2147483647 h 54"/>
                <a:gd name="T8" fmla="*/ 0 w 35"/>
                <a:gd name="T9" fmla="*/ 2147483647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0" y="54"/>
                  </a:moveTo>
                  <a:lnTo>
                    <a:pt x="35" y="9"/>
                  </a:lnTo>
                  <a:lnTo>
                    <a:pt x="26" y="0"/>
                  </a:lnTo>
                  <a:lnTo>
                    <a:pt x="26" y="9"/>
                  </a:lnTo>
                  <a:lnTo>
                    <a:pt x="0" y="54"/>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45" name="Group 809"/>
            <p:cNvGrpSpPr>
              <a:grpSpLocks/>
            </p:cNvGrpSpPr>
            <p:nvPr/>
          </p:nvGrpSpPr>
          <p:grpSpPr bwMode="auto">
            <a:xfrm>
              <a:off x="7585075" y="3781425"/>
              <a:ext cx="53975" cy="80962"/>
              <a:chOff x="4390" y="2239"/>
              <a:chExt cx="35" cy="54"/>
            </a:xfrm>
          </p:grpSpPr>
          <p:sp>
            <p:nvSpPr>
              <p:cNvPr id="55932" name="Freeform 810"/>
              <p:cNvSpPr>
                <a:spLocks/>
              </p:cNvSpPr>
              <p:nvPr/>
            </p:nvSpPr>
            <p:spPr bwMode="auto">
              <a:xfrm>
                <a:off x="4390" y="2239"/>
                <a:ext cx="35" cy="54"/>
              </a:xfrm>
              <a:custGeom>
                <a:avLst/>
                <a:gdLst>
                  <a:gd name="T0" fmla="*/ 0 w 35"/>
                  <a:gd name="T1" fmla="*/ 54 h 54"/>
                  <a:gd name="T2" fmla="*/ 35 w 35"/>
                  <a:gd name="T3" fmla="*/ 9 h 54"/>
                  <a:gd name="T4" fmla="*/ 26 w 35"/>
                  <a:gd name="T5" fmla="*/ 0 h 54"/>
                  <a:gd name="T6" fmla="*/ 26 w 35"/>
                  <a:gd name="T7" fmla="*/ 9 h 54"/>
                  <a:gd name="T8" fmla="*/ 0 w 35"/>
                  <a:gd name="T9" fmla="*/ 54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0" y="54"/>
                    </a:moveTo>
                    <a:lnTo>
                      <a:pt x="35" y="9"/>
                    </a:lnTo>
                    <a:lnTo>
                      <a:pt x="26" y="0"/>
                    </a:lnTo>
                    <a:lnTo>
                      <a:pt x="26" y="9"/>
                    </a:lnTo>
                    <a:lnTo>
                      <a:pt x="0" y="54"/>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33" name="Freeform 811"/>
              <p:cNvSpPr>
                <a:spLocks/>
              </p:cNvSpPr>
              <p:nvPr/>
            </p:nvSpPr>
            <p:spPr bwMode="auto">
              <a:xfrm>
                <a:off x="4390" y="2239"/>
                <a:ext cx="35" cy="54"/>
              </a:xfrm>
              <a:custGeom>
                <a:avLst/>
                <a:gdLst>
                  <a:gd name="T0" fmla="*/ 0 w 35"/>
                  <a:gd name="T1" fmla="*/ 54 h 54"/>
                  <a:gd name="T2" fmla="*/ 35 w 35"/>
                  <a:gd name="T3" fmla="*/ 9 h 54"/>
                  <a:gd name="T4" fmla="*/ 26 w 35"/>
                  <a:gd name="T5" fmla="*/ 0 h 54"/>
                  <a:gd name="T6" fmla="*/ 26 w 35"/>
                  <a:gd name="T7" fmla="*/ 9 h 54"/>
                  <a:gd name="T8" fmla="*/ 0 w 35"/>
                  <a:gd name="T9" fmla="*/ 54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0" y="54"/>
                    </a:moveTo>
                    <a:lnTo>
                      <a:pt x="35" y="9"/>
                    </a:lnTo>
                    <a:lnTo>
                      <a:pt x="26" y="0"/>
                    </a:lnTo>
                    <a:lnTo>
                      <a:pt x="26" y="9"/>
                    </a:lnTo>
                    <a:lnTo>
                      <a:pt x="0" y="54"/>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46" name="Freeform 812"/>
            <p:cNvSpPr>
              <a:spLocks/>
            </p:cNvSpPr>
            <p:nvPr/>
          </p:nvSpPr>
          <p:spPr bwMode="auto">
            <a:xfrm>
              <a:off x="7639050" y="3714750"/>
              <a:ext cx="28575" cy="41275"/>
            </a:xfrm>
            <a:custGeom>
              <a:avLst/>
              <a:gdLst>
                <a:gd name="T0" fmla="*/ 0 w 17"/>
                <a:gd name="T1" fmla="*/ 0 h 27"/>
                <a:gd name="T2" fmla="*/ 2147483647 w 17"/>
                <a:gd name="T3" fmla="*/ 2147483647 h 27"/>
                <a:gd name="T4" fmla="*/ 2147483647 w 17"/>
                <a:gd name="T5" fmla="*/ 2147483647 h 27"/>
                <a:gd name="T6" fmla="*/ 2147483647 w 17"/>
                <a:gd name="T7" fmla="*/ 2147483647 h 27"/>
                <a:gd name="T8" fmla="*/ 0 w 17"/>
                <a:gd name="T9" fmla="*/ 0 h 27"/>
                <a:gd name="T10" fmla="*/ 0 60000 65536"/>
                <a:gd name="T11" fmla="*/ 0 60000 65536"/>
                <a:gd name="T12" fmla="*/ 0 60000 65536"/>
                <a:gd name="T13" fmla="*/ 0 60000 65536"/>
                <a:gd name="T14" fmla="*/ 0 60000 65536"/>
                <a:gd name="T15" fmla="*/ 0 w 17"/>
                <a:gd name="T16" fmla="*/ 0 h 27"/>
                <a:gd name="T17" fmla="*/ 17 w 17"/>
                <a:gd name="T18" fmla="*/ 27 h 27"/>
              </a:gdLst>
              <a:ahLst/>
              <a:cxnLst>
                <a:cxn ang="T10">
                  <a:pos x="T0" y="T1"/>
                </a:cxn>
                <a:cxn ang="T11">
                  <a:pos x="T2" y="T3"/>
                </a:cxn>
                <a:cxn ang="T12">
                  <a:pos x="T4" y="T5"/>
                </a:cxn>
                <a:cxn ang="T13">
                  <a:pos x="T6" y="T7"/>
                </a:cxn>
                <a:cxn ang="T14">
                  <a:pos x="T8" y="T9"/>
                </a:cxn>
              </a:cxnLst>
              <a:rect l="T15" t="T16" r="T17" b="T18"/>
              <a:pathLst>
                <a:path w="17" h="27">
                  <a:moveTo>
                    <a:pt x="0" y="0"/>
                  </a:moveTo>
                  <a:lnTo>
                    <a:pt x="17" y="27"/>
                  </a:lnTo>
                  <a:lnTo>
                    <a:pt x="17" y="18"/>
                  </a:lnTo>
                  <a:lnTo>
                    <a:pt x="17" y="9"/>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47" name="Freeform 813"/>
            <p:cNvSpPr>
              <a:spLocks/>
            </p:cNvSpPr>
            <p:nvPr/>
          </p:nvSpPr>
          <p:spPr bwMode="auto">
            <a:xfrm>
              <a:off x="7639050" y="3714750"/>
              <a:ext cx="28575" cy="41275"/>
            </a:xfrm>
            <a:custGeom>
              <a:avLst/>
              <a:gdLst>
                <a:gd name="T0" fmla="*/ 0 w 17"/>
                <a:gd name="T1" fmla="*/ 0 h 27"/>
                <a:gd name="T2" fmla="*/ 2147483647 w 17"/>
                <a:gd name="T3" fmla="*/ 2147483647 h 27"/>
                <a:gd name="T4" fmla="*/ 2147483647 w 17"/>
                <a:gd name="T5" fmla="*/ 2147483647 h 27"/>
                <a:gd name="T6" fmla="*/ 2147483647 w 17"/>
                <a:gd name="T7" fmla="*/ 2147483647 h 27"/>
                <a:gd name="T8" fmla="*/ 0 w 17"/>
                <a:gd name="T9" fmla="*/ 0 h 27"/>
                <a:gd name="T10" fmla="*/ 0 60000 65536"/>
                <a:gd name="T11" fmla="*/ 0 60000 65536"/>
                <a:gd name="T12" fmla="*/ 0 60000 65536"/>
                <a:gd name="T13" fmla="*/ 0 60000 65536"/>
                <a:gd name="T14" fmla="*/ 0 60000 65536"/>
                <a:gd name="T15" fmla="*/ 0 w 17"/>
                <a:gd name="T16" fmla="*/ 0 h 27"/>
                <a:gd name="T17" fmla="*/ 17 w 17"/>
                <a:gd name="T18" fmla="*/ 27 h 27"/>
              </a:gdLst>
              <a:ahLst/>
              <a:cxnLst>
                <a:cxn ang="T10">
                  <a:pos x="T0" y="T1"/>
                </a:cxn>
                <a:cxn ang="T11">
                  <a:pos x="T2" y="T3"/>
                </a:cxn>
                <a:cxn ang="T12">
                  <a:pos x="T4" y="T5"/>
                </a:cxn>
                <a:cxn ang="T13">
                  <a:pos x="T6" y="T7"/>
                </a:cxn>
                <a:cxn ang="T14">
                  <a:pos x="T8" y="T9"/>
                </a:cxn>
              </a:cxnLst>
              <a:rect l="T15" t="T16" r="T17" b="T18"/>
              <a:pathLst>
                <a:path w="17" h="27">
                  <a:moveTo>
                    <a:pt x="0" y="0"/>
                  </a:moveTo>
                  <a:lnTo>
                    <a:pt x="17" y="27"/>
                  </a:lnTo>
                  <a:lnTo>
                    <a:pt x="17" y="18"/>
                  </a:lnTo>
                  <a:lnTo>
                    <a:pt x="17" y="9"/>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48" name="Freeform 814"/>
            <p:cNvSpPr>
              <a:spLocks/>
            </p:cNvSpPr>
            <p:nvPr/>
          </p:nvSpPr>
          <p:spPr bwMode="auto">
            <a:xfrm>
              <a:off x="7750175" y="3741737"/>
              <a:ext cx="28575" cy="66675"/>
            </a:xfrm>
            <a:custGeom>
              <a:avLst/>
              <a:gdLst>
                <a:gd name="T0" fmla="*/ 0 w 18"/>
                <a:gd name="T1" fmla="*/ 0 h 44"/>
                <a:gd name="T2" fmla="*/ 2147483647 w 18"/>
                <a:gd name="T3" fmla="*/ 2147483647 h 44"/>
                <a:gd name="T4" fmla="*/ 0 w 18"/>
                <a:gd name="T5" fmla="*/ 2147483647 h 44"/>
                <a:gd name="T6" fmla="*/ 0 w 18"/>
                <a:gd name="T7" fmla="*/ 2147483647 h 44"/>
                <a:gd name="T8" fmla="*/ 2147483647 w 18"/>
                <a:gd name="T9" fmla="*/ 2147483647 h 44"/>
                <a:gd name="T10" fmla="*/ 2147483647 w 18"/>
                <a:gd name="T11" fmla="*/ 2147483647 h 44"/>
                <a:gd name="T12" fmla="*/ 2147483647 w 18"/>
                <a:gd name="T13" fmla="*/ 2147483647 h 44"/>
                <a:gd name="T14" fmla="*/ 2147483647 w 18"/>
                <a:gd name="T15" fmla="*/ 2147483647 h 44"/>
                <a:gd name="T16" fmla="*/ 2147483647 w 18"/>
                <a:gd name="T17" fmla="*/ 2147483647 h 44"/>
                <a:gd name="T18" fmla="*/ 2147483647 w 18"/>
                <a:gd name="T19" fmla="*/ 2147483647 h 44"/>
                <a:gd name="T20" fmla="*/ 2147483647 w 18"/>
                <a:gd name="T21" fmla="*/ 0 h 44"/>
                <a:gd name="T22" fmla="*/ 0 w 18"/>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44"/>
                <a:gd name="T38" fmla="*/ 18 w 18"/>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44">
                  <a:moveTo>
                    <a:pt x="0" y="0"/>
                  </a:moveTo>
                  <a:lnTo>
                    <a:pt x="9" y="18"/>
                  </a:lnTo>
                  <a:lnTo>
                    <a:pt x="0" y="18"/>
                  </a:lnTo>
                  <a:lnTo>
                    <a:pt x="0" y="26"/>
                  </a:lnTo>
                  <a:lnTo>
                    <a:pt x="9" y="26"/>
                  </a:lnTo>
                  <a:lnTo>
                    <a:pt x="9" y="44"/>
                  </a:lnTo>
                  <a:lnTo>
                    <a:pt x="18" y="35"/>
                  </a:lnTo>
                  <a:lnTo>
                    <a:pt x="9" y="26"/>
                  </a:lnTo>
                  <a:lnTo>
                    <a:pt x="18" y="26"/>
                  </a:lnTo>
                  <a:lnTo>
                    <a:pt x="18" y="9"/>
                  </a:lnTo>
                  <a:lnTo>
                    <a:pt x="18"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49" name="Group 815"/>
            <p:cNvGrpSpPr>
              <a:grpSpLocks/>
            </p:cNvGrpSpPr>
            <p:nvPr/>
          </p:nvGrpSpPr>
          <p:grpSpPr bwMode="auto">
            <a:xfrm>
              <a:off x="7750175" y="3741737"/>
              <a:ext cx="28575" cy="66675"/>
              <a:chOff x="4494" y="2213"/>
              <a:chExt cx="18" cy="44"/>
            </a:xfrm>
          </p:grpSpPr>
          <p:sp>
            <p:nvSpPr>
              <p:cNvPr id="55930" name="Freeform 816"/>
              <p:cNvSpPr>
                <a:spLocks/>
              </p:cNvSpPr>
              <p:nvPr/>
            </p:nvSpPr>
            <p:spPr bwMode="auto">
              <a:xfrm>
                <a:off x="4494" y="2213"/>
                <a:ext cx="18" cy="44"/>
              </a:xfrm>
              <a:custGeom>
                <a:avLst/>
                <a:gdLst>
                  <a:gd name="T0" fmla="*/ 0 w 18"/>
                  <a:gd name="T1" fmla="*/ 0 h 44"/>
                  <a:gd name="T2" fmla="*/ 9 w 18"/>
                  <a:gd name="T3" fmla="*/ 18 h 44"/>
                  <a:gd name="T4" fmla="*/ 0 w 18"/>
                  <a:gd name="T5" fmla="*/ 18 h 44"/>
                  <a:gd name="T6" fmla="*/ 0 w 18"/>
                  <a:gd name="T7" fmla="*/ 26 h 44"/>
                  <a:gd name="T8" fmla="*/ 9 w 18"/>
                  <a:gd name="T9" fmla="*/ 26 h 44"/>
                  <a:gd name="T10" fmla="*/ 9 w 18"/>
                  <a:gd name="T11" fmla="*/ 44 h 44"/>
                  <a:gd name="T12" fmla="*/ 18 w 18"/>
                  <a:gd name="T13" fmla="*/ 35 h 44"/>
                  <a:gd name="T14" fmla="*/ 9 w 18"/>
                  <a:gd name="T15" fmla="*/ 26 h 44"/>
                  <a:gd name="T16" fmla="*/ 18 w 18"/>
                  <a:gd name="T17" fmla="*/ 26 h 44"/>
                  <a:gd name="T18" fmla="*/ 18 w 18"/>
                  <a:gd name="T19" fmla="*/ 9 h 44"/>
                  <a:gd name="T20" fmla="*/ 18 w 18"/>
                  <a:gd name="T21" fmla="*/ 0 h 44"/>
                  <a:gd name="T22" fmla="*/ 0 w 18"/>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44"/>
                  <a:gd name="T38" fmla="*/ 18 w 18"/>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44">
                    <a:moveTo>
                      <a:pt x="0" y="0"/>
                    </a:moveTo>
                    <a:lnTo>
                      <a:pt x="9" y="18"/>
                    </a:lnTo>
                    <a:lnTo>
                      <a:pt x="0" y="18"/>
                    </a:lnTo>
                    <a:lnTo>
                      <a:pt x="0" y="26"/>
                    </a:lnTo>
                    <a:lnTo>
                      <a:pt x="9" y="26"/>
                    </a:lnTo>
                    <a:lnTo>
                      <a:pt x="9" y="44"/>
                    </a:lnTo>
                    <a:lnTo>
                      <a:pt x="18" y="35"/>
                    </a:lnTo>
                    <a:lnTo>
                      <a:pt x="9" y="26"/>
                    </a:lnTo>
                    <a:lnTo>
                      <a:pt x="18" y="26"/>
                    </a:lnTo>
                    <a:lnTo>
                      <a:pt x="18" y="9"/>
                    </a:lnTo>
                    <a:lnTo>
                      <a:pt x="18"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31" name="Freeform 817"/>
              <p:cNvSpPr>
                <a:spLocks/>
              </p:cNvSpPr>
              <p:nvPr/>
            </p:nvSpPr>
            <p:spPr bwMode="auto">
              <a:xfrm>
                <a:off x="4494" y="2213"/>
                <a:ext cx="18" cy="44"/>
              </a:xfrm>
              <a:custGeom>
                <a:avLst/>
                <a:gdLst>
                  <a:gd name="T0" fmla="*/ 0 w 18"/>
                  <a:gd name="T1" fmla="*/ 0 h 44"/>
                  <a:gd name="T2" fmla="*/ 9 w 18"/>
                  <a:gd name="T3" fmla="*/ 18 h 44"/>
                  <a:gd name="T4" fmla="*/ 0 w 18"/>
                  <a:gd name="T5" fmla="*/ 18 h 44"/>
                  <a:gd name="T6" fmla="*/ 0 w 18"/>
                  <a:gd name="T7" fmla="*/ 26 h 44"/>
                  <a:gd name="T8" fmla="*/ 9 w 18"/>
                  <a:gd name="T9" fmla="*/ 26 h 44"/>
                  <a:gd name="T10" fmla="*/ 9 w 18"/>
                  <a:gd name="T11" fmla="*/ 44 h 44"/>
                  <a:gd name="T12" fmla="*/ 18 w 18"/>
                  <a:gd name="T13" fmla="*/ 35 h 44"/>
                  <a:gd name="T14" fmla="*/ 9 w 18"/>
                  <a:gd name="T15" fmla="*/ 26 h 44"/>
                  <a:gd name="T16" fmla="*/ 18 w 18"/>
                  <a:gd name="T17" fmla="*/ 26 h 44"/>
                  <a:gd name="T18" fmla="*/ 18 w 18"/>
                  <a:gd name="T19" fmla="*/ 9 h 44"/>
                  <a:gd name="T20" fmla="*/ 18 w 18"/>
                  <a:gd name="T21" fmla="*/ 0 h 44"/>
                  <a:gd name="T22" fmla="*/ 0 w 18"/>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44"/>
                  <a:gd name="T38" fmla="*/ 18 w 18"/>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44">
                    <a:moveTo>
                      <a:pt x="0" y="0"/>
                    </a:moveTo>
                    <a:lnTo>
                      <a:pt x="9" y="18"/>
                    </a:lnTo>
                    <a:lnTo>
                      <a:pt x="0" y="18"/>
                    </a:lnTo>
                    <a:lnTo>
                      <a:pt x="0" y="26"/>
                    </a:lnTo>
                    <a:lnTo>
                      <a:pt x="9" y="26"/>
                    </a:lnTo>
                    <a:lnTo>
                      <a:pt x="9" y="44"/>
                    </a:lnTo>
                    <a:lnTo>
                      <a:pt x="18" y="35"/>
                    </a:lnTo>
                    <a:lnTo>
                      <a:pt x="9" y="26"/>
                    </a:lnTo>
                    <a:lnTo>
                      <a:pt x="18" y="26"/>
                    </a:lnTo>
                    <a:lnTo>
                      <a:pt x="18" y="9"/>
                    </a:lnTo>
                    <a:lnTo>
                      <a:pt x="18"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50" name="Freeform 818"/>
            <p:cNvSpPr>
              <a:spLocks/>
            </p:cNvSpPr>
            <p:nvPr/>
          </p:nvSpPr>
          <p:spPr bwMode="auto">
            <a:xfrm>
              <a:off x="7680325" y="3756025"/>
              <a:ext cx="82550" cy="92075"/>
            </a:xfrm>
            <a:custGeom>
              <a:avLst/>
              <a:gdLst>
                <a:gd name="T0" fmla="*/ 0 w 52"/>
                <a:gd name="T1" fmla="*/ 2147483647 h 62"/>
                <a:gd name="T2" fmla="*/ 2147483647 w 52"/>
                <a:gd name="T3" fmla="*/ 2147483647 h 62"/>
                <a:gd name="T4" fmla="*/ 2147483647 w 52"/>
                <a:gd name="T5" fmla="*/ 2147483647 h 62"/>
                <a:gd name="T6" fmla="*/ 2147483647 w 52"/>
                <a:gd name="T7" fmla="*/ 2147483647 h 62"/>
                <a:gd name="T8" fmla="*/ 2147483647 w 52"/>
                <a:gd name="T9" fmla="*/ 2147483647 h 62"/>
                <a:gd name="T10" fmla="*/ 2147483647 w 52"/>
                <a:gd name="T11" fmla="*/ 2147483647 h 62"/>
                <a:gd name="T12" fmla="*/ 2147483647 w 52"/>
                <a:gd name="T13" fmla="*/ 2147483647 h 62"/>
                <a:gd name="T14" fmla="*/ 2147483647 w 52"/>
                <a:gd name="T15" fmla="*/ 2147483647 h 62"/>
                <a:gd name="T16" fmla="*/ 2147483647 w 52"/>
                <a:gd name="T17" fmla="*/ 2147483647 h 62"/>
                <a:gd name="T18" fmla="*/ 2147483647 w 52"/>
                <a:gd name="T19" fmla="*/ 2147483647 h 62"/>
                <a:gd name="T20" fmla="*/ 2147483647 w 52"/>
                <a:gd name="T21" fmla="*/ 2147483647 h 62"/>
                <a:gd name="T22" fmla="*/ 2147483647 w 52"/>
                <a:gd name="T23" fmla="*/ 2147483647 h 62"/>
                <a:gd name="T24" fmla="*/ 2147483647 w 52"/>
                <a:gd name="T25" fmla="*/ 2147483647 h 62"/>
                <a:gd name="T26" fmla="*/ 2147483647 w 52"/>
                <a:gd name="T27" fmla="*/ 2147483647 h 62"/>
                <a:gd name="T28" fmla="*/ 2147483647 w 52"/>
                <a:gd name="T29" fmla="*/ 2147483647 h 62"/>
                <a:gd name="T30" fmla="*/ 2147483647 w 52"/>
                <a:gd name="T31" fmla="*/ 2147483647 h 62"/>
                <a:gd name="T32" fmla="*/ 2147483647 w 52"/>
                <a:gd name="T33" fmla="*/ 2147483647 h 62"/>
                <a:gd name="T34" fmla="*/ 0 w 52"/>
                <a:gd name="T35" fmla="*/ 0 h 62"/>
                <a:gd name="T36" fmla="*/ 0 w 52"/>
                <a:gd name="T37" fmla="*/ 214748364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62"/>
                <a:gd name="T59" fmla="*/ 52 w 52"/>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62">
                  <a:moveTo>
                    <a:pt x="0" y="26"/>
                  </a:moveTo>
                  <a:lnTo>
                    <a:pt x="26" y="26"/>
                  </a:lnTo>
                  <a:lnTo>
                    <a:pt x="26" y="35"/>
                  </a:lnTo>
                  <a:lnTo>
                    <a:pt x="9" y="35"/>
                  </a:lnTo>
                  <a:lnTo>
                    <a:pt x="26" y="62"/>
                  </a:lnTo>
                  <a:lnTo>
                    <a:pt x="35" y="44"/>
                  </a:lnTo>
                  <a:lnTo>
                    <a:pt x="35" y="35"/>
                  </a:lnTo>
                  <a:lnTo>
                    <a:pt x="35" y="44"/>
                  </a:lnTo>
                  <a:lnTo>
                    <a:pt x="43" y="35"/>
                  </a:lnTo>
                  <a:lnTo>
                    <a:pt x="43" y="44"/>
                  </a:lnTo>
                  <a:lnTo>
                    <a:pt x="52" y="44"/>
                  </a:lnTo>
                  <a:lnTo>
                    <a:pt x="52" y="35"/>
                  </a:lnTo>
                  <a:lnTo>
                    <a:pt x="43" y="35"/>
                  </a:lnTo>
                  <a:lnTo>
                    <a:pt x="43" y="17"/>
                  </a:lnTo>
                  <a:lnTo>
                    <a:pt x="35" y="26"/>
                  </a:lnTo>
                  <a:lnTo>
                    <a:pt x="26" y="9"/>
                  </a:lnTo>
                  <a:lnTo>
                    <a:pt x="9" y="9"/>
                  </a:lnTo>
                  <a:lnTo>
                    <a:pt x="0" y="0"/>
                  </a:lnTo>
                  <a:lnTo>
                    <a:pt x="0" y="26"/>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51" name="Group 819"/>
            <p:cNvGrpSpPr>
              <a:grpSpLocks/>
            </p:cNvGrpSpPr>
            <p:nvPr/>
          </p:nvGrpSpPr>
          <p:grpSpPr bwMode="auto">
            <a:xfrm>
              <a:off x="7680325" y="3756025"/>
              <a:ext cx="82550" cy="92075"/>
              <a:chOff x="4451" y="2222"/>
              <a:chExt cx="52" cy="62"/>
            </a:xfrm>
          </p:grpSpPr>
          <p:sp>
            <p:nvSpPr>
              <p:cNvPr id="55928" name="Freeform 820"/>
              <p:cNvSpPr>
                <a:spLocks/>
              </p:cNvSpPr>
              <p:nvPr/>
            </p:nvSpPr>
            <p:spPr bwMode="auto">
              <a:xfrm>
                <a:off x="4451" y="2222"/>
                <a:ext cx="52" cy="62"/>
              </a:xfrm>
              <a:custGeom>
                <a:avLst/>
                <a:gdLst>
                  <a:gd name="T0" fmla="*/ 0 w 52"/>
                  <a:gd name="T1" fmla="*/ 26 h 62"/>
                  <a:gd name="T2" fmla="*/ 26 w 52"/>
                  <a:gd name="T3" fmla="*/ 26 h 62"/>
                  <a:gd name="T4" fmla="*/ 26 w 52"/>
                  <a:gd name="T5" fmla="*/ 35 h 62"/>
                  <a:gd name="T6" fmla="*/ 9 w 52"/>
                  <a:gd name="T7" fmla="*/ 35 h 62"/>
                  <a:gd name="T8" fmla="*/ 26 w 52"/>
                  <a:gd name="T9" fmla="*/ 62 h 62"/>
                  <a:gd name="T10" fmla="*/ 35 w 52"/>
                  <a:gd name="T11" fmla="*/ 44 h 62"/>
                  <a:gd name="T12" fmla="*/ 35 w 52"/>
                  <a:gd name="T13" fmla="*/ 35 h 62"/>
                  <a:gd name="T14" fmla="*/ 35 w 52"/>
                  <a:gd name="T15" fmla="*/ 44 h 62"/>
                  <a:gd name="T16" fmla="*/ 43 w 52"/>
                  <a:gd name="T17" fmla="*/ 35 h 62"/>
                  <a:gd name="T18" fmla="*/ 43 w 52"/>
                  <a:gd name="T19" fmla="*/ 44 h 62"/>
                  <a:gd name="T20" fmla="*/ 52 w 52"/>
                  <a:gd name="T21" fmla="*/ 44 h 62"/>
                  <a:gd name="T22" fmla="*/ 52 w 52"/>
                  <a:gd name="T23" fmla="*/ 35 h 62"/>
                  <a:gd name="T24" fmla="*/ 43 w 52"/>
                  <a:gd name="T25" fmla="*/ 35 h 62"/>
                  <a:gd name="T26" fmla="*/ 43 w 52"/>
                  <a:gd name="T27" fmla="*/ 17 h 62"/>
                  <a:gd name="T28" fmla="*/ 35 w 52"/>
                  <a:gd name="T29" fmla="*/ 26 h 62"/>
                  <a:gd name="T30" fmla="*/ 26 w 52"/>
                  <a:gd name="T31" fmla="*/ 9 h 62"/>
                  <a:gd name="T32" fmla="*/ 9 w 52"/>
                  <a:gd name="T33" fmla="*/ 9 h 62"/>
                  <a:gd name="T34" fmla="*/ 0 w 52"/>
                  <a:gd name="T35" fmla="*/ 0 h 62"/>
                  <a:gd name="T36" fmla="*/ 0 w 52"/>
                  <a:gd name="T37" fmla="*/ 26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62"/>
                  <a:gd name="T59" fmla="*/ 52 w 52"/>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62">
                    <a:moveTo>
                      <a:pt x="0" y="26"/>
                    </a:moveTo>
                    <a:lnTo>
                      <a:pt x="26" y="26"/>
                    </a:lnTo>
                    <a:lnTo>
                      <a:pt x="26" y="35"/>
                    </a:lnTo>
                    <a:lnTo>
                      <a:pt x="9" y="35"/>
                    </a:lnTo>
                    <a:lnTo>
                      <a:pt x="26" y="62"/>
                    </a:lnTo>
                    <a:lnTo>
                      <a:pt x="35" y="44"/>
                    </a:lnTo>
                    <a:lnTo>
                      <a:pt x="35" y="35"/>
                    </a:lnTo>
                    <a:lnTo>
                      <a:pt x="35" y="44"/>
                    </a:lnTo>
                    <a:lnTo>
                      <a:pt x="43" y="35"/>
                    </a:lnTo>
                    <a:lnTo>
                      <a:pt x="43" y="44"/>
                    </a:lnTo>
                    <a:lnTo>
                      <a:pt x="52" y="44"/>
                    </a:lnTo>
                    <a:lnTo>
                      <a:pt x="52" y="35"/>
                    </a:lnTo>
                    <a:lnTo>
                      <a:pt x="43" y="35"/>
                    </a:lnTo>
                    <a:lnTo>
                      <a:pt x="43" y="17"/>
                    </a:lnTo>
                    <a:lnTo>
                      <a:pt x="35" y="26"/>
                    </a:lnTo>
                    <a:lnTo>
                      <a:pt x="26" y="9"/>
                    </a:lnTo>
                    <a:lnTo>
                      <a:pt x="9" y="9"/>
                    </a:lnTo>
                    <a:lnTo>
                      <a:pt x="0" y="0"/>
                    </a:lnTo>
                    <a:lnTo>
                      <a:pt x="0" y="26"/>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29" name="Freeform 821"/>
              <p:cNvSpPr>
                <a:spLocks/>
              </p:cNvSpPr>
              <p:nvPr/>
            </p:nvSpPr>
            <p:spPr bwMode="auto">
              <a:xfrm>
                <a:off x="4451" y="2222"/>
                <a:ext cx="52" cy="62"/>
              </a:xfrm>
              <a:custGeom>
                <a:avLst/>
                <a:gdLst>
                  <a:gd name="T0" fmla="*/ 0 w 52"/>
                  <a:gd name="T1" fmla="*/ 26 h 62"/>
                  <a:gd name="T2" fmla="*/ 26 w 52"/>
                  <a:gd name="T3" fmla="*/ 26 h 62"/>
                  <a:gd name="T4" fmla="*/ 26 w 52"/>
                  <a:gd name="T5" fmla="*/ 35 h 62"/>
                  <a:gd name="T6" fmla="*/ 9 w 52"/>
                  <a:gd name="T7" fmla="*/ 35 h 62"/>
                  <a:gd name="T8" fmla="*/ 26 w 52"/>
                  <a:gd name="T9" fmla="*/ 62 h 62"/>
                  <a:gd name="T10" fmla="*/ 35 w 52"/>
                  <a:gd name="T11" fmla="*/ 44 h 62"/>
                  <a:gd name="T12" fmla="*/ 35 w 52"/>
                  <a:gd name="T13" fmla="*/ 35 h 62"/>
                  <a:gd name="T14" fmla="*/ 35 w 52"/>
                  <a:gd name="T15" fmla="*/ 44 h 62"/>
                  <a:gd name="T16" fmla="*/ 43 w 52"/>
                  <a:gd name="T17" fmla="*/ 35 h 62"/>
                  <a:gd name="T18" fmla="*/ 43 w 52"/>
                  <a:gd name="T19" fmla="*/ 44 h 62"/>
                  <a:gd name="T20" fmla="*/ 52 w 52"/>
                  <a:gd name="T21" fmla="*/ 44 h 62"/>
                  <a:gd name="T22" fmla="*/ 52 w 52"/>
                  <a:gd name="T23" fmla="*/ 35 h 62"/>
                  <a:gd name="T24" fmla="*/ 43 w 52"/>
                  <a:gd name="T25" fmla="*/ 35 h 62"/>
                  <a:gd name="T26" fmla="*/ 43 w 52"/>
                  <a:gd name="T27" fmla="*/ 17 h 62"/>
                  <a:gd name="T28" fmla="*/ 35 w 52"/>
                  <a:gd name="T29" fmla="*/ 26 h 62"/>
                  <a:gd name="T30" fmla="*/ 26 w 52"/>
                  <a:gd name="T31" fmla="*/ 9 h 62"/>
                  <a:gd name="T32" fmla="*/ 9 w 52"/>
                  <a:gd name="T33" fmla="*/ 9 h 62"/>
                  <a:gd name="T34" fmla="*/ 0 w 52"/>
                  <a:gd name="T35" fmla="*/ 0 h 62"/>
                  <a:gd name="T36" fmla="*/ 0 w 52"/>
                  <a:gd name="T37" fmla="*/ 26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62"/>
                  <a:gd name="T59" fmla="*/ 52 w 52"/>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62">
                    <a:moveTo>
                      <a:pt x="0" y="26"/>
                    </a:moveTo>
                    <a:lnTo>
                      <a:pt x="26" y="26"/>
                    </a:lnTo>
                    <a:lnTo>
                      <a:pt x="26" y="35"/>
                    </a:lnTo>
                    <a:lnTo>
                      <a:pt x="9" y="35"/>
                    </a:lnTo>
                    <a:lnTo>
                      <a:pt x="26" y="62"/>
                    </a:lnTo>
                    <a:lnTo>
                      <a:pt x="35" y="44"/>
                    </a:lnTo>
                    <a:lnTo>
                      <a:pt x="35" y="35"/>
                    </a:lnTo>
                    <a:lnTo>
                      <a:pt x="35" y="44"/>
                    </a:lnTo>
                    <a:lnTo>
                      <a:pt x="43" y="35"/>
                    </a:lnTo>
                    <a:lnTo>
                      <a:pt x="43" y="44"/>
                    </a:lnTo>
                    <a:lnTo>
                      <a:pt x="52" y="44"/>
                    </a:lnTo>
                    <a:lnTo>
                      <a:pt x="52" y="35"/>
                    </a:lnTo>
                    <a:lnTo>
                      <a:pt x="43" y="35"/>
                    </a:lnTo>
                    <a:lnTo>
                      <a:pt x="43" y="17"/>
                    </a:lnTo>
                    <a:lnTo>
                      <a:pt x="35" y="26"/>
                    </a:lnTo>
                    <a:lnTo>
                      <a:pt x="26" y="9"/>
                    </a:lnTo>
                    <a:lnTo>
                      <a:pt x="9" y="9"/>
                    </a:lnTo>
                    <a:lnTo>
                      <a:pt x="0" y="0"/>
                    </a:lnTo>
                    <a:lnTo>
                      <a:pt x="0" y="2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52" name="Freeform 822"/>
            <p:cNvSpPr>
              <a:spLocks/>
            </p:cNvSpPr>
            <p:nvPr/>
          </p:nvSpPr>
          <p:spPr bwMode="auto">
            <a:xfrm>
              <a:off x="7694613" y="3808412"/>
              <a:ext cx="127000" cy="120650"/>
            </a:xfrm>
            <a:custGeom>
              <a:avLst/>
              <a:gdLst>
                <a:gd name="T0" fmla="*/ 0 w 78"/>
                <a:gd name="T1" fmla="*/ 2147483647 h 80"/>
                <a:gd name="T2" fmla="*/ 0 w 78"/>
                <a:gd name="T3" fmla="*/ 2147483647 h 80"/>
                <a:gd name="T4" fmla="*/ 2147483647 w 78"/>
                <a:gd name="T5" fmla="*/ 2147483647 h 80"/>
                <a:gd name="T6" fmla="*/ 2147483647 w 78"/>
                <a:gd name="T7" fmla="*/ 2147483647 h 80"/>
                <a:gd name="T8" fmla="*/ 2147483647 w 78"/>
                <a:gd name="T9" fmla="*/ 2147483647 h 80"/>
                <a:gd name="T10" fmla="*/ 2147483647 w 78"/>
                <a:gd name="T11" fmla="*/ 2147483647 h 80"/>
                <a:gd name="T12" fmla="*/ 2147483647 w 78"/>
                <a:gd name="T13" fmla="*/ 2147483647 h 80"/>
                <a:gd name="T14" fmla="*/ 2147483647 w 78"/>
                <a:gd name="T15" fmla="*/ 2147483647 h 80"/>
                <a:gd name="T16" fmla="*/ 2147483647 w 78"/>
                <a:gd name="T17" fmla="*/ 2147483647 h 80"/>
                <a:gd name="T18" fmla="*/ 2147483647 w 78"/>
                <a:gd name="T19" fmla="*/ 2147483647 h 80"/>
                <a:gd name="T20" fmla="*/ 2147483647 w 78"/>
                <a:gd name="T21" fmla="*/ 2147483647 h 80"/>
                <a:gd name="T22" fmla="*/ 2147483647 w 78"/>
                <a:gd name="T23" fmla="*/ 2147483647 h 80"/>
                <a:gd name="T24" fmla="*/ 2147483647 w 78"/>
                <a:gd name="T25" fmla="*/ 2147483647 h 80"/>
                <a:gd name="T26" fmla="*/ 2147483647 w 78"/>
                <a:gd name="T27" fmla="*/ 2147483647 h 80"/>
                <a:gd name="T28" fmla="*/ 2147483647 w 78"/>
                <a:gd name="T29" fmla="*/ 0 h 80"/>
                <a:gd name="T30" fmla="*/ 2147483647 w 78"/>
                <a:gd name="T31" fmla="*/ 2147483647 h 80"/>
                <a:gd name="T32" fmla="*/ 2147483647 w 78"/>
                <a:gd name="T33" fmla="*/ 2147483647 h 80"/>
                <a:gd name="T34" fmla="*/ 2147483647 w 78"/>
                <a:gd name="T35" fmla="*/ 2147483647 h 80"/>
                <a:gd name="T36" fmla="*/ 2147483647 w 78"/>
                <a:gd name="T37" fmla="*/ 2147483647 h 80"/>
                <a:gd name="T38" fmla="*/ 2147483647 w 78"/>
                <a:gd name="T39" fmla="*/ 2147483647 h 80"/>
                <a:gd name="T40" fmla="*/ 2147483647 w 78"/>
                <a:gd name="T41" fmla="*/ 2147483647 h 80"/>
                <a:gd name="T42" fmla="*/ 2147483647 w 78"/>
                <a:gd name="T43" fmla="*/ 2147483647 h 80"/>
                <a:gd name="T44" fmla="*/ 0 w 78"/>
                <a:gd name="T45" fmla="*/ 2147483647 h 80"/>
                <a:gd name="T46" fmla="*/ 0 w 78"/>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8"/>
                <a:gd name="T73" fmla="*/ 0 h 80"/>
                <a:gd name="T74" fmla="*/ 78 w 78"/>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8" h="80">
                  <a:moveTo>
                    <a:pt x="0" y="54"/>
                  </a:moveTo>
                  <a:lnTo>
                    <a:pt x="0" y="63"/>
                  </a:lnTo>
                  <a:lnTo>
                    <a:pt x="17" y="45"/>
                  </a:lnTo>
                  <a:lnTo>
                    <a:pt x="17" y="54"/>
                  </a:lnTo>
                  <a:lnTo>
                    <a:pt x="34" y="45"/>
                  </a:lnTo>
                  <a:lnTo>
                    <a:pt x="43" y="54"/>
                  </a:lnTo>
                  <a:lnTo>
                    <a:pt x="34" y="71"/>
                  </a:lnTo>
                  <a:lnTo>
                    <a:pt x="60" y="80"/>
                  </a:lnTo>
                  <a:lnTo>
                    <a:pt x="60" y="71"/>
                  </a:lnTo>
                  <a:lnTo>
                    <a:pt x="60" y="63"/>
                  </a:lnTo>
                  <a:lnTo>
                    <a:pt x="60" y="54"/>
                  </a:lnTo>
                  <a:lnTo>
                    <a:pt x="69" y="71"/>
                  </a:lnTo>
                  <a:lnTo>
                    <a:pt x="78" y="54"/>
                  </a:lnTo>
                  <a:lnTo>
                    <a:pt x="69" y="27"/>
                  </a:lnTo>
                  <a:lnTo>
                    <a:pt x="52" y="0"/>
                  </a:lnTo>
                  <a:lnTo>
                    <a:pt x="60" y="27"/>
                  </a:lnTo>
                  <a:lnTo>
                    <a:pt x="52" y="27"/>
                  </a:lnTo>
                  <a:lnTo>
                    <a:pt x="43" y="27"/>
                  </a:lnTo>
                  <a:lnTo>
                    <a:pt x="43" y="36"/>
                  </a:lnTo>
                  <a:lnTo>
                    <a:pt x="34" y="45"/>
                  </a:lnTo>
                  <a:lnTo>
                    <a:pt x="34" y="36"/>
                  </a:lnTo>
                  <a:lnTo>
                    <a:pt x="26" y="36"/>
                  </a:lnTo>
                  <a:lnTo>
                    <a:pt x="0" y="45"/>
                  </a:lnTo>
                  <a:lnTo>
                    <a:pt x="0" y="54"/>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53" name="Group 823"/>
            <p:cNvGrpSpPr>
              <a:grpSpLocks/>
            </p:cNvGrpSpPr>
            <p:nvPr/>
          </p:nvGrpSpPr>
          <p:grpSpPr bwMode="auto">
            <a:xfrm>
              <a:off x="7694613" y="3808412"/>
              <a:ext cx="127000" cy="120650"/>
              <a:chOff x="4460" y="2257"/>
              <a:chExt cx="78" cy="80"/>
            </a:xfrm>
          </p:grpSpPr>
          <p:sp>
            <p:nvSpPr>
              <p:cNvPr id="55926" name="Freeform 824"/>
              <p:cNvSpPr>
                <a:spLocks/>
              </p:cNvSpPr>
              <p:nvPr/>
            </p:nvSpPr>
            <p:spPr bwMode="auto">
              <a:xfrm>
                <a:off x="4460" y="2257"/>
                <a:ext cx="78" cy="80"/>
              </a:xfrm>
              <a:custGeom>
                <a:avLst/>
                <a:gdLst>
                  <a:gd name="T0" fmla="*/ 0 w 78"/>
                  <a:gd name="T1" fmla="*/ 54 h 80"/>
                  <a:gd name="T2" fmla="*/ 0 w 78"/>
                  <a:gd name="T3" fmla="*/ 63 h 80"/>
                  <a:gd name="T4" fmla="*/ 17 w 78"/>
                  <a:gd name="T5" fmla="*/ 45 h 80"/>
                  <a:gd name="T6" fmla="*/ 17 w 78"/>
                  <a:gd name="T7" fmla="*/ 54 h 80"/>
                  <a:gd name="T8" fmla="*/ 34 w 78"/>
                  <a:gd name="T9" fmla="*/ 45 h 80"/>
                  <a:gd name="T10" fmla="*/ 43 w 78"/>
                  <a:gd name="T11" fmla="*/ 54 h 80"/>
                  <a:gd name="T12" fmla="*/ 34 w 78"/>
                  <a:gd name="T13" fmla="*/ 71 h 80"/>
                  <a:gd name="T14" fmla="*/ 60 w 78"/>
                  <a:gd name="T15" fmla="*/ 80 h 80"/>
                  <a:gd name="T16" fmla="*/ 60 w 78"/>
                  <a:gd name="T17" fmla="*/ 71 h 80"/>
                  <a:gd name="T18" fmla="*/ 60 w 78"/>
                  <a:gd name="T19" fmla="*/ 63 h 80"/>
                  <a:gd name="T20" fmla="*/ 60 w 78"/>
                  <a:gd name="T21" fmla="*/ 54 h 80"/>
                  <a:gd name="T22" fmla="*/ 69 w 78"/>
                  <a:gd name="T23" fmla="*/ 71 h 80"/>
                  <a:gd name="T24" fmla="*/ 78 w 78"/>
                  <a:gd name="T25" fmla="*/ 54 h 80"/>
                  <a:gd name="T26" fmla="*/ 69 w 78"/>
                  <a:gd name="T27" fmla="*/ 27 h 80"/>
                  <a:gd name="T28" fmla="*/ 52 w 78"/>
                  <a:gd name="T29" fmla="*/ 0 h 80"/>
                  <a:gd name="T30" fmla="*/ 60 w 78"/>
                  <a:gd name="T31" fmla="*/ 27 h 80"/>
                  <a:gd name="T32" fmla="*/ 52 w 78"/>
                  <a:gd name="T33" fmla="*/ 27 h 80"/>
                  <a:gd name="T34" fmla="*/ 43 w 78"/>
                  <a:gd name="T35" fmla="*/ 27 h 80"/>
                  <a:gd name="T36" fmla="*/ 43 w 78"/>
                  <a:gd name="T37" fmla="*/ 36 h 80"/>
                  <a:gd name="T38" fmla="*/ 34 w 78"/>
                  <a:gd name="T39" fmla="*/ 45 h 80"/>
                  <a:gd name="T40" fmla="*/ 34 w 78"/>
                  <a:gd name="T41" fmla="*/ 36 h 80"/>
                  <a:gd name="T42" fmla="*/ 26 w 78"/>
                  <a:gd name="T43" fmla="*/ 36 h 80"/>
                  <a:gd name="T44" fmla="*/ 0 w 78"/>
                  <a:gd name="T45" fmla="*/ 45 h 80"/>
                  <a:gd name="T46" fmla="*/ 0 w 78"/>
                  <a:gd name="T47" fmla="*/ 54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8"/>
                  <a:gd name="T73" fmla="*/ 0 h 80"/>
                  <a:gd name="T74" fmla="*/ 78 w 78"/>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8" h="80">
                    <a:moveTo>
                      <a:pt x="0" y="54"/>
                    </a:moveTo>
                    <a:lnTo>
                      <a:pt x="0" y="63"/>
                    </a:lnTo>
                    <a:lnTo>
                      <a:pt x="17" y="45"/>
                    </a:lnTo>
                    <a:lnTo>
                      <a:pt x="17" y="54"/>
                    </a:lnTo>
                    <a:lnTo>
                      <a:pt x="34" y="45"/>
                    </a:lnTo>
                    <a:lnTo>
                      <a:pt x="43" y="54"/>
                    </a:lnTo>
                    <a:lnTo>
                      <a:pt x="34" y="71"/>
                    </a:lnTo>
                    <a:lnTo>
                      <a:pt x="60" y="80"/>
                    </a:lnTo>
                    <a:lnTo>
                      <a:pt x="60" y="71"/>
                    </a:lnTo>
                    <a:lnTo>
                      <a:pt x="60" y="63"/>
                    </a:lnTo>
                    <a:lnTo>
                      <a:pt x="60" y="54"/>
                    </a:lnTo>
                    <a:lnTo>
                      <a:pt x="69" y="71"/>
                    </a:lnTo>
                    <a:lnTo>
                      <a:pt x="78" y="54"/>
                    </a:lnTo>
                    <a:lnTo>
                      <a:pt x="69" y="27"/>
                    </a:lnTo>
                    <a:lnTo>
                      <a:pt x="52" y="0"/>
                    </a:lnTo>
                    <a:lnTo>
                      <a:pt x="60" y="27"/>
                    </a:lnTo>
                    <a:lnTo>
                      <a:pt x="52" y="27"/>
                    </a:lnTo>
                    <a:lnTo>
                      <a:pt x="43" y="27"/>
                    </a:lnTo>
                    <a:lnTo>
                      <a:pt x="43" y="36"/>
                    </a:lnTo>
                    <a:lnTo>
                      <a:pt x="34" y="45"/>
                    </a:lnTo>
                    <a:lnTo>
                      <a:pt x="34" y="36"/>
                    </a:lnTo>
                    <a:lnTo>
                      <a:pt x="26" y="36"/>
                    </a:lnTo>
                    <a:lnTo>
                      <a:pt x="0" y="45"/>
                    </a:lnTo>
                    <a:lnTo>
                      <a:pt x="0" y="54"/>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27" name="Freeform 825"/>
              <p:cNvSpPr>
                <a:spLocks/>
              </p:cNvSpPr>
              <p:nvPr/>
            </p:nvSpPr>
            <p:spPr bwMode="auto">
              <a:xfrm>
                <a:off x="4460" y="2257"/>
                <a:ext cx="78" cy="80"/>
              </a:xfrm>
              <a:custGeom>
                <a:avLst/>
                <a:gdLst>
                  <a:gd name="T0" fmla="*/ 0 w 78"/>
                  <a:gd name="T1" fmla="*/ 54 h 80"/>
                  <a:gd name="T2" fmla="*/ 0 w 78"/>
                  <a:gd name="T3" fmla="*/ 63 h 80"/>
                  <a:gd name="T4" fmla="*/ 17 w 78"/>
                  <a:gd name="T5" fmla="*/ 45 h 80"/>
                  <a:gd name="T6" fmla="*/ 17 w 78"/>
                  <a:gd name="T7" fmla="*/ 54 h 80"/>
                  <a:gd name="T8" fmla="*/ 34 w 78"/>
                  <a:gd name="T9" fmla="*/ 45 h 80"/>
                  <a:gd name="T10" fmla="*/ 43 w 78"/>
                  <a:gd name="T11" fmla="*/ 54 h 80"/>
                  <a:gd name="T12" fmla="*/ 34 w 78"/>
                  <a:gd name="T13" fmla="*/ 71 h 80"/>
                  <a:gd name="T14" fmla="*/ 60 w 78"/>
                  <a:gd name="T15" fmla="*/ 80 h 80"/>
                  <a:gd name="T16" fmla="*/ 60 w 78"/>
                  <a:gd name="T17" fmla="*/ 71 h 80"/>
                  <a:gd name="T18" fmla="*/ 60 w 78"/>
                  <a:gd name="T19" fmla="*/ 63 h 80"/>
                  <a:gd name="T20" fmla="*/ 60 w 78"/>
                  <a:gd name="T21" fmla="*/ 54 h 80"/>
                  <a:gd name="T22" fmla="*/ 69 w 78"/>
                  <a:gd name="T23" fmla="*/ 71 h 80"/>
                  <a:gd name="T24" fmla="*/ 78 w 78"/>
                  <a:gd name="T25" fmla="*/ 54 h 80"/>
                  <a:gd name="T26" fmla="*/ 69 w 78"/>
                  <a:gd name="T27" fmla="*/ 27 h 80"/>
                  <a:gd name="T28" fmla="*/ 52 w 78"/>
                  <a:gd name="T29" fmla="*/ 0 h 80"/>
                  <a:gd name="T30" fmla="*/ 60 w 78"/>
                  <a:gd name="T31" fmla="*/ 27 h 80"/>
                  <a:gd name="T32" fmla="*/ 52 w 78"/>
                  <a:gd name="T33" fmla="*/ 27 h 80"/>
                  <a:gd name="T34" fmla="*/ 43 w 78"/>
                  <a:gd name="T35" fmla="*/ 27 h 80"/>
                  <a:gd name="T36" fmla="*/ 43 w 78"/>
                  <a:gd name="T37" fmla="*/ 36 h 80"/>
                  <a:gd name="T38" fmla="*/ 34 w 78"/>
                  <a:gd name="T39" fmla="*/ 45 h 80"/>
                  <a:gd name="T40" fmla="*/ 34 w 78"/>
                  <a:gd name="T41" fmla="*/ 36 h 80"/>
                  <a:gd name="T42" fmla="*/ 26 w 78"/>
                  <a:gd name="T43" fmla="*/ 36 h 80"/>
                  <a:gd name="T44" fmla="*/ 0 w 78"/>
                  <a:gd name="T45" fmla="*/ 45 h 80"/>
                  <a:gd name="T46" fmla="*/ 0 w 78"/>
                  <a:gd name="T47" fmla="*/ 54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8"/>
                  <a:gd name="T73" fmla="*/ 0 h 80"/>
                  <a:gd name="T74" fmla="*/ 78 w 78"/>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8" h="80">
                    <a:moveTo>
                      <a:pt x="0" y="54"/>
                    </a:moveTo>
                    <a:lnTo>
                      <a:pt x="0" y="63"/>
                    </a:lnTo>
                    <a:lnTo>
                      <a:pt x="17" y="45"/>
                    </a:lnTo>
                    <a:lnTo>
                      <a:pt x="17" y="54"/>
                    </a:lnTo>
                    <a:lnTo>
                      <a:pt x="34" y="45"/>
                    </a:lnTo>
                    <a:lnTo>
                      <a:pt x="43" y="54"/>
                    </a:lnTo>
                    <a:lnTo>
                      <a:pt x="34" y="71"/>
                    </a:lnTo>
                    <a:lnTo>
                      <a:pt x="60" y="80"/>
                    </a:lnTo>
                    <a:lnTo>
                      <a:pt x="60" y="71"/>
                    </a:lnTo>
                    <a:lnTo>
                      <a:pt x="60" y="63"/>
                    </a:lnTo>
                    <a:lnTo>
                      <a:pt x="60" y="54"/>
                    </a:lnTo>
                    <a:lnTo>
                      <a:pt x="69" y="71"/>
                    </a:lnTo>
                    <a:lnTo>
                      <a:pt x="78" y="54"/>
                    </a:lnTo>
                    <a:lnTo>
                      <a:pt x="69" y="27"/>
                    </a:lnTo>
                    <a:lnTo>
                      <a:pt x="52" y="0"/>
                    </a:lnTo>
                    <a:lnTo>
                      <a:pt x="60" y="27"/>
                    </a:lnTo>
                    <a:lnTo>
                      <a:pt x="52" y="27"/>
                    </a:lnTo>
                    <a:lnTo>
                      <a:pt x="43" y="27"/>
                    </a:lnTo>
                    <a:lnTo>
                      <a:pt x="43" y="36"/>
                    </a:lnTo>
                    <a:lnTo>
                      <a:pt x="34" y="45"/>
                    </a:lnTo>
                    <a:lnTo>
                      <a:pt x="34" y="36"/>
                    </a:lnTo>
                    <a:lnTo>
                      <a:pt x="26" y="36"/>
                    </a:lnTo>
                    <a:lnTo>
                      <a:pt x="0" y="45"/>
                    </a:lnTo>
                    <a:lnTo>
                      <a:pt x="0" y="54"/>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54" name="Freeform 826"/>
            <p:cNvSpPr>
              <a:spLocks/>
            </p:cNvSpPr>
            <p:nvPr/>
          </p:nvSpPr>
          <p:spPr bwMode="auto">
            <a:xfrm>
              <a:off x="8339138" y="4211637"/>
              <a:ext cx="114300" cy="53975"/>
            </a:xfrm>
            <a:custGeom>
              <a:avLst/>
              <a:gdLst>
                <a:gd name="T0" fmla="*/ 0 w 70"/>
                <a:gd name="T1" fmla="*/ 2147483647 h 36"/>
                <a:gd name="T2" fmla="*/ 2147483647 w 70"/>
                <a:gd name="T3" fmla="*/ 2147483647 h 36"/>
                <a:gd name="T4" fmla="*/ 2147483647 w 70"/>
                <a:gd name="T5" fmla="*/ 2147483647 h 36"/>
                <a:gd name="T6" fmla="*/ 2147483647 w 70"/>
                <a:gd name="T7" fmla="*/ 2147483647 h 36"/>
                <a:gd name="T8" fmla="*/ 2147483647 w 70"/>
                <a:gd name="T9" fmla="*/ 2147483647 h 36"/>
                <a:gd name="T10" fmla="*/ 2147483647 w 70"/>
                <a:gd name="T11" fmla="*/ 0 h 36"/>
                <a:gd name="T12" fmla="*/ 2147483647 w 70"/>
                <a:gd name="T13" fmla="*/ 0 h 36"/>
                <a:gd name="T14" fmla="*/ 2147483647 w 70"/>
                <a:gd name="T15" fmla="*/ 2147483647 h 36"/>
                <a:gd name="T16" fmla="*/ 2147483647 w 70"/>
                <a:gd name="T17" fmla="*/ 2147483647 h 36"/>
                <a:gd name="T18" fmla="*/ 2147483647 w 70"/>
                <a:gd name="T19" fmla="*/ 2147483647 h 36"/>
                <a:gd name="T20" fmla="*/ 0 w 70"/>
                <a:gd name="T21" fmla="*/ 2147483647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36"/>
                <a:gd name="T35" fmla="*/ 70 w 70"/>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36">
                  <a:moveTo>
                    <a:pt x="0" y="18"/>
                  </a:moveTo>
                  <a:lnTo>
                    <a:pt x="18" y="36"/>
                  </a:lnTo>
                  <a:lnTo>
                    <a:pt x="44" y="36"/>
                  </a:lnTo>
                  <a:lnTo>
                    <a:pt x="61" y="18"/>
                  </a:lnTo>
                  <a:lnTo>
                    <a:pt x="70" y="9"/>
                  </a:lnTo>
                  <a:lnTo>
                    <a:pt x="70" y="0"/>
                  </a:lnTo>
                  <a:lnTo>
                    <a:pt x="61" y="0"/>
                  </a:lnTo>
                  <a:lnTo>
                    <a:pt x="61" y="9"/>
                  </a:lnTo>
                  <a:lnTo>
                    <a:pt x="52" y="9"/>
                  </a:lnTo>
                  <a:lnTo>
                    <a:pt x="44" y="18"/>
                  </a:lnTo>
                  <a:lnTo>
                    <a:pt x="0"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55" name="Group 827"/>
            <p:cNvGrpSpPr>
              <a:grpSpLocks/>
            </p:cNvGrpSpPr>
            <p:nvPr/>
          </p:nvGrpSpPr>
          <p:grpSpPr bwMode="auto">
            <a:xfrm>
              <a:off x="8339138" y="4211637"/>
              <a:ext cx="114300" cy="53975"/>
              <a:chOff x="4860" y="2524"/>
              <a:chExt cx="70" cy="36"/>
            </a:xfrm>
          </p:grpSpPr>
          <p:sp>
            <p:nvSpPr>
              <p:cNvPr id="55924" name="Freeform 828"/>
              <p:cNvSpPr>
                <a:spLocks/>
              </p:cNvSpPr>
              <p:nvPr/>
            </p:nvSpPr>
            <p:spPr bwMode="auto">
              <a:xfrm>
                <a:off x="4860" y="2524"/>
                <a:ext cx="70" cy="36"/>
              </a:xfrm>
              <a:custGeom>
                <a:avLst/>
                <a:gdLst>
                  <a:gd name="T0" fmla="*/ 0 w 70"/>
                  <a:gd name="T1" fmla="*/ 18 h 36"/>
                  <a:gd name="T2" fmla="*/ 18 w 70"/>
                  <a:gd name="T3" fmla="*/ 36 h 36"/>
                  <a:gd name="T4" fmla="*/ 44 w 70"/>
                  <a:gd name="T5" fmla="*/ 36 h 36"/>
                  <a:gd name="T6" fmla="*/ 61 w 70"/>
                  <a:gd name="T7" fmla="*/ 18 h 36"/>
                  <a:gd name="T8" fmla="*/ 70 w 70"/>
                  <a:gd name="T9" fmla="*/ 9 h 36"/>
                  <a:gd name="T10" fmla="*/ 70 w 70"/>
                  <a:gd name="T11" fmla="*/ 0 h 36"/>
                  <a:gd name="T12" fmla="*/ 61 w 70"/>
                  <a:gd name="T13" fmla="*/ 0 h 36"/>
                  <a:gd name="T14" fmla="*/ 61 w 70"/>
                  <a:gd name="T15" fmla="*/ 9 h 36"/>
                  <a:gd name="T16" fmla="*/ 52 w 70"/>
                  <a:gd name="T17" fmla="*/ 9 h 36"/>
                  <a:gd name="T18" fmla="*/ 44 w 70"/>
                  <a:gd name="T19" fmla="*/ 18 h 36"/>
                  <a:gd name="T20" fmla="*/ 0 w 70"/>
                  <a:gd name="T21" fmla="*/ 18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36"/>
                  <a:gd name="T35" fmla="*/ 70 w 70"/>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36">
                    <a:moveTo>
                      <a:pt x="0" y="18"/>
                    </a:moveTo>
                    <a:lnTo>
                      <a:pt x="18" y="36"/>
                    </a:lnTo>
                    <a:lnTo>
                      <a:pt x="44" y="36"/>
                    </a:lnTo>
                    <a:lnTo>
                      <a:pt x="61" y="18"/>
                    </a:lnTo>
                    <a:lnTo>
                      <a:pt x="70" y="9"/>
                    </a:lnTo>
                    <a:lnTo>
                      <a:pt x="70" y="0"/>
                    </a:lnTo>
                    <a:lnTo>
                      <a:pt x="61" y="0"/>
                    </a:lnTo>
                    <a:lnTo>
                      <a:pt x="61" y="9"/>
                    </a:lnTo>
                    <a:lnTo>
                      <a:pt x="52" y="9"/>
                    </a:lnTo>
                    <a:lnTo>
                      <a:pt x="44" y="18"/>
                    </a:lnTo>
                    <a:lnTo>
                      <a:pt x="0" y="18"/>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25" name="Freeform 829"/>
              <p:cNvSpPr>
                <a:spLocks/>
              </p:cNvSpPr>
              <p:nvPr/>
            </p:nvSpPr>
            <p:spPr bwMode="auto">
              <a:xfrm>
                <a:off x="4860" y="2524"/>
                <a:ext cx="70" cy="36"/>
              </a:xfrm>
              <a:custGeom>
                <a:avLst/>
                <a:gdLst>
                  <a:gd name="T0" fmla="*/ 0 w 70"/>
                  <a:gd name="T1" fmla="*/ 18 h 36"/>
                  <a:gd name="T2" fmla="*/ 18 w 70"/>
                  <a:gd name="T3" fmla="*/ 36 h 36"/>
                  <a:gd name="T4" fmla="*/ 44 w 70"/>
                  <a:gd name="T5" fmla="*/ 36 h 36"/>
                  <a:gd name="T6" fmla="*/ 61 w 70"/>
                  <a:gd name="T7" fmla="*/ 18 h 36"/>
                  <a:gd name="T8" fmla="*/ 70 w 70"/>
                  <a:gd name="T9" fmla="*/ 9 h 36"/>
                  <a:gd name="T10" fmla="*/ 70 w 70"/>
                  <a:gd name="T11" fmla="*/ 0 h 36"/>
                  <a:gd name="T12" fmla="*/ 61 w 70"/>
                  <a:gd name="T13" fmla="*/ 0 h 36"/>
                  <a:gd name="T14" fmla="*/ 61 w 70"/>
                  <a:gd name="T15" fmla="*/ 9 h 36"/>
                  <a:gd name="T16" fmla="*/ 52 w 70"/>
                  <a:gd name="T17" fmla="*/ 9 h 36"/>
                  <a:gd name="T18" fmla="*/ 44 w 70"/>
                  <a:gd name="T19" fmla="*/ 18 h 36"/>
                  <a:gd name="T20" fmla="*/ 0 w 70"/>
                  <a:gd name="T21" fmla="*/ 18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36"/>
                  <a:gd name="T35" fmla="*/ 70 w 70"/>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36">
                    <a:moveTo>
                      <a:pt x="0" y="18"/>
                    </a:moveTo>
                    <a:lnTo>
                      <a:pt x="18" y="36"/>
                    </a:lnTo>
                    <a:lnTo>
                      <a:pt x="44" y="36"/>
                    </a:lnTo>
                    <a:lnTo>
                      <a:pt x="61" y="18"/>
                    </a:lnTo>
                    <a:lnTo>
                      <a:pt x="70" y="9"/>
                    </a:lnTo>
                    <a:lnTo>
                      <a:pt x="70" y="0"/>
                    </a:lnTo>
                    <a:lnTo>
                      <a:pt x="61" y="0"/>
                    </a:lnTo>
                    <a:lnTo>
                      <a:pt x="61" y="9"/>
                    </a:lnTo>
                    <a:lnTo>
                      <a:pt x="52" y="9"/>
                    </a:lnTo>
                    <a:lnTo>
                      <a:pt x="44" y="18"/>
                    </a:lnTo>
                    <a:lnTo>
                      <a:pt x="0" y="18"/>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56" name="Freeform 830"/>
            <p:cNvSpPr>
              <a:spLocks/>
            </p:cNvSpPr>
            <p:nvPr/>
          </p:nvSpPr>
          <p:spPr bwMode="auto">
            <a:xfrm>
              <a:off x="8423275" y="4171950"/>
              <a:ext cx="44450" cy="53975"/>
            </a:xfrm>
            <a:custGeom>
              <a:avLst/>
              <a:gdLst>
                <a:gd name="T0" fmla="*/ 0 w 27"/>
                <a:gd name="T1" fmla="*/ 0 h 35"/>
                <a:gd name="T2" fmla="*/ 2147483647 w 27"/>
                <a:gd name="T3" fmla="*/ 2147483647 h 35"/>
                <a:gd name="T4" fmla="*/ 2147483647 w 27"/>
                <a:gd name="T5" fmla="*/ 2147483647 h 35"/>
                <a:gd name="T6" fmla="*/ 2147483647 w 27"/>
                <a:gd name="T7" fmla="*/ 2147483647 h 35"/>
                <a:gd name="T8" fmla="*/ 2147483647 w 27"/>
                <a:gd name="T9" fmla="*/ 0 h 35"/>
                <a:gd name="T10" fmla="*/ 0 w 27"/>
                <a:gd name="T11" fmla="*/ 0 h 35"/>
                <a:gd name="T12" fmla="*/ 0 60000 65536"/>
                <a:gd name="T13" fmla="*/ 0 60000 65536"/>
                <a:gd name="T14" fmla="*/ 0 60000 65536"/>
                <a:gd name="T15" fmla="*/ 0 60000 65536"/>
                <a:gd name="T16" fmla="*/ 0 60000 65536"/>
                <a:gd name="T17" fmla="*/ 0 60000 65536"/>
                <a:gd name="T18" fmla="*/ 0 w 27"/>
                <a:gd name="T19" fmla="*/ 0 h 35"/>
                <a:gd name="T20" fmla="*/ 27 w 2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27" h="35">
                  <a:moveTo>
                    <a:pt x="0" y="0"/>
                  </a:moveTo>
                  <a:lnTo>
                    <a:pt x="18" y="18"/>
                  </a:lnTo>
                  <a:lnTo>
                    <a:pt x="27" y="35"/>
                  </a:lnTo>
                  <a:lnTo>
                    <a:pt x="27" y="18"/>
                  </a:lnTo>
                  <a:lnTo>
                    <a:pt x="9"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57" name="Group 831"/>
            <p:cNvGrpSpPr>
              <a:grpSpLocks/>
            </p:cNvGrpSpPr>
            <p:nvPr/>
          </p:nvGrpSpPr>
          <p:grpSpPr bwMode="auto">
            <a:xfrm>
              <a:off x="8423275" y="4171950"/>
              <a:ext cx="44450" cy="53975"/>
              <a:chOff x="4912" y="2498"/>
              <a:chExt cx="27" cy="35"/>
            </a:xfrm>
          </p:grpSpPr>
          <p:sp>
            <p:nvSpPr>
              <p:cNvPr id="55922" name="Freeform 832"/>
              <p:cNvSpPr>
                <a:spLocks/>
              </p:cNvSpPr>
              <p:nvPr/>
            </p:nvSpPr>
            <p:spPr bwMode="auto">
              <a:xfrm>
                <a:off x="4912" y="2498"/>
                <a:ext cx="27" cy="35"/>
              </a:xfrm>
              <a:custGeom>
                <a:avLst/>
                <a:gdLst>
                  <a:gd name="T0" fmla="*/ 0 w 27"/>
                  <a:gd name="T1" fmla="*/ 0 h 35"/>
                  <a:gd name="T2" fmla="*/ 18 w 27"/>
                  <a:gd name="T3" fmla="*/ 18 h 35"/>
                  <a:gd name="T4" fmla="*/ 27 w 27"/>
                  <a:gd name="T5" fmla="*/ 35 h 35"/>
                  <a:gd name="T6" fmla="*/ 27 w 27"/>
                  <a:gd name="T7" fmla="*/ 18 h 35"/>
                  <a:gd name="T8" fmla="*/ 9 w 27"/>
                  <a:gd name="T9" fmla="*/ 0 h 35"/>
                  <a:gd name="T10" fmla="*/ 0 w 27"/>
                  <a:gd name="T11" fmla="*/ 0 h 35"/>
                  <a:gd name="T12" fmla="*/ 0 60000 65536"/>
                  <a:gd name="T13" fmla="*/ 0 60000 65536"/>
                  <a:gd name="T14" fmla="*/ 0 60000 65536"/>
                  <a:gd name="T15" fmla="*/ 0 60000 65536"/>
                  <a:gd name="T16" fmla="*/ 0 60000 65536"/>
                  <a:gd name="T17" fmla="*/ 0 60000 65536"/>
                  <a:gd name="T18" fmla="*/ 0 w 27"/>
                  <a:gd name="T19" fmla="*/ 0 h 35"/>
                  <a:gd name="T20" fmla="*/ 27 w 2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27" h="35">
                    <a:moveTo>
                      <a:pt x="0" y="0"/>
                    </a:moveTo>
                    <a:lnTo>
                      <a:pt x="18" y="18"/>
                    </a:lnTo>
                    <a:lnTo>
                      <a:pt x="27" y="35"/>
                    </a:lnTo>
                    <a:lnTo>
                      <a:pt x="27" y="18"/>
                    </a:lnTo>
                    <a:lnTo>
                      <a:pt x="9"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23" name="Freeform 833"/>
              <p:cNvSpPr>
                <a:spLocks/>
              </p:cNvSpPr>
              <p:nvPr/>
            </p:nvSpPr>
            <p:spPr bwMode="auto">
              <a:xfrm>
                <a:off x="4912" y="2498"/>
                <a:ext cx="27" cy="35"/>
              </a:xfrm>
              <a:custGeom>
                <a:avLst/>
                <a:gdLst>
                  <a:gd name="T0" fmla="*/ 0 w 27"/>
                  <a:gd name="T1" fmla="*/ 0 h 35"/>
                  <a:gd name="T2" fmla="*/ 18 w 27"/>
                  <a:gd name="T3" fmla="*/ 18 h 35"/>
                  <a:gd name="T4" fmla="*/ 27 w 27"/>
                  <a:gd name="T5" fmla="*/ 35 h 35"/>
                  <a:gd name="T6" fmla="*/ 27 w 27"/>
                  <a:gd name="T7" fmla="*/ 18 h 35"/>
                  <a:gd name="T8" fmla="*/ 9 w 27"/>
                  <a:gd name="T9" fmla="*/ 0 h 35"/>
                  <a:gd name="T10" fmla="*/ 0 w 27"/>
                  <a:gd name="T11" fmla="*/ 0 h 35"/>
                  <a:gd name="T12" fmla="*/ 0 60000 65536"/>
                  <a:gd name="T13" fmla="*/ 0 60000 65536"/>
                  <a:gd name="T14" fmla="*/ 0 60000 65536"/>
                  <a:gd name="T15" fmla="*/ 0 60000 65536"/>
                  <a:gd name="T16" fmla="*/ 0 60000 65536"/>
                  <a:gd name="T17" fmla="*/ 0 60000 65536"/>
                  <a:gd name="T18" fmla="*/ 0 w 27"/>
                  <a:gd name="T19" fmla="*/ 0 h 35"/>
                  <a:gd name="T20" fmla="*/ 27 w 2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27" h="35">
                    <a:moveTo>
                      <a:pt x="0" y="0"/>
                    </a:moveTo>
                    <a:lnTo>
                      <a:pt x="18" y="18"/>
                    </a:lnTo>
                    <a:lnTo>
                      <a:pt x="27" y="35"/>
                    </a:lnTo>
                    <a:lnTo>
                      <a:pt x="27" y="18"/>
                    </a:lnTo>
                    <a:lnTo>
                      <a:pt x="9"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58" name="Freeform 834"/>
            <p:cNvSpPr>
              <a:spLocks/>
            </p:cNvSpPr>
            <p:nvPr/>
          </p:nvSpPr>
          <p:spPr bwMode="auto">
            <a:xfrm>
              <a:off x="8509000" y="4238625"/>
              <a:ext cx="28575" cy="53975"/>
            </a:xfrm>
            <a:custGeom>
              <a:avLst/>
              <a:gdLst>
                <a:gd name="T0" fmla="*/ 0 w 17"/>
                <a:gd name="T1" fmla="*/ 0 h 36"/>
                <a:gd name="T2" fmla="*/ 2147483647 w 17"/>
                <a:gd name="T3" fmla="*/ 2147483647 h 36"/>
                <a:gd name="T4" fmla="*/ 2147483647 w 17"/>
                <a:gd name="T5" fmla="*/ 2147483647 h 36"/>
                <a:gd name="T6" fmla="*/ 0 w 17"/>
                <a:gd name="T7" fmla="*/ 0 h 36"/>
                <a:gd name="T8" fmla="*/ 0 60000 65536"/>
                <a:gd name="T9" fmla="*/ 0 60000 65536"/>
                <a:gd name="T10" fmla="*/ 0 60000 65536"/>
                <a:gd name="T11" fmla="*/ 0 60000 65536"/>
                <a:gd name="T12" fmla="*/ 0 w 17"/>
                <a:gd name="T13" fmla="*/ 0 h 36"/>
                <a:gd name="T14" fmla="*/ 17 w 17"/>
                <a:gd name="T15" fmla="*/ 36 h 36"/>
              </a:gdLst>
              <a:ahLst/>
              <a:cxnLst>
                <a:cxn ang="T8">
                  <a:pos x="T0" y="T1"/>
                </a:cxn>
                <a:cxn ang="T9">
                  <a:pos x="T2" y="T3"/>
                </a:cxn>
                <a:cxn ang="T10">
                  <a:pos x="T4" y="T5"/>
                </a:cxn>
                <a:cxn ang="T11">
                  <a:pos x="T6" y="T7"/>
                </a:cxn>
              </a:cxnLst>
              <a:rect l="T12" t="T13" r="T14" b="T15"/>
              <a:pathLst>
                <a:path w="17" h="36">
                  <a:moveTo>
                    <a:pt x="0" y="0"/>
                  </a:moveTo>
                  <a:lnTo>
                    <a:pt x="8" y="36"/>
                  </a:lnTo>
                  <a:lnTo>
                    <a:pt x="17" y="18"/>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59" name="Group 835"/>
            <p:cNvGrpSpPr>
              <a:grpSpLocks/>
            </p:cNvGrpSpPr>
            <p:nvPr/>
          </p:nvGrpSpPr>
          <p:grpSpPr bwMode="auto">
            <a:xfrm>
              <a:off x="8509000" y="4238625"/>
              <a:ext cx="28575" cy="53975"/>
              <a:chOff x="4965" y="2542"/>
              <a:chExt cx="17" cy="36"/>
            </a:xfrm>
          </p:grpSpPr>
          <p:sp>
            <p:nvSpPr>
              <p:cNvPr id="55920" name="Freeform 836"/>
              <p:cNvSpPr>
                <a:spLocks/>
              </p:cNvSpPr>
              <p:nvPr/>
            </p:nvSpPr>
            <p:spPr bwMode="auto">
              <a:xfrm>
                <a:off x="4965" y="2542"/>
                <a:ext cx="17" cy="36"/>
              </a:xfrm>
              <a:custGeom>
                <a:avLst/>
                <a:gdLst>
                  <a:gd name="T0" fmla="*/ 0 w 17"/>
                  <a:gd name="T1" fmla="*/ 0 h 36"/>
                  <a:gd name="T2" fmla="*/ 8 w 17"/>
                  <a:gd name="T3" fmla="*/ 36 h 36"/>
                  <a:gd name="T4" fmla="*/ 17 w 17"/>
                  <a:gd name="T5" fmla="*/ 18 h 36"/>
                  <a:gd name="T6" fmla="*/ 0 w 17"/>
                  <a:gd name="T7" fmla="*/ 0 h 36"/>
                  <a:gd name="T8" fmla="*/ 0 60000 65536"/>
                  <a:gd name="T9" fmla="*/ 0 60000 65536"/>
                  <a:gd name="T10" fmla="*/ 0 60000 65536"/>
                  <a:gd name="T11" fmla="*/ 0 60000 65536"/>
                  <a:gd name="T12" fmla="*/ 0 w 17"/>
                  <a:gd name="T13" fmla="*/ 0 h 36"/>
                  <a:gd name="T14" fmla="*/ 17 w 17"/>
                  <a:gd name="T15" fmla="*/ 36 h 36"/>
                </a:gdLst>
                <a:ahLst/>
                <a:cxnLst>
                  <a:cxn ang="T8">
                    <a:pos x="T0" y="T1"/>
                  </a:cxn>
                  <a:cxn ang="T9">
                    <a:pos x="T2" y="T3"/>
                  </a:cxn>
                  <a:cxn ang="T10">
                    <a:pos x="T4" y="T5"/>
                  </a:cxn>
                  <a:cxn ang="T11">
                    <a:pos x="T6" y="T7"/>
                  </a:cxn>
                </a:cxnLst>
                <a:rect l="T12" t="T13" r="T14" b="T15"/>
                <a:pathLst>
                  <a:path w="17" h="36">
                    <a:moveTo>
                      <a:pt x="0" y="0"/>
                    </a:moveTo>
                    <a:lnTo>
                      <a:pt x="8" y="36"/>
                    </a:lnTo>
                    <a:lnTo>
                      <a:pt x="17" y="18"/>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21" name="Freeform 837"/>
              <p:cNvSpPr>
                <a:spLocks/>
              </p:cNvSpPr>
              <p:nvPr/>
            </p:nvSpPr>
            <p:spPr bwMode="auto">
              <a:xfrm>
                <a:off x="4965" y="2542"/>
                <a:ext cx="17" cy="36"/>
              </a:xfrm>
              <a:custGeom>
                <a:avLst/>
                <a:gdLst>
                  <a:gd name="T0" fmla="*/ 0 w 17"/>
                  <a:gd name="T1" fmla="*/ 0 h 36"/>
                  <a:gd name="T2" fmla="*/ 8 w 17"/>
                  <a:gd name="T3" fmla="*/ 36 h 36"/>
                  <a:gd name="T4" fmla="*/ 17 w 17"/>
                  <a:gd name="T5" fmla="*/ 18 h 36"/>
                  <a:gd name="T6" fmla="*/ 0 w 17"/>
                  <a:gd name="T7" fmla="*/ 0 h 36"/>
                  <a:gd name="T8" fmla="*/ 0 60000 65536"/>
                  <a:gd name="T9" fmla="*/ 0 60000 65536"/>
                  <a:gd name="T10" fmla="*/ 0 60000 65536"/>
                  <a:gd name="T11" fmla="*/ 0 60000 65536"/>
                  <a:gd name="T12" fmla="*/ 0 w 17"/>
                  <a:gd name="T13" fmla="*/ 0 h 36"/>
                  <a:gd name="T14" fmla="*/ 17 w 17"/>
                  <a:gd name="T15" fmla="*/ 36 h 36"/>
                </a:gdLst>
                <a:ahLst/>
                <a:cxnLst>
                  <a:cxn ang="T8">
                    <a:pos x="T0" y="T1"/>
                  </a:cxn>
                  <a:cxn ang="T9">
                    <a:pos x="T2" y="T3"/>
                  </a:cxn>
                  <a:cxn ang="T10">
                    <a:pos x="T4" y="T5"/>
                  </a:cxn>
                  <a:cxn ang="T11">
                    <a:pos x="T6" y="T7"/>
                  </a:cxn>
                </a:cxnLst>
                <a:rect l="T12" t="T13" r="T14" b="T15"/>
                <a:pathLst>
                  <a:path w="17" h="36">
                    <a:moveTo>
                      <a:pt x="0" y="0"/>
                    </a:moveTo>
                    <a:lnTo>
                      <a:pt x="8" y="36"/>
                    </a:lnTo>
                    <a:lnTo>
                      <a:pt x="17" y="18"/>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60" name="Line 838"/>
            <p:cNvSpPr>
              <a:spLocks noChangeShapeType="1"/>
            </p:cNvSpPr>
            <p:nvPr/>
          </p:nvSpPr>
          <p:spPr bwMode="auto">
            <a:xfrm>
              <a:off x="8537575" y="4265612"/>
              <a:ext cx="28575" cy="41275"/>
            </a:xfrm>
            <a:prstGeom prst="line">
              <a:avLst/>
            </a:prstGeom>
            <a:noFill/>
            <a:ln w="14288" cap="rnd">
              <a:solidFill>
                <a:srgbClr val="C5C5C5"/>
              </a:solidFill>
              <a:round/>
              <a:headEnd/>
              <a:tailEnd/>
            </a:ln>
          </p:spPr>
          <p:txBody>
            <a:bodyPr/>
            <a:lstStyle/>
            <a:p>
              <a:endParaRPr lang="zh-CN" altLang="en-US"/>
            </a:p>
          </p:txBody>
        </p:sp>
        <p:sp>
          <p:nvSpPr>
            <p:cNvPr id="55861" name="Freeform 839"/>
            <p:cNvSpPr>
              <a:spLocks/>
            </p:cNvSpPr>
            <p:nvPr/>
          </p:nvSpPr>
          <p:spPr bwMode="auto">
            <a:xfrm>
              <a:off x="8607425" y="4348162"/>
              <a:ext cx="26988" cy="23813"/>
            </a:xfrm>
            <a:custGeom>
              <a:avLst/>
              <a:gdLst>
                <a:gd name="T0" fmla="*/ 0 w 17"/>
                <a:gd name="T1" fmla="*/ 0 h 17"/>
                <a:gd name="T2" fmla="*/ 0 w 17"/>
                <a:gd name="T3" fmla="*/ 2147483647 h 17"/>
                <a:gd name="T4" fmla="*/ 2147483647 w 17"/>
                <a:gd name="T5" fmla="*/ 2147483647 h 17"/>
                <a:gd name="T6" fmla="*/ 2147483647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8"/>
                  </a:lnTo>
                  <a:lnTo>
                    <a:pt x="17" y="17"/>
                  </a:lnTo>
                  <a:lnTo>
                    <a:pt x="17" y="8"/>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62" name="Group 840"/>
            <p:cNvGrpSpPr>
              <a:grpSpLocks/>
            </p:cNvGrpSpPr>
            <p:nvPr/>
          </p:nvGrpSpPr>
          <p:grpSpPr bwMode="auto">
            <a:xfrm>
              <a:off x="8607425" y="4348162"/>
              <a:ext cx="26988" cy="23813"/>
              <a:chOff x="5026" y="2614"/>
              <a:chExt cx="17" cy="17"/>
            </a:xfrm>
          </p:grpSpPr>
          <p:sp>
            <p:nvSpPr>
              <p:cNvPr id="55918" name="Freeform 841"/>
              <p:cNvSpPr>
                <a:spLocks/>
              </p:cNvSpPr>
              <p:nvPr/>
            </p:nvSpPr>
            <p:spPr bwMode="auto">
              <a:xfrm>
                <a:off x="5026" y="2614"/>
                <a:ext cx="17" cy="17"/>
              </a:xfrm>
              <a:custGeom>
                <a:avLst/>
                <a:gdLst>
                  <a:gd name="T0" fmla="*/ 0 w 17"/>
                  <a:gd name="T1" fmla="*/ 0 h 17"/>
                  <a:gd name="T2" fmla="*/ 0 w 17"/>
                  <a:gd name="T3" fmla="*/ 8 h 17"/>
                  <a:gd name="T4" fmla="*/ 17 w 17"/>
                  <a:gd name="T5" fmla="*/ 17 h 17"/>
                  <a:gd name="T6" fmla="*/ 17 w 17"/>
                  <a:gd name="T7" fmla="*/ 8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8"/>
                    </a:lnTo>
                    <a:lnTo>
                      <a:pt x="17" y="17"/>
                    </a:lnTo>
                    <a:lnTo>
                      <a:pt x="17" y="8"/>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19" name="Freeform 842"/>
              <p:cNvSpPr>
                <a:spLocks/>
              </p:cNvSpPr>
              <p:nvPr/>
            </p:nvSpPr>
            <p:spPr bwMode="auto">
              <a:xfrm>
                <a:off x="5026" y="2614"/>
                <a:ext cx="17" cy="17"/>
              </a:xfrm>
              <a:custGeom>
                <a:avLst/>
                <a:gdLst>
                  <a:gd name="T0" fmla="*/ 0 w 17"/>
                  <a:gd name="T1" fmla="*/ 0 h 17"/>
                  <a:gd name="T2" fmla="*/ 0 w 17"/>
                  <a:gd name="T3" fmla="*/ 8 h 17"/>
                  <a:gd name="T4" fmla="*/ 17 w 17"/>
                  <a:gd name="T5" fmla="*/ 17 h 17"/>
                  <a:gd name="T6" fmla="*/ 17 w 17"/>
                  <a:gd name="T7" fmla="*/ 8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8"/>
                    </a:lnTo>
                    <a:lnTo>
                      <a:pt x="17" y="17"/>
                    </a:lnTo>
                    <a:lnTo>
                      <a:pt x="17" y="8"/>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63" name="Freeform 843"/>
            <p:cNvSpPr>
              <a:spLocks/>
            </p:cNvSpPr>
            <p:nvPr/>
          </p:nvSpPr>
          <p:spPr bwMode="auto">
            <a:xfrm>
              <a:off x="8648700" y="4371975"/>
              <a:ext cx="26988" cy="14287"/>
            </a:xfrm>
            <a:custGeom>
              <a:avLst/>
              <a:gdLst>
                <a:gd name="T0" fmla="*/ 0 w 17"/>
                <a:gd name="T1" fmla="*/ 0 h 9"/>
                <a:gd name="T2" fmla="*/ 2147483647 w 17"/>
                <a:gd name="T3" fmla="*/ 2147483647 h 9"/>
                <a:gd name="T4" fmla="*/ 2147483647 w 17"/>
                <a:gd name="T5" fmla="*/ 0 h 9"/>
                <a:gd name="T6" fmla="*/ 0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0"/>
                  </a:moveTo>
                  <a:lnTo>
                    <a:pt x="17" y="9"/>
                  </a:lnTo>
                  <a:lnTo>
                    <a:pt x="17" y="0"/>
                  </a:lnTo>
                  <a:lnTo>
                    <a:pt x="0" y="0"/>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64" name="Freeform 844"/>
            <p:cNvSpPr>
              <a:spLocks/>
            </p:cNvSpPr>
            <p:nvPr/>
          </p:nvSpPr>
          <p:spPr bwMode="auto">
            <a:xfrm>
              <a:off x="8648700" y="4371975"/>
              <a:ext cx="26988" cy="14287"/>
            </a:xfrm>
            <a:custGeom>
              <a:avLst/>
              <a:gdLst>
                <a:gd name="T0" fmla="*/ 0 w 17"/>
                <a:gd name="T1" fmla="*/ 0 h 9"/>
                <a:gd name="T2" fmla="*/ 2147483647 w 17"/>
                <a:gd name="T3" fmla="*/ 2147483647 h 9"/>
                <a:gd name="T4" fmla="*/ 2147483647 w 17"/>
                <a:gd name="T5" fmla="*/ 0 h 9"/>
                <a:gd name="T6" fmla="*/ 0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0" y="0"/>
                  </a:moveTo>
                  <a:lnTo>
                    <a:pt x="17" y="9"/>
                  </a:lnTo>
                  <a:lnTo>
                    <a:pt x="17"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65" name="Freeform 845"/>
            <p:cNvSpPr>
              <a:spLocks/>
            </p:cNvSpPr>
            <p:nvPr/>
          </p:nvSpPr>
          <p:spPr bwMode="auto">
            <a:xfrm>
              <a:off x="8775700" y="4535487"/>
              <a:ext cx="12700" cy="12700"/>
            </a:xfrm>
            <a:custGeom>
              <a:avLst/>
              <a:gdLst>
                <a:gd name="T0" fmla="*/ 0 w 9"/>
                <a:gd name="T1" fmla="*/ 0 h 9"/>
                <a:gd name="T2" fmla="*/ 0 w 9"/>
                <a:gd name="T3" fmla="*/ 2147483647 h 9"/>
                <a:gd name="T4" fmla="*/ 2147483647 w 9"/>
                <a:gd name="T5" fmla="*/ 2147483647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9"/>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66" name="Group 846"/>
            <p:cNvGrpSpPr>
              <a:grpSpLocks/>
            </p:cNvGrpSpPr>
            <p:nvPr/>
          </p:nvGrpSpPr>
          <p:grpSpPr bwMode="auto">
            <a:xfrm>
              <a:off x="8775700" y="4535487"/>
              <a:ext cx="12700" cy="12700"/>
              <a:chOff x="5130" y="2738"/>
              <a:chExt cx="9" cy="9"/>
            </a:xfrm>
          </p:grpSpPr>
          <p:sp>
            <p:nvSpPr>
              <p:cNvPr id="55916" name="Freeform 847"/>
              <p:cNvSpPr>
                <a:spLocks/>
              </p:cNvSpPr>
              <p:nvPr/>
            </p:nvSpPr>
            <p:spPr bwMode="auto">
              <a:xfrm>
                <a:off x="5130" y="2738"/>
                <a:ext cx="9" cy="9"/>
              </a:xfrm>
              <a:custGeom>
                <a:avLst/>
                <a:gdLst>
                  <a:gd name="T0" fmla="*/ 0 w 9"/>
                  <a:gd name="T1" fmla="*/ 0 h 9"/>
                  <a:gd name="T2" fmla="*/ 0 w 9"/>
                  <a:gd name="T3" fmla="*/ 9 h 9"/>
                  <a:gd name="T4" fmla="*/ 9 w 9"/>
                  <a:gd name="T5" fmla="*/ 9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9"/>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17" name="Freeform 848"/>
              <p:cNvSpPr>
                <a:spLocks/>
              </p:cNvSpPr>
              <p:nvPr/>
            </p:nvSpPr>
            <p:spPr bwMode="auto">
              <a:xfrm>
                <a:off x="5130" y="2738"/>
                <a:ext cx="9" cy="9"/>
              </a:xfrm>
              <a:custGeom>
                <a:avLst/>
                <a:gdLst>
                  <a:gd name="T0" fmla="*/ 0 w 9"/>
                  <a:gd name="T1" fmla="*/ 0 h 9"/>
                  <a:gd name="T2" fmla="*/ 0 w 9"/>
                  <a:gd name="T3" fmla="*/ 9 h 9"/>
                  <a:gd name="T4" fmla="*/ 9 w 9"/>
                  <a:gd name="T5" fmla="*/ 9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9"/>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67" name="Freeform 849"/>
            <p:cNvSpPr>
              <a:spLocks/>
            </p:cNvSpPr>
            <p:nvPr/>
          </p:nvSpPr>
          <p:spPr bwMode="auto">
            <a:xfrm>
              <a:off x="8675688" y="4654550"/>
              <a:ext cx="57150" cy="68262"/>
            </a:xfrm>
            <a:custGeom>
              <a:avLst/>
              <a:gdLst>
                <a:gd name="T0" fmla="*/ 0 w 35"/>
                <a:gd name="T1" fmla="*/ 0 h 45"/>
                <a:gd name="T2" fmla="*/ 0 w 35"/>
                <a:gd name="T3" fmla="*/ 2147483647 h 45"/>
                <a:gd name="T4" fmla="*/ 2147483647 w 35"/>
                <a:gd name="T5" fmla="*/ 2147483647 h 45"/>
                <a:gd name="T6" fmla="*/ 2147483647 w 35"/>
                <a:gd name="T7" fmla="*/ 2147483647 h 45"/>
                <a:gd name="T8" fmla="*/ 2147483647 w 35"/>
                <a:gd name="T9" fmla="*/ 2147483647 h 45"/>
                <a:gd name="T10" fmla="*/ 0 w 35"/>
                <a:gd name="T11" fmla="*/ 0 h 45"/>
                <a:gd name="T12" fmla="*/ 0 60000 65536"/>
                <a:gd name="T13" fmla="*/ 0 60000 65536"/>
                <a:gd name="T14" fmla="*/ 0 60000 65536"/>
                <a:gd name="T15" fmla="*/ 0 60000 65536"/>
                <a:gd name="T16" fmla="*/ 0 60000 65536"/>
                <a:gd name="T17" fmla="*/ 0 60000 65536"/>
                <a:gd name="T18" fmla="*/ 0 w 35"/>
                <a:gd name="T19" fmla="*/ 0 h 45"/>
                <a:gd name="T20" fmla="*/ 35 w 35"/>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35" h="45">
                  <a:moveTo>
                    <a:pt x="0" y="0"/>
                  </a:moveTo>
                  <a:lnTo>
                    <a:pt x="0" y="18"/>
                  </a:lnTo>
                  <a:lnTo>
                    <a:pt x="26" y="45"/>
                  </a:lnTo>
                  <a:lnTo>
                    <a:pt x="35" y="45"/>
                  </a:lnTo>
                  <a:lnTo>
                    <a:pt x="9" y="9"/>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68" name="Group 850"/>
            <p:cNvGrpSpPr>
              <a:grpSpLocks/>
            </p:cNvGrpSpPr>
            <p:nvPr/>
          </p:nvGrpSpPr>
          <p:grpSpPr bwMode="auto">
            <a:xfrm>
              <a:off x="8675688" y="4654550"/>
              <a:ext cx="57150" cy="68262"/>
              <a:chOff x="5069" y="2818"/>
              <a:chExt cx="35" cy="45"/>
            </a:xfrm>
          </p:grpSpPr>
          <p:sp>
            <p:nvSpPr>
              <p:cNvPr id="55914" name="Freeform 851"/>
              <p:cNvSpPr>
                <a:spLocks/>
              </p:cNvSpPr>
              <p:nvPr/>
            </p:nvSpPr>
            <p:spPr bwMode="auto">
              <a:xfrm>
                <a:off x="5069" y="2818"/>
                <a:ext cx="35" cy="45"/>
              </a:xfrm>
              <a:custGeom>
                <a:avLst/>
                <a:gdLst>
                  <a:gd name="T0" fmla="*/ 0 w 35"/>
                  <a:gd name="T1" fmla="*/ 0 h 45"/>
                  <a:gd name="T2" fmla="*/ 0 w 35"/>
                  <a:gd name="T3" fmla="*/ 18 h 45"/>
                  <a:gd name="T4" fmla="*/ 26 w 35"/>
                  <a:gd name="T5" fmla="*/ 45 h 45"/>
                  <a:gd name="T6" fmla="*/ 35 w 35"/>
                  <a:gd name="T7" fmla="*/ 45 h 45"/>
                  <a:gd name="T8" fmla="*/ 9 w 35"/>
                  <a:gd name="T9" fmla="*/ 9 h 45"/>
                  <a:gd name="T10" fmla="*/ 0 w 35"/>
                  <a:gd name="T11" fmla="*/ 0 h 45"/>
                  <a:gd name="T12" fmla="*/ 0 60000 65536"/>
                  <a:gd name="T13" fmla="*/ 0 60000 65536"/>
                  <a:gd name="T14" fmla="*/ 0 60000 65536"/>
                  <a:gd name="T15" fmla="*/ 0 60000 65536"/>
                  <a:gd name="T16" fmla="*/ 0 60000 65536"/>
                  <a:gd name="T17" fmla="*/ 0 60000 65536"/>
                  <a:gd name="T18" fmla="*/ 0 w 35"/>
                  <a:gd name="T19" fmla="*/ 0 h 45"/>
                  <a:gd name="T20" fmla="*/ 35 w 35"/>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35" h="45">
                    <a:moveTo>
                      <a:pt x="0" y="0"/>
                    </a:moveTo>
                    <a:lnTo>
                      <a:pt x="0" y="18"/>
                    </a:lnTo>
                    <a:lnTo>
                      <a:pt x="26" y="45"/>
                    </a:lnTo>
                    <a:lnTo>
                      <a:pt x="35" y="45"/>
                    </a:lnTo>
                    <a:lnTo>
                      <a:pt x="9" y="9"/>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15" name="Freeform 852"/>
              <p:cNvSpPr>
                <a:spLocks/>
              </p:cNvSpPr>
              <p:nvPr/>
            </p:nvSpPr>
            <p:spPr bwMode="auto">
              <a:xfrm>
                <a:off x="5069" y="2818"/>
                <a:ext cx="35" cy="45"/>
              </a:xfrm>
              <a:custGeom>
                <a:avLst/>
                <a:gdLst>
                  <a:gd name="T0" fmla="*/ 0 w 35"/>
                  <a:gd name="T1" fmla="*/ 0 h 45"/>
                  <a:gd name="T2" fmla="*/ 0 w 35"/>
                  <a:gd name="T3" fmla="*/ 18 h 45"/>
                  <a:gd name="T4" fmla="*/ 26 w 35"/>
                  <a:gd name="T5" fmla="*/ 45 h 45"/>
                  <a:gd name="T6" fmla="*/ 35 w 35"/>
                  <a:gd name="T7" fmla="*/ 45 h 45"/>
                  <a:gd name="T8" fmla="*/ 9 w 35"/>
                  <a:gd name="T9" fmla="*/ 9 h 45"/>
                  <a:gd name="T10" fmla="*/ 0 w 35"/>
                  <a:gd name="T11" fmla="*/ 0 h 45"/>
                  <a:gd name="T12" fmla="*/ 0 60000 65536"/>
                  <a:gd name="T13" fmla="*/ 0 60000 65536"/>
                  <a:gd name="T14" fmla="*/ 0 60000 65536"/>
                  <a:gd name="T15" fmla="*/ 0 60000 65536"/>
                  <a:gd name="T16" fmla="*/ 0 60000 65536"/>
                  <a:gd name="T17" fmla="*/ 0 60000 65536"/>
                  <a:gd name="T18" fmla="*/ 0 w 35"/>
                  <a:gd name="T19" fmla="*/ 0 h 45"/>
                  <a:gd name="T20" fmla="*/ 35 w 35"/>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35" h="45">
                    <a:moveTo>
                      <a:pt x="0" y="0"/>
                    </a:moveTo>
                    <a:lnTo>
                      <a:pt x="0" y="18"/>
                    </a:lnTo>
                    <a:lnTo>
                      <a:pt x="26" y="45"/>
                    </a:lnTo>
                    <a:lnTo>
                      <a:pt x="35" y="45"/>
                    </a:lnTo>
                    <a:lnTo>
                      <a:pt x="9" y="9"/>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69" name="Freeform 853"/>
            <p:cNvSpPr>
              <a:spLocks/>
            </p:cNvSpPr>
            <p:nvPr/>
          </p:nvSpPr>
          <p:spPr bwMode="auto">
            <a:xfrm>
              <a:off x="7680325" y="2584450"/>
              <a:ext cx="209550" cy="215900"/>
            </a:xfrm>
            <a:custGeom>
              <a:avLst/>
              <a:gdLst>
                <a:gd name="T0" fmla="*/ 2147483647 w 130"/>
                <a:gd name="T1" fmla="*/ 2147483647 h 142"/>
                <a:gd name="T2" fmla="*/ 2147483647 w 130"/>
                <a:gd name="T3" fmla="*/ 2147483647 h 142"/>
                <a:gd name="T4" fmla="*/ 2147483647 w 130"/>
                <a:gd name="T5" fmla="*/ 2147483647 h 142"/>
                <a:gd name="T6" fmla="*/ 2147483647 w 130"/>
                <a:gd name="T7" fmla="*/ 2147483647 h 142"/>
                <a:gd name="T8" fmla="*/ 2147483647 w 130"/>
                <a:gd name="T9" fmla="*/ 2147483647 h 142"/>
                <a:gd name="T10" fmla="*/ 2147483647 w 130"/>
                <a:gd name="T11" fmla="*/ 2147483647 h 142"/>
                <a:gd name="T12" fmla="*/ 2147483647 w 130"/>
                <a:gd name="T13" fmla="*/ 2147483647 h 142"/>
                <a:gd name="T14" fmla="*/ 2147483647 w 130"/>
                <a:gd name="T15" fmla="*/ 2147483647 h 142"/>
                <a:gd name="T16" fmla="*/ 2147483647 w 130"/>
                <a:gd name="T17" fmla="*/ 2147483647 h 142"/>
                <a:gd name="T18" fmla="*/ 2147483647 w 130"/>
                <a:gd name="T19" fmla="*/ 0 h 142"/>
                <a:gd name="T20" fmla="*/ 0 w 130"/>
                <a:gd name="T21" fmla="*/ 0 h 142"/>
                <a:gd name="T22" fmla="*/ 2147483647 w 130"/>
                <a:gd name="T23" fmla="*/ 2147483647 h 142"/>
                <a:gd name="T24" fmla="*/ 2147483647 w 130"/>
                <a:gd name="T25" fmla="*/ 2147483647 h 1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
                <a:gd name="T40" fmla="*/ 0 h 142"/>
                <a:gd name="T41" fmla="*/ 130 w 130"/>
                <a:gd name="T42" fmla="*/ 142 h 1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 h="142">
                  <a:moveTo>
                    <a:pt x="9" y="17"/>
                  </a:moveTo>
                  <a:lnTo>
                    <a:pt x="87" y="106"/>
                  </a:lnTo>
                  <a:lnTo>
                    <a:pt x="96" y="133"/>
                  </a:lnTo>
                  <a:lnTo>
                    <a:pt x="104" y="142"/>
                  </a:lnTo>
                  <a:lnTo>
                    <a:pt x="104" y="133"/>
                  </a:lnTo>
                  <a:lnTo>
                    <a:pt x="130" y="133"/>
                  </a:lnTo>
                  <a:lnTo>
                    <a:pt x="87" y="106"/>
                  </a:lnTo>
                  <a:lnTo>
                    <a:pt x="87" y="80"/>
                  </a:lnTo>
                  <a:lnTo>
                    <a:pt x="104" y="80"/>
                  </a:lnTo>
                  <a:lnTo>
                    <a:pt x="26" y="0"/>
                  </a:lnTo>
                  <a:lnTo>
                    <a:pt x="0" y="0"/>
                  </a:lnTo>
                  <a:lnTo>
                    <a:pt x="9" y="8"/>
                  </a:lnTo>
                  <a:lnTo>
                    <a:pt x="9" y="17"/>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70" name="Group 854"/>
            <p:cNvGrpSpPr>
              <a:grpSpLocks/>
            </p:cNvGrpSpPr>
            <p:nvPr/>
          </p:nvGrpSpPr>
          <p:grpSpPr bwMode="auto">
            <a:xfrm>
              <a:off x="7680325" y="2584450"/>
              <a:ext cx="209550" cy="215900"/>
              <a:chOff x="4451" y="1447"/>
              <a:chExt cx="130" cy="142"/>
            </a:xfrm>
          </p:grpSpPr>
          <p:sp>
            <p:nvSpPr>
              <p:cNvPr id="55912" name="Freeform 855"/>
              <p:cNvSpPr>
                <a:spLocks/>
              </p:cNvSpPr>
              <p:nvPr/>
            </p:nvSpPr>
            <p:spPr bwMode="auto">
              <a:xfrm>
                <a:off x="4451" y="1447"/>
                <a:ext cx="130" cy="142"/>
              </a:xfrm>
              <a:custGeom>
                <a:avLst/>
                <a:gdLst>
                  <a:gd name="T0" fmla="*/ 9 w 130"/>
                  <a:gd name="T1" fmla="*/ 17 h 142"/>
                  <a:gd name="T2" fmla="*/ 87 w 130"/>
                  <a:gd name="T3" fmla="*/ 106 h 142"/>
                  <a:gd name="T4" fmla="*/ 96 w 130"/>
                  <a:gd name="T5" fmla="*/ 133 h 142"/>
                  <a:gd name="T6" fmla="*/ 104 w 130"/>
                  <a:gd name="T7" fmla="*/ 142 h 142"/>
                  <a:gd name="T8" fmla="*/ 104 w 130"/>
                  <a:gd name="T9" fmla="*/ 133 h 142"/>
                  <a:gd name="T10" fmla="*/ 130 w 130"/>
                  <a:gd name="T11" fmla="*/ 133 h 142"/>
                  <a:gd name="T12" fmla="*/ 87 w 130"/>
                  <a:gd name="T13" fmla="*/ 106 h 142"/>
                  <a:gd name="T14" fmla="*/ 87 w 130"/>
                  <a:gd name="T15" fmla="*/ 80 h 142"/>
                  <a:gd name="T16" fmla="*/ 104 w 130"/>
                  <a:gd name="T17" fmla="*/ 80 h 142"/>
                  <a:gd name="T18" fmla="*/ 26 w 130"/>
                  <a:gd name="T19" fmla="*/ 0 h 142"/>
                  <a:gd name="T20" fmla="*/ 0 w 130"/>
                  <a:gd name="T21" fmla="*/ 0 h 142"/>
                  <a:gd name="T22" fmla="*/ 9 w 130"/>
                  <a:gd name="T23" fmla="*/ 8 h 142"/>
                  <a:gd name="T24" fmla="*/ 9 w 130"/>
                  <a:gd name="T25" fmla="*/ 17 h 1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
                  <a:gd name="T40" fmla="*/ 0 h 142"/>
                  <a:gd name="T41" fmla="*/ 130 w 130"/>
                  <a:gd name="T42" fmla="*/ 142 h 1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 h="142">
                    <a:moveTo>
                      <a:pt x="9" y="17"/>
                    </a:moveTo>
                    <a:lnTo>
                      <a:pt x="87" y="106"/>
                    </a:lnTo>
                    <a:lnTo>
                      <a:pt x="96" y="133"/>
                    </a:lnTo>
                    <a:lnTo>
                      <a:pt x="104" y="142"/>
                    </a:lnTo>
                    <a:lnTo>
                      <a:pt x="104" y="133"/>
                    </a:lnTo>
                    <a:lnTo>
                      <a:pt x="130" y="133"/>
                    </a:lnTo>
                    <a:lnTo>
                      <a:pt x="87" y="106"/>
                    </a:lnTo>
                    <a:lnTo>
                      <a:pt x="87" y="80"/>
                    </a:lnTo>
                    <a:lnTo>
                      <a:pt x="104" y="80"/>
                    </a:lnTo>
                    <a:lnTo>
                      <a:pt x="26" y="0"/>
                    </a:lnTo>
                    <a:lnTo>
                      <a:pt x="0" y="0"/>
                    </a:lnTo>
                    <a:lnTo>
                      <a:pt x="9" y="8"/>
                    </a:lnTo>
                    <a:lnTo>
                      <a:pt x="9" y="17"/>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13" name="Freeform 856"/>
              <p:cNvSpPr>
                <a:spLocks/>
              </p:cNvSpPr>
              <p:nvPr/>
            </p:nvSpPr>
            <p:spPr bwMode="auto">
              <a:xfrm>
                <a:off x="4451" y="1447"/>
                <a:ext cx="130" cy="142"/>
              </a:xfrm>
              <a:custGeom>
                <a:avLst/>
                <a:gdLst>
                  <a:gd name="T0" fmla="*/ 9 w 130"/>
                  <a:gd name="T1" fmla="*/ 17 h 142"/>
                  <a:gd name="T2" fmla="*/ 87 w 130"/>
                  <a:gd name="T3" fmla="*/ 106 h 142"/>
                  <a:gd name="T4" fmla="*/ 96 w 130"/>
                  <a:gd name="T5" fmla="*/ 133 h 142"/>
                  <a:gd name="T6" fmla="*/ 104 w 130"/>
                  <a:gd name="T7" fmla="*/ 142 h 142"/>
                  <a:gd name="T8" fmla="*/ 104 w 130"/>
                  <a:gd name="T9" fmla="*/ 133 h 142"/>
                  <a:gd name="T10" fmla="*/ 130 w 130"/>
                  <a:gd name="T11" fmla="*/ 133 h 142"/>
                  <a:gd name="T12" fmla="*/ 87 w 130"/>
                  <a:gd name="T13" fmla="*/ 106 h 142"/>
                  <a:gd name="T14" fmla="*/ 87 w 130"/>
                  <a:gd name="T15" fmla="*/ 80 h 142"/>
                  <a:gd name="T16" fmla="*/ 104 w 130"/>
                  <a:gd name="T17" fmla="*/ 80 h 142"/>
                  <a:gd name="T18" fmla="*/ 26 w 130"/>
                  <a:gd name="T19" fmla="*/ 0 h 142"/>
                  <a:gd name="T20" fmla="*/ 0 w 130"/>
                  <a:gd name="T21" fmla="*/ 0 h 142"/>
                  <a:gd name="T22" fmla="*/ 9 w 130"/>
                  <a:gd name="T23" fmla="*/ 8 h 142"/>
                  <a:gd name="T24" fmla="*/ 9 w 130"/>
                  <a:gd name="T25" fmla="*/ 17 h 1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
                  <a:gd name="T40" fmla="*/ 0 h 142"/>
                  <a:gd name="T41" fmla="*/ 130 w 130"/>
                  <a:gd name="T42" fmla="*/ 142 h 1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 h="142">
                    <a:moveTo>
                      <a:pt x="9" y="17"/>
                    </a:moveTo>
                    <a:lnTo>
                      <a:pt x="87" y="106"/>
                    </a:lnTo>
                    <a:lnTo>
                      <a:pt x="96" y="133"/>
                    </a:lnTo>
                    <a:lnTo>
                      <a:pt x="104" y="142"/>
                    </a:lnTo>
                    <a:lnTo>
                      <a:pt x="104" y="133"/>
                    </a:lnTo>
                    <a:lnTo>
                      <a:pt x="130" y="133"/>
                    </a:lnTo>
                    <a:lnTo>
                      <a:pt x="87" y="106"/>
                    </a:lnTo>
                    <a:lnTo>
                      <a:pt x="87" y="80"/>
                    </a:lnTo>
                    <a:lnTo>
                      <a:pt x="104" y="80"/>
                    </a:lnTo>
                    <a:lnTo>
                      <a:pt x="26" y="0"/>
                    </a:lnTo>
                    <a:lnTo>
                      <a:pt x="0" y="0"/>
                    </a:lnTo>
                    <a:lnTo>
                      <a:pt x="9" y="8"/>
                    </a:lnTo>
                    <a:lnTo>
                      <a:pt x="9" y="17"/>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71" name="Freeform 857"/>
            <p:cNvSpPr>
              <a:spLocks/>
            </p:cNvSpPr>
            <p:nvPr/>
          </p:nvSpPr>
          <p:spPr bwMode="auto">
            <a:xfrm>
              <a:off x="7889875" y="4400550"/>
              <a:ext cx="28575" cy="39687"/>
            </a:xfrm>
            <a:custGeom>
              <a:avLst/>
              <a:gdLst>
                <a:gd name="T0" fmla="*/ 0 w 18"/>
                <a:gd name="T1" fmla="*/ 2147483647 h 27"/>
                <a:gd name="T2" fmla="*/ 0 w 18"/>
                <a:gd name="T3" fmla="*/ 2147483647 h 27"/>
                <a:gd name="T4" fmla="*/ 2147483647 w 18"/>
                <a:gd name="T5" fmla="*/ 2147483647 h 27"/>
                <a:gd name="T6" fmla="*/ 2147483647 w 18"/>
                <a:gd name="T7" fmla="*/ 0 h 27"/>
                <a:gd name="T8" fmla="*/ 0 w 18"/>
                <a:gd name="T9" fmla="*/ 0 h 27"/>
                <a:gd name="T10" fmla="*/ 0 w 18"/>
                <a:gd name="T11" fmla="*/ 2147483647 h 27"/>
                <a:gd name="T12" fmla="*/ 0 60000 65536"/>
                <a:gd name="T13" fmla="*/ 0 60000 65536"/>
                <a:gd name="T14" fmla="*/ 0 60000 65536"/>
                <a:gd name="T15" fmla="*/ 0 60000 65536"/>
                <a:gd name="T16" fmla="*/ 0 60000 65536"/>
                <a:gd name="T17" fmla="*/ 0 60000 65536"/>
                <a:gd name="T18" fmla="*/ 0 w 18"/>
                <a:gd name="T19" fmla="*/ 0 h 27"/>
                <a:gd name="T20" fmla="*/ 18 w 1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8" h="27">
                  <a:moveTo>
                    <a:pt x="0" y="9"/>
                  </a:moveTo>
                  <a:lnTo>
                    <a:pt x="0" y="27"/>
                  </a:lnTo>
                  <a:lnTo>
                    <a:pt x="18" y="9"/>
                  </a:lnTo>
                  <a:lnTo>
                    <a:pt x="18" y="0"/>
                  </a:lnTo>
                  <a:lnTo>
                    <a:pt x="0" y="0"/>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72" name="Group 858"/>
            <p:cNvGrpSpPr>
              <a:grpSpLocks/>
            </p:cNvGrpSpPr>
            <p:nvPr/>
          </p:nvGrpSpPr>
          <p:grpSpPr bwMode="auto">
            <a:xfrm>
              <a:off x="7889875" y="4400550"/>
              <a:ext cx="28575" cy="39687"/>
              <a:chOff x="4581" y="2649"/>
              <a:chExt cx="18" cy="27"/>
            </a:xfrm>
          </p:grpSpPr>
          <p:sp>
            <p:nvSpPr>
              <p:cNvPr id="55910" name="Freeform 859"/>
              <p:cNvSpPr>
                <a:spLocks/>
              </p:cNvSpPr>
              <p:nvPr/>
            </p:nvSpPr>
            <p:spPr bwMode="auto">
              <a:xfrm>
                <a:off x="4581" y="2649"/>
                <a:ext cx="18" cy="27"/>
              </a:xfrm>
              <a:custGeom>
                <a:avLst/>
                <a:gdLst>
                  <a:gd name="T0" fmla="*/ 0 w 18"/>
                  <a:gd name="T1" fmla="*/ 9 h 27"/>
                  <a:gd name="T2" fmla="*/ 0 w 18"/>
                  <a:gd name="T3" fmla="*/ 27 h 27"/>
                  <a:gd name="T4" fmla="*/ 18 w 18"/>
                  <a:gd name="T5" fmla="*/ 9 h 27"/>
                  <a:gd name="T6" fmla="*/ 18 w 18"/>
                  <a:gd name="T7" fmla="*/ 0 h 27"/>
                  <a:gd name="T8" fmla="*/ 0 w 18"/>
                  <a:gd name="T9" fmla="*/ 0 h 27"/>
                  <a:gd name="T10" fmla="*/ 0 w 18"/>
                  <a:gd name="T11" fmla="*/ 9 h 27"/>
                  <a:gd name="T12" fmla="*/ 0 60000 65536"/>
                  <a:gd name="T13" fmla="*/ 0 60000 65536"/>
                  <a:gd name="T14" fmla="*/ 0 60000 65536"/>
                  <a:gd name="T15" fmla="*/ 0 60000 65536"/>
                  <a:gd name="T16" fmla="*/ 0 60000 65536"/>
                  <a:gd name="T17" fmla="*/ 0 60000 65536"/>
                  <a:gd name="T18" fmla="*/ 0 w 18"/>
                  <a:gd name="T19" fmla="*/ 0 h 27"/>
                  <a:gd name="T20" fmla="*/ 18 w 1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8" h="27">
                    <a:moveTo>
                      <a:pt x="0" y="9"/>
                    </a:moveTo>
                    <a:lnTo>
                      <a:pt x="0" y="27"/>
                    </a:lnTo>
                    <a:lnTo>
                      <a:pt x="18" y="9"/>
                    </a:lnTo>
                    <a:lnTo>
                      <a:pt x="18" y="0"/>
                    </a:lnTo>
                    <a:lnTo>
                      <a:pt x="0" y="0"/>
                    </a:lnTo>
                    <a:lnTo>
                      <a:pt x="0" y="9"/>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11" name="Freeform 860"/>
              <p:cNvSpPr>
                <a:spLocks/>
              </p:cNvSpPr>
              <p:nvPr/>
            </p:nvSpPr>
            <p:spPr bwMode="auto">
              <a:xfrm>
                <a:off x="4581" y="2649"/>
                <a:ext cx="18" cy="27"/>
              </a:xfrm>
              <a:custGeom>
                <a:avLst/>
                <a:gdLst>
                  <a:gd name="T0" fmla="*/ 0 w 18"/>
                  <a:gd name="T1" fmla="*/ 9 h 27"/>
                  <a:gd name="T2" fmla="*/ 0 w 18"/>
                  <a:gd name="T3" fmla="*/ 27 h 27"/>
                  <a:gd name="T4" fmla="*/ 18 w 18"/>
                  <a:gd name="T5" fmla="*/ 9 h 27"/>
                  <a:gd name="T6" fmla="*/ 18 w 18"/>
                  <a:gd name="T7" fmla="*/ 0 h 27"/>
                  <a:gd name="T8" fmla="*/ 0 w 18"/>
                  <a:gd name="T9" fmla="*/ 0 h 27"/>
                  <a:gd name="T10" fmla="*/ 0 w 18"/>
                  <a:gd name="T11" fmla="*/ 9 h 27"/>
                  <a:gd name="T12" fmla="*/ 0 60000 65536"/>
                  <a:gd name="T13" fmla="*/ 0 60000 65536"/>
                  <a:gd name="T14" fmla="*/ 0 60000 65536"/>
                  <a:gd name="T15" fmla="*/ 0 60000 65536"/>
                  <a:gd name="T16" fmla="*/ 0 60000 65536"/>
                  <a:gd name="T17" fmla="*/ 0 60000 65536"/>
                  <a:gd name="T18" fmla="*/ 0 w 18"/>
                  <a:gd name="T19" fmla="*/ 0 h 27"/>
                  <a:gd name="T20" fmla="*/ 18 w 1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8" h="27">
                    <a:moveTo>
                      <a:pt x="0" y="9"/>
                    </a:moveTo>
                    <a:lnTo>
                      <a:pt x="0" y="27"/>
                    </a:lnTo>
                    <a:lnTo>
                      <a:pt x="18" y="9"/>
                    </a:lnTo>
                    <a:lnTo>
                      <a:pt x="18" y="0"/>
                    </a:lnTo>
                    <a:lnTo>
                      <a:pt x="0" y="0"/>
                    </a:lnTo>
                    <a:lnTo>
                      <a:pt x="0"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73" name="Freeform 861"/>
            <p:cNvSpPr>
              <a:spLocks/>
            </p:cNvSpPr>
            <p:nvPr/>
          </p:nvSpPr>
          <p:spPr bwMode="auto">
            <a:xfrm>
              <a:off x="7737475" y="4333875"/>
              <a:ext cx="98425" cy="38100"/>
            </a:xfrm>
            <a:custGeom>
              <a:avLst/>
              <a:gdLst>
                <a:gd name="T0" fmla="*/ 0 w 61"/>
                <a:gd name="T1" fmla="*/ 2147483647 h 26"/>
                <a:gd name="T2" fmla="*/ 2147483647 w 61"/>
                <a:gd name="T3" fmla="*/ 2147483647 h 26"/>
                <a:gd name="T4" fmla="*/ 2147483647 w 61"/>
                <a:gd name="T5" fmla="*/ 2147483647 h 26"/>
                <a:gd name="T6" fmla="*/ 2147483647 w 61"/>
                <a:gd name="T7" fmla="*/ 0 h 26"/>
                <a:gd name="T8" fmla="*/ 2147483647 w 61"/>
                <a:gd name="T9" fmla="*/ 0 h 26"/>
                <a:gd name="T10" fmla="*/ 2147483647 w 61"/>
                <a:gd name="T11" fmla="*/ 2147483647 h 26"/>
                <a:gd name="T12" fmla="*/ 0 w 61"/>
                <a:gd name="T13" fmla="*/ 2147483647 h 26"/>
                <a:gd name="T14" fmla="*/ 0 60000 65536"/>
                <a:gd name="T15" fmla="*/ 0 60000 65536"/>
                <a:gd name="T16" fmla="*/ 0 60000 65536"/>
                <a:gd name="T17" fmla="*/ 0 60000 65536"/>
                <a:gd name="T18" fmla="*/ 0 60000 65536"/>
                <a:gd name="T19" fmla="*/ 0 60000 65536"/>
                <a:gd name="T20" fmla="*/ 0 60000 65536"/>
                <a:gd name="T21" fmla="*/ 0 w 61"/>
                <a:gd name="T22" fmla="*/ 0 h 26"/>
                <a:gd name="T23" fmla="*/ 61 w 6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6">
                  <a:moveTo>
                    <a:pt x="0" y="26"/>
                  </a:moveTo>
                  <a:lnTo>
                    <a:pt x="17" y="26"/>
                  </a:lnTo>
                  <a:lnTo>
                    <a:pt x="26" y="9"/>
                  </a:lnTo>
                  <a:lnTo>
                    <a:pt x="61" y="0"/>
                  </a:lnTo>
                  <a:lnTo>
                    <a:pt x="26" y="0"/>
                  </a:lnTo>
                  <a:lnTo>
                    <a:pt x="8" y="17"/>
                  </a:lnTo>
                  <a:lnTo>
                    <a:pt x="0" y="26"/>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74" name="Group 862"/>
            <p:cNvGrpSpPr>
              <a:grpSpLocks/>
            </p:cNvGrpSpPr>
            <p:nvPr/>
          </p:nvGrpSpPr>
          <p:grpSpPr bwMode="auto">
            <a:xfrm>
              <a:off x="7750175" y="4333875"/>
              <a:ext cx="96838" cy="38100"/>
              <a:chOff x="4494" y="2605"/>
              <a:chExt cx="61" cy="26"/>
            </a:xfrm>
          </p:grpSpPr>
          <p:sp>
            <p:nvSpPr>
              <p:cNvPr id="55908" name="Freeform 863"/>
              <p:cNvSpPr>
                <a:spLocks/>
              </p:cNvSpPr>
              <p:nvPr/>
            </p:nvSpPr>
            <p:spPr bwMode="auto">
              <a:xfrm>
                <a:off x="4494" y="2605"/>
                <a:ext cx="61" cy="26"/>
              </a:xfrm>
              <a:custGeom>
                <a:avLst/>
                <a:gdLst>
                  <a:gd name="T0" fmla="*/ 0 w 61"/>
                  <a:gd name="T1" fmla="*/ 26 h 26"/>
                  <a:gd name="T2" fmla="*/ 18 w 61"/>
                  <a:gd name="T3" fmla="*/ 26 h 26"/>
                  <a:gd name="T4" fmla="*/ 26 w 61"/>
                  <a:gd name="T5" fmla="*/ 9 h 26"/>
                  <a:gd name="T6" fmla="*/ 61 w 61"/>
                  <a:gd name="T7" fmla="*/ 0 h 26"/>
                  <a:gd name="T8" fmla="*/ 26 w 61"/>
                  <a:gd name="T9" fmla="*/ 0 h 26"/>
                  <a:gd name="T10" fmla="*/ 9 w 61"/>
                  <a:gd name="T11" fmla="*/ 17 h 26"/>
                  <a:gd name="T12" fmla="*/ 0 w 61"/>
                  <a:gd name="T13" fmla="*/ 26 h 26"/>
                  <a:gd name="T14" fmla="*/ 0 60000 65536"/>
                  <a:gd name="T15" fmla="*/ 0 60000 65536"/>
                  <a:gd name="T16" fmla="*/ 0 60000 65536"/>
                  <a:gd name="T17" fmla="*/ 0 60000 65536"/>
                  <a:gd name="T18" fmla="*/ 0 60000 65536"/>
                  <a:gd name="T19" fmla="*/ 0 60000 65536"/>
                  <a:gd name="T20" fmla="*/ 0 60000 65536"/>
                  <a:gd name="T21" fmla="*/ 0 w 61"/>
                  <a:gd name="T22" fmla="*/ 0 h 26"/>
                  <a:gd name="T23" fmla="*/ 61 w 6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6">
                    <a:moveTo>
                      <a:pt x="0" y="26"/>
                    </a:moveTo>
                    <a:lnTo>
                      <a:pt x="18" y="26"/>
                    </a:lnTo>
                    <a:lnTo>
                      <a:pt x="26" y="9"/>
                    </a:lnTo>
                    <a:lnTo>
                      <a:pt x="61" y="0"/>
                    </a:lnTo>
                    <a:lnTo>
                      <a:pt x="26" y="0"/>
                    </a:lnTo>
                    <a:lnTo>
                      <a:pt x="9" y="17"/>
                    </a:lnTo>
                    <a:lnTo>
                      <a:pt x="0" y="26"/>
                    </a:lnTo>
                    <a:close/>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09" name="Freeform 864"/>
              <p:cNvSpPr>
                <a:spLocks/>
              </p:cNvSpPr>
              <p:nvPr/>
            </p:nvSpPr>
            <p:spPr bwMode="auto">
              <a:xfrm>
                <a:off x="4494" y="2605"/>
                <a:ext cx="61" cy="26"/>
              </a:xfrm>
              <a:custGeom>
                <a:avLst/>
                <a:gdLst>
                  <a:gd name="T0" fmla="*/ 0 w 61"/>
                  <a:gd name="T1" fmla="*/ 26 h 26"/>
                  <a:gd name="T2" fmla="*/ 18 w 61"/>
                  <a:gd name="T3" fmla="*/ 26 h 26"/>
                  <a:gd name="T4" fmla="*/ 26 w 61"/>
                  <a:gd name="T5" fmla="*/ 9 h 26"/>
                  <a:gd name="T6" fmla="*/ 61 w 61"/>
                  <a:gd name="T7" fmla="*/ 0 h 26"/>
                  <a:gd name="T8" fmla="*/ 26 w 61"/>
                  <a:gd name="T9" fmla="*/ 0 h 26"/>
                  <a:gd name="T10" fmla="*/ 9 w 61"/>
                  <a:gd name="T11" fmla="*/ 17 h 26"/>
                  <a:gd name="T12" fmla="*/ 0 w 61"/>
                  <a:gd name="T13" fmla="*/ 26 h 26"/>
                  <a:gd name="T14" fmla="*/ 0 60000 65536"/>
                  <a:gd name="T15" fmla="*/ 0 60000 65536"/>
                  <a:gd name="T16" fmla="*/ 0 60000 65536"/>
                  <a:gd name="T17" fmla="*/ 0 60000 65536"/>
                  <a:gd name="T18" fmla="*/ 0 60000 65536"/>
                  <a:gd name="T19" fmla="*/ 0 60000 65536"/>
                  <a:gd name="T20" fmla="*/ 0 60000 65536"/>
                  <a:gd name="T21" fmla="*/ 0 w 61"/>
                  <a:gd name="T22" fmla="*/ 0 h 26"/>
                  <a:gd name="T23" fmla="*/ 61 w 6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6">
                    <a:moveTo>
                      <a:pt x="0" y="26"/>
                    </a:moveTo>
                    <a:lnTo>
                      <a:pt x="18" y="26"/>
                    </a:lnTo>
                    <a:lnTo>
                      <a:pt x="26" y="9"/>
                    </a:lnTo>
                    <a:lnTo>
                      <a:pt x="61" y="0"/>
                    </a:lnTo>
                    <a:lnTo>
                      <a:pt x="26" y="0"/>
                    </a:lnTo>
                    <a:lnTo>
                      <a:pt x="9" y="17"/>
                    </a:lnTo>
                    <a:lnTo>
                      <a:pt x="0" y="2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75" name="Freeform 865"/>
            <p:cNvSpPr>
              <a:spLocks/>
            </p:cNvSpPr>
            <p:nvPr/>
          </p:nvSpPr>
          <p:spPr bwMode="auto">
            <a:xfrm>
              <a:off x="2935288" y="2800350"/>
              <a:ext cx="41275" cy="12700"/>
            </a:xfrm>
            <a:custGeom>
              <a:avLst/>
              <a:gdLst>
                <a:gd name="T0" fmla="*/ 0 w 26"/>
                <a:gd name="T1" fmla="*/ 0 h 9"/>
                <a:gd name="T2" fmla="*/ 2147483647 w 26"/>
                <a:gd name="T3" fmla="*/ 2147483647 h 9"/>
                <a:gd name="T4" fmla="*/ 2147483647 w 26"/>
                <a:gd name="T5" fmla="*/ 0 h 9"/>
                <a:gd name="T6" fmla="*/ 0 w 26"/>
                <a:gd name="T7" fmla="*/ 0 h 9"/>
                <a:gd name="T8" fmla="*/ 0 60000 65536"/>
                <a:gd name="T9" fmla="*/ 0 60000 65536"/>
                <a:gd name="T10" fmla="*/ 0 60000 65536"/>
                <a:gd name="T11" fmla="*/ 0 60000 65536"/>
                <a:gd name="T12" fmla="*/ 0 w 26"/>
                <a:gd name="T13" fmla="*/ 0 h 9"/>
                <a:gd name="T14" fmla="*/ 26 w 26"/>
                <a:gd name="T15" fmla="*/ 9 h 9"/>
              </a:gdLst>
              <a:ahLst/>
              <a:cxnLst>
                <a:cxn ang="T8">
                  <a:pos x="T0" y="T1"/>
                </a:cxn>
                <a:cxn ang="T9">
                  <a:pos x="T2" y="T3"/>
                </a:cxn>
                <a:cxn ang="T10">
                  <a:pos x="T4" y="T5"/>
                </a:cxn>
                <a:cxn ang="T11">
                  <a:pos x="T6" y="T7"/>
                </a:cxn>
              </a:cxnLst>
              <a:rect l="T12" t="T13" r="T14" b="T15"/>
              <a:pathLst>
                <a:path w="26" h="9">
                  <a:moveTo>
                    <a:pt x="0" y="0"/>
                  </a:moveTo>
                  <a:lnTo>
                    <a:pt x="17" y="9"/>
                  </a:lnTo>
                  <a:lnTo>
                    <a:pt x="26"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76" name="Group 866"/>
            <p:cNvGrpSpPr>
              <a:grpSpLocks/>
            </p:cNvGrpSpPr>
            <p:nvPr/>
          </p:nvGrpSpPr>
          <p:grpSpPr bwMode="auto">
            <a:xfrm>
              <a:off x="2935288" y="2800350"/>
              <a:ext cx="41275" cy="12700"/>
              <a:chOff x="1507" y="1589"/>
              <a:chExt cx="26" cy="9"/>
            </a:xfrm>
          </p:grpSpPr>
          <p:sp>
            <p:nvSpPr>
              <p:cNvPr id="55906" name="Freeform 867"/>
              <p:cNvSpPr>
                <a:spLocks/>
              </p:cNvSpPr>
              <p:nvPr/>
            </p:nvSpPr>
            <p:spPr bwMode="auto">
              <a:xfrm>
                <a:off x="1507" y="1589"/>
                <a:ext cx="26" cy="9"/>
              </a:xfrm>
              <a:custGeom>
                <a:avLst/>
                <a:gdLst>
                  <a:gd name="T0" fmla="*/ 0 w 26"/>
                  <a:gd name="T1" fmla="*/ 0 h 9"/>
                  <a:gd name="T2" fmla="*/ 17 w 26"/>
                  <a:gd name="T3" fmla="*/ 9 h 9"/>
                  <a:gd name="T4" fmla="*/ 26 w 26"/>
                  <a:gd name="T5" fmla="*/ 0 h 9"/>
                  <a:gd name="T6" fmla="*/ 0 w 26"/>
                  <a:gd name="T7" fmla="*/ 0 h 9"/>
                  <a:gd name="T8" fmla="*/ 0 60000 65536"/>
                  <a:gd name="T9" fmla="*/ 0 60000 65536"/>
                  <a:gd name="T10" fmla="*/ 0 60000 65536"/>
                  <a:gd name="T11" fmla="*/ 0 60000 65536"/>
                  <a:gd name="T12" fmla="*/ 0 w 26"/>
                  <a:gd name="T13" fmla="*/ 0 h 9"/>
                  <a:gd name="T14" fmla="*/ 26 w 26"/>
                  <a:gd name="T15" fmla="*/ 9 h 9"/>
                </a:gdLst>
                <a:ahLst/>
                <a:cxnLst>
                  <a:cxn ang="T8">
                    <a:pos x="T0" y="T1"/>
                  </a:cxn>
                  <a:cxn ang="T9">
                    <a:pos x="T2" y="T3"/>
                  </a:cxn>
                  <a:cxn ang="T10">
                    <a:pos x="T4" y="T5"/>
                  </a:cxn>
                  <a:cxn ang="T11">
                    <a:pos x="T6" y="T7"/>
                  </a:cxn>
                </a:cxnLst>
                <a:rect l="T12" t="T13" r="T14" b="T15"/>
                <a:pathLst>
                  <a:path w="26" h="9">
                    <a:moveTo>
                      <a:pt x="0" y="0"/>
                    </a:moveTo>
                    <a:lnTo>
                      <a:pt x="17" y="9"/>
                    </a:lnTo>
                    <a:lnTo>
                      <a:pt x="26"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07" name="Freeform 868"/>
              <p:cNvSpPr>
                <a:spLocks/>
              </p:cNvSpPr>
              <p:nvPr/>
            </p:nvSpPr>
            <p:spPr bwMode="auto">
              <a:xfrm>
                <a:off x="1507" y="1589"/>
                <a:ext cx="26" cy="9"/>
              </a:xfrm>
              <a:custGeom>
                <a:avLst/>
                <a:gdLst>
                  <a:gd name="T0" fmla="*/ 0 w 26"/>
                  <a:gd name="T1" fmla="*/ 0 h 9"/>
                  <a:gd name="T2" fmla="*/ 17 w 26"/>
                  <a:gd name="T3" fmla="*/ 9 h 9"/>
                  <a:gd name="T4" fmla="*/ 26 w 26"/>
                  <a:gd name="T5" fmla="*/ 0 h 9"/>
                  <a:gd name="T6" fmla="*/ 0 w 26"/>
                  <a:gd name="T7" fmla="*/ 0 h 9"/>
                  <a:gd name="T8" fmla="*/ 0 60000 65536"/>
                  <a:gd name="T9" fmla="*/ 0 60000 65536"/>
                  <a:gd name="T10" fmla="*/ 0 60000 65536"/>
                  <a:gd name="T11" fmla="*/ 0 60000 65536"/>
                  <a:gd name="T12" fmla="*/ 0 w 26"/>
                  <a:gd name="T13" fmla="*/ 0 h 9"/>
                  <a:gd name="T14" fmla="*/ 26 w 26"/>
                  <a:gd name="T15" fmla="*/ 9 h 9"/>
                </a:gdLst>
                <a:ahLst/>
                <a:cxnLst>
                  <a:cxn ang="T8">
                    <a:pos x="T0" y="T1"/>
                  </a:cxn>
                  <a:cxn ang="T9">
                    <a:pos x="T2" y="T3"/>
                  </a:cxn>
                  <a:cxn ang="T10">
                    <a:pos x="T4" y="T5"/>
                  </a:cxn>
                  <a:cxn ang="T11">
                    <a:pos x="T6" y="T7"/>
                  </a:cxn>
                </a:cxnLst>
                <a:rect l="T12" t="T13" r="T14" b="T15"/>
                <a:pathLst>
                  <a:path w="26" h="9">
                    <a:moveTo>
                      <a:pt x="0" y="0"/>
                    </a:moveTo>
                    <a:lnTo>
                      <a:pt x="17" y="9"/>
                    </a:lnTo>
                    <a:lnTo>
                      <a:pt x="26"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77" name="Freeform 869"/>
            <p:cNvSpPr>
              <a:spLocks/>
            </p:cNvSpPr>
            <p:nvPr/>
          </p:nvSpPr>
          <p:spPr bwMode="auto">
            <a:xfrm>
              <a:off x="4997450" y="2544762"/>
              <a:ext cx="42863" cy="12700"/>
            </a:xfrm>
            <a:custGeom>
              <a:avLst/>
              <a:gdLst>
                <a:gd name="T0" fmla="*/ 0 w 26"/>
                <a:gd name="T1" fmla="*/ 0 h 9"/>
                <a:gd name="T2" fmla="*/ 0 w 26"/>
                <a:gd name="T3" fmla="*/ 2147483647 h 9"/>
                <a:gd name="T4" fmla="*/ 2147483647 w 26"/>
                <a:gd name="T5" fmla="*/ 2147483647 h 9"/>
                <a:gd name="T6" fmla="*/ 2147483647 w 26"/>
                <a:gd name="T7" fmla="*/ 2147483647 h 9"/>
                <a:gd name="T8" fmla="*/ 2147483647 w 26"/>
                <a:gd name="T9" fmla="*/ 2147483647 h 9"/>
                <a:gd name="T10" fmla="*/ 2147483647 w 26"/>
                <a:gd name="T11" fmla="*/ 0 h 9"/>
                <a:gd name="T12" fmla="*/ 0 w 26"/>
                <a:gd name="T13" fmla="*/ 0 h 9"/>
                <a:gd name="T14" fmla="*/ 0 60000 65536"/>
                <a:gd name="T15" fmla="*/ 0 60000 65536"/>
                <a:gd name="T16" fmla="*/ 0 60000 65536"/>
                <a:gd name="T17" fmla="*/ 0 60000 65536"/>
                <a:gd name="T18" fmla="*/ 0 60000 65536"/>
                <a:gd name="T19" fmla="*/ 0 60000 65536"/>
                <a:gd name="T20" fmla="*/ 0 60000 65536"/>
                <a:gd name="T21" fmla="*/ 0 w 26"/>
                <a:gd name="T22" fmla="*/ 0 h 9"/>
                <a:gd name="T23" fmla="*/ 26 w 26"/>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9">
                  <a:moveTo>
                    <a:pt x="0" y="0"/>
                  </a:moveTo>
                  <a:lnTo>
                    <a:pt x="0" y="9"/>
                  </a:lnTo>
                  <a:lnTo>
                    <a:pt x="18" y="9"/>
                  </a:lnTo>
                  <a:lnTo>
                    <a:pt x="26" y="9"/>
                  </a:lnTo>
                  <a:lnTo>
                    <a:pt x="18" y="9"/>
                  </a:lnTo>
                  <a:lnTo>
                    <a:pt x="26" y="0"/>
                  </a:lnTo>
                  <a:lnTo>
                    <a:pt x="0" y="0"/>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78" name="Freeform 870"/>
            <p:cNvSpPr>
              <a:spLocks/>
            </p:cNvSpPr>
            <p:nvPr/>
          </p:nvSpPr>
          <p:spPr bwMode="auto">
            <a:xfrm>
              <a:off x="4997450" y="2544762"/>
              <a:ext cx="42863" cy="12700"/>
            </a:xfrm>
            <a:custGeom>
              <a:avLst/>
              <a:gdLst>
                <a:gd name="T0" fmla="*/ 0 w 26"/>
                <a:gd name="T1" fmla="*/ 0 h 9"/>
                <a:gd name="T2" fmla="*/ 0 w 26"/>
                <a:gd name="T3" fmla="*/ 2147483647 h 9"/>
                <a:gd name="T4" fmla="*/ 2147483647 w 26"/>
                <a:gd name="T5" fmla="*/ 2147483647 h 9"/>
                <a:gd name="T6" fmla="*/ 2147483647 w 26"/>
                <a:gd name="T7" fmla="*/ 2147483647 h 9"/>
                <a:gd name="T8" fmla="*/ 2147483647 w 26"/>
                <a:gd name="T9" fmla="*/ 2147483647 h 9"/>
                <a:gd name="T10" fmla="*/ 2147483647 w 26"/>
                <a:gd name="T11" fmla="*/ 0 h 9"/>
                <a:gd name="T12" fmla="*/ 0 w 26"/>
                <a:gd name="T13" fmla="*/ 0 h 9"/>
                <a:gd name="T14" fmla="*/ 0 60000 65536"/>
                <a:gd name="T15" fmla="*/ 0 60000 65536"/>
                <a:gd name="T16" fmla="*/ 0 60000 65536"/>
                <a:gd name="T17" fmla="*/ 0 60000 65536"/>
                <a:gd name="T18" fmla="*/ 0 60000 65536"/>
                <a:gd name="T19" fmla="*/ 0 60000 65536"/>
                <a:gd name="T20" fmla="*/ 0 60000 65536"/>
                <a:gd name="T21" fmla="*/ 0 w 26"/>
                <a:gd name="T22" fmla="*/ 0 h 9"/>
                <a:gd name="T23" fmla="*/ 26 w 26"/>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9">
                  <a:moveTo>
                    <a:pt x="0" y="0"/>
                  </a:moveTo>
                  <a:lnTo>
                    <a:pt x="0" y="9"/>
                  </a:lnTo>
                  <a:lnTo>
                    <a:pt x="18" y="9"/>
                  </a:lnTo>
                  <a:lnTo>
                    <a:pt x="26" y="9"/>
                  </a:lnTo>
                  <a:lnTo>
                    <a:pt x="18" y="9"/>
                  </a:lnTo>
                  <a:lnTo>
                    <a:pt x="26" y="0"/>
                  </a:lnTo>
                  <a:lnTo>
                    <a:pt x="0"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79" name="Freeform 871"/>
            <p:cNvSpPr>
              <a:spLocks/>
            </p:cNvSpPr>
            <p:nvPr/>
          </p:nvSpPr>
          <p:spPr bwMode="auto">
            <a:xfrm>
              <a:off x="5364163" y="4899025"/>
              <a:ext cx="41275" cy="52387"/>
            </a:xfrm>
            <a:custGeom>
              <a:avLst/>
              <a:gdLst>
                <a:gd name="T0" fmla="*/ 2147483647 w 26"/>
                <a:gd name="T1" fmla="*/ 2147483647 h 35"/>
                <a:gd name="T2" fmla="*/ 2147483647 w 26"/>
                <a:gd name="T3" fmla="*/ 2147483647 h 35"/>
                <a:gd name="T4" fmla="*/ 2147483647 w 26"/>
                <a:gd name="T5" fmla="*/ 2147483647 h 35"/>
                <a:gd name="T6" fmla="*/ 0 w 26"/>
                <a:gd name="T7" fmla="*/ 2147483647 h 35"/>
                <a:gd name="T8" fmla="*/ 2147483647 w 26"/>
                <a:gd name="T9" fmla="*/ 0 h 35"/>
                <a:gd name="T10" fmla="*/ 2147483647 w 26"/>
                <a:gd name="T11" fmla="*/ 0 h 35"/>
                <a:gd name="T12" fmla="*/ 2147483647 w 26"/>
                <a:gd name="T13" fmla="*/ 2147483647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26" y="9"/>
                  </a:moveTo>
                  <a:lnTo>
                    <a:pt x="26" y="18"/>
                  </a:lnTo>
                  <a:lnTo>
                    <a:pt x="8" y="35"/>
                  </a:lnTo>
                  <a:lnTo>
                    <a:pt x="0" y="18"/>
                  </a:lnTo>
                  <a:lnTo>
                    <a:pt x="17" y="0"/>
                  </a:lnTo>
                  <a:lnTo>
                    <a:pt x="26" y="0"/>
                  </a:lnTo>
                  <a:lnTo>
                    <a:pt x="26"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80" name="Group 872"/>
            <p:cNvGrpSpPr>
              <a:grpSpLocks/>
            </p:cNvGrpSpPr>
            <p:nvPr/>
          </p:nvGrpSpPr>
          <p:grpSpPr bwMode="auto">
            <a:xfrm>
              <a:off x="5364163" y="4899025"/>
              <a:ext cx="41275" cy="52387"/>
              <a:chOff x="3014" y="2979"/>
              <a:chExt cx="26" cy="35"/>
            </a:xfrm>
          </p:grpSpPr>
          <p:sp>
            <p:nvSpPr>
              <p:cNvPr id="55904" name="Freeform 873"/>
              <p:cNvSpPr>
                <a:spLocks/>
              </p:cNvSpPr>
              <p:nvPr/>
            </p:nvSpPr>
            <p:spPr bwMode="auto">
              <a:xfrm>
                <a:off x="3014" y="2979"/>
                <a:ext cx="26" cy="35"/>
              </a:xfrm>
              <a:custGeom>
                <a:avLst/>
                <a:gdLst>
                  <a:gd name="T0" fmla="*/ 26 w 26"/>
                  <a:gd name="T1" fmla="*/ 9 h 35"/>
                  <a:gd name="T2" fmla="*/ 26 w 26"/>
                  <a:gd name="T3" fmla="*/ 18 h 35"/>
                  <a:gd name="T4" fmla="*/ 8 w 26"/>
                  <a:gd name="T5" fmla="*/ 35 h 35"/>
                  <a:gd name="T6" fmla="*/ 0 w 26"/>
                  <a:gd name="T7" fmla="*/ 18 h 35"/>
                  <a:gd name="T8" fmla="*/ 17 w 26"/>
                  <a:gd name="T9" fmla="*/ 0 h 35"/>
                  <a:gd name="T10" fmla="*/ 26 w 26"/>
                  <a:gd name="T11" fmla="*/ 0 h 35"/>
                  <a:gd name="T12" fmla="*/ 26 w 26"/>
                  <a:gd name="T13" fmla="*/ 9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26" y="9"/>
                    </a:moveTo>
                    <a:lnTo>
                      <a:pt x="26" y="18"/>
                    </a:lnTo>
                    <a:lnTo>
                      <a:pt x="8" y="35"/>
                    </a:lnTo>
                    <a:lnTo>
                      <a:pt x="0" y="18"/>
                    </a:lnTo>
                    <a:lnTo>
                      <a:pt x="17" y="0"/>
                    </a:lnTo>
                    <a:lnTo>
                      <a:pt x="26" y="0"/>
                    </a:lnTo>
                    <a:lnTo>
                      <a:pt x="26"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05" name="Freeform 874"/>
              <p:cNvSpPr>
                <a:spLocks/>
              </p:cNvSpPr>
              <p:nvPr/>
            </p:nvSpPr>
            <p:spPr bwMode="auto">
              <a:xfrm>
                <a:off x="3014" y="2979"/>
                <a:ext cx="26" cy="35"/>
              </a:xfrm>
              <a:custGeom>
                <a:avLst/>
                <a:gdLst>
                  <a:gd name="T0" fmla="*/ 26 w 26"/>
                  <a:gd name="T1" fmla="*/ 9 h 35"/>
                  <a:gd name="T2" fmla="*/ 26 w 26"/>
                  <a:gd name="T3" fmla="*/ 18 h 35"/>
                  <a:gd name="T4" fmla="*/ 8 w 26"/>
                  <a:gd name="T5" fmla="*/ 35 h 35"/>
                  <a:gd name="T6" fmla="*/ 0 w 26"/>
                  <a:gd name="T7" fmla="*/ 18 h 35"/>
                  <a:gd name="T8" fmla="*/ 17 w 26"/>
                  <a:gd name="T9" fmla="*/ 0 h 35"/>
                  <a:gd name="T10" fmla="*/ 26 w 26"/>
                  <a:gd name="T11" fmla="*/ 0 h 35"/>
                  <a:gd name="T12" fmla="*/ 26 w 26"/>
                  <a:gd name="T13" fmla="*/ 9 h 35"/>
                  <a:gd name="T14" fmla="*/ 0 60000 65536"/>
                  <a:gd name="T15" fmla="*/ 0 60000 65536"/>
                  <a:gd name="T16" fmla="*/ 0 60000 65536"/>
                  <a:gd name="T17" fmla="*/ 0 60000 65536"/>
                  <a:gd name="T18" fmla="*/ 0 60000 65536"/>
                  <a:gd name="T19" fmla="*/ 0 60000 65536"/>
                  <a:gd name="T20" fmla="*/ 0 60000 65536"/>
                  <a:gd name="T21" fmla="*/ 0 w 26"/>
                  <a:gd name="T22" fmla="*/ 0 h 35"/>
                  <a:gd name="T23" fmla="*/ 26 w 2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5">
                    <a:moveTo>
                      <a:pt x="26" y="9"/>
                    </a:moveTo>
                    <a:lnTo>
                      <a:pt x="26" y="18"/>
                    </a:lnTo>
                    <a:lnTo>
                      <a:pt x="8" y="35"/>
                    </a:lnTo>
                    <a:lnTo>
                      <a:pt x="0" y="18"/>
                    </a:lnTo>
                    <a:lnTo>
                      <a:pt x="17" y="0"/>
                    </a:lnTo>
                    <a:lnTo>
                      <a:pt x="26" y="0"/>
                    </a:lnTo>
                    <a:lnTo>
                      <a:pt x="26"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81" name="Rectangle 875"/>
            <p:cNvSpPr>
              <a:spLocks noChangeArrowheads="1"/>
            </p:cNvSpPr>
            <p:nvPr/>
          </p:nvSpPr>
          <p:spPr bwMode="auto">
            <a:xfrm>
              <a:off x="7453313" y="3459162"/>
              <a:ext cx="15875" cy="14288"/>
            </a:xfrm>
            <a:prstGeom prst="rect">
              <a:avLst/>
            </a:prstGeom>
            <a:noFill/>
            <a:ln w="14288" cap="rnd" algn="ctr">
              <a:solidFill>
                <a:srgbClr val="C5C5C5"/>
              </a:solidFill>
              <a:miter lim="800000"/>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82" name="Rectangle 876"/>
            <p:cNvSpPr>
              <a:spLocks noChangeArrowheads="1"/>
            </p:cNvSpPr>
            <p:nvPr/>
          </p:nvSpPr>
          <p:spPr bwMode="auto">
            <a:xfrm>
              <a:off x="7453313" y="3459162"/>
              <a:ext cx="15875" cy="14288"/>
            </a:xfrm>
            <a:prstGeom prst="rect">
              <a:avLst/>
            </a:prstGeom>
            <a:noFill/>
            <a:ln w="14288" cap="rnd" algn="ctr">
              <a:solidFill>
                <a:srgbClr val="C5C5C5"/>
              </a:solidFill>
              <a:miter lim="800000"/>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83" name="Freeform 877"/>
            <p:cNvSpPr>
              <a:spLocks/>
            </p:cNvSpPr>
            <p:nvPr/>
          </p:nvSpPr>
          <p:spPr bwMode="auto">
            <a:xfrm>
              <a:off x="7453313" y="3459162"/>
              <a:ext cx="15875" cy="14288"/>
            </a:xfrm>
            <a:custGeom>
              <a:avLst/>
              <a:gdLst>
                <a:gd name="T0" fmla="*/ 0 w 9"/>
                <a:gd name="T1" fmla="*/ 0 h 9"/>
                <a:gd name="T2" fmla="*/ 0 w 9"/>
                <a:gd name="T3" fmla="*/ 2147483647 h 9"/>
                <a:gd name="T4" fmla="*/ 2147483647 w 9"/>
                <a:gd name="T5" fmla="*/ 2147483647 h 9"/>
                <a:gd name="T6" fmla="*/ 2147483647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0" y="9"/>
                  </a:lnTo>
                  <a:lnTo>
                    <a:pt x="9" y="9"/>
                  </a:lnTo>
                  <a:lnTo>
                    <a:pt x="9" y="0"/>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84" name="Line 878"/>
            <p:cNvSpPr>
              <a:spLocks noChangeShapeType="1"/>
            </p:cNvSpPr>
            <p:nvPr/>
          </p:nvSpPr>
          <p:spPr bwMode="auto">
            <a:xfrm flipH="1">
              <a:off x="7453313" y="3459162"/>
              <a:ext cx="15875" cy="14288"/>
            </a:xfrm>
            <a:prstGeom prst="line">
              <a:avLst/>
            </a:prstGeom>
            <a:noFill/>
            <a:ln w="14288" cap="rnd">
              <a:solidFill>
                <a:srgbClr val="C5C5C5"/>
              </a:solidFill>
              <a:round/>
              <a:headEnd/>
              <a:tailEnd/>
            </a:ln>
          </p:spPr>
          <p:txBody>
            <a:bodyPr/>
            <a:lstStyle/>
            <a:p>
              <a:endParaRPr lang="zh-CN" altLang="en-US"/>
            </a:p>
          </p:txBody>
        </p:sp>
        <p:sp>
          <p:nvSpPr>
            <p:cNvPr id="55885" name="Freeform 879"/>
            <p:cNvSpPr>
              <a:spLocks/>
            </p:cNvSpPr>
            <p:nvPr/>
          </p:nvSpPr>
          <p:spPr bwMode="auto">
            <a:xfrm>
              <a:off x="4535488" y="2557462"/>
              <a:ext cx="98425" cy="93663"/>
            </a:xfrm>
            <a:custGeom>
              <a:avLst/>
              <a:gdLst>
                <a:gd name="T0" fmla="*/ 2147483647 w 61"/>
                <a:gd name="T1" fmla="*/ 2147483647 h 62"/>
                <a:gd name="T2" fmla="*/ 2147483647 w 61"/>
                <a:gd name="T3" fmla="*/ 2147483647 h 62"/>
                <a:gd name="T4" fmla="*/ 2147483647 w 61"/>
                <a:gd name="T5" fmla="*/ 2147483647 h 62"/>
                <a:gd name="T6" fmla="*/ 2147483647 w 61"/>
                <a:gd name="T7" fmla="*/ 2147483647 h 62"/>
                <a:gd name="T8" fmla="*/ 2147483647 w 61"/>
                <a:gd name="T9" fmla="*/ 2147483647 h 62"/>
                <a:gd name="T10" fmla="*/ 2147483647 w 61"/>
                <a:gd name="T11" fmla="*/ 2147483647 h 62"/>
                <a:gd name="T12" fmla="*/ 0 w 61"/>
                <a:gd name="T13" fmla="*/ 2147483647 h 62"/>
                <a:gd name="T14" fmla="*/ 2147483647 w 61"/>
                <a:gd name="T15" fmla="*/ 2147483647 h 62"/>
                <a:gd name="T16" fmla="*/ 2147483647 w 61"/>
                <a:gd name="T17" fmla="*/ 2147483647 h 62"/>
                <a:gd name="T18" fmla="*/ 2147483647 w 61"/>
                <a:gd name="T19" fmla="*/ 2147483647 h 62"/>
                <a:gd name="T20" fmla="*/ 2147483647 w 61"/>
                <a:gd name="T21" fmla="*/ 2147483647 h 62"/>
                <a:gd name="T22" fmla="*/ 2147483647 w 61"/>
                <a:gd name="T23" fmla="*/ 2147483647 h 62"/>
                <a:gd name="T24" fmla="*/ 2147483647 w 61"/>
                <a:gd name="T25" fmla="*/ 2147483647 h 62"/>
                <a:gd name="T26" fmla="*/ 2147483647 w 61"/>
                <a:gd name="T27" fmla="*/ 2147483647 h 62"/>
                <a:gd name="T28" fmla="*/ 2147483647 w 61"/>
                <a:gd name="T29" fmla="*/ 2147483647 h 62"/>
                <a:gd name="T30" fmla="*/ 2147483647 w 61"/>
                <a:gd name="T31" fmla="*/ 2147483647 h 62"/>
                <a:gd name="T32" fmla="*/ 2147483647 w 61"/>
                <a:gd name="T33" fmla="*/ 0 h 62"/>
                <a:gd name="T34" fmla="*/ 2147483647 w 61"/>
                <a:gd name="T35" fmla="*/ 0 h 62"/>
                <a:gd name="T36" fmla="*/ 2147483647 w 61"/>
                <a:gd name="T37" fmla="*/ 214748364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62"/>
                <a:gd name="T59" fmla="*/ 61 w 61"/>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62">
                  <a:moveTo>
                    <a:pt x="35" y="9"/>
                  </a:moveTo>
                  <a:lnTo>
                    <a:pt x="43" y="18"/>
                  </a:lnTo>
                  <a:lnTo>
                    <a:pt x="61" y="18"/>
                  </a:lnTo>
                  <a:lnTo>
                    <a:pt x="61" y="35"/>
                  </a:lnTo>
                  <a:lnTo>
                    <a:pt x="52" y="53"/>
                  </a:lnTo>
                  <a:lnTo>
                    <a:pt x="8" y="62"/>
                  </a:lnTo>
                  <a:lnTo>
                    <a:pt x="0" y="53"/>
                  </a:lnTo>
                  <a:lnTo>
                    <a:pt x="8" y="53"/>
                  </a:lnTo>
                  <a:lnTo>
                    <a:pt x="26" y="35"/>
                  </a:lnTo>
                  <a:lnTo>
                    <a:pt x="8" y="26"/>
                  </a:lnTo>
                  <a:lnTo>
                    <a:pt x="17" y="26"/>
                  </a:lnTo>
                  <a:lnTo>
                    <a:pt x="8" y="18"/>
                  </a:lnTo>
                  <a:lnTo>
                    <a:pt x="17" y="18"/>
                  </a:lnTo>
                  <a:lnTo>
                    <a:pt x="26" y="18"/>
                  </a:lnTo>
                  <a:lnTo>
                    <a:pt x="35" y="9"/>
                  </a:lnTo>
                  <a:lnTo>
                    <a:pt x="26" y="9"/>
                  </a:lnTo>
                  <a:lnTo>
                    <a:pt x="35" y="0"/>
                  </a:lnTo>
                  <a:lnTo>
                    <a:pt x="43" y="0"/>
                  </a:lnTo>
                  <a:lnTo>
                    <a:pt x="35"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86" name="Group 880"/>
            <p:cNvGrpSpPr>
              <a:grpSpLocks/>
            </p:cNvGrpSpPr>
            <p:nvPr/>
          </p:nvGrpSpPr>
          <p:grpSpPr bwMode="auto">
            <a:xfrm>
              <a:off x="4535488" y="2557462"/>
              <a:ext cx="98425" cy="93663"/>
              <a:chOff x="2500" y="1429"/>
              <a:chExt cx="61" cy="62"/>
            </a:xfrm>
          </p:grpSpPr>
          <p:sp>
            <p:nvSpPr>
              <p:cNvPr id="55902" name="Freeform 881"/>
              <p:cNvSpPr>
                <a:spLocks/>
              </p:cNvSpPr>
              <p:nvPr/>
            </p:nvSpPr>
            <p:spPr bwMode="auto">
              <a:xfrm>
                <a:off x="2500" y="1429"/>
                <a:ext cx="61" cy="62"/>
              </a:xfrm>
              <a:custGeom>
                <a:avLst/>
                <a:gdLst>
                  <a:gd name="T0" fmla="*/ 35 w 61"/>
                  <a:gd name="T1" fmla="*/ 9 h 62"/>
                  <a:gd name="T2" fmla="*/ 43 w 61"/>
                  <a:gd name="T3" fmla="*/ 18 h 62"/>
                  <a:gd name="T4" fmla="*/ 61 w 61"/>
                  <a:gd name="T5" fmla="*/ 18 h 62"/>
                  <a:gd name="T6" fmla="*/ 61 w 61"/>
                  <a:gd name="T7" fmla="*/ 35 h 62"/>
                  <a:gd name="T8" fmla="*/ 52 w 61"/>
                  <a:gd name="T9" fmla="*/ 53 h 62"/>
                  <a:gd name="T10" fmla="*/ 8 w 61"/>
                  <a:gd name="T11" fmla="*/ 62 h 62"/>
                  <a:gd name="T12" fmla="*/ 0 w 61"/>
                  <a:gd name="T13" fmla="*/ 53 h 62"/>
                  <a:gd name="T14" fmla="*/ 8 w 61"/>
                  <a:gd name="T15" fmla="*/ 53 h 62"/>
                  <a:gd name="T16" fmla="*/ 26 w 61"/>
                  <a:gd name="T17" fmla="*/ 35 h 62"/>
                  <a:gd name="T18" fmla="*/ 8 w 61"/>
                  <a:gd name="T19" fmla="*/ 26 h 62"/>
                  <a:gd name="T20" fmla="*/ 17 w 61"/>
                  <a:gd name="T21" fmla="*/ 26 h 62"/>
                  <a:gd name="T22" fmla="*/ 8 w 61"/>
                  <a:gd name="T23" fmla="*/ 18 h 62"/>
                  <a:gd name="T24" fmla="*/ 17 w 61"/>
                  <a:gd name="T25" fmla="*/ 18 h 62"/>
                  <a:gd name="T26" fmla="*/ 26 w 61"/>
                  <a:gd name="T27" fmla="*/ 18 h 62"/>
                  <a:gd name="T28" fmla="*/ 35 w 61"/>
                  <a:gd name="T29" fmla="*/ 9 h 62"/>
                  <a:gd name="T30" fmla="*/ 26 w 61"/>
                  <a:gd name="T31" fmla="*/ 9 h 62"/>
                  <a:gd name="T32" fmla="*/ 35 w 61"/>
                  <a:gd name="T33" fmla="*/ 0 h 62"/>
                  <a:gd name="T34" fmla="*/ 43 w 61"/>
                  <a:gd name="T35" fmla="*/ 0 h 62"/>
                  <a:gd name="T36" fmla="*/ 35 w 61"/>
                  <a:gd name="T37" fmla="*/ 9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62"/>
                  <a:gd name="T59" fmla="*/ 61 w 61"/>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62">
                    <a:moveTo>
                      <a:pt x="35" y="9"/>
                    </a:moveTo>
                    <a:lnTo>
                      <a:pt x="43" y="18"/>
                    </a:lnTo>
                    <a:lnTo>
                      <a:pt x="61" y="18"/>
                    </a:lnTo>
                    <a:lnTo>
                      <a:pt x="61" y="35"/>
                    </a:lnTo>
                    <a:lnTo>
                      <a:pt x="52" y="53"/>
                    </a:lnTo>
                    <a:lnTo>
                      <a:pt x="8" y="62"/>
                    </a:lnTo>
                    <a:lnTo>
                      <a:pt x="0" y="53"/>
                    </a:lnTo>
                    <a:lnTo>
                      <a:pt x="8" y="53"/>
                    </a:lnTo>
                    <a:lnTo>
                      <a:pt x="26" y="35"/>
                    </a:lnTo>
                    <a:lnTo>
                      <a:pt x="8" y="26"/>
                    </a:lnTo>
                    <a:lnTo>
                      <a:pt x="17" y="26"/>
                    </a:lnTo>
                    <a:lnTo>
                      <a:pt x="8" y="18"/>
                    </a:lnTo>
                    <a:lnTo>
                      <a:pt x="17" y="18"/>
                    </a:lnTo>
                    <a:lnTo>
                      <a:pt x="26" y="18"/>
                    </a:lnTo>
                    <a:lnTo>
                      <a:pt x="35" y="9"/>
                    </a:lnTo>
                    <a:lnTo>
                      <a:pt x="26" y="9"/>
                    </a:lnTo>
                    <a:lnTo>
                      <a:pt x="35" y="0"/>
                    </a:lnTo>
                    <a:lnTo>
                      <a:pt x="43" y="0"/>
                    </a:lnTo>
                    <a:lnTo>
                      <a:pt x="35"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03" name="Freeform 882"/>
              <p:cNvSpPr>
                <a:spLocks/>
              </p:cNvSpPr>
              <p:nvPr/>
            </p:nvSpPr>
            <p:spPr bwMode="auto">
              <a:xfrm>
                <a:off x="2500" y="1429"/>
                <a:ext cx="61" cy="62"/>
              </a:xfrm>
              <a:custGeom>
                <a:avLst/>
                <a:gdLst>
                  <a:gd name="T0" fmla="*/ 35 w 61"/>
                  <a:gd name="T1" fmla="*/ 9 h 62"/>
                  <a:gd name="T2" fmla="*/ 43 w 61"/>
                  <a:gd name="T3" fmla="*/ 18 h 62"/>
                  <a:gd name="T4" fmla="*/ 61 w 61"/>
                  <a:gd name="T5" fmla="*/ 18 h 62"/>
                  <a:gd name="T6" fmla="*/ 61 w 61"/>
                  <a:gd name="T7" fmla="*/ 35 h 62"/>
                  <a:gd name="T8" fmla="*/ 52 w 61"/>
                  <a:gd name="T9" fmla="*/ 53 h 62"/>
                  <a:gd name="T10" fmla="*/ 8 w 61"/>
                  <a:gd name="T11" fmla="*/ 62 h 62"/>
                  <a:gd name="T12" fmla="*/ 0 w 61"/>
                  <a:gd name="T13" fmla="*/ 53 h 62"/>
                  <a:gd name="T14" fmla="*/ 8 w 61"/>
                  <a:gd name="T15" fmla="*/ 53 h 62"/>
                  <a:gd name="T16" fmla="*/ 26 w 61"/>
                  <a:gd name="T17" fmla="*/ 35 h 62"/>
                  <a:gd name="T18" fmla="*/ 8 w 61"/>
                  <a:gd name="T19" fmla="*/ 26 h 62"/>
                  <a:gd name="T20" fmla="*/ 17 w 61"/>
                  <a:gd name="T21" fmla="*/ 26 h 62"/>
                  <a:gd name="T22" fmla="*/ 8 w 61"/>
                  <a:gd name="T23" fmla="*/ 18 h 62"/>
                  <a:gd name="T24" fmla="*/ 17 w 61"/>
                  <a:gd name="T25" fmla="*/ 18 h 62"/>
                  <a:gd name="T26" fmla="*/ 26 w 61"/>
                  <a:gd name="T27" fmla="*/ 18 h 62"/>
                  <a:gd name="T28" fmla="*/ 35 w 61"/>
                  <a:gd name="T29" fmla="*/ 9 h 62"/>
                  <a:gd name="T30" fmla="*/ 26 w 61"/>
                  <a:gd name="T31" fmla="*/ 9 h 62"/>
                  <a:gd name="T32" fmla="*/ 35 w 61"/>
                  <a:gd name="T33" fmla="*/ 0 h 62"/>
                  <a:gd name="T34" fmla="*/ 43 w 61"/>
                  <a:gd name="T35" fmla="*/ 0 h 62"/>
                  <a:gd name="T36" fmla="*/ 35 w 61"/>
                  <a:gd name="T37" fmla="*/ 9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62"/>
                  <a:gd name="T59" fmla="*/ 61 w 61"/>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62">
                    <a:moveTo>
                      <a:pt x="35" y="9"/>
                    </a:moveTo>
                    <a:lnTo>
                      <a:pt x="43" y="18"/>
                    </a:lnTo>
                    <a:lnTo>
                      <a:pt x="61" y="18"/>
                    </a:lnTo>
                    <a:lnTo>
                      <a:pt x="61" y="35"/>
                    </a:lnTo>
                    <a:lnTo>
                      <a:pt x="52" y="53"/>
                    </a:lnTo>
                    <a:lnTo>
                      <a:pt x="8" y="62"/>
                    </a:lnTo>
                    <a:lnTo>
                      <a:pt x="0" y="53"/>
                    </a:lnTo>
                    <a:lnTo>
                      <a:pt x="8" y="53"/>
                    </a:lnTo>
                    <a:lnTo>
                      <a:pt x="26" y="35"/>
                    </a:lnTo>
                    <a:lnTo>
                      <a:pt x="8" y="26"/>
                    </a:lnTo>
                    <a:lnTo>
                      <a:pt x="17" y="26"/>
                    </a:lnTo>
                    <a:lnTo>
                      <a:pt x="8" y="18"/>
                    </a:lnTo>
                    <a:lnTo>
                      <a:pt x="17" y="18"/>
                    </a:lnTo>
                    <a:lnTo>
                      <a:pt x="26" y="18"/>
                    </a:lnTo>
                    <a:lnTo>
                      <a:pt x="35" y="9"/>
                    </a:lnTo>
                    <a:lnTo>
                      <a:pt x="26" y="9"/>
                    </a:lnTo>
                    <a:lnTo>
                      <a:pt x="35" y="0"/>
                    </a:lnTo>
                    <a:lnTo>
                      <a:pt x="43" y="0"/>
                    </a:lnTo>
                    <a:lnTo>
                      <a:pt x="35" y="9"/>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87" name="Freeform 883"/>
            <p:cNvSpPr>
              <a:spLocks/>
            </p:cNvSpPr>
            <p:nvPr/>
          </p:nvSpPr>
          <p:spPr bwMode="auto">
            <a:xfrm>
              <a:off x="4830763" y="2597150"/>
              <a:ext cx="96837" cy="68262"/>
            </a:xfrm>
            <a:custGeom>
              <a:avLst/>
              <a:gdLst>
                <a:gd name="T0" fmla="*/ 0 w 61"/>
                <a:gd name="T1" fmla="*/ 2147483647 h 45"/>
                <a:gd name="T2" fmla="*/ 2147483647 w 61"/>
                <a:gd name="T3" fmla="*/ 2147483647 h 45"/>
                <a:gd name="T4" fmla="*/ 2147483647 w 61"/>
                <a:gd name="T5" fmla="*/ 2147483647 h 45"/>
                <a:gd name="T6" fmla="*/ 2147483647 w 61"/>
                <a:gd name="T7" fmla="*/ 2147483647 h 45"/>
                <a:gd name="T8" fmla="*/ 2147483647 w 61"/>
                <a:gd name="T9" fmla="*/ 2147483647 h 45"/>
                <a:gd name="T10" fmla="*/ 2147483647 w 61"/>
                <a:gd name="T11" fmla="*/ 2147483647 h 45"/>
                <a:gd name="T12" fmla="*/ 2147483647 w 61"/>
                <a:gd name="T13" fmla="*/ 0 h 45"/>
                <a:gd name="T14" fmla="*/ 2147483647 w 61"/>
                <a:gd name="T15" fmla="*/ 2147483647 h 45"/>
                <a:gd name="T16" fmla="*/ 2147483647 w 61"/>
                <a:gd name="T17" fmla="*/ 2147483647 h 45"/>
                <a:gd name="T18" fmla="*/ 2147483647 w 61"/>
                <a:gd name="T19" fmla="*/ 2147483647 h 45"/>
                <a:gd name="T20" fmla="*/ 2147483647 w 61"/>
                <a:gd name="T21" fmla="*/ 2147483647 h 45"/>
                <a:gd name="T22" fmla="*/ 0 w 61"/>
                <a:gd name="T23" fmla="*/ 2147483647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45"/>
                <a:gd name="T38" fmla="*/ 61 w 61"/>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45">
                  <a:moveTo>
                    <a:pt x="0" y="36"/>
                  </a:moveTo>
                  <a:lnTo>
                    <a:pt x="17" y="9"/>
                  </a:lnTo>
                  <a:lnTo>
                    <a:pt x="17" y="18"/>
                  </a:lnTo>
                  <a:lnTo>
                    <a:pt x="35" y="18"/>
                  </a:lnTo>
                  <a:lnTo>
                    <a:pt x="43" y="18"/>
                  </a:lnTo>
                  <a:lnTo>
                    <a:pt x="35" y="9"/>
                  </a:lnTo>
                  <a:lnTo>
                    <a:pt x="61" y="0"/>
                  </a:lnTo>
                  <a:lnTo>
                    <a:pt x="52" y="18"/>
                  </a:lnTo>
                  <a:lnTo>
                    <a:pt x="43" y="27"/>
                  </a:lnTo>
                  <a:lnTo>
                    <a:pt x="43" y="45"/>
                  </a:lnTo>
                  <a:lnTo>
                    <a:pt x="17" y="36"/>
                  </a:lnTo>
                  <a:lnTo>
                    <a:pt x="0" y="3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nvGrpSpPr>
            <p:cNvPr id="55888" name="Group 884"/>
            <p:cNvGrpSpPr>
              <a:grpSpLocks/>
            </p:cNvGrpSpPr>
            <p:nvPr/>
          </p:nvGrpSpPr>
          <p:grpSpPr bwMode="auto">
            <a:xfrm>
              <a:off x="4830763" y="2597150"/>
              <a:ext cx="96837" cy="68262"/>
              <a:chOff x="2683" y="1455"/>
              <a:chExt cx="61" cy="45"/>
            </a:xfrm>
          </p:grpSpPr>
          <p:sp>
            <p:nvSpPr>
              <p:cNvPr id="55900" name="Freeform 885"/>
              <p:cNvSpPr>
                <a:spLocks/>
              </p:cNvSpPr>
              <p:nvPr/>
            </p:nvSpPr>
            <p:spPr bwMode="auto">
              <a:xfrm>
                <a:off x="2683" y="1455"/>
                <a:ext cx="61" cy="45"/>
              </a:xfrm>
              <a:custGeom>
                <a:avLst/>
                <a:gdLst>
                  <a:gd name="T0" fmla="*/ 0 w 61"/>
                  <a:gd name="T1" fmla="*/ 36 h 45"/>
                  <a:gd name="T2" fmla="*/ 17 w 61"/>
                  <a:gd name="T3" fmla="*/ 9 h 45"/>
                  <a:gd name="T4" fmla="*/ 17 w 61"/>
                  <a:gd name="T5" fmla="*/ 18 h 45"/>
                  <a:gd name="T6" fmla="*/ 35 w 61"/>
                  <a:gd name="T7" fmla="*/ 18 h 45"/>
                  <a:gd name="T8" fmla="*/ 43 w 61"/>
                  <a:gd name="T9" fmla="*/ 18 h 45"/>
                  <a:gd name="T10" fmla="*/ 35 w 61"/>
                  <a:gd name="T11" fmla="*/ 9 h 45"/>
                  <a:gd name="T12" fmla="*/ 61 w 61"/>
                  <a:gd name="T13" fmla="*/ 0 h 45"/>
                  <a:gd name="T14" fmla="*/ 52 w 61"/>
                  <a:gd name="T15" fmla="*/ 18 h 45"/>
                  <a:gd name="T16" fmla="*/ 43 w 61"/>
                  <a:gd name="T17" fmla="*/ 27 h 45"/>
                  <a:gd name="T18" fmla="*/ 43 w 61"/>
                  <a:gd name="T19" fmla="*/ 45 h 45"/>
                  <a:gd name="T20" fmla="*/ 17 w 61"/>
                  <a:gd name="T21" fmla="*/ 36 h 45"/>
                  <a:gd name="T22" fmla="*/ 0 w 61"/>
                  <a:gd name="T23" fmla="*/ 36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45"/>
                  <a:gd name="T38" fmla="*/ 61 w 61"/>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45">
                    <a:moveTo>
                      <a:pt x="0" y="36"/>
                    </a:moveTo>
                    <a:lnTo>
                      <a:pt x="17" y="9"/>
                    </a:lnTo>
                    <a:lnTo>
                      <a:pt x="17" y="18"/>
                    </a:lnTo>
                    <a:lnTo>
                      <a:pt x="35" y="18"/>
                    </a:lnTo>
                    <a:lnTo>
                      <a:pt x="43" y="18"/>
                    </a:lnTo>
                    <a:lnTo>
                      <a:pt x="35" y="9"/>
                    </a:lnTo>
                    <a:lnTo>
                      <a:pt x="61" y="0"/>
                    </a:lnTo>
                    <a:lnTo>
                      <a:pt x="52" y="18"/>
                    </a:lnTo>
                    <a:lnTo>
                      <a:pt x="43" y="27"/>
                    </a:lnTo>
                    <a:lnTo>
                      <a:pt x="43" y="45"/>
                    </a:lnTo>
                    <a:lnTo>
                      <a:pt x="17" y="36"/>
                    </a:lnTo>
                    <a:lnTo>
                      <a:pt x="0" y="36"/>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901" name="Freeform 886"/>
              <p:cNvSpPr>
                <a:spLocks/>
              </p:cNvSpPr>
              <p:nvPr/>
            </p:nvSpPr>
            <p:spPr bwMode="auto">
              <a:xfrm>
                <a:off x="2683" y="1455"/>
                <a:ext cx="61" cy="45"/>
              </a:xfrm>
              <a:custGeom>
                <a:avLst/>
                <a:gdLst>
                  <a:gd name="T0" fmla="*/ 0 w 61"/>
                  <a:gd name="T1" fmla="*/ 36 h 45"/>
                  <a:gd name="T2" fmla="*/ 17 w 61"/>
                  <a:gd name="T3" fmla="*/ 9 h 45"/>
                  <a:gd name="T4" fmla="*/ 17 w 61"/>
                  <a:gd name="T5" fmla="*/ 18 h 45"/>
                  <a:gd name="T6" fmla="*/ 35 w 61"/>
                  <a:gd name="T7" fmla="*/ 18 h 45"/>
                  <a:gd name="T8" fmla="*/ 43 w 61"/>
                  <a:gd name="T9" fmla="*/ 18 h 45"/>
                  <a:gd name="T10" fmla="*/ 35 w 61"/>
                  <a:gd name="T11" fmla="*/ 9 h 45"/>
                  <a:gd name="T12" fmla="*/ 61 w 61"/>
                  <a:gd name="T13" fmla="*/ 0 h 45"/>
                  <a:gd name="T14" fmla="*/ 52 w 61"/>
                  <a:gd name="T15" fmla="*/ 18 h 45"/>
                  <a:gd name="T16" fmla="*/ 43 w 61"/>
                  <a:gd name="T17" fmla="*/ 27 h 45"/>
                  <a:gd name="T18" fmla="*/ 43 w 61"/>
                  <a:gd name="T19" fmla="*/ 45 h 45"/>
                  <a:gd name="T20" fmla="*/ 17 w 61"/>
                  <a:gd name="T21" fmla="*/ 36 h 45"/>
                  <a:gd name="T22" fmla="*/ 0 w 61"/>
                  <a:gd name="T23" fmla="*/ 36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45"/>
                  <a:gd name="T38" fmla="*/ 61 w 61"/>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45">
                    <a:moveTo>
                      <a:pt x="0" y="36"/>
                    </a:moveTo>
                    <a:lnTo>
                      <a:pt x="17" y="9"/>
                    </a:lnTo>
                    <a:lnTo>
                      <a:pt x="17" y="18"/>
                    </a:lnTo>
                    <a:lnTo>
                      <a:pt x="35" y="18"/>
                    </a:lnTo>
                    <a:lnTo>
                      <a:pt x="43" y="18"/>
                    </a:lnTo>
                    <a:lnTo>
                      <a:pt x="35" y="9"/>
                    </a:lnTo>
                    <a:lnTo>
                      <a:pt x="61" y="0"/>
                    </a:lnTo>
                    <a:lnTo>
                      <a:pt x="52" y="18"/>
                    </a:lnTo>
                    <a:lnTo>
                      <a:pt x="43" y="27"/>
                    </a:lnTo>
                    <a:lnTo>
                      <a:pt x="43" y="45"/>
                    </a:lnTo>
                    <a:lnTo>
                      <a:pt x="17" y="36"/>
                    </a:lnTo>
                    <a:lnTo>
                      <a:pt x="0" y="36"/>
                    </a:lnTo>
                  </a:path>
                </a:pathLst>
              </a:custGeom>
              <a:noFill/>
              <a:ln w="14288" cap="rnd">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grpSp>
        <p:sp>
          <p:nvSpPr>
            <p:cNvPr id="55889" name="Freeform 887"/>
            <p:cNvSpPr>
              <a:spLocks/>
            </p:cNvSpPr>
            <p:nvPr/>
          </p:nvSpPr>
          <p:spPr bwMode="auto">
            <a:xfrm>
              <a:off x="5027613" y="2651125"/>
              <a:ext cx="139700" cy="82550"/>
            </a:xfrm>
            <a:custGeom>
              <a:avLst/>
              <a:gdLst>
                <a:gd name="T0" fmla="*/ 2147483647 w 87"/>
                <a:gd name="T1" fmla="*/ 2147483647 h 54"/>
                <a:gd name="T2" fmla="*/ 2147483647 w 87"/>
                <a:gd name="T3" fmla="*/ 0 h 54"/>
                <a:gd name="T4" fmla="*/ 0 w 87"/>
                <a:gd name="T5" fmla="*/ 2147483647 h 54"/>
                <a:gd name="T6" fmla="*/ 2147483647 w 87"/>
                <a:gd name="T7" fmla="*/ 2147483647 h 54"/>
                <a:gd name="T8" fmla="*/ 2147483647 w 87"/>
                <a:gd name="T9" fmla="*/ 2147483647 h 54"/>
                <a:gd name="T10" fmla="*/ 2147483647 w 87"/>
                <a:gd name="T11" fmla="*/ 2147483647 h 54"/>
                <a:gd name="T12" fmla="*/ 2147483647 w 87"/>
                <a:gd name="T13" fmla="*/ 2147483647 h 54"/>
                <a:gd name="T14" fmla="*/ 2147483647 w 87"/>
                <a:gd name="T15" fmla="*/ 2147483647 h 54"/>
                <a:gd name="T16" fmla="*/ 2147483647 w 87"/>
                <a:gd name="T17" fmla="*/ 2147483647 h 54"/>
                <a:gd name="T18" fmla="*/ 2147483647 w 87"/>
                <a:gd name="T19" fmla="*/ 2147483647 h 54"/>
                <a:gd name="T20" fmla="*/ 2147483647 w 87"/>
                <a:gd name="T21" fmla="*/ 2147483647 h 54"/>
                <a:gd name="T22" fmla="*/ 2147483647 w 87"/>
                <a:gd name="T23" fmla="*/ 2147483647 h 54"/>
                <a:gd name="T24" fmla="*/ 2147483647 w 87"/>
                <a:gd name="T25" fmla="*/ 2147483647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4"/>
                <a:gd name="T41" fmla="*/ 87 w 87"/>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4">
                  <a:moveTo>
                    <a:pt x="34" y="9"/>
                  </a:moveTo>
                  <a:lnTo>
                    <a:pt x="34" y="0"/>
                  </a:lnTo>
                  <a:lnTo>
                    <a:pt x="0" y="27"/>
                  </a:lnTo>
                  <a:lnTo>
                    <a:pt x="8" y="36"/>
                  </a:lnTo>
                  <a:lnTo>
                    <a:pt x="26" y="54"/>
                  </a:lnTo>
                  <a:lnTo>
                    <a:pt x="34" y="54"/>
                  </a:lnTo>
                  <a:lnTo>
                    <a:pt x="43" y="36"/>
                  </a:lnTo>
                  <a:lnTo>
                    <a:pt x="61" y="54"/>
                  </a:lnTo>
                  <a:lnTo>
                    <a:pt x="87" y="36"/>
                  </a:lnTo>
                  <a:lnTo>
                    <a:pt x="69" y="27"/>
                  </a:lnTo>
                  <a:lnTo>
                    <a:pt x="61" y="27"/>
                  </a:lnTo>
                  <a:lnTo>
                    <a:pt x="52" y="9"/>
                  </a:lnTo>
                  <a:lnTo>
                    <a:pt x="34" y="9"/>
                  </a:lnTo>
                  <a:close/>
                </a:path>
              </a:pathLst>
            </a:custGeom>
            <a:noFill/>
            <a:ln w="9525">
              <a:solidFill>
                <a:srgbClr val="C5C5C5"/>
              </a:solidFill>
              <a:round/>
              <a:headEnd/>
              <a:tailEnd/>
            </a:ln>
          </p:spPr>
          <p:txBody>
            <a:bodyPr/>
            <a:lstStyle/>
            <a:p>
              <a:endParaRPr lang="zh-CN" altLang="en-US" sz="1400" b="0">
                <a:latin typeface="微软雅黑" pitchFamily="34" charset="-122"/>
                <a:ea typeface="微软雅黑" pitchFamily="34" charset="-122"/>
                <a:cs typeface="Arial" pitchFamily="34" charset="0"/>
              </a:endParaRPr>
            </a:p>
          </p:txBody>
        </p:sp>
        <p:sp>
          <p:nvSpPr>
            <p:cNvPr id="55890" name="Text Box 897"/>
            <p:cNvSpPr txBox="1">
              <a:spLocks noChangeArrowheads="1"/>
            </p:cNvSpPr>
            <p:nvPr/>
          </p:nvSpPr>
          <p:spPr bwMode="auto">
            <a:xfrm>
              <a:off x="2162175" y="2577068"/>
              <a:ext cx="855663" cy="439430"/>
            </a:xfrm>
            <a:prstGeom prst="rect">
              <a:avLst/>
            </a:prstGeom>
            <a:noFill/>
            <a:ln w="9525">
              <a:noFill/>
              <a:miter lim="800000"/>
              <a:headEnd/>
              <a:tailEnd/>
            </a:ln>
          </p:spPr>
          <p:txBody>
            <a:bodyPr lIns="0" tIns="0" rIns="0" bIns="0">
              <a:spAutoFit/>
            </a:bodyPr>
            <a:lstStyle/>
            <a:p>
              <a:pPr fontAlgn="t">
                <a:lnSpc>
                  <a:spcPct val="120000"/>
                </a:lnSpc>
                <a:spcBef>
                  <a:spcPct val="50000"/>
                </a:spcBef>
              </a:pPr>
              <a:r>
                <a:rPr lang="zh-CN" altLang="en-US" sz="1400" b="0">
                  <a:solidFill>
                    <a:schemeClr val="tx1"/>
                  </a:solidFill>
                  <a:latin typeface="微软雅黑" pitchFamily="34" charset="-122"/>
                  <a:ea typeface="微软雅黑" pitchFamily="34" charset="-122"/>
                  <a:cs typeface="Arial" pitchFamily="34" charset="0"/>
                </a:rPr>
                <a:t>沃尔沃、戴姆勒、斯堪尼亚</a:t>
              </a:r>
            </a:p>
          </p:txBody>
        </p:sp>
        <p:sp>
          <p:nvSpPr>
            <p:cNvPr id="55891" name="Text Box 898"/>
            <p:cNvSpPr txBox="1">
              <a:spLocks noChangeArrowheads="1"/>
            </p:cNvSpPr>
            <p:nvPr/>
          </p:nvSpPr>
          <p:spPr bwMode="auto">
            <a:xfrm>
              <a:off x="2681288" y="4458097"/>
              <a:ext cx="482600" cy="915478"/>
            </a:xfrm>
            <a:prstGeom prst="rect">
              <a:avLst/>
            </a:prstGeom>
            <a:noFill/>
            <a:ln w="9525">
              <a:noFill/>
              <a:miter lim="800000"/>
              <a:headEnd/>
              <a:tailEnd/>
            </a:ln>
          </p:spPr>
          <p:txBody>
            <a:bodyPr lIns="0" tIns="0" rIns="0" bIns="0">
              <a:spAutoFit/>
            </a:bodyPr>
            <a:lstStyle/>
            <a:p>
              <a:pPr fontAlgn="t"/>
              <a:r>
                <a:rPr lang="zh-CN" altLang="en-US" sz="1400" b="0">
                  <a:solidFill>
                    <a:schemeClr val="tx1"/>
                  </a:solidFill>
                  <a:latin typeface="微软雅黑" pitchFamily="34" charset="-122"/>
                  <a:ea typeface="微软雅黑" pitchFamily="34" charset="-122"/>
                  <a:cs typeface="Arial" pitchFamily="34" charset="0"/>
                </a:rPr>
                <a:t>戴姆勒、大众、斯堪尼亚、宇通</a:t>
              </a:r>
            </a:p>
          </p:txBody>
        </p:sp>
        <p:sp>
          <p:nvSpPr>
            <p:cNvPr id="55892" name="Text Box 899"/>
            <p:cNvSpPr txBox="1">
              <a:spLocks noChangeArrowheads="1"/>
            </p:cNvSpPr>
            <p:nvPr/>
          </p:nvSpPr>
          <p:spPr bwMode="auto">
            <a:xfrm>
              <a:off x="4619625" y="2476500"/>
              <a:ext cx="901700" cy="732382"/>
            </a:xfrm>
            <a:prstGeom prst="rect">
              <a:avLst/>
            </a:prstGeom>
            <a:noFill/>
            <a:ln w="9525">
              <a:noFill/>
              <a:miter lim="800000"/>
              <a:headEnd/>
              <a:tailEnd/>
            </a:ln>
          </p:spPr>
          <p:txBody>
            <a:bodyPr lIns="0" tIns="0" rIns="0" bIns="0">
              <a:spAutoFit/>
            </a:bodyPr>
            <a:lstStyle/>
            <a:p>
              <a:pPr fontAlgn="t"/>
              <a:r>
                <a:rPr lang="zh-CN" altLang="en-US" sz="1400" b="0">
                  <a:solidFill>
                    <a:schemeClr val="tx1"/>
                  </a:solidFill>
                  <a:latin typeface="微软雅黑" pitchFamily="34" charset="-122"/>
                  <a:ea typeface="微软雅黑" pitchFamily="34" charset="-122"/>
                  <a:cs typeface="Arial" pitchFamily="34" charset="0"/>
                </a:rPr>
                <a:t>依维柯、沃尔沃、戴姆勒、斯堪尼亚、曼、</a:t>
              </a:r>
              <a:r>
                <a:rPr lang="en-US" altLang="zh-CN" sz="1400" b="0">
                  <a:solidFill>
                    <a:schemeClr val="tx1"/>
                  </a:solidFill>
                  <a:latin typeface="微软雅黑" pitchFamily="34" charset="-122"/>
                  <a:ea typeface="微软雅黑" pitchFamily="34" charset="-122"/>
                  <a:cs typeface="Arial" pitchFamily="34" charset="0"/>
                </a:rPr>
                <a:t>VDL</a:t>
              </a:r>
              <a:endParaRPr lang="zh-CN" altLang="en-US" sz="1400" b="0">
                <a:solidFill>
                  <a:schemeClr val="tx1"/>
                </a:solidFill>
                <a:latin typeface="微软雅黑" pitchFamily="34" charset="-122"/>
                <a:ea typeface="微软雅黑" pitchFamily="34" charset="-122"/>
                <a:cs typeface="Arial" pitchFamily="34" charset="0"/>
              </a:endParaRPr>
            </a:p>
          </p:txBody>
        </p:sp>
        <p:sp>
          <p:nvSpPr>
            <p:cNvPr id="55893" name="Text Box 900"/>
            <p:cNvSpPr txBox="1">
              <a:spLocks noChangeArrowheads="1"/>
            </p:cNvSpPr>
            <p:nvPr/>
          </p:nvSpPr>
          <p:spPr bwMode="auto">
            <a:xfrm>
              <a:off x="5813425" y="2220912"/>
              <a:ext cx="1162050" cy="439430"/>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en-US" altLang="zh-CN" sz="1400" b="0">
                  <a:solidFill>
                    <a:schemeClr val="tx1"/>
                  </a:solidFill>
                  <a:latin typeface="微软雅黑" pitchFamily="34" charset="-122"/>
                  <a:ea typeface="微软雅黑" pitchFamily="34" charset="-122"/>
                  <a:cs typeface="Arial" pitchFamily="34" charset="0"/>
                </a:rPr>
                <a:t>Gaz</a:t>
              </a:r>
              <a:r>
                <a:rPr lang="zh-CN" altLang="en-US" sz="1400" b="0">
                  <a:solidFill>
                    <a:schemeClr val="tx1"/>
                  </a:solidFill>
                  <a:latin typeface="微软雅黑" pitchFamily="34" charset="-122"/>
                  <a:ea typeface="微软雅黑" pitchFamily="34" charset="-122"/>
                  <a:cs typeface="Arial" pitchFamily="34" charset="0"/>
                </a:rPr>
                <a:t>、</a:t>
              </a:r>
              <a:r>
                <a:rPr lang="en-US" altLang="zh-CN" sz="1400" b="0">
                  <a:solidFill>
                    <a:schemeClr val="tx1"/>
                  </a:solidFill>
                  <a:latin typeface="微软雅黑" pitchFamily="34" charset="-122"/>
                  <a:ea typeface="微软雅黑" pitchFamily="34" charset="-122"/>
                  <a:cs typeface="Arial" pitchFamily="34" charset="0"/>
                </a:rPr>
                <a:t>Taz</a:t>
              </a:r>
              <a:r>
                <a:rPr lang="zh-CN" altLang="en-US" sz="1400" b="0">
                  <a:solidFill>
                    <a:schemeClr val="tx1"/>
                  </a:solidFill>
                  <a:latin typeface="微软雅黑" pitchFamily="34" charset="-122"/>
                  <a:ea typeface="微软雅黑" pitchFamily="34" charset="-122"/>
                  <a:cs typeface="Arial" pitchFamily="34" charset="0"/>
                </a:rPr>
                <a:t>、</a:t>
              </a:r>
              <a:r>
                <a:rPr lang="en-US" altLang="zh-CN" sz="1400" b="0">
                  <a:solidFill>
                    <a:schemeClr val="tx1"/>
                  </a:solidFill>
                  <a:latin typeface="微软雅黑" pitchFamily="34" charset="-122"/>
                  <a:ea typeface="微软雅黑" pitchFamily="34" charset="-122"/>
                  <a:cs typeface="Arial" pitchFamily="34" charset="0"/>
                </a:rPr>
                <a:t>Kamas</a:t>
              </a:r>
              <a:r>
                <a:rPr lang="zh-CN" altLang="en-US" sz="1400" b="0">
                  <a:solidFill>
                    <a:schemeClr val="tx1"/>
                  </a:solidFill>
                  <a:latin typeface="微软雅黑" pitchFamily="34" charset="-122"/>
                  <a:ea typeface="微软雅黑" pitchFamily="34" charset="-122"/>
                  <a:cs typeface="Arial" pitchFamily="34" charset="0"/>
                </a:rPr>
                <a:t>、</a:t>
              </a:r>
              <a:r>
                <a:rPr lang="en-US" altLang="zh-CN" sz="1400" b="0">
                  <a:solidFill>
                    <a:schemeClr val="tx1"/>
                  </a:solidFill>
                  <a:latin typeface="微软雅黑" pitchFamily="34" charset="-122"/>
                  <a:ea typeface="微软雅黑" pitchFamily="34" charset="-122"/>
                  <a:cs typeface="Arial" pitchFamily="34" charset="0"/>
                </a:rPr>
                <a:t>Maz</a:t>
              </a:r>
              <a:endParaRPr lang="zh-CN" altLang="en-US" sz="1400" b="0">
                <a:solidFill>
                  <a:schemeClr val="tx1"/>
                </a:solidFill>
                <a:latin typeface="微软雅黑" pitchFamily="34" charset="-122"/>
                <a:ea typeface="微软雅黑" pitchFamily="34" charset="-122"/>
                <a:cs typeface="Arial" pitchFamily="34" charset="0"/>
              </a:endParaRPr>
            </a:p>
          </p:txBody>
        </p:sp>
        <p:sp>
          <p:nvSpPr>
            <p:cNvPr id="55894" name="Text Box 901"/>
            <p:cNvSpPr txBox="1">
              <a:spLocks noChangeArrowheads="1"/>
            </p:cNvSpPr>
            <p:nvPr/>
          </p:nvSpPr>
          <p:spPr bwMode="auto">
            <a:xfrm>
              <a:off x="4777831" y="3718469"/>
              <a:ext cx="776287" cy="549287"/>
            </a:xfrm>
            <a:prstGeom prst="rect">
              <a:avLst/>
            </a:prstGeom>
            <a:noFill/>
            <a:ln w="9525">
              <a:noFill/>
              <a:miter lim="800000"/>
              <a:headEnd/>
              <a:tailEnd/>
            </a:ln>
          </p:spPr>
          <p:txBody>
            <a:bodyPr lIns="0" tIns="0" rIns="0" bIns="0">
              <a:spAutoFit/>
            </a:bodyPr>
            <a:lstStyle/>
            <a:p>
              <a:pPr fontAlgn="t"/>
              <a:r>
                <a:rPr lang="zh-CN" altLang="en-US" sz="1400" b="0">
                  <a:solidFill>
                    <a:schemeClr val="tx1"/>
                  </a:solidFill>
                  <a:latin typeface="微软雅黑" pitchFamily="34" charset="-122"/>
                  <a:ea typeface="微软雅黑" pitchFamily="34" charset="-122"/>
                  <a:cs typeface="Arial" pitchFamily="34" charset="0"/>
                </a:rPr>
                <a:t>戴姆勒、</a:t>
              </a:r>
              <a:r>
                <a:rPr lang="en-US" altLang="zh-CN" sz="1400" b="0">
                  <a:solidFill>
                    <a:schemeClr val="tx1"/>
                  </a:solidFill>
                  <a:latin typeface="微软雅黑" pitchFamily="34" charset="-122"/>
                  <a:ea typeface="微软雅黑" pitchFamily="34" charset="-122"/>
                  <a:cs typeface="Arial" pitchFamily="34" charset="0"/>
                </a:rPr>
                <a:t>MCV</a:t>
              </a:r>
              <a:r>
                <a:rPr lang="zh-CN" altLang="en-US" sz="1400" b="0">
                  <a:solidFill>
                    <a:schemeClr val="tx1"/>
                  </a:solidFill>
                  <a:latin typeface="微软雅黑" pitchFamily="34" charset="-122"/>
                  <a:ea typeface="微软雅黑" pitchFamily="34" charset="-122"/>
                  <a:cs typeface="Arial" pitchFamily="34" charset="0"/>
                </a:rPr>
                <a:t>、中国品牌</a:t>
              </a:r>
              <a:endParaRPr lang="en-US" altLang="zh-CN" sz="1400" b="0">
                <a:solidFill>
                  <a:schemeClr val="tx1"/>
                </a:solidFill>
                <a:latin typeface="微软雅黑" pitchFamily="34" charset="-122"/>
                <a:ea typeface="微软雅黑" pitchFamily="34" charset="-122"/>
                <a:cs typeface="Arial" pitchFamily="34" charset="0"/>
              </a:endParaRPr>
            </a:p>
          </p:txBody>
        </p:sp>
        <p:sp>
          <p:nvSpPr>
            <p:cNvPr id="55895" name="Text Box 904"/>
            <p:cNvSpPr txBox="1">
              <a:spLocks noChangeArrowheads="1"/>
            </p:cNvSpPr>
            <p:nvPr/>
          </p:nvSpPr>
          <p:spPr bwMode="auto">
            <a:xfrm>
              <a:off x="6191250" y="3419475"/>
              <a:ext cx="760412" cy="915478"/>
            </a:xfrm>
            <a:prstGeom prst="rect">
              <a:avLst/>
            </a:prstGeom>
            <a:noFill/>
            <a:ln w="9525">
              <a:noFill/>
              <a:miter lim="800000"/>
              <a:headEnd/>
              <a:tailEnd/>
            </a:ln>
          </p:spPr>
          <p:txBody>
            <a:bodyPr lIns="0" tIns="0" rIns="0" bIns="0">
              <a:spAutoFit/>
            </a:bodyPr>
            <a:lstStyle/>
            <a:p>
              <a:pPr fontAlgn="t"/>
              <a:r>
                <a:rPr lang="zh-CN" altLang="en-US" sz="1400" b="0">
                  <a:solidFill>
                    <a:schemeClr val="tx1"/>
                  </a:solidFill>
                  <a:latin typeface="微软雅黑" pitchFamily="34" charset="-122"/>
                  <a:ea typeface="微软雅黑" pitchFamily="34" charset="-122"/>
                  <a:cs typeface="Arial" pitchFamily="34" charset="0"/>
                </a:rPr>
                <a:t>塔塔、</a:t>
              </a:r>
              <a:r>
                <a:rPr lang="en-US" altLang="zh-CN" sz="1400" b="0">
                  <a:solidFill>
                    <a:schemeClr val="tx1"/>
                  </a:solidFill>
                  <a:latin typeface="微软雅黑" pitchFamily="34" charset="-122"/>
                  <a:ea typeface="微软雅黑" pitchFamily="34" charset="-122"/>
                  <a:cs typeface="Arial" pitchFamily="34" charset="0"/>
                </a:rPr>
                <a:t>Ashok Leyland</a:t>
              </a:r>
              <a:r>
                <a:rPr lang="zh-CN" altLang="en-US" sz="1400" b="0">
                  <a:solidFill>
                    <a:schemeClr val="tx1"/>
                  </a:solidFill>
                  <a:latin typeface="微软雅黑" pitchFamily="34" charset="-122"/>
                  <a:ea typeface="微软雅黑" pitchFamily="34" charset="-122"/>
                  <a:cs typeface="Arial" pitchFamily="34" charset="0"/>
                </a:rPr>
                <a:t>、日野、沃尔沃</a:t>
              </a:r>
            </a:p>
          </p:txBody>
        </p:sp>
        <p:sp>
          <p:nvSpPr>
            <p:cNvPr id="55896" name="Text Box 905"/>
            <p:cNvSpPr txBox="1">
              <a:spLocks noChangeArrowheads="1"/>
            </p:cNvSpPr>
            <p:nvPr/>
          </p:nvSpPr>
          <p:spPr bwMode="auto">
            <a:xfrm>
              <a:off x="6591300" y="2941637"/>
              <a:ext cx="901700" cy="219714"/>
            </a:xfrm>
            <a:prstGeom prst="rect">
              <a:avLst/>
            </a:prstGeom>
            <a:noFill/>
            <a:ln w="9525">
              <a:noFill/>
              <a:miter lim="800000"/>
              <a:headEnd/>
              <a:tailEnd/>
            </a:ln>
          </p:spPr>
          <p:txBody>
            <a:bodyPr lIns="0" tIns="0" rIns="0" bIns="0">
              <a:spAutoFit/>
            </a:bodyPr>
            <a:lstStyle/>
            <a:p>
              <a:pPr algn="ctr" fontAlgn="t">
                <a:lnSpc>
                  <a:spcPct val="120000"/>
                </a:lnSpc>
                <a:spcBef>
                  <a:spcPct val="50000"/>
                </a:spcBef>
              </a:pPr>
              <a:r>
                <a:rPr lang="zh-CN" altLang="en-US" sz="1400" b="0">
                  <a:solidFill>
                    <a:schemeClr val="tx1"/>
                  </a:solidFill>
                  <a:latin typeface="微软雅黑" pitchFamily="34" charset="-122"/>
                  <a:ea typeface="微软雅黑" pitchFamily="34" charset="-122"/>
                  <a:cs typeface="Arial" pitchFamily="34" charset="0"/>
                </a:rPr>
                <a:t>宇通、金龙系</a:t>
              </a:r>
            </a:p>
          </p:txBody>
        </p:sp>
        <p:sp>
          <p:nvSpPr>
            <p:cNvPr id="55897" name="Text Box 906"/>
            <p:cNvSpPr txBox="1">
              <a:spLocks noChangeArrowheads="1"/>
            </p:cNvSpPr>
            <p:nvPr/>
          </p:nvSpPr>
          <p:spPr bwMode="auto">
            <a:xfrm>
              <a:off x="7453313" y="3195091"/>
              <a:ext cx="547687" cy="1098574"/>
            </a:xfrm>
            <a:prstGeom prst="rect">
              <a:avLst/>
            </a:prstGeom>
            <a:noFill/>
            <a:ln w="9525">
              <a:noFill/>
              <a:miter lim="800000"/>
              <a:headEnd/>
              <a:tailEnd/>
            </a:ln>
          </p:spPr>
          <p:txBody>
            <a:bodyPr lIns="0" tIns="0" rIns="0" bIns="0">
              <a:spAutoFit/>
            </a:bodyPr>
            <a:lstStyle/>
            <a:p>
              <a:pPr fontAlgn="t"/>
              <a:r>
                <a:rPr lang="zh-CN" altLang="en-US" sz="1400" b="0">
                  <a:solidFill>
                    <a:schemeClr val="tx1"/>
                  </a:solidFill>
                  <a:latin typeface="微软雅黑" pitchFamily="34" charset="-122"/>
                  <a:ea typeface="微软雅黑" pitchFamily="34" charset="-122"/>
                  <a:cs typeface="Arial" pitchFamily="34" charset="0"/>
                </a:rPr>
                <a:t>依维柯、沃尔沃、斯堪尼亚、戴姆勒、日野</a:t>
              </a:r>
            </a:p>
          </p:txBody>
        </p:sp>
        <p:sp>
          <p:nvSpPr>
            <p:cNvPr id="55898" name="Text Box 909"/>
            <p:cNvSpPr txBox="1">
              <a:spLocks noChangeArrowheads="1"/>
            </p:cNvSpPr>
            <p:nvPr/>
          </p:nvSpPr>
          <p:spPr bwMode="auto">
            <a:xfrm>
              <a:off x="3173413" y="4208787"/>
              <a:ext cx="742950" cy="219714"/>
            </a:xfrm>
            <a:prstGeom prst="rect">
              <a:avLst/>
            </a:prstGeom>
            <a:noFill/>
            <a:ln w="9525">
              <a:noFill/>
              <a:miter lim="800000"/>
              <a:headEnd/>
              <a:tailEnd/>
            </a:ln>
          </p:spPr>
          <p:txBody>
            <a:bodyPr lIns="0" tIns="0" rIns="0" bIns="0">
              <a:spAutoFit/>
            </a:bodyPr>
            <a:lstStyle/>
            <a:p>
              <a:pPr fontAlgn="t">
                <a:lnSpc>
                  <a:spcPct val="120000"/>
                </a:lnSpc>
                <a:spcBef>
                  <a:spcPct val="50000"/>
                </a:spcBef>
              </a:pPr>
              <a:r>
                <a:rPr lang="zh-CN" altLang="en-US" sz="1400" b="0">
                  <a:solidFill>
                    <a:schemeClr val="tx1"/>
                  </a:solidFill>
                  <a:latin typeface="微软雅黑" pitchFamily="34" charset="-122"/>
                  <a:ea typeface="微软雅黑" pitchFamily="34" charset="-122"/>
                  <a:cs typeface="Arial" pitchFamily="34" charset="0"/>
                </a:rPr>
                <a:t>马可波罗</a:t>
              </a:r>
            </a:p>
          </p:txBody>
        </p:sp>
        <p:sp>
          <p:nvSpPr>
            <p:cNvPr id="55899" name="Text Box 927"/>
            <p:cNvSpPr txBox="1">
              <a:spLocks noChangeArrowheads="1"/>
            </p:cNvSpPr>
            <p:nvPr/>
          </p:nvSpPr>
          <p:spPr bwMode="auto">
            <a:xfrm>
              <a:off x="5573713" y="2902247"/>
              <a:ext cx="673100" cy="549287"/>
            </a:xfrm>
            <a:prstGeom prst="rect">
              <a:avLst/>
            </a:prstGeom>
            <a:noFill/>
            <a:ln w="9525">
              <a:noFill/>
              <a:miter lim="800000"/>
              <a:headEnd/>
              <a:tailEnd/>
            </a:ln>
          </p:spPr>
          <p:txBody>
            <a:bodyPr lIns="0" tIns="0" rIns="0" bIns="0">
              <a:spAutoFit/>
            </a:bodyPr>
            <a:lstStyle/>
            <a:p>
              <a:pPr fontAlgn="t"/>
              <a:r>
                <a:rPr lang="zh-CN" altLang="en-US" sz="1400" b="0">
                  <a:solidFill>
                    <a:schemeClr val="tx1"/>
                  </a:solidFill>
                  <a:latin typeface="微软雅黑" pitchFamily="34" charset="-122"/>
                  <a:ea typeface="微软雅黑" pitchFamily="34" charset="-122"/>
                  <a:cs typeface="Arial" pitchFamily="34" charset="0"/>
                </a:rPr>
                <a:t>马可波罗、</a:t>
              </a:r>
              <a:r>
                <a:rPr lang="en-US" altLang="zh-CN" sz="1400" b="0">
                  <a:solidFill>
                    <a:schemeClr val="tx1"/>
                  </a:solidFill>
                  <a:latin typeface="微软雅黑" pitchFamily="34" charset="-122"/>
                  <a:ea typeface="微软雅黑" pitchFamily="34" charset="-122"/>
                  <a:cs typeface="Arial" pitchFamily="34" charset="0"/>
                </a:rPr>
                <a:t>Temsa</a:t>
              </a:r>
              <a:r>
                <a:rPr lang="zh-CN" altLang="en-US" sz="1400" b="0">
                  <a:solidFill>
                    <a:schemeClr val="tx1"/>
                  </a:solidFill>
                  <a:latin typeface="微软雅黑" pitchFamily="34" charset="-122"/>
                  <a:ea typeface="微软雅黑" pitchFamily="34" charset="-122"/>
                  <a:cs typeface="Arial" pitchFamily="34" charset="0"/>
                </a:rPr>
                <a:t>、戴姆勒</a:t>
              </a:r>
            </a:p>
          </p:txBody>
        </p:sp>
      </p:grpSp>
      <p:sp>
        <p:nvSpPr>
          <p:cNvPr id="55301" name="文本占位符 2"/>
          <p:cNvSpPr txBox="1">
            <a:spLocks/>
          </p:cNvSpPr>
          <p:nvPr/>
        </p:nvSpPr>
        <p:spPr bwMode="auto">
          <a:xfrm>
            <a:off x="512763" y="1620838"/>
            <a:ext cx="8872537" cy="1295400"/>
          </a:xfrm>
          <a:prstGeom prst="rect">
            <a:avLst/>
          </a:prstGeom>
          <a:noFill/>
          <a:ln w="9525">
            <a:noFill/>
            <a:miter lim="800000"/>
            <a:headEnd/>
            <a:tailEnd/>
          </a:ln>
        </p:spPr>
        <p:txBody>
          <a:bodyPr/>
          <a:lstStyle/>
          <a:p>
            <a:pPr marL="285750" indent="-285750" defTabSz="1016000" eaLnBrk="0" hangingPunct="0">
              <a:spcBef>
                <a:spcPts val="600"/>
              </a:spcBef>
              <a:buFont typeface="Wingdings" pitchFamily="2" charset="2"/>
              <a:buChar char="Ø"/>
            </a:pPr>
            <a:endParaRPr lang="zh-CN" altLang="en-US" sz="1800">
              <a:solidFill>
                <a:schemeClr val="tx1"/>
              </a:solidFill>
              <a:ea typeface="微软雅黑"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3.1  </a:t>
            </a:r>
            <a:r>
              <a:rPr lang="zh-CN" altLang="en-US" sz="2500">
                <a:solidFill>
                  <a:srgbClr val="FFFFFF"/>
                </a:solidFill>
                <a:latin typeface="微软雅黑" pitchFamily="34" charset="-122"/>
                <a:ea typeface="微软雅黑" pitchFamily="34" charset="-122"/>
              </a:rPr>
              <a:t>海外未来面对的机遇和挑战（</a:t>
            </a:r>
            <a:r>
              <a:rPr lang="en-US" altLang="zh-CN" sz="2500">
                <a:solidFill>
                  <a:srgbClr val="FFFFFF"/>
                </a:solidFill>
                <a:latin typeface="微软雅黑" pitchFamily="34" charset="-122"/>
                <a:ea typeface="微软雅黑" pitchFamily="34" charset="-122"/>
              </a:rPr>
              <a:t>3/6</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4" name="文本占位符 2"/>
          <p:cNvSpPr txBox="1">
            <a:spLocks/>
          </p:cNvSpPr>
          <p:nvPr/>
        </p:nvSpPr>
        <p:spPr>
          <a:xfrm>
            <a:off x="339725" y="776288"/>
            <a:ext cx="9680575" cy="1230312"/>
          </a:xfrm>
          <a:prstGeom prst="rect">
            <a:avLst/>
          </a:prstGeom>
        </p:spPr>
        <p:txBody>
          <a:bodyPr/>
          <a:lstStyle>
            <a:lvl1pPr marL="382588" indent="-382588"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7088" indent="-317500" algn="l" defTabSz="1016000" rtl="0" eaLnBrk="0" fontAlgn="base" hangingPunct="0">
              <a:spcBef>
                <a:spcPct val="20000"/>
              </a:spcBef>
              <a:spcAft>
                <a:spcPct val="0"/>
              </a:spcAft>
              <a:buChar char="–"/>
              <a:defRPr sz="3100">
                <a:solidFill>
                  <a:schemeClr val="tx1"/>
                </a:solidFill>
                <a:latin typeface="+mn-lt"/>
                <a:ea typeface="+mn-ea"/>
              </a:defRPr>
            </a:lvl2pPr>
            <a:lvl3pPr marL="1273175" indent="-257175" algn="l" defTabSz="1016000" rtl="0" eaLnBrk="0" fontAlgn="base" hangingPunct="0">
              <a:spcBef>
                <a:spcPct val="20000"/>
              </a:spcBef>
              <a:spcAft>
                <a:spcPct val="0"/>
              </a:spcAft>
              <a:buChar char="•"/>
              <a:defRPr sz="2700">
                <a:solidFill>
                  <a:schemeClr val="tx1"/>
                </a:solidFill>
                <a:latin typeface="+mn-lt"/>
                <a:ea typeface="+mn-ea"/>
              </a:defRPr>
            </a:lvl3pPr>
            <a:lvl4pPr marL="1782763" indent="-255588" algn="l" defTabSz="1016000" rtl="0" eaLnBrk="0" fontAlgn="base" hangingPunct="0">
              <a:spcBef>
                <a:spcPct val="20000"/>
              </a:spcBef>
              <a:spcAft>
                <a:spcPct val="0"/>
              </a:spcAft>
              <a:buChar char="–"/>
              <a:defRPr sz="2200">
                <a:solidFill>
                  <a:schemeClr val="tx1"/>
                </a:solidFill>
                <a:latin typeface="+mn-lt"/>
                <a:ea typeface="+mn-ea"/>
              </a:defRPr>
            </a:lvl4pPr>
            <a:lvl5pPr marL="2290763" indent="-254000" algn="l" defTabSz="1016000" rtl="0" eaLnBrk="0" fontAlgn="base" hangingPunct="0">
              <a:spcBef>
                <a:spcPct val="20000"/>
              </a:spcBef>
              <a:spcAft>
                <a:spcPct val="0"/>
              </a:spcAft>
              <a:buChar char="»"/>
              <a:defRPr sz="2200">
                <a:solidFill>
                  <a:schemeClr val="tx1"/>
                </a:solidFill>
                <a:latin typeface="+mn-lt"/>
                <a:ea typeface="+mn-ea"/>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a:lstStyle>
          <a:p>
            <a:pPr marL="266700" indent="-266700">
              <a:buFont typeface="Arial" pitchFamily="34" charset="0"/>
              <a:buChar char="•"/>
              <a:defRPr/>
            </a:pPr>
            <a:r>
              <a:rPr lang="zh-CN" altLang="en-US" sz="2000" dirty="0" smtClean="0">
                <a:solidFill>
                  <a:srgbClr val="008000"/>
                </a:solidFill>
                <a:ea typeface="微软雅黑" pitchFamily="34" charset="-122"/>
              </a:rPr>
              <a:t>我们的对手：</a:t>
            </a:r>
            <a:r>
              <a:rPr lang="zh-CN" altLang="en-US" sz="2000" dirty="0" smtClean="0">
                <a:solidFill>
                  <a:srgbClr val="008000"/>
                </a:solidFill>
                <a:ea typeface="微软雅黑" pitchFamily="34" charset="-122"/>
                <a:sym typeface="Wingdings" pitchFamily="2" charset="2"/>
              </a:rPr>
              <a:t>（</a:t>
            </a:r>
            <a:r>
              <a:rPr lang="en-US" altLang="zh-CN" sz="2000" dirty="0" smtClean="0">
                <a:solidFill>
                  <a:srgbClr val="008000"/>
                </a:solidFill>
                <a:ea typeface="微软雅黑" pitchFamily="34" charset="-122"/>
                <a:sym typeface="Wingdings" pitchFamily="2" charset="2"/>
              </a:rPr>
              <a:t>2/2</a:t>
            </a:r>
            <a:r>
              <a:rPr lang="zh-CN" altLang="en-US" sz="2000" dirty="0">
                <a:solidFill>
                  <a:srgbClr val="008000"/>
                </a:solidFill>
                <a:ea typeface="微软雅黑" pitchFamily="34" charset="-122"/>
                <a:sym typeface="Wingdings" pitchFamily="2" charset="2"/>
              </a:rPr>
              <a:t>）</a:t>
            </a:r>
            <a:endParaRPr lang="en-US" altLang="zh-CN" sz="2000" dirty="0" smtClean="0">
              <a:solidFill>
                <a:srgbClr val="008000"/>
              </a:solidFill>
              <a:ea typeface="微软雅黑" pitchFamily="34" charset="-122"/>
            </a:endParaRPr>
          </a:p>
          <a:p>
            <a:pPr marL="285750" indent="-285750">
              <a:spcBef>
                <a:spcPts val="600"/>
              </a:spcBef>
              <a:buFont typeface="Wingdings" pitchFamily="2" charset="2"/>
              <a:buChar char="Ø"/>
              <a:defRPr/>
            </a:pPr>
            <a:r>
              <a:rPr lang="zh-CN" altLang="en-US" sz="1800" b="0" dirty="0" smtClean="0">
                <a:ea typeface="微软雅黑" pitchFamily="34" charset="-122"/>
              </a:rPr>
              <a:t>从总体</a:t>
            </a:r>
            <a:r>
              <a:rPr lang="zh-CN" altLang="en-US" sz="1800" b="0" dirty="0">
                <a:ea typeface="微软雅黑" pitchFamily="34" charset="-122"/>
              </a:rPr>
              <a:t>销售量来看，宇通销售规模已从</a:t>
            </a:r>
            <a:r>
              <a:rPr lang="en-US" altLang="zh-CN" sz="1800" b="0" dirty="0">
                <a:ea typeface="微软雅黑" pitchFamily="34" charset="-122"/>
              </a:rPr>
              <a:t>2010</a:t>
            </a:r>
            <a:r>
              <a:rPr lang="zh-CN" altLang="en-US" sz="1800" b="0" dirty="0">
                <a:ea typeface="微软雅黑" pitchFamily="34" charset="-122"/>
              </a:rPr>
              <a:t>年</a:t>
            </a:r>
            <a:r>
              <a:rPr lang="zh-CN" altLang="en-US" sz="1800" b="0" dirty="0" smtClean="0">
                <a:ea typeface="微软雅黑" pitchFamily="34" charset="-122"/>
              </a:rPr>
              <a:t>开始</a:t>
            </a:r>
            <a:r>
              <a:rPr lang="zh-CN" altLang="en-US" sz="1800" b="0" dirty="0">
                <a:ea typeface="微软雅黑" pitchFamily="34" charset="-122"/>
              </a:rPr>
              <a:t>位居</a:t>
            </a:r>
            <a:r>
              <a:rPr lang="zh-CN" altLang="en-US" sz="1800" b="0" dirty="0" smtClean="0">
                <a:ea typeface="微软雅黑" pitchFamily="34" charset="-122"/>
              </a:rPr>
              <a:t>世界</a:t>
            </a:r>
            <a:r>
              <a:rPr lang="zh-CN" altLang="en-US" sz="2800" i="1" dirty="0">
                <a:solidFill>
                  <a:srgbClr val="00B050"/>
                </a:solidFill>
                <a:ea typeface="微软雅黑" pitchFamily="34" charset="-122"/>
              </a:rPr>
              <a:t>第</a:t>
            </a:r>
            <a:r>
              <a:rPr lang="en-US" altLang="zh-CN" sz="2800" i="1" dirty="0">
                <a:solidFill>
                  <a:srgbClr val="00B050"/>
                </a:solidFill>
                <a:ea typeface="微软雅黑" pitchFamily="34" charset="-122"/>
              </a:rPr>
              <a:t>1</a:t>
            </a:r>
            <a:r>
              <a:rPr lang="zh-CN" altLang="en-US" sz="2800" i="1" dirty="0" smtClean="0">
                <a:solidFill>
                  <a:srgbClr val="00B050"/>
                </a:solidFill>
                <a:ea typeface="微软雅黑" pitchFamily="34" charset="-122"/>
              </a:rPr>
              <a:t>位</a:t>
            </a:r>
            <a:r>
              <a:rPr lang="zh-CN" altLang="en-US" sz="1800" b="0" dirty="0">
                <a:ea typeface="微软雅黑" pitchFamily="34" charset="-122"/>
              </a:rPr>
              <a:t>，在主要目标市场，已成为国际主流供应商。</a:t>
            </a:r>
            <a:endParaRPr lang="en-US" altLang="zh-CN" sz="1800" b="0" dirty="0">
              <a:ea typeface="微软雅黑" pitchFamily="34" charset="-122"/>
            </a:endParaRPr>
          </a:p>
        </p:txBody>
      </p:sp>
      <p:graphicFrame>
        <p:nvGraphicFramePr>
          <p:cNvPr id="6" name="图表 5"/>
          <p:cNvGraphicFramePr/>
          <p:nvPr>
            <p:extLst>
              <p:ext uri="{D42A27DB-BD31-4B8C-83A1-F6EECF244321}">
                <p14:modId xmlns:p14="http://schemas.microsoft.com/office/powerpoint/2010/main" xmlns="" val="321888894"/>
              </p:ext>
            </p:extLst>
          </p:nvPr>
        </p:nvGraphicFramePr>
        <p:xfrm>
          <a:off x="819398" y="2054430"/>
          <a:ext cx="8657111" cy="4288313"/>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3.1  </a:t>
            </a:r>
            <a:r>
              <a:rPr lang="zh-CN" altLang="en-US" sz="2500" dirty="0">
                <a:solidFill>
                  <a:srgbClr val="FFFFFF"/>
                </a:solidFill>
                <a:latin typeface="微软雅黑" pitchFamily="34" charset="-122"/>
                <a:ea typeface="微软雅黑" pitchFamily="34" charset="-122"/>
              </a:rPr>
              <a:t>海外未来面对的机遇和挑战（</a:t>
            </a:r>
            <a:r>
              <a:rPr lang="en-US" altLang="zh-CN" sz="2500" dirty="0">
                <a:solidFill>
                  <a:srgbClr val="FFFFFF"/>
                </a:solidFill>
                <a:latin typeface="微软雅黑" pitchFamily="34" charset="-122"/>
                <a:ea typeface="微软雅黑" pitchFamily="34" charset="-122"/>
              </a:rPr>
              <a:t>4/6</a:t>
            </a:r>
            <a:r>
              <a:rPr lang="zh-CN" altLang="en-US" sz="2500" dirty="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3" name="文本占位符 2"/>
          <p:cNvSpPr txBox="1">
            <a:spLocks/>
          </p:cNvSpPr>
          <p:nvPr/>
        </p:nvSpPr>
        <p:spPr>
          <a:xfrm>
            <a:off x="339725" y="776288"/>
            <a:ext cx="9345613" cy="1662112"/>
          </a:xfrm>
          <a:prstGeom prst="rect">
            <a:avLst/>
          </a:prstGeom>
        </p:spPr>
        <p:txBody>
          <a:bodyPr/>
          <a:lstStyle>
            <a:lvl1pPr marL="382588" indent="-382588"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7088" indent="-317500" algn="l" defTabSz="1016000" rtl="0" eaLnBrk="0" fontAlgn="base" hangingPunct="0">
              <a:spcBef>
                <a:spcPct val="20000"/>
              </a:spcBef>
              <a:spcAft>
                <a:spcPct val="0"/>
              </a:spcAft>
              <a:buChar char="–"/>
              <a:defRPr sz="3100">
                <a:solidFill>
                  <a:schemeClr val="tx1"/>
                </a:solidFill>
                <a:latin typeface="+mn-lt"/>
                <a:ea typeface="+mn-ea"/>
              </a:defRPr>
            </a:lvl2pPr>
            <a:lvl3pPr marL="1273175" indent="-257175" algn="l" defTabSz="1016000" rtl="0" eaLnBrk="0" fontAlgn="base" hangingPunct="0">
              <a:spcBef>
                <a:spcPct val="20000"/>
              </a:spcBef>
              <a:spcAft>
                <a:spcPct val="0"/>
              </a:spcAft>
              <a:buChar char="•"/>
              <a:defRPr sz="2700">
                <a:solidFill>
                  <a:schemeClr val="tx1"/>
                </a:solidFill>
                <a:latin typeface="+mn-lt"/>
                <a:ea typeface="+mn-ea"/>
              </a:defRPr>
            </a:lvl3pPr>
            <a:lvl4pPr marL="1782763" indent="-255588" algn="l" defTabSz="1016000" rtl="0" eaLnBrk="0" fontAlgn="base" hangingPunct="0">
              <a:spcBef>
                <a:spcPct val="20000"/>
              </a:spcBef>
              <a:spcAft>
                <a:spcPct val="0"/>
              </a:spcAft>
              <a:buChar char="–"/>
              <a:defRPr sz="2200">
                <a:solidFill>
                  <a:schemeClr val="tx1"/>
                </a:solidFill>
                <a:latin typeface="+mn-lt"/>
                <a:ea typeface="+mn-ea"/>
              </a:defRPr>
            </a:lvl4pPr>
            <a:lvl5pPr marL="2290763" indent="-254000" algn="l" defTabSz="1016000" rtl="0" eaLnBrk="0" fontAlgn="base" hangingPunct="0">
              <a:spcBef>
                <a:spcPct val="20000"/>
              </a:spcBef>
              <a:spcAft>
                <a:spcPct val="0"/>
              </a:spcAft>
              <a:buChar char="»"/>
              <a:defRPr sz="2200">
                <a:solidFill>
                  <a:schemeClr val="tx1"/>
                </a:solidFill>
                <a:latin typeface="+mn-lt"/>
                <a:ea typeface="+mn-ea"/>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a:lstStyle>
          <a:p>
            <a:pPr marL="266700" indent="-266700">
              <a:buFont typeface="Arial" pitchFamily="34" charset="0"/>
              <a:buChar char="•"/>
              <a:defRPr/>
            </a:pPr>
            <a:r>
              <a:rPr lang="zh-CN" altLang="en-US" sz="2000" dirty="0" smtClean="0">
                <a:solidFill>
                  <a:srgbClr val="008000"/>
                </a:solidFill>
                <a:ea typeface="微软雅黑" pitchFamily="34" charset="-122"/>
              </a:rPr>
              <a:t>中国客车出口行业的过去与未来：</a:t>
            </a:r>
            <a:endParaRPr lang="en-US" altLang="zh-CN" sz="2000" dirty="0" smtClean="0">
              <a:solidFill>
                <a:srgbClr val="008000"/>
              </a:solidFill>
              <a:ea typeface="微软雅黑" pitchFamily="34" charset="-122"/>
            </a:endParaRPr>
          </a:p>
          <a:p>
            <a:pPr marL="285750" indent="-285750">
              <a:spcBef>
                <a:spcPts val="600"/>
              </a:spcBef>
              <a:buFont typeface="Wingdings" pitchFamily="2" charset="2"/>
              <a:buChar char="Ø"/>
              <a:defRPr/>
            </a:pPr>
            <a:r>
              <a:rPr lang="zh-CN" altLang="en-US" sz="1800" b="0" dirty="0" smtClean="0">
                <a:ea typeface="微软雅黑" pitchFamily="34" charset="-122"/>
              </a:rPr>
              <a:t>在</a:t>
            </a:r>
            <a:r>
              <a:rPr lang="en-US" altLang="zh-CN" sz="1800" b="0" dirty="0">
                <a:ea typeface="微软雅黑" pitchFamily="34" charset="-122"/>
              </a:rPr>
              <a:t>2007</a:t>
            </a:r>
            <a:r>
              <a:rPr lang="zh-CN" altLang="en-US" sz="1800" b="0" dirty="0">
                <a:ea typeface="微软雅黑" pitchFamily="34" charset="-122"/>
              </a:rPr>
              <a:t>年之前，中国客车行业出口保持了较高的增速；</a:t>
            </a:r>
            <a:r>
              <a:rPr lang="en-US" altLang="zh-CN" sz="1800" b="0" dirty="0">
                <a:ea typeface="微软雅黑" pitchFamily="34" charset="-122"/>
              </a:rPr>
              <a:t>2007</a:t>
            </a:r>
            <a:r>
              <a:rPr lang="zh-CN" altLang="en-US" sz="1800" b="0" dirty="0" smtClean="0">
                <a:ea typeface="微软雅黑" pitchFamily="34" charset="-122"/>
              </a:rPr>
              <a:t>年经济危机和</a:t>
            </a:r>
            <a:r>
              <a:rPr lang="en-US" altLang="zh-CN" sz="1800" b="0" dirty="0" smtClean="0">
                <a:ea typeface="微软雅黑" pitchFamily="34" charset="-122"/>
              </a:rPr>
              <a:t>2015</a:t>
            </a:r>
            <a:r>
              <a:rPr lang="zh-CN" altLang="en-US" sz="1800" b="0" dirty="0" smtClean="0">
                <a:ea typeface="微软雅黑" pitchFamily="34" charset="-122"/>
              </a:rPr>
              <a:t>年油价大幅下跌对行业出口也带来较大波动，</a:t>
            </a:r>
            <a:r>
              <a:rPr lang="zh-CN" altLang="en-US" sz="1800" b="0" dirty="0">
                <a:ea typeface="微软雅黑" pitchFamily="34" charset="-122"/>
              </a:rPr>
              <a:t>预计未来</a:t>
            </a:r>
            <a:r>
              <a:rPr lang="en-US" altLang="zh-CN" sz="1800" b="0" dirty="0">
                <a:ea typeface="微软雅黑" pitchFamily="34" charset="-122"/>
              </a:rPr>
              <a:t>3</a:t>
            </a:r>
            <a:r>
              <a:rPr lang="zh-CN" altLang="en-US" sz="1800" b="0" dirty="0">
                <a:ea typeface="微软雅黑" pitchFamily="34" charset="-122"/>
              </a:rPr>
              <a:t>至</a:t>
            </a:r>
            <a:r>
              <a:rPr lang="en-US" altLang="zh-CN" sz="1800" b="0" dirty="0">
                <a:ea typeface="微软雅黑" pitchFamily="34" charset="-122"/>
              </a:rPr>
              <a:t>5</a:t>
            </a:r>
            <a:r>
              <a:rPr lang="zh-CN" altLang="en-US" sz="1800" b="0" dirty="0" smtClean="0">
                <a:ea typeface="微软雅黑" pitchFamily="34" charset="-122"/>
              </a:rPr>
              <a:t>年将</a:t>
            </a:r>
            <a:r>
              <a:rPr lang="zh-CN" altLang="en-US" sz="1800" b="0" dirty="0">
                <a:ea typeface="微软雅黑" pitchFamily="34" charset="-122"/>
              </a:rPr>
              <a:t>保持相对稳定的增长；</a:t>
            </a:r>
            <a:endParaRPr lang="en-US" altLang="zh-CN" sz="1800" b="0" dirty="0">
              <a:ea typeface="微软雅黑" pitchFamily="34" charset="-122"/>
            </a:endParaRPr>
          </a:p>
          <a:p>
            <a:pPr marL="285750" indent="-285750">
              <a:spcBef>
                <a:spcPts val="600"/>
              </a:spcBef>
              <a:buFont typeface="Wingdings" pitchFamily="2" charset="2"/>
              <a:buChar char="Ø"/>
              <a:defRPr/>
            </a:pPr>
            <a:r>
              <a:rPr lang="zh-CN" altLang="en-US" sz="1800" b="0" dirty="0">
                <a:ea typeface="微软雅黑" pitchFamily="34" charset="-122"/>
              </a:rPr>
              <a:t>从模式上看，目前中国客车行业仍以整车出口为主，但</a:t>
            </a:r>
            <a:r>
              <a:rPr lang="en-US" altLang="zh-CN" sz="1800" b="0" dirty="0">
                <a:ea typeface="微软雅黑" pitchFamily="34" charset="-122"/>
              </a:rPr>
              <a:t>KD</a:t>
            </a:r>
            <a:r>
              <a:rPr lang="zh-CN" altLang="en-US" sz="1800" b="0" dirty="0">
                <a:ea typeface="微软雅黑" pitchFamily="34" charset="-122"/>
              </a:rPr>
              <a:t>也逐步被国内客车企业作为“走出去”的一种方式。</a:t>
            </a:r>
          </a:p>
          <a:p>
            <a:pPr marL="285750" indent="-285750">
              <a:spcBef>
                <a:spcPts val="600"/>
              </a:spcBef>
              <a:buFont typeface="Wingdings" pitchFamily="2" charset="2"/>
              <a:buChar char="Ø"/>
              <a:defRPr/>
            </a:pPr>
            <a:endParaRPr lang="zh-CN" altLang="en-US" sz="2000" b="0" dirty="0">
              <a:ea typeface="微软雅黑" pitchFamily="34" charset="-122"/>
            </a:endParaRPr>
          </a:p>
        </p:txBody>
      </p:sp>
      <p:graphicFrame>
        <p:nvGraphicFramePr>
          <p:cNvPr id="6" name="图表 5"/>
          <p:cNvGraphicFramePr/>
          <p:nvPr>
            <p:extLst>
              <p:ext uri="{D42A27DB-BD31-4B8C-83A1-F6EECF244321}">
                <p14:modId xmlns="" xmlns:p14="http://schemas.microsoft.com/office/powerpoint/2010/main" val="3001100689"/>
              </p:ext>
            </p:extLst>
          </p:nvPr>
        </p:nvGraphicFramePr>
        <p:xfrm>
          <a:off x="274638" y="2336800"/>
          <a:ext cx="9798462" cy="40745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620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5"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3.1  </a:t>
            </a:r>
            <a:r>
              <a:rPr lang="zh-CN" altLang="en-US" sz="2500">
                <a:solidFill>
                  <a:srgbClr val="FFFFFF"/>
                </a:solidFill>
                <a:latin typeface="微软雅黑" pitchFamily="34" charset="-122"/>
                <a:ea typeface="微软雅黑" pitchFamily="34" charset="-122"/>
              </a:rPr>
              <a:t>海外未来面对的机遇和挑战（</a:t>
            </a:r>
            <a:r>
              <a:rPr lang="en-US" altLang="zh-CN" sz="2500">
                <a:solidFill>
                  <a:srgbClr val="FFFFFF"/>
                </a:solidFill>
                <a:latin typeface="微软雅黑" pitchFamily="34" charset="-122"/>
                <a:ea typeface="微软雅黑" pitchFamily="34" charset="-122"/>
              </a:rPr>
              <a:t>5/6</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58386" name="文本占位符 2"/>
          <p:cNvSpPr txBox="1">
            <a:spLocks/>
          </p:cNvSpPr>
          <p:nvPr/>
        </p:nvSpPr>
        <p:spPr bwMode="auto">
          <a:xfrm>
            <a:off x="339725" y="776288"/>
            <a:ext cx="9345613" cy="5699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宇通海外的机遇和挑战：</a:t>
            </a:r>
            <a:endParaRPr lang="en-US" altLang="zh-CN" sz="2000">
              <a:solidFill>
                <a:srgbClr val="008000"/>
              </a:solidFill>
              <a:ea typeface="微软雅黑" pitchFamily="34" charset="-122"/>
            </a:endParaRPr>
          </a:p>
        </p:txBody>
      </p:sp>
      <p:graphicFrame>
        <p:nvGraphicFramePr>
          <p:cNvPr id="14" name="表格 13"/>
          <p:cNvGraphicFramePr>
            <a:graphicFrameLocks noGrp="1"/>
          </p:cNvGraphicFramePr>
          <p:nvPr>
            <p:extLst>
              <p:ext uri="{D42A27DB-BD31-4B8C-83A1-F6EECF244321}">
                <p14:modId xmlns="" xmlns:p14="http://schemas.microsoft.com/office/powerpoint/2010/main" val="2778710054"/>
              </p:ext>
            </p:extLst>
          </p:nvPr>
        </p:nvGraphicFramePr>
        <p:xfrm>
          <a:off x="569842" y="1748755"/>
          <a:ext cx="8865706" cy="4557612"/>
        </p:xfrm>
        <a:graphic>
          <a:graphicData uri="http://schemas.openxmlformats.org/drawingml/2006/table">
            <a:tbl>
              <a:tblPr firstRow="1" bandRow="1"/>
              <a:tblGrid>
                <a:gridCol w="4432853"/>
                <a:gridCol w="4432853"/>
              </a:tblGrid>
              <a:tr h="2366767">
                <a:tc>
                  <a:txBody>
                    <a:bodyPr/>
                    <a:lstStyle>
                      <a:defPPr>
                        <a:defRPr lang="zh-CN"/>
                      </a:defPPr>
                      <a:lvl1pPr marL="0" algn="l" defTabSz="914400" rtl="0" eaLnBrk="1" latinLnBrk="0" hangingPunct="1">
                        <a:defRPr sz="1800" b="1" kern="1200">
                          <a:solidFill>
                            <a:schemeClr val="lt1"/>
                          </a:solidFill>
                          <a:latin typeface="Century Gothic"/>
                          <a:ea typeface="微软雅黑"/>
                        </a:defRPr>
                      </a:lvl1pPr>
                      <a:lvl2pPr marL="457200" algn="l" defTabSz="914400" rtl="0" eaLnBrk="1" latinLnBrk="0" hangingPunct="1">
                        <a:defRPr sz="1800" b="1" kern="1200">
                          <a:solidFill>
                            <a:schemeClr val="lt1"/>
                          </a:solidFill>
                          <a:latin typeface="Century Gothic"/>
                          <a:ea typeface="微软雅黑"/>
                        </a:defRPr>
                      </a:lvl2pPr>
                      <a:lvl3pPr marL="914400" algn="l" defTabSz="914400" rtl="0" eaLnBrk="1" latinLnBrk="0" hangingPunct="1">
                        <a:defRPr sz="1800" b="1" kern="1200">
                          <a:solidFill>
                            <a:schemeClr val="lt1"/>
                          </a:solidFill>
                          <a:latin typeface="Century Gothic"/>
                          <a:ea typeface="微软雅黑"/>
                        </a:defRPr>
                      </a:lvl3pPr>
                      <a:lvl4pPr marL="1371600" algn="l" defTabSz="914400" rtl="0" eaLnBrk="1" latinLnBrk="0" hangingPunct="1">
                        <a:defRPr sz="1800" b="1" kern="1200">
                          <a:solidFill>
                            <a:schemeClr val="lt1"/>
                          </a:solidFill>
                          <a:latin typeface="Century Gothic"/>
                          <a:ea typeface="微软雅黑"/>
                        </a:defRPr>
                      </a:lvl4pPr>
                      <a:lvl5pPr marL="1828800" algn="l" defTabSz="914400" rtl="0" eaLnBrk="1" latinLnBrk="0" hangingPunct="1">
                        <a:defRPr sz="1800" b="1" kern="1200">
                          <a:solidFill>
                            <a:schemeClr val="lt1"/>
                          </a:solidFill>
                          <a:latin typeface="Century Gothic"/>
                          <a:ea typeface="微软雅黑"/>
                        </a:defRPr>
                      </a:lvl5pPr>
                      <a:lvl6pPr marL="2286000" algn="l" defTabSz="914400" rtl="0" eaLnBrk="1" latinLnBrk="0" hangingPunct="1">
                        <a:defRPr sz="1800" b="1" kern="1200">
                          <a:solidFill>
                            <a:schemeClr val="lt1"/>
                          </a:solidFill>
                          <a:latin typeface="Century Gothic"/>
                          <a:ea typeface="微软雅黑"/>
                        </a:defRPr>
                      </a:lvl6pPr>
                      <a:lvl7pPr marL="2743200" algn="l" defTabSz="914400" rtl="0" eaLnBrk="1" latinLnBrk="0" hangingPunct="1">
                        <a:defRPr sz="1800" b="1" kern="1200">
                          <a:solidFill>
                            <a:schemeClr val="lt1"/>
                          </a:solidFill>
                          <a:latin typeface="Century Gothic"/>
                          <a:ea typeface="微软雅黑"/>
                        </a:defRPr>
                      </a:lvl7pPr>
                      <a:lvl8pPr marL="3200400" algn="l" defTabSz="914400" rtl="0" eaLnBrk="1" latinLnBrk="0" hangingPunct="1">
                        <a:defRPr sz="1800" b="1" kern="1200">
                          <a:solidFill>
                            <a:schemeClr val="lt1"/>
                          </a:solidFill>
                          <a:latin typeface="Century Gothic"/>
                          <a:ea typeface="微软雅黑"/>
                        </a:defRPr>
                      </a:lvl8pPr>
                      <a:lvl9pPr marL="3657600" algn="l" defTabSz="914400" rtl="0" eaLnBrk="1" latinLnBrk="0" hangingPunct="1">
                        <a:defRPr sz="1800" b="1" kern="1200">
                          <a:solidFill>
                            <a:schemeClr val="lt1"/>
                          </a:solidFill>
                          <a:latin typeface="Century Gothic"/>
                          <a:ea typeface="微软雅黑"/>
                        </a:defRPr>
                      </a:lvl9pPr>
                    </a:lstStyle>
                    <a:p>
                      <a:pPr marL="185738" indent="-185738">
                        <a:lnSpc>
                          <a:spcPct val="120000"/>
                        </a:lnSpc>
                        <a:buFont typeface="宋体" pitchFamily="2" charset="-122"/>
                        <a:buChar char="↑"/>
                      </a:pPr>
                      <a:r>
                        <a:rPr lang="zh-CN" altLang="en-US" sz="1200" b="0" dirty="0" smtClean="0">
                          <a:solidFill>
                            <a:schemeClr val="tx1"/>
                          </a:solidFill>
                          <a:latin typeface="+mn-ea"/>
                          <a:ea typeface="+mn-ea"/>
                        </a:rPr>
                        <a:t>亚非拉发展中市场的客车需求在未来三年将保持稳定，部分市场存在较大的增长机会；</a:t>
                      </a:r>
                      <a:endParaRPr lang="en-US" altLang="zh-CN" sz="1200" b="0" dirty="0" smtClean="0">
                        <a:solidFill>
                          <a:schemeClr val="tx1"/>
                        </a:solidFill>
                        <a:latin typeface="+mn-ea"/>
                        <a:ea typeface="+mn-ea"/>
                      </a:endParaRPr>
                    </a:p>
                    <a:p>
                      <a:pPr marL="185738" indent="-185738">
                        <a:lnSpc>
                          <a:spcPct val="120000"/>
                        </a:lnSpc>
                        <a:buFont typeface="宋体" pitchFamily="2" charset="-122"/>
                        <a:buChar char="↑"/>
                      </a:pPr>
                      <a:r>
                        <a:rPr lang="zh-CN" altLang="en-US" sz="1200" b="0" dirty="0" smtClean="0">
                          <a:solidFill>
                            <a:schemeClr val="tx1"/>
                          </a:solidFill>
                          <a:latin typeface="+mn-ea"/>
                          <a:ea typeface="+mn-ea"/>
                        </a:rPr>
                        <a:t>中东、非洲：石油资源丰富国家需求量稳步增加，存在较多批量或政府项目机会；</a:t>
                      </a:r>
                      <a:endParaRPr lang="en-US" altLang="zh-CN" sz="1200" b="0" dirty="0" smtClean="0">
                        <a:solidFill>
                          <a:schemeClr val="tx1"/>
                        </a:solidFill>
                        <a:latin typeface="+mn-ea"/>
                        <a:ea typeface="+mn-ea"/>
                      </a:endParaRPr>
                    </a:p>
                    <a:p>
                      <a:pPr marL="185738" indent="-185738">
                        <a:lnSpc>
                          <a:spcPct val="120000"/>
                        </a:lnSpc>
                        <a:buFont typeface="宋体" pitchFamily="2" charset="-122"/>
                        <a:buChar char="↑"/>
                      </a:pPr>
                      <a:r>
                        <a:rPr lang="zh-CN" altLang="en-US" sz="1200" b="0" dirty="0" smtClean="0">
                          <a:solidFill>
                            <a:schemeClr val="tx1"/>
                          </a:solidFill>
                          <a:latin typeface="+mn-ea"/>
                          <a:ea typeface="+mn-ea"/>
                        </a:rPr>
                        <a:t>亚洲：对中国产品的接受程度提升，</a:t>
                      </a:r>
                      <a:r>
                        <a:rPr lang="en-US" altLang="zh-CN" sz="1200" b="0" dirty="0" smtClean="0">
                          <a:solidFill>
                            <a:schemeClr val="tx1"/>
                          </a:solidFill>
                          <a:latin typeface="+mn-ea"/>
                          <a:ea typeface="+mn-ea"/>
                        </a:rPr>
                        <a:t>KD</a:t>
                      </a:r>
                      <a:r>
                        <a:rPr lang="zh-CN" altLang="en-US" sz="1200" b="0" dirty="0" smtClean="0">
                          <a:solidFill>
                            <a:schemeClr val="tx1"/>
                          </a:solidFill>
                          <a:latin typeface="+mn-ea"/>
                          <a:ea typeface="+mn-ea"/>
                        </a:rPr>
                        <a:t>项目机会多，天然气产品需求增加；</a:t>
                      </a:r>
                      <a:endParaRPr lang="en-US" altLang="zh-CN" sz="1200" b="0" dirty="0" smtClean="0">
                        <a:solidFill>
                          <a:schemeClr val="tx1"/>
                        </a:solidFill>
                        <a:latin typeface="+mn-ea"/>
                        <a:ea typeface="+mn-ea"/>
                      </a:endParaRPr>
                    </a:p>
                    <a:p>
                      <a:pPr marL="185738" indent="-185738">
                        <a:lnSpc>
                          <a:spcPct val="120000"/>
                        </a:lnSpc>
                        <a:buFont typeface="宋体" pitchFamily="2" charset="-122"/>
                        <a:buChar char="↑"/>
                      </a:pPr>
                      <a:r>
                        <a:rPr lang="zh-CN" altLang="en-US" sz="1200" b="0" dirty="0" smtClean="0">
                          <a:solidFill>
                            <a:schemeClr val="tx1"/>
                          </a:solidFill>
                          <a:latin typeface="+mn-ea"/>
                          <a:ea typeface="+mn-ea"/>
                        </a:rPr>
                        <a:t>拉美：中国产品影响力提升，新能源和天然气客车需求增加，以及政府项目机会；</a:t>
                      </a:r>
                      <a:endParaRPr lang="en-US" altLang="zh-CN" sz="1200" b="0" dirty="0" smtClean="0">
                        <a:solidFill>
                          <a:schemeClr val="tx1"/>
                        </a:solidFill>
                        <a:latin typeface="+mn-ea"/>
                        <a:ea typeface="+mn-ea"/>
                      </a:endParaRPr>
                    </a:p>
                    <a:p>
                      <a:pPr marL="185738" marR="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lang="zh-CN" altLang="en-US" sz="1200" b="0" dirty="0" smtClean="0">
                          <a:solidFill>
                            <a:schemeClr val="tx1"/>
                          </a:solidFill>
                          <a:latin typeface="+mn-ea"/>
                          <a:ea typeface="+mn-ea"/>
                        </a:rPr>
                        <a:t>独联体：俄罗斯经济复苏需求增加，新能源和天然气客车需求机会增加，中亚公交项目需求、一带一路及</a:t>
                      </a:r>
                      <a:r>
                        <a:rPr lang="en-US" altLang="zh-CN" sz="1200" b="0" dirty="0" smtClean="0">
                          <a:solidFill>
                            <a:schemeClr val="tx1"/>
                          </a:solidFill>
                          <a:latin typeface="+mn-ea"/>
                          <a:ea typeface="+mn-ea"/>
                        </a:rPr>
                        <a:t>KD</a:t>
                      </a:r>
                      <a:r>
                        <a:rPr lang="zh-CN" altLang="en-US" sz="1200" b="0" dirty="0" smtClean="0">
                          <a:solidFill>
                            <a:schemeClr val="tx1"/>
                          </a:solidFill>
                          <a:latin typeface="+mn-ea"/>
                          <a:ea typeface="+mn-ea"/>
                        </a:rPr>
                        <a:t>项目机会；</a:t>
                      </a:r>
                      <a:endParaRPr lang="en-US" altLang="zh-CN" sz="1200" b="0" dirty="0" smtClean="0">
                        <a:solidFill>
                          <a:schemeClr val="tx1"/>
                        </a:solidFill>
                        <a:latin typeface="+mn-ea"/>
                        <a:ea typeface="+mn-ea"/>
                      </a:endParaRPr>
                    </a:p>
                    <a:p>
                      <a:pPr marL="185738" indent="-185738">
                        <a:lnSpc>
                          <a:spcPct val="120000"/>
                        </a:lnSpc>
                        <a:buFont typeface="宋体" pitchFamily="2" charset="-122"/>
                        <a:buChar char="↑"/>
                      </a:pPr>
                      <a:r>
                        <a:rPr lang="zh-CN" altLang="en-US" sz="1200" b="0" dirty="0" smtClean="0">
                          <a:solidFill>
                            <a:schemeClr val="tx1"/>
                          </a:solidFill>
                          <a:latin typeface="+mn-ea"/>
                          <a:ea typeface="+mn-ea"/>
                        </a:rPr>
                        <a:t>欧洲和大洋洲：客车工业薄弱市场和中低端的城间和校车市场逐步接受中国产品；新能源产品需求趋势明显。</a:t>
                      </a:r>
                      <a:endParaRPr lang="zh-CN" altLang="en-US" sz="1200" b="0" dirty="0">
                        <a:solidFill>
                          <a:schemeClr val="tx1"/>
                        </a:solidFill>
                        <a:latin typeface="+mn-ea"/>
                        <a:ea typeface="+mn-ea"/>
                      </a:endParaRPr>
                    </a:p>
                  </a:txBody>
                  <a:tcPr marL="84247" marR="84247" marT="42123" marB="421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defPPr>
                        <a:defRPr lang="zh-CN"/>
                      </a:defPPr>
                      <a:lvl1pPr marL="0" algn="l" defTabSz="914400" rtl="0" eaLnBrk="1" latinLnBrk="0" hangingPunct="1">
                        <a:defRPr sz="1800" b="1" kern="1200">
                          <a:solidFill>
                            <a:schemeClr val="lt1"/>
                          </a:solidFill>
                          <a:latin typeface="Century Gothic"/>
                          <a:ea typeface="微软雅黑"/>
                        </a:defRPr>
                      </a:lvl1pPr>
                      <a:lvl2pPr marL="457200" algn="l" defTabSz="914400" rtl="0" eaLnBrk="1" latinLnBrk="0" hangingPunct="1">
                        <a:defRPr sz="1800" b="1" kern="1200">
                          <a:solidFill>
                            <a:schemeClr val="lt1"/>
                          </a:solidFill>
                          <a:latin typeface="Century Gothic"/>
                          <a:ea typeface="微软雅黑"/>
                        </a:defRPr>
                      </a:lvl2pPr>
                      <a:lvl3pPr marL="914400" algn="l" defTabSz="914400" rtl="0" eaLnBrk="1" latinLnBrk="0" hangingPunct="1">
                        <a:defRPr sz="1800" b="1" kern="1200">
                          <a:solidFill>
                            <a:schemeClr val="lt1"/>
                          </a:solidFill>
                          <a:latin typeface="Century Gothic"/>
                          <a:ea typeface="微软雅黑"/>
                        </a:defRPr>
                      </a:lvl3pPr>
                      <a:lvl4pPr marL="1371600" algn="l" defTabSz="914400" rtl="0" eaLnBrk="1" latinLnBrk="0" hangingPunct="1">
                        <a:defRPr sz="1800" b="1" kern="1200">
                          <a:solidFill>
                            <a:schemeClr val="lt1"/>
                          </a:solidFill>
                          <a:latin typeface="Century Gothic"/>
                          <a:ea typeface="微软雅黑"/>
                        </a:defRPr>
                      </a:lvl4pPr>
                      <a:lvl5pPr marL="1828800" algn="l" defTabSz="914400" rtl="0" eaLnBrk="1" latinLnBrk="0" hangingPunct="1">
                        <a:defRPr sz="1800" b="1" kern="1200">
                          <a:solidFill>
                            <a:schemeClr val="lt1"/>
                          </a:solidFill>
                          <a:latin typeface="Century Gothic"/>
                          <a:ea typeface="微软雅黑"/>
                        </a:defRPr>
                      </a:lvl5pPr>
                      <a:lvl6pPr marL="2286000" algn="l" defTabSz="914400" rtl="0" eaLnBrk="1" latinLnBrk="0" hangingPunct="1">
                        <a:defRPr sz="1800" b="1" kern="1200">
                          <a:solidFill>
                            <a:schemeClr val="lt1"/>
                          </a:solidFill>
                          <a:latin typeface="Century Gothic"/>
                          <a:ea typeface="微软雅黑"/>
                        </a:defRPr>
                      </a:lvl6pPr>
                      <a:lvl7pPr marL="2743200" algn="l" defTabSz="914400" rtl="0" eaLnBrk="1" latinLnBrk="0" hangingPunct="1">
                        <a:defRPr sz="1800" b="1" kern="1200">
                          <a:solidFill>
                            <a:schemeClr val="lt1"/>
                          </a:solidFill>
                          <a:latin typeface="Century Gothic"/>
                          <a:ea typeface="微软雅黑"/>
                        </a:defRPr>
                      </a:lvl7pPr>
                      <a:lvl8pPr marL="3200400" algn="l" defTabSz="914400" rtl="0" eaLnBrk="1" latinLnBrk="0" hangingPunct="1">
                        <a:defRPr sz="1800" b="1" kern="1200">
                          <a:solidFill>
                            <a:schemeClr val="lt1"/>
                          </a:solidFill>
                          <a:latin typeface="Century Gothic"/>
                          <a:ea typeface="微软雅黑"/>
                        </a:defRPr>
                      </a:lvl8pPr>
                      <a:lvl9pPr marL="3657600" algn="l" defTabSz="914400" rtl="0" eaLnBrk="1" latinLnBrk="0" hangingPunct="1">
                        <a:defRPr sz="1800" b="1" kern="1200">
                          <a:solidFill>
                            <a:schemeClr val="lt1"/>
                          </a:solidFill>
                          <a:latin typeface="Century Gothic"/>
                          <a:ea typeface="微软雅黑"/>
                        </a:defRPr>
                      </a:lvl9pPr>
                    </a:lstStyle>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新兴经济体的客车需求大国，拥有较高关税、进口许可或本地化要求，同时，由于国际客车品牌在这些市场的投资增加，对政府的影响力加大，短期内不会有明显的变化；</a:t>
                      </a:r>
                      <a:endParaRPr kumimoji="0" lang="en-US" altLang="zh-CN" sz="1200" b="0" i="0" u="none" strike="noStrike" kern="1200" cap="none" spc="0" normalizeH="0" baseline="0" noProof="0" dirty="0" smtClean="0">
                        <a:ln>
                          <a:noFill/>
                        </a:ln>
                        <a:solidFill>
                          <a:schemeClr val="tx1"/>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发达经济体的技术壁垒加强，导致中国产品的进入难度加大，如排放、认证、寿命等；</a:t>
                      </a:r>
                      <a:endParaRPr kumimoji="0" lang="en-US" altLang="zh-CN" sz="1200" b="0" i="0" u="none" strike="noStrike" kern="1200" cap="none" spc="0" normalizeH="0" baseline="0" noProof="0" dirty="0" smtClean="0">
                        <a:ln>
                          <a:noFill/>
                        </a:ln>
                        <a:solidFill>
                          <a:schemeClr val="tx1"/>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原油价格下跌，直接影响各产油国购买力；</a:t>
                      </a:r>
                      <a:endParaRPr kumimoji="0" lang="en-US" altLang="zh-CN" sz="1200" b="0" i="0" u="none" strike="noStrike" kern="1200" cap="none" spc="0" normalizeH="0" baseline="0" noProof="0" dirty="0" smtClean="0">
                        <a:ln>
                          <a:noFill/>
                        </a:ln>
                        <a:solidFill>
                          <a:schemeClr val="tx1"/>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受中国经济影响，国际矿产价格下跌，南美国家采购能力下降；</a:t>
                      </a:r>
                      <a:endParaRPr kumimoji="0" lang="en-US" altLang="zh-CN" sz="1200" b="0" i="0" u="none" strike="noStrike" kern="1200" cap="none" spc="0" normalizeH="0" baseline="0" noProof="0" dirty="0" smtClean="0">
                        <a:ln>
                          <a:noFill/>
                        </a:ln>
                        <a:solidFill>
                          <a:schemeClr val="tx1"/>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各外币兑换美元汇率持续走弱，部分国家购买需求取消或延后；</a:t>
                      </a:r>
                      <a:endParaRPr kumimoji="0" lang="en-US" altLang="zh-CN" sz="1200" b="0" i="0" u="none" strike="noStrike" kern="1200" cap="none" spc="0" normalizeH="0" baseline="0" noProof="0" dirty="0" smtClean="0">
                        <a:ln>
                          <a:noFill/>
                        </a:ln>
                        <a:solidFill>
                          <a:schemeClr val="tx1"/>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受战争影响，伊拉克、乌克兰市场购买需求受到冲击；</a:t>
                      </a:r>
                      <a:endParaRPr kumimoji="0" lang="en-US" altLang="zh-CN" sz="1200" b="0" i="0" u="none" strike="noStrike" kern="1200" cap="none" spc="0" normalizeH="0" baseline="0" noProof="0" dirty="0" smtClean="0">
                        <a:ln>
                          <a:noFill/>
                        </a:ln>
                        <a:solidFill>
                          <a:schemeClr val="tx1"/>
                        </a:solidFill>
                        <a:effectLst/>
                        <a:uLnTx/>
                        <a:uFillTx/>
                        <a:latin typeface="+mn-ea"/>
                        <a:ea typeface="+mn-ea"/>
                        <a:cs typeface="+mn-cs"/>
                      </a:endParaRPr>
                    </a:p>
                  </a:txBody>
                  <a:tcPr marL="84247" marR="84247" marT="42123" marB="421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09083">
                <a:tc>
                  <a:txBody>
                    <a:bodyPr/>
                    <a:lstStyle>
                      <a:defPPr>
                        <a:defRPr lang="zh-CN"/>
                      </a:defPPr>
                      <a:lvl1pPr marL="0" algn="l" defTabSz="914400" rtl="0" eaLnBrk="1" latinLnBrk="0" hangingPunct="1">
                        <a:defRPr sz="1800" kern="1200">
                          <a:solidFill>
                            <a:schemeClr val="dk1"/>
                          </a:solidFill>
                          <a:latin typeface="Century Gothic"/>
                          <a:ea typeface="微软雅黑"/>
                        </a:defRPr>
                      </a:lvl1pPr>
                      <a:lvl2pPr marL="457200" algn="l" defTabSz="914400" rtl="0" eaLnBrk="1" latinLnBrk="0" hangingPunct="1">
                        <a:defRPr sz="1800" kern="1200">
                          <a:solidFill>
                            <a:schemeClr val="dk1"/>
                          </a:solidFill>
                          <a:latin typeface="Century Gothic"/>
                          <a:ea typeface="微软雅黑"/>
                        </a:defRPr>
                      </a:lvl2pPr>
                      <a:lvl3pPr marL="914400" algn="l" defTabSz="914400" rtl="0" eaLnBrk="1" latinLnBrk="0" hangingPunct="1">
                        <a:defRPr sz="1800" kern="1200">
                          <a:solidFill>
                            <a:schemeClr val="dk1"/>
                          </a:solidFill>
                          <a:latin typeface="Century Gothic"/>
                          <a:ea typeface="微软雅黑"/>
                        </a:defRPr>
                      </a:lvl3pPr>
                      <a:lvl4pPr marL="1371600" algn="l" defTabSz="914400" rtl="0" eaLnBrk="1" latinLnBrk="0" hangingPunct="1">
                        <a:defRPr sz="1800" kern="1200">
                          <a:solidFill>
                            <a:schemeClr val="dk1"/>
                          </a:solidFill>
                          <a:latin typeface="Century Gothic"/>
                          <a:ea typeface="微软雅黑"/>
                        </a:defRPr>
                      </a:lvl4pPr>
                      <a:lvl5pPr marL="1828800" algn="l" defTabSz="914400" rtl="0" eaLnBrk="1" latinLnBrk="0" hangingPunct="1">
                        <a:defRPr sz="1800" kern="1200">
                          <a:solidFill>
                            <a:schemeClr val="dk1"/>
                          </a:solidFill>
                          <a:latin typeface="Century Gothic"/>
                          <a:ea typeface="微软雅黑"/>
                        </a:defRPr>
                      </a:lvl5pPr>
                      <a:lvl6pPr marL="2286000" algn="l" defTabSz="914400" rtl="0" eaLnBrk="1" latinLnBrk="0" hangingPunct="1">
                        <a:defRPr sz="1800" kern="1200">
                          <a:solidFill>
                            <a:schemeClr val="dk1"/>
                          </a:solidFill>
                          <a:latin typeface="Century Gothic"/>
                          <a:ea typeface="微软雅黑"/>
                        </a:defRPr>
                      </a:lvl6pPr>
                      <a:lvl7pPr marL="2743200" algn="l" defTabSz="914400" rtl="0" eaLnBrk="1" latinLnBrk="0" hangingPunct="1">
                        <a:defRPr sz="1800" kern="1200">
                          <a:solidFill>
                            <a:schemeClr val="dk1"/>
                          </a:solidFill>
                          <a:latin typeface="Century Gothic"/>
                          <a:ea typeface="微软雅黑"/>
                        </a:defRPr>
                      </a:lvl7pPr>
                      <a:lvl8pPr marL="3200400" algn="l" defTabSz="914400" rtl="0" eaLnBrk="1" latinLnBrk="0" hangingPunct="1">
                        <a:defRPr sz="1800" kern="1200">
                          <a:solidFill>
                            <a:schemeClr val="dk1"/>
                          </a:solidFill>
                          <a:latin typeface="Century Gothic"/>
                          <a:ea typeface="微软雅黑"/>
                        </a:defRPr>
                      </a:lvl8pPr>
                      <a:lvl9pPr marL="3657600" algn="l" defTabSz="914400" rtl="0" eaLnBrk="1" latinLnBrk="0" hangingPunct="1">
                        <a:defRPr sz="1800" kern="1200">
                          <a:solidFill>
                            <a:schemeClr val="dk1"/>
                          </a:solidFill>
                          <a:latin typeface="Century Gothic"/>
                          <a:ea typeface="微软雅黑"/>
                        </a:defRPr>
                      </a:lvl9pPr>
                    </a:lstStyle>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rgbClr val="000000"/>
                          </a:solidFill>
                          <a:effectLst/>
                          <a:uLnTx/>
                          <a:uFillTx/>
                          <a:latin typeface="+mn-ea"/>
                          <a:ea typeface="+mn-ea"/>
                          <a:cs typeface="+mn-cs"/>
                        </a:rPr>
                        <a:t>具备一定的综合比较优势：</a:t>
                      </a:r>
                      <a:endParaRPr kumimoji="0" lang="en-US" altLang="zh-CN" sz="1200" b="0" i="0" u="none" strike="noStrike" kern="1200" cap="none" spc="0" normalizeH="0" baseline="0" noProof="0" dirty="0" smtClean="0">
                        <a:ln>
                          <a:noFill/>
                        </a:ln>
                        <a:solidFill>
                          <a:srgbClr val="000000"/>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rgbClr val="000000"/>
                          </a:solidFill>
                          <a:effectLst/>
                          <a:uLnTx/>
                          <a:uFillTx/>
                          <a:latin typeface="+mn-ea"/>
                          <a:ea typeface="+mn-ea"/>
                          <a:cs typeface="+mn-cs"/>
                        </a:rPr>
                        <a:t>部分地区相对国际品牌，宇通具备产品种类丰富、价格合理、服务及时等优势，另外新能源产品有一定优势；</a:t>
                      </a:r>
                      <a:endParaRPr kumimoji="0" lang="en-US" altLang="zh-CN" sz="1200" b="0" i="0" u="none" strike="noStrike" kern="1200" cap="none" spc="0" normalizeH="0" baseline="0" noProof="0" dirty="0" smtClean="0">
                        <a:ln>
                          <a:noFill/>
                        </a:ln>
                        <a:solidFill>
                          <a:srgbClr val="000000"/>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rgbClr val="000000"/>
                          </a:solidFill>
                          <a:effectLst/>
                          <a:uLnTx/>
                          <a:uFillTx/>
                          <a:latin typeface="+mn-ea"/>
                          <a:ea typeface="+mn-ea"/>
                          <a:cs typeface="+mn-cs"/>
                        </a:rPr>
                        <a:t>相对本土品牌，宇通具备产品种类丰富、产品设计新颖、产品质量较好等优势；</a:t>
                      </a:r>
                      <a:endParaRPr kumimoji="0" lang="en-US" altLang="zh-CN" sz="1200" b="0" i="0" u="none" strike="noStrike" kern="1200" cap="none" spc="0" normalizeH="0" baseline="0" noProof="0" dirty="0" smtClean="0">
                        <a:ln>
                          <a:noFill/>
                        </a:ln>
                        <a:solidFill>
                          <a:srgbClr val="000000"/>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rgbClr val="000000"/>
                          </a:solidFill>
                          <a:effectLst/>
                          <a:uLnTx/>
                          <a:uFillTx/>
                          <a:latin typeface="+mn-ea"/>
                          <a:ea typeface="+mn-ea"/>
                          <a:cs typeface="+mn-cs"/>
                        </a:rPr>
                        <a:t>相对中国品牌，宇通具备公司整体实力较强、品牌、产品、服务、人员，以及部分市场的政府关系等优势。</a:t>
                      </a:r>
                    </a:p>
                  </a:txBody>
                  <a:tcPr marL="84247" marR="84247" marT="42123" marB="421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defPPr>
                        <a:defRPr lang="zh-CN"/>
                      </a:defPPr>
                      <a:lvl1pPr marL="0" algn="l" defTabSz="914400" rtl="0" eaLnBrk="1" latinLnBrk="0" hangingPunct="1">
                        <a:defRPr sz="1800" kern="1200">
                          <a:solidFill>
                            <a:schemeClr val="dk1"/>
                          </a:solidFill>
                          <a:latin typeface="Century Gothic"/>
                          <a:ea typeface="微软雅黑"/>
                        </a:defRPr>
                      </a:lvl1pPr>
                      <a:lvl2pPr marL="457200" algn="l" defTabSz="914400" rtl="0" eaLnBrk="1" latinLnBrk="0" hangingPunct="1">
                        <a:defRPr sz="1800" kern="1200">
                          <a:solidFill>
                            <a:schemeClr val="dk1"/>
                          </a:solidFill>
                          <a:latin typeface="Century Gothic"/>
                          <a:ea typeface="微软雅黑"/>
                        </a:defRPr>
                      </a:lvl2pPr>
                      <a:lvl3pPr marL="914400" algn="l" defTabSz="914400" rtl="0" eaLnBrk="1" latinLnBrk="0" hangingPunct="1">
                        <a:defRPr sz="1800" kern="1200">
                          <a:solidFill>
                            <a:schemeClr val="dk1"/>
                          </a:solidFill>
                          <a:latin typeface="Century Gothic"/>
                          <a:ea typeface="微软雅黑"/>
                        </a:defRPr>
                      </a:lvl3pPr>
                      <a:lvl4pPr marL="1371600" algn="l" defTabSz="914400" rtl="0" eaLnBrk="1" latinLnBrk="0" hangingPunct="1">
                        <a:defRPr sz="1800" kern="1200">
                          <a:solidFill>
                            <a:schemeClr val="dk1"/>
                          </a:solidFill>
                          <a:latin typeface="Century Gothic"/>
                          <a:ea typeface="微软雅黑"/>
                        </a:defRPr>
                      </a:lvl4pPr>
                      <a:lvl5pPr marL="1828800" algn="l" defTabSz="914400" rtl="0" eaLnBrk="1" latinLnBrk="0" hangingPunct="1">
                        <a:defRPr sz="1800" kern="1200">
                          <a:solidFill>
                            <a:schemeClr val="dk1"/>
                          </a:solidFill>
                          <a:latin typeface="Century Gothic"/>
                          <a:ea typeface="微软雅黑"/>
                        </a:defRPr>
                      </a:lvl5pPr>
                      <a:lvl6pPr marL="2286000" algn="l" defTabSz="914400" rtl="0" eaLnBrk="1" latinLnBrk="0" hangingPunct="1">
                        <a:defRPr sz="1800" kern="1200">
                          <a:solidFill>
                            <a:schemeClr val="dk1"/>
                          </a:solidFill>
                          <a:latin typeface="Century Gothic"/>
                          <a:ea typeface="微软雅黑"/>
                        </a:defRPr>
                      </a:lvl6pPr>
                      <a:lvl7pPr marL="2743200" algn="l" defTabSz="914400" rtl="0" eaLnBrk="1" latinLnBrk="0" hangingPunct="1">
                        <a:defRPr sz="1800" kern="1200">
                          <a:solidFill>
                            <a:schemeClr val="dk1"/>
                          </a:solidFill>
                          <a:latin typeface="Century Gothic"/>
                          <a:ea typeface="微软雅黑"/>
                        </a:defRPr>
                      </a:lvl7pPr>
                      <a:lvl8pPr marL="3200400" algn="l" defTabSz="914400" rtl="0" eaLnBrk="1" latinLnBrk="0" hangingPunct="1">
                        <a:defRPr sz="1800" kern="1200">
                          <a:solidFill>
                            <a:schemeClr val="dk1"/>
                          </a:solidFill>
                          <a:latin typeface="Century Gothic"/>
                          <a:ea typeface="微软雅黑"/>
                        </a:defRPr>
                      </a:lvl8pPr>
                      <a:lvl9pPr marL="3657600" algn="l" defTabSz="914400" rtl="0" eaLnBrk="1" latinLnBrk="0" hangingPunct="1">
                        <a:defRPr sz="1800" kern="1200">
                          <a:solidFill>
                            <a:schemeClr val="dk1"/>
                          </a:solidFill>
                          <a:latin typeface="Century Gothic"/>
                          <a:ea typeface="微软雅黑"/>
                        </a:defRPr>
                      </a:lvl9pPr>
                    </a:lstStyle>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在不同市场、面临不同竞争对手，宇通均存在一定不足；</a:t>
                      </a:r>
                      <a:endParaRPr kumimoji="0" lang="en-US" altLang="zh-CN" sz="1200" b="0" i="0" u="none" strike="noStrike" kern="1200" cap="none" spc="0" normalizeH="0" baseline="0" noProof="0" dirty="0" smtClean="0">
                        <a:ln>
                          <a:noFill/>
                        </a:ln>
                        <a:solidFill>
                          <a:schemeClr val="tx1"/>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在发达经济体，宇通产品实现能力不足，不适应客户需求；</a:t>
                      </a:r>
                      <a:endParaRPr kumimoji="0" lang="en-US" altLang="zh-CN" sz="1200" b="0" i="0" u="none" strike="noStrike" kern="1200" cap="none" spc="0" normalizeH="0" baseline="0" noProof="0" dirty="0" smtClean="0">
                        <a:ln>
                          <a:noFill/>
                        </a:ln>
                        <a:solidFill>
                          <a:schemeClr val="tx1"/>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在贸易壁垒较高的大型新兴经济体，相对国际品牌，宇通</a:t>
                      </a:r>
                      <a:r>
                        <a:rPr kumimoji="0" lang="en-US" altLang="zh-CN" sz="1200" b="0" i="0" u="none" strike="noStrike" kern="1200" cap="none" spc="0" normalizeH="0" baseline="0" noProof="0" dirty="0" smtClean="0">
                          <a:ln>
                            <a:noFill/>
                          </a:ln>
                          <a:solidFill>
                            <a:schemeClr val="tx1"/>
                          </a:solidFill>
                          <a:effectLst/>
                          <a:uLnTx/>
                          <a:uFillTx/>
                          <a:latin typeface="+mn-ea"/>
                          <a:ea typeface="+mn-ea"/>
                          <a:cs typeface="+mn-cs"/>
                        </a:rPr>
                        <a:t>KD</a:t>
                      </a: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组装和本地化能力不足；</a:t>
                      </a:r>
                      <a:endParaRPr kumimoji="0" lang="en-US" altLang="zh-CN" sz="1200" b="0" i="0" u="none" strike="noStrike" kern="1200" cap="none" spc="0" normalizeH="0" baseline="0" noProof="0" dirty="0" smtClean="0">
                        <a:ln>
                          <a:noFill/>
                        </a:ln>
                        <a:solidFill>
                          <a:schemeClr val="tx1"/>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相对于本土品牌，宇通在客户关系、政府关系、服务和配件及时性等方面存在不足；</a:t>
                      </a:r>
                      <a:endParaRPr kumimoji="0" lang="en-US" altLang="zh-CN" sz="1200" b="0" i="0" u="none" strike="noStrike" kern="1200" cap="none" spc="0" normalizeH="0" baseline="0" noProof="0" dirty="0" smtClean="0">
                        <a:ln>
                          <a:noFill/>
                        </a:ln>
                        <a:solidFill>
                          <a:schemeClr val="tx1"/>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相对国际品牌，宇通在融资渠道和方式等方面局限较多；</a:t>
                      </a:r>
                      <a:endParaRPr kumimoji="0" lang="en-US" altLang="zh-CN" sz="1200" b="0" i="0" u="none" strike="noStrike" kern="1200" cap="none" spc="0" normalizeH="0" baseline="0" noProof="0" dirty="0" smtClean="0">
                        <a:ln>
                          <a:noFill/>
                        </a:ln>
                        <a:solidFill>
                          <a:schemeClr val="tx1"/>
                        </a:solidFill>
                        <a:effectLst/>
                        <a:uLnTx/>
                        <a:uFillTx/>
                        <a:latin typeface="+mn-ea"/>
                        <a:ea typeface="+mn-ea"/>
                        <a:cs typeface="+mn-cs"/>
                      </a:endParaRPr>
                    </a:p>
                    <a:p>
                      <a:pPr marL="185738" marR="0" lvl="0" indent="-185738" algn="l" defTabSz="914400" rtl="0" eaLnBrk="1" fontAlgn="auto" latinLnBrk="0" hangingPunct="1">
                        <a:lnSpc>
                          <a:spcPct val="120000"/>
                        </a:lnSpc>
                        <a:spcBef>
                          <a:spcPts val="0"/>
                        </a:spcBef>
                        <a:spcAft>
                          <a:spcPts val="0"/>
                        </a:spcAft>
                        <a:buClrTx/>
                        <a:buSzTx/>
                        <a:buFont typeface="宋体" pitchFamily="2" charset="-122"/>
                        <a:buChar char="-"/>
                        <a:tabLst/>
                        <a:defRPr/>
                      </a:pPr>
                      <a:r>
                        <a:rPr kumimoji="0" lang="zh-CN" altLang="en-US" sz="1200" b="0" i="0" u="none" strike="noStrike" kern="1200" cap="none" spc="0" normalizeH="0" baseline="0" noProof="0" dirty="0" smtClean="0">
                          <a:ln>
                            <a:noFill/>
                          </a:ln>
                          <a:solidFill>
                            <a:schemeClr val="tx1"/>
                          </a:solidFill>
                          <a:effectLst/>
                          <a:uLnTx/>
                          <a:uFillTx/>
                          <a:latin typeface="+mn-ea"/>
                          <a:ea typeface="+mn-ea"/>
                          <a:cs typeface="+mn-cs"/>
                        </a:rPr>
                        <a:t>相对中国品牌，宇通在个别市场产品价格竞争力不足</a:t>
                      </a:r>
                      <a:endParaRPr lang="zh-CN" altLang="en-US" sz="1200" b="0" dirty="0">
                        <a:solidFill>
                          <a:schemeClr val="tx1"/>
                        </a:solidFill>
                        <a:latin typeface="+mn-ea"/>
                        <a:ea typeface="+mn-ea"/>
                      </a:endParaRPr>
                    </a:p>
                  </a:txBody>
                  <a:tcPr marL="84247" marR="84247" marT="42123" marB="421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r>
            </a:tbl>
          </a:graphicData>
        </a:graphic>
      </p:graphicFrame>
      <p:sp>
        <p:nvSpPr>
          <p:cNvPr id="15" name="文本占位符 12"/>
          <p:cNvSpPr txBox="1">
            <a:spLocks/>
          </p:cNvSpPr>
          <p:nvPr/>
        </p:nvSpPr>
        <p:spPr>
          <a:xfrm>
            <a:off x="576646" y="1310935"/>
            <a:ext cx="1577496" cy="338554"/>
          </a:xfrm>
          <a:prstGeom prst="rect">
            <a:avLst/>
          </a:prstGeom>
          <a:solidFill>
            <a:srgbClr val="B2D2DE"/>
          </a:solidFill>
          <a:ln w="6350">
            <a:noFill/>
            <a:miter lim="800000"/>
            <a:headEnd/>
            <a:tailEnd/>
          </a:ln>
          <a:effectLst>
            <a:outerShdw dist="35921" dir="2700000" algn="ctr" rotWithShape="0">
              <a:srgbClr val="346CAF"/>
            </a:outerShdw>
          </a:effectLst>
        </p:spPr>
        <p:txBody>
          <a:bodyPr lIns="0" tIns="0" rIns="0" bIns="0" anchor="ctr"/>
          <a:lstStyle/>
          <a:p>
            <a:pPr marL="382588" marR="0" lvl="0" indent="-382588" algn="ctr" defTabSz="1016000" rtl="0" eaLnBrk="0" fontAlgn="base" latinLnBrk="0" hangingPunct="0">
              <a:lnSpc>
                <a:spcPct val="100000"/>
              </a:lnSpc>
              <a:spcBef>
                <a:spcPct val="20000"/>
              </a:spcBef>
              <a:spcAft>
                <a:spcPct val="0"/>
              </a:spcAft>
              <a:buClrTx/>
              <a:buSzTx/>
              <a:buFontTx/>
              <a:buChar char="•"/>
              <a:tabLst/>
              <a:defRPr/>
            </a:pPr>
            <a:r>
              <a:rPr kumimoji="0" lang="zh-CN" altLang="en-US" sz="1600" b="1" i="0" u="none" strike="noStrike" kern="1200" cap="none" spc="0" normalizeH="0" baseline="0" noProof="0" smtClean="0">
                <a:ln>
                  <a:noFill/>
                </a:ln>
                <a:solidFill>
                  <a:srgbClr val="000000"/>
                </a:solidFill>
                <a:effectLst/>
                <a:uLnTx/>
                <a:uFillTx/>
                <a:latin typeface="微软雅黑"/>
                <a:ea typeface="微软雅黑"/>
                <a:cs typeface="+mn-cs"/>
              </a:rPr>
              <a:t>机会（</a:t>
            </a:r>
            <a:r>
              <a:rPr kumimoji="0" lang="en-US" altLang="zh-CN" sz="1600" b="1" i="0" u="none" strike="noStrike" kern="1200" cap="none" spc="0" normalizeH="0" baseline="0" noProof="0" smtClean="0">
                <a:ln>
                  <a:noFill/>
                </a:ln>
                <a:solidFill>
                  <a:srgbClr val="000000"/>
                </a:solidFill>
                <a:effectLst/>
                <a:uLnTx/>
                <a:uFillTx/>
                <a:latin typeface="微软雅黑"/>
                <a:ea typeface="微软雅黑"/>
                <a:cs typeface="+mn-cs"/>
              </a:rPr>
              <a:t>O</a:t>
            </a:r>
            <a:r>
              <a:rPr kumimoji="0" lang="zh-CN" altLang="en-US" sz="1600" b="1" i="0" u="none" strike="noStrike" kern="1200" cap="none" spc="0" normalizeH="0" baseline="0" noProof="0" smtClean="0">
                <a:ln>
                  <a:noFill/>
                </a:ln>
                <a:solidFill>
                  <a:srgbClr val="000000"/>
                </a:solidFill>
                <a:effectLst/>
                <a:uLnTx/>
                <a:uFillTx/>
                <a:latin typeface="微软雅黑"/>
                <a:ea typeface="微软雅黑"/>
                <a:cs typeface="+mn-cs"/>
              </a:rPr>
              <a:t>）</a:t>
            </a:r>
            <a:endParaRPr kumimoji="0" lang="zh-CN" altLang="en-US" sz="1600" b="1"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6" name="文本占位符 12"/>
          <p:cNvSpPr txBox="1">
            <a:spLocks/>
          </p:cNvSpPr>
          <p:nvPr/>
        </p:nvSpPr>
        <p:spPr>
          <a:xfrm>
            <a:off x="7844801" y="1310935"/>
            <a:ext cx="1577496" cy="338554"/>
          </a:xfrm>
          <a:prstGeom prst="rect">
            <a:avLst/>
          </a:prstGeom>
          <a:solidFill>
            <a:srgbClr val="B2D2DE"/>
          </a:solidFill>
          <a:ln w="6350">
            <a:noFill/>
            <a:miter lim="800000"/>
            <a:headEnd/>
            <a:tailEnd/>
          </a:ln>
          <a:effectLst>
            <a:outerShdw dist="35921" dir="2700000" algn="ctr" rotWithShape="0">
              <a:srgbClr val="346CAF"/>
            </a:outerShdw>
          </a:effectLst>
        </p:spPr>
        <p:txBody>
          <a:bodyPr lIns="0" tIns="0" rIns="0" bIns="0" anchor="ctr"/>
          <a:lstStyle/>
          <a:p>
            <a:pPr marL="382588" marR="0" lvl="0" indent="-382588" algn="ctr" defTabSz="1016000" rtl="0" eaLnBrk="0" fontAlgn="base" latinLnBrk="0" hangingPunct="0">
              <a:lnSpc>
                <a:spcPct val="100000"/>
              </a:lnSpc>
              <a:spcBef>
                <a:spcPct val="20000"/>
              </a:spcBef>
              <a:spcAft>
                <a:spcPct val="0"/>
              </a:spcAft>
              <a:buClrTx/>
              <a:buSzTx/>
              <a:buFontTx/>
              <a:buChar char="•"/>
              <a:tabLst/>
              <a:defRPr/>
            </a:pPr>
            <a:r>
              <a:rPr kumimoji="0" lang="zh-CN" altLang="en-US" sz="1600" b="1" i="0" u="none" strike="noStrike" kern="1200" cap="none" spc="0" normalizeH="0" baseline="0" noProof="0" smtClean="0">
                <a:ln>
                  <a:noFill/>
                </a:ln>
                <a:solidFill>
                  <a:srgbClr val="000000"/>
                </a:solidFill>
                <a:effectLst/>
                <a:uLnTx/>
                <a:uFillTx/>
                <a:latin typeface="Century Gothic"/>
                <a:ea typeface="微软雅黑"/>
                <a:cs typeface="+mn-cs"/>
              </a:rPr>
              <a:t>威胁（</a:t>
            </a:r>
            <a:r>
              <a:rPr kumimoji="0" lang="en-US" altLang="zh-CN" sz="1600" b="1" i="0" u="none" strike="noStrike" kern="1200" cap="none" spc="0" normalizeH="0" baseline="0" noProof="0" smtClean="0">
                <a:ln>
                  <a:noFill/>
                </a:ln>
                <a:solidFill>
                  <a:srgbClr val="000000"/>
                </a:solidFill>
                <a:effectLst/>
                <a:uLnTx/>
                <a:uFillTx/>
                <a:latin typeface="Century Gothic"/>
                <a:ea typeface="微软雅黑"/>
                <a:cs typeface="+mn-cs"/>
              </a:rPr>
              <a:t>T</a:t>
            </a:r>
            <a:r>
              <a:rPr kumimoji="0" lang="zh-CN" altLang="en-US" sz="1600" b="1" i="0" u="none" strike="noStrike" kern="1200" cap="none" spc="0" normalizeH="0" baseline="0" noProof="0" smtClean="0">
                <a:ln>
                  <a:noFill/>
                </a:ln>
                <a:solidFill>
                  <a:srgbClr val="000000"/>
                </a:solidFill>
                <a:effectLst/>
                <a:uLnTx/>
                <a:uFillTx/>
                <a:latin typeface="Century Gothic"/>
                <a:ea typeface="微软雅黑"/>
                <a:cs typeface="+mn-cs"/>
              </a:rPr>
              <a:t>）</a:t>
            </a:r>
            <a:endParaRPr kumimoji="0" lang="zh-CN" altLang="en-US" sz="1600" b="1" i="0" u="none" strike="noStrike" kern="1200" cap="none" spc="0" normalizeH="0" baseline="0" noProof="0" dirty="0">
              <a:ln>
                <a:noFill/>
              </a:ln>
              <a:solidFill>
                <a:srgbClr val="000000"/>
              </a:solidFill>
              <a:effectLst/>
              <a:uLnTx/>
              <a:uFillTx/>
              <a:latin typeface="Century Gothic"/>
              <a:ea typeface="微软雅黑"/>
              <a:cs typeface="+mn-cs"/>
            </a:endParaRPr>
          </a:p>
        </p:txBody>
      </p:sp>
      <p:sp>
        <p:nvSpPr>
          <p:cNvPr id="17" name="文本占位符 12"/>
          <p:cNvSpPr txBox="1">
            <a:spLocks/>
          </p:cNvSpPr>
          <p:nvPr/>
        </p:nvSpPr>
        <p:spPr>
          <a:xfrm>
            <a:off x="576646" y="6225367"/>
            <a:ext cx="1577496" cy="338554"/>
          </a:xfrm>
          <a:prstGeom prst="rect">
            <a:avLst/>
          </a:prstGeom>
          <a:solidFill>
            <a:srgbClr val="B2D2DE"/>
          </a:solidFill>
          <a:ln w="6350">
            <a:noFill/>
            <a:miter lim="800000"/>
            <a:headEnd/>
            <a:tailEnd/>
          </a:ln>
          <a:effectLst>
            <a:outerShdw dist="35921" dir="2700000" algn="ctr" rotWithShape="0">
              <a:srgbClr val="346CAF"/>
            </a:outerShdw>
          </a:effectLst>
        </p:spPr>
        <p:txBody>
          <a:bodyPr lIns="0" tIns="0" rIns="0" bIns="0" anchor="ctr"/>
          <a:lstStyle/>
          <a:p>
            <a:pPr marL="382588" marR="0" lvl="0" indent="-382588" algn="ctr" defTabSz="1016000" rtl="0" eaLnBrk="0" fontAlgn="base" latinLnBrk="0" hangingPunct="0">
              <a:lnSpc>
                <a:spcPct val="100000"/>
              </a:lnSpc>
              <a:spcBef>
                <a:spcPct val="20000"/>
              </a:spcBef>
              <a:spcAft>
                <a:spcPct val="0"/>
              </a:spcAft>
              <a:buClrTx/>
              <a:buSzTx/>
              <a:buFontTx/>
              <a:buChar char="•"/>
              <a:tabLst/>
              <a:defRPr/>
            </a:pPr>
            <a:r>
              <a:rPr kumimoji="0" lang="zh-CN" altLang="en-US" sz="1600" b="1" i="0" u="none" strike="noStrike" kern="1200" cap="none" spc="0" normalizeH="0" baseline="0" noProof="0" smtClean="0">
                <a:ln>
                  <a:noFill/>
                </a:ln>
                <a:solidFill>
                  <a:srgbClr val="000000"/>
                </a:solidFill>
                <a:effectLst/>
                <a:uLnTx/>
                <a:uFillTx/>
                <a:latin typeface="Century Gothic"/>
                <a:ea typeface="微软雅黑"/>
                <a:cs typeface="+mn-cs"/>
              </a:rPr>
              <a:t>优势（</a:t>
            </a:r>
            <a:r>
              <a:rPr kumimoji="0" lang="en-US" altLang="zh-CN" sz="1600" b="1" i="0" u="none" strike="noStrike" kern="1200" cap="none" spc="0" normalizeH="0" baseline="0" noProof="0" smtClean="0">
                <a:ln>
                  <a:noFill/>
                </a:ln>
                <a:solidFill>
                  <a:srgbClr val="000000"/>
                </a:solidFill>
                <a:effectLst/>
                <a:uLnTx/>
                <a:uFillTx/>
                <a:latin typeface="Century Gothic"/>
                <a:ea typeface="微软雅黑"/>
                <a:cs typeface="+mn-cs"/>
              </a:rPr>
              <a:t>S</a:t>
            </a:r>
            <a:r>
              <a:rPr kumimoji="0" lang="zh-CN" altLang="en-US" sz="1600" b="1" i="0" u="none" strike="noStrike" kern="1200" cap="none" spc="0" normalizeH="0" baseline="0" noProof="0" smtClean="0">
                <a:ln>
                  <a:noFill/>
                </a:ln>
                <a:solidFill>
                  <a:srgbClr val="000000"/>
                </a:solidFill>
                <a:effectLst/>
                <a:uLnTx/>
                <a:uFillTx/>
                <a:latin typeface="Century Gothic"/>
                <a:ea typeface="微软雅黑"/>
                <a:cs typeface="+mn-cs"/>
              </a:rPr>
              <a:t>）</a:t>
            </a:r>
            <a:endParaRPr kumimoji="0" lang="zh-CN" altLang="en-US" sz="1600" b="1" i="0" u="none" strike="noStrike" kern="1200" cap="none" spc="0" normalizeH="0" baseline="0" noProof="0" dirty="0">
              <a:ln>
                <a:noFill/>
              </a:ln>
              <a:solidFill>
                <a:srgbClr val="000000"/>
              </a:solidFill>
              <a:effectLst/>
              <a:uLnTx/>
              <a:uFillTx/>
              <a:latin typeface="Century Gothic"/>
              <a:ea typeface="微软雅黑"/>
              <a:cs typeface="+mn-cs"/>
            </a:endParaRPr>
          </a:p>
        </p:txBody>
      </p:sp>
      <p:sp>
        <p:nvSpPr>
          <p:cNvPr id="18" name="文本占位符 12"/>
          <p:cNvSpPr txBox="1">
            <a:spLocks/>
          </p:cNvSpPr>
          <p:nvPr/>
        </p:nvSpPr>
        <p:spPr>
          <a:xfrm>
            <a:off x="7871306" y="6235630"/>
            <a:ext cx="1577496" cy="338554"/>
          </a:xfrm>
          <a:prstGeom prst="rect">
            <a:avLst/>
          </a:prstGeom>
          <a:solidFill>
            <a:srgbClr val="B2D2DE"/>
          </a:solidFill>
          <a:ln w="6350">
            <a:noFill/>
            <a:miter lim="800000"/>
            <a:headEnd/>
            <a:tailEnd/>
          </a:ln>
          <a:effectLst>
            <a:outerShdw dist="35921" dir="2700000" algn="ctr" rotWithShape="0">
              <a:srgbClr val="346CAF"/>
            </a:outerShdw>
          </a:effectLst>
        </p:spPr>
        <p:txBody>
          <a:bodyPr lIns="0" tIns="0" rIns="0" bIns="0" anchor="ctr"/>
          <a:lstStyle/>
          <a:p>
            <a:pPr marL="382588" marR="0" lvl="0" indent="-382588" algn="ctr" defTabSz="1016000" rtl="0" eaLnBrk="0" fontAlgn="base" latinLnBrk="0" hangingPunct="0">
              <a:lnSpc>
                <a:spcPct val="100000"/>
              </a:lnSpc>
              <a:spcBef>
                <a:spcPct val="20000"/>
              </a:spcBef>
              <a:spcAft>
                <a:spcPct val="0"/>
              </a:spcAft>
              <a:buClrTx/>
              <a:buSzTx/>
              <a:buFontTx/>
              <a:buChar char="•"/>
              <a:tabLst/>
              <a:defRPr/>
            </a:pPr>
            <a:r>
              <a:rPr kumimoji="0" lang="zh-CN" altLang="en-US" sz="1600" b="1" i="0" u="none" strike="noStrike" kern="1200" cap="none" spc="0" normalizeH="0" baseline="0" noProof="0" smtClean="0">
                <a:ln>
                  <a:noFill/>
                </a:ln>
                <a:solidFill>
                  <a:srgbClr val="000000"/>
                </a:solidFill>
                <a:effectLst/>
                <a:uLnTx/>
                <a:uFillTx/>
                <a:latin typeface="Century Gothic"/>
                <a:ea typeface="微软雅黑"/>
                <a:cs typeface="+mn-cs"/>
              </a:rPr>
              <a:t>劣势（</a:t>
            </a:r>
            <a:r>
              <a:rPr kumimoji="0" lang="en-US" altLang="zh-CN" sz="1600" b="1" i="0" u="none" strike="noStrike" kern="1200" cap="none" spc="0" normalizeH="0" baseline="0" noProof="0" smtClean="0">
                <a:ln>
                  <a:noFill/>
                </a:ln>
                <a:solidFill>
                  <a:srgbClr val="000000"/>
                </a:solidFill>
                <a:effectLst/>
                <a:uLnTx/>
                <a:uFillTx/>
                <a:latin typeface="Century Gothic"/>
                <a:ea typeface="微软雅黑"/>
                <a:cs typeface="+mn-cs"/>
              </a:rPr>
              <a:t>W</a:t>
            </a:r>
            <a:r>
              <a:rPr kumimoji="0" lang="zh-CN" altLang="en-US" sz="1600" b="1" i="0" u="none" strike="noStrike" kern="1200" cap="none" spc="0" normalizeH="0" baseline="0" noProof="0" smtClean="0">
                <a:ln>
                  <a:noFill/>
                </a:ln>
                <a:solidFill>
                  <a:srgbClr val="000000"/>
                </a:solidFill>
                <a:effectLst/>
                <a:uLnTx/>
                <a:uFillTx/>
                <a:latin typeface="Century Gothic"/>
                <a:ea typeface="微软雅黑"/>
                <a:cs typeface="+mn-cs"/>
              </a:rPr>
              <a:t>）</a:t>
            </a:r>
            <a:endParaRPr kumimoji="0" lang="zh-CN" altLang="en-US" sz="1600" b="1" i="0" u="none" strike="noStrike" kern="1200" cap="none" spc="0" normalizeH="0" baseline="0" noProof="0" dirty="0">
              <a:ln>
                <a:noFill/>
              </a:ln>
              <a:solidFill>
                <a:srgbClr val="000000"/>
              </a:solidFill>
              <a:effectLst/>
              <a:uLnTx/>
              <a:uFillTx/>
              <a:latin typeface="Century Gothic"/>
              <a:ea typeface="微软雅黑"/>
              <a:cs typeface="+mn-cs"/>
            </a:endParaRPr>
          </a:p>
        </p:txBody>
      </p:sp>
    </p:spTree>
    <p:extLst>
      <p:ext uri="{BB962C8B-B14F-4D97-AF65-F5344CB8AC3E}">
        <p14:creationId xmlns="" xmlns:p14="http://schemas.microsoft.com/office/powerpoint/2010/main" val="2575456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email">
            <a:extLst/>
          </a:blip>
          <a:srcRect/>
          <a:stretch/>
        </p:blipFill>
        <p:spPr>
          <a:xfrm>
            <a:off x="3166977" y="3382539"/>
            <a:ext cx="3985193" cy="2276782"/>
          </a:xfrm>
          <a:prstGeom prst="rect">
            <a:avLst/>
          </a:prstGeom>
          <a:ln>
            <a:noFill/>
          </a:ln>
          <a:effectLst>
            <a:softEdge rad="112500"/>
          </a:effectLst>
        </p:spPr>
      </p:pic>
      <p:grpSp>
        <p:nvGrpSpPr>
          <p:cNvPr id="3" name="组合 41"/>
          <p:cNvGrpSpPr>
            <a:grpSpLocks/>
          </p:cNvGrpSpPr>
          <p:nvPr/>
        </p:nvGrpSpPr>
        <p:grpSpPr bwMode="auto">
          <a:xfrm>
            <a:off x="776288" y="2028825"/>
            <a:ext cx="8755062" cy="4899025"/>
            <a:chOff x="1127125" y="2411413"/>
            <a:chExt cx="7651750" cy="3998912"/>
          </a:xfrm>
        </p:grpSpPr>
        <p:sp>
          <p:nvSpPr>
            <p:cNvPr id="18" name="Oval 3"/>
            <p:cNvSpPr>
              <a:spLocks noChangeArrowheads="1"/>
            </p:cNvSpPr>
            <p:nvPr/>
          </p:nvSpPr>
          <p:spPr bwMode="auto">
            <a:xfrm>
              <a:off x="2076136" y="2822190"/>
              <a:ext cx="5652444" cy="3198093"/>
            </a:xfrm>
            <a:prstGeom prst="ellipse">
              <a:avLst/>
            </a:prstGeom>
            <a:noFill/>
            <a:ln w="6350">
              <a:solidFill>
                <a:schemeClr val="accent2"/>
              </a:solidFill>
              <a:round/>
              <a:headEnd/>
              <a:tailEnd/>
            </a:ln>
            <a:effectLst>
              <a:outerShdw dist="35921" dir="2700000" algn="ctr" rotWithShape="0">
                <a:schemeClr val="hlink"/>
              </a:outerShdw>
            </a:effectLst>
          </p:spPr>
          <p:txBody>
            <a:bodyPr wrap="none" lIns="72000" tIns="0" rIns="0" bIns="0" anchor="ctr"/>
            <a:lstStyle/>
            <a:p>
              <a:pPr algn="ctr" eaLnBrk="0" hangingPunct="0">
                <a:defRPr/>
              </a:pPr>
              <a:endParaRPr lang="zh-CN" altLang="en-US">
                <a:solidFill>
                  <a:schemeClr val="tx1"/>
                </a:solidFill>
                <a:latin typeface="微软雅黑" pitchFamily="34" charset="-122"/>
                <a:ea typeface="微软雅黑" pitchFamily="34" charset="-122"/>
              </a:endParaRPr>
            </a:p>
          </p:txBody>
        </p:sp>
        <p:sp>
          <p:nvSpPr>
            <p:cNvPr id="16391" name="Oval 4"/>
            <p:cNvSpPr>
              <a:spLocks noChangeArrowheads="1"/>
            </p:cNvSpPr>
            <p:nvPr/>
          </p:nvSpPr>
          <p:spPr bwMode="auto">
            <a:xfrm>
              <a:off x="3790950" y="2411413"/>
              <a:ext cx="2222500" cy="1035050"/>
            </a:xfrm>
            <a:prstGeom prst="ellipse">
              <a:avLst/>
            </a:prstGeom>
            <a:solidFill>
              <a:schemeClr val="bg1"/>
            </a:solidFill>
            <a:ln w="6350">
              <a:solidFill>
                <a:schemeClr val="tx1"/>
              </a:solidFill>
              <a:round/>
              <a:headEnd/>
              <a:tailEnd/>
            </a:ln>
          </p:spPr>
          <p:txBody>
            <a:bodyPr wrap="none" lIns="0" tIns="0" rIns="0" bIns="0" anchor="ctr"/>
            <a:lstStyle/>
            <a:p>
              <a:pPr algn="ctr" eaLnBrk="0" hangingPunct="0"/>
              <a:endParaRPr lang="zh-CN" altLang="en-US">
                <a:solidFill>
                  <a:schemeClr val="tx1"/>
                </a:solidFill>
                <a:latin typeface="微软雅黑" pitchFamily="34" charset="-122"/>
                <a:ea typeface="微软雅黑" pitchFamily="34" charset="-122"/>
              </a:endParaRPr>
            </a:p>
          </p:txBody>
        </p:sp>
        <p:sp>
          <p:nvSpPr>
            <p:cNvPr id="16392" name="Text Box 5"/>
            <p:cNvSpPr txBox="1">
              <a:spLocks noChangeArrowheads="1"/>
            </p:cNvSpPr>
            <p:nvPr/>
          </p:nvSpPr>
          <p:spPr bwMode="auto">
            <a:xfrm flipH="1">
              <a:off x="3933824" y="2749520"/>
              <a:ext cx="1936750" cy="287338"/>
            </a:xfrm>
            <a:prstGeom prst="rect">
              <a:avLst/>
            </a:prstGeom>
            <a:noFill/>
            <a:ln w="6350">
              <a:noFill/>
              <a:miter lim="800000"/>
              <a:headEnd/>
              <a:tailEnd/>
            </a:ln>
          </p:spPr>
          <p:txBody>
            <a:bodyPr lIns="0" tIns="0" rIns="0" bIns="0" anchor="ctr">
              <a:spAutoFit/>
            </a:bodyPr>
            <a:lstStyle/>
            <a:p>
              <a:pPr algn="ctr" eaLnBrk="0" hangingPunct="0"/>
              <a:r>
                <a:rPr lang="zh-CN" altLang="en-US" b="0">
                  <a:solidFill>
                    <a:schemeClr val="tx1"/>
                  </a:solidFill>
                  <a:latin typeface="微软雅黑" pitchFamily="34" charset="-122"/>
                  <a:ea typeface="微软雅黑" pitchFamily="34" charset="-122"/>
                </a:rPr>
                <a:t>出口退税</a:t>
              </a:r>
            </a:p>
          </p:txBody>
        </p:sp>
        <p:sp>
          <p:nvSpPr>
            <p:cNvPr id="16393" name="Oval 6"/>
            <p:cNvSpPr>
              <a:spLocks noChangeArrowheads="1"/>
            </p:cNvSpPr>
            <p:nvPr/>
          </p:nvSpPr>
          <p:spPr bwMode="auto">
            <a:xfrm>
              <a:off x="3790950" y="5375275"/>
              <a:ext cx="2222500" cy="1035050"/>
            </a:xfrm>
            <a:prstGeom prst="ellipse">
              <a:avLst/>
            </a:prstGeom>
            <a:solidFill>
              <a:schemeClr val="bg1"/>
            </a:solidFill>
            <a:ln w="6350">
              <a:solidFill>
                <a:schemeClr val="tx1"/>
              </a:solidFill>
              <a:round/>
              <a:headEnd/>
              <a:tailEnd/>
            </a:ln>
          </p:spPr>
          <p:txBody>
            <a:bodyPr wrap="none" lIns="0" tIns="0" rIns="0" bIns="0" anchor="ctr"/>
            <a:lstStyle/>
            <a:p>
              <a:pPr algn="ctr" eaLnBrk="0" hangingPunct="0"/>
              <a:endParaRPr lang="zh-CN" altLang="en-US">
                <a:solidFill>
                  <a:schemeClr val="tx1"/>
                </a:solidFill>
                <a:latin typeface="微软雅黑" pitchFamily="34" charset="-122"/>
                <a:ea typeface="微软雅黑" pitchFamily="34" charset="-122"/>
              </a:endParaRPr>
            </a:p>
          </p:txBody>
        </p:sp>
        <p:sp>
          <p:nvSpPr>
            <p:cNvPr id="16394" name="Text Box 7"/>
            <p:cNvSpPr txBox="1">
              <a:spLocks noChangeArrowheads="1"/>
            </p:cNvSpPr>
            <p:nvPr/>
          </p:nvSpPr>
          <p:spPr bwMode="auto">
            <a:xfrm flipH="1">
              <a:off x="3933824" y="5749924"/>
              <a:ext cx="1936750" cy="287338"/>
            </a:xfrm>
            <a:prstGeom prst="rect">
              <a:avLst/>
            </a:prstGeom>
            <a:noFill/>
            <a:ln w="6350">
              <a:noFill/>
              <a:miter lim="800000"/>
              <a:headEnd/>
              <a:tailEnd/>
            </a:ln>
          </p:spPr>
          <p:txBody>
            <a:bodyPr lIns="0" tIns="0" rIns="0" bIns="0" anchor="ctr">
              <a:spAutoFit/>
            </a:bodyPr>
            <a:lstStyle/>
            <a:p>
              <a:pPr algn="ctr" eaLnBrk="0" hangingPunct="0"/>
              <a:r>
                <a:rPr lang="zh-CN" altLang="en-US" b="0">
                  <a:solidFill>
                    <a:schemeClr val="tx1"/>
                  </a:solidFill>
                  <a:latin typeface="微软雅黑" pitchFamily="34" charset="-122"/>
                  <a:ea typeface="微软雅黑" pitchFamily="34" charset="-122"/>
                </a:rPr>
                <a:t>对外援助</a:t>
              </a:r>
            </a:p>
          </p:txBody>
        </p:sp>
        <p:sp>
          <p:nvSpPr>
            <p:cNvPr id="16395" name="Oval 8"/>
            <p:cNvSpPr>
              <a:spLocks noChangeArrowheads="1"/>
            </p:cNvSpPr>
            <p:nvPr/>
          </p:nvSpPr>
          <p:spPr bwMode="auto">
            <a:xfrm>
              <a:off x="1127125" y="3100388"/>
              <a:ext cx="2222500" cy="1035050"/>
            </a:xfrm>
            <a:prstGeom prst="ellipse">
              <a:avLst/>
            </a:prstGeom>
            <a:solidFill>
              <a:schemeClr val="bg1"/>
            </a:solidFill>
            <a:ln w="6350">
              <a:solidFill>
                <a:schemeClr val="tx1"/>
              </a:solidFill>
              <a:round/>
              <a:headEnd/>
              <a:tailEnd/>
            </a:ln>
          </p:spPr>
          <p:txBody>
            <a:bodyPr wrap="none" lIns="0" tIns="0" rIns="0" bIns="0" anchor="ctr"/>
            <a:lstStyle/>
            <a:p>
              <a:pPr algn="ctr" eaLnBrk="0" hangingPunct="0"/>
              <a:endParaRPr lang="zh-CN" altLang="en-US">
                <a:solidFill>
                  <a:schemeClr val="tx1"/>
                </a:solidFill>
                <a:latin typeface="微软雅黑" pitchFamily="34" charset="-122"/>
                <a:ea typeface="微软雅黑" pitchFamily="34" charset="-122"/>
              </a:endParaRPr>
            </a:p>
          </p:txBody>
        </p:sp>
        <p:sp>
          <p:nvSpPr>
            <p:cNvPr id="16396" name="Text Box 9"/>
            <p:cNvSpPr txBox="1">
              <a:spLocks noChangeArrowheads="1"/>
            </p:cNvSpPr>
            <p:nvPr/>
          </p:nvSpPr>
          <p:spPr bwMode="auto">
            <a:xfrm flipH="1">
              <a:off x="1270001" y="3475038"/>
              <a:ext cx="1936750" cy="287338"/>
            </a:xfrm>
            <a:prstGeom prst="rect">
              <a:avLst/>
            </a:prstGeom>
            <a:noFill/>
            <a:ln w="6350">
              <a:noFill/>
              <a:miter lim="800000"/>
              <a:headEnd/>
              <a:tailEnd/>
            </a:ln>
          </p:spPr>
          <p:txBody>
            <a:bodyPr lIns="0" tIns="0" rIns="0" bIns="0" anchor="ctr">
              <a:spAutoFit/>
            </a:bodyPr>
            <a:lstStyle/>
            <a:p>
              <a:pPr algn="ctr" eaLnBrk="0" hangingPunct="0"/>
              <a:r>
                <a:rPr lang="zh-CN" altLang="en-US" b="0" dirty="0">
                  <a:solidFill>
                    <a:schemeClr val="tx1"/>
                  </a:solidFill>
                  <a:latin typeface="微软雅黑" pitchFamily="34" charset="-122"/>
                  <a:ea typeface="微软雅黑" pitchFamily="34" charset="-122"/>
                </a:rPr>
                <a:t>外贸国八条</a:t>
              </a:r>
            </a:p>
          </p:txBody>
        </p:sp>
        <p:sp>
          <p:nvSpPr>
            <p:cNvPr id="16397" name="Oval 10"/>
            <p:cNvSpPr>
              <a:spLocks noChangeArrowheads="1"/>
            </p:cNvSpPr>
            <p:nvPr/>
          </p:nvSpPr>
          <p:spPr bwMode="auto">
            <a:xfrm>
              <a:off x="1127125" y="4676775"/>
              <a:ext cx="2222500" cy="1035050"/>
            </a:xfrm>
            <a:prstGeom prst="ellipse">
              <a:avLst/>
            </a:prstGeom>
            <a:solidFill>
              <a:schemeClr val="bg1"/>
            </a:solidFill>
            <a:ln w="6350">
              <a:solidFill>
                <a:schemeClr val="tx1"/>
              </a:solidFill>
              <a:round/>
              <a:headEnd/>
              <a:tailEnd/>
            </a:ln>
          </p:spPr>
          <p:txBody>
            <a:bodyPr wrap="none" lIns="0" tIns="0" rIns="0" bIns="0" anchor="ctr"/>
            <a:lstStyle/>
            <a:p>
              <a:pPr algn="ctr" eaLnBrk="0" hangingPunct="0"/>
              <a:endParaRPr lang="zh-CN" altLang="en-US">
                <a:solidFill>
                  <a:schemeClr val="tx1"/>
                </a:solidFill>
                <a:latin typeface="微软雅黑" pitchFamily="34" charset="-122"/>
                <a:ea typeface="微软雅黑" pitchFamily="34" charset="-122"/>
              </a:endParaRPr>
            </a:p>
          </p:txBody>
        </p:sp>
        <p:sp>
          <p:nvSpPr>
            <p:cNvPr id="16398" name="Text Box 11"/>
            <p:cNvSpPr txBox="1">
              <a:spLocks noChangeArrowheads="1"/>
            </p:cNvSpPr>
            <p:nvPr/>
          </p:nvSpPr>
          <p:spPr bwMode="auto">
            <a:xfrm flipH="1">
              <a:off x="1270001" y="5051425"/>
              <a:ext cx="1936750" cy="287338"/>
            </a:xfrm>
            <a:prstGeom prst="rect">
              <a:avLst/>
            </a:prstGeom>
            <a:noFill/>
            <a:ln w="6350">
              <a:noFill/>
              <a:miter lim="800000"/>
              <a:headEnd/>
              <a:tailEnd/>
            </a:ln>
          </p:spPr>
          <p:txBody>
            <a:bodyPr lIns="0" tIns="0" rIns="0" bIns="0" anchor="ctr">
              <a:spAutoFit/>
            </a:bodyPr>
            <a:lstStyle/>
            <a:p>
              <a:pPr algn="ctr" eaLnBrk="0" hangingPunct="0"/>
              <a:r>
                <a:rPr lang="zh-CN" altLang="en-US" b="0">
                  <a:solidFill>
                    <a:schemeClr val="tx1"/>
                  </a:solidFill>
                  <a:latin typeface="微软雅黑" pitchFamily="34" charset="-122"/>
                  <a:ea typeface="微软雅黑" pitchFamily="34" charset="-122"/>
                </a:rPr>
                <a:t>政府间资金</a:t>
              </a:r>
            </a:p>
          </p:txBody>
        </p:sp>
        <p:sp>
          <p:nvSpPr>
            <p:cNvPr id="16399" name="Oval 12"/>
            <p:cNvSpPr>
              <a:spLocks noChangeArrowheads="1"/>
            </p:cNvSpPr>
            <p:nvPr/>
          </p:nvSpPr>
          <p:spPr bwMode="auto">
            <a:xfrm>
              <a:off x="6556375" y="3100388"/>
              <a:ext cx="2222500" cy="1035050"/>
            </a:xfrm>
            <a:prstGeom prst="ellipse">
              <a:avLst/>
            </a:prstGeom>
            <a:solidFill>
              <a:schemeClr val="bg1"/>
            </a:solidFill>
            <a:ln w="6350">
              <a:solidFill>
                <a:schemeClr val="tx1"/>
              </a:solidFill>
              <a:round/>
              <a:headEnd/>
              <a:tailEnd/>
            </a:ln>
          </p:spPr>
          <p:txBody>
            <a:bodyPr wrap="none" lIns="0" tIns="0" rIns="0" bIns="0" anchor="ctr"/>
            <a:lstStyle/>
            <a:p>
              <a:pPr algn="ctr" eaLnBrk="0" hangingPunct="0"/>
              <a:endParaRPr lang="zh-CN" altLang="en-US">
                <a:solidFill>
                  <a:schemeClr val="tx1"/>
                </a:solidFill>
                <a:latin typeface="微软雅黑" pitchFamily="34" charset="-122"/>
                <a:ea typeface="微软雅黑" pitchFamily="34" charset="-122"/>
              </a:endParaRPr>
            </a:p>
          </p:txBody>
        </p:sp>
        <p:sp>
          <p:nvSpPr>
            <p:cNvPr id="16400" name="Text Box 13"/>
            <p:cNvSpPr txBox="1">
              <a:spLocks noChangeArrowheads="1"/>
            </p:cNvSpPr>
            <p:nvPr/>
          </p:nvSpPr>
          <p:spPr bwMode="auto">
            <a:xfrm flipH="1">
              <a:off x="6699250" y="3475038"/>
              <a:ext cx="1936750" cy="287338"/>
            </a:xfrm>
            <a:prstGeom prst="rect">
              <a:avLst/>
            </a:prstGeom>
            <a:noFill/>
            <a:ln w="6350">
              <a:noFill/>
              <a:miter lim="800000"/>
              <a:headEnd/>
              <a:tailEnd/>
            </a:ln>
          </p:spPr>
          <p:txBody>
            <a:bodyPr lIns="0" tIns="0" rIns="0" bIns="0" anchor="ctr">
              <a:spAutoFit/>
            </a:bodyPr>
            <a:lstStyle/>
            <a:p>
              <a:pPr algn="ctr" eaLnBrk="0" hangingPunct="0"/>
              <a:r>
                <a:rPr lang="zh-CN" altLang="en-US" b="0">
                  <a:solidFill>
                    <a:schemeClr val="tx1"/>
                  </a:solidFill>
                  <a:latin typeface="微软雅黑" pitchFamily="34" charset="-122"/>
                  <a:ea typeface="微软雅黑" pitchFamily="34" charset="-122"/>
                </a:rPr>
                <a:t>人民币国际化</a:t>
              </a:r>
            </a:p>
          </p:txBody>
        </p:sp>
        <p:sp>
          <p:nvSpPr>
            <p:cNvPr id="16401" name="Oval 14"/>
            <p:cNvSpPr>
              <a:spLocks noChangeArrowheads="1"/>
            </p:cNvSpPr>
            <p:nvPr/>
          </p:nvSpPr>
          <p:spPr bwMode="auto">
            <a:xfrm>
              <a:off x="6556375" y="4676775"/>
              <a:ext cx="2222500" cy="1035050"/>
            </a:xfrm>
            <a:prstGeom prst="ellipse">
              <a:avLst/>
            </a:prstGeom>
            <a:solidFill>
              <a:schemeClr val="bg1"/>
            </a:solidFill>
            <a:ln w="6350">
              <a:solidFill>
                <a:schemeClr val="tx1"/>
              </a:solidFill>
              <a:round/>
              <a:headEnd/>
              <a:tailEnd/>
            </a:ln>
          </p:spPr>
          <p:txBody>
            <a:bodyPr wrap="none" lIns="0" tIns="0" rIns="0" bIns="0" anchor="ctr"/>
            <a:lstStyle/>
            <a:p>
              <a:pPr algn="ctr" eaLnBrk="0" hangingPunct="0"/>
              <a:endParaRPr lang="zh-CN" altLang="en-US">
                <a:solidFill>
                  <a:schemeClr val="tx1"/>
                </a:solidFill>
                <a:latin typeface="微软雅黑" pitchFamily="34" charset="-122"/>
                <a:ea typeface="微软雅黑" pitchFamily="34" charset="-122"/>
              </a:endParaRPr>
            </a:p>
          </p:txBody>
        </p:sp>
        <p:sp>
          <p:nvSpPr>
            <p:cNvPr id="16402" name="Text Box 15"/>
            <p:cNvSpPr txBox="1">
              <a:spLocks noChangeArrowheads="1"/>
            </p:cNvSpPr>
            <p:nvPr/>
          </p:nvSpPr>
          <p:spPr bwMode="auto">
            <a:xfrm flipH="1">
              <a:off x="6699250" y="5051425"/>
              <a:ext cx="1936750" cy="287338"/>
            </a:xfrm>
            <a:prstGeom prst="rect">
              <a:avLst/>
            </a:prstGeom>
            <a:noFill/>
            <a:ln w="6350">
              <a:noFill/>
              <a:miter lim="800000"/>
              <a:headEnd/>
              <a:tailEnd/>
            </a:ln>
          </p:spPr>
          <p:txBody>
            <a:bodyPr lIns="0" tIns="0" rIns="0" bIns="0" anchor="ctr">
              <a:spAutoFit/>
            </a:bodyPr>
            <a:lstStyle/>
            <a:p>
              <a:pPr algn="ctr" eaLnBrk="0" hangingPunct="0"/>
              <a:r>
                <a:rPr lang="zh-CN" altLang="en-US" b="0">
                  <a:solidFill>
                    <a:schemeClr val="tx1"/>
                  </a:solidFill>
                  <a:latin typeface="微软雅黑" pitchFamily="34" charset="-122"/>
                  <a:ea typeface="微软雅黑" pitchFamily="34" charset="-122"/>
                </a:rPr>
                <a:t>经济区域化合作</a:t>
              </a:r>
            </a:p>
          </p:txBody>
        </p:sp>
      </p:grpSp>
      <p:sp>
        <p:nvSpPr>
          <p:cNvPr id="16388" name="文本占位符 2"/>
          <p:cNvSpPr txBox="1">
            <a:spLocks/>
          </p:cNvSpPr>
          <p:nvPr/>
        </p:nvSpPr>
        <p:spPr bwMode="auto">
          <a:xfrm>
            <a:off x="339725" y="776288"/>
            <a:ext cx="9345613" cy="10906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国家政策支持：</a:t>
            </a:r>
            <a:endParaRPr lang="en-US" altLang="zh-CN" sz="2000">
              <a:solidFill>
                <a:srgbClr val="008000"/>
              </a:solidFill>
              <a:ea typeface="微软雅黑" pitchFamily="34" charset="-122"/>
            </a:endParaRPr>
          </a:p>
          <a:p>
            <a:pPr marL="266700" indent="-266700" defTabSz="1016000" eaLnBrk="0" hangingPunct="0">
              <a:spcBef>
                <a:spcPts val="1200"/>
              </a:spcBef>
              <a:buFont typeface="Arial" pitchFamily="34" charset="0"/>
              <a:buChar char="•"/>
            </a:pPr>
            <a:r>
              <a:rPr lang="zh-CN" altLang="en-US" sz="1800" b="0">
                <a:solidFill>
                  <a:schemeClr val="tx1"/>
                </a:solidFill>
                <a:ea typeface="微软雅黑" pitchFamily="34" charset="-122"/>
              </a:rPr>
              <a:t>客车出口面临着专业涉及面广、业务线长、贸易环节多、风险大等特点。为支持中国外贸发展，国家给与了较多的政策支持。</a:t>
            </a:r>
            <a:endParaRPr lang="en-US" altLang="zh-CN" sz="1800" b="0">
              <a:solidFill>
                <a:schemeClr val="tx1"/>
              </a:solidFill>
              <a:ea typeface="微软雅黑" pitchFamily="34" charset="-122"/>
            </a:endParaRPr>
          </a:p>
        </p:txBody>
      </p:sp>
      <p:sp>
        <p:nvSpPr>
          <p:cNvPr id="16389"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1.1  </a:t>
            </a:r>
            <a:r>
              <a:rPr lang="zh-CN" altLang="en-US" sz="2500">
                <a:solidFill>
                  <a:srgbClr val="FFFFFF"/>
                </a:solidFill>
                <a:latin typeface="微软雅黑" pitchFamily="34" charset="-122"/>
                <a:ea typeface="微软雅黑" pitchFamily="34" charset="-122"/>
              </a:rPr>
              <a:t>对外贸易价值及政策支持（</a:t>
            </a:r>
            <a:r>
              <a:rPr lang="en-US" altLang="zh-CN" sz="2500">
                <a:solidFill>
                  <a:srgbClr val="FFFFFF"/>
                </a:solidFill>
                <a:latin typeface="微软雅黑" pitchFamily="34" charset="-122"/>
                <a:ea typeface="微软雅黑" pitchFamily="34" charset="-122"/>
              </a:rPr>
              <a:t>2/2</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3.1  </a:t>
            </a:r>
            <a:r>
              <a:rPr lang="zh-CN" altLang="en-US" sz="2500">
                <a:solidFill>
                  <a:srgbClr val="FFFFFF"/>
                </a:solidFill>
                <a:latin typeface="微软雅黑" pitchFamily="34" charset="-122"/>
                <a:ea typeface="微软雅黑" pitchFamily="34" charset="-122"/>
              </a:rPr>
              <a:t>海外未来面对的机遇和挑战（</a:t>
            </a:r>
            <a:r>
              <a:rPr lang="en-US" altLang="zh-CN" sz="2500">
                <a:solidFill>
                  <a:srgbClr val="FFFFFF"/>
                </a:solidFill>
                <a:latin typeface="微软雅黑" pitchFamily="34" charset="-122"/>
                <a:ea typeface="微软雅黑" pitchFamily="34" charset="-122"/>
              </a:rPr>
              <a:t>6/6</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grpSp>
        <p:nvGrpSpPr>
          <p:cNvPr id="59395" name="组合 24"/>
          <p:cNvGrpSpPr>
            <a:grpSpLocks/>
          </p:cNvGrpSpPr>
          <p:nvPr/>
        </p:nvGrpSpPr>
        <p:grpSpPr bwMode="auto">
          <a:xfrm>
            <a:off x="636588" y="2027238"/>
            <a:ext cx="9199562" cy="4400550"/>
            <a:chOff x="1191505" y="2029639"/>
            <a:chExt cx="8274050" cy="4163226"/>
          </a:xfrm>
        </p:grpSpPr>
        <p:sp>
          <p:nvSpPr>
            <p:cNvPr id="59397" name="Text Box 68"/>
            <p:cNvSpPr txBox="1">
              <a:spLocks noChangeArrowheads="1"/>
            </p:cNvSpPr>
            <p:nvPr/>
          </p:nvSpPr>
          <p:spPr bwMode="auto">
            <a:xfrm>
              <a:off x="1650293" y="2029639"/>
              <a:ext cx="7434262" cy="428873"/>
            </a:xfrm>
            <a:prstGeom prst="rect">
              <a:avLst/>
            </a:prstGeom>
            <a:noFill/>
            <a:ln w="9525">
              <a:noFill/>
              <a:miter lim="800000"/>
              <a:headEnd/>
              <a:tailEnd/>
            </a:ln>
            <a:effectLst>
              <a:prstShdw prst="shdw17" dist="17961" dir="2700000">
                <a:srgbClr val="708688"/>
              </a:prstShdw>
            </a:effectLst>
          </p:spPr>
          <p:txBody>
            <a:bodyPr>
              <a:spAutoFit/>
            </a:bodyPr>
            <a:lstStyle/>
            <a:p>
              <a:pPr algn="ctr">
                <a:lnSpc>
                  <a:spcPct val="130000"/>
                </a:lnSpc>
                <a:spcBef>
                  <a:spcPct val="30000"/>
                </a:spcBef>
              </a:pPr>
              <a:r>
                <a:rPr lang="zh-CN" altLang="en-US" sz="2000">
                  <a:solidFill>
                    <a:srgbClr val="008000"/>
                  </a:solidFill>
                  <a:latin typeface="微软雅黑" pitchFamily="34" charset="-122"/>
                  <a:ea typeface="微软雅黑" pitchFamily="34" charset="-122"/>
                </a:rPr>
                <a:t>以我为主、以终端客户为中心的全面市场管理</a:t>
              </a:r>
              <a:endParaRPr lang="zh-CN" altLang="de-DE" sz="2000">
                <a:solidFill>
                  <a:srgbClr val="008000"/>
                </a:solidFill>
                <a:latin typeface="微软雅黑" pitchFamily="34" charset="-122"/>
                <a:ea typeface="微软雅黑" pitchFamily="34" charset="-122"/>
              </a:endParaRPr>
            </a:p>
          </p:txBody>
        </p:sp>
        <p:sp>
          <p:nvSpPr>
            <p:cNvPr id="59398" name="Text Box 69"/>
            <p:cNvSpPr txBox="1">
              <a:spLocks noChangeArrowheads="1"/>
            </p:cNvSpPr>
            <p:nvPr/>
          </p:nvSpPr>
          <p:spPr bwMode="auto">
            <a:xfrm>
              <a:off x="1258180" y="3702220"/>
              <a:ext cx="4032250" cy="1835325"/>
            </a:xfrm>
            <a:prstGeom prst="rect">
              <a:avLst/>
            </a:prstGeom>
            <a:noFill/>
            <a:ln w="9525">
              <a:noFill/>
              <a:miter lim="800000"/>
              <a:headEnd/>
              <a:tailEnd/>
            </a:ln>
            <a:effectLst>
              <a:prstShdw prst="shdw17" dist="17961" dir="2700000">
                <a:srgbClr val="708688"/>
              </a:prstShdw>
            </a:effectLst>
          </p:spPr>
          <p:txBody>
            <a:bodyPr>
              <a:spAutoFit/>
            </a:bodyPr>
            <a:lstStyle/>
            <a:p>
              <a:pPr marL="92075" indent="-92075">
                <a:lnSpc>
                  <a:spcPct val="130000"/>
                </a:lnSpc>
                <a:spcBef>
                  <a:spcPts val="600"/>
                </a:spcBef>
                <a:buFont typeface="微软雅黑" pitchFamily="34" charset="-122"/>
                <a:buChar char="-"/>
              </a:pPr>
              <a:r>
                <a:rPr lang="zh-CN" altLang="en-US" sz="1500" b="0">
                  <a:solidFill>
                    <a:schemeClr val="tx1"/>
                  </a:solidFill>
                  <a:latin typeface="微软雅黑" pitchFamily="34" charset="-122"/>
                  <a:ea typeface="微软雅黑" pitchFamily="34" charset="-122"/>
                </a:rPr>
                <a:t>实施“以我为主”的市场和客户分类管理、策略支持；集中资源、打阵地战，按照“四到一留”和销售七步法，增加、培育、壮大宇通主战场；</a:t>
              </a:r>
            </a:p>
            <a:p>
              <a:pPr marL="92075" indent="-92075">
                <a:lnSpc>
                  <a:spcPct val="130000"/>
                </a:lnSpc>
                <a:spcBef>
                  <a:spcPts val="600"/>
                </a:spcBef>
                <a:buFont typeface="微软雅黑" pitchFamily="34" charset="-122"/>
                <a:buChar char="-"/>
              </a:pPr>
              <a:r>
                <a:rPr lang="zh-CN" altLang="en-US" sz="1500" b="0">
                  <a:solidFill>
                    <a:schemeClr val="tx1"/>
                  </a:solidFill>
                  <a:latin typeface="微软雅黑" pitchFamily="34" charset="-122"/>
                  <a:ea typeface="微软雅黑" pitchFamily="34" charset="-122"/>
                </a:rPr>
                <a:t>提升业务“一懂三会”能力，建设</a:t>
              </a:r>
              <a:r>
                <a:rPr lang="zh-CN" altLang="en-US" sz="1500" b="0">
                  <a:solidFill>
                    <a:schemeClr val="tx1"/>
                  </a:solidFill>
                  <a:latin typeface="微软雅黑" pitchFamily="34" charset="-122"/>
                  <a:ea typeface="微软雅黑" pitchFamily="34" charset="-122"/>
                  <a:cs typeface="Arial" pitchFamily="34" charset="0"/>
                </a:rPr>
                <a:t>以业务为核心、面向客户的六项能力，并以服务作为核心竞争优势，全面提升经营市场的能力。</a:t>
              </a:r>
              <a:endParaRPr lang="zh-CN" altLang="en-US" sz="1500" b="0">
                <a:solidFill>
                  <a:schemeClr val="tx1"/>
                </a:solidFill>
                <a:latin typeface="微软雅黑" pitchFamily="34" charset="-122"/>
                <a:ea typeface="微软雅黑" pitchFamily="34" charset="-122"/>
              </a:endParaRPr>
            </a:p>
          </p:txBody>
        </p:sp>
        <p:sp>
          <p:nvSpPr>
            <p:cNvPr id="59399" name="Text Box 70"/>
            <p:cNvSpPr txBox="1">
              <a:spLocks noChangeArrowheads="1"/>
            </p:cNvSpPr>
            <p:nvPr/>
          </p:nvSpPr>
          <p:spPr bwMode="auto">
            <a:xfrm>
              <a:off x="5433305" y="3702220"/>
              <a:ext cx="4032250" cy="1835325"/>
            </a:xfrm>
            <a:prstGeom prst="rect">
              <a:avLst/>
            </a:prstGeom>
            <a:noFill/>
            <a:ln w="9525">
              <a:noFill/>
              <a:miter lim="800000"/>
              <a:headEnd/>
              <a:tailEnd/>
            </a:ln>
            <a:effectLst>
              <a:prstShdw prst="shdw17" dist="17961" dir="2700000">
                <a:srgbClr val="708688"/>
              </a:prstShdw>
            </a:effectLst>
          </p:spPr>
          <p:txBody>
            <a:bodyPr>
              <a:spAutoFit/>
            </a:bodyPr>
            <a:lstStyle/>
            <a:p>
              <a:pPr marL="92075" indent="-92075" eaLnBrk="0" hangingPunct="0">
                <a:lnSpc>
                  <a:spcPct val="130000"/>
                </a:lnSpc>
                <a:spcBef>
                  <a:spcPts val="600"/>
                </a:spcBef>
                <a:buFont typeface="微软雅黑" pitchFamily="34" charset="-122"/>
                <a:buChar char="-"/>
              </a:pPr>
              <a:r>
                <a:rPr lang="zh-CN" altLang="en-US" sz="1500" b="0">
                  <a:solidFill>
                    <a:schemeClr val="tx1"/>
                  </a:solidFill>
                  <a:latin typeface="微软雅黑" pitchFamily="34" charset="-122"/>
                  <a:ea typeface="微软雅黑" pitchFamily="34" charset="-122"/>
                </a:rPr>
                <a:t>实现直销与经销间价值链的系统管理，保证公司收益、为客户创造更大价值，并确保渠道稳定、高效、服务好；</a:t>
              </a:r>
              <a:endParaRPr lang="en-US" altLang="zh-CN" sz="1500" b="0">
                <a:solidFill>
                  <a:schemeClr val="tx1"/>
                </a:solidFill>
                <a:latin typeface="微软雅黑" pitchFamily="34" charset="-122"/>
                <a:ea typeface="微软雅黑" pitchFamily="34" charset="-122"/>
              </a:endParaRPr>
            </a:p>
            <a:p>
              <a:pPr marL="92075" indent="-92075" eaLnBrk="0" hangingPunct="0">
                <a:lnSpc>
                  <a:spcPct val="130000"/>
                </a:lnSpc>
                <a:spcBef>
                  <a:spcPts val="600"/>
                </a:spcBef>
                <a:buFont typeface="微软雅黑" pitchFamily="34" charset="-122"/>
                <a:buChar char="-"/>
              </a:pPr>
              <a:r>
                <a:rPr lang="zh-CN" altLang="en-US" sz="1500" b="0">
                  <a:solidFill>
                    <a:schemeClr val="tx1"/>
                  </a:solidFill>
                  <a:latin typeface="微软雅黑" pitchFamily="34" charset="-122"/>
                  <a:ea typeface="微软雅黑" pitchFamily="34" charset="-122"/>
                </a:rPr>
                <a:t>建立健全体系级、部门级和市场一线的三级管理机制，并重点提升区域经营管理能力，保证业务高效运作。</a:t>
              </a:r>
            </a:p>
          </p:txBody>
        </p:sp>
        <p:grpSp>
          <p:nvGrpSpPr>
            <p:cNvPr id="59400" name="Group 71"/>
            <p:cNvGrpSpPr>
              <a:grpSpLocks/>
            </p:cNvGrpSpPr>
            <p:nvPr/>
          </p:nvGrpSpPr>
          <p:grpSpPr bwMode="auto">
            <a:xfrm>
              <a:off x="1191505" y="2500520"/>
              <a:ext cx="8255000" cy="3275510"/>
              <a:chOff x="413" y="1620"/>
              <a:chExt cx="4864" cy="2079"/>
            </a:xfrm>
          </p:grpSpPr>
          <p:sp>
            <p:nvSpPr>
              <p:cNvPr id="59404" name="Arc 72"/>
              <p:cNvSpPr>
                <a:spLocks/>
              </p:cNvSpPr>
              <p:nvPr/>
            </p:nvSpPr>
            <p:spPr bwMode="auto">
              <a:xfrm>
                <a:off x="464" y="1653"/>
                <a:ext cx="4770" cy="574"/>
              </a:xfrm>
              <a:custGeom>
                <a:avLst/>
                <a:gdLst>
                  <a:gd name="T0" fmla="*/ 0 w 43200"/>
                  <a:gd name="T1" fmla="*/ 0 h 22326"/>
                  <a:gd name="T2" fmla="*/ 0 w 43200"/>
                  <a:gd name="T3" fmla="*/ 0 h 22326"/>
                  <a:gd name="T4" fmla="*/ 0 w 43200"/>
                  <a:gd name="T5" fmla="*/ 0 h 22326"/>
                  <a:gd name="T6" fmla="*/ 0 60000 65536"/>
                  <a:gd name="T7" fmla="*/ 0 60000 65536"/>
                  <a:gd name="T8" fmla="*/ 0 60000 65536"/>
                  <a:gd name="T9" fmla="*/ 0 w 43200"/>
                  <a:gd name="T10" fmla="*/ 0 h 22326"/>
                  <a:gd name="T11" fmla="*/ 43200 w 43200"/>
                  <a:gd name="T12" fmla="*/ 22326 h 22326"/>
                </a:gdLst>
                <a:ahLst/>
                <a:cxnLst>
                  <a:cxn ang="T6">
                    <a:pos x="T0" y="T1"/>
                  </a:cxn>
                  <a:cxn ang="T7">
                    <a:pos x="T2" y="T3"/>
                  </a:cxn>
                  <a:cxn ang="T8">
                    <a:pos x="T4" y="T5"/>
                  </a:cxn>
                </a:cxnLst>
                <a:rect l="T9" t="T10" r="T11" b="T12"/>
                <a:pathLst>
                  <a:path w="43200" h="22326" fill="none" extrusionOk="0">
                    <a:moveTo>
                      <a:pt x="43194" y="232"/>
                    </a:moveTo>
                    <a:cubicBezTo>
                      <a:pt x="43198" y="397"/>
                      <a:pt x="43200" y="561"/>
                      <a:pt x="43200" y="726"/>
                    </a:cubicBezTo>
                    <a:cubicBezTo>
                      <a:pt x="43200" y="12655"/>
                      <a:pt x="33529" y="22326"/>
                      <a:pt x="21600" y="22326"/>
                    </a:cubicBezTo>
                    <a:cubicBezTo>
                      <a:pt x="9670" y="22326"/>
                      <a:pt x="0" y="12655"/>
                      <a:pt x="0" y="726"/>
                    </a:cubicBezTo>
                    <a:cubicBezTo>
                      <a:pt x="-1" y="483"/>
                      <a:pt x="4" y="241"/>
                      <a:pt x="12" y="0"/>
                    </a:cubicBezTo>
                  </a:path>
                  <a:path w="43200" h="22326" stroke="0" extrusionOk="0">
                    <a:moveTo>
                      <a:pt x="43194" y="232"/>
                    </a:moveTo>
                    <a:cubicBezTo>
                      <a:pt x="43198" y="397"/>
                      <a:pt x="43200" y="561"/>
                      <a:pt x="43200" y="726"/>
                    </a:cubicBezTo>
                    <a:cubicBezTo>
                      <a:pt x="43200" y="12655"/>
                      <a:pt x="33529" y="22326"/>
                      <a:pt x="21600" y="22326"/>
                    </a:cubicBezTo>
                    <a:cubicBezTo>
                      <a:pt x="9670" y="22326"/>
                      <a:pt x="0" y="12655"/>
                      <a:pt x="0" y="726"/>
                    </a:cubicBezTo>
                    <a:cubicBezTo>
                      <a:pt x="-1" y="483"/>
                      <a:pt x="4" y="241"/>
                      <a:pt x="12" y="0"/>
                    </a:cubicBezTo>
                    <a:lnTo>
                      <a:pt x="21600" y="726"/>
                    </a:lnTo>
                    <a:close/>
                  </a:path>
                </a:pathLst>
              </a:custGeom>
              <a:noFill/>
              <a:ln w="19050">
                <a:solidFill>
                  <a:srgbClr val="366B7E"/>
                </a:solidFill>
                <a:round/>
                <a:headEnd/>
                <a:tailEnd/>
              </a:ln>
            </p:spPr>
            <p:txBody>
              <a:bodyPr/>
              <a:lstStyle/>
              <a:p>
                <a:pPr eaLnBrk="0" hangingPunct="0"/>
                <a:endParaRPr lang="zh-CN" altLang="en-US" sz="1300">
                  <a:latin typeface="微软雅黑" pitchFamily="34" charset="-122"/>
                  <a:ea typeface="微软雅黑" pitchFamily="34" charset="-122"/>
                </a:endParaRPr>
              </a:p>
            </p:txBody>
          </p:sp>
          <p:sp>
            <p:nvSpPr>
              <p:cNvPr id="59405" name="Arc 73"/>
              <p:cNvSpPr>
                <a:spLocks/>
              </p:cNvSpPr>
              <p:nvPr/>
            </p:nvSpPr>
            <p:spPr bwMode="auto">
              <a:xfrm>
                <a:off x="1850" y="1655"/>
                <a:ext cx="1996" cy="180"/>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6350">
                <a:solidFill>
                  <a:srgbClr val="366B7E"/>
                </a:solidFill>
                <a:round/>
                <a:headEnd/>
                <a:tailEnd/>
              </a:ln>
            </p:spPr>
            <p:txBody>
              <a:bodyPr/>
              <a:lstStyle/>
              <a:p>
                <a:pPr eaLnBrk="0" hangingPunct="0"/>
                <a:endParaRPr lang="zh-CN" altLang="en-US" sz="1300">
                  <a:latin typeface="微软雅黑" pitchFamily="34" charset="-122"/>
                  <a:ea typeface="微软雅黑" pitchFamily="34" charset="-122"/>
                </a:endParaRPr>
              </a:p>
            </p:txBody>
          </p:sp>
          <p:sp>
            <p:nvSpPr>
              <p:cNvPr id="59406" name="Freeform 74"/>
              <p:cNvSpPr>
                <a:spLocks/>
              </p:cNvSpPr>
              <p:nvPr/>
            </p:nvSpPr>
            <p:spPr bwMode="auto">
              <a:xfrm>
                <a:off x="2632" y="1917"/>
                <a:ext cx="432" cy="216"/>
              </a:xfrm>
              <a:custGeom>
                <a:avLst/>
                <a:gdLst>
                  <a:gd name="T0" fmla="*/ 48 w 432"/>
                  <a:gd name="T1" fmla="*/ 317 h 213"/>
                  <a:gd name="T2" fmla="*/ 408 w 432"/>
                  <a:gd name="T3" fmla="*/ 317 h 213"/>
                  <a:gd name="T4" fmla="*/ 288 w 432"/>
                  <a:gd name="T5" fmla="*/ 74 h 213"/>
                  <a:gd name="T6" fmla="*/ 432 w 432"/>
                  <a:gd name="T7" fmla="*/ 74 h 213"/>
                  <a:gd name="T8" fmla="*/ 215 w 432"/>
                  <a:gd name="T9" fmla="*/ 0 h 213"/>
                  <a:gd name="T10" fmla="*/ 0 w 432"/>
                  <a:gd name="T11" fmla="*/ 74 h 213"/>
                  <a:gd name="T12" fmla="*/ 144 w 432"/>
                  <a:gd name="T13" fmla="*/ 74 h 213"/>
                  <a:gd name="T14" fmla="*/ 48 w 432"/>
                  <a:gd name="T15" fmla="*/ 317 h 213"/>
                  <a:gd name="T16" fmla="*/ 0 60000 65536"/>
                  <a:gd name="T17" fmla="*/ 0 60000 65536"/>
                  <a:gd name="T18" fmla="*/ 0 60000 65536"/>
                  <a:gd name="T19" fmla="*/ 0 60000 65536"/>
                  <a:gd name="T20" fmla="*/ 0 60000 65536"/>
                  <a:gd name="T21" fmla="*/ 0 60000 65536"/>
                  <a:gd name="T22" fmla="*/ 0 60000 65536"/>
                  <a:gd name="T23" fmla="*/ 0 60000 65536"/>
                  <a:gd name="T24" fmla="*/ 0 w 432"/>
                  <a:gd name="T25" fmla="*/ 0 h 213"/>
                  <a:gd name="T26" fmla="*/ 432 w 432"/>
                  <a:gd name="T27" fmla="*/ 213 h 2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2" h="213">
                    <a:moveTo>
                      <a:pt x="48" y="213"/>
                    </a:moveTo>
                    <a:lnTo>
                      <a:pt x="408" y="213"/>
                    </a:lnTo>
                    <a:lnTo>
                      <a:pt x="288" y="45"/>
                    </a:lnTo>
                    <a:lnTo>
                      <a:pt x="432" y="45"/>
                    </a:lnTo>
                    <a:lnTo>
                      <a:pt x="215" y="0"/>
                    </a:lnTo>
                    <a:lnTo>
                      <a:pt x="0" y="45"/>
                    </a:lnTo>
                    <a:lnTo>
                      <a:pt x="144" y="45"/>
                    </a:lnTo>
                    <a:lnTo>
                      <a:pt x="48" y="213"/>
                    </a:lnTo>
                    <a:close/>
                  </a:path>
                </a:pathLst>
              </a:custGeom>
              <a:solidFill>
                <a:srgbClr val="B2D2DE"/>
              </a:solidFill>
              <a:ln w="9525">
                <a:noFill/>
                <a:miter lim="800000"/>
                <a:headEnd/>
                <a:tailEnd/>
              </a:ln>
            </p:spPr>
            <p:txBody>
              <a:bodyPr/>
              <a:lstStyle/>
              <a:p>
                <a:endParaRPr lang="zh-CN" altLang="en-US">
                  <a:latin typeface="微软雅黑" pitchFamily="34" charset="-122"/>
                  <a:ea typeface="微软雅黑" pitchFamily="34" charset="-122"/>
                </a:endParaRPr>
              </a:p>
            </p:txBody>
          </p:sp>
          <p:sp>
            <p:nvSpPr>
              <p:cNvPr id="59407" name="Line 75"/>
              <p:cNvSpPr>
                <a:spLocks noChangeShapeType="1"/>
              </p:cNvSpPr>
              <p:nvPr/>
            </p:nvSpPr>
            <p:spPr bwMode="auto">
              <a:xfrm>
                <a:off x="413" y="1652"/>
                <a:ext cx="4864" cy="3"/>
              </a:xfrm>
              <a:prstGeom prst="line">
                <a:avLst/>
              </a:prstGeom>
              <a:noFill/>
              <a:ln w="6350">
                <a:solidFill>
                  <a:srgbClr val="366B7E"/>
                </a:solidFill>
                <a:round/>
                <a:headEnd/>
                <a:tailEnd/>
              </a:ln>
            </p:spPr>
            <p:txBody>
              <a:bodyPr/>
              <a:lstStyle/>
              <a:p>
                <a:endParaRPr lang="zh-CN" altLang="en-US"/>
              </a:p>
            </p:txBody>
          </p:sp>
          <p:sp>
            <p:nvSpPr>
              <p:cNvPr id="59408" name="Line 76"/>
              <p:cNvSpPr>
                <a:spLocks noChangeShapeType="1"/>
              </p:cNvSpPr>
              <p:nvPr/>
            </p:nvSpPr>
            <p:spPr bwMode="auto">
              <a:xfrm flipV="1">
                <a:off x="419" y="1660"/>
                <a:ext cx="2429" cy="577"/>
              </a:xfrm>
              <a:prstGeom prst="line">
                <a:avLst/>
              </a:prstGeom>
              <a:noFill/>
              <a:ln w="19050">
                <a:solidFill>
                  <a:srgbClr val="366B7E"/>
                </a:solidFill>
                <a:round/>
                <a:headEnd/>
                <a:tailEnd/>
              </a:ln>
            </p:spPr>
            <p:txBody>
              <a:bodyPr/>
              <a:lstStyle/>
              <a:p>
                <a:endParaRPr lang="zh-CN" altLang="en-US"/>
              </a:p>
            </p:txBody>
          </p:sp>
          <p:sp>
            <p:nvSpPr>
              <p:cNvPr id="59409" name="Line 77"/>
              <p:cNvSpPr>
                <a:spLocks noChangeShapeType="1"/>
              </p:cNvSpPr>
              <p:nvPr/>
            </p:nvSpPr>
            <p:spPr bwMode="auto">
              <a:xfrm>
                <a:off x="2848" y="1655"/>
                <a:ext cx="2429" cy="577"/>
              </a:xfrm>
              <a:prstGeom prst="line">
                <a:avLst/>
              </a:prstGeom>
              <a:noFill/>
              <a:ln w="19050">
                <a:solidFill>
                  <a:srgbClr val="366B7E"/>
                </a:solidFill>
                <a:round/>
                <a:headEnd/>
                <a:tailEnd/>
              </a:ln>
            </p:spPr>
            <p:txBody>
              <a:bodyPr/>
              <a:lstStyle/>
              <a:p>
                <a:endParaRPr lang="zh-CN" altLang="en-US"/>
              </a:p>
            </p:txBody>
          </p:sp>
          <p:sp>
            <p:nvSpPr>
              <p:cNvPr id="59410" name="Line 78"/>
              <p:cNvSpPr>
                <a:spLocks noChangeShapeType="1"/>
              </p:cNvSpPr>
              <p:nvPr/>
            </p:nvSpPr>
            <p:spPr bwMode="auto">
              <a:xfrm flipV="1">
                <a:off x="419" y="1655"/>
                <a:ext cx="2429" cy="288"/>
              </a:xfrm>
              <a:prstGeom prst="line">
                <a:avLst/>
              </a:prstGeom>
              <a:noFill/>
              <a:ln w="12700">
                <a:solidFill>
                  <a:srgbClr val="366B7E"/>
                </a:solidFill>
                <a:round/>
                <a:headEnd/>
                <a:tailEnd/>
              </a:ln>
            </p:spPr>
            <p:txBody>
              <a:bodyPr/>
              <a:lstStyle/>
              <a:p>
                <a:endParaRPr lang="zh-CN" altLang="en-US"/>
              </a:p>
            </p:txBody>
          </p:sp>
          <p:sp>
            <p:nvSpPr>
              <p:cNvPr id="59411" name="Line 79"/>
              <p:cNvSpPr>
                <a:spLocks noChangeShapeType="1"/>
              </p:cNvSpPr>
              <p:nvPr/>
            </p:nvSpPr>
            <p:spPr bwMode="auto">
              <a:xfrm>
                <a:off x="2848" y="1655"/>
                <a:ext cx="2429" cy="288"/>
              </a:xfrm>
              <a:prstGeom prst="line">
                <a:avLst/>
              </a:prstGeom>
              <a:noFill/>
              <a:ln w="12700">
                <a:solidFill>
                  <a:srgbClr val="366B7E"/>
                </a:solidFill>
                <a:round/>
                <a:headEnd/>
                <a:tailEnd/>
              </a:ln>
            </p:spPr>
            <p:txBody>
              <a:bodyPr/>
              <a:lstStyle/>
              <a:p>
                <a:endParaRPr lang="zh-CN" altLang="en-US"/>
              </a:p>
            </p:txBody>
          </p:sp>
          <p:sp>
            <p:nvSpPr>
              <p:cNvPr id="59412" name="Line 80"/>
              <p:cNvSpPr>
                <a:spLocks noChangeShapeType="1"/>
              </p:cNvSpPr>
              <p:nvPr/>
            </p:nvSpPr>
            <p:spPr bwMode="auto">
              <a:xfrm flipV="1">
                <a:off x="419" y="1655"/>
                <a:ext cx="2429" cy="96"/>
              </a:xfrm>
              <a:prstGeom prst="line">
                <a:avLst/>
              </a:prstGeom>
              <a:noFill/>
              <a:ln w="6350">
                <a:solidFill>
                  <a:srgbClr val="366B7E"/>
                </a:solidFill>
                <a:round/>
                <a:headEnd/>
                <a:tailEnd/>
              </a:ln>
            </p:spPr>
            <p:txBody>
              <a:bodyPr/>
              <a:lstStyle/>
              <a:p>
                <a:endParaRPr lang="zh-CN" altLang="en-US"/>
              </a:p>
            </p:txBody>
          </p:sp>
          <p:sp>
            <p:nvSpPr>
              <p:cNvPr id="59413" name="Line 81"/>
              <p:cNvSpPr>
                <a:spLocks noChangeShapeType="1"/>
              </p:cNvSpPr>
              <p:nvPr/>
            </p:nvSpPr>
            <p:spPr bwMode="auto">
              <a:xfrm>
                <a:off x="2848" y="1655"/>
                <a:ext cx="2429" cy="96"/>
              </a:xfrm>
              <a:prstGeom prst="line">
                <a:avLst/>
              </a:prstGeom>
              <a:noFill/>
              <a:ln w="6350">
                <a:solidFill>
                  <a:srgbClr val="366B7E"/>
                </a:solidFill>
                <a:round/>
                <a:headEnd/>
                <a:tailEnd/>
              </a:ln>
            </p:spPr>
            <p:txBody>
              <a:bodyPr/>
              <a:lstStyle/>
              <a:p>
                <a:endParaRPr lang="zh-CN" altLang="en-US"/>
              </a:p>
            </p:txBody>
          </p:sp>
          <p:sp>
            <p:nvSpPr>
              <p:cNvPr id="59414" name="Freeform 82"/>
              <p:cNvSpPr>
                <a:spLocks/>
              </p:cNvSpPr>
              <p:nvPr/>
            </p:nvSpPr>
            <p:spPr bwMode="auto">
              <a:xfrm>
                <a:off x="3280" y="1890"/>
                <a:ext cx="635" cy="208"/>
              </a:xfrm>
              <a:custGeom>
                <a:avLst/>
                <a:gdLst>
                  <a:gd name="T0" fmla="*/ 369 w 635"/>
                  <a:gd name="T1" fmla="*/ 208 h 208"/>
                  <a:gd name="T2" fmla="*/ 635 w 635"/>
                  <a:gd name="T3" fmla="*/ 172 h 208"/>
                  <a:gd name="T4" fmla="*/ 272 w 635"/>
                  <a:gd name="T5" fmla="*/ 28 h 208"/>
                  <a:gd name="T6" fmla="*/ 372 w 635"/>
                  <a:gd name="T7" fmla="*/ 10 h 208"/>
                  <a:gd name="T8" fmla="*/ 108 w 635"/>
                  <a:gd name="T9" fmla="*/ 0 h 208"/>
                  <a:gd name="T10" fmla="*/ 0 w 635"/>
                  <a:gd name="T11" fmla="*/ 58 h 208"/>
                  <a:gd name="T12" fmla="*/ 118 w 635"/>
                  <a:gd name="T13" fmla="*/ 44 h 208"/>
                  <a:gd name="T14" fmla="*/ 369 w 635"/>
                  <a:gd name="T15" fmla="*/ 208 h 208"/>
                  <a:gd name="T16" fmla="*/ 0 60000 65536"/>
                  <a:gd name="T17" fmla="*/ 0 60000 65536"/>
                  <a:gd name="T18" fmla="*/ 0 60000 65536"/>
                  <a:gd name="T19" fmla="*/ 0 60000 65536"/>
                  <a:gd name="T20" fmla="*/ 0 60000 65536"/>
                  <a:gd name="T21" fmla="*/ 0 60000 65536"/>
                  <a:gd name="T22" fmla="*/ 0 60000 65536"/>
                  <a:gd name="T23" fmla="*/ 0 60000 65536"/>
                  <a:gd name="T24" fmla="*/ 0 w 635"/>
                  <a:gd name="T25" fmla="*/ 0 h 208"/>
                  <a:gd name="T26" fmla="*/ 635 w 635"/>
                  <a:gd name="T27" fmla="*/ 208 h 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35" h="208">
                    <a:moveTo>
                      <a:pt x="369" y="208"/>
                    </a:moveTo>
                    <a:lnTo>
                      <a:pt x="635" y="172"/>
                    </a:lnTo>
                    <a:lnTo>
                      <a:pt x="272" y="28"/>
                    </a:lnTo>
                    <a:lnTo>
                      <a:pt x="372" y="10"/>
                    </a:lnTo>
                    <a:lnTo>
                      <a:pt x="108" y="0"/>
                    </a:lnTo>
                    <a:lnTo>
                      <a:pt x="0" y="58"/>
                    </a:lnTo>
                    <a:lnTo>
                      <a:pt x="118" y="44"/>
                    </a:lnTo>
                    <a:lnTo>
                      <a:pt x="369" y="208"/>
                    </a:lnTo>
                    <a:close/>
                  </a:path>
                </a:pathLst>
              </a:custGeom>
              <a:solidFill>
                <a:srgbClr val="B2D2DE"/>
              </a:solidFill>
              <a:ln w="9525">
                <a:noFill/>
                <a:miter lim="800000"/>
                <a:headEnd/>
                <a:tailEnd/>
              </a:ln>
            </p:spPr>
            <p:txBody>
              <a:bodyPr/>
              <a:lstStyle/>
              <a:p>
                <a:endParaRPr lang="zh-CN" altLang="en-US">
                  <a:latin typeface="微软雅黑" pitchFamily="34" charset="-122"/>
                  <a:ea typeface="微软雅黑" pitchFamily="34" charset="-122"/>
                </a:endParaRPr>
              </a:p>
            </p:txBody>
          </p:sp>
          <p:sp>
            <p:nvSpPr>
              <p:cNvPr id="59415" name="Freeform 83"/>
              <p:cNvSpPr>
                <a:spLocks/>
              </p:cNvSpPr>
              <p:nvPr/>
            </p:nvSpPr>
            <p:spPr bwMode="auto">
              <a:xfrm flipH="1">
                <a:off x="1778" y="1890"/>
                <a:ext cx="635" cy="208"/>
              </a:xfrm>
              <a:custGeom>
                <a:avLst/>
                <a:gdLst>
                  <a:gd name="T0" fmla="*/ 369 w 635"/>
                  <a:gd name="T1" fmla="*/ 208 h 208"/>
                  <a:gd name="T2" fmla="*/ 635 w 635"/>
                  <a:gd name="T3" fmla="*/ 172 h 208"/>
                  <a:gd name="T4" fmla="*/ 272 w 635"/>
                  <a:gd name="T5" fmla="*/ 28 h 208"/>
                  <a:gd name="T6" fmla="*/ 372 w 635"/>
                  <a:gd name="T7" fmla="*/ 10 h 208"/>
                  <a:gd name="T8" fmla="*/ 108 w 635"/>
                  <a:gd name="T9" fmla="*/ 0 h 208"/>
                  <a:gd name="T10" fmla="*/ 0 w 635"/>
                  <a:gd name="T11" fmla="*/ 58 h 208"/>
                  <a:gd name="T12" fmla="*/ 118 w 635"/>
                  <a:gd name="T13" fmla="*/ 44 h 208"/>
                  <a:gd name="T14" fmla="*/ 369 w 635"/>
                  <a:gd name="T15" fmla="*/ 208 h 208"/>
                  <a:gd name="T16" fmla="*/ 0 60000 65536"/>
                  <a:gd name="T17" fmla="*/ 0 60000 65536"/>
                  <a:gd name="T18" fmla="*/ 0 60000 65536"/>
                  <a:gd name="T19" fmla="*/ 0 60000 65536"/>
                  <a:gd name="T20" fmla="*/ 0 60000 65536"/>
                  <a:gd name="T21" fmla="*/ 0 60000 65536"/>
                  <a:gd name="T22" fmla="*/ 0 60000 65536"/>
                  <a:gd name="T23" fmla="*/ 0 60000 65536"/>
                  <a:gd name="T24" fmla="*/ 0 w 635"/>
                  <a:gd name="T25" fmla="*/ 0 h 208"/>
                  <a:gd name="T26" fmla="*/ 635 w 635"/>
                  <a:gd name="T27" fmla="*/ 208 h 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35" h="208">
                    <a:moveTo>
                      <a:pt x="369" y="208"/>
                    </a:moveTo>
                    <a:lnTo>
                      <a:pt x="635" y="172"/>
                    </a:lnTo>
                    <a:lnTo>
                      <a:pt x="272" y="28"/>
                    </a:lnTo>
                    <a:lnTo>
                      <a:pt x="372" y="10"/>
                    </a:lnTo>
                    <a:lnTo>
                      <a:pt x="108" y="0"/>
                    </a:lnTo>
                    <a:lnTo>
                      <a:pt x="0" y="58"/>
                    </a:lnTo>
                    <a:lnTo>
                      <a:pt x="118" y="44"/>
                    </a:lnTo>
                    <a:lnTo>
                      <a:pt x="369" y="208"/>
                    </a:lnTo>
                    <a:close/>
                  </a:path>
                </a:pathLst>
              </a:custGeom>
              <a:solidFill>
                <a:srgbClr val="B2D2DE"/>
              </a:solidFill>
              <a:ln w="9525">
                <a:noFill/>
                <a:miter lim="800000"/>
                <a:headEnd/>
                <a:tailEnd/>
              </a:ln>
            </p:spPr>
            <p:txBody>
              <a:bodyPr/>
              <a:lstStyle/>
              <a:p>
                <a:endParaRPr lang="zh-CN" altLang="en-US">
                  <a:latin typeface="微软雅黑" pitchFamily="34" charset="-122"/>
                  <a:ea typeface="微软雅黑" pitchFamily="34" charset="-122"/>
                </a:endParaRPr>
              </a:p>
            </p:txBody>
          </p:sp>
          <p:sp>
            <p:nvSpPr>
              <p:cNvPr id="59416" name="Line 84"/>
              <p:cNvSpPr>
                <a:spLocks noChangeShapeType="1"/>
              </p:cNvSpPr>
              <p:nvPr/>
            </p:nvSpPr>
            <p:spPr bwMode="auto">
              <a:xfrm>
                <a:off x="2875" y="1620"/>
                <a:ext cx="0" cy="2079"/>
              </a:xfrm>
              <a:prstGeom prst="line">
                <a:avLst/>
              </a:prstGeom>
              <a:noFill/>
              <a:ln w="19050">
                <a:solidFill>
                  <a:srgbClr val="366B7E"/>
                </a:solidFill>
                <a:round/>
                <a:headEnd/>
                <a:tailEnd/>
              </a:ln>
            </p:spPr>
            <p:txBody>
              <a:bodyPr/>
              <a:lstStyle/>
              <a:p>
                <a:endParaRPr lang="zh-CN" altLang="en-US"/>
              </a:p>
            </p:txBody>
          </p:sp>
        </p:grpSp>
        <p:sp>
          <p:nvSpPr>
            <p:cNvPr id="59401" name="Rectangle 85"/>
            <p:cNvSpPr>
              <a:spLocks noChangeArrowheads="1"/>
            </p:cNvSpPr>
            <p:nvPr/>
          </p:nvSpPr>
          <p:spPr bwMode="auto">
            <a:xfrm>
              <a:off x="2175755" y="3397250"/>
              <a:ext cx="2472902" cy="378418"/>
            </a:xfrm>
            <a:prstGeom prst="rect">
              <a:avLst/>
            </a:prstGeom>
            <a:noFill/>
            <a:ln w="9525">
              <a:noFill/>
              <a:miter lim="800000"/>
              <a:headEnd/>
              <a:tailEnd/>
            </a:ln>
            <a:effectLst>
              <a:prstShdw prst="shdw17" dist="17961" dir="2700000">
                <a:srgbClr val="708688"/>
              </a:prstShdw>
            </a:effectLst>
          </p:spPr>
          <p:txBody>
            <a:bodyPr wrap="none">
              <a:spAutoFit/>
            </a:bodyPr>
            <a:lstStyle/>
            <a:p>
              <a:r>
                <a:rPr lang="zh-CN" altLang="en-US" sz="2000">
                  <a:solidFill>
                    <a:srgbClr val="008000"/>
                  </a:solidFill>
                  <a:latin typeface="微软雅黑" pitchFamily="34" charset="-122"/>
                  <a:ea typeface="微软雅黑" pitchFamily="34" charset="-122"/>
                </a:rPr>
                <a:t>主线一：经营市场能力</a:t>
              </a:r>
            </a:p>
          </p:txBody>
        </p:sp>
        <p:sp>
          <p:nvSpPr>
            <p:cNvPr id="59402" name="Rectangle 86"/>
            <p:cNvSpPr>
              <a:spLocks noChangeArrowheads="1"/>
            </p:cNvSpPr>
            <p:nvPr/>
          </p:nvSpPr>
          <p:spPr bwMode="auto">
            <a:xfrm>
              <a:off x="6206418" y="3397250"/>
              <a:ext cx="2934264" cy="378418"/>
            </a:xfrm>
            <a:prstGeom prst="rect">
              <a:avLst/>
            </a:prstGeom>
            <a:noFill/>
            <a:ln w="9525">
              <a:noFill/>
              <a:miter lim="800000"/>
              <a:headEnd/>
              <a:tailEnd/>
            </a:ln>
            <a:effectLst>
              <a:prstShdw prst="shdw17" dist="17961" dir="2700000">
                <a:srgbClr val="708688"/>
              </a:prstShdw>
            </a:effectLst>
          </p:spPr>
          <p:txBody>
            <a:bodyPr wrap="none">
              <a:spAutoFit/>
            </a:bodyPr>
            <a:lstStyle/>
            <a:p>
              <a:r>
                <a:rPr lang="zh-CN" altLang="en-US" sz="2000">
                  <a:solidFill>
                    <a:srgbClr val="008000"/>
                  </a:solidFill>
                  <a:latin typeface="微软雅黑" pitchFamily="34" charset="-122"/>
                  <a:ea typeface="微软雅黑" pitchFamily="34" charset="-122"/>
                </a:rPr>
                <a:t>主线二：管理经营市场能力</a:t>
              </a:r>
            </a:p>
          </p:txBody>
        </p:sp>
        <p:sp>
          <p:nvSpPr>
            <p:cNvPr id="23" name="Rectangle 87"/>
            <p:cNvSpPr>
              <a:spLocks noChangeArrowheads="1"/>
            </p:cNvSpPr>
            <p:nvPr/>
          </p:nvSpPr>
          <p:spPr bwMode="auto">
            <a:xfrm>
              <a:off x="1257183" y="5653688"/>
              <a:ext cx="8208372" cy="539177"/>
            </a:xfrm>
            <a:prstGeom prst="rect">
              <a:avLst/>
            </a:prstGeom>
            <a:solidFill>
              <a:srgbClr val="B2D2DE"/>
            </a:solidFill>
            <a:ln w="9525" algn="ctr">
              <a:noFill/>
              <a:miter lim="800000"/>
              <a:headEnd/>
              <a:tailEnd/>
            </a:ln>
            <a:effectLst>
              <a:outerShdw blurRad="50800" dist="38100" dir="2700000" algn="tl" rotWithShape="0">
                <a:prstClr val="black">
                  <a:alpha val="40000"/>
                </a:prstClr>
              </a:outerShdw>
            </a:effectLst>
            <a:extLst/>
          </p:spPr>
          <p:txBody>
            <a:bodyPr anchor="ctr"/>
            <a:lstStyle/>
            <a:p>
              <a:pPr algn="ctr">
                <a:defRPr/>
              </a:pPr>
              <a:r>
                <a:rPr lang="zh-CN" altLang="en-US" sz="1800">
                  <a:solidFill>
                    <a:schemeClr val="tx1"/>
                  </a:solidFill>
                  <a:latin typeface="微软雅黑" pitchFamily="34" charset="-122"/>
                  <a:ea typeface="微软雅黑" pitchFamily="34" charset="-122"/>
                </a:rPr>
                <a:t>管文化，创造优良工作氛围；带队伍，促进团队共同成长</a:t>
              </a:r>
            </a:p>
          </p:txBody>
        </p:sp>
      </p:grpSp>
      <p:sp>
        <p:nvSpPr>
          <p:cNvPr id="59396" name="文本占位符 2"/>
          <p:cNvSpPr txBox="1">
            <a:spLocks/>
          </p:cNvSpPr>
          <p:nvPr/>
        </p:nvSpPr>
        <p:spPr bwMode="auto">
          <a:xfrm>
            <a:off x="339725" y="776288"/>
            <a:ext cx="9345613" cy="1250950"/>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宇通海外业务整体思路：</a:t>
            </a:r>
            <a:endParaRPr lang="en-US" altLang="zh-CN" sz="2000">
              <a:solidFill>
                <a:srgbClr val="008000"/>
              </a:solidFill>
              <a:ea typeface="微软雅黑" pitchFamily="34" charset="-122"/>
            </a:endParaRPr>
          </a:p>
          <a:p>
            <a:pPr marL="266700" indent="-266700" defTabSz="1016000" eaLnBrk="0" hangingPunct="0">
              <a:spcBef>
                <a:spcPts val="1200"/>
              </a:spcBef>
              <a:buFont typeface="Arial" pitchFamily="34" charset="0"/>
              <a:buChar char="•"/>
            </a:pPr>
            <a:r>
              <a:rPr lang="zh-CN" altLang="en-US" sz="2000" b="0">
                <a:solidFill>
                  <a:schemeClr val="tx1"/>
                </a:solidFill>
                <a:latin typeface="微软雅黑" pitchFamily="34" charset="-122"/>
                <a:ea typeface="微软雅黑" pitchFamily="34" charset="-122"/>
              </a:rPr>
              <a:t>海外将以文化和队伍建设为基石，结合市场分类，围绕“以我为主、打阵地战”的市场整体策略，提升经营市场能力和管理经营市场能力，实现海外战略目标。</a:t>
            </a:r>
            <a:endParaRPr lang="en-US" altLang="zh-CN" sz="2000">
              <a:solidFill>
                <a:srgbClr val="008000"/>
              </a:solidFill>
              <a:ea typeface="微软雅黑"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2"/>
          <p:cNvSpPr>
            <a:spLocks noChangeArrowheads="1"/>
          </p:cNvSpPr>
          <p:nvPr/>
        </p:nvSpPr>
        <p:spPr bwMode="auto">
          <a:xfrm>
            <a:off x="762000" y="1646238"/>
            <a:ext cx="5861050" cy="1076325"/>
          </a:xfrm>
          <a:prstGeom prst="rect">
            <a:avLst/>
          </a:prstGeom>
          <a:noFill/>
          <a:ln w="9525">
            <a:noFill/>
            <a:miter lim="800000"/>
            <a:headEnd/>
            <a:tailEnd/>
          </a:ln>
        </p:spPr>
        <p:txBody>
          <a:bodyPr lIns="91418" tIns="45708" rIns="91418" bIns="45708">
            <a:spAutoFit/>
          </a:bodyPr>
          <a:lstStyle/>
          <a:p>
            <a:pPr eaLnBrk="0" hangingPunct="0">
              <a:lnSpc>
                <a:spcPct val="200000"/>
              </a:lnSpc>
            </a:pPr>
            <a:r>
              <a:rPr lang="zh-CN" altLang="en-US" sz="3200">
                <a:solidFill>
                  <a:srgbClr val="006699"/>
                </a:solidFill>
                <a:ea typeface="微软雅黑" pitchFamily="34" charset="-122"/>
              </a:rPr>
              <a:t>第三部分   未来发展目标与规划</a:t>
            </a:r>
            <a:endParaRPr lang="en-US" altLang="zh-CN" sz="3200">
              <a:solidFill>
                <a:srgbClr val="006699"/>
              </a:solidFill>
              <a:ea typeface="微软雅黑" pitchFamily="34" charset="-122"/>
            </a:endParaRPr>
          </a:p>
        </p:txBody>
      </p:sp>
      <p:sp>
        <p:nvSpPr>
          <p:cNvPr id="118789" name="Text Box 5"/>
          <p:cNvSpPr txBox="1">
            <a:spLocks noChangeArrowheads="1"/>
          </p:cNvSpPr>
          <p:nvPr/>
        </p:nvSpPr>
        <p:spPr bwMode="auto">
          <a:xfrm>
            <a:off x="1549400" y="2921000"/>
            <a:ext cx="7073900" cy="1416050"/>
          </a:xfrm>
          <a:prstGeom prst="rect">
            <a:avLst/>
          </a:prstGeom>
          <a:noFill/>
          <a:ln>
            <a:noFill/>
          </a:ln>
          <a:effectLst>
            <a:prstShdw prst="shdw12">
              <a:schemeClr val="accent1">
                <a:gamma/>
                <a:shade val="60000"/>
                <a:invGamma/>
                <a:alpha val="50000"/>
              </a:schemeClr>
            </a:prstShdw>
          </a:effectLst>
          <a:extLst/>
        </p:spPr>
        <p:txBody>
          <a:bodyPr lIns="91429" tIns="45714" rIns="91429" bIns="45714">
            <a:spAutoFit/>
          </a:bodyPr>
          <a:lstStyle/>
          <a:p>
            <a:pPr>
              <a:lnSpc>
                <a:spcPct val="155000"/>
              </a:lnSpc>
              <a:defRPr/>
            </a:pPr>
            <a:r>
              <a:rPr lang="en-US" altLang="zh-CN" sz="2800" dirty="0">
                <a:solidFill>
                  <a:srgbClr val="006699"/>
                </a:solidFill>
                <a:ea typeface="微软雅黑" pitchFamily="34" charset="-122"/>
              </a:rPr>
              <a:t>3.1   </a:t>
            </a:r>
            <a:r>
              <a:rPr lang="zh-CN" altLang="en-US" sz="2800" dirty="0">
                <a:solidFill>
                  <a:srgbClr val="006699"/>
                </a:solidFill>
                <a:ea typeface="微软雅黑" pitchFamily="34" charset="-122"/>
              </a:rPr>
              <a:t>海外未来面对的机遇和挑战</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3.2   </a:t>
            </a:r>
            <a:r>
              <a:rPr lang="zh-CN" altLang="en-US" sz="2800" dirty="0">
                <a:solidFill>
                  <a:srgbClr val="006699"/>
                </a:solidFill>
                <a:ea typeface="微软雅黑" pitchFamily="34" charset="-122"/>
              </a:rPr>
              <a:t>我们的成长和发展</a:t>
            </a:r>
            <a:endParaRPr lang="zh-CN" altLang="en-US" sz="2800" dirty="0">
              <a:ea typeface="微软雅黑" pitchFamily="34" charset="-122"/>
            </a:endParaRPr>
          </a:p>
        </p:txBody>
      </p:sp>
      <p:grpSp>
        <p:nvGrpSpPr>
          <p:cNvPr id="60420" name="Group 6"/>
          <p:cNvGrpSpPr>
            <a:grpSpLocks/>
          </p:cNvGrpSpPr>
          <p:nvPr/>
        </p:nvGrpSpPr>
        <p:grpSpPr bwMode="auto">
          <a:xfrm>
            <a:off x="1073150" y="3695700"/>
            <a:ext cx="7412038" cy="647700"/>
            <a:chOff x="676" y="1984"/>
            <a:chExt cx="4250" cy="408"/>
          </a:xfrm>
        </p:grpSpPr>
        <p:sp>
          <p:nvSpPr>
            <p:cNvPr id="60422" name="AutoShape 7"/>
            <p:cNvSpPr>
              <a:spLocks noChangeArrowheads="1"/>
            </p:cNvSpPr>
            <p:nvPr/>
          </p:nvSpPr>
          <p:spPr bwMode="auto">
            <a:xfrm>
              <a:off x="676" y="1984"/>
              <a:ext cx="4250" cy="408"/>
            </a:xfrm>
            <a:prstGeom prst="flowChartProcess">
              <a:avLst/>
            </a:prstGeom>
            <a:noFill/>
            <a:ln w="25400">
              <a:solidFill>
                <a:srgbClr val="FF0000"/>
              </a:solidFill>
              <a:miter lim="800000"/>
              <a:headEnd/>
              <a:tailEnd/>
            </a:ln>
          </p:spPr>
          <p:txBody>
            <a:bodyPr wrap="none" anchor="ctr"/>
            <a:lstStyle/>
            <a:p>
              <a:pPr algn="ctr"/>
              <a:endParaRPr lang="zh-CN" altLang="en-US">
                <a:ea typeface="微软雅黑" pitchFamily="34" charset="-122"/>
              </a:endParaRPr>
            </a:p>
          </p:txBody>
        </p:sp>
        <p:sp>
          <p:nvSpPr>
            <p:cNvPr id="60423" name="AutoShape 8"/>
            <p:cNvSpPr>
              <a:spLocks noChangeArrowheads="1"/>
            </p:cNvSpPr>
            <p:nvPr/>
          </p:nvSpPr>
          <p:spPr bwMode="auto">
            <a:xfrm>
              <a:off x="679" y="1985"/>
              <a:ext cx="318" cy="402"/>
            </a:xfrm>
            <a:prstGeom prst="homePlate">
              <a:avLst>
                <a:gd name="adj" fmla="val 99685"/>
              </a:avLst>
            </a:prstGeom>
            <a:gradFill rotWithShape="1">
              <a:gsLst>
                <a:gs pos="0">
                  <a:srgbClr val="FF0000"/>
                </a:gs>
                <a:gs pos="100000">
                  <a:schemeClr val="bg1"/>
                </a:gs>
              </a:gsLst>
              <a:lin ang="0" scaled="1"/>
            </a:gradFill>
            <a:ln w="9525">
              <a:noFill/>
              <a:miter lim="800000"/>
              <a:headEnd/>
              <a:tailEnd/>
            </a:ln>
          </p:spPr>
          <p:txBody>
            <a:bodyPr wrap="none" anchor="ctr"/>
            <a:lstStyle/>
            <a:p>
              <a:pPr algn="ctr"/>
              <a:endParaRPr lang="zh-CN" altLang="en-US">
                <a:ea typeface="微软雅黑" pitchFamily="34" charset="-122"/>
              </a:endParaRPr>
            </a:p>
          </p:txBody>
        </p:sp>
      </p:grpSp>
      <p:sp>
        <p:nvSpPr>
          <p:cNvPr id="60421"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a:solidFill>
                  <a:schemeClr val="bg1"/>
                </a:solidFill>
                <a:latin typeface="微软雅黑" pitchFamily="34" charset="-122"/>
                <a:ea typeface="微软雅黑" pitchFamily="34" charset="-122"/>
              </a:rPr>
              <a:t>目录</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3.2  </a:t>
            </a:r>
            <a:r>
              <a:rPr lang="zh-CN" altLang="en-US" sz="2500" dirty="0">
                <a:solidFill>
                  <a:srgbClr val="FFFFFF"/>
                </a:solidFill>
                <a:latin typeface="微软雅黑" pitchFamily="34" charset="-122"/>
                <a:ea typeface="微软雅黑" pitchFamily="34" charset="-122"/>
              </a:rPr>
              <a:t>我们的成长和发展（</a:t>
            </a:r>
            <a:r>
              <a:rPr lang="en-US" altLang="zh-CN" sz="2500" dirty="0" smtClean="0">
                <a:solidFill>
                  <a:srgbClr val="FFFFFF"/>
                </a:solidFill>
                <a:latin typeface="微软雅黑" pitchFamily="34" charset="-122"/>
                <a:ea typeface="微软雅黑" pitchFamily="34" charset="-122"/>
              </a:rPr>
              <a:t>1/10</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61443" name="文本占位符 2"/>
          <p:cNvSpPr txBox="1">
            <a:spLocks/>
          </p:cNvSpPr>
          <p:nvPr/>
        </p:nvSpPr>
        <p:spPr bwMode="auto">
          <a:xfrm>
            <a:off x="339725" y="776288"/>
            <a:ext cx="9345613" cy="5699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销售目标：</a:t>
            </a:r>
            <a:endParaRPr lang="en-US" altLang="zh-CN" sz="2000">
              <a:solidFill>
                <a:srgbClr val="008000"/>
              </a:solidFill>
              <a:ea typeface="微软雅黑" pitchFamily="34" charset="-122"/>
            </a:endParaRPr>
          </a:p>
        </p:txBody>
      </p:sp>
      <p:sp>
        <p:nvSpPr>
          <p:cNvPr id="18" name="AutoShape 5"/>
          <p:cNvSpPr>
            <a:spLocks noChangeArrowheads="1"/>
          </p:cNvSpPr>
          <p:nvPr/>
        </p:nvSpPr>
        <p:spPr bwMode="auto">
          <a:xfrm>
            <a:off x="622300" y="3090440"/>
            <a:ext cx="1422400" cy="532435"/>
          </a:xfrm>
          <a:prstGeom prst="homePlate">
            <a:avLst>
              <a:gd name="adj" fmla="val 16577"/>
            </a:avLst>
          </a:prstGeom>
          <a:solidFill>
            <a:srgbClr val="B2D2DE"/>
          </a:solidFill>
          <a:ln w="6350">
            <a:noFill/>
            <a:miter lim="800000"/>
            <a:headEnd/>
            <a:tailEnd/>
          </a:ln>
          <a:effectLst>
            <a:outerShdw dist="35921" dir="2700000" algn="ctr" rotWithShape="0">
              <a:schemeClr val="hlink"/>
            </a:outerShdw>
          </a:effectLst>
        </p:spPr>
        <p:txBody>
          <a:bodyPr lIns="0" tIns="0" rIns="0" bIns="0" anchor="ctr"/>
          <a:lstStyle/>
          <a:p>
            <a:pPr algn="ctr" eaLnBrk="0" hangingPunct="0">
              <a:defRPr/>
            </a:pPr>
            <a:r>
              <a:rPr lang="zh-CN" altLang="en-US" sz="1800" b="0" dirty="0">
                <a:solidFill>
                  <a:schemeClr val="tx1"/>
                </a:solidFill>
                <a:latin typeface="+mn-lt"/>
                <a:ea typeface="微软雅黑" pitchFamily="34" charset="-122"/>
              </a:rPr>
              <a:t>出口占有率</a:t>
            </a:r>
          </a:p>
        </p:txBody>
      </p:sp>
      <p:sp>
        <p:nvSpPr>
          <p:cNvPr id="19" name="标题 1"/>
          <p:cNvSpPr txBox="1">
            <a:spLocks/>
          </p:cNvSpPr>
          <p:nvPr/>
        </p:nvSpPr>
        <p:spPr bwMode="auto">
          <a:xfrm>
            <a:off x="2380226" y="3125165"/>
            <a:ext cx="1092179" cy="451413"/>
          </a:xfrm>
          <a:prstGeom prst="rect">
            <a:avLst/>
          </a:prstGeom>
          <a:noFill/>
          <a:ln w="9525">
            <a:noFill/>
            <a:miter lim="800000"/>
            <a:headEnd/>
            <a:tailEnd/>
          </a:ln>
        </p:spPr>
        <p:txBody>
          <a:bodyPr lIns="95747" tIns="47873" rIns="95747" bIns="47873" anchor="ctr"/>
          <a:lstStyle/>
          <a:p>
            <a:pPr algn="ctr" defTabSz="955675" eaLnBrk="0" hangingPunct="0">
              <a:defRPr/>
            </a:pPr>
            <a:r>
              <a:rPr lang="en-US" altLang="zh-CN" sz="1800" b="0" i="1" u="sng" dirty="0" smtClean="0">
                <a:solidFill>
                  <a:schemeClr val="tx1"/>
                </a:solidFill>
                <a:latin typeface="+mn-lt"/>
                <a:ea typeface="微软雅黑" pitchFamily="34" charset="-122"/>
                <a:cs typeface="Arial" pitchFamily="34" charset="0"/>
              </a:rPr>
              <a:t>26.3%</a:t>
            </a:r>
            <a:r>
              <a:rPr lang="zh-CN" altLang="en-US" sz="1800" b="0" i="1" u="sng" dirty="0" smtClean="0">
                <a:solidFill>
                  <a:schemeClr val="tx1"/>
                </a:solidFill>
                <a:latin typeface="+mn-lt"/>
                <a:ea typeface="微软雅黑" pitchFamily="34" charset="-122"/>
                <a:cs typeface="Arial" pitchFamily="34" charset="0"/>
              </a:rPr>
              <a:t> </a:t>
            </a:r>
            <a:endParaRPr lang="zh-CN" altLang="en-US" sz="1800" b="0" i="1" u="sng" dirty="0">
              <a:solidFill>
                <a:schemeClr val="tx1"/>
              </a:solidFill>
              <a:latin typeface="+mn-lt"/>
              <a:ea typeface="微软雅黑" pitchFamily="34" charset="-122"/>
              <a:cs typeface="Arial" pitchFamily="34" charset="0"/>
            </a:endParaRPr>
          </a:p>
        </p:txBody>
      </p:sp>
      <p:sp>
        <p:nvSpPr>
          <p:cNvPr id="20" name="标题 1"/>
          <p:cNvSpPr txBox="1">
            <a:spLocks/>
          </p:cNvSpPr>
          <p:nvPr/>
        </p:nvSpPr>
        <p:spPr bwMode="auto">
          <a:xfrm>
            <a:off x="4424885" y="3099785"/>
            <a:ext cx="1079500" cy="503237"/>
          </a:xfrm>
          <a:prstGeom prst="rect">
            <a:avLst/>
          </a:prstGeom>
          <a:noFill/>
          <a:ln w="9525">
            <a:noFill/>
            <a:miter lim="800000"/>
            <a:headEnd/>
            <a:tailEnd/>
          </a:ln>
        </p:spPr>
        <p:txBody>
          <a:bodyPr lIns="95747" tIns="47873" rIns="95747" bIns="47873" anchor="ctr"/>
          <a:lstStyle/>
          <a:p>
            <a:pPr algn="ctr" defTabSz="955675" eaLnBrk="0" hangingPunct="0">
              <a:defRPr/>
            </a:pPr>
            <a:r>
              <a:rPr lang="en-US" altLang="zh-CN" sz="1800" b="0" i="1" u="sng" dirty="0" smtClean="0">
                <a:solidFill>
                  <a:schemeClr val="tx1"/>
                </a:solidFill>
                <a:latin typeface="+mn-lt"/>
                <a:ea typeface="微软雅黑" pitchFamily="34" charset="-122"/>
                <a:cs typeface="Arial" pitchFamily="34" charset="0"/>
              </a:rPr>
              <a:t>33.7%</a:t>
            </a:r>
            <a:r>
              <a:rPr lang="zh-CN" altLang="en-US" sz="1800" b="0" i="1" u="sng" dirty="0" smtClean="0">
                <a:solidFill>
                  <a:schemeClr val="tx1"/>
                </a:solidFill>
                <a:latin typeface="+mn-lt"/>
                <a:ea typeface="微软雅黑" pitchFamily="34" charset="-122"/>
                <a:cs typeface="Arial" pitchFamily="34" charset="0"/>
              </a:rPr>
              <a:t> </a:t>
            </a:r>
            <a:endParaRPr lang="zh-CN" altLang="en-US" sz="1800" b="0" i="1" u="sng" dirty="0">
              <a:solidFill>
                <a:schemeClr val="tx1"/>
              </a:solidFill>
              <a:latin typeface="+mn-lt"/>
              <a:ea typeface="微软雅黑" pitchFamily="34" charset="-122"/>
              <a:cs typeface="Arial" pitchFamily="34" charset="0"/>
            </a:endParaRPr>
          </a:p>
        </p:txBody>
      </p:sp>
      <p:sp>
        <p:nvSpPr>
          <p:cNvPr id="25" name="AutoShape 5"/>
          <p:cNvSpPr>
            <a:spLocks noChangeArrowheads="1"/>
          </p:cNvSpPr>
          <p:nvPr/>
        </p:nvSpPr>
        <p:spPr bwMode="auto">
          <a:xfrm>
            <a:off x="622300" y="4849813"/>
            <a:ext cx="1422400" cy="539750"/>
          </a:xfrm>
          <a:prstGeom prst="homePlate">
            <a:avLst>
              <a:gd name="adj" fmla="val 16577"/>
            </a:avLst>
          </a:prstGeom>
          <a:solidFill>
            <a:srgbClr val="B2D2DE"/>
          </a:solidFill>
          <a:ln w="6350">
            <a:noFill/>
            <a:miter lim="800000"/>
            <a:headEnd/>
            <a:tailEnd/>
          </a:ln>
          <a:effectLst>
            <a:outerShdw dist="35921" dir="2700000" algn="ctr" rotWithShape="0">
              <a:schemeClr val="hlink"/>
            </a:outerShdw>
          </a:effectLst>
        </p:spPr>
        <p:txBody>
          <a:bodyPr lIns="0" tIns="0" rIns="0" bIns="0" anchor="ctr"/>
          <a:lstStyle/>
          <a:p>
            <a:pPr algn="ctr" eaLnBrk="0" hangingPunct="0">
              <a:defRPr/>
            </a:pPr>
            <a:r>
              <a:rPr lang="zh-CN" altLang="en-US" sz="1800" b="0" dirty="0">
                <a:solidFill>
                  <a:schemeClr val="tx1"/>
                </a:solidFill>
                <a:latin typeface="+mn-lt"/>
                <a:ea typeface="微软雅黑" pitchFamily="34" charset="-122"/>
              </a:rPr>
              <a:t>出口销量</a:t>
            </a:r>
          </a:p>
        </p:txBody>
      </p:sp>
      <p:sp>
        <p:nvSpPr>
          <p:cNvPr id="61448" name="文本占位符 2"/>
          <p:cNvSpPr txBox="1">
            <a:spLocks/>
          </p:cNvSpPr>
          <p:nvPr/>
        </p:nvSpPr>
        <p:spPr bwMode="auto">
          <a:xfrm>
            <a:off x="512763" y="1550988"/>
            <a:ext cx="8872537" cy="854075"/>
          </a:xfrm>
          <a:prstGeom prst="rect">
            <a:avLst/>
          </a:prstGeom>
          <a:noFill/>
          <a:ln w="9525">
            <a:noFill/>
            <a:miter lim="800000"/>
            <a:headEnd/>
            <a:tailEnd/>
          </a:ln>
        </p:spPr>
        <p:txBody>
          <a:bodyPr/>
          <a:lstStyle/>
          <a:p>
            <a:pPr marL="382588" indent="-382588" defTabSz="1016000" eaLnBrk="0" hangingPunct="0">
              <a:spcBef>
                <a:spcPct val="20000"/>
              </a:spcBef>
              <a:buFontTx/>
              <a:buChar char="•"/>
            </a:pPr>
            <a:r>
              <a:rPr lang="zh-CN" altLang="en-US" sz="2000" b="0" dirty="0">
                <a:solidFill>
                  <a:schemeClr val="tx1"/>
                </a:solidFill>
                <a:ea typeface="微软雅黑" pitchFamily="34" charset="-122"/>
              </a:rPr>
              <a:t>以“出口占有率、出口销量”为目标，快速提升出口业绩是</a:t>
            </a:r>
            <a:r>
              <a:rPr lang="zh-CN" altLang="en-US" sz="2000" b="0" dirty="0" smtClean="0">
                <a:solidFill>
                  <a:schemeClr val="tx1"/>
                </a:solidFill>
                <a:ea typeface="微软雅黑" pitchFamily="34" charset="-122"/>
              </a:rPr>
              <a:t>达成海</a:t>
            </a:r>
            <a:r>
              <a:rPr lang="zh-CN" altLang="en-US" sz="2000" b="0" dirty="0">
                <a:solidFill>
                  <a:schemeClr val="tx1"/>
                </a:solidFill>
                <a:ea typeface="微软雅黑" pitchFamily="34" charset="-122"/>
              </a:rPr>
              <a:t>外战略的必要条件，也是公司品牌国际化的市场体现。</a:t>
            </a:r>
          </a:p>
        </p:txBody>
      </p:sp>
      <p:sp>
        <p:nvSpPr>
          <p:cNvPr id="27" name="标题 1"/>
          <p:cNvSpPr txBox="1">
            <a:spLocks/>
          </p:cNvSpPr>
          <p:nvPr/>
        </p:nvSpPr>
        <p:spPr bwMode="auto">
          <a:xfrm>
            <a:off x="6548318" y="3099786"/>
            <a:ext cx="1081087" cy="503237"/>
          </a:xfrm>
          <a:prstGeom prst="rect">
            <a:avLst/>
          </a:prstGeom>
          <a:noFill/>
          <a:ln w="9525">
            <a:noFill/>
            <a:miter lim="800000"/>
            <a:headEnd/>
            <a:tailEnd/>
          </a:ln>
        </p:spPr>
        <p:txBody>
          <a:bodyPr lIns="95747" tIns="47873" rIns="95747" bIns="47873" anchor="ctr"/>
          <a:lstStyle/>
          <a:p>
            <a:pPr algn="ctr" defTabSz="955675" eaLnBrk="0" hangingPunct="0">
              <a:defRPr/>
            </a:pPr>
            <a:r>
              <a:rPr lang="en-US" altLang="zh-CN" sz="1800" b="0" i="1" u="sng" dirty="0" smtClean="0">
                <a:solidFill>
                  <a:schemeClr val="tx1"/>
                </a:solidFill>
                <a:latin typeface="+mn-lt"/>
                <a:ea typeface="微软雅黑" pitchFamily="34" charset="-122"/>
                <a:cs typeface="Arial" pitchFamily="34" charset="0"/>
              </a:rPr>
              <a:t>37.0%</a:t>
            </a:r>
            <a:r>
              <a:rPr lang="zh-CN" altLang="en-US" sz="1800" b="0" i="1" u="sng" dirty="0" smtClean="0">
                <a:solidFill>
                  <a:schemeClr val="tx1"/>
                </a:solidFill>
                <a:latin typeface="+mn-lt"/>
                <a:ea typeface="微软雅黑" pitchFamily="34" charset="-122"/>
                <a:cs typeface="Arial" pitchFamily="34" charset="0"/>
              </a:rPr>
              <a:t> </a:t>
            </a:r>
            <a:endParaRPr lang="zh-CN" altLang="en-US" sz="1800" b="0" i="1" u="sng" dirty="0">
              <a:solidFill>
                <a:schemeClr val="tx1"/>
              </a:solidFill>
              <a:latin typeface="+mn-lt"/>
              <a:ea typeface="微软雅黑" pitchFamily="34" charset="-122"/>
              <a:cs typeface="Arial" pitchFamily="34" charset="0"/>
            </a:endParaRPr>
          </a:p>
        </p:txBody>
      </p:sp>
      <p:graphicFrame>
        <p:nvGraphicFramePr>
          <p:cNvPr id="28" name="图表 27"/>
          <p:cNvGraphicFramePr>
            <a:graphicFrameLocks/>
          </p:cNvGraphicFramePr>
          <p:nvPr/>
        </p:nvGraphicFramePr>
        <p:xfrm>
          <a:off x="2097086" y="3880772"/>
          <a:ext cx="7288213" cy="2494701"/>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3"/>
          <p:cNvSpPr/>
          <p:nvPr/>
        </p:nvSpPr>
        <p:spPr bwMode="auto">
          <a:xfrm>
            <a:off x="2460464" y="4724492"/>
            <a:ext cx="962025" cy="809625"/>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a:lstStyle/>
          <a:p>
            <a:pPr defTabSz="1017588">
              <a:defRPr/>
            </a:pPr>
            <a:endParaRPr lang="zh-CN" altLang="en-US" sz="2000" b="0">
              <a:solidFill>
                <a:schemeClr val="tx1"/>
              </a:solidFill>
              <a:latin typeface="Arial" charset="0"/>
              <a:ea typeface="宋体" charset="-122"/>
            </a:endParaRPr>
          </a:p>
        </p:txBody>
      </p:sp>
      <p:sp>
        <p:nvSpPr>
          <p:cNvPr id="13" name="矩形 12"/>
          <p:cNvSpPr/>
          <p:nvPr/>
        </p:nvSpPr>
        <p:spPr bwMode="auto">
          <a:xfrm>
            <a:off x="4520337" y="4556587"/>
            <a:ext cx="963612" cy="100806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a:lstStyle/>
          <a:p>
            <a:pPr defTabSz="1017588">
              <a:defRPr/>
            </a:pPr>
            <a:endParaRPr lang="zh-CN" altLang="en-US" sz="2000" b="0">
              <a:solidFill>
                <a:schemeClr val="tx1"/>
              </a:solidFill>
              <a:latin typeface="Arial" charset="0"/>
              <a:ea typeface="宋体" charset="-122"/>
            </a:endParaRPr>
          </a:p>
        </p:txBody>
      </p:sp>
      <p:sp>
        <p:nvSpPr>
          <p:cNvPr id="14" name="矩形 13"/>
          <p:cNvSpPr/>
          <p:nvPr/>
        </p:nvSpPr>
        <p:spPr bwMode="auto">
          <a:xfrm>
            <a:off x="6526897" y="4367674"/>
            <a:ext cx="963612" cy="1201738"/>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a:lstStyle/>
          <a:p>
            <a:pPr defTabSz="1017588">
              <a:defRPr/>
            </a:pPr>
            <a:endParaRPr lang="zh-CN" altLang="en-US" sz="2000" b="0">
              <a:solidFill>
                <a:schemeClr val="tx1"/>
              </a:solidFill>
              <a:latin typeface="Arial" charset="0"/>
              <a:ea typeface="宋体" charset="-122"/>
            </a:endParaRPr>
          </a:p>
        </p:txBody>
      </p:sp>
      <p:sp>
        <p:nvSpPr>
          <p:cNvPr id="5" name="TextBox 4"/>
          <p:cNvSpPr txBox="1">
            <a:spLocks noChangeArrowheads="1"/>
          </p:cNvSpPr>
          <p:nvPr/>
        </p:nvSpPr>
        <p:spPr bwMode="auto">
          <a:xfrm>
            <a:off x="2479977" y="4911465"/>
            <a:ext cx="954087" cy="400050"/>
          </a:xfrm>
          <a:prstGeom prst="rect">
            <a:avLst/>
          </a:prstGeom>
          <a:noFill/>
          <a:ln w="9525">
            <a:noFill/>
            <a:miter lim="800000"/>
            <a:headEnd/>
            <a:tailEnd/>
          </a:ln>
        </p:spPr>
        <p:txBody>
          <a:bodyPr>
            <a:spAutoFit/>
          </a:bodyPr>
          <a:lstStyle/>
          <a:p>
            <a:pPr algn="ctr"/>
            <a:r>
              <a:rPr lang="en-US" altLang="zh-CN" sz="2000" b="0" dirty="0" smtClean="0">
                <a:solidFill>
                  <a:schemeClr val="tx1"/>
                </a:solidFill>
                <a:ea typeface="微软雅黑" pitchFamily="34" charset="-122"/>
              </a:rPr>
              <a:t>6824</a:t>
            </a:r>
            <a:endParaRPr lang="zh-CN" altLang="en-US" sz="2000" b="0" dirty="0">
              <a:solidFill>
                <a:schemeClr val="tx1"/>
              </a:solidFill>
              <a:ea typeface="微软雅黑" pitchFamily="34" charset="-122"/>
            </a:endParaRPr>
          </a:p>
        </p:txBody>
      </p:sp>
      <p:sp>
        <p:nvSpPr>
          <p:cNvPr id="16" name="TextBox 15"/>
          <p:cNvSpPr txBox="1">
            <a:spLocks noChangeArrowheads="1"/>
          </p:cNvSpPr>
          <p:nvPr/>
        </p:nvSpPr>
        <p:spPr bwMode="auto">
          <a:xfrm>
            <a:off x="4520337" y="4869586"/>
            <a:ext cx="955675" cy="400050"/>
          </a:xfrm>
          <a:prstGeom prst="rect">
            <a:avLst/>
          </a:prstGeom>
          <a:noFill/>
          <a:ln w="9525">
            <a:noFill/>
            <a:miter lim="800000"/>
            <a:headEnd/>
            <a:tailEnd/>
          </a:ln>
        </p:spPr>
        <p:txBody>
          <a:bodyPr>
            <a:spAutoFit/>
          </a:bodyPr>
          <a:lstStyle/>
          <a:p>
            <a:pPr algn="ctr"/>
            <a:r>
              <a:rPr lang="en-US" altLang="zh-CN" sz="2000" b="0" dirty="0" smtClean="0">
                <a:solidFill>
                  <a:schemeClr val="tx1"/>
                </a:solidFill>
                <a:ea typeface="微软雅黑" pitchFamily="34" charset="-122"/>
              </a:rPr>
              <a:t>7373</a:t>
            </a:r>
            <a:endParaRPr lang="zh-CN" altLang="en-US" sz="2000" b="0" dirty="0">
              <a:solidFill>
                <a:schemeClr val="tx1"/>
              </a:solidFill>
              <a:ea typeface="微软雅黑" pitchFamily="34" charset="-122"/>
            </a:endParaRPr>
          </a:p>
        </p:txBody>
      </p:sp>
      <p:sp>
        <p:nvSpPr>
          <p:cNvPr id="17" name="TextBox 16"/>
          <p:cNvSpPr txBox="1">
            <a:spLocks noChangeArrowheads="1"/>
          </p:cNvSpPr>
          <p:nvPr/>
        </p:nvSpPr>
        <p:spPr bwMode="auto">
          <a:xfrm>
            <a:off x="6526896" y="4740275"/>
            <a:ext cx="955675" cy="400050"/>
          </a:xfrm>
          <a:prstGeom prst="rect">
            <a:avLst/>
          </a:prstGeom>
          <a:noFill/>
          <a:ln w="9525">
            <a:noFill/>
            <a:miter lim="800000"/>
            <a:headEnd/>
            <a:tailEnd/>
          </a:ln>
        </p:spPr>
        <p:txBody>
          <a:bodyPr>
            <a:spAutoFit/>
          </a:bodyPr>
          <a:lstStyle/>
          <a:p>
            <a:pPr algn="ctr"/>
            <a:r>
              <a:rPr lang="en-US" altLang="zh-CN" sz="2000" b="0" dirty="0" smtClean="0">
                <a:solidFill>
                  <a:schemeClr val="tx1"/>
                </a:solidFill>
                <a:ea typeface="微软雅黑" pitchFamily="34" charset="-122"/>
              </a:rPr>
              <a:t>7375</a:t>
            </a:r>
            <a:endParaRPr lang="zh-CN" altLang="en-US" sz="2000" b="0" dirty="0">
              <a:solidFill>
                <a:schemeClr val="tx1"/>
              </a:solidFill>
              <a:ea typeface="微软雅黑" pitchFamily="34" charset="-122"/>
            </a:endParaRPr>
          </a:p>
        </p:txBody>
      </p:sp>
      <p:sp>
        <p:nvSpPr>
          <p:cNvPr id="21" name="矩形 20"/>
          <p:cNvSpPr/>
          <p:nvPr/>
        </p:nvSpPr>
        <p:spPr bwMode="auto">
          <a:xfrm>
            <a:off x="8311327" y="4224759"/>
            <a:ext cx="963612" cy="1311859"/>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a:lstStyle/>
          <a:p>
            <a:pPr defTabSz="1017588">
              <a:defRPr/>
            </a:pPr>
            <a:endParaRPr lang="zh-CN" altLang="en-US" sz="2000" b="0">
              <a:solidFill>
                <a:schemeClr val="tx1"/>
              </a:solidFill>
              <a:latin typeface="Arial" charset="0"/>
              <a:ea typeface="宋体" charset="-122"/>
            </a:endParaRPr>
          </a:p>
        </p:txBody>
      </p:sp>
      <p:sp>
        <p:nvSpPr>
          <p:cNvPr id="22" name="标题 1"/>
          <p:cNvSpPr txBox="1">
            <a:spLocks/>
          </p:cNvSpPr>
          <p:nvPr/>
        </p:nvSpPr>
        <p:spPr bwMode="auto">
          <a:xfrm>
            <a:off x="8193853" y="3101714"/>
            <a:ext cx="1081087" cy="503237"/>
          </a:xfrm>
          <a:prstGeom prst="rect">
            <a:avLst/>
          </a:prstGeom>
          <a:noFill/>
          <a:ln w="9525">
            <a:noFill/>
            <a:miter lim="800000"/>
            <a:headEnd/>
            <a:tailEnd/>
          </a:ln>
        </p:spPr>
        <p:txBody>
          <a:bodyPr lIns="95747" tIns="47873" rIns="95747" bIns="47873" anchor="ctr"/>
          <a:lstStyle/>
          <a:p>
            <a:pPr algn="ctr" defTabSz="955675" eaLnBrk="0" hangingPunct="0">
              <a:defRPr/>
            </a:pPr>
            <a:r>
              <a:rPr lang="en-US" altLang="zh-CN" sz="1800" b="0" i="1" u="sng" dirty="0" smtClean="0">
                <a:solidFill>
                  <a:schemeClr val="tx1"/>
                </a:solidFill>
                <a:latin typeface="+mn-lt"/>
                <a:ea typeface="微软雅黑" pitchFamily="34" charset="-122"/>
                <a:cs typeface="Arial" pitchFamily="34" charset="0"/>
              </a:rPr>
              <a:t>37.0%</a:t>
            </a:r>
            <a:r>
              <a:rPr lang="zh-CN" altLang="en-US" sz="1800" b="0" i="1" u="sng" dirty="0" smtClean="0">
                <a:solidFill>
                  <a:schemeClr val="tx1"/>
                </a:solidFill>
                <a:latin typeface="+mn-lt"/>
                <a:ea typeface="微软雅黑" pitchFamily="34" charset="-122"/>
                <a:cs typeface="Arial" pitchFamily="34" charset="0"/>
              </a:rPr>
              <a:t> </a:t>
            </a:r>
            <a:endParaRPr lang="zh-CN" altLang="en-US" sz="1800" b="0" i="1" u="sng" dirty="0">
              <a:solidFill>
                <a:schemeClr val="tx1"/>
              </a:solidFill>
              <a:latin typeface="+mn-lt"/>
              <a:ea typeface="微软雅黑" pitchFamily="34" charset="-122"/>
              <a:cs typeface="Arial" pitchFamily="34" charset="0"/>
            </a:endParaRPr>
          </a:p>
        </p:txBody>
      </p:sp>
      <p:sp>
        <p:nvSpPr>
          <p:cNvPr id="23" name="TextBox 22"/>
          <p:cNvSpPr txBox="1">
            <a:spLocks noChangeArrowheads="1"/>
          </p:cNvSpPr>
          <p:nvPr/>
        </p:nvSpPr>
        <p:spPr bwMode="auto">
          <a:xfrm>
            <a:off x="8311326" y="4765354"/>
            <a:ext cx="955675" cy="400050"/>
          </a:xfrm>
          <a:prstGeom prst="rect">
            <a:avLst/>
          </a:prstGeom>
          <a:noFill/>
          <a:ln w="9525">
            <a:noFill/>
            <a:miter lim="800000"/>
            <a:headEnd/>
            <a:tailEnd/>
          </a:ln>
        </p:spPr>
        <p:txBody>
          <a:bodyPr>
            <a:spAutoFit/>
          </a:bodyPr>
          <a:lstStyle/>
          <a:p>
            <a:pPr algn="ctr"/>
            <a:r>
              <a:rPr lang="en-US" altLang="zh-CN" sz="2000" b="0" dirty="0" smtClean="0">
                <a:solidFill>
                  <a:schemeClr val="tx1"/>
                </a:solidFill>
                <a:ea typeface="微软雅黑" pitchFamily="34" charset="-122"/>
              </a:rPr>
              <a:t>7900</a:t>
            </a:r>
            <a:endParaRPr lang="zh-CN" altLang="en-US" sz="2000" b="0" dirty="0">
              <a:solidFill>
                <a:schemeClr val="tx1"/>
              </a:solidFill>
              <a:ea typeface="微软雅黑" pitchFamily="34" charset="-122"/>
            </a:endParaRPr>
          </a:p>
        </p:txBody>
      </p:sp>
      <p:sp>
        <p:nvSpPr>
          <p:cNvPr id="24" name="TextBox 23"/>
          <p:cNvSpPr txBox="1">
            <a:spLocks noChangeArrowheads="1"/>
          </p:cNvSpPr>
          <p:nvPr/>
        </p:nvSpPr>
        <p:spPr bwMode="auto">
          <a:xfrm>
            <a:off x="4514128" y="5876523"/>
            <a:ext cx="1041720" cy="400110"/>
          </a:xfrm>
          <a:prstGeom prst="rect">
            <a:avLst/>
          </a:prstGeom>
          <a:noFill/>
          <a:ln w="9525">
            <a:noFill/>
            <a:miter lim="800000"/>
            <a:headEnd/>
            <a:tailEnd/>
          </a:ln>
        </p:spPr>
        <p:txBody>
          <a:bodyPr wrap="square">
            <a:spAutoFit/>
          </a:bodyPr>
          <a:lstStyle/>
          <a:p>
            <a:pPr algn="ctr"/>
            <a:r>
              <a:rPr lang="en-US" altLang="zh-CN" sz="2000" b="0" dirty="0" smtClean="0">
                <a:solidFill>
                  <a:schemeClr val="tx1"/>
                </a:solidFill>
                <a:ea typeface="微软雅黑" pitchFamily="34" charset="-122"/>
              </a:rPr>
              <a:t>2015</a:t>
            </a:r>
            <a:r>
              <a:rPr lang="zh-CN" altLang="en-US" sz="2000" b="0" dirty="0" smtClean="0">
                <a:solidFill>
                  <a:schemeClr val="tx1"/>
                </a:solidFill>
                <a:ea typeface="微软雅黑" pitchFamily="34" charset="-122"/>
              </a:rPr>
              <a:t>年  </a:t>
            </a:r>
            <a:endParaRPr lang="zh-CN" altLang="en-US" sz="2000" b="0" dirty="0">
              <a:solidFill>
                <a:schemeClr val="tx1"/>
              </a:solidFill>
              <a:ea typeface="微软雅黑" pitchFamily="34" charset="-122"/>
            </a:endParaRPr>
          </a:p>
        </p:txBody>
      </p:sp>
      <p:sp>
        <p:nvSpPr>
          <p:cNvPr id="26" name="TextBox 25"/>
          <p:cNvSpPr txBox="1">
            <a:spLocks noChangeArrowheads="1"/>
          </p:cNvSpPr>
          <p:nvPr/>
        </p:nvSpPr>
        <p:spPr bwMode="auto">
          <a:xfrm>
            <a:off x="2478913" y="5878452"/>
            <a:ext cx="1041720" cy="400110"/>
          </a:xfrm>
          <a:prstGeom prst="rect">
            <a:avLst/>
          </a:prstGeom>
          <a:noFill/>
          <a:ln w="9525">
            <a:noFill/>
            <a:miter lim="800000"/>
            <a:headEnd/>
            <a:tailEnd/>
          </a:ln>
        </p:spPr>
        <p:txBody>
          <a:bodyPr wrap="square">
            <a:spAutoFit/>
          </a:bodyPr>
          <a:lstStyle/>
          <a:p>
            <a:pPr algn="ctr"/>
            <a:r>
              <a:rPr lang="en-US" altLang="zh-CN" sz="2000" b="0" dirty="0" smtClean="0">
                <a:solidFill>
                  <a:schemeClr val="tx1"/>
                </a:solidFill>
                <a:ea typeface="微软雅黑" pitchFamily="34" charset="-122"/>
              </a:rPr>
              <a:t>2014</a:t>
            </a:r>
            <a:r>
              <a:rPr lang="zh-CN" altLang="en-US" sz="2000" b="0" dirty="0" smtClean="0">
                <a:solidFill>
                  <a:schemeClr val="tx1"/>
                </a:solidFill>
                <a:ea typeface="微软雅黑" pitchFamily="34" charset="-122"/>
              </a:rPr>
              <a:t>年  </a:t>
            </a:r>
            <a:endParaRPr lang="zh-CN" altLang="en-US" sz="2000" b="0" dirty="0">
              <a:solidFill>
                <a:schemeClr val="tx1"/>
              </a:solidFill>
              <a:ea typeface="微软雅黑" pitchFamily="34" charset="-122"/>
            </a:endParaRPr>
          </a:p>
        </p:txBody>
      </p:sp>
      <p:sp>
        <p:nvSpPr>
          <p:cNvPr id="29" name="TextBox 28"/>
          <p:cNvSpPr txBox="1">
            <a:spLocks noChangeArrowheads="1"/>
          </p:cNvSpPr>
          <p:nvPr/>
        </p:nvSpPr>
        <p:spPr bwMode="auto">
          <a:xfrm>
            <a:off x="8277830" y="5878453"/>
            <a:ext cx="1041720" cy="400110"/>
          </a:xfrm>
          <a:prstGeom prst="rect">
            <a:avLst/>
          </a:prstGeom>
          <a:noFill/>
          <a:ln w="9525">
            <a:noFill/>
            <a:miter lim="800000"/>
            <a:headEnd/>
            <a:tailEnd/>
          </a:ln>
        </p:spPr>
        <p:txBody>
          <a:bodyPr wrap="square">
            <a:spAutoFit/>
          </a:bodyPr>
          <a:lstStyle/>
          <a:p>
            <a:pPr algn="ctr"/>
            <a:r>
              <a:rPr lang="en-US" altLang="zh-CN" sz="2000" b="0" dirty="0" smtClean="0">
                <a:solidFill>
                  <a:schemeClr val="tx1"/>
                </a:solidFill>
                <a:ea typeface="微软雅黑" pitchFamily="34" charset="-122"/>
              </a:rPr>
              <a:t>2017</a:t>
            </a:r>
            <a:r>
              <a:rPr lang="zh-CN" altLang="en-US" sz="2000" b="0" dirty="0" smtClean="0">
                <a:solidFill>
                  <a:schemeClr val="tx1"/>
                </a:solidFill>
                <a:ea typeface="微软雅黑" pitchFamily="34" charset="-122"/>
              </a:rPr>
              <a:t>年  </a:t>
            </a:r>
            <a:endParaRPr lang="zh-CN" altLang="en-US" sz="2000" b="0" dirty="0">
              <a:solidFill>
                <a:schemeClr val="tx1"/>
              </a:solidFill>
              <a:ea typeface="微软雅黑" pitchFamily="34" charset="-122"/>
            </a:endParaRPr>
          </a:p>
        </p:txBody>
      </p:sp>
      <p:sp>
        <p:nvSpPr>
          <p:cNvPr id="30" name="TextBox 29"/>
          <p:cNvSpPr txBox="1">
            <a:spLocks noChangeArrowheads="1"/>
          </p:cNvSpPr>
          <p:nvPr/>
        </p:nvSpPr>
        <p:spPr bwMode="auto">
          <a:xfrm>
            <a:off x="6578281" y="5868807"/>
            <a:ext cx="1041720" cy="400110"/>
          </a:xfrm>
          <a:prstGeom prst="rect">
            <a:avLst/>
          </a:prstGeom>
          <a:noFill/>
          <a:ln w="9525">
            <a:noFill/>
            <a:miter lim="800000"/>
            <a:headEnd/>
            <a:tailEnd/>
          </a:ln>
        </p:spPr>
        <p:txBody>
          <a:bodyPr wrap="square">
            <a:spAutoFit/>
          </a:bodyPr>
          <a:lstStyle/>
          <a:p>
            <a:pPr algn="ctr"/>
            <a:r>
              <a:rPr lang="en-US" altLang="zh-CN" sz="2000" b="0" dirty="0" smtClean="0">
                <a:solidFill>
                  <a:schemeClr val="tx1"/>
                </a:solidFill>
                <a:ea typeface="微软雅黑" pitchFamily="34" charset="-122"/>
              </a:rPr>
              <a:t>2016</a:t>
            </a:r>
            <a:r>
              <a:rPr lang="zh-CN" altLang="en-US" sz="2000" b="0" dirty="0" smtClean="0">
                <a:solidFill>
                  <a:schemeClr val="tx1"/>
                </a:solidFill>
                <a:ea typeface="微软雅黑" pitchFamily="34" charset="-122"/>
              </a:rPr>
              <a:t>年  </a:t>
            </a:r>
            <a:endParaRPr lang="zh-CN" altLang="en-US" sz="2000" b="0" dirty="0">
              <a:solidFill>
                <a:schemeClr val="tx1"/>
              </a:solidFill>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down)">
                                      <p:cBhvr>
                                        <p:cTn id="58" dur="500"/>
                                        <p:tgtEl>
                                          <p:spTgt spid="1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500"/>
                                        <p:tgtEl>
                                          <p:spTgt spid="21"/>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Effect transition="in" filter="fade">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down)">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down)">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down)">
                                      <p:cBhvr>
                                        <p:cTn id="81" dur="500"/>
                                        <p:tgtEl>
                                          <p:spTgt spid="2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down)">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down)">
                                      <p:cBhvr>
                                        <p:cTn id="9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animBg="1"/>
      <p:bldP spid="27" grpId="0"/>
      <p:bldP spid="4" grpId="0" animBg="1"/>
      <p:bldP spid="13" grpId="0" animBg="1"/>
      <p:bldP spid="14" grpId="0" animBg="1"/>
      <p:bldP spid="5" grpId="0"/>
      <p:bldP spid="16" grpId="0"/>
      <p:bldP spid="17" grpId="0"/>
      <p:bldP spid="21" grpId="0" animBg="1"/>
      <p:bldP spid="22" grpId="0"/>
      <p:bldP spid="23" grpId="0"/>
      <p:bldP spid="24" grpId="0"/>
      <p:bldP spid="26" grpId="0"/>
      <p:bldP spid="29" grpId="0"/>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文本占位符 2"/>
          <p:cNvSpPr txBox="1">
            <a:spLocks/>
          </p:cNvSpPr>
          <p:nvPr/>
        </p:nvSpPr>
        <p:spPr bwMode="auto">
          <a:xfrm>
            <a:off x="339725" y="776288"/>
            <a:ext cx="9345613" cy="5699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能力目标：</a:t>
            </a:r>
            <a:endParaRPr lang="en-US" altLang="zh-CN" sz="2000">
              <a:solidFill>
                <a:srgbClr val="008000"/>
              </a:solidFill>
              <a:ea typeface="微软雅黑" pitchFamily="34" charset="-122"/>
            </a:endParaRPr>
          </a:p>
        </p:txBody>
      </p:sp>
      <p:sp>
        <p:nvSpPr>
          <p:cNvPr id="5" name="Rectangle 9"/>
          <p:cNvSpPr>
            <a:spLocks noChangeArrowheads="1"/>
          </p:cNvSpPr>
          <p:nvPr/>
        </p:nvSpPr>
        <p:spPr bwMode="auto">
          <a:xfrm>
            <a:off x="671513" y="1939925"/>
            <a:ext cx="4398962" cy="1612900"/>
          </a:xfrm>
          <a:prstGeom prst="rect">
            <a:avLst/>
          </a:prstGeom>
          <a:noFill/>
          <a:ln w="9525">
            <a:noFill/>
            <a:miter lim="800000"/>
            <a:headEnd/>
            <a:tailEnd/>
          </a:ln>
        </p:spPr>
        <p:txBody>
          <a:bodyPr lIns="0" tIns="0" rIns="0" bIns="0">
            <a:spAutoFit/>
          </a:bodyPr>
          <a:lstStyle/>
          <a:p>
            <a:pPr marL="285750" indent="-285750" defTabSz="858838">
              <a:lnSpc>
                <a:spcPct val="115000"/>
              </a:lnSpc>
              <a:spcBef>
                <a:spcPts val="1200"/>
              </a:spcBef>
              <a:buFont typeface="Wingdings" pitchFamily="2" charset="2"/>
              <a:buChar char="n"/>
            </a:pPr>
            <a:r>
              <a:rPr lang="zh-CN" altLang="en-US" sz="1500" b="0">
                <a:solidFill>
                  <a:schemeClr val="tx1"/>
                </a:solidFill>
                <a:ea typeface="微软雅黑" pitchFamily="34" charset="-122"/>
                <a:cs typeface="Arial" pitchFamily="34" charset="0"/>
              </a:rPr>
              <a:t>打阵地战，不同市场不同打法，主战场成为海外业绩的主要贡献者；</a:t>
            </a:r>
            <a:endParaRPr lang="en-US" altLang="zh-CN" sz="1500" b="0">
              <a:solidFill>
                <a:schemeClr val="tx1"/>
              </a:solidFill>
              <a:ea typeface="微软雅黑" pitchFamily="34" charset="-122"/>
              <a:cs typeface="Arial" pitchFamily="34" charset="0"/>
            </a:endParaRPr>
          </a:p>
          <a:p>
            <a:pPr marL="285750" indent="-285750" defTabSz="858838">
              <a:lnSpc>
                <a:spcPct val="115000"/>
              </a:lnSpc>
              <a:spcBef>
                <a:spcPts val="1200"/>
              </a:spcBef>
              <a:buFont typeface="Wingdings" pitchFamily="2" charset="2"/>
              <a:buChar char="n"/>
            </a:pPr>
            <a:r>
              <a:rPr lang="zh-CN" altLang="en-US" sz="1500" b="0">
                <a:solidFill>
                  <a:schemeClr val="tx1"/>
                </a:solidFill>
                <a:ea typeface="微软雅黑" pitchFamily="34" charset="-122"/>
                <a:cs typeface="Arial" pitchFamily="34" charset="0"/>
              </a:rPr>
              <a:t>提升项目管理能力，支持市场份额提升；</a:t>
            </a:r>
            <a:endParaRPr lang="en-US" altLang="zh-CN" sz="1500" b="0">
              <a:solidFill>
                <a:schemeClr val="tx1"/>
              </a:solidFill>
              <a:ea typeface="微软雅黑" pitchFamily="34" charset="-122"/>
              <a:cs typeface="Arial" pitchFamily="34" charset="0"/>
            </a:endParaRPr>
          </a:p>
          <a:p>
            <a:pPr marL="285750" indent="-285750" defTabSz="858838">
              <a:lnSpc>
                <a:spcPct val="115000"/>
              </a:lnSpc>
              <a:spcBef>
                <a:spcPts val="1200"/>
              </a:spcBef>
              <a:buFont typeface="Wingdings" pitchFamily="2" charset="2"/>
              <a:buChar char="n"/>
            </a:pPr>
            <a:r>
              <a:rPr lang="zh-CN" altLang="en-US" sz="1500" b="0">
                <a:solidFill>
                  <a:schemeClr val="tx1"/>
                </a:solidFill>
                <a:ea typeface="微软雅黑" pitchFamily="34" charset="-122"/>
                <a:cs typeface="Arial" pitchFamily="34" charset="0"/>
              </a:rPr>
              <a:t>根据市场分类明确全球的</a:t>
            </a:r>
            <a:r>
              <a:rPr lang="en-US" altLang="zh-CN" sz="1500" b="0">
                <a:solidFill>
                  <a:schemeClr val="tx1"/>
                </a:solidFill>
                <a:ea typeface="微软雅黑" pitchFamily="34" charset="-122"/>
                <a:cs typeface="Arial" pitchFamily="34" charset="0"/>
              </a:rPr>
              <a:t>KD</a:t>
            </a:r>
            <a:r>
              <a:rPr lang="zh-CN" altLang="en-US" sz="1500" b="0">
                <a:solidFill>
                  <a:schemeClr val="tx1"/>
                </a:solidFill>
                <a:ea typeface="微软雅黑" pitchFamily="34" charset="-122"/>
                <a:cs typeface="Arial" pitchFamily="34" charset="0"/>
              </a:rPr>
              <a:t>市场策略，完善运营机制，成为业务新的增长极。</a:t>
            </a:r>
            <a:endParaRPr kumimoji="1" lang="zh-CN" altLang="en-US" sz="1500" b="0">
              <a:ea typeface="微软雅黑" pitchFamily="34" charset="-122"/>
              <a:cs typeface="Arial" pitchFamily="34" charset="0"/>
            </a:endParaRPr>
          </a:p>
        </p:txBody>
      </p:sp>
      <p:sp>
        <p:nvSpPr>
          <p:cNvPr id="6" name="Rectangle 10"/>
          <p:cNvSpPr>
            <a:spLocks noChangeArrowheads="1"/>
          </p:cNvSpPr>
          <p:nvPr/>
        </p:nvSpPr>
        <p:spPr bwMode="auto">
          <a:xfrm>
            <a:off x="5353050" y="1939925"/>
            <a:ext cx="4389438" cy="1900238"/>
          </a:xfrm>
          <a:prstGeom prst="rect">
            <a:avLst/>
          </a:prstGeom>
          <a:noFill/>
          <a:ln>
            <a:noFill/>
          </a:ln>
          <a:extLst/>
        </p:spPr>
        <p:txBody>
          <a:bodyPr lIns="0" tIns="0" rIns="0" bIns="0">
            <a:spAutoFit/>
          </a:bodyPr>
          <a:lstStyle/>
          <a:p>
            <a:pPr marL="285750" indent="-285750" defTabSz="858838">
              <a:lnSpc>
                <a:spcPct val="115000"/>
              </a:lnSpc>
              <a:spcBef>
                <a:spcPts val="1200"/>
              </a:spcBef>
              <a:buFont typeface="Wingdings" pitchFamily="2" charset="2"/>
              <a:buChar char="n"/>
              <a:defRPr/>
            </a:pPr>
            <a:r>
              <a:rPr lang="zh-CN" altLang="en-US" sz="1500" b="0" dirty="0">
                <a:solidFill>
                  <a:schemeClr val="tx1"/>
                </a:solidFill>
                <a:ea typeface="微软雅黑" pitchFamily="34" charset="-122"/>
                <a:cs typeface="Arial" pitchFamily="34" charset="0"/>
              </a:rPr>
              <a:t>以客户为中心，实现“四到一留”的闭环管理。</a:t>
            </a:r>
            <a:endParaRPr lang="en-US" altLang="zh-CN" sz="1500" dirty="0">
              <a:solidFill>
                <a:schemeClr val="tx1"/>
              </a:solidFill>
              <a:latin typeface="+mn-ea"/>
              <a:ea typeface="微软雅黑" pitchFamily="34" charset="-122"/>
            </a:endParaRPr>
          </a:p>
          <a:p>
            <a:pPr marL="285750" indent="-285750" defTabSz="858838">
              <a:lnSpc>
                <a:spcPct val="115000"/>
              </a:lnSpc>
              <a:spcBef>
                <a:spcPts val="1200"/>
              </a:spcBef>
              <a:buFont typeface="Wingdings" pitchFamily="2" charset="2"/>
              <a:buChar char="n"/>
              <a:defRPr/>
            </a:pPr>
            <a:r>
              <a:rPr lang="zh-CN" altLang="en-US" sz="1500" b="0" dirty="0">
                <a:solidFill>
                  <a:schemeClr val="tx1"/>
                </a:solidFill>
                <a:latin typeface="+mn-ea"/>
                <a:ea typeface="微软雅黑" pitchFamily="34" charset="-122"/>
              </a:rPr>
              <a:t>深刻理解客户需求，引导公司内部开发并提供适应客户需求、有竞争力产品，提升三化产品和配置的集中度；</a:t>
            </a:r>
            <a:endParaRPr lang="en-US" altLang="zh-CN" sz="1500" b="0" dirty="0">
              <a:solidFill>
                <a:schemeClr val="tx1"/>
              </a:solidFill>
              <a:latin typeface="+mn-ea"/>
              <a:ea typeface="微软雅黑" pitchFamily="34" charset="-122"/>
            </a:endParaRPr>
          </a:p>
          <a:p>
            <a:pPr marL="285750" indent="-285750" defTabSz="858838">
              <a:lnSpc>
                <a:spcPct val="115000"/>
              </a:lnSpc>
              <a:spcBef>
                <a:spcPts val="1200"/>
              </a:spcBef>
              <a:buFont typeface="Wingdings" pitchFamily="2" charset="2"/>
              <a:buChar char="n"/>
              <a:defRPr/>
            </a:pPr>
            <a:r>
              <a:rPr lang="zh-CN" altLang="en-US" sz="1500" b="0" dirty="0">
                <a:solidFill>
                  <a:schemeClr val="tx1"/>
                </a:solidFill>
                <a:ea typeface="微软雅黑" pitchFamily="34" charset="-122"/>
                <a:cs typeface="Arial" pitchFamily="34" charset="0"/>
              </a:rPr>
              <a:t>对标一线产品，做好市场调研、客户需求分析，提升技术和管理创新能力。</a:t>
            </a:r>
            <a:r>
              <a:rPr kumimoji="1" lang="zh-CN" altLang="en-US" sz="1500" b="0" dirty="0">
                <a:ea typeface="微软雅黑" pitchFamily="34" charset="-122"/>
              </a:rPr>
              <a:t> </a:t>
            </a:r>
          </a:p>
        </p:txBody>
      </p:sp>
      <p:sp>
        <p:nvSpPr>
          <p:cNvPr id="7" name="Rectangle 11"/>
          <p:cNvSpPr>
            <a:spLocks noChangeArrowheads="1"/>
          </p:cNvSpPr>
          <p:nvPr/>
        </p:nvSpPr>
        <p:spPr bwMode="auto">
          <a:xfrm>
            <a:off x="646113" y="4081463"/>
            <a:ext cx="4438650" cy="1481137"/>
          </a:xfrm>
          <a:prstGeom prst="rect">
            <a:avLst/>
          </a:prstGeom>
          <a:noFill/>
          <a:ln w="9525">
            <a:noFill/>
            <a:miter lim="800000"/>
            <a:headEnd/>
            <a:tailEnd/>
          </a:ln>
        </p:spPr>
        <p:txBody>
          <a:bodyPr lIns="0" tIns="0" rIns="0" bIns="0">
            <a:spAutoFit/>
          </a:bodyPr>
          <a:lstStyle/>
          <a:p>
            <a:pPr marL="285750" indent="-285750" defTabSz="858838">
              <a:lnSpc>
                <a:spcPct val="115000"/>
              </a:lnSpc>
              <a:spcBef>
                <a:spcPts val="1200"/>
              </a:spcBef>
              <a:buFont typeface="Wingdings" pitchFamily="2" charset="2"/>
              <a:buChar char="n"/>
            </a:pPr>
            <a:r>
              <a:rPr lang="zh-CN" altLang="en-US" sz="1500" b="0">
                <a:solidFill>
                  <a:schemeClr val="tx1"/>
                </a:solidFill>
                <a:ea typeface="微软雅黑" pitchFamily="34" charset="-122"/>
                <a:cs typeface="Arial" pitchFamily="34" charset="0"/>
              </a:rPr>
              <a:t>打造“一懂三会”的营销队伍，提升业务产品推销能力，销售成熟的、适应市场的、有竞争力的、符合三化要求的产品，转向规模化销售；</a:t>
            </a:r>
            <a:endParaRPr lang="en-US" altLang="zh-CN" sz="1500" b="0">
              <a:solidFill>
                <a:schemeClr val="tx1"/>
              </a:solidFill>
              <a:ea typeface="微软雅黑" pitchFamily="34" charset="-122"/>
              <a:cs typeface="Arial" pitchFamily="34" charset="0"/>
            </a:endParaRPr>
          </a:p>
          <a:p>
            <a:pPr marL="285750" indent="-285750" defTabSz="858838">
              <a:lnSpc>
                <a:spcPct val="115000"/>
              </a:lnSpc>
              <a:spcBef>
                <a:spcPts val="1200"/>
              </a:spcBef>
              <a:buFont typeface="Wingdings" pitchFamily="2" charset="2"/>
              <a:buChar char="n"/>
            </a:pPr>
            <a:r>
              <a:rPr lang="zh-CN" altLang="en-US" sz="1500" b="0">
                <a:solidFill>
                  <a:schemeClr val="tx1"/>
                </a:solidFill>
                <a:ea typeface="微软雅黑" pitchFamily="34" charset="-122"/>
                <a:cs typeface="Arial" pitchFamily="34" charset="0"/>
              </a:rPr>
              <a:t>完善基于客户计划和销售任务的管理方法，完善销售过程管控。</a:t>
            </a:r>
            <a:r>
              <a:rPr kumimoji="1" lang="zh-CN" altLang="en-US" sz="1500" b="0">
                <a:ea typeface="微软雅黑" pitchFamily="34" charset="-122"/>
                <a:cs typeface="Arial" pitchFamily="34" charset="0"/>
              </a:rPr>
              <a:t> </a:t>
            </a:r>
          </a:p>
        </p:txBody>
      </p:sp>
      <p:sp>
        <p:nvSpPr>
          <p:cNvPr id="8" name="Rectangle 13"/>
          <p:cNvSpPr>
            <a:spLocks noChangeArrowheads="1"/>
          </p:cNvSpPr>
          <p:nvPr/>
        </p:nvSpPr>
        <p:spPr bwMode="auto">
          <a:xfrm>
            <a:off x="590550" y="1320800"/>
            <a:ext cx="4579938" cy="514350"/>
          </a:xfrm>
          <a:prstGeom prst="rect">
            <a:avLst/>
          </a:prstGeom>
          <a:solidFill>
            <a:srgbClr val="0066CC"/>
          </a:solidFill>
          <a:ln w="25400">
            <a:solidFill>
              <a:srgbClr val="0070C0"/>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9" name="Text Box 14"/>
          <p:cNvSpPr txBox="1">
            <a:spLocks noChangeArrowheads="1"/>
          </p:cNvSpPr>
          <p:nvPr/>
        </p:nvSpPr>
        <p:spPr bwMode="auto">
          <a:xfrm>
            <a:off x="752475" y="1403350"/>
            <a:ext cx="4281488" cy="328613"/>
          </a:xfrm>
          <a:prstGeom prst="rect">
            <a:avLst/>
          </a:prstGeom>
          <a:noFill/>
          <a:ln w="9525">
            <a:noFill/>
            <a:miter lim="800000"/>
            <a:headEnd/>
            <a:tailEnd/>
          </a:ln>
        </p:spPr>
        <p:txBody>
          <a:bodyPr lIns="0" tIns="0" rIns="0" bIns="0" anchor="ctr">
            <a:spAutoFit/>
          </a:bodyPr>
          <a:lstStyle/>
          <a:p>
            <a:pPr algn="ctr" eaLnBrk="0" hangingPunct="0"/>
            <a:r>
              <a:rPr kumimoji="1" lang="zh-CN" altLang="en-US" sz="1800">
                <a:solidFill>
                  <a:schemeClr val="bg1"/>
                </a:solidFill>
                <a:latin typeface="微软雅黑" pitchFamily="34" charset="-122"/>
                <a:ea typeface="微软雅黑" pitchFamily="34" charset="-122"/>
              </a:rPr>
              <a:t>营销策划能力</a:t>
            </a:r>
          </a:p>
        </p:txBody>
      </p:sp>
      <p:sp>
        <p:nvSpPr>
          <p:cNvPr id="10" name="Rectangle 15"/>
          <p:cNvSpPr>
            <a:spLocks noChangeArrowheads="1"/>
          </p:cNvSpPr>
          <p:nvPr/>
        </p:nvSpPr>
        <p:spPr bwMode="auto">
          <a:xfrm>
            <a:off x="5324475" y="1320800"/>
            <a:ext cx="4579938" cy="514350"/>
          </a:xfrm>
          <a:prstGeom prst="rect">
            <a:avLst/>
          </a:prstGeom>
          <a:solidFill>
            <a:srgbClr val="0066CC"/>
          </a:solidFill>
          <a:ln w="25400">
            <a:solidFill>
              <a:srgbClr val="0070C0"/>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11" name="Text Box 16"/>
          <p:cNvSpPr txBox="1">
            <a:spLocks noChangeArrowheads="1"/>
          </p:cNvSpPr>
          <p:nvPr/>
        </p:nvSpPr>
        <p:spPr bwMode="auto">
          <a:xfrm>
            <a:off x="5475288" y="1403350"/>
            <a:ext cx="4281487" cy="328613"/>
          </a:xfrm>
          <a:prstGeom prst="rect">
            <a:avLst/>
          </a:prstGeom>
          <a:noFill/>
          <a:ln w="9525">
            <a:noFill/>
            <a:miter lim="800000"/>
            <a:headEnd/>
            <a:tailEnd/>
          </a:ln>
        </p:spPr>
        <p:txBody>
          <a:bodyPr lIns="0" tIns="0" rIns="0" bIns="0" anchor="ctr">
            <a:spAutoFit/>
          </a:bodyPr>
          <a:lstStyle/>
          <a:p>
            <a:pPr algn="ctr" eaLnBrk="0" hangingPunct="0"/>
            <a:r>
              <a:rPr kumimoji="1" lang="zh-CN" altLang="en-US" sz="1800">
                <a:solidFill>
                  <a:schemeClr val="bg1"/>
                </a:solidFill>
                <a:latin typeface="微软雅黑" pitchFamily="34" charset="-122"/>
                <a:ea typeface="微软雅黑" pitchFamily="34" charset="-122"/>
              </a:rPr>
              <a:t>客户管理能力 </a:t>
            </a:r>
          </a:p>
        </p:txBody>
      </p:sp>
      <p:sp>
        <p:nvSpPr>
          <p:cNvPr id="12" name="Rectangle 17"/>
          <p:cNvSpPr>
            <a:spLocks noChangeArrowheads="1"/>
          </p:cNvSpPr>
          <p:nvPr/>
        </p:nvSpPr>
        <p:spPr bwMode="auto">
          <a:xfrm>
            <a:off x="590550" y="5899150"/>
            <a:ext cx="4581525" cy="514350"/>
          </a:xfrm>
          <a:prstGeom prst="rect">
            <a:avLst/>
          </a:prstGeom>
          <a:solidFill>
            <a:srgbClr val="0066CC"/>
          </a:solidFill>
          <a:ln w="25400">
            <a:solidFill>
              <a:srgbClr val="0070C0"/>
            </a:solidFill>
            <a:miter lim="800000"/>
            <a:headEnd/>
            <a:tailEnd/>
          </a:ln>
        </p:spPr>
        <p:txBody>
          <a:bodyPr lIns="0" tIns="0" rIns="0" bIns="0" anchor="ctr">
            <a:spAutoFit/>
          </a:bodyPr>
          <a:lstStyle/>
          <a:p>
            <a:pPr algn="ctr" eaLnBrk="0" hangingPunct="0"/>
            <a:endParaRPr lang="zh-CN" altLang="en-US">
              <a:ea typeface="微软雅黑" pitchFamily="34" charset="-122"/>
            </a:endParaRPr>
          </a:p>
        </p:txBody>
      </p:sp>
      <p:sp>
        <p:nvSpPr>
          <p:cNvPr id="13" name="Text Box 18"/>
          <p:cNvSpPr txBox="1">
            <a:spLocks noChangeArrowheads="1"/>
          </p:cNvSpPr>
          <p:nvPr/>
        </p:nvSpPr>
        <p:spPr bwMode="auto">
          <a:xfrm>
            <a:off x="739775" y="5997575"/>
            <a:ext cx="4281488" cy="330200"/>
          </a:xfrm>
          <a:prstGeom prst="rect">
            <a:avLst/>
          </a:prstGeom>
          <a:noFill/>
          <a:ln w="9525">
            <a:noFill/>
            <a:miter lim="800000"/>
            <a:headEnd/>
            <a:tailEnd/>
          </a:ln>
        </p:spPr>
        <p:txBody>
          <a:bodyPr lIns="0" tIns="0" rIns="0" bIns="0" anchor="ctr">
            <a:spAutoFit/>
          </a:bodyPr>
          <a:lstStyle/>
          <a:p>
            <a:pPr algn="ctr" eaLnBrk="0" hangingPunct="0"/>
            <a:r>
              <a:rPr kumimoji="1" lang="zh-CN" altLang="en-US" sz="1800">
                <a:solidFill>
                  <a:schemeClr val="bg1"/>
                </a:solidFill>
                <a:latin typeface="微软雅黑" pitchFamily="34" charset="-122"/>
                <a:ea typeface="微软雅黑" pitchFamily="34" charset="-122"/>
              </a:rPr>
              <a:t>订单管理能力</a:t>
            </a:r>
          </a:p>
        </p:txBody>
      </p:sp>
      <p:sp>
        <p:nvSpPr>
          <p:cNvPr id="14" name="Rectangle 19"/>
          <p:cNvSpPr>
            <a:spLocks noChangeArrowheads="1"/>
          </p:cNvSpPr>
          <p:nvPr/>
        </p:nvSpPr>
        <p:spPr bwMode="auto">
          <a:xfrm>
            <a:off x="5322888" y="5884863"/>
            <a:ext cx="4581525" cy="514350"/>
          </a:xfrm>
          <a:prstGeom prst="rect">
            <a:avLst/>
          </a:prstGeom>
          <a:solidFill>
            <a:srgbClr val="0066CC"/>
          </a:solidFill>
          <a:ln w="25400">
            <a:solidFill>
              <a:srgbClr val="0070C0"/>
            </a:solidFill>
            <a:miter lim="800000"/>
            <a:headEnd/>
            <a:tailEnd/>
          </a:ln>
        </p:spPr>
        <p:txBody>
          <a:bodyPr lIns="0" tIns="0" rIns="0" bIns="0" anchor="ctr">
            <a:spAutoFit/>
          </a:bodyPr>
          <a:lstStyle/>
          <a:p>
            <a:pPr algn="ctr" eaLnBrk="0" hangingPunct="0"/>
            <a:endParaRPr lang="zh-CN" altLang="en-US" sz="1800">
              <a:solidFill>
                <a:schemeClr val="bg1"/>
              </a:solidFill>
              <a:ea typeface="微软雅黑" pitchFamily="34" charset="-122"/>
            </a:endParaRPr>
          </a:p>
        </p:txBody>
      </p:sp>
      <p:sp>
        <p:nvSpPr>
          <p:cNvPr id="15" name="Text Box 20"/>
          <p:cNvSpPr txBox="1">
            <a:spLocks noChangeArrowheads="1"/>
          </p:cNvSpPr>
          <p:nvPr/>
        </p:nvSpPr>
        <p:spPr bwMode="auto">
          <a:xfrm>
            <a:off x="5473700" y="5891213"/>
            <a:ext cx="4281488" cy="515937"/>
          </a:xfrm>
          <a:prstGeom prst="rect">
            <a:avLst/>
          </a:prstGeom>
          <a:noFill/>
          <a:ln w="9525">
            <a:noFill/>
            <a:miter lim="800000"/>
            <a:headEnd/>
            <a:tailEnd/>
          </a:ln>
        </p:spPr>
        <p:txBody>
          <a:bodyPr lIns="0" tIns="0" rIns="0" bIns="0" anchor="ctr">
            <a:spAutoFit/>
          </a:bodyPr>
          <a:lstStyle/>
          <a:p>
            <a:pPr algn="ctr" eaLnBrk="0" hangingPunct="0"/>
            <a:r>
              <a:rPr kumimoji="1" lang="zh-CN" altLang="en-US" sz="1800">
                <a:solidFill>
                  <a:schemeClr val="bg1"/>
                </a:solidFill>
                <a:latin typeface="微软雅黑" pitchFamily="34" charset="-122"/>
                <a:ea typeface="微软雅黑" pitchFamily="34" charset="-122"/>
              </a:rPr>
              <a:t>服务保障能力</a:t>
            </a:r>
          </a:p>
        </p:txBody>
      </p:sp>
      <p:sp>
        <p:nvSpPr>
          <p:cNvPr id="16" name="Rectangle 11"/>
          <p:cNvSpPr>
            <a:spLocks noChangeArrowheads="1"/>
          </p:cNvSpPr>
          <p:nvPr/>
        </p:nvSpPr>
        <p:spPr bwMode="auto">
          <a:xfrm>
            <a:off x="5357813" y="4095750"/>
            <a:ext cx="4519612" cy="1195388"/>
          </a:xfrm>
          <a:prstGeom prst="rect">
            <a:avLst/>
          </a:prstGeom>
          <a:noFill/>
          <a:ln w="9525">
            <a:noFill/>
            <a:miter lim="800000"/>
            <a:headEnd/>
            <a:tailEnd/>
          </a:ln>
        </p:spPr>
        <p:txBody>
          <a:bodyPr lIns="0" tIns="0" rIns="0" bIns="0">
            <a:spAutoFit/>
          </a:bodyPr>
          <a:lstStyle/>
          <a:p>
            <a:pPr marL="285750" indent="-285750" defTabSz="858838">
              <a:lnSpc>
                <a:spcPct val="115000"/>
              </a:lnSpc>
              <a:spcBef>
                <a:spcPts val="1200"/>
              </a:spcBef>
              <a:buFont typeface="Wingdings" pitchFamily="2" charset="2"/>
              <a:buChar char="n"/>
            </a:pPr>
            <a:r>
              <a:rPr lang="zh-CN" altLang="en-US" sz="1500" b="0">
                <a:solidFill>
                  <a:schemeClr val="tx1"/>
                </a:solidFill>
                <a:ea typeface="微软雅黑" pitchFamily="34" charset="-122"/>
                <a:cs typeface="Arial" pitchFamily="34" charset="0"/>
              </a:rPr>
              <a:t>以保证客户运营为核心，提高服务反应速度，提升客户满意度，促进业务。</a:t>
            </a:r>
            <a:endParaRPr lang="en-US" altLang="zh-CN" sz="1500" b="0">
              <a:solidFill>
                <a:schemeClr val="tx1"/>
              </a:solidFill>
              <a:ea typeface="微软雅黑" pitchFamily="34" charset="-122"/>
              <a:cs typeface="Arial" pitchFamily="34" charset="0"/>
            </a:endParaRPr>
          </a:p>
          <a:p>
            <a:pPr marL="285750" indent="-285750" defTabSz="858838">
              <a:lnSpc>
                <a:spcPct val="115000"/>
              </a:lnSpc>
              <a:spcBef>
                <a:spcPts val="1200"/>
              </a:spcBef>
              <a:buFont typeface="Wingdings" pitchFamily="2" charset="2"/>
              <a:buChar char="n"/>
            </a:pPr>
            <a:r>
              <a:rPr lang="zh-CN" altLang="en-US" sz="1500" b="0">
                <a:solidFill>
                  <a:schemeClr val="tx1"/>
                </a:solidFill>
                <a:ea typeface="微软雅黑" pitchFamily="34" charset="-122"/>
                <a:cs typeface="Arial" pitchFamily="34" charset="0"/>
              </a:rPr>
              <a:t>通过产品体验、</a:t>
            </a:r>
            <a:r>
              <a:rPr lang="en-US" altLang="zh-CN" sz="1500" b="0">
                <a:solidFill>
                  <a:schemeClr val="tx1"/>
                </a:solidFill>
                <a:ea typeface="微软雅黑" pitchFamily="34" charset="-122"/>
                <a:cs typeface="Arial" pitchFamily="34" charset="0"/>
              </a:rPr>
              <a:t>PDI</a:t>
            </a:r>
            <a:r>
              <a:rPr lang="zh-CN" altLang="en-US" sz="1500" b="0">
                <a:solidFill>
                  <a:schemeClr val="tx1"/>
                </a:solidFill>
                <a:ea typeface="微软雅黑" pitchFamily="34" charset="-122"/>
                <a:cs typeface="Arial" pitchFamily="34" charset="0"/>
              </a:rPr>
              <a:t>、质量信息反馈，拉动公司提升产品品质，支撑质量策划及管理能力提升。</a:t>
            </a:r>
            <a:endParaRPr kumimoji="1" lang="zh-CN" altLang="en-US" sz="1500" b="0">
              <a:ea typeface="微软雅黑" pitchFamily="34" charset="-122"/>
              <a:cs typeface="Arial" pitchFamily="34" charset="0"/>
            </a:endParaRPr>
          </a:p>
        </p:txBody>
      </p:sp>
      <p:sp>
        <p:nvSpPr>
          <p:cNvPr id="17" name="矩形 16"/>
          <p:cNvSpPr>
            <a:spLocks noChangeArrowheads="1"/>
          </p:cNvSpPr>
          <p:nvPr/>
        </p:nvSpPr>
        <p:spPr bwMode="auto">
          <a:xfrm>
            <a:off x="590550" y="1835150"/>
            <a:ext cx="4579938" cy="1973263"/>
          </a:xfrm>
          <a:prstGeom prst="rect">
            <a:avLst/>
          </a:prstGeom>
          <a:noFill/>
          <a:ln w="9525" algn="ctr">
            <a:solidFill>
              <a:schemeClr val="tx1"/>
            </a:solidFill>
            <a:round/>
            <a:headEnd/>
            <a:tailEnd/>
          </a:ln>
        </p:spPr>
        <p:txBody>
          <a:bodyPr/>
          <a:lstStyle/>
          <a:p>
            <a:pPr defTabSz="1017588"/>
            <a:endParaRPr lang="zh-CN" altLang="en-US" sz="2000" b="0">
              <a:solidFill>
                <a:schemeClr val="tx1"/>
              </a:solidFill>
            </a:endParaRPr>
          </a:p>
        </p:txBody>
      </p:sp>
      <p:sp>
        <p:nvSpPr>
          <p:cNvPr id="18" name="矩形 17"/>
          <p:cNvSpPr>
            <a:spLocks noChangeArrowheads="1"/>
          </p:cNvSpPr>
          <p:nvPr/>
        </p:nvSpPr>
        <p:spPr bwMode="auto">
          <a:xfrm>
            <a:off x="5326063" y="1835150"/>
            <a:ext cx="4579937" cy="1973263"/>
          </a:xfrm>
          <a:prstGeom prst="rect">
            <a:avLst/>
          </a:prstGeom>
          <a:noFill/>
          <a:ln w="9525" algn="ctr">
            <a:solidFill>
              <a:schemeClr val="tx1"/>
            </a:solidFill>
            <a:round/>
            <a:headEnd/>
            <a:tailEnd/>
          </a:ln>
        </p:spPr>
        <p:txBody>
          <a:bodyPr/>
          <a:lstStyle/>
          <a:p>
            <a:pPr defTabSz="1017588"/>
            <a:endParaRPr lang="zh-CN" altLang="en-US" sz="2000" b="0">
              <a:solidFill>
                <a:schemeClr val="tx1"/>
              </a:solidFill>
            </a:endParaRPr>
          </a:p>
        </p:txBody>
      </p:sp>
      <p:sp>
        <p:nvSpPr>
          <p:cNvPr id="19" name="矩形 18"/>
          <p:cNvSpPr>
            <a:spLocks noChangeArrowheads="1"/>
          </p:cNvSpPr>
          <p:nvPr/>
        </p:nvSpPr>
        <p:spPr bwMode="auto">
          <a:xfrm>
            <a:off x="5326063" y="3908425"/>
            <a:ext cx="4579937" cy="1973263"/>
          </a:xfrm>
          <a:prstGeom prst="rect">
            <a:avLst/>
          </a:prstGeom>
          <a:noFill/>
          <a:ln w="9525" algn="ctr">
            <a:solidFill>
              <a:schemeClr val="tx1"/>
            </a:solidFill>
            <a:round/>
            <a:headEnd/>
            <a:tailEnd/>
          </a:ln>
        </p:spPr>
        <p:txBody>
          <a:bodyPr/>
          <a:lstStyle/>
          <a:p>
            <a:pPr defTabSz="1017588"/>
            <a:endParaRPr lang="zh-CN" altLang="en-US" sz="2000" b="0">
              <a:solidFill>
                <a:schemeClr val="tx1"/>
              </a:solidFill>
            </a:endParaRPr>
          </a:p>
        </p:txBody>
      </p:sp>
      <p:sp>
        <p:nvSpPr>
          <p:cNvPr id="20" name="矩形 19"/>
          <p:cNvSpPr>
            <a:spLocks noChangeArrowheads="1"/>
          </p:cNvSpPr>
          <p:nvPr/>
        </p:nvSpPr>
        <p:spPr bwMode="auto">
          <a:xfrm>
            <a:off x="581025" y="3908425"/>
            <a:ext cx="4579938" cy="1973263"/>
          </a:xfrm>
          <a:prstGeom prst="rect">
            <a:avLst/>
          </a:prstGeom>
          <a:noFill/>
          <a:ln w="9525" algn="ctr">
            <a:solidFill>
              <a:schemeClr val="tx1"/>
            </a:solidFill>
            <a:round/>
            <a:headEnd/>
            <a:tailEnd/>
          </a:ln>
        </p:spPr>
        <p:txBody>
          <a:bodyPr/>
          <a:lstStyle/>
          <a:p>
            <a:pPr defTabSz="1017588"/>
            <a:endParaRPr lang="zh-CN" altLang="en-US" sz="2000" b="0">
              <a:solidFill>
                <a:schemeClr val="tx1"/>
              </a:solidFill>
            </a:endParaRPr>
          </a:p>
        </p:txBody>
      </p:sp>
      <p:sp>
        <p:nvSpPr>
          <p:cNvPr id="62483"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3.2  </a:t>
            </a:r>
            <a:r>
              <a:rPr lang="zh-CN" altLang="en-US" sz="2500" dirty="0">
                <a:solidFill>
                  <a:srgbClr val="FFFFFF"/>
                </a:solidFill>
                <a:latin typeface="微软雅黑" pitchFamily="34" charset="-122"/>
                <a:ea typeface="微软雅黑" pitchFamily="34" charset="-122"/>
              </a:rPr>
              <a:t>我们的成长和发展（</a:t>
            </a:r>
            <a:r>
              <a:rPr lang="en-US" altLang="zh-CN" sz="2500" dirty="0" smtClean="0">
                <a:solidFill>
                  <a:srgbClr val="FFFFFF"/>
                </a:solidFill>
                <a:latin typeface="微软雅黑" pitchFamily="34" charset="-122"/>
                <a:ea typeface="微软雅黑" pitchFamily="34" charset="-122"/>
              </a:rPr>
              <a:t>2/10</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amond(in)">
                                      <p:cBhvr>
                                        <p:cTn id="15" dur="1000"/>
                                        <p:tgtEl>
                                          <p:spTgt spid="5"/>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amond(in)">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ircle(in)">
                                      <p:cBhvr>
                                        <p:cTn id="23" dur="1000"/>
                                        <p:tgtEl>
                                          <p:spTgt spid="11"/>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edge">
                                      <p:cBhvr>
                                        <p:cTn id="31" dur="1000"/>
                                        <p:tgtEl>
                                          <p:spTgt spid="6"/>
                                        </p:tgtEl>
                                      </p:cBhvr>
                                    </p:animEffect>
                                  </p:childTnLst>
                                </p:cTn>
                              </p:par>
                              <p:par>
                                <p:cTn id="32" presetID="2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edge">
                                      <p:cBhvr>
                                        <p:cTn id="34" dur="10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diamond(in)">
                                      <p:cBhvr>
                                        <p:cTn id="47" dur="2000"/>
                                        <p:tgtEl>
                                          <p:spTgt spid="7"/>
                                        </p:tgtEl>
                                      </p:cBhvr>
                                    </p:animEffect>
                                  </p:childTnLst>
                                </p:cTn>
                              </p:par>
                              <p:par>
                                <p:cTn id="48" presetID="8" presetClass="entr" presetSubtype="16"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amond(in)">
                                      <p:cBhvr>
                                        <p:cTn id="50" dur="20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55"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1000" fill="hold"/>
                                        <p:tgtEl>
                                          <p:spTgt spid="15"/>
                                        </p:tgtEl>
                                        <p:attrNameLst>
                                          <p:attrName>ppt_w</p:attrName>
                                        </p:attrNameLst>
                                      </p:cBhvr>
                                      <p:tavLst>
                                        <p:tav tm="0">
                                          <p:val>
                                            <p:strVal val="#ppt_w*0.70"/>
                                          </p:val>
                                        </p:tav>
                                        <p:tav tm="100000">
                                          <p:val>
                                            <p:strVal val="#ppt_w"/>
                                          </p:val>
                                        </p:tav>
                                      </p:tavLst>
                                    </p:anim>
                                    <p:anim calcmode="lin" valueType="num">
                                      <p:cBhvr>
                                        <p:cTn id="56" dur="1000" fill="hold"/>
                                        <p:tgtEl>
                                          <p:spTgt spid="15"/>
                                        </p:tgtEl>
                                        <p:attrNameLst>
                                          <p:attrName>ppt_h</p:attrName>
                                        </p:attrNameLst>
                                      </p:cBhvr>
                                      <p:tavLst>
                                        <p:tav tm="0">
                                          <p:val>
                                            <p:strVal val="#ppt_h"/>
                                          </p:val>
                                        </p:tav>
                                        <p:tav tm="100000">
                                          <p:val>
                                            <p:strVal val="#ppt_h"/>
                                          </p:val>
                                        </p:tav>
                                      </p:tavLst>
                                    </p:anim>
                                    <p:animEffect transition="in" filter="fade">
                                      <p:cBhvr>
                                        <p:cTn id="57" dur="1000"/>
                                        <p:tgtEl>
                                          <p:spTgt spid="15"/>
                                        </p:tgtEl>
                                      </p:cBhvr>
                                    </p:animEffect>
                                  </p:childTnLst>
                                </p:cTn>
                              </p:par>
                              <p:par>
                                <p:cTn id="58" presetID="55"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1000" fill="hold"/>
                                        <p:tgtEl>
                                          <p:spTgt spid="14"/>
                                        </p:tgtEl>
                                        <p:attrNameLst>
                                          <p:attrName>ppt_w</p:attrName>
                                        </p:attrNameLst>
                                      </p:cBhvr>
                                      <p:tavLst>
                                        <p:tav tm="0">
                                          <p:val>
                                            <p:strVal val="#ppt_w*0.70"/>
                                          </p:val>
                                        </p:tav>
                                        <p:tav tm="100000">
                                          <p:val>
                                            <p:strVal val="#ppt_w"/>
                                          </p:val>
                                        </p:tav>
                                      </p:tavLst>
                                    </p:anim>
                                    <p:anim calcmode="lin" valueType="num">
                                      <p:cBhvr>
                                        <p:cTn id="61" dur="1000" fill="hold"/>
                                        <p:tgtEl>
                                          <p:spTgt spid="14"/>
                                        </p:tgtEl>
                                        <p:attrNameLst>
                                          <p:attrName>ppt_h</p:attrName>
                                        </p:attrNameLst>
                                      </p:cBhvr>
                                      <p:tavLst>
                                        <p:tav tm="0">
                                          <p:val>
                                            <p:strVal val="#ppt_h"/>
                                          </p:val>
                                        </p:tav>
                                        <p:tav tm="100000">
                                          <p:val>
                                            <p:strVal val="#ppt_h"/>
                                          </p:val>
                                        </p:tav>
                                      </p:tavLst>
                                    </p:anim>
                                    <p:animEffect transition="in" filter="fade">
                                      <p:cBhvr>
                                        <p:cTn id="62" dur="1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heel(4)">
                                      <p:cBhvr>
                                        <p:cTn id="67" dur="1000"/>
                                        <p:tgtEl>
                                          <p:spTgt spid="16"/>
                                        </p:tgtEl>
                                      </p:cBhvr>
                                    </p:animEffect>
                                  </p:childTnLst>
                                </p:cTn>
                              </p:par>
                              <p:par>
                                <p:cTn id="68" presetID="21" presetClass="entr" presetSubtype="4"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heel(4)">
                                      <p:cBhvr>
                                        <p:cTn id="7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p:bldP spid="10" grpId="0" animBg="1"/>
      <p:bldP spid="11" grpId="0"/>
      <p:bldP spid="12" grpId="0" animBg="1"/>
      <p:bldP spid="13" grpId="0"/>
      <p:bldP spid="14" grpId="0" animBg="1"/>
      <p:bldP spid="15" grpId="0"/>
      <p:bldP spid="16" grpId="0"/>
      <p:bldP spid="17" grpId="0" animBg="1"/>
      <p:bldP spid="18" grpId="0" animBg="1"/>
      <p:bldP spid="19" grpId="0" animBg="1"/>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3.2  </a:t>
            </a:r>
            <a:r>
              <a:rPr lang="zh-CN" altLang="en-US" sz="2500" dirty="0">
                <a:solidFill>
                  <a:srgbClr val="FFFFFF"/>
                </a:solidFill>
                <a:latin typeface="微软雅黑" pitchFamily="34" charset="-122"/>
                <a:ea typeface="微软雅黑" pitchFamily="34" charset="-122"/>
              </a:rPr>
              <a:t>我们的成长和发展（</a:t>
            </a:r>
            <a:r>
              <a:rPr lang="en-US" altLang="zh-CN" sz="2500" dirty="0" smtClean="0">
                <a:solidFill>
                  <a:srgbClr val="FFFFFF"/>
                </a:solidFill>
                <a:latin typeface="微软雅黑" pitchFamily="34" charset="-122"/>
                <a:ea typeface="微软雅黑" pitchFamily="34" charset="-122"/>
              </a:rPr>
              <a:t>3/10</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grpSp>
        <p:nvGrpSpPr>
          <p:cNvPr id="7" name="组合 65"/>
          <p:cNvGrpSpPr>
            <a:grpSpLocks/>
          </p:cNvGrpSpPr>
          <p:nvPr/>
        </p:nvGrpSpPr>
        <p:grpSpPr bwMode="auto">
          <a:xfrm>
            <a:off x="750888" y="5440363"/>
            <a:ext cx="3448050" cy="1195387"/>
            <a:chOff x="750757" y="5440145"/>
            <a:chExt cx="3447499" cy="1196188"/>
          </a:xfrm>
        </p:grpSpPr>
        <p:sp>
          <p:nvSpPr>
            <p:cNvPr id="63510" name="Rectangle 5"/>
            <p:cNvSpPr>
              <a:spLocks noChangeArrowheads="1"/>
            </p:cNvSpPr>
            <p:nvPr/>
          </p:nvSpPr>
          <p:spPr bwMode="auto">
            <a:xfrm>
              <a:off x="760193" y="5440145"/>
              <a:ext cx="3438063" cy="1196188"/>
            </a:xfrm>
            <a:prstGeom prst="rect">
              <a:avLst/>
            </a:prstGeom>
            <a:solidFill>
              <a:schemeClr val="bg1"/>
            </a:solidFill>
            <a:ln w="6350">
              <a:solidFill>
                <a:schemeClr val="tx1"/>
              </a:solidFill>
              <a:miter lim="800000"/>
              <a:headEnd/>
              <a:tailEnd/>
            </a:ln>
          </p:spPr>
          <p:txBody>
            <a:bodyPr lIns="0" tIns="0" rIns="0" bIns="0" anchor="ctr"/>
            <a:lstStyle/>
            <a:p>
              <a:endParaRPr lang="zh-CN" altLang="en-US">
                <a:solidFill>
                  <a:schemeClr val="tx1"/>
                </a:solidFill>
                <a:latin typeface="微软雅黑" pitchFamily="34" charset="-122"/>
                <a:ea typeface="微软雅黑" pitchFamily="34" charset="-122"/>
              </a:endParaRPr>
            </a:p>
          </p:txBody>
        </p:sp>
        <p:sp>
          <p:nvSpPr>
            <p:cNvPr id="63511" name="Rectangle 2"/>
            <p:cNvSpPr>
              <a:spLocks noChangeArrowheads="1"/>
            </p:cNvSpPr>
            <p:nvPr/>
          </p:nvSpPr>
          <p:spPr bwMode="auto">
            <a:xfrm>
              <a:off x="780032" y="5462563"/>
              <a:ext cx="3415887" cy="810141"/>
            </a:xfrm>
            <a:prstGeom prst="rect">
              <a:avLst/>
            </a:prstGeom>
            <a:noFill/>
            <a:ln w="9525">
              <a:noFill/>
              <a:miter lim="800000"/>
              <a:headEnd/>
              <a:tailEnd/>
            </a:ln>
          </p:spPr>
          <p:txBody>
            <a:bodyPr lIns="0" tIns="0" rIns="0" bIns="0">
              <a:spAutoFit/>
            </a:bodyPr>
            <a:lstStyle/>
            <a:p>
              <a:pPr marL="190500" lvl="1" indent="-188913" defTabSz="330200">
                <a:lnSpc>
                  <a:spcPct val="130000"/>
                </a:lnSpc>
                <a:buFontTx/>
                <a:buChar char="•"/>
                <a:tabLst>
                  <a:tab pos="8521700" algn="r"/>
                </a:tabLst>
              </a:pPr>
              <a:r>
                <a:rPr kumimoji="1" lang="zh-CN" altLang="en-US" sz="1300" b="0">
                  <a:solidFill>
                    <a:schemeClr val="tx1"/>
                  </a:solidFill>
                  <a:latin typeface="微软雅黑" pitchFamily="34" charset="-122"/>
                  <a:ea typeface="微软雅黑" pitchFamily="34" charset="-122"/>
                </a:rPr>
                <a:t>课程匹配的讲师队伍培养</a:t>
              </a:r>
              <a:endParaRPr kumimoji="1" lang="en-US" altLang="zh-CN" sz="1300" b="0">
                <a:solidFill>
                  <a:schemeClr val="tx1"/>
                </a:solidFill>
                <a:latin typeface="微软雅黑" pitchFamily="34" charset="-122"/>
                <a:ea typeface="微软雅黑" pitchFamily="34" charset="-122"/>
              </a:endParaRPr>
            </a:p>
            <a:p>
              <a:pPr marL="190500" lvl="1" indent="-188913" defTabSz="330200">
                <a:lnSpc>
                  <a:spcPct val="130000"/>
                </a:lnSpc>
                <a:buFontTx/>
                <a:buChar char="•"/>
                <a:tabLst>
                  <a:tab pos="8521700" algn="r"/>
                </a:tabLst>
              </a:pPr>
              <a:r>
                <a:rPr kumimoji="1" lang="zh-CN" altLang="en-US" sz="1300" b="0">
                  <a:solidFill>
                    <a:schemeClr val="tx1"/>
                  </a:solidFill>
                  <a:latin typeface="微软雅黑" pitchFamily="34" charset="-122"/>
                  <a:ea typeface="微软雅黑" pitchFamily="34" charset="-122"/>
                </a:rPr>
                <a:t>讲师认证</a:t>
              </a:r>
              <a:endParaRPr kumimoji="1" lang="en-US" altLang="zh-CN" sz="1300" b="0">
                <a:solidFill>
                  <a:schemeClr val="tx1"/>
                </a:solidFill>
                <a:latin typeface="微软雅黑" pitchFamily="34" charset="-122"/>
                <a:ea typeface="微软雅黑" pitchFamily="34" charset="-122"/>
              </a:endParaRPr>
            </a:p>
            <a:p>
              <a:pPr marL="190500" lvl="1" indent="-188913" defTabSz="330200">
                <a:lnSpc>
                  <a:spcPct val="130000"/>
                </a:lnSpc>
                <a:buFontTx/>
                <a:buChar char="•"/>
                <a:tabLst>
                  <a:tab pos="8521700" algn="r"/>
                </a:tabLst>
              </a:pPr>
              <a:r>
                <a:rPr kumimoji="1" lang="zh-CN" altLang="en-US" sz="1300" b="0">
                  <a:solidFill>
                    <a:schemeClr val="tx1"/>
                  </a:solidFill>
                  <a:latin typeface="微软雅黑" pitchFamily="34" charset="-122"/>
                  <a:ea typeface="微软雅黑" pitchFamily="34" charset="-122"/>
                </a:rPr>
                <a:t>讲师激励与考核政策</a:t>
              </a:r>
            </a:p>
          </p:txBody>
        </p:sp>
        <p:sp>
          <p:nvSpPr>
            <p:cNvPr id="49" name="Rectangle 3"/>
            <p:cNvSpPr>
              <a:spLocks noChangeArrowheads="1"/>
            </p:cNvSpPr>
            <p:nvPr/>
          </p:nvSpPr>
          <p:spPr bwMode="auto">
            <a:xfrm>
              <a:off x="750757" y="6297969"/>
              <a:ext cx="3436388" cy="336776"/>
            </a:xfrm>
            <a:prstGeom prst="rect">
              <a:avLst/>
            </a:prstGeom>
            <a:solidFill>
              <a:srgbClr val="B2D2DE"/>
            </a:solidFill>
            <a:ln w="6350">
              <a:noFill/>
              <a:miter lim="800000"/>
              <a:headEnd/>
              <a:tailEnd/>
            </a:ln>
            <a:effectLst>
              <a:outerShdw dist="35921" dir="2700000" algn="ctr" rotWithShape="0">
                <a:schemeClr val="hlink"/>
              </a:outerShdw>
            </a:effectLst>
          </p:spPr>
          <p:txBody>
            <a:bodyPr wrap="none" lIns="0" tIns="0" rIns="0" bIns="0" anchor="ctr"/>
            <a:lstStyle/>
            <a:p>
              <a:pPr algn="ctr" eaLnBrk="0" hangingPunct="0">
                <a:defRPr/>
              </a:pPr>
              <a:endParaRPr lang="zh-CN" altLang="en-US">
                <a:solidFill>
                  <a:schemeClr val="tx1"/>
                </a:solidFill>
                <a:latin typeface="微软雅黑" pitchFamily="34" charset="-122"/>
                <a:ea typeface="微软雅黑" pitchFamily="34" charset="-122"/>
              </a:endParaRPr>
            </a:p>
          </p:txBody>
        </p:sp>
        <p:sp>
          <p:nvSpPr>
            <p:cNvPr id="63513" name="Text Box 4"/>
            <p:cNvSpPr txBox="1">
              <a:spLocks noChangeArrowheads="1"/>
            </p:cNvSpPr>
            <p:nvPr/>
          </p:nvSpPr>
          <p:spPr bwMode="auto">
            <a:xfrm>
              <a:off x="781870" y="6322635"/>
              <a:ext cx="3415887" cy="255665"/>
            </a:xfrm>
            <a:prstGeom prst="rect">
              <a:avLst/>
            </a:prstGeom>
            <a:noFill/>
            <a:ln w="9525">
              <a:noFill/>
              <a:miter lim="800000"/>
              <a:headEnd/>
              <a:tailEnd/>
            </a:ln>
          </p:spPr>
          <p:txBody>
            <a:bodyPr lIns="0" tIns="0" rIns="0" bIns="0" anchor="ctr">
              <a:spAutoFit/>
            </a:bodyPr>
            <a:lstStyle/>
            <a:p>
              <a:pPr algn="ctr"/>
              <a:r>
                <a:rPr lang="zh-CN" altLang="en-US">
                  <a:solidFill>
                    <a:schemeClr val="tx1"/>
                  </a:solidFill>
                  <a:latin typeface="微软雅黑" pitchFamily="34" charset="-122"/>
                  <a:ea typeface="微软雅黑" pitchFamily="34" charset="-122"/>
                </a:rPr>
                <a:t>讲师队伍建设</a:t>
              </a:r>
            </a:p>
          </p:txBody>
        </p:sp>
      </p:grpSp>
      <p:sp>
        <p:nvSpPr>
          <p:cNvPr id="52" name="Rectangle 14"/>
          <p:cNvSpPr>
            <a:spLocks noChangeArrowheads="1"/>
          </p:cNvSpPr>
          <p:nvPr/>
        </p:nvSpPr>
        <p:spPr bwMode="auto">
          <a:xfrm>
            <a:off x="1881188" y="4224338"/>
            <a:ext cx="1109662" cy="325437"/>
          </a:xfrm>
          <a:prstGeom prst="rect">
            <a:avLst/>
          </a:prstGeom>
          <a:noFill/>
          <a:ln w="9525">
            <a:noFill/>
            <a:miter lim="800000"/>
            <a:headEnd/>
            <a:tailEnd/>
          </a:ln>
        </p:spPr>
        <p:txBody>
          <a:bodyPr lIns="0" tIns="0" rIns="0" bIns="0">
            <a:spAutoFit/>
          </a:bodyPr>
          <a:lstStyle/>
          <a:p>
            <a:pPr algn="ctr" defTabSz="787400" eaLnBrk="0" hangingPunct="0">
              <a:lnSpc>
                <a:spcPct val="130000"/>
              </a:lnSpc>
            </a:pPr>
            <a:r>
              <a:rPr lang="zh-CN" altLang="en-US" sz="1800" b="0">
                <a:solidFill>
                  <a:schemeClr val="tx1"/>
                </a:solidFill>
                <a:latin typeface="微软雅黑" pitchFamily="34" charset="-122"/>
                <a:ea typeface="微软雅黑" pitchFamily="34" charset="-122"/>
              </a:rPr>
              <a:t>业务培训</a:t>
            </a:r>
            <a:endParaRPr lang="en-US" altLang="zh-CN" sz="1800" b="0">
              <a:solidFill>
                <a:schemeClr val="tx1"/>
              </a:solidFill>
              <a:latin typeface="微软雅黑" pitchFamily="34" charset="-122"/>
              <a:ea typeface="微软雅黑" pitchFamily="34" charset="-122"/>
            </a:endParaRPr>
          </a:p>
        </p:txBody>
      </p:sp>
      <p:grpSp>
        <p:nvGrpSpPr>
          <p:cNvPr id="10" name="组合 63"/>
          <p:cNvGrpSpPr>
            <a:grpSpLocks/>
          </p:cNvGrpSpPr>
          <p:nvPr/>
        </p:nvGrpSpPr>
        <p:grpSpPr bwMode="auto">
          <a:xfrm>
            <a:off x="725488" y="3208338"/>
            <a:ext cx="3382962" cy="2351087"/>
            <a:chOff x="725488" y="3208915"/>
            <a:chExt cx="3383572" cy="2349754"/>
          </a:xfrm>
        </p:grpSpPr>
        <p:sp>
          <p:nvSpPr>
            <p:cNvPr id="59" name="Freeform 7"/>
            <p:cNvSpPr>
              <a:spLocks/>
            </p:cNvSpPr>
            <p:nvPr/>
          </p:nvSpPr>
          <p:spPr bwMode="blackWhite">
            <a:xfrm>
              <a:off x="928725" y="3208915"/>
              <a:ext cx="1764030" cy="1040810"/>
            </a:xfrm>
            <a:custGeom>
              <a:avLst/>
              <a:gdLst/>
              <a:ahLst/>
              <a:cxnLst>
                <a:cxn ang="0">
                  <a:pos x="455" y="879"/>
                </a:cxn>
                <a:cxn ang="0">
                  <a:pos x="471" y="838"/>
                </a:cxn>
                <a:cxn ang="0">
                  <a:pos x="490" y="799"/>
                </a:cxn>
                <a:cxn ang="0">
                  <a:pos x="514" y="762"/>
                </a:cxn>
                <a:cxn ang="0">
                  <a:pos x="541" y="728"/>
                </a:cxn>
                <a:cxn ang="0">
                  <a:pos x="570" y="696"/>
                </a:cxn>
                <a:cxn ang="0">
                  <a:pos x="603" y="667"/>
                </a:cxn>
                <a:cxn ang="0">
                  <a:pos x="639" y="642"/>
                </a:cxn>
                <a:cxn ang="0">
                  <a:pos x="676" y="621"/>
                </a:cxn>
                <a:cxn ang="0">
                  <a:pos x="713" y="605"/>
                </a:cxn>
                <a:cxn ang="0">
                  <a:pos x="753" y="591"/>
                </a:cxn>
                <a:cxn ang="0">
                  <a:pos x="793" y="581"/>
                </a:cxn>
                <a:cxn ang="0">
                  <a:pos x="834" y="575"/>
                </a:cxn>
                <a:cxn ang="0">
                  <a:pos x="833" y="711"/>
                </a:cxn>
                <a:cxn ang="0">
                  <a:pos x="1056" y="374"/>
                </a:cxn>
                <a:cxn ang="0">
                  <a:pos x="818" y="0"/>
                </a:cxn>
                <a:cxn ang="0">
                  <a:pos x="819" y="137"/>
                </a:cxn>
                <a:cxn ang="0">
                  <a:pos x="757" y="143"/>
                </a:cxn>
                <a:cxn ang="0">
                  <a:pos x="694" y="154"/>
                </a:cxn>
                <a:cxn ang="0">
                  <a:pos x="634" y="168"/>
                </a:cxn>
                <a:cxn ang="0">
                  <a:pos x="574" y="188"/>
                </a:cxn>
                <a:cxn ang="0">
                  <a:pos x="516" y="211"/>
                </a:cxn>
                <a:cxn ang="0">
                  <a:pos x="460" y="238"/>
                </a:cxn>
                <a:cxn ang="0">
                  <a:pos x="405" y="270"/>
                </a:cxn>
                <a:cxn ang="0">
                  <a:pos x="352" y="306"/>
                </a:cxn>
                <a:cxn ang="0">
                  <a:pos x="302" y="346"/>
                </a:cxn>
                <a:cxn ang="0">
                  <a:pos x="255" y="390"/>
                </a:cxn>
                <a:cxn ang="0">
                  <a:pos x="211" y="437"/>
                </a:cxn>
                <a:cxn ang="0">
                  <a:pos x="170" y="486"/>
                </a:cxn>
                <a:cxn ang="0">
                  <a:pos x="134" y="539"/>
                </a:cxn>
                <a:cxn ang="0">
                  <a:pos x="101" y="595"/>
                </a:cxn>
                <a:cxn ang="0">
                  <a:pos x="72" y="653"/>
                </a:cxn>
                <a:cxn ang="0">
                  <a:pos x="47" y="711"/>
                </a:cxn>
                <a:cxn ang="0">
                  <a:pos x="27" y="773"/>
                </a:cxn>
                <a:cxn ang="0">
                  <a:pos x="11" y="835"/>
                </a:cxn>
                <a:cxn ang="0">
                  <a:pos x="0" y="899"/>
                </a:cxn>
                <a:cxn ang="0">
                  <a:pos x="238" y="741"/>
                </a:cxn>
                <a:cxn ang="0">
                  <a:pos x="455" y="879"/>
                </a:cxn>
              </a:cxnLst>
              <a:rect l="0" t="0" r="r" b="b"/>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solidFill>
              <a:srgbClr val="B2D2DE"/>
            </a:solidFill>
            <a:ln w="6350">
              <a:noFill/>
              <a:miter lim="800000"/>
              <a:headEnd/>
              <a:tailEnd/>
            </a:ln>
            <a:effectLst>
              <a:outerShdw dist="35921" dir="2700000" algn="ctr" rotWithShape="0">
                <a:schemeClr val="hlink"/>
              </a:outerShdw>
            </a:effectLst>
          </p:spPr>
          <p:txBody>
            <a:bodyPr wrap="none" lIns="0" tIns="0" rIns="0" bIns="0" anchor="ctr"/>
            <a:lstStyle/>
            <a:p>
              <a:pPr algn="ctr" eaLnBrk="0" hangingPunct="0">
                <a:defRPr/>
              </a:pPr>
              <a:endParaRPr lang="zh-CN" altLang="en-US">
                <a:solidFill>
                  <a:schemeClr val="tx1"/>
                </a:solidFill>
                <a:latin typeface="微软雅黑" pitchFamily="34" charset="-122"/>
                <a:ea typeface="微软雅黑" pitchFamily="34" charset="-122"/>
              </a:endParaRPr>
            </a:p>
          </p:txBody>
        </p:sp>
        <p:sp>
          <p:nvSpPr>
            <p:cNvPr id="60" name="Freeform 8"/>
            <p:cNvSpPr>
              <a:spLocks/>
            </p:cNvSpPr>
            <p:nvPr/>
          </p:nvSpPr>
          <p:spPr bwMode="blackWhite">
            <a:xfrm>
              <a:off x="2106862" y="4511513"/>
              <a:ext cx="1722748" cy="1047156"/>
            </a:xfrm>
            <a:custGeom>
              <a:avLst/>
              <a:gdLst/>
              <a:ahLst/>
              <a:cxnLst>
                <a:cxn ang="0">
                  <a:pos x="585" y="1"/>
                </a:cxn>
                <a:cxn ang="0">
                  <a:pos x="573" y="41"/>
                </a:cxn>
                <a:cxn ang="0">
                  <a:pos x="556" y="78"/>
                </a:cxn>
                <a:cxn ang="0">
                  <a:pos x="537" y="116"/>
                </a:cxn>
                <a:cxn ang="0">
                  <a:pos x="514" y="150"/>
                </a:cxn>
                <a:cxn ang="0">
                  <a:pos x="488" y="182"/>
                </a:cxn>
                <a:cxn ang="0">
                  <a:pos x="459" y="212"/>
                </a:cxn>
                <a:cxn ang="0">
                  <a:pos x="427" y="239"/>
                </a:cxn>
                <a:cxn ang="0">
                  <a:pos x="393" y="262"/>
                </a:cxn>
                <a:cxn ang="0">
                  <a:pos x="356" y="283"/>
                </a:cxn>
                <a:cxn ang="0">
                  <a:pos x="317" y="301"/>
                </a:cxn>
                <a:cxn ang="0">
                  <a:pos x="277" y="314"/>
                </a:cxn>
                <a:cxn ang="0">
                  <a:pos x="236" y="323"/>
                </a:cxn>
                <a:cxn ang="0">
                  <a:pos x="235" y="187"/>
                </a:cxn>
                <a:cxn ang="0">
                  <a:pos x="159" y="298"/>
                </a:cxn>
                <a:cxn ang="0">
                  <a:pos x="80" y="409"/>
                </a:cxn>
                <a:cxn ang="0">
                  <a:pos x="0" y="517"/>
                </a:cxn>
                <a:cxn ang="0">
                  <a:pos x="236" y="903"/>
                </a:cxn>
                <a:cxn ang="0">
                  <a:pos x="236" y="766"/>
                </a:cxn>
                <a:cxn ang="0">
                  <a:pos x="295" y="759"/>
                </a:cxn>
                <a:cxn ang="0">
                  <a:pos x="353" y="747"/>
                </a:cxn>
                <a:cxn ang="0">
                  <a:pos x="411" y="733"/>
                </a:cxn>
                <a:cxn ang="0">
                  <a:pos x="467" y="713"/>
                </a:cxn>
                <a:cxn ang="0">
                  <a:pos x="522" y="691"/>
                </a:cxn>
                <a:cxn ang="0">
                  <a:pos x="575" y="665"/>
                </a:cxn>
                <a:cxn ang="0">
                  <a:pos x="626" y="635"/>
                </a:cxn>
                <a:cxn ang="0">
                  <a:pos x="676" y="601"/>
                </a:cxn>
                <a:cxn ang="0">
                  <a:pos x="724" y="564"/>
                </a:cxn>
                <a:cxn ang="0">
                  <a:pos x="768" y="525"/>
                </a:cxn>
                <a:cxn ang="0">
                  <a:pos x="811" y="481"/>
                </a:cxn>
                <a:cxn ang="0">
                  <a:pos x="849" y="435"/>
                </a:cxn>
                <a:cxn ang="0">
                  <a:pos x="884" y="387"/>
                </a:cxn>
                <a:cxn ang="0">
                  <a:pos x="916" y="337"/>
                </a:cxn>
                <a:cxn ang="0">
                  <a:pos x="945" y="284"/>
                </a:cxn>
                <a:cxn ang="0">
                  <a:pos x="970" y="231"/>
                </a:cxn>
                <a:cxn ang="0">
                  <a:pos x="991" y="174"/>
                </a:cxn>
                <a:cxn ang="0">
                  <a:pos x="1009" y="117"/>
                </a:cxn>
                <a:cxn ang="0">
                  <a:pos x="1023" y="58"/>
                </a:cxn>
                <a:cxn ang="0">
                  <a:pos x="1032" y="0"/>
                </a:cxn>
                <a:cxn ang="0">
                  <a:pos x="812" y="132"/>
                </a:cxn>
                <a:cxn ang="0">
                  <a:pos x="585" y="1"/>
                </a:cxn>
              </a:cxnLst>
              <a:rect l="0" t="0" r="r" b="b"/>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rgbClr val="B2D2DE"/>
            </a:solidFill>
            <a:ln w="6350">
              <a:noFill/>
              <a:miter lim="800000"/>
              <a:headEnd/>
              <a:tailEnd/>
            </a:ln>
            <a:effectLst>
              <a:outerShdw dist="35921" dir="2700000" algn="ctr" rotWithShape="0">
                <a:schemeClr val="hlink"/>
              </a:outerShdw>
            </a:effectLst>
          </p:spPr>
          <p:txBody>
            <a:bodyPr wrap="none" lIns="0" tIns="0" rIns="0" bIns="0" anchor="ctr"/>
            <a:lstStyle/>
            <a:p>
              <a:pPr algn="ctr" eaLnBrk="0" hangingPunct="0">
                <a:defRPr/>
              </a:pPr>
              <a:endParaRPr lang="zh-CN" altLang="en-US">
                <a:solidFill>
                  <a:schemeClr val="tx1"/>
                </a:solidFill>
                <a:latin typeface="微软雅黑" pitchFamily="34" charset="-122"/>
                <a:ea typeface="微软雅黑" pitchFamily="34" charset="-122"/>
              </a:endParaRPr>
            </a:p>
          </p:txBody>
        </p:sp>
        <p:sp>
          <p:nvSpPr>
            <p:cNvPr id="61" name="Freeform 9"/>
            <p:cNvSpPr>
              <a:spLocks/>
            </p:cNvSpPr>
            <p:nvPr/>
          </p:nvSpPr>
          <p:spPr bwMode="blackWhite">
            <a:xfrm>
              <a:off x="725488" y="4130729"/>
              <a:ext cx="1549679" cy="1245481"/>
            </a:xfrm>
            <a:custGeom>
              <a:avLst/>
              <a:gdLst/>
              <a:ahLst/>
              <a:cxnLst>
                <a:cxn ang="0">
                  <a:pos x="929" y="645"/>
                </a:cxn>
                <a:cxn ang="0">
                  <a:pos x="887" y="634"/>
                </a:cxn>
                <a:cxn ang="0">
                  <a:pos x="847" y="620"/>
                </a:cxn>
                <a:cxn ang="0">
                  <a:pos x="807" y="603"/>
                </a:cxn>
                <a:cxn ang="0">
                  <a:pos x="771" y="582"/>
                </a:cxn>
                <a:cxn ang="0">
                  <a:pos x="735" y="557"/>
                </a:cxn>
                <a:cxn ang="0">
                  <a:pos x="703" y="529"/>
                </a:cxn>
                <a:cxn ang="0">
                  <a:pos x="673" y="497"/>
                </a:cxn>
                <a:cxn ang="0">
                  <a:pos x="648" y="465"/>
                </a:cxn>
                <a:cxn ang="0">
                  <a:pos x="624" y="428"/>
                </a:cxn>
                <a:cxn ang="0">
                  <a:pos x="607" y="398"/>
                </a:cxn>
                <a:cxn ang="0">
                  <a:pos x="594" y="366"/>
                </a:cxn>
                <a:cxn ang="0">
                  <a:pos x="583" y="332"/>
                </a:cxn>
                <a:cxn ang="0">
                  <a:pos x="577" y="298"/>
                </a:cxn>
                <a:cxn ang="0">
                  <a:pos x="575" y="264"/>
                </a:cxn>
                <a:cxn ang="0">
                  <a:pos x="576" y="229"/>
                </a:cxn>
                <a:cxn ang="0">
                  <a:pos x="748" y="229"/>
                </a:cxn>
                <a:cxn ang="0">
                  <a:pos x="360" y="0"/>
                </a:cxn>
                <a:cxn ang="0">
                  <a:pos x="0" y="236"/>
                </a:cxn>
                <a:cxn ang="0">
                  <a:pos x="136" y="237"/>
                </a:cxn>
                <a:cxn ang="0">
                  <a:pos x="141" y="299"/>
                </a:cxn>
                <a:cxn ang="0">
                  <a:pos x="150" y="362"/>
                </a:cxn>
                <a:cxn ang="0">
                  <a:pos x="165" y="422"/>
                </a:cxn>
                <a:cxn ang="0">
                  <a:pos x="182" y="483"/>
                </a:cxn>
                <a:cxn ang="0">
                  <a:pos x="204" y="541"/>
                </a:cxn>
                <a:cxn ang="0">
                  <a:pos x="231" y="598"/>
                </a:cxn>
                <a:cxn ang="0">
                  <a:pos x="262" y="653"/>
                </a:cxn>
                <a:cxn ang="0">
                  <a:pos x="296" y="704"/>
                </a:cxn>
                <a:cxn ang="0">
                  <a:pos x="333" y="752"/>
                </a:cxn>
                <a:cxn ang="0">
                  <a:pos x="374" y="797"/>
                </a:cxn>
                <a:cxn ang="0">
                  <a:pos x="419" y="841"/>
                </a:cxn>
                <a:cxn ang="0">
                  <a:pos x="465" y="880"/>
                </a:cxn>
                <a:cxn ang="0">
                  <a:pos x="514" y="917"/>
                </a:cxn>
                <a:cxn ang="0">
                  <a:pos x="566" y="951"/>
                </a:cxn>
                <a:cxn ang="0">
                  <a:pos x="620" y="980"/>
                </a:cxn>
                <a:cxn ang="0">
                  <a:pos x="675" y="1007"/>
                </a:cxn>
                <a:cxn ang="0">
                  <a:pos x="732" y="1029"/>
                </a:cxn>
                <a:cxn ang="0">
                  <a:pos x="790" y="1048"/>
                </a:cxn>
                <a:cxn ang="0">
                  <a:pos x="849" y="1062"/>
                </a:cxn>
                <a:cxn ang="0">
                  <a:pos x="910" y="1074"/>
                </a:cxn>
                <a:cxn ang="0">
                  <a:pos x="772" y="845"/>
                </a:cxn>
                <a:cxn ang="0">
                  <a:pos x="929" y="645"/>
                </a:cxn>
              </a:cxnLst>
              <a:rect l="0" t="0" r="r" b="b"/>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solidFill>
              <a:srgbClr val="B2D2DE"/>
            </a:solidFill>
            <a:ln w="6350">
              <a:noFill/>
              <a:miter lim="800000"/>
              <a:headEnd/>
              <a:tailEnd/>
            </a:ln>
            <a:effectLst>
              <a:outerShdw dist="35921" dir="2700000" algn="ctr" rotWithShape="0">
                <a:schemeClr val="hlink"/>
              </a:outerShdw>
            </a:effectLst>
          </p:spPr>
          <p:txBody>
            <a:bodyPr wrap="none" lIns="0" tIns="0" rIns="0" bIns="0" anchor="ctr"/>
            <a:lstStyle/>
            <a:p>
              <a:pPr algn="ctr" eaLnBrk="0" hangingPunct="0">
                <a:defRPr/>
              </a:pPr>
              <a:endParaRPr lang="zh-CN" altLang="en-US">
                <a:solidFill>
                  <a:schemeClr val="tx1"/>
                </a:solidFill>
                <a:latin typeface="微软雅黑" pitchFamily="34" charset="-122"/>
                <a:ea typeface="微软雅黑" pitchFamily="34" charset="-122"/>
              </a:endParaRPr>
            </a:p>
          </p:txBody>
        </p:sp>
        <p:sp>
          <p:nvSpPr>
            <p:cNvPr id="62" name="Freeform 10"/>
            <p:cNvSpPr>
              <a:spLocks/>
            </p:cNvSpPr>
            <p:nvPr/>
          </p:nvSpPr>
          <p:spPr bwMode="blackWhite">
            <a:xfrm>
              <a:off x="2537152" y="3373921"/>
              <a:ext cx="1571908" cy="1234375"/>
            </a:xfrm>
            <a:custGeom>
              <a:avLst/>
              <a:gdLst/>
              <a:ahLst/>
              <a:cxnLst>
                <a:cxn ang="0">
                  <a:pos x="554" y="1064"/>
                </a:cxn>
                <a:cxn ang="0">
                  <a:pos x="942" y="840"/>
                </a:cxn>
                <a:cxn ang="0">
                  <a:pos x="781" y="840"/>
                </a:cxn>
                <a:cxn ang="0">
                  <a:pos x="776" y="778"/>
                </a:cxn>
                <a:cxn ang="0">
                  <a:pos x="767" y="716"/>
                </a:cxn>
                <a:cxn ang="0">
                  <a:pos x="754" y="655"/>
                </a:cxn>
                <a:cxn ang="0">
                  <a:pos x="737" y="595"/>
                </a:cxn>
                <a:cxn ang="0">
                  <a:pos x="714" y="536"/>
                </a:cxn>
                <a:cxn ang="0">
                  <a:pos x="688" y="480"/>
                </a:cxn>
                <a:cxn ang="0">
                  <a:pos x="658" y="425"/>
                </a:cxn>
                <a:cxn ang="0">
                  <a:pos x="624" y="372"/>
                </a:cxn>
                <a:cxn ang="0">
                  <a:pos x="586" y="323"/>
                </a:cxn>
                <a:cxn ang="0">
                  <a:pos x="547" y="275"/>
                </a:cxn>
                <a:cxn ang="0">
                  <a:pos x="502" y="232"/>
                </a:cxn>
                <a:cxn ang="0">
                  <a:pos x="455" y="191"/>
                </a:cxn>
                <a:cxn ang="0">
                  <a:pos x="405" y="153"/>
                </a:cxn>
                <a:cxn ang="0">
                  <a:pos x="352" y="120"/>
                </a:cxn>
                <a:cxn ang="0">
                  <a:pos x="298" y="89"/>
                </a:cxn>
                <a:cxn ang="0">
                  <a:pos x="241" y="63"/>
                </a:cxn>
                <a:cxn ang="0">
                  <a:pos x="182" y="41"/>
                </a:cxn>
                <a:cxn ang="0">
                  <a:pos x="122" y="23"/>
                </a:cxn>
                <a:cxn ang="0">
                  <a:pos x="61" y="9"/>
                </a:cxn>
                <a:cxn ang="0">
                  <a:pos x="0" y="0"/>
                </a:cxn>
                <a:cxn ang="0">
                  <a:pos x="137" y="226"/>
                </a:cxn>
                <a:cxn ang="0">
                  <a:pos x="5" y="451"/>
                </a:cxn>
                <a:cxn ang="0">
                  <a:pos x="48" y="465"/>
                </a:cxn>
                <a:cxn ang="0">
                  <a:pos x="90" y="483"/>
                </a:cxn>
                <a:cxn ang="0">
                  <a:pos x="130" y="505"/>
                </a:cxn>
                <a:cxn ang="0">
                  <a:pos x="168" y="531"/>
                </a:cxn>
                <a:cxn ang="0">
                  <a:pos x="202" y="561"/>
                </a:cxn>
                <a:cxn ang="0">
                  <a:pos x="233" y="594"/>
                </a:cxn>
                <a:cxn ang="0">
                  <a:pos x="262" y="629"/>
                </a:cxn>
                <a:cxn ang="0">
                  <a:pos x="285" y="668"/>
                </a:cxn>
                <a:cxn ang="0">
                  <a:pos x="305" y="709"/>
                </a:cxn>
                <a:cxn ang="0">
                  <a:pos x="321" y="751"/>
                </a:cxn>
                <a:cxn ang="0">
                  <a:pos x="333" y="795"/>
                </a:cxn>
                <a:cxn ang="0">
                  <a:pos x="340" y="840"/>
                </a:cxn>
                <a:cxn ang="0">
                  <a:pos x="188" y="841"/>
                </a:cxn>
                <a:cxn ang="0">
                  <a:pos x="554" y="1064"/>
                </a:cxn>
              </a:cxnLst>
              <a:rect l="0" t="0" r="r" b="b"/>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solidFill>
              <a:srgbClr val="B2D2DE"/>
            </a:solidFill>
            <a:ln w="6350">
              <a:noFill/>
              <a:miter lim="800000"/>
              <a:headEnd/>
              <a:tailEnd/>
            </a:ln>
            <a:effectLst>
              <a:outerShdw dist="35921" dir="2700000" algn="ctr" rotWithShape="0">
                <a:schemeClr val="hlink"/>
              </a:outerShdw>
            </a:effectLst>
          </p:spPr>
          <p:txBody>
            <a:bodyPr wrap="none" lIns="0" tIns="0" rIns="0" bIns="0" anchor="ctr"/>
            <a:lstStyle/>
            <a:p>
              <a:pPr algn="ctr" eaLnBrk="0" hangingPunct="0">
                <a:defRPr/>
              </a:pPr>
              <a:endParaRPr lang="zh-CN" altLang="en-US">
                <a:solidFill>
                  <a:schemeClr val="tx1"/>
                </a:solidFill>
                <a:latin typeface="微软雅黑" pitchFamily="34" charset="-122"/>
                <a:ea typeface="微软雅黑" pitchFamily="34" charset="-122"/>
              </a:endParaRPr>
            </a:p>
          </p:txBody>
        </p:sp>
        <p:sp>
          <p:nvSpPr>
            <p:cNvPr id="63506" name="Text Box 18"/>
            <p:cNvSpPr txBox="1">
              <a:spLocks noChangeArrowheads="1"/>
            </p:cNvSpPr>
            <p:nvPr/>
          </p:nvSpPr>
          <p:spPr bwMode="auto">
            <a:xfrm rot="-2502865">
              <a:off x="1288996" y="3638916"/>
              <a:ext cx="1143169" cy="319578"/>
            </a:xfrm>
            <a:prstGeom prst="rect">
              <a:avLst/>
            </a:prstGeom>
            <a:noFill/>
            <a:ln w="9525">
              <a:noFill/>
              <a:miter lim="800000"/>
              <a:headEnd/>
              <a:tailEnd/>
            </a:ln>
          </p:spPr>
          <p:txBody>
            <a:bodyPr>
              <a:spAutoFit/>
            </a:bodyPr>
            <a:lstStyle/>
            <a:p>
              <a:pPr algn="ctr">
                <a:spcBef>
                  <a:spcPct val="50000"/>
                </a:spcBef>
              </a:pPr>
              <a:r>
                <a:rPr kumimoji="1" lang="zh-CN" altLang="en-US" sz="1400" b="0">
                  <a:solidFill>
                    <a:schemeClr val="tx1"/>
                  </a:solidFill>
                  <a:latin typeface="微软雅黑" pitchFamily="34" charset="-122"/>
                  <a:ea typeface="微软雅黑" pitchFamily="34" charset="-122"/>
                </a:rPr>
                <a:t>效果评估</a:t>
              </a:r>
            </a:p>
          </p:txBody>
        </p:sp>
        <p:sp>
          <p:nvSpPr>
            <p:cNvPr id="63507" name="Text Box 19"/>
            <p:cNvSpPr txBox="1">
              <a:spLocks noChangeArrowheads="1"/>
            </p:cNvSpPr>
            <p:nvPr/>
          </p:nvSpPr>
          <p:spPr bwMode="auto">
            <a:xfrm rot="2790377">
              <a:off x="2776488" y="3873341"/>
              <a:ext cx="1034137" cy="326603"/>
            </a:xfrm>
            <a:prstGeom prst="rect">
              <a:avLst/>
            </a:prstGeom>
            <a:noFill/>
            <a:ln w="9525">
              <a:noFill/>
              <a:miter lim="800000"/>
              <a:headEnd/>
              <a:tailEnd/>
            </a:ln>
          </p:spPr>
          <p:txBody>
            <a:bodyPr>
              <a:spAutoFit/>
            </a:bodyPr>
            <a:lstStyle/>
            <a:p>
              <a:pPr algn="ctr">
                <a:spcBef>
                  <a:spcPct val="50000"/>
                </a:spcBef>
              </a:pPr>
              <a:r>
                <a:rPr kumimoji="1" lang="zh-CN" altLang="en-US" sz="1400" b="0">
                  <a:solidFill>
                    <a:schemeClr val="tx1"/>
                  </a:solidFill>
                  <a:latin typeface="微软雅黑" pitchFamily="34" charset="-122"/>
                  <a:ea typeface="微软雅黑" pitchFamily="34" charset="-122"/>
                </a:rPr>
                <a:t>培训需求</a:t>
              </a:r>
            </a:p>
          </p:txBody>
        </p:sp>
        <p:sp>
          <p:nvSpPr>
            <p:cNvPr id="63508" name="Text Box 20"/>
            <p:cNvSpPr txBox="1">
              <a:spLocks noChangeArrowheads="1"/>
            </p:cNvSpPr>
            <p:nvPr/>
          </p:nvSpPr>
          <p:spPr bwMode="auto">
            <a:xfrm rot="-2484075">
              <a:off x="2446415" y="4806830"/>
              <a:ext cx="1087822" cy="319578"/>
            </a:xfrm>
            <a:prstGeom prst="rect">
              <a:avLst/>
            </a:prstGeom>
            <a:noFill/>
            <a:ln w="9525">
              <a:noFill/>
              <a:miter lim="800000"/>
              <a:headEnd/>
              <a:tailEnd/>
            </a:ln>
          </p:spPr>
          <p:txBody>
            <a:bodyPr>
              <a:spAutoFit/>
            </a:bodyPr>
            <a:lstStyle/>
            <a:p>
              <a:pPr algn="ctr">
                <a:spcBef>
                  <a:spcPct val="50000"/>
                </a:spcBef>
              </a:pPr>
              <a:r>
                <a:rPr kumimoji="1" lang="zh-CN" altLang="en-US" sz="1400" b="0">
                  <a:solidFill>
                    <a:schemeClr val="tx1"/>
                  </a:solidFill>
                  <a:latin typeface="微软雅黑" pitchFamily="34" charset="-122"/>
                  <a:ea typeface="微软雅黑" pitchFamily="34" charset="-122"/>
                </a:rPr>
                <a:t>培训计划</a:t>
              </a:r>
            </a:p>
          </p:txBody>
        </p:sp>
        <p:sp>
          <p:nvSpPr>
            <p:cNvPr id="63509" name="Text Box 21"/>
            <p:cNvSpPr txBox="1">
              <a:spLocks noChangeArrowheads="1"/>
            </p:cNvSpPr>
            <p:nvPr/>
          </p:nvSpPr>
          <p:spPr bwMode="auto">
            <a:xfrm rot="2790377">
              <a:off x="1088870" y="4686743"/>
              <a:ext cx="1003209" cy="326603"/>
            </a:xfrm>
            <a:prstGeom prst="rect">
              <a:avLst/>
            </a:prstGeom>
            <a:noFill/>
            <a:ln w="9525">
              <a:noFill/>
              <a:miter lim="800000"/>
              <a:headEnd/>
              <a:tailEnd/>
            </a:ln>
          </p:spPr>
          <p:txBody>
            <a:bodyPr>
              <a:spAutoFit/>
            </a:bodyPr>
            <a:lstStyle/>
            <a:p>
              <a:pPr>
                <a:spcBef>
                  <a:spcPct val="50000"/>
                </a:spcBef>
              </a:pPr>
              <a:r>
                <a:rPr kumimoji="1" lang="zh-CN" altLang="en-US" sz="1400" b="0">
                  <a:solidFill>
                    <a:schemeClr val="tx1"/>
                  </a:solidFill>
                  <a:latin typeface="微软雅黑" pitchFamily="34" charset="-122"/>
                  <a:ea typeface="微软雅黑" pitchFamily="34" charset="-122"/>
                </a:rPr>
                <a:t>培训实施</a:t>
              </a:r>
            </a:p>
          </p:txBody>
        </p:sp>
      </p:grpSp>
      <p:grpSp>
        <p:nvGrpSpPr>
          <p:cNvPr id="11" name="组合 64"/>
          <p:cNvGrpSpPr>
            <a:grpSpLocks/>
          </p:cNvGrpSpPr>
          <p:nvPr/>
        </p:nvGrpSpPr>
        <p:grpSpPr bwMode="auto">
          <a:xfrm>
            <a:off x="750888" y="2100263"/>
            <a:ext cx="3448050" cy="1201737"/>
            <a:chOff x="750757" y="2100019"/>
            <a:chExt cx="3447499" cy="1201463"/>
          </a:xfrm>
        </p:grpSpPr>
        <p:sp>
          <p:nvSpPr>
            <p:cNvPr id="63499" name="Rectangle 5"/>
            <p:cNvSpPr>
              <a:spLocks noChangeArrowheads="1"/>
            </p:cNvSpPr>
            <p:nvPr/>
          </p:nvSpPr>
          <p:spPr bwMode="auto">
            <a:xfrm>
              <a:off x="760193" y="2105294"/>
              <a:ext cx="3438063" cy="1196188"/>
            </a:xfrm>
            <a:prstGeom prst="rect">
              <a:avLst/>
            </a:prstGeom>
            <a:solidFill>
              <a:schemeClr val="bg1"/>
            </a:solidFill>
            <a:ln w="6350">
              <a:solidFill>
                <a:schemeClr val="tx1"/>
              </a:solidFill>
              <a:miter lim="800000"/>
              <a:headEnd/>
              <a:tailEnd/>
            </a:ln>
          </p:spPr>
          <p:txBody>
            <a:bodyPr lIns="0" tIns="0" rIns="0" bIns="0" anchor="ctr"/>
            <a:lstStyle/>
            <a:p>
              <a:endParaRPr lang="zh-CN" altLang="en-US">
                <a:solidFill>
                  <a:schemeClr val="tx1"/>
                </a:solidFill>
                <a:latin typeface="微软雅黑" pitchFamily="34" charset="-122"/>
                <a:ea typeface="微软雅黑" pitchFamily="34" charset="-122"/>
              </a:endParaRPr>
            </a:p>
          </p:txBody>
        </p:sp>
        <p:sp>
          <p:nvSpPr>
            <p:cNvPr id="63500" name="Rectangle 2"/>
            <p:cNvSpPr>
              <a:spLocks noChangeArrowheads="1"/>
            </p:cNvSpPr>
            <p:nvPr/>
          </p:nvSpPr>
          <p:spPr bwMode="auto">
            <a:xfrm>
              <a:off x="780032" y="2471896"/>
              <a:ext cx="3415887" cy="810141"/>
            </a:xfrm>
            <a:prstGeom prst="rect">
              <a:avLst/>
            </a:prstGeom>
            <a:noFill/>
            <a:ln w="9525">
              <a:noFill/>
              <a:miter lim="800000"/>
              <a:headEnd/>
              <a:tailEnd/>
            </a:ln>
          </p:spPr>
          <p:txBody>
            <a:bodyPr lIns="0" tIns="0" rIns="0" bIns="0">
              <a:spAutoFit/>
            </a:bodyPr>
            <a:lstStyle/>
            <a:p>
              <a:pPr marL="190500" lvl="1" indent="-188913" defTabSz="330200">
                <a:lnSpc>
                  <a:spcPct val="130000"/>
                </a:lnSpc>
                <a:buFontTx/>
                <a:buChar char="•"/>
                <a:tabLst>
                  <a:tab pos="8521700" algn="r"/>
                </a:tabLst>
              </a:pPr>
              <a:r>
                <a:rPr kumimoji="1" lang="zh-CN" altLang="en-US" sz="1300" b="0">
                  <a:solidFill>
                    <a:schemeClr val="tx1"/>
                  </a:solidFill>
                  <a:latin typeface="微软雅黑" pitchFamily="34" charset="-122"/>
                  <a:ea typeface="微软雅黑" pitchFamily="34" charset="-122"/>
                </a:rPr>
                <a:t>“一懂三会”课程地图</a:t>
              </a:r>
            </a:p>
            <a:p>
              <a:pPr marL="190500" lvl="1" indent="-188913" defTabSz="330200">
                <a:lnSpc>
                  <a:spcPct val="130000"/>
                </a:lnSpc>
                <a:buFontTx/>
                <a:buChar char="•"/>
                <a:tabLst>
                  <a:tab pos="8521700" algn="r"/>
                </a:tabLst>
              </a:pPr>
              <a:r>
                <a:rPr kumimoji="1" lang="zh-CN" altLang="en-US" sz="1300" b="0">
                  <a:solidFill>
                    <a:schemeClr val="tx1"/>
                  </a:solidFill>
                  <a:latin typeface="微软雅黑" pitchFamily="34" charset="-122"/>
                  <a:ea typeface="微软雅黑" pitchFamily="34" charset="-122"/>
                </a:rPr>
                <a:t>课程分层分类、开发与认证</a:t>
              </a:r>
              <a:endParaRPr kumimoji="1" lang="en-US" altLang="zh-CN" sz="1300" b="0">
                <a:solidFill>
                  <a:schemeClr val="tx1"/>
                </a:solidFill>
                <a:latin typeface="微软雅黑" pitchFamily="34" charset="-122"/>
                <a:ea typeface="微软雅黑" pitchFamily="34" charset="-122"/>
              </a:endParaRPr>
            </a:p>
            <a:p>
              <a:pPr marL="190500" lvl="1" indent="-188913" defTabSz="330200">
                <a:lnSpc>
                  <a:spcPct val="130000"/>
                </a:lnSpc>
                <a:buFontTx/>
                <a:buChar char="•"/>
                <a:tabLst>
                  <a:tab pos="8521700" algn="r"/>
                </a:tabLst>
              </a:pPr>
              <a:r>
                <a:rPr kumimoji="1" lang="zh-CN" altLang="en-US" sz="1300" b="0">
                  <a:solidFill>
                    <a:schemeClr val="tx1"/>
                  </a:solidFill>
                  <a:latin typeface="微软雅黑" pitchFamily="34" charset="-122"/>
                  <a:ea typeface="微软雅黑" pitchFamily="34" charset="-122"/>
                </a:rPr>
                <a:t>学习平台精品课程建设</a:t>
              </a:r>
            </a:p>
          </p:txBody>
        </p:sp>
        <p:sp>
          <p:nvSpPr>
            <p:cNvPr id="58" name="Rectangle 3"/>
            <p:cNvSpPr>
              <a:spLocks noChangeArrowheads="1"/>
            </p:cNvSpPr>
            <p:nvPr/>
          </p:nvSpPr>
          <p:spPr bwMode="auto">
            <a:xfrm>
              <a:off x="750757" y="2100019"/>
              <a:ext cx="3436388" cy="336473"/>
            </a:xfrm>
            <a:prstGeom prst="rect">
              <a:avLst/>
            </a:prstGeom>
            <a:solidFill>
              <a:srgbClr val="B2D2DE"/>
            </a:solidFill>
            <a:ln w="6350">
              <a:noFill/>
              <a:miter lim="800000"/>
              <a:headEnd/>
              <a:tailEnd/>
            </a:ln>
            <a:effectLst>
              <a:outerShdw dist="35921" dir="2700000" algn="ctr" rotWithShape="0">
                <a:schemeClr val="hlink"/>
              </a:outerShdw>
            </a:effectLst>
          </p:spPr>
          <p:txBody>
            <a:bodyPr wrap="none" lIns="0" tIns="0" rIns="0" bIns="0" anchor="ctr"/>
            <a:lstStyle/>
            <a:p>
              <a:pPr algn="ctr" eaLnBrk="0" hangingPunct="0">
                <a:defRPr/>
              </a:pPr>
              <a:r>
                <a:rPr lang="zh-CN" altLang="en-US" dirty="0">
                  <a:solidFill>
                    <a:schemeClr val="tx1"/>
                  </a:solidFill>
                  <a:latin typeface="微软雅黑" pitchFamily="34" charset="-122"/>
                  <a:ea typeface="微软雅黑" pitchFamily="34" charset="-122"/>
                </a:rPr>
                <a:t>课程体系建设</a:t>
              </a:r>
            </a:p>
          </p:txBody>
        </p:sp>
      </p:grpSp>
      <p:sp>
        <p:nvSpPr>
          <p:cNvPr id="45" name="AutoShape 8"/>
          <p:cNvSpPr>
            <a:spLocks noChangeArrowheads="1"/>
          </p:cNvSpPr>
          <p:nvPr/>
        </p:nvSpPr>
        <p:spPr bwMode="auto">
          <a:xfrm rot="10800000" flipH="1">
            <a:off x="4486275" y="3665538"/>
            <a:ext cx="403225" cy="1625600"/>
          </a:xfrm>
          <a:prstGeom prst="rightArrow">
            <a:avLst>
              <a:gd name="adj1" fmla="val 47620"/>
              <a:gd name="adj2" fmla="val 51147"/>
            </a:avLst>
          </a:prstGeom>
          <a:solidFill>
            <a:srgbClr val="B2D2DE"/>
          </a:solidFill>
          <a:ln w="6350">
            <a:noFill/>
            <a:miter lim="800000"/>
            <a:headEnd/>
            <a:tailEnd/>
          </a:ln>
          <a:effectLst>
            <a:outerShdw dist="35921" dir="2700000" algn="ctr" rotWithShape="0">
              <a:schemeClr val="hlink"/>
            </a:outerShdw>
          </a:effectLst>
        </p:spPr>
        <p:txBody>
          <a:bodyPr wrap="none" lIns="0" tIns="0" rIns="0" bIns="0" anchor="ctr"/>
          <a:lstStyle/>
          <a:p>
            <a:pPr algn="ctr" eaLnBrk="0" hangingPunct="0">
              <a:defRPr/>
            </a:pPr>
            <a:endParaRPr lang="zh-CN" altLang="en-US">
              <a:solidFill>
                <a:schemeClr val="tx1"/>
              </a:solidFill>
              <a:latin typeface="微软雅黑" pitchFamily="34" charset="-122"/>
              <a:ea typeface="微软雅黑" pitchFamily="34" charset="-122"/>
            </a:endParaRPr>
          </a:p>
        </p:txBody>
      </p:sp>
      <p:sp>
        <p:nvSpPr>
          <p:cNvPr id="63" name="文本占位符 2"/>
          <p:cNvSpPr txBox="1">
            <a:spLocks/>
          </p:cNvSpPr>
          <p:nvPr/>
        </p:nvSpPr>
        <p:spPr>
          <a:xfrm>
            <a:off x="339725" y="776288"/>
            <a:ext cx="9345613" cy="1143000"/>
          </a:xfrm>
          <a:prstGeom prst="rect">
            <a:avLst/>
          </a:prstGeom>
        </p:spPr>
        <p:txBody>
          <a:bodyPr/>
          <a:lstStyle>
            <a:lvl1pPr marL="382588" indent="-382588"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7088" indent="-317500" algn="l" defTabSz="1016000" rtl="0" eaLnBrk="0" fontAlgn="base" hangingPunct="0">
              <a:spcBef>
                <a:spcPct val="20000"/>
              </a:spcBef>
              <a:spcAft>
                <a:spcPct val="0"/>
              </a:spcAft>
              <a:buChar char="–"/>
              <a:defRPr sz="3100">
                <a:solidFill>
                  <a:schemeClr val="tx1"/>
                </a:solidFill>
                <a:latin typeface="+mn-lt"/>
                <a:ea typeface="+mn-ea"/>
              </a:defRPr>
            </a:lvl2pPr>
            <a:lvl3pPr marL="1273175" indent="-257175" algn="l" defTabSz="1016000" rtl="0" eaLnBrk="0" fontAlgn="base" hangingPunct="0">
              <a:spcBef>
                <a:spcPct val="20000"/>
              </a:spcBef>
              <a:spcAft>
                <a:spcPct val="0"/>
              </a:spcAft>
              <a:buChar char="•"/>
              <a:defRPr sz="2700">
                <a:solidFill>
                  <a:schemeClr val="tx1"/>
                </a:solidFill>
                <a:latin typeface="+mn-lt"/>
                <a:ea typeface="+mn-ea"/>
              </a:defRPr>
            </a:lvl3pPr>
            <a:lvl4pPr marL="1782763" indent="-255588" algn="l" defTabSz="1016000" rtl="0" eaLnBrk="0" fontAlgn="base" hangingPunct="0">
              <a:spcBef>
                <a:spcPct val="20000"/>
              </a:spcBef>
              <a:spcAft>
                <a:spcPct val="0"/>
              </a:spcAft>
              <a:buChar char="–"/>
              <a:defRPr sz="2200">
                <a:solidFill>
                  <a:schemeClr val="tx1"/>
                </a:solidFill>
                <a:latin typeface="+mn-lt"/>
                <a:ea typeface="+mn-ea"/>
              </a:defRPr>
            </a:lvl4pPr>
            <a:lvl5pPr marL="2290763" indent="-254000" algn="l" defTabSz="1016000" rtl="0" eaLnBrk="0" fontAlgn="base" hangingPunct="0">
              <a:spcBef>
                <a:spcPct val="20000"/>
              </a:spcBef>
              <a:spcAft>
                <a:spcPct val="0"/>
              </a:spcAft>
              <a:buChar char="»"/>
              <a:defRPr sz="2200">
                <a:solidFill>
                  <a:schemeClr val="tx1"/>
                </a:solidFill>
                <a:latin typeface="+mn-lt"/>
                <a:ea typeface="+mn-ea"/>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a:lstStyle>
          <a:p>
            <a:pPr marL="266700" indent="-266700">
              <a:buFont typeface="Arial" pitchFamily="34" charset="0"/>
              <a:buChar char="•"/>
              <a:defRPr/>
            </a:pPr>
            <a:r>
              <a:rPr lang="zh-CN" altLang="en-US" sz="2000" dirty="0" smtClean="0">
                <a:ea typeface="微软雅黑" pitchFamily="34" charset="-122"/>
                <a:cs typeface="Arial" pitchFamily="34" charset="0"/>
              </a:rPr>
              <a:t>业务队伍的成长</a:t>
            </a:r>
            <a:r>
              <a:rPr lang="zh-CN" altLang="en-US" sz="2000" b="0" dirty="0" smtClean="0">
                <a:ea typeface="微软雅黑" pitchFamily="34" charset="-122"/>
                <a:cs typeface="Arial" pitchFamily="34" charset="0"/>
              </a:rPr>
              <a:t>：</a:t>
            </a:r>
            <a:endParaRPr lang="en-US" altLang="zh-CN" sz="2000" b="0" dirty="0" smtClean="0">
              <a:ea typeface="微软雅黑" pitchFamily="34" charset="-122"/>
              <a:cs typeface="Arial" pitchFamily="34" charset="0"/>
            </a:endParaRPr>
          </a:p>
          <a:p>
            <a:pPr marL="0" lvl="0" indent="0" defTabSz="914400" eaLnBrk="1" hangingPunct="1">
              <a:lnSpc>
                <a:spcPct val="150000"/>
              </a:lnSpc>
              <a:spcBef>
                <a:spcPct val="0"/>
              </a:spcBef>
              <a:buNone/>
            </a:pPr>
            <a:r>
              <a:rPr lang="zh-CN" altLang="en-US" sz="1400" b="0" dirty="0" smtClean="0">
                <a:latin typeface="微软雅黑"/>
                <a:ea typeface="微软雅黑"/>
                <a:cs typeface="Arial" pitchFamily="34" charset="0"/>
              </a:rPr>
              <a:t>以解决业务问题为衡量标准，聚焦业务重点；明确“师带徒”的责任与考核，通过分层分类，提升业务队伍专业能力；通过加强业务干部团队管理能力和解决员工个人发展，稳定一线业务队伍。</a:t>
            </a:r>
            <a:endParaRPr lang="en-US" altLang="zh-CN" sz="1400" b="0" dirty="0" smtClean="0">
              <a:latin typeface="微软雅黑"/>
              <a:ea typeface="微软雅黑"/>
              <a:cs typeface="Arial" pitchFamily="34" charset="0"/>
            </a:endParaRPr>
          </a:p>
        </p:txBody>
      </p:sp>
      <p:sp>
        <p:nvSpPr>
          <p:cNvPr id="83" name="Freeform 3"/>
          <p:cNvSpPr>
            <a:spLocks/>
          </p:cNvSpPr>
          <p:nvPr/>
        </p:nvSpPr>
        <p:spPr bwMode="auto">
          <a:xfrm>
            <a:off x="6009639" y="2875867"/>
            <a:ext cx="1338263" cy="1147763"/>
          </a:xfrm>
          <a:custGeom>
            <a:avLst/>
            <a:gdLst/>
            <a:ahLst/>
            <a:cxnLst>
              <a:cxn ang="0">
                <a:pos x="419" y="0"/>
              </a:cxn>
              <a:cxn ang="0">
                <a:pos x="0" y="722"/>
              </a:cxn>
              <a:cxn ang="0">
                <a:pos x="843" y="723"/>
              </a:cxn>
            </a:cxnLst>
            <a:rect l="0" t="0" r="r" b="b"/>
            <a:pathLst>
              <a:path w="843" h="723">
                <a:moveTo>
                  <a:pt x="419" y="0"/>
                </a:moveTo>
                <a:lnTo>
                  <a:pt x="0" y="722"/>
                </a:lnTo>
                <a:lnTo>
                  <a:pt x="843" y="723"/>
                </a:lnTo>
              </a:path>
            </a:pathLst>
          </a:custGeom>
          <a:noFill/>
          <a:ln w="22225" cap="flat" cmpd="sng">
            <a:solidFill>
              <a:srgbClr val="346CAF"/>
            </a:solidFill>
            <a:prstDash val="solid"/>
            <a:round/>
            <a:headEnd/>
            <a:tailEnd/>
          </a:ln>
          <a:effectLst/>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Freeform 5"/>
          <p:cNvSpPr>
            <a:spLocks/>
          </p:cNvSpPr>
          <p:nvPr/>
        </p:nvSpPr>
        <p:spPr bwMode="auto">
          <a:xfrm>
            <a:off x="5255527" y="4451907"/>
            <a:ext cx="4162425" cy="1149350"/>
          </a:xfrm>
          <a:custGeom>
            <a:avLst/>
            <a:gdLst/>
            <a:ahLst/>
            <a:cxnLst>
              <a:cxn ang="0">
                <a:pos x="419" y="0"/>
              </a:cxn>
              <a:cxn ang="0">
                <a:pos x="0" y="722"/>
              </a:cxn>
              <a:cxn ang="0">
                <a:pos x="2622" y="724"/>
              </a:cxn>
            </a:cxnLst>
            <a:rect l="0" t="0" r="r" b="b"/>
            <a:pathLst>
              <a:path w="2622" h="724">
                <a:moveTo>
                  <a:pt x="419" y="0"/>
                </a:moveTo>
                <a:lnTo>
                  <a:pt x="0" y="722"/>
                </a:lnTo>
                <a:lnTo>
                  <a:pt x="2622" y="724"/>
                </a:lnTo>
              </a:path>
            </a:pathLst>
          </a:custGeom>
          <a:noFill/>
          <a:ln w="22225" cap="flat" cmpd="sng">
            <a:solidFill>
              <a:srgbClr val="346CAF"/>
            </a:solidFill>
            <a:prstDash val="solid"/>
            <a:round/>
            <a:headEnd/>
            <a:tailEnd/>
          </a:ln>
          <a:effectLst/>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85" name="TextBox 84"/>
          <p:cNvSpPr txBox="1"/>
          <p:nvPr/>
        </p:nvSpPr>
        <p:spPr>
          <a:xfrm>
            <a:off x="5874131" y="4680259"/>
            <a:ext cx="3127779" cy="769441"/>
          </a:xfrm>
          <a:prstGeom prst="rect">
            <a:avLst/>
          </a:prstGeom>
          <a:noFill/>
        </p:spPr>
        <p:txBody>
          <a:bodyPr wrap="square" rtlCol="0">
            <a:spAutoFit/>
          </a:bodyPr>
          <a:lstStyle/>
          <a:p>
            <a:pPr algn="ctr"/>
            <a:r>
              <a:rPr lang="zh-CN" altLang="en-US" dirty="0">
                <a:solidFill>
                  <a:schemeClr val="tx1"/>
                </a:solidFill>
                <a:latin typeface="+mn-ea"/>
              </a:rPr>
              <a:t>客户经理</a:t>
            </a:r>
            <a:endParaRPr lang="en-US" altLang="zh-CN" dirty="0">
              <a:solidFill>
                <a:schemeClr val="tx1"/>
              </a:solidFill>
              <a:latin typeface="+mn-ea"/>
            </a:endParaRPr>
          </a:p>
          <a:p>
            <a:r>
              <a:rPr lang="zh-CN" altLang="en-US" sz="1400" dirty="0">
                <a:solidFill>
                  <a:schemeClr val="tx1"/>
                </a:solidFill>
                <a:latin typeface="+mn-ea"/>
              </a:rPr>
              <a:t>语言、外贸、产品、融资等基础知识的掌握及实际运用</a:t>
            </a:r>
          </a:p>
        </p:txBody>
      </p:sp>
      <p:sp>
        <p:nvSpPr>
          <p:cNvPr id="86" name="TextBox 85"/>
          <p:cNvSpPr txBox="1"/>
          <p:nvPr/>
        </p:nvSpPr>
        <p:spPr>
          <a:xfrm>
            <a:off x="6355639" y="2901019"/>
            <a:ext cx="2339102" cy="1015663"/>
          </a:xfrm>
          <a:prstGeom prst="rect">
            <a:avLst/>
          </a:prstGeom>
          <a:noFill/>
        </p:spPr>
        <p:txBody>
          <a:bodyPr wrap="none" rtlCol="0">
            <a:spAutoFit/>
          </a:bodyPr>
          <a:lstStyle/>
          <a:p>
            <a:pPr algn="ctr"/>
            <a:r>
              <a:rPr lang="zh-CN" altLang="en-US" dirty="0">
                <a:solidFill>
                  <a:schemeClr val="tx1"/>
                </a:solidFill>
                <a:latin typeface="+mn-ea"/>
                <a:ea typeface="+mn-ea"/>
              </a:rPr>
              <a:t>国家经理</a:t>
            </a:r>
            <a:endParaRPr lang="en-US" altLang="zh-CN" dirty="0">
              <a:solidFill>
                <a:schemeClr val="tx1"/>
              </a:solidFill>
              <a:latin typeface="+mn-ea"/>
              <a:ea typeface="+mn-ea"/>
            </a:endParaRPr>
          </a:p>
          <a:p>
            <a:pPr algn="ctr"/>
            <a:r>
              <a:rPr lang="zh-CN" altLang="en-US" dirty="0">
                <a:solidFill>
                  <a:schemeClr val="tx1"/>
                </a:solidFill>
                <a:latin typeface="+mn-ea"/>
                <a:ea typeface="+mn-ea"/>
              </a:rPr>
              <a:t>高级国家经理</a:t>
            </a:r>
            <a:endParaRPr lang="en-US" altLang="zh-CN" dirty="0">
              <a:solidFill>
                <a:schemeClr val="tx1"/>
              </a:solidFill>
              <a:latin typeface="+mn-ea"/>
              <a:ea typeface="+mn-ea"/>
            </a:endParaRPr>
          </a:p>
          <a:p>
            <a:pPr algn="ctr"/>
            <a:r>
              <a:rPr lang="zh-CN" altLang="en-US" sz="1400" dirty="0">
                <a:solidFill>
                  <a:schemeClr val="tx1"/>
                </a:solidFill>
                <a:latin typeface="+mn-ea"/>
              </a:rPr>
              <a:t>客户分类管理、订单预测、</a:t>
            </a:r>
            <a:endParaRPr lang="en-US" altLang="zh-CN" sz="1400" dirty="0">
              <a:solidFill>
                <a:schemeClr val="tx1"/>
              </a:solidFill>
              <a:latin typeface="+mn-ea"/>
            </a:endParaRPr>
          </a:p>
          <a:p>
            <a:pPr algn="ctr"/>
            <a:r>
              <a:rPr lang="zh-CN" altLang="en-US" sz="1400" dirty="0">
                <a:solidFill>
                  <a:schemeClr val="tx1"/>
                </a:solidFill>
                <a:latin typeface="+mn-ea"/>
              </a:rPr>
              <a:t>配置集中度等经营市场能力</a:t>
            </a:r>
          </a:p>
        </p:txBody>
      </p:sp>
      <p:sp>
        <p:nvSpPr>
          <p:cNvPr id="87" name="TextBox 86"/>
          <p:cNvSpPr txBox="1"/>
          <p:nvPr/>
        </p:nvSpPr>
        <p:spPr>
          <a:xfrm>
            <a:off x="5385007" y="5852355"/>
            <a:ext cx="389722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smtClean="0">
                <a:ln>
                  <a:noFill/>
                </a:ln>
                <a:solidFill>
                  <a:schemeClr val="tx1"/>
                </a:solidFill>
                <a:effectLst/>
                <a:uLnTx/>
                <a:uFillTx/>
              </a:rPr>
              <a:t>明确“师带徒”责任与考核</a:t>
            </a:r>
            <a:endParaRPr kumimoji="0" lang="zh-CN" altLang="en-US" sz="2400" b="0" i="0" u="none" strike="noStrike" kern="0" cap="none" spc="0" normalizeH="0" baseline="0" noProof="0" dirty="0">
              <a:ln>
                <a:noFill/>
              </a:ln>
              <a:solidFill>
                <a:schemeClr val="tx1"/>
              </a:solidFill>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4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3.2  </a:t>
            </a:r>
            <a:r>
              <a:rPr lang="zh-CN" altLang="en-US" sz="2500" dirty="0">
                <a:solidFill>
                  <a:srgbClr val="FFFFFF"/>
                </a:solidFill>
                <a:latin typeface="微软雅黑" pitchFamily="34" charset="-122"/>
                <a:ea typeface="微软雅黑" pitchFamily="34" charset="-122"/>
              </a:rPr>
              <a:t>我们的成长和发展（</a:t>
            </a:r>
            <a:r>
              <a:rPr lang="en-US" altLang="zh-CN" sz="2500" dirty="0" smtClean="0">
                <a:solidFill>
                  <a:srgbClr val="FFFFFF"/>
                </a:solidFill>
                <a:latin typeface="微软雅黑" pitchFamily="34" charset="-122"/>
                <a:ea typeface="微软雅黑" pitchFamily="34" charset="-122"/>
              </a:rPr>
              <a:t>4/10</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63" name="文本占位符 2"/>
          <p:cNvSpPr txBox="1">
            <a:spLocks/>
          </p:cNvSpPr>
          <p:nvPr/>
        </p:nvSpPr>
        <p:spPr>
          <a:xfrm>
            <a:off x="339725" y="776288"/>
            <a:ext cx="9345613" cy="1143000"/>
          </a:xfrm>
          <a:prstGeom prst="rect">
            <a:avLst/>
          </a:prstGeom>
        </p:spPr>
        <p:txBody>
          <a:bodyPr/>
          <a:lstStyle>
            <a:lvl1pPr marL="382588" indent="-382588"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7088" indent="-317500" algn="l" defTabSz="1016000" rtl="0" eaLnBrk="0" fontAlgn="base" hangingPunct="0">
              <a:spcBef>
                <a:spcPct val="20000"/>
              </a:spcBef>
              <a:spcAft>
                <a:spcPct val="0"/>
              </a:spcAft>
              <a:buChar char="–"/>
              <a:defRPr sz="3100">
                <a:solidFill>
                  <a:schemeClr val="tx1"/>
                </a:solidFill>
                <a:latin typeface="+mn-lt"/>
                <a:ea typeface="+mn-ea"/>
              </a:defRPr>
            </a:lvl2pPr>
            <a:lvl3pPr marL="1273175" indent="-257175" algn="l" defTabSz="1016000" rtl="0" eaLnBrk="0" fontAlgn="base" hangingPunct="0">
              <a:spcBef>
                <a:spcPct val="20000"/>
              </a:spcBef>
              <a:spcAft>
                <a:spcPct val="0"/>
              </a:spcAft>
              <a:buChar char="•"/>
              <a:defRPr sz="2700">
                <a:solidFill>
                  <a:schemeClr val="tx1"/>
                </a:solidFill>
                <a:latin typeface="+mn-lt"/>
                <a:ea typeface="+mn-ea"/>
              </a:defRPr>
            </a:lvl3pPr>
            <a:lvl4pPr marL="1782763" indent="-255588" algn="l" defTabSz="1016000" rtl="0" eaLnBrk="0" fontAlgn="base" hangingPunct="0">
              <a:spcBef>
                <a:spcPct val="20000"/>
              </a:spcBef>
              <a:spcAft>
                <a:spcPct val="0"/>
              </a:spcAft>
              <a:buChar char="–"/>
              <a:defRPr sz="2200">
                <a:solidFill>
                  <a:schemeClr val="tx1"/>
                </a:solidFill>
                <a:latin typeface="+mn-lt"/>
                <a:ea typeface="+mn-ea"/>
              </a:defRPr>
            </a:lvl4pPr>
            <a:lvl5pPr marL="2290763" indent="-254000" algn="l" defTabSz="1016000" rtl="0" eaLnBrk="0" fontAlgn="base" hangingPunct="0">
              <a:spcBef>
                <a:spcPct val="20000"/>
              </a:spcBef>
              <a:spcAft>
                <a:spcPct val="0"/>
              </a:spcAft>
              <a:buChar char="»"/>
              <a:defRPr sz="2200">
                <a:solidFill>
                  <a:schemeClr val="tx1"/>
                </a:solidFill>
                <a:latin typeface="+mn-lt"/>
                <a:ea typeface="+mn-ea"/>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a:lstStyle>
          <a:p>
            <a:pPr marL="266700" indent="-266700">
              <a:buFont typeface="Arial" pitchFamily="34" charset="0"/>
              <a:buChar char="•"/>
              <a:defRPr/>
            </a:pPr>
            <a:r>
              <a:rPr lang="zh-CN" altLang="en-US" sz="2000" dirty="0" smtClean="0">
                <a:ea typeface="微软雅黑" pitchFamily="34" charset="-122"/>
                <a:cs typeface="Arial" pitchFamily="34" charset="0"/>
              </a:rPr>
              <a:t>服务队伍的成长</a:t>
            </a:r>
            <a:r>
              <a:rPr lang="zh-CN" altLang="en-US" sz="2000" b="0" dirty="0" smtClean="0">
                <a:ea typeface="微软雅黑" pitchFamily="34" charset="-122"/>
                <a:cs typeface="Arial" pitchFamily="34" charset="0"/>
              </a:rPr>
              <a:t>：</a:t>
            </a:r>
            <a:endParaRPr lang="en-US" altLang="zh-CN" sz="2000" b="0" dirty="0" smtClean="0">
              <a:ea typeface="微软雅黑" pitchFamily="34" charset="-122"/>
              <a:cs typeface="Arial" pitchFamily="34" charset="0"/>
            </a:endParaRPr>
          </a:p>
          <a:p>
            <a:pPr marL="0" lvl="0" indent="0" defTabSz="952500">
              <a:lnSpc>
                <a:spcPts val="2100"/>
              </a:lnSpc>
              <a:spcBef>
                <a:spcPct val="0"/>
              </a:spcBef>
              <a:buNone/>
            </a:pPr>
            <a:r>
              <a:rPr lang="zh-CN" altLang="en-US" sz="1400" b="0" kern="0" dirty="0" smtClean="0">
                <a:latin typeface="微软雅黑"/>
                <a:ea typeface="微软雅黑"/>
                <a:cs typeface="Arial" pitchFamily="34" charset="0"/>
              </a:rPr>
              <a:t>依据公司</a:t>
            </a:r>
            <a:r>
              <a:rPr lang="en-US" altLang="zh-CN" sz="1400" b="0" kern="0" dirty="0" smtClean="0">
                <a:latin typeface="微软雅黑"/>
                <a:ea typeface="微软雅黑"/>
                <a:cs typeface="Arial" pitchFamily="34" charset="0"/>
              </a:rPr>
              <a:t>《</a:t>
            </a:r>
            <a:r>
              <a:rPr lang="zh-CN" altLang="en-US" sz="1400" b="0" kern="0" dirty="0" smtClean="0">
                <a:latin typeface="微软雅黑"/>
                <a:ea typeface="微软雅黑"/>
                <a:cs typeface="Arial" pitchFamily="34" charset="0"/>
              </a:rPr>
              <a:t>服务序列员工发展通道任职资格标准</a:t>
            </a:r>
            <a:r>
              <a:rPr lang="en-US" altLang="zh-CN" sz="1400" b="0" kern="0" dirty="0" smtClean="0">
                <a:latin typeface="微软雅黑"/>
                <a:ea typeface="微软雅黑"/>
                <a:cs typeface="Arial" pitchFamily="34" charset="0"/>
              </a:rPr>
              <a:t>》</a:t>
            </a:r>
            <a:r>
              <a:rPr lang="zh-CN" altLang="en-US" sz="1400" b="0" kern="0" dirty="0" smtClean="0">
                <a:latin typeface="微软雅黑"/>
                <a:ea typeface="微软雅黑"/>
                <a:cs typeface="Arial" pitchFamily="34" charset="0"/>
              </a:rPr>
              <a:t>，推动工程师、技师培养认证；优化服务队伍结构</a:t>
            </a:r>
            <a:r>
              <a:rPr lang="en-US" altLang="zh-CN" sz="1400" b="0" kern="0" dirty="0" smtClean="0">
                <a:latin typeface="微软雅黑"/>
                <a:ea typeface="微软雅黑"/>
                <a:cs typeface="Arial" pitchFamily="34" charset="0"/>
              </a:rPr>
              <a:t>,</a:t>
            </a:r>
            <a:r>
              <a:rPr lang="zh-CN" altLang="en-US" sz="1400" b="0" kern="0" dirty="0" smtClean="0">
                <a:latin typeface="微软雅黑"/>
                <a:ea typeface="微软雅黑"/>
                <a:cs typeface="Arial" pitchFamily="34" charset="0"/>
              </a:rPr>
              <a:t>推进服务队伍转型；针对不同市场分类及客户需求，进行差异化服务团队配置，适应市场需要，满足市场需求，提升市场服务质量。</a:t>
            </a:r>
            <a:endParaRPr lang="en-US" altLang="zh-CN" sz="1400" b="0" kern="0" dirty="0" smtClean="0">
              <a:latin typeface="微软雅黑"/>
              <a:ea typeface="微软雅黑"/>
              <a:cs typeface="Arial" pitchFamily="34" charset="0"/>
            </a:endParaRPr>
          </a:p>
        </p:txBody>
      </p:sp>
      <p:sp>
        <p:nvSpPr>
          <p:cNvPr id="76" name="AutoShape 543"/>
          <p:cNvSpPr>
            <a:spLocks noChangeArrowheads="1"/>
          </p:cNvSpPr>
          <p:nvPr/>
        </p:nvSpPr>
        <p:spPr bwMode="auto">
          <a:xfrm>
            <a:off x="4896485" y="3392594"/>
            <a:ext cx="433388" cy="715962"/>
          </a:xfrm>
          <a:custGeom>
            <a:avLst/>
            <a:gdLst>
              <a:gd name="G0" fmla="+- 10523 0 0"/>
              <a:gd name="G1" fmla="+- 5412 0 0"/>
              <a:gd name="G2" fmla="+- 21600 0 5412"/>
              <a:gd name="G3" fmla="+- 10800 0 5412"/>
              <a:gd name="G4" fmla="+- 21600 0 10523"/>
              <a:gd name="G5" fmla="*/ G4 G3 10800"/>
              <a:gd name="G6" fmla="+- 21600 0 G5"/>
              <a:gd name="T0" fmla="*/ 10523 w 21600"/>
              <a:gd name="T1" fmla="*/ 0 h 21600"/>
              <a:gd name="T2" fmla="*/ 0 w 21600"/>
              <a:gd name="T3" fmla="*/ 10800 h 21600"/>
              <a:gd name="T4" fmla="*/ 1052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0523" y="0"/>
                </a:moveTo>
                <a:lnTo>
                  <a:pt x="10523" y="5412"/>
                </a:lnTo>
                <a:lnTo>
                  <a:pt x="3375" y="5412"/>
                </a:lnTo>
                <a:lnTo>
                  <a:pt x="3375" y="16188"/>
                </a:lnTo>
                <a:lnTo>
                  <a:pt x="10523" y="16188"/>
                </a:lnTo>
                <a:lnTo>
                  <a:pt x="10523" y="21600"/>
                </a:lnTo>
                <a:lnTo>
                  <a:pt x="21600" y="10800"/>
                </a:lnTo>
                <a:close/>
              </a:path>
              <a:path w="21600" h="21600">
                <a:moveTo>
                  <a:pt x="1350" y="5412"/>
                </a:moveTo>
                <a:lnTo>
                  <a:pt x="1350" y="16188"/>
                </a:lnTo>
                <a:lnTo>
                  <a:pt x="2700" y="16188"/>
                </a:lnTo>
                <a:lnTo>
                  <a:pt x="2700" y="5412"/>
                </a:lnTo>
                <a:close/>
              </a:path>
              <a:path w="21600" h="21600">
                <a:moveTo>
                  <a:pt x="0" y="5412"/>
                </a:moveTo>
                <a:lnTo>
                  <a:pt x="0" y="16188"/>
                </a:lnTo>
                <a:lnTo>
                  <a:pt x="675" y="16188"/>
                </a:lnTo>
                <a:lnTo>
                  <a:pt x="675" y="5412"/>
                </a:lnTo>
                <a:close/>
              </a:path>
            </a:pathLst>
          </a:custGeom>
          <a:gradFill rotWithShape="1">
            <a:gsLst>
              <a:gs pos="0">
                <a:srgbClr val="B2D2DE">
                  <a:gamma/>
                  <a:tint val="0"/>
                  <a:invGamma/>
                </a:srgbClr>
              </a:gs>
              <a:gs pos="100000">
                <a:srgbClr val="B2D2DE"/>
              </a:gs>
            </a:gsLst>
            <a:lin ang="0" scaled="1"/>
          </a:gradFill>
          <a:ln>
            <a:noFill/>
          </a:ln>
          <a:effectLst/>
          <a:extLst/>
        </p:spPr>
        <p:txBody>
          <a:bodyPr wrap="none" anchor="ctr"/>
          <a:lstStyle/>
          <a:p>
            <a:pPr>
              <a:defRPr/>
            </a:pPr>
            <a:endParaRPr lang="zh-CN" altLang="en-US">
              <a:solidFill>
                <a:schemeClr val="tx1"/>
              </a:solidFill>
              <a:ea typeface="+mn-ea"/>
              <a:cs typeface="Arial" pitchFamily="34" charset="0"/>
            </a:endParaRPr>
          </a:p>
        </p:txBody>
      </p:sp>
      <p:sp>
        <p:nvSpPr>
          <p:cNvPr id="77" name="TextBox 31"/>
          <p:cNvSpPr txBox="1">
            <a:spLocks noChangeArrowheads="1"/>
          </p:cNvSpPr>
          <p:nvPr/>
        </p:nvSpPr>
        <p:spPr bwMode="auto">
          <a:xfrm>
            <a:off x="6678240" y="4312528"/>
            <a:ext cx="900000" cy="246221"/>
          </a:xfrm>
          <a:prstGeom prst="rect">
            <a:avLst/>
          </a:prstGeom>
          <a:noFill/>
          <a:ln>
            <a:noFill/>
          </a:ln>
          <a:extLst/>
        </p:spPr>
        <p:txBody>
          <a:bodyPr wrap="square" lIns="0" tIns="0" rIns="0">
            <a:spAutoFit/>
          </a:bodyPr>
          <a:lstStyle>
            <a:lvl1pPr>
              <a:defRPr sz="1600" b="1">
                <a:solidFill>
                  <a:schemeClr val="tx1"/>
                </a:solidFill>
                <a:latin typeface="Arial" charset="0"/>
                <a:ea typeface="黑体" pitchFamily="2" charset="-122"/>
              </a:defRPr>
            </a:lvl1pPr>
            <a:lvl2pPr marL="742950" indent="-285750">
              <a:defRPr sz="1600" b="1">
                <a:solidFill>
                  <a:schemeClr val="tx1"/>
                </a:solidFill>
                <a:latin typeface="Arial" charset="0"/>
                <a:ea typeface="黑体" pitchFamily="2" charset="-122"/>
              </a:defRPr>
            </a:lvl2pPr>
            <a:lvl3pPr marL="1143000" indent="-228600">
              <a:defRPr sz="1600" b="1">
                <a:solidFill>
                  <a:schemeClr val="tx1"/>
                </a:solidFill>
                <a:latin typeface="Arial" charset="0"/>
                <a:ea typeface="黑体" pitchFamily="2" charset="-122"/>
              </a:defRPr>
            </a:lvl3pPr>
            <a:lvl4pPr marL="1600200" indent="-228600">
              <a:defRPr sz="1600" b="1">
                <a:solidFill>
                  <a:schemeClr val="tx1"/>
                </a:solidFill>
                <a:latin typeface="Arial" charset="0"/>
                <a:ea typeface="黑体" pitchFamily="2" charset="-122"/>
              </a:defRPr>
            </a:lvl4pPr>
            <a:lvl5pPr marL="2057400" indent="-228600">
              <a:defRPr sz="1600" b="1">
                <a:solidFill>
                  <a:schemeClr val="tx1"/>
                </a:solidFill>
                <a:latin typeface="Arial" charset="0"/>
                <a:ea typeface="黑体" pitchFamily="2" charset="-122"/>
              </a:defRPr>
            </a:lvl5pPr>
            <a:lvl6pPr marL="2514600" indent="-228600" fontAlgn="base">
              <a:spcBef>
                <a:spcPct val="0"/>
              </a:spcBef>
              <a:spcAft>
                <a:spcPct val="0"/>
              </a:spcAft>
              <a:defRPr sz="1600" b="1">
                <a:solidFill>
                  <a:schemeClr val="tx1"/>
                </a:solidFill>
                <a:latin typeface="Arial" charset="0"/>
                <a:ea typeface="黑体" pitchFamily="2" charset="-122"/>
              </a:defRPr>
            </a:lvl6pPr>
            <a:lvl7pPr marL="2971800" indent="-228600" fontAlgn="base">
              <a:spcBef>
                <a:spcPct val="0"/>
              </a:spcBef>
              <a:spcAft>
                <a:spcPct val="0"/>
              </a:spcAft>
              <a:defRPr sz="1600" b="1">
                <a:solidFill>
                  <a:schemeClr val="tx1"/>
                </a:solidFill>
                <a:latin typeface="Arial" charset="0"/>
                <a:ea typeface="黑体" pitchFamily="2" charset="-122"/>
              </a:defRPr>
            </a:lvl7pPr>
            <a:lvl8pPr marL="3429000" indent="-228600" fontAlgn="base">
              <a:spcBef>
                <a:spcPct val="0"/>
              </a:spcBef>
              <a:spcAft>
                <a:spcPct val="0"/>
              </a:spcAft>
              <a:defRPr sz="1600" b="1">
                <a:solidFill>
                  <a:schemeClr val="tx1"/>
                </a:solidFill>
                <a:latin typeface="Arial" charset="0"/>
                <a:ea typeface="黑体" pitchFamily="2" charset="-122"/>
              </a:defRPr>
            </a:lvl8pPr>
            <a:lvl9pPr marL="3886200" indent="-228600" fontAlgn="base">
              <a:spcBef>
                <a:spcPct val="0"/>
              </a:spcBef>
              <a:spcAft>
                <a:spcPct val="0"/>
              </a:spcAft>
              <a:defRPr sz="1600" b="1">
                <a:solidFill>
                  <a:schemeClr val="tx1"/>
                </a:solidFill>
                <a:latin typeface="Arial" charset="0"/>
                <a:ea typeface="黑体" pitchFamily="2" charset="-122"/>
              </a:defRPr>
            </a:lvl9pPr>
          </a:lstStyle>
          <a:p>
            <a:pPr algn="ctr">
              <a:defRPr/>
            </a:pPr>
            <a:r>
              <a:rPr lang="en-US" altLang="zh-CN" sz="1300" dirty="0" smtClean="0">
                <a:latin typeface="Arial" pitchFamily="34" charset="0"/>
                <a:ea typeface="+mn-ea"/>
                <a:cs typeface="Arial" pitchFamily="34" charset="0"/>
              </a:rPr>
              <a:t>D/E</a:t>
            </a:r>
            <a:r>
              <a:rPr lang="zh-CN" altLang="en-US" sz="1300" dirty="0" smtClean="0">
                <a:latin typeface="Arial" pitchFamily="34" charset="0"/>
                <a:ea typeface="+mn-ea"/>
                <a:cs typeface="Arial" pitchFamily="34" charset="0"/>
              </a:rPr>
              <a:t>类市场</a:t>
            </a:r>
            <a:endParaRPr lang="zh-CN" altLang="en-US" sz="1300" dirty="0">
              <a:latin typeface="Arial" pitchFamily="34" charset="0"/>
              <a:ea typeface="+mn-ea"/>
              <a:cs typeface="Arial" pitchFamily="34" charset="0"/>
            </a:endParaRPr>
          </a:p>
        </p:txBody>
      </p:sp>
      <p:sp>
        <p:nvSpPr>
          <p:cNvPr id="78" name="TextBox 31"/>
          <p:cNvSpPr txBox="1">
            <a:spLocks noChangeArrowheads="1"/>
          </p:cNvSpPr>
          <p:nvPr/>
        </p:nvSpPr>
        <p:spPr bwMode="auto">
          <a:xfrm>
            <a:off x="7735088" y="4312528"/>
            <a:ext cx="916141" cy="246221"/>
          </a:xfrm>
          <a:prstGeom prst="rect">
            <a:avLst/>
          </a:prstGeom>
          <a:noFill/>
          <a:ln>
            <a:noFill/>
          </a:ln>
          <a:extLst/>
        </p:spPr>
        <p:txBody>
          <a:bodyPr wrap="square" lIns="0" tIns="0" rIns="0">
            <a:spAutoFit/>
          </a:bodyPr>
          <a:lstStyle>
            <a:lvl1pPr>
              <a:defRPr sz="1600" b="1">
                <a:solidFill>
                  <a:schemeClr val="tx1"/>
                </a:solidFill>
                <a:latin typeface="Arial" charset="0"/>
                <a:ea typeface="黑体" pitchFamily="2" charset="-122"/>
              </a:defRPr>
            </a:lvl1pPr>
            <a:lvl2pPr marL="742950" indent="-285750">
              <a:defRPr sz="1600" b="1">
                <a:solidFill>
                  <a:schemeClr val="tx1"/>
                </a:solidFill>
                <a:latin typeface="Arial" charset="0"/>
                <a:ea typeface="黑体" pitchFamily="2" charset="-122"/>
              </a:defRPr>
            </a:lvl2pPr>
            <a:lvl3pPr marL="1143000" indent="-228600">
              <a:defRPr sz="1600" b="1">
                <a:solidFill>
                  <a:schemeClr val="tx1"/>
                </a:solidFill>
                <a:latin typeface="Arial" charset="0"/>
                <a:ea typeface="黑体" pitchFamily="2" charset="-122"/>
              </a:defRPr>
            </a:lvl3pPr>
            <a:lvl4pPr marL="1600200" indent="-228600">
              <a:defRPr sz="1600" b="1">
                <a:solidFill>
                  <a:schemeClr val="tx1"/>
                </a:solidFill>
                <a:latin typeface="Arial" charset="0"/>
                <a:ea typeface="黑体" pitchFamily="2" charset="-122"/>
              </a:defRPr>
            </a:lvl4pPr>
            <a:lvl5pPr marL="2057400" indent="-228600">
              <a:defRPr sz="1600" b="1">
                <a:solidFill>
                  <a:schemeClr val="tx1"/>
                </a:solidFill>
                <a:latin typeface="Arial" charset="0"/>
                <a:ea typeface="黑体" pitchFamily="2" charset="-122"/>
              </a:defRPr>
            </a:lvl5pPr>
            <a:lvl6pPr marL="2514600" indent="-228600" fontAlgn="base">
              <a:spcBef>
                <a:spcPct val="0"/>
              </a:spcBef>
              <a:spcAft>
                <a:spcPct val="0"/>
              </a:spcAft>
              <a:defRPr sz="1600" b="1">
                <a:solidFill>
                  <a:schemeClr val="tx1"/>
                </a:solidFill>
                <a:latin typeface="Arial" charset="0"/>
                <a:ea typeface="黑体" pitchFamily="2" charset="-122"/>
              </a:defRPr>
            </a:lvl6pPr>
            <a:lvl7pPr marL="2971800" indent="-228600" fontAlgn="base">
              <a:spcBef>
                <a:spcPct val="0"/>
              </a:spcBef>
              <a:spcAft>
                <a:spcPct val="0"/>
              </a:spcAft>
              <a:defRPr sz="1600" b="1">
                <a:solidFill>
                  <a:schemeClr val="tx1"/>
                </a:solidFill>
                <a:latin typeface="Arial" charset="0"/>
                <a:ea typeface="黑体" pitchFamily="2" charset="-122"/>
              </a:defRPr>
            </a:lvl7pPr>
            <a:lvl8pPr marL="3429000" indent="-228600" fontAlgn="base">
              <a:spcBef>
                <a:spcPct val="0"/>
              </a:spcBef>
              <a:spcAft>
                <a:spcPct val="0"/>
              </a:spcAft>
              <a:defRPr sz="1600" b="1">
                <a:solidFill>
                  <a:schemeClr val="tx1"/>
                </a:solidFill>
                <a:latin typeface="Arial" charset="0"/>
                <a:ea typeface="黑体" pitchFamily="2" charset="-122"/>
              </a:defRPr>
            </a:lvl8pPr>
            <a:lvl9pPr marL="3886200" indent="-228600" fontAlgn="base">
              <a:spcBef>
                <a:spcPct val="0"/>
              </a:spcBef>
              <a:spcAft>
                <a:spcPct val="0"/>
              </a:spcAft>
              <a:defRPr sz="1600" b="1">
                <a:solidFill>
                  <a:schemeClr val="tx1"/>
                </a:solidFill>
                <a:latin typeface="Arial" charset="0"/>
                <a:ea typeface="黑体" pitchFamily="2" charset="-122"/>
              </a:defRPr>
            </a:lvl9pPr>
          </a:lstStyle>
          <a:p>
            <a:pPr algn="ctr">
              <a:defRPr/>
            </a:pPr>
            <a:r>
              <a:rPr lang="en-US" altLang="zh-CN" sz="1300" dirty="0">
                <a:latin typeface="Arial" pitchFamily="34" charset="0"/>
                <a:ea typeface="+mn-ea"/>
                <a:cs typeface="Arial" pitchFamily="34" charset="0"/>
              </a:rPr>
              <a:t>A</a:t>
            </a:r>
            <a:r>
              <a:rPr lang="zh-CN" altLang="en-US" sz="1300" dirty="0" smtClean="0">
                <a:latin typeface="Arial" pitchFamily="34" charset="0"/>
                <a:ea typeface="+mn-ea"/>
                <a:cs typeface="Arial" pitchFamily="34" charset="0"/>
              </a:rPr>
              <a:t>类市场</a:t>
            </a:r>
            <a:endParaRPr lang="en-US" altLang="zh-CN" sz="1300" dirty="0">
              <a:latin typeface="Arial" pitchFamily="34" charset="0"/>
              <a:ea typeface="+mn-ea"/>
              <a:cs typeface="Arial" pitchFamily="34" charset="0"/>
            </a:endParaRPr>
          </a:p>
        </p:txBody>
      </p:sp>
      <p:sp>
        <p:nvSpPr>
          <p:cNvPr id="79" name="TextBox 31"/>
          <p:cNvSpPr txBox="1">
            <a:spLocks noChangeArrowheads="1"/>
          </p:cNvSpPr>
          <p:nvPr/>
        </p:nvSpPr>
        <p:spPr bwMode="auto">
          <a:xfrm>
            <a:off x="8775574" y="4312528"/>
            <a:ext cx="936000" cy="246221"/>
          </a:xfrm>
          <a:prstGeom prst="rect">
            <a:avLst/>
          </a:prstGeom>
          <a:noFill/>
          <a:ln>
            <a:noFill/>
          </a:ln>
          <a:extLst/>
        </p:spPr>
        <p:txBody>
          <a:bodyPr wrap="square" lIns="0" tIns="0" rIns="0">
            <a:spAutoFit/>
          </a:bodyPr>
          <a:lstStyle>
            <a:lvl1pPr>
              <a:defRPr sz="1600" b="1">
                <a:solidFill>
                  <a:schemeClr val="tx1"/>
                </a:solidFill>
                <a:latin typeface="Arial" charset="0"/>
                <a:ea typeface="黑体" pitchFamily="2" charset="-122"/>
              </a:defRPr>
            </a:lvl1pPr>
            <a:lvl2pPr marL="742950" indent="-285750">
              <a:defRPr sz="1600" b="1">
                <a:solidFill>
                  <a:schemeClr val="tx1"/>
                </a:solidFill>
                <a:latin typeface="Arial" charset="0"/>
                <a:ea typeface="黑体" pitchFamily="2" charset="-122"/>
              </a:defRPr>
            </a:lvl2pPr>
            <a:lvl3pPr marL="1143000" indent="-228600">
              <a:defRPr sz="1600" b="1">
                <a:solidFill>
                  <a:schemeClr val="tx1"/>
                </a:solidFill>
                <a:latin typeface="Arial" charset="0"/>
                <a:ea typeface="黑体" pitchFamily="2" charset="-122"/>
              </a:defRPr>
            </a:lvl3pPr>
            <a:lvl4pPr marL="1600200" indent="-228600">
              <a:defRPr sz="1600" b="1">
                <a:solidFill>
                  <a:schemeClr val="tx1"/>
                </a:solidFill>
                <a:latin typeface="Arial" charset="0"/>
                <a:ea typeface="黑体" pitchFamily="2" charset="-122"/>
              </a:defRPr>
            </a:lvl4pPr>
            <a:lvl5pPr marL="2057400" indent="-228600">
              <a:defRPr sz="1600" b="1">
                <a:solidFill>
                  <a:schemeClr val="tx1"/>
                </a:solidFill>
                <a:latin typeface="Arial" charset="0"/>
                <a:ea typeface="黑体" pitchFamily="2" charset="-122"/>
              </a:defRPr>
            </a:lvl5pPr>
            <a:lvl6pPr marL="2514600" indent="-228600" fontAlgn="base">
              <a:spcBef>
                <a:spcPct val="0"/>
              </a:spcBef>
              <a:spcAft>
                <a:spcPct val="0"/>
              </a:spcAft>
              <a:defRPr sz="1600" b="1">
                <a:solidFill>
                  <a:schemeClr val="tx1"/>
                </a:solidFill>
                <a:latin typeface="Arial" charset="0"/>
                <a:ea typeface="黑体" pitchFamily="2" charset="-122"/>
              </a:defRPr>
            </a:lvl6pPr>
            <a:lvl7pPr marL="2971800" indent="-228600" fontAlgn="base">
              <a:spcBef>
                <a:spcPct val="0"/>
              </a:spcBef>
              <a:spcAft>
                <a:spcPct val="0"/>
              </a:spcAft>
              <a:defRPr sz="1600" b="1">
                <a:solidFill>
                  <a:schemeClr val="tx1"/>
                </a:solidFill>
                <a:latin typeface="Arial" charset="0"/>
                <a:ea typeface="黑体" pitchFamily="2" charset="-122"/>
              </a:defRPr>
            </a:lvl7pPr>
            <a:lvl8pPr marL="3429000" indent="-228600" fontAlgn="base">
              <a:spcBef>
                <a:spcPct val="0"/>
              </a:spcBef>
              <a:spcAft>
                <a:spcPct val="0"/>
              </a:spcAft>
              <a:defRPr sz="1600" b="1">
                <a:solidFill>
                  <a:schemeClr val="tx1"/>
                </a:solidFill>
                <a:latin typeface="Arial" charset="0"/>
                <a:ea typeface="黑体" pitchFamily="2" charset="-122"/>
              </a:defRPr>
            </a:lvl8pPr>
            <a:lvl9pPr marL="3886200" indent="-228600" fontAlgn="base">
              <a:spcBef>
                <a:spcPct val="0"/>
              </a:spcBef>
              <a:spcAft>
                <a:spcPct val="0"/>
              </a:spcAft>
              <a:defRPr sz="1600" b="1">
                <a:solidFill>
                  <a:schemeClr val="tx1"/>
                </a:solidFill>
                <a:latin typeface="Arial" charset="0"/>
                <a:ea typeface="黑体" pitchFamily="2" charset="-122"/>
              </a:defRPr>
            </a:lvl9pPr>
          </a:lstStyle>
          <a:p>
            <a:pPr algn="ctr">
              <a:defRPr/>
            </a:pPr>
            <a:r>
              <a:rPr lang="en-US" altLang="zh-CN" sz="1300" dirty="0" smtClean="0">
                <a:latin typeface="Arial" pitchFamily="34" charset="0"/>
                <a:ea typeface="+mn-ea"/>
                <a:cs typeface="Arial" pitchFamily="34" charset="0"/>
              </a:rPr>
              <a:t>B/C</a:t>
            </a:r>
            <a:r>
              <a:rPr lang="zh-CN" altLang="en-US" sz="1300" dirty="0" smtClean="0">
                <a:latin typeface="Arial" pitchFamily="34" charset="0"/>
                <a:ea typeface="+mn-ea"/>
                <a:cs typeface="Arial" pitchFamily="34" charset="0"/>
              </a:rPr>
              <a:t>类市场</a:t>
            </a:r>
            <a:endParaRPr lang="zh-CN" altLang="en-US" sz="1300" dirty="0">
              <a:latin typeface="Arial" pitchFamily="34" charset="0"/>
              <a:ea typeface="+mn-ea"/>
              <a:cs typeface="Arial" pitchFamily="34" charset="0"/>
            </a:endParaRPr>
          </a:p>
        </p:txBody>
      </p:sp>
      <p:sp>
        <p:nvSpPr>
          <p:cNvPr id="80" name="TextBox 31"/>
          <p:cNvSpPr txBox="1">
            <a:spLocks noChangeArrowheads="1"/>
          </p:cNvSpPr>
          <p:nvPr/>
        </p:nvSpPr>
        <p:spPr bwMode="auto">
          <a:xfrm>
            <a:off x="6859725" y="1968664"/>
            <a:ext cx="2546350" cy="369332"/>
          </a:xfrm>
          <a:prstGeom prst="rect">
            <a:avLst/>
          </a:prstGeom>
          <a:noFill/>
          <a:ln>
            <a:noFill/>
          </a:ln>
          <a:extLst/>
        </p:spPr>
        <p:txBody>
          <a:bodyPr>
            <a:spAutoFit/>
          </a:bodyPr>
          <a:lstStyle>
            <a:lvl1pPr>
              <a:defRPr sz="1600" b="1">
                <a:solidFill>
                  <a:schemeClr val="tx1"/>
                </a:solidFill>
                <a:latin typeface="Arial" charset="0"/>
                <a:ea typeface="黑体" pitchFamily="2" charset="-122"/>
              </a:defRPr>
            </a:lvl1pPr>
            <a:lvl2pPr marL="742950" indent="-285750">
              <a:defRPr sz="1600" b="1">
                <a:solidFill>
                  <a:schemeClr val="tx1"/>
                </a:solidFill>
                <a:latin typeface="Arial" charset="0"/>
                <a:ea typeface="黑体" pitchFamily="2" charset="-122"/>
              </a:defRPr>
            </a:lvl2pPr>
            <a:lvl3pPr marL="1143000" indent="-228600">
              <a:defRPr sz="1600" b="1">
                <a:solidFill>
                  <a:schemeClr val="tx1"/>
                </a:solidFill>
                <a:latin typeface="Arial" charset="0"/>
                <a:ea typeface="黑体" pitchFamily="2" charset="-122"/>
              </a:defRPr>
            </a:lvl3pPr>
            <a:lvl4pPr marL="1600200" indent="-228600">
              <a:defRPr sz="1600" b="1">
                <a:solidFill>
                  <a:schemeClr val="tx1"/>
                </a:solidFill>
                <a:latin typeface="Arial" charset="0"/>
                <a:ea typeface="黑体" pitchFamily="2" charset="-122"/>
              </a:defRPr>
            </a:lvl4pPr>
            <a:lvl5pPr marL="2057400" indent="-228600">
              <a:defRPr sz="1600" b="1">
                <a:solidFill>
                  <a:schemeClr val="tx1"/>
                </a:solidFill>
                <a:latin typeface="Arial" charset="0"/>
                <a:ea typeface="黑体" pitchFamily="2" charset="-122"/>
              </a:defRPr>
            </a:lvl5pPr>
            <a:lvl6pPr marL="2514600" indent="-228600" fontAlgn="base">
              <a:spcBef>
                <a:spcPct val="0"/>
              </a:spcBef>
              <a:spcAft>
                <a:spcPct val="0"/>
              </a:spcAft>
              <a:defRPr sz="1600" b="1">
                <a:solidFill>
                  <a:schemeClr val="tx1"/>
                </a:solidFill>
                <a:latin typeface="Arial" charset="0"/>
                <a:ea typeface="黑体" pitchFamily="2" charset="-122"/>
              </a:defRPr>
            </a:lvl6pPr>
            <a:lvl7pPr marL="2971800" indent="-228600" fontAlgn="base">
              <a:spcBef>
                <a:spcPct val="0"/>
              </a:spcBef>
              <a:spcAft>
                <a:spcPct val="0"/>
              </a:spcAft>
              <a:defRPr sz="1600" b="1">
                <a:solidFill>
                  <a:schemeClr val="tx1"/>
                </a:solidFill>
                <a:latin typeface="Arial" charset="0"/>
                <a:ea typeface="黑体" pitchFamily="2" charset="-122"/>
              </a:defRPr>
            </a:lvl7pPr>
            <a:lvl8pPr marL="3429000" indent="-228600" fontAlgn="base">
              <a:spcBef>
                <a:spcPct val="0"/>
              </a:spcBef>
              <a:spcAft>
                <a:spcPct val="0"/>
              </a:spcAft>
              <a:defRPr sz="1600" b="1">
                <a:solidFill>
                  <a:schemeClr val="tx1"/>
                </a:solidFill>
                <a:latin typeface="Arial" charset="0"/>
                <a:ea typeface="黑体" pitchFamily="2" charset="-122"/>
              </a:defRPr>
            </a:lvl8pPr>
            <a:lvl9pPr marL="3886200" indent="-228600" fontAlgn="base">
              <a:spcBef>
                <a:spcPct val="0"/>
              </a:spcBef>
              <a:spcAft>
                <a:spcPct val="0"/>
              </a:spcAft>
              <a:defRPr sz="1600" b="1">
                <a:solidFill>
                  <a:schemeClr val="tx1"/>
                </a:solidFill>
                <a:latin typeface="Arial" charset="0"/>
                <a:ea typeface="黑体" pitchFamily="2" charset="-122"/>
              </a:defRPr>
            </a:lvl9pPr>
          </a:lstStyle>
          <a:p>
            <a:pPr algn="ctr">
              <a:defRPr/>
            </a:pPr>
            <a:r>
              <a:rPr lang="zh-CN" altLang="en-US" sz="1800" b="0" dirty="0" smtClean="0">
                <a:latin typeface="Arial" pitchFamily="34" charset="0"/>
                <a:ea typeface="+mn-ea"/>
                <a:cs typeface="Arial" pitchFamily="34" charset="0"/>
              </a:rPr>
              <a:t>差异化服务</a:t>
            </a:r>
            <a:r>
              <a:rPr lang="zh-CN" altLang="en-US" sz="1800" b="0" dirty="0">
                <a:latin typeface="Arial" pitchFamily="34" charset="0"/>
                <a:ea typeface="+mn-ea"/>
                <a:cs typeface="Arial" pitchFamily="34" charset="0"/>
              </a:rPr>
              <a:t>团队</a:t>
            </a:r>
            <a:r>
              <a:rPr lang="zh-CN" altLang="en-US" sz="1800" b="0" dirty="0" smtClean="0">
                <a:latin typeface="Arial" pitchFamily="34" charset="0"/>
                <a:ea typeface="+mn-ea"/>
                <a:cs typeface="Arial" pitchFamily="34" charset="0"/>
              </a:rPr>
              <a:t>配置</a:t>
            </a:r>
            <a:endParaRPr lang="zh-CN" altLang="en-US" sz="1800" b="0" dirty="0">
              <a:latin typeface="Arial" pitchFamily="34" charset="0"/>
              <a:ea typeface="+mn-ea"/>
              <a:cs typeface="Arial" pitchFamily="34" charset="0"/>
            </a:endParaRPr>
          </a:p>
        </p:txBody>
      </p:sp>
      <p:sp>
        <p:nvSpPr>
          <p:cNvPr id="81" name="Rectangle 3"/>
          <p:cNvSpPr>
            <a:spLocks noChangeArrowheads="1"/>
          </p:cNvSpPr>
          <p:nvPr/>
        </p:nvSpPr>
        <p:spPr bwMode="auto">
          <a:xfrm>
            <a:off x="545148" y="2554394"/>
            <a:ext cx="576262" cy="523875"/>
          </a:xfrm>
          <a:prstGeom prst="rect">
            <a:avLst/>
          </a:prstGeom>
          <a:solidFill>
            <a:srgbClr val="98BAE0"/>
          </a:solidFill>
          <a:ln w="9525" algn="ctr">
            <a:noFill/>
            <a:miter lim="800000"/>
            <a:headEnd/>
            <a:tailEnd/>
          </a:ln>
          <a:effectLst>
            <a:outerShdw blurRad="50800" dist="38100" dir="2700000" algn="tl" rotWithShape="0">
              <a:prstClr val="black">
                <a:alpha val="40000"/>
              </a:prstClr>
            </a:outerShdw>
          </a:effectLst>
          <a:extLst/>
        </p:spPr>
        <p:txBody>
          <a:bodyPr anchor="ctr">
            <a:spAutoFit/>
          </a:bodyPr>
          <a:lstStyle/>
          <a:p>
            <a:pPr marL="0" marR="0" lvl="0" indent="0" algn="ctr" defTabSz="9525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solidFill>
                <a:effectLst/>
                <a:uLnTx/>
                <a:uFillTx/>
                <a:ea typeface="微软雅黑" pitchFamily="34" charset="-122"/>
              </a:rPr>
              <a:t>标准</a:t>
            </a:r>
          </a:p>
          <a:p>
            <a:pPr marL="0" marR="0" lvl="0" indent="0" algn="ctr" defTabSz="9525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solidFill>
                <a:effectLst/>
                <a:uLnTx/>
                <a:uFillTx/>
                <a:ea typeface="微软雅黑" pitchFamily="34" charset="-122"/>
              </a:rPr>
              <a:t>建立</a:t>
            </a:r>
          </a:p>
        </p:txBody>
      </p:sp>
      <p:sp>
        <p:nvSpPr>
          <p:cNvPr id="82" name="Rectangle 5"/>
          <p:cNvSpPr>
            <a:spLocks noChangeArrowheads="1"/>
          </p:cNvSpPr>
          <p:nvPr/>
        </p:nvSpPr>
        <p:spPr bwMode="auto">
          <a:xfrm>
            <a:off x="1184910" y="2522050"/>
            <a:ext cx="2330450" cy="770917"/>
          </a:xfrm>
          <a:prstGeom prst="rect">
            <a:avLst/>
          </a:prstGeom>
          <a:noFill/>
          <a:ln>
            <a:noFill/>
          </a:ln>
          <a:extLst/>
        </p:spPr>
        <p:txBody>
          <a:bodyPr lIns="0" tIns="0" rIns="0" bIns="0" anchor="ctr">
            <a:spAutoFit/>
          </a:bodyPr>
          <a:lstStyle/>
          <a:p>
            <a:pPr marL="174625" indent="-174625">
              <a:lnSpc>
                <a:spcPct val="125000"/>
              </a:lnSpc>
              <a:buClr>
                <a:schemeClr val="tx1"/>
              </a:buClr>
              <a:buSzPts val="1400"/>
              <a:buFont typeface="Times New Roman" pitchFamily="18" charset="0"/>
              <a:buChar char="–"/>
              <a:defRPr/>
            </a:pPr>
            <a:r>
              <a:rPr lang="zh-CN" altLang="en-US" sz="1400" b="0" dirty="0" smtClean="0">
                <a:solidFill>
                  <a:schemeClr val="tx1"/>
                </a:solidFill>
                <a:latin typeface="+mn-ea"/>
                <a:ea typeface="+mn-ea"/>
                <a:cs typeface="Arial" pitchFamily="34" charset="0"/>
              </a:rPr>
              <a:t>依据公司</a:t>
            </a:r>
            <a:r>
              <a:rPr lang="en-US" altLang="zh-CN" sz="1400" b="0" dirty="0" smtClean="0">
                <a:solidFill>
                  <a:schemeClr val="tx1"/>
                </a:solidFill>
                <a:latin typeface="+mn-ea"/>
                <a:ea typeface="+mn-ea"/>
                <a:cs typeface="Arial" pitchFamily="34" charset="0"/>
              </a:rPr>
              <a:t>《</a:t>
            </a:r>
            <a:r>
              <a:rPr lang="zh-CN" altLang="en-US" sz="1400" b="0" dirty="0" smtClean="0">
                <a:solidFill>
                  <a:schemeClr val="tx1"/>
                </a:solidFill>
                <a:latin typeface="+mn-ea"/>
                <a:ea typeface="+mn-ea"/>
              </a:rPr>
              <a:t>服务序列员工发展通道任职资格标准</a:t>
            </a:r>
            <a:r>
              <a:rPr lang="en-US" altLang="zh-CN" sz="1400" b="0" dirty="0" smtClean="0">
                <a:solidFill>
                  <a:schemeClr val="tx1"/>
                </a:solidFill>
                <a:latin typeface="+mn-ea"/>
                <a:ea typeface="+mn-ea"/>
                <a:cs typeface="Arial" pitchFamily="34" charset="0"/>
              </a:rPr>
              <a:t>》</a:t>
            </a:r>
            <a:r>
              <a:rPr lang="zh-CN" altLang="en-US" sz="1400" b="0" dirty="0" smtClean="0">
                <a:solidFill>
                  <a:schemeClr val="tx1"/>
                </a:solidFill>
                <a:latin typeface="+mn-ea"/>
                <a:ea typeface="+mn-ea"/>
                <a:cs typeface="Arial" pitchFamily="34" charset="0"/>
              </a:rPr>
              <a:t>推动工程师、技师认证</a:t>
            </a:r>
            <a:endParaRPr lang="en-US" altLang="zh-CN" sz="1400" b="0" dirty="0">
              <a:solidFill>
                <a:schemeClr val="tx1"/>
              </a:solidFill>
              <a:latin typeface="+mn-ea"/>
              <a:ea typeface="+mn-ea"/>
              <a:cs typeface="Arial" pitchFamily="34" charset="0"/>
            </a:endParaRPr>
          </a:p>
        </p:txBody>
      </p:sp>
      <p:sp>
        <p:nvSpPr>
          <p:cNvPr id="83" name="Freeform 6"/>
          <p:cNvSpPr>
            <a:spLocks/>
          </p:cNvSpPr>
          <p:nvPr/>
        </p:nvSpPr>
        <p:spPr bwMode="auto">
          <a:xfrm>
            <a:off x="1184910" y="2492896"/>
            <a:ext cx="2366963" cy="246221"/>
          </a:xfrm>
          <a:custGeom>
            <a:avLst/>
            <a:gdLst>
              <a:gd name="T0" fmla="*/ 0 w 1720"/>
              <a:gd name="T1" fmla="*/ 0 h 1961"/>
              <a:gd name="T2" fmla="*/ 1720 w 1720"/>
              <a:gd name="T3" fmla="*/ 0 h 1961"/>
              <a:gd name="T4" fmla="*/ 1720 w 1720"/>
              <a:gd name="T5" fmla="*/ 1961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cap="flat" cmpd="sng">
            <a:solidFill>
              <a:srgbClr val="89BBCD"/>
            </a:solidFill>
            <a:prstDash val="solid"/>
            <a:round/>
            <a:headEnd/>
            <a:tailEnd/>
          </a:ln>
          <a:extLst/>
        </p:spPr>
        <p:txBody>
          <a:bodyPr lIns="0" tIns="0" rIns="0" bIns="0" anchor="ctr">
            <a:spAutoFit/>
          </a:bodyPr>
          <a:lstStyle/>
          <a:p>
            <a:pPr>
              <a:defRPr/>
            </a:pPr>
            <a:endParaRPr lang="zh-CN" altLang="en-US">
              <a:solidFill>
                <a:schemeClr val="tx1"/>
              </a:solidFill>
              <a:ea typeface="+mn-ea"/>
              <a:cs typeface="Arial" pitchFamily="34" charset="0"/>
            </a:endParaRPr>
          </a:p>
        </p:txBody>
      </p:sp>
      <p:sp>
        <p:nvSpPr>
          <p:cNvPr id="84" name="Rectangle 3"/>
          <p:cNvSpPr>
            <a:spLocks noChangeArrowheads="1"/>
          </p:cNvSpPr>
          <p:nvPr/>
        </p:nvSpPr>
        <p:spPr bwMode="auto">
          <a:xfrm>
            <a:off x="545148" y="3462444"/>
            <a:ext cx="576262" cy="523875"/>
          </a:xfrm>
          <a:prstGeom prst="rect">
            <a:avLst/>
          </a:prstGeom>
          <a:solidFill>
            <a:srgbClr val="98BAE0"/>
          </a:solidFill>
          <a:ln w="9525" algn="ctr">
            <a:noFill/>
            <a:miter lim="800000"/>
            <a:headEnd/>
            <a:tailEnd/>
          </a:ln>
          <a:effectLst>
            <a:outerShdw blurRad="50800" dist="38100" dir="2700000" algn="tl" rotWithShape="0">
              <a:prstClr val="black">
                <a:alpha val="40000"/>
              </a:prstClr>
            </a:outerShdw>
          </a:effectLst>
          <a:extLst/>
        </p:spPr>
        <p:txBody>
          <a:bodyPr anchor="ctr">
            <a:spAutoFit/>
          </a:bodyPr>
          <a:lstStyle/>
          <a:p>
            <a:pPr marL="0" marR="0" lvl="0" indent="0" algn="ctr" defTabSz="9525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solidFill>
                <a:effectLst/>
                <a:uLnTx/>
                <a:uFillTx/>
                <a:ea typeface="微软雅黑" pitchFamily="34" charset="-122"/>
              </a:rPr>
              <a:t>招聘</a:t>
            </a:r>
          </a:p>
          <a:p>
            <a:pPr marL="0" marR="0" lvl="0" indent="0" algn="ctr" defTabSz="9525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solidFill>
                <a:effectLst/>
                <a:uLnTx/>
                <a:uFillTx/>
                <a:ea typeface="微软雅黑" pitchFamily="34" charset="-122"/>
              </a:rPr>
              <a:t>选拔</a:t>
            </a:r>
          </a:p>
        </p:txBody>
      </p:sp>
      <p:sp>
        <p:nvSpPr>
          <p:cNvPr id="85" name="Rectangle 5"/>
          <p:cNvSpPr>
            <a:spLocks noChangeArrowheads="1"/>
          </p:cNvSpPr>
          <p:nvPr/>
        </p:nvSpPr>
        <p:spPr bwMode="auto">
          <a:xfrm>
            <a:off x="1184910" y="3583379"/>
            <a:ext cx="2330450" cy="472502"/>
          </a:xfrm>
          <a:prstGeom prst="rect">
            <a:avLst/>
          </a:prstGeom>
          <a:noFill/>
          <a:ln>
            <a:noFill/>
          </a:ln>
          <a:extLst/>
        </p:spPr>
        <p:txBody>
          <a:bodyPr lIns="0" tIns="0" rIns="0" bIns="0" anchor="ctr">
            <a:spAutoFit/>
          </a:bodyPr>
          <a:lstStyle/>
          <a:p>
            <a:pPr marL="174625" indent="-174625">
              <a:lnSpc>
                <a:spcPct val="115000"/>
              </a:lnSpc>
              <a:buClr>
                <a:schemeClr val="tx1"/>
              </a:buClr>
              <a:buSzPts val="1400"/>
              <a:buFont typeface="Times New Roman" pitchFamily="18" charset="0"/>
              <a:buChar char="–"/>
              <a:defRPr/>
            </a:pPr>
            <a:r>
              <a:rPr lang="zh-CN" altLang="zh-CN" sz="1400" b="0" dirty="0">
                <a:solidFill>
                  <a:schemeClr val="tx1"/>
                </a:solidFill>
                <a:ea typeface="+mn-ea"/>
                <a:cs typeface="Arial" pitchFamily="34" charset="0"/>
              </a:rPr>
              <a:t>通过内招</a:t>
            </a:r>
            <a:r>
              <a:rPr lang="zh-CN" altLang="en-US" sz="1400" b="0" dirty="0">
                <a:solidFill>
                  <a:schemeClr val="tx1"/>
                </a:solidFill>
                <a:ea typeface="+mn-ea"/>
                <a:cs typeface="Arial" pitchFamily="34" charset="0"/>
              </a:rPr>
              <a:t>、</a:t>
            </a:r>
            <a:r>
              <a:rPr lang="zh-CN" altLang="zh-CN" sz="1400" b="0" dirty="0">
                <a:solidFill>
                  <a:schemeClr val="tx1"/>
                </a:solidFill>
                <a:ea typeface="+mn-ea"/>
                <a:cs typeface="Arial" pitchFamily="34" charset="0"/>
              </a:rPr>
              <a:t>社招</a:t>
            </a:r>
            <a:r>
              <a:rPr lang="zh-CN" altLang="en-US" sz="1400" b="0" dirty="0">
                <a:solidFill>
                  <a:schemeClr val="tx1"/>
                </a:solidFill>
                <a:ea typeface="+mn-ea"/>
                <a:cs typeface="Arial" pitchFamily="34" charset="0"/>
              </a:rPr>
              <a:t>、本地化</a:t>
            </a:r>
            <a:r>
              <a:rPr lang="zh-CN" altLang="zh-CN" sz="1400" b="0" dirty="0" smtClean="0">
                <a:solidFill>
                  <a:schemeClr val="tx1"/>
                </a:solidFill>
                <a:ea typeface="+mn-ea"/>
                <a:cs typeface="Arial" pitchFamily="34" charset="0"/>
              </a:rPr>
              <a:t>补充</a:t>
            </a:r>
            <a:r>
              <a:rPr lang="zh-CN" altLang="en-US" sz="1400" b="0" dirty="0" smtClean="0">
                <a:solidFill>
                  <a:schemeClr val="tx1"/>
                </a:solidFill>
                <a:ea typeface="+mn-ea"/>
                <a:cs typeface="Arial" pitchFamily="34" charset="0"/>
              </a:rPr>
              <a:t>人员需求</a:t>
            </a:r>
            <a:r>
              <a:rPr lang="zh-CN" altLang="zh-CN" sz="1400" b="0" dirty="0" smtClean="0">
                <a:solidFill>
                  <a:schemeClr val="tx1"/>
                </a:solidFill>
                <a:ea typeface="+mn-ea"/>
                <a:cs typeface="Arial" pitchFamily="34" charset="0"/>
              </a:rPr>
              <a:t>，满足市场</a:t>
            </a:r>
            <a:r>
              <a:rPr lang="zh-CN" altLang="en-US" sz="1400" b="0" dirty="0" smtClean="0">
                <a:solidFill>
                  <a:schemeClr val="tx1"/>
                </a:solidFill>
                <a:ea typeface="+mn-ea"/>
                <a:cs typeface="Arial" pitchFamily="34" charset="0"/>
              </a:rPr>
              <a:t>需要</a:t>
            </a:r>
            <a:endParaRPr lang="en-US" altLang="zh-CN" sz="1400" b="0" dirty="0">
              <a:solidFill>
                <a:schemeClr val="tx1"/>
              </a:solidFill>
              <a:ea typeface="+mn-ea"/>
              <a:cs typeface="Arial" pitchFamily="34" charset="0"/>
            </a:endParaRPr>
          </a:p>
        </p:txBody>
      </p:sp>
      <p:sp>
        <p:nvSpPr>
          <p:cNvPr id="86" name="Freeform 6"/>
          <p:cNvSpPr>
            <a:spLocks/>
          </p:cNvSpPr>
          <p:nvPr/>
        </p:nvSpPr>
        <p:spPr bwMode="auto">
          <a:xfrm>
            <a:off x="1184910" y="3501008"/>
            <a:ext cx="2366963" cy="246221"/>
          </a:xfrm>
          <a:custGeom>
            <a:avLst/>
            <a:gdLst>
              <a:gd name="T0" fmla="*/ 0 w 1720"/>
              <a:gd name="T1" fmla="*/ 0 h 1961"/>
              <a:gd name="T2" fmla="*/ 1720 w 1720"/>
              <a:gd name="T3" fmla="*/ 0 h 1961"/>
              <a:gd name="T4" fmla="*/ 1720 w 1720"/>
              <a:gd name="T5" fmla="*/ 1961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cap="flat" cmpd="sng">
            <a:solidFill>
              <a:srgbClr val="89BBCD"/>
            </a:solidFill>
            <a:prstDash val="solid"/>
            <a:round/>
            <a:headEnd/>
            <a:tailEnd/>
          </a:ln>
          <a:extLst/>
        </p:spPr>
        <p:txBody>
          <a:bodyPr lIns="0" tIns="0" rIns="0" bIns="0" anchor="ctr">
            <a:spAutoFit/>
          </a:bodyPr>
          <a:lstStyle/>
          <a:p>
            <a:pPr>
              <a:defRPr/>
            </a:pPr>
            <a:endParaRPr lang="zh-CN" altLang="en-US">
              <a:solidFill>
                <a:schemeClr val="tx1"/>
              </a:solidFill>
              <a:ea typeface="+mn-ea"/>
              <a:cs typeface="Arial" pitchFamily="34" charset="0"/>
            </a:endParaRPr>
          </a:p>
        </p:txBody>
      </p:sp>
      <p:sp>
        <p:nvSpPr>
          <p:cNvPr id="87" name="Rectangle 3"/>
          <p:cNvSpPr>
            <a:spLocks noChangeArrowheads="1"/>
          </p:cNvSpPr>
          <p:nvPr/>
        </p:nvSpPr>
        <p:spPr bwMode="auto">
          <a:xfrm>
            <a:off x="545148" y="4407006"/>
            <a:ext cx="576262" cy="523875"/>
          </a:xfrm>
          <a:prstGeom prst="rect">
            <a:avLst/>
          </a:prstGeom>
          <a:solidFill>
            <a:srgbClr val="98BAE0"/>
          </a:solidFill>
          <a:ln w="9525" algn="ctr">
            <a:noFill/>
            <a:miter lim="800000"/>
            <a:headEnd/>
            <a:tailEnd/>
          </a:ln>
          <a:effectLst>
            <a:outerShdw blurRad="50800" dist="38100" dir="2700000" algn="tl" rotWithShape="0">
              <a:prstClr val="black">
                <a:alpha val="40000"/>
              </a:prstClr>
            </a:outerShdw>
          </a:effectLst>
          <a:extLst/>
        </p:spPr>
        <p:txBody>
          <a:bodyPr anchor="ctr">
            <a:spAutoFit/>
          </a:bodyPr>
          <a:lstStyle/>
          <a:p>
            <a:pPr marL="0" marR="0" lvl="0" indent="0" algn="ctr" defTabSz="9525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solidFill>
                <a:effectLst/>
                <a:uLnTx/>
                <a:uFillTx/>
                <a:ea typeface="微软雅黑" pitchFamily="34" charset="-122"/>
              </a:rPr>
              <a:t>培训</a:t>
            </a:r>
          </a:p>
          <a:p>
            <a:pPr marL="0" marR="0" lvl="0" indent="0" algn="ctr" defTabSz="9525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solidFill>
                <a:effectLst/>
                <a:uLnTx/>
                <a:uFillTx/>
                <a:ea typeface="微软雅黑" pitchFamily="34" charset="-122"/>
              </a:rPr>
              <a:t>培养</a:t>
            </a:r>
          </a:p>
        </p:txBody>
      </p:sp>
      <p:sp>
        <p:nvSpPr>
          <p:cNvPr id="88" name="Rectangle 5"/>
          <p:cNvSpPr>
            <a:spLocks noChangeArrowheads="1"/>
          </p:cNvSpPr>
          <p:nvPr/>
        </p:nvSpPr>
        <p:spPr bwMode="auto">
          <a:xfrm>
            <a:off x="1184910" y="4398052"/>
            <a:ext cx="2330450" cy="538609"/>
          </a:xfrm>
          <a:prstGeom prst="rect">
            <a:avLst/>
          </a:prstGeom>
          <a:noFill/>
          <a:ln>
            <a:noFill/>
          </a:ln>
          <a:extLst/>
        </p:spPr>
        <p:txBody>
          <a:bodyPr lIns="0" tIns="0" rIns="0" bIns="0" anchor="ctr">
            <a:spAutoFit/>
          </a:bodyPr>
          <a:lstStyle/>
          <a:p>
            <a:pPr marL="174625" indent="-174625">
              <a:lnSpc>
                <a:spcPct val="125000"/>
              </a:lnSpc>
              <a:buClr>
                <a:schemeClr val="tx1"/>
              </a:buClr>
              <a:buSzPts val="1400"/>
              <a:buFont typeface="Times New Roman" pitchFamily="18" charset="0"/>
              <a:buChar char="–"/>
              <a:defRPr/>
            </a:pPr>
            <a:r>
              <a:rPr lang="zh-CN" altLang="en-US" sz="1400" b="0" dirty="0" smtClean="0">
                <a:solidFill>
                  <a:schemeClr val="tx1"/>
                </a:solidFill>
                <a:ea typeface="+mn-ea"/>
                <a:cs typeface="Arial" pitchFamily="34" charset="0"/>
              </a:rPr>
              <a:t>开发培训课程体系</a:t>
            </a:r>
            <a:r>
              <a:rPr lang="zh-CN" altLang="zh-CN" sz="1400" b="0" dirty="0" smtClean="0">
                <a:solidFill>
                  <a:schemeClr val="tx1"/>
                </a:solidFill>
                <a:ea typeface="+mn-ea"/>
                <a:cs typeface="Arial" pitchFamily="34" charset="0"/>
              </a:rPr>
              <a:t>，</a:t>
            </a:r>
            <a:r>
              <a:rPr lang="zh-CN" altLang="en-US" sz="1400" b="0" dirty="0" smtClean="0">
                <a:solidFill>
                  <a:schemeClr val="tx1"/>
                </a:solidFill>
                <a:ea typeface="+mn-ea"/>
                <a:cs typeface="Arial" pitchFamily="34" charset="0"/>
              </a:rPr>
              <a:t>对工程师技术储备进行</a:t>
            </a:r>
            <a:r>
              <a:rPr lang="zh-CN" altLang="zh-CN" sz="1400" b="0" dirty="0" smtClean="0">
                <a:solidFill>
                  <a:schemeClr val="tx1"/>
                </a:solidFill>
                <a:ea typeface="+mn-ea"/>
                <a:cs typeface="Arial" pitchFamily="34" charset="0"/>
              </a:rPr>
              <a:t>针对性</a:t>
            </a:r>
            <a:r>
              <a:rPr lang="zh-CN" altLang="zh-CN" sz="1400" b="0" dirty="0">
                <a:solidFill>
                  <a:schemeClr val="tx1"/>
                </a:solidFill>
                <a:ea typeface="+mn-ea"/>
                <a:cs typeface="Arial" pitchFamily="34" charset="0"/>
              </a:rPr>
              <a:t>培养</a:t>
            </a:r>
            <a:endParaRPr lang="en-US" altLang="zh-CN" sz="1400" b="0" dirty="0">
              <a:solidFill>
                <a:schemeClr val="tx1"/>
              </a:solidFill>
              <a:ea typeface="+mn-ea"/>
              <a:cs typeface="Arial" pitchFamily="34" charset="0"/>
            </a:endParaRPr>
          </a:p>
        </p:txBody>
      </p:sp>
      <p:sp>
        <p:nvSpPr>
          <p:cNvPr id="89" name="Freeform 6"/>
          <p:cNvSpPr>
            <a:spLocks/>
          </p:cNvSpPr>
          <p:nvPr/>
        </p:nvSpPr>
        <p:spPr bwMode="auto">
          <a:xfrm>
            <a:off x="1184910" y="4365104"/>
            <a:ext cx="2366963" cy="246221"/>
          </a:xfrm>
          <a:custGeom>
            <a:avLst/>
            <a:gdLst>
              <a:gd name="T0" fmla="*/ 0 w 1720"/>
              <a:gd name="T1" fmla="*/ 0 h 1961"/>
              <a:gd name="T2" fmla="*/ 1720 w 1720"/>
              <a:gd name="T3" fmla="*/ 0 h 1961"/>
              <a:gd name="T4" fmla="*/ 1720 w 1720"/>
              <a:gd name="T5" fmla="*/ 1961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cap="flat" cmpd="sng">
            <a:solidFill>
              <a:srgbClr val="89BBCD"/>
            </a:solidFill>
            <a:prstDash val="solid"/>
            <a:round/>
            <a:headEnd/>
            <a:tailEnd/>
          </a:ln>
          <a:extLst/>
        </p:spPr>
        <p:txBody>
          <a:bodyPr lIns="0" tIns="0" rIns="0" bIns="0" anchor="ctr">
            <a:spAutoFit/>
          </a:bodyPr>
          <a:lstStyle/>
          <a:p>
            <a:pPr>
              <a:defRPr/>
            </a:pPr>
            <a:endParaRPr lang="zh-CN" altLang="en-US">
              <a:solidFill>
                <a:schemeClr val="tx1"/>
              </a:solidFill>
              <a:ea typeface="+mn-ea"/>
              <a:cs typeface="Arial" pitchFamily="34" charset="0"/>
            </a:endParaRPr>
          </a:p>
        </p:txBody>
      </p:sp>
      <p:sp>
        <p:nvSpPr>
          <p:cNvPr id="90" name="Rectangle 3"/>
          <p:cNvSpPr>
            <a:spLocks noChangeArrowheads="1"/>
          </p:cNvSpPr>
          <p:nvPr/>
        </p:nvSpPr>
        <p:spPr bwMode="auto">
          <a:xfrm>
            <a:off x="545148" y="5215044"/>
            <a:ext cx="576262" cy="523875"/>
          </a:xfrm>
          <a:prstGeom prst="rect">
            <a:avLst/>
          </a:prstGeom>
          <a:solidFill>
            <a:srgbClr val="98BAE0"/>
          </a:solidFill>
          <a:ln w="9525" algn="ctr">
            <a:noFill/>
            <a:miter lim="800000"/>
            <a:headEnd/>
            <a:tailEnd/>
          </a:ln>
          <a:effectLst>
            <a:outerShdw blurRad="50800" dist="38100" dir="2700000" algn="tl" rotWithShape="0">
              <a:prstClr val="black">
                <a:alpha val="40000"/>
              </a:prstClr>
            </a:outerShdw>
          </a:effectLst>
          <a:extLst/>
        </p:spPr>
        <p:txBody>
          <a:bodyPr anchor="ctr">
            <a:spAutoFit/>
          </a:bodyPr>
          <a:lstStyle/>
          <a:p>
            <a:pPr marL="0" marR="0" lvl="0" indent="0" algn="ctr" defTabSz="9525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solidFill>
                <a:effectLst/>
                <a:uLnTx/>
                <a:uFillTx/>
                <a:ea typeface="微软雅黑" pitchFamily="34" charset="-122"/>
              </a:rPr>
              <a:t>优胜</a:t>
            </a:r>
          </a:p>
          <a:p>
            <a:pPr marL="0" marR="0" lvl="0" indent="0" algn="ctr" defTabSz="9525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chemeClr val="tx1"/>
                </a:solidFill>
                <a:effectLst/>
                <a:uLnTx/>
                <a:uFillTx/>
                <a:ea typeface="微软雅黑" pitchFamily="34" charset="-122"/>
              </a:rPr>
              <a:t>劣汰</a:t>
            </a:r>
          </a:p>
        </p:txBody>
      </p:sp>
      <p:sp>
        <p:nvSpPr>
          <p:cNvPr id="92" name="Rectangle 5"/>
          <p:cNvSpPr>
            <a:spLocks noChangeArrowheads="1"/>
          </p:cNvSpPr>
          <p:nvPr/>
        </p:nvSpPr>
        <p:spPr bwMode="auto">
          <a:xfrm>
            <a:off x="1184910" y="5178404"/>
            <a:ext cx="2330450" cy="779509"/>
          </a:xfrm>
          <a:prstGeom prst="rect">
            <a:avLst/>
          </a:prstGeom>
          <a:noFill/>
          <a:ln>
            <a:noFill/>
          </a:ln>
          <a:extLst/>
        </p:spPr>
        <p:txBody>
          <a:bodyPr lIns="0" tIns="0" rIns="0" bIns="0" anchor="ctr">
            <a:spAutoFit/>
          </a:bodyPr>
          <a:lstStyle/>
          <a:p>
            <a:pPr marL="174625" indent="-174625">
              <a:lnSpc>
                <a:spcPct val="125000"/>
              </a:lnSpc>
              <a:buClr>
                <a:schemeClr val="tx1"/>
              </a:buClr>
              <a:buSzPts val="1400"/>
              <a:buFont typeface="Times New Roman" pitchFamily="18" charset="0"/>
              <a:buChar char="–"/>
              <a:defRPr/>
            </a:pPr>
            <a:r>
              <a:rPr lang="zh-CN" altLang="en-US" sz="1400" b="0" dirty="0" smtClean="0">
                <a:solidFill>
                  <a:schemeClr val="tx1"/>
                </a:solidFill>
                <a:ea typeface="+mn-ea"/>
                <a:cs typeface="Arial" pitchFamily="34" charset="0"/>
              </a:rPr>
              <a:t>完善</a:t>
            </a:r>
            <a:r>
              <a:rPr lang="zh-CN" altLang="zh-CN" sz="1400" b="0" dirty="0" smtClean="0">
                <a:solidFill>
                  <a:schemeClr val="tx1"/>
                </a:solidFill>
                <a:ea typeface="+mn-ea"/>
                <a:cs typeface="Arial" pitchFamily="34" charset="0"/>
              </a:rPr>
              <a:t>服务</a:t>
            </a:r>
            <a:r>
              <a:rPr lang="zh-CN" altLang="zh-CN" sz="1400" b="0" dirty="0">
                <a:solidFill>
                  <a:schemeClr val="tx1"/>
                </a:solidFill>
                <a:ea typeface="+mn-ea"/>
                <a:cs typeface="Arial" pitchFamily="34" charset="0"/>
              </a:rPr>
              <a:t>队伍人员晋升</a:t>
            </a:r>
            <a:r>
              <a:rPr lang="zh-CN" altLang="zh-CN" sz="1400" b="0" dirty="0" smtClean="0">
                <a:solidFill>
                  <a:schemeClr val="tx1"/>
                </a:solidFill>
                <a:ea typeface="+mn-ea"/>
                <a:cs typeface="Arial" pitchFamily="34" charset="0"/>
              </a:rPr>
              <a:t>、</a:t>
            </a:r>
            <a:r>
              <a:rPr lang="zh-CN" altLang="en-US" sz="1400" b="0" dirty="0" smtClean="0">
                <a:solidFill>
                  <a:schemeClr val="tx1"/>
                </a:solidFill>
                <a:ea typeface="+mn-ea"/>
                <a:cs typeface="Arial" pitchFamily="34" charset="0"/>
              </a:rPr>
              <a:t>流通</a:t>
            </a:r>
            <a:r>
              <a:rPr lang="zh-CN" altLang="zh-CN" sz="1400" b="0" dirty="0" smtClean="0">
                <a:solidFill>
                  <a:schemeClr val="tx1"/>
                </a:solidFill>
                <a:ea typeface="+mn-ea"/>
                <a:cs typeface="Arial" pitchFamily="34" charset="0"/>
              </a:rPr>
              <a:t>和</a:t>
            </a:r>
            <a:r>
              <a:rPr lang="zh-CN" altLang="zh-CN" sz="1400" b="0" dirty="0">
                <a:solidFill>
                  <a:schemeClr val="tx1"/>
                </a:solidFill>
                <a:ea typeface="+mn-ea"/>
                <a:cs typeface="Arial" pitchFamily="34" charset="0"/>
              </a:rPr>
              <a:t>淘汰</a:t>
            </a:r>
            <a:r>
              <a:rPr lang="zh-CN" altLang="zh-CN" sz="1400" b="0" dirty="0" smtClean="0">
                <a:solidFill>
                  <a:schemeClr val="tx1"/>
                </a:solidFill>
                <a:ea typeface="+mn-ea"/>
                <a:cs typeface="Arial" pitchFamily="34" charset="0"/>
              </a:rPr>
              <a:t>机制</a:t>
            </a:r>
            <a:r>
              <a:rPr lang="zh-CN" altLang="en-US" sz="1400" b="0" dirty="0" smtClean="0">
                <a:solidFill>
                  <a:schemeClr val="tx1"/>
                </a:solidFill>
                <a:ea typeface="+mn-ea"/>
                <a:cs typeface="Arial" pitchFamily="34" charset="0"/>
              </a:rPr>
              <a:t>，促进服务队伍建设良性循环</a:t>
            </a:r>
            <a:endParaRPr lang="zh-CN" altLang="zh-CN" sz="1400" b="0" dirty="0">
              <a:solidFill>
                <a:schemeClr val="tx1"/>
              </a:solidFill>
              <a:ea typeface="+mn-ea"/>
              <a:cs typeface="Arial" pitchFamily="34" charset="0"/>
            </a:endParaRPr>
          </a:p>
        </p:txBody>
      </p:sp>
      <p:sp>
        <p:nvSpPr>
          <p:cNvPr id="96" name="Freeform 6"/>
          <p:cNvSpPr>
            <a:spLocks/>
          </p:cNvSpPr>
          <p:nvPr/>
        </p:nvSpPr>
        <p:spPr bwMode="auto">
          <a:xfrm>
            <a:off x="1184910" y="5157192"/>
            <a:ext cx="2366963" cy="246221"/>
          </a:xfrm>
          <a:custGeom>
            <a:avLst/>
            <a:gdLst>
              <a:gd name="T0" fmla="*/ 0 w 1720"/>
              <a:gd name="T1" fmla="*/ 0 h 1961"/>
              <a:gd name="T2" fmla="*/ 1720 w 1720"/>
              <a:gd name="T3" fmla="*/ 0 h 1961"/>
              <a:gd name="T4" fmla="*/ 1720 w 1720"/>
              <a:gd name="T5" fmla="*/ 1961 h 1961"/>
              <a:gd name="T6" fmla="*/ 0 60000 65536"/>
              <a:gd name="T7" fmla="*/ 0 60000 65536"/>
              <a:gd name="T8" fmla="*/ 0 60000 65536"/>
              <a:gd name="T9" fmla="*/ 0 w 1720"/>
              <a:gd name="T10" fmla="*/ 0 h 1961"/>
              <a:gd name="T11" fmla="*/ 1720 w 1720"/>
              <a:gd name="T12" fmla="*/ 1961 h 1961"/>
            </a:gdLst>
            <a:ahLst/>
            <a:cxnLst>
              <a:cxn ang="T6">
                <a:pos x="T0" y="T1"/>
              </a:cxn>
              <a:cxn ang="T7">
                <a:pos x="T2" y="T3"/>
              </a:cxn>
              <a:cxn ang="T8">
                <a:pos x="T4" y="T5"/>
              </a:cxn>
            </a:cxnLst>
            <a:rect l="T9" t="T10" r="T11" b="T12"/>
            <a:pathLst>
              <a:path w="1720" h="1961">
                <a:moveTo>
                  <a:pt x="0" y="0"/>
                </a:moveTo>
                <a:lnTo>
                  <a:pt x="1720" y="0"/>
                </a:lnTo>
                <a:lnTo>
                  <a:pt x="1720" y="1961"/>
                </a:lnTo>
              </a:path>
            </a:pathLst>
          </a:custGeom>
          <a:noFill/>
          <a:ln w="22225" cap="flat" cmpd="sng">
            <a:solidFill>
              <a:srgbClr val="89BBCD"/>
            </a:solidFill>
            <a:prstDash val="solid"/>
            <a:round/>
            <a:headEnd/>
            <a:tailEnd/>
          </a:ln>
          <a:extLst/>
        </p:spPr>
        <p:txBody>
          <a:bodyPr lIns="0" tIns="0" rIns="0" bIns="0" anchor="ctr">
            <a:spAutoFit/>
          </a:bodyPr>
          <a:lstStyle/>
          <a:p>
            <a:pPr>
              <a:defRPr/>
            </a:pPr>
            <a:endParaRPr lang="zh-CN" altLang="en-US">
              <a:solidFill>
                <a:schemeClr val="tx1"/>
              </a:solidFill>
              <a:ea typeface="+mn-ea"/>
              <a:cs typeface="Arial" pitchFamily="34" charset="0"/>
            </a:endParaRPr>
          </a:p>
        </p:txBody>
      </p:sp>
      <p:sp>
        <p:nvSpPr>
          <p:cNvPr id="97" name="TextBox 31"/>
          <p:cNvSpPr txBox="1">
            <a:spLocks noChangeArrowheads="1"/>
          </p:cNvSpPr>
          <p:nvPr/>
        </p:nvSpPr>
        <p:spPr bwMode="auto">
          <a:xfrm>
            <a:off x="924560" y="1968664"/>
            <a:ext cx="2247900" cy="369332"/>
          </a:xfrm>
          <a:prstGeom prst="rect">
            <a:avLst/>
          </a:prstGeom>
          <a:noFill/>
          <a:ln>
            <a:noFill/>
          </a:ln>
          <a:extLst/>
        </p:spPr>
        <p:txBody>
          <a:bodyPr>
            <a:spAutoFit/>
          </a:bodyPr>
          <a:lstStyle>
            <a:lvl1pPr>
              <a:defRPr sz="1600" b="1">
                <a:solidFill>
                  <a:schemeClr val="tx1"/>
                </a:solidFill>
                <a:latin typeface="Arial" charset="0"/>
                <a:ea typeface="黑体" pitchFamily="2" charset="-122"/>
              </a:defRPr>
            </a:lvl1pPr>
            <a:lvl2pPr marL="742950" indent="-285750">
              <a:defRPr sz="1600" b="1">
                <a:solidFill>
                  <a:schemeClr val="tx1"/>
                </a:solidFill>
                <a:latin typeface="Arial" charset="0"/>
                <a:ea typeface="黑体" pitchFamily="2" charset="-122"/>
              </a:defRPr>
            </a:lvl2pPr>
            <a:lvl3pPr marL="1143000" indent="-228600">
              <a:defRPr sz="1600" b="1">
                <a:solidFill>
                  <a:schemeClr val="tx1"/>
                </a:solidFill>
                <a:latin typeface="Arial" charset="0"/>
                <a:ea typeface="黑体" pitchFamily="2" charset="-122"/>
              </a:defRPr>
            </a:lvl3pPr>
            <a:lvl4pPr marL="1600200" indent="-228600">
              <a:defRPr sz="1600" b="1">
                <a:solidFill>
                  <a:schemeClr val="tx1"/>
                </a:solidFill>
                <a:latin typeface="Arial" charset="0"/>
                <a:ea typeface="黑体" pitchFamily="2" charset="-122"/>
              </a:defRPr>
            </a:lvl4pPr>
            <a:lvl5pPr marL="2057400" indent="-228600">
              <a:defRPr sz="1600" b="1">
                <a:solidFill>
                  <a:schemeClr val="tx1"/>
                </a:solidFill>
                <a:latin typeface="Arial" charset="0"/>
                <a:ea typeface="黑体" pitchFamily="2" charset="-122"/>
              </a:defRPr>
            </a:lvl5pPr>
            <a:lvl6pPr marL="2514600" indent="-228600" fontAlgn="base">
              <a:spcBef>
                <a:spcPct val="0"/>
              </a:spcBef>
              <a:spcAft>
                <a:spcPct val="0"/>
              </a:spcAft>
              <a:defRPr sz="1600" b="1">
                <a:solidFill>
                  <a:schemeClr val="tx1"/>
                </a:solidFill>
                <a:latin typeface="Arial" charset="0"/>
                <a:ea typeface="黑体" pitchFamily="2" charset="-122"/>
              </a:defRPr>
            </a:lvl6pPr>
            <a:lvl7pPr marL="2971800" indent="-228600" fontAlgn="base">
              <a:spcBef>
                <a:spcPct val="0"/>
              </a:spcBef>
              <a:spcAft>
                <a:spcPct val="0"/>
              </a:spcAft>
              <a:defRPr sz="1600" b="1">
                <a:solidFill>
                  <a:schemeClr val="tx1"/>
                </a:solidFill>
                <a:latin typeface="Arial" charset="0"/>
                <a:ea typeface="黑体" pitchFamily="2" charset="-122"/>
              </a:defRPr>
            </a:lvl7pPr>
            <a:lvl8pPr marL="3429000" indent="-228600" fontAlgn="base">
              <a:spcBef>
                <a:spcPct val="0"/>
              </a:spcBef>
              <a:spcAft>
                <a:spcPct val="0"/>
              </a:spcAft>
              <a:defRPr sz="1600" b="1">
                <a:solidFill>
                  <a:schemeClr val="tx1"/>
                </a:solidFill>
                <a:latin typeface="Arial" charset="0"/>
                <a:ea typeface="黑体" pitchFamily="2" charset="-122"/>
              </a:defRPr>
            </a:lvl8pPr>
            <a:lvl9pPr marL="3886200" indent="-228600" fontAlgn="base">
              <a:spcBef>
                <a:spcPct val="0"/>
              </a:spcBef>
              <a:spcAft>
                <a:spcPct val="0"/>
              </a:spcAft>
              <a:defRPr sz="1600" b="1">
                <a:solidFill>
                  <a:schemeClr val="tx1"/>
                </a:solidFill>
                <a:latin typeface="Arial" charset="0"/>
                <a:ea typeface="黑体" pitchFamily="2" charset="-122"/>
              </a:defRPr>
            </a:lvl9pPr>
          </a:lstStyle>
          <a:p>
            <a:pPr algn="ctr">
              <a:defRPr/>
            </a:pPr>
            <a:r>
              <a:rPr lang="zh-CN" altLang="en-US" sz="1800" b="0" dirty="0">
                <a:latin typeface="Arial" pitchFamily="34" charset="0"/>
                <a:ea typeface="+mn-ea"/>
                <a:cs typeface="Arial" pitchFamily="34" charset="0"/>
              </a:rPr>
              <a:t>举措</a:t>
            </a:r>
          </a:p>
        </p:txBody>
      </p:sp>
      <p:graphicFrame>
        <p:nvGraphicFramePr>
          <p:cNvPr id="98" name="Object 194"/>
          <p:cNvGraphicFramePr>
            <a:graphicFrameLocks noChangeAspect="1"/>
          </p:cNvGraphicFramePr>
          <p:nvPr>
            <p:extLst>
              <p:ext uri="{D42A27DB-BD31-4B8C-83A1-F6EECF244321}">
                <p14:modId xmlns="" xmlns:p14="http://schemas.microsoft.com/office/powerpoint/2010/main" val="4086011236"/>
              </p:ext>
            </p:extLst>
          </p:nvPr>
        </p:nvGraphicFramePr>
        <p:xfrm>
          <a:off x="3813175" y="3203575"/>
          <a:ext cx="1317625" cy="1084263"/>
        </p:xfrm>
        <a:graphic>
          <a:graphicData uri="http://schemas.openxmlformats.org/presentationml/2006/ole">
            <p:oleObj spid="_x0000_s96258" name="图表" r:id="rId4" imgW="3512807" imgH="2887920" progId="MSGraph.Chart.8">
              <p:embed followColorScheme="full"/>
            </p:oleObj>
          </a:graphicData>
        </a:graphic>
      </p:graphicFrame>
      <p:graphicFrame>
        <p:nvGraphicFramePr>
          <p:cNvPr id="99" name="Object 195"/>
          <p:cNvGraphicFramePr>
            <a:graphicFrameLocks noChangeAspect="1"/>
          </p:cNvGraphicFramePr>
          <p:nvPr>
            <p:extLst>
              <p:ext uri="{D42A27DB-BD31-4B8C-83A1-F6EECF244321}">
                <p14:modId xmlns="" xmlns:p14="http://schemas.microsoft.com/office/powerpoint/2010/main" val="3006511352"/>
              </p:ext>
            </p:extLst>
          </p:nvPr>
        </p:nvGraphicFramePr>
        <p:xfrm>
          <a:off x="5170488" y="3209925"/>
          <a:ext cx="1304925" cy="1079500"/>
        </p:xfrm>
        <a:graphic>
          <a:graphicData uri="http://schemas.openxmlformats.org/presentationml/2006/ole">
            <p:oleObj spid="_x0000_s96259" name="图表" r:id="rId5" imgW="3489933" imgH="2887920" progId="MSGraph.Chart.8">
              <p:embed followColorScheme="full"/>
            </p:oleObj>
          </a:graphicData>
        </a:graphic>
      </p:graphicFrame>
      <p:sp>
        <p:nvSpPr>
          <p:cNvPr id="100" name="TextBox 31"/>
          <p:cNvSpPr txBox="1">
            <a:spLocks noChangeArrowheads="1"/>
          </p:cNvSpPr>
          <p:nvPr/>
        </p:nvSpPr>
        <p:spPr bwMode="auto">
          <a:xfrm>
            <a:off x="3969385" y="1968664"/>
            <a:ext cx="2247900" cy="369332"/>
          </a:xfrm>
          <a:prstGeom prst="rect">
            <a:avLst/>
          </a:prstGeom>
          <a:noFill/>
          <a:ln>
            <a:noFill/>
          </a:ln>
          <a:extLst/>
        </p:spPr>
        <p:txBody>
          <a:bodyPr>
            <a:spAutoFit/>
          </a:bodyPr>
          <a:lstStyle>
            <a:lvl1pPr>
              <a:defRPr sz="1600" b="1">
                <a:solidFill>
                  <a:schemeClr val="tx1"/>
                </a:solidFill>
                <a:latin typeface="Arial" charset="0"/>
                <a:ea typeface="黑体" pitchFamily="2" charset="-122"/>
              </a:defRPr>
            </a:lvl1pPr>
            <a:lvl2pPr marL="742950" indent="-285750">
              <a:defRPr sz="1600" b="1">
                <a:solidFill>
                  <a:schemeClr val="tx1"/>
                </a:solidFill>
                <a:latin typeface="Arial" charset="0"/>
                <a:ea typeface="黑体" pitchFamily="2" charset="-122"/>
              </a:defRPr>
            </a:lvl2pPr>
            <a:lvl3pPr marL="1143000" indent="-228600">
              <a:defRPr sz="1600" b="1">
                <a:solidFill>
                  <a:schemeClr val="tx1"/>
                </a:solidFill>
                <a:latin typeface="Arial" charset="0"/>
                <a:ea typeface="黑体" pitchFamily="2" charset="-122"/>
              </a:defRPr>
            </a:lvl3pPr>
            <a:lvl4pPr marL="1600200" indent="-228600">
              <a:defRPr sz="1600" b="1">
                <a:solidFill>
                  <a:schemeClr val="tx1"/>
                </a:solidFill>
                <a:latin typeface="Arial" charset="0"/>
                <a:ea typeface="黑体" pitchFamily="2" charset="-122"/>
              </a:defRPr>
            </a:lvl4pPr>
            <a:lvl5pPr marL="2057400" indent="-228600">
              <a:defRPr sz="1600" b="1">
                <a:solidFill>
                  <a:schemeClr val="tx1"/>
                </a:solidFill>
                <a:latin typeface="Arial" charset="0"/>
                <a:ea typeface="黑体" pitchFamily="2" charset="-122"/>
              </a:defRPr>
            </a:lvl5pPr>
            <a:lvl6pPr marL="2514600" indent="-228600" fontAlgn="base">
              <a:spcBef>
                <a:spcPct val="0"/>
              </a:spcBef>
              <a:spcAft>
                <a:spcPct val="0"/>
              </a:spcAft>
              <a:defRPr sz="1600" b="1">
                <a:solidFill>
                  <a:schemeClr val="tx1"/>
                </a:solidFill>
                <a:latin typeface="Arial" charset="0"/>
                <a:ea typeface="黑体" pitchFamily="2" charset="-122"/>
              </a:defRPr>
            </a:lvl6pPr>
            <a:lvl7pPr marL="2971800" indent="-228600" fontAlgn="base">
              <a:spcBef>
                <a:spcPct val="0"/>
              </a:spcBef>
              <a:spcAft>
                <a:spcPct val="0"/>
              </a:spcAft>
              <a:defRPr sz="1600" b="1">
                <a:solidFill>
                  <a:schemeClr val="tx1"/>
                </a:solidFill>
                <a:latin typeface="Arial" charset="0"/>
                <a:ea typeface="黑体" pitchFamily="2" charset="-122"/>
              </a:defRPr>
            </a:lvl7pPr>
            <a:lvl8pPr marL="3429000" indent="-228600" fontAlgn="base">
              <a:spcBef>
                <a:spcPct val="0"/>
              </a:spcBef>
              <a:spcAft>
                <a:spcPct val="0"/>
              </a:spcAft>
              <a:defRPr sz="1600" b="1">
                <a:solidFill>
                  <a:schemeClr val="tx1"/>
                </a:solidFill>
                <a:latin typeface="Arial" charset="0"/>
                <a:ea typeface="黑体" pitchFamily="2" charset="-122"/>
              </a:defRPr>
            </a:lvl8pPr>
            <a:lvl9pPr marL="3886200" indent="-228600" fontAlgn="base">
              <a:spcBef>
                <a:spcPct val="0"/>
              </a:spcBef>
              <a:spcAft>
                <a:spcPct val="0"/>
              </a:spcAft>
              <a:defRPr sz="1600" b="1">
                <a:solidFill>
                  <a:schemeClr val="tx1"/>
                </a:solidFill>
                <a:latin typeface="Arial" charset="0"/>
                <a:ea typeface="黑体" pitchFamily="2" charset="-122"/>
              </a:defRPr>
            </a:lvl9pPr>
          </a:lstStyle>
          <a:p>
            <a:pPr algn="ctr">
              <a:defRPr/>
            </a:pPr>
            <a:r>
              <a:rPr lang="zh-CN" altLang="en-US" sz="1800" b="0" dirty="0">
                <a:latin typeface="Arial" pitchFamily="34" charset="0"/>
                <a:ea typeface="+mn-ea"/>
                <a:cs typeface="Arial" pitchFamily="34" charset="0"/>
              </a:rPr>
              <a:t>服务队伍转型</a:t>
            </a:r>
          </a:p>
        </p:txBody>
      </p:sp>
      <p:graphicFrame>
        <p:nvGraphicFramePr>
          <p:cNvPr id="101" name="Group 556"/>
          <p:cNvGraphicFramePr>
            <a:graphicFrameLocks noGrp="1"/>
          </p:cNvGraphicFramePr>
          <p:nvPr>
            <p:extLst>
              <p:ext uri="{D42A27DB-BD31-4B8C-83A1-F6EECF244321}">
                <p14:modId xmlns="" xmlns:p14="http://schemas.microsoft.com/office/powerpoint/2010/main" val="1439196014"/>
              </p:ext>
            </p:extLst>
          </p:nvPr>
        </p:nvGraphicFramePr>
        <p:xfrm>
          <a:off x="4051935" y="4364144"/>
          <a:ext cx="2336165" cy="1554480"/>
        </p:xfrm>
        <a:graphic>
          <a:graphicData uri="http://schemas.openxmlformats.org/drawingml/2006/table">
            <a:tbl>
              <a:tblPr/>
              <a:tblGrid>
                <a:gridCol w="701197"/>
                <a:gridCol w="1634968"/>
              </a:tblGrid>
              <a:tr h="130175">
                <a:tc>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ctr" defTabSz="9525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微软雅黑"/>
                          <a:ea typeface="微软雅黑"/>
                          <a:cs typeface="微软雅黑"/>
                        </a:rPr>
                        <a:t>工程师</a:t>
                      </a:r>
                      <a:endParaRPr kumimoji="0" lang="en-US" altLang="zh-CN" sz="1200" b="1" i="0" u="none" strike="noStrike" cap="none" normalizeH="0" baseline="0" dirty="0" smtClean="0">
                        <a:ln>
                          <a:noFill/>
                        </a:ln>
                        <a:solidFill>
                          <a:schemeClr val="tx1"/>
                        </a:solidFill>
                        <a:effectLst/>
                        <a:latin typeface="微软雅黑"/>
                        <a:ea typeface="微软雅黑"/>
                        <a:cs typeface="微软雅黑"/>
                      </a:endParaRPr>
                    </a:p>
                  </a:txBody>
                  <a:tcPr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dot"/>
                      <a:round/>
                      <a:headEnd type="none" w="med" len="med"/>
                      <a:tailEnd type="none" w="med" len="med"/>
                    </a:lnB>
                    <a:lnTlToBr>
                      <a:noFill/>
                    </a:lnTlToBr>
                    <a:lnBlToTr>
                      <a:noFill/>
                    </a:lnBlToTr>
                    <a:solidFill>
                      <a:srgbClr val="89BBCD"/>
                    </a:solidFill>
                  </a:tcPr>
                </a:tc>
                <a:tc>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l" defTabSz="952500" rtl="0" eaLnBrk="1" fontAlgn="ctr"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a:ea typeface="微软雅黑"/>
                          <a:cs typeface="微软雅黑"/>
                        </a:rPr>
                        <a:t>懂管理、会语言、</a:t>
                      </a:r>
                    </a:p>
                    <a:p>
                      <a:pPr marL="0" marR="0" lvl="0" indent="0" algn="l" defTabSz="952500" rtl="0" eaLnBrk="1" fontAlgn="ctr"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a:ea typeface="微软雅黑"/>
                          <a:cs typeface="微软雅黑"/>
                        </a:rPr>
                        <a:t>能修车、能培训</a:t>
                      </a:r>
                    </a:p>
                  </a:txBody>
                  <a:tcPr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000000"/>
                      </a:solidFill>
                      <a:prstDash val="dot"/>
                      <a:round/>
                      <a:headEnd type="none" w="med" len="med"/>
                      <a:tailEnd type="none" w="med" len="med"/>
                    </a:lnB>
                    <a:lnTlToBr>
                      <a:noFill/>
                    </a:lnTlToBr>
                    <a:lnBlToTr>
                      <a:noFill/>
                    </a:lnBlToTr>
                    <a:solidFill>
                      <a:srgbClr val="89BBCD"/>
                    </a:solidFill>
                  </a:tcPr>
                </a:tc>
              </a:tr>
              <a:tr h="130175">
                <a:tc>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ctr" defTabSz="9525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微软雅黑"/>
                          <a:ea typeface="微软雅黑"/>
                          <a:cs typeface="微软雅黑"/>
                        </a:rPr>
                        <a:t>技  师</a:t>
                      </a:r>
                    </a:p>
                  </a:txBody>
                  <a:tcPr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lnTlToBr>
                      <a:noFill/>
                    </a:lnTlToBr>
                    <a:lnBlToTr>
                      <a:noFill/>
                    </a:lnBlToTr>
                    <a:solidFill>
                      <a:srgbClr val="C7DFE7"/>
                    </a:solidFill>
                  </a:tcPr>
                </a:tc>
                <a:tc>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l" defTabSz="952500" rtl="0" eaLnBrk="1" fontAlgn="ctr"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a:ea typeface="微软雅黑"/>
                          <a:cs typeface="微软雅黑"/>
                        </a:rPr>
                        <a:t>维修能力强，语言和管理能力提升，由“干”向“管”转变。</a:t>
                      </a:r>
                    </a:p>
                  </a:txBody>
                  <a:tcPr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lnTlToBr>
                      <a:noFill/>
                    </a:lnTlToBr>
                    <a:lnBlToTr>
                      <a:noFill/>
                    </a:lnBlToTr>
                    <a:solidFill>
                      <a:srgbClr val="C7DFE7"/>
                    </a:solidFill>
                  </a:tcPr>
                </a:tc>
              </a:tr>
              <a:tr h="130175">
                <a:tc>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ctr" defTabSz="9525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微软雅黑"/>
                          <a:ea typeface="微软雅黑"/>
                          <a:cs typeface="微软雅黑"/>
                        </a:rPr>
                        <a:t>培训师</a:t>
                      </a:r>
                    </a:p>
                  </a:txBody>
                  <a:tcPr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l" defTabSz="952500" rtl="0" eaLnBrk="1" fontAlgn="ctr"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a:ea typeface="微软雅黑"/>
                          <a:cs typeface="微软雅黑"/>
                        </a:rPr>
                        <a:t>会语言、能修车、</a:t>
                      </a:r>
                    </a:p>
                    <a:p>
                      <a:pPr marL="0" marR="0" lvl="0" indent="0" algn="l" defTabSz="952500" rtl="0" eaLnBrk="1" fontAlgn="ctr"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a:ea typeface="微软雅黑"/>
                          <a:cs typeface="微软雅黑"/>
                        </a:rPr>
                        <a:t>能培训</a:t>
                      </a:r>
                    </a:p>
                  </a:txBody>
                  <a:tcPr anchor="ct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noFill/>
                  </a:tcPr>
                </a:tc>
              </a:tr>
            </a:tbl>
          </a:graphicData>
        </a:graphic>
      </p:graphicFrame>
      <p:sp>
        <p:nvSpPr>
          <p:cNvPr id="103" name="Text Box 289"/>
          <p:cNvSpPr txBox="1">
            <a:spLocks noChangeArrowheads="1"/>
          </p:cNvSpPr>
          <p:nvPr/>
        </p:nvSpPr>
        <p:spPr bwMode="auto">
          <a:xfrm>
            <a:off x="3874135" y="2560744"/>
            <a:ext cx="1041400" cy="731837"/>
          </a:xfrm>
          <a:prstGeom prst="rect">
            <a:avLst/>
          </a:prstGeom>
          <a:noFill/>
          <a:ln>
            <a:noFill/>
          </a:ln>
          <a:effectLst/>
          <a:extLst/>
        </p:spPr>
        <p:txBody>
          <a:bodyPr>
            <a:spAutoFit/>
          </a:bodyPr>
          <a:lstStyle/>
          <a:p>
            <a:pPr algn="ctr">
              <a:spcBef>
                <a:spcPct val="50000"/>
              </a:spcBef>
              <a:defRPr/>
            </a:pPr>
            <a:r>
              <a:rPr lang="zh-CN" altLang="en-US" sz="1200" dirty="0">
                <a:solidFill>
                  <a:schemeClr val="tx1"/>
                </a:solidFill>
                <a:ea typeface="+mn-ea"/>
                <a:cs typeface="Arial" pitchFamily="34" charset="0"/>
              </a:rPr>
              <a:t>现状</a:t>
            </a:r>
          </a:p>
          <a:p>
            <a:pPr algn="ctr">
              <a:spcBef>
                <a:spcPct val="50000"/>
              </a:spcBef>
              <a:defRPr/>
            </a:pPr>
            <a:r>
              <a:rPr lang="zh-CN" altLang="en-US" sz="1200" dirty="0">
                <a:solidFill>
                  <a:schemeClr val="tx1"/>
                </a:solidFill>
                <a:ea typeface="+mn-ea"/>
                <a:cs typeface="Arial" pitchFamily="34" charset="0"/>
              </a:rPr>
              <a:t>工程师</a:t>
            </a:r>
            <a:r>
              <a:rPr lang="zh-CN" altLang="en-US" sz="1200" dirty="0" smtClean="0">
                <a:solidFill>
                  <a:schemeClr val="tx1"/>
                </a:solidFill>
                <a:ea typeface="+mn-ea"/>
                <a:cs typeface="Arial" pitchFamily="34" charset="0"/>
              </a:rPr>
              <a:t>比例≤ </a:t>
            </a:r>
            <a:r>
              <a:rPr lang="en-US" altLang="zh-CN" sz="1200" dirty="0" smtClean="0">
                <a:solidFill>
                  <a:schemeClr val="tx1"/>
                </a:solidFill>
                <a:ea typeface="+mn-ea"/>
                <a:cs typeface="Arial" pitchFamily="34" charset="0"/>
              </a:rPr>
              <a:t>31%</a:t>
            </a:r>
            <a:endParaRPr lang="en-US" altLang="zh-CN" sz="1200" dirty="0">
              <a:solidFill>
                <a:schemeClr val="tx1"/>
              </a:solidFill>
              <a:ea typeface="+mn-ea"/>
              <a:cs typeface="Arial" pitchFamily="34" charset="0"/>
            </a:endParaRPr>
          </a:p>
        </p:txBody>
      </p:sp>
      <p:sp>
        <p:nvSpPr>
          <p:cNvPr id="104" name="Text Box 290"/>
          <p:cNvSpPr txBox="1">
            <a:spLocks noChangeArrowheads="1"/>
          </p:cNvSpPr>
          <p:nvPr/>
        </p:nvSpPr>
        <p:spPr bwMode="auto">
          <a:xfrm>
            <a:off x="5094923" y="2560744"/>
            <a:ext cx="1384300" cy="731837"/>
          </a:xfrm>
          <a:prstGeom prst="rect">
            <a:avLst/>
          </a:prstGeom>
          <a:noFill/>
          <a:ln>
            <a:noFill/>
          </a:ln>
          <a:effectLst/>
          <a:extLst/>
        </p:spPr>
        <p:txBody>
          <a:bodyPr>
            <a:spAutoFit/>
          </a:bodyPr>
          <a:lstStyle/>
          <a:p>
            <a:pPr algn="ctr">
              <a:spcBef>
                <a:spcPct val="50000"/>
              </a:spcBef>
              <a:defRPr/>
            </a:pPr>
            <a:r>
              <a:rPr lang="zh-CN" altLang="en-US" sz="1200" dirty="0">
                <a:solidFill>
                  <a:schemeClr val="tx1"/>
                </a:solidFill>
                <a:ea typeface="+mn-ea"/>
                <a:cs typeface="Arial" pitchFamily="34" charset="0"/>
              </a:rPr>
              <a:t>目标</a:t>
            </a:r>
          </a:p>
          <a:p>
            <a:pPr algn="ctr">
              <a:spcBef>
                <a:spcPct val="50000"/>
              </a:spcBef>
              <a:defRPr/>
            </a:pPr>
            <a:r>
              <a:rPr lang="zh-CN" altLang="en-US" sz="1200" dirty="0">
                <a:solidFill>
                  <a:schemeClr val="tx1"/>
                </a:solidFill>
                <a:ea typeface="+mn-ea"/>
                <a:cs typeface="Arial" pitchFamily="34" charset="0"/>
              </a:rPr>
              <a:t>工程师</a:t>
            </a:r>
            <a:r>
              <a:rPr lang="en-US" altLang="zh-CN" sz="1200" dirty="0">
                <a:solidFill>
                  <a:schemeClr val="tx1"/>
                </a:solidFill>
                <a:ea typeface="+mn-ea"/>
                <a:cs typeface="Arial" pitchFamily="34" charset="0"/>
              </a:rPr>
              <a:t>(</a:t>
            </a:r>
            <a:r>
              <a:rPr lang="zh-CN" altLang="en-US" sz="1200" dirty="0">
                <a:solidFill>
                  <a:schemeClr val="tx1"/>
                </a:solidFill>
                <a:ea typeface="+mn-ea"/>
                <a:cs typeface="Arial" pitchFamily="34" charset="0"/>
              </a:rPr>
              <a:t>含培训师</a:t>
            </a:r>
            <a:r>
              <a:rPr lang="en-US" altLang="zh-CN" sz="1200" dirty="0">
                <a:solidFill>
                  <a:schemeClr val="tx1"/>
                </a:solidFill>
                <a:ea typeface="+mn-ea"/>
                <a:cs typeface="Arial" pitchFamily="34" charset="0"/>
              </a:rPr>
              <a:t>)</a:t>
            </a:r>
            <a:r>
              <a:rPr lang="zh-CN" altLang="en-US" sz="1200" dirty="0">
                <a:solidFill>
                  <a:schemeClr val="tx1"/>
                </a:solidFill>
                <a:ea typeface="+mn-ea"/>
                <a:cs typeface="Arial" pitchFamily="34" charset="0"/>
              </a:rPr>
              <a:t> </a:t>
            </a:r>
            <a:r>
              <a:rPr lang="zh-CN" altLang="en-US" sz="1200" dirty="0" smtClean="0">
                <a:solidFill>
                  <a:schemeClr val="tx1"/>
                </a:solidFill>
                <a:ea typeface="+mn-ea"/>
                <a:cs typeface="Arial" pitchFamily="34" charset="0"/>
              </a:rPr>
              <a:t>≥</a:t>
            </a:r>
            <a:r>
              <a:rPr lang="en-US" altLang="zh-CN" sz="1200" dirty="0" smtClean="0">
                <a:solidFill>
                  <a:schemeClr val="tx1"/>
                </a:solidFill>
                <a:ea typeface="+mn-ea"/>
                <a:cs typeface="Arial" pitchFamily="34" charset="0"/>
              </a:rPr>
              <a:t>40</a:t>
            </a:r>
            <a:r>
              <a:rPr lang="en-US" altLang="zh-CN" sz="1200" dirty="0">
                <a:solidFill>
                  <a:schemeClr val="tx1"/>
                </a:solidFill>
                <a:ea typeface="+mn-ea"/>
                <a:cs typeface="Arial" pitchFamily="34" charset="0"/>
              </a:rPr>
              <a:t>%</a:t>
            </a:r>
          </a:p>
        </p:txBody>
      </p:sp>
      <p:graphicFrame>
        <p:nvGraphicFramePr>
          <p:cNvPr id="105" name="Group 502"/>
          <p:cNvGraphicFramePr>
            <a:graphicFrameLocks noGrp="1"/>
          </p:cNvGraphicFramePr>
          <p:nvPr>
            <p:extLst>
              <p:ext uri="{D42A27DB-BD31-4B8C-83A1-F6EECF244321}">
                <p14:modId xmlns="" xmlns:p14="http://schemas.microsoft.com/office/powerpoint/2010/main" val="3083808338"/>
              </p:ext>
            </p:extLst>
          </p:nvPr>
        </p:nvGraphicFramePr>
        <p:xfrm>
          <a:off x="6679095" y="2359146"/>
          <a:ext cx="3008244" cy="1908312"/>
        </p:xfrm>
        <a:graphic>
          <a:graphicData uri="http://schemas.openxmlformats.org/drawingml/2006/table">
            <a:tbl>
              <a:tblPr/>
              <a:tblGrid>
                <a:gridCol w="1002748"/>
                <a:gridCol w="1002748"/>
                <a:gridCol w="1002748"/>
              </a:tblGrid>
              <a:tr h="622851">
                <a:tc>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ctr" defTabSz="9525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微软雅黑"/>
                          <a:cs typeface="Arial" pitchFamily="34" charset="0"/>
                        </a:rPr>
                        <a:t>工程师</a:t>
                      </a:r>
                      <a:endPar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endParaRPr>
                    </a:p>
                    <a:p>
                      <a:pPr marL="0" marR="0" lvl="0" indent="0" algn="ctr" defTabSz="9525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微软雅黑"/>
                          <a:cs typeface="Arial" pitchFamily="34" charset="0"/>
                        </a:rPr>
                        <a:t>（含培训师）</a:t>
                      </a:r>
                      <a:r>
                        <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rPr>
                        <a:t>30%</a:t>
                      </a:r>
                    </a:p>
                  </a:txBody>
                  <a:tcPr marT="0" marB="0" anchor="ctr" horzOverflow="overflow">
                    <a:lnL w="19050" cap="flat" cmpd="sng" algn="ctr">
                      <a:solidFill>
                        <a:srgbClr val="5F5F5F"/>
                      </a:solidFill>
                      <a:prstDash val="solid"/>
                      <a:round/>
                      <a:headEnd type="none" w="med" len="med"/>
                      <a:tailEnd type="none" w="med" len="med"/>
                    </a:lnL>
                    <a:lnR w="19050" cap="flat" cmpd="sng" algn="ctr">
                      <a:solidFill>
                        <a:srgbClr val="5F5F5F"/>
                      </a:solidFill>
                      <a:prstDash val="solid"/>
                      <a:round/>
                      <a:headEnd type="none" w="med" len="med"/>
                      <a:tailEnd type="none" w="med" len="med"/>
                    </a:lnR>
                    <a:lnT w="19050" cap="flat" cmpd="sng" algn="ctr">
                      <a:solidFill>
                        <a:srgbClr val="5F5F5F"/>
                      </a:solidFill>
                      <a:prstDash val="solid"/>
                      <a:round/>
                      <a:headEnd type="none" w="med" len="med"/>
                      <a:tailEnd type="none" w="med" len="med"/>
                    </a:lnT>
                    <a:lnB w="12700" cap="flat" cmpd="sng" algn="ctr">
                      <a:solidFill>
                        <a:srgbClr val="000000"/>
                      </a:solidFill>
                      <a:prstDash val="dot"/>
                      <a:round/>
                      <a:headEnd type="none" w="med" len="med"/>
                      <a:tailEnd type="none" w="med" len="med"/>
                    </a:lnB>
                    <a:lnTlToBr>
                      <a:noFill/>
                    </a:lnTlToBr>
                    <a:lnBlToTr>
                      <a:noFill/>
                    </a:lnBlToTr>
                    <a:solidFill>
                      <a:srgbClr val="89BBCD"/>
                    </a:solidFill>
                  </a:tcPr>
                </a:tc>
                <a:tc rowSpan="2">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ctr" defTabSz="9525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微软雅黑"/>
                          <a:cs typeface="Arial" pitchFamily="34" charset="0"/>
                        </a:rPr>
                        <a:t>工程师</a:t>
                      </a:r>
                      <a:endPar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endParaRPr>
                    </a:p>
                    <a:p>
                      <a:pPr marL="0" marR="0" lvl="0" indent="0" algn="ctr" defTabSz="9525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微软雅黑"/>
                          <a:cs typeface="Arial" pitchFamily="34" charset="0"/>
                        </a:rPr>
                        <a:t>（含培训师）</a:t>
                      </a:r>
                    </a:p>
                    <a:p>
                      <a:pPr marL="0" marR="0" lvl="0" indent="0" algn="ctr" defTabSz="9525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rPr>
                        <a:t>40%</a:t>
                      </a:r>
                    </a:p>
                  </a:txBody>
                  <a:tcPr marT="0" marB="0" anchor="ctr" horzOverflow="overflow">
                    <a:lnL w="19050" cap="flat" cmpd="sng" algn="ctr">
                      <a:solidFill>
                        <a:srgbClr val="5F5F5F"/>
                      </a:solidFill>
                      <a:prstDash val="solid"/>
                      <a:round/>
                      <a:headEnd type="none" w="med" len="med"/>
                      <a:tailEnd type="none" w="med" len="med"/>
                    </a:lnL>
                    <a:lnR w="19050" cap="flat" cmpd="sng" algn="ctr">
                      <a:solidFill>
                        <a:srgbClr val="5F5F5F"/>
                      </a:solidFill>
                      <a:prstDash val="solid"/>
                      <a:round/>
                      <a:headEnd type="none" w="med" len="med"/>
                      <a:tailEnd type="none" w="med" len="med"/>
                    </a:lnR>
                    <a:lnT w="19050" cap="flat" cmpd="sng" algn="ctr">
                      <a:solidFill>
                        <a:srgbClr val="5F5F5F"/>
                      </a:solidFill>
                      <a:prstDash val="solid"/>
                      <a:round/>
                      <a:headEnd type="none" w="med" len="med"/>
                      <a:tailEnd type="none" w="med" len="med"/>
                    </a:lnT>
                    <a:lnB w="12700" cap="flat" cmpd="sng" algn="ctr">
                      <a:solidFill>
                        <a:srgbClr val="000000"/>
                      </a:solidFill>
                      <a:prstDash val="dot"/>
                      <a:round/>
                      <a:headEnd type="none" w="med" len="med"/>
                      <a:tailEnd type="none" w="med" len="med"/>
                    </a:lnB>
                    <a:lnTlToBr>
                      <a:noFill/>
                    </a:lnTlToBr>
                    <a:lnBlToTr>
                      <a:noFill/>
                    </a:lnBlToTr>
                    <a:solidFill>
                      <a:srgbClr val="89BBCD"/>
                    </a:solidFill>
                  </a:tcPr>
                </a:tc>
                <a:tc rowSpan="3">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ctr" defTabSz="9525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微软雅黑"/>
                          <a:cs typeface="Arial" pitchFamily="34" charset="0"/>
                        </a:rPr>
                        <a:t>工程师</a:t>
                      </a:r>
                      <a:endPar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endParaRPr>
                    </a:p>
                    <a:p>
                      <a:pPr marL="0" marR="0" lvl="0" indent="0" algn="ctr" defTabSz="9525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微软雅黑"/>
                          <a:cs typeface="Arial" pitchFamily="34" charset="0"/>
                        </a:rPr>
                        <a:t>（含培训师）</a:t>
                      </a:r>
                    </a:p>
                    <a:p>
                      <a:pPr marL="0" marR="0" lvl="0" indent="0" algn="ctr" defTabSz="9525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rPr>
                        <a:t>50%</a:t>
                      </a:r>
                    </a:p>
                  </a:txBody>
                  <a:tcPr marT="0" marB="0" anchor="ctr" horzOverflow="overflow">
                    <a:lnL w="19050" cap="flat" cmpd="sng" algn="ctr">
                      <a:solidFill>
                        <a:srgbClr val="5F5F5F"/>
                      </a:solidFill>
                      <a:prstDash val="solid"/>
                      <a:round/>
                      <a:headEnd type="none" w="med" len="med"/>
                      <a:tailEnd type="none" w="med" len="med"/>
                    </a:lnL>
                    <a:lnR w="19050" cap="flat" cmpd="sng" algn="ctr">
                      <a:solidFill>
                        <a:srgbClr val="5F5F5F"/>
                      </a:solidFill>
                      <a:prstDash val="solid"/>
                      <a:round/>
                      <a:headEnd type="none" w="med" len="med"/>
                      <a:tailEnd type="none" w="med" len="med"/>
                    </a:lnR>
                    <a:lnT w="19050" cap="flat" cmpd="sng" algn="ctr">
                      <a:solidFill>
                        <a:srgbClr val="5F5F5F"/>
                      </a:solidFill>
                      <a:prstDash val="solid"/>
                      <a:round/>
                      <a:headEnd type="none" w="med" len="med"/>
                      <a:tailEnd type="none" w="med" len="med"/>
                    </a:lnT>
                    <a:lnB w="12700" cap="flat" cmpd="sng" algn="ctr">
                      <a:solidFill>
                        <a:srgbClr val="000000"/>
                      </a:solidFill>
                      <a:prstDash val="dot"/>
                      <a:round/>
                      <a:headEnd type="none" w="med" len="med"/>
                      <a:tailEnd type="none" w="med" len="med"/>
                    </a:lnB>
                    <a:lnTlToBr>
                      <a:noFill/>
                    </a:lnTlToBr>
                    <a:lnBlToTr>
                      <a:noFill/>
                    </a:lnBlToTr>
                    <a:solidFill>
                      <a:srgbClr val="89BBCD"/>
                    </a:solidFill>
                  </a:tcPr>
                </a:tc>
              </a:tr>
              <a:tr h="234347">
                <a:tc rowSpan="3">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ctr" defTabSz="9525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微软雅黑"/>
                          <a:cs typeface="Arial" pitchFamily="34" charset="0"/>
                        </a:rPr>
                        <a:t>技师</a:t>
                      </a:r>
                    </a:p>
                    <a:p>
                      <a:pPr marL="0" marR="0" lvl="0" indent="0" algn="ctr" defTabSz="9525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rPr>
                        <a:t>60%</a:t>
                      </a:r>
                    </a:p>
                  </a:txBody>
                  <a:tcPr marT="0" marB="0" anchor="ctr" horzOverflow="overflow">
                    <a:lnL w="19050" cap="flat" cmpd="sng" algn="ctr">
                      <a:solidFill>
                        <a:srgbClr val="5F5F5F"/>
                      </a:solidFill>
                      <a:prstDash val="solid"/>
                      <a:round/>
                      <a:headEnd type="none" w="med" len="med"/>
                      <a:tailEnd type="none" w="med" len="med"/>
                    </a:lnL>
                    <a:lnR w="19050" cap="flat" cmpd="sng" algn="ctr">
                      <a:solidFill>
                        <a:srgbClr val="5F5F5F"/>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lnTlToBr>
                      <a:noFill/>
                    </a:lnTlToBr>
                    <a:lnBlToTr>
                      <a:noFill/>
                    </a:lnBlToTr>
                    <a:solidFill>
                      <a:srgbClr val="B2D2DE"/>
                    </a:solidFill>
                  </a:tcPr>
                </a:tc>
                <a:tc vMerge="1">
                  <a:txBody>
                    <a:bodyPr/>
                    <a:lstStyle/>
                    <a:p>
                      <a:endParaRPr lang="zh-CN" altLang="en-US"/>
                    </a:p>
                  </a:txBody>
                  <a:tcPr/>
                </a:tc>
                <a:tc vMerge="1">
                  <a:txBody>
                    <a:bodyPr/>
                    <a:lstStyle/>
                    <a:p>
                      <a:endParaRPr lang="zh-CN" altLang="en-US"/>
                    </a:p>
                  </a:txBody>
                  <a:tcPr/>
                </a:tc>
              </a:tr>
              <a:tr h="218840">
                <a:tc vMerge="1">
                  <a:txBody>
                    <a:bodyPr/>
                    <a:lstStyle/>
                    <a:p>
                      <a:endParaRPr lang="zh-CN" altLang="en-US"/>
                    </a:p>
                  </a:txBody>
                  <a:tcPr/>
                </a:tc>
                <a:tc rowSpan="2">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ctr" defTabSz="9525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微软雅黑"/>
                          <a:cs typeface="Arial" pitchFamily="34" charset="0"/>
                        </a:rPr>
                        <a:t>技师</a:t>
                      </a:r>
                    </a:p>
                    <a:p>
                      <a:pPr marL="0" marR="0" lvl="0" indent="0" algn="ctr" defTabSz="9525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rPr>
                        <a:t>40%</a:t>
                      </a:r>
                    </a:p>
                  </a:txBody>
                  <a:tcPr marT="0" marB="0" anchor="ctr" horzOverflow="overflow">
                    <a:lnL w="19050" cap="flat" cmpd="sng" algn="ctr">
                      <a:solidFill>
                        <a:srgbClr val="5F5F5F"/>
                      </a:solidFill>
                      <a:prstDash val="solid"/>
                      <a:round/>
                      <a:headEnd type="none" w="med" len="med"/>
                      <a:tailEnd type="none" w="med" len="med"/>
                    </a:lnL>
                    <a:lnR w="19050" cap="flat" cmpd="sng" algn="ctr">
                      <a:solidFill>
                        <a:srgbClr val="5F5F5F"/>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lnTlToBr>
                      <a:noFill/>
                    </a:lnTlToBr>
                    <a:lnBlToTr>
                      <a:noFill/>
                    </a:lnBlToTr>
                    <a:solidFill>
                      <a:srgbClr val="B2D2DE"/>
                    </a:solidFill>
                  </a:tcPr>
                </a:tc>
                <a:tc vMerge="1">
                  <a:txBody>
                    <a:bodyPr/>
                    <a:lstStyle/>
                    <a:p>
                      <a:pPr marL="0" marR="0" lvl="0" indent="0" algn="ctr" defTabSz="9525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Arial" pitchFamily="34" charset="0"/>
                        <a:ea typeface="微软雅黑"/>
                        <a:cs typeface="Arial" pitchFamily="34" charset="0"/>
                      </a:endParaRPr>
                    </a:p>
                  </a:txBody>
                  <a:tcPr/>
                </a:tc>
              </a:tr>
              <a:tr h="461213">
                <a:tc vMerge="1">
                  <a:txBody>
                    <a:bodyPr/>
                    <a:lstStyle/>
                    <a:p>
                      <a:endParaRPr lang="zh-CN" altLang="en-US"/>
                    </a:p>
                  </a:txBody>
                  <a:tcPr/>
                </a:tc>
                <a:tc vMerge="1">
                  <a:txBody>
                    <a:bodyPr/>
                    <a:lstStyle/>
                    <a:p>
                      <a:endParaRPr lang="zh-CN" altLang="en-US"/>
                    </a:p>
                  </a:txBody>
                  <a:tcPr/>
                </a:tc>
                <a:tc>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marL="0" marR="0" lvl="0" indent="0" algn="ctr" defTabSz="9525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微软雅黑"/>
                          <a:cs typeface="Arial" pitchFamily="34" charset="0"/>
                        </a:rPr>
                        <a:t>技师</a:t>
                      </a:r>
                    </a:p>
                    <a:p>
                      <a:pPr marL="0" marR="0" lvl="0" indent="0" algn="ctr" defTabSz="9525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rPr>
                        <a:t>30%</a:t>
                      </a:r>
                    </a:p>
                  </a:txBody>
                  <a:tcPr marT="0" marB="0" anchor="ctr" horzOverflow="overflow">
                    <a:lnL w="19050" cap="flat" cmpd="sng" algn="ctr">
                      <a:solidFill>
                        <a:srgbClr val="5F5F5F"/>
                      </a:solidFill>
                      <a:prstDash val="solid"/>
                      <a:round/>
                      <a:headEnd type="none" w="med" len="med"/>
                      <a:tailEnd type="none" w="med" len="med"/>
                    </a:lnL>
                    <a:lnR w="19050" cap="flat" cmpd="sng" algn="ctr">
                      <a:solidFill>
                        <a:srgbClr val="5F5F5F"/>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lnTlToBr>
                      <a:noFill/>
                    </a:lnTlToBr>
                    <a:lnBlToTr>
                      <a:noFill/>
                    </a:lnBlToTr>
                    <a:solidFill>
                      <a:srgbClr val="B2D2DE"/>
                    </a:solidFill>
                  </a:tcPr>
                </a:tc>
              </a:tr>
              <a:tr h="371061">
                <a:tc>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ctr"/>
                      <a:r>
                        <a:rPr lang="zh-CN" altLang="en-US" sz="1000" b="0" dirty="0" smtClean="0">
                          <a:latin typeface="微软雅黑" pitchFamily="34" charset="-122"/>
                          <a:ea typeface="微软雅黑" pitchFamily="34" charset="-122"/>
                        </a:rPr>
                        <a:t>配件客户经理</a:t>
                      </a:r>
                      <a:endParaRPr lang="en-US" altLang="zh-CN" sz="1000" b="0" dirty="0" smtClean="0">
                        <a:latin typeface="微软雅黑" pitchFamily="34" charset="-122"/>
                        <a:ea typeface="微软雅黑" pitchFamily="34" charset="-122"/>
                      </a:endParaRPr>
                    </a:p>
                    <a:p>
                      <a:pPr marL="0" marR="0" lvl="0" indent="0" algn="ctr" defTabSz="9525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rPr>
                        <a:t>10%</a:t>
                      </a:r>
                    </a:p>
                  </a:txBody>
                  <a:tcPr marT="0" marB="0" anchor="ctr" horzOverflow="overflow">
                    <a:lnL w="19050" cap="flat" cmpd="sng" algn="ctr">
                      <a:solidFill>
                        <a:srgbClr val="5F5F5F"/>
                      </a:solidFill>
                      <a:prstDash val="solid"/>
                      <a:round/>
                      <a:headEnd type="none" w="med" len="med"/>
                      <a:tailEnd type="none" w="med" len="med"/>
                    </a:lnL>
                    <a:lnR w="19050" cap="flat" cmpd="sng" algn="ctr">
                      <a:solidFill>
                        <a:srgbClr val="5F5F5F"/>
                      </a:solidFill>
                      <a:prstDash val="solid"/>
                      <a:round/>
                      <a:headEnd type="none" w="med" len="med"/>
                      <a:tailEnd type="none" w="med" len="med"/>
                    </a:lnR>
                    <a:lnT w="12700" cap="flat" cmpd="sng" algn="ctr">
                      <a:solidFill>
                        <a:srgbClr val="000000"/>
                      </a:solidFill>
                      <a:prstDash val="dot"/>
                      <a:round/>
                      <a:headEnd type="none" w="med" len="med"/>
                      <a:tailEnd type="none" w="med" len="med"/>
                    </a:lnT>
                    <a:lnB w="19050" cap="flat" cmpd="sng" algn="ctr">
                      <a:solidFill>
                        <a:srgbClr val="5F5F5F"/>
                      </a:solidFill>
                      <a:prstDash val="solid"/>
                      <a:round/>
                      <a:headEnd type="none" w="med" len="med"/>
                      <a:tailEnd type="none" w="med" len="med"/>
                    </a:lnB>
                    <a:lnTlToBr>
                      <a:noFill/>
                    </a:lnTlToBr>
                    <a:lnBlToTr>
                      <a:noFill/>
                    </a:lnBlToTr>
                    <a:solidFill>
                      <a:srgbClr val="FFFFFF"/>
                    </a:solidFill>
                  </a:tcPr>
                </a:tc>
                <a:tc>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ctr"/>
                      <a:r>
                        <a:rPr lang="zh-CN" altLang="en-US" sz="1000" b="0" dirty="0" smtClean="0">
                          <a:latin typeface="微软雅黑" pitchFamily="34" charset="-122"/>
                          <a:ea typeface="微软雅黑" pitchFamily="34" charset="-122"/>
                        </a:rPr>
                        <a:t>配件客户经理</a:t>
                      </a:r>
                      <a:endParaRPr lang="en-US" altLang="zh-CN" sz="1000" b="0" dirty="0" smtClean="0">
                        <a:latin typeface="微软雅黑" pitchFamily="34" charset="-122"/>
                        <a:ea typeface="微软雅黑" pitchFamily="34" charset="-122"/>
                      </a:endParaRPr>
                    </a:p>
                    <a:p>
                      <a:pPr marL="0" marR="0" lvl="0" indent="0" algn="ctr" defTabSz="9525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rPr>
                        <a:t>20%</a:t>
                      </a:r>
                    </a:p>
                  </a:txBody>
                  <a:tcPr marT="0" marB="0" anchor="ctr" horzOverflow="overflow">
                    <a:lnL w="19050" cap="flat" cmpd="sng" algn="ctr">
                      <a:solidFill>
                        <a:srgbClr val="5F5F5F"/>
                      </a:solidFill>
                      <a:prstDash val="solid"/>
                      <a:round/>
                      <a:headEnd type="none" w="med" len="med"/>
                      <a:tailEnd type="none" w="med" len="med"/>
                    </a:lnL>
                    <a:lnR w="19050" cap="flat" cmpd="sng" algn="ctr">
                      <a:solidFill>
                        <a:srgbClr val="5F5F5F"/>
                      </a:solidFill>
                      <a:prstDash val="solid"/>
                      <a:round/>
                      <a:headEnd type="none" w="med" len="med"/>
                      <a:tailEnd type="none" w="med" len="med"/>
                    </a:lnR>
                    <a:lnT w="12700" cap="flat" cmpd="sng" algn="ctr">
                      <a:solidFill>
                        <a:srgbClr val="000000"/>
                      </a:solidFill>
                      <a:prstDash val="dot"/>
                      <a:round/>
                      <a:headEnd type="none" w="med" len="med"/>
                      <a:tailEnd type="none" w="med" len="med"/>
                    </a:lnT>
                    <a:lnB w="19050" cap="flat" cmpd="sng" algn="ctr">
                      <a:solidFill>
                        <a:srgbClr val="5F5F5F"/>
                      </a:solidFill>
                      <a:prstDash val="solid"/>
                      <a:round/>
                      <a:headEnd type="none" w="med" len="med"/>
                      <a:tailEnd type="none" w="med" len="med"/>
                    </a:lnB>
                    <a:lnTlToBr>
                      <a:noFill/>
                    </a:lnTlToBr>
                    <a:lnBlToTr>
                      <a:noFill/>
                    </a:lnBlToTr>
                    <a:solidFill>
                      <a:srgbClr val="FFFFFF"/>
                    </a:solidFill>
                  </a:tcPr>
                </a:tc>
                <a:tc>
                  <a:txBody>
                    <a:bodyPr/>
                    <a:lstStyle>
                      <a:defPPr>
                        <a:defRPr lang="zh-CN"/>
                      </a:defPPr>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ctr"/>
                      <a:r>
                        <a:rPr lang="zh-CN" altLang="en-US" sz="1000" b="0" dirty="0" smtClean="0">
                          <a:latin typeface="微软雅黑" pitchFamily="34" charset="-122"/>
                          <a:ea typeface="微软雅黑" pitchFamily="34" charset="-122"/>
                        </a:rPr>
                        <a:t>配件客户经理</a:t>
                      </a:r>
                      <a:endParaRPr lang="en-US" altLang="zh-CN" sz="1000" b="0" dirty="0" smtClean="0">
                        <a:latin typeface="微软雅黑" pitchFamily="34" charset="-122"/>
                        <a:ea typeface="微软雅黑" pitchFamily="34" charset="-122"/>
                      </a:endParaRPr>
                    </a:p>
                    <a:p>
                      <a:pPr marL="0" marR="0" lvl="0" indent="0" algn="ctr" defTabSz="9525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Arial" pitchFamily="34" charset="0"/>
                          <a:ea typeface="微软雅黑"/>
                          <a:cs typeface="Arial" pitchFamily="34" charset="0"/>
                        </a:rPr>
                        <a:t>20%</a:t>
                      </a:r>
                    </a:p>
                  </a:txBody>
                  <a:tcPr marT="0" marB="0" anchor="ctr" horzOverflow="overflow">
                    <a:lnL w="19050" cap="flat" cmpd="sng" algn="ctr">
                      <a:solidFill>
                        <a:srgbClr val="5F5F5F"/>
                      </a:solidFill>
                      <a:prstDash val="solid"/>
                      <a:round/>
                      <a:headEnd type="none" w="med" len="med"/>
                      <a:tailEnd type="none" w="med" len="med"/>
                    </a:lnL>
                    <a:lnR w="19050" cap="flat" cmpd="sng" algn="ctr">
                      <a:solidFill>
                        <a:srgbClr val="5F5F5F"/>
                      </a:solidFill>
                      <a:prstDash val="solid"/>
                      <a:round/>
                      <a:headEnd type="none" w="med" len="med"/>
                      <a:tailEnd type="none" w="med" len="med"/>
                    </a:lnR>
                    <a:lnT w="12700" cap="flat" cmpd="sng" algn="ctr">
                      <a:solidFill>
                        <a:srgbClr val="000000"/>
                      </a:solidFill>
                      <a:prstDash val="dot"/>
                      <a:round/>
                      <a:headEnd type="none" w="med" len="med"/>
                      <a:tailEnd type="none" w="med" len="med"/>
                    </a:lnT>
                    <a:lnB w="19050" cap="flat" cmpd="sng" algn="ctr">
                      <a:solidFill>
                        <a:srgbClr val="5F5F5F"/>
                      </a:solidFill>
                      <a:prstDash val="solid"/>
                      <a:round/>
                      <a:headEnd type="none" w="med" len="med"/>
                      <a:tailEnd type="none" w="med" len="med"/>
                    </a:lnB>
                    <a:lnTlToBr>
                      <a:noFill/>
                    </a:lnTlToBr>
                    <a:lnBlToTr>
                      <a:noFill/>
                    </a:lnBlToTr>
                    <a:solidFill>
                      <a:srgbClr val="FFFFFF"/>
                    </a:solidFill>
                  </a:tcPr>
                </a:tc>
              </a:tr>
            </a:tbl>
          </a:graphicData>
        </a:graphic>
      </p:graphicFrame>
      <p:sp>
        <p:nvSpPr>
          <p:cNvPr id="108" name="AutoShape 229"/>
          <p:cNvSpPr>
            <a:spLocks noChangeArrowheads="1"/>
          </p:cNvSpPr>
          <p:nvPr/>
        </p:nvSpPr>
        <p:spPr bwMode="auto">
          <a:xfrm rot="5400000">
            <a:off x="1623739" y="4344194"/>
            <a:ext cx="4318000" cy="468312"/>
          </a:xfrm>
          <a:prstGeom prst="triangle">
            <a:avLst>
              <a:gd name="adj" fmla="val 50000"/>
            </a:avLst>
          </a:prstGeom>
          <a:gradFill rotWithShape="1">
            <a:gsLst>
              <a:gs pos="0">
                <a:srgbClr val="B2D2DE"/>
              </a:gs>
              <a:gs pos="100000">
                <a:srgbClr val="FFFFFF"/>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9" name="AutoShape 250"/>
          <p:cNvSpPr>
            <a:spLocks noChangeArrowheads="1"/>
          </p:cNvSpPr>
          <p:nvPr/>
        </p:nvSpPr>
        <p:spPr bwMode="auto">
          <a:xfrm rot="5400000">
            <a:off x="4329792" y="4415473"/>
            <a:ext cx="4318000" cy="335280"/>
          </a:xfrm>
          <a:prstGeom prst="triangle">
            <a:avLst>
              <a:gd name="adj" fmla="val 50000"/>
            </a:avLst>
          </a:prstGeom>
          <a:gradFill rotWithShape="1">
            <a:gsLst>
              <a:gs pos="0">
                <a:srgbClr val="B2D2DE"/>
              </a:gs>
              <a:gs pos="100000">
                <a:srgbClr val="FFFFFF"/>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graphicFrame>
        <p:nvGraphicFramePr>
          <p:cNvPr id="32" name="Group 429"/>
          <p:cNvGraphicFramePr>
            <a:graphicFrameLocks noGrp="1"/>
          </p:cNvGraphicFramePr>
          <p:nvPr>
            <p:extLst>
              <p:ext uri="{D42A27DB-BD31-4B8C-83A1-F6EECF244321}">
                <p14:modId xmlns="" xmlns:p14="http://schemas.microsoft.com/office/powerpoint/2010/main" val="2740580335"/>
              </p:ext>
            </p:extLst>
          </p:nvPr>
        </p:nvGraphicFramePr>
        <p:xfrm>
          <a:off x="6698516" y="4856894"/>
          <a:ext cx="3355306" cy="1876563"/>
        </p:xfrm>
        <a:graphic>
          <a:graphicData uri="http://schemas.openxmlformats.org/drawingml/2006/table">
            <a:tbl>
              <a:tblPr/>
              <a:tblGrid>
                <a:gridCol w="474409"/>
                <a:gridCol w="412459"/>
                <a:gridCol w="344433"/>
                <a:gridCol w="352875"/>
                <a:gridCol w="504056"/>
                <a:gridCol w="865235"/>
                <a:gridCol w="401839"/>
              </a:tblGrid>
              <a:tr h="337063">
                <a:tc>
                  <a:txBody>
                    <a:bodyPr/>
                    <a:lstStyle>
                      <a:defPPr>
                        <a:defRPr lang="zh-CN"/>
                      </a:defPPr>
                      <a:lvl1pPr marL="0" algn="l" defTabSz="859993" rtl="0" eaLnBrk="1" latinLnBrk="0" hangingPunct="1">
                        <a:defRPr sz="1700" kern="1200">
                          <a:solidFill>
                            <a:schemeClr val="tx1"/>
                          </a:solidFill>
                          <a:latin typeface="Cambria"/>
                        </a:defRPr>
                      </a:lvl1pPr>
                      <a:lvl2pPr marL="429997" algn="l" defTabSz="859993" rtl="0" eaLnBrk="1" latinLnBrk="0" hangingPunct="1">
                        <a:defRPr sz="1700" kern="1200">
                          <a:solidFill>
                            <a:schemeClr val="tx1"/>
                          </a:solidFill>
                          <a:latin typeface="Cambria"/>
                        </a:defRPr>
                      </a:lvl2pPr>
                      <a:lvl3pPr marL="859993" algn="l" defTabSz="859993" rtl="0" eaLnBrk="1" latinLnBrk="0" hangingPunct="1">
                        <a:defRPr sz="1700" kern="1200">
                          <a:solidFill>
                            <a:schemeClr val="tx1"/>
                          </a:solidFill>
                          <a:latin typeface="Cambria"/>
                        </a:defRPr>
                      </a:lvl3pPr>
                      <a:lvl4pPr marL="1289990" algn="l" defTabSz="859993" rtl="0" eaLnBrk="1" latinLnBrk="0" hangingPunct="1">
                        <a:defRPr sz="1700" kern="1200">
                          <a:solidFill>
                            <a:schemeClr val="tx1"/>
                          </a:solidFill>
                          <a:latin typeface="Cambria"/>
                        </a:defRPr>
                      </a:lvl4pPr>
                      <a:lvl5pPr marL="1719986" algn="l" defTabSz="859993" rtl="0" eaLnBrk="1" latinLnBrk="0" hangingPunct="1">
                        <a:defRPr sz="1700" kern="1200">
                          <a:solidFill>
                            <a:schemeClr val="tx1"/>
                          </a:solidFill>
                          <a:latin typeface="Cambria"/>
                        </a:defRPr>
                      </a:lvl5pPr>
                      <a:lvl6pPr marL="2149983" algn="l" defTabSz="859993" rtl="0" eaLnBrk="1" latinLnBrk="0" hangingPunct="1">
                        <a:defRPr sz="1700" kern="1200">
                          <a:solidFill>
                            <a:schemeClr val="tx1"/>
                          </a:solidFill>
                          <a:latin typeface="Cambria"/>
                        </a:defRPr>
                      </a:lvl6pPr>
                      <a:lvl7pPr marL="2579980" algn="l" defTabSz="859993" rtl="0" eaLnBrk="1" latinLnBrk="0" hangingPunct="1">
                        <a:defRPr sz="1700" kern="1200">
                          <a:solidFill>
                            <a:schemeClr val="tx1"/>
                          </a:solidFill>
                          <a:latin typeface="Cambria"/>
                        </a:defRPr>
                      </a:lvl7pPr>
                      <a:lvl8pPr marL="3009976" algn="l" defTabSz="859993" rtl="0" eaLnBrk="1" latinLnBrk="0" hangingPunct="1">
                        <a:defRPr sz="1700" kern="1200">
                          <a:solidFill>
                            <a:schemeClr val="tx1"/>
                          </a:solidFill>
                          <a:latin typeface="Cambria"/>
                        </a:defRPr>
                      </a:lvl8pPr>
                      <a:lvl9pPr marL="3439973" algn="l" defTabSz="859993" rtl="0" eaLnBrk="1" latinLnBrk="0" hangingPunct="1">
                        <a:defRPr sz="1700" kern="1200">
                          <a:solidFill>
                            <a:schemeClr val="tx1"/>
                          </a:solidFill>
                          <a:latin typeface="Cambri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微软雅黑" pitchFamily="34" charset="-122"/>
                          <a:cs typeface="Arial" pitchFamily="34" charset="0"/>
                        </a:rPr>
                        <a:t>年份</a:t>
                      </a:r>
                    </a:p>
                  </a:txBody>
                  <a:tcPr marL="18000" marR="18000" marT="18000" marB="1800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5D9F1"/>
                    </a:solidFill>
                  </a:tcPr>
                </a:tc>
                <a:tc>
                  <a:txBody>
                    <a:bodyPr/>
                    <a:lstStyle>
                      <a:defPPr>
                        <a:defRPr lang="zh-CN"/>
                      </a:defPPr>
                      <a:lvl1pPr marL="0" algn="l" defTabSz="859993" rtl="0" eaLnBrk="1" latinLnBrk="0" hangingPunct="1">
                        <a:defRPr sz="1700" kern="1200">
                          <a:solidFill>
                            <a:schemeClr val="tx1"/>
                          </a:solidFill>
                          <a:latin typeface="Cambria"/>
                        </a:defRPr>
                      </a:lvl1pPr>
                      <a:lvl2pPr marL="429997" algn="l" defTabSz="859993" rtl="0" eaLnBrk="1" latinLnBrk="0" hangingPunct="1">
                        <a:defRPr sz="1700" kern="1200">
                          <a:solidFill>
                            <a:schemeClr val="tx1"/>
                          </a:solidFill>
                          <a:latin typeface="Cambria"/>
                        </a:defRPr>
                      </a:lvl2pPr>
                      <a:lvl3pPr marL="859993" algn="l" defTabSz="859993" rtl="0" eaLnBrk="1" latinLnBrk="0" hangingPunct="1">
                        <a:defRPr sz="1700" kern="1200">
                          <a:solidFill>
                            <a:schemeClr val="tx1"/>
                          </a:solidFill>
                          <a:latin typeface="Cambria"/>
                        </a:defRPr>
                      </a:lvl3pPr>
                      <a:lvl4pPr marL="1289990" algn="l" defTabSz="859993" rtl="0" eaLnBrk="1" latinLnBrk="0" hangingPunct="1">
                        <a:defRPr sz="1700" kern="1200">
                          <a:solidFill>
                            <a:schemeClr val="tx1"/>
                          </a:solidFill>
                          <a:latin typeface="Cambria"/>
                        </a:defRPr>
                      </a:lvl4pPr>
                      <a:lvl5pPr marL="1719986" algn="l" defTabSz="859993" rtl="0" eaLnBrk="1" latinLnBrk="0" hangingPunct="1">
                        <a:defRPr sz="1700" kern="1200">
                          <a:solidFill>
                            <a:schemeClr val="tx1"/>
                          </a:solidFill>
                          <a:latin typeface="Cambria"/>
                        </a:defRPr>
                      </a:lvl5pPr>
                      <a:lvl6pPr marL="2149983" algn="l" defTabSz="859993" rtl="0" eaLnBrk="1" latinLnBrk="0" hangingPunct="1">
                        <a:defRPr sz="1700" kern="1200">
                          <a:solidFill>
                            <a:schemeClr val="tx1"/>
                          </a:solidFill>
                          <a:latin typeface="Cambria"/>
                        </a:defRPr>
                      </a:lvl6pPr>
                      <a:lvl7pPr marL="2579980" algn="l" defTabSz="859993" rtl="0" eaLnBrk="1" latinLnBrk="0" hangingPunct="1">
                        <a:defRPr sz="1700" kern="1200">
                          <a:solidFill>
                            <a:schemeClr val="tx1"/>
                          </a:solidFill>
                          <a:latin typeface="Cambria"/>
                        </a:defRPr>
                      </a:lvl7pPr>
                      <a:lvl8pPr marL="3009976" algn="l" defTabSz="859993" rtl="0" eaLnBrk="1" latinLnBrk="0" hangingPunct="1">
                        <a:defRPr sz="1700" kern="1200">
                          <a:solidFill>
                            <a:schemeClr val="tx1"/>
                          </a:solidFill>
                          <a:latin typeface="Cambria"/>
                        </a:defRPr>
                      </a:lvl8pPr>
                      <a:lvl9pPr marL="3439973" algn="l" defTabSz="859993" rtl="0" eaLnBrk="1" latinLnBrk="0" hangingPunct="1">
                        <a:defRPr sz="1700" kern="1200">
                          <a:solidFill>
                            <a:schemeClr val="tx1"/>
                          </a:solidFill>
                          <a:latin typeface="Cambria"/>
                        </a:defRPr>
                      </a:lvl9p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微软雅黑" pitchFamily="34" charset="-122"/>
                        </a:rPr>
                        <a:t>服务工程师</a:t>
                      </a:r>
                      <a:endParaRPr kumimoji="0" lang="de-DE" altLang="zh-CN"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5D9F1"/>
                    </a:solidFill>
                  </a:tcPr>
                </a:tc>
                <a:tc>
                  <a:txBody>
                    <a:bodyPr/>
                    <a:lstStyle>
                      <a:defPPr>
                        <a:defRPr lang="zh-CN"/>
                      </a:defPPr>
                      <a:lvl1pPr marL="0" algn="l" defTabSz="859993" rtl="0" eaLnBrk="1" latinLnBrk="0" hangingPunct="1">
                        <a:defRPr sz="1700" kern="1200">
                          <a:solidFill>
                            <a:schemeClr val="tx1"/>
                          </a:solidFill>
                          <a:latin typeface="Cambria"/>
                        </a:defRPr>
                      </a:lvl1pPr>
                      <a:lvl2pPr marL="429997" algn="l" defTabSz="859993" rtl="0" eaLnBrk="1" latinLnBrk="0" hangingPunct="1">
                        <a:defRPr sz="1700" kern="1200">
                          <a:solidFill>
                            <a:schemeClr val="tx1"/>
                          </a:solidFill>
                          <a:latin typeface="Cambria"/>
                        </a:defRPr>
                      </a:lvl2pPr>
                      <a:lvl3pPr marL="859993" algn="l" defTabSz="859993" rtl="0" eaLnBrk="1" latinLnBrk="0" hangingPunct="1">
                        <a:defRPr sz="1700" kern="1200">
                          <a:solidFill>
                            <a:schemeClr val="tx1"/>
                          </a:solidFill>
                          <a:latin typeface="Cambria"/>
                        </a:defRPr>
                      </a:lvl3pPr>
                      <a:lvl4pPr marL="1289990" algn="l" defTabSz="859993" rtl="0" eaLnBrk="1" latinLnBrk="0" hangingPunct="1">
                        <a:defRPr sz="1700" kern="1200">
                          <a:solidFill>
                            <a:schemeClr val="tx1"/>
                          </a:solidFill>
                          <a:latin typeface="Cambria"/>
                        </a:defRPr>
                      </a:lvl4pPr>
                      <a:lvl5pPr marL="1719986" algn="l" defTabSz="859993" rtl="0" eaLnBrk="1" latinLnBrk="0" hangingPunct="1">
                        <a:defRPr sz="1700" kern="1200">
                          <a:solidFill>
                            <a:schemeClr val="tx1"/>
                          </a:solidFill>
                          <a:latin typeface="Cambria"/>
                        </a:defRPr>
                      </a:lvl5pPr>
                      <a:lvl6pPr marL="2149983" algn="l" defTabSz="859993" rtl="0" eaLnBrk="1" latinLnBrk="0" hangingPunct="1">
                        <a:defRPr sz="1700" kern="1200">
                          <a:solidFill>
                            <a:schemeClr val="tx1"/>
                          </a:solidFill>
                          <a:latin typeface="Cambria"/>
                        </a:defRPr>
                      </a:lvl6pPr>
                      <a:lvl7pPr marL="2579980" algn="l" defTabSz="859993" rtl="0" eaLnBrk="1" latinLnBrk="0" hangingPunct="1">
                        <a:defRPr sz="1700" kern="1200">
                          <a:solidFill>
                            <a:schemeClr val="tx1"/>
                          </a:solidFill>
                          <a:latin typeface="Cambria"/>
                        </a:defRPr>
                      </a:lvl7pPr>
                      <a:lvl8pPr marL="3009976" algn="l" defTabSz="859993" rtl="0" eaLnBrk="1" latinLnBrk="0" hangingPunct="1">
                        <a:defRPr sz="1700" kern="1200">
                          <a:solidFill>
                            <a:schemeClr val="tx1"/>
                          </a:solidFill>
                          <a:latin typeface="Cambria"/>
                        </a:defRPr>
                      </a:lvl8pPr>
                      <a:lvl9pPr marL="3439973" algn="l" defTabSz="859993" rtl="0" eaLnBrk="1" latinLnBrk="0" hangingPunct="1">
                        <a:defRPr sz="1700" kern="1200">
                          <a:solidFill>
                            <a:schemeClr val="tx1"/>
                          </a:solidFill>
                          <a:latin typeface="Cambria"/>
                        </a:defRPr>
                      </a:lvl9p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微软雅黑" pitchFamily="34" charset="-122"/>
                        </a:rPr>
                        <a:t>服务技师</a:t>
                      </a:r>
                      <a:endParaRPr kumimoji="0" lang="de-DE" altLang="zh-CN"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5D9F1"/>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微软雅黑" pitchFamily="34" charset="-122"/>
                        </a:rPr>
                        <a:t>服务总人数</a:t>
                      </a:r>
                      <a:endParaRPr kumimoji="0" lang="de-DE" altLang="zh-CN"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5D9F1"/>
                    </a:solidFill>
                  </a:tcPr>
                </a:tc>
                <a:tc>
                  <a:txBody>
                    <a:bodyPr/>
                    <a:lstStyle>
                      <a:defPPr>
                        <a:defRPr lang="zh-CN"/>
                      </a:defPPr>
                      <a:lvl1pPr marL="0" algn="l" defTabSz="859993" rtl="0" eaLnBrk="1" latinLnBrk="0" hangingPunct="1">
                        <a:defRPr sz="1700" kern="1200">
                          <a:solidFill>
                            <a:schemeClr val="tx1"/>
                          </a:solidFill>
                          <a:latin typeface="Cambria"/>
                        </a:defRPr>
                      </a:lvl1pPr>
                      <a:lvl2pPr marL="429997" algn="l" defTabSz="859993" rtl="0" eaLnBrk="1" latinLnBrk="0" hangingPunct="1">
                        <a:defRPr sz="1700" kern="1200">
                          <a:solidFill>
                            <a:schemeClr val="tx1"/>
                          </a:solidFill>
                          <a:latin typeface="Cambria"/>
                        </a:defRPr>
                      </a:lvl2pPr>
                      <a:lvl3pPr marL="859993" algn="l" defTabSz="859993" rtl="0" eaLnBrk="1" latinLnBrk="0" hangingPunct="1">
                        <a:defRPr sz="1700" kern="1200">
                          <a:solidFill>
                            <a:schemeClr val="tx1"/>
                          </a:solidFill>
                          <a:latin typeface="Cambria"/>
                        </a:defRPr>
                      </a:lvl3pPr>
                      <a:lvl4pPr marL="1289990" algn="l" defTabSz="859993" rtl="0" eaLnBrk="1" latinLnBrk="0" hangingPunct="1">
                        <a:defRPr sz="1700" kern="1200">
                          <a:solidFill>
                            <a:schemeClr val="tx1"/>
                          </a:solidFill>
                          <a:latin typeface="Cambria"/>
                        </a:defRPr>
                      </a:lvl4pPr>
                      <a:lvl5pPr marL="1719986" algn="l" defTabSz="859993" rtl="0" eaLnBrk="1" latinLnBrk="0" hangingPunct="1">
                        <a:defRPr sz="1700" kern="1200">
                          <a:solidFill>
                            <a:schemeClr val="tx1"/>
                          </a:solidFill>
                          <a:latin typeface="Cambria"/>
                        </a:defRPr>
                      </a:lvl5pPr>
                      <a:lvl6pPr marL="2149983" algn="l" defTabSz="859993" rtl="0" eaLnBrk="1" latinLnBrk="0" hangingPunct="1">
                        <a:defRPr sz="1700" kern="1200">
                          <a:solidFill>
                            <a:schemeClr val="tx1"/>
                          </a:solidFill>
                          <a:latin typeface="Cambria"/>
                        </a:defRPr>
                      </a:lvl6pPr>
                      <a:lvl7pPr marL="2579980" algn="l" defTabSz="859993" rtl="0" eaLnBrk="1" latinLnBrk="0" hangingPunct="1">
                        <a:defRPr sz="1700" kern="1200">
                          <a:solidFill>
                            <a:schemeClr val="tx1"/>
                          </a:solidFill>
                          <a:latin typeface="Cambria"/>
                        </a:defRPr>
                      </a:lvl7pPr>
                      <a:lvl8pPr marL="3009976" algn="l" defTabSz="859993" rtl="0" eaLnBrk="1" latinLnBrk="0" hangingPunct="1">
                        <a:defRPr sz="1700" kern="1200">
                          <a:solidFill>
                            <a:schemeClr val="tx1"/>
                          </a:solidFill>
                          <a:latin typeface="Cambria"/>
                        </a:defRPr>
                      </a:lvl8pPr>
                      <a:lvl9pPr marL="3439973" algn="l" defTabSz="859993" rtl="0" eaLnBrk="1" latinLnBrk="0" hangingPunct="1">
                        <a:defRPr sz="1700" kern="1200">
                          <a:solidFill>
                            <a:schemeClr val="tx1"/>
                          </a:solidFill>
                          <a:latin typeface="Cambria"/>
                        </a:defRPr>
                      </a:lvl9p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微软雅黑" pitchFamily="34" charset="-122"/>
                        </a:rPr>
                        <a:t>工程师、技师占比</a:t>
                      </a:r>
                      <a:endParaRPr kumimoji="0" lang="zh-CN" altLang="de-DE"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5D9F1"/>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微软雅黑" pitchFamily="34" charset="-122"/>
                        </a:rPr>
                        <a:t>具备新能源服务能力人员占比</a:t>
                      </a:r>
                      <a:endParaRPr kumimoji="0" lang="zh-CN" altLang="de-DE"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5D9F1"/>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微软雅黑" pitchFamily="34" charset="-122"/>
                        </a:rPr>
                        <a:t>配件客户经理</a:t>
                      </a:r>
                      <a:endParaRPr kumimoji="0" lang="zh-CN" altLang="de-DE"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5D9F1"/>
                    </a:solidFill>
                  </a:tcPr>
                </a:tc>
              </a:tr>
              <a:tr h="202689">
                <a:tc>
                  <a:txBody>
                    <a:bodyPr/>
                    <a:lstStyle>
                      <a:defPPr>
                        <a:defRPr lang="zh-CN"/>
                      </a:defPPr>
                      <a:lvl1pPr marL="0" algn="l" defTabSz="859993" rtl="0" eaLnBrk="1" latinLnBrk="0" hangingPunct="1">
                        <a:defRPr sz="1700" kern="1200">
                          <a:solidFill>
                            <a:schemeClr val="tx1"/>
                          </a:solidFill>
                          <a:latin typeface="Cambria"/>
                        </a:defRPr>
                      </a:lvl1pPr>
                      <a:lvl2pPr marL="429997" algn="l" defTabSz="859993" rtl="0" eaLnBrk="1" latinLnBrk="0" hangingPunct="1">
                        <a:defRPr sz="1700" kern="1200">
                          <a:solidFill>
                            <a:schemeClr val="tx1"/>
                          </a:solidFill>
                          <a:latin typeface="Cambria"/>
                        </a:defRPr>
                      </a:lvl2pPr>
                      <a:lvl3pPr marL="859993" algn="l" defTabSz="859993" rtl="0" eaLnBrk="1" latinLnBrk="0" hangingPunct="1">
                        <a:defRPr sz="1700" kern="1200">
                          <a:solidFill>
                            <a:schemeClr val="tx1"/>
                          </a:solidFill>
                          <a:latin typeface="Cambria"/>
                        </a:defRPr>
                      </a:lvl3pPr>
                      <a:lvl4pPr marL="1289990" algn="l" defTabSz="859993" rtl="0" eaLnBrk="1" latinLnBrk="0" hangingPunct="1">
                        <a:defRPr sz="1700" kern="1200">
                          <a:solidFill>
                            <a:schemeClr val="tx1"/>
                          </a:solidFill>
                          <a:latin typeface="Cambria"/>
                        </a:defRPr>
                      </a:lvl4pPr>
                      <a:lvl5pPr marL="1719986" algn="l" defTabSz="859993" rtl="0" eaLnBrk="1" latinLnBrk="0" hangingPunct="1">
                        <a:defRPr sz="1700" kern="1200">
                          <a:solidFill>
                            <a:schemeClr val="tx1"/>
                          </a:solidFill>
                          <a:latin typeface="Cambria"/>
                        </a:defRPr>
                      </a:lvl5pPr>
                      <a:lvl6pPr marL="2149983" algn="l" defTabSz="859993" rtl="0" eaLnBrk="1" latinLnBrk="0" hangingPunct="1">
                        <a:defRPr sz="1700" kern="1200">
                          <a:solidFill>
                            <a:schemeClr val="tx1"/>
                          </a:solidFill>
                          <a:latin typeface="Cambria"/>
                        </a:defRPr>
                      </a:lvl6pPr>
                      <a:lvl7pPr marL="2579980" algn="l" defTabSz="859993" rtl="0" eaLnBrk="1" latinLnBrk="0" hangingPunct="1">
                        <a:defRPr sz="1700" kern="1200">
                          <a:solidFill>
                            <a:schemeClr val="tx1"/>
                          </a:solidFill>
                          <a:latin typeface="Cambria"/>
                        </a:defRPr>
                      </a:lvl7pPr>
                      <a:lvl8pPr marL="3009976" algn="l" defTabSz="859993" rtl="0" eaLnBrk="1" latinLnBrk="0" hangingPunct="1">
                        <a:defRPr sz="1700" kern="1200">
                          <a:solidFill>
                            <a:schemeClr val="tx1"/>
                          </a:solidFill>
                          <a:latin typeface="Cambria"/>
                        </a:defRPr>
                      </a:lvl8pPr>
                      <a:lvl9pPr marL="3439973" algn="l" defTabSz="859993" rtl="0" eaLnBrk="1" latinLnBrk="0" hangingPunct="1">
                        <a:defRPr sz="1700" kern="1200">
                          <a:solidFill>
                            <a:schemeClr val="tx1"/>
                          </a:solidFill>
                          <a:latin typeface="Cambria"/>
                        </a:defRPr>
                      </a:lvl9p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itchFamily="34" charset="0"/>
                          <a:ea typeface="微软雅黑" pitchFamily="34" charset="-122"/>
                        </a:rPr>
                        <a:t>2016</a:t>
                      </a:r>
                      <a:endParaRPr kumimoji="0" lang="zh-CN" altLang="de-DE"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defPPr>
                        <a:defRPr lang="zh-CN"/>
                      </a:defPPr>
                      <a:lvl1pPr marL="0" algn="l" defTabSz="859993" rtl="0" eaLnBrk="1" latinLnBrk="0" hangingPunct="1">
                        <a:defRPr sz="1700" kern="1200">
                          <a:solidFill>
                            <a:schemeClr val="tx1"/>
                          </a:solidFill>
                          <a:latin typeface="Cambria"/>
                        </a:defRPr>
                      </a:lvl1pPr>
                      <a:lvl2pPr marL="429997" algn="l" defTabSz="859993" rtl="0" eaLnBrk="1" latinLnBrk="0" hangingPunct="1">
                        <a:defRPr sz="1700" kern="1200">
                          <a:solidFill>
                            <a:schemeClr val="tx1"/>
                          </a:solidFill>
                          <a:latin typeface="Cambria"/>
                        </a:defRPr>
                      </a:lvl2pPr>
                      <a:lvl3pPr marL="859993" algn="l" defTabSz="859993" rtl="0" eaLnBrk="1" latinLnBrk="0" hangingPunct="1">
                        <a:defRPr sz="1700" kern="1200">
                          <a:solidFill>
                            <a:schemeClr val="tx1"/>
                          </a:solidFill>
                          <a:latin typeface="Cambria"/>
                        </a:defRPr>
                      </a:lvl3pPr>
                      <a:lvl4pPr marL="1289990" algn="l" defTabSz="859993" rtl="0" eaLnBrk="1" latinLnBrk="0" hangingPunct="1">
                        <a:defRPr sz="1700" kern="1200">
                          <a:solidFill>
                            <a:schemeClr val="tx1"/>
                          </a:solidFill>
                          <a:latin typeface="Cambria"/>
                        </a:defRPr>
                      </a:lvl4pPr>
                      <a:lvl5pPr marL="1719986" algn="l" defTabSz="859993" rtl="0" eaLnBrk="1" latinLnBrk="0" hangingPunct="1">
                        <a:defRPr sz="1700" kern="1200">
                          <a:solidFill>
                            <a:schemeClr val="tx1"/>
                          </a:solidFill>
                          <a:latin typeface="Cambria"/>
                        </a:defRPr>
                      </a:lvl5pPr>
                      <a:lvl6pPr marL="2149983" algn="l" defTabSz="859993" rtl="0" eaLnBrk="1" latinLnBrk="0" hangingPunct="1">
                        <a:defRPr sz="1700" kern="1200">
                          <a:solidFill>
                            <a:schemeClr val="tx1"/>
                          </a:solidFill>
                          <a:latin typeface="Cambria"/>
                        </a:defRPr>
                      </a:lvl6pPr>
                      <a:lvl7pPr marL="2579980" algn="l" defTabSz="859993" rtl="0" eaLnBrk="1" latinLnBrk="0" hangingPunct="1">
                        <a:defRPr sz="1700" kern="1200">
                          <a:solidFill>
                            <a:schemeClr val="tx1"/>
                          </a:solidFill>
                          <a:latin typeface="Cambria"/>
                        </a:defRPr>
                      </a:lvl7pPr>
                      <a:lvl8pPr marL="3009976" algn="l" defTabSz="859993" rtl="0" eaLnBrk="1" latinLnBrk="0" hangingPunct="1">
                        <a:defRPr sz="1700" kern="1200">
                          <a:solidFill>
                            <a:schemeClr val="tx1"/>
                          </a:solidFill>
                          <a:latin typeface="Cambria"/>
                        </a:defRPr>
                      </a:lvl8pPr>
                      <a:lvl9pPr marL="3439973" algn="l" defTabSz="859993" rtl="0" eaLnBrk="1" latinLnBrk="0" hangingPunct="1">
                        <a:defRPr sz="1700" kern="1200">
                          <a:solidFill>
                            <a:schemeClr val="tx1"/>
                          </a:solidFill>
                          <a:latin typeface="Cambria"/>
                        </a:defRPr>
                      </a:lvl9p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6</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defPPr>
                        <a:defRPr lang="zh-CN"/>
                      </a:defPPr>
                      <a:lvl1pPr marL="0" algn="l" defTabSz="859993" rtl="0" eaLnBrk="1" latinLnBrk="0" hangingPunct="1">
                        <a:defRPr sz="1700" kern="1200">
                          <a:solidFill>
                            <a:schemeClr val="tx1"/>
                          </a:solidFill>
                          <a:latin typeface="Cambria"/>
                        </a:defRPr>
                      </a:lvl1pPr>
                      <a:lvl2pPr marL="429997" algn="l" defTabSz="859993" rtl="0" eaLnBrk="1" latinLnBrk="0" hangingPunct="1">
                        <a:defRPr sz="1700" kern="1200">
                          <a:solidFill>
                            <a:schemeClr val="tx1"/>
                          </a:solidFill>
                          <a:latin typeface="Cambria"/>
                        </a:defRPr>
                      </a:lvl2pPr>
                      <a:lvl3pPr marL="859993" algn="l" defTabSz="859993" rtl="0" eaLnBrk="1" latinLnBrk="0" hangingPunct="1">
                        <a:defRPr sz="1700" kern="1200">
                          <a:solidFill>
                            <a:schemeClr val="tx1"/>
                          </a:solidFill>
                          <a:latin typeface="Cambria"/>
                        </a:defRPr>
                      </a:lvl3pPr>
                      <a:lvl4pPr marL="1289990" algn="l" defTabSz="859993" rtl="0" eaLnBrk="1" latinLnBrk="0" hangingPunct="1">
                        <a:defRPr sz="1700" kern="1200">
                          <a:solidFill>
                            <a:schemeClr val="tx1"/>
                          </a:solidFill>
                          <a:latin typeface="Cambria"/>
                        </a:defRPr>
                      </a:lvl4pPr>
                      <a:lvl5pPr marL="1719986" algn="l" defTabSz="859993" rtl="0" eaLnBrk="1" latinLnBrk="0" hangingPunct="1">
                        <a:defRPr sz="1700" kern="1200">
                          <a:solidFill>
                            <a:schemeClr val="tx1"/>
                          </a:solidFill>
                          <a:latin typeface="Cambria"/>
                        </a:defRPr>
                      </a:lvl5pPr>
                      <a:lvl6pPr marL="2149983" algn="l" defTabSz="859993" rtl="0" eaLnBrk="1" latinLnBrk="0" hangingPunct="1">
                        <a:defRPr sz="1700" kern="1200">
                          <a:solidFill>
                            <a:schemeClr val="tx1"/>
                          </a:solidFill>
                          <a:latin typeface="Cambria"/>
                        </a:defRPr>
                      </a:lvl6pPr>
                      <a:lvl7pPr marL="2579980" algn="l" defTabSz="859993" rtl="0" eaLnBrk="1" latinLnBrk="0" hangingPunct="1">
                        <a:defRPr sz="1700" kern="1200">
                          <a:solidFill>
                            <a:schemeClr val="tx1"/>
                          </a:solidFill>
                          <a:latin typeface="Cambria"/>
                        </a:defRPr>
                      </a:lvl7pPr>
                      <a:lvl8pPr marL="3009976" algn="l" defTabSz="859993" rtl="0" eaLnBrk="1" latinLnBrk="0" hangingPunct="1">
                        <a:defRPr sz="1700" kern="1200">
                          <a:solidFill>
                            <a:schemeClr val="tx1"/>
                          </a:solidFill>
                          <a:latin typeface="Cambria"/>
                        </a:defRPr>
                      </a:lvl8pPr>
                      <a:lvl9pPr marL="3439973" algn="l" defTabSz="859993" rtl="0" eaLnBrk="1" latinLnBrk="0" hangingPunct="1">
                        <a:defRPr sz="1700" kern="1200">
                          <a:solidFill>
                            <a:schemeClr val="tx1"/>
                          </a:solidFill>
                          <a:latin typeface="Cambria"/>
                        </a:defRPr>
                      </a:lvl9p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33</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123</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defPPr>
                        <a:defRPr lang="zh-CN"/>
                      </a:defPPr>
                      <a:lvl1pPr marL="0" algn="l" defTabSz="859993" rtl="0" eaLnBrk="1" latinLnBrk="0" hangingPunct="1">
                        <a:defRPr sz="1700" kern="1200">
                          <a:solidFill>
                            <a:schemeClr val="tx1"/>
                          </a:solidFill>
                          <a:latin typeface="Cambria"/>
                        </a:defRPr>
                      </a:lvl1pPr>
                      <a:lvl2pPr marL="429997" algn="l" defTabSz="859993" rtl="0" eaLnBrk="1" latinLnBrk="0" hangingPunct="1">
                        <a:defRPr sz="1700" kern="1200">
                          <a:solidFill>
                            <a:schemeClr val="tx1"/>
                          </a:solidFill>
                          <a:latin typeface="Cambria"/>
                        </a:defRPr>
                      </a:lvl2pPr>
                      <a:lvl3pPr marL="859993" algn="l" defTabSz="859993" rtl="0" eaLnBrk="1" latinLnBrk="0" hangingPunct="1">
                        <a:defRPr sz="1700" kern="1200">
                          <a:solidFill>
                            <a:schemeClr val="tx1"/>
                          </a:solidFill>
                          <a:latin typeface="Cambria"/>
                        </a:defRPr>
                      </a:lvl3pPr>
                      <a:lvl4pPr marL="1289990" algn="l" defTabSz="859993" rtl="0" eaLnBrk="1" latinLnBrk="0" hangingPunct="1">
                        <a:defRPr sz="1700" kern="1200">
                          <a:solidFill>
                            <a:schemeClr val="tx1"/>
                          </a:solidFill>
                          <a:latin typeface="Cambria"/>
                        </a:defRPr>
                      </a:lvl4pPr>
                      <a:lvl5pPr marL="1719986" algn="l" defTabSz="859993" rtl="0" eaLnBrk="1" latinLnBrk="0" hangingPunct="1">
                        <a:defRPr sz="1700" kern="1200">
                          <a:solidFill>
                            <a:schemeClr val="tx1"/>
                          </a:solidFill>
                          <a:latin typeface="Cambria"/>
                        </a:defRPr>
                      </a:lvl5pPr>
                      <a:lvl6pPr marL="2149983" algn="l" defTabSz="859993" rtl="0" eaLnBrk="1" latinLnBrk="0" hangingPunct="1">
                        <a:defRPr sz="1700" kern="1200">
                          <a:solidFill>
                            <a:schemeClr val="tx1"/>
                          </a:solidFill>
                          <a:latin typeface="Cambria"/>
                        </a:defRPr>
                      </a:lvl6pPr>
                      <a:lvl7pPr marL="2579980" algn="l" defTabSz="859993" rtl="0" eaLnBrk="1" latinLnBrk="0" hangingPunct="1">
                        <a:defRPr sz="1700" kern="1200">
                          <a:solidFill>
                            <a:schemeClr val="tx1"/>
                          </a:solidFill>
                          <a:latin typeface="Cambria"/>
                        </a:defRPr>
                      </a:lvl7pPr>
                      <a:lvl8pPr marL="3009976" algn="l" defTabSz="859993" rtl="0" eaLnBrk="1" latinLnBrk="0" hangingPunct="1">
                        <a:defRPr sz="1700" kern="1200">
                          <a:solidFill>
                            <a:schemeClr val="tx1"/>
                          </a:solidFill>
                          <a:latin typeface="Cambria"/>
                        </a:defRPr>
                      </a:lvl8pPr>
                      <a:lvl9pPr marL="3439973" algn="l" defTabSz="859993" rtl="0" eaLnBrk="1" latinLnBrk="0" hangingPunct="1">
                        <a:defRPr sz="1700" kern="1200">
                          <a:solidFill>
                            <a:schemeClr val="tx1"/>
                          </a:solidFill>
                          <a:latin typeface="Cambri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charset="0"/>
                          <a:ea typeface="宋体" pitchFamily="2" charset="-122"/>
                          <a:cs typeface="Arial" charset="0"/>
                        </a:rPr>
                        <a:t>31%</a:t>
                      </a:r>
                    </a:p>
                  </a:txBody>
                  <a:tcPr marL="18000" marR="36000" marT="18000" marB="1800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charset="0"/>
                          <a:ea typeface="宋体" pitchFamily="2" charset="-122"/>
                          <a:cs typeface="Arial" charset="0"/>
                        </a:rPr>
                        <a:t>4%</a:t>
                      </a:r>
                    </a:p>
                  </a:txBody>
                  <a:tcPr marL="18000" marR="36000" marT="18000" marB="1800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18</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r>
              <a:tr h="202689">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itchFamily="34" charset="0"/>
                          <a:ea typeface="微软雅黑" pitchFamily="34" charset="-122"/>
                        </a:rPr>
                        <a:t>2017</a:t>
                      </a:r>
                      <a:endParaRPr kumimoji="0" lang="zh-CN" altLang="de-DE"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10</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35</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125</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charset="0"/>
                          <a:ea typeface="宋体" pitchFamily="2" charset="-122"/>
                          <a:cs typeface="Arial" charset="0"/>
                        </a:rPr>
                        <a:t>35%</a:t>
                      </a:r>
                    </a:p>
                  </a:txBody>
                  <a:tcPr marL="18000" marR="36000" marT="18000" marB="1800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charset="0"/>
                          <a:ea typeface="宋体" pitchFamily="2" charset="-122"/>
                          <a:cs typeface="Arial" charset="0"/>
                        </a:rPr>
                        <a:t>15%</a:t>
                      </a:r>
                    </a:p>
                  </a:txBody>
                  <a:tcPr marL="18000" marR="36000" marT="18000" marB="1800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23</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r>
              <a:tr h="202689">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itchFamily="34" charset="0"/>
                          <a:ea typeface="微软雅黑" pitchFamily="34" charset="-122"/>
                        </a:rPr>
                        <a:t>2018</a:t>
                      </a:r>
                      <a:endParaRPr kumimoji="0" lang="zh-CN" altLang="de-DE"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12</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38</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125</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charset="0"/>
                          <a:ea typeface="宋体" pitchFamily="2" charset="-122"/>
                          <a:cs typeface="Arial" charset="0"/>
                        </a:rPr>
                        <a:t>40%</a:t>
                      </a:r>
                    </a:p>
                  </a:txBody>
                  <a:tcPr marL="18000" marR="36000" marT="18000" marB="1800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charset="0"/>
                          <a:ea typeface="宋体" pitchFamily="2" charset="-122"/>
                          <a:cs typeface="Arial" charset="0"/>
                        </a:rPr>
                        <a:t>30%</a:t>
                      </a:r>
                    </a:p>
                  </a:txBody>
                  <a:tcPr marL="18000" marR="36000" marT="18000" marB="1800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27</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r>
              <a:tr h="202689">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itchFamily="34" charset="0"/>
                          <a:ea typeface="微软雅黑" pitchFamily="34" charset="-122"/>
                        </a:rPr>
                        <a:t>2019</a:t>
                      </a:r>
                      <a:endParaRPr kumimoji="0" lang="zh-CN" altLang="de-DE"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15</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41</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125</a:t>
                      </a: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charset="0"/>
                          <a:ea typeface="宋体" pitchFamily="2" charset="-122"/>
                          <a:cs typeface="Arial" charset="0"/>
                        </a:rPr>
                        <a:t>45%</a:t>
                      </a:r>
                    </a:p>
                  </a:txBody>
                  <a:tcPr marL="18000" marR="36000" marT="18000" marB="1800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charset="0"/>
                          <a:ea typeface="宋体" pitchFamily="2" charset="-122"/>
                          <a:cs typeface="Arial" charset="0"/>
                        </a:rPr>
                        <a:t>45%</a:t>
                      </a:r>
                    </a:p>
                  </a:txBody>
                  <a:tcPr marL="18000" marR="36000" marT="18000" marB="1800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20000"/>
                        </a:spcBef>
                        <a:spcAft>
                          <a:spcPct val="0"/>
                        </a:spcAft>
                        <a:buClrTx/>
                        <a:buSzTx/>
                        <a:buFontTx/>
                        <a:buNone/>
                        <a:tabLst/>
                      </a:pPr>
                      <a:r>
                        <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3</a:t>
                      </a:r>
                      <a:r>
                        <a:rPr kumimoji="0" lang="en-US"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rPr>
                        <a:t>0</a:t>
                      </a:r>
                      <a:endParaRPr kumimoji="0" lang="de-DE" altLang="zh-CN" sz="1200" b="0" i="0" u="none" strike="noStrike" cap="none" normalizeH="0" baseline="0" dirty="0" smtClean="0">
                        <a:ln>
                          <a:noFill/>
                        </a:ln>
                        <a:solidFill>
                          <a:schemeClr val="tx1"/>
                        </a:solidFill>
                        <a:effectLst/>
                        <a:latin typeface="Arial" charset="0"/>
                        <a:ea typeface="宋体" pitchFamily="2" charset="-122"/>
                        <a:cs typeface="微软雅黑" pitchFamily="34" charset="-122"/>
                      </a:endParaRPr>
                    </a:p>
                  </a:txBody>
                  <a:tcPr marL="0" marR="3600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r>
              <a:tr h="452403">
                <a:tc gridSpan="7">
                  <a:txBody>
                    <a:bodyPr/>
                    <a:lstStyle>
                      <a:defPPr>
                        <a:defRPr lang="zh-CN"/>
                      </a:defPPr>
                      <a:lvl1pPr marL="0" algn="l" defTabSz="859993" rtl="0" eaLnBrk="1" latinLnBrk="0" hangingPunct="1">
                        <a:defRPr sz="1700" kern="1200">
                          <a:solidFill>
                            <a:schemeClr val="tx1"/>
                          </a:solidFill>
                          <a:latin typeface="Cambria"/>
                        </a:defRPr>
                      </a:lvl1pPr>
                      <a:lvl2pPr marL="429997" algn="l" defTabSz="859993" rtl="0" eaLnBrk="1" latinLnBrk="0" hangingPunct="1">
                        <a:defRPr sz="1700" kern="1200">
                          <a:solidFill>
                            <a:schemeClr val="tx1"/>
                          </a:solidFill>
                          <a:latin typeface="Cambria"/>
                        </a:defRPr>
                      </a:lvl2pPr>
                      <a:lvl3pPr marL="859993" algn="l" defTabSz="859993" rtl="0" eaLnBrk="1" latinLnBrk="0" hangingPunct="1">
                        <a:defRPr sz="1700" kern="1200">
                          <a:solidFill>
                            <a:schemeClr val="tx1"/>
                          </a:solidFill>
                          <a:latin typeface="Cambria"/>
                        </a:defRPr>
                      </a:lvl3pPr>
                      <a:lvl4pPr marL="1289990" algn="l" defTabSz="859993" rtl="0" eaLnBrk="1" latinLnBrk="0" hangingPunct="1">
                        <a:defRPr sz="1700" kern="1200">
                          <a:solidFill>
                            <a:schemeClr val="tx1"/>
                          </a:solidFill>
                          <a:latin typeface="Cambria"/>
                        </a:defRPr>
                      </a:lvl4pPr>
                      <a:lvl5pPr marL="1719986" algn="l" defTabSz="859993" rtl="0" eaLnBrk="1" latinLnBrk="0" hangingPunct="1">
                        <a:defRPr sz="1700" kern="1200">
                          <a:solidFill>
                            <a:schemeClr val="tx1"/>
                          </a:solidFill>
                          <a:latin typeface="Cambria"/>
                        </a:defRPr>
                      </a:lvl5pPr>
                      <a:lvl6pPr marL="2149983" algn="l" defTabSz="859993" rtl="0" eaLnBrk="1" latinLnBrk="0" hangingPunct="1">
                        <a:defRPr sz="1700" kern="1200">
                          <a:solidFill>
                            <a:schemeClr val="tx1"/>
                          </a:solidFill>
                          <a:latin typeface="Cambria"/>
                        </a:defRPr>
                      </a:lvl6pPr>
                      <a:lvl7pPr marL="2579980" algn="l" defTabSz="859993" rtl="0" eaLnBrk="1" latinLnBrk="0" hangingPunct="1">
                        <a:defRPr sz="1700" kern="1200">
                          <a:solidFill>
                            <a:schemeClr val="tx1"/>
                          </a:solidFill>
                          <a:latin typeface="Cambria"/>
                        </a:defRPr>
                      </a:lvl7pPr>
                      <a:lvl8pPr marL="3009976" algn="l" defTabSz="859993" rtl="0" eaLnBrk="1" latinLnBrk="0" hangingPunct="1">
                        <a:defRPr sz="1700" kern="1200">
                          <a:solidFill>
                            <a:schemeClr val="tx1"/>
                          </a:solidFill>
                          <a:latin typeface="Cambria"/>
                        </a:defRPr>
                      </a:lvl8pPr>
                      <a:lvl9pPr marL="3439973" algn="l" defTabSz="859993" rtl="0" eaLnBrk="1" latinLnBrk="0" hangingPunct="1">
                        <a:defRPr sz="1700" kern="1200">
                          <a:solidFill>
                            <a:schemeClr val="tx1"/>
                          </a:solidFill>
                          <a:latin typeface="Cambria"/>
                        </a:defRPr>
                      </a:lvl9pPr>
                    </a:lstStyle>
                    <a:p>
                      <a:pPr marL="0" marR="0" lvl="0" indent="0" algn="l" defTabSz="914400" rtl="0" eaLnBrk="1" fontAlgn="ctr" latinLnBrk="0" hangingPunct="1">
                        <a:lnSpc>
                          <a:spcPct val="100000"/>
                        </a:lnSpc>
                        <a:spcBef>
                          <a:spcPct val="200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微软雅黑" pitchFamily="34" charset="-122"/>
                        </a:rPr>
                        <a:t>说明：</a:t>
                      </a:r>
                      <a:r>
                        <a:rPr kumimoji="0" lang="en-US" altLang="zh-CN" sz="1200" b="0" i="0" u="none" strike="noStrike" cap="none" normalizeH="0" baseline="0" dirty="0" smtClean="0">
                          <a:ln>
                            <a:noFill/>
                          </a:ln>
                          <a:solidFill>
                            <a:schemeClr val="tx1"/>
                          </a:solidFill>
                          <a:effectLst/>
                          <a:latin typeface="Arial" pitchFamily="34" charset="0"/>
                          <a:ea typeface="微软雅黑" pitchFamily="34" charset="-122"/>
                        </a:rPr>
                        <a:t>2017-2019</a:t>
                      </a:r>
                      <a:r>
                        <a:rPr kumimoji="0" lang="zh-CN" altLang="en-US" sz="1200" b="0" i="0" u="none" strike="noStrike" cap="none" normalizeH="0" baseline="0" dirty="0" smtClean="0">
                          <a:ln>
                            <a:noFill/>
                          </a:ln>
                          <a:solidFill>
                            <a:schemeClr val="tx1"/>
                          </a:solidFill>
                          <a:effectLst/>
                          <a:latin typeface="Arial" pitchFamily="34" charset="0"/>
                          <a:ea typeface="微软雅黑" pitchFamily="34" charset="-122"/>
                        </a:rPr>
                        <a:t>年为规划人数，服务总人数不含一线（古巴、委内、迪拜）职能人员</a:t>
                      </a:r>
                      <a:r>
                        <a:rPr kumimoji="0" lang="en-US" altLang="zh-CN" sz="1200" b="0" i="0" u="none" strike="noStrike" cap="none" normalizeH="0" baseline="0" dirty="0" smtClean="0">
                          <a:ln>
                            <a:noFill/>
                          </a:ln>
                          <a:solidFill>
                            <a:schemeClr val="tx1"/>
                          </a:solidFill>
                          <a:effectLst/>
                          <a:latin typeface="Arial" pitchFamily="34" charset="0"/>
                          <a:ea typeface="微软雅黑" pitchFamily="34" charset="-122"/>
                        </a:rPr>
                        <a:t>16</a:t>
                      </a:r>
                      <a:r>
                        <a:rPr kumimoji="0" lang="zh-CN" altLang="en-US" sz="1200" b="0" i="0" u="none" strike="noStrike" cap="none" normalizeH="0" baseline="0" dirty="0" smtClean="0">
                          <a:ln>
                            <a:noFill/>
                          </a:ln>
                          <a:solidFill>
                            <a:schemeClr val="tx1"/>
                          </a:solidFill>
                          <a:effectLst/>
                          <a:latin typeface="Arial" pitchFamily="34" charset="0"/>
                          <a:ea typeface="微软雅黑" pitchFamily="34" charset="-122"/>
                        </a:rPr>
                        <a:t>人。</a:t>
                      </a:r>
                      <a:endParaRPr kumimoji="0" lang="en-US" altLang="zh-CN"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hMerge="1">
                  <a:txBody>
                    <a:bodyPr/>
                    <a:lstStyle/>
                    <a:p>
                      <a:endParaRPr lang="zh-CN" altLang="en-US"/>
                    </a:p>
                  </a:txBody>
                  <a:tcPr/>
                </a:tc>
                <a:tc hMerge="1">
                  <a:txBody>
                    <a:bodyPr/>
                    <a:lstStyle/>
                    <a:p>
                      <a:pPr marL="0" marR="0" lvl="0" indent="0" algn="l" defTabSz="914400" rtl="0" eaLnBrk="1" fontAlgn="ctr" latinLnBrk="0" hangingPunct="1">
                        <a:lnSpc>
                          <a:spcPct val="100000"/>
                        </a:lnSpc>
                        <a:spcBef>
                          <a:spcPct val="2000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Arial" pitchFamily="34" charset="0"/>
                        <a:ea typeface="微软雅黑" pitchFamily="34" charset="-122"/>
                      </a:endParaRP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33" name="矩形 32"/>
          <p:cNvSpPr/>
          <p:nvPr/>
        </p:nvSpPr>
        <p:spPr>
          <a:xfrm>
            <a:off x="7113832" y="4519749"/>
            <a:ext cx="2260555" cy="338554"/>
          </a:xfrm>
          <a:prstGeom prst="rect">
            <a:avLst/>
          </a:prstGeom>
        </p:spPr>
        <p:txBody>
          <a:bodyPr wrap="none">
            <a:spAutoFit/>
          </a:bodyPr>
          <a:lstStyle/>
          <a:p>
            <a:pPr lvl="0" algn="ctr" fontAlgn="ctr"/>
            <a:r>
              <a:rPr lang="en-US" altLang="zh-CN" b="0" dirty="0" smtClean="0">
                <a:solidFill>
                  <a:schemeClr val="tx1"/>
                </a:solidFill>
                <a:latin typeface="微软雅黑" pitchFamily="34" charset="-122"/>
                <a:ea typeface="微软雅黑" pitchFamily="34" charset="-122"/>
                <a:cs typeface="Arial" pitchFamily="34" charset="0"/>
              </a:rPr>
              <a:t>2016-2019</a:t>
            </a:r>
            <a:r>
              <a:rPr lang="zh-CN" altLang="en-US" b="0" dirty="0" smtClean="0">
                <a:solidFill>
                  <a:schemeClr val="tx1"/>
                </a:solidFill>
                <a:latin typeface="微软雅黑" pitchFamily="34" charset="-122"/>
                <a:ea typeface="微软雅黑" pitchFamily="34" charset="-122"/>
                <a:cs typeface="Arial" pitchFamily="34" charset="0"/>
              </a:rPr>
              <a:t>年服务队伍</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比利时车展.jpg"/>
          <p:cNvPicPr>
            <a:picLocks noChangeAspect="1"/>
          </p:cNvPicPr>
          <p:nvPr/>
        </p:nvPicPr>
        <p:blipFill>
          <a:blip r:embed="rId2" cstate="email"/>
          <a:stretch>
            <a:fillRect/>
          </a:stretch>
        </p:blipFill>
        <p:spPr>
          <a:xfrm>
            <a:off x="5177790" y="3578033"/>
            <a:ext cx="4633214" cy="3098198"/>
          </a:xfrm>
          <a:prstGeom prst="rect">
            <a:avLst/>
          </a:prstGeom>
        </p:spPr>
      </p:pic>
      <p:sp>
        <p:nvSpPr>
          <p:cNvPr id="65538" name="文本占位符 2"/>
          <p:cNvSpPr txBox="1">
            <a:spLocks/>
          </p:cNvSpPr>
          <p:nvPr/>
        </p:nvSpPr>
        <p:spPr bwMode="auto">
          <a:xfrm>
            <a:off x="339725" y="776288"/>
            <a:ext cx="9345613" cy="5699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海外掠影：</a:t>
            </a:r>
            <a:endParaRPr lang="en-US" altLang="zh-CN" sz="2000">
              <a:solidFill>
                <a:srgbClr val="008000"/>
              </a:solidFill>
              <a:ea typeface="微软雅黑" pitchFamily="34" charset="-122"/>
            </a:endParaRPr>
          </a:p>
        </p:txBody>
      </p:sp>
      <p:pic>
        <p:nvPicPr>
          <p:cNvPr id="4" name="Picture 2" descr="F:\春晚素材\汉诺威车展\IAA-1 004.jpg"/>
          <p:cNvPicPr>
            <a:picLocks noChangeAspect="1" noChangeArrowheads="1"/>
          </p:cNvPicPr>
          <p:nvPr/>
        </p:nvPicPr>
        <p:blipFill>
          <a:blip r:embed="rId3" cstate="email"/>
          <a:srcRect/>
          <a:stretch>
            <a:fillRect/>
          </a:stretch>
        </p:blipFill>
        <p:spPr bwMode="auto">
          <a:xfrm>
            <a:off x="519113" y="1346200"/>
            <a:ext cx="4945062" cy="2951480"/>
          </a:xfrm>
          <a:prstGeom prst="rect">
            <a:avLst/>
          </a:prstGeom>
          <a:noFill/>
          <a:ln w="9525">
            <a:noFill/>
            <a:miter lim="800000"/>
            <a:headEnd/>
            <a:tailEnd/>
          </a:ln>
        </p:spPr>
      </p:pic>
      <p:sp>
        <p:nvSpPr>
          <p:cNvPr id="65543"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3.2  </a:t>
            </a:r>
            <a:r>
              <a:rPr lang="zh-CN" altLang="en-US" sz="2500" dirty="0">
                <a:solidFill>
                  <a:srgbClr val="FFFFFF"/>
                </a:solidFill>
                <a:latin typeface="微软雅黑" pitchFamily="34" charset="-122"/>
                <a:ea typeface="微软雅黑" pitchFamily="34" charset="-122"/>
              </a:rPr>
              <a:t>我们的成长和发展</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5/10</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10" name="TextBox 9"/>
          <p:cNvSpPr txBox="1"/>
          <p:nvPr/>
        </p:nvSpPr>
        <p:spPr>
          <a:xfrm>
            <a:off x="5909310" y="2080260"/>
            <a:ext cx="1521570" cy="369332"/>
          </a:xfrm>
          <a:prstGeom prst="rect">
            <a:avLst/>
          </a:prstGeom>
          <a:noFill/>
        </p:spPr>
        <p:txBody>
          <a:bodyPr wrap="none" rtlCol="0">
            <a:spAutoFit/>
          </a:bodyPr>
          <a:lstStyle/>
          <a:p>
            <a:pPr>
              <a:buFont typeface="Wingdings" pitchFamily="2" charset="2"/>
              <a:buChar char="Ø"/>
            </a:pPr>
            <a:r>
              <a:rPr lang="zh-CN" altLang="en-US" sz="1800" b="0" dirty="0" smtClean="0">
                <a:solidFill>
                  <a:schemeClr val="tx1"/>
                </a:solidFill>
                <a:latin typeface="微软雅黑" pitchFamily="34" charset="-122"/>
                <a:ea typeface="微软雅黑" pitchFamily="34" charset="-122"/>
              </a:rPr>
              <a:t>汉诺威车展</a:t>
            </a:r>
            <a:endParaRPr lang="zh-CN" altLang="en-US" sz="1800" b="0" dirty="0">
              <a:solidFill>
                <a:schemeClr val="tx1"/>
              </a:solidFill>
              <a:latin typeface="微软雅黑" pitchFamily="34" charset="-122"/>
              <a:ea typeface="微软雅黑" pitchFamily="34" charset="-122"/>
            </a:endParaRPr>
          </a:p>
        </p:txBody>
      </p:sp>
      <p:sp>
        <p:nvSpPr>
          <p:cNvPr id="11" name="TextBox 10"/>
          <p:cNvSpPr txBox="1"/>
          <p:nvPr/>
        </p:nvSpPr>
        <p:spPr>
          <a:xfrm>
            <a:off x="3044190" y="5433060"/>
            <a:ext cx="1521570" cy="369332"/>
          </a:xfrm>
          <a:prstGeom prst="rect">
            <a:avLst/>
          </a:prstGeom>
          <a:noFill/>
        </p:spPr>
        <p:txBody>
          <a:bodyPr wrap="none" rtlCol="0">
            <a:spAutoFit/>
          </a:bodyPr>
          <a:lstStyle/>
          <a:p>
            <a:pPr>
              <a:buFont typeface="Wingdings" pitchFamily="2" charset="2"/>
              <a:buChar char="Ø"/>
            </a:pPr>
            <a:r>
              <a:rPr lang="zh-CN" altLang="en-US" sz="1800" b="0" dirty="0" smtClean="0">
                <a:solidFill>
                  <a:schemeClr val="tx1"/>
                </a:solidFill>
                <a:latin typeface="微软雅黑" pitchFamily="34" charset="-122"/>
                <a:ea typeface="微软雅黑" pitchFamily="34" charset="-122"/>
              </a:rPr>
              <a:t>比利时车展</a:t>
            </a:r>
            <a:endParaRPr lang="zh-CN" altLang="en-US" sz="1800" b="0" dirty="0">
              <a:solidFill>
                <a:schemeClr val="tx1"/>
              </a:solidFill>
              <a:latin typeface="微软雅黑" pitchFamily="34" charset="-122"/>
              <a:ea typeface="微软雅黑" pitchFamily="34" charset="-122"/>
            </a:endParaRPr>
          </a:p>
        </p:txBody>
      </p:sp>
    </p:spTree>
    <p:extLst>
      <p:ext uri="{BB962C8B-B14F-4D97-AF65-F5344CB8AC3E}">
        <p14:creationId xmlns="" xmlns:p14="http://schemas.microsoft.com/office/powerpoint/2010/main" val="279790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文本占位符 2"/>
          <p:cNvSpPr txBox="1">
            <a:spLocks/>
          </p:cNvSpPr>
          <p:nvPr/>
        </p:nvSpPr>
        <p:spPr bwMode="auto">
          <a:xfrm>
            <a:off x="339725" y="776288"/>
            <a:ext cx="9345613" cy="5699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海外掠影：</a:t>
            </a:r>
            <a:endParaRPr lang="en-US" altLang="zh-CN" sz="2000">
              <a:solidFill>
                <a:srgbClr val="008000"/>
              </a:solidFill>
              <a:ea typeface="微软雅黑" pitchFamily="34" charset="-122"/>
            </a:endParaRPr>
          </a:p>
        </p:txBody>
      </p:sp>
      <p:sp>
        <p:nvSpPr>
          <p:cNvPr id="66567"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3.2  </a:t>
            </a:r>
            <a:r>
              <a:rPr lang="zh-CN" altLang="en-US" sz="2500" dirty="0">
                <a:solidFill>
                  <a:srgbClr val="FFFFFF"/>
                </a:solidFill>
                <a:latin typeface="微软雅黑" pitchFamily="34" charset="-122"/>
                <a:ea typeface="微软雅黑" pitchFamily="34" charset="-122"/>
              </a:rPr>
              <a:t>我们的成长和发展</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6/10</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pic>
        <p:nvPicPr>
          <p:cNvPr id="15" name="图片 14" descr="南非巡展.jpg"/>
          <p:cNvPicPr>
            <a:picLocks noChangeAspect="1"/>
          </p:cNvPicPr>
          <p:nvPr/>
        </p:nvPicPr>
        <p:blipFill>
          <a:blip r:embed="rId2" cstate="email"/>
          <a:stretch>
            <a:fillRect/>
          </a:stretch>
        </p:blipFill>
        <p:spPr>
          <a:xfrm>
            <a:off x="5012075" y="3314700"/>
            <a:ext cx="5080805" cy="3486150"/>
          </a:xfrm>
          <a:prstGeom prst="rect">
            <a:avLst/>
          </a:prstGeom>
        </p:spPr>
      </p:pic>
      <p:pic>
        <p:nvPicPr>
          <p:cNvPr id="16" name="图片 15" descr="法国里昂车展.jpg"/>
          <p:cNvPicPr>
            <a:picLocks noChangeAspect="1"/>
          </p:cNvPicPr>
          <p:nvPr/>
        </p:nvPicPr>
        <p:blipFill>
          <a:blip r:embed="rId3" cstate="email"/>
          <a:stretch>
            <a:fillRect/>
          </a:stretch>
        </p:blipFill>
        <p:spPr>
          <a:xfrm>
            <a:off x="480694" y="1418430"/>
            <a:ext cx="4777106" cy="3168743"/>
          </a:xfrm>
          <a:prstGeom prst="rect">
            <a:avLst/>
          </a:prstGeom>
        </p:spPr>
      </p:pic>
      <p:sp>
        <p:nvSpPr>
          <p:cNvPr id="17" name="TextBox 16"/>
          <p:cNvSpPr txBox="1"/>
          <p:nvPr/>
        </p:nvSpPr>
        <p:spPr>
          <a:xfrm>
            <a:off x="5909310" y="2080260"/>
            <a:ext cx="1752403" cy="369332"/>
          </a:xfrm>
          <a:prstGeom prst="rect">
            <a:avLst/>
          </a:prstGeom>
          <a:noFill/>
        </p:spPr>
        <p:txBody>
          <a:bodyPr wrap="none" rtlCol="0">
            <a:spAutoFit/>
          </a:bodyPr>
          <a:lstStyle/>
          <a:p>
            <a:pPr>
              <a:buFont typeface="Wingdings" pitchFamily="2" charset="2"/>
              <a:buChar char="Ø"/>
            </a:pPr>
            <a:r>
              <a:rPr lang="zh-CN" altLang="en-US" sz="1800" b="0" dirty="0" smtClean="0">
                <a:solidFill>
                  <a:schemeClr val="tx1"/>
                </a:solidFill>
                <a:latin typeface="微软雅黑" pitchFamily="34" charset="-122"/>
                <a:ea typeface="微软雅黑" pitchFamily="34" charset="-122"/>
              </a:rPr>
              <a:t>法国里昂车展</a:t>
            </a:r>
            <a:endParaRPr lang="zh-CN" altLang="en-US" sz="1800" b="0" dirty="0">
              <a:solidFill>
                <a:schemeClr val="tx1"/>
              </a:solidFill>
              <a:latin typeface="微软雅黑" pitchFamily="34" charset="-122"/>
              <a:ea typeface="微软雅黑" pitchFamily="34" charset="-122"/>
            </a:endParaRPr>
          </a:p>
        </p:txBody>
      </p:sp>
      <p:sp>
        <p:nvSpPr>
          <p:cNvPr id="18" name="TextBox 17"/>
          <p:cNvSpPr txBox="1"/>
          <p:nvPr/>
        </p:nvSpPr>
        <p:spPr>
          <a:xfrm>
            <a:off x="2861310" y="5490210"/>
            <a:ext cx="2030730" cy="369332"/>
          </a:xfrm>
          <a:prstGeom prst="rect">
            <a:avLst/>
          </a:prstGeom>
          <a:noFill/>
        </p:spPr>
        <p:txBody>
          <a:bodyPr wrap="square" rtlCol="0">
            <a:spAutoFit/>
          </a:bodyPr>
          <a:lstStyle/>
          <a:p>
            <a:pPr>
              <a:buFont typeface="Wingdings" pitchFamily="2" charset="2"/>
              <a:buChar char="Ø"/>
            </a:pPr>
            <a:r>
              <a:rPr lang="zh-CN" altLang="en-US" sz="1800" b="0" dirty="0" smtClean="0">
                <a:solidFill>
                  <a:schemeClr val="tx1"/>
                </a:solidFill>
                <a:latin typeface="微软雅黑" pitchFamily="34" charset="-122"/>
                <a:ea typeface="微软雅黑" pitchFamily="34" charset="-122"/>
              </a:rPr>
              <a:t>宇通南非巡展</a:t>
            </a:r>
            <a:endParaRPr lang="zh-CN" altLang="en-US" sz="1800" b="0" dirty="0">
              <a:solidFill>
                <a:schemeClr val="tx1"/>
              </a:solidFill>
              <a:latin typeface="微软雅黑" pitchFamily="34" charset="-122"/>
              <a:ea typeface="微软雅黑" pitchFamily="34" charset="-122"/>
            </a:endParaRPr>
          </a:p>
        </p:txBody>
      </p:sp>
    </p:spTree>
    <p:extLst>
      <p:ext uri="{BB962C8B-B14F-4D97-AF65-F5344CB8AC3E}">
        <p14:creationId xmlns="" xmlns:p14="http://schemas.microsoft.com/office/powerpoint/2010/main" val="17413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par>
                                <p:cTn id="16" presetID="16" presetClass="entr" presetSubtype="2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文本占位符 2"/>
          <p:cNvSpPr txBox="1">
            <a:spLocks/>
          </p:cNvSpPr>
          <p:nvPr/>
        </p:nvSpPr>
        <p:spPr bwMode="auto">
          <a:xfrm>
            <a:off x="339725" y="776288"/>
            <a:ext cx="9345613" cy="5699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海外掠影：</a:t>
            </a:r>
            <a:endParaRPr lang="en-US" altLang="zh-CN" sz="2000">
              <a:solidFill>
                <a:srgbClr val="008000"/>
              </a:solidFill>
              <a:ea typeface="微软雅黑" pitchFamily="34" charset="-122"/>
            </a:endParaRPr>
          </a:p>
        </p:txBody>
      </p:sp>
      <p:sp>
        <p:nvSpPr>
          <p:cNvPr id="67591"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3.2  </a:t>
            </a:r>
            <a:r>
              <a:rPr lang="zh-CN" altLang="en-US" sz="2500" dirty="0">
                <a:solidFill>
                  <a:srgbClr val="FFFFFF"/>
                </a:solidFill>
                <a:latin typeface="微软雅黑" pitchFamily="34" charset="-122"/>
                <a:ea typeface="微软雅黑" pitchFamily="34" charset="-122"/>
              </a:rPr>
              <a:t>我们的成长和发展</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7/10</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pic>
        <p:nvPicPr>
          <p:cNvPr id="10" name="图片 9" descr="宇通在哈萨克斯坦.jpg"/>
          <p:cNvPicPr>
            <a:picLocks noChangeAspect="1"/>
          </p:cNvPicPr>
          <p:nvPr/>
        </p:nvPicPr>
        <p:blipFill>
          <a:blip r:embed="rId2" cstate="email"/>
          <a:stretch>
            <a:fillRect/>
          </a:stretch>
        </p:blipFill>
        <p:spPr>
          <a:xfrm>
            <a:off x="311150" y="1145704"/>
            <a:ext cx="5392420" cy="3381687"/>
          </a:xfrm>
          <a:prstGeom prst="rect">
            <a:avLst/>
          </a:prstGeom>
        </p:spPr>
      </p:pic>
      <p:pic>
        <p:nvPicPr>
          <p:cNvPr id="16" name="图片 15" descr="宇通客车在悉尼歌剧院.jpg"/>
          <p:cNvPicPr>
            <a:picLocks noChangeAspect="1"/>
          </p:cNvPicPr>
          <p:nvPr/>
        </p:nvPicPr>
        <p:blipFill>
          <a:blip r:embed="rId3" cstate="email"/>
          <a:stretch>
            <a:fillRect/>
          </a:stretch>
        </p:blipFill>
        <p:spPr>
          <a:xfrm>
            <a:off x="4474527" y="4084479"/>
            <a:ext cx="5267325" cy="2524125"/>
          </a:xfrm>
          <a:prstGeom prst="rect">
            <a:avLst/>
          </a:prstGeom>
        </p:spPr>
      </p:pic>
      <p:sp>
        <p:nvSpPr>
          <p:cNvPr id="17" name="TextBox 16"/>
          <p:cNvSpPr txBox="1"/>
          <p:nvPr/>
        </p:nvSpPr>
        <p:spPr>
          <a:xfrm>
            <a:off x="5703570" y="2377440"/>
            <a:ext cx="3368230" cy="369332"/>
          </a:xfrm>
          <a:prstGeom prst="rect">
            <a:avLst/>
          </a:prstGeom>
          <a:noFill/>
        </p:spPr>
        <p:txBody>
          <a:bodyPr wrap="none" rtlCol="0">
            <a:spAutoFit/>
          </a:bodyPr>
          <a:lstStyle/>
          <a:p>
            <a:pPr>
              <a:buFont typeface="Wingdings" pitchFamily="2" charset="2"/>
              <a:buChar char="Ø"/>
            </a:pPr>
            <a:r>
              <a:rPr lang="zh-CN" altLang="en-US" sz="1800" b="0" dirty="0" smtClean="0">
                <a:solidFill>
                  <a:schemeClr val="tx1"/>
                </a:solidFill>
                <a:latin typeface="微软雅黑" pitchFamily="34" charset="-122"/>
                <a:ea typeface="微软雅黑" pitchFamily="34" charset="-122"/>
              </a:rPr>
              <a:t>我们在冰雪连天的哈萨克斯坦</a:t>
            </a:r>
            <a:endParaRPr lang="zh-CN" altLang="en-US" sz="1800" b="0" dirty="0">
              <a:solidFill>
                <a:schemeClr val="tx1"/>
              </a:solidFill>
              <a:latin typeface="微软雅黑" pitchFamily="34" charset="-122"/>
              <a:ea typeface="微软雅黑" pitchFamily="34" charset="-122"/>
            </a:endParaRPr>
          </a:p>
        </p:txBody>
      </p:sp>
      <p:sp>
        <p:nvSpPr>
          <p:cNvPr id="18" name="TextBox 17"/>
          <p:cNvSpPr txBox="1"/>
          <p:nvPr/>
        </p:nvSpPr>
        <p:spPr>
          <a:xfrm>
            <a:off x="834390" y="5269230"/>
            <a:ext cx="3368230" cy="369332"/>
          </a:xfrm>
          <a:prstGeom prst="rect">
            <a:avLst/>
          </a:prstGeom>
          <a:noFill/>
        </p:spPr>
        <p:txBody>
          <a:bodyPr wrap="none" rtlCol="0">
            <a:spAutoFit/>
          </a:bodyPr>
          <a:lstStyle/>
          <a:p>
            <a:pPr>
              <a:buFont typeface="Wingdings" pitchFamily="2" charset="2"/>
              <a:buChar char="Ø"/>
            </a:pPr>
            <a:r>
              <a:rPr lang="zh-CN" altLang="en-US" sz="1800" b="0" dirty="0" smtClean="0">
                <a:solidFill>
                  <a:schemeClr val="tx1"/>
                </a:solidFill>
                <a:latin typeface="微软雅黑" pitchFamily="34" charset="-122"/>
                <a:ea typeface="微软雅黑" pitchFamily="34" charset="-122"/>
              </a:rPr>
              <a:t>我们也在阳光明媚的澳大利亚</a:t>
            </a:r>
          </a:p>
        </p:txBody>
      </p:sp>
    </p:spTree>
    <p:extLst>
      <p:ext uri="{BB962C8B-B14F-4D97-AF65-F5344CB8AC3E}">
        <p14:creationId xmlns="" xmlns:p14="http://schemas.microsoft.com/office/powerpoint/2010/main" val="18376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1000" fill="hold"/>
                                        <p:tgtEl>
                                          <p:spTgt spid="18"/>
                                        </p:tgtEl>
                                        <p:attrNameLst>
                                          <p:attrName>ppt_w</p:attrName>
                                        </p:attrNameLst>
                                      </p:cBhvr>
                                      <p:tavLst>
                                        <p:tav tm="0">
                                          <p:val>
                                            <p:fltVal val="0"/>
                                          </p:val>
                                        </p:tav>
                                        <p:tav tm="100000">
                                          <p:val>
                                            <p:strVal val="#ppt_w"/>
                                          </p:val>
                                        </p:tav>
                                      </p:tavLst>
                                    </p:anim>
                                    <p:anim calcmode="lin" valueType="num">
                                      <p:cBhvr>
                                        <p:cTn id="22" dur="1000" fill="hold"/>
                                        <p:tgtEl>
                                          <p:spTgt spid="18"/>
                                        </p:tgtEl>
                                        <p:attrNameLst>
                                          <p:attrName>ppt_h</p:attrName>
                                        </p:attrNameLst>
                                      </p:cBhvr>
                                      <p:tavLst>
                                        <p:tav tm="0">
                                          <p:val>
                                            <p:fltVal val="0"/>
                                          </p:val>
                                        </p:tav>
                                        <p:tav tm="100000">
                                          <p:val>
                                            <p:strVal val="#ppt_h"/>
                                          </p:val>
                                        </p:tav>
                                      </p:tavLst>
                                    </p:anim>
                                    <p:anim calcmode="lin" valueType="num">
                                      <p:cBhvr>
                                        <p:cTn id="23" dur="1000" fill="hold"/>
                                        <p:tgtEl>
                                          <p:spTgt spid="18"/>
                                        </p:tgtEl>
                                        <p:attrNameLst>
                                          <p:attrName>style.rotation</p:attrName>
                                        </p:attrNameLst>
                                      </p:cBhvr>
                                      <p:tavLst>
                                        <p:tav tm="0">
                                          <p:val>
                                            <p:fltVal val="90"/>
                                          </p:val>
                                        </p:tav>
                                        <p:tav tm="100000">
                                          <p:val>
                                            <p:fltVal val="0"/>
                                          </p:val>
                                        </p:tav>
                                      </p:tavLst>
                                    </p:anim>
                                    <p:animEffect transition="in" filter="fade">
                                      <p:cBhvr>
                                        <p:cTn id="24" dur="1000"/>
                                        <p:tgtEl>
                                          <p:spTgt spid="18"/>
                                        </p:tgtEl>
                                      </p:cBhvr>
                                    </p:animEffect>
                                  </p:childTnLst>
                                </p:cTn>
                              </p:par>
                              <p:par>
                                <p:cTn id="25" presetID="3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ppt_w</p:attrName>
                                        </p:attrNameLst>
                                      </p:cBhvr>
                                      <p:tavLst>
                                        <p:tav tm="0">
                                          <p:val>
                                            <p:fltVal val="0"/>
                                          </p:val>
                                        </p:tav>
                                        <p:tav tm="100000">
                                          <p:val>
                                            <p:strVal val="#ppt_w"/>
                                          </p:val>
                                        </p:tav>
                                      </p:tavLst>
                                    </p:anim>
                                    <p:anim calcmode="lin" valueType="num">
                                      <p:cBhvr>
                                        <p:cTn id="28" dur="1000" fill="hold"/>
                                        <p:tgtEl>
                                          <p:spTgt spid="16"/>
                                        </p:tgtEl>
                                        <p:attrNameLst>
                                          <p:attrName>ppt_h</p:attrName>
                                        </p:attrNameLst>
                                      </p:cBhvr>
                                      <p:tavLst>
                                        <p:tav tm="0">
                                          <p:val>
                                            <p:fltVal val="0"/>
                                          </p:val>
                                        </p:tav>
                                        <p:tav tm="100000">
                                          <p:val>
                                            <p:strVal val="#ppt_h"/>
                                          </p:val>
                                        </p:tav>
                                      </p:tavLst>
                                    </p:anim>
                                    <p:anim calcmode="lin" valueType="num">
                                      <p:cBhvr>
                                        <p:cTn id="29" dur="1000" fill="hold"/>
                                        <p:tgtEl>
                                          <p:spTgt spid="16"/>
                                        </p:tgtEl>
                                        <p:attrNameLst>
                                          <p:attrName>style.rotation</p:attrName>
                                        </p:attrNameLst>
                                      </p:cBhvr>
                                      <p:tavLst>
                                        <p:tav tm="0">
                                          <p:val>
                                            <p:fltVal val="90"/>
                                          </p:val>
                                        </p:tav>
                                        <p:tav tm="100000">
                                          <p:val>
                                            <p:fltVal val="0"/>
                                          </p:val>
                                        </p:tav>
                                      </p:tavLst>
                                    </p:anim>
                                    <p:animEffect transition="in" filter="fade">
                                      <p:cBhvr>
                                        <p:cTn id="3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澳洲萌萌的袋鼠.JPG"/>
          <p:cNvPicPr>
            <a:picLocks noChangeAspect="1"/>
          </p:cNvPicPr>
          <p:nvPr/>
        </p:nvPicPr>
        <p:blipFill>
          <a:blip r:embed="rId2" cstate="email"/>
          <a:stretch>
            <a:fillRect/>
          </a:stretch>
        </p:blipFill>
        <p:spPr>
          <a:xfrm>
            <a:off x="5292090" y="3753115"/>
            <a:ext cx="4469130" cy="2979420"/>
          </a:xfrm>
          <a:prstGeom prst="rect">
            <a:avLst/>
          </a:prstGeom>
        </p:spPr>
      </p:pic>
      <p:sp>
        <p:nvSpPr>
          <p:cNvPr id="68610" name="文本占位符 2"/>
          <p:cNvSpPr txBox="1">
            <a:spLocks/>
          </p:cNvSpPr>
          <p:nvPr/>
        </p:nvSpPr>
        <p:spPr bwMode="auto">
          <a:xfrm>
            <a:off x="339725" y="776288"/>
            <a:ext cx="9345613" cy="5699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a:solidFill>
                  <a:srgbClr val="008000"/>
                </a:solidFill>
                <a:ea typeface="微软雅黑" pitchFamily="34" charset="-122"/>
              </a:rPr>
              <a:t>海外掠影：</a:t>
            </a:r>
            <a:endParaRPr lang="en-US" altLang="zh-CN" sz="2000">
              <a:solidFill>
                <a:srgbClr val="008000"/>
              </a:solidFill>
              <a:ea typeface="微软雅黑" pitchFamily="34" charset="-122"/>
            </a:endParaRPr>
          </a:p>
        </p:txBody>
      </p:sp>
      <p:sp>
        <p:nvSpPr>
          <p:cNvPr id="68615"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3.2  </a:t>
            </a:r>
            <a:r>
              <a:rPr lang="zh-CN" altLang="en-US" sz="2500" dirty="0">
                <a:solidFill>
                  <a:srgbClr val="FFFFFF"/>
                </a:solidFill>
                <a:latin typeface="微软雅黑" pitchFamily="34" charset="-122"/>
                <a:ea typeface="微软雅黑" pitchFamily="34" charset="-122"/>
              </a:rPr>
              <a:t>我们的成长和发展</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8/10</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
        <p:nvSpPr>
          <p:cNvPr id="9" name="TextBox 8"/>
          <p:cNvSpPr txBox="1"/>
          <p:nvPr/>
        </p:nvSpPr>
        <p:spPr>
          <a:xfrm>
            <a:off x="5703570" y="2377440"/>
            <a:ext cx="2214068" cy="369332"/>
          </a:xfrm>
          <a:prstGeom prst="rect">
            <a:avLst/>
          </a:prstGeom>
          <a:noFill/>
        </p:spPr>
        <p:txBody>
          <a:bodyPr wrap="none" rtlCol="0">
            <a:spAutoFit/>
          </a:bodyPr>
          <a:lstStyle/>
          <a:p>
            <a:pPr>
              <a:buFont typeface="Wingdings" pitchFamily="2" charset="2"/>
              <a:buChar char="Ø"/>
            </a:pPr>
            <a:r>
              <a:rPr lang="zh-CN" altLang="en-US" sz="1800" b="0" dirty="0" smtClean="0">
                <a:solidFill>
                  <a:schemeClr val="tx1"/>
                </a:solidFill>
                <a:latin typeface="微软雅黑" pitchFamily="34" charset="-122"/>
                <a:ea typeface="微软雅黑" pitchFamily="34" charset="-122"/>
              </a:rPr>
              <a:t>哈瓦那美丽的海滩</a:t>
            </a:r>
            <a:endParaRPr lang="zh-CN" altLang="en-US" sz="1800" b="0" dirty="0">
              <a:solidFill>
                <a:schemeClr val="tx1"/>
              </a:solidFill>
              <a:latin typeface="微软雅黑" pitchFamily="34" charset="-122"/>
              <a:ea typeface="微软雅黑" pitchFamily="34" charset="-122"/>
            </a:endParaRPr>
          </a:p>
        </p:txBody>
      </p:sp>
      <p:sp>
        <p:nvSpPr>
          <p:cNvPr id="10" name="TextBox 9"/>
          <p:cNvSpPr txBox="1"/>
          <p:nvPr/>
        </p:nvSpPr>
        <p:spPr>
          <a:xfrm>
            <a:off x="2583180" y="5486400"/>
            <a:ext cx="2039341" cy="369332"/>
          </a:xfrm>
          <a:prstGeom prst="rect">
            <a:avLst/>
          </a:prstGeom>
          <a:noFill/>
        </p:spPr>
        <p:txBody>
          <a:bodyPr wrap="none" rtlCol="0">
            <a:spAutoFit/>
          </a:bodyPr>
          <a:lstStyle/>
          <a:p>
            <a:pPr>
              <a:buFont typeface="Wingdings" pitchFamily="2" charset="2"/>
              <a:buChar char="Ø"/>
            </a:pPr>
            <a:r>
              <a:rPr lang="zh-CN" altLang="en-US" sz="1800" b="0" dirty="0" smtClean="0">
                <a:solidFill>
                  <a:schemeClr val="tx1"/>
                </a:solidFill>
                <a:latin typeface="微软雅黑" pitchFamily="34" charset="-122"/>
                <a:ea typeface="微软雅黑" pitchFamily="34" charset="-122"/>
              </a:rPr>
              <a:t>澳洲萌萌的袋鼠</a:t>
            </a:r>
          </a:p>
        </p:txBody>
      </p:sp>
      <p:pic>
        <p:nvPicPr>
          <p:cNvPr id="7" name="图片 6" descr="哈瓦那美丽的海滩.jpg"/>
          <p:cNvPicPr>
            <a:picLocks noChangeAspect="1"/>
          </p:cNvPicPr>
          <p:nvPr/>
        </p:nvPicPr>
        <p:blipFill>
          <a:blip r:embed="rId3" cstate="email"/>
          <a:stretch>
            <a:fillRect/>
          </a:stretch>
        </p:blipFill>
        <p:spPr>
          <a:xfrm>
            <a:off x="457200" y="1205919"/>
            <a:ext cx="4857750" cy="3238500"/>
          </a:xfrm>
          <a:prstGeom prst="rect">
            <a:avLst/>
          </a:prstGeom>
        </p:spPr>
      </p:pic>
    </p:spTree>
    <p:extLst>
      <p:ext uri="{BB962C8B-B14F-4D97-AF65-F5344CB8AC3E}">
        <p14:creationId xmlns="" xmlns:p14="http://schemas.microsoft.com/office/powerpoint/2010/main" val="194217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par>
                                <p:cTn id="16" presetID="14"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a:solidFill>
                  <a:schemeClr val="bg1"/>
                </a:solidFill>
                <a:latin typeface="微软雅黑" pitchFamily="34" charset="-122"/>
                <a:ea typeface="微软雅黑" pitchFamily="34" charset="-122"/>
              </a:rPr>
              <a:t> 目录</a:t>
            </a:r>
          </a:p>
        </p:txBody>
      </p:sp>
      <p:sp>
        <p:nvSpPr>
          <p:cNvPr id="9" name="Text Box 7"/>
          <p:cNvSpPr txBox="1">
            <a:spLocks noChangeArrowheads="1"/>
          </p:cNvSpPr>
          <p:nvPr/>
        </p:nvSpPr>
        <p:spPr bwMode="auto">
          <a:xfrm>
            <a:off x="1549400" y="2933700"/>
            <a:ext cx="8174038" cy="1428750"/>
          </a:xfrm>
          <a:prstGeom prst="rect">
            <a:avLst/>
          </a:prstGeom>
          <a:noFill/>
          <a:ln>
            <a:noFill/>
          </a:ln>
          <a:effectLst>
            <a:prstShdw prst="shdw12">
              <a:schemeClr val="accent1">
                <a:gamma/>
                <a:shade val="60000"/>
                <a:invGamma/>
                <a:alpha val="50000"/>
              </a:schemeClr>
            </a:prstShdw>
          </a:effectLst>
          <a:extLst/>
        </p:spPr>
        <p:txBody>
          <a:bodyPr lIns="91429" tIns="45714" rIns="91429" bIns="45714">
            <a:spAutoFit/>
          </a:bodyPr>
          <a:lstStyle/>
          <a:p>
            <a:pPr>
              <a:lnSpc>
                <a:spcPct val="155000"/>
              </a:lnSpc>
              <a:defRPr/>
            </a:pPr>
            <a:r>
              <a:rPr lang="en-US" altLang="zh-CN" sz="2800" dirty="0">
                <a:solidFill>
                  <a:srgbClr val="006699"/>
                </a:solidFill>
                <a:ea typeface="微软雅黑" pitchFamily="34" charset="-122"/>
              </a:rPr>
              <a:t>1.1   </a:t>
            </a:r>
            <a:r>
              <a:rPr lang="zh-CN" altLang="en-US" sz="2800" dirty="0">
                <a:solidFill>
                  <a:srgbClr val="006699"/>
                </a:solidFill>
                <a:ea typeface="微软雅黑" pitchFamily="34" charset="-122"/>
              </a:rPr>
              <a:t>对外贸易价值及政策支持</a:t>
            </a:r>
            <a:endParaRPr lang="en-US" altLang="zh-CN" sz="2800" dirty="0">
              <a:solidFill>
                <a:srgbClr val="006699"/>
              </a:solidFill>
              <a:ea typeface="微软雅黑" pitchFamily="34" charset="-122"/>
            </a:endParaRPr>
          </a:p>
          <a:p>
            <a:pPr>
              <a:lnSpc>
                <a:spcPct val="155000"/>
              </a:lnSpc>
              <a:defRPr/>
            </a:pPr>
            <a:r>
              <a:rPr lang="en-US" altLang="zh-CN" sz="2800" dirty="0">
                <a:solidFill>
                  <a:srgbClr val="006699"/>
                </a:solidFill>
                <a:ea typeface="微软雅黑" pitchFamily="34" charset="-122"/>
              </a:rPr>
              <a:t>1.2   </a:t>
            </a:r>
            <a:r>
              <a:rPr lang="zh-CN" altLang="en-US" sz="2800" dirty="0">
                <a:solidFill>
                  <a:srgbClr val="006699"/>
                </a:solidFill>
                <a:ea typeface="微软雅黑" pitchFamily="34" charset="-122"/>
              </a:rPr>
              <a:t>宇通海外在行业中的竞争力表现</a:t>
            </a:r>
            <a:endParaRPr lang="en-US" altLang="zh-CN" sz="2800" dirty="0">
              <a:solidFill>
                <a:srgbClr val="006699"/>
              </a:solidFill>
              <a:ea typeface="微软雅黑" pitchFamily="34" charset="-122"/>
            </a:endParaRPr>
          </a:p>
        </p:txBody>
      </p:sp>
      <p:grpSp>
        <p:nvGrpSpPr>
          <p:cNvPr id="17412" name="Group 16"/>
          <p:cNvGrpSpPr>
            <a:grpSpLocks/>
          </p:cNvGrpSpPr>
          <p:nvPr/>
        </p:nvGrpSpPr>
        <p:grpSpPr bwMode="auto">
          <a:xfrm>
            <a:off x="1149350" y="3698875"/>
            <a:ext cx="7292975" cy="671513"/>
            <a:chOff x="676" y="1984"/>
            <a:chExt cx="4250" cy="408"/>
          </a:xfrm>
        </p:grpSpPr>
        <p:sp>
          <p:nvSpPr>
            <p:cNvPr id="17414" name="AutoShape 10"/>
            <p:cNvSpPr>
              <a:spLocks noChangeArrowheads="1"/>
            </p:cNvSpPr>
            <p:nvPr/>
          </p:nvSpPr>
          <p:spPr bwMode="auto">
            <a:xfrm>
              <a:off x="676" y="1984"/>
              <a:ext cx="4250" cy="408"/>
            </a:xfrm>
            <a:prstGeom prst="flowChartProcess">
              <a:avLst/>
            </a:prstGeom>
            <a:noFill/>
            <a:ln w="25400">
              <a:solidFill>
                <a:srgbClr val="FF0000"/>
              </a:solidFill>
              <a:miter lim="800000"/>
              <a:headEnd/>
              <a:tailEnd/>
            </a:ln>
          </p:spPr>
          <p:txBody>
            <a:bodyPr wrap="none" anchor="ctr"/>
            <a:lstStyle/>
            <a:p>
              <a:pPr algn="ctr"/>
              <a:endParaRPr lang="zh-CN" altLang="en-US">
                <a:ea typeface="微软雅黑" pitchFamily="34" charset="-122"/>
              </a:endParaRPr>
            </a:p>
          </p:txBody>
        </p:sp>
        <p:sp>
          <p:nvSpPr>
            <p:cNvPr id="17415" name="AutoShape 15"/>
            <p:cNvSpPr>
              <a:spLocks noChangeArrowheads="1"/>
            </p:cNvSpPr>
            <p:nvPr/>
          </p:nvSpPr>
          <p:spPr bwMode="auto">
            <a:xfrm>
              <a:off x="679" y="1985"/>
              <a:ext cx="318" cy="402"/>
            </a:xfrm>
            <a:prstGeom prst="homePlate">
              <a:avLst>
                <a:gd name="adj" fmla="val 99685"/>
              </a:avLst>
            </a:prstGeom>
            <a:gradFill rotWithShape="1">
              <a:gsLst>
                <a:gs pos="0">
                  <a:srgbClr val="FF0000"/>
                </a:gs>
                <a:gs pos="100000">
                  <a:schemeClr val="bg1"/>
                </a:gs>
              </a:gsLst>
              <a:lin ang="0" scaled="1"/>
            </a:gradFill>
            <a:ln w="9525">
              <a:noFill/>
              <a:miter lim="800000"/>
              <a:headEnd/>
              <a:tailEnd/>
            </a:ln>
          </p:spPr>
          <p:txBody>
            <a:bodyPr wrap="none" anchor="ctr"/>
            <a:lstStyle/>
            <a:p>
              <a:pPr algn="ctr"/>
              <a:endParaRPr lang="zh-CN" altLang="en-US">
                <a:ea typeface="微软雅黑" pitchFamily="34" charset="-122"/>
              </a:endParaRPr>
            </a:p>
          </p:txBody>
        </p:sp>
      </p:grpSp>
      <p:sp>
        <p:nvSpPr>
          <p:cNvPr id="17413" name="矩形 2"/>
          <p:cNvSpPr>
            <a:spLocks noChangeArrowheads="1"/>
          </p:cNvSpPr>
          <p:nvPr/>
        </p:nvSpPr>
        <p:spPr bwMode="auto">
          <a:xfrm>
            <a:off x="458788" y="1724025"/>
            <a:ext cx="8758237" cy="1077913"/>
          </a:xfrm>
          <a:prstGeom prst="rect">
            <a:avLst/>
          </a:prstGeom>
          <a:noFill/>
          <a:ln w="9525">
            <a:noFill/>
            <a:miter lim="800000"/>
            <a:headEnd/>
            <a:tailEnd/>
          </a:ln>
        </p:spPr>
        <p:txBody>
          <a:bodyPr wrap="none" lIns="91418" tIns="45708" rIns="91418" bIns="45708">
            <a:spAutoFit/>
          </a:bodyPr>
          <a:lstStyle/>
          <a:p>
            <a:pPr eaLnBrk="0" hangingPunct="0">
              <a:lnSpc>
                <a:spcPct val="200000"/>
              </a:lnSpc>
            </a:pPr>
            <a:r>
              <a:rPr lang="zh-CN" altLang="en-US" sz="3200">
                <a:solidFill>
                  <a:srgbClr val="006699"/>
                </a:solidFill>
                <a:latin typeface="微软雅黑" pitchFamily="34" charset="-122"/>
                <a:ea typeface="微软雅黑" pitchFamily="34" charset="-122"/>
              </a:rPr>
              <a:t>第一部分   海外市场价值及宇通海外竞争力表现</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95805" y="6048693"/>
            <a:ext cx="6440488" cy="915987"/>
          </a:xfrm>
          <a:prstGeom prst="rect">
            <a:avLst/>
          </a:prstGeom>
        </p:spPr>
        <p:txBody>
          <a:bodyPr/>
          <a:lstStyle>
            <a:lvl1pPr algn="ctr" defTabSz="1016000" rtl="0" eaLnBrk="0" fontAlgn="base" hangingPunct="0">
              <a:spcBef>
                <a:spcPct val="0"/>
              </a:spcBef>
              <a:spcAft>
                <a:spcPct val="0"/>
              </a:spcAft>
              <a:defRPr sz="4500">
                <a:solidFill>
                  <a:schemeClr val="tx2"/>
                </a:solidFill>
                <a:latin typeface="+mj-lt"/>
                <a:ea typeface="+mj-ea"/>
                <a:cs typeface="+mj-cs"/>
              </a:defRPr>
            </a:lvl1pPr>
            <a:lvl2pPr algn="ctr" defTabSz="1016000" rtl="0" eaLnBrk="0" fontAlgn="base" hangingPunct="0">
              <a:spcBef>
                <a:spcPct val="0"/>
              </a:spcBef>
              <a:spcAft>
                <a:spcPct val="0"/>
              </a:spcAft>
              <a:defRPr sz="4500">
                <a:solidFill>
                  <a:schemeClr val="tx2"/>
                </a:solidFill>
                <a:latin typeface="Arial" charset="0"/>
                <a:ea typeface="宋体" charset="-122"/>
              </a:defRPr>
            </a:lvl2pPr>
            <a:lvl3pPr algn="ctr" defTabSz="1016000" rtl="0" eaLnBrk="0" fontAlgn="base" hangingPunct="0">
              <a:spcBef>
                <a:spcPct val="0"/>
              </a:spcBef>
              <a:spcAft>
                <a:spcPct val="0"/>
              </a:spcAft>
              <a:defRPr sz="4500">
                <a:solidFill>
                  <a:schemeClr val="tx2"/>
                </a:solidFill>
                <a:latin typeface="Arial" charset="0"/>
                <a:ea typeface="宋体" charset="-122"/>
              </a:defRPr>
            </a:lvl3pPr>
            <a:lvl4pPr algn="ctr" defTabSz="1016000" rtl="0" eaLnBrk="0" fontAlgn="base" hangingPunct="0">
              <a:spcBef>
                <a:spcPct val="0"/>
              </a:spcBef>
              <a:spcAft>
                <a:spcPct val="0"/>
              </a:spcAft>
              <a:defRPr sz="4500">
                <a:solidFill>
                  <a:schemeClr val="tx2"/>
                </a:solidFill>
                <a:latin typeface="Arial" charset="0"/>
                <a:ea typeface="宋体" charset="-122"/>
              </a:defRPr>
            </a:lvl4pPr>
            <a:lvl5pPr algn="ctr" defTabSz="1016000" rtl="0" eaLnBrk="0" fontAlgn="base" hangingPunct="0">
              <a:spcBef>
                <a:spcPct val="0"/>
              </a:spcBef>
              <a:spcAft>
                <a:spcPct val="0"/>
              </a:spcAft>
              <a:defRPr sz="4500">
                <a:solidFill>
                  <a:schemeClr val="tx2"/>
                </a:solidFill>
                <a:latin typeface="Arial" charset="0"/>
                <a:ea typeface="宋体" charset="-122"/>
              </a:defRPr>
            </a:lvl5pPr>
            <a:lvl6pPr marL="457200" algn="ctr" defTabSz="1017588" rtl="0" fontAlgn="base">
              <a:spcBef>
                <a:spcPct val="0"/>
              </a:spcBef>
              <a:spcAft>
                <a:spcPct val="0"/>
              </a:spcAft>
              <a:defRPr>
                <a:solidFill>
                  <a:schemeClr val="tx2"/>
                </a:solidFill>
                <a:latin typeface="Arial" charset="0"/>
                <a:ea typeface="宋体" charset="-122"/>
              </a:defRPr>
            </a:lvl6pPr>
            <a:lvl7pPr marL="914400" algn="ctr" defTabSz="1017588" rtl="0" fontAlgn="base">
              <a:spcBef>
                <a:spcPct val="0"/>
              </a:spcBef>
              <a:spcAft>
                <a:spcPct val="0"/>
              </a:spcAft>
              <a:defRPr>
                <a:solidFill>
                  <a:schemeClr val="tx2"/>
                </a:solidFill>
                <a:latin typeface="Arial" charset="0"/>
                <a:ea typeface="宋体" charset="-122"/>
              </a:defRPr>
            </a:lvl7pPr>
            <a:lvl8pPr marL="1371600" algn="ctr" defTabSz="1017588" rtl="0" fontAlgn="base">
              <a:spcBef>
                <a:spcPct val="0"/>
              </a:spcBef>
              <a:spcAft>
                <a:spcPct val="0"/>
              </a:spcAft>
              <a:defRPr>
                <a:solidFill>
                  <a:schemeClr val="tx2"/>
                </a:solidFill>
                <a:latin typeface="Arial" charset="0"/>
                <a:ea typeface="宋体" charset="-122"/>
              </a:defRPr>
            </a:lvl8pPr>
            <a:lvl9pPr marL="1828800" algn="ctr" defTabSz="1017588" rtl="0" fontAlgn="base">
              <a:spcBef>
                <a:spcPct val="0"/>
              </a:spcBef>
              <a:spcAft>
                <a:spcPct val="0"/>
              </a:spcAft>
              <a:defRPr>
                <a:solidFill>
                  <a:schemeClr val="tx2"/>
                </a:solidFill>
                <a:latin typeface="Arial" charset="0"/>
                <a:ea typeface="宋体" charset="-122"/>
              </a:defRPr>
            </a:lvl9pPr>
          </a:lstStyle>
          <a:p>
            <a:pPr>
              <a:defRPr/>
            </a:pPr>
            <a:r>
              <a:rPr lang="zh-CN" altLang="en-US" sz="2400" dirty="0" smtClean="0">
                <a:latin typeface="微软雅黑" pitchFamily="34" charset="-122"/>
                <a:ea typeface="微软雅黑" pitchFamily="34" charset="-122"/>
              </a:rPr>
              <a:t>感恩</a:t>
            </a:r>
            <a:r>
              <a:rPr lang="en-US" altLang="zh-CN" sz="2400" dirty="0" smtClean="0">
                <a:latin typeface="微软雅黑" pitchFamily="34" charset="-122"/>
                <a:ea typeface="微软雅黑" pitchFamily="34" charset="-122"/>
              </a:rPr>
              <a:t>10</a:t>
            </a:r>
            <a:r>
              <a:rPr lang="zh-CN" altLang="en-US" sz="2400" dirty="0" smtClean="0">
                <a:latin typeface="微软雅黑" pitchFamily="34" charset="-122"/>
                <a:ea typeface="微软雅黑" pitchFamily="34" charset="-122"/>
              </a:rPr>
              <a:t>年，一路有你！</a:t>
            </a:r>
            <a:endParaRPr lang="en-US" altLang="zh-CN" sz="2400" dirty="0" smtClean="0">
              <a:latin typeface="微软雅黑" pitchFamily="34" charset="-122"/>
              <a:ea typeface="微软雅黑" pitchFamily="34" charset="-122"/>
            </a:endParaRPr>
          </a:p>
        </p:txBody>
      </p:sp>
      <p:sp>
        <p:nvSpPr>
          <p:cNvPr id="69636"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3.2  </a:t>
            </a:r>
            <a:r>
              <a:rPr lang="zh-CN" altLang="en-US" sz="2500" dirty="0">
                <a:solidFill>
                  <a:srgbClr val="FFFFFF"/>
                </a:solidFill>
                <a:latin typeface="微软雅黑" pitchFamily="34" charset="-122"/>
                <a:ea typeface="微软雅黑" pitchFamily="34" charset="-122"/>
              </a:rPr>
              <a:t>我们的成长和发展</a:t>
            </a:r>
            <a:r>
              <a:rPr lang="zh-CN" altLang="en-US" sz="2500" dirty="0" smtClean="0">
                <a:solidFill>
                  <a:srgbClr val="FFFFFF"/>
                </a:solidFill>
                <a:latin typeface="微软雅黑" pitchFamily="34" charset="-122"/>
                <a:ea typeface="微软雅黑" pitchFamily="34" charset="-122"/>
              </a:rPr>
              <a:t>（</a:t>
            </a:r>
            <a:r>
              <a:rPr lang="en-US" altLang="zh-CN" sz="2500" dirty="0" smtClean="0">
                <a:solidFill>
                  <a:srgbClr val="FFFFFF"/>
                </a:solidFill>
                <a:latin typeface="微软雅黑" pitchFamily="34" charset="-122"/>
                <a:ea typeface="微软雅黑" pitchFamily="34" charset="-122"/>
              </a:rPr>
              <a:t>9/10</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pic>
        <p:nvPicPr>
          <p:cNvPr id="6" name="图片 5" descr="第十届宇通杯大合影.jpg"/>
          <p:cNvPicPr>
            <a:picLocks noChangeAspect="1"/>
          </p:cNvPicPr>
          <p:nvPr/>
        </p:nvPicPr>
        <p:blipFill>
          <a:blip r:embed="rId2" cstate="email"/>
          <a:stretch>
            <a:fillRect/>
          </a:stretch>
        </p:blipFill>
        <p:spPr>
          <a:xfrm>
            <a:off x="970280" y="1005840"/>
            <a:ext cx="8325214" cy="4892040"/>
          </a:xfrm>
          <a:prstGeom prst="rect">
            <a:avLst/>
          </a:prstGeom>
        </p:spPr>
      </p:pic>
    </p:spTree>
    <p:extLst>
      <p:ext uri="{BB962C8B-B14F-4D97-AF65-F5344CB8AC3E}">
        <p14:creationId xmlns="" xmlns:p14="http://schemas.microsoft.com/office/powerpoint/2010/main" val="42302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4"/>
          <p:cNvSpPr>
            <a:spLocks noChangeArrowheads="1"/>
          </p:cNvSpPr>
          <p:nvPr/>
        </p:nvSpPr>
        <p:spPr bwMode="auto">
          <a:xfrm rot="10800000">
            <a:off x="873125" y="2192338"/>
            <a:ext cx="8397875" cy="901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gradFill rotWithShape="1">
            <a:gsLst>
              <a:gs pos="0">
                <a:schemeClr val="bg1"/>
              </a:gs>
              <a:gs pos="100000">
                <a:srgbClr val="0066FF"/>
              </a:gs>
            </a:gsLst>
            <a:lin ang="5400000" scaled="1"/>
          </a:gradFill>
          <a:ln w="9525" algn="ctr">
            <a:noFill/>
            <a:miter lim="800000"/>
            <a:headEnd/>
            <a:tailEnd/>
          </a:ln>
        </p:spPr>
        <p:txBody>
          <a:bodyPr wrap="none" anchor="ctr"/>
          <a:lstStyle/>
          <a:p>
            <a:pPr algn="ctr"/>
            <a:endParaRPr lang="zh-CN" altLang="en-US">
              <a:ea typeface="微软雅黑" pitchFamily="34" charset="-122"/>
            </a:endParaRPr>
          </a:p>
        </p:txBody>
      </p:sp>
      <p:pic>
        <p:nvPicPr>
          <p:cNvPr id="70659" name="Picture 5" descr="厂区图"/>
          <p:cNvPicPr>
            <a:picLocks noChangeAspect="1" noChangeArrowheads="1"/>
          </p:cNvPicPr>
          <p:nvPr/>
        </p:nvPicPr>
        <p:blipFill>
          <a:blip r:embed="rId2" cstate="email"/>
          <a:srcRect/>
          <a:stretch>
            <a:fillRect/>
          </a:stretch>
        </p:blipFill>
        <p:spPr bwMode="auto">
          <a:xfrm>
            <a:off x="701675" y="3267075"/>
            <a:ext cx="4208463" cy="2924175"/>
          </a:xfrm>
          <a:prstGeom prst="rect">
            <a:avLst/>
          </a:prstGeom>
          <a:noFill/>
          <a:ln w="9525">
            <a:noFill/>
            <a:miter lim="800000"/>
            <a:headEnd/>
            <a:tailEnd/>
          </a:ln>
        </p:spPr>
      </p:pic>
      <p:pic>
        <p:nvPicPr>
          <p:cNvPr id="70660" name="Picture 21"/>
          <p:cNvPicPr>
            <a:picLocks noChangeAspect="1" noChangeArrowheads="1"/>
          </p:cNvPicPr>
          <p:nvPr/>
        </p:nvPicPr>
        <p:blipFill>
          <a:blip r:embed="rId3" cstate="email"/>
          <a:srcRect/>
          <a:stretch>
            <a:fillRect/>
          </a:stretch>
        </p:blipFill>
        <p:spPr bwMode="auto">
          <a:xfrm>
            <a:off x="5284788" y="3273425"/>
            <a:ext cx="4205287" cy="2914650"/>
          </a:xfrm>
          <a:prstGeom prst="rect">
            <a:avLst/>
          </a:prstGeom>
          <a:noFill/>
          <a:ln w="9525">
            <a:noFill/>
            <a:miter lim="800000"/>
            <a:headEnd/>
            <a:tailEnd/>
          </a:ln>
        </p:spPr>
      </p:pic>
      <p:sp>
        <p:nvSpPr>
          <p:cNvPr id="70661" name="TextBox 19"/>
          <p:cNvSpPr txBox="1">
            <a:spLocks noChangeArrowheads="1"/>
          </p:cNvSpPr>
          <p:nvPr/>
        </p:nvSpPr>
        <p:spPr bwMode="auto">
          <a:xfrm>
            <a:off x="3016250" y="1646238"/>
            <a:ext cx="4125913" cy="473075"/>
          </a:xfrm>
          <a:prstGeom prst="rect">
            <a:avLst/>
          </a:prstGeom>
          <a:noFill/>
          <a:ln w="9525">
            <a:noFill/>
            <a:miter lim="800000"/>
            <a:headEnd/>
            <a:tailEnd/>
          </a:ln>
        </p:spPr>
        <p:txBody>
          <a:bodyPr lIns="91429" tIns="45714" rIns="91429" bIns="45714">
            <a:spAutoFit/>
          </a:bodyPr>
          <a:lstStyle/>
          <a:p>
            <a:pPr algn="ctr"/>
            <a:r>
              <a:rPr lang="zh-CN" altLang="en-US" sz="2500">
                <a:solidFill>
                  <a:srgbClr val="0000FF"/>
                </a:solidFill>
                <a:ea typeface="微软雅黑" pitchFamily="34" charset="-122"/>
              </a:rPr>
              <a:t>未来，</a:t>
            </a:r>
            <a:r>
              <a:rPr lang="zh-CN" altLang="en-US" sz="2500">
                <a:solidFill>
                  <a:srgbClr val="0000FF"/>
                </a:solidFill>
                <a:ea typeface="华文行楷" pitchFamily="2" charset="-122"/>
              </a:rPr>
              <a:t>让我们一道努力！</a:t>
            </a:r>
            <a:endParaRPr lang="en-US" altLang="zh-CN" sz="2500">
              <a:solidFill>
                <a:srgbClr val="0000FF"/>
              </a:solidFill>
              <a:ea typeface="华文行楷" pitchFamily="2" charset="-122"/>
            </a:endParaRPr>
          </a:p>
        </p:txBody>
      </p:sp>
      <p:sp>
        <p:nvSpPr>
          <p:cNvPr id="70662" name="Text Box 9"/>
          <p:cNvSpPr txBox="1">
            <a:spLocks noChangeArrowheads="1"/>
          </p:cNvSpPr>
          <p:nvPr/>
        </p:nvSpPr>
        <p:spPr bwMode="auto">
          <a:xfrm>
            <a:off x="3136900" y="5891213"/>
            <a:ext cx="1876425" cy="304800"/>
          </a:xfrm>
          <a:prstGeom prst="rect">
            <a:avLst/>
          </a:prstGeom>
          <a:noFill/>
          <a:ln w="9525" algn="ctr">
            <a:noFill/>
            <a:miter lim="800000"/>
            <a:headEnd/>
            <a:tailEnd/>
          </a:ln>
        </p:spPr>
        <p:txBody>
          <a:bodyPr lIns="91429" tIns="45714" rIns="91429" bIns="45714">
            <a:spAutoFit/>
          </a:bodyPr>
          <a:lstStyle/>
          <a:p>
            <a:pPr algn="ctr">
              <a:spcBef>
                <a:spcPct val="50000"/>
              </a:spcBef>
            </a:pPr>
            <a:r>
              <a:rPr lang="zh-CN" altLang="en-US" sz="1400">
                <a:solidFill>
                  <a:srgbClr val="FF0000"/>
                </a:solidFill>
                <a:ea typeface="微软雅黑" pitchFamily="34" charset="-122"/>
              </a:rPr>
              <a:t>宇通</a:t>
            </a:r>
            <a:r>
              <a:rPr lang="en-US" altLang="zh-CN" sz="1400">
                <a:solidFill>
                  <a:srgbClr val="FF0000"/>
                </a:solidFill>
                <a:latin typeface="宋体" pitchFamily="2" charset="-122"/>
              </a:rPr>
              <a:t>·</a:t>
            </a:r>
            <a:r>
              <a:rPr lang="zh-CN" altLang="en-US" sz="1400">
                <a:solidFill>
                  <a:srgbClr val="FF0000"/>
                </a:solidFill>
                <a:ea typeface="微软雅黑" pitchFamily="34" charset="-122"/>
              </a:rPr>
              <a:t>十八里河工厂</a:t>
            </a:r>
          </a:p>
        </p:txBody>
      </p:sp>
      <p:sp>
        <p:nvSpPr>
          <p:cNvPr id="70663" name="Text Box 10"/>
          <p:cNvSpPr txBox="1">
            <a:spLocks noChangeArrowheads="1"/>
          </p:cNvSpPr>
          <p:nvPr/>
        </p:nvSpPr>
        <p:spPr bwMode="auto">
          <a:xfrm>
            <a:off x="7702550" y="5892800"/>
            <a:ext cx="1878013" cy="304800"/>
          </a:xfrm>
          <a:prstGeom prst="rect">
            <a:avLst/>
          </a:prstGeom>
          <a:noFill/>
          <a:ln w="9525" algn="ctr">
            <a:noFill/>
            <a:miter lim="800000"/>
            <a:headEnd/>
            <a:tailEnd/>
          </a:ln>
        </p:spPr>
        <p:txBody>
          <a:bodyPr lIns="91429" tIns="45714" rIns="91429" bIns="45714">
            <a:spAutoFit/>
          </a:bodyPr>
          <a:lstStyle/>
          <a:p>
            <a:pPr algn="ctr">
              <a:spcBef>
                <a:spcPct val="50000"/>
              </a:spcBef>
            </a:pPr>
            <a:r>
              <a:rPr lang="zh-CN" altLang="en-US" sz="1400">
                <a:solidFill>
                  <a:srgbClr val="FF0000"/>
                </a:solidFill>
                <a:ea typeface="微软雅黑" pitchFamily="34" charset="-122"/>
              </a:rPr>
              <a:t>宇通</a:t>
            </a:r>
            <a:r>
              <a:rPr lang="en-US" altLang="zh-CN" sz="1400">
                <a:solidFill>
                  <a:srgbClr val="FF0000"/>
                </a:solidFill>
                <a:latin typeface="宋体" pitchFamily="2" charset="-122"/>
              </a:rPr>
              <a:t>·</a:t>
            </a:r>
            <a:r>
              <a:rPr lang="zh-CN" altLang="en-US" sz="1400">
                <a:solidFill>
                  <a:srgbClr val="FF0000"/>
                </a:solidFill>
                <a:ea typeface="微软雅黑" pitchFamily="34" charset="-122"/>
              </a:rPr>
              <a:t>新能源工厂</a:t>
            </a:r>
          </a:p>
        </p:txBody>
      </p:sp>
      <p:sp>
        <p:nvSpPr>
          <p:cNvPr id="70664"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dirty="0">
                <a:solidFill>
                  <a:srgbClr val="FFFFFF"/>
                </a:solidFill>
                <a:latin typeface="微软雅黑" pitchFamily="34" charset="-122"/>
                <a:ea typeface="微软雅黑" pitchFamily="34" charset="-122"/>
              </a:rPr>
              <a:t>3.2  </a:t>
            </a:r>
            <a:r>
              <a:rPr lang="zh-CN" altLang="en-US" sz="2500" dirty="0">
                <a:solidFill>
                  <a:srgbClr val="FFFFFF"/>
                </a:solidFill>
                <a:latin typeface="微软雅黑" pitchFamily="34" charset="-122"/>
                <a:ea typeface="微软雅黑" pitchFamily="34" charset="-122"/>
              </a:rPr>
              <a:t>我们的成长和发展（</a:t>
            </a:r>
            <a:r>
              <a:rPr lang="en-US" altLang="zh-CN" sz="2500" dirty="0" smtClean="0">
                <a:solidFill>
                  <a:srgbClr val="FFFFFF"/>
                </a:solidFill>
                <a:latin typeface="微软雅黑" pitchFamily="34" charset="-122"/>
                <a:ea typeface="微软雅黑" pitchFamily="34" charset="-122"/>
              </a:rPr>
              <a:t>10/10</a:t>
            </a:r>
            <a:r>
              <a:rPr lang="zh-CN" altLang="en-US" sz="2500" dirty="0" smtClean="0">
                <a:solidFill>
                  <a:srgbClr val="FFFFFF"/>
                </a:solidFill>
                <a:latin typeface="微软雅黑" pitchFamily="34" charset="-122"/>
                <a:ea typeface="微软雅黑" pitchFamily="34" charset="-122"/>
              </a:rPr>
              <a:t>）</a:t>
            </a:r>
            <a:endParaRPr lang="en-US" altLang="zh-CN" sz="2000"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439738" y="1168400"/>
            <a:ext cx="9342437" cy="1833563"/>
          </a:xfrm>
          <a:prstGeom prst="rect">
            <a:avLst/>
          </a:prstGeom>
          <a:noFill/>
          <a:ln w="9525" algn="ctr">
            <a:noFill/>
            <a:miter lim="800000"/>
            <a:headEnd/>
            <a:tailEnd/>
          </a:ln>
          <a:effectLst>
            <a:prstShdw prst="shdw12">
              <a:srgbClr val="999999">
                <a:alpha val="50000"/>
              </a:srgbClr>
            </a:prstShdw>
          </a:effectLst>
        </p:spPr>
        <p:txBody>
          <a:bodyPr lIns="101780" tIns="50889" rIns="101780" bIns="50889" anchor="ctr">
            <a:spAutoFit/>
          </a:bodyPr>
          <a:lstStyle/>
          <a:p>
            <a:pPr algn="just" eaLnBrk="0" hangingPunct="0">
              <a:lnSpc>
                <a:spcPct val="150000"/>
              </a:lnSpc>
              <a:spcBef>
                <a:spcPts val="3600"/>
              </a:spcBef>
            </a:pPr>
            <a:r>
              <a:rPr lang="en-US" altLang="zh-CN" sz="2500">
                <a:solidFill>
                  <a:srgbClr val="0070C0"/>
                </a:solidFill>
                <a:ea typeface="华文行楷" pitchFamily="2" charset="-122"/>
              </a:rPr>
              <a:t>       </a:t>
            </a:r>
            <a:r>
              <a:rPr lang="zh-CN" altLang="zh-CN" sz="2500">
                <a:solidFill>
                  <a:srgbClr val="0070C0"/>
                </a:solidFill>
                <a:ea typeface="华文行楷" pitchFamily="2" charset="-122"/>
              </a:rPr>
              <a:t>国际市场地域辽阔，</a:t>
            </a:r>
            <a:r>
              <a:rPr lang="zh-CN" altLang="en-US" sz="2500">
                <a:solidFill>
                  <a:srgbClr val="0070C0"/>
                </a:solidFill>
                <a:ea typeface="华文行楷" pitchFamily="2" charset="-122"/>
              </a:rPr>
              <a:t>机会、竞争、风险并存，</a:t>
            </a:r>
            <a:r>
              <a:rPr lang="zh-CN" altLang="zh-CN" sz="2500">
                <a:solidFill>
                  <a:srgbClr val="0070C0"/>
                </a:solidFill>
                <a:ea typeface="华文行楷" pitchFamily="2" charset="-122"/>
              </a:rPr>
              <a:t>我们</a:t>
            </a:r>
            <a:r>
              <a:rPr lang="zh-CN" altLang="en-US" sz="2500">
                <a:solidFill>
                  <a:srgbClr val="0070C0"/>
                </a:solidFill>
                <a:ea typeface="华文行楷" pitchFamily="2" charset="-122"/>
              </a:rPr>
              <a:t>只有敏锐地捕捉市场机会，一步一个脚印</a:t>
            </a:r>
            <a:r>
              <a:rPr lang="zh-CN" altLang="zh-CN" sz="2500">
                <a:solidFill>
                  <a:srgbClr val="0070C0"/>
                </a:solidFill>
                <a:ea typeface="华文行楷" pitchFamily="2" charset="-122"/>
              </a:rPr>
              <a:t>、精耕细作，</a:t>
            </a:r>
            <a:r>
              <a:rPr lang="zh-CN" altLang="en-US" sz="2500">
                <a:solidFill>
                  <a:srgbClr val="0070C0"/>
                </a:solidFill>
                <a:ea typeface="华文行楷" pitchFamily="2" charset="-122"/>
              </a:rPr>
              <a:t>才可能实现</a:t>
            </a:r>
            <a:r>
              <a:rPr lang="zh-CN" altLang="zh-CN" sz="2500">
                <a:solidFill>
                  <a:srgbClr val="0070C0"/>
                </a:solidFill>
                <a:ea typeface="华文行楷" pitchFamily="2" charset="-122"/>
              </a:rPr>
              <a:t>市场</a:t>
            </a:r>
            <a:r>
              <a:rPr lang="zh-CN" altLang="en-US" sz="2500">
                <a:solidFill>
                  <a:srgbClr val="0070C0"/>
                </a:solidFill>
                <a:ea typeface="华文行楷" pitchFamily="2" charset="-122"/>
              </a:rPr>
              <a:t>的突破，实现未来</a:t>
            </a:r>
            <a:r>
              <a:rPr lang="zh-CN" altLang="zh-CN" sz="2500">
                <a:solidFill>
                  <a:srgbClr val="0070C0"/>
                </a:solidFill>
                <a:ea typeface="华文行楷" pitchFamily="2" charset="-122"/>
              </a:rPr>
              <a:t>可持续健康发展</a:t>
            </a:r>
            <a:r>
              <a:rPr lang="zh-CN" altLang="en-US" sz="2500">
                <a:solidFill>
                  <a:srgbClr val="0070C0"/>
                </a:solidFill>
                <a:ea typeface="华文行楷" pitchFamily="2" charset="-122"/>
              </a:rPr>
              <a:t>。</a:t>
            </a:r>
            <a:endParaRPr lang="en-US" altLang="zh-CN" sz="2500">
              <a:solidFill>
                <a:srgbClr val="0070C0"/>
              </a:solidFill>
              <a:ea typeface="华文行楷" pitchFamily="2" charset="-122"/>
            </a:endParaRPr>
          </a:p>
        </p:txBody>
      </p:sp>
      <p:sp>
        <p:nvSpPr>
          <p:cNvPr id="71683" name="Rectangle 2"/>
          <p:cNvSpPr>
            <a:spLocks noChangeArrowheads="1"/>
          </p:cNvSpPr>
          <p:nvPr/>
        </p:nvSpPr>
        <p:spPr bwMode="auto">
          <a:xfrm>
            <a:off x="396875" y="107950"/>
            <a:ext cx="1822450" cy="533400"/>
          </a:xfrm>
          <a:prstGeom prst="rect">
            <a:avLst/>
          </a:prstGeom>
          <a:noFill/>
          <a:ln w="9525" algn="ctr">
            <a:noFill/>
            <a:miter lim="800000"/>
            <a:headEnd/>
            <a:tailEnd/>
          </a:ln>
        </p:spPr>
        <p:txBody>
          <a:bodyPr lIns="101812" tIns="50906" rIns="101812" bIns="50906"/>
          <a:lstStyle/>
          <a:p>
            <a:pPr defTabSz="1016000" eaLnBrk="0" hangingPunct="0"/>
            <a:r>
              <a:rPr lang="zh-CN" altLang="en-US" sz="2500">
                <a:solidFill>
                  <a:schemeClr val="bg1"/>
                </a:solidFill>
                <a:latin typeface="微软雅黑" pitchFamily="34" charset="-122"/>
                <a:ea typeface="微软雅黑" pitchFamily="34" charset="-122"/>
              </a:rPr>
              <a:t>寄语：</a:t>
            </a:r>
          </a:p>
        </p:txBody>
      </p:sp>
      <p:sp>
        <p:nvSpPr>
          <p:cNvPr id="4" name="Rectangle 3"/>
          <p:cNvSpPr>
            <a:spLocks noChangeArrowheads="1"/>
          </p:cNvSpPr>
          <p:nvPr/>
        </p:nvSpPr>
        <p:spPr bwMode="auto">
          <a:xfrm>
            <a:off x="439738" y="3406775"/>
            <a:ext cx="9342437" cy="1209675"/>
          </a:xfrm>
          <a:prstGeom prst="rect">
            <a:avLst/>
          </a:prstGeom>
          <a:noFill/>
          <a:ln w="9525" algn="ctr">
            <a:noFill/>
            <a:miter lim="800000"/>
            <a:headEnd/>
            <a:tailEnd/>
          </a:ln>
          <a:effectLst>
            <a:prstShdw prst="shdw12">
              <a:srgbClr val="999999">
                <a:alpha val="50000"/>
              </a:srgbClr>
            </a:prstShdw>
          </a:effectLst>
        </p:spPr>
        <p:txBody>
          <a:bodyPr lIns="101780" tIns="50889" rIns="101780" bIns="50889" anchor="ctr">
            <a:spAutoFit/>
          </a:bodyPr>
          <a:lstStyle/>
          <a:p>
            <a:pPr algn="just" eaLnBrk="0" hangingPunct="0">
              <a:lnSpc>
                <a:spcPct val="150000"/>
              </a:lnSpc>
              <a:spcBef>
                <a:spcPts val="3600"/>
              </a:spcBef>
            </a:pPr>
            <a:r>
              <a:rPr lang="en-US" altLang="zh-CN" sz="2500">
                <a:solidFill>
                  <a:srgbClr val="0070C0"/>
                </a:solidFill>
                <a:ea typeface="华文行楷" pitchFamily="2" charset="-122"/>
              </a:rPr>
              <a:t>       </a:t>
            </a:r>
            <a:r>
              <a:rPr lang="zh-CN" altLang="zh-CN" sz="2500">
                <a:solidFill>
                  <a:srgbClr val="0070C0"/>
                </a:solidFill>
                <a:ea typeface="华文行楷" pitchFamily="2" charset="-122"/>
              </a:rPr>
              <a:t>中国汽车走向世界，这曾经是老一代中国汽车人的梦想，如今对于宇通人来说，这个梦想正在成为现实。</a:t>
            </a:r>
            <a:endParaRPr lang="en-US" altLang="zh-CN" sz="2500">
              <a:solidFill>
                <a:srgbClr val="0070C0"/>
              </a:solidFill>
              <a:ea typeface="华文行楷" pitchFamily="2" charset="-122"/>
            </a:endParaRPr>
          </a:p>
        </p:txBody>
      </p:sp>
      <p:sp>
        <p:nvSpPr>
          <p:cNvPr id="5" name="Rectangle 3"/>
          <p:cNvSpPr>
            <a:spLocks noChangeArrowheads="1"/>
          </p:cNvSpPr>
          <p:nvPr/>
        </p:nvSpPr>
        <p:spPr bwMode="auto">
          <a:xfrm>
            <a:off x="439738" y="5018271"/>
            <a:ext cx="9342437" cy="1256934"/>
          </a:xfrm>
          <a:prstGeom prst="rect">
            <a:avLst/>
          </a:prstGeom>
          <a:noFill/>
          <a:ln w="9525" algn="ctr">
            <a:noFill/>
            <a:miter lim="800000"/>
            <a:headEnd/>
            <a:tailEnd/>
          </a:ln>
          <a:effectLst>
            <a:prstShdw prst="shdw12">
              <a:srgbClr val="999999">
                <a:alpha val="50000"/>
              </a:srgbClr>
            </a:prstShdw>
          </a:effectLst>
        </p:spPr>
        <p:txBody>
          <a:bodyPr lIns="101780" tIns="50889" rIns="101780" bIns="50889" anchor="ctr">
            <a:spAutoFit/>
          </a:bodyPr>
          <a:lstStyle/>
          <a:p>
            <a:pPr algn="just" eaLnBrk="0" hangingPunct="0">
              <a:lnSpc>
                <a:spcPct val="150000"/>
              </a:lnSpc>
              <a:spcBef>
                <a:spcPts val="3600"/>
              </a:spcBef>
            </a:pPr>
            <a:r>
              <a:rPr lang="zh-CN" altLang="en-US" sz="2500" dirty="0">
                <a:solidFill>
                  <a:srgbClr val="0070C0"/>
                </a:solidFill>
                <a:ea typeface="华文行楷" pitchFamily="2" charset="-122"/>
              </a:rPr>
              <a:t>       欢迎各位加入到</a:t>
            </a:r>
            <a:r>
              <a:rPr lang="zh-CN" altLang="en-US" sz="2500">
                <a:solidFill>
                  <a:srgbClr val="0070C0"/>
                </a:solidFill>
                <a:ea typeface="华文行楷" pitchFamily="2" charset="-122"/>
              </a:rPr>
              <a:t>宇</a:t>
            </a:r>
            <a:r>
              <a:rPr lang="zh-CN" altLang="en-US" sz="2500" smtClean="0">
                <a:solidFill>
                  <a:srgbClr val="0070C0"/>
                </a:solidFill>
                <a:ea typeface="华文行楷" pitchFamily="2" charset="-122"/>
              </a:rPr>
              <a:t>通国际化</a:t>
            </a:r>
            <a:r>
              <a:rPr lang="zh-CN" altLang="en-US" sz="2500">
                <a:solidFill>
                  <a:srgbClr val="0070C0"/>
                </a:solidFill>
                <a:ea typeface="华文行楷" pitchFamily="2" charset="-122"/>
              </a:rPr>
              <a:t>征程的队伍中来，让我们一起创造并见证奇迹。</a:t>
            </a:r>
            <a:endParaRPr lang="en-US" altLang="zh-CN" sz="2500" dirty="0">
              <a:solidFill>
                <a:srgbClr val="0070C0"/>
              </a:solidFill>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dissolve">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4"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descr="世界地图"/>
          <p:cNvPicPr>
            <a:picLocks noChangeAspect="1" noChangeArrowheads="1"/>
          </p:cNvPicPr>
          <p:nvPr/>
        </p:nvPicPr>
        <p:blipFill>
          <a:blip r:embed="rId2" cstate="email">
            <a:clrChange>
              <a:clrFrom>
                <a:srgbClr val="FFFFFF"/>
              </a:clrFrom>
              <a:clrTo>
                <a:srgbClr val="FFFFFF">
                  <a:alpha val="0"/>
                </a:srgbClr>
              </a:clrTo>
            </a:clrChange>
          </a:blip>
          <a:srcRect/>
          <a:stretch>
            <a:fillRect/>
          </a:stretch>
        </p:blipFill>
        <p:spPr bwMode="auto">
          <a:xfrm>
            <a:off x="1116013" y="1738313"/>
            <a:ext cx="7713662" cy="3262312"/>
          </a:xfrm>
          <a:prstGeom prst="rect">
            <a:avLst/>
          </a:prstGeom>
          <a:noFill/>
          <a:ln w="9525">
            <a:noFill/>
            <a:miter lim="800000"/>
            <a:headEnd/>
            <a:tailEnd/>
          </a:ln>
        </p:spPr>
      </p:pic>
      <p:sp>
        <p:nvSpPr>
          <p:cNvPr id="72707" name="TextBox 3"/>
          <p:cNvSpPr txBox="1">
            <a:spLocks noChangeArrowheads="1"/>
          </p:cNvSpPr>
          <p:nvPr/>
        </p:nvSpPr>
        <p:spPr bwMode="auto">
          <a:xfrm>
            <a:off x="3013075" y="5264150"/>
            <a:ext cx="4287838" cy="585788"/>
          </a:xfrm>
          <a:prstGeom prst="rect">
            <a:avLst/>
          </a:prstGeom>
          <a:noFill/>
          <a:ln w="9525">
            <a:noFill/>
            <a:miter lim="800000"/>
            <a:headEnd/>
            <a:tailEnd/>
          </a:ln>
        </p:spPr>
        <p:txBody>
          <a:bodyPr wrap="none">
            <a:spAutoFit/>
          </a:bodyPr>
          <a:lstStyle/>
          <a:p>
            <a:pPr algn="ctr"/>
            <a:r>
              <a:rPr lang="zh-CN" altLang="en-US" sz="3200">
                <a:solidFill>
                  <a:srgbClr val="CC3300"/>
                </a:solidFill>
                <a:latin typeface="微软雅黑" pitchFamily="34" charset="-122"/>
                <a:ea typeface="微软雅黑" pitchFamily="34" charset="-122"/>
              </a:rPr>
              <a:t>谢谢大家！欢迎交流！</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1/14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18437" name="文本占位符 2"/>
          <p:cNvSpPr txBox="1">
            <a:spLocks/>
          </p:cNvSpPr>
          <p:nvPr/>
        </p:nvSpPr>
        <p:spPr bwMode="auto">
          <a:xfrm>
            <a:off x="339725" y="776288"/>
            <a:ext cx="9345613" cy="1676626"/>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dirty="0">
                <a:solidFill>
                  <a:srgbClr val="008000"/>
                </a:solidFill>
                <a:ea typeface="微软雅黑" pitchFamily="34" charset="-122"/>
              </a:rPr>
              <a:t>我们已实现销售的市场：</a:t>
            </a:r>
            <a:endParaRPr lang="en-US" altLang="zh-CN" sz="2000" dirty="0">
              <a:solidFill>
                <a:srgbClr val="008000"/>
              </a:solidFill>
              <a:ea typeface="微软雅黑" pitchFamily="34" charset="-122"/>
            </a:endParaRPr>
          </a:p>
          <a:p>
            <a:pPr>
              <a:lnSpc>
                <a:spcPts val="3000"/>
              </a:lnSpc>
              <a:buFont typeface="Arial" pitchFamily="34" charset="0"/>
              <a:buChar char="•"/>
              <a:defRPr/>
            </a:pPr>
            <a:r>
              <a:rPr lang="zh-CN" altLang="en-US" dirty="0" smtClean="0">
                <a:solidFill>
                  <a:schemeClr val="tx1"/>
                </a:solidFill>
                <a:latin typeface="Arial" charset="0"/>
              </a:rPr>
              <a:t>   覆盖全球</a:t>
            </a:r>
            <a:r>
              <a:rPr lang="en-US" altLang="zh-CN" sz="2400" dirty="0" smtClean="0">
                <a:solidFill>
                  <a:schemeClr val="tx1"/>
                </a:solidFill>
                <a:latin typeface="Arial" charset="0"/>
              </a:rPr>
              <a:t>6</a:t>
            </a:r>
            <a:r>
              <a:rPr lang="zh-CN" altLang="en-US" dirty="0" smtClean="0">
                <a:solidFill>
                  <a:schemeClr val="tx1"/>
                </a:solidFill>
                <a:latin typeface="Arial" charset="0"/>
              </a:rPr>
              <a:t>大洲的主要市场</a:t>
            </a:r>
            <a:endParaRPr lang="en-US" altLang="zh-CN" dirty="0" smtClean="0">
              <a:solidFill>
                <a:schemeClr val="tx1"/>
              </a:solidFill>
              <a:latin typeface="Arial" charset="0"/>
            </a:endParaRPr>
          </a:p>
          <a:p>
            <a:pPr marL="174625" lvl="8" indent="-174625">
              <a:lnSpc>
                <a:spcPts val="3000"/>
              </a:lnSpc>
              <a:buFont typeface="Arial" pitchFamily="34" charset="0"/>
              <a:buChar char="•"/>
              <a:defRPr/>
            </a:pPr>
            <a:r>
              <a:rPr lang="en-US" altLang="zh-CN" dirty="0" smtClean="0">
                <a:solidFill>
                  <a:schemeClr val="tx1"/>
                </a:solidFill>
                <a:latin typeface="Arial" charset="0"/>
              </a:rPr>
              <a:t> </a:t>
            </a:r>
            <a:r>
              <a:rPr lang="zh-CN" altLang="en-US" dirty="0" smtClean="0">
                <a:solidFill>
                  <a:schemeClr val="tx1"/>
                </a:solidFill>
                <a:latin typeface="Arial" charset="0"/>
              </a:rPr>
              <a:t>批量远销</a:t>
            </a:r>
            <a:r>
              <a:rPr lang="en-US" altLang="zh-CN" dirty="0" smtClean="0">
                <a:solidFill>
                  <a:schemeClr val="tx1"/>
                </a:solidFill>
                <a:latin typeface="Arial" charset="0"/>
              </a:rPr>
              <a:t>30</a:t>
            </a:r>
            <a:r>
              <a:rPr lang="zh-CN" altLang="en-US" dirty="0" smtClean="0">
                <a:solidFill>
                  <a:schemeClr val="tx1"/>
                </a:solidFill>
                <a:latin typeface="Arial" charset="0"/>
              </a:rPr>
              <a:t>多个国家和地区</a:t>
            </a:r>
            <a:endParaRPr lang="en-US" altLang="zh-CN" dirty="0" smtClean="0">
              <a:solidFill>
                <a:schemeClr val="tx1"/>
              </a:solidFill>
              <a:latin typeface="Arial" charset="0"/>
            </a:endParaRPr>
          </a:p>
          <a:p>
            <a:pPr marL="174625" lvl="8" indent="-174625">
              <a:lnSpc>
                <a:spcPts val="3000"/>
              </a:lnSpc>
              <a:buFont typeface="Arial" pitchFamily="34" charset="0"/>
              <a:buChar char="•"/>
              <a:defRPr/>
            </a:pPr>
            <a:r>
              <a:rPr lang="zh-CN" altLang="en-US" dirty="0" smtClean="0">
                <a:solidFill>
                  <a:srgbClr val="000000"/>
                </a:solidFill>
                <a:latin typeface="+mn-ea"/>
                <a:cs typeface="Arial" pitchFamily="34" charset="0"/>
              </a:rPr>
              <a:t>在中国的市场占有率超过</a:t>
            </a:r>
            <a:r>
              <a:rPr lang="en-US" altLang="en-US" sz="2400" dirty="0" smtClean="0">
                <a:solidFill>
                  <a:schemeClr val="accent2"/>
                </a:solidFill>
                <a:latin typeface="Arial" charset="0"/>
              </a:rPr>
              <a:t>30%</a:t>
            </a:r>
            <a:r>
              <a:rPr lang="zh-CN" altLang="en-US" dirty="0" smtClean="0">
                <a:solidFill>
                  <a:srgbClr val="000000"/>
                </a:solidFill>
                <a:latin typeface="+mn-ea"/>
                <a:cs typeface="Arial" pitchFamily="34" charset="0"/>
              </a:rPr>
              <a:t>，海外目标市场占有率超过</a:t>
            </a:r>
            <a:r>
              <a:rPr lang="en-US" altLang="en-US" sz="2400" dirty="0" smtClean="0">
                <a:solidFill>
                  <a:schemeClr val="accent2"/>
                </a:solidFill>
                <a:latin typeface="Arial" charset="0"/>
              </a:rPr>
              <a:t>10%</a:t>
            </a:r>
            <a:endParaRPr lang="en-US" altLang="zh-CN" dirty="0" smtClean="0">
              <a:latin typeface="Arial" charset="0"/>
            </a:endParaRPr>
          </a:p>
          <a:p>
            <a:pPr marL="174625" lvl="8" indent="-174625">
              <a:lnSpc>
                <a:spcPts val="3000"/>
              </a:lnSpc>
              <a:buFont typeface="Arial" charset="0"/>
              <a:buChar char="•"/>
              <a:defRPr/>
            </a:pPr>
            <a:endParaRPr lang="en-US" altLang="zh-CN" dirty="0" smtClean="0">
              <a:solidFill>
                <a:schemeClr val="tx1"/>
              </a:solidFill>
              <a:latin typeface="Arial" charset="0"/>
            </a:endParaRPr>
          </a:p>
          <a:p>
            <a:pPr marL="266700" indent="-266700" defTabSz="1016000" eaLnBrk="0" hangingPunct="0">
              <a:spcBef>
                <a:spcPct val="20000"/>
              </a:spcBef>
              <a:buFont typeface="Arial" pitchFamily="34" charset="0"/>
              <a:buChar char="•"/>
            </a:pPr>
            <a:endParaRPr lang="en-US" altLang="zh-CN" sz="1800" b="0" dirty="0">
              <a:solidFill>
                <a:schemeClr val="tx1"/>
              </a:solidFill>
              <a:ea typeface="微软雅黑" pitchFamily="34" charset="-122"/>
            </a:endParaRPr>
          </a:p>
        </p:txBody>
      </p:sp>
      <p:pic>
        <p:nvPicPr>
          <p:cNvPr id="6" name="Picture 5" descr="D:\Users\haoyy\Desktop\企业PPT\2017\地图\20170228年销售服务网络图-150线.jpg"/>
          <p:cNvPicPr>
            <a:picLocks noChangeAspect="1" noChangeArrowheads="1"/>
          </p:cNvPicPr>
          <p:nvPr/>
        </p:nvPicPr>
        <p:blipFill>
          <a:blip r:embed="rId2" cstate="email"/>
          <a:srcRect/>
          <a:stretch>
            <a:fillRect/>
          </a:stretch>
        </p:blipFill>
        <p:spPr bwMode="auto">
          <a:xfrm>
            <a:off x="0" y="2432050"/>
            <a:ext cx="10261600" cy="5129213"/>
          </a:xfrm>
          <a:prstGeom prst="rect">
            <a:avLst/>
          </a:prstGeom>
          <a:noFill/>
          <a:ln w="9525">
            <a:noFill/>
            <a:miter lim="800000"/>
            <a:headEnd/>
            <a:tailEnd/>
          </a:ln>
        </p:spPr>
      </p:pic>
      <p:sp>
        <p:nvSpPr>
          <p:cNvPr id="3" name="Text Box 48"/>
          <p:cNvSpPr txBox="1">
            <a:spLocks noChangeArrowheads="1"/>
          </p:cNvSpPr>
          <p:nvPr/>
        </p:nvSpPr>
        <p:spPr bwMode="auto">
          <a:xfrm>
            <a:off x="2370365" y="6823075"/>
            <a:ext cx="5899150" cy="738188"/>
          </a:xfrm>
          <a:prstGeom prst="rect">
            <a:avLst/>
          </a:prstGeom>
          <a:noFill/>
          <a:ln>
            <a:noFill/>
          </a:ln>
          <a:extLst/>
        </p:spPr>
        <p:txBody>
          <a:bodyPr lIns="0" tIns="0" rIns="0" bIns="0">
            <a:spAutoFit/>
          </a:bodyPr>
          <a:lstStyle>
            <a:lvl1pPr eaLnBrk="0" hangingPunct="0">
              <a:defRPr sz="1000" b="1">
                <a:solidFill>
                  <a:schemeClr val="tx1"/>
                </a:solidFill>
                <a:latin typeface="Arial" pitchFamily="34" charset="0"/>
                <a:ea typeface="黑体" pitchFamily="49" charset="-122"/>
              </a:defRPr>
            </a:lvl1pPr>
            <a:lvl2pPr marL="742950" indent="-285750" eaLnBrk="0" hangingPunct="0">
              <a:defRPr sz="1000" b="1">
                <a:solidFill>
                  <a:schemeClr val="tx1"/>
                </a:solidFill>
                <a:latin typeface="Arial" pitchFamily="34" charset="0"/>
                <a:ea typeface="黑体" pitchFamily="49" charset="-122"/>
              </a:defRPr>
            </a:lvl2pPr>
            <a:lvl3pPr marL="1143000" indent="-228600" eaLnBrk="0" hangingPunct="0">
              <a:defRPr sz="1000" b="1">
                <a:solidFill>
                  <a:schemeClr val="tx1"/>
                </a:solidFill>
                <a:latin typeface="Arial" pitchFamily="34" charset="0"/>
                <a:ea typeface="黑体" pitchFamily="49" charset="-122"/>
              </a:defRPr>
            </a:lvl3pPr>
            <a:lvl4pPr marL="1600200" indent="-228600" eaLnBrk="0" hangingPunct="0">
              <a:defRPr sz="1000" b="1">
                <a:solidFill>
                  <a:schemeClr val="tx1"/>
                </a:solidFill>
                <a:latin typeface="Arial" pitchFamily="34" charset="0"/>
                <a:ea typeface="黑体" pitchFamily="49" charset="-122"/>
              </a:defRPr>
            </a:lvl4pPr>
            <a:lvl5pPr marL="2057400" indent="-228600" eaLnBrk="0" hangingPunct="0">
              <a:defRPr sz="1000" b="1">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sz="1000" b="1">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sz="1000" b="1">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sz="1000" b="1">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sz="1000" b="1">
                <a:solidFill>
                  <a:schemeClr val="tx1"/>
                </a:solidFill>
                <a:latin typeface="Arial" pitchFamily="34" charset="0"/>
                <a:ea typeface="黑体" pitchFamily="49" charset="-122"/>
              </a:defRPr>
            </a:lvl9pPr>
          </a:lstStyle>
          <a:p>
            <a:pPr algn="ctr" eaLnBrk="1" hangingPunct="1">
              <a:lnSpc>
                <a:spcPct val="120000"/>
              </a:lnSpc>
              <a:spcBef>
                <a:spcPts val="0"/>
              </a:spcBef>
              <a:defRPr/>
            </a:pPr>
            <a:r>
              <a:rPr lang="zh-CN" altLang="en-US" sz="2000" dirty="0">
                <a:solidFill>
                  <a:schemeClr val="hlink"/>
                </a:solidFill>
                <a:latin typeface="+mn-lt"/>
                <a:ea typeface="微软雅黑" pitchFamily="34" charset="-122"/>
              </a:rPr>
              <a:t>宇通客车全球版图</a:t>
            </a:r>
          </a:p>
          <a:p>
            <a:pPr algn="ctr" eaLnBrk="1" hangingPunct="1">
              <a:lnSpc>
                <a:spcPct val="120000"/>
              </a:lnSpc>
              <a:spcBef>
                <a:spcPts val="0"/>
              </a:spcBef>
              <a:defRPr/>
            </a:pPr>
            <a:r>
              <a:rPr lang="en-US" altLang="zh-CN" sz="2000" dirty="0" smtClean="0">
                <a:solidFill>
                  <a:schemeClr val="hlink"/>
                </a:solidFill>
                <a:latin typeface="+mn-lt"/>
                <a:ea typeface="微软雅黑" pitchFamily="34" charset="-122"/>
              </a:rPr>
              <a:t>Global </a:t>
            </a:r>
            <a:r>
              <a:rPr lang="en-US" altLang="zh-CN" sz="2000" dirty="0">
                <a:solidFill>
                  <a:schemeClr val="hlink"/>
                </a:solidFill>
                <a:latin typeface="+mn-lt"/>
                <a:ea typeface="微软雅黑" pitchFamily="34" charset="-122"/>
              </a:rPr>
              <a:t>Presence of </a:t>
            </a:r>
            <a:r>
              <a:rPr lang="en-US" altLang="zh-CN" sz="2000" dirty="0" err="1">
                <a:solidFill>
                  <a:schemeClr val="hlink"/>
                </a:solidFill>
                <a:latin typeface="+mn-lt"/>
                <a:ea typeface="微软雅黑" pitchFamily="34" charset="-122"/>
              </a:rPr>
              <a:t>Yutong</a:t>
            </a:r>
            <a:r>
              <a:rPr lang="en-US" altLang="zh-CN" sz="2000" dirty="0">
                <a:solidFill>
                  <a:schemeClr val="hlink"/>
                </a:solidFill>
                <a:latin typeface="+mn-lt"/>
                <a:ea typeface="微软雅黑" pitchFamily="34" charset="-122"/>
              </a:rPr>
              <a:t> </a:t>
            </a:r>
            <a:r>
              <a:rPr lang="en-US" altLang="zh-CN" sz="2000" dirty="0" smtClean="0">
                <a:solidFill>
                  <a:schemeClr val="hlink"/>
                </a:solidFill>
                <a:latin typeface="+mn-lt"/>
                <a:ea typeface="微软雅黑" pitchFamily="34" charset="-122"/>
              </a:rPr>
              <a:t>Bus</a:t>
            </a:r>
            <a:endParaRPr lang="zh-CN" altLang="en-US" sz="2000" dirty="0">
              <a:solidFill>
                <a:schemeClr val="hlink"/>
              </a:solidFill>
              <a:latin typeface="+mn-lt"/>
              <a:ea typeface="微软雅黑"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占位符 2"/>
          <p:cNvSpPr txBox="1">
            <a:spLocks/>
          </p:cNvSpPr>
          <p:nvPr/>
        </p:nvSpPr>
        <p:spPr bwMode="auto">
          <a:xfrm>
            <a:off x="339725" y="776288"/>
            <a:ext cx="9345613" cy="1204912"/>
          </a:xfrm>
          <a:prstGeom prst="rect">
            <a:avLst/>
          </a:prstGeom>
          <a:noFill/>
          <a:ln w="9525">
            <a:noFill/>
            <a:miter lim="800000"/>
            <a:headEnd/>
            <a:tailEnd/>
          </a:ln>
        </p:spPr>
        <p:txBody>
          <a:bodyPr/>
          <a:lstStyle/>
          <a:p>
            <a:pPr marL="266700" indent="-266700" defTabSz="1016000" eaLnBrk="0" hangingPunct="0">
              <a:spcBef>
                <a:spcPct val="20000"/>
              </a:spcBef>
              <a:buFont typeface="Arial" pitchFamily="34" charset="0"/>
              <a:buChar char="•"/>
            </a:pPr>
            <a:r>
              <a:rPr lang="zh-CN" altLang="en-US" sz="2000" dirty="0">
                <a:solidFill>
                  <a:srgbClr val="008000"/>
                </a:solidFill>
                <a:ea typeface="微软雅黑" pitchFamily="34" charset="-122"/>
              </a:rPr>
              <a:t>出口占有率表现：</a:t>
            </a:r>
            <a:endParaRPr lang="en-US" altLang="zh-CN" sz="2000" dirty="0">
              <a:solidFill>
                <a:srgbClr val="008000"/>
              </a:solidFill>
              <a:ea typeface="微软雅黑" pitchFamily="34" charset="-122"/>
            </a:endParaRPr>
          </a:p>
          <a:p>
            <a:pPr marL="266700" indent="-266700" defTabSz="1016000" eaLnBrk="0" hangingPunct="0">
              <a:spcBef>
                <a:spcPts val="600"/>
              </a:spcBef>
              <a:buFontTx/>
              <a:buChar char="•"/>
            </a:pPr>
            <a:r>
              <a:rPr lang="en-US" altLang="zh-CN" sz="2000" b="0" dirty="0" smtClean="0">
                <a:solidFill>
                  <a:schemeClr val="tx1"/>
                </a:solidFill>
                <a:ea typeface="微软雅黑" pitchFamily="34" charset="-122"/>
              </a:rPr>
              <a:t>2013</a:t>
            </a:r>
            <a:r>
              <a:rPr lang="zh-CN" altLang="en-US" sz="2000" b="0" dirty="0" smtClean="0">
                <a:solidFill>
                  <a:schemeClr val="tx1"/>
                </a:solidFill>
                <a:ea typeface="微软雅黑" pitchFamily="34" charset="-122"/>
              </a:rPr>
              <a:t>至</a:t>
            </a:r>
            <a:r>
              <a:rPr lang="en-US" altLang="zh-CN" sz="2000" b="0" dirty="0" smtClean="0">
                <a:solidFill>
                  <a:schemeClr val="tx1"/>
                </a:solidFill>
                <a:ea typeface="微软雅黑" pitchFamily="34" charset="-122"/>
              </a:rPr>
              <a:t>2016</a:t>
            </a:r>
            <a:r>
              <a:rPr lang="zh-CN" altLang="en-US" sz="2000" b="0" dirty="0" smtClean="0">
                <a:solidFill>
                  <a:schemeClr val="tx1"/>
                </a:solidFill>
                <a:ea typeface="微软雅黑" pitchFamily="34" charset="-122"/>
              </a:rPr>
              <a:t>年</a:t>
            </a:r>
            <a:r>
              <a:rPr lang="zh-CN" altLang="en-US" sz="2000" b="0" dirty="0">
                <a:solidFill>
                  <a:schemeClr val="tx1"/>
                </a:solidFill>
                <a:ea typeface="微软雅黑" pitchFamily="34" charset="-122"/>
              </a:rPr>
              <a:t>，宇通出口整体呈稳定增长的趋势，目前宇通在行业出口中</a:t>
            </a:r>
            <a:r>
              <a:rPr lang="zh-CN" altLang="en-US" sz="2000" b="0" dirty="0" smtClean="0">
                <a:solidFill>
                  <a:schemeClr val="tx1"/>
                </a:solidFill>
                <a:ea typeface="微软雅黑" pitchFamily="34" charset="-122"/>
              </a:rPr>
              <a:t>已稳定保持</a:t>
            </a:r>
            <a:r>
              <a:rPr lang="zh-CN" altLang="en-US" sz="2000" b="0" dirty="0">
                <a:solidFill>
                  <a:schemeClr val="tx1"/>
                </a:solidFill>
                <a:ea typeface="微软雅黑" pitchFamily="34" charset="-122"/>
              </a:rPr>
              <a:t>在</a:t>
            </a:r>
            <a:r>
              <a:rPr lang="en-US" altLang="zh-CN" sz="2800" i="1" dirty="0">
                <a:solidFill>
                  <a:srgbClr val="00B050"/>
                </a:solidFill>
                <a:ea typeface="微软雅黑" pitchFamily="34" charset="-122"/>
              </a:rPr>
              <a:t>NO.1</a:t>
            </a:r>
            <a:r>
              <a:rPr lang="zh-CN" altLang="en-US" sz="2000" b="0" dirty="0">
                <a:solidFill>
                  <a:schemeClr val="tx1"/>
                </a:solidFill>
                <a:ea typeface="微软雅黑" pitchFamily="34" charset="-122"/>
              </a:rPr>
              <a:t>。</a:t>
            </a:r>
          </a:p>
        </p:txBody>
      </p:sp>
      <p:sp>
        <p:nvSpPr>
          <p:cNvPr id="19459"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2/14</a:t>
            </a:r>
            <a:r>
              <a:rPr lang="zh-CN" altLang="en-US" sz="2500">
                <a:solidFill>
                  <a:srgbClr val="FFFFFF"/>
                </a:solidFill>
                <a:latin typeface="微软雅黑" pitchFamily="34" charset="-122"/>
                <a:ea typeface="微软雅黑" pitchFamily="34" charset="-122"/>
              </a:rPr>
              <a:t>）</a:t>
            </a:r>
            <a:endParaRPr lang="en-US" altLang="zh-CN" sz="2500">
              <a:solidFill>
                <a:srgbClr val="FFFFFF"/>
              </a:solidFill>
              <a:latin typeface="微软雅黑" pitchFamily="34" charset="-122"/>
              <a:ea typeface="微软雅黑" pitchFamily="34" charset="-122"/>
            </a:endParaRPr>
          </a:p>
          <a:p>
            <a:pPr defTabSz="1016000" eaLnBrk="0" hangingPunct="0"/>
            <a:endParaRPr lang="en-US" altLang="zh-CN" sz="2000">
              <a:solidFill>
                <a:srgbClr val="FF0000"/>
              </a:solidFill>
              <a:latin typeface="微软雅黑" pitchFamily="34" charset="-122"/>
              <a:ea typeface="微软雅黑" pitchFamily="34" charset="-122"/>
            </a:endParaRPr>
          </a:p>
        </p:txBody>
      </p:sp>
      <p:sp>
        <p:nvSpPr>
          <p:cNvPr id="19461" name="TextBox 4"/>
          <p:cNvSpPr txBox="1">
            <a:spLocks noChangeArrowheads="1"/>
          </p:cNvSpPr>
          <p:nvPr/>
        </p:nvSpPr>
        <p:spPr bwMode="auto">
          <a:xfrm>
            <a:off x="1625600" y="6533060"/>
            <a:ext cx="7429500" cy="276999"/>
          </a:xfrm>
          <a:prstGeom prst="rect">
            <a:avLst/>
          </a:prstGeom>
          <a:noFill/>
          <a:ln w="9525">
            <a:noFill/>
            <a:miter lim="800000"/>
            <a:headEnd/>
            <a:tailEnd/>
          </a:ln>
        </p:spPr>
        <p:txBody>
          <a:bodyPr>
            <a:spAutoFit/>
          </a:bodyPr>
          <a:lstStyle/>
          <a:p>
            <a:pPr marL="450850" lvl="0" indent="-450850">
              <a:defRPr/>
            </a:pPr>
            <a:r>
              <a:rPr lang="zh-CN" altLang="en-US" sz="1200" b="0" dirty="0" smtClean="0">
                <a:solidFill>
                  <a:srgbClr val="0000FF"/>
                </a:solidFill>
                <a:latin typeface="微软雅黑"/>
                <a:ea typeface="微软雅黑"/>
                <a:cs typeface="Arial" pitchFamily="34" charset="0"/>
              </a:rPr>
              <a:t>说明</a:t>
            </a:r>
            <a:r>
              <a:rPr lang="zh-CN" altLang="en-US" sz="1200" b="0" dirty="0">
                <a:solidFill>
                  <a:srgbClr val="0000FF"/>
                </a:solidFill>
                <a:latin typeface="微软雅黑"/>
                <a:ea typeface="微软雅黑"/>
                <a:cs typeface="Arial" pitchFamily="34" charset="0"/>
              </a:rPr>
              <a:t>：数据来源于中国海关，统计口径包括大中型</a:t>
            </a:r>
          </a:p>
        </p:txBody>
      </p:sp>
      <p:graphicFrame>
        <p:nvGraphicFramePr>
          <p:cNvPr id="8" name="图表 7"/>
          <p:cNvGraphicFramePr/>
          <p:nvPr>
            <p:extLst>
              <p:ext uri="{D42A27DB-BD31-4B8C-83A1-F6EECF244321}">
                <p14:modId xmlns="" xmlns:p14="http://schemas.microsoft.com/office/powerpoint/2010/main" val="1507401177"/>
              </p:ext>
            </p:extLst>
          </p:nvPr>
        </p:nvGraphicFramePr>
        <p:xfrm>
          <a:off x="511999" y="1844824"/>
          <a:ext cx="8873302" cy="447818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占位符 2"/>
          <p:cNvSpPr txBox="1">
            <a:spLocks/>
          </p:cNvSpPr>
          <p:nvPr/>
        </p:nvSpPr>
        <p:spPr bwMode="auto">
          <a:xfrm>
            <a:off x="339725" y="776288"/>
            <a:ext cx="9345613" cy="1700212"/>
          </a:xfrm>
          <a:prstGeom prst="rect">
            <a:avLst/>
          </a:prstGeom>
          <a:noFill/>
          <a:ln w="9525">
            <a:noFill/>
            <a:miter lim="800000"/>
            <a:headEnd/>
            <a:tailEnd/>
          </a:ln>
        </p:spPr>
        <p:txBody>
          <a:bodyPr/>
          <a:lstStyle/>
          <a:p>
            <a:pPr marL="266700" indent="-266700" defTabSz="1016000" eaLnBrk="0" hangingPunct="0">
              <a:spcBef>
                <a:spcPts val="600"/>
              </a:spcBef>
              <a:buFont typeface="Arial" pitchFamily="34" charset="0"/>
              <a:buChar char="•"/>
            </a:pPr>
            <a:r>
              <a:rPr lang="en-US" altLang="zh-CN" sz="2000" dirty="0">
                <a:solidFill>
                  <a:srgbClr val="008000"/>
                </a:solidFill>
                <a:ea typeface="微软雅黑" pitchFamily="34" charset="-122"/>
              </a:rPr>
              <a:t>KD</a:t>
            </a:r>
            <a:r>
              <a:rPr lang="zh-CN" altLang="en-US" sz="2000" dirty="0">
                <a:solidFill>
                  <a:srgbClr val="008000"/>
                </a:solidFill>
                <a:ea typeface="微软雅黑" pitchFamily="34" charset="-122"/>
              </a:rPr>
              <a:t>：</a:t>
            </a:r>
            <a:r>
              <a:rPr lang="zh-CN" altLang="en-US" sz="2000" dirty="0">
                <a:solidFill>
                  <a:srgbClr val="008000"/>
                </a:solidFill>
                <a:ea typeface="微软雅黑" pitchFamily="34" charset="-122"/>
                <a:sym typeface="Wingdings" pitchFamily="2" charset="2"/>
              </a:rPr>
              <a:t>（</a:t>
            </a:r>
            <a:r>
              <a:rPr lang="en-US" altLang="zh-CN" sz="2000" dirty="0">
                <a:solidFill>
                  <a:srgbClr val="008000"/>
                </a:solidFill>
                <a:ea typeface="微软雅黑" pitchFamily="34" charset="-122"/>
                <a:sym typeface="Wingdings" pitchFamily="2" charset="2"/>
              </a:rPr>
              <a:t>1/2</a:t>
            </a:r>
            <a:r>
              <a:rPr lang="zh-CN" altLang="en-US" sz="2000" dirty="0">
                <a:solidFill>
                  <a:srgbClr val="008000"/>
                </a:solidFill>
                <a:ea typeface="微软雅黑" pitchFamily="34" charset="-122"/>
                <a:sym typeface="Wingdings" pitchFamily="2" charset="2"/>
              </a:rPr>
              <a:t>）</a:t>
            </a:r>
            <a:endParaRPr lang="en-US" altLang="zh-CN" sz="2000" dirty="0">
              <a:solidFill>
                <a:srgbClr val="008000"/>
              </a:solidFill>
              <a:ea typeface="微软雅黑" pitchFamily="34" charset="-122"/>
              <a:sym typeface="Wingdings" pitchFamily="2" charset="2"/>
            </a:endParaRPr>
          </a:p>
          <a:p>
            <a:pPr marL="266700" indent="-266700" defTabSz="1016000" eaLnBrk="0" hangingPunct="0">
              <a:spcBef>
                <a:spcPts val="600"/>
              </a:spcBef>
              <a:buFontTx/>
              <a:buChar char="•"/>
            </a:pPr>
            <a:r>
              <a:rPr lang="en-US" altLang="zh-CN" sz="1800" b="0" dirty="0">
                <a:solidFill>
                  <a:schemeClr val="tx1"/>
                </a:solidFill>
                <a:ea typeface="微软雅黑" pitchFamily="34" charset="-122"/>
              </a:rPr>
              <a:t>KD</a:t>
            </a:r>
            <a:r>
              <a:rPr lang="zh-CN" altLang="en-US" sz="1800" b="0" dirty="0">
                <a:solidFill>
                  <a:schemeClr val="tx1"/>
                </a:solidFill>
                <a:ea typeface="微软雅黑" pitchFamily="34" charset="-122"/>
              </a:rPr>
              <a:t>（</a:t>
            </a:r>
            <a:r>
              <a:rPr lang="en-US" altLang="zh-CN" sz="1800" b="0" dirty="0">
                <a:solidFill>
                  <a:schemeClr val="tx1"/>
                </a:solidFill>
                <a:ea typeface="微软雅黑" pitchFamily="34" charset="-122"/>
              </a:rPr>
              <a:t>knocked down</a:t>
            </a:r>
            <a:r>
              <a:rPr lang="zh-CN" altLang="en-US" sz="1800" b="0" dirty="0">
                <a:solidFill>
                  <a:schemeClr val="tx1"/>
                </a:solidFill>
                <a:ea typeface="微软雅黑" pitchFamily="34" charset="-122"/>
              </a:rPr>
              <a:t>），通常翻译为“散件组装”，指生产厂家将产品散件发运至客户当地，在当地进行产品的组装生产。国际</a:t>
            </a:r>
            <a:r>
              <a:rPr lang="en-US" altLang="zh-CN" sz="1800" b="0" dirty="0">
                <a:solidFill>
                  <a:schemeClr val="tx1"/>
                </a:solidFill>
                <a:ea typeface="微软雅黑" pitchFamily="34" charset="-122"/>
              </a:rPr>
              <a:t>KD</a:t>
            </a:r>
            <a:r>
              <a:rPr lang="zh-CN" altLang="en-US" sz="1800" b="0" dirty="0">
                <a:solidFill>
                  <a:schemeClr val="tx1"/>
                </a:solidFill>
                <a:ea typeface="微软雅黑" pitchFamily="34" charset="-122"/>
              </a:rPr>
              <a:t>业务发展迅速，已经成为一种趋势。</a:t>
            </a:r>
            <a:endParaRPr lang="en-US" altLang="zh-CN" sz="1800" b="0" dirty="0">
              <a:solidFill>
                <a:schemeClr val="tx1"/>
              </a:solidFill>
              <a:ea typeface="微软雅黑" pitchFamily="34" charset="-122"/>
            </a:endParaRPr>
          </a:p>
          <a:p>
            <a:pPr marL="266700" indent="-266700" defTabSz="1016000" eaLnBrk="0" hangingPunct="0">
              <a:spcBef>
                <a:spcPts val="600"/>
              </a:spcBef>
              <a:buFontTx/>
              <a:buChar char="•"/>
            </a:pPr>
            <a:r>
              <a:rPr lang="zh-CN" altLang="en-US" sz="1800" b="0" dirty="0">
                <a:solidFill>
                  <a:schemeClr val="tx1"/>
                </a:solidFill>
                <a:ea typeface="微软雅黑" pitchFamily="34" charset="-122"/>
              </a:rPr>
              <a:t>宇通从</a:t>
            </a:r>
            <a:r>
              <a:rPr lang="en-US" altLang="zh-CN" sz="1800" b="0" dirty="0">
                <a:solidFill>
                  <a:schemeClr val="tx1"/>
                </a:solidFill>
                <a:ea typeface="微软雅黑" pitchFamily="34" charset="-122"/>
              </a:rPr>
              <a:t>2005</a:t>
            </a:r>
            <a:r>
              <a:rPr lang="zh-CN" altLang="en-US" sz="1800" b="0" dirty="0">
                <a:solidFill>
                  <a:schemeClr val="tx1"/>
                </a:solidFill>
                <a:ea typeface="微软雅黑" pitchFamily="34" charset="-122"/>
              </a:rPr>
              <a:t>年开始陆续在古巴、伊朗、泰国、缅甸、马来西亚、埃塞俄比亚和委内瑞拉等国家开展</a:t>
            </a:r>
            <a:r>
              <a:rPr lang="en-US" altLang="zh-CN" sz="1800" b="0" dirty="0">
                <a:solidFill>
                  <a:schemeClr val="tx1"/>
                </a:solidFill>
                <a:ea typeface="微软雅黑" pitchFamily="34" charset="-122"/>
              </a:rPr>
              <a:t>KD</a:t>
            </a:r>
            <a:r>
              <a:rPr lang="zh-CN" altLang="en-US" sz="1800" b="0" dirty="0">
                <a:solidFill>
                  <a:schemeClr val="tx1"/>
                </a:solidFill>
                <a:ea typeface="微软雅黑" pitchFamily="34" charset="-122"/>
              </a:rPr>
              <a:t>业务。</a:t>
            </a:r>
          </a:p>
        </p:txBody>
      </p:sp>
      <p:sp>
        <p:nvSpPr>
          <p:cNvPr id="20483" name="Rectangle 2"/>
          <p:cNvSpPr txBox="1">
            <a:spLocks noChangeArrowheads="1"/>
          </p:cNvSpPr>
          <p:nvPr/>
        </p:nvSpPr>
        <p:spPr bwMode="auto">
          <a:xfrm>
            <a:off x="274638" y="111125"/>
            <a:ext cx="9974262" cy="598488"/>
          </a:xfrm>
          <a:prstGeom prst="rect">
            <a:avLst/>
          </a:prstGeom>
          <a:noFill/>
          <a:ln w="9525">
            <a:noFill/>
            <a:miter lim="800000"/>
            <a:headEnd/>
            <a:tailEnd/>
          </a:ln>
        </p:spPr>
        <p:txBody>
          <a:bodyPr lIns="91418" tIns="45708" rIns="91418" bIns="45708"/>
          <a:lstStyle/>
          <a:p>
            <a:pPr defTabSz="1016000" eaLnBrk="0" hangingPunct="0"/>
            <a:r>
              <a:rPr lang="en-US" altLang="zh-CN" sz="2500">
                <a:solidFill>
                  <a:srgbClr val="FFFFFF"/>
                </a:solidFill>
                <a:latin typeface="微软雅黑" pitchFamily="34" charset="-122"/>
                <a:ea typeface="微软雅黑" pitchFamily="34" charset="-122"/>
              </a:rPr>
              <a:t>1.2 </a:t>
            </a:r>
            <a:r>
              <a:rPr lang="zh-CN" altLang="en-US" sz="2500">
                <a:solidFill>
                  <a:srgbClr val="FFFFFF"/>
                </a:solidFill>
                <a:latin typeface="微软雅黑" pitchFamily="34" charset="-122"/>
                <a:ea typeface="微软雅黑" pitchFamily="34" charset="-122"/>
              </a:rPr>
              <a:t>宇通海外在行业中的竞争力表现（</a:t>
            </a:r>
            <a:r>
              <a:rPr lang="en-US" altLang="zh-CN" sz="2500">
                <a:solidFill>
                  <a:srgbClr val="FFFFFF"/>
                </a:solidFill>
                <a:latin typeface="微软雅黑" pitchFamily="34" charset="-122"/>
                <a:ea typeface="微软雅黑" pitchFamily="34" charset="-122"/>
              </a:rPr>
              <a:t>3/14</a:t>
            </a:r>
            <a:r>
              <a:rPr lang="zh-CN" altLang="en-US" sz="2500">
                <a:solidFill>
                  <a:srgbClr val="FFFFFF"/>
                </a:solidFill>
                <a:latin typeface="微软雅黑" pitchFamily="34" charset="-122"/>
                <a:ea typeface="微软雅黑" pitchFamily="34" charset="-122"/>
              </a:rPr>
              <a:t>）</a:t>
            </a:r>
            <a:endParaRPr lang="en-US" altLang="zh-CN" sz="2000">
              <a:solidFill>
                <a:srgbClr val="FF0000"/>
              </a:solidFill>
              <a:latin typeface="微软雅黑" pitchFamily="34" charset="-122"/>
              <a:ea typeface="微软雅黑" pitchFamily="34" charset="-122"/>
            </a:endParaRPr>
          </a:p>
        </p:txBody>
      </p:sp>
      <p:sp>
        <p:nvSpPr>
          <p:cNvPr id="9" name="Line 4"/>
          <p:cNvSpPr>
            <a:spLocks noChangeShapeType="1"/>
          </p:cNvSpPr>
          <p:nvPr/>
        </p:nvSpPr>
        <p:spPr bwMode="gray">
          <a:xfrm flipV="1">
            <a:off x="764540" y="4343399"/>
            <a:ext cx="8790940" cy="14605"/>
          </a:xfrm>
          <a:prstGeom prst="line">
            <a:avLst/>
          </a:prstGeom>
          <a:noFill/>
          <a:ln w="38100">
            <a:solidFill>
              <a:srgbClr val="336699"/>
            </a:solidFill>
            <a:round/>
            <a:headEnd/>
            <a:tailEnd type="triangle" w="med" len="med"/>
          </a:ln>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0" name="AutoShape 33"/>
          <p:cNvSpPr>
            <a:spLocks noChangeArrowheads="1"/>
          </p:cNvSpPr>
          <p:nvPr/>
        </p:nvSpPr>
        <p:spPr bwMode="gray">
          <a:xfrm>
            <a:off x="903757" y="3898114"/>
            <a:ext cx="128587" cy="130175"/>
          </a:xfrm>
          <a:prstGeom prst="triangle">
            <a:avLst>
              <a:gd name="adj" fmla="val 50000"/>
            </a:avLst>
          </a:prstGeom>
          <a:solidFill>
            <a:srgbClr val="FFFFFF"/>
          </a:solidFill>
          <a:ln w="38100" algn="ctr">
            <a:solidFill>
              <a:srgbClr val="FF3300"/>
            </a:solidFill>
            <a:miter lim="800000"/>
            <a:headEnd/>
            <a:tailEnd/>
          </a:ln>
        </p:spPr>
        <p:txBody>
          <a:bodyPr wrap="none" lIns="90000" tIns="46800" rIns="90000" bIns="46800" anchor="ct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zh-CN" altLang="en-US" sz="1400" b="0" i="0" u="none" strike="noStrike" kern="0" cap="none" spc="0" normalizeH="0" baseline="0" noProof="0" smtClean="0">
              <a:ln>
                <a:noFill/>
              </a:ln>
              <a:solidFill>
                <a:srgbClr val="FF0000"/>
              </a:solidFill>
              <a:effectLst/>
              <a:uLnTx/>
              <a:uFillTx/>
              <a:latin typeface="微软雅黑" pitchFamily="34" charset="-122"/>
              <a:ea typeface="微软雅黑" pitchFamily="34" charset="-122"/>
            </a:endParaRPr>
          </a:p>
        </p:txBody>
      </p:sp>
      <p:sp>
        <p:nvSpPr>
          <p:cNvPr id="11" name="Line 34"/>
          <p:cNvSpPr>
            <a:spLocks noChangeShapeType="1"/>
          </p:cNvSpPr>
          <p:nvPr/>
        </p:nvSpPr>
        <p:spPr bwMode="gray">
          <a:xfrm flipH="1">
            <a:off x="947103" y="4056380"/>
            <a:ext cx="17462" cy="285750"/>
          </a:xfrm>
          <a:prstGeom prst="line">
            <a:avLst/>
          </a:prstGeom>
          <a:noFill/>
          <a:ln w="9525">
            <a:solidFill>
              <a:srgbClr val="000000"/>
            </a:solidFill>
            <a:prstDash val="dash"/>
            <a:round/>
            <a:headEnd/>
            <a:tailEnd/>
          </a:ln>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2" name="Text Box 57"/>
          <p:cNvSpPr txBox="1">
            <a:spLocks noChangeArrowheads="1"/>
          </p:cNvSpPr>
          <p:nvPr/>
        </p:nvSpPr>
        <p:spPr bwMode="gray">
          <a:xfrm>
            <a:off x="616903" y="3624580"/>
            <a:ext cx="936625" cy="192088"/>
          </a:xfrm>
          <a:prstGeom prst="rect">
            <a:avLst/>
          </a:prstGeom>
          <a:noFill/>
          <a:ln w="9525" algn="ctr">
            <a:noFill/>
            <a:miter lim="800000"/>
            <a:headEnd/>
            <a:tailEnd/>
          </a:ln>
        </p:spPr>
        <p:txBody>
          <a:bodyPr lIns="0" tIns="0" rIns="0" bIns="0">
            <a:spAutoFit/>
          </a:bodyPr>
          <a:lstStyle/>
          <a:p>
            <a:pPr marL="173038" indent="-173038" eaLnBrk="0" hangingPunct="0">
              <a:lnSpc>
                <a:spcPct val="125000"/>
              </a:lnSpc>
              <a:buClr>
                <a:schemeClr val="tx2"/>
              </a:buClr>
              <a:buFont typeface="Wingdings" pitchFamily="2" charset="2"/>
              <a:buChar char="n"/>
              <a:defRPr/>
            </a:pPr>
            <a:r>
              <a:rPr lang="zh-CN" altLang="en-US" sz="1000" b="1" dirty="0">
                <a:solidFill>
                  <a:srgbClr val="000000"/>
                </a:solidFill>
                <a:latin typeface="微软雅黑" pitchFamily="34" charset="-122"/>
                <a:ea typeface="微软雅黑" pitchFamily="34" charset="-122"/>
              </a:rPr>
              <a:t>古巴</a:t>
            </a:r>
            <a:r>
              <a:rPr lang="en-US" altLang="zh-CN" sz="1000" b="1" dirty="0">
                <a:solidFill>
                  <a:srgbClr val="000000"/>
                </a:solidFill>
                <a:latin typeface="微软雅黑" pitchFamily="34" charset="-122"/>
                <a:ea typeface="微软雅黑" pitchFamily="34" charset="-122"/>
              </a:rPr>
              <a:t>KD</a:t>
            </a:r>
          </a:p>
        </p:txBody>
      </p:sp>
      <p:sp>
        <p:nvSpPr>
          <p:cNvPr id="13" name="Oval 8"/>
          <p:cNvSpPr>
            <a:spLocks noChangeArrowheads="1"/>
          </p:cNvSpPr>
          <p:nvPr/>
        </p:nvSpPr>
        <p:spPr bwMode="gray">
          <a:xfrm>
            <a:off x="904240" y="4323080"/>
            <a:ext cx="101600" cy="112713"/>
          </a:xfrm>
          <a:prstGeom prst="ellipse">
            <a:avLst/>
          </a:prstGeom>
          <a:solidFill>
            <a:srgbClr val="FFFFFF"/>
          </a:solidFill>
          <a:ln w="38100" algn="ctr">
            <a:solidFill>
              <a:srgbClr val="336699"/>
            </a:solidFill>
            <a:round/>
            <a:headEnd/>
            <a:tailEnd/>
          </a:ln>
        </p:spPr>
        <p:txBody>
          <a:bodyPr wrap="none" lIns="90000" tIns="46800" rIns="90000" bIns="46800" anchor="ct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zh-CN" altLang="en-US" sz="1400" b="0"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p:txBody>
      </p:sp>
      <p:sp>
        <p:nvSpPr>
          <p:cNvPr id="14" name="Text Box 17"/>
          <p:cNvSpPr txBox="1">
            <a:spLocks noChangeArrowheads="1"/>
          </p:cNvSpPr>
          <p:nvPr/>
        </p:nvSpPr>
        <p:spPr bwMode="gray">
          <a:xfrm>
            <a:off x="578168" y="4584383"/>
            <a:ext cx="821356" cy="279180"/>
          </a:xfrm>
          <a:prstGeom prst="rect">
            <a:avLst/>
          </a:prstGeom>
          <a:noFill/>
          <a:ln w="9525" algn="ctr">
            <a:noFill/>
            <a:miter lim="800000"/>
            <a:headEnd/>
            <a:tailEnd/>
          </a:ln>
        </p:spPr>
        <p:txBody>
          <a:bodyPr wrap="none" lIns="90000" tIns="46800" rIns="90000" bIns="46800">
            <a:spAutoFit/>
          </a:bodyPr>
          <a:lstStyle/>
          <a:p>
            <a:pPr marL="244475" indent="-244475" eaLnBrk="0" hangingPunct="0">
              <a:spcBef>
                <a:spcPct val="50000"/>
              </a:spcBef>
              <a:defRPr/>
            </a:pPr>
            <a:r>
              <a:rPr lang="en-US" altLang="zh-CN" sz="1200" dirty="0" smtClean="0">
                <a:solidFill>
                  <a:srgbClr val="000000"/>
                </a:solidFill>
                <a:latin typeface="微软雅黑" pitchFamily="34" charset="-122"/>
                <a:ea typeface="微软雅黑" pitchFamily="34" charset="-122"/>
              </a:rPr>
              <a:t>06/2005</a:t>
            </a:r>
            <a:endParaRPr lang="en-US" altLang="zh-CN" sz="1200" dirty="0">
              <a:solidFill>
                <a:srgbClr val="000000"/>
              </a:solidFill>
              <a:latin typeface="微软雅黑" pitchFamily="34" charset="-122"/>
              <a:ea typeface="微软雅黑" pitchFamily="34" charset="-122"/>
            </a:endParaRPr>
          </a:p>
        </p:txBody>
      </p:sp>
      <p:sp>
        <p:nvSpPr>
          <p:cNvPr id="15" name="AutoShape 59"/>
          <p:cNvSpPr>
            <a:spLocks noChangeArrowheads="1"/>
          </p:cNvSpPr>
          <p:nvPr/>
        </p:nvSpPr>
        <p:spPr bwMode="gray">
          <a:xfrm>
            <a:off x="5598211" y="3230880"/>
            <a:ext cx="1655762" cy="249238"/>
          </a:xfrm>
          <a:prstGeom prst="homePlate">
            <a:avLst>
              <a:gd name="adj" fmla="val 18423"/>
            </a:avLst>
          </a:prstGeom>
          <a:solidFill>
            <a:srgbClr val="FFFFFF"/>
          </a:solidFill>
          <a:ln w="38100" algn="ctr">
            <a:solidFill>
              <a:srgbClr val="346CAF">
                <a:lumMod val="40000"/>
                <a:lumOff val="60000"/>
              </a:srgbClr>
            </a:solidFill>
            <a:miter lim="800000"/>
            <a:headEnd/>
            <a:tailEnd/>
          </a:ln>
          <a:effectLst/>
        </p:spPr>
        <p:txBody>
          <a:bodyPr wrap="none" lIns="90000" tIns="46800" rIns="90000" bIns="46800" anchor="ctr"/>
          <a:lstStyle/>
          <a:p>
            <a:pPr marL="244475" marR="0" lvl="0" indent="-244475" defTabSz="914400" eaLnBrk="0" fontAlgn="auto" latinLnBrk="0" hangingPunct="0">
              <a:lnSpc>
                <a:spcPct val="100000"/>
              </a:lnSpc>
              <a:spcBef>
                <a:spcPct val="50000"/>
              </a:spcBef>
              <a:spcAft>
                <a:spcPts val="0"/>
              </a:spcAft>
              <a:buClrTx/>
              <a:buSzTx/>
              <a:buFontTx/>
              <a:buNone/>
              <a:tabLst/>
              <a:defRPr/>
            </a:pPr>
            <a:r>
              <a:rPr kumimoji="0" lang="zh-CN" altLang="en-US"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大包</a:t>
            </a:r>
            <a:r>
              <a:rPr kumimoji="0" lang="en-US" altLang="zh-CN"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 KD  </a:t>
            </a:r>
            <a:r>
              <a:rPr kumimoji="0" lang="zh-CN" altLang="en-US"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项目</a:t>
            </a:r>
          </a:p>
        </p:txBody>
      </p:sp>
      <p:sp>
        <p:nvSpPr>
          <p:cNvPr id="16" name="AutoShape 59"/>
          <p:cNvSpPr>
            <a:spLocks noChangeArrowheads="1"/>
          </p:cNvSpPr>
          <p:nvPr/>
        </p:nvSpPr>
        <p:spPr bwMode="gray">
          <a:xfrm>
            <a:off x="2778443" y="5202554"/>
            <a:ext cx="1384300" cy="285750"/>
          </a:xfrm>
          <a:prstGeom prst="homePlate">
            <a:avLst>
              <a:gd name="adj" fmla="val 18423"/>
            </a:avLst>
          </a:prstGeom>
          <a:solidFill>
            <a:srgbClr val="FFFFFF"/>
          </a:solidFill>
          <a:ln w="38100" algn="ctr">
            <a:solidFill>
              <a:srgbClr val="346CAF">
                <a:lumMod val="40000"/>
                <a:lumOff val="60000"/>
              </a:srgbClr>
            </a:solidFill>
            <a:miter lim="800000"/>
            <a:headEnd/>
            <a:tailEnd/>
          </a:ln>
          <a:effectLst/>
        </p:spPr>
        <p:txBody>
          <a:bodyPr wrap="none" lIns="90000" tIns="46800" rIns="90000" bIns="46800" anchor="ctr"/>
          <a:lstStyle/>
          <a:p>
            <a:pPr marL="244475" marR="0" lvl="0" indent="-244475" defTabSz="914400" eaLnBrk="0" fontAlgn="auto" latinLnBrk="0" hangingPunct="0">
              <a:lnSpc>
                <a:spcPct val="100000"/>
              </a:lnSpc>
              <a:spcBef>
                <a:spcPct val="50000"/>
              </a:spcBef>
              <a:spcAft>
                <a:spcPts val="0"/>
              </a:spcAft>
              <a:buClrTx/>
              <a:buSzTx/>
              <a:buFontTx/>
              <a:buNone/>
              <a:tabLst/>
              <a:defRPr/>
            </a:pPr>
            <a:r>
              <a:rPr kumimoji="0" lang="zh-CN" altLang="en-US"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第一个</a:t>
            </a:r>
            <a:r>
              <a:rPr kumimoji="0" lang="en-US" altLang="zh-CN"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SKD</a:t>
            </a:r>
            <a:r>
              <a:rPr kumimoji="0" lang="zh-CN" altLang="en-US"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项目</a:t>
            </a:r>
          </a:p>
        </p:txBody>
      </p:sp>
      <p:sp>
        <p:nvSpPr>
          <p:cNvPr id="18" name="Line 34"/>
          <p:cNvSpPr>
            <a:spLocks noChangeShapeType="1"/>
          </p:cNvSpPr>
          <p:nvPr/>
        </p:nvSpPr>
        <p:spPr bwMode="gray">
          <a:xfrm>
            <a:off x="5314681" y="4473893"/>
            <a:ext cx="1588" cy="574675"/>
          </a:xfrm>
          <a:prstGeom prst="line">
            <a:avLst/>
          </a:prstGeom>
          <a:noFill/>
          <a:ln w="9525">
            <a:solidFill>
              <a:srgbClr val="000000"/>
            </a:solidFill>
            <a:prstDash val="dash"/>
            <a:round/>
            <a:headEnd/>
            <a:tailEnd/>
          </a:ln>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9" name="Text Box 57"/>
          <p:cNvSpPr txBox="1">
            <a:spLocks noChangeArrowheads="1"/>
          </p:cNvSpPr>
          <p:nvPr/>
        </p:nvSpPr>
        <p:spPr bwMode="gray">
          <a:xfrm>
            <a:off x="710565" y="5569268"/>
            <a:ext cx="2160588" cy="384175"/>
          </a:xfrm>
          <a:prstGeom prst="rect">
            <a:avLst/>
          </a:prstGeom>
          <a:noFill/>
          <a:ln w="9525" algn="ctr">
            <a:noFill/>
            <a:miter lim="800000"/>
            <a:headEnd/>
            <a:tailEnd/>
          </a:ln>
        </p:spPr>
        <p:txBody>
          <a:bodyPr lIns="0" tIns="0" rIns="0" bIns="0">
            <a:spAutoFit/>
          </a:bodyPr>
          <a:lstStyle/>
          <a:p>
            <a:pPr marL="173038" indent="-173038" eaLnBrk="0" hangingPunct="0">
              <a:lnSpc>
                <a:spcPct val="125000"/>
              </a:lnSpc>
              <a:buClr>
                <a:schemeClr val="tx2"/>
              </a:buClr>
              <a:buFont typeface="Wingdings" pitchFamily="2" charset="2"/>
              <a:buChar char="n"/>
              <a:defRPr/>
            </a:pPr>
            <a:r>
              <a:rPr lang="zh-CN" altLang="en-US" sz="1000" dirty="0">
                <a:solidFill>
                  <a:srgbClr val="000000"/>
                </a:solidFill>
                <a:latin typeface="微软雅黑" pitchFamily="34" charset="-122"/>
                <a:ea typeface="微软雅黑" pitchFamily="34" charset="-122"/>
              </a:rPr>
              <a:t>专业的</a:t>
            </a:r>
            <a:r>
              <a:rPr lang="en-US" altLang="zh-CN" sz="1000" dirty="0">
                <a:solidFill>
                  <a:srgbClr val="000000"/>
                </a:solidFill>
                <a:latin typeface="微软雅黑" pitchFamily="34" charset="-122"/>
                <a:ea typeface="微软雅黑" pitchFamily="34" charset="-122"/>
              </a:rPr>
              <a:t>  KD </a:t>
            </a:r>
            <a:r>
              <a:rPr lang="zh-CN" altLang="en-US" sz="1000" dirty="0">
                <a:solidFill>
                  <a:srgbClr val="000000"/>
                </a:solidFill>
                <a:latin typeface="微软雅黑" pitchFamily="34" charset="-122"/>
                <a:ea typeface="微软雅黑" pitchFamily="34" charset="-122"/>
              </a:rPr>
              <a:t>管理团队</a:t>
            </a:r>
            <a:endParaRPr lang="en-US" altLang="zh-CN" sz="1000" dirty="0">
              <a:solidFill>
                <a:srgbClr val="000000"/>
              </a:solidFill>
              <a:latin typeface="微软雅黑" pitchFamily="34" charset="-122"/>
              <a:ea typeface="微软雅黑" pitchFamily="34" charset="-122"/>
            </a:endParaRPr>
          </a:p>
          <a:p>
            <a:pPr marL="173038" indent="-173038" eaLnBrk="0" hangingPunct="0">
              <a:lnSpc>
                <a:spcPct val="125000"/>
              </a:lnSpc>
              <a:buClr>
                <a:schemeClr val="tx2"/>
              </a:buClr>
              <a:buFont typeface="Wingdings" pitchFamily="2" charset="2"/>
              <a:buChar char="n"/>
              <a:defRPr/>
            </a:pPr>
            <a:r>
              <a:rPr lang="zh-CN" altLang="en-US" sz="1000" dirty="0">
                <a:solidFill>
                  <a:srgbClr val="000000"/>
                </a:solidFill>
                <a:latin typeface="微软雅黑" pitchFamily="34" charset="-122"/>
                <a:ea typeface="微软雅黑" pitchFamily="34" charset="-122"/>
              </a:rPr>
              <a:t>专业的</a:t>
            </a:r>
            <a:r>
              <a:rPr lang="en-US" altLang="zh-CN" sz="1000" dirty="0">
                <a:solidFill>
                  <a:srgbClr val="000000"/>
                </a:solidFill>
                <a:latin typeface="微软雅黑" pitchFamily="34" charset="-122"/>
                <a:ea typeface="微软雅黑" pitchFamily="34" charset="-122"/>
              </a:rPr>
              <a:t>  KD </a:t>
            </a:r>
            <a:r>
              <a:rPr lang="zh-CN" altLang="en-US" sz="1000" dirty="0">
                <a:solidFill>
                  <a:srgbClr val="000000"/>
                </a:solidFill>
                <a:latin typeface="微软雅黑" pitchFamily="34" charset="-122"/>
                <a:ea typeface="微软雅黑" pitchFamily="34" charset="-122"/>
              </a:rPr>
              <a:t>技术团队</a:t>
            </a:r>
            <a:endParaRPr lang="en-US" altLang="zh-CN" sz="1000" dirty="0">
              <a:solidFill>
                <a:srgbClr val="000000"/>
              </a:solidFill>
              <a:latin typeface="微软雅黑" pitchFamily="34" charset="-122"/>
              <a:ea typeface="微软雅黑" pitchFamily="34" charset="-122"/>
            </a:endParaRPr>
          </a:p>
        </p:txBody>
      </p:sp>
      <p:sp>
        <p:nvSpPr>
          <p:cNvPr id="20" name="AutoShape 59"/>
          <p:cNvSpPr>
            <a:spLocks noChangeArrowheads="1"/>
          </p:cNvSpPr>
          <p:nvPr/>
        </p:nvSpPr>
        <p:spPr bwMode="gray">
          <a:xfrm>
            <a:off x="388303" y="3223260"/>
            <a:ext cx="1441450" cy="287338"/>
          </a:xfrm>
          <a:prstGeom prst="homePlate">
            <a:avLst>
              <a:gd name="adj" fmla="val 18423"/>
            </a:avLst>
          </a:prstGeom>
          <a:solidFill>
            <a:srgbClr val="FFFFFF"/>
          </a:solidFill>
          <a:ln w="38100" algn="ctr">
            <a:solidFill>
              <a:srgbClr val="346CAF">
                <a:lumMod val="40000"/>
                <a:lumOff val="60000"/>
              </a:srgbClr>
            </a:solidFill>
            <a:miter lim="800000"/>
            <a:headEnd/>
            <a:tailEnd/>
          </a:ln>
          <a:effectLst/>
        </p:spPr>
        <p:txBody>
          <a:bodyPr wrap="none" lIns="90000" tIns="46800" rIns="90000" bIns="46800" anchor="ctr"/>
          <a:lstStyle/>
          <a:p>
            <a:pPr marL="244475" marR="0" lvl="0" indent="-244475" defTabSz="914400" eaLnBrk="0" fontAlgn="auto" latinLnBrk="0" hangingPunct="0">
              <a:lnSpc>
                <a:spcPct val="100000"/>
              </a:lnSpc>
              <a:spcBef>
                <a:spcPct val="50000"/>
              </a:spcBef>
              <a:spcAft>
                <a:spcPts val="0"/>
              </a:spcAft>
              <a:buClrTx/>
              <a:buSzTx/>
              <a:buFontTx/>
              <a:buNone/>
              <a:tabLst/>
              <a:defRPr/>
            </a:pPr>
            <a:r>
              <a:rPr kumimoji="0" lang="zh-CN" altLang="en-US"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第一个</a:t>
            </a:r>
            <a:r>
              <a:rPr kumimoji="0" lang="en-US" altLang="zh-CN"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CKD</a:t>
            </a:r>
            <a:r>
              <a:rPr kumimoji="0" lang="zh-CN" altLang="en-US"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项目</a:t>
            </a:r>
          </a:p>
        </p:txBody>
      </p:sp>
      <p:sp>
        <p:nvSpPr>
          <p:cNvPr id="21" name="AutoShape 59"/>
          <p:cNvSpPr>
            <a:spLocks noChangeArrowheads="1"/>
          </p:cNvSpPr>
          <p:nvPr/>
        </p:nvSpPr>
        <p:spPr bwMode="gray">
          <a:xfrm>
            <a:off x="712153" y="5202554"/>
            <a:ext cx="1528127" cy="268606"/>
          </a:xfrm>
          <a:prstGeom prst="homePlate">
            <a:avLst>
              <a:gd name="adj" fmla="val 18423"/>
            </a:avLst>
          </a:prstGeom>
          <a:solidFill>
            <a:srgbClr val="FFFFFF"/>
          </a:solidFill>
          <a:ln w="38100" algn="ctr">
            <a:solidFill>
              <a:srgbClr val="346CAF">
                <a:lumMod val="40000"/>
                <a:lumOff val="60000"/>
              </a:srgbClr>
            </a:solidFill>
            <a:miter lim="800000"/>
            <a:headEnd/>
            <a:tailEnd/>
          </a:ln>
          <a:effectLst/>
        </p:spPr>
        <p:txBody>
          <a:bodyPr wrap="none" lIns="90000" tIns="46800" rIns="90000" bIns="46800" anchor="ctr"/>
          <a:lstStyle/>
          <a:p>
            <a:pPr marL="244475" marR="0" lvl="0" indent="-244475" defTabSz="914400" eaLnBrk="0" fontAlgn="auto" latinLnBrk="0" hangingPunct="0">
              <a:lnSpc>
                <a:spcPct val="100000"/>
              </a:lnSpc>
              <a:spcBef>
                <a:spcPct val="50000"/>
              </a:spcBef>
              <a:spcAft>
                <a:spcPts val="0"/>
              </a:spcAft>
              <a:buClrTx/>
              <a:buSzTx/>
              <a:buFontTx/>
              <a:buNone/>
              <a:tabLst/>
              <a:defRPr/>
            </a:pPr>
            <a:r>
              <a:rPr kumimoji="0" lang="en-US" altLang="zh-CN"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KD </a:t>
            </a:r>
            <a:r>
              <a:rPr kumimoji="0" lang="zh-CN" altLang="en-US"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部门成立</a:t>
            </a:r>
          </a:p>
        </p:txBody>
      </p:sp>
      <p:sp>
        <p:nvSpPr>
          <p:cNvPr id="22" name="Line 34"/>
          <p:cNvSpPr>
            <a:spLocks noChangeShapeType="1"/>
          </p:cNvSpPr>
          <p:nvPr/>
        </p:nvSpPr>
        <p:spPr bwMode="gray">
          <a:xfrm>
            <a:off x="3426143" y="4473893"/>
            <a:ext cx="1587" cy="574675"/>
          </a:xfrm>
          <a:prstGeom prst="line">
            <a:avLst/>
          </a:prstGeom>
          <a:noFill/>
          <a:ln w="9525">
            <a:solidFill>
              <a:srgbClr val="000000"/>
            </a:solidFill>
            <a:prstDash val="dash"/>
            <a:round/>
            <a:headEnd/>
            <a:tailEnd/>
          </a:ln>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3" name="AutoShape 33"/>
          <p:cNvSpPr>
            <a:spLocks noChangeArrowheads="1"/>
          </p:cNvSpPr>
          <p:nvPr/>
        </p:nvSpPr>
        <p:spPr bwMode="gray">
          <a:xfrm flipV="1">
            <a:off x="5238481" y="5034280"/>
            <a:ext cx="152400" cy="139700"/>
          </a:xfrm>
          <a:prstGeom prst="triangle">
            <a:avLst>
              <a:gd name="adj" fmla="val 50616"/>
            </a:avLst>
          </a:prstGeom>
          <a:solidFill>
            <a:srgbClr val="FFFFFF"/>
          </a:solidFill>
          <a:ln w="38100" algn="ctr">
            <a:solidFill>
              <a:srgbClr val="FF3300"/>
            </a:solidFill>
            <a:miter lim="800000"/>
            <a:headEnd/>
            <a:tailEnd/>
          </a:ln>
        </p:spPr>
        <p:txBody>
          <a:bodyPr rot="10800000" wrap="none" lIns="90000" tIns="46800" rIns="90000" bIns="46800" anchor="ct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zh-CN" altLang="en-US" sz="1400" b="0" i="0" u="none" strike="noStrike" kern="0" cap="none" spc="0" normalizeH="0" baseline="0" noProof="0" smtClean="0">
              <a:ln>
                <a:noFill/>
              </a:ln>
              <a:solidFill>
                <a:srgbClr val="FF0000"/>
              </a:solidFill>
              <a:effectLst/>
              <a:uLnTx/>
              <a:uFillTx/>
              <a:latin typeface="微软雅黑" pitchFamily="34" charset="-122"/>
              <a:ea typeface="微软雅黑" pitchFamily="34" charset="-122"/>
            </a:endParaRPr>
          </a:p>
        </p:txBody>
      </p:sp>
      <p:sp>
        <p:nvSpPr>
          <p:cNvPr id="24" name="AutoShape 33"/>
          <p:cNvSpPr>
            <a:spLocks noChangeArrowheads="1"/>
          </p:cNvSpPr>
          <p:nvPr/>
        </p:nvSpPr>
        <p:spPr bwMode="gray">
          <a:xfrm>
            <a:off x="9014050" y="3510598"/>
            <a:ext cx="127000" cy="130175"/>
          </a:xfrm>
          <a:prstGeom prst="triangle">
            <a:avLst>
              <a:gd name="adj" fmla="val 50000"/>
            </a:avLst>
          </a:prstGeom>
          <a:solidFill>
            <a:srgbClr val="FFFFFF"/>
          </a:solidFill>
          <a:ln w="38100" algn="ctr">
            <a:solidFill>
              <a:srgbClr val="FF3300"/>
            </a:solidFill>
            <a:miter lim="800000"/>
            <a:headEnd/>
            <a:tailEnd/>
          </a:ln>
        </p:spPr>
        <p:txBody>
          <a:bodyPr wrap="none" lIns="90000" tIns="46800" rIns="90000" bIns="46800" anchor="ct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zh-CN" altLang="en-US" sz="1400" b="0"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p:txBody>
      </p:sp>
      <p:sp>
        <p:nvSpPr>
          <p:cNvPr id="25" name="Line 34"/>
          <p:cNvSpPr>
            <a:spLocks noChangeShapeType="1"/>
          </p:cNvSpPr>
          <p:nvPr/>
        </p:nvSpPr>
        <p:spPr bwMode="gray">
          <a:xfrm flipH="1">
            <a:off x="9061674" y="3672205"/>
            <a:ext cx="15875" cy="648000"/>
          </a:xfrm>
          <a:prstGeom prst="line">
            <a:avLst/>
          </a:prstGeom>
          <a:noFill/>
          <a:ln w="9525">
            <a:solidFill>
              <a:srgbClr val="000000"/>
            </a:solidFill>
            <a:prstDash val="dash"/>
            <a:round/>
            <a:headEnd/>
            <a:tailEnd/>
          </a:ln>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6" name="Oval 9"/>
          <p:cNvSpPr>
            <a:spLocks noChangeArrowheads="1"/>
          </p:cNvSpPr>
          <p:nvPr/>
        </p:nvSpPr>
        <p:spPr bwMode="gray">
          <a:xfrm>
            <a:off x="1472565" y="4323080"/>
            <a:ext cx="101600" cy="112713"/>
          </a:xfrm>
          <a:prstGeom prst="ellipse">
            <a:avLst/>
          </a:prstGeom>
          <a:solidFill>
            <a:srgbClr val="FFFFFF"/>
          </a:solidFill>
          <a:ln w="38100" algn="ctr">
            <a:solidFill>
              <a:srgbClr val="336699"/>
            </a:solidFill>
            <a:round/>
            <a:headEnd/>
            <a:tailEnd/>
          </a:ln>
        </p:spPr>
        <p:txBody>
          <a:bodyPr wrap="none" lIns="90000" tIns="46800" rIns="90000" bIns="46800" anchor="ct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zh-CN" altLang="en-US" sz="1400" b="0"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p:txBody>
      </p:sp>
      <p:sp>
        <p:nvSpPr>
          <p:cNvPr id="27" name="Line 34"/>
          <p:cNvSpPr>
            <a:spLocks noChangeShapeType="1"/>
          </p:cNvSpPr>
          <p:nvPr/>
        </p:nvSpPr>
        <p:spPr bwMode="gray">
          <a:xfrm>
            <a:off x="1536065" y="4473893"/>
            <a:ext cx="1588" cy="574675"/>
          </a:xfrm>
          <a:prstGeom prst="line">
            <a:avLst/>
          </a:prstGeom>
          <a:noFill/>
          <a:ln w="9525">
            <a:solidFill>
              <a:srgbClr val="000000"/>
            </a:solidFill>
            <a:prstDash val="dash"/>
            <a:round/>
            <a:headEnd/>
            <a:tailEnd/>
          </a:ln>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8" name="AutoShape 33"/>
          <p:cNvSpPr>
            <a:spLocks noChangeArrowheads="1"/>
          </p:cNvSpPr>
          <p:nvPr/>
        </p:nvSpPr>
        <p:spPr bwMode="gray">
          <a:xfrm flipV="1">
            <a:off x="1459865" y="5034280"/>
            <a:ext cx="152400" cy="139700"/>
          </a:xfrm>
          <a:prstGeom prst="triangle">
            <a:avLst>
              <a:gd name="adj" fmla="val 50616"/>
            </a:avLst>
          </a:prstGeom>
          <a:solidFill>
            <a:srgbClr val="FFFFFF"/>
          </a:solidFill>
          <a:ln w="38100" algn="ctr">
            <a:solidFill>
              <a:srgbClr val="FF3300"/>
            </a:solidFill>
            <a:miter lim="800000"/>
            <a:headEnd/>
            <a:tailEnd/>
          </a:ln>
        </p:spPr>
        <p:txBody>
          <a:bodyPr rot="10800000" wrap="none" lIns="90000" tIns="46800" rIns="90000" bIns="46800" anchor="ct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zh-CN" altLang="en-US" sz="1400" b="0" i="0" u="none" strike="noStrike" kern="0" cap="none" spc="0" normalizeH="0" baseline="0" noProof="0" smtClean="0">
              <a:ln>
                <a:noFill/>
              </a:ln>
              <a:solidFill>
                <a:srgbClr val="FF0000"/>
              </a:solidFill>
              <a:effectLst/>
              <a:uLnTx/>
              <a:uFillTx/>
              <a:latin typeface="微软雅黑" pitchFamily="34" charset="-122"/>
              <a:ea typeface="微软雅黑" pitchFamily="34" charset="-122"/>
            </a:endParaRPr>
          </a:p>
        </p:txBody>
      </p:sp>
      <p:pic>
        <p:nvPicPr>
          <p:cNvPr id="29" name="Picture 5"/>
          <p:cNvPicPr>
            <a:picLocks noChangeAspect="1" noChangeArrowheads="1"/>
          </p:cNvPicPr>
          <p:nvPr/>
        </p:nvPicPr>
        <p:blipFill>
          <a:blip r:embed="rId3" cstate="print"/>
          <a:srcRect l="17921" t="35254" r="3873" b="7568"/>
          <a:stretch>
            <a:fillRect/>
          </a:stretch>
        </p:blipFill>
        <p:spPr bwMode="auto">
          <a:xfrm>
            <a:off x="377999" y="2310409"/>
            <a:ext cx="1389841" cy="887954"/>
          </a:xfrm>
          <a:prstGeom prst="rect">
            <a:avLst/>
          </a:prstGeom>
          <a:ln>
            <a:noFill/>
          </a:ln>
          <a:effectLst>
            <a:softEdge rad="112500"/>
          </a:effectLst>
        </p:spPr>
      </p:pic>
      <p:sp>
        <p:nvSpPr>
          <p:cNvPr id="30" name="Text Box 17"/>
          <p:cNvSpPr txBox="1">
            <a:spLocks noChangeArrowheads="1"/>
          </p:cNvSpPr>
          <p:nvPr/>
        </p:nvSpPr>
        <p:spPr bwMode="gray">
          <a:xfrm>
            <a:off x="3391535" y="4569143"/>
            <a:ext cx="821356" cy="279180"/>
          </a:xfrm>
          <a:prstGeom prst="rect">
            <a:avLst/>
          </a:prstGeom>
          <a:noFill/>
          <a:ln w="9525" algn="ctr">
            <a:noFill/>
            <a:miter lim="800000"/>
            <a:headEnd/>
            <a:tailEnd/>
          </a:ln>
        </p:spPr>
        <p:txBody>
          <a:bodyPr wrap="none" lIns="90000" tIns="46800" rIns="90000" bIns="46800">
            <a:spAutoFit/>
          </a:bodyPr>
          <a:lstStyle/>
          <a:p>
            <a:pPr marL="244475" indent="-244475" eaLnBrk="0" hangingPunct="0">
              <a:spcBef>
                <a:spcPct val="50000"/>
              </a:spcBef>
              <a:defRPr/>
            </a:pPr>
            <a:r>
              <a:rPr lang="en-US" altLang="zh-CN" sz="1200" dirty="0">
                <a:solidFill>
                  <a:srgbClr val="000000"/>
                </a:solidFill>
                <a:latin typeface="微软雅黑" pitchFamily="34" charset="-122"/>
                <a:ea typeface="微软雅黑" pitchFamily="34" charset="-122"/>
              </a:rPr>
              <a:t>05/2009</a:t>
            </a:r>
          </a:p>
        </p:txBody>
      </p:sp>
      <p:sp>
        <p:nvSpPr>
          <p:cNvPr id="31" name="Text Box 57"/>
          <p:cNvSpPr txBox="1">
            <a:spLocks noChangeArrowheads="1"/>
          </p:cNvSpPr>
          <p:nvPr/>
        </p:nvSpPr>
        <p:spPr bwMode="gray">
          <a:xfrm>
            <a:off x="2722880" y="5543868"/>
            <a:ext cx="2087563" cy="384175"/>
          </a:xfrm>
          <a:prstGeom prst="rect">
            <a:avLst/>
          </a:prstGeom>
          <a:noFill/>
          <a:ln w="9525" algn="ctr">
            <a:noFill/>
            <a:miter lim="800000"/>
            <a:headEnd/>
            <a:tailEnd/>
          </a:ln>
        </p:spPr>
        <p:txBody>
          <a:bodyPr lIns="0" tIns="0" rIns="0" bIns="0">
            <a:spAutoFit/>
          </a:bodyPr>
          <a:lstStyle/>
          <a:p>
            <a:pPr marL="173038" indent="-173038" eaLnBrk="0" hangingPunct="0">
              <a:lnSpc>
                <a:spcPct val="125000"/>
              </a:lnSpc>
              <a:buClr>
                <a:schemeClr val="tx2"/>
              </a:buClr>
              <a:buFont typeface="Wingdings" pitchFamily="2" charset="2"/>
              <a:buChar char="n"/>
              <a:defRPr/>
            </a:pPr>
            <a:r>
              <a:rPr lang="zh-CN" altLang="en-US" sz="1000" dirty="0">
                <a:solidFill>
                  <a:srgbClr val="000000"/>
                </a:solidFill>
                <a:latin typeface="微软雅黑" pitchFamily="34" charset="-122"/>
                <a:ea typeface="微软雅黑" pitchFamily="34" charset="-122"/>
              </a:rPr>
              <a:t>满足中小规模需求</a:t>
            </a:r>
            <a:endParaRPr lang="en-US" altLang="zh-CN" sz="1000" dirty="0">
              <a:solidFill>
                <a:srgbClr val="000000"/>
              </a:solidFill>
              <a:latin typeface="微软雅黑" pitchFamily="34" charset="-122"/>
              <a:ea typeface="微软雅黑" pitchFamily="34" charset="-122"/>
            </a:endParaRPr>
          </a:p>
          <a:p>
            <a:pPr marL="173038" indent="-173038" eaLnBrk="0" hangingPunct="0">
              <a:lnSpc>
                <a:spcPct val="125000"/>
              </a:lnSpc>
              <a:buClr>
                <a:schemeClr val="tx2"/>
              </a:buClr>
              <a:buFont typeface="Wingdings" pitchFamily="2" charset="2"/>
              <a:buChar char="n"/>
              <a:defRPr/>
            </a:pPr>
            <a:r>
              <a:rPr lang="zh-CN" altLang="en-US" sz="1000" dirty="0">
                <a:solidFill>
                  <a:srgbClr val="000000"/>
                </a:solidFill>
                <a:latin typeface="微软雅黑" pitchFamily="34" charset="-122"/>
                <a:ea typeface="微软雅黑" pitchFamily="34" charset="-122"/>
              </a:rPr>
              <a:t>减少前期投入</a:t>
            </a:r>
            <a:endParaRPr lang="en-US" altLang="zh-CN" sz="1000" dirty="0">
              <a:solidFill>
                <a:srgbClr val="000000"/>
              </a:solidFill>
              <a:latin typeface="微软雅黑" pitchFamily="34" charset="-122"/>
              <a:ea typeface="微软雅黑" pitchFamily="34" charset="-122"/>
            </a:endParaRPr>
          </a:p>
        </p:txBody>
      </p:sp>
      <p:pic>
        <p:nvPicPr>
          <p:cNvPr id="32" name="Picture 19"/>
          <p:cNvPicPr>
            <a:picLocks noChangeAspect="1" noChangeArrowheads="1"/>
          </p:cNvPicPr>
          <p:nvPr/>
        </p:nvPicPr>
        <p:blipFill>
          <a:blip r:embed="rId4" cstate="print"/>
          <a:srcRect t="2235" r="12245" b="23987"/>
          <a:stretch>
            <a:fillRect/>
          </a:stretch>
        </p:blipFill>
        <p:spPr bwMode="auto">
          <a:xfrm>
            <a:off x="2678113" y="6072505"/>
            <a:ext cx="1601787" cy="1008063"/>
          </a:xfrm>
          <a:prstGeom prst="rect">
            <a:avLst/>
          </a:prstGeom>
          <a:noFill/>
          <a:ln w="9525" algn="ctr">
            <a:noFill/>
            <a:miter lim="800000"/>
            <a:headEnd/>
            <a:tailEnd/>
          </a:ln>
        </p:spPr>
      </p:pic>
      <p:sp>
        <p:nvSpPr>
          <p:cNvPr id="33" name="Text Box 17"/>
          <p:cNvSpPr txBox="1">
            <a:spLocks noChangeArrowheads="1"/>
          </p:cNvSpPr>
          <p:nvPr/>
        </p:nvSpPr>
        <p:spPr bwMode="gray">
          <a:xfrm>
            <a:off x="4462829" y="4569143"/>
            <a:ext cx="821356" cy="279180"/>
          </a:xfrm>
          <a:prstGeom prst="rect">
            <a:avLst/>
          </a:prstGeom>
          <a:noFill/>
          <a:ln w="9525" algn="ctr">
            <a:noFill/>
            <a:miter lim="800000"/>
            <a:headEnd/>
            <a:tailEnd/>
          </a:ln>
        </p:spPr>
        <p:txBody>
          <a:bodyPr wrap="none" lIns="90000" tIns="46800" rIns="90000" bIns="46800">
            <a:spAutoFit/>
          </a:bodyPr>
          <a:lstStyle/>
          <a:p>
            <a:pPr marL="244475" indent="-244475" eaLnBrk="0" hangingPunct="0">
              <a:spcBef>
                <a:spcPct val="50000"/>
              </a:spcBef>
              <a:defRPr/>
            </a:pPr>
            <a:r>
              <a:rPr lang="en-US" altLang="zh-CN" sz="1200" dirty="0">
                <a:solidFill>
                  <a:srgbClr val="000000"/>
                </a:solidFill>
                <a:latin typeface="微软雅黑" pitchFamily="34" charset="-122"/>
                <a:ea typeface="微软雅黑" pitchFamily="34" charset="-122"/>
              </a:rPr>
              <a:t>08/2011</a:t>
            </a:r>
          </a:p>
        </p:txBody>
      </p:sp>
      <p:sp>
        <p:nvSpPr>
          <p:cNvPr id="34" name="AutoShape 59"/>
          <p:cNvSpPr>
            <a:spLocks noChangeArrowheads="1"/>
          </p:cNvSpPr>
          <p:nvPr/>
        </p:nvSpPr>
        <p:spPr bwMode="gray">
          <a:xfrm>
            <a:off x="4473306" y="5202554"/>
            <a:ext cx="2160588" cy="285750"/>
          </a:xfrm>
          <a:prstGeom prst="homePlate">
            <a:avLst>
              <a:gd name="adj" fmla="val 18423"/>
            </a:avLst>
          </a:prstGeom>
          <a:solidFill>
            <a:srgbClr val="FFFFFF"/>
          </a:solidFill>
          <a:ln w="38100" algn="ctr">
            <a:solidFill>
              <a:srgbClr val="346CAF">
                <a:lumMod val="40000"/>
                <a:lumOff val="60000"/>
              </a:srgbClr>
            </a:solidFill>
            <a:miter lim="800000"/>
            <a:headEnd/>
            <a:tailEnd/>
          </a:ln>
          <a:effectLst/>
        </p:spPr>
        <p:txBody>
          <a:bodyPr wrap="none" lIns="90000" tIns="46800" rIns="90000" bIns="46800" anchor="ctr"/>
          <a:lstStyle/>
          <a:p>
            <a:pPr marL="244475" marR="0" lvl="0" indent="-244475" defTabSz="914400" eaLnBrk="0" fontAlgn="auto" latinLnBrk="0" hangingPunct="0">
              <a:lnSpc>
                <a:spcPct val="100000"/>
              </a:lnSpc>
              <a:spcBef>
                <a:spcPct val="50000"/>
              </a:spcBef>
              <a:spcAft>
                <a:spcPts val="0"/>
              </a:spcAft>
              <a:buClrTx/>
              <a:buSzTx/>
              <a:buFontTx/>
              <a:buNone/>
              <a:tabLst/>
              <a:defRPr/>
            </a:pPr>
            <a:r>
              <a:rPr kumimoji="0" lang="zh-CN" altLang="en-US"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缅甸</a:t>
            </a:r>
            <a:r>
              <a:rPr kumimoji="0" lang="en-US" altLang="zh-CN"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KD </a:t>
            </a:r>
            <a:r>
              <a:rPr kumimoji="0" lang="zh-CN" altLang="en-US"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工厂规划设计</a:t>
            </a:r>
            <a:r>
              <a:rPr kumimoji="0" lang="en-US" altLang="zh-CN"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   </a:t>
            </a:r>
            <a:endParaRPr kumimoji="0" lang="zh-CN" altLang="en-US" sz="1000" b="1"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35" name="Text Box 57"/>
          <p:cNvSpPr txBox="1">
            <a:spLocks noChangeArrowheads="1"/>
          </p:cNvSpPr>
          <p:nvPr/>
        </p:nvSpPr>
        <p:spPr bwMode="gray">
          <a:xfrm>
            <a:off x="4546331" y="5569268"/>
            <a:ext cx="2303463" cy="192087"/>
          </a:xfrm>
          <a:prstGeom prst="rect">
            <a:avLst/>
          </a:prstGeom>
          <a:noFill/>
          <a:ln w="9525" algn="ctr">
            <a:noFill/>
            <a:miter lim="800000"/>
            <a:headEnd/>
            <a:tailEnd/>
          </a:ln>
        </p:spPr>
        <p:txBody>
          <a:bodyPr lIns="0" tIns="0" rIns="0" bIns="0">
            <a:spAutoFit/>
          </a:bodyPr>
          <a:lstStyle/>
          <a:p>
            <a:pPr marL="173038" indent="-173038" eaLnBrk="0" hangingPunct="0">
              <a:lnSpc>
                <a:spcPct val="125000"/>
              </a:lnSpc>
              <a:buClr>
                <a:schemeClr val="tx2"/>
              </a:buClr>
              <a:buFont typeface="Wingdings" pitchFamily="2" charset="2"/>
              <a:buChar char="n"/>
              <a:defRPr/>
            </a:pPr>
            <a:r>
              <a:rPr lang="zh-CN" altLang="en-US" sz="1000" dirty="0">
                <a:solidFill>
                  <a:srgbClr val="000000"/>
                </a:solidFill>
                <a:latin typeface="微软雅黑" pitchFamily="34" charset="-122"/>
                <a:ea typeface="微软雅黑" pitchFamily="34" charset="-122"/>
              </a:rPr>
              <a:t>完整的</a:t>
            </a:r>
            <a:r>
              <a:rPr lang="en-US" altLang="zh-CN" sz="1000" dirty="0">
                <a:solidFill>
                  <a:srgbClr val="000000"/>
                </a:solidFill>
                <a:latin typeface="微软雅黑" pitchFamily="34" charset="-122"/>
                <a:ea typeface="微软雅黑" pitchFamily="34" charset="-122"/>
              </a:rPr>
              <a:t>KD</a:t>
            </a:r>
            <a:r>
              <a:rPr lang="zh-CN" altLang="en-US" sz="1000" dirty="0">
                <a:solidFill>
                  <a:srgbClr val="000000"/>
                </a:solidFill>
                <a:latin typeface="微软雅黑" pitchFamily="34" charset="-122"/>
                <a:ea typeface="微软雅黑" pitchFamily="34" charset="-122"/>
              </a:rPr>
              <a:t>工厂设计</a:t>
            </a:r>
            <a:r>
              <a:rPr lang="en-US" altLang="zh-CN" sz="1000" dirty="0">
                <a:solidFill>
                  <a:srgbClr val="000000"/>
                </a:solidFill>
                <a:latin typeface="微软雅黑" pitchFamily="34" charset="-122"/>
                <a:ea typeface="微软雅黑" pitchFamily="34" charset="-122"/>
              </a:rPr>
              <a:t>/</a:t>
            </a:r>
            <a:r>
              <a:rPr lang="zh-CN" altLang="en-US" sz="1000" dirty="0">
                <a:solidFill>
                  <a:srgbClr val="000000"/>
                </a:solidFill>
                <a:latin typeface="微软雅黑" pitchFamily="34" charset="-122"/>
                <a:ea typeface="微软雅黑" pitchFamily="34" charset="-122"/>
              </a:rPr>
              <a:t>建设</a:t>
            </a:r>
            <a:endParaRPr lang="en-US" altLang="zh-CN" sz="1000" dirty="0">
              <a:solidFill>
                <a:srgbClr val="000000"/>
              </a:solidFill>
              <a:latin typeface="微软雅黑" pitchFamily="34" charset="-122"/>
              <a:ea typeface="微软雅黑" pitchFamily="34" charset="-122"/>
            </a:endParaRPr>
          </a:p>
        </p:txBody>
      </p:sp>
      <p:pic>
        <p:nvPicPr>
          <p:cNvPr id="36" name="Picture 2"/>
          <p:cNvPicPr>
            <a:picLocks noChangeAspect="1" noChangeArrowheads="1"/>
          </p:cNvPicPr>
          <p:nvPr/>
        </p:nvPicPr>
        <p:blipFill>
          <a:blip r:embed="rId5" cstate="print"/>
          <a:srcRect l="26566" t="38390" r="22519" b="11407"/>
          <a:stretch>
            <a:fillRect/>
          </a:stretch>
        </p:blipFill>
        <p:spPr bwMode="auto">
          <a:xfrm>
            <a:off x="4770120" y="6072505"/>
            <a:ext cx="1944688" cy="1077913"/>
          </a:xfrm>
          <a:prstGeom prst="rect">
            <a:avLst/>
          </a:prstGeom>
          <a:noFill/>
          <a:ln w="9525">
            <a:noFill/>
            <a:miter lim="800000"/>
            <a:headEnd/>
            <a:tailEnd/>
          </a:ln>
        </p:spPr>
      </p:pic>
      <p:pic>
        <p:nvPicPr>
          <p:cNvPr id="37" name="Picture 3" descr="F:\古巴照片\Camera\IMG_20140721_085130.jpg"/>
          <p:cNvPicPr>
            <a:picLocks noChangeAspect="1" noChangeArrowheads="1"/>
          </p:cNvPicPr>
          <p:nvPr/>
        </p:nvPicPr>
        <p:blipFill>
          <a:blip r:embed="rId6" cstate="print"/>
          <a:srcRect/>
          <a:stretch>
            <a:fillRect/>
          </a:stretch>
        </p:blipFill>
        <p:spPr bwMode="auto">
          <a:xfrm>
            <a:off x="5625516" y="2347595"/>
            <a:ext cx="1573212" cy="847725"/>
          </a:xfrm>
          <a:prstGeom prst="rect">
            <a:avLst/>
          </a:prstGeom>
          <a:noFill/>
          <a:ln w="9525">
            <a:noFill/>
            <a:miter lim="800000"/>
            <a:headEnd/>
            <a:tailEnd/>
          </a:ln>
        </p:spPr>
      </p:pic>
      <p:sp>
        <p:nvSpPr>
          <p:cNvPr id="38" name="Oval 9"/>
          <p:cNvSpPr>
            <a:spLocks noChangeArrowheads="1"/>
          </p:cNvSpPr>
          <p:nvPr/>
        </p:nvSpPr>
        <p:spPr bwMode="gray">
          <a:xfrm>
            <a:off x="8901430" y="4294505"/>
            <a:ext cx="101600" cy="112713"/>
          </a:xfrm>
          <a:prstGeom prst="ellipse">
            <a:avLst/>
          </a:prstGeom>
          <a:solidFill>
            <a:srgbClr val="FFFFFF"/>
          </a:solidFill>
          <a:ln w="38100" algn="ctr">
            <a:solidFill>
              <a:srgbClr val="336699"/>
            </a:solidFill>
            <a:round/>
            <a:headEnd/>
            <a:tailEnd/>
          </a:ln>
        </p:spPr>
        <p:txBody>
          <a:bodyPr wrap="none" lIns="90000" tIns="46800" rIns="90000" bIns="46800" anchor="ct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zh-CN" altLang="en-US" sz="1400" b="0"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p:txBody>
      </p:sp>
      <p:sp>
        <p:nvSpPr>
          <p:cNvPr id="39" name="AutoShape 33"/>
          <p:cNvSpPr>
            <a:spLocks noChangeArrowheads="1"/>
          </p:cNvSpPr>
          <p:nvPr/>
        </p:nvSpPr>
        <p:spPr bwMode="gray">
          <a:xfrm>
            <a:off x="6204084" y="3510598"/>
            <a:ext cx="127000" cy="130175"/>
          </a:xfrm>
          <a:prstGeom prst="triangle">
            <a:avLst>
              <a:gd name="adj" fmla="val 50000"/>
            </a:avLst>
          </a:prstGeom>
          <a:solidFill>
            <a:srgbClr val="FFFFFF"/>
          </a:solidFill>
          <a:ln w="38100" algn="ctr">
            <a:solidFill>
              <a:srgbClr val="FF3300"/>
            </a:solidFill>
            <a:miter lim="800000"/>
            <a:headEnd/>
            <a:tailEnd/>
          </a:ln>
        </p:spPr>
        <p:txBody>
          <a:bodyPr wrap="none" lIns="90000" tIns="46800" rIns="90000" bIns="46800" anchor="ct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zh-CN" altLang="en-US" sz="1400" b="0"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p:txBody>
      </p:sp>
      <p:sp>
        <p:nvSpPr>
          <p:cNvPr id="40" name="Line 34"/>
          <p:cNvSpPr>
            <a:spLocks noChangeShapeType="1"/>
          </p:cNvSpPr>
          <p:nvPr/>
        </p:nvSpPr>
        <p:spPr bwMode="gray">
          <a:xfrm flipH="1">
            <a:off x="6258611" y="3672205"/>
            <a:ext cx="15875" cy="648000"/>
          </a:xfrm>
          <a:prstGeom prst="line">
            <a:avLst/>
          </a:prstGeom>
          <a:noFill/>
          <a:ln w="9525">
            <a:solidFill>
              <a:srgbClr val="000000"/>
            </a:solidFill>
            <a:prstDash val="dash"/>
            <a:round/>
            <a:headEnd/>
            <a:tailEnd/>
          </a:ln>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1" name="Text Box 17"/>
          <p:cNvSpPr txBox="1">
            <a:spLocks noChangeArrowheads="1"/>
          </p:cNvSpPr>
          <p:nvPr/>
        </p:nvSpPr>
        <p:spPr bwMode="gray">
          <a:xfrm>
            <a:off x="8690958" y="4570730"/>
            <a:ext cx="821356" cy="279180"/>
          </a:xfrm>
          <a:prstGeom prst="rect">
            <a:avLst/>
          </a:prstGeom>
          <a:noFill/>
          <a:ln w="9525" algn="ctr">
            <a:noFill/>
            <a:miter lim="800000"/>
            <a:headEnd/>
            <a:tailEnd/>
          </a:ln>
        </p:spPr>
        <p:txBody>
          <a:bodyPr wrap="none" lIns="90000" tIns="46800" rIns="90000" bIns="46800">
            <a:spAutoFit/>
          </a:bodyPr>
          <a:lstStyle/>
          <a:p>
            <a:pPr marL="244475" indent="-244475" eaLnBrk="0" hangingPunct="0">
              <a:spcBef>
                <a:spcPct val="50000"/>
              </a:spcBef>
              <a:defRPr/>
            </a:pPr>
            <a:r>
              <a:rPr lang="en-US" altLang="zh-CN" sz="1200">
                <a:solidFill>
                  <a:srgbClr val="000000"/>
                </a:solidFill>
                <a:latin typeface="微软雅黑" pitchFamily="34" charset="-122"/>
                <a:ea typeface="微软雅黑" pitchFamily="34" charset="-122"/>
              </a:rPr>
              <a:t>12/2014</a:t>
            </a:r>
          </a:p>
        </p:txBody>
      </p:sp>
      <p:pic>
        <p:nvPicPr>
          <p:cNvPr id="42" name="Picture 5"/>
          <p:cNvPicPr>
            <a:picLocks noChangeAspect="1" noChangeArrowheads="1"/>
          </p:cNvPicPr>
          <p:nvPr/>
        </p:nvPicPr>
        <p:blipFill>
          <a:blip r:embed="rId7" cstate="print"/>
          <a:srcRect l="37218" t="39984" r="35664" b="36391"/>
          <a:stretch>
            <a:fillRect/>
          </a:stretch>
        </p:blipFill>
        <p:spPr bwMode="auto">
          <a:xfrm>
            <a:off x="8195469" y="2262277"/>
            <a:ext cx="1633537" cy="863600"/>
          </a:xfrm>
          <a:prstGeom prst="rect">
            <a:avLst/>
          </a:prstGeom>
          <a:noFill/>
          <a:ln w="9525">
            <a:noFill/>
            <a:miter lim="800000"/>
            <a:headEnd/>
            <a:tailEnd/>
          </a:ln>
        </p:spPr>
      </p:pic>
      <p:pic>
        <p:nvPicPr>
          <p:cNvPr id="43" name="Picture 7" descr="http://img0.imgtn.bdimg.com/it/u=215625784,1512077330&amp;fm=116&amp;gp=0.jpg"/>
          <p:cNvPicPr>
            <a:picLocks noChangeAspect="1" noChangeArrowheads="1"/>
          </p:cNvPicPr>
          <p:nvPr/>
        </p:nvPicPr>
        <p:blipFill>
          <a:blip r:embed="rId8" cstate="print"/>
          <a:srcRect/>
          <a:stretch>
            <a:fillRect/>
          </a:stretch>
        </p:blipFill>
        <p:spPr bwMode="auto">
          <a:xfrm>
            <a:off x="748665" y="4127818"/>
            <a:ext cx="431800" cy="433387"/>
          </a:xfrm>
          <a:prstGeom prst="rect">
            <a:avLst/>
          </a:prstGeom>
          <a:noFill/>
          <a:ln w="9525">
            <a:noFill/>
            <a:miter lim="800000"/>
            <a:headEnd/>
            <a:tailEnd/>
          </a:ln>
        </p:spPr>
      </p:pic>
      <p:pic>
        <p:nvPicPr>
          <p:cNvPr id="44" name="Picture 9" descr="http://img4.imgtn.bdimg.com/it/u=2888989393,1939678009&amp;fm=21&amp;gp=0.jpg"/>
          <p:cNvPicPr>
            <a:picLocks noChangeAspect="1" noChangeArrowheads="1"/>
          </p:cNvPicPr>
          <p:nvPr/>
        </p:nvPicPr>
        <p:blipFill>
          <a:blip r:embed="rId9" cstate="print"/>
          <a:srcRect/>
          <a:stretch>
            <a:fillRect/>
          </a:stretch>
        </p:blipFill>
        <p:spPr bwMode="auto">
          <a:xfrm>
            <a:off x="2082165" y="4127818"/>
            <a:ext cx="431800" cy="433387"/>
          </a:xfrm>
          <a:prstGeom prst="rect">
            <a:avLst/>
          </a:prstGeom>
          <a:noFill/>
          <a:ln w="9525">
            <a:noFill/>
            <a:miter lim="800000"/>
            <a:headEnd/>
            <a:tailEnd/>
          </a:ln>
        </p:spPr>
      </p:pic>
      <p:sp>
        <p:nvSpPr>
          <p:cNvPr id="45" name="Text Box 57"/>
          <p:cNvSpPr txBox="1">
            <a:spLocks noChangeArrowheads="1"/>
          </p:cNvSpPr>
          <p:nvPr/>
        </p:nvSpPr>
        <p:spPr bwMode="gray">
          <a:xfrm>
            <a:off x="1944688" y="3624580"/>
            <a:ext cx="936625" cy="192088"/>
          </a:xfrm>
          <a:prstGeom prst="rect">
            <a:avLst/>
          </a:prstGeom>
          <a:noFill/>
          <a:ln w="9525" algn="ctr">
            <a:noFill/>
            <a:miter lim="800000"/>
            <a:headEnd/>
            <a:tailEnd/>
          </a:ln>
        </p:spPr>
        <p:txBody>
          <a:bodyPr lIns="0" tIns="0" rIns="0" bIns="0">
            <a:spAutoFit/>
          </a:bodyPr>
          <a:lstStyle/>
          <a:p>
            <a:pPr marL="173038" indent="-173038" eaLnBrk="0" hangingPunct="0">
              <a:lnSpc>
                <a:spcPct val="125000"/>
              </a:lnSpc>
              <a:buClr>
                <a:schemeClr val="tx2"/>
              </a:buClr>
              <a:buFont typeface="Wingdings" pitchFamily="2" charset="2"/>
              <a:buChar char="n"/>
              <a:defRPr/>
            </a:pPr>
            <a:r>
              <a:rPr lang="zh-CN" altLang="en-US" sz="1000" b="1" dirty="0">
                <a:solidFill>
                  <a:srgbClr val="000000"/>
                </a:solidFill>
                <a:latin typeface="微软雅黑" pitchFamily="34" charset="-122"/>
                <a:ea typeface="微软雅黑" pitchFamily="34" charset="-122"/>
              </a:rPr>
              <a:t>伊朗</a:t>
            </a:r>
            <a:r>
              <a:rPr lang="en-US" altLang="zh-CN" sz="1000" b="1" dirty="0">
                <a:solidFill>
                  <a:srgbClr val="000000"/>
                </a:solidFill>
                <a:latin typeface="微软雅黑" pitchFamily="34" charset="-122"/>
                <a:ea typeface="微软雅黑" pitchFamily="34" charset="-122"/>
              </a:rPr>
              <a:t> KD</a:t>
            </a:r>
          </a:p>
        </p:txBody>
      </p:sp>
      <p:pic>
        <p:nvPicPr>
          <p:cNvPr id="46" name="Picture 11" descr="http://img4.imgtn.bdimg.com/it/u=1397217502,3154032538&amp;fm=21&amp;gp=0.jpg"/>
          <p:cNvPicPr>
            <a:picLocks noChangeAspect="1" noChangeArrowheads="1"/>
          </p:cNvPicPr>
          <p:nvPr/>
        </p:nvPicPr>
        <p:blipFill>
          <a:blip r:embed="rId10" cstate="print"/>
          <a:srcRect/>
          <a:stretch>
            <a:fillRect/>
          </a:stretch>
        </p:blipFill>
        <p:spPr bwMode="auto">
          <a:xfrm>
            <a:off x="3225919" y="4128512"/>
            <a:ext cx="432048" cy="405581"/>
          </a:xfrm>
          <a:prstGeom prst="ellipse">
            <a:avLst/>
          </a:prstGeom>
          <a:ln w="6350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7" name="Text Box 57"/>
          <p:cNvSpPr txBox="1">
            <a:spLocks noChangeArrowheads="1"/>
          </p:cNvSpPr>
          <p:nvPr/>
        </p:nvSpPr>
        <p:spPr bwMode="gray">
          <a:xfrm>
            <a:off x="3102293" y="3624580"/>
            <a:ext cx="1008062" cy="192088"/>
          </a:xfrm>
          <a:prstGeom prst="rect">
            <a:avLst/>
          </a:prstGeom>
          <a:noFill/>
          <a:ln w="9525" algn="ctr">
            <a:noFill/>
            <a:miter lim="800000"/>
            <a:headEnd/>
            <a:tailEnd/>
          </a:ln>
        </p:spPr>
        <p:txBody>
          <a:bodyPr lIns="0" tIns="0" rIns="0" bIns="0">
            <a:spAutoFit/>
          </a:bodyPr>
          <a:lstStyle/>
          <a:p>
            <a:pPr marL="173038" indent="-173038" eaLnBrk="0" hangingPunct="0">
              <a:lnSpc>
                <a:spcPct val="125000"/>
              </a:lnSpc>
              <a:buClr>
                <a:schemeClr val="tx2"/>
              </a:buClr>
              <a:buFont typeface="Wingdings" pitchFamily="2" charset="2"/>
              <a:buChar char="n"/>
              <a:defRPr/>
            </a:pPr>
            <a:r>
              <a:rPr lang="zh-CN" altLang="en-US" sz="1000" b="1" dirty="0">
                <a:solidFill>
                  <a:srgbClr val="000000"/>
                </a:solidFill>
                <a:latin typeface="微软雅黑" pitchFamily="34" charset="-122"/>
                <a:ea typeface="微软雅黑" pitchFamily="34" charset="-122"/>
              </a:rPr>
              <a:t>泰国</a:t>
            </a:r>
            <a:r>
              <a:rPr lang="en-US" altLang="zh-CN" sz="1000" b="1" dirty="0">
                <a:solidFill>
                  <a:srgbClr val="000000"/>
                </a:solidFill>
                <a:latin typeface="微软雅黑" pitchFamily="34" charset="-122"/>
                <a:ea typeface="微软雅黑" pitchFamily="34" charset="-122"/>
              </a:rPr>
              <a:t>  KD</a:t>
            </a:r>
          </a:p>
        </p:txBody>
      </p:sp>
      <p:sp>
        <p:nvSpPr>
          <p:cNvPr id="49" name="Text Box 57"/>
          <p:cNvSpPr txBox="1">
            <a:spLocks noChangeArrowheads="1"/>
          </p:cNvSpPr>
          <p:nvPr/>
        </p:nvSpPr>
        <p:spPr bwMode="gray">
          <a:xfrm>
            <a:off x="5765216" y="4813300"/>
            <a:ext cx="935037" cy="192088"/>
          </a:xfrm>
          <a:prstGeom prst="rect">
            <a:avLst/>
          </a:prstGeom>
          <a:noFill/>
          <a:ln w="9525" algn="ctr">
            <a:noFill/>
            <a:miter lim="800000"/>
            <a:headEnd/>
            <a:tailEnd/>
          </a:ln>
        </p:spPr>
        <p:txBody>
          <a:bodyPr lIns="0" tIns="0" rIns="0" bIns="0">
            <a:spAutoFit/>
          </a:bodyPr>
          <a:lstStyle/>
          <a:p>
            <a:pPr marL="173038" indent="-173038" eaLnBrk="0" hangingPunct="0">
              <a:lnSpc>
                <a:spcPct val="125000"/>
              </a:lnSpc>
              <a:buClr>
                <a:schemeClr val="tx2"/>
              </a:buClr>
              <a:buFont typeface="Wingdings" pitchFamily="2" charset="2"/>
              <a:buChar char="n"/>
              <a:defRPr/>
            </a:pPr>
            <a:r>
              <a:rPr lang="zh-CN" altLang="en-US" sz="1000" b="1">
                <a:solidFill>
                  <a:srgbClr val="000000"/>
                </a:solidFill>
                <a:latin typeface="微软雅黑" pitchFamily="34" charset="-122"/>
                <a:ea typeface="微软雅黑" pitchFamily="34" charset="-122"/>
              </a:rPr>
              <a:t>马来西亚</a:t>
            </a:r>
            <a:r>
              <a:rPr lang="en-US" altLang="zh-CN" sz="1000" b="1">
                <a:solidFill>
                  <a:srgbClr val="000000"/>
                </a:solidFill>
                <a:latin typeface="微软雅黑" pitchFamily="34" charset="-122"/>
                <a:ea typeface="微软雅黑" pitchFamily="34" charset="-122"/>
              </a:rPr>
              <a:t> KD</a:t>
            </a:r>
          </a:p>
        </p:txBody>
      </p:sp>
      <p:pic>
        <p:nvPicPr>
          <p:cNvPr id="50" name="Picture 15" descr="http://img0.imgtn.bdimg.com/it/u=1861148861,3763845923&amp;fm=21&amp;gp=0.jpg"/>
          <p:cNvPicPr>
            <a:picLocks noChangeAspect="1" noChangeArrowheads="1"/>
          </p:cNvPicPr>
          <p:nvPr/>
        </p:nvPicPr>
        <p:blipFill>
          <a:blip r:embed="rId11" cstate="print"/>
          <a:srcRect/>
          <a:stretch>
            <a:fillRect/>
          </a:stretch>
        </p:blipFill>
        <p:spPr bwMode="auto">
          <a:xfrm>
            <a:off x="6009373" y="4077018"/>
            <a:ext cx="504825" cy="504825"/>
          </a:xfrm>
          <a:prstGeom prst="rect">
            <a:avLst/>
          </a:prstGeom>
          <a:noFill/>
          <a:ln w="9525">
            <a:noFill/>
            <a:miter lim="800000"/>
            <a:headEnd/>
            <a:tailEnd/>
          </a:ln>
        </p:spPr>
      </p:pic>
      <p:sp>
        <p:nvSpPr>
          <p:cNvPr id="51" name="Text Box 57"/>
          <p:cNvSpPr txBox="1">
            <a:spLocks noChangeArrowheads="1"/>
          </p:cNvSpPr>
          <p:nvPr/>
        </p:nvSpPr>
        <p:spPr bwMode="gray">
          <a:xfrm>
            <a:off x="4973686" y="3639820"/>
            <a:ext cx="1008063" cy="192088"/>
          </a:xfrm>
          <a:prstGeom prst="rect">
            <a:avLst/>
          </a:prstGeom>
          <a:noFill/>
          <a:ln w="9525" algn="ctr">
            <a:noFill/>
            <a:miter lim="800000"/>
            <a:headEnd/>
            <a:tailEnd/>
          </a:ln>
        </p:spPr>
        <p:txBody>
          <a:bodyPr lIns="0" tIns="0" rIns="0" bIns="0">
            <a:spAutoFit/>
          </a:bodyPr>
          <a:lstStyle/>
          <a:p>
            <a:pPr marL="173038" indent="-173038" eaLnBrk="0" hangingPunct="0">
              <a:lnSpc>
                <a:spcPct val="125000"/>
              </a:lnSpc>
              <a:buClr>
                <a:schemeClr val="tx2"/>
              </a:buClr>
              <a:buFont typeface="Wingdings" pitchFamily="2" charset="2"/>
              <a:buChar char="n"/>
              <a:defRPr/>
            </a:pPr>
            <a:r>
              <a:rPr lang="zh-CN" altLang="en-US" sz="1000" b="1" dirty="0">
                <a:solidFill>
                  <a:srgbClr val="000000"/>
                </a:solidFill>
                <a:latin typeface="微软雅黑" pitchFamily="34" charset="-122"/>
                <a:ea typeface="微软雅黑" pitchFamily="34" charset="-122"/>
              </a:rPr>
              <a:t>缅甸</a:t>
            </a:r>
            <a:r>
              <a:rPr lang="en-US" altLang="zh-CN" sz="1000" b="1" dirty="0">
                <a:solidFill>
                  <a:srgbClr val="000000"/>
                </a:solidFill>
                <a:latin typeface="微软雅黑" pitchFamily="34" charset="-122"/>
                <a:ea typeface="微软雅黑" pitchFamily="34" charset="-122"/>
              </a:rPr>
              <a:t> KD</a:t>
            </a:r>
          </a:p>
        </p:txBody>
      </p:sp>
      <p:sp>
        <p:nvSpPr>
          <p:cNvPr id="52" name="Text Box 17"/>
          <p:cNvSpPr txBox="1">
            <a:spLocks noChangeArrowheads="1"/>
          </p:cNvSpPr>
          <p:nvPr/>
        </p:nvSpPr>
        <p:spPr bwMode="gray">
          <a:xfrm>
            <a:off x="5819826" y="4561205"/>
            <a:ext cx="821356" cy="279180"/>
          </a:xfrm>
          <a:prstGeom prst="rect">
            <a:avLst/>
          </a:prstGeom>
          <a:noFill/>
          <a:ln w="9525" algn="ctr">
            <a:noFill/>
            <a:miter lim="800000"/>
            <a:headEnd/>
            <a:tailEnd/>
          </a:ln>
        </p:spPr>
        <p:txBody>
          <a:bodyPr wrap="none" lIns="90000" tIns="46800" rIns="90000" bIns="46800">
            <a:spAutoFit/>
          </a:bodyPr>
          <a:lstStyle/>
          <a:p>
            <a:pPr marL="244475" indent="-244475" eaLnBrk="0" hangingPunct="0">
              <a:spcBef>
                <a:spcPct val="50000"/>
              </a:spcBef>
              <a:defRPr/>
            </a:pPr>
            <a:r>
              <a:rPr lang="en-US" altLang="zh-CN" sz="1200">
                <a:solidFill>
                  <a:srgbClr val="000000"/>
                </a:solidFill>
                <a:latin typeface="微软雅黑" pitchFamily="34" charset="-122"/>
                <a:ea typeface="微软雅黑" pitchFamily="34" charset="-122"/>
              </a:rPr>
              <a:t>03/2012</a:t>
            </a:r>
          </a:p>
        </p:txBody>
      </p:sp>
      <p:sp>
        <p:nvSpPr>
          <p:cNvPr id="53" name="Text Box 17"/>
          <p:cNvSpPr txBox="1">
            <a:spLocks noChangeArrowheads="1"/>
          </p:cNvSpPr>
          <p:nvPr/>
        </p:nvSpPr>
        <p:spPr bwMode="gray">
          <a:xfrm>
            <a:off x="1957070" y="4599623"/>
            <a:ext cx="821356" cy="279180"/>
          </a:xfrm>
          <a:prstGeom prst="rect">
            <a:avLst/>
          </a:prstGeom>
          <a:noFill/>
          <a:ln w="9525" algn="ctr">
            <a:noFill/>
            <a:miter lim="800000"/>
            <a:headEnd/>
            <a:tailEnd/>
          </a:ln>
        </p:spPr>
        <p:txBody>
          <a:bodyPr wrap="none" lIns="90000" tIns="46800" rIns="90000" bIns="46800">
            <a:spAutoFit/>
          </a:bodyPr>
          <a:lstStyle/>
          <a:p>
            <a:pPr marL="244475" indent="-244475" eaLnBrk="0" hangingPunct="0">
              <a:spcBef>
                <a:spcPct val="50000"/>
              </a:spcBef>
              <a:defRPr/>
            </a:pPr>
            <a:r>
              <a:rPr lang="en-US" altLang="zh-CN" sz="1200" dirty="0">
                <a:solidFill>
                  <a:srgbClr val="000000"/>
                </a:solidFill>
                <a:latin typeface="微软雅黑" pitchFamily="34" charset="-122"/>
                <a:ea typeface="微软雅黑" pitchFamily="34" charset="-122"/>
              </a:rPr>
              <a:t>09/2007</a:t>
            </a:r>
          </a:p>
        </p:txBody>
      </p:sp>
      <p:pic>
        <p:nvPicPr>
          <p:cNvPr id="54" name="Picture 23" descr="http://img1.imgtn.bdimg.com/it/u=4280970249,3634805444&amp;fm=21&amp;gp=0.jpg"/>
          <p:cNvPicPr>
            <a:picLocks noChangeAspect="1" noChangeArrowheads="1"/>
          </p:cNvPicPr>
          <p:nvPr/>
        </p:nvPicPr>
        <p:blipFill>
          <a:blip r:embed="rId12" cstate="print"/>
          <a:srcRect/>
          <a:stretch>
            <a:fillRect/>
          </a:stretch>
        </p:blipFill>
        <p:spPr bwMode="auto">
          <a:xfrm>
            <a:off x="8797638" y="4056380"/>
            <a:ext cx="485775" cy="485775"/>
          </a:xfrm>
          <a:prstGeom prst="rect">
            <a:avLst/>
          </a:prstGeom>
          <a:noFill/>
          <a:ln w="9525">
            <a:noFill/>
            <a:miter lim="800000"/>
            <a:headEnd/>
            <a:tailEnd/>
          </a:ln>
        </p:spPr>
      </p:pic>
      <p:sp>
        <p:nvSpPr>
          <p:cNvPr id="55" name="Text Box 57"/>
          <p:cNvSpPr txBox="1">
            <a:spLocks noChangeArrowheads="1"/>
          </p:cNvSpPr>
          <p:nvPr/>
        </p:nvSpPr>
        <p:spPr bwMode="gray">
          <a:xfrm>
            <a:off x="8763983" y="4848543"/>
            <a:ext cx="1311275" cy="192087"/>
          </a:xfrm>
          <a:prstGeom prst="rect">
            <a:avLst/>
          </a:prstGeom>
          <a:noFill/>
          <a:ln w="9525" algn="ctr">
            <a:noFill/>
            <a:miter lim="800000"/>
            <a:headEnd/>
            <a:tailEnd/>
          </a:ln>
        </p:spPr>
        <p:txBody>
          <a:bodyPr lIns="0" tIns="0" rIns="0" bIns="0">
            <a:spAutoFit/>
          </a:bodyPr>
          <a:lstStyle/>
          <a:p>
            <a:pPr marL="173038" indent="-173038" eaLnBrk="0" hangingPunct="0">
              <a:lnSpc>
                <a:spcPct val="125000"/>
              </a:lnSpc>
              <a:buClr>
                <a:schemeClr val="tx2"/>
              </a:buClr>
              <a:buFont typeface="Wingdings" pitchFamily="2" charset="2"/>
              <a:buChar char="n"/>
              <a:defRPr/>
            </a:pPr>
            <a:r>
              <a:rPr lang="zh-CN" altLang="en-US" sz="1000" b="1" dirty="0">
                <a:solidFill>
                  <a:srgbClr val="000000"/>
                </a:solidFill>
                <a:latin typeface="微软雅黑" pitchFamily="34" charset="-122"/>
                <a:ea typeface="微软雅黑" pitchFamily="34" charset="-122"/>
              </a:rPr>
              <a:t>委内瑞拉</a:t>
            </a:r>
            <a:r>
              <a:rPr lang="en-US" altLang="zh-CN" sz="1000" b="1" dirty="0">
                <a:solidFill>
                  <a:srgbClr val="000000"/>
                </a:solidFill>
                <a:latin typeface="微软雅黑" pitchFamily="34" charset="-122"/>
                <a:ea typeface="微软雅黑" pitchFamily="34" charset="-122"/>
              </a:rPr>
              <a:t>KD</a:t>
            </a:r>
          </a:p>
        </p:txBody>
      </p:sp>
      <p:pic>
        <p:nvPicPr>
          <p:cNvPr id="56" name="Picture 19" descr="http://img5.imgtn.bdimg.com/it/u=2709187808,4052045533&amp;fm=15&amp;gp=0.jpg"/>
          <p:cNvPicPr>
            <a:picLocks noChangeAspect="1" noChangeArrowheads="1"/>
          </p:cNvPicPr>
          <p:nvPr/>
        </p:nvPicPr>
        <p:blipFill>
          <a:blip r:embed="rId13" cstate="print"/>
          <a:srcRect/>
          <a:stretch>
            <a:fillRect/>
          </a:stretch>
        </p:blipFill>
        <p:spPr bwMode="auto">
          <a:xfrm>
            <a:off x="7000657" y="4113272"/>
            <a:ext cx="432048" cy="414959"/>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7" name="Text Box 17"/>
          <p:cNvSpPr txBox="1">
            <a:spLocks noChangeArrowheads="1"/>
          </p:cNvSpPr>
          <p:nvPr/>
        </p:nvSpPr>
        <p:spPr bwMode="gray">
          <a:xfrm>
            <a:off x="6826345" y="4545965"/>
            <a:ext cx="785813" cy="279400"/>
          </a:xfrm>
          <a:prstGeom prst="rect">
            <a:avLst/>
          </a:prstGeom>
          <a:noFill/>
          <a:ln w="9525" algn="ctr">
            <a:noFill/>
            <a:miter lim="800000"/>
            <a:headEnd/>
            <a:tailEnd/>
          </a:ln>
        </p:spPr>
        <p:txBody>
          <a:bodyPr wrap="none" lIns="90000" tIns="46800" rIns="90000" bIns="46800">
            <a:spAutoFit/>
          </a:bodyPr>
          <a:lstStyle/>
          <a:p>
            <a:pPr marL="244475" indent="-244475" eaLnBrk="0" hangingPunct="0">
              <a:spcBef>
                <a:spcPct val="50000"/>
              </a:spcBef>
              <a:defRPr/>
            </a:pPr>
            <a:r>
              <a:rPr lang="en-US" altLang="zh-CN" sz="1200" dirty="0">
                <a:solidFill>
                  <a:srgbClr val="000000"/>
                </a:solidFill>
                <a:latin typeface="+mn-ea"/>
                <a:ea typeface="+mn-ea"/>
              </a:rPr>
              <a:t>06/2012</a:t>
            </a:r>
          </a:p>
        </p:txBody>
      </p:sp>
      <p:sp>
        <p:nvSpPr>
          <p:cNvPr id="58" name="Text Box 57"/>
          <p:cNvSpPr txBox="1">
            <a:spLocks noChangeArrowheads="1"/>
          </p:cNvSpPr>
          <p:nvPr/>
        </p:nvSpPr>
        <p:spPr bwMode="gray">
          <a:xfrm>
            <a:off x="6785705" y="4833303"/>
            <a:ext cx="1043305" cy="174791"/>
          </a:xfrm>
          <a:prstGeom prst="rect">
            <a:avLst/>
          </a:prstGeom>
          <a:noFill/>
          <a:ln w="9525" algn="ctr">
            <a:noFill/>
            <a:miter lim="800000"/>
            <a:headEnd/>
            <a:tailEnd/>
          </a:ln>
        </p:spPr>
        <p:txBody>
          <a:bodyPr wrap="square" lIns="0" tIns="0" rIns="0" bIns="0">
            <a:spAutoFit/>
          </a:bodyPr>
          <a:lstStyle/>
          <a:p>
            <a:pPr marL="173038" indent="-173038" eaLnBrk="0" hangingPunct="0">
              <a:lnSpc>
                <a:spcPct val="125000"/>
              </a:lnSpc>
              <a:buClr>
                <a:schemeClr val="tx2"/>
              </a:buClr>
              <a:buFont typeface="Wingdings" pitchFamily="2" charset="2"/>
              <a:buChar char="n"/>
              <a:defRPr/>
            </a:pPr>
            <a:r>
              <a:rPr lang="zh-CN" altLang="en-US" sz="1000" b="1" dirty="0" smtClean="0">
                <a:solidFill>
                  <a:srgbClr val="000000"/>
                </a:solidFill>
                <a:latin typeface="微软雅黑" pitchFamily="34" charset="-122"/>
                <a:ea typeface="微软雅黑" pitchFamily="34" charset="-122"/>
              </a:rPr>
              <a:t>埃塞俄比亚</a:t>
            </a:r>
            <a:r>
              <a:rPr lang="en-US" altLang="zh-CN" sz="1000" b="1" dirty="0" smtClean="0">
                <a:solidFill>
                  <a:srgbClr val="000000"/>
                </a:solidFill>
                <a:latin typeface="微软雅黑" pitchFamily="34" charset="-122"/>
                <a:ea typeface="微软雅黑" pitchFamily="34" charset="-122"/>
              </a:rPr>
              <a:t>KD</a:t>
            </a:r>
            <a:endParaRPr lang="en-US" altLang="zh-CN" sz="1000" b="1" dirty="0">
              <a:solidFill>
                <a:srgbClr val="000000"/>
              </a:solidFill>
              <a:latin typeface="微软雅黑" pitchFamily="34" charset="-122"/>
              <a:ea typeface="微软雅黑" pitchFamily="34" charset="-122"/>
            </a:endParaRPr>
          </a:p>
        </p:txBody>
      </p:sp>
      <p:sp>
        <p:nvSpPr>
          <p:cNvPr id="59" name="Text Box 57"/>
          <p:cNvSpPr txBox="1">
            <a:spLocks noChangeArrowheads="1"/>
          </p:cNvSpPr>
          <p:nvPr/>
        </p:nvSpPr>
        <p:spPr bwMode="gray">
          <a:xfrm>
            <a:off x="8195310" y="3125877"/>
            <a:ext cx="1856453" cy="384721"/>
          </a:xfrm>
          <a:prstGeom prst="rect">
            <a:avLst/>
          </a:prstGeom>
          <a:noFill/>
          <a:ln w="9525" algn="ctr">
            <a:noFill/>
            <a:miter lim="800000"/>
            <a:headEnd/>
            <a:tailEnd/>
          </a:ln>
        </p:spPr>
        <p:txBody>
          <a:bodyPr wrap="square" lIns="0" tIns="0" rIns="0" bIns="0">
            <a:spAutoFit/>
          </a:bodyPr>
          <a:lstStyle/>
          <a:p>
            <a:pPr marL="173038" indent="-173038" eaLnBrk="0" hangingPunct="0">
              <a:lnSpc>
                <a:spcPct val="125000"/>
              </a:lnSpc>
              <a:buClr>
                <a:schemeClr val="tx2"/>
              </a:buClr>
              <a:buFont typeface="Wingdings" pitchFamily="2" charset="2"/>
              <a:buChar char="n"/>
              <a:defRPr/>
            </a:pPr>
            <a:r>
              <a:rPr lang="zh-CN" altLang="en-US" sz="1000" kern="0" dirty="0">
                <a:solidFill>
                  <a:schemeClr val="tx1"/>
                </a:solidFill>
                <a:latin typeface="微软雅黑" pitchFamily="34" charset="-122"/>
                <a:ea typeface="微软雅黑" pitchFamily="34" charset="-122"/>
                <a:cs typeface="Arial"/>
              </a:rPr>
              <a:t>贯穿亚洲、美洲、非洲等</a:t>
            </a:r>
            <a:endParaRPr lang="en-US" altLang="zh-CN" sz="1000" kern="0" dirty="0">
              <a:solidFill>
                <a:schemeClr val="tx1"/>
              </a:solidFill>
              <a:latin typeface="微软雅黑" pitchFamily="34" charset="-122"/>
              <a:ea typeface="微软雅黑" pitchFamily="34" charset="-122"/>
              <a:cs typeface="Arial"/>
            </a:endParaRPr>
          </a:p>
          <a:p>
            <a:pPr marL="173038" indent="-173038" eaLnBrk="0" hangingPunct="0">
              <a:lnSpc>
                <a:spcPct val="125000"/>
              </a:lnSpc>
              <a:buClr>
                <a:schemeClr val="tx2"/>
              </a:buClr>
              <a:buFont typeface="Wingdings" pitchFamily="2" charset="2"/>
              <a:buChar char="n"/>
              <a:defRPr/>
            </a:pPr>
            <a:r>
              <a:rPr lang="zh-CN" altLang="en-US" sz="1000" kern="0" dirty="0">
                <a:solidFill>
                  <a:schemeClr val="tx1"/>
                </a:solidFill>
                <a:latin typeface="微软雅黑" pitchFamily="34" charset="-122"/>
                <a:ea typeface="微软雅黑" pitchFamily="34" charset="-122"/>
                <a:cs typeface="Arial"/>
              </a:rPr>
              <a:t>累计销量超过</a:t>
            </a:r>
            <a:r>
              <a:rPr lang="en-US" altLang="zh-CN" sz="1000" kern="0" dirty="0">
                <a:solidFill>
                  <a:schemeClr val="tx1"/>
                </a:solidFill>
                <a:latin typeface="微软雅黑" pitchFamily="34" charset="-122"/>
                <a:ea typeface="微软雅黑" pitchFamily="34" charset="-122"/>
                <a:cs typeface="Arial"/>
              </a:rPr>
              <a:t> 3000</a:t>
            </a:r>
            <a:r>
              <a:rPr lang="zh-CN" altLang="en-US" sz="1000" kern="0" dirty="0" smtClean="0">
                <a:solidFill>
                  <a:schemeClr val="tx1"/>
                </a:solidFill>
                <a:latin typeface="微软雅黑" pitchFamily="34" charset="-122"/>
                <a:ea typeface="微软雅黑" pitchFamily="34" charset="-122"/>
                <a:cs typeface="Arial"/>
              </a:rPr>
              <a:t>台</a:t>
            </a:r>
            <a:endParaRPr lang="en-US" altLang="zh-CN" sz="1000" kern="0" dirty="0">
              <a:solidFill>
                <a:schemeClr val="tx1"/>
              </a:solidFill>
              <a:latin typeface="微软雅黑" pitchFamily="34" charset="-122"/>
              <a:ea typeface="微软雅黑" pitchFamily="34" charset="-122"/>
              <a:cs typeface="Arial"/>
            </a:endParaRPr>
          </a:p>
        </p:txBody>
      </p:sp>
      <p:sp>
        <p:nvSpPr>
          <p:cNvPr id="60" name="AutoShape 33"/>
          <p:cNvSpPr>
            <a:spLocks noChangeArrowheads="1"/>
          </p:cNvSpPr>
          <p:nvPr/>
        </p:nvSpPr>
        <p:spPr bwMode="gray">
          <a:xfrm flipV="1">
            <a:off x="3351530" y="5034280"/>
            <a:ext cx="152400" cy="139700"/>
          </a:xfrm>
          <a:prstGeom prst="triangle">
            <a:avLst>
              <a:gd name="adj" fmla="val 50616"/>
            </a:avLst>
          </a:prstGeom>
          <a:solidFill>
            <a:srgbClr val="FFFFFF"/>
          </a:solidFill>
          <a:ln w="38100" algn="ctr">
            <a:solidFill>
              <a:srgbClr val="FF3300"/>
            </a:solidFill>
            <a:miter lim="800000"/>
            <a:headEnd/>
            <a:tailEnd/>
          </a:ln>
        </p:spPr>
        <p:txBody>
          <a:bodyPr rot="10800000" wrap="none" lIns="90000" tIns="46800" rIns="90000" bIns="46800" anchor="ct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zh-CN" altLang="en-US" sz="1400" b="0" i="0" u="none" strike="noStrike" kern="0" cap="none" spc="0" normalizeH="0" baseline="0" noProof="0" smtClean="0">
              <a:ln>
                <a:noFill/>
              </a:ln>
              <a:solidFill>
                <a:srgbClr val="FF0000"/>
              </a:solidFill>
              <a:effectLst/>
              <a:uLnTx/>
              <a:uFillTx/>
              <a:latin typeface="微软雅黑" pitchFamily="34" charset="-122"/>
              <a:ea typeface="微软雅黑" pitchFamily="34" charset="-122"/>
            </a:endParaRPr>
          </a:p>
        </p:txBody>
      </p:sp>
      <p:pic>
        <p:nvPicPr>
          <p:cNvPr id="61" name="图片 60" descr="{CA7D9A61-B40A-4826-B5FC-2C4E2FDED0CC}.bmp"/>
          <p:cNvPicPr>
            <a:picLocks noChangeAspect="1"/>
          </p:cNvPicPr>
          <p:nvPr/>
        </p:nvPicPr>
        <p:blipFill>
          <a:blip r:embed="rId14" cstate="print"/>
          <a:stretch>
            <a:fillRect/>
          </a:stretch>
        </p:blipFill>
        <p:spPr>
          <a:xfrm>
            <a:off x="5093954" y="4123432"/>
            <a:ext cx="432047" cy="43204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2" name="Text Box 17"/>
          <p:cNvSpPr txBox="1">
            <a:spLocks noChangeArrowheads="1"/>
          </p:cNvSpPr>
          <p:nvPr/>
        </p:nvSpPr>
        <p:spPr bwMode="gray">
          <a:xfrm>
            <a:off x="7783074" y="4581032"/>
            <a:ext cx="724233" cy="254132"/>
          </a:xfrm>
          <a:prstGeom prst="rect">
            <a:avLst/>
          </a:prstGeom>
          <a:noFill/>
          <a:ln w="9525" algn="ctr">
            <a:noFill/>
            <a:miter lim="800000"/>
            <a:headEnd/>
            <a:tailEnd/>
          </a:ln>
        </p:spPr>
        <p:txBody>
          <a:bodyPr wrap="none" lIns="80802" tIns="42017" rIns="80802" bIns="42017">
            <a:spAutoFit/>
          </a:bodyPr>
          <a:lstStyle/>
          <a:p>
            <a:pPr marL="219490" indent="-219490" eaLnBrk="0" hangingPunct="0">
              <a:spcBef>
                <a:spcPct val="50000"/>
              </a:spcBef>
              <a:defRPr/>
            </a:pPr>
            <a:r>
              <a:rPr lang="en-US" altLang="zh-CN" sz="1100" dirty="0">
                <a:solidFill>
                  <a:srgbClr val="000000"/>
                </a:solidFill>
                <a:latin typeface="微软雅黑" pitchFamily="34" charset="-122"/>
                <a:ea typeface="微软雅黑" pitchFamily="34" charset="-122"/>
              </a:rPr>
              <a:t>09/2015</a:t>
            </a:r>
          </a:p>
        </p:txBody>
      </p:sp>
      <p:sp>
        <p:nvSpPr>
          <p:cNvPr id="63" name="Text Box 57"/>
          <p:cNvSpPr txBox="1">
            <a:spLocks noChangeArrowheads="1"/>
          </p:cNvSpPr>
          <p:nvPr/>
        </p:nvSpPr>
        <p:spPr bwMode="gray">
          <a:xfrm>
            <a:off x="7906202" y="4847521"/>
            <a:ext cx="1168463" cy="173124"/>
          </a:xfrm>
          <a:prstGeom prst="rect">
            <a:avLst/>
          </a:prstGeom>
          <a:noFill/>
          <a:ln w="9525" algn="ctr">
            <a:noFill/>
            <a:miter lim="800000"/>
            <a:headEnd/>
            <a:tailEnd/>
          </a:ln>
        </p:spPr>
        <p:txBody>
          <a:bodyPr lIns="0" tIns="0" rIns="0" bIns="0">
            <a:spAutoFit/>
          </a:bodyPr>
          <a:lstStyle/>
          <a:p>
            <a:pPr marL="155354" indent="-155354" eaLnBrk="0" hangingPunct="0">
              <a:lnSpc>
                <a:spcPct val="125000"/>
              </a:lnSpc>
              <a:buClr>
                <a:schemeClr val="tx2"/>
              </a:buClr>
              <a:buFont typeface="Wingdings" pitchFamily="2" charset="2"/>
              <a:buChar char="n"/>
              <a:defRPr/>
            </a:pPr>
            <a:r>
              <a:rPr lang="zh-CN" altLang="en-US" sz="900" b="1" dirty="0">
                <a:solidFill>
                  <a:srgbClr val="000000"/>
                </a:solidFill>
                <a:latin typeface="微软雅黑" pitchFamily="34" charset="-122"/>
                <a:ea typeface="微软雅黑" pitchFamily="34" charset="-122"/>
              </a:rPr>
              <a:t>巴基斯坦</a:t>
            </a:r>
            <a:r>
              <a:rPr lang="en-US" altLang="zh-CN" sz="900" b="1" dirty="0">
                <a:solidFill>
                  <a:srgbClr val="000000"/>
                </a:solidFill>
                <a:latin typeface="微软雅黑" pitchFamily="34" charset="-122"/>
                <a:ea typeface="微软雅黑" pitchFamily="34" charset="-122"/>
              </a:rPr>
              <a:t>KD</a:t>
            </a:r>
          </a:p>
        </p:txBody>
      </p:sp>
      <p:pic>
        <p:nvPicPr>
          <p:cNvPr id="64" name="Picture 2" descr="F:\KD产品推介手册(整合)\推介手册用图片\巴基斯坦国旗.bmp"/>
          <p:cNvPicPr>
            <a:picLocks noChangeAspect="1" noChangeArrowheads="1"/>
          </p:cNvPicPr>
          <p:nvPr/>
        </p:nvPicPr>
        <p:blipFill>
          <a:blip r:embed="rId15" cstate="print"/>
          <a:srcRect/>
          <a:stretch>
            <a:fillRect/>
          </a:stretch>
        </p:blipFill>
        <p:spPr bwMode="auto">
          <a:xfrm>
            <a:off x="7859803" y="4174090"/>
            <a:ext cx="391627" cy="389588"/>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Yutong Bus">
    <a:dk1>
      <a:srgbClr val="000000"/>
    </a:dk1>
    <a:lt1>
      <a:srgbClr val="FFFFFF"/>
    </a:lt1>
    <a:dk2>
      <a:srgbClr val="000000"/>
    </a:dk2>
    <a:lt2>
      <a:srgbClr val="346CAF"/>
    </a:lt2>
    <a:accent1>
      <a:srgbClr val="FFFFFF"/>
    </a:accent1>
    <a:accent2>
      <a:srgbClr val="98BAE0"/>
    </a:accent2>
    <a:accent3>
      <a:srgbClr val="FFFFFF"/>
    </a:accent3>
    <a:accent4>
      <a:srgbClr val="000000"/>
    </a:accent4>
    <a:accent5>
      <a:srgbClr val="FFFFFF"/>
    </a:accent5>
    <a:accent6>
      <a:srgbClr val="E5EEF7"/>
    </a:accent6>
    <a:hlink>
      <a:srgbClr val="346CAF"/>
    </a:hlink>
    <a:folHlink>
      <a:srgbClr val="98BAE0"/>
    </a:folHlink>
  </a:clrScheme>
  <a:fontScheme name="Yutong">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18170</TotalTime>
  <Words>8097</Words>
  <Application>Microsoft Office PowerPoint</Application>
  <PresentationFormat>自定义</PresentationFormat>
  <Paragraphs>822</Paragraphs>
  <Slides>63</Slides>
  <Notes>16</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63</vt:i4>
      </vt:variant>
    </vt:vector>
  </HeadingPairs>
  <TitlesOfParts>
    <vt:vector size="66" baseType="lpstr">
      <vt:lpstr>默认设计模板</vt:lpstr>
      <vt:lpstr>自定义设计方案</vt:lpstr>
      <vt:lpstr>图表</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施岳</dc:creator>
  <cp:lastModifiedBy>马燕</cp:lastModifiedBy>
  <cp:revision>2082</cp:revision>
  <cp:lastPrinted>1601-01-01T00:00:00Z</cp:lastPrinted>
  <dcterms:created xsi:type="dcterms:W3CDTF">1601-01-01T00:00:00Z</dcterms:created>
  <dcterms:modified xsi:type="dcterms:W3CDTF">2017-09-26T02:40:21Z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